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59" r:id="rId1"/>
  </p:sldMasterIdLst>
  <p:notesMasterIdLst>
    <p:notesMasterId r:id="rId86"/>
  </p:notesMasterIdLst>
  <p:handoutMasterIdLst>
    <p:handoutMasterId r:id="rId87"/>
  </p:handoutMasterIdLst>
  <p:sldIdLst>
    <p:sldId id="256" r:id="rId2"/>
    <p:sldId id="258" r:id="rId3"/>
    <p:sldId id="289" r:id="rId4"/>
    <p:sldId id="266" r:id="rId5"/>
    <p:sldId id="307" r:id="rId6"/>
    <p:sldId id="288" r:id="rId7"/>
    <p:sldId id="259" r:id="rId8"/>
    <p:sldId id="431" r:id="rId9"/>
    <p:sldId id="309" r:id="rId10"/>
    <p:sldId id="310" r:id="rId11"/>
    <p:sldId id="308" r:id="rId12"/>
    <p:sldId id="313" r:id="rId13"/>
    <p:sldId id="430" r:id="rId14"/>
    <p:sldId id="407" r:id="rId15"/>
    <p:sldId id="282" r:id="rId16"/>
    <p:sldId id="405" r:id="rId17"/>
    <p:sldId id="277" r:id="rId18"/>
    <p:sldId id="342" r:id="rId19"/>
    <p:sldId id="340" r:id="rId20"/>
    <p:sldId id="262" r:id="rId21"/>
    <p:sldId id="271" r:id="rId22"/>
    <p:sldId id="290" r:id="rId23"/>
    <p:sldId id="293" r:id="rId24"/>
    <p:sldId id="348" r:id="rId25"/>
    <p:sldId id="314" r:id="rId26"/>
    <p:sldId id="315" r:id="rId27"/>
    <p:sldId id="295" r:id="rId28"/>
    <p:sldId id="334" r:id="rId29"/>
    <p:sldId id="316" r:id="rId30"/>
    <p:sldId id="350" r:id="rId31"/>
    <p:sldId id="317" r:id="rId32"/>
    <p:sldId id="351" r:id="rId33"/>
    <p:sldId id="319" r:id="rId34"/>
    <p:sldId id="352" r:id="rId35"/>
    <p:sldId id="356" r:id="rId36"/>
    <p:sldId id="320" r:id="rId37"/>
    <p:sldId id="353" r:id="rId38"/>
    <p:sldId id="296" r:id="rId39"/>
    <p:sldId id="322" r:id="rId40"/>
    <p:sldId id="409" r:id="rId41"/>
    <p:sldId id="330" r:id="rId42"/>
    <p:sldId id="411" r:id="rId43"/>
    <p:sldId id="412" r:id="rId44"/>
    <p:sldId id="416" r:id="rId45"/>
    <p:sldId id="419" r:id="rId46"/>
    <p:sldId id="423" r:id="rId47"/>
    <p:sldId id="424" r:id="rId48"/>
    <p:sldId id="425" r:id="rId49"/>
    <p:sldId id="426" r:id="rId50"/>
    <p:sldId id="427" r:id="rId51"/>
    <p:sldId id="428" r:id="rId52"/>
    <p:sldId id="422" r:id="rId53"/>
    <p:sldId id="415" r:id="rId54"/>
    <p:sldId id="413" r:id="rId55"/>
    <p:sldId id="414" r:id="rId56"/>
    <p:sldId id="291" r:id="rId57"/>
    <p:sldId id="298" r:id="rId58"/>
    <p:sldId id="300" r:id="rId59"/>
    <p:sldId id="432" r:id="rId60"/>
    <p:sldId id="301" r:id="rId61"/>
    <p:sldId id="329" r:id="rId62"/>
    <p:sldId id="403" r:id="rId63"/>
    <p:sldId id="433" r:id="rId64"/>
    <p:sldId id="292" r:id="rId65"/>
    <p:sldId id="303" r:id="rId66"/>
    <p:sldId id="306" r:id="rId67"/>
    <p:sldId id="304" r:id="rId68"/>
    <p:sldId id="305" r:id="rId69"/>
    <p:sldId id="264" r:id="rId70"/>
    <p:sldId id="404" r:id="rId71"/>
    <p:sldId id="326" r:id="rId72"/>
    <p:sldId id="406" r:id="rId73"/>
    <p:sldId id="343" r:id="rId74"/>
    <p:sldId id="274" r:id="rId75"/>
    <p:sldId id="347" r:id="rId76"/>
    <p:sldId id="354" r:id="rId77"/>
    <p:sldId id="281" r:id="rId78"/>
    <p:sldId id="332" r:id="rId79"/>
    <p:sldId id="397" r:id="rId80"/>
    <p:sldId id="336" r:id="rId81"/>
    <p:sldId id="398" r:id="rId82"/>
    <p:sldId id="399" r:id="rId83"/>
    <p:sldId id="400" r:id="rId84"/>
    <p:sldId id="401" r:id="rId8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Cover and TOC" id="{BB7BFB83-E84A-4165-B270-C65CDBE482D2}">
          <p14:sldIdLst>
            <p14:sldId id="256"/>
            <p14:sldId id="258"/>
          </p14:sldIdLst>
        </p14:section>
        <p14:section name="Introduction" id="{2C84B18D-38A3-406D-AE4B-B40611BE5A72}">
          <p14:sldIdLst>
            <p14:sldId id="289"/>
            <p14:sldId id="266"/>
            <p14:sldId id="307"/>
            <p14:sldId id="288"/>
            <p14:sldId id="259"/>
            <p14:sldId id="431"/>
            <p14:sldId id="309"/>
            <p14:sldId id="310"/>
          </p14:sldIdLst>
        </p14:section>
        <p14:section name="MUFOLD_LM" id="{EB5696E7-478B-49A8-B16A-0EF08706155D}">
          <p14:sldIdLst>
            <p14:sldId id="308"/>
            <p14:sldId id="313"/>
            <p14:sldId id="430"/>
            <p14:sldId id="407"/>
            <p14:sldId id="282"/>
            <p14:sldId id="405"/>
            <p14:sldId id="277"/>
            <p14:sldId id="342"/>
            <p14:sldId id="340"/>
            <p14:sldId id="262"/>
            <p14:sldId id="271"/>
          </p14:sldIdLst>
        </p14:section>
        <p14:section name="MUFOLD_Contact" id="{08FF7DCE-12FE-4E0B-AB68-EA7ED4BE7783}">
          <p14:sldIdLst>
            <p14:sldId id="290"/>
            <p14:sldId id="293"/>
            <p14:sldId id="348"/>
            <p14:sldId id="314"/>
            <p14:sldId id="315"/>
            <p14:sldId id="295"/>
            <p14:sldId id="334"/>
            <p14:sldId id="316"/>
            <p14:sldId id="350"/>
            <p14:sldId id="317"/>
            <p14:sldId id="351"/>
            <p14:sldId id="319"/>
            <p14:sldId id="352"/>
            <p14:sldId id="356"/>
            <p14:sldId id="320"/>
            <p14:sldId id="353"/>
            <p14:sldId id="296"/>
            <p14:sldId id="322"/>
            <p14:sldId id="409"/>
            <p14:sldId id="330"/>
            <p14:sldId id="411"/>
          </p14:sldIdLst>
        </p14:section>
        <p14:section name="TPCref" id="{FC2D3A7F-545B-F54F-BD46-D374D821AACF}">
          <p14:sldIdLst>
            <p14:sldId id="412"/>
            <p14:sldId id="416"/>
            <p14:sldId id="419"/>
            <p14:sldId id="423"/>
            <p14:sldId id="424"/>
            <p14:sldId id="425"/>
            <p14:sldId id="426"/>
            <p14:sldId id="427"/>
            <p14:sldId id="428"/>
            <p14:sldId id="422"/>
            <p14:sldId id="415"/>
            <p14:sldId id="413"/>
            <p14:sldId id="414"/>
          </p14:sldIdLst>
        </p14:section>
        <p14:section name="MUFOLD Platform and Web Services" id="{0A319FB9-51E2-4F6C-A816-C56F005348FE}">
          <p14:sldIdLst>
            <p14:sldId id="291"/>
            <p14:sldId id="298"/>
            <p14:sldId id="300"/>
            <p14:sldId id="432"/>
            <p14:sldId id="301"/>
            <p14:sldId id="329"/>
            <p14:sldId id="403"/>
            <p14:sldId id="433"/>
          </p14:sldIdLst>
        </p14:section>
        <p14:section name="Summary and Future Work" id="{E3AD821F-FD09-4846-8508-8A729C797A0C}">
          <p14:sldIdLst>
            <p14:sldId id="292"/>
            <p14:sldId id="303"/>
            <p14:sldId id="306"/>
            <p14:sldId id="304"/>
            <p14:sldId id="305"/>
            <p14:sldId id="264"/>
          </p14:sldIdLst>
        </p14:section>
        <p14:section name="Backup Slides" id="{C4BBE0CC-97A9-49CE-B151-3F50172B77D7}">
          <p14:sldIdLst>
            <p14:sldId id="404"/>
            <p14:sldId id="326"/>
            <p14:sldId id="406"/>
            <p14:sldId id="343"/>
            <p14:sldId id="274"/>
            <p14:sldId id="347"/>
            <p14:sldId id="354"/>
            <p14:sldId id="281"/>
            <p14:sldId id="332"/>
            <p14:sldId id="397"/>
            <p14:sldId id="336"/>
            <p14:sldId id="398"/>
            <p14:sldId id="399"/>
            <p14:sldId id="400"/>
            <p14:sldId id="401"/>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o" initials="L" lastIdx="2" clrIdx="0">
    <p:extLst>
      <p:ext uri="{19B8F6BF-5375-455C-9EA6-DF929625EA0E}">
        <p15:presenceInfo xmlns:p15="http://schemas.microsoft.com/office/powerpoint/2012/main" userId="Le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4C4C"/>
    <a:srgbClr val="000000"/>
    <a:srgbClr val="FFFFFF"/>
    <a:srgbClr val="FCD5B5"/>
    <a:srgbClr val="FBD1AF"/>
    <a:srgbClr val="FF9900"/>
    <a:srgbClr val="FFCC99"/>
    <a:srgbClr val="8282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61"/>
    <p:restoredTop sz="87793" autoAdjust="0"/>
  </p:normalViewPr>
  <p:slideViewPr>
    <p:cSldViewPr snapToGrid="0">
      <p:cViewPr varScale="1">
        <p:scale>
          <a:sx n="165" d="100"/>
          <a:sy n="165" d="100"/>
        </p:scale>
        <p:origin x="1056" y="192"/>
      </p:cViewPr>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3" Type="http://schemas.openxmlformats.org/officeDocument/2006/relationships/oleObject" Target="file:///C:\Users\Leo\Dropbox\GraduateProgress\Comprehensive\Data.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Leo\Dropbox\GraduateProgress\Comprehensive\Data.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zhaoyu/Dropbox/GraduateProgress/Dissertation/Data.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Leo\Dropbox\GraduateProgress\Comprehensive\Data.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Users/zhaoyu/Dropbox/GraduateProgress/Dissertation/Data.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Users/zhaoyu/Dropbox/GraduateProgress/Dissertation/Data.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Users/zhaoyu/Dropbox/GraduateProgress/Dissertation/Data.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Users/zhaoyu/Dropbox/GraduateProgress/Dissertation/Data.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Average RMSD on 8-Res</a:t>
            </a:r>
            <a:r>
              <a:rPr lang="en-US" baseline="0" dirty="0"/>
              <a:t> Dataset (smaller is better)</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LoopModeling!$A$2</c:f>
              <c:strCache>
                <c:ptCount val="1"/>
                <c:pt idx="0">
                  <c:v>Average RMSD</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LoopModeling!$B$1:$E$1</c:f>
              <c:strCache>
                <c:ptCount val="4"/>
                <c:pt idx="0">
                  <c:v>NGK</c:v>
                </c:pt>
                <c:pt idx="1">
                  <c:v>Galaxy PS1</c:v>
                </c:pt>
                <c:pt idx="2">
                  <c:v>Galaxy PS2</c:v>
                </c:pt>
                <c:pt idx="3">
                  <c:v>MUFOLD_LM</c:v>
                </c:pt>
              </c:strCache>
            </c:strRef>
          </c:cat>
          <c:val>
            <c:numRef>
              <c:f>LoopModeling!$B$2:$E$2</c:f>
              <c:numCache>
                <c:formatCode>General</c:formatCode>
                <c:ptCount val="4"/>
                <c:pt idx="0">
                  <c:v>2.08</c:v>
                </c:pt>
                <c:pt idx="1">
                  <c:v>2.23</c:v>
                </c:pt>
                <c:pt idx="2">
                  <c:v>2.0499999999999998</c:v>
                </c:pt>
                <c:pt idx="3">
                  <c:v>1.1499999999999999</c:v>
                </c:pt>
              </c:numCache>
            </c:numRef>
          </c:val>
          <c:extLst>
            <c:ext xmlns:c16="http://schemas.microsoft.com/office/drawing/2014/chart" uri="{C3380CC4-5D6E-409C-BE32-E72D297353CC}">
              <c16:uniqueId val="{00000000-1857-4AFB-AC11-B2AB88EEFAAE}"/>
            </c:ext>
          </c:extLst>
        </c:ser>
        <c:dLbls>
          <c:showLegendKey val="0"/>
          <c:showVal val="0"/>
          <c:showCatName val="0"/>
          <c:showSerName val="0"/>
          <c:showPercent val="0"/>
          <c:showBubbleSize val="0"/>
        </c:dLbls>
        <c:gapWidth val="219"/>
        <c:overlap val="-27"/>
        <c:axId val="467972384"/>
        <c:axId val="467974024"/>
      </c:barChart>
      <c:catAx>
        <c:axId val="46797238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Methods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67974024"/>
        <c:crosses val="autoZero"/>
        <c:auto val="1"/>
        <c:lblAlgn val="ctr"/>
        <c:lblOffset val="100"/>
        <c:noMultiLvlLbl val="0"/>
      </c:catAx>
      <c:valAx>
        <c:axId val="467974024"/>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RMSD</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679723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Average RMSD on 12-Res Dataset (smaller is better).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LoopModeling!$A$6</c:f>
              <c:strCache>
                <c:ptCount val="1"/>
                <c:pt idx="0">
                  <c:v>AVG.</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LoopModeling!$B$5:$E$5</c:f>
              <c:strCache>
                <c:ptCount val="4"/>
                <c:pt idx="0">
                  <c:v>NGK</c:v>
                </c:pt>
                <c:pt idx="1">
                  <c:v>Galaxy PS1</c:v>
                </c:pt>
                <c:pt idx="2">
                  <c:v>Galaxy PS2</c:v>
                </c:pt>
                <c:pt idx="3">
                  <c:v>MUFOLD_LM</c:v>
                </c:pt>
              </c:strCache>
            </c:strRef>
          </c:cat>
          <c:val>
            <c:numRef>
              <c:f>LoopModeling!$B$6:$E$6</c:f>
              <c:numCache>
                <c:formatCode>General</c:formatCode>
                <c:ptCount val="4"/>
                <c:pt idx="0">
                  <c:v>2.37</c:v>
                </c:pt>
                <c:pt idx="1">
                  <c:v>3.19</c:v>
                </c:pt>
                <c:pt idx="2">
                  <c:v>2.1800000000000002</c:v>
                </c:pt>
                <c:pt idx="3">
                  <c:v>2.09</c:v>
                </c:pt>
              </c:numCache>
            </c:numRef>
          </c:val>
          <c:extLst>
            <c:ext xmlns:c16="http://schemas.microsoft.com/office/drawing/2014/chart" uri="{C3380CC4-5D6E-409C-BE32-E72D297353CC}">
              <c16:uniqueId val="{00000000-0F09-4D0C-8F9D-A6E8DB84FB5A}"/>
            </c:ext>
          </c:extLst>
        </c:ser>
        <c:dLbls>
          <c:showLegendKey val="0"/>
          <c:showVal val="0"/>
          <c:showCatName val="0"/>
          <c:showSerName val="0"/>
          <c:showPercent val="0"/>
          <c:showBubbleSize val="0"/>
        </c:dLbls>
        <c:gapWidth val="219"/>
        <c:overlap val="-27"/>
        <c:axId val="467966808"/>
        <c:axId val="467973040"/>
      </c:barChart>
      <c:catAx>
        <c:axId val="46796680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Methods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67973040"/>
        <c:crosses val="autoZero"/>
        <c:auto val="1"/>
        <c:lblAlgn val="ctr"/>
        <c:lblOffset val="100"/>
        <c:noMultiLvlLbl val="0"/>
      </c:catAx>
      <c:valAx>
        <c:axId val="4679730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RMSD</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679668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ContactMap!$A$8</c:f>
              <c:strCache>
                <c:ptCount val="1"/>
                <c:pt idx="0">
                  <c:v>FreeContact</c:v>
                </c:pt>
              </c:strCache>
            </c:strRef>
          </c:tx>
          <c:spPr>
            <a:solidFill>
              <a:schemeClr val="accent1"/>
            </a:solidFill>
            <a:ln>
              <a:noFill/>
            </a:ln>
            <a:effectLst/>
          </c:spPr>
          <c:invertIfNegative val="0"/>
          <c:cat>
            <c:strRef>
              <c:f>ContactMap!$B$7:$J$7</c:f>
              <c:strCache>
                <c:ptCount val="9"/>
                <c:pt idx="0">
                  <c:v>Long L/2</c:v>
                </c:pt>
                <c:pt idx="1">
                  <c:v>Long L/5</c:v>
                </c:pt>
                <c:pt idx="2">
                  <c:v>Long L/10</c:v>
                </c:pt>
                <c:pt idx="3">
                  <c:v>Medium L/2</c:v>
                </c:pt>
                <c:pt idx="4">
                  <c:v>Medium L/5</c:v>
                </c:pt>
                <c:pt idx="5">
                  <c:v>Medium L/10</c:v>
                </c:pt>
                <c:pt idx="6">
                  <c:v>Short L/2</c:v>
                </c:pt>
                <c:pt idx="7">
                  <c:v>Short L/5</c:v>
                </c:pt>
                <c:pt idx="8">
                  <c:v>Short L/10</c:v>
                </c:pt>
              </c:strCache>
            </c:strRef>
          </c:cat>
          <c:val>
            <c:numRef>
              <c:f>ContactMap!$B$8:$J$8</c:f>
              <c:numCache>
                <c:formatCode>0.000</c:formatCode>
                <c:ptCount val="9"/>
                <c:pt idx="0">
                  <c:v>7.1224117647058813E-2</c:v>
                </c:pt>
                <c:pt idx="1">
                  <c:v>9.1734117647058827E-2</c:v>
                </c:pt>
                <c:pt idx="2">
                  <c:v>0.14705882352941177</c:v>
                </c:pt>
                <c:pt idx="3">
                  <c:v>7.7330588235294123E-2</c:v>
                </c:pt>
                <c:pt idx="4">
                  <c:v>0.10513882352941178</c:v>
                </c:pt>
                <c:pt idx="5">
                  <c:v>0.16470588235294115</c:v>
                </c:pt>
                <c:pt idx="6">
                  <c:v>8.4519411764705885E-2</c:v>
                </c:pt>
                <c:pt idx="7">
                  <c:v>9.2634705882352952E-2</c:v>
                </c:pt>
                <c:pt idx="8">
                  <c:v>0.12352941176470589</c:v>
                </c:pt>
              </c:numCache>
            </c:numRef>
          </c:val>
          <c:extLst>
            <c:ext xmlns:c16="http://schemas.microsoft.com/office/drawing/2014/chart" uri="{C3380CC4-5D6E-409C-BE32-E72D297353CC}">
              <c16:uniqueId val="{00000000-6EFD-AC43-9F93-010B19752192}"/>
            </c:ext>
          </c:extLst>
        </c:ser>
        <c:ser>
          <c:idx val="1"/>
          <c:order val="1"/>
          <c:tx>
            <c:strRef>
              <c:f>ContactMap!$A$9</c:f>
              <c:strCache>
                <c:ptCount val="1"/>
                <c:pt idx="0">
                  <c:v>PSICOV</c:v>
                </c:pt>
              </c:strCache>
            </c:strRef>
          </c:tx>
          <c:spPr>
            <a:solidFill>
              <a:schemeClr val="accent2"/>
            </a:solidFill>
            <a:ln>
              <a:noFill/>
            </a:ln>
            <a:effectLst/>
          </c:spPr>
          <c:invertIfNegative val="0"/>
          <c:cat>
            <c:strRef>
              <c:f>ContactMap!$B$7:$J$7</c:f>
              <c:strCache>
                <c:ptCount val="9"/>
                <c:pt idx="0">
                  <c:v>Long L/2</c:v>
                </c:pt>
                <c:pt idx="1">
                  <c:v>Long L/5</c:v>
                </c:pt>
                <c:pt idx="2">
                  <c:v>Long L/10</c:v>
                </c:pt>
                <c:pt idx="3">
                  <c:v>Medium L/2</c:v>
                </c:pt>
                <c:pt idx="4">
                  <c:v>Medium L/5</c:v>
                </c:pt>
                <c:pt idx="5">
                  <c:v>Medium L/10</c:v>
                </c:pt>
                <c:pt idx="6">
                  <c:v>Short L/2</c:v>
                </c:pt>
                <c:pt idx="7">
                  <c:v>Short L/5</c:v>
                </c:pt>
                <c:pt idx="8">
                  <c:v>Short L/10</c:v>
                </c:pt>
              </c:strCache>
            </c:strRef>
          </c:cat>
          <c:val>
            <c:numRef>
              <c:f>ContactMap!$B$9:$J$9</c:f>
              <c:numCache>
                <c:formatCode>0.000</c:formatCode>
                <c:ptCount val="9"/>
                <c:pt idx="0">
                  <c:v>0.22410764705882349</c:v>
                </c:pt>
                <c:pt idx="1">
                  <c:v>0.27943470588235292</c:v>
                </c:pt>
                <c:pt idx="2">
                  <c:v>0.36470588235294116</c:v>
                </c:pt>
                <c:pt idx="3">
                  <c:v>0.15532058823529413</c:v>
                </c:pt>
                <c:pt idx="4">
                  <c:v>0.2331782352941176</c:v>
                </c:pt>
                <c:pt idx="5">
                  <c:v>0.36470588235294116</c:v>
                </c:pt>
                <c:pt idx="6">
                  <c:v>0.1545317647058824</c:v>
                </c:pt>
                <c:pt idx="7">
                  <c:v>0.22460176470588236</c:v>
                </c:pt>
                <c:pt idx="8">
                  <c:v>0.36470588235294116</c:v>
                </c:pt>
              </c:numCache>
            </c:numRef>
          </c:val>
          <c:extLst>
            <c:ext xmlns:c16="http://schemas.microsoft.com/office/drawing/2014/chart" uri="{C3380CC4-5D6E-409C-BE32-E72D297353CC}">
              <c16:uniqueId val="{00000001-6EFD-AC43-9F93-010B19752192}"/>
            </c:ext>
          </c:extLst>
        </c:ser>
        <c:ser>
          <c:idx val="2"/>
          <c:order val="2"/>
          <c:tx>
            <c:strRef>
              <c:f>ContactMap!$A$10</c:f>
              <c:strCache>
                <c:ptCount val="1"/>
                <c:pt idx="0">
                  <c:v>CCMPred</c:v>
                </c:pt>
              </c:strCache>
            </c:strRef>
          </c:tx>
          <c:spPr>
            <a:solidFill>
              <a:schemeClr val="accent3"/>
            </a:solidFill>
            <a:ln>
              <a:noFill/>
            </a:ln>
            <a:effectLst/>
          </c:spPr>
          <c:invertIfNegative val="0"/>
          <c:cat>
            <c:strRef>
              <c:f>ContactMap!$B$7:$J$7</c:f>
              <c:strCache>
                <c:ptCount val="9"/>
                <c:pt idx="0">
                  <c:v>Long L/2</c:v>
                </c:pt>
                <c:pt idx="1">
                  <c:v>Long L/5</c:v>
                </c:pt>
                <c:pt idx="2">
                  <c:v>Long L/10</c:v>
                </c:pt>
                <c:pt idx="3">
                  <c:v>Medium L/2</c:v>
                </c:pt>
                <c:pt idx="4">
                  <c:v>Medium L/5</c:v>
                </c:pt>
                <c:pt idx="5">
                  <c:v>Medium L/10</c:v>
                </c:pt>
                <c:pt idx="6">
                  <c:v>Short L/2</c:v>
                </c:pt>
                <c:pt idx="7">
                  <c:v>Short L/5</c:v>
                </c:pt>
                <c:pt idx="8">
                  <c:v>Short L/10</c:v>
                </c:pt>
              </c:strCache>
            </c:strRef>
          </c:cat>
          <c:val>
            <c:numRef>
              <c:f>ContactMap!$B$10:$J$10</c:f>
              <c:numCache>
                <c:formatCode>0.000</c:formatCode>
                <c:ptCount val="9"/>
                <c:pt idx="0">
                  <c:v>0.22675263157894737</c:v>
                </c:pt>
                <c:pt idx="1">
                  <c:v>0.27682421052631578</c:v>
                </c:pt>
                <c:pt idx="2">
                  <c:v>0.39473684210526316</c:v>
                </c:pt>
                <c:pt idx="3">
                  <c:v>0.17437000000000002</c:v>
                </c:pt>
                <c:pt idx="4">
                  <c:v>0.26584105263157892</c:v>
                </c:pt>
                <c:pt idx="5">
                  <c:v>0.41052631578947368</c:v>
                </c:pt>
                <c:pt idx="6">
                  <c:v>0.17530105263157897</c:v>
                </c:pt>
                <c:pt idx="7">
                  <c:v>0.22524315789473681</c:v>
                </c:pt>
                <c:pt idx="8">
                  <c:v>0.39473684210526316</c:v>
                </c:pt>
              </c:numCache>
            </c:numRef>
          </c:val>
          <c:extLst>
            <c:ext xmlns:c16="http://schemas.microsoft.com/office/drawing/2014/chart" uri="{C3380CC4-5D6E-409C-BE32-E72D297353CC}">
              <c16:uniqueId val="{00000002-6EFD-AC43-9F93-010B19752192}"/>
            </c:ext>
          </c:extLst>
        </c:ser>
        <c:ser>
          <c:idx val="3"/>
          <c:order val="3"/>
          <c:tx>
            <c:strRef>
              <c:f>ContactMap!$A$11</c:f>
              <c:strCache>
                <c:ptCount val="1"/>
                <c:pt idx="0">
                  <c:v>metaPSICOV</c:v>
                </c:pt>
              </c:strCache>
            </c:strRef>
          </c:tx>
          <c:spPr>
            <a:solidFill>
              <a:schemeClr val="accent4"/>
            </a:solidFill>
            <a:ln>
              <a:noFill/>
            </a:ln>
            <a:effectLst/>
          </c:spPr>
          <c:invertIfNegative val="0"/>
          <c:cat>
            <c:strRef>
              <c:f>ContactMap!$B$7:$J$7</c:f>
              <c:strCache>
                <c:ptCount val="9"/>
                <c:pt idx="0">
                  <c:v>Long L/2</c:v>
                </c:pt>
                <c:pt idx="1">
                  <c:v>Long L/5</c:v>
                </c:pt>
                <c:pt idx="2">
                  <c:v>Long L/10</c:v>
                </c:pt>
                <c:pt idx="3">
                  <c:v>Medium L/2</c:v>
                </c:pt>
                <c:pt idx="4">
                  <c:v>Medium L/5</c:v>
                </c:pt>
                <c:pt idx="5">
                  <c:v>Medium L/10</c:v>
                </c:pt>
                <c:pt idx="6">
                  <c:v>Short L/2</c:v>
                </c:pt>
                <c:pt idx="7">
                  <c:v>Short L/5</c:v>
                </c:pt>
                <c:pt idx="8">
                  <c:v>Short L/10</c:v>
                </c:pt>
              </c:strCache>
            </c:strRef>
          </c:cat>
          <c:val>
            <c:numRef>
              <c:f>ContactMap!$B$11:$J$11</c:f>
              <c:numCache>
                <c:formatCode>0.000</c:formatCode>
                <c:ptCount val="9"/>
                <c:pt idx="0">
                  <c:v>0.33680368421052637</c:v>
                </c:pt>
                <c:pt idx="1">
                  <c:v>0.45048894736842099</c:v>
                </c:pt>
                <c:pt idx="2">
                  <c:v>0.52631578947368418</c:v>
                </c:pt>
                <c:pt idx="3">
                  <c:v>0.40363894736842104</c:v>
                </c:pt>
                <c:pt idx="4">
                  <c:v>0.56194473684210533</c:v>
                </c:pt>
                <c:pt idx="5">
                  <c:v>0.74736842105263168</c:v>
                </c:pt>
                <c:pt idx="6">
                  <c:v>0.40861368421052641</c:v>
                </c:pt>
                <c:pt idx="7">
                  <c:v>0.57550894736842106</c:v>
                </c:pt>
                <c:pt idx="8">
                  <c:v>0.78421052631578947</c:v>
                </c:pt>
              </c:numCache>
            </c:numRef>
          </c:val>
          <c:extLst>
            <c:ext xmlns:c16="http://schemas.microsoft.com/office/drawing/2014/chart" uri="{C3380CC4-5D6E-409C-BE32-E72D297353CC}">
              <c16:uniqueId val="{00000003-6EFD-AC43-9F93-010B19752192}"/>
            </c:ext>
          </c:extLst>
        </c:ser>
        <c:ser>
          <c:idx val="4"/>
          <c:order val="4"/>
          <c:tx>
            <c:strRef>
              <c:f>ContactMap!$A$12</c:f>
              <c:strCache>
                <c:ptCount val="1"/>
                <c:pt idx="0">
                  <c:v>MUFOLD Contact_D</c:v>
                </c:pt>
              </c:strCache>
            </c:strRef>
          </c:tx>
          <c:spPr>
            <a:solidFill>
              <a:schemeClr val="accent5"/>
            </a:solidFill>
            <a:ln>
              <a:noFill/>
            </a:ln>
            <a:effectLst/>
          </c:spPr>
          <c:invertIfNegative val="0"/>
          <c:cat>
            <c:strRef>
              <c:f>ContactMap!$B$7:$J$7</c:f>
              <c:strCache>
                <c:ptCount val="9"/>
                <c:pt idx="0">
                  <c:v>Long L/2</c:v>
                </c:pt>
                <c:pt idx="1">
                  <c:v>Long L/5</c:v>
                </c:pt>
                <c:pt idx="2">
                  <c:v>Long L/10</c:v>
                </c:pt>
                <c:pt idx="3">
                  <c:v>Medium L/2</c:v>
                </c:pt>
                <c:pt idx="4">
                  <c:v>Medium L/5</c:v>
                </c:pt>
                <c:pt idx="5">
                  <c:v>Medium L/10</c:v>
                </c:pt>
                <c:pt idx="6">
                  <c:v>Short L/2</c:v>
                </c:pt>
                <c:pt idx="7">
                  <c:v>Short L/5</c:v>
                </c:pt>
                <c:pt idx="8">
                  <c:v>Short L/10</c:v>
                </c:pt>
              </c:strCache>
            </c:strRef>
          </c:cat>
          <c:val>
            <c:numRef>
              <c:f>ContactMap!$B$12:$J$12</c:f>
              <c:numCache>
                <c:formatCode>0.000</c:formatCode>
                <c:ptCount val="9"/>
                <c:pt idx="0">
                  <c:v>0.28199999999999997</c:v>
                </c:pt>
                <c:pt idx="1">
                  <c:v>0.4078</c:v>
                </c:pt>
                <c:pt idx="2">
                  <c:v>0.4824</c:v>
                </c:pt>
                <c:pt idx="3">
                  <c:v>0.29530000000000001</c:v>
                </c:pt>
                <c:pt idx="4">
                  <c:v>0.38380000000000003</c:v>
                </c:pt>
                <c:pt idx="5">
                  <c:v>0.4824</c:v>
                </c:pt>
                <c:pt idx="6">
                  <c:v>0.20370000000000002</c:v>
                </c:pt>
                <c:pt idx="7">
                  <c:v>0.25790000000000002</c:v>
                </c:pt>
                <c:pt idx="8">
                  <c:v>0.33529999999999999</c:v>
                </c:pt>
              </c:numCache>
            </c:numRef>
          </c:val>
          <c:extLst>
            <c:ext xmlns:c16="http://schemas.microsoft.com/office/drawing/2014/chart" uri="{C3380CC4-5D6E-409C-BE32-E72D297353CC}">
              <c16:uniqueId val="{00000004-6EFD-AC43-9F93-010B19752192}"/>
            </c:ext>
          </c:extLst>
        </c:ser>
        <c:ser>
          <c:idx val="5"/>
          <c:order val="5"/>
          <c:tx>
            <c:strRef>
              <c:f>ContactMap!$A$13</c:f>
              <c:strCache>
                <c:ptCount val="1"/>
                <c:pt idx="0">
                  <c:v>MUFOLD Contact_C</c:v>
                </c:pt>
              </c:strCache>
            </c:strRef>
          </c:tx>
          <c:spPr>
            <a:solidFill>
              <a:schemeClr val="accent6"/>
            </a:solidFill>
            <a:ln>
              <a:noFill/>
            </a:ln>
            <a:effectLst/>
          </c:spPr>
          <c:invertIfNegative val="0"/>
          <c:cat>
            <c:strRef>
              <c:f>ContactMap!$B$7:$J$7</c:f>
              <c:strCache>
                <c:ptCount val="9"/>
                <c:pt idx="0">
                  <c:v>Long L/2</c:v>
                </c:pt>
                <c:pt idx="1">
                  <c:v>Long L/5</c:v>
                </c:pt>
                <c:pt idx="2">
                  <c:v>Long L/10</c:v>
                </c:pt>
                <c:pt idx="3">
                  <c:v>Medium L/2</c:v>
                </c:pt>
                <c:pt idx="4">
                  <c:v>Medium L/5</c:v>
                </c:pt>
                <c:pt idx="5">
                  <c:v>Medium L/10</c:v>
                </c:pt>
                <c:pt idx="6">
                  <c:v>Short L/2</c:v>
                </c:pt>
                <c:pt idx="7">
                  <c:v>Short L/5</c:v>
                </c:pt>
                <c:pt idx="8">
                  <c:v>Short L/10</c:v>
                </c:pt>
              </c:strCache>
            </c:strRef>
          </c:cat>
          <c:val>
            <c:numRef>
              <c:f>ContactMap!$B$13:$J$13</c:f>
              <c:numCache>
                <c:formatCode>0.000</c:formatCode>
                <c:ptCount val="9"/>
                <c:pt idx="0">
                  <c:v>0.38818631578947366</c:v>
                </c:pt>
                <c:pt idx="1">
                  <c:v>0.4924942105263157</c:v>
                </c:pt>
                <c:pt idx="2">
                  <c:v>0.5736842105263158</c:v>
                </c:pt>
                <c:pt idx="3">
                  <c:v>0.41064526315789474</c:v>
                </c:pt>
                <c:pt idx="4">
                  <c:v>0.57773842105263151</c:v>
                </c:pt>
                <c:pt idx="5">
                  <c:v>0.76315789473684204</c:v>
                </c:pt>
                <c:pt idx="6">
                  <c:v>0.38157263157894733</c:v>
                </c:pt>
                <c:pt idx="7">
                  <c:v>0.53576947368421046</c:v>
                </c:pt>
                <c:pt idx="8">
                  <c:v>0.74210526315789482</c:v>
                </c:pt>
              </c:numCache>
            </c:numRef>
          </c:val>
          <c:extLst>
            <c:ext xmlns:c16="http://schemas.microsoft.com/office/drawing/2014/chart" uri="{C3380CC4-5D6E-409C-BE32-E72D297353CC}">
              <c16:uniqueId val="{00000005-6EFD-AC43-9F93-010B19752192}"/>
            </c:ext>
          </c:extLst>
        </c:ser>
        <c:ser>
          <c:idx val="6"/>
          <c:order val="6"/>
          <c:tx>
            <c:strRef>
              <c:f>ContactMap!$A$14</c:f>
              <c:strCache>
                <c:ptCount val="1"/>
                <c:pt idx="0">
                  <c:v>MUFOLD Contact</c:v>
                </c:pt>
              </c:strCache>
            </c:strRef>
          </c:tx>
          <c:spPr>
            <a:solidFill>
              <a:schemeClr val="accent1">
                <a:lumMod val="60000"/>
              </a:schemeClr>
            </a:solidFill>
            <a:ln>
              <a:noFill/>
            </a:ln>
            <a:effectLst/>
          </c:spPr>
          <c:invertIfNegative val="0"/>
          <c:cat>
            <c:strRef>
              <c:f>ContactMap!$B$7:$J$7</c:f>
              <c:strCache>
                <c:ptCount val="9"/>
                <c:pt idx="0">
                  <c:v>Long L/2</c:v>
                </c:pt>
                <c:pt idx="1">
                  <c:v>Long L/5</c:v>
                </c:pt>
                <c:pt idx="2">
                  <c:v>Long L/10</c:v>
                </c:pt>
                <c:pt idx="3">
                  <c:v>Medium L/2</c:v>
                </c:pt>
                <c:pt idx="4">
                  <c:v>Medium L/5</c:v>
                </c:pt>
                <c:pt idx="5">
                  <c:v>Medium L/10</c:v>
                </c:pt>
                <c:pt idx="6">
                  <c:v>Short L/2</c:v>
                </c:pt>
                <c:pt idx="7">
                  <c:v>Short L/5</c:v>
                </c:pt>
                <c:pt idx="8">
                  <c:v>Short L/10</c:v>
                </c:pt>
              </c:strCache>
            </c:strRef>
          </c:cat>
          <c:val>
            <c:numRef>
              <c:f>ContactMap!$B$14:$J$14</c:f>
              <c:numCache>
                <c:formatCode>0.000</c:formatCode>
                <c:ptCount val="9"/>
                <c:pt idx="0">
                  <c:v>0.5423</c:v>
                </c:pt>
                <c:pt idx="1">
                  <c:v>0.66620000000000001</c:v>
                </c:pt>
                <c:pt idx="2">
                  <c:v>0.72599999999999998</c:v>
                </c:pt>
                <c:pt idx="3">
                  <c:v>0.45840000000000003</c:v>
                </c:pt>
                <c:pt idx="4">
                  <c:v>0.61460000000000004</c:v>
                </c:pt>
                <c:pt idx="5">
                  <c:v>0.66299999999999992</c:v>
                </c:pt>
                <c:pt idx="6">
                  <c:v>0.44329999999999997</c:v>
                </c:pt>
                <c:pt idx="7">
                  <c:v>0.67530000000000001</c:v>
                </c:pt>
                <c:pt idx="8">
                  <c:v>0.752</c:v>
                </c:pt>
              </c:numCache>
            </c:numRef>
          </c:val>
          <c:extLst>
            <c:ext xmlns:c16="http://schemas.microsoft.com/office/drawing/2014/chart" uri="{C3380CC4-5D6E-409C-BE32-E72D297353CC}">
              <c16:uniqueId val="{00000006-6EFD-AC43-9F93-010B19752192}"/>
            </c:ext>
          </c:extLst>
        </c:ser>
        <c:dLbls>
          <c:showLegendKey val="0"/>
          <c:showVal val="0"/>
          <c:showCatName val="0"/>
          <c:showSerName val="0"/>
          <c:showPercent val="0"/>
          <c:showBubbleSize val="0"/>
        </c:dLbls>
        <c:gapWidth val="219"/>
        <c:overlap val="-27"/>
        <c:axId val="497582224"/>
        <c:axId val="497579600"/>
      </c:barChart>
      <c:catAx>
        <c:axId val="497582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97579600"/>
        <c:crosses val="autoZero"/>
        <c:auto val="1"/>
        <c:lblAlgn val="ctr"/>
        <c:lblOffset val="100"/>
        <c:noMultiLvlLbl val="0"/>
      </c:catAx>
      <c:valAx>
        <c:axId val="497579600"/>
        <c:scaling>
          <c:orientation val="minMax"/>
        </c:scaling>
        <c:delete val="0"/>
        <c:axPos val="l"/>
        <c:majorGridlines>
          <c:spPr>
            <a:ln w="9525" cap="flat" cmpd="sng" algn="ctr">
              <a:solidFill>
                <a:schemeClr val="tx1">
                  <a:lumMod val="15000"/>
                  <a:lumOff val="85000"/>
                </a:schemeClr>
              </a:solidFill>
              <a:round/>
            </a:ln>
            <a:effectLst/>
          </c:spPr>
        </c:majorGridlines>
        <c:numFmt formatCode="0.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975822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sz="1400" b="1" dirty="0"/>
              <a:t>Long L/5 </a:t>
            </a:r>
            <a:r>
              <a:rPr lang="en-US" sz="1400" b="1" baseline="0" dirty="0"/>
              <a:t>Precision</a:t>
            </a:r>
            <a:r>
              <a:rPr lang="zh-CN" altLang="en-US" sz="1400" b="1" baseline="0" dirty="0"/>
              <a:t> </a:t>
            </a:r>
            <a:r>
              <a:rPr lang="en-US" altLang="zh-CN" sz="1400" b="1" baseline="0" dirty="0"/>
              <a:t>on Testing Set 1 – CASP13</a:t>
            </a:r>
          </a:p>
          <a:p>
            <a:pPr>
              <a:defRPr b="1"/>
            </a:pPr>
            <a:endParaRPr lang="en-US" sz="1400" b="1" dirty="0"/>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ContactMap!$A$2</c:f>
              <c:strCache>
                <c:ptCount val="1"/>
                <c:pt idx="0">
                  <c:v>Long L/5</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ContactMap!$B$1:$H$1</c:f>
              <c:strCache>
                <c:ptCount val="7"/>
                <c:pt idx="0">
                  <c:v>FreeContact</c:v>
                </c:pt>
                <c:pt idx="1">
                  <c:v>PSICOV</c:v>
                </c:pt>
                <c:pt idx="2">
                  <c:v>CCMPred</c:v>
                </c:pt>
                <c:pt idx="3">
                  <c:v>metaPSICOV2</c:v>
                </c:pt>
                <c:pt idx="4">
                  <c:v>MUFOLD Contact_D</c:v>
                </c:pt>
                <c:pt idx="5">
                  <c:v>MUFOLD Contact_C</c:v>
                </c:pt>
                <c:pt idx="6">
                  <c:v>MUFOLD Contact</c:v>
                </c:pt>
              </c:strCache>
            </c:strRef>
          </c:cat>
          <c:val>
            <c:numRef>
              <c:f>ContactMap!$B$2:$H$2</c:f>
              <c:numCache>
                <c:formatCode>0.00%</c:formatCode>
                <c:ptCount val="7"/>
                <c:pt idx="0">
                  <c:v>9.1700000000000004E-2</c:v>
                </c:pt>
                <c:pt idx="1">
                  <c:v>0.27939999999999998</c:v>
                </c:pt>
                <c:pt idx="2">
                  <c:v>0.27679999999999999</c:v>
                </c:pt>
                <c:pt idx="3">
                  <c:v>0.45050000000000001</c:v>
                </c:pt>
                <c:pt idx="4">
                  <c:v>0.4078</c:v>
                </c:pt>
                <c:pt idx="5">
                  <c:v>0.49249999999999999</c:v>
                </c:pt>
                <c:pt idx="6">
                  <c:v>0.66620000000000001</c:v>
                </c:pt>
              </c:numCache>
            </c:numRef>
          </c:val>
          <c:extLst>
            <c:ext xmlns:c16="http://schemas.microsoft.com/office/drawing/2014/chart" uri="{C3380CC4-5D6E-409C-BE32-E72D297353CC}">
              <c16:uniqueId val="{00000000-A5A9-45AD-B919-6E813545713E}"/>
            </c:ext>
          </c:extLst>
        </c:ser>
        <c:dLbls>
          <c:dLblPos val="outEnd"/>
          <c:showLegendKey val="0"/>
          <c:showVal val="1"/>
          <c:showCatName val="0"/>
          <c:showSerName val="0"/>
          <c:showPercent val="0"/>
          <c:showBubbleSize val="0"/>
        </c:dLbls>
        <c:gapWidth val="219"/>
        <c:overlap val="-27"/>
        <c:axId val="1978043519"/>
        <c:axId val="1978045199"/>
      </c:barChart>
      <c:catAx>
        <c:axId val="1978043519"/>
        <c:scaling>
          <c:orientation val="minMax"/>
        </c:scaling>
        <c:delete val="0"/>
        <c:axPos val="b"/>
        <c:title>
          <c:tx>
            <c:rich>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b="1"/>
                  <a:t>Methods</a:t>
                </a:r>
              </a:p>
            </c:rich>
          </c:tx>
          <c:layout>
            <c:manualLayout>
              <c:xMode val="edge"/>
              <c:yMode val="edge"/>
              <c:x val="0.46184888653624184"/>
              <c:y val="0.91421113373976559"/>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78045199"/>
        <c:crosses val="autoZero"/>
        <c:auto val="1"/>
        <c:lblAlgn val="ctr"/>
        <c:lblOffset val="100"/>
        <c:noMultiLvlLbl val="0"/>
      </c:catAx>
      <c:valAx>
        <c:axId val="197804519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b="1"/>
                  <a:t>Precision</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7804351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ContactMap!$A$39</c:f>
              <c:strCache>
                <c:ptCount val="1"/>
                <c:pt idx="0">
                  <c:v>FreeContact</c:v>
                </c:pt>
              </c:strCache>
            </c:strRef>
          </c:tx>
          <c:spPr>
            <a:solidFill>
              <a:schemeClr val="accent1"/>
            </a:solidFill>
            <a:ln>
              <a:noFill/>
            </a:ln>
            <a:effectLst/>
          </c:spPr>
          <c:invertIfNegative val="0"/>
          <c:cat>
            <c:strRef>
              <c:f>ContactMap!$B$37:$J$38</c:f>
              <c:strCache>
                <c:ptCount val="9"/>
                <c:pt idx="0">
                  <c:v>Long L/2</c:v>
                </c:pt>
                <c:pt idx="1">
                  <c:v>Long L/5</c:v>
                </c:pt>
                <c:pt idx="2">
                  <c:v>Long L/10</c:v>
                </c:pt>
                <c:pt idx="3">
                  <c:v>Medium L/2</c:v>
                </c:pt>
                <c:pt idx="4">
                  <c:v>Medium L/5</c:v>
                </c:pt>
                <c:pt idx="5">
                  <c:v>Medium L/10</c:v>
                </c:pt>
                <c:pt idx="6">
                  <c:v>Short L/2</c:v>
                </c:pt>
                <c:pt idx="7">
                  <c:v>Short L/5</c:v>
                </c:pt>
                <c:pt idx="8">
                  <c:v>Short L/10</c:v>
                </c:pt>
              </c:strCache>
            </c:strRef>
          </c:cat>
          <c:val>
            <c:numRef>
              <c:f>ContactMap!$B$39:$J$39</c:f>
              <c:numCache>
                <c:formatCode>General</c:formatCode>
                <c:ptCount val="9"/>
                <c:pt idx="0">
                  <c:v>0.111</c:v>
                </c:pt>
                <c:pt idx="1">
                  <c:v>0.153</c:v>
                </c:pt>
                <c:pt idx="2">
                  <c:v>0.21199999999999999</c:v>
                </c:pt>
                <c:pt idx="3">
                  <c:v>8.3000000000000004E-2</c:v>
                </c:pt>
                <c:pt idx="4">
                  <c:v>0.106</c:v>
                </c:pt>
                <c:pt idx="5">
                  <c:v>0.12</c:v>
                </c:pt>
                <c:pt idx="6">
                  <c:v>7.6999999999999999E-2</c:v>
                </c:pt>
                <c:pt idx="7">
                  <c:v>7.3999999999999996E-2</c:v>
                </c:pt>
                <c:pt idx="8">
                  <c:v>7.9000000000000001E-2</c:v>
                </c:pt>
              </c:numCache>
            </c:numRef>
          </c:val>
          <c:extLst>
            <c:ext xmlns:c16="http://schemas.microsoft.com/office/drawing/2014/chart" uri="{C3380CC4-5D6E-409C-BE32-E72D297353CC}">
              <c16:uniqueId val="{00000000-D194-4B48-8F44-3EDC27C8FE36}"/>
            </c:ext>
          </c:extLst>
        </c:ser>
        <c:ser>
          <c:idx val="1"/>
          <c:order val="1"/>
          <c:tx>
            <c:strRef>
              <c:f>ContactMap!$A$40</c:f>
              <c:strCache>
                <c:ptCount val="1"/>
                <c:pt idx="0">
                  <c:v>CCMPred</c:v>
                </c:pt>
              </c:strCache>
            </c:strRef>
          </c:tx>
          <c:spPr>
            <a:solidFill>
              <a:schemeClr val="accent2"/>
            </a:solidFill>
            <a:ln>
              <a:noFill/>
            </a:ln>
            <a:effectLst/>
          </c:spPr>
          <c:invertIfNegative val="0"/>
          <c:cat>
            <c:strRef>
              <c:f>ContactMap!$B$37:$J$38</c:f>
              <c:strCache>
                <c:ptCount val="9"/>
                <c:pt idx="0">
                  <c:v>Long L/2</c:v>
                </c:pt>
                <c:pt idx="1">
                  <c:v>Long L/5</c:v>
                </c:pt>
                <c:pt idx="2">
                  <c:v>Long L/10</c:v>
                </c:pt>
                <c:pt idx="3">
                  <c:v>Medium L/2</c:v>
                </c:pt>
                <c:pt idx="4">
                  <c:v>Medium L/5</c:v>
                </c:pt>
                <c:pt idx="5">
                  <c:v>Medium L/10</c:v>
                </c:pt>
                <c:pt idx="6">
                  <c:v>Short L/2</c:v>
                </c:pt>
                <c:pt idx="7">
                  <c:v>Short L/5</c:v>
                </c:pt>
                <c:pt idx="8">
                  <c:v>Short L/10</c:v>
                </c:pt>
              </c:strCache>
            </c:strRef>
          </c:cat>
          <c:val>
            <c:numRef>
              <c:f>ContactMap!$B$40:$J$40</c:f>
              <c:numCache>
                <c:formatCode>General</c:formatCode>
                <c:ptCount val="9"/>
                <c:pt idx="0">
                  <c:v>0.41199999999999998</c:v>
                </c:pt>
                <c:pt idx="1">
                  <c:v>0.58899999999999997</c:v>
                </c:pt>
                <c:pt idx="2">
                  <c:v>0.66100000000000003</c:v>
                </c:pt>
                <c:pt idx="3">
                  <c:v>0.20499999999999999</c:v>
                </c:pt>
                <c:pt idx="4">
                  <c:v>0.35299999999999998</c:v>
                </c:pt>
                <c:pt idx="5">
                  <c:v>0.496</c:v>
                </c:pt>
                <c:pt idx="6">
                  <c:v>0.17299999999999999</c:v>
                </c:pt>
                <c:pt idx="7">
                  <c:v>0.29299999999999998</c:v>
                </c:pt>
                <c:pt idx="8">
                  <c:v>0.432</c:v>
                </c:pt>
              </c:numCache>
            </c:numRef>
          </c:val>
          <c:extLst>
            <c:ext xmlns:c16="http://schemas.microsoft.com/office/drawing/2014/chart" uri="{C3380CC4-5D6E-409C-BE32-E72D297353CC}">
              <c16:uniqueId val="{00000001-D194-4B48-8F44-3EDC27C8FE36}"/>
            </c:ext>
          </c:extLst>
        </c:ser>
        <c:ser>
          <c:idx val="2"/>
          <c:order val="2"/>
          <c:tx>
            <c:strRef>
              <c:f>ContactMap!$A$41</c:f>
              <c:strCache>
                <c:ptCount val="1"/>
                <c:pt idx="0">
                  <c:v>metaPSICOV</c:v>
                </c:pt>
              </c:strCache>
            </c:strRef>
          </c:tx>
          <c:spPr>
            <a:solidFill>
              <a:schemeClr val="accent3"/>
            </a:solidFill>
            <a:ln>
              <a:noFill/>
            </a:ln>
            <a:effectLst/>
          </c:spPr>
          <c:invertIfNegative val="0"/>
          <c:cat>
            <c:strRef>
              <c:f>ContactMap!$B$37:$J$38</c:f>
              <c:strCache>
                <c:ptCount val="9"/>
                <c:pt idx="0">
                  <c:v>Long L/2</c:v>
                </c:pt>
                <c:pt idx="1">
                  <c:v>Long L/5</c:v>
                </c:pt>
                <c:pt idx="2">
                  <c:v>Long L/10</c:v>
                </c:pt>
                <c:pt idx="3">
                  <c:v>Medium L/2</c:v>
                </c:pt>
                <c:pt idx="4">
                  <c:v>Medium L/5</c:v>
                </c:pt>
                <c:pt idx="5">
                  <c:v>Medium L/10</c:v>
                </c:pt>
                <c:pt idx="6">
                  <c:v>Short L/2</c:v>
                </c:pt>
                <c:pt idx="7">
                  <c:v>Short L/5</c:v>
                </c:pt>
                <c:pt idx="8">
                  <c:v>Short L/10</c:v>
                </c:pt>
              </c:strCache>
            </c:strRef>
          </c:cat>
          <c:val>
            <c:numRef>
              <c:f>ContactMap!$B$41:$J$41</c:f>
              <c:numCache>
                <c:formatCode>General</c:formatCode>
                <c:ptCount val="9"/>
                <c:pt idx="0">
                  <c:v>0.59099999999999997</c:v>
                </c:pt>
                <c:pt idx="1">
                  <c:v>0.73299999999999998</c:v>
                </c:pt>
                <c:pt idx="2">
                  <c:v>0.78300000000000003</c:v>
                </c:pt>
                <c:pt idx="3">
                  <c:v>0.40699999999999997</c:v>
                </c:pt>
                <c:pt idx="4">
                  <c:v>0.60599999999999998</c:v>
                </c:pt>
                <c:pt idx="5">
                  <c:v>0.73299999999999998</c:v>
                </c:pt>
                <c:pt idx="6">
                  <c:v>0.379</c:v>
                </c:pt>
                <c:pt idx="7">
                  <c:v>0.59099999999999997</c:v>
                </c:pt>
                <c:pt idx="8">
                  <c:v>0.72799999999999998</c:v>
                </c:pt>
              </c:numCache>
            </c:numRef>
          </c:val>
          <c:extLst>
            <c:ext xmlns:c16="http://schemas.microsoft.com/office/drawing/2014/chart" uri="{C3380CC4-5D6E-409C-BE32-E72D297353CC}">
              <c16:uniqueId val="{00000002-D194-4B48-8F44-3EDC27C8FE36}"/>
            </c:ext>
          </c:extLst>
        </c:ser>
        <c:ser>
          <c:idx val="3"/>
          <c:order val="3"/>
          <c:tx>
            <c:strRef>
              <c:f>ContactMap!$A$42</c:f>
              <c:strCache>
                <c:ptCount val="1"/>
                <c:pt idx="0">
                  <c:v>ResPRE</c:v>
                </c:pt>
              </c:strCache>
            </c:strRef>
          </c:tx>
          <c:spPr>
            <a:solidFill>
              <a:schemeClr val="accent4"/>
            </a:solidFill>
            <a:ln>
              <a:noFill/>
            </a:ln>
            <a:effectLst/>
          </c:spPr>
          <c:invertIfNegative val="0"/>
          <c:cat>
            <c:strRef>
              <c:f>ContactMap!$B$37:$J$38</c:f>
              <c:strCache>
                <c:ptCount val="9"/>
                <c:pt idx="0">
                  <c:v>Long L/2</c:v>
                </c:pt>
                <c:pt idx="1">
                  <c:v>Long L/5</c:v>
                </c:pt>
                <c:pt idx="2">
                  <c:v>Long L/10</c:v>
                </c:pt>
                <c:pt idx="3">
                  <c:v>Medium L/2</c:v>
                </c:pt>
                <c:pt idx="4">
                  <c:v>Medium L/5</c:v>
                </c:pt>
                <c:pt idx="5">
                  <c:v>Medium L/10</c:v>
                </c:pt>
                <c:pt idx="6">
                  <c:v>Short L/2</c:v>
                </c:pt>
                <c:pt idx="7">
                  <c:v>Short L/5</c:v>
                </c:pt>
                <c:pt idx="8">
                  <c:v>Short L/10</c:v>
                </c:pt>
              </c:strCache>
            </c:strRef>
          </c:cat>
          <c:val>
            <c:numRef>
              <c:f>ContactMap!$B$42:$J$42</c:f>
              <c:numCache>
                <c:formatCode>General</c:formatCode>
                <c:ptCount val="9"/>
                <c:pt idx="0">
                  <c:v>0.77900000000000003</c:v>
                </c:pt>
                <c:pt idx="1">
                  <c:v>0.86799999999999999</c:v>
                </c:pt>
                <c:pt idx="2">
                  <c:v>0.89</c:v>
                </c:pt>
                <c:pt idx="3">
                  <c:v>0.52200000000000002</c:v>
                </c:pt>
                <c:pt idx="4">
                  <c:v>0.76300000000000001</c:v>
                </c:pt>
                <c:pt idx="5">
                  <c:v>0.85199999999999998</c:v>
                </c:pt>
                <c:pt idx="6">
                  <c:v>0.376</c:v>
                </c:pt>
                <c:pt idx="7">
                  <c:v>0.65100000000000002</c:v>
                </c:pt>
                <c:pt idx="8">
                  <c:v>0.78700000000000003</c:v>
                </c:pt>
              </c:numCache>
            </c:numRef>
          </c:val>
          <c:extLst>
            <c:ext xmlns:c16="http://schemas.microsoft.com/office/drawing/2014/chart" uri="{C3380CC4-5D6E-409C-BE32-E72D297353CC}">
              <c16:uniqueId val="{00000003-D194-4B48-8F44-3EDC27C8FE36}"/>
            </c:ext>
          </c:extLst>
        </c:ser>
        <c:ser>
          <c:idx val="4"/>
          <c:order val="4"/>
          <c:tx>
            <c:strRef>
              <c:f>ContactMap!$A$43</c:f>
              <c:strCache>
                <c:ptCount val="1"/>
                <c:pt idx="0">
                  <c:v>RaptorX-Contact</c:v>
                </c:pt>
              </c:strCache>
            </c:strRef>
          </c:tx>
          <c:spPr>
            <a:solidFill>
              <a:schemeClr val="accent5"/>
            </a:solidFill>
            <a:ln>
              <a:noFill/>
            </a:ln>
            <a:effectLst/>
          </c:spPr>
          <c:invertIfNegative val="0"/>
          <c:cat>
            <c:strRef>
              <c:f>ContactMap!$B$37:$J$38</c:f>
              <c:strCache>
                <c:ptCount val="9"/>
                <c:pt idx="0">
                  <c:v>Long L/2</c:v>
                </c:pt>
                <c:pt idx="1">
                  <c:v>Long L/5</c:v>
                </c:pt>
                <c:pt idx="2">
                  <c:v>Long L/10</c:v>
                </c:pt>
                <c:pt idx="3">
                  <c:v>Medium L/2</c:v>
                </c:pt>
                <c:pt idx="4">
                  <c:v>Medium L/5</c:v>
                </c:pt>
                <c:pt idx="5">
                  <c:v>Medium L/10</c:v>
                </c:pt>
                <c:pt idx="6">
                  <c:v>Short L/2</c:v>
                </c:pt>
                <c:pt idx="7">
                  <c:v>Short L/5</c:v>
                </c:pt>
                <c:pt idx="8">
                  <c:v>Short L/10</c:v>
                </c:pt>
              </c:strCache>
            </c:strRef>
          </c:cat>
          <c:val>
            <c:numRef>
              <c:f>ContactMap!$B$43:$J$43</c:f>
              <c:numCache>
                <c:formatCode>General</c:formatCode>
                <c:ptCount val="9"/>
                <c:pt idx="0">
                  <c:v>0.79900000000000004</c:v>
                </c:pt>
                <c:pt idx="1">
                  <c:v>0.875</c:v>
                </c:pt>
                <c:pt idx="2">
                  <c:v>0.89900000000000002</c:v>
                </c:pt>
                <c:pt idx="3">
                  <c:v>0.54700000000000004</c:v>
                </c:pt>
                <c:pt idx="4">
                  <c:v>0.76600000000000001</c:v>
                </c:pt>
                <c:pt idx="5">
                  <c:v>0.84899999999999998</c:v>
                </c:pt>
                <c:pt idx="6">
                  <c:v>0.46500000000000002</c:v>
                </c:pt>
                <c:pt idx="7">
                  <c:v>0.72099999999999997</c:v>
                </c:pt>
                <c:pt idx="8">
                  <c:v>0.81499999999999995</c:v>
                </c:pt>
              </c:numCache>
            </c:numRef>
          </c:val>
          <c:extLst>
            <c:ext xmlns:c16="http://schemas.microsoft.com/office/drawing/2014/chart" uri="{C3380CC4-5D6E-409C-BE32-E72D297353CC}">
              <c16:uniqueId val="{00000004-D194-4B48-8F44-3EDC27C8FE36}"/>
            </c:ext>
          </c:extLst>
        </c:ser>
        <c:ser>
          <c:idx val="5"/>
          <c:order val="5"/>
          <c:tx>
            <c:strRef>
              <c:f>ContactMap!$A$44</c:f>
              <c:strCache>
                <c:ptCount val="1"/>
                <c:pt idx="0">
                  <c:v>MUFOLD Contact</c:v>
                </c:pt>
              </c:strCache>
            </c:strRef>
          </c:tx>
          <c:spPr>
            <a:solidFill>
              <a:schemeClr val="accent6"/>
            </a:solidFill>
            <a:ln>
              <a:noFill/>
            </a:ln>
            <a:effectLst/>
          </c:spPr>
          <c:invertIfNegative val="0"/>
          <c:cat>
            <c:strRef>
              <c:f>ContactMap!$B$37:$J$38</c:f>
              <c:strCache>
                <c:ptCount val="9"/>
                <c:pt idx="0">
                  <c:v>Long L/2</c:v>
                </c:pt>
                <c:pt idx="1">
                  <c:v>Long L/5</c:v>
                </c:pt>
                <c:pt idx="2">
                  <c:v>Long L/10</c:v>
                </c:pt>
                <c:pt idx="3">
                  <c:v>Medium L/2</c:v>
                </c:pt>
                <c:pt idx="4">
                  <c:v>Medium L/5</c:v>
                </c:pt>
                <c:pt idx="5">
                  <c:v>Medium L/10</c:v>
                </c:pt>
                <c:pt idx="6">
                  <c:v>Short L/2</c:v>
                </c:pt>
                <c:pt idx="7">
                  <c:v>Short L/5</c:v>
                </c:pt>
                <c:pt idx="8">
                  <c:v>Short L/10</c:v>
                </c:pt>
              </c:strCache>
            </c:strRef>
          </c:cat>
          <c:val>
            <c:numRef>
              <c:f>ContactMap!$B$44:$J$44</c:f>
              <c:numCache>
                <c:formatCode>General</c:formatCode>
                <c:ptCount val="9"/>
                <c:pt idx="0">
                  <c:v>0.75600000000000001</c:v>
                </c:pt>
                <c:pt idx="1">
                  <c:v>0.86099999999999999</c:v>
                </c:pt>
                <c:pt idx="2">
                  <c:v>0.90600000000000003</c:v>
                </c:pt>
                <c:pt idx="3">
                  <c:v>0.50600000000000001</c:v>
                </c:pt>
                <c:pt idx="4">
                  <c:v>0.747</c:v>
                </c:pt>
                <c:pt idx="5">
                  <c:v>0.84299999999999997</c:v>
                </c:pt>
                <c:pt idx="6">
                  <c:v>0.46100000000000002</c:v>
                </c:pt>
                <c:pt idx="7">
                  <c:v>0.72299999999999998</c:v>
                </c:pt>
                <c:pt idx="8">
                  <c:v>0.82799999999999996</c:v>
                </c:pt>
              </c:numCache>
            </c:numRef>
          </c:val>
          <c:extLst>
            <c:ext xmlns:c16="http://schemas.microsoft.com/office/drawing/2014/chart" uri="{C3380CC4-5D6E-409C-BE32-E72D297353CC}">
              <c16:uniqueId val="{00000005-D194-4B48-8F44-3EDC27C8FE36}"/>
            </c:ext>
          </c:extLst>
        </c:ser>
        <c:dLbls>
          <c:showLegendKey val="0"/>
          <c:showVal val="0"/>
          <c:showCatName val="0"/>
          <c:showSerName val="0"/>
          <c:showPercent val="0"/>
          <c:showBubbleSize val="0"/>
        </c:dLbls>
        <c:gapWidth val="219"/>
        <c:overlap val="-27"/>
        <c:axId val="1370415263"/>
        <c:axId val="1370416895"/>
      </c:barChart>
      <c:catAx>
        <c:axId val="13704152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70416895"/>
        <c:crosses val="autoZero"/>
        <c:auto val="1"/>
        <c:lblAlgn val="ctr"/>
        <c:lblOffset val="100"/>
        <c:noMultiLvlLbl val="0"/>
      </c:catAx>
      <c:valAx>
        <c:axId val="137041689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7041526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ContactMap!$A$105</c:f>
              <c:strCache>
                <c:ptCount val="1"/>
                <c:pt idx="0">
                  <c:v>FreeContact + TPCref</c:v>
                </c:pt>
              </c:strCache>
            </c:strRef>
          </c:tx>
          <c:spPr>
            <a:solidFill>
              <a:schemeClr val="accent1"/>
            </a:solidFill>
            <a:ln>
              <a:noFill/>
            </a:ln>
            <a:effectLst/>
          </c:spPr>
          <c:invertIfNegative val="0"/>
          <c:cat>
            <c:strRef>
              <c:f>ContactMap!$B$104:$J$104</c:f>
              <c:strCache>
                <c:ptCount val="9"/>
                <c:pt idx="0">
                  <c:v>Long L/2</c:v>
                </c:pt>
                <c:pt idx="1">
                  <c:v>Long L/5</c:v>
                </c:pt>
                <c:pt idx="2">
                  <c:v>Long L/10</c:v>
                </c:pt>
                <c:pt idx="3">
                  <c:v>Medium L/2</c:v>
                </c:pt>
                <c:pt idx="4">
                  <c:v>Medium L/5</c:v>
                </c:pt>
                <c:pt idx="5">
                  <c:v>Medium L/10</c:v>
                </c:pt>
                <c:pt idx="6">
                  <c:v>Short L/2</c:v>
                </c:pt>
                <c:pt idx="7">
                  <c:v>Short L/5</c:v>
                </c:pt>
                <c:pt idx="8">
                  <c:v>Short L/10</c:v>
                </c:pt>
              </c:strCache>
            </c:strRef>
          </c:cat>
          <c:val>
            <c:numRef>
              <c:f>ContactMap!$B$105:$J$105</c:f>
              <c:numCache>
                <c:formatCode>0.000</c:formatCode>
                <c:ptCount val="9"/>
                <c:pt idx="0">
                  <c:v>0.52300000000000002</c:v>
                </c:pt>
                <c:pt idx="1">
                  <c:v>0.59099999999999997</c:v>
                </c:pt>
                <c:pt idx="2">
                  <c:v>0.58700000000000008</c:v>
                </c:pt>
                <c:pt idx="3">
                  <c:v>0.39699999999999996</c:v>
                </c:pt>
                <c:pt idx="4">
                  <c:v>0.58499999999999996</c:v>
                </c:pt>
                <c:pt idx="5">
                  <c:v>0.64600000000000002</c:v>
                </c:pt>
                <c:pt idx="6">
                  <c:v>0.32</c:v>
                </c:pt>
                <c:pt idx="7">
                  <c:v>0.60000000000000009</c:v>
                </c:pt>
                <c:pt idx="8">
                  <c:v>0.69600000000000006</c:v>
                </c:pt>
              </c:numCache>
            </c:numRef>
          </c:val>
          <c:extLst>
            <c:ext xmlns:c16="http://schemas.microsoft.com/office/drawing/2014/chart" uri="{C3380CC4-5D6E-409C-BE32-E72D297353CC}">
              <c16:uniqueId val="{00000000-DA7D-274A-8EB2-88754FC5F582}"/>
            </c:ext>
          </c:extLst>
        </c:ser>
        <c:ser>
          <c:idx val="1"/>
          <c:order val="1"/>
          <c:tx>
            <c:strRef>
              <c:f>ContactMap!$A$106</c:f>
              <c:strCache>
                <c:ptCount val="1"/>
                <c:pt idx="0">
                  <c:v>CCMpred + TPCref</c:v>
                </c:pt>
              </c:strCache>
            </c:strRef>
          </c:tx>
          <c:spPr>
            <a:solidFill>
              <a:schemeClr val="accent2"/>
            </a:solidFill>
            <a:ln>
              <a:noFill/>
            </a:ln>
            <a:effectLst/>
          </c:spPr>
          <c:invertIfNegative val="0"/>
          <c:cat>
            <c:strRef>
              <c:f>ContactMap!$B$104:$J$104</c:f>
              <c:strCache>
                <c:ptCount val="9"/>
                <c:pt idx="0">
                  <c:v>Long L/2</c:v>
                </c:pt>
                <c:pt idx="1">
                  <c:v>Long L/5</c:v>
                </c:pt>
                <c:pt idx="2">
                  <c:v>Long L/10</c:v>
                </c:pt>
                <c:pt idx="3">
                  <c:v>Medium L/2</c:v>
                </c:pt>
                <c:pt idx="4">
                  <c:v>Medium L/5</c:v>
                </c:pt>
                <c:pt idx="5">
                  <c:v>Medium L/10</c:v>
                </c:pt>
                <c:pt idx="6">
                  <c:v>Short L/2</c:v>
                </c:pt>
                <c:pt idx="7">
                  <c:v>Short L/5</c:v>
                </c:pt>
                <c:pt idx="8">
                  <c:v>Short L/10</c:v>
                </c:pt>
              </c:strCache>
            </c:strRef>
          </c:cat>
          <c:val>
            <c:numRef>
              <c:f>ContactMap!$B$106:$J$106</c:f>
              <c:numCache>
                <c:formatCode>0.000</c:formatCode>
                <c:ptCount val="9"/>
                <c:pt idx="0">
                  <c:v>0.33100000000000002</c:v>
                </c:pt>
                <c:pt idx="1">
                  <c:v>0.21900000000000008</c:v>
                </c:pt>
                <c:pt idx="2">
                  <c:v>0.16599999999999993</c:v>
                </c:pt>
                <c:pt idx="3">
                  <c:v>0.32500000000000007</c:v>
                </c:pt>
                <c:pt idx="4">
                  <c:v>0.40200000000000002</c:v>
                </c:pt>
                <c:pt idx="5">
                  <c:v>0.31200000000000006</c:v>
                </c:pt>
                <c:pt idx="6">
                  <c:v>0.247</c:v>
                </c:pt>
                <c:pt idx="7">
                  <c:v>0.41599999999999998</c:v>
                </c:pt>
                <c:pt idx="8">
                  <c:v>0.36900000000000005</c:v>
                </c:pt>
              </c:numCache>
            </c:numRef>
          </c:val>
          <c:extLst>
            <c:ext xmlns:c16="http://schemas.microsoft.com/office/drawing/2014/chart" uri="{C3380CC4-5D6E-409C-BE32-E72D297353CC}">
              <c16:uniqueId val="{00000001-DA7D-274A-8EB2-88754FC5F582}"/>
            </c:ext>
          </c:extLst>
        </c:ser>
        <c:ser>
          <c:idx val="2"/>
          <c:order val="2"/>
          <c:tx>
            <c:strRef>
              <c:f>ContactMap!$A$107</c:f>
              <c:strCache>
                <c:ptCount val="1"/>
                <c:pt idx="0">
                  <c:v>MetaPSICOV + TPCref</c:v>
                </c:pt>
              </c:strCache>
            </c:strRef>
          </c:tx>
          <c:spPr>
            <a:solidFill>
              <a:schemeClr val="accent3"/>
            </a:solidFill>
            <a:ln>
              <a:noFill/>
            </a:ln>
            <a:effectLst/>
          </c:spPr>
          <c:invertIfNegative val="0"/>
          <c:cat>
            <c:strRef>
              <c:f>ContactMap!$B$104:$J$104</c:f>
              <c:strCache>
                <c:ptCount val="9"/>
                <c:pt idx="0">
                  <c:v>Long L/2</c:v>
                </c:pt>
                <c:pt idx="1">
                  <c:v>Long L/5</c:v>
                </c:pt>
                <c:pt idx="2">
                  <c:v>Long L/10</c:v>
                </c:pt>
                <c:pt idx="3">
                  <c:v>Medium L/2</c:v>
                </c:pt>
                <c:pt idx="4">
                  <c:v>Medium L/5</c:v>
                </c:pt>
                <c:pt idx="5">
                  <c:v>Medium L/10</c:v>
                </c:pt>
                <c:pt idx="6">
                  <c:v>Short L/2</c:v>
                </c:pt>
                <c:pt idx="7">
                  <c:v>Short L/5</c:v>
                </c:pt>
                <c:pt idx="8">
                  <c:v>Short L/10</c:v>
                </c:pt>
              </c:strCache>
            </c:strRef>
          </c:cat>
          <c:val>
            <c:numRef>
              <c:f>ContactMap!$B$107:$J$107</c:f>
              <c:numCache>
                <c:formatCode>0.000</c:formatCode>
                <c:ptCount val="9"/>
                <c:pt idx="0">
                  <c:v>0.125</c:v>
                </c:pt>
                <c:pt idx="1">
                  <c:v>9.3999999999999972E-2</c:v>
                </c:pt>
                <c:pt idx="2">
                  <c:v>7.999999999999996E-2</c:v>
                </c:pt>
                <c:pt idx="3">
                  <c:v>0.11500000000000005</c:v>
                </c:pt>
                <c:pt idx="4">
                  <c:v>0.16000000000000003</c:v>
                </c:pt>
                <c:pt idx="5">
                  <c:v>0.124</c:v>
                </c:pt>
                <c:pt idx="6">
                  <c:v>6.2E-2</c:v>
                </c:pt>
                <c:pt idx="7">
                  <c:v>0.13700000000000001</c:v>
                </c:pt>
                <c:pt idx="8">
                  <c:v>0.11499999999999999</c:v>
                </c:pt>
              </c:numCache>
            </c:numRef>
          </c:val>
          <c:extLst>
            <c:ext xmlns:c16="http://schemas.microsoft.com/office/drawing/2014/chart" uri="{C3380CC4-5D6E-409C-BE32-E72D297353CC}">
              <c16:uniqueId val="{00000002-DA7D-274A-8EB2-88754FC5F582}"/>
            </c:ext>
          </c:extLst>
        </c:ser>
        <c:ser>
          <c:idx val="3"/>
          <c:order val="3"/>
          <c:tx>
            <c:strRef>
              <c:f>ContactMap!$A$108</c:f>
              <c:strCache>
                <c:ptCount val="1"/>
                <c:pt idx="0">
                  <c:v>ResPRE + TPCref</c:v>
                </c:pt>
              </c:strCache>
            </c:strRef>
          </c:tx>
          <c:spPr>
            <a:solidFill>
              <a:schemeClr val="accent4"/>
            </a:solidFill>
            <a:ln>
              <a:noFill/>
            </a:ln>
            <a:effectLst/>
          </c:spPr>
          <c:invertIfNegative val="0"/>
          <c:cat>
            <c:strRef>
              <c:f>ContactMap!$B$104:$J$104</c:f>
              <c:strCache>
                <c:ptCount val="9"/>
                <c:pt idx="0">
                  <c:v>Long L/2</c:v>
                </c:pt>
                <c:pt idx="1">
                  <c:v>Long L/5</c:v>
                </c:pt>
                <c:pt idx="2">
                  <c:v>Long L/10</c:v>
                </c:pt>
                <c:pt idx="3">
                  <c:v>Medium L/2</c:v>
                </c:pt>
                <c:pt idx="4">
                  <c:v>Medium L/5</c:v>
                </c:pt>
                <c:pt idx="5">
                  <c:v>Medium L/10</c:v>
                </c:pt>
                <c:pt idx="6">
                  <c:v>Short L/2</c:v>
                </c:pt>
                <c:pt idx="7">
                  <c:v>Short L/5</c:v>
                </c:pt>
                <c:pt idx="8">
                  <c:v>Short L/10</c:v>
                </c:pt>
              </c:strCache>
            </c:strRef>
          </c:cat>
          <c:val>
            <c:numRef>
              <c:f>ContactMap!$B$108:$J$108</c:f>
              <c:numCache>
                <c:formatCode>0.000</c:formatCode>
                <c:ptCount val="9"/>
                <c:pt idx="0">
                  <c:v>6.2999999999999945E-2</c:v>
                </c:pt>
                <c:pt idx="1">
                  <c:v>3.5000000000000031E-2</c:v>
                </c:pt>
                <c:pt idx="2">
                  <c:v>2.5000000000000022E-2</c:v>
                </c:pt>
                <c:pt idx="3">
                  <c:v>4.3999999999999928E-2</c:v>
                </c:pt>
                <c:pt idx="4">
                  <c:v>5.699999999999994E-2</c:v>
                </c:pt>
                <c:pt idx="5">
                  <c:v>4.6000000000000041E-2</c:v>
                </c:pt>
                <c:pt idx="6">
                  <c:v>1.5000000000000013E-2</c:v>
                </c:pt>
                <c:pt idx="7">
                  <c:v>5.5999999999999939E-2</c:v>
                </c:pt>
                <c:pt idx="8">
                  <c:v>7.5999999999999956E-2</c:v>
                </c:pt>
              </c:numCache>
            </c:numRef>
          </c:val>
          <c:extLst>
            <c:ext xmlns:c16="http://schemas.microsoft.com/office/drawing/2014/chart" uri="{C3380CC4-5D6E-409C-BE32-E72D297353CC}">
              <c16:uniqueId val="{00000003-DA7D-274A-8EB2-88754FC5F582}"/>
            </c:ext>
          </c:extLst>
        </c:ser>
        <c:ser>
          <c:idx val="4"/>
          <c:order val="4"/>
          <c:tx>
            <c:strRef>
              <c:f>ContactMap!$A$109</c:f>
              <c:strCache>
                <c:ptCount val="1"/>
                <c:pt idx="0">
                  <c:v>MUFold-C + TPCref</c:v>
                </c:pt>
              </c:strCache>
            </c:strRef>
          </c:tx>
          <c:spPr>
            <a:solidFill>
              <a:schemeClr val="accent5"/>
            </a:solidFill>
            <a:ln>
              <a:noFill/>
            </a:ln>
            <a:effectLst/>
          </c:spPr>
          <c:invertIfNegative val="0"/>
          <c:cat>
            <c:strRef>
              <c:f>ContactMap!$B$104:$J$104</c:f>
              <c:strCache>
                <c:ptCount val="9"/>
                <c:pt idx="0">
                  <c:v>Long L/2</c:v>
                </c:pt>
                <c:pt idx="1">
                  <c:v>Long L/5</c:v>
                </c:pt>
                <c:pt idx="2">
                  <c:v>Long L/10</c:v>
                </c:pt>
                <c:pt idx="3">
                  <c:v>Medium L/2</c:v>
                </c:pt>
                <c:pt idx="4">
                  <c:v>Medium L/5</c:v>
                </c:pt>
                <c:pt idx="5">
                  <c:v>Medium L/10</c:v>
                </c:pt>
                <c:pt idx="6">
                  <c:v>Short L/2</c:v>
                </c:pt>
                <c:pt idx="7">
                  <c:v>Short L/5</c:v>
                </c:pt>
                <c:pt idx="8">
                  <c:v>Short L/10</c:v>
                </c:pt>
              </c:strCache>
            </c:strRef>
          </c:cat>
          <c:val>
            <c:numRef>
              <c:f>ContactMap!$B$109:$J$109</c:f>
              <c:numCache>
                <c:formatCode>0.000</c:formatCode>
                <c:ptCount val="9"/>
                <c:pt idx="0">
                  <c:v>8.8999999999999968E-2</c:v>
                </c:pt>
                <c:pt idx="1">
                  <c:v>4.3000000000000038E-2</c:v>
                </c:pt>
                <c:pt idx="2">
                  <c:v>9.000000000000008E-3</c:v>
                </c:pt>
                <c:pt idx="3">
                  <c:v>7.5999999999999956E-2</c:v>
                </c:pt>
                <c:pt idx="4">
                  <c:v>8.6999999999999966E-2</c:v>
                </c:pt>
                <c:pt idx="5">
                  <c:v>4.4000000000000039E-2</c:v>
                </c:pt>
                <c:pt idx="6">
                  <c:v>1.5999999999999959E-2</c:v>
                </c:pt>
                <c:pt idx="7">
                  <c:v>5.5000000000000049E-2</c:v>
                </c:pt>
                <c:pt idx="8">
                  <c:v>3.3000000000000029E-2</c:v>
                </c:pt>
              </c:numCache>
            </c:numRef>
          </c:val>
          <c:extLst>
            <c:ext xmlns:c16="http://schemas.microsoft.com/office/drawing/2014/chart" uri="{C3380CC4-5D6E-409C-BE32-E72D297353CC}">
              <c16:uniqueId val="{00000004-DA7D-274A-8EB2-88754FC5F582}"/>
            </c:ext>
          </c:extLst>
        </c:ser>
        <c:dLbls>
          <c:showLegendKey val="0"/>
          <c:showVal val="0"/>
          <c:showCatName val="0"/>
          <c:showSerName val="0"/>
          <c:showPercent val="0"/>
          <c:showBubbleSize val="0"/>
        </c:dLbls>
        <c:gapWidth val="219"/>
        <c:overlap val="-27"/>
        <c:axId val="1370181007"/>
        <c:axId val="1370307615"/>
      </c:barChart>
      <c:catAx>
        <c:axId val="13701810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70307615"/>
        <c:crosses val="autoZero"/>
        <c:auto val="1"/>
        <c:lblAlgn val="ctr"/>
        <c:lblOffset val="100"/>
        <c:noMultiLvlLbl val="0"/>
      </c:catAx>
      <c:valAx>
        <c:axId val="1370307615"/>
        <c:scaling>
          <c:orientation val="minMax"/>
        </c:scaling>
        <c:delete val="0"/>
        <c:axPos val="l"/>
        <c:majorGridlines>
          <c:spPr>
            <a:ln w="9525" cap="flat" cmpd="sng" algn="ctr">
              <a:solidFill>
                <a:schemeClr val="tx1">
                  <a:lumMod val="15000"/>
                  <a:lumOff val="85000"/>
                </a:schemeClr>
              </a:solidFill>
              <a:round/>
            </a:ln>
            <a:effectLst/>
          </c:spPr>
        </c:majorGridlines>
        <c:numFmt formatCode="0.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7018100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ContactMap!$A$75</c:f>
              <c:strCache>
                <c:ptCount val="1"/>
                <c:pt idx="0">
                  <c:v>FreeContact + TPCref</c:v>
                </c:pt>
              </c:strCache>
            </c:strRef>
          </c:tx>
          <c:spPr>
            <a:solidFill>
              <a:schemeClr val="accent1"/>
            </a:solidFill>
            <a:ln>
              <a:noFill/>
            </a:ln>
            <a:effectLst/>
          </c:spPr>
          <c:invertIfNegative val="0"/>
          <c:cat>
            <c:strRef>
              <c:f>ContactMap!$B$74:$J$74</c:f>
              <c:strCache>
                <c:ptCount val="9"/>
                <c:pt idx="0">
                  <c:v>Long L/2</c:v>
                </c:pt>
                <c:pt idx="1">
                  <c:v>Long L/5</c:v>
                </c:pt>
                <c:pt idx="2">
                  <c:v>Long L/10</c:v>
                </c:pt>
                <c:pt idx="3">
                  <c:v>Medium L/2</c:v>
                </c:pt>
                <c:pt idx="4">
                  <c:v>Medium L/5</c:v>
                </c:pt>
                <c:pt idx="5">
                  <c:v>Medium L/10</c:v>
                </c:pt>
                <c:pt idx="6">
                  <c:v>Short L/2</c:v>
                </c:pt>
                <c:pt idx="7">
                  <c:v>Short L/5</c:v>
                </c:pt>
                <c:pt idx="8">
                  <c:v>Short L/10</c:v>
                </c:pt>
              </c:strCache>
            </c:strRef>
          </c:cat>
          <c:val>
            <c:numRef>
              <c:f>ContactMap!$B$75:$J$75</c:f>
              <c:numCache>
                <c:formatCode>0.000</c:formatCode>
                <c:ptCount val="9"/>
                <c:pt idx="0">
                  <c:v>0.63400000000000001</c:v>
                </c:pt>
                <c:pt idx="1">
                  <c:v>0.74399999999999999</c:v>
                </c:pt>
                <c:pt idx="2">
                  <c:v>0.79900000000000004</c:v>
                </c:pt>
                <c:pt idx="3">
                  <c:v>0.48</c:v>
                </c:pt>
                <c:pt idx="4">
                  <c:v>0.69099999999999995</c:v>
                </c:pt>
                <c:pt idx="5">
                  <c:v>0.76600000000000001</c:v>
                </c:pt>
                <c:pt idx="6">
                  <c:v>0.39700000000000002</c:v>
                </c:pt>
                <c:pt idx="7">
                  <c:v>0.67400000000000004</c:v>
                </c:pt>
                <c:pt idx="8">
                  <c:v>0.77500000000000002</c:v>
                </c:pt>
              </c:numCache>
            </c:numRef>
          </c:val>
          <c:extLst>
            <c:ext xmlns:c16="http://schemas.microsoft.com/office/drawing/2014/chart" uri="{C3380CC4-5D6E-409C-BE32-E72D297353CC}">
              <c16:uniqueId val="{00000000-2265-BE48-9628-7A7CEC43FA81}"/>
            </c:ext>
          </c:extLst>
        </c:ser>
        <c:ser>
          <c:idx val="1"/>
          <c:order val="1"/>
          <c:tx>
            <c:strRef>
              <c:f>ContactMap!$A$76</c:f>
              <c:strCache>
                <c:ptCount val="1"/>
                <c:pt idx="0">
                  <c:v>CCMpred + TPCref</c:v>
                </c:pt>
              </c:strCache>
            </c:strRef>
          </c:tx>
          <c:spPr>
            <a:solidFill>
              <a:schemeClr val="accent2"/>
            </a:solidFill>
            <a:ln>
              <a:noFill/>
            </a:ln>
            <a:effectLst/>
          </c:spPr>
          <c:invertIfNegative val="0"/>
          <c:cat>
            <c:strRef>
              <c:f>ContactMap!$B$74:$J$74</c:f>
              <c:strCache>
                <c:ptCount val="9"/>
                <c:pt idx="0">
                  <c:v>Long L/2</c:v>
                </c:pt>
                <c:pt idx="1">
                  <c:v>Long L/5</c:v>
                </c:pt>
                <c:pt idx="2">
                  <c:v>Long L/10</c:v>
                </c:pt>
                <c:pt idx="3">
                  <c:v>Medium L/2</c:v>
                </c:pt>
                <c:pt idx="4">
                  <c:v>Medium L/5</c:v>
                </c:pt>
                <c:pt idx="5">
                  <c:v>Medium L/10</c:v>
                </c:pt>
                <c:pt idx="6">
                  <c:v>Short L/2</c:v>
                </c:pt>
                <c:pt idx="7">
                  <c:v>Short L/5</c:v>
                </c:pt>
                <c:pt idx="8">
                  <c:v>Short L/10</c:v>
                </c:pt>
              </c:strCache>
            </c:strRef>
          </c:cat>
          <c:val>
            <c:numRef>
              <c:f>ContactMap!$B$76:$J$76</c:f>
              <c:numCache>
                <c:formatCode>0.000</c:formatCode>
                <c:ptCount val="9"/>
                <c:pt idx="0">
                  <c:v>0.74299999999999999</c:v>
                </c:pt>
                <c:pt idx="1">
                  <c:v>0.80800000000000005</c:v>
                </c:pt>
                <c:pt idx="2">
                  <c:v>0.82699999999999996</c:v>
                </c:pt>
                <c:pt idx="3">
                  <c:v>0.53</c:v>
                </c:pt>
                <c:pt idx="4">
                  <c:v>0.755</c:v>
                </c:pt>
                <c:pt idx="5">
                  <c:v>0.80800000000000005</c:v>
                </c:pt>
                <c:pt idx="6">
                  <c:v>0.42</c:v>
                </c:pt>
                <c:pt idx="7">
                  <c:v>0.70899999999999996</c:v>
                </c:pt>
                <c:pt idx="8">
                  <c:v>0.80100000000000005</c:v>
                </c:pt>
              </c:numCache>
            </c:numRef>
          </c:val>
          <c:extLst>
            <c:ext xmlns:c16="http://schemas.microsoft.com/office/drawing/2014/chart" uri="{C3380CC4-5D6E-409C-BE32-E72D297353CC}">
              <c16:uniqueId val="{00000001-2265-BE48-9628-7A7CEC43FA81}"/>
            </c:ext>
          </c:extLst>
        </c:ser>
        <c:ser>
          <c:idx val="2"/>
          <c:order val="2"/>
          <c:tx>
            <c:strRef>
              <c:f>ContactMap!$A$77</c:f>
              <c:strCache>
                <c:ptCount val="1"/>
                <c:pt idx="0">
                  <c:v>MetaPSICOV + TPCref</c:v>
                </c:pt>
              </c:strCache>
            </c:strRef>
          </c:tx>
          <c:spPr>
            <a:solidFill>
              <a:schemeClr val="accent3"/>
            </a:solidFill>
            <a:ln>
              <a:noFill/>
            </a:ln>
            <a:effectLst/>
          </c:spPr>
          <c:invertIfNegative val="0"/>
          <c:cat>
            <c:strRef>
              <c:f>ContactMap!$B$74:$J$74</c:f>
              <c:strCache>
                <c:ptCount val="9"/>
                <c:pt idx="0">
                  <c:v>Long L/2</c:v>
                </c:pt>
                <c:pt idx="1">
                  <c:v>Long L/5</c:v>
                </c:pt>
                <c:pt idx="2">
                  <c:v>Long L/10</c:v>
                </c:pt>
                <c:pt idx="3">
                  <c:v>Medium L/2</c:v>
                </c:pt>
                <c:pt idx="4">
                  <c:v>Medium L/5</c:v>
                </c:pt>
                <c:pt idx="5">
                  <c:v>Medium L/10</c:v>
                </c:pt>
                <c:pt idx="6">
                  <c:v>Short L/2</c:v>
                </c:pt>
                <c:pt idx="7">
                  <c:v>Short L/5</c:v>
                </c:pt>
                <c:pt idx="8">
                  <c:v>Short L/10</c:v>
                </c:pt>
              </c:strCache>
            </c:strRef>
          </c:cat>
          <c:val>
            <c:numRef>
              <c:f>ContactMap!$B$77:$J$77</c:f>
              <c:numCache>
                <c:formatCode>0.000</c:formatCode>
                <c:ptCount val="9"/>
                <c:pt idx="0">
                  <c:v>0.71599999999999997</c:v>
                </c:pt>
                <c:pt idx="1">
                  <c:v>0.82699999999999996</c:v>
                </c:pt>
                <c:pt idx="2">
                  <c:v>0.86299999999999999</c:v>
                </c:pt>
                <c:pt idx="3">
                  <c:v>0.52200000000000002</c:v>
                </c:pt>
                <c:pt idx="4">
                  <c:v>0.76600000000000001</c:v>
                </c:pt>
                <c:pt idx="5">
                  <c:v>0.85699999999999998</c:v>
                </c:pt>
                <c:pt idx="6">
                  <c:v>0.441</c:v>
                </c:pt>
                <c:pt idx="7">
                  <c:v>0.72799999999999998</c:v>
                </c:pt>
                <c:pt idx="8">
                  <c:v>0.84299999999999997</c:v>
                </c:pt>
              </c:numCache>
            </c:numRef>
          </c:val>
          <c:extLst>
            <c:ext xmlns:c16="http://schemas.microsoft.com/office/drawing/2014/chart" uri="{C3380CC4-5D6E-409C-BE32-E72D297353CC}">
              <c16:uniqueId val="{00000002-2265-BE48-9628-7A7CEC43FA81}"/>
            </c:ext>
          </c:extLst>
        </c:ser>
        <c:ser>
          <c:idx val="3"/>
          <c:order val="3"/>
          <c:tx>
            <c:strRef>
              <c:f>ContactMap!$A$78</c:f>
              <c:strCache>
                <c:ptCount val="1"/>
                <c:pt idx="0">
                  <c:v>ResPRE + TPCref</c:v>
                </c:pt>
              </c:strCache>
            </c:strRef>
          </c:tx>
          <c:spPr>
            <a:solidFill>
              <a:schemeClr val="accent4"/>
            </a:solidFill>
            <a:ln>
              <a:noFill/>
            </a:ln>
            <a:effectLst/>
          </c:spPr>
          <c:invertIfNegative val="0"/>
          <c:cat>
            <c:strRef>
              <c:f>ContactMap!$B$74:$J$74</c:f>
              <c:strCache>
                <c:ptCount val="9"/>
                <c:pt idx="0">
                  <c:v>Long L/2</c:v>
                </c:pt>
                <c:pt idx="1">
                  <c:v>Long L/5</c:v>
                </c:pt>
                <c:pt idx="2">
                  <c:v>Long L/10</c:v>
                </c:pt>
                <c:pt idx="3">
                  <c:v>Medium L/2</c:v>
                </c:pt>
                <c:pt idx="4">
                  <c:v>Medium L/5</c:v>
                </c:pt>
                <c:pt idx="5">
                  <c:v>Medium L/10</c:v>
                </c:pt>
                <c:pt idx="6">
                  <c:v>Short L/2</c:v>
                </c:pt>
                <c:pt idx="7">
                  <c:v>Short L/5</c:v>
                </c:pt>
                <c:pt idx="8">
                  <c:v>Short L/10</c:v>
                </c:pt>
              </c:strCache>
            </c:strRef>
          </c:cat>
          <c:val>
            <c:numRef>
              <c:f>ContactMap!$B$78:$J$78</c:f>
              <c:numCache>
                <c:formatCode>0.000</c:formatCode>
                <c:ptCount val="9"/>
                <c:pt idx="0">
                  <c:v>0.84199999999999997</c:v>
                </c:pt>
                <c:pt idx="1">
                  <c:v>0.90300000000000002</c:v>
                </c:pt>
                <c:pt idx="2">
                  <c:v>0.91500000000000004</c:v>
                </c:pt>
                <c:pt idx="3">
                  <c:v>0.56599999999999995</c:v>
                </c:pt>
                <c:pt idx="4">
                  <c:v>0.82</c:v>
                </c:pt>
                <c:pt idx="5">
                  <c:v>0.89800000000000002</c:v>
                </c:pt>
                <c:pt idx="6">
                  <c:v>0.39100000000000001</c:v>
                </c:pt>
                <c:pt idx="7">
                  <c:v>0.70699999999999996</c:v>
                </c:pt>
                <c:pt idx="8">
                  <c:v>0.86299999999999999</c:v>
                </c:pt>
              </c:numCache>
            </c:numRef>
          </c:val>
          <c:extLst>
            <c:ext xmlns:c16="http://schemas.microsoft.com/office/drawing/2014/chart" uri="{C3380CC4-5D6E-409C-BE32-E72D297353CC}">
              <c16:uniqueId val="{00000003-2265-BE48-9628-7A7CEC43FA81}"/>
            </c:ext>
          </c:extLst>
        </c:ser>
        <c:ser>
          <c:idx val="4"/>
          <c:order val="4"/>
          <c:tx>
            <c:strRef>
              <c:f>ContactMap!$A$79</c:f>
              <c:strCache>
                <c:ptCount val="1"/>
                <c:pt idx="0">
                  <c:v>MUFold-C + TPCref</c:v>
                </c:pt>
              </c:strCache>
            </c:strRef>
          </c:tx>
          <c:spPr>
            <a:solidFill>
              <a:schemeClr val="accent5"/>
            </a:solidFill>
            <a:ln>
              <a:noFill/>
            </a:ln>
            <a:effectLst/>
          </c:spPr>
          <c:invertIfNegative val="0"/>
          <c:cat>
            <c:strRef>
              <c:f>ContactMap!$B$74:$J$74</c:f>
              <c:strCache>
                <c:ptCount val="9"/>
                <c:pt idx="0">
                  <c:v>Long L/2</c:v>
                </c:pt>
                <c:pt idx="1">
                  <c:v>Long L/5</c:v>
                </c:pt>
                <c:pt idx="2">
                  <c:v>Long L/10</c:v>
                </c:pt>
                <c:pt idx="3">
                  <c:v>Medium L/2</c:v>
                </c:pt>
                <c:pt idx="4">
                  <c:v>Medium L/5</c:v>
                </c:pt>
                <c:pt idx="5">
                  <c:v>Medium L/10</c:v>
                </c:pt>
                <c:pt idx="6">
                  <c:v>Short L/2</c:v>
                </c:pt>
                <c:pt idx="7">
                  <c:v>Short L/5</c:v>
                </c:pt>
                <c:pt idx="8">
                  <c:v>Short L/10</c:v>
                </c:pt>
              </c:strCache>
            </c:strRef>
          </c:cat>
          <c:val>
            <c:numRef>
              <c:f>ContactMap!$B$79:$J$79</c:f>
              <c:numCache>
                <c:formatCode>0.000</c:formatCode>
                <c:ptCount val="9"/>
                <c:pt idx="0">
                  <c:v>0.84499999999999997</c:v>
                </c:pt>
                <c:pt idx="1">
                  <c:v>0.90400000000000003</c:v>
                </c:pt>
                <c:pt idx="2">
                  <c:v>0.91500000000000004</c:v>
                </c:pt>
                <c:pt idx="3">
                  <c:v>0.58199999999999996</c:v>
                </c:pt>
                <c:pt idx="4">
                  <c:v>0.83399999999999996</c:v>
                </c:pt>
                <c:pt idx="5">
                  <c:v>0.88700000000000001</c:v>
                </c:pt>
                <c:pt idx="6">
                  <c:v>0.47699999999999998</c:v>
                </c:pt>
                <c:pt idx="7">
                  <c:v>0.77800000000000002</c:v>
                </c:pt>
                <c:pt idx="8">
                  <c:v>0.86099999999999999</c:v>
                </c:pt>
              </c:numCache>
            </c:numRef>
          </c:val>
          <c:extLst>
            <c:ext xmlns:c16="http://schemas.microsoft.com/office/drawing/2014/chart" uri="{C3380CC4-5D6E-409C-BE32-E72D297353CC}">
              <c16:uniqueId val="{00000004-2265-BE48-9628-7A7CEC43FA81}"/>
            </c:ext>
          </c:extLst>
        </c:ser>
        <c:dLbls>
          <c:showLegendKey val="0"/>
          <c:showVal val="0"/>
          <c:showCatName val="0"/>
          <c:showSerName val="0"/>
          <c:showPercent val="0"/>
          <c:showBubbleSize val="0"/>
        </c:dLbls>
        <c:gapWidth val="219"/>
        <c:overlap val="-27"/>
        <c:axId val="1364451535"/>
        <c:axId val="1361033871"/>
      </c:barChart>
      <c:catAx>
        <c:axId val="13644515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61033871"/>
        <c:crosses val="autoZero"/>
        <c:auto val="1"/>
        <c:lblAlgn val="ctr"/>
        <c:lblOffset val="100"/>
        <c:noMultiLvlLbl val="0"/>
      </c:catAx>
      <c:valAx>
        <c:axId val="1361033871"/>
        <c:scaling>
          <c:orientation val="minMax"/>
        </c:scaling>
        <c:delete val="0"/>
        <c:axPos val="l"/>
        <c:majorGridlines>
          <c:spPr>
            <a:ln w="9525" cap="flat" cmpd="sng" algn="ctr">
              <a:solidFill>
                <a:schemeClr val="tx1">
                  <a:lumMod val="15000"/>
                  <a:lumOff val="85000"/>
                </a:schemeClr>
              </a:solidFill>
              <a:round/>
            </a:ln>
            <a:effectLst/>
          </c:spPr>
        </c:majorGridlines>
        <c:numFmt formatCode="0.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6445153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TPCref!$C$6</c:f>
              <c:strCache>
                <c:ptCount val="1"/>
                <c:pt idx="0">
                  <c:v>Baseline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TPCref!$B$7:$B$11</c:f>
              <c:strCache>
                <c:ptCount val="5"/>
                <c:pt idx="0">
                  <c:v>FreeContact</c:v>
                </c:pt>
                <c:pt idx="1">
                  <c:v>CCMpred</c:v>
                </c:pt>
                <c:pt idx="2">
                  <c:v>MetaPSICOV</c:v>
                </c:pt>
                <c:pt idx="3">
                  <c:v>ResPRE</c:v>
                </c:pt>
                <c:pt idx="4">
                  <c:v>MUFold-Contact</c:v>
                </c:pt>
              </c:strCache>
            </c:strRef>
          </c:cat>
          <c:val>
            <c:numRef>
              <c:f>TPCref!$C$7:$C$11</c:f>
              <c:numCache>
                <c:formatCode>General</c:formatCode>
                <c:ptCount val="5"/>
                <c:pt idx="0">
                  <c:v>0.153</c:v>
                </c:pt>
                <c:pt idx="1">
                  <c:v>0.58899999999999997</c:v>
                </c:pt>
                <c:pt idx="2">
                  <c:v>0.73299999999999998</c:v>
                </c:pt>
                <c:pt idx="3">
                  <c:v>0.86799999999999999</c:v>
                </c:pt>
                <c:pt idx="4">
                  <c:v>0.86099999999999999</c:v>
                </c:pt>
              </c:numCache>
            </c:numRef>
          </c:val>
          <c:extLst>
            <c:ext xmlns:c16="http://schemas.microsoft.com/office/drawing/2014/chart" uri="{C3380CC4-5D6E-409C-BE32-E72D297353CC}">
              <c16:uniqueId val="{00000000-A7A6-6D42-8312-D892BBCA4668}"/>
            </c:ext>
          </c:extLst>
        </c:ser>
        <c:ser>
          <c:idx val="1"/>
          <c:order val="1"/>
          <c:tx>
            <c:strRef>
              <c:f>TPCref!$D$6</c:f>
              <c:strCache>
                <c:ptCount val="1"/>
                <c:pt idx="0">
                  <c:v>Refined</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TPCref!$B$7:$B$11</c:f>
              <c:strCache>
                <c:ptCount val="5"/>
                <c:pt idx="0">
                  <c:v>FreeContact</c:v>
                </c:pt>
                <c:pt idx="1">
                  <c:v>CCMpred</c:v>
                </c:pt>
                <c:pt idx="2">
                  <c:v>MetaPSICOV</c:v>
                </c:pt>
                <c:pt idx="3">
                  <c:v>ResPRE</c:v>
                </c:pt>
                <c:pt idx="4">
                  <c:v>MUFold-Contact</c:v>
                </c:pt>
              </c:strCache>
            </c:strRef>
          </c:cat>
          <c:val>
            <c:numRef>
              <c:f>TPCref!$D$7:$D$11</c:f>
              <c:numCache>
                <c:formatCode>General</c:formatCode>
                <c:ptCount val="5"/>
                <c:pt idx="0">
                  <c:v>0.74399999999999999</c:v>
                </c:pt>
                <c:pt idx="1">
                  <c:v>0.80800000000000005</c:v>
                </c:pt>
                <c:pt idx="2">
                  <c:v>0.82699999999999996</c:v>
                </c:pt>
                <c:pt idx="3">
                  <c:v>0.90300000000000002</c:v>
                </c:pt>
                <c:pt idx="4">
                  <c:v>0.90400000000000003</c:v>
                </c:pt>
              </c:numCache>
            </c:numRef>
          </c:val>
          <c:extLst>
            <c:ext xmlns:c16="http://schemas.microsoft.com/office/drawing/2014/chart" uri="{C3380CC4-5D6E-409C-BE32-E72D297353CC}">
              <c16:uniqueId val="{00000001-A7A6-6D42-8312-D892BBCA4668}"/>
            </c:ext>
          </c:extLst>
        </c:ser>
        <c:dLbls>
          <c:dLblPos val="outEnd"/>
          <c:showLegendKey val="0"/>
          <c:showVal val="1"/>
          <c:showCatName val="0"/>
          <c:showSerName val="0"/>
          <c:showPercent val="0"/>
          <c:showBubbleSize val="0"/>
        </c:dLbls>
        <c:gapWidth val="219"/>
        <c:overlap val="-27"/>
        <c:axId val="1375336863"/>
        <c:axId val="1370230303"/>
      </c:barChart>
      <c:catAx>
        <c:axId val="13753368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70230303"/>
        <c:crosses val="autoZero"/>
        <c:auto val="1"/>
        <c:lblAlgn val="ctr"/>
        <c:lblOffset val="100"/>
        <c:noMultiLvlLbl val="0"/>
      </c:catAx>
      <c:valAx>
        <c:axId val="137023030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Long</a:t>
                </a:r>
                <a:r>
                  <a:rPr lang="en-US" baseline="0" dirty="0"/>
                  <a:t> L/5 Precision</a:t>
                </a:r>
                <a:endParaRPr lang="en-US" dirty="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7533686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9">
  <a:schemeClr val="accent6"/>
</cs:colorStyle>
</file>

<file path=ppt/charts/colors2.xml><?xml version="1.0" encoding="utf-8"?>
<cs:colorStyle xmlns:cs="http://schemas.microsoft.com/office/drawing/2012/chartStyle" xmlns:a="http://schemas.openxmlformats.org/drawingml/2006/main" meth="withinLinear" id="19">
  <a:schemeClr val="accent6"/>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 id="19">
  <a:schemeClr val="accent6"/>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C742F1-D206-0649-8FFF-DF38C1A81EBF}" type="doc">
      <dgm:prSet loTypeId="urn:microsoft.com/office/officeart/2005/8/layout/hList1" loCatId="" qsTypeId="urn:microsoft.com/office/officeart/2005/8/quickstyle/simple1" qsCatId="simple" csTypeId="urn:microsoft.com/office/officeart/2005/8/colors/colorful4" csCatId="colorful" phldr="1"/>
      <dgm:spPr/>
      <dgm:t>
        <a:bodyPr/>
        <a:lstStyle/>
        <a:p>
          <a:endParaRPr lang="en-US"/>
        </a:p>
      </dgm:t>
    </dgm:pt>
    <dgm:pt modelId="{D56BC55E-8DD1-C74C-A37D-3C405C7BEEDD}">
      <dgm:prSet phldrT="[Text]" custT="1"/>
      <dgm:spPr/>
      <dgm:t>
        <a:bodyPr/>
        <a:lstStyle/>
        <a:p>
          <a:r>
            <a:rPr lang="en-US" sz="1600" dirty="0"/>
            <a:t>Protein Loop Modeling</a:t>
          </a:r>
        </a:p>
      </dgm:t>
    </dgm:pt>
    <dgm:pt modelId="{F74FE1E5-3EE7-EB40-B2CC-CEB7CE52DC82}" type="parTrans" cxnId="{DA4900D7-30B7-AC44-9F7B-94E42A569485}">
      <dgm:prSet/>
      <dgm:spPr/>
      <dgm:t>
        <a:bodyPr/>
        <a:lstStyle/>
        <a:p>
          <a:endParaRPr lang="en-US"/>
        </a:p>
      </dgm:t>
    </dgm:pt>
    <dgm:pt modelId="{1F0AB956-3355-574C-899F-4C56EE60B1C3}" type="sibTrans" cxnId="{DA4900D7-30B7-AC44-9F7B-94E42A569485}">
      <dgm:prSet/>
      <dgm:spPr/>
      <dgm:t>
        <a:bodyPr/>
        <a:lstStyle/>
        <a:p>
          <a:endParaRPr lang="en-US"/>
        </a:p>
      </dgm:t>
    </dgm:pt>
    <dgm:pt modelId="{2FFC81CE-0137-2147-BE74-44DB0645333A}">
      <dgm:prSet phldrT="[Text]" custT="1"/>
      <dgm:spPr/>
      <dgm:t>
        <a:bodyPr/>
        <a:lstStyle/>
        <a:p>
          <a:pPr>
            <a:lnSpc>
              <a:spcPct val="100000"/>
            </a:lnSpc>
          </a:pPr>
          <a:r>
            <a:rPr lang="en-US" sz="1400" b="1" i="1" dirty="0"/>
            <a:t>What: </a:t>
          </a:r>
          <a:r>
            <a:rPr lang="en-US" sz="1400" dirty="0"/>
            <a:t>To predict the structure of a short stretch of protein backbone</a:t>
          </a:r>
        </a:p>
      </dgm:t>
    </dgm:pt>
    <dgm:pt modelId="{481CE1F1-C4E1-3F43-BF9D-01EB1BC5C8D3}" type="parTrans" cxnId="{AE90AB86-5ECB-3D47-A55C-D36386D62565}">
      <dgm:prSet/>
      <dgm:spPr/>
      <dgm:t>
        <a:bodyPr/>
        <a:lstStyle/>
        <a:p>
          <a:endParaRPr lang="en-US"/>
        </a:p>
      </dgm:t>
    </dgm:pt>
    <dgm:pt modelId="{CDE8F726-7C49-CE4A-9CF7-9B3AD32BFBA2}" type="sibTrans" cxnId="{AE90AB86-5ECB-3D47-A55C-D36386D62565}">
      <dgm:prSet/>
      <dgm:spPr/>
      <dgm:t>
        <a:bodyPr/>
        <a:lstStyle/>
        <a:p>
          <a:endParaRPr lang="en-US"/>
        </a:p>
      </dgm:t>
    </dgm:pt>
    <dgm:pt modelId="{38CE58FC-00D0-0242-9985-62513B9C34DD}">
      <dgm:prSet phldrT="[Text]" custT="1"/>
      <dgm:spPr/>
      <dgm:t>
        <a:bodyPr/>
        <a:lstStyle/>
        <a:p>
          <a:r>
            <a:rPr lang="en-US" sz="1600" dirty="0"/>
            <a:t>Protein Contact Map Prediction</a:t>
          </a:r>
        </a:p>
      </dgm:t>
    </dgm:pt>
    <dgm:pt modelId="{4489D077-2690-ED49-9951-1C03AE43BE60}" type="parTrans" cxnId="{273C2AFA-958E-AD41-AE5F-5B0AD5274E89}">
      <dgm:prSet/>
      <dgm:spPr/>
      <dgm:t>
        <a:bodyPr/>
        <a:lstStyle/>
        <a:p>
          <a:endParaRPr lang="en-US"/>
        </a:p>
      </dgm:t>
    </dgm:pt>
    <dgm:pt modelId="{284035D4-36DF-2D47-9ED7-73CE4DD4248F}" type="sibTrans" cxnId="{273C2AFA-958E-AD41-AE5F-5B0AD5274E89}">
      <dgm:prSet/>
      <dgm:spPr/>
      <dgm:t>
        <a:bodyPr/>
        <a:lstStyle/>
        <a:p>
          <a:endParaRPr lang="en-US"/>
        </a:p>
      </dgm:t>
    </dgm:pt>
    <dgm:pt modelId="{517AD006-1090-F442-8BF3-88CE410CF11D}">
      <dgm:prSet phldrT="[Text]" custT="1"/>
      <dgm:spPr/>
      <dgm:t>
        <a:bodyPr/>
        <a:lstStyle/>
        <a:p>
          <a:pPr>
            <a:lnSpc>
              <a:spcPct val="100000"/>
            </a:lnSpc>
          </a:pPr>
          <a:r>
            <a:rPr lang="en-US" sz="1400" b="1" i="1" dirty="0"/>
            <a:t>What: </a:t>
          </a:r>
          <a:r>
            <a:rPr lang="en-US" sz="1400" dirty="0"/>
            <a:t>To predict whether the distance between two residues in a protein falls within a threshold</a:t>
          </a:r>
        </a:p>
      </dgm:t>
    </dgm:pt>
    <dgm:pt modelId="{6AED93D5-3B78-6D41-BA96-106C8C5AEEF4}" type="parTrans" cxnId="{3CC4A272-99CC-F642-B4B4-106BF83D5879}">
      <dgm:prSet/>
      <dgm:spPr/>
      <dgm:t>
        <a:bodyPr/>
        <a:lstStyle/>
        <a:p>
          <a:endParaRPr lang="en-US"/>
        </a:p>
      </dgm:t>
    </dgm:pt>
    <dgm:pt modelId="{8CC38B67-AD85-0343-9016-95A5CAF2FF79}" type="sibTrans" cxnId="{3CC4A272-99CC-F642-B4B4-106BF83D5879}">
      <dgm:prSet/>
      <dgm:spPr/>
      <dgm:t>
        <a:bodyPr/>
        <a:lstStyle/>
        <a:p>
          <a:endParaRPr lang="en-US"/>
        </a:p>
      </dgm:t>
    </dgm:pt>
    <dgm:pt modelId="{13F6E3F9-8262-DA4B-A0DF-7E9000DF59E4}">
      <dgm:prSet phldrT="[Text]" custT="1"/>
      <dgm:spPr/>
      <dgm:t>
        <a:bodyPr/>
        <a:lstStyle/>
        <a:p>
          <a:r>
            <a:rPr lang="en-US" sz="1600" dirty="0"/>
            <a:t>Contact Map Prediction Refinement</a:t>
          </a:r>
        </a:p>
      </dgm:t>
    </dgm:pt>
    <dgm:pt modelId="{F9A31593-0E63-0247-9C7D-53DBFEDCA1F5}" type="parTrans" cxnId="{50D292E0-3D6C-2C4F-8056-0F4B899668FF}">
      <dgm:prSet/>
      <dgm:spPr/>
      <dgm:t>
        <a:bodyPr/>
        <a:lstStyle/>
        <a:p>
          <a:endParaRPr lang="en-US"/>
        </a:p>
      </dgm:t>
    </dgm:pt>
    <dgm:pt modelId="{E8E03119-0006-1243-9357-503CC9A52710}" type="sibTrans" cxnId="{50D292E0-3D6C-2C4F-8056-0F4B899668FF}">
      <dgm:prSet/>
      <dgm:spPr/>
      <dgm:t>
        <a:bodyPr/>
        <a:lstStyle/>
        <a:p>
          <a:endParaRPr lang="en-US"/>
        </a:p>
      </dgm:t>
    </dgm:pt>
    <dgm:pt modelId="{847180BF-FFAF-9D47-8BE4-ACCF961604FF}">
      <dgm:prSet phldrT="[Text]" custT="1"/>
      <dgm:spPr/>
      <dgm:t>
        <a:bodyPr/>
        <a:lstStyle/>
        <a:p>
          <a:pPr>
            <a:lnSpc>
              <a:spcPct val="100000"/>
            </a:lnSpc>
          </a:pPr>
          <a:r>
            <a:rPr lang="en-US" sz="1400" b="1" i="1" dirty="0"/>
            <a:t>What: </a:t>
          </a:r>
          <a:r>
            <a:rPr lang="en-US" sz="1400" dirty="0"/>
            <a:t>To make the quality of predicted contact maps better</a:t>
          </a:r>
        </a:p>
      </dgm:t>
    </dgm:pt>
    <dgm:pt modelId="{A0CD6DE2-17D3-1E40-B7C8-43166E8EE213}" type="parTrans" cxnId="{716E400B-EE86-914C-93BF-782E5D83E0C7}">
      <dgm:prSet/>
      <dgm:spPr/>
      <dgm:t>
        <a:bodyPr/>
        <a:lstStyle/>
        <a:p>
          <a:endParaRPr lang="en-US"/>
        </a:p>
      </dgm:t>
    </dgm:pt>
    <dgm:pt modelId="{554B425A-B2FA-3F48-9D46-DDE2FE7402EA}" type="sibTrans" cxnId="{716E400B-EE86-914C-93BF-782E5D83E0C7}">
      <dgm:prSet/>
      <dgm:spPr/>
      <dgm:t>
        <a:bodyPr/>
        <a:lstStyle/>
        <a:p>
          <a:endParaRPr lang="en-US"/>
        </a:p>
      </dgm:t>
    </dgm:pt>
    <dgm:pt modelId="{193EB8C3-1FE1-F54F-8765-6494573FEDA5}">
      <dgm:prSet custT="1"/>
      <dgm:spPr/>
      <dgm:t>
        <a:bodyPr/>
        <a:lstStyle/>
        <a:p>
          <a:pPr>
            <a:lnSpc>
              <a:spcPct val="100000"/>
            </a:lnSpc>
          </a:pPr>
          <a:r>
            <a:rPr lang="en-US" sz="1400" b="1" i="1" dirty="0"/>
            <a:t>Why: </a:t>
          </a:r>
          <a:r>
            <a:rPr lang="en-US" sz="1400" dirty="0"/>
            <a:t>It helps to get a complete structure for protein functions and dynamics studies</a:t>
          </a:r>
        </a:p>
      </dgm:t>
    </dgm:pt>
    <dgm:pt modelId="{B026840E-9FC2-0848-BE99-C73F3C3961A6}" type="parTrans" cxnId="{2855554A-4C4A-B644-8994-895A216E11B5}">
      <dgm:prSet/>
      <dgm:spPr/>
      <dgm:t>
        <a:bodyPr/>
        <a:lstStyle/>
        <a:p>
          <a:endParaRPr lang="en-US"/>
        </a:p>
      </dgm:t>
    </dgm:pt>
    <dgm:pt modelId="{4611A6EA-AD57-4342-8F42-4012EDD90CDD}" type="sibTrans" cxnId="{2855554A-4C4A-B644-8994-895A216E11B5}">
      <dgm:prSet/>
      <dgm:spPr/>
      <dgm:t>
        <a:bodyPr/>
        <a:lstStyle/>
        <a:p>
          <a:endParaRPr lang="en-US"/>
        </a:p>
      </dgm:t>
    </dgm:pt>
    <dgm:pt modelId="{5B867FAD-ED80-E146-907D-5038B2FB7D61}">
      <dgm:prSet custT="1"/>
      <dgm:spPr/>
      <dgm:t>
        <a:bodyPr/>
        <a:lstStyle/>
        <a:p>
          <a:pPr>
            <a:lnSpc>
              <a:spcPct val="100000"/>
            </a:lnSpc>
          </a:pPr>
          <a:r>
            <a:rPr lang="en-US" sz="1400" b="1" i="1" dirty="0"/>
            <a:t>Why: </a:t>
          </a:r>
          <a:r>
            <a:rPr lang="en-US" sz="1400" dirty="0"/>
            <a:t>It helps to model the 3-D structure</a:t>
          </a:r>
        </a:p>
      </dgm:t>
    </dgm:pt>
    <dgm:pt modelId="{0FBD29CD-6008-8D4C-BE4F-86CB43914F74}" type="parTrans" cxnId="{E647AB25-1C2E-7042-B5B3-E6C614F6E8C0}">
      <dgm:prSet/>
      <dgm:spPr/>
      <dgm:t>
        <a:bodyPr/>
        <a:lstStyle/>
        <a:p>
          <a:endParaRPr lang="en-US"/>
        </a:p>
      </dgm:t>
    </dgm:pt>
    <dgm:pt modelId="{D6690CE8-1C1D-6042-A0BB-3B599385A2FB}" type="sibTrans" cxnId="{E647AB25-1C2E-7042-B5B3-E6C614F6E8C0}">
      <dgm:prSet/>
      <dgm:spPr/>
      <dgm:t>
        <a:bodyPr/>
        <a:lstStyle/>
        <a:p>
          <a:endParaRPr lang="en-US"/>
        </a:p>
      </dgm:t>
    </dgm:pt>
    <dgm:pt modelId="{B60B804C-7CD6-5F49-8954-3E8DE5B33E0B}">
      <dgm:prSet phldrT="[Text]" custT="1"/>
      <dgm:spPr/>
      <dgm:t>
        <a:bodyPr/>
        <a:lstStyle/>
        <a:p>
          <a:pPr>
            <a:lnSpc>
              <a:spcPct val="100000"/>
            </a:lnSpc>
          </a:pPr>
          <a:r>
            <a:rPr lang="en-US" sz="1400" b="1" i="1" dirty="0"/>
            <a:t>Why: </a:t>
          </a:r>
          <a:r>
            <a:rPr lang="en-US" sz="1400" dirty="0"/>
            <a:t>It improves the existing contact map predictors</a:t>
          </a:r>
        </a:p>
      </dgm:t>
    </dgm:pt>
    <dgm:pt modelId="{0DEE4798-C0DB-F94E-9288-F0DBA1ACD48C}" type="parTrans" cxnId="{CDAF8103-882F-D443-A923-D0EC1C0C31AF}">
      <dgm:prSet/>
      <dgm:spPr/>
      <dgm:t>
        <a:bodyPr/>
        <a:lstStyle/>
        <a:p>
          <a:endParaRPr lang="en-US"/>
        </a:p>
      </dgm:t>
    </dgm:pt>
    <dgm:pt modelId="{B3B6E169-A2F5-004F-8313-147C8C6F9D1C}" type="sibTrans" cxnId="{CDAF8103-882F-D443-A923-D0EC1C0C31AF}">
      <dgm:prSet/>
      <dgm:spPr/>
      <dgm:t>
        <a:bodyPr/>
        <a:lstStyle/>
        <a:p>
          <a:endParaRPr lang="en-US"/>
        </a:p>
      </dgm:t>
    </dgm:pt>
    <dgm:pt modelId="{46F2A754-1313-BB43-BC96-6D4B8EE86396}" type="pres">
      <dgm:prSet presAssocID="{1DC742F1-D206-0649-8FFF-DF38C1A81EBF}" presName="Name0" presStyleCnt="0">
        <dgm:presLayoutVars>
          <dgm:dir/>
          <dgm:animLvl val="lvl"/>
          <dgm:resizeHandles val="exact"/>
        </dgm:presLayoutVars>
      </dgm:prSet>
      <dgm:spPr/>
    </dgm:pt>
    <dgm:pt modelId="{1C379D75-53DE-3347-99D4-72CEAA1D56F8}" type="pres">
      <dgm:prSet presAssocID="{D56BC55E-8DD1-C74C-A37D-3C405C7BEEDD}" presName="composite" presStyleCnt="0"/>
      <dgm:spPr/>
    </dgm:pt>
    <dgm:pt modelId="{6E46AAC8-DFBB-F746-9C2B-2CDA992BF80C}" type="pres">
      <dgm:prSet presAssocID="{D56BC55E-8DD1-C74C-A37D-3C405C7BEEDD}" presName="parTx" presStyleLbl="alignNode1" presStyleIdx="0" presStyleCnt="3">
        <dgm:presLayoutVars>
          <dgm:chMax val="0"/>
          <dgm:chPref val="0"/>
          <dgm:bulletEnabled val="1"/>
        </dgm:presLayoutVars>
      </dgm:prSet>
      <dgm:spPr/>
    </dgm:pt>
    <dgm:pt modelId="{EFA51D87-B88C-404D-A8BB-4A95C356A833}" type="pres">
      <dgm:prSet presAssocID="{D56BC55E-8DD1-C74C-A37D-3C405C7BEEDD}" presName="desTx" presStyleLbl="alignAccFollowNode1" presStyleIdx="0" presStyleCnt="3">
        <dgm:presLayoutVars>
          <dgm:bulletEnabled val="1"/>
        </dgm:presLayoutVars>
      </dgm:prSet>
      <dgm:spPr/>
    </dgm:pt>
    <dgm:pt modelId="{8ABA0B89-7B8B-304E-9B32-F573C9DF383C}" type="pres">
      <dgm:prSet presAssocID="{1F0AB956-3355-574C-899F-4C56EE60B1C3}" presName="space" presStyleCnt="0"/>
      <dgm:spPr/>
    </dgm:pt>
    <dgm:pt modelId="{2741C847-1A3E-5F41-A30A-67E29CB569C3}" type="pres">
      <dgm:prSet presAssocID="{38CE58FC-00D0-0242-9985-62513B9C34DD}" presName="composite" presStyleCnt="0"/>
      <dgm:spPr/>
    </dgm:pt>
    <dgm:pt modelId="{C701AA8F-B839-E341-B89B-78654FFCA076}" type="pres">
      <dgm:prSet presAssocID="{38CE58FC-00D0-0242-9985-62513B9C34DD}" presName="parTx" presStyleLbl="alignNode1" presStyleIdx="1" presStyleCnt="3">
        <dgm:presLayoutVars>
          <dgm:chMax val="0"/>
          <dgm:chPref val="0"/>
          <dgm:bulletEnabled val="1"/>
        </dgm:presLayoutVars>
      </dgm:prSet>
      <dgm:spPr/>
    </dgm:pt>
    <dgm:pt modelId="{55D4E752-9F0F-504E-8C8E-EEBC38E3DC82}" type="pres">
      <dgm:prSet presAssocID="{38CE58FC-00D0-0242-9985-62513B9C34DD}" presName="desTx" presStyleLbl="alignAccFollowNode1" presStyleIdx="1" presStyleCnt="3">
        <dgm:presLayoutVars>
          <dgm:bulletEnabled val="1"/>
        </dgm:presLayoutVars>
      </dgm:prSet>
      <dgm:spPr/>
    </dgm:pt>
    <dgm:pt modelId="{1C58B089-1D7E-8547-9448-7982B9017B8F}" type="pres">
      <dgm:prSet presAssocID="{284035D4-36DF-2D47-9ED7-73CE4DD4248F}" presName="space" presStyleCnt="0"/>
      <dgm:spPr/>
    </dgm:pt>
    <dgm:pt modelId="{044014C8-73C0-E24A-B5C1-4451F6C8BA5A}" type="pres">
      <dgm:prSet presAssocID="{13F6E3F9-8262-DA4B-A0DF-7E9000DF59E4}" presName="composite" presStyleCnt="0"/>
      <dgm:spPr/>
    </dgm:pt>
    <dgm:pt modelId="{E06FC162-153B-0046-A76A-C527957FF19C}" type="pres">
      <dgm:prSet presAssocID="{13F6E3F9-8262-DA4B-A0DF-7E9000DF59E4}" presName="parTx" presStyleLbl="alignNode1" presStyleIdx="2" presStyleCnt="3">
        <dgm:presLayoutVars>
          <dgm:chMax val="0"/>
          <dgm:chPref val="0"/>
          <dgm:bulletEnabled val="1"/>
        </dgm:presLayoutVars>
      </dgm:prSet>
      <dgm:spPr/>
    </dgm:pt>
    <dgm:pt modelId="{5ADAA360-E023-9F44-AF34-C78B41BC48A7}" type="pres">
      <dgm:prSet presAssocID="{13F6E3F9-8262-DA4B-A0DF-7E9000DF59E4}" presName="desTx" presStyleLbl="alignAccFollowNode1" presStyleIdx="2" presStyleCnt="3">
        <dgm:presLayoutVars>
          <dgm:bulletEnabled val="1"/>
        </dgm:presLayoutVars>
      </dgm:prSet>
      <dgm:spPr/>
    </dgm:pt>
  </dgm:ptLst>
  <dgm:cxnLst>
    <dgm:cxn modelId="{CDAF8103-882F-D443-A923-D0EC1C0C31AF}" srcId="{13F6E3F9-8262-DA4B-A0DF-7E9000DF59E4}" destId="{B60B804C-7CD6-5F49-8954-3E8DE5B33E0B}" srcOrd="1" destOrd="0" parTransId="{0DEE4798-C0DB-F94E-9288-F0DBA1ACD48C}" sibTransId="{B3B6E169-A2F5-004F-8313-147C8C6F9D1C}"/>
    <dgm:cxn modelId="{716E400B-EE86-914C-93BF-782E5D83E0C7}" srcId="{13F6E3F9-8262-DA4B-A0DF-7E9000DF59E4}" destId="{847180BF-FFAF-9D47-8BE4-ACCF961604FF}" srcOrd="0" destOrd="0" parTransId="{A0CD6DE2-17D3-1E40-B7C8-43166E8EE213}" sibTransId="{554B425A-B2FA-3F48-9D46-DDE2FE7402EA}"/>
    <dgm:cxn modelId="{FD8B241F-1B58-324E-89E6-89BFE665A244}" type="presOf" srcId="{1DC742F1-D206-0649-8FFF-DF38C1A81EBF}" destId="{46F2A754-1313-BB43-BC96-6D4B8EE86396}" srcOrd="0" destOrd="0" presId="urn:microsoft.com/office/officeart/2005/8/layout/hList1"/>
    <dgm:cxn modelId="{E647AB25-1C2E-7042-B5B3-E6C614F6E8C0}" srcId="{38CE58FC-00D0-0242-9985-62513B9C34DD}" destId="{5B867FAD-ED80-E146-907D-5038B2FB7D61}" srcOrd="1" destOrd="0" parTransId="{0FBD29CD-6008-8D4C-BE4F-86CB43914F74}" sibTransId="{D6690CE8-1C1D-6042-A0BB-3B599385A2FB}"/>
    <dgm:cxn modelId="{8CC2C63B-99B7-D343-A564-3A6CAEFFA04B}" type="presOf" srcId="{847180BF-FFAF-9D47-8BE4-ACCF961604FF}" destId="{5ADAA360-E023-9F44-AF34-C78B41BC48A7}" srcOrd="0" destOrd="0" presId="urn:microsoft.com/office/officeart/2005/8/layout/hList1"/>
    <dgm:cxn modelId="{2855554A-4C4A-B644-8994-895A216E11B5}" srcId="{D56BC55E-8DD1-C74C-A37D-3C405C7BEEDD}" destId="{193EB8C3-1FE1-F54F-8765-6494573FEDA5}" srcOrd="1" destOrd="0" parTransId="{B026840E-9FC2-0848-BE99-C73F3C3961A6}" sibTransId="{4611A6EA-AD57-4342-8F42-4012EDD90CDD}"/>
    <dgm:cxn modelId="{A7448C5F-C425-DA48-B4D6-84BB6C8F7A88}" type="presOf" srcId="{B60B804C-7CD6-5F49-8954-3E8DE5B33E0B}" destId="{5ADAA360-E023-9F44-AF34-C78B41BC48A7}" srcOrd="0" destOrd="1" presId="urn:microsoft.com/office/officeart/2005/8/layout/hList1"/>
    <dgm:cxn modelId="{E4DE5168-C4BC-E143-9B4A-5B5016ADB903}" type="presOf" srcId="{5B867FAD-ED80-E146-907D-5038B2FB7D61}" destId="{55D4E752-9F0F-504E-8C8E-EEBC38E3DC82}" srcOrd="0" destOrd="1" presId="urn:microsoft.com/office/officeart/2005/8/layout/hList1"/>
    <dgm:cxn modelId="{3CC4A272-99CC-F642-B4B4-106BF83D5879}" srcId="{38CE58FC-00D0-0242-9985-62513B9C34DD}" destId="{517AD006-1090-F442-8BF3-88CE410CF11D}" srcOrd="0" destOrd="0" parTransId="{6AED93D5-3B78-6D41-BA96-106C8C5AEEF4}" sibTransId="{8CC38B67-AD85-0343-9016-95A5CAF2FF79}"/>
    <dgm:cxn modelId="{3AA6827B-723B-1646-87EF-49922DDC1E46}" type="presOf" srcId="{193EB8C3-1FE1-F54F-8765-6494573FEDA5}" destId="{EFA51D87-B88C-404D-A8BB-4A95C356A833}" srcOrd="0" destOrd="1" presId="urn:microsoft.com/office/officeart/2005/8/layout/hList1"/>
    <dgm:cxn modelId="{AE90AB86-5ECB-3D47-A55C-D36386D62565}" srcId="{D56BC55E-8DD1-C74C-A37D-3C405C7BEEDD}" destId="{2FFC81CE-0137-2147-BE74-44DB0645333A}" srcOrd="0" destOrd="0" parTransId="{481CE1F1-C4E1-3F43-BF9D-01EB1BC5C8D3}" sibTransId="{CDE8F726-7C49-CE4A-9CF7-9B3AD32BFBA2}"/>
    <dgm:cxn modelId="{13016E90-C1BB-6346-B7D4-1CE6DA9C8B9B}" type="presOf" srcId="{13F6E3F9-8262-DA4B-A0DF-7E9000DF59E4}" destId="{E06FC162-153B-0046-A76A-C527957FF19C}" srcOrd="0" destOrd="0" presId="urn:microsoft.com/office/officeart/2005/8/layout/hList1"/>
    <dgm:cxn modelId="{29BAE9A5-EEF1-8B4F-902E-7996593D9347}" type="presOf" srcId="{38CE58FC-00D0-0242-9985-62513B9C34DD}" destId="{C701AA8F-B839-E341-B89B-78654FFCA076}" srcOrd="0" destOrd="0" presId="urn:microsoft.com/office/officeart/2005/8/layout/hList1"/>
    <dgm:cxn modelId="{58436DAE-91F6-F742-8383-FF3F916D86B8}" type="presOf" srcId="{517AD006-1090-F442-8BF3-88CE410CF11D}" destId="{55D4E752-9F0F-504E-8C8E-EEBC38E3DC82}" srcOrd="0" destOrd="0" presId="urn:microsoft.com/office/officeart/2005/8/layout/hList1"/>
    <dgm:cxn modelId="{CFB180B9-E312-054C-963A-8687E1EA6F9A}" type="presOf" srcId="{D56BC55E-8DD1-C74C-A37D-3C405C7BEEDD}" destId="{6E46AAC8-DFBB-F746-9C2B-2CDA992BF80C}" srcOrd="0" destOrd="0" presId="urn:microsoft.com/office/officeart/2005/8/layout/hList1"/>
    <dgm:cxn modelId="{DA4900D7-30B7-AC44-9F7B-94E42A569485}" srcId="{1DC742F1-D206-0649-8FFF-DF38C1A81EBF}" destId="{D56BC55E-8DD1-C74C-A37D-3C405C7BEEDD}" srcOrd="0" destOrd="0" parTransId="{F74FE1E5-3EE7-EB40-B2CC-CEB7CE52DC82}" sibTransId="{1F0AB956-3355-574C-899F-4C56EE60B1C3}"/>
    <dgm:cxn modelId="{50D292E0-3D6C-2C4F-8056-0F4B899668FF}" srcId="{1DC742F1-D206-0649-8FFF-DF38C1A81EBF}" destId="{13F6E3F9-8262-DA4B-A0DF-7E9000DF59E4}" srcOrd="2" destOrd="0" parTransId="{F9A31593-0E63-0247-9C7D-53DBFEDCA1F5}" sibTransId="{E8E03119-0006-1243-9357-503CC9A52710}"/>
    <dgm:cxn modelId="{536693F5-C91C-3449-B6C0-776F66B4509C}" type="presOf" srcId="{2FFC81CE-0137-2147-BE74-44DB0645333A}" destId="{EFA51D87-B88C-404D-A8BB-4A95C356A833}" srcOrd="0" destOrd="0" presId="urn:microsoft.com/office/officeart/2005/8/layout/hList1"/>
    <dgm:cxn modelId="{273C2AFA-958E-AD41-AE5F-5B0AD5274E89}" srcId="{1DC742F1-D206-0649-8FFF-DF38C1A81EBF}" destId="{38CE58FC-00D0-0242-9985-62513B9C34DD}" srcOrd="1" destOrd="0" parTransId="{4489D077-2690-ED49-9951-1C03AE43BE60}" sibTransId="{284035D4-36DF-2D47-9ED7-73CE4DD4248F}"/>
    <dgm:cxn modelId="{9219A41B-26C1-F34F-9D3F-F92A22A38D14}" type="presParOf" srcId="{46F2A754-1313-BB43-BC96-6D4B8EE86396}" destId="{1C379D75-53DE-3347-99D4-72CEAA1D56F8}" srcOrd="0" destOrd="0" presId="urn:microsoft.com/office/officeart/2005/8/layout/hList1"/>
    <dgm:cxn modelId="{A1925C75-7B34-514C-BE18-465CBE826308}" type="presParOf" srcId="{1C379D75-53DE-3347-99D4-72CEAA1D56F8}" destId="{6E46AAC8-DFBB-F746-9C2B-2CDA992BF80C}" srcOrd="0" destOrd="0" presId="urn:microsoft.com/office/officeart/2005/8/layout/hList1"/>
    <dgm:cxn modelId="{3DA33B76-EFEB-0C4A-8C99-5D79CD77ADB1}" type="presParOf" srcId="{1C379D75-53DE-3347-99D4-72CEAA1D56F8}" destId="{EFA51D87-B88C-404D-A8BB-4A95C356A833}" srcOrd="1" destOrd="0" presId="urn:microsoft.com/office/officeart/2005/8/layout/hList1"/>
    <dgm:cxn modelId="{39269A25-6655-0644-9EE8-431EF1BB2A50}" type="presParOf" srcId="{46F2A754-1313-BB43-BC96-6D4B8EE86396}" destId="{8ABA0B89-7B8B-304E-9B32-F573C9DF383C}" srcOrd="1" destOrd="0" presId="urn:microsoft.com/office/officeart/2005/8/layout/hList1"/>
    <dgm:cxn modelId="{EC315D9D-B2AB-2746-AFBD-0F5FD3B7539B}" type="presParOf" srcId="{46F2A754-1313-BB43-BC96-6D4B8EE86396}" destId="{2741C847-1A3E-5F41-A30A-67E29CB569C3}" srcOrd="2" destOrd="0" presId="urn:microsoft.com/office/officeart/2005/8/layout/hList1"/>
    <dgm:cxn modelId="{B469849E-07AB-2D47-8299-C53678C826B9}" type="presParOf" srcId="{2741C847-1A3E-5F41-A30A-67E29CB569C3}" destId="{C701AA8F-B839-E341-B89B-78654FFCA076}" srcOrd="0" destOrd="0" presId="urn:microsoft.com/office/officeart/2005/8/layout/hList1"/>
    <dgm:cxn modelId="{3159DE91-51BF-934F-A9AB-9B9E2E990B70}" type="presParOf" srcId="{2741C847-1A3E-5F41-A30A-67E29CB569C3}" destId="{55D4E752-9F0F-504E-8C8E-EEBC38E3DC82}" srcOrd="1" destOrd="0" presId="urn:microsoft.com/office/officeart/2005/8/layout/hList1"/>
    <dgm:cxn modelId="{9180B925-45E6-DB45-A8F8-B3CB1A95ECE1}" type="presParOf" srcId="{46F2A754-1313-BB43-BC96-6D4B8EE86396}" destId="{1C58B089-1D7E-8547-9448-7982B9017B8F}" srcOrd="3" destOrd="0" presId="urn:microsoft.com/office/officeart/2005/8/layout/hList1"/>
    <dgm:cxn modelId="{E194F54B-1514-8E4C-AB10-981D49503221}" type="presParOf" srcId="{46F2A754-1313-BB43-BC96-6D4B8EE86396}" destId="{044014C8-73C0-E24A-B5C1-4451F6C8BA5A}" srcOrd="4" destOrd="0" presId="urn:microsoft.com/office/officeart/2005/8/layout/hList1"/>
    <dgm:cxn modelId="{3100286E-A474-4F48-A29F-C323667AA721}" type="presParOf" srcId="{044014C8-73C0-E24A-B5C1-4451F6C8BA5A}" destId="{E06FC162-153B-0046-A76A-C527957FF19C}" srcOrd="0" destOrd="0" presId="urn:microsoft.com/office/officeart/2005/8/layout/hList1"/>
    <dgm:cxn modelId="{844F5773-0B75-0A41-9DF5-BC8B900860D4}" type="presParOf" srcId="{044014C8-73C0-E24A-B5C1-4451F6C8BA5A}" destId="{5ADAA360-E023-9F44-AF34-C78B41BC48A7}"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DC742F1-D206-0649-8FFF-DF38C1A81EBF}" type="doc">
      <dgm:prSet loTypeId="urn:microsoft.com/office/officeart/2005/8/layout/hList1" loCatId="" qsTypeId="urn:microsoft.com/office/officeart/2005/8/quickstyle/simple1" qsCatId="simple" csTypeId="urn:microsoft.com/office/officeart/2005/8/colors/colorful4" csCatId="colorful" phldr="1"/>
      <dgm:spPr/>
      <dgm:t>
        <a:bodyPr/>
        <a:lstStyle/>
        <a:p>
          <a:endParaRPr lang="en-US"/>
        </a:p>
      </dgm:t>
    </dgm:pt>
    <dgm:pt modelId="{D56BC55E-8DD1-C74C-A37D-3C405C7BEEDD}">
      <dgm:prSet phldrT="[Text]" custT="1"/>
      <dgm:spPr/>
      <dgm:t>
        <a:bodyPr/>
        <a:lstStyle/>
        <a:p>
          <a:r>
            <a:rPr lang="en-US" sz="1400" b="1" dirty="0"/>
            <a:t>Testing Set 1</a:t>
          </a:r>
        </a:p>
        <a:p>
          <a:r>
            <a:rPr lang="en-US" altLang="zh-CN" sz="1600" b="1" dirty="0"/>
            <a:t>CASP13</a:t>
          </a:r>
          <a:endParaRPr lang="en-US" sz="1600" dirty="0"/>
        </a:p>
      </dgm:t>
    </dgm:pt>
    <dgm:pt modelId="{F74FE1E5-3EE7-EB40-B2CC-CEB7CE52DC82}" type="parTrans" cxnId="{DA4900D7-30B7-AC44-9F7B-94E42A569485}">
      <dgm:prSet/>
      <dgm:spPr/>
      <dgm:t>
        <a:bodyPr/>
        <a:lstStyle/>
        <a:p>
          <a:endParaRPr lang="en-US"/>
        </a:p>
      </dgm:t>
    </dgm:pt>
    <dgm:pt modelId="{1F0AB956-3355-574C-899F-4C56EE60B1C3}" type="sibTrans" cxnId="{DA4900D7-30B7-AC44-9F7B-94E42A569485}">
      <dgm:prSet/>
      <dgm:spPr/>
      <dgm:t>
        <a:bodyPr/>
        <a:lstStyle/>
        <a:p>
          <a:endParaRPr lang="en-US"/>
        </a:p>
      </dgm:t>
    </dgm:pt>
    <dgm:pt modelId="{2FFC81CE-0137-2147-BE74-44DB0645333A}">
      <dgm:prSet phldrT="[Text]" custT="1"/>
      <dgm:spPr/>
      <dgm:t>
        <a:bodyPr/>
        <a:lstStyle/>
        <a:p>
          <a:pPr>
            <a:lnSpc>
              <a:spcPct val="100000"/>
            </a:lnSpc>
          </a:pPr>
          <a:r>
            <a:rPr lang="en-US" sz="1200" dirty="0">
              <a:solidFill>
                <a:schemeClr val="tx1">
                  <a:lumMod val="85000"/>
                  <a:lumOff val="15000"/>
                </a:schemeClr>
              </a:solidFill>
            </a:rPr>
            <a:t>CASP13 targets (19 are used)</a:t>
          </a:r>
        </a:p>
      </dgm:t>
    </dgm:pt>
    <dgm:pt modelId="{481CE1F1-C4E1-3F43-BF9D-01EB1BC5C8D3}" type="parTrans" cxnId="{AE90AB86-5ECB-3D47-A55C-D36386D62565}">
      <dgm:prSet/>
      <dgm:spPr/>
      <dgm:t>
        <a:bodyPr/>
        <a:lstStyle/>
        <a:p>
          <a:endParaRPr lang="en-US"/>
        </a:p>
      </dgm:t>
    </dgm:pt>
    <dgm:pt modelId="{CDE8F726-7C49-CE4A-9CF7-9B3AD32BFBA2}" type="sibTrans" cxnId="{AE90AB86-5ECB-3D47-A55C-D36386D62565}">
      <dgm:prSet/>
      <dgm:spPr/>
      <dgm:t>
        <a:bodyPr/>
        <a:lstStyle/>
        <a:p>
          <a:endParaRPr lang="en-US"/>
        </a:p>
      </dgm:t>
    </dgm:pt>
    <dgm:pt modelId="{38CE58FC-00D0-0242-9985-62513B9C34DD}">
      <dgm:prSet phldrT="[Text]" custT="1"/>
      <dgm:spPr/>
      <dgm:t>
        <a:bodyPr/>
        <a:lstStyle/>
        <a:p>
          <a:r>
            <a:rPr lang="en-US" sz="1400" b="1" dirty="0"/>
            <a:t>Testing Set 2</a:t>
          </a:r>
        </a:p>
        <a:p>
          <a:r>
            <a:rPr lang="en-US" altLang="zh-CN" sz="1600" b="1" dirty="0"/>
            <a:t>NewPDB50</a:t>
          </a:r>
          <a:endParaRPr lang="en-US" sz="1600" dirty="0"/>
        </a:p>
      </dgm:t>
    </dgm:pt>
    <dgm:pt modelId="{4489D077-2690-ED49-9951-1C03AE43BE60}" type="parTrans" cxnId="{273C2AFA-958E-AD41-AE5F-5B0AD5274E89}">
      <dgm:prSet/>
      <dgm:spPr/>
      <dgm:t>
        <a:bodyPr/>
        <a:lstStyle/>
        <a:p>
          <a:endParaRPr lang="en-US"/>
        </a:p>
      </dgm:t>
    </dgm:pt>
    <dgm:pt modelId="{284035D4-36DF-2D47-9ED7-73CE4DD4248F}" type="sibTrans" cxnId="{273C2AFA-958E-AD41-AE5F-5B0AD5274E89}">
      <dgm:prSet/>
      <dgm:spPr/>
      <dgm:t>
        <a:bodyPr/>
        <a:lstStyle/>
        <a:p>
          <a:endParaRPr lang="en-US"/>
        </a:p>
      </dgm:t>
    </dgm:pt>
    <dgm:pt modelId="{517AD006-1090-F442-8BF3-88CE410CF11D}">
      <dgm:prSet phldrT="[Text]" custT="1"/>
      <dgm:spPr/>
      <dgm:t>
        <a:bodyPr/>
        <a:lstStyle/>
        <a:p>
          <a:pPr>
            <a:lnSpc>
              <a:spcPct val="100000"/>
            </a:lnSpc>
            <a:spcAft>
              <a:spcPts val="352"/>
            </a:spcAft>
          </a:pPr>
          <a:r>
            <a:rPr lang="en-US" sz="1200" dirty="0">
              <a:solidFill>
                <a:schemeClr val="tx1">
                  <a:lumMod val="85000"/>
                  <a:lumOff val="15000"/>
                </a:schemeClr>
              </a:solidFill>
            </a:rPr>
            <a:t>50 sequences</a:t>
          </a:r>
        </a:p>
      </dgm:t>
    </dgm:pt>
    <dgm:pt modelId="{6AED93D5-3B78-6D41-BA96-106C8C5AEEF4}" type="parTrans" cxnId="{3CC4A272-99CC-F642-B4B4-106BF83D5879}">
      <dgm:prSet/>
      <dgm:spPr/>
      <dgm:t>
        <a:bodyPr/>
        <a:lstStyle/>
        <a:p>
          <a:endParaRPr lang="en-US"/>
        </a:p>
      </dgm:t>
    </dgm:pt>
    <dgm:pt modelId="{8CC38B67-AD85-0343-9016-95A5CAF2FF79}" type="sibTrans" cxnId="{3CC4A272-99CC-F642-B4B4-106BF83D5879}">
      <dgm:prSet/>
      <dgm:spPr/>
      <dgm:t>
        <a:bodyPr/>
        <a:lstStyle/>
        <a:p>
          <a:endParaRPr lang="en-US"/>
        </a:p>
      </dgm:t>
    </dgm:pt>
    <dgm:pt modelId="{60456E76-F97B-D340-B86D-0C4540FB7B3C}">
      <dgm:prSet custT="1"/>
      <dgm:spPr/>
      <dgm:t>
        <a:bodyPr/>
        <a:lstStyle/>
        <a:p>
          <a:pPr>
            <a:lnSpc>
              <a:spcPct val="100000"/>
            </a:lnSpc>
            <a:spcAft>
              <a:spcPts val="352"/>
            </a:spcAft>
          </a:pPr>
          <a:r>
            <a:rPr lang="en-US" sz="1200" dirty="0">
              <a:solidFill>
                <a:schemeClr val="tx1">
                  <a:lumMod val="85000"/>
                  <a:lumOff val="15000"/>
                </a:schemeClr>
              </a:solidFill>
            </a:rPr>
            <a:t>Length between 100 and 400</a:t>
          </a:r>
        </a:p>
      </dgm:t>
    </dgm:pt>
    <dgm:pt modelId="{26730713-D71C-AF42-8BBB-6BF39A8F11FA}" type="parTrans" cxnId="{A075DC41-8E05-D745-8C3A-C0D86214FABF}">
      <dgm:prSet/>
      <dgm:spPr/>
      <dgm:t>
        <a:bodyPr/>
        <a:lstStyle/>
        <a:p>
          <a:endParaRPr lang="en-US"/>
        </a:p>
      </dgm:t>
    </dgm:pt>
    <dgm:pt modelId="{3F3B9138-58A7-B346-99BF-BEB1AD67A15B}" type="sibTrans" cxnId="{A075DC41-8E05-D745-8C3A-C0D86214FABF}">
      <dgm:prSet/>
      <dgm:spPr/>
      <dgm:t>
        <a:bodyPr/>
        <a:lstStyle/>
        <a:p>
          <a:endParaRPr lang="en-US"/>
        </a:p>
      </dgm:t>
    </dgm:pt>
    <dgm:pt modelId="{D3E27579-095B-0846-872C-97B86F64E343}">
      <dgm:prSet phldrT="[Text]" custT="1"/>
      <dgm:spPr/>
      <dgm:t>
        <a:bodyPr/>
        <a:lstStyle/>
        <a:p>
          <a:pPr>
            <a:lnSpc>
              <a:spcPct val="100000"/>
            </a:lnSpc>
            <a:spcAft>
              <a:spcPts val="352"/>
            </a:spcAft>
          </a:pPr>
          <a:r>
            <a:rPr lang="en-US" sz="1200" dirty="0">
              <a:solidFill>
                <a:schemeClr val="tx1">
                  <a:lumMod val="85000"/>
                  <a:lumOff val="15000"/>
                </a:schemeClr>
              </a:solidFill>
            </a:rPr>
            <a:t>PDB structures released between 2019-04-01 and 2019-04-20 </a:t>
          </a:r>
        </a:p>
      </dgm:t>
    </dgm:pt>
    <dgm:pt modelId="{68F3C445-5D4A-7D4C-BDC8-74B44D4D65E2}" type="parTrans" cxnId="{6D25EB4C-25AF-A445-A974-4B0CD21A3570}">
      <dgm:prSet/>
      <dgm:spPr/>
      <dgm:t>
        <a:bodyPr/>
        <a:lstStyle/>
        <a:p>
          <a:endParaRPr lang="en-US"/>
        </a:p>
      </dgm:t>
    </dgm:pt>
    <dgm:pt modelId="{5C2BDB44-E122-344B-A87D-A1A6E62EEE47}" type="sibTrans" cxnId="{6D25EB4C-25AF-A445-A974-4B0CD21A3570}">
      <dgm:prSet/>
      <dgm:spPr/>
      <dgm:t>
        <a:bodyPr/>
        <a:lstStyle/>
        <a:p>
          <a:endParaRPr lang="en-US"/>
        </a:p>
      </dgm:t>
    </dgm:pt>
    <dgm:pt modelId="{90A8DFB8-3EC0-A541-90C9-E4E8A5B31D41}">
      <dgm:prSet custT="1"/>
      <dgm:spPr/>
      <dgm:t>
        <a:bodyPr/>
        <a:lstStyle/>
        <a:p>
          <a:pPr>
            <a:lnSpc>
              <a:spcPct val="100000"/>
            </a:lnSpc>
            <a:spcAft>
              <a:spcPts val="352"/>
            </a:spcAft>
          </a:pPr>
          <a:r>
            <a:rPr lang="en-US" sz="1200" dirty="0">
              <a:solidFill>
                <a:schemeClr val="tx1">
                  <a:lumMod val="85000"/>
                  <a:lumOff val="15000"/>
                </a:schemeClr>
              </a:solidFill>
            </a:rPr>
            <a:t>Maximum sequence identity 30% </a:t>
          </a:r>
        </a:p>
      </dgm:t>
    </dgm:pt>
    <dgm:pt modelId="{ABB2E2E3-17A3-A647-9BF7-D56F9A5BBD9E}" type="parTrans" cxnId="{36547749-9E1C-4C46-856C-541BD88640BE}">
      <dgm:prSet/>
      <dgm:spPr/>
      <dgm:t>
        <a:bodyPr/>
        <a:lstStyle/>
        <a:p>
          <a:endParaRPr lang="en-US"/>
        </a:p>
      </dgm:t>
    </dgm:pt>
    <dgm:pt modelId="{F58BBBBD-452D-9442-8439-A1754C44199C}" type="sibTrans" cxnId="{36547749-9E1C-4C46-856C-541BD88640BE}">
      <dgm:prSet/>
      <dgm:spPr/>
      <dgm:t>
        <a:bodyPr/>
        <a:lstStyle/>
        <a:p>
          <a:endParaRPr lang="en-US"/>
        </a:p>
      </dgm:t>
    </dgm:pt>
    <dgm:pt modelId="{46F2A754-1313-BB43-BC96-6D4B8EE86396}" type="pres">
      <dgm:prSet presAssocID="{1DC742F1-D206-0649-8FFF-DF38C1A81EBF}" presName="Name0" presStyleCnt="0">
        <dgm:presLayoutVars>
          <dgm:dir/>
          <dgm:animLvl val="lvl"/>
          <dgm:resizeHandles val="exact"/>
        </dgm:presLayoutVars>
      </dgm:prSet>
      <dgm:spPr/>
    </dgm:pt>
    <dgm:pt modelId="{1C379D75-53DE-3347-99D4-72CEAA1D56F8}" type="pres">
      <dgm:prSet presAssocID="{D56BC55E-8DD1-C74C-A37D-3C405C7BEEDD}" presName="composite" presStyleCnt="0"/>
      <dgm:spPr/>
    </dgm:pt>
    <dgm:pt modelId="{6E46AAC8-DFBB-F746-9C2B-2CDA992BF80C}" type="pres">
      <dgm:prSet presAssocID="{D56BC55E-8DD1-C74C-A37D-3C405C7BEEDD}" presName="parTx" presStyleLbl="alignNode1" presStyleIdx="0" presStyleCnt="2">
        <dgm:presLayoutVars>
          <dgm:chMax val="0"/>
          <dgm:chPref val="0"/>
          <dgm:bulletEnabled val="1"/>
        </dgm:presLayoutVars>
      </dgm:prSet>
      <dgm:spPr/>
    </dgm:pt>
    <dgm:pt modelId="{EFA51D87-B88C-404D-A8BB-4A95C356A833}" type="pres">
      <dgm:prSet presAssocID="{D56BC55E-8DD1-C74C-A37D-3C405C7BEEDD}" presName="desTx" presStyleLbl="alignAccFollowNode1" presStyleIdx="0" presStyleCnt="2">
        <dgm:presLayoutVars>
          <dgm:bulletEnabled val="1"/>
        </dgm:presLayoutVars>
      </dgm:prSet>
      <dgm:spPr/>
    </dgm:pt>
    <dgm:pt modelId="{8ABA0B89-7B8B-304E-9B32-F573C9DF383C}" type="pres">
      <dgm:prSet presAssocID="{1F0AB956-3355-574C-899F-4C56EE60B1C3}" presName="space" presStyleCnt="0"/>
      <dgm:spPr/>
    </dgm:pt>
    <dgm:pt modelId="{2741C847-1A3E-5F41-A30A-67E29CB569C3}" type="pres">
      <dgm:prSet presAssocID="{38CE58FC-00D0-0242-9985-62513B9C34DD}" presName="composite" presStyleCnt="0"/>
      <dgm:spPr/>
    </dgm:pt>
    <dgm:pt modelId="{C701AA8F-B839-E341-B89B-78654FFCA076}" type="pres">
      <dgm:prSet presAssocID="{38CE58FC-00D0-0242-9985-62513B9C34DD}" presName="parTx" presStyleLbl="alignNode1" presStyleIdx="1" presStyleCnt="2">
        <dgm:presLayoutVars>
          <dgm:chMax val="0"/>
          <dgm:chPref val="0"/>
          <dgm:bulletEnabled val="1"/>
        </dgm:presLayoutVars>
      </dgm:prSet>
      <dgm:spPr/>
    </dgm:pt>
    <dgm:pt modelId="{55D4E752-9F0F-504E-8C8E-EEBC38E3DC82}" type="pres">
      <dgm:prSet presAssocID="{38CE58FC-00D0-0242-9985-62513B9C34DD}" presName="desTx" presStyleLbl="alignAccFollowNode1" presStyleIdx="1" presStyleCnt="2">
        <dgm:presLayoutVars>
          <dgm:bulletEnabled val="1"/>
        </dgm:presLayoutVars>
      </dgm:prSet>
      <dgm:spPr/>
    </dgm:pt>
  </dgm:ptLst>
  <dgm:cxnLst>
    <dgm:cxn modelId="{FD8B241F-1B58-324E-89E6-89BFE665A244}" type="presOf" srcId="{1DC742F1-D206-0649-8FFF-DF38C1A81EBF}" destId="{46F2A754-1313-BB43-BC96-6D4B8EE86396}" srcOrd="0" destOrd="0" presId="urn:microsoft.com/office/officeart/2005/8/layout/hList1"/>
    <dgm:cxn modelId="{A075DC41-8E05-D745-8C3A-C0D86214FABF}" srcId="{38CE58FC-00D0-0242-9985-62513B9C34DD}" destId="{60456E76-F97B-D340-B86D-0C4540FB7B3C}" srcOrd="2" destOrd="0" parTransId="{26730713-D71C-AF42-8BBB-6BF39A8F11FA}" sibTransId="{3F3B9138-58A7-B346-99BF-BEB1AD67A15B}"/>
    <dgm:cxn modelId="{5C3C1945-1792-5B4F-9810-7CD536711527}" type="presOf" srcId="{60456E76-F97B-D340-B86D-0C4540FB7B3C}" destId="{55D4E752-9F0F-504E-8C8E-EEBC38E3DC82}" srcOrd="0" destOrd="2" presId="urn:microsoft.com/office/officeart/2005/8/layout/hList1"/>
    <dgm:cxn modelId="{36547749-9E1C-4C46-856C-541BD88640BE}" srcId="{38CE58FC-00D0-0242-9985-62513B9C34DD}" destId="{90A8DFB8-3EC0-A541-90C9-E4E8A5B31D41}" srcOrd="3" destOrd="0" parTransId="{ABB2E2E3-17A3-A647-9BF7-D56F9A5BBD9E}" sibTransId="{F58BBBBD-452D-9442-8439-A1754C44199C}"/>
    <dgm:cxn modelId="{6D25EB4C-25AF-A445-A974-4B0CD21A3570}" srcId="{38CE58FC-00D0-0242-9985-62513B9C34DD}" destId="{D3E27579-095B-0846-872C-97B86F64E343}" srcOrd="1" destOrd="0" parTransId="{68F3C445-5D4A-7D4C-BDC8-74B44D4D65E2}" sibTransId="{5C2BDB44-E122-344B-A87D-A1A6E62EEE47}"/>
    <dgm:cxn modelId="{3CC4A272-99CC-F642-B4B4-106BF83D5879}" srcId="{38CE58FC-00D0-0242-9985-62513B9C34DD}" destId="{517AD006-1090-F442-8BF3-88CE410CF11D}" srcOrd="0" destOrd="0" parTransId="{6AED93D5-3B78-6D41-BA96-106C8C5AEEF4}" sibTransId="{8CC38B67-AD85-0343-9016-95A5CAF2FF79}"/>
    <dgm:cxn modelId="{AE90AB86-5ECB-3D47-A55C-D36386D62565}" srcId="{D56BC55E-8DD1-C74C-A37D-3C405C7BEEDD}" destId="{2FFC81CE-0137-2147-BE74-44DB0645333A}" srcOrd="0" destOrd="0" parTransId="{481CE1F1-C4E1-3F43-BF9D-01EB1BC5C8D3}" sibTransId="{CDE8F726-7C49-CE4A-9CF7-9B3AD32BFBA2}"/>
    <dgm:cxn modelId="{E08B848C-F981-144F-AEB3-5D7317692545}" type="presOf" srcId="{D3E27579-095B-0846-872C-97B86F64E343}" destId="{55D4E752-9F0F-504E-8C8E-EEBC38E3DC82}" srcOrd="0" destOrd="1" presId="urn:microsoft.com/office/officeart/2005/8/layout/hList1"/>
    <dgm:cxn modelId="{29BAE9A5-EEF1-8B4F-902E-7996593D9347}" type="presOf" srcId="{38CE58FC-00D0-0242-9985-62513B9C34DD}" destId="{C701AA8F-B839-E341-B89B-78654FFCA076}" srcOrd="0" destOrd="0" presId="urn:microsoft.com/office/officeart/2005/8/layout/hList1"/>
    <dgm:cxn modelId="{58436DAE-91F6-F742-8383-FF3F916D86B8}" type="presOf" srcId="{517AD006-1090-F442-8BF3-88CE410CF11D}" destId="{55D4E752-9F0F-504E-8C8E-EEBC38E3DC82}" srcOrd="0" destOrd="0" presId="urn:microsoft.com/office/officeart/2005/8/layout/hList1"/>
    <dgm:cxn modelId="{4DDD59AF-5914-C247-B94B-175D9366D65D}" type="presOf" srcId="{90A8DFB8-3EC0-A541-90C9-E4E8A5B31D41}" destId="{55D4E752-9F0F-504E-8C8E-EEBC38E3DC82}" srcOrd="0" destOrd="3" presId="urn:microsoft.com/office/officeart/2005/8/layout/hList1"/>
    <dgm:cxn modelId="{CFB180B9-E312-054C-963A-8687E1EA6F9A}" type="presOf" srcId="{D56BC55E-8DD1-C74C-A37D-3C405C7BEEDD}" destId="{6E46AAC8-DFBB-F746-9C2B-2CDA992BF80C}" srcOrd="0" destOrd="0" presId="urn:microsoft.com/office/officeart/2005/8/layout/hList1"/>
    <dgm:cxn modelId="{DA4900D7-30B7-AC44-9F7B-94E42A569485}" srcId="{1DC742F1-D206-0649-8FFF-DF38C1A81EBF}" destId="{D56BC55E-8DD1-C74C-A37D-3C405C7BEEDD}" srcOrd="0" destOrd="0" parTransId="{F74FE1E5-3EE7-EB40-B2CC-CEB7CE52DC82}" sibTransId="{1F0AB956-3355-574C-899F-4C56EE60B1C3}"/>
    <dgm:cxn modelId="{536693F5-C91C-3449-B6C0-776F66B4509C}" type="presOf" srcId="{2FFC81CE-0137-2147-BE74-44DB0645333A}" destId="{EFA51D87-B88C-404D-A8BB-4A95C356A833}" srcOrd="0" destOrd="0" presId="urn:microsoft.com/office/officeart/2005/8/layout/hList1"/>
    <dgm:cxn modelId="{273C2AFA-958E-AD41-AE5F-5B0AD5274E89}" srcId="{1DC742F1-D206-0649-8FFF-DF38C1A81EBF}" destId="{38CE58FC-00D0-0242-9985-62513B9C34DD}" srcOrd="1" destOrd="0" parTransId="{4489D077-2690-ED49-9951-1C03AE43BE60}" sibTransId="{284035D4-36DF-2D47-9ED7-73CE4DD4248F}"/>
    <dgm:cxn modelId="{9219A41B-26C1-F34F-9D3F-F92A22A38D14}" type="presParOf" srcId="{46F2A754-1313-BB43-BC96-6D4B8EE86396}" destId="{1C379D75-53DE-3347-99D4-72CEAA1D56F8}" srcOrd="0" destOrd="0" presId="urn:microsoft.com/office/officeart/2005/8/layout/hList1"/>
    <dgm:cxn modelId="{A1925C75-7B34-514C-BE18-465CBE826308}" type="presParOf" srcId="{1C379D75-53DE-3347-99D4-72CEAA1D56F8}" destId="{6E46AAC8-DFBB-F746-9C2B-2CDA992BF80C}" srcOrd="0" destOrd="0" presId="urn:microsoft.com/office/officeart/2005/8/layout/hList1"/>
    <dgm:cxn modelId="{3DA33B76-EFEB-0C4A-8C99-5D79CD77ADB1}" type="presParOf" srcId="{1C379D75-53DE-3347-99D4-72CEAA1D56F8}" destId="{EFA51D87-B88C-404D-A8BB-4A95C356A833}" srcOrd="1" destOrd="0" presId="urn:microsoft.com/office/officeart/2005/8/layout/hList1"/>
    <dgm:cxn modelId="{39269A25-6655-0644-9EE8-431EF1BB2A50}" type="presParOf" srcId="{46F2A754-1313-BB43-BC96-6D4B8EE86396}" destId="{8ABA0B89-7B8B-304E-9B32-F573C9DF383C}" srcOrd="1" destOrd="0" presId="urn:microsoft.com/office/officeart/2005/8/layout/hList1"/>
    <dgm:cxn modelId="{EC315D9D-B2AB-2746-AFBD-0F5FD3B7539B}" type="presParOf" srcId="{46F2A754-1313-BB43-BC96-6D4B8EE86396}" destId="{2741C847-1A3E-5F41-A30A-67E29CB569C3}" srcOrd="2" destOrd="0" presId="urn:microsoft.com/office/officeart/2005/8/layout/hList1"/>
    <dgm:cxn modelId="{B469849E-07AB-2D47-8299-C53678C826B9}" type="presParOf" srcId="{2741C847-1A3E-5F41-A30A-67E29CB569C3}" destId="{C701AA8F-B839-E341-B89B-78654FFCA076}" srcOrd="0" destOrd="0" presId="urn:microsoft.com/office/officeart/2005/8/layout/hList1"/>
    <dgm:cxn modelId="{3159DE91-51BF-934F-A9AB-9B9E2E990B70}" type="presParOf" srcId="{2741C847-1A3E-5F41-A30A-67E29CB569C3}" destId="{55D4E752-9F0F-504E-8C8E-EEBC38E3DC82}"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DC742F1-D206-0649-8FFF-DF38C1A81EBF}" type="doc">
      <dgm:prSet loTypeId="urn:microsoft.com/office/officeart/2005/8/layout/hList1" loCatId="" qsTypeId="urn:microsoft.com/office/officeart/2005/8/quickstyle/simple1" qsCatId="simple" csTypeId="urn:microsoft.com/office/officeart/2005/8/colors/colorful4" csCatId="colorful" phldr="1"/>
      <dgm:spPr/>
      <dgm:t>
        <a:bodyPr/>
        <a:lstStyle/>
        <a:p>
          <a:endParaRPr lang="en-US"/>
        </a:p>
      </dgm:t>
    </dgm:pt>
    <dgm:pt modelId="{D56BC55E-8DD1-C74C-A37D-3C405C7BEEDD}">
      <dgm:prSet phldrT="[Text]" custT="1"/>
      <dgm:spPr/>
      <dgm:t>
        <a:bodyPr/>
        <a:lstStyle/>
        <a:p>
          <a:r>
            <a:rPr lang="en-US" sz="1400" b="1" dirty="0"/>
            <a:t>Old MUFOLD</a:t>
          </a:r>
          <a:endParaRPr lang="en-US" sz="1600" dirty="0"/>
        </a:p>
      </dgm:t>
    </dgm:pt>
    <dgm:pt modelId="{F74FE1E5-3EE7-EB40-B2CC-CEB7CE52DC82}" type="parTrans" cxnId="{DA4900D7-30B7-AC44-9F7B-94E42A569485}">
      <dgm:prSet/>
      <dgm:spPr/>
      <dgm:t>
        <a:bodyPr/>
        <a:lstStyle/>
        <a:p>
          <a:endParaRPr lang="en-US"/>
        </a:p>
      </dgm:t>
    </dgm:pt>
    <dgm:pt modelId="{1F0AB956-3355-574C-899F-4C56EE60B1C3}" type="sibTrans" cxnId="{DA4900D7-30B7-AC44-9F7B-94E42A569485}">
      <dgm:prSet/>
      <dgm:spPr/>
      <dgm:t>
        <a:bodyPr/>
        <a:lstStyle/>
        <a:p>
          <a:endParaRPr lang="en-US"/>
        </a:p>
      </dgm:t>
    </dgm:pt>
    <dgm:pt modelId="{2FFC81CE-0137-2147-BE74-44DB0645333A}">
      <dgm:prSet phldrT="[Text]" custT="1"/>
      <dgm:spPr/>
      <dgm:t>
        <a:bodyPr/>
        <a:lstStyle/>
        <a:p>
          <a:pPr>
            <a:lnSpc>
              <a:spcPct val="100000"/>
            </a:lnSpc>
          </a:pPr>
          <a:r>
            <a:rPr lang="en-US" sz="1200" dirty="0">
              <a:solidFill>
                <a:schemeClr val="tx1">
                  <a:lumMod val="85000"/>
                  <a:lumOff val="15000"/>
                </a:schemeClr>
              </a:solidFill>
            </a:rPr>
            <a:t>C &amp; C++</a:t>
          </a:r>
        </a:p>
      </dgm:t>
    </dgm:pt>
    <dgm:pt modelId="{481CE1F1-C4E1-3F43-BF9D-01EB1BC5C8D3}" type="parTrans" cxnId="{AE90AB86-5ECB-3D47-A55C-D36386D62565}">
      <dgm:prSet/>
      <dgm:spPr/>
      <dgm:t>
        <a:bodyPr/>
        <a:lstStyle/>
        <a:p>
          <a:endParaRPr lang="en-US"/>
        </a:p>
      </dgm:t>
    </dgm:pt>
    <dgm:pt modelId="{CDE8F726-7C49-CE4A-9CF7-9B3AD32BFBA2}" type="sibTrans" cxnId="{AE90AB86-5ECB-3D47-A55C-D36386D62565}">
      <dgm:prSet/>
      <dgm:spPr/>
      <dgm:t>
        <a:bodyPr/>
        <a:lstStyle/>
        <a:p>
          <a:endParaRPr lang="en-US"/>
        </a:p>
      </dgm:t>
    </dgm:pt>
    <dgm:pt modelId="{38CE58FC-00D0-0242-9985-62513B9C34DD}">
      <dgm:prSet phldrT="[Text]" custT="1"/>
      <dgm:spPr/>
      <dgm:t>
        <a:bodyPr/>
        <a:lstStyle/>
        <a:p>
          <a:r>
            <a:rPr lang="en-US" sz="1400" b="1" dirty="0"/>
            <a:t>New MUFOLD</a:t>
          </a:r>
          <a:endParaRPr lang="en-US" sz="1600" dirty="0"/>
        </a:p>
      </dgm:t>
    </dgm:pt>
    <dgm:pt modelId="{4489D077-2690-ED49-9951-1C03AE43BE60}" type="parTrans" cxnId="{273C2AFA-958E-AD41-AE5F-5B0AD5274E89}">
      <dgm:prSet/>
      <dgm:spPr/>
      <dgm:t>
        <a:bodyPr/>
        <a:lstStyle/>
        <a:p>
          <a:endParaRPr lang="en-US"/>
        </a:p>
      </dgm:t>
    </dgm:pt>
    <dgm:pt modelId="{284035D4-36DF-2D47-9ED7-73CE4DD4248F}" type="sibTrans" cxnId="{273C2AFA-958E-AD41-AE5F-5B0AD5274E89}">
      <dgm:prSet/>
      <dgm:spPr/>
      <dgm:t>
        <a:bodyPr/>
        <a:lstStyle/>
        <a:p>
          <a:endParaRPr lang="en-US"/>
        </a:p>
      </dgm:t>
    </dgm:pt>
    <dgm:pt modelId="{517AD006-1090-F442-8BF3-88CE410CF11D}">
      <dgm:prSet phldrT="[Text]" custT="1"/>
      <dgm:spPr/>
      <dgm:t>
        <a:bodyPr/>
        <a:lstStyle/>
        <a:p>
          <a:pPr>
            <a:lnSpc>
              <a:spcPct val="100000"/>
            </a:lnSpc>
            <a:spcAft>
              <a:spcPts val="352"/>
            </a:spcAft>
          </a:pPr>
          <a:r>
            <a:rPr lang="en-US" sz="1200" dirty="0">
              <a:solidFill>
                <a:schemeClr val="tx1">
                  <a:lumMod val="85000"/>
                  <a:lumOff val="15000"/>
                </a:schemeClr>
              </a:solidFill>
            </a:rPr>
            <a:t>Refactored using C++ and Python</a:t>
          </a:r>
        </a:p>
      </dgm:t>
    </dgm:pt>
    <dgm:pt modelId="{6AED93D5-3B78-6D41-BA96-106C8C5AEEF4}" type="parTrans" cxnId="{3CC4A272-99CC-F642-B4B4-106BF83D5879}">
      <dgm:prSet/>
      <dgm:spPr/>
      <dgm:t>
        <a:bodyPr/>
        <a:lstStyle/>
        <a:p>
          <a:endParaRPr lang="en-US"/>
        </a:p>
      </dgm:t>
    </dgm:pt>
    <dgm:pt modelId="{8CC38B67-AD85-0343-9016-95A5CAF2FF79}" type="sibTrans" cxnId="{3CC4A272-99CC-F642-B4B4-106BF83D5879}">
      <dgm:prSet/>
      <dgm:spPr/>
      <dgm:t>
        <a:bodyPr/>
        <a:lstStyle/>
        <a:p>
          <a:endParaRPr lang="en-US"/>
        </a:p>
      </dgm:t>
    </dgm:pt>
    <dgm:pt modelId="{418F7F8A-64A9-6142-92B5-BB8D08F38ECA}">
      <dgm:prSet phldrT="[Text]" custT="1"/>
      <dgm:spPr/>
      <dgm:t>
        <a:bodyPr/>
        <a:lstStyle/>
        <a:p>
          <a:pPr>
            <a:lnSpc>
              <a:spcPct val="100000"/>
            </a:lnSpc>
          </a:pPr>
          <a:r>
            <a:rPr lang="en-US" sz="1200" dirty="0">
              <a:solidFill>
                <a:schemeClr val="tx1">
                  <a:lumMod val="85000"/>
                  <a:lumOff val="15000"/>
                </a:schemeClr>
              </a:solidFill>
            </a:rPr>
            <a:t>Procedural program, hard to modify</a:t>
          </a:r>
        </a:p>
      </dgm:t>
    </dgm:pt>
    <dgm:pt modelId="{7E3EAB3C-CCF4-BB4D-95BC-F13993C15E11}" type="parTrans" cxnId="{421AD31A-3AAB-454D-AC1F-244FB71B37C5}">
      <dgm:prSet/>
      <dgm:spPr/>
      <dgm:t>
        <a:bodyPr/>
        <a:lstStyle/>
        <a:p>
          <a:endParaRPr lang="en-US"/>
        </a:p>
      </dgm:t>
    </dgm:pt>
    <dgm:pt modelId="{BA4F887A-4F11-CF4E-8C99-D956B7825E82}" type="sibTrans" cxnId="{421AD31A-3AAB-454D-AC1F-244FB71B37C5}">
      <dgm:prSet/>
      <dgm:spPr/>
      <dgm:t>
        <a:bodyPr/>
        <a:lstStyle/>
        <a:p>
          <a:endParaRPr lang="en-US"/>
        </a:p>
      </dgm:t>
    </dgm:pt>
    <dgm:pt modelId="{D1E26D7A-9A9D-204B-AEB7-6ECF459A7D84}">
      <dgm:prSet phldrT="[Text]" custT="1"/>
      <dgm:spPr/>
      <dgm:t>
        <a:bodyPr/>
        <a:lstStyle/>
        <a:p>
          <a:pPr>
            <a:lnSpc>
              <a:spcPct val="100000"/>
            </a:lnSpc>
          </a:pPr>
          <a:r>
            <a:rPr lang="en-US" sz="1200" dirty="0">
              <a:solidFill>
                <a:schemeClr val="tx1">
                  <a:lumMod val="85000"/>
                  <a:lumOff val="15000"/>
                </a:schemeClr>
              </a:solidFill>
            </a:rPr>
            <a:t>No docs</a:t>
          </a:r>
        </a:p>
      </dgm:t>
    </dgm:pt>
    <dgm:pt modelId="{1BF13566-A9BC-6644-8566-0084704D2F42}" type="parTrans" cxnId="{59BD4FD0-DDF9-4043-840F-CC9C494F84C9}">
      <dgm:prSet/>
      <dgm:spPr/>
      <dgm:t>
        <a:bodyPr/>
        <a:lstStyle/>
        <a:p>
          <a:endParaRPr lang="en-US"/>
        </a:p>
      </dgm:t>
    </dgm:pt>
    <dgm:pt modelId="{F95C5645-4BD0-E743-9EAB-C5FC7B825B53}" type="sibTrans" cxnId="{59BD4FD0-DDF9-4043-840F-CC9C494F84C9}">
      <dgm:prSet/>
      <dgm:spPr/>
      <dgm:t>
        <a:bodyPr/>
        <a:lstStyle/>
        <a:p>
          <a:endParaRPr lang="en-US"/>
        </a:p>
      </dgm:t>
    </dgm:pt>
    <dgm:pt modelId="{3CE11EE0-97D4-8F42-B7B5-65D7B13378E7}">
      <dgm:prSet phldrT="[Text]" custT="1"/>
      <dgm:spPr/>
      <dgm:t>
        <a:bodyPr/>
        <a:lstStyle/>
        <a:p>
          <a:pPr>
            <a:lnSpc>
              <a:spcPct val="100000"/>
            </a:lnSpc>
          </a:pPr>
          <a:r>
            <a:rPr lang="en-US" sz="1200" dirty="0">
              <a:solidFill>
                <a:schemeClr val="tx1">
                  <a:lumMod val="85000"/>
                  <a:lumOff val="15000"/>
                </a:schemeClr>
              </a:solidFill>
            </a:rPr>
            <a:t>No code comments</a:t>
          </a:r>
        </a:p>
      </dgm:t>
    </dgm:pt>
    <dgm:pt modelId="{2A7E5F76-0609-4743-86F9-2BE5A4FDE7BD}" type="parTrans" cxnId="{865DD70E-88F6-3E41-8BC7-8C8A0204512D}">
      <dgm:prSet/>
      <dgm:spPr/>
      <dgm:t>
        <a:bodyPr/>
        <a:lstStyle/>
        <a:p>
          <a:endParaRPr lang="en-US"/>
        </a:p>
      </dgm:t>
    </dgm:pt>
    <dgm:pt modelId="{086CB430-8925-0C46-9131-8D26845D21B5}" type="sibTrans" cxnId="{865DD70E-88F6-3E41-8BC7-8C8A0204512D}">
      <dgm:prSet/>
      <dgm:spPr/>
      <dgm:t>
        <a:bodyPr/>
        <a:lstStyle/>
        <a:p>
          <a:endParaRPr lang="en-US"/>
        </a:p>
      </dgm:t>
    </dgm:pt>
    <dgm:pt modelId="{6A689A05-8A8A-3049-83B3-FB19182E1C3B}">
      <dgm:prSet phldrT="[Text]" custT="1"/>
      <dgm:spPr/>
      <dgm:t>
        <a:bodyPr/>
        <a:lstStyle/>
        <a:p>
          <a:pPr>
            <a:lnSpc>
              <a:spcPct val="100000"/>
            </a:lnSpc>
            <a:spcAft>
              <a:spcPts val="352"/>
            </a:spcAft>
          </a:pPr>
          <a:r>
            <a:rPr lang="en-US" sz="1200" dirty="0">
              <a:solidFill>
                <a:schemeClr val="tx1">
                  <a:lumMod val="85000"/>
                  <a:lumOff val="15000"/>
                </a:schemeClr>
              </a:solidFill>
            </a:rPr>
            <a:t>OOP design, easy to modify</a:t>
          </a:r>
        </a:p>
      </dgm:t>
    </dgm:pt>
    <dgm:pt modelId="{A9A076AC-9D5D-EA44-B87F-8DC691861A4B}" type="parTrans" cxnId="{17653B34-0E17-D545-9752-75D3421520EB}">
      <dgm:prSet/>
      <dgm:spPr/>
      <dgm:t>
        <a:bodyPr/>
        <a:lstStyle/>
        <a:p>
          <a:endParaRPr lang="en-US"/>
        </a:p>
      </dgm:t>
    </dgm:pt>
    <dgm:pt modelId="{550A3CEE-D9D6-E742-A88A-9D8ADE7F35E2}" type="sibTrans" cxnId="{17653B34-0E17-D545-9752-75D3421520EB}">
      <dgm:prSet/>
      <dgm:spPr/>
      <dgm:t>
        <a:bodyPr/>
        <a:lstStyle/>
        <a:p>
          <a:endParaRPr lang="en-US"/>
        </a:p>
      </dgm:t>
    </dgm:pt>
    <dgm:pt modelId="{B5B71D35-8C4C-4849-89E8-2566F123B31C}">
      <dgm:prSet phldrT="[Text]" custT="1"/>
      <dgm:spPr/>
      <dgm:t>
        <a:bodyPr/>
        <a:lstStyle/>
        <a:p>
          <a:pPr>
            <a:lnSpc>
              <a:spcPct val="100000"/>
            </a:lnSpc>
            <a:spcAft>
              <a:spcPts val="352"/>
            </a:spcAft>
          </a:pPr>
          <a:r>
            <a:rPr lang="en-US" sz="1200" dirty="0">
              <a:solidFill>
                <a:schemeClr val="tx1">
                  <a:lumMod val="85000"/>
                  <a:lumOff val="15000"/>
                </a:schemeClr>
              </a:solidFill>
            </a:rPr>
            <a:t>Decoupled modules</a:t>
          </a:r>
        </a:p>
      </dgm:t>
    </dgm:pt>
    <dgm:pt modelId="{0F25ED29-DA19-C74B-A36C-802B70688A3F}" type="parTrans" cxnId="{8DC34746-25BF-714A-A48E-25F57C4C54B2}">
      <dgm:prSet/>
      <dgm:spPr/>
      <dgm:t>
        <a:bodyPr/>
        <a:lstStyle/>
        <a:p>
          <a:endParaRPr lang="en-US"/>
        </a:p>
      </dgm:t>
    </dgm:pt>
    <dgm:pt modelId="{0DEFEB69-FBB0-5F46-AB90-ED48DCE6CD56}" type="sibTrans" cxnId="{8DC34746-25BF-714A-A48E-25F57C4C54B2}">
      <dgm:prSet/>
      <dgm:spPr/>
      <dgm:t>
        <a:bodyPr/>
        <a:lstStyle/>
        <a:p>
          <a:endParaRPr lang="en-US"/>
        </a:p>
      </dgm:t>
    </dgm:pt>
    <dgm:pt modelId="{258E9463-D63F-2E40-B4E5-C8467F4198BC}">
      <dgm:prSet phldrT="[Text]" custT="1"/>
      <dgm:spPr/>
      <dgm:t>
        <a:bodyPr/>
        <a:lstStyle/>
        <a:p>
          <a:pPr>
            <a:lnSpc>
              <a:spcPct val="100000"/>
            </a:lnSpc>
            <a:spcAft>
              <a:spcPts val="352"/>
            </a:spcAft>
          </a:pPr>
          <a:r>
            <a:rPr lang="en-US" sz="1200" dirty="0">
              <a:solidFill>
                <a:schemeClr val="tx1">
                  <a:lumMod val="85000"/>
                  <a:lumOff val="15000"/>
                </a:schemeClr>
              </a:solidFill>
            </a:rPr>
            <a:t>Add new tools easily</a:t>
          </a:r>
        </a:p>
      </dgm:t>
    </dgm:pt>
    <dgm:pt modelId="{99A70037-6252-574B-910C-7D44961B3F38}" type="parTrans" cxnId="{BFC2476E-B011-2049-9BC7-5205BFA3ACF7}">
      <dgm:prSet/>
      <dgm:spPr/>
      <dgm:t>
        <a:bodyPr/>
        <a:lstStyle/>
        <a:p>
          <a:endParaRPr lang="en-US"/>
        </a:p>
      </dgm:t>
    </dgm:pt>
    <dgm:pt modelId="{9BA6D6FF-087B-DE47-AEEA-5272402057CE}" type="sibTrans" cxnId="{BFC2476E-B011-2049-9BC7-5205BFA3ACF7}">
      <dgm:prSet/>
      <dgm:spPr/>
      <dgm:t>
        <a:bodyPr/>
        <a:lstStyle/>
        <a:p>
          <a:endParaRPr lang="en-US"/>
        </a:p>
      </dgm:t>
    </dgm:pt>
    <dgm:pt modelId="{3C677865-23A6-E146-AFB3-40520FBB5ACD}">
      <dgm:prSet phldrT="[Text]" custT="1"/>
      <dgm:spPr/>
      <dgm:t>
        <a:bodyPr/>
        <a:lstStyle/>
        <a:p>
          <a:pPr>
            <a:lnSpc>
              <a:spcPct val="100000"/>
            </a:lnSpc>
            <a:spcAft>
              <a:spcPts val="352"/>
            </a:spcAft>
          </a:pPr>
          <a:r>
            <a:rPr lang="en-US" sz="1200" dirty="0">
              <a:solidFill>
                <a:schemeClr val="tx1">
                  <a:lumMod val="85000"/>
                  <a:lumOff val="15000"/>
                </a:schemeClr>
              </a:solidFill>
            </a:rPr>
            <a:t>Official searching tools and databases</a:t>
          </a:r>
        </a:p>
      </dgm:t>
    </dgm:pt>
    <dgm:pt modelId="{21EAFCB5-5EDA-CE4F-8E53-F5E26A41409C}" type="parTrans" cxnId="{FD014F94-A1D0-344C-ACAB-CDFE66A3DE3D}">
      <dgm:prSet/>
      <dgm:spPr/>
      <dgm:t>
        <a:bodyPr/>
        <a:lstStyle/>
        <a:p>
          <a:endParaRPr lang="en-US"/>
        </a:p>
      </dgm:t>
    </dgm:pt>
    <dgm:pt modelId="{B56ACB96-B242-6F44-9A80-D60B811FFD4B}" type="sibTrans" cxnId="{FD014F94-A1D0-344C-ACAB-CDFE66A3DE3D}">
      <dgm:prSet/>
      <dgm:spPr/>
      <dgm:t>
        <a:bodyPr/>
        <a:lstStyle/>
        <a:p>
          <a:endParaRPr lang="en-US"/>
        </a:p>
      </dgm:t>
    </dgm:pt>
    <dgm:pt modelId="{448DE276-FD59-A649-9446-1733F330F30B}">
      <dgm:prSet phldrT="[Text]" custT="1"/>
      <dgm:spPr/>
      <dgm:t>
        <a:bodyPr/>
        <a:lstStyle/>
        <a:p>
          <a:pPr>
            <a:lnSpc>
              <a:spcPct val="100000"/>
            </a:lnSpc>
            <a:spcAft>
              <a:spcPts val="352"/>
            </a:spcAft>
          </a:pPr>
          <a:r>
            <a:rPr lang="en-US" sz="1200" dirty="0">
              <a:solidFill>
                <a:schemeClr val="tx1">
                  <a:lumMod val="85000"/>
                  <a:lumOff val="15000"/>
                </a:schemeClr>
              </a:solidFill>
            </a:rPr>
            <a:t>Web APIs</a:t>
          </a:r>
        </a:p>
      </dgm:t>
    </dgm:pt>
    <dgm:pt modelId="{8F2E7099-F45C-F745-AE75-9BFA3400247A}" type="parTrans" cxnId="{5CBBAB53-2380-074A-8381-2EFAFD69A6AD}">
      <dgm:prSet/>
      <dgm:spPr/>
      <dgm:t>
        <a:bodyPr/>
        <a:lstStyle/>
        <a:p>
          <a:endParaRPr lang="en-US"/>
        </a:p>
      </dgm:t>
    </dgm:pt>
    <dgm:pt modelId="{9BD35C5C-D8A3-0C46-94C5-FCAF124EA8C0}" type="sibTrans" cxnId="{5CBBAB53-2380-074A-8381-2EFAFD69A6AD}">
      <dgm:prSet/>
      <dgm:spPr/>
      <dgm:t>
        <a:bodyPr/>
        <a:lstStyle/>
        <a:p>
          <a:endParaRPr lang="en-US"/>
        </a:p>
      </dgm:t>
    </dgm:pt>
    <dgm:pt modelId="{12584F20-5482-EF49-A397-393C234AE148}">
      <dgm:prSet phldrT="[Text]" custT="1"/>
      <dgm:spPr/>
      <dgm:t>
        <a:bodyPr/>
        <a:lstStyle/>
        <a:p>
          <a:pPr>
            <a:lnSpc>
              <a:spcPct val="100000"/>
            </a:lnSpc>
          </a:pPr>
          <a:r>
            <a:rPr lang="en-US" sz="1200" dirty="0">
              <a:solidFill>
                <a:schemeClr val="tx1">
                  <a:lumMod val="85000"/>
                  <a:lumOff val="15000"/>
                </a:schemeClr>
              </a:solidFill>
            </a:rPr>
            <a:t>Need to generate own databases</a:t>
          </a:r>
        </a:p>
      </dgm:t>
    </dgm:pt>
    <dgm:pt modelId="{9F5D56ED-BE7A-FF4A-ABFE-62AD1F01D01E}" type="parTrans" cxnId="{87E98680-4A0E-784A-B4C3-0DB52D16C959}">
      <dgm:prSet/>
      <dgm:spPr/>
      <dgm:t>
        <a:bodyPr/>
        <a:lstStyle/>
        <a:p>
          <a:endParaRPr lang="en-US"/>
        </a:p>
      </dgm:t>
    </dgm:pt>
    <dgm:pt modelId="{E71927A1-87F4-B340-87F7-5509E1018D07}" type="sibTrans" cxnId="{87E98680-4A0E-784A-B4C3-0DB52D16C959}">
      <dgm:prSet/>
      <dgm:spPr/>
      <dgm:t>
        <a:bodyPr/>
        <a:lstStyle/>
        <a:p>
          <a:endParaRPr lang="en-US"/>
        </a:p>
      </dgm:t>
    </dgm:pt>
    <dgm:pt modelId="{E3D2CE1D-2D4E-A64B-9465-121E4AF1DFEE}">
      <dgm:prSet phldrT="[Text]" custT="1"/>
      <dgm:spPr/>
      <dgm:t>
        <a:bodyPr/>
        <a:lstStyle/>
        <a:p>
          <a:pPr>
            <a:lnSpc>
              <a:spcPct val="100000"/>
            </a:lnSpc>
            <a:spcAft>
              <a:spcPts val="352"/>
            </a:spcAft>
          </a:pPr>
          <a:r>
            <a:rPr lang="en-US" sz="1200" dirty="0">
              <a:solidFill>
                <a:schemeClr val="tx1">
                  <a:lumMod val="85000"/>
                  <a:lumOff val="15000"/>
                </a:schemeClr>
              </a:solidFill>
            </a:rPr>
            <a:t>Web Portal</a:t>
          </a:r>
        </a:p>
      </dgm:t>
    </dgm:pt>
    <dgm:pt modelId="{924ED431-F434-AA40-BDA9-B2A0F3A35358}" type="parTrans" cxnId="{1A45B2FA-6AF8-C74F-9E8C-4C8217A3F5A9}">
      <dgm:prSet/>
      <dgm:spPr/>
      <dgm:t>
        <a:bodyPr/>
        <a:lstStyle/>
        <a:p>
          <a:endParaRPr lang="en-US"/>
        </a:p>
      </dgm:t>
    </dgm:pt>
    <dgm:pt modelId="{9498F2A3-1E61-3148-8642-313AAFAC6853}" type="sibTrans" cxnId="{1A45B2FA-6AF8-C74F-9E8C-4C8217A3F5A9}">
      <dgm:prSet/>
      <dgm:spPr/>
      <dgm:t>
        <a:bodyPr/>
        <a:lstStyle/>
        <a:p>
          <a:endParaRPr lang="en-US"/>
        </a:p>
      </dgm:t>
    </dgm:pt>
    <dgm:pt modelId="{579CED6C-4033-2F4A-B407-345619B13101}">
      <dgm:prSet custT="1"/>
      <dgm:spPr/>
      <dgm:t>
        <a:bodyPr/>
        <a:lstStyle/>
        <a:p>
          <a:pPr>
            <a:lnSpc>
              <a:spcPct val="100000"/>
            </a:lnSpc>
            <a:spcAft>
              <a:spcPts val="352"/>
            </a:spcAft>
          </a:pPr>
          <a:endParaRPr lang="en-US" sz="1200" dirty="0">
            <a:solidFill>
              <a:schemeClr val="tx1">
                <a:lumMod val="85000"/>
                <a:lumOff val="15000"/>
              </a:schemeClr>
            </a:solidFill>
          </a:endParaRPr>
        </a:p>
      </dgm:t>
    </dgm:pt>
    <dgm:pt modelId="{7A0CD5F6-18DF-8A49-8FEB-4A13B7A4ABA1}" type="sibTrans" cxnId="{55AB6C2C-0E7A-A548-A74B-F1C0D350348F}">
      <dgm:prSet/>
      <dgm:spPr/>
      <dgm:t>
        <a:bodyPr/>
        <a:lstStyle/>
        <a:p>
          <a:endParaRPr lang="en-US"/>
        </a:p>
      </dgm:t>
    </dgm:pt>
    <dgm:pt modelId="{916A87AB-1214-B441-B7A1-D4FEB4D0F3D2}" type="parTrans" cxnId="{55AB6C2C-0E7A-A548-A74B-F1C0D350348F}">
      <dgm:prSet/>
      <dgm:spPr/>
      <dgm:t>
        <a:bodyPr/>
        <a:lstStyle/>
        <a:p>
          <a:endParaRPr lang="en-US"/>
        </a:p>
      </dgm:t>
    </dgm:pt>
    <dgm:pt modelId="{FF763499-2016-E641-8E9A-DB6ED8C85D6A}">
      <dgm:prSet custT="1"/>
      <dgm:spPr/>
      <dgm:t>
        <a:bodyPr/>
        <a:lstStyle/>
        <a:p>
          <a:pPr>
            <a:lnSpc>
              <a:spcPct val="100000"/>
            </a:lnSpc>
            <a:spcAft>
              <a:spcPts val="352"/>
            </a:spcAft>
          </a:pPr>
          <a:endParaRPr lang="en-US" sz="1200" dirty="0">
            <a:solidFill>
              <a:schemeClr val="tx1">
                <a:lumMod val="85000"/>
                <a:lumOff val="15000"/>
              </a:schemeClr>
            </a:solidFill>
          </a:endParaRPr>
        </a:p>
      </dgm:t>
    </dgm:pt>
    <dgm:pt modelId="{39EE5C9D-4257-E043-B2E7-38FDA462ABFE}" type="parTrans" cxnId="{628BB994-4EB1-2E45-8170-D843351D4AF1}">
      <dgm:prSet/>
      <dgm:spPr/>
      <dgm:t>
        <a:bodyPr/>
        <a:lstStyle/>
        <a:p>
          <a:endParaRPr lang="en-US"/>
        </a:p>
      </dgm:t>
    </dgm:pt>
    <dgm:pt modelId="{29D542B3-A7B6-AE4C-AD9C-A38293FB4BED}" type="sibTrans" cxnId="{628BB994-4EB1-2E45-8170-D843351D4AF1}">
      <dgm:prSet/>
      <dgm:spPr/>
      <dgm:t>
        <a:bodyPr/>
        <a:lstStyle/>
        <a:p>
          <a:endParaRPr lang="en-US"/>
        </a:p>
      </dgm:t>
    </dgm:pt>
    <dgm:pt modelId="{B4E53954-6298-CB4C-AD38-4DBDADCD1A38}">
      <dgm:prSet custT="1"/>
      <dgm:spPr/>
      <dgm:t>
        <a:bodyPr/>
        <a:lstStyle/>
        <a:p>
          <a:pPr>
            <a:lnSpc>
              <a:spcPct val="100000"/>
            </a:lnSpc>
            <a:spcAft>
              <a:spcPts val="352"/>
            </a:spcAft>
          </a:pPr>
          <a:endParaRPr lang="en-US" sz="1200" dirty="0">
            <a:solidFill>
              <a:schemeClr val="tx1">
                <a:lumMod val="85000"/>
                <a:lumOff val="15000"/>
              </a:schemeClr>
            </a:solidFill>
          </a:endParaRPr>
        </a:p>
      </dgm:t>
    </dgm:pt>
    <dgm:pt modelId="{CD6628C2-A92F-F945-A328-2FE42CE4C970}" type="parTrans" cxnId="{D2DDE404-D04D-8649-8540-FAE61DB10972}">
      <dgm:prSet/>
      <dgm:spPr/>
      <dgm:t>
        <a:bodyPr/>
        <a:lstStyle/>
        <a:p>
          <a:endParaRPr lang="en-US"/>
        </a:p>
      </dgm:t>
    </dgm:pt>
    <dgm:pt modelId="{8171B1A0-E83C-7944-BD35-2999325870E7}" type="sibTrans" cxnId="{D2DDE404-D04D-8649-8540-FAE61DB10972}">
      <dgm:prSet/>
      <dgm:spPr/>
      <dgm:t>
        <a:bodyPr/>
        <a:lstStyle/>
        <a:p>
          <a:endParaRPr lang="en-US"/>
        </a:p>
      </dgm:t>
    </dgm:pt>
    <dgm:pt modelId="{3389BA14-5979-F34C-BFDA-99B27EDAFBE0}">
      <dgm:prSet custT="1"/>
      <dgm:spPr/>
      <dgm:t>
        <a:bodyPr/>
        <a:lstStyle/>
        <a:p>
          <a:pPr>
            <a:lnSpc>
              <a:spcPct val="100000"/>
            </a:lnSpc>
            <a:spcAft>
              <a:spcPts val="352"/>
            </a:spcAft>
          </a:pPr>
          <a:endParaRPr lang="en-US" sz="1200" dirty="0">
            <a:solidFill>
              <a:schemeClr val="tx1">
                <a:lumMod val="85000"/>
                <a:lumOff val="15000"/>
              </a:schemeClr>
            </a:solidFill>
          </a:endParaRPr>
        </a:p>
      </dgm:t>
    </dgm:pt>
    <dgm:pt modelId="{4CAE70D1-0676-7943-B4F0-BCCCC24D6DCE}" type="parTrans" cxnId="{E63DE9FA-8DF9-4F43-A7A5-A330A3D6BB41}">
      <dgm:prSet/>
      <dgm:spPr/>
      <dgm:t>
        <a:bodyPr/>
        <a:lstStyle/>
        <a:p>
          <a:endParaRPr lang="en-US"/>
        </a:p>
      </dgm:t>
    </dgm:pt>
    <dgm:pt modelId="{BE2F106B-4027-F64B-B965-16DE24D69F3C}" type="sibTrans" cxnId="{E63DE9FA-8DF9-4F43-A7A5-A330A3D6BB41}">
      <dgm:prSet/>
      <dgm:spPr/>
      <dgm:t>
        <a:bodyPr/>
        <a:lstStyle/>
        <a:p>
          <a:endParaRPr lang="en-US"/>
        </a:p>
      </dgm:t>
    </dgm:pt>
    <dgm:pt modelId="{4A176EA1-BB33-E349-8E8E-911D0A248D4E}">
      <dgm:prSet custT="1"/>
      <dgm:spPr/>
      <dgm:t>
        <a:bodyPr/>
        <a:lstStyle/>
        <a:p>
          <a:pPr>
            <a:lnSpc>
              <a:spcPct val="100000"/>
            </a:lnSpc>
            <a:spcAft>
              <a:spcPts val="352"/>
            </a:spcAft>
          </a:pPr>
          <a:endParaRPr lang="en-US" sz="1200" dirty="0">
            <a:solidFill>
              <a:schemeClr val="tx1">
                <a:lumMod val="85000"/>
                <a:lumOff val="15000"/>
              </a:schemeClr>
            </a:solidFill>
          </a:endParaRPr>
        </a:p>
      </dgm:t>
    </dgm:pt>
    <dgm:pt modelId="{8330647E-5435-FF4A-BF91-FF325AB01F87}" type="parTrans" cxnId="{A1A96902-865A-004B-9EBF-F16B0F1C4579}">
      <dgm:prSet/>
      <dgm:spPr/>
      <dgm:t>
        <a:bodyPr/>
        <a:lstStyle/>
        <a:p>
          <a:endParaRPr lang="en-US"/>
        </a:p>
      </dgm:t>
    </dgm:pt>
    <dgm:pt modelId="{13E6E59D-54CB-0347-A917-2141DA6E27BD}" type="sibTrans" cxnId="{A1A96902-865A-004B-9EBF-F16B0F1C4579}">
      <dgm:prSet/>
      <dgm:spPr/>
      <dgm:t>
        <a:bodyPr/>
        <a:lstStyle/>
        <a:p>
          <a:endParaRPr lang="en-US"/>
        </a:p>
      </dgm:t>
    </dgm:pt>
    <dgm:pt modelId="{3CAA5B65-B102-964A-97AC-AD2A6C1A1D00}">
      <dgm:prSet custT="1"/>
      <dgm:spPr/>
      <dgm:t>
        <a:bodyPr/>
        <a:lstStyle/>
        <a:p>
          <a:pPr>
            <a:lnSpc>
              <a:spcPct val="100000"/>
            </a:lnSpc>
            <a:spcAft>
              <a:spcPts val="352"/>
            </a:spcAft>
          </a:pPr>
          <a:endParaRPr lang="en-US" sz="1200" dirty="0">
            <a:solidFill>
              <a:schemeClr val="tx1">
                <a:lumMod val="85000"/>
                <a:lumOff val="15000"/>
              </a:schemeClr>
            </a:solidFill>
          </a:endParaRPr>
        </a:p>
      </dgm:t>
    </dgm:pt>
    <dgm:pt modelId="{306BD893-D7AB-814B-9DAC-08CEEB490D9A}" type="parTrans" cxnId="{ACA0300A-9A9E-9648-B1F0-717990F58165}">
      <dgm:prSet/>
      <dgm:spPr/>
      <dgm:t>
        <a:bodyPr/>
        <a:lstStyle/>
        <a:p>
          <a:endParaRPr lang="en-US"/>
        </a:p>
      </dgm:t>
    </dgm:pt>
    <dgm:pt modelId="{9D93FE85-FCF9-6440-99E3-1A297365A7A4}" type="sibTrans" cxnId="{ACA0300A-9A9E-9648-B1F0-717990F58165}">
      <dgm:prSet/>
      <dgm:spPr/>
      <dgm:t>
        <a:bodyPr/>
        <a:lstStyle/>
        <a:p>
          <a:endParaRPr lang="en-US"/>
        </a:p>
      </dgm:t>
    </dgm:pt>
    <dgm:pt modelId="{46F2A754-1313-BB43-BC96-6D4B8EE86396}" type="pres">
      <dgm:prSet presAssocID="{1DC742F1-D206-0649-8FFF-DF38C1A81EBF}" presName="Name0" presStyleCnt="0">
        <dgm:presLayoutVars>
          <dgm:dir/>
          <dgm:animLvl val="lvl"/>
          <dgm:resizeHandles val="exact"/>
        </dgm:presLayoutVars>
      </dgm:prSet>
      <dgm:spPr/>
    </dgm:pt>
    <dgm:pt modelId="{1C379D75-53DE-3347-99D4-72CEAA1D56F8}" type="pres">
      <dgm:prSet presAssocID="{D56BC55E-8DD1-C74C-A37D-3C405C7BEEDD}" presName="composite" presStyleCnt="0"/>
      <dgm:spPr/>
    </dgm:pt>
    <dgm:pt modelId="{6E46AAC8-DFBB-F746-9C2B-2CDA992BF80C}" type="pres">
      <dgm:prSet presAssocID="{D56BC55E-8DD1-C74C-A37D-3C405C7BEEDD}" presName="parTx" presStyleLbl="alignNode1" presStyleIdx="0" presStyleCnt="2" custScaleX="101068">
        <dgm:presLayoutVars>
          <dgm:chMax val="0"/>
          <dgm:chPref val="0"/>
          <dgm:bulletEnabled val="1"/>
        </dgm:presLayoutVars>
      </dgm:prSet>
      <dgm:spPr/>
    </dgm:pt>
    <dgm:pt modelId="{EFA51D87-B88C-404D-A8BB-4A95C356A833}" type="pres">
      <dgm:prSet presAssocID="{D56BC55E-8DD1-C74C-A37D-3C405C7BEEDD}" presName="desTx" presStyleLbl="alignAccFollowNode1" presStyleIdx="0" presStyleCnt="2">
        <dgm:presLayoutVars>
          <dgm:bulletEnabled val="1"/>
        </dgm:presLayoutVars>
      </dgm:prSet>
      <dgm:spPr/>
    </dgm:pt>
    <dgm:pt modelId="{8ABA0B89-7B8B-304E-9B32-F573C9DF383C}" type="pres">
      <dgm:prSet presAssocID="{1F0AB956-3355-574C-899F-4C56EE60B1C3}" presName="space" presStyleCnt="0"/>
      <dgm:spPr/>
    </dgm:pt>
    <dgm:pt modelId="{2741C847-1A3E-5F41-A30A-67E29CB569C3}" type="pres">
      <dgm:prSet presAssocID="{38CE58FC-00D0-0242-9985-62513B9C34DD}" presName="composite" presStyleCnt="0"/>
      <dgm:spPr/>
    </dgm:pt>
    <dgm:pt modelId="{C701AA8F-B839-E341-B89B-78654FFCA076}" type="pres">
      <dgm:prSet presAssocID="{38CE58FC-00D0-0242-9985-62513B9C34DD}" presName="parTx" presStyleLbl="alignNode1" presStyleIdx="1" presStyleCnt="2" custScaleX="101068" custLinFactNeighborX="26743" custLinFactNeighborY="-26091">
        <dgm:presLayoutVars>
          <dgm:chMax val="0"/>
          <dgm:chPref val="0"/>
          <dgm:bulletEnabled val="1"/>
        </dgm:presLayoutVars>
      </dgm:prSet>
      <dgm:spPr/>
    </dgm:pt>
    <dgm:pt modelId="{55D4E752-9F0F-504E-8C8E-EEBC38E3DC82}" type="pres">
      <dgm:prSet presAssocID="{38CE58FC-00D0-0242-9985-62513B9C34DD}" presName="desTx" presStyleLbl="alignAccFollowNode1" presStyleIdx="1" presStyleCnt="2">
        <dgm:presLayoutVars>
          <dgm:bulletEnabled val="1"/>
        </dgm:presLayoutVars>
      </dgm:prSet>
      <dgm:spPr/>
    </dgm:pt>
  </dgm:ptLst>
  <dgm:cxnLst>
    <dgm:cxn modelId="{A1A96902-865A-004B-9EBF-F16B0F1C4579}" srcId="{38CE58FC-00D0-0242-9985-62513B9C34DD}" destId="{4A176EA1-BB33-E349-8E8E-911D0A248D4E}" srcOrd="8" destOrd="0" parTransId="{8330647E-5435-FF4A-BF91-FF325AB01F87}" sibTransId="{13E6E59D-54CB-0347-A917-2141DA6E27BD}"/>
    <dgm:cxn modelId="{D2DDE404-D04D-8649-8540-FAE61DB10972}" srcId="{38CE58FC-00D0-0242-9985-62513B9C34DD}" destId="{B4E53954-6298-CB4C-AD38-4DBDADCD1A38}" srcOrd="10" destOrd="0" parTransId="{CD6628C2-A92F-F945-A328-2FE42CE4C970}" sibTransId="{8171B1A0-E83C-7944-BD35-2999325870E7}"/>
    <dgm:cxn modelId="{7983EA06-FE2E-D841-BCE8-EF9FE5DF9B73}" type="presOf" srcId="{4A176EA1-BB33-E349-8E8E-911D0A248D4E}" destId="{55D4E752-9F0F-504E-8C8E-EEBC38E3DC82}" srcOrd="0" destOrd="8" presId="urn:microsoft.com/office/officeart/2005/8/layout/hList1"/>
    <dgm:cxn modelId="{ACA0300A-9A9E-9648-B1F0-717990F58165}" srcId="{38CE58FC-00D0-0242-9985-62513B9C34DD}" destId="{3CAA5B65-B102-964A-97AC-AD2A6C1A1D00}" srcOrd="9" destOrd="0" parTransId="{306BD893-D7AB-814B-9DAC-08CEEB490D9A}" sibTransId="{9D93FE85-FCF9-6440-99E3-1A297365A7A4}"/>
    <dgm:cxn modelId="{865DD70E-88F6-3E41-8BC7-8C8A0204512D}" srcId="{D56BC55E-8DD1-C74C-A37D-3C405C7BEEDD}" destId="{3CE11EE0-97D4-8F42-B7B5-65D7B13378E7}" srcOrd="3" destOrd="0" parTransId="{2A7E5F76-0609-4743-86F9-2BE5A4FDE7BD}" sibTransId="{086CB430-8925-0C46-9131-8D26845D21B5}"/>
    <dgm:cxn modelId="{9F4F9018-1E15-844A-95BD-DCEC489B86A9}" type="presOf" srcId="{258E9463-D63F-2E40-B4E5-C8467F4198BC}" destId="{55D4E752-9F0F-504E-8C8E-EEBC38E3DC82}" srcOrd="0" destOrd="3" presId="urn:microsoft.com/office/officeart/2005/8/layout/hList1"/>
    <dgm:cxn modelId="{421AD31A-3AAB-454D-AC1F-244FB71B37C5}" srcId="{D56BC55E-8DD1-C74C-A37D-3C405C7BEEDD}" destId="{418F7F8A-64A9-6142-92B5-BB8D08F38ECA}" srcOrd="1" destOrd="0" parTransId="{7E3EAB3C-CCF4-BB4D-95BC-F13993C15E11}" sibTransId="{BA4F887A-4F11-CF4E-8C99-D956B7825E82}"/>
    <dgm:cxn modelId="{4143471C-0D9F-8B42-9123-910DAF0B5B35}" type="presOf" srcId="{FF763499-2016-E641-8E9A-DB6ED8C85D6A}" destId="{55D4E752-9F0F-504E-8C8E-EEBC38E3DC82}" srcOrd="0" destOrd="7" presId="urn:microsoft.com/office/officeart/2005/8/layout/hList1"/>
    <dgm:cxn modelId="{FD8B241F-1B58-324E-89E6-89BFE665A244}" type="presOf" srcId="{1DC742F1-D206-0649-8FFF-DF38C1A81EBF}" destId="{46F2A754-1313-BB43-BC96-6D4B8EE86396}" srcOrd="0" destOrd="0" presId="urn:microsoft.com/office/officeart/2005/8/layout/hList1"/>
    <dgm:cxn modelId="{55AB6C2C-0E7A-A548-A74B-F1C0D350348F}" srcId="{38CE58FC-00D0-0242-9985-62513B9C34DD}" destId="{579CED6C-4033-2F4A-B407-345619B13101}" srcOrd="12" destOrd="0" parTransId="{916A87AB-1214-B441-B7A1-D4FEB4D0F3D2}" sibTransId="{7A0CD5F6-18DF-8A49-8FEB-4A13B7A4ABA1}"/>
    <dgm:cxn modelId="{17653B34-0E17-D545-9752-75D3421520EB}" srcId="{38CE58FC-00D0-0242-9985-62513B9C34DD}" destId="{6A689A05-8A8A-3049-83B3-FB19182E1C3B}" srcOrd="1" destOrd="0" parTransId="{A9A076AC-9D5D-EA44-B87F-8DC691861A4B}" sibTransId="{550A3CEE-D9D6-E742-A88A-9D8ADE7F35E2}"/>
    <dgm:cxn modelId="{F1C3E53C-76ED-7048-BF5C-465962FC55F1}" type="presOf" srcId="{B4E53954-6298-CB4C-AD38-4DBDADCD1A38}" destId="{55D4E752-9F0F-504E-8C8E-EEBC38E3DC82}" srcOrd="0" destOrd="10" presId="urn:microsoft.com/office/officeart/2005/8/layout/hList1"/>
    <dgm:cxn modelId="{8DC34746-25BF-714A-A48E-25F57C4C54B2}" srcId="{38CE58FC-00D0-0242-9985-62513B9C34DD}" destId="{B5B71D35-8C4C-4849-89E8-2566F123B31C}" srcOrd="2" destOrd="0" parTransId="{0F25ED29-DA19-C74B-A36C-802B70688A3F}" sibTransId="{0DEFEB69-FBB0-5F46-AB90-ED48DCE6CD56}"/>
    <dgm:cxn modelId="{E5DC9348-03D0-8247-A04D-EB4C39EFA5FA}" type="presOf" srcId="{448DE276-FD59-A649-9446-1733F330F30B}" destId="{55D4E752-9F0F-504E-8C8E-EEBC38E3DC82}" srcOrd="0" destOrd="5" presId="urn:microsoft.com/office/officeart/2005/8/layout/hList1"/>
    <dgm:cxn modelId="{981C0C53-176B-4646-A6B0-D3E8060DE52D}" type="presOf" srcId="{B5B71D35-8C4C-4849-89E8-2566F123B31C}" destId="{55D4E752-9F0F-504E-8C8E-EEBC38E3DC82}" srcOrd="0" destOrd="2" presId="urn:microsoft.com/office/officeart/2005/8/layout/hList1"/>
    <dgm:cxn modelId="{5CBBAB53-2380-074A-8381-2EFAFD69A6AD}" srcId="{38CE58FC-00D0-0242-9985-62513B9C34DD}" destId="{448DE276-FD59-A649-9446-1733F330F30B}" srcOrd="5" destOrd="0" parTransId="{8F2E7099-F45C-F745-AE75-9BFA3400247A}" sibTransId="{9BD35C5C-D8A3-0C46-94C5-FCAF124EA8C0}"/>
    <dgm:cxn modelId="{BFC2476E-B011-2049-9BC7-5205BFA3ACF7}" srcId="{38CE58FC-00D0-0242-9985-62513B9C34DD}" destId="{258E9463-D63F-2E40-B4E5-C8467F4198BC}" srcOrd="3" destOrd="0" parTransId="{99A70037-6252-574B-910C-7D44961B3F38}" sibTransId="{9BA6D6FF-087B-DE47-AEEA-5272402057CE}"/>
    <dgm:cxn modelId="{3CC4A272-99CC-F642-B4B4-106BF83D5879}" srcId="{38CE58FC-00D0-0242-9985-62513B9C34DD}" destId="{517AD006-1090-F442-8BF3-88CE410CF11D}" srcOrd="0" destOrd="0" parTransId="{6AED93D5-3B78-6D41-BA96-106C8C5AEEF4}" sibTransId="{8CC38B67-AD85-0343-9016-95A5CAF2FF79}"/>
    <dgm:cxn modelId="{2796797A-8E6B-B34D-8852-D87E1366DA81}" type="presOf" srcId="{418F7F8A-64A9-6142-92B5-BB8D08F38ECA}" destId="{EFA51D87-B88C-404D-A8BB-4A95C356A833}" srcOrd="0" destOrd="1" presId="urn:microsoft.com/office/officeart/2005/8/layout/hList1"/>
    <dgm:cxn modelId="{87E98680-4A0E-784A-B4C3-0DB52D16C959}" srcId="{D56BC55E-8DD1-C74C-A37D-3C405C7BEEDD}" destId="{12584F20-5482-EF49-A397-393C234AE148}" srcOrd="4" destOrd="0" parTransId="{9F5D56ED-BE7A-FF4A-ABFE-62AD1F01D01E}" sibTransId="{E71927A1-87F4-B340-87F7-5509E1018D07}"/>
    <dgm:cxn modelId="{AE90AB86-5ECB-3D47-A55C-D36386D62565}" srcId="{D56BC55E-8DD1-C74C-A37D-3C405C7BEEDD}" destId="{2FFC81CE-0137-2147-BE74-44DB0645333A}" srcOrd="0" destOrd="0" parTransId="{481CE1F1-C4E1-3F43-BF9D-01EB1BC5C8D3}" sibTransId="{CDE8F726-7C49-CE4A-9CF7-9B3AD32BFBA2}"/>
    <dgm:cxn modelId="{764C5790-8B82-4643-9215-219C3495F270}" type="presOf" srcId="{3C677865-23A6-E146-AFB3-40520FBB5ACD}" destId="{55D4E752-9F0F-504E-8C8E-EEBC38E3DC82}" srcOrd="0" destOrd="4" presId="urn:microsoft.com/office/officeart/2005/8/layout/hList1"/>
    <dgm:cxn modelId="{5C001292-F5DE-1846-A93F-156CB4780BE8}" type="presOf" srcId="{3CE11EE0-97D4-8F42-B7B5-65D7B13378E7}" destId="{EFA51D87-B88C-404D-A8BB-4A95C356A833}" srcOrd="0" destOrd="3" presId="urn:microsoft.com/office/officeart/2005/8/layout/hList1"/>
    <dgm:cxn modelId="{FD014F94-A1D0-344C-ACAB-CDFE66A3DE3D}" srcId="{38CE58FC-00D0-0242-9985-62513B9C34DD}" destId="{3C677865-23A6-E146-AFB3-40520FBB5ACD}" srcOrd="4" destOrd="0" parTransId="{21EAFCB5-5EDA-CE4F-8E53-F5E26A41409C}" sibTransId="{B56ACB96-B242-6F44-9A80-D60B811FFD4B}"/>
    <dgm:cxn modelId="{628BB994-4EB1-2E45-8170-D843351D4AF1}" srcId="{38CE58FC-00D0-0242-9985-62513B9C34DD}" destId="{FF763499-2016-E641-8E9A-DB6ED8C85D6A}" srcOrd="7" destOrd="0" parTransId="{39EE5C9D-4257-E043-B2E7-38FDA462ABFE}" sibTransId="{29D542B3-A7B6-AE4C-AD9C-A38293FB4BED}"/>
    <dgm:cxn modelId="{D3B2749C-D593-5743-B944-1F06294F70FF}" type="presOf" srcId="{D1E26D7A-9A9D-204B-AEB7-6ECF459A7D84}" destId="{EFA51D87-B88C-404D-A8BB-4A95C356A833}" srcOrd="0" destOrd="2" presId="urn:microsoft.com/office/officeart/2005/8/layout/hList1"/>
    <dgm:cxn modelId="{29BAE9A5-EEF1-8B4F-902E-7996593D9347}" type="presOf" srcId="{38CE58FC-00D0-0242-9985-62513B9C34DD}" destId="{C701AA8F-B839-E341-B89B-78654FFCA076}" srcOrd="0" destOrd="0" presId="urn:microsoft.com/office/officeart/2005/8/layout/hList1"/>
    <dgm:cxn modelId="{58436DAE-91F6-F742-8383-FF3F916D86B8}" type="presOf" srcId="{517AD006-1090-F442-8BF3-88CE410CF11D}" destId="{55D4E752-9F0F-504E-8C8E-EEBC38E3DC82}" srcOrd="0" destOrd="0" presId="urn:microsoft.com/office/officeart/2005/8/layout/hList1"/>
    <dgm:cxn modelId="{88A856B3-8F45-B94F-A195-5298ACE1EFF2}" type="presOf" srcId="{3CAA5B65-B102-964A-97AC-AD2A6C1A1D00}" destId="{55D4E752-9F0F-504E-8C8E-EEBC38E3DC82}" srcOrd="0" destOrd="9" presId="urn:microsoft.com/office/officeart/2005/8/layout/hList1"/>
    <dgm:cxn modelId="{CFB180B9-E312-054C-963A-8687E1EA6F9A}" type="presOf" srcId="{D56BC55E-8DD1-C74C-A37D-3C405C7BEEDD}" destId="{6E46AAC8-DFBB-F746-9C2B-2CDA992BF80C}" srcOrd="0" destOrd="0" presId="urn:microsoft.com/office/officeart/2005/8/layout/hList1"/>
    <dgm:cxn modelId="{59BD4FD0-DDF9-4043-840F-CC9C494F84C9}" srcId="{D56BC55E-8DD1-C74C-A37D-3C405C7BEEDD}" destId="{D1E26D7A-9A9D-204B-AEB7-6ECF459A7D84}" srcOrd="2" destOrd="0" parTransId="{1BF13566-A9BC-6644-8566-0084704D2F42}" sibTransId="{F95C5645-4BD0-E743-9EAB-C5FC7B825B53}"/>
    <dgm:cxn modelId="{E9A50CD5-AF8A-2743-9CAF-2FBCE4CA90EF}" type="presOf" srcId="{12584F20-5482-EF49-A397-393C234AE148}" destId="{EFA51D87-B88C-404D-A8BB-4A95C356A833}" srcOrd="0" destOrd="4" presId="urn:microsoft.com/office/officeart/2005/8/layout/hList1"/>
    <dgm:cxn modelId="{DA4900D7-30B7-AC44-9F7B-94E42A569485}" srcId="{1DC742F1-D206-0649-8FFF-DF38C1A81EBF}" destId="{D56BC55E-8DD1-C74C-A37D-3C405C7BEEDD}" srcOrd="0" destOrd="0" parTransId="{F74FE1E5-3EE7-EB40-B2CC-CEB7CE52DC82}" sibTransId="{1F0AB956-3355-574C-899F-4C56EE60B1C3}"/>
    <dgm:cxn modelId="{6834BCE1-00B7-A143-8E64-42F6EC922F55}" type="presOf" srcId="{579CED6C-4033-2F4A-B407-345619B13101}" destId="{55D4E752-9F0F-504E-8C8E-EEBC38E3DC82}" srcOrd="0" destOrd="12" presId="urn:microsoft.com/office/officeart/2005/8/layout/hList1"/>
    <dgm:cxn modelId="{9DEE07E8-9F5B-7C47-9D89-D47DB80C5D24}" type="presOf" srcId="{6A689A05-8A8A-3049-83B3-FB19182E1C3B}" destId="{55D4E752-9F0F-504E-8C8E-EEBC38E3DC82}" srcOrd="0" destOrd="1" presId="urn:microsoft.com/office/officeart/2005/8/layout/hList1"/>
    <dgm:cxn modelId="{CE6E65EB-8029-4349-8AFC-0B6D7BEAB5DF}" type="presOf" srcId="{3389BA14-5979-F34C-BFDA-99B27EDAFBE0}" destId="{55D4E752-9F0F-504E-8C8E-EEBC38E3DC82}" srcOrd="0" destOrd="11" presId="urn:microsoft.com/office/officeart/2005/8/layout/hList1"/>
    <dgm:cxn modelId="{0DB987EE-8221-A242-B156-9922F274B822}" type="presOf" srcId="{E3D2CE1D-2D4E-A64B-9465-121E4AF1DFEE}" destId="{55D4E752-9F0F-504E-8C8E-EEBC38E3DC82}" srcOrd="0" destOrd="6" presId="urn:microsoft.com/office/officeart/2005/8/layout/hList1"/>
    <dgm:cxn modelId="{536693F5-C91C-3449-B6C0-776F66B4509C}" type="presOf" srcId="{2FFC81CE-0137-2147-BE74-44DB0645333A}" destId="{EFA51D87-B88C-404D-A8BB-4A95C356A833}" srcOrd="0" destOrd="0" presId="urn:microsoft.com/office/officeart/2005/8/layout/hList1"/>
    <dgm:cxn modelId="{273C2AFA-958E-AD41-AE5F-5B0AD5274E89}" srcId="{1DC742F1-D206-0649-8FFF-DF38C1A81EBF}" destId="{38CE58FC-00D0-0242-9985-62513B9C34DD}" srcOrd="1" destOrd="0" parTransId="{4489D077-2690-ED49-9951-1C03AE43BE60}" sibTransId="{284035D4-36DF-2D47-9ED7-73CE4DD4248F}"/>
    <dgm:cxn modelId="{1A45B2FA-6AF8-C74F-9E8C-4C8217A3F5A9}" srcId="{38CE58FC-00D0-0242-9985-62513B9C34DD}" destId="{E3D2CE1D-2D4E-A64B-9465-121E4AF1DFEE}" srcOrd="6" destOrd="0" parTransId="{924ED431-F434-AA40-BDA9-B2A0F3A35358}" sibTransId="{9498F2A3-1E61-3148-8642-313AAFAC6853}"/>
    <dgm:cxn modelId="{E63DE9FA-8DF9-4F43-A7A5-A330A3D6BB41}" srcId="{38CE58FC-00D0-0242-9985-62513B9C34DD}" destId="{3389BA14-5979-F34C-BFDA-99B27EDAFBE0}" srcOrd="11" destOrd="0" parTransId="{4CAE70D1-0676-7943-B4F0-BCCCC24D6DCE}" sibTransId="{BE2F106B-4027-F64B-B965-16DE24D69F3C}"/>
    <dgm:cxn modelId="{9219A41B-26C1-F34F-9D3F-F92A22A38D14}" type="presParOf" srcId="{46F2A754-1313-BB43-BC96-6D4B8EE86396}" destId="{1C379D75-53DE-3347-99D4-72CEAA1D56F8}" srcOrd="0" destOrd="0" presId="urn:microsoft.com/office/officeart/2005/8/layout/hList1"/>
    <dgm:cxn modelId="{A1925C75-7B34-514C-BE18-465CBE826308}" type="presParOf" srcId="{1C379D75-53DE-3347-99D4-72CEAA1D56F8}" destId="{6E46AAC8-DFBB-F746-9C2B-2CDA992BF80C}" srcOrd="0" destOrd="0" presId="urn:microsoft.com/office/officeart/2005/8/layout/hList1"/>
    <dgm:cxn modelId="{3DA33B76-EFEB-0C4A-8C99-5D79CD77ADB1}" type="presParOf" srcId="{1C379D75-53DE-3347-99D4-72CEAA1D56F8}" destId="{EFA51D87-B88C-404D-A8BB-4A95C356A833}" srcOrd="1" destOrd="0" presId="urn:microsoft.com/office/officeart/2005/8/layout/hList1"/>
    <dgm:cxn modelId="{39269A25-6655-0644-9EE8-431EF1BB2A50}" type="presParOf" srcId="{46F2A754-1313-BB43-BC96-6D4B8EE86396}" destId="{8ABA0B89-7B8B-304E-9B32-F573C9DF383C}" srcOrd="1" destOrd="0" presId="urn:microsoft.com/office/officeart/2005/8/layout/hList1"/>
    <dgm:cxn modelId="{EC315D9D-B2AB-2746-AFBD-0F5FD3B7539B}" type="presParOf" srcId="{46F2A754-1313-BB43-BC96-6D4B8EE86396}" destId="{2741C847-1A3E-5F41-A30A-67E29CB569C3}" srcOrd="2" destOrd="0" presId="urn:microsoft.com/office/officeart/2005/8/layout/hList1"/>
    <dgm:cxn modelId="{B469849E-07AB-2D47-8299-C53678C826B9}" type="presParOf" srcId="{2741C847-1A3E-5F41-A30A-67E29CB569C3}" destId="{C701AA8F-B839-E341-B89B-78654FFCA076}" srcOrd="0" destOrd="0" presId="urn:microsoft.com/office/officeart/2005/8/layout/hList1"/>
    <dgm:cxn modelId="{3159DE91-51BF-934F-A9AB-9B9E2E990B70}" type="presParOf" srcId="{2741C847-1A3E-5F41-A30A-67E29CB569C3}" destId="{55D4E752-9F0F-504E-8C8E-EEBC38E3DC82}"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17CC34C-4712-7343-A09E-0165BF66C94A}" type="doc">
      <dgm:prSet loTypeId="urn:microsoft.com/office/officeart/2005/8/layout/cycle6" loCatId="" qsTypeId="urn:microsoft.com/office/officeart/2005/8/quickstyle/simple1" qsCatId="simple" csTypeId="urn:microsoft.com/office/officeart/2005/8/colors/colorful3" csCatId="colorful" phldr="1"/>
      <dgm:spPr/>
      <dgm:t>
        <a:bodyPr/>
        <a:lstStyle/>
        <a:p>
          <a:endParaRPr lang="en-US"/>
        </a:p>
      </dgm:t>
    </dgm:pt>
    <dgm:pt modelId="{4E4590BA-9480-3540-AEE8-16B727B9123B}">
      <dgm:prSet phldrT="[Text]" custT="1"/>
      <dgm:spPr/>
      <dgm:t>
        <a:bodyPr/>
        <a:lstStyle/>
        <a:p>
          <a:r>
            <a:rPr lang="en-US" sz="1050" dirty="0"/>
            <a:t>Alignment Generation</a:t>
          </a:r>
        </a:p>
      </dgm:t>
    </dgm:pt>
    <dgm:pt modelId="{7476D3F2-3625-BF49-80F7-AACEC8732959}" type="parTrans" cxnId="{395E35EA-3A49-9844-BB90-0C08AAAB8293}">
      <dgm:prSet/>
      <dgm:spPr/>
      <dgm:t>
        <a:bodyPr/>
        <a:lstStyle/>
        <a:p>
          <a:endParaRPr lang="en-US" sz="2000"/>
        </a:p>
      </dgm:t>
    </dgm:pt>
    <dgm:pt modelId="{D3220ED7-A67A-EF4E-8C34-BE5C8C453E0D}" type="sibTrans" cxnId="{395E35EA-3A49-9844-BB90-0C08AAAB8293}">
      <dgm:prSet/>
      <dgm:spPr/>
      <dgm:t>
        <a:bodyPr/>
        <a:lstStyle/>
        <a:p>
          <a:endParaRPr lang="en-US" sz="2000"/>
        </a:p>
      </dgm:t>
    </dgm:pt>
    <dgm:pt modelId="{211E5A26-D7FF-CD44-9DED-C65BBBFE56A4}">
      <dgm:prSet phldrT="[Text]" custT="1"/>
      <dgm:spPr/>
      <dgm:t>
        <a:bodyPr/>
        <a:lstStyle/>
        <a:p>
          <a:r>
            <a:rPr lang="en-US" sz="1050" dirty="0"/>
            <a:t>Loop Modeling</a:t>
          </a:r>
        </a:p>
      </dgm:t>
    </dgm:pt>
    <dgm:pt modelId="{E71C22D8-ACD8-6A46-88EE-FA41734CEE0D}" type="parTrans" cxnId="{35D2A147-0E7B-7641-9F46-DD928A32BA9C}">
      <dgm:prSet/>
      <dgm:spPr/>
      <dgm:t>
        <a:bodyPr/>
        <a:lstStyle/>
        <a:p>
          <a:endParaRPr lang="en-US" sz="2000"/>
        </a:p>
      </dgm:t>
    </dgm:pt>
    <dgm:pt modelId="{25B7C323-7E8B-FB4D-9AED-07B4F3FBAFAF}" type="sibTrans" cxnId="{35D2A147-0E7B-7641-9F46-DD928A32BA9C}">
      <dgm:prSet/>
      <dgm:spPr/>
      <dgm:t>
        <a:bodyPr/>
        <a:lstStyle/>
        <a:p>
          <a:endParaRPr lang="en-US" sz="2000"/>
        </a:p>
      </dgm:t>
    </dgm:pt>
    <dgm:pt modelId="{9EF782D8-A4C8-1F4B-8B8E-5B5B6ADEA104}">
      <dgm:prSet phldrT="[Text]" custT="1"/>
      <dgm:spPr/>
      <dgm:t>
        <a:bodyPr/>
        <a:lstStyle/>
        <a:p>
          <a:r>
            <a:rPr lang="en-US" sz="1050" dirty="0"/>
            <a:t>Modeling</a:t>
          </a:r>
        </a:p>
      </dgm:t>
    </dgm:pt>
    <dgm:pt modelId="{20278253-2C50-5E45-8617-A604F2904D9A}" type="parTrans" cxnId="{BFEB3558-4505-584D-ABA3-6E3F00200D49}">
      <dgm:prSet/>
      <dgm:spPr/>
      <dgm:t>
        <a:bodyPr/>
        <a:lstStyle/>
        <a:p>
          <a:endParaRPr lang="en-US" sz="2000"/>
        </a:p>
      </dgm:t>
    </dgm:pt>
    <dgm:pt modelId="{395F5ACE-C0FA-784C-B26D-DC9E94A13E87}" type="sibTrans" cxnId="{BFEB3558-4505-584D-ABA3-6E3F00200D49}">
      <dgm:prSet/>
      <dgm:spPr/>
      <dgm:t>
        <a:bodyPr/>
        <a:lstStyle/>
        <a:p>
          <a:endParaRPr lang="en-US" sz="2000"/>
        </a:p>
      </dgm:t>
    </dgm:pt>
    <dgm:pt modelId="{9392EB95-0C15-DC40-BE7F-4871DD30DC4B}">
      <dgm:prSet phldrT="[Text]" custT="1"/>
      <dgm:spPr/>
      <dgm:t>
        <a:bodyPr/>
        <a:lstStyle/>
        <a:p>
          <a:r>
            <a:rPr lang="en-US" sz="1050" dirty="0"/>
            <a:t>QA</a:t>
          </a:r>
        </a:p>
      </dgm:t>
    </dgm:pt>
    <dgm:pt modelId="{B72A51E7-74CE-BF48-8BE5-FE7E5A74C772}" type="parTrans" cxnId="{1B5D5954-34EB-C245-AFEE-224A1871FECF}">
      <dgm:prSet/>
      <dgm:spPr/>
      <dgm:t>
        <a:bodyPr/>
        <a:lstStyle/>
        <a:p>
          <a:endParaRPr lang="en-US" sz="2000"/>
        </a:p>
      </dgm:t>
    </dgm:pt>
    <dgm:pt modelId="{1D7E7979-85E3-FA46-BCB4-5CAE3FA35CA4}" type="sibTrans" cxnId="{1B5D5954-34EB-C245-AFEE-224A1871FECF}">
      <dgm:prSet/>
      <dgm:spPr/>
      <dgm:t>
        <a:bodyPr/>
        <a:lstStyle/>
        <a:p>
          <a:endParaRPr lang="en-US" sz="2000"/>
        </a:p>
      </dgm:t>
    </dgm:pt>
    <dgm:pt modelId="{AD2F9BFC-8C66-514A-9602-2EB3550E7693}">
      <dgm:prSet phldrT="[Text]" custT="1"/>
      <dgm:spPr/>
      <dgm:t>
        <a:bodyPr/>
        <a:lstStyle/>
        <a:p>
          <a:r>
            <a:rPr lang="en-US" sz="1050" dirty="0"/>
            <a:t>Feature Generation</a:t>
          </a:r>
        </a:p>
      </dgm:t>
    </dgm:pt>
    <dgm:pt modelId="{2C17999D-95CD-684C-B518-1841AB6D590E}" type="parTrans" cxnId="{A054C7B5-BE58-4348-996D-3D833729DC5D}">
      <dgm:prSet/>
      <dgm:spPr/>
      <dgm:t>
        <a:bodyPr/>
        <a:lstStyle/>
        <a:p>
          <a:endParaRPr lang="en-US" sz="2000"/>
        </a:p>
      </dgm:t>
    </dgm:pt>
    <dgm:pt modelId="{FF098726-C3E6-EC4E-A6FA-5D98E2415F82}" type="sibTrans" cxnId="{A054C7B5-BE58-4348-996D-3D833729DC5D}">
      <dgm:prSet/>
      <dgm:spPr/>
      <dgm:t>
        <a:bodyPr/>
        <a:lstStyle/>
        <a:p>
          <a:endParaRPr lang="en-US" sz="2000"/>
        </a:p>
      </dgm:t>
    </dgm:pt>
    <dgm:pt modelId="{0176B81B-2479-E24C-9F80-D8E3CAF4B4BA}">
      <dgm:prSet phldrT="[Text]" custT="1"/>
      <dgm:spPr/>
      <dgm:t>
        <a:bodyPr/>
        <a:lstStyle/>
        <a:p>
          <a:r>
            <a:rPr lang="en-US" sz="1050" dirty="0"/>
            <a:t>Refinement</a:t>
          </a:r>
        </a:p>
      </dgm:t>
    </dgm:pt>
    <dgm:pt modelId="{1026A68D-7CDD-7343-A0D7-33072602EF89}" type="parTrans" cxnId="{EFA40FC5-0B09-EA4F-A0A4-FCD2F5717F95}">
      <dgm:prSet/>
      <dgm:spPr/>
      <dgm:t>
        <a:bodyPr/>
        <a:lstStyle/>
        <a:p>
          <a:endParaRPr lang="en-US" sz="2000"/>
        </a:p>
      </dgm:t>
    </dgm:pt>
    <dgm:pt modelId="{50D48757-AB16-DD4C-BA52-FDEC29B177DC}" type="sibTrans" cxnId="{EFA40FC5-0B09-EA4F-A0A4-FCD2F5717F95}">
      <dgm:prSet/>
      <dgm:spPr/>
      <dgm:t>
        <a:bodyPr/>
        <a:lstStyle/>
        <a:p>
          <a:endParaRPr lang="en-US" sz="2000"/>
        </a:p>
      </dgm:t>
    </dgm:pt>
    <dgm:pt modelId="{D7041061-E0C2-5C46-8904-AFD9EF6891D8}">
      <dgm:prSet phldrT="[Text]" custT="1"/>
      <dgm:spPr/>
      <dgm:t>
        <a:bodyPr/>
        <a:lstStyle/>
        <a:p>
          <a:r>
            <a:rPr lang="en-US" sz="1050" dirty="0"/>
            <a:t>Contact Map Prediction</a:t>
          </a:r>
        </a:p>
      </dgm:t>
    </dgm:pt>
    <dgm:pt modelId="{BE8FEEDD-1B33-1547-B931-88597F455DC5}" type="parTrans" cxnId="{32D16588-A2AE-F447-8552-C67A87A91132}">
      <dgm:prSet/>
      <dgm:spPr/>
      <dgm:t>
        <a:bodyPr/>
        <a:lstStyle/>
        <a:p>
          <a:endParaRPr lang="en-US" sz="2000"/>
        </a:p>
      </dgm:t>
    </dgm:pt>
    <dgm:pt modelId="{2A67D5C3-DC07-944B-A3F2-F2EB377284AE}" type="sibTrans" cxnId="{32D16588-A2AE-F447-8552-C67A87A91132}">
      <dgm:prSet/>
      <dgm:spPr/>
      <dgm:t>
        <a:bodyPr/>
        <a:lstStyle/>
        <a:p>
          <a:endParaRPr lang="en-US" sz="2000"/>
        </a:p>
      </dgm:t>
    </dgm:pt>
    <dgm:pt modelId="{97026E9E-EC56-344F-8879-358E498C0330}" type="pres">
      <dgm:prSet presAssocID="{317CC34C-4712-7343-A09E-0165BF66C94A}" presName="cycle" presStyleCnt="0">
        <dgm:presLayoutVars>
          <dgm:dir/>
          <dgm:resizeHandles val="exact"/>
        </dgm:presLayoutVars>
      </dgm:prSet>
      <dgm:spPr/>
    </dgm:pt>
    <dgm:pt modelId="{CC5DEA79-2793-FF40-A0CC-36078FB46B6C}" type="pres">
      <dgm:prSet presAssocID="{4E4590BA-9480-3540-AEE8-16B727B9123B}" presName="node" presStyleLbl="node1" presStyleIdx="0" presStyleCnt="7">
        <dgm:presLayoutVars>
          <dgm:bulletEnabled val="1"/>
        </dgm:presLayoutVars>
      </dgm:prSet>
      <dgm:spPr/>
    </dgm:pt>
    <dgm:pt modelId="{6498CEF4-F258-4543-8633-26F6FBF2DBC0}" type="pres">
      <dgm:prSet presAssocID="{4E4590BA-9480-3540-AEE8-16B727B9123B}" presName="spNode" presStyleCnt="0"/>
      <dgm:spPr/>
    </dgm:pt>
    <dgm:pt modelId="{65ED5B6E-0E59-784C-BE2F-64A73A0B7CD7}" type="pres">
      <dgm:prSet presAssocID="{D3220ED7-A67A-EF4E-8C34-BE5C8C453E0D}" presName="sibTrans" presStyleLbl="sibTrans1D1" presStyleIdx="0" presStyleCnt="7"/>
      <dgm:spPr/>
    </dgm:pt>
    <dgm:pt modelId="{3C190D16-D73F-CB40-A5AC-D332DE8D1DE0}" type="pres">
      <dgm:prSet presAssocID="{AD2F9BFC-8C66-514A-9602-2EB3550E7693}" presName="node" presStyleLbl="node1" presStyleIdx="1" presStyleCnt="7">
        <dgm:presLayoutVars>
          <dgm:bulletEnabled val="1"/>
        </dgm:presLayoutVars>
      </dgm:prSet>
      <dgm:spPr/>
    </dgm:pt>
    <dgm:pt modelId="{B555C64B-C347-6C46-9FCB-06B1F3479F38}" type="pres">
      <dgm:prSet presAssocID="{AD2F9BFC-8C66-514A-9602-2EB3550E7693}" presName="spNode" presStyleCnt="0"/>
      <dgm:spPr/>
    </dgm:pt>
    <dgm:pt modelId="{05C6EFB2-0E8D-394A-82FB-0F32D789F300}" type="pres">
      <dgm:prSet presAssocID="{FF098726-C3E6-EC4E-A6FA-5D98E2415F82}" presName="sibTrans" presStyleLbl="sibTrans1D1" presStyleIdx="1" presStyleCnt="7"/>
      <dgm:spPr/>
    </dgm:pt>
    <dgm:pt modelId="{FCC1AAED-1A1D-444F-9412-6EEE3C6B3AC1}" type="pres">
      <dgm:prSet presAssocID="{211E5A26-D7FF-CD44-9DED-C65BBBFE56A4}" presName="node" presStyleLbl="node1" presStyleIdx="2" presStyleCnt="7">
        <dgm:presLayoutVars>
          <dgm:bulletEnabled val="1"/>
        </dgm:presLayoutVars>
      </dgm:prSet>
      <dgm:spPr/>
    </dgm:pt>
    <dgm:pt modelId="{4D082963-5241-A24A-A20B-8D2A95034AE8}" type="pres">
      <dgm:prSet presAssocID="{211E5A26-D7FF-CD44-9DED-C65BBBFE56A4}" presName="spNode" presStyleCnt="0"/>
      <dgm:spPr/>
    </dgm:pt>
    <dgm:pt modelId="{C5EC955A-EEDF-B94D-A149-13EC13D38B87}" type="pres">
      <dgm:prSet presAssocID="{25B7C323-7E8B-FB4D-9AED-07B4F3FBAFAF}" presName="sibTrans" presStyleLbl="sibTrans1D1" presStyleIdx="2" presStyleCnt="7"/>
      <dgm:spPr/>
    </dgm:pt>
    <dgm:pt modelId="{0E3FD664-A611-8D4C-9910-47F278D79CB9}" type="pres">
      <dgm:prSet presAssocID="{D7041061-E0C2-5C46-8904-AFD9EF6891D8}" presName="node" presStyleLbl="node1" presStyleIdx="3" presStyleCnt="7">
        <dgm:presLayoutVars>
          <dgm:bulletEnabled val="1"/>
        </dgm:presLayoutVars>
      </dgm:prSet>
      <dgm:spPr/>
    </dgm:pt>
    <dgm:pt modelId="{D0B47504-BBEF-0348-8887-71D811CCFAC3}" type="pres">
      <dgm:prSet presAssocID="{D7041061-E0C2-5C46-8904-AFD9EF6891D8}" presName="spNode" presStyleCnt="0"/>
      <dgm:spPr/>
    </dgm:pt>
    <dgm:pt modelId="{7041B60F-8B71-BE44-9DBE-F9998B4507BD}" type="pres">
      <dgm:prSet presAssocID="{2A67D5C3-DC07-944B-A3F2-F2EB377284AE}" presName="sibTrans" presStyleLbl="sibTrans1D1" presStyleIdx="3" presStyleCnt="7"/>
      <dgm:spPr/>
    </dgm:pt>
    <dgm:pt modelId="{AFFAE9ED-C13D-D344-816B-EDB763B01982}" type="pres">
      <dgm:prSet presAssocID="{9EF782D8-A4C8-1F4B-8B8E-5B5B6ADEA104}" presName="node" presStyleLbl="node1" presStyleIdx="4" presStyleCnt="7">
        <dgm:presLayoutVars>
          <dgm:bulletEnabled val="1"/>
        </dgm:presLayoutVars>
      </dgm:prSet>
      <dgm:spPr/>
    </dgm:pt>
    <dgm:pt modelId="{AE8BF26E-CA24-D449-84C1-FB8B28D6B356}" type="pres">
      <dgm:prSet presAssocID="{9EF782D8-A4C8-1F4B-8B8E-5B5B6ADEA104}" presName="spNode" presStyleCnt="0"/>
      <dgm:spPr/>
    </dgm:pt>
    <dgm:pt modelId="{2F395A89-1E57-944C-84D8-B37C7CB7EC40}" type="pres">
      <dgm:prSet presAssocID="{395F5ACE-C0FA-784C-B26D-DC9E94A13E87}" presName="sibTrans" presStyleLbl="sibTrans1D1" presStyleIdx="4" presStyleCnt="7"/>
      <dgm:spPr/>
    </dgm:pt>
    <dgm:pt modelId="{9B0C4892-64E1-3D4A-87E7-C2E624333101}" type="pres">
      <dgm:prSet presAssocID="{9392EB95-0C15-DC40-BE7F-4871DD30DC4B}" presName="node" presStyleLbl="node1" presStyleIdx="5" presStyleCnt="7">
        <dgm:presLayoutVars>
          <dgm:bulletEnabled val="1"/>
        </dgm:presLayoutVars>
      </dgm:prSet>
      <dgm:spPr/>
    </dgm:pt>
    <dgm:pt modelId="{686A4F2F-4431-1447-8880-964F1C2EF233}" type="pres">
      <dgm:prSet presAssocID="{9392EB95-0C15-DC40-BE7F-4871DD30DC4B}" presName="spNode" presStyleCnt="0"/>
      <dgm:spPr/>
    </dgm:pt>
    <dgm:pt modelId="{6D8676FB-1000-1446-9A47-98A39C7C4E01}" type="pres">
      <dgm:prSet presAssocID="{1D7E7979-85E3-FA46-BCB4-5CAE3FA35CA4}" presName="sibTrans" presStyleLbl="sibTrans1D1" presStyleIdx="5" presStyleCnt="7"/>
      <dgm:spPr/>
    </dgm:pt>
    <dgm:pt modelId="{5B113665-7C82-C34D-8714-16A21AA2836D}" type="pres">
      <dgm:prSet presAssocID="{0176B81B-2479-E24C-9F80-D8E3CAF4B4BA}" presName="node" presStyleLbl="node1" presStyleIdx="6" presStyleCnt="7">
        <dgm:presLayoutVars>
          <dgm:bulletEnabled val="1"/>
        </dgm:presLayoutVars>
      </dgm:prSet>
      <dgm:spPr/>
    </dgm:pt>
    <dgm:pt modelId="{F6ECC7C6-0A0C-DC4B-A9A6-2D0D97A7E41C}" type="pres">
      <dgm:prSet presAssocID="{0176B81B-2479-E24C-9F80-D8E3CAF4B4BA}" presName="spNode" presStyleCnt="0"/>
      <dgm:spPr/>
    </dgm:pt>
    <dgm:pt modelId="{E51D73E3-B1EB-6843-A5DA-A8B30E23DA4E}" type="pres">
      <dgm:prSet presAssocID="{50D48757-AB16-DD4C-BA52-FDEC29B177DC}" presName="sibTrans" presStyleLbl="sibTrans1D1" presStyleIdx="6" presStyleCnt="7"/>
      <dgm:spPr/>
    </dgm:pt>
  </dgm:ptLst>
  <dgm:cxnLst>
    <dgm:cxn modelId="{7EC50702-BFD5-564B-8D5A-4883F0F3ED4B}" type="presOf" srcId="{0176B81B-2479-E24C-9F80-D8E3CAF4B4BA}" destId="{5B113665-7C82-C34D-8714-16A21AA2836D}" srcOrd="0" destOrd="0" presId="urn:microsoft.com/office/officeart/2005/8/layout/cycle6"/>
    <dgm:cxn modelId="{E77F320D-695D-1C40-AE2E-DD02C8EC6649}" type="presOf" srcId="{50D48757-AB16-DD4C-BA52-FDEC29B177DC}" destId="{E51D73E3-B1EB-6843-A5DA-A8B30E23DA4E}" srcOrd="0" destOrd="0" presId="urn:microsoft.com/office/officeart/2005/8/layout/cycle6"/>
    <dgm:cxn modelId="{2E7D4226-B8B8-6042-9900-6C2C16B0431E}" type="presOf" srcId="{AD2F9BFC-8C66-514A-9602-2EB3550E7693}" destId="{3C190D16-D73F-CB40-A5AC-D332DE8D1DE0}" srcOrd="0" destOrd="0" presId="urn:microsoft.com/office/officeart/2005/8/layout/cycle6"/>
    <dgm:cxn modelId="{9C770931-395C-704B-8CAF-8330D38F65E1}" type="presOf" srcId="{4E4590BA-9480-3540-AEE8-16B727B9123B}" destId="{CC5DEA79-2793-FF40-A0CC-36078FB46B6C}" srcOrd="0" destOrd="0" presId="urn:microsoft.com/office/officeart/2005/8/layout/cycle6"/>
    <dgm:cxn modelId="{6EBCBC39-E30E-CC40-B042-CBC5F37A554F}" type="presOf" srcId="{D7041061-E0C2-5C46-8904-AFD9EF6891D8}" destId="{0E3FD664-A611-8D4C-9910-47F278D79CB9}" srcOrd="0" destOrd="0" presId="urn:microsoft.com/office/officeart/2005/8/layout/cycle6"/>
    <dgm:cxn modelId="{35D2A147-0E7B-7641-9F46-DD928A32BA9C}" srcId="{317CC34C-4712-7343-A09E-0165BF66C94A}" destId="{211E5A26-D7FF-CD44-9DED-C65BBBFE56A4}" srcOrd="2" destOrd="0" parTransId="{E71C22D8-ACD8-6A46-88EE-FA41734CEE0D}" sibTransId="{25B7C323-7E8B-FB4D-9AED-07B4F3FBAFAF}"/>
    <dgm:cxn modelId="{7566FF4E-63A2-5F46-8D1B-5B8074536AE7}" type="presOf" srcId="{2A67D5C3-DC07-944B-A3F2-F2EB377284AE}" destId="{7041B60F-8B71-BE44-9DBE-F9998B4507BD}" srcOrd="0" destOrd="0" presId="urn:microsoft.com/office/officeart/2005/8/layout/cycle6"/>
    <dgm:cxn modelId="{1B5D5954-34EB-C245-AFEE-224A1871FECF}" srcId="{317CC34C-4712-7343-A09E-0165BF66C94A}" destId="{9392EB95-0C15-DC40-BE7F-4871DD30DC4B}" srcOrd="5" destOrd="0" parTransId="{B72A51E7-74CE-BF48-8BE5-FE7E5A74C772}" sibTransId="{1D7E7979-85E3-FA46-BCB4-5CAE3FA35CA4}"/>
    <dgm:cxn modelId="{BFEB3558-4505-584D-ABA3-6E3F00200D49}" srcId="{317CC34C-4712-7343-A09E-0165BF66C94A}" destId="{9EF782D8-A4C8-1F4B-8B8E-5B5B6ADEA104}" srcOrd="4" destOrd="0" parTransId="{20278253-2C50-5E45-8617-A604F2904D9A}" sibTransId="{395F5ACE-C0FA-784C-B26D-DC9E94A13E87}"/>
    <dgm:cxn modelId="{757D5464-A3D6-2E43-B623-E18F527E75E2}" type="presOf" srcId="{9EF782D8-A4C8-1F4B-8B8E-5B5B6ADEA104}" destId="{AFFAE9ED-C13D-D344-816B-EDB763B01982}" srcOrd="0" destOrd="0" presId="urn:microsoft.com/office/officeart/2005/8/layout/cycle6"/>
    <dgm:cxn modelId="{FD44CE6E-A730-CF4E-83F7-BB21A7B57947}" type="presOf" srcId="{317CC34C-4712-7343-A09E-0165BF66C94A}" destId="{97026E9E-EC56-344F-8879-358E498C0330}" srcOrd="0" destOrd="0" presId="urn:microsoft.com/office/officeart/2005/8/layout/cycle6"/>
    <dgm:cxn modelId="{E6058E73-0D35-AA48-A2D1-D91442C417A2}" type="presOf" srcId="{211E5A26-D7FF-CD44-9DED-C65BBBFE56A4}" destId="{FCC1AAED-1A1D-444F-9412-6EEE3C6B3AC1}" srcOrd="0" destOrd="0" presId="urn:microsoft.com/office/officeart/2005/8/layout/cycle6"/>
    <dgm:cxn modelId="{56427477-A409-FB43-9C40-10FC58542179}" type="presOf" srcId="{25B7C323-7E8B-FB4D-9AED-07B4F3FBAFAF}" destId="{C5EC955A-EEDF-B94D-A149-13EC13D38B87}" srcOrd="0" destOrd="0" presId="urn:microsoft.com/office/officeart/2005/8/layout/cycle6"/>
    <dgm:cxn modelId="{08EF7279-E578-8F42-B315-4D016D7385F7}" type="presOf" srcId="{9392EB95-0C15-DC40-BE7F-4871DD30DC4B}" destId="{9B0C4892-64E1-3D4A-87E7-C2E624333101}" srcOrd="0" destOrd="0" presId="urn:microsoft.com/office/officeart/2005/8/layout/cycle6"/>
    <dgm:cxn modelId="{32D16588-A2AE-F447-8552-C67A87A91132}" srcId="{317CC34C-4712-7343-A09E-0165BF66C94A}" destId="{D7041061-E0C2-5C46-8904-AFD9EF6891D8}" srcOrd="3" destOrd="0" parTransId="{BE8FEEDD-1B33-1547-B931-88597F455DC5}" sibTransId="{2A67D5C3-DC07-944B-A3F2-F2EB377284AE}"/>
    <dgm:cxn modelId="{A054C7B5-BE58-4348-996D-3D833729DC5D}" srcId="{317CC34C-4712-7343-A09E-0165BF66C94A}" destId="{AD2F9BFC-8C66-514A-9602-2EB3550E7693}" srcOrd="1" destOrd="0" parTransId="{2C17999D-95CD-684C-B518-1841AB6D590E}" sibTransId="{FF098726-C3E6-EC4E-A6FA-5D98E2415F82}"/>
    <dgm:cxn modelId="{5D08A9B9-FBC0-1B46-A068-EF5EF93E8997}" type="presOf" srcId="{395F5ACE-C0FA-784C-B26D-DC9E94A13E87}" destId="{2F395A89-1E57-944C-84D8-B37C7CB7EC40}" srcOrd="0" destOrd="0" presId="urn:microsoft.com/office/officeart/2005/8/layout/cycle6"/>
    <dgm:cxn modelId="{EFA40FC5-0B09-EA4F-A0A4-FCD2F5717F95}" srcId="{317CC34C-4712-7343-A09E-0165BF66C94A}" destId="{0176B81B-2479-E24C-9F80-D8E3CAF4B4BA}" srcOrd="6" destOrd="0" parTransId="{1026A68D-7CDD-7343-A0D7-33072602EF89}" sibTransId="{50D48757-AB16-DD4C-BA52-FDEC29B177DC}"/>
    <dgm:cxn modelId="{B961EECC-F751-9147-A36D-C10BA56C124B}" type="presOf" srcId="{1D7E7979-85E3-FA46-BCB4-5CAE3FA35CA4}" destId="{6D8676FB-1000-1446-9A47-98A39C7C4E01}" srcOrd="0" destOrd="0" presId="urn:microsoft.com/office/officeart/2005/8/layout/cycle6"/>
    <dgm:cxn modelId="{5D8BB6CF-27B2-964F-98D2-14B32D1867A2}" type="presOf" srcId="{FF098726-C3E6-EC4E-A6FA-5D98E2415F82}" destId="{05C6EFB2-0E8D-394A-82FB-0F32D789F300}" srcOrd="0" destOrd="0" presId="urn:microsoft.com/office/officeart/2005/8/layout/cycle6"/>
    <dgm:cxn modelId="{B9F67BDD-A95E-5449-A76C-F72A043A4AA2}" type="presOf" srcId="{D3220ED7-A67A-EF4E-8C34-BE5C8C453E0D}" destId="{65ED5B6E-0E59-784C-BE2F-64A73A0B7CD7}" srcOrd="0" destOrd="0" presId="urn:microsoft.com/office/officeart/2005/8/layout/cycle6"/>
    <dgm:cxn modelId="{395E35EA-3A49-9844-BB90-0C08AAAB8293}" srcId="{317CC34C-4712-7343-A09E-0165BF66C94A}" destId="{4E4590BA-9480-3540-AEE8-16B727B9123B}" srcOrd="0" destOrd="0" parTransId="{7476D3F2-3625-BF49-80F7-AACEC8732959}" sibTransId="{D3220ED7-A67A-EF4E-8C34-BE5C8C453E0D}"/>
    <dgm:cxn modelId="{327AE372-E865-D04D-82E9-277B85391E4A}" type="presParOf" srcId="{97026E9E-EC56-344F-8879-358E498C0330}" destId="{CC5DEA79-2793-FF40-A0CC-36078FB46B6C}" srcOrd="0" destOrd="0" presId="urn:microsoft.com/office/officeart/2005/8/layout/cycle6"/>
    <dgm:cxn modelId="{CA4E0804-34BB-8544-8290-1A121C16F430}" type="presParOf" srcId="{97026E9E-EC56-344F-8879-358E498C0330}" destId="{6498CEF4-F258-4543-8633-26F6FBF2DBC0}" srcOrd="1" destOrd="0" presId="urn:microsoft.com/office/officeart/2005/8/layout/cycle6"/>
    <dgm:cxn modelId="{D241D69C-3605-1543-B20F-49D90750F2B2}" type="presParOf" srcId="{97026E9E-EC56-344F-8879-358E498C0330}" destId="{65ED5B6E-0E59-784C-BE2F-64A73A0B7CD7}" srcOrd="2" destOrd="0" presId="urn:microsoft.com/office/officeart/2005/8/layout/cycle6"/>
    <dgm:cxn modelId="{F938CE0B-C2BE-AD40-A02B-D9ADFFC98B03}" type="presParOf" srcId="{97026E9E-EC56-344F-8879-358E498C0330}" destId="{3C190D16-D73F-CB40-A5AC-D332DE8D1DE0}" srcOrd="3" destOrd="0" presId="urn:microsoft.com/office/officeart/2005/8/layout/cycle6"/>
    <dgm:cxn modelId="{BAE6F360-E3E1-2742-8157-4942740B77E8}" type="presParOf" srcId="{97026E9E-EC56-344F-8879-358E498C0330}" destId="{B555C64B-C347-6C46-9FCB-06B1F3479F38}" srcOrd="4" destOrd="0" presId="urn:microsoft.com/office/officeart/2005/8/layout/cycle6"/>
    <dgm:cxn modelId="{CA3E3BA9-6E86-7C4E-8B8F-D6104385A9C1}" type="presParOf" srcId="{97026E9E-EC56-344F-8879-358E498C0330}" destId="{05C6EFB2-0E8D-394A-82FB-0F32D789F300}" srcOrd="5" destOrd="0" presId="urn:microsoft.com/office/officeart/2005/8/layout/cycle6"/>
    <dgm:cxn modelId="{6E9BAE7F-ACC1-4847-8A8D-CA92BCE09493}" type="presParOf" srcId="{97026E9E-EC56-344F-8879-358E498C0330}" destId="{FCC1AAED-1A1D-444F-9412-6EEE3C6B3AC1}" srcOrd="6" destOrd="0" presId="urn:microsoft.com/office/officeart/2005/8/layout/cycle6"/>
    <dgm:cxn modelId="{BBA42204-3C4B-E340-AB02-FDDE98146F4D}" type="presParOf" srcId="{97026E9E-EC56-344F-8879-358E498C0330}" destId="{4D082963-5241-A24A-A20B-8D2A95034AE8}" srcOrd="7" destOrd="0" presId="urn:microsoft.com/office/officeart/2005/8/layout/cycle6"/>
    <dgm:cxn modelId="{E13F7D83-0515-AA4F-9736-90E3B17C4C58}" type="presParOf" srcId="{97026E9E-EC56-344F-8879-358E498C0330}" destId="{C5EC955A-EEDF-B94D-A149-13EC13D38B87}" srcOrd="8" destOrd="0" presId="urn:microsoft.com/office/officeart/2005/8/layout/cycle6"/>
    <dgm:cxn modelId="{7FFAB64D-F31C-3C48-B6C7-42B08FE07714}" type="presParOf" srcId="{97026E9E-EC56-344F-8879-358E498C0330}" destId="{0E3FD664-A611-8D4C-9910-47F278D79CB9}" srcOrd="9" destOrd="0" presId="urn:microsoft.com/office/officeart/2005/8/layout/cycle6"/>
    <dgm:cxn modelId="{1ECFF74F-D407-634C-91CA-29DAD66966F6}" type="presParOf" srcId="{97026E9E-EC56-344F-8879-358E498C0330}" destId="{D0B47504-BBEF-0348-8887-71D811CCFAC3}" srcOrd="10" destOrd="0" presId="urn:microsoft.com/office/officeart/2005/8/layout/cycle6"/>
    <dgm:cxn modelId="{E2A49937-2961-8E4C-9717-4BBB4036FD51}" type="presParOf" srcId="{97026E9E-EC56-344F-8879-358E498C0330}" destId="{7041B60F-8B71-BE44-9DBE-F9998B4507BD}" srcOrd="11" destOrd="0" presId="urn:microsoft.com/office/officeart/2005/8/layout/cycle6"/>
    <dgm:cxn modelId="{13791659-1632-144D-9E35-F4FF66538BB4}" type="presParOf" srcId="{97026E9E-EC56-344F-8879-358E498C0330}" destId="{AFFAE9ED-C13D-D344-816B-EDB763B01982}" srcOrd="12" destOrd="0" presId="urn:microsoft.com/office/officeart/2005/8/layout/cycle6"/>
    <dgm:cxn modelId="{23CA23CD-84D8-AF43-B1E0-AD528E521505}" type="presParOf" srcId="{97026E9E-EC56-344F-8879-358E498C0330}" destId="{AE8BF26E-CA24-D449-84C1-FB8B28D6B356}" srcOrd="13" destOrd="0" presId="urn:microsoft.com/office/officeart/2005/8/layout/cycle6"/>
    <dgm:cxn modelId="{4E50E8C9-6BBE-6A42-90ED-60C8D129545C}" type="presParOf" srcId="{97026E9E-EC56-344F-8879-358E498C0330}" destId="{2F395A89-1E57-944C-84D8-B37C7CB7EC40}" srcOrd="14" destOrd="0" presId="urn:microsoft.com/office/officeart/2005/8/layout/cycle6"/>
    <dgm:cxn modelId="{B2D2B3AE-4622-A84F-B380-973CF04199AF}" type="presParOf" srcId="{97026E9E-EC56-344F-8879-358E498C0330}" destId="{9B0C4892-64E1-3D4A-87E7-C2E624333101}" srcOrd="15" destOrd="0" presId="urn:microsoft.com/office/officeart/2005/8/layout/cycle6"/>
    <dgm:cxn modelId="{25F00A70-A20F-F445-BE27-5FC9263D24A2}" type="presParOf" srcId="{97026E9E-EC56-344F-8879-358E498C0330}" destId="{686A4F2F-4431-1447-8880-964F1C2EF233}" srcOrd="16" destOrd="0" presId="urn:microsoft.com/office/officeart/2005/8/layout/cycle6"/>
    <dgm:cxn modelId="{E11599E9-0F9A-2E4A-BC01-E4ADEF47CCDE}" type="presParOf" srcId="{97026E9E-EC56-344F-8879-358E498C0330}" destId="{6D8676FB-1000-1446-9A47-98A39C7C4E01}" srcOrd="17" destOrd="0" presId="urn:microsoft.com/office/officeart/2005/8/layout/cycle6"/>
    <dgm:cxn modelId="{05B3E02F-576D-784D-B0A8-319EE7DE5532}" type="presParOf" srcId="{97026E9E-EC56-344F-8879-358E498C0330}" destId="{5B113665-7C82-C34D-8714-16A21AA2836D}" srcOrd="18" destOrd="0" presId="urn:microsoft.com/office/officeart/2005/8/layout/cycle6"/>
    <dgm:cxn modelId="{C6B5F413-BA34-DD41-AF17-EEB890ACAB6E}" type="presParOf" srcId="{97026E9E-EC56-344F-8879-358E498C0330}" destId="{F6ECC7C6-0A0C-DC4B-A9A6-2D0D97A7E41C}" srcOrd="19" destOrd="0" presId="urn:microsoft.com/office/officeart/2005/8/layout/cycle6"/>
    <dgm:cxn modelId="{83D8CE38-30C9-9D4D-8F1E-504910AEBC5B}" type="presParOf" srcId="{97026E9E-EC56-344F-8879-358E498C0330}" destId="{E51D73E3-B1EB-6843-A5DA-A8B30E23DA4E}" srcOrd="20"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46AAC8-DFBB-F746-9C2B-2CDA992BF80C}">
      <dsp:nvSpPr>
        <dsp:cNvPr id="0" name=""/>
        <dsp:cNvSpPr/>
      </dsp:nvSpPr>
      <dsp:spPr>
        <a:xfrm>
          <a:off x="2479" y="18307"/>
          <a:ext cx="2417735" cy="806400"/>
        </a:xfrm>
        <a:prstGeom prst="rect">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dirty="0"/>
            <a:t>Protein Loop Modeling</a:t>
          </a:r>
        </a:p>
      </dsp:txBody>
      <dsp:txXfrm>
        <a:off x="2479" y="18307"/>
        <a:ext cx="2417735" cy="806400"/>
      </dsp:txXfrm>
    </dsp:sp>
    <dsp:sp modelId="{EFA51D87-B88C-404D-A8BB-4A95C356A833}">
      <dsp:nvSpPr>
        <dsp:cNvPr id="0" name=""/>
        <dsp:cNvSpPr/>
      </dsp:nvSpPr>
      <dsp:spPr>
        <a:xfrm>
          <a:off x="2479" y="824708"/>
          <a:ext cx="2417735" cy="1652490"/>
        </a:xfrm>
        <a:prstGeom prst="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100000"/>
            </a:lnSpc>
            <a:spcBef>
              <a:spcPct val="0"/>
            </a:spcBef>
            <a:spcAft>
              <a:spcPct val="15000"/>
            </a:spcAft>
            <a:buChar char="•"/>
          </a:pPr>
          <a:r>
            <a:rPr lang="en-US" sz="1400" b="1" i="1" kern="1200" dirty="0"/>
            <a:t>What: </a:t>
          </a:r>
          <a:r>
            <a:rPr lang="en-US" sz="1400" kern="1200" dirty="0"/>
            <a:t>To predict the structure of a short stretch of protein backbone</a:t>
          </a:r>
        </a:p>
        <a:p>
          <a:pPr marL="114300" lvl="1" indent="-114300" algn="l" defTabSz="622300">
            <a:lnSpc>
              <a:spcPct val="100000"/>
            </a:lnSpc>
            <a:spcBef>
              <a:spcPct val="0"/>
            </a:spcBef>
            <a:spcAft>
              <a:spcPct val="15000"/>
            </a:spcAft>
            <a:buChar char="•"/>
          </a:pPr>
          <a:r>
            <a:rPr lang="en-US" sz="1400" b="1" i="1" kern="1200" dirty="0"/>
            <a:t>Why: </a:t>
          </a:r>
          <a:r>
            <a:rPr lang="en-US" sz="1400" kern="1200" dirty="0"/>
            <a:t>It helps to get a complete structure for protein functions and dynamics studies</a:t>
          </a:r>
        </a:p>
      </dsp:txBody>
      <dsp:txXfrm>
        <a:off x="2479" y="824708"/>
        <a:ext cx="2417735" cy="1652490"/>
      </dsp:txXfrm>
    </dsp:sp>
    <dsp:sp modelId="{C701AA8F-B839-E341-B89B-78654FFCA076}">
      <dsp:nvSpPr>
        <dsp:cNvPr id="0" name=""/>
        <dsp:cNvSpPr/>
      </dsp:nvSpPr>
      <dsp:spPr>
        <a:xfrm>
          <a:off x="2758698" y="18307"/>
          <a:ext cx="2417735" cy="806400"/>
        </a:xfrm>
        <a:prstGeom prst="rect">
          <a:avLst/>
        </a:prstGeom>
        <a:solidFill>
          <a:schemeClr val="accent4">
            <a:hueOff val="-2232385"/>
            <a:satOff val="13449"/>
            <a:lumOff val="1078"/>
            <a:alphaOff val="0"/>
          </a:schemeClr>
        </a:solidFill>
        <a:ln w="25400" cap="flat" cmpd="sng" algn="ctr">
          <a:solidFill>
            <a:schemeClr val="accent4">
              <a:hueOff val="-2232385"/>
              <a:satOff val="13449"/>
              <a:lumOff val="107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dirty="0"/>
            <a:t>Protein Contact Map Prediction</a:t>
          </a:r>
        </a:p>
      </dsp:txBody>
      <dsp:txXfrm>
        <a:off x="2758698" y="18307"/>
        <a:ext cx="2417735" cy="806400"/>
      </dsp:txXfrm>
    </dsp:sp>
    <dsp:sp modelId="{55D4E752-9F0F-504E-8C8E-EEBC38E3DC82}">
      <dsp:nvSpPr>
        <dsp:cNvPr id="0" name=""/>
        <dsp:cNvSpPr/>
      </dsp:nvSpPr>
      <dsp:spPr>
        <a:xfrm>
          <a:off x="2758698" y="824708"/>
          <a:ext cx="2417735" cy="1652490"/>
        </a:xfrm>
        <a:prstGeom prst="rect">
          <a:avLst/>
        </a:prstGeom>
        <a:solidFill>
          <a:schemeClr val="accent4">
            <a:tint val="40000"/>
            <a:alpha val="90000"/>
            <a:hueOff val="-1972855"/>
            <a:satOff val="11079"/>
            <a:lumOff val="704"/>
            <a:alphaOff val="0"/>
          </a:schemeClr>
        </a:solidFill>
        <a:ln w="25400" cap="flat" cmpd="sng" algn="ctr">
          <a:solidFill>
            <a:schemeClr val="accent4">
              <a:tint val="40000"/>
              <a:alpha val="90000"/>
              <a:hueOff val="-1972855"/>
              <a:satOff val="11079"/>
              <a:lumOff val="70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100000"/>
            </a:lnSpc>
            <a:spcBef>
              <a:spcPct val="0"/>
            </a:spcBef>
            <a:spcAft>
              <a:spcPct val="15000"/>
            </a:spcAft>
            <a:buChar char="•"/>
          </a:pPr>
          <a:r>
            <a:rPr lang="en-US" sz="1400" b="1" i="1" kern="1200" dirty="0"/>
            <a:t>What: </a:t>
          </a:r>
          <a:r>
            <a:rPr lang="en-US" sz="1400" kern="1200" dirty="0"/>
            <a:t>To predict whether the distance between two residues in a protein falls within a threshold</a:t>
          </a:r>
        </a:p>
        <a:p>
          <a:pPr marL="114300" lvl="1" indent="-114300" algn="l" defTabSz="622300">
            <a:lnSpc>
              <a:spcPct val="100000"/>
            </a:lnSpc>
            <a:spcBef>
              <a:spcPct val="0"/>
            </a:spcBef>
            <a:spcAft>
              <a:spcPct val="15000"/>
            </a:spcAft>
            <a:buChar char="•"/>
          </a:pPr>
          <a:r>
            <a:rPr lang="en-US" sz="1400" b="1" i="1" kern="1200" dirty="0"/>
            <a:t>Why: </a:t>
          </a:r>
          <a:r>
            <a:rPr lang="en-US" sz="1400" kern="1200" dirty="0"/>
            <a:t>It helps to model the 3-D structure</a:t>
          </a:r>
        </a:p>
      </dsp:txBody>
      <dsp:txXfrm>
        <a:off x="2758698" y="824708"/>
        <a:ext cx="2417735" cy="1652490"/>
      </dsp:txXfrm>
    </dsp:sp>
    <dsp:sp modelId="{E06FC162-153B-0046-A76A-C527957FF19C}">
      <dsp:nvSpPr>
        <dsp:cNvPr id="0" name=""/>
        <dsp:cNvSpPr/>
      </dsp:nvSpPr>
      <dsp:spPr>
        <a:xfrm>
          <a:off x="5514917" y="18307"/>
          <a:ext cx="2417735" cy="806400"/>
        </a:xfrm>
        <a:prstGeom prst="rect">
          <a:avLst/>
        </a:prstGeom>
        <a:solidFill>
          <a:schemeClr val="accent4">
            <a:hueOff val="-4464770"/>
            <a:satOff val="26899"/>
            <a:lumOff val="2156"/>
            <a:alphaOff val="0"/>
          </a:schemeClr>
        </a:solidFill>
        <a:ln w="25400" cap="flat" cmpd="sng" algn="ctr">
          <a:solidFill>
            <a:schemeClr val="accent4">
              <a:hueOff val="-4464770"/>
              <a:satOff val="26899"/>
              <a:lumOff val="215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dirty="0"/>
            <a:t>Contact Map Prediction Refinement</a:t>
          </a:r>
        </a:p>
      </dsp:txBody>
      <dsp:txXfrm>
        <a:off x="5514917" y="18307"/>
        <a:ext cx="2417735" cy="806400"/>
      </dsp:txXfrm>
    </dsp:sp>
    <dsp:sp modelId="{5ADAA360-E023-9F44-AF34-C78B41BC48A7}">
      <dsp:nvSpPr>
        <dsp:cNvPr id="0" name=""/>
        <dsp:cNvSpPr/>
      </dsp:nvSpPr>
      <dsp:spPr>
        <a:xfrm>
          <a:off x="5514917" y="824708"/>
          <a:ext cx="2417735" cy="1652490"/>
        </a:xfrm>
        <a:prstGeom prst="rect">
          <a:avLst/>
        </a:prstGeom>
        <a:solidFill>
          <a:schemeClr val="accent4">
            <a:tint val="40000"/>
            <a:alpha val="90000"/>
            <a:hueOff val="-3945710"/>
            <a:satOff val="22157"/>
            <a:lumOff val="1408"/>
            <a:alphaOff val="0"/>
          </a:schemeClr>
        </a:solidFill>
        <a:ln w="25400" cap="flat" cmpd="sng" algn="ctr">
          <a:solidFill>
            <a:schemeClr val="accent4">
              <a:tint val="40000"/>
              <a:alpha val="90000"/>
              <a:hueOff val="-3945710"/>
              <a:satOff val="22157"/>
              <a:lumOff val="140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100000"/>
            </a:lnSpc>
            <a:spcBef>
              <a:spcPct val="0"/>
            </a:spcBef>
            <a:spcAft>
              <a:spcPct val="15000"/>
            </a:spcAft>
            <a:buChar char="•"/>
          </a:pPr>
          <a:r>
            <a:rPr lang="en-US" sz="1400" b="1" i="1" kern="1200" dirty="0"/>
            <a:t>What: </a:t>
          </a:r>
          <a:r>
            <a:rPr lang="en-US" sz="1400" kern="1200" dirty="0"/>
            <a:t>To make the quality of predicted contact maps better</a:t>
          </a:r>
        </a:p>
        <a:p>
          <a:pPr marL="114300" lvl="1" indent="-114300" algn="l" defTabSz="622300">
            <a:lnSpc>
              <a:spcPct val="100000"/>
            </a:lnSpc>
            <a:spcBef>
              <a:spcPct val="0"/>
            </a:spcBef>
            <a:spcAft>
              <a:spcPct val="15000"/>
            </a:spcAft>
            <a:buChar char="•"/>
          </a:pPr>
          <a:r>
            <a:rPr lang="en-US" sz="1400" b="1" i="1" kern="1200" dirty="0"/>
            <a:t>Why: </a:t>
          </a:r>
          <a:r>
            <a:rPr lang="en-US" sz="1400" kern="1200" dirty="0"/>
            <a:t>It improves the existing contact map predictors</a:t>
          </a:r>
        </a:p>
      </dsp:txBody>
      <dsp:txXfrm>
        <a:off x="5514917" y="824708"/>
        <a:ext cx="2417735" cy="16524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46AAC8-DFBB-F746-9C2B-2CDA992BF80C}">
      <dsp:nvSpPr>
        <dsp:cNvPr id="0" name=""/>
        <dsp:cNvSpPr/>
      </dsp:nvSpPr>
      <dsp:spPr>
        <a:xfrm>
          <a:off x="24" y="8438"/>
          <a:ext cx="2376020" cy="950408"/>
        </a:xfrm>
        <a:prstGeom prst="rect">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b="1" kern="1200" dirty="0"/>
            <a:t>Testing Set 1</a:t>
          </a:r>
        </a:p>
        <a:p>
          <a:pPr marL="0" lvl="0" indent="0" algn="ctr" defTabSz="622300">
            <a:lnSpc>
              <a:spcPct val="90000"/>
            </a:lnSpc>
            <a:spcBef>
              <a:spcPct val="0"/>
            </a:spcBef>
            <a:spcAft>
              <a:spcPct val="35000"/>
            </a:spcAft>
            <a:buNone/>
          </a:pPr>
          <a:r>
            <a:rPr lang="en-US" altLang="zh-CN" sz="1600" b="1" kern="1200" dirty="0"/>
            <a:t>CASP13</a:t>
          </a:r>
          <a:endParaRPr lang="en-US" sz="1600" kern="1200" dirty="0"/>
        </a:p>
      </dsp:txBody>
      <dsp:txXfrm>
        <a:off x="24" y="8438"/>
        <a:ext cx="2376020" cy="950408"/>
      </dsp:txXfrm>
    </dsp:sp>
    <dsp:sp modelId="{EFA51D87-B88C-404D-A8BB-4A95C356A833}">
      <dsp:nvSpPr>
        <dsp:cNvPr id="0" name=""/>
        <dsp:cNvSpPr/>
      </dsp:nvSpPr>
      <dsp:spPr>
        <a:xfrm>
          <a:off x="24" y="958847"/>
          <a:ext cx="2376020" cy="1668960"/>
        </a:xfrm>
        <a:prstGeom prst="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100000"/>
            </a:lnSpc>
            <a:spcBef>
              <a:spcPct val="0"/>
            </a:spcBef>
            <a:spcAft>
              <a:spcPct val="15000"/>
            </a:spcAft>
            <a:buChar char="•"/>
          </a:pPr>
          <a:r>
            <a:rPr lang="en-US" sz="1200" kern="1200" dirty="0">
              <a:solidFill>
                <a:schemeClr val="tx1">
                  <a:lumMod val="85000"/>
                  <a:lumOff val="15000"/>
                </a:schemeClr>
              </a:solidFill>
            </a:rPr>
            <a:t>CASP13 targets (19 are used)</a:t>
          </a:r>
        </a:p>
      </dsp:txBody>
      <dsp:txXfrm>
        <a:off x="24" y="958847"/>
        <a:ext cx="2376020" cy="1668960"/>
      </dsp:txXfrm>
    </dsp:sp>
    <dsp:sp modelId="{C701AA8F-B839-E341-B89B-78654FFCA076}">
      <dsp:nvSpPr>
        <dsp:cNvPr id="0" name=""/>
        <dsp:cNvSpPr/>
      </dsp:nvSpPr>
      <dsp:spPr>
        <a:xfrm>
          <a:off x="2708688" y="8438"/>
          <a:ext cx="2376020" cy="950408"/>
        </a:xfrm>
        <a:prstGeom prst="rect">
          <a:avLst/>
        </a:prstGeom>
        <a:solidFill>
          <a:schemeClr val="accent4">
            <a:hueOff val="-4464770"/>
            <a:satOff val="26899"/>
            <a:lumOff val="2156"/>
            <a:alphaOff val="0"/>
          </a:schemeClr>
        </a:solidFill>
        <a:ln w="25400" cap="flat" cmpd="sng" algn="ctr">
          <a:solidFill>
            <a:schemeClr val="accent4">
              <a:hueOff val="-4464770"/>
              <a:satOff val="26899"/>
              <a:lumOff val="215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b="1" kern="1200" dirty="0"/>
            <a:t>Testing Set 2</a:t>
          </a:r>
        </a:p>
        <a:p>
          <a:pPr marL="0" lvl="0" indent="0" algn="ctr" defTabSz="622300">
            <a:lnSpc>
              <a:spcPct val="90000"/>
            </a:lnSpc>
            <a:spcBef>
              <a:spcPct val="0"/>
            </a:spcBef>
            <a:spcAft>
              <a:spcPct val="35000"/>
            </a:spcAft>
            <a:buNone/>
          </a:pPr>
          <a:r>
            <a:rPr lang="en-US" altLang="zh-CN" sz="1600" b="1" kern="1200" dirty="0"/>
            <a:t>NewPDB50</a:t>
          </a:r>
          <a:endParaRPr lang="en-US" sz="1600" kern="1200" dirty="0"/>
        </a:p>
      </dsp:txBody>
      <dsp:txXfrm>
        <a:off x="2708688" y="8438"/>
        <a:ext cx="2376020" cy="950408"/>
      </dsp:txXfrm>
    </dsp:sp>
    <dsp:sp modelId="{55D4E752-9F0F-504E-8C8E-EEBC38E3DC82}">
      <dsp:nvSpPr>
        <dsp:cNvPr id="0" name=""/>
        <dsp:cNvSpPr/>
      </dsp:nvSpPr>
      <dsp:spPr>
        <a:xfrm>
          <a:off x="2708688" y="958847"/>
          <a:ext cx="2376020" cy="1668960"/>
        </a:xfrm>
        <a:prstGeom prst="rect">
          <a:avLst/>
        </a:prstGeom>
        <a:solidFill>
          <a:schemeClr val="accent4">
            <a:tint val="40000"/>
            <a:alpha val="90000"/>
            <a:hueOff val="-3945710"/>
            <a:satOff val="22157"/>
            <a:lumOff val="1408"/>
            <a:alphaOff val="0"/>
          </a:schemeClr>
        </a:solidFill>
        <a:ln w="25400" cap="flat" cmpd="sng" algn="ctr">
          <a:solidFill>
            <a:schemeClr val="accent4">
              <a:tint val="40000"/>
              <a:alpha val="90000"/>
              <a:hueOff val="-3945710"/>
              <a:satOff val="22157"/>
              <a:lumOff val="140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100000"/>
            </a:lnSpc>
            <a:spcBef>
              <a:spcPct val="0"/>
            </a:spcBef>
            <a:spcAft>
              <a:spcPts val="352"/>
            </a:spcAft>
            <a:buChar char="•"/>
          </a:pPr>
          <a:r>
            <a:rPr lang="en-US" sz="1200" kern="1200" dirty="0">
              <a:solidFill>
                <a:schemeClr val="tx1">
                  <a:lumMod val="85000"/>
                  <a:lumOff val="15000"/>
                </a:schemeClr>
              </a:solidFill>
            </a:rPr>
            <a:t>50 sequences</a:t>
          </a:r>
        </a:p>
        <a:p>
          <a:pPr marL="114300" lvl="1" indent="-114300" algn="l" defTabSz="533400">
            <a:lnSpc>
              <a:spcPct val="100000"/>
            </a:lnSpc>
            <a:spcBef>
              <a:spcPct val="0"/>
            </a:spcBef>
            <a:spcAft>
              <a:spcPts val="352"/>
            </a:spcAft>
            <a:buChar char="•"/>
          </a:pPr>
          <a:r>
            <a:rPr lang="en-US" sz="1200" kern="1200" dirty="0">
              <a:solidFill>
                <a:schemeClr val="tx1">
                  <a:lumMod val="85000"/>
                  <a:lumOff val="15000"/>
                </a:schemeClr>
              </a:solidFill>
            </a:rPr>
            <a:t>PDB structures released between 2019-04-01 and 2019-04-20 </a:t>
          </a:r>
        </a:p>
        <a:p>
          <a:pPr marL="114300" lvl="1" indent="-114300" algn="l" defTabSz="533400">
            <a:lnSpc>
              <a:spcPct val="100000"/>
            </a:lnSpc>
            <a:spcBef>
              <a:spcPct val="0"/>
            </a:spcBef>
            <a:spcAft>
              <a:spcPts val="352"/>
            </a:spcAft>
            <a:buChar char="•"/>
          </a:pPr>
          <a:r>
            <a:rPr lang="en-US" sz="1200" kern="1200" dirty="0">
              <a:solidFill>
                <a:schemeClr val="tx1">
                  <a:lumMod val="85000"/>
                  <a:lumOff val="15000"/>
                </a:schemeClr>
              </a:solidFill>
            </a:rPr>
            <a:t>Length between 100 and 400</a:t>
          </a:r>
        </a:p>
        <a:p>
          <a:pPr marL="114300" lvl="1" indent="-114300" algn="l" defTabSz="533400">
            <a:lnSpc>
              <a:spcPct val="100000"/>
            </a:lnSpc>
            <a:spcBef>
              <a:spcPct val="0"/>
            </a:spcBef>
            <a:spcAft>
              <a:spcPts val="352"/>
            </a:spcAft>
            <a:buChar char="•"/>
          </a:pPr>
          <a:r>
            <a:rPr lang="en-US" sz="1200" kern="1200" dirty="0">
              <a:solidFill>
                <a:schemeClr val="tx1">
                  <a:lumMod val="85000"/>
                  <a:lumOff val="15000"/>
                </a:schemeClr>
              </a:solidFill>
            </a:rPr>
            <a:t>Maximum sequence identity 30% </a:t>
          </a:r>
        </a:p>
      </dsp:txBody>
      <dsp:txXfrm>
        <a:off x="2708688" y="958847"/>
        <a:ext cx="2376020" cy="16689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46AAC8-DFBB-F746-9C2B-2CDA992BF80C}">
      <dsp:nvSpPr>
        <dsp:cNvPr id="0" name=""/>
        <dsp:cNvSpPr/>
      </dsp:nvSpPr>
      <dsp:spPr>
        <a:xfrm>
          <a:off x="1973" y="9700"/>
          <a:ext cx="3169411" cy="460800"/>
        </a:xfrm>
        <a:prstGeom prst="rect">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b="1" kern="1200" dirty="0"/>
            <a:t>Old MUFOLD</a:t>
          </a:r>
          <a:endParaRPr lang="en-US" sz="1600" kern="1200" dirty="0"/>
        </a:p>
      </dsp:txBody>
      <dsp:txXfrm>
        <a:off x="1973" y="9700"/>
        <a:ext cx="3169411" cy="460800"/>
      </dsp:txXfrm>
    </dsp:sp>
    <dsp:sp modelId="{EFA51D87-B88C-404D-A8BB-4A95C356A833}">
      <dsp:nvSpPr>
        <dsp:cNvPr id="0" name=""/>
        <dsp:cNvSpPr/>
      </dsp:nvSpPr>
      <dsp:spPr>
        <a:xfrm>
          <a:off x="18719" y="470500"/>
          <a:ext cx="3135919" cy="3068910"/>
        </a:xfrm>
        <a:prstGeom prst="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100000"/>
            </a:lnSpc>
            <a:spcBef>
              <a:spcPct val="0"/>
            </a:spcBef>
            <a:spcAft>
              <a:spcPct val="15000"/>
            </a:spcAft>
            <a:buChar char="•"/>
          </a:pPr>
          <a:r>
            <a:rPr lang="en-US" sz="1200" kern="1200" dirty="0">
              <a:solidFill>
                <a:schemeClr val="tx1">
                  <a:lumMod val="85000"/>
                  <a:lumOff val="15000"/>
                </a:schemeClr>
              </a:solidFill>
            </a:rPr>
            <a:t>C &amp; C++</a:t>
          </a:r>
        </a:p>
        <a:p>
          <a:pPr marL="114300" lvl="1" indent="-114300" algn="l" defTabSz="533400">
            <a:lnSpc>
              <a:spcPct val="100000"/>
            </a:lnSpc>
            <a:spcBef>
              <a:spcPct val="0"/>
            </a:spcBef>
            <a:spcAft>
              <a:spcPct val="15000"/>
            </a:spcAft>
            <a:buChar char="•"/>
          </a:pPr>
          <a:r>
            <a:rPr lang="en-US" sz="1200" kern="1200" dirty="0">
              <a:solidFill>
                <a:schemeClr val="tx1">
                  <a:lumMod val="85000"/>
                  <a:lumOff val="15000"/>
                </a:schemeClr>
              </a:solidFill>
            </a:rPr>
            <a:t>Procedural program, hard to modify</a:t>
          </a:r>
        </a:p>
        <a:p>
          <a:pPr marL="114300" lvl="1" indent="-114300" algn="l" defTabSz="533400">
            <a:lnSpc>
              <a:spcPct val="100000"/>
            </a:lnSpc>
            <a:spcBef>
              <a:spcPct val="0"/>
            </a:spcBef>
            <a:spcAft>
              <a:spcPct val="15000"/>
            </a:spcAft>
            <a:buChar char="•"/>
          </a:pPr>
          <a:r>
            <a:rPr lang="en-US" sz="1200" kern="1200" dirty="0">
              <a:solidFill>
                <a:schemeClr val="tx1">
                  <a:lumMod val="85000"/>
                  <a:lumOff val="15000"/>
                </a:schemeClr>
              </a:solidFill>
            </a:rPr>
            <a:t>No docs</a:t>
          </a:r>
        </a:p>
        <a:p>
          <a:pPr marL="114300" lvl="1" indent="-114300" algn="l" defTabSz="533400">
            <a:lnSpc>
              <a:spcPct val="100000"/>
            </a:lnSpc>
            <a:spcBef>
              <a:spcPct val="0"/>
            </a:spcBef>
            <a:spcAft>
              <a:spcPct val="15000"/>
            </a:spcAft>
            <a:buChar char="•"/>
          </a:pPr>
          <a:r>
            <a:rPr lang="en-US" sz="1200" kern="1200" dirty="0">
              <a:solidFill>
                <a:schemeClr val="tx1">
                  <a:lumMod val="85000"/>
                  <a:lumOff val="15000"/>
                </a:schemeClr>
              </a:solidFill>
            </a:rPr>
            <a:t>No code comments</a:t>
          </a:r>
        </a:p>
        <a:p>
          <a:pPr marL="114300" lvl="1" indent="-114300" algn="l" defTabSz="533400">
            <a:lnSpc>
              <a:spcPct val="100000"/>
            </a:lnSpc>
            <a:spcBef>
              <a:spcPct val="0"/>
            </a:spcBef>
            <a:spcAft>
              <a:spcPct val="15000"/>
            </a:spcAft>
            <a:buChar char="•"/>
          </a:pPr>
          <a:r>
            <a:rPr lang="en-US" sz="1200" kern="1200" dirty="0">
              <a:solidFill>
                <a:schemeClr val="tx1">
                  <a:lumMod val="85000"/>
                  <a:lumOff val="15000"/>
                </a:schemeClr>
              </a:solidFill>
            </a:rPr>
            <a:t>Need to generate own databases</a:t>
          </a:r>
        </a:p>
      </dsp:txBody>
      <dsp:txXfrm>
        <a:off x="18719" y="470500"/>
        <a:ext cx="3135919" cy="3068910"/>
      </dsp:txXfrm>
    </dsp:sp>
    <dsp:sp modelId="{C701AA8F-B839-E341-B89B-78654FFCA076}">
      <dsp:nvSpPr>
        <dsp:cNvPr id="0" name=""/>
        <dsp:cNvSpPr/>
      </dsp:nvSpPr>
      <dsp:spPr>
        <a:xfrm>
          <a:off x="3612387" y="0"/>
          <a:ext cx="3169411" cy="460800"/>
        </a:xfrm>
        <a:prstGeom prst="rect">
          <a:avLst/>
        </a:prstGeom>
        <a:solidFill>
          <a:schemeClr val="accent4">
            <a:hueOff val="-4464770"/>
            <a:satOff val="26899"/>
            <a:lumOff val="2156"/>
            <a:alphaOff val="0"/>
          </a:schemeClr>
        </a:solidFill>
        <a:ln w="25400" cap="flat" cmpd="sng" algn="ctr">
          <a:solidFill>
            <a:schemeClr val="accent4">
              <a:hueOff val="-4464770"/>
              <a:satOff val="26899"/>
              <a:lumOff val="215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b="1" kern="1200" dirty="0"/>
            <a:t>New MUFOLD</a:t>
          </a:r>
          <a:endParaRPr lang="en-US" sz="1600" kern="1200" dirty="0"/>
        </a:p>
      </dsp:txBody>
      <dsp:txXfrm>
        <a:off x="3612387" y="0"/>
        <a:ext cx="3169411" cy="460800"/>
      </dsp:txXfrm>
    </dsp:sp>
    <dsp:sp modelId="{55D4E752-9F0F-504E-8C8E-EEBC38E3DC82}">
      <dsp:nvSpPr>
        <dsp:cNvPr id="0" name=""/>
        <dsp:cNvSpPr/>
      </dsp:nvSpPr>
      <dsp:spPr>
        <a:xfrm>
          <a:off x="3627159" y="470500"/>
          <a:ext cx="3135919" cy="3068910"/>
        </a:xfrm>
        <a:prstGeom prst="rect">
          <a:avLst/>
        </a:prstGeom>
        <a:solidFill>
          <a:schemeClr val="accent4">
            <a:tint val="40000"/>
            <a:alpha val="90000"/>
            <a:hueOff val="-3945710"/>
            <a:satOff val="22157"/>
            <a:lumOff val="1408"/>
            <a:alphaOff val="0"/>
          </a:schemeClr>
        </a:solidFill>
        <a:ln w="25400" cap="flat" cmpd="sng" algn="ctr">
          <a:solidFill>
            <a:schemeClr val="accent4">
              <a:tint val="40000"/>
              <a:alpha val="90000"/>
              <a:hueOff val="-3945710"/>
              <a:satOff val="22157"/>
              <a:lumOff val="140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100000"/>
            </a:lnSpc>
            <a:spcBef>
              <a:spcPct val="0"/>
            </a:spcBef>
            <a:spcAft>
              <a:spcPts val="352"/>
            </a:spcAft>
            <a:buChar char="•"/>
          </a:pPr>
          <a:r>
            <a:rPr lang="en-US" sz="1200" kern="1200" dirty="0">
              <a:solidFill>
                <a:schemeClr val="tx1">
                  <a:lumMod val="85000"/>
                  <a:lumOff val="15000"/>
                </a:schemeClr>
              </a:solidFill>
            </a:rPr>
            <a:t>Refactored using C++ and Python</a:t>
          </a:r>
        </a:p>
        <a:p>
          <a:pPr marL="114300" lvl="1" indent="-114300" algn="l" defTabSz="533400">
            <a:lnSpc>
              <a:spcPct val="100000"/>
            </a:lnSpc>
            <a:spcBef>
              <a:spcPct val="0"/>
            </a:spcBef>
            <a:spcAft>
              <a:spcPts val="352"/>
            </a:spcAft>
            <a:buChar char="•"/>
          </a:pPr>
          <a:r>
            <a:rPr lang="en-US" sz="1200" kern="1200" dirty="0">
              <a:solidFill>
                <a:schemeClr val="tx1">
                  <a:lumMod val="85000"/>
                  <a:lumOff val="15000"/>
                </a:schemeClr>
              </a:solidFill>
            </a:rPr>
            <a:t>OOP design, easy to modify</a:t>
          </a:r>
        </a:p>
        <a:p>
          <a:pPr marL="114300" lvl="1" indent="-114300" algn="l" defTabSz="533400">
            <a:lnSpc>
              <a:spcPct val="100000"/>
            </a:lnSpc>
            <a:spcBef>
              <a:spcPct val="0"/>
            </a:spcBef>
            <a:spcAft>
              <a:spcPts val="352"/>
            </a:spcAft>
            <a:buChar char="•"/>
          </a:pPr>
          <a:r>
            <a:rPr lang="en-US" sz="1200" kern="1200" dirty="0">
              <a:solidFill>
                <a:schemeClr val="tx1">
                  <a:lumMod val="85000"/>
                  <a:lumOff val="15000"/>
                </a:schemeClr>
              </a:solidFill>
            </a:rPr>
            <a:t>Decoupled modules</a:t>
          </a:r>
        </a:p>
        <a:p>
          <a:pPr marL="114300" lvl="1" indent="-114300" algn="l" defTabSz="533400">
            <a:lnSpc>
              <a:spcPct val="100000"/>
            </a:lnSpc>
            <a:spcBef>
              <a:spcPct val="0"/>
            </a:spcBef>
            <a:spcAft>
              <a:spcPts val="352"/>
            </a:spcAft>
            <a:buChar char="•"/>
          </a:pPr>
          <a:r>
            <a:rPr lang="en-US" sz="1200" kern="1200" dirty="0">
              <a:solidFill>
                <a:schemeClr val="tx1">
                  <a:lumMod val="85000"/>
                  <a:lumOff val="15000"/>
                </a:schemeClr>
              </a:solidFill>
            </a:rPr>
            <a:t>Add new tools easily</a:t>
          </a:r>
        </a:p>
        <a:p>
          <a:pPr marL="114300" lvl="1" indent="-114300" algn="l" defTabSz="533400">
            <a:lnSpc>
              <a:spcPct val="100000"/>
            </a:lnSpc>
            <a:spcBef>
              <a:spcPct val="0"/>
            </a:spcBef>
            <a:spcAft>
              <a:spcPts val="352"/>
            </a:spcAft>
            <a:buChar char="•"/>
          </a:pPr>
          <a:r>
            <a:rPr lang="en-US" sz="1200" kern="1200" dirty="0">
              <a:solidFill>
                <a:schemeClr val="tx1">
                  <a:lumMod val="85000"/>
                  <a:lumOff val="15000"/>
                </a:schemeClr>
              </a:solidFill>
            </a:rPr>
            <a:t>Official searching tools and databases</a:t>
          </a:r>
        </a:p>
        <a:p>
          <a:pPr marL="114300" lvl="1" indent="-114300" algn="l" defTabSz="533400">
            <a:lnSpc>
              <a:spcPct val="100000"/>
            </a:lnSpc>
            <a:spcBef>
              <a:spcPct val="0"/>
            </a:spcBef>
            <a:spcAft>
              <a:spcPts val="352"/>
            </a:spcAft>
            <a:buChar char="•"/>
          </a:pPr>
          <a:r>
            <a:rPr lang="en-US" sz="1200" kern="1200" dirty="0">
              <a:solidFill>
                <a:schemeClr val="tx1">
                  <a:lumMod val="85000"/>
                  <a:lumOff val="15000"/>
                </a:schemeClr>
              </a:solidFill>
            </a:rPr>
            <a:t>Web APIs</a:t>
          </a:r>
        </a:p>
        <a:p>
          <a:pPr marL="114300" lvl="1" indent="-114300" algn="l" defTabSz="533400">
            <a:lnSpc>
              <a:spcPct val="100000"/>
            </a:lnSpc>
            <a:spcBef>
              <a:spcPct val="0"/>
            </a:spcBef>
            <a:spcAft>
              <a:spcPts val="352"/>
            </a:spcAft>
            <a:buChar char="•"/>
          </a:pPr>
          <a:r>
            <a:rPr lang="en-US" sz="1200" kern="1200" dirty="0">
              <a:solidFill>
                <a:schemeClr val="tx1">
                  <a:lumMod val="85000"/>
                  <a:lumOff val="15000"/>
                </a:schemeClr>
              </a:solidFill>
            </a:rPr>
            <a:t>Web Portal</a:t>
          </a:r>
        </a:p>
        <a:p>
          <a:pPr marL="114300" lvl="1" indent="-114300" algn="l" defTabSz="533400">
            <a:lnSpc>
              <a:spcPct val="100000"/>
            </a:lnSpc>
            <a:spcBef>
              <a:spcPct val="0"/>
            </a:spcBef>
            <a:spcAft>
              <a:spcPts val="352"/>
            </a:spcAft>
            <a:buChar char="•"/>
          </a:pPr>
          <a:endParaRPr lang="en-US" sz="1200" kern="1200" dirty="0">
            <a:solidFill>
              <a:schemeClr val="tx1">
                <a:lumMod val="85000"/>
                <a:lumOff val="15000"/>
              </a:schemeClr>
            </a:solidFill>
          </a:endParaRPr>
        </a:p>
        <a:p>
          <a:pPr marL="114300" lvl="1" indent="-114300" algn="l" defTabSz="533400">
            <a:lnSpc>
              <a:spcPct val="100000"/>
            </a:lnSpc>
            <a:spcBef>
              <a:spcPct val="0"/>
            </a:spcBef>
            <a:spcAft>
              <a:spcPts val="352"/>
            </a:spcAft>
            <a:buChar char="•"/>
          </a:pPr>
          <a:endParaRPr lang="en-US" sz="1200" kern="1200" dirty="0">
            <a:solidFill>
              <a:schemeClr val="tx1">
                <a:lumMod val="85000"/>
                <a:lumOff val="15000"/>
              </a:schemeClr>
            </a:solidFill>
          </a:endParaRPr>
        </a:p>
        <a:p>
          <a:pPr marL="114300" lvl="1" indent="-114300" algn="l" defTabSz="533400">
            <a:lnSpc>
              <a:spcPct val="100000"/>
            </a:lnSpc>
            <a:spcBef>
              <a:spcPct val="0"/>
            </a:spcBef>
            <a:spcAft>
              <a:spcPts val="352"/>
            </a:spcAft>
            <a:buChar char="•"/>
          </a:pPr>
          <a:endParaRPr lang="en-US" sz="1200" kern="1200" dirty="0">
            <a:solidFill>
              <a:schemeClr val="tx1">
                <a:lumMod val="85000"/>
                <a:lumOff val="15000"/>
              </a:schemeClr>
            </a:solidFill>
          </a:endParaRPr>
        </a:p>
        <a:p>
          <a:pPr marL="114300" lvl="1" indent="-114300" algn="l" defTabSz="533400">
            <a:lnSpc>
              <a:spcPct val="100000"/>
            </a:lnSpc>
            <a:spcBef>
              <a:spcPct val="0"/>
            </a:spcBef>
            <a:spcAft>
              <a:spcPts val="352"/>
            </a:spcAft>
            <a:buChar char="•"/>
          </a:pPr>
          <a:endParaRPr lang="en-US" sz="1200" kern="1200" dirty="0">
            <a:solidFill>
              <a:schemeClr val="tx1">
                <a:lumMod val="85000"/>
                <a:lumOff val="15000"/>
              </a:schemeClr>
            </a:solidFill>
          </a:endParaRPr>
        </a:p>
        <a:p>
          <a:pPr marL="114300" lvl="1" indent="-114300" algn="l" defTabSz="533400">
            <a:lnSpc>
              <a:spcPct val="100000"/>
            </a:lnSpc>
            <a:spcBef>
              <a:spcPct val="0"/>
            </a:spcBef>
            <a:spcAft>
              <a:spcPts val="352"/>
            </a:spcAft>
            <a:buChar char="•"/>
          </a:pPr>
          <a:endParaRPr lang="en-US" sz="1200" kern="1200" dirty="0">
            <a:solidFill>
              <a:schemeClr val="tx1">
                <a:lumMod val="85000"/>
                <a:lumOff val="15000"/>
              </a:schemeClr>
            </a:solidFill>
          </a:endParaRPr>
        </a:p>
        <a:p>
          <a:pPr marL="114300" lvl="1" indent="-114300" algn="l" defTabSz="533400">
            <a:lnSpc>
              <a:spcPct val="100000"/>
            </a:lnSpc>
            <a:spcBef>
              <a:spcPct val="0"/>
            </a:spcBef>
            <a:spcAft>
              <a:spcPts val="352"/>
            </a:spcAft>
            <a:buChar char="•"/>
          </a:pPr>
          <a:endParaRPr lang="en-US" sz="1200" kern="1200" dirty="0">
            <a:solidFill>
              <a:schemeClr val="tx1">
                <a:lumMod val="85000"/>
                <a:lumOff val="15000"/>
              </a:schemeClr>
            </a:solidFill>
          </a:endParaRPr>
        </a:p>
      </dsp:txBody>
      <dsp:txXfrm>
        <a:off x="3627159" y="470500"/>
        <a:ext cx="3135919" cy="306891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5DEA79-2793-FF40-A0CC-36078FB46B6C}">
      <dsp:nvSpPr>
        <dsp:cNvPr id="0" name=""/>
        <dsp:cNvSpPr/>
      </dsp:nvSpPr>
      <dsp:spPr>
        <a:xfrm>
          <a:off x="2062035" y="2412"/>
          <a:ext cx="822398" cy="534559"/>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kern="1200" dirty="0"/>
            <a:t>Alignment Generation</a:t>
          </a:r>
        </a:p>
      </dsp:txBody>
      <dsp:txXfrm>
        <a:off x="2088130" y="28507"/>
        <a:ext cx="770208" cy="482369"/>
      </dsp:txXfrm>
    </dsp:sp>
    <dsp:sp modelId="{65ED5B6E-0E59-784C-BE2F-64A73A0B7CD7}">
      <dsp:nvSpPr>
        <dsp:cNvPr id="0" name=""/>
        <dsp:cNvSpPr/>
      </dsp:nvSpPr>
      <dsp:spPr>
        <a:xfrm>
          <a:off x="949055" y="269691"/>
          <a:ext cx="3048358" cy="3048358"/>
        </a:xfrm>
        <a:custGeom>
          <a:avLst/>
          <a:gdLst/>
          <a:ahLst/>
          <a:cxnLst/>
          <a:rect l="0" t="0" r="0" b="0"/>
          <a:pathLst>
            <a:path>
              <a:moveTo>
                <a:pt x="1940807" y="58047"/>
              </a:moveTo>
              <a:arcTo wR="1524179" hR="1524179" stAng="17151808" swAng="1254246"/>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C190D16-D73F-CB40-A5AC-D332DE8D1DE0}">
      <dsp:nvSpPr>
        <dsp:cNvPr id="0" name=""/>
        <dsp:cNvSpPr/>
      </dsp:nvSpPr>
      <dsp:spPr>
        <a:xfrm>
          <a:off x="3253686" y="576281"/>
          <a:ext cx="822398" cy="534559"/>
        </a:xfrm>
        <a:prstGeom prst="roundRect">
          <a:avLst/>
        </a:prstGeom>
        <a:solidFill>
          <a:schemeClr val="accent3">
            <a:hueOff val="1875044"/>
            <a:satOff val="-2813"/>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kern="1200" dirty="0"/>
            <a:t>Feature Generation</a:t>
          </a:r>
        </a:p>
      </dsp:txBody>
      <dsp:txXfrm>
        <a:off x="3279781" y="602376"/>
        <a:ext cx="770208" cy="482369"/>
      </dsp:txXfrm>
    </dsp:sp>
    <dsp:sp modelId="{05C6EFB2-0E8D-394A-82FB-0F32D789F300}">
      <dsp:nvSpPr>
        <dsp:cNvPr id="0" name=""/>
        <dsp:cNvSpPr/>
      </dsp:nvSpPr>
      <dsp:spPr>
        <a:xfrm>
          <a:off x="949055" y="269691"/>
          <a:ext cx="3048358" cy="3048358"/>
        </a:xfrm>
        <a:custGeom>
          <a:avLst/>
          <a:gdLst/>
          <a:ahLst/>
          <a:cxnLst/>
          <a:rect l="0" t="0" r="0" b="0"/>
          <a:pathLst>
            <a:path>
              <a:moveTo>
                <a:pt x="2890188" y="848055"/>
              </a:moveTo>
              <a:arcTo wR="1524179" hR="1524179" stAng="20019978" swAng="1724806"/>
            </a:path>
          </a:pathLst>
        </a:custGeom>
        <a:noFill/>
        <a:ln w="9525" cap="flat" cmpd="sng" algn="ctr">
          <a:solidFill>
            <a:schemeClr val="accent3">
              <a:hueOff val="1875044"/>
              <a:satOff val="-2813"/>
              <a:lumOff val="-458"/>
              <a:alphaOff val="0"/>
            </a:schemeClr>
          </a:solidFill>
          <a:prstDash val="solid"/>
        </a:ln>
        <a:effectLst/>
      </dsp:spPr>
      <dsp:style>
        <a:lnRef idx="1">
          <a:scrgbClr r="0" g="0" b="0"/>
        </a:lnRef>
        <a:fillRef idx="0">
          <a:scrgbClr r="0" g="0" b="0"/>
        </a:fillRef>
        <a:effectRef idx="0">
          <a:scrgbClr r="0" g="0" b="0"/>
        </a:effectRef>
        <a:fontRef idx="minor"/>
      </dsp:style>
    </dsp:sp>
    <dsp:sp modelId="{FCC1AAED-1A1D-444F-9412-6EEE3C6B3AC1}">
      <dsp:nvSpPr>
        <dsp:cNvPr id="0" name=""/>
        <dsp:cNvSpPr/>
      </dsp:nvSpPr>
      <dsp:spPr>
        <a:xfrm>
          <a:off x="3548000" y="1865753"/>
          <a:ext cx="822398" cy="534559"/>
        </a:xfrm>
        <a:prstGeom prst="roundRect">
          <a:avLst/>
        </a:prstGeom>
        <a:solidFill>
          <a:schemeClr val="accent3">
            <a:hueOff val="3750088"/>
            <a:satOff val="-5627"/>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kern="1200" dirty="0"/>
            <a:t>Loop Modeling</a:t>
          </a:r>
        </a:p>
      </dsp:txBody>
      <dsp:txXfrm>
        <a:off x="3574095" y="1891848"/>
        <a:ext cx="770208" cy="482369"/>
      </dsp:txXfrm>
    </dsp:sp>
    <dsp:sp modelId="{C5EC955A-EEDF-B94D-A149-13EC13D38B87}">
      <dsp:nvSpPr>
        <dsp:cNvPr id="0" name=""/>
        <dsp:cNvSpPr/>
      </dsp:nvSpPr>
      <dsp:spPr>
        <a:xfrm>
          <a:off x="949055" y="269691"/>
          <a:ext cx="3048358" cy="3048358"/>
        </a:xfrm>
        <a:custGeom>
          <a:avLst/>
          <a:gdLst/>
          <a:ahLst/>
          <a:cxnLst/>
          <a:rect l="0" t="0" r="0" b="0"/>
          <a:pathLst>
            <a:path>
              <a:moveTo>
                <a:pt x="2920081" y="2136209"/>
              </a:moveTo>
              <a:arcTo wR="1524179" hR="1524179" stAng="1420496" swAng="1356926"/>
            </a:path>
          </a:pathLst>
        </a:custGeom>
        <a:noFill/>
        <a:ln w="9525" cap="flat" cmpd="sng" algn="ctr">
          <a:solidFill>
            <a:schemeClr val="accent3">
              <a:hueOff val="3750088"/>
              <a:satOff val="-5627"/>
              <a:lumOff val="-915"/>
              <a:alphaOff val="0"/>
            </a:schemeClr>
          </a:solidFill>
          <a:prstDash val="solid"/>
        </a:ln>
        <a:effectLst/>
      </dsp:spPr>
      <dsp:style>
        <a:lnRef idx="1">
          <a:scrgbClr r="0" g="0" b="0"/>
        </a:lnRef>
        <a:fillRef idx="0">
          <a:scrgbClr r="0" g="0" b="0"/>
        </a:fillRef>
        <a:effectRef idx="0">
          <a:scrgbClr r="0" g="0" b="0"/>
        </a:effectRef>
        <a:fontRef idx="minor"/>
      </dsp:style>
    </dsp:sp>
    <dsp:sp modelId="{0E3FD664-A611-8D4C-9910-47F278D79CB9}">
      <dsp:nvSpPr>
        <dsp:cNvPr id="0" name=""/>
        <dsp:cNvSpPr/>
      </dsp:nvSpPr>
      <dsp:spPr>
        <a:xfrm>
          <a:off x="2723351" y="2899829"/>
          <a:ext cx="822398" cy="534559"/>
        </a:xfrm>
        <a:prstGeom prst="roundRect">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kern="1200" dirty="0"/>
            <a:t>Contact Map Prediction</a:t>
          </a:r>
        </a:p>
      </dsp:txBody>
      <dsp:txXfrm>
        <a:off x="2749446" y="2925924"/>
        <a:ext cx="770208" cy="482369"/>
      </dsp:txXfrm>
    </dsp:sp>
    <dsp:sp modelId="{7041B60F-8B71-BE44-9DBE-F9998B4507BD}">
      <dsp:nvSpPr>
        <dsp:cNvPr id="0" name=""/>
        <dsp:cNvSpPr/>
      </dsp:nvSpPr>
      <dsp:spPr>
        <a:xfrm>
          <a:off x="949055" y="269691"/>
          <a:ext cx="3048358" cy="3048358"/>
        </a:xfrm>
        <a:custGeom>
          <a:avLst/>
          <a:gdLst/>
          <a:ahLst/>
          <a:cxnLst/>
          <a:rect l="0" t="0" r="0" b="0"/>
          <a:pathLst>
            <a:path>
              <a:moveTo>
                <a:pt x="1769360" y="3028509"/>
              </a:moveTo>
              <a:arcTo wR="1524179" hR="1524179" stAng="4844587" swAng="1110827"/>
            </a:path>
          </a:pathLst>
        </a:custGeom>
        <a:noFill/>
        <a:ln w="9525" cap="flat" cmpd="sng" algn="ctr">
          <a:solidFill>
            <a:schemeClr val="accent3">
              <a:hueOff val="5625132"/>
              <a:satOff val="-8440"/>
              <a:lumOff val="-1373"/>
              <a:alphaOff val="0"/>
            </a:schemeClr>
          </a:solidFill>
          <a:prstDash val="solid"/>
        </a:ln>
        <a:effectLst/>
      </dsp:spPr>
      <dsp:style>
        <a:lnRef idx="1">
          <a:scrgbClr r="0" g="0" b="0"/>
        </a:lnRef>
        <a:fillRef idx="0">
          <a:scrgbClr r="0" g="0" b="0"/>
        </a:fillRef>
        <a:effectRef idx="0">
          <a:scrgbClr r="0" g="0" b="0"/>
        </a:effectRef>
        <a:fontRef idx="minor"/>
      </dsp:style>
    </dsp:sp>
    <dsp:sp modelId="{AFFAE9ED-C13D-D344-816B-EDB763B01982}">
      <dsp:nvSpPr>
        <dsp:cNvPr id="0" name=""/>
        <dsp:cNvSpPr/>
      </dsp:nvSpPr>
      <dsp:spPr>
        <a:xfrm>
          <a:off x="1400718" y="2899829"/>
          <a:ext cx="822398" cy="534559"/>
        </a:xfrm>
        <a:prstGeom prst="roundRect">
          <a:avLst/>
        </a:prstGeom>
        <a:solidFill>
          <a:schemeClr val="accent3">
            <a:hueOff val="7500176"/>
            <a:satOff val="-11253"/>
            <a:lumOff val="-1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kern="1200" dirty="0"/>
            <a:t>Modeling</a:t>
          </a:r>
        </a:p>
      </dsp:txBody>
      <dsp:txXfrm>
        <a:off x="1426813" y="2925924"/>
        <a:ext cx="770208" cy="482369"/>
      </dsp:txXfrm>
    </dsp:sp>
    <dsp:sp modelId="{2F395A89-1E57-944C-84D8-B37C7CB7EC40}">
      <dsp:nvSpPr>
        <dsp:cNvPr id="0" name=""/>
        <dsp:cNvSpPr/>
      </dsp:nvSpPr>
      <dsp:spPr>
        <a:xfrm>
          <a:off x="949055" y="269691"/>
          <a:ext cx="3048358" cy="3048358"/>
        </a:xfrm>
        <a:custGeom>
          <a:avLst/>
          <a:gdLst/>
          <a:ahLst/>
          <a:cxnLst/>
          <a:rect l="0" t="0" r="0" b="0"/>
          <a:pathLst>
            <a:path>
              <a:moveTo>
                <a:pt x="470965" y="2625933"/>
              </a:moveTo>
              <a:arcTo wR="1524179" hR="1524179" stAng="8022578" swAng="1356926"/>
            </a:path>
          </a:pathLst>
        </a:custGeom>
        <a:noFill/>
        <a:ln w="9525" cap="flat" cmpd="sng" algn="ctr">
          <a:solidFill>
            <a:schemeClr val="accent3">
              <a:hueOff val="7500176"/>
              <a:satOff val="-11253"/>
              <a:lumOff val="-1830"/>
              <a:alphaOff val="0"/>
            </a:schemeClr>
          </a:solidFill>
          <a:prstDash val="solid"/>
        </a:ln>
        <a:effectLst/>
      </dsp:spPr>
      <dsp:style>
        <a:lnRef idx="1">
          <a:scrgbClr r="0" g="0" b="0"/>
        </a:lnRef>
        <a:fillRef idx="0">
          <a:scrgbClr r="0" g="0" b="0"/>
        </a:fillRef>
        <a:effectRef idx="0">
          <a:scrgbClr r="0" g="0" b="0"/>
        </a:effectRef>
        <a:fontRef idx="minor"/>
      </dsp:style>
    </dsp:sp>
    <dsp:sp modelId="{9B0C4892-64E1-3D4A-87E7-C2E624333101}">
      <dsp:nvSpPr>
        <dsp:cNvPr id="0" name=""/>
        <dsp:cNvSpPr/>
      </dsp:nvSpPr>
      <dsp:spPr>
        <a:xfrm>
          <a:off x="576070" y="1865753"/>
          <a:ext cx="822398" cy="534559"/>
        </a:xfrm>
        <a:prstGeom prst="roundRect">
          <a:avLst/>
        </a:prstGeom>
        <a:solidFill>
          <a:schemeClr val="accent3">
            <a:hueOff val="9375220"/>
            <a:satOff val="-14067"/>
            <a:lumOff val="-22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kern="1200" dirty="0"/>
            <a:t>QA</a:t>
          </a:r>
        </a:p>
      </dsp:txBody>
      <dsp:txXfrm>
        <a:off x="602165" y="1891848"/>
        <a:ext cx="770208" cy="482369"/>
      </dsp:txXfrm>
    </dsp:sp>
    <dsp:sp modelId="{6D8676FB-1000-1446-9A47-98A39C7C4E01}">
      <dsp:nvSpPr>
        <dsp:cNvPr id="0" name=""/>
        <dsp:cNvSpPr/>
      </dsp:nvSpPr>
      <dsp:spPr>
        <a:xfrm>
          <a:off x="949055" y="269691"/>
          <a:ext cx="3048358" cy="3048358"/>
        </a:xfrm>
        <a:custGeom>
          <a:avLst/>
          <a:gdLst/>
          <a:ahLst/>
          <a:cxnLst/>
          <a:rect l="0" t="0" r="0" b="0"/>
          <a:pathLst>
            <a:path>
              <a:moveTo>
                <a:pt x="1351" y="1588352"/>
              </a:moveTo>
              <a:arcTo wR="1524179" hR="1524179" stAng="10655216" swAng="1724806"/>
            </a:path>
          </a:pathLst>
        </a:custGeom>
        <a:noFill/>
        <a:ln w="9525" cap="flat" cmpd="sng" algn="ctr">
          <a:solidFill>
            <a:schemeClr val="accent3">
              <a:hueOff val="9375220"/>
              <a:satOff val="-14067"/>
              <a:lumOff val="-2288"/>
              <a:alphaOff val="0"/>
            </a:schemeClr>
          </a:solidFill>
          <a:prstDash val="solid"/>
        </a:ln>
        <a:effectLst/>
      </dsp:spPr>
      <dsp:style>
        <a:lnRef idx="1">
          <a:scrgbClr r="0" g="0" b="0"/>
        </a:lnRef>
        <a:fillRef idx="0">
          <a:scrgbClr r="0" g="0" b="0"/>
        </a:fillRef>
        <a:effectRef idx="0">
          <a:scrgbClr r="0" g="0" b="0"/>
        </a:effectRef>
        <a:fontRef idx="minor"/>
      </dsp:style>
    </dsp:sp>
    <dsp:sp modelId="{5B113665-7C82-C34D-8714-16A21AA2836D}">
      <dsp:nvSpPr>
        <dsp:cNvPr id="0" name=""/>
        <dsp:cNvSpPr/>
      </dsp:nvSpPr>
      <dsp:spPr>
        <a:xfrm>
          <a:off x="870383" y="576281"/>
          <a:ext cx="822398" cy="534559"/>
        </a:xfrm>
        <a:prstGeom prst="round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kern="1200" dirty="0"/>
            <a:t>Refinement</a:t>
          </a:r>
        </a:p>
      </dsp:txBody>
      <dsp:txXfrm>
        <a:off x="896478" y="602376"/>
        <a:ext cx="770208" cy="482369"/>
      </dsp:txXfrm>
    </dsp:sp>
    <dsp:sp modelId="{E51D73E3-B1EB-6843-A5DA-A8B30E23DA4E}">
      <dsp:nvSpPr>
        <dsp:cNvPr id="0" name=""/>
        <dsp:cNvSpPr/>
      </dsp:nvSpPr>
      <dsp:spPr>
        <a:xfrm>
          <a:off x="949055" y="269691"/>
          <a:ext cx="3048358" cy="3048358"/>
        </a:xfrm>
        <a:custGeom>
          <a:avLst/>
          <a:gdLst/>
          <a:ahLst/>
          <a:cxnLst/>
          <a:rect l="0" t="0" r="0" b="0"/>
          <a:pathLst>
            <a:path>
              <a:moveTo>
                <a:pt x="611850" y="303204"/>
              </a:moveTo>
              <a:arcTo wR="1524179" hR="1524179" stAng="13993946" swAng="1254246"/>
            </a:path>
          </a:pathLst>
        </a:custGeom>
        <a:noFill/>
        <a:ln w="9525" cap="flat" cmpd="sng" algn="ctr">
          <a:solidFill>
            <a:schemeClr val="accent3">
              <a:hueOff val="11250264"/>
              <a:satOff val="-16880"/>
              <a:lumOff val="-2745"/>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891A152-8B59-8145-AF0F-8512DB5B4418}"/>
              </a:ext>
            </a:extLst>
          </p:cNvPr>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77430EB-FC94-934F-879D-7300F6A523D9}"/>
              </a:ext>
            </a:extLst>
          </p:cNvPr>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0C18A70D-82CD-B544-A311-50A6A499BAAF}" type="datetimeFigureOut">
              <a:rPr lang="en-US" smtClean="0"/>
              <a:t>5/9/20</a:t>
            </a:fld>
            <a:endParaRPr lang="en-US"/>
          </a:p>
        </p:txBody>
      </p:sp>
      <p:sp>
        <p:nvSpPr>
          <p:cNvPr id="4" name="Footer Placeholder 3">
            <a:extLst>
              <a:ext uri="{FF2B5EF4-FFF2-40B4-BE49-F238E27FC236}">
                <a16:creationId xmlns:a16="http://schemas.microsoft.com/office/drawing/2014/main" id="{9E211275-233B-7243-914A-F3F554CC5F5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A4FA645-39AF-764E-ADBC-8DB84EAF91F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EEC2AD9-85D5-8147-9C6A-D6DB9570D2DF}" type="slidenum">
              <a:rPr lang="en-US" smtClean="0"/>
              <a:t>‹#›</a:t>
            </a:fld>
            <a:endParaRPr lang="en-US"/>
          </a:p>
        </p:txBody>
      </p:sp>
    </p:spTree>
    <p:extLst>
      <p:ext uri="{BB962C8B-B14F-4D97-AF65-F5344CB8AC3E}">
        <p14:creationId xmlns:p14="http://schemas.microsoft.com/office/powerpoint/2010/main" val="6950623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lvl="0">
              <a:spcBef>
                <a:spcPts val="0"/>
              </a:spcBef>
              <a:buSzPct val="100000"/>
              <a:buChar char="●"/>
              <a:defRPr sz="1100"/>
            </a:lvl1pPr>
            <a:lvl2pPr lvl="1">
              <a:spcBef>
                <a:spcPts val="0"/>
              </a:spcBef>
              <a:buSzPct val="100000"/>
              <a:buChar char="○"/>
              <a:defRPr sz="1100"/>
            </a:lvl2pPr>
            <a:lvl3pPr lvl="2">
              <a:spcBef>
                <a:spcPts val="0"/>
              </a:spcBef>
              <a:buSzPct val="100000"/>
              <a:buChar char="■"/>
              <a:defRPr sz="1100"/>
            </a:lvl3pPr>
            <a:lvl4pPr lvl="3">
              <a:spcBef>
                <a:spcPts val="0"/>
              </a:spcBef>
              <a:buSzPct val="100000"/>
              <a:buChar char="●"/>
              <a:defRPr sz="1100"/>
            </a:lvl4pPr>
            <a:lvl5pPr lvl="4">
              <a:spcBef>
                <a:spcPts val="0"/>
              </a:spcBef>
              <a:buSzPct val="100000"/>
              <a:buChar char="○"/>
              <a:defRPr sz="1100"/>
            </a:lvl5pPr>
            <a:lvl6pPr lvl="5">
              <a:spcBef>
                <a:spcPts val="0"/>
              </a:spcBef>
              <a:buSzPct val="100000"/>
              <a:buChar char="■"/>
              <a:defRPr sz="1100"/>
            </a:lvl6pPr>
            <a:lvl7pPr lvl="6">
              <a:spcBef>
                <a:spcPts val="0"/>
              </a:spcBef>
              <a:buSzPct val="100000"/>
              <a:buChar char="●"/>
              <a:defRPr sz="1100"/>
            </a:lvl7pPr>
            <a:lvl8pPr lvl="7">
              <a:spcBef>
                <a:spcPts val="0"/>
              </a:spcBef>
              <a:buSzPct val="100000"/>
              <a:buChar char="○"/>
              <a:defRPr sz="1100"/>
            </a:lvl8pPr>
            <a:lvl9pPr lvl="8">
              <a:spcBef>
                <a:spcPts val="0"/>
              </a:spcBef>
              <a:buSzPct val="100000"/>
              <a:buChar char="■"/>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Shape 7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a:spcBef>
                <a:spcPts val="0"/>
              </a:spcBef>
              <a:buNone/>
            </a:pPr>
            <a:endParaRPr dirty="0"/>
          </a:p>
        </p:txBody>
      </p:sp>
      <p:sp>
        <p:nvSpPr>
          <p:cNvPr id="76" name="Shape 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Shape 9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397754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Shape 9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33931858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2004091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6092008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over quickly</a:t>
            </a:r>
          </a:p>
        </p:txBody>
      </p:sp>
    </p:spTree>
    <p:extLst>
      <p:ext uri="{BB962C8B-B14F-4D97-AF65-F5344CB8AC3E}">
        <p14:creationId xmlns:p14="http://schemas.microsoft.com/office/powerpoint/2010/main" val="5584780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40082718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Pct val="100000"/>
              <a:buFontTx/>
              <a:buChar char="●"/>
              <a:tabLst/>
              <a:defRPr/>
            </a:pPr>
            <a:r>
              <a:rPr lang="en-US" altLang="zh-CN" dirty="0" err="1"/>
              <a:t>Deconv</a:t>
            </a:r>
            <a:r>
              <a:rPr lang="zh-CN" altLang="en-US" dirty="0"/>
              <a:t> </a:t>
            </a:r>
            <a:r>
              <a:rPr lang="en-US" dirty="0"/>
              <a:t>can be understood as a transpose convolution with learned filters. It is like an up-sampling but with the same height and width.</a:t>
            </a:r>
          </a:p>
        </p:txBody>
      </p:sp>
    </p:spTree>
    <p:extLst>
      <p:ext uri="{BB962C8B-B14F-4D97-AF65-F5344CB8AC3E}">
        <p14:creationId xmlns:p14="http://schemas.microsoft.com/office/powerpoint/2010/main" val="33422477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reconstruction loss is to measure the similarity of the reconstructed missing region and the ground truth. We use the L2 distance between the predicted distance map of missing region and the distance map of ground truth.</a:t>
            </a:r>
          </a:p>
          <a:p>
            <a:r>
              <a:rPr lang="en-US" dirty="0"/>
              <a:t>The adversarial loss is to pick the best distribution according to the training set.</a:t>
            </a:r>
          </a:p>
          <a:p>
            <a:r>
              <a:rPr lang="en-US" dirty="0"/>
              <a:t>See backup slide for details</a:t>
            </a:r>
          </a:p>
        </p:txBody>
      </p:sp>
    </p:spTree>
    <p:extLst>
      <p:ext uri="{BB962C8B-B14F-4D97-AF65-F5344CB8AC3E}">
        <p14:creationId xmlns:p14="http://schemas.microsoft.com/office/powerpoint/2010/main" val="40042771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4" name="Shape 11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4" name="Shape 11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037696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Shape 9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Shape 9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32675400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792964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040423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a:t>
            </a:r>
          </a:p>
        </p:txBody>
      </p:sp>
    </p:spTree>
    <p:extLst>
      <p:ext uri="{BB962C8B-B14F-4D97-AF65-F5344CB8AC3E}">
        <p14:creationId xmlns:p14="http://schemas.microsoft.com/office/powerpoint/2010/main" val="14719265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endParaRPr lang="en-US" dirty="0"/>
          </a:p>
        </p:txBody>
      </p:sp>
    </p:spTree>
    <p:extLst>
      <p:ext uri="{BB962C8B-B14F-4D97-AF65-F5344CB8AC3E}">
        <p14:creationId xmlns:p14="http://schemas.microsoft.com/office/powerpoint/2010/main" val="19451781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endParaRPr lang="en-US" dirty="0"/>
          </a:p>
        </p:txBody>
      </p:sp>
    </p:spTree>
    <p:extLst>
      <p:ext uri="{BB962C8B-B14F-4D97-AF65-F5344CB8AC3E}">
        <p14:creationId xmlns:p14="http://schemas.microsoft.com/office/powerpoint/2010/main" val="18715030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860839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236013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t>Remove the temporal signs</a:t>
            </a:r>
          </a:p>
        </p:txBody>
      </p:sp>
    </p:spTree>
    <p:extLst>
      <p:ext uri="{BB962C8B-B14F-4D97-AF65-F5344CB8AC3E}">
        <p14:creationId xmlns:p14="http://schemas.microsoft.com/office/powerpoint/2010/main" val="1685414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endParaRPr lang="en-US" dirty="0"/>
          </a:p>
        </p:txBody>
      </p:sp>
    </p:spTree>
    <p:extLst>
      <p:ext uri="{BB962C8B-B14F-4D97-AF65-F5344CB8AC3E}">
        <p14:creationId xmlns:p14="http://schemas.microsoft.com/office/powerpoint/2010/main" val="3419913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Shape 9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7631652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398211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786474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328019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848944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Shape 9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21911284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Shape 9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24133596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Shape 9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16530202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Shape 9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19289258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Shape 9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18462364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Shape 9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2819742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Shape 9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304086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Shape 9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28118591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Shape 9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41330212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Shape 9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5417142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Shape 9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10314656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Shape 9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40545019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4831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endParaRPr lang="en-US" dirty="0"/>
          </a:p>
        </p:txBody>
      </p:sp>
    </p:spTree>
    <p:extLst>
      <p:ext uri="{BB962C8B-B14F-4D97-AF65-F5344CB8AC3E}">
        <p14:creationId xmlns:p14="http://schemas.microsoft.com/office/powerpoint/2010/main" val="33162608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endParaRPr lang="en-US" dirty="0"/>
          </a:p>
        </p:txBody>
      </p:sp>
    </p:spTree>
    <p:extLst>
      <p:ext uri="{BB962C8B-B14F-4D97-AF65-F5344CB8AC3E}">
        <p14:creationId xmlns:p14="http://schemas.microsoft.com/office/powerpoint/2010/main" val="575737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132827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Shape 9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939103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Shape 9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356020212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endParaRPr lang="en-US" dirty="0"/>
          </a:p>
        </p:txBody>
      </p:sp>
    </p:spTree>
    <p:extLst>
      <p:ext uri="{BB962C8B-B14F-4D97-AF65-F5344CB8AC3E}">
        <p14:creationId xmlns:p14="http://schemas.microsoft.com/office/powerpoint/2010/main" val="37099317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771349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a:spcBef>
                <a:spcPts val="0"/>
              </a:spcBef>
              <a:buNone/>
            </a:pPr>
            <a:endParaRPr dirty="0"/>
          </a:p>
        </p:txBody>
      </p:sp>
      <p:sp>
        <p:nvSpPr>
          <p:cNvPr id="126" name="Shape 1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1991317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3" name="Shape 13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68332146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3" name="Shape 13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rtl="0"/>
            <a:endParaRPr lang="zh-CN" altLang="en-US" b="0" dirty="0">
              <a:effectLst/>
            </a:endParaRPr>
          </a:p>
        </p:txBody>
      </p:sp>
    </p:spTree>
    <p:extLst>
      <p:ext uri="{BB962C8B-B14F-4D97-AF65-F5344CB8AC3E}">
        <p14:creationId xmlns:p14="http://schemas.microsoft.com/office/powerpoint/2010/main" val="1860392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 name="Shape 10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154004003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endParaRPr lang="en-US" dirty="0"/>
          </a:p>
        </p:txBody>
      </p:sp>
    </p:spTree>
    <p:extLst>
      <p:ext uri="{BB962C8B-B14F-4D97-AF65-F5344CB8AC3E}">
        <p14:creationId xmlns:p14="http://schemas.microsoft.com/office/powerpoint/2010/main" val="11300175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Shape 9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2855449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r>
              <a:rPr lang="en-US" dirty="0"/>
              <a:t>11 out of 99 groups, 7 out of 32 groups.</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8547042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Shape 9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42780463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8"/>
        <p:cNvGrpSpPr/>
        <p:nvPr/>
      </p:nvGrpSpPr>
      <p:grpSpPr>
        <a:xfrm>
          <a:off x="0" y="0"/>
          <a:ext cx="0" cy="0"/>
          <a:chOff x="0" y="0"/>
          <a:chExt cx="0" cy="0"/>
        </a:xfrm>
      </p:grpSpPr>
      <p:sp>
        <p:nvSpPr>
          <p:cNvPr id="9" name="Shape 9"/>
          <p:cNvSpPr txBox="1">
            <a:spLocks noGrp="1"/>
          </p:cNvSpPr>
          <p:nvPr>
            <p:ph type="ctrTitle"/>
          </p:nvPr>
        </p:nvSpPr>
        <p:spPr>
          <a:xfrm>
            <a:off x="685800" y="1943784"/>
            <a:ext cx="7772400" cy="1102519"/>
          </a:xfrm>
          <a:prstGeom prst="rect">
            <a:avLst/>
          </a:prstGeom>
          <a:noFill/>
          <a:ln>
            <a:noFill/>
          </a:ln>
        </p:spPr>
        <p:txBody>
          <a:bodyPr wrap="square" lIns="91425" tIns="91425" rIns="91425" bIns="91425" anchor="ctr" anchorCtr="0"/>
          <a:lstStyle>
            <a:lvl1pPr marL="0" marR="0" lvl="0" indent="0" algn="ctr" rtl="0">
              <a:spcBef>
                <a:spcPts val="0"/>
              </a:spcBef>
              <a:buClr>
                <a:schemeClr val="lt1"/>
              </a:buClr>
              <a:buFont typeface="Helvetica Neue"/>
              <a:buNone/>
              <a:defRPr sz="4000" b="1" i="0" u="none" strike="noStrike" cap="none">
                <a:solidFill>
                  <a:schemeClr val="lt1"/>
                </a:solidFill>
                <a:latin typeface="+mj-lt"/>
                <a:ea typeface="Helvetica Neue"/>
                <a:cs typeface="Helvetica Neue"/>
                <a:sym typeface="Helvetica Neue"/>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0" name="Shape 10"/>
          <p:cNvSpPr txBox="1">
            <a:spLocks noGrp="1"/>
          </p:cNvSpPr>
          <p:nvPr>
            <p:ph type="subTitle" idx="1"/>
          </p:nvPr>
        </p:nvSpPr>
        <p:spPr>
          <a:xfrm>
            <a:off x="1371600" y="3260615"/>
            <a:ext cx="6400800" cy="1314450"/>
          </a:xfrm>
          <a:prstGeom prst="rect">
            <a:avLst/>
          </a:prstGeom>
          <a:noFill/>
          <a:ln>
            <a:noFill/>
          </a:ln>
        </p:spPr>
        <p:txBody>
          <a:bodyPr wrap="square" lIns="91425" tIns="91425" rIns="91425" bIns="91425" anchor="t" anchorCtr="0"/>
          <a:lstStyle>
            <a:lvl1pPr marL="0" marR="0" lvl="0" indent="0" algn="ctr" rtl="0">
              <a:spcBef>
                <a:spcPts val="480"/>
              </a:spcBef>
              <a:spcAft>
                <a:spcPts val="1200"/>
              </a:spcAft>
              <a:buClr>
                <a:schemeClr val="lt1"/>
              </a:buClr>
              <a:buFont typeface="Arial"/>
              <a:buNone/>
              <a:defRPr sz="2400" b="0" i="0" u="none" strike="noStrike" cap="none">
                <a:solidFill>
                  <a:schemeClr val="lt1"/>
                </a:solidFill>
                <a:latin typeface="+mn-lt"/>
                <a:ea typeface="Helvetica Neue"/>
                <a:cs typeface="Helvetica Neue"/>
                <a:sym typeface="Helvetica Neue"/>
              </a:defRPr>
            </a:lvl1pPr>
            <a:lvl2pPr marL="457200" marR="0" lvl="1" indent="0" algn="ctr" rtl="0">
              <a:spcBef>
                <a:spcPts val="400"/>
              </a:spcBef>
              <a:spcAft>
                <a:spcPts val="1200"/>
              </a:spcAft>
              <a:buClr>
                <a:srgbClr val="888888"/>
              </a:buClr>
              <a:buFont typeface="Arial"/>
              <a:buNone/>
              <a:defRPr sz="2000" b="0" i="0" u="none" strike="noStrike" cap="none">
                <a:solidFill>
                  <a:srgbClr val="888888"/>
                </a:solidFill>
                <a:latin typeface="Helvetica Neue"/>
                <a:ea typeface="Helvetica Neue"/>
                <a:cs typeface="Helvetica Neue"/>
                <a:sym typeface="Helvetica Neue"/>
              </a:defRPr>
            </a:lvl2pPr>
            <a:lvl3pPr marL="914400" marR="0" lvl="2" indent="0" algn="ctr" rtl="0">
              <a:spcBef>
                <a:spcPts val="360"/>
              </a:spcBef>
              <a:spcAft>
                <a:spcPts val="1200"/>
              </a:spcAft>
              <a:buClr>
                <a:srgbClr val="888888"/>
              </a:buClr>
              <a:buFont typeface="Arial"/>
              <a:buNone/>
              <a:defRPr sz="1800" b="0" i="0" u="none" strike="noStrike" cap="none">
                <a:solidFill>
                  <a:srgbClr val="888888"/>
                </a:solidFill>
                <a:latin typeface="Helvetica Neue"/>
                <a:ea typeface="Helvetica Neue"/>
                <a:cs typeface="Helvetica Neue"/>
                <a:sym typeface="Helvetica Neue"/>
              </a:defRPr>
            </a:lvl3pPr>
            <a:lvl4pPr marL="1371600" marR="0" lvl="3" indent="0" algn="ctr" rtl="0">
              <a:spcBef>
                <a:spcPts val="320"/>
              </a:spcBef>
              <a:spcAft>
                <a:spcPts val="1200"/>
              </a:spcAft>
              <a:buClr>
                <a:srgbClr val="888888"/>
              </a:buClr>
              <a:buFont typeface="Arial"/>
              <a:buNone/>
              <a:defRPr sz="1600" b="0" i="0" u="none" strike="noStrike" cap="none">
                <a:solidFill>
                  <a:srgbClr val="888888"/>
                </a:solidFill>
                <a:latin typeface="Helvetica Neue"/>
                <a:ea typeface="Helvetica Neue"/>
                <a:cs typeface="Helvetica Neue"/>
                <a:sym typeface="Helvetica Neue"/>
              </a:defRPr>
            </a:lvl4pPr>
            <a:lvl5pPr marL="1828800" marR="0" lvl="4" indent="0" algn="ctr" rtl="0">
              <a:spcBef>
                <a:spcPts val="280"/>
              </a:spcBef>
              <a:spcAft>
                <a:spcPts val="1200"/>
              </a:spcAft>
              <a:buClr>
                <a:srgbClr val="888888"/>
              </a:buClr>
              <a:buFont typeface="Arial"/>
              <a:buNone/>
              <a:defRPr sz="1400" b="0" i="0" u="none" strike="noStrike" cap="none">
                <a:solidFill>
                  <a:srgbClr val="888888"/>
                </a:solidFill>
                <a:latin typeface="Helvetica Neue"/>
                <a:ea typeface="Helvetica Neue"/>
                <a:cs typeface="Helvetica Neue"/>
                <a:sym typeface="Helvetica Neue"/>
              </a:defRPr>
            </a:lvl5pPr>
            <a:lvl6pPr marL="2286000" marR="0" lvl="5" indent="0" algn="ctr" rtl="0">
              <a:spcBef>
                <a:spcPts val="400"/>
              </a:spcBef>
              <a:buClr>
                <a:srgbClr val="888888"/>
              </a:buClr>
              <a:buFont typeface="Arial"/>
              <a:buNone/>
              <a:defRPr sz="2000" b="0" i="0" u="none" strike="noStrike" cap="none">
                <a:solidFill>
                  <a:srgbClr val="888888"/>
                </a:solidFill>
                <a:latin typeface="Arial"/>
                <a:ea typeface="Arial"/>
                <a:cs typeface="Arial"/>
                <a:sym typeface="Arial"/>
              </a:defRPr>
            </a:lvl6pPr>
            <a:lvl7pPr marL="2743200" marR="0" lvl="6" indent="0" algn="ctr" rtl="0">
              <a:spcBef>
                <a:spcPts val="400"/>
              </a:spcBef>
              <a:buClr>
                <a:srgbClr val="888888"/>
              </a:buClr>
              <a:buFont typeface="Arial"/>
              <a:buNone/>
              <a:defRPr sz="2000" b="0" i="0" u="none" strike="noStrike" cap="none">
                <a:solidFill>
                  <a:srgbClr val="888888"/>
                </a:solidFill>
                <a:latin typeface="Arial"/>
                <a:ea typeface="Arial"/>
                <a:cs typeface="Arial"/>
                <a:sym typeface="Arial"/>
              </a:defRPr>
            </a:lvl7pPr>
            <a:lvl8pPr marL="3200400" marR="0" lvl="7" indent="0" algn="ctr" rtl="0">
              <a:spcBef>
                <a:spcPts val="400"/>
              </a:spcBef>
              <a:buClr>
                <a:srgbClr val="888888"/>
              </a:buClr>
              <a:buFont typeface="Arial"/>
              <a:buNone/>
              <a:defRPr sz="2000" b="0" i="0" u="none" strike="noStrike" cap="none">
                <a:solidFill>
                  <a:srgbClr val="888888"/>
                </a:solidFill>
                <a:latin typeface="Arial"/>
                <a:ea typeface="Arial"/>
                <a:cs typeface="Arial"/>
                <a:sym typeface="Arial"/>
              </a:defRPr>
            </a:lvl8pPr>
            <a:lvl9pPr marL="3657600" marR="0" lvl="8" indent="0" algn="ctr" rtl="0">
              <a:spcBef>
                <a:spcPts val="400"/>
              </a:spcBef>
              <a:buClr>
                <a:srgbClr val="888888"/>
              </a:buClr>
              <a:buFont typeface="Arial"/>
              <a:buNone/>
              <a:defRPr sz="2000" b="0" i="0" u="none" strike="noStrike" cap="none">
                <a:solidFill>
                  <a:srgbClr val="888888"/>
                </a:solidFill>
                <a:latin typeface="Arial"/>
                <a:ea typeface="Arial"/>
                <a:cs typeface="Arial"/>
                <a:sym typeface="Arial"/>
              </a:defRPr>
            </a:lvl9pPr>
          </a:lstStyle>
          <a:p>
            <a:endParaRPr dirty="0"/>
          </a:p>
        </p:txBody>
      </p:sp>
      <p:sp>
        <p:nvSpPr>
          <p:cNvPr id="13" name="Shape 13"/>
          <p:cNvSpPr txBox="1">
            <a:spLocks noGrp="1"/>
          </p:cNvSpPr>
          <p:nvPr>
            <p:ph type="sldNum" idx="12"/>
          </p:nvPr>
        </p:nvSpPr>
        <p:spPr>
          <a:xfrm>
            <a:off x="8759952" y="4869656"/>
            <a:ext cx="384048" cy="273844"/>
          </a:xfrm>
          <a:prstGeom prst="rect">
            <a:avLst/>
          </a:prstGeom>
          <a:noFill/>
          <a:ln>
            <a:noFill/>
          </a:ln>
        </p:spPr>
        <p:txBody>
          <a:bodyPr wrap="square" lIns="91425" tIns="45700" rIns="91425" bIns="45700" anchor="t" anchorCtr="0">
            <a:noAutofit/>
          </a:bodyPr>
          <a:lstStyle>
            <a:lvl1pPr>
              <a:defRPr/>
            </a:lvl1pPr>
          </a:lstStyle>
          <a:p>
            <a:pPr>
              <a:buSzPct val="25000"/>
            </a:pPr>
            <a:fld id="{E6CB5823-43E6-455E-A614-9BABD28AEB78}" type="slidenum">
              <a:rPr lang="en-US" sz="1000" smtClean="0">
                <a:solidFill>
                  <a:schemeClr val="lt1"/>
                </a:solidFill>
              </a:rPr>
              <a:pPr>
                <a:buSzPct val="25000"/>
              </a:pPr>
              <a:t>‹#›</a:t>
            </a:fld>
            <a:endParaRPr lang="en-US" sz="1000" dirty="0">
              <a:solidFill>
                <a:schemeClr val="lt1"/>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4"/>
        <p:cNvGrpSpPr/>
        <p:nvPr/>
      </p:nvGrpSpPr>
      <p:grpSpPr>
        <a:xfrm>
          <a:off x="0" y="0"/>
          <a:ext cx="0" cy="0"/>
          <a:chOff x="0" y="0"/>
          <a:chExt cx="0" cy="0"/>
        </a:xfrm>
      </p:grpSpPr>
      <p:sp>
        <p:nvSpPr>
          <p:cNvPr id="15" name="Shape 15"/>
          <p:cNvSpPr txBox="1">
            <a:spLocks noGrp="1"/>
          </p:cNvSpPr>
          <p:nvPr>
            <p:ph type="body" idx="1"/>
          </p:nvPr>
        </p:nvSpPr>
        <p:spPr>
          <a:xfrm>
            <a:off x="457200" y="968900"/>
            <a:ext cx="8229600" cy="3625800"/>
          </a:xfrm>
          <a:prstGeom prst="rect">
            <a:avLst/>
          </a:prstGeom>
          <a:noFill/>
          <a:ln>
            <a:noFill/>
          </a:ln>
        </p:spPr>
        <p:txBody>
          <a:bodyPr wrap="square" lIns="91425" tIns="91425" rIns="91425" bIns="91425" anchor="t" anchorCtr="0"/>
          <a:lstStyle>
            <a:lvl1pPr marL="342900" marR="0" lvl="0" indent="-190500" algn="l" rtl="0">
              <a:spcBef>
                <a:spcPts val="480"/>
              </a:spcBef>
              <a:spcAft>
                <a:spcPts val="1200"/>
              </a:spcAft>
              <a:buClr>
                <a:srgbClr val="4C4C4C"/>
              </a:buClr>
              <a:buSzPct val="100000"/>
              <a:buFont typeface="Arial"/>
              <a:buChar char="•"/>
              <a:defRPr sz="2400" b="0" i="0" u="none" strike="noStrike" cap="none">
                <a:solidFill>
                  <a:srgbClr val="4C4C4C"/>
                </a:solidFill>
                <a:latin typeface="+mn-lt"/>
                <a:ea typeface="Helvetica Neue"/>
                <a:cs typeface="Helvetica Neue"/>
                <a:sym typeface="Helvetica Neue"/>
              </a:defRPr>
            </a:lvl1pPr>
            <a:lvl2pPr marL="742950" marR="0" lvl="1" indent="-158750" algn="l" rtl="0">
              <a:spcBef>
                <a:spcPts val="400"/>
              </a:spcBef>
              <a:spcAft>
                <a:spcPts val="1200"/>
              </a:spcAft>
              <a:buClr>
                <a:srgbClr val="4C4C4C"/>
              </a:buClr>
              <a:buSzPct val="100000"/>
              <a:buFont typeface="Arial"/>
              <a:buChar char="–"/>
              <a:defRPr sz="1800" b="0" i="0" u="none" strike="noStrike" cap="none">
                <a:solidFill>
                  <a:srgbClr val="4C4C4C"/>
                </a:solidFill>
                <a:latin typeface="Helvetica Neue"/>
                <a:ea typeface="Helvetica Neue"/>
                <a:cs typeface="Helvetica Neue"/>
                <a:sym typeface="Helvetica Neue"/>
              </a:defRPr>
            </a:lvl2pPr>
            <a:lvl3pPr marL="1143000" marR="0" lvl="2" indent="-114300" algn="l" rtl="0">
              <a:spcBef>
                <a:spcPts val="360"/>
              </a:spcBef>
              <a:spcAft>
                <a:spcPts val="1200"/>
              </a:spcAft>
              <a:buClr>
                <a:srgbClr val="4C4C4C"/>
              </a:buClr>
              <a:buSzPct val="100000"/>
              <a:buFont typeface="Arial"/>
              <a:buChar char="•"/>
              <a:defRPr sz="1400" b="0" i="0" u="none" strike="noStrike" cap="none">
                <a:solidFill>
                  <a:srgbClr val="4C4C4C"/>
                </a:solidFill>
                <a:latin typeface="Helvetica Neue"/>
                <a:ea typeface="Helvetica Neue"/>
                <a:cs typeface="Helvetica Neue"/>
                <a:sym typeface="Helvetica Neue"/>
              </a:defRPr>
            </a:lvl3pPr>
            <a:lvl4pPr marL="1600200" marR="0" lvl="3" indent="-127000" algn="l" rtl="0">
              <a:spcBef>
                <a:spcPts val="320"/>
              </a:spcBef>
              <a:spcAft>
                <a:spcPts val="1200"/>
              </a:spcAft>
              <a:buClr>
                <a:srgbClr val="4C4C4C"/>
              </a:buClr>
              <a:buSzPct val="100000"/>
              <a:buFont typeface="Arial"/>
              <a:buChar char="–"/>
              <a:defRPr sz="1400" b="0" i="0" u="none" strike="noStrike" cap="none">
                <a:solidFill>
                  <a:srgbClr val="4C4C4C"/>
                </a:solidFill>
                <a:latin typeface="Helvetica Neue"/>
                <a:ea typeface="Helvetica Neue"/>
                <a:cs typeface="Helvetica Neue"/>
                <a:sym typeface="Helvetica Neue"/>
              </a:defRPr>
            </a:lvl4pPr>
            <a:lvl5pPr marL="2057400" marR="0" lvl="4" indent="-139700" algn="l" rtl="0">
              <a:spcBef>
                <a:spcPts val="280"/>
              </a:spcBef>
              <a:spcAft>
                <a:spcPts val="1200"/>
              </a:spcAft>
              <a:buClr>
                <a:srgbClr val="4C4C4C"/>
              </a:buClr>
              <a:buSzPct val="100000"/>
              <a:buFont typeface="Arial"/>
              <a:buChar char="»"/>
              <a:defRPr sz="1400" b="0" i="0" u="none" strike="noStrike" cap="none">
                <a:solidFill>
                  <a:srgbClr val="4C4C4C"/>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16" name="Shape 16"/>
          <p:cNvSpPr txBox="1">
            <a:spLocks noGrp="1"/>
          </p:cNvSpPr>
          <p:nvPr>
            <p:ph type="title"/>
          </p:nvPr>
        </p:nvSpPr>
        <p:spPr>
          <a:xfrm>
            <a:off x="457200" y="205976"/>
            <a:ext cx="8229600" cy="672000"/>
          </a:xfrm>
          <a:prstGeom prst="rect">
            <a:avLst/>
          </a:prstGeom>
          <a:noFill/>
          <a:ln>
            <a:noFill/>
          </a:ln>
        </p:spPr>
        <p:txBody>
          <a:bodyPr wrap="square" lIns="91425" tIns="91425" rIns="91425" bIns="91425" anchor="ctr" anchorCtr="0"/>
          <a:lstStyle>
            <a:lvl1pPr marL="0" marR="0" lvl="0" indent="0" algn="l" rtl="0">
              <a:spcBef>
                <a:spcPts val="0"/>
              </a:spcBef>
              <a:buClr>
                <a:srgbClr val="4C4C4C"/>
              </a:buClr>
              <a:buSzPct val="100000"/>
              <a:buFont typeface="Helvetica Neue"/>
              <a:buNone/>
              <a:defRPr sz="3600" b="0" i="0" u="none" strike="noStrike" cap="none">
                <a:solidFill>
                  <a:srgbClr val="4C4C4C"/>
                </a:solidFill>
                <a:latin typeface="+mj-lt"/>
                <a:ea typeface="Helvetica Neue"/>
                <a:cs typeface="Helvetica Neue"/>
                <a:sym typeface="Helvetica Neue"/>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dirty="0"/>
          </a:p>
        </p:txBody>
      </p:sp>
      <p:sp>
        <p:nvSpPr>
          <p:cNvPr id="4" name="Shape 13">
            <a:extLst>
              <a:ext uri="{FF2B5EF4-FFF2-40B4-BE49-F238E27FC236}">
                <a16:creationId xmlns:a16="http://schemas.microsoft.com/office/drawing/2014/main" id="{338F5A81-7E09-4EFE-B795-7A54475F60EC}"/>
              </a:ext>
            </a:extLst>
          </p:cNvPr>
          <p:cNvSpPr txBox="1">
            <a:spLocks noGrp="1"/>
          </p:cNvSpPr>
          <p:nvPr>
            <p:ph type="sldNum" idx="4"/>
          </p:nvPr>
        </p:nvSpPr>
        <p:spPr>
          <a:xfrm>
            <a:off x="8759952" y="4869656"/>
            <a:ext cx="384048" cy="273844"/>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fld id="{00000000-1234-1234-1234-123412341234}" type="slidenum">
              <a:rPr lang="en-US" sz="1000" b="0" i="0" u="none" strike="noStrike" cap="none">
                <a:solidFill>
                  <a:schemeClr val="lt1"/>
                </a:solidFill>
                <a:latin typeface="Arial"/>
                <a:ea typeface="Arial"/>
                <a:cs typeface="Arial"/>
                <a:sym typeface="Arial"/>
              </a:rPr>
              <a:t>‹#›</a:t>
            </a:fld>
            <a:endParaRPr lang="en-US" sz="10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722313" y="3305176"/>
            <a:ext cx="7772400" cy="1021556"/>
          </a:xfrm>
          <a:prstGeom prst="rect">
            <a:avLst/>
          </a:prstGeom>
          <a:noFill/>
          <a:ln>
            <a:noFill/>
          </a:ln>
        </p:spPr>
        <p:txBody>
          <a:bodyPr wrap="square" lIns="91425" tIns="91425" rIns="91425" bIns="91425" anchor="t" anchorCtr="0"/>
          <a:lstStyle>
            <a:lvl1pPr marL="0" marR="0" lvl="0" indent="0" algn="l" rtl="0">
              <a:spcBef>
                <a:spcPts val="0"/>
              </a:spcBef>
              <a:buClr>
                <a:srgbClr val="4C4C4C"/>
              </a:buClr>
              <a:buFont typeface="Helvetica Neue"/>
              <a:buNone/>
              <a:defRPr sz="4000" b="1" i="0" u="none" strike="noStrike" cap="none">
                <a:solidFill>
                  <a:srgbClr val="4C4C4C"/>
                </a:solidFill>
                <a:latin typeface="+mj-lt"/>
                <a:ea typeface="Helvetica Neue"/>
                <a:cs typeface="Helvetica Neue"/>
                <a:sym typeface="Helvetica Neue"/>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9" name="Shape 19"/>
          <p:cNvSpPr txBox="1">
            <a:spLocks noGrp="1"/>
          </p:cNvSpPr>
          <p:nvPr>
            <p:ph type="body" idx="1"/>
          </p:nvPr>
        </p:nvSpPr>
        <p:spPr>
          <a:xfrm>
            <a:off x="722313" y="2180035"/>
            <a:ext cx="7772400" cy="1125140"/>
          </a:xfrm>
          <a:prstGeom prst="rect">
            <a:avLst/>
          </a:prstGeom>
          <a:noFill/>
          <a:ln>
            <a:noFill/>
          </a:ln>
        </p:spPr>
        <p:txBody>
          <a:bodyPr wrap="square" lIns="91425" tIns="91425" rIns="91425" bIns="91425" anchor="b" anchorCtr="0"/>
          <a:lstStyle>
            <a:lvl1pPr marL="0" marR="0" lvl="0" indent="0" algn="l" rtl="0">
              <a:spcBef>
                <a:spcPts val="400"/>
              </a:spcBef>
              <a:spcAft>
                <a:spcPts val="1200"/>
              </a:spcAft>
              <a:buClr>
                <a:srgbClr val="888888"/>
              </a:buClr>
              <a:buFont typeface="Arial"/>
              <a:buNone/>
              <a:defRPr sz="2000" b="0" i="0" u="none" strike="noStrike" cap="none">
                <a:solidFill>
                  <a:srgbClr val="888888"/>
                </a:solidFill>
                <a:latin typeface="+mn-lt"/>
                <a:ea typeface="Helvetica Neue"/>
                <a:cs typeface="Helvetica Neue"/>
                <a:sym typeface="Helvetica Neue"/>
              </a:defRPr>
            </a:lvl1pPr>
            <a:lvl2pPr marL="457200" marR="0" lvl="1" indent="0" algn="l" rtl="0">
              <a:spcBef>
                <a:spcPts val="360"/>
              </a:spcBef>
              <a:spcAft>
                <a:spcPts val="1200"/>
              </a:spcAft>
              <a:buClr>
                <a:srgbClr val="888888"/>
              </a:buClr>
              <a:buFont typeface="Arial"/>
              <a:buNone/>
              <a:defRPr sz="1800" b="0" i="0" u="none" strike="noStrike" cap="none">
                <a:solidFill>
                  <a:srgbClr val="888888"/>
                </a:solidFill>
                <a:latin typeface="Helvetica Neue"/>
                <a:ea typeface="Helvetica Neue"/>
                <a:cs typeface="Helvetica Neue"/>
                <a:sym typeface="Helvetica Neue"/>
              </a:defRPr>
            </a:lvl2pPr>
            <a:lvl3pPr marL="914400" marR="0" lvl="2" indent="0" algn="l" rtl="0">
              <a:spcBef>
                <a:spcPts val="320"/>
              </a:spcBef>
              <a:spcAft>
                <a:spcPts val="1200"/>
              </a:spcAft>
              <a:buClr>
                <a:srgbClr val="888888"/>
              </a:buClr>
              <a:buFont typeface="Arial"/>
              <a:buNone/>
              <a:defRPr sz="1600" b="0" i="0" u="none" strike="noStrike" cap="none">
                <a:solidFill>
                  <a:srgbClr val="888888"/>
                </a:solidFill>
                <a:latin typeface="Helvetica Neue"/>
                <a:ea typeface="Helvetica Neue"/>
                <a:cs typeface="Helvetica Neue"/>
                <a:sym typeface="Helvetica Neue"/>
              </a:defRPr>
            </a:lvl3pPr>
            <a:lvl4pPr marL="1371600" marR="0" lvl="3" indent="0" algn="l" rtl="0">
              <a:spcBef>
                <a:spcPts val="280"/>
              </a:spcBef>
              <a:spcAft>
                <a:spcPts val="1200"/>
              </a:spcAft>
              <a:buClr>
                <a:srgbClr val="888888"/>
              </a:buClr>
              <a:buFont typeface="Arial"/>
              <a:buNone/>
              <a:defRPr sz="1400" b="0" i="0" u="none" strike="noStrike" cap="none">
                <a:solidFill>
                  <a:srgbClr val="888888"/>
                </a:solidFill>
                <a:latin typeface="Helvetica Neue"/>
                <a:ea typeface="Helvetica Neue"/>
                <a:cs typeface="Helvetica Neue"/>
                <a:sym typeface="Helvetica Neue"/>
              </a:defRPr>
            </a:lvl4pPr>
            <a:lvl5pPr marL="1828800" marR="0" lvl="4" indent="0" algn="l" rtl="0">
              <a:spcBef>
                <a:spcPts val="280"/>
              </a:spcBef>
              <a:spcAft>
                <a:spcPts val="1200"/>
              </a:spcAft>
              <a:buClr>
                <a:srgbClr val="888888"/>
              </a:buClr>
              <a:buFont typeface="Arial"/>
              <a:buNone/>
              <a:defRPr sz="1400" b="0" i="0" u="none" strike="noStrike" cap="none">
                <a:solidFill>
                  <a:srgbClr val="888888"/>
                </a:solidFill>
                <a:latin typeface="Helvetica Neue"/>
                <a:ea typeface="Helvetica Neue"/>
                <a:cs typeface="Helvetica Neue"/>
                <a:sym typeface="Helvetica Neue"/>
              </a:defRPr>
            </a:lvl5pPr>
            <a:lvl6pPr marL="2286000" marR="0" lvl="5" indent="0" algn="l" rtl="0">
              <a:spcBef>
                <a:spcPts val="280"/>
              </a:spcBef>
              <a:buClr>
                <a:srgbClr val="888888"/>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280"/>
              </a:spcBef>
              <a:buClr>
                <a:srgbClr val="888888"/>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280"/>
              </a:spcBef>
              <a:buClr>
                <a:srgbClr val="888888"/>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280"/>
              </a:spcBef>
              <a:buClr>
                <a:srgbClr val="888888"/>
              </a:buClr>
              <a:buFont typeface="Arial"/>
              <a:buNone/>
              <a:defRPr sz="1400" b="0" i="0" u="none" strike="noStrike" cap="none">
                <a:solidFill>
                  <a:srgbClr val="888888"/>
                </a:solidFill>
                <a:latin typeface="Arial"/>
                <a:ea typeface="Arial"/>
                <a:cs typeface="Arial"/>
                <a:sym typeface="Arial"/>
              </a:defRPr>
            </a:lvl9pPr>
          </a:lstStyle>
          <a:p>
            <a:endParaRPr dirty="0"/>
          </a:p>
        </p:txBody>
      </p:sp>
      <p:sp>
        <p:nvSpPr>
          <p:cNvPr id="7" name="Shape 13">
            <a:extLst>
              <a:ext uri="{FF2B5EF4-FFF2-40B4-BE49-F238E27FC236}">
                <a16:creationId xmlns:a16="http://schemas.microsoft.com/office/drawing/2014/main" id="{D66A33CF-22C3-426A-B410-1A79A2922A02}"/>
              </a:ext>
            </a:extLst>
          </p:cNvPr>
          <p:cNvSpPr txBox="1">
            <a:spLocks noGrp="1"/>
          </p:cNvSpPr>
          <p:nvPr>
            <p:ph type="sldNum" idx="4"/>
          </p:nvPr>
        </p:nvSpPr>
        <p:spPr>
          <a:xfrm>
            <a:off x="8759952" y="4869656"/>
            <a:ext cx="384048" cy="273844"/>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fld id="{00000000-1234-1234-1234-123412341234}" type="slidenum">
              <a:rPr lang="en-US" sz="1000" b="0" i="0" u="none" strike="noStrike" cap="none">
                <a:solidFill>
                  <a:schemeClr val="lt1"/>
                </a:solidFill>
                <a:latin typeface="Arial"/>
                <a:ea typeface="Arial"/>
                <a:cs typeface="Arial"/>
                <a:sym typeface="Arial"/>
              </a:rPr>
              <a:t>‹#›</a:t>
            </a:fld>
            <a:endParaRPr lang="en-US" sz="1000" b="0" i="0" u="none" strike="noStrike" cap="none">
              <a:solidFill>
                <a:schemeClr val="lt1"/>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5">
            <a:alphaModFix/>
          </a:blip>
          <a:stretch>
            <a:fillRect/>
          </a:stretch>
        </a:blip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457200" y="205976"/>
            <a:ext cx="8229600" cy="672000"/>
          </a:xfrm>
          <a:prstGeom prst="rect">
            <a:avLst/>
          </a:prstGeom>
          <a:noFill/>
          <a:ln>
            <a:noFill/>
          </a:ln>
        </p:spPr>
        <p:txBody>
          <a:bodyPr wrap="square" lIns="91425" tIns="91425" rIns="91425" bIns="91425" anchor="ctr" anchorCtr="0"/>
          <a:lstStyle>
            <a:lvl1pPr marL="0" marR="0" lvl="0" indent="0" algn="l" rtl="0">
              <a:spcBef>
                <a:spcPts val="0"/>
              </a:spcBef>
              <a:buClr>
                <a:srgbClr val="4C4C4C"/>
              </a:buClr>
              <a:buSzPct val="100000"/>
              <a:buFont typeface="Helvetica Neue"/>
              <a:buNone/>
              <a:defRPr sz="3600" b="0" i="0" u="none" strike="noStrike" cap="none">
                <a:solidFill>
                  <a:srgbClr val="4C4C4C"/>
                </a:solidFill>
                <a:latin typeface="Helvetica Neue"/>
                <a:ea typeface="Helvetica Neue"/>
                <a:cs typeface="Helvetica Neue"/>
                <a:sym typeface="Helvetica Neue"/>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7" name="Shape 7"/>
          <p:cNvSpPr txBox="1">
            <a:spLocks noGrp="1"/>
          </p:cNvSpPr>
          <p:nvPr>
            <p:ph type="body" idx="1"/>
          </p:nvPr>
        </p:nvSpPr>
        <p:spPr>
          <a:xfrm>
            <a:off x="457200" y="968900"/>
            <a:ext cx="8229600" cy="3625800"/>
          </a:xfrm>
          <a:prstGeom prst="rect">
            <a:avLst/>
          </a:prstGeom>
          <a:noFill/>
          <a:ln>
            <a:noFill/>
          </a:ln>
        </p:spPr>
        <p:txBody>
          <a:bodyPr wrap="square" lIns="91425" tIns="91425" rIns="91425" bIns="91425" anchor="t" anchorCtr="0"/>
          <a:lstStyle>
            <a:lvl1pPr marL="342900" marR="0" lvl="0" indent="-190500" algn="l" rtl="0">
              <a:spcBef>
                <a:spcPts val="480"/>
              </a:spcBef>
              <a:spcAft>
                <a:spcPts val="1200"/>
              </a:spcAft>
              <a:buClr>
                <a:srgbClr val="666666"/>
              </a:buClr>
              <a:buSzPct val="100000"/>
              <a:buFont typeface="Arial"/>
              <a:buChar char="•"/>
              <a:defRPr sz="2400" b="0" i="0" u="none" strike="noStrike" cap="none">
                <a:solidFill>
                  <a:srgbClr val="666666"/>
                </a:solidFill>
                <a:latin typeface="Helvetica Neue"/>
                <a:ea typeface="Helvetica Neue"/>
                <a:cs typeface="Helvetica Neue"/>
                <a:sym typeface="Helvetica Neue"/>
              </a:defRPr>
            </a:lvl1pPr>
            <a:lvl2pPr marL="742950" marR="0" lvl="1" indent="-158750" algn="l" rtl="0">
              <a:spcBef>
                <a:spcPts val="400"/>
              </a:spcBef>
              <a:spcAft>
                <a:spcPts val="1200"/>
              </a:spcAft>
              <a:buClr>
                <a:srgbClr val="666666"/>
              </a:buClr>
              <a:buSzPct val="100000"/>
              <a:buFont typeface="Arial"/>
              <a:buChar char="–"/>
              <a:defRPr sz="2000" b="0" i="0" u="none" strike="noStrike" cap="none">
                <a:solidFill>
                  <a:srgbClr val="666666"/>
                </a:solidFill>
                <a:latin typeface="Helvetica Neue"/>
                <a:ea typeface="Helvetica Neue"/>
                <a:cs typeface="Helvetica Neue"/>
                <a:sym typeface="Helvetica Neue"/>
              </a:defRPr>
            </a:lvl2pPr>
            <a:lvl3pPr marL="1143000" marR="0" lvl="2" indent="-114300" algn="l" rtl="0">
              <a:spcBef>
                <a:spcPts val="360"/>
              </a:spcBef>
              <a:spcAft>
                <a:spcPts val="1200"/>
              </a:spcAft>
              <a:buClr>
                <a:srgbClr val="666666"/>
              </a:buClr>
              <a:buSzPct val="100000"/>
              <a:buFont typeface="Arial"/>
              <a:buChar char="•"/>
              <a:defRPr sz="1800" b="0" i="0" u="none" strike="noStrike" cap="none">
                <a:solidFill>
                  <a:srgbClr val="666666"/>
                </a:solidFill>
                <a:latin typeface="Helvetica Neue"/>
                <a:ea typeface="Helvetica Neue"/>
                <a:cs typeface="Helvetica Neue"/>
                <a:sym typeface="Helvetica Neue"/>
              </a:defRPr>
            </a:lvl3pPr>
            <a:lvl4pPr marL="1600200" marR="0" lvl="3" indent="-127000" algn="l" rtl="0">
              <a:spcBef>
                <a:spcPts val="320"/>
              </a:spcBef>
              <a:spcAft>
                <a:spcPts val="1200"/>
              </a:spcAft>
              <a:buClr>
                <a:srgbClr val="666666"/>
              </a:buClr>
              <a:buSzPct val="100000"/>
              <a:buFont typeface="Arial"/>
              <a:buChar char="–"/>
              <a:defRPr sz="1600" b="0" i="0" u="none" strike="noStrike" cap="none">
                <a:solidFill>
                  <a:srgbClr val="666666"/>
                </a:solidFill>
                <a:latin typeface="Helvetica Neue"/>
                <a:ea typeface="Helvetica Neue"/>
                <a:cs typeface="Helvetica Neue"/>
                <a:sym typeface="Helvetica Neue"/>
              </a:defRPr>
            </a:lvl4pPr>
            <a:lvl5pPr marL="2057400" marR="0" lvl="4" indent="-139700" algn="l" rtl="0">
              <a:spcBef>
                <a:spcPts val="280"/>
              </a:spcBef>
              <a:spcAft>
                <a:spcPts val="1200"/>
              </a:spcAft>
              <a:buClr>
                <a:srgbClr val="666666"/>
              </a:buClr>
              <a:buSzPct val="100000"/>
              <a:buFont typeface="Arial"/>
              <a:buChar char="»"/>
              <a:defRPr sz="1400" b="0" i="0" u="none" strike="noStrike" cap="none">
                <a:solidFill>
                  <a:srgbClr val="666666"/>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4" name="Shape 13">
            <a:extLst>
              <a:ext uri="{FF2B5EF4-FFF2-40B4-BE49-F238E27FC236}">
                <a16:creationId xmlns:a16="http://schemas.microsoft.com/office/drawing/2014/main" id="{E3D65CE4-D2FD-4A8A-89CC-689FC0962C76}"/>
              </a:ext>
            </a:extLst>
          </p:cNvPr>
          <p:cNvSpPr txBox="1">
            <a:spLocks noGrp="1"/>
          </p:cNvSpPr>
          <p:nvPr>
            <p:ph type="sldNum" idx="4"/>
          </p:nvPr>
        </p:nvSpPr>
        <p:spPr>
          <a:xfrm>
            <a:off x="8759952" y="4869656"/>
            <a:ext cx="384048" cy="273844"/>
          </a:xfrm>
          <a:prstGeom prst="rect">
            <a:avLst/>
          </a:prstGeom>
          <a:noFill/>
          <a:ln>
            <a:noFill/>
          </a:ln>
        </p:spPr>
        <p:txBody>
          <a:bodyPr wrap="square" lIns="91425" tIns="45700" rIns="91425" bIns="45700" anchor="t" anchorCtr="0">
            <a:noAutofit/>
          </a:bodyPr>
          <a:lstStyle>
            <a:lvl1pPr>
              <a:defRPr>
                <a:latin typeface="Arial" panose="020B0604020202020204" pitchFamily="34" charset="0"/>
                <a:cs typeface="Arial" panose="020B0604020202020204" pitchFamily="34" charset="0"/>
              </a:defRPr>
            </a:lvl1pPr>
          </a:lstStyle>
          <a:p>
            <a:pPr>
              <a:buSzPct val="25000"/>
            </a:pPr>
            <a:fld id="{8F51EADE-EDC7-4914-ABDA-0FC0B23124CF}" type="slidenum">
              <a:rPr lang="en-US" sz="1000" smtClean="0">
                <a:solidFill>
                  <a:schemeClr val="lt1"/>
                </a:solidFill>
              </a:rPr>
              <a:pPr>
                <a:buSzPct val="25000"/>
              </a:pPr>
              <a:t>‹#›</a:t>
            </a:fld>
            <a:endParaRPr lang="en-US" sz="1000" dirty="0">
              <a:solidFill>
                <a:schemeClr val="lt1"/>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3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40.png"/></Relationships>
</file>

<file path=ppt/slides/_rels/slide32.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5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30.png"/></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110.png"/><Relationship Id="rId4" Type="http://schemas.openxmlformats.org/officeDocument/2006/relationships/image" Target="../media/image100.png"/></Relationships>
</file>

<file path=ppt/slides/_rels/slide36.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tiff"/></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51.xml.rels><?xml version="1.0" encoding="UTF-8" standalone="yes"?>
<Relationships xmlns="http://schemas.openxmlformats.org/package/2006/relationships"><Relationship Id="rId8" Type="http://schemas.openxmlformats.org/officeDocument/2006/relationships/image" Target="../media/image662.png"/><Relationship Id="rId3" Type="http://schemas.openxmlformats.org/officeDocument/2006/relationships/image" Target="../media/image69.png"/><Relationship Id="rId7" Type="http://schemas.openxmlformats.org/officeDocument/2006/relationships/image" Target="../media/image651.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641.png"/><Relationship Id="rId5" Type="http://schemas.openxmlformats.org/officeDocument/2006/relationships/image" Target="../media/image631.png"/><Relationship Id="rId4" Type="http://schemas.openxmlformats.org/officeDocument/2006/relationships/image" Target="../media/image70.png"/><Relationship Id="rId9" Type="http://schemas.openxmlformats.org/officeDocument/2006/relationships/image" Target="../media/image71.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5.tiff"/><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8.png"/><Relationship Id="rId4" Type="http://schemas.openxmlformats.org/officeDocument/2006/relationships/diagramLayout" Target="../diagrams/layout1.xml"/><Relationship Id="rId9"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6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30.png"/><Relationship Id="rId7" Type="http://schemas.openxmlformats.org/officeDocument/2006/relationships/image" Target="../media/image670.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661.png"/><Relationship Id="rId5" Type="http://schemas.openxmlformats.org/officeDocument/2006/relationships/image" Target="../media/image650.png"/><Relationship Id="rId4" Type="http://schemas.openxmlformats.org/officeDocument/2006/relationships/image" Target="../media/image640.png"/></Relationships>
</file>

<file path=ppt/slides/_rels/slide7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60.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700.png"/><Relationship Id="rId1" Type="http://schemas.openxmlformats.org/officeDocument/2006/relationships/slideLayout" Target="../slideLayouts/slideLayout2.xml"/><Relationship Id="rId6" Type="http://schemas.openxmlformats.org/officeDocument/2006/relationships/image" Target="../media/image380.png"/><Relationship Id="rId5" Type="http://schemas.openxmlformats.org/officeDocument/2006/relationships/image" Target="../media/image370.png"/><Relationship Id="rId4" Type="http://schemas.openxmlformats.org/officeDocument/2006/relationships/image" Target="../media/image84.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pic>
        <p:nvPicPr>
          <p:cNvPr id="78" name="Shape 78" descr="MU_PPT_wide_newbg-02.jpg"/>
          <p:cNvPicPr preferRelativeResize="0"/>
          <p:nvPr/>
        </p:nvPicPr>
        <p:blipFill rotWithShape="1">
          <a:blip r:embed="rId3">
            <a:alphaModFix/>
          </a:blip>
          <a:srcRect/>
          <a:stretch/>
        </p:blipFill>
        <p:spPr>
          <a:xfrm>
            <a:off x="0" y="0"/>
            <a:ext cx="9135879" cy="5143500"/>
          </a:xfrm>
          <a:prstGeom prst="rect">
            <a:avLst/>
          </a:prstGeom>
          <a:noFill/>
          <a:ln>
            <a:noFill/>
          </a:ln>
        </p:spPr>
      </p:pic>
      <p:sp>
        <p:nvSpPr>
          <p:cNvPr id="79" name="Shape 79"/>
          <p:cNvSpPr txBox="1">
            <a:spLocks noGrp="1"/>
          </p:cNvSpPr>
          <p:nvPr>
            <p:ph type="ctrTitle"/>
          </p:nvPr>
        </p:nvSpPr>
        <p:spPr>
          <a:xfrm>
            <a:off x="681739" y="1649950"/>
            <a:ext cx="7772400" cy="11025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lt1"/>
              </a:buClr>
              <a:buSzPct val="25000"/>
              <a:buFont typeface="Helvetica Neue"/>
              <a:buNone/>
            </a:pPr>
            <a:r>
              <a:rPr lang="en-US" sz="3000" dirty="0"/>
              <a:t>Computational Protein Structure Prediction Using Deep Learning</a:t>
            </a:r>
          </a:p>
        </p:txBody>
      </p:sp>
      <p:sp>
        <p:nvSpPr>
          <p:cNvPr id="80" name="Shape 80"/>
          <p:cNvSpPr txBox="1">
            <a:spLocks noGrp="1"/>
          </p:cNvSpPr>
          <p:nvPr>
            <p:ph type="subTitle" idx="1"/>
          </p:nvPr>
        </p:nvSpPr>
        <p:spPr>
          <a:xfrm>
            <a:off x="218089" y="3037980"/>
            <a:ext cx="8699700" cy="1377000"/>
          </a:xfrm>
          <a:prstGeom prst="rect">
            <a:avLst/>
          </a:prstGeom>
          <a:noFill/>
          <a:ln>
            <a:noFill/>
          </a:ln>
        </p:spPr>
        <p:txBody>
          <a:bodyPr wrap="square" lIns="91425" tIns="45700" rIns="91425" bIns="45700" anchor="t" anchorCtr="0">
            <a:noAutofit/>
          </a:bodyPr>
          <a:lstStyle/>
          <a:p>
            <a:pPr>
              <a:spcBef>
                <a:spcPts val="0"/>
              </a:spcBef>
              <a:spcAft>
                <a:spcPts val="0"/>
              </a:spcAft>
              <a:buSzPct val="25000"/>
            </a:pPr>
            <a:r>
              <a:rPr lang="en-US" sz="2200" dirty="0"/>
              <a:t>Zhaoyu Li</a:t>
            </a:r>
          </a:p>
          <a:p>
            <a:pPr marL="0" marR="0" lvl="0" indent="0" algn="ctr" rtl="0">
              <a:spcBef>
                <a:spcPts val="0"/>
              </a:spcBef>
              <a:spcAft>
                <a:spcPts val="0"/>
              </a:spcAft>
              <a:buClr>
                <a:schemeClr val="lt1"/>
              </a:buClr>
              <a:buSzPct val="25000"/>
              <a:buFont typeface="Arial"/>
              <a:buNone/>
            </a:pPr>
            <a:endParaRPr lang="en-US" sz="1600" dirty="0">
              <a:latin typeface="+mj-lt"/>
            </a:endParaRPr>
          </a:p>
          <a:p>
            <a:pPr marL="0" marR="0" lvl="0" indent="0" algn="ctr" rtl="0">
              <a:spcBef>
                <a:spcPts val="0"/>
              </a:spcBef>
              <a:spcAft>
                <a:spcPts val="0"/>
              </a:spcAft>
              <a:buClr>
                <a:schemeClr val="lt1"/>
              </a:buClr>
              <a:buSzPct val="25000"/>
              <a:buFont typeface="Arial"/>
              <a:buNone/>
            </a:pPr>
            <a:r>
              <a:rPr lang="en-US" sz="1600" dirty="0">
                <a:latin typeface="+mj-lt"/>
              </a:rPr>
              <a:t>Department of Electrical Engineering and Computer Science</a:t>
            </a:r>
          </a:p>
          <a:p>
            <a:pPr marL="0" marR="0" lvl="0" indent="0" algn="ctr" rtl="0">
              <a:spcBef>
                <a:spcPts val="0"/>
              </a:spcBef>
              <a:spcAft>
                <a:spcPts val="0"/>
              </a:spcAft>
              <a:buClr>
                <a:schemeClr val="lt1"/>
              </a:buClr>
              <a:buSzPct val="25000"/>
              <a:buFont typeface="Arial"/>
              <a:buNone/>
            </a:pPr>
            <a:r>
              <a:rPr lang="en-US" sz="1600" dirty="0">
                <a:latin typeface="+mj-lt"/>
              </a:rPr>
              <a:t>University of Missouri – Columbia</a:t>
            </a:r>
          </a:p>
          <a:p>
            <a:pPr marL="0" marR="0" lvl="0" indent="0" algn="ctr" rtl="0">
              <a:spcBef>
                <a:spcPts val="0"/>
              </a:spcBef>
              <a:spcAft>
                <a:spcPts val="0"/>
              </a:spcAft>
              <a:buClr>
                <a:schemeClr val="lt1"/>
              </a:buClr>
              <a:buSzPct val="25000"/>
              <a:buFont typeface="Arial"/>
              <a:buNone/>
            </a:pPr>
            <a:r>
              <a:rPr lang="en-US" sz="1600" dirty="0">
                <a:latin typeface="+mj-lt"/>
              </a:rPr>
              <a:t>Advisor: Dr. Yi Shang</a:t>
            </a:r>
          </a:p>
        </p:txBody>
      </p:sp>
      <p:sp>
        <p:nvSpPr>
          <p:cNvPr id="2" name="Slide Number Placeholder 1">
            <a:extLst>
              <a:ext uri="{FF2B5EF4-FFF2-40B4-BE49-F238E27FC236}">
                <a16:creationId xmlns:a16="http://schemas.microsoft.com/office/drawing/2014/main" id="{56172060-DEFD-4F9D-A0B4-0BCE305E6C38}"/>
              </a:ext>
            </a:extLst>
          </p:cNvPr>
          <p:cNvSpPr>
            <a:spLocks noGrp="1"/>
          </p:cNvSpPr>
          <p:nvPr>
            <p:ph type="sldNum" idx="12"/>
          </p:nvPr>
        </p:nvSpPr>
        <p:spPr/>
        <p:txBody>
          <a:bodyPr anchor="ctr"/>
          <a:lstStyle/>
          <a:p>
            <a:pPr marL="0" marR="0" lvl="0" indent="0" algn="l" rtl="0">
              <a:spcBef>
                <a:spcPts val="0"/>
              </a:spcBef>
              <a:buSzPct val="25000"/>
              <a:buNone/>
            </a:pPr>
            <a:fld id="{00000000-1234-1234-1234-123412341234}" type="slidenum">
              <a:rPr lang="en-US" sz="1000" b="0" i="0" u="none" strike="noStrike" cap="none" smtClean="0">
                <a:solidFill>
                  <a:schemeClr val="lt1"/>
                </a:solidFill>
                <a:latin typeface="+mj-lt"/>
                <a:ea typeface="Arial"/>
                <a:cs typeface="Arial"/>
                <a:sym typeface="Arial"/>
              </a:rPr>
              <a:t>1</a:t>
            </a:fld>
            <a:endParaRPr lang="en-US" sz="1000" b="0" i="0" u="none" strike="noStrike" cap="none" dirty="0">
              <a:solidFill>
                <a:schemeClr val="lt1"/>
              </a:solidFill>
              <a:latin typeface="+mj-lt"/>
              <a:ea typeface="Arial"/>
              <a:cs typeface="Arial"/>
              <a:sym typeface="Arial"/>
            </a:endParaRPr>
          </a:p>
        </p:txBody>
      </p:sp>
      <p:sp>
        <p:nvSpPr>
          <p:cNvPr id="9" name="Shape 12">
            <a:extLst>
              <a:ext uri="{FF2B5EF4-FFF2-40B4-BE49-F238E27FC236}">
                <a16:creationId xmlns:a16="http://schemas.microsoft.com/office/drawing/2014/main" id="{E170E837-246C-CD49-9460-BFEEDAE24E97}"/>
              </a:ext>
            </a:extLst>
          </p:cNvPr>
          <p:cNvSpPr txBox="1">
            <a:spLocks/>
          </p:cNvSpPr>
          <p:nvPr/>
        </p:nvSpPr>
        <p:spPr>
          <a:xfrm>
            <a:off x="0" y="4869656"/>
            <a:ext cx="2895600" cy="273844"/>
          </a:xfrm>
          <a:prstGeom prst="rect">
            <a:avLst/>
          </a:prstGeom>
          <a:noFill/>
          <a:ln>
            <a:noFill/>
          </a:ln>
        </p:spPr>
        <p:txBody>
          <a:bodyPr wrap="square"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None/>
              <a:defRPr sz="1000" b="0" i="0" u="none" strike="noStrike" cap="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r>
              <a:rPr lang="en-US" dirty="0">
                <a:solidFill>
                  <a:srgbClr val="FFFFFF"/>
                </a:solidFill>
              </a:rPr>
              <a:t>PhD Defense, May 11, 2020</a:t>
            </a:r>
            <a:endParaRPr dirty="0">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3" name="Shape 93"/>
          <p:cNvSpPr txBox="1">
            <a:spLocks noGrp="1"/>
          </p:cNvSpPr>
          <p:nvPr>
            <p:ph type="title"/>
          </p:nvPr>
        </p:nvSpPr>
        <p:spPr>
          <a:xfrm>
            <a:off x="457200" y="205976"/>
            <a:ext cx="8229600" cy="672000"/>
          </a:xfrm>
          <a:prstGeom prst="rect">
            <a:avLst/>
          </a:prstGeom>
        </p:spPr>
        <p:txBody>
          <a:bodyPr wrap="square" lIns="91425" tIns="91425" rIns="91425" bIns="91425" anchor="ctr" anchorCtr="0">
            <a:normAutofit fontScale="90000"/>
          </a:bodyPr>
          <a:lstStyle/>
          <a:p>
            <a:pPr lvl="0">
              <a:spcBef>
                <a:spcPts val="0"/>
              </a:spcBef>
              <a:buNone/>
            </a:pPr>
            <a:r>
              <a:rPr lang="en-US" dirty="0"/>
              <a:t>New Methods Developed</a:t>
            </a:r>
          </a:p>
        </p:txBody>
      </p:sp>
      <p:graphicFrame>
        <p:nvGraphicFramePr>
          <p:cNvPr id="4" name="Table 3">
            <a:extLst>
              <a:ext uri="{FF2B5EF4-FFF2-40B4-BE49-F238E27FC236}">
                <a16:creationId xmlns:a16="http://schemas.microsoft.com/office/drawing/2014/main" id="{91A87473-A77D-4F8D-9CBF-2358547A5E2E}"/>
              </a:ext>
            </a:extLst>
          </p:cNvPr>
          <p:cNvGraphicFramePr>
            <a:graphicFrameLocks noGrp="1"/>
          </p:cNvGraphicFramePr>
          <p:nvPr>
            <p:extLst>
              <p:ext uri="{D42A27DB-BD31-4B8C-83A1-F6EECF244321}">
                <p14:modId xmlns:p14="http://schemas.microsoft.com/office/powerpoint/2010/main" val="2976029155"/>
              </p:ext>
            </p:extLst>
          </p:nvPr>
        </p:nvGraphicFramePr>
        <p:xfrm>
          <a:off x="687659" y="1131375"/>
          <a:ext cx="7768682" cy="3138407"/>
        </p:xfrm>
        <a:graphic>
          <a:graphicData uri="http://schemas.openxmlformats.org/drawingml/2006/table">
            <a:tbl>
              <a:tblPr firstRow="1" bandRow="1">
                <a:tableStyleId>{7DF18680-E054-41AD-8BC1-D1AEF772440D}</a:tableStyleId>
              </a:tblPr>
              <a:tblGrid>
                <a:gridCol w="1917115">
                  <a:extLst>
                    <a:ext uri="{9D8B030D-6E8A-4147-A177-3AD203B41FA5}">
                      <a16:colId xmlns:a16="http://schemas.microsoft.com/office/drawing/2014/main" val="3985065714"/>
                    </a:ext>
                  </a:extLst>
                </a:gridCol>
                <a:gridCol w="3413488">
                  <a:extLst>
                    <a:ext uri="{9D8B030D-6E8A-4147-A177-3AD203B41FA5}">
                      <a16:colId xmlns:a16="http://schemas.microsoft.com/office/drawing/2014/main" val="32076660"/>
                    </a:ext>
                  </a:extLst>
                </a:gridCol>
                <a:gridCol w="2438079">
                  <a:extLst>
                    <a:ext uri="{9D8B030D-6E8A-4147-A177-3AD203B41FA5}">
                      <a16:colId xmlns:a16="http://schemas.microsoft.com/office/drawing/2014/main" val="4256809748"/>
                    </a:ext>
                  </a:extLst>
                </a:gridCol>
              </a:tblGrid>
              <a:tr h="612819">
                <a:tc>
                  <a:txBody>
                    <a:bodyPr/>
                    <a:lstStyle/>
                    <a:p>
                      <a:pPr algn="ctr"/>
                      <a:r>
                        <a:rPr lang="en-US" sz="1600" b="1" dirty="0"/>
                        <a:t>Methods</a:t>
                      </a:r>
                    </a:p>
                  </a:txBody>
                  <a:tcPr anchor="ctr"/>
                </a:tc>
                <a:tc>
                  <a:txBody>
                    <a:bodyPr/>
                    <a:lstStyle/>
                    <a:p>
                      <a:pPr algn="ctr"/>
                      <a:r>
                        <a:rPr lang="en-US" sz="1600" b="1" dirty="0"/>
                        <a:t>Techniques</a:t>
                      </a:r>
                    </a:p>
                  </a:txBody>
                  <a:tcPr anchor="ctr"/>
                </a:tc>
                <a:tc>
                  <a:txBody>
                    <a:bodyPr/>
                    <a:lstStyle/>
                    <a:p>
                      <a:pPr algn="ctr"/>
                      <a:r>
                        <a:rPr lang="en-US" sz="1600" b="1" dirty="0"/>
                        <a:t>Problem Solved</a:t>
                      </a:r>
                    </a:p>
                  </a:txBody>
                  <a:tcPr anchor="ctr"/>
                </a:tc>
                <a:extLst>
                  <a:ext uri="{0D108BD9-81ED-4DB2-BD59-A6C34878D82A}">
                    <a16:rowId xmlns:a16="http://schemas.microsoft.com/office/drawing/2014/main" val="3014903225"/>
                  </a:ext>
                </a:extLst>
              </a:tr>
              <a:tr h="631397">
                <a:tc>
                  <a:txBody>
                    <a:bodyPr/>
                    <a:lstStyle/>
                    <a:p>
                      <a:pPr algn="ctr"/>
                      <a:r>
                        <a:rPr lang="en-US" dirty="0"/>
                        <a:t>MUFOLD_LM</a:t>
                      </a:r>
                    </a:p>
                  </a:txBody>
                  <a:tcPr anchor="ctr"/>
                </a:tc>
                <a:tc>
                  <a:txBody>
                    <a:bodyPr/>
                    <a:lstStyle/>
                    <a:p>
                      <a:pPr algn="ctr"/>
                      <a:r>
                        <a:rPr lang="en-US" altLang="zh-CN" dirty="0"/>
                        <a:t>Context</a:t>
                      </a:r>
                      <a:r>
                        <a:rPr lang="zh-CN" altLang="en-US" dirty="0"/>
                        <a:t> </a:t>
                      </a:r>
                      <a:r>
                        <a:rPr lang="en-US" altLang="zh-CN" dirty="0"/>
                        <a:t>Encoder,</a:t>
                      </a:r>
                      <a:endParaRPr lang="en-US" dirty="0"/>
                    </a:p>
                    <a:p>
                      <a:pPr algn="ctr"/>
                      <a:r>
                        <a:rPr lang="en-US" dirty="0"/>
                        <a:t>Generative Adversarial Network (GAN)</a:t>
                      </a:r>
                    </a:p>
                  </a:txBody>
                  <a:tcPr anchor="ctr"/>
                </a:tc>
                <a:tc>
                  <a:txBody>
                    <a:bodyPr/>
                    <a:lstStyle/>
                    <a:p>
                      <a:pPr algn="ctr"/>
                      <a:r>
                        <a:rPr lang="en-US" dirty="0"/>
                        <a:t>Protein Loop Modeling</a:t>
                      </a:r>
                    </a:p>
                  </a:txBody>
                  <a:tcPr anchor="ctr"/>
                </a:tc>
                <a:extLst>
                  <a:ext uri="{0D108BD9-81ED-4DB2-BD59-A6C34878D82A}">
                    <a16:rowId xmlns:a16="http://schemas.microsoft.com/office/drawing/2014/main" val="2626549915"/>
                  </a:ext>
                </a:extLst>
              </a:tr>
              <a:tr h="631397">
                <a:tc>
                  <a:txBody>
                    <a:bodyPr/>
                    <a:lstStyle/>
                    <a:p>
                      <a:pPr algn="ctr"/>
                      <a:r>
                        <a:rPr lang="en-US" dirty="0"/>
                        <a:t>MUFOLD_C</a:t>
                      </a:r>
                      <a:r>
                        <a:rPr lang="en-US" altLang="zh-CN" dirty="0"/>
                        <a:t>ontact</a:t>
                      </a:r>
                      <a:endParaRPr lang="en-US" dirty="0"/>
                    </a:p>
                  </a:txBody>
                  <a:tcPr anchor="ctr"/>
                </a:tc>
                <a:tc>
                  <a:txBody>
                    <a:bodyPr/>
                    <a:lstStyle/>
                    <a:p>
                      <a:pPr algn="ctr"/>
                      <a:r>
                        <a:rPr lang="en-US" dirty="0"/>
                        <a:t>Fully Convolutional Network (FCN),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Dilated Residual Network</a:t>
                      </a:r>
                    </a:p>
                  </a:txBody>
                  <a:tcPr anchor="ctr"/>
                </a:tc>
                <a:tc>
                  <a:txBody>
                    <a:bodyPr/>
                    <a:lstStyle/>
                    <a:p>
                      <a:pPr algn="ctr"/>
                      <a:r>
                        <a:rPr lang="en-US" dirty="0"/>
                        <a:t>Protein Contact Map Prediction</a:t>
                      </a:r>
                    </a:p>
                  </a:txBody>
                  <a:tcPr anchor="ctr"/>
                </a:tc>
                <a:extLst>
                  <a:ext uri="{0D108BD9-81ED-4DB2-BD59-A6C34878D82A}">
                    <a16:rowId xmlns:a16="http://schemas.microsoft.com/office/drawing/2014/main" val="1527297242"/>
                  </a:ext>
                </a:extLst>
              </a:tr>
              <a:tr h="631397">
                <a:tc>
                  <a:txBody>
                    <a:bodyPr/>
                    <a:lstStyle/>
                    <a:p>
                      <a:pPr algn="ctr"/>
                      <a:r>
                        <a:rPr lang="en-US" dirty="0"/>
                        <a:t>TPCref</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Templates Based Refinement,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Collaborative Filtering</a:t>
                      </a:r>
                    </a:p>
                  </a:txBody>
                  <a:tcPr anchor="ctr"/>
                </a:tc>
                <a:tc>
                  <a:txBody>
                    <a:bodyPr/>
                    <a:lstStyle/>
                    <a:p>
                      <a:pPr algn="ctr"/>
                      <a:r>
                        <a:rPr lang="en-US" dirty="0"/>
                        <a:t>Predicted Contact Map Refinement</a:t>
                      </a:r>
                    </a:p>
                  </a:txBody>
                  <a:tcPr anchor="ctr"/>
                </a:tc>
                <a:extLst>
                  <a:ext uri="{0D108BD9-81ED-4DB2-BD59-A6C34878D82A}">
                    <a16:rowId xmlns:a16="http://schemas.microsoft.com/office/drawing/2014/main" val="1884290971"/>
                  </a:ext>
                </a:extLst>
              </a:tr>
              <a:tr h="631397">
                <a:tc>
                  <a:txBody>
                    <a:bodyPr/>
                    <a:lstStyle/>
                    <a:p>
                      <a:pPr algn="ctr"/>
                      <a:r>
                        <a:rPr lang="en-US" dirty="0"/>
                        <a:t>MUFOLD Dev</a:t>
                      </a:r>
                    </a:p>
                  </a:txBody>
                  <a:tcPr anchor="ctr"/>
                </a:tc>
                <a:tc>
                  <a:txBody>
                    <a:bodyPr/>
                    <a:lstStyle/>
                    <a:p>
                      <a:pPr algn="ctr"/>
                      <a:r>
                        <a:rPr lang="en-US" dirty="0"/>
                        <a:t>Objected Oriented Design,</a:t>
                      </a:r>
                    </a:p>
                    <a:p>
                      <a:pPr algn="ctr"/>
                      <a:r>
                        <a:rPr lang="en-US" dirty="0"/>
                        <a:t>Modularized Design</a:t>
                      </a:r>
                    </a:p>
                  </a:txBody>
                  <a:tcPr anchor="ctr"/>
                </a:tc>
                <a:tc>
                  <a:txBody>
                    <a:bodyPr/>
                    <a:lstStyle/>
                    <a:p>
                      <a:pPr algn="ctr"/>
                      <a:r>
                        <a:rPr lang="en-US" dirty="0"/>
                        <a:t>Protein Structure Modeling,</a:t>
                      </a:r>
                    </a:p>
                    <a:p>
                      <a:pPr algn="ctr"/>
                      <a:r>
                        <a:rPr lang="en-US" dirty="0"/>
                        <a:t>Unified Online Portal</a:t>
                      </a:r>
                    </a:p>
                  </a:txBody>
                  <a:tcPr anchor="ctr"/>
                </a:tc>
                <a:extLst>
                  <a:ext uri="{0D108BD9-81ED-4DB2-BD59-A6C34878D82A}">
                    <a16:rowId xmlns:a16="http://schemas.microsoft.com/office/drawing/2014/main" val="4081784504"/>
                  </a:ext>
                </a:extLst>
              </a:tr>
            </a:tbl>
          </a:graphicData>
        </a:graphic>
      </p:graphicFrame>
      <p:sp>
        <p:nvSpPr>
          <p:cNvPr id="5" name="Slide Number Placeholder 4">
            <a:extLst>
              <a:ext uri="{FF2B5EF4-FFF2-40B4-BE49-F238E27FC236}">
                <a16:creationId xmlns:a16="http://schemas.microsoft.com/office/drawing/2014/main" id="{CADC0177-53B1-49B1-B9D9-83D91EEB931A}"/>
              </a:ext>
            </a:extLst>
          </p:cNvPr>
          <p:cNvSpPr>
            <a:spLocks noGrp="1"/>
          </p:cNvSpPr>
          <p:nvPr>
            <p:ph type="sldNum" idx="4"/>
          </p:nvPr>
        </p:nvSpPr>
        <p:spPr/>
        <p:txBody>
          <a:bodyPr/>
          <a:lstStyle/>
          <a:p>
            <a:pPr marL="0" marR="0" lvl="0" indent="0" algn="l" rtl="0">
              <a:spcBef>
                <a:spcPts val="0"/>
              </a:spcBef>
              <a:buSzPct val="25000"/>
              <a:buNone/>
            </a:pPr>
            <a:fld id="{00000000-1234-1234-1234-123412341234}" type="slidenum">
              <a:rPr lang="en-US" sz="1000" b="0" i="0" u="none" strike="noStrike" cap="none" smtClean="0">
                <a:solidFill>
                  <a:schemeClr val="lt1"/>
                </a:solidFill>
                <a:latin typeface="Arial"/>
                <a:ea typeface="Arial"/>
                <a:cs typeface="Arial"/>
                <a:sym typeface="Arial"/>
              </a:rPr>
              <a:t>10</a:t>
            </a:fld>
            <a:endParaRPr lang="en-US" sz="1000" b="0" i="0" u="none" strike="noStrike" cap="none">
              <a:solidFill>
                <a:schemeClr val="lt1"/>
              </a:solidFill>
              <a:latin typeface="Arial"/>
              <a:ea typeface="Arial"/>
              <a:cs typeface="Arial"/>
              <a:sym typeface="Arial"/>
            </a:endParaRPr>
          </a:p>
        </p:txBody>
      </p:sp>
      <p:sp>
        <p:nvSpPr>
          <p:cNvPr id="6" name="Shape 12">
            <a:extLst>
              <a:ext uri="{FF2B5EF4-FFF2-40B4-BE49-F238E27FC236}">
                <a16:creationId xmlns:a16="http://schemas.microsoft.com/office/drawing/2014/main" id="{52565C7B-8DA9-9D4A-B742-903FE3A4E9C8}"/>
              </a:ext>
            </a:extLst>
          </p:cNvPr>
          <p:cNvSpPr txBox="1">
            <a:spLocks/>
          </p:cNvSpPr>
          <p:nvPr/>
        </p:nvSpPr>
        <p:spPr>
          <a:xfrm>
            <a:off x="0" y="4869656"/>
            <a:ext cx="2895600" cy="273844"/>
          </a:xfrm>
          <a:prstGeom prst="rect">
            <a:avLst/>
          </a:prstGeom>
          <a:noFill/>
          <a:ln>
            <a:noFill/>
          </a:ln>
        </p:spPr>
        <p:txBody>
          <a:bodyPr wrap="square"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None/>
              <a:defRPr sz="1000" b="0" i="0" u="none" strike="noStrike" cap="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r>
              <a:rPr lang="en-US" dirty="0">
                <a:solidFill>
                  <a:srgbClr val="FFFFFF"/>
                </a:solidFill>
              </a:rPr>
              <a:t>PhD Defense, May 11, 2020</a:t>
            </a:r>
          </a:p>
        </p:txBody>
      </p:sp>
    </p:spTree>
    <p:extLst>
      <p:ext uri="{BB962C8B-B14F-4D97-AF65-F5344CB8AC3E}">
        <p14:creationId xmlns:p14="http://schemas.microsoft.com/office/powerpoint/2010/main" val="41722474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3" name="Shape 93"/>
          <p:cNvSpPr txBox="1">
            <a:spLocks noGrp="1"/>
          </p:cNvSpPr>
          <p:nvPr>
            <p:ph type="title"/>
          </p:nvPr>
        </p:nvSpPr>
        <p:spPr>
          <a:xfrm>
            <a:off x="457200" y="205976"/>
            <a:ext cx="8229600" cy="672000"/>
          </a:xfrm>
          <a:prstGeom prst="rect">
            <a:avLst/>
          </a:prstGeom>
        </p:spPr>
        <p:txBody>
          <a:bodyPr wrap="square" lIns="91425" tIns="91425" rIns="91425" bIns="91425" anchor="ctr" anchorCtr="0">
            <a:normAutofit fontScale="90000"/>
          </a:bodyPr>
          <a:lstStyle/>
          <a:p>
            <a:pPr lvl="0">
              <a:spcBef>
                <a:spcPts val="0"/>
              </a:spcBef>
              <a:buNone/>
            </a:pPr>
            <a:r>
              <a:rPr lang="en-US" dirty="0"/>
              <a:t>Outline</a:t>
            </a:r>
          </a:p>
        </p:txBody>
      </p:sp>
      <p:sp>
        <p:nvSpPr>
          <p:cNvPr id="2" name="Slide Number Placeholder 1">
            <a:extLst>
              <a:ext uri="{FF2B5EF4-FFF2-40B4-BE49-F238E27FC236}">
                <a16:creationId xmlns:a16="http://schemas.microsoft.com/office/drawing/2014/main" id="{41F7D3AD-61E9-4638-9AC6-F22547D98945}"/>
              </a:ext>
            </a:extLst>
          </p:cNvPr>
          <p:cNvSpPr>
            <a:spLocks noGrp="1"/>
          </p:cNvSpPr>
          <p:nvPr>
            <p:ph type="sldNum" idx="4"/>
          </p:nvPr>
        </p:nvSpPr>
        <p:spPr/>
        <p:txBody>
          <a:bodyPr/>
          <a:lstStyle/>
          <a:p>
            <a:pPr marL="0" marR="0" lvl="0" indent="0" algn="l" rtl="0">
              <a:spcBef>
                <a:spcPts val="0"/>
              </a:spcBef>
              <a:buSzPct val="25000"/>
              <a:buNone/>
            </a:pPr>
            <a:fld id="{00000000-1234-1234-1234-123412341234}" type="slidenum">
              <a:rPr lang="en-US" sz="1000" b="0" i="0" u="none" strike="noStrike" cap="none" smtClean="0">
                <a:solidFill>
                  <a:schemeClr val="lt1"/>
                </a:solidFill>
                <a:latin typeface="Arial"/>
                <a:ea typeface="Arial"/>
                <a:cs typeface="Arial"/>
                <a:sym typeface="Arial"/>
              </a:rPr>
              <a:t>11</a:t>
            </a:fld>
            <a:endParaRPr lang="en-US" sz="1000" b="0" i="0" u="none" strike="noStrike" cap="none">
              <a:solidFill>
                <a:schemeClr val="lt1"/>
              </a:solidFill>
              <a:latin typeface="Arial"/>
              <a:ea typeface="Arial"/>
              <a:cs typeface="Arial"/>
              <a:sym typeface="Arial"/>
            </a:endParaRPr>
          </a:p>
        </p:txBody>
      </p:sp>
      <p:sp>
        <p:nvSpPr>
          <p:cNvPr id="7" name="Shape 92">
            <a:extLst>
              <a:ext uri="{FF2B5EF4-FFF2-40B4-BE49-F238E27FC236}">
                <a16:creationId xmlns:a16="http://schemas.microsoft.com/office/drawing/2014/main" id="{E34831BB-34EB-45CF-A437-B983891BA082}"/>
              </a:ext>
            </a:extLst>
          </p:cNvPr>
          <p:cNvSpPr txBox="1">
            <a:spLocks noGrp="1"/>
          </p:cNvSpPr>
          <p:nvPr>
            <p:ph type="body" idx="1"/>
          </p:nvPr>
        </p:nvSpPr>
        <p:spPr>
          <a:xfrm>
            <a:off x="457200" y="968375"/>
            <a:ext cx="8229600" cy="3625850"/>
          </a:xfrm>
          <a:prstGeom prst="rect">
            <a:avLst/>
          </a:prstGeom>
        </p:spPr>
        <p:txBody>
          <a:bodyPr wrap="square" lIns="91425" tIns="91425" rIns="91425" bIns="91425" anchor="t" anchorCtr="0">
            <a:noAutofit/>
          </a:bodyPr>
          <a:lstStyle/>
          <a:p>
            <a:pPr>
              <a:spcBef>
                <a:spcPts val="0"/>
              </a:spcBef>
              <a:spcAft>
                <a:spcPts val="600"/>
              </a:spcAft>
            </a:pPr>
            <a:r>
              <a:rPr lang="en-US" sz="2000" dirty="0">
                <a:solidFill>
                  <a:schemeClr val="bg1">
                    <a:lumMod val="75000"/>
                  </a:schemeClr>
                </a:solidFill>
              </a:rPr>
              <a:t>Introduction and Overview</a:t>
            </a:r>
          </a:p>
          <a:p>
            <a:pPr>
              <a:spcBef>
                <a:spcPts val="0"/>
              </a:spcBef>
              <a:spcAft>
                <a:spcPts val="600"/>
              </a:spcAft>
            </a:pPr>
            <a:r>
              <a:rPr lang="en-US" altLang="zh-CN" sz="2000" b="1" dirty="0"/>
              <a:t>New Methods Developed</a:t>
            </a:r>
            <a:endParaRPr lang="en-US" sz="2000" b="1" dirty="0"/>
          </a:p>
          <a:p>
            <a:pPr lvl="1">
              <a:spcBef>
                <a:spcPts val="0"/>
              </a:spcBef>
              <a:spcAft>
                <a:spcPts val="600"/>
              </a:spcAft>
            </a:pPr>
            <a:r>
              <a:rPr lang="en-US" sz="1600" b="1" dirty="0"/>
              <a:t>MUFOLD-LM: Protein Loop Modeling </a:t>
            </a:r>
          </a:p>
          <a:p>
            <a:pPr lvl="1">
              <a:spcBef>
                <a:spcPts val="0"/>
              </a:spcBef>
              <a:spcAft>
                <a:spcPts val="600"/>
              </a:spcAft>
            </a:pPr>
            <a:r>
              <a:rPr lang="en-US" altLang="zh-CN" sz="1600" dirty="0">
                <a:solidFill>
                  <a:schemeClr val="bg1">
                    <a:lumMod val="75000"/>
                  </a:schemeClr>
                </a:solidFill>
              </a:rPr>
              <a:t>MUFOLD-Contact: Protein Contact Map Prediction</a:t>
            </a:r>
          </a:p>
          <a:p>
            <a:pPr lvl="1">
              <a:spcBef>
                <a:spcPts val="0"/>
              </a:spcBef>
              <a:spcAft>
                <a:spcPts val="600"/>
              </a:spcAft>
            </a:pPr>
            <a:r>
              <a:rPr lang="en-US" altLang="zh-CN" sz="1600" dirty="0">
                <a:solidFill>
                  <a:schemeClr val="bg1">
                    <a:lumMod val="75000"/>
                  </a:schemeClr>
                </a:solidFill>
              </a:rPr>
              <a:t>TPCref: Contact Map Prediction Refinement</a:t>
            </a:r>
          </a:p>
          <a:p>
            <a:pPr>
              <a:spcBef>
                <a:spcPts val="0"/>
              </a:spcBef>
              <a:spcAft>
                <a:spcPts val="600"/>
              </a:spcAft>
            </a:pPr>
            <a:r>
              <a:rPr lang="en-US" altLang="zh-CN" sz="2000" dirty="0">
                <a:solidFill>
                  <a:schemeClr val="bg1">
                    <a:lumMod val="75000"/>
                  </a:schemeClr>
                </a:solidFill>
              </a:rPr>
              <a:t>New Software System Development</a:t>
            </a:r>
            <a:endParaRPr lang="en-US" sz="2000" dirty="0">
              <a:solidFill>
                <a:schemeClr val="bg1">
                  <a:lumMod val="75000"/>
                </a:schemeClr>
              </a:solidFill>
            </a:endParaRPr>
          </a:p>
          <a:p>
            <a:pPr lvl="1">
              <a:spcBef>
                <a:spcPts val="0"/>
              </a:spcBef>
              <a:spcAft>
                <a:spcPts val="600"/>
              </a:spcAft>
            </a:pPr>
            <a:r>
              <a:rPr lang="en-US" sz="1600" dirty="0">
                <a:solidFill>
                  <a:schemeClr val="bg1">
                    <a:lumMod val="75000"/>
                  </a:schemeClr>
                </a:solidFill>
              </a:rPr>
              <a:t>MUFOLD Improvements: A Protein Prediction Platform </a:t>
            </a:r>
            <a:r>
              <a:rPr lang="en-US" altLang="zh-CN" sz="1600" dirty="0">
                <a:solidFill>
                  <a:schemeClr val="bg1">
                    <a:lumMod val="75000"/>
                  </a:schemeClr>
                </a:solidFill>
              </a:rPr>
              <a:t>with </a:t>
            </a:r>
            <a:r>
              <a:rPr lang="en-US" sz="1600" dirty="0">
                <a:solidFill>
                  <a:schemeClr val="bg1">
                    <a:lumMod val="75000"/>
                  </a:schemeClr>
                </a:solidFill>
              </a:rPr>
              <a:t>Web Services</a:t>
            </a:r>
          </a:p>
          <a:p>
            <a:pPr>
              <a:spcBef>
                <a:spcPts val="0"/>
              </a:spcBef>
              <a:spcAft>
                <a:spcPts val="600"/>
              </a:spcAft>
            </a:pPr>
            <a:r>
              <a:rPr lang="en-US" altLang="zh-CN" sz="2000" dirty="0">
                <a:solidFill>
                  <a:schemeClr val="bg1">
                    <a:lumMod val="75000"/>
                  </a:schemeClr>
                </a:solidFill>
              </a:rPr>
              <a:t>Summary and Future Work</a:t>
            </a:r>
            <a:endParaRPr lang="en-US" sz="2000" dirty="0">
              <a:solidFill>
                <a:schemeClr val="bg1">
                  <a:lumMod val="75000"/>
                </a:schemeClr>
              </a:solidFill>
            </a:endParaRPr>
          </a:p>
        </p:txBody>
      </p:sp>
      <p:sp>
        <p:nvSpPr>
          <p:cNvPr id="5" name="Shape 12">
            <a:extLst>
              <a:ext uri="{FF2B5EF4-FFF2-40B4-BE49-F238E27FC236}">
                <a16:creationId xmlns:a16="http://schemas.microsoft.com/office/drawing/2014/main" id="{BDEE63B4-B3D5-724D-A223-E4CD1FC96754}"/>
              </a:ext>
            </a:extLst>
          </p:cNvPr>
          <p:cNvSpPr txBox="1">
            <a:spLocks/>
          </p:cNvSpPr>
          <p:nvPr/>
        </p:nvSpPr>
        <p:spPr>
          <a:xfrm>
            <a:off x="0" y="4869656"/>
            <a:ext cx="2895600" cy="273844"/>
          </a:xfrm>
          <a:prstGeom prst="rect">
            <a:avLst/>
          </a:prstGeom>
          <a:noFill/>
          <a:ln>
            <a:noFill/>
          </a:ln>
        </p:spPr>
        <p:txBody>
          <a:bodyPr wrap="square"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None/>
              <a:defRPr sz="1000" b="0" i="0" u="none" strike="noStrike" cap="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r>
              <a:rPr lang="en-US" dirty="0">
                <a:solidFill>
                  <a:srgbClr val="FFFFFF"/>
                </a:solidFill>
              </a:rPr>
              <a:t>PhD Defense, May 11, 2020</a:t>
            </a:r>
          </a:p>
        </p:txBody>
      </p:sp>
    </p:spTree>
    <p:extLst>
      <p:ext uri="{BB962C8B-B14F-4D97-AF65-F5344CB8AC3E}">
        <p14:creationId xmlns:p14="http://schemas.microsoft.com/office/powerpoint/2010/main" val="8653172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Shape 98"/>
          <p:cNvSpPr txBox="1">
            <a:spLocks noGrp="1"/>
          </p:cNvSpPr>
          <p:nvPr>
            <p:ph type="body" idx="1"/>
          </p:nvPr>
        </p:nvSpPr>
        <p:spPr>
          <a:xfrm>
            <a:off x="457199" y="968900"/>
            <a:ext cx="7749154" cy="1312571"/>
          </a:xfrm>
          <a:prstGeom prst="rect">
            <a:avLst/>
          </a:prstGeom>
        </p:spPr>
        <p:txBody>
          <a:bodyPr wrap="square" lIns="91425" tIns="91425" rIns="91425" bIns="91425" anchor="t" anchorCtr="0">
            <a:noAutofit/>
          </a:bodyPr>
          <a:lstStyle/>
          <a:p>
            <a:pPr marL="152400" indent="0">
              <a:spcBef>
                <a:spcPts val="0"/>
              </a:spcBef>
              <a:spcAft>
                <a:spcPts val="600"/>
              </a:spcAft>
              <a:buNone/>
            </a:pPr>
            <a:r>
              <a:rPr lang="en-US" sz="1800" b="1" dirty="0">
                <a:latin typeface="Arial" panose="020B0604020202020204" pitchFamily="34" charset="0"/>
                <a:cs typeface="Arial" panose="020B0604020202020204" pitchFamily="34" charset="0"/>
              </a:rPr>
              <a:t>Loop Modeling: </a:t>
            </a:r>
            <a:r>
              <a:rPr lang="en-US" sz="1800" dirty="0">
                <a:latin typeface="Arial" panose="020B0604020202020204" pitchFamily="34" charset="0"/>
                <a:cs typeface="Arial" panose="020B0604020202020204" pitchFamily="34" charset="0"/>
              </a:rPr>
              <a:t>given a </a:t>
            </a:r>
            <a:r>
              <a:rPr lang="en-US" sz="1800" i="1" dirty="0">
                <a:latin typeface="Arial" panose="020B0604020202020204" pitchFamily="34" charset="0"/>
                <a:cs typeface="Arial" panose="020B0604020202020204" pitchFamily="34" charset="0"/>
              </a:rPr>
              <a:t>sequence</a:t>
            </a:r>
            <a:r>
              <a:rPr lang="en-US" sz="1800" dirty="0">
                <a:latin typeface="Arial" panose="020B0604020202020204" pitchFamily="34" charset="0"/>
                <a:cs typeface="Arial" panose="020B0604020202020204" pitchFamily="34" charset="0"/>
              </a:rPr>
              <a:t> and the corresponding </a:t>
            </a:r>
            <a:r>
              <a:rPr lang="en-US" sz="1800" i="1" dirty="0">
                <a:latin typeface="Arial" panose="020B0604020202020204" pitchFamily="34" charset="0"/>
                <a:cs typeface="Arial" panose="020B0604020202020204" pitchFamily="34" charset="0"/>
              </a:rPr>
              <a:t>structure</a:t>
            </a:r>
            <a:r>
              <a:rPr lang="en-US" sz="1800" dirty="0">
                <a:latin typeface="Arial" panose="020B0604020202020204" pitchFamily="34" charset="0"/>
                <a:cs typeface="Arial" panose="020B0604020202020204" pitchFamily="34" charset="0"/>
              </a:rPr>
              <a:t> with a relative short part </a:t>
            </a:r>
            <a:r>
              <a:rPr lang="en-US" sz="1800" i="1" dirty="0">
                <a:latin typeface="Arial" panose="020B0604020202020204" pitchFamily="34" charset="0"/>
                <a:cs typeface="Arial" panose="020B0604020202020204" pitchFamily="34" charset="0"/>
              </a:rPr>
              <a:t>missing</a:t>
            </a:r>
            <a:r>
              <a:rPr lang="en-US" sz="1800" dirty="0">
                <a:latin typeface="Arial" panose="020B0604020202020204" pitchFamily="34" charset="0"/>
                <a:cs typeface="Arial" panose="020B0604020202020204" pitchFamily="34" charset="0"/>
              </a:rPr>
              <a:t>, predict the missing conformation.</a:t>
            </a:r>
          </a:p>
        </p:txBody>
      </p:sp>
      <p:sp>
        <p:nvSpPr>
          <p:cNvPr id="99" name="Shape 99"/>
          <p:cNvSpPr txBox="1">
            <a:spLocks noGrp="1"/>
          </p:cNvSpPr>
          <p:nvPr>
            <p:ph type="title"/>
          </p:nvPr>
        </p:nvSpPr>
        <p:spPr>
          <a:xfrm>
            <a:off x="457200" y="205976"/>
            <a:ext cx="8229600" cy="672000"/>
          </a:xfrm>
          <a:prstGeom prst="rect">
            <a:avLst/>
          </a:prstGeom>
        </p:spPr>
        <p:txBody>
          <a:bodyPr wrap="square" lIns="91425" tIns="91425" rIns="91425" bIns="91425" anchor="ctr" anchorCtr="0">
            <a:normAutofit fontScale="90000"/>
          </a:bodyPr>
          <a:lstStyle/>
          <a:p>
            <a:pPr lvl="0" rtl="0">
              <a:spcBef>
                <a:spcPts val="0"/>
              </a:spcBef>
              <a:buNone/>
            </a:pPr>
            <a:r>
              <a:rPr lang="en-US" dirty="0"/>
              <a:t>Introduction</a:t>
            </a:r>
          </a:p>
        </p:txBody>
      </p:sp>
      <p:grpSp>
        <p:nvGrpSpPr>
          <p:cNvPr id="9" name="Group 8">
            <a:extLst>
              <a:ext uri="{FF2B5EF4-FFF2-40B4-BE49-F238E27FC236}">
                <a16:creationId xmlns:a16="http://schemas.microsoft.com/office/drawing/2014/main" id="{59D782B1-8403-4780-AC19-44825E7EB01D}"/>
              </a:ext>
            </a:extLst>
          </p:cNvPr>
          <p:cNvGrpSpPr/>
          <p:nvPr/>
        </p:nvGrpSpPr>
        <p:grpSpPr>
          <a:xfrm>
            <a:off x="3011009" y="2319486"/>
            <a:ext cx="1436771" cy="1312571"/>
            <a:chOff x="3853614" y="1915464"/>
            <a:chExt cx="1436771" cy="1312571"/>
          </a:xfrm>
        </p:grpSpPr>
        <p:pic>
          <p:nvPicPr>
            <p:cNvPr id="13" name="Picture 4" descr="https://lh5.googleusercontent.com/xM31yNKkRH4KpK_jn1Ueu1-exPbdpA5g_wo-OcVzIwbEn1Wt_irhzTVCrjC-C8_jSlBMXvGxv7jyLJXcE3ASUHPhhv9qEaoMY9hUebXedI96nU8ATrQmQJFO5F5D75z6OXSiK9rJfQM">
              <a:extLst>
                <a:ext uri="{FF2B5EF4-FFF2-40B4-BE49-F238E27FC236}">
                  <a16:creationId xmlns:a16="http://schemas.microsoft.com/office/drawing/2014/main" id="{060F7FD6-8E2F-432E-8312-E177509C39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3614" y="1915464"/>
              <a:ext cx="1436771" cy="1312571"/>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CB8E4E8F-8DF8-4CEB-8A55-C783F5A7ED6A}"/>
                </a:ext>
              </a:extLst>
            </p:cNvPr>
            <p:cNvGrpSpPr/>
            <p:nvPr/>
          </p:nvGrpSpPr>
          <p:grpSpPr>
            <a:xfrm>
              <a:off x="4594245" y="2571749"/>
              <a:ext cx="288424" cy="291594"/>
              <a:chOff x="7944346" y="2941294"/>
              <a:chExt cx="288424" cy="291594"/>
            </a:xfrm>
          </p:grpSpPr>
          <p:sp>
            <p:nvSpPr>
              <p:cNvPr id="4" name="Freeform: Shape 3">
                <a:extLst>
                  <a:ext uri="{FF2B5EF4-FFF2-40B4-BE49-F238E27FC236}">
                    <a16:creationId xmlns:a16="http://schemas.microsoft.com/office/drawing/2014/main" id="{8ACDB0D2-3A10-4489-ACC9-554FDA43EEA2}"/>
                  </a:ext>
                </a:extLst>
              </p:cNvPr>
              <p:cNvSpPr/>
              <p:nvPr/>
            </p:nvSpPr>
            <p:spPr>
              <a:xfrm>
                <a:off x="7944346" y="2941294"/>
                <a:ext cx="288424" cy="291594"/>
              </a:xfrm>
              <a:custGeom>
                <a:avLst/>
                <a:gdLst>
                  <a:gd name="connsiteX0" fmla="*/ 234543 w 288424"/>
                  <a:gd name="connsiteY0" fmla="*/ 26941 h 291594"/>
                  <a:gd name="connsiteX1" fmla="*/ 288424 w 288424"/>
                  <a:gd name="connsiteY1" fmla="*/ 42789 h 291594"/>
                  <a:gd name="connsiteX2" fmla="*/ 229788 w 288424"/>
                  <a:gd name="connsiteY2" fmla="*/ 212357 h 291594"/>
                  <a:gd name="connsiteX3" fmla="*/ 129949 w 288424"/>
                  <a:gd name="connsiteY3" fmla="*/ 291594 h 291594"/>
                  <a:gd name="connsiteX4" fmla="*/ 9508 w 288424"/>
                  <a:gd name="connsiteY4" fmla="*/ 267823 h 291594"/>
                  <a:gd name="connsiteX5" fmla="*/ 0 w 288424"/>
                  <a:gd name="connsiteY5" fmla="*/ 148967 h 291594"/>
                  <a:gd name="connsiteX6" fmla="*/ 55466 w 288424"/>
                  <a:gd name="connsiteY6" fmla="*/ 0 h 291594"/>
                  <a:gd name="connsiteX7" fmla="*/ 114102 w 288424"/>
                  <a:gd name="connsiteY7" fmla="*/ 9509 h 291594"/>
                  <a:gd name="connsiteX8" fmla="*/ 234543 w 288424"/>
                  <a:gd name="connsiteY8" fmla="*/ 26941 h 29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424" h="291594">
                    <a:moveTo>
                      <a:pt x="234543" y="26941"/>
                    </a:moveTo>
                    <a:lnTo>
                      <a:pt x="288424" y="42789"/>
                    </a:lnTo>
                    <a:lnTo>
                      <a:pt x="229788" y="212357"/>
                    </a:lnTo>
                    <a:lnTo>
                      <a:pt x="129949" y="291594"/>
                    </a:lnTo>
                    <a:lnTo>
                      <a:pt x="9508" y="267823"/>
                    </a:lnTo>
                    <a:lnTo>
                      <a:pt x="0" y="148967"/>
                    </a:lnTo>
                    <a:lnTo>
                      <a:pt x="55466" y="0"/>
                    </a:lnTo>
                    <a:lnTo>
                      <a:pt x="114102" y="9509"/>
                    </a:lnTo>
                    <a:lnTo>
                      <a:pt x="234543" y="26941"/>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B0E078FD-98F6-4341-841C-D33FF3D402FF}"/>
                  </a:ext>
                </a:extLst>
              </p:cNvPr>
              <p:cNvSpPr/>
              <p:nvPr/>
            </p:nvSpPr>
            <p:spPr>
              <a:xfrm>
                <a:off x="7970819" y="2968490"/>
                <a:ext cx="238123" cy="236128"/>
              </a:xfrm>
              <a:custGeom>
                <a:avLst/>
                <a:gdLst>
                  <a:gd name="connsiteX0" fmla="*/ 120441 w 234543"/>
                  <a:gd name="connsiteY0" fmla="*/ 0 h 236128"/>
                  <a:gd name="connsiteX1" fmla="*/ 112517 w 234543"/>
                  <a:gd name="connsiteY1" fmla="*/ 57051 h 236128"/>
                  <a:gd name="connsiteX2" fmla="*/ 57051 w 234543"/>
                  <a:gd name="connsiteY2" fmla="*/ 39619 h 236128"/>
                  <a:gd name="connsiteX3" fmla="*/ 4754 w 234543"/>
                  <a:gd name="connsiteY3" fmla="*/ 71314 h 236128"/>
                  <a:gd name="connsiteX4" fmla="*/ 0 w 234543"/>
                  <a:gd name="connsiteY4" fmla="*/ 160060 h 236128"/>
                  <a:gd name="connsiteX5" fmla="*/ 33279 w 234543"/>
                  <a:gd name="connsiteY5" fmla="*/ 221865 h 236128"/>
                  <a:gd name="connsiteX6" fmla="*/ 77652 w 234543"/>
                  <a:gd name="connsiteY6" fmla="*/ 236128 h 236128"/>
                  <a:gd name="connsiteX7" fmla="*/ 141042 w 234543"/>
                  <a:gd name="connsiteY7" fmla="*/ 206017 h 236128"/>
                  <a:gd name="connsiteX8" fmla="*/ 175907 w 234543"/>
                  <a:gd name="connsiteY8" fmla="*/ 142627 h 236128"/>
                  <a:gd name="connsiteX9" fmla="*/ 209187 w 234543"/>
                  <a:gd name="connsiteY9" fmla="*/ 79237 h 236128"/>
                  <a:gd name="connsiteX10" fmla="*/ 220280 w 234543"/>
                  <a:gd name="connsiteY10" fmla="*/ 28526 h 236128"/>
                  <a:gd name="connsiteX11" fmla="*/ 234543 w 234543"/>
                  <a:gd name="connsiteY11" fmla="*/ 0 h 236128"/>
                  <a:gd name="connsiteX0" fmla="*/ 120441 w 234543"/>
                  <a:gd name="connsiteY0" fmla="*/ 0 h 236128"/>
                  <a:gd name="connsiteX1" fmla="*/ 105373 w 234543"/>
                  <a:gd name="connsiteY1" fmla="*/ 39192 h 236128"/>
                  <a:gd name="connsiteX2" fmla="*/ 57051 w 234543"/>
                  <a:gd name="connsiteY2" fmla="*/ 39619 h 236128"/>
                  <a:gd name="connsiteX3" fmla="*/ 4754 w 234543"/>
                  <a:gd name="connsiteY3" fmla="*/ 71314 h 236128"/>
                  <a:gd name="connsiteX4" fmla="*/ 0 w 234543"/>
                  <a:gd name="connsiteY4" fmla="*/ 160060 h 236128"/>
                  <a:gd name="connsiteX5" fmla="*/ 33279 w 234543"/>
                  <a:gd name="connsiteY5" fmla="*/ 221865 h 236128"/>
                  <a:gd name="connsiteX6" fmla="*/ 77652 w 234543"/>
                  <a:gd name="connsiteY6" fmla="*/ 236128 h 236128"/>
                  <a:gd name="connsiteX7" fmla="*/ 141042 w 234543"/>
                  <a:gd name="connsiteY7" fmla="*/ 206017 h 236128"/>
                  <a:gd name="connsiteX8" fmla="*/ 175907 w 234543"/>
                  <a:gd name="connsiteY8" fmla="*/ 142627 h 236128"/>
                  <a:gd name="connsiteX9" fmla="*/ 209187 w 234543"/>
                  <a:gd name="connsiteY9" fmla="*/ 79237 h 236128"/>
                  <a:gd name="connsiteX10" fmla="*/ 220280 w 234543"/>
                  <a:gd name="connsiteY10" fmla="*/ 28526 h 236128"/>
                  <a:gd name="connsiteX11" fmla="*/ 234543 w 234543"/>
                  <a:gd name="connsiteY11" fmla="*/ 0 h 236128"/>
                  <a:gd name="connsiteX0" fmla="*/ 120441 w 234543"/>
                  <a:gd name="connsiteY0" fmla="*/ 0 h 236128"/>
                  <a:gd name="connsiteX1" fmla="*/ 105373 w 234543"/>
                  <a:gd name="connsiteY1" fmla="*/ 39192 h 236128"/>
                  <a:gd name="connsiteX2" fmla="*/ 34429 w 234543"/>
                  <a:gd name="connsiteY2" fmla="*/ 27713 h 236128"/>
                  <a:gd name="connsiteX3" fmla="*/ 4754 w 234543"/>
                  <a:gd name="connsiteY3" fmla="*/ 71314 h 236128"/>
                  <a:gd name="connsiteX4" fmla="*/ 0 w 234543"/>
                  <a:gd name="connsiteY4" fmla="*/ 160060 h 236128"/>
                  <a:gd name="connsiteX5" fmla="*/ 33279 w 234543"/>
                  <a:gd name="connsiteY5" fmla="*/ 221865 h 236128"/>
                  <a:gd name="connsiteX6" fmla="*/ 77652 w 234543"/>
                  <a:gd name="connsiteY6" fmla="*/ 236128 h 236128"/>
                  <a:gd name="connsiteX7" fmla="*/ 141042 w 234543"/>
                  <a:gd name="connsiteY7" fmla="*/ 206017 h 236128"/>
                  <a:gd name="connsiteX8" fmla="*/ 175907 w 234543"/>
                  <a:gd name="connsiteY8" fmla="*/ 142627 h 236128"/>
                  <a:gd name="connsiteX9" fmla="*/ 209187 w 234543"/>
                  <a:gd name="connsiteY9" fmla="*/ 79237 h 236128"/>
                  <a:gd name="connsiteX10" fmla="*/ 220280 w 234543"/>
                  <a:gd name="connsiteY10" fmla="*/ 28526 h 236128"/>
                  <a:gd name="connsiteX11" fmla="*/ 234543 w 234543"/>
                  <a:gd name="connsiteY11" fmla="*/ 0 h 236128"/>
                  <a:gd name="connsiteX0" fmla="*/ 120441 w 234543"/>
                  <a:gd name="connsiteY0" fmla="*/ 0 h 236128"/>
                  <a:gd name="connsiteX1" fmla="*/ 105373 w 234543"/>
                  <a:gd name="connsiteY1" fmla="*/ 39192 h 236128"/>
                  <a:gd name="connsiteX2" fmla="*/ 24904 w 234543"/>
                  <a:gd name="connsiteY2" fmla="*/ 26523 h 236128"/>
                  <a:gd name="connsiteX3" fmla="*/ 4754 w 234543"/>
                  <a:gd name="connsiteY3" fmla="*/ 71314 h 236128"/>
                  <a:gd name="connsiteX4" fmla="*/ 0 w 234543"/>
                  <a:gd name="connsiteY4" fmla="*/ 160060 h 236128"/>
                  <a:gd name="connsiteX5" fmla="*/ 33279 w 234543"/>
                  <a:gd name="connsiteY5" fmla="*/ 221865 h 236128"/>
                  <a:gd name="connsiteX6" fmla="*/ 77652 w 234543"/>
                  <a:gd name="connsiteY6" fmla="*/ 236128 h 236128"/>
                  <a:gd name="connsiteX7" fmla="*/ 141042 w 234543"/>
                  <a:gd name="connsiteY7" fmla="*/ 206017 h 236128"/>
                  <a:gd name="connsiteX8" fmla="*/ 175907 w 234543"/>
                  <a:gd name="connsiteY8" fmla="*/ 142627 h 236128"/>
                  <a:gd name="connsiteX9" fmla="*/ 209187 w 234543"/>
                  <a:gd name="connsiteY9" fmla="*/ 79237 h 236128"/>
                  <a:gd name="connsiteX10" fmla="*/ 220280 w 234543"/>
                  <a:gd name="connsiteY10" fmla="*/ 28526 h 236128"/>
                  <a:gd name="connsiteX11" fmla="*/ 234543 w 234543"/>
                  <a:gd name="connsiteY11" fmla="*/ 0 h 236128"/>
                  <a:gd name="connsiteX0" fmla="*/ 120441 w 234543"/>
                  <a:gd name="connsiteY0" fmla="*/ 0 h 236128"/>
                  <a:gd name="connsiteX1" fmla="*/ 102992 w 234543"/>
                  <a:gd name="connsiteY1" fmla="*/ 35620 h 236128"/>
                  <a:gd name="connsiteX2" fmla="*/ 24904 w 234543"/>
                  <a:gd name="connsiteY2" fmla="*/ 26523 h 236128"/>
                  <a:gd name="connsiteX3" fmla="*/ 4754 w 234543"/>
                  <a:gd name="connsiteY3" fmla="*/ 71314 h 236128"/>
                  <a:gd name="connsiteX4" fmla="*/ 0 w 234543"/>
                  <a:gd name="connsiteY4" fmla="*/ 160060 h 236128"/>
                  <a:gd name="connsiteX5" fmla="*/ 33279 w 234543"/>
                  <a:gd name="connsiteY5" fmla="*/ 221865 h 236128"/>
                  <a:gd name="connsiteX6" fmla="*/ 77652 w 234543"/>
                  <a:gd name="connsiteY6" fmla="*/ 236128 h 236128"/>
                  <a:gd name="connsiteX7" fmla="*/ 141042 w 234543"/>
                  <a:gd name="connsiteY7" fmla="*/ 206017 h 236128"/>
                  <a:gd name="connsiteX8" fmla="*/ 175907 w 234543"/>
                  <a:gd name="connsiteY8" fmla="*/ 142627 h 236128"/>
                  <a:gd name="connsiteX9" fmla="*/ 209187 w 234543"/>
                  <a:gd name="connsiteY9" fmla="*/ 79237 h 236128"/>
                  <a:gd name="connsiteX10" fmla="*/ 220280 w 234543"/>
                  <a:gd name="connsiteY10" fmla="*/ 28526 h 236128"/>
                  <a:gd name="connsiteX11" fmla="*/ 234543 w 234543"/>
                  <a:gd name="connsiteY11" fmla="*/ 0 h 236128"/>
                  <a:gd name="connsiteX0" fmla="*/ 124021 w 238123"/>
                  <a:gd name="connsiteY0" fmla="*/ 0 h 236128"/>
                  <a:gd name="connsiteX1" fmla="*/ 106572 w 238123"/>
                  <a:gd name="connsiteY1" fmla="*/ 35620 h 236128"/>
                  <a:gd name="connsiteX2" fmla="*/ 28484 w 238123"/>
                  <a:gd name="connsiteY2" fmla="*/ 26523 h 236128"/>
                  <a:gd name="connsiteX3" fmla="*/ 0 w 238123"/>
                  <a:gd name="connsiteY3" fmla="*/ 62980 h 236128"/>
                  <a:gd name="connsiteX4" fmla="*/ 3580 w 238123"/>
                  <a:gd name="connsiteY4" fmla="*/ 160060 h 236128"/>
                  <a:gd name="connsiteX5" fmla="*/ 36859 w 238123"/>
                  <a:gd name="connsiteY5" fmla="*/ 221865 h 236128"/>
                  <a:gd name="connsiteX6" fmla="*/ 81232 w 238123"/>
                  <a:gd name="connsiteY6" fmla="*/ 236128 h 236128"/>
                  <a:gd name="connsiteX7" fmla="*/ 144622 w 238123"/>
                  <a:gd name="connsiteY7" fmla="*/ 206017 h 236128"/>
                  <a:gd name="connsiteX8" fmla="*/ 179487 w 238123"/>
                  <a:gd name="connsiteY8" fmla="*/ 142627 h 236128"/>
                  <a:gd name="connsiteX9" fmla="*/ 212767 w 238123"/>
                  <a:gd name="connsiteY9" fmla="*/ 79237 h 236128"/>
                  <a:gd name="connsiteX10" fmla="*/ 223860 w 238123"/>
                  <a:gd name="connsiteY10" fmla="*/ 28526 h 236128"/>
                  <a:gd name="connsiteX11" fmla="*/ 238123 w 238123"/>
                  <a:gd name="connsiteY11" fmla="*/ 0 h 236128"/>
                  <a:gd name="connsiteX0" fmla="*/ 124021 w 238123"/>
                  <a:gd name="connsiteY0" fmla="*/ 0 h 236128"/>
                  <a:gd name="connsiteX1" fmla="*/ 106572 w 238123"/>
                  <a:gd name="connsiteY1" fmla="*/ 35620 h 236128"/>
                  <a:gd name="connsiteX2" fmla="*/ 28484 w 238123"/>
                  <a:gd name="connsiteY2" fmla="*/ 26523 h 236128"/>
                  <a:gd name="connsiteX3" fmla="*/ 0 w 238123"/>
                  <a:gd name="connsiteY3" fmla="*/ 62980 h 236128"/>
                  <a:gd name="connsiteX4" fmla="*/ 1198 w 238123"/>
                  <a:gd name="connsiteY4" fmla="*/ 157679 h 236128"/>
                  <a:gd name="connsiteX5" fmla="*/ 36859 w 238123"/>
                  <a:gd name="connsiteY5" fmla="*/ 221865 h 236128"/>
                  <a:gd name="connsiteX6" fmla="*/ 81232 w 238123"/>
                  <a:gd name="connsiteY6" fmla="*/ 236128 h 236128"/>
                  <a:gd name="connsiteX7" fmla="*/ 144622 w 238123"/>
                  <a:gd name="connsiteY7" fmla="*/ 206017 h 236128"/>
                  <a:gd name="connsiteX8" fmla="*/ 179487 w 238123"/>
                  <a:gd name="connsiteY8" fmla="*/ 142627 h 236128"/>
                  <a:gd name="connsiteX9" fmla="*/ 212767 w 238123"/>
                  <a:gd name="connsiteY9" fmla="*/ 79237 h 236128"/>
                  <a:gd name="connsiteX10" fmla="*/ 223860 w 238123"/>
                  <a:gd name="connsiteY10" fmla="*/ 28526 h 236128"/>
                  <a:gd name="connsiteX11" fmla="*/ 238123 w 238123"/>
                  <a:gd name="connsiteY11" fmla="*/ 0 h 236128"/>
                  <a:gd name="connsiteX0" fmla="*/ 124021 w 238123"/>
                  <a:gd name="connsiteY0" fmla="*/ 0 h 236128"/>
                  <a:gd name="connsiteX1" fmla="*/ 106572 w 238123"/>
                  <a:gd name="connsiteY1" fmla="*/ 35620 h 236128"/>
                  <a:gd name="connsiteX2" fmla="*/ 28484 w 238123"/>
                  <a:gd name="connsiteY2" fmla="*/ 26523 h 236128"/>
                  <a:gd name="connsiteX3" fmla="*/ 0 w 238123"/>
                  <a:gd name="connsiteY3" fmla="*/ 62980 h 236128"/>
                  <a:gd name="connsiteX4" fmla="*/ 1198 w 238123"/>
                  <a:gd name="connsiteY4" fmla="*/ 157679 h 236128"/>
                  <a:gd name="connsiteX5" fmla="*/ 36859 w 238123"/>
                  <a:gd name="connsiteY5" fmla="*/ 221865 h 236128"/>
                  <a:gd name="connsiteX6" fmla="*/ 81232 w 238123"/>
                  <a:gd name="connsiteY6" fmla="*/ 236128 h 236128"/>
                  <a:gd name="connsiteX7" fmla="*/ 141050 w 238123"/>
                  <a:gd name="connsiteY7" fmla="*/ 198873 h 236128"/>
                  <a:gd name="connsiteX8" fmla="*/ 179487 w 238123"/>
                  <a:gd name="connsiteY8" fmla="*/ 142627 h 236128"/>
                  <a:gd name="connsiteX9" fmla="*/ 212767 w 238123"/>
                  <a:gd name="connsiteY9" fmla="*/ 79237 h 236128"/>
                  <a:gd name="connsiteX10" fmla="*/ 223860 w 238123"/>
                  <a:gd name="connsiteY10" fmla="*/ 28526 h 236128"/>
                  <a:gd name="connsiteX11" fmla="*/ 238123 w 238123"/>
                  <a:gd name="connsiteY11" fmla="*/ 0 h 236128"/>
                  <a:gd name="connsiteX0" fmla="*/ 124021 w 238123"/>
                  <a:gd name="connsiteY0" fmla="*/ 0 h 236128"/>
                  <a:gd name="connsiteX1" fmla="*/ 106572 w 238123"/>
                  <a:gd name="connsiteY1" fmla="*/ 35620 h 236128"/>
                  <a:gd name="connsiteX2" fmla="*/ 28484 w 238123"/>
                  <a:gd name="connsiteY2" fmla="*/ 26523 h 236128"/>
                  <a:gd name="connsiteX3" fmla="*/ 0 w 238123"/>
                  <a:gd name="connsiteY3" fmla="*/ 62980 h 236128"/>
                  <a:gd name="connsiteX4" fmla="*/ 1198 w 238123"/>
                  <a:gd name="connsiteY4" fmla="*/ 157679 h 236128"/>
                  <a:gd name="connsiteX5" fmla="*/ 36859 w 238123"/>
                  <a:gd name="connsiteY5" fmla="*/ 214721 h 236128"/>
                  <a:gd name="connsiteX6" fmla="*/ 81232 w 238123"/>
                  <a:gd name="connsiteY6" fmla="*/ 236128 h 236128"/>
                  <a:gd name="connsiteX7" fmla="*/ 141050 w 238123"/>
                  <a:gd name="connsiteY7" fmla="*/ 198873 h 236128"/>
                  <a:gd name="connsiteX8" fmla="*/ 179487 w 238123"/>
                  <a:gd name="connsiteY8" fmla="*/ 142627 h 236128"/>
                  <a:gd name="connsiteX9" fmla="*/ 212767 w 238123"/>
                  <a:gd name="connsiteY9" fmla="*/ 79237 h 236128"/>
                  <a:gd name="connsiteX10" fmla="*/ 223860 w 238123"/>
                  <a:gd name="connsiteY10" fmla="*/ 28526 h 236128"/>
                  <a:gd name="connsiteX11" fmla="*/ 238123 w 238123"/>
                  <a:gd name="connsiteY11" fmla="*/ 0 h 236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8123" h="236128">
                    <a:moveTo>
                      <a:pt x="124021" y="0"/>
                    </a:moveTo>
                    <a:lnTo>
                      <a:pt x="106572" y="35620"/>
                    </a:lnTo>
                    <a:lnTo>
                      <a:pt x="28484" y="26523"/>
                    </a:lnTo>
                    <a:lnTo>
                      <a:pt x="0" y="62980"/>
                    </a:lnTo>
                    <a:cubicBezTo>
                      <a:pt x="399" y="94546"/>
                      <a:pt x="799" y="126113"/>
                      <a:pt x="1198" y="157679"/>
                    </a:cubicBezTo>
                    <a:lnTo>
                      <a:pt x="36859" y="214721"/>
                    </a:lnTo>
                    <a:lnTo>
                      <a:pt x="81232" y="236128"/>
                    </a:lnTo>
                    <a:lnTo>
                      <a:pt x="141050" y="198873"/>
                    </a:lnTo>
                    <a:lnTo>
                      <a:pt x="179487" y="142627"/>
                    </a:lnTo>
                    <a:lnTo>
                      <a:pt x="212767" y="79237"/>
                    </a:lnTo>
                    <a:lnTo>
                      <a:pt x="223860" y="28526"/>
                    </a:lnTo>
                    <a:lnTo>
                      <a:pt x="238123" y="0"/>
                    </a:lnTo>
                  </a:path>
                </a:pathLst>
              </a:custGeom>
              <a:ln w="19050">
                <a:solidFill>
                  <a:srgbClr val="00B0F0"/>
                </a:solidFill>
                <a:prstDash val="sysDash"/>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grpSp>
      </p:grpSp>
      <p:sp>
        <p:nvSpPr>
          <p:cNvPr id="14" name="Slide Number Placeholder 13">
            <a:extLst>
              <a:ext uri="{FF2B5EF4-FFF2-40B4-BE49-F238E27FC236}">
                <a16:creationId xmlns:a16="http://schemas.microsoft.com/office/drawing/2014/main" id="{C7C4507F-C859-4B50-AEEE-B1A1E9480451}"/>
              </a:ext>
            </a:extLst>
          </p:cNvPr>
          <p:cNvSpPr>
            <a:spLocks noGrp="1"/>
          </p:cNvSpPr>
          <p:nvPr>
            <p:ph type="sldNum" idx="4"/>
          </p:nvPr>
        </p:nvSpPr>
        <p:spPr/>
        <p:txBody>
          <a:bodyPr/>
          <a:lstStyle/>
          <a:p>
            <a:pPr marL="0" marR="0" lvl="0" indent="0" algn="l" rtl="0">
              <a:spcBef>
                <a:spcPts val="0"/>
              </a:spcBef>
              <a:buSzPct val="25000"/>
              <a:buNone/>
            </a:pPr>
            <a:fld id="{00000000-1234-1234-1234-123412341234}" type="slidenum">
              <a:rPr lang="en-US" sz="1000" b="0" i="0" u="none" strike="noStrike" cap="none" smtClean="0">
                <a:solidFill>
                  <a:schemeClr val="lt1"/>
                </a:solidFill>
                <a:latin typeface="Arial"/>
                <a:ea typeface="Arial"/>
                <a:cs typeface="Arial"/>
                <a:sym typeface="Arial"/>
              </a:rPr>
              <a:t>12</a:t>
            </a:fld>
            <a:endParaRPr lang="en-US" sz="1000" b="0" i="0" u="none" strike="noStrike" cap="none">
              <a:solidFill>
                <a:schemeClr val="lt1"/>
              </a:solidFill>
              <a:latin typeface="Arial"/>
              <a:ea typeface="Arial"/>
              <a:cs typeface="Arial"/>
              <a:sym typeface="Arial"/>
            </a:endParaRPr>
          </a:p>
        </p:txBody>
      </p:sp>
      <p:sp>
        <p:nvSpPr>
          <p:cNvPr id="18" name="Rectangle 17">
            <a:extLst>
              <a:ext uri="{FF2B5EF4-FFF2-40B4-BE49-F238E27FC236}">
                <a16:creationId xmlns:a16="http://schemas.microsoft.com/office/drawing/2014/main" id="{9CFBB635-CE13-446F-8E98-C542B9DC665E}"/>
              </a:ext>
            </a:extLst>
          </p:cNvPr>
          <p:cNvSpPr/>
          <p:nvPr/>
        </p:nvSpPr>
        <p:spPr>
          <a:xfrm>
            <a:off x="2445795" y="3744599"/>
            <a:ext cx="582211" cy="307777"/>
          </a:xfrm>
          <a:prstGeom prst="rect">
            <a:avLst/>
          </a:prstGeom>
        </p:spPr>
        <p:txBody>
          <a:bodyPr wrap="none">
            <a:spAutoFit/>
          </a:bodyPr>
          <a:lstStyle/>
          <a:p>
            <a:r>
              <a:rPr lang="en-US" dirty="0"/>
              <a:t>Input</a:t>
            </a:r>
          </a:p>
        </p:txBody>
      </p:sp>
      <p:sp>
        <p:nvSpPr>
          <p:cNvPr id="20" name="Rectangle 1">
            <a:extLst>
              <a:ext uri="{FF2B5EF4-FFF2-40B4-BE49-F238E27FC236}">
                <a16:creationId xmlns:a16="http://schemas.microsoft.com/office/drawing/2014/main" id="{D5D3019E-AFE5-4F90-ABE4-1A98EF22EFC5}"/>
              </a:ext>
            </a:extLst>
          </p:cNvPr>
          <p:cNvSpPr>
            <a:spLocks noChangeArrowheads="1"/>
          </p:cNvSpPr>
          <p:nvPr/>
        </p:nvSpPr>
        <p:spPr bwMode="auto">
          <a:xfrm>
            <a:off x="1024232" y="2440746"/>
            <a:ext cx="1567034"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Consolas" panose="020B0609020204030204" pitchFamily="49" charset="0"/>
              </a:rPr>
              <a:t>MFKGIVQGAGIIKKISKNDDTQRHGITFPKDILESVEKGTVMLVNGCSLTVVRISGDVVYFDIDQAINTTTFRELEVGNKVNLEVRPEFGSLLGKGALTGNIKGVAT</a:t>
            </a:r>
            <a:endParaRPr kumimoji="0" lang="en-US" altLang="en-US" sz="1000" b="0" i="0" u="none" strike="noStrike" cap="none" normalizeH="0" baseline="0" dirty="0">
              <a:ln>
                <a:noFill/>
              </a:ln>
              <a:solidFill>
                <a:schemeClr val="tx1"/>
              </a:solidFill>
              <a:effectLst/>
              <a:latin typeface="Consolas" panose="020B0609020204030204" pitchFamily="49" charset="0"/>
            </a:endParaRPr>
          </a:p>
        </p:txBody>
      </p:sp>
      <p:grpSp>
        <p:nvGrpSpPr>
          <p:cNvPr id="6" name="Group 5">
            <a:extLst>
              <a:ext uri="{FF2B5EF4-FFF2-40B4-BE49-F238E27FC236}">
                <a16:creationId xmlns:a16="http://schemas.microsoft.com/office/drawing/2014/main" id="{2094261A-8800-3F42-A2CB-279CF2E05801}"/>
              </a:ext>
            </a:extLst>
          </p:cNvPr>
          <p:cNvGrpSpPr/>
          <p:nvPr/>
        </p:nvGrpSpPr>
        <p:grpSpPr>
          <a:xfrm>
            <a:off x="4844283" y="2292291"/>
            <a:ext cx="3043105" cy="1760085"/>
            <a:chOff x="4844283" y="2292291"/>
            <a:chExt cx="3043105" cy="1760085"/>
          </a:xfrm>
        </p:grpSpPr>
        <p:pic>
          <p:nvPicPr>
            <p:cNvPr id="12" name="Picture 4" descr="https://lh5.googleusercontent.com/xM31yNKkRH4KpK_jn1Ueu1-exPbdpA5g_wo-OcVzIwbEn1Wt_irhzTVCrjC-C8_jSlBMXvGxv7jyLJXcE3ASUHPhhv9qEaoMY9hUebXedI96nU8ATrQmQJFO5F5D75z6OXSiK9rJfQM">
              <a:extLst>
                <a:ext uri="{FF2B5EF4-FFF2-40B4-BE49-F238E27FC236}">
                  <a16:creationId xmlns:a16="http://schemas.microsoft.com/office/drawing/2014/main" id="{EC4CE7AD-7C3B-4443-8B6C-7D4C11595C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0617" y="2292291"/>
              <a:ext cx="1436771" cy="1312571"/>
            </a:xfrm>
            <a:prstGeom prst="rect">
              <a:avLst/>
            </a:prstGeom>
            <a:noFill/>
            <a:extLst>
              <a:ext uri="{909E8E84-426E-40DD-AFC4-6F175D3DCCD1}">
                <a14:hiddenFill xmlns:a14="http://schemas.microsoft.com/office/drawing/2010/main">
                  <a:solidFill>
                    <a:srgbClr val="FFFFFF"/>
                  </a:solidFill>
                </a14:hiddenFill>
              </a:ext>
            </a:extLst>
          </p:spPr>
        </p:pic>
        <p:sp>
          <p:nvSpPr>
            <p:cNvPr id="15" name="Arrow: Right 14">
              <a:extLst>
                <a:ext uri="{FF2B5EF4-FFF2-40B4-BE49-F238E27FC236}">
                  <a16:creationId xmlns:a16="http://schemas.microsoft.com/office/drawing/2014/main" id="{A859252A-19BC-4EA2-9AD1-CE389595B02B}"/>
                </a:ext>
              </a:extLst>
            </p:cNvPr>
            <p:cNvSpPr/>
            <p:nvPr/>
          </p:nvSpPr>
          <p:spPr>
            <a:xfrm>
              <a:off x="5106245" y="2815978"/>
              <a:ext cx="613670" cy="339484"/>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C75E9640-3E9A-4F3C-AA08-A5C8051F7787}"/>
                </a:ext>
              </a:extLst>
            </p:cNvPr>
            <p:cNvSpPr/>
            <p:nvPr/>
          </p:nvSpPr>
          <p:spPr>
            <a:xfrm>
              <a:off x="4844283" y="2493517"/>
              <a:ext cx="1082754" cy="276999"/>
            </a:xfrm>
            <a:prstGeom prst="rect">
              <a:avLst/>
            </a:prstGeom>
          </p:spPr>
          <p:txBody>
            <a:bodyPr wrap="square">
              <a:spAutoFit/>
            </a:bodyPr>
            <a:lstStyle/>
            <a:p>
              <a:pPr algn="ctr"/>
              <a:r>
                <a:rPr lang="en-US" sz="1200" dirty="0">
                  <a:solidFill>
                    <a:srgbClr val="4C4C4C"/>
                  </a:solidFill>
                  <a:latin typeface="Arial" panose="020B0604020202020204" pitchFamily="34" charset="0"/>
                  <a:cs typeface="Arial" panose="020B0604020202020204" pitchFamily="34" charset="0"/>
                </a:rPr>
                <a:t>Predict</a:t>
              </a:r>
            </a:p>
          </p:txBody>
        </p:sp>
        <p:sp>
          <p:nvSpPr>
            <p:cNvPr id="19" name="Rectangle 18">
              <a:extLst>
                <a:ext uri="{FF2B5EF4-FFF2-40B4-BE49-F238E27FC236}">
                  <a16:creationId xmlns:a16="http://schemas.microsoft.com/office/drawing/2014/main" id="{E199ED3B-079F-435D-BB4A-8418EE25BBEA}"/>
                </a:ext>
              </a:extLst>
            </p:cNvPr>
            <p:cNvSpPr/>
            <p:nvPr/>
          </p:nvSpPr>
          <p:spPr>
            <a:xfrm>
              <a:off x="6839217" y="3744599"/>
              <a:ext cx="721672" cy="307777"/>
            </a:xfrm>
            <a:prstGeom prst="rect">
              <a:avLst/>
            </a:prstGeom>
          </p:spPr>
          <p:txBody>
            <a:bodyPr wrap="none">
              <a:spAutoFit/>
            </a:bodyPr>
            <a:lstStyle/>
            <a:p>
              <a:r>
                <a:rPr lang="en-US" dirty="0"/>
                <a:t>Output</a:t>
              </a:r>
            </a:p>
          </p:txBody>
        </p:sp>
        <p:sp>
          <p:nvSpPr>
            <p:cNvPr id="2" name="Oval 1">
              <a:extLst>
                <a:ext uri="{FF2B5EF4-FFF2-40B4-BE49-F238E27FC236}">
                  <a16:creationId xmlns:a16="http://schemas.microsoft.com/office/drawing/2014/main" id="{58A3D0F8-E313-47F2-8A88-22B938D72381}"/>
                </a:ext>
              </a:extLst>
            </p:cNvPr>
            <p:cNvSpPr/>
            <p:nvPr/>
          </p:nvSpPr>
          <p:spPr>
            <a:xfrm>
              <a:off x="7031743" y="2760568"/>
              <a:ext cx="613518" cy="588401"/>
            </a:xfrm>
            <a:prstGeom prst="ellipse">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ross 2">
            <a:extLst>
              <a:ext uri="{FF2B5EF4-FFF2-40B4-BE49-F238E27FC236}">
                <a16:creationId xmlns:a16="http://schemas.microsoft.com/office/drawing/2014/main" id="{AA9320B3-BF5A-C943-A8B7-A25C8EE3A7B8}"/>
              </a:ext>
            </a:extLst>
          </p:cNvPr>
          <p:cNvSpPr/>
          <p:nvPr/>
        </p:nvSpPr>
        <p:spPr>
          <a:xfrm>
            <a:off x="2674698" y="2760568"/>
            <a:ext cx="242399" cy="242399"/>
          </a:xfrm>
          <a:prstGeom prst="plus">
            <a:avLst>
              <a:gd name="adj" fmla="val 3778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21" name="Shape 12">
            <a:extLst>
              <a:ext uri="{FF2B5EF4-FFF2-40B4-BE49-F238E27FC236}">
                <a16:creationId xmlns:a16="http://schemas.microsoft.com/office/drawing/2014/main" id="{ADBF7E29-04C6-F046-8AB7-C2647A6D042C}"/>
              </a:ext>
            </a:extLst>
          </p:cNvPr>
          <p:cNvSpPr txBox="1">
            <a:spLocks/>
          </p:cNvSpPr>
          <p:nvPr/>
        </p:nvSpPr>
        <p:spPr>
          <a:xfrm>
            <a:off x="0" y="4869656"/>
            <a:ext cx="2895600" cy="273844"/>
          </a:xfrm>
          <a:prstGeom prst="rect">
            <a:avLst/>
          </a:prstGeom>
          <a:noFill/>
          <a:ln>
            <a:noFill/>
          </a:ln>
        </p:spPr>
        <p:txBody>
          <a:bodyPr wrap="square"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None/>
              <a:defRPr sz="1000" b="0" i="0" u="none" strike="noStrike" cap="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r>
              <a:rPr lang="en-US" dirty="0">
                <a:solidFill>
                  <a:srgbClr val="FFFFFF"/>
                </a:solidFill>
              </a:rPr>
              <a:t>PhD Defense, May 11, 2020</a:t>
            </a:r>
          </a:p>
        </p:txBody>
      </p:sp>
      <p:sp>
        <p:nvSpPr>
          <p:cNvPr id="22" name="Oval 21">
            <a:extLst>
              <a:ext uri="{FF2B5EF4-FFF2-40B4-BE49-F238E27FC236}">
                <a16:creationId xmlns:a16="http://schemas.microsoft.com/office/drawing/2014/main" id="{85A650CF-7EFD-AF40-B240-9B61A646DACC}"/>
              </a:ext>
            </a:extLst>
          </p:cNvPr>
          <p:cNvSpPr/>
          <p:nvPr/>
        </p:nvSpPr>
        <p:spPr>
          <a:xfrm>
            <a:off x="3589093" y="2815978"/>
            <a:ext cx="613518" cy="588401"/>
          </a:xfrm>
          <a:prstGeom prst="ellipse">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1432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9" name="Shape 99"/>
          <p:cNvSpPr txBox="1">
            <a:spLocks noGrp="1"/>
          </p:cNvSpPr>
          <p:nvPr>
            <p:ph type="title"/>
          </p:nvPr>
        </p:nvSpPr>
        <p:spPr>
          <a:xfrm>
            <a:off x="457200" y="205976"/>
            <a:ext cx="8229600" cy="672000"/>
          </a:xfrm>
          <a:prstGeom prst="rect">
            <a:avLst/>
          </a:prstGeom>
        </p:spPr>
        <p:txBody>
          <a:bodyPr wrap="square" lIns="91425" tIns="91425" rIns="91425" bIns="91425" anchor="ctr" anchorCtr="0">
            <a:normAutofit fontScale="90000"/>
          </a:bodyPr>
          <a:lstStyle/>
          <a:p>
            <a:pPr lvl="0" rtl="0">
              <a:spcBef>
                <a:spcPts val="0"/>
              </a:spcBef>
              <a:buNone/>
            </a:pPr>
            <a:r>
              <a:rPr lang="en-US" dirty="0"/>
              <a:t>Related Work</a:t>
            </a:r>
          </a:p>
        </p:txBody>
      </p:sp>
      <p:sp>
        <p:nvSpPr>
          <p:cNvPr id="11" name="Shape 98">
            <a:extLst>
              <a:ext uri="{FF2B5EF4-FFF2-40B4-BE49-F238E27FC236}">
                <a16:creationId xmlns:a16="http://schemas.microsoft.com/office/drawing/2014/main" id="{50E805DE-7832-4694-874B-1C6FACA182B2}"/>
              </a:ext>
            </a:extLst>
          </p:cNvPr>
          <p:cNvSpPr txBox="1">
            <a:spLocks noGrp="1"/>
          </p:cNvSpPr>
          <p:nvPr>
            <p:ph type="body" idx="1"/>
          </p:nvPr>
        </p:nvSpPr>
        <p:spPr>
          <a:xfrm>
            <a:off x="457199" y="968900"/>
            <a:ext cx="8229600" cy="3625800"/>
          </a:xfrm>
          <a:prstGeom prst="rect">
            <a:avLst/>
          </a:prstGeom>
        </p:spPr>
        <p:txBody>
          <a:bodyPr wrap="square" lIns="91425" tIns="91425" rIns="91425" bIns="91425" anchor="t" anchorCtr="0">
            <a:noAutofit/>
          </a:bodyPr>
          <a:lstStyle/>
          <a:p>
            <a:pPr marL="152400" indent="0">
              <a:spcBef>
                <a:spcPts val="0"/>
              </a:spcBef>
              <a:spcAft>
                <a:spcPts val="600"/>
              </a:spcAft>
              <a:buNone/>
            </a:pPr>
            <a:r>
              <a:rPr lang="en-US" sz="1800" dirty="0">
                <a:latin typeface="Arial" panose="020B0604020202020204" pitchFamily="34" charset="0"/>
                <a:cs typeface="Arial" panose="020B0604020202020204" pitchFamily="34" charset="0"/>
              </a:rPr>
              <a:t>Loop modeling methods can be divided into two categories.</a:t>
            </a:r>
          </a:p>
        </p:txBody>
      </p:sp>
      <p:sp>
        <p:nvSpPr>
          <p:cNvPr id="3" name="Slide Number Placeholder 2">
            <a:extLst>
              <a:ext uri="{FF2B5EF4-FFF2-40B4-BE49-F238E27FC236}">
                <a16:creationId xmlns:a16="http://schemas.microsoft.com/office/drawing/2014/main" id="{0A5D6750-0AA3-46F0-8A25-B9AB8E9AA74D}"/>
              </a:ext>
            </a:extLst>
          </p:cNvPr>
          <p:cNvSpPr>
            <a:spLocks noGrp="1"/>
          </p:cNvSpPr>
          <p:nvPr>
            <p:ph type="sldNum" idx="4"/>
          </p:nvPr>
        </p:nvSpPr>
        <p:spPr/>
        <p:txBody>
          <a:bodyPr/>
          <a:lstStyle/>
          <a:p>
            <a:pPr marL="0" marR="0" lvl="0" indent="0" algn="l" rtl="0">
              <a:spcBef>
                <a:spcPts val="0"/>
              </a:spcBef>
              <a:buSzPct val="25000"/>
              <a:buNone/>
            </a:pPr>
            <a:fld id="{00000000-1234-1234-1234-123412341234}" type="slidenum">
              <a:rPr lang="en-US" sz="1000" b="0" i="0" u="none" strike="noStrike" cap="none" smtClean="0">
                <a:solidFill>
                  <a:schemeClr val="lt1"/>
                </a:solidFill>
                <a:latin typeface="Arial"/>
                <a:ea typeface="Arial"/>
                <a:cs typeface="Arial"/>
                <a:sym typeface="Arial"/>
              </a:rPr>
              <a:t>13</a:t>
            </a:fld>
            <a:endParaRPr lang="en-US" sz="1000" b="0" i="0" u="none" strike="noStrike" cap="none">
              <a:solidFill>
                <a:schemeClr val="lt1"/>
              </a:solidFill>
              <a:latin typeface="Arial"/>
              <a:ea typeface="Arial"/>
              <a:cs typeface="Arial"/>
              <a:sym typeface="Arial"/>
            </a:endParaRPr>
          </a:p>
        </p:txBody>
      </p:sp>
      <p:sp>
        <p:nvSpPr>
          <p:cNvPr id="6" name="Shape 12">
            <a:extLst>
              <a:ext uri="{FF2B5EF4-FFF2-40B4-BE49-F238E27FC236}">
                <a16:creationId xmlns:a16="http://schemas.microsoft.com/office/drawing/2014/main" id="{ECEB0885-B25F-A24A-B753-39BA51DEDE1D}"/>
              </a:ext>
            </a:extLst>
          </p:cNvPr>
          <p:cNvSpPr txBox="1">
            <a:spLocks/>
          </p:cNvSpPr>
          <p:nvPr/>
        </p:nvSpPr>
        <p:spPr>
          <a:xfrm>
            <a:off x="0" y="4869656"/>
            <a:ext cx="2895600" cy="273844"/>
          </a:xfrm>
          <a:prstGeom prst="rect">
            <a:avLst/>
          </a:prstGeom>
          <a:noFill/>
          <a:ln>
            <a:noFill/>
          </a:ln>
        </p:spPr>
        <p:txBody>
          <a:bodyPr wrap="square"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None/>
              <a:defRPr sz="1000" b="0" i="0" u="none" strike="noStrike" cap="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r>
              <a:rPr lang="en-US" dirty="0">
                <a:solidFill>
                  <a:srgbClr val="FFFFFF"/>
                </a:solidFill>
              </a:rPr>
              <a:t>PhD Defense, May 11, 2020</a:t>
            </a:r>
          </a:p>
        </p:txBody>
      </p:sp>
      <p:graphicFrame>
        <p:nvGraphicFramePr>
          <p:cNvPr id="8" name="Table 7">
            <a:extLst>
              <a:ext uri="{FF2B5EF4-FFF2-40B4-BE49-F238E27FC236}">
                <a16:creationId xmlns:a16="http://schemas.microsoft.com/office/drawing/2014/main" id="{D8FD7656-A66D-844E-9CFD-560400954090}"/>
              </a:ext>
            </a:extLst>
          </p:cNvPr>
          <p:cNvGraphicFramePr>
            <a:graphicFrameLocks noGrp="1"/>
          </p:cNvGraphicFramePr>
          <p:nvPr>
            <p:extLst>
              <p:ext uri="{D42A27DB-BD31-4B8C-83A1-F6EECF244321}">
                <p14:modId xmlns:p14="http://schemas.microsoft.com/office/powerpoint/2010/main" val="2903208602"/>
              </p:ext>
            </p:extLst>
          </p:nvPr>
        </p:nvGraphicFramePr>
        <p:xfrm>
          <a:off x="554934" y="1557580"/>
          <a:ext cx="8034132" cy="2971862"/>
        </p:xfrm>
        <a:graphic>
          <a:graphicData uri="http://schemas.openxmlformats.org/drawingml/2006/table">
            <a:tbl>
              <a:tblPr firstRow="1" bandRow="1">
                <a:tableStyleId>{7DF18680-E054-41AD-8BC1-D1AEF772440D}</a:tableStyleId>
              </a:tblPr>
              <a:tblGrid>
                <a:gridCol w="1056890">
                  <a:extLst>
                    <a:ext uri="{9D8B030D-6E8A-4147-A177-3AD203B41FA5}">
                      <a16:colId xmlns:a16="http://schemas.microsoft.com/office/drawing/2014/main" val="34567743"/>
                    </a:ext>
                  </a:extLst>
                </a:gridCol>
                <a:gridCol w="3603356">
                  <a:extLst>
                    <a:ext uri="{9D8B030D-6E8A-4147-A177-3AD203B41FA5}">
                      <a16:colId xmlns:a16="http://schemas.microsoft.com/office/drawing/2014/main" val="901630613"/>
                    </a:ext>
                  </a:extLst>
                </a:gridCol>
                <a:gridCol w="1800521">
                  <a:extLst>
                    <a:ext uri="{9D8B030D-6E8A-4147-A177-3AD203B41FA5}">
                      <a16:colId xmlns:a16="http://schemas.microsoft.com/office/drawing/2014/main" val="4277990985"/>
                    </a:ext>
                  </a:extLst>
                </a:gridCol>
                <a:gridCol w="1573365">
                  <a:extLst>
                    <a:ext uri="{9D8B030D-6E8A-4147-A177-3AD203B41FA5}">
                      <a16:colId xmlns:a16="http://schemas.microsoft.com/office/drawing/2014/main" val="1989447946"/>
                    </a:ext>
                  </a:extLst>
                </a:gridCol>
              </a:tblGrid>
              <a:tr h="278612">
                <a:tc>
                  <a:txBody>
                    <a:bodyPr/>
                    <a:lstStyle/>
                    <a:p>
                      <a:pPr algn="ctr"/>
                      <a:r>
                        <a:rPr lang="en-US" sz="1200" dirty="0"/>
                        <a:t>Category</a:t>
                      </a:r>
                    </a:p>
                  </a:txBody>
                  <a:tcPr anchor="ctr"/>
                </a:tc>
                <a:tc>
                  <a:txBody>
                    <a:bodyPr/>
                    <a:lstStyle/>
                    <a:p>
                      <a:pPr algn="ctr"/>
                      <a:r>
                        <a:rPr lang="en-US" sz="1200" dirty="0"/>
                        <a:t>Concepts</a:t>
                      </a:r>
                    </a:p>
                  </a:txBody>
                  <a:tcPr anchor="ctr"/>
                </a:tc>
                <a:tc>
                  <a:txBody>
                    <a:bodyPr/>
                    <a:lstStyle/>
                    <a:p>
                      <a:pPr algn="ctr"/>
                      <a:r>
                        <a:rPr lang="en-US" sz="1200" dirty="0"/>
                        <a:t>Authors</a:t>
                      </a:r>
                    </a:p>
                  </a:txBody>
                  <a:tcPr anchor="ctr"/>
                </a:tc>
                <a:tc>
                  <a:txBody>
                    <a:bodyPr/>
                    <a:lstStyle/>
                    <a:p>
                      <a:pPr algn="ctr"/>
                      <a:r>
                        <a:rPr lang="en-US" sz="1200" dirty="0"/>
                        <a:t>Methods</a:t>
                      </a:r>
                    </a:p>
                  </a:txBody>
                  <a:tcPr anchor="ctr"/>
                </a:tc>
                <a:extLst>
                  <a:ext uri="{0D108BD9-81ED-4DB2-BD59-A6C34878D82A}">
                    <a16:rowId xmlns:a16="http://schemas.microsoft.com/office/drawing/2014/main" val="449412768"/>
                  </a:ext>
                </a:extLst>
              </a:tr>
              <a:tr h="299250">
                <a:tc rowSpan="4">
                  <a:txBody>
                    <a:bodyPr/>
                    <a:lstStyle/>
                    <a:p>
                      <a:pPr algn="ctr"/>
                      <a:r>
                        <a:rPr lang="en-US" sz="1200" b="1" dirty="0"/>
                        <a:t>Ab-Initio/</a:t>
                      </a:r>
                    </a:p>
                    <a:p>
                      <a:pPr algn="ctr"/>
                      <a:r>
                        <a:rPr lang="en-US" sz="1200" b="1" dirty="0"/>
                        <a:t>Statistical</a:t>
                      </a:r>
                    </a:p>
                  </a:txBody>
                  <a:tcPr anchor="ctr"/>
                </a:tc>
                <a:tc rowSpan="4">
                  <a:txBody>
                    <a:bodyPr/>
                    <a:lstStyle/>
                    <a:p>
                      <a:pPr marL="285750" indent="-285750" algn="l">
                        <a:spcAft>
                          <a:spcPts val="600"/>
                        </a:spcAft>
                        <a:buFont typeface="Arial" panose="020B0604020202020204" pitchFamily="34" charset="0"/>
                        <a:buChar char="•"/>
                      </a:pPr>
                      <a:r>
                        <a:rPr lang="en-US" sz="1200" dirty="0"/>
                        <a:t>Biological/physical properties</a:t>
                      </a:r>
                    </a:p>
                    <a:p>
                      <a:pPr marL="285750" indent="-285750" algn="l">
                        <a:spcAft>
                          <a:spcPts val="600"/>
                        </a:spcAft>
                        <a:buFont typeface="Arial" panose="020B0604020202020204" pitchFamily="34" charset="0"/>
                        <a:buChar char="•"/>
                      </a:pPr>
                      <a:r>
                        <a:rPr lang="en-US" sz="1200" dirty="0"/>
                        <a:t>Geometry constraints</a:t>
                      </a:r>
                    </a:p>
                    <a:p>
                      <a:pPr marL="285750" indent="-285750" algn="l">
                        <a:spcAft>
                          <a:spcPts val="600"/>
                        </a:spcAft>
                        <a:buFont typeface="Arial" panose="020B0604020202020204" pitchFamily="34" charset="0"/>
                        <a:buChar char="•"/>
                      </a:pPr>
                      <a:r>
                        <a:rPr lang="en-US" sz="1200" dirty="0"/>
                        <a:t>Minimization of energy functions for final selection</a:t>
                      </a:r>
                    </a:p>
                  </a:txBody>
                  <a:tcPr anchor="ctr"/>
                </a:tc>
                <a:tc>
                  <a:txBody>
                    <a:bodyPr/>
                    <a:lstStyle/>
                    <a:p>
                      <a:pPr algn="ctr"/>
                      <a:r>
                        <a:rPr lang="en-US" sz="1100" dirty="0" err="1"/>
                        <a:t>Fiser</a:t>
                      </a:r>
                      <a:r>
                        <a:rPr lang="en-US" sz="1100" dirty="0"/>
                        <a:t> 2000</a:t>
                      </a:r>
                    </a:p>
                  </a:txBody>
                  <a:tcPr anchor="ctr"/>
                </a:tc>
                <a:tc>
                  <a:txBody>
                    <a:bodyPr/>
                    <a:lstStyle/>
                    <a:p>
                      <a:pPr algn="ctr"/>
                      <a:r>
                        <a:rPr lang="en-US" sz="1100" dirty="0" err="1"/>
                        <a:t>ModLoop</a:t>
                      </a:r>
                      <a:endParaRPr lang="en-US" sz="1100" dirty="0"/>
                    </a:p>
                  </a:txBody>
                  <a:tcPr anchor="ctr"/>
                </a:tc>
                <a:extLst>
                  <a:ext uri="{0D108BD9-81ED-4DB2-BD59-A6C34878D82A}">
                    <a16:rowId xmlns:a16="http://schemas.microsoft.com/office/drawing/2014/main" val="1539788496"/>
                  </a:ext>
                </a:extLst>
              </a:tr>
              <a:tr h="299250">
                <a:tc vMerge="1">
                  <a:txBody>
                    <a:bodyPr/>
                    <a:lstStyle/>
                    <a:p>
                      <a:pPr algn="ctr"/>
                      <a:endParaRPr lang="en-US" dirty="0"/>
                    </a:p>
                  </a:txBody>
                  <a:tcPr anchor="ctr"/>
                </a:tc>
                <a:tc vMerge="1">
                  <a:txBody>
                    <a:bodyPr/>
                    <a:lstStyle/>
                    <a:p>
                      <a:pPr algn="ctr"/>
                      <a:endParaRPr lang="en-US" dirty="0"/>
                    </a:p>
                  </a:txBody>
                  <a:tcPr anchor="ctr"/>
                </a:tc>
                <a:tc>
                  <a:txBody>
                    <a:bodyPr/>
                    <a:lstStyle/>
                    <a:p>
                      <a:pPr algn="ctr"/>
                      <a:r>
                        <a:rPr lang="en-US" sz="1100" dirty="0"/>
                        <a:t>Xiang 2002</a:t>
                      </a:r>
                    </a:p>
                  </a:txBody>
                  <a:tcPr anchor="ctr"/>
                </a:tc>
                <a:tc>
                  <a:txBody>
                    <a:bodyPr/>
                    <a:lstStyle/>
                    <a:p>
                      <a:pPr algn="ctr"/>
                      <a:r>
                        <a:rPr lang="en-US" sz="1100" dirty="0"/>
                        <a:t>Loopy</a:t>
                      </a:r>
                    </a:p>
                  </a:txBody>
                  <a:tcPr anchor="ctr"/>
                </a:tc>
                <a:extLst>
                  <a:ext uri="{0D108BD9-81ED-4DB2-BD59-A6C34878D82A}">
                    <a16:rowId xmlns:a16="http://schemas.microsoft.com/office/drawing/2014/main" val="2138340749"/>
                  </a:ext>
                </a:extLst>
              </a:tr>
              <a:tr h="299250">
                <a:tc vMerge="1">
                  <a:txBody>
                    <a:bodyPr/>
                    <a:lstStyle/>
                    <a:p>
                      <a:pPr algn="ctr"/>
                      <a:endParaRPr lang="en-US" dirty="0"/>
                    </a:p>
                  </a:txBody>
                  <a:tcPr anchor="ctr"/>
                </a:tc>
                <a:tc vMerge="1">
                  <a:txBody>
                    <a:bodyPr/>
                    <a:lstStyle/>
                    <a:p>
                      <a:pPr algn="ctr"/>
                      <a:endParaRPr lang="en-US" dirty="0"/>
                    </a:p>
                  </a:txBody>
                  <a:tcPr anchor="ctr"/>
                </a:tc>
                <a:tc>
                  <a:txBody>
                    <a:bodyPr/>
                    <a:lstStyle/>
                    <a:p>
                      <a:pPr algn="ctr"/>
                      <a:r>
                        <a:rPr lang="en-US" sz="1100" dirty="0"/>
                        <a:t>de Bakker 2003</a:t>
                      </a:r>
                    </a:p>
                  </a:txBody>
                  <a:tcPr anchor="ctr"/>
                </a:tc>
                <a:tc>
                  <a:txBody>
                    <a:bodyPr/>
                    <a:lstStyle/>
                    <a:p>
                      <a:pPr algn="ctr"/>
                      <a:r>
                        <a:rPr lang="en-US" sz="1100" dirty="0"/>
                        <a:t>RAPPER </a:t>
                      </a:r>
                    </a:p>
                  </a:txBody>
                  <a:tcPr anchor="ctr"/>
                </a:tc>
                <a:extLst>
                  <a:ext uri="{0D108BD9-81ED-4DB2-BD59-A6C34878D82A}">
                    <a16:rowId xmlns:a16="http://schemas.microsoft.com/office/drawing/2014/main" val="2438529039"/>
                  </a:ext>
                </a:extLst>
              </a:tr>
              <a:tr h="299250">
                <a:tc vMerge="1">
                  <a:txBody>
                    <a:bodyPr/>
                    <a:lstStyle/>
                    <a:p>
                      <a:pPr algn="ctr"/>
                      <a:endParaRPr lang="en-US" dirty="0"/>
                    </a:p>
                  </a:txBody>
                  <a:tcPr anchor="ctr"/>
                </a:tc>
                <a:tc vMerge="1">
                  <a:txBody>
                    <a:bodyPr/>
                    <a:lstStyle/>
                    <a:p>
                      <a:pPr algn="ctr"/>
                      <a:endParaRPr lang="en-US" dirty="0"/>
                    </a:p>
                  </a:txBody>
                  <a:tcPr anchor="ctr"/>
                </a:tc>
                <a:tc>
                  <a:txBody>
                    <a:bodyPr/>
                    <a:lstStyle/>
                    <a:p>
                      <a:pPr algn="ctr"/>
                      <a:r>
                        <a:rPr lang="it-IT" sz="1100" dirty="0"/>
                        <a:t>Lopez-</a:t>
                      </a:r>
                      <a:r>
                        <a:rPr lang="it-IT" sz="1100" dirty="0" err="1"/>
                        <a:t>Blanco</a:t>
                      </a:r>
                      <a:r>
                        <a:rPr lang="it-IT" sz="1100" dirty="0"/>
                        <a:t> 2016</a:t>
                      </a:r>
                      <a:endParaRPr lang="en-US" sz="1100" dirty="0"/>
                    </a:p>
                  </a:txBody>
                  <a:tcPr anchor="ctr"/>
                </a:tc>
                <a:tc>
                  <a:txBody>
                    <a:bodyPr/>
                    <a:lstStyle/>
                    <a:p>
                      <a:pPr algn="ctr"/>
                      <a:r>
                        <a:rPr lang="en-US" sz="1100" dirty="0"/>
                        <a:t>RCD+</a:t>
                      </a:r>
                    </a:p>
                  </a:txBody>
                  <a:tcPr anchor="ctr"/>
                </a:tc>
                <a:extLst>
                  <a:ext uri="{0D108BD9-81ED-4DB2-BD59-A6C34878D82A}">
                    <a16:rowId xmlns:a16="http://schemas.microsoft.com/office/drawing/2014/main" val="2631565117"/>
                  </a:ext>
                </a:extLst>
              </a:tr>
              <a:tr h="299250">
                <a:tc row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t>Knowledge/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t>Database Based</a:t>
                      </a:r>
                    </a:p>
                  </a:txBody>
                  <a:tcPr anchor="ctr"/>
                </a:tc>
                <a:tc rowSpan="5">
                  <a:txBody>
                    <a:bodyPr/>
                    <a:lstStyle/>
                    <a:p>
                      <a:pPr marL="285750" indent="-285750" algn="l">
                        <a:spcAft>
                          <a:spcPts val="600"/>
                        </a:spcAft>
                        <a:buFont typeface="Arial" panose="020B0604020202020204" pitchFamily="34" charset="0"/>
                        <a:buChar char="•"/>
                      </a:pPr>
                      <a:r>
                        <a:rPr lang="en-US" sz="1200" dirty="0"/>
                        <a:t>Based on existing structures</a:t>
                      </a:r>
                    </a:p>
                    <a:p>
                      <a:pPr marL="285750" indent="-285750" algn="l">
                        <a:spcAft>
                          <a:spcPts val="600"/>
                        </a:spcAft>
                        <a:buFont typeface="Arial" panose="020B0604020202020204" pitchFamily="34" charset="0"/>
                        <a:buChar char="•"/>
                      </a:pPr>
                      <a:r>
                        <a:rPr lang="en-US" sz="1200" dirty="0"/>
                        <a:t>Further sampling and optimization methods applied for candidate structures generation</a:t>
                      </a:r>
                    </a:p>
                    <a:p>
                      <a:pPr marL="285750" indent="-285750" algn="l">
                        <a:spcAft>
                          <a:spcPts val="600"/>
                        </a:spcAft>
                        <a:buFont typeface="Arial" panose="020B0604020202020204" pitchFamily="34" charset="0"/>
                        <a:buChar char="•"/>
                      </a:pPr>
                      <a:r>
                        <a:rPr lang="en-US" sz="1200" dirty="0"/>
                        <a:t>Combined with energy functions for final selection</a:t>
                      </a:r>
                    </a:p>
                  </a:txBody>
                  <a:tcPr anchor="ctr"/>
                </a:tc>
                <a:tc>
                  <a:txBody>
                    <a:bodyPr/>
                    <a:lstStyle/>
                    <a:p>
                      <a:pPr algn="ctr"/>
                      <a:r>
                        <a:rPr lang="en-US" sz="1100" dirty="0"/>
                        <a:t>Hildebrand 2009</a:t>
                      </a:r>
                    </a:p>
                  </a:txBody>
                  <a:tcPr anchor="ctr"/>
                </a:tc>
                <a:tc>
                  <a:txBody>
                    <a:bodyPr/>
                    <a:lstStyle/>
                    <a:p>
                      <a:pPr algn="ctr"/>
                      <a:r>
                        <a:rPr lang="en-US" sz="1100" dirty="0"/>
                        <a:t>SuperLooper</a:t>
                      </a:r>
                    </a:p>
                  </a:txBody>
                  <a:tcPr anchor="ctr"/>
                </a:tc>
                <a:extLst>
                  <a:ext uri="{0D108BD9-81ED-4DB2-BD59-A6C34878D82A}">
                    <a16:rowId xmlns:a16="http://schemas.microsoft.com/office/drawing/2014/main" val="2443292856"/>
                  </a:ext>
                </a:extLst>
              </a:tr>
              <a:tr h="299250">
                <a:tc vMerge="1">
                  <a:txBody>
                    <a:bodyPr/>
                    <a:lstStyle/>
                    <a:p>
                      <a:pPr algn="ctr"/>
                      <a:endParaRPr lang="en-US" dirty="0"/>
                    </a:p>
                  </a:txBody>
                  <a:tcPr anchor="ctr"/>
                </a:tc>
                <a:tc vMerge="1">
                  <a:txBody>
                    <a:bodyPr/>
                    <a:lstStyle/>
                    <a:p>
                      <a:pPr algn="ctr"/>
                      <a:endParaRPr lang="en-US" dirty="0"/>
                    </a:p>
                  </a:txBody>
                  <a:tcPr anchor="ctr"/>
                </a:tc>
                <a:tc>
                  <a:txBody>
                    <a:bodyPr/>
                    <a:lstStyle/>
                    <a:p>
                      <a:pPr algn="ctr"/>
                      <a:r>
                        <a:rPr lang="en-US" sz="1100" dirty="0"/>
                        <a:t>Choi 2010</a:t>
                      </a:r>
                    </a:p>
                  </a:txBody>
                  <a:tcPr anchor="ctr"/>
                </a:tc>
                <a:tc>
                  <a:txBody>
                    <a:bodyPr/>
                    <a:lstStyle/>
                    <a:p>
                      <a:pPr algn="ctr"/>
                      <a:r>
                        <a:rPr lang="en-US" sz="1100" dirty="0"/>
                        <a:t>FREAD</a:t>
                      </a:r>
                    </a:p>
                  </a:txBody>
                  <a:tcPr anchor="ctr"/>
                </a:tc>
                <a:extLst>
                  <a:ext uri="{0D108BD9-81ED-4DB2-BD59-A6C34878D82A}">
                    <a16:rowId xmlns:a16="http://schemas.microsoft.com/office/drawing/2014/main" val="611488982"/>
                  </a:ext>
                </a:extLst>
              </a:tr>
              <a:tr h="299250">
                <a:tc vMerge="1">
                  <a:txBody>
                    <a:bodyPr/>
                    <a:lstStyle/>
                    <a:p>
                      <a:pPr algn="ctr"/>
                      <a:endParaRPr lang="en-US" dirty="0"/>
                    </a:p>
                  </a:txBody>
                  <a:tcPr anchor="ctr"/>
                </a:tc>
                <a:tc vMerge="1">
                  <a:txBody>
                    <a:bodyPr/>
                    <a:lstStyle/>
                    <a:p>
                      <a:pPr algn="ctr"/>
                      <a:endParaRPr lang="en-US" dirty="0"/>
                    </a:p>
                  </a:txBody>
                  <a:tcPr anchor="ctr"/>
                </a:tc>
                <a:tc>
                  <a:txBody>
                    <a:bodyPr/>
                    <a:lstStyle/>
                    <a:p>
                      <a:pPr algn="ctr"/>
                      <a:r>
                        <a:rPr lang="en-US" sz="1100" b="0" i="0" u="none" strike="noStrike" cap="none" dirty="0">
                          <a:solidFill>
                            <a:schemeClr val="dk1"/>
                          </a:solidFill>
                          <a:effectLst/>
                          <a:latin typeface="+mn-lt"/>
                          <a:ea typeface="+mn-ea"/>
                          <a:cs typeface="+mn-cs"/>
                          <a:sym typeface="Arial"/>
                        </a:rPr>
                        <a:t>Stein 2013</a:t>
                      </a:r>
                      <a:endParaRPr lang="en-US" sz="1100" dirty="0"/>
                    </a:p>
                  </a:txBody>
                  <a:tcPr anchor="ctr"/>
                </a:tc>
                <a:tc>
                  <a:txBody>
                    <a:bodyPr/>
                    <a:lstStyle/>
                    <a:p>
                      <a:pPr algn="ctr"/>
                      <a:r>
                        <a:rPr lang="en-US" sz="1100" dirty="0"/>
                        <a:t>NGK</a:t>
                      </a:r>
                    </a:p>
                  </a:txBody>
                  <a:tcPr anchor="ctr"/>
                </a:tc>
                <a:extLst>
                  <a:ext uri="{0D108BD9-81ED-4DB2-BD59-A6C34878D82A}">
                    <a16:rowId xmlns:a16="http://schemas.microsoft.com/office/drawing/2014/main" val="3680546266"/>
                  </a:ext>
                </a:extLst>
              </a:tr>
              <a:tr h="299250">
                <a:tc vMerge="1">
                  <a:txBody>
                    <a:bodyPr/>
                    <a:lstStyle/>
                    <a:p>
                      <a:pPr algn="ctr"/>
                      <a:endParaRPr lang="en-US" dirty="0"/>
                    </a:p>
                  </a:txBody>
                  <a:tcPr anchor="ctr"/>
                </a:tc>
                <a:tc vMerge="1">
                  <a:txBody>
                    <a:bodyPr/>
                    <a:lstStyle/>
                    <a:p>
                      <a:pPr algn="ctr"/>
                      <a:endParaRPr lang="en-US" dirty="0"/>
                    </a:p>
                  </a:txBody>
                  <a:tcPr anchor="ctr"/>
                </a:tc>
                <a:tc>
                  <a:txBody>
                    <a:bodyPr/>
                    <a:lstStyle/>
                    <a:p>
                      <a:pPr algn="ctr"/>
                      <a:r>
                        <a:rPr lang="en-US" sz="1100" b="0" i="0" u="none" strike="noStrike" cap="none" dirty="0">
                          <a:solidFill>
                            <a:schemeClr val="dk1"/>
                          </a:solidFill>
                          <a:effectLst/>
                          <a:latin typeface="+mn-lt"/>
                          <a:ea typeface="+mn-ea"/>
                          <a:cs typeface="+mn-cs"/>
                          <a:sym typeface="Arial"/>
                        </a:rPr>
                        <a:t>Park 2012</a:t>
                      </a:r>
                      <a:endParaRPr lang="en-US" sz="11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u="none" strike="noStrike" cap="none" dirty="0">
                          <a:solidFill>
                            <a:schemeClr val="dk1"/>
                          </a:solidFill>
                          <a:effectLst/>
                          <a:latin typeface="+mn-lt"/>
                          <a:ea typeface="+mn-ea"/>
                          <a:cs typeface="+mn-cs"/>
                          <a:sym typeface="Arial"/>
                        </a:rPr>
                        <a:t>Galaxy PS1</a:t>
                      </a:r>
                      <a:endParaRPr lang="en-US" sz="1100" dirty="0"/>
                    </a:p>
                  </a:txBody>
                  <a:tcPr anchor="ctr"/>
                </a:tc>
                <a:extLst>
                  <a:ext uri="{0D108BD9-81ED-4DB2-BD59-A6C34878D82A}">
                    <a16:rowId xmlns:a16="http://schemas.microsoft.com/office/drawing/2014/main" val="3784733190"/>
                  </a:ext>
                </a:extLst>
              </a:tr>
              <a:tr h="299250">
                <a:tc vMerge="1">
                  <a:txBody>
                    <a:bodyPr/>
                    <a:lstStyle/>
                    <a:p>
                      <a:pPr algn="ctr"/>
                      <a:endParaRPr lang="en-US" dirty="0"/>
                    </a:p>
                  </a:txBody>
                  <a:tcPr anchor="ctr"/>
                </a:tc>
                <a:tc vMerge="1">
                  <a:txBody>
                    <a:bodyPr/>
                    <a:lstStyle/>
                    <a:p>
                      <a:pPr algn="ctr"/>
                      <a:endParaRPr lang="en-US" dirty="0"/>
                    </a:p>
                  </a:txBody>
                  <a:tcPr anchor="ctr"/>
                </a:tc>
                <a:tc>
                  <a:txBody>
                    <a:bodyPr/>
                    <a:lstStyle/>
                    <a:p>
                      <a:pPr algn="ctr"/>
                      <a:r>
                        <a:rPr lang="en-US" sz="1100" dirty="0"/>
                        <a:t>Park 2014</a:t>
                      </a:r>
                    </a:p>
                  </a:txBody>
                  <a:tcPr anchor="ctr"/>
                </a:tc>
                <a:tc>
                  <a:txBody>
                    <a:bodyPr/>
                    <a:lstStyle/>
                    <a:p>
                      <a:pPr algn="ctr"/>
                      <a:r>
                        <a:rPr lang="en-US" sz="1100" b="0" i="0" u="none" strike="noStrike" cap="none" dirty="0">
                          <a:solidFill>
                            <a:schemeClr val="dk1"/>
                          </a:solidFill>
                          <a:effectLst/>
                          <a:latin typeface="+mn-lt"/>
                          <a:ea typeface="+mn-ea"/>
                          <a:cs typeface="+mn-cs"/>
                          <a:sym typeface="Arial"/>
                        </a:rPr>
                        <a:t>Galaxy PS2</a:t>
                      </a:r>
                      <a:endParaRPr lang="en-US" sz="1100" dirty="0"/>
                    </a:p>
                  </a:txBody>
                  <a:tcPr anchor="ctr"/>
                </a:tc>
                <a:extLst>
                  <a:ext uri="{0D108BD9-81ED-4DB2-BD59-A6C34878D82A}">
                    <a16:rowId xmlns:a16="http://schemas.microsoft.com/office/drawing/2014/main" val="2928542435"/>
                  </a:ext>
                </a:extLst>
              </a:tr>
            </a:tbl>
          </a:graphicData>
        </a:graphic>
      </p:graphicFrame>
    </p:spTree>
    <p:extLst>
      <p:ext uri="{BB962C8B-B14F-4D97-AF65-F5344CB8AC3E}">
        <p14:creationId xmlns:p14="http://schemas.microsoft.com/office/powerpoint/2010/main" val="37169822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ext Placeholder 1">
                <a:extLst>
                  <a:ext uri="{FF2B5EF4-FFF2-40B4-BE49-F238E27FC236}">
                    <a16:creationId xmlns:a16="http://schemas.microsoft.com/office/drawing/2014/main" id="{47D5DEBE-1B49-4348-8533-281E6BF35FBB}"/>
                  </a:ext>
                </a:extLst>
              </p:cNvPr>
              <p:cNvSpPr>
                <a:spLocks noGrp="1"/>
              </p:cNvSpPr>
              <p:nvPr>
                <p:ph type="body" idx="1"/>
              </p:nvPr>
            </p:nvSpPr>
            <p:spPr>
              <a:xfrm>
                <a:off x="457200" y="968900"/>
                <a:ext cx="5156616" cy="3625800"/>
              </a:xfrm>
            </p:spPr>
            <p:txBody>
              <a:bodyPr/>
              <a:lstStyle/>
              <a:p>
                <a:pPr>
                  <a:spcBef>
                    <a:spcPts val="0"/>
                  </a:spcBef>
                  <a:spcAft>
                    <a:spcPts val="600"/>
                  </a:spcAft>
                </a:pPr>
                <a:r>
                  <a:rPr lang="en-US" altLang="zh-CN" sz="1800" dirty="0"/>
                  <a:t>Two</a:t>
                </a:r>
                <a:r>
                  <a:rPr lang="zh-CN" altLang="en-US" sz="1800" dirty="0"/>
                  <a:t> </a:t>
                </a:r>
                <a:r>
                  <a:rPr lang="en-US" altLang="zh-CN" sz="1800" dirty="0"/>
                  <a:t>models</a:t>
                </a:r>
                <a:r>
                  <a:rPr lang="zh-CN" altLang="en-US" sz="1800" dirty="0"/>
                  <a:t> </a:t>
                </a:r>
                <a:r>
                  <a:rPr lang="en-US" altLang="zh-CN" sz="1800" dirty="0"/>
                  <a:t>are</a:t>
                </a:r>
                <a:r>
                  <a:rPr lang="zh-CN" altLang="en-US" sz="1800" dirty="0"/>
                  <a:t> </a:t>
                </a:r>
                <a:r>
                  <a:rPr lang="en-US" altLang="zh-CN" sz="1800" dirty="0"/>
                  <a:t>trained</a:t>
                </a:r>
                <a:r>
                  <a:rPr lang="zh-CN" altLang="en-US" sz="1800" dirty="0"/>
                  <a:t> </a:t>
                </a:r>
                <a:r>
                  <a:rPr lang="en-US" altLang="zh-CN" sz="1800" dirty="0"/>
                  <a:t>simultaneously</a:t>
                </a:r>
              </a:p>
              <a:p>
                <a:pPr lvl="1">
                  <a:spcBef>
                    <a:spcPts val="0"/>
                  </a:spcBef>
                  <a:spcAft>
                    <a:spcPts val="600"/>
                  </a:spcAft>
                </a:pPr>
                <a14:m>
                  <m:oMath xmlns:m="http://schemas.openxmlformats.org/officeDocument/2006/math">
                    <m:r>
                      <a:rPr lang="en-US" altLang="zh-CN" sz="1600" b="0" i="1" smtClean="0">
                        <a:latin typeface="Cambria Math" panose="02040503050406030204" pitchFamily="18" charset="0"/>
                      </a:rPr>
                      <m:t>𝐺</m:t>
                    </m:r>
                  </m:oMath>
                </a14:m>
                <a:r>
                  <a:rPr lang="zh-CN" altLang="en-US" sz="1600" dirty="0">
                    <a:latin typeface="+mn-lt"/>
                  </a:rPr>
                  <a:t> </a:t>
                </a:r>
                <a:r>
                  <a:rPr lang="en-US" altLang="zh-CN" sz="1600" dirty="0">
                    <a:latin typeface="+mn-lt"/>
                  </a:rPr>
                  <a:t>captures</a:t>
                </a:r>
                <a:r>
                  <a:rPr lang="zh-CN" altLang="en-US" sz="1600" dirty="0">
                    <a:latin typeface="+mn-lt"/>
                  </a:rPr>
                  <a:t> </a:t>
                </a:r>
                <a:r>
                  <a:rPr lang="en-US" altLang="zh-CN" sz="1600" dirty="0">
                    <a:latin typeface="+mn-lt"/>
                  </a:rPr>
                  <a:t>data</a:t>
                </a:r>
                <a:r>
                  <a:rPr lang="zh-CN" altLang="en-US" sz="1600" dirty="0">
                    <a:latin typeface="+mn-lt"/>
                  </a:rPr>
                  <a:t> </a:t>
                </a:r>
                <a:r>
                  <a:rPr lang="en-US" altLang="zh-CN" sz="1600" dirty="0">
                    <a:latin typeface="+mn-lt"/>
                  </a:rPr>
                  <a:t>distribution</a:t>
                </a:r>
              </a:p>
              <a:p>
                <a:pPr lvl="1">
                  <a:spcBef>
                    <a:spcPts val="0"/>
                  </a:spcBef>
                  <a:spcAft>
                    <a:spcPts val="600"/>
                  </a:spcAft>
                </a:pPr>
                <a14:m>
                  <m:oMath xmlns:m="http://schemas.openxmlformats.org/officeDocument/2006/math">
                    <m:r>
                      <a:rPr lang="en-US" altLang="zh-CN" sz="1600" b="0" i="1" smtClean="0">
                        <a:latin typeface="Cambria Math" panose="02040503050406030204" pitchFamily="18" charset="0"/>
                      </a:rPr>
                      <m:t>𝐷</m:t>
                    </m:r>
                  </m:oMath>
                </a14:m>
                <a:r>
                  <a:rPr lang="zh-CN" altLang="en-US" sz="1600" dirty="0">
                    <a:latin typeface="+mn-lt"/>
                  </a:rPr>
                  <a:t> </a:t>
                </a:r>
                <a:r>
                  <a:rPr lang="en-US" altLang="zh-CN" sz="1600" dirty="0">
                    <a:latin typeface="+mn-lt"/>
                  </a:rPr>
                  <a:t>estimates</a:t>
                </a:r>
                <a:r>
                  <a:rPr lang="zh-CN" altLang="en-US" sz="1600" dirty="0">
                    <a:latin typeface="+mn-lt"/>
                  </a:rPr>
                  <a:t> </a:t>
                </a:r>
                <a:r>
                  <a:rPr lang="en-US" altLang="zh-CN" sz="1600" dirty="0">
                    <a:latin typeface="+mn-lt"/>
                  </a:rPr>
                  <a:t>probability</a:t>
                </a:r>
                <a:r>
                  <a:rPr lang="zh-CN" altLang="en-US" sz="1600" dirty="0">
                    <a:latin typeface="+mn-lt"/>
                  </a:rPr>
                  <a:t> </a:t>
                </a:r>
                <a:r>
                  <a:rPr lang="en-US" altLang="zh-CN" sz="1600" dirty="0">
                    <a:latin typeface="+mn-lt"/>
                  </a:rPr>
                  <a:t>that</a:t>
                </a:r>
                <a:r>
                  <a:rPr lang="zh-CN" altLang="en-US" sz="1600" dirty="0">
                    <a:latin typeface="+mn-lt"/>
                  </a:rPr>
                  <a:t> </a:t>
                </a:r>
                <a:r>
                  <a:rPr lang="en-US" altLang="zh-CN" sz="1600" dirty="0">
                    <a:latin typeface="+mn-lt"/>
                  </a:rPr>
                  <a:t>a</a:t>
                </a:r>
                <a:r>
                  <a:rPr lang="zh-CN" altLang="en-US" sz="1600" dirty="0">
                    <a:latin typeface="+mn-lt"/>
                  </a:rPr>
                  <a:t> </a:t>
                </a:r>
                <a:r>
                  <a:rPr lang="en-US" altLang="zh-CN" sz="1600" dirty="0">
                    <a:latin typeface="+mn-lt"/>
                  </a:rPr>
                  <a:t>sample</a:t>
                </a:r>
                <a:r>
                  <a:rPr lang="zh-CN" altLang="en-US" sz="1600" dirty="0">
                    <a:latin typeface="+mn-lt"/>
                  </a:rPr>
                  <a:t> </a:t>
                </a:r>
                <a:r>
                  <a:rPr lang="en-US" altLang="zh-CN" sz="1600" dirty="0">
                    <a:latin typeface="+mn-lt"/>
                  </a:rPr>
                  <a:t>comes</a:t>
                </a:r>
                <a:r>
                  <a:rPr lang="zh-CN" altLang="en-US" sz="1600" dirty="0">
                    <a:latin typeface="+mn-lt"/>
                  </a:rPr>
                  <a:t> </a:t>
                </a:r>
                <a:r>
                  <a:rPr lang="en-US" altLang="zh-CN" sz="1600" dirty="0">
                    <a:latin typeface="+mn-lt"/>
                  </a:rPr>
                  <a:t>from</a:t>
                </a:r>
                <a:r>
                  <a:rPr lang="zh-CN" altLang="en-US" sz="1600" dirty="0">
                    <a:latin typeface="+mn-lt"/>
                  </a:rPr>
                  <a:t> </a:t>
                </a:r>
                <a:r>
                  <a:rPr lang="en-US" altLang="zh-CN" sz="1600" dirty="0">
                    <a:latin typeface="+mn-lt"/>
                  </a:rPr>
                  <a:t>the</a:t>
                </a:r>
                <a:r>
                  <a:rPr lang="zh-CN" altLang="en-US" sz="1600" dirty="0">
                    <a:latin typeface="+mn-lt"/>
                  </a:rPr>
                  <a:t> </a:t>
                </a:r>
                <a:r>
                  <a:rPr lang="en-US" altLang="zh-CN" sz="1600" dirty="0">
                    <a:latin typeface="+mn-lt"/>
                  </a:rPr>
                  <a:t>training</a:t>
                </a:r>
                <a:r>
                  <a:rPr lang="zh-CN" altLang="en-US" sz="1600" dirty="0">
                    <a:latin typeface="+mn-lt"/>
                  </a:rPr>
                  <a:t> </a:t>
                </a:r>
                <a:r>
                  <a:rPr lang="en-US" altLang="zh-CN" sz="1600" dirty="0">
                    <a:latin typeface="+mn-lt"/>
                  </a:rPr>
                  <a:t>rather</a:t>
                </a:r>
                <a:r>
                  <a:rPr lang="zh-CN" altLang="en-US" sz="1600" dirty="0">
                    <a:latin typeface="+mn-lt"/>
                  </a:rPr>
                  <a:t> </a:t>
                </a:r>
                <a:r>
                  <a:rPr lang="en-US" altLang="zh-CN" sz="1600" dirty="0">
                    <a:latin typeface="+mn-lt"/>
                  </a:rPr>
                  <a:t>than</a:t>
                </a:r>
                <a:r>
                  <a:rPr lang="zh-CN" altLang="en-US" sz="1600" dirty="0">
                    <a:latin typeface="+mn-lt"/>
                  </a:rPr>
                  <a:t> </a:t>
                </a:r>
                <a14:m>
                  <m:oMath xmlns:m="http://schemas.openxmlformats.org/officeDocument/2006/math">
                    <m:r>
                      <a:rPr lang="en-US" altLang="zh-CN" sz="1600" i="1">
                        <a:latin typeface="Cambria Math" panose="02040503050406030204" pitchFamily="18" charset="0"/>
                      </a:rPr>
                      <m:t>𝐺</m:t>
                    </m:r>
                  </m:oMath>
                </a14:m>
                <a:r>
                  <a:rPr lang="en-US" altLang="zh-CN" sz="1600" dirty="0">
                    <a:latin typeface="+mn-lt"/>
                  </a:rPr>
                  <a:t>,</a:t>
                </a:r>
                <a:r>
                  <a:rPr lang="zh-CN" altLang="en-US" sz="1600" dirty="0">
                    <a:latin typeface="+mn-lt"/>
                  </a:rPr>
                  <a:t> </a:t>
                </a:r>
                <a:r>
                  <a:rPr lang="en-US" altLang="zh-CN" sz="1600" dirty="0">
                    <a:latin typeface="+mn-lt"/>
                  </a:rPr>
                  <a:t>also</a:t>
                </a:r>
                <a:r>
                  <a:rPr lang="zh-CN" altLang="en-US" sz="1600" dirty="0">
                    <a:latin typeface="+mn-lt"/>
                  </a:rPr>
                  <a:t> </a:t>
                </a:r>
                <a:r>
                  <a:rPr lang="en-US" altLang="zh-CN" sz="1600" dirty="0">
                    <a:latin typeface="+mn-lt"/>
                  </a:rPr>
                  <a:t>provides</a:t>
                </a:r>
                <a:r>
                  <a:rPr lang="zh-CN" altLang="en-US" sz="1600" dirty="0">
                    <a:latin typeface="+mn-lt"/>
                  </a:rPr>
                  <a:t> </a:t>
                </a:r>
                <a:r>
                  <a:rPr lang="en-US" altLang="zh-CN" sz="1600" dirty="0">
                    <a:latin typeface="+mn-lt"/>
                  </a:rPr>
                  <a:t>gradients</a:t>
                </a:r>
                <a:r>
                  <a:rPr lang="zh-CN" altLang="en-US" sz="1600" dirty="0">
                    <a:latin typeface="+mn-lt"/>
                  </a:rPr>
                  <a:t> </a:t>
                </a:r>
                <a:r>
                  <a:rPr lang="en-US" altLang="zh-CN" sz="1600" dirty="0">
                    <a:latin typeface="+mn-lt"/>
                  </a:rPr>
                  <a:t>to</a:t>
                </a:r>
                <a:r>
                  <a:rPr lang="zh-CN" altLang="en-US" sz="1600" dirty="0">
                    <a:latin typeface="+mn-lt"/>
                  </a:rPr>
                  <a:t> </a:t>
                </a:r>
                <a14:m>
                  <m:oMath xmlns:m="http://schemas.openxmlformats.org/officeDocument/2006/math">
                    <m:r>
                      <a:rPr lang="en-US" altLang="zh-CN" sz="1600" i="1">
                        <a:latin typeface="Cambria Math" panose="02040503050406030204" pitchFamily="18" charset="0"/>
                      </a:rPr>
                      <m:t>𝐺</m:t>
                    </m:r>
                  </m:oMath>
                </a14:m>
                <a:endParaRPr lang="en-US" altLang="zh-CN" sz="1600" dirty="0">
                  <a:latin typeface="+mn-lt"/>
                </a:endParaRPr>
              </a:p>
              <a:p>
                <a:pPr lvl="1">
                  <a:spcBef>
                    <a:spcPts val="0"/>
                  </a:spcBef>
                  <a:spcAft>
                    <a:spcPts val="600"/>
                  </a:spcAft>
                </a:pPr>
                <a14:m>
                  <m:oMath xmlns:m="http://schemas.openxmlformats.org/officeDocument/2006/math">
                    <m:r>
                      <a:rPr lang="en-US" altLang="zh-CN" sz="1600" i="1">
                        <a:latin typeface="Cambria Math" panose="02040503050406030204" pitchFamily="18" charset="0"/>
                      </a:rPr>
                      <m:t>𝐺</m:t>
                    </m:r>
                  </m:oMath>
                </a14:m>
                <a:r>
                  <a:rPr lang="zh-CN" altLang="en-US" sz="1600" dirty="0">
                    <a:latin typeface="+mn-lt"/>
                  </a:rPr>
                  <a:t> </a:t>
                </a:r>
                <a:r>
                  <a:rPr lang="en-US" altLang="zh-CN" sz="1600" dirty="0">
                    <a:latin typeface="+mn-lt"/>
                  </a:rPr>
                  <a:t>tries</a:t>
                </a:r>
                <a:r>
                  <a:rPr lang="zh-CN" altLang="en-US" sz="1600" dirty="0">
                    <a:latin typeface="+mn-lt"/>
                  </a:rPr>
                  <a:t> </a:t>
                </a:r>
                <a:r>
                  <a:rPr lang="en-US" altLang="zh-CN" sz="1600" dirty="0">
                    <a:latin typeface="+mn-lt"/>
                  </a:rPr>
                  <a:t>to</a:t>
                </a:r>
                <a:r>
                  <a:rPr lang="zh-CN" altLang="en-US" sz="1600" dirty="0">
                    <a:latin typeface="+mn-lt"/>
                  </a:rPr>
                  <a:t> </a:t>
                </a:r>
                <a:r>
                  <a:rPr lang="en-US" altLang="zh-CN" sz="1600" dirty="0">
                    <a:latin typeface="+mn-lt"/>
                  </a:rPr>
                  <a:t>generate</a:t>
                </a:r>
                <a:r>
                  <a:rPr lang="zh-CN" altLang="en-US" sz="1600" dirty="0">
                    <a:latin typeface="+mn-lt"/>
                  </a:rPr>
                  <a:t> </a:t>
                </a:r>
                <a:r>
                  <a:rPr lang="en-US" altLang="zh-CN" sz="1600" dirty="0">
                    <a:latin typeface="+mn-lt"/>
                  </a:rPr>
                  <a:t>more</a:t>
                </a:r>
                <a:r>
                  <a:rPr lang="zh-CN" altLang="en-US" sz="1600" dirty="0">
                    <a:latin typeface="+mn-lt"/>
                  </a:rPr>
                  <a:t> </a:t>
                </a:r>
                <a:r>
                  <a:rPr lang="en-US" altLang="zh-CN" sz="1600" dirty="0">
                    <a:latin typeface="+mn-lt"/>
                  </a:rPr>
                  <a:t>realistic</a:t>
                </a:r>
                <a:r>
                  <a:rPr lang="zh-CN" altLang="en-US" sz="1600" dirty="0">
                    <a:latin typeface="+mn-lt"/>
                  </a:rPr>
                  <a:t> </a:t>
                </a:r>
                <a:r>
                  <a:rPr lang="en-US" altLang="zh-CN" sz="1600" dirty="0">
                    <a:latin typeface="+mn-lt"/>
                  </a:rPr>
                  <a:t>results</a:t>
                </a:r>
                <a:r>
                  <a:rPr lang="zh-CN" altLang="en-US" sz="1600" dirty="0">
                    <a:latin typeface="+mn-lt"/>
                  </a:rPr>
                  <a:t> </a:t>
                </a:r>
                <a:r>
                  <a:rPr lang="en-US" altLang="zh-CN" sz="1600" dirty="0">
                    <a:latin typeface="+mn-lt"/>
                  </a:rPr>
                  <a:t>to</a:t>
                </a:r>
                <a:r>
                  <a:rPr lang="zh-CN" altLang="en-US" sz="1600" dirty="0">
                    <a:latin typeface="+mn-lt"/>
                  </a:rPr>
                  <a:t> </a:t>
                </a:r>
                <a:r>
                  <a:rPr lang="en-US" altLang="zh-CN" sz="1600" dirty="0">
                    <a:latin typeface="+mn-lt"/>
                  </a:rPr>
                  <a:t>fool</a:t>
                </a:r>
                <a:r>
                  <a:rPr lang="zh-CN" altLang="en-US" sz="1600" dirty="0">
                    <a:latin typeface="+mn-lt"/>
                  </a:rPr>
                  <a:t> </a:t>
                </a:r>
                <a14:m>
                  <m:oMath xmlns:m="http://schemas.openxmlformats.org/officeDocument/2006/math">
                    <m:r>
                      <a:rPr lang="en-US" altLang="zh-CN" sz="1600" b="0" i="1" smtClean="0">
                        <a:latin typeface="Cambria Math" panose="02040503050406030204" pitchFamily="18" charset="0"/>
                      </a:rPr>
                      <m:t>𝐷</m:t>
                    </m:r>
                  </m:oMath>
                </a14:m>
                <a:r>
                  <a:rPr lang="en-US" altLang="zh-CN" sz="1600" dirty="0">
                    <a:latin typeface="+mn-lt"/>
                  </a:rPr>
                  <a:t>,</a:t>
                </a:r>
                <a:r>
                  <a:rPr lang="zh-CN" altLang="en-US" sz="1600" dirty="0">
                    <a:latin typeface="+mn-lt"/>
                  </a:rPr>
                  <a:t> </a:t>
                </a:r>
                <a:r>
                  <a:rPr lang="en-US" altLang="zh-CN" sz="1600" dirty="0">
                    <a:latin typeface="+mn-lt"/>
                  </a:rPr>
                  <a:t>while</a:t>
                </a:r>
                <a:r>
                  <a:rPr lang="zh-CN" altLang="en-US" sz="1600" dirty="0">
                    <a:latin typeface="+mn-lt"/>
                  </a:rPr>
                  <a:t> </a:t>
                </a:r>
                <a14:m>
                  <m:oMath xmlns:m="http://schemas.openxmlformats.org/officeDocument/2006/math">
                    <m:r>
                      <a:rPr lang="en-US" altLang="zh-CN" sz="1600" b="0" i="1" smtClean="0">
                        <a:latin typeface="Cambria Math" panose="02040503050406030204" pitchFamily="18" charset="0"/>
                      </a:rPr>
                      <m:t>𝐷</m:t>
                    </m:r>
                  </m:oMath>
                </a14:m>
                <a:r>
                  <a:rPr lang="zh-CN" altLang="en-US" sz="1600" dirty="0">
                    <a:latin typeface="+mn-lt"/>
                  </a:rPr>
                  <a:t> </a:t>
                </a:r>
                <a:r>
                  <a:rPr lang="en-US" altLang="zh-CN" sz="1600" dirty="0">
                    <a:latin typeface="+mn-lt"/>
                  </a:rPr>
                  <a:t>tries</a:t>
                </a:r>
                <a:r>
                  <a:rPr lang="zh-CN" altLang="en-US" sz="1600" dirty="0">
                    <a:latin typeface="+mn-lt"/>
                  </a:rPr>
                  <a:t> </a:t>
                </a:r>
                <a:r>
                  <a:rPr lang="en-US" altLang="zh-CN" sz="1600" dirty="0">
                    <a:latin typeface="+mn-lt"/>
                  </a:rPr>
                  <a:t>not</a:t>
                </a:r>
                <a:r>
                  <a:rPr lang="zh-CN" altLang="en-US" sz="1600" dirty="0">
                    <a:latin typeface="+mn-lt"/>
                  </a:rPr>
                  <a:t> </a:t>
                </a:r>
                <a:r>
                  <a:rPr lang="en-US" altLang="zh-CN" sz="1600" dirty="0">
                    <a:latin typeface="+mn-lt"/>
                  </a:rPr>
                  <a:t>to</a:t>
                </a:r>
                <a:r>
                  <a:rPr lang="zh-CN" altLang="en-US" sz="1600" dirty="0">
                    <a:latin typeface="+mn-lt"/>
                  </a:rPr>
                  <a:t> </a:t>
                </a:r>
                <a:r>
                  <a:rPr lang="en-US" altLang="zh-CN" sz="1600" dirty="0">
                    <a:latin typeface="+mn-lt"/>
                  </a:rPr>
                  <a:t>be</a:t>
                </a:r>
                <a:r>
                  <a:rPr lang="zh-CN" altLang="en-US" sz="1600" dirty="0">
                    <a:latin typeface="+mn-lt"/>
                  </a:rPr>
                  <a:t> </a:t>
                </a:r>
                <a:r>
                  <a:rPr lang="en-US" altLang="zh-CN" sz="1600" dirty="0">
                    <a:latin typeface="+mn-lt"/>
                  </a:rPr>
                  <a:t>fooled</a:t>
                </a:r>
                <a:r>
                  <a:rPr lang="zh-CN" altLang="en-US" sz="1600" dirty="0">
                    <a:latin typeface="+mn-lt"/>
                  </a:rPr>
                  <a:t> </a:t>
                </a:r>
                <a:r>
                  <a:rPr lang="en-US" altLang="zh-CN" sz="1600" dirty="0">
                    <a:latin typeface="+mn-lt"/>
                  </a:rPr>
                  <a:t>by</a:t>
                </a:r>
                <a:r>
                  <a:rPr lang="zh-CN" altLang="en-US" sz="1600" dirty="0">
                    <a:latin typeface="+mn-lt"/>
                  </a:rPr>
                  <a:t> </a:t>
                </a:r>
                <a14:m>
                  <m:oMath xmlns:m="http://schemas.openxmlformats.org/officeDocument/2006/math">
                    <m:r>
                      <a:rPr lang="en-US" altLang="zh-CN" sz="1600" i="1">
                        <a:latin typeface="Cambria Math" panose="02040503050406030204" pitchFamily="18" charset="0"/>
                      </a:rPr>
                      <m:t>𝐺</m:t>
                    </m:r>
                  </m:oMath>
                </a14:m>
                <a:endParaRPr lang="en-US" altLang="zh-CN" sz="1600" dirty="0">
                  <a:latin typeface="+mn-lt"/>
                </a:endParaRPr>
              </a:p>
              <a:p>
                <a:pPr>
                  <a:spcBef>
                    <a:spcPts val="0"/>
                  </a:spcBef>
                  <a:spcAft>
                    <a:spcPts val="600"/>
                  </a:spcAft>
                </a:pPr>
                <a:r>
                  <a:rPr lang="en-US" altLang="zh-CN" sz="1800" dirty="0"/>
                  <a:t>Great</a:t>
                </a:r>
                <a:r>
                  <a:rPr lang="zh-CN" altLang="en-US" sz="1800" dirty="0"/>
                  <a:t> </a:t>
                </a:r>
                <a:r>
                  <a:rPr lang="en-US" altLang="zh-CN" sz="1800" dirty="0"/>
                  <a:t>performance</a:t>
                </a:r>
                <a:r>
                  <a:rPr lang="zh-CN" altLang="en-US" sz="1800" dirty="0"/>
                  <a:t> </a:t>
                </a:r>
                <a:r>
                  <a:rPr lang="en-US" altLang="zh-CN" sz="1800" dirty="0"/>
                  <a:t>in</a:t>
                </a:r>
                <a:r>
                  <a:rPr lang="zh-CN" altLang="en-US" sz="1800" dirty="0"/>
                  <a:t> </a:t>
                </a:r>
                <a:r>
                  <a:rPr lang="en-US" altLang="zh-CN" sz="1800" dirty="0"/>
                  <a:t>image</a:t>
                </a:r>
                <a:r>
                  <a:rPr lang="zh-CN" altLang="en-US" sz="1800" dirty="0"/>
                  <a:t> </a:t>
                </a:r>
                <a:r>
                  <a:rPr lang="en-US" altLang="zh-CN" sz="1800" dirty="0"/>
                  <a:t>inpainting</a:t>
                </a:r>
              </a:p>
              <a:p>
                <a:pPr marL="152400" indent="0">
                  <a:spcBef>
                    <a:spcPts val="0"/>
                  </a:spcBef>
                  <a:spcAft>
                    <a:spcPts val="600"/>
                  </a:spcAft>
                  <a:buNone/>
                </a:pPr>
                <a:endParaRPr lang="en-US" sz="2000" dirty="0"/>
              </a:p>
            </p:txBody>
          </p:sp>
        </mc:Choice>
        <mc:Fallback>
          <p:sp>
            <p:nvSpPr>
              <p:cNvPr id="2" name="Text Placeholder 1">
                <a:extLst>
                  <a:ext uri="{FF2B5EF4-FFF2-40B4-BE49-F238E27FC236}">
                    <a16:creationId xmlns:a16="http://schemas.microsoft.com/office/drawing/2014/main" id="{47D5DEBE-1B49-4348-8533-281E6BF35FBB}"/>
                  </a:ext>
                </a:extLst>
              </p:cNvPr>
              <p:cNvSpPr>
                <a:spLocks noGrp="1" noRot="1" noChangeAspect="1" noMove="1" noResize="1" noEditPoints="1" noAdjustHandles="1" noChangeArrowheads="1" noChangeShapeType="1" noTextEdit="1"/>
              </p:cNvSpPr>
              <p:nvPr>
                <p:ph type="body" idx="1"/>
              </p:nvPr>
            </p:nvSpPr>
            <p:spPr>
              <a:xfrm>
                <a:off x="457200" y="968900"/>
                <a:ext cx="5156616" cy="3625800"/>
              </a:xfrm>
              <a:blipFill>
                <a:blip r:embed="rId3"/>
                <a:stretch>
                  <a:fillRect/>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0D25FEEB-F90A-064F-A894-8C7BEC42B59D}"/>
              </a:ext>
            </a:extLst>
          </p:cNvPr>
          <p:cNvSpPr>
            <a:spLocks noGrp="1"/>
          </p:cNvSpPr>
          <p:nvPr>
            <p:ph type="title"/>
          </p:nvPr>
        </p:nvSpPr>
        <p:spPr/>
        <p:txBody>
          <a:bodyPr>
            <a:normAutofit fontScale="90000"/>
          </a:bodyPr>
          <a:lstStyle/>
          <a:p>
            <a:r>
              <a:rPr lang="en-US" altLang="zh-CN" dirty="0"/>
              <a:t>Generative</a:t>
            </a:r>
            <a:r>
              <a:rPr lang="zh-CN" altLang="en-US" dirty="0"/>
              <a:t> </a:t>
            </a:r>
            <a:r>
              <a:rPr lang="en-US" altLang="zh-CN" dirty="0"/>
              <a:t>Adversarial</a:t>
            </a:r>
            <a:r>
              <a:rPr lang="zh-CN" altLang="en-US" dirty="0"/>
              <a:t> </a:t>
            </a:r>
            <a:r>
              <a:rPr lang="en-US" altLang="zh-CN" dirty="0"/>
              <a:t>Network</a:t>
            </a:r>
            <a:r>
              <a:rPr lang="zh-CN" altLang="en-US" dirty="0"/>
              <a:t> </a:t>
            </a:r>
            <a:r>
              <a:rPr lang="en-US" altLang="zh-CN" dirty="0"/>
              <a:t>(GAN)</a:t>
            </a:r>
            <a:endParaRPr lang="en-US" dirty="0"/>
          </a:p>
        </p:txBody>
      </p:sp>
      <p:sp>
        <p:nvSpPr>
          <p:cNvPr id="4" name="Slide Number Placeholder 3">
            <a:extLst>
              <a:ext uri="{FF2B5EF4-FFF2-40B4-BE49-F238E27FC236}">
                <a16:creationId xmlns:a16="http://schemas.microsoft.com/office/drawing/2014/main" id="{0D25E16D-86E3-5440-9BBF-90AC89ED5154}"/>
              </a:ext>
            </a:extLst>
          </p:cNvPr>
          <p:cNvSpPr>
            <a:spLocks noGrp="1"/>
          </p:cNvSpPr>
          <p:nvPr>
            <p:ph type="sldNum" idx="4"/>
          </p:nvPr>
        </p:nvSpPr>
        <p:spPr/>
        <p:txBody>
          <a:bodyPr/>
          <a:lstStyle/>
          <a:p>
            <a:pPr marL="0" marR="0" lvl="0" indent="0" algn="l" rtl="0">
              <a:spcBef>
                <a:spcPts val="0"/>
              </a:spcBef>
              <a:buSzPct val="25000"/>
              <a:buNone/>
            </a:pPr>
            <a:fld id="{00000000-1234-1234-1234-123412341234}" type="slidenum">
              <a:rPr lang="en-US" sz="1000" b="0" i="0" u="none" strike="noStrike" cap="none" smtClean="0">
                <a:solidFill>
                  <a:schemeClr val="lt1"/>
                </a:solidFill>
                <a:latin typeface="Arial"/>
                <a:ea typeface="Arial"/>
                <a:cs typeface="Arial"/>
                <a:sym typeface="Arial"/>
              </a:rPr>
              <a:t>14</a:t>
            </a:fld>
            <a:endParaRPr lang="en-US" sz="1000" b="0" i="0" u="none" strike="noStrike" cap="none">
              <a:solidFill>
                <a:schemeClr val="lt1"/>
              </a:solidFill>
              <a:latin typeface="Arial"/>
              <a:ea typeface="Arial"/>
              <a:cs typeface="Arial"/>
              <a:sym typeface="Arial"/>
            </a:endParaRPr>
          </a:p>
        </p:txBody>
      </p:sp>
      <p:sp>
        <p:nvSpPr>
          <p:cNvPr id="6" name="Rectangle 5">
            <a:extLst>
              <a:ext uri="{FF2B5EF4-FFF2-40B4-BE49-F238E27FC236}">
                <a16:creationId xmlns:a16="http://schemas.microsoft.com/office/drawing/2014/main" id="{DD22B019-4A44-3049-AE1A-757F776C03ED}"/>
              </a:ext>
            </a:extLst>
          </p:cNvPr>
          <p:cNvSpPr/>
          <p:nvPr/>
        </p:nvSpPr>
        <p:spPr>
          <a:xfrm>
            <a:off x="6074738" y="2370355"/>
            <a:ext cx="2151140" cy="384721"/>
          </a:xfrm>
          <a:prstGeom prst="rect">
            <a:avLst/>
          </a:prstGeom>
        </p:spPr>
        <p:txBody>
          <a:bodyPr wrap="square">
            <a:spAutoFit/>
          </a:bodyPr>
          <a:lstStyle/>
          <a:p>
            <a:pPr algn="ctr"/>
            <a:r>
              <a:rPr lang="en-US" altLang="zh-CN" sz="1100" b="1" dirty="0">
                <a:solidFill>
                  <a:srgbClr val="4C4C4C"/>
                </a:solidFill>
                <a:latin typeface="Arial" panose="020B0604020202020204" pitchFamily="34" charset="0"/>
                <a:cs typeface="Arial" panose="020B0604020202020204" pitchFamily="34" charset="0"/>
              </a:rPr>
              <a:t>Original</a:t>
            </a:r>
            <a:r>
              <a:rPr lang="zh-CN" altLang="en-US" sz="1100" b="1" dirty="0">
                <a:solidFill>
                  <a:srgbClr val="4C4C4C"/>
                </a:solidFill>
                <a:latin typeface="Arial" panose="020B0604020202020204" pitchFamily="34" charset="0"/>
                <a:cs typeface="Arial" panose="020B0604020202020204" pitchFamily="34" charset="0"/>
              </a:rPr>
              <a:t> </a:t>
            </a:r>
            <a:r>
              <a:rPr lang="en-US" altLang="zh-CN" sz="1100" b="1" dirty="0">
                <a:solidFill>
                  <a:srgbClr val="4C4C4C"/>
                </a:solidFill>
                <a:latin typeface="Arial" panose="020B0604020202020204" pitchFamily="34" charset="0"/>
                <a:cs typeface="Arial" panose="020B0604020202020204" pitchFamily="34" charset="0"/>
              </a:rPr>
              <a:t>Idea</a:t>
            </a:r>
            <a:r>
              <a:rPr lang="zh-CN" altLang="en-US" sz="1100" b="1" dirty="0">
                <a:solidFill>
                  <a:srgbClr val="4C4C4C"/>
                </a:solidFill>
                <a:latin typeface="Arial" panose="020B0604020202020204" pitchFamily="34" charset="0"/>
                <a:cs typeface="Arial" panose="020B0604020202020204" pitchFamily="34" charset="0"/>
              </a:rPr>
              <a:t> </a:t>
            </a:r>
            <a:r>
              <a:rPr lang="en-US" altLang="zh-CN" sz="1100" b="1" dirty="0">
                <a:solidFill>
                  <a:srgbClr val="4C4C4C"/>
                </a:solidFill>
                <a:latin typeface="Arial" panose="020B0604020202020204" pitchFamily="34" charset="0"/>
                <a:cs typeface="Arial" panose="020B0604020202020204" pitchFamily="34" charset="0"/>
              </a:rPr>
              <a:t>of</a:t>
            </a:r>
            <a:r>
              <a:rPr lang="zh-CN" altLang="en-US" sz="1100" b="1" dirty="0">
                <a:solidFill>
                  <a:srgbClr val="4C4C4C"/>
                </a:solidFill>
                <a:latin typeface="Arial" panose="020B0604020202020204" pitchFamily="34" charset="0"/>
                <a:cs typeface="Arial" panose="020B0604020202020204" pitchFamily="34" charset="0"/>
              </a:rPr>
              <a:t> </a:t>
            </a:r>
            <a:r>
              <a:rPr lang="en-US" altLang="zh-CN" sz="1100" b="1" dirty="0">
                <a:solidFill>
                  <a:srgbClr val="4C4C4C"/>
                </a:solidFill>
                <a:latin typeface="Arial" panose="020B0604020202020204" pitchFamily="34" charset="0"/>
                <a:cs typeface="Arial" panose="020B0604020202020204" pitchFamily="34" charset="0"/>
              </a:rPr>
              <a:t>GAN</a:t>
            </a:r>
          </a:p>
          <a:p>
            <a:pPr algn="ctr"/>
            <a:r>
              <a:rPr lang="en-US" altLang="zh-CN" sz="800" b="1" i="1" dirty="0">
                <a:solidFill>
                  <a:schemeClr val="bg1">
                    <a:lumMod val="65000"/>
                  </a:schemeClr>
                </a:solidFill>
                <a:latin typeface="Arial" panose="020B0604020202020204" pitchFamily="34" charset="0"/>
                <a:cs typeface="Arial" panose="020B0604020202020204" pitchFamily="34" charset="0"/>
              </a:rPr>
              <a:t>Image</a:t>
            </a:r>
            <a:r>
              <a:rPr lang="zh-CN" altLang="en-US" sz="800" b="1" i="1" dirty="0">
                <a:solidFill>
                  <a:schemeClr val="bg1">
                    <a:lumMod val="65000"/>
                  </a:schemeClr>
                </a:solidFill>
                <a:latin typeface="Arial" panose="020B0604020202020204" pitchFamily="34" charset="0"/>
                <a:cs typeface="Arial" panose="020B0604020202020204" pitchFamily="34" charset="0"/>
              </a:rPr>
              <a:t> </a:t>
            </a:r>
            <a:r>
              <a:rPr lang="en-US" altLang="zh-CN" sz="800" b="1" i="1" dirty="0">
                <a:solidFill>
                  <a:schemeClr val="bg1">
                    <a:lumMod val="65000"/>
                  </a:schemeClr>
                </a:solidFill>
                <a:latin typeface="Arial" panose="020B0604020202020204" pitchFamily="34" charset="0"/>
                <a:cs typeface="Arial" panose="020B0604020202020204" pitchFamily="34" charset="0"/>
              </a:rPr>
              <a:t>Credit:</a:t>
            </a:r>
            <a:r>
              <a:rPr lang="zh-CN" altLang="en-US" sz="800" b="1" i="1" dirty="0">
                <a:solidFill>
                  <a:schemeClr val="bg1">
                    <a:lumMod val="65000"/>
                  </a:schemeClr>
                </a:solidFill>
                <a:latin typeface="Arial" panose="020B0604020202020204" pitchFamily="34" charset="0"/>
                <a:cs typeface="Arial" panose="020B0604020202020204" pitchFamily="34" charset="0"/>
              </a:rPr>
              <a:t> </a:t>
            </a:r>
            <a:r>
              <a:rPr lang="en-US" altLang="zh-CN" sz="800" b="1" i="1" dirty="0">
                <a:solidFill>
                  <a:schemeClr val="bg1">
                    <a:lumMod val="65000"/>
                  </a:schemeClr>
                </a:solidFill>
                <a:latin typeface="Arial" panose="020B0604020202020204" pitchFamily="34" charset="0"/>
                <a:cs typeface="Arial" panose="020B0604020202020204" pitchFamily="34" charset="0"/>
              </a:rPr>
              <a:t>https://</a:t>
            </a:r>
            <a:r>
              <a:rPr lang="en-US" altLang="zh-CN" sz="800" b="1" i="1" dirty="0" err="1">
                <a:solidFill>
                  <a:schemeClr val="bg1">
                    <a:lumMod val="65000"/>
                  </a:schemeClr>
                </a:solidFill>
                <a:latin typeface="Arial" panose="020B0604020202020204" pitchFamily="34" charset="0"/>
                <a:cs typeface="Arial" panose="020B0604020202020204" pitchFamily="34" charset="0"/>
              </a:rPr>
              <a:t>skymind.ai</a:t>
            </a:r>
            <a:endParaRPr lang="en-US" sz="800" b="1" i="1" dirty="0">
              <a:solidFill>
                <a:schemeClr val="bg1">
                  <a:lumMod val="65000"/>
                </a:schemeClr>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15BDAC28-6E50-4444-BBF1-B138E91A0661}"/>
              </a:ext>
            </a:extLst>
          </p:cNvPr>
          <p:cNvSpPr/>
          <p:nvPr/>
        </p:nvSpPr>
        <p:spPr>
          <a:xfrm>
            <a:off x="6026969" y="4189710"/>
            <a:ext cx="2151140" cy="384721"/>
          </a:xfrm>
          <a:prstGeom prst="rect">
            <a:avLst/>
          </a:prstGeom>
        </p:spPr>
        <p:txBody>
          <a:bodyPr wrap="square">
            <a:spAutoFit/>
          </a:bodyPr>
          <a:lstStyle/>
          <a:p>
            <a:pPr algn="ctr"/>
            <a:r>
              <a:rPr lang="en-US" altLang="zh-CN" sz="1100" b="1" dirty="0">
                <a:solidFill>
                  <a:srgbClr val="4C4C4C"/>
                </a:solidFill>
                <a:latin typeface="Arial" panose="020B0604020202020204" pitchFamily="34" charset="0"/>
                <a:cs typeface="Arial" panose="020B0604020202020204" pitchFamily="34" charset="0"/>
              </a:rPr>
              <a:t>Image</a:t>
            </a:r>
            <a:r>
              <a:rPr lang="zh-CN" altLang="en-US" sz="1100" b="1" dirty="0">
                <a:solidFill>
                  <a:srgbClr val="4C4C4C"/>
                </a:solidFill>
                <a:latin typeface="Arial" panose="020B0604020202020204" pitchFamily="34" charset="0"/>
                <a:cs typeface="Arial" panose="020B0604020202020204" pitchFamily="34" charset="0"/>
              </a:rPr>
              <a:t> </a:t>
            </a:r>
            <a:r>
              <a:rPr lang="en-US" altLang="zh-CN" sz="1100" b="1" dirty="0">
                <a:solidFill>
                  <a:srgbClr val="4C4C4C"/>
                </a:solidFill>
                <a:latin typeface="Arial" panose="020B0604020202020204" pitchFamily="34" charset="0"/>
                <a:cs typeface="Arial" panose="020B0604020202020204" pitchFamily="34" charset="0"/>
              </a:rPr>
              <a:t>Inpainting</a:t>
            </a:r>
          </a:p>
          <a:p>
            <a:pPr algn="ctr"/>
            <a:r>
              <a:rPr lang="en-US" altLang="zh-CN" sz="800" b="1" i="1" dirty="0">
                <a:solidFill>
                  <a:schemeClr val="bg1">
                    <a:lumMod val="65000"/>
                  </a:schemeClr>
                </a:solidFill>
                <a:latin typeface="Arial" panose="020B0604020202020204" pitchFamily="34" charset="0"/>
                <a:cs typeface="Arial" panose="020B0604020202020204" pitchFamily="34" charset="0"/>
              </a:rPr>
              <a:t>Image</a:t>
            </a:r>
            <a:r>
              <a:rPr lang="zh-CN" altLang="en-US" sz="800" b="1" i="1" dirty="0">
                <a:solidFill>
                  <a:schemeClr val="bg1">
                    <a:lumMod val="65000"/>
                  </a:schemeClr>
                </a:solidFill>
                <a:latin typeface="Arial" panose="020B0604020202020204" pitchFamily="34" charset="0"/>
                <a:cs typeface="Arial" panose="020B0604020202020204" pitchFamily="34" charset="0"/>
              </a:rPr>
              <a:t> </a:t>
            </a:r>
            <a:r>
              <a:rPr lang="en-US" altLang="zh-CN" sz="800" b="1" i="1" dirty="0">
                <a:solidFill>
                  <a:schemeClr val="bg1">
                    <a:lumMod val="65000"/>
                  </a:schemeClr>
                </a:solidFill>
                <a:latin typeface="Arial" panose="020B0604020202020204" pitchFamily="34" charset="0"/>
                <a:cs typeface="Arial" panose="020B0604020202020204" pitchFamily="34" charset="0"/>
              </a:rPr>
              <a:t>Credit:</a:t>
            </a:r>
            <a:r>
              <a:rPr lang="zh-CN" altLang="en-US" sz="800" b="1" i="1" dirty="0">
                <a:solidFill>
                  <a:schemeClr val="bg1">
                    <a:lumMod val="65000"/>
                  </a:schemeClr>
                </a:solidFill>
                <a:latin typeface="Arial" panose="020B0604020202020204" pitchFamily="34" charset="0"/>
                <a:cs typeface="Arial" panose="020B0604020202020204" pitchFamily="34" charset="0"/>
              </a:rPr>
              <a:t> </a:t>
            </a:r>
            <a:r>
              <a:rPr lang="en-US" altLang="zh-CN" sz="800" b="1" i="1" dirty="0">
                <a:solidFill>
                  <a:schemeClr val="bg1">
                    <a:lumMod val="65000"/>
                  </a:schemeClr>
                </a:solidFill>
                <a:latin typeface="Arial" panose="020B0604020202020204" pitchFamily="34" charset="0"/>
                <a:cs typeface="Arial" panose="020B0604020202020204" pitchFamily="34" charset="0"/>
              </a:rPr>
              <a:t>Deepak</a:t>
            </a:r>
            <a:r>
              <a:rPr lang="zh-CN" altLang="en-US" sz="800" b="1" i="1" dirty="0">
                <a:solidFill>
                  <a:schemeClr val="bg1">
                    <a:lumMod val="65000"/>
                  </a:schemeClr>
                </a:solidFill>
                <a:latin typeface="Arial" panose="020B0604020202020204" pitchFamily="34" charset="0"/>
                <a:cs typeface="Arial" panose="020B0604020202020204" pitchFamily="34" charset="0"/>
              </a:rPr>
              <a:t> </a:t>
            </a:r>
            <a:r>
              <a:rPr lang="en-US" altLang="zh-CN" sz="800" b="1" i="1" dirty="0">
                <a:solidFill>
                  <a:schemeClr val="bg1">
                    <a:lumMod val="65000"/>
                  </a:schemeClr>
                </a:solidFill>
                <a:latin typeface="Arial" panose="020B0604020202020204" pitchFamily="34" charset="0"/>
                <a:cs typeface="Arial" panose="020B0604020202020204" pitchFamily="34" charset="0"/>
              </a:rPr>
              <a:t>P.</a:t>
            </a:r>
            <a:r>
              <a:rPr lang="zh-CN" altLang="en-US" sz="800" b="1" i="1" dirty="0">
                <a:solidFill>
                  <a:schemeClr val="bg1">
                    <a:lumMod val="65000"/>
                  </a:schemeClr>
                </a:solidFill>
                <a:latin typeface="Arial" panose="020B0604020202020204" pitchFamily="34" charset="0"/>
                <a:cs typeface="Arial" panose="020B0604020202020204" pitchFamily="34" charset="0"/>
              </a:rPr>
              <a:t> </a:t>
            </a:r>
            <a:r>
              <a:rPr lang="en-US" altLang="zh-CN" sz="800" b="1" i="1" dirty="0">
                <a:solidFill>
                  <a:schemeClr val="bg1">
                    <a:lumMod val="65000"/>
                  </a:schemeClr>
                </a:solidFill>
                <a:latin typeface="Arial" panose="020B0604020202020204" pitchFamily="34" charset="0"/>
                <a:cs typeface="Arial" panose="020B0604020202020204" pitchFamily="34" charset="0"/>
              </a:rPr>
              <a:t>et</a:t>
            </a:r>
            <a:r>
              <a:rPr lang="zh-CN" altLang="en-US" sz="800" b="1" i="1" dirty="0">
                <a:solidFill>
                  <a:schemeClr val="bg1">
                    <a:lumMod val="65000"/>
                  </a:schemeClr>
                </a:solidFill>
                <a:latin typeface="Arial" panose="020B0604020202020204" pitchFamily="34" charset="0"/>
                <a:cs typeface="Arial" panose="020B0604020202020204" pitchFamily="34" charset="0"/>
              </a:rPr>
              <a:t> </a:t>
            </a:r>
            <a:r>
              <a:rPr lang="en-US" altLang="zh-CN" sz="800" b="1" i="1" dirty="0">
                <a:solidFill>
                  <a:schemeClr val="bg1">
                    <a:lumMod val="65000"/>
                  </a:schemeClr>
                </a:solidFill>
                <a:latin typeface="Arial" panose="020B0604020202020204" pitchFamily="34" charset="0"/>
                <a:cs typeface="Arial" panose="020B0604020202020204" pitchFamily="34" charset="0"/>
              </a:rPr>
              <a:t>al.</a:t>
            </a:r>
            <a:endParaRPr lang="en-US" sz="800" b="1" i="1" dirty="0">
              <a:solidFill>
                <a:schemeClr val="bg1">
                  <a:lumMod val="65000"/>
                </a:schemeClr>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FCF1BFDF-7732-4645-AA30-357AEC8A6C75}"/>
              </a:ext>
            </a:extLst>
          </p:cNvPr>
          <p:cNvPicPr>
            <a:picLocks noChangeAspect="1"/>
          </p:cNvPicPr>
          <p:nvPr/>
        </p:nvPicPr>
        <p:blipFill>
          <a:blip r:embed="rId4"/>
          <a:stretch>
            <a:fillRect/>
          </a:stretch>
        </p:blipFill>
        <p:spPr>
          <a:xfrm>
            <a:off x="6026969" y="2889196"/>
            <a:ext cx="2080440" cy="1306074"/>
          </a:xfrm>
          <a:prstGeom prst="rect">
            <a:avLst/>
          </a:prstGeom>
        </p:spPr>
      </p:pic>
      <p:pic>
        <p:nvPicPr>
          <p:cNvPr id="10" name="Picture 9">
            <a:extLst>
              <a:ext uri="{FF2B5EF4-FFF2-40B4-BE49-F238E27FC236}">
                <a16:creationId xmlns:a16="http://schemas.microsoft.com/office/drawing/2014/main" id="{4735D5B1-655B-43CD-B067-C5183FF73074}"/>
              </a:ext>
            </a:extLst>
          </p:cNvPr>
          <p:cNvPicPr>
            <a:picLocks noChangeAspect="1"/>
          </p:cNvPicPr>
          <p:nvPr/>
        </p:nvPicPr>
        <p:blipFill>
          <a:blip r:embed="rId5"/>
          <a:stretch>
            <a:fillRect/>
          </a:stretch>
        </p:blipFill>
        <p:spPr>
          <a:xfrm>
            <a:off x="5376878" y="910661"/>
            <a:ext cx="3309922" cy="1466080"/>
          </a:xfrm>
          <a:prstGeom prst="rect">
            <a:avLst/>
          </a:prstGeom>
        </p:spPr>
      </p:pic>
      <p:sp>
        <p:nvSpPr>
          <p:cNvPr id="11" name="Shape 12">
            <a:extLst>
              <a:ext uri="{FF2B5EF4-FFF2-40B4-BE49-F238E27FC236}">
                <a16:creationId xmlns:a16="http://schemas.microsoft.com/office/drawing/2014/main" id="{E27B8D80-9126-5F42-B535-400D7FF8CA5A}"/>
              </a:ext>
            </a:extLst>
          </p:cNvPr>
          <p:cNvSpPr txBox="1">
            <a:spLocks/>
          </p:cNvSpPr>
          <p:nvPr/>
        </p:nvSpPr>
        <p:spPr>
          <a:xfrm>
            <a:off x="0" y="4869656"/>
            <a:ext cx="2895600" cy="273844"/>
          </a:xfrm>
          <a:prstGeom prst="rect">
            <a:avLst/>
          </a:prstGeom>
          <a:noFill/>
          <a:ln>
            <a:noFill/>
          </a:ln>
        </p:spPr>
        <p:txBody>
          <a:bodyPr wrap="square"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None/>
              <a:defRPr sz="1000" b="0" i="0" u="none" strike="noStrike" cap="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r>
              <a:rPr lang="en-US" dirty="0">
                <a:solidFill>
                  <a:srgbClr val="FFFFFF"/>
                </a:solidFill>
              </a:rPr>
              <a:t>PhD Defense, May 11, 2020</a:t>
            </a:r>
          </a:p>
        </p:txBody>
      </p:sp>
    </p:spTree>
    <p:extLst>
      <p:ext uri="{BB962C8B-B14F-4D97-AF65-F5344CB8AC3E}">
        <p14:creationId xmlns:p14="http://schemas.microsoft.com/office/powerpoint/2010/main" val="892642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Shape 98"/>
          <p:cNvSpPr txBox="1">
            <a:spLocks noGrp="1"/>
          </p:cNvSpPr>
          <p:nvPr>
            <p:ph type="body" idx="1"/>
          </p:nvPr>
        </p:nvSpPr>
        <p:spPr>
          <a:xfrm>
            <a:off x="457199" y="968900"/>
            <a:ext cx="4719567" cy="3625800"/>
          </a:xfrm>
          <a:prstGeom prst="rect">
            <a:avLst/>
          </a:prstGeom>
        </p:spPr>
        <p:txBody>
          <a:bodyPr wrap="square" lIns="91425" tIns="91425" rIns="91425" bIns="91425" anchor="t" anchorCtr="0">
            <a:noAutofit/>
          </a:bodyPr>
          <a:lstStyle/>
          <a:p>
            <a:pPr>
              <a:spcBef>
                <a:spcPts val="0"/>
              </a:spcBef>
              <a:spcAft>
                <a:spcPts val="600"/>
              </a:spcAft>
            </a:pPr>
            <a:r>
              <a:rPr lang="en-US" altLang="zh-CN" sz="1800" dirty="0">
                <a:cs typeface="Arial" panose="020B0604020202020204" pitchFamily="34" charset="0"/>
              </a:rPr>
              <a:t>Key</a:t>
            </a:r>
            <a:r>
              <a:rPr lang="zh-CN" altLang="en-US" sz="1800" dirty="0">
                <a:cs typeface="Arial" panose="020B0604020202020204" pitchFamily="34" charset="0"/>
              </a:rPr>
              <a:t> </a:t>
            </a:r>
            <a:r>
              <a:rPr lang="en-US" altLang="zh-CN" sz="1800" dirty="0">
                <a:cs typeface="Arial" panose="020B0604020202020204" pitchFamily="34" charset="0"/>
              </a:rPr>
              <a:t>Ideas</a:t>
            </a:r>
          </a:p>
          <a:p>
            <a:pPr marL="927100" lvl="1" indent="-342900">
              <a:spcBef>
                <a:spcPts val="0"/>
              </a:spcBef>
              <a:spcAft>
                <a:spcPts val="0"/>
              </a:spcAft>
              <a:buFont typeface="+mj-lt"/>
              <a:buAutoNum type="arabicPeriod"/>
            </a:pPr>
            <a:r>
              <a:rPr lang="en-US" sz="1600" dirty="0">
                <a:latin typeface="Arial" panose="020B0604020202020204" pitchFamily="34" charset="0"/>
                <a:cs typeface="Arial" panose="020B0604020202020204" pitchFamily="34" charset="0"/>
              </a:rPr>
              <a:t>Protein distance map used as an image</a:t>
            </a:r>
          </a:p>
          <a:p>
            <a:pPr marL="927100" lvl="1" indent="-342900">
              <a:spcBef>
                <a:spcPts val="0"/>
              </a:spcBef>
              <a:spcAft>
                <a:spcPts val="600"/>
              </a:spcAft>
              <a:buFont typeface="+mj-lt"/>
              <a:buAutoNum type="arabicPeriod"/>
            </a:pPr>
            <a:r>
              <a:rPr lang="en-US" sz="1600" dirty="0">
                <a:latin typeface="Arial" panose="020B0604020202020204" pitchFamily="34" charset="0"/>
                <a:cs typeface="Arial" panose="020B0604020202020204" pitchFamily="34" charset="0"/>
              </a:rPr>
              <a:t>Per target training</a:t>
            </a:r>
          </a:p>
          <a:p>
            <a:pPr>
              <a:spcBef>
                <a:spcPts val="600"/>
              </a:spcBef>
              <a:spcAft>
                <a:spcPts val="0"/>
              </a:spcAft>
            </a:pPr>
            <a:r>
              <a:rPr lang="en-US" altLang="zh-CN" sz="1800" dirty="0">
                <a:latin typeface="Arial" panose="020B0604020202020204" pitchFamily="34" charset="0"/>
                <a:cs typeface="Arial" panose="020B0604020202020204" pitchFamily="34" charset="0"/>
              </a:rPr>
              <a:t>MUFOLD-LM</a:t>
            </a:r>
            <a:r>
              <a:rPr lang="zh-CN" altLang="en-US" sz="1800" dirty="0">
                <a:latin typeface="Arial" panose="020B0604020202020204" pitchFamily="34" charset="0"/>
                <a:cs typeface="Arial" panose="020B0604020202020204" pitchFamily="34" charset="0"/>
              </a:rPr>
              <a:t> </a:t>
            </a:r>
            <a:r>
              <a:rPr lang="en-US" altLang="zh-CN" sz="1800" dirty="0">
                <a:latin typeface="Arial" panose="020B0604020202020204" pitchFamily="34" charset="0"/>
                <a:cs typeface="Arial" panose="020B0604020202020204" pitchFamily="34" charset="0"/>
              </a:rPr>
              <a:t>GAN</a:t>
            </a:r>
            <a:endParaRPr lang="en-US" sz="1400" i="1" dirty="0">
              <a:latin typeface="Arial" panose="020B0604020202020204" pitchFamily="34" charset="0"/>
              <a:cs typeface="Arial" panose="020B0604020202020204" pitchFamily="34" charset="0"/>
            </a:endParaRPr>
          </a:p>
          <a:p>
            <a:pPr marL="623888" lvl="1" indent="-266700">
              <a:spcBef>
                <a:spcPts val="600"/>
              </a:spcBef>
              <a:spcAft>
                <a:spcPts val="0"/>
              </a:spcAft>
              <a:buNone/>
            </a:pPr>
            <a:r>
              <a:rPr lang="en-US" sz="1600" b="1" dirty="0">
                <a:latin typeface="Arial" panose="020B0604020202020204" pitchFamily="34" charset="0"/>
                <a:cs typeface="Arial" panose="020B0604020202020204" pitchFamily="34" charset="0"/>
              </a:rPr>
              <a:t>Generator</a:t>
            </a:r>
          </a:p>
          <a:p>
            <a:pPr marL="623888" lvl="1" indent="-266700">
              <a:spcBef>
                <a:spcPts val="0"/>
              </a:spcBef>
              <a:spcAft>
                <a:spcPts val="0"/>
              </a:spcAft>
            </a:pPr>
            <a:r>
              <a:rPr lang="en-US" sz="1600" dirty="0">
                <a:latin typeface="Arial" panose="020B0604020202020204" pitchFamily="34" charset="0"/>
                <a:cs typeface="Arial" panose="020B0604020202020204" pitchFamily="34" charset="0"/>
              </a:rPr>
              <a:t>Fill in the missing areas condi</a:t>
            </a:r>
            <a:r>
              <a:rPr lang="en-US" altLang="zh-CN" sz="1600" dirty="0">
                <a:latin typeface="Arial" panose="020B0604020202020204" pitchFamily="34" charset="0"/>
                <a:cs typeface="Arial" panose="020B0604020202020204" pitchFamily="34" charset="0"/>
              </a:rPr>
              <a:t>tioned</a:t>
            </a:r>
            <a:r>
              <a:rPr lang="en-US" sz="1600" dirty="0">
                <a:latin typeface="Arial" panose="020B0604020202020204" pitchFamily="34" charset="0"/>
                <a:cs typeface="Arial" panose="020B0604020202020204" pitchFamily="34" charset="0"/>
              </a:rPr>
              <a:t> on the context</a:t>
            </a:r>
          </a:p>
          <a:p>
            <a:pPr marL="623888" lvl="1" indent="-266700">
              <a:spcBef>
                <a:spcPts val="600"/>
              </a:spcBef>
              <a:spcAft>
                <a:spcPts val="0"/>
              </a:spcAft>
              <a:buNone/>
            </a:pPr>
            <a:r>
              <a:rPr lang="en-US" sz="1600" b="1" dirty="0">
                <a:latin typeface="Arial" panose="020B0604020202020204" pitchFamily="34" charset="0"/>
                <a:cs typeface="Arial" panose="020B0604020202020204" pitchFamily="34" charset="0"/>
              </a:rPr>
              <a:t>Adversarial Discriminator</a:t>
            </a:r>
          </a:p>
          <a:p>
            <a:pPr marL="623888" lvl="1" indent="-266700">
              <a:spcBef>
                <a:spcPts val="0"/>
              </a:spcBef>
              <a:spcAft>
                <a:spcPts val="0"/>
              </a:spcAft>
            </a:pPr>
            <a:r>
              <a:rPr lang="en-US" sz="1600" dirty="0">
                <a:latin typeface="Arial" panose="020B0604020202020204" pitchFamily="34" charset="0"/>
                <a:cs typeface="Arial" panose="020B0604020202020204" pitchFamily="34" charset="0"/>
              </a:rPr>
              <a:t>Make the predictions more realistic</a:t>
            </a:r>
            <a:r>
              <a:rPr lang="zh-CN" altLang="en-US" sz="1600" dirty="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and</a:t>
            </a:r>
            <a:r>
              <a:rPr lang="zh-CN" altLang="en-US" sz="1600" dirty="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protein-like</a:t>
            </a:r>
            <a:endParaRPr lang="en-US" sz="1600" dirty="0">
              <a:latin typeface="Arial" panose="020B0604020202020204" pitchFamily="34" charset="0"/>
              <a:cs typeface="Arial" panose="020B0604020202020204" pitchFamily="34" charset="0"/>
            </a:endParaRPr>
          </a:p>
        </p:txBody>
      </p:sp>
      <p:sp>
        <p:nvSpPr>
          <p:cNvPr id="99" name="Shape 99"/>
          <p:cNvSpPr txBox="1">
            <a:spLocks noGrp="1"/>
          </p:cNvSpPr>
          <p:nvPr>
            <p:ph type="title"/>
          </p:nvPr>
        </p:nvSpPr>
        <p:spPr>
          <a:xfrm>
            <a:off x="457200" y="205976"/>
            <a:ext cx="8229600" cy="672000"/>
          </a:xfrm>
          <a:prstGeom prst="rect">
            <a:avLst/>
          </a:prstGeom>
        </p:spPr>
        <p:txBody>
          <a:bodyPr wrap="square" lIns="91425" tIns="91425" rIns="91425" bIns="91425" anchor="ctr" anchorCtr="0">
            <a:normAutofit fontScale="90000"/>
          </a:bodyPr>
          <a:lstStyle/>
          <a:p>
            <a:pPr lvl="0" rtl="0">
              <a:spcBef>
                <a:spcPts val="0"/>
              </a:spcBef>
              <a:buNone/>
            </a:pPr>
            <a:r>
              <a:rPr lang="en-US" dirty="0"/>
              <a:t>New Method: MUFOLD-LM</a:t>
            </a:r>
          </a:p>
        </p:txBody>
      </p:sp>
      <p:pic>
        <p:nvPicPr>
          <p:cNvPr id="7" name="Picture 2" descr="https://lh3.googleusercontent.com/mT8HNjOvZRiKOGce1ALUhgV06oJnpav3Fzfa1hivJeQBnvsPK6x1ifDxksWSuCjb0pNiej1viEw-f4u1K88xRkRKLdZe0Um-QA30qYFhir6_84_cJGXLJqlOPBZXNRcgfXObxV4JmZU">
            <a:extLst>
              <a:ext uri="{FF2B5EF4-FFF2-40B4-BE49-F238E27FC236}">
                <a16:creationId xmlns:a16="http://schemas.microsoft.com/office/drawing/2014/main" id="{AFD6E87C-2379-4F47-8654-4C1673E9DD2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57181" y="3054408"/>
            <a:ext cx="1635635" cy="143298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3A80B440-F9BB-4761-9ED6-7C258BABB279}"/>
              </a:ext>
            </a:extLst>
          </p:cNvPr>
          <p:cNvGrpSpPr/>
          <p:nvPr/>
        </p:nvGrpSpPr>
        <p:grpSpPr>
          <a:xfrm>
            <a:off x="7092816" y="3054408"/>
            <a:ext cx="1633489" cy="1432987"/>
            <a:chOff x="6597162" y="679526"/>
            <a:chExt cx="2145201" cy="1780403"/>
          </a:xfrm>
        </p:grpSpPr>
        <p:pic>
          <p:nvPicPr>
            <p:cNvPr id="10" name="Picture 2" descr="https://lh3.googleusercontent.com/mT8HNjOvZRiKOGce1ALUhgV06oJnpav3Fzfa1hivJeQBnvsPK6x1ifDxksWSuCjb0pNiej1viEw-f4u1K88xRkRKLdZe0Um-QA30qYFhir6_84_cJGXLJqlOPBZXNRcgfXObxV4JmZU">
              <a:extLst>
                <a:ext uri="{FF2B5EF4-FFF2-40B4-BE49-F238E27FC236}">
                  <a16:creationId xmlns:a16="http://schemas.microsoft.com/office/drawing/2014/main" id="{962693C4-B81B-41F1-A96F-1878E09720F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97162" y="679526"/>
              <a:ext cx="2145201" cy="178040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970EC78-6698-4D3A-AC54-C32617FA80EC}"/>
                </a:ext>
              </a:extLst>
            </p:cNvPr>
            <p:cNvSpPr/>
            <p:nvPr/>
          </p:nvSpPr>
          <p:spPr>
            <a:xfrm>
              <a:off x="7740162" y="810231"/>
              <a:ext cx="252413" cy="145680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5D42359-A4C6-4DB6-9158-ED58E7262ABB}"/>
                </a:ext>
              </a:extLst>
            </p:cNvPr>
            <p:cNvSpPr/>
            <p:nvPr/>
          </p:nvSpPr>
          <p:spPr>
            <a:xfrm rot="16200000">
              <a:off x="7479496" y="1040355"/>
              <a:ext cx="252413" cy="1510261"/>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pic>
        <p:nvPicPr>
          <p:cNvPr id="12" name="Picture 4" descr="https://lh5.googleusercontent.com/xM31yNKkRH4KpK_jn1Ueu1-exPbdpA5g_wo-OcVzIwbEn1Wt_irhzTVCrjC-C8_jSlBMXvGxv7jyLJXcE3ASUHPhhv9qEaoMY9hUebXedI96nU8ATrQmQJFO5F5D75z6OXSiK9rJfQM">
            <a:extLst>
              <a:ext uri="{FF2B5EF4-FFF2-40B4-BE49-F238E27FC236}">
                <a16:creationId xmlns:a16="http://schemas.microsoft.com/office/drawing/2014/main" id="{EC4CE7AD-7C3B-4443-8B6C-7D4C11595C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6045" y="1046043"/>
            <a:ext cx="1436771" cy="131257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https://lh5.googleusercontent.com/xM31yNKkRH4KpK_jn1Ueu1-exPbdpA5g_wo-OcVzIwbEn1Wt_irhzTVCrjC-C8_jSlBMXvGxv7jyLJXcE3ASUHPhhv9qEaoMY9hUebXedI96nU8ATrQmQJFO5F5D75z6OXSiK9rJfQM">
            <a:extLst>
              <a:ext uri="{FF2B5EF4-FFF2-40B4-BE49-F238E27FC236}">
                <a16:creationId xmlns:a16="http://schemas.microsoft.com/office/drawing/2014/main" id="{060F7FD6-8E2F-432E-8312-E177509C39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6341" y="1030466"/>
            <a:ext cx="1436771" cy="1312571"/>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CB8E4E8F-8DF8-4CEB-8A55-C783F5A7ED6A}"/>
              </a:ext>
            </a:extLst>
          </p:cNvPr>
          <p:cNvGrpSpPr/>
          <p:nvPr/>
        </p:nvGrpSpPr>
        <p:grpSpPr>
          <a:xfrm>
            <a:off x="7932765" y="1710028"/>
            <a:ext cx="288424" cy="291594"/>
            <a:chOff x="7944346" y="2941294"/>
            <a:chExt cx="288424" cy="291594"/>
          </a:xfrm>
        </p:grpSpPr>
        <p:sp>
          <p:nvSpPr>
            <p:cNvPr id="4" name="Freeform: Shape 3">
              <a:extLst>
                <a:ext uri="{FF2B5EF4-FFF2-40B4-BE49-F238E27FC236}">
                  <a16:creationId xmlns:a16="http://schemas.microsoft.com/office/drawing/2014/main" id="{8ACDB0D2-3A10-4489-ACC9-554FDA43EEA2}"/>
                </a:ext>
              </a:extLst>
            </p:cNvPr>
            <p:cNvSpPr/>
            <p:nvPr/>
          </p:nvSpPr>
          <p:spPr>
            <a:xfrm>
              <a:off x="7944346" y="2941294"/>
              <a:ext cx="288424" cy="291594"/>
            </a:xfrm>
            <a:custGeom>
              <a:avLst/>
              <a:gdLst>
                <a:gd name="connsiteX0" fmla="*/ 234543 w 288424"/>
                <a:gd name="connsiteY0" fmla="*/ 26941 h 291594"/>
                <a:gd name="connsiteX1" fmla="*/ 288424 w 288424"/>
                <a:gd name="connsiteY1" fmla="*/ 42789 h 291594"/>
                <a:gd name="connsiteX2" fmla="*/ 229788 w 288424"/>
                <a:gd name="connsiteY2" fmla="*/ 212357 h 291594"/>
                <a:gd name="connsiteX3" fmla="*/ 129949 w 288424"/>
                <a:gd name="connsiteY3" fmla="*/ 291594 h 291594"/>
                <a:gd name="connsiteX4" fmla="*/ 9508 w 288424"/>
                <a:gd name="connsiteY4" fmla="*/ 267823 h 291594"/>
                <a:gd name="connsiteX5" fmla="*/ 0 w 288424"/>
                <a:gd name="connsiteY5" fmla="*/ 148967 h 291594"/>
                <a:gd name="connsiteX6" fmla="*/ 55466 w 288424"/>
                <a:gd name="connsiteY6" fmla="*/ 0 h 291594"/>
                <a:gd name="connsiteX7" fmla="*/ 114102 w 288424"/>
                <a:gd name="connsiteY7" fmla="*/ 9509 h 291594"/>
                <a:gd name="connsiteX8" fmla="*/ 234543 w 288424"/>
                <a:gd name="connsiteY8" fmla="*/ 26941 h 29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424" h="291594">
                  <a:moveTo>
                    <a:pt x="234543" y="26941"/>
                  </a:moveTo>
                  <a:lnTo>
                    <a:pt x="288424" y="42789"/>
                  </a:lnTo>
                  <a:lnTo>
                    <a:pt x="229788" y="212357"/>
                  </a:lnTo>
                  <a:lnTo>
                    <a:pt x="129949" y="291594"/>
                  </a:lnTo>
                  <a:lnTo>
                    <a:pt x="9508" y="267823"/>
                  </a:lnTo>
                  <a:lnTo>
                    <a:pt x="0" y="148967"/>
                  </a:lnTo>
                  <a:lnTo>
                    <a:pt x="55466" y="0"/>
                  </a:lnTo>
                  <a:lnTo>
                    <a:pt x="114102" y="9509"/>
                  </a:lnTo>
                  <a:lnTo>
                    <a:pt x="234543" y="26941"/>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B0E078FD-98F6-4341-841C-D33FF3D402FF}"/>
                </a:ext>
              </a:extLst>
            </p:cNvPr>
            <p:cNvSpPr/>
            <p:nvPr/>
          </p:nvSpPr>
          <p:spPr>
            <a:xfrm>
              <a:off x="7970819" y="2968490"/>
              <a:ext cx="238123" cy="236128"/>
            </a:xfrm>
            <a:custGeom>
              <a:avLst/>
              <a:gdLst>
                <a:gd name="connsiteX0" fmla="*/ 120441 w 234543"/>
                <a:gd name="connsiteY0" fmla="*/ 0 h 236128"/>
                <a:gd name="connsiteX1" fmla="*/ 112517 w 234543"/>
                <a:gd name="connsiteY1" fmla="*/ 57051 h 236128"/>
                <a:gd name="connsiteX2" fmla="*/ 57051 w 234543"/>
                <a:gd name="connsiteY2" fmla="*/ 39619 h 236128"/>
                <a:gd name="connsiteX3" fmla="*/ 4754 w 234543"/>
                <a:gd name="connsiteY3" fmla="*/ 71314 h 236128"/>
                <a:gd name="connsiteX4" fmla="*/ 0 w 234543"/>
                <a:gd name="connsiteY4" fmla="*/ 160060 h 236128"/>
                <a:gd name="connsiteX5" fmla="*/ 33279 w 234543"/>
                <a:gd name="connsiteY5" fmla="*/ 221865 h 236128"/>
                <a:gd name="connsiteX6" fmla="*/ 77652 w 234543"/>
                <a:gd name="connsiteY6" fmla="*/ 236128 h 236128"/>
                <a:gd name="connsiteX7" fmla="*/ 141042 w 234543"/>
                <a:gd name="connsiteY7" fmla="*/ 206017 h 236128"/>
                <a:gd name="connsiteX8" fmla="*/ 175907 w 234543"/>
                <a:gd name="connsiteY8" fmla="*/ 142627 h 236128"/>
                <a:gd name="connsiteX9" fmla="*/ 209187 w 234543"/>
                <a:gd name="connsiteY9" fmla="*/ 79237 h 236128"/>
                <a:gd name="connsiteX10" fmla="*/ 220280 w 234543"/>
                <a:gd name="connsiteY10" fmla="*/ 28526 h 236128"/>
                <a:gd name="connsiteX11" fmla="*/ 234543 w 234543"/>
                <a:gd name="connsiteY11" fmla="*/ 0 h 236128"/>
                <a:gd name="connsiteX0" fmla="*/ 120441 w 234543"/>
                <a:gd name="connsiteY0" fmla="*/ 0 h 236128"/>
                <a:gd name="connsiteX1" fmla="*/ 105373 w 234543"/>
                <a:gd name="connsiteY1" fmla="*/ 39192 h 236128"/>
                <a:gd name="connsiteX2" fmla="*/ 57051 w 234543"/>
                <a:gd name="connsiteY2" fmla="*/ 39619 h 236128"/>
                <a:gd name="connsiteX3" fmla="*/ 4754 w 234543"/>
                <a:gd name="connsiteY3" fmla="*/ 71314 h 236128"/>
                <a:gd name="connsiteX4" fmla="*/ 0 w 234543"/>
                <a:gd name="connsiteY4" fmla="*/ 160060 h 236128"/>
                <a:gd name="connsiteX5" fmla="*/ 33279 w 234543"/>
                <a:gd name="connsiteY5" fmla="*/ 221865 h 236128"/>
                <a:gd name="connsiteX6" fmla="*/ 77652 w 234543"/>
                <a:gd name="connsiteY6" fmla="*/ 236128 h 236128"/>
                <a:gd name="connsiteX7" fmla="*/ 141042 w 234543"/>
                <a:gd name="connsiteY7" fmla="*/ 206017 h 236128"/>
                <a:gd name="connsiteX8" fmla="*/ 175907 w 234543"/>
                <a:gd name="connsiteY8" fmla="*/ 142627 h 236128"/>
                <a:gd name="connsiteX9" fmla="*/ 209187 w 234543"/>
                <a:gd name="connsiteY9" fmla="*/ 79237 h 236128"/>
                <a:gd name="connsiteX10" fmla="*/ 220280 w 234543"/>
                <a:gd name="connsiteY10" fmla="*/ 28526 h 236128"/>
                <a:gd name="connsiteX11" fmla="*/ 234543 w 234543"/>
                <a:gd name="connsiteY11" fmla="*/ 0 h 236128"/>
                <a:gd name="connsiteX0" fmla="*/ 120441 w 234543"/>
                <a:gd name="connsiteY0" fmla="*/ 0 h 236128"/>
                <a:gd name="connsiteX1" fmla="*/ 105373 w 234543"/>
                <a:gd name="connsiteY1" fmla="*/ 39192 h 236128"/>
                <a:gd name="connsiteX2" fmla="*/ 34429 w 234543"/>
                <a:gd name="connsiteY2" fmla="*/ 27713 h 236128"/>
                <a:gd name="connsiteX3" fmla="*/ 4754 w 234543"/>
                <a:gd name="connsiteY3" fmla="*/ 71314 h 236128"/>
                <a:gd name="connsiteX4" fmla="*/ 0 w 234543"/>
                <a:gd name="connsiteY4" fmla="*/ 160060 h 236128"/>
                <a:gd name="connsiteX5" fmla="*/ 33279 w 234543"/>
                <a:gd name="connsiteY5" fmla="*/ 221865 h 236128"/>
                <a:gd name="connsiteX6" fmla="*/ 77652 w 234543"/>
                <a:gd name="connsiteY6" fmla="*/ 236128 h 236128"/>
                <a:gd name="connsiteX7" fmla="*/ 141042 w 234543"/>
                <a:gd name="connsiteY7" fmla="*/ 206017 h 236128"/>
                <a:gd name="connsiteX8" fmla="*/ 175907 w 234543"/>
                <a:gd name="connsiteY8" fmla="*/ 142627 h 236128"/>
                <a:gd name="connsiteX9" fmla="*/ 209187 w 234543"/>
                <a:gd name="connsiteY9" fmla="*/ 79237 h 236128"/>
                <a:gd name="connsiteX10" fmla="*/ 220280 w 234543"/>
                <a:gd name="connsiteY10" fmla="*/ 28526 h 236128"/>
                <a:gd name="connsiteX11" fmla="*/ 234543 w 234543"/>
                <a:gd name="connsiteY11" fmla="*/ 0 h 236128"/>
                <a:gd name="connsiteX0" fmla="*/ 120441 w 234543"/>
                <a:gd name="connsiteY0" fmla="*/ 0 h 236128"/>
                <a:gd name="connsiteX1" fmla="*/ 105373 w 234543"/>
                <a:gd name="connsiteY1" fmla="*/ 39192 h 236128"/>
                <a:gd name="connsiteX2" fmla="*/ 24904 w 234543"/>
                <a:gd name="connsiteY2" fmla="*/ 26523 h 236128"/>
                <a:gd name="connsiteX3" fmla="*/ 4754 w 234543"/>
                <a:gd name="connsiteY3" fmla="*/ 71314 h 236128"/>
                <a:gd name="connsiteX4" fmla="*/ 0 w 234543"/>
                <a:gd name="connsiteY4" fmla="*/ 160060 h 236128"/>
                <a:gd name="connsiteX5" fmla="*/ 33279 w 234543"/>
                <a:gd name="connsiteY5" fmla="*/ 221865 h 236128"/>
                <a:gd name="connsiteX6" fmla="*/ 77652 w 234543"/>
                <a:gd name="connsiteY6" fmla="*/ 236128 h 236128"/>
                <a:gd name="connsiteX7" fmla="*/ 141042 w 234543"/>
                <a:gd name="connsiteY7" fmla="*/ 206017 h 236128"/>
                <a:gd name="connsiteX8" fmla="*/ 175907 w 234543"/>
                <a:gd name="connsiteY8" fmla="*/ 142627 h 236128"/>
                <a:gd name="connsiteX9" fmla="*/ 209187 w 234543"/>
                <a:gd name="connsiteY9" fmla="*/ 79237 h 236128"/>
                <a:gd name="connsiteX10" fmla="*/ 220280 w 234543"/>
                <a:gd name="connsiteY10" fmla="*/ 28526 h 236128"/>
                <a:gd name="connsiteX11" fmla="*/ 234543 w 234543"/>
                <a:gd name="connsiteY11" fmla="*/ 0 h 236128"/>
                <a:gd name="connsiteX0" fmla="*/ 120441 w 234543"/>
                <a:gd name="connsiteY0" fmla="*/ 0 h 236128"/>
                <a:gd name="connsiteX1" fmla="*/ 102992 w 234543"/>
                <a:gd name="connsiteY1" fmla="*/ 35620 h 236128"/>
                <a:gd name="connsiteX2" fmla="*/ 24904 w 234543"/>
                <a:gd name="connsiteY2" fmla="*/ 26523 h 236128"/>
                <a:gd name="connsiteX3" fmla="*/ 4754 w 234543"/>
                <a:gd name="connsiteY3" fmla="*/ 71314 h 236128"/>
                <a:gd name="connsiteX4" fmla="*/ 0 w 234543"/>
                <a:gd name="connsiteY4" fmla="*/ 160060 h 236128"/>
                <a:gd name="connsiteX5" fmla="*/ 33279 w 234543"/>
                <a:gd name="connsiteY5" fmla="*/ 221865 h 236128"/>
                <a:gd name="connsiteX6" fmla="*/ 77652 w 234543"/>
                <a:gd name="connsiteY6" fmla="*/ 236128 h 236128"/>
                <a:gd name="connsiteX7" fmla="*/ 141042 w 234543"/>
                <a:gd name="connsiteY7" fmla="*/ 206017 h 236128"/>
                <a:gd name="connsiteX8" fmla="*/ 175907 w 234543"/>
                <a:gd name="connsiteY8" fmla="*/ 142627 h 236128"/>
                <a:gd name="connsiteX9" fmla="*/ 209187 w 234543"/>
                <a:gd name="connsiteY9" fmla="*/ 79237 h 236128"/>
                <a:gd name="connsiteX10" fmla="*/ 220280 w 234543"/>
                <a:gd name="connsiteY10" fmla="*/ 28526 h 236128"/>
                <a:gd name="connsiteX11" fmla="*/ 234543 w 234543"/>
                <a:gd name="connsiteY11" fmla="*/ 0 h 236128"/>
                <a:gd name="connsiteX0" fmla="*/ 124021 w 238123"/>
                <a:gd name="connsiteY0" fmla="*/ 0 h 236128"/>
                <a:gd name="connsiteX1" fmla="*/ 106572 w 238123"/>
                <a:gd name="connsiteY1" fmla="*/ 35620 h 236128"/>
                <a:gd name="connsiteX2" fmla="*/ 28484 w 238123"/>
                <a:gd name="connsiteY2" fmla="*/ 26523 h 236128"/>
                <a:gd name="connsiteX3" fmla="*/ 0 w 238123"/>
                <a:gd name="connsiteY3" fmla="*/ 62980 h 236128"/>
                <a:gd name="connsiteX4" fmla="*/ 3580 w 238123"/>
                <a:gd name="connsiteY4" fmla="*/ 160060 h 236128"/>
                <a:gd name="connsiteX5" fmla="*/ 36859 w 238123"/>
                <a:gd name="connsiteY5" fmla="*/ 221865 h 236128"/>
                <a:gd name="connsiteX6" fmla="*/ 81232 w 238123"/>
                <a:gd name="connsiteY6" fmla="*/ 236128 h 236128"/>
                <a:gd name="connsiteX7" fmla="*/ 144622 w 238123"/>
                <a:gd name="connsiteY7" fmla="*/ 206017 h 236128"/>
                <a:gd name="connsiteX8" fmla="*/ 179487 w 238123"/>
                <a:gd name="connsiteY8" fmla="*/ 142627 h 236128"/>
                <a:gd name="connsiteX9" fmla="*/ 212767 w 238123"/>
                <a:gd name="connsiteY9" fmla="*/ 79237 h 236128"/>
                <a:gd name="connsiteX10" fmla="*/ 223860 w 238123"/>
                <a:gd name="connsiteY10" fmla="*/ 28526 h 236128"/>
                <a:gd name="connsiteX11" fmla="*/ 238123 w 238123"/>
                <a:gd name="connsiteY11" fmla="*/ 0 h 236128"/>
                <a:gd name="connsiteX0" fmla="*/ 124021 w 238123"/>
                <a:gd name="connsiteY0" fmla="*/ 0 h 236128"/>
                <a:gd name="connsiteX1" fmla="*/ 106572 w 238123"/>
                <a:gd name="connsiteY1" fmla="*/ 35620 h 236128"/>
                <a:gd name="connsiteX2" fmla="*/ 28484 w 238123"/>
                <a:gd name="connsiteY2" fmla="*/ 26523 h 236128"/>
                <a:gd name="connsiteX3" fmla="*/ 0 w 238123"/>
                <a:gd name="connsiteY3" fmla="*/ 62980 h 236128"/>
                <a:gd name="connsiteX4" fmla="*/ 1198 w 238123"/>
                <a:gd name="connsiteY4" fmla="*/ 157679 h 236128"/>
                <a:gd name="connsiteX5" fmla="*/ 36859 w 238123"/>
                <a:gd name="connsiteY5" fmla="*/ 221865 h 236128"/>
                <a:gd name="connsiteX6" fmla="*/ 81232 w 238123"/>
                <a:gd name="connsiteY6" fmla="*/ 236128 h 236128"/>
                <a:gd name="connsiteX7" fmla="*/ 144622 w 238123"/>
                <a:gd name="connsiteY7" fmla="*/ 206017 h 236128"/>
                <a:gd name="connsiteX8" fmla="*/ 179487 w 238123"/>
                <a:gd name="connsiteY8" fmla="*/ 142627 h 236128"/>
                <a:gd name="connsiteX9" fmla="*/ 212767 w 238123"/>
                <a:gd name="connsiteY9" fmla="*/ 79237 h 236128"/>
                <a:gd name="connsiteX10" fmla="*/ 223860 w 238123"/>
                <a:gd name="connsiteY10" fmla="*/ 28526 h 236128"/>
                <a:gd name="connsiteX11" fmla="*/ 238123 w 238123"/>
                <a:gd name="connsiteY11" fmla="*/ 0 h 236128"/>
                <a:gd name="connsiteX0" fmla="*/ 124021 w 238123"/>
                <a:gd name="connsiteY0" fmla="*/ 0 h 236128"/>
                <a:gd name="connsiteX1" fmla="*/ 106572 w 238123"/>
                <a:gd name="connsiteY1" fmla="*/ 35620 h 236128"/>
                <a:gd name="connsiteX2" fmla="*/ 28484 w 238123"/>
                <a:gd name="connsiteY2" fmla="*/ 26523 h 236128"/>
                <a:gd name="connsiteX3" fmla="*/ 0 w 238123"/>
                <a:gd name="connsiteY3" fmla="*/ 62980 h 236128"/>
                <a:gd name="connsiteX4" fmla="*/ 1198 w 238123"/>
                <a:gd name="connsiteY4" fmla="*/ 157679 h 236128"/>
                <a:gd name="connsiteX5" fmla="*/ 36859 w 238123"/>
                <a:gd name="connsiteY5" fmla="*/ 221865 h 236128"/>
                <a:gd name="connsiteX6" fmla="*/ 81232 w 238123"/>
                <a:gd name="connsiteY6" fmla="*/ 236128 h 236128"/>
                <a:gd name="connsiteX7" fmla="*/ 141050 w 238123"/>
                <a:gd name="connsiteY7" fmla="*/ 198873 h 236128"/>
                <a:gd name="connsiteX8" fmla="*/ 179487 w 238123"/>
                <a:gd name="connsiteY8" fmla="*/ 142627 h 236128"/>
                <a:gd name="connsiteX9" fmla="*/ 212767 w 238123"/>
                <a:gd name="connsiteY9" fmla="*/ 79237 h 236128"/>
                <a:gd name="connsiteX10" fmla="*/ 223860 w 238123"/>
                <a:gd name="connsiteY10" fmla="*/ 28526 h 236128"/>
                <a:gd name="connsiteX11" fmla="*/ 238123 w 238123"/>
                <a:gd name="connsiteY11" fmla="*/ 0 h 236128"/>
                <a:gd name="connsiteX0" fmla="*/ 124021 w 238123"/>
                <a:gd name="connsiteY0" fmla="*/ 0 h 236128"/>
                <a:gd name="connsiteX1" fmla="*/ 106572 w 238123"/>
                <a:gd name="connsiteY1" fmla="*/ 35620 h 236128"/>
                <a:gd name="connsiteX2" fmla="*/ 28484 w 238123"/>
                <a:gd name="connsiteY2" fmla="*/ 26523 h 236128"/>
                <a:gd name="connsiteX3" fmla="*/ 0 w 238123"/>
                <a:gd name="connsiteY3" fmla="*/ 62980 h 236128"/>
                <a:gd name="connsiteX4" fmla="*/ 1198 w 238123"/>
                <a:gd name="connsiteY4" fmla="*/ 157679 h 236128"/>
                <a:gd name="connsiteX5" fmla="*/ 36859 w 238123"/>
                <a:gd name="connsiteY5" fmla="*/ 214721 h 236128"/>
                <a:gd name="connsiteX6" fmla="*/ 81232 w 238123"/>
                <a:gd name="connsiteY6" fmla="*/ 236128 h 236128"/>
                <a:gd name="connsiteX7" fmla="*/ 141050 w 238123"/>
                <a:gd name="connsiteY7" fmla="*/ 198873 h 236128"/>
                <a:gd name="connsiteX8" fmla="*/ 179487 w 238123"/>
                <a:gd name="connsiteY8" fmla="*/ 142627 h 236128"/>
                <a:gd name="connsiteX9" fmla="*/ 212767 w 238123"/>
                <a:gd name="connsiteY9" fmla="*/ 79237 h 236128"/>
                <a:gd name="connsiteX10" fmla="*/ 223860 w 238123"/>
                <a:gd name="connsiteY10" fmla="*/ 28526 h 236128"/>
                <a:gd name="connsiteX11" fmla="*/ 238123 w 238123"/>
                <a:gd name="connsiteY11" fmla="*/ 0 h 236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8123" h="236128">
                  <a:moveTo>
                    <a:pt x="124021" y="0"/>
                  </a:moveTo>
                  <a:lnTo>
                    <a:pt x="106572" y="35620"/>
                  </a:lnTo>
                  <a:lnTo>
                    <a:pt x="28484" y="26523"/>
                  </a:lnTo>
                  <a:lnTo>
                    <a:pt x="0" y="62980"/>
                  </a:lnTo>
                  <a:cubicBezTo>
                    <a:pt x="399" y="94546"/>
                    <a:pt x="799" y="126113"/>
                    <a:pt x="1198" y="157679"/>
                  </a:cubicBezTo>
                  <a:lnTo>
                    <a:pt x="36859" y="214721"/>
                  </a:lnTo>
                  <a:lnTo>
                    <a:pt x="81232" y="236128"/>
                  </a:lnTo>
                  <a:lnTo>
                    <a:pt x="141050" y="198873"/>
                  </a:lnTo>
                  <a:lnTo>
                    <a:pt x="179487" y="142627"/>
                  </a:lnTo>
                  <a:lnTo>
                    <a:pt x="212767" y="79237"/>
                  </a:lnTo>
                  <a:lnTo>
                    <a:pt x="223860" y="28526"/>
                  </a:lnTo>
                  <a:lnTo>
                    <a:pt x="238123" y="0"/>
                  </a:lnTo>
                </a:path>
              </a:pathLst>
            </a:custGeom>
            <a:ln w="19050">
              <a:solidFill>
                <a:srgbClr val="00B0F0"/>
              </a:solidFill>
              <a:prstDash val="sysDash"/>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grpSp>
      <p:sp>
        <p:nvSpPr>
          <p:cNvPr id="6" name="Slide Number Placeholder 5">
            <a:extLst>
              <a:ext uri="{FF2B5EF4-FFF2-40B4-BE49-F238E27FC236}">
                <a16:creationId xmlns:a16="http://schemas.microsoft.com/office/drawing/2014/main" id="{7B8063DC-346A-4073-BD1C-7B755E3580B9}"/>
              </a:ext>
            </a:extLst>
          </p:cNvPr>
          <p:cNvSpPr>
            <a:spLocks noGrp="1"/>
          </p:cNvSpPr>
          <p:nvPr>
            <p:ph type="sldNum" idx="4"/>
          </p:nvPr>
        </p:nvSpPr>
        <p:spPr/>
        <p:txBody>
          <a:bodyPr/>
          <a:lstStyle/>
          <a:p>
            <a:pPr marL="0" marR="0" lvl="0" indent="0" algn="l" rtl="0">
              <a:spcBef>
                <a:spcPts val="0"/>
              </a:spcBef>
              <a:buSzPct val="25000"/>
              <a:buNone/>
            </a:pPr>
            <a:fld id="{00000000-1234-1234-1234-123412341234}" type="slidenum">
              <a:rPr lang="en-US" sz="1000" b="0" i="0" u="none" strike="noStrike" cap="none" smtClean="0">
                <a:solidFill>
                  <a:schemeClr val="lt1"/>
                </a:solidFill>
                <a:latin typeface="Arial"/>
                <a:ea typeface="Arial"/>
                <a:cs typeface="Arial"/>
                <a:sym typeface="Arial"/>
              </a:rPr>
              <a:t>15</a:t>
            </a:fld>
            <a:endParaRPr lang="en-US" sz="1000" b="0" i="0" u="none" strike="noStrike" cap="none">
              <a:solidFill>
                <a:schemeClr val="lt1"/>
              </a:solidFill>
              <a:latin typeface="Arial"/>
              <a:ea typeface="Arial"/>
              <a:cs typeface="Arial"/>
              <a:sym typeface="Arial"/>
            </a:endParaRPr>
          </a:p>
        </p:txBody>
      </p:sp>
      <p:sp>
        <p:nvSpPr>
          <p:cNvPr id="15" name="Arrow: Right 14">
            <a:extLst>
              <a:ext uri="{FF2B5EF4-FFF2-40B4-BE49-F238E27FC236}">
                <a16:creationId xmlns:a16="http://schemas.microsoft.com/office/drawing/2014/main" id="{230F0745-AC0E-4C92-AEDE-051A9B525679}"/>
              </a:ext>
            </a:extLst>
          </p:cNvPr>
          <p:cNvSpPr/>
          <p:nvPr/>
        </p:nvSpPr>
        <p:spPr>
          <a:xfrm rot="5400000">
            <a:off x="6064302" y="2509166"/>
            <a:ext cx="400533" cy="193051"/>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4519D870-93DB-4EB4-A8C4-FA1DC3965FEA}"/>
              </a:ext>
            </a:extLst>
          </p:cNvPr>
          <p:cNvSpPr/>
          <p:nvPr/>
        </p:nvSpPr>
        <p:spPr>
          <a:xfrm>
            <a:off x="6453214" y="2369364"/>
            <a:ext cx="1267699" cy="461665"/>
          </a:xfrm>
          <a:prstGeom prst="rect">
            <a:avLst/>
          </a:prstGeom>
        </p:spPr>
        <p:txBody>
          <a:bodyPr wrap="square">
            <a:spAutoFit/>
          </a:bodyPr>
          <a:lstStyle/>
          <a:p>
            <a:pPr algn="ctr"/>
            <a:r>
              <a:rPr lang="en-US" sz="1200" dirty="0">
                <a:solidFill>
                  <a:srgbClr val="4C4C4C"/>
                </a:solidFill>
                <a:latin typeface="Arial" panose="020B0604020202020204" pitchFamily="34" charset="0"/>
                <a:cs typeface="Arial" panose="020B0604020202020204" pitchFamily="34" charset="0"/>
              </a:rPr>
              <a:t>Calculate distance map</a:t>
            </a:r>
          </a:p>
        </p:txBody>
      </p:sp>
      <p:sp>
        <p:nvSpPr>
          <p:cNvPr id="18" name="Arrow: Right 17">
            <a:extLst>
              <a:ext uri="{FF2B5EF4-FFF2-40B4-BE49-F238E27FC236}">
                <a16:creationId xmlns:a16="http://schemas.microsoft.com/office/drawing/2014/main" id="{5F2BFB0B-EBEF-45AF-89F8-11AA8A0AC040}"/>
              </a:ext>
            </a:extLst>
          </p:cNvPr>
          <p:cNvSpPr/>
          <p:nvPr/>
        </p:nvSpPr>
        <p:spPr>
          <a:xfrm rot="5400000">
            <a:off x="7709293" y="2503672"/>
            <a:ext cx="400533" cy="193051"/>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E3EF2DDB-01B9-614A-B67F-DE151A1BDF98}"/>
              </a:ext>
            </a:extLst>
          </p:cNvPr>
          <p:cNvSpPr/>
          <p:nvPr/>
        </p:nvSpPr>
        <p:spPr>
          <a:xfrm>
            <a:off x="7851149" y="1602567"/>
            <a:ext cx="451655" cy="451655"/>
          </a:xfrm>
          <a:prstGeom prst="ellipse">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hape 12">
            <a:extLst>
              <a:ext uri="{FF2B5EF4-FFF2-40B4-BE49-F238E27FC236}">
                <a16:creationId xmlns:a16="http://schemas.microsoft.com/office/drawing/2014/main" id="{39167A67-7BF2-104C-85D3-4BADB152C9F7}"/>
              </a:ext>
            </a:extLst>
          </p:cNvPr>
          <p:cNvSpPr txBox="1">
            <a:spLocks/>
          </p:cNvSpPr>
          <p:nvPr/>
        </p:nvSpPr>
        <p:spPr>
          <a:xfrm>
            <a:off x="0" y="4869656"/>
            <a:ext cx="2895600" cy="273844"/>
          </a:xfrm>
          <a:prstGeom prst="rect">
            <a:avLst/>
          </a:prstGeom>
          <a:noFill/>
          <a:ln>
            <a:noFill/>
          </a:ln>
        </p:spPr>
        <p:txBody>
          <a:bodyPr wrap="square"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None/>
              <a:defRPr sz="1000" b="0" i="0" u="none" strike="noStrike" cap="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r>
              <a:rPr lang="en-US" dirty="0">
                <a:solidFill>
                  <a:srgbClr val="FFFFFF"/>
                </a:solidFill>
              </a:rPr>
              <a:t>PhD Defense, May 11, 2020</a:t>
            </a:r>
          </a:p>
        </p:txBody>
      </p:sp>
    </p:spTree>
    <p:extLst>
      <p:ext uri="{BB962C8B-B14F-4D97-AF65-F5344CB8AC3E}">
        <p14:creationId xmlns:p14="http://schemas.microsoft.com/office/powerpoint/2010/main" val="12744806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ext Placeholder 1">
                <a:extLst>
                  <a:ext uri="{FF2B5EF4-FFF2-40B4-BE49-F238E27FC236}">
                    <a16:creationId xmlns:a16="http://schemas.microsoft.com/office/drawing/2014/main" id="{0EF21DBF-DB8D-4A5A-B203-FCD6C033FA9D}"/>
                  </a:ext>
                </a:extLst>
              </p:cNvPr>
              <p:cNvSpPr>
                <a:spLocks noGrp="1"/>
              </p:cNvSpPr>
              <p:nvPr>
                <p:ph type="body" idx="1"/>
              </p:nvPr>
            </p:nvSpPr>
            <p:spPr>
              <a:xfrm>
                <a:off x="457199" y="968900"/>
                <a:ext cx="8218803" cy="967201"/>
              </a:xfrm>
            </p:spPr>
            <p:txBody>
              <a:bodyPr/>
              <a:lstStyle/>
              <a:p>
                <a:pPr marL="152400" indent="0">
                  <a:spcBef>
                    <a:spcPts val="0"/>
                  </a:spcBef>
                  <a:spcAft>
                    <a:spcPts val="600"/>
                  </a:spcAft>
                  <a:buNone/>
                </a:pPr>
                <a:r>
                  <a:rPr lang="en-US" sz="1600" dirty="0"/>
                  <a:t>Given a target, extract a length </a:t>
                </a:r>
                <a14:m>
                  <m:oMath xmlns:m="http://schemas.openxmlformats.org/officeDocument/2006/math">
                    <m:r>
                      <a:rPr lang="en-US" sz="1600" b="0" i="1" smtClean="0">
                        <a:latin typeface="Cambria Math" panose="02040503050406030204" pitchFamily="18" charset="0"/>
                      </a:rPr>
                      <m:t>𝐿</m:t>
                    </m:r>
                  </m:oMath>
                </a14:m>
                <a:r>
                  <a:rPr lang="en-US" sz="1600" dirty="0"/>
                  <a:t> sequence with missing region in the middle (e.g. </a:t>
                </a:r>
                <a14:m>
                  <m:oMath xmlns:m="http://schemas.openxmlformats.org/officeDocument/2006/math">
                    <m:r>
                      <a:rPr lang="en-US" sz="1600" b="0" i="1" smtClean="0">
                        <a:latin typeface="Cambria Math" panose="02040503050406030204" pitchFamily="18" charset="0"/>
                      </a:rPr>
                      <m:t>𝐿</m:t>
                    </m:r>
                    <m:r>
                      <a:rPr lang="en-US" sz="1600" b="0" i="1" smtClean="0">
                        <a:latin typeface="Cambria Math" panose="02040503050406030204" pitchFamily="18" charset="0"/>
                      </a:rPr>
                      <m:t>=50</m:t>
                    </m:r>
                  </m:oMath>
                </a14:m>
                <a:r>
                  <a:rPr lang="en-US" sz="1600" dirty="0"/>
                  <a:t>). Generate template pool for training.</a:t>
                </a:r>
              </a:p>
            </p:txBody>
          </p:sp>
        </mc:Choice>
        <mc:Fallback>
          <p:sp>
            <p:nvSpPr>
              <p:cNvPr id="2" name="Text Placeholder 1">
                <a:extLst>
                  <a:ext uri="{FF2B5EF4-FFF2-40B4-BE49-F238E27FC236}">
                    <a16:creationId xmlns:a16="http://schemas.microsoft.com/office/drawing/2014/main" id="{0EF21DBF-DB8D-4A5A-B203-FCD6C033FA9D}"/>
                  </a:ext>
                </a:extLst>
              </p:cNvPr>
              <p:cNvSpPr>
                <a:spLocks noGrp="1" noRot="1" noChangeAspect="1" noMove="1" noResize="1" noEditPoints="1" noAdjustHandles="1" noChangeArrowheads="1" noChangeShapeType="1" noTextEdit="1"/>
              </p:cNvSpPr>
              <p:nvPr>
                <p:ph type="body" idx="1"/>
              </p:nvPr>
            </p:nvSpPr>
            <p:spPr>
              <a:xfrm>
                <a:off x="457199" y="968900"/>
                <a:ext cx="8218803" cy="967201"/>
              </a:xfrm>
              <a:blipFill>
                <a:blip r:embed="rId2"/>
                <a:stretch>
                  <a:fillRect/>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619FEB82-4D05-4486-917B-BEDDADDB99DC}"/>
              </a:ext>
            </a:extLst>
          </p:cNvPr>
          <p:cNvSpPr>
            <a:spLocks noGrp="1"/>
          </p:cNvSpPr>
          <p:nvPr>
            <p:ph type="title"/>
          </p:nvPr>
        </p:nvSpPr>
        <p:spPr/>
        <p:txBody>
          <a:bodyPr>
            <a:normAutofit fontScale="90000"/>
          </a:bodyPr>
          <a:lstStyle/>
          <a:p>
            <a:r>
              <a:rPr lang="en-US" dirty="0"/>
              <a:t>Per-Target Training</a:t>
            </a:r>
          </a:p>
        </p:txBody>
      </p:sp>
      <p:sp>
        <p:nvSpPr>
          <p:cNvPr id="4" name="Slide Number Placeholder 3">
            <a:extLst>
              <a:ext uri="{FF2B5EF4-FFF2-40B4-BE49-F238E27FC236}">
                <a16:creationId xmlns:a16="http://schemas.microsoft.com/office/drawing/2014/main" id="{F93D272F-0D62-4A0B-93A0-7BBAB11B0F01}"/>
              </a:ext>
            </a:extLst>
          </p:cNvPr>
          <p:cNvSpPr>
            <a:spLocks noGrp="1"/>
          </p:cNvSpPr>
          <p:nvPr>
            <p:ph type="sldNum" idx="4"/>
          </p:nvPr>
        </p:nvSpPr>
        <p:spPr/>
        <p:txBody>
          <a:bodyPr/>
          <a:lstStyle/>
          <a:p>
            <a:pPr marL="0" marR="0" lvl="0" indent="0" algn="l" rtl="0">
              <a:spcBef>
                <a:spcPts val="0"/>
              </a:spcBef>
              <a:buSzPct val="25000"/>
              <a:buNone/>
            </a:pPr>
            <a:fld id="{00000000-1234-1234-1234-123412341234}" type="slidenum">
              <a:rPr lang="en-US" sz="1000" b="0" i="0" u="none" strike="noStrike" cap="none" smtClean="0">
                <a:solidFill>
                  <a:schemeClr val="lt1"/>
                </a:solidFill>
                <a:latin typeface="Arial"/>
                <a:ea typeface="Arial"/>
                <a:cs typeface="Arial"/>
                <a:sym typeface="Arial"/>
              </a:rPr>
              <a:t>16</a:t>
            </a:fld>
            <a:endParaRPr lang="en-US" sz="1000" b="0" i="0" u="none" strike="noStrike" cap="none">
              <a:solidFill>
                <a:schemeClr val="lt1"/>
              </a:solidFill>
              <a:latin typeface="Arial"/>
              <a:ea typeface="Arial"/>
              <a:cs typeface="Arial"/>
              <a:sym typeface="Arial"/>
            </a:endParaRPr>
          </a:p>
        </p:txBody>
      </p:sp>
      <p:sp>
        <p:nvSpPr>
          <p:cNvPr id="5" name="Rectangle 4">
            <a:extLst>
              <a:ext uri="{FF2B5EF4-FFF2-40B4-BE49-F238E27FC236}">
                <a16:creationId xmlns:a16="http://schemas.microsoft.com/office/drawing/2014/main" id="{EA285A3C-4390-4E7A-8312-87F6F980C18F}"/>
              </a:ext>
            </a:extLst>
          </p:cNvPr>
          <p:cNvSpPr/>
          <p:nvPr/>
        </p:nvSpPr>
        <p:spPr>
          <a:xfrm>
            <a:off x="445087" y="2287164"/>
            <a:ext cx="4253113" cy="230832"/>
          </a:xfrm>
          <a:prstGeom prst="rect">
            <a:avLst/>
          </a:prstGeom>
        </p:spPr>
        <p:txBody>
          <a:bodyPr wrap="square">
            <a:spAutoFit/>
          </a:bodyPr>
          <a:lstStyle/>
          <a:p>
            <a:pPr algn="ctr"/>
            <a:r>
              <a:rPr lang="en-US" sz="900" dirty="0">
                <a:latin typeface="+mn-lt"/>
              </a:rPr>
              <a:t>CDWEEISV…SSVIHDR</a:t>
            </a:r>
            <a:r>
              <a:rPr lang="en-US" sz="900" b="1" dirty="0">
                <a:solidFill>
                  <a:srgbClr val="C00000"/>
                </a:solidFill>
                <a:latin typeface="+mn-lt"/>
              </a:rPr>
              <a:t>KSGKKFSI</a:t>
            </a:r>
            <a:r>
              <a:rPr lang="en-US" sz="900" dirty="0">
                <a:latin typeface="+mn-lt"/>
              </a:rPr>
              <a:t>EEALQSG…DRYVNKD</a:t>
            </a:r>
          </a:p>
        </p:txBody>
      </p:sp>
      <p:sp>
        <p:nvSpPr>
          <p:cNvPr id="6" name="Rectangle 5">
            <a:extLst>
              <a:ext uri="{FF2B5EF4-FFF2-40B4-BE49-F238E27FC236}">
                <a16:creationId xmlns:a16="http://schemas.microsoft.com/office/drawing/2014/main" id="{3E6A361E-2974-4967-BC91-1A7B3B711FEE}"/>
              </a:ext>
            </a:extLst>
          </p:cNvPr>
          <p:cNvSpPr/>
          <p:nvPr/>
        </p:nvSpPr>
        <p:spPr>
          <a:xfrm>
            <a:off x="1489321" y="2864787"/>
            <a:ext cx="2100654" cy="470132"/>
          </a:xfrm>
          <a:prstGeom prst="rect">
            <a:avLst/>
          </a:prstGeom>
          <a:gradFill flip="none"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3500000" scaled="1"/>
            <a:tileRect/>
          </a:gra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100" b="1" dirty="0">
                <a:ea typeface="Arial" charset="0"/>
                <a:cs typeface="Arial" charset="0"/>
              </a:rPr>
              <a:t>Alignment Search</a:t>
            </a:r>
          </a:p>
          <a:p>
            <a:pPr algn="ctr"/>
            <a:r>
              <a:rPr lang="en-US" sz="1100" dirty="0">
                <a:ea typeface="Arial" charset="0"/>
                <a:cs typeface="Arial" charset="0"/>
              </a:rPr>
              <a:t>(PSIBlast, HHSearch)</a:t>
            </a:r>
          </a:p>
        </p:txBody>
      </p:sp>
      <p:sp>
        <p:nvSpPr>
          <p:cNvPr id="7" name="Parallelogram 6">
            <a:extLst>
              <a:ext uri="{FF2B5EF4-FFF2-40B4-BE49-F238E27FC236}">
                <a16:creationId xmlns:a16="http://schemas.microsoft.com/office/drawing/2014/main" id="{FEA745DB-CF9C-4CB0-98D4-1B3A77B8189F}"/>
              </a:ext>
            </a:extLst>
          </p:cNvPr>
          <p:cNvSpPr/>
          <p:nvPr/>
        </p:nvSpPr>
        <p:spPr>
          <a:xfrm>
            <a:off x="1485513" y="3771791"/>
            <a:ext cx="2100654" cy="476414"/>
          </a:xfrm>
          <a:prstGeom prst="parallelogram">
            <a:avLst/>
          </a:prstGeom>
          <a:gradFill flip="none"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3500000" scaled="1"/>
            <a:tileRect/>
          </a:gra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CN" sz="1100" b="1" dirty="0">
                <a:ea typeface="Arial" charset="0"/>
                <a:cs typeface="Arial" charset="0"/>
              </a:rPr>
              <a:t>Template Pool</a:t>
            </a:r>
          </a:p>
          <a:p>
            <a:pPr algn="ctr"/>
            <a:r>
              <a:rPr lang="en-US" sz="1100" dirty="0">
                <a:ea typeface="Arial" charset="0"/>
                <a:cs typeface="Arial" charset="0"/>
              </a:rPr>
              <a:t>(coverage = 100%)</a:t>
            </a:r>
          </a:p>
        </p:txBody>
      </p:sp>
      <p:sp>
        <p:nvSpPr>
          <p:cNvPr id="8" name="Arrow: Right 7">
            <a:extLst>
              <a:ext uri="{FF2B5EF4-FFF2-40B4-BE49-F238E27FC236}">
                <a16:creationId xmlns:a16="http://schemas.microsoft.com/office/drawing/2014/main" id="{11265128-2C9A-4BC4-9318-82C8C1C58B2A}"/>
              </a:ext>
            </a:extLst>
          </p:cNvPr>
          <p:cNvSpPr/>
          <p:nvPr/>
        </p:nvSpPr>
        <p:spPr>
          <a:xfrm rot="5400000">
            <a:off x="2433143" y="2572948"/>
            <a:ext cx="276999" cy="195976"/>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9" name="Arrow: Right 8">
            <a:extLst>
              <a:ext uri="{FF2B5EF4-FFF2-40B4-BE49-F238E27FC236}">
                <a16:creationId xmlns:a16="http://schemas.microsoft.com/office/drawing/2014/main" id="{A430C8B2-C541-4E38-9915-2184D4018DAB}"/>
              </a:ext>
            </a:extLst>
          </p:cNvPr>
          <p:cNvSpPr/>
          <p:nvPr/>
        </p:nvSpPr>
        <p:spPr>
          <a:xfrm rot="5400000">
            <a:off x="2433143" y="3455367"/>
            <a:ext cx="276999" cy="195976"/>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pic>
        <p:nvPicPr>
          <p:cNvPr id="23" name="Google Shape;192;p16">
            <a:extLst>
              <a:ext uri="{FF2B5EF4-FFF2-40B4-BE49-F238E27FC236}">
                <a16:creationId xmlns:a16="http://schemas.microsoft.com/office/drawing/2014/main" id="{68BDB5AB-0FE3-4FB7-842D-86D5CF914DC0}"/>
              </a:ext>
            </a:extLst>
          </p:cNvPr>
          <p:cNvPicPr preferRelativeResize="0"/>
          <p:nvPr/>
        </p:nvPicPr>
        <p:blipFill rotWithShape="1">
          <a:blip r:embed="rId3">
            <a:alphaModFix/>
          </a:blip>
          <a:srcRect t="6526"/>
          <a:stretch/>
        </p:blipFill>
        <p:spPr>
          <a:xfrm>
            <a:off x="6835072" y="3491855"/>
            <a:ext cx="1265791" cy="1027764"/>
          </a:xfrm>
          <a:prstGeom prst="rect">
            <a:avLst/>
          </a:prstGeom>
          <a:noFill/>
          <a:ln>
            <a:noFill/>
          </a:ln>
        </p:spPr>
      </p:pic>
      <p:pic>
        <p:nvPicPr>
          <p:cNvPr id="25" name="Google Shape;196;p16">
            <a:extLst>
              <a:ext uri="{FF2B5EF4-FFF2-40B4-BE49-F238E27FC236}">
                <a16:creationId xmlns:a16="http://schemas.microsoft.com/office/drawing/2014/main" id="{25C6743C-C136-4844-9D60-54FA86E553AD}"/>
              </a:ext>
            </a:extLst>
          </p:cNvPr>
          <p:cNvPicPr preferRelativeResize="0"/>
          <p:nvPr/>
        </p:nvPicPr>
        <p:blipFill rotWithShape="1">
          <a:blip r:embed="rId4">
            <a:alphaModFix/>
          </a:blip>
          <a:srcRect t="6756"/>
          <a:stretch/>
        </p:blipFill>
        <p:spPr>
          <a:xfrm>
            <a:off x="6835072" y="2259955"/>
            <a:ext cx="1265791" cy="1025224"/>
          </a:xfrm>
          <a:prstGeom prst="rect">
            <a:avLst/>
          </a:prstGeom>
          <a:noFill/>
          <a:ln>
            <a:noFill/>
          </a:ln>
        </p:spPr>
      </p:pic>
      <p:sp>
        <p:nvSpPr>
          <p:cNvPr id="27" name="Freeform: Shape 26">
            <a:extLst>
              <a:ext uri="{FF2B5EF4-FFF2-40B4-BE49-F238E27FC236}">
                <a16:creationId xmlns:a16="http://schemas.microsoft.com/office/drawing/2014/main" id="{7D106030-9B7B-4150-8C9A-1280A1C5FF34}"/>
              </a:ext>
            </a:extLst>
          </p:cNvPr>
          <p:cNvSpPr/>
          <p:nvPr/>
        </p:nvSpPr>
        <p:spPr>
          <a:xfrm>
            <a:off x="6602315" y="2814635"/>
            <a:ext cx="232757" cy="1037323"/>
          </a:xfrm>
          <a:custGeom>
            <a:avLst/>
            <a:gdLst>
              <a:gd name="connsiteX0" fmla="*/ 207819 w 232757"/>
              <a:gd name="connsiteY0" fmla="*/ 0 h 881149"/>
              <a:gd name="connsiteX1" fmla="*/ 0 w 232757"/>
              <a:gd name="connsiteY1" fmla="*/ 0 h 881149"/>
              <a:gd name="connsiteX2" fmla="*/ 0 w 232757"/>
              <a:gd name="connsiteY2" fmla="*/ 881149 h 881149"/>
              <a:gd name="connsiteX3" fmla="*/ 232757 w 232757"/>
              <a:gd name="connsiteY3" fmla="*/ 881149 h 881149"/>
            </a:gdLst>
            <a:ahLst/>
            <a:cxnLst>
              <a:cxn ang="0">
                <a:pos x="connsiteX0" y="connsiteY0"/>
              </a:cxn>
              <a:cxn ang="0">
                <a:pos x="connsiteX1" y="connsiteY1"/>
              </a:cxn>
              <a:cxn ang="0">
                <a:pos x="connsiteX2" y="connsiteY2"/>
              </a:cxn>
              <a:cxn ang="0">
                <a:pos x="connsiteX3" y="connsiteY3"/>
              </a:cxn>
            </a:cxnLst>
            <a:rect l="l" t="t" r="r" b="b"/>
            <a:pathLst>
              <a:path w="232757" h="881149">
                <a:moveTo>
                  <a:pt x="207819" y="0"/>
                </a:moveTo>
                <a:lnTo>
                  <a:pt x="0" y="0"/>
                </a:lnTo>
                <a:lnTo>
                  <a:pt x="0" y="881149"/>
                </a:lnTo>
                <a:lnTo>
                  <a:pt x="232757" y="881149"/>
                </a:lnTo>
              </a:path>
            </a:pathLst>
          </a:custGeom>
          <a:ln>
            <a:headEnd type="arrow"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3BD83701-963E-4914-AAE8-E34735BE53AE}"/>
              </a:ext>
            </a:extLst>
          </p:cNvPr>
          <p:cNvCxnSpPr>
            <a:cxnSpLocks/>
          </p:cNvCxnSpPr>
          <p:nvPr/>
        </p:nvCxnSpPr>
        <p:spPr>
          <a:xfrm flipV="1">
            <a:off x="5783266" y="3333216"/>
            <a:ext cx="819049" cy="80"/>
          </a:xfrm>
          <a:prstGeom prst="line">
            <a:avLst/>
          </a:prstGeom>
        </p:spPr>
        <p:style>
          <a:lnRef idx="1">
            <a:schemeClr val="dk1"/>
          </a:lnRef>
          <a:fillRef idx="0">
            <a:schemeClr val="dk1"/>
          </a:fillRef>
          <a:effectRef idx="0">
            <a:schemeClr val="dk1"/>
          </a:effectRef>
          <a:fontRef idx="minor">
            <a:schemeClr val="tx1"/>
          </a:fontRef>
        </p:style>
      </p:cxnSp>
      <p:sp>
        <p:nvSpPr>
          <p:cNvPr id="33" name="Rectangle 32">
            <a:extLst>
              <a:ext uri="{FF2B5EF4-FFF2-40B4-BE49-F238E27FC236}">
                <a16:creationId xmlns:a16="http://schemas.microsoft.com/office/drawing/2014/main" id="{5E255C27-B37E-4E20-9BAB-9C3F55BA215B}"/>
              </a:ext>
            </a:extLst>
          </p:cNvPr>
          <p:cNvSpPr/>
          <p:nvPr/>
        </p:nvSpPr>
        <p:spPr>
          <a:xfrm>
            <a:off x="4826961" y="2393527"/>
            <a:ext cx="1267699" cy="415498"/>
          </a:xfrm>
          <a:prstGeom prst="rect">
            <a:avLst/>
          </a:prstGeom>
        </p:spPr>
        <p:txBody>
          <a:bodyPr wrap="square">
            <a:spAutoFit/>
          </a:bodyPr>
          <a:lstStyle/>
          <a:p>
            <a:pPr algn="ctr"/>
            <a:r>
              <a:rPr lang="en-US" sz="1050" dirty="0">
                <a:solidFill>
                  <a:srgbClr val="4C4C4C"/>
                </a:solidFill>
                <a:latin typeface="Arial" panose="020B0604020202020204" pitchFamily="34" charset="0"/>
                <a:cs typeface="Arial" panose="020B0604020202020204" pitchFamily="34" charset="0"/>
              </a:rPr>
              <a:t>For each template in the pool</a:t>
            </a:r>
          </a:p>
        </p:txBody>
      </p:sp>
      <p:sp>
        <p:nvSpPr>
          <p:cNvPr id="34" name="Rectangle 33">
            <a:extLst>
              <a:ext uri="{FF2B5EF4-FFF2-40B4-BE49-F238E27FC236}">
                <a16:creationId xmlns:a16="http://schemas.microsoft.com/office/drawing/2014/main" id="{00FE0F4C-EB07-440C-9769-AA190C67ECBB}"/>
              </a:ext>
            </a:extLst>
          </p:cNvPr>
          <p:cNvSpPr/>
          <p:nvPr/>
        </p:nvSpPr>
        <p:spPr>
          <a:xfrm>
            <a:off x="6793138" y="1941519"/>
            <a:ext cx="1267699" cy="261610"/>
          </a:xfrm>
          <a:prstGeom prst="rect">
            <a:avLst/>
          </a:prstGeom>
        </p:spPr>
        <p:txBody>
          <a:bodyPr wrap="square">
            <a:spAutoFit/>
          </a:bodyPr>
          <a:lstStyle/>
          <a:p>
            <a:pPr algn="ctr"/>
            <a:r>
              <a:rPr lang="en-US" sz="1050" dirty="0">
                <a:solidFill>
                  <a:srgbClr val="4C4C4C"/>
                </a:solidFill>
                <a:latin typeface="Arial" panose="020B0604020202020204" pitchFamily="34" charset="0"/>
                <a:cs typeface="Arial" panose="020B0604020202020204" pitchFamily="34" charset="0"/>
              </a:rPr>
              <a:t>Network Input</a:t>
            </a:r>
          </a:p>
        </p:txBody>
      </p:sp>
      <p:sp>
        <p:nvSpPr>
          <p:cNvPr id="35" name="Rectangle 34">
            <a:extLst>
              <a:ext uri="{FF2B5EF4-FFF2-40B4-BE49-F238E27FC236}">
                <a16:creationId xmlns:a16="http://schemas.microsoft.com/office/drawing/2014/main" id="{1E94D362-72CE-4817-A998-771C9321487E}"/>
              </a:ext>
            </a:extLst>
          </p:cNvPr>
          <p:cNvSpPr/>
          <p:nvPr/>
        </p:nvSpPr>
        <p:spPr>
          <a:xfrm>
            <a:off x="6809546" y="3232181"/>
            <a:ext cx="1267699" cy="261610"/>
          </a:xfrm>
          <a:prstGeom prst="rect">
            <a:avLst/>
          </a:prstGeom>
        </p:spPr>
        <p:txBody>
          <a:bodyPr wrap="square">
            <a:spAutoFit/>
          </a:bodyPr>
          <a:lstStyle/>
          <a:p>
            <a:pPr algn="ctr"/>
            <a:r>
              <a:rPr lang="en-US" sz="1050" dirty="0">
                <a:solidFill>
                  <a:srgbClr val="4C4C4C"/>
                </a:solidFill>
                <a:latin typeface="Arial" panose="020B0604020202020204" pitchFamily="34" charset="0"/>
                <a:cs typeface="Arial" panose="020B0604020202020204" pitchFamily="34" charset="0"/>
              </a:rPr>
              <a:t>Network Output</a:t>
            </a:r>
          </a:p>
        </p:txBody>
      </p:sp>
      <p:sp>
        <p:nvSpPr>
          <p:cNvPr id="10" name="Rectangle 9">
            <a:extLst>
              <a:ext uri="{FF2B5EF4-FFF2-40B4-BE49-F238E27FC236}">
                <a16:creationId xmlns:a16="http://schemas.microsoft.com/office/drawing/2014/main" id="{A2D6C9FD-4738-364A-8701-30BEA39CC173}"/>
              </a:ext>
            </a:extLst>
          </p:cNvPr>
          <p:cNvSpPr/>
          <p:nvPr/>
        </p:nvSpPr>
        <p:spPr>
          <a:xfrm>
            <a:off x="705173" y="1813962"/>
            <a:ext cx="3735091" cy="2705657"/>
          </a:xfrm>
          <a:prstGeom prst="rect">
            <a:avLst/>
          </a:prstGeom>
          <a:noFill/>
          <a:ln w="635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FADB617-9203-614C-948A-8E7F0BCDCDE1}"/>
              </a:ext>
            </a:extLst>
          </p:cNvPr>
          <p:cNvSpPr/>
          <p:nvPr/>
        </p:nvSpPr>
        <p:spPr>
          <a:xfrm>
            <a:off x="712922" y="1821711"/>
            <a:ext cx="1472338" cy="230832"/>
          </a:xfrm>
          <a:prstGeom prst="rect">
            <a:avLst/>
          </a:prstGeom>
          <a:solidFill>
            <a:schemeClr val="accent3">
              <a:lumMod val="20000"/>
              <a:lumOff val="80000"/>
            </a:schemeClr>
          </a:solidFill>
        </p:spPr>
        <p:txBody>
          <a:bodyPr wrap="square">
            <a:spAutoFit/>
          </a:bodyPr>
          <a:lstStyle/>
          <a:p>
            <a:r>
              <a:rPr lang="en-US" sz="900" b="1" dirty="0">
                <a:latin typeface="+mn-lt"/>
              </a:rPr>
              <a:t>Templates Searching</a:t>
            </a:r>
          </a:p>
        </p:txBody>
      </p:sp>
      <p:sp>
        <p:nvSpPr>
          <p:cNvPr id="21" name="Rectangle 20">
            <a:extLst>
              <a:ext uri="{FF2B5EF4-FFF2-40B4-BE49-F238E27FC236}">
                <a16:creationId xmlns:a16="http://schemas.microsoft.com/office/drawing/2014/main" id="{F0038696-DDBC-3748-8778-DE294E4FCE5B}"/>
              </a:ext>
            </a:extLst>
          </p:cNvPr>
          <p:cNvSpPr/>
          <p:nvPr/>
        </p:nvSpPr>
        <p:spPr>
          <a:xfrm>
            <a:off x="4663398" y="1813962"/>
            <a:ext cx="3735091" cy="2705657"/>
          </a:xfrm>
          <a:prstGeom prst="rect">
            <a:avLst/>
          </a:prstGeom>
          <a:noFill/>
          <a:ln w="635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42767AA-1E87-B945-8CB6-346A0414C051}"/>
              </a:ext>
            </a:extLst>
          </p:cNvPr>
          <p:cNvSpPr/>
          <p:nvPr/>
        </p:nvSpPr>
        <p:spPr>
          <a:xfrm>
            <a:off x="4671147" y="1821711"/>
            <a:ext cx="1472338" cy="230832"/>
          </a:xfrm>
          <a:prstGeom prst="rect">
            <a:avLst/>
          </a:prstGeom>
          <a:solidFill>
            <a:schemeClr val="accent3">
              <a:lumMod val="20000"/>
              <a:lumOff val="80000"/>
            </a:schemeClr>
          </a:solidFill>
        </p:spPr>
        <p:txBody>
          <a:bodyPr wrap="square">
            <a:spAutoFit/>
          </a:bodyPr>
          <a:lstStyle/>
          <a:p>
            <a:r>
              <a:rPr lang="en-US" sz="900" b="1" dirty="0">
                <a:latin typeface="+mn-lt"/>
              </a:rPr>
              <a:t>Prediction</a:t>
            </a:r>
          </a:p>
        </p:txBody>
      </p:sp>
      <p:pic>
        <p:nvPicPr>
          <p:cNvPr id="24" name="Google Shape;195;p16">
            <a:extLst>
              <a:ext uri="{FF2B5EF4-FFF2-40B4-BE49-F238E27FC236}">
                <a16:creationId xmlns:a16="http://schemas.microsoft.com/office/drawing/2014/main" id="{27E75070-7676-4F09-A7AB-54CF4CE8B961}"/>
              </a:ext>
            </a:extLst>
          </p:cNvPr>
          <p:cNvPicPr preferRelativeResize="0"/>
          <p:nvPr/>
        </p:nvPicPr>
        <p:blipFill rotWithShape="1">
          <a:blip r:embed="rId5">
            <a:alphaModFix/>
          </a:blip>
          <a:srcRect t="6964" b="-1"/>
          <a:stretch/>
        </p:blipFill>
        <p:spPr>
          <a:xfrm>
            <a:off x="4910657" y="2860029"/>
            <a:ext cx="1274435" cy="1022943"/>
          </a:xfrm>
          <a:prstGeom prst="rect">
            <a:avLst/>
          </a:prstGeom>
          <a:noFill/>
          <a:ln>
            <a:noFill/>
          </a:ln>
        </p:spPr>
      </p:pic>
      <p:sp>
        <p:nvSpPr>
          <p:cNvPr id="26" name="Shape 12">
            <a:extLst>
              <a:ext uri="{FF2B5EF4-FFF2-40B4-BE49-F238E27FC236}">
                <a16:creationId xmlns:a16="http://schemas.microsoft.com/office/drawing/2014/main" id="{64EF55EA-461A-E741-8F91-5EE5E9224546}"/>
              </a:ext>
            </a:extLst>
          </p:cNvPr>
          <p:cNvSpPr txBox="1">
            <a:spLocks/>
          </p:cNvSpPr>
          <p:nvPr/>
        </p:nvSpPr>
        <p:spPr>
          <a:xfrm>
            <a:off x="0" y="4869656"/>
            <a:ext cx="2895600" cy="273844"/>
          </a:xfrm>
          <a:prstGeom prst="rect">
            <a:avLst/>
          </a:prstGeom>
          <a:noFill/>
          <a:ln>
            <a:noFill/>
          </a:ln>
        </p:spPr>
        <p:txBody>
          <a:bodyPr wrap="square"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None/>
              <a:defRPr sz="1000" b="0" i="0" u="none" strike="noStrike" cap="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r>
              <a:rPr lang="en-US" dirty="0">
                <a:solidFill>
                  <a:srgbClr val="FFFFFF"/>
                </a:solidFill>
              </a:rPr>
              <a:t>PhD Defense, May 11, 2020</a:t>
            </a:r>
          </a:p>
        </p:txBody>
      </p:sp>
    </p:spTree>
    <p:extLst>
      <p:ext uri="{BB962C8B-B14F-4D97-AF65-F5344CB8AC3E}">
        <p14:creationId xmlns:p14="http://schemas.microsoft.com/office/powerpoint/2010/main" val="33545582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590193-6648-480A-952B-349D80B07B26}"/>
              </a:ext>
            </a:extLst>
          </p:cNvPr>
          <p:cNvSpPr>
            <a:spLocks noGrp="1"/>
          </p:cNvSpPr>
          <p:nvPr>
            <p:ph type="title"/>
          </p:nvPr>
        </p:nvSpPr>
        <p:spPr>
          <a:xfrm>
            <a:off x="457200" y="205976"/>
            <a:ext cx="8229600" cy="672000"/>
          </a:xfrm>
        </p:spPr>
        <p:txBody>
          <a:bodyPr>
            <a:normAutofit fontScale="90000"/>
          </a:bodyPr>
          <a:lstStyle/>
          <a:p>
            <a:r>
              <a:rPr lang="en-US" altLang="zh-CN" dirty="0"/>
              <a:t>The GAN Network Structure</a:t>
            </a:r>
            <a:endParaRPr lang="en-US" dirty="0"/>
          </a:p>
        </p:txBody>
      </p:sp>
      <p:sp>
        <p:nvSpPr>
          <p:cNvPr id="2" name="Slide Number Placeholder 1">
            <a:extLst>
              <a:ext uri="{FF2B5EF4-FFF2-40B4-BE49-F238E27FC236}">
                <a16:creationId xmlns:a16="http://schemas.microsoft.com/office/drawing/2014/main" id="{FE055099-5695-4CAC-99DE-AA2903037EEE}"/>
              </a:ext>
            </a:extLst>
          </p:cNvPr>
          <p:cNvSpPr>
            <a:spLocks noGrp="1"/>
          </p:cNvSpPr>
          <p:nvPr>
            <p:ph type="sldNum" idx="4"/>
          </p:nvPr>
        </p:nvSpPr>
        <p:spPr/>
        <p:txBody>
          <a:bodyPr/>
          <a:lstStyle/>
          <a:p>
            <a:pPr marL="0" marR="0" lvl="0" indent="0" algn="l" rtl="0">
              <a:spcBef>
                <a:spcPts val="0"/>
              </a:spcBef>
              <a:buSzPct val="25000"/>
              <a:buNone/>
            </a:pPr>
            <a:fld id="{00000000-1234-1234-1234-123412341234}" type="slidenum">
              <a:rPr lang="en-US" sz="1000" b="0" i="0" u="none" strike="noStrike" cap="none" smtClean="0">
                <a:solidFill>
                  <a:schemeClr val="lt1"/>
                </a:solidFill>
                <a:latin typeface="Arial"/>
                <a:ea typeface="Arial"/>
                <a:cs typeface="Arial"/>
                <a:sym typeface="Arial"/>
              </a:rPr>
              <a:t>17</a:t>
            </a:fld>
            <a:endParaRPr lang="en-US" sz="1000" b="0" i="0" u="none" strike="noStrike" cap="none">
              <a:solidFill>
                <a:schemeClr val="lt1"/>
              </a:solidFill>
              <a:latin typeface="Arial"/>
              <a:ea typeface="Arial"/>
              <a:cs typeface="Arial"/>
              <a:sym typeface="Arial"/>
            </a:endParaRPr>
          </a:p>
        </p:txBody>
      </p:sp>
      <p:pic>
        <p:nvPicPr>
          <p:cNvPr id="9" name="Google Shape;510;p22">
            <a:extLst>
              <a:ext uri="{FF2B5EF4-FFF2-40B4-BE49-F238E27FC236}">
                <a16:creationId xmlns:a16="http://schemas.microsoft.com/office/drawing/2014/main" id="{9869F8C9-482C-428E-8353-52B3FB0A6DAD}"/>
              </a:ext>
            </a:extLst>
          </p:cNvPr>
          <p:cNvPicPr preferRelativeResize="0"/>
          <p:nvPr/>
        </p:nvPicPr>
        <p:blipFill rotWithShape="1">
          <a:blip r:embed="rId3">
            <a:alphaModFix/>
          </a:blip>
          <a:srcRect l="12689" t="8354" r="19993" b="13708"/>
          <a:stretch/>
        </p:blipFill>
        <p:spPr>
          <a:xfrm>
            <a:off x="900480" y="1514447"/>
            <a:ext cx="504750" cy="488100"/>
          </a:xfrm>
          <a:prstGeom prst="rect">
            <a:avLst/>
          </a:prstGeom>
          <a:noFill/>
          <a:ln>
            <a:noFill/>
          </a:ln>
        </p:spPr>
      </p:pic>
      <p:sp>
        <p:nvSpPr>
          <p:cNvPr id="11" name="Google Shape;513;p22">
            <a:extLst>
              <a:ext uri="{FF2B5EF4-FFF2-40B4-BE49-F238E27FC236}">
                <a16:creationId xmlns:a16="http://schemas.microsoft.com/office/drawing/2014/main" id="{1A4DC59C-F455-481D-A361-7D7C8C192963}"/>
              </a:ext>
            </a:extLst>
          </p:cNvPr>
          <p:cNvSpPr/>
          <p:nvPr/>
        </p:nvSpPr>
        <p:spPr>
          <a:xfrm>
            <a:off x="1792236" y="1341239"/>
            <a:ext cx="265500" cy="848100"/>
          </a:xfrm>
          <a:custGeom>
            <a:avLst/>
            <a:gdLst/>
            <a:ahLst/>
            <a:cxnLst/>
            <a:rect l="l" t="t" r="r" b="b"/>
            <a:pathLst>
              <a:path w="120000" h="120000" extrusionOk="0">
                <a:moveTo>
                  <a:pt x="153" y="42409"/>
                </a:moveTo>
                <a:cubicBezTo>
                  <a:pt x="686" y="67022"/>
                  <a:pt x="-378" y="95386"/>
                  <a:pt x="153" y="120000"/>
                </a:cubicBezTo>
                <a:lnTo>
                  <a:pt x="120000" y="76568"/>
                </a:lnTo>
                <a:lnTo>
                  <a:pt x="120000" y="0"/>
                </a:lnTo>
                <a:lnTo>
                  <a:pt x="153" y="42409"/>
                </a:lnTo>
                <a:close/>
              </a:path>
            </a:pathLst>
          </a:custGeom>
          <a:gradFill>
            <a:gsLst>
              <a:gs pos="0">
                <a:srgbClr val="C6AEAA"/>
              </a:gs>
              <a:gs pos="45000">
                <a:srgbClr val="D7BDB9"/>
              </a:gs>
              <a:gs pos="100000">
                <a:srgbClr val="E9DAD8"/>
              </a:gs>
            </a:gsLst>
            <a:path path="circle">
              <a:fillToRect l="50000" t="50000" r="50000" b="50000"/>
            </a:path>
            <a:tileRect/>
          </a:gradFill>
          <a:ln w="9525" cap="flat" cmpd="sng">
            <a:solidFill>
              <a:srgbClr val="8D3C1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Source Sans Pro"/>
              <a:ea typeface="Source Sans Pro"/>
              <a:cs typeface="Source Sans Pro"/>
              <a:sym typeface="Source Sans Pro"/>
            </a:endParaRPr>
          </a:p>
        </p:txBody>
      </p:sp>
      <p:grpSp>
        <p:nvGrpSpPr>
          <p:cNvPr id="12" name="Google Shape;514;p22">
            <a:extLst>
              <a:ext uri="{FF2B5EF4-FFF2-40B4-BE49-F238E27FC236}">
                <a16:creationId xmlns:a16="http://schemas.microsoft.com/office/drawing/2014/main" id="{39405C53-B7BD-44AF-9B7F-8AEB917C5AB3}"/>
              </a:ext>
            </a:extLst>
          </p:cNvPr>
          <p:cNvGrpSpPr/>
          <p:nvPr/>
        </p:nvGrpSpPr>
        <p:grpSpPr>
          <a:xfrm>
            <a:off x="2097944" y="1341149"/>
            <a:ext cx="309745" cy="847882"/>
            <a:chOff x="1864041" y="2269920"/>
            <a:chExt cx="715017" cy="1884602"/>
          </a:xfrm>
        </p:grpSpPr>
        <p:sp>
          <p:nvSpPr>
            <p:cNvPr id="13" name="Google Shape;515;p22">
              <a:extLst>
                <a:ext uri="{FF2B5EF4-FFF2-40B4-BE49-F238E27FC236}">
                  <a16:creationId xmlns:a16="http://schemas.microsoft.com/office/drawing/2014/main" id="{4EF7F8A3-3BCD-4FBD-94FE-34455E1CD162}"/>
                </a:ext>
              </a:extLst>
            </p:cNvPr>
            <p:cNvSpPr/>
            <p:nvPr/>
          </p:nvSpPr>
          <p:spPr>
            <a:xfrm>
              <a:off x="1864041" y="2269922"/>
              <a:ext cx="612900" cy="1884600"/>
            </a:xfrm>
            <a:custGeom>
              <a:avLst/>
              <a:gdLst/>
              <a:ahLst/>
              <a:cxnLst/>
              <a:rect l="l" t="t" r="r" b="b"/>
              <a:pathLst>
                <a:path w="120000" h="120000" extrusionOk="0">
                  <a:moveTo>
                    <a:pt x="153" y="42409"/>
                  </a:moveTo>
                  <a:cubicBezTo>
                    <a:pt x="686" y="67022"/>
                    <a:pt x="-378" y="95386"/>
                    <a:pt x="153" y="120000"/>
                  </a:cubicBezTo>
                  <a:lnTo>
                    <a:pt x="120000" y="76568"/>
                  </a:lnTo>
                  <a:lnTo>
                    <a:pt x="120000" y="0"/>
                  </a:lnTo>
                  <a:lnTo>
                    <a:pt x="153" y="42409"/>
                  </a:lnTo>
                  <a:close/>
                </a:path>
              </a:pathLst>
            </a:custGeom>
            <a:noFill/>
            <a:ln w="9525" cap="flat" cmpd="sng">
              <a:solidFill>
                <a:srgbClr val="8D3C1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Source Sans Pro"/>
                <a:ea typeface="Source Sans Pro"/>
                <a:cs typeface="Source Sans Pro"/>
                <a:sym typeface="Source Sans Pro"/>
              </a:endParaRPr>
            </a:p>
          </p:txBody>
        </p:sp>
        <p:sp>
          <p:nvSpPr>
            <p:cNvPr id="14" name="Google Shape;516;p22">
              <a:extLst>
                <a:ext uri="{FF2B5EF4-FFF2-40B4-BE49-F238E27FC236}">
                  <a16:creationId xmlns:a16="http://schemas.microsoft.com/office/drawing/2014/main" id="{527E4D70-2158-4B00-8207-067D6818C839}"/>
                </a:ext>
              </a:extLst>
            </p:cNvPr>
            <p:cNvSpPr/>
            <p:nvPr/>
          </p:nvSpPr>
          <p:spPr>
            <a:xfrm>
              <a:off x="1966098" y="2269920"/>
              <a:ext cx="612900" cy="1884600"/>
            </a:xfrm>
            <a:custGeom>
              <a:avLst/>
              <a:gdLst/>
              <a:ahLst/>
              <a:cxnLst/>
              <a:rect l="l" t="t" r="r" b="b"/>
              <a:pathLst>
                <a:path w="120000" h="120000" extrusionOk="0">
                  <a:moveTo>
                    <a:pt x="153" y="42409"/>
                  </a:moveTo>
                  <a:cubicBezTo>
                    <a:pt x="686" y="67022"/>
                    <a:pt x="-378" y="95386"/>
                    <a:pt x="153" y="120000"/>
                  </a:cubicBezTo>
                  <a:lnTo>
                    <a:pt x="120000" y="76568"/>
                  </a:lnTo>
                  <a:lnTo>
                    <a:pt x="120000" y="0"/>
                  </a:lnTo>
                  <a:lnTo>
                    <a:pt x="153" y="42409"/>
                  </a:lnTo>
                  <a:close/>
                </a:path>
              </a:pathLst>
            </a:custGeom>
            <a:gradFill>
              <a:gsLst>
                <a:gs pos="0">
                  <a:srgbClr val="C6AEAA"/>
                </a:gs>
                <a:gs pos="45000">
                  <a:srgbClr val="D7BDB9"/>
                </a:gs>
                <a:gs pos="100000">
                  <a:srgbClr val="E9DAD8"/>
                </a:gs>
              </a:gsLst>
              <a:path path="circle">
                <a:fillToRect l="50000" t="50000" r="50000" b="50000"/>
              </a:path>
              <a:tileRect/>
            </a:gradFill>
            <a:ln w="9525" cap="flat" cmpd="sng">
              <a:solidFill>
                <a:srgbClr val="8D3C1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Source Sans Pro"/>
                <a:ea typeface="Source Sans Pro"/>
                <a:cs typeface="Source Sans Pro"/>
                <a:sym typeface="Source Sans Pro"/>
              </a:endParaRPr>
            </a:p>
          </p:txBody>
        </p:sp>
        <p:cxnSp>
          <p:nvCxnSpPr>
            <p:cNvPr id="15" name="Google Shape;517;p22">
              <a:extLst>
                <a:ext uri="{FF2B5EF4-FFF2-40B4-BE49-F238E27FC236}">
                  <a16:creationId xmlns:a16="http://schemas.microsoft.com/office/drawing/2014/main" id="{785C67B1-FD45-4B1A-B4E7-EF4C8A5FF504}"/>
                </a:ext>
              </a:extLst>
            </p:cNvPr>
            <p:cNvCxnSpPr/>
            <p:nvPr/>
          </p:nvCxnSpPr>
          <p:spPr>
            <a:xfrm>
              <a:off x="2477058" y="2269922"/>
              <a:ext cx="102000" cy="0"/>
            </a:xfrm>
            <a:prstGeom prst="straightConnector1">
              <a:avLst/>
            </a:prstGeom>
            <a:noFill/>
            <a:ln w="9525" cap="flat" cmpd="sng">
              <a:solidFill>
                <a:srgbClr val="8D3C1E"/>
              </a:solidFill>
              <a:prstDash val="solid"/>
              <a:round/>
              <a:headEnd type="none" w="sm" len="sm"/>
              <a:tailEnd type="none" w="sm" len="sm"/>
            </a:ln>
          </p:spPr>
        </p:cxnSp>
        <p:cxnSp>
          <p:nvCxnSpPr>
            <p:cNvPr id="16" name="Google Shape;518;p22">
              <a:extLst>
                <a:ext uri="{FF2B5EF4-FFF2-40B4-BE49-F238E27FC236}">
                  <a16:creationId xmlns:a16="http://schemas.microsoft.com/office/drawing/2014/main" id="{807FA185-0C85-4EC0-95EB-F07500E7DFA9}"/>
                </a:ext>
              </a:extLst>
            </p:cNvPr>
            <p:cNvCxnSpPr/>
            <p:nvPr/>
          </p:nvCxnSpPr>
          <p:spPr>
            <a:xfrm>
              <a:off x="1871992" y="2931206"/>
              <a:ext cx="102000" cy="0"/>
            </a:xfrm>
            <a:prstGeom prst="straightConnector1">
              <a:avLst/>
            </a:prstGeom>
            <a:noFill/>
            <a:ln w="9525" cap="flat" cmpd="sng">
              <a:solidFill>
                <a:srgbClr val="8D3C1E"/>
              </a:solidFill>
              <a:prstDash val="solid"/>
              <a:round/>
              <a:headEnd type="none" w="sm" len="sm"/>
              <a:tailEnd type="none" w="sm" len="sm"/>
            </a:ln>
          </p:spPr>
        </p:cxnSp>
        <p:cxnSp>
          <p:nvCxnSpPr>
            <p:cNvPr id="17" name="Google Shape;519;p22">
              <a:extLst>
                <a:ext uri="{FF2B5EF4-FFF2-40B4-BE49-F238E27FC236}">
                  <a16:creationId xmlns:a16="http://schemas.microsoft.com/office/drawing/2014/main" id="{439CF892-A11A-488D-856C-09F70B3DEE43}"/>
                </a:ext>
              </a:extLst>
            </p:cNvPr>
            <p:cNvCxnSpPr/>
            <p:nvPr/>
          </p:nvCxnSpPr>
          <p:spPr>
            <a:xfrm>
              <a:off x="1871991" y="4154379"/>
              <a:ext cx="102000" cy="0"/>
            </a:xfrm>
            <a:prstGeom prst="straightConnector1">
              <a:avLst/>
            </a:prstGeom>
            <a:noFill/>
            <a:ln w="9525" cap="flat" cmpd="sng">
              <a:solidFill>
                <a:srgbClr val="8D3C1E"/>
              </a:solidFill>
              <a:prstDash val="solid"/>
              <a:round/>
              <a:headEnd type="none" w="sm" len="sm"/>
              <a:tailEnd type="none" w="sm" len="sm"/>
            </a:ln>
          </p:spPr>
        </p:cxnSp>
      </p:grpSp>
      <p:sp>
        <p:nvSpPr>
          <p:cNvPr id="18" name="Google Shape;520;p22">
            <a:extLst>
              <a:ext uri="{FF2B5EF4-FFF2-40B4-BE49-F238E27FC236}">
                <a16:creationId xmlns:a16="http://schemas.microsoft.com/office/drawing/2014/main" id="{EA9E8CFF-57AA-4ADD-930C-D1ABC1754235}"/>
              </a:ext>
            </a:extLst>
          </p:cNvPr>
          <p:cNvSpPr/>
          <p:nvPr/>
        </p:nvSpPr>
        <p:spPr>
          <a:xfrm>
            <a:off x="2444746" y="1341240"/>
            <a:ext cx="265500" cy="848100"/>
          </a:xfrm>
          <a:custGeom>
            <a:avLst/>
            <a:gdLst/>
            <a:ahLst/>
            <a:cxnLst/>
            <a:rect l="l" t="t" r="r" b="b"/>
            <a:pathLst>
              <a:path w="120000" h="120000" extrusionOk="0">
                <a:moveTo>
                  <a:pt x="153" y="42409"/>
                </a:moveTo>
                <a:cubicBezTo>
                  <a:pt x="686" y="67022"/>
                  <a:pt x="-378" y="95386"/>
                  <a:pt x="153" y="120000"/>
                </a:cubicBezTo>
                <a:lnTo>
                  <a:pt x="120000" y="76568"/>
                </a:lnTo>
                <a:lnTo>
                  <a:pt x="120000" y="0"/>
                </a:lnTo>
                <a:lnTo>
                  <a:pt x="153" y="42409"/>
                </a:lnTo>
                <a:close/>
              </a:path>
            </a:pathLst>
          </a:custGeom>
          <a:noFill/>
          <a:ln w="9525" cap="flat" cmpd="sng">
            <a:solidFill>
              <a:srgbClr val="8D3C1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Source Sans Pro"/>
              <a:ea typeface="Source Sans Pro"/>
              <a:cs typeface="Source Sans Pro"/>
              <a:sym typeface="Source Sans Pro"/>
            </a:endParaRPr>
          </a:p>
        </p:txBody>
      </p:sp>
      <p:sp>
        <p:nvSpPr>
          <p:cNvPr id="19" name="Google Shape;521;p22">
            <a:extLst>
              <a:ext uri="{FF2B5EF4-FFF2-40B4-BE49-F238E27FC236}">
                <a16:creationId xmlns:a16="http://schemas.microsoft.com/office/drawing/2014/main" id="{722A6387-75E9-4E46-8C10-0F3031558442}"/>
              </a:ext>
            </a:extLst>
          </p:cNvPr>
          <p:cNvSpPr/>
          <p:nvPr/>
        </p:nvSpPr>
        <p:spPr>
          <a:xfrm>
            <a:off x="2510883" y="1341239"/>
            <a:ext cx="265500" cy="848100"/>
          </a:xfrm>
          <a:custGeom>
            <a:avLst/>
            <a:gdLst/>
            <a:ahLst/>
            <a:cxnLst/>
            <a:rect l="l" t="t" r="r" b="b"/>
            <a:pathLst>
              <a:path w="120000" h="120000" extrusionOk="0">
                <a:moveTo>
                  <a:pt x="153" y="42409"/>
                </a:moveTo>
                <a:cubicBezTo>
                  <a:pt x="686" y="67022"/>
                  <a:pt x="-378" y="95386"/>
                  <a:pt x="153" y="120000"/>
                </a:cubicBezTo>
                <a:lnTo>
                  <a:pt x="120000" y="76568"/>
                </a:lnTo>
                <a:lnTo>
                  <a:pt x="120000" y="0"/>
                </a:lnTo>
                <a:lnTo>
                  <a:pt x="153" y="42409"/>
                </a:lnTo>
                <a:close/>
              </a:path>
            </a:pathLst>
          </a:custGeom>
          <a:gradFill>
            <a:gsLst>
              <a:gs pos="0">
                <a:srgbClr val="C6AEAA"/>
              </a:gs>
              <a:gs pos="45000">
                <a:srgbClr val="D7BDB9"/>
              </a:gs>
              <a:gs pos="100000">
                <a:srgbClr val="E9DAD8"/>
              </a:gs>
            </a:gsLst>
            <a:path path="circle">
              <a:fillToRect l="50000" t="50000" r="50000" b="50000"/>
            </a:path>
            <a:tileRect/>
          </a:gradFill>
          <a:ln w="9525" cap="flat" cmpd="sng">
            <a:solidFill>
              <a:srgbClr val="8D3C1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Source Sans Pro"/>
              <a:ea typeface="Source Sans Pro"/>
              <a:cs typeface="Source Sans Pro"/>
              <a:sym typeface="Source Sans Pro"/>
            </a:endParaRPr>
          </a:p>
        </p:txBody>
      </p:sp>
      <p:cxnSp>
        <p:nvCxnSpPr>
          <p:cNvPr id="20" name="Google Shape;522;p22">
            <a:extLst>
              <a:ext uri="{FF2B5EF4-FFF2-40B4-BE49-F238E27FC236}">
                <a16:creationId xmlns:a16="http://schemas.microsoft.com/office/drawing/2014/main" id="{2953D3E3-190E-4681-9767-37A7813A6868}"/>
              </a:ext>
            </a:extLst>
          </p:cNvPr>
          <p:cNvCxnSpPr/>
          <p:nvPr/>
        </p:nvCxnSpPr>
        <p:spPr>
          <a:xfrm>
            <a:off x="2710330" y="1341240"/>
            <a:ext cx="64800" cy="0"/>
          </a:xfrm>
          <a:prstGeom prst="straightConnector1">
            <a:avLst/>
          </a:prstGeom>
          <a:noFill/>
          <a:ln w="9525" cap="flat" cmpd="sng">
            <a:solidFill>
              <a:srgbClr val="8D3C1E"/>
            </a:solidFill>
            <a:prstDash val="solid"/>
            <a:round/>
            <a:headEnd type="none" w="sm" len="sm"/>
            <a:tailEnd type="none" w="sm" len="sm"/>
          </a:ln>
        </p:spPr>
      </p:cxnSp>
      <p:cxnSp>
        <p:nvCxnSpPr>
          <p:cNvPr id="21" name="Google Shape;523;p22">
            <a:extLst>
              <a:ext uri="{FF2B5EF4-FFF2-40B4-BE49-F238E27FC236}">
                <a16:creationId xmlns:a16="http://schemas.microsoft.com/office/drawing/2014/main" id="{6F06C73C-EE5D-466C-9177-C9E828161C6E}"/>
              </a:ext>
            </a:extLst>
          </p:cNvPr>
          <p:cNvCxnSpPr/>
          <p:nvPr/>
        </p:nvCxnSpPr>
        <p:spPr>
          <a:xfrm>
            <a:off x="2448190" y="1638778"/>
            <a:ext cx="62700" cy="0"/>
          </a:xfrm>
          <a:prstGeom prst="straightConnector1">
            <a:avLst/>
          </a:prstGeom>
          <a:noFill/>
          <a:ln w="9525" cap="flat" cmpd="sng">
            <a:solidFill>
              <a:srgbClr val="8D3C1E"/>
            </a:solidFill>
            <a:prstDash val="solid"/>
            <a:round/>
            <a:headEnd type="none" w="sm" len="sm"/>
            <a:tailEnd type="none" w="sm" len="sm"/>
          </a:ln>
        </p:spPr>
      </p:cxnSp>
      <p:cxnSp>
        <p:nvCxnSpPr>
          <p:cNvPr id="22" name="Google Shape;524;p22">
            <a:extLst>
              <a:ext uri="{FF2B5EF4-FFF2-40B4-BE49-F238E27FC236}">
                <a16:creationId xmlns:a16="http://schemas.microsoft.com/office/drawing/2014/main" id="{13E7377B-2F55-4DC0-A1C6-19DC0356BF57}"/>
              </a:ext>
            </a:extLst>
          </p:cNvPr>
          <p:cNvCxnSpPr/>
          <p:nvPr/>
        </p:nvCxnSpPr>
        <p:spPr>
          <a:xfrm>
            <a:off x="2444746" y="2189132"/>
            <a:ext cx="67200" cy="0"/>
          </a:xfrm>
          <a:prstGeom prst="straightConnector1">
            <a:avLst/>
          </a:prstGeom>
          <a:noFill/>
          <a:ln w="9525" cap="flat" cmpd="sng">
            <a:solidFill>
              <a:srgbClr val="8D3C1E"/>
            </a:solidFill>
            <a:prstDash val="solid"/>
            <a:round/>
            <a:headEnd type="none" w="sm" len="sm"/>
            <a:tailEnd type="none" w="sm" len="sm"/>
          </a:ln>
        </p:spPr>
      </p:cxnSp>
      <p:sp>
        <p:nvSpPr>
          <p:cNvPr id="23" name="Google Shape;525;p22">
            <a:extLst>
              <a:ext uri="{FF2B5EF4-FFF2-40B4-BE49-F238E27FC236}">
                <a16:creationId xmlns:a16="http://schemas.microsoft.com/office/drawing/2014/main" id="{1DFE26A7-3505-4206-ACD6-0D6F386B66B8}"/>
              </a:ext>
            </a:extLst>
          </p:cNvPr>
          <p:cNvSpPr/>
          <p:nvPr/>
        </p:nvSpPr>
        <p:spPr>
          <a:xfrm>
            <a:off x="2810391" y="1341240"/>
            <a:ext cx="265500" cy="848100"/>
          </a:xfrm>
          <a:custGeom>
            <a:avLst/>
            <a:gdLst/>
            <a:ahLst/>
            <a:cxnLst/>
            <a:rect l="l" t="t" r="r" b="b"/>
            <a:pathLst>
              <a:path w="120000" h="120000" extrusionOk="0">
                <a:moveTo>
                  <a:pt x="153" y="42409"/>
                </a:moveTo>
                <a:cubicBezTo>
                  <a:pt x="686" y="67022"/>
                  <a:pt x="-378" y="95386"/>
                  <a:pt x="153" y="120000"/>
                </a:cubicBezTo>
                <a:lnTo>
                  <a:pt x="120000" y="76568"/>
                </a:lnTo>
                <a:lnTo>
                  <a:pt x="120000" y="0"/>
                </a:lnTo>
                <a:lnTo>
                  <a:pt x="153" y="42409"/>
                </a:lnTo>
                <a:close/>
              </a:path>
            </a:pathLst>
          </a:custGeom>
          <a:noFill/>
          <a:ln w="9525" cap="flat" cmpd="sng">
            <a:solidFill>
              <a:srgbClr val="8D3C1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Source Sans Pro"/>
              <a:ea typeface="Source Sans Pro"/>
              <a:cs typeface="Source Sans Pro"/>
              <a:sym typeface="Source Sans Pro"/>
            </a:endParaRPr>
          </a:p>
        </p:txBody>
      </p:sp>
      <p:sp>
        <p:nvSpPr>
          <p:cNvPr id="24" name="Google Shape;526;p22">
            <a:extLst>
              <a:ext uri="{FF2B5EF4-FFF2-40B4-BE49-F238E27FC236}">
                <a16:creationId xmlns:a16="http://schemas.microsoft.com/office/drawing/2014/main" id="{7FDF5776-EC94-4F56-9FF5-0914AFF6631F}"/>
              </a:ext>
            </a:extLst>
          </p:cNvPr>
          <p:cNvSpPr/>
          <p:nvPr/>
        </p:nvSpPr>
        <p:spPr>
          <a:xfrm>
            <a:off x="2917719" y="1341239"/>
            <a:ext cx="265500" cy="848100"/>
          </a:xfrm>
          <a:custGeom>
            <a:avLst/>
            <a:gdLst/>
            <a:ahLst/>
            <a:cxnLst/>
            <a:rect l="l" t="t" r="r" b="b"/>
            <a:pathLst>
              <a:path w="120000" h="120000" extrusionOk="0">
                <a:moveTo>
                  <a:pt x="153" y="42409"/>
                </a:moveTo>
                <a:cubicBezTo>
                  <a:pt x="686" y="67022"/>
                  <a:pt x="-378" y="95386"/>
                  <a:pt x="153" y="120000"/>
                </a:cubicBezTo>
                <a:lnTo>
                  <a:pt x="120000" y="76568"/>
                </a:lnTo>
                <a:lnTo>
                  <a:pt x="120000" y="0"/>
                </a:lnTo>
                <a:lnTo>
                  <a:pt x="153" y="42409"/>
                </a:lnTo>
                <a:close/>
              </a:path>
            </a:pathLst>
          </a:custGeom>
          <a:gradFill>
            <a:gsLst>
              <a:gs pos="0">
                <a:srgbClr val="C6AEAA"/>
              </a:gs>
              <a:gs pos="45000">
                <a:srgbClr val="D7BDB9"/>
              </a:gs>
              <a:gs pos="100000">
                <a:srgbClr val="E9DAD8"/>
              </a:gs>
            </a:gsLst>
            <a:path path="circle">
              <a:fillToRect l="50000" t="50000" r="50000" b="50000"/>
            </a:path>
            <a:tileRect/>
          </a:gradFill>
          <a:ln w="9525" cap="flat" cmpd="sng">
            <a:solidFill>
              <a:srgbClr val="8D3C1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Source Sans Pro"/>
              <a:ea typeface="Source Sans Pro"/>
              <a:cs typeface="Source Sans Pro"/>
              <a:sym typeface="Source Sans Pro"/>
            </a:endParaRPr>
          </a:p>
        </p:txBody>
      </p:sp>
      <p:cxnSp>
        <p:nvCxnSpPr>
          <p:cNvPr id="25" name="Google Shape;527;p22">
            <a:extLst>
              <a:ext uri="{FF2B5EF4-FFF2-40B4-BE49-F238E27FC236}">
                <a16:creationId xmlns:a16="http://schemas.microsoft.com/office/drawing/2014/main" id="{49C1F535-C805-4EEE-8FAD-981AD5C037E6}"/>
              </a:ext>
            </a:extLst>
          </p:cNvPr>
          <p:cNvCxnSpPr/>
          <p:nvPr/>
        </p:nvCxnSpPr>
        <p:spPr>
          <a:xfrm>
            <a:off x="3075976" y="1341240"/>
            <a:ext cx="106800" cy="0"/>
          </a:xfrm>
          <a:prstGeom prst="straightConnector1">
            <a:avLst/>
          </a:prstGeom>
          <a:noFill/>
          <a:ln w="9525" cap="flat" cmpd="sng">
            <a:solidFill>
              <a:srgbClr val="8D3C1E"/>
            </a:solidFill>
            <a:prstDash val="solid"/>
            <a:round/>
            <a:headEnd type="none" w="sm" len="sm"/>
            <a:tailEnd type="none" w="sm" len="sm"/>
          </a:ln>
        </p:spPr>
      </p:cxnSp>
      <p:cxnSp>
        <p:nvCxnSpPr>
          <p:cNvPr id="26" name="Google Shape;528;p22">
            <a:extLst>
              <a:ext uri="{FF2B5EF4-FFF2-40B4-BE49-F238E27FC236}">
                <a16:creationId xmlns:a16="http://schemas.microsoft.com/office/drawing/2014/main" id="{8F9F6736-98D0-4736-979F-1432AED28C22}"/>
              </a:ext>
            </a:extLst>
          </p:cNvPr>
          <p:cNvCxnSpPr/>
          <p:nvPr/>
        </p:nvCxnSpPr>
        <p:spPr>
          <a:xfrm>
            <a:off x="2813836" y="1638778"/>
            <a:ext cx="103800" cy="0"/>
          </a:xfrm>
          <a:prstGeom prst="straightConnector1">
            <a:avLst/>
          </a:prstGeom>
          <a:noFill/>
          <a:ln w="9525" cap="flat" cmpd="sng">
            <a:solidFill>
              <a:srgbClr val="8D3C1E"/>
            </a:solidFill>
            <a:prstDash val="solid"/>
            <a:round/>
            <a:headEnd type="none" w="sm" len="sm"/>
            <a:tailEnd type="none" w="sm" len="sm"/>
          </a:ln>
        </p:spPr>
      </p:cxnSp>
      <p:cxnSp>
        <p:nvCxnSpPr>
          <p:cNvPr id="27" name="Google Shape;529;p22">
            <a:extLst>
              <a:ext uri="{FF2B5EF4-FFF2-40B4-BE49-F238E27FC236}">
                <a16:creationId xmlns:a16="http://schemas.microsoft.com/office/drawing/2014/main" id="{F17BD4DE-63E9-4413-934F-92FC21CC4306}"/>
              </a:ext>
            </a:extLst>
          </p:cNvPr>
          <p:cNvCxnSpPr/>
          <p:nvPr/>
        </p:nvCxnSpPr>
        <p:spPr>
          <a:xfrm>
            <a:off x="2813835" y="2189132"/>
            <a:ext cx="105300" cy="0"/>
          </a:xfrm>
          <a:prstGeom prst="straightConnector1">
            <a:avLst/>
          </a:prstGeom>
          <a:noFill/>
          <a:ln w="9525" cap="flat" cmpd="sng">
            <a:solidFill>
              <a:srgbClr val="8D3C1E"/>
            </a:solidFill>
            <a:prstDash val="solid"/>
            <a:round/>
            <a:headEnd type="none" w="sm" len="sm"/>
            <a:tailEnd type="none" w="sm" len="sm"/>
          </a:ln>
        </p:spPr>
      </p:cxnSp>
      <p:sp>
        <p:nvSpPr>
          <p:cNvPr id="28" name="Google Shape;530;p22">
            <a:extLst>
              <a:ext uri="{FF2B5EF4-FFF2-40B4-BE49-F238E27FC236}">
                <a16:creationId xmlns:a16="http://schemas.microsoft.com/office/drawing/2014/main" id="{FBC74084-370D-4DF4-A7D4-0C611BF3FA10}"/>
              </a:ext>
            </a:extLst>
          </p:cNvPr>
          <p:cNvSpPr/>
          <p:nvPr/>
        </p:nvSpPr>
        <p:spPr>
          <a:xfrm>
            <a:off x="3217822" y="1341240"/>
            <a:ext cx="265500" cy="848100"/>
          </a:xfrm>
          <a:custGeom>
            <a:avLst/>
            <a:gdLst/>
            <a:ahLst/>
            <a:cxnLst/>
            <a:rect l="l" t="t" r="r" b="b"/>
            <a:pathLst>
              <a:path w="120000" h="120000" extrusionOk="0">
                <a:moveTo>
                  <a:pt x="153" y="42409"/>
                </a:moveTo>
                <a:cubicBezTo>
                  <a:pt x="686" y="67022"/>
                  <a:pt x="-378" y="95386"/>
                  <a:pt x="153" y="120000"/>
                </a:cubicBezTo>
                <a:lnTo>
                  <a:pt x="120000" y="76568"/>
                </a:lnTo>
                <a:lnTo>
                  <a:pt x="120000" y="0"/>
                </a:lnTo>
                <a:lnTo>
                  <a:pt x="153" y="42409"/>
                </a:lnTo>
                <a:close/>
              </a:path>
            </a:pathLst>
          </a:custGeom>
          <a:noFill/>
          <a:ln w="9525" cap="flat" cmpd="sng">
            <a:solidFill>
              <a:srgbClr val="8D3C1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Source Sans Pro"/>
              <a:ea typeface="Source Sans Pro"/>
              <a:cs typeface="Source Sans Pro"/>
              <a:sym typeface="Source Sans Pro"/>
            </a:endParaRPr>
          </a:p>
        </p:txBody>
      </p:sp>
      <p:sp>
        <p:nvSpPr>
          <p:cNvPr id="29" name="Google Shape;531;p22">
            <a:extLst>
              <a:ext uri="{FF2B5EF4-FFF2-40B4-BE49-F238E27FC236}">
                <a16:creationId xmlns:a16="http://schemas.microsoft.com/office/drawing/2014/main" id="{DFEE0BC7-CA28-49CD-9BC3-DD779EA5602E}"/>
              </a:ext>
            </a:extLst>
          </p:cNvPr>
          <p:cNvSpPr/>
          <p:nvPr/>
        </p:nvSpPr>
        <p:spPr>
          <a:xfrm>
            <a:off x="3373933" y="1341239"/>
            <a:ext cx="265500" cy="848100"/>
          </a:xfrm>
          <a:custGeom>
            <a:avLst/>
            <a:gdLst/>
            <a:ahLst/>
            <a:cxnLst/>
            <a:rect l="l" t="t" r="r" b="b"/>
            <a:pathLst>
              <a:path w="120000" h="120000" extrusionOk="0">
                <a:moveTo>
                  <a:pt x="153" y="42409"/>
                </a:moveTo>
                <a:cubicBezTo>
                  <a:pt x="686" y="67022"/>
                  <a:pt x="-378" y="95386"/>
                  <a:pt x="153" y="120000"/>
                </a:cubicBezTo>
                <a:lnTo>
                  <a:pt x="120000" y="76568"/>
                </a:lnTo>
                <a:lnTo>
                  <a:pt x="120000" y="0"/>
                </a:lnTo>
                <a:lnTo>
                  <a:pt x="153" y="42409"/>
                </a:lnTo>
                <a:close/>
              </a:path>
            </a:pathLst>
          </a:custGeom>
          <a:gradFill>
            <a:gsLst>
              <a:gs pos="0">
                <a:srgbClr val="C6AEAA"/>
              </a:gs>
              <a:gs pos="45000">
                <a:srgbClr val="D7BDB9"/>
              </a:gs>
              <a:gs pos="100000">
                <a:srgbClr val="E9DAD8"/>
              </a:gs>
            </a:gsLst>
            <a:path path="circle">
              <a:fillToRect l="50000" t="50000" r="50000" b="50000"/>
            </a:path>
            <a:tileRect/>
          </a:gradFill>
          <a:ln w="9525" cap="flat" cmpd="sng">
            <a:solidFill>
              <a:srgbClr val="8D3C1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Source Sans Pro"/>
              <a:ea typeface="Source Sans Pro"/>
              <a:cs typeface="Source Sans Pro"/>
              <a:sym typeface="Source Sans Pro"/>
            </a:endParaRPr>
          </a:p>
        </p:txBody>
      </p:sp>
      <p:cxnSp>
        <p:nvCxnSpPr>
          <p:cNvPr id="30" name="Google Shape;532;p22">
            <a:extLst>
              <a:ext uri="{FF2B5EF4-FFF2-40B4-BE49-F238E27FC236}">
                <a16:creationId xmlns:a16="http://schemas.microsoft.com/office/drawing/2014/main" id="{4010B45A-DFD7-4FD0-A768-BDF2910D5A14}"/>
              </a:ext>
            </a:extLst>
          </p:cNvPr>
          <p:cNvCxnSpPr/>
          <p:nvPr/>
        </p:nvCxnSpPr>
        <p:spPr>
          <a:xfrm>
            <a:off x="3483407" y="1341240"/>
            <a:ext cx="155100" cy="0"/>
          </a:xfrm>
          <a:prstGeom prst="straightConnector1">
            <a:avLst/>
          </a:prstGeom>
          <a:noFill/>
          <a:ln w="9525" cap="flat" cmpd="sng">
            <a:solidFill>
              <a:srgbClr val="8D3C1E"/>
            </a:solidFill>
            <a:prstDash val="solid"/>
            <a:round/>
            <a:headEnd type="none" w="sm" len="sm"/>
            <a:tailEnd type="none" w="sm" len="sm"/>
          </a:ln>
        </p:spPr>
      </p:cxnSp>
      <p:cxnSp>
        <p:nvCxnSpPr>
          <p:cNvPr id="31" name="Google Shape;533;p22">
            <a:extLst>
              <a:ext uri="{FF2B5EF4-FFF2-40B4-BE49-F238E27FC236}">
                <a16:creationId xmlns:a16="http://schemas.microsoft.com/office/drawing/2014/main" id="{3EEDBB72-0707-46CA-89AC-6147D6E445E4}"/>
              </a:ext>
            </a:extLst>
          </p:cNvPr>
          <p:cNvCxnSpPr/>
          <p:nvPr/>
        </p:nvCxnSpPr>
        <p:spPr>
          <a:xfrm>
            <a:off x="3221267" y="1638778"/>
            <a:ext cx="153300" cy="0"/>
          </a:xfrm>
          <a:prstGeom prst="straightConnector1">
            <a:avLst/>
          </a:prstGeom>
          <a:noFill/>
          <a:ln w="9525" cap="flat" cmpd="sng">
            <a:solidFill>
              <a:srgbClr val="8D3C1E"/>
            </a:solidFill>
            <a:prstDash val="solid"/>
            <a:round/>
            <a:headEnd type="none" w="sm" len="sm"/>
            <a:tailEnd type="none" w="sm" len="sm"/>
          </a:ln>
        </p:spPr>
      </p:cxnSp>
      <p:cxnSp>
        <p:nvCxnSpPr>
          <p:cNvPr id="32" name="Google Shape;534;p22">
            <a:extLst>
              <a:ext uri="{FF2B5EF4-FFF2-40B4-BE49-F238E27FC236}">
                <a16:creationId xmlns:a16="http://schemas.microsoft.com/office/drawing/2014/main" id="{EFF26062-4398-43A5-8504-2711E62D979E}"/>
              </a:ext>
            </a:extLst>
          </p:cNvPr>
          <p:cNvCxnSpPr/>
          <p:nvPr/>
        </p:nvCxnSpPr>
        <p:spPr>
          <a:xfrm>
            <a:off x="3221267" y="2189132"/>
            <a:ext cx="151800" cy="0"/>
          </a:xfrm>
          <a:prstGeom prst="straightConnector1">
            <a:avLst/>
          </a:prstGeom>
          <a:noFill/>
          <a:ln w="9525" cap="flat" cmpd="sng">
            <a:solidFill>
              <a:srgbClr val="8D3C1E"/>
            </a:solidFill>
            <a:prstDash val="solid"/>
            <a:round/>
            <a:headEnd type="none" w="sm" len="sm"/>
            <a:tailEnd type="none" w="sm" len="sm"/>
          </a:ln>
        </p:spPr>
      </p:cxnSp>
      <p:sp>
        <p:nvSpPr>
          <p:cNvPr id="33" name="Google Shape;535;p22">
            <a:extLst>
              <a:ext uri="{FF2B5EF4-FFF2-40B4-BE49-F238E27FC236}">
                <a16:creationId xmlns:a16="http://schemas.microsoft.com/office/drawing/2014/main" id="{CB216B24-57DE-402D-B6E0-FE6037C374FA}"/>
              </a:ext>
            </a:extLst>
          </p:cNvPr>
          <p:cNvSpPr/>
          <p:nvPr/>
        </p:nvSpPr>
        <p:spPr>
          <a:xfrm>
            <a:off x="3688410" y="1341240"/>
            <a:ext cx="265500" cy="848100"/>
          </a:xfrm>
          <a:custGeom>
            <a:avLst/>
            <a:gdLst/>
            <a:ahLst/>
            <a:cxnLst/>
            <a:rect l="l" t="t" r="r" b="b"/>
            <a:pathLst>
              <a:path w="120000" h="120000" extrusionOk="0">
                <a:moveTo>
                  <a:pt x="153" y="42409"/>
                </a:moveTo>
                <a:cubicBezTo>
                  <a:pt x="686" y="67022"/>
                  <a:pt x="-378" y="95386"/>
                  <a:pt x="153" y="120000"/>
                </a:cubicBezTo>
                <a:lnTo>
                  <a:pt x="120000" y="76568"/>
                </a:lnTo>
                <a:lnTo>
                  <a:pt x="120000" y="0"/>
                </a:lnTo>
                <a:lnTo>
                  <a:pt x="153" y="42409"/>
                </a:lnTo>
                <a:close/>
              </a:path>
            </a:pathLst>
          </a:custGeom>
          <a:noFill/>
          <a:ln w="9525" cap="flat" cmpd="sng">
            <a:solidFill>
              <a:srgbClr val="8D3C1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Source Sans Pro"/>
              <a:ea typeface="Source Sans Pro"/>
              <a:cs typeface="Source Sans Pro"/>
              <a:sym typeface="Source Sans Pro"/>
            </a:endParaRPr>
          </a:p>
        </p:txBody>
      </p:sp>
      <p:sp>
        <p:nvSpPr>
          <p:cNvPr id="34" name="Google Shape;536;p22">
            <a:extLst>
              <a:ext uri="{FF2B5EF4-FFF2-40B4-BE49-F238E27FC236}">
                <a16:creationId xmlns:a16="http://schemas.microsoft.com/office/drawing/2014/main" id="{38BB0756-6E70-41FB-92C0-1928B396D5AC}"/>
              </a:ext>
            </a:extLst>
          </p:cNvPr>
          <p:cNvSpPr/>
          <p:nvPr/>
        </p:nvSpPr>
        <p:spPr>
          <a:xfrm>
            <a:off x="3886031" y="1341239"/>
            <a:ext cx="265500" cy="848100"/>
          </a:xfrm>
          <a:custGeom>
            <a:avLst/>
            <a:gdLst/>
            <a:ahLst/>
            <a:cxnLst/>
            <a:rect l="l" t="t" r="r" b="b"/>
            <a:pathLst>
              <a:path w="120000" h="120000" extrusionOk="0">
                <a:moveTo>
                  <a:pt x="153" y="42409"/>
                </a:moveTo>
                <a:cubicBezTo>
                  <a:pt x="686" y="67022"/>
                  <a:pt x="-378" y="95386"/>
                  <a:pt x="153" y="120000"/>
                </a:cubicBezTo>
                <a:lnTo>
                  <a:pt x="120000" y="76568"/>
                </a:lnTo>
                <a:lnTo>
                  <a:pt x="120000" y="0"/>
                </a:lnTo>
                <a:lnTo>
                  <a:pt x="153" y="42409"/>
                </a:lnTo>
                <a:close/>
              </a:path>
            </a:pathLst>
          </a:custGeom>
          <a:gradFill>
            <a:gsLst>
              <a:gs pos="0">
                <a:srgbClr val="C6AEAA"/>
              </a:gs>
              <a:gs pos="45000">
                <a:srgbClr val="D7BDB9"/>
              </a:gs>
              <a:gs pos="100000">
                <a:srgbClr val="E9DAD8"/>
              </a:gs>
            </a:gsLst>
            <a:path path="circle">
              <a:fillToRect l="50000" t="50000" r="50000" b="50000"/>
            </a:path>
            <a:tileRect/>
          </a:gradFill>
          <a:ln w="9525" cap="flat" cmpd="sng">
            <a:solidFill>
              <a:srgbClr val="8D3C1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Source Sans Pro"/>
              <a:ea typeface="Source Sans Pro"/>
              <a:cs typeface="Source Sans Pro"/>
              <a:sym typeface="Source Sans Pro"/>
            </a:endParaRPr>
          </a:p>
        </p:txBody>
      </p:sp>
      <p:cxnSp>
        <p:nvCxnSpPr>
          <p:cNvPr id="35" name="Google Shape;537;p22">
            <a:extLst>
              <a:ext uri="{FF2B5EF4-FFF2-40B4-BE49-F238E27FC236}">
                <a16:creationId xmlns:a16="http://schemas.microsoft.com/office/drawing/2014/main" id="{3391172E-00FA-40F0-A485-5B7B0A30C1D7}"/>
              </a:ext>
            </a:extLst>
          </p:cNvPr>
          <p:cNvCxnSpPr/>
          <p:nvPr/>
        </p:nvCxnSpPr>
        <p:spPr>
          <a:xfrm>
            <a:off x="3953994" y="1341240"/>
            <a:ext cx="197400" cy="0"/>
          </a:xfrm>
          <a:prstGeom prst="straightConnector1">
            <a:avLst/>
          </a:prstGeom>
          <a:noFill/>
          <a:ln w="9525" cap="flat" cmpd="sng">
            <a:solidFill>
              <a:srgbClr val="8D3C1E"/>
            </a:solidFill>
            <a:prstDash val="solid"/>
            <a:round/>
            <a:headEnd type="none" w="sm" len="sm"/>
            <a:tailEnd type="none" w="sm" len="sm"/>
          </a:ln>
        </p:spPr>
      </p:cxnSp>
      <p:cxnSp>
        <p:nvCxnSpPr>
          <p:cNvPr id="36" name="Google Shape;538;p22">
            <a:extLst>
              <a:ext uri="{FF2B5EF4-FFF2-40B4-BE49-F238E27FC236}">
                <a16:creationId xmlns:a16="http://schemas.microsoft.com/office/drawing/2014/main" id="{5D3D510E-B434-4A8C-AA70-7D8526438909}"/>
              </a:ext>
            </a:extLst>
          </p:cNvPr>
          <p:cNvCxnSpPr/>
          <p:nvPr/>
        </p:nvCxnSpPr>
        <p:spPr>
          <a:xfrm>
            <a:off x="3691854" y="1638778"/>
            <a:ext cx="195600" cy="0"/>
          </a:xfrm>
          <a:prstGeom prst="straightConnector1">
            <a:avLst/>
          </a:prstGeom>
          <a:noFill/>
          <a:ln w="9525" cap="flat" cmpd="sng">
            <a:solidFill>
              <a:srgbClr val="8D3C1E"/>
            </a:solidFill>
            <a:prstDash val="solid"/>
            <a:round/>
            <a:headEnd type="none" w="sm" len="sm"/>
            <a:tailEnd type="none" w="sm" len="sm"/>
          </a:ln>
        </p:spPr>
      </p:cxnSp>
      <p:cxnSp>
        <p:nvCxnSpPr>
          <p:cNvPr id="37" name="Google Shape;539;p22">
            <a:extLst>
              <a:ext uri="{FF2B5EF4-FFF2-40B4-BE49-F238E27FC236}">
                <a16:creationId xmlns:a16="http://schemas.microsoft.com/office/drawing/2014/main" id="{18B84778-665B-49BD-BFA4-3812E5D9D45B}"/>
              </a:ext>
            </a:extLst>
          </p:cNvPr>
          <p:cNvCxnSpPr/>
          <p:nvPr/>
        </p:nvCxnSpPr>
        <p:spPr>
          <a:xfrm>
            <a:off x="3691854" y="2189132"/>
            <a:ext cx="196500" cy="0"/>
          </a:xfrm>
          <a:prstGeom prst="straightConnector1">
            <a:avLst/>
          </a:prstGeom>
          <a:noFill/>
          <a:ln w="9525" cap="flat" cmpd="sng">
            <a:solidFill>
              <a:srgbClr val="8D3C1E"/>
            </a:solidFill>
            <a:prstDash val="solid"/>
            <a:round/>
            <a:headEnd type="none" w="sm" len="sm"/>
            <a:tailEnd type="none" w="sm" len="sm"/>
          </a:ln>
        </p:spPr>
      </p:cxnSp>
      <p:sp>
        <p:nvSpPr>
          <p:cNvPr id="38" name="Google Shape;540;p22">
            <a:extLst>
              <a:ext uri="{FF2B5EF4-FFF2-40B4-BE49-F238E27FC236}">
                <a16:creationId xmlns:a16="http://schemas.microsoft.com/office/drawing/2014/main" id="{8FE746B0-4F5C-4211-945E-D79B1DC85842}"/>
              </a:ext>
            </a:extLst>
          </p:cNvPr>
          <p:cNvSpPr/>
          <p:nvPr/>
        </p:nvSpPr>
        <p:spPr>
          <a:xfrm>
            <a:off x="4181645" y="1341240"/>
            <a:ext cx="265500" cy="848100"/>
          </a:xfrm>
          <a:custGeom>
            <a:avLst/>
            <a:gdLst/>
            <a:ahLst/>
            <a:cxnLst/>
            <a:rect l="l" t="t" r="r" b="b"/>
            <a:pathLst>
              <a:path w="120000" h="120000" extrusionOk="0">
                <a:moveTo>
                  <a:pt x="153" y="42409"/>
                </a:moveTo>
                <a:cubicBezTo>
                  <a:pt x="686" y="67022"/>
                  <a:pt x="-378" y="95386"/>
                  <a:pt x="153" y="120000"/>
                </a:cubicBezTo>
                <a:lnTo>
                  <a:pt x="120000" y="76568"/>
                </a:lnTo>
                <a:lnTo>
                  <a:pt x="120000" y="0"/>
                </a:lnTo>
                <a:lnTo>
                  <a:pt x="153" y="42409"/>
                </a:lnTo>
                <a:close/>
              </a:path>
            </a:pathLst>
          </a:custGeom>
          <a:noFill/>
          <a:ln w="9525" cap="flat" cmpd="sng">
            <a:solidFill>
              <a:srgbClr val="4A86E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Source Sans Pro"/>
              <a:ea typeface="Source Sans Pro"/>
              <a:cs typeface="Source Sans Pro"/>
              <a:sym typeface="Source Sans Pro"/>
            </a:endParaRPr>
          </a:p>
        </p:txBody>
      </p:sp>
      <p:sp>
        <p:nvSpPr>
          <p:cNvPr id="39" name="Google Shape;541;p22">
            <a:extLst>
              <a:ext uri="{FF2B5EF4-FFF2-40B4-BE49-F238E27FC236}">
                <a16:creationId xmlns:a16="http://schemas.microsoft.com/office/drawing/2014/main" id="{96C9C5A7-549D-4324-96B3-7383D3BD9C10}"/>
              </a:ext>
            </a:extLst>
          </p:cNvPr>
          <p:cNvSpPr/>
          <p:nvPr/>
        </p:nvSpPr>
        <p:spPr>
          <a:xfrm>
            <a:off x="4521645" y="1341239"/>
            <a:ext cx="265500" cy="848100"/>
          </a:xfrm>
          <a:custGeom>
            <a:avLst/>
            <a:gdLst/>
            <a:ahLst/>
            <a:cxnLst/>
            <a:rect l="l" t="t" r="r" b="b"/>
            <a:pathLst>
              <a:path w="120000" h="120000" extrusionOk="0">
                <a:moveTo>
                  <a:pt x="153" y="42409"/>
                </a:moveTo>
                <a:cubicBezTo>
                  <a:pt x="686" y="67022"/>
                  <a:pt x="-378" y="95386"/>
                  <a:pt x="153" y="120000"/>
                </a:cubicBezTo>
                <a:lnTo>
                  <a:pt x="120000" y="76568"/>
                </a:lnTo>
                <a:lnTo>
                  <a:pt x="120000" y="0"/>
                </a:lnTo>
                <a:lnTo>
                  <a:pt x="153" y="42409"/>
                </a:lnTo>
                <a:close/>
              </a:path>
            </a:pathLst>
          </a:custGeom>
          <a:gradFill>
            <a:gsLst>
              <a:gs pos="0">
                <a:srgbClr val="DFE9FB"/>
              </a:gs>
              <a:gs pos="100000">
                <a:srgbClr val="6E9BE7"/>
              </a:gs>
            </a:gsLst>
            <a:lin ang="5400012" scaled="0"/>
          </a:gradFill>
          <a:ln w="9525" cap="flat" cmpd="sng">
            <a:solidFill>
              <a:srgbClr val="4A86E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Source Sans Pro"/>
              <a:ea typeface="Source Sans Pro"/>
              <a:cs typeface="Source Sans Pro"/>
              <a:sym typeface="Source Sans Pro"/>
            </a:endParaRPr>
          </a:p>
        </p:txBody>
      </p:sp>
      <p:cxnSp>
        <p:nvCxnSpPr>
          <p:cNvPr id="40" name="Google Shape;542;p22">
            <a:extLst>
              <a:ext uri="{FF2B5EF4-FFF2-40B4-BE49-F238E27FC236}">
                <a16:creationId xmlns:a16="http://schemas.microsoft.com/office/drawing/2014/main" id="{2B272765-D5E0-4FB8-B920-6CF3347DD66C}"/>
              </a:ext>
            </a:extLst>
          </p:cNvPr>
          <p:cNvCxnSpPr/>
          <p:nvPr/>
        </p:nvCxnSpPr>
        <p:spPr>
          <a:xfrm>
            <a:off x="4447229" y="1341240"/>
            <a:ext cx="342300" cy="0"/>
          </a:xfrm>
          <a:prstGeom prst="straightConnector1">
            <a:avLst/>
          </a:prstGeom>
          <a:noFill/>
          <a:ln w="9525" cap="flat" cmpd="sng">
            <a:solidFill>
              <a:srgbClr val="4A86E8"/>
            </a:solidFill>
            <a:prstDash val="solid"/>
            <a:round/>
            <a:headEnd type="none" w="sm" len="sm"/>
            <a:tailEnd type="none" w="sm" len="sm"/>
          </a:ln>
        </p:spPr>
      </p:cxnSp>
      <p:cxnSp>
        <p:nvCxnSpPr>
          <p:cNvPr id="41" name="Google Shape;543;p22">
            <a:extLst>
              <a:ext uri="{FF2B5EF4-FFF2-40B4-BE49-F238E27FC236}">
                <a16:creationId xmlns:a16="http://schemas.microsoft.com/office/drawing/2014/main" id="{D5857885-5C27-455E-BD46-15824526A108}"/>
              </a:ext>
            </a:extLst>
          </p:cNvPr>
          <p:cNvCxnSpPr/>
          <p:nvPr/>
        </p:nvCxnSpPr>
        <p:spPr>
          <a:xfrm>
            <a:off x="4185089" y="1638778"/>
            <a:ext cx="337200" cy="0"/>
          </a:xfrm>
          <a:prstGeom prst="straightConnector1">
            <a:avLst/>
          </a:prstGeom>
          <a:noFill/>
          <a:ln w="9525" cap="flat" cmpd="sng">
            <a:solidFill>
              <a:srgbClr val="4A86E8"/>
            </a:solidFill>
            <a:prstDash val="solid"/>
            <a:round/>
            <a:headEnd type="none" w="sm" len="sm"/>
            <a:tailEnd type="none" w="sm" len="sm"/>
          </a:ln>
        </p:spPr>
      </p:cxnSp>
      <p:cxnSp>
        <p:nvCxnSpPr>
          <p:cNvPr id="42" name="Google Shape;544;p22">
            <a:extLst>
              <a:ext uri="{FF2B5EF4-FFF2-40B4-BE49-F238E27FC236}">
                <a16:creationId xmlns:a16="http://schemas.microsoft.com/office/drawing/2014/main" id="{72A50D1A-78BD-4C48-8D9A-17BD4C8B5851}"/>
              </a:ext>
            </a:extLst>
          </p:cNvPr>
          <p:cNvCxnSpPr/>
          <p:nvPr/>
        </p:nvCxnSpPr>
        <p:spPr>
          <a:xfrm>
            <a:off x="4185089" y="2189132"/>
            <a:ext cx="339000" cy="0"/>
          </a:xfrm>
          <a:prstGeom prst="straightConnector1">
            <a:avLst/>
          </a:prstGeom>
          <a:noFill/>
          <a:ln w="9525" cap="flat" cmpd="sng">
            <a:solidFill>
              <a:srgbClr val="4A86E8"/>
            </a:solidFill>
            <a:prstDash val="solid"/>
            <a:round/>
            <a:headEnd type="none" w="sm" len="sm"/>
            <a:tailEnd type="none" w="sm" len="sm"/>
          </a:ln>
        </p:spPr>
      </p:cxnSp>
      <p:cxnSp>
        <p:nvCxnSpPr>
          <p:cNvPr id="43" name="Google Shape;545;p22">
            <a:extLst>
              <a:ext uri="{FF2B5EF4-FFF2-40B4-BE49-F238E27FC236}">
                <a16:creationId xmlns:a16="http://schemas.microsoft.com/office/drawing/2014/main" id="{10EAD61D-A64A-4ADB-A327-EE9779EA891A}"/>
              </a:ext>
            </a:extLst>
          </p:cNvPr>
          <p:cNvCxnSpPr/>
          <p:nvPr/>
        </p:nvCxnSpPr>
        <p:spPr>
          <a:xfrm>
            <a:off x="4447229" y="1881483"/>
            <a:ext cx="75900" cy="0"/>
          </a:xfrm>
          <a:prstGeom prst="straightConnector1">
            <a:avLst/>
          </a:prstGeom>
          <a:noFill/>
          <a:ln w="9525" cap="flat" cmpd="sng">
            <a:solidFill>
              <a:srgbClr val="4A86E8"/>
            </a:solidFill>
            <a:prstDash val="solid"/>
            <a:round/>
            <a:headEnd type="none" w="sm" len="sm"/>
            <a:tailEnd type="none" w="sm" len="sm"/>
          </a:ln>
        </p:spPr>
      </p:cxnSp>
      <p:sp>
        <p:nvSpPr>
          <p:cNvPr id="44" name="Google Shape;546;p22">
            <a:extLst>
              <a:ext uri="{FF2B5EF4-FFF2-40B4-BE49-F238E27FC236}">
                <a16:creationId xmlns:a16="http://schemas.microsoft.com/office/drawing/2014/main" id="{1DAD9BF8-3F03-442F-AC63-B60834851A1F}"/>
              </a:ext>
            </a:extLst>
          </p:cNvPr>
          <p:cNvSpPr/>
          <p:nvPr/>
        </p:nvSpPr>
        <p:spPr>
          <a:xfrm>
            <a:off x="6954909" y="1334446"/>
            <a:ext cx="265500" cy="848100"/>
          </a:xfrm>
          <a:custGeom>
            <a:avLst/>
            <a:gdLst/>
            <a:ahLst/>
            <a:cxnLst/>
            <a:rect l="l" t="t" r="r" b="b"/>
            <a:pathLst>
              <a:path w="120000" h="120000" extrusionOk="0">
                <a:moveTo>
                  <a:pt x="153" y="42409"/>
                </a:moveTo>
                <a:cubicBezTo>
                  <a:pt x="686" y="67022"/>
                  <a:pt x="-378" y="95386"/>
                  <a:pt x="153" y="120000"/>
                </a:cubicBezTo>
                <a:lnTo>
                  <a:pt x="120000" y="76568"/>
                </a:lnTo>
                <a:lnTo>
                  <a:pt x="120000" y="0"/>
                </a:lnTo>
                <a:lnTo>
                  <a:pt x="153" y="42409"/>
                </a:lnTo>
                <a:close/>
              </a:path>
            </a:pathLst>
          </a:custGeom>
          <a:noFill/>
          <a:ln w="9525" cap="flat" cmpd="sng">
            <a:solidFill>
              <a:srgbClr val="8D3C1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Source Sans Pro"/>
              <a:ea typeface="Source Sans Pro"/>
              <a:cs typeface="Source Sans Pro"/>
              <a:sym typeface="Source Sans Pro"/>
            </a:endParaRPr>
          </a:p>
        </p:txBody>
      </p:sp>
      <p:cxnSp>
        <p:nvCxnSpPr>
          <p:cNvPr id="45" name="Google Shape;547;p22">
            <a:extLst>
              <a:ext uri="{FF2B5EF4-FFF2-40B4-BE49-F238E27FC236}">
                <a16:creationId xmlns:a16="http://schemas.microsoft.com/office/drawing/2014/main" id="{D4E10866-F6B4-4891-938D-B7F108D6F597}"/>
              </a:ext>
            </a:extLst>
          </p:cNvPr>
          <p:cNvCxnSpPr/>
          <p:nvPr/>
        </p:nvCxnSpPr>
        <p:spPr>
          <a:xfrm flipH="1">
            <a:off x="7118032" y="1451323"/>
            <a:ext cx="600" cy="214800"/>
          </a:xfrm>
          <a:prstGeom prst="straightConnector1">
            <a:avLst/>
          </a:prstGeom>
          <a:noFill/>
          <a:ln w="9525" cap="flat" cmpd="sng">
            <a:solidFill>
              <a:srgbClr val="980000"/>
            </a:solidFill>
            <a:prstDash val="solid"/>
            <a:round/>
            <a:headEnd type="none" w="med" len="med"/>
            <a:tailEnd type="none" w="med" len="med"/>
          </a:ln>
        </p:spPr>
      </p:cxnSp>
      <p:cxnSp>
        <p:nvCxnSpPr>
          <p:cNvPr id="46" name="Google Shape;548;p22">
            <a:extLst>
              <a:ext uri="{FF2B5EF4-FFF2-40B4-BE49-F238E27FC236}">
                <a16:creationId xmlns:a16="http://schemas.microsoft.com/office/drawing/2014/main" id="{0BF36119-0618-4275-BE61-898B0158F4AA}"/>
              </a:ext>
            </a:extLst>
          </p:cNvPr>
          <p:cNvCxnSpPr/>
          <p:nvPr/>
        </p:nvCxnSpPr>
        <p:spPr>
          <a:xfrm rot="10800000" flipH="1">
            <a:off x="6957219" y="1708359"/>
            <a:ext cx="99300" cy="122100"/>
          </a:xfrm>
          <a:prstGeom prst="straightConnector1">
            <a:avLst/>
          </a:prstGeom>
          <a:noFill/>
          <a:ln w="9525" cap="flat" cmpd="sng">
            <a:solidFill>
              <a:srgbClr val="980000"/>
            </a:solidFill>
            <a:prstDash val="solid"/>
            <a:round/>
            <a:headEnd type="none" w="med" len="med"/>
            <a:tailEnd type="none" w="med" len="med"/>
          </a:ln>
        </p:spPr>
      </p:cxnSp>
      <p:cxnSp>
        <p:nvCxnSpPr>
          <p:cNvPr id="47" name="Google Shape;549;p22">
            <a:extLst>
              <a:ext uri="{FF2B5EF4-FFF2-40B4-BE49-F238E27FC236}">
                <a16:creationId xmlns:a16="http://schemas.microsoft.com/office/drawing/2014/main" id="{7164CBB9-0A09-4E5A-ACD6-F087E71559A7}"/>
              </a:ext>
            </a:extLst>
          </p:cNvPr>
          <p:cNvCxnSpPr/>
          <p:nvPr/>
        </p:nvCxnSpPr>
        <p:spPr>
          <a:xfrm rot="10800000" flipH="1">
            <a:off x="7117752" y="1541851"/>
            <a:ext cx="104400" cy="127500"/>
          </a:xfrm>
          <a:prstGeom prst="straightConnector1">
            <a:avLst/>
          </a:prstGeom>
          <a:noFill/>
          <a:ln w="9525" cap="flat" cmpd="sng">
            <a:solidFill>
              <a:srgbClr val="980000"/>
            </a:solidFill>
            <a:prstDash val="solid"/>
            <a:round/>
            <a:headEnd type="none" w="med" len="med"/>
            <a:tailEnd type="none" w="med" len="med"/>
          </a:ln>
        </p:spPr>
      </p:cxnSp>
      <p:cxnSp>
        <p:nvCxnSpPr>
          <p:cNvPr id="48" name="Google Shape;550;p22">
            <a:extLst>
              <a:ext uri="{FF2B5EF4-FFF2-40B4-BE49-F238E27FC236}">
                <a16:creationId xmlns:a16="http://schemas.microsoft.com/office/drawing/2014/main" id="{C2F2A51C-E858-4075-AF22-96DAB8D9112A}"/>
              </a:ext>
            </a:extLst>
          </p:cNvPr>
          <p:cNvCxnSpPr/>
          <p:nvPr/>
        </p:nvCxnSpPr>
        <p:spPr>
          <a:xfrm rot="10800000" flipH="1">
            <a:off x="6956253" y="1870284"/>
            <a:ext cx="100200" cy="123300"/>
          </a:xfrm>
          <a:prstGeom prst="straightConnector1">
            <a:avLst/>
          </a:prstGeom>
          <a:noFill/>
          <a:ln w="9525" cap="flat" cmpd="sng">
            <a:solidFill>
              <a:srgbClr val="980000"/>
            </a:solidFill>
            <a:prstDash val="solid"/>
            <a:round/>
            <a:headEnd type="none" w="med" len="med"/>
            <a:tailEnd type="none" w="med" len="med"/>
          </a:ln>
        </p:spPr>
      </p:cxnSp>
      <p:cxnSp>
        <p:nvCxnSpPr>
          <p:cNvPr id="49" name="Google Shape;551;p22">
            <a:extLst>
              <a:ext uri="{FF2B5EF4-FFF2-40B4-BE49-F238E27FC236}">
                <a16:creationId xmlns:a16="http://schemas.microsoft.com/office/drawing/2014/main" id="{00FFF447-8A3A-418B-AADE-22B33DD61DA5}"/>
              </a:ext>
            </a:extLst>
          </p:cNvPr>
          <p:cNvCxnSpPr/>
          <p:nvPr/>
        </p:nvCxnSpPr>
        <p:spPr>
          <a:xfrm rot="10800000" flipH="1">
            <a:off x="7118049" y="1688104"/>
            <a:ext cx="103800" cy="127200"/>
          </a:xfrm>
          <a:prstGeom prst="straightConnector1">
            <a:avLst/>
          </a:prstGeom>
          <a:noFill/>
          <a:ln w="9525" cap="flat" cmpd="sng">
            <a:solidFill>
              <a:srgbClr val="980000"/>
            </a:solidFill>
            <a:prstDash val="solid"/>
            <a:round/>
            <a:headEnd type="none" w="med" len="med"/>
            <a:tailEnd type="none" w="med" len="med"/>
          </a:ln>
        </p:spPr>
      </p:cxnSp>
      <p:cxnSp>
        <p:nvCxnSpPr>
          <p:cNvPr id="50" name="Google Shape;552;p22">
            <a:extLst>
              <a:ext uri="{FF2B5EF4-FFF2-40B4-BE49-F238E27FC236}">
                <a16:creationId xmlns:a16="http://schemas.microsoft.com/office/drawing/2014/main" id="{418EC78D-F4C5-4441-AE7E-1BE1E77B101C}"/>
              </a:ext>
            </a:extLst>
          </p:cNvPr>
          <p:cNvCxnSpPr/>
          <p:nvPr/>
        </p:nvCxnSpPr>
        <p:spPr>
          <a:xfrm>
            <a:off x="7056619" y="1873734"/>
            <a:ext cx="0" cy="192900"/>
          </a:xfrm>
          <a:prstGeom prst="straightConnector1">
            <a:avLst/>
          </a:prstGeom>
          <a:noFill/>
          <a:ln w="9525" cap="flat" cmpd="sng">
            <a:solidFill>
              <a:srgbClr val="980000"/>
            </a:solidFill>
            <a:prstDash val="solid"/>
            <a:round/>
            <a:headEnd type="none" w="med" len="med"/>
            <a:tailEnd type="none" w="med" len="med"/>
          </a:ln>
        </p:spPr>
      </p:cxnSp>
      <p:cxnSp>
        <p:nvCxnSpPr>
          <p:cNvPr id="51" name="Google Shape;553;p22">
            <a:extLst>
              <a:ext uri="{FF2B5EF4-FFF2-40B4-BE49-F238E27FC236}">
                <a16:creationId xmlns:a16="http://schemas.microsoft.com/office/drawing/2014/main" id="{2B182555-95AF-4A59-AFCC-AF74F7476AD9}"/>
              </a:ext>
            </a:extLst>
          </p:cNvPr>
          <p:cNvCxnSpPr/>
          <p:nvPr/>
        </p:nvCxnSpPr>
        <p:spPr>
          <a:xfrm>
            <a:off x="7118632" y="1815304"/>
            <a:ext cx="0" cy="177600"/>
          </a:xfrm>
          <a:prstGeom prst="straightConnector1">
            <a:avLst/>
          </a:prstGeom>
          <a:noFill/>
          <a:ln w="9525" cap="flat" cmpd="sng">
            <a:solidFill>
              <a:srgbClr val="980000"/>
            </a:solidFill>
            <a:prstDash val="solid"/>
            <a:round/>
            <a:headEnd type="none" w="med" len="med"/>
            <a:tailEnd type="none" w="med" len="med"/>
          </a:ln>
        </p:spPr>
      </p:cxnSp>
      <p:cxnSp>
        <p:nvCxnSpPr>
          <p:cNvPr id="52" name="Google Shape;554;p22">
            <a:extLst>
              <a:ext uri="{FF2B5EF4-FFF2-40B4-BE49-F238E27FC236}">
                <a16:creationId xmlns:a16="http://schemas.microsoft.com/office/drawing/2014/main" id="{13C969CD-8F85-4194-A04E-0B301B8BCCCA}"/>
              </a:ext>
            </a:extLst>
          </p:cNvPr>
          <p:cNvCxnSpPr/>
          <p:nvPr/>
        </p:nvCxnSpPr>
        <p:spPr>
          <a:xfrm>
            <a:off x="7055740" y="1518445"/>
            <a:ext cx="0" cy="194400"/>
          </a:xfrm>
          <a:prstGeom prst="straightConnector1">
            <a:avLst/>
          </a:prstGeom>
          <a:noFill/>
          <a:ln w="9525" cap="flat" cmpd="sng">
            <a:solidFill>
              <a:srgbClr val="980000"/>
            </a:solidFill>
            <a:prstDash val="solid"/>
            <a:round/>
            <a:headEnd type="none" w="med" len="med"/>
            <a:tailEnd type="none" w="med" len="med"/>
          </a:ln>
        </p:spPr>
      </p:cxnSp>
      <p:sp>
        <p:nvSpPr>
          <p:cNvPr id="53" name="Google Shape;555;p22">
            <a:extLst>
              <a:ext uri="{FF2B5EF4-FFF2-40B4-BE49-F238E27FC236}">
                <a16:creationId xmlns:a16="http://schemas.microsoft.com/office/drawing/2014/main" id="{0996CB9B-1AB9-4261-85D0-401C689D0DB9}"/>
              </a:ext>
            </a:extLst>
          </p:cNvPr>
          <p:cNvSpPr/>
          <p:nvPr/>
        </p:nvSpPr>
        <p:spPr>
          <a:xfrm>
            <a:off x="4816160" y="1334440"/>
            <a:ext cx="265500" cy="848100"/>
          </a:xfrm>
          <a:custGeom>
            <a:avLst/>
            <a:gdLst/>
            <a:ahLst/>
            <a:cxnLst/>
            <a:rect l="l" t="t" r="r" b="b"/>
            <a:pathLst>
              <a:path w="120000" h="120000" extrusionOk="0">
                <a:moveTo>
                  <a:pt x="153" y="42409"/>
                </a:moveTo>
                <a:cubicBezTo>
                  <a:pt x="686" y="67022"/>
                  <a:pt x="-378" y="95386"/>
                  <a:pt x="153" y="120000"/>
                </a:cubicBezTo>
                <a:lnTo>
                  <a:pt x="120000" y="76568"/>
                </a:lnTo>
                <a:lnTo>
                  <a:pt x="120000" y="0"/>
                </a:lnTo>
                <a:lnTo>
                  <a:pt x="153" y="42409"/>
                </a:lnTo>
                <a:close/>
              </a:path>
            </a:pathLst>
          </a:custGeom>
          <a:noFill/>
          <a:ln w="9525" cap="flat" cmpd="sng">
            <a:solidFill>
              <a:srgbClr val="8D3C1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Source Sans Pro"/>
              <a:ea typeface="Source Sans Pro"/>
              <a:cs typeface="Source Sans Pro"/>
              <a:sym typeface="Source Sans Pro"/>
            </a:endParaRPr>
          </a:p>
        </p:txBody>
      </p:sp>
      <p:sp>
        <p:nvSpPr>
          <p:cNvPr id="54" name="Google Shape;556;p22">
            <a:extLst>
              <a:ext uri="{FF2B5EF4-FFF2-40B4-BE49-F238E27FC236}">
                <a16:creationId xmlns:a16="http://schemas.microsoft.com/office/drawing/2014/main" id="{6AF6960B-EEF1-47D4-A268-83F744BC3581}"/>
              </a:ext>
            </a:extLst>
          </p:cNvPr>
          <p:cNvSpPr/>
          <p:nvPr/>
        </p:nvSpPr>
        <p:spPr>
          <a:xfrm>
            <a:off x="5013781" y="1334439"/>
            <a:ext cx="265500" cy="848100"/>
          </a:xfrm>
          <a:custGeom>
            <a:avLst/>
            <a:gdLst/>
            <a:ahLst/>
            <a:cxnLst/>
            <a:rect l="l" t="t" r="r" b="b"/>
            <a:pathLst>
              <a:path w="120000" h="120000" extrusionOk="0">
                <a:moveTo>
                  <a:pt x="153" y="42409"/>
                </a:moveTo>
                <a:cubicBezTo>
                  <a:pt x="686" y="67022"/>
                  <a:pt x="-378" y="95386"/>
                  <a:pt x="153" y="120000"/>
                </a:cubicBezTo>
                <a:lnTo>
                  <a:pt x="120000" y="76568"/>
                </a:lnTo>
                <a:lnTo>
                  <a:pt x="120000" y="0"/>
                </a:lnTo>
                <a:lnTo>
                  <a:pt x="153" y="42409"/>
                </a:lnTo>
                <a:close/>
              </a:path>
            </a:pathLst>
          </a:custGeom>
          <a:gradFill>
            <a:gsLst>
              <a:gs pos="0">
                <a:srgbClr val="C6AEAA"/>
              </a:gs>
              <a:gs pos="45000">
                <a:srgbClr val="D7BDB9"/>
              </a:gs>
              <a:gs pos="100000">
                <a:srgbClr val="E9DAD8"/>
              </a:gs>
            </a:gsLst>
            <a:path path="circle">
              <a:fillToRect l="50000" t="50000" r="50000" b="50000"/>
            </a:path>
            <a:tileRect/>
          </a:gradFill>
          <a:ln w="9525" cap="flat" cmpd="sng">
            <a:solidFill>
              <a:srgbClr val="8D3C1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Source Sans Pro"/>
              <a:ea typeface="Source Sans Pro"/>
              <a:cs typeface="Source Sans Pro"/>
              <a:sym typeface="Source Sans Pro"/>
            </a:endParaRPr>
          </a:p>
        </p:txBody>
      </p:sp>
      <p:cxnSp>
        <p:nvCxnSpPr>
          <p:cNvPr id="55" name="Google Shape;557;p22">
            <a:extLst>
              <a:ext uri="{FF2B5EF4-FFF2-40B4-BE49-F238E27FC236}">
                <a16:creationId xmlns:a16="http://schemas.microsoft.com/office/drawing/2014/main" id="{CFB6768A-8E8D-4F56-B78A-C3BDC80399ED}"/>
              </a:ext>
            </a:extLst>
          </p:cNvPr>
          <p:cNvCxnSpPr/>
          <p:nvPr/>
        </p:nvCxnSpPr>
        <p:spPr>
          <a:xfrm>
            <a:off x="5081744" y="1334440"/>
            <a:ext cx="197400" cy="0"/>
          </a:xfrm>
          <a:prstGeom prst="straightConnector1">
            <a:avLst/>
          </a:prstGeom>
          <a:noFill/>
          <a:ln w="9525" cap="flat" cmpd="sng">
            <a:solidFill>
              <a:srgbClr val="8D3C1E"/>
            </a:solidFill>
            <a:prstDash val="solid"/>
            <a:round/>
            <a:headEnd type="none" w="sm" len="sm"/>
            <a:tailEnd type="none" w="sm" len="sm"/>
          </a:ln>
        </p:spPr>
      </p:cxnSp>
      <p:cxnSp>
        <p:nvCxnSpPr>
          <p:cNvPr id="56" name="Google Shape;558;p22">
            <a:extLst>
              <a:ext uri="{FF2B5EF4-FFF2-40B4-BE49-F238E27FC236}">
                <a16:creationId xmlns:a16="http://schemas.microsoft.com/office/drawing/2014/main" id="{61FF0229-CD5B-4292-90FB-19E4EEFCE255}"/>
              </a:ext>
            </a:extLst>
          </p:cNvPr>
          <p:cNvCxnSpPr/>
          <p:nvPr/>
        </p:nvCxnSpPr>
        <p:spPr>
          <a:xfrm>
            <a:off x="4819604" y="1631978"/>
            <a:ext cx="195600" cy="0"/>
          </a:xfrm>
          <a:prstGeom prst="straightConnector1">
            <a:avLst/>
          </a:prstGeom>
          <a:noFill/>
          <a:ln w="9525" cap="flat" cmpd="sng">
            <a:solidFill>
              <a:srgbClr val="8D3C1E"/>
            </a:solidFill>
            <a:prstDash val="solid"/>
            <a:round/>
            <a:headEnd type="none" w="sm" len="sm"/>
            <a:tailEnd type="none" w="sm" len="sm"/>
          </a:ln>
        </p:spPr>
      </p:cxnSp>
      <p:cxnSp>
        <p:nvCxnSpPr>
          <p:cNvPr id="57" name="Google Shape;559;p22">
            <a:extLst>
              <a:ext uri="{FF2B5EF4-FFF2-40B4-BE49-F238E27FC236}">
                <a16:creationId xmlns:a16="http://schemas.microsoft.com/office/drawing/2014/main" id="{373E3522-3769-4F3C-90DC-675EAECB9B00}"/>
              </a:ext>
            </a:extLst>
          </p:cNvPr>
          <p:cNvCxnSpPr/>
          <p:nvPr/>
        </p:nvCxnSpPr>
        <p:spPr>
          <a:xfrm>
            <a:off x="4819604" y="2182332"/>
            <a:ext cx="196500" cy="0"/>
          </a:xfrm>
          <a:prstGeom prst="straightConnector1">
            <a:avLst/>
          </a:prstGeom>
          <a:noFill/>
          <a:ln w="9525" cap="flat" cmpd="sng">
            <a:solidFill>
              <a:srgbClr val="8D3C1E"/>
            </a:solidFill>
            <a:prstDash val="solid"/>
            <a:round/>
            <a:headEnd type="none" w="sm" len="sm"/>
            <a:tailEnd type="none" w="sm" len="sm"/>
          </a:ln>
        </p:spPr>
      </p:cxnSp>
      <p:sp>
        <p:nvSpPr>
          <p:cNvPr id="58" name="Google Shape;560;p22">
            <a:extLst>
              <a:ext uri="{FF2B5EF4-FFF2-40B4-BE49-F238E27FC236}">
                <a16:creationId xmlns:a16="http://schemas.microsoft.com/office/drawing/2014/main" id="{95BB4025-77EC-4803-A36B-C77CDE5A9DD3}"/>
              </a:ext>
            </a:extLst>
          </p:cNvPr>
          <p:cNvSpPr/>
          <p:nvPr/>
        </p:nvSpPr>
        <p:spPr>
          <a:xfrm>
            <a:off x="5321997" y="1334440"/>
            <a:ext cx="265500" cy="848100"/>
          </a:xfrm>
          <a:custGeom>
            <a:avLst/>
            <a:gdLst/>
            <a:ahLst/>
            <a:cxnLst/>
            <a:rect l="l" t="t" r="r" b="b"/>
            <a:pathLst>
              <a:path w="120000" h="120000" extrusionOk="0">
                <a:moveTo>
                  <a:pt x="153" y="42409"/>
                </a:moveTo>
                <a:cubicBezTo>
                  <a:pt x="686" y="67022"/>
                  <a:pt x="-378" y="95386"/>
                  <a:pt x="153" y="120000"/>
                </a:cubicBezTo>
                <a:lnTo>
                  <a:pt x="120000" y="76568"/>
                </a:lnTo>
                <a:lnTo>
                  <a:pt x="120000" y="0"/>
                </a:lnTo>
                <a:lnTo>
                  <a:pt x="153" y="42409"/>
                </a:lnTo>
                <a:close/>
              </a:path>
            </a:pathLst>
          </a:custGeom>
          <a:noFill/>
          <a:ln w="9525" cap="flat" cmpd="sng">
            <a:solidFill>
              <a:srgbClr val="8D3C1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Source Sans Pro"/>
              <a:ea typeface="Source Sans Pro"/>
              <a:cs typeface="Source Sans Pro"/>
              <a:sym typeface="Source Sans Pro"/>
            </a:endParaRPr>
          </a:p>
        </p:txBody>
      </p:sp>
      <p:sp>
        <p:nvSpPr>
          <p:cNvPr id="59" name="Google Shape;561;p22">
            <a:extLst>
              <a:ext uri="{FF2B5EF4-FFF2-40B4-BE49-F238E27FC236}">
                <a16:creationId xmlns:a16="http://schemas.microsoft.com/office/drawing/2014/main" id="{7F48D425-F1B1-42E0-B3F7-20BB2C5D605E}"/>
              </a:ext>
            </a:extLst>
          </p:cNvPr>
          <p:cNvSpPr/>
          <p:nvPr/>
        </p:nvSpPr>
        <p:spPr>
          <a:xfrm>
            <a:off x="5478108" y="1334439"/>
            <a:ext cx="265500" cy="848100"/>
          </a:xfrm>
          <a:custGeom>
            <a:avLst/>
            <a:gdLst/>
            <a:ahLst/>
            <a:cxnLst/>
            <a:rect l="l" t="t" r="r" b="b"/>
            <a:pathLst>
              <a:path w="120000" h="120000" extrusionOk="0">
                <a:moveTo>
                  <a:pt x="153" y="42409"/>
                </a:moveTo>
                <a:cubicBezTo>
                  <a:pt x="686" y="67022"/>
                  <a:pt x="-378" y="95386"/>
                  <a:pt x="153" y="120000"/>
                </a:cubicBezTo>
                <a:lnTo>
                  <a:pt x="120000" y="76568"/>
                </a:lnTo>
                <a:lnTo>
                  <a:pt x="120000" y="0"/>
                </a:lnTo>
                <a:lnTo>
                  <a:pt x="153" y="42409"/>
                </a:lnTo>
                <a:close/>
              </a:path>
            </a:pathLst>
          </a:custGeom>
          <a:gradFill>
            <a:gsLst>
              <a:gs pos="0">
                <a:srgbClr val="C6AEAA"/>
              </a:gs>
              <a:gs pos="45000">
                <a:srgbClr val="D7BDB9"/>
              </a:gs>
              <a:gs pos="100000">
                <a:srgbClr val="E9DAD8"/>
              </a:gs>
            </a:gsLst>
            <a:path path="circle">
              <a:fillToRect l="50000" t="50000" r="50000" b="50000"/>
            </a:path>
            <a:tileRect/>
          </a:gradFill>
          <a:ln w="9525" cap="flat" cmpd="sng">
            <a:solidFill>
              <a:srgbClr val="8D3C1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Source Sans Pro"/>
              <a:ea typeface="Source Sans Pro"/>
              <a:cs typeface="Source Sans Pro"/>
              <a:sym typeface="Source Sans Pro"/>
            </a:endParaRPr>
          </a:p>
        </p:txBody>
      </p:sp>
      <p:cxnSp>
        <p:nvCxnSpPr>
          <p:cNvPr id="60" name="Google Shape;562;p22">
            <a:extLst>
              <a:ext uri="{FF2B5EF4-FFF2-40B4-BE49-F238E27FC236}">
                <a16:creationId xmlns:a16="http://schemas.microsoft.com/office/drawing/2014/main" id="{B318DDA4-D7F2-4F7E-8AD8-6136BEDFB4AF}"/>
              </a:ext>
            </a:extLst>
          </p:cNvPr>
          <p:cNvCxnSpPr/>
          <p:nvPr/>
        </p:nvCxnSpPr>
        <p:spPr>
          <a:xfrm>
            <a:off x="5587582" y="1334440"/>
            <a:ext cx="155100" cy="0"/>
          </a:xfrm>
          <a:prstGeom prst="straightConnector1">
            <a:avLst/>
          </a:prstGeom>
          <a:noFill/>
          <a:ln w="9525" cap="flat" cmpd="sng">
            <a:solidFill>
              <a:srgbClr val="8D3C1E"/>
            </a:solidFill>
            <a:prstDash val="solid"/>
            <a:round/>
            <a:headEnd type="none" w="sm" len="sm"/>
            <a:tailEnd type="none" w="sm" len="sm"/>
          </a:ln>
        </p:spPr>
      </p:cxnSp>
      <p:cxnSp>
        <p:nvCxnSpPr>
          <p:cNvPr id="61" name="Google Shape;563;p22">
            <a:extLst>
              <a:ext uri="{FF2B5EF4-FFF2-40B4-BE49-F238E27FC236}">
                <a16:creationId xmlns:a16="http://schemas.microsoft.com/office/drawing/2014/main" id="{D3691CD7-E417-4C96-B729-74A80E86E74A}"/>
              </a:ext>
            </a:extLst>
          </p:cNvPr>
          <p:cNvCxnSpPr/>
          <p:nvPr/>
        </p:nvCxnSpPr>
        <p:spPr>
          <a:xfrm>
            <a:off x="5325442" y="1631978"/>
            <a:ext cx="153300" cy="0"/>
          </a:xfrm>
          <a:prstGeom prst="straightConnector1">
            <a:avLst/>
          </a:prstGeom>
          <a:noFill/>
          <a:ln w="9525" cap="flat" cmpd="sng">
            <a:solidFill>
              <a:srgbClr val="8D3C1E"/>
            </a:solidFill>
            <a:prstDash val="solid"/>
            <a:round/>
            <a:headEnd type="none" w="sm" len="sm"/>
            <a:tailEnd type="none" w="sm" len="sm"/>
          </a:ln>
        </p:spPr>
      </p:cxnSp>
      <p:cxnSp>
        <p:nvCxnSpPr>
          <p:cNvPr id="62" name="Google Shape;564;p22">
            <a:extLst>
              <a:ext uri="{FF2B5EF4-FFF2-40B4-BE49-F238E27FC236}">
                <a16:creationId xmlns:a16="http://schemas.microsoft.com/office/drawing/2014/main" id="{80C6B3A3-AAE5-436D-B915-AC585BB05D9E}"/>
              </a:ext>
            </a:extLst>
          </p:cNvPr>
          <p:cNvCxnSpPr/>
          <p:nvPr/>
        </p:nvCxnSpPr>
        <p:spPr>
          <a:xfrm>
            <a:off x="5325442" y="2182332"/>
            <a:ext cx="151800" cy="0"/>
          </a:xfrm>
          <a:prstGeom prst="straightConnector1">
            <a:avLst/>
          </a:prstGeom>
          <a:noFill/>
          <a:ln w="9525" cap="flat" cmpd="sng">
            <a:solidFill>
              <a:srgbClr val="8D3C1E"/>
            </a:solidFill>
            <a:prstDash val="solid"/>
            <a:round/>
            <a:headEnd type="none" w="sm" len="sm"/>
            <a:tailEnd type="none" w="sm" len="sm"/>
          </a:ln>
        </p:spPr>
      </p:cxnSp>
      <p:sp>
        <p:nvSpPr>
          <p:cNvPr id="63" name="Google Shape;565;p22">
            <a:extLst>
              <a:ext uri="{FF2B5EF4-FFF2-40B4-BE49-F238E27FC236}">
                <a16:creationId xmlns:a16="http://schemas.microsoft.com/office/drawing/2014/main" id="{49CA5B37-DADF-468F-9E0F-383DC9787CEC}"/>
              </a:ext>
            </a:extLst>
          </p:cNvPr>
          <p:cNvSpPr/>
          <p:nvPr/>
        </p:nvSpPr>
        <p:spPr>
          <a:xfrm>
            <a:off x="5788954" y="1334440"/>
            <a:ext cx="265500" cy="848100"/>
          </a:xfrm>
          <a:custGeom>
            <a:avLst/>
            <a:gdLst/>
            <a:ahLst/>
            <a:cxnLst/>
            <a:rect l="l" t="t" r="r" b="b"/>
            <a:pathLst>
              <a:path w="120000" h="120000" extrusionOk="0">
                <a:moveTo>
                  <a:pt x="153" y="42409"/>
                </a:moveTo>
                <a:cubicBezTo>
                  <a:pt x="686" y="67022"/>
                  <a:pt x="-378" y="95386"/>
                  <a:pt x="153" y="120000"/>
                </a:cubicBezTo>
                <a:lnTo>
                  <a:pt x="120000" y="76568"/>
                </a:lnTo>
                <a:lnTo>
                  <a:pt x="120000" y="0"/>
                </a:lnTo>
                <a:lnTo>
                  <a:pt x="153" y="42409"/>
                </a:lnTo>
                <a:close/>
              </a:path>
            </a:pathLst>
          </a:custGeom>
          <a:noFill/>
          <a:ln w="9525" cap="flat" cmpd="sng">
            <a:solidFill>
              <a:srgbClr val="8D3C1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Source Sans Pro"/>
              <a:ea typeface="Source Sans Pro"/>
              <a:cs typeface="Source Sans Pro"/>
              <a:sym typeface="Source Sans Pro"/>
            </a:endParaRPr>
          </a:p>
        </p:txBody>
      </p:sp>
      <p:sp>
        <p:nvSpPr>
          <p:cNvPr id="64" name="Google Shape;566;p22">
            <a:extLst>
              <a:ext uri="{FF2B5EF4-FFF2-40B4-BE49-F238E27FC236}">
                <a16:creationId xmlns:a16="http://schemas.microsoft.com/office/drawing/2014/main" id="{31B8AEE8-5AFF-4339-B976-C4677CB27FCF}"/>
              </a:ext>
            </a:extLst>
          </p:cNvPr>
          <p:cNvSpPr/>
          <p:nvPr/>
        </p:nvSpPr>
        <p:spPr>
          <a:xfrm>
            <a:off x="5896281" y="1334439"/>
            <a:ext cx="265500" cy="848100"/>
          </a:xfrm>
          <a:custGeom>
            <a:avLst/>
            <a:gdLst/>
            <a:ahLst/>
            <a:cxnLst/>
            <a:rect l="l" t="t" r="r" b="b"/>
            <a:pathLst>
              <a:path w="120000" h="120000" extrusionOk="0">
                <a:moveTo>
                  <a:pt x="153" y="42409"/>
                </a:moveTo>
                <a:cubicBezTo>
                  <a:pt x="686" y="67022"/>
                  <a:pt x="-378" y="95386"/>
                  <a:pt x="153" y="120000"/>
                </a:cubicBezTo>
                <a:lnTo>
                  <a:pt x="120000" y="76568"/>
                </a:lnTo>
                <a:lnTo>
                  <a:pt x="120000" y="0"/>
                </a:lnTo>
                <a:lnTo>
                  <a:pt x="153" y="42409"/>
                </a:lnTo>
                <a:close/>
              </a:path>
            </a:pathLst>
          </a:custGeom>
          <a:gradFill>
            <a:gsLst>
              <a:gs pos="0">
                <a:srgbClr val="C6AEAA"/>
              </a:gs>
              <a:gs pos="45000">
                <a:srgbClr val="D7BDB9"/>
              </a:gs>
              <a:gs pos="100000">
                <a:srgbClr val="E9DAD8"/>
              </a:gs>
            </a:gsLst>
            <a:path path="circle">
              <a:fillToRect l="50000" t="50000" r="50000" b="50000"/>
            </a:path>
            <a:tileRect/>
          </a:gradFill>
          <a:ln w="9525" cap="flat" cmpd="sng">
            <a:solidFill>
              <a:srgbClr val="8D3C1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Source Sans Pro"/>
              <a:ea typeface="Source Sans Pro"/>
              <a:cs typeface="Source Sans Pro"/>
              <a:sym typeface="Source Sans Pro"/>
            </a:endParaRPr>
          </a:p>
        </p:txBody>
      </p:sp>
      <p:cxnSp>
        <p:nvCxnSpPr>
          <p:cNvPr id="65" name="Google Shape;567;p22">
            <a:extLst>
              <a:ext uri="{FF2B5EF4-FFF2-40B4-BE49-F238E27FC236}">
                <a16:creationId xmlns:a16="http://schemas.microsoft.com/office/drawing/2014/main" id="{2DBA9CF8-8D39-4EC0-90BC-23DFA200E752}"/>
              </a:ext>
            </a:extLst>
          </p:cNvPr>
          <p:cNvCxnSpPr/>
          <p:nvPr/>
        </p:nvCxnSpPr>
        <p:spPr>
          <a:xfrm>
            <a:off x="6054538" y="1334440"/>
            <a:ext cx="106800" cy="0"/>
          </a:xfrm>
          <a:prstGeom prst="straightConnector1">
            <a:avLst/>
          </a:prstGeom>
          <a:noFill/>
          <a:ln w="9525" cap="flat" cmpd="sng">
            <a:solidFill>
              <a:srgbClr val="8D3C1E"/>
            </a:solidFill>
            <a:prstDash val="solid"/>
            <a:round/>
            <a:headEnd type="none" w="sm" len="sm"/>
            <a:tailEnd type="none" w="sm" len="sm"/>
          </a:ln>
        </p:spPr>
      </p:cxnSp>
      <p:cxnSp>
        <p:nvCxnSpPr>
          <p:cNvPr id="66" name="Google Shape;568;p22">
            <a:extLst>
              <a:ext uri="{FF2B5EF4-FFF2-40B4-BE49-F238E27FC236}">
                <a16:creationId xmlns:a16="http://schemas.microsoft.com/office/drawing/2014/main" id="{8F8E8F29-281A-4AA0-96C2-B6415B28B901}"/>
              </a:ext>
            </a:extLst>
          </p:cNvPr>
          <p:cNvCxnSpPr/>
          <p:nvPr/>
        </p:nvCxnSpPr>
        <p:spPr>
          <a:xfrm>
            <a:off x="5792398" y="1631978"/>
            <a:ext cx="103800" cy="0"/>
          </a:xfrm>
          <a:prstGeom prst="straightConnector1">
            <a:avLst/>
          </a:prstGeom>
          <a:noFill/>
          <a:ln w="9525" cap="flat" cmpd="sng">
            <a:solidFill>
              <a:srgbClr val="8D3C1E"/>
            </a:solidFill>
            <a:prstDash val="solid"/>
            <a:round/>
            <a:headEnd type="none" w="sm" len="sm"/>
            <a:tailEnd type="none" w="sm" len="sm"/>
          </a:ln>
        </p:spPr>
      </p:cxnSp>
      <p:cxnSp>
        <p:nvCxnSpPr>
          <p:cNvPr id="67" name="Google Shape;569;p22">
            <a:extLst>
              <a:ext uri="{FF2B5EF4-FFF2-40B4-BE49-F238E27FC236}">
                <a16:creationId xmlns:a16="http://schemas.microsoft.com/office/drawing/2014/main" id="{B96F7BD1-6FCA-485E-BB43-6A40D9306DED}"/>
              </a:ext>
            </a:extLst>
          </p:cNvPr>
          <p:cNvCxnSpPr/>
          <p:nvPr/>
        </p:nvCxnSpPr>
        <p:spPr>
          <a:xfrm>
            <a:off x="5792398" y="2182332"/>
            <a:ext cx="105300" cy="0"/>
          </a:xfrm>
          <a:prstGeom prst="straightConnector1">
            <a:avLst/>
          </a:prstGeom>
          <a:noFill/>
          <a:ln w="9525" cap="flat" cmpd="sng">
            <a:solidFill>
              <a:srgbClr val="8D3C1E"/>
            </a:solidFill>
            <a:prstDash val="solid"/>
            <a:round/>
            <a:headEnd type="none" w="sm" len="sm"/>
            <a:tailEnd type="none" w="sm" len="sm"/>
          </a:ln>
        </p:spPr>
      </p:cxnSp>
      <p:sp>
        <p:nvSpPr>
          <p:cNvPr id="68" name="Google Shape;570;p22">
            <a:extLst>
              <a:ext uri="{FF2B5EF4-FFF2-40B4-BE49-F238E27FC236}">
                <a16:creationId xmlns:a16="http://schemas.microsoft.com/office/drawing/2014/main" id="{DBF7AD1D-9486-4DEC-9D25-2A48800889BA}"/>
              </a:ext>
            </a:extLst>
          </p:cNvPr>
          <p:cNvSpPr/>
          <p:nvPr/>
        </p:nvSpPr>
        <p:spPr>
          <a:xfrm>
            <a:off x="6216508" y="1334440"/>
            <a:ext cx="265500" cy="848100"/>
          </a:xfrm>
          <a:custGeom>
            <a:avLst/>
            <a:gdLst/>
            <a:ahLst/>
            <a:cxnLst/>
            <a:rect l="l" t="t" r="r" b="b"/>
            <a:pathLst>
              <a:path w="120000" h="120000" extrusionOk="0">
                <a:moveTo>
                  <a:pt x="153" y="42409"/>
                </a:moveTo>
                <a:cubicBezTo>
                  <a:pt x="686" y="67022"/>
                  <a:pt x="-378" y="95386"/>
                  <a:pt x="153" y="120000"/>
                </a:cubicBezTo>
                <a:lnTo>
                  <a:pt x="120000" y="76568"/>
                </a:lnTo>
                <a:lnTo>
                  <a:pt x="120000" y="0"/>
                </a:lnTo>
                <a:lnTo>
                  <a:pt x="153" y="42409"/>
                </a:lnTo>
                <a:close/>
              </a:path>
            </a:pathLst>
          </a:custGeom>
          <a:noFill/>
          <a:ln w="9525" cap="flat" cmpd="sng">
            <a:solidFill>
              <a:srgbClr val="8D3C1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Source Sans Pro"/>
              <a:ea typeface="Source Sans Pro"/>
              <a:cs typeface="Source Sans Pro"/>
              <a:sym typeface="Source Sans Pro"/>
            </a:endParaRPr>
          </a:p>
        </p:txBody>
      </p:sp>
      <p:sp>
        <p:nvSpPr>
          <p:cNvPr id="69" name="Google Shape;571;p22">
            <a:extLst>
              <a:ext uri="{FF2B5EF4-FFF2-40B4-BE49-F238E27FC236}">
                <a16:creationId xmlns:a16="http://schemas.microsoft.com/office/drawing/2014/main" id="{5FCC9AB2-549C-41CD-AEC7-CF46EA6D8858}"/>
              </a:ext>
            </a:extLst>
          </p:cNvPr>
          <p:cNvSpPr/>
          <p:nvPr/>
        </p:nvSpPr>
        <p:spPr>
          <a:xfrm>
            <a:off x="6282646" y="1334439"/>
            <a:ext cx="265500" cy="848100"/>
          </a:xfrm>
          <a:custGeom>
            <a:avLst/>
            <a:gdLst/>
            <a:ahLst/>
            <a:cxnLst/>
            <a:rect l="l" t="t" r="r" b="b"/>
            <a:pathLst>
              <a:path w="120000" h="120000" extrusionOk="0">
                <a:moveTo>
                  <a:pt x="153" y="42409"/>
                </a:moveTo>
                <a:cubicBezTo>
                  <a:pt x="686" y="67022"/>
                  <a:pt x="-378" y="95386"/>
                  <a:pt x="153" y="120000"/>
                </a:cubicBezTo>
                <a:lnTo>
                  <a:pt x="120000" y="76568"/>
                </a:lnTo>
                <a:lnTo>
                  <a:pt x="120000" y="0"/>
                </a:lnTo>
                <a:lnTo>
                  <a:pt x="153" y="42409"/>
                </a:lnTo>
                <a:close/>
              </a:path>
            </a:pathLst>
          </a:custGeom>
          <a:gradFill>
            <a:gsLst>
              <a:gs pos="0">
                <a:srgbClr val="C6AEAA"/>
              </a:gs>
              <a:gs pos="45000">
                <a:srgbClr val="D7BDB9"/>
              </a:gs>
              <a:gs pos="100000">
                <a:srgbClr val="E9DAD8"/>
              </a:gs>
            </a:gsLst>
            <a:path path="circle">
              <a:fillToRect l="50000" t="50000" r="50000" b="50000"/>
            </a:path>
            <a:tileRect/>
          </a:gradFill>
          <a:ln w="9525" cap="flat" cmpd="sng">
            <a:solidFill>
              <a:srgbClr val="8D3C1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Source Sans Pro"/>
              <a:ea typeface="Source Sans Pro"/>
              <a:cs typeface="Source Sans Pro"/>
              <a:sym typeface="Source Sans Pro"/>
            </a:endParaRPr>
          </a:p>
        </p:txBody>
      </p:sp>
      <p:cxnSp>
        <p:nvCxnSpPr>
          <p:cNvPr id="70" name="Google Shape;572;p22">
            <a:extLst>
              <a:ext uri="{FF2B5EF4-FFF2-40B4-BE49-F238E27FC236}">
                <a16:creationId xmlns:a16="http://schemas.microsoft.com/office/drawing/2014/main" id="{AAD8996E-9C14-4FFF-8613-D77333038DD1}"/>
              </a:ext>
            </a:extLst>
          </p:cNvPr>
          <p:cNvCxnSpPr/>
          <p:nvPr/>
        </p:nvCxnSpPr>
        <p:spPr>
          <a:xfrm>
            <a:off x="6482093" y="1334440"/>
            <a:ext cx="64800" cy="0"/>
          </a:xfrm>
          <a:prstGeom prst="straightConnector1">
            <a:avLst/>
          </a:prstGeom>
          <a:noFill/>
          <a:ln w="9525" cap="flat" cmpd="sng">
            <a:solidFill>
              <a:srgbClr val="8D3C1E"/>
            </a:solidFill>
            <a:prstDash val="solid"/>
            <a:round/>
            <a:headEnd type="none" w="sm" len="sm"/>
            <a:tailEnd type="none" w="sm" len="sm"/>
          </a:ln>
        </p:spPr>
      </p:cxnSp>
      <p:cxnSp>
        <p:nvCxnSpPr>
          <p:cNvPr id="71" name="Google Shape;573;p22">
            <a:extLst>
              <a:ext uri="{FF2B5EF4-FFF2-40B4-BE49-F238E27FC236}">
                <a16:creationId xmlns:a16="http://schemas.microsoft.com/office/drawing/2014/main" id="{B7E18875-1EBA-43D9-9EAD-639A4CFD76D6}"/>
              </a:ext>
            </a:extLst>
          </p:cNvPr>
          <p:cNvCxnSpPr/>
          <p:nvPr/>
        </p:nvCxnSpPr>
        <p:spPr>
          <a:xfrm>
            <a:off x="6219953" y="1631978"/>
            <a:ext cx="62700" cy="0"/>
          </a:xfrm>
          <a:prstGeom prst="straightConnector1">
            <a:avLst/>
          </a:prstGeom>
          <a:noFill/>
          <a:ln w="9525" cap="flat" cmpd="sng">
            <a:solidFill>
              <a:srgbClr val="8D3C1E"/>
            </a:solidFill>
            <a:prstDash val="solid"/>
            <a:round/>
            <a:headEnd type="none" w="sm" len="sm"/>
            <a:tailEnd type="none" w="sm" len="sm"/>
          </a:ln>
        </p:spPr>
      </p:cxnSp>
      <p:cxnSp>
        <p:nvCxnSpPr>
          <p:cNvPr id="72" name="Google Shape;574;p22">
            <a:extLst>
              <a:ext uri="{FF2B5EF4-FFF2-40B4-BE49-F238E27FC236}">
                <a16:creationId xmlns:a16="http://schemas.microsoft.com/office/drawing/2014/main" id="{4454D891-D6B7-4D19-9A2B-F4FC981319A5}"/>
              </a:ext>
            </a:extLst>
          </p:cNvPr>
          <p:cNvCxnSpPr/>
          <p:nvPr/>
        </p:nvCxnSpPr>
        <p:spPr>
          <a:xfrm>
            <a:off x="6216508" y="2182332"/>
            <a:ext cx="67200" cy="0"/>
          </a:xfrm>
          <a:prstGeom prst="straightConnector1">
            <a:avLst/>
          </a:prstGeom>
          <a:noFill/>
          <a:ln w="9525" cap="flat" cmpd="sng">
            <a:solidFill>
              <a:srgbClr val="8D3C1E"/>
            </a:solidFill>
            <a:prstDash val="solid"/>
            <a:round/>
            <a:headEnd type="none" w="sm" len="sm"/>
            <a:tailEnd type="none" w="sm" len="sm"/>
          </a:ln>
        </p:spPr>
      </p:cxnSp>
      <p:grpSp>
        <p:nvGrpSpPr>
          <p:cNvPr id="73" name="Google Shape;575;p22">
            <a:extLst>
              <a:ext uri="{FF2B5EF4-FFF2-40B4-BE49-F238E27FC236}">
                <a16:creationId xmlns:a16="http://schemas.microsoft.com/office/drawing/2014/main" id="{FD2B3B49-7AD3-4CE4-9057-A4B361AD8697}"/>
              </a:ext>
            </a:extLst>
          </p:cNvPr>
          <p:cNvGrpSpPr/>
          <p:nvPr/>
        </p:nvGrpSpPr>
        <p:grpSpPr>
          <a:xfrm>
            <a:off x="6586232" y="1334562"/>
            <a:ext cx="309745" cy="847882"/>
            <a:chOff x="1864041" y="2269920"/>
            <a:chExt cx="715017" cy="1884602"/>
          </a:xfrm>
        </p:grpSpPr>
        <p:sp>
          <p:nvSpPr>
            <p:cNvPr id="74" name="Google Shape;576;p22">
              <a:extLst>
                <a:ext uri="{FF2B5EF4-FFF2-40B4-BE49-F238E27FC236}">
                  <a16:creationId xmlns:a16="http://schemas.microsoft.com/office/drawing/2014/main" id="{8F09CCC6-CB95-440A-9357-F46F168054B0}"/>
                </a:ext>
              </a:extLst>
            </p:cNvPr>
            <p:cNvSpPr/>
            <p:nvPr/>
          </p:nvSpPr>
          <p:spPr>
            <a:xfrm>
              <a:off x="1864041" y="2269922"/>
              <a:ext cx="612900" cy="1884600"/>
            </a:xfrm>
            <a:custGeom>
              <a:avLst/>
              <a:gdLst/>
              <a:ahLst/>
              <a:cxnLst/>
              <a:rect l="l" t="t" r="r" b="b"/>
              <a:pathLst>
                <a:path w="120000" h="120000" extrusionOk="0">
                  <a:moveTo>
                    <a:pt x="153" y="42409"/>
                  </a:moveTo>
                  <a:cubicBezTo>
                    <a:pt x="686" y="67022"/>
                    <a:pt x="-378" y="95386"/>
                    <a:pt x="153" y="120000"/>
                  </a:cubicBezTo>
                  <a:lnTo>
                    <a:pt x="120000" y="76568"/>
                  </a:lnTo>
                  <a:lnTo>
                    <a:pt x="120000" y="0"/>
                  </a:lnTo>
                  <a:lnTo>
                    <a:pt x="153" y="42409"/>
                  </a:lnTo>
                  <a:close/>
                </a:path>
              </a:pathLst>
            </a:custGeom>
            <a:noFill/>
            <a:ln w="9525" cap="flat" cmpd="sng">
              <a:solidFill>
                <a:srgbClr val="8D3C1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Source Sans Pro"/>
                <a:ea typeface="Source Sans Pro"/>
                <a:cs typeface="Source Sans Pro"/>
                <a:sym typeface="Source Sans Pro"/>
              </a:endParaRPr>
            </a:p>
          </p:txBody>
        </p:sp>
        <p:sp>
          <p:nvSpPr>
            <p:cNvPr id="75" name="Google Shape;577;p22">
              <a:extLst>
                <a:ext uri="{FF2B5EF4-FFF2-40B4-BE49-F238E27FC236}">
                  <a16:creationId xmlns:a16="http://schemas.microsoft.com/office/drawing/2014/main" id="{BD46846E-0D0F-4595-8449-2084A9D4E496}"/>
                </a:ext>
              </a:extLst>
            </p:cNvPr>
            <p:cNvSpPr/>
            <p:nvPr/>
          </p:nvSpPr>
          <p:spPr>
            <a:xfrm>
              <a:off x="1966098" y="2269920"/>
              <a:ext cx="612900" cy="1884600"/>
            </a:xfrm>
            <a:custGeom>
              <a:avLst/>
              <a:gdLst/>
              <a:ahLst/>
              <a:cxnLst/>
              <a:rect l="l" t="t" r="r" b="b"/>
              <a:pathLst>
                <a:path w="120000" h="120000" extrusionOk="0">
                  <a:moveTo>
                    <a:pt x="153" y="42409"/>
                  </a:moveTo>
                  <a:cubicBezTo>
                    <a:pt x="686" y="67022"/>
                    <a:pt x="-378" y="95386"/>
                    <a:pt x="153" y="120000"/>
                  </a:cubicBezTo>
                  <a:lnTo>
                    <a:pt x="120000" y="76568"/>
                  </a:lnTo>
                  <a:lnTo>
                    <a:pt x="120000" y="0"/>
                  </a:lnTo>
                  <a:lnTo>
                    <a:pt x="153" y="42409"/>
                  </a:lnTo>
                  <a:close/>
                </a:path>
              </a:pathLst>
            </a:custGeom>
            <a:gradFill>
              <a:gsLst>
                <a:gs pos="0">
                  <a:srgbClr val="C6AEAA"/>
                </a:gs>
                <a:gs pos="45000">
                  <a:srgbClr val="D7BDB9"/>
                </a:gs>
                <a:gs pos="100000">
                  <a:srgbClr val="E9DAD8"/>
                </a:gs>
              </a:gsLst>
              <a:path path="circle">
                <a:fillToRect l="50000" t="50000" r="50000" b="50000"/>
              </a:path>
              <a:tileRect/>
            </a:gradFill>
            <a:ln w="9525" cap="flat" cmpd="sng">
              <a:solidFill>
                <a:srgbClr val="8D3C1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Source Sans Pro"/>
                <a:ea typeface="Source Sans Pro"/>
                <a:cs typeface="Source Sans Pro"/>
                <a:sym typeface="Source Sans Pro"/>
              </a:endParaRPr>
            </a:p>
          </p:txBody>
        </p:sp>
        <p:cxnSp>
          <p:nvCxnSpPr>
            <p:cNvPr id="76" name="Google Shape;578;p22">
              <a:extLst>
                <a:ext uri="{FF2B5EF4-FFF2-40B4-BE49-F238E27FC236}">
                  <a16:creationId xmlns:a16="http://schemas.microsoft.com/office/drawing/2014/main" id="{2F5E1C32-DFD6-4272-A82A-39D5C3065FDC}"/>
                </a:ext>
              </a:extLst>
            </p:cNvPr>
            <p:cNvCxnSpPr/>
            <p:nvPr/>
          </p:nvCxnSpPr>
          <p:spPr>
            <a:xfrm>
              <a:off x="2477058" y="2269922"/>
              <a:ext cx="102000" cy="0"/>
            </a:xfrm>
            <a:prstGeom prst="straightConnector1">
              <a:avLst/>
            </a:prstGeom>
            <a:noFill/>
            <a:ln w="9525" cap="flat" cmpd="sng">
              <a:solidFill>
                <a:srgbClr val="8D3C1E"/>
              </a:solidFill>
              <a:prstDash val="solid"/>
              <a:round/>
              <a:headEnd type="none" w="sm" len="sm"/>
              <a:tailEnd type="none" w="sm" len="sm"/>
            </a:ln>
          </p:spPr>
        </p:cxnSp>
        <p:cxnSp>
          <p:nvCxnSpPr>
            <p:cNvPr id="77" name="Google Shape;579;p22">
              <a:extLst>
                <a:ext uri="{FF2B5EF4-FFF2-40B4-BE49-F238E27FC236}">
                  <a16:creationId xmlns:a16="http://schemas.microsoft.com/office/drawing/2014/main" id="{E45F8FD1-5747-4B90-8776-D8A10FF2D6CE}"/>
                </a:ext>
              </a:extLst>
            </p:cNvPr>
            <p:cNvCxnSpPr/>
            <p:nvPr/>
          </p:nvCxnSpPr>
          <p:spPr>
            <a:xfrm>
              <a:off x="1871992" y="2931206"/>
              <a:ext cx="102000" cy="0"/>
            </a:xfrm>
            <a:prstGeom prst="straightConnector1">
              <a:avLst/>
            </a:prstGeom>
            <a:noFill/>
            <a:ln w="9525" cap="flat" cmpd="sng">
              <a:solidFill>
                <a:srgbClr val="8D3C1E"/>
              </a:solidFill>
              <a:prstDash val="solid"/>
              <a:round/>
              <a:headEnd type="none" w="sm" len="sm"/>
              <a:tailEnd type="none" w="sm" len="sm"/>
            </a:ln>
          </p:spPr>
        </p:cxnSp>
        <p:cxnSp>
          <p:nvCxnSpPr>
            <p:cNvPr id="78" name="Google Shape;580;p22">
              <a:extLst>
                <a:ext uri="{FF2B5EF4-FFF2-40B4-BE49-F238E27FC236}">
                  <a16:creationId xmlns:a16="http://schemas.microsoft.com/office/drawing/2014/main" id="{C2CF722B-2A74-4F54-B728-66F0738BD6D6}"/>
                </a:ext>
              </a:extLst>
            </p:cNvPr>
            <p:cNvCxnSpPr/>
            <p:nvPr/>
          </p:nvCxnSpPr>
          <p:spPr>
            <a:xfrm>
              <a:off x="1871991" y="4154379"/>
              <a:ext cx="102000" cy="0"/>
            </a:xfrm>
            <a:prstGeom prst="straightConnector1">
              <a:avLst/>
            </a:prstGeom>
            <a:noFill/>
            <a:ln w="9525" cap="flat" cmpd="sng">
              <a:solidFill>
                <a:srgbClr val="8D3C1E"/>
              </a:solidFill>
              <a:prstDash val="solid"/>
              <a:round/>
              <a:headEnd type="none" w="sm" len="sm"/>
              <a:tailEnd type="none" w="sm" len="sm"/>
            </a:ln>
          </p:spPr>
        </p:cxnSp>
      </p:grpSp>
      <p:sp>
        <p:nvSpPr>
          <p:cNvPr id="79" name="Google Shape;581;p22">
            <a:extLst>
              <a:ext uri="{FF2B5EF4-FFF2-40B4-BE49-F238E27FC236}">
                <a16:creationId xmlns:a16="http://schemas.microsoft.com/office/drawing/2014/main" id="{170D4C9B-6C49-403F-A444-12E6BB9F4E99}"/>
              </a:ext>
            </a:extLst>
          </p:cNvPr>
          <p:cNvSpPr/>
          <p:nvPr/>
        </p:nvSpPr>
        <p:spPr>
          <a:xfrm>
            <a:off x="1462359" y="1706547"/>
            <a:ext cx="151800" cy="125700"/>
          </a:xfrm>
          <a:prstGeom prst="rightArrow">
            <a:avLst>
              <a:gd name="adj1" fmla="val 50000"/>
              <a:gd name="adj2" fmla="val 50000"/>
            </a:avLst>
          </a:prstGeom>
          <a:solidFill>
            <a:srgbClr val="98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582;p22">
            <a:extLst>
              <a:ext uri="{FF2B5EF4-FFF2-40B4-BE49-F238E27FC236}">
                <a16:creationId xmlns:a16="http://schemas.microsoft.com/office/drawing/2014/main" id="{FFA5011C-C1DE-4C5A-B439-7BA39241B44D}"/>
              </a:ext>
            </a:extLst>
          </p:cNvPr>
          <p:cNvSpPr/>
          <p:nvPr/>
        </p:nvSpPr>
        <p:spPr>
          <a:xfrm>
            <a:off x="7434796" y="1676822"/>
            <a:ext cx="151800" cy="125700"/>
          </a:xfrm>
          <a:prstGeom prst="rightArrow">
            <a:avLst>
              <a:gd name="adj1" fmla="val 50000"/>
              <a:gd name="adj2" fmla="val 50000"/>
            </a:avLst>
          </a:prstGeom>
          <a:solidFill>
            <a:srgbClr val="98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627;p22">
            <a:extLst>
              <a:ext uri="{FF2B5EF4-FFF2-40B4-BE49-F238E27FC236}">
                <a16:creationId xmlns:a16="http://schemas.microsoft.com/office/drawing/2014/main" id="{EF169C38-BDA8-473F-9559-1ADE0E749F29}"/>
              </a:ext>
            </a:extLst>
          </p:cNvPr>
          <p:cNvSpPr/>
          <p:nvPr/>
        </p:nvSpPr>
        <p:spPr>
          <a:xfrm rot="1576">
            <a:off x="812000" y="1275491"/>
            <a:ext cx="654600" cy="238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dirty="0"/>
              <a:t>Input</a:t>
            </a:r>
            <a:endParaRPr sz="900" dirty="0">
              <a:solidFill>
                <a:srgbClr val="000000"/>
              </a:solidFill>
            </a:endParaRPr>
          </a:p>
        </p:txBody>
      </p:sp>
      <p:sp>
        <p:nvSpPr>
          <p:cNvPr id="127" name="Google Shape;629;p22">
            <a:extLst>
              <a:ext uri="{FF2B5EF4-FFF2-40B4-BE49-F238E27FC236}">
                <a16:creationId xmlns:a16="http://schemas.microsoft.com/office/drawing/2014/main" id="{B470C7C5-2345-43AB-A6F3-8CA09F1B2628}"/>
              </a:ext>
            </a:extLst>
          </p:cNvPr>
          <p:cNvSpPr/>
          <p:nvPr/>
        </p:nvSpPr>
        <p:spPr>
          <a:xfrm rot="1169">
            <a:off x="7490132" y="1247610"/>
            <a:ext cx="882300" cy="238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a:t>Generated</a:t>
            </a:r>
            <a:endParaRPr sz="900">
              <a:solidFill>
                <a:srgbClr val="000000"/>
              </a:solidFill>
            </a:endParaRPr>
          </a:p>
        </p:txBody>
      </p:sp>
      <p:sp>
        <p:nvSpPr>
          <p:cNvPr id="132" name="Google Shape;634;p22">
            <a:extLst>
              <a:ext uri="{FF2B5EF4-FFF2-40B4-BE49-F238E27FC236}">
                <a16:creationId xmlns:a16="http://schemas.microsoft.com/office/drawing/2014/main" id="{4A18D890-EB2B-4F1A-9D8E-709FCAACF2FF}"/>
              </a:ext>
            </a:extLst>
          </p:cNvPr>
          <p:cNvSpPr/>
          <p:nvPr/>
        </p:nvSpPr>
        <p:spPr>
          <a:xfrm>
            <a:off x="1629905" y="1139997"/>
            <a:ext cx="5698200" cy="1352700"/>
          </a:xfrm>
          <a:prstGeom prst="rect">
            <a:avLst/>
          </a:prstGeom>
          <a:noFill/>
          <a:ln w="19050" cap="flat" cmpd="sng">
            <a:solidFill>
              <a:srgbClr val="98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636;p22">
            <a:extLst>
              <a:ext uri="{FF2B5EF4-FFF2-40B4-BE49-F238E27FC236}">
                <a16:creationId xmlns:a16="http://schemas.microsoft.com/office/drawing/2014/main" id="{F799929C-1D3E-417E-9261-571C18C191A9}"/>
              </a:ext>
            </a:extLst>
          </p:cNvPr>
          <p:cNvSpPr/>
          <p:nvPr/>
        </p:nvSpPr>
        <p:spPr>
          <a:xfrm>
            <a:off x="944580" y="1988945"/>
            <a:ext cx="394500" cy="177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00">
                <a:solidFill>
                  <a:srgbClr val="000000"/>
                </a:solidFill>
              </a:rPr>
              <a:t>50</a:t>
            </a:r>
            <a:endParaRPr sz="700">
              <a:solidFill>
                <a:srgbClr val="000000"/>
              </a:solidFill>
            </a:endParaRPr>
          </a:p>
        </p:txBody>
      </p:sp>
      <p:sp>
        <p:nvSpPr>
          <p:cNvPr id="150" name="Google Shape;654;p22">
            <a:extLst>
              <a:ext uri="{FF2B5EF4-FFF2-40B4-BE49-F238E27FC236}">
                <a16:creationId xmlns:a16="http://schemas.microsoft.com/office/drawing/2014/main" id="{CBD052CC-38DE-49ED-A3C7-9FA176912596}"/>
              </a:ext>
            </a:extLst>
          </p:cNvPr>
          <p:cNvSpPr/>
          <p:nvPr/>
        </p:nvSpPr>
        <p:spPr>
          <a:xfrm>
            <a:off x="1667030" y="1347582"/>
            <a:ext cx="394500" cy="177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00">
                <a:solidFill>
                  <a:srgbClr val="000000"/>
                </a:solidFill>
              </a:rPr>
              <a:t>50</a:t>
            </a:r>
            <a:endParaRPr sz="700">
              <a:solidFill>
                <a:srgbClr val="000000"/>
              </a:solidFill>
            </a:endParaRPr>
          </a:p>
        </p:txBody>
      </p:sp>
      <p:sp>
        <p:nvSpPr>
          <p:cNvPr id="151" name="Google Shape;655;p22">
            <a:extLst>
              <a:ext uri="{FF2B5EF4-FFF2-40B4-BE49-F238E27FC236}">
                <a16:creationId xmlns:a16="http://schemas.microsoft.com/office/drawing/2014/main" id="{3795D0E7-DFF1-4B96-9545-1CBB2686FDFF}"/>
              </a:ext>
            </a:extLst>
          </p:cNvPr>
          <p:cNvSpPr/>
          <p:nvPr/>
        </p:nvSpPr>
        <p:spPr>
          <a:xfrm>
            <a:off x="1533505" y="1752357"/>
            <a:ext cx="394500" cy="177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00">
                <a:solidFill>
                  <a:srgbClr val="000000"/>
                </a:solidFill>
              </a:rPr>
              <a:t>50</a:t>
            </a:r>
            <a:endParaRPr sz="700">
              <a:solidFill>
                <a:srgbClr val="000000"/>
              </a:solidFill>
            </a:endParaRPr>
          </a:p>
        </p:txBody>
      </p:sp>
      <p:sp>
        <p:nvSpPr>
          <p:cNvPr id="157" name="Google Shape;661;p22">
            <a:extLst>
              <a:ext uri="{FF2B5EF4-FFF2-40B4-BE49-F238E27FC236}">
                <a16:creationId xmlns:a16="http://schemas.microsoft.com/office/drawing/2014/main" id="{0878E11F-2A53-4962-BAD1-EE7E36671216}"/>
              </a:ext>
            </a:extLst>
          </p:cNvPr>
          <p:cNvSpPr/>
          <p:nvPr/>
        </p:nvSpPr>
        <p:spPr>
          <a:xfrm>
            <a:off x="1709080" y="2170770"/>
            <a:ext cx="394500" cy="177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00" b="1"/>
              <a:t>3x3</a:t>
            </a:r>
            <a:endParaRPr sz="700" b="1">
              <a:solidFill>
                <a:srgbClr val="000000"/>
              </a:solidFill>
            </a:endParaRPr>
          </a:p>
        </p:txBody>
      </p:sp>
      <p:sp>
        <p:nvSpPr>
          <p:cNvPr id="158" name="Google Shape;662;p22">
            <a:extLst>
              <a:ext uri="{FF2B5EF4-FFF2-40B4-BE49-F238E27FC236}">
                <a16:creationId xmlns:a16="http://schemas.microsoft.com/office/drawing/2014/main" id="{F6844386-878D-434F-AEB2-E3D2C54F16F8}"/>
              </a:ext>
            </a:extLst>
          </p:cNvPr>
          <p:cNvSpPr/>
          <p:nvPr/>
        </p:nvSpPr>
        <p:spPr>
          <a:xfrm>
            <a:off x="2097955" y="2166770"/>
            <a:ext cx="394500" cy="177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00" b="1"/>
              <a:t>3x3</a:t>
            </a:r>
            <a:endParaRPr sz="700" b="1">
              <a:solidFill>
                <a:srgbClr val="000000"/>
              </a:solidFill>
            </a:endParaRPr>
          </a:p>
        </p:txBody>
      </p:sp>
      <p:sp>
        <p:nvSpPr>
          <p:cNvPr id="159" name="Google Shape;663;p22">
            <a:extLst>
              <a:ext uri="{FF2B5EF4-FFF2-40B4-BE49-F238E27FC236}">
                <a16:creationId xmlns:a16="http://schemas.microsoft.com/office/drawing/2014/main" id="{660D8B93-300E-4C78-A6B0-9171E4A95548}"/>
              </a:ext>
            </a:extLst>
          </p:cNvPr>
          <p:cNvSpPr/>
          <p:nvPr/>
        </p:nvSpPr>
        <p:spPr>
          <a:xfrm>
            <a:off x="2475605" y="2166770"/>
            <a:ext cx="394500" cy="177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00" b="1"/>
              <a:t>3x3</a:t>
            </a:r>
            <a:endParaRPr sz="700" b="1">
              <a:solidFill>
                <a:srgbClr val="000000"/>
              </a:solidFill>
            </a:endParaRPr>
          </a:p>
        </p:txBody>
      </p:sp>
      <p:sp>
        <p:nvSpPr>
          <p:cNvPr id="160" name="Google Shape;664;p22">
            <a:extLst>
              <a:ext uri="{FF2B5EF4-FFF2-40B4-BE49-F238E27FC236}">
                <a16:creationId xmlns:a16="http://schemas.microsoft.com/office/drawing/2014/main" id="{F992F166-C605-4A96-95DB-FF7B005F32D5}"/>
              </a:ext>
            </a:extLst>
          </p:cNvPr>
          <p:cNvSpPr/>
          <p:nvPr/>
        </p:nvSpPr>
        <p:spPr>
          <a:xfrm>
            <a:off x="2858030" y="2166770"/>
            <a:ext cx="394500" cy="177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00" b="1"/>
              <a:t>3x3</a:t>
            </a:r>
            <a:endParaRPr sz="700" b="1">
              <a:solidFill>
                <a:srgbClr val="000000"/>
              </a:solidFill>
            </a:endParaRPr>
          </a:p>
        </p:txBody>
      </p:sp>
      <p:sp>
        <p:nvSpPr>
          <p:cNvPr id="161" name="Google Shape;665;p22">
            <a:extLst>
              <a:ext uri="{FF2B5EF4-FFF2-40B4-BE49-F238E27FC236}">
                <a16:creationId xmlns:a16="http://schemas.microsoft.com/office/drawing/2014/main" id="{4AC1E4B7-D9C6-416C-9A10-E0B8B1CFB997}"/>
              </a:ext>
            </a:extLst>
          </p:cNvPr>
          <p:cNvSpPr/>
          <p:nvPr/>
        </p:nvSpPr>
        <p:spPr>
          <a:xfrm>
            <a:off x="3317505" y="2166770"/>
            <a:ext cx="394500" cy="177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00" b="1"/>
              <a:t>3x3</a:t>
            </a:r>
            <a:endParaRPr sz="700" b="1">
              <a:solidFill>
                <a:srgbClr val="000000"/>
              </a:solidFill>
            </a:endParaRPr>
          </a:p>
        </p:txBody>
      </p:sp>
      <p:sp>
        <p:nvSpPr>
          <p:cNvPr id="162" name="Google Shape;666;p22">
            <a:extLst>
              <a:ext uri="{FF2B5EF4-FFF2-40B4-BE49-F238E27FC236}">
                <a16:creationId xmlns:a16="http://schemas.microsoft.com/office/drawing/2014/main" id="{8FE887B9-F6CB-478C-B399-2DA9B4F53FAE}"/>
              </a:ext>
            </a:extLst>
          </p:cNvPr>
          <p:cNvSpPr/>
          <p:nvPr/>
        </p:nvSpPr>
        <p:spPr>
          <a:xfrm>
            <a:off x="3828405" y="2166770"/>
            <a:ext cx="394500" cy="177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00" b="1"/>
              <a:t>3x3</a:t>
            </a:r>
            <a:endParaRPr sz="700" b="1">
              <a:solidFill>
                <a:srgbClr val="000000"/>
              </a:solidFill>
            </a:endParaRPr>
          </a:p>
        </p:txBody>
      </p:sp>
      <p:sp>
        <p:nvSpPr>
          <p:cNvPr id="163" name="Google Shape;667;p22">
            <a:extLst>
              <a:ext uri="{FF2B5EF4-FFF2-40B4-BE49-F238E27FC236}">
                <a16:creationId xmlns:a16="http://schemas.microsoft.com/office/drawing/2014/main" id="{7618FD4C-791C-4F1C-8CF2-73E38EDED996}"/>
              </a:ext>
            </a:extLst>
          </p:cNvPr>
          <p:cNvSpPr/>
          <p:nvPr/>
        </p:nvSpPr>
        <p:spPr>
          <a:xfrm>
            <a:off x="4421080" y="2166770"/>
            <a:ext cx="394500" cy="177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00" b="1"/>
              <a:t>3x3</a:t>
            </a:r>
            <a:endParaRPr sz="700" b="1">
              <a:solidFill>
                <a:srgbClr val="000000"/>
              </a:solidFill>
            </a:endParaRPr>
          </a:p>
        </p:txBody>
      </p:sp>
      <p:sp>
        <p:nvSpPr>
          <p:cNvPr id="164" name="Google Shape;668;p22">
            <a:extLst>
              <a:ext uri="{FF2B5EF4-FFF2-40B4-BE49-F238E27FC236}">
                <a16:creationId xmlns:a16="http://schemas.microsoft.com/office/drawing/2014/main" id="{C78F825A-92EF-45B5-8DF0-2BFB86A56A42}"/>
              </a:ext>
            </a:extLst>
          </p:cNvPr>
          <p:cNvSpPr/>
          <p:nvPr/>
        </p:nvSpPr>
        <p:spPr>
          <a:xfrm>
            <a:off x="4962355" y="2179245"/>
            <a:ext cx="394500" cy="177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00" b="1"/>
              <a:t>3x3</a:t>
            </a:r>
            <a:endParaRPr sz="700" b="1">
              <a:solidFill>
                <a:srgbClr val="000000"/>
              </a:solidFill>
            </a:endParaRPr>
          </a:p>
        </p:txBody>
      </p:sp>
      <p:sp>
        <p:nvSpPr>
          <p:cNvPr id="165" name="Google Shape;669;p22">
            <a:extLst>
              <a:ext uri="{FF2B5EF4-FFF2-40B4-BE49-F238E27FC236}">
                <a16:creationId xmlns:a16="http://schemas.microsoft.com/office/drawing/2014/main" id="{18AE4549-0637-4E70-B0D2-1385519311F3}"/>
              </a:ext>
            </a:extLst>
          </p:cNvPr>
          <p:cNvSpPr/>
          <p:nvPr/>
        </p:nvSpPr>
        <p:spPr>
          <a:xfrm>
            <a:off x="5419380" y="2179245"/>
            <a:ext cx="394500" cy="177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00" b="1"/>
              <a:t>3x3</a:t>
            </a:r>
            <a:endParaRPr sz="700" b="1">
              <a:solidFill>
                <a:srgbClr val="000000"/>
              </a:solidFill>
            </a:endParaRPr>
          </a:p>
        </p:txBody>
      </p:sp>
      <p:sp>
        <p:nvSpPr>
          <p:cNvPr id="166" name="Google Shape;670;p22">
            <a:extLst>
              <a:ext uri="{FF2B5EF4-FFF2-40B4-BE49-F238E27FC236}">
                <a16:creationId xmlns:a16="http://schemas.microsoft.com/office/drawing/2014/main" id="{9C15F5AC-6812-4239-815F-347BAB347718}"/>
              </a:ext>
            </a:extLst>
          </p:cNvPr>
          <p:cNvSpPr/>
          <p:nvPr/>
        </p:nvSpPr>
        <p:spPr>
          <a:xfrm>
            <a:off x="5849218" y="2183707"/>
            <a:ext cx="394500" cy="177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00" b="1"/>
              <a:t>3x3</a:t>
            </a:r>
            <a:endParaRPr sz="700" b="1">
              <a:solidFill>
                <a:srgbClr val="000000"/>
              </a:solidFill>
            </a:endParaRPr>
          </a:p>
        </p:txBody>
      </p:sp>
      <p:sp>
        <p:nvSpPr>
          <p:cNvPr id="167" name="Google Shape;671;p22">
            <a:extLst>
              <a:ext uri="{FF2B5EF4-FFF2-40B4-BE49-F238E27FC236}">
                <a16:creationId xmlns:a16="http://schemas.microsoft.com/office/drawing/2014/main" id="{F02D97C7-7784-489E-978E-650F7E99F3F7}"/>
              </a:ext>
            </a:extLst>
          </p:cNvPr>
          <p:cNvSpPr/>
          <p:nvPr/>
        </p:nvSpPr>
        <p:spPr>
          <a:xfrm>
            <a:off x="6262805" y="2169957"/>
            <a:ext cx="394500" cy="177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00" b="1"/>
              <a:t>3x3</a:t>
            </a:r>
            <a:endParaRPr sz="700" b="1">
              <a:solidFill>
                <a:srgbClr val="000000"/>
              </a:solidFill>
            </a:endParaRPr>
          </a:p>
        </p:txBody>
      </p:sp>
      <p:sp>
        <p:nvSpPr>
          <p:cNvPr id="168" name="Google Shape;672;p22">
            <a:extLst>
              <a:ext uri="{FF2B5EF4-FFF2-40B4-BE49-F238E27FC236}">
                <a16:creationId xmlns:a16="http://schemas.microsoft.com/office/drawing/2014/main" id="{2E1E944B-A4FC-4D5B-B96F-4BEAE3FA2528}"/>
              </a:ext>
            </a:extLst>
          </p:cNvPr>
          <p:cNvSpPr/>
          <p:nvPr/>
        </p:nvSpPr>
        <p:spPr>
          <a:xfrm>
            <a:off x="6624180" y="2179332"/>
            <a:ext cx="394500" cy="177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00" b="1"/>
              <a:t>3x3</a:t>
            </a:r>
            <a:endParaRPr sz="700" b="1">
              <a:solidFill>
                <a:srgbClr val="000000"/>
              </a:solidFill>
            </a:endParaRPr>
          </a:p>
        </p:txBody>
      </p:sp>
      <p:sp>
        <p:nvSpPr>
          <p:cNvPr id="169" name="Google Shape;673;p22">
            <a:extLst>
              <a:ext uri="{FF2B5EF4-FFF2-40B4-BE49-F238E27FC236}">
                <a16:creationId xmlns:a16="http://schemas.microsoft.com/office/drawing/2014/main" id="{3298CDB1-400A-45A3-BE5F-BA6E9CDEB46C}"/>
              </a:ext>
            </a:extLst>
          </p:cNvPr>
          <p:cNvSpPr/>
          <p:nvPr/>
        </p:nvSpPr>
        <p:spPr>
          <a:xfrm>
            <a:off x="2186780" y="1174532"/>
            <a:ext cx="394500" cy="177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00"/>
              <a:t>8</a:t>
            </a:r>
            <a:endParaRPr sz="700">
              <a:solidFill>
                <a:srgbClr val="000000"/>
              </a:solidFill>
            </a:endParaRPr>
          </a:p>
        </p:txBody>
      </p:sp>
      <p:sp>
        <p:nvSpPr>
          <p:cNvPr id="170" name="Google Shape;674;p22">
            <a:extLst>
              <a:ext uri="{FF2B5EF4-FFF2-40B4-BE49-F238E27FC236}">
                <a16:creationId xmlns:a16="http://schemas.microsoft.com/office/drawing/2014/main" id="{B992DED2-FFA5-4770-A657-1AF6CC5B597F}"/>
              </a:ext>
            </a:extLst>
          </p:cNvPr>
          <p:cNvSpPr/>
          <p:nvPr/>
        </p:nvSpPr>
        <p:spPr>
          <a:xfrm>
            <a:off x="2544580" y="1174532"/>
            <a:ext cx="394500" cy="177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00"/>
              <a:t>16</a:t>
            </a:r>
            <a:endParaRPr sz="700">
              <a:solidFill>
                <a:srgbClr val="000000"/>
              </a:solidFill>
            </a:endParaRPr>
          </a:p>
        </p:txBody>
      </p:sp>
      <p:sp>
        <p:nvSpPr>
          <p:cNvPr id="171" name="Google Shape;675;p22">
            <a:extLst>
              <a:ext uri="{FF2B5EF4-FFF2-40B4-BE49-F238E27FC236}">
                <a16:creationId xmlns:a16="http://schemas.microsoft.com/office/drawing/2014/main" id="{135A5719-5C57-42EB-991D-0435A417904C}"/>
              </a:ext>
            </a:extLst>
          </p:cNvPr>
          <p:cNvSpPr/>
          <p:nvPr/>
        </p:nvSpPr>
        <p:spPr>
          <a:xfrm>
            <a:off x="2932643" y="1174532"/>
            <a:ext cx="394500" cy="177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00"/>
              <a:t>32</a:t>
            </a:r>
            <a:endParaRPr sz="700">
              <a:solidFill>
                <a:srgbClr val="000000"/>
              </a:solidFill>
            </a:endParaRPr>
          </a:p>
        </p:txBody>
      </p:sp>
      <p:sp>
        <p:nvSpPr>
          <p:cNvPr id="172" name="Google Shape;676;p22">
            <a:extLst>
              <a:ext uri="{FF2B5EF4-FFF2-40B4-BE49-F238E27FC236}">
                <a16:creationId xmlns:a16="http://schemas.microsoft.com/office/drawing/2014/main" id="{86000F3B-D3BB-40FE-A47F-5C1CDA135D27}"/>
              </a:ext>
            </a:extLst>
          </p:cNvPr>
          <p:cNvSpPr/>
          <p:nvPr/>
        </p:nvSpPr>
        <p:spPr>
          <a:xfrm>
            <a:off x="3371130" y="1174532"/>
            <a:ext cx="394500" cy="177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00"/>
              <a:t>64</a:t>
            </a:r>
            <a:endParaRPr sz="700">
              <a:solidFill>
                <a:srgbClr val="000000"/>
              </a:solidFill>
            </a:endParaRPr>
          </a:p>
        </p:txBody>
      </p:sp>
      <p:sp>
        <p:nvSpPr>
          <p:cNvPr id="173" name="Google Shape;677;p22">
            <a:extLst>
              <a:ext uri="{FF2B5EF4-FFF2-40B4-BE49-F238E27FC236}">
                <a16:creationId xmlns:a16="http://schemas.microsoft.com/office/drawing/2014/main" id="{FA663143-D4FC-4816-B61B-BB75E61B13CB}"/>
              </a:ext>
            </a:extLst>
          </p:cNvPr>
          <p:cNvSpPr/>
          <p:nvPr/>
        </p:nvSpPr>
        <p:spPr>
          <a:xfrm>
            <a:off x="3845618" y="1174532"/>
            <a:ext cx="394500" cy="177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00"/>
              <a:t>128</a:t>
            </a:r>
            <a:endParaRPr sz="700">
              <a:solidFill>
                <a:srgbClr val="000000"/>
              </a:solidFill>
            </a:endParaRPr>
          </a:p>
        </p:txBody>
      </p:sp>
      <p:sp>
        <p:nvSpPr>
          <p:cNvPr id="174" name="Google Shape;678;p22">
            <a:extLst>
              <a:ext uri="{FF2B5EF4-FFF2-40B4-BE49-F238E27FC236}">
                <a16:creationId xmlns:a16="http://schemas.microsoft.com/office/drawing/2014/main" id="{68ECC869-82F4-4792-B7AF-11A3698F3503}"/>
              </a:ext>
            </a:extLst>
          </p:cNvPr>
          <p:cNvSpPr/>
          <p:nvPr/>
        </p:nvSpPr>
        <p:spPr>
          <a:xfrm>
            <a:off x="4419318" y="1174532"/>
            <a:ext cx="394500" cy="177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00"/>
              <a:t>256</a:t>
            </a:r>
            <a:endParaRPr sz="700">
              <a:solidFill>
                <a:srgbClr val="000000"/>
              </a:solidFill>
            </a:endParaRPr>
          </a:p>
        </p:txBody>
      </p:sp>
      <p:sp>
        <p:nvSpPr>
          <p:cNvPr id="175" name="Google Shape;679;p22">
            <a:extLst>
              <a:ext uri="{FF2B5EF4-FFF2-40B4-BE49-F238E27FC236}">
                <a16:creationId xmlns:a16="http://schemas.microsoft.com/office/drawing/2014/main" id="{387454FC-7ED2-4AA8-8F58-4020369D5492}"/>
              </a:ext>
            </a:extLst>
          </p:cNvPr>
          <p:cNvSpPr/>
          <p:nvPr/>
        </p:nvSpPr>
        <p:spPr>
          <a:xfrm>
            <a:off x="4990105" y="1171132"/>
            <a:ext cx="394500" cy="177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00"/>
              <a:t>128</a:t>
            </a:r>
            <a:endParaRPr sz="700">
              <a:solidFill>
                <a:srgbClr val="000000"/>
              </a:solidFill>
            </a:endParaRPr>
          </a:p>
        </p:txBody>
      </p:sp>
      <p:sp>
        <p:nvSpPr>
          <p:cNvPr id="176" name="Google Shape;680;p22">
            <a:extLst>
              <a:ext uri="{FF2B5EF4-FFF2-40B4-BE49-F238E27FC236}">
                <a16:creationId xmlns:a16="http://schemas.microsoft.com/office/drawing/2014/main" id="{4229D8A7-E68F-48E5-827C-83B566CD41BB}"/>
              </a:ext>
            </a:extLst>
          </p:cNvPr>
          <p:cNvSpPr/>
          <p:nvPr/>
        </p:nvSpPr>
        <p:spPr>
          <a:xfrm>
            <a:off x="5469655" y="1171132"/>
            <a:ext cx="394500" cy="177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00"/>
              <a:t>64</a:t>
            </a:r>
            <a:endParaRPr sz="700">
              <a:solidFill>
                <a:srgbClr val="000000"/>
              </a:solidFill>
            </a:endParaRPr>
          </a:p>
        </p:txBody>
      </p:sp>
      <p:sp>
        <p:nvSpPr>
          <p:cNvPr id="177" name="Google Shape;681;p22">
            <a:extLst>
              <a:ext uri="{FF2B5EF4-FFF2-40B4-BE49-F238E27FC236}">
                <a16:creationId xmlns:a16="http://schemas.microsoft.com/office/drawing/2014/main" id="{9B2C7633-EE13-4830-A93A-E831B044E95F}"/>
              </a:ext>
            </a:extLst>
          </p:cNvPr>
          <p:cNvSpPr/>
          <p:nvPr/>
        </p:nvSpPr>
        <p:spPr>
          <a:xfrm>
            <a:off x="5915130" y="1171132"/>
            <a:ext cx="394500" cy="177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00"/>
              <a:t>32</a:t>
            </a:r>
            <a:endParaRPr sz="700">
              <a:solidFill>
                <a:srgbClr val="000000"/>
              </a:solidFill>
            </a:endParaRPr>
          </a:p>
        </p:txBody>
      </p:sp>
      <p:sp>
        <p:nvSpPr>
          <p:cNvPr id="178" name="Google Shape;682;p22">
            <a:extLst>
              <a:ext uri="{FF2B5EF4-FFF2-40B4-BE49-F238E27FC236}">
                <a16:creationId xmlns:a16="http://schemas.microsoft.com/office/drawing/2014/main" id="{9250C446-8511-4A89-BF39-17F01287EE30}"/>
              </a:ext>
            </a:extLst>
          </p:cNvPr>
          <p:cNvSpPr/>
          <p:nvPr/>
        </p:nvSpPr>
        <p:spPr>
          <a:xfrm>
            <a:off x="6307430" y="1174532"/>
            <a:ext cx="394500" cy="177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00"/>
              <a:t>16</a:t>
            </a:r>
            <a:endParaRPr sz="700">
              <a:solidFill>
                <a:srgbClr val="000000"/>
              </a:solidFill>
            </a:endParaRPr>
          </a:p>
        </p:txBody>
      </p:sp>
      <p:sp>
        <p:nvSpPr>
          <p:cNvPr id="179" name="Google Shape;683;p22">
            <a:extLst>
              <a:ext uri="{FF2B5EF4-FFF2-40B4-BE49-F238E27FC236}">
                <a16:creationId xmlns:a16="http://schemas.microsoft.com/office/drawing/2014/main" id="{7CCF5D1F-887D-46F7-BCC6-FC8562D84C87}"/>
              </a:ext>
            </a:extLst>
          </p:cNvPr>
          <p:cNvSpPr/>
          <p:nvPr/>
        </p:nvSpPr>
        <p:spPr>
          <a:xfrm>
            <a:off x="6669030" y="1171132"/>
            <a:ext cx="394500" cy="177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00"/>
              <a:t>8</a:t>
            </a:r>
            <a:endParaRPr sz="700">
              <a:solidFill>
                <a:srgbClr val="000000"/>
              </a:solidFill>
            </a:endParaRPr>
          </a:p>
        </p:txBody>
      </p:sp>
      <p:sp>
        <p:nvSpPr>
          <p:cNvPr id="191" name="Google Shape;695;p22">
            <a:extLst>
              <a:ext uri="{FF2B5EF4-FFF2-40B4-BE49-F238E27FC236}">
                <a16:creationId xmlns:a16="http://schemas.microsoft.com/office/drawing/2014/main" id="{EF3FD57B-BEA9-42F5-BD42-CB915E669347}"/>
              </a:ext>
            </a:extLst>
          </p:cNvPr>
          <p:cNvSpPr/>
          <p:nvPr/>
        </p:nvSpPr>
        <p:spPr>
          <a:xfrm>
            <a:off x="2281793" y="1723385"/>
            <a:ext cx="155100" cy="87300"/>
          </a:xfrm>
          <a:prstGeom prst="rightArrow">
            <a:avLst>
              <a:gd name="adj1" fmla="val 50000"/>
              <a:gd name="adj2" fmla="val 50000"/>
            </a:avLst>
          </a:prstGeom>
          <a:solidFill>
            <a:srgbClr val="8E7CC3"/>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696;p22">
            <a:extLst>
              <a:ext uri="{FF2B5EF4-FFF2-40B4-BE49-F238E27FC236}">
                <a16:creationId xmlns:a16="http://schemas.microsoft.com/office/drawing/2014/main" id="{F3FC8AE9-587B-4FE5-B69B-8F0D6FF8AFB0}"/>
              </a:ext>
            </a:extLst>
          </p:cNvPr>
          <p:cNvSpPr/>
          <p:nvPr/>
        </p:nvSpPr>
        <p:spPr>
          <a:xfrm>
            <a:off x="2660943" y="1726972"/>
            <a:ext cx="155100" cy="87300"/>
          </a:xfrm>
          <a:prstGeom prst="rightArrow">
            <a:avLst>
              <a:gd name="adj1" fmla="val 50000"/>
              <a:gd name="adj2" fmla="val 50000"/>
            </a:avLst>
          </a:prstGeom>
          <a:solidFill>
            <a:srgbClr val="8E7CC3"/>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697;p22">
            <a:extLst>
              <a:ext uri="{FF2B5EF4-FFF2-40B4-BE49-F238E27FC236}">
                <a16:creationId xmlns:a16="http://schemas.microsoft.com/office/drawing/2014/main" id="{0983978B-742E-4220-A05B-87251C71087B}"/>
              </a:ext>
            </a:extLst>
          </p:cNvPr>
          <p:cNvSpPr/>
          <p:nvPr/>
        </p:nvSpPr>
        <p:spPr>
          <a:xfrm>
            <a:off x="3069305" y="1726960"/>
            <a:ext cx="155100" cy="87300"/>
          </a:xfrm>
          <a:prstGeom prst="rightArrow">
            <a:avLst>
              <a:gd name="adj1" fmla="val 50000"/>
              <a:gd name="adj2" fmla="val 50000"/>
            </a:avLst>
          </a:prstGeom>
          <a:solidFill>
            <a:srgbClr val="8E7CC3"/>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698;p22">
            <a:extLst>
              <a:ext uri="{FF2B5EF4-FFF2-40B4-BE49-F238E27FC236}">
                <a16:creationId xmlns:a16="http://schemas.microsoft.com/office/drawing/2014/main" id="{53449DE3-FF66-481C-BBF5-05B84805D850}"/>
              </a:ext>
            </a:extLst>
          </p:cNvPr>
          <p:cNvSpPr/>
          <p:nvPr/>
        </p:nvSpPr>
        <p:spPr>
          <a:xfrm>
            <a:off x="3527230" y="1723372"/>
            <a:ext cx="155100" cy="87300"/>
          </a:xfrm>
          <a:prstGeom prst="rightArrow">
            <a:avLst>
              <a:gd name="adj1" fmla="val 50000"/>
              <a:gd name="adj2" fmla="val 50000"/>
            </a:avLst>
          </a:prstGeom>
          <a:solidFill>
            <a:srgbClr val="8E7CC3"/>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a:t> </a:t>
            </a:r>
            <a:endParaRPr/>
          </a:p>
        </p:txBody>
      </p:sp>
      <p:sp>
        <p:nvSpPr>
          <p:cNvPr id="195" name="Google Shape;699;p22">
            <a:extLst>
              <a:ext uri="{FF2B5EF4-FFF2-40B4-BE49-F238E27FC236}">
                <a16:creationId xmlns:a16="http://schemas.microsoft.com/office/drawing/2014/main" id="{99EC074F-8571-4656-B60F-A5D9F644EE19}"/>
              </a:ext>
            </a:extLst>
          </p:cNvPr>
          <p:cNvSpPr/>
          <p:nvPr/>
        </p:nvSpPr>
        <p:spPr>
          <a:xfrm>
            <a:off x="4026355" y="1723385"/>
            <a:ext cx="155100" cy="87300"/>
          </a:xfrm>
          <a:prstGeom prst="rightArrow">
            <a:avLst>
              <a:gd name="adj1" fmla="val 50000"/>
              <a:gd name="adj2" fmla="val 50000"/>
            </a:avLst>
          </a:prstGeom>
          <a:solidFill>
            <a:srgbClr val="8E7CC3"/>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00;p22">
            <a:extLst>
              <a:ext uri="{FF2B5EF4-FFF2-40B4-BE49-F238E27FC236}">
                <a16:creationId xmlns:a16="http://schemas.microsoft.com/office/drawing/2014/main" id="{331B1DC0-FD3F-4EF0-8175-EFBC3EAD55C4}"/>
              </a:ext>
            </a:extLst>
          </p:cNvPr>
          <p:cNvSpPr/>
          <p:nvPr/>
        </p:nvSpPr>
        <p:spPr>
          <a:xfrm>
            <a:off x="5153755" y="1727922"/>
            <a:ext cx="155100" cy="87300"/>
          </a:xfrm>
          <a:prstGeom prst="rightArrow">
            <a:avLst>
              <a:gd name="adj1" fmla="val 50000"/>
              <a:gd name="adj2" fmla="val 50000"/>
            </a:avLst>
          </a:prstGeom>
          <a:solidFill>
            <a:srgbClr val="93C47D"/>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01;p22">
            <a:extLst>
              <a:ext uri="{FF2B5EF4-FFF2-40B4-BE49-F238E27FC236}">
                <a16:creationId xmlns:a16="http://schemas.microsoft.com/office/drawing/2014/main" id="{E95BED29-3D06-48FA-9886-5ACCFD8B2C8D}"/>
              </a:ext>
            </a:extLst>
          </p:cNvPr>
          <p:cNvSpPr/>
          <p:nvPr/>
        </p:nvSpPr>
        <p:spPr>
          <a:xfrm>
            <a:off x="5619568" y="1727922"/>
            <a:ext cx="155100" cy="87300"/>
          </a:xfrm>
          <a:prstGeom prst="rightArrow">
            <a:avLst>
              <a:gd name="adj1" fmla="val 50000"/>
              <a:gd name="adj2" fmla="val 50000"/>
            </a:avLst>
          </a:prstGeom>
          <a:solidFill>
            <a:srgbClr val="93C47D"/>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02;p22">
            <a:extLst>
              <a:ext uri="{FF2B5EF4-FFF2-40B4-BE49-F238E27FC236}">
                <a16:creationId xmlns:a16="http://schemas.microsoft.com/office/drawing/2014/main" id="{ADB94706-0D67-4D97-AAC8-0D336F34B567}"/>
              </a:ext>
            </a:extLst>
          </p:cNvPr>
          <p:cNvSpPr/>
          <p:nvPr/>
        </p:nvSpPr>
        <p:spPr>
          <a:xfrm>
            <a:off x="6054330" y="1730147"/>
            <a:ext cx="155100" cy="87300"/>
          </a:xfrm>
          <a:prstGeom prst="rightArrow">
            <a:avLst>
              <a:gd name="adj1" fmla="val 50000"/>
              <a:gd name="adj2" fmla="val 50000"/>
            </a:avLst>
          </a:prstGeom>
          <a:solidFill>
            <a:srgbClr val="93C47D"/>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03;p22">
            <a:extLst>
              <a:ext uri="{FF2B5EF4-FFF2-40B4-BE49-F238E27FC236}">
                <a16:creationId xmlns:a16="http://schemas.microsoft.com/office/drawing/2014/main" id="{6BED889F-577A-4151-BB70-1B10553FFE4D}"/>
              </a:ext>
            </a:extLst>
          </p:cNvPr>
          <p:cNvSpPr/>
          <p:nvPr/>
        </p:nvSpPr>
        <p:spPr>
          <a:xfrm>
            <a:off x="6428293" y="1724985"/>
            <a:ext cx="155100" cy="87300"/>
          </a:xfrm>
          <a:prstGeom prst="rightArrow">
            <a:avLst>
              <a:gd name="adj1" fmla="val 50000"/>
              <a:gd name="adj2" fmla="val 50000"/>
            </a:avLst>
          </a:prstGeom>
          <a:solidFill>
            <a:srgbClr val="93C47D"/>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04;p22">
            <a:extLst>
              <a:ext uri="{FF2B5EF4-FFF2-40B4-BE49-F238E27FC236}">
                <a16:creationId xmlns:a16="http://schemas.microsoft.com/office/drawing/2014/main" id="{0752B12F-7930-46B2-9187-B6518F34EBAB}"/>
              </a:ext>
            </a:extLst>
          </p:cNvPr>
          <p:cNvSpPr/>
          <p:nvPr/>
        </p:nvSpPr>
        <p:spPr>
          <a:xfrm>
            <a:off x="6796330" y="1727972"/>
            <a:ext cx="155100" cy="87300"/>
          </a:xfrm>
          <a:prstGeom prst="rightArrow">
            <a:avLst>
              <a:gd name="adj1" fmla="val 50000"/>
              <a:gd name="adj2" fmla="val 50000"/>
            </a:avLst>
          </a:prstGeom>
          <a:solidFill>
            <a:srgbClr val="93C47D"/>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07;p22">
            <a:extLst>
              <a:ext uri="{FF2B5EF4-FFF2-40B4-BE49-F238E27FC236}">
                <a16:creationId xmlns:a16="http://schemas.microsoft.com/office/drawing/2014/main" id="{F68426FE-47C8-4EDE-BCCA-494727DCF0FB}"/>
              </a:ext>
            </a:extLst>
          </p:cNvPr>
          <p:cNvSpPr/>
          <p:nvPr/>
        </p:nvSpPr>
        <p:spPr>
          <a:xfrm>
            <a:off x="1935430" y="1721435"/>
            <a:ext cx="155100" cy="87300"/>
          </a:xfrm>
          <a:prstGeom prst="rightArrow">
            <a:avLst>
              <a:gd name="adj1" fmla="val 50000"/>
              <a:gd name="adj2" fmla="val 50000"/>
            </a:avLst>
          </a:prstGeom>
          <a:solidFill>
            <a:srgbClr val="8E7CC3"/>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724;p22">
            <a:extLst>
              <a:ext uri="{FF2B5EF4-FFF2-40B4-BE49-F238E27FC236}">
                <a16:creationId xmlns:a16="http://schemas.microsoft.com/office/drawing/2014/main" id="{47D1E361-B692-4838-9EA3-3AE5D4EB6CAC}"/>
              </a:ext>
            </a:extLst>
          </p:cNvPr>
          <p:cNvSpPr/>
          <p:nvPr/>
        </p:nvSpPr>
        <p:spPr>
          <a:xfrm>
            <a:off x="4652905" y="1729622"/>
            <a:ext cx="155100" cy="87300"/>
          </a:xfrm>
          <a:prstGeom prst="rightArrow">
            <a:avLst>
              <a:gd name="adj1" fmla="val 50000"/>
              <a:gd name="adj2" fmla="val 50000"/>
            </a:avLst>
          </a:prstGeom>
          <a:solidFill>
            <a:srgbClr val="93C47D"/>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725;p22">
            <a:extLst>
              <a:ext uri="{FF2B5EF4-FFF2-40B4-BE49-F238E27FC236}">
                <a16:creationId xmlns:a16="http://schemas.microsoft.com/office/drawing/2014/main" id="{E9635059-2E32-45F0-8529-212A035B1203}"/>
              </a:ext>
            </a:extLst>
          </p:cNvPr>
          <p:cNvSpPr/>
          <p:nvPr/>
        </p:nvSpPr>
        <p:spPr>
          <a:xfrm rot="1889">
            <a:off x="2979450" y="2265109"/>
            <a:ext cx="2729700" cy="238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dirty="0"/>
              <a:t>Generator</a:t>
            </a:r>
            <a:endParaRPr sz="900" b="1" dirty="0">
              <a:solidFill>
                <a:srgbClr val="000000"/>
              </a:solidFill>
            </a:endParaRPr>
          </a:p>
        </p:txBody>
      </p:sp>
      <p:cxnSp>
        <p:nvCxnSpPr>
          <p:cNvPr id="213" name="Straight Connector 212">
            <a:extLst>
              <a:ext uri="{FF2B5EF4-FFF2-40B4-BE49-F238E27FC236}">
                <a16:creationId xmlns:a16="http://schemas.microsoft.com/office/drawing/2014/main" id="{429159D8-563B-1D4A-B7B2-229CD9927945}"/>
              </a:ext>
            </a:extLst>
          </p:cNvPr>
          <p:cNvCxnSpPr/>
          <p:nvPr/>
        </p:nvCxnSpPr>
        <p:spPr>
          <a:xfrm>
            <a:off x="1629905" y="877976"/>
            <a:ext cx="0" cy="164761"/>
          </a:xfrm>
          <a:prstGeom prst="line">
            <a:avLst/>
          </a:prstGeom>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538C0653-0D20-0A4A-8CF8-B904F80494FC}"/>
              </a:ext>
            </a:extLst>
          </p:cNvPr>
          <p:cNvCxnSpPr/>
          <p:nvPr/>
        </p:nvCxnSpPr>
        <p:spPr>
          <a:xfrm>
            <a:off x="4521645" y="877976"/>
            <a:ext cx="0" cy="164761"/>
          </a:xfrm>
          <a:prstGeom prst="line">
            <a:avLst/>
          </a:prstGeom>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3FCC9D82-79D6-0F47-AB5A-13B23B219B6C}"/>
              </a:ext>
            </a:extLst>
          </p:cNvPr>
          <p:cNvCxnSpPr/>
          <p:nvPr/>
        </p:nvCxnSpPr>
        <p:spPr>
          <a:xfrm>
            <a:off x="7325876" y="877976"/>
            <a:ext cx="0" cy="164761"/>
          </a:xfrm>
          <a:prstGeom prst="line">
            <a:avLst/>
          </a:prstGeom>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4AC87688-4A14-F44A-A3FC-B05BFAA17A78}"/>
              </a:ext>
            </a:extLst>
          </p:cNvPr>
          <p:cNvCxnSpPr>
            <a:cxnSpLocks/>
          </p:cNvCxnSpPr>
          <p:nvPr/>
        </p:nvCxnSpPr>
        <p:spPr>
          <a:xfrm>
            <a:off x="1627828" y="960356"/>
            <a:ext cx="1082418" cy="0"/>
          </a:xfrm>
          <a:prstGeom prst="line">
            <a:avLst/>
          </a:prstGeom>
          <a:ln>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A3217AEC-1617-6A4F-A69A-24F077C8D979}"/>
              </a:ext>
            </a:extLst>
          </p:cNvPr>
          <p:cNvCxnSpPr>
            <a:cxnSpLocks/>
          </p:cNvCxnSpPr>
          <p:nvPr/>
        </p:nvCxnSpPr>
        <p:spPr>
          <a:xfrm>
            <a:off x="3371130" y="960356"/>
            <a:ext cx="1150515" cy="0"/>
          </a:xfrm>
          <a:prstGeom prst="line">
            <a:avLst/>
          </a:prstGeom>
          <a:ln>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9D8D6527-B442-194B-B1C6-A72F1D42667F}"/>
              </a:ext>
            </a:extLst>
          </p:cNvPr>
          <p:cNvCxnSpPr>
            <a:cxnSpLocks/>
          </p:cNvCxnSpPr>
          <p:nvPr/>
        </p:nvCxnSpPr>
        <p:spPr>
          <a:xfrm>
            <a:off x="4521645" y="960356"/>
            <a:ext cx="1065852" cy="0"/>
          </a:xfrm>
          <a:prstGeom prst="line">
            <a:avLst/>
          </a:prstGeom>
          <a:ln>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32988672-F57B-EF45-9136-5A0804B9CFA2}"/>
              </a:ext>
            </a:extLst>
          </p:cNvPr>
          <p:cNvCxnSpPr>
            <a:cxnSpLocks/>
          </p:cNvCxnSpPr>
          <p:nvPr/>
        </p:nvCxnSpPr>
        <p:spPr>
          <a:xfrm>
            <a:off x="6216508" y="960356"/>
            <a:ext cx="1109350" cy="0"/>
          </a:xfrm>
          <a:prstGeom prst="line">
            <a:avLst/>
          </a:prstGeom>
          <a:ln>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25" name="Google Shape;629;p22">
            <a:extLst>
              <a:ext uri="{FF2B5EF4-FFF2-40B4-BE49-F238E27FC236}">
                <a16:creationId xmlns:a16="http://schemas.microsoft.com/office/drawing/2014/main" id="{5B671839-411F-1C40-81C1-EA89B8C88448}"/>
              </a:ext>
            </a:extLst>
          </p:cNvPr>
          <p:cNvSpPr/>
          <p:nvPr/>
        </p:nvSpPr>
        <p:spPr>
          <a:xfrm rot="1169">
            <a:off x="2628156" y="846757"/>
            <a:ext cx="882300" cy="238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altLang="zh-CN" sz="900" dirty="0">
                <a:latin typeface="Arial" panose="020B0604020202020204" pitchFamily="34" charset="0"/>
                <a:cs typeface="Arial" panose="020B0604020202020204" pitchFamily="34" charset="0"/>
              </a:rPr>
              <a:t>Encoder</a:t>
            </a:r>
            <a:endParaRPr sz="900" dirty="0">
              <a:solidFill>
                <a:srgbClr val="000000"/>
              </a:solidFill>
              <a:latin typeface="Arial" panose="020B0604020202020204" pitchFamily="34" charset="0"/>
              <a:cs typeface="Arial" panose="020B0604020202020204" pitchFamily="34" charset="0"/>
            </a:endParaRPr>
          </a:p>
        </p:txBody>
      </p:sp>
      <p:sp>
        <p:nvSpPr>
          <p:cNvPr id="226" name="Google Shape;629;p22">
            <a:extLst>
              <a:ext uri="{FF2B5EF4-FFF2-40B4-BE49-F238E27FC236}">
                <a16:creationId xmlns:a16="http://schemas.microsoft.com/office/drawing/2014/main" id="{D7AE0396-8AB1-B04B-A308-76B085ABD09B}"/>
              </a:ext>
            </a:extLst>
          </p:cNvPr>
          <p:cNvSpPr/>
          <p:nvPr/>
        </p:nvSpPr>
        <p:spPr>
          <a:xfrm rot="1169">
            <a:off x="5460906" y="846757"/>
            <a:ext cx="882300" cy="238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altLang="zh-CN" sz="900" dirty="0">
                <a:latin typeface="Arial" panose="020B0604020202020204" pitchFamily="34" charset="0"/>
                <a:cs typeface="Arial" panose="020B0604020202020204" pitchFamily="34" charset="0"/>
              </a:rPr>
              <a:t>Decoder</a:t>
            </a:r>
            <a:endParaRPr sz="900" dirty="0">
              <a:solidFill>
                <a:srgbClr val="000000"/>
              </a:solidFill>
              <a:latin typeface="Arial" panose="020B0604020202020204" pitchFamily="34" charset="0"/>
              <a:cs typeface="Arial" panose="020B0604020202020204" pitchFamily="34" charset="0"/>
            </a:endParaRPr>
          </a:p>
        </p:txBody>
      </p:sp>
      <p:sp>
        <p:nvSpPr>
          <p:cNvPr id="207" name="Rectangular Callout 206">
            <a:extLst>
              <a:ext uri="{FF2B5EF4-FFF2-40B4-BE49-F238E27FC236}">
                <a16:creationId xmlns:a16="http://schemas.microsoft.com/office/drawing/2014/main" id="{5EC7F0E8-4BB5-3A45-BC1E-4FE46FF14AEF}"/>
              </a:ext>
            </a:extLst>
          </p:cNvPr>
          <p:cNvSpPr/>
          <p:nvPr/>
        </p:nvSpPr>
        <p:spPr>
          <a:xfrm>
            <a:off x="7490091" y="539646"/>
            <a:ext cx="1196709" cy="448705"/>
          </a:xfrm>
          <a:prstGeom prst="wedgeRectCallout">
            <a:avLst>
              <a:gd name="adj1" fmla="val -20833"/>
              <a:gd name="adj2" fmla="val 82512"/>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sz="1000" dirty="0"/>
              <a:t>Output</a:t>
            </a:r>
            <a:r>
              <a:rPr lang="zh-CN" altLang="en-US" sz="1000" dirty="0"/>
              <a:t> </a:t>
            </a:r>
            <a:r>
              <a:rPr lang="en-US" altLang="zh-CN" sz="1000" dirty="0"/>
              <a:t>has</a:t>
            </a:r>
            <a:r>
              <a:rPr lang="zh-CN" altLang="en-US" sz="1000" dirty="0"/>
              <a:t> </a:t>
            </a:r>
            <a:r>
              <a:rPr lang="en-US" altLang="zh-CN" sz="1000" dirty="0"/>
              <a:t>overlap</a:t>
            </a:r>
            <a:r>
              <a:rPr lang="zh-CN" altLang="en-US" sz="1000" dirty="0"/>
              <a:t> </a:t>
            </a:r>
            <a:r>
              <a:rPr lang="en-US" altLang="zh-CN" sz="1000" dirty="0"/>
              <a:t>regions</a:t>
            </a:r>
            <a:endParaRPr lang="en-US" sz="1000" dirty="0"/>
          </a:p>
        </p:txBody>
      </p:sp>
      <p:grpSp>
        <p:nvGrpSpPr>
          <p:cNvPr id="8" name="Group 7">
            <a:extLst>
              <a:ext uri="{FF2B5EF4-FFF2-40B4-BE49-F238E27FC236}">
                <a16:creationId xmlns:a16="http://schemas.microsoft.com/office/drawing/2014/main" id="{10B2C82F-0C6F-0D4F-856D-5230D937136F}"/>
              </a:ext>
            </a:extLst>
          </p:cNvPr>
          <p:cNvGrpSpPr/>
          <p:nvPr/>
        </p:nvGrpSpPr>
        <p:grpSpPr>
          <a:xfrm>
            <a:off x="879825" y="1631973"/>
            <a:ext cx="7701561" cy="2850897"/>
            <a:chOff x="879825" y="1631973"/>
            <a:chExt cx="7701561" cy="2850897"/>
          </a:xfrm>
        </p:grpSpPr>
        <p:cxnSp>
          <p:nvCxnSpPr>
            <p:cNvPr id="119" name="Google Shape;621;p22">
              <a:extLst>
                <a:ext uri="{FF2B5EF4-FFF2-40B4-BE49-F238E27FC236}">
                  <a16:creationId xmlns:a16="http://schemas.microsoft.com/office/drawing/2014/main" id="{BCB1A241-1D37-4443-9C8D-96E1B4D65E49}"/>
                </a:ext>
              </a:extLst>
            </p:cNvPr>
            <p:cNvCxnSpPr>
              <a:stCxn id="106" idx="7"/>
              <a:endCxn id="118" idx="1"/>
            </p:cNvCxnSpPr>
            <p:nvPr/>
          </p:nvCxnSpPr>
          <p:spPr>
            <a:xfrm>
              <a:off x="7867344" y="3246727"/>
              <a:ext cx="328800" cy="361800"/>
            </a:xfrm>
            <a:prstGeom prst="straightConnector1">
              <a:avLst/>
            </a:prstGeom>
            <a:noFill/>
            <a:ln w="9525" cap="flat" cmpd="sng">
              <a:solidFill>
                <a:srgbClr val="980000"/>
              </a:solidFill>
              <a:prstDash val="dash"/>
              <a:round/>
              <a:headEnd type="none" w="med" len="med"/>
              <a:tailEnd type="stealth" w="med" len="med"/>
            </a:ln>
          </p:spPr>
        </p:cxnSp>
        <p:grpSp>
          <p:nvGrpSpPr>
            <p:cNvPr id="7" name="Group 6">
              <a:extLst>
                <a:ext uri="{FF2B5EF4-FFF2-40B4-BE49-F238E27FC236}">
                  <a16:creationId xmlns:a16="http://schemas.microsoft.com/office/drawing/2014/main" id="{6B5F1584-C714-D64D-85F5-6F679353EDD9}"/>
                </a:ext>
              </a:extLst>
            </p:cNvPr>
            <p:cNvGrpSpPr/>
            <p:nvPr/>
          </p:nvGrpSpPr>
          <p:grpSpPr>
            <a:xfrm>
              <a:off x="879825" y="1631973"/>
              <a:ext cx="7701561" cy="2850897"/>
              <a:chOff x="879825" y="1631973"/>
              <a:chExt cx="7701561" cy="2850897"/>
            </a:xfrm>
          </p:grpSpPr>
          <p:sp>
            <p:nvSpPr>
              <p:cNvPr id="105" name="Google Shape;607;p22">
                <a:extLst>
                  <a:ext uri="{FF2B5EF4-FFF2-40B4-BE49-F238E27FC236}">
                    <a16:creationId xmlns:a16="http://schemas.microsoft.com/office/drawing/2014/main" id="{09D9B8D5-6F6A-45AB-8948-E882E34B76BC}"/>
                  </a:ext>
                </a:extLst>
              </p:cNvPr>
              <p:cNvSpPr/>
              <p:nvPr/>
            </p:nvSpPr>
            <p:spPr>
              <a:xfrm>
                <a:off x="7826439" y="3211460"/>
                <a:ext cx="53700" cy="821100"/>
              </a:xfrm>
              <a:prstGeom prst="rect">
                <a:avLst/>
              </a:prstGeom>
              <a:solidFill>
                <a:srgbClr val="E6B8AF"/>
              </a:solidFill>
              <a:ln w="9525"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608;p22">
                <a:extLst>
                  <a:ext uri="{FF2B5EF4-FFF2-40B4-BE49-F238E27FC236}">
                    <a16:creationId xmlns:a16="http://schemas.microsoft.com/office/drawing/2014/main" id="{27F91BE6-57D3-4A49-ADB4-492D20586DE6}"/>
                  </a:ext>
                </a:extLst>
              </p:cNvPr>
              <p:cNvSpPr/>
              <p:nvPr/>
            </p:nvSpPr>
            <p:spPr>
              <a:xfrm>
                <a:off x="7833543" y="3241191"/>
                <a:ext cx="39600" cy="378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roup 5">
                <a:extLst>
                  <a:ext uri="{FF2B5EF4-FFF2-40B4-BE49-F238E27FC236}">
                    <a16:creationId xmlns:a16="http://schemas.microsoft.com/office/drawing/2014/main" id="{C2EB141E-095B-4045-A99D-392FFD1CFCFB}"/>
                  </a:ext>
                </a:extLst>
              </p:cNvPr>
              <p:cNvGrpSpPr/>
              <p:nvPr/>
            </p:nvGrpSpPr>
            <p:grpSpPr>
              <a:xfrm>
                <a:off x="879825" y="1631973"/>
                <a:ext cx="7701561" cy="2850897"/>
                <a:chOff x="879825" y="1631973"/>
                <a:chExt cx="7701561" cy="2850897"/>
              </a:xfrm>
            </p:grpSpPr>
            <p:sp>
              <p:nvSpPr>
                <p:cNvPr id="135" name="Google Shape;639;p22">
                  <a:extLst>
                    <a:ext uri="{FF2B5EF4-FFF2-40B4-BE49-F238E27FC236}">
                      <a16:creationId xmlns:a16="http://schemas.microsoft.com/office/drawing/2014/main" id="{838ACA80-9D46-4C27-AF1A-D29921F43A20}"/>
                    </a:ext>
                  </a:extLst>
                </p:cNvPr>
                <p:cNvSpPr/>
                <p:nvPr/>
              </p:nvSpPr>
              <p:spPr>
                <a:xfrm>
                  <a:off x="4927505" y="3236895"/>
                  <a:ext cx="394500" cy="177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00">
                      <a:solidFill>
                        <a:srgbClr val="000000"/>
                      </a:solidFill>
                    </a:rPr>
                    <a:t>50</a:t>
                  </a:r>
                  <a:endParaRPr sz="700">
                    <a:solidFill>
                      <a:srgbClr val="000000"/>
                    </a:solidFill>
                  </a:endParaRPr>
                </a:p>
              </p:txBody>
            </p:sp>
            <p:grpSp>
              <p:nvGrpSpPr>
                <p:cNvPr id="5" name="Group 4">
                  <a:extLst>
                    <a:ext uri="{FF2B5EF4-FFF2-40B4-BE49-F238E27FC236}">
                      <a16:creationId xmlns:a16="http://schemas.microsoft.com/office/drawing/2014/main" id="{C188CF3F-5816-7F4C-8E97-0E5EC57B9BF4}"/>
                    </a:ext>
                  </a:extLst>
                </p:cNvPr>
                <p:cNvGrpSpPr/>
                <p:nvPr/>
              </p:nvGrpSpPr>
              <p:grpSpPr>
                <a:xfrm>
                  <a:off x="879825" y="1631973"/>
                  <a:ext cx="7701561" cy="2850897"/>
                  <a:chOff x="879825" y="1631973"/>
                  <a:chExt cx="7701561" cy="2850897"/>
                </a:xfrm>
              </p:grpSpPr>
              <p:sp>
                <p:nvSpPr>
                  <p:cNvPr id="81" name="Google Shape;583;p22">
                    <a:extLst>
                      <a:ext uri="{FF2B5EF4-FFF2-40B4-BE49-F238E27FC236}">
                        <a16:creationId xmlns:a16="http://schemas.microsoft.com/office/drawing/2014/main" id="{35EDB2B3-7B2D-4983-B903-125D7DECCBF8}"/>
                      </a:ext>
                    </a:extLst>
                  </p:cNvPr>
                  <p:cNvSpPr/>
                  <p:nvPr/>
                </p:nvSpPr>
                <p:spPr>
                  <a:xfrm>
                    <a:off x="5023957" y="3206322"/>
                    <a:ext cx="329400" cy="881400"/>
                  </a:xfrm>
                  <a:custGeom>
                    <a:avLst/>
                    <a:gdLst/>
                    <a:ahLst/>
                    <a:cxnLst/>
                    <a:rect l="l" t="t" r="r" b="b"/>
                    <a:pathLst>
                      <a:path w="120000" h="120000" extrusionOk="0">
                        <a:moveTo>
                          <a:pt x="153" y="42409"/>
                        </a:moveTo>
                        <a:cubicBezTo>
                          <a:pt x="686" y="67022"/>
                          <a:pt x="-378" y="95386"/>
                          <a:pt x="153" y="120000"/>
                        </a:cubicBezTo>
                        <a:lnTo>
                          <a:pt x="120000" y="76568"/>
                        </a:lnTo>
                        <a:lnTo>
                          <a:pt x="120000" y="0"/>
                        </a:lnTo>
                        <a:lnTo>
                          <a:pt x="153" y="42409"/>
                        </a:lnTo>
                        <a:close/>
                      </a:path>
                    </a:pathLst>
                  </a:custGeom>
                  <a:gradFill>
                    <a:gsLst>
                      <a:gs pos="0">
                        <a:srgbClr val="C6AEAA"/>
                      </a:gs>
                      <a:gs pos="45000">
                        <a:srgbClr val="D7BDB9"/>
                      </a:gs>
                      <a:gs pos="100000">
                        <a:srgbClr val="E9DAD8"/>
                      </a:gs>
                    </a:gsLst>
                    <a:path path="circle">
                      <a:fillToRect l="50000" t="50000" r="50000" b="50000"/>
                    </a:path>
                    <a:tileRect/>
                  </a:gradFill>
                  <a:ln w="9525" cap="flat" cmpd="sng">
                    <a:solidFill>
                      <a:srgbClr val="8D3C1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Source Sans Pro"/>
                      <a:ea typeface="Source Sans Pro"/>
                      <a:cs typeface="Source Sans Pro"/>
                      <a:sym typeface="Source Sans Pro"/>
                    </a:endParaRPr>
                  </a:p>
                </p:txBody>
              </p:sp>
              <p:grpSp>
                <p:nvGrpSpPr>
                  <p:cNvPr id="82" name="Google Shape;584;p22">
                    <a:extLst>
                      <a:ext uri="{FF2B5EF4-FFF2-40B4-BE49-F238E27FC236}">
                        <a16:creationId xmlns:a16="http://schemas.microsoft.com/office/drawing/2014/main" id="{4568C2E6-D935-4067-8FAA-64BEB1DE6F99}"/>
                      </a:ext>
                    </a:extLst>
                  </p:cNvPr>
                  <p:cNvGrpSpPr/>
                  <p:nvPr/>
                </p:nvGrpSpPr>
                <p:grpSpPr>
                  <a:xfrm>
                    <a:off x="5515330" y="3360886"/>
                    <a:ext cx="270401" cy="572269"/>
                    <a:chOff x="2246242" y="2639650"/>
                    <a:chExt cx="439605" cy="975403"/>
                  </a:xfrm>
                </p:grpSpPr>
                <p:sp>
                  <p:nvSpPr>
                    <p:cNvPr id="83" name="Google Shape;585;p22">
                      <a:extLst>
                        <a:ext uri="{FF2B5EF4-FFF2-40B4-BE49-F238E27FC236}">
                          <a16:creationId xmlns:a16="http://schemas.microsoft.com/office/drawing/2014/main" id="{86376EEF-0CC7-4A32-A927-4B36BA38EDF4}"/>
                        </a:ext>
                      </a:extLst>
                    </p:cNvPr>
                    <p:cNvSpPr/>
                    <p:nvPr/>
                  </p:nvSpPr>
                  <p:spPr>
                    <a:xfrm>
                      <a:off x="2246250" y="2639650"/>
                      <a:ext cx="350400" cy="975300"/>
                    </a:xfrm>
                    <a:custGeom>
                      <a:avLst/>
                      <a:gdLst/>
                      <a:ahLst/>
                      <a:cxnLst/>
                      <a:rect l="l" t="t" r="r" b="b"/>
                      <a:pathLst>
                        <a:path w="120000" h="120000" extrusionOk="0">
                          <a:moveTo>
                            <a:pt x="153" y="42409"/>
                          </a:moveTo>
                          <a:cubicBezTo>
                            <a:pt x="686" y="67022"/>
                            <a:pt x="-378" y="95386"/>
                            <a:pt x="153" y="120000"/>
                          </a:cubicBezTo>
                          <a:lnTo>
                            <a:pt x="120000" y="76568"/>
                          </a:lnTo>
                          <a:lnTo>
                            <a:pt x="120000" y="0"/>
                          </a:lnTo>
                          <a:lnTo>
                            <a:pt x="153" y="42409"/>
                          </a:lnTo>
                          <a:close/>
                        </a:path>
                      </a:pathLst>
                    </a:custGeom>
                    <a:noFill/>
                    <a:ln w="9525" cap="flat" cmpd="sng">
                      <a:solidFill>
                        <a:srgbClr val="8D3C1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Source Sans Pro"/>
                        <a:ea typeface="Source Sans Pro"/>
                        <a:cs typeface="Source Sans Pro"/>
                        <a:sym typeface="Source Sans Pro"/>
                      </a:endParaRPr>
                    </a:p>
                  </p:txBody>
                </p:sp>
                <p:sp>
                  <p:nvSpPr>
                    <p:cNvPr id="84" name="Google Shape;586;p22">
                      <a:extLst>
                        <a:ext uri="{FF2B5EF4-FFF2-40B4-BE49-F238E27FC236}">
                          <a16:creationId xmlns:a16="http://schemas.microsoft.com/office/drawing/2014/main" id="{31A2DA79-7D14-470C-BD87-BFACABB5C99F}"/>
                        </a:ext>
                      </a:extLst>
                    </p:cNvPr>
                    <p:cNvSpPr/>
                    <p:nvPr/>
                  </p:nvSpPr>
                  <p:spPr>
                    <a:xfrm>
                      <a:off x="2335447" y="2639753"/>
                      <a:ext cx="350400" cy="975300"/>
                    </a:xfrm>
                    <a:custGeom>
                      <a:avLst/>
                      <a:gdLst/>
                      <a:ahLst/>
                      <a:cxnLst/>
                      <a:rect l="l" t="t" r="r" b="b"/>
                      <a:pathLst>
                        <a:path w="120000" h="120000" extrusionOk="0">
                          <a:moveTo>
                            <a:pt x="153" y="42409"/>
                          </a:moveTo>
                          <a:cubicBezTo>
                            <a:pt x="686" y="67022"/>
                            <a:pt x="-378" y="95386"/>
                            <a:pt x="153" y="120000"/>
                          </a:cubicBezTo>
                          <a:lnTo>
                            <a:pt x="120000" y="76568"/>
                          </a:lnTo>
                          <a:lnTo>
                            <a:pt x="120000" y="0"/>
                          </a:lnTo>
                          <a:lnTo>
                            <a:pt x="153" y="42409"/>
                          </a:lnTo>
                          <a:close/>
                        </a:path>
                      </a:pathLst>
                    </a:custGeom>
                    <a:gradFill>
                      <a:gsLst>
                        <a:gs pos="0">
                          <a:srgbClr val="C6AEAA"/>
                        </a:gs>
                        <a:gs pos="45000">
                          <a:srgbClr val="D7BDB9"/>
                        </a:gs>
                        <a:gs pos="100000">
                          <a:srgbClr val="E9DAD8"/>
                        </a:gs>
                      </a:gsLst>
                      <a:path path="circle">
                        <a:fillToRect l="50000" t="50000" r="50000" b="50000"/>
                      </a:path>
                      <a:tileRect/>
                    </a:gradFill>
                    <a:ln w="9525" cap="flat" cmpd="sng">
                      <a:solidFill>
                        <a:srgbClr val="8D3C1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Source Sans Pro"/>
                        <a:ea typeface="Source Sans Pro"/>
                        <a:cs typeface="Source Sans Pro"/>
                        <a:sym typeface="Source Sans Pro"/>
                      </a:endParaRPr>
                    </a:p>
                  </p:txBody>
                </p:sp>
                <p:cxnSp>
                  <p:nvCxnSpPr>
                    <p:cNvPr id="85" name="Google Shape;587;p22">
                      <a:extLst>
                        <a:ext uri="{FF2B5EF4-FFF2-40B4-BE49-F238E27FC236}">
                          <a16:creationId xmlns:a16="http://schemas.microsoft.com/office/drawing/2014/main" id="{E3BBD8A5-CC0C-429C-B3FF-44F6CC5A1888}"/>
                        </a:ext>
                      </a:extLst>
                    </p:cNvPr>
                    <p:cNvCxnSpPr/>
                    <p:nvPr/>
                  </p:nvCxnSpPr>
                  <p:spPr>
                    <a:xfrm>
                      <a:off x="2596644" y="2639758"/>
                      <a:ext cx="89100" cy="0"/>
                    </a:xfrm>
                    <a:prstGeom prst="straightConnector1">
                      <a:avLst/>
                    </a:prstGeom>
                    <a:noFill/>
                    <a:ln w="9525" cap="flat" cmpd="sng">
                      <a:solidFill>
                        <a:srgbClr val="8D3C1E"/>
                      </a:solidFill>
                      <a:prstDash val="solid"/>
                      <a:round/>
                      <a:headEnd type="none" w="sm" len="sm"/>
                      <a:tailEnd type="none" w="sm" len="sm"/>
                    </a:ln>
                  </p:spPr>
                </p:cxnSp>
                <p:cxnSp>
                  <p:nvCxnSpPr>
                    <p:cNvPr id="86" name="Google Shape;588;p22">
                      <a:extLst>
                        <a:ext uri="{FF2B5EF4-FFF2-40B4-BE49-F238E27FC236}">
                          <a16:creationId xmlns:a16="http://schemas.microsoft.com/office/drawing/2014/main" id="{D74AB964-2ADE-44E2-95F7-5F13BE3259DA}"/>
                        </a:ext>
                      </a:extLst>
                    </p:cNvPr>
                    <p:cNvCxnSpPr/>
                    <p:nvPr/>
                  </p:nvCxnSpPr>
                  <p:spPr>
                    <a:xfrm>
                      <a:off x="2246242" y="2980096"/>
                      <a:ext cx="89100" cy="0"/>
                    </a:xfrm>
                    <a:prstGeom prst="straightConnector1">
                      <a:avLst/>
                    </a:prstGeom>
                    <a:noFill/>
                    <a:ln w="9525" cap="flat" cmpd="sng">
                      <a:solidFill>
                        <a:srgbClr val="8D3C1E"/>
                      </a:solidFill>
                      <a:prstDash val="solid"/>
                      <a:round/>
                      <a:headEnd type="none" w="sm" len="sm"/>
                      <a:tailEnd type="none" w="sm" len="sm"/>
                    </a:ln>
                  </p:spPr>
                </p:cxnSp>
                <p:cxnSp>
                  <p:nvCxnSpPr>
                    <p:cNvPr id="87" name="Google Shape;589;p22">
                      <a:extLst>
                        <a:ext uri="{FF2B5EF4-FFF2-40B4-BE49-F238E27FC236}">
                          <a16:creationId xmlns:a16="http://schemas.microsoft.com/office/drawing/2014/main" id="{C94015FF-1382-4324-B0D5-83D929B0AFDD}"/>
                        </a:ext>
                      </a:extLst>
                    </p:cNvPr>
                    <p:cNvCxnSpPr/>
                    <p:nvPr/>
                  </p:nvCxnSpPr>
                  <p:spPr>
                    <a:xfrm>
                      <a:off x="2253191" y="3614872"/>
                      <a:ext cx="89100" cy="0"/>
                    </a:xfrm>
                    <a:prstGeom prst="straightConnector1">
                      <a:avLst/>
                    </a:prstGeom>
                    <a:noFill/>
                    <a:ln w="9525" cap="flat" cmpd="sng">
                      <a:solidFill>
                        <a:srgbClr val="8D3C1E"/>
                      </a:solidFill>
                      <a:prstDash val="solid"/>
                      <a:round/>
                      <a:headEnd type="none" w="sm" len="sm"/>
                      <a:tailEnd type="none" w="sm" len="sm"/>
                    </a:ln>
                  </p:spPr>
                </p:cxnSp>
              </p:grpSp>
              <p:sp>
                <p:nvSpPr>
                  <p:cNvPr id="88" name="Google Shape;590;p22">
                    <a:extLst>
                      <a:ext uri="{FF2B5EF4-FFF2-40B4-BE49-F238E27FC236}">
                        <a16:creationId xmlns:a16="http://schemas.microsoft.com/office/drawing/2014/main" id="{043F0A7A-7EAC-4CDF-A3B0-B35A39D1B3A8}"/>
                      </a:ext>
                    </a:extLst>
                  </p:cNvPr>
                  <p:cNvSpPr/>
                  <p:nvPr/>
                </p:nvSpPr>
                <p:spPr>
                  <a:xfrm>
                    <a:off x="5911514" y="3452317"/>
                    <a:ext cx="157800" cy="389400"/>
                  </a:xfrm>
                  <a:custGeom>
                    <a:avLst/>
                    <a:gdLst/>
                    <a:ahLst/>
                    <a:cxnLst/>
                    <a:rect l="l" t="t" r="r" b="b"/>
                    <a:pathLst>
                      <a:path w="120000" h="120000" extrusionOk="0">
                        <a:moveTo>
                          <a:pt x="153" y="42409"/>
                        </a:moveTo>
                        <a:cubicBezTo>
                          <a:pt x="686" y="67022"/>
                          <a:pt x="-378" y="95386"/>
                          <a:pt x="153" y="120000"/>
                        </a:cubicBezTo>
                        <a:lnTo>
                          <a:pt x="120000" y="76568"/>
                        </a:lnTo>
                        <a:lnTo>
                          <a:pt x="120000" y="0"/>
                        </a:lnTo>
                        <a:lnTo>
                          <a:pt x="153" y="42409"/>
                        </a:lnTo>
                        <a:close/>
                      </a:path>
                    </a:pathLst>
                  </a:custGeom>
                  <a:noFill/>
                  <a:ln w="9525" cap="flat" cmpd="sng">
                    <a:solidFill>
                      <a:srgbClr val="8D3C1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Source Sans Pro"/>
                      <a:ea typeface="Source Sans Pro"/>
                      <a:cs typeface="Source Sans Pro"/>
                      <a:sym typeface="Source Sans Pro"/>
                    </a:endParaRPr>
                  </a:p>
                </p:txBody>
              </p:sp>
              <p:sp>
                <p:nvSpPr>
                  <p:cNvPr id="89" name="Google Shape;591;p22">
                    <a:extLst>
                      <a:ext uri="{FF2B5EF4-FFF2-40B4-BE49-F238E27FC236}">
                        <a16:creationId xmlns:a16="http://schemas.microsoft.com/office/drawing/2014/main" id="{978D5DFB-6AB5-4D7B-AEF2-39637A3F7EDE}"/>
                      </a:ext>
                    </a:extLst>
                  </p:cNvPr>
                  <p:cNvSpPr/>
                  <p:nvPr/>
                </p:nvSpPr>
                <p:spPr>
                  <a:xfrm>
                    <a:off x="6040005" y="3452278"/>
                    <a:ext cx="157800" cy="389400"/>
                  </a:xfrm>
                  <a:custGeom>
                    <a:avLst/>
                    <a:gdLst/>
                    <a:ahLst/>
                    <a:cxnLst/>
                    <a:rect l="l" t="t" r="r" b="b"/>
                    <a:pathLst>
                      <a:path w="120000" h="120000" extrusionOk="0">
                        <a:moveTo>
                          <a:pt x="153" y="42409"/>
                        </a:moveTo>
                        <a:cubicBezTo>
                          <a:pt x="686" y="67022"/>
                          <a:pt x="-378" y="95386"/>
                          <a:pt x="153" y="120000"/>
                        </a:cubicBezTo>
                        <a:lnTo>
                          <a:pt x="120000" y="76568"/>
                        </a:lnTo>
                        <a:lnTo>
                          <a:pt x="120000" y="0"/>
                        </a:lnTo>
                        <a:lnTo>
                          <a:pt x="153" y="42409"/>
                        </a:lnTo>
                        <a:close/>
                      </a:path>
                    </a:pathLst>
                  </a:custGeom>
                  <a:gradFill>
                    <a:gsLst>
                      <a:gs pos="0">
                        <a:srgbClr val="C6AEAA"/>
                      </a:gs>
                      <a:gs pos="45000">
                        <a:srgbClr val="D7BDB9"/>
                      </a:gs>
                      <a:gs pos="100000">
                        <a:srgbClr val="E9DAD8"/>
                      </a:gs>
                    </a:gsLst>
                    <a:path path="circle">
                      <a:fillToRect l="50000" t="50000" r="50000" b="50000"/>
                    </a:path>
                    <a:tileRect/>
                  </a:gradFill>
                  <a:ln w="9525" cap="flat" cmpd="sng">
                    <a:solidFill>
                      <a:srgbClr val="8D3C1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Source Sans Pro"/>
                      <a:ea typeface="Source Sans Pro"/>
                      <a:cs typeface="Source Sans Pro"/>
                      <a:sym typeface="Source Sans Pro"/>
                    </a:endParaRPr>
                  </a:p>
                </p:txBody>
              </p:sp>
              <p:cxnSp>
                <p:nvCxnSpPr>
                  <p:cNvPr id="90" name="Google Shape;592;p22">
                    <a:extLst>
                      <a:ext uri="{FF2B5EF4-FFF2-40B4-BE49-F238E27FC236}">
                        <a16:creationId xmlns:a16="http://schemas.microsoft.com/office/drawing/2014/main" id="{3EF78F21-550A-4FCC-9127-6CFC9F4098BE}"/>
                      </a:ext>
                    </a:extLst>
                  </p:cNvPr>
                  <p:cNvCxnSpPr/>
                  <p:nvPr/>
                </p:nvCxnSpPr>
                <p:spPr>
                  <a:xfrm>
                    <a:off x="6069345" y="3452360"/>
                    <a:ext cx="130500" cy="0"/>
                  </a:xfrm>
                  <a:prstGeom prst="straightConnector1">
                    <a:avLst/>
                  </a:prstGeom>
                  <a:noFill/>
                  <a:ln w="9525" cap="flat" cmpd="sng">
                    <a:solidFill>
                      <a:srgbClr val="8D3C1E"/>
                    </a:solidFill>
                    <a:prstDash val="solid"/>
                    <a:round/>
                    <a:headEnd type="none" w="sm" len="sm"/>
                    <a:tailEnd type="none" w="sm" len="sm"/>
                  </a:ln>
                </p:spPr>
              </p:cxnSp>
              <p:cxnSp>
                <p:nvCxnSpPr>
                  <p:cNvPr id="91" name="Google Shape;593;p22">
                    <a:extLst>
                      <a:ext uri="{FF2B5EF4-FFF2-40B4-BE49-F238E27FC236}">
                        <a16:creationId xmlns:a16="http://schemas.microsoft.com/office/drawing/2014/main" id="{4F7296B6-408C-4B48-BCE1-48C4F9FA493E}"/>
                      </a:ext>
                    </a:extLst>
                  </p:cNvPr>
                  <p:cNvCxnSpPr/>
                  <p:nvPr/>
                </p:nvCxnSpPr>
                <p:spPr>
                  <a:xfrm>
                    <a:off x="5911510" y="3588263"/>
                    <a:ext cx="129900" cy="0"/>
                  </a:xfrm>
                  <a:prstGeom prst="straightConnector1">
                    <a:avLst/>
                  </a:prstGeom>
                  <a:noFill/>
                  <a:ln w="9525" cap="flat" cmpd="sng">
                    <a:solidFill>
                      <a:srgbClr val="8D3C1E"/>
                    </a:solidFill>
                    <a:prstDash val="solid"/>
                    <a:round/>
                    <a:headEnd type="none" w="sm" len="sm"/>
                    <a:tailEnd type="none" w="sm" len="sm"/>
                  </a:ln>
                </p:spPr>
              </p:cxnSp>
              <p:cxnSp>
                <p:nvCxnSpPr>
                  <p:cNvPr id="92" name="Google Shape;594;p22">
                    <a:extLst>
                      <a:ext uri="{FF2B5EF4-FFF2-40B4-BE49-F238E27FC236}">
                        <a16:creationId xmlns:a16="http://schemas.microsoft.com/office/drawing/2014/main" id="{5F596B01-6D6C-4E17-97A2-B538FD2D61C0}"/>
                      </a:ext>
                    </a:extLst>
                  </p:cNvPr>
                  <p:cNvCxnSpPr/>
                  <p:nvPr/>
                </p:nvCxnSpPr>
                <p:spPr>
                  <a:xfrm>
                    <a:off x="5914641" y="3841739"/>
                    <a:ext cx="125400" cy="300"/>
                  </a:xfrm>
                  <a:prstGeom prst="straightConnector1">
                    <a:avLst/>
                  </a:prstGeom>
                  <a:noFill/>
                  <a:ln w="9525" cap="flat" cmpd="sng">
                    <a:solidFill>
                      <a:srgbClr val="8D3C1E"/>
                    </a:solidFill>
                    <a:prstDash val="solid"/>
                    <a:round/>
                    <a:headEnd type="none" w="sm" len="sm"/>
                    <a:tailEnd type="none" w="sm" len="sm"/>
                  </a:ln>
                </p:spPr>
              </p:cxnSp>
              <p:sp>
                <p:nvSpPr>
                  <p:cNvPr id="93" name="Google Shape;595;p22">
                    <a:extLst>
                      <a:ext uri="{FF2B5EF4-FFF2-40B4-BE49-F238E27FC236}">
                        <a16:creationId xmlns:a16="http://schemas.microsoft.com/office/drawing/2014/main" id="{F7E59F5E-3AAE-493C-9575-263DFBCD46DB}"/>
                      </a:ext>
                    </a:extLst>
                  </p:cNvPr>
                  <p:cNvSpPr/>
                  <p:nvPr/>
                </p:nvSpPr>
                <p:spPr>
                  <a:xfrm>
                    <a:off x="6322120" y="3522680"/>
                    <a:ext cx="98700" cy="248700"/>
                  </a:xfrm>
                  <a:custGeom>
                    <a:avLst/>
                    <a:gdLst/>
                    <a:ahLst/>
                    <a:cxnLst/>
                    <a:rect l="l" t="t" r="r" b="b"/>
                    <a:pathLst>
                      <a:path w="120000" h="120000" extrusionOk="0">
                        <a:moveTo>
                          <a:pt x="153" y="42409"/>
                        </a:moveTo>
                        <a:cubicBezTo>
                          <a:pt x="686" y="67022"/>
                          <a:pt x="-378" y="95386"/>
                          <a:pt x="153" y="120000"/>
                        </a:cubicBezTo>
                        <a:lnTo>
                          <a:pt x="120000" y="76568"/>
                        </a:lnTo>
                        <a:lnTo>
                          <a:pt x="120000" y="0"/>
                        </a:lnTo>
                        <a:lnTo>
                          <a:pt x="153" y="42409"/>
                        </a:lnTo>
                        <a:close/>
                      </a:path>
                    </a:pathLst>
                  </a:custGeom>
                  <a:noFill/>
                  <a:ln w="9525" cap="flat" cmpd="sng">
                    <a:solidFill>
                      <a:srgbClr val="8D3C1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Source Sans Pro"/>
                      <a:ea typeface="Source Sans Pro"/>
                      <a:cs typeface="Source Sans Pro"/>
                      <a:sym typeface="Source Sans Pro"/>
                    </a:endParaRPr>
                  </a:p>
                </p:txBody>
              </p:sp>
              <p:sp>
                <p:nvSpPr>
                  <p:cNvPr id="94" name="Google Shape;596;p22">
                    <a:extLst>
                      <a:ext uri="{FF2B5EF4-FFF2-40B4-BE49-F238E27FC236}">
                        <a16:creationId xmlns:a16="http://schemas.microsoft.com/office/drawing/2014/main" id="{E30C148E-F948-46B8-9DBC-F14747E5031B}"/>
                      </a:ext>
                    </a:extLst>
                  </p:cNvPr>
                  <p:cNvSpPr/>
                  <p:nvPr/>
                </p:nvSpPr>
                <p:spPr>
                  <a:xfrm>
                    <a:off x="6576632" y="3522682"/>
                    <a:ext cx="98700" cy="248700"/>
                  </a:xfrm>
                  <a:custGeom>
                    <a:avLst/>
                    <a:gdLst/>
                    <a:ahLst/>
                    <a:cxnLst/>
                    <a:rect l="l" t="t" r="r" b="b"/>
                    <a:pathLst>
                      <a:path w="120000" h="120000" extrusionOk="0">
                        <a:moveTo>
                          <a:pt x="153" y="42409"/>
                        </a:moveTo>
                        <a:cubicBezTo>
                          <a:pt x="686" y="67022"/>
                          <a:pt x="-378" y="95386"/>
                          <a:pt x="153" y="120000"/>
                        </a:cubicBezTo>
                        <a:lnTo>
                          <a:pt x="120000" y="76568"/>
                        </a:lnTo>
                        <a:lnTo>
                          <a:pt x="120000" y="0"/>
                        </a:lnTo>
                        <a:lnTo>
                          <a:pt x="153" y="42409"/>
                        </a:lnTo>
                        <a:close/>
                      </a:path>
                    </a:pathLst>
                  </a:custGeom>
                  <a:gradFill>
                    <a:gsLst>
                      <a:gs pos="0">
                        <a:srgbClr val="C6AEAA"/>
                      </a:gs>
                      <a:gs pos="45000">
                        <a:srgbClr val="D7BDB9"/>
                      </a:gs>
                      <a:gs pos="100000">
                        <a:srgbClr val="E9DAD8"/>
                      </a:gs>
                    </a:gsLst>
                    <a:path path="circle">
                      <a:fillToRect l="50000" t="50000" r="50000" b="50000"/>
                    </a:path>
                    <a:tileRect/>
                  </a:gradFill>
                  <a:ln w="9525" cap="flat" cmpd="sng">
                    <a:solidFill>
                      <a:srgbClr val="8D3C1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Source Sans Pro"/>
                      <a:ea typeface="Source Sans Pro"/>
                      <a:cs typeface="Source Sans Pro"/>
                      <a:sym typeface="Source Sans Pro"/>
                    </a:endParaRPr>
                  </a:p>
                </p:txBody>
              </p:sp>
              <p:cxnSp>
                <p:nvCxnSpPr>
                  <p:cNvPr id="95" name="Google Shape;597;p22">
                    <a:extLst>
                      <a:ext uri="{FF2B5EF4-FFF2-40B4-BE49-F238E27FC236}">
                        <a16:creationId xmlns:a16="http://schemas.microsoft.com/office/drawing/2014/main" id="{40586FCB-961D-4808-ACE0-9A0034900FC7}"/>
                      </a:ext>
                    </a:extLst>
                  </p:cNvPr>
                  <p:cNvCxnSpPr/>
                  <p:nvPr/>
                </p:nvCxnSpPr>
                <p:spPr>
                  <a:xfrm>
                    <a:off x="6420844" y="3522678"/>
                    <a:ext cx="252900" cy="0"/>
                  </a:xfrm>
                  <a:prstGeom prst="straightConnector1">
                    <a:avLst/>
                  </a:prstGeom>
                  <a:noFill/>
                  <a:ln w="9525" cap="flat" cmpd="sng">
                    <a:solidFill>
                      <a:srgbClr val="8D3C1E"/>
                    </a:solidFill>
                    <a:prstDash val="solid"/>
                    <a:round/>
                    <a:headEnd type="none" w="sm" len="sm"/>
                    <a:tailEnd type="none" w="sm" len="sm"/>
                  </a:ln>
                </p:spPr>
              </p:cxnSp>
              <p:cxnSp>
                <p:nvCxnSpPr>
                  <p:cNvPr id="96" name="Google Shape;598;p22">
                    <a:extLst>
                      <a:ext uri="{FF2B5EF4-FFF2-40B4-BE49-F238E27FC236}">
                        <a16:creationId xmlns:a16="http://schemas.microsoft.com/office/drawing/2014/main" id="{785BD604-91EC-45A3-BD3D-8FBCF9237315}"/>
                      </a:ext>
                    </a:extLst>
                  </p:cNvPr>
                  <p:cNvCxnSpPr/>
                  <p:nvPr/>
                </p:nvCxnSpPr>
                <p:spPr>
                  <a:xfrm rot="10800000" flipH="1">
                    <a:off x="6322859" y="3610347"/>
                    <a:ext cx="254100" cy="900"/>
                  </a:xfrm>
                  <a:prstGeom prst="straightConnector1">
                    <a:avLst/>
                  </a:prstGeom>
                  <a:noFill/>
                  <a:ln w="9525" cap="flat" cmpd="sng">
                    <a:solidFill>
                      <a:srgbClr val="8D3C1E"/>
                    </a:solidFill>
                    <a:prstDash val="solid"/>
                    <a:round/>
                    <a:headEnd type="none" w="sm" len="sm"/>
                    <a:tailEnd type="none" w="sm" len="sm"/>
                  </a:ln>
                </p:spPr>
              </p:cxnSp>
              <p:cxnSp>
                <p:nvCxnSpPr>
                  <p:cNvPr id="97" name="Google Shape;599;p22">
                    <a:extLst>
                      <a:ext uri="{FF2B5EF4-FFF2-40B4-BE49-F238E27FC236}">
                        <a16:creationId xmlns:a16="http://schemas.microsoft.com/office/drawing/2014/main" id="{7CE19032-083D-4DE7-AD7A-9B2C46B923DE}"/>
                      </a:ext>
                    </a:extLst>
                  </p:cNvPr>
                  <p:cNvCxnSpPr/>
                  <p:nvPr/>
                </p:nvCxnSpPr>
                <p:spPr>
                  <a:xfrm>
                    <a:off x="6325251" y="3771290"/>
                    <a:ext cx="252000" cy="0"/>
                  </a:xfrm>
                  <a:prstGeom prst="straightConnector1">
                    <a:avLst/>
                  </a:prstGeom>
                  <a:noFill/>
                  <a:ln w="9525" cap="flat" cmpd="sng">
                    <a:solidFill>
                      <a:srgbClr val="8D3C1E"/>
                    </a:solidFill>
                    <a:prstDash val="solid"/>
                    <a:round/>
                    <a:headEnd type="none" w="sm" len="sm"/>
                    <a:tailEnd type="none" w="sm" len="sm"/>
                  </a:ln>
                </p:spPr>
              </p:cxnSp>
              <p:cxnSp>
                <p:nvCxnSpPr>
                  <p:cNvPr id="98" name="Google Shape;600;p22">
                    <a:extLst>
                      <a:ext uri="{FF2B5EF4-FFF2-40B4-BE49-F238E27FC236}">
                        <a16:creationId xmlns:a16="http://schemas.microsoft.com/office/drawing/2014/main" id="{DE1003EC-8914-4924-B640-80375E3CE095}"/>
                      </a:ext>
                    </a:extLst>
                  </p:cNvPr>
                  <p:cNvCxnSpPr/>
                  <p:nvPr/>
                </p:nvCxnSpPr>
                <p:spPr>
                  <a:xfrm>
                    <a:off x="6420199" y="3682533"/>
                    <a:ext cx="154800" cy="0"/>
                  </a:xfrm>
                  <a:prstGeom prst="straightConnector1">
                    <a:avLst/>
                  </a:prstGeom>
                  <a:noFill/>
                  <a:ln w="9525" cap="flat" cmpd="sng">
                    <a:solidFill>
                      <a:srgbClr val="8D3C1E"/>
                    </a:solidFill>
                    <a:prstDash val="solid"/>
                    <a:round/>
                    <a:headEnd type="none" w="sm" len="sm"/>
                    <a:tailEnd type="none" w="sm" len="sm"/>
                  </a:ln>
                </p:spPr>
              </p:cxnSp>
              <p:sp>
                <p:nvSpPr>
                  <p:cNvPr id="99" name="Google Shape;601;p22">
                    <a:extLst>
                      <a:ext uri="{FF2B5EF4-FFF2-40B4-BE49-F238E27FC236}">
                        <a16:creationId xmlns:a16="http://schemas.microsoft.com/office/drawing/2014/main" id="{4B6D8D9C-8CB0-4C11-B6A3-ACE941F93B12}"/>
                      </a:ext>
                    </a:extLst>
                  </p:cNvPr>
                  <p:cNvSpPr/>
                  <p:nvPr/>
                </p:nvSpPr>
                <p:spPr>
                  <a:xfrm>
                    <a:off x="6787288" y="3573388"/>
                    <a:ext cx="79200" cy="157200"/>
                  </a:xfrm>
                  <a:custGeom>
                    <a:avLst/>
                    <a:gdLst/>
                    <a:ahLst/>
                    <a:cxnLst/>
                    <a:rect l="l" t="t" r="r" b="b"/>
                    <a:pathLst>
                      <a:path w="120000" h="120000" extrusionOk="0">
                        <a:moveTo>
                          <a:pt x="153" y="42409"/>
                        </a:moveTo>
                        <a:cubicBezTo>
                          <a:pt x="686" y="67022"/>
                          <a:pt x="-378" y="95386"/>
                          <a:pt x="153" y="120000"/>
                        </a:cubicBezTo>
                        <a:lnTo>
                          <a:pt x="120000" y="76568"/>
                        </a:lnTo>
                        <a:lnTo>
                          <a:pt x="120000" y="0"/>
                        </a:lnTo>
                        <a:lnTo>
                          <a:pt x="153" y="42409"/>
                        </a:lnTo>
                        <a:close/>
                      </a:path>
                    </a:pathLst>
                  </a:custGeom>
                  <a:noFill/>
                  <a:ln w="9525" cap="flat" cmpd="sng">
                    <a:solidFill>
                      <a:srgbClr val="8D3C1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Source Sans Pro"/>
                      <a:ea typeface="Source Sans Pro"/>
                      <a:cs typeface="Source Sans Pro"/>
                      <a:sym typeface="Source Sans Pro"/>
                    </a:endParaRPr>
                  </a:p>
                </p:txBody>
              </p:sp>
              <p:sp>
                <p:nvSpPr>
                  <p:cNvPr id="100" name="Google Shape;602;p22">
                    <a:extLst>
                      <a:ext uri="{FF2B5EF4-FFF2-40B4-BE49-F238E27FC236}">
                        <a16:creationId xmlns:a16="http://schemas.microsoft.com/office/drawing/2014/main" id="{B0D3D0F4-6183-4794-A239-8152395E3E32}"/>
                      </a:ext>
                    </a:extLst>
                  </p:cNvPr>
                  <p:cNvSpPr/>
                  <p:nvPr/>
                </p:nvSpPr>
                <p:spPr>
                  <a:xfrm>
                    <a:off x="7248932" y="3573389"/>
                    <a:ext cx="79200" cy="157200"/>
                  </a:xfrm>
                  <a:custGeom>
                    <a:avLst/>
                    <a:gdLst/>
                    <a:ahLst/>
                    <a:cxnLst/>
                    <a:rect l="l" t="t" r="r" b="b"/>
                    <a:pathLst>
                      <a:path w="120000" h="120000" extrusionOk="0">
                        <a:moveTo>
                          <a:pt x="153" y="42409"/>
                        </a:moveTo>
                        <a:cubicBezTo>
                          <a:pt x="686" y="67022"/>
                          <a:pt x="-378" y="95386"/>
                          <a:pt x="153" y="120000"/>
                        </a:cubicBezTo>
                        <a:lnTo>
                          <a:pt x="120000" y="76568"/>
                        </a:lnTo>
                        <a:lnTo>
                          <a:pt x="120000" y="0"/>
                        </a:lnTo>
                        <a:lnTo>
                          <a:pt x="153" y="42409"/>
                        </a:lnTo>
                        <a:close/>
                      </a:path>
                    </a:pathLst>
                  </a:custGeom>
                  <a:gradFill>
                    <a:gsLst>
                      <a:gs pos="0">
                        <a:srgbClr val="C6AEAA"/>
                      </a:gs>
                      <a:gs pos="45000">
                        <a:srgbClr val="D7BDB9"/>
                      </a:gs>
                      <a:gs pos="100000">
                        <a:srgbClr val="E9DAD8"/>
                      </a:gs>
                    </a:gsLst>
                    <a:path path="circle">
                      <a:fillToRect l="50000" t="50000" r="50000" b="50000"/>
                    </a:path>
                    <a:tileRect/>
                  </a:gradFill>
                  <a:ln w="9525" cap="flat" cmpd="sng">
                    <a:solidFill>
                      <a:srgbClr val="8D3C1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Source Sans Pro"/>
                      <a:ea typeface="Source Sans Pro"/>
                      <a:cs typeface="Source Sans Pro"/>
                      <a:sym typeface="Source Sans Pro"/>
                    </a:endParaRPr>
                  </a:p>
                </p:txBody>
              </p:sp>
              <p:cxnSp>
                <p:nvCxnSpPr>
                  <p:cNvPr id="101" name="Google Shape;603;p22">
                    <a:extLst>
                      <a:ext uri="{FF2B5EF4-FFF2-40B4-BE49-F238E27FC236}">
                        <a16:creationId xmlns:a16="http://schemas.microsoft.com/office/drawing/2014/main" id="{E26B2C71-8DED-4D63-AE15-B2F5B2864890}"/>
                      </a:ext>
                    </a:extLst>
                  </p:cNvPr>
                  <p:cNvCxnSpPr/>
                  <p:nvPr/>
                </p:nvCxnSpPr>
                <p:spPr>
                  <a:xfrm>
                    <a:off x="6789874" y="3629107"/>
                    <a:ext cx="459600" cy="0"/>
                  </a:xfrm>
                  <a:prstGeom prst="straightConnector1">
                    <a:avLst/>
                  </a:prstGeom>
                  <a:noFill/>
                  <a:ln w="9525" cap="flat" cmpd="sng">
                    <a:solidFill>
                      <a:srgbClr val="8D3C1E"/>
                    </a:solidFill>
                    <a:prstDash val="solid"/>
                    <a:round/>
                    <a:headEnd type="none" w="sm" len="sm"/>
                    <a:tailEnd type="none" w="sm" len="sm"/>
                  </a:ln>
                </p:spPr>
              </p:cxnSp>
              <p:cxnSp>
                <p:nvCxnSpPr>
                  <p:cNvPr id="102" name="Google Shape;604;p22">
                    <a:extLst>
                      <a:ext uri="{FF2B5EF4-FFF2-40B4-BE49-F238E27FC236}">
                        <a16:creationId xmlns:a16="http://schemas.microsoft.com/office/drawing/2014/main" id="{40F51C5A-0C18-42B4-984F-1494A2DE6F93}"/>
                      </a:ext>
                    </a:extLst>
                  </p:cNvPr>
                  <p:cNvCxnSpPr/>
                  <p:nvPr/>
                </p:nvCxnSpPr>
                <p:spPr>
                  <a:xfrm>
                    <a:off x="6866454" y="3574270"/>
                    <a:ext cx="461700" cy="0"/>
                  </a:xfrm>
                  <a:prstGeom prst="straightConnector1">
                    <a:avLst/>
                  </a:prstGeom>
                  <a:noFill/>
                  <a:ln w="9525" cap="flat" cmpd="sng">
                    <a:solidFill>
                      <a:srgbClr val="8D3C1E"/>
                    </a:solidFill>
                    <a:prstDash val="solid"/>
                    <a:round/>
                    <a:headEnd type="none" w="sm" len="sm"/>
                    <a:tailEnd type="none" w="sm" len="sm"/>
                  </a:ln>
                </p:spPr>
              </p:cxnSp>
              <p:cxnSp>
                <p:nvCxnSpPr>
                  <p:cNvPr id="103" name="Google Shape;605;p22">
                    <a:extLst>
                      <a:ext uri="{FF2B5EF4-FFF2-40B4-BE49-F238E27FC236}">
                        <a16:creationId xmlns:a16="http://schemas.microsoft.com/office/drawing/2014/main" id="{B93B743B-BBB1-4208-8D0E-193E47F3EE9B}"/>
                      </a:ext>
                    </a:extLst>
                  </p:cNvPr>
                  <p:cNvCxnSpPr/>
                  <p:nvPr/>
                </p:nvCxnSpPr>
                <p:spPr>
                  <a:xfrm>
                    <a:off x="6790421" y="3730469"/>
                    <a:ext cx="458100" cy="0"/>
                  </a:xfrm>
                  <a:prstGeom prst="straightConnector1">
                    <a:avLst/>
                  </a:prstGeom>
                  <a:noFill/>
                  <a:ln w="9525" cap="flat" cmpd="sng">
                    <a:solidFill>
                      <a:srgbClr val="8D3C1E"/>
                    </a:solidFill>
                    <a:prstDash val="solid"/>
                    <a:round/>
                    <a:headEnd type="none" w="sm" len="sm"/>
                    <a:tailEnd type="none" w="sm" len="sm"/>
                  </a:ln>
                </p:spPr>
              </p:cxnSp>
              <p:cxnSp>
                <p:nvCxnSpPr>
                  <p:cNvPr id="104" name="Google Shape;606;p22">
                    <a:extLst>
                      <a:ext uri="{FF2B5EF4-FFF2-40B4-BE49-F238E27FC236}">
                        <a16:creationId xmlns:a16="http://schemas.microsoft.com/office/drawing/2014/main" id="{D72AFDC9-6CEA-4978-AF45-F0C4A70FBDDC}"/>
                      </a:ext>
                    </a:extLst>
                  </p:cNvPr>
                  <p:cNvCxnSpPr/>
                  <p:nvPr/>
                </p:nvCxnSpPr>
                <p:spPr>
                  <a:xfrm>
                    <a:off x="6866454" y="3671708"/>
                    <a:ext cx="381900" cy="0"/>
                  </a:xfrm>
                  <a:prstGeom prst="straightConnector1">
                    <a:avLst/>
                  </a:prstGeom>
                  <a:noFill/>
                  <a:ln w="9525" cap="flat" cmpd="sng">
                    <a:solidFill>
                      <a:srgbClr val="8D3C1E"/>
                    </a:solidFill>
                    <a:prstDash val="solid"/>
                    <a:round/>
                    <a:headEnd type="none" w="sm" len="sm"/>
                    <a:tailEnd type="none" w="sm" len="sm"/>
                  </a:ln>
                </p:spPr>
              </p:cxnSp>
              <p:sp>
                <p:nvSpPr>
                  <p:cNvPr id="107" name="Google Shape;609;p22">
                    <a:extLst>
                      <a:ext uri="{FF2B5EF4-FFF2-40B4-BE49-F238E27FC236}">
                        <a16:creationId xmlns:a16="http://schemas.microsoft.com/office/drawing/2014/main" id="{82FBEDC2-7719-43B2-9B41-E319CA742024}"/>
                      </a:ext>
                    </a:extLst>
                  </p:cNvPr>
                  <p:cNvSpPr/>
                  <p:nvPr/>
                </p:nvSpPr>
                <p:spPr>
                  <a:xfrm>
                    <a:off x="7833543" y="3306800"/>
                    <a:ext cx="39600" cy="378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610;p22">
                    <a:extLst>
                      <a:ext uri="{FF2B5EF4-FFF2-40B4-BE49-F238E27FC236}">
                        <a16:creationId xmlns:a16="http://schemas.microsoft.com/office/drawing/2014/main" id="{B203EB86-2F54-4878-B54E-9874620478BF}"/>
                      </a:ext>
                    </a:extLst>
                  </p:cNvPr>
                  <p:cNvSpPr/>
                  <p:nvPr/>
                </p:nvSpPr>
                <p:spPr>
                  <a:xfrm>
                    <a:off x="7833543" y="3372409"/>
                    <a:ext cx="39600" cy="378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611;p22">
                    <a:extLst>
                      <a:ext uri="{FF2B5EF4-FFF2-40B4-BE49-F238E27FC236}">
                        <a16:creationId xmlns:a16="http://schemas.microsoft.com/office/drawing/2014/main" id="{2E29F4DB-5941-4EC8-99AC-8BB89D7788EC}"/>
                      </a:ext>
                    </a:extLst>
                  </p:cNvPr>
                  <p:cNvSpPr/>
                  <p:nvPr/>
                </p:nvSpPr>
                <p:spPr>
                  <a:xfrm>
                    <a:off x="7833543" y="3438018"/>
                    <a:ext cx="39600" cy="378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612;p22">
                    <a:extLst>
                      <a:ext uri="{FF2B5EF4-FFF2-40B4-BE49-F238E27FC236}">
                        <a16:creationId xmlns:a16="http://schemas.microsoft.com/office/drawing/2014/main" id="{22B4F660-7D7D-4EB6-8970-34A3118C8958}"/>
                      </a:ext>
                    </a:extLst>
                  </p:cNvPr>
                  <p:cNvSpPr/>
                  <p:nvPr/>
                </p:nvSpPr>
                <p:spPr>
                  <a:xfrm>
                    <a:off x="7833543" y="3503627"/>
                    <a:ext cx="39600" cy="378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613;p22">
                    <a:extLst>
                      <a:ext uri="{FF2B5EF4-FFF2-40B4-BE49-F238E27FC236}">
                        <a16:creationId xmlns:a16="http://schemas.microsoft.com/office/drawing/2014/main" id="{621FD3CD-4251-489C-9726-45C368154C97}"/>
                      </a:ext>
                    </a:extLst>
                  </p:cNvPr>
                  <p:cNvSpPr/>
                  <p:nvPr/>
                </p:nvSpPr>
                <p:spPr>
                  <a:xfrm>
                    <a:off x="7833543" y="3569237"/>
                    <a:ext cx="39600" cy="378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614;p22">
                    <a:extLst>
                      <a:ext uri="{FF2B5EF4-FFF2-40B4-BE49-F238E27FC236}">
                        <a16:creationId xmlns:a16="http://schemas.microsoft.com/office/drawing/2014/main" id="{563AD9D0-D545-416A-89DB-800EFFA9838A}"/>
                      </a:ext>
                    </a:extLst>
                  </p:cNvPr>
                  <p:cNvSpPr/>
                  <p:nvPr/>
                </p:nvSpPr>
                <p:spPr>
                  <a:xfrm>
                    <a:off x="7833543" y="3634846"/>
                    <a:ext cx="39600" cy="378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615;p22">
                    <a:extLst>
                      <a:ext uri="{FF2B5EF4-FFF2-40B4-BE49-F238E27FC236}">
                        <a16:creationId xmlns:a16="http://schemas.microsoft.com/office/drawing/2014/main" id="{87A2E239-B7B0-44C5-895F-AB7C3B246B8E}"/>
                      </a:ext>
                    </a:extLst>
                  </p:cNvPr>
                  <p:cNvSpPr/>
                  <p:nvPr/>
                </p:nvSpPr>
                <p:spPr>
                  <a:xfrm>
                    <a:off x="7833543" y="3700455"/>
                    <a:ext cx="39600" cy="378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616;p22">
                    <a:extLst>
                      <a:ext uri="{FF2B5EF4-FFF2-40B4-BE49-F238E27FC236}">
                        <a16:creationId xmlns:a16="http://schemas.microsoft.com/office/drawing/2014/main" id="{63D49597-B54A-4653-9DEB-6778DBC1E683}"/>
                      </a:ext>
                    </a:extLst>
                  </p:cNvPr>
                  <p:cNvSpPr/>
                  <p:nvPr/>
                </p:nvSpPr>
                <p:spPr>
                  <a:xfrm>
                    <a:off x="7833543" y="3766064"/>
                    <a:ext cx="39600" cy="378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617;p22">
                    <a:extLst>
                      <a:ext uri="{FF2B5EF4-FFF2-40B4-BE49-F238E27FC236}">
                        <a16:creationId xmlns:a16="http://schemas.microsoft.com/office/drawing/2014/main" id="{70F7B6F7-C1CD-4FD3-BF79-94D0F22B1ADE}"/>
                      </a:ext>
                    </a:extLst>
                  </p:cNvPr>
                  <p:cNvSpPr/>
                  <p:nvPr/>
                </p:nvSpPr>
                <p:spPr>
                  <a:xfrm>
                    <a:off x="7833543" y="3831673"/>
                    <a:ext cx="39600" cy="378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618;p22">
                    <a:extLst>
                      <a:ext uri="{FF2B5EF4-FFF2-40B4-BE49-F238E27FC236}">
                        <a16:creationId xmlns:a16="http://schemas.microsoft.com/office/drawing/2014/main" id="{404D525E-935D-4A73-B203-26A44C50C20E}"/>
                      </a:ext>
                    </a:extLst>
                  </p:cNvPr>
                  <p:cNvSpPr/>
                  <p:nvPr/>
                </p:nvSpPr>
                <p:spPr>
                  <a:xfrm>
                    <a:off x="7833543" y="3897282"/>
                    <a:ext cx="39600" cy="378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619;p22">
                    <a:extLst>
                      <a:ext uri="{FF2B5EF4-FFF2-40B4-BE49-F238E27FC236}">
                        <a16:creationId xmlns:a16="http://schemas.microsoft.com/office/drawing/2014/main" id="{66C69873-4CFA-41EA-938A-02FB8C0010E7}"/>
                      </a:ext>
                    </a:extLst>
                  </p:cNvPr>
                  <p:cNvSpPr/>
                  <p:nvPr/>
                </p:nvSpPr>
                <p:spPr>
                  <a:xfrm>
                    <a:off x="7833543" y="3962891"/>
                    <a:ext cx="39600" cy="378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620;p22">
                    <a:extLst>
                      <a:ext uri="{FF2B5EF4-FFF2-40B4-BE49-F238E27FC236}">
                        <a16:creationId xmlns:a16="http://schemas.microsoft.com/office/drawing/2014/main" id="{03B5ACD7-4E6A-4C07-8404-02FAB50E6C11}"/>
                      </a:ext>
                    </a:extLst>
                  </p:cNvPr>
                  <p:cNvSpPr/>
                  <p:nvPr/>
                </p:nvSpPr>
                <p:spPr>
                  <a:xfrm>
                    <a:off x="8190332" y="3603090"/>
                    <a:ext cx="39600" cy="37800"/>
                  </a:xfrm>
                  <a:prstGeom prst="ellipse">
                    <a:avLst/>
                  </a:prstGeom>
                  <a:solidFill>
                    <a:srgbClr val="E6B8AF"/>
                  </a:solidFill>
                  <a:ln w="9525"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0" name="Google Shape;622;p22">
                    <a:extLst>
                      <a:ext uri="{FF2B5EF4-FFF2-40B4-BE49-F238E27FC236}">
                        <a16:creationId xmlns:a16="http://schemas.microsoft.com/office/drawing/2014/main" id="{E25661FA-1D85-4E30-A758-10A40B3BEC7B}"/>
                      </a:ext>
                    </a:extLst>
                  </p:cNvPr>
                  <p:cNvCxnSpPr>
                    <a:stCxn id="117" idx="5"/>
                    <a:endCxn id="118" idx="3"/>
                  </p:cNvCxnSpPr>
                  <p:nvPr/>
                </p:nvCxnSpPr>
                <p:spPr>
                  <a:xfrm rot="10800000" flipH="1">
                    <a:off x="7867344" y="3635455"/>
                    <a:ext cx="328800" cy="359700"/>
                  </a:xfrm>
                  <a:prstGeom prst="straightConnector1">
                    <a:avLst/>
                  </a:prstGeom>
                  <a:noFill/>
                  <a:ln w="9525" cap="flat" cmpd="sng">
                    <a:solidFill>
                      <a:srgbClr val="980000"/>
                    </a:solidFill>
                    <a:prstDash val="dash"/>
                    <a:round/>
                    <a:headEnd type="none" w="med" len="med"/>
                    <a:tailEnd type="stealth" w="med" len="med"/>
                  </a:ln>
                </p:spPr>
              </p:cxnSp>
              <p:sp>
                <p:nvSpPr>
                  <p:cNvPr id="121" name="Google Shape;623;p22">
                    <a:extLst>
                      <a:ext uri="{FF2B5EF4-FFF2-40B4-BE49-F238E27FC236}">
                        <a16:creationId xmlns:a16="http://schemas.microsoft.com/office/drawing/2014/main" id="{6354DA59-9FB0-41EE-9CEA-D8A365857C54}"/>
                      </a:ext>
                    </a:extLst>
                  </p:cNvPr>
                  <p:cNvSpPr/>
                  <p:nvPr/>
                </p:nvSpPr>
                <p:spPr>
                  <a:xfrm rot="2560">
                    <a:off x="7792359" y="3518163"/>
                    <a:ext cx="402900" cy="1401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latin typeface="Garamond"/>
                        <a:ea typeface="Garamond"/>
                        <a:cs typeface="Garamond"/>
                        <a:sym typeface="Garamond"/>
                      </a:rPr>
                      <a:t>...</a:t>
                    </a:r>
                    <a:endParaRPr sz="1800">
                      <a:solidFill>
                        <a:srgbClr val="000000"/>
                      </a:solidFill>
                      <a:latin typeface="Garamond"/>
                      <a:ea typeface="Garamond"/>
                      <a:cs typeface="Garamond"/>
                      <a:sym typeface="Garamond"/>
                    </a:endParaRPr>
                  </a:p>
                </p:txBody>
              </p:sp>
              <p:sp>
                <p:nvSpPr>
                  <p:cNvPr id="122" name="Google Shape;624;p22">
                    <a:extLst>
                      <a:ext uri="{FF2B5EF4-FFF2-40B4-BE49-F238E27FC236}">
                        <a16:creationId xmlns:a16="http://schemas.microsoft.com/office/drawing/2014/main" id="{282F89E1-D425-4960-B83B-4353996153C6}"/>
                      </a:ext>
                    </a:extLst>
                  </p:cNvPr>
                  <p:cNvSpPr/>
                  <p:nvPr/>
                </p:nvSpPr>
                <p:spPr>
                  <a:xfrm>
                    <a:off x="7463698" y="3610160"/>
                    <a:ext cx="130500" cy="73800"/>
                  </a:xfrm>
                  <a:prstGeom prst="rightArrow">
                    <a:avLst>
                      <a:gd name="adj1" fmla="val 50000"/>
                      <a:gd name="adj2" fmla="val 5000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625;p22">
                    <a:extLst>
                      <a:ext uri="{FF2B5EF4-FFF2-40B4-BE49-F238E27FC236}">
                        <a16:creationId xmlns:a16="http://schemas.microsoft.com/office/drawing/2014/main" id="{C228E775-6E16-4580-9EDF-2B032249C94D}"/>
                      </a:ext>
                    </a:extLst>
                  </p:cNvPr>
                  <p:cNvSpPr/>
                  <p:nvPr/>
                </p:nvSpPr>
                <p:spPr>
                  <a:xfrm>
                    <a:off x="7729760" y="3129672"/>
                    <a:ext cx="571500" cy="969300"/>
                  </a:xfrm>
                  <a:prstGeom prst="rect">
                    <a:avLst/>
                  </a:prstGeom>
                  <a:noFill/>
                  <a:ln w="19050" cap="flat" cmpd="sng">
                    <a:solidFill>
                      <a:srgbClr val="98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4" name="Google Shape;626;p22">
                    <a:extLst>
                      <a:ext uri="{FF2B5EF4-FFF2-40B4-BE49-F238E27FC236}">
                        <a16:creationId xmlns:a16="http://schemas.microsoft.com/office/drawing/2014/main" id="{F42673C1-ACF0-4AE9-9C19-EF3C05151D2E}"/>
                      </a:ext>
                    </a:extLst>
                  </p:cNvPr>
                  <p:cNvPicPr preferRelativeResize="0"/>
                  <p:nvPr/>
                </p:nvPicPr>
                <p:blipFill rotWithShape="1">
                  <a:blip r:embed="rId4">
                    <a:alphaModFix/>
                  </a:blip>
                  <a:srcRect l="12429" t="8258" r="19198" b="12332"/>
                  <a:stretch/>
                </p:blipFill>
                <p:spPr>
                  <a:xfrm>
                    <a:off x="954755" y="3802397"/>
                    <a:ext cx="504750" cy="488100"/>
                  </a:xfrm>
                  <a:prstGeom prst="rect">
                    <a:avLst/>
                  </a:prstGeom>
                  <a:noFill/>
                  <a:ln>
                    <a:noFill/>
                  </a:ln>
                </p:spPr>
              </p:pic>
              <p:sp>
                <p:nvSpPr>
                  <p:cNvPr id="126" name="Google Shape;628;p22">
                    <a:extLst>
                      <a:ext uri="{FF2B5EF4-FFF2-40B4-BE49-F238E27FC236}">
                        <a16:creationId xmlns:a16="http://schemas.microsoft.com/office/drawing/2014/main" id="{65C9C51A-566A-4F6B-97B2-3F23C9BA5650}"/>
                      </a:ext>
                    </a:extLst>
                  </p:cNvPr>
                  <p:cNvSpPr/>
                  <p:nvPr/>
                </p:nvSpPr>
                <p:spPr>
                  <a:xfrm rot="1576">
                    <a:off x="879825" y="3548666"/>
                    <a:ext cx="654600" cy="238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a:t>Native</a:t>
                    </a:r>
                    <a:endParaRPr sz="900">
                      <a:solidFill>
                        <a:srgbClr val="000000"/>
                      </a:solidFill>
                    </a:endParaRPr>
                  </a:p>
                </p:txBody>
              </p:sp>
              <p:cxnSp>
                <p:nvCxnSpPr>
                  <p:cNvPr id="128" name="Google Shape;630;p22">
                    <a:extLst>
                      <a:ext uri="{FF2B5EF4-FFF2-40B4-BE49-F238E27FC236}">
                        <a16:creationId xmlns:a16="http://schemas.microsoft.com/office/drawing/2014/main" id="{57597B0F-2AAF-41C0-856E-EEEF396FF81C}"/>
                      </a:ext>
                    </a:extLst>
                  </p:cNvPr>
                  <p:cNvCxnSpPr>
                    <a:stCxn id="124" idx="3"/>
                  </p:cNvCxnSpPr>
                  <p:nvPr/>
                </p:nvCxnSpPr>
                <p:spPr>
                  <a:xfrm rot="10800000" flipH="1">
                    <a:off x="1459505" y="4043147"/>
                    <a:ext cx="3392100" cy="3300"/>
                  </a:xfrm>
                  <a:prstGeom prst="straightConnector1">
                    <a:avLst/>
                  </a:prstGeom>
                  <a:noFill/>
                  <a:ln w="9525" cap="flat" cmpd="sng">
                    <a:solidFill>
                      <a:srgbClr val="980000"/>
                    </a:solidFill>
                    <a:prstDash val="solid"/>
                    <a:round/>
                    <a:headEnd type="none" w="med" len="med"/>
                    <a:tailEnd type="stealth" w="med" len="med"/>
                  </a:ln>
                </p:spPr>
              </p:cxnSp>
              <p:sp>
                <p:nvSpPr>
                  <p:cNvPr id="129" name="Google Shape;631;p22">
                    <a:extLst>
                      <a:ext uri="{FF2B5EF4-FFF2-40B4-BE49-F238E27FC236}">
                        <a16:creationId xmlns:a16="http://schemas.microsoft.com/office/drawing/2014/main" id="{296488CC-4178-40FC-A575-8E4D2D9C8D93}"/>
                      </a:ext>
                    </a:extLst>
                  </p:cNvPr>
                  <p:cNvSpPr/>
                  <p:nvPr/>
                </p:nvSpPr>
                <p:spPr>
                  <a:xfrm>
                    <a:off x="4359180" y="1631973"/>
                    <a:ext cx="3603650" cy="2411181"/>
                  </a:xfrm>
                  <a:custGeom>
                    <a:avLst/>
                    <a:gdLst/>
                    <a:ahLst/>
                    <a:cxnLst/>
                    <a:rect l="l" t="t" r="r" b="b"/>
                    <a:pathLst>
                      <a:path w="144146" h="69247" extrusionOk="0">
                        <a:moveTo>
                          <a:pt x="144146" y="0"/>
                        </a:moveTo>
                        <a:lnTo>
                          <a:pt x="144081" y="31181"/>
                        </a:lnTo>
                        <a:lnTo>
                          <a:pt x="0" y="31181"/>
                        </a:lnTo>
                        <a:lnTo>
                          <a:pt x="0" y="69247"/>
                        </a:lnTo>
                      </a:path>
                    </a:pathLst>
                  </a:custGeom>
                  <a:noFill/>
                  <a:ln w="9525" cap="flat" cmpd="sng">
                    <a:solidFill>
                      <a:srgbClr val="980000"/>
                    </a:solidFill>
                    <a:prstDash val="solid"/>
                    <a:round/>
                    <a:headEnd type="none" w="med" len="med"/>
                    <a:tailEnd type="none" w="med" len="med"/>
                  </a:ln>
                </p:spPr>
              </p:sp>
              <p:sp>
                <p:nvSpPr>
                  <p:cNvPr id="130" name="Google Shape;632;p22">
                    <a:extLst>
                      <a:ext uri="{FF2B5EF4-FFF2-40B4-BE49-F238E27FC236}">
                        <a16:creationId xmlns:a16="http://schemas.microsoft.com/office/drawing/2014/main" id="{2B1F590A-F4FA-4185-845E-93BD4F9A3FB3}"/>
                      </a:ext>
                    </a:extLst>
                  </p:cNvPr>
                  <p:cNvSpPr/>
                  <p:nvPr/>
                </p:nvSpPr>
                <p:spPr>
                  <a:xfrm>
                    <a:off x="4870980" y="3002897"/>
                    <a:ext cx="3602100" cy="1352700"/>
                  </a:xfrm>
                  <a:prstGeom prst="rect">
                    <a:avLst/>
                  </a:prstGeom>
                  <a:noFill/>
                  <a:ln w="19050" cap="flat" cmpd="sng">
                    <a:solidFill>
                      <a:srgbClr val="98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633;p22">
                    <a:extLst>
                      <a:ext uri="{FF2B5EF4-FFF2-40B4-BE49-F238E27FC236}">
                        <a16:creationId xmlns:a16="http://schemas.microsoft.com/office/drawing/2014/main" id="{C3FEE2BD-B459-41F1-A50C-A008685BC0CF}"/>
                      </a:ext>
                    </a:extLst>
                  </p:cNvPr>
                  <p:cNvSpPr/>
                  <p:nvPr/>
                </p:nvSpPr>
                <p:spPr>
                  <a:xfrm rot="2115">
                    <a:off x="5328255" y="4134897"/>
                    <a:ext cx="2438100" cy="238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dirty="0"/>
                      <a:t>Adversarial Discriminator</a:t>
                    </a:r>
                    <a:endParaRPr sz="900" b="1" dirty="0">
                      <a:solidFill>
                        <a:srgbClr val="000000"/>
                      </a:solidFill>
                    </a:endParaRPr>
                  </a:p>
                </p:txBody>
              </p:sp>
              <p:sp>
                <p:nvSpPr>
                  <p:cNvPr id="134" name="Google Shape;638;p22">
                    <a:extLst>
                      <a:ext uri="{FF2B5EF4-FFF2-40B4-BE49-F238E27FC236}">
                        <a16:creationId xmlns:a16="http://schemas.microsoft.com/office/drawing/2014/main" id="{A7BC037F-BDD4-41FD-BD2D-24BFEE61C7E0}"/>
                      </a:ext>
                    </a:extLst>
                  </p:cNvPr>
                  <p:cNvSpPr/>
                  <p:nvPr/>
                </p:nvSpPr>
                <p:spPr>
                  <a:xfrm>
                    <a:off x="1009880" y="4305270"/>
                    <a:ext cx="394500" cy="177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00">
                        <a:solidFill>
                          <a:srgbClr val="000000"/>
                        </a:solidFill>
                      </a:rPr>
                      <a:t>50</a:t>
                    </a:r>
                    <a:endParaRPr sz="700">
                      <a:solidFill>
                        <a:srgbClr val="000000"/>
                      </a:solidFill>
                    </a:endParaRPr>
                  </a:p>
                </p:txBody>
              </p:sp>
              <p:sp>
                <p:nvSpPr>
                  <p:cNvPr id="136" name="Google Shape;640;p22">
                    <a:extLst>
                      <a:ext uri="{FF2B5EF4-FFF2-40B4-BE49-F238E27FC236}">
                        <a16:creationId xmlns:a16="http://schemas.microsoft.com/office/drawing/2014/main" id="{D8F0C227-1208-4043-BC9F-879F3322E902}"/>
                      </a:ext>
                    </a:extLst>
                  </p:cNvPr>
                  <p:cNvSpPr/>
                  <p:nvPr/>
                </p:nvSpPr>
                <p:spPr>
                  <a:xfrm>
                    <a:off x="4754655" y="3641670"/>
                    <a:ext cx="394500" cy="177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00">
                        <a:solidFill>
                          <a:srgbClr val="000000"/>
                        </a:solidFill>
                      </a:rPr>
                      <a:t>50</a:t>
                    </a:r>
                    <a:endParaRPr sz="700">
                      <a:solidFill>
                        <a:srgbClr val="000000"/>
                      </a:solidFill>
                    </a:endParaRPr>
                  </a:p>
                </p:txBody>
              </p:sp>
              <p:sp>
                <p:nvSpPr>
                  <p:cNvPr id="137" name="Google Shape;641;p22">
                    <a:extLst>
                      <a:ext uri="{FF2B5EF4-FFF2-40B4-BE49-F238E27FC236}">
                        <a16:creationId xmlns:a16="http://schemas.microsoft.com/office/drawing/2014/main" id="{84EC9837-E630-444D-9ED5-D4777E4C753D}"/>
                      </a:ext>
                    </a:extLst>
                  </p:cNvPr>
                  <p:cNvSpPr/>
                  <p:nvPr/>
                </p:nvSpPr>
                <p:spPr>
                  <a:xfrm>
                    <a:off x="5224380" y="3685520"/>
                    <a:ext cx="394500" cy="177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00"/>
                      <a:t>25</a:t>
                    </a:r>
                    <a:endParaRPr sz="700">
                      <a:solidFill>
                        <a:srgbClr val="000000"/>
                      </a:solidFill>
                    </a:endParaRPr>
                  </a:p>
                </p:txBody>
              </p:sp>
              <p:sp>
                <p:nvSpPr>
                  <p:cNvPr id="138" name="Google Shape;642;p22">
                    <a:extLst>
                      <a:ext uri="{FF2B5EF4-FFF2-40B4-BE49-F238E27FC236}">
                        <a16:creationId xmlns:a16="http://schemas.microsoft.com/office/drawing/2014/main" id="{BBF56E2B-05CC-4D5F-9789-E2BF5E4D3E81}"/>
                      </a:ext>
                    </a:extLst>
                  </p:cNvPr>
                  <p:cNvSpPr/>
                  <p:nvPr/>
                </p:nvSpPr>
                <p:spPr>
                  <a:xfrm>
                    <a:off x="5387705" y="3315270"/>
                    <a:ext cx="394500" cy="177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00"/>
                      <a:t>25</a:t>
                    </a:r>
                    <a:endParaRPr sz="700">
                      <a:solidFill>
                        <a:srgbClr val="000000"/>
                      </a:solidFill>
                    </a:endParaRPr>
                  </a:p>
                </p:txBody>
              </p:sp>
              <p:sp>
                <p:nvSpPr>
                  <p:cNvPr id="139" name="Google Shape;643;p22">
                    <a:extLst>
                      <a:ext uri="{FF2B5EF4-FFF2-40B4-BE49-F238E27FC236}">
                        <a16:creationId xmlns:a16="http://schemas.microsoft.com/office/drawing/2014/main" id="{92A34101-5EA7-4224-96BF-4D402B41CD2A}"/>
                      </a:ext>
                    </a:extLst>
                  </p:cNvPr>
                  <p:cNvSpPr/>
                  <p:nvPr/>
                </p:nvSpPr>
                <p:spPr>
                  <a:xfrm>
                    <a:off x="5735080" y="3376695"/>
                    <a:ext cx="394500" cy="177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00"/>
                      <a:t>13</a:t>
                    </a:r>
                    <a:endParaRPr sz="700">
                      <a:solidFill>
                        <a:srgbClr val="000000"/>
                      </a:solidFill>
                    </a:endParaRPr>
                  </a:p>
                </p:txBody>
              </p:sp>
              <p:sp>
                <p:nvSpPr>
                  <p:cNvPr id="140" name="Google Shape;644;p22">
                    <a:extLst>
                      <a:ext uri="{FF2B5EF4-FFF2-40B4-BE49-F238E27FC236}">
                        <a16:creationId xmlns:a16="http://schemas.microsoft.com/office/drawing/2014/main" id="{2D35DC29-3100-4343-8563-EC9C2B884E86}"/>
                      </a:ext>
                    </a:extLst>
                  </p:cNvPr>
                  <p:cNvSpPr/>
                  <p:nvPr/>
                </p:nvSpPr>
                <p:spPr>
                  <a:xfrm>
                    <a:off x="5643980" y="3695870"/>
                    <a:ext cx="394500" cy="177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00"/>
                      <a:t>13</a:t>
                    </a:r>
                    <a:endParaRPr sz="700">
                      <a:solidFill>
                        <a:srgbClr val="000000"/>
                      </a:solidFill>
                    </a:endParaRPr>
                  </a:p>
                </p:txBody>
              </p:sp>
              <p:sp>
                <p:nvSpPr>
                  <p:cNvPr id="141" name="Google Shape;645;p22">
                    <a:extLst>
                      <a:ext uri="{FF2B5EF4-FFF2-40B4-BE49-F238E27FC236}">
                        <a16:creationId xmlns:a16="http://schemas.microsoft.com/office/drawing/2014/main" id="{CB7EC8A9-622E-4ECF-AAF3-1A801CD78E38}"/>
                      </a:ext>
                    </a:extLst>
                  </p:cNvPr>
                  <p:cNvSpPr/>
                  <p:nvPr/>
                </p:nvSpPr>
                <p:spPr>
                  <a:xfrm>
                    <a:off x="6074055" y="3638045"/>
                    <a:ext cx="394500" cy="177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00"/>
                      <a:t>7</a:t>
                    </a:r>
                    <a:endParaRPr sz="700">
                      <a:solidFill>
                        <a:srgbClr val="000000"/>
                      </a:solidFill>
                    </a:endParaRPr>
                  </a:p>
                </p:txBody>
              </p:sp>
              <p:sp>
                <p:nvSpPr>
                  <p:cNvPr id="142" name="Google Shape;646;p22">
                    <a:extLst>
                      <a:ext uri="{FF2B5EF4-FFF2-40B4-BE49-F238E27FC236}">
                        <a16:creationId xmlns:a16="http://schemas.microsoft.com/office/drawing/2014/main" id="{09B6672B-3B9F-4AB5-83F7-1823951CE5C9}"/>
                      </a:ext>
                    </a:extLst>
                  </p:cNvPr>
                  <p:cNvSpPr/>
                  <p:nvPr/>
                </p:nvSpPr>
                <p:spPr>
                  <a:xfrm>
                    <a:off x="6155093" y="3426820"/>
                    <a:ext cx="394500" cy="177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00"/>
                      <a:t>7</a:t>
                    </a:r>
                    <a:endParaRPr sz="700">
                      <a:solidFill>
                        <a:srgbClr val="000000"/>
                      </a:solidFill>
                    </a:endParaRPr>
                  </a:p>
                </p:txBody>
              </p:sp>
              <p:sp>
                <p:nvSpPr>
                  <p:cNvPr id="143" name="Google Shape;647;p22">
                    <a:extLst>
                      <a:ext uri="{FF2B5EF4-FFF2-40B4-BE49-F238E27FC236}">
                        <a16:creationId xmlns:a16="http://schemas.microsoft.com/office/drawing/2014/main" id="{5541FB3C-85A4-479E-BAA9-5401667D66A2}"/>
                      </a:ext>
                    </a:extLst>
                  </p:cNvPr>
                  <p:cNvSpPr/>
                  <p:nvPr/>
                </p:nvSpPr>
                <p:spPr>
                  <a:xfrm>
                    <a:off x="6607093" y="3448920"/>
                    <a:ext cx="394500" cy="177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00"/>
                      <a:t>4</a:t>
                    </a:r>
                    <a:endParaRPr sz="700">
                      <a:solidFill>
                        <a:srgbClr val="000000"/>
                      </a:solidFill>
                    </a:endParaRPr>
                  </a:p>
                </p:txBody>
              </p:sp>
              <p:sp>
                <p:nvSpPr>
                  <p:cNvPr id="144" name="Google Shape;648;p22">
                    <a:extLst>
                      <a:ext uri="{FF2B5EF4-FFF2-40B4-BE49-F238E27FC236}">
                        <a16:creationId xmlns:a16="http://schemas.microsoft.com/office/drawing/2014/main" id="{D6981063-BF01-4A7C-82D2-DEA4696B5FFE}"/>
                      </a:ext>
                    </a:extLst>
                  </p:cNvPr>
                  <p:cNvSpPr/>
                  <p:nvPr/>
                </p:nvSpPr>
                <p:spPr>
                  <a:xfrm>
                    <a:off x="6531418" y="3669945"/>
                    <a:ext cx="394500" cy="177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00"/>
                      <a:t>4</a:t>
                    </a:r>
                    <a:endParaRPr sz="700">
                      <a:solidFill>
                        <a:srgbClr val="000000"/>
                      </a:solidFill>
                    </a:endParaRPr>
                  </a:p>
                </p:txBody>
              </p:sp>
              <p:sp>
                <p:nvSpPr>
                  <p:cNvPr id="145" name="Google Shape;649;p22">
                    <a:extLst>
                      <a:ext uri="{FF2B5EF4-FFF2-40B4-BE49-F238E27FC236}">
                        <a16:creationId xmlns:a16="http://schemas.microsoft.com/office/drawing/2014/main" id="{0EF2590B-1924-4B28-BED5-D370340C5E2C}"/>
                      </a:ext>
                    </a:extLst>
                  </p:cNvPr>
                  <p:cNvSpPr/>
                  <p:nvPr/>
                </p:nvSpPr>
                <p:spPr>
                  <a:xfrm>
                    <a:off x="6818418" y="3713445"/>
                    <a:ext cx="394500" cy="177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00"/>
                      <a:t>64</a:t>
                    </a:r>
                    <a:endParaRPr sz="700">
                      <a:solidFill>
                        <a:srgbClr val="000000"/>
                      </a:solidFill>
                    </a:endParaRPr>
                  </a:p>
                </p:txBody>
              </p:sp>
              <p:sp>
                <p:nvSpPr>
                  <p:cNvPr id="146" name="Google Shape;650;p22">
                    <a:extLst>
                      <a:ext uri="{FF2B5EF4-FFF2-40B4-BE49-F238E27FC236}">
                        <a16:creationId xmlns:a16="http://schemas.microsoft.com/office/drawing/2014/main" id="{A4BF8290-3B40-426E-8914-FC1C3E90CD36}"/>
                      </a:ext>
                    </a:extLst>
                  </p:cNvPr>
                  <p:cNvSpPr/>
                  <p:nvPr/>
                </p:nvSpPr>
                <p:spPr>
                  <a:xfrm>
                    <a:off x="6246605" y="3773932"/>
                    <a:ext cx="394500" cy="177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00"/>
                      <a:t>32</a:t>
                    </a:r>
                    <a:endParaRPr sz="700">
                      <a:solidFill>
                        <a:srgbClr val="000000"/>
                      </a:solidFill>
                    </a:endParaRPr>
                  </a:p>
                </p:txBody>
              </p:sp>
              <p:sp>
                <p:nvSpPr>
                  <p:cNvPr id="147" name="Google Shape;651;p22">
                    <a:extLst>
                      <a:ext uri="{FF2B5EF4-FFF2-40B4-BE49-F238E27FC236}">
                        <a16:creationId xmlns:a16="http://schemas.microsoft.com/office/drawing/2014/main" id="{B3AA41A4-5062-4C89-8F61-DFAA38E975B4}"/>
                      </a:ext>
                    </a:extLst>
                  </p:cNvPr>
                  <p:cNvSpPr/>
                  <p:nvPr/>
                </p:nvSpPr>
                <p:spPr>
                  <a:xfrm>
                    <a:off x="5769455" y="3844595"/>
                    <a:ext cx="394500" cy="177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a:latin typeface="Garamond"/>
                        <a:ea typeface="Garamond"/>
                        <a:cs typeface="Garamond"/>
                        <a:sym typeface="Garamond"/>
                      </a:rPr>
                      <a:t>16</a:t>
                    </a:r>
                    <a:endParaRPr sz="800">
                      <a:solidFill>
                        <a:srgbClr val="000000"/>
                      </a:solidFill>
                      <a:latin typeface="Garamond"/>
                      <a:ea typeface="Garamond"/>
                      <a:cs typeface="Garamond"/>
                      <a:sym typeface="Garamond"/>
                    </a:endParaRPr>
                  </a:p>
                </p:txBody>
              </p:sp>
              <p:sp>
                <p:nvSpPr>
                  <p:cNvPr id="148" name="Google Shape;652;p22">
                    <a:extLst>
                      <a:ext uri="{FF2B5EF4-FFF2-40B4-BE49-F238E27FC236}">
                        <a16:creationId xmlns:a16="http://schemas.microsoft.com/office/drawing/2014/main" id="{567FBC2E-3DD0-48D6-A535-239E694E5E65}"/>
                      </a:ext>
                    </a:extLst>
                  </p:cNvPr>
                  <p:cNvSpPr/>
                  <p:nvPr/>
                </p:nvSpPr>
                <p:spPr>
                  <a:xfrm>
                    <a:off x="5351855" y="3926895"/>
                    <a:ext cx="394500" cy="177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a:latin typeface="Garamond"/>
                        <a:ea typeface="Garamond"/>
                        <a:cs typeface="Garamond"/>
                        <a:sym typeface="Garamond"/>
                      </a:rPr>
                      <a:t>8</a:t>
                    </a:r>
                    <a:endParaRPr sz="800">
                      <a:solidFill>
                        <a:srgbClr val="000000"/>
                      </a:solidFill>
                      <a:latin typeface="Garamond"/>
                      <a:ea typeface="Garamond"/>
                      <a:cs typeface="Garamond"/>
                      <a:sym typeface="Garamond"/>
                    </a:endParaRPr>
                  </a:p>
                </p:txBody>
              </p:sp>
              <p:sp>
                <p:nvSpPr>
                  <p:cNvPr id="149" name="Google Shape;653;p22">
                    <a:extLst>
                      <a:ext uri="{FF2B5EF4-FFF2-40B4-BE49-F238E27FC236}">
                        <a16:creationId xmlns:a16="http://schemas.microsoft.com/office/drawing/2014/main" id="{A1A01A10-5C49-4A3A-AD08-AE5B560AA8B0}"/>
                      </a:ext>
                    </a:extLst>
                  </p:cNvPr>
                  <p:cNvSpPr/>
                  <p:nvPr/>
                </p:nvSpPr>
                <p:spPr>
                  <a:xfrm>
                    <a:off x="7656105" y="4094120"/>
                    <a:ext cx="394500" cy="177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00"/>
                      <a:t>1024</a:t>
                    </a:r>
                    <a:endParaRPr sz="700">
                      <a:solidFill>
                        <a:srgbClr val="000000"/>
                      </a:solidFill>
                    </a:endParaRPr>
                  </a:p>
                </p:txBody>
              </p:sp>
              <p:sp>
                <p:nvSpPr>
                  <p:cNvPr id="152" name="Google Shape;656;p22">
                    <a:extLst>
                      <a:ext uri="{FF2B5EF4-FFF2-40B4-BE49-F238E27FC236}">
                        <a16:creationId xmlns:a16="http://schemas.microsoft.com/office/drawing/2014/main" id="{01A5F694-94E6-4631-8200-EF8F0458937F}"/>
                      </a:ext>
                    </a:extLst>
                  </p:cNvPr>
                  <p:cNvSpPr/>
                  <p:nvPr/>
                </p:nvSpPr>
                <p:spPr>
                  <a:xfrm>
                    <a:off x="5149155" y="3985545"/>
                    <a:ext cx="394500" cy="177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00" b="1"/>
                      <a:t>4x4</a:t>
                    </a:r>
                    <a:endParaRPr sz="700" b="1">
                      <a:solidFill>
                        <a:srgbClr val="000000"/>
                      </a:solidFill>
                    </a:endParaRPr>
                  </a:p>
                </p:txBody>
              </p:sp>
              <p:sp>
                <p:nvSpPr>
                  <p:cNvPr id="153" name="Google Shape;657;p22">
                    <a:extLst>
                      <a:ext uri="{FF2B5EF4-FFF2-40B4-BE49-F238E27FC236}">
                        <a16:creationId xmlns:a16="http://schemas.microsoft.com/office/drawing/2014/main" id="{B1B78E23-EF92-4CEC-A155-071E2C39E84A}"/>
                      </a:ext>
                    </a:extLst>
                  </p:cNvPr>
                  <p:cNvSpPr/>
                  <p:nvPr/>
                </p:nvSpPr>
                <p:spPr>
                  <a:xfrm>
                    <a:off x="5587580" y="3985545"/>
                    <a:ext cx="394500" cy="177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00" b="1"/>
                      <a:t>4x4</a:t>
                    </a:r>
                    <a:endParaRPr sz="700" b="1">
                      <a:solidFill>
                        <a:srgbClr val="000000"/>
                      </a:solidFill>
                    </a:endParaRPr>
                  </a:p>
                </p:txBody>
              </p:sp>
              <p:sp>
                <p:nvSpPr>
                  <p:cNvPr id="154" name="Google Shape;658;p22">
                    <a:extLst>
                      <a:ext uri="{FF2B5EF4-FFF2-40B4-BE49-F238E27FC236}">
                        <a16:creationId xmlns:a16="http://schemas.microsoft.com/office/drawing/2014/main" id="{B4B3B806-E550-497A-92D5-0830224BFE89}"/>
                      </a:ext>
                    </a:extLst>
                  </p:cNvPr>
                  <p:cNvSpPr/>
                  <p:nvPr/>
                </p:nvSpPr>
                <p:spPr>
                  <a:xfrm>
                    <a:off x="6026005" y="3985545"/>
                    <a:ext cx="394500" cy="177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00" b="1"/>
                      <a:t>4x4</a:t>
                    </a:r>
                    <a:endParaRPr sz="700" b="1">
                      <a:solidFill>
                        <a:srgbClr val="000000"/>
                      </a:solidFill>
                    </a:endParaRPr>
                  </a:p>
                </p:txBody>
              </p:sp>
              <p:sp>
                <p:nvSpPr>
                  <p:cNvPr id="155" name="Google Shape;659;p22">
                    <a:extLst>
                      <a:ext uri="{FF2B5EF4-FFF2-40B4-BE49-F238E27FC236}">
                        <a16:creationId xmlns:a16="http://schemas.microsoft.com/office/drawing/2014/main" id="{14EA79F7-96FA-4CEC-B95A-3E37E6056AE7}"/>
                      </a:ext>
                    </a:extLst>
                  </p:cNvPr>
                  <p:cNvSpPr/>
                  <p:nvPr/>
                </p:nvSpPr>
                <p:spPr>
                  <a:xfrm>
                    <a:off x="6503980" y="3985545"/>
                    <a:ext cx="394500" cy="177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00" b="1"/>
                      <a:t>4x4</a:t>
                    </a:r>
                    <a:endParaRPr sz="700" b="1">
                      <a:solidFill>
                        <a:srgbClr val="000000"/>
                      </a:solidFill>
                    </a:endParaRPr>
                  </a:p>
                </p:txBody>
              </p:sp>
              <p:sp>
                <p:nvSpPr>
                  <p:cNvPr id="156" name="Google Shape;660;p22">
                    <a:extLst>
                      <a:ext uri="{FF2B5EF4-FFF2-40B4-BE49-F238E27FC236}">
                        <a16:creationId xmlns:a16="http://schemas.microsoft.com/office/drawing/2014/main" id="{BC2DE611-EB0A-4DCE-AADC-E17BA95A7280}"/>
                      </a:ext>
                    </a:extLst>
                  </p:cNvPr>
                  <p:cNvSpPr/>
                  <p:nvPr/>
                </p:nvSpPr>
                <p:spPr>
                  <a:xfrm>
                    <a:off x="7285555" y="3452347"/>
                    <a:ext cx="485700" cy="177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00" b="1"/>
                      <a:t>flatten</a:t>
                    </a:r>
                    <a:endParaRPr sz="700" b="1">
                      <a:solidFill>
                        <a:srgbClr val="000000"/>
                      </a:solidFill>
                    </a:endParaRPr>
                  </a:p>
                </p:txBody>
              </p:sp>
              <p:sp>
                <p:nvSpPr>
                  <p:cNvPr id="204" name="Google Shape;708;p22">
                    <a:extLst>
                      <a:ext uri="{FF2B5EF4-FFF2-40B4-BE49-F238E27FC236}">
                        <a16:creationId xmlns:a16="http://schemas.microsoft.com/office/drawing/2014/main" id="{277DCDCA-CF38-4EE6-9E5D-91A85CBB2482}"/>
                      </a:ext>
                    </a:extLst>
                  </p:cNvPr>
                  <p:cNvSpPr/>
                  <p:nvPr/>
                </p:nvSpPr>
                <p:spPr>
                  <a:xfrm>
                    <a:off x="5687643" y="3608335"/>
                    <a:ext cx="155100" cy="87300"/>
                  </a:xfrm>
                  <a:prstGeom prst="rightArrow">
                    <a:avLst>
                      <a:gd name="adj1" fmla="val 50000"/>
                      <a:gd name="adj2" fmla="val 50000"/>
                    </a:avLst>
                  </a:prstGeom>
                  <a:solidFill>
                    <a:srgbClr val="8E7CC3"/>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09;p22">
                    <a:extLst>
                      <a:ext uri="{FF2B5EF4-FFF2-40B4-BE49-F238E27FC236}">
                        <a16:creationId xmlns:a16="http://schemas.microsoft.com/office/drawing/2014/main" id="{E2FAC608-08EB-47A3-A3D1-ACF458CBFCD9}"/>
                      </a:ext>
                    </a:extLst>
                  </p:cNvPr>
                  <p:cNvSpPr/>
                  <p:nvPr/>
                </p:nvSpPr>
                <p:spPr>
                  <a:xfrm>
                    <a:off x="6104468" y="3611910"/>
                    <a:ext cx="155100" cy="87300"/>
                  </a:xfrm>
                  <a:prstGeom prst="rightArrow">
                    <a:avLst>
                      <a:gd name="adj1" fmla="val 50000"/>
                      <a:gd name="adj2" fmla="val 50000"/>
                    </a:avLst>
                  </a:prstGeom>
                  <a:solidFill>
                    <a:srgbClr val="8E7CC3"/>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10;p22">
                    <a:extLst>
                      <a:ext uri="{FF2B5EF4-FFF2-40B4-BE49-F238E27FC236}">
                        <a16:creationId xmlns:a16="http://schemas.microsoft.com/office/drawing/2014/main" id="{0E470AC0-E344-45C0-AD39-845CDF1164CB}"/>
                      </a:ext>
                    </a:extLst>
                  </p:cNvPr>
                  <p:cNvSpPr/>
                  <p:nvPr/>
                </p:nvSpPr>
                <p:spPr>
                  <a:xfrm>
                    <a:off x="6619155" y="3604635"/>
                    <a:ext cx="155100" cy="87300"/>
                  </a:xfrm>
                  <a:prstGeom prst="rightArrow">
                    <a:avLst>
                      <a:gd name="adj1" fmla="val 50000"/>
                      <a:gd name="adj2" fmla="val 50000"/>
                    </a:avLst>
                  </a:prstGeom>
                  <a:solidFill>
                    <a:srgbClr val="8E7CC3"/>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726;p22">
                    <a:extLst>
                      <a:ext uri="{FF2B5EF4-FFF2-40B4-BE49-F238E27FC236}">
                        <a16:creationId xmlns:a16="http://schemas.microsoft.com/office/drawing/2014/main" id="{EA68B3B7-64E0-4247-AAD2-1D4002E59626}"/>
                      </a:ext>
                    </a:extLst>
                  </p:cNvPr>
                  <p:cNvSpPr/>
                  <p:nvPr/>
                </p:nvSpPr>
                <p:spPr>
                  <a:xfrm>
                    <a:off x="5254680" y="3610085"/>
                    <a:ext cx="155100" cy="87300"/>
                  </a:xfrm>
                  <a:prstGeom prst="rightArrow">
                    <a:avLst>
                      <a:gd name="adj1" fmla="val 50000"/>
                      <a:gd name="adj2" fmla="val 50000"/>
                    </a:avLst>
                  </a:prstGeom>
                  <a:solidFill>
                    <a:srgbClr val="8E7CC3"/>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627;p22">
                    <a:extLst>
                      <a:ext uri="{FF2B5EF4-FFF2-40B4-BE49-F238E27FC236}">
                        <a16:creationId xmlns:a16="http://schemas.microsoft.com/office/drawing/2014/main" id="{835A9933-D445-42BA-B9C1-C3395F164E38}"/>
                      </a:ext>
                    </a:extLst>
                  </p:cNvPr>
                  <p:cNvSpPr/>
                  <p:nvPr/>
                </p:nvSpPr>
                <p:spPr>
                  <a:xfrm rot="1576">
                    <a:off x="7926786" y="2234919"/>
                    <a:ext cx="654600" cy="238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dirty="0"/>
                      <a:t>Label: 0</a:t>
                    </a:r>
                    <a:endParaRPr sz="900" dirty="0">
                      <a:solidFill>
                        <a:srgbClr val="000000"/>
                      </a:solidFill>
                    </a:endParaRPr>
                  </a:p>
                </p:txBody>
              </p:sp>
              <p:sp>
                <p:nvSpPr>
                  <p:cNvPr id="224" name="Google Shape;627;p22">
                    <a:extLst>
                      <a:ext uri="{FF2B5EF4-FFF2-40B4-BE49-F238E27FC236}">
                        <a16:creationId xmlns:a16="http://schemas.microsoft.com/office/drawing/2014/main" id="{939DEA1A-8786-4BF0-A591-07AA1FCF6EC6}"/>
                      </a:ext>
                    </a:extLst>
                  </p:cNvPr>
                  <p:cNvSpPr/>
                  <p:nvPr/>
                </p:nvSpPr>
                <p:spPr>
                  <a:xfrm rot="1576">
                    <a:off x="2708283" y="4039100"/>
                    <a:ext cx="654600" cy="238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dirty="0"/>
                      <a:t>Label: 1</a:t>
                    </a:r>
                    <a:endParaRPr sz="900" dirty="0">
                      <a:solidFill>
                        <a:srgbClr val="000000"/>
                      </a:solidFill>
                    </a:endParaRPr>
                  </a:p>
                </p:txBody>
              </p:sp>
              <p:sp>
                <p:nvSpPr>
                  <p:cNvPr id="234" name="Google Shape;711;p22">
                    <a:extLst>
                      <a:ext uri="{FF2B5EF4-FFF2-40B4-BE49-F238E27FC236}">
                        <a16:creationId xmlns:a16="http://schemas.microsoft.com/office/drawing/2014/main" id="{8DD044EB-8A59-9B41-B386-8EDAA3C7384B}"/>
                      </a:ext>
                    </a:extLst>
                  </p:cNvPr>
                  <p:cNvSpPr/>
                  <p:nvPr/>
                </p:nvSpPr>
                <p:spPr>
                  <a:xfrm>
                    <a:off x="2019230" y="3490422"/>
                    <a:ext cx="3302630" cy="389107"/>
                  </a:xfrm>
                  <a:custGeom>
                    <a:avLst/>
                    <a:gdLst/>
                    <a:ahLst/>
                    <a:cxnLst/>
                    <a:rect l="l" t="t" r="r" b="b"/>
                    <a:pathLst>
                      <a:path w="132516" h="17486" extrusionOk="0">
                        <a:moveTo>
                          <a:pt x="132516" y="7377"/>
                        </a:moveTo>
                        <a:lnTo>
                          <a:pt x="132516" y="17486"/>
                        </a:lnTo>
                        <a:lnTo>
                          <a:pt x="0" y="17486"/>
                        </a:lnTo>
                        <a:lnTo>
                          <a:pt x="0" y="0"/>
                        </a:lnTo>
                      </a:path>
                    </a:pathLst>
                  </a:custGeom>
                  <a:noFill/>
                  <a:ln w="9525" cap="flat" cmpd="sng">
                    <a:solidFill>
                      <a:srgbClr val="674EA7"/>
                    </a:solidFill>
                    <a:prstDash val="dash"/>
                    <a:round/>
                    <a:headEnd type="none" w="med" len="med"/>
                    <a:tailEnd type="stealth" w="med" len="med"/>
                  </a:ln>
                </p:spPr>
              </p:sp>
            </p:grpSp>
          </p:grpSp>
        </p:grpSp>
      </p:grpSp>
      <p:grpSp>
        <p:nvGrpSpPr>
          <p:cNvPr id="4" name="Group 3">
            <a:extLst>
              <a:ext uri="{FF2B5EF4-FFF2-40B4-BE49-F238E27FC236}">
                <a16:creationId xmlns:a16="http://schemas.microsoft.com/office/drawing/2014/main" id="{979153BE-807B-1249-9DB3-6FB562A286BA}"/>
              </a:ext>
            </a:extLst>
          </p:cNvPr>
          <p:cNvGrpSpPr/>
          <p:nvPr/>
        </p:nvGrpSpPr>
        <p:grpSpPr>
          <a:xfrm>
            <a:off x="1439258" y="1769722"/>
            <a:ext cx="3284722" cy="1715337"/>
            <a:chOff x="1439258" y="1769722"/>
            <a:chExt cx="3284722" cy="1715337"/>
          </a:xfrm>
        </p:grpSpPr>
        <p:sp>
          <p:nvSpPr>
            <p:cNvPr id="208" name="Google Shape;684;p22">
              <a:extLst>
                <a:ext uri="{FF2B5EF4-FFF2-40B4-BE49-F238E27FC236}">
                  <a16:creationId xmlns:a16="http://schemas.microsoft.com/office/drawing/2014/main" id="{795C0B47-905C-534A-8722-02BCD58D2BBE}"/>
                </a:ext>
              </a:extLst>
            </p:cNvPr>
            <p:cNvSpPr/>
            <p:nvPr/>
          </p:nvSpPr>
          <p:spPr>
            <a:xfrm>
              <a:off x="1713458" y="2845045"/>
              <a:ext cx="100500" cy="467400"/>
            </a:xfrm>
            <a:prstGeom prst="rect">
              <a:avLst/>
            </a:prstGeom>
            <a:noFill/>
            <a:ln w="12700" cap="flat" cmpd="sng">
              <a:solidFill>
                <a:srgbClr val="674EA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685;p22">
              <a:extLst>
                <a:ext uri="{FF2B5EF4-FFF2-40B4-BE49-F238E27FC236}">
                  <a16:creationId xmlns:a16="http://schemas.microsoft.com/office/drawing/2014/main" id="{C76A2AEA-1070-9448-82F6-A9F6EDBC5966}"/>
                </a:ext>
              </a:extLst>
            </p:cNvPr>
            <p:cNvSpPr/>
            <p:nvPr/>
          </p:nvSpPr>
          <p:spPr>
            <a:xfrm>
              <a:off x="1981320" y="2845045"/>
              <a:ext cx="100500" cy="467400"/>
            </a:xfrm>
            <a:prstGeom prst="rect">
              <a:avLst/>
            </a:prstGeom>
            <a:noFill/>
            <a:ln w="12700" cap="flat" cmpd="sng">
              <a:solidFill>
                <a:srgbClr val="674EA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686;p22">
              <a:extLst>
                <a:ext uri="{FF2B5EF4-FFF2-40B4-BE49-F238E27FC236}">
                  <a16:creationId xmlns:a16="http://schemas.microsoft.com/office/drawing/2014/main" id="{E564BAD8-8DDB-CC44-AE79-29C53964A73C}"/>
                </a:ext>
              </a:extLst>
            </p:cNvPr>
            <p:cNvSpPr/>
            <p:nvPr/>
          </p:nvSpPr>
          <p:spPr>
            <a:xfrm>
              <a:off x="2249182" y="2845045"/>
              <a:ext cx="100500" cy="467400"/>
            </a:xfrm>
            <a:prstGeom prst="rect">
              <a:avLst/>
            </a:prstGeom>
            <a:noFill/>
            <a:ln w="12700" cap="flat" cmpd="sng">
              <a:solidFill>
                <a:srgbClr val="674EA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11" name="Google Shape;687;p22">
              <a:extLst>
                <a:ext uri="{FF2B5EF4-FFF2-40B4-BE49-F238E27FC236}">
                  <a16:creationId xmlns:a16="http://schemas.microsoft.com/office/drawing/2014/main" id="{B0698A88-3F2E-7941-AE9C-28B3B8251544}"/>
                </a:ext>
              </a:extLst>
            </p:cNvPr>
            <p:cNvCxnSpPr>
              <a:stCxn id="208" idx="3"/>
              <a:endCxn id="209" idx="1"/>
            </p:cNvCxnSpPr>
            <p:nvPr/>
          </p:nvCxnSpPr>
          <p:spPr>
            <a:xfrm>
              <a:off x="1813958" y="3078745"/>
              <a:ext cx="167400" cy="0"/>
            </a:xfrm>
            <a:prstGeom prst="straightConnector1">
              <a:avLst/>
            </a:prstGeom>
            <a:noFill/>
            <a:ln w="12700" cap="flat" cmpd="sng">
              <a:solidFill>
                <a:srgbClr val="674EA7"/>
              </a:solidFill>
              <a:prstDash val="solid"/>
              <a:round/>
              <a:headEnd type="none" w="med" len="med"/>
              <a:tailEnd type="triangle" w="med" len="med"/>
            </a:ln>
          </p:spPr>
        </p:cxnSp>
        <p:cxnSp>
          <p:nvCxnSpPr>
            <p:cNvPr id="212" name="Google Shape;688;p22">
              <a:extLst>
                <a:ext uri="{FF2B5EF4-FFF2-40B4-BE49-F238E27FC236}">
                  <a16:creationId xmlns:a16="http://schemas.microsoft.com/office/drawing/2014/main" id="{46AE4DE8-8F96-FA48-AE93-FDFFFB0F65BD}"/>
                </a:ext>
              </a:extLst>
            </p:cNvPr>
            <p:cNvCxnSpPr>
              <a:stCxn id="209" idx="3"/>
              <a:endCxn id="210" idx="1"/>
            </p:cNvCxnSpPr>
            <p:nvPr/>
          </p:nvCxnSpPr>
          <p:spPr>
            <a:xfrm>
              <a:off x="2081820" y="3078745"/>
              <a:ext cx="167400" cy="0"/>
            </a:xfrm>
            <a:prstGeom prst="straightConnector1">
              <a:avLst/>
            </a:prstGeom>
            <a:noFill/>
            <a:ln w="12700" cap="flat" cmpd="sng">
              <a:solidFill>
                <a:srgbClr val="674EA7"/>
              </a:solidFill>
              <a:prstDash val="solid"/>
              <a:round/>
              <a:headEnd type="none" w="med" len="med"/>
              <a:tailEnd type="triangle" w="med" len="med"/>
            </a:ln>
          </p:spPr>
        </p:cxnSp>
        <p:cxnSp>
          <p:nvCxnSpPr>
            <p:cNvPr id="227" name="Google Shape;689;p22">
              <a:extLst>
                <a:ext uri="{FF2B5EF4-FFF2-40B4-BE49-F238E27FC236}">
                  <a16:creationId xmlns:a16="http://schemas.microsoft.com/office/drawing/2014/main" id="{51124D47-235D-B244-8D93-56B3636F0D29}"/>
                </a:ext>
              </a:extLst>
            </p:cNvPr>
            <p:cNvCxnSpPr>
              <a:endCxn id="208" idx="1"/>
            </p:cNvCxnSpPr>
            <p:nvPr/>
          </p:nvCxnSpPr>
          <p:spPr>
            <a:xfrm>
              <a:off x="1439258" y="3078745"/>
              <a:ext cx="274200" cy="0"/>
            </a:xfrm>
            <a:prstGeom prst="straightConnector1">
              <a:avLst/>
            </a:prstGeom>
            <a:noFill/>
            <a:ln w="12700" cap="flat" cmpd="sng">
              <a:solidFill>
                <a:srgbClr val="674EA7"/>
              </a:solidFill>
              <a:prstDash val="solid"/>
              <a:round/>
              <a:headEnd type="none" w="med" len="med"/>
              <a:tailEnd type="triangle" w="med" len="med"/>
            </a:ln>
          </p:spPr>
        </p:cxnSp>
        <p:cxnSp>
          <p:nvCxnSpPr>
            <p:cNvPr id="228" name="Google Shape;690;p22">
              <a:extLst>
                <a:ext uri="{FF2B5EF4-FFF2-40B4-BE49-F238E27FC236}">
                  <a16:creationId xmlns:a16="http://schemas.microsoft.com/office/drawing/2014/main" id="{0A0ED8A1-CAF1-CE4C-B584-4DC00C267163}"/>
                </a:ext>
              </a:extLst>
            </p:cNvPr>
            <p:cNvCxnSpPr>
              <a:stCxn id="210" idx="3"/>
            </p:cNvCxnSpPr>
            <p:nvPr/>
          </p:nvCxnSpPr>
          <p:spPr>
            <a:xfrm>
              <a:off x="2349682" y="3078745"/>
              <a:ext cx="237000" cy="0"/>
            </a:xfrm>
            <a:prstGeom prst="straightConnector1">
              <a:avLst/>
            </a:prstGeom>
            <a:noFill/>
            <a:ln w="12700" cap="flat" cmpd="sng">
              <a:solidFill>
                <a:srgbClr val="674EA7"/>
              </a:solidFill>
              <a:prstDash val="solid"/>
              <a:round/>
              <a:headEnd type="none" w="med" len="med"/>
              <a:tailEnd type="triangle" w="med" len="med"/>
            </a:ln>
          </p:spPr>
        </p:cxnSp>
        <p:sp>
          <p:nvSpPr>
            <p:cNvPr id="229" name="Google Shape;691;p22">
              <a:extLst>
                <a:ext uri="{FF2B5EF4-FFF2-40B4-BE49-F238E27FC236}">
                  <a16:creationId xmlns:a16="http://schemas.microsoft.com/office/drawing/2014/main" id="{A1826731-7B24-4143-BE84-39544DD316CD}"/>
                </a:ext>
              </a:extLst>
            </p:cNvPr>
            <p:cNvSpPr/>
            <p:nvPr/>
          </p:nvSpPr>
          <p:spPr>
            <a:xfrm>
              <a:off x="1598977" y="2749708"/>
              <a:ext cx="818400" cy="735300"/>
            </a:xfrm>
            <a:prstGeom prst="rect">
              <a:avLst/>
            </a:prstGeom>
            <a:noFill/>
            <a:ln w="12700" cap="flat" cmpd="sng">
              <a:solidFill>
                <a:srgbClr val="674EA7"/>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692;p22">
              <a:extLst>
                <a:ext uri="{FF2B5EF4-FFF2-40B4-BE49-F238E27FC236}">
                  <a16:creationId xmlns:a16="http://schemas.microsoft.com/office/drawing/2014/main" id="{FDC2A8FC-8576-3040-B030-4E1CA05073A9}"/>
                </a:ext>
              </a:extLst>
            </p:cNvPr>
            <p:cNvSpPr/>
            <p:nvPr/>
          </p:nvSpPr>
          <p:spPr>
            <a:xfrm>
              <a:off x="1832148" y="3317053"/>
              <a:ext cx="384000" cy="168000"/>
            </a:xfrm>
            <a:prstGeom prst="rect">
              <a:avLst/>
            </a:prstGeom>
            <a:noFill/>
            <a:ln w="12700">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600" dirty="0"/>
                <a:t>BN</a:t>
              </a:r>
              <a:endParaRPr sz="600" dirty="0">
                <a:solidFill>
                  <a:srgbClr val="000000"/>
                </a:solidFill>
              </a:endParaRPr>
            </a:p>
          </p:txBody>
        </p:sp>
        <p:sp>
          <p:nvSpPr>
            <p:cNvPr id="231" name="Google Shape;693;p22">
              <a:extLst>
                <a:ext uri="{FF2B5EF4-FFF2-40B4-BE49-F238E27FC236}">
                  <a16:creationId xmlns:a16="http://schemas.microsoft.com/office/drawing/2014/main" id="{972D1236-9D0D-6042-90E5-DC4098291345}"/>
                </a:ext>
              </a:extLst>
            </p:cNvPr>
            <p:cNvSpPr/>
            <p:nvPr/>
          </p:nvSpPr>
          <p:spPr>
            <a:xfrm>
              <a:off x="2082514" y="3317053"/>
              <a:ext cx="432300" cy="168000"/>
            </a:xfrm>
            <a:prstGeom prst="rect">
              <a:avLst/>
            </a:prstGeom>
            <a:noFill/>
            <a:ln w="12700">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600"/>
                <a:t>ReLU</a:t>
              </a:r>
              <a:endParaRPr sz="600">
                <a:solidFill>
                  <a:srgbClr val="000000"/>
                </a:solidFill>
              </a:endParaRPr>
            </a:p>
          </p:txBody>
        </p:sp>
        <p:sp>
          <p:nvSpPr>
            <p:cNvPr id="232" name="Google Shape;694;p22">
              <a:extLst>
                <a:ext uri="{FF2B5EF4-FFF2-40B4-BE49-F238E27FC236}">
                  <a16:creationId xmlns:a16="http://schemas.microsoft.com/office/drawing/2014/main" id="{C88C02FA-794E-0C41-9709-421DB00C0F3B}"/>
                </a:ext>
              </a:extLst>
            </p:cNvPr>
            <p:cNvSpPr/>
            <p:nvPr/>
          </p:nvSpPr>
          <p:spPr>
            <a:xfrm>
              <a:off x="1546772" y="3317059"/>
              <a:ext cx="418800" cy="16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600"/>
                <a:t>Conv</a:t>
              </a:r>
              <a:endParaRPr sz="600">
                <a:solidFill>
                  <a:srgbClr val="000000"/>
                </a:solidFill>
              </a:endParaRPr>
            </a:p>
          </p:txBody>
        </p:sp>
        <p:cxnSp>
          <p:nvCxnSpPr>
            <p:cNvPr id="233" name="Google Shape;706;p22">
              <a:extLst>
                <a:ext uri="{FF2B5EF4-FFF2-40B4-BE49-F238E27FC236}">
                  <a16:creationId xmlns:a16="http://schemas.microsoft.com/office/drawing/2014/main" id="{C08D687D-F62F-C045-9C1A-54DEDF566BCA}"/>
                </a:ext>
              </a:extLst>
            </p:cNvPr>
            <p:cNvCxnSpPr>
              <a:endCxn id="229" idx="0"/>
            </p:cNvCxnSpPr>
            <p:nvPr/>
          </p:nvCxnSpPr>
          <p:spPr>
            <a:xfrm flipH="1">
              <a:off x="2008177" y="1789708"/>
              <a:ext cx="4200" cy="960000"/>
            </a:xfrm>
            <a:prstGeom prst="straightConnector1">
              <a:avLst/>
            </a:prstGeom>
            <a:noFill/>
            <a:ln w="9525" cap="flat" cmpd="sng">
              <a:solidFill>
                <a:srgbClr val="674EA7"/>
              </a:solidFill>
              <a:prstDash val="dash"/>
              <a:round/>
              <a:headEnd type="none" w="med" len="med"/>
              <a:tailEnd type="stealth" w="med" len="med"/>
            </a:ln>
          </p:spPr>
        </p:cxnSp>
        <p:sp>
          <p:nvSpPr>
            <p:cNvPr id="235" name="Google Shape;712;p22">
              <a:extLst>
                <a:ext uri="{FF2B5EF4-FFF2-40B4-BE49-F238E27FC236}">
                  <a16:creationId xmlns:a16="http://schemas.microsoft.com/office/drawing/2014/main" id="{B6AAB127-4CAA-D84A-82CF-41BE20C0BE5E}"/>
                </a:ext>
              </a:extLst>
            </p:cNvPr>
            <p:cNvSpPr/>
            <p:nvPr/>
          </p:nvSpPr>
          <p:spPr>
            <a:xfrm>
              <a:off x="3084583" y="2843907"/>
              <a:ext cx="100500" cy="467400"/>
            </a:xfrm>
            <a:prstGeom prst="rect">
              <a:avLst/>
            </a:prstGeom>
            <a:noFill/>
            <a:ln w="12700"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713;p22">
              <a:extLst>
                <a:ext uri="{FF2B5EF4-FFF2-40B4-BE49-F238E27FC236}">
                  <a16:creationId xmlns:a16="http://schemas.microsoft.com/office/drawing/2014/main" id="{267D14B0-F91B-D741-A613-1F54E26035A3}"/>
                </a:ext>
              </a:extLst>
            </p:cNvPr>
            <p:cNvSpPr/>
            <p:nvPr/>
          </p:nvSpPr>
          <p:spPr>
            <a:xfrm>
              <a:off x="3352445" y="2843907"/>
              <a:ext cx="100500" cy="467400"/>
            </a:xfrm>
            <a:prstGeom prst="rect">
              <a:avLst/>
            </a:prstGeom>
            <a:noFill/>
            <a:ln w="12700"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714;p22">
              <a:extLst>
                <a:ext uri="{FF2B5EF4-FFF2-40B4-BE49-F238E27FC236}">
                  <a16:creationId xmlns:a16="http://schemas.microsoft.com/office/drawing/2014/main" id="{697CC9F7-87EF-1F48-A303-6F2D1A3EB4E6}"/>
                </a:ext>
              </a:extLst>
            </p:cNvPr>
            <p:cNvSpPr/>
            <p:nvPr/>
          </p:nvSpPr>
          <p:spPr>
            <a:xfrm>
              <a:off x="3620307" y="2843907"/>
              <a:ext cx="100500" cy="467400"/>
            </a:xfrm>
            <a:prstGeom prst="rect">
              <a:avLst/>
            </a:prstGeom>
            <a:noFill/>
            <a:ln w="12700"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38" name="Google Shape;715;p22">
              <a:extLst>
                <a:ext uri="{FF2B5EF4-FFF2-40B4-BE49-F238E27FC236}">
                  <a16:creationId xmlns:a16="http://schemas.microsoft.com/office/drawing/2014/main" id="{78D18D72-581E-3443-A82C-743AF7C2FCF2}"/>
                </a:ext>
              </a:extLst>
            </p:cNvPr>
            <p:cNvCxnSpPr>
              <a:stCxn id="235" idx="3"/>
              <a:endCxn id="236" idx="1"/>
            </p:cNvCxnSpPr>
            <p:nvPr/>
          </p:nvCxnSpPr>
          <p:spPr>
            <a:xfrm>
              <a:off x="3185083" y="3077607"/>
              <a:ext cx="167400" cy="0"/>
            </a:xfrm>
            <a:prstGeom prst="straightConnector1">
              <a:avLst/>
            </a:prstGeom>
            <a:noFill/>
            <a:ln w="12700" cap="flat" cmpd="sng">
              <a:solidFill>
                <a:srgbClr val="6AA84F"/>
              </a:solidFill>
              <a:prstDash val="solid"/>
              <a:round/>
              <a:headEnd type="none" w="med" len="med"/>
              <a:tailEnd type="triangle" w="med" len="med"/>
            </a:ln>
          </p:spPr>
        </p:cxnSp>
        <p:cxnSp>
          <p:nvCxnSpPr>
            <p:cNvPr id="239" name="Google Shape;716;p22">
              <a:extLst>
                <a:ext uri="{FF2B5EF4-FFF2-40B4-BE49-F238E27FC236}">
                  <a16:creationId xmlns:a16="http://schemas.microsoft.com/office/drawing/2014/main" id="{4E689347-76E4-2243-975C-B17EC9E28318}"/>
                </a:ext>
              </a:extLst>
            </p:cNvPr>
            <p:cNvCxnSpPr>
              <a:stCxn id="236" idx="3"/>
              <a:endCxn id="237" idx="1"/>
            </p:cNvCxnSpPr>
            <p:nvPr/>
          </p:nvCxnSpPr>
          <p:spPr>
            <a:xfrm>
              <a:off x="3452945" y="3077607"/>
              <a:ext cx="167400" cy="0"/>
            </a:xfrm>
            <a:prstGeom prst="straightConnector1">
              <a:avLst/>
            </a:prstGeom>
            <a:noFill/>
            <a:ln w="12700" cap="flat" cmpd="sng">
              <a:solidFill>
                <a:srgbClr val="6AA84F"/>
              </a:solidFill>
              <a:prstDash val="solid"/>
              <a:round/>
              <a:headEnd type="none" w="med" len="med"/>
              <a:tailEnd type="triangle" w="med" len="med"/>
            </a:ln>
          </p:spPr>
        </p:cxnSp>
        <p:cxnSp>
          <p:nvCxnSpPr>
            <p:cNvPr id="240" name="Google Shape;717;p22">
              <a:extLst>
                <a:ext uri="{FF2B5EF4-FFF2-40B4-BE49-F238E27FC236}">
                  <a16:creationId xmlns:a16="http://schemas.microsoft.com/office/drawing/2014/main" id="{B42CC4C7-94BE-BE49-95A3-78887E51E33A}"/>
                </a:ext>
              </a:extLst>
            </p:cNvPr>
            <p:cNvCxnSpPr>
              <a:endCxn id="235" idx="1"/>
            </p:cNvCxnSpPr>
            <p:nvPr/>
          </p:nvCxnSpPr>
          <p:spPr>
            <a:xfrm>
              <a:off x="2810383" y="3077607"/>
              <a:ext cx="274200" cy="0"/>
            </a:xfrm>
            <a:prstGeom prst="straightConnector1">
              <a:avLst/>
            </a:prstGeom>
            <a:noFill/>
            <a:ln w="12700" cap="flat" cmpd="sng">
              <a:solidFill>
                <a:srgbClr val="6AA84F"/>
              </a:solidFill>
              <a:prstDash val="solid"/>
              <a:round/>
              <a:headEnd type="none" w="med" len="med"/>
              <a:tailEnd type="triangle" w="med" len="med"/>
            </a:ln>
          </p:spPr>
        </p:cxnSp>
        <p:cxnSp>
          <p:nvCxnSpPr>
            <p:cNvPr id="241" name="Google Shape;718;p22">
              <a:extLst>
                <a:ext uri="{FF2B5EF4-FFF2-40B4-BE49-F238E27FC236}">
                  <a16:creationId xmlns:a16="http://schemas.microsoft.com/office/drawing/2014/main" id="{EE103312-708E-AD4D-8D79-3A976C9764FE}"/>
                </a:ext>
              </a:extLst>
            </p:cNvPr>
            <p:cNvCxnSpPr>
              <a:stCxn id="237" idx="3"/>
            </p:cNvCxnSpPr>
            <p:nvPr/>
          </p:nvCxnSpPr>
          <p:spPr>
            <a:xfrm>
              <a:off x="3720807" y="3077607"/>
              <a:ext cx="237000" cy="0"/>
            </a:xfrm>
            <a:prstGeom prst="straightConnector1">
              <a:avLst/>
            </a:prstGeom>
            <a:noFill/>
            <a:ln w="12700" cap="flat" cmpd="sng">
              <a:solidFill>
                <a:srgbClr val="6AA84F"/>
              </a:solidFill>
              <a:prstDash val="solid"/>
              <a:round/>
              <a:headEnd type="none" w="med" len="med"/>
              <a:tailEnd type="triangle" w="med" len="med"/>
            </a:ln>
          </p:spPr>
        </p:cxnSp>
        <p:sp>
          <p:nvSpPr>
            <p:cNvPr id="242" name="Google Shape;719;p22">
              <a:extLst>
                <a:ext uri="{FF2B5EF4-FFF2-40B4-BE49-F238E27FC236}">
                  <a16:creationId xmlns:a16="http://schemas.microsoft.com/office/drawing/2014/main" id="{54A1473B-8DA9-2348-A770-69897C47E5F7}"/>
                </a:ext>
              </a:extLst>
            </p:cNvPr>
            <p:cNvSpPr/>
            <p:nvPr/>
          </p:nvSpPr>
          <p:spPr>
            <a:xfrm>
              <a:off x="2970102" y="2748571"/>
              <a:ext cx="818400" cy="735300"/>
            </a:xfrm>
            <a:prstGeom prst="rect">
              <a:avLst/>
            </a:prstGeom>
            <a:noFill/>
            <a:ln w="12700" cap="flat" cmpd="sng">
              <a:solidFill>
                <a:srgbClr val="6AA84F"/>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720;p22">
              <a:extLst>
                <a:ext uri="{FF2B5EF4-FFF2-40B4-BE49-F238E27FC236}">
                  <a16:creationId xmlns:a16="http://schemas.microsoft.com/office/drawing/2014/main" id="{8BB3B52B-E015-704F-B696-E0DE8051E532}"/>
                </a:ext>
              </a:extLst>
            </p:cNvPr>
            <p:cNvSpPr/>
            <p:nvPr/>
          </p:nvSpPr>
          <p:spPr>
            <a:xfrm>
              <a:off x="3203273" y="3315915"/>
              <a:ext cx="384000" cy="168000"/>
            </a:xfrm>
            <a:prstGeom prst="rect">
              <a:avLst/>
            </a:prstGeom>
            <a:noFill/>
            <a:ln w="12700">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600"/>
                <a:t>BN</a:t>
              </a:r>
              <a:endParaRPr sz="600">
                <a:solidFill>
                  <a:srgbClr val="000000"/>
                </a:solidFill>
              </a:endParaRPr>
            </a:p>
          </p:txBody>
        </p:sp>
        <p:sp>
          <p:nvSpPr>
            <p:cNvPr id="244" name="Google Shape;721;p22">
              <a:extLst>
                <a:ext uri="{FF2B5EF4-FFF2-40B4-BE49-F238E27FC236}">
                  <a16:creationId xmlns:a16="http://schemas.microsoft.com/office/drawing/2014/main" id="{46D682A1-5AFA-5E4B-BA21-447B6602DD92}"/>
                </a:ext>
              </a:extLst>
            </p:cNvPr>
            <p:cNvSpPr/>
            <p:nvPr/>
          </p:nvSpPr>
          <p:spPr>
            <a:xfrm>
              <a:off x="3481456" y="3302422"/>
              <a:ext cx="381900" cy="168000"/>
            </a:xfrm>
            <a:prstGeom prst="rect">
              <a:avLst/>
            </a:prstGeom>
            <a:noFill/>
            <a:ln w="12700">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600"/>
                <a:t>ReLU</a:t>
              </a:r>
              <a:endParaRPr sz="600">
                <a:solidFill>
                  <a:srgbClr val="000000"/>
                </a:solidFill>
              </a:endParaRPr>
            </a:p>
          </p:txBody>
        </p:sp>
        <p:sp>
          <p:nvSpPr>
            <p:cNvPr id="245" name="Google Shape;722;p22">
              <a:extLst>
                <a:ext uri="{FF2B5EF4-FFF2-40B4-BE49-F238E27FC236}">
                  <a16:creationId xmlns:a16="http://schemas.microsoft.com/office/drawing/2014/main" id="{E487D058-51C3-824A-B33E-644FD95C83EC}"/>
                </a:ext>
              </a:extLst>
            </p:cNvPr>
            <p:cNvSpPr/>
            <p:nvPr/>
          </p:nvSpPr>
          <p:spPr>
            <a:xfrm>
              <a:off x="2876932" y="3307285"/>
              <a:ext cx="504900" cy="16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600"/>
                <a:t>Deconv</a:t>
              </a:r>
              <a:endParaRPr sz="600">
                <a:solidFill>
                  <a:srgbClr val="000000"/>
                </a:solidFill>
              </a:endParaRPr>
            </a:p>
          </p:txBody>
        </p:sp>
        <p:sp>
          <p:nvSpPr>
            <p:cNvPr id="246" name="Google Shape;723;p22">
              <a:extLst>
                <a:ext uri="{FF2B5EF4-FFF2-40B4-BE49-F238E27FC236}">
                  <a16:creationId xmlns:a16="http://schemas.microsoft.com/office/drawing/2014/main" id="{E9558D9C-3B55-3745-A1AA-F119F17077B6}"/>
                </a:ext>
              </a:extLst>
            </p:cNvPr>
            <p:cNvSpPr/>
            <p:nvPr/>
          </p:nvSpPr>
          <p:spPr>
            <a:xfrm>
              <a:off x="3405655" y="1769722"/>
              <a:ext cx="1318325" cy="959974"/>
            </a:xfrm>
            <a:custGeom>
              <a:avLst/>
              <a:gdLst/>
              <a:ahLst/>
              <a:cxnLst/>
              <a:rect l="l" t="t" r="r" b="b"/>
              <a:pathLst>
                <a:path w="52733" h="39071" extrusionOk="0">
                  <a:moveTo>
                    <a:pt x="52733" y="0"/>
                  </a:moveTo>
                  <a:lnTo>
                    <a:pt x="52733" y="32787"/>
                  </a:lnTo>
                  <a:lnTo>
                    <a:pt x="0" y="32787"/>
                  </a:lnTo>
                  <a:lnTo>
                    <a:pt x="0" y="39071"/>
                  </a:lnTo>
                </a:path>
              </a:pathLst>
            </a:custGeom>
            <a:noFill/>
            <a:ln w="9525" cap="flat" cmpd="sng">
              <a:solidFill>
                <a:srgbClr val="6AA84F"/>
              </a:solidFill>
              <a:prstDash val="dash"/>
              <a:round/>
              <a:headEnd type="none" w="med" len="med"/>
              <a:tailEnd type="stealth" w="med" len="med"/>
            </a:ln>
          </p:spPr>
        </p:sp>
      </p:grpSp>
      <p:sp>
        <p:nvSpPr>
          <p:cNvPr id="247" name="Shape 12">
            <a:extLst>
              <a:ext uri="{FF2B5EF4-FFF2-40B4-BE49-F238E27FC236}">
                <a16:creationId xmlns:a16="http://schemas.microsoft.com/office/drawing/2014/main" id="{473A2A43-CB7C-2A46-B9A1-67B63E8F1FB7}"/>
              </a:ext>
            </a:extLst>
          </p:cNvPr>
          <p:cNvSpPr txBox="1">
            <a:spLocks/>
          </p:cNvSpPr>
          <p:nvPr/>
        </p:nvSpPr>
        <p:spPr>
          <a:xfrm>
            <a:off x="0" y="4869656"/>
            <a:ext cx="2895600" cy="273844"/>
          </a:xfrm>
          <a:prstGeom prst="rect">
            <a:avLst/>
          </a:prstGeom>
          <a:noFill/>
          <a:ln>
            <a:noFill/>
          </a:ln>
        </p:spPr>
        <p:txBody>
          <a:bodyPr wrap="square"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None/>
              <a:defRPr sz="1000" b="0" i="0" u="none" strike="noStrike" cap="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r>
              <a:rPr lang="en-US" dirty="0">
                <a:solidFill>
                  <a:srgbClr val="FFFFFF"/>
                </a:solidFill>
              </a:rPr>
              <a:t>PhD Defense, May 11, 2020</a:t>
            </a:r>
          </a:p>
        </p:txBody>
      </p:sp>
      <p:pic>
        <p:nvPicPr>
          <p:cNvPr id="201" name="Google Shape;705;p22">
            <a:extLst>
              <a:ext uri="{FF2B5EF4-FFF2-40B4-BE49-F238E27FC236}">
                <a16:creationId xmlns:a16="http://schemas.microsoft.com/office/drawing/2014/main" id="{B29F164E-5EBD-4BDD-8F8D-31A67399DC3C}"/>
              </a:ext>
            </a:extLst>
          </p:cNvPr>
          <p:cNvPicPr preferRelativeResize="0"/>
          <p:nvPr/>
        </p:nvPicPr>
        <p:blipFill rotWithShape="1">
          <a:blip r:embed="rId4">
            <a:alphaModFix/>
          </a:blip>
          <a:srcRect l="12429" t="8258" r="19198" b="12332"/>
          <a:stretch/>
        </p:blipFill>
        <p:spPr>
          <a:xfrm>
            <a:off x="7693305" y="1507647"/>
            <a:ext cx="504750" cy="488100"/>
          </a:xfrm>
          <a:prstGeom prst="rect">
            <a:avLst/>
          </a:prstGeom>
          <a:noFill/>
          <a:ln>
            <a:noFill/>
          </a:ln>
        </p:spPr>
      </p:pic>
    </p:spTree>
    <p:extLst>
      <p:ext uri="{BB962C8B-B14F-4D97-AF65-F5344CB8AC3E}">
        <p14:creationId xmlns:p14="http://schemas.microsoft.com/office/powerpoint/2010/main" val="3164254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ext Placeholder 1">
                <a:extLst>
                  <a:ext uri="{FF2B5EF4-FFF2-40B4-BE49-F238E27FC236}">
                    <a16:creationId xmlns:a16="http://schemas.microsoft.com/office/drawing/2014/main" id="{0EF21DBF-DB8D-4A5A-B203-FCD6C033FA9D}"/>
                  </a:ext>
                </a:extLst>
              </p:cNvPr>
              <p:cNvSpPr>
                <a:spLocks noGrp="1"/>
              </p:cNvSpPr>
              <p:nvPr>
                <p:ph type="body" idx="1"/>
              </p:nvPr>
            </p:nvSpPr>
            <p:spPr>
              <a:xfrm>
                <a:off x="457199" y="968900"/>
                <a:ext cx="4902880" cy="3410595"/>
              </a:xfrm>
            </p:spPr>
            <p:txBody>
              <a:bodyPr/>
              <a:lstStyle/>
              <a:p>
                <a:pPr>
                  <a:spcBef>
                    <a:spcPts val="0"/>
                  </a:spcBef>
                  <a:spcAft>
                    <a:spcPts val="600"/>
                  </a:spcAft>
                </a:pPr>
                <a:r>
                  <a:rPr lang="en-US" altLang="zh-CN" sz="1800" dirty="0">
                    <a:latin typeface="Arial" panose="020B0604020202020204" pitchFamily="34" charset="0"/>
                    <a:cs typeface="Arial" panose="020B0604020202020204" pitchFamily="34" charset="0"/>
                  </a:rPr>
                  <a:t>Generator</a:t>
                </a:r>
                <a:r>
                  <a:rPr lang="en-US" altLang="zh-CN" sz="1800" i="1" dirty="0">
                    <a:latin typeface="Arial" panose="020B0604020202020204" pitchFamily="34" charset="0"/>
                    <a:cs typeface="Arial" panose="020B0604020202020204" pitchFamily="34" charset="0"/>
                  </a:rPr>
                  <a:t> </a:t>
                </a:r>
                <a14:m>
                  <m:oMath xmlns:m="http://schemas.openxmlformats.org/officeDocument/2006/math">
                    <m:r>
                      <a:rPr lang="en-US" altLang="zh-CN" sz="1800" b="0" i="1" smtClean="0">
                        <a:latin typeface="Cambria Math" panose="02040503050406030204" pitchFamily="18" charset="0"/>
                        <a:cs typeface="Arial" panose="020B0604020202020204" pitchFamily="34" charset="0"/>
                      </a:rPr>
                      <m:t>𝐿𝑜𝑠𝑠</m:t>
                    </m:r>
                    <m:r>
                      <a:rPr lang="en-US" altLang="zh-CN" sz="1800" b="0" i="1" smtClean="0">
                        <a:latin typeface="Cambria Math" panose="02040503050406030204" pitchFamily="18" charset="0"/>
                        <a:cs typeface="Arial" panose="020B0604020202020204" pitchFamily="34" charset="0"/>
                      </a:rPr>
                      <m:t>_</m:t>
                    </m:r>
                    <m:r>
                      <a:rPr lang="en-US" altLang="zh-CN" sz="1800" b="0" i="1" smtClean="0">
                        <a:latin typeface="Cambria Math" panose="02040503050406030204" pitchFamily="18" charset="0"/>
                        <a:cs typeface="Arial" panose="020B0604020202020204" pitchFamily="34" charset="0"/>
                      </a:rPr>
                      <m:t>𝐺</m:t>
                    </m:r>
                  </m:oMath>
                </a14:m>
                <a:endParaRPr lang="en-US" sz="1800" i="1" dirty="0">
                  <a:latin typeface="Arial" panose="020B0604020202020204" pitchFamily="34" charset="0"/>
                  <a:cs typeface="Arial" panose="020B0604020202020204" pitchFamily="34" charset="0"/>
                </a:endParaRPr>
              </a:p>
              <a:p>
                <a:pPr lvl="1">
                  <a:spcBef>
                    <a:spcPts val="0"/>
                  </a:spcBef>
                  <a:spcAft>
                    <a:spcPts val="600"/>
                  </a:spcAft>
                </a:pPr>
                <a:r>
                  <a:rPr lang="en-US" sz="1600" i="1" dirty="0">
                    <a:latin typeface="Arial" panose="020B0604020202020204" pitchFamily="34" charset="0"/>
                    <a:cs typeface="Arial" panose="020B0604020202020204" pitchFamily="34" charset="0"/>
                  </a:rPr>
                  <a:t>Weighted reconstruction loss</a:t>
                </a:r>
                <a:r>
                  <a:rPr lang="en-US" altLang="zh-CN" sz="1600" i="1" dirty="0">
                    <a:latin typeface="Arial" panose="020B0604020202020204" pitchFamily="34" charset="0"/>
                    <a:cs typeface="Arial" panose="020B0604020202020204" pitchFamily="34" charset="0"/>
                  </a:rPr>
                  <a:t>:</a:t>
                </a:r>
                <a:r>
                  <a:rPr lang="zh-CN" altLang="en-US" sz="1600" i="1" dirty="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MSE,</a:t>
                </a:r>
                <a:r>
                  <a:rPr lang="zh-CN" altLang="en-US" sz="1600" dirty="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used</a:t>
                </a:r>
                <a:r>
                  <a:rPr lang="zh-CN" altLang="en-US" sz="1600" dirty="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to</a:t>
                </a:r>
                <a:r>
                  <a:rPr lang="zh-CN" altLang="en-US" sz="1600" dirty="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predict</a:t>
                </a:r>
                <a:r>
                  <a:rPr lang="zh-CN" altLang="en-US" sz="1600" dirty="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the</a:t>
                </a:r>
                <a:r>
                  <a:rPr lang="zh-CN" altLang="en-US" sz="1600" dirty="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missing</a:t>
                </a:r>
                <a:r>
                  <a:rPr lang="zh-CN" altLang="en-US" sz="1600" dirty="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part</a:t>
                </a:r>
              </a:p>
              <a:p>
                <a:pPr lvl="1">
                  <a:spcBef>
                    <a:spcPts val="0"/>
                  </a:spcBef>
                  <a:spcAft>
                    <a:spcPts val="600"/>
                  </a:spcAft>
                </a:pPr>
                <a:r>
                  <a:rPr lang="en-US" altLang="zh-CN" sz="1600" i="1" dirty="0">
                    <a:latin typeface="Arial" panose="020B0604020202020204" pitchFamily="34" charset="0"/>
                    <a:cs typeface="Arial" panose="020B0604020202020204" pitchFamily="34" charset="0"/>
                  </a:rPr>
                  <a:t>Adversarial</a:t>
                </a:r>
                <a:r>
                  <a:rPr lang="zh-CN" altLang="en-US" sz="1600" i="1" dirty="0">
                    <a:latin typeface="Arial" panose="020B0604020202020204" pitchFamily="34" charset="0"/>
                    <a:cs typeface="Arial" panose="020B0604020202020204" pitchFamily="34" charset="0"/>
                  </a:rPr>
                  <a:t> </a:t>
                </a:r>
                <a:r>
                  <a:rPr lang="en-US" altLang="zh-CN" sz="1600" i="1" dirty="0">
                    <a:latin typeface="Arial" panose="020B0604020202020204" pitchFamily="34" charset="0"/>
                    <a:cs typeface="Arial" panose="020B0604020202020204" pitchFamily="34" charset="0"/>
                  </a:rPr>
                  <a:t>loss</a:t>
                </a:r>
                <a:r>
                  <a:rPr lang="zh-CN" altLang="en-US" sz="1600" i="1" dirty="0">
                    <a:latin typeface="Arial" panose="020B0604020202020204" pitchFamily="34" charset="0"/>
                    <a:cs typeface="Arial" panose="020B0604020202020204" pitchFamily="34" charset="0"/>
                  </a:rPr>
                  <a:t> </a:t>
                </a:r>
                <a:r>
                  <a:rPr lang="en-US" altLang="zh-CN" sz="1600" i="1" dirty="0">
                    <a:latin typeface="Arial" panose="020B0604020202020204" pitchFamily="34" charset="0"/>
                    <a:cs typeface="Arial" panose="020B0604020202020204" pitchFamily="34" charset="0"/>
                  </a:rPr>
                  <a:t>of</a:t>
                </a:r>
                <a:r>
                  <a:rPr lang="zh-CN" altLang="en-US" sz="1600" i="1" dirty="0">
                    <a:latin typeface="Arial" panose="020B0604020202020204" pitchFamily="34" charset="0"/>
                    <a:cs typeface="Arial" panose="020B0604020202020204" pitchFamily="34" charset="0"/>
                  </a:rPr>
                  <a:t> </a:t>
                </a:r>
                <a14:m>
                  <m:oMath xmlns:m="http://schemas.openxmlformats.org/officeDocument/2006/math">
                    <m:r>
                      <a:rPr lang="en-US" altLang="zh-CN" sz="1600" b="0" i="1" smtClean="0">
                        <a:latin typeface="Cambria Math" panose="02040503050406030204" pitchFamily="18" charset="0"/>
                        <a:cs typeface="Arial" panose="020B0604020202020204" pitchFamily="34" charset="0"/>
                      </a:rPr>
                      <m:t>𝐺</m:t>
                    </m:r>
                  </m:oMath>
                </a14:m>
                <a:r>
                  <a:rPr lang="en-US" altLang="zh-CN" sz="1600" dirty="0">
                    <a:latin typeface="Arial" panose="020B0604020202020204" pitchFamily="34" charset="0"/>
                    <a:cs typeface="Arial" panose="020B0604020202020204" pitchFamily="34" charset="0"/>
                  </a:rPr>
                  <a:t>:</a:t>
                </a:r>
                <a:r>
                  <a:rPr lang="zh-CN" altLang="en-US" sz="1600" dirty="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BCE,</a:t>
                </a:r>
                <a:r>
                  <a:rPr lang="zh-CN" altLang="en-US" sz="1600" dirty="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make</a:t>
                </a:r>
                <a:r>
                  <a:rPr lang="zh-CN" altLang="en-US" sz="1600" dirty="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the</a:t>
                </a:r>
                <a:r>
                  <a:rPr lang="zh-CN" altLang="en-US" sz="1600" dirty="0">
                    <a:latin typeface="Arial" panose="020B0604020202020204" pitchFamily="34" charset="0"/>
                    <a:cs typeface="Arial" panose="020B0604020202020204" pitchFamily="34" charset="0"/>
                  </a:rPr>
                  <a:t> </a:t>
                </a:r>
                <a14:m>
                  <m:oMath xmlns:m="http://schemas.openxmlformats.org/officeDocument/2006/math">
                    <m:r>
                      <a:rPr lang="en-US" altLang="zh-CN" sz="1600" i="1">
                        <a:latin typeface="Cambria Math" panose="02040503050406030204" pitchFamily="18" charset="0"/>
                        <a:cs typeface="Arial" panose="020B0604020202020204" pitchFamily="34" charset="0"/>
                      </a:rPr>
                      <m:t>𝐺</m:t>
                    </m:r>
                  </m:oMath>
                </a14:m>
                <a:r>
                  <a:rPr lang="zh-CN" altLang="en-US" sz="1600" dirty="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generate</a:t>
                </a:r>
                <a:r>
                  <a:rPr lang="zh-CN" altLang="en-US" sz="1600" dirty="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more</a:t>
                </a:r>
                <a:r>
                  <a:rPr lang="zh-CN" altLang="en-US" sz="1600" dirty="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realistic</a:t>
                </a:r>
                <a:r>
                  <a:rPr lang="zh-CN" altLang="en-US" sz="1600" dirty="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output</a:t>
                </a:r>
                <a:endParaRPr lang="en-US" sz="1600" dirty="0">
                  <a:latin typeface="Arial" panose="020B0604020202020204" pitchFamily="34" charset="0"/>
                  <a:cs typeface="Arial" panose="020B0604020202020204" pitchFamily="34" charset="0"/>
                </a:endParaRPr>
              </a:p>
              <a:p>
                <a:pPr>
                  <a:spcBef>
                    <a:spcPts val="600"/>
                  </a:spcBef>
                  <a:spcAft>
                    <a:spcPts val="600"/>
                  </a:spcAft>
                </a:pPr>
                <a:r>
                  <a:rPr lang="en-US" sz="1800" dirty="0">
                    <a:latin typeface="Arial" panose="020B0604020202020204" pitchFamily="34" charset="0"/>
                    <a:cs typeface="Arial" panose="020B0604020202020204" pitchFamily="34" charset="0"/>
                  </a:rPr>
                  <a:t>Adversarial</a:t>
                </a:r>
                <a:r>
                  <a:rPr lang="zh-CN" altLang="en-US" sz="1800" dirty="0">
                    <a:latin typeface="Arial" panose="020B0604020202020204" pitchFamily="34" charset="0"/>
                    <a:cs typeface="Arial" panose="020B0604020202020204" pitchFamily="34" charset="0"/>
                  </a:rPr>
                  <a:t> </a:t>
                </a:r>
                <a:r>
                  <a:rPr lang="en-US" altLang="zh-CN" sz="1800" dirty="0">
                    <a:latin typeface="Arial" panose="020B0604020202020204" pitchFamily="34" charset="0"/>
                    <a:cs typeface="Arial" panose="020B0604020202020204" pitchFamily="34" charset="0"/>
                  </a:rPr>
                  <a:t>Discriminator </a:t>
                </a:r>
                <a14:m>
                  <m:oMath xmlns:m="http://schemas.openxmlformats.org/officeDocument/2006/math">
                    <m:r>
                      <a:rPr lang="en-US" altLang="zh-CN" sz="1800" b="0" i="1" smtClean="0">
                        <a:latin typeface="Cambria Math" panose="02040503050406030204" pitchFamily="18" charset="0"/>
                        <a:cs typeface="Arial" panose="020B0604020202020204" pitchFamily="34" charset="0"/>
                      </a:rPr>
                      <m:t>𝐿𝑜𝑠𝑠</m:t>
                    </m:r>
                    <m:r>
                      <a:rPr lang="en-US" altLang="zh-CN" sz="1800" b="0" i="1" smtClean="0">
                        <a:latin typeface="Cambria Math" panose="02040503050406030204" pitchFamily="18" charset="0"/>
                        <a:cs typeface="Arial" panose="020B0604020202020204" pitchFamily="34" charset="0"/>
                      </a:rPr>
                      <m:t>_</m:t>
                    </m:r>
                    <m:r>
                      <a:rPr lang="en-US" altLang="zh-CN" sz="1800" b="0" i="1" smtClean="0">
                        <a:latin typeface="Cambria Math" panose="02040503050406030204" pitchFamily="18" charset="0"/>
                        <a:cs typeface="Arial" panose="020B0604020202020204" pitchFamily="34" charset="0"/>
                      </a:rPr>
                      <m:t>𝐷</m:t>
                    </m:r>
                  </m:oMath>
                </a14:m>
                <a:endParaRPr lang="en-US" altLang="zh-CN" sz="1800" i="1" dirty="0">
                  <a:latin typeface="Arial" panose="020B0604020202020204" pitchFamily="34" charset="0"/>
                  <a:cs typeface="Arial" panose="020B0604020202020204" pitchFamily="34" charset="0"/>
                </a:endParaRPr>
              </a:p>
              <a:p>
                <a:pPr lvl="1">
                  <a:spcBef>
                    <a:spcPts val="0"/>
                  </a:spcBef>
                  <a:spcAft>
                    <a:spcPts val="600"/>
                  </a:spcAft>
                </a:pPr>
                <a:r>
                  <a:rPr lang="en-US" altLang="zh-CN" sz="1600" i="1" dirty="0">
                    <a:latin typeface="Arial" panose="020B0604020202020204" pitchFamily="34" charset="0"/>
                    <a:cs typeface="Arial" panose="020B0604020202020204" pitchFamily="34" charset="0"/>
                  </a:rPr>
                  <a:t>Adversarial</a:t>
                </a:r>
                <a:r>
                  <a:rPr lang="zh-CN" altLang="en-US" sz="1600" i="1" dirty="0">
                    <a:latin typeface="Arial" panose="020B0604020202020204" pitchFamily="34" charset="0"/>
                    <a:cs typeface="Arial" panose="020B0604020202020204" pitchFamily="34" charset="0"/>
                  </a:rPr>
                  <a:t> </a:t>
                </a:r>
                <a:r>
                  <a:rPr lang="en-US" sz="1600" i="1" dirty="0">
                    <a:latin typeface="Arial" panose="020B0604020202020204" pitchFamily="34" charset="0"/>
                    <a:cs typeface="Arial" panose="020B0604020202020204" pitchFamily="34" charset="0"/>
                  </a:rPr>
                  <a:t>loss</a:t>
                </a:r>
                <a:r>
                  <a:rPr lang="zh-CN" altLang="en-US" sz="1600" i="1" dirty="0">
                    <a:latin typeface="Arial" panose="020B0604020202020204" pitchFamily="34" charset="0"/>
                    <a:cs typeface="Arial" panose="020B0604020202020204" pitchFamily="34" charset="0"/>
                  </a:rPr>
                  <a:t> </a:t>
                </a:r>
                <a:r>
                  <a:rPr lang="en-US" altLang="zh-CN" sz="1600" i="1" dirty="0">
                    <a:latin typeface="Arial" panose="020B0604020202020204" pitchFamily="34" charset="0"/>
                    <a:cs typeface="Arial" panose="020B0604020202020204" pitchFamily="34" charset="0"/>
                  </a:rPr>
                  <a:t>of</a:t>
                </a:r>
                <a:r>
                  <a:rPr lang="zh-CN" altLang="en-US" sz="1600" i="1" dirty="0">
                    <a:latin typeface="Arial" panose="020B0604020202020204" pitchFamily="34" charset="0"/>
                    <a:cs typeface="Arial" panose="020B0604020202020204" pitchFamily="34" charset="0"/>
                  </a:rPr>
                  <a:t> </a:t>
                </a:r>
                <a14:m>
                  <m:oMath xmlns:m="http://schemas.openxmlformats.org/officeDocument/2006/math">
                    <m:r>
                      <a:rPr lang="en-US" altLang="zh-CN" sz="1600" i="1" dirty="0" smtClean="0">
                        <a:latin typeface="Cambria Math" panose="02040503050406030204" pitchFamily="18" charset="0"/>
                        <a:cs typeface="Arial" panose="020B0604020202020204" pitchFamily="34" charset="0"/>
                      </a:rPr>
                      <m:t>𝐷</m:t>
                    </m:r>
                  </m:oMath>
                </a14:m>
                <a:r>
                  <a:rPr lang="en-US" altLang="zh-CN" sz="1600" i="1" dirty="0">
                    <a:latin typeface="Arial" panose="020B0604020202020204" pitchFamily="34" charset="0"/>
                    <a:cs typeface="Arial" panose="020B0604020202020204" pitchFamily="34" charset="0"/>
                  </a:rPr>
                  <a:t>:</a:t>
                </a:r>
                <a:r>
                  <a:rPr lang="zh-CN" altLang="en-US" sz="1600" i="1" dirty="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BCE,</a:t>
                </a:r>
                <a:r>
                  <a:rPr lang="zh-CN" altLang="en-US" sz="1600" dirty="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make</a:t>
                </a:r>
                <a:r>
                  <a:rPr lang="zh-CN" altLang="en-US" sz="1600" dirty="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the</a:t>
                </a:r>
                <a:r>
                  <a:rPr lang="zh-CN" altLang="en-US" sz="1600" dirty="0">
                    <a:latin typeface="Arial" panose="020B0604020202020204" pitchFamily="34" charset="0"/>
                    <a:cs typeface="Arial" panose="020B0604020202020204" pitchFamily="34" charset="0"/>
                  </a:rPr>
                  <a:t> </a:t>
                </a:r>
                <a14:m>
                  <m:oMath xmlns:m="http://schemas.openxmlformats.org/officeDocument/2006/math">
                    <m:r>
                      <a:rPr lang="en-US" altLang="zh-CN" sz="1600" i="1" dirty="0">
                        <a:latin typeface="Cambria Math" panose="02040503050406030204" pitchFamily="18" charset="0"/>
                        <a:cs typeface="Arial" panose="020B0604020202020204" pitchFamily="34" charset="0"/>
                      </a:rPr>
                      <m:t>𝐷</m:t>
                    </m:r>
                  </m:oMath>
                </a14:m>
                <a:r>
                  <a:rPr lang="zh-CN" altLang="en-US" sz="1600" dirty="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better</a:t>
                </a:r>
                <a:r>
                  <a:rPr lang="zh-CN" altLang="en-US" sz="1600" dirty="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distinguish</a:t>
                </a:r>
                <a:r>
                  <a:rPr lang="zh-CN" altLang="en-US" sz="1600" dirty="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ground</a:t>
                </a:r>
                <a:r>
                  <a:rPr lang="zh-CN" altLang="en-US" sz="1600" dirty="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truth</a:t>
                </a:r>
                <a:r>
                  <a:rPr lang="zh-CN" altLang="en-US" sz="1600" dirty="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from</a:t>
                </a:r>
                <a:r>
                  <a:rPr lang="zh-CN" altLang="en-US" sz="1600" dirty="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generated</a:t>
                </a:r>
                <a:r>
                  <a:rPr lang="zh-CN" altLang="en-US" sz="1600" dirty="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output</a:t>
                </a:r>
                <a:endParaRPr lang="en-US" sz="1600" dirty="0">
                  <a:latin typeface="Arial" panose="020B0604020202020204" pitchFamily="34" charset="0"/>
                  <a:cs typeface="Arial" panose="020B0604020202020204" pitchFamily="34" charset="0"/>
                </a:endParaRPr>
              </a:p>
            </p:txBody>
          </p:sp>
        </mc:Choice>
        <mc:Fallback>
          <p:sp>
            <p:nvSpPr>
              <p:cNvPr id="2" name="Text Placeholder 1">
                <a:extLst>
                  <a:ext uri="{FF2B5EF4-FFF2-40B4-BE49-F238E27FC236}">
                    <a16:creationId xmlns:a16="http://schemas.microsoft.com/office/drawing/2014/main" id="{0EF21DBF-DB8D-4A5A-B203-FCD6C033FA9D}"/>
                  </a:ext>
                </a:extLst>
              </p:cNvPr>
              <p:cNvSpPr>
                <a:spLocks noGrp="1" noRot="1" noChangeAspect="1" noMove="1" noResize="1" noEditPoints="1" noAdjustHandles="1" noChangeArrowheads="1" noChangeShapeType="1" noTextEdit="1"/>
              </p:cNvSpPr>
              <p:nvPr>
                <p:ph type="body" idx="1"/>
              </p:nvPr>
            </p:nvSpPr>
            <p:spPr>
              <a:xfrm>
                <a:off x="457199" y="968900"/>
                <a:ext cx="4902880" cy="3410595"/>
              </a:xfrm>
              <a:blipFill>
                <a:blip r:embed="rId3"/>
                <a:stretch>
                  <a:fillRect/>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619FEB82-4D05-4486-917B-BEDDADDB99DC}"/>
              </a:ext>
            </a:extLst>
          </p:cNvPr>
          <p:cNvSpPr>
            <a:spLocks noGrp="1"/>
          </p:cNvSpPr>
          <p:nvPr>
            <p:ph type="title"/>
          </p:nvPr>
        </p:nvSpPr>
        <p:spPr/>
        <p:txBody>
          <a:bodyPr>
            <a:normAutofit fontScale="90000"/>
          </a:bodyPr>
          <a:lstStyle/>
          <a:p>
            <a:r>
              <a:rPr lang="en-US" dirty="0"/>
              <a:t>Loss Functions</a:t>
            </a:r>
          </a:p>
        </p:txBody>
      </p:sp>
      <p:sp>
        <p:nvSpPr>
          <p:cNvPr id="4" name="Slide Number Placeholder 3">
            <a:extLst>
              <a:ext uri="{FF2B5EF4-FFF2-40B4-BE49-F238E27FC236}">
                <a16:creationId xmlns:a16="http://schemas.microsoft.com/office/drawing/2014/main" id="{F93D272F-0D62-4A0B-93A0-7BBAB11B0F01}"/>
              </a:ext>
            </a:extLst>
          </p:cNvPr>
          <p:cNvSpPr>
            <a:spLocks noGrp="1"/>
          </p:cNvSpPr>
          <p:nvPr>
            <p:ph type="sldNum" idx="4"/>
          </p:nvPr>
        </p:nvSpPr>
        <p:spPr/>
        <p:txBody>
          <a:bodyPr/>
          <a:lstStyle/>
          <a:p>
            <a:pPr marL="0" marR="0" lvl="0" indent="0" algn="l" rtl="0">
              <a:spcBef>
                <a:spcPts val="0"/>
              </a:spcBef>
              <a:buSzPct val="25000"/>
              <a:buNone/>
            </a:pPr>
            <a:fld id="{00000000-1234-1234-1234-123412341234}" type="slidenum">
              <a:rPr lang="en-US" sz="1000" b="0" i="0" u="none" strike="noStrike" cap="none" smtClean="0">
                <a:solidFill>
                  <a:schemeClr val="lt1"/>
                </a:solidFill>
                <a:latin typeface="Arial"/>
                <a:ea typeface="Arial"/>
                <a:cs typeface="Arial"/>
                <a:sym typeface="Arial"/>
              </a:rPr>
              <a:t>18</a:t>
            </a:fld>
            <a:endParaRPr lang="en-US" sz="1000" b="0" i="0" u="none" strike="noStrike" cap="none">
              <a:solidFill>
                <a:schemeClr val="lt1"/>
              </a:solidFill>
              <a:latin typeface="Arial"/>
              <a:ea typeface="Arial"/>
              <a:cs typeface="Arial"/>
              <a:sym typeface="Arial"/>
            </a:endParaRPr>
          </a:p>
        </p:txBody>
      </p:sp>
      <p:grpSp>
        <p:nvGrpSpPr>
          <p:cNvPr id="26" name="Group 25">
            <a:extLst>
              <a:ext uri="{FF2B5EF4-FFF2-40B4-BE49-F238E27FC236}">
                <a16:creationId xmlns:a16="http://schemas.microsoft.com/office/drawing/2014/main" id="{4859E915-8B68-4A4F-928C-72FC2D3B73F2}"/>
              </a:ext>
            </a:extLst>
          </p:cNvPr>
          <p:cNvGrpSpPr/>
          <p:nvPr/>
        </p:nvGrpSpPr>
        <p:grpSpPr>
          <a:xfrm>
            <a:off x="5975520" y="1924438"/>
            <a:ext cx="2019698" cy="1769710"/>
            <a:chOff x="852792" y="2571750"/>
            <a:chExt cx="2372050" cy="2078450"/>
          </a:xfrm>
        </p:grpSpPr>
        <p:pic>
          <p:nvPicPr>
            <p:cNvPr id="10" name="Google Shape;163;p14">
              <a:extLst>
                <a:ext uri="{FF2B5EF4-FFF2-40B4-BE49-F238E27FC236}">
                  <a16:creationId xmlns:a16="http://schemas.microsoft.com/office/drawing/2014/main" id="{A94587EC-D7F1-47C8-B792-24337F1A2B39}"/>
                </a:ext>
              </a:extLst>
            </p:cNvPr>
            <p:cNvPicPr preferRelativeResize="0"/>
            <p:nvPr/>
          </p:nvPicPr>
          <p:blipFill>
            <a:blip r:embed="rId4">
              <a:alphaModFix/>
            </a:blip>
            <a:stretch>
              <a:fillRect/>
            </a:stretch>
          </p:blipFill>
          <p:spPr>
            <a:xfrm>
              <a:off x="852792" y="2571750"/>
              <a:ext cx="2372050" cy="2078450"/>
            </a:xfrm>
            <a:prstGeom prst="rect">
              <a:avLst/>
            </a:prstGeom>
            <a:noFill/>
            <a:ln>
              <a:noFill/>
            </a:ln>
          </p:spPr>
        </p:pic>
        <p:cxnSp>
          <p:nvCxnSpPr>
            <p:cNvPr id="11" name="Google Shape;164;p14">
              <a:extLst>
                <a:ext uri="{FF2B5EF4-FFF2-40B4-BE49-F238E27FC236}">
                  <a16:creationId xmlns:a16="http://schemas.microsoft.com/office/drawing/2014/main" id="{838138E7-D8B5-4B49-B801-CA576FCF2816}"/>
                </a:ext>
              </a:extLst>
            </p:cNvPr>
            <p:cNvCxnSpPr/>
            <p:nvPr/>
          </p:nvCxnSpPr>
          <p:spPr>
            <a:xfrm>
              <a:off x="1645443" y="2704075"/>
              <a:ext cx="0" cy="556200"/>
            </a:xfrm>
            <a:prstGeom prst="straightConnector1">
              <a:avLst/>
            </a:prstGeom>
            <a:noFill/>
            <a:ln w="19050" cap="flat" cmpd="sng">
              <a:solidFill>
                <a:srgbClr val="980000"/>
              </a:solidFill>
              <a:prstDash val="solid"/>
              <a:round/>
              <a:headEnd type="none" w="med" len="med"/>
              <a:tailEnd type="none" w="med" len="med"/>
            </a:ln>
          </p:spPr>
        </p:cxnSp>
        <p:cxnSp>
          <p:nvCxnSpPr>
            <p:cNvPr id="12" name="Google Shape;165;p14">
              <a:extLst>
                <a:ext uri="{FF2B5EF4-FFF2-40B4-BE49-F238E27FC236}">
                  <a16:creationId xmlns:a16="http://schemas.microsoft.com/office/drawing/2014/main" id="{D39B54BD-FD84-426E-826B-303F2513A75D}"/>
                </a:ext>
              </a:extLst>
            </p:cNvPr>
            <p:cNvCxnSpPr/>
            <p:nvPr/>
          </p:nvCxnSpPr>
          <p:spPr>
            <a:xfrm>
              <a:off x="2215593" y="2704075"/>
              <a:ext cx="0" cy="556200"/>
            </a:xfrm>
            <a:prstGeom prst="straightConnector1">
              <a:avLst/>
            </a:prstGeom>
            <a:noFill/>
            <a:ln w="19050" cap="flat" cmpd="sng">
              <a:solidFill>
                <a:srgbClr val="980000"/>
              </a:solidFill>
              <a:prstDash val="solid"/>
              <a:round/>
              <a:headEnd type="none" w="med" len="med"/>
              <a:tailEnd type="none" w="med" len="med"/>
            </a:ln>
          </p:spPr>
        </p:cxnSp>
        <p:cxnSp>
          <p:nvCxnSpPr>
            <p:cNvPr id="13" name="Google Shape;166;p14">
              <a:extLst>
                <a:ext uri="{FF2B5EF4-FFF2-40B4-BE49-F238E27FC236}">
                  <a16:creationId xmlns:a16="http://schemas.microsoft.com/office/drawing/2014/main" id="{987D60CF-DEC8-4F57-A28A-810BA2D1AECF}"/>
                </a:ext>
              </a:extLst>
            </p:cNvPr>
            <p:cNvCxnSpPr/>
            <p:nvPr/>
          </p:nvCxnSpPr>
          <p:spPr>
            <a:xfrm>
              <a:off x="2218093" y="3258375"/>
              <a:ext cx="629700" cy="0"/>
            </a:xfrm>
            <a:prstGeom prst="straightConnector1">
              <a:avLst/>
            </a:prstGeom>
            <a:noFill/>
            <a:ln w="19050" cap="flat" cmpd="sng">
              <a:solidFill>
                <a:srgbClr val="980000"/>
              </a:solidFill>
              <a:prstDash val="solid"/>
              <a:round/>
              <a:headEnd type="none" w="med" len="med"/>
              <a:tailEnd type="none" w="med" len="med"/>
            </a:ln>
          </p:spPr>
        </p:cxnSp>
        <p:cxnSp>
          <p:nvCxnSpPr>
            <p:cNvPr id="14" name="Google Shape;167;p14">
              <a:extLst>
                <a:ext uri="{FF2B5EF4-FFF2-40B4-BE49-F238E27FC236}">
                  <a16:creationId xmlns:a16="http://schemas.microsoft.com/office/drawing/2014/main" id="{141F9E15-B514-4FC4-8B6D-24C08D0046F2}"/>
                </a:ext>
              </a:extLst>
            </p:cNvPr>
            <p:cNvCxnSpPr/>
            <p:nvPr/>
          </p:nvCxnSpPr>
          <p:spPr>
            <a:xfrm>
              <a:off x="999468" y="3258375"/>
              <a:ext cx="645900" cy="0"/>
            </a:xfrm>
            <a:prstGeom prst="straightConnector1">
              <a:avLst/>
            </a:prstGeom>
            <a:noFill/>
            <a:ln w="19050" cap="flat" cmpd="sng">
              <a:solidFill>
                <a:srgbClr val="980000"/>
              </a:solidFill>
              <a:prstDash val="solid"/>
              <a:round/>
              <a:headEnd type="none" w="med" len="med"/>
              <a:tailEnd type="none" w="med" len="med"/>
            </a:ln>
          </p:spPr>
        </p:cxnSp>
        <p:cxnSp>
          <p:nvCxnSpPr>
            <p:cNvPr id="15" name="Google Shape;168;p14">
              <a:extLst>
                <a:ext uri="{FF2B5EF4-FFF2-40B4-BE49-F238E27FC236}">
                  <a16:creationId xmlns:a16="http://schemas.microsoft.com/office/drawing/2014/main" id="{25A295B7-67C4-4F28-A7E0-BBBACCEE117C}"/>
                </a:ext>
              </a:extLst>
            </p:cNvPr>
            <p:cNvCxnSpPr/>
            <p:nvPr/>
          </p:nvCxnSpPr>
          <p:spPr>
            <a:xfrm>
              <a:off x="1636868" y="2705675"/>
              <a:ext cx="579300" cy="0"/>
            </a:xfrm>
            <a:prstGeom prst="straightConnector1">
              <a:avLst/>
            </a:prstGeom>
            <a:noFill/>
            <a:ln w="19050" cap="flat" cmpd="sng">
              <a:solidFill>
                <a:srgbClr val="980000"/>
              </a:solidFill>
              <a:prstDash val="solid"/>
              <a:round/>
              <a:headEnd type="none" w="med" len="med"/>
              <a:tailEnd type="none" w="med" len="med"/>
            </a:ln>
          </p:spPr>
        </p:cxnSp>
        <p:cxnSp>
          <p:nvCxnSpPr>
            <p:cNvPr id="16" name="Google Shape;169;p14">
              <a:extLst>
                <a:ext uri="{FF2B5EF4-FFF2-40B4-BE49-F238E27FC236}">
                  <a16:creationId xmlns:a16="http://schemas.microsoft.com/office/drawing/2014/main" id="{E1D60887-C572-4140-87BC-9FE1D9CD5BF8}"/>
                </a:ext>
              </a:extLst>
            </p:cNvPr>
            <p:cNvCxnSpPr/>
            <p:nvPr/>
          </p:nvCxnSpPr>
          <p:spPr>
            <a:xfrm>
              <a:off x="1641431" y="3936525"/>
              <a:ext cx="0" cy="556200"/>
            </a:xfrm>
            <a:prstGeom prst="straightConnector1">
              <a:avLst/>
            </a:prstGeom>
            <a:noFill/>
            <a:ln w="19050" cap="flat" cmpd="sng">
              <a:solidFill>
                <a:srgbClr val="980000"/>
              </a:solidFill>
              <a:prstDash val="solid"/>
              <a:round/>
              <a:headEnd type="none" w="med" len="med"/>
              <a:tailEnd type="none" w="med" len="med"/>
            </a:ln>
          </p:spPr>
        </p:cxnSp>
        <p:cxnSp>
          <p:nvCxnSpPr>
            <p:cNvPr id="17" name="Google Shape;170;p14">
              <a:extLst>
                <a:ext uri="{FF2B5EF4-FFF2-40B4-BE49-F238E27FC236}">
                  <a16:creationId xmlns:a16="http://schemas.microsoft.com/office/drawing/2014/main" id="{674A2BCA-905C-475D-9098-56E975670B21}"/>
                </a:ext>
              </a:extLst>
            </p:cNvPr>
            <p:cNvCxnSpPr/>
            <p:nvPr/>
          </p:nvCxnSpPr>
          <p:spPr>
            <a:xfrm>
              <a:off x="2211581" y="3936525"/>
              <a:ext cx="0" cy="556200"/>
            </a:xfrm>
            <a:prstGeom prst="straightConnector1">
              <a:avLst/>
            </a:prstGeom>
            <a:noFill/>
            <a:ln w="19050" cap="flat" cmpd="sng">
              <a:solidFill>
                <a:srgbClr val="980000"/>
              </a:solidFill>
              <a:prstDash val="solid"/>
              <a:round/>
              <a:headEnd type="none" w="med" len="med"/>
              <a:tailEnd type="none" w="med" len="med"/>
            </a:ln>
          </p:spPr>
        </p:cxnSp>
        <p:cxnSp>
          <p:nvCxnSpPr>
            <p:cNvPr id="18" name="Google Shape;171;p14">
              <a:extLst>
                <a:ext uri="{FF2B5EF4-FFF2-40B4-BE49-F238E27FC236}">
                  <a16:creationId xmlns:a16="http://schemas.microsoft.com/office/drawing/2014/main" id="{78725107-BBF1-430F-92CF-AD912FFB8E97}"/>
                </a:ext>
              </a:extLst>
            </p:cNvPr>
            <p:cNvCxnSpPr/>
            <p:nvPr/>
          </p:nvCxnSpPr>
          <p:spPr>
            <a:xfrm>
              <a:off x="2220981" y="3946725"/>
              <a:ext cx="629700" cy="0"/>
            </a:xfrm>
            <a:prstGeom prst="straightConnector1">
              <a:avLst/>
            </a:prstGeom>
            <a:noFill/>
            <a:ln w="19050" cap="flat" cmpd="sng">
              <a:solidFill>
                <a:srgbClr val="980000"/>
              </a:solidFill>
              <a:prstDash val="solid"/>
              <a:round/>
              <a:headEnd type="none" w="med" len="med"/>
              <a:tailEnd type="none" w="med" len="med"/>
            </a:ln>
          </p:spPr>
        </p:cxnSp>
        <p:cxnSp>
          <p:nvCxnSpPr>
            <p:cNvPr id="19" name="Google Shape;172;p14">
              <a:extLst>
                <a:ext uri="{FF2B5EF4-FFF2-40B4-BE49-F238E27FC236}">
                  <a16:creationId xmlns:a16="http://schemas.microsoft.com/office/drawing/2014/main" id="{2A624069-571E-42F8-9F8E-F4C768E17715}"/>
                </a:ext>
              </a:extLst>
            </p:cNvPr>
            <p:cNvCxnSpPr/>
            <p:nvPr/>
          </p:nvCxnSpPr>
          <p:spPr>
            <a:xfrm>
              <a:off x="1002356" y="3946725"/>
              <a:ext cx="645900" cy="0"/>
            </a:xfrm>
            <a:prstGeom prst="straightConnector1">
              <a:avLst/>
            </a:prstGeom>
            <a:noFill/>
            <a:ln w="19050" cap="flat" cmpd="sng">
              <a:solidFill>
                <a:srgbClr val="980000"/>
              </a:solidFill>
              <a:prstDash val="solid"/>
              <a:round/>
              <a:headEnd type="none" w="med" len="med"/>
              <a:tailEnd type="none" w="med" len="med"/>
            </a:ln>
          </p:spPr>
        </p:cxnSp>
        <p:cxnSp>
          <p:nvCxnSpPr>
            <p:cNvPr id="20" name="Google Shape;173;p14">
              <a:extLst>
                <a:ext uri="{FF2B5EF4-FFF2-40B4-BE49-F238E27FC236}">
                  <a16:creationId xmlns:a16="http://schemas.microsoft.com/office/drawing/2014/main" id="{0816067C-D1EE-4C6A-BC5E-2B14A63639D3}"/>
                </a:ext>
              </a:extLst>
            </p:cNvPr>
            <p:cNvCxnSpPr/>
            <p:nvPr/>
          </p:nvCxnSpPr>
          <p:spPr>
            <a:xfrm>
              <a:off x="1636856" y="4492725"/>
              <a:ext cx="579300" cy="0"/>
            </a:xfrm>
            <a:prstGeom prst="straightConnector1">
              <a:avLst/>
            </a:prstGeom>
            <a:noFill/>
            <a:ln w="19050" cap="flat" cmpd="sng">
              <a:solidFill>
                <a:srgbClr val="980000"/>
              </a:solidFill>
              <a:prstDash val="solid"/>
              <a:round/>
              <a:headEnd type="none" w="med" len="med"/>
              <a:tailEnd type="none" w="med" len="med"/>
            </a:ln>
          </p:spPr>
        </p:cxnSp>
        <p:cxnSp>
          <p:nvCxnSpPr>
            <p:cNvPr id="21" name="Google Shape;174;p14">
              <a:extLst>
                <a:ext uri="{FF2B5EF4-FFF2-40B4-BE49-F238E27FC236}">
                  <a16:creationId xmlns:a16="http://schemas.microsoft.com/office/drawing/2014/main" id="{96021C0F-318E-4913-BE8A-1438451DF063}"/>
                </a:ext>
              </a:extLst>
            </p:cNvPr>
            <p:cNvCxnSpPr/>
            <p:nvPr/>
          </p:nvCxnSpPr>
          <p:spPr>
            <a:xfrm>
              <a:off x="997768" y="3258375"/>
              <a:ext cx="0" cy="682800"/>
            </a:xfrm>
            <a:prstGeom prst="straightConnector1">
              <a:avLst/>
            </a:prstGeom>
            <a:noFill/>
            <a:ln w="19050" cap="flat" cmpd="sng">
              <a:solidFill>
                <a:srgbClr val="980000"/>
              </a:solidFill>
              <a:prstDash val="solid"/>
              <a:round/>
              <a:headEnd type="none" w="med" len="med"/>
              <a:tailEnd type="none" w="med" len="med"/>
            </a:ln>
          </p:spPr>
        </p:cxnSp>
        <p:cxnSp>
          <p:nvCxnSpPr>
            <p:cNvPr id="22" name="Google Shape;175;p14">
              <a:extLst>
                <a:ext uri="{FF2B5EF4-FFF2-40B4-BE49-F238E27FC236}">
                  <a16:creationId xmlns:a16="http://schemas.microsoft.com/office/drawing/2014/main" id="{47AD4C99-4BEF-4089-95D0-CE6D13FCD1D6}"/>
                </a:ext>
              </a:extLst>
            </p:cNvPr>
            <p:cNvCxnSpPr/>
            <p:nvPr/>
          </p:nvCxnSpPr>
          <p:spPr>
            <a:xfrm>
              <a:off x="2839543" y="3253725"/>
              <a:ext cx="0" cy="682800"/>
            </a:xfrm>
            <a:prstGeom prst="straightConnector1">
              <a:avLst/>
            </a:prstGeom>
            <a:noFill/>
            <a:ln w="19050" cap="flat" cmpd="sng">
              <a:solidFill>
                <a:srgbClr val="980000"/>
              </a:solidFill>
              <a:prstDash val="solid"/>
              <a:round/>
              <a:headEnd type="none" w="med" len="med"/>
              <a:tailEnd type="none" w="med" len="med"/>
            </a:ln>
          </p:spPr>
        </p:cxnSp>
      </p:grpSp>
      <p:sp>
        <p:nvSpPr>
          <p:cNvPr id="42" name="Rectangle 41">
            <a:extLst>
              <a:ext uri="{FF2B5EF4-FFF2-40B4-BE49-F238E27FC236}">
                <a16:creationId xmlns:a16="http://schemas.microsoft.com/office/drawing/2014/main" id="{57F4E390-5A2A-441D-B4B4-D06EFE2C4F79}"/>
              </a:ext>
            </a:extLst>
          </p:cNvPr>
          <p:cNvSpPr/>
          <p:nvPr/>
        </p:nvSpPr>
        <p:spPr>
          <a:xfrm>
            <a:off x="5697181" y="1306352"/>
            <a:ext cx="1189749" cy="276999"/>
          </a:xfrm>
          <a:prstGeom prst="rect">
            <a:avLst/>
          </a:prstGeom>
        </p:spPr>
        <p:txBody>
          <a:bodyPr wrap="none">
            <a:spAutoFit/>
          </a:bodyPr>
          <a:lstStyle/>
          <a:p>
            <a:r>
              <a:rPr lang="en-US" sz="1200" dirty="0">
                <a:ea typeface="SimSun" panose="02010600030101010101" pitchFamily="2" charset="-122"/>
              </a:rPr>
              <a:t>Overlap region</a:t>
            </a:r>
            <a:endParaRPr lang="en-US" sz="1200" dirty="0"/>
          </a:p>
        </p:txBody>
      </p:sp>
      <p:sp>
        <p:nvSpPr>
          <p:cNvPr id="43" name="Rectangle 42">
            <a:extLst>
              <a:ext uri="{FF2B5EF4-FFF2-40B4-BE49-F238E27FC236}">
                <a16:creationId xmlns:a16="http://schemas.microsoft.com/office/drawing/2014/main" id="{C73FA93F-D204-451E-84EA-FCBAC8350446}"/>
              </a:ext>
            </a:extLst>
          </p:cNvPr>
          <p:cNvSpPr/>
          <p:nvPr/>
        </p:nvSpPr>
        <p:spPr>
          <a:xfrm>
            <a:off x="6886930" y="1323965"/>
            <a:ext cx="1172116" cy="276999"/>
          </a:xfrm>
          <a:prstGeom prst="rect">
            <a:avLst/>
          </a:prstGeom>
        </p:spPr>
        <p:txBody>
          <a:bodyPr wrap="none">
            <a:spAutoFit/>
          </a:bodyPr>
          <a:lstStyle/>
          <a:p>
            <a:r>
              <a:rPr lang="en-US" sz="1200" dirty="0">
                <a:ea typeface="SimSun" panose="02010600030101010101" pitchFamily="2" charset="-122"/>
              </a:rPr>
              <a:t>Missing region</a:t>
            </a:r>
            <a:endParaRPr lang="en-US" sz="1200" dirty="0"/>
          </a:p>
        </p:txBody>
      </p:sp>
      <p:cxnSp>
        <p:nvCxnSpPr>
          <p:cNvPr id="32" name="Straight Arrow Connector 31">
            <a:extLst>
              <a:ext uri="{FF2B5EF4-FFF2-40B4-BE49-F238E27FC236}">
                <a16:creationId xmlns:a16="http://schemas.microsoft.com/office/drawing/2014/main" id="{46B970CF-071F-4D50-8713-60D9082669F9}"/>
              </a:ext>
            </a:extLst>
          </p:cNvPr>
          <p:cNvCxnSpPr>
            <a:cxnSpLocks/>
            <a:stCxn id="42" idx="2"/>
          </p:cNvCxnSpPr>
          <p:nvPr/>
        </p:nvCxnSpPr>
        <p:spPr>
          <a:xfrm>
            <a:off x="6292056" y="1583351"/>
            <a:ext cx="0" cy="104646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45" name="Straight Arrow Connector 44">
            <a:extLst>
              <a:ext uri="{FF2B5EF4-FFF2-40B4-BE49-F238E27FC236}">
                <a16:creationId xmlns:a16="http://schemas.microsoft.com/office/drawing/2014/main" id="{FCB88E9A-45C9-4258-B2E4-8C21136BDDC2}"/>
              </a:ext>
            </a:extLst>
          </p:cNvPr>
          <p:cNvCxnSpPr>
            <a:cxnSpLocks/>
            <a:stCxn id="43" idx="2"/>
          </p:cNvCxnSpPr>
          <p:nvPr/>
        </p:nvCxnSpPr>
        <p:spPr>
          <a:xfrm>
            <a:off x="7472988" y="1600964"/>
            <a:ext cx="0" cy="120747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23" name="Shape 12">
            <a:extLst>
              <a:ext uri="{FF2B5EF4-FFF2-40B4-BE49-F238E27FC236}">
                <a16:creationId xmlns:a16="http://schemas.microsoft.com/office/drawing/2014/main" id="{607E2ABD-F39D-F143-A99A-8DC4395A7319}"/>
              </a:ext>
            </a:extLst>
          </p:cNvPr>
          <p:cNvSpPr txBox="1">
            <a:spLocks/>
          </p:cNvSpPr>
          <p:nvPr/>
        </p:nvSpPr>
        <p:spPr>
          <a:xfrm>
            <a:off x="0" y="4869656"/>
            <a:ext cx="2895600" cy="273844"/>
          </a:xfrm>
          <a:prstGeom prst="rect">
            <a:avLst/>
          </a:prstGeom>
          <a:noFill/>
          <a:ln>
            <a:noFill/>
          </a:ln>
        </p:spPr>
        <p:txBody>
          <a:bodyPr wrap="square"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None/>
              <a:defRPr sz="1000" b="0" i="0" u="none" strike="noStrike" cap="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r>
              <a:rPr lang="en-US" dirty="0">
                <a:solidFill>
                  <a:srgbClr val="FFFFFF"/>
                </a:solidFill>
              </a:rPr>
              <a:t>PhD Defense, May 11, 2020</a:t>
            </a:r>
          </a:p>
        </p:txBody>
      </p:sp>
    </p:spTree>
    <p:extLst>
      <p:ext uri="{BB962C8B-B14F-4D97-AF65-F5344CB8AC3E}">
        <p14:creationId xmlns:p14="http://schemas.microsoft.com/office/powerpoint/2010/main" val="30911101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ext Placeholder 1">
                <a:extLst>
                  <a:ext uri="{FF2B5EF4-FFF2-40B4-BE49-F238E27FC236}">
                    <a16:creationId xmlns:a16="http://schemas.microsoft.com/office/drawing/2014/main" id="{2894DCFE-25A8-4E8B-98FA-6DA00DB9B928}"/>
                  </a:ext>
                </a:extLst>
              </p:cNvPr>
              <p:cNvSpPr>
                <a:spLocks noGrp="1"/>
              </p:cNvSpPr>
              <p:nvPr>
                <p:ph type="body" idx="1"/>
              </p:nvPr>
            </p:nvSpPr>
            <p:spPr/>
            <p:txBody>
              <a:bodyPr/>
              <a:lstStyle/>
              <a:p>
                <a:pPr>
                  <a:spcBef>
                    <a:spcPts val="0"/>
                  </a:spcBef>
                  <a:spcAft>
                    <a:spcPts val="600"/>
                  </a:spcAft>
                </a:pPr>
                <a:r>
                  <a:rPr lang="en-US" sz="1800" dirty="0"/>
                  <a:t>Testing Dataset</a:t>
                </a:r>
              </a:p>
              <a:p>
                <a:pPr lvl="1">
                  <a:spcBef>
                    <a:spcPts val="0"/>
                  </a:spcBef>
                  <a:spcAft>
                    <a:spcPts val="600"/>
                  </a:spcAft>
                </a:pPr>
                <a:r>
                  <a:rPr lang="en-US" sz="1600" dirty="0">
                    <a:latin typeface="+mn-lt"/>
                  </a:rPr>
                  <a:t>Benchmark from </a:t>
                </a:r>
                <a:r>
                  <a:rPr lang="en-US" sz="1600" i="1" dirty="0">
                    <a:latin typeface="+mn-lt"/>
                  </a:rPr>
                  <a:t>Park et al. </a:t>
                </a:r>
                <a:r>
                  <a:rPr lang="en-US" sz="1600" dirty="0">
                    <a:latin typeface="+mn-lt"/>
                  </a:rPr>
                  <a:t>including 20 targets with 8-length loop (8 Res), 20 with 12-length loop (12 Res)</a:t>
                </a:r>
              </a:p>
              <a:p>
                <a:pPr>
                  <a:spcBef>
                    <a:spcPts val="0"/>
                  </a:spcBef>
                  <a:spcAft>
                    <a:spcPts val="600"/>
                  </a:spcAft>
                </a:pPr>
                <a:r>
                  <a:rPr lang="en-US" sz="1800" dirty="0"/>
                  <a:t>Performance Metrics</a:t>
                </a:r>
              </a:p>
              <a:p>
                <a:pPr lvl="1">
                  <a:spcBef>
                    <a:spcPts val="0"/>
                  </a:spcBef>
                  <a:spcAft>
                    <a:spcPts val="600"/>
                  </a:spcAft>
                </a:pPr>
                <a:r>
                  <a:rPr lang="en-US" sz="1600" dirty="0">
                    <a:latin typeface="+mn-lt"/>
                  </a:rPr>
                  <a:t>RMSD of loops</a:t>
                </a:r>
              </a:p>
              <a:p>
                <a:pPr lvl="1">
                  <a:spcBef>
                    <a:spcPts val="0"/>
                  </a:spcBef>
                  <a:spcAft>
                    <a:spcPts val="600"/>
                  </a:spcAft>
                </a:pPr>
                <a:r>
                  <a:rPr lang="en-US" sz="1600" dirty="0">
                    <a:latin typeface="+mn-lt"/>
                  </a:rPr>
                  <a:t>Calculated using heavy backbone atoms (</a:t>
                </a:r>
                <a14:m>
                  <m:oMath xmlns:m="http://schemas.openxmlformats.org/officeDocument/2006/math">
                    <m:r>
                      <a:rPr lang="en-US" sz="1600" b="0" i="1" smtClean="0">
                        <a:latin typeface="Cambria Math" panose="02040503050406030204" pitchFamily="18" charset="0"/>
                      </a:rPr>
                      <m:t>𝑁</m:t>
                    </m:r>
                    <m:r>
                      <a:rPr lang="en-US" sz="1600" b="0" i="1" smtClean="0">
                        <a:latin typeface="Cambria Math" panose="02040503050406030204" pitchFamily="18" charset="0"/>
                      </a:rPr>
                      <m:t>, </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𝐶</m:t>
                        </m:r>
                      </m:e>
                      <m:sub>
                        <m:r>
                          <a:rPr lang="en-US" sz="1600" b="0" i="1" smtClean="0">
                            <a:latin typeface="Cambria Math" panose="02040503050406030204" pitchFamily="18" charset="0"/>
                          </a:rPr>
                          <m:t>𝛼</m:t>
                        </m:r>
                      </m:sub>
                    </m:sSub>
                    <m:r>
                      <a:rPr lang="en-US" sz="1600" b="0" i="1" smtClean="0">
                        <a:latin typeface="Cambria Math" panose="02040503050406030204" pitchFamily="18" charset="0"/>
                      </a:rPr>
                      <m:t>, </m:t>
                    </m:r>
                    <m:r>
                      <a:rPr lang="en-US" sz="1600" b="0" i="1" smtClean="0">
                        <a:latin typeface="Cambria Math" panose="02040503050406030204" pitchFamily="18" charset="0"/>
                      </a:rPr>
                      <m:t>𝐶</m:t>
                    </m:r>
                    <m:r>
                      <a:rPr lang="en-US" sz="1600" b="0" i="1" smtClean="0">
                        <a:latin typeface="Cambria Math" panose="02040503050406030204" pitchFamily="18" charset="0"/>
                      </a:rPr>
                      <m:t>, </m:t>
                    </m:r>
                    <m:r>
                      <a:rPr lang="en-US" sz="1600" b="0" i="1" smtClean="0">
                        <a:latin typeface="Cambria Math" panose="02040503050406030204" pitchFamily="18" charset="0"/>
                      </a:rPr>
                      <m:t>𝑂</m:t>
                    </m:r>
                  </m:oMath>
                </a14:m>
                <a:r>
                  <a:rPr lang="en-US" sz="1600" dirty="0">
                    <a:latin typeface="+mn-lt"/>
                  </a:rPr>
                  <a:t>)</a:t>
                </a:r>
              </a:p>
            </p:txBody>
          </p:sp>
        </mc:Choice>
        <mc:Fallback>
          <p:sp>
            <p:nvSpPr>
              <p:cNvPr id="2" name="Text Placeholder 1">
                <a:extLst>
                  <a:ext uri="{FF2B5EF4-FFF2-40B4-BE49-F238E27FC236}">
                    <a16:creationId xmlns:a16="http://schemas.microsoft.com/office/drawing/2014/main" id="{2894DCFE-25A8-4E8B-98FA-6DA00DB9B928}"/>
                  </a:ext>
                </a:extLst>
              </p:cNvPr>
              <p:cNvSpPr>
                <a:spLocks noGrp="1" noRot="1" noChangeAspect="1" noMove="1" noResize="1" noEditPoints="1" noAdjustHandles="1" noChangeArrowheads="1" noChangeShapeType="1" noTextEdit="1"/>
              </p:cNvSpPr>
              <p:nvPr>
                <p:ph type="body" idx="1"/>
              </p:nvPr>
            </p:nvSpPr>
            <p:spPr>
              <a:blipFill>
                <a:blip r:embed="rId2"/>
                <a:stretch>
                  <a:fillRect/>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FDFC4E7A-F7BE-460C-BAA8-62B88657F8A1}"/>
              </a:ext>
            </a:extLst>
          </p:cNvPr>
          <p:cNvSpPr>
            <a:spLocks noGrp="1"/>
          </p:cNvSpPr>
          <p:nvPr>
            <p:ph type="title"/>
          </p:nvPr>
        </p:nvSpPr>
        <p:spPr/>
        <p:txBody>
          <a:bodyPr>
            <a:normAutofit fontScale="90000"/>
          </a:bodyPr>
          <a:lstStyle/>
          <a:p>
            <a:r>
              <a:rPr lang="en-US" dirty="0"/>
              <a:t>Evaluation</a:t>
            </a:r>
          </a:p>
        </p:txBody>
      </p:sp>
      <p:sp>
        <p:nvSpPr>
          <p:cNvPr id="4" name="Slide Number Placeholder 3">
            <a:extLst>
              <a:ext uri="{FF2B5EF4-FFF2-40B4-BE49-F238E27FC236}">
                <a16:creationId xmlns:a16="http://schemas.microsoft.com/office/drawing/2014/main" id="{56C90F7F-BE68-4C0D-9C39-BC0EC5C18B7D}"/>
              </a:ext>
            </a:extLst>
          </p:cNvPr>
          <p:cNvSpPr>
            <a:spLocks noGrp="1"/>
          </p:cNvSpPr>
          <p:nvPr>
            <p:ph type="sldNum" idx="4"/>
          </p:nvPr>
        </p:nvSpPr>
        <p:spPr/>
        <p:txBody>
          <a:bodyPr/>
          <a:lstStyle/>
          <a:p>
            <a:pPr marL="0" marR="0" lvl="0" indent="0" algn="l" rtl="0">
              <a:spcBef>
                <a:spcPts val="0"/>
              </a:spcBef>
              <a:buSzPct val="25000"/>
              <a:buNone/>
            </a:pPr>
            <a:fld id="{00000000-1234-1234-1234-123412341234}" type="slidenum">
              <a:rPr lang="en-US" sz="1000" b="0" i="0" u="none" strike="noStrike" cap="none" smtClean="0">
                <a:solidFill>
                  <a:schemeClr val="lt1"/>
                </a:solidFill>
                <a:latin typeface="Arial"/>
                <a:ea typeface="Arial"/>
                <a:cs typeface="Arial"/>
                <a:sym typeface="Arial"/>
              </a:rPr>
              <a:t>19</a:t>
            </a:fld>
            <a:endParaRPr lang="en-US" sz="1000" b="0" i="0" u="none" strike="noStrike" cap="none">
              <a:solidFill>
                <a:schemeClr val="lt1"/>
              </a:solidFill>
              <a:latin typeface="Arial"/>
              <a:ea typeface="Arial"/>
              <a:cs typeface="Arial"/>
              <a:sym typeface="Arial"/>
            </a:endParaRP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351FA379-6DC7-4E71-A6CF-1346EDF498B1}"/>
                  </a:ext>
                </a:extLst>
              </p:cNvPr>
              <p:cNvSpPr/>
              <p:nvPr/>
            </p:nvSpPr>
            <p:spPr>
              <a:xfrm>
                <a:off x="1244996" y="3234999"/>
                <a:ext cx="7824118" cy="600164"/>
              </a:xfrm>
              <a:prstGeom prst="rect">
                <a:avLst/>
              </a:prstGeom>
            </p:spPr>
            <p:txBody>
              <a:bodyPr wrap="square">
                <a:spAutoFit/>
              </a:bodyPr>
              <a:lstStyle/>
              <a:p>
                <a:pPr>
                  <a:spcAft>
                    <a:spcPts val="600"/>
                  </a:spcAft>
                </a:pPr>
                <a:r>
                  <a:rPr lang="en-US" dirty="0">
                    <a:solidFill>
                      <a:schemeClr val="bg2"/>
                    </a:solidFill>
                    <a:latin typeface="Arial" panose="020B0604020202020204" pitchFamily="34" charset="0"/>
                    <a:cs typeface="Arial" panose="020B0604020202020204" pitchFamily="34" charset="0"/>
                  </a:rPr>
                  <a:t>Suppose true native loop </a:t>
                </a:r>
                <a14:m>
                  <m:oMath xmlns:m="http://schemas.openxmlformats.org/officeDocument/2006/math">
                    <m:r>
                      <a:rPr lang="en-US" b="0" i="1" smtClean="0">
                        <a:solidFill>
                          <a:schemeClr val="bg2"/>
                        </a:solidFill>
                        <a:latin typeface="Cambria Math" panose="02040503050406030204" pitchFamily="18" charset="0"/>
                        <a:cs typeface="Arial" panose="020B0604020202020204" pitchFamily="34" charset="0"/>
                      </a:rPr>
                      <m:t>𝑋</m:t>
                    </m:r>
                    <m:r>
                      <a:rPr lang="en-US" b="0" i="1" smtClean="0">
                        <a:solidFill>
                          <a:schemeClr val="bg2"/>
                        </a:solidFill>
                        <a:latin typeface="Cambria Math" panose="02040503050406030204" pitchFamily="18" charset="0"/>
                        <a:cs typeface="Arial" panose="020B0604020202020204" pitchFamily="34" charset="0"/>
                      </a:rPr>
                      <m:t>=</m:t>
                    </m:r>
                    <m:d>
                      <m:dPr>
                        <m:begChr m:val="{"/>
                        <m:endChr m:val="}"/>
                        <m:ctrlPr>
                          <a:rPr lang="en-US" b="0" i="1" smtClean="0">
                            <a:solidFill>
                              <a:schemeClr val="bg2"/>
                            </a:solidFill>
                            <a:latin typeface="Cambria Math" panose="02040503050406030204" pitchFamily="18" charset="0"/>
                            <a:cs typeface="Arial" panose="020B0604020202020204" pitchFamily="34" charset="0"/>
                          </a:rPr>
                        </m:ctrlPr>
                      </m:dPr>
                      <m:e>
                        <m:sSub>
                          <m:sSubPr>
                            <m:ctrlPr>
                              <a:rPr lang="en-US" b="0" i="1" smtClean="0">
                                <a:solidFill>
                                  <a:schemeClr val="bg2"/>
                                </a:solidFill>
                                <a:latin typeface="Cambria Math" panose="02040503050406030204" pitchFamily="18" charset="0"/>
                                <a:cs typeface="Arial" panose="020B0604020202020204" pitchFamily="34" charset="0"/>
                              </a:rPr>
                            </m:ctrlPr>
                          </m:sSubPr>
                          <m:e>
                            <m:r>
                              <a:rPr lang="en-US" b="0" i="1" smtClean="0">
                                <a:solidFill>
                                  <a:schemeClr val="bg2"/>
                                </a:solidFill>
                                <a:latin typeface="Cambria Math" panose="02040503050406030204" pitchFamily="18" charset="0"/>
                                <a:cs typeface="Arial" panose="020B0604020202020204" pitchFamily="34" charset="0"/>
                              </a:rPr>
                              <m:t>𝑥</m:t>
                            </m:r>
                          </m:e>
                          <m:sub>
                            <m:r>
                              <a:rPr lang="en-US" b="0" i="1" smtClean="0">
                                <a:solidFill>
                                  <a:schemeClr val="bg2"/>
                                </a:solidFill>
                                <a:latin typeface="Cambria Math" panose="02040503050406030204" pitchFamily="18" charset="0"/>
                                <a:cs typeface="Arial" panose="020B0604020202020204" pitchFamily="34" charset="0"/>
                              </a:rPr>
                              <m:t>1</m:t>
                            </m:r>
                          </m:sub>
                        </m:sSub>
                        <m:r>
                          <a:rPr lang="en-US" b="0" i="1" smtClean="0">
                            <a:solidFill>
                              <a:schemeClr val="bg2"/>
                            </a:solidFill>
                            <a:latin typeface="Cambria Math" panose="02040503050406030204" pitchFamily="18" charset="0"/>
                            <a:cs typeface="Arial" panose="020B0604020202020204" pitchFamily="34" charset="0"/>
                          </a:rPr>
                          <m:t>,</m:t>
                        </m:r>
                        <m:sSub>
                          <m:sSubPr>
                            <m:ctrlPr>
                              <a:rPr lang="en-US" b="0" i="1" smtClean="0">
                                <a:solidFill>
                                  <a:schemeClr val="bg2"/>
                                </a:solidFill>
                                <a:latin typeface="Cambria Math" panose="02040503050406030204" pitchFamily="18" charset="0"/>
                                <a:cs typeface="Arial" panose="020B0604020202020204" pitchFamily="34" charset="0"/>
                              </a:rPr>
                            </m:ctrlPr>
                          </m:sSubPr>
                          <m:e>
                            <m:r>
                              <a:rPr lang="en-US" b="0" i="1" smtClean="0">
                                <a:solidFill>
                                  <a:schemeClr val="bg2"/>
                                </a:solidFill>
                                <a:latin typeface="Cambria Math" panose="02040503050406030204" pitchFamily="18" charset="0"/>
                                <a:cs typeface="Arial" panose="020B0604020202020204" pitchFamily="34" charset="0"/>
                              </a:rPr>
                              <m:t>𝑥</m:t>
                            </m:r>
                          </m:e>
                          <m:sub>
                            <m:r>
                              <a:rPr lang="en-US" b="0" i="1" smtClean="0">
                                <a:solidFill>
                                  <a:schemeClr val="bg2"/>
                                </a:solidFill>
                                <a:latin typeface="Cambria Math" panose="02040503050406030204" pitchFamily="18" charset="0"/>
                                <a:cs typeface="Arial" panose="020B0604020202020204" pitchFamily="34" charset="0"/>
                              </a:rPr>
                              <m:t>2</m:t>
                            </m:r>
                          </m:sub>
                        </m:sSub>
                        <m:r>
                          <a:rPr lang="en-US" b="0" i="1" smtClean="0">
                            <a:solidFill>
                              <a:schemeClr val="bg2"/>
                            </a:solidFill>
                            <a:latin typeface="Cambria Math" panose="02040503050406030204" pitchFamily="18" charset="0"/>
                            <a:cs typeface="Arial" panose="020B0604020202020204" pitchFamily="34" charset="0"/>
                          </a:rPr>
                          <m:t>,…,</m:t>
                        </m:r>
                        <m:sSub>
                          <m:sSubPr>
                            <m:ctrlPr>
                              <a:rPr lang="en-US" b="0" i="1" smtClean="0">
                                <a:solidFill>
                                  <a:schemeClr val="bg2"/>
                                </a:solidFill>
                                <a:latin typeface="Cambria Math" panose="02040503050406030204" pitchFamily="18" charset="0"/>
                                <a:cs typeface="Arial" panose="020B0604020202020204" pitchFamily="34" charset="0"/>
                              </a:rPr>
                            </m:ctrlPr>
                          </m:sSubPr>
                          <m:e>
                            <m:r>
                              <a:rPr lang="en-US" b="0" i="1" smtClean="0">
                                <a:solidFill>
                                  <a:schemeClr val="bg2"/>
                                </a:solidFill>
                                <a:latin typeface="Cambria Math" panose="02040503050406030204" pitchFamily="18" charset="0"/>
                                <a:cs typeface="Arial" panose="020B0604020202020204" pitchFamily="34" charset="0"/>
                              </a:rPr>
                              <m:t>𝑥</m:t>
                            </m:r>
                          </m:e>
                          <m:sub>
                            <m:r>
                              <a:rPr lang="en-US" b="0" i="1" smtClean="0">
                                <a:solidFill>
                                  <a:schemeClr val="bg2"/>
                                </a:solidFill>
                                <a:latin typeface="Cambria Math" panose="02040503050406030204" pitchFamily="18" charset="0"/>
                                <a:cs typeface="Arial" panose="020B0604020202020204" pitchFamily="34" charset="0"/>
                              </a:rPr>
                              <m:t>𝑛</m:t>
                            </m:r>
                          </m:sub>
                        </m:sSub>
                      </m:e>
                    </m:d>
                  </m:oMath>
                </a14:m>
                <a:r>
                  <a:rPr lang="en-US" dirty="0">
                    <a:solidFill>
                      <a:schemeClr val="bg2"/>
                    </a:solidFill>
                    <a:latin typeface="Arial" panose="020B0604020202020204" pitchFamily="34" charset="0"/>
                    <a:cs typeface="Arial" panose="020B0604020202020204" pitchFamily="34" charset="0"/>
                  </a:rPr>
                  <a:t>, predicted loop </a:t>
                </a:r>
                <a14:m>
                  <m:oMath xmlns:m="http://schemas.openxmlformats.org/officeDocument/2006/math">
                    <m:r>
                      <a:rPr lang="en-US" b="0" i="1" smtClean="0">
                        <a:solidFill>
                          <a:schemeClr val="bg2"/>
                        </a:solidFill>
                        <a:latin typeface="Cambria Math" panose="02040503050406030204" pitchFamily="18" charset="0"/>
                        <a:cs typeface="Arial" panose="020B0604020202020204" pitchFamily="34" charset="0"/>
                      </a:rPr>
                      <m:t>𝑌</m:t>
                    </m:r>
                    <m:r>
                      <a:rPr lang="en-US" b="0" i="1" smtClean="0">
                        <a:solidFill>
                          <a:schemeClr val="bg2"/>
                        </a:solidFill>
                        <a:latin typeface="Cambria Math" panose="02040503050406030204" pitchFamily="18" charset="0"/>
                        <a:cs typeface="Arial" panose="020B0604020202020204" pitchFamily="34" charset="0"/>
                      </a:rPr>
                      <m:t>=</m:t>
                    </m:r>
                    <m:d>
                      <m:dPr>
                        <m:begChr m:val="{"/>
                        <m:endChr m:val="}"/>
                        <m:ctrlPr>
                          <a:rPr lang="en-US" b="0" i="1" smtClean="0">
                            <a:solidFill>
                              <a:schemeClr val="bg2"/>
                            </a:solidFill>
                            <a:latin typeface="Cambria Math" panose="02040503050406030204" pitchFamily="18" charset="0"/>
                            <a:cs typeface="Arial" panose="020B0604020202020204" pitchFamily="34" charset="0"/>
                          </a:rPr>
                        </m:ctrlPr>
                      </m:dPr>
                      <m:e>
                        <m:sSub>
                          <m:sSubPr>
                            <m:ctrlPr>
                              <a:rPr lang="en-US" b="0" i="1" smtClean="0">
                                <a:solidFill>
                                  <a:schemeClr val="bg2"/>
                                </a:solidFill>
                                <a:latin typeface="Cambria Math" panose="02040503050406030204" pitchFamily="18" charset="0"/>
                                <a:cs typeface="Arial" panose="020B0604020202020204" pitchFamily="34" charset="0"/>
                              </a:rPr>
                            </m:ctrlPr>
                          </m:sSubPr>
                          <m:e>
                            <m:r>
                              <a:rPr lang="en-US" b="0" i="1" smtClean="0">
                                <a:solidFill>
                                  <a:schemeClr val="bg2"/>
                                </a:solidFill>
                                <a:latin typeface="Cambria Math" panose="02040503050406030204" pitchFamily="18" charset="0"/>
                                <a:cs typeface="Arial" panose="020B0604020202020204" pitchFamily="34" charset="0"/>
                              </a:rPr>
                              <m:t>𝑦</m:t>
                            </m:r>
                          </m:e>
                          <m:sub>
                            <m:r>
                              <a:rPr lang="en-US" b="0" i="1" smtClean="0">
                                <a:solidFill>
                                  <a:schemeClr val="bg2"/>
                                </a:solidFill>
                                <a:latin typeface="Cambria Math" panose="02040503050406030204" pitchFamily="18" charset="0"/>
                                <a:cs typeface="Arial" panose="020B0604020202020204" pitchFamily="34" charset="0"/>
                              </a:rPr>
                              <m:t>1</m:t>
                            </m:r>
                          </m:sub>
                        </m:sSub>
                        <m:r>
                          <a:rPr lang="en-US" b="0" i="1" smtClean="0">
                            <a:solidFill>
                              <a:schemeClr val="bg2"/>
                            </a:solidFill>
                            <a:latin typeface="Cambria Math" panose="02040503050406030204" pitchFamily="18" charset="0"/>
                            <a:cs typeface="Arial" panose="020B0604020202020204" pitchFamily="34" charset="0"/>
                          </a:rPr>
                          <m:t>,</m:t>
                        </m:r>
                        <m:sSub>
                          <m:sSubPr>
                            <m:ctrlPr>
                              <a:rPr lang="en-US" b="0" i="1" smtClean="0">
                                <a:solidFill>
                                  <a:schemeClr val="bg2"/>
                                </a:solidFill>
                                <a:latin typeface="Cambria Math" panose="02040503050406030204" pitchFamily="18" charset="0"/>
                                <a:cs typeface="Arial" panose="020B0604020202020204" pitchFamily="34" charset="0"/>
                              </a:rPr>
                            </m:ctrlPr>
                          </m:sSubPr>
                          <m:e>
                            <m:r>
                              <a:rPr lang="en-US" b="0" i="1" smtClean="0">
                                <a:solidFill>
                                  <a:schemeClr val="bg2"/>
                                </a:solidFill>
                                <a:latin typeface="Cambria Math" panose="02040503050406030204" pitchFamily="18" charset="0"/>
                                <a:cs typeface="Arial" panose="020B0604020202020204" pitchFamily="34" charset="0"/>
                              </a:rPr>
                              <m:t>𝑦</m:t>
                            </m:r>
                          </m:e>
                          <m:sub>
                            <m:r>
                              <a:rPr lang="en-US" b="0" i="1" smtClean="0">
                                <a:solidFill>
                                  <a:schemeClr val="bg2"/>
                                </a:solidFill>
                                <a:latin typeface="Cambria Math" panose="02040503050406030204" pitchFamily="18" charset="0"/>
                                <a:cs typeface="Arial" panose="020B0604020202020204" pitchFamily="34" charset="0"/>
                              </a:rPr>
                              <m:t>2</m:t>
                            </m:r>
                          </m:sub>
                        </m:sSub>
                        <m:r>
                          <a:rPr lang="en-US" b="0" i="1" smtClean="0">
                            <a:solidFill>
                              <a:schemeClr val="bg2"/>
                            </a:solidFill>
                            <a:latin typeface="Cambria Math" panose="02040503050406030204" pitchFamily="18" charset="0"/>
                            <a:cs typeface="Arial" panose="020B0604020202020204" pitchFamily="34" charset="0"/>
                          </a:rPr>
                          <m:t>,…,</m:t>
                        </m:r>
                        <m:sSub>
                          <m:sSubPr>
                            <m:ctrlPr>
                              <a:rPr lang="en-US" b="0" i="1" smtClean="0">
                                <a:solidFill>
                                  <a:schemeClr val="bg2"/>
                                </a:solidFill>
                                <a:latin typeface="Cambria Math" panose="02040503050406030204" pitchFamily="18" charset="0"/>
                                <a:cs typeface="Arial" panose="020B0604020202020204" pitchFamily="34" charset="0"/>
                              </a:rPr>
                            </m:ctrlPr>
                          </m:sSubPr>
                          <m:e>
                            <m:r>
                              <a:rPr lang="en-US" b="0" i="1" smtClean="0">
                                <a:solidFill>
                                  <a:schemeClr val="bg2"/>
                                </a:solidFill>
                                <a:latin typeface="Cambria Math" panose="02040503050406030204" pitchFamily="18" charset="0"/>
                                <a:cs typeface="Arial" panose="020B0604020202020204" pitchFamily="34" charset="0"/>
                              </a:rPr>
                              <m:t>𝑦</m:t>
                            </m:r>
                          </m:e>
                          <m:sub>
                            <m:r>
                              <a:rPr lang="en-US" b="0" i="1" smtClean="0">
                                <a:solidFill>
                                  <a:schemeClr val="bg2"/>
                                </a:solidFill>
                                <a:latin typeface="Cambria Math" panose="02040503050406030204" pitchFamily="18" charset="0"/>
                                <a:cs typeface="Arial" panose="020B0604020202020204" pitchFamily="34" charset="0"/>
                              </a:rPr>
                              <m:t>𝑛</m:t>
                            </m:r>
                          </m:sub>
                        </m:sSub>
                      </m:e>
                    </m:d>
                  </m:oMath>
                </a14:m>
                <a:endParaRPr lang="en-US" b="0" dirty="0">
                  <a:solidFill>
                    <a:schemeClr val="bg2"/>
                  </a:solidFill>
                  <a:latin typeface="Arial" panose="020B0604020202020204" pitchFamily="34" charset="0"/>
                  <a:cs typeface="Arial" panose="020B0604020202020204" pitchFamily="34" charset="0"/>
                </a:endParaRPr>
              </a:p>
              <a:p>
                <a:pPr>
                  <a:spcAft>
                    <a:spcPts val="600"/>
                  </a:spcAft>
                </a:pPr>
                <a:r>
                  <a:rPr lang="en-US" dirty="0">
                    <a:solidFill>
                      <a:schemeClr val="bg2"/>
                    </a:solidFill>
                    <a:latin typeface="Arial" panose="020B0604020202020204" pitchFamily="34" charset="0"/>
                    <a:cs typeface="Arial" panose="020B0604020202020204" pitchFamily="34" charset="0"/>
                  </a:rPr>
                  <a:t>After superimposing </a:t>
                </a:r>
                <a14:m>
                  <m:oMath xmlns:m="http://schemas.openxmlformats.org/officeDocument/2006/math">
                    <m:r>
                      <a:rPr lang="en-US" b="0" i="1" smtClean="0">
                        <a:solidFill>
                          <a:schemeClr val="bg2"/>
                        </a:solidFill>
                        <a:latin typeface="Cambria Math" panose="02040503050406030204" pitchFamily="18" charset="0"/>
                        <a:cs typeface="Arial" panose="020B0604020202020204" pitchFamily="34" charset="0"/>
                      </a:rPr>
                      <m:t>𝑋</m:t>
                    </m:r>
                  </m:oMath>
                </a14:m>
                <a:r>
                  <a:rPr lang="en-US" dirty="0">
                    <a:solidFill>
                      <a:schemeClr val="bg2"/>
                    </a:solidFill>
                    <a:latin typeface="Arial" panose="020B0604020202020204" pitchFamily="34" charset="0"/>
                    <a:cs typeface="Arial" panose="020B0604020202020204" pitchFamily="34" charset="0"/>
                  </a:rPr>
                  <a:t> and </a:t>
                </a:r>
                <a14:m>
                  <m:oMath xmlns:m="http://schemas.openxmlformats.org/officeDocument/2006/math">
                    <m:r>
                      <a:rPr lang="en-US" b="0" i="1" smtClean="0">
                        <a:solidFill>
                          <a:schemeClr val="bg2"/>
                        </a:solidFill>
                        <a:latin typeface="Cambria Math" panose="02040503050406030204" pitchFamily="18" charset="0"/>
                        <a:cs typeface="Arial" panose="020B0604020202020204" pitchFamily="34" charset="0"/>
                      </a:rPr>
                      <m:t>𝑌</m:t>
                    </m:r>
                  </m:oMath>
                </a14:m>
                <a:r>
                  <a:rPr lang="en-US" dirty="0">
                    <a:solidFill>
                      <a:schemeClr val="bg2"/>
                    </a:solidFill>
                    <a:latin typeface="Arial" panose="020B0604020202020204" pitchFamily="34" charset="0"/>
                    <a:cs typeface="Arial" panose="020B0604020202020204" pitchFamily="34" charset="0"/>
                  </a:rPr>
                  <a:t>, calculate the RMSD using:</a:t>
                </a:r>
              </a:p>
            </p:txBody>
          </p:sp>
        </mc:Choice>
        <mc:Fallback xmlns="">
          <p:sp>
            <p:nvSpPr>
              <p:cNvPr id="5" name="Rectangle 4">
                <a:extLst>
                  <a:ext uri="{FF2B5EF4-FFF2-40B4-BE49-F238E27FC236}">
                    <a16:creationId xmlns:a16="http://schemas.microsoft.com/office/drawing/2014/main" id="{351FA379-6DC7-4E71-A6CF-1346EDF498B1}"/>
                  </a:ext>
                </a:extLst>
              </p:cNvPr>
              <p:cNvSpPr>
                <a:spLocks noRot="1" noChangeAspect="1" noMove="1" noResize="1" noEditPoints="1" noAdjustHandles="1" noChangeArrowheads="1" noChangeShapeType="1" noTextEdit="1"/>
              </p:cNvSpPr>
              <p:nvPr/>
            </p:nvSpPr>
            <p:spPr>
              <a:xfrm>
                <a:off x="1244996" y="3234999"/>
                <a:ext cx="7824118" cy="600164"/>
              </a:xfrm>
              <a:prstGeom prst="rect">
                <a:avLst/>
              </a:prstGeom>
              <a:blipFill>
                <a:blip r:embed="rId3"/>
                <a:stretch>
                  <a:fillRect l="-162" t="-2083" b="-8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9CABC47-CCE0-4756-BB46-E7C0F160AEC8}"/>
                  </a:ext>
                </a:extLst>
              </p:cNvPr>
              <p:cNvSpPr txBox="1"/>
              <p:nvPr/>
            </p:nvSpPr>
            <p:spPr>
              <a:xfrm>
                <a:off x="3359537" y="3901769"/>
                <a:ext cx="2361864" cy="54566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𝑅𝑀𝑆𝐷</m:t>
                      </m:r>
                      <m:d>
                        <m:dPr>
                          <m:ctrlPr>
                            <a:rPr lang="en-US" sz="1200" b="0" i="1" smtClean="0">
                              <a:latin typeface="Cambria Math" panose="02040503050406030204" pitchFamily="18" charset="0"/>
                            </a:rPr>
                          </m:ctrlPr>
                        </m:dPr>
                        <m:e>
                          <m:r>
                            <a:rPr lang="en-US" sz="1200" b="0" i="1" smtClean="0">
                              <a:latin typeface="Cambria Math" panose="02040503050406030204" pitchFamily="18" charset="0"/>
                            </a:rPr>
                            <m:t>𝑋</m:t>
                          </m:r>
                          <m:r>
                            <a:rPr lang="en-US" sz="1200" b="0" i="1" smtClean="0">
                              <a:latin typeface="Cambria Math" panose="02040503050406030204" pitchFamily="18" charset="0"/>
                            </a:rPr>
                            <m:t>,</m:t>
                          </m:r>
                          <m:r>
                            <a:rPr lang="en-US" sz="1200" b="0" i="1" smtClean="0">
                              <a:latin typeface="Cambria Math" panose="02040503050406030204" pitchFamily="18" charset="0"/>
                            </a:rPr>
                            <m:t>𝑌</m:t>
                          </m:r>
                        </m:e>
                      </m:d>
                      <m:r>
                        <a:rPr lang="en-US" sz="1200" b="0" i="1" smtClean="0">
                          <a:latin typeface="Cambria Math" panose="02040503050406030204" pitchFamily="18" charset="0"/>
                        </a:rPr>
                        <m:t>=</m:t>
                      </m:r>
                      <m:rad>
                        <m:radPr>
                          <m:degHide m:val="on"/>
                          <m:ctrlPr>
                            <a:rPr lang="en-US" sz="1200" b="0" i="1" smtClean="0">
                              <a:latin typeface="Cambria Math" panose="02040503050406030204" pitchFamily="18" charset="0"/>
                            </a:rPr>
                          </m:ctrlPr>
                        </m:radPr>
                        <m:deg/>
                        <m:e>
                          <m:f>
                            <m:fPr>
                              <m:ctrlPr>
                                <a:rPr lang="en-US" sz="1200" b="0" i="1" smtClean="0">
                                  <a:latin typeface="Cambria Math" panose="02040503050406030204" pitchFamily="18" charset="0"/>
                                </a:rPr>
                              </m:ctrlPr>
                            </m:fPr>
                            <m:num>
                              <m:r>
                                <a:rPr lang="en-US" sz="1200" b="0" i="1" smtClean="0">
                                  <a:latin typeface="Cambria Math" panose="02040503050406030204" pitchFamily="18" charset="0"/>
                                </a:rPr>
                                <m:t>1</m:t>
                              </m:r>
                            </m:num>
                            <m:den>
                              <m:r>
                                <a:rPr lang="en-US" sz="1200" b="0" i="1" smtClean="0">
                                  <a:latin typeface="Cambria Math" panose="02040503050406030204" pitchFamily="18" charset="0"/>
                                </a:rPr>
                                <m:t>𝑛</m:t>
                              </m:r>
                            </m:den>
                          </m:f>
                          <m:nary>
                            <m:naryPr>
                              <m:chr m:val="∑"/>
                              <m:limLoc m:val="subSup"/>
                              <m:ctrlPr>
                                <a:rPr lang="en-US" sz="1200" i="1" smtClean="0">
                                  <a:latin typeface="Cambria Math" panose="02040503050406030204" pitchFamily="18" charset="0"/>
                                </a:rPr>
                              </m:ctrlPr>
                            </m:naryPr>
                            <m:sub>
                              <m:r>
                                <m:rPr>
                                  <m:brk m:alnAt="23"/>
                                </m:rPr>
                                <a:rPr lang="en-US" sz="1200" i="1">
                                  <a:latin typeface="Cambria Math" panose="02040503050406030204" pitchFamily="18" charset="0"/>
                                </a:rPr>
                                <m:t>𝑖</m:t>
                              </m:r>
                              <m:r>
                                <a:rPr lang="en-US" sz="1200" i="1">
                                  <a:latin typeface="Cambria Math" panose="02040503050406030204" pitchFamily="18" charset="0"/>
                                </a:rPr>
                                <m:t>=1</m:t>
                              </m:r>
                            </m:sub>
                            <m:sup>
                              <m:r>
                                <a:rPr lang="en-US" sz="1200" i="1">
                                  <a:latin typeface="Cambria Math" panose="02040503050406030204" pitchFamily="18" charset="0"/>
                                </a:rPr>
                                <m:t>𝑛</m:t>
                              </m:r>
                            </m:sup>
                            <m:e>
                              <m:sSup>
                                <m:sSupPr>
                                  <m:ctrlPr>
                                    <a:rPr lang="en-US" sz="1200" i="1" smtClean="0">
                                      <a:latin typeface="Cambria Math" panose="02040503050406030204" pitchFamily="18" charset="0"/>
                                    </a:rPr>
                                  </m:ctrlPr>
                                </m:sSupPr>
                                <m:e>
                                  <m:d>
                                    <m:dPr>
                                      <m:begChr m:val="‖"/>
                                      <m:endChr m:val="‖"/>
                                      <m:ctrlPr>
                                        <a:rPr lang="en-US" sz="1200" i="1" smtClean="0">
                                          <a:latin typeface="Cambria Math" panose="02040503050406030204" pitchFamily="18" charset="0"/>
                                        </a:rPr>
                                      </m:ctrlPr>
                                    </m:dPr>
                                    <m:e>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𝑥</m:t>
                                          </m:r>
                                        </m:e>
                                        <m:sub>
                                          <m:r>
                                            <a:rPr lang="en-US" sz="1200" b="0" i="1" smtClean="0">
                                              <a:latin typeface="Cambria Math" panose="02040503050406030204" pitchFamily="18" charset="0"/>
                                            </a:rPr>
                                            <m:t>𝑖</m:t>
                                          </m:r>
                                        </m:sub>
                                      </m:sSub>
                                      <m:r>
                                        <a:rPr lang="en-US" sz="1200" b="0" i="1" smtClean="0">
                                          <a:latin typeface="Cambria Math" panose="02040503050406030204" pitchFamily="18" charset="0"/>
                                        </a:rPr>
                                        <m:t>−</m:t>
                                      </m:r>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𝑦</m:t>
                                          </m:r>
                                        </m:e>
                                        <m:sub>
                                          <m:r>
                                            <a:rPr lang="en-US" sz="1200" b="0" i="1" smtClean="0">
                                              <a:latin typeface="Cambria Math" panose="02040503050406030204" pitchFamily="18" charset="0"/>
                                            </a:rPr>
                                            <m:t>𝑖</m:t>
                                          </m:r>
                                        </m:sub>
                                      </m:sSub>
                                    </m:e>
                                  </m:d>
                                </m:e>
                                <m:sup>
                                  <m:r>
                                    <a:rPr lang="en-US" sz="1200" b="0" i="1" smtClean="0">
                                      <a:latin typeface="Cambria Math" panose="02040503050406030204" pitchFamily="18" charset="0"/>
                                    </a:rPr>
                                    <m:t>2</m:t>
                                  </m:r>
                                </m:sup>
                              </m:sSup>
                            </m:e>
                          </m:nary>
                        </m:e>
                      </m:rad>
                    </m:oMath>
                  </m:oMathPara>
                </a14:m>
                <a:endParaRPr lang="en-US" sz="1200" i="1" dirty="0"/>
              </a:p>
            </p:txBody>
          </p:sp>
        </mc:Choice>
        <mc:Fallback xmlns="">
          <p:sp>
            <p:nvSpPr>
              <p:cNvPr id="6" name="TextBox 5">
                <a:extLst>
                  <a:ext uri="{FF2B5EF4-FFF2-40B4-BE49-F238E27FC236}">
                    <a16:creationId xmlns:a16="http://schemas.microsoft.com/office/drawing/2014/main" id="{59CABC47-CCE0-4756-BB46-E7C0F160AEC8}"/>
                  </a:ext>
                </a:extLst>
              </p:cNvPr>
              <p:cNvSpPr txBox="1">
                <a:spLocks noRot="1" noChangeAspect="1" noMove="1" noResize="1" noEditPoints="1" noAdjustHandles="1" noChangeArrowheads="1" noChangeShapeType="1" noTextEdit="1"/>
              </p:cNvSpPr>
              <p:nvPr/>
            </p:nvSpPr>
            <p:spPr>
              <a:xfrm>
                <a:off x="3359537" y="3901769"/>
                <a:ext cx="2361864" cy="545662"/>
              </a:xfrm>
              <a:prstGeom prst="rect">
                <a:avLst/>
              </a:prstGeom>
              <a:blipFill>
                <a:blip r:embed="rId4"/>
                <a:stretch>
                  <a:fillRect/>
                </a:stretch>
              </a:blipFill>
            </p:spPr>
            <p:txBody>
              <a:bodyPr/>
              <a:lstStyle/>
              <a:p>
                <a:r>
                  <a:rPr lang="en-US">
                    <a:noFill/>
                  </a:rPr>
                  <a:t> </a:t>
                </a:r>
              </a:p>
            </p:txBody>
          </p:sp>
        </mc:Fallback>
      </mc:AlternateContent>
      <p:sp>
        <p:nvSpPr>
          <p:cNvPr id="7" name="Rectangle 6">
            <a:extLst>
              <a:ext uri="{FF2B5EF4-FFF2-40B4-BE49-F238E27FC236}">
                <a16:creationId xmlns:a16="http://schemas.microsoft.com/office/drawing/2014/main" id="{0304DBFB-903F-439B-866A-6F89EE751FE5}"/>
              </a:ext>
            </a:extLst>
          </p:cNvPr>
          <p:cNvSpPr/>
          <p:nvPr/>
        </p:nvSpPr>
        <p:spPr>
          <a:xfrm>
            <a:off x="1118707" y="3161803"/>
            <a:ext cx="6763406" cy="1346720"/>
          </a:xfrm>
          <a:prstGeom prst="rect">
            <a:avLst/>
          </a:prstGeom>
          <a:noFill/>
          <a:ln w="12700">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8" name="Shape 12">
            <a:extLst>
              <a:ext uri="{FF2B5EF4-FFF2-40B4-BE49-F238E27FC236}">
                <a16:creationId xmlns:a16="http://schemas.microsoft.com/office/drawing/2014/main" id="{C2A0591F-1CA4-3B46-8EF4-DD67CC1DD9B0}"/>
              </a:ext>
            </a:extLst>
          </p:cNvPr>
          <p:cNvSpPr txBox="1">
            <a:spLocks/>
          </p:cNvSpPr>
          <p:nvPr/>
        </p:nvSpPr>
        <p:spPr>
          <a:xfrm>
            <a:off x="0" y="4869656"/>
            <a:ext cx="2895600" cy="273844"/>
          </a:xfrm>
          <a:prstGeom prst="rect">
            <a:avLst/>
          </a:prstGeom>
          <a:noFill/>
          <a:ln>
            <a:noFill/>
          </a:ln>
        </p:spPr>
        <p:txBody>
          <a:bodyPr wrap="square"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None/>
              <a:defRPr sz="1000" b="0" i="0" u="none" strike="noStrike" cap="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r>
              <a:rPr lang="en-US" dirty="0">
                <a:solidFill>
                  <a:srgbClr val="FFFFFF"/>
                </a:solidFill>
              </a:rPr>
              <a:t>PhD Defense, May 11, 2020</a:t>
            </a:r>
          </a:p>
        </p:txBody>
      </p:sp>
    </p:spTree>
    <p:extLst>
      <p:ext uri="{BB962C8B-B14F-4D97-AF65-F5344CB8AC3E}">
        <p14:creationId xmlns:p14="http://schemas.microsoft.com/office/powerpoint/2010/main" val="22480756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Shape 92"/>
          <p:cNvSpPr txBox="1">
            <a:spLocks noGrp="1"/>
          </p:cNvSpPr>
          <p:nvPr>
            <p:ph type="body" idx="1"/>
          </p:nvPr>
        </p:nvSpPr>
        <p:spPr>
          <a:xfrm>
            <a:off x="457200" y="968900"/>
            <a:ext cx="8229600" cy="3625800"/>
          </a:xfrm>
          <a:prstGeom prst="rect">
            <a:avLst/>
          </a:prstGeom>
        </p:spPr>
        <p:txBody>
          <a:bodyPr wrap="square" lIns="91425" tIns="91425" rIns="91425" bIns="91425" anchor="t" anchorCtr="0">
            <a:noAutofit/>
          </a:bodyPr>
          <a:lstStyle/>
          <a:p>
            <a:pPr>
              <a:spcBef>
                <a:spcPts val="0"/>
              </a:spcBef>
              <a:spcAft>
                <a:spcPts val="600"/>
              </a:spcAft>
            </a:pPr>
            <a:r>
              <a:rPr lang="en-US" sz="2000" dirty="0"/>
              <a:t>Introduction and Overview</a:t>
            </a:r>
          </a:p>
          <a:p>
            <a:pPr>
              <a:spcBef>
                <a:spcPts val="0"/>
              </a:spcBef>
              <a:spcAft>
                <a:spcPts val="600"/>
              </a:spcAft>
            </a:pPr>
            <a:r>
              <a:rPr lang="en-US" altLang="zh-CN" sz="2000" dirty="0"/>
              <a:t>New Methods Developed</a:t>
            </a:r>
            <a:endParaRPr lang="en-US" sz="2000" dirty="0"/>
          </a:p>
          <a:p>
            <a:pPr lvl="1">
              <a:spcBef>
                <a:spcPts val="0"/>
              </a:spcBef>
              <a:spcAft>
                <a:spcPts val="600"/>
              </a:spcAft>
            </a:pPr>
            <a:r>
              <a:rPr lang="en-US" sz="1600" dirty="0">
                <a:latin typeface="+mn-lt"/>
              </a:rPr>
              <a:t>MUFOLD-LM: Protein Loop Modeling </a:t>
            </a:r>
          </a:p>
          <a:p>
            <a:pPr lvl="1">
              <a:spcBef>
                <a:spcPts val="0"/>
              </a:spcBef>
              <a:spcAft>
                <a:spcPts val="600"/>
              </a:spcAft>
            </a:pPr>
            <a:r>
              <a:rPr lang="en-US" altLang="zh-CN" sz="1600" dirty="0">
                <a:latin typeface="+mn-lt"/>
              </a:rPr>
              <a:t>MUFOLD-Contact: Protein Contact Map Prediction</a:t>
            </a:r>
          </a:p>
          <a:p>
            <a:pPr lvl="1">
              <a:spcBef>
                <a:spcPts val="0"/>
              </a:spcBef>
              <a:spcAft>
                <a:spcPts val="600"/>
              </a:spcAft>
            </a:pPr>
            <a:r>
              <a:rPr lang="en-US" altLang="zh-CN" sz="1600" dirty="0">
                <a:latin typeface="+mn-lt"/>
              </a:rPr>
              <a:t>TPCref: Contact Map Prediction Refinement</a:t>
            </a:r>
          </a:p>
          <a:p>
            <a:pPr>
              <a:spcBef>
                <a:spcPts val="0"/>
              </a:spcBef>
              <a:spcAft>
                <a:spcPts val="600"/>
              </a:spcAft>
            </a:pPr>
            <a:r>
              <a:rPr lang="en-US" altLang="zh-CN" sz="2000" dirty="0"/>
              <a:t>New Software System Development</a:t>
            </a:r>
            <a:endParaRPr lang="en-US" sz="2000" dirty="0"/>
          </a:p>
          <a:p>
            <a:pPr lvl="1">
              <a:spcBef>
                <a:spcPts val="0"/>
              </a:spcBef>
              <a:spcAft>
                <a:spcPts val="600"/>
              </a:spcAft>
            </a:pPr>
            <a:r>
              <a:rPr lang="en-US" sz="1600" dirty="0">
                <a:latin typeface="+mn-lt"/>
              </a:rPr>
              <a:t>MUFOLD Improvements: A Protein Prediction Platform </a:t>
            </a:r>
            <a:r>
              <a:rPr lang="en-US" altLang="zh-CN" sz="1600" dirty="0">
                <a:latin typeface="+mn-lt"/>
              </a:rPr>
              <a:t>with </a:t>
            </a:r>
            <a:r>
              <a:rPr lang="en-US" sz="1600" dirty="0">
                <a:latin typeface="+mn-lt"/>
              </a:rPr>
              <a:t>Web Services</a:t>
            </a:r>
          </a:p>
          <a:p>
            <a:pPr>
              <a:spcBef>
                <a:spcPts val="0"/>
              </a:spcBef>
              <a:spcAft>
                <a:spcPts val="600"/>
              </a:spcAft>
            </a:pPr>
            <a:r>
              <a:rPr lang="en-US" altLang="zh-CN" sz="2000" dirty="0"/>
              <a:t>Summary and Future Work</a:t>
            </a:r>
            <a:endParaRPr lang="en-US" sz="2000" dirty="0"/>
          </a:p>
        </p:txBody>
      </p:sp>
      <p:sp>
        <p:nvSpPr>
          <p:cNvPr id="93" name="Shape 93"/>
          <p:cNvSpPr txBox="1">
            <a:spLocks noGrp="1"/>
          </p:cNvSpPr>
          <p:nvPr>
            <p:ph type="title"/>
          </p:nvPr>
        </p:nvSpPr>
        <p:spPr>
          <a:xfrm>
            <a:off x="457200" y="205976"/>
            <a:ext cx="8229600" cy="672000"/>
          </a:xfrm>
          <a:prstGeom prst="rect">
            <a:avLst/>
          </a:prstGeom>
        </p:spPr>
        <p:txBody>
          <a:bodyPr wrap="square" lIns="91425" tIns="91425" rIns="91425" bIns="91425" anchor="ctr" anchorCtr="0">
            <a:normAutofit fontScale="90000"/>
          </a:bodyPr>
          <a:lstStyle/>
          <a:p>
            <a:pPr lvl="0">
              <a:spcBef>
                <a:spcPts val="0"/>
              </a:spcBef>
              <a:buNone/>
            </a:pPr>
            <a:r>
              <a:rPr lang="en-US" dirty="0"/>
              <a:t>Outline</a:t>
            </a:r>
          </a:p>
        </p:txBody>
      </p:sp>
      <p:sp>
        <p:nvSpPr>
          <p:cNvPr id="2" name="Slide Number Placeholder 1">
            <a:extLst>
              <a:ext uri="{FF2B5EF4-FFF2-40B4-BE49-F238E27FC236}">
                <a16:creationId xmlns:a16="http://schemas.microsoft.com/office/drawing/2014/main" id="{20CD8B29-2990-41C8-9A95-7AD2665E64A2}"/>
              </a:ext>
            </a:extLst>
          </p:cNvPr>
          <p:cNvSpPr>
            <a:spLocks noGrp="1"/>
          </p:cNvSpPr>
          <p:nvPr>
            <p:ph type="sldNum" idx="4"/>
          </p:nvPr>
        </p:nvSpPr>
        <p:spPr/>
        <p:txBody>
          <a:bodyPr/>
          <a:lstStyle/>
          <a:p>
            <a:pPr marL="0" marR="0" lvl="0" indent="0" algn="l" rtl="0">
              <a:spcBef>
                <a:spcPts val="0"/>
              </a:spcBef>
              <a:buSzPct val="25000"/>
              <a:buNone/>
            </a:pPr>
            <a:fld id="{00000000-1234-1234-1234-123412341234}" type="slidenum">
              <a:rPr lang="en-US" sz="1000" b="0" i="0" u="none" strike="noStrike" cap="none" smtClean="0">
                <a:solidFill>
                  <a:schemeClr val="lt1"/>
                </a:solidFill>
                <a:latin typeface="Arial"/>
                <a:ea typeface="Arial"/>
                <a:cs typeface="Arial"/>
                <a:sym typeface="Arial"/>
              </a:rPr>
              <a:t>2</a:t>
            </a:fld>
            <a:endParaRPr lang="en-US" sz="1000" b="0" i="0" u="none" strike="noStrike" cap="none">
              <a:solidFill>
                <a:schemeClr val="lt1"/>
              </a:solidFill>
              <a:latin typeface="Arial"/>
              <a:ea typeface="Arial"/>
              <a:cs typeface="Arial"/>
              <a:sym typeface="Arial"/>
            </a:endParaRPr>
          </a:p>
        </p:txBody>
      </p:sp>
      <p:sp>
        <p:nvSpPr>
          <p:cNvPr id="5" name="Shape 12">
            <a:extLst>
              <a:ext uri="{FF2B5EF4-FFF2-40B4-BE49-F238E27FC236}">
                <a16:creationId xmlns:a16="http://schemas.microsoft.com/office/drawing/2014/main" id="{841BFB4E-FE42-AC46-9584-1F240D721FAC}"/>
              </a:ext>
            </a:extLst>
          </p:cNvPr>
          <p:cNvSpPr txBox="1">
            <a:spLocks/>
          </p:cNvSpPr>
          <p:nvPr/>
        </p:nvSpPr>
        <p:spPr>
          <a:xfrm>
            <a:off x="0" y="4869656"/>
            <a:ext cx="2895600" cy="273844"/>
          </a:xfrm>
          <a:prstGeom prst="rect">
            <a:avLst/>
          </a:prstGeom>
          <a:noFill/>
          <a:ln>
            <a:noFill/>
          </a:ln>
        </p:spPr>
        <p:txBody>
          <a:bodyPr wrap="square"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None/>
              <a:defRPr sz="1000" b="0" i="0" u="none" strike="noStrike" cap="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r>
              <a:rPr lang="en-US" dirty="0">
                <a:solidFill>
                  <a:srgbClr val="FFFFFF"/>
                </a:solidFill>
              </a:rPr>
              <a:t>PhD Defense, May 11, 2020</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7" name="Shape 117"/>
          <p:cNvSpPr txBox="1">
            <a:spLocks noGrp="1"/>
          </p:cNvSpPr>
          <p:nvPr>
            <p:ph type="title"/>
          </p:nvPr>
        </p:nvSpPr>
        <p:spPr>
          <a:xfrm>
            <a:off x="457200" y="205976"/>
            <a:ext cx="8229600" cy="672000"/>
          </a:xfrm>
          <a:prstGeom prst="rect">
            <a:avLst/>
          </a:prstGeom>
        </p:spPr>
        <p:txBody>
          <a:bodyPr wrap="square" lIns="91425" tIns="91425" rIns="91425" bIns="91425" anchor="ctr" anchorCtr="0">
            <a:normAutofit fontScale="90000"/>
          </a:bodyPr>
          <a:lstStyle/>
          <a:p>
            <a:pPr lvl="0" rtl="0">
              <a:spcBef>
                <a:spcPts val="0"/>
              </a:spcBef>
              <a:buNone/>
            </a:pPr>
            <a:r>
              <a:rPr lang="en-US" dirty="0"/>
              <a:t>Results – Outperformed Existing Methods</a:t>
            </a:r>
          </a:p>
        </p:txBody>
      </p:sp>
      <p:graphicFrame>
        <p:nvGraphicFramePr>
          <p:cNvPr id="6" name="Chart 5">
            <a:extLst>
              <a:ext uri="{FF2B5EF4-FFF2-40B4-BE49-F238E27FC236}">
                <a16:creationId xmlns:a16="http://schemas.microsoft.com/office/drawing/2014/main" id="{43E07DE6-34E0-4880-AF33-8FC5DF4544A7}"/>
              </a:ext>
            </a:extLst>
          </p:cNvPr>
          <p:cNvGraphicFramePr>
            <a:graphicFrameLocks/>
          </p:cNvGraphicFramePr>
          <p:nvPr>
            <p:extLst>
              <p:ext uri="{D42A27DB-BD31-4B8C-83A1-F6EECF244321}">
                <p14:modId xmlns:p14="http://schemas.microsoft.com/office/powerpoint/2010/main" val="1349327939"/>
              </p:ext>
            </p:extLst>
          </p:nvPr>
        </p:nvGraphicFramePr>
        <p:xfrm>
          <a:off x="586409" y="1246332"/>
          <a:ext cx="3985591" cy="29497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8DCBA10A-6CB2-46CD-9FBF-F55AF56D73EE}"/>
              </a:ext>
            </a:extLst>
          </p:cNvPr>
          <p:cNvGraphicFramePr>
            <a:graphicFrameLocks/>
          </p:cNvGraphicFramePr>
          <p:nvPr>
            <p:extLst>
              <p:ext uri="{D42A27DB-BD31-4B8C-83A1-F6EECF244321}">
                <p14:modId xmlns:p14="http://schemas.microsoft.com/office/powerpoint/2010/main" val="574655096"/>
              </p:ext>
            </p:extLst>
          </p:nvPr>
        </p:nvGraphicFramePr>
        <p:xfrm>
          <a:off x="4572000" y="1246332"/>
          <a:ext cx="3985591" cy="2949786"/>
        </p:xfrm>
        <a:graphic>
          <a:graphicData uri="http://schemas.openxmlformats.org/drawingml/2006/chart">
            <c:chart xmlns:c="http://schemas.openxmlformats.org/drawingml/2006/chart" xmlns:r="http://schemas.openxmlformats.org/officeDocument/2006/relationships" r:id="rId4"/>
          </a:graphicData>
        </a:graphic>
      </p:graphicFrame>
      <p:sp>
        <p:nvSpPr>
          <p:cNvPr id="2" name="Slide Number Placeholder 1">
            <a:extLst>
              <a:ext uri="{FF2B5EF4-FFF2-40B4-BE49-F238E27FC236}">
                <a16:creationId xmlns:a16="http://schemas.microsoft.com/office/drawing/2014/main" id="{BC67B0F6-43D4-46A5-B6F9-9CD2144DB29A}"/>
              </a:ext>
            </a:extLst>
          </p:cNvPr>
          <p:cNvSpPr>
            <a:spLocks noGrp="1"/>
          </p:cNvSpPr>
          <p:nvPr>
            <p:ph type="sldNum" idx="4"/>
          </p:nvPr>
        </p:nvSpPr>
        <p:spPr/>
        <p:txBody>
          <a:bodyPr/>
          <a:lstStyle/>
          <a:p>
            <a:pPr marL="0" marR="0" lvl="0" indent="0" algn="l" rtl="0">
              <a:spcBef>
                <a:spcPts val="0"/>
              </a:spcBef>
              <a:buSzPct val="25000"/>
              <a:buNone/>
            </a:pPr>
            <a:fld id="{00000000-1234-1234-1234-123412341234}" type="slidenum">
              <a:rPr lang="en-US" sz="1000" b="0" i="0" u="none" strike="noStrike" cap="none" smtClean="0">
                <a:solidFill>
                  <a:schemeClr val="lt1"/>
                </a:solidFill>
                <a:latin typeface="Arial"/>
                <a:ea typeface="Arial"/>
                <a:cs typeface="Arial"/>
                <a:sym typeface="Arial"/>
              </a:rPr>
              <a:t>20</a:t>
            </a:fld>
            <a:endParaRPr lang="en-US" sz="1000" b="0" i="0" u="none" strike="noStrike" cap="none">
              <a:solidFill>
                <a:schemeClr val="lt1"/>
              </a:solidFill>
              <a:latin typeface="Arial"/>
              <a:ea typeface="Arial"/>
              <a:cs typeface="Arial"/>
              <a:sym typeface="Arial"/>
            </a:endParaRPr>
          </a:p>
        </p:txBody>
      </p:sp>
      <p:sp>
        <p:nvSpPr>
          <p:cNvPr id="3" name="Oval 2">
            <a:extLst>
              <a:ext uri="{FF2B5EF4-FFF2-40B4-BE49-F238E27FC236}">
                <a16:creationId xmlns:a16="http://schemas.microsoft.com/office/drawing/2014/main" id="{894CF51E-A284-904F-8711-663319F0EB44}"/>
              </a:ext>
            </a:extLst>
          </p:cNvPr>
          <p:cNvSpPr/>
          <p:nvPr/>
        </p:nvSpPr>
        <p:spPr>
          <a:xfrm>
            <a:off x="3523785" y="2322714"/>
            <a:ext cx="1048215" cy="195192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70A7F59-DEAF-CB46-A7A1-E29D9CF8A65E}"/>
              </a:ext>
            </a:extLst>
          </p:cNvPr>
          <p:cNvSpPr/>
          <p:nvPr/>
        </p:nvSpPr>
        <p:spPr>
          <a:xfrm>
            <a:off x="7509376" y="2244197"/>
            <a:ext cx="1048215" cy="195192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hape 12">
            <a:extLst>
              <a:ext uri="{FF2B5EF4-FFF2-40B4-BE49-F238E27FC236}">
                <a16:creationId xmlns:a16="http://schemas.microsoft.com/office/drawing/2014/main" id="{F495A408-FA62-0D4C-89EB-A883FC405C84}"/>
              </a:ext>
            </a:extLst>
          </p:cNvPr>
          <p:cNvSpPr txBox="1">
            <a:spLocks/>
          </p:cNvSpPr>
          <p:nvPr/>
        </p:nvSpPr>
        <p:spPr>
          <a:xfrm>
            <a:off x="0" y="4869656"/>
            <a:ext cx="2895600" cy="273844"/>
          </a:xfrm>
          <a:prstGeom prst="rect">
            <a:avLst/>
          </a:prstGeom>
          <a:noFill/>
          <a:ln>
            <a:noFill/>
          </a:ln>
        </p:spPr>
        <p:txBody>
          <a:bodyPr wrap="square"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None/>
              <a:defRPr sz="1000" b="0" i="0" u="none" strike="noStrike" cap="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r>
              <a:rPr lang="en-US" dirty="0">
                <a:solidFill>
                  <a:srgbClr val="FFFFFF"/>
                </a:solidFill>
              </a:rPr>
              <a:t>PhD Defense, May 11, 2020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Shape 116"/>
          <p:cNvSpPr txBox="1">
            <a:spLocks noGrp="1"/>
          </p:cNvSpPr>
          <p:nvPr>
            <p:ph type="body" idx="1"/>
          </p:nvPr>
        </p:nvSpPr>
        <p:spPr>
          <a:xfrm>
            <a:off x="457199" y="968900"/>
            <a:ext cx="4265875" cy="3625800"/>
          </a:xfrm>
          <a:prstGeom prst="rect">
            <a:avLst/>
          </a:prstGeom>
        </p:spPr>
        <p:txBody>
          <a:bodyPr wrap="square" lIns="91425" tIns="91425" rIns="91425" bIns="91425" anchor="t" anchorCtr="0">
            <a:noAutofit/>
          </a:bodyPr>
          <a:lstStyle/>
          <a:p>
            <a:pPr>
              <a:spcBef>
                <a:spcPts val="0"/>
              </a:spcBef>
              <a:spcAft>
                <a:spcPts val="0"/>
              </a:spcAft>
            </a:pPr>
            <a:r>
              <a:rPr lang="en-US" sz="1800" dirty="0"/>
              <a:t>Two structures </a:t>
            </a:r>
            <a:r>
              <a:rPr lang="en-US" sz="1800" i="1" dirty="0"/>
              <a:t>without GAN </a:t>
            </a:r>
            <a:r>
              <a:rPr lang="en-US" sz="1800" dirty="0"/>
              <a:t>and </a:t>
            </a:r>
            <a:r>
              <a:rPr lang="en-US" sz="1800" i="1" dirty="0"/>
              <a:t>with GAN</a:t>
            </a:r>
            <a:endParaRPr lang="en-US" sz="1800" dirty="0"/>
          </a:p>
        </p:txBody>
      </p:sp>
      <p:sp>
        <p:nvSpPr>
          <p:cNvPr id="117" name="Shape 117"/>
          <p:cNvSpPr txBox="1">
            <a:spLocks noGrp="1"/>
          </p:cNvSpPr>
          <p:nvPr>
            <p:ph type="title"/>
          </p:nvPr>
        </p:nvSpPr>
        <p:spPr>
          <a:xfrm>
            <a:off x="457200" y="205976"/>
            <a:ext cx="8229600" cy="672000"/>
          </a:xfrm>
          <a:prstGeom prst="rect">
            <a:avLst/>
          </a:prstGeom>
        </p:spPr>
        <p:txBody>
          <a:bodyPr wrap="square" lIns="91425" tIns="91425" rIns="91425" bIns="91425" anchor="ctr" anchorCtr="0">
            <a:normAutofit fontScale="90000"/>
          </a:bodyPr>
          <a:lstStyle/>
          <a:p>
            <a:pPr lvl="0" rtl="0">
              <a:spcBef>
                <a:spcPts val="0"/>
              </a:spcBef>
              <a:buNone/>
            </a:pPr>
            <a:r>
              <a:rPr lang="en-US" dirty="0"/>
              <a:t>Visualization of Examples</a:t>
            </a:r>
          </a:p>
        </p:txBody>
      </p:sp>
      <p:sp>
        <p:nvSpPr>
          <p:cNvPr id="4" name="Slide Number Placeholder 3">
            <a:extLst>
              <a:ext uri="{FF2B5EF4-FFF2-40B4-BE49-F238E27FC236}">
                <a16:creationId xmlns:a16="http://schemas.microsoft.com/office/drawing/2014/main" id="{5E4D58AC-B27B-49B4-9F88-DFB5455E27CE}"/>
              </a:ext>
            </a:extLst>
          </p:cNvPr>
          <p:cNvSpPr>
            <a:spLocks noGrp="1"/>
          </p:cNvSpPr>
          <p:nvPr>
            <p:ph type="sldNum" idx="4"/>
          </p:nvPr>
        </p:nvSpPr>
        <p:spPr/>
        <p:txBody>
          <a:bodyPr/>
          <a:lstStyle/>
          <a:p>
            <a:pPr marL="0" marR="0" lvl="0" indent="0" algn="l" rtl="0">
              <a:spcBef>
                <a:spcPts val="0"/>
              </a:spcBef>
              <a:buSzPct val="25000"/>
              <a:buNone/>
            </a:pPr>
            <a:fld id="{00000000-1234-1234-1234-123412341234}" type="slidenum">
              <a:rPr lang="en-US" sz="1000" b="0" i="0" u="none" strike="noStrike" cap="none" smtClean="0">
                <a:solidFill>
                  <a:schemeClr val="lt1"/>
                </a:solidFill>
                <a:latin typeface="+mn-lt"/>
                <a:ea typeface="Arial"/>
                <a:cs typeface="Arial"/>
                <a:sym typeface="Arial"/>
              </a:rPr>
              <a:t>21</a:t>
            </a:fld>
            <a:endParaRPr lang="en-US" sz="1000" b="0" i="0" u="none" strike="noStrike" cap="none">
              <a:solidFill>
                <a:schemeClr val="lt1"/>
              </a:solidFill>
              <a:latin typeface="+mn-lt"/>
              <a:ea typeface="Arial"/>
              <a:cs typeface="Arial"/>
              <a:sym typeface="Arial"/>
            </a:endParaRPr>
          </a:p>
        </p:txBody>
      </p:sp>
      <p:graphicFrame>
        <p:nvGraphicFramePr>
          <p:cNvPr id="6" name="Table 5">
            <a:extLst>
              <a:ext uri="{FF2B5EF4-FFF2-40B4-BE49-F238E27FC236}">
                <a16:creationId xmlns:a16="http://schemas.microsoft.com/office/drawing/2014/main" id="{6E1C68D4-CAC2-D845-83C8-D5D76FD5ECB1}"/>
              </a:ext>
            </a:extLst>
          </p:cNvPr>
          <p:cNvGraphicFramePr>
            <a:graphicFrameLocks noGrp="1"/>
          </p:cNvGraphicFramePr>
          <p:nvPr>
            <p:extLst>
              <p:ext uri="{D42A27DB-BD31-4B8C-83A1-F6EECF244321}">
                <p14:modId xmlns:p14="http://schemas.microsoft.com/office/powerpoint/2010/main" val="335997894"/>
              </p:ext>
            </p:extLst>
          </p:nvPr>
        </p:nvGraphicFramePr>
        <p:xfrm>
          <a:off x="842838" y="2071458"/>
          <a:ext cx="3595731" cy="2281268"/>
        </p:xfrm>
        <a:graphic>
          <a:graphicData uri="http://schemas.openxmlformats.org/drawingml/2006/table">
            <a:tbl>
              <a:tblPr firstRow="1" firstCol="1" bandRow="1">
                <a:tableStyleId>{00A15C55-8517-42AA-B614-E9B94910E393}</a:tableStyleId>
              </a:tblPr>
              <a:tblGrid>
                <a:gridCol w="816568">
                  <a:extLst>
                    <a:ext uri="{9D8B030D-6E8A-4147-A177-3AD203B41FA5}">
                      <a16:colId xmlns:a16="http://schemas.microsoft.com/office/drawing/2014/main" val="3867982113"/>
                    </a:ext>
                  </a:extLst>
                </a:gridCol>
                <a:gridCol w="1391471">
                  <a:extLst>
                    <a:ext uri="{9D8B030D-6E8A-4147-A177-3AD203B41FA5}">
                      <a16:colId xmlns:a16="http://schemas.microsoft.com/office/drawing/2014/main" val="1493898166"/>
                    </a:ext>
                  </a:extLst>
                </a:gridCol>
                <a:gridCol w="1387692">
                  <a:extLst>
                    <a:ext uri="{9D8B030D-6E8A-4147-A177-3AD203B41FA5}">
                      <a16:colId xmlns:a16="http://schemas.microsoft.com/office/drawing/2014/main" val="2601110920"/>
                    </a:ext>
                  </a:extLst>
                </a:gridCol>
              </a:tblGrid>
              <a:tr h="380680">
                <a:tc>
                  <a:txBody>
                    <a:bodyPr/>
                    <a:lstStyle/>
                    <a:p>
                      <a:pPr algn="ctr"/>
                      <a:endParaRPr lang="en-US" sz="1100" dirty="0">
                        <a:solidFill>
                          <a:schemeClr val="bg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chemeClr val="bg1"/>
                          </a:solidFill>
                          <a:latin typeface="+mn-lt"/>
                        </a:rPr>
                        <a:t>Without GAN</a:t>
                      </a:r>
                    </a:p>
                  </a:txBody>
                  <a:tcPr anchor="ctr"/>
                </a:tc>
                <a:tc>
                  <a:txBody>
                    <a:bodyPr/>
                    <a:lstStyle/>
                    <a:p>
                      <a:pPr algn="ctr"/>
                      <a:r>
                        <a:rPr lang="en-US" sz="1100" dirty="0">
                          <a:solidFill>
                            <a:schemeClr val="bg1"/>
                          </a:solidFill>
                        </a:rPr>
                        <a:t>With GAN</a:t>
                      </a:r>
                    </a:p>
                  </a:txBody>
                  <a:tcPr anchor="ctr"/>
                </a:tc>
                <a:extLst>
                  <a:ext uri="{0D108BD9-81ED-4DB2-BD59-A6C34878D82A}">
                    <a16:rowId xmlns:a16="http://schemas.microsoft.com/office/drawing/2014/main" val="4241027051"/>
                  </a:ext>
                </a:extLst>
              </a:tr>
              <a:tr h="950294">
                <a:tc>
                  <a:txBody>
                    <a:bodyPr/>
                    <a:lstStyle/>
                    <a:p>
                      <a:pPr algn="ctr"/>
                      <a:r>
                        <a:rPr lang="en-US" sz="1100" dirty="0">
                          <a:solidFill>
                            <a:schemeClr val="bg1"/>
                          </a:solidFill>
                          <a:latin typeface="+mn-lt"/>
                        </a:rPr>
                        <a:t>1CLC</a:t>
                      </a:r>
                    </a:p>
                    <a:p>
                      <a:pPr algn="ctr"/>
                      <a:r>
                        <a:rPr lang="en-US" sz="1100" dirty="0">
                          <a:solidFill>
                            <a:schemeClr val="bg1"/>
                          </a:solidFill>
                          <a:latin typeface="+mn-lt"/>
                        </a:rPr>
                        <a:t>(8 Res)</a:t>
                      </a:r>
                      <a:endParaRPr lang="en-US" sz="1100" dirty="0">
                        <a:solidFill>
                          <a:schemeClr val="bg1"/>
                        </a:solidFill>
                      </a:endParaRPr>
                    </a:p>
                  </a:txBody>
                  <a:tcPr anchor="ctr"/>
                </a:tc>
                <a:tc>
                  <a:txBody>
                    <a:bodyPr/>
                    <a:lstStyle/>
                    <a:p>
                      <a:pPr algn="ctr"/>
                      <a:endParaRPr lang="en-US" sz="1100" dirty="0"/>
                    </a:p>
                  </a:txBody>
                  <a:tcPr anchor="ctr">
                    <a:noFill/>
                  </a:tcPr>
                </a:tc>
                <a:tc>
                  <a:txBody>
                    <a:bodyPr/>
                    <a:lstStyle/>
                    <a:p>
                      <a:pPr algn="ctr"/>
                      <a:endParaRPr lang="en-US" sz="1100" dirty="0"/>
                    </a:p>
                  </a:txBody>
                  <a:tcPr anchor="ctr">
                    <a:noFill/>
                  </a:tcPr>
                </a:tc>
                <a:extLst>
                  <a:ext uri="{0D108BD9-81ED-4DB2-BD59-A6C34878D82A}">
                    <a16:rowId xmlns:a16="http://schemas.microsoft.com/office/drawing/2014/main" val="145821472"/>
                  </a:ext>
                </a:extLst>
              </a:tr>
              <a:tr h="950294">
                <a:tc>
                  <a:txBody>
                    <a:bodyPr/>
                    <a:lstStyle/>
                    <a:p>
                      <a:pPr algn="ctr"/>
                      <a:r>
                        <a:rPr lang="en-US" sz="1100" dirty="0">
                          <a:solidFill>
                            <a:schemeClr val="bg1"/>
                          </a:solidFill>
                          <a:latin typeface="+mn-lt"/>
                        </a:rPr>
                        <a:t>1BN8</a:t>
                      </a:r>
                    </a:p>
                    <a:p>
                      <a:pPr algn="ctr"/>
                      <a:r>
                        <a:rPr lang="en-US" sz="1100" dirty="0">
                          <a:solidFill>
                            <a:schemeClr val="bg1"/>
                          </a:solidFill>
                          <a:latin typeface="+mn-lt"/>
                        </a:rPr>
                        <a:t>(12 Res)</a:t>
                      </a:r>
                      <a:endParaRPr lang="en-US" sz="1100" dirty="0">
                        <a:solidFill>
                          <a:schemeClr val="bg1"/>
                        </a:solidFill>
                      </a:endParaRPr>
                    </a:p>
                  </a:txBody>
                  <a:tcPr anchor="ctr"/>
                </a:tc>
                <a:tc>
                  <a:txBody>
                    <a:bodyPr/>
                    <a:lstStyle/>
                    <a:p>
                      <a:pPr algn="ctr"/>
                      <a:endParaRPr lang="en-US" sz="1100"/>
                    </a:p>
                  </a:txBody>
                  <a:tcPr anchor="ctr">
                    <a:noFill/>
                  </a:tcPr>
                </a:tc>
                <a:tc>
                  <a:txBody>
                    <a:bodyPr/>
                    <a:lstStyle/>
                    <a:p>
                      <a:pPr algn="ctr"/>
                      <a:endParaRPr lang="en-US" sz="1100" dirty="0"/>
                    </a:p>
                  </a:txBody>
                  <a:tcPr anchor="ctr">
                    <a:noFill/>
                  </a:tcPr>
                </a:tc>
                <a:extLst>
                  <a:ext uri="{0D108BD9-81ED-4DB2-BD59-A6C34878D82A}">
                    <a16:rowId xmlns:a16="http://schemas.microsoft.com/office/drawing/2014/main" val="2377849277"/>
                  </a:ext>
                </a:extLst>
              </a:tr>
            </a:tbl>
          </a:graphicData>
        </a:graphic>
      </p:graphicFrame>
      <p:pic>
        <p:nvPicPr>
          <p:cNvPr id="23" name="Picture 22">
            <a:extLst>
              <a:ext uri="{FF2B5EF4-FFF2-40B4-BE49-F238E27FC236}">
                <a16:creationId xmlns:a16="http://schemas.microsoft.com/office/drawing/2014/main" id="{264B5870-D70F-3D4F-B7AE-A6AF78C812E2}"/>
              </a:ext>
            </a:extLst>
          </p:cNvPr>
          <p:cNvPicPr/>
          <p:nvPr/>
        </p:nvPicPr>
        <p:blipFill>
          <a:blip r:embed="rId3"/>
          <a:stretch>
            <a:fillRect/>
          </a:stretch>
        </p:blipFill>
        <p:spPr>
          <a:xfrm>
            <a:off x="1878135" y="2452426"/>
            <a:ext cx="1018749" cy="738788"/>
          </a:xfrm>
          <a:prstGeom prst="rect">
            <a:avLst/>
          </a:prstGeom>
        </p:spPr>
      </p:pic>
      <p:sp>
        <p:nvSpPr>
          <p:cNvPr id="24" name="Rectangle 23">
            <a:extLst>
              <a:ext uri="{FF2B5EF4-FFF2-40B4-BE49-F238E27FC236}">
                <a16:creationId xmlns:a16="http://schemas.microsoft.com/office/drawing/2014/main" id="{97C6F97B-469D-9D44-BCAD-5676E90EA426}"/>
              </a:ext>
            </a:extLst>
          </p:cNvPr>
          <p:cNvSpPr/>
          <p:nvPr/>
        </p:nvSpPr>
        <p:spPr>
          <a:xfrm>
            <a:off x="2069124" y="3147101"/>
            <a:ext cx="704295" cy="210876"/>
          </a:xfrm>
          <a:prstGeom prst="rect">
            <a:avLst/>
          </a:prstGeom>
        </p:spPr>
        <p:txBody>
          <a:bodyPr wrap="none">
            <a:spAutoFit/>
          </a:bodyPr>
          <a:lstStyle/>
          <a:p>
            <a:r>
              <a:rPr lang="en-US" sz="900" dirty="0">
                <a:latin typeface="+mn-lt"/>
                <a:ea typeface="SimSun" panose="02010600030101010101" pitchFamily="2" charset="-122"/>
              </a:rPr>
              <a:t>RMSD: 1.6</a:t>
            </a:r>
            <a:endParaRPr lang="en-US" sz="900" dirty="0">
              <a:latin typeface="+mn-lt"/>
            </a:endParaRPr>
          </a:p>
        </p:txBody>
      </p:sp>
      <p:pic>
        <p:nvPicPr>
          <p:cNvPr id="26" name="Picture 25">
            <a:extLst>
              <a:ext uri="{FF2B5EF4-FFF2-40B4-BE49-F238E27FC236}">
                <a16:creationId xmlns:a16="http://schemas.microsoft.com/office/drawing/2014/main" id="{F938C9F5-FAFF-0942-80C7-43D935B204DD}"/>
              </a:ext>
            </a:extLst>
          </p:cNvPr>
          <p:cNvPicPr/>
          <p:nvPr/>
        </p:nvPicPr>
        <p:blipFill rotWithShape="1">
          <a:blip r:embed="rId4"/>
          <a:srcRect t="14145"/>
          <a:stretch/>
        </p:blipFill>
        <p:spPr bwMode="auto">
          <a:xfrm>
            <a:off x="3241567" y="2485124"/>
            <a:ext cx="1052609" cy="738788"/>
          </a:xfrm>
          <a:prstGeom prst="rect">
            <a:avLst/>
          </a:prstGeom>
          <a:ln>
            <a:noFill/>
          </a:ln>
          <a:extLst>
            <a:ext uri="{53640926-AAD7-44D8-BBD7-CCE9431645EC}">
              <a14:shadowObscured xmlns:a14="http://schemas.microsoft.com/office/drawing/2010/main"/>
            </a:ext>
          </a:extLst>
        </p:spPr>
      </p:pic>
      <p:pic>
        <p:nvPicPr>
          <p:cNvPr id="27" name="Picture 26">
            <a:extLst>
              <a:ext uri="{FF2B5EF4-FFF2-40B4-BE49-F238E27FC236}">
                <a16:creationId xmlns:a16="http://schemas.microsoft.com/office/drawing/2014/main" id="{7F7C2A19-50D0-1648-8F56-9C8931EF8703}"/>
              </a:ext>
            </a:extLst>
          </p:cNvPr>
          <p:cNvPicPr/>
          <p:nvPr/>
        </p:nvPicPr>
        <p:blipFill>
          <a:blip r:embed="rId5"/>
          <a:stretch>
            <a:fillRect/>
          </a:stretch>
        </p:blipFill>
        <p:spPr>
          <a:xfrm>
            <a:off x="1907474" y="3340671"/>
            <a:ext cx="1010634" cy="798541"/>
          </a:xfrm>
          <a:prstGeom prst="rect">
            <a:avLst/>
          </a:prstGeom>
        </p:spPr>
      </p:pic>
      <p:pic>
        <p:nvPicPr>
          <p:cNvPr id="28" name="Picture 27">
            <a:extLst>
              <a:ext uri="{FF2B5EF4-FFF2-40B4-BE49-F238E27FC236}">
                <a16:creationId xmlns:a16="http://schemas.microsoft.com/office/drawing/2014/main" id="{04943860-C25B-0E4F-B047-599A6B7DC6A3}"/>
              </a:ext>
            </a:extLst>
          </p:cNvPr>
          <p:cNvPicPr/>
          <p:nvPr/>
        </p:nvPicPr>
        <p:blipFill>
          <a:blip r:embed="rId6"/>
          <a:stretch>
            <a:fillRect/>
          </a:stretch>
        </p:blipFill>
        <p:spPr>
          <a:xfrm>
            <a:off x="3233339" y="3357977"/>
            <a:ext cx="1028894" cy="798541"/>
          </a:xfrm>
          <a:prstGeom prst="rect">
            <a:avLst/>
          </a:prstGeom>
        </p:spPr>
      </p:pic>
      <p:sp>
        <p:nvSpPr>
          <p:cNvPr id="29" name="Rectangle 28">
            <a:extLst>
              <a:ext uri="{FF2B5EF4-FFF2-40B4-BE49-F238E27FC236}">
                <a16:creationId xmlns:a16="http://schemas.microsoft.com/office/drawing/2014/main" id="{D20D6329-62FC-7444-A9E9-407FDE940F95}"/>
              </a:ext>
            </a:extLst>
          </p:cNvPr>
          <p:cNvSpPr/>
          <p:nvPr/>
        </p:nvSpPr>
        <p:spPr>
          <a:xfrm>
            <a:off x="3448427" y="3118474"/>
            <a:ext cx="704295" cy="210876"/>
          </a:xfrm>
          <a:prstGeom prst="rect">
            <a:avLst/>
          </a:prstGeom>
        </p:spPr>
        <p:txBody>
          <a:bodyPr wrap="none">
            <a:spAutoFit/>
          </a:bodyPr>
          <a:lstStyle/>
          <a:p>
            <a:r>
              <a:rPr lang="en-US" sz="900" dirty="0">
                <a:latin typeface="+mn-lt"/>
                <a:ea typeface="SimSun" panose="02010600030101010101" pitchFamily="2" charset="-122"/>
              </a:rPr>
              <a:t>RMSD: 0.6</a:t>
            </a:r>
            <a:endParaRPr lang="en-US" sz="900" dirty="0">
              <a:latin typeface="+mn-lt"/>
            </a:endParaRPr>
          </a:p>
        </p:txBody>
      </p:sp>
      <p:sp>
        <p:nvSpPr>
          <p:cNvPr id="30" name="Rectangle 29">
            <a:extLst>
              <a:ext uri="{FF2B5EF4-FFF2-40B4-BE49-F238E27FC236}">
                <a16:creationId xmlns:a16="http://schemas.microsoft.com/office/drawing/2014/main" id="{399253BC-F6E0-CC44-90DB-6F12E3CCC360}"/>
              </a:ext>
            </a:extLst>
          </p:cNvPr>
          <p:cNvSpPr/>
          <p:nvPr/>
        </p:nvSpPr>
        <p:spPr>
          <a:xfrm>
            <a:off x="2060643" y="4110066"/>
            <a:ext cx="704295" cy="210876"/>
          </a:xfrm>
          <a:prstGeom prst="rect">
            <a:avLst/>
          </a:prstGeom>
        </p:spPr>
        <p:txBody>
          <a:bodyPr wrap="none">
            <a:spAutoFit/>
          </a:bodyPr>
          <a:lstStyle/>
          <a:p>
            <a:r>
              <a:rPr lang="en-US" sz="900" dirty="0">
                <a:latin typeface="+mn-lt"/>
                <a:ea typeface="SimSun" panose="02010600030101010101" pitchFamily="2" charset="-122"/>
              </a:rPr>
              <a:t>RMSD: 3.0</a:t>
            </a:r>
            <a:endParaRPr lang="en-US" sz="900" dirty="0">
              <a:latin typeface="+mn-lt"/>
            </a:endParaRPr>
          </a:p>
        </p:txBody>
      </p:sp>
      <p:sp>
        <p:nvSpPr>
          <p:cNvPr id="31" name="Rectangle 30">
            <a:extLst>
              <a:ext uri="{FF2B5EF4-FFF2-40B4-BE49-F238E27FC236}">
                <a16:creationId xmlns:a16="http://schemas.microsoft.com/office/drawing/2014/main" id="{C808DFB7-9B97-0449-B658-0FB48A570675}"/>
              </a:ext>
            </a:extLst>
          </p:cNvPr>
          <p:cNvSpPr/>
          <p:nvPr/>
        </p:nvSpPr>
        <p:spPr>
          <a:xfrm>
            <a:off x="3410174" y="4110066"/>
            <a:ext cx="704295" cy="210876"/>
          </a:xfrm>
          <a:prstGeom prst="rect">
            <a:avLst/>
          </a:prstGeom>
        </p:spPr>
        <p:txBody>
          <a:bodyPr wrap="none">
            <a:spAutoFit/>
          </a:bodyPr>
          <a:lstStyle/>
          <a:p>
            <a:r>
              <a:rPr lang="en-US" sz="900" dirty="0">
                <a:latin typeface="+mn-lt"/>
                <a:ea typeface="SimSun" panose="02010600030101010101" pitchFamily="2" charset="-122"/>
              </a:rPr>
              <a:t>RMSD: 1.7</a:t>
            </a:r>
            <a:endParaRPr lang="en-US" sz="900" dirty="0">
              <a:latin typeface="+mn-lt"/>
            </a:endParaRPr>
          </a:p>
        </p:txBody>
      </p:sp>
      <p:sp>
        <p:nvSpPr>
          <p:cNvPr id="7" name="Rectangle 6">
            <a:extLst>
              <a:ext uri="{FF2B5EF4-FFF2-40B4-BE49-F238E27FC236}">
                <a16:creationId xmlns:a16="http://schemas.microsoft.com/office/drawing/2014/main" id="{C159FB4F-718B-154C-97A8-DB6979441110}"/>
              </a:ext>
            </a:extLst>
          </p:cNvPr>
          <p:cNvSpPr/>
          <p:nvPr/>
        </p:nvSpPr>
        <p:spPr>
          <a:xfrm>
            <a:off x="742859" y="1818602"/>
            <a:ext cx="1920719" cy="276999"/>
          </a:xfrm>
          <a:prstGeom prst="rect">
            <a:avLst/>
          </a:prstGeom>
        </p:spPr>
        <p:txBody>
          <a:bodyPr wrap="none">
            <a:spAutoFit/>
          </a:bodyPr>
          <a:lstStyle/>
          <a:p>
            <a:r>
              <a:rPr lang="en-US" sz="1200" i="1" dirty="0">
                <a:solidFill>
                  <a:schemeClr val="tx2">
                    <a:lumMod val="75000"/>
                  </a:schemeClr>
                </a:solidFill>
              </a:rPr>
              <a:t>Golden</a:t>
            </a:r>
            <a:r>
              <a:rPr lang="zh-CN" altLang="en-US" sz="1200" i="1" dirty="0">
                <a:solidFill>
                  <a:schemeClr val="bg2"/>
                </a:solidFill>
              </a:rPr>
              <a:t> </a:t>
            </a:r>
            <a:r>
              <a:rPr lang="en-US" altLang="zh-CN" sz="1200" i="1" dirty="0">
                <a:solidFill>
                  <a:schemeClr val="bg2"/>
                </a:solidFill>
              </a:rPr>
              <a:t>one</a:t>
            </a:r>
            <a:r>
              <a:rPr lang="zh-CN" altLang="en-US" sz="1200" i="1" dirty="0">
                <a:solidFill>
                  <a:schemeClr val="bg2"/>
                </a:solidFill>
              </a:rPr>
              <a:t> </a:t>
            </a:r>
            <a:r>
              <a:rPr lang="en-US" altLang="zh-CN" sz="1200" i="1" dirty="0">
                <a:solidFill>
                  <a:schemeClr val="bg2"/>
                </a:solidFill>
              </a:rPr>
              <a:t>is</a:t>
            </a:r>
            <a:r>
              <a:rPr lang="zh-CN" altLang="en-US" sz="1200" i="1" dirty="0">
                <a:solidFill>
                  <a:schemeClr val="bg2"/>
                </a:solidFill>
              </a:rPr>
              <a:t> </a:t>
            </a:r>
            <a:r>
              <a:rPr lang="en-US" altLang="zh-CN" sz="1200" i="1" dirty="0">
                <a:solidFill>
                  <a:schemeClr val="bg2"/>
                </a:solidFill>
              </a:rPr>
              <a:t>the</a:t>
            </a:r>
            <a:r>
              <a:rPr lang="zh-CN" altLang="en-US" sz="1200" i="1" dirty="0">
                <a:solidFill>
                  <a:schemeClr val="bg2"/>
                </a:solidFill>
              </a:rPr>
              <a:t> </a:t>
            </a:r>
            <a:r>
              <a:rPr lang="en-US" altLang="zh-CN" sz="1200" i="1" dirty="0">
                <a:solidFill>
                  <a:schemeClr val="bg2"/>
                </a:solidFill>
              </a:rPr>
              <a:t>native.</a:t>
            </a:r>
            <a:endParaRPr lang="en-US" sz="1200" i="1" dirty="0">
              <a:solidFill>
                <a:schemeClr val="bg2"/>
              </a:solidFill>
            </a:endParaRPr>
          </a:p>
        </p:txBody>
      </p:sp>
      <p:sp>
        <p:nvSpPr>
          <p:cNvPr id="32" name="Shape 116">
            <a:extLst>
              <a:ext uri="{FF2B5EF4-FFF2-40B4-BE49-F238E27FC236}">
                <a16:creationId xmlns:a16="http://schemas.microsoft.com/office/drawing/2014/main" id="{7770B015-AA3D-CB4C-B207-79BB4421DA1B}"/>
              </a:ext>
            </a:extLst>
          </p:cNvPr>
          <p:cNvSpPr txBox="1">
            <a:spLocks/>
          </p:cNvSpPr>
          <p:nvPr/>
        </p:nvSpPr>
        <p:spPr>
          <a:xfrm>
            <a:off x="4438569" y="968900"/>
            <a:ext cx="4265875" cy="3625800"/>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L="342900" marR="0" lvl="0" indent="-190500" algn="l" rtl="0">
              <a:lnSpc>
                <a:spcPct val="100000"/>
              </a:lnSpc>
              <a:spcBef>
                <a:spcPts val="480"/>
              </a:spcBef>
              <a:spcAft>
                <a:spcPts val="1200"/>
              </a:spcAft>
              <a:buClr>
                <a:srgbClr val="4C4C4C"/>
              </a:buClr>
              <a:buSzPct val="100000"/>
              <a:buFont typeface="Arial"/>
              <a:buChar char="•"/>
              <a:defRPr sz="2400" b="0" i="0" u="none" strike="noStrike" cap="none">
                <a:solidFill>
                  <a:srgbClr val="4C4C4C"/>
                </a:solidFill>
                <a:latin typeface="+mn-lt"/>
                <a:ea typeface="Helvetica Neue"/>
                <a:cs typeface="Helvetica Neue"/>
                <a:sym typeface="Helvetica Neue"/>
              </a:defRPr>
            </a:lvl1pPr>
            <a:lvl2pPr marL="742950" marR="0" lvl="1" indent="-158750" algn="l" rtl="0">
              <a:lnSpc>
                <a:spcPct val="100000"/>
              </a:lnSpc>
              <a:spcBef>
                <a:spcPts val="400"/>
              </a:spcBef>
              <a:spcAft>
                <a:spcPts val="1200"/>
              </a:spcAft>
              <a:buClr>
                <a:srgbClr val="4C4C4C"/>
              </a:buClr>
              <a:buSzPct val="100000"/>
              <a:buFont typeface="Arial"/>
              <a:buChar char="–"/>
              <a:defRPr sz="1800" b="0" i="0" u="none" strike="noStrike" cap="none">
                <a:solidFill>
                  <a:srgbClr val="4C4C4C"/>
                </a:solidFill>
                <a:latin typeface="Helvetica Neue"/>
                <a:ea typeface="Helvetica Neue"/>
                <a:cs typeface="Helvetica Neue"/>
                <a:sym typeface="Helvetica Neue"/>
              </a:defRPr>
            </a:lvl2pPr>
            <a:lvl3pPr marL="1143000" marR="0" lvl="2" indent="-114300" algn="l" rtl="0">
              <a:lnSpc>
                <a:spcPct val="100000"/>
              </a:lnSpc>
              <a:spcBef>
                <a:spcPts val="360"/>
              </a:spcBef>
              <a:spcAft>
                <a:spcPts val="1200"/>
              </a:spcAft>
              <a:buClr>
                <a:srgbClr val="4C4C4C"/>
              </a:buClr>
              <a:buSzPct val="100000"/>
              <a:buFont typeface="Arial"/>
              <a:buChar char="•"/>
              <a:defRPr sz="1400" b="0" i="0" u="none" strike="noStrike" cap="none">
                <a:solidFill>
                  <a:srgbClr val="4C4C4C"/>
                </a:solidFill>
                <a:latin typeface="Helvetica Neue"/>
                <a:ea typeface="Helvetica Neue"/>
                <a:cs typeface="Helvetica Neue"/>
                <a:sym typeface="Helvetica Neue"/>
              </a:defRPr>
            </a:lvl3pPr>
            <a:lvl4pPr marL="1600200" marR="0" lvl="3" indent="-127000" algn="l" rtl="0">
              <a:lnSpc>
                <a:spcPct val="100000"/>
              </a:lnSpc>
              <a:spcBef>
                <a:spcPts val="320"/>
              </a:spcBef>
              <a:spcAft>
                <a:spcPts val="1200"/>
              </a:spcAft>
              <a:buClr>
                <a:srgbClr val="4C4C4C"/>
              </a:buClr>
              <a:buSzPct val="100000"/>
              <a:buFont typeface="Arial"/>
              <a:buChar char="–"/>
              <a:defRPr sz="1400" b="0" i="0" u="none" strike="noStrike" cap="none">
                <a:solidFill>
                  <a:srgbClr val="4C4C4C"/>
                </a:solidFill>
                <a:latin typeface="Helvetica Neue"/>
                <a:ea typeface="Helvetica Neue"/>
                <a:cs typeface="Helvetica Neue"/>
                <a:sym typeface="Helvetica Neue"/>
              </a:defRPr>
            </a:lvl4pPr>
            <a:lvl5pPr marL="2057400" marR="0" lvl="4" indent="-139700" algn="l" rtl="0">
              <a:lnSpc>
                <a:spcPct val="100000"/>
              </a:lnSpc>
              <a:spcBef>
                <a:spcPts val="280"/>
              </a:spcBef>
              <a:spcAft>
                <a:spcPts val="1200"/>
              </a:spcAft>
              <a:buClr>
                <a:srgbClr val="4C4C4C"/>
              </a:buClr>
              <a:buSzPct val="100000"/>
              <a:buFont typeface="Arial"/>
              <a:buChar char="»"/>
              <a:defRPr sz="1400" b="0" i="0" u="none" strike="noStrike" cap="none">
                <a:solidFill>
                  <a:srgbClr val="4C4C4C"/>
                </a:solidFill>
                <a:latin typeface="Helvetica Neue"/>
                <a:ea typeface="Helvetica Neue"/>
                <a:cs typeface="Helvetica Neue"/>
                <a:sym typeface="Helvetica Neue"/>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pPr>
              <a:spcBef>
                <a:spcPts val="0"/>
              </a:spcBef>
              <a:spcAft>
                <a:spcPts val="0"/>
              </a:spcAft>
            </a:pPr>
            <a:r>
              <a:rPr lang="en-US" sz="1800" dirty="0"/>
              <a:t>Intermediate predicted results for case 1ALC</a:t>
            </a:r>
          </a:p>
        </p:txBody>
      </p:sp>
      <p:pic>
        <p:nvPicPr>
          <p:cNvPr id="33" name="Picture 32">
            <a:extLst>
              <a:ext uri="{FF2B5EF4-FFF2-40B4-BE49-F238E27FC236}">
                <a16:creationId xmlns:a16="http://schemas.microsoft.com/office/drawing/2014/main" id="{24EC2D79-3BFE-424C-8BEB-556D1E44071C}"/>
              </a:ext>
            </a:extLst>
          </p:cNvPr>
          <p:cNvPicPr/>
          <p:nvPr/>
        </p:nvPicPr>
        <p:blipFill rotWithShape="1">
          <a:blip r:embed="rId7"/>
          <a:srcRect b="3031"/>
          <a:stretch/>
        </p:blipFill>
        <p:spPr>
          <a:xfrm>
            <a:off x="4739668" y="1973005"/>
            <a:ext cx="3800034" cy="2412954"/>
          </a:xfrm>
          <a:prstGeom prst="rect">
            <a:avLst/>
          </a:prstGeom>
        </p:spPr>
      </p:pic>
      <p:sp>
        <p:nvSpPr>
          <p:cNvPr id="34" name="Rectangle 33">
            <a:extLst>
              <a:ext uri="{FF2B5EF4-FFF2-40B4-BE49-F238E27FC236}">
                <a16:creationId xmlns:a16="http://schemas.microsoft.com/office/drawing/2014/main" id="{9DC80843-27FE-2149-ADB6-4A0C3486A76B}"/>
              </a:ext>
            </a:extLst>
          </p:cNvPr>
          <p:cNvSpPr/>
          <p:nvPr/>
        </p:nvSpPr>
        <p:spPr>
          <a:xfrm>
            <a:off x="4749315" y="1794459"/>
            <a:ext cx="1840568" cy="276999"/>
          </a:xfrm>
          <a:prstGeom prst="rect">
            <a:avLst/>
          </a:prstGeom>
        </p:spPr>
        <p:txBody>
          <a:bodyPr wrap="none">
            <a:spAutoFit/>
          </a:bodyPr>
          <a:lstStyle/>
          <a:p>
            <a:r>
              <a:rPr lang="en-US" sz="1200" i="1" dirty="0">
                <a:solidFill>
                  <a:schemeClr val="bg2"/>
                </a:solidFill>
              </a:rPr>
              <a:t>Last one is ground truth.</a:t>
            </a:r>
          </a:p>
        </p:txBody>
      </p:sp>
      <p:sp>
        <p:nvSpPr>
          <p:cNvPr id="35" name="Shape 12">
            <a:extLst>
              <a:ext uri="{FF2B5EF4-FFF2-40B4-BE49-F238E27FC236}">
                <a16:creationId xmlns:a16="http://schemas.microsoft.com/office/drawing/2014/main" id="{D639211C-E844-EF47-AC78-60D1C3158491}"/>
              </a:ext>
            </a:extLst>
          </p:cNvPr>
          <p:cNvSpPr txBox="1">
            <a:spLocks/>
          </p:cNvSpPr>
          <p:nvPr/>
        </p:nvSpPr>
        <p:spPr>
          <a:xfrm>
            <a:off x="0" y="4869656"/>
            <a:ext cx="2895600" cy="273844"/>
          </a:xfrm>
          <a:prstGeom prst="rect">
            <a:avLst/>
          </a:prstGeom>
          <a:noFill/>
          <a:ln>
            <a:noFill/>
          </a:ln>
        </p:spPr>
        <p:txBody>
          <a:bodyPr wrap="square"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None/>
              <a:defRPr sz="1000" b="0" i="0" u="none" strike="noStrike" cap="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r>
              <a:rPr lang="en-US" dirty="0">
                <a:solidFill>
                  <a:srgbClr val="FFFFFF"/>
                </a:solidFill>
              </a:rPr>
              <a:t>PhD Defense, May 11, 2020</a:t>
            </a:r>
          </a:p>
        </p:txBody>
      </p:sp>
    </p:spTree>
    <p:extLst>
      <p:ext uri="{BB962C8B-B14F-4D97-AF65-F5344CB8AC3E}">
        <p14:creationId xmlns:p14="http://schemas.microsoft.com/office/powerpoint/2010/main" val="24472039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3" name="Shape 93"/>
          <p:cNvSpPr txBox="1">
            <a:spLocks noGrp="1"/>
          </p:cNvSpPr>
          <p:nvPr>
            <p:ph type="title"/>
          </p:nvPr>
        </p:nvSpPr>
        <p:spPr>
          <a:xfrm>
            <a:off x="457200" y="205976"/>
            <a:ext cx="8229600" cy="672000"/>
          </a:xfrm>
          <a:prstGeom prst="rect">
            <a:avLst/>
          </a:prstGeom>
        </p:spPr>
        <p:txBody>
          <a:bodyPr wrap="square" lIns="91425" tIns="91425" rIns="91425" bIns="91425" anchor="ctr" anchorCtr="0">
            <a:normAutofit fontScale="90000"/>
          </a:bodyPr>
          <a:lstStyle/>
          <a:p>
            <a:pPr lvl="0">
              <a:spcBef>
                <a:spcPts val="0"/>
              </a:spcBef>
              <a:buNone/>
            </a:pPr>
            <a:r>
              <a:rPr lang="en-US" dirty="0"/>
              <a:t>Outline</a:t>
            </a:r>
          </a:p>
        </p:txBody>
      </p:sp>
      <p:sp>
        <p:nvSpPr>
          <p:cNvPr id="2" name="Slide Number Placeholder 1">
            <a:extLst>
              <a:ext uri="{FF2B5EF4-FFF2-40B4-BE49-F238E27FC236}">
                <a16:creationId xmlns:a16="http://schemas.microsoft.com/office/drawing/2014/main" id="{73E123F6-3C81-432B-A615-AB157E5386BF}"/>
              </a:ext>
            </a:extLst>
          </p:cNvPr>
          <p:cNvSpPr>
            <a:spLocks noGrp="1"/>
          </p:cNvSpPr>
          <p:nvPr>
            <p:ph type="sldNum" idx="4"/>
          </p:nvPr>
        </p:nvSpPr>
        <p:spPr/>
        <p:txBody>
          <a:bodyPr/>
          <a:lstStyle/>
          <a:p>
            <a:pPr marL="0" marR="0" lvl="0" indent="0" algn="l" rtl="0">
              <a:spcBef>
                <a:spcPts val="0"/>
              </a:spcBef>
              <a:buSzPct val="25000"/>
              <a:buNone/>
            </a:pPr>
            <a:fld id="{00000000-1234-1234-1234-123412341234}" type="slidenum">
              <a:rPr lang="en-US" sz="1000" b="0" i="0" u="none" strike="noStrike" cap="none" smtClean="0">
                <a:solidFill>
                  <a:schemeClr val="lt1"/>
                </a:solidFill>
                <a:latin typeface="Arial"/>
                <a:ea typeface="Arial"/>
                <a:cs typeface="Arial"/>
                <a:sym typeface="Arial"/>
              </a:rPr>
              <a:t>22</a:t>
            </a:fld>
            <a:endParaRPr lang="en-US" sz="1000" b="0" i="0" u="none" strike="noStrike" cap="none">
              <a:solidFill>
                <a:schemeClr val="lt1"/>
              </a:solidFill>
              <a:latin typeface="Arial"/>
              <a:ea typeface="Arial"/>
              <a:cs typeface="Arial"/>
              <a:sym typeface="Arial"/>
            </a:endParaRPr>
          </a:p>
        </p:txBody>
      </p:sp>
      <p:sp>
        <p:nvSpPr>
          <p:cNvPr id="7" name="Shape 92">
            <a:extLst>
              <a:ext uri="{FF2B5EF4-FFF2-40B4-BE49-F238E27FC236}">
                <a16:creationId xmlns:a16="http://schemas.microsoft.com/office/drawing/2014/main" id="{926BAEBF-4E43-44E5-8C3C-19F4C9F4C7A0}"/>
              </a:ext>
            </a:extLst>
          </p:cNvPr>
          <p:cNvSpPr txBox="1">
            <a:spLocks noGrp="1"/>
          </p:cNvSpPr>
          <p:nvPr>
            <p:ph type="body" idx="1"/>
          </p:nvPr>
        </p:nvSpPr>
        <p:spPr>
          <a:xfrm>
            <a:off x="457200" y="968375"/>
            <a:ext cx="8229600" cy="3625850"/>
          </a:xfrm>
          <a:prstGeom prst="rect">
            <a:avLst/>
          </a:prstGeom>
        </p:spPr>
        <p:txBody>
          <a:bodyPr wrap="square" lIns="91425" tIns="91425" rIns="91425" bIns="91425" anchor="t" anchorCtr="0">
            <a:noAutofit/>
          </a:bodyPr>
          <a:lstStyle/>
          <a:p>
            <a:pPr>
              <a:spcBef>
                <a:spcPts val="0"/>
              </a:spcBef>
              <a:spcAft>
                <a:spcPts val="600"/>
              </a:spcAft>
            </a:pPr>
            <a:r>
              <a:rPr lang="en-US" sz="2000" dirty="0">
                <a:solidFill>
                  <a:schemeClr val="bg1">
                    <a:lumMod val="75000"/>
                  </a:schemeClr>
                </a:solidFill>
              </a:rPr>
              <a:t>Introduction and Overview</a:t>
            </a:r>
          </a:p>
          <a:p>
            <a:pPr>
              <a:spcBef>
                <a:spcPts val="0"/>
              </a:spcBef>
              <a:spcAft>
                <a:spcPts val="600"/>
              </a:spcAft>
            </a:pPr>
            <a:r>
              <a:rPr lang="en-US" altLang="zh-CN" sz="2000" b="1" dirty="0"/>
              <a:t>New Methods Developed</a:t>
            </a:r>
            <a:endParaRPr lang="en-US" sz="2000" b="1" dirty="0"/>
          </a:p>
          <a:p>
            <a:pPr lvl="1">
              <a:spcBef>
                <a:spcPts val="0"/>
              </a:spcBef>
              <a:spcAft>
                <a:spcPts val="600"/>
              </a:spcAft>
            </a:pPr>
            <a:r>
              <a:rPr lang="en-US" sz="1600" dirty="0">
                <a:solidFill>
                  <a:schemeClr val="bg1">
                    <a:lumMod val="75000"/>
                  </a:schemeClr>
                </a:solidFill>
              </a:rPr>
              <a:t>MUFOLD-LM: Protein Loop Modeling </a:t>
            </a:r>
          </a:p>
          <a:p>
            <a:pPr lvl="1">
              <a:spcBef>
                <a:spcPts val="0"/>
              </a:spcBef>
              <a:spcAft>
                <a:spcPts val="600"/>
              </a:spcAft>
            </a:pPr>
            <a:r>
              <a:rPr lang="en-US" altLang="zh-CN" sz="1600" b="1" dirty="0"/>
              <a:t>MUFOLD-Contact: Protein Contact Map Prediction</a:t>
            </a:r>
          </a:p>
          <a:p>
            <a:pPr lvl="1">
              <a:spcBef>
                <a:spcPts val="0"/>
              </a:spcBef>
              <a:spcAft>
                <a:spcPts val="600"/>
              </a:spcAft>
            </a:pPr>
            <a:r>
              <a:rPr lang="en-US" altLang="zh-CN" sz="1600" dirty="0">
                <a:solidFill>
                  <a:schemeClr val="bg1">
                    <a:lumMod val="75000"/>
                  </a:schemeClr>
                </a:solidFill>
              </a:rPr>
              <a:t>TPCref: Contact Map Prediction Refinement</a:t>
            </a:r>
          </a:p>
          <a:p>
            <a:pPr>
              <a:spcBef>
                <a:spcPts val="0"/>
              </a:spcBef>
              <a:spcAft>
                <a:spcPts val="600"/>
              </a:spcAft>
            </a:pPr>
            <a:r>
              <a:rPr lang="en-US" altLang="zh-CN" sz="2000" dirty="0">
                <a:solidFill>
                  <a:schemeClr val="bg1">
                    <a:lumMod val="75000"/>
                  </a:schemeClr>
                </a:solidFill>
              </a:rPr>
              <a:t>New Software System Development</a:t>
            </a:r>
            <a:endParaRPr lang="en-US" sz="2000" dirty="0">
              <a:solidFill>
                <a:schemeClr val="bg1">
                  <a:lumMod val="75000"/>
                </a:schemeClr>
              </a:solidFill>
            </a:endParaRPr>
          </a:p>
          <a:p>
            <a:pPr lvl="1">
              <a:spcBef>
                <a:spcPts val="0"/>
              </a:spcBef>
              <a:spcAft>
                <a:spcPts val="600"/>
              </a:spcAft>
            </a:pPr>
            <a:r>
              <a:rPr lang="en-US" sz="1600" dirty="0">
                <a:solidFill>
                  <a:schemeClr val="bg1">
                    <a:lumMod val="75000"/>
                  </a:schemeClr>
                </a:solidFill>
              </a:rPr>
              <a:t>MUFOLD Improvements: A Protein Prediction Platform </a:t>
            </a:r>
            <a:r>
              <a:rPr lang="en-US" altLang="zh-CN" sz="1600" dirty="0">
                <a:solidFill>
                  <a:schemeClr val="bg1">
                    <a:lumMod val="75000"/>
                  </a:schemeClr>
                </a:solidFill>
              </a:rPr>
              <a:t>with </a:t>
            </a:r>
            <a:r>
              <a:rPr lang="en-US" sz="1600" dirty="0">
                <a:solidFill>
                  <a:schemeClr val="bg1">
                    <a:lumMod val="75000"/>
                  </a:schemeClr>
                </a:solidFill>
              </a:rPr>
              <a:t>Web Services</a:t>
            </a:r>
          </a:p>
          <a:p>
            <a:pPr>
              <a:spcBef>
                <a:spcPts val="0"/>
              </a:spcBef>
              <a:spcAft>
                <a:spcPts val="600"/>
              </a:spcAft>
            </a:pPr>
            <a:r>
              <a:rPr lang="en-US" altLang="zh-CN" sz="2000" dirty="0">
                <a:solidFill>
                  <a:schemeClr val="bg1">
                    <a:lumMod val="75000"/>
                  </a:schemeClr>
                </a:solidFill>
              </a:rPr>
              <a:t>Summary and Future Work</a:t>
            </a:r>
            <a:endParaRPr lang="en-US" sz="2000" dirty="0">
              <a:solidFill>
                <a:schemeClr val="bg1">
                  <a:lumMod val="75000"/>
                </a:schemeClr>
              </a:solidFill>
            </a:endParaRPr>
          </a:p>
        </p:txBody>
      </p:sp>
      <p:sp>
        <p:nvSpPr>
          <p:cNvPr id="5" name="Shape 12">
            <a:extLst>
              <a:ext uri="{FF2B5EF4-FFF2-40B4-BE49-F238E27FC236}">
                <a16:creationId xmlns:a16="http://schemas.microsoft.com/office/drawing/2014/main" id="{B60C7953-6227-F847-A0D6-FB2DD60C3FEA}"/>
              </a:ext>
            </a:extLst>
          </p:cNvPr>
          <p:cNvSpPr txBox="1">
            <a:spLocks/>
          </p:cNvSpPr>
          <p:nvPr/>
        </p:nvSpPr>
        <p:spPr>
          <a:xfrm>
            <a:off x="0" y="4869656"/>
            <a:ext cx="2895600" cy="273844"/>
          </a:xfrm>
          <a:prstGeom prst="rect">
            <a:avLst/>
          </a:prstGeom>
          <a:noFill/>
          <a:ln>
            <a:noFill/>
          </a:ln>
        </p:spPr>
        <p:txBody>
          <a:bodyPr wrap="square"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None/>
              <a:defRPr sz="1000" b="0" i="0" u="none" strike="noStrike" cap="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r>
              <a:rPr lang="en-US" dirty="0">
                <a:solidFill>
                  <a:srgbClr val="FFFFFF"/>
                </a:solidFill>
              </a:rPr>
              <a:t>PhD Defense, May 11, 2020</a:t>
            </a:r>
          </a:p>
        </p:txBody>
      </p:sp>
    </p:spTree>
    <p:extLst>
      <p:ext uri="{BB962C8B-B14F-4D97-AF65-F5344CB8AC3E}">
        <p14:creationId xmlns:p14="http://schemas.microsoft.com/office/powerpoint/2010/main" val="19399843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 Placeholder 1">
                <a:extLst>
                  <a:ext uri="{FF2B5EF4-FFF2-40B4-BE49-F238E27FC236}">
                    <a16:creationId xmlns:a16="http://schemas.microsoft.com/office/drawing/2014/main" id="{7DA0110E-636B-42A0-A877-58276C231AAD}"/>
                  </a:ext>
                </a:extLst>
              </p:cNvPr>
              <p:cNvSpPr>
                <a:spLocks noGrp="1"/>
              </p:cNvSpPr>
              <p:nvPr>
                <p:ph type="body" idx="1"/>
              </p:nvPr>
            </p:nvSpPr>
            <p:spPr>
              <a:xfrm>
                <a:off x="457200" y="968900"/>
                <a:ext cx="4784906" cy="3625800"/>
              </a:xfrm>
            </p:spPr>
            <p:txBody>
              <a:bodyPr/>
              <a:lstStyle/>
              <a:p>
                <a:pPr marL="152400" indent="0">
                  <a:spcBef>
                    <a:spcPts val="0"/>
                  </a:spcBef>
                  <a:spcAft>
                    <a:spcPts val="600"/>
                  </a:spcAft>
                  <a:buNone/>
                </a:pPr>
                <a:r>
                  <a:rPr lang="en-US" sz="1800" b="1" dirty="0"/>
                  <a:t>What is contact prediction?</a:t>
                </a:r>
              </a:p>
              <a:p>
                <a:pPr marL="152400" indent="0">
                  <a:spcBef>
                    <a:spcPts val="0"/>
                  </a:spcBef>
                  <a:spcAft>
                    <a:spcPts val="600"/>
                  </a:spcAft>
                  <a:buNone/>
                </a:pPr>
                <a:endParaRPr lang="en-US" sz="1600" dirty="0"/>
              </a:p>
              <a:p>
                <a:pPr marL="152400" indent="0">
                  <a:spcBef>
                    <a:spcPts val="0"/>
                  </a:spcBef>
                  <a:spcAft>
                    <a:spcPts val="600"/>
                  </a:spcAft>
                  <a:buNone/>
                </a:pPr>
                <a:r>
                  <a:rPr lang="en-US" sz="1600" dirty="0"/>
                  <a:t>Given a length-L protein sequence, predict a binary matrix </a:t>
                </a:r>
                <a14:m>
                  <m:oMath xmlns:m="http://schemas.openxmlformats.org/officeDocument/2006/math">
                    <m:r>
                      <a:rPr lang="en-US" sz="1600" b="0" i="1" smtClean="0">
                        <a:latin typeface="Cambria Math" panose="02040503050406030204" pitchFamily="18" charset="0"/>
                      </a:rPr>
                      <m:t>𝐶</m:t>
                    </m:r>
                  </m:oMath>
                </a14:m>
                <a:r>
                  <a:rPr lang="en-US" sz="1600" dirty="0"/>
                  <a:t>:</a:t>
                </a:r>
              </a:p>
              <a:p>
                <a:pPr>
                  <a:spcBef>
                    <a:spcPts val="0"/>
                  </a:spcBef>
                  <a:spcAft>
                    <a:spcPts val="600"/>
                  </a:spcAft>
                </a:pPr>
                <a:endParaRPr lang="en-US" sz="1600" dirty="0"/>
              </a:p>
              <a:p>
                <a:pPr>
                  <a:spcBef>
                    <a:spcPts val="0"/>
                  </a:spcBef>
                  <a:spcAft>
                    <a:spcPts val="600"/>
                  </a:spcAft>
                </a:pPr>
                <a:endParaRPr lang="en-US" sz="1600" dirty="0"/>
              </a:p>
              <a:p>
                <a:pPr>
                  <a:spcBef>
                    <a:spcPts val="0"/>
                  </a:spcBef>
                  <a:spcAft>
                    <a:spcPts val="600"/>
                  </a:spcAft>
                </a:pPr>
                <a:endParaRPr lang="en-US" sz="1600" dirty="0"/>
              </a:p>
              <a:p>
                <a:pPr marL="152400" indent="0">
                  <a:spcBef>
                    <a:spcPts val="0"/>
                  </a:spcBef>
                  <a:spcAft>
                    <a:spcPts val="600"/>
                  </a:spcAft>
                  <a:buNone/>
                </a:pPr>
                <a:r>
                  <a:rPr lang="en-US" sz="1600" dirty="0"/>
                  <a:t>where </a:t>
                </a:r>
                <a14:m>
                  <m:oMath xmlns:m="http://schemas.openxmlformats.org/officeDocument/2006/math">
                    <m:r>
                      <a:rPr lang="en-US" sz="1600" i="1">
                        <a:latin typeface="Cambria Math" panose="02040503050406030204" pitchFamily="18" charset="0"/>
                      </a:rPr>
                      <m:t>𝐷</m:t>
                    </m:r>
                  </m:oMath>
                </a14:m>
                <a:r>
                  <a:rPr lang="en-US" sz="1600" dirty="0"/>
                  <a:t> is the Euclidean distance between </a:t>
                </a:r>
                <a14:m>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𝐶</m:t>
                        </m:r>
                      </m:e>
                      <m:sub>
                        <m:r>
                          <a:rPr lang="en-US" sz="1600" i="1">
                            <a:latin typeface="Cambria Math" panose="02040503050406030204" pitchFamily="18" charset="0"/>
                          </a:rPr>
                          <m:t>𝛽</m:t>
                        </m:r>
                      </m:sub>
                    </m:sSub>
                  </m:oMath>
                </a14:m>
                <a:r>
                  <a:rPr lang="en-US" sz="1600" dirty="0"/>
                  <a:t> atoms (</a:t>
                </a:r>
                <a14:m>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𝐶</m:t>
                        </m:r>
                      </m:e>
                      <m:sub>
                        <m:r>
                          <a:rPr lang="en-US" sz="1600" i="1">
                            <a:latin typeface="Cambria Math" panose="02040503050406030204" pitchFamily="18" charset="0"/>
                          </a:rPr>
                          <m:t>𝛼</m:t>
                        </m:r>
                      </m:sub>
                    </m:sSub>
                  </m:oMath>
                </a14:m>
                <a:r>
                  <a:rPr lang="en-US" sz="1600" dirty="0"/>
                  <a:t> for glycine) of residue </a:t>
                </a:r>
                <a14:m>
                  <m:oMath xmlns:m="http://schemas.openxmlformats.org/officeDocument/2006/math">
                    <m:r>
                      <a:rPr lang="en-US" sz="1600" i="1">
                        <a:latin typeface="Cambria Math" panose="02040503050406030204" pitchFamily="18" charset="0"/>
                      </a:rPr>
                      <m:t>𝑖</m:t>
                    </m:r>
                  </m:oMath>
                </a14:m>
                <a:r>
                  <a:rPr lang="en-US" sz="1600" dirty="0"/>
                  <a:t> and </a:t>
                </a:r>
                <a14:m>
                  <m:oMath xmlns:m="http://schemas.openxmlformats.org/officeDocument/2006/math">
                    <m:r>
                      <a:rPr lang="en-US" sz="1600" b="0" i="1" smtClean="0">
                        <a:latin typeface="Cambria Math" panose="02040503050406030204" pitchFamily="18" charset="0"/>
                      </a:rPr>
                      <m:t>𝑗</m:t>
                    </m:r>
                  </m:oMath>
                </a14:m>
                <a:r>
                  <a:rPr lang="en-US" sz="1600" dirty="0"/>
                  <a:t>.</a:t>
                </a:r>
              </a:p>
            </p:txBody>
          </p:sp>
        </mc:Choice>
        <mc:Fallback xmlns="">
          <p:sp>
            <p:nvSpPr>
              <p:cNvPr id="2" name="Text Placeholder 1">
                <a:extLst>
                  <a:ext uri="{FF2B5EF4-FFF2-40B4-BE49-F238E27FC236}">
                    <a16:creationId xmlns:a16="http://schemas.microsoft.com/office/drawing/2014/main" id="{7DA0110E-636B-42A0-A877-58276C231AAD}"/>
                  </a:ext>
                </a:extLst>
              </p:cNvPr>
              <p:cNvSpPr>
                <a:spLocks noGrp="1" noRot="1" noChangeAspect="1" noMove="1" noResize="1" noEditPoints="1" noAdjustHandles="1" noChangeArrowheads="1" noChangeShapeType="1" noTextEdit="1"/>
              </p:cNvSpPr>
              <p:nvPr>
                <p:ph type="body" idx="1"/>
              </p:nvPr>
            </p:nvSpPr>
            <p:spPr>
              <a:xfrm>
                <a:off x="457200" y="968900"/>
                <a:ext cx="4784906" cy="3625800"/>
              </a:xfrm>
              <a:blipFill>
                <a:blip r:embed="rId2"/>
                <a:stretch>
                  <a:fillRect/>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47849F1E-B55C-450D-812E-7833045834B6}"/>
              </a:ext>
            </a:extLst>
          </p:cNvPr>
          <p:cNvSpPr>
            <a:spLocks noGrp="1"/>
          </p:cNvSpPr>
          <p:nvPr>
            <p:ph type="title"/>
          </p:nvPr>
        </p:nvSpPr>
        <p:spPr/>
        <p:txBody>
          <a:bodyPr>
            <a:normAutofit fontScale="90000"/>
          </a:bodyPr>
          <a:lstStyle/>
          <a:p>
            <a:r>
              <a:rPr lang="en-US" dirty="0"/>
              <a:t>Introduction</a:t>
            </a:r>
          </a:p>
        </p:txBody>
      </p:sp>
      <p:sp>
        <p:nvSpPr>
          <p:cNvPr id="4" name="Slide Number Placeholder 3">
            <a:extLst>
              <a:ext uri="{FF2B5EF4-FFF2-40B4-BE49-F238E27FC236}">
                <a16:creationId xmlns:a16="http://schemas.microsoft.com/office/drawing/2014/main" id="{A8DFCA6E-3D1D-4A59-94A5-95A269B8C5C6}"/>
              </a:ext>
            </a:extLst>
          </p:cNvPr>
          <p:cNvSpPr>
            <a:spLocks noGrp="1"/>
          </p:cNvSpPr>
          <p:nvPr>
            <p:ph type="sldNum" idx="4"/>
          </p:nvPr>
        </p:nvSpPr>
        <p:spPr/>
        <p:txBody>
          <a:bodyPr/>
          <a:lstStyle/>
          <a:p>
            <a:pPr marL="0" marR="0" lvl="0" indent="0" algn="l" rtl="0">
              <a:spcBef>
                <a:spcPts val="0"/>
              </a:spcBef>
              <a:buSzPct val="25000"/>
              <a:buNone/>
            </a:pPr>
            <a:fld id="{00000000-1234-1234-1234-123412341234}" type="slidenum">
              <a:rPr lang="en-US" sz="1000" b="0" i="0" u="none" strike="noStrike" cap="none" smtClean="0">
                <a:solidFill>
                  <a:schemeClr val="lt1"/>
                </a:solidFill>
                <a:latin typeface="Arial"/>
                <a:ea typeface="Arial"/>
                <a:cs typeface="Arial"/>
                <a:sym typeface="Arial"/>
              </a:rPr>
              <a:t>23</a:t>
            </a:fld>
            <a:endParaRPr lang="en-US" sz="1000" b="0" i="0" u="none" strike="noStrike" cap="none">
              <a:solidFill>
                <a:schemeClr val="lt1"/>
              </a:solidFill>
              <a:latin typeface="Arial"/>
              <a:ea typeface="Arial"/>
              <a:cs typeface="Arial"/>
              <a:sym typeface="Arial"/>
            </a:endParaRPr>
          </a:p>
        </p:txBody>
      </p:sp>
      <mc:AlternateContent xmlns:mc="http://schemas.openxmlformats.org/markup-compatibility/2006">
        <mc:Choice xmlns:a14="http://schemas.microsoft.com/office/drawing/2010/main" Requires="a14">
          <p:sp>
            <p:nvSpPr>
              <p:cNvPr id="5" name="Rectangle 4">
                <a:extLst>
                  <a:ext uri="{FF2B5EF4-FFF2-40B4-BE49-F238E27FC236}">
                    <a16:creationId xmlns:a16="http://schemas.microsoft.com/office/drawing/2014/main" id="{2442F029-23B0-4CB8-BD55-16C2183DE077}"/>
                  </a:ext>
                </a:extLst>
              </p:cNvPr>
              <p:cNvSpPr/>
              <p:nvPr/>
            </p:nvSpPr>
            <p:spPr>
              <a:xfrm>
                <a:off x="881780" y="2389363"/>
                <a:ext cx="3644972" cy="6415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chemeClr val="bg2"/>
                              </a:solidFill>
                              <a:latin typeface="Cambria Math" panose="02040503050406030204" pitchFamily="18" charset="0"/>
                            </a:rPr>
                          </m:ctrlPr>
                        </m:sSubPr>
                        <m:e>
                          <m:r>
                            <a:rPr lang="en-US" sz="1600" i="1">
                              <a:solidFill>
                                <a:schemeClr val="bg2"/>
                              </a:solidFill>
                              <a:latin typeface="Cambria Math" panose="02040503050406030204" pitchFamily="18" charset="0"/>
                            </a:rPr>
                            <m:t>𝐶</m:t>
                          </m:r>
                        </m:e>
                        <m:sub>
                          <m:r>
                            <a:rPr lang="en-US" sz="1600" i="1">
                              <a:solidFill>
                                <a:schemeClr val="bg2"/>
                              </a:solidFill>
                              <a:latin typeface="Cambria Math" panose="02040503050406030204" pitchFamily="18" charset="0"/>
                            </a:rPr>
                            <m:t>𝑖𝑗</m:t>
                          </m:r>
                        </m:sub>
                      </m:sSub>
                      <m:r>
                        <a:rPr lang="en-US" sz="1600" smtClean="0">
                          <a:solidFill>
                            <a:schemeClr val="bg2"/>
                          </a:solidFill>
                          <a:latin typeface="Cambria Math" panose="02040503050406030204" pitchFamily="18" charset="0"/>
                        </a:rPr>
                        <m:t>=</m:t>
                      </m:r>
                      <m:r>
                        <a:rPr lang="en-US" sz="1600" i="1" smtClean="0">
                          <a:solidFill>
                            <a:schemeClr val="bg2"/>
                          </a:solidFill>
                          <a:latin typeface="Cambria Math" panose="02040503050406030204" pitchFamily="18" charset="0"/>
                        </a:rPr>
                        <m:t>𝑓</m:t>
                      </m:r>
                      <m:d>
                        <m:dPr>
                          <m:ctrlPr>
                            <a:rPr lang="en-US" sz="1600" i="1" smtClean="0">
                              <a:solidFill>
                                <a:schemeClr val="bg2"/>
                              </a:solidFill>
                              <a:latin typeface="Cambria Math" panose="02040503050406030204" pitchFamily="18" charset="0"/>
                            </a:rPr>
                          </m:ctrlPr>
                        </m:dPr>
                        <m:e>
                          <m:r>
                            <a:rPr lang="en-US" sz="1600" i="1">
                              <a:solidFill>
                                <a:schemeClr val="bg2"/>
                              </a:solidFill>
                              <a:latin typeface="Cambria Math" panose="02040503050406030204" pitchFamily="18" charset="0"/>
                            </a:rPr>
                            <m:t>𝑥</m:t>
                          </m:r>
                        </m:e>
                      </m:d>
                      <m:r>
                        <a:rPr lang="en-US" sz="1600">
                          <a:solidFill>
                            <a:schemeClr val="bg2"/>
                          </a:solidFill>
                          <a:latin typeface="Cambria Math" panose="02040503050406030204" pitchFamily="18" charset="0"/>
                        </a:rPr>
                        <m:t>=</m:t>
                      </m:r>
                      <m:d>
                        <m:dPr>
                          <m:begChr m:val="{"/>
                          <m:endChr m:val=""/>
                          <m:ctrlPr>
                            <a:rPr lang="en-US" sz="1600" i="1">
                              <a:solidFill>
                                <a:schemeClr val="bg2"/>
                              </a:solidFill>
                              <a:latin typeface="Cambria Math" panose="02040503050406030204" pitchFamily="18" charset="0"/>
                            </a:rPr>
                          </m:ctrlPr>
                        </m:dPr>
                        <m:e>
                          <m:eqArr>
                            <m:eqArrPr>
                              <m:ctrlPr>
                                <a:rPr lang="en-US" sz="1600" i="1">
                                  <a:solidFill>
                                    <a:schemeClr val="bg2"/>
                                  </a:solidFill>
                                  <a:latin typeface="Cambria Math" panose="02040503050406030204" pitchFamily="18" charset="0"/>
                                </a:rPr>
                              </m:ctrlPr>
                            </m:eqArrPr>
                            <m:e>
                              <m:r>
                                <a:rPr lang="en-US" altLang="zh-CN" sz="1600" b="0" i="0" smtClean="0">
                                  <a:solidFill>
                                    <a:schemeClr val="bg2"/>
                                  </a:solidFill>
                                  <a:latin typeface="Cambria Math" panose="02040503050406030204" pitchFamily="18" charset="0"/>
                                </a:rPr>
                                <m:t>1</m:t>
                              </m:r>
                              <m:r>
                                <a:rPr lang="en-US" sz="1600">
                                  <a:solidFill>
                                    <a:schemeClr val="bg2"/>
                                  </a:solidFill>
                                  <a:latin typeface="Cambria Math" panose="02040503050406030204" pitchFamily="18" charset="0"/>
                                </a:rPr>
                                <m:t>,  &amp;</m:t>
                              </m:r>
                              <m:r>
                                <a:rPr lang="en-US" sz="1600" i="1">
                                  <a:solidFill>
                                    <a:schemeClr val="bg2"/>
                                  </a:solidFill>
                                  <a:latin typeface="Cambria Math" panose="02040503050406030204" pitchFamily="18" charset="0"/>
                                </a:rPr>
                                <m:t>𝑖𝑓</m:t>
                              </m:r>
                              <m:r>
                                <a:rPr lang="en-US" sz="1600">
                                  <a:solidFill>
                                    <a:schemeClr val="bg2"/>
                                  </a:solidFill>
                                  <a:latin typeface="Cambria Math" panose="02040503050406030204" pitchFamily="18" charset="0"/>
                                </a:rPr>
                                <m:t> </m:t>
                              </m:r>
                              <m:r>
                                <a:rPr lang="en-US" sz="1600" i="1">
                                  <a:solidFill>
                                    <a:schemeClr val="bg2"/>
                                  </a:solidFill>
                                  <a:latin typeface="Cambria Math" panose="02040503050406030204" pitchFamily="18" charset="0"/>
                                </a:rPr>
                                <m:t>𝐷</m:t>
                              </m:r>
                              <m:r>
                                <a:rPr lang="en-US" sz="1600">
                                  <a:solidFill>
                                    <a:schemeClr val="bg2"/>
                                  </a:solidFill>
                                  <a:latin typeface="Cambria Math" panose="02040503050406030204" pitchFamily="18" charset="0"/>
                                </a:rPr>
                                <m:t>&lt;</m:t>
                              </m:r>
                              <m:r>
                                <a:rPr lang="en-US" sz="1600" i="1">
                                  <a:solidFill>
                                    <a:schemeClr val="bg2"/>
                                  </a:solidFill>
                                  <a:latin typeface="Cambria Math" panose="02040503050406030204" pitchFamily="18" charset="0"/>
                                </a:rPr>
                                <m:t>𝑡h𝑟𝑒𝑠h𝑜𝑙𝑑</m:t>
                              </m:r>
                            </m:e>
                            <m:e>
                              <m:r>
                                <a:rPr lang="en-US" altLang="zh-CN" sz="1600" b="0" i="0" smtClean="0">
                                  <a:solidFill>
                                    <a:schemeClr val="bg2"/>
                                  </a:solidFill>
                                  <a:latin typeface="Cambria Math" panose="02040503050406030204" pitchFamily="18" charset="0"/>
                                </a:rPr>
                                <m:t>0</m:t>
                              </m:r>
                              <m:r>
                                <a:rPr lang="en-US" sz="1600">
                                  <a:solidFill>
                                    <a:schemeClr val="bg2"/>
                                  </a:solidFill>
                                  <a:latin typeface="Cambria Math" panose="02040503050406030204" pitchFamily="18" charset="0"/>
                                </a:rPr>
                                <m:t>,  &amp;</m:t>
                              </m:r>
                              <m:r>
                                <a:rPr lang="en-US" sz="1600" i="1">
                                  <a:solidFill>
                                    <a:schemeClr val="bg2"/>
                                  </a:solidFill>
                                  <a:latin typeface="Cambria Math" panose="02040503050406030204" pitchFamily="18" charset="0"/>
                                </a:rPr>
                                <m:t>𝑜𝑡h𝑒𝑟𝑤𝑖𝑠𝑒</m:t>
                              </m:r>
                            </m:e>
                          </m:eqArr>
                        </m:e>
                      </m:d>
                    </m:oMath>
                  </m:oMathPara>
                </a14:m>
                <a:endParaRPr lang="en-US" sz="1600" dirty="0">
                  <a:solidFill>
                    <a:schemeClr val="bg2"/>
                  </a:solidFill>
                </a:endParaRPr>
              </a:p>
            </p:txBody>
          </p:sp>
        </mc:Choice>
        <mc:Fallback>
          <p:sp>
            <p:nvSpPr>
              <p:cNvPr id="5" name="Rectangle 4">
                <a:extLst>
                  <a:ext uri="{FF2B5EF4-FFF2-40B4-BE49-F238E27FC236}">
                    <a16:creationId xmlns:a16="http://schemas.microsoft.com/office/drawing/2014/main" id="{2442F029-23B0-4CB8-BD55-16C2183DE077}"/>
                  </a:ext>
                </a:extLst>
              </p:cNvPr>
              <p:cNvSpPr>
                <a:spLocks noRot="1" noChangeAspect="1" noMove="1" noResize="1" noEditPoints="1" noAdjustHandles="1" noChangeArrowheads="1" noChangeShapeType="1" noTextEdit="1"/>
              </p:cNvSpPr>
              <p:nvPr/>
            </p:nvSpPr>
            <p:spPr>
              <a:xfrm>
                <a:off x="881780" y="2389363"/>
                <a:ext cx="3644972" cy="641586"/>
              </a:xfrm>
              <a:prstGeom prst="rect">
                <a:avLst/>
              </a:prstGeom>
              <a:blipFill>
                <a:blip r:embed="rId3"/>
                <a:stretch>
                  <a:fillRect t="-180769" b="-257692"/>
                </a:stretch>
              </a:blipFill>
            </p:spPr>
            <p:txBody>
              <a:bodyPr/>
              <a:lstStyle/>
              <a:p>
                <a:r>
                  <a:rPr lang="en-US">
                    <a:noFill/>
                  </a:rPr>
                  <a:t> </a:t>
                </a:r>
              </a:p>
            </p:txBody>
          </p:sp>
        </mc:Fallback>
      </mc:AlternateContent>
      <p:sp>
        <p:nvSpPr>
          <p:cNvPr id="7" name="Rectangle 1">
            <a:extLst>
              <a:ext uri="{FF2B5EF4-FFF2-40B4-BE49-F238E27FC236}">
                <a16:creationId xmlns:a16="http://schemas.microsoft.com/office/drawing/2014/main" id="{705D3B2F-8185-499B-BE2F-DA4B4EC2D121}"/>
              </a:ext>
            </a:extLst>
          </p:cNvPr>
          <p:cNvSpPr>
            <a:spLocks noChangeArrowheads="1"/>
          </p:cNvSpPr>
          <p:nvPr/>
        </p:nvSpPr>
        <p:spPr bwMode="auto">
          <a:xfrm>
            <a:off x="5242106" y="492551"/>
            <a:ext cx="3410712"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Consolas" panose="020B0609020204030204" pitchFamily="49" charset="0"/>
              </a:rPr>
              <a:t>MFKGIVQGAGIIKKISKNDDTQRHGITFPKDILESVEKGTVMLVNGCSLTVVRISGDVVYFDIDQAINTTTFRELEVGNKVNLEVRPEFGSLLGKGALTGNIKGVATVDNITEEEDRLKVYIKIPKDLIENILSEDHIGINGVSHSIEEISDDIIFINYPKNLSITTNLGTLEKGSDVNVETLNVSNEWD</a:t>
            </a:r>
            <a:r>
              <a:rPr kumimoji="0" lang="en-US" altLang="en-US" sz="1000" b="0" i="0" u="none" strike="noStrike" cap="none" normalizeH="0" baseline="0" dirty="0">
                <a:ln>
                  <a:noFill/>
                </a:ln>
                <a:solidFill>
                  <a:schemeClr val="tx1"/>
                </a:solidFill>
                <a:effectLst/>
                <a:latin typeface="Consolas" panose="020B0609020204030204" pitchFamily="49" charset="0"/>
              </a:rPr>
              <a:t> </a:t>
            </a:r>
          </a:p>
        </p:txBody>
      </p:sp>
      <p:pic>
        <p:nvPicPr>
          <p:cNvPr id="8" name="Picture 7">
            <a:extLst>
              <a:ext uri="{FF2B5EF4-FFF2-40B4-BE49-F238E27FC236}">
                <a16:creationId xmlns:a16="http://schemas.microsoft.com/office/drawing/2014/main" id="{D1606271-614D-4840-BCCB-07FE9606E49D}"/>
              </a:ext>
            </a:extLst>
          </p:cNvPr>
          <p:cNvPicPr>
            <a:picLocks noChangeAspect="1"/>
          </p:cNvPicPr>
          <p:nvPr/>
        </p:nvPicPr>
        <p:blipFill>
          <a:blip r:embed="rId4"/>
          <a:stretch>
            <a:fillRect/>
          </a:stretch>
        </p:blipFill>
        <p:spPr>
          <a:xfrm>
            <a:off x="5632704" y="2242687"/>
            <a:ext cx="2629516" cy="2408262"/>
          </a:xfrm>
          <a:prstGeom prst="rect">
            <a:avLst/>
          </a:prstGeom>
        </p:spPr>
      </p:pic>
      <p:sp>
        <p:nvSpPr>
          <p:cNvPr id="9" name="Arrow: Right 8">
            <a:extLst>
              <a:ext uri="{FF2B5EF4-FFF2-40B4-BE49-F238E27FC236}">
                <a16:creationId xmlns:a16="http://schemas.microsoft.com/office/drawing/2014/main" id="{06265208-623F-46A0-94A8-E407DF0E7461}"/>
              </a:ext>
            </a:extLst>
          </p:cNvPr>
          <p:cNvSpPr/>
          <p:nvPr/>
        </p:nvSpPr>
        <p:spPr>
          <a:xfrm rot="5400000">
            <a:off x="6617378" y="1508043"/>
            <a:ext cx="613670" cy="386299"/>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471ADBF2-D985-4210-BE1B-F4B3089632CB}"/>
              </a:ext>
            </a:extLst>
          </p:cNvPr>
          <p:cNvSpPr/>
          <p:nvPr/>
        </p:nvSpPr>
        <p:spPr>
          <a:xfrm>
            <a:off x="7117363" y="1556528"/>
            <a:ext cx="1082754" cy="276999"/>
          </a:xfrm>
          <a:prstGeom prst="rect">
            <a:avLst/>
          </a:prstGeom>
        </p:spPr>
        <p:txBody>
          <a:bodyPr wrap="square">
            <a:spAutoFit/>
          </a:bodyPr>
          <a:lstStyle/>
          <a:p>
            <a:r>
              <a:rPr lang="en-US" sz="1200" dirty="0">
                <a:solidFill>
                  <a:srgbClr val="4C4C4C"/>
                </a:solidFill>
                <a:latin typeface="Arial" panose="020B0604020202020204" pitchFamily="34" charset="0"/>
                <a:cs typeface="Arial" panose="020B0604020202020204" pitchFamily="34" charset="0"/>
              </a:rPr>
              <a:t>Predict</a:t>
            </a:r>
          </a:p>
        </p:txBody>
      </p:sp>
      <p:sp>
        <p:nvSpPr>
          <p:cNvPr id="6" name="Rectangle 5">
            <a:extLst>
              <a:ext uri="{FF2B5EF4-FFF2-40B4-BE49-F238E27FC236}">
                <a16:creationId xmlns:a16="http://schemas.microsoft.com/office/drawing/2014/main" id="{DC5DA338-B883-497B-BDE5-94C8486C44C7}"/>
              </a:ext>
            </a:extLst>
          </p:cNvPr>
          <p:cNvSpPr/>
          <p:nvPr/>
        </p:nvSpPr>
        <p:spPr>
          <a:xfrm>
            <a:off x="5242106" y="205976"/>
            <a:ext cx="679994" cy="307777"/>
          </a:xfrm>
          <a:prstGeom prst="rect">
            <a:avLst/>
          </a:prstGeom>
        </p:spPr>
        <p:txBody>
          <a:bodyPr wrap="none">
            <a:spAutoFit/>
          </a:bodyPr>
          <a:lstStyle/>
          <a:p>
            <a:r>
              <a:rPr lang="en-US" b="1" dirty="0"/>
              <a:t>Input:</a:t>
            </a:r>
          </a:p>
        </p:txBody>
      </p:sp>
      <p:sp>
        <p:nvSpPr>
          <p:cNvPr id="11" name="Rectangle 10">
            <a:extLst>
              <a:ext uri="{FF2B5EF4-FFF2-40B4-BE49-F238E27FC236}">
                <a16:creationId xmlns:a16="http://schemas.microsoft.com/office/drawing/2014/main" id="{00C8AA5B-7A64-4348-9A33-314E5308ADA0}"/>
              </a:ext>
            </a:extLst>
          </p:cNvPr>
          <p:cNvSpPr/>
          <p:nvPr/>
        </p:nvSpPr>
        <p:spPr>
          <a:xfrm>
            <a:off x="5242106" y="1971469"/>
            <a:ext cx="829073" cy="307777"/>
          </a:xfrm>
          <a:prstGeom prst="rect">
            <a:avLst/>
          </a:prstGeom>
        </p:spPr>
        <p:txBody>
          <a:bodyPr wrap="none">
            <a:spAutoFit/>
          </a:bodyPr>
          <a:lstStyle/>
          <a:p>
            <a:r>
              <a:rPr lang="en-US" b="1" dirty="0"/>
              <a:t>Output:</a:t>
            </a:r>
          </a:p>
        </p:txBody>
      </p:sp>
      <p:sp>
        <p:nvSpPr>
          <p:cNvPr id="12" name="Shape 12">
            <a:extLst>
              <a:ext uri="{FF2B5EF4-FFF2-40B4-BE49-F238E27FC236}">
                <a16:creationId xmlns:a16="http://schemas.microsoft.com/office/drawing/2014/main" id="{55D1B08A-BD34-BB47-8F18-50C58B89D2D8}"/>
              </a:ext>
            </a:extLst>
          </p:cNvPr>
          <p:cNvSpPr txBox="1">
            <a:spLocks/>
          </p:cNvSpPr>
          <p:nvPr/>
        </p:nvSpPr>
        <p:spPr>
          <a:xfrm>
            <a:off x="0" y="4869656"/>
            <a:ext cx="2895600" cy="273844"/>
          </a:xfrm>
          <a:prstGeom prst="rect">
            <a:avLst/>
          </a:prstGeom>
          <a:noFill/>
          <a:ln>
            <a:noFill/>
          </a:ln>
        </p:spPr>
        <p:txBody>
          <a:bodyPr wrap="square"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None/>
              <a:defRPr sz="1000" b="0" i="0" u="none" strike="noStrike" cap="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r>
              <a:rPr lang="en-US" dirty="0">
                <a:solidFill>
                  <a:srgbClr val="FFFFFF"/>
                </a:solidFill>
              </a:rPr>
              <a:t>PhD Defense, May 11, 2020</a:t>
            </a:r>
          </a:p>
        </p:txBody>
      </p:sp>
    </p:spTree>
    <p:extLst>
      <p:ext uri="{BB962C8B-B14F-4D97-AF65-F5344CB8AC3E}">
        <p14:creationId xmlns:p14="http://schemas.microsoft.com/office/powerpoint/2010/main" val="17229879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AA6A0E4-B6A8-4521-9B01-4065A618881F}"/>
              </a:ext>
            </a:extLst>
          </p:cNvPr>
          <p:cNvSpPr>
            <a:spLocks noGrp="1"/>
          </p:cNvSpPr>
          <p:nvPr>
            <p:ph type="body" idx="1"/>
          </p:nvPr>
        </p:nvSpPr>
        <p:spPr>
          <a:xfrm>
            <a:off x="457199" y="968900"/>
            <a:ext cx="8229599" cy="3625800"/>
          </a:xfrm>
        </p:spPr>
        <p:txBody>
          <a:bodyPr/>
          <a:lstStyle/>
          <a:p>
            <a:pPr>
              <a:spcBef>
                <a:spcPts val="0"/>
              </a:spcBef>
              <a:spcAft>
                <a:spcPts val="600"/>
              </a:spcAft>
            </a:pPr>
            <a:r>
              <a:rPr lang="en-US" sz="1800" dirty="0"/>
              <a:t>Co-evolution of Protein Residues</a:t>
            </a:r>
          </a:p>
          <a:p>
            <a:pPr lvl="1">
              <a:spcBef>
                <a:spcPts val="0"/>
              </a:spcBef>
              <a:spcAft>
                <a:spcPts val="600"/>
              </a:spcAft>
            </a:pPr>
            <a:r>
              <a:rPr lang="en-US" sz="1600" dirty="0">
                <a:latin typeface="+mn-lt"/>
              </a:rPr>
              <a:t>Random mutations </a:t>
            </a:r>
          </a:p>
          <a:p>
            <a:pPr lvl="1">
              <a:spcBef>
                <a:spcPts val="0"/>
              </a:spcBef>
              <a:spcAft>
                <a:spcPts val="600"/>
              </a:spcAft>
            </a:pPr>
            <a:r>
              <a:rPr lang="en-US" sz="1600" dirty="0">
                <a:latin typeface="+mn-lt"/>
              </a:rPr>
              <a:t>A pair of residues mutates together to </a:t>
            </a:r>
            <a:br>
              <a:rPr lang="en-US" sz="1600" dirty="0">
                <a:latin typeface="+mn-lt"/>
              </a:rPr>
            </a:br>
            <a:r>
              <a:rPr lang="en-US" sz="1600" dirty="0">
                <a:latin typeface="+mn-lt"/>
              </a:rPr>
              <a:t>preserve protein’s function/structure</a:t>
            </a:r>
          </a:p>
          <a:p>
            <a:pPr lvl="1">
              <a:spcBef>
                <a:spcPts val="0"/>
              </a:spcBef>
              <a:spcAft>
                <a:spcPts val="600"/>
              </a:spcAft>
            </a:pPr>
            <a:r>
              <a:rPr lang="en-US" sz="1600" dirty="0">
                <a:latin typeface="+mn-lt"/>
              </a:rPr>
              <a:t>Those co-evolved positions are more </a:t>
            </a:r>
            <a:br>
              <a:rPr lang="en-US" sz="1600" dirty="0">
                <a:latin typeface="+mn-lt"/>
              </a:rPr>
            </a:br>
            <a:r>
              <a:rPr lang="en-US" sz="1600" dirty="0">
                <a:latin typeface="+mn-lt"/>
              </a:rPr>
              <a:t>likely to be in contact</a:t>
            </a:r>
          </a:p>
          <a:p>
            <a:pPr>
              <a:spcBef>
                <a:spcPts val="600"/>
              </a:spcBef>
              <a:spcAft>
                <a:spcPts val="600"/>
              </a:spcAft>
            </a:pPr>
            <a:r>
              <a:rPr lang="en-US" sz="1800" dirty="0"/>
              <a:t>Direct Coupling Analysis (DCA) </a:t>
            </a:r>
          </a:p>
          <a:p>
            <a:pPr lvl="1">
              <a:spcBef>
                <a:spcPts val="0"/>
              </a:spcBef>
              <a:spcAft>
                <a:spcPts val="600"/>
              </a:spcAft>
            </a:pPr>
            <a:r>
              <a:rPr lang="en-US" sz="1600" dirty="0">
                <a:latin typeface="+mn-lt"/>
              </a:rPr>
              <a:t>A statistical inference framework used to infer direct co-evolutionary couplings among residue pairs</a:t>
            </a:r>
          </a:p>
          <a:p>
            <a:pPr lvl="1">
              <a:spcBef>
                <a:spcPts val="0"/>
              </a:spcBef>
              <a:spcAft>
                <a:spcPts val="600"/>
              </a:spcAft>
            </a:pPr>
            <a:r>
              <a:rPr lang="en-US" sz="1600" dirty="0">
                <a:latin typeface="+mn-lt"/>
              </a:rPr>
              <a:t>Used as one of features for machine learning models</a:t>
            </a:r>
          </a:p>
        </p:txBody>
      </p:sp>
      <p:sp>
        <p:nvSpPr>
          <p:cNvPr id="3" name="Title 2">
            <a:extLst>
              <a:ext uri="{FF2B5EF4-FFF2-40B4-BE49-F238E27FC236}">
                <a16:creationId xmlns:a16="http://schemas.microsoft.com/office/drawing/2014/main" id="{347615F6-D038-49A6-BC2F-DCD69385F6E1}"/>
              </a:ext>
            </a:extLst>
          </p:cNvPr>
          <p:cNvSpPr>
            <a:spLocks noGrp="1"/>
          </p:cNvSpPr>
          <p:nvPr>
            <p:ph type="title"/>
          </p:nvPr>
        </p:nvSpPr>
        <p:spPr/>
        <p:txBody>
          <a:bodyPr>
            <a:normAutofit fontScale="90000"/>
          </a:bodyPr>
          <a:lstStyle/>
          <a:p>
            <a:r>
              <a:rPr lang="en-US" altLang="zh-CN" dirty="0"/>
              <a:t>Background</a:t>
            </a:r>
            <a:endParaRPr lang="en-US" dirty="0"/>
          </a:p>
        </p:txBody>
      </p:sp>
      <p:sp>
        <p:nvSpPr>
          <p:cNvPr id="4" name="Slide Number Placeholder 3">
            <a:extLst>
              <a:ext uri="{FF2B5EF4-FFF2-40B4-BE49-F238E27FC236}">
                <a16:creationId xmlns:a16="http://schemas.microsoft.com/office/drawing/2014/main" id="{9BA238BC-C41A-4FAC-8EA0-CF115FA297D5}"/>
              </a:ext>
            </a:extLst>
          </p:cNvPr>
          <p:cNvSpPr>
            <a:spLocks noGrp="1"/>
          </p:cNvSpPr>
          <p:nvPr>
            <p:ph type="sldNum" idx="4"/>
          </p:nvPr>
        </p:nvSpPr>
        <p:spPr/>
        <p:txBody>
          <a:bodyPr/>
          <a:lstStyle/>
          <a:p>
            <a:pPr marL="0" marR="0" lvl="0" indent="0" algn="l" rtl="0">
              <a:spcBef>
                <a:spcPts val="0"/>
              </a:spcBef>
              <a:buSzPct val="25000"/>
              <a:buNone/>
            </a:pPr>
            <a:fld id="{00000000-1234-1234-1234-123412341234}" type="slidenum">
              <a:rPr lang="en-US" sz="1000" b="0" i="0" u="none" strike="noStrike" cap="none" smtClean="0">
                <a:solidFill>
                  <a:schemeClr val="lt1"/>
                </a:solidFill>
                <a:latin typeface="Arial"/>
                <a:ea typeface="Arial"/>
                <a:cs typeface="Arial"/>
                <a:sym typeface="Arial"/>
              </a:rPr>
              <a:t>24</a:t>
            </a:fld>
            <a:endParaRPr lang="en-US" sz="1000" b="0" i="0" u="none" strike="noStrike" cap="none">
              <a:solidFill>
                <a:schemeClr val="lt1"/>
              </a:solidFill>
              <a:latin typeface="Arial"/>
              <a:ea typeface="Arial"/>
              <a:cs typeface="Arial"/>
              <a:sym typeface="Arial"/>
            </a:endParaRPr>
          </a:p>
        </p:txBody>
      </p:sp>
      <p:pic>
        <p:nvPicPr>
          <p:cNvPr id="5" name="Picture 4">
            <a:extLst>
              <a:ext uri="{FF2B5EF4-FFF2-40B4-BE49-F238E27FC236}">
                <a16:creationId xmlns:a16="http://schemas.microsoft.com/office/drawing/2014/main" id="{D6F86639-05A8-480D-800C-19316A2973E0}"/>
              </a:ext>
            </a:extLst>
          </p:cNvPr>
          <p:cNvPicPr>
            <a:picLocks noChangeAspect="1"/>
          </p:cNvPicPr>
          <p:nvPr/>
        </p:nvPicPr>
        <p:blipFill>
          <a:blip r:embed="rId2"/>
          <a:stretch>
            <a:fillRect/>
          </a:stretch>
        </p:blipFill>
        <p:spPr>
          <a:xfrm>
            <a:off x="5272143" y="335966"/>
            <a:ext cx="3099346" cy="2149734"/>
          </a:xfrm>
          <a:prstGeom prst="rect">
            <a:avLst/>
          </a:prstGeom>
        </p:spPr>
      </p:pic>
      <p:sp>
        <p:nvSpPr>
          <p:cNvPr id="6" name="Shape 12">
            <a:extLst>
              <a:ext uri="{FF2B5EF4-FFF2-40B4-BE49-F238E27FC236}">
                <a16:creationId xmlns:a16="http://schemas.microsoft.com/office/drawing/2014/main" id="{35E20966-D359-434D-B7EA-03BAA76B4D05}"/>
              </a:ext>
            </a:extLst>
          </p:cNvPr>
          <p:cNvSpPr txBox="1">
            <a:spLocks/>
          </p:cNvSpPr>
          <p:nvPr/>
        </p:nvSpPr>
        <p:spPr>
          <a:xfrm>
            <a:off x="0" y="4869656"/>
            <a:ext cx="2895600" cy="273844"/>
          </a:xfrm>
          <a:prstGeom prst="rect">
            <a:avLst/>
          </a:prstGeom>
          <a:noFill/>
          <a:ln>
            <a:noFill/>
          </a:ln>
        </p:spPr>
        <p:txBody>
          <a:bodyPr wrap="square"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None/>
              <a:defRPr sz="1000" b="0" i="0" u="none" strike="noStrike" cap="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r>
              <a:rPr lang="en-US" dirty="0">
                <a:solidFill>
                  <a:srgbClr val="FFFFFF"/>
                </a:solidFill>
              </a:rPr>
              <a:t>PhD Defense, May 11, 2020</a:t>
            </a:r>
          </a:p>
        </p:txBody>
      </p:sp>
    </p:spTree>
    <p:extLst>
      <p:ext uri="{BB962C8B-B14F-4D97-AF65-F5344CB8AC3E}">
        <p14:creationId xmlns:p14="http://schemas.microsoft.com/office/powerpoint/2010/main" val="31294706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825551D-443F-4A79-9E61-B739A155634D}"/>
              </a:ext>
            </a:extLst>
          </p:cNvPr>
          <p:cNvSpPr>
            <a:spLocks noGrp="1"/>
          </p:cNvSpPr>
          <p:nvPr>
            <p:ph type="sldNum" idx="4"/>
          </p:nvPr>
        </p:nvSpPr>
        <p:spPr/>
        <p:txBody>
          <a:bodyPr/>
          <a:lstStyle/>
          <a:p>
            <a:pPr marL="0" marR="0" lvl="0" indent="0" algn="l" rtl="0">
              <a:spcBef>
                <a:spcPts val="0"/>
              </a:spcBef>
              <a:buSzPct val="25000"/>
              <a:buNone/>
            </a:pPr>
            <a:fld id="{00000000-1234-1234-1234-123412341234}" type="slidenum">
              <a:rPr lang="en-US" sz="1000" b="0" i="0" u="none" strike="noStrike" cap="none" smtClean="0">
                <a:solidFill>
                  <a:schemeClr val="lt1"/>
                </a:solidFill>
                <a:latin typeface="Arial"/>
                <a:ea typeface="Arial"/>
                <a:cs typeface="Arial"/>
                <a:sym typeface="Arial"/>
              </a:rPr>
              <a:t>25</a:t>
            </a:fld>
            <a:endParaRPr lang="en-US" sz="1000" b="0" i="0" u="none" strike="noStrike" cap="none">
              <a:solidFill>
                <a:schemeClr val="lt1"/>
              </a:solidFill>
              <a:latin typeface="Arial"/>
              <a:ea typeface="Arial"/>
              <a:cs typeface="Arial"/>
              <a:sym typeface="Arial"/>
            </a:endParaRPr>
          </a:p>
        </p:txBody>
      </p:sp>
      <p:graphicFrame>
        <p:nvGraphicFramePr>
          <p:cNvPr id="7" name="Table 6">
            <a:extLst>
              <a:ext uri="{FF2B5EF4-FFF2-40B4-BE49-F238E27FC236}">
                <a16:creationId xmlns:a16="http://schemas.microsoft.com/office/drawing/2014/main" id="{9A75BE91-AD70-41ED-8DA3-238374C9AA45}"/>
              </a:ext>
            </a:extLst>
          </p:cNvPr>
          <p:cNvGraphicFramePr>
            <a:graphicFrameLocks noGrp="1"/>
          </p:cNvGraphicFramePr>
          <p:nvPr>
            <p:extLst>
              <p:ext uri="{D42A27DB-BD31-4B8C-83A1-F6EECF244321}">
                <p14:modId xmlns:p14="http://schemas.microsoft.com/office/powerpoint/2010/main" val="2465146828"/>
              </p:ext>
            </p:extLst>
          </p:nvPr>
        </p:nvGraphicFramePr>
        <p:xfrm>
          <a:off x="554934" y="928638"/>
          <a:ext cx="8034131" cy="3688080"/>
        </p:xfrm>
        <a:graphic>
          <a:graphicData uri="http://schemas.openxmlformats.org/drawingml/2006/table">
            <a:tbl>
              <a:tblPr firstRow="1" bandRow="1">
                <a:tableStyleId>{7DF18680-E054-41AD-8BC1-D1AEF772440D}</a:tableStyleId>
              </a:tblPr>
              <a:tblGrid>
                <a:gridCol w="1151946">
                  <a:extLst>
                    <a:ext uri="{9D8B030D-6E8A-4147-A177-3AD203B41FA5}">
                      <a16:colId xmlns:a16="http://schemas.microsoft.com/office/drawing/2014/main" val="34567743"/>
                    </a:ext>
                  </a:extLst>
                </a:gridCol>
                <a:gridCol w="3143795">
                  <a:extLst>
                    <a:ext uri="{9D8B030D-6E8A-4147-A177-3AD203B41FA5}">
                      <a16:colId xmlns:a16="http://schemas.microsoft.com/office/drawing/2014/main" val="3683282933"/>
                    </a:ext>
                  </a:extLst>
                </a:gridCol>
                <a:gridCol w="1626872">
                  <a:extLst>
                    <a:ext uri="{9D8B030D-6E8A-4147-A177-3AD203B41FA5}">
                      <a16:colId xmlns:a16="http://schemas.microsoft.com/office/drawing/2014/main" val="4277990985"/>
                    </a:ext>
                  </a:extLst>
                </a:gridCol>
                <a:gridCol w="2111518">
                  <a:extLst>
                    <a:ext uri="{9D8B030D-6E8A-4147-A177-3AD203B41FA5}">
                      <a16:colId xmlns:a16="http://schemas.microsoft.com/office/drawing/2014/main" val="1989447946"/>
                    </a:ext>
                  </a:extLst>
                </a:gridCol>
              </a:tblGrid>
              <a:tr h="234664">
                <a:tc>
                  <a:txBody>
                    <a:bodyPr/>
                    <a:lstStyle/>
                    <a:p>
                      <a:pPr algn="ctr"/>
                      <a:r>
                        <a:rPr lang="en-US" sz="1100"/>
                        <a:t>Category</a:t>
                      </a:r>
                      <a:endParaRPr lang="en-US" sz="1100" dirty="0"/>
                    </a:p>
                  </a:txBody>
                  <a:tcPr anchor="ctr"/>
                </a:tc>
                <a:tc>
                  <a:txBody>
                    <a:bodyPr/>
                    <a:lstStyle/>
                    <a:p>
                      <a:pPr algn="ctr"/>
                      <a:r>
                        <a:rPr lang="en-US" sz="1100" dirty="0"/>
                        <a:t>Concepts</a:t>
                      </a:r>
                    </a:p>
                  </a:txBody>
                  <a:tcPr anchor="ctr"/>
                </a:tc>
                <a:tc>
                  <a:txBody>
                    <a:bodyPr/>
                    <a:lstStyle/>
                    <a:p>
                      <a:pPr algn="ctr"/>
                      <a:r>
                        <a:rPr lang="en-US" sz="1100"/>
                        <a:t>Authors</a:t>
                      </a:r>
                      <a:endParaRPr lang="en-US" sz="1100" dirty="0"/>
                    </a:p>
                  </a:txBody>
                  <a:tcPr anchor="ctr"/>
                </a:tc>
                <a:tc>
                  <a:txBody>
                    <a:bodyPr/>
                    <a:lstStyle/>
                    <a:p>
                      <a:pPr algn="ctr"/>
                      <a:r>
                        <a:rPr lang="en-US" sz="1100"/>
                        <a:t>Methods</a:t>
                      </a:r>
                      <a:endParaRPr lang="en-US" sz="1100" dirty="0"/>
                    </a:p>
                  </a:txBody>
                  <a:tcPr anchor="ctr"/>
                </a:tc>
                <a:extLst>
                  <a:ext uri="{0D108BD9-81ED-4DB2-BD59-A6C34878D82A}">
                    <a16:rowId xmlns:a16="http://schemas.microsoft.com/office/drawing/2014/main" val="449412768"/>
                  </a:ext>
                </a:extLst>
              </a:tr>
              <a:tr h="234664">
                <a:tc rowSpan="4">
                  <a:txBody>
                    <a:bodyPr/>
                    <a:lstStyle/>
                    <a:p>
                      <a:pPr algn="ctr"/>
                      <a:r>
                        <a:rPr lang="en-US" sz="1100" b="1"/>
                        <a:t>Statistical</a:t>
                      </a:r>
                      <a:endParaRPr lang="en-US" sz="1100" b="1" dirty="0"/>
                    </a:p>
                  </a:txBody>
                  <a:tcPr anchor="ctr"/>
                </a:tc>
                <a:tc rowSpan="4">
                  <a:txBody>
                    <a:bodyPr/>
                    <a:lstStyle/>
                    <a:p>
                      <a:pPr marL="0" indent="0" algn="l">
                        <a:spcAft>
                          <a:spcPts val="0"/>
                        </a:spcAft>
                        <a:buFont typeface="Arial" panose="020B0604020202020204" pitchFamily="34" charset="0"/>
                        <a:buNone/>
                      </a:pPr>
                      <a:r>
                        <a:rPr lang="en-US" sz="1100" dirty="0"/>
                        <a:t>Local</a:t>
                      </a:r>
                    </a:p>
                    <a:p>
                      <a:pPr marL="180975" lvl="2" indent="-180975" algn="l">
                        <a:spcAft>
                          <a:spcPts val="0"/>
                        </a:spcAft>
                        <a:buFont typeface="Arial" panose="020B0604020202020204" pitchFamily="34" charset="0"/>
                        <a:buChar char="•"/>
                      </a:pPr>
                      <a:r>
                        <a:rPr lang="en-US" sz="1100" dirty="0"/>
                        <a:t>Local pairwise statistics </a:t>
                      </a:r>
                    </a:p>
                    <a:p>
                      <a:pPr marL="180975" lvl="2" indent="-180975" algn="l">
                        <a:spcAft>
                          <a:spcPts val="0"/>
                        </a:spcAft>
                        <a:buFont typeface="Arial" panose="020B0604020202020204" pitchFamily="34" charset="0"/>
                        <a:buChar char="•"/>
                      </a:pPr>
                      <a:r>
                        <a:rPr lang="en-US" sz="1100" b="0" i="0" u="none" strike="noStrike" cap="none" dirty="0">
                          <a:solidFill>
                            <a:schemeClr val="dk1"/>
                          </a:solidFill>
                          <a:effectLst/>
                          <a:latin typeface="+mn-lt"/>
                          <a:ea typeface="+mn-ea"/>
                          <a:cs typeface="+mn-cs"/>
                          <a:sym typeface="Arial"/>
                        </a:rPr>
                        <a:t>Pairs statistically independent</a:t>
                      </a:r>
                    </a:p>
                    <a:p>
                      <a:pPr marL="0" indent="0" algn="l">
                        <a:spcBef>
                          <a:spcPts val="0"/>
                        </a:spcBef>
                        <a:spcAft>
                          <a:spcPts val="0"/>
                        </a:spcAft>
                        <a:buFont typeface="Arial" panose="020B0604020202020204" pitchFamily="34" charset="0"/>
                        <a:buNone/>
                      </a:pPr>
                      <a:r>
                        <a:rPr lang="en-US" sz="1100" dirty="0"/>
                        <a:t>Global</a:t>
                      </a:r>
                    </a:p>
                    <a:p>
                      <a:pPr marL="180975" lvl="2" indent="-180975" algn="l">
                        <a:spcAft>
                          <a:spcPts val="0"/>
                        </a:spcAft>
                        <a:buFont typeface="Arial" panose="020B0604020202020204" pitchFamily="34" charset="0"/>
                        <a:buChar char="•"/>
                      </a:pPr>
                      <a:r>
                        <a:rPr lang="en-US" sz="1100" dirty="0"/>
                        <a:t>Considering all other pairs in the protein</a:t>
                      </a:r>
                    </a:p>
                    <a:p>
                      <a:pPr marL="180975" lvl="2" indent="-180975" algn="l">
                        <a:spcAft>
                          <a:spcPts val="0"/>
                        </a:spcAft>
                        <a:buFont typeface="Arial" panose="020B0604020202020204" pitchFamily="34" charset="0"/>
                        <a:buChar char="•"/>
                      </a:pPr>
                      <a:r>
                        <a:rPr lang="en-US" sz="1100" b="0" i="0" u="none" strike="noStrike" cap="none" dirty="0">
                          <a:solidFill>
                            <a:schemeClr val="dk1"/>
                          </a:solidFill>
                          <a:effectLst/>
                          <a:latin typeface="+mn-lt"/>
                          <a:ea typeface="+mn-ea"/>
                          <a:cs typeface="+mn-cs"/>
                          <a:sym typeface="Arial"/>
                        </a:rPr>
                        <a:t>Pott’s Model</a:t>
                      </a:r>
                    </a:p>
                  </a:txBody>
                  <a:tcPr anchor="ctr"/>
                </a:tc>
                <a:tc>
                  <a:txBody>
                    <a:bodyPr/>
                    <a:lstStyle/>
                    <a:p>
                      <a:pPr algn="ctr"/>
                      <a:r>
                        <a:rPr lang="en-US" sz="1100" dirty="0" err="1">
                          <a:solidFill>
                            <a:srgbClr val="000000"/>
                          </a:solidFill>
                        </a:rPr>
                        <a:t>Weigt</a:t>
                      </a:r>
                      <a:r>
                        <a:rPr lang="en-US" sz="1100" dirty="0">
                          <a:solidFill>
                            <a:srgbClr val="000000"/>
                          </a:solidFill>
                        </a:rPr>
                        <a:t> 2009</a:t>
                      </a:r>
                    </a:p>
                  </a:txBody>
                  <a:tcPr anchor="ctr"/>
                </a:tc>
                <a:tc>
                  <a:txBody>
                    <a:bodyPr/>
                    <a:lstStyle/>
                    <a:p>
                      <a:pPr algn="ctr"/>
                      <a:r>
                        <a:rPr lang="en-US" sz="1100"/>
                        <a:t>mpDCA</a:t>
                      </a:r>
                      <a:endParaRPr lang="en-US" sz="1100" dirty="0"/>
                    </a:p>
                  </a:txBody>
                  <a:tcPr anchor="ctr"/>
                </a:tc>
                <a:extLst>
                  <a:ext uri="{0D108BD9-81ED-4DB2-BD59-A6C34878D82A}">
                    <a16:rowId xmlns:a16="http://schemas.microsoft.com/office/drawing/2014/main" val="1539788496"/>
                  </a:ext>
                </a:extLst>
              </a:tr>
              <a:tr h="234664">
                <a:tc vMerge="1">
                  <a:txBody>
                    <a:bodyPr/>
                    <a:lstStyle/>
                    <a:p>
                      <a:pPr algn="ctr"/>
                      <a:endParaRPr lang="en-US" dirty="0"/>
                    </a:p>
                  </a:txBody>
                  <a:tcPr anchor="ctr"/>
                </a:tc>
                <a:tc vMerge="1">
                  <a:txBody>
                    <a:bodyPr/>
                    <a:lstStyle/>
                    <a:p>
                      <a:pPr algn="ctr"/>
                      <a:endParaRPr lang="en-US" sz="1200" dirty="0"/>
                    </a:p>
                  </a:txBody>
                  <a:tcPr anchor="ctr"/>
                </a:tc>
                <a:tc>
                  <a:txBody>
                    <a:bodyPr/>
                    <a:lstStyle/>
                    <a:p>
                      <a:pPr algn="ctr"/>
                      <a:r>
                        <a:rPr lang="en-US" sz="1100" dirty="0" err="1"/>
                        <a:t>Morcos</a:t>
                      </a:r>
                      <a:r>
                        <a:rPr lang="en-US" sz="1100" dirty="0"/>
                        <a:t> 2011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a:t>mfDCA</a:t>
                      </a:r>
                      <a:endParaRPr lang="en-US" sz="1100" dirty="0"/>
                    </a:p>
                  </a:txBody>
                  <a:tcPr anchor="ctr"/>
                </a:tc>
                <a:extLst>
                  <a:ext uri="{0D108BD9-81ED-4DB2-BD59-A6C34878D82A}">
                    <a16:rowId xmlns:a16="http://schemas.microsoft.com/office/drawing/2014/main" val="2138340749"/>
                  </a:ext>
                </a:extLst>
              </a:tr>
              <a:tr h="234664">
                <a:tc vMerge="1">
                  <a:txBody>
                    <a:bodyPr/>
                    <a:lstStyle/>
                    <a:p>
                      <a:pPr algn="ctr"/>
                      <a:endParaRPr lang="en-US" dirty="0"/>
                    </a:p>
                  </a:txBody>
                  <a:tcPr anchor="ctr"/>
                </a:tc>
                <a:tc vMerge="1">
                  <a:txBody>
                    <a:bodyPr/>
                    <a:lstStyle/>
                    <a:p>
                      <a:pPr algn="ctr"/>
                      <a:endParaRPr lang="en-US" sz="1200" dirty="0"/>
                    </a:p>
                  </a:txBody>
                  <a:tcPr anchor="ctr"/>
                </a:tc>
                <a:tc>
                  <a:txBody>
                    <a:bodyPr/>
                    <a:lstStyle/>
                    <a:p>
                      <a:pPr algn="ctr"/>
                      <a:r>
                        <a:rPr lang="en-US" sz="1100" dirty="0" err="1"/>
                        <a:t>Ekeberg</a:t>
                      </a:r>
                      <a:r>
                        <a:rPr lang="en-US" sz="1100" dirty="0"/>
                        <a:t> 2013</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Pseudo-likelihood approx. </a:t>
                      </a:r>
                    </a:p>
                  </a:txBody>
                  <a:tcPr anchor="ctr"/>
                </a:tc>
                <a:extLst>
                  <a:ext uri="{0D108BD9-81ED-4DB2-BD59-A6C34878D82A}">
                    <a16:rowId xmlns:a16="http://schemas.microsoft.com/office/drawing/2014/main" val="2438529039"/>
                  </a:ext>
                </a:extLst>
              </a:tr>
              <a:tr h="289879">
                <a:tc vMerge="1">
                  <a:txBody>
                    <a:bodyPr/>
                    <a:lstStyle/>
                    <a:p>
                      <a:pPr algn="ctr"/>
                      <a:endParaRPr lang="en-US" dirty="0"/>
                    </a:p>
                  </a:txBody>
                  <a:tcPr anchor="ctr"/>
                </a:tc>
                <a:tc vMerge="1">
                  <a:txBody>
                    <a:bodyPr/>
                    <a:lstStyle/>
                    <a:p>
                      <a:pPr algn="ctr"/>
                      <a:endParaRPr lang="en-US" sz="1200" dirty="0"/>
                    </a:p>
                  </a:txBody>
                  <a:tcPr anchor="ctr"/>
                </a:tc>
                <a:tc>
                  <a:txBody>
                    <a:bodyPr/>
                    <a:lstStyle/>
                    <a:p>
                      <a:pPr algn="ctr"/>
                      <a:r>
                        <a:rPr lang="en-US" sz="1100"/>
                        <a:t>Baldassi 2014</a:t>
                      </a:r>
                      <a:endParaRPr lang="en-US" sz="1100" dirty="0"/>
                    </a:p>
                  </a:txBody>
                  <a:tcPr anchor="ctr"/>
                </a:tc>
                <a:tc>
                  <a:txBody>
                    <a:bodyPr/>
                    <a:lstStyle/>
                    <a:p>
                      <a:pPr algn="ctr"/>
                      <a:r>
                        <a:rPr lang="en-US" sz="1100" dirty="0"/>
                        <a:t>GaussianDCA</a:t>
                      </a:r>
                    </a:p>
                  </a:txBody>
                  <a:tcPr anchor="ctr"/>
                </a:tc>
                <a:extLst>
                  <a:ext uri="{0D108BD9-81ED-4DB2-BD59-A6C34878D82A}">
                    <a16:rowId xmlns:a16="http://schemas.microsoft.com/office/drawing/2014/main" val="2631565117"/>
                  </a:ext>
                </a:extLst>
              </a:tr>
              <a:tr h="234664">
                <a:tc rowSpan="4">
                  <a:txBody>
                    <a:bodyPr/>
                    <a:lstStyle/>
                    <a:p>
                      <a:pPr algn="ctr"/>
                      <a:r>
                        <a:rPr lang="en-US" sz="1100" b="1"/>
                        <a:t>Traditional Machine Learning</a:t>
                      </a:r>
                      <a:endParaRPr lang="en-US" sz="1100" b="1" dirty="0"/>
                    </a:p>
                  </a:txBody>
                  <a:tcPr anchor="ctr"/>
                </a:tc>
                <a:tc rowSpan="4">
                  <a:txBody>
                    <a:bodyPr/>
                    <a:lstStyle/>
                    <a:p>
                      <a:pPr marL="180975" indent="-180975" algn="l">
                        <a:spcBef>
                          <a:spcPts val="0"/>
                        </a:spcBef>
                        <a:spcAft>
                          <a:spcPts val="0"/>
                        </a:spcAft>
                        <a:buFont typeface="Arial" panose="020B0604020202020204" pitchFamily="34" charset="0"/>
                        <a:buChar char="•"/>
                      </a:pPr>
                      <a:r>
                        <a:rPr lang="en-US" sz="1100" dirty="0"/>
                        <a:t>MSAs from large sequence database</a:t>
                      </a:r>
                    </a:p>
                    <a:p>
                      <a:pPr marL="361950" lvl="1" indent="-180975" algn="l">
                        <a:spcBef>
                          <a:spcPts val="0"/>
                        </a:spcBef>
                        <a:spcAft>
                          <a:spcPts val="0"/>
                        </a:spcAft>
                        <a:buFont typeface="Arial" panose="020B0604020202020204" pitchFamily="34" charset="0"/>
                        <a:buChar char="‒"/>
                      </a:pPr>
                      <a:r>
                        <a:rPr lang="en-US" sz="1100" dirty="0"/>
                        <a:t>Support vector machines</a:t>
                      </a:r>
                    </a:p>
                    <a:p>
                      <a:pPr marL="361950" lvl="1" indent="-180975" algn="l">
                        <a:spcBef>
                          <a:spcPts val="0"/>
                        </a:spcBef>
                        <a:spcAft>
                          <a:spcPts val="0"/>
                        </a:spcAft>
                        <a:buFont typeface="Arial" panose="020B0604020202020204" pitchFamily="34" charset="0"/>
                        <a:buChar char="‒"/>
                      </a:pPr>
                      <a:r>
                        <a:rPr lang="en-US" sz="1100" dirty="0"/>
                        <a:t>Random forests</a:t>
                      </a:r>
                    </a:p>
                    <a:p>
                      <a:pPr marL="361950" lvl="1" indent="-180975" algn="l">
                        <a:spcBef>
                          <a:spcPts val="0"/>
                        </a:spcBef>
                        <a:spcAft>
                          <a:spcPts val="0"/>
                        </a:spcAft>
                        <a:buFont typeface="Arial" panose="020B0604020202020204" pitchFamily="34" charset="0"/>
                        <a:buChar char="‒"/>
                      </a:pPr>
                      <a:r>
                        <a:rPr lang="en-US" sz="1100" dirty="0"/>
                        <a:t>Neural networks</a:t>
                      </a:r>
                    </a:p>
                    <a:p>
                      <a:pPr marL="180975" indent="-180975" algn="l">
                        <a:spcBef>
                          <a:spcPts val="0"/>
                        </a:spcBef>
                        <a:spcAft>
                          <a:spcPts val="0"/>
                        </a:spcAft>
                        <a:buFont typeface="Arial" panose="020B0604020202020204" pitchFamily="34" charset="0"/>
                        <a:buChar char="•"/>
                      </a:pPr>
                      <a:r>
                        <a:rPr lang="en-US" sz="1100" dirty="0"/>
                        <a:t>Meta-predictors</a:t>
                      </a:r>
                    </a:p>
                  </a:txBody>
                  <a:tcPr anchor="ctr"/>
                </a:tc>
                <a:tc>
                  <a:txBody>
                    <a:bodyPr/>
                    <a:lstStyle/>
                    <a:p>
                      <a:pPr algn="ctr"/>
                      <a:r>
                        <a:rPr lang="en-US" sz="1100"/>
                        <a:t>Cheng 2007</a:t>
                      </a:r>
                      <a:endParaRPr lang="en-US" sz="1100" dirty="0"/>
                    </a:p>
                  </a:txBody>
                  <a:tcPr anchor="ctr"/>
                </a:tc>
                <a:tc>
                  <a:txBody>
                    <a:bodyPr/>
                    <a:lstStyle/>
                    <a:p>
                      <a:pPr algn="ctr"/>
                      <a:r>
                        <a:rPr lang="en-US" sz="1100" dirty="0"/>
                        <a:t>SVMCon</a:t>
                      </a:r>
                    </a:p>
                  </a:txBody>
                  <a:tcPr anchor="ctr"/>
                </a:tc>
                <a:extLst>
                  <a:ext uri="{0D108BD9-81ED-4DB2-BD59-A6C34878D82A}">
                    <a16:rowId xmlns:a16="http://schemas.microsoft.com/office/drawing/2014/main" val="2443292856"/>
                  </a:ext>
                </a:extLst>
              </a:tr>
              <a:tr h="234664">
                <a:tc vMerge="1">
                  <a:txBody>
                    <a:bodyPr/>
                    <a:lstStyle/>
                    <a:p>
                      <a:pPr algn="ctr"/>
                      <a:endParaRPr lang="en-US" dirty="0"/>
                    </a:p>
                  </a:txBody>
                  <a:tcPr anchor="ctr"/>
                </a:tc>
                <a:tc vMerge="1">
                  <a:txBody>
                    <a:bodyPr/>
                    <a:lstStyle/>
                    <a:p>
                      <a:pPr algn="ctr"/>
                      <a:endParaRPr lang="en-US" sz="1200" dirty="0"/>
                    </a:p>
                  </a:txBody>
                  <a:tcPr anchor="ctr"/>
                </a:tc>
                <a:tc>
                  <a:txBody>
                    <a:bodyPr/>
                    <a:lstStyle/>
                    <a:p>
                      <a:pPr algn="ctr"/>
                      <a:r>
                        <a:rPr lang="en-US" sz="1100"/>
                        <a:t>Z. Wang 2013</a:t>
                      </a:r>
                      <a:endParaRPr lang="en-US" sz="1100" dirty="0"/>
                    </a:p>
                  </a:txBody>
                  <a:tcPr anchor="ctr"/>
                </a:tc>
                <a:tc>
                  <a:txBody>
                    <a:bodyPr/>
                    <a:lstStyle/>
                    <a:p>
                      <a:pPr algn="ctr"/>
                      <a:r>
                        <a:rPr lang="en-US" sz="1100" dirty="0"/>
                        <a:t>PhyCMap</a:t>
                      </a:r>
                    </a:p>
                  </a:txBody>
                  <a:tcPr anchor="ctr"/>
                </a:tc>
                <a:extLst>
                  <a:ext uri="{0D108BD9-81ED-4DB2-BD59-A6C34878D82A}">
                    <a16:rowId xmlns:a16="http://schemas.microsoft.com/office/drawing/2014/main" val="611488982"/>
                  </a:ext>
                </a:extLst>
              </a:tr>
              <a:tr h="234664">
                <a:tc vMerge="1">
                  <a:txBody>
                    <a:bodyPr/>
                    <a:lstStyle/>
                    <a:p>
                      <a:pPr algn="ctr"/>
                      <a:endParaRPr lang="en-US" dirty="0"/>
                    </a:p>
                  </a:txBody>
                  <a:tcPr anchor="ctr"/>
                </a:tc>
                <a:tc vMerge="1">
                  <a:txBody>
                    <a:bodyPr/>
                    <a:lstStyle/>
                    <a:p>
                      <a:pPr algn="ctr"/>
                      <a:endParaRPr lang="en-US" sz="1200" dirty="0"/>
                    </a:p>
                  </a:txBody>
                  <a:tcPr anchor="ctr"/>
                </a:tc>
                <a:tc>
                  <a:txBody>
                    <a:bodyPr/>
                    <a:lstStyle/>
                    <a:p>
                      <a:pPr algn="ctr"/>
                      <a:r>
                        <a:rPr lang="de-DE" sz="1100"/>
                        <a:t>Tegge 2009</a:t>
                      </a:r>
                      <a:endParaRPr lang="en-US" sz="1100" dirty="0"/>
                    </a:p>
                  </a:txBody>
                  <a:tcPr anchor="ctr"/>
                </a:tc>
                <a:tc>
                  <a:txBody>
                    <a:bodyPr/>
                    <a:lstStyle/>
                    <a:p>
                      <a:pPr algn="ctr"/>
                      <a:r>
                        <a:rPr lang="en-US" sz="1100" dirty="0"/>
                        <a:t>NNCon</a:t>
                      </a:r>
                    </a:p>
                  </a:txBody>
                  <a:tcPr anchor="ctr"/>
                </a:tc>
                <a:extLst>
                  <a:ext uri="{0D108BD9-81ED-4DB2-BD59-A6C34878D82A}">
                    <a16:rowId xmlns:a16="http://schemas.microsoft.com/office/drawing/2014/main" val="3680546266"/>
                  </a:ext>
                </a:extLst>
              </a:tr>
              <a:tr h="234664">
                <a:tc vMerge="1">
                  <a:txBody>
                    <a:bodyPr/>
                    <a:lstStyle/>
                    <a:p>
                      <a:pPr algn="ctr"/>
                      <a:endParaRPr lang="en-US" dirty="0"/>
                    </a:p>
                  </a:txBody>
                  <a:tcPr anchor="ctr"/>
                </a:tc>
                <a:tc vMerge="1">
                  <a:txBody>
                    <a:bodyPr/>
                    <a:lstStyle/>
                    <a:p>
                      <a:pPr algn="ctr"/>
                      <a:endParaRPr lang="en-US" sz="1200" dirty="0"/>
                    </a:p>
                  </a:txBody>
                  <a:tcPr anchor="ctr"/>
                </a:tc>
                <a:tc>
                  <a:txBody>
                    <a:bodyPr/>
                    <a:lstStyle/>
                    <a:p>
                      <a:pPr algn="ctr"/>
                      <a:r>
                        <a:rPr lang="sv-SE" sz="1100"/>
                        <a:t>David 2014</a:t>
                      </a:r>
                      <a:endParaRPr lang="en-US" sz="1100" dirty="0"/>
                    </a:p>
                  </a:txBody>
                  <a:tcPr anchor="ctr"/>
                </a:tc>
                <a:tc>
                  <a:txBody>
                    <a:bodyPr/>
                    <a:lstStyle/>
                    <a:p>
                      <a:pPr algn="ctr"/>
                      <a:r>
                        <a:rPr lang="en-US" sz="1100"/>
                        <a:t>MetaPSICOV</a:t>
                      </a:r>
                      <a:endParaRPr lang="en-US" sz="1100" dirty="0"/>
                    </a:p>
                  </a:txBody>
                  <a:tcPr anchor="ctr"/>
                </a:tc>
                <a:extLst>
                  <a:ext uri="{0D108BD9-81ED-4DB2-BD59-A6C34878D82A}">
                    <a16:rowId xmlns:a16="http://schemas.microsoft.com/office/drawing/2014/main" val="2928542435"/>
                  </a:ext>
                </a:extLst>
              </a:tr>
              <a:tr h="234664">
                <a:tc rowSpan="5">
                  <a:txBody>
                    <a:bodyPr/>
                    <a:lstStyle/>
                    <a:p>
                      <a:pPr algn="ctr"/>
                      <a:r>
                        <a:rPr lang="en-US" sz="1100" b="1" dirty="0"/>
                        <a:t>Deep Learning</a:t>
                      </a:r>
                    </a:p>
                  </a:txBody>
                  <a:tcPr anchor="ctr"/>
                </a:tc>
                <a:tc rowSpan="5">
                  <a:txBody>
                    <a:bodyPr/>
                    <a:lstStyle/>
                    <a:p>
                      <a:pPr marL="180975" indent="-180975" algn="l">
                        <a:spcBef>
                          <a:spcPts val="0"/>
                        </a:spcBef>
                        <a:spcAft>
                          <a:spcPts val="0"/>
                        </a:spcAft>
                        <a:buFont typeface="Arial" panose="020B0604020202020204" pitchFamily="34" charset="0"/>
                        <a:buChar char="•"/>
                      </a:pPr>
                      <a:r>
                        <a:rPr lang="en-US" sz="1100" dirty="0"/>
                        <a:t>Deeper and larger networks</a:t>
                      </a:r>
                    </a:p>
                    <a:p>
                      <a:pPr marL="180975" indent="-180975" algn="l">
                        <a:spcBef>
                          <a:spcPts val="0"/>
                        </a:spcBef>
                        <a:spcAft>
                          <a:spcPts val="0"/>
                        </a:spcAft>
                        <a:buFont typeface="Arial" panose="020B0604020202020204" pitchFamily="34" charset="0"/>
                        <a:buChar char="•"/>
                      </a:pPr>
                      <a:r>
                        <a:rPr lang="en-US" sz="1100" dirty="0"/>
                        <a:t>More features</a:t>
                      </a:r>
                    </a:p>
                  </a:txBody>
                  <a:tcPr anchor="ctr"/>
                </a:tc>
                <a:tc>
                  <a:txBody>
                    <a:bodyPr/>
                    <a:lstStyle/>
                    <a:p>
                      <a:pPr algn="ctr"/>
                      <a:r>
                        <a:rPr lang="en-US" sz="1100"/>
                        <a:t>Eickholt 2012</a:t>
                      </a:r>
                      <a:endParaRPr lang="en-US" sz="11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DNCon</a:t>
                      </a:r>
                    </a:p>
                  </a:txBody>
                  <a:tcPr anchor="ctr"/>
                </a:tc>
                <a:extLst>
                  <a:ext uri="{0D108BD9-81ED-4DB2-BD59-A6C34878D82A}">
                    <a16:rowId xmlns:a16="http://schemas.microsoft.com/office/drawing/2014/main" val="1322319681"/>
                  </a:ext>
                </a:extLst>
              </a:tr>
              <a:tr h="234664">
                <a:tc vMerge="1">
                  <a:txBody>
                    <a:bodyPr/>
                    <a:lstStyle/>
                    <a:p>
                      <a:pPr algn="ctr"/>
                      <a:endParaRPr lang="en-US" sz="1100" b="1" dirty="0"/>
                    </a:p>
                  </a:txBody>
                  <a:tcPr anchor="ctr"/>
                </a:tc>
                <a:tc vMerge="1">
                  <a:txBody>
                    <a:bodyPr/>
                    <a:lstStyle/>
                    <a:p>
                      <a:pPr algn="ctr"/>
                      <a:endParaRPr lang="en-US" sz="1100" dirty="0"/>
                    </a:p>
                  </a:txBody>
                  <a:tcPr anchor="ctr"/>
                </a:tc>
                <a:tc>
                  <a:txBody>
                    <a:bodyPr/>
                    <a:lstStyle/>
                    <a:p>
                      <a:pPr algn="ctr"/>
                      <a:r>
                        <a:rPr lang="en-US" sz="1100" dirty="0"/>
                        <a:t>Wang 2017</a:t>
                      </a:r>
                    </a:p>
                  </a:txBody>
                  <a:tcPr anchor="ctr"/>
                </a:tc>
                <a:tc>
                  <a:txBody>
                    <a:bodyPr/>
                    <a:lstStyle/>
                    <a:p>
                      <a:pPr algn="ctr"/>
                      <a:r>
                        <a:rPr lang="en-US" sz="1100" b="0" i="0" u="none" strike="noStrike" cap="none" dirty="0">
                          <a:solidFill>
                            <a:schemeClr val="dk1"/>
                          </a:solidFill>
                          <a:effectLst/>
                          <a:latin typeface="+mn-lt"/>
                          <a:ea typeface="+mn-ea"/>
                          <a:cs typeface="+mn-cs"/>
                          <a:sym typeface="Arial"/>
                        </a:rPr>
                        <a:t>RaptorX</a:t>
                      </a:r>
                      <a:endParaRPr lang="en-US" sz="1100" dirty="0"/>
                    </a:p>
                  </a:txBody>
                  <a:tcPr anchor="ctr"/>
                </a:tc>
                <a:extLst>
                  <a:ext uri="{0D108BD9-81ED-4DB2-BD59-A6C34878D82A}">
                    <a16:rowId xmlns:a16="http://schemas.microsoft.com/office/drawing/2014/main" val="1103789506"/>
                  </a:ext>
                </a:extLst>
              </a:tr>
              <a:tr h="234664">
                <a:tc vMerge="1">
                  <a:txBody>
                    <a:bodyPr/>
                    <a:lstStyle/>
                    <a:p>
                      <a:pPr algn="ctr"/>
                      <a:endParaRPr lang="en-US" sz="1100" b="1" dirty="0"/>
                    </a:p>
                  </a:txBody>
                  <a:tcPr anchor="ctr"/>
                </a:tc>
                <a:tc vMerge="1">
                  <a:txBody>
                    <a:bodyPr/>
                    <a:lstStyle/>
                    <a:p>
                      <a:pPr algn="ctr"/>
                      <a:endParaRPr lang="en-US" sz="11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Adhikari 2018</a:t>
                      </a:r>
                    </a:p>
                  </a:txBody>
                  <a:tcPr anchor="ctr"/>
                </a:tc>
                <a:tc>
                  <a:txBody>
                    <a:bodyPr/>
                    <a:lstStyle/>
                    <a:p>
                      <a:pPr algn="ctr"/>
                      <a:r>
                        <a:rPr lang="en-US" sz="1100" b="0" i="0" u="none" strike="noStrike" cap="none" dirty="0">
                          <a:solidFill>
                            <a:schemeClr val="dk1"/>
                          </a:solidFill>
                          <a:effectLst/>
                          <a:latin typeface="+mn-lt"/>
                          <a:ea typeface="+mn-ea"/>
                          <a:cs typeface="+mn-cs"/>
                          <a:sym typeface="Arial"/>
                        </a:rPr>
                        <a:t>DNCON2</a:t>
                      </a:r>
                      <a:endParaRPr lang="en-US" sz="1100" dirty="0"/>
                    </a:p>
                  </a:txBody>
                  <a:tcPr anchor="ctr"/>
                </a:tc>
                <a:extLst>
                  <a:ext uri="{0D108BD9-81ED-4DB2-BD59-A6C34878D82A}">
                    <a16:rowId xmlns:a16="http://schemas.microsoft.com/office/drawing/2014/main" val="3673857125"/>
                  </a:ext>
                </a:extLst>
              </a:tr>
              <a:tr h="234664">
                <a:tc vMerge="1">
                  <a:txBody>
                    <a:bodyPr/>
                    <a:lstStyle/>
                    <a:p>
                      <a:pPr algn="ctr"/>
                      <a:endParaRPr lang="en-US" sz="1100" b="1" dirty="0"/>
                    </a:p>
                  </a:txBody>
                  <a:tcPr anchor="ctr"/>
                </a:tc>
                <a:tc vMerge="1">
                  <a:txBody>
                    <a:bodyPr/>
                    <a:lstStyle/>
                    <a:p>
                      <a:pPr algn="ctr"/>
                      <a:endParaRPr lang="en-US" sz="1100" dirty="0"/>
                    </a:p>
                  </a:txBody>
                  <a:tcPr anchor="ctr"/>
                </a:tc>
                <a:tc>
                  <a:txBody>
                    <a:bodyPr/>
                    <a:lstStyle/>
                    <a:p>
                      <a:pPr algn="ctr"/>
                      <a:r>
                        <a:rPr lang="en-US" sz="1100" dirty="0"/>
                        <a:t>Michel 2019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u="none" strike="noStrike" cap="none" dirty="0">
                          <a:solidFill>
                            <a:schemeClr val="dk1"/>
                          </a:solidFill>
                          <a:effectLst/>
                          <a:latin typeface="+mn-lt"/>
                          <a:ea typeface="+mn-ea"/>
                          <a:cs typeface="+mn-cs"/>
                          <a:sym typeface="Arial"/>
                        </a:rPr>
                        <a:t>PconsC4</a:t>
                      </a:r>
                      <a:endParaRPr lang="en-US" sz="1100" dirty="0"/>
                    </a:p>
                  </a:txBody>
                  <a:tcPr anchor="ctr"/>
                </a:tc>
                <a:extLst>
                  <a:ext uri="{0D108BD9-81ED-4DB2-BD59-A6C34878D82A}">
                    <a16:rowId xmlns:a16="http://schemas.microsoft.com/office/drawing/2014/main" val="683768449"/>
                  </a:ext>
                </a:extLst>
              </a:tr>
              <a:tr h="234664">
                <a:tc vMerge="1">
                  <a:txBody>
                    <a:bodyPr/>
                    <a:lstStyle/>
                    <a:p>
                      <a:pPr algn="ctr"/>
                      <a:endParaRPr lang="en-US" sz="1100" b="1" dirty="0"/>
                    </a:p>
                  </a:txBody>
                  <a:tcPr anchor="ctr"/>
                </a:tc>
                <a:tc vMerge="1">
                  <a:txBody>
                    <a:bodyPr/>
                    <a:lstStyle/>
                    <a:p>
                      <a:pPr algn="ctr"/>
                      <a:endParaRPr lang="en-US" sz="1100" dirty="0"/>
                    </a:p>
                  </a:txBody>
                  <a:tcPr anchor="ctr"/>
                </a:tc>
                <a:tc>
                  <a:txBody>
                    <a:bodyPr/>
                    <a:lstStyle/>
                    <a:p>
                      <a:pPr algn="ctr"/>
                      <a:r>
                        <a:rPr lang="en-US" sz="1100" dirty="0"/>
                        <a:t>Li 2019</a:t>
                      </a:r>
                    </a:p>
                  </a:txBody>
                  <a:tcPr anchor="ctr"/>
                </a:tc>
                <a:tc>
                  <a:txBody>
                    <a:bodyPr/>
                    <a:lstStyle/>
                    <a:p>
                      <a:pPr algn="ctr"/>
                      <a:r>
                        <a:rPr lang="en-US" sz="1100" dirty="0"/>
                        <a:t>ResPRE</a:t>
                      </a:r>
                    </a:p>
                  </a:txBody>
                  <a:tcPr anchor="ctr"/>
                </a:tc>
                <a:extLst>
                  <a:ext uri="{0D108BD9-81ED-4DB2-BD59-A6C34878D82A}">
                    <a16:rowId xmlns:a16="http://schemas.microsoft.com/office/drawing/2014/main" val="3613335475"/>
                  </a:ext>
                </a:extLst>
              </a:tr>
            </a:tbl>
          </a:graphicData>
        </a:graphic>
      </p:graphicFrame>
      <p:sp>
        <p:nvSpPr>
          <p:cNvPr id="5" name="Shape 12">
            <a:extLst>
              <a:ext uri="{FF2B5EF4-FFF2-40B4-BE49-F238E27FC236}">
                <a16:creationId xmlns:a16="http://schemas.microsoft.com/office/drawing/2014/main" id="{3B6E018B-4823-5C45-83EE-D4FD5914B5EC}"/>
              </a:ext>
            </a:extLst>
          </p:cNvPr>
          <p:cNvSpPr txBox="1">
            <a:spLocks/>
          </p:cNvSpPr>
          <p:nvPr/>
        </p:nvSpPr>
        <p:spPr>
          <a:xfrm>
            <a:off x="0" y="4869656"/>
            <a:ext cx="2895600" cy="273844"/>
          </a:xfrm>
          <a:prstGeom prst="rect">
            <a:avLst/>
          </a:prstGeom>
          <a:noFill/>
          <a:ln>
            <a:noFill/>
          </a:ln>
        </p:spPr>
        <p:txBody>
          <a:bodyPr wrap="square"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None/>
              <a:defRPr sz="1000" b="0" i="0" u="none" strike="noStrike" cap="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r>
              <a:rPr lang="en-US" dirty="0">
                <a:solidFill>
                  <a:srgbClr val="FFFFFF"/>
                </a:solidFill>
              </a:rPr>
              <a:t>PhD Defense, May 11, 2020</a:t>
            </a:r>
          </a:p>
        </p:txBody>
      </p:sp>
      <p:sp>
        <p:nvSpPr>
          <p:cNvPr id="6" name="Title 2">
            <a:extLst>
              <a:ext uri="{FF2B5EF4-FFF2-40B4-BE49-F238E27FC236}">
                <a16:creationId xmlns:a16="http://schemas.microsoft.com/office/drawing/2014/main" id="{8376278A-5B77-A143-AACD-CAB513B7578D}"/>
              </a:ext>
            </a:extLst>
          </p:cNvPr>
          <p:cNvSpPr>
            <a:spLocks noGrp="1"/>
          </p:cNvSpPr>
          <p:nvPr>
            <p:ph type="title"/>
          </p:nvPr>
        </p:nvSpPr>
        <p:spPr>
          <a:xfrm>
            <a:off x="457200" y="205976"/>
            <a:ext cx="8229600" cy="672000"/>
          </a:xfrm>
        </p:spPr>
        <p:txBody>
          <a:bodyPr>
            <a:normAutofit fontScale="90000"/>
          </a:bodyPr>
          <a:lstStyle/>
          <a:p>
            <a:r>
              <a:rPr lang="en-US" dirty="0"/>
              <a:t>Related Work</a:t>
            </a:r>
          </a:p>
        </p:txBody>
      </p:sp>
    </p:spTree>
    <p:extLst>
      <p:ext uri="{BB962C8B-B14F-4D97-AF65-F5344CB8AC3E}">
        <p14:creationId xmlns:p14="http://schemas.microsoft.com/office/powerpoint/2010/main" val="32817072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849F1E-B55C-450D-812E-7833045834B6}"/>
              </a:ext>
            </a:extLst>
          </p:cNvPr>
          <p:cNvSpPr>
            <a:spLocks noGrp="1"/>
          </p:cNvSpPr>
          <p:nvPr>
            <p:ph type="title"/>
          </p:nvPr>
        </p:nvSpPr>
        <p:spPr/>
        <p:txBody>
          <a:bodyPr>
            <a:normAutofit fontScale="90000"/>
          </a:bodyPr>
          <a:lstStyle/>
          <a:p>
            <a:r>
              <a:rPr lang="en-US" dirty="0"/>
              <a:t>New Methods</a:t>
            </a:r>
          </a:p>
        </p:txBody>
      </p:sp>
      <p:sp>
        <p:nvSpPr>
          <p:cNvPr id="4" name="Slide Number Placeholder 3">
            <a:extLst>
              <a:ext uri="{FF2B5EF4-FFF2-40B4-BE49-F238E27FC236}">
                <a16:creationId xmlns:a16="http://schemas.microsoft.com/office/drawing/2014/main" id="{1622EEDD-87FD-400E-9CE1-F14E9E5A58FE}"/>
              </a:ext>
            </a:extLst>
          </p:cNvPr>
          <p:cNvSpPr>
            <a:spLocks noGrp="1"/>
          </p:cNvSpPr>
          <p:nvPr>
            <p:ph type="sldNum" idx="4"/>
          </p:nvPr>
        </p:nvSpPr>
        <p:spPr/>
        <p:txBody>
          <a:bodyPr/>
          <a:lstStyle/>
          <a:p>
            <a:pPr marL="0" marR="0" lvl="0" indent="0" algn="l" rtl="0">
              <a:spcBef>
                <a:spcPts val="0"/>
              </a:spcBef>
              <a:buSzPct val="25000"/>
              <a:buNone/>
            </a:pPr>
            <a:fld id="{00000000-1234-1234-1234-123412341234}" type="slidenum">
              <a:rPr lang="en-US" sz="1000" b="0" i="0" u="none" strike="noStrike" cap="none" smtClean="0">
                <a:solidFill>
                  <a:schemeClr val="lt1"/>
                </a:solidFill>
                <a:latin typeface="Arial"/>
                <a:ea typeface="Arial"/>
                <a:cs typeface="Arial"/>
                <a:sym typeface="Arial"/>
              </a:rPr>
              <a:t>26</a:t>
            </a:fld>
            <a:endParaRPr lang="en-US" sz="1000" b="0" i="0" u="none" strike="noStrike" cap="none">
              <a:solidFill>
                <a:schemeClr val="lt1"/>
              </a:solidFill>
              <a:latin typeface="Arial"/>
              <a:ea typeface="Arial"/>
              <a:cs typeface="Arial"/>
              <a:sym typeface="Arial"/>
            </a:endParaRPr>
          </a:p>
        </p:txBody>
      </p:sp>
      <p:sp>
        <p:nvSpPr>
          <p:cNvPr id="5" name="Shape 12">
            <a:extLst>
              <a:ext uri="{FF2B5EF4-FFF2-40B4-BE49-F238E27FC236}">
                <a16:creationId xmlns:a16="http://schemas.microsoft.com/office/drawing/2014/main" id="{61EAECD0-74E9-814A-BCD8-91EACFA3AC38}"/>
              </a:ext>
            </a:extLst>
          </p:cNvPr>
          <p:cNvSpPr txBox="1">
            <a:spLocks/>
          </p:cNvSpPr>
          <p:nvPr/>
        </p:nvSpPr>
        <p:spPr>
          <a:xfrm>
            <a:off x="0" y="4869656"/>
            <a:ext cx="2895600" cy="273844"/>
          </a:xfrm>
          <a:prstGeom prst="rect">
            <a:avLst/>
          </a:prstGeom>
          <a:noFill/>
          <a:ln>
            <a:noFill/>
          </a:ln>
        </p:spPr>
        <p:txBody>
          <a:bodyPr wrap="square"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None/>
              <a:defRPr sz="1000" b="0" i="0" u="none" strike="noStrike" cap="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r>
              <a:rPr lang="en-US" dirty="0">
                <a:solidFill>
                  <a:srgbClr val="FFFFFF"/>
                </a:solidFill>
              </a:rPr>
              <a:t>PhD Defense, May 11, 2020</a:t>
            </a:r>
          </a:p>
        </p:txBody>
      </p:sp>
      <p:sp>
        <p:nvSpPr>
          <p:cNvPr id="24" name="Shape 62">
            <a:extLst>
              <a:ext uri="{FF2B5EF4-FFF2-40B4-BE49-F238E27FC236}">
                <a16:creationId xmlns:a16="http://schemas.microsoft.com/office/drawing/2014/main" id="{8BD9466F-CD61-8049-87A4-E2255F7B4DC6}"/>
              </a:ext>
            </a:extLst>
          </p:cNvPr>
          <p:cNvSpPr/>
          <p:nvPr/>
        </p:nvSpPr>
        <p:spPr>
          <a:xfrm>
            <a:off x="2205957" y="3385524"/>
            <a:ext cx="1164502" cy="404877"/>
          </a:xfrm>
          <a:prstGeom prst="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w="6350" cap="flat" cmpd="sng" algn="ctr">
            <a:solidFill>
              <a:srgbClr val="4472C4"/>
            </a:solidFill>
            <a:prstDash val="solid"/>
            <a:miter lim="800000"/>
            <a:headEnd type="none" w="sm" len="sm"/>
            <a:tailEnd type="none" w="sm" len="sm"/>
          </a:ln>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white"/>
                </a:solidFill>
                <a:effectLst/>
                <a:uLnTx/>
                <a:uFillTx/>
                <a:latin typeface="Source Sans Pro"/>
                <a:ea typeface="Source Sans Pro"/>
                <a:cs typeface="Source Sans Pro"/>
                <a:sym typeface="Source Sans Pro"/>
              </a:rPr>
              <a:t>Feature Generation</a:t>
            </a:r>
            <a:endParaRPr kumimoji="0" sz="1100" b="0" i="0" u="none" strike="noStrike" kern="1200" cap="none" spc="0" normalizeH="0" baseline="0" noProof="0" dirty="0">
              <a:ln>
                <a:noFill/>
              </a:ln>
              <a:solidFill>
                <a:prstClr val="white"/>
              </a:solidFill>
              <a:effectLst/>
              <a:uLnTx/>
              <a:uFillTx/>
              <a:latin typeface="Source Sans Pro"/>
              <a:ea typeface="Source Sans Pro"/>
              <a:cs typeface="Source Sans Pro"/>
              <a:sym typeface="Source Sans Pro"/>
            </a:endParaRPr>
          </a:p>
        </p:txBody>
      </p:sp>
      <p:sp>
        <p:nvSpPr>
          <p:cNvPr id="25" name="Shape 57">
            <a:extLst>
              <a:ext uri="{FF2B5EF4-FFF2-40B4-BE49-F238E27FC236}">
                <a16:creationId xmlns:a16="http://schemas.microsoft.com/office/drawing/2014/main" id="{48A56BCF-E388-1149-9820-A46A1947F878}"/>
              </a:ext>
            </a:extLst>
          </p:cNvPr>
          <p:cNvSpPr/>
          <p:nvPr/>
        </p:nvSpPr>
        <p:spPr>
          <a:xfrm>
            <a:off x="895026" y="3385525"/>
            <a:ext cx="1096228" cy="404876"/>
          </a:xfrm>
          <a:prstGeom prst="parallelogram">
            <a:avLst>
              <a:gd name="adj" fmla="val 25000"/>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rgbClr val="4472C4"/>
            </a:solidFill>
            <a:prstDash val="solid"/>
            <a:miter lim="800000"/>
            <a:headEnd type="none" w="sm" len="sm"/>
            <a:tailEnd type="none" w="sm" len="sm"/>
          </a:ln>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solidFill>
                <a:effectLst/>
                <a:uLnTx/>
                <a:uFillTx/>
                <a:latin typeface="Source Sans Pro"/>
                <a:ea typeface="Source Sans Pro"/>
                <a:cs typeface="Source Sans Pro"/>
                <a:sym typeface="Source Sans Pro"/>
              </a:rPr>
              <a:t>Target Sequence </a:t>
            </a:r>
            <a:endParaRPr kumimoji="0" sz="1100" b="0" i="0" u="none" strike="noStrike" kern="1200" cap="none" spc="0" normalizeH="0" baseline="0" noProof="0" dirty="0">
              <a:ln>
                <a:noFill/>
              </a:ln>
              <a:solidFill>
                <a:prstClr val="black"/>
              </a:solidFill>
              <a:effectLst/>
              <a:uLnTx/>
              <a:uFillTx/>
              <a:latin typeface="Source Sans Pro"/>
              <a:ea typeface="Source Sans Pro"/>
              <a:cs typeface="Source Sans Pro"/>
              <a:sym typeface="Source Sans Pro"/>
            </a:endParaRPr>
          </a:p>
        </p:txBody>
      </p:sp>
      <p:cxnSp>
        <p:nvCxnSpPr>
          <p:cNvPr id="26" name="Straight Arrow Connector 25">
            <a:extLst>
              <a:ext uri="{FF2B5EF4-FFF2-40B4-BE49-F238E27FC236}">
                <a16:creationId xmlns:a16="http://schemas.microsoft.com/office/drawing/2014/main" id="{97AB9C3F-2E3B-0C49-B546-1BDCA1545D08}"/>
              </a:ext>
            </a:extLst>
          </p:cNvPr>
          <p:cNvCxnSpPr>
            <a:cxnSpLocks/>
            <a:stCxn id="25" idx="2"/>
            <a:endCxn id="24" idx="1"/>
          </p:cNvCxnSpPr>
          <p:nvPr/>
        </p:nvCxnSpPr>
        <p:spPr>
          <a:xfrm flipV="1">
            <a:off x="1929424" y="3587963"/>
            <a:ext cx="276533" cy="1"/>
          </a:xfrm>
          <a:prstGeom prst="straightConnector1">
            <a:avLst/>
          </a:prstGeom>
          <a:noFill/>
          <a:ln w="6350" cap="flat" cmpd="sng" algn="ctr">
            <a:solidFill>
              <a:srgbClr val="4472C4"/>
            </a:solidFill>
            <a:prstDash val="solid"/>
            <a:miter lim="800000"/>
            <a:tailEnd type="triangle"/>
          </a:ln>
          <a:effectLst/>
        </p:spPr>
      </p:cxnSp>
      <p:cxnSp>
        <p:nvCxnSpPr>
          <p:cNvPr id="27" name="Straight Arrow Connector 26">
            <a:extLst>
              <a:ext uri="{FF2B5EF4-FFF2-40B4-BE49-F238E27FC236}">
                <a16:creationId xmlns:a16="http://schemas.microsoft.com/office/drawing/2014/main" id="{52C1B34B-2485-3F4C-879C-7542CFD8ACB8}"/>
              </a:ext>
            </a:extLst>
          </p:cNvPr>
          <p:cNvCxnSpPr>
            <a:cxnSpLocks/>
            <a:stCxn id="24" idx="3"/>
            <a:endCxn id="28" idx="5"/>
          </p:cNvCxnSpPr>
          <p:nvPr/>
        </p:nvCxnSpPr>
        <p:spPr>
          <a:xfrm>
            <a:off x="3370459" y="3587963"/>
            <a:ext cx="263225" cy="0"/>
          </a:xfrm>
          <a:prstGeom prst="straightConnector1">
            <a:avLst/>
          </a:prstGeom>
          <a:noFill/>
          <a:ln w="6350" cap="flat" cmpd="sng" algn="ctr">
            <a:solidFill>
              <a:srgbClr val="4472C4"/>
            </a:solidFill>
            <a:prstDash val="solid"/>
            <a:miter lim="800000"/>
            <a:tailEnd type="triangle"/>
          </a:ln>
          <a:effectLst/>
        </p:spPr>
      </p:cxnSp>
      <p:sp>
        <p:nvSpPr>
          <p:cNvPr id="28" name="Shape 57">
            <a:extLst>
              <a:ext uri="{FF2B5EF4-FFF2-40B4-BE49-F238E27FC236}">
                <a16:creationId xmlns:a16="http://schemas.microsoft.com/office/drawing/2014/main" id="{5EAF8785-FC2A-B54A-8AC4-10CF6361698D}"/>
              </a:ext>
            </a:extLst>
          </p:cNvPr>
          <p:cNvSpPr/>
          <p:nvPr/>
        </p:nvSpPr>
        <p:spPr>
          <a:xfrm>
            <a:off x="3583074" y="3385524"/>
            <a:ext cx="1043170" cy="404877"/>
          </a:xfrm>
          <a:prstGeom prst="parallelogram">
            <a:avLst>
              <a:gd name="adj" fmla="val 25000"/>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rgbClr val="4472C4"/>
            </a:solidFill>
            <a:prstDash val="solid"/>
            <a:miter lim="800000"/>
            <a:headEnd type="none" w="sm" len="sm"/>
            <a:tailEnd type="none" w="sm" len="sm"/>
          </a:ln>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solidFill>
                <a:effectLst/>
                <a:uLnTx/>
                <a:uFillTx/>
                <a:latin typeface="Source Sans Pro"/>
                <a:ea typeface="Source Sans Pro"/>
                <a:cs typeface="Source Sans Pro"/>
                <a:sym typeface="Source Sans Pro"/>
              </a:rPr>
              <a:t>Features Set</a:t>
            </a:r>
            <a:endParaRPr kumimoji="0" sz="1100" b="0" i="0" u="none" strike="noStrike" kern="1200" cap="none" spc="0" normalizeH="0" baseline="0" noProof="0" dirty="0">
              <a:ln>
                <a:noFill/>
              </a:ln>
              <a:solidFill>
                <a:prstClr val="black"/>
              </a:solidFill>
              <a:effectLst/>
              <a:uLnTx/>
              <a:uFillTx/>
              <a:latin typeface="Source Sans Pro"/>
              <a:ea typeface="Source Sans Pro"/>
              <a:cs typeface="Source Sans Pro"/>
              <a:sym typeface="Source Sans Pro"/>
            </a:endParaRPr>
          </a:p>
        </p:txBody>
      </p:sp>
      <p:sp>
        <p:nvSpPr>
          <p:cNvPr id="29" name="Shape 62">
            <a:extLst>
              <a:ext uri="{FF2B5EF4-FFF2-40B4-BE49-F238E27FC236}">
                <a16:creationId xmlns:a16="http://schemas.microsoft.com/office/drawing/2014/main" id="{7609555D-2111-614D-A303-4FC24EBB75CF}"/>
              </a:ext>
            </a:extLst>
          </p:cNvPr>
          <p:cNvSpPr/>
          <p:nvPr/>
        </p:nvSpPr>
        <p:spPr>
          <a:xfrm>
            <a:off x="5101348" y="2774187"/>
            <a:ext cx="1699308" cy="404877"/>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w="6350" cap="flat" cmpd="sng" algn="ctr">
            <a:solidFill>
              <a:srgbClr val="ED7D31"/>
            </a:solidFill>
            <a:prstDash val="solid"/>
            <a:miter lim="800000"/>
            <a:headEnd type="none" w="sm" len="sm"/>
            <a:tailEnd type="none" w="sm" len="sm"/>
          </a:ln>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white"/>
                </a:solidFill>
                <a:effectLst/>
                <a:uLnTx/>
                <a:uFillTx/>
                <a:latin typeface="Source Sans Pro"/>
                <a:ea typeface="Source Sans Pro"/>
                <a:cs typeface="Source Sans Pro"/>
                <a:sym typeface="Source Sans Pro"/>
              </a:rPr>
              <a:t>MUFOLD-Contact_D</a:t>
            </a:r>
            <a:endParaRPr kumimoji="0" sz="1200" b="1" i="0" u="none" strike="noStrike" kern="1200" cap="none" spc="0" normalizeH="0" baseline="0" noProof="0" dirty="0">
              <a:ln>
                <a:noFill/>
              </a:ln>
              <a:solidFill>
                <a:prstClr val="white"/>
              </a:solidFill>
              <a:effectLst/>
              <a:uLnTx/>
              <a:uFillTx/>
              <a:latin typeface="Source Sans Pro"/>
              <a:ea typeface="Source Sans Pro"/>
              <a:cs typeface="Source Sans Pro"/>
              <a:sym typeface="Source Sans Pro"/>
            </a:endParaRPr>
          </a:p>
        </p:txBody>
      </p:sp>
      <p:sp>
        <p:nvSpPr>
          <p:cNvPr id="30" name="Shape 62">
            <a:extLst>
              <a:ext uri="{FF2B5EF4-FFF2-40B4-BE49-F238E27FC236}">
                <a16:creationId xmlns:a16="http://schemas.microsoft.com/office/drawing/2014/main" id="{9B7AA8DA-54D9-5741-BD70-8C110A3E5A82}"/>
              </a:ext>
            </a:extLst>
          </p:cNvPr>
          <p:cNvSpPr/>
          <p:nvPr/>
        </p:nvSpPr>
        <p:spPr>
          <a:xfrm>
            <a:off x="5101349" y="3385525"/>
            <a:ext cx="1699308" cy="404877"/>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w="6350" cap="flat" cmpd="sng" algn="ctr">
            <a:solidFill>
              <a:srgbClr val="ED7D31"/>
            </a:solidFill>
            <a:prstDash val="solid"/>
            <a:miter lim="800000"/>
            <a:headEnd type="none" w="sm" len="sm"/>
            <a:tailEnd type="none" w="sm" len="sm"/>
          </a:ln>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white"/>
                </a:solidFill>
                <a:effectLst/>
                <a:uLnTx/>
                <a:uFillTx/>
                <a:latin typeface="Source Sans Pro"/>
                <a:ea typeface="Source Sans Pro"/>
                <a:cs typeface="Source Sans Pro"/>
                <a:sym typeface="Source Sans Pro"/>
              </a:rPr>
              <a:t>MUFOLD-Contact_C</a:t>
            </a:r>
            <a:endParaRPr kumimoji="0" sz="1200" b="1" i="0" u="none" strike="noStrike" kern="1200" cap="none" spc="0" normalizeH="0" baseline="0" noProof="0" dirty="0">
              <a:ln>
                <a:noFill/>
              </a:ln>
              <a:solidFill>
                <a:prstClr val="white"/>
              </a:solidFill>
              <a:effectLst/>
              <a:uLnTx/>
              <a:uFillTx/>
              <a:latin typeface="Source Sans Pro"/>
              <a:ea typeface="Source Sans Pro"/>
              <a:cs typeface="Source Sans Pro"/>
              <a:sym typeface="Source Sans Pro"/>
            </a:endParaRPr>
          </a:p>
        </p:txBody>
      </p:sp>
      <p:sp>
        <p:nvSpPr>
          <p:cNvPr id="31" name="Shape 62">
            <a:extLst>
              <a:ext uri="{FF2B5EF4-FFF2-40B4-BE49-F238E27FC236}">
                <a16:creationId xmlns:a16="http://schemas.microsoft.com/office/drawing/2014/main" id="{777E051A-A4C3-534A-9DBA-F0BC4732B8B0}"/>
              </a:ext>
            </a:extLst>
          </p:cNvPr>
          <p:cNvSpPr/>
          <p:nvPr/>
        </p:nvSpPr>
        <p:spPr>
          <a:xfrm>
            <a:off x="5101348" y="3996863"/>
            <a:ext cx="1699308" cy="404877"/>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w="6350" cap="flat" cmpd="sng" algn="ctr">
            <a:solidFill>
              <a:srgbClr val="ED7D31"/>
            </a:solidFill>
            <a:prstDash val="solid"/>
            <a:miter lim="800000"/>
            <a:headEnd type="none" w="sm" len="sm"/>
            <a:tailEnd type="none" w="sm" len="sm"/>
          </a:ln>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white"/>
                </a:solidFill>
                <a:effectLst/>
                <a:uLnTx/>
                <a:uFillTx/>
                <a:latin typeface="Source Sans Pro"/>
                <a:ea typeface="Source Sans Pro"/>
                <a:cs typeface="Source Sans Pro"/>
                <a:sym typeface="Source Sans Pro"/>
              </a:rPr>
              <a:t>MUFOLD-Contact</a:t>
            </a:r>
            <a:endParaRPr kumimoji="0" sz="1200" b="1" i="0" u="none" strike="noStrike" kern="1200" cap="none" spc="0" normalizeH="0" baseline="0" noProof="0" dirty="0">
              <a:ln>
                <a:noFill/>
              </a:ln>
              <a:solidFill>
                <a:prstClr val="white"/>
              </a:solidFill>
              <a:effectLst/>
              <a:uLnTx/>
              <a:uFillTx/>
              <a:latin typeface="Source Sans Pro"/>
              <a:ea typeface="Source Sans Pro"/>
              <a:cs typeface="Source Sans Pro"/>
              <a:sym typeface="Source Sans Pro"/>
            </a:endParaRPr>
          </a:p>
        </p:txBody>
      </p:sp>
      <p:sp>
        <p:nvSpPr>
          <p:cNvPr id="32" name="Shape 57">
            <a:extLst>
              <a:ext uri="{FF2B5EF4-FFF2-40B4-BE49-F238E27FC236}">
                <a16:creationId xmlns:a16="http://schemas.microsoft.com/office/drawing/2014/main" id="{4D24F11F-CE3B-A644-809B-933556ED8D15}"/>
              </a:ext>
            </a:extLst>
          </p:cNvPr>
          <p:cNvSpPr/>
          <p:nvPr/>
        </p:nvSpPr>
        <p:spPr>
          <a:xfrm>
            <a:off x="7216309" y="2774187"/>
            <a:ext cx="1032664" cy="404877"/>
          </a:xfrm>
          <a:prstGeom prst="parallelogram">
            <a:avLst>
              <a:gd name="adj" fmla="val 25000"/>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rgbClr val="4472C4"/>
            </a:solidFill>
            <a:prstDash val="solid"/>
            <a:miter lim="800000"/>
            <a:headEnd type="none" w="sm" len="sm"/>
            <a:tailEnd type="none" w="sm" len="sm"/>
          </a:ln>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solidFill>
                <a:effectLst/>
                <a:uLnTx/>
                <a:uFillTx/>
                <a:latin typeface="Source Sans Pro"/>
                <a:ea typeface="Source Sans Pro"/>
                <a:cs typeface="Source Sans Pro"/>
                <a:sym typeface="Source Sans Pro"/>
              </a:rPr>
              <a:t>Distance Map</a:t>
            </a:r>
            <a:endParaRPr kumimoji="0" sz="1100" b="0" i="0" u="none" strike="noStrike" kern="1200" cap="none" spc="0" normalizeH="0" baseline="0" noProof="0" dirty="0">
              <a:ln>
                <a:noFill/>
              </a:ln>
              <a:solidFill>
                <a:prstClr val="black"/>
              </a:solidFill>
              <a:effectLst/>
              <a:uLnTx/>
              <a:uFillTx/>
              <a:latin typeface="Source Sans Pro"/>
              <a:ea typeface="Source Sans Pro"/>
              <a:cs typeface="Source Sans Pro"/>
              <a:sym typeface="Source Sans Pro"/>
            </a:endParaRPr>
          </a:p>
        </p:txBody>
      </p:sp>
      <p:sp>
        <p:nvSpPr>
          <p:cNvPr id="33" name="Shape 57">
            <a:extLst>
              <a:ext uri="{FF2B5EF4-FFF2-40B4-BE49-F238E27FC236}">
                <a16:creationId xmlns:a16="http://schemas.microsoft.com/office/drawing/2014/main" id="{7D35CAC5-8F36-3A4C-9B54-D47BE6C46A5D}"/>
              </a:ext>
            </a:extLst>
          </p:cNvPr>
          <p:cNvSpPr/>
          <p:nvPr/>
        </p:nvSpPr>
        <p:spPr>
          <a:xfrm>
            <a:off x="7216310" y="3385525"/>
            <a:ext cx="1032664" cy="404877"/>
          </a:xfrm>
          <a:prstGeom prst="parallelogram">
            <a:avLst>
              <a:gd name="adj" fmla="val 25000"/>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rgbClr val="4472C4"/>
            </a:solidFill>
            <a:prstDash val="solid"/>
            <a:miter lim="800000"/>
            <a:headEnd type="none" w="sm" len="sm"/>
            <a:tailEnd type="none" w="sm" len="sm"/>
          </a:ln>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solidFill>
                <a:effectLst/>
                <a:uLnTx/>
                <a:uFillTx/>
                <a:latin typeface="Source Sans Pro"/>
                <a:ea typeface="Source Sans Pro"/>
                <a:cs typeface="Source Sans Pro"/>
                <a:sym typeface="Source Sans Pro"/>
              </a:rPr>
              <a:t>Contact Map</a:t>
            </a:r>
            <a:endParaRPr kumimoji="0" sz="1100" b="0" i="0" u="none" strike="noStrike" kern="1200" cap="none" spc="0" normalizeH="0" baseline="0" noProof="0" dirty="0">
              <a:ln>
                <a:noFill/>
              </a:ln>
              <a:solidFill>
                <a:prstClr val="black"/>
              </a:solidFill>
              <a:effectLst/>
              <a:uLnTx/>
              <a:uFillTx/>
              <a:latin typeface="Source Sans Pro"/>
              <a:ea typeface="Source Sans Pro"/>
              <a:cs typeface="Source Sans Pro"/>
              <a:sym typeface="Source Sans Pro"/>
            </a:endParaRPr>
          </a:p>
        </p:txBody>
      </p:sp>
      <p:sp>
        <p:nvSpPr>
          <p:cNvPr id="34" name="Shape 57">
            <a:extLst>
              <a:ext uri="{FF2B5EF4-FFF2-40B4-BE49-F238E27FC236}">
                <a16:creationId xmlns:a16="http://schemas.microsoft.com/office/drawing/2014/main" id="{E11F58E4-3E49-5347-A70F-5771A489D5B1}"/>
              </a:ext>
            </a:extLst>
          </p:cNvPr>
          <p:cNvSpPr/>
          <p:nvPr/>
        </p:nvSpPr>
        <p:spPr>
          <a:xfrm>
            <a:off x="7216309" y="3996864"/>
            <a:ext cx="1032664" cy="404877"/>
          </a:xfrm>
          <a:prstGeom prst="parallelogram">
            <a:avLst>
              <a:gd name="adj" fmla="val 25000"/>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rgbClr val="4472C4"/>
            </a:solidFill>
            <a:prstDash val="solid"/>
            <a:miter lim="800000"/>
            <a:headEnd type="none" w="sm" len="sm"/>
            <a:tailEnd type="none" w="sm" len="sm"/>
          </a:ln>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solidFill>
                <a:effectLst/>
                <a:uLnTx/>
                <a:uFillTx/>
                <a:latin typeface="Source Sans Pro"/>
                <a:ea typeface="Source Sans Pro"/>
                <a:cs typeface="Source Sans Pro"/>
                <a:sym typeface="Source Sans Pro"/>
              </a:rPr>
              <a:t>Contact Map</a:t>
            </a:r>
            <a:endParaRPr kumimoji="0" sz="1100" b="0" i="0" u="none" strike="noStrike" kern="1200" cap="none" spc="0" normalizeH="0" baseline="0" noProof="0" dirty="0">
              <a:ln>
                <a:noFill/>
              </a:ln>
              <a:solidFill>
                <a:prstClr val="black"/>
              </a:solidFill>
              <a:effectLst/>
              <a:uLnTx/>
              <a:uFillTx/>
              <a:latin typeface="Source Sans Pro"/>
              <a:ea typeface="Source Sans Pro"/>
              <a:cs typeface="Source Sans Pro"/>
              <a:sym typeface="Source Sans Pro"/>
            </a:endParaRPr>
          </a:p>
        </p:txBody>
      </p:sp>
      <p:sp>
        <p:nvSpPr>
          <p:cNvPr id="35" name="Freeform 34">
            <a:extLst>
              <a:ext uri="{FF2B5EF4-FFF2-40B4-BE49-F238E27FC236}">
                <a16:creationId xmlns:a16="http://schemas.microsoft.com/office/drawing/2014/main" id="{11834793-BFEF-8646-A643-B6BB0ED33BBA}"/>
              </a:ext>
            </a:extLst>
          </p:cNvPr>
          <p:cNvSpPr/>
          <p:nvPr/>
        </p:nvSpPr>
        <p:spPr>
          <a:xfrm>
            <a:off x="4781118" y="2976626"/>
            <a:ext cx="325158" cy="1222678"/>
          </a:xfrm>
          <a:custGeom>
            <a:avLst/>
            <a:gdLst>
              <a:gd name="connsiteX0" fmla="*/ 437322 w 437322"/>
              <a:gd name="connsiteY0" fmla="*/ 0 h 2395330"/>
              <a:gd name="connsiteX1" fmla="*/ 0 w 437322"/>
              <a:gd name="connsiteY1" fmla="*/ 0 h 2395330"/>
              <a:gd name="connsiteX2" fmla="*/ 0 w 437322"/>
              <a:gd name="connsiteY2" fmla="*/ 2395330 h 2395330"/>
              <a:gd name="connsiteX3" fmla="*/ 437322 w 437322"/>
              <a:gd name="connsiteY3" fmla="*/ 2395330 h 2395330"/>
            </a:gdLst>
            <a:ahLst/>
            <a:cxnLst>
              <a:cxn ang="0">
                <a:pos x="connsiteX0" y="connsiteY0"/>
              </a:cxn>
              <a:cxn ang="0">
                <a:pos x="connsiteX1" y="connsiteY1"/>
              </a:cxn>
              <a:cxn ang="0">
                <a:pos x="connsiteX2" y="connsiteY2"/>
              </a:cxn>
              <a:cxn ang="0">
                <a:pos x="connsiteX3" y="connsiteY3"/>
              </a:cxn>
            </a:cxnLst>
            <a:rect l="l" t="t" r="r" b="b"/>
            <a:pathLst>
              <a:path w="437322" h="2395330">
                <a:moveTo>
                  <a:pt x="437322" y="0"/>
                </a:moveTo>
                <a:lnTo>
                  <a:pt x="0" y="0"/>
                </a:lnTo>
                <a:lnTo>
                  <a:pt x="0" y="2395330"/>
                </a:lnTo>
                <a:lnTo>
                  <a:pt x="437322" y="2395330"/>
                </a:lnTo>
              </a:path>
            </a:pathLst>
          </a:custGeom>
          <a:noFill/>
          <a:ln w="6350" cap="flat" cmpd="sng" algn="ctr">
            <a:solidFill>
              <a:srgbClr val="4472C4"/>
            </a:solidFill>
            <a:prstDash val="solid"/>
            <a:miter lim="800000"/>
            <a:headEnd type="triangle" w="med" len="med"/>
            <a:tailEnd type="triangl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36" name="Straight Connector 35">
            <a:extLst>
              <a:ext uri="{FF2B5EF4-FFF2-40B4-BE49-F238E27FC236}">
                <a16:creationId xmlns:a16="http://schemas.microsoft.com/office/drawing/2014/main" id="{2A29AF72-2B9A-564F-8238-7F560ADB7EEF}"/>
              </a:ext>
            </a:extLst>
          </p:cNvPr>
          <p:cNvCxnSpPr>
            <a:cxnSpLocks/>
            <a:stCxn id="28" idx="2"/>
            <a:endCxn id="30" idx="1"/>
          </p:cNvCxnSpPr>
          <p:nvPr/>
        </p:nvCxnSpPr>
        <p:spPr>
          <a:xfrm>
            <a:off x="4575634" y="3587963"/>
            <a:ext cx="525715" cy="1"/>
          </a:xfrm>
          <a:prstGeom prst="line">
            <a:avLst/>
          </a:prstGeom>
          <a:noFill/>
          <a:ln w="6350" cap="flat" cmpd="sng" algn="ctr">
            <a:solidFill>
              <a:srgbClr val="4472C4"/>
            </a:solidFill>
            <a:prstDash val="solid"/>
            <a:miter lim="800000"/>
            <a:headEnd type="none" w="med" len="med"/>
            <a:tailEnd type="triangle" w="med" len="med"/>
          </a:ln>
          <a:effectLst/>
        </p:spPr>
      </p:cxnSp>
      <p:cxnSp>
        <p:nvCxnSpPr>
          <p:cNvPr id="37" name="Straight Arrow Connector 36">
            <a:extLst>
              <a:ext uri="{FF2B5EF4-FFF2-40B4-BE49-F238E27FC236}">
                <a16:creationId xmlns:a16="http://schemas.microsoft.com/office/drawing/2014/main" id="{CFF5F1BF-7510-FA42-A119-154972A057F5}"/>
              </a:ext>
            </a:extLst>
          </p:cNvPr>
          <p:cNvCxnSpPr>
            <a:cxnSpLocks/>
            <a:stCxn id="29" idx="3"/>
            <a:endCxn id="32" idx="5"/>
          </p:cNvCxnSpPr>
          <p:nvPr/>
        </p:nvCxnSpPr>
        <p:spPr>
          <a:xfrm>
            <a:off x="6800656" y="2976626"/>
            <a:ext cx="466263" cy="0"/>
          </a:xfrm>
          <a:prstGeom prst="straightConnector1">
            <a:avLst/>
          </a:prstGeom>
          <a:noFill/>
          <a:ln w="6350" cap="flat" cmpd="sng" algn="ctr">
            <a:solidFill>
              <a:srgbClr val="4472C4"/>
            </a:solidFill>
            <a:prstDash val="solid"/>
            <a:miter lim="800000"/>
            <a:tailEnd type="triangle"/>
          </a:ln>
          <a:effectLst/>
        </p:spPr>
      </p:cxnSp>
      <p:cxnSp>
        <p:nvCxnSpPr>
          <p:cNvPr id="38" name="Straight Arrow Connector 37">
            <a:extLst>
              <a:ext uri="{FF2B5EF4-FFF2-40B4-BE49-F238E27FC236}">
                <a16:creationId xmlns:a16="http://schemas.microsoft.com/office/drawing/2014/main" id="{DBDDD972-31E2-BF4B-A267-48CFB5BC4216}"/>
              </a:ext>
            </a:extLst>
          </p:cNvPr>
          <p:cNvCxnSpPr>
            <a:cxnSpLocks/>
            <a:stCxn id="30" idx="3"/>
            <a:endCxn id="33" idx="5"/>
          </p:cNvCxnSpPr>
          <p:nvPr/>
        </p:nvCxnSpPr>
        <p:spPr>
          <a:xfrm>
            <a:off x="6800657" y="3587964"/>
            <a:ext cx="466263" cy="0"/>
          </a:xfrm>
          <a:prstGeom prst="straightConnector1">
            <a:avLst/>
          </a:prstGeom>
          <a:noFill/>
          <a:ln w="6350" cap="flat" cmpd="sng" algn="ctr">
            <a:solidFill>
              <a:srgbClr val="4472C4"/>
            </a:solidFill>
            <a:prstDash val="solid"/>
            <a:miter lim="800000"/>
            <a:tailEnd type="triangle"/>
          </a:ln>
          <a:effectLst/>
        </p:spPr>
      </p:cxnSp>
      <p:cxnSp>
        <p:nvCxnSpPr>
          <p:cNvPr id="39" name="Straight Arrow Connector 38">
            <a:extLst>
              <a:ext uri="{FF2B5EF4-FFF2-40B4-BE49-F238E27FC236}">
                <a16:creationId xmlns:a16="http://schemas.microsoft.com/office/drawing/2014/main" id="{2C0829EA-CE55-7B4C-BDA4-18121A6B8A56}"/>
              </a:ext>
            </a:extLst>
          </p:cNvPr>
          <p:cNvCxnSpPr>
            <a:cxnSpLocks/>
            <a:stCxn id="31" idx="3"/>
            <a:endCxn id="34" idx="5"/>
          </p:cNvCxnSpPr>
          <p:nvPr/>
        </p:nvCxnSpPr>
        <p:spPr>
          <a:xfrm>
            <a:off x="6800656" y="4199302"/>
            <a:ext cx="466263" cy="1"/>
          </a:xfrm>
          <a:prstGeom prst="straightConnector1">
            <a:avLst/>
          </a:prstGeom>
          <a:noFill/>
          <a:ln w="6350" cap="flat" cmpd="sng" algn="ctr">
            <a:solidFill>
              <a:srgbClr val="4472C4"/>
            </a:solidFill>
            <a:prstDash val="solid"/>
            <a:miter lim="800000"/>
            <a:tailEnd type="triangle"/>
          </a:ln>
          <a:effectLst/>
        </p:spPr>
      </p:cxnSp>
      <p:sp>
        <p:nvSpPr>
          <p:cNvPr id="42" name="Text Placeholder 1">
            <a:extLst>
              <a:ext uri="{FF2B5EF4-FFF2-40B4-BE49-F238E27FC236}">
                <a16:creationId xmlns:a16="http://schemas.microsoft.com/office/drawing/2014/main" id="{0746F961-AD9C-8444-A37B-D9790CFB1EDD}"/>
              </a:ext>
            </a:extLst>
          </p:cNvPr>
          <p:cNvSpPr>
            <a:spLocks noGrp="1"/>
          </p:cNvSpPr>
          <p:nvPr>
            <p:ph type="body" idx="1"/>
          </p:nvPr>
        </p:nvSpPr>
        <p:spPr>
          <a:xfrm>
            <a:off x="441587" y="877153"/>
            <a:ext cx="8229600" cy="1690569"/>
          </a:xfrm>
        </p:spPr>
        <p:txBody>
          <a:bodyPr/>
          <a:lstStyle/>
          <a:p>
            <a:pPr>
              <a:spcBef>
                <a:spcPts val="0"/>
              </a:spcBef>
              <a:spcAft>
                <a:spcPts val="600"/>
              </a:spcAft>
            </a:pPr>
            <a:r>
              <a:rPr lang="en-US" sz="1600" dirty="0"/>
              <a:t>MUFOLD-Contact_D: </a:t>
            </a:r>
            <a:r>
              <a:rPr lang="en-US" sz="1600" dirty="0">
                <a:latin typeface="+mn-lt"/>
              </a:rPr>
              <a:t>Predict </a:t>
            </a:r>
            <a:r>
              <a:rPr lang="en-US" sz="1600" b="1" u="sng" dirty="0">
                <a:latin typeface="+mn-lt"/>
              </a:rPr>
              <a:t>d</a:t>
            </a:r>
            <a:r>
              <a:rPr lang="en-US" sz="1600" dirty="0">
                <a:latin typeface="+mn-lt"/>
              </a:rPr>
              <a:t>istance map</a:t>
            </a:r>
          </a:p>
          <a:p>
            <a:pPr>
              <a:spcBef>
                <a:spcPts val="0"/>
              </a:spcBef>
              <a:spcAft>
                <a:spcPts val="600"/>
              </a:spcAft>
            </a:pPr>
            <a:r>
              <a:rPr lang="en-US" sz="1600" dirty="0"/>
              <a:t>MUFOLD-Contact_C: </a:t>
            </a:r>
            <a:r>
              <a:rPr lang="en-US" sz="1600" dirty="0">
                <a:latin typeface="+mn-lt"/>
              </a:rPr>
              <a:t>Predict binary </a:t>
            </a:r>
            <a:r>
              <a:rPr lang="en-US" sz="1600" b="1" u="sng" dirty="0">
                <a:latin typeface="+mn-lt"/>
              </a:rPr>
              <a:t>c</a:t>
            </a:r>
            <a:r>
              <a:rPr lang="en-US" sz="1600" dirty="0">
                <a:latin typeface="+mn-lt"/>
              </a:rPr>
              <a:t>ontact map</a:t>
            </a:r>
          </a:p>
          <a:p>
            <a:pPr>
              <a:spcBef>
                <a:spcPts val="0"/>
              </a:spcBef>
              <a:spcAft>
                <a:spcPts val="600"/>
              </a:spcAft>
            </a:pPr>
            <a:r>
              <a:rPr lang="en-US" sz="1600" dirty="0"/>
              <a:t>MUFOLD-Contact</a:t>
            </a:r>
          </a:p>
          <a:p>
            <a:pPr lvl="1">
              <a:spcBef>
                <a:spcPts val="0"/>
              </a:spcBef>
              <a:spcAft>
                <a:spcPts val="600"/>
              </a:spcAft>
            </a:pPr>
            <a:r>
              <a:rPr lang="en-US" sz="1400" dirty="0">
                <a:latin typeface="+mn-lt"/>
              </a:rPr>
              <a:t>Two-stages multi-branch network</a:t>
            </a:r>
          </a:p>
          <a:p>
            <a:pPr lvl="1">
              <a:spcBef>
                <a:spcPts val="0"/>
              </a:spcBef>
              <a:spcAft>
                <a:spcPts val="600"/>
              </a:spcAft>
            </a:pPr>
            <a:r>
              <a:rPr lang="en-US" sz="1400" dirty="0">
                <a:latin typeface="+mn-lt"/>
              </a:rPr>
              <a:t>Combination of MUFOLD-Contact_D and </a:t>
            </a:r>
            <a:r>
              <a:rPr lang="en-US" sz="1400" dirty="0"/>
              <a:t>MUFOLD-Contact_C</a:t>
            </a:r>
            <a:endParaRPr lang="en-US" sz="1400" dirty="0">
              <a:latin typeface="+mn-lt"/>
            </a:endParaRPr>
          </a:p>
        </p:txBody>
      </p:sp>
    </p:spTree>
    <p:extLst>
      <p:ext uri="{BB962C8B-B14F-4D97-AF65-F5344CB8AC3E}">
        <p14:creationId xmlns:p14="http://schemas.microsoft.com/office/powerpoint/2010/main" val="20084888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849F1E-B55C-450D-812E-7833045834B6}"/>
              </a:ext>
            </a:extLst>
          </p:cNvPr>
          <p:cNvSpPr>
            <a:spLocks noGrp="1"/>
          </p:cNvSpPr>
          <p:nvPr>
            <p:ph type="title"/>
          </p:nvPr>
        </p:nvSpPr>
        <p:spPr/>
        <p:txBody>
          <a:bodyPr>
            <a:normAutofit fontScale="90000"/>
          </a:bodyPr>
          <a:lstStyle/>
          <a:p>
            <a:r>
              <a:rPr lang="en-US" dirty="0"/>
              <a:t>All Features Set</a:t>
            </a:r>
          </a:p>
        </p:txBody>
      </p:sp>
      <p:sp>
        <p:nvSpPr>
          <p:cNvPr id="4" name="Slide Number Placeholder 3">
            <a:extLst>
              <a:ext uri="{FF2B5EF4-FFF2-40B4-BE49-F238E27FC236}">
                <a16:creationId xmlns:a16="http://schemas.microsoft.com/office/drawing/2014/main" id="{1622EEDD-87FD-400E-9CE1-F14E9E5A58FE}"/>
              </a:ext>
            </a:extLst>
          </p:cNvPr>
          <p:cNvSpPr>
            <a:spLocks noGrp="1"/>
          </p:cNvSpPr>
          <p:nvPr>
            <p:ph type="sldNum" idx="4"/>
          </p:nvPr>
        </p:nvSpPr>
        <p:spPr/>
        <p:txBody>
          <a:bodyPr/>
          <a:lstStyle/>
          <a:p>
            <a:pPr marL="0" marR="0" lvl="0" indent="0" algn="l" rtl="0">
              <a:spcBef>
                <a:spcPts val="0"/>
              </a:spcBef>
              <a:buSzPct val="25000"/>
              <a:buNone/>
            </a:pPr>
            <a:fld id="{00000000-1234-1234-1234-123412341234}" type="slidenum">
              <a:rPr lang="en-US" sz="1000" b="0" i="0" u="none" strike="noStrike" cap="none" smtClean="0">
                <a:solidFill>
                  <a:schemeClr val="lt1"/>
                </a:solidFill>
                <a:latin typeface="Arial"/>
                <a:ea typeface="Arial"/>
                <a:cs typeface="Arial"/>
                <a:sym typeface="Arial"/>
              </a:rPr>
              <a:t>27</a:t>
            </a:fld>
            <a:endParaRPr lang="en-US" sz="1000" b="0" i="0" u="none" strike="noStrike" cap="none">
              <a:solidFill>
                <a:schemeClr val="lt1"/>
              </a:solidFill>
              <a:latin typeface="Arial"/>
              <a:ea typeface="Arial"/>
              <a:cs typeface="Arial"/>
              <a:sym typeface="Arial"/>
            </a:endParaRPr>
          </a:p>
        </p:txBody>
      </p:sp>
      <mc:AlternateContent xmlns:mc="http://schemas.openxmlformats.org/markup-compatibility/2006" xmlns:a14="http://schemas.microsoft.com/office/drawing/2010/main">
        <mc:Choice Requires="a14">
          <p:graphicFrame>
            <p:nvGraphicFramePr>
              <p:cNvPr id="5" name="Table 4">
                <a:extLst>
                  <a:ext uri="{FF2B5EF4-FFF2-40B4-BE49-F238E27FC236}">
                    <a16:creationId xmlns:a16="http://schemas.microsoft.com/office/drawing/2014/main" id="{6BC01AE5-9DBD-4161-84C3-561635D3731B}"/>
                  </a:ext>
                </a:extLst>
              </p:cNvPr>
              <p:cNvGraphicFramePr>
                <a:graphicFrameLocks noGrp="1"/>
              </p:cNvGraphicFramePr>
              <p:nvPr>
                <p:extLst>
                  <p:ext uri="{D42A27DB-BD31-4B8C-83A1-F6EECF244321}">
                    <p14:modId xmlns:p14="http://schemas.microsoft.com/office/powerpoint/2010/main" val="3224266255"/>
                  </p:ext>
                </p:extLst>
              </p:nvPr>
            </p:nvGraphicFramePr>
            <p:xfrm>
              <a:off x="569643" y="901828"/>
              <a:ext cx="8004713" cy="3609228"/>
            </p:xfrm>
            <a:graphic>
              <a:graphicData uri="http://schemas.openxmlformats.org/drawingml/2006/table">
                <a:tbl>
                  <a:tblPr firstRow="1" firstCol="1" bandRow="1">
                    <a:tableStyleId>{7DF18680-E054-41AD-8BC1-D1AEF772440D}</a:tableStyleId>
                  </a:tblPr>
                  <a:tblGrid>
                    <a:gridCol w="492169">
                      <a:extLst>
                        <a:ext uri="{9D8B030D-6E8A-4147-A177-3AD203B41FA5}">
                          <a16:colId xmlns:a16="http://schemas.microsoft.com/office/drawing/2014/main" val="878430487"/>
                        </a:ext>
                      </a:extLst>
                    </a:gridCol>
                    <a:gridCol w="2296751">
                      <a:extLst>
                        <a:ext uri="{9D8B030D-6E8A-4147-A177-3AD203B41FA5}">
                          <a16:colId xmlns:a16="http://schemas.microsoft.com/office/drawing/2014/main" val="1397442641"/>
                        </a:ext>
                      </a:extLst>
                    </a:gridCol>
                    <a:gridCol w="1106424">
                      <a:extLst>
                        <a:ext uri="{9D8B030D-6E8A-4147-A177-3AD203B41FA5}">
                          <a16:colId xmlns:a16="http://schemas.microsoft.com/office/drawing/2014/main" val="3054690828"/>
                        </a:ext>
                      </a:extLst>
                    </a:gridCol>
                    <a:gridCol w="2212848">
                      <a:extLst>
                        <a:ext uri="{9D8B030D-6E8A-4147-A177-3AD203B41FA5}">
                          <a16:colId xmlns:a16="http://schemas.microsoft.com/office/drawing/2014/main" val="2066917779"/>
                        </a:ext>
                      </a:extLst>
                    </a:gridCol>
                    <a:gridCol w="1896521">
                      <a:extLst>
                        <a:ext uri="{9D8B030D-6E8A-4147-A177-3AD203B41FA5}">
                          <a16:colId xmlns:a16="http://schemas.microsoft.com/office/drawing/2014/main" val="167209694"/>
                        </a:ext>
                      </a:extLst>
                    </a:gridCol>
                  </a:tblGrid>
                  <a:tr h="252929">
                    <a:tc>
                      <a:txBody>
                        <a:bodyPr/>
                        <a:lstStyle/>
                        <a:p>
                          <a:pPr algn="l">
                            <a:spcAft>
                              <a:spcPts val="0"/>
                            </a:spcAft>
                          </a:pPr>
                          <a:r>
                            <a:rPr lang="en-US" sz="1000" b="1" dirty="0">
                              <a:effectLst/>
                              <a:latin typeface="+mn-lt"/>
                            </a:rPr>
                            <a:t>#</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1" dirty="0">
                              <a:effectLst/>
                              <a:latin typeface="+mn-lt"/>
                            </a:rPr>
                            <a:t>Feature Name</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1" dirty="0">
                              <a:effectLst/>
                              <a:latin typeface="+mn-lt"/>
                            </a:rPr>
                            <a:t>Dimension</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1" dirty="0">
                              <a:effectLst/>
                              <a:latin typeface="+mn-lt"/>
                            </a:rPr>
                            <a:t>Software</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1" dirty="0">
                              <a:effectLst/>
                              <a:latin typeface="+mn-lt"/>
                            </a:rPr>
                            <a:t>Database (if any)</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extLst>
                      <a:ext uri="{0D108BD9-81ED-4DB2-BD59-A6C34878D82A}">
                        <a16:rowId xmlns:a16="http://schemas.microsoft.com/office/drawing/2014/main" val="2941012801"/>
                      </a:ext>
                    </a:extLst>
                  </a:tr>
                  <a:tr h="252929">
                    <a:tc>
                      <a:txBody>
                        <a:bodyPr/>
                        <a:lstStyle/>
                        <a:p>
                          <a:pPr algn="l">
                            <a:spcAft>
                              <a:spcPts val="0"/>
                            </a:spcAft>
                          </a:pPr>
                          <a:r>
                            <a:rPr lang="en-US" sz="1000" b="1" dirty="0">
                              <a:effectLst/>
                              <a:latin typeface="+mn-lt"/>
                            </a:rPr>
                            <a:t>1</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dirty="0">
                              <a:effectLst/>
                              <a:latin typeface="+mn-lt"/>
                            </a:rPr>
                            <a:t>PSSM</a:t>
                          </a:r>
                          <a:endParaRPr lang="en-US" sz="1100" b="0"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a:effectLst/>
                              <a:latin typeface="+mn-lt"/>
                            </a:rPr>
                            <a:t>20</a:t>
                          </a:r>
                          <a:endParaRPr lang="en-US" sz="1100" b="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a:effectLst/>
                              <a:latin typeface="+mn-lt"/>
                            </a:rPr>
                            <a:t>BLAST-2.7.1+</a:t>
                          </a:r>
                          <a:endParaRPr lang="en-US" sz="1100" b="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a:effectLst/>
                              <a:latin typeface="+mn-lt"/>
                            </a:rPr>
                            <a:t>uniref90_042016</a:t>
                          </a:r>
                          <a:endParaRPr lang="en-US" sz="1100" b="0">
                            <a:effectLst/>
                            <a:latin typeface="+mn-lt"/>
                            <a:ea typeface="SimSun" panose="02010600030101010101" pitchFamily="2" charset="-122"/>
                            <a:cs typeface="Times New Roman" panose="02020603050405020304" pitchFamily="18" charset="0"/>
                          </a:endParaRPr>
                        </a:p>
                      </a:txBody>
                      <a:tcPr marL="52701" marR="52701" marT="52701" marB="52701" anchor="ctr"/>
                    </a:tc>
                    <a:extLst>
                      <a:ext uri="{0D108BD9-81ED-4DB2-BD59-A6C34878D82A}">
                        <a16:rowId xmlns:a16="http://schemas.microsoft.com/office/drawing/2014/main" val="1272997456"/>
                      </a:ext>
                    </a:extLst>
                  </a:tr>
                  <a:tr h="252929">
                    <a:tc>
                      <a:txBody>
                        <a:bodyPr/>
                        <a:lstStyle/>
                        <a:p>
                          <a:pPr algn="l">
                            <a:spcAft>
                              <a:spcPts val="0"/>
                            </a:spcAft>
                          </a:pPr>
                          <a:r>
                            <a:rPr lang="en-US" sz="1000" b="1" dirty="0">
                              <a:effectLst/>
                              <a:latin typeface="+mn-lt"/>
                            </a:rPr>
                            <a:t>2</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a:effectLst/>
                              <a:latin typeface="+mn-lt"/>
                            </a:rPr>
                            <a:t>SS</a:t>
                          </a:r>
                          <a:endParaRPr lang="en-US" sz="1100" b="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a:effectLst/>
                              <a:latin typeface="+mn-lt"/>
                            </a:rPr>
                            <a:t>3</a:t>
                          </a:r>
                          <a:endParaRPr lang="en-US" sz="1100" b="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a:effectLst/>
                              <a:latin typeface="+mn-lt"/>
                            </a:rPr>
                            <a:t>Psipred_4.0</a:t>
                          </a:r>
                          <a:endParaRPr lang="en-US" sz="1100" b="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a:effectLst/>
                              <a:latin typeface="+mn-lt"/>
                            </a:rPr>
                            <a:t>Profile from 1</a:t>
                          </a:r>
                          <a:endParaRPr lang="en-US" sz="1100" b="0">
                            <a:effectLst/>
                            <a:latin typeface="+mn-lt"/>
                            <a:ea typeface="SimSun" panose="02010600030101010101" pitchFamily="2" charset="-122"/>
                            <a:cs typeface="Times New Roman" panose="02020603050405020304" pitchFamily="18" charset="0"/>
                          </a:endParaRPr>
                        </a:p>
                      </a:txBody>
                      <a:tcPr marL="52701" marR="52701" marT="52701" marB="52701" anchor="ctr"/>
                    </a:tc>
                    <a:extLst>
                      <a:ext uri="{0D108BD9-81ED-4DB2-BD59-A6C34878D82A}">
                        <a16:rowId xmlns:a16="http://schemas.microsoft.com/office/drawing/2014/main" val="2997364764"/>
                      </a:ext>
                    </a:extLst>
                  </a:tr>
                  <a:tr h="252929">
                    <a:tc>
                      <a:txBody>
                        <a:bodyPr/>
                        <a:lstStyle/>
                        <a:p>
                          <a:pPr algn="l">
                            <a:spcAft>
                              <a:spcPts val="0"/>
                            </a:spcAft>
                          </a:pPr>
                          <a:r>
                            <a:rPr lang="en-US" sz="1000" b="1" dirty="0">
                              <a:effectLst/>
                              <a:latin typeface="+mn-lt"/>
                            </a:rPr>
                            <a:t>3</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dirty="0">
                              <a:effectLst/>
                              <a:latin typeface="+mn-lt"/>
                            </a:rPr>
                            <a:t>SA</a:t>
                          </a:r>
                          <a:endParaRPr lang="en-US" sz="1100" b="0"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a:effectLst/>
                              <a:latin typeface="+mn-lt"/>
                            </a:rPr>
                            <a:t>1</a:t>
                          </a:r>
                          <a:endParaRPr lang="en-US" sz="1100" b="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a:effectLst/>
                              <a:latin typeface="+mn-lt"/>
                            </a:rPr>
                            <a:t>metaPSICOV 2.0.3</a:t>
                          </a:r>
                          <a:endParaRPr lang="en-US" sz="1100" b="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a:effectLst/>
                              <a:latin typeface="+mn-lt"/>
                            </a:rPr>
                            <a:t>Profile from 1</a:t>
                          </a:r>
                          <a:endParaRPr lang="en-US" sz="1100" b="0">
                            <a:effectLst/>
                            <a:latin typeface="+mn-lt"/>
                            <a:ea typeface="SimSun" panose="02010600030101010101" pitchFamily="2" charset="-122"/>
                            <a:cs typeface="Times New Roman" panose="02020603050405020304" pitchFamily="18" charset="0"/>
                          </a:endParaRPr>
                        </a:p>
                      </a:txBody>
                      <a:tcPr marL="52701" marR="52701" marT="52701" marB="52701" anchor="ctr"/>
                    </a:tc>
                    <a:extLst>
                      <a:ext uri="{0D108BD9-81ED-4DB2-BD59-A6C34878D82A}">
                        <a16:rowId xmlns:a16="http://schemas.microsoft.com/office/drawing/2014/main" val="4264074208"/>
                      </a:ext>
                    </a:extLst>
                  </a:tr>
                  <a:tr h="252929">
                    <a:tc>
                      <a:txBody>
                        <a:bodyPr/>
                        <a:lstStyle/>
                        <a:p>
                          <a:pPr algn="l">
                            <a:spcAft>
                              <a:spcPts val="0"/>
                            </a:spcAft>
                          </a:pPr>
                          <a:r>
                            <a:rPr lang="en-US" sz="1000" b="1" dirty="0">
                              <a:effectLst/>
                              <a:latin typeface="+mn-lt"/>
                            </a:rPr>
                            <a:t>4</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dirty="0">
                              <a:effectLst/>
                              <a:latin typeface="+mn-lt"/>
                            </a:rPr>
                            <a:t>Multiple Sequence Alignment (MSA)</a:t>
                          </a:r>
                          <a:endParaRPr lang="en-US" sz="1100" b="0"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a:effectLst/>
                              <a:latin typeface="+mn-lt"/>
                            </a:rPr>
                            <a:t>-</a:t>
                          </a:r>
                          <a:endParaRPr lang="en-US" sz="1100" b="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a:effectLst/>
                              <a:latin typeface="+mn-lt"/>
                            </a:rPr>
                            <a:t>HHsuite-2.0.16</a:t>
                          </a:r>
                          <a:endParaRPr lang="en-US" sz="1100" b="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a:effectLst/>
                              <a:latin typeface="+mn-lt"/>
                            </a:rPr>
                            <a:t>uniprot20_2016_02</a:t>
                          </a:r>
                          <a:endParaRPr lang="en-US" sz="1100" b="0">
                            <a:effectLst/>
                            <a:latin typeface="+mn-lt"/>
                            <a:ea typeface="SimSun" panose="02010600030101010101" pitchFamily="2" charset="-122"/>
                            <a:cs typeface="Times New Roman" panose="02020603050405020304" pitchFamily="18" charset="0"/>
                          </a:endParaRPr>
                        </a:p>
                      </a:txBody>
                      <a:tcPr marL="52701" marR="52701" marT="52701" marB="52701" anchor="ctr"/>
                    </a:tc>
                    <a:extLst>
                      <a:ext uri="{0D108BD9-81ED-4DB2-BD59-A6C34878D82A}">
                        <a16:rowId xmlns:a16="http://schemas.microsoft.com/office/drawing/2014/main" val="3256654850"/>
                      </a:ext>
                    </a:extLst>
                  </a:tr>
                  <a:tr h="252929">
                    <a:tc>
                      <a:txBody>
                        <a:bodyPr/>
                        <a:lstStyle/>
                        <a:p>
                          <a:pPr algn="l">
                            <a:spcAft>
                              <a:spcPts val="0"/>
                            </a:spcAft>
                          </a:pPr>
                          <a:r>
                            <a:rPr lang="en-US" sz="1000" b="1" dirty="0">
                              <a:effectLst/>
                              <a:latin typeface="+mn-lt"/>
                            </a:rPr>
                            <a:t>5</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dirty="0">
                              <a:effectLst/>
                              <a:latin typeface="+mn-lt"/>
                            </a:rPr>
                            <a:t>ALN Stats</a:t>
                          </a:r>
                          <a:endParaRPr lang="en-US" sz="1100" b="0"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14:m>
                            <m:oMathPara xmlns:m="http://schemas.openxmlformats.org/officeDocument/2006/math">
                              <m:oMathParaPr>
                                <m:jc m:val="left"/>
                              </m:oMathParaPr>
                              <m:oMath xmlns:m="http://schemas.openxmlformats.org/officeDocument/2006/math">
                                <m:r>
                                  <a:rPr lang="en-US" sz="1000" b="0" i="1" smtClean="0">
                                    <a:effectLst/>
                                    <a:latin typeface="Cambria Math" panose="02040503050406030204" pitchFamily="18" charset="0"/>
                                  </a:rPr>
                                  <m:t>𝐿</m:t>
                                </m:r>
                                <m:r>
                                  <a:rPr lang="en-US" sz="1000" b="0" smtClean="0">
                                    <a:effectLst/>
                                    <a:latin typeface="Cambria Math" panose="02040503050406030204" pitchFamily="18" charset="0"/>
                                  </a:rPr>
                                  <m:t>×</m:t>
                                </m:r>
                                <m:r>
                                  <a:rPr lang="en-US" sz="1000" b="0" i="1" smtClean="0">
                                    <a:effectLst/>
                                    <a:latin typeface="Cambria Math" panose="02040503050406030204" pitchFamily="18" charset="0"/>
                                  </a:rPr>
                                  <m:t>𝐿</m:t>
                                </m:r>
                                <m:r>
                                  <a:rPr lang="en-US" sz="1000" b="0" smtClean="0">
                                    <a:effectLst/>
                                    <a:latin typeface="Cambria Math" panose="02040503050406030204" pitchFamily="18" charset="0"/>
                                  </a:rPr>
                                  <m:t>×</m:t>
                                </m:r>
                                <m:r>
                                  <a:rPr lang="en-US" sz="1000" b="0" i="1" smtClean="0">
                                    <a:effectLst/>
                                    <a:latin typeface="Cambria Math" panose="02040503050406030204" pitchFamily="18" charset="0"/>
                                  </a:rPr>
                                  <m:t>3</m:t>
                                </m:r>
                              </m:oMath>
                            </m:oMathPara>
                          </a14:m>
                          <a:endParaRPr lang="en-US" sz="1100" b="0"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a:effectLst/>
                              <a:latin typeface="+mn-lt"/>
                            </a:rPr>
                            <a:t>metaPSICOV 2.0.3 → alnstats</a:t>
                          </a:r>
                          <a:endParaRPr lang="en-US" sz="1100" b="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a:effectLst/>
                              <a:latin typeface="+mn-lt"/>
                            </a:rPr>
                            <a:t>MSA from 4</a:t>
                          </a:r>
                          <a:endParaRPr lang="en-US" sz="1100" b="0">
                            <a:effectLst/>
                            <a:latin typeface="+mn-lt"/>
                            <a:ea typeface="SimSun" panose="02010600030101010101" pitchFamily="2" charset="-122"/>
                            <a:cs typeface="Times New Roman" panose="02020603050405020304" pitchFamily="18" charset="0"/>
                          </a:endParaRPr>
                        </a:p>
                      </a:txBody>
                      <a:tcPr marL="52701" marR="52701" marT="52701" marB="52701" anchor="ctr"/>
                    </a:tc>
                    <a:extLst>
                      <a:ext uri="{0D108BD9-81ED-4DB2-BD59-A6C34878D82A}">
                        <a16:rowId xmlns:a16="http://schemas.microsoft.com/office/drawing/2014/main" val="3052404249"/>
                      </a:ext>
                    </a:extLst>
                  </a:tr>
                  <a:tr h="252929">
                    <a:tc>
                      <a:txBody>
                        <a:bodyPr/>
                        <a:lstStyle/>
                        <a:p>
                          <a:pPr algn="l">
                            <a:spcAft>
                              <a:spcPts val="0"/>
                            </a:spcAft>
                          </a:pPr>
                          <a:r>
                            <a:rPr lang="en-US" sz="1000" b="1" dirty="0">
                              <a:effectLst/>
                              <a:latin typeface="+mn-lt"/>
                            </a:rPr>
                            <a:t>6</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a:effectLst/>
                              <a:latin typeface="+mn-lt"/>
                            </a:rPr>
                            <a:t>HHM Profile</a:t>
                          </a:r>
                          <a:endParaRPr lang="en-US" sz="1100" b="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a:effectLst/>
                              <a:latin typeface="+mn-lt"/>
                            </a:rPr>
                            <a:t>30</a:t>
                          </a:r>
                          <a:endParaRPr lang="en-US" sz="1100" b="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a:effectLst/>
                              <a:latin typeface="+mn-lt"/>
                            </a:rPr>
                            <a:t>Hhsuite-2.0.16 → hhmake</a:t>
                          </a:r>
                          <a:endParaRPr lang="en-US" sz="1100" b="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a:effectLst/>
                              <a:latin typeface="+mn-lt"/>
                            </a:rPr>
                            <a:t>MSA from 4</a:t>
                          </a:r>
                          <a:endParaRPr lang="en-US" sz="1100" b="0">
                            <a:effectLst/>
                            <a:latin typeface="+mn-lt"/>
                            <a:ea typeface="SimSun" panose="02010600030101010101" pitchFamily="2" charset="-122"/>
                            <a:cs typeface="Times New Roman" panose="02020603050405020304" pitchFamily="18" charset="0"/>
                          </a:endParaRPr>
                        </a:p>
                      </a:txBody>
                      <a:tcPr marL="52701" marR="52701" marT="52701" marB="52701" anchor="ctr"/>
                    </a:tc>
                    <a:extLst>
                      <a:ext uri="{0D108BD9-81ED-4DB2-BD59-A6C34878D82A}">
                        <a16:rowId xmlns:a16="http://schemas.microsoft.com/office/drawing/2014/main" val="1355554505"/>
                      </a:ext>
                    </a:extLst>
                  </a:tr>
                  <a:tr h="252929">
                    <a:tc>
                      <a:txBody>
                        <a:bodyPr/>
                        <a:lstStyle/>
                        <a:p>
                          <a:pPr algn="l">
                            <a:spcAft>
                              <a:spcPts val="0"/>
                            </a:spcAft>
                          </a:pPr>
                          <a:r>
                            <a:rPr lang="en-US" sz="1000" b="1" dirty="0">
                              <a:effectLst/>
                              <a:latin typeface="+mn-lt"/>
                            </a:rPr>
                            <a:t>7</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dirty="0">
                              <a:effectLst/>
                              <a:latin typeface="+mn-lt"/>
                            </a:rPr>
                            <a:t>CCMPred</a:t>
                          </a:r>
                          <a:endParaRPr lang="en-US" sz="1100" b="0"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14:m>
                            <m:oMathPara xmlns:m="http://schemas.openxmlformats.org/officeDocument/2006/math">
                              <m:oMathParaPr>
                                <m:jc m:val="left"/>
                              </m:oMathParaPr>
                              <m:oMath xmlns:m="http://schemas.openxmlformats.org/officeDocument/2006/math">
                                <m:r>
                                  <a:rPr lang="en-US" sz="1000" b="0" i="1" smtClean="0">
                                    <a:effectLst/>
                                    <a:latin typeface="Cambria Math" panose="02040503050406030204" pitchFamily="18" charset="0"/>
                                  </a:rPr>
                                  <m:t>𝐿</m:t>
                                </m:r>
                                <m:r>
                                  <a:rPr lang="en-US" sz="1000" b="0" smtClean="0">
                                    <a:effectLst/>
                                    <a:latin typeface="Cambria Math" panose="02040503050406030204" pitchFamily="18" charset="0"/>
                                  </a:rPr>
                                  <m:t>×</m:t>
                                </m:r>
                                <m:r>
                                  <a:rPr lang="en-US" sz="1000" b="0" i="1" smtClean="0">
                                    <a:effectLst/>
                                    <a:latin typeface="Cambria Math" panose="02040503050406030204" pitchFamily="18" charset="0"/>
                                  </a:rPr>
                                  <m:t>𝐿</m:t>
                                </m:r>
                              </m:oMath>
                            </m:oMathPara>
                          </a14:m>
                          <a:endParaRPr lang="en-US" sz="1100" b="0"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a:effectLst/>
                              <a:latin typeface="+mn-lt"/>
                            </a:rPr>
                            <a:t>CCMPred</a:t>
                          </a:r>
                          <a:endParaRPr lang="en-US" sz="1100" b="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a:effectLst/>
                              <a:latin typeface="+mn-lt"/>
                            </a:rPr>
                            <a:t>MSA from 4</a:t>
                          </a:r>
                          <a:endParaRPr lang="en-US" sz="1100" b="0">
                            <a:effectLst/>
                            <a:latin typeface="+mn-lt"/>
                            <a:ea typeface="SimSun" panose="02010600030101010101" pitchFamily="2" charset="-122"/>
                            <a:cs typeface="Times New Roman" panose="02020603050405020304" pitchFamily="18" charset="0"/>
                          </a:endParaRPr>
                        </a:p>
                      </a:txBody>
                      <a:tcPr marL="52701" marR="52701" marT="52701" marB="52701" anchor="ctr"/>
                    </a:tc>
                    <a:extLst>
                      <a:ext uri="{0D108BD9-81ED-4DB2-BD59-A6C34878D82A}">
                        <a16:rowId xmlns:a16="http://schemas.microsoft.com/office/drawing/2014/main" val="831307306"/>
                      </a:ext>
                    </a:extLst>
                  </a:tr>
                  <a:tr h="252929">
                    <a:tc>
                      <a:txBody>
                        <a:bodyPr/>
                        <a:lstStyle/>
                        <a:p>
                          <a:pPr algn="l">
                            <a:spcAft>
                              <a:spcPts val="0"/>
                            </a:spcAft>
                          </a:pPr>
                          <a:r>
                            <a:rPr lang="en-US" sz="1000" b="1" dirty="0">
                              <a:effectLst/>
                              <a:latin typeface="+mn-lt"/>
                            </a:rPr>
                            <a:t>8</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dirty="0">
                              <a:effectLst/>
                              <a:latin typeface="+mn-lt"/>
                            </a:rPr>
                            <a:t>EVFold</a:t>
                          </a:r>
                          <a:endParaRPr lang="en-US" sz="1100" b="0"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14:m>
                            <m:oMathPara xmlns:m="http://schemas.openxmlformats.org/officeDocument/2006/math">
                              <m:oMathParaPr>
                                <m:jc m:val="left"/>
                              </m:oMathParaPr>
                              <m:oMath xmlns:m="http://schemas.openxmlformats.org/officeDocument/2006/math">
                                <m:r>
                                  <a:rPr lang="en-US" sz="1000" b="0" i="1" smtClean="0">
                                    <a:effectLst/>
                                    <a:latin typeface="Cambria Math" panose="02040503050406030204" pitchFamily="18" charset="0"/>
                                  </a:rPr>
                                  <m:t>𝐿</m:t>
                                </m:r>
                                <m:r>
                                  <a:rPr lang="en-US" sz="1000" b="0" smtClean="0">
                                    <a:effectLst/>
                                    <a:latin typeface="Cambria Math" panose="02040503050406030204" pitchFamily="18" charset="0"/>
                                  </a:rPr>
                                  <m:t>×</m:t>
                                </m:r>
                                <m:r>
                                  <a:rPr lang="en-US" sz="1000" b="0" i="1" smtClean="0">
                                    <a:effectLst/>
                                    <a:latin typeface="Cambria Math" panose="02040503050406030204" pitchFamily="18" charset="0"/>
                                  </a:rPr>
                                  <m:t>𝐿</m:t>
                                </m:r>
                              </m:oMath>
                            </m:oMathPara>
                          </a14:m>
                          <a:endParaRPr lang="en-US" sz="1100" b="0"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a:effectLst/>
                              <a:latin typeface="+mn-lt"/>
                            </a:rPr>
                            <a:t>freecontact-1.0.21</a:t>
                          </a:r>
                          <a:endParaRPr lang="en-US" sz="1100" b="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a:effectLst/>
                              <a:latin typeface="+mn-lt"/>
                            </a:rPr>
                            <a:t>MSA from 4</a:t>
                          </a:r>
                          <a:endParaRPr lang="en-US" sz="1100" b="0">
                            <a:effectLst/>
                            <a:latin typeface="+mn-lt"/>
                            <a:ea typeface="SimSun" panose="02010600030101010101" pitchFamily="2" charset="-122"/>
                            <a:cs typeface="Times New Roman" panose="02020603050405020304" pitchFamily="18" charset="0"/>
                          </a:endParaRPr>
                        </a:p>
                      </a:txBody>
                      <a:tcPr marL="52701" marR="52701" marT="52701" marB="52701" anchor="ctr"/>
                    </a:tc>
                    <a:extLst>
                      <a:ext uri="{0D108BD9-81ED-4DB2-BD59-A6C34878D82A}">
                        <a16:rowId xmlns:a16="http://schemas.microsoft.com/office/drawing/2014/main" val="1533267925"/>
                      </a:ext>
                    </a:extLst>
                  </a:tr>
                  <a:tr h="252929">
                    <a:tc>
                      <a:txBody>
                        <a:bodyPr/>
                        <a:lstStyle/>
                        <a:p>
                          <a:pPr algn="l">
                            <a:spcAft>
                              <a:spcPts val="0"/>
                            </a:spcAft>
                          </a:pPr>
                          <a:r>
                            <a:rPr lang="en-US" sz="1000" b="1" dirty="0">
                              <a:effectLst/>
                              <a:latin typeface="+mn-lt"/>
                            </a:rPr>
                            <a:t>9</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dirty="0">
                              <a:effectLst/>
                              <a:latin typeface="+mn-lt"/>
                            </a:rPr>
                            <a:t>PSICOV</a:t>
                          </a:r>
                          <a:endParaRPr lang="en-US" sz="1100" b="0"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14:m>
                            <m:oMathPara xmlns:m="http://schemas.openxmlformats.org/officeDocument/2006/math">
                              <m:oMathParaPr>
                                <m:jc m:val="left"/>
                              </m:oMathParaPr>
                              <m:oMath xmlns:m="http://schemas.openxmlformats.org/officeDocument/2006/math">
                                <m:r>
                                  <a:rPr lang="en-US" sz="1000" b="0" i="1" smtClean="0">
                                    <a:effectLst/>
                                    <a:latin typeface="Cambria Math" panose="02040503050406030204" pitchFamily="18" charset="0"/>
                                  </a:rPr>
                                  <m:t>𝐿</m:t>
                                </m:r>
                                <m:r>
                                  <a:rPr lang="en-US" sz="1000" b="0" smtClean="0">
                                    <a:effectLst/>
                                    <a:latin typeface="Cambria Math" panose="02040503050406030204" pitchFamily="18" charset="0"/>
                                  </a:rPr>
                                  <m:t>×</m:t>
                                </m:r>
                                <m:r>
                                  <a:rPr lang="en-US" sz="1000" b="0" i="1" smtClean="0">
                                    <a:effectLst/>
                                    <a:latin typeface="Cambria Math" panose="02040503050406030204" pitchFamily="18" charset="0"/>
                                  </a:rPr>
                                  <m:t>𝐿</m:t>
                                </m:r>
                              </m:oMath>
                            </m:oMathPara>
                          </a14:m>
                          <a:endParaRPr lang="en-US" sz="1100" b="0"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a:effectLst/>
                              <a:latin typeface="+mn-lt"/>
                            </a:rPr>
                            <a:t>PSICOV</a:t>
                          </a:r>
                          <a:endParaRPr lang="en-US" sz="1100" b="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a:effectLst/>
                              <a:latin typeface="+mn-lt"/>
                            </a:rPr>
                            <a:t>MSA from 4</a:t>
                          </a:r>
                          <a:endParaRPr lang="en-US" sz="1100" b="0">
                            <a:effectLst/>
                            <a:latin typeface="+mn-lt"/>
                            <a:ea typeface="SimSun" panose="02010600030101010101" pitchFamily="2" charset="-122"/>
                            <a:cs typeface="Times New Roman" panose="02020603050405020304" pitchFamily="18" charset="0"/>
                          </a:endParaRPr>
                        </a:p>
                      </a:txBody>
                      <a:tcPr marL="52701" marR="52701" marT="52701" marB="52701" anchor="ctr"/>
                    </a:tc>
                    <a:extLst>
                      <a:ext uri="{0D108BD9-81ED-4DB2-BD59-A6C34878D82A}">
                        <a16:rowId xmlns:a16="http://schemas.microsoft.com/office/drawing/2014/main" val="3887319803"/>
                      </a:ext>
                    </a:extLst>
                  </a:tr>
                  <a:tr h="252929">
                    <a:tc>
                      <a:txBody>
                        <a:bodyPr/>
                        <a:lstStyle/>
                        <a:p>
                          <a:pPr algn="l">
                            <a:spcAft>
                              <a:spcPts val="0"/>
                            </a:spcAft>
                          </a:pPr>
                          <a:r>
                            <a:rPr lang="en-US" sz="1000" b="1" dirty="0">
                              <a:effectLst/>
                              <a:latin typeface="+mn-lt"/>
                            </a:rPr>
                            <a:t>10</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dirty="0">
                              <a:effectLst/>
                              <a:latin typeface="+mn-lt"/>
                            </a:rPr>
                            <a:t>metaPSICOV</a:t>
                          </a:r>
                          <a:endParaRPr lang="en-US" sz="1100" b="0"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14:m>
                            <m:oMathPara xmlns:m="http://schemas.openxmlformats.org/officeDocument/2006/math">
                              <m:oMathParaPr>
                                <m:jc m:val="left"/>
                              </m:oMathParaPr>
                              <m:oMath xmlns:m="http://schemas.openxmlformats.org/officeDocument/2006/math">
                                <m:r>
                                  <a:rPr lang="en-US" sz="1000" b="0" i="1" smtClean="0">
                                    <a:effectLst/>
                                    <a:latin typeface="Cambria Math" panose="02040503050406030204" pitchFamily="18" charset="0"/>
                                  </a:rPr>
                                  <m:t>𝐿</m:t>
                                </m:r>
                                <m:r>
                                  <a:rPr lang="en-US" sz="1000" b="0" smtClean="0">
                                    <a:effectLst/>
                                    <a:latin typeface="Cambria Math" panose="02040503050406030204" pitchFamily="18" charset="0"/>
                                  </a:rPr>
                                  <m:t>×</m:t>
                                </m:r>
                                <m:r>
                                  <a:rPr lang="en-US" sz="1000" b="0" i="1" smtClean="0">
                                    <a:effectLst/>
                                    <a:latin typeface="Cambria Math" panose="02040503050406030204" pitchFamily="18" charset="0"/>
                                  </a:rPr>
                                  <m:t>𝐿</m:t>
                                </m:r>
                              </m:oMath>
                            </m:oMathPara>
                          </a14:m>
                          <a:endParaRPr lang="en-US" sz="1100" b="0"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a:effectLst/>
                              <a:latin typeface="+mn-lt"/>
                            </a:rPr>
                            <a:t>metaPSICOV 2.0.3</a:t>
                          </a:r>
                          <a:endParaRPr lang="en-US" sz="1100" b="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a:effectLst/>
                              <a:latin typeface="+mn-lt"/>
                            </a:rPr>
                            <a:t>From 2, 3, 5, 7, 8, 9</a:t>
                          </a:r>
                          <a:endParaRPr lang="en-US" sz="1100" b="0">
                            <a:effectLst/>
                            <a:latin typeface="+mn-lt"/>
                            <a:ea typeface="SimSun" panose="02010600030101010101" pitchFamily="2" charset="-122"/>
                            <a:cs typeface="Times New Roman" panose="02020603050405020304" pitchFamily="18" charset="0"/>
                          </a:endParaRPr>
                        </a:p>
                      </a:txBody>
                      <a:tcPr marL="52701" marR="52701" marT="52701" marB="52701" anchor="ctr"/>
                    </a:tc>
                    <a:extLst>
                      <a:ext uri="{0D108BD9-81ED-4DB2-BD59-A6C34878D82A}">
                        <a16:rowId xmlns:a16="http://schemas.microsoft.com/office/drawing/2014/main" val="1310795208"/>
                      </a:ext>
                    </a:extLst>
                  </a:tr>
                  <a:tr h="252929">
                    <a:tc>
                      <a:txBody>
                        <a:bodyPr/>
                        <a:lstStyle/>
                        <a:p>
                          <a:pPr algn="l">
                            <a:spcAft>
                              <a:spcPts val="0"/>
                            </a:spcAft>
                          </a:pPr>
                          <a:r>
                            <a:rPr lang="en-US" sz="1000" b="1" dirty="0">
                              <a:effectLst/>
                              <a:latin typeface="+mn-lt"/>
                            </a:rPr>
                            <a:t>11</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a:effectLst/>
                              <a:latin typeface="+mn-lt"/>
                            </a:rPr>
                            <a:t>shapeString</a:t>
                          </a:r>
                          <a:endParaRPr lang="en-US" sz="1100" b="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dirty="0">
                              <a:effectLst/>
                              <a:latin typeface="+mn-lt"/>
                            </a:rPr>
                            <a:t>8</a:t>
                          </a:r>
                          <a:endParaRPr lang="en-US" sz="1100" b="0"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a:effectLst/>
                              <a:latin typeface="+mn-lt"/>
                            </a:rPr>
                            <a:t>frag1d</a:t>
                          </a:r>
                          <a:endParaRPr lang="en-US" sz="1100" b="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a:effectLst/>
                              <a:latin typeface="+mn-lt"/>
                            </a:rPr>
                            <a:t>PSSM from 1 </a:t>
                          </a:r>
                          <a:endParaRPr lang="en-US" sz="1100" b="0">
                            <a:effectLst/>
                            <a:latin typeface="+mn-lt"/>
                            <a:ea typeface="SimSun" panose="02010600030101010101" pitchFamily="2" charset="-122"/>
                            <a:cs typeface="Times New Roman" panose="02020603050405020304" pitchFamily="18" charset="0"/>
                          </a:endParaRPr>
                        </a:p>
                      </a:txBody>
                      <a:tcPr marL="52701" marR="52701" marT="52701" marB="52701" anchor="ctr"/>
                    </a:tc>
                    <a:extLst>
                      <a:ext uri="{0D108BD9-81ED-4DB2-BD59-A6C34878D82A}">
                        <a16:rowId xmlns:a16="http://schemas.microsoft.com/office/drawing/2014/main" val="2429048291"/>
                      </a:ext>
                    </a:extLst>
                  </a:tr>
                  <a:tr h="252929">
                    <a:tc>
                      <a:txBody>
                        <a:bodyPr/>
                        <a:lstStyle/>
                        <a:p>
                          <a:pPr algn="l">
                            <a:spcAft>
                              <a:spcPts val="0"/>
                            </a:spcAft>
                          </a:pPr>
                          <a:r>
                            <a:rPr lang="en-US" sz="1000" b="1" dirty="0">
                              <a:effectLst/>
                              <a:latin typeface="+mn-lt"/>
                            </a:rPr>
                            <a:t>12</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dirty="0">
                              <a:effectLst/>
                              <a:latin typeface="+mn-lt"/>
                            </a:rPr>
                            <a:t>Raw Co-evolution Statistics</a:t>
                          </a:r>
                          <a:endParaRPr lang="en-US" sz="1100" b="0"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14:m>
                            <m:oMathPara xmlns:m="http://schemas.openxmlformats.org/officeDocument/2006/math">
                              <m:oMathParaPr>
                                <m:jc m:val="left"/>
                              </m:oMathParaPr>
                              <m:oMath xmlns:m="http://schemas.openxmlformats.org/officeDocument/2006/math">
                                <m:r>
                                  <a:rPr lang="en-US" sz="1000" b="0" i="1" smtClean="0">
                                    <a:effectLst/>
                                    <a:latin typeface="Cambria Math" panose="02040503050406030204" pitchFamily="18" charset="0"/>
                                  </a:rPr>
                                  <m:t>𝐿</m:t>
                                </m:r>
                                <m:r>
                                  <a:rPr lang="en-US" sz="1000" b="0" smtClean="0">
                                    <a:effectLst/>
                                    <a:latin typeface="Cambria Math" panose="02040503050406030204" pitchFamily="18" charset="0"/>
                                  </a:rPr>
                                  <m:t>×</m:t>
                                </m:r>
                                <m:r>
                                  <a:rPr lang="en-US" sz="1000" b="0" i="1" smtClean="0">
                                    <a:effectLst/>
                                    <a:latin typeface="Cambria Math" panose="02040503050406030204" pitchFamily="18" charset="0"/>
                                  </a:rPr>
                                  <m:t>𝐿</m:t>
                                </m:r>
                                <m:r>
                                  <a:rPr lang="en-US" sz="1000" b="0" smtClean="0">
                                    <a:effectLst/>
                                    <a:latin typeface="Cambria Math" panose="02040503050406030204" pitchFamily="18" charset="0"/>
                                  </a:rPr>
                                  <m:t>×</m:t>
                                </m:r>
                                <m:r>
                                  <a:rPr lang="en-US" sz="1000" b="0" i="1" smtClean="0">
                                    <a:effectLst/>
                                    <a:latin typeface="Cambria Math" panose="02040503050406030204" pitchFamily="18" charset="0"/>
                                  </a:rPr>
                                  <m:t>441</m:t>
                                </m:r>
                              </m:oMath>
                            </m:oMathPara>
                          </a14:m>
                          <a:endParaRPr lang="en-US" sz="1100" b="0"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a:effectLst/>
                              <a:latin typeface="+mn-lt"/>
                            </a:rPr>
                            <a:t>cov21stats</a:t>
                          </a:r>
                          <a:endParaRPr lang="en-US" sz="1100" b="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a:effectLst/>
                              <a:latin typeface="+mn-lt"/>
                            </a:rPr>
                            <a:t>MSA from 4</a:t>
                          </a:r>
                          <a:endParaRPr lang="en-US" sz="1100" b="0">
                            <a:effectLst/>
                            <a:latin typeface="+mn-lt"/>
                            <a:ea typeface="SimSun" panose="02010600030101010101" pitchFamily="2" charset="-122"/>
                            <a:cs typeface="Times New Roman" panose="02020603050405020304" pitchFamily="18" charset="0"/>
                          </a:endParaRPr>
                        </a:p>
                      </a:txBody>
                      <a:tcPr marL="52701" marR="52701" marT="52701" marB="52701" anchor="ctr"/>
                    </a:tc>
                    <a:extLst>
                      <a:ext uri="{0D108BD9-81ED-4DB2-BD59-A6C34878D82A}">
                        <a16:rowId xmlns:a16="http://schemas.microsoft.com/office/drawing/2014/main" val="2526019556"/>
                      </a:ext>
                    </a:extLst>
                  </a:tr>
                  <a:tr h="252929">
                    <a:tc>
                      <a:txBody>
                        <a:bodyPr/>
                        <a:lstStyle/>
                        <a:p>
                          <a:pPr algn="l">
                            <a:spcAft>
                              <a:spcPts val="0"/>
                            </a:spcAft>
                          </a:pPr>
                          <a:r>
                            <a:rPr lang="en-US" sz="1000" b="1" dirty="0">
                              <a:effectLst/>
                              <a:latin typeface="+mn-lt"/>
                            </a:rPr>
                            <a:t>13</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dirty="0">
                              <a:effectLst/>
                              <a:latin typeface="+mn-lt"/>
                            </a:rPr>
                            <a:t>Physicochemical Features </a:t>
                          </a:r>
                          <a:endParaRPr lang="en-US" sz="1100" b="0"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dirty="0">
                              <a:effectLst/>
                              <a:latin typeface="+mn-lt"/>
                            </a:rPr>
                            <a:t>5</a:t>
                          </a:r>
                          <a:endParaRPr lang="en-US" sz="1100" b="0"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dirty="0">
                              <a:effectLst/>
                              <a:latin typeface="+mn-lt"/>
                            </a:rPr>
                            <a:t>Fixed values</a:t>
                          </a:r>
                          <a:endParaRPr lang="en-US" sz="1100" b="0"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dirty="0">
                              <a:effectLst/>
                              <a:latin typeface="+mn-lt"/>
                            </a:rPr>
                            <a:t>-</a:t>
                          </a:r>
                          <a:endParaRPr lang="en-US" sz="1100" b="0" dirty="0">
                            <a:effectLst/>
                            <a:latin typeface="+mn-lt"/>
                            <a:ea typeface="SimSun" panose="02010600030101010101" pitchFamily="2" charset="-122"/>
                            <a:cs typeface="Times New Roman" panose="02020603050405020304" pitchFamily="18" charset="0"/>
                          </a:endParaRPr>
                        </a:p>
                      </a:txBody>
                      <a:tcPr marL="52701" marR="52701" marT="52701" marB="52701" anchor="ctr"/>
                    </a:tc>
                    <a:extLst>
                      <a:ext uri="{0D108BD9-81ED-4DB2-BD59-A6C34878D82A}">
                        <a16:rowId xmlns:a16="http://schemas.microsoft.com/office/drawing/2014/main" val="2082059976"/>
                      </a:ext>
                    </a:extLst>
                  </a:tr>
                </a:tbl>
              </a:graphicData>
            </a:graphic>
          </p:graphicFrame>
        </mc:Choice>
        <mc:Fallback xmlns="">
          <p:graphicFrame>
            <p:nvGraphicFramePr>
              <p:cNvPr id="5" name="Table 4">
                <a:extLst>
                  <a:ext uri="{FF2B5EF4-FFF2-40B4-BE49-F238E27FC236}">
                    <a16:creationId xmlns:a16="http://schemas.microsoft.com/office/drawing/2014/main" id="{6BC01AE5-9DBD-4161-84C3-561635D3731B}"/>
                  </a:ext>
                </a:extLst>
              </p:cNvPr>
              <p:cNvGraphicFramePr>
                <a:graphicFrameLocks noGrp="1"/>
              </p:cNvGraphicFramePr>
              <p:nvPr>
                <p:extLst>
                  <p:ext uri="{D42A27DB-BD31-4B8C-83A1-F6EECF244321}">
                    <p14:modId xmlns:p14="http://schemas.microsoft.com/office/powerpoint/2010/main" val="3224266255"/>
                  </p:ext>
                </p:extLst>
              </p:nvPr>
            </p:nvGraphicFramePr>
            <p:xfrm>
              <a:off x="569643" y="901828"/>
              <a:ext cx="8004713" cy="3609228"/>
            </p:xfrm>
            <a:graphic>
              <a:graphicData uri="http://schemas.openxmlformats.org/drawingml/2006/table">
                <a:tbl>
                  <a:tblPr firstRow="1" firstCol="1" bandRow="1">
                    <a:tableStyleId>{7DF18680-E054-41AD-8BC1-D1AEF772440D}</a:tableStyleId>
                  </a:tblPr>
                  <a:tblGrid>
                    <a:gridCol w="492169">
                      <a:extLst>
                        <a:ext uri="{9D8B030D-6E8A-4147-A177-3AD203B41FA5}">
                          <a16:colId xmlns:a16="http://schemas.microsoft.com/office/drawing/2014/main" val="878430487"/>
                        </a:ext>
                      </a:extLst>
                    </a:gridCol>
                    <a:gridCol w="2296751">
                      <a:extLst>
                        <a:ext uri="{9D8B030D-6E8A-4147-A177-3AD203B41FA5}">
                          <a16:colId xmlns:a16="http://schemas.microsoft.com/office/drawing/2014/main" val="1397442641"/>
                        </a:ext>
                      </a:extLst>
                    </a:gridCol>
                    <a:gridCol w="1106424">
                      <a:extLst>
                        <a:ext uri="{9D8B030D-6E8A-4147-A177-3AD203B41FA5}">
                          <a16:colId xmlns:a16="http://schemas.microsoft.com/office/drawing/2014/main" val="3054690828"/>
                        </a:ext>
                      </a:extLst>
                    </a:gridCol>
                    <a:gridCol w="2212848">
                      <a:extLst>
                        <a:ext uri="{9D8B030D-6E8A-4147-A177-3AD203B41FA5}">
                          <a16:colId xmlns:a16="http://schemas.microsoft.com/office/drawing/2014/main" val="2066917779"/>
                        </a:ext>
                      </a:extLst>
                    </a:gridCol>
                    <a:gridCol w="1896521">
                      <a:extLst>
                        <a:ext uri="{9D8B030D-6E8A-4147-A177-3AD203B41FA5}">
                          <a16:colId xmlns:a16="http://schemas.microsoft.com/office/drawing/2014/main" val="167209694"/>
                        </a:ext>
                      </a:extLst>
                    </a:gridCol>
                  </a:tblGrid>
                  <a:tr h="257802">
                    <a:tc>
                      <a:txBody>
                        <a:bodyPr/>
                        <a:lstStyle/>
                        <a:p>
                          <a:pPr algn="l">
                            <a:spcAft>
                              <a:spcPts val="0"/>
                            </a:spcAft>
                          </a:pPr>
                          <a:r>
                            <a:rPr lang="en-US" sz="1000" b="1" dirty="0">
                              <a:effectLst/>
                              <a:latin typeface="+mn-lt"/>
                            </a:rPr>
                            <a:t>#</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1" dirty="0">
                              <a:effectLst/>
                              <a:latin typeface="+mn-lt"/>
                            </a:rPr>
                            <a:t>Feature Name</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1" dirty="0">
                              <a:effectLst/>
                              <a:latin typeface="+mn-lt"/>
                            </a:rPr>
                            <a:t>Dimension</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1" dirty="0">
                              <a:effectLst/>
                              <a:latin typeface="+mn-lt"/>
                            </a:rPr>
                            <a:t>Software</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1" dirty="0">
                              <a:effectLst/>
                              <a:latin typeface="+mn-lt"/>
                            </a:rPr>
                            <a:t>Database (if any)</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extLst>
                      <a:ext uri="{0D108BD9-81ED-4DB2-BD59-A6C34878D82A}">
                        <a16:rowId xmlns:a16="http://schemas.microsoft.com/office/drawing/2014/main" val="2941012801"/>
                      </a:ext>
                    </a:extLst>
                  </a:tr>
                  <a:tr h="257802">
                    <a:tc>
                      <a:txBody>
                        <a:bodyPr/>
                        <a:lstStyle/>
                        <a:p>
                          <a:pPr algn="l">
                            <a:spcAft>
                              <a:spcPts val="0"/>
                            </a:spcAft>
                          </a:pPr>
                          <a:r>
                            <a:rPr lang="en-US" sz="1000" b="1" dirty="0">
                              <a:effectLst/>
                              <a:latin typeface="+mn-lt"/>
                            </a:rPr>
                            <a:t>1</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dirty="0">
                              <a:effectLst/>
                              <a:latin typeface="+mn-lt"/>
                            </a:rPr>
                            <a:t>PSSM</a:t>
                          </a:r>
                          <a:endParaRPr lang="en-US" sz="1100" b="0"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a:effectLst/>
                              <a:latin typeface="+mn-lt"/>
                            </a:rPr>
                            <a:t>20</a:t>
                          </a:r>
                          <a:endParaRPr lang="en-US" sz="1100" b="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a:effectLst/>
                              <a:latin typeface="+mn-lt"/>
                            </a:rPr>
                            <a:t>BLAST-2.7.1+</a:t>
                          </a:r>
                          <a:endParaRPr lang="en-US" sz="1100" b="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a:effectLst/>
                              <a:latin typeface="+mn-lt"/>
                            </a:rPr>
                            <a:t>uniref90_042016</a:t>
                          </a:r>
                          <a:endParaRPr lang="en-US" sz="1100" b="0">
                            <a:effectLst/>
                            <a:latin typeface="+mn-lt"/>
                            <a:ea typeface="SimSun" panose="02010600030101010101" pitchFamily="2" charset="-122"/>
                            <a:cs typeface="Times New Roman" panose="02020603050405020304" pitchFamily="18" charset="0"/>
                          </a:endParaRPr>
                        </a:p>
                      </a:txBody>
                      <a:tcPr marL="52701" marR="52701" marT="52701" marB="52701" anchor="ctr"/>
                    </a:tc>
                    <a:extLst>
                      <a:ext uri="{0D108BD9-81ED-4DB2-BD59-A6C34878D82A}">
                        <a16:rowId xmlns:a16="http://schemas.microsoft.com/office/drawing/2014/main" val="1272997456"/>
                      </a:ext>
                    </a:extLst>
                  </a:tr>
                  <a:tr h="257802">
                    <a:tc>
                      <a:txBody>
                        <a:bodyPr/>
                        <a:lstStyle/>
                        <a:p>
                          <a:pPr algn="l">
                            <a:spcAft>
                              <a:spcPts val="0"/>
                            </a:spcAft>
                          </a:pPr>
                          <a:r>
                            <a:rPr lang="en-US" sz="1000" b="1" dirty="0">
                              <a:effectLst/>
                              <a:latin typeface="+mn-lt"/>
                            </a:rPr>
                            <a:t>2</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a:effectLst/>
                              <a:latin typeface="+mn-lt"/>
                            </a:rPr>
                            <a:t>SS</a:t>
                          </a:r>
                          <a:endParaRPr lang="en-US" sz="1100" b="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a:effectLst/>
                              <a:latin typeface="+mn-lt"/>
                            </a:rPr>
                            <a:t>3</a:t>
                          </a:r>
                          <a:endParaRPr lang="en-US" sz="1100" b="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a:effectLst/>
                              <a:latin typeface="+mn-lt"/>
                            </a:rPr>
                            <a:t>Psipred_4.0</a:t>
                          </a:r>
                          <a:endParaRPr lang="en-US" sz="1100" b="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a:effectLst/>
                              <a:latin typeface="+mn-lt"/>
                            </a:rPr>
                            <a:t>Profile from 1</a:t>
                          </a:r>
                          <a:endParaRPr lang="en-US" sz="1100" b="0">
                            <a:effectLst/>
                            <a:latin typeface="+mn-lt"/>
                            <a:ea typeface="SimSun" panose="02010600030101010101" pitchFamily="2" charset="-122"/>
                            <a:cs typeface="Times New Roman" panose="02020603050405020304" pitchFamily="18" charset="0"/>
                          </a:endParaRPr>
                        </a:p>
                      </a:txBody>
                      <a:tcPr marL="52701" marR="52701" marT="52701" marB="52701" anchor="ctr"/>
                    </a:tc>
                    <a:extLst>
                      <a:ext uri="{0D108BD9-81ED-4DB2-BD59-A6C34878D82A}">
                        <a16:rowId xmlns:a16="http://schemas.microsoft.com/office/drawing/2014/main" val="2997364764"/>
                      </a:ext>
                    </a:extLst>
                  </a:tr>
                  <a:tr h="257802">
                    <a:tc>
                      <a:txBody>
                        <a:bodyPr/>
                        <a:lstStyle/>
                        <a:p>
                          <a:pPr algn="l">
                            <a:spcAft>
                              <a:spcPts val="0"/>
                            </a:spcAft>
                          </a:pPr>
                          <a:r>
                            <a:rPr lang="en-US" sz="1000" b="1" dirty="0">
                              <a:effectLst/>
                              <a:latin typeface="+mn-lt"/>
                            </a:rPr>
                            <a:t>3</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dirty="0">
                              <a:effectLst/>
                              <a:latin typeface="+mn-lt"/>
                            </a:rPr>
                            <a:t>SA</a:t>
                          </a:r>
                          <a:endParaRPr lang="en-US" sz="1100" b="0"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a:effectLst/>
                              <a:latin typeface="+mn-lt"/>
                            </a:rPr>
                            <a:t>1</a:t>
                          </a:r>
                          <a:endParaRPr lang="en-US" sz="1100" b="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a:effectLst/>
                              <a:latin typeface="+mn-lt"/>
                            </a:rPr>
                            <a:t>metaPSICOV 2.0.3</a:t>
                          </a:r>
                          <a:endParaRPr lang="en-US" sz="1100" b="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a:effectLst/>
                              <a:latin typeface="+mn-lt"/>
                            </a:rPr>
                            <a:t>Profile from 1</a:t>
                          </a:r>
                          <a:endParaRPr lang="en-US" sz="1100" b="0">
                            <a:effectLst/>
                            <a:latin typeface="+mn-lt"/>
                            <a:ea typeface="SimSun" panose="02010600030101010101" pitchFamily="2" charset="-122"/>
                            <a:cs typeface="Times New Roman" panose="02020603050405020304" pitchFamily="18" charset="0"/>
                          </a:endParaRPr>
                        </a:p>
                      </a:txBody>
                      <a:tcPr marL="52701" marR="52701" marT="52701" marB="52701" anchor="ctr"/>
                    </a:tc>
                    <a:extLst>
                      <a:ext uri="{0D108BD9-81ED-4DB2-BD59-A6C34878D82A}">
                        <a16:rowId xmlns:a16="http://schemas.microsoft.com/office/drawing/2014/main" val="4264074208"/>
                      </a:ext>
                    </a:extLst>
                  </a:tr>
                  <a:tr h="257802">
                    <a:tc>
                      <a:txBody>
                        <a:bodyPr/>
                        <a:lstStyle/>
                        <a:p>
                          <a:pPr algn="l">
                            <a:spcAft>
                              <a:spcPts val="0"/>
                            </a:spcAft>
                          </a:pPr>
                          <a:r>
                            <a:rPr lang="en-US" sz="1000" b="1" dirty="0">
                              <a:effectLst/>
                              <a:latin typeface="+mn-lt"/>
                            </a:rPr>
                            <a:t>4</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dirty="0">
                              <a:effectLst/>
                              <a:latin typeface="+mn-lt"/>
                            </a:rPr>
                            <a:t>Multiple Sequence Alignment (MSA)</a:t>
                          </a:r>
                          <a:endParaRPr lang="en-US" sz="1100" b="0"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a:effectLst/>
                              <a:latin typeface="+mn-lt"/>
                            </a:rPr>
                            <a:t>-</a:t>
                          </a:r>
                          <a:endParaRPr lang="en-US" sz="1100" b="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a:effectLst/>
                              <a:latin typeface="+mn-lt"/>
                            </a:rPr>
                            <a:t>HHsuite-2.0.16</a:t>
                          </a:r>
                          <a:endParaRPr lang="en-US" sz="1100" b="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a:effectLst/>
                              <a:latin typeface="+mn-lt"/>
                            </a:rPr>
                            <a:t>uniprot20_2016_02</a:t>
                          </a:r>
                          <a:endParaRPr lang="en-US" sz="1100" b="0">
                            <a:effectLst/>
                            <a:latin typeface="+mn-lt"/>
                            <a:ea typeface="SimSun" panose="02010600030101010101" pitchFamily="2" charset="-122"/>
                            <a:cs typeface="Times New Roman" panose="02020603050405020304" pitchFamily="18" charset="0"/>
                          </a:endParaRPr>
                        </a:p>
                      </a:txBody>
                      <a:tcPr marL="52701" marR="52701" marT="52701" marB="52701" anchor="ctr"/>
                    </a:tc>
                    <a:extLst>
                      <a:ext uri="{0D108BD9-81ED-4DB2-BD59-A6C34878D82A}">
                        <a16:rowId xmlns:a16="http://schemas.microsoft.com/office/drawing/2014/main" val="3256654850"/>
                      </a:ext>
                    </a:extLst>
                  </a:tr>
                  <a:tr h="257802">
                    <a:tc>
                      <a:txBody>
                        <a:bodyPr/>
                        <a:lstStyle/>
                        <a:p>
                          <a:pPr algn="l">
                            <a:spcAft>
                              <a:spcPts val="0"/>
                            </a:spcAft>
                          </a:pPr>
                          <a:r>
                            <a:rPr lang="en-US" sz="1000" b="1" dirty="0">
                              <a:effectLst/>
                              <a:latin typeface="+mn-lt"/>
                            </a:rPr>
                            <a:t>5</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dirty="0">
                              <a:effectLst/>
                              <a:latin typeface="+mn-lt"/>
                            </a:rPr>
                            <a:t>ALN Stats</a:t>
                          </a:r>
                          <a:endParaRPr lang="en-US" sz="1100" b="0"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endParaRPr lang="en-US"/>
                        </a:p>
                      </a:txBody>
                      <a:tcPr marL="52701" marR="52701" marT="52701" marB="52701" anchor="ctr">
                        <a:blipFill>
                          <a:blip r:embed="rId2"/>
                          <a:stretch>
                            <a:fillRect l="-250000" t="-515000" r="-369318" b="-820000"/>
                          </a:stretch>
                        </a:blipFill>
                      </a:tcPr>
                    </a:tc>
                    <a:tc>
                      <a:txBody>
                        <a:bodyPr/>
                        <a:lstStyle/>
                        <a:p>
                          <a:pPr algn="l">
                            <a:spcAft>
                              <a:spcPts val="0"/>
                            </a:spcAft>
                          </a:pPr>
                          <a:r>
                            <a:rPr lang="en-US" sz="1000" b="0">
                              <a:effectLst/>
                              <a:latin typeface="+mn-lt"/>
                            </a:rPr>
                            <a:t>metaPSICOV 2.0.3 → alnstats</a:t>
                          </a:r>
                          <a:endParaRPr lang="en-US" sz="1100" b="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a:effectLst/>
                              <a:latin typeface="+mn-lt"/>
                            </a:rPr>
                            <a:t>MSA from 4</a:t>
                          </a:r>
                          <a:endParaRPr lang="en-US" sz="1100" b="0">
                            <a:effectLst/>
                            <a:latin typeface="+mn-lt"/>
                            <a:ea typeface="SimSun" panose="02010600030101010101" pitchFamily="2" charset="-122"/>
                            <a:cs typeface="Times New Roman" panose="02020603050405020304" pitchFamily="18" charset="0"/>
                          </a:endParaRPr>
                        </a:p>
                      </a:txBody>
                      <a:tcPr marL="52701" marR="52701" marT="52701" marB="52701" anchor="ctr"/>
                    </a:tc>
                    <a:extLst>
                      <a:ext uri="{0D108BD9-81ED-4DB2-BD59-A6C34878D82A}">
                        <a16:rowId xmlns:a16="http://schemas.microsoft.com/office/drawing/2014/main" val="3052404249"/>
                      </a:ext>
                    </a:extLst>
                  </a:tr>
                  <a:tr h="257802">
                    <a:tc>
                      <a:txBody>
                        <a:bodyPr/>
                        <a:lstStyle/>
                        <a:p>
                          <a:pPr algn="l">
                            <a:spcAft>
                              <a:spcPts val="0"/>
                            </a:spcAft>
                          </a:pPr>
                          <a:r>
                            <a:rPr lang="en-US" sz="1000" b="1" dirty="0">
                              <a:effectLst/>
                              <a:latin typeface="+mn-lt"/>
                            </a:rPr>
                            <a:t>6</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a:effectLst/>
                              <a:latin typeface="+mn-lt"/>
                            </a:rPr>
                            <a:t>HHM Profile</a:t>
                          </a:r>
                          <a:endParaRPr lang="en-US" sz="1100" b="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a:effectLst/>
                              <a:latin typeface="+mn-lt"/>
                            </a:rPr>
                            <a:t>30</a:t>
                          </a:r>
                          <a:endParaRPr lang="en-US" sz="1100" b="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a:effectLst/>
                              <a:latin typeface="+mn-lt"/>
                            </a:rPr>
                            <a:t>Hhsuite-2.0.16 → hhmake</a:t>
                          </a:r>
                          <a:endParaRPr lang="en-US" sz="1100" b="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a:effectLst/>
                              <a:latin typeface="+mn-lt"/>
                            </a:rPr>
                            <a:t>MSA from 4</a:t>
                          </a:r>
                          <a:endParaRPr lang="en-US" sz="1100" b="0">
                            <a:effectLst/>
                            <a:latin typeface="+mn-lt"/>
                            <a:ea typeface="SimSun" panose="02010600030101010101" pitchFamily="2" charset="-122"/>
                            <a:cs typeface="Times New Roman" panose="02020603050405020304" pitchFamily="18" charset="0"/>
                          </a:endParaRPr>
                        </a:p>
                      </a:txBody>
                      <a:tcPr marL="52701" marR="52701" marT="52701" marB="52701" anchor="ctr"/>
                    </a:tc>
                    <a:extLst>
                      <a:ext uri="{0D108BD9-81ED-4DB2-BD59-A6C34878D82A}">
                        <a16:rowId xmlns:a16="http://schemas.microsoft.com/office/drawing/2014/main" val="1355554505"/>
                      </a:ext>
                    </a:extLst>
                  </a:tr>
                  <a:tr h="257802">
                    <a:tc>
                      <a:txBody>
                        <a:bodyPr/>
                        <a:lstStyle/>
                        <a:p>
                          <a:pPr algn="l">
                            <a:spcAft>
                              <a:spcPts val="0"/>
                            </a:spcAft>
                          </a:pPr>
                          <a:r>
                            <a:rPr lang="en-US" sz="1000" b="1" dirty="0">
                              <a:effectLst/>
                              <a:latin typeface="+mn-lt"/>
                            </a:rPr>
                            <a:t>7</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dirty="0">
                              <a:effectLst/>
                              <a:latin typeface="+mn-lt"/>
                            </a:rPr>
                            <a:t>CCMPred</a:t>
                          </a:r>
                          <a:endParaRPr lang="en-US" sz="1100" b="0"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endParaRPr lang="en-US"/>
                        </a:p>
                      </a:txBody>
                      <a:tcPr marL="52701" marR="52701" marT="52701" marB="52701" anchor="ctr">
                        <a:blipFill>
                          <a:blip r:embed="rId2"/>
                          <a:stretch>
                            <a:fillRect l="-250000" t="-720000" r="-369318" b="-615000"/>
                          </a:stretch>
                        </a:blipFill>
                      </a:tcPr>
                    </a:tc>
                    <a:tc>
                      <a:txBody>
                        <a:bodyPr/>
                        <a:lstStyle/>
                        <a:p>
                          <a:pPr algn="l">
                            <a:spcAft>
                              <a:spcPts val="0"/>
                            </a:spcAft>
                          </a:pPr>
                          <a:r>
                            <a:rPr lang="en-US" sz="1000" b="0">
                              <a:effectLst/>
                              <a:latin typeface="+mn-lt"/>
                            </a:rPr>
                            <a:t>CCMPred</a:t>
                          </a:r>
                          <a:endParaRPr lang="en-US" sz="1100" b="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a:effectLst/>
                              <a:latin typeface="+mn-lt"/>
                            </a:rPr>
                            <a:t>MSA from 4</a:t>
                          </a:r>
                          <a:endParaRPr lang="en-US" sz="1100" b="0">
                            <a:effectLst/>
                            <a:latin typeface="+mn-lt"/>
                            <a:ea typeface="SimSun" panose="02010600030101010101" pitchFamily="2" charset="-122"/>
                            <a:cs typeface="Times New Roman" panose="02020603050405020304" pitchFamily="18" charset="0"/>
                          </a:endParaRPr>
                        </a:p>
                      </a:txBody>
                      <a:tcPr marL="52701" marR="52701" marT="52701" marB="52701" anchor="ctr"/>
                    </a:tc>
                    <a:extLst>
                      <a:ext uri="{0D108BD9-81ED-4DB2-BD59-A6C34878D82A}">
                        <a16:rowId xmlns:a16="http://schemas.microsoft.com/office/drawing/2014/main" val="831307306"/>
                      </a:ext>
                    </a:extLst>
                  </a:tr>
                  <a:tr h="257802">
                    <a:tc>
                      <a:txBody>
                        <a:bodyPr/>
                        <a:lstStyle/>
                        <a:p>
                          <a:pPr algn="l">
                            <a:spcAft>
                              <a:spcPts val="0"/>
                            </a:spcAft>
                          </a:pPr>
                          <a:r>
                            <a:rPr lang="en-US" sz="1000" b="1" dirty="0">
                              <a:effectLst/>
                              <a:latin typeface="+mn-lt"/>
                            </a:rPr>
                            <a:t>8</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dirty="0">
                              <a:effectLst/>
                              <a:latin typeface="+mn-lt"/>
                            </a:rPr>
                            <a:t>EVFold</a:t>
                          </a:r>
                          <a:endParaRPr lang="en-US" sz="1100" b="0"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endParaRPr lang="en-US"/>
                        </a:p>
                      </a:txBody>
                      <a:tcPr marL="52701" marR="52701" marT="52701" marB="52701" anchor="ctr">
                        <a:blipFill>
                          <a:blip r:embed="rId2"/>
                          <a:stretch>
                            <a:fillRect l="-250000" t="-820000" r="-369318" b="-515000"/>
                          </a:stretch>
                        </a:blipFill>
                      </a:tcPr>
                    </a:tc>
                    <a:tc>
                      <a:txBody>
                        <a:bodyPr/>
                        <a:lstStyle/>
                        <a:p>
                          <a:pPr algn="l">
                            <a:spcAft>
                              <a:spcPts val="0"/>
                            </a:spcAft>
                          </a:pPr>
                          <a:r>
                            <a:rPr lang="en-US" sz="1000" b="0">
                              <a:effectLst/>
                              <a:latin typeface="+mn-lt"/>
                            </a:rPr>
                            <a:t>freecontact-1.0.21</a:t>
                          </a:r>
                          <a:endParaRPr lang="en-US" sz="1100" b="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a:effectLst/>
                              <a:latin typeface="+mn-lt"/>
                            </a:rPr>
                            <a:t>MSA from 4</a:t>
                          </a:r>
                          <a:endParaRPr lang="en-US" sz="1100" b="0">
                            <a:effectLst/>
                            <a:latin typeface="+mn-lt"/>
                            <a:ea typeface="SimSun" panose="02010600030101010101" pitchFamily="2" charset="-122"/>
                            <a:cs typeface="Times New Roman" panose="02020603050405020304" pitchFamily="18" charset="0"/>
                          </a:endParaRPr>
                        </a:p>
                      </a:txBody>
                      <a:tcPr marL="52701" marR="52701" marT="52701" marB="52701" anchor="ctr"/>
                    </a:tc>
                    <a:extLst>
                      <a:ext uri="{0D108BD9-81ED-4DB2-BD59-A6C34878D82A}">
                        <a16:rowId xmlns:a16="http://schemas.microsoft.com/office/drawing/2014/main" val="1533267925"/>
                      </a:ext>
                    </a:extLst>
                  </a:tr>
                  <a:tr h="257802">
                    <a:tc>
                      <a:txBody>
                        <a:bodyPr/>
                        <a:lstStyle/>
                        <a:p>
                          <a:pPr algn="l">
                            <a:spcAft>
                              <a:spcPts val="0"/>
                            </a:spcAft>
                          </a:pPr>
                          <a:r>
                            <a:rPr lang="en-US" sz="1000" b="1" dirty="0">
                              <a:effectLst/>
                              <a:latin typeface="+mn-lt"/>
                            </a:rPr>
                            <a:t>9</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dirty="0">
                              <a:effectLst/>
                              <a:latin typeface="+mn-lt"/>
                            </a:rPr>
                            <a:t>PSICOV</a:t>
                          </a:r>
                          <a:endParaRPr lang="en-US" sz="1100" b="0"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endParaRPr lang="en-US"/>
                        </a:p>
                      </a:txBody>
                      <a:tcPr marL="52701" marR="52701" marT="52701" marB="52701" anchor="ctr">
                        <a:blipFill>
                          <a:blip r:embed="rId2"/>
                          <a:stretch>
                            <a:fillRect l="-250000" t="-876190" r="-369318" b="-390476"/>
                          </a:stretch>
                        </a:blipFill>
                      </a:tcPr>
                    </a:tc>
                    <a:tc>
                      <a:txBody>
                        <a:bodyPr/>
                        <a:lstStyle/>
                        <a:p>
                          <a:pPr algn="l">
                            <a:spcAft>
                              <a:spcPts val="0"/>
                            </a:spcAft>
                          </a:pPr>
                          <a:r>
                            <a:rPr lang="en-US" sz="1000" b="0">
                              <a:effectLst/>
                              <a:latin typeface="+mn-lt"/>
                            </a:rPr>
                            <a:t>PSICOV</a:t>
                          </a:r>
                          <a:endParaRPr lang="en-US" sz="1100" b="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a:effectLst/>
                              <a:latin typeface="+mn-lt"/>
                            </a:rPr>
                            <a:t>MSA from 4</a:t>
                          </a:r>
                          <a:endParaRPr lang="en-US" sz="1100" b="0">
                            <a:effectLst/>
                            <a:latin typeface="+mn-lt"/>
                            <a:ea typeface="SimSun" panose="02010600030101010101" pitchFamily="2" charset="-122"/>
                            <a:cs typeface="Times New Roman" panose="02020603050405020304" pitchFamily="18" charset="0"/>
                          </a:endParaRPr>
                        </a:p>
                      </a:txBody>
                      <a:tcPr marL="52701" marR="52701" marT="52701" marB="52701" anchor="ctr"/>
                    </a:tc>
                    <a:extLst>
                      <a:ext uri="{0D108BD9-81ED-4DB2-BD59-A6C34878D82A}">
                        <a16:rowId xmlns:a16="http://schemas.microsoft.com/office/drawing/2014/main" val="3887319803"/>
                      </a:ext>
                    </a:extLst>
                  </a:tr>
                  <a:tr h="257802">
                    <a:tc>
                      <a:txBody>
                        <a:bodyPr/>
                        <a:lstStyle/>
                        <a:p>
                          <a:pPr algn="l">
                            <a:spcAft>
                              <a:spcPts val="0"/>
                            </a:spcAft>
                          </a:pPr>
                          <a:r>
                            <a:rPr lang="en-US" sz="1000" b="1" dirty="0">
                              <a:effectLst/>
                              <a:latin typeface="+mn-lt"/>
                            </a:rPr>
                            <a:t>10</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dirty="0">
                              <a:effectLst/>
                              <a:latin typeface="+mn-lt"/>
                            </a:rPr>
                            <a:t>metaPSICOV</a:t>
                          </a:r>
                          <a:endParaRPr lang="en-US" sz="1100" b="0"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endParaRPr lang="en-US"/>
                        </a:p>
                      </a:txBody>
                      <a:tcPr marL="52701" marR="52701" marT="52701" marB="52701" anchor="ctr">
                        <a:blipFill>
                          <a:blip r:embed="rId2"/>
                          <a:stretch>
                            <a:fillRect l="-250000" t="-1025000" r="-369318" b="-310000"/>
                          </a:stretch>
                        </a:blipFill>
                      </a:tcPr>
                    </a:tc>
                    <a:tc>
                      <a:txBody>
                        <a:bodyPr/>
                        <a:lstStyle/>
                        <a:p>
                          <a:pPr algn="l">
                            <a:spcAft>
                              <a:spcPts val="0"/>
                            </a:spcAft>
                          </a:pPr>
                          <a:r>
                            <a:rPr lang="en-US" sz="1000" b="0">
                              <a:effectLst/>
                              <a:latin typeface="+mn-lt"/>
                            </a:rPr>
                            <a:t>metaPSICOV 2.0.3</a:t>
                          </a:r>
                          <a:endParaRPr lang="en-US" sz="1100" b="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a:effectLst/>
                              <a:latin typeface="+mn-lt"/>
                            </a:rPr>
                            <a:t>From 2, 3, 5, 7, 8, 9</a:t>
                          </a:r>
                          <a:endParaRPr lang="en-US" sz="1100" b="0">
                            <a:effectLst/>
                            <a:latin typeface="+mn-lt"/>
                            <a:ea typeface="SimSun" panose="02010600030101010101" pitchFamily="2" charset="-122"/>
                            <a:cs typeface="Times New Roman" panose="02020603050405020304" pitchFamily="18" charset="0"/>
                          </a:endParaRPr>
                        </a:p>
                      </a:txBody>
                      <a:tcPr marL="52701" marR="52701" marT="52701" marB="52701" anchor="ctr"/>
                    </a:tc>
                    <a:extLst>
                      <a:ext uri="{0D108BD9-81ED-4DB2-BD59-A6C34878D82A}">
                        <a16:rowId xmlns:a16="http://schemas.microsoft.com/office/drawing/2014/main" val="1310795208"/>
                      </a:ext>
                    </a:extLst>
                  </a:tr>
                  <a:tr h="257802">
                    <a:tc>
                      <a:txBody>
                        <a:bodyPr/>
                        <a:lstStyle/>
                        <a:p>
                          <a:pPr algn="l">
                            <a:spcAft>
                              <a:spcPts val="0"/>
                            </a:spcAft>
                          </a:pPr>
                          <a:r>
                            <a:rPr lang="en-US" sz="1000" b="1" dirty="0">
                              <a:effectLst/>
                              <a:latin typeface="+mn-lt"/>
                            </a:rPr>
                            <a:t>11</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a:effectLst/>
                              <a:latin typeface="+mn-lt"/>
                            </a:rPr>
                            <a:t>shapeString</a:t>
                          </a:r>
                          <a:endParaRPr lang="en-US" sz="1100" b="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dirty="0">
                              <a:effectLst/>
                              <a:latin typeface="+mn-lt"/>
                            </a:rPr>
                            <a:t>8</a:t>
                          </a:r>
                          <a:endParaRPr lang="en-US" sz="1100" b="0"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a:effectLst/>
                              <a:latin typeface="+mn-lt"/>
                            </a:rPr>
                            <a:t>frag1d</a:t>
                          </a:r>
                          <a:endParaRPr lang="en-US" sz="1100" b="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a:effectLst/>
                              <a:latin typeface="+mn-lt"/>
                            </a:rPr>
                            <a:t>PSSM from 1 </a:t>
                          </a:r>
                          <a:endParaRPr lang="en-US" sz="1100" b="0">
                            <a:effectLst/>
                            <a:latin typeface="+mn-lt"/>
                            <a:ea typeface="SimSun" panose="02010600030101010101" pitchFamily="2" charset="-122"/>
                            <a:cs typeface="Times New Roman" panose="02020603050405020304" pitchFamily="18" charset="0"/>
                          </a:endParaRPr>
                        </a:p>
                      </a:txBody>
                      <a:tcPr marL="52701" marR="52701" marT="52701" marB="52701" anchor="ctr"/>
                    </a:tc>
                    <a:extLst>
                      <a:ext uri="{0D108BD9-81ED-4DB2-BD59-A6C34878D82A}">
                        <a16:rowId xmlns:a16="http://schemas.microsoft.com/office/drawing/2014/main" val="2429048291"/>
                      </a:ext>
                    </a:extLst>
                  </a:tr>
                  <a:tr h="257802">
                    <a:tc>
                      <a:txBody>
                        <a:bodyPr/>
                        <a:lstStyle/>
                        <a:p>
                          <a:pPr algn="l">
                            <a:spcAft>
                              <a:spcPts val="0"/>
                            </a:spcAft>
                          </a:pPr>
                          <a:r>
                            <a:rPr lang="en-US" sz="1000" b="1" dirty="0">
                              <a:effectLst/>
                              <a:latin typeface="+mn-lt"/>
                            </a:rPr>
                            <a:t>12</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dirty="0">
                              <a:effectLst/>
                              <a:latin typeface="+mn-lt"/>
                            </a:rPr>
                            <a:t>Raw Co-evolution Statistics</a:t>
                          </a:r>
                          <a:endParaRPr lang="en-US" sz="1100" b="0"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endParaRPr lang="en-US"/>
                        </a:p>
                      </a:txBody>
                      <a:tcPr marL="52701" marR="52701" marT="52701" marB="52701" anchor="ctr">
                        <a:blipFill>
                          <a:blip r:embed="rId2"/>
                          <a:stretch>
                            <a:fillRect l="-250000" t="-1166667" r="-369318" b="-100000"/>
                          </a:stretch>
                        </a:blipFill>
                      </a:tcPr>
                    </a:tc>
                    <a:tc>
                      <a:txBody>
                        <a:bodyPr/>
                        <a:lstStyle/>
                        <a:p>
                          <a:pPr algn="l">
                            <a:spcAft>
                              <a:spcPts val="0"/>
                            </a:spcAft>
                          </a:pPr>
                          <a:r>
                            <a:rPr lang="en-US" sz="1000" b="0">
                              <a:effectLst/>
                              <a:latin typeface="+mn-lt"/>
                            </a:rPr>
                            <a:t>cov21stats</a:t>
                          </a:r>
                          <a:endParaRPr lang="en-US" sz="1100" b="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a:effectLst/>
                              <a:latin typeface="+mn-lt"/>
                            </a:rPr>
                            <a:t>MSA from 4</a:t>
                          </a:r>
                          <a:endParaRPr lang="en-US" sz="1100" b="0">
                            <a:effectLst/>
                            <a:latin typeface="+mn-lt"/>
                            <a:ea typeface="SimSun" panose="02010600030101010101" pitchFamily="2" charset="-122"/>
                            <a:cs typeface="Times New Roman" panose="02020603050405020304" pitchFamily="18" charset="0"/>
                          </a:endParaRPr>
                        </a:p>
                      </a:txBody>
                      <a:tcPr marL="52701" marR="52701" marT="52701" marB="52701" anchor="ctr"/>
                    </a:tc>
                    <a:extLst>
                      <a:ext uri="{0D108BD9-81ED-4DB2-BD59-A6C34878D82A}">
                        <a16:rowId xmlns:a16="http://schemas.microsoft.com/office/drawing/2014/main" val="2526019556"/>
                      </a:ext>
                    </a:extLst>
                  </a:tr>
                  <a:tr h="257802">
                    <a:tc>
                      <a:txBody>
                        <a:bodyPr/>
                        <a:lstStyle/>
                        <a:p>
                          <a:pPr algn="l">
                            <a:spcAft>
                              <a:spcPts val="0"/>
                            </a:spcAft>
                          </a:pPr>
                          <a:r>
                            <a:rPr lang="en-US" sz="1000" b="1" dirty="0">
                              <a:effectLst/>
                              <a:latin typeface="+mn-lt"/>
                            </a:rPr>
                            <a:t>13</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dirty="0">
                              <a:effectLst/>
                              <a:latin typeface="+mn-lt"/>
                            </a:rPr>
                            <a:t>Physicochemical Features </a:t>
                          </a:r>
                          <a:endParaRPr lang="en-US" sz="1100" b="0"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dirty="0">
                              <a:effectLst/>
                              <a:latin typeface="+mn-lt"/>
                            </a:rPr>
                            <a:t>5</a:t>
                          </a:r>
                          <a:endParaRPr lang="en-US" sz="1100" b="0"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dirty="0">
                              <a:effectLst/>
                              <a:latin typeface="+mn-lt"/>
                            </a:rPr>
                            <a:t>Fixed values</a:t>
                          </a:r>
                          <a:endParaRPr lang="en-US" sz="1100" b="0"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dirty="0">
                              <a:effectLst/>
                              <a:latin typeface="+mn-lt"/>
                            </a:rPr>
                            <a:t>-</a:t>
                          </a:r>
                          <a:endParaRPr lang="en-US" sz="1100" b="0" dirty="0">
                            <a:effectLst/>
                            <a:latin typeface="+mn-lt"/>
                            <a:ea typeface="SimSun" panose="02010600030101010101" pitchFamily="2" charset="-122"/>
                            <a:cs typeface="Times New Roman" panose="02020603050405020304" pitchFamily="18" charset="0"/>
                          </a:endParaRPr>
                        </a:p>
                      </a:txBody>
                      <a:tcPr marL="52701" marR="52701" marT="52701" marB="52701" anchor="ctr"/>
                    </a:tc>
                    <a:extLst>
                      <a:ext uri="{0D108BD9-81ED-4DB2-BD59-A6C34878D82A}">
                        <a16:rowId xmlns:a16="http://schemas.microsoft.com/office/drawing/2014/main" val="2082059976"/>
                      </a:ext>
                    </a:extLst>
                  </a:tr>
                </a:tbl>
              </a:graphicData>
            </a:graphic>
          </p:graphicFrame>
        </mc:Fallback>
      </mc:AlternateContent>
      <p:sp>
        <p:nvSpPr>
          <p:cNvPr id="6" name="Shape 12">
            <a:extLst>
              <a:ext uri="{FF2B5EF4-FFF2-40B4-BE49-F238E27FC236}">
                <a16:creationId xmlns:a16="http://schemas.microsoft.com/office/drawing/2014/main" id="{967F2730-2CE2-0A4B-832D-A42966EA42F0}"/>
              </a:ext>
            </a:extLst>
          </p:cNvPr>
          <p:cNvSpPr txBox="1">
            <a:spLocks/>
          </p:cNvSpPr>
          <p:nvPr/>
        </p:nvSpPr>
        <p:spPr>
          <a:xfrm>
            <a:off x="0" y="4869656"/>
            <a:ext cx="2895600" cy="273844"/>
          </a:xfrm>
          <a:prstGeom prst="rect">
            <a:avLst/>
          </a:prstGeom>
          <a:noFill/>
          <a:ln>
            <a:noFill/>
          </a:ln>
        </p:spPr>
        <p:txBody>
          <a:bodyPr wrap="square"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None/>
              <a:defRPr sz="1000" b="0" i="0" u="none" strike="noStrike" cap="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r>
              <a:rPr lang="en-US" dirty="0">
                <a:solidFill>
                  <a:srgbClr val="FFFFFF"/>
                </a:solidFill>
              </a:rPr>
              <a:t>PhD Defense, May 11, 2020</a:t>
            </a:r>
          </a:p>
        </p:txBody>
      </p:sp>
    </p:spTree>
    <p:extLst>
      <p:ext uri="{BB962C8B-B14F-4D97-AF65-F5344CB8AC3E}">
        <p14:creationId xmlns:p14="http://schemas.microsoft.com/office/powerpoint/2010/main" val="25277500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ext Placeholder 1">
                <a:extLst>
                  <a:ext uri="{FF2B5EF4-FFF2-40B4-BE49-F238E27FC236}">
                    <a16:creationId xmlns:a16="http://schemas.microsoft.com/office/drawing/2014/main" id="{3E7D6079-BD50-4F45-A283-2DC3D8FE5829}"/>
                  </a:ext>
                </a:extLst>
              </p:cNvPr>
              <p:cNvSpPr>
                <a:spLocks noGrp="1"/>
              </p:cNvSpPr>
              <p:nvPr>
                <p:ph type="body" idx="1"/>
              </p:nvPr>
            </p:nvSpPr>
            <p:spPr>
              <a:xfrm>
                <a:off x="457200" y="968900"/>
                <a:ext cx="4203595" cy="3625800"/>
              </a:xfrm>
            </p:spPr>
            <p:txBody>
              <a:bodyPr/>
              <a:lstStyle/>
              <a:p>
                <a:pPr marL="152400" indent="0">
                  <a:spcBef>
                    <a:spcPts val="0"/>
                  </a:spcBef>
                  <a:buNone/>
                </a:pPr>
                <a:r>
                  <a:rPr lang="en-US" sz="1800" dirty="0"/>
                  <a:t>Input Features</a:t>
                </a:r>
                <a:endParaRPr lang="en-US" sz="1800" dirty="0">
                  <a:latin typeface="Arial" panose="020B0604020202020204" pitchFamily="34" charset="0"/>
                  <a:cs typeface="Arial" panose="020B0604020202020204" pitchFamily="34" charset="0"/>
                </a:endParaRPr>
              </a:p>
              <a:p>
                <a:pPr marL="152400" indent="0">
                  <a:spcBef>
                    <a:spcPts val="0"/>
                  </a:spcBef>
                  <a:spcAft>
                    <a:spcPts val="600"/>
                  </a:spcAft>
                  <a:buNone/>
                </a:pPr>
                <a:r>
                  <a:rPr lang="en-US" sz="1400" dirty="0">
                    <a:latin typeface="Arial" panose="020B0604020202020204" pitchFamily="34" charset="0"/>
                    <a:cs typeface="Arial" panose="020B0604020202020204" pitchFamily="34" charset="0"/>
                  </a:rPr>
                  <a:t>Given a sequence </a:t>
                </a:r>
                <a14:m>
                  <m:oMath xmlns:m="http://schemas.openxmlformats.org/officeDocument/2006/math">
                    <m:r>
                      <a:rPr lang="en-US" sz="1400" b="0" i="1" smtClean="0">
                        <a:latin typeface="Cambria Math" panose="02040503050406030204" pitchFamily="18" charset="0"/>
                      </a:rPr>
                      <m:t>𝑆</m:t>
                    </m:r>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𝑅</m:t>
                        </m:r>
                      </m:e>
                      <m:sub>
                        <m:r>
                          <a:rPr lang="en-US" sz="1400" b="0" i="1" smtClean="0">
                            <a:latin typeface="Cambria Math" panose="02040503050406030204" pitchFamily="18" charset="0"/>
                          </a:rPr>
                          <m:t>1</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𝑅</m:t>
                        </m:r>
                      </m:e>
                      <m:sub>
                        <m:r>
                          <a:rPr lang="en-US" sz="1400" b="0" i="1" smtClean="0">
                            <a:latin typeface="Cambria Math" panose="02040503050406030204" pitchFamily="18" charset="0"/>
                          </a:rPr>
                          <m:t>2</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𝑅</m:t>
                        </m:r>
                      </m:e>
                      <m:sub>
                        <m:r>
                          <a:rPr lang="en-US" sz="1400" b="0" i="1" smtClean="0">
                            <a:latin typeface="Cambria Math" panose="02040503050406030204" pitchFamily="18" charset="0"/>
                          </a:rPr>
                          <m:t>𝐿</m:t>
                        </m:r>
                      </m:sub>
                    </m:sSub>
                    <m:r>
                      <a:rPr lang="en-US" sz="1400" b="0" i="1" smtClean="0">
                        <a:latin typeface="Cambria Math" panose="02040503050406030204" pitchFamily="18" charset="0"/>
                      </a:rPr>
                      <m:t>}</m:t>
                    </m:r>
                  </m:oMath>
                </a14:m>
                <a:r>
                  <a:rPr lang="en-US" sz="1400" dirty="0">
                    <a:latin typeface="Arial" panose="020B0604020202020204" pitchFamily="34" charset="0"/>
                    <a:cs typeface="Arial" panose="020B0604020202020204" pitchFamily="34" charset="0"/>
                  </a:rPr>
                  <a:t>,</a:t>
                </a:r>
              </a:p>
              <a:p>
                <a:pPr>
                  <a:spcBef>
                    <a:spcPts val="0"/>
                  </a:spcBef>
                  <a:spcAft>
                    <a:spcPts val="600"/>
                  </a:spcAft>
                  <a:buFont typeface="Arial" panose="020B0604020202020204" pitchFamily="34" charset="0"/>
                  <a:buChar char="•"/>
                </a:pPr>
                <a:r>
                  <a:rPr lang="en-US" sz="1400" dirty="0">
                    <a:latin typeface="Arial" panose="020B0604020202020204" pitchFamily="34" charset="0"/>
                    <a:cs typeface="Arial" panose="020B0604020202020204" pitchFamily="34" charset="0"/>
                  </a:rPr>
                  <a:t>For each </a:t>
                </a:r>
                <a14:m>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𝑅</m:t>
                        </m:r>
                      </m:e>
                      <m:sub>
                        <m:r>
                          <a:rPr lang="en-US" sz="1400" b="0" i="1" smtClean="0">
                            <a:latin typeface="Cambria Math" panose="02040503050406030204" pitchFamily="18" charset="0"/>
                          </a:rPr>
                          <m:t>𝑖</m:t>
                        </m:r>
                      </m:sub>
                    </m:sSub>
                  </m:oMath>
                </a14:m>
                <a:r>
                  <a:rPr lang="en-US" sz="1400" dirty="0">
                    <a:latin typeface="Arial" panose="020B0604020202020204" pitchFamily="34" charset="0"/>
                    <a:cs typeface="Arial" panose="020B0604020202020204" pitchFamily="34" charset="0"/>
                  </a:rPr>
                  <a:t>, feature size is </a:t>
                </a:r>
                <a14:m>
                  <m:oMath xmlns:m="http://schemas.openxmlformats.org/officeDocument/2006/math">
                    <m:r>
                      <a:rPr lang="en-US" sz="1400" b="0" i="1" smtClean="0">
                        <a:latin typeface="Cambria Math" panose="02040503050406030204" pitchFamily="18" charset="0"/>
                      </a:rPr>
                      <m:t>𝐿</m:t>
                    </m:r>
                    <m:r>
                      <a:rPr lang="en-US" sz="1400" b="0" i="1" smtClean="0">
                        <a:latin typeface="Cambria Math" panose="02040503050406030204" pitchFamily="18" charset="0"/>
                      </a:rPr>
                      <m:t>×24</m:t>
                    </m:r>
                  </m:oMath>
                </a14:m>
                <a:endParaRPr lang="en-US" sz="1400" dirty="0">
                  <a:latin typeface="Arial" panose="020B0604020202020204" pitchFamily="34" charset="0"/>
                  <a:cs typeface="Arial" panose="020B0604020202020204" pitchFamily="34" charset="0"/>
                </a:endParaRPr>
              </a:p>
              <a:p>
                <a:pPr>
                  <a:spcBef>
                    <a:spcPts val="0"/>
                  </a:spcBef>
                  <a:spcAft>
                    <a:spcPts val="600"/>
                  </a:spcAft>
                  <a:buFont typeface="Arial" panose="020B0604020202020204" pitchFamily="34" charset="0"/>
                  <a:buChar char="•"/>
                </a:pPr>
                <a:r>
                  <a:rPr lang="en-US" sz="1400" dirty="0">
                    <a:latin typeface="Arial" panose="020B0604020202020204" pitchFamily="34" charset="0"/>
                    <a:cs typeface="Arial" panose="020B0604020202020204" pitchFamily="34" charset="0"/>
                  </a:rPr>
                  <a:t>For each </a:t>
                </a:r>
                <a14:m>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𝑅</m:t>
                        </m:r>
                      </m:e>
                      <m:sub>
                        <m:r>
                          <a:rPr lang="en-US" sz="1400" b="0" i="1" smtClean="0">
                            <a:latin typeface="Cambria Math" panose="02040503050406030204" pitchFamily="18" charset="0"/>
                          </a:rPr>
                          <m:t>𝑖𝑗</m:t>
                        </m:r>
                      </m:sub>
                    </m:sSub>
                  </m:oMath>
                </a14:m>
                <a:r>
                  <a:rPr lang="en-US" sz="1400" dirty="0">
                    <a:latin typeface="Arial" panose="020B0604020202020204" pitchFamily="34" charset="0"/>
                    <a:cs typeface="Arial" panose="020B0604020202020204" pitchFamily="34" charset="0"/>
                  </a:rPr>
                  <a:t>, concatenate features of </a:t>
                </a:r>
                <a14:m>
                  <m:oMath xmlns:m="http://schemas.openxmlformats.org/officeDocument/2006/math">
                    <m:sSub>
                      <m:sSubPr>
                        <m:ctrlPr>
                          <a:rPr lang="en-US" sz="1400" b="0" i="1" smtClean="0">
                            <a:latin typeface="Cambria Math" panose="02040503050406030204" pitchFamily="18" charset="0"/>
                            <a:cs typeface="Arial" panose="020B0604020202020204" pitchFamily="34" charset="0"/>
                          </a:rPr>
                        </m:ctrlPr>
                      </m:sSubPr>
                      <m:e>
                        <m:r>
                          <a:rPr lang="en-US" sz="1400" b="0" i="1" smtClean="0">
                            <a:latin typeface="Cambria Math" panose="02040503050406030204" pitchFamily="18" charset="0"/>
                            <a:cs typeface="Arial" panose="020B0604020202020204" pitchFamily="34" charset="0"/>
                          </a:rPr>
                          <m:t>𝑅</m:t>
                        </m:r>
                      </m:e>
                      <m:sub>
                        <m:r>
                          <a:rPr lang="en-US" sz="1400" b="0" i="1" smtClean="0">
                            <a:latin typeface="Cambria Math" panose="02040503050406030204" pitchFamily="18" charset="0"/>
                            <a:cs typeface="Arial" panose="020B0604020202020204" pitchFamily="34" charset="0"/>
                          </a:rPr>
                          <m:t>𝑖</m:t>
                        </m:r>
                      </m:sub>
                    </m:sSub>
                  </m:oMath>
                </a14:m>
                <a:r>
                  <a:rPr lang="en-US" sz="1400" dirty="0">
                    <a:latin typeface="Arial" panose="020B0604020202020204" pitchFamily="34" charset="0"/>
                    <a:cs typeface="Arial" panose="020B0604020202020204" pitchFamily="34" charset="0"/>
                  </a:rPr>
                  <a:t> and </a:t>
                </a:r>
                <a14:m>
                  <m:oMath xmlns:m="http://schemas.openxmlformats.org/officeDocument/2006/math">
                    <m:sSub>
                      <m:sSubPr>
                        <m:ctrlPr>
                          <a:rPr lang="en-US" sz="1400" b="0" i="1" smtClean="0">
                            <a:latin typeface="Cambria Math" panose="02040503050406030204" pitchFamily="18" charset="0"/>
                            <a:cs typeface="Arial" panose="020B0604020202020204" pitchFamily="34" charset="0"/>
                          </a:rPr>
                        </m:ctrlPr>
                      </m:sSubPr>
                      <m:e>
                        <m:r>
                          <a:rPr lang="en-US" sz="1400" b="0" i="1" smtClean="0">
                            <a:latin typeface="Cambria Math" panose="02040503050406030204" pitchFamily="18" charset="0"/>
                            <a:cs typeface="Arial" panose="020B0604020202020204" pitchFamily="34" charset="0"/>
                          </a:rPr>
                          <m:t>𝑅</m:t>
                        </m:r>
                      </m:e>
                      <m:sub>
                        <m:r>
                          <a:rPr lang="en-US" sz="1400" b="0" i="1" smtClean="0">
                            <a:latin typeface="Cambria Math" panose="02040503050406030204" pitchFamily="18" charset="0"/>
                            <a:cs typeface="Arial" panose="020B0604020202020204" pitchFamily="34" charset="0"/>
                          </a:rPr>
                          <m:t>𝑗</m:t>
                        </m:r>
                      </m:sub>
                    </m:sSub>
                  </m:oMath>
                </a14:m>
                <a:r>
                  <a:rPr lang="en-US" sz="1400" dirty="0">
                    <a:latin typeface="Arial" panose="020B0604020202020204" pitchFamily="34" charset="0"/>
                    <a:cs typeface="Arial" panose="020B0604020202020204" pitchFamily="34" charset="0"/>
                  </a:rPr>
                  <a:t>, plus the pairwise features, final size is </a:t>
                </a:r>
                <a14:m>
                  <m:oMath xmlns:m="http://schemas.openxmlformats.org/officeDocument/2006/math">
                    <m:r>
                      <a:rPr lang="en-US" sz="1400" b="0" i="1" smtClean="0">
                        <a:latin typeface="Cambria Math" panose="02040503050406030204" pitchFamily="18" charset="0"/>
                      </a:rPr>
                      <m:t>𝐿</m:t>
                    </m:r>
                    <m:r>
                      <a:rPr lang="en-US" sz="1400" b="0" i="1" smtClean="0">
                        <a:latin typeface="Cambria Math" panose="02040503050406030204" pitchFamily="18" charset="0"/>
                      </a:rPr>
                      <m:t>×</m:t>
                    </m:r>
                    <m:r>
                      <a:rPr lang="en-US" sz="1400" b="0" i="1" smtClean="0">
                        <a:latin typeface="Cambria Math" panose="02040503050406030204" pitchFamily="18" charset="0"/>
                      </a:rPr>
                      <m:t>𝐿</m:t>
                    </m:r>
                    <m:r>
                      <a:rPr lang="en-US" sz="1400" b="0" i="1" smtClean="0">
                        <a:latin typeface="Cambria Math" panose="02040503050406030204" pitchFamily="18" charset="0"/>
                      </a:rPr>
                      <m:t>×54</m:t>
                    </m:r>
                  </m:oMath>
                </a14:m>
                <a:r>
                  <a:rPr lang="en-US" sz="1400" dirty="0">
                    <a:latin typeface="Arial" panose="020B0604020202020204" pitchFamily="34" charset="0"/>
                    <a:cs typeface="Arial" panose="020B0604020202020204" pitchFamily="34" charset="0"/>
                  </a:rPr>
                  <a:t>.</a:t>
                </a:r>
              </a:p>
            </p:txBody>
          </p:sp>
        </mc:Choice>
        <mc:Fallback>
          <p:sp>
            <p:nvSpPr>
              <p:cNvPr id="2" name="Text Placeholder 1">
                <a:extLst>
                  <a:ext uri="{FF2B5EF4-FFF2-40B4-BE49-F238E27FC236}">
                    <a16:creationId xmlns:a16="http://schemas.microsoft.com/office/drawing/2014/main" id="{3E7D6079-BD50-4F45-A283-2DC3D8FE5829}"/>
                  </a:ext>
                </a:extLst>
              </p:cNvPr>
              <p:cNvSpPr>
                <a:spLocks noGrp="1" noRot="1" noChangeAspect="1" noMove="1" noResize="1" noEditPoints="1" noAdjustHandles="1" noChangeArrowheads="1" noChangeShapeType="1" noTextEdit="1"/>
              </p:cNvSpPr>
              <p:nvPr>
                <p:ph type="body" idx="1"/>
              </p:nvPr>
            </p:nvSpPr>
            <p:spPr>
              <a:xfrm>
                <a:off x="457200" y="968900"/>
                <a:ext cx="4203595" cy="3625800"/>
              </a:xfrm>
              <a:blipFill>
                <a:blip r:embed="rId3"/>
                <a:stretch>
                  <a:fillRect/>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47849F1E-B55C-450D-812E-7833045834B6}"/>
              </a:ext>
            </a:extLst>
          </p:cNvPr>
          <p:cNvSpPr>
            <a:spLocks noGrp="1"/>
          </p:cNvSpPr>
          <p:nvPr>
            <p:ph type="title"/>
          </p:nvPr>
        </p:nvSpPr>
        <p:spPr/>
        <p:txBody>
          <a:bodyPr>
            <a:normAutofit fontScale="90000"/>
          </a:bodyPr>
          <a:lstStyle/>
          <a:p>
            <a:r>
              <a:rPr lang="en-US" dirty="0"/>
              <a:t>1. MUFOLD-Contact_D</a:t>
            </a:r>
          </a:p>
        </p:txBody>
      </p:sp>
      <p:sp>
        <p:nvSpPr>
          <p:cNvPr id="4" name="Slide Number Placeholder 3">
            <a:extLst>
              <a:ext uri="{FF2B5EF4-FFF2-40B4-BE49-F238E27FC236}">
                <a16:creationId xmlns:a16="http://schemas.microsoft.com/office/drawing/2014/main" id="{1622EEDD-87FD-400E-9CE1-F14E9E5A58FE}"/>
              </a:ext>
            </a:extLst>
          </p:cNvPr>
          <p:cNvSpPr>
            <a:spLocks noGrp="1"/>
          </p:cNvSpPr>
          <p:nvPr>
            <p:ph type="sldNum" idx="4"/>
          </p:nvPr>
        </p:nvSpPr>
        <p:spPr/>
        <p:txBody>
          <a:bodyPr/>
          <a:lstStyle/>
          <a:p>
            <a:pPr marL="0" marR="0" lvl="0" indent="0" algn="l" rtl="0">
              <a:spcBef>
                <a:spcPts val="0"/>
              </a:spcBef>
              <a:buSzPct val="25000"/>
              <a:buNone/>
            </a:pPr>
            <a:fld id="{00000000-1234-1234-1234-123412341234}" type="slidenum">
              <a:rPr lang="en-US" sz="1000" b="0" i="0" u="none" strike="noStrike" cap="none" smtClean="0">
                <a:solidFill>
                  <a:schemeClr val="lt1"/>
                </a:solidFill>
                <a:latin typeface="Arial"/>
                <a:ea typeface="Arial"/>
                <a:cs typeface="Arial"/>
                <a:sym typeface="Arial"/>
              </a:rPr>
              <a:t>28</a:t>
            </a:fld>
            <a:endParaRPr lang="en-US" sz="1000" b="0" i="0" u="none" strike="noStrike" cap="none">
              <a:solidFill>
                <a:schemeClr val="lt1"/>
              </a:solidFill>
              <a:latin typeface="Arial"/>
              <a:ea typeface="Arial"/>
              <a:cs typeface="Arial"/>
              <a:sym typeface="Arial"/>
            </a:endParaRPr>
          </a:p>
        </p:txBody>
      </p:sp>
      <mc:AlternateContent xmlns:mc="http://schemas.openxmlformats.org/markup-compatibility/2006" xmlns:a14="http://schemas.microsoft.com/office/drawing/2010/main">
        <mc:Choice Requires="a14">
          <p:graphicFrame>
            <p:nvGraphicFramePr>
              <p:cNvPr id="5" name="Table 4">
                <a:extLst>
                  <a:ext uri="{FF2B5EF4-FFF2-40B4-BE49-F238E27FC236}">
                    <a16:creationId xmlns:a16="http://schemas.microsoft.com/office/drawing/2014/main" id="{6BC01AE5-9DBD-4161-84C3-561635D3731B}"/>
                  </a:ext>
                </a:extLst>
              </p:cNvPr>
              <p:cNvGraphicFramePr>
                <a:graphicFrameLocks noGrp="1"/>
              </p:cNvGraphicFramePr>
              <p:nvPr>
                <p:extLst>
                  <p:ext uri="{D42A27DB-BD31-4B8C-83A1-F6EECF244321}">
                    <p14:modId xmlns:p14="http://schemas.microsoft.com/office/powerpoint/2010/main" val="3191404245"/>
                  </p:ext>
                </p:extLst>
              </p:nvPr>
            </p:nvGraphicFramePr>
            <p:xfrm>
              <a:off x="4791456" y="968900"/>
              <a:ext cx="3895344" cy="3609228"/>
            </p:xfrm>
            <a:graphic>
              <a:graphicData uri="http://schemas.openxmlformats.org/drawingml/2006/table">
                <a:tbl>
                  <a:tblPr firstRow="1" firstCol="1" bandRow="1">
                    <a:tableStyleId>{7DF18680-E054-41AD-8BC1-D1AEF772440D}</a:tableStyleId>
                  </a:tblPr>
                  <a:tblGrid>
                    <a:gridCol w="492169">
                      <a:extLst>
                        <a:ext uri="{9D8B030D-6E8A-4147-A177-3AD203B41FA5}">
                          <a16:colId xmlns:a16="http://schemas.microsoft.com/office/drawing/2014/main" val="878430487"/>
                        </a:ext>
                      </a:extLst>
                    </a:gridCol>
                    <a:gridCol w="2296751">
                      <a:extLst>
                        <a:ext uri="{9D8B030D-6E8A-4147-A177-3AD203B41FA5}">
                          <a16:colId xmlns:a16="http://schemas.microsoft.com/office/drawing/2014/main" val="1397442641"/>
                        </a:ext>
                      </a:extLst>
                    </a:gridCol>
                    <a:gridCol w="1106424">
                      <a:extLst>
                        <a:ext uri="{9D8B030D-6E8A-4147-A177-3AD203B41FA5}">
                          <a16:colId xmlns:a16="http://schemas.microsoft.com/office/drawing/2014/main" val="3054690828"/>
                        </a:ext>
                      </a:extLst>
                    </a:gridCol>
                  </a:tblGrid>
                  <a:tr h="257802">
                    <a:tc>
                      <a:txBody>
                        <a:bodyPr/>
                        <a:lstStyle/>
                        <a:p>
                          <a:pPr algn="l">
                            <a:spcAft>
                              <a:spcPts val="0"/>
                            </a:spcAft>
                          </a:pPr>
                          <a:r>
                            <a:rPr lang="en-US" sz="1000" b="1" dirty="0">
                              <a:effectLst/>
                              <a:latin typeface="+mn-lt"/>
                            </a:rPr>
                            <a:t>#</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1" dirty="0">
                              <a:effectLst/>
                              <a:latin typeface="+mn-lt"/>
                            </a:rPr>
                            <a:t>Feature Name</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1" dirty="0">
                              <a:effectLst/>
                              <a:latin typeface="+mn-lt"/>
                            </a:rPr>
                            <a:t>Dimension</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extLst>
                      <a:ext uri="{0D108BD9-81ED-4DB2-BD59-A6C34878D82A}">
                        <a16:rowId xmlns:a16="http://schemas.microsoft.com/office/drawing/2014/main" val="2941012801"/>
                      </a:ext>
                    </a:extLst>
                  </a:tr>
                  <a:tr h="257802">
                    <a:tc>
                      <a:txBody>
                        <a:bodyPr/>
                        <a:lstStyle/>
                        <a:p>
                          <a:pPr algn="l">
                            <a:spcAft>
                              <a:spcPts val="0"/>
                            </a:spcAft>
                          </a:pPr>
                          <a:r>
                            <a:rPr lang="en-US" sz="1000" b="1" dirty="0">
                              <a:effectLst/>
                              <a:latin typeface="+mn-lt"/>
                            </a:rPr>
                            <a:t>1</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1" dirty="0">
                              <a:solidFill>
                                <a:srgbClr val="FF0000"/>
                              </a:solidFill>
                              <a:effectLst/>
                              <a:latin typeface="+mn-lt"/>
                            </a:rPr>
                            <a:t>PSSM</a:t>
                          </a:r>
                          <a:endParaRPr lang="en-US" sz="1100" b="1" dirty="0">
                            <a:solidFill>
                              <a:srgbClr val="FF0000"/>
                            </a:solidFill>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a:effectLst/>
                              <a:latin typeface="+mn-lt"/>
                            </a:rPr>
                            <a:t>20</a:t>
                          </a:r>
                          <a:endParaRPr lang="en-US" sz="1100" b="0">
                            <a:effectLst/>
                            <a:latin typeface="+mn-lt"/>
                            <a:ea typeface="SimSun" panose="02010600030101010101" pitchFamily="2" charset="-122"/>
                            <a:cs typeface="Times New Roman" panose="02020603050405020304" pitchFamily="18" charset="0"/>
                          </a:endParaRPr>
                        </a:p>
                      </a:txBody>
                      <a:tcPr marL="52701" marR="52701" marT="52701" marB="52701" anchor="ctr"/>
                    </a:tc>
                    <a:extLst>
                      <a:ext uri="{0D108BD9-81ED-4DB2-BD59-A6C34878D82A}">
                        <a16:rowId xmlns:a16="http://schemas.microsoft.com/office/drawing/2014/main" val="1272997456"/>
                      </a:ext>
                    </a:extLst>
                  </a:tr>
                  <a:tr h="257802">
                    <a:tc>
                      <a:txBody>
                        <a:bodyPr/>
                        <a:lstStyle/>
                        <a:p>
                          <a:pPr algn="l">
                            <a:spcAft>
                              <a:spcPts val="0"/>
                            </a:spcAft>
                          </a:pPr>
                          <a:r>
                            <a:rPr lang="en-US" sz="1000" b="1" dirty="0">
                              <a:effectLst/>
                              <a:latin typeface="+mn-lt"/>
                            </a:rPr>
                            <a:t>2</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1" dirty="0">
                              <a:solidFill>
                                <a:srgbClr val="FF0000"/>
                              </a:solidFill>
                              <a:effectLst/>
                              <a:latin typeface="+mn-lt"/>
                            </a:rPr>
                            <a:t>SS</a:t>
                          </a:r>
                          <a:endParaRPr lang="en-US" sz="1100" b="1" dirty="0">
                            <a:solidFill>
                              <a:srgbClr val="FF0000"/>
                            </a:solidFill>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dirty="0">
                              <a:effectLst/>
                              <a:latin typeface="+mn-lt"/>
                            </a:rPr>
                            <a:t>3</a:t>
                          </a:r>
                          <a:endParaRPr lang="en-US" sz="1100" b="0" dirty="0">
                            <a:effectLst/>
                            <a:latin typeface="+mn-lt"/>
                            <a:ea typeface="SimSun" panose="02010600030101010101" pitchFamily="2" charset="-122"/>
                            <a:cs typeface="Times New Roman" panose="02020603050405020304" pitchFamily="18" charset="0"/>
                          </a:endParaRPr>
                        </a:p>
                      </a:txBody>
                      <a:tcPr marL="52701" marR="52701" marT="52701" marB="52701" anchor="ctr"/>
                    </a:tc>
                    <a:extLst>
                      <a:ext uri="{0D108BD9-81ED-4DB2-BD59-A6C34878D82A}">
                        <a16:rowId xmlns:a16="http://schemas.microsoft.com/office/drawing/2014/main" val="2997364764"/>
                      </a:ext>
                    </a:extLst>
                  </a:tr>
                  <a:tr h="257802">
                    <a:tc>
                      <a:txBody>
                        <a:bodyPr/>
                        <a:lstStyle/>
                        <a:p>
                          <a:pPr algn="l">
                            <a:spcAft>
                              <a:spcPts val="0"/>
                            </a:spcAft>
                          </a:pPr>
                          <a:r>
                            <a:rPr lang="en-US" sz="1000" b="1" dirty="0">
                              <a:effectLst/>
                              <a:latin typeface="+mn-lt"/>
                            </a:rPr>
                            <a:t>3</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1" dirty="0">
                              <a:solidFill>
                                <a:srgbClr val="FF0000"/>
                              </a:solidFill>
                              <a:effectLst/>
                              <a:latin typeface="+mn-lt"/>
                            </a:rPr>
                            <a:t>SA</a:t>
                          </a:r>
                          <a:endParaRPr lang="en-US" sz="1100" b="1" dirty="0">
                            <a:solidFill>
                              <a:srgbClr val="FF0000"/>
                            </a:solidFill>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dirty="0">
                              <a:effectLst/>
                              <a:latin typeface="+mn-lt"/>
                            </a:rPr>
                            <a:t>1</a:t>
                          </a:r>
                          <a:endParaRPr lang="en-US" sz="1100" b="0" dirty="0">
                            <a:effectLst/>
                            <a:latin typeface="+mn-lt"/>
                            <a:ea typeface="SimSun" panose="02010600030101010101" pitchFamily="2" charset="-122"/>
                            <a:cs typeface="Times New Roman" panose="02020603050405020304" pitchFamily="18" charset="0"/>
                          </a:endParaRPr>
                        </a:p>
                      </a:txBody>
                      <a:tcPr marL="52701" marR="52701" marT="52701" marB="52701" anchor="ctr"/>
                    </a:tc>
                    <a:extLst>
                      <a:ext uri="{0D108BD9-81ED-4DB2-BD59-A6C34878D82A}">
                        <a16:rowId xmlns:a16="http://schemas.microsoft.com/office/drawing/2014/main" val="4264074208"/>
                      </a:ext>
                    </a:extLst>
                  </a:tr>
                  <a:tr h="257802">
                    <a:tc>
                      <a:txBody>
                        <a:bodyPr/>
                        <a:lstStyle/>
                        <a:p>
                          <a:pPr algn="l">
                            <a:spcAft>
                              <a:spcPts val="0"/>
                            </a:spcAft>
                          </a:pPr>
                          <a:r>
                            <a:rPr lang="en-US" sz="1000" b="1" dirty="0">
                              <a:effectLst/>
                              <a:latin typeface="+mn-lt"/>
                            </a:rPr>
                            <a:t>4</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dirty="0">
                              <a:effectLst/>
                              <a:latin typeface="+mn-lt"/>
                            </a:rPr>
                            <a:t>Multiple Sequence Alignment (MSA)</a:t>
                          </a:r>
                          <a:endParaRPr lang="en-US" sz="1100" b="0"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a:effectLst/>
                              <a:latin typeface="+mn-lt"/>
                            </a:rPr>
                            <a:t>-</a:t>
                          </a:r>
                          <a:endParaRPr lang="en-US" sz="1100" b="0">
                            <a:effectLst/>
                            <a:latin typeface="+mn-lt"/>
                            <a:ea typeface="SimSun" panose="02010600030101010101" pitchFamily="2" charset="-122"/>
                            <a:cs typeface="Times New Roman" panose="02020603050405020304" pitchFamily="18" charset="0"/>
                          </a:endParaRPr>
                        </a:p>
                      </a:txBody>
                      <a:tcPr marL="52701" marR="52701" marT="52701" marB="52701" anchor="ctr"/>
                    </a:tc>
                    <a:extLst>
                      <a:ext uri="{0D108BD9-81ED-4DB2-BD59-A6C34878D82A}">
                        <a16:rowId xmlns:a16="http://schemas.microsoft.com/office/drawing/2014/main" val="3256654850"/>
                      </a:ext>
                    </a:extLst>
                  </a:tr>
                  <a:tr h="257802">
                    <a:tc>
                      <a:txBody>
                        <a:bodyPr/>
                        <a:lstStyle/>
                        <a:p>
                          <a:pPr algn="l">
                            <a:spcAft>
                              <a:spcPts val="0"/>
                            </a:spcAft>
                          </a:pPr>
                          <a:r>
                            <a:rPr lang="en-US" sz="1000" b="1" dirty="0">
                              <a:effectLst/>
                              <a:latin typeface="+mn-lt"/>
                            </a:rPr>
                            <a:t>5</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1" dirty="0">
                              <a:solidFill>
                                <a:srgbClr val="FF0000"/>
                              </a:solidFill>
                              <a:effectLst/>
                              <a:latin typeface="+mn-lt"/>
                            </a:rPr>
                            <a:t>ALN Stats</a:t>
                          </a:r>
                          <a:endParaRPr lang="en-US" sz="1100" b="1" dirty="0">
                            <a:solidFill>
                              <a:srgbClr val="FF0000"/>
                            </a:solidFill>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14:m>
                            <m:oMathPara xmlns:m="http://schemas.openxmlformats.org/officeDocument/2006/math">
                              <m:oMathParaPr>
                                <m:jc m:val="left"/>
                              </m:oMathParaPr>
                              <m:oMath xmlns:m="http://schemas.openxmlformats.org/officeDocument/2006/math">
                                <m:r>
                                  <a:rPr lang="en-US" sz="1000" b="0" i="1" smtClean="0">
                                    <a:effectLst/>
                                    <a:latin typeface="Cambria Math" panose="02040503050406030204" pitchFamily="18" charset="0"/>
                                  </a:rPr>
                                  <m:t>𝐿</m:t>
                                </m:r>
                                <m:r>
                                  <a:rPr lang="en-US" sz="1000" b="0" smtClean="0">
                                    <a:effectLst/>
                                    <a:latin typeface="Cambria Math" panose="02040503050406030204" pitchFamily="18" charset="0"/>
                                  </a:rPr>
                                  <m:t>×</m:t>
                                </m:r>
                                <m:r>
                                  <a:rPr lang="en-US" sz="1000" b="0" i="1" smtClean="0">
                                    <a:effectLst/>
                                    <a:latin typeface="Cambria Math" panose="02040503050406030204" pitchFamily="18" charset="0"/>
                                  </a:rPr>
                                  <m:t>𝐿</m:t>
                                </m:r>
                                <m:r>
                                  <a:rPr lang="en-US" sz="1000" b="0" smtClean="0">
                                    <a:effectLst/>
                                    <a:latin typeface="Cambria Math" panose="02040503050406030204" pitchFamily="18" charset="0"/>
                                  </a:rPr>
                                  <m:t>×</m:t>
                                </m:r>
                                <m:r>
                                  <a:rPr lang="en-US" sz="1000" b="0" i="1" smtClean="0">
                                    <a:effectLst/>
                                    <a:latin typeface="Cambria Math" panose="02040503050406030204" pitchFamily="18" charset="0"/>
                                  </a:rPr>
                                  <m:t>3</m:t>
                                </m:r>
                              </m:oMath>
                            </m:oMathPara>
                          </a14:m>
                          <a:endParaRPr lang="en-US" sz="1100" b="0" dirty="0">
                            <a:effectLst/>
                            <a:latin typeface="+mn-lt"/>
                            <a:ea typeface="SimSun" panose="02010600030101010101" pitchFamily="2" charset="-122"/>
                            <a:cs typeface="Times New Roman" panose="02020603050405020304" pitchFamily="18" charset="0"/>
                          </a:endParaRPr>
                        </a:p>
                      </a:txBody>
                      <a:tcPr marL="52701" marR="52701" marT="52701" marB="52701" anchor="ctr"/>
                    </a:tc>
                    <a:extLst>
                      <a:ext uri="{0D108BD9-81ED-4DB2-BD59-A6C34878D82A}">
                        <a16:rowId xmlns:a16="http://schemas.microsoft.com/office/drawing/2014/main" val="3052404249"/>
                      </a:ext>
                    </a:extLst>
                  </a:tr>
                  <a:tr h="257802">
                    <a:tc>
                      <a:txBody>
                        <a:bodyPr/>
                        <a:lstStyle/>
                        <a:p>
                          <a:pPr algn="l">
                            <a:spcAft>
                              <a:spcPts val="0"/>
                            </a:spcAft>
                          </a:pPr>
                          <a:r>
                            <a:rPr lang="en-US" sz="1000" b="1" dirty="0">
                              <a:effectLst/>
                              <a:latin typeface="+mn-lt"/>
                            </a:rPr>
                            <a:t>6</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a:effectLst/>
                              <a:latin typeface="+mn-lt"/>
                            </a:rPr>
                            <a:t>HHM Profile</a:t>
                          </a:r>
                          <a:endParaRPr lang="en-US" sz="1100" b="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a:effectLst/>
                              <a:latin typeface="+mn-lt"/>
                            </a:rPr>
                            <a:t>30</a:t>
                          </a:r>
                          <a:endParaRPr lang="en-US" sz="1100" b="0">
                            <a:effectLst/>
                            <a:latin typeface="+mn-lt"/>
                            <a:ea typeface="SimSun" panose="02010600030101010101" pitchFamily="2" charset="-122"/>
                            <a:cs typeface="Times New Roman" panose="02020603050405020304" pitchFamily="18" charset="0"/>
                          </a:endParaRPr>
                        </a:p>
                      </a:txBody>
                      <a:tcPr marL="52701" marR="52701" marT="52701" marB="52701" anchor="ctr"/>
                    </a:tc>
                    <a:extLst>
                      <a:ext uri="{0D108BD9-81ED-4DB2-BD59-A6C34878D82A}">
                        <a16:rowId xmlns:a16="http://schemas.microsoft.com/office/drawing/2014/main" val="1355554505"/>
                      </a:ext>
                    </a:extLst>
                  </a:tr>
                  <a:tr h="257802">
                    <a:tc>
                      <a:txBody>
                        <a:bodyPr/>
                        <a:lstStyle/>
                        <a:p>
                          <a:pPr algn="l">
                            <a:spcAft>
                              <a:spcPts val="0"/>
                            </a:spcAft>
                          </a:pPr>
                          <a:r>
                            <a:rPr lang="en-US" sz="1000" b="1" dirty="0">
                              <a:effectLst/>
                              <a:latin typeface="+mn-lt"/>
                            </a:rPr>
                            <a:t>7</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1" dirty="0">
                              <a:solidFill>
                                <a:srgbClr val="FF0000"/>
                              </a:solidFill>
                              <a:effectLst/>
                              <a:latin typeface="+mn-lt"/>
                            </a:rPr>
                            <a:t>CCMPred</a:t>
                          </a:r>
                          <a:endParaRPr lang="en-US" sz="1100" b="1" dirty="0">
                            <a:solidFill>
                              <a:srgbClr val="FF0000"/>
                            </a:solidFill>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14:m>
                            <m:oMathPara xmlns:m="http://schemas.openxmlformats.org/officeDocument/2006/math">
                              <m:oMathParaPr>
                                <m:jc m:val="left"/>
                              </m:oMathParaPr>
                              <m:oMath xmlns:m="http://schemas.openxmlformats.org/officeDocument/2006/math">
                                <m:r>
                                  <a:rPr lang="en-US" sz="1000" b="0" i="1" smtClean="0">
                                    <a:effectLst/>
                                    <a:latin typeface="Cambria Math" panose="02040503050406030204" pitchFamily="18" charset="0"/>
                                  </a:rPr>
                                  <m:t>𝐿</m:t>
                                </m:r>
                                <m:r>
                                  <a:rPr lang="en-US" sz="1000" b="0" smtClean="0">
                                    <a:effectLst/>
                                    <a:latin typeface="Cambria Math" panose="02040503050406030204" pitchFamily="18" charset="0"/>
                                  </a:rPr>
                                  <m:t>×</m:t>
                                </m:r>
                                <m:r>
                                  <a:rPr lang="en-US" sz="1000" b="0" i="1" smtClean="0">
                                    <a:effectLst/>
                                    <a:latin typeface="Cambria Math" panose="02040503050406030204" pitchFamily="18" charset="0"/>
                                  </a:rPr>
                                  <m:t>𝐿</m:t>
                                </m:r>
                              </m:oMath>
                            </m:oMathPara>
                          </a14:m>
                          <a:endParaRPr lang="en-US" sz="1100" b="0" dirty="0">
                            <a:effectLst/>
                            <a:latin typeface="+mn-lt"/>
                            <a:ea typeface="SimSun" panose="02010600030101010101" pitchFamily="2" charset="-122"/>
                            <a:cs typeface="Times New Roman" panose="02020603050405020304" pitchFamily="18" charset="0"/>
                          </a:endParaRPr>
                        </a:p>
                      </a:txBody>
                      <a:tcPr marL="52701" marR="52701" marT="52701" marB="52701" anchor="ctr"/>
                    </a:tc>
                    <a:extLst>
                      <a:ext uri="{0D108BD9-81ED-4DB2-BD59-A6C34878D82A}">
                        <a16:rowId xmlns:a16="http://schemas.microsoft.com/office/drawing/2014/main" val="831307306"/>
                      </a:ext>
                    </a:extLst>
                  </a:tr>
                  <a:tr h="257802">
                    <a:tc>
                      <a:txBody>
                        <a:bodyPr/>
                        <a:lstStyle/>
                        <a:p>
                          <a:pPr algn="l">
                            <a:spcAft>
                              <a:spcPts val="0"/>
                            </a:spcAft>
                          </a:pPr>
                          <a:r>
                            <a:rPr lang="en-US" sz="1000" b="1" dirty="0">
                              <a:effectLst/>
                              <a:latin typeface="+mn-lt"/>
                            </a:rPr>
                            <a:t>8</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1" dirty="0">
                              <a:solidFill>
                                <a:srgbClr val="FF0000"/>
                              </a:solidFill>
                              <a:effectLst/>
                              <a:latin typeface="+mn-lt"/>
                            </a:rPr>
                            <a:t>EVFold</a:t>
                          </a:r>
                          <a:endParaRPr lang="en-US" sz="1100" b="1" dirty="0">
                            <a:solidFill>
                              <a:srgbClr val="FF0000"/>
                            </a:solidFill>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14:m>
                            <m:oMathPara xmlns:m="http://schemas.openxmlformats.org/officeDocument/2006/math">
                              <m:oMathParaPr>
                                <m:jc m:val="left"/>
                              </m:oMathParaPr>
                              <m:oMath xmlns:m="http://schemas.openxmlformats.org/officeDocument/2006/math">
                                <m:r>
                                  <a:rPr lang="en-US" sz="1000" b="0" i="1" smtClean="0">
                                    <a:effectLst/>
                                    <a:latin typeface="Cambria Math" panose="02040503050406030204" pitchFamily="18" charset="0"/>
                                  </a:rPr>
                                  <m:t>𝐿</m:t>
                                </m:r>
                                <m:r>
                                  <a:rPr lang="en-US" sz="1000" b="0" smtClean="0">
                                    <a:effectLst/>
                                    <a:latin typeface="Cambria Math" panose="02040503050406030204" pitchFamily="18" charset="0"/>
                                  </a:rPr>
                                  <m:t>×</m:t>
                                </m:r>
                                <m:r>
                                  <a:rPr lang="en-US" sz="1000" b="0" i="1" smtClean="0">
                                    <a:effectLst/>
                                    <a:latin typeface="Cambria Math" panose="02040503050406030204" pitchFamily="18" charset="0"/>
                                  </a:rPr>
                                  <m:t>𝐿</m:t>
                                </m:r>
                              </m:oMath>
                            </m:oMathPara>
                          </a14:m>
                          <a:endParaRPr lang="en-US" sz="1100" b="0" dirty="0">
                            <a:effectLst/>
                            <a:latin typeface="+mn-lt"/>
                            <a:ea typeface="SimSun" panose="02010600030101010101" pitchFamily="2" charset="-122"/>
                            <a:cs typeface="Times New Roman" panose="02020603050405020304" pitchFamily="18" charset="0"/>
                          </a:endParaRPr>
                        </a:p>
                      </a:txBody>
                      <a:tcPr marL="52701" marR="52701" marT="52701" marB="52701" anchor="ctr"/>
                    </a:tc>
                    <a:extLst>
                      <a:ext uri="{0D108BD9-81ED-4DB2-BD59-A6C34878D82A}">
                        <a16:rowId xmlns:a16="http://schemas.microsoft.com/office/drawing/2014/main" val="1533267925"/>
                      </a:ext>
                    </a:extLst>
                  </a:tr>
                  <a:tr h="257802">
                    <a:tc>
                      <a:txBody>
                        <a:bodyPr/>
                        <a:lstStyle/>
                        <a:p>
                          <a:pPr algn="l">
                            <a:spcAft>
                              <a:spcPts val="0"/>
                            </a:spcAft>
                          </a:pPr>
                          <a:r>
                            <a:rPr lang="en-US" sz="1000" b="1" dirty="0">
                              <a:effectLst/>
                              <a:latin typeface="+mn-lt"/>
                            </a:rPr>
                            <a:t>9</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1" dirty="0">
                              <a:solidFill>
                                <a:srgbClr val="FF0000"/>
                              </a:solidFill>
                              <a:effectLst/>
                              <a:latin typeface="+mn-lt"/>
                            </a:rPr>
                            <a:t>PSICOV</a:t>
                          </a:r>
                          <a:endParaRPr lang="en-US" sz="1100" b="1" dirty="0">
                            <a:solidFill>
                              <a:srgbClr val="FF0000"/>
                            </a:solidFill>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14:m>
                            <m:oMathPara xmlns:m="http://schemas.openxmlformats.org/officeDocument/2006/math">
                              <m:oMathParaPr>
                                <m:jc m:val="left"/>
                              </m:oMathParaPr>
                              <m:oMath xmlns:m="http://schemas.openxmlformats.org/officeDocument/2006/math">
                                <m:r>
                                  <a:rPr lang="en-US" sz="1000" b="0" i="1" smtClean="0">
                                    <a:effectLst/>
                                    <a:latin typeface="Cambria Math" panose="02040503050406030204" pitchFamily="18" charset="0"/>
                                  </a:rPr>
                                  <m:t>𝐿</m:t>
                                </m:r>
                                <m:r>
                                  <a:rPr lang="en-US" sz="1000" b="0" smtClean="0">
                                    <a:effectLst/>
                                    <a:latin typeface="Cambria Math" panose="02040503050406030204" pitchFamily="18" charset="0"/>
                                  </a:rPr>
                                  <m:t>×</m:t>
                                </m:r>
                                <m:r>
                                  <a:rPr lang="en-US" sz="1000" b="0" i="1" smtClean="0">
                                    <a:effectLst/>
                                    <a:latin typeface="Cambria Math" panose="02040503050406030204" pitchFamily="18" charset="0"/>
                                  </a:rPr>
                                  <m:t>𝐿</m:t>
                                </m:r>
                              </m:oMath>
                            </m:oMathPara>
                          </a14:m>
                          <a:endParaRPr lang="en-US" sz="1100" b="0" dirty="0">
                            <a:effectLst/>
                            <a:latin typeface="+mn-lt"/>
                            <a:ea typeface="SimSun" panose="02010600030101010101" pitchFamily="2" charset="-122"/>
                            <a:cs typeface="Times New Roman" panose="02020603050405020304" pitchFamily="18" charset="0"/>
                          </a:endParaRPr>
                        </a:p>
                      </a:txBody>
                      <a:tcPr marL="52701" marR="52701" marT="52701" marB="52701" anchor="ctr"/>
                    </a:tc>
                    <a:extLst>
                      <a:ext uri="{0D108BD9-81ED-4DB2-BD59-A6C34878D82A}">
                        <a16:rowId xmlns:a16="http://schemas.microsoft.com/office/drawing/2014/main" val="3887319803"/>
                      </a:ext>
                    </a:extLst>
                  </a:tr>
                  <a:tr h="257802">
                    <a:tc>
                      <a:txBody>
                        <a:bodyPr/>
                        <a:lstStyle/>
                        <a:p>
                          <a:pPr algn="l">
                            <a:spcAft>
                              <a:spcPts val="0"/>
                            </a:spcAft>
                          </a:pPr>
                          <a:r>
                            <a:rPr lang="en-US" sz="1000" b="1" dirty="0">
                              <a:effectLst/>
                              <a:latin typeface="+mn-lt"/>
                            </a:rPr>
                            <a:t>10</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dirty="0">
                              <a:effectLst/>
                              <a:latin typeface="+mn-lt"/>
                            </a:rPr>
                            <a:t>metaPSICOV</a:t>
                          </a:r>
                          <a:endParaRPr lang="en-US" sz="1100" b="0"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14:m>
                            <m:oMathPara xmlns:m="http://schemas.openxmlformats.org/officeDocument/2006/math">
                              <m:oMathParaPr>
                                <m:jc m:val="left"/>
                              </m:oMathParaPr>
                              <m:oMath xmlns:m="http://schemas.openxmlformats.org/officeDocument/2006/math">
                                <m:r>
                                  <a:rPr lang="en-US" sz="1000" b="0" i="1" smtClean="0">
                                    <a:effectLst/>
                                    <a:latin typeface="Cambria Math" panose="02040503050406030204" pitchFamily="18" charset="0"/>
                                  </a:rPr>
                                  <m:t>𝐿</m:t>
                                </m:r>
                                <m:r>
                                  <a:rPr lang="en-US" sz="1000" b="0" smtClean="0">
                                    <a:effectLst/>
                                    <a:latin typeface="Cambria Math" panose="02040503050406030204" pitchFamily="18" charset="0"/>
                                  </a:rPr>
                                  <m:t>×</m:t>
                                </m:r>
                                <m:r>
                                  <a:rPr lang="en-US" sz="1000" b="0" i="1" smtClean="0">
                                    <a:effectLst/>
                                    <a:latin typeface="Cambria Math" panose="02040503050406030204" pitchFamily="18" charset="0"/>
                                  </a:rPr>
                                  <m:t>𝐿</m:t>
                                </m:r>
                              </m:oMath>
                            </m:oMathPara>
                          </a14:m>
                          <a:endParaRPr lang="en-US" sz="1100" b="0" dirty="0">
                            <a:effectLst/>
                            <a:latin typeface="+mn-lt"/>
                            <a:ea typeface="SimSun" panose="02010600030101010101" pitchFamily="2" charset="-122"/>
                            <a:cs typeface="Times New Roman" panose="02020603050405020304" pitchFamily="18" charset="0"/>
                          </a:endParaRPr>
                        </a:p>
                      </a:txBody>
                      <a:tcPr marL="52701" marR="52701" marT="52701" marB="52701" anchor="ctr"/>
                    </a:tc>
                    <a:extLst>
                      <a:ext uri="{0D108BD9-81ED-4DB2-BD59-A6C34878D82A}">
                        <a16:rowId xmlns:a16="http://schemas.microsoft.com/office/drawing/2014/main" val="1310795208"/>
                      </a:ext>
                    </a:extLst>
                  </a:tr>
                  <a:tr h="257802">
                    <a:tc>
                      <a:txBody>
                        <a:bodyPr/>
                        <a:lstStyle/>
                        <a:p>
                          <a:pPr algn="l">
                            <a:spcAft>
                              <a:spcPts val="0"/>
                            </a:spcAft>
                          </a:pPr>
                          <a:r>
                            <a:rPr lang="en-US" sz="1000" b="1" dirty="0">
                              <a:effectLst/>
                              <a:latin typeface="+mn-lt"/>
                            </a:rPr>
                            <a:t>11</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a:effectLst/>
                              <a:latin typeface="+mn-lt"/>
                            </a:rPr>
                            <a:t>shapeString</a:t>
                          </a:r>
                          <a:endParaRPr lang="en-US" sz="1100" b="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dirty="0">
                              <a:effectLst/>
                              <a:latin typeface="+mn-lt"/>
                            </a:rPr>
                            <a:t>8</a:t>
                          </a:r>
                          <a:endParaRPr lang="en-US" sz="1100" b="0" dirty="0">
                            <a:effectLst/>
                            <a:latin typeface="+mn-lt"/>
                            <a:ea typeface="SimSun" panose="02010600030101010101" pitchFamily="2" charset="-122"/>
                            <a:cs typeface="Times New Roman" panose="02020603050405020304" pitchFamily="18" charset="0"/>
                          </a:endParaRPr>
                        </a:p>
                      </a:txBody>
                      <a:tcPr marL="52701" marR="52701" marT="52701" marB="52701" anchor="ctr"/>
                    </a:tc>
                    <a:extLst>
                      <a:ext uri="{0D108BD9-81ED-4DB2-BD59-A6C34878D82A}">
                        <a16:rowId xmlns:a16="http://schemas.microsoft.com/office/drawing/2014/main" val="2429048291"/>
                      </a:ext>
                    </a:extLst>
                  </a:tr>
                  <a:tr h="257802">
                    <a:tc>
                      <a:txBody>
                        <a:bodyPr/>
                        <a:lstStyle/>
                        <a:p>
                          <a:pPr algn="l">
                            <a:spcAft>
                              <a:spcPts val="0"/>
                            </a:spcAft>
                          </a:pPr>
                          <a:r>
                            <a:rPr lang="en-US" sz="1000" b="1" dirty="0">
                              <a:effectLst/>
                              <a:latin typeface="+mn-lt"/>
                            </a:rPr>
                            <a:t>12</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dirty="0">
                              <a:effectLst/>
                              <a:latin typeface="+mn-lt"/>
                            </a:rPr>
                            <a:t>Raw Co-evolution Statistics</a:t>
                          </a:r>
                          <a:endParaRPr lang="en-US" sz="1100" b="0"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14:m>
                            <m:oMathPara xmlns:m="http://schemas.openxmlformats.org/officeDocument/2006/math">
                              <m:oMathParaPr>
                                <m:jc m:val="left"/>
                              </m:oMathParaPr>
                              <m:oMath xmlns:m="http://schemas.openxmlformats.org/officeDocument/2006/math">
                                <m:r>
                                  <a:rPr lang="en-US" sz="1000" b="0" i="1" smtClean="0">
                                    <a:effectLst/>
                                    <a:latin typeface="Cambria Math" panose="02040503050406030204" pitchFamily="18" charset="0"/>
                                  </a:rPr>
                                  <m:t>𝐿</m:t>
                                </m:r>
                                <m:r>
                                  <a:rPr lang="en-US" sz="1000" b="0" smtClean="0">
                                    <a:effectLst/>
                                    <a:latin typeface="Cambria Math" panose="02040503050406030204" pitchFamily="18" charset="0"/>
                                  </a:rPr>
                                  <m:t>×</m:t>
                                </m:r>
                                <m:r>
                                  <a:rPr lang="en-US" sz="1000" b="0" i="1" smtClean="0">
                                    <a:effectLst/>
                                    <a:latin typeface="Cambria Math" panose="02040503050406030204" pitchFamily="18" charset="0"/>
                                  </a:rPr>
                                  <m:t>𝐿</m:t>
                                </m:r>
                                <m:r>
                                  <a:rPr lang="en-US" sz="1000" b="0" smtClean="0">
                                    <a:effectLst/>
                                    <a:latin typeface="Cambria Math" panose="02040503050406030204" pitchFamily="18" charset="0"/>
                                  </a:rPr>
                                  <m:t>×</m:t>
                                </m:r>
                                <m:r>
                                  <a:rPr lang="en-US" sz="1000" b="0" i="1" smtClean="0">
                                    <a:effectLst/>
                                    <a:latin typeface="Cambria Math" panose="02040503050406030204" pitchFamily="18" charset="0"/>
                                  </a:rPr>
                                  <m:t>441</m:t>
                                </m:r>
                              </m:oMath>
                            </m:oMathPara>
                          </a14:m>
                          <a:endParaRPr lang="en-US" sz="1100" b="0" dirty="0">
                            <a:effectLst/>
                            <a:latin typeface="+mn-lt"/>
                            <a:ea typeface="SimSun" panose="02010600030101010101" pitchFamily="2" charset="-122"/>
                            <a:cs typeface="Times New Roman" panose="02020603050405020304" pitchFamily="18" charset="0"/>
                          </a:endParaRPr>
                        </a:p>
                      </a:txBody>
                      <a:tcPr marL="52701" marR="52701" marT="52701" marB="52701" anchor="ctr"/>
                    </a:tc>
                    <a:extLst>
                      <a:ext uri="{0D108BD9-81ED-4DB2-BD59-A6C34878D82A}">
                        <a16:rowId xmlns:a16="http://schemas.microsoft.com/office/drawing/2014/main" val="2526019556"/>
                      </a:ext>
                    </a:extLst>
                  </a:tr>
                  <a:tr h="257802">
                    <a:tc>
                      <a:txBody>
                        <a:bodyPr/>
                        <a:lstStyle/>
                        <a:p>
                          <a:pPr algn="l">
                            <a:spcAft>
                              <a:spcPts val="0"/>
                            </a:spcAft>
                          </a:pPr>
                          <a:r>
                            <a:rPr lang="en-US" sz="1000" b="1" dirty="0">
                              <a:effectLst/>
                              <a:latin typeface="+mn-lt"/>
                            </a:rPr>
                            <a:t>13</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dirty="0">
                              <a:effectLst/>
                              <a:latin typeface="+mn-lt"/>
                            </a:rPr>
                            <a:t>Physicochemical Features </a:t>
                          </a:r>
                          <a:endParaRPr lang="en-US" sz="1100" b="0"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dirty="0">
                              <a:effectLst/>
                              <a:latin typeface="+mn-lt"/>
                            </a:rPr>
                            <a:t>5</a:t>
                          </a:r>
                          <a:endParaRPr lang="en-US" sz="1100" b="0" dirty="0">
                            <a:effectLst/>
                            <a:latin typeface="+mn-lt"/>
                            <a:ea typeface="SimSun" panose="02010600030101010101" pitchFamily="2" charset="-122"/>
                            <a:cs typeface="Times New Roman" panose="02020603050405020304" pitchFamily="18" charset="0"/>
                          </a:endParaRPr>
                        </a:p>
                      </a:txBody>
                      <a:tcPr marL="52701" marR="52701" marT="52701" marB="52701" anchor="ctr"/>
                    </a:tc>
                    <a:extLst>
                      <a:ext uri="{0D108BD9-81ED-4DB2-BD59-A6C34878D82A}">
                        <a16:rowId xmlns:a16="http://schemas.microsoft.com/office/drawing/2014/main" val="2082059976"/>
                      </a:ext>
                    </a:extLst>
                  </a:tr>
                </a:tbl>
              </a:graphicData>
            </a:graphic>
          </p:graphicFrame>
        </mc:Choice>
        <mc:Fallback xmlns="">
          <p:graphicFrame>
            <p:nvGraphicFramePr>
              <p:cNvPr id="5" name="Table 4">
                <a:extLst>
                  <a:ext uri="{FF2B5EF4-FFF2-40B4-BE49-F238E27FC236}">
                    <a16:creationId xmlns:a16="http://schemas.microsoft.com/office/drawing/2014/main" id="{6BC01AE5-9DBD-4161-84C3-561635D3731B}"/>
                  </a:ext>
                </a:extLst>
              </p:cNvPr>
              <p:cNvGraphicFramePr>
                <a:graphicFrameLocks noGrp="1"/>
              </p:cNvGraphicFramePr>
              <p:nvPr>
                <p:extLst>
                  <p:ext uri="{D42A27DB-BD31-4B8C-83A1-F6EECF244321}">
                    <p14:modId xmlns:p14="http://schemas.microsoft.com/office/powerpoint/2010/main" val="3191404245"/>
                  </p:ext>
                </p:extLst>
              </p:nvPr>
            </p:nvGraphicFramePr>
            <p:xfrm>
              <a:off x="4791456" y="968900"/>
              <a:ext cx="3895344" cy="3609228"/>
            </p:xfrm>
            <a:graphic>
              <a:graphicData uri="http://schemas.openxmlformats.org/drawingml/2006/table">
                <a:tbl>
                  <a:tblPr firstRow="1" firstCol="1" bandRow="1">
                    <a:tableStyleId>{7DF18680-E054-41AD-8BC1-D1AEF772440D}</a:tableStyleId>
                  </a:tblPr>
                  <a:tblGrid>
                    <a:gridCol w="492169">
                      <a:extLst>
                        <a:ext uri="{9D8B030D-6E8A-4147-A177-3AD203B41FA5}">
                          <a16:colId xmlns:a16="http://schemas.microsoft.com/office/drawing/2014/main" val="878430487"/>
                        </a:ext>
                      </a:extLst>
                    </a:gridCol>
                    <a:gridCol w="2296751">
                      <a:extLst>
                        <a:ext uri="{9D8B030D-6E8A-4147-A177-3AD203B41FA5}">
                          <a16:colId xmlns:a16="http://schemas.microsoft.com/office/drawing/2014/main" val="1397442641"/>
                        </a:ext>
                      </a:extLst>
                    </a:gridCol>
                    <a:gridCol w="1106424">
                      <a:extLst>
                        <a:ext uri="{9D8B030D-6E8A-4147-A177-3AD203B41FA5}">
                          <a16:colId xmlns:a16="http://schemas.microsoft.com/office/drawing/2014/main" val="3054690828"/>
                        </a:ext>
                      </a:extLst>
                    </a:gridCol>
                  </a:tblGrid>
                  <a:tr h="257802">
                    <a:tc>
                      <a:txBody>
                        <a:bodyPr/>
                        <a:lstStyle/>
                        <a:p>
                          <a:pPr algn="l">
                            <a:spcAft>
                              <a:spcPts val="0"/>
                            </a:spcAft>
                          </a:pPr>
                          <a:r>
                            <a:rPr lang="en-US" sz="1000" b="1" dirty="0">
                              <a:effectLst/>
                              <a:latin typeface="+mn-lt"/>
                            </a:rPr>
                            <a:t>#</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1" dirty="0">
                              <a:effectLst/>
                              <a:latin typeface="+mn-lt"/>
                            </a:rPr>
                            <a:t>Feature Name</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1" dirty="0">
                              <a:effectLst/>
                              <a:latin typeface="+mn-lt"/>
                            </a:rPr>
                            <a:t>Dimension</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extLst>
                      <a:ext uri="{0D108BD9-81ED-4DB2-BD59-A6C34878D82A}">
                        <a16:rowId xmlns:a16="http://schemas.microsoft.com/office/drawing/2014/main" val="2941012801"/>
                      </a:ext>
                    </a:extLst>
                  </a:tr>
                  <a:tr h="257802">
                    <a:tc>
                      <a:txBody>
                        <a:bodyPr/>
                        <a:lstStyle/>
                        <a:p>
                          <a:pPr algn="l">
                            <a:spcAft>
                              <a:spcPts val="0"/>
                            </a:spcAft>
                          </a:pPr>
                          <a:r>
                            <a:rPr lang="en-US" sz="1000" b="1" dirty="0">
                              <a:effectLst/>
                              <a:latin typeface="+mn-lt"/>
                            </a:rPr>
                            <a:t>1</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1" dirty="0">
                              <a:solidFill>
                                <a:srgbClr val="FF0000"/>
                              </a:solidFill>
                              <a:effectLst/>
                              <a:latin typeface="+mn-lt"/>
                            </a:rPr>
                            <a:t>PSSM</a:t>
                          </a:r>
                          <a:endParaRPr lang="en-US" sz="1100" b="1" dirty="0">
                            <a:solidFill>
                              <a:srgbClr val="FF0000"/>
                            </a:solidFill>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a:effectLst/>
                              <a:latin typeface="+mn-lt"/>
                            </a:rPr>
                            <a:t>20</a:t>
                          </a:r>
                          <a:endParaRPr lang="en-US" sz="1100" b="0">
                            <a:effectLst/>
                            <a:latin typeface="+mn-lt"/>
                            <a:ea typeface="SimSun" panose="02010600030101010101" pitchFamily="2" charset="-122"/>
                            <a:cs typeface="Times New Roman" panose="02020603050405020304" pitchFamily="18" charset="0"/>
                          </a:endParaRPr>
                        </a:p>
                      </a:txBody>
                      <a:tcPr marL="52701" marR="52701" marT="52701" marB="52701" anchor="ctr"/>
                    </a:tc>
                    <a:extLst>
                      <a:ext uri="{0D108BD9-81ED-4DB2-BD59-A6C34878D82A}">
                        <a16:rowId xmlns:a16="http://schemas.microsoft.com/office/drawing/2014/main" val="1272997456"/>
                      </a:ext>
                    </a:extLst>
                  </a:tr>
                  <a:tr h="257802">
                    <a:tc>
                      <a:txBody>
                        <a:bodyPr/>
                        <a:lstStyle/>
                        <a:p>
                          <a:pPr algn="l">
                            <a:spcAft>
                              <a:spcPts val="0"/>
                            </a:spcAft>
                          </a:pPr>
                          <a:r>
                            <a:rPr lang="en-US" sz="1000" b="1" dirty="0">
                              <a:effectLst/>
                              <a:latin typeface="+mn-lt"/>
                            </a:rPr>
                            <a:t>2</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1" dirty="0">
                              <a:solidFill>
                                <a:srgbClr val="FF0000"/>
                              </a:solidFill>
                              <a:effectLst/>
                              <a:latin typeface="+mn-lt"/>
                            </a:rPr>
                            <a:t>SS</a:t>
                          </a:r>
                          <a:endParaRPr lang="en-US" sz="1100" b="1" dirty="0">
                            <a:solidFill>
                              <a:srgbClr val="FF0000"/>
                            </a:solidFill>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dirty="0">
                              <a:effectLst/>
                              <a:latin typeface="+mn-lt"/>
                            </a:rPr>
                            <a:t>3</a:t>
                          </a:r>
                          <a:endParaRPr lang="en-US" sz="1100" b="0" dirty="0">
                            <a:effectLst/>
                            <a:latin typeface="+mn-lt"/>
                            <a:ea typeface="SimSun" panose="02010600030101010101" pitchFamily="2" charset="-122"/>
                            <a:cs typeface="Times New Roman" panose="02020603050405020304" pitchFamily="18" charset="0"/>
                          </a:endParaRPr>
                        </a:p>
                      </a:txBody>
                      <a:tcPr marL="52701" marR="52701" marT="52701" marB="52701" anchor="ctr"/>
                    </a:tc>
                    <a:extLst>
                      <a:ext uri="{0D108BD9-81ED-4DB2-BD59-A6C34878D82A}">
                        <a16:rowId xmlns:a16="http://schemas.microsoft.com/office/drawing/2014/main" val="2997364764"/>
                      </a:ext>
                    </a:extLst>
                  </a:tr>
                  <a:tr h="257802">
                    <a:tc>
                      <a:txBody>
                        <a:bodyPr/>
                        <a:lstStyle/>
                        <a:p>
                          <a:pPr algn="l">
                            <a:spcAft>
                              <a:spcPts val="0"/>
                            </a:spcAft>
                          </a:pPr>
                          <a:r>
                            <a:rPr lang="en-US" sz="1000" b="1" dirty="0">
                              <a:effectLst/>
                              <a:latin typeface="+mn-lt"/>
                            </a:rPr>
                            <a:t>3</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1" dirty="0">
                              <a:solidFill>
                                <a:srgbClr val="FF0000"/>
                              </a:solidFill>
                              <a:effectLst/>
                              <a:latin typeface="+mn-lt"/>
                            </a:rPr>
                            <a:t>SA</a:t>
                          </a:r>
                          <a:endParaRPr lang="en-US" sz="1100" b="1" dirty="0">
                            <a:solidFill>
                              <a:srgbClr val="FF0000"/>
                            </a:solidFill>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dirty="0">
                              <a:effectLst/>
                              <a:latin typeface="+mn-lt"/>
                            </a:rPr>
                            <a:t>1</a:t>
                          </a:r>
                          <a:endParaRPr lang="en-US" sz="1100" b="0" dirty="0">
                            <a:effectLst/>
                            <a:latin typeface="+mn-lt"/>
                            <a:ea typeface="SimSun" panose="02010600030101010101" pitchFamily="2" charset="-122"/>
                            <a:cs typeface="Times New Roman" panose="02020603050405020304" pitchFamily="18" charset="0"/>
                          </a:endParaRPr>
                        </a:p>
                      </a:txBody>
                      <a:tcPr marL="52701" marR="52701" marT="52701" marB="52701" anchor="ctr"/>
                    </a:tc>
                    <a:extLst>
                      <a:ext uri="{0D108BD9-81ED-4DB2-BD59-A6C34878D82A}">
                        <a16:rowId xmlns:a16="http://schemas.microsoft.com/office/drawing/2014/main" val="4264074208"/>
                      </a:ext>
                    </a:extLst>
                  </a:tr>
                  <a:tr h="257802">
                    <a:tc>
                      <a:txBody>
                        <a:bodyPr/>
                        <a:lstStyle/>
                        <a:p>
                          <a:pPr algn="l">
                            <a:spcAft>
                              <a:spcPts val="0"/>
                            </a:spcAft>
                          </a:pPr>
                          <a:r>
                            <a:rPr lang="en-US" sz="1000" b="1" dirty="0">
                              <a:effectLst/>
                              <a:latin typeface="+mn-lt"/>
                            </a:rPr>
                            <a:t>4</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dirty="0">
                              <a:effectLst/>
                              <a:latin typeface="+mn-lt"/>
                            </a:rPr>
                            <a:t>Multiple Sequence Alignment (MSA)</a:t>
                          </a:r>
                          <a:endParaRPr lang="en-US" sz="1100" b="0"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a:effectLst/>
                              <a:latin typeface="+mn-lt"/>
                            </a:rPr>
                            <a:t>-</a:t>
                          </a:r>
                          <a:endParaRPr lang="en-US" sz="1100" b="0">
                            <a:effectLst/>
                            <a:latin typeface="+mn-lt"/>
                            <a:ea typeface="SimSun" panose="02010600030101010101" pitchFamily="2" charset="-122"/>
                            <a:cs typeface="Times New Roman" panose="02020603050405020304" pitchFamily="18" charset="0"/>
                          </a:endParaRPr>
                        </a:p>
                      </a:txBody>
                      <a:tcPr marL="52701" marR="52701" marT="52701" marB="52701" anchor="ctr"/>
                    </a:tc>
                    <a:extLst>
                      <a:ext uri="{0D108BD9-81ED-4DB2-BD59-A6C34878D82A}">
                        <a16:rowId xmlns:a16="http://schemas.microsoft.com/office/drawing/2014/main" val="3256654850"/>
                      </a:ext>
                    </a:extLst>
                  </a:tr>
                  <a:tr h="257802">
                    <a:tc>
                      <a:txBody>
                        <a:bodyPr/>
                        <a:lstStyle/>
                        <a:p>
                          <a:pPr algn="l">
                            <a:spcAft>
                              <a:spcPts val="0"/>
                            </a:spcAft>
                          </a:pPr>
                          <a:r>
                            <a:rPr lang="en-US" sz="1000" b="1" dirty="0">
                              <a:effectLst/>
                              <a:latin typeface="+mn-lt"/>
                            </a:rPr>
                            <a:t>5</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1" dirty="0">
                              <a:solidFill>
                                <a:srgbClr val="FF0000"/>
                              </a:solidFill>
                              <a:effectLst/>
                              <a:latin typeface="+mn-lt"/>
                            </a:rPr>
                            <a:t>ALN Stats</a:t>
                          </a:r>
                          <a:endParaRPr lang="en-US" sz="1100" b="1" dirty="0">
                            <a:solidFill>
                              <a:srgbClr val="FF0000"/>
                            </a:solidFill>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endParaRPr lang="en-US"/>
                        </a:p>
                      </a:txBody>
                      <a:tcPr marL="52701" marR="52701" marT="52701" marB="52701" anchor="ctr">
                        <a:blipFill>
                          <a:blip r:embed="rId4"/>
                          <a:stretch>
                            <a:fillRect l="-254144" t="-495349" r="-2762" b="-793023"/>
                          </a:stretch>
                        </a:blipFill>
                      </a:tcPr>
                    </a:tc>
                    <a:extLst>
                      <a:ext uri="{0D108BD9-81ED-4DB2-BD59-A6C34878D82A}">
                        <a16:rowId xmlns:a16="http://schemas.microsoft.com/office/drawing/2014/main" val="3052404249"/>
                      </a:ext>
                    </a:extLst>
                  </a:tr>
                  <a:tr h="257802">
                    <a:tc>
                      <a:txBody>
                        <a:bodyPr/>
                        <a:lstStyle/>
                        <a:p>
                          <a:pPr algn="l">
                            <a:spcAft>
                              <a:spcPts val="0"/>
                            </a:spcAft>
                          </a:pPr>
                          <a:r>
                            <a:rPr lang="en-US" sz="1000" b="1" dirty="0">
                              <a:effectLst/>
                              <a:latin typeface="+mn-lt"/>
                            </a:rPr>
                            <a:t>6</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a:effectLst/>
                              <a:latin typeface="+mn-lt"/>
                            </a:rPr>
                            <a:t>HHM Profile</a:t>
                          </a:r>
                          <a:endParaRPr lang="en-US" sz="1100" b="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a:effectLst/>
                              <a:latin typeface="+mn-lt"/>
                            </a:rPr>
                            <a:t>30</a:t>
                          </a:r>
                          <a:endParaRPr lang="en-US" sz="1100" b="0">
                            <a:effectLst/>
                            <a:latin typeface="+mn-lt"/>
                            <a:ea typeface="SimSun" panose="02010600030101010101" pitchFamily="2" charset="-122"/>
                            <a:cs typeface="Times New Roman" panose="02020603050405020304" pitchFamily="18" charset="0"/>
                          </a:endParaRPr>
                        </a:p>
                      </a:txBody>
                      <a:tcPr marL="52701" marR="52701" marT="52701" marB="52701" anchor="ctr"/>
                    </a:tc>
                    <a:extLst>
                      <a:ext uri="{0D108BD9-81ED-4DB2-BD59-A6C34878D82A}">
                        <a16:rowId xmlns:a16="http://schemas.microsoft.com/office/drawing/2014/main" val="1355554505"/>
                      </a:ext>
                    </a:extLst>
                  </a:tr>
                  <a:tr h="257802">
                    <a:tc>
                      <a:txBody>
                        <a:bodyPr/>
                        <a:lstStyle/>
                        <a:p>
                          <a:pPr algn="l">
                            <a:spcAft>
                              <a:spcPts val="0"/>
                            </a:spcAft>
                          </a:pPr>
                          <a:r>
                            <a:rPr lang="en-US" sz="1000" b="1" dirty="0">
                              <a:effectLst/>
                              <a:latin typeface="+mn-lt"/>
                            </a:rPr>
                            <a:t>7</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1" dirty="0">
                              <a:solidFill>
                                <a:srgbClr val="FF0000"/>
                              </a:solidFill>
                              <a:effectLst/>
                              <a:latin typeface="+mn-lt"/>
                            </a:rPr>
                            <a:t>CCMPred</a:t>
                          </a:r>
                          <a:endParaRPr lang="en-US" sz="1100" b="1" dirty="0">
                            <a:solidFill>
                              <a:srgbClr val="FF0000"/>
                            </a:solidFill>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endParaRPr lang="en-US"/>
                        </a:p>
                      </a:txBody>
                      <a:tcPr marL="52701" marR="52701" marT="52701" marB="52701" anchor="ctr">
                        <a:blipFill>
                          <a:blip r:embed="rId4"/>
                          <a:stretch>
                            <a:fillRect l="-254144" t="-709524" r="-2762" b="-611905"/>
                          </a:stretch>
                        </a:blipFill>
                      </a:tcPr>
                    </a:tc>
                    <a:extLst>
                      <a:ext uri="{0D108BD9-81ED-4DB2-BD59-A6C34878D82A}">
                        <a16:rowId xmlns:a16="http://schemas.microsoft.com/office/drawing/2014/main" val="831307306"/>
                      </a:ext>
                    </a:extLst>
                  </a:tr>
                  <a:tr h="257802">
                    <a:tc>
                      <a:txBody>
                        <a:bodyPr/>
                        <a:lstStyle/>
                        <a:p>
                          <a:pPr algn="l">
                            <a:spcAft>
                              <a:spcPts val="0"/>
                            </a:spcAft>
                          </a:pPr>
                          <a:r>
                            <a:rPr lang="en-US" sz="1000" b="1" dirty="0">
                              <a:effectLst/>
                              <a:latin typeface="+mn-lt"/>
                            </a:rPr>
                            <a:t>8</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1" dirty="0">
                              <a:solidFill>
                                <a:srgbClr val="FF0000"/>
                              </a:solidFill>
                              <a:effectLst/>
                              <a:latin typeface="+mn-lt"/>
                            </a:rPr>
                            <a:t>EVFold</a:t>
                          </a:r>
                          <a:endParaRPr lang="en-US" sz="1100" b="1" dirty="0">
                            <a:solidFill>
                              <a:srgbClr val="FF0000"/>
                            </a:solidFill>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endParaRPr lang="en-US"/>
                        </a:p>
                      </a:txBody>
                      <a:tcPr marL="52701" marR="52701" marT="52701" marB="52701" anchor="ctr">
                        <a:blipFill>
                          <a:blip r:embed="rId4"/>
                          <a:stretch>
                            <a:fillRect l="-254144" t="-790698" r="-2762" b="-497674"/>
                          </a:stretch>
                        </a:blipFill>
                      </a:tcPr>
                    </a:tc>
                    <a:extLst>
                      <a:ext uri="{0D108BD9-81ED-4DB2-BD59-A6C34878D82A}">
                        <a16:rowId xmlns:a16="http://schemas.microsoft.com/office/drawing/2014/main" val="1533267925"/>
                      </a:ext>
                    </a:extLst>
                  </a:tr>
                  <a:tr h="257802">
                    <a:tc>
                      <a:txBody>
                        <a:bodyPr/>
                        <a:lstStyle/>
                        <a:p>
                          <a:pPr algn="l">
                            <a:spcAft>
                              <a:spcPts val="0"/>
                            </a:spcAft>
                          </a:pPr>
                          <a:r>
                            <a:rPr lang="en-US" sz="1000" b="1" dirty="0">
                              <a:effectLst/>
                              <a:latin typeface="+mn-lt"/>
                            </a:rPr>
                            <a:t>9</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1" dirty="0">
                              <a:solidFill>
                                <a:srgbClr val="FF0000"/>
                              </a:solidFill>
                              <a:effectLst/>
                              <a:latin typeface="+mn-lt"/>
                            </a:rPr>
                            <a:t>PSICOV</a:t>
                          </a:r>
                          <a:endParaRPr lang="en-US" sz="1100" b="1" dirty="0">
                            <a:solidFill>
                              <a:srgbClr val="FF0000"/>
                            </a:solidFill>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endParaRPr lang="en-US"/>
                        </a:p>
                      </a:txBody>
                      <a:tcPr marL="52701" marR="52701" marT="52701" marB="52701" anchor="ctr">
                        <a:blipFill>
                          <a:blip r:embed="rId4"/>
                          <a:stretch>
                            <a:fillRect l="-254144" t="-911905" r="-2762" b="-409524"/>
                          </a:stretch>
                        </a:blipFill>
                      </a:tcPr>
                    </a:tc>
                    <a:extLst>
                      <a:ext uri="{0D108BD9-81ED-4DB2-BD59-A6C34878D82A}">
                        <a16:rowId xmlns:a16="http://schemas.microsoft.com/office/drawing/2014/main" val="3887319803"/>
                      </a:ext>
                    </a:extLst>
                  </a:tr>
                  <a:tr h="257802">
                    <a:tc>
                      <a:txBody>
                        <a:bodyPr/>
                        <a:lstStyle/>
                        <a:p>
                          <a:pPr algn="l">
                            <a:spcAft>
                              <a:spcPts val="0"/>
                            </a:spcAft>
                          </a:pPr>
                          <a:r>
                            <a:rPr lang="en-US" sz="1000" b="1" dirty="0">
                              <a:effectLst/>
                              <a:latin typeface="+mn-lt"/>
                            </a:rPr>
                            <a:t>10</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dirty="0">
                              <a:effectLst/>
                              <a:latin typeface="+mn-lt"/>
                            </a:rPr>
                            <a:t>metaPSICOV</a:t>
                          </a:r>
                          <a:endParaRPr lang="en-US" sz="1100" b="0"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endParaRPr lang="en-US"/>
                        </a:p>
                      </a:txBody>
                      <a:tcPr marL="52701" marR="52701" marT="52701" marB="52701" anchor="ctr">
                        <a:blipFill>
                          <a:blip r:embed="rId4"/>
                          <a:stretch>
                            <a:fillRect l="-254144" t="-988372" r="-2762" b="-300000"/>
                          </a:stretch>
                        </a:blipFill>
                      </a:tcPr>
                    </a:tc>
                    <a:extLst>
                      <a:ext uri="{0D108BD9-81ED-4DB2-BD59-A6C34878D82A}">
                        <a16:rowId xmlns:a16="http://schemas.microsoft.com/office/drawing/2014/main" val="1310795208"/>
                      </a:ext>
                    </a:extLst>
                  </a:tr>
                  <a:tr h="257802">
                    <a:tc>
                      <a:txBody>
                        <a:bodyPr/>
                        <a:lstStyle/>
                        <a:p>
                          <a:pPr algn="l">
                            <a:spcAft>
                              <a:spcPts val="0"/>
                            </a:spcAft>
                          </a:pPr>
                          <a:r>
                            <a:rPr lang="en-US" sz="1000" b="1" dirty="0">
                              <a:effectLst/>
                              <a:latin typeface="+mn-lt"/>
                            </a:rPr>
                            <a:t>11</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a:effectLst/>
                              <a:latin typeface="+mn-lt"/>
                            </a:rPr>
                            <a:t>shapeString</a:t>
                          </a:r>
                          <a:endParaRPr lang="en-US" sz="1100" b="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dirty="0">
                              <a:effectLst/>
                              <a:latin typeface="+mn-lt"/>
                            </a:rPr>
                            <a:t>8</a:t>
                          </a:r>
                          <a:endParaRPr lang="en-US" sz="1100" b="0" dirty="0">
                            <a:effectLst/>
                            <a:latin typeface="+mn-lt"/>
                            <a:ea typeface="SimSun" panose="02010600030101010101" pitchFamily="2" charset="-122"/>
                            <a:cs typeface="Times New Roman" panose="02020603050405020304" pitchFamily="18" charset="0"/>
                          </a:endParaRPr>
                        </a:p>
                      </a:txBody>
                      <a:tcPr marL="52701" marR="52701" marT="52701" marB="52701" anchor="ctr"/>
                    </a:tc>
                    <a:extLst>
                      <a:ext uri="{0D108BD9-81ED-4DB2-BD59-A6C34878D82A}">
                        <a16:rowId xmlns:a16="http://schemas.microsoft.com/office/drawing/2014/main" val="2429048291"/>
                      </a:ext>
                    </a:extLst>
                  </a:tr>
                  <a:tr h="257802">
                    <a:tc>
                      <a:txBody>
                        <a:bodyPr/>
                        <a:lstStyle/>
                        <a:p>
                          <a:pPr algn="l">
                            <a:spcAft>
                              <a:spcPts val="0"/>
                            </a:spcAft>
                          </a:pPr>
                          <a:r>
                            <a:rPr lang="en-US" sz="1000" b="1" dirty="0">
                              <a:effectLst/>
                              <a:latin typeface="+mn-lt"/>
                            </a:rPr>
                            <a:t>12</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dirty="0">
                              <a:effectLst/>
                              <a:latin typeface="+mn-lt"/>
                            </a:rPr>
                            <a:t>Raw Co-evolution Statistics</a:t>
                          </a:r>
                          <a:endParaRPr lang="en-US" sz="1100" b="0"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endParaRPr lang="en-US"/>
                        </a:p>
                      </a:txBody>
                      <a:tcPr marL="52701" marR="52701" marT="52701" marB="52701" anchor="ctr">
                        <a:blipFill>
                          <a:blip r:embed="rId4"/>
                          <a:stretch>
                            <a:fillRect l="-254144" t="-1186047" r="-2762" b="-102326"/>
                          </a:stretch>
                        </a:blipFill>
                      </a:tcPr>
                    </a:tc>
                    <a:extLst>
                      <a:ext uri="{0D108BD9-81ED-4DB2-BD59-A6C34878D82A}">
                        <a16:rowId xmlns:a16="http://schemas.microsoft.com/office/drawing/2014/main" val="2526019556"/>
                      </a:ext>
                    </a:extLst>
                  </a:tr>
                  <a:tr h="257802">
                    <a:tc>
                      <a:txBody>
                        <a:bodyPr/>
                        <a:lstStyle/>
                        <a:p>
                          <a:pPr algn="l">
                            <a:spcAft>
                              <a:spcPts val="0"/>
                            </a:spcAft>
                          </a:pPr>
                          <a:r>
                            <a:rPr lang="en-US" sz="1000" b="1" dirty="0">
                              <a:effectLst/>
                              <a:latin typeface="+mn-lt"/>
                            </a:rPr>
                            <a:t>13</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dirty="0">
                              <a:effectLst/>
                              <a:latin typeface="+mn-lt"/>
                            </a:rPr>
                            <a:t>Physicochemical Features </a:t>
                          </a:r>
                          <a:endParaRPr lang="en-US" sz="1100" b="0"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dirty="0">
                              <a:effectLst/>
                              <a:latin typeface="+mn-lt"/>
                            </a:rPr>
                            <a:t>5</a:t>
                          </a:r>
                          <a:endParaRPr lang="en-US" sz="1100" b="0" dirty="0">
                            <a:effectLst/>
                            <a:latin typeface="+mn-lt"/>
                            <a:ea typeface="SimSun" panose="02010600030101010101" pitchFamily="2" charset="-122"/>
                            <a:cs typeface="Times New Roman" panose="02020603050405020304" pitchFamily="18" charset="0"/>
                          </a:endParaRPr>
                        </a:p>
                      </a:txBody>
                      <a:tcPr marL="52701" marR="52701" marT="52701" marB="52701" anchor="ctr"/>
                    </a:tc>
                    <a:extLst>
                      <a:ext uri="{0D108BD9-81ED-4DB2-BD59-A6C34878D82A}">
                        <a16:rowId xmlns:a16="http://schemas.microsoft.com/office/drawing/2014/main" val="2082059976"/>
                      </a:ext>
                    </a:extLst>
                  </a:tr>
                </a:tbl>
              </a:graphicData>
            </a:graphic>
          </p:graphicFrame>
        </mc:Fallback>
      </mc:AlternateContent>
      <p:grpSp>
        <p:nvGrpSpPr>
          <p:cNvPr id="6" name="Group 5">
            <a:extLst>
              <a:ext uri="{FF2B5EF4-FFF2-40B4-BE49-F238E27FC236}">
                <a16:creationId xmlns:a16="http://schemas.microsoft.com/office/drawing/2014/main" id="{CC0DF93B-6A90-4586-A8AB-098AFE26E4D8}"/>
              </a:ext>
            </a:extLst>
          </p:cNvPr>
          <p:cNvGrpSpPr/>
          <p:nvPr/>
        </p:nvGrpSpPr>
        <p:grpSpPr>
          <a:xfrm>
            <a:off x="2167350" y="3081979"/>
            <a:ext cx="436863" cy="1380250"/>
            <a:chOff x="6206110" y="3376613"/>
            <a:chExt cx="394715" cy="1247085"/>
          </a:xfrm>
        </p:grpSpPr>
        <p:cxnSp>
          <p:nvCxnSpPr>
            <p:cNvPr id="7" name="Straight Connector 6">
              <a:extLst>
                <a:ext uri="{FF2B5EF4-FFF2-40B4-BE49-F238E27FC236}">
                  <a16:creationId xmlns:a16="http://schemas.microsoft.com/office/drawing/2014/main" id="{175756F9-5B6B-4064-A9DA-0125B2D26808}"/>
                </a:ext>
              </a:extLst>
            </p:cNvPr>
            <p:cNvCxnSpPr/>
            <p:nvPr/>
          </p:nvCxnSpPr>
          <p:spPr>
            <a:xfrm flipV="1">
              <a:off x="6210300" y="3376613"/>
              <a:ext cx="390525" cy="466725"/>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E13E926-B158-41AB-9BD5-01FD2BDA4768}"/>
                </a:ext>
              </a:extLst>
            </p:cNvPr>
            <p:cNvCxnSpPr/>
            <p:nvPr/>
          </p:nvCxnSpPr>
          <p:spPr>
            <a:xfrm flipV="1">
              <a:off x="6206110" y="4156973"/>
              <a:ext cx="390525" cy="466725"/>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3103BFA-E3EA-4C63-9CA3-A6EC64329B6F}"/>
                </a:ext>
              </a:extLst>
            </p:cNvPr>
            <p:cNvCxnSpPr>
              <a:cxnSpLocks/>
            </p:cNvCxnSpPr>
            <p:nvPr/>
          </p:nvCxnSpPr>
          <p:spPr>
            <a:xfrm flipV="1">
              <a:off x="6210300" y="3839051"/>
              <a:ext cx="4762" cy="784647"/>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DC7023F-1D7D-4E08-A297-216A608CA97E}"/>
                </a:ext>
              </a:extLst>
            </p:cNvPr>
            <p:cNvCxnSpPr>
              <a:cxnSpLocks/>
            </p:cNvCxnSpPr>
            <p:nvPr/>
          </p:nvCxnSpPr>
          <p:spPr>
            <a:xfrm flipV="1">
              <a:off x="6591805" y="3376613"/>
              <a:ext cx="4762" cy="78464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014BF16E-9B12-471E-A657-5CF5B5F9E8CD}"/>
              </a:ext>
            </a:extLst>
          </p:cNvPr>
          <p:cNvGrpSpPr/>
          <p:nvPr/>
        </p:nvGrpSpPr>
        <p:grpSpPr>
          <a:xfrm>
            <a:off x="2693369" y="3088464"/>
            <a:ext cx="436863" cy="1380250"/>
            <a:chOff x="6206110" y="3376613"/>
            <a:chExt cx="394715" cy="1247085"/>
          </a:xfrm>
        </p:grpSpPr>
        <p:cxnSp>
          <p:nvCxnSpPr>
            <p:cNvPr id="12" name="Straight Connector 11">
              <a:extLst>
                <a:ext uri="{FF2B5EF4-FFF2-40B4-BE49-F238E27FC236}">
                  <a16:creationId xmlns:a16="http://schemas.microsoft.com/office/drawing/2014/main" id="{3FF1A500-04D3-4FE5-B341-7FBE234D8DA8}"/>
                </a:ext>
              </a:extLst>
            </p:cNvPr>
            <p:cNvCxnSpPr/>
            <p:nvPr/>
          </p:nvCxnSpPr>
          <p:spPr>
            <a:xfrm flipV="1">
              <a:off x="6210300" y="3376613"/>
              <a:ext cx="390525" cy="46672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2DE2EE6-0A33-4525-AB70-33551B5DF6BD}"/>
                </a:ext>
              </a:extLst>
            </p:cNvPr>
            <p:cNvCxnSpPr/>
            <p:nvPr/>
          </p:nvCxnSpPr>
          <p:spPr>
            <a:xfrm flipV="1">
              <a:off x="6206110" y="4156973"/>
              <a:ext cx="390525" cy="46672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4754446-8DD2-477F-B7BC-A4F3034713F4}"/>
                </a:ext>
              </a:extLst>
            </p:cNvPr>
            <p:cNvCxnSpPr>
              <a:cxnSpLocks/>
            </p:cNvCxnSpPr>
            <p:nvPr/>
          </p:nvCxnSpPr>
          <p:spPr>
            <a:xfrm flipV="1">
              <a:off x="6591805" y="3376613"/>
              <a:ext cx="4762" cy="784647"/>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5146B36-5F76-4583-BD42-29481E9076C6}"/>
                </a:ext>
              </a:extLst>
            </p:cNvPr>
            <p:cNvCxnSpPr>
              <a:cxnSpLocks/>
            </p:cNvCxnSpPr>
            <p:nvPr/>
          </p:nvCxnSpPr>
          <p:spPr>
            <a:xfrm flipV="1">
              <a:off x="6210300" y="3839051"/>
              <a:ext cx="4762" cy="784647"/>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6" name="Straight Connector 15">
            <a:extLst>
              <a:ext uri="{FF2B5EF4-FFF2-40B4-BE49-F238E27FC236}">
                <a16:creationId xmlns:a16="http://schemas.microsoft.com/office/drawing/2014/main" id="{6C9A96CA-23CE-4D01-A0E3-7E0C9F0DA7A1}"/>
              </a:ext>
            </a:extLst>
          </p:cNvPr>
          <p:cNvCxnSpPr>
            <a:cxnSpLocks/>
          </p:cNvCxnSpPr>
          <p:nvPr/>
        </p:nvCxnSpPr>
        <p:spPr>
          <a:xfrm>
            <a:off x="2595924" y="3086028"/>
            <a:ext cx="526960" cy="243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86A447C-8D7F-4EE4-8658-6CB3816B148A}"/>
              </a:ext>
            </a:extLst>
          </p:cNvPr>
          <p:cNvCxnSpPr>
            <a:cxnSpLocks/>
          </p:cNvCxnSpPr>
          <p:nvPr/>
        </p:nvCxnSpPr>
        <p:spPr>
          <a:xfrm>
            <a:off x="2171988" y="3597846"/>
            <a:ext cx="52865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67B91B5-B72F-4949-9744-3A3CC5C3E1C6}"/>
              </a:ext>
            </a:extLst>
          </p:cNvPr>
          <p:cNvCxnSpPr>
            <a:cxnSpLocks/>
          </p:cNvCxnSpPr>
          <p:nvPr/>
        </p:nvCxnSpPr>
        <p:spPr>
          <a:xfrm>
            <a:off x="2594230" y="3945665"/>
            <a:ext cx="528654" cy="11231"/>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1C9C1EC-EC65-4A21-ABD4-1FB82FA27FA0}"/>
              </a:ext>
            </a:extLst>
          </p:cNvPr>
          <p:cNvCxnSpPr>
            <a:cxnSpLocks/>
          </p:cNvCxnSpPr>
          <p:nvPr/>
        </p:nvCxnSpPr>
        <p:spPr>
          <a:xfrm>
            <a:off x="2167350" y="4456277"/>
            <a:ext cx="533291" cy="5629"/>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5C7DB780-BDFF-4687-AA43-1337F77DE952}"/>
                  </a:ext>
                </a:extLst>
              </p:cNvPr>
              <p:cNvSpPr/>
              <p:nvPr/>
            </p:nvSpPr>
            <p:spPr>
              <a:xfrm>
                <a:off x="2051751" y="3070911"/>
                <a:ext cx="334194"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i="1" smtClean="0">
                          <a:solidFill>
                            <a:schemeClr val="bg2"/>
                          </a:solidFill>
                          <a:latin typeface="Cambria Math" panose="02040503050406030204" pitchFamily="18" charset="0"/>
                          <a:ea typeface="Cambria Math" panose="02040503050406030204" pitchFamily="18" charset="0"/>
                        </a:rPr>
                        <m:t>𝐿</m:t>
                      </m:r>
                    </m:oMath>
                  </m:oMathPara>
                </a14:m>
                <a:endParaRPr lang="en-US" dirty="0">
                  <a:solidFill>
                    <a:schemeClr val="bg2"/>
                  </a:solidFill>
                  <a:latin typeface="+mn-lt"/>
                </a:endParaRPr>
              </a:p>
            </p:txBody>
          </p:sp>
        </mc:Choice>
        <mc:Fallback xmlns="">
          <p:sp>
            <p:nvSpPr>
              <p:cNvPr id="20" name="Rectangle 19">
                <a:extLst>
                  <a:ext uri="{FF2B5EF4-FFF2-40B4-BE49-F238E27FC236}">
                    <a16:creationId xmlns:a16="http://schemas.microsoft.com/office/drawing/2014/main" id="{5C7DB780-BDFF-4687-AA43-1337F77DE952}"/>
                  </a:ext>
                </a:extLst>
              </p:cNvPr>
              <p:cNvSpPr>
                <a:spLocks noRot="1" noChangeAspect="1" noMove="1" noResize="1" noEditPoints="1" noAdjustHandles="1" noChangeArrowheads="1" noChangeShapeType="1" noTextEdit="1"/>
              </p:cNvSpPr>
              <p:nvPr/>
            </p:nvSpPr>
            <p:spPr>
              <a:xfrm>
                <a:off x="2051751" y="3070911"/>
                <a:ext cx="334194" cy="30777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7DAEEDA0-EC01-4476-B0DD-E1A5BF009528}"/>
                  </a:ext>
                </a:extLst>
              </p:cNvPr>
              <p:cNvSpPr/>
              <p:nvPr/>
            </p:nvSpPr>
            <p:spPr>
              <a:xfrm>
                <a:off x="1852448" y="3888005"/>
                <a:ext cx="334194"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i="1" smtClean="0">
                          <a:solidFill>
                            <a:schemeClr val="bg2"/>
                          </a:solidFill>
                          <a:latin typeface="Cambria Math" panose="02040503050406030204" pitchFamily="18" charset="0"/>
                          <a:ea typeface="Cambria Math" panose="02040503050406030204" pitchFamily="18" charset="0"/>
                        </a:rPr>
                        <m:t>𝐿</m:t>
                      </m:r>
                    </m:oMath>
                  </m:oMathPara>
                </a14:m>
                <a:endParaRPr lang="en-US" dirty="0">
                  <a:solidFill>
                    <a:schemeClr val="bg2"/>
                  </a:solidFill>
                  <a:latin typeface="+mn-lt"/>
                </a:endParaRPr>
              </a:p>
            </p:txBody>
          </p:sp>
        </mc:Choice>
        <mc:Fallback xmlns="">
          <p:sp>
            <p:nvSpPr>
              <p:cNvPr id="21" name="Rectangle 20">
                <a:extLst>
                  <a:ext uri="{FF2B5EF4-FFF2-40B4-BE49-F238E27FC236}">
                    <a16:creationId xmlns:a16="http://schemas.microsoft.com/office/drawing/2014/main" id="{7DAEEDA0-EC01-4476-B0DD-E1A5BF009528}"/>
                  </a:ext>
                </a:extLst>
              </p:cNvPr>
              <p:cNvSpPr>
                <a:spLocks noRot="1" noChangeAspect="1" noMove="1" noResize="1" noEditPoints="1" noAdjustHandles="1" noChangeArrowheads="1" noChangeShapeType="1" noTextEdit="1"/>
              </p:cNvSpPr>
              <p:nvPr/>
            </p:nvSpPr>
            <p:spPr>
              <a:xfrm>
                <a:off x="1852448" y="3888005"/>
                <a:ext cx="334194" cy="307777"/>
              </a:xfrm>
              <a:prstGeom prst="rect">
                <a:avLst/>
              </a:prstGeom>
              <a:blipFill>
                <a:blip r:embed="rId6"/>
                <a:stretch>
                  <a:fillRect/>
                </a:stretch>
              </a:blipFill>
            </p:spPr>
            <p:txBody>
              <a:bodyPr/>
              <a:lstStyle/>
              <a:p>
                <a:r>
                  <a:rPr lang="en-US">
                    <a:noFill/>
                  </a:rPr>
                  <a:t> </a:t>
                </a:r>
              </a:p>
            </p:txBody>
          </p:sp>
        </mc:Fallback>
      </mc:AlternateContent>
      <p:sp>
        <p:nvSpPr>
          <p:cNvPr id="26" name="Rectangle 25">
            <a:extLst>
              <a:ext uri="{FF2B5EF4-FFF2-40B4-BE49-F238E27FC236}">
                <a16:creationId xmlns:a16="http://schemas.microsoft.com/office/drawing/2014/main" id="{A4C14D50-D03B-4DD1-A805-8EE0B5B32518}"/>
              </a:ext>
            </a:extLst>
          </p:cNvPr>
          <p:cNvSpPr/>
          <p:nvPr/>
        </p:nvSpPr>
        <p:spPr>
          <a:xfrm>
            <a:off x="2682061" y="2838932"/>
            <a:ext cx="341760" cy="261610"/>
          </a:xfrm>
          <a:prstGeom prst="rect">
            <a:avLst/>
          </a:prstGeom>
        </p:spPr>
        <p:txBody>
          <a:bodyPr wrap="none">
            <a:spAutoFit/>
          </a:bodyPr>
          <a:lstStyle/>
          <a:p>
            <a:r>
              <a:rPr lang="en-US" altLang="zh-CN" sz="1100" dirty="0">
                <a:solidFill>
                  <a:schemeClr val="bg2"/>
                </a:solidFill>
                <a:latin typeface="+mn-lt"/>
              </a:rPr>
              <a:t>54</a:t>
            </a:r>
            <a:endParaRPr lang="en-US" sz="1100" dirty="0">
              <a:solidFill>
                <a:schemeClr val="bg2"/>
              </a:solidFill>
              <a:latin typeface="+mn-lt"/>
            </a:endParaRPr>
          </a:p>
        </p:txBody>
      </p:sp>
      <p:sp>
        <p:nvSpPr>
          <p:cNvPr id="23" name="Shape 12">
            <a:extLst>
              <a:ext uri="{FF2B5EF4-FFF2-40B4-BE49-F238E27FC236}">
                <a16:creationId xmlns:a16="http://schemas.microsoft.com/office/drawing/2014/main" id="{F969FA97-F10E-F64A-BA88-8EA404C753C4}"/>
              </a:ext>
            </a:extLst>
          </p:cNvPr>
          <p:cNvSpPr txBox="1">
            <a:spLocks/>
          </p:cNvSpPr>
          <p:nvPr/>
        </p:nvSpPr>
        <p:spPr>
          <a:xfrm>
            <a:off x="0" y="4869656"/>
            <a:ext cx="2895600" cy="273844"/>
          </a:xfrm>
          <a:prstGeom prst="rect">
            <a:avLst/>
          </a:prstGeom>
          <a:noFill/>
          <a:ln>
            <a:noFill/>
          </a:ln>
        </p:spPr>
        <p:txBody>
          <a:bodyPr wrap="square"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None/>
              <a:defRPr sz="1000" b="0" i="0" u="none" strike="noStrike" cap="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r>
              <a:rPr lang="en-US" dirty="0">
                <a:solidFill>
                  <a:srgbClr val="FFFFFF"/>
                </a:solidFill>
              </a:rPr>
              <a:t>PhD Defense, May 11, 2020</a:t>
            </a:r>
          </a:p>
        </p:txBody>
      </p:sp>
    </p:spTree>
    <p:extLst>
      <p:ext uri="{BB962C8B-B14F-4D97-AF65-F5344CB8AC3E}">
        <p14:creationId xmlns:p14="http://schemas.microsoft.com/office/powerpoint/2010/main" val="18040074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ext Placeholder 1">
            <a:extLst>
              <a:ext uri="{FF2B5EF4-FFF2-40B4-BE49-F238E27FC236}">
                <a16:creationId xmlns:a16="http://schemas.microsoft.com/office/drawing/2014/main" id="{E53AE5D0-4066-46F6-B4BA-952F513772DE}"/>
              </a:ext>
            </a:extLst>
          </p:cNvPr>
          <p:cNvSpPr>
            <a:spLocks noGrp="1"/>
          </p:cNvSpPr>
          <p:nvPr>
            <p:ph type="body" idx="1"/>
          </p:nvPr>
        </p:nvSpPr>
        <p:spPr>
          <a:xfrm>
            <a:off x="457200" y="968900"/>
            <a:ext cx="6670450" cy="3603100"/>
          </a:xfrm>
        </p:spPr>
        <p:txBody>
          <a:bodyPr/>
          <a:lstStyle/>
          <a:p>
            <a:pPr marL="152400" indent="0">
              <a:spcBef>
                <a:spcPts val="0"/>
              </a:spcBef>
              <a:spcAft>
                <a:spcPts val="600"/>
              </a:spcAft>
              <a:buNone/>
            </a:pPr>
            <a:r>
              <a:rPr lang="en-US" sz="1800" dirty="0"/>
              <a:t>Residual Block</a:t>
            </a:r>
          </a:p>
          <a:p>
            <a:pPr>
              <a:spcBef>
                <a:spcPts val="0"/>
              </a:spcBef>
              <a:spcAft>
                <a:spcPts val="600"/>
              </a:spcAft>
            </a:pPr>
            <a:r>
              <a:rPr lang="en-US" altLang="zh-CN" sz="1600" dirty="0"/>
              <a:t>Shortcuts </a:t>
            </a:r>
            <a:r>
              <a:rPr lang="en-US" sz="1600" dirty="0"/>
              <a:t>make network deeper</a:t>
            </a:r>
          </a:p>
          <a:p>
            <a:pPr>
              <a:spcBef>
                <a:spcPts val="0"/>
              </a:spcBef>
              <a:spcAft>
                <a:spcPts val="600"/>
              </a:spcAft>
            </a:pPr>
            <a:r>
              <a:rPr lang="en-US" altLang="zh-CN" sz="1600" dirty="0">
                <a:latin typeface="+mn-lt"/>
              </a:rPr>
              <a:t>In our network, BN layers are removed</a:t>
            </a:r>
          </a:p>
        </p:txBody>
      </p:sp>
      <p:sp>
        <p:nvSpPr>
          <p:cNvPr id="3" name="Title 2">
            <a:extLst>
              <a:ext uri="{FF2B5EF4-FFF2-40B4-BE49-F238E27FC236}">
                <a16:creationId xmlns:a16="http://schemas.microsoft.com/office/drawing/2014/main" id="{47849F1E-B55C-450D-812E-7833045834B6}"/>
              </a:ext>
            </a:extLst>
          </p:cNvPr>
          <p:cNvSpPr>
            <a:spLocks noGrp="1"/>
          </p:cNvSpPr>
          <p:nvPr>
            <p:ph type="title"/>
          </p:nvPr>
        </p:nvSpPr>
        <p:spPr/>
        <p:txBody>
          <a:bodyPr>
            <a:normAutofit fontScale="90000"/>
          </a:bodyPr>
          <a:lstStyle/>
          <a:p>
            <a:r>
              <a:rPr lang="en-US" dirty="0"/>
              <a:t>MUFOLD-</a:t>
            </a:r>
            <a:r>
              <a:rPr lang="en-US" dirty="0" err="1"/>
              <a:t>Contact_D</a:t>
            </a:r>
            <a:r>
              <a:rPr lang="en-US" dirty="0"/>
              <a:t> </a:t>
            </a:r>
            <a:r>
              <a:rPr lang="en-US" altLang="zh-CN" dirty="0"/>
              <a:t>Network Structure</a:t>
            </a:r>
            <a:endParaRPr lang="en-US" dirty="0"/>
          </a:p>
        </p:txBody>
      </p:sp>
      <p:sp>
        <p:nvSpPr>
          <p:cNvPr id="4" name="Slide Number Placeholder 3">
            <a:extLst>
              <a:ext uri="{FF2B5EF4-FFF2-40B4-BE49-F238E27FC236}">
                <a16:creationId xmlns:a16="http://schemas.microsoft.com/office/drawing/2014/main" id="{1622EEDD-87FD-400E-9CE1-F14E9E5A58FE}"/>
              </a:ext>
            </a:extLst>
          </p:cNvPr>
          <p:cNvSpPr>
            <a:spLocks noGrp="1"/>
          </p:cNvSpPr>
          <p:nvPr>
            <p:ph type="sldNum" idx="4"/>
          </p:nvPr>
        </p:nvSpPr>
        <p:spPr/>
        <p:txBody>
          <a:bodyPr/>
          <a:lstStyle/>
          <a:p>
            <a:pPr marL="0" marR="0" lvl="0" indent="0" algn="l" rtl="0">
              <a:spcBef>
                <a:spcPts val="0"/>
              </a:spcBef>
              <a:buSzPct val="25000"/>
              <a:buNone/>
            </a:pPr>
            <a:fld id="{00000000-1234-1234-1234-123412341234}" type="slidenum">
              <a:rPr lang="en-US" sz="1000" b="0" i="0" u="none" strike="noStrike" cap="none" smtClean="0">
                <a:solidFill>
                  <a:schemeClr val="lt1"/>
                </a:solidFill>
                <a:latin typeface="+mn-lt"/>
                <a:ea typeface="Arial"/>
                <a:cs typeface="Arial"/>
                <a:sym typeface="Arial"/>
              </a:rPr>
              <a:t>29</a:t>
            </a:fld>
            <a:endParaRPr lang="en-US" sz="1000" b="0" i="0" u="none" strike="noStrike" cap="none">
              <a:solidFill>
                <a:schemeClr val="lt1"/>
              </a:solidFill>
              <a:latin typeface="+mn-lt"/>
              <a:ea typeface="Arial"/>
              <a:cs typeface="Arial"/>
              <a:sym typeface="Arial"/>
            </a:endParaRPr>
          </a:p>
        </p:txBody>
      </p:sp>
      <p:pic>
        <p:nvPicPr>
          <p:cNvPr id="57" name="Shape 122">
            <a:extLst>
              <a:ext uri="{FF2B5EF4-FFF2-40B4-BE49-F238E27FC236}">
                <a16:creationId xmlns:a16="http://schemas.microsoft.com/office/drawing/2014/main" id="{800D3E28-108C-4E13-A791-A4558109174E}"/>
              </a:ext>
            </a:extLst>
          </p:cNvPr>
          <p:cNvPicPr preferRelativeResize="0"/>
          <p:nvPr/>
        </p:nvPicPr>
        <p:blipFill rotWithShape="1">
          <a:blip r:embed="rId3">
            <a:alphaModFix/>
          </a:blip>
          <a:srcRect r="2362"/>
          <a:stretch/>
        </p:blipFill>
        <p:spPr>
          <a:xfrm>
            <a:off x="2095680" y="2215289"/>
            <a:ext cx="900803" cy="1853373"/>
          </a:xfrm>
          <a:prstGeom prst="rect">
            <a:avLst/>
          </a:prstGeom>
          <a:noFill/>
          <a:ln>
            <a:noFill/>
          </a:ln>
        </p:spPr>
      </p:pic>
      <p:sp>
        <p:nvSpPr>
          <p:cNvPr id="58" name="Shape 123">
            <a:extLst>
              <a:ext uri="{FF2B5EF4-FFF2-40B4-BE49-F238E27FC236}">
                <a16:creationId xmlns:a16="http://schemas.microsoft.com/office/drawing/2014/main" id="{FB3C056F-F2CC-45F7-BC28-1AA9AED10855}"/>
              </a:ext>
            </a:extLst>
          </p:cNvPr>
          <p:cNvSpPr/>
          <p:nvPr/>
        </p:nvSpPr>
        <p:spPr>
          <a:xfrm>
            <a:off x="1603434" y="4010475"/>
            <a:ext cx="1797689" cy="3333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1000" dirty="0">
                <a:latin typeface="Arial" panose="020B0604020202020204" pitchFamily="34" charset="0"/>
                <a:ea typeface="Calibri"/>
                <a:cs typeface="Arial" panose="020B0604020202020204" pitchFamily="34" charset="0"/>
                <a:sym typeface="Calibri"/>
              </a:rPr>
              <a:t>Original Residual Block</a:t>
            </a:r>
          </a:p>
        </p:txBody>
      </p:sp>
      <p:grpSp>
        <p:nvGrpSpPr>
          <p:cNvPr id="21" name="Group 20">
            <a:extLst>
              <a:ext uri="{FF2B5EF4-FFF2-40B4-BE49-F238E27FC236}">
                <a16:creationId xmlns:a16="http://schemas.microsoft.com/office/drawing/2014/main" id="{FCF43303-96E8-430D-BC1F-2E2539C209F0}"/>
              </a:ext>
            </a:extLst>
          </p:cNvPr>
          <p:cNvGrpSpPr/>
          <p:nvPr/>
        </p:nvGrpSpPr>
        <p:grpSpPr>
          <a:xfrm>
            <a:off x="6889992" y="871204"/>
            <a:ext cx="1413497" cy="3818167"/>
            <a:chOff x="6989756" y="233012"/>
            <a:chExt cx="1641865" cy="4435039"/>
          </a:xfrm>
        </p:grpSpPr>
        <p:pic>
          <p:nvPicPr>
            <p:cNvPr id="59" name="Shape 124">
              <a:extLst>
                <a:ext uri="{FF2B5EF4-FFF2-40B4-BE49-F238E27FC236}">
                  <a16:creationId xmlns:a16="http://schemas.microsoft.com/office/drawing/2014/main" id="{3FE73F59-A9A1-4878-AA29-DB5256997B74}"/>
                </a:ext>
              </a:extLst>
            </p:cNvPr>
            <p:cNvPicPr preferRelativeResize="0"/>
            <p:nvPr/>
          </p:nvPicPr>
          <p:blipFill>
            <a:blip r:embed="rId4">
              <a:alphaModFix/>
            </a:blip>
            <a:stretch>
              <a:fillRect/>
            </a:stretch>
          </p:blipFill>
          <p:spPr>
            <a:xfrm>
              <a:off x="7238186" y="475448"/>
              <a:ext cx="1338078" cy="4192603"/>
            </a:xfrm>
            <a:prstGeom prst="rect">
              <a:avLst/>
            </a:prstGeom>
            <a:noFill/>
            <a:ln>
              <a:noFill/>
            </a:ln>
          </p:spPr>
        </p:pic>
        <p:sp>
          <p:nvSpPr>
            <p:cNvPr id="60" name="Shape 125">
              <a:extLst>
                <a:ext uri="{FF2B5EF4-FFF2-40B4-BE49-F238E27FC236}">
                  <a16:creationId xmlns:a16="http://schemas.microsoft.com/office/drawing/2014/main" id="{EA293A34-E51A-4275-AAA5-85B7E641E0EC}"/>
                </a:ext>
              </a:extLst>
            </p:cNvPr>
            <p:cNvSpPr/>
            <p:nvPr/>
          </p:nvSpPr>
          <p:spPr>
            <a:xfrm>
              <a:off x="6989756" y="233012"/>
              <a:ext cx="992700" cy="2154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900" dirty="0">
                  <a:latin typeface="Arial" panose="020B0604020202020204" pitchFamily="34" charset="0"/>
                  <a:ea typeface="Calibri"/>
                  <a:cs typeface="Arial" panose="020B0604020202020204" pitchFamily="34" charset="0"/>
                  <a:sym typeface="Calibri"/>
                </a:rPr>
                <a:t>Plain net</a:t>
              </a:r>
            </a:p>
          </p:txBody>
        </p:sp>
        <p:sp>
          <p:nvSpPr>
            <p:cNvPr id="61" name="Shape 126">
              <a:extLst>
                <a:ext uri="{FF2B5EF4-FFF2-40B4-BE49-F238E27FC236}">
                  <a16:creationId xmlns:a16="http://schemas.microsoft.com/office/drawing/2014/main" id="{CB3A34A7-C179-4737-B248-BE5115F8077E}"/>
                </a:ext>
              </a:extLst>
            </p:cNvPr>
            <p:cNvSpPr/>
            <p:nvPr/>
          </p:nvSpPr>
          <p:spPr>
            <a:xfrm>
              <a:off x="7638921" y="233012"/>
              <a:ext cx="992700" cy="2154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900" dirty="0">
                  <a:latin typeface="Arial" panose="020B0604020202020204" pitchFamily="34" charset="0"/>
                  <a:ea typeface="Calibri"/>
                  <a:cs typeface="Arial" panose="020B0604020202020204" pitchFamily="34" charset="0"/>
                  <a:sym typeface="Calibri"/>
                </a:rPr>
                <a:t>Res net</a:t>
              </a:r>
            </a:p>
          </p:txBody>
        </p:sp>
      </p:grpSp>
      <p:sp>
        <p:nvSpPr>
          <p:cNvPr id="63" name="Shape 123">
            <a:extLst>
              <a:ext uri="{FF2B5EF4-FFF2-40B4-BE49-F238E27FC236}">
                <a16:creationId xmlns:a16="http://schemas.microsoft.com/office/drawing/2014/main" id="{EDF89BC6-5FA4-474E-921B-32FC974F4FC4}"/>
              </a:ext>
            </a:extLst>
          </p:cNvPr>
          <p:cNvSpPr/>
          <p:nvPr/>
        </p:nvSpPr>
        <p:spPr>
          <a:xfrm>
            <a:off x="3829976" y="3999610"/>
            <a:ext cx="1797689" cy="3333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1000" dirty="0">
                <a:latin typeface="Arial" panose="020B0604020202020204" pitchFamily="34" charset="0"/>
                <a:ea typeface="Calibri"/>
                <a:cs typeface="Arial" panose="020B0604020202020204" pitchFamily="34" charset="0"/>
                <a:sym typeface="Calibri"/>
              </a:rPr>
              <a:t>Our Residual Block</a:t>
            </a:r>
          </a:p>
        </p:txBody>
      </p:sp>
      <p:grpSp>
        <p:nvGrpSpPr>
          <p:cNvPr id="5" name="Group 4">
            <a:extLst>
              <a:ext uri="{FF2B5EF4-FFF2-40B4-BE49-F238E27FC236}">
                <a16:creationId xmlns:a16="http://schemas.microsoft.com/office/drawing/2014/main" id="{142545F9-CD79-4F50-B40D-F29933B4811B}"/>
              </a:ext>
            </a:extLst>
          </p:cNvPr>
          <p:cNvGrpSpPr/>
          <p:nvPr/>
        </p:nvGrpSpPr>
        <p:grpSpPr>
          <a:xfrm>
            <a:off x="4330295" y="2215289"/>
            <a:ext cx="945847" cy="1853373"/>
            <a:chOff x="4352910" y="2383954"/>
            <a:chExt cx="993143" cy="1946049"/>
          </a:xfrm>
        </p:grpSpPr>
        <p:pic>
          <p:nvPicPr>
            <p:cNvPr id="62" name="Shape 122">
              <a:extLst>
                <a:ext uri="{FF2B5EF4-FFF2-40B4-BE49-F238E27FC236}">
                  <a16:creationId xmlns:a16="http://schemas.microsoft.com/office/drawing/2014/main" id="{7015E568-4FDE-43A7-A669-D58DE13B8715}"/>
                </a:ext>
              </a:extLst>
            </p:cNvPr>
            <p:cNvPicPr preferRelativeResize="0"/>
            <p:nvPr/>
          </p:nvPicPr>
          <p:blipFill rotWithShape="1">
            <a:blip r:embed="rId3">
              <a:alphaModFix/>
            </a:blip>
            <a:srcRect r="2362"/>
            <a:stretch/>
          </p:blipFill>
          <p:spPr>
            <a:xfrm>
              <a:off x="4352910" y="2383954"/>
              <a:ext cx="945847" cy="1946049"/>
            </a:xfrm>
            <a:prstGeom prst="rect">
              <a:avLst/>
            </a:prstGeom>
            <a:noFill/>
            <a:ln>
              <a:noFill/>
            </a:ln>
          </p:spPr>
        </p:pic>
        <p:sp>
          <p:nvSpPr>
            <p:cNvPr id="2" name="Multiplication Sign 1">
              <a:extLst>
                <a:ext uri="{FF2B5EF4-FFF2-40B4-BE49-F238E27FC236}">
                  <a16:creationId xmlns:a16="http://schemas.microsoft.com/office/drawing/2014/main" id="{DCABB215-FB19-4E2E-9493-8E2ED2A53D53}"/>
                </a:ext>
              </a:extLst>
            </p:cNvPr>
            <p:cNvSpPr/>
            <p:nvPr/>
          </p:nvSpPr>
          <p:spPr>
            <a:xfrm>
              <a:off x="4747273" y="2976920"/>
              <a:ext cx="598780" cy="166199"/>
            </a:xfrm>
            <a:prstGeom prst="mathMultiply">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65" name="Multiplication Sign 64">
              <a:extLst>
                <a:ext uri="{FF2B5EF4-FFF2-40B4-BE49-F238E27FC236}">
                  <a16:creationId xmlns:a16="http://schemas.microsoft.com/office/drawing/2014/main" id="{3BA3C20E-EF71-4B3E-8572-ABDD2A4DD527}"/>
                </a:ext>
              </a:extLst>
            </p:cNvPr>
            <p:cNvSpPr/>
            <p:nvPr/>
          </p:nvSpPr>
          <p:spPr>
            <a:xfrm>
              <a:off x="4747273" y="3570361"/>
              <a:ext cx="598780" cy="166199"/>
            </a:xfrm>
            <a:prstGeom prst="mathMultiply">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pSp>
      <p:sp>
        <p:nvSpPr>
          <p:cNvPr id="16" name="Shape 12">
            <a:extLst>
              <a:ext uri="{FF2B5EF4-FFF2-40B4-BE49-F238E27FC236}">
                <a16:creationId xmlns:a16="http://schemas.microsoft.com/office/drawing/2014/main" id="{640F8E54-1138-7641-A7CE-49FCB638A598}"/>
              </a:ext>
            </a:extLst>
          </p:cNvPr>
          <p:cNvSpPr txBox="1">
            <a:spLocks/>
          </p:cNvSpPr>
          <p:nvPr/>
        </p:nvSpPr>
        <p:spPr>
          <a:xfrm>
            <a:off x="0" y="4869656"/>
            <a:ext cx="2895600" cy="273844"/>
          </a:xfrm>
          <a:prstGeom prst="rect">
            <a:avLst/>
          </a:prstGeom>
          <a:noFill/>
          <a:ln>
            <a:noFill/>
          </a:ln>
        </p:spPr>
        <p:txBody>
          <a:bodyPr wrap="square"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None/>
              <a:defRPr sz="1000" b="0" i="0" u="none" strike="noStrike" cap="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r>
              <a:rPr lang="en-US" dirty="0">
                <a:solidFill>
                  <a:srgbClr val="FFFFFF"/>
                </a:solidFill>
              </a:rPr>
              <a:t>PhD Defense, May 11, 2020</a:t>
            </a:r>
          </a:p>
        </p:txBody>
      </p:sp>
    </p:spTree>
    <p:extLst>
      <p:ext uri="{BB962C8B-B14F-4D97-AF65-F5344CB8AC3E}">
        <p14:creationId xmlns:p14="http://schemas.microsoft.com/office/powerpoint/2010/main" val="18881362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3" name="Shape 93"/>
          <p:cNvSpPr txBox="1">
            <a:spLocks noGrp="1"/>
          </p:cNvSpPr>
          <p:nvPr>
            <p:ph type="title"/>
          </p:nvPr>
        </p:nvSpPr>
        <p:spPr>
          <a:xfrm>
            <a:off x="457200" y="205976"/>
            <a:ext cx="8229600" cy="672000"/>
          </a:xfrm>
          <a:prstGeom prst="rect">
            <a:avLst/>
          </a:prstGeom>
        </p:spPr>
        <p:txBody>
          <a:bodyPr wrap="square" lIns="91425" tIns="91425" rIns="91425" bIns="91425" anchor="ctr" anchorCtr="0">
            <a:normAutofit fontScale="90000"/>
          </a:bodyPr>
          <a:lstStyle/>
          <a:p>
            <a:pPr lvl="0">
              <a:spcBef>
                <a:spcPts val="0"/>
              </a:spcBef>
              <a:buNone/>
            </a:pPr>
            <a:r>
              <a:rPr lang="en-US" dirty="0"/>
              <a:t>Outline</a:t>
            </a:r>
          </a:p>
        </p:txBody>
      </p:sp>
      <p:sp>
        <p:nvSpPr>
          <p:cNvPr id="2" name="Slide Number Placeholder 1">
            <a:extLst>
              <a:ext uri="{FF2B5EF4-FFF2-40B4-BE49-F238E27FC236}">
                <a16:creationId xmlns:a16="http://schemas.microsoft.com/office/drawing/2014/main" id="{4EB0FF0E-A47F-4779-9626-2648F7602187}"/>
              </a:ext>
            </a:extLst>
          </p:cNvPr>
          <p:cNvSpPr>
            <a:spLocks noGrp="1"/>
          </p:cNvSpPr>
          <p:nvPr>
            <p:ph type="sldNum" idx="4"/>
          </p:nvPr>
        </p:nvSpPr>
        <p:spPr/>
        <p:txBody>
          <a:bodyPr/>
          <a:lstStyle/>
          <a:p>
            <a:pPr marL="0" marR="0" lvl="0" indent="0" algn="l" rtl="0">
              <a:spcBef>
                <a:spcPts val="0"/>
              </a:spcBef>
              <a:buSzPct val="25000"/>
              <a:buNone/>
            </a:pPr>
            <a:fld id="{00000000-1234-1234-1234-123412341234}" type="slidenum">
              <a:rPr lang="en-US" sz="1000" b="0" i="0" u="none" strike="noStrike" cap="none" smtClean="0">
                <a:solidFill>
                  <a:schemeClr val="lt1"/>
                </a:solidFill>
                <a:latin typeface="Arial"/>
                <a:ea typeface="Arial"/>
                <a:cs typeface="Arial"/>
                <a:sym typeface="Arial"/>
              </a:rPr>
              <a:t>3</a:t>
            </a:fld>
            <a:endParaRPr lang="en-US" sz="1000" b="0" i="0" u="none" strike="noStrike" cap="none">
              <a:solidFill>
                <a:schemeClr val="lt1"/>
              </a:solidFill>
              <a:latin typeface="Arial"/>
              <a:ea typeface="Arial"/>
              <a:cs typeface="Arial"/>
              <a:sym typeface="Arial"/>
            </a:endParaRPr>
          </a:p>
        </p:txBody>
      </p:sp>
      <p:sp>
        <p:nvSpPr>
          <p:cNvPr id="8" name="Shape 92">
            <a:extLst>
              <a:ext uri="{FF2B5EF4-FFF2-40B4-BE49-F238E27FC236}">
                <a16:creationId xmlns:a16="http://schemas.microsoft.com/office/drawing/2014/main" id="{035ACFF5-DFEC-466F-A84B-97B9C2D201BD}"/>
              </a:ext>
            </a:extLst>
          </p:cNvPr>
          <p:cNvSpPr txBox="1">
            <a:spLocks noGrp="1"/>
          </p:cNvSpPr>
          <p:nvPr>
            <p:ph type="body" idx="1"/>
          </p:nvPr>
        </p:nvSpPr>
        <p:spPr>
          <a:xfrm>
            <a:off x="457200" y="968375"/>
            <a:ext cx="8229600" cy="3625850"/>
          </a:xfrm>
          <a:prstGeom prst="rect">
            <a:avLst/>
          </a:prstGeom>
        </p:spPr>
        <p:txBody>
          <a:bodyPr wrap="square" lIns="91425" tIns="91425" rIns="91425" bIns="91425" anchor="t" anchorCtr="0">
            <a:noAutofit/>
          </a:bodyPr>
          <a:lstStyle/>
          <a:p>
            <a:pPr>
              <a:spcBef>
                <a:spcPts val="0"/>
              </a:spcBef>
              <a:spcAft>
                <a:spcPts val="600"/>
              </a:spcAft>
            </a:pPr>
            <a:r>
              <a:rPr lang="en-US" sz="2000" b="1" dirty="0"/>
              <a:t>Introduction and Overview</a:t>
            </a:r>
          </a:p>
          <a:p>
            <a:pPr>
              <a:spcBef>
                <a:spcPts val="0"/>
              </a:spcBef>
              <a:spcAft>
                <a:spcPts val="600"/>
              </a:spcAft>
            </a:pPr>
            <a:r>
              <a:rPr lang="en-US" altLang="zh-CN" sz="2000" dirty="0">
                <a:solidFill>
                  <a:schemeClr val="bg1">
                    <a:lumMod val="75000"/>
                  </a:schemeClr>
                </a:solidFill>
              </a:rPr>
              <a:t>New Methods Developed</a:t>
            </a:r>
            <a:endParaRPr lang="en-US" sz="2000" dirty="0">
              <a:solidFill>
                <a:schemeClr val="bg1">
                  <a:lumMod val="75000"/>
                </a:schemeClr>
              </a:solidFill>
            </a:endParaRPr>
          </a:p>
          <a:p>
            <a:pPr lvl="1">
              <a:spcBef>
                <a:spcPts val="0"/>
              </a:spcBef>
              <a:spcAft>
                <a:spcPts val="600"/>
              </a:spcAft>
            </a:pPr>
            <a:r>
              <a:rPr lang="en-US" sz="1600" dirty="0">
                <a:solidFill>
                  <a:schemeClr val="bg1">
                    <a:lumMod val="75000"/>
                  </a:schemeClr>
                </a:solidFill>
              </a:rPr>
              <a:t>MUFOLD-LM: Protein Loop Modeling </a:t>
            </a:r>
          </a:p>
          <a:p>
            <a:pPr lvl="1">
              <a:spcBef>
                <a:spcPts val="0"/>
              </a:spcBef>
              <a:spcAft>
                <a:spcPts val="600"/>
              </a:spcAft>
            </a:pPr>
            <a:r>
              <a:rPr lang="en-US" altLang="zh-CN" sz="1600" dirty="0">
                <a:solidFill>
                  <a:schemeClr val="bg1">
                    <a:lumMod val="75000"/>
                  </a:schemeClr>
                </a:solidFill>
              </a:rPr>
              <a:t>MUFOLD-Contact: Protein Contact Map Prediction</a:t>
            </a:r>
          </a:p>
          <a:p>
            <a:pPr lvl="1">
              <a:spcBef>
                <a:spcPts val="0"/>
              </a:spcBef>
              <a:spcAft>
                <a:spcPts val="600"/>
              </a:spcAft>
            </a:pPr>
            <a:r>
              <a:rPr lang="en-US" altLang="zh-CN" sz="1600" dirty="0">
                <a:solidFill>
                  <a:schemeClr val="bg1">
                    <a:lumMod val="75000"/>
                  </a:schemeClr>
                </a:solidFill>
              </a:rPr>
              <a:t>TPCref: Contact Map Prediction Refinement</a:t>
            </a:r>
          </a:p>
          <a:p>
            <a:pPr>
              <a:spcBef>
                <a:spcPts val="0"/>
              </a:spcBef>
              <a:spcAft>
                <a:spcPts val="600"/>
              </a:spcAft>
            </a:pPr>
            <a:r>
              <a:rPr lang="en-US" altLang="zh-CN" sz="2000" dirty="0">
                <a:solidFill>
                  <a:schemeClr val="bg1">
                    <a:lumMod val="75000"/>
                  </a:schemeClr>
                </a:solidFill>
              </a:rPr>
              <a:t>New Software System Development</a:t>
            </a:r>
            <a:endParaRPr lang="en-US" sz="2000" dirty="0">
              <a:solidFill>
                <a:schemeClr val="bg1">
                  <a:lumMod val="75000"/>
                </a:schemeClr>
              </a:solidFill>
            </a:endParaRPr>
          </a:p>
          <a:p>
            <a:pPr lvl="1">
              <a:spcBef>
                <a:spcPts val="0"/>
              </a:spcBef>
              <a:spcAft>
                <a:spcPts val="600"/>
              </a:spcAft>
            </a:pPr>
            <a:r>
              <a:rPr lang="en-US" sz="1600" dirty="0">
                <a:solidFill>
                  <a:schemeClr val="bg1">
                    <a:lumMod val="75000"/>
                  </a:schemeClr>
                </a:solidFill>
              </a:rPr>
              <a:t>MUFOLD Improvements: A Protein Prediction Platform </a:t>
            </a:r>
            <a:r>
              <a:rPr lang="en-US" altLang="zh-CN" sz="1600" dirty="0">
                <a:solidFill>
                  <a:schemeClr val="bg1">
                    <a:lumMod val="75000"/>
                  </a:schemeClr>
                </a:solidFill>
              </a:rPr>
              <a:t>with </a:t>
            </a:r>
            <a:r>
              <a:rPr lang="en-US" sz="1600" dirty="0">
                <a:solidFill>
                  <a:schemeClr val="bg1">
                    <a:lumMod val="75000"/>
                  </a:schemeClr>
                </a:solidFill>
              </a:rPr>
              <a:t>Web Services</a:t>
            </a:r>
          </a:p>
          <a:p>
            <a:pPr>
              <a:spcBef>
                <a:spcPts val="0"/>
              </a:spcBef>
              <a:spcAft>
                <a:spcPts val="600"/>
              </a:spcAft>
            </a:pPr>
            <a:r>
              <a:rPr lang="en-US" altLang="zh-CN" sz="2000" dirty="0">
                <a:solidFill>
                  <a:schemeClr val="bg1">
                    <a:lumMod val="75000"/>
                  </a:schemeClr>
                </a:solidFill>
              </a:rPr>
              <a:t>Summary and Future Work</a:t>
            </a:r>
            <a:endParaRPr lang="en-US" sz="2000" dirty="0">
              <a:solidFill>
                <a:schemeClr val="bg1">
                  <a:lumMod val="75000"/>
                </a:schemeClr>
              </a:solidFill>
            </a:endParaRPr>
          </a:p>
        </p:txBody>
      </p:sp>
      <p:sp>
        <p:nvSpPr>
          <p:cNvPr id="5" name="Shape 12">
            <a:extLst>
              <a:ext uri="{FF2B5EF4-FFF2-40B4-BE49-F238E27FC236}">
                <a16:creationId xmlns:a16="http://schemas.microsoft.com/office/drawing/2014/main" id="{94FB45DD-5F7D-4249-80BD-DA3813DD98AD}"/>
              </a:ext>
            </a:extLst>
          </p:cNvPr>
          <p:cNvSpPr txBox="1">
            <a:spLocks/>
          </p:cNvSpPr>
          <p:nvPr/>
        </p:nvSpPr>
        <p:spPr>
          <a:xfrm>
            <a:off x="0" y="4869656"/>
            <a:ext cx="2895600" cy="273844"/>
          </a:xfrm>
          <a:prstGeom prst="rect">
            <a:avLst/>
          </a:prstGeom>
          <a:noFill/>
          <a:ln>
            <a:noFill/>
          </a:ln>
        </p:spPr>
        <p:txBody>
          <a:bodyPr wrap="square"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None/>
              <a:defRPr sz="1000" b="0" i="0" u="none" strike="noStrike" cap="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r>
              <a:rPr lang="en-US" dirty="0">
                <a:solidFill>
                  <a:srgbClr val="FFFFFF"/>
                </a:solidFill>
              </a:rPr>
              <a:t>PhD Defense, May 11, 2020</a:t>
            </a:r>
          </a:p>
        </p:txBody>
      </p:sp>
    </p:spTree>
    <p:extLst>
      <p:ext uri="{BB962C8B-B14F-4D97-AF65-F5344CB8AC3E}">
        <p14:creationId xmlns:p14="http://schemas.microsoft.com/office/powerpoint/2010/main" val="42426498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DBD40C-18B3-422C-8FEE-4D3FF08EFED0}"/>
              </a:ext>
            </a:extLst>
          </p:cNvPr>
          <p:cNvSpPr/>
          <p:nvPr/>
        </p:nvSpPr>
        <p:spPr>
          <a:xfrm>
            <a:off x="4347403" y="2891005"/>
            <a:ext cx="1608083" cy="985345"/>
          </a:xfrm>
          <a:custGeom>
            <a:avLst/>
            <a:gdLst>
              <a:gd name="connsiteX0" fmla="*/ 1040524 w 1608083"/>
              <a:gd name="connsiteY0" fmla="*/ 0 h 985345"/>
              <a:gd name="connsiteX1" fmla="*/ 1608083 w 1608083"/>
              <a:gd name="connsiteY1" fmla="*/ 0 h 985345"/>
              <a:gd name="connsiteX2" fmla="*/ 1608083 w 1608083"/>
              <a:gd name="connsiteY2" fmla="*/ 985345 h 985345"/>
              <a:gd name="connsiteX3" fmla="*/ 0 w 1608083"/>
              <a:gd name="connsiteY3" fmla="*/ 985345 h 985345"/>
            </a:gdLst>
            <a:ahLst/>
            <a:cxnLst>
              <a:cxn ang="0">
                <a:pos x="connsiteX0" y="connsiteY0"/>
              </a:cxn>
              <a:cxn ang="0">
                <a:pos x="connsiteX1" y="connsiteY1"/>
              </a:cxn>
              <a:cxn ang="0">
                <a:pos x="connsiteX2" y="connsiteY2"/>
              </a:cxn>
              <a:cxn ang="0">
                <a:pos x="connsiteX3" y="connsiteY3"/>
              </a:cxn>
            </a:cxnLst>
            <a:rect l="l" t="t" r="r" b="b"/>
            <a:pathLst>
              <a:path w="1608083" h="985345">
                <a:moveTo>
                  <a:pt x="1040524" y="0"/>
                </a:moveTo>
                <a:lnTo>
                  <a:pt x="1608083" y="0"/>
                </a:lnTo>
                <a:lnTo>
                  <a:pt x="1608083" y="985345"/>
                </a:lnTo>
                <a:lnTo>
                  <a:pt x="0" y="985345"/>
                </a:lnTo>
              </a:path>
            </a:pathLst>
          </a:custGeom>
          <a:ln w="9525"/>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56" name="Text Placeholder 1">
            <a:extLst>
              <a:ext uri="{FF2B5EF4-FFF2-40B4-BE49-F238E27FC236}">
                <a16:creationId xmlns:a16="http://schemas.microsoft.com/office/drawing/2014/main" id="{E53AE5D0-4066-46F6-B4BA-952F513772DE}"/>
              </a:ext>
            </a:extLst>
          </p:cNvPr>
          <p:cNvSpPr>
            <a:spLocks noGrp="1"/>
          </p:cNvSpPr>
          <p:nvPr>
            <p:ph type="body" idx="1"/>
          </p:nvPr>
        </p:nvSpPr>
        <p:spPr>
          <a:xfrm>
            <a:off x="457200" y="968900"/>
            <a:ext cx="8229600" cy="1059540"/>
          </a:xfrm>
        </p:spPr>
        <p:txBody>
          <a:bodyPr/>
          <a:lstStyle/>
          <a:p>
            <a:pPr>
              <a:spcBef>
                <a:spcPts val="0"/>
              </a:spcBef>
              <a:spcAft>
                <a:spcPts val="0"/>
              </a:spcAft>
            </a:pPr>
            <a:r>
              <a:rPr lang="en-US" sz="1600" b="1" dirty="0">
                <a:latin typeface="+mn-lt"/>
              </a:rPr>
              <a:t>Branch 1: </a:t>
            </a:r>
            <a:r>
              <a:rPr lang="en-US" sz="1600" dirty="0">
                <a:latin typeface="+mn-lt"/>
              </a:rPr>
              <a:t>large filters to capture global features</a:t>
            </a:r>
          </a:p>
          <a:p>
            <a:pPr>
              <a:spcBef>
                <a:spcPts val="0"/>
              </a:spcBef>
              <a:spcAft>
                <a:spcPts val="0"/>
              </a:spcAft>
            </a:pPr>
            <a:r>
              <a:rPr lang="en-US" sz="1600" b="1" dirty="0">
                <a:latin typeface="+mn-lt"/>
              </a:rPr>
              <a:t>Branch 2: </a:t>
            </a:r>
            <a:r>
              <a:rPr lang="en-US" sz="1600" dirty="0">
                <a:latin typeface="+mn-lt"/>
              </a:rPr>
              <a:t>direct connection</a:t>
            </a:r>
          </a:p>
          <a:p>
            <a:pPr>
              <a:spcBef>
                <a:spcPts val="0"/>
              </a:spcBef>
              <a:spcAft>
                <a:spcPts val="0"/>
              </a:spcAft>
            </a:pPr>
            <a:r>
              <a:rPr lang="en-US" sz="1600" b="1" dirty="0">
                <a:latin typeface="+mn-lt"/>
              </a:rPr>
              <a:t>Main Net: </a:t>
            </a:r>
            <a:r>
              <a:rPr lang="en-US" sz="1600" dirty="0">
                <a:latin typeface="+mn-lt"/>
              </a:rPr>
              <a:t>small filter</a:t>
            </a:r>
            <a:r>
              <a:rPr lang="en-US" altLang="zh-CN" sz="1600" dirty="0">
                <a:latin typeface="+mn-lt"/>
              </a:rPr>
              <a:t>s</a:t>
            </a:r>
            <a:r>
              <a:rPr lang="en-US" sz="1600" dirty="0">
                <a:latin typeface="+mn-lt"/>
              </a:rPr>
              <a:t> to capture local feature</a:t>
            </a:r>
          </a:p>
        </p:txBody>
      </p:sp>
      <p:sp>
        <p:nvSpPr>
          <p:cNvPr id="3" name="Title 2">
            <a:extLst>
              <a:ext uri="{FF2B5EF4-FFF2-40B4-BE49-F238E27FC236}">
                <a16:creationId xmlns:a16="http://schemas.microsoft.com/office/drawing/2014/main" id="{47849F1E-B55C-450D-812E-7833045834B6}"/>
              </a:ext>
            </a:extLst>
          </p:cNvPr>
          <p:cNvSpPr>
            <a:spLocks noGrp="1"/>
          </p:cNvSpPr>
          <p:nvPr>
            <p:ph type="title"/>
          </p:nvPr>
        </p:nvSpPr>
        <p:spPr/>
        <p:txBody>
          <a:bodyPr>
            <a:normAutofit fontScale="90000"/>
          </a:bodyPr>
          <a:lstStyle/>
          <a:p>
            <a:r>
              <a:rPr lang="en-US" dirty="0"/>
              <a:t>(Cont’d)</a:t>
            </a:r>
          </a:p>
        </p:txBody>
      </p:sp>
      <p:sp>
        <p:nvSpPr>
          <p:cNvPr id="4" name="Slide Number Placeholder 3">
            <a:extLst>
              <a:ext uri="{FF2B5EF4-FFF2-40B4-BE49-F238E27FC236}">
                <a16:creationId xmlns:a16="http://schemas.microsoft.com/office/drawing/2014/main" id="{1622EEDD-87FD-400E-9CE1-F14E9E5A58FE}"/>
              </a:ext>
            </a:extLst>
          </p:cNvPr>
          <p:cNvSpPr>
            <a:spLocks noGrp="1"/>
          </p:cNvSpPr>
          <p:nvPr>
            <p:ph type="sldNum" idx="4"/>
          </p:nvPr>
        </p:nvSpPr>
        <p:spPr/>
        <p:txBody>
          <a:bodyPr/>
          <a:lstStyle/>
          <a:p>
            <a:pPr marL="0" marR="0" lvl="0" indent="0" algn="l" rtl="0">
              <a:spcBef>
                <a:spcPts val="0"/>
              </a:spcBef>
              <a:buSzPct val="25000"/>
              <a:buNone/>
            </a:pPr>
            <a:fld id="{00000000-1234-1234-1234-123412341234}" type="slidenum">
              <a:rPr lang="en-US" sz="1000" b="0" i="0" u="none" strike="noStrike" cap="none" smtClean="0">
                <a:solidFill>
                  <a:schemeClr val="lt1"/>
                </a:solidFill>
                <a:latin typeface="+mn-lt"/>
                <a:ea typeface="Arial"/>
                <a:cs typeface="Arial"/>
                <a:sym typeface="Arial"/>
              </a:rPr>
              <a:t>30</a:t>
            </a:fld>
            <a:endParaRPr lang="en-US" sz="1000" b="0" i="0" u="none" strike="noStrike" cap="none">
              <a:solidFill>
                <a:schemeClr val="lt1"/>
              </a:solidFill>
              <a:latin typeface="+mn-lt"/>
              <a:ea typeface="Arial"/>
              <a:cs typeface="Arial"/>
              <a:sym typeface="Arial"/>
            </a:endParaRPr>
          </a:p>
        </p:txBody>
      </p:sp>
      <p:sp>
        <p:nvSpPr>
          <p:cNvPr id="29" name="Freeform: Shape 28">
            <a:extLst>
              <a:ext uri="{FF2B5EF4-FFF2-40B4-BE49-F238E27FC236}">
                <a16:creationId xmlns:a16="http://schemas.microsoft.com/office/drawing/2014/main" id="{D1C92763-C6FE-4072-8884-AB314A3AE541}"/>
              </a:ext>
            </a:extLst>
          </p:cNvPr>
          <p:cNvSpPr/>
          <p:nvPr/>
        </p:nvSpPr>
        <p:spPr>
          <a:xfrm>
            <a:off x="8184275" y="2737030"/>
            <a:ext cx="409575" cy="1311276"/>
          </a:xfrm>
          <a:custGeom>
            <a:avLst/>
            <a:gdLst>
              <a:gd name="connsiteX0" fmla="*/ 0 w 381269"/>
              <a:gd name="connsiteY0" fmla="*/ 463662 h 1234279"/>
              <a:gd name="connsiteX1" fmla="*/ 381269 w 381269"/>
              <a:gd name="connsiteY1" fmla="*/ 0 h 1234279"/>
              <a:gd name="connsiteX2" fmla="*/ 374807 w 381269"/>
              <a:gd name="connsiteY2" fmla="*/ 778694 h 1234279"/>
              <a:gd name="connsiteX3" fmla="*/ 3231 w 381269"/>
              <a:gd name="connsiteY3" fmla="*/ 1234279 h 1234279"/>
              <a:gd name="connsiteX4" fmla="*/ 0 w 381269"/>
              <a:gd name="connsiteY4" fmla="*/ 463662 h 1234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269" h="1234279">
                <a:moveTo>
                  <a:pt x="0" y="463662"/>
                </a:moveTo>
                <a:lnTo>
                  <a:pt x="381269" y="0"/>
                </a:lnTo>
                <a:lnTo>
                  <a:pt x="374807" y="778694"/>
                </a:lnTo>
                <a:lnTo>
                  <a:pt x="3231" y="1234279"/>
                </a:lnTo>
                <a:cubicBezTo>
                  <a:pt x="3770" y="978484"/>
                  <a:pt x="4308" y="722689"/>
                  <a:pt x="0" y="463662"/>
                </a:cubicBezTo>
                <a:close/>
              </a:path>
            </a:pathLst>
          </a:custGeom>
          <a:solidFill>
            <a:srgbClr val="FCD5B5"/>
          </a:solidFill>
          <a:ln>
            <a:noFill/>
          </a:ln>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2400" dirty="0"/>
          </a:p>
        </p:txBody>
      </p:sp>
      <p:grpSp>
        <p:nvGrpSpPr>
          <p:cNvPr id="7" name="Group 6">
            <a:extLst>
              <a:ext uri="{FF2B5EF4-FFF2-40B4-BE49-F238E27FC236}">
                <a16:creationId xmlns:a16="http://schemas.microsoft.com/office/drawing/2014/main" id="{BB12B40B-BED9-464C-A57F-60D51D709EAA}"/>
              </a:ext>
            </a:extLst>
          </p:cNvPr>
          <p:cNvGrpSpPr/>
          <p:nvPr/>
        </p:nvGrpSpPr>
        <p:grpSpPr>
          <a:xfrm>
            <a:off x="772102" y="2741559"/>
            <a:ext cx="436863" cy="1380250"/>
            <a:chOff x="6206110" y="3376613"/>
            <a:chExt cx="394715" cy="1247085"/>
          </a:xfrm>
        </p:grpSpPr>
        <p:cxnSp>
          <p:nvCxnSpPr>
            <p:cNvPr id="8" name="Straight Connector 7">
              <a:extLst>
                <a:ext uri="{FF2B5EF4-FFF2-40B4-BE49-F238E27FC236}">
                  <a16:creationId xmlns:a16="http://schemas.microsoft.com/office/drawing/2014/main" id="{0A00AB16-C18B-455F-8CAD-99D9033A57E8}"/>
                </a:ext>
              </a:extLst>
            </p:cNvPr>
            <p:cNvCxnSpPr/>
            <p:nvPr/>
          </p:nvCxnSpPr>
          <p:spPr>
            <a:xfrm flipV="1">
              <a:off x="6210300" y="3376613"/>
              <a:ext cx="390525" cy="466725"/>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93AB443-0220-405C-A479-4E956608B18C}"/>
                </a:ext>
              </a:extLst>
            </p:cNvPr>
            <p:cNvCxnSpPr/>
            <p:nvPr/>
          </p:nvCxnSpPr>
          <p:spPr>
            <a:xfrm flipV="1">
              <a:off x="6206110" y="4156973"/>
              <a:ext cx="390525" cy="46672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300D105-FCA8-4E9C-900B-8BBE845247F3}"/>
                </a:ext>
              </a:extLst>
            </p:cNvPr>
            <p:cNvCxnSpPr>
              <a:cxnSpLocks/>
            </p:cNvCxnSpPr>
            <p:nvPr/>
          </p:nvCxnSpPr>
          <p:spPr>
            <a:xfrm flipV="1">
              <a:off x="6210300" y="3839051"/>
              <a:ext cx="4762" cy="784647"/>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454CAED-45E9-4A72-A4C2-46B5912255E3}"/>
                </a:ext>
              </a:extLst>
            </p:cNvPr>
            <p:cNvCxnSpPr>
              <a:cxnSpLocks/>
            </p:cNvCxnSpPr>
            <p:nvPr/>
          </p:nvCxnSpPr>
          <p:spPr>
            <a:xfrm flipV="1">
              <a:off x="6591805" y="3376613"/>
              <a:ext cx="4762" cy="78464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3820E6DB-E6C8-444A-8E19-52AE2F259B9D}"/>
              </a:ext>
            </a:extLst>
          </p:cNvPr>
          <p:cNvGrpSpPr/>
          <p:nvPr/>
        </p:nvGrpSpPr>
        <p:grpSpPr>
          <a:xfrm>
            <a:off x="972440" y="2741559"/>
            <a:ext cx="436863" cy="1380250"/>
            <a:chOff x="6206110" y="3376613"/>
            <a:chExt cx="394715" cy="1247085"/>
          </a:xfrm>
        </p:grpSpPr>
        <p:cxnSp>
          <p:nvCxnSpPr>
            <p:cNvPr id="13" name="Straight Connector 12">
              <a:extLst>
                <a:ext uri="{FF2B5EF4-FFF2-40B4-BE49-F238E27FC236}">
                  <a16:creationId xmlns:a16="http://schemas.microsoft.com/office/drawing/2014/main" id="{17A9CF2E-F008-40CC-850A-1B6D0D6BCA5A}"/>
                </a:ext>
              </a:extLst>
            </p:cNvPr>
            <p:cNvCxnSpPr/>
            <p:nvPr/>
          </p:nvCxnSpPr>
          <p:spPr>
            <a:xfrm flipV="1">
              <a:off x="6210300" y="3376613"/>
              <a:ext cx="390525" cy="46672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4F6E2F9-C18D-4915-BEFF-D2F4EDD1DF58}"/>
                </a:ext>
              </a:extLst>
            </p:cNvPr>
            <p:cNvCxnSpPr/>
            <p:nvPr/>
          </p:nvCxnSpPr>
          <p:spPr>
            <a:xfrm flipV="1">
              <a:off x="6206110" y="4156973"/>
              <a:ext cx="390525" cy="466725"/>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1239E60-FB35-4D09-AD74-9F640C9228CC}"/>
                </a:ext>
              </a:extLst>
            </p:cNvPr>
            <p:cNvCxnSpPr>
              <a:cxnSpLocks/>
            </p:cNvCxnSpPr>
            <p:nvPr/>
          </p:nvCxnSpPr>
          <p:spPr>
            <a:xfrm flipV="1">
              <a:off x="6591805" y="3376613"/>
              <a:ext cx="4762" cy="784647"/>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3C0EA83-22D0-46FB-B0C1-64FEDE4BB7E1}"/>
                </a:ext>
              </a:extLst>
            </p:cNvPr>
            <p:cNvCxnSpPr>
              <a:cxnSpLocks/>
            </p:cNvCxnSpPr>
            <p:nvPr/>
          </p:nvCxnSpPr>
          <p:spPr>
            <a:xfrm flipV="1">
              <a:off x="6210300" y="3839051"/>
              <a:ext cx="4762" cy="784647"/>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7" name="Straight Connector 16">
            <a:extLst>
              <a:ext uri="{FF2B5EF4-FFF2-40B4-BE49-F238E27FC236}">
                <a16:creationId xmlns:a16="http://schemas.microsoft.com/office/drawing/2014/main" id="{25E0502B-3D28-4BE8-8A54-895DC20F0AEC}"/>
              </a:ext>
            </a:extLst>
          </p:cNvPr>
          <p:cNvCxnSpPr>
            <a:cxnSpLocks/>
          </p:cNvCxnSpPr>
          <p:nvPr/>
        </p:nvCxnSpPr>
        <p:spPr>
          <a:xfrm>
            <a:off x="1200676" y="2745608"/>
            <a:ext cx="203885" cy="2436"/>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5FB81A7-6C15-4159-B6BB-DE45B590E15D}"/>
              </a:ext>
            </a:extLst>
          </p:cNvPr>
          <p:cNvCxnSpPr>
            <a:cxnSpLocks/>
          </p:cNvCxnSpPr>
          <p:nvPr/>
        </p:nvCxnSpPr>
        <p:spPr>
          <a:xfrm>
            <a:off x="776740" y="3257426"/>
            <a:ext cx="203501" cy="4546"/>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693FADB-205F-4734-9088-73BFCD5D1881}"/>
              </a:ext>
            </a:extLst>
          </p:cNvPr>
          <p:cNvCxnSpPr>
            <a:cxnSpLocks/>
          </p:cNvCxnSpPr>
          <p:nvPr/>
        </p:nvCxnSpPr>
        <p:spPr>
          <a:xfrm flipV="1">
            <a:off x="1198982" y="3602771"/>
            <a:ext cx="204935" cy="2474"/>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E9EA8EC-833A-4374-9214-40D6F067FACF}"/>
              </a:ext>
            </a:extLst>
          </p:cNvPr>
          <p:cNvCxnSpPr>
            <a:cxnSpLocks/>
          </p:cNvCxnSpPr>
          <p:nvPr/>
        </p:nvCxnSpPr>
        <p:spPr>
          <a:xfrm>
            <a:off x="772102" y="4115857"/>
            <a:ext cx="202869" cy="1341"/>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2" name="Rectangle 21">
                <a:extLst>
                  <a:ext uri="{FF2B5EF4-FFF2-40B4-BE49-F238E27FC236}">
                    <a16:creationId xmlns:a16="http://schemas.microsoft.com/office/drawing/2014/main" id="{1FFD975A-AA89-4E2B-9EBB-0B6BB7832D71}"/>
                  </a:ext>
                </a:extLst>
              </p:cNvPr>
              <p:cNvSpPr/>
              <p:nvPr/>
            </p:nvSpPr>
            <p:spPr>
              <a:xfrm>
                <a:off x="656503" y="2730491"/>
                <a:ext cx="334194"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i="1" smtClean="0">
                          <a:solidFill>
                            <a:schemeClr val="bg2"/>
                          </a:solidFill>
                          <a:latin typeface="Cambria Math" panose="02040503050406030204" pitchFamily="18" charset="0"/>
                          <a:ea typeface="Cambria Math" panose="02040503050406030204" pitchFamily="18" charset="0"/>
                        </a:rPr>
                        <m:t>𝐿</m:t>
                      </m:r>
                    </m:oMath>
                  </m:oMathPara>
                </a14:m>
                <a:endParaRPr lang="en-US" dirty="0">
                  <a:solidFill>
                    <a:schemeClr val="bg2"/>
                  </a:solidFill>
                  <a:latin typeface="+mn-lt"/>
                </a:endParaRPr>
              </a:p>
            </p:txBody>
          </p:sp>
        </mc:Choice>
        <mc:Fallback>
          <p:sp>
            <p:nvSpPr>
              <p:cNvPr id="22" name="Rectangle 21">
                <a:extLst>
                  <a:ext uri="{FF2B5EF4-FFF2-40B4-BE49-F238E27FC236}">
                    <a16:creationId xmlns:a16="http://schemas.microsoft.com/office/drawing/2014/main" id="{1FFD975A-AA89-4E2B-9EBB-0B6BB7832D71}"/>
                  </a:ext>
                </a:extLst>
              </p:cNvPr>
              <p:cNvSpPr>
                <a:spLocks noRot="1" noChangeAspect="1" noMove="1" noResize="1" noEditPoints="1" noAdjustHandles="1" noChangeArrowheads="1" noChangeShapeType="1" noTextEdit="1"/>
              </p:cNvSpPr>
              <p:nvPr/>
            </p:nvSpPr>
            <p:spPr>
              <a:xfrm>
                <a:off x="656503" y="2730491"/>
                <a:ext cx="334194" cy="307777"/>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3" name="Rectangle 22">
                <a:extLst>
                  <a:ext uri="{FF2B5EF4-FFF2-40B4-BE49-F238E27FC236}">
                    <a16:creationId xmlns:a16="http://schemas.microsoft.com/office/drawing/2014/main" id="{B31B1CC7-68B1-4522-BE09-6586013EA05D}"/>
                  </a:ext>
                </a:extLst>
              </p:cNvPr>
              <p:cNvSpPr/>
              <p:nvPr/>
            </p:nvSpPr>
            <p:spPr>
              <a:xfrm>
                <a:off x="457200" y="3547585"/>
                <a:ext cx="334194"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i="1" smtClean="0">
                          <a:solidFill>
                            <a:schemeClr val="bg2"/>
                          </a:solidFill>
                          <a:latin typeface="Cambria Math" panose="02040503050406030204" pitchFamily="18" charset="0"/>
                          <a:ea typeface="Cambria Math" panose="02040503050406030204" pitchFamily="18" charset="0"/>
                        </a:rPr>
                        <m:t>𝐿</m:t>
                      </m:r>
                    </m:oMath>
                  </m:oMathPara>
                </a14:m>
                <a:endParaRPr lang="en-US" dirty="0">
                  <a:solidFill>
                    <a:schemeClr val="bg2"/>
                  </a:solidFill>
                  <a:latin typeface="+mn-lt"/>
                </a:endParaRPr>
              </a:p>
            </p:txBody>
          </p:sp>
        </mc:Choice>
        <mc:Fallback>
          <p:sp>
            <p:nvSpPr>
              <p:cNvPr id="23" name="Rectangle 22">
                <a:extLst>
                  <a:ext uri="{FF2B5EF4-FFF2-40B4-BE49-F238E27FC236}">
                    <a16:creationId xmlns:a16="http://schemas.microsoft.com/office/drawing/2014/main" id="{B31B1CC7-68B1-4522-BE09-6586013EA05D}"/>
                  </a:ext>
                </a:extLst>
              </p:cNvPr>
              <p:cNvSpPr>
                <a:spLocks noRot="1" noChangeAspect="1" noMove="1" noResize="1" noEditPoints="1" noAdjustHandles="1" noChangeArrowheads="1" noChangeShapeType="1" noTextEdit="1"/>
              </p:cNvSpPr>
              <p:nvPr/>
            </p:nvSpPr>
            <p:spPr>
              <a:xfrm>
                <a:off x="457200" y="3547585"/>
                <a:ext cx="334194" cy="307777"/>
              </a:xfrm>
              <a:prstGeom prst="rect">
                <a:avLst/>
              </a:prstGeom>
              <a:blipFill>
                <a:blip r:embed="rId4"/>
                <a:stretch>
                  <a:fillRect/>
                </a:stretch>
              </a:blipFill>
            </p:spPr>
            <p:txBody>
              <a:bodyPr/>
              <a:lstStyle/>
              <a:p>
                <a:r>
                  <a:rPr lang="en-US">
                    <a:noFill/>
                  </a:rPr>
                  <a:t> </a:t>
                </a:r>
              </a:p>
            </p:txBody>
          </p:sp>
        </mc:Fallback>
      </mc:AlternateContent>
      <p:grpSp>
        <p:nvGrpSpPr>
          <p:cNvPr id="24" name="Group 23">
            <a:extLst>
              <a:ext uri="{FF2B5EF4-FFF2-40B4-BE49-F238E27FC236}">
                <a16:creationId xmlns:a16="http://schemas.microsoft.com/office/drawing/2014/main" id="{1B4DB808-CF47-4D9E-A191-B4993A836897}"/>
              </a:ext>
            </a:extLst>
          </p:cNvPr>
          <p:cNvGrpSpPr/>
          <p:nvPr/>
        </p:nvGrpSpPr>
        <p:grpSpPr>
          <a:xfrm>
            <a:off x="8168914" y="2704001"/>
            <a:ext cx="436863" cy="1380250"/>
            <a:chOff x="6206110" y="3376613"/>
            <a:chExt cx="394715" cy="1247085"/>
          </a:xfrm>
        </p:grpSpPr>
        <p:cxnSp>
          <p:nvCxnSpPr>
            <p:cNvPr id="25" name="Straight Connector 24">
              <a:extLst>
                <a:ext uri="{FF2B5EF4-FFF2-40B4-BE49-F238E27FC236}">
                  <a16:creationId xmlns:a16="http://schemas.microsoft.com/office/drawing/2014/main" id="{98209D2A-33B9-481E-989A-3AE5CD07AA9A}"/>
                </a:ext>
              </a:extLst>
            </p:cNvPr>
            <p:cNvCxnSpPr/>
            <p:nvPr/>
          </p:nvCxnSpPr>
          <p:spPr>
            <a:xfrm flipV="1">
              <a:off x="6210300" y="3376613"/>
              <a:ext cx="390525" cy="466725"/>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2D3B492-2760-4693-92EE-0BF160F0DF90}"/>
                </a:ext>
              </a:extLst>
            </p:cNvPr>
            <p:cNvCxnSpPr/>
            <p:nvPr/>
          </p:nvCxnSpPr>
          <p:spPr>
            <a:xfrm flipV="1">
              <a:off x="6206110" y="4156973"/>
              <a:ext cx="390525" cy="466725"/>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34AB60B-0D8A-41AA-BBC8-1278CB46EAD1}"/>
                </a:ext>
              </a:extLst>
            </p:cNvPr>
            <p:cNvCxnSpPr>
              <a:cxnSpLocks/>
            </p:cNvCxnSpPr>
            <p:nvPr/>
          </p:nvCxnSpPr>
          <p:spPr>
            <a:xfrm flipV="1">
              <a:off x="6210300" y="3839051"/>
              <a:ext cx="4762" cy="784647"/>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ED919D7-2A14-4E9F-8AA7-BFB269978B6A}"/>
                </a:ext>
              </a:extLst>
            </p:cNvPr>
            <p:cNvCxnSpPr>
              <a:cxnSpLocks/>
            </p:cNvCxnSpPr>
            <p:nvPr/>
          </p:nvCxnSpPr>
          <p:spPr>
            <a:xfrm flipV="1">
              <a:off x="6591805" y="3376613"/>
              <a:ext cx="4762" cy="784647"/>
            </a:xfrm>
            <a:prstGeom prst="line">
              <a:avLst/>
            </a:prstGeom>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mc:Choice xmlns:a14="http://schemas.microsoft.com/office/drawing/2010/main" Requires="a14">
          <p:sp>
            <p:nvSpPr>
              <p:cNvPr id="30" name="Rectangle 29">
                <a:extLst>
                  <a:ext uri="{FF2B5EF4-FFF2-40B4-BE49-F238E27FC236}">
                    <a16:creationId xmlns:a16="http://schemas.microsoft.com/office/drawing/2014/main" id="{B82A0777-C402-4EA5-9973-91E0AF13FA66}"/>
                  </a:ext>
                </a:extLst>
              </p:cNvPr>
              <p:cNvSpPr/>
              <p:nvPr/>
            </p:nvSpPr>
            <p:spPr>
              <a:xfrm>
                <a:off x="8091463" y="2701085"/>
                <a:ext cx="334194"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i="1" smtClean="0">
                          <a:solidFill>
                            <a:schemeClr val="bg2"/>
                          </a:solidFill>
                          <a:latin typeface="Cambria Math" panose="02040503050406030204" pitchFamily="18" charset="0"/>
                          <a:ea typeface="Cambria Math" panose="02040503050406030204" pitchFamily="18" charset="0"/>
                        </a:rPr>
                        <m:t>𝐿</m:t>
                      </m:r>
                    </m:oMath>
                  </m:oMathPara>
                </a14:m>
                <a:endParaRPr lang="en-US" dirty="0">
                  <a:solidFill>
                    <a:schemeClr val="bg2"/>
                  </a:solidFill>
                  <a:latin typeface="+mn-lt"/>
                </a:endParaRPr>
              </a:p>
            </p:txBody>
          </p:sp>
        </mc:Choice>
        <mc:Fallback>
          <p:sp>
            <p:nvSpPr>
              <p:cNvPr id="30" name="Rectangle 29">
                <a:extLst>
                  <a:ext uri="{FF2B5EF4-FFF2-40B4-BE49-F238E27FC236}">
                    <a16:creationId xmlns:a16="http://schemas.microsoft.com/office/drawing/2014/main" id="{B82A0777-C402-4EA5-9973-91E0AF13FA66}"/>
                  </a:ext>
                </a:extLst>
              </p:cNvPr>
              <p:cNvSpPr>
                <a:spLocks noRot="1" noChangeAspect="1" noMove="1" noResize="1" noEditPoints="1" noAdjustHandles="1" noChangeArrowheads="1" noChangeShapeType="1" noTextEdit="1"/>
              </p:cNvSpPr>
              <p:nvPr/>
            </p:nvSpPr>
            <p:spPr>
              <a:xfrm>
                <a:off x="8091463" y="2701085"/>
                <a:ext cx="334194" cy="30777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1" name="Rectangle 30">
                <a:extLst>
                  <a:ext uri="{FF2B5EF4-FFF2-40B4-BE49-F238E27FC236}">
                    <a16:creationId xmlns:a16="http://schemas.microsoft.com/office/drawing/2014/main" id="{A1EFE8C5-8FDD-4D06-BBD4-6D209F5596F1}"/>
                  </a:ext>
                </a:extLst>
              </p:cNvPr>
              <p:cNvSpPr/>
              <p:nvPr/>
            </p:nvSpPr>
            <p:spPr>
              <a:xfrm>
                <a:off x="7826247" y="3518880"/>
                <a:ext cx="334194"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i="1" smtClean="0">
                          <a:solidFill>
                            <a:schemeClr val="bg2"/>
                          </a:solidFill>
                          <a:latin typeface="Cambria Math" panose="02040503050406030204" pitchFamily="18" charset="0"/>
                          <a:ea typeface="Cambria Math" panose="02040503050406030204" pitchFamily="18" charset="0"/>
                        </a:rPr>
                        <m:t>𝐿</m:t>
                      </m:r>
                    </m:oMath>
                  </m:oMathPara>
                </a14:m>
                <a:endParaRPr lang="en-US" dirty="0">
                  <a:solidFill>
                    <a:schemeClr val="bg2"/>
                  </a:solidFill>
                  <a:latin typeface="+mn-lt"/>
                </a:endParaRPr>
              </a:p>
            </p:txBody>
          </p:sp>
        </mc:Choice>
        <mc:Fallback>
          <p:sp>
            <p:nvSpPr>
              <p:cNvPr id="31" name="Rectangle 30">
                <a:extLst>
                  <a:ext uri="{FF2B5EF4-FFF2-40B4-BE49-F238E27FC236}">
                    <a16:creationId xmlns:a16="http://schemas.microsoft.com/office/drawing/2014/main" id="{A1EFE8C5-8FDD-4D06-BBD4-6D209F5596F1}"/>
                  </a:ext>
                </a:extLst>
              </p:cNvPr>
              <p:cNvSpPr>
                <a:spLocks noRot="1" noChangeAspect="1" noMove="1" noResize="1" noEditPoints="1" noAdjustHandles="1" noChangeArrowheads="1" noChangeShapeType="1" noTextEdit="1"/>
              </p:cNvSpPr>
              <p:nvPr/>
            </p:nvSpPr>
            <p:spPr>
              <a:xfrm>
                <a:off x="7826247" y="3518880"/>
                <a:ext cx="334194" cy="307777"/>
              </a:xfrm>
              <a:prstGeom prst="rect">
                <a:avLst/>
              </a:prstGeom>
              <a:blipFill>
                <a:blip r:embed="rId6"/>
                <a:stretch>
                  <a:fillRect/>
                </a:stretch>
              </a:blipFill>
            </p:spPr>
            <p:txBody>
              <a:bodyPr/>
              <a:lstStyle/>
              <a:p>
                <a:r>
                  <a:rPr lang="en-US">
                    <a:noFill/>
                  </a:rPr>
                  <a:t> </a:t>
                </a:r>
              </a:p>
            </p:txBody>
          </p:sp>
        </mc:Fallback>
      </mc:AlternateContent>
      <p:sp>
        <p:nvSpPr>
          <p:cNvPr id="33" name="Rectangle 32">
            <a:extLst>
              <a:ext uri="{FF2B5EF4-FFF2-40B4-BE49-F238E27FC236}">
                <a16:creationId xmlns:a16="http://schemas.microsoft.com/office/drawing/2014/main" id="{B8B44925-9CBC-4A41-9F1C-1C0E9EFDCF05}"/>
              </a:ext>
            </a:extLst>
          </p:cNvPr>
          <p:cNvSpPr/>
          <p:nvPr/>
        </p:nvSpPr>
        <p:spPr>
          <a:xfrm>
            <a:off x="2153985" y="2686561"/>
            <a:ext cx="668504" cy="4285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900" dirty="0">
                <a:cs typeface="Calibri" panose="020F0502020204030204" pitchFamily="34" charset="0"/>
              </a:rPr>
              <a:t>17x17</a:t>
            </a:r>
          </a:p>
          <a:p>
            <a:pPr algn="ctr"/>
            <a:r>
              <a:rPr lang="en-US" sz="900" dirty="0">
                <a:cs typeface="Calibri" panose="020F0502020204030204" pitchFamily="34" charset="0"/>
              </a:rPr>
              <a:t>Res</a:t>
            </a:r>
            <a:r>
              <a:rPr lang="en-US" altLang="zh-CN" sz="900" dirty="0">
                <a:cs typeface="Calibri" panose="020F0502020204030204" pitchFamily="34" charset="0"/>
              </a:rPr>
              <a:t>Block</a:t>
            </a:r>
            <a:endParaRPr lang="en-US" sz="900" dirty="0">
              <a:cs typeface="Calibri" panose="020F0502020204030204" pitchFamily="34" charset="0"/>
            </a:endParaRPr>
          </a:p>
        </p:txBody>
      </p:sp>
      <p:sp>
        <p:nvSpPr>
          <p:cNvPr id="34" name="Rectangle 33">
            <a:extLst>
              <a:ext uri="{FF2B5EF4-FFF2-40B4-BE49-F238E27FC236}">
                <a16:creationId xmlns:a16="http://schemas.microsoft.com/office/drawing/2014/main" id="{FBA6BECB-524A-4625-9F49-EA658E06CD07}"/>
              </a:ext>
            </a:extLst>
          </p:cNvPr>
          <p:cNvSpPr/>
          <p:nvPr/>
        </p:nvSpPr>
        <p:spPr>
          <a:xfrm>
            <a:off x="3446659" y="2686561"/>
            <a:ext cx="668504" cy="4285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900" dirty="0">
                <a:cs typeface="Calibri" panose="020F0502020204030204" pitchFamily="34" charset="0"/>
              </a:rPr>
              <a:t>17x17</a:t>
            </a:r>
          </a:p>
          <a:p>
            <a:pPr algn="ctr"/>
            <a:r>
              <a:rPr lang="en-US" sz="900" dirty="0">
                <a:cs typeface="Calibri" panose="020F0502020204030204" pitchFamily="34" charset="0"/>
              </a:rPr>
              <a:t>Res</a:t>
            </a:r>
            <a:r>
              <a:rPr lang="en-US" altLang="zh-CN" sz="900" dirty="0">
                <a:cs typeface="Calibri" panose="020F0502020204030204" pitchFamily="34" charset="0"/>
              </a:rPr>
              <a:t>Block</a:t>
            </a:r>
            <a:endParaRPr lang="en-US" sz="900" dirty="0">
              <a:cs typeface="Calibri" panose="020F0502020204030204" pitchFamily="34" charset="0"/>
            </a:endParaRPr>
          </a:p>
        </p:txBody>
      </p:sp>
      <p:sp>
        <p:nvSpPr>
          <p:cNvPr id="35" name="Rectangle 34">
            <a:extLst>
              <a:ext uri="{FF2B5EF4-FFF2-40B4-BE49-F238E27FC236}">
                <a16:creationId xmlns:a16="http://schemas.microsoft.com/office/drawing/2014/main" id="{6AE1F848-37C5-4075-9A02-9860028B60F8}"/>
              </a:ext>
            </a:extLst>
          </p:cNvPr>
          <p:cNvSpPr/>
          <p:nvPr/>
        </p:nvSpPr>
        <p:spPr>
          <a:xfrm>
            <a:off x="4793007" y="2686559"/>
            <a:ext cx="668504" cy="4285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900" dirty="0">
                <a:cs typeface="Calibri" panose="020F0502020204030204" pitchFamily="34" charset="0"/>
              </a:rPr>
              <a:t>17x17</a:t>
            </a:r>
          </a:p>
          <a:p>
            <a:pPr algn="ctr"/>
            <a:r>
              <a:rPr lang="en-US" sz="900" dirty="0">
                <a:cs typeface="Calibri" panose="020F0502020204030204" pitchFamily="34" charset="0"/>
              </a:rPr>
              <a:t>Res</a:t>
            </a:r>
            <a:r>
              <a:rPr lang="en-US" altLang="zh-CN" sz="900" dirty="0">
                <a:cs typeface="Calibri" panose="020F0502020204030204" pitchFamily="34" charset="0"/>
              </a:rPr>
              <a:t>Block</a:t>
            </a:r>
            <a:endParaRPr lang="en-US" sz="900" dirty="0">
              <a:cs typeface="Calibri" panose="020F0502020204030204" pitchFamily="34" charset="0"/>
            </a:endParaRPr>
          </a:p>
        </p:txBody>
      </p:sp>
      <p:cxnSp>
        <p:nvCxnSpPr>
          <p:cNvPr id="36" name="Straight Arrow Connector 35">
            <a:extLst>
              <a:ext uri="{FF2B5EF4-FFF2-40B4-BE49-F238E27FC236}">
                <a16:creationId xmlns:a16="http://schemas.microsoft.com/office/drawing/2014/main" id="{EB6BA86B-7090-4F8B-9D58-B1CC2E0AC654}"/>
              </a:ext>
            </a:extLst>
          </p:cNvPr>
          <p:cNvCxnSpPr>
            <a:cxnSpLocks/>
            <a:endCxn id="33" idx="1"/>
          </p:cNvCxnSpPr>
          <p:nvPr/>
        </p:nvCxnSpPr>
        <p:spPr>
          <a:xfrm>
            <a:off x="1650552" y="2900811"/>
            <a:ext cx="50343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1A5FBE60-5E75-493F-A808-787A234FB1ED}"/>
              </a:ext>
            </a:extLst>
          </p:cNvPr>
          <p:cNvCxnSpPr>
            <a:stCxn id="33" idx="3"/>
            <a:endCxn id="34" idx="1"/>
          </p:cNvCxnSpPr>
          <p:nvPr/>
        </p:nvCxnSpPr>
        <p:spPr>
          <a:xfrm>
            <a:off x="2822490" y="2900811"/>
            <a:ext cx="62417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1BE0823A-0A05-490B-A1C1-DD8BD417E0AE}"/>
              </a:ext>
            </a:extLst>
          </p:cNvPr>
          <p:cNvCxnSpPr>
            <a:cxnSpLocks/>
            <a:stCxn id="34" idx="3"/>
            <a:endCxn id="35" idx="1"/>
          </p:cNvCxnSpPr>
          <p:nvPr/>
        </p:nvCxnSpPr>
        <p:spPr>
          <a:xfrm flipV="1">
            <a:off x="4115164" y="2900810"/>
            <a:ext cx="677844"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4587076D-781B-4505-9D0A-C39A7749DCCD}"/>
              </a:ext>
            </a:extLst>
          </p:cNvPr>
          <p:cNvSpPr/>
          <p:nvPr/>
        </p:nvSpPr>
        <p:spPr>
          <a:xfrm>
            <a:off x="3446659" y="3671278"/>
            <a:ext cx="973507" cy="4285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CN" sz="1000" dirty="0">
                <a:cs typeface="Calibri" panose="020F0502020204030204" pitchFamily="34" charset="0"/>
              </a:rPr>
              <a:t>1x1</a:t>
            </a:r>
            <a:r>
              <a:rPr lang="zh-CN" altLang="en-US" sz="1000" dirty="0">
                <a:cs typeface="Calibri" panose="020F0502020204030204" pitchFamily="34" charset="0"/>
              </a:rPr>
              <a:t> </a:t>
            </a:r>
            <a:r>
              <a:rPr lang="en-US" altLang="zh-CN" sz="1000" dirty="0">
                <a:cs typeface="Calibri" panose="020F0502020204030204" pitchFamily="34" charset="0"/>
              </a:rPr>
              <a:t>Conv</a:t>
            </a:r>
            <a:endParaRPr lang="en-US" sz="1000" dirty="0">
              <a:cs typeface="Calibri" panose="020F0502020204030204" pitchFamily="34" charset="0"/>
            </a:endParaRPr>
          </a:p>
        </p:txBody>
      </p:sp>
      <p:cxnSp>
        <p:nvCxnSpPr>
          <p:cNvPr id="40" name="Straight Arrow Connector 39">
            <a:extLst>
              <a:ext uri="{FF2B5EF4-FFF2-40B4-BE49-F238E27FC236}">
                <a16:creationId xmlns:a16="http://schemas.microsoft.com/office/drawing/2014/main" id="{537501F6-93B6-4A86-B6AB-6DDA747E1603}"/>
              </a:ext>
            </a:extLst>
          </p:cNvPr>
          <p:cNvCxnSpPr>
            <a:cxnSpLocks/>
          </p:cNvCxnSpPr>
          <p:nvPr/>
        </p:nvCxnSpPr>
        <p:spPr>
          <a:xfrm>
            <a:off x="1650552" y="3885527"/>
            <a:ext cx="179610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4244A474-F746-40EC-BFC6-ED4F20413096}"/>
              </a:ext>
            </a:extLst>
          </p:cNvPr>
          <p:cNvSpPr/>
          <p:nvPr/>
        </p:nvSpPr>
        <p:spPr>
          <a:xfrm>
            <a:off x="6516513" y="2680675"/>
            <a:ext cx="985292" cy="1413219"/>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050" dirty="0">
                <a:cs typeface="Calibri" panose="020F0502020204030204" pitchFamily="34" charset="0"/>
              </a:rPr>
              <a:t>3x3 </a:t>
            </a:r>
          </a:p>
          <a:p>
            <a:pPr algn="ctr"/>
            <a:endParaRPr lang="en-US" sz="1050" dirty="0">
              <a:cs typeface="Calibri" panose="020F0502020204030204" pitchFamily="34" charset="0"/>
            </a:endParaRPr>
          </a:p>
          <a:p>
            <a:pPr algn="ctr"/>
            <a:r>
              <a:rPr lang="en-US" sz="1050" dirty="0">
                <a:cs typeface="Calibri" panose="020F0502020204030204" pitchFamily="34" charset="0"/>
              </a:rPr>
              <a:t>30 Res </a:t>
            </a:r>
            <a:r>
              <a:rPr lang="en-US" altLang="zh-CN" sz="1050" dirty="0">
                <a:cs typeface="Calibri" panose="020F0502020204030204" pitchFamily="34" charset="0"/>
              </a:rPr>
              <a:t>Block = 60 layers</a:t>
            </a:r>
            <a:endParaRPr lang="en-US" sz="1050" dirty="0">
              <a:cs typeface="Calibri" panose="020F0502020204030204" pitchFamily="34" charset="0"/>
            </a:endParaRPr>
          </a:p>
        </p:txBody>
      </p:sp>
      <p:cxnSp>
        <p:nvCxnSpPr>
          <p:cNvPr id="42" name="Straight Arrow Connector 41">
            <a:extLst>
              <a:ext uri="{FF2B5EF4-FFF2-40B4-BE49-F238E27FC236}">
                <a16:creationId xmlns:a16="http://schemas.microsoft.com/office/drawing/2014/main" id="{59EAE41A-81B4-41EA-ADE2-C6E1D08AEFF5}"/>
              </a:ext>
            </a:extLst>
          </p:cNvPr>
          <p:cNvCxnSpPr>
            <a:cxnSpLocks/>
          </p:cNvCxnSpPr>
          <p:nvPr/>
        </p:nvCxnSpPr>
        <p:spPr>
          <a:xfrm>
            <a:off x="7501805" y="3383678"/>
            <a:ext cx="50343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8BA77F51-1B27-4DA1-B06C-FF8A7AD65991}"/>
              </a:ext>
            </a:extLst>
          </p:cNvPr>
          <p:cNvSpPr/>
          <p:nvPr/>
        </p:nvSpPr>
        <p:spPr>
          <a:xfrm>
            <a:off x="1561191" y="2335027"/>
            <a:ext cx="4190686" cy="871802"/>
          </a:xfrm>
          <a:prstGeom prst="rect">
            <a:avLst/>
          </a:prstGeom>
          <a:no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2A9797B7-3781-4FBA-904C-B413384B1273}"/>
              </a:ext>
            </a:extLst>
          </p:cNvPr>
          <p:cNvSpPr/>
          <p:nvPr/>
        </p:nvSpPr>
        <p:spPr>
          <a:xfrm>
            <a:off x="1568939" y="2338965"/>
            <a:ext cx="598241" cy="215444"/>
          </a:xfrm>
          <a:prstGeom prst="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wrap="none">
            <a:spAutoFit/>
          </a:bodyPr>
          <a:lstStyle/>
          <a:p>
            <a:r>
              <a:rPr lang="en-US" altLang="zh-CN" sz="800" dirty="0">
                <a:solidFill>
                  <a:schemeClr val="accent2"/>
                </a:solidFill>
                <a:latin typeface="+mn-lt"/>
              </a:rPr>
              <a:t>Branch</a:t>
            </a:r>
            <a:r>
              <a:rPr lang="zh-CN" altLang="en-US" sz="800" dirty="0">
                <a:solidFill>
                  <a:schemeClr val="accent2"/>
                </a:solidFill>
                <a:latin typeface="+mn-lt"/>
              </a:rPr>
              <a:t> </a:t>
            </a:r>
            <a:r>
              <a:rPr lang="en-US" altLang="zh-CN" sz="800" dirty="0">
                <a:solidFill>
                  <a:schemeClr val="accent2"/>
                </a:solidFill>
                <a:latin typeface="+mn-lt"/>
              </a:rPr>
              <a:t>1</a:t>
            </a:r>
            <a:endParaRPr lang="en-US" sz="800" dirty="0">
              <a:solidFill>
                <a:schemeClr val="accent2"/>
              </a:solidFill>
              <a:latin typeface="+mn-lt"/>
            </a:endParaRPr>
          </a:p>
        </p:txBody>
      </p:sp>
      <p:sp>
        <p:nvSpPr>
          <p:cNvPr id="50" name="Rectangle 49">
            <a:extLst>
              <a:ext uri="{FF2B5EF4-FFF2-40B4-BE49-F238E27FC236}">
                <a16:creationId xmlns:a16="http://schemas.microsoft.com/office/drawing/2014/main" id="{6C308598-FA82-41D5-8CE3-D4D967175D3E}"/>
              </a:ext>
            </a:extLst>
          </p:cNvPr>
          <p:cNvSpPr/>
          <p:nvPr/>
        </p:nvSpPr>
        <p:spPr>
          <a:xfrm>
            <a:off x="1553641" y="3352806"/>
            <a:ext cx="4190686" cy="871802"/>
          </a:xfrm>
          <a:prstGeom prst="rect">
            <a:avLst/>
          </a:prstGeom>
          <a:no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CC47BA47-C6D3-4339-8EF6-391614263074}"/>
              </a:ext>
            </a:extLst>
          </p:cNvPr>
          <p:cNvSpPr/>
          <p:nvPr/>
        </p:nvSpPr>
        <p:spPr>
          <a:xfrm>
            <a:off x="1561390" y="3359919"/>
            <a:ext cx="598241" cy="215444"/>
          </a:xfrm>
          <a:prstGeom prst="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wrap="none">
            <a:spAutoFit/>
          </a:bodyPr>
          <a:lstStyle/>
          <a:p>
            <a:r>
              <a:rPr lang="en-US" altLang="zh-CN" sz="800" dirty="0">
                <a:solidFill>
                  <a:schemeClr val="accent2"/>
                </a:solidFill>
                <a:latin typeface="+mn-lt"/>
              </a:rPr>
              <a:t>Branch</a:t>
            </a:r>
            <a:r>
              <a:rPr lang="zh-CN" altLang="en-US" sz="800" dirty="0">
                <a:solidFill>
                  <a:schemeClr val="accent2"/>
                </a:solidFill>
                <a:latin typeface="+mn-lt"/>
              </a:rPr>
              <a:t> </a:t>
            </a:r>
            <a:r>
              <a:rPr lang="en-US" altLang="zh-CN" sz="800" dirty="0">
                <a:solidFill>
                  <a:schemeClr val="accent2"/>
                </a:solidFill>
                <a:latin typeface="+mn-lt"/>
              </a:rPr>
              <a:t>2</a:t>
            </a:r>
            <a:endParaRPr lang="en-US" sz="800" dirty="0">
              <a:solidFill>
                <a:schemeClr val="accent2"/>
              </a:solidFill>
              <a:latin typeface="+mn-lt"/>
            </a:endParaRPr>
          </a:p>
        </p:txBody>
      </p:sp>
      <p:sp>
        <p:nvSpPr>
          <p:cNvPr id="52" name="Rectangle 51">
            <a:extLst>
              <a:ext uri="{FF2B5EF4-FFF2-40B4-BE49-F238E27FC236}">
                <a16:creationId xmlns:a16="http://schemas.microsoft.com/office/drawing/2014/main" id="{A5EE1777-90A6-4D8B-9F5D-14E1D4291509}"/>
              </a:ext>
            </a:extLst>
          </p:cNvPr>
          <p:cNvSpPr/>
          <p:nvPr/>
        </p:nvSpPr>
        <p:spPr>
          <a:xfrm>
            <a:off x="6376047" y="2323981"/>
            <a:ext cx="1269325" cy="1900545"/>
          </a:xfrm>
          <a:prstGeom prst="rect">
            <a:avLst/>
          </a:prstGeom>
          <a:no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753FF50F-69E3-4F36-AAA5-8C10860F9EA3}"/>
              </a:ext>
            </a:extLst>
          </p:cNvPr>
          <p:cNvSpPr/>
          <p:nvPr/>
        </p:nvSpPr>
        <p:spPr>
          <a:xfrm>
            <a:off x="1145321" y="2492799"/>
            <a:ext cx="341760" cy="261610"/>
          </a:xfrm>
          <a:prstGeom prst="rect">
            <a:avLst/>
          </a:prstGeom>
        </p:spPr>
        <p:txBody>
          <a:bodyPr wrap="none">
            <a:spAutoFit/>
          </a:bodyPr>
          <a:lstStyle/>
          <a:p>
            <a:r>
              <a:rPr lang="en-US" altLang="zh-CN" sz="1050" dirty="0">
                <a:solidFill>
                  <a:schemeClr val="bg2"/>
                </a:solidFill>
                <a:latin typeface="+mn-lt"/>
              </a:rPr>
              <a:t>54</a:t>
            </a:r>
            <a:endParaRPr lang="en-US" sz="1050" dirty="0">
              <a:solidFill>
                <a:schemeClr val="bg2"/>
              </a:solidFill>
              <a:latin typeface="+mn-lt"/>
            </a:endParaRPr>
          </a:p>
        </p:txBody>
      </p:sp>
      <p:sp>
        <p:nvSpPr>
          <p:cNvPr id="55" name="Freeform: Shape 54">
            <a:extLst>
              <a:ext uri="{FF2B5EF4-FFF2-40B4-BE49-F238E27FC236}">
                <a16:creationId xmlns:a16="http://schemas.microsoft.com/office/drawing/2014/main" id="{3943027B-10FC-42B3-A34E-E56036535071}"/>
              </a:ext>
            </a:extLst>
          </p:cNvPr>
          <p:cNvSpPr/>
          <p:nvPr/>
        </p:nvSpPr>
        <p:spPr>
          <a:xfrm>
            <a:off x="987734" y="2765477"/>
            <a:ext cx="409575" cy="1340432"/>
          </a:xfrm>
          <a:custGeom>
            <a:avLst/>
            <a:gdLst>
              <a:gd name="connsiteX0" fmla="*/ 0 w 381269"/>
              <a:gd name="connsiteY0" fmla="*/ 463662 h 1234279"/>
              <a:gd name="connsiteX1" fmla="*/ 381269 w 381269"/>
              <a:gd name="connsiteY1" fmla="*/ 0 h 1234279"/>
              <a:gd name="connsiteX2" fmla="*/ 374807 w 381269"/>
              <a:gd name="connsiteY2" fmla="*/ 778694 h 1234279"/>
              <a:gd name="connsiteX3" fmla="*/ 3231 w 381269"/>
              <a:gd name="connsiteY3" fmla="*/ 1234279 h 1234279"/>
              <a:gd name="connsiteX4" fmla="*/ 0 w 381269"/>
              <a:gd name="connsiteY4" fmla="*/ 463662 h 1234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269" h="1234279">
                <a:moveTo>
                  <a:pt x="0" y="463662"/>
                </a:moveTo>
                <a:lnTo>
                  <a:pt x="381269" y="0"/>
                </a:lnTo>
                <a:lnTo>
                  <a:pt x="374807" y="778694"/>
                </a:lnTo>
                <a:lnTo>
                  <a:pt x="3231" y="1234279"/>
                </a:lnTo>
                <a:cubicBezTo>
                  <a:pt x="3770" y="978484"/>
                  <a:pt x="4308" y="722689"/>
                  <a:pt x="0" y="463662"/>
                </a:cubicBezTo>
                <a:close/>
              </a:path>
            </a:pathLst>
          </a:custGeom>
          <a:solidFill>
            <a:srgbClr val="FCD5B5"/>
          </a:solidFill>
          <a:ln>
            <a:noFill/>
          </a:ln>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2400" dirty="0"/>
          </a:p>
        </p:txBody>
      </p:sp>
      <p:sp>
        <p:nvSpPr>
          <p:cNvPr id="54" name="Rectangle 53">
            <a:extLst>
              <a:ext uri="{FF2B5EF4-FFF2-40B4-BE49-F238E27FC236}">
                <a16:creationId xmlns:a16="http://schemas.microsoft.com/office/drawing/2014/main" id="{25DC5C05-BE1B-4E0B-ACA7-BD1F96607C15}"/>
              </a:ext>
            </a:extLst>
          </p:cNvPr>
          <p:cNvSpPr/>
          <p:nvPr/>
        </p:nvSpPr>
        <p:spPr>
          <a:xfrm>
            <a:off x="6384692" y="2329326"/>
            <a:ext cx="596638" cy="215444"/>
          </a:xfrm>
          <a:prstGeom prst="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wrap="none">
            <a:spAutoFit/>
          </a:bodyPr>
          <a:lstStyle/>
          <a:p>
            <a:r>
              <a:rPr lang="en-US" altLang="zh-CN" sz="800" dirty="0">
                <a:solidFill>
                  <a:schemeClr val="accent2"/>
                </a:solidFill>
                <a:latin typeface="+mn-lt"/>
              </a:rPr>
              <a:t>Main Net</a:t>
            </a:r>
            <a:endParaRPr lang="en-US" sz="800" dirty="0">
              <a:solidFill>
                <a:schemeClr val="accent2"/>
              </a:solidFill>
              <a:latin typeface="+mn-lt"/>
            </a:endParaRPr>
          </a:p>
        </p:txBody>
      </p:sp>
      <p:cxnSp>
        <p:nvCxnSpPr>
          <p:cNvPr id="57" name="Straight Arrow Connector 56">
            <a:extLst>
              <a:ext uri="{FF2B5EF4-FFF2-40B4-BE49-F238E27FC236}">
                <a16:creationId xmlns:a16="http://schemas.microsoft.com/office/drawing/2014/main" id="{F7C3436C-EA00-4B4F-AE4D-68E7CE816FD8}"/>
              </a:ext>
            </a:extLst>
          </p:cNvPr>
          <p:cNvCxnSpPr>
            <a:cxnSpLocks/>
          </p:cNvCxnSpPr>
          <p:nvPr/>
        </p:nvCxnSpPr>
        <p:spPr>
          <a:xfrm flipV="1">
            <a:off x="5955486" y="3359920"/>
            <a:ext cx="553737"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8" name="Shape 118">
            <a:extLst>
              <a:ext uri="{FF2B5EF4-FFF2-40B4-BE49-F238E27FC236}">
                <a16:creationId xmlns:a16="http://schemas.microsoft.com/office/drawing/2014/main" id="{52793C6F-8BE7-4938-89DC-8CD1412127BB}"/>
              </a:ext>
            </a:extLst>
          </p:cNvPr>
          <p:cNvSpPr/>
          <p:nvPr/>
        </p:nvSpPr>
        <p:spPr>
          <a:xfrm>
            <a:off x="7956370" y="4248591"/>
            <a:ext cx="865384" cy="16713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 dirty="0">
                <a:latin typeface="+mn-lt"/>
                <a:ea typeface="Proxima Nova"/>
                <a:cs typeface="Proxima Nova"/>
                <a:sym typeface="Proxima Nova"/>
              </a:rPr>
              <a:t>Distance Prediction</a:t>
            </a:r>
            <a:endParaRPr sz="1000" dirty="0">
              <a:solidFill>
                <a:srgbClr val="000000"/>
              </a:solidFill>
              <a:latin typeface="+mn-lt"/>
              <a:ea typeface="Proxima Nova"/>
              <a:cs typeface="Proxima Nova"/>
              <a:sym typeface="Proxima Nova"/>
            </a:endParaRPr>
          </a:p>
        </p:txBody>
      </p:sp>
      <p:sp>
        <p:nvSpPr>
          <p:cNvPr id="59" name="Shape 12">
            <a:extLst>
              <a:ext uri="{FF2B5EF4-FFF2-40B4-BE49-F238E27FC236}">
                <a16:creationId xmlns:a16="http://schemas.microsoft.com/office/drawing/2014/main" id="{9BEC990B-F3AE-BF44-B0EB-020BE1CE328B}"/>
              </a:ext>
            </a:extLst>
          </p:cNvPr>
          <p:cNvSpPr txBox="1">
            <a:spLocks/>
          </p:cNvSpPr>
          <p:nvPr/>
        </p:nvSpPr>
        <p:spPr>
          <a:xfrm>
            <a:off x="0" y="4869656"/>
            <a:ext cx="2895600" cy="273844"/>
          </a:xfrm>
          <a:prstGeom prst="rect">
            <a:avLst/>
          </a:prstGeom>
          <a:noFill/>
          <a:ln>
            <a:noFill/>
          </a:ln>
        </p:spPr>
        <p:txBody>
          <a:bodyPr wrap="square"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None/>
              <a:defRPr sz="1000" b="0" i="0" u="none" strike="noStrike" cap="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r>
              <a:rPr lang="en-US" dirty="0">
                <a:solidFill>
                  <a:srgbClr val="FFFFFF"/>
                </a:solidFill>
              </a:rPr>
              <a:t>PhD Defense, May 11, 2020</a:t>
            </a:r>
          </a:p>
        </p:txBody>
      </p:sp>
    </p:spTree>
    <p:extLst>
      <p:ext uri="{BB962C8B-B14F-4D97-AF65-F5344CB8AC3E}">
        <p14:creationId xmlns:p14="http://schemas.microsoft.com/office/powerpoint/2010/main" val="8797739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849F1E-B55C-450D-812E-7833045834B6}"/>
              </a:ext>
            </a:extLst>
          </p:cNvPr>
          <p:cNvSpPr>
            <a:spLocks noGrp="1"/>
          </p:cNvSpPr>
          <p:nvPr>
            <p:ph type="title"/>
          </p:nvPr>
        </p:nvSpPr>
        <p:spPr/>
        <p:txBody>
          <a:bodyPr>
            <a:normAutofit fontScale="90000"/>
          </a:bodyPr>
          <a:lstStyle/>
          <a:p>
            <a:pPr>
              <a:spcAft>
                <a:spcPts val="600"/>
              </a:spcAft>
            </a:pPr>
            <a:r>
              <a:rPr lang="en-US" altLang="zh-CN" dirty="0"/>
              <a:t>2.</a:t>
            </a:r>
            <a:r>
              <a:rPr lang="zh-CN" altLang="en-US" dirty="0"/>
              <a:t> </a:t>
            </a:r>
            <a:r>
              <a:rPr lang="en-US" dirty="0"/>
              <a:t>MUFOLD-</a:t>
            </a:r>
            <a:r>
              <a:rPr lang="en-US" dirty="0" err="1"/>
              <a:t>Contact_C</a:t>
            </a:r>
            <a:endParaRPr lang="en-US" dirty="0"/>
          </a:p>
        </p:txBody>
      </p:sp>
      <p:sp>
        <p:nvSpPr>
          <p:cNvPr id="4" name="Slide Number Placeholder 3">
            <a:extLst>
              <a:ext uri="{FF2B5EF4-FFF2-40B4-BE49-F238E27FC236}">
                <a16:creationId xmlns:a16="http://schemas.microsoft.com/office/drawing/2014/main" id="{1622EEDD-87FD-400E-9CE1-F14E9E5A58FE}"/>
              </a:ext>
            </a:extLst>
          </p:cNvPr>
          <p:cNvSpPr>
            <a:spLocks noGrp="1"/>
          </p:cNvSpPr>
          <p:nvPr>
            <p:ph type="sldNum" idx="4"/>
          </p:nvPr>
        </p:nvSpPr>
        <p:spPr/>
        <p:txBody>
          <a:bodyPr/>
          <a:lstStyle/>
          <a:p>
            <a:pPr marL="0" marR="0" lvl="0" indent="0" algn="l" rtl="0">
              <a:spcBef>
                <a:spcPts val="0"/>
              </a:spcBef>
              <a:buSzPct val="25000"/>
              <a:buNone/>
            </a:pPr>
            <a:fld id="{00000000-1234-1234-1234-123412341234}" type="slidenum">
              <a:rPr lang="en-US" sz="1000" b="0" i="0" u="none" strike="noStrike" cap="none" smtClean="0">
                <a:solidFill>
                  <a:schemeClr val="lt1"/>
                </a:solidFill>
                <a:latin typeface="+mn-lt"/>
                <a:ea typeface="Arial"/>
                <a:cs typeface="Arial"/>
                <a:sym typeface="Arial"/>
              </a:rPr>
              <a:t>31</a:t>
            </a:fld>
            <a:endParaRPr lang="en-US" sz="1000" b="0" i="0" u="none" strike="noStrike" cap="none">
              <a:solidFill>
                <a:schemeClr val="lt1"/>
              </a:solidFill>
              <a:latin typeface="+mn-lt"/>
              <a:ea typeface="Arial"/>
              <a:cs typeface="Arial"/>
              <a:sym typeface="Arial"/>
            </a:endParaRPr>
          </a:p>
        </p:txBody>
      </p:sp>
      <mc:AlternateContent xmlns:mc="http://schemas.openxmlformats.org/markup-compatibility/2006">
        <mc:Choice xmlns:a14="http://schemas.microsoft.com/office/drawing/2010/main" Requires="a14">
          <p:sp>
            <p:nvSpPr>
              <p:cNvPr id="42" name="Text Placeholder 1">
                <a:extLst>
                  <a:ext uri="{FF2B5EF4-FFF2-40B4-BE49-F238E27FC236}">
                    <a16:creationId xmlns:a16="http://schemas.microsoft.com/office/drawing/2014/main" id="{133F6D18-75BF-48C2-8020-9B4A5FD3D6F3}"/>
                  </a:ext>
                </a:extLst>
              </p:cNvPr>
              <p:cNvSpPr>
                <a:spLocks noGrp="1"/>
              </p:cNvSpPr>
              <p:nvPr>
                <p:ph type="body" idx="1"/>
              </p:nvPr>
            </p:nvSpPr>
            <p:spPr>
              <a:xfrm>
                <a:off x="457200" y="968900"/>
                <a:ext cx="4334256" cy="3625800"/>
              </a:xfrm>
            </p:spPr>
            <p:txBody>
              <a:bodyPr/>
              <a:lstStyle/>
              <a:p>
                <a:pPr marL="152400" indent="0">
                  <a:spcBef>
                    <a:spcPts val="0"/>
                  </a:spcBef>
                  <a:spcAft>
                    <a:spcPts val="600"/>
                  </a:spcAft>
                  <a:buNone/>
                </a:pPr>
                <a:r>
                  <a:rPr lang="en-US" sz="1800" dirty="0"/>
                  <a:t>Input Features</a:t>
                </a:r>
              </a:p>
              <a:p>
                <a:pPr>
                  <a:spcBef>
                    <a:spcPts val="600"/>
                  </a:spcBef>
                  <a:spcAft>
                    <a:spcPts val="600"/>
                  </a:spcAft>
                </a:pPr>
                <a:r>
                  <a:rPr lang="en-US" sz="1600" dirty="0">
                    <a:latin typeface="Arial" panose="020B0604020202020204" pitchFamily="34" charset="0"/>
                    <a:cs typeface="Arial" panose="020B0604020202020204" pitchFamily="34" charset="0"/>
                  </a:rPr>
                  <a:t>Physicochemical features</a:t>
                </a:r>
              </a:p>
              <a:p>
                <a:pPr>
                  <a:spcBef>
                    <a:spcPts val="600"/>
                  </a:spcBef>
                  <a:spcAft>
                    <a:spcPts val="600"/>
                  </a:spcAft>
                </a:pPr>
                <a:r>
                  <a:rPr lang="en-US" sz="1600" dirty="0">
                    <a:cs typeface="Arial" panose="020B0604020202020204" pitchFamily="34" charset="0"/>
                  </a:rPr>
                  <a:t>Features for </a:t>
                </a:r>
                <a14:m>
                  <m:oMath xmlns:m="http://schemas.openxmlformats.org/officeDocument/2006/math">
                    <m:sSub>
                      <m:sSubPr>
                        <m:ctrlPr>
                          <a:rPr lang="en-US" sz="1600" i="1">
                            <a:latin typeface="Cambria Math" panose="02040503050406030204" pitchFamily="18" charset="0"/>
                            <a:cs typeface="Arial" panose="020B0604020202020204" pitchFamily="34" charset="0"/>
                          </a:rPr>
                        </m:ctrlPr>
                      </m:sSubPr>
                      <m:e>
                        <m:r>
                          <a:rPr lang="en-US" sz="1600" i="1">
                            <a:latin typeface="Cambria Math" panose="02040503050406030204" pitchFamily="18" charset="0"/>
                            <a:cs typeface="Arial" panose="020B0604020202020204" pitchFamily="34" charset="0"/>
                          </a:rPr>
                          <m:t>𝑅</m:t>
                        </m:r>
                      </m:e>
                      <m:sub>
                        <m:r>
                          <a:rPr lang="en-US" sz="1600" i="1">
                            <a:latin typeface="Cambria Math" panose="02040503050406030204" pitchFamily="18" charset="0"/>
                            <a:cs typeface="Arial" panose="020B0604020202020204" pitchFamily="34" charset="0"/>
                          </a:rPr>
                          <m:t>𝑖</m:t>
                        </m:r>
                      </m:sub>
                    </m:sSub>
                  </m:oMath>
                </a14:m>
                <a:r>
                  <a:rPr lang="en-US" sz="1600" dirty="0">
                    <a:cs typeface="Arial" panose="020B0604020202020204" pitchFamily="34" charset="0"/>
                  </a:rPr>
                  <a:t> (1D) and </a:t>
                </a:r>
                <a14:m>
                  <m:oMath xmlns:m="http://schemas.openxmlformats.org/officeDocument/2006/math">
                    <m:sSub>
                      <m:sSubPr>
                        <m:ctrlPr>
                          <a:rPr lang="en-US" sz="1600" i="1">
                            <a:latin typeface="Cambria Math" panose="02040503050406030204" pitchFamily="18" charset="0"/>
                            <a:cs typeface="Arial" panose="020B0604020202020204" pitchFamily="34" charset="0"/>
                          </a:rPr>
                        </m:ctrlPr>
                      </m:sSubPr>
                      <m:e>
                        <m:r>
                          <a:rPr lang="en-US" sz="1600" i="1">
                            <a:latin typeface="Cambria Math" panose="02040503050406030204" pitchFamily="18" charset="0"/>
                            <a:cs typeface="Arial" panose="020B0604020202020204" pitchFamily="34" charset="0"/>
                          </a:rPr>
                          <m:t>𝑅</m:t>
                        </m:r>
                      </m:e>
                      <m:sub>
                        <m:r>
                          <a:rPr lang="en-US" sz="1600" i="1">
                            <a:latin typeface="Cambria Math" panose="02040503050406030204" pitchFamily="18" charset="0"/>
                            <a:cs typeface="Arial" panose="020B0604020202020204" pitchFamily="34" charset="0"/>
                          </a:rPr>
                          <m:t>𝑖𝑗</m:t>
                        </m:r>
                      </m:sub>
                    </m:sSub>
                    <m:r>
                      <a:rPr lang="en-US" sz="1600" i="1">
                        <a:latin typeface="Cambria Math" panose="02040503050406030204" pitchFamily="18" charset="0"/>
                        <a:cs typeface="Arial" panose="020B0604020202020204" pitchFamily="34" charset="0"/>
                      </a:rPr>
                      <m:t> </m:t>
                    </m:r>
                  </m:oMath>
                </a14:m>
                <a:r>
                  <a:rPr lang="en-US" sz="1600" dirty="0">
                    <a:latin typeface="Arial" panose="020B0604020202020204" pitchFamily="34" charset="0"/>
                    <a:cs typeface="Arial" panose="020B0604020202020204" pitchFamily="34" charset="0"/>
                  </a:rPr>
                  <a:t>(2D) are processes separately</a:t>
                </a:r>
                <a:endParaRPr lang="en-US" sz="1600" dirty="0">
                  <a:latin typeface="+mn-lt"/>
                  <a:cs typeface="Arial" panose="020B0604020202020204" pitchFamily="34" charset="0"/>
                </a:endParaRPr>
              </a:p>
            </p:txBody>
          </p:sp>
        </mc:Choice>
        <mc:Fallback>
          <p:sp>
            <p:nvSpPr>
              <p:cNvPr id="42" name="Text Placeholder 1">
                <a:extLst>
                  <a:ext uri="{FF2B5EF4-FFF2-40B4-BE49-F238E27FC236}">
                    <a16:creationId xmlns:a16="http://schemas.microsoft.com/office/drawing/2014/main" id="{133F6D18-75BF-48C2-8020-9B4A5FD3D6F3}"/>
                  </a:ext>
                </a:extLst>
              </p:cNvPr>
              <p:cNvSpPr>
                <a:spLocks noGrp="1" noRot="1" noChangeAspect="1" noMove="1" noResize="1" noEditPoints="1" noAdjustHandles="1" noChangeArrowheads="1" noChangeShapeType="1" noTextEdit="1"/>
              </p:cNvSpPr>
              <p:nvPr>
                <p:ph type="body" idx="1"/>
              </p:nvPr>
            </p:nvSpPr>
            <p:spPr>
              <a:xfrm>
                <a:off x="457200" y="968900"/>
                <a:ext cx="4334256" cy="3625800"/>
              </a:xfr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43" name="Table 42">
                <a:extLst>
                  <a:ext uri="{FF2B5EF4-FFF2-40B4-BE49-F238E27FC236}">
                    <a16:creationId xmlns:a16="http://schemas.microsoft.com/office/drawing/2014/main" id="{9ACC70F0-CCA2-4A05-93A7-C562062FB5AC}"/>
                  </a:ext>
                </a:extLst>
              </p:cNvPr>
              <p:cNvGraphicFramePr>
                <a:graphicFrameLocks noGrp="1"/>
              </p:cNvGraphicFramePr>
              <p:nvPr>
                <p:extLst>
                  <p:ext uri="{D42A27DB-BD31-4B8C-83A1-F6EECF244321}">
                    <p14:modId xmlns:p14="http://schemas.microsoft.com/office/powerpoint/2010/main" val="2624066891"/>
                  </p:ext>
                </p:extLst>
              </p:nvPr>
            </p:nvGraphicFramePr>
            <p:xfrm>
              <a:off x="4791456" y="968900"/>
              <a:ext cx="3895344" cy="3609228"/>
            </p:xfrm>
            <a:graphic>
              <a:graphicData uri="http://schemas.openxmlformats.org/drawingml/2006/table">
                <a:tbl>
                  <a:tblPr firstRow="1" firstCol="1" bandRow="1">
                    <a:tableStyleId>{7DF18680-E054-41AD-8BC1-D1AEF772440D}</a:tableStyleId>
                  </a:tblPr>
                  <a:tblGrid>
                    <a:gridCol w="492169">
                      <a:extLst>
                        <a:ext uri="{9D8B030D-6E8A-4147-A177-3AD203B41FA5}">
                          <a16:colId xmlns:a16="http://schemas.microsoft.com/office/drawing/2014/main" val="878430487"/>
                        </a:ext>
                      </a:extLst>
                    </a:gridCol>
                    <a:gridCol w="2296751">
                      <a:extLst>
                        <a:ext uri="{9D8B030D-6E8A-4147-A177-3AD203B41FA5}">
                          <a16:colId xmlns:a16="http://schemas.microsoft.com/office/drawing/2014/main" val="1397442641"/>
                        </a:ext>
                      </a:extLst>
                    </a:gridCol>
                    <a:gridCol w="1106424">
                      <a:extLst>
                        <a:ext uri="{9D8B030D-6E8A-4147-A177-3AD203B41FA5}">
                          <a16:colId xmlns:a16="http://schemas.microsoft.com/office/drawing/2014/main" val="3054690828"/>
                        </a:ext>
                      </a:extLst>
                    </a:gridCol>
                  </a:tblGrid>
                  <a:tr h="257802">
                    <a:tc>
                      <a:txBody>
                        <a:bodyPr/>
                        <a:lstStyle/>
                        <a:p>
                          <a:pPr algn="l">
                            <a:spcAft>
                              <a:spcPts val="0"/>
                            </a:spcAft>
                          </a:pPr>
                          <a:r>
                            <a:rPr lang="en-US" sz="1000" b="1" dirty="0">
                              <a:effectLst/>
                              <a:latin typeface="+mn-lt"/>
                            </a:rPr>
                            <a:t>#</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1" dirty="0">
                              <a:effectLst/>
                              <a:latin typeface="+mn-lt"/>
                            </a:rPr>
                            <a:t>Feature Name</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1" dirty="0">
                              <a:effectLst/>
                              <a:latin typeface="+mn-lt"/>
                            </a:rPr>
                            <a:t>Dimension</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extLst>
                      <a:ext uri="{0D108BD9-81ED-4DB2-BD59-A6C34878D82A}">
                        <a16:rowId xmlns:a16="http://schemas.microsoft.com/office/drawing/2014/main" val="2941012801"/>
                      </a:ext>
                    </a:extLst>
                  </a:tr>
                  <a:tr h="257802">
                    <a:tc>
                      <a:txBody>
                        <a:bodyPr/>
                        <a:lstStyle/>
                        <a:p>
                          <a:pPr algn="l">
                            <a:spcAft>
                              <a:spcPts val="0"/>
                            </a:spcAft>
                          </a:pPr>
                          <a:r>
                            <a:rPr lang="en-US" sz="1000" b="1" dirty="0">
                              <a:effectLst/>
                              <a:latin typeface="+mn-lt"/>
                            </a:rPr>
                            <a:t>1</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1" dirty="0">
                              <a:solidFill>
                                <a:srgbClr val="FF0000"/>
                              </a:solidFill>
                              <a:effectLst/>
                              <a:latin typeface="+mn-lt"/>
                            </a:rPr>
                            <a:t>PSSM</a:t>
                          </a:r>
                          <a:endParaRPr lang="en-US" sz="1100" b="1" dirty="0">
                            <a:solidFill>
                              <a:srgbClr val="FF0000"/>
                            </a:solidFill>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a:effectLst/>
                              <a:latin typeface="+mn-lt"/>
                            </a:rPr>
                            <a:t>20</a:t>
                          </a:r>
                          <a:endParaRPr lang="en-US" sz="1100" b="0">
                            <a:effectLst/>
                            <a:latin typeface="+mn-lt"/>
                            <a:ea typeface="SimSun" panose="02010600030101010101" pitchFamily="2" charset="-122"/>
                            <a:cs typeface="Times New Roman" panose="02020603050405020304" pitchFamily="18" charset="0"/>
                          </a:endParaRPr>
                        </a:p>
                      </a:txBody>
                      <a:tcPr marL="52701" marR="52701" marT="52701" marB="52701" anchor="ctr"/>
                    </a:tc>
                    <a:extLst>
                      <a:ext uri="{0D108BD9-81ED-4DB2-BD59-A6C34878D82A}">
                        <a16:rowId xmlns:a16="http://schemas.microsoft.com/office/drawing/2014/main" val="1272997456"/>
                      </a:ext>
                    </a:extLst>
                  </a:tr>
                  <a:tr h="257802">
                    <a:tc>
                      <a:txBody>
                        <a:bodyPr/>
                        <a:lstStyle/>
                        <a:p>
                          <a:pPr algn="l">
                            <a:spcAft>
                              <a:spcPts val="0"/>
                            </a:spcAft>
                          </a:pPr>
                          <a:r>
                            <a:rPr lang="en-US" sz="1000" b="1" dirty="0">
                              <a:effectLst/>
                              <a:latin typeface="+mn-lt"/>
                            </a:rPr>
                            <a:t>2</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1" dirty="0">
                              <a:solidFill>
                                <a:srgbClr val="FF0000"/>
                              </a:solidFill>
                              <a:effectLst/>
                              <a:latin typeface="+mn-lt"/>
                            </a:rPr>
                            <a:t>SS</a:t>
                          </a:r>
                          <a:endParaRPr lang="en-US" sz="1100" b="1" dirty="0">
                            <a:solidFill>
                              <a:srgbClr val="FF0000"/>
                            </a:solidFill>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dirty="0">
                              <a:effectLst/>
                              <a:latin typeface="+mn-lt"/>
                            </a:rPr>
                            <a:t>3</a:t>
                          </a:r>
                          <a:endParaRPr lang="en-US" sz="1100" b="0" dirty="0">
                            <a:effectLst/>
                            <a:latin typeface="+mn-lt"/>
                            <a:ea typeface="SimSun" panose="02010600030101010101" pitchFamily="2" charset="-122"/>
                            <a:cs typeface="Times New Roman" panose="02020603050405020304" pitchFamily="18" charset="0"/>
                          </a:endParaRPr>
                        </a:p>
                      </a:txBody>
                      <a:tcPr marL="52701" marR="52701" marT="52701" marB="52701" anchor="ctr"/>
                    </a:tc>
                    <a:extLst>
                      <a:ext uri="{0D108BD9-81ED-4DB2-BD59-A6C34878D82A}">
                        <a16:rowId xmlns:a16="http://schemas.microsoft.com/office/drawing/2014/main" val="2997364764"/>
                      </a:ext>
                    </a:extLst>
                  </a:tr>
                  <a:tr h="257802">
                    <a:tc>
                      <a:txBody>
                        <a:bodyPr/>
                        <a:lstStyle/>
                        <a:p>
                          <a:pPr algn="l">
                            <a:spcAft>
                              <a:spcPts val="0"/>
                            </a:spcAft>
                          </a:pPr>
                          <a:r>
                            <a:rPr lang="en-US" sz="1000" b="1" dirty="0">
                              <a:effectLst/>
                              <a:latin typeface="+mn-lt"/>
                            </a:rPr>
                            <a:t>3</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1" dirty="0">
                              <a:solidFill>
                                <a:srgbClr val="FF0000"/>
                              </a:solidFill>
                              <a:effectLst/>
                              <a:latin typeface="+mn-lt"/>
                            </a:rPr>
                            <a:t>SA</a:t>
                          </a:r>
                          <a:endParaRPr lang="en-US" sz="1100" b="1" dirty="0">
                            <a:solidFill>
                              <a:srgbClr val="FF0000"/>
                            </a:solidFill>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dirty="0">
                              <a:effectLst/>
                              <a:latin typeface="+mn-lt"/>
                            </a:rPr>
                            <a:t>1</a:t>
                          </a:r>
                          <a:endParaRPr lang="en-US" sz="1100" b="0" dirty="0">
                            <a:effectLst/>
                            <a:latin typeface="+mn-lt"/>
                            <a:ea typeface="SimSun" panose="02010600030101010101" pitchFamily="2" charset="-122"/>
                            <a:cs typeface="Times New Roman" panose="02020603050405020304" pitchFamily="18" charset="0"/>
                          </a:endParaRPr>
                        </a:p>
                      </a:txBody>
                      <a:tcPr marL="52701" marR="52701" marT="52701" marB="52701" anchor="ctr"/>
                    </a:tc>
                    <a:extLst>
                      <a:ext uri="{0D108BD9-81ED-4DB2-BD59-A6C34878D82A}">
                        <a16:rowId xmlns:a16="http://schemas.microsoft.com/office/drawing/2014/main" val="4264074208"/>
                      </a:ext>
                    </a:extLst>
                  </a:tr>
                  <a:tr h="257802">
                    <a:tc>
                      <a:txBody>
                        <a:bodyPr/>
                        <a:lstStyle/>
                        <a:p>
                          <a:pPr algn="l">
                            <a:spcAft>
                              <a:spcPts val="0"/>
                            </a:spcAft>
                          </a:pPr>
                          <a:r>
                            <a:rPr lang="en-US" sz="1000" b="1" dirty="0">
                              <a:effectLst/>
                              <a:latin typeface="+mn-lt"/>
                            </a:rPr>
                            <a:t>4</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dirty="0">
                              <a:effectLst/>
                              <a:latin typeface="+mn-lt"/>
                            </a:rPr>
                            <a:t>Multiple Sequence Alignment (MSA)</a:t>
                          </a:r>
                          <a:endParaRPr lang="en-US" sz="1100" b="0"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a:effectLst/>
                              <a:latin typeface="+mn-lt"/>
                            </a:rPr>
                            <a:t>-</a:t>
                          </a:r>
                          <a:endParaRPr lang="en-US" sz="1100" b="0">
                            <a:effectLst/>
                            <a:latin typeface="+mn-lt"/>
                            <a:ea typeface="SimSun" panose="02010600030101010101" pitchFamily="2" charset="-122"/>
                            <a:cs typeface="Times New Roman" panose="02020603050405020304" pitchFamily="18" charset="0"/>
                          </a:endParaRPr>
                        </a:p>
                      </a:txBody>
                      <a:tcPr marL="52701" marR="52701" marT="52701" marB="52701" anchor="ctr"/>
                    </a:tc>
                    <a:extLst>
                      <a:ext uri="{0D108BD9-81ED-4DB2-BD59-A6C34878D82A}">
                        <a16:rowId xmlns:a16="http://schemas.microsoft.com/office/drawing/2014/main" val="3256654850"/>
                      </a:ext>
                    </a:extLst>
                  </a:tr>
                  <a:tr h="257802">
                    <a:tc>
                      <a:txBody>
                        <a:bodyPr/>
                        <a:lstStyle/>
                        <a:p>
                          <a:pPr algn="l">
                            <a:spcAft>
                              <a:spcPts val="0"/>
                            </a:spcAft>
                          </a:pPr>
                          <a:r>
                            <a:rPr lang="en-US" sz="1000" b="1" dirty="0">
                              <a:effectLst/>
                              <a:latin typeface="+mn-lt"/>
                            </a:rPr>
                            <a:t>5</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1" dirty="0">
                              <a:solidFill>
                                <a:srgbClr val="FF0000"/>
                              </a:solidFill>
                              <a:effectLst/>
                              <a:latin typeface="+mn-lt"/>
                            </a:rPr>
                            <a:t>ALN Stats</a:t>
                          </a:r>
                          <a:endParaRPr lang="en-US" sz="1100" b="1" dirty="0">
                            <a:solidFill>
                              <a:srgbClr val="FF0000"/>
                            </a:solidFill>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14:m>
                            <m:oMathPara xmlns:m="http://schemas.openxmlformats.org/officeDocument/2006/math">
                              <m:oMathParaPr>
                                <m:jc m:val="left"/>
                              </m:oMathParaPr>
                              <m:oMath xmlns:m="http://schemas.openxmlformats.org/officeDocument/2006/math">
                                <m:r>
                                  <a:rPr lang="en-US" sz="1000" b="0" i="1" smtClean="0">
                                    <a:effectLst/>
                                    <a:latin typeface="Cambria Math" panose="02040503050406030204" pitchFamily="18" charset="0"/>
                                  </a:rPr>
                                  <m:t>𝐿</m:t>
                                </m:r>
                                <m:r>
                                  <a:rPr lang="en-US" sz="1000" b="0" smtClean="0">
                                    <a:effectLst/>
                                    <a:latin typeface="Cambria Math" panose="02040503050406030204" pitchFamily="18" charset="0"/>
                                  </a:rPr>
                                  <m:t>×</m:t>
                                </m:r>
                                <m:r>
                                  <a:rPr lang="en-US" sz="1000" b="0" i="1" smtClean="0">
                                    <a:effectLst/>
                                    <a:latin typeface="Cambria Math" panose="02040503050406030204" pitchFamily="18" charset="0"/>
                                  </a:rPr>
                                  <m:t>𝐿</m:t>
                                </m:r>
                                <m:r>
                                  <a:rPr lang="en-US" sz="1000" b="0" smtClean="0">
                                    <a:effectLst/>
                                    <a:latin typeface="Cambria Math" panose="02040503050406030204" pitchFamily="18" charset="0"/>
                                  </a:rPr>
                                  <m:t>×</m:t>
                                </m:r>
                                <m:r>
                                  <a:rPr lang="en-US" sz="1000" b="0" i="1" smtClean="0">
                                    <a:effectLst/>
                                    <a:latin typeface="Cambria Math" panose="02040503050406030204" pitchFamily="18" charset="0"/>
                                  </a:rPr>
                                  <m:t>3</m:t>
                                </m:r>
                              </m:oMath>
                            </m:oMathPara>
                          </a14:m>
                          <a:endParaRPr lang="en-US" sz="1100" b="0" dirty="0">
                            <a:effectLst/>
                            <a:latin typeface="+mn-lt"/>
                            <a:ea typeface="SimSun" panose="02010600030101010101" pitchFamily="2" charset="-122"/>
                            <a:cs typeface="Times New Roman" panose="02020603050405020304" pitchFamily="18" charset="0"/>
                          </a:endParaRPr>
                        </a:p>
                      </a:txBody>
                      <a:tcPr marL="52701" marR="52701" marT="52701" marB="52701" anchor="ctr"/>
                    </a:tc>
                    <a:extLst>
                      <a:ext uri="{0D108BD9-81ED-4DB2-BD59-A6C34878D82A}">
                        <a16:rowId xmlns:a16="http://schemas.microsoft.com/office/drawing/2014/main" val="3052404249"/>
                      </a:ext>
                    </a:extLst>
                  </a:tr>
                  <a:tr h="257802">
                    <a:tc>
                      <a:txBody>
                        <a:bodyPr/>
                        <a:lstStyle/>
                        <a:p>
                          <a:pPr algn="l">
                            <a:spcAft>
                              <a:spcPts val="0"/>
                            </a:spcAft>
                          </a:pPr>
                          <a:r>
                            <a:rPr lang="en-US" sz="1000" b="1" dirty="0">
                              <a:effectLst/>
                              <a:latin typeface="+mn-lt"/>
                            </a:rPr>
                            <a:t>6</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a:effectLst/>
                              <a:latin typeface="+mn-lt"/>
                            </a:rPr>
                            <a:t>HHM Profile</a:t>
                          </a:r>
                          <a:endParaRPr lang="en-US" sz="1100" b="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a:effectLst/>
                              <a:latin typeface="+mn-lt"/>
                            </a:rPr>
                            <a:t>30</a:t>
                          </a:r>
                          <a:endParaRPr lang="en-US" sz="1100" b="0">
                            <a:effectLst/>
                            <a:latin typeface="+mn-lt"/>
                            <a:ea typeface="SimSun" panose="02010600030101010101" pitchFamily="2" charset="-122"/>
                            <a:cs typeface="Times New Roman" panose="02020603050405020304" pitchFamily="18" charset="0"/>
                          </a:endParaRPr>
                        </a:p>
                      </a:txBody>
                      <a:tcPr marL="52701" marR="52701" marT="52701" marB="52701" anchor="ctr"/>
                    </a:tc>
                    <a:extLst>
                      <a:ext uri="{0D108BD9-81ED-4DB2-BD59-A6C34878D82A}">
                        <a16:rowId xmlns:a16="http://schemas.microsoft.com/office/drawing/2014/main" val="1355554505"/>
                      </a:ext>
                    </a:extLst>
                  </a:tr>
                  <a:tr h="257802">
                    <a:tc>
                      <a:txBody>
                        <a:bodyPr/>
                        <a:lstStyle/>
                        <a:p>
                          <a:pPr algn="l">
                            <a:spcAft>
                              <a:spcPts val="0"/>
                            </a:spcAft>
                          </a:pPr>
                          <a:r>
                            <a:rPr lang="en-US" sz="1000" b="1" dirty="0">
                              <a:effectLst/>
                              <a:latin typeface="+mn-lt"/>
                            </a:rPr>
                            <a:t>7</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1" dirty="0">
                              <a:solidFill>
                                <a:srgbClr val="FF0000"/>
                              </a:solidFill>
                              <a:effectLst/>
                              <a:latin typeface="+mn-lt"/>
                            </a:rPr>
                            <a:t>CCMPred</a:t>
                          </a:r>
                          <a:endParaRPr lang="en-US" sz="1100" b="1" dirty="0">
                            <a:solidFill>
                              <a:srgbClr val="FF0000"/>
                            </a:solidFill>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14:m>
                            <m:oMathPara xmlns:m="http://schemas.openxmlformats.org/officeDocument/2006/math">
                              <m:oMathParaPr>
                                <m:jc m:val="left"/>
                              </m:oMathParaPr>
                              <m:oMath xmlns:m="http://schemas.openxmlformats.org/officeDocument/2006/math">
                                <m:r>
                                  <a:rPr lang="en-US" sz="1000" b="0" i="1" smtClean="0">
                                    <a:effectLst/>
                                    <a:latin typeface="Cambria Math" panose="02040503050406030204" pitchFamily="18" charset="0"/>
                                  </a:rPr>
                                  <m:t>𝐿</m:t>
                                </m:r>
                                <m:r>
                                  <a:rPr lang="en-US" sz="1000" b="0" smtClean="0">
                                    <a:effectLst/>
                                    <a:latin typeface="Cambria Math" panose="02040503050406030204" pitchFamily="18" charset="0"/>
                                  </a:rPr>
                                  <m:t>×</m:t>
                                </m:r>
                                <m:r>
                                  <a:rPr lang="en-US" sz="1000" b="0" i="1" smtClean="0">
                                    <a:effectLst/>
                                    <a:latin typeface="Cambria Math" panose="02040503050406030204" pitchFamily="18" charset="0"/>
                                  </a:rPr>
                                  <m:t>𝐿</m:t>
                                </m:r>
                              </m:oMath>
                            </m:oMathPara>
                          </a14:m>
                          <a:endParaRPr lang="en-US" sz="1100" b="0" dirty="0">
                            <a:effectLst/>
                            <a:latin typeface="+mn-lt"/>
                            <a:ea typeface="SimSun" panose="02010600030101010101" pitchFamily="2" charset="-122"/>
                            <a:cs typeface="Times New Roman" panose="02020603050405020304" pitchFamily="18" charset="0"/>
                          </a:endParaRPr>
                        </a:p>
                      </a:txBody>
                      <a:tcPr marL="52701" marR="52701" marT="52701" marB="52701" anchor="ctr"/>
                    </a:tc>
                    <a:extLst>
                      <a:ext uri="{0D108BD9-81ED-4DB2-BD59-A6C34878D82A}">
                        <a16:rowId xmlns:a16="http://schemas.microsoft.com/office/drawing/2014/main" val="831307306"/>
                      </a:ext>
                    </a:extLst>
                  </a:tr>
                  <a:tr h="257802">
                    <a:tc>
                      <a:txBody>
                        <a:bodyPr/>
                        <a:lstStyle/>
                        <a:p>
                          <a:pPr algn="l">
                            <a:spcAft>
                              <a:spcPts val="0"/>
                            </a:spcAft>
                          </a:pPr>
                          <a:r>
                            <a:rPr lang="en-US" sz="1000" b="1" dirty="0">
                              <a:effectLst/>
                              <a:latin typeface="+mn-lt"/>
                            </a:rPr>
                            <a:t>8</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1" dirty="0">
                              <a:solidFill>
                                <a:srgbClr val="FF0000"/>
                              </a:solidFill>
                              <a:effectLst/>
                              <a:latin typeface="+mn-lt"/>
                            </a:rPr>
                            <a:t>EVFold</a:t>
                          </a:r>
                          <a:endParaRPr lang="en-US" sz="1100" b="1" dirty="0">
                            <a:solidFill>
                              <a:srgbClr val="FF0000"/>
                            </a:solidFill>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14:m>
                            <m:oMathPara xmlns:m="http://schemas.openxmlformats.org/officeDocument/2006/math">
                              <m:oMathParaPr>
                                <m:jc m:val="left"/>
                              </m:oMathParaPr>
                              <m:oMath xmlns:m="http://schemas.openxmlformats.org/officeDocument/2006/math">
                                <m:r>
                                  <a:rPr lang="en-US" sz="1000" b="0" i="1" smtClean="0">
                                    <a:effectLst/>
                                    <a:latin typeface="Cambria Math" panose="02040503050406030204" pitchFamily="18" charset="0"/>
                                  </a:rPr>
                                  <m:t>𝐿</m:t>
                                </m:r>
                                <m:r>
                                  <a:rPr lang="en-US" sz="1000" b="0" smtClean="0">
                                    <a:effectLst/>
                                    <a:latin typeface="Cambria Math" panose="02040503050406030204" pitchFamily="18" charset="0"/>
                                  </a:rPr>
                                  <m:t>×</m:t>
                                </m:r>
                                <m:r>
                                  <a:rPr lang="en-US" sz="1000" b="0" i="1" smtClean="0">
                                    <a:effectLst/>
                                    <a:latin typeface="Cambria Math" panose="02040503050406030204" pitchFamily="18" charset="0"/>
                                  </a:rPr>
                                  <m:t>𝐿</m:t>
                                </m:r>
                              </m:oMath>
                            </m:oMathPara>
                          </a14:m>
                          <a:endParaRPr lang="en-US" sz="1100" b="0" dirty="0">
                            <a:effectLst/>
                            <a:latin typeface="+mn-lt"/>
                            <a:ea typeface="SimSun" panose="02010600030101010101" pitchFamily="2" charset="-122"/>
                            <a:cs typeface="Times New Roman" panose="02020603050405020304" pitchFamily="18" charset="0"/>
                          </a:endParaRPr>
                        </a:p>
                      </a:txBody>
                      <a:tcPr marL="52701" marR="52701" marT="52701" marB="52701" anchor="ctr"/>
                    </a:tc>
                    <a:extLst>
                      <a:ext uri="{0D108BD9-81ED-4DB2-BD59-A6C34878D82A}">
                        <a16:rowId xmlns:a16="http://schemas.microsoft.com/office/drawing/2014/main" val="1533267925"/>
                      </a:ext>
                    </a:extLst>
                  </a:tr>
                  <a:tr h="257802">
                    <a:tc>
                      <a:txBody>
                        <a:bodyPr/>
                        <a:lstStyle/>
                        <a:p>
                          <a:pPr algn="l">
                            <a:spcAft>
                              <a:spcPts val="0"/>
                            </a:spcAft>
                          </a:pPr>
                          <a:r>
                            <a:rPr lang="en-US" sz="1000" b="1" dirty="0">
                              <a:effectLst/>
                              <a:latin typeface="+mn-lt"/>
                            </a:rPr>
                            <a:t>9</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1" dirty="0">
                              <a:solidFill>
                                <a:srgbClr val="FF0000"/>
                              </a:solidFill>
                              <a:effectLst/>
                              <a:latin typeface="+mn-lt"/>
                            </a:rPr>
                            <a:t>PSICOV</a:t>
                          </a:r>
                          <a:endParaRPr lang="en-US" sz="1100" b="1" dirty="0">
                            <a:solidFill>
                              <a:srgbClr val="FF0000"/>
                            </a:solidFill>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14:m>
                            <m:oMathPara xmlns:m="http://schemas.openxmlformats.org/officeDocument/2006/math">
                              <m:oMathParaPr>
                                <m:jc m:val="left"/>
                              </m:oMathParaPr>
                              <m:oMath xmlns:m="http://schemas.openxmlformats.org/officeDocument/2006/math">
                                <m:r>
                                  <a:rPr lang="en-US" sz="1000" b="0" i="1" smtClean="0">
                                    <a:effectLst/>
                                    <a:latin typeface="Cambria Math" panose="02040503050406030204" pitchFamily="18" charset="0"/>
                                  </a:rPr>
                                  <m:t>𝐿</m:t>
                                </m:r>
                                <m:r>
                                  <a:rPr lang="en-US" sz="1000" b="0" smtClean="0">
                                    <a:effectLst/>
                                    <a:latin typeface="Cambria Math" panose="02040503050406030204" pitchFamily="18" charset="0"/>
                                  </a:rPr>
                                  <m:t>×</m:t>
                                </m:r>
                                <m:r>
                                  <a:rPr lang="en-US" sz="1000" b="0" i="1" smtClean="0">
                                    <a:effectLst/>
                                    <a:latin typeface="Cambria Math" panose="02040503050406030204" pitchFamily="18" charset="0"/>
                                  </a:rPr>
                                  <m:t>𝐿</m:t>
                                </m:r>
                              </m:oMath>
                            </m:oMathPara>
                          </a14:m>
                          <a:endParaRPr lang="en-US" sz="1100" b="0" dirty="0">
                            <a:effectLst/>
                            <a:latin typeface="+mn-lt"/>
                            <a:ea typeface="SimSun" panose="02010600030101010101" pitchFamily="2" charset="-122"/>
                            <a:cs typeface="Times New Roman" panose="02020603050405020304" pitchFamily="18" charset="0"/>
                          </a:endParaRPr>
                        </a:p>
                      </a:txBody>
                      <a:tcPr marL="52701" marR="52701" marT="52701" marB="52701" anchor="ctr"/>
                    </a:tc>
                    <a:extLst>
                      <a:ext uri="{0D108BD9-81ED-4DB2-BD59-A6C34878D82A}">
                        <a16:rowId xmlns:a16="http://schemas.microsoft.com/office/drawing/2014/main" val="3887319803"/>
                      </a:ext>
                    </a:extLst>
                  </a:tr>
                  <a:tr h="257802">
                    <a:tc>
                      <a:txBody>
                        <a:bodyPr/>
                        <a:lstStyle/>
                        <a:p>
                          <a:pPr algn="l">
                            <a:spcAft>
                              <a:spcPts val="0"/>
                            </a:spcAft>
                          </a:pPr>
                          <a:r>
                            <a:rPr lang="en-US" sz="1000" b="1" dirty="0">
                              <a:effectLst/>
                              <a:latin typeface="+mn-lt"/>
                            </a:rPr>
                            <a:t>10</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dirty="0">
                              <a:effectLst/>
                              <a:latin typeface="+mn-lt"/>
                            </a:rPr>
                            <a:t>metaPSICOV</a:t>
                          </a:r>
                          <a:endParaRPr lang="en-US" sz="1100" b="0"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14:m>
                            <m:oMathPara xmlns:m="http://schemas.openxmlformats.org/officeDocument/2006/math">
                              <m:oMathParaPr>
                                <m:jc m:val="left"/>
                              </m:oMathParaPr>
                              <m:oMath xmlns:m="http://schemas.openxmlformats.org/officeDocument/2006/math">
                                <m:r>
                                  <a:rPr lang="en-US" sz="1000" b="0" i="1" smtClean="0">
                                    <a:effectLst/>
                                    <a:latin typeface="Cambria Math" panose="02040503050406030204" pitchFamily="18" charset="0"/>
                                  </a:rPr>
                                  <m:t>𝐿</m:t>
                                </m:r>
                                <m:r>
                                  <a:rPr lang="en-US" sz="1000" b="0" smtClean="0">
                                    <a:effectLst/>
                                    <a:latin typeface="Cambria Math" panose="02040503050406030204" pitchFamily="18" charset="0"/>
                                  </a:rPr>
                                  <m:t>×</m:t>
                                </m:r>
                                <m:r>
                                  <a:rPr lang="en-US" sz="1000" b="0" i="1" smtClean="0">
                                    <a:effectLst/>
                                    <a:latin typeface="Cambria Math" panose="02040503050406030204" pitchFamily="18" charset="0"/>
                                  </a:rPr>
                                  <m:t>𝐿</m:t>
                                </m:r>
                              </m:oMath>
                            </m:oMathPara>
                          </a14:m>
                          <a:endParaRPr lang="en-US" sz="1100" b="0" dirty="0">
                            <a:effectLst/>
                            <a:latin typeface="+mn-lt"/>
                            <a:ea typeface="SimSun" panose="02010600030101010101" pitchFamily="2" charset="-122"/>
                            <a:cs typeface="Times New Roman" panose="02020603050405020304" pitchFamily="18" charset="0"/>
                          </a:endParaRPr>
                        </a:p>
                      </a:txBody>
                      <a:tcPr marL="52701" marR="52701" marT="52701" marB="52701" anchor="ctr"/>
                    </a:tc>
                    <a:extLst>
                      <a:ext uri="{0D108BD9-81ED-4DB2-BD59-A6C34878D82A}">
                        <a16:rowId xmlns:a16="http://schemas.microsoft.com/office/drawing/2014/main" val="1310795208"/>
                      </a:ext>
                    </a:extLst>
                  </a:tr>
                  <a:tr h="257802">
                    <a:tc>
                      <a:txBody>
                        <a:bodyPr/>
                        <a:lstStyle/>
                        <a:p>
                          <a:pPr algn="l">
                            <a:spcAft>
                              <a:spcPts val="0"/>
                            </a:spcAft>
                          </a:pPr>
                          <a:r>
                            <a:rPr lang="en-US" sz="1000" b="1" dirty="0">
                              <a:effectLst/>
                              <a:latin typeface="+mn-lt"/>
                            </a:rPr>
                            <a:t>11</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a:effectLst/>
                              <a:latin typeface="+mn-lt"/>
                            </a:rPr>
                            <a:t>shapeString</a:t>
                          </a:r>
                          <a:endParaRPr lang="en-US" sz="1100" b="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dirty="0">
                              <a:effectLst/>
                              <a:latin typeface="+mn-lt"/>
                            </a:rPr>
                            <a:t>8</a:t>
                          </a:r>
                          <a:endParaRPr lang="en-US" sz="1100" b="0" dirty="0">
                            <a:effectLst/>
                            <a:latin typeface="+mn-lt"/>
                            <a:ea typeface="SimSun" panose="02010600030101010101" pitchFamily="2" charset="-122"/>
                            <a:cs typeface="Times New Roman" panose="02020603050405020304" pitchFamily="18" charset="0"/>
                          </a:endParaRPr>
                        </a:p>
                      </a:txBody>
                      <a:tcPr marL="52701" marR="52701" marT="52701" marB="52701" anchor="ctr"/>
                    </a:tc>
                    <a:extLst>
                      <a:ext uri="{0D108BD9-81ED-4DB2-BD59-A6C34878D82A}">
                        <a16:rowId xmlns:a16="http://schemas.microsoft.com/office/drawing/2014/main" val="2429048291"/>
                      </a:ext>
                    </a:extLst>
                  </a:tr>
                  <a:tr h="257802">
                    <a:tc>
                      <a:txBody>
                        <a:bodyPr/>
                        <a:lstStyle/>
                        <a:p>
                          <a:pPr algn="l">
                            <a:spcAft>
                              <a:spcPts val="0"/>
                            </a:spcAft>
                          </a:pPr>
                          <a:r>
                            <a:rPr lang="en-US" sz="1000" b="1" dirty="0">
                              <a:effectLst/>
                              <a:latin typeface="+mn-lt"/>
                            </a:rPr>
                            <a:t>12</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dirty="0">
                              <a:effectLst/>
                              <a:latin typeface="+mn-lt"/>
                            </a:rPr>
                            <a:t>Raw Co-evolution Statistics</a:t>
                          </a:r>
                          <a:endParaRPr lang="en-US" sz="1100" b="0"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14:m>
                            <m:oMathPara xmlns:m="http://schemas.openxmlformats.org/officeDocument/2006/math">
                              <m:oMathParaPr>
                                <m:jc m:val="left"/>
                              </m:oMathParaPr>
                              <m:oMath xmlns:m="http://schemas.openxmlformats.org/officeDocument/2006/math">
                                <m:r>
                                  <a:rPr lang="en-US" sz="1000" b="0" i="1" smtClean="0">
                                    <a:effectLst/>
                                    <a:latin typeface="Cambria Math" panose="02040503050406030204" pitchFamily="18" charset="0"/>
                                  </a:rPr>
                                  <m:t>𝐿</m:t>
                                </m:r>
                                <m:r>
                                  <a:rPr lang="en-US" sz="1000" b="0" smtClean="0">
                                    <a:effectLst/>
                                    <a:latin typeface="Cambria Math" panose="02040503050406030204" pitchFamily="18" charset="0"/>
                                  </a:rPr>
                                  <m:t>×</m:t>
                                </m:r>
                                <m:r>
                                  <a:rPr lang="en-US" sz="1000" b="0" i="1" smtClean="0">
                                    <a:effectLst/>
                                    <a:latin typeface="Cambria Math" panose="02040503050406030204" pitchFamily="18" charset="0"/>
                                  </a:rPr>
                                  <m:t>𝐿</m:t>
                                </m:r>
                                <m:r>
                                  <a:rPr lang="en-US" sz="1000" b="0" smtClean="0">
                                    <a:effectLst/>
                                    <a:latin typeface="Cambria Math" panose="02040503050406030204" pitchFamily="18" charset="0"/>
                                  </a:rPr>
                                  <m:t>×</m:t>
                                </m:r>
                                <m:r>
                                  <a:rPr lang="en-US" sz="1000" b="0" i="1" smtClean="0">
                                    <a:effectLst/>
                                    <a:latin typeface="Cambria Math" panose="02040503050406030204" pitchFamily="18" charset="0"/>
                                  </a:rPr>
                                  <m:t>441</m:t>
                                </m:r>
                              </m:oMath>
                            </m:oMathPara>
                          </a14:m>
                          <a:endParaRPr lang="en-US" sz="1100" b="0" dirty="0">
                            <a:effectLst/>
                            <a:latin typeface="+mn-lt"/>
                            <a:ea typeface="SimSun" panose="02010600030101010101" pitchFamily="2" charset="-122"/>
                            <a:cs typeface="Times New Roman" panose="02020603050405020304" pitchFamily="18" charset="0"/>
                          </a:endParaRPr>
                        </a:p>
                      </a:txBody>
                      <a:tcPr marL="52701" marR="52701" marT="52701" marB="52701" anchor="ctr"/>
                    </a:tc>
                    <a:extLst>
                      <a:ext uri="{0D108BD9-81ED-4DB2-BD59-A6C34878D82A}">
                        <a16:rowId xmlns:a16="http://schemas.microsoft.com/office/drawing/2014/main" val="2526019556"/>
                      </a:ext>
                    </a:extLst>
                  </a:tr>
                  <a:tr h="257802">
                    <a:tc>
                      <a:txBody>
                        <a:bodyPr/>
                        <a:lstStyle/>
                        <a:p>
                          <a:pPr algn="l">
                            <a:spcAft>
                              <a:spcPts val="0"/>
                            </a:spcAft>
                          </a:pPr>
                          <a:r>
                            <a:rPr lang="en-US" sz="1000" b="1" dirty="0">
                              <a:effectLst/>
                              <a:latin typeface="+mn-lt"/>
                            </a:rPr>
                            <a:t>13</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1" dirty="0">
                              <a:solidFill>
                                <a:srgbClr val="FF0000"/>
                              </a:solidFill>
                              <a:effectLst/>
                              <a:latin typeface="+mn-lt"/>
                            </a:rPr>
                            <a:t>Physicochemical Features </a:t>
                          </a:r>
                          <a:endParaRPr lang="en-US" sz="1100" b="1" dirty="0">
                            <a:solidFill>
                              <a:srgbClr val="FF0000"/>
                            </a:solidFill>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dirty="0">
                              <a:effectLst/>
                              <a:latin typeface="+mn-lt"/>
                            </a:rPr>
                            <a:t>5</a:t>
                          </a:r>
                          <a:endParaRPr lang="en-US" sz="1100" b="0" dirty="0">
                            <a:effectLst/>
                            <a:latin typeface="+mn-lt"/>
                            <a:ea typeface="SimSun" panose="02010600030101010101" pitchFamily="2" charset="-122"/>
                            <a:cs typeface="Times New Roman" panose="02020603050405020304" pitchFamily="18" charset="0"/>
                          </a:endParaRPr>
                        </a:p>
                      </a:txBody>
                      <a:tcPr marL="52701" marR="52701" marT="52701" marB="52701" anchor="ctr"/>
                    </a:tc>
                    <a:extLst>
                      <a:ext uri="{0D108BD9-81ED-4DB2-BD59-A6C34878D82A}">
                        <a16:rowId xmlns:a16="http://schemas.microsoft.com/office/drawing/2014/main" val="2082059976"/>
                      </a:ext>
                    </a:extLst>
                  </a:tr>
                </a:tbl>
              </a:graphicData>
            </a:graphic>
          </p:graphicFrame>
        </mc:Choice>
        <mc:Fallback xmlns="">
          <p:graphicFrame>
            <p:nvGraphicFramePr>
              <p:cNvPr id="43" name="Table 42">
                <a:extLst>
                  <a:ext uri="{FF2B5EF4-FFF2-40B4-BE49-F238E27FC236}">
                    <a16:creationId xmlns:a16="http://schemas.microsoft.com/office/drawing/2014/main" id="{9ACC70F0-CCA2-4A05-93A7-C562062FB5AC}"/>
                  </a:ext>
                </a:extLst>
              </p:cNvPr>
              <p:cNvGraphicFramePr>
                <a:graphicFrameLocks noGrp="1"/>
              </p:cNvGraphicFramePr>
              <p:nvPr>
                <p:extLst>
                  <p:ext uri="{D42A27DB-BD31-4B8C-83A1-F6EECF244321}">
                    <p14:modId xmlns:p14="http://schemas.microsoft.com/office/powerpoint/2010/main" val="2624066891"/>
                  </p:ext>
                </p:extLst>
              </p:nvPr>
            </p:nvGraphicFramePr>
            <p:xfrm>
              <a:off x="4791456" y="968900"/>
              <a:ext cx="3895344" cy="3609228"/>
            </p:xfrm>
            <a:graphic>
              <a:graphicData uri="http://schemas.openxmlformats.org/drawingml/2006/table">
                <a:tbl>
                  <a:tblPr firstRow="1" firstCol="1" bandRow="1">
                    <a:tableStyleId>{7DF18680-E054-41AD-8BC1-D1AEF772440D}</a:tableStyleId>
                  </a:tblPr>
                  <a:tblGrid>
                    <a:gridCol w="492169">
                      <a:extLst>
                        <a:ext uri="{9D8B030D-6E8A-4147-A177-3AD203B41FA5}">
                          <a16:colId xmlns:a16="http://schemas.microsoft.com/office/drawing/2014/main" val="878430487"/>
                        </a:ext>
                      </a:extLst>
                    </a:gridCol>
                    <a:gridCol w="2296751">
                      <a:extLst>
                        <a:ext uri="{9D8B030D-6E8A-4147-A177-3AD203B41FA5}">
                          <a16:colId xmlns:a16="http://schemas.microsoft.com/office/drawing/2014/main" val="1397442641"/>
                        </a:ext>
                      </a:extLst>
                    </a:gridCol>
                    <a:gridCol w="1106424">
                      <a:extLst>
                        <a:ext uri="{9D8B030D-6E8A-4147-A177-3AD203B41FA5}">
                          <a16:colId xmlns:a16="http://schemas.microsoft.com/office/drawing/2014/main" val="3054690828"/>
                        </a:ext>
                      </a:extLst>
                    </a:gridCol>
                  </a:tblGrid>
                  <a:tr h="257802">
                    <a:tc>
                      <a:txBody>
                        <a:bodyPr/>
                        <a:lstStyle/>
                        <a:p>
                          <a:pPr algn="l">
                            <a:spcAft>
                              <a:spcPts val="0"/>
                            </a:spcAft>
                          </a:pPr>
                          <a:r>
                            <a:rPr lang="en-US" sz="1000" b="1" dirty="0">
                              <a:effectLst/>
                              <a:latin typeface="+mn-lt"/>
                            </a:rPr>
                            <a:t>#</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1" dirty="0">
                              <a:effectLst/>
                              <a:latin typeface="+mn-lt"/>
                            </a:rPr>
                            <a:t>Feature Name</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1" dirty="0">
                              <a:effectLst/>
                              <a:latin typeface="+mn-lt"/>
                            </a:rPr>
                            <a:t>Dimension</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extLst>
                      <a:ext uri="{0D108BD9-81ED-4DB2-BD59-A6C34878D82A}">
                        <a16:rowId xmlns:a16="http://schemas.microsoft.com/office/drawing/2014/main" val="2941012801"/>
                      </a:ext>
                    </a:extLst>
                  </a:tr>
                  <a:tr h="257802">
                    <a:tc>
                      <a:txBody>
                        <a:bodyPr/>
                        <a:lstStyle/>
                        <a:p>
                          <a:pPr algn="l">
                            <a:spcAft>
                              <a:spcPts val="0"/>
                            </a:spcAft>
                          </a:pPr>
                          <a:r>
                            <a:rPr lang="en-US" sz="1000" b="1" dirty="0">
                              <a:effectLst/>
                              <a:latin typeface="+mn-lt"/>
                            </a:rPr>
                            <a:t>1</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1" dirty="0">
                              <a:solidFill>
                                <a:srgbClr val="FF0000"/>
                              </a:solidFill>
                              <a:effectLst/>
                              <a:latin typeface="+mn-lt"/>
                            </a:rPr>
                            <a:t>PSSM</a:t>
                          </a:r>
                          <a:endParaRPr lang="en-US" sz="1100" b="1" dirty="0">
                            <a:solidFill>
                              <a:srgbClr val="FF0000"/>
                            </a:solidFill>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a:effectLst/>
                              <a:latin typeface="+mn-lt"/>
                            </a:rPr>
                            <a:t>20</a:t>
                          </a:r>
                          <a:endParaRPr lang="en-US" sz="1100" b="0">
                            <a:effectLst/>
                            <a:latin typeface="+mn-lt"/>
                            <a:ea typeface="SimSun" panose="02010600030101010101" pitchFamily="2" charset="-122"/>
                            <a:cs typeface="Times New Roman" panose="02020603050405020304" pitchFamily="18" charset="0"/>
                          </a:endParaRPr>
                        </a:p>
                      </a:txBody>
                      <a:tcPr marL="52701" marR="52701" marT="52701" marB="52701" anchor="ctr"/>
                    </a:tc>
                    <a:extLst>
                      <a:ext uri="{0D108BD9-81ED-4DB2-BD59-A6C34878D82A}">
                        <a16:rowId xmlns:a16="http://schemas.microsoft.com/office/drawing/2014/main" val="1272997456"/>
                      </a:ext>
                    </a:extLst>
                  </a:tr>
                  <a:tr h="257802">
                    <a:tc>
                      <a:txBody>
                        <a:bodyPr/>
                        <a:lstStyle/>
                        <a:p>
                          <a:pPr algn="l">
                            <a:spcAft>
                              <a:spcPts val="0"/>
                            </a:spcAft>
                          </a:pPr>
                          <a:r>
                            <a:rPr lang="en-US" sz="1000" b="1" dirty="0">
                              <a:effectLst/>
                              <a:latin typeface="+mn-lt"/>
                            </a:rPr>
                            <a:t>2</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1" dirty="0">
                              <a:solidFill>
                                <a:srgbClr val="FF0000"/>
                              </a:solidFill>
                              <a:effectLst/>
                              <a:latin typeface="+mn-lt"/>
                            </a:rPr>
                            <a:t>SS</a:t>
                          </a:r>
                          <a:endParaRPr lang="en-US" sz="1100" b="1" dirty="0">
                            <a:solidFill>
                              <a:srgbClr val="FF0000"/>
                            </a:solidFill>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dirty="0">
                              <a:effectLst/>
                              <a:latin typeface="+mn-lt"/>
                            </a:rPr>
                            <a:t>3</a:t>
                          </a:r>
                          <a:endParaRPr lang="en-US" sz="1100" b="0" dirty="0">
                            <a:effectLst/>
                            <a:latin typeface="+mn-lt"/>
                            <a:ea typeface="SimSun" panose="02010600030101010101" pitchFamily="2" charset="-122"/>
                            <a:cs typeface="Times New Roman" panose="02020603050405020304" pitchFamily="18" charset="0"/>
                          </a:endParaRPr>
                        </a:p>
                      </a:txBody>
                      <a:tcPr marL="52701" marR="52701" marT="52701" marB="52701" anchor="ctr"/>
                    </a:tc>
                    <a:extLst>
                      <a:ext uri="{0D108BD9-81ED-4DB2-BD59-A6C34878D82A}">
                        <a16:rowId xmlns:a16="http://schemas.microsoft.com/office/drawing/2014/main" val="2997364764"/>
                      </a:ext>
                    </a:extLst>
                  </a:tr>
                  <a:tr h="257802">
                    <a:tc>
                      <a:txBody>
                        <a:bodyPr/>
                        <a:lstStyle/>
                        <a:p>
                          <a:pPr algn="l">
                            <a:spcAft>
                              <a:spcPts val="0"/>
                            </a:spcAft>
                          </a:pPr>
                          <a:r>
                            <a:rPr lang="en-US" sz="1000" b="1" dirty="0">
                              <a:effectLst/>
                              <a:latin typeface="+mn-lt"/>
                            </a:rPr>
                            <a:t>3</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1" dirty="0">
                              <a:solidFill>
                                <a:srgbClr val="FF0000"/>
                              </a:solidFill>
                              <a:effectLst/>
                              <a:latin typeface="+mn-lt"/>
                            </a:rPr>
                            <a:t>SA</a:t>
                          </a:r>
                          <a:endParaRPr lang="en-US" sz="1100" b="1" dirty="0">
                            <a:solidFill>
                              <a:srgbClr val="FF0000"/>
                            </a:solidFill>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dirty="0">
                              <a:effectLst/>
                              <a:latin typeface="+mn-lt"/>
                            </a:rPr>
                            <a:t>1</a:t>
                          </a:r>
                          <a:endParaRPr lang="en-US" sz="1100" b="0" dirty="0">
                            <a:effectLst/>
                            <a:latin typeface="+mn-lt"/>
                            <a:ea typeface="SimSun" panose="02010600030101010101" pitchFamily="2" charset="-122"/>
                            <a:cs typeface="Times New Roman" panose="02020603050405020304" pitchFamily="18" charset="0"/>
                          </a:endParaRPr>
                        </a:p>
                      </a:txBody>
                      <a:tcPr marL="52701" marR="52701" marT="52701" marB="52701" anchor="ctr"/>
                    </a:tc>
                    <a:extLst>
                      <a:ext uri="{0D108BD9-81ED-4DB2-BD59-A6C34878D82A}">
                        <a16:rowId xmlns:a16="http://schemas.microsoft.com/office/drawing/2014/main" val="4264074208"/>
                      </a:ext>
                    </a:extLst>
                  </a:tr>
                  <a:tr h="257802">
                    <a:tc>
                      <a:txBody>
                        <a:bodyPr/>
                        <a:lstStyle/>
                        <a:p>
                          <a:pPr algn="l">
                            <a:spcAft>
                              <a:spcPts val="0"/>
                            </a:spcAft>
                          </a:pPr>
                          <a:r>
                            <a:rPr lang="en-US" sz="1000" b="1" dirty="0">
                              <a:effectLst/>
                              <a:latin typeface="+mn-lt"/>
                            </a:rPr>
                            <a:t>4</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dirty="0">
                              <a:effectLst/>
                              <a:latin typeface="+mn-lt"/>
                            </a:rPr>
                            <a:t>Multiple Sequence Alignment (MSA)</a:t>
                          </a:r>
                          <a:endParaRPr lang="en-US" sz="1100" b="0"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a:effectLst/>
                              <a:latin typeface="+mn-lt"/>
                            </a:rPr>
                            <a:t>-</a:t>
                          </a:r>
                          <a:endParaRPr lang="en-US" sz="1100" b="0">
                            <a:effectLst/>
                            <a:latin typeface="+mn-lt"/>
                            <a:ea typeface="SimSun" panose="02010600030101010101" pitchFamily="2" charset="-122"/>
                            <a:cs typeface="Times New Roman" panose="02020603050405020304" pitchFamily="18" charset="0"/>
                          </a:endParaRPr>
                        </a:p>
                      </a:txBody>
                      <a:tcPr marL="52701" marR="52701" marT="52701" marB="52701" anchor="ctr"/>
                    </a:tc>
                    <a:extLst>
                      <a:ext uri="{0D108BD9-81ED-4DB2-BD59-A6C34878D82A}">
                        <a16:rowId xmlns:a16="http://schemas.microsoft.com/office/drawing/2014/main" val="3256654850"/>
                      </a:ext>
                    </a:extLst>
                  </a:tr>
                  <a:tr h="257802">
                    <a:tc>
                      <a:txBody>
                        <a:bodyPr/>
                        <a:lstStyle/>
                        <a:p>
                          <a:pPr algn="l">
                            <a:spcAft>
                              <a:spcPts val="0"/>
                            </a:spcAft>
                          </a:pPr>
                          <a:r>
                            <a:rPr lang="en-US" sz="1000" b="1" dirty="0">
                              <a:effectLst/>
                              <a:latin typeface="+mn-lt"/>
                            </a:rPr>
                            <a:t>5</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1" dirty="0">
                              <a:solidFill>
                                <a:srgbClr val="FF0000"/>
                              </a:solidFill>
                              <a:effectLst/>
                              <a:latin typeface="+mn-lt"/>
                            </a:rPr>
                            <a:t>ALN Stats</a:t>
                          </a:r>
                          <a:endParaRPr lang="en-US" sz="1100" b="1" dirty="0">
                            <a:solidFill>
                              <a:srgbClr val="FF0000"/>
                            </a:solidFill>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endParaRPr lang="en-US"/>
                        </a:p>
                      </a:txBody>
                      <a:tcPr marL="52701" marR="52701" marT="52701" marB="52701" anchor="ctr">
                        <a:blipFill>
                          <a:blip r:embed="rId4"/>
                          <a:stretch>
                            <a:fillRect l="-254144" t="-495349" r="-2762" b="-793023"/>
                          </a:stretch>
                        </a:blipFill>
                      </a:tcPr>
                    </a:tc>
                    <a:extLst>
                      <a:ext uri="{0D108BD9-81ED-4DB2-BD59-A6C34878D82A}">
                        <a16:rowId xmlns:a16="http://schemas.microsoft.com/office/drawing/2014/main" val="3052404249"/>
                      </a:ext>
                    </a:extLst>
                  </a:tr>
                  <a:tr h="257802">
                    <a:tc>
                      <a:txBody>
                        <a:bodyPr/>
                        <a:lstStyle/>
                        <a:p>
                          <a:pPr algn="l">
                            <a:spcAft>
                              <a:spcPts val="0"/>
                            </a:spcAft>
                          </a:pPr>
                          <a:r>
                            <a:rPr lang="en-US" sz="1000" b="1" dirty="0">
                              <a:effectLst/>
                              <a:latin typeface="+mn-lt"/>
                            </a:rPr>
                            <a:t>6</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a:effectLst/>
                              <a:latin typeface="+mn-lt"/>
                            </a:rPr>
                            <a:t>HHM Profile</a:t>
                          </a:r>
                          <a:endParaRPr lang="en-US" sz="1100" b="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a:effectLst/>
                              <a:latin typeface="+mn-lt"/>
                            </a:rPr>
                            <a:t>30</a:t>
                          </a:r>
                          <a:endParaRPr lang="en-US" sz="1100" b="0">
                            <a:effectLst/>
                            <a:latin typeface="+mn-lt"/>
                            <a:ea typeface="SimSun" panose="02010600030101010101" pitchFamily="2" charset="-122"/>
                            <a:cs typeface="Times New Roman" panose="02020603050405020304" pitchFamily="18" charset="0"/>
                          </a:endParaRPr>
                        </a:p>
                      </a:txBody>
                      <a:tcPr marL="52701" marR="52701" marT="52701" marB="52701" anchor="ctr"/>
                    </a:tc>
                    <a:extLst>
                      <a:ext uri="{0D108BD9-81ED-4DB2-BD59-A6C34878D82A}">
                        <a16:rowId xmlns:a16="http://schemas.microsoft.com/office/drawing/2014/main" val="1355554505"/>
                      </a:ext>
                    </a:extLst>
                  </a:tr>
                  <a:tr h="257802">
                    <a:tc>
                      <a:txBody>
                        <a:bodyPr/>
                        <a:lstStyle/>
                        <a:p>
                          <a:pPr algn="l">
                            <a:spcAft>
                              <a:spcPts val="0"/>
                            </a:spcAft>
                          </a:pPr>
                          <a:r>
                            <a:rPr lang="en-US" sz="1000" b="1" dirty="0">
                              <a:effectLst/>
                              <a:latin typeface="+mn-lt"/>
                            </a:rPr>
                            <a:t>7</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1" dirty="0">
                              <a:solidFill>
                                <a:srgbClr val="FF0000"/>
                              </a:solidFill>
                              <a:effectLst/>
                              <a:latin typeface="+mn-lt"/>
                            </a:rPr>
                            <a:t>CCMPred</a:t>
                          </a:r>
                          <a:endParaRPr lang="en-US" sz="1100" b="1" dirty="0">
                            <a:solidFill>
                              <a:srgbClr val="FF0000"/>
                            </a:solidFill>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endParaRPr lang="en-US"/>
                        </a:p>
                      </a:txBody>
                      <a:tcPr marL="52701" marR="52701" marT="52701" marB="52701" anchor="ctr">
                        <a:blipFill>
                          <a:blip r:embed="rId4"/>
                          <a:stretch>
                            <a:fillRect l="-254144" t="-709524" r="-2762" b="-611905"/>
                          </a:stretch>
                        </a:blipFill>
                      </a:tcPr>
                    </a:tc>
                    <a:extLst>
                      <a:ext uri="{0D108BD9-81ED-4DB2-BD59-A6C34878D82A}">
                        <a16:rowId xmlns:a16="http://schemas.microsoft.com/office/drawing/2014/main" val="831307306"/>
                      </a:ext>
                    </a:extLst>
                  </a:tr>
                  <a:tr h="257802">
                    <a:tc>
                      <a:txBody>
                        <a:bodyPr/>
                        <a:lstStyle/>
                        <a:p>
                          <a:pPr algn="l">
                            <a:spcAft>
                              <a:spcPts val="0"/>
                            </a:spcAft>
                          </a:pPr>
                          <a:r>
                            <a:rPr lang="en-US" sz="1000" b="1" dirty="0">
                              <a:effectLst/>
                              <a:latin typeface="+mn-lt"/>
                            </a:rPr>
                            <a:t>8</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1" dirty="0">
                              <a:solidFill>
                                <a:srgbClr val="FF0000"/>
                              </a:solidFill>
                              <a:effectLst/>
                              <a:latin typeface="+mn-lt"/>
                            </a:rPr>
                            <a:t>EVFold</a:t>
                          </a:r>
                          <a:endParaRPr lang="en-US" sz="1100" b="1" dirty="0">
                            <a:solidFill>
                              <a:srgbClr val="FF0000"/>
                            </a:solidFill>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endParaRPr lang="en-US"/>
                        </a:p>
                      </a:txBody>
                      <a:tcPr marL="52701" marR="52701" marT="52701" marB="52701" anchor="ctr">
                        <a:blipFill>
                          <a:blip r:embed="rId4"/>
                          <a:stretch>
                            <a:fillRect l="-254144" t="-790698" r="-2762" b="-497674"/>
                          </a:stretch>
                        </a:blipFill>
                      </a:tcPr>
                    </a:tc>
                    <a:extLst>
                      <a:ext uri="{0D108BD9-81ED-4DB2-BD59-A6C34878D82A}">
                        <a16:rowId xmlns:a16="http://schemas.microsoft.com/office/drawing/2014/main" val="1533267925"/>
                      </a:ext>
                    </a:extLst>
                  </a:tr>
                  <a:tr h="257802">
                    <a:tc>
                      <a:txBody>
                        <a:bodyPr/>
                        <a:lstStyle/>
                        <a:p>
                          <a:pPr algn="l">
                            <a:spcAft>
                              <a:spcPts val="0"/>
                            </a:spcAft>
                          </a:pPr>
                          <a:r>
                            <a:rPr lang="en-US" sz="1000" b="1" dirty="0">
                              <a:effectLst/>
                              <a:latin typeface="+mn-lt"/>
                            </a:rPr>
                            <a:t>9</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1" dirty="0">
                              <a:solidFill>
                                <a:srgbClr val="FF0000"/>
                              </a:solidFill>
                              <a:effectLst/>
                              <a:latin typeface="+mn-lt"/>
                            </a:rPr>
                            <a:t>PSICOV</a:t>
                          </a:r>
                          <a:endParaRPr lang="en-US" sz="1100" b="1" dirty="0">
                            <a:solidFill>
                              <a:srgbClr val="FF0000"/>
                            </a:solidFill>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endParaRPr lang="en-US"/>
                        </a:p>
                      </a:txBody>
                      <a:tcPr marL="52701" marR="52701" marT="52701" marB="52701" anchor="ctr">
                        <a:blipFill>
                          <a:blip r:embed="rId4"/>
                          <a:stretch>
                            <a:fillRect l="-254144" t="-911905" r="-2762" b="-409524"/>
                          </a:stretch>
                        </a:blipFill>
                      </a:tcPr>
                    </a:tc>
                    <a:extLst>
                      <a:ext uri="{0D108BD9-81ED-4DB2-BD59-A6C34878D82A}">
                        <a16:rowId xmlns:a16="http://schemas.microsoft.com/office/drawing/2014/main" val="3887319803"/>
                      </a:ext>
                    </a:extLst>
                  </a:tr>
                  <a:tr h="257802">
                    <a:tc>
                      <a:txBody>
                        <a:bodyPr/>
                        <a:lstStyle/>
                        <a:p>
                          <a:pPr algn="l">
                            <a:spcAft>
                              <a:spcPts val="0"/>
                            </a:spcAft>
                          </a:pPr>
                          <a:r>
                            <a:rPr lang="en-US" sz="1000" b="1" dirty="0">
                              <a:effectLst/>
                              <a:latin typeface="+mn-lt"/>
                            </a:rPr>
                            <a:t>10</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dirty="0">
                              <a:effectLst/>
                              <a:latin typeface="+mn-lt"/>
                            </a:rPr>
                            <a:t>metaPSICOV</a:t>
                          </a:r>
                          <a:endParaRPr lang="en-US" sz="1100" b="0"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endParaRPr lang="en-US"/>
                        </a:p>
                      </a:txBody>
                      <a:tcPr marL="52701" marR="52701" marT="52701" marB="52701" anchor="ctr">
                        <a:blipFill>
                          <a:blip r:embed="rId4"/>
                          <a:stretch>
                            <a:fillRect l="-254144" t="-988372" r="-2762" b="-300000"/>
                          </a:stretch>
                        </a:blipFill>
                      </a:tcPr>
                    </a:tc>
                    <a:extLst>
                      <a:ext uri="{0D108BD9-81ED-4DB2-BD59-A6C34878D82A}">
                        <a16:rowId xmlns:a16="http://schemas.microsoft.com/office/drawing/2014/main" val="1310795208"/>
                      </a:ext>
                    </a:extLst>
                  </a:tr>
                  <a:tr h="257802">
                    <a:tc>
                      <a:txBody>
                        <a:bodyPr/>
                        <a:lstStyle/>
                        <a:p>
                          <a:pPr algn="l">
                            <a:spcAft>
                              <a:spcPts val="0"/>
                            </a:spcAft>
                          </a:pPr>
                          <a:r>
                            <a:rPr lang="en-US" sz="1000" b="1" dirty="0">
                              <a:effectLst/>
                              <a:latin typeface="+mn-lt"/>
                            </a:rPr>
                            <a:t>11</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a:effectLst/>
                              <a:latin typeface="+mn-lt"/>
                            </a:rPr>
                            <a:t>shapeString</a:t>
                          </a:r>
                          <a:endParaRPr lang="en-US" sz="1100" b="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dirty="0">
                              <a:effectLst/>
                              <a:latin typeface="+mn-lt"/>
                            </a:rPr>
                            <a:t>8</a:t>
                          </a:r>
                          <a:endParaRPr lang="en-US" sz="1100" b="0" dirty="0">
                            <a:effectLst/>
                            <a:latin typeface="+mn-lt"/>
                            <a:ea typeface="SimSun" panose="02010600030101010101" pitchFamily="2" charset="-122"/>
                            <a:cs typeface="Times New Roman" panose="02020603050405020304" pitchFamily="18" charset="0"/>
                          </a:endParaRPr>
                        </a:p>
                      </a:txBody>
                      <a:tcPr marL="52701" marR="52701" marT="52701" marB="52701" anchor="ctr"/>
                    </a:tc>
                    <a:extLst>
                      <a:ext uri="{0D108BD9-81ED-4DB2-BD59-A6C34878D82A}">
                        <a16:rowId xmlns:a16="http://schemas.microsoft.com/office/drawing/2014/main" val="2429048291"/>
                      </a:ext>
                    </a:extLst>
                  </a:tr>
                  <a:tr h="257802">
                    <a:tc>
                      <a:txBody>
                        <a:bodyPr/>
                        <a:lstStyle/>
                        <a:p>
                          <a:pPr algn="l">
                            <a:spcAft>
                              <a:spcPts val="0"/>
                            </a:spcAft>
                          </a:pPr>
                          <a:r>
                            <a:rPr lang="en-US" sz="1000" b="1" dirty="0">
                              <a:effectLst/>
                              <a:latin typeface="+mn-lt"/>
                            </a:rPr>
                            <a:t>12</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dirty="0">
                              <a:effectLst/>
                              <a:latin typeface="+mn-lt"/>
                            </a:rPr>
                            <a:t>Raw Co-evolution Statistics</a:t>
                          </a:r>
                          <a:endParaRPr lang="en-US" sz="1100" b="0"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endParaRPr lang="en-US"/>
                        </a:p>
                      </a:txBody>
                      <a:tcPr marL="52701" marR="52701" marT="52701" marB="52701" anchor="ctr">
                        <a:blipFill>
                          <a:blip r:embed="rId4"/>
                          <a:stretch>
                            <a:fillRect l="-254144" t="-1186047" r="-2762" b="-102326"/>
                          </a:stretch>
                        </a:blipFill>
                      </a:tcPr>
                    </a:tc>
                    <a:extLst>
                      <a:ext uri="{0D108BD9-81ED-4DB2-BD59-A6C34878D82A}">
                        <a16:rowId xmlns:a16="http://schemas.microsoft.com/office/drawing/2014/main" val="2526019556"/>
                      </a:ext>
                    </a:extLst>
                  </a:tr>
                  <a:tr h="257802">
                    <a:tc>
                      <a:txBody>
                        <a:bodyPr/>
                        <a:lstStyle/>
                        <a:p>
                          <a:pPr algn="l">
                            <a:spcAft>
                              <a:spcPts val="0"/>
                            </a:spcAft>
                          </a:pPr>
                          <a:r>
                            <a:rPr lang="en-US" sz="1000" b="1" dirty="0">
                              <a:effectLst/>
                              <a:latin typeface="+mn-lt"/>
                            </a:rPr>
                            <a:t>13</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1" dirty="0">
                              <a:solidFill>
                                <a:srgbClr val="FF0000"/>
                              </a:solidFill>
                              <a:effectLst/>
                              <a:latin typeface="+mn-lt"/>
                            </a:rPr>
                            <a:t>Physicochemical Features </a:t>
                          </a:r>
                          <a:endParaRPr lang="en-US" sz="1100" b="1" dirty="0">
                            <a:solidFill>
                              <a:srgbClr val="FF0000"/>
                            </a:solidFill>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dirty="0">
                              <a:effectLst/>
                              <a:latin typeface="+mn-lt"/>
                            </a:rPr>
                            <a:t>5</a:t>
                          </a:r>
                          <a:endParaRPr lang="en-US" sz="1100" b="0" dirty="0">
                            <a:effectLst/>
                            <a:latin typeface="+mn-lt"/>
                            <a:ea typeface="SimSun" panose="02010600030101010101" pitchFamily="2" charset="-122"/>
                            <a:cs typeface="Times New Roman" panose="02020603050405020304" pitchFamily="18" charset="0"/>
                          </a:endParaRPr>
                        </a:p>
                      </a:txBody>
                      <a:tcPr marL="52701" marR="52701" marT="52701" marB="52701" anchor="ctr"/>
                    </a:tc>
                    <a:extLst>
                      <a:ext uri="{0D108BD9-81ED-4DB2-BD59-A6C34878D82A}">
                        <a16:rowId xmlns:a16="http://schemas.microsoft.com/office/drawing/2014/main" val="2082059976"/>
                      </a:ext>
                    </a:extLst>
                  </a:tr>
                </a:tbl>
              </a:graphicData>
            </a:graphic>
          </p:graphicFrame>
        </mc:Fallback>
      </mc:AlternateContent>
      <p:sp>
        <p:nvSpPr>
          <p:cNvPr id="6" name="Shape 12">
            <a:extLst>
              <a:ext uri="{FF2B5EF4-FFF2-40B4-BE49-F238E27FC236}">
                <a16:creationId xmlns:a16="http://schemas.microsoft.com/office/drawing/2014/main" id="{0B1F8A05-D200-8A49-8395-B30776E6BB6D}"/>
              </a:ext>
            </a:extLst>
          </p:cNvPr>
          <p:cNvSpPr txBox="1">
            <a:spLocks/>
          </p:cNvSpPr>
          <p:nvPr/>
        </p:nvSpPr>
        <p:spPr>
          <a:xfrm>
            <a:off x="0" y="4869656"/>
            <a:ext cx="2895600" cy="273844"/>
          </a:xfrm>
          <a:prstGeom prst="rect">
            <a:avLst/>
          </a:prstGeom>
          <a:noFill/>
          <a:ln>
            <a:noFill/>
          </a:ln>
        </p:spPr>
        <p:txBody>
          <a:bodyPr wrap="square"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None/>
              <a:defRPr sz="1000" b="0" i="0" u="none" strike="noStrike" cap="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r>
              <a:rPr lang="en-US" dirty="0">
                <a:solidFill>
                  <a:srgbClr val="FFFFFF"/>
                </a:solidFill>
              </a:rPr>
              <a:t>PhD Defense, May 11, 2020</a:t>
            </a:r>
          </a:p>
        </p:txBody>
      </p:sp>
    </p:spTree>
    <p:extLst>
      <p:ext uri="{BB962C8B-B14F-4D97-AF65-F5344CB8AC3E}">
        <p14:creationId xmlns:p14="http://schemas.microsoft.com/office/powerpoint/2010/main" val="10526108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622EEDD-87FD-400E-9CE1-F14E9E5A58FE}"/>
              </a:ext>
            </a:extLst>
          </p:cNvPr>
          <p:cNvSpPr>
            <a:spLocks noGrp="1"/>
          </p:cNvSpPr>
          <p:nvPr>
            <p:ph type="sldNum" idx="4"/>
          </p:nvPr>
        </p:nvSpPr>
        <p:spPr>
          <a:xfrm>
            <a:off x="8759952" y="4869656"/>
            <a:ext cx="384048" cy="273844"/>
          </a:xfrm>
        </p:spPr>
        <p:txBody>
          <a:bodyPr/>
          <a:lstStyle/>
          <a:p>
            <a:pPr marL="0" marR="0" lvl="0" indent="0" algn="l" rtl="0">
              <a:spcBef>
                <a:spcPts val="0"/>
              </a:spcBef>
              <a:buSzPct val="25000"/>
              <a:buNone/>
            </a:pPr>
            <a:fld id="{00000000-1234-1234-1234-123412341234}" type="slidenum">
              <a:rPr lang="en-US" sz="1000" b="0" i="0" u="none" strike="noStrike" cap="none" smtClean="0">
                <a:solidFill>
                  <a:schemeClr val="lt1"/>
                </a:solidFill>
                <a:latin typeface="+mn-lt"/>
                <a:ea typeface="Arial"/>
                <a:cs typeface="Arial"/>
                <a:sym typeface="Arial"/>
              </a:rPr>
              <a:t>32</a:t>
            </a:fld>
            <a:endParaRPr lang="en-US" sz="1000" b="0" i="0" u="none" strike="noStrike" cap="none">
              <a:solidFill>
                <a:schemeClr val="lt1"/>
              </a:solidFill>
              <a:latin typeface="+mn-lt"/>
              <a:ea typeface="Arial"/>
              <a:cs typeface="Arial"/>
              <a:sym typeface="Arial"/>
            </a:endParaRPr>
          </a:p>
        </p:txBody>
      </p:sp>
      <p:grpSp>
        <p:nvGrpSpPr>
          <p:cNvPr id="2" name="Group 1">
            <a:extLst>
              <a:ext uri="{FF2B5EF4-FFF2-40B4-BE49-F238E27FC236}">
                <a16:creationId xmlns:a16="http://schemas.microsoft.com/office/drawing/2014/main" id="{E1B06084-03DE-864C-BAFF-784D7272A525}"/>
              </a:ext>
            </a:extLst>
          </p:cNvPr>
          <p:cNvGrpSpPr/>
          <p:nvPr/>
        </p:nvGrpSpPr>
        <p:grpSpPr>
          <a:xfrm>
            <a:off x="775441" y="899404"/>
            <a:ext cx="7421567" cy="2306866"/>
            <a:chOff x="443323" y="1322177"/>
            <a:chExt cx="8192741" cy="2755617"/>
          </a:xfrm>
        </p:grpSpPr>
        <p:cxnSp>
          <p:nvCxnSpPr>
            <p:cNvPr id="49" name="Shape 92">
              <a:extLst>
                <a:ext uri="{FF2B5EF4-FFF2-40B4-BE49-F238E27FC236}">
                  <a16:creationId xmlns:a16="http://schemas.microsoft.com/office/drawing/2014/main" id="{BA9DC7F8-DDCE-43FE-A991-2FB7A7E7FAF2}"/>
                </a:ext>
              </a:extLst>
            </p:cNvPr>
            <p:cNvCxnSpPr/>
            <p:nvPr/>
          </p:nvCxnSpPr>
          <p:spPr>
            <a:xfrm>
              <a:off x="2907930" y="2007444"/>
              <a:ext cx="250651" cy="0"/>
            </a:xfrm>
            <a:prstGeom prst="straightConnector1">
              <a:avLst/>
            </a:prstGeom>
            <a:noFill/>
            <a:ln w="9525" cap="flat" cmpd="sng">
              <a:solidFill>
                <a:srgbClr val="4C4C4C"/>
              </a:solidFill>
              <a:prstDash val="solid"/>
              <a:round/>
              <a:headEnd type="none" w="med" len="med"/>
              <a:tailEnd type="triangle" w="med" len="med"/>
            </a:ln>
          </p:spPr>
        </p:cxnSp>
        <p:sp>
          <p:nvSpPr>
            <p:cNvPr id="40" name="Shape 83">
              <a:extLst>
                <a:ext uri="{FF2B5EF4-FFF2-40B4-BE49-F238E27FC236}">
                  <a16:creationId xmlns:a16="http://schemas.microsoft.com/office/drawing/2014/main" id="{8C59C6B7-344F-4EA5-AB14-3140D0CF43EE}"/>
                </a:ext>
              </a:extLst>
            </p:cNvPr>
            <p:cNvSpPr/>
            <p:nvPr/>
          </p:nvSpPr>
          <p:spPr>
            <a:xfrm>
              <a:off x="1357148" y="2625321"/>
              <a:ext cx="299896" cy="1233233"/>
            </a:xfrm>
            <a:custGeom>
              <a:avLst/>
              <a:gdLst/>
              <a:ahLst/>
              <a:cxnLst/>
              <a:rect l="0" t="0" r="0" b="0"/>
              <a:pathLst>
                <a:path w="120000" h="120000" extrusionOk="0">
                  <a:moveTo>
                    <a:pt x="153" y="42409"/>
                  </a:moveTo>
                  <a:cubicBezTo>
                    <a:pt x="686" y="67022"/>
                    <a:pt x="-378" y="95386"/>
                    <a:pt x="153" y="120000"/>
                  </a:cubicBezTo>
                  <a:lnTo>
                    <a:pt x="120000" y="76568"/>
                  </a:lnTo>
                  <a:lnTo>
                    <a:pt x="120000" y="0"/>
                  </a:lnTo>
                  <a:lnTo>
                    <a:pt x="153" y="42409"/>
                  </a:lnTo>
                  <a:close/>
                </a:path>
              </a:pathLst>
            </a:custGeom>
            <a:noFill/>
            <a:ln w="9525" cap="flat" cmpd="sng">
              <a:solidFill>
                <a:srgbClr val="4C4C4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000000"/>
                </a:solidFill>
                <a:latin typeface="+mn-lt"/>
                <a:ea typeface="Source Sans Pro"/>
                <a:cs typeface="Source Sans Pro"/>
                <a:sym typeface="Source Sans Pro"/>
              </a:endParaRPr>
            </a:p>
          </p:txBody>
        </p:sp>
        <p:sp>
          <p:nvSpPr>
            <p:cNvPr id="41" name="Shape 84">
              <a:extLst>
                <a:ext uri="{FF2B5EF4-FFF2-40B4-BE49-F238E27FC236}">
                  <a16:creationId xmlns:a16="http://schemas.microsoft.com/office/drawing/2014/main" id="{D2042D20-AD22-4946-A84D-699A70A565B0}"/>
                </a:ext>
              </a:extLst>
            </p:cNvPr>
            <p:cNvSpPr/>
            <p:nvPr/>
          </p:nvSpPr>
          <p:spPr>
            <a:xfrm>
              <a:off x="1407086" y="2625320"/>
              <a:ext cx="299896" cy="1233233"/>
            </a:xfrm>
            <a:custGeom>
              <a:avLst/>
              <a:gdLst/>
              <a:ahLst/>
              <a:cxnLst/>
              <a:rect l="0" t="0" r="0" b="0"/>
              <a:pathLst>
                <a:path w="120000" h="120000" extrusionOk="0">
                  <a:moveTo>
                    <a:pt x="153" y="42409"/>
                  </a:moveTo>
                  <a:cubicBezTo>
                    <a:pt x="686" y="67022"/>
                    <a:pt x="-378" y="95386"/>
                    <a:pt x="153" y="120000"/>
                  </a:cubicBezTo>
                  <a:lnTo>
                    <a:pt x="120000" y="76568"/>
                  </a:lnTo>
                  <a:lnTo>
                    <a:pt x="120000" y="0"/>
                  </a:lnTo>
                  <a:lnTo>
                    <a:pt x="153" y="42409"/>
                  </a:lnTo>
                  <a:close/>
                </a:path>
              </a:pathLst>
            </a:custGeom>
            <a:solidFill>
              <a:schemeClr val="accent6">
                <a:lumMod val="40000"/>
                <a:lumOff val="60000"/>
              </a:schemeClr>
            </a:solidFill>
            <a:ln>
              <a:headEnd type="none" w="sm" len="sm"/>
              <a:tailEnd type="none" w="sm" len="sm"/>
            </a:ln>
          </p:spPr>
          <p:style>
            <a:lnRef idx="1">
              <a:schemeClr val="accent1"/>
            </a:lnRef>
            <a:fillRef idx="2">
              <a:schemeClr val="accent1"/>
            </a:fillRef>
            <a:effectRef idx="1">
              <a:schemeClr val="accent1"/>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000000"/>
                </a:solidFill>
                <a:ea typeface="Source Sans Pro"/>
                <a:cs typeface="Source Sans Pro"/>
                <a:sym typeface="Source Sans Pro"/>
              </a:endParaRPr>
            </a:p>
          </p:txBody>
        </p:sp>
        <p:cxnSp>
          <p:nvCxnSpPr>
            <p:cNvPr id="42" name="Shape 85">
              <a:extLst>
                <a:ext uri="{FF2B5EF4-FFF2-40B4-BE49-F238E27FC236}">
                  <a16:creationId xmlns:a16="http://schemas.microsoft.com/office/drawing/2014/main" id="{9C6BB586-13C1-438C-A507-930C63E55F85}"/>
                </a:ext>
              </a:extLst>
            </p:cNvPr>
            <p:cNvCxnSpPr/>
            <p:nvPr/>
          </p:nvCxnSpPr>
          <p:spPr>
            <a:xfrm>
              <a:off x="1657106" y="2625321"/>
              <a:ext cx="49798" cy="0"/>
            </a:xfrm>
            <a:prstGeom prst="straightConnector1">
              <a:avLst/>
            </a:prstGeom>
            <a:noFill/>
            <a:ln w="9525" cap="flat" cmpd="sng">
              <a:solidFill>
                <a:srgbClr val="4C4C4C"/>
              </a:solidFill>
              <a:prstDash val="solid"/>
              <a:round/>
              <a:headEnd type="none" w="sm" len="sm"/>
              <a:tailEnd type="none" w="sm" len="sm"/>
            </a:ln>
          </p:spPr>
        </p:cxnSp>
        <p:cxnSp>
          <p:nvCxnSpPr>
            <p:cNvPr id="43" name="Shape 86">
              <a:extLst>
                <a:ext uri="{FF2B5EF4-FFF2-40B4-BE49-F238E27FC236}">
                  <a16:creationId xmlns:a16="http://schemas.microsoft.com/office/drawing/2014/main" id="{6762EA6F-9B16-425C-AC3B-5F42B5A6CF6C}"/>
                </a:ext>
              </a:extLst>
            </p:cNvPr>
            <p:cNvCxnSpPr/>
            <p:nvPr/>
          </p:nvCxnSpPr>
          <p:spPr>
            <a:xfrm>
              <a:off x="1361039" y="3058048"/>
              <a:ext cx="49798" cy="0"/>
            </a:xfrm>
            <a:prstGeom prst="straightConnector1">
              <a:avLst/>
            </a:prstGeom>
            <a:noFill/>
            <a:ln w="9525" cap="flat" cmpd="sng">
              <a:solidFill>
                <a:srgbClr val="4C4C4C"/>
              </a:solidFill>
              <a:prstDash val="solid"/>
              <a:round/>
              <a:headEnd type="none" w="sm" len="sm"/>
              <a:tailEnd type="none" w="sm" len="sm"/>
            </a:ln>
          </p:spPr>
        </p:cxnSp>
        <p:cxnSp>
          <p:nvCxnSpPr>
            <p:cNvPr id="44" name="Shape 87">
              <a:extLst>
                <a:ext uri="{FF2B5EF4-FFF2-40B4-BE49-F238E27FC236}">
                  <a16:creationId xmlns:a16="http://schemas.microsoft.com/office/drawing/2014/main" id="{4C242DCD-4B12-46D5-8FAD-37029F1A89EA}"/>
                </a:ext>
              </a:extLst>
            </p:cNvPr>
            <p:cNvCxnSpPr/>
            <p:nvPr/>
          </p:nvCxnSpPr>
          <p:spPr>
            <a:xfrm>
              <a:off x="1361038" y="3858461"/>
              <a:ext cx="49798" cy="0"/>
            </a:xfrm>
            <a:prstGeom prst="straightConnector1">
              <a:avLst/>
            </a:prstGeom>
            <a:noFill/>
            <a:ln w="9525" cap="flat" cmpd="sng">
              <a:solidFill>
                <a:srgbClr val="4C4C4C"/>
              </a:solidFill>
              <a:prstDash val="solid"/>
              <a:round/>
              <a:headEnd type="none" w="sm" len="sm"/>
              <a:tailEnd type="none" w="sm" len="sm"/>
            </a:ln>
          </p:spPr>
        </p:cxnSp>
        <p:sp>
          <p:nvSpPr>
            <p:cNvPr id="45" name="Shape 88">
              <a:extLst>
                <a:ext uri="{FF2B5EF4-FFF2-40B4-BE49-F238E27FC236}">
                  <a16:creationId xmlns:a16="http://schemas.microsoft.com/office/drawing/2014/main" id="{C0EFCEB7-971F-468A-8307-2A90A76E66C5}"/>
                </a:ext>
              </a:extLst>
            </p:cNvPr>
            <p:cNvSpPr/>
            <p:nvPr/>
          </p:nvSpPr>
          <p:spPr>
            <a:xfrm>
              <a:off x="1980042" y="1781592"/>
              <a:ext cx="975784" cy="433936"/>
            </a:xfrm>
            <a:prstGeom prst="rect">
              <a:avLst/>
            </a:prstGeom>
            <a:ln>
              <a:headEnd type="none" w="sm" len="sm"/>
              <a:tailEnd type="none" w="sm" len="sm"/>
            </a:ln>
          </p:spPr>
          <p:style>
            <a:lnRef idx="1">
              <a:schemeClr val="accent5"/>
            </a:lnRef>
            <a:fillRef idx="2">
              <a:schemeClr val="accent5"/>
            </a:fillRef>
            <a:effectRef idx="1">
              <a:schemeClr val="accent5"/>
            </a:effectRef>
            <a:fontRef idx="minor">
              <a:schemeClr val="dk1"/>
            </a:fontRef>
          </p:style>
          <p:txBody>
            <a:bodyPr spcFirstLastPara="1" wrap="square" lIns="91425" tIns="91425" rIns="91425" bIns="91425" anchor="ctr" anchorCtr="0">
              <a:noAutofit/>
            </a:bodyPr>
            <a:lstStyle/>
            <a:p>
              <a:pPr lvl="0" algn="ctr"/>
              <a:r>
                <a:rPr lang="en-US" altLang="zh-Hans" sz="900" dirty="0">
                  <a:ea typeface="Proxima Nova"/>
                  <a:cs typeface="Proxima Nova"/>
                  <a:sym typeface="Proxima Nova"/>
                </a:rPr>
                <a:t>9</a:t>
              </a:r>
              <a:r>
                <a:rPr lang="en-US" sz="900" dirty="0">
                  <a:ea typeface="Proxima Nova"/>
                  <a:cs typeface="Proxima Nova"/>
                  <a:sym typeface="Proxima Nova"/>
                </a:rPr>
                <a:t>x</a:t>
              </a:r>
              <a:r>
                <a:rPr lang="en-US" altLang="zh-Hans" sz="900" dirty="0">
                  <a:ea typeface="Proxima Nova"/>
                  <a:cs typeface="Proxima Nova"/>
                  <a:sym typeface="Proxima Nova"/>
                </a:rPr>
                <a:t>9</a:t>
              </a:r>
              <a:endParaRPr lang="en-US" sz="900" dirty="0">
                <a:solidFill>
                  <a:schemeClr val="tx1"/>
                </a:solidFill>
                <a:ea typeface="Proxima Nova"/>
                <a:cs typeface="Proxima Nova"/>
                <a:sym typeface="Proxima Nova"/>
              </a:endParaRPr>
            </a:p>
            <a:p>
              <a:pPr marL="0" lvl="0" indent="0" algn="ctr" rtl="0">
                <a:spcBef>
                  <a:spcPts val="0"/>
                </a:spcBef>
                <a:spcAft>
                  <a:spcPts val="0"/>
                </a:spcAft>
                <a:buNone/>
              </a:pPr>
              <a:r>
                <a:rPr lang="en-US" sz="900" dirty="0">
                  <a:solidFill>
                    <a:schemeClr val="tx1"/>
                  </a:solidFill>
                  <a:ea typeface="Proxima Nova"/>
                  <a:cs typeface="Proxima Nova"/>
                  <a:sym typeface="Proxima Nova"/>
                </a:rPr>
                <a:t>3 ResBlocks</a:t>
              </a:r>
              <a:endParaRPr sz="900" dirty="0">
                <a:solidFill>
                  <a:schemeClr val="tx1"/>
                </a:solidFill>
                <a:ea typeface="Proxima Nova"/>
                <a:cs typeface="Proxima Nova"/>
                <a:sym typeface="Proxima Nova"/>
              </a:endParaRPr>
            </a:p>
          </p:txBody>
        </p:sp>
        <p:cxnSp>
          <p:nvCxnSpPr>
            <p:cNvPr id="47" name="Shape 90">
              <a:extLst>
                <a:ext uri="{FF2B5EF4-FFF2-40B4-BE49-F238E27FC236}">
                  <a16:creationId xmlns:a16="http://schemas.microsoft.com/office/drawing/2014/main" id="{7E5AB87D-0D5E-435F-90AB-59C625BC3785}"/>
                </a:ext>
              </a:extLst>
            </p:cNvPr>
            <p:cNvCxnSpPr>
              <a:cxnSpLocks/>
            </p:cNvCxnSpPr>
            <p:nvPr/>
          </p:nvCxnSpPr>
          <p:spPr>
            <a:xfrm>
              <a:off x="1710915" y="2007444"/>
              <a:ext cx="269106" cy="0"/>
            </a:xfrm>
            <a:prstGeom prst="straightConnector1">
              <a:avLst/>
            </a:prstGeom>
            <a:noFill/>
            <a:ln w="9525" cap="flat" cmpd="sng">
              <a:solidFill>
                <a:srgbClr val="4C4C4C"/>
              </a:solidFill>
              <a:prstDash val="solid"/>
              <a:round/>
              <a:headEnd type="none" w="med" len="med"/>
              <a:tailEnd type="triangle" w="med" len="med"/>
            </a:ln>
          </p:spPr>
        </p:cxnSp>
        <p:cxnSp>
          <p:nvCxnSpPr>
            <p:cNvPr id="48" name="Shape 91">
              <a:extLst>
                <a:ext uri="{FF2B5EF4-FFF2-40B4-BE49-F238E27FC236}">
                  <a16:creationId xmlns:a16="http://schemas.microsoft.com/office/drawing/2014/main" id="{C51DD367-432E-4FF8-9BC6-A2D508B86A69}"/>
                </a:ext>
              </a:extLst>
            </p:cNvPr>
            <p:cNvCxnSpPr/>
            <p:nvPr/>
          </p:nvCxnSpPr>
          <p:spPr>
            <a:xfrm>
              <a:off x="1710915" y="3063804"/>
              <a:ext cx="3266492" cy="0"/>
            </a:xfrm>
            <a:prstGeom prst="straightConnector1">
              <a:avLst/>
            </a:prstGeom>
            <a:noFill/>
            <a:ln w="9525" cap="flat" cmpd="sng">
              <a:solidFill>
                <a:srgbClr val="4C4C4C"/>
              </a:solidFill>
              <a:prstDash val="solid"/>
              <a:round/>
              <a:headEnd type="none" w="med" len="med"/>
              <a:tailEnd type="none" w="med" len="med"/>
            </a:ln>
          </p:spPr>
        </p:cxnSp>
        <p:sp>
          <p:nvSpPr>
            <p:cNvPr id="50" name="Shape 93">
              <a:extLst>
                <a:ext uri="{FF2B5EF4-FFF2-40B4-BE49-F238E27FC236}">
                  <a16:creationId xmlns:a16="http://schemas.microsoft.com/office/drawing/2014/main" id="{F7A4CFEB-FDA6-441F-961C-4C7FFB072770}"/>
                </a:ext>
              </a:extLst>
            </p:cNvPr>
            <p:cNvSpPr/>
            <p:nvPr/>
          </p:nvSpPr>
          <p:spPr>
            <a:xfrm>
              <a:off x="5254686" y="1693584"/>
              <a:ext cx="1051297" cy="1679107"/>
            </a:xfrm>
            <a:prstGeom prst="rect">
              <a:avLst/>
            </a:prstGeom>
            <a:ln>
              <a:headEnd type="none" w="sm" len="sm"/>
              <a:tailEnd type="none" w="sm" len="sm"/>
            </a:ln>
          </p:spPr>
          <p:style>
            <a:lnRef idx="1">
              <a:schemeClr val="accent5"/>
            </a:lnRef>
            <a:fillRef idx="2">
              <a:schemeClr val="accent5"/>
            </a:fillRef>
            <a:effectRef idx="1">
              <a:schemeClr val="accent5"/>
            </a:effectRef>
            <a:fontRef idx="minor">
              <a:schemeClr val="dk1"/>
            </a:fontRef>
          </p:style>
          <p:txBody>
            <a:bodyPr spcFirstLastPara="1" wrap="square" lIns="91425" tIns="91425" rIns="91425" bIns="91425" anchor="ctr" anchorCtr="0">
              <a:noAutofit/>
            </a:bodyPr>
            <a:lstStyle/>
            <a:p>
              <a:pPr marL="0" lvl="0" indent="0" algn="ctr" rtl="0">
                <a:spcBef>
                  <a:spcPts val="0"/>
                </a:spcBef>
                <a:spcAft>
                  <a:spcPts val="0"/>
                </a:spcAft>
                <a:buNone/>
              </a:pPr>
              <a:r>
                <a:rPr lang="en-US" altLang="zh-CN" sz="1000" dirty="0">
                  <a:solidFill>
                    <a:schemeClr val="tx1"/>
                  </a:solidFill>
                  <a:ea typeface="Proxima Nova"/>
                  <a:cs typeface="Proxima Nova"/>
                  <a:sym typeface="Proxima Nova"/>
                </a:rPr>
                <a:t>5x5</a:t>
              </a:r>
              <a:endParaRPr lang="en-US" sz="1000" dirty="0">
                <a:solidFill>
                  <a:schemeClr val="tx1"/>
                </a:solidFill>
                <a:ea typeface="Proxima Nova"/>
                <a:cs typeface="Proxima Nova"/>
                <a:sym typeface="Proxima Nova"/>
              </a:endParaRPr>
            </a:p>
            <a:p>
              <a:pPr marL="0" lvl="0" indent="0" algn="ctr" rtl="0">
                <a:spcBef>
                  <a:spcPts val="0"/>
                </a:spcBef>
                <a:spcAft>
                  <a:spcPts val="0"/>
                </a:spcAft>
                <a:buNone/>
              </a:pPr>
              <a:endParaRPr sz="1000" dirty="0">
                <a:solidFill>
                  <a:schemeClr val="tx1"/>
                </a:solidFill>
                <a:ea typeface="Proxima Nova"/>
                <a:cs typeface="Proxima Nova"/>
                <a:sym typeface="Proxima Nova"/>
              </a:endParaRPr>
            </a:p>
            <a:p>
              <a:pPr marL="0" lvl="0" indent="0" algn="ctr" rtl="0">
                <a:spcBef>
                  <a:spcPts val="0"/>
                </a:spcBef>
                <a:spcAft>
                  <a:spcPts val="0"/>
                </a:spcAft>
                <a:buNone/>
              </a:pPr>
              <a:r>
                <a:rPr lang="en-US" altLang="zh-Hans" sz="1000" dirty="0">
                  <a:solidFill>
                    <a:schemeClr val="tx1"/>
                  </a:solidFill>
                  <a:ea typeface="Proxima Nova"/>
                  <a:cs typeface="Proxima Nova"/>
                  <a:sym typeface="Proxima Nova"/>
                </a:rPr>
                <a:t>6</a:t>
              </a:r>
              <a:r>
                <a:rPr lang="en-US" sz="1000" dirty="0">
                  <a:solidFill>
                    <a:schemeClr val="tx1"/>
                  </a:solidFill>
                  <a:ea typeface="Proxima Nova"/>
                  <a:cs typeface="Proxima Nova"/>
                  <a:sym typeface="Proxima Nova"/>
                </a:rPr>
                <a:t> Res</a:t>
              </a:r>
              <a:r>
                <a:rPr lang="zh-CN" altLang="en-US" sz="1000" dirty="0">
                  <a:solidFill>
                    <a:schemeClr val="tx1"/>
                  </a:solidFill>
                  <a:ea typeface="Proxima Nova"/>
                  <a:cs typeface="Proxima Nova"/>
                  <a:sym typeface="Proxima Nova"/>
                </a:rPr>
                <a:t> </a:t>
              </a:r>
              <a:r>
                <a:rPr lang="en-US" sz="1000" dirty="0">
                  <a:solidFill>
                    <a:schemeClr val="tx1"/>
                  </a:solidFill>
                  <a:ea typeface="Proxima Nova"/>
                  <a:cs typeface="Proxima Nova"/>
                  <a:sym typeface="Proxima Nova"/>
                </a:rPr>
                <a:t>Blocks</a:t>
              </a:r>
            </a:p>
            <a:p>
              <a:pPr marL="0" lvl="0" indent="0" algn="ctr" rtl="0">
                <a:spcBef>
                  <a:spcPts val="0"/>
                </a:spcBef>
                <a:spcAft>
                  <a:spcPts val="0"/>
                </a:spcAft>
                <a:buNone/>
              </a:pPr>
              <a:r>
                <a:rPr lang="en-US" sz="1000" dirty="0">
                  <a:solidFill>
                    <a:schemeClr val="tx1"/>
                  </a:solidFill>
                  <a:ea typeface="Proxima Nova"/>
                  <a:cs typeface="Proxima Nova"/>
                  <a:sym typeface="Proxima Nova"/>
                </a:rPr>
                <a:t>= 18 layers</a:t>
              </a:r>
              <a:endParaRPr sz="1000" dirty="0">
                <a:solidFill>
                  <a:schemeClr val="tx1"/>
                </a:solidFill>
                <a:ea typeface="Proxima Nova"/>
                <a:cs typeface="Proxima Nova"/>
                <a:sym typeface="Proxima Nova"/>
              </a:endParaRPr>
            </a:p>
          </p:txBody>
        </p:sp>
        <p:sp>
          <p:nvSpPr>
            <p:cNvPr id="51" name="Shape 94">
              <a:extLst>
                <a:ext uri="{FF2B5EF4-FFF2-40B4-BE49-F238E27FC236}">
                  <a16:creationId xmlns:a16="http://schemas.microsoft.com/office/drawing/2014/main" id="{7D95D2C3-A5AC-4B5F-9EBA-96799E34A9FE}"/>
                </a:ext>
              </a:extLst>
            </p:cNvPr>
            <p:cNvSpPr/>
            <p:nvPr/>
          </p:nvSpPr>
          <p:spPr>
            <a:xfrm>
              <a:off x="7948209" y="1781592"/>
              <a:ext cx="386490" cy="1233233"/>
            </a:xfrm>
            <a:custGeom>
              <a:avLst/>
              <a:gdLst/>
              <a:ahLst/>
              <a:cxnLst/>
              <a:rect l="0" t="0" r="0" b="0"/>
              <a:pathLst>
                <a:path w="120000" h="120000" extrusionOk="0">
                  <a:moveTo>
                    <a:pt x="153" y="42409"/>
                  </a:moveTo>
                  <a:cubicBezTo>
                    <a:pt x="686" y="67022"/>
                    <a:pt x="-378" y="95386"/>
                    <a:pt x="153" y="120000"/>
                  </a:cubicBezTo>
                  <a:lnTo>
                    <a:pt x="120000" y="76568"/>
                  </a:lnTo>
                  <a:lnTo>
                    <a:pt x="120000" y="0"/>
                  </a:lnTo>
                  <a:lnTo>
                    <a:pt x="153" y="42409"/>
                  </a:lnTo>
                  <a:close/>
                </a:path>
              </a:pathLst>
            </a:custGeom>
            <a:solidFill>
              <a:schemeClr val="accent6">
                <a:lumMod val="40000"/>
                <a:lumOff val="60000"/>
              </a:schemeClr>
            </a:solidFill>
            <a:ln>
              <a:headEnd type="none" w="sm" len="sm"/>
              <a:tailEnd type="none" w="sm" len="sm"/>
            </a:ln>
          </p:spPr>
          <p:style>
            <a:lnRef idx="1">
              <a:schemeClr val="accent1"/>
            </a:lnRef>
            <a:fillRef idx="2">
              <a:schemeClr val="accent1"/>
            </a:fillRef>
            <a:effectRef idx="1">
              <a:schemeClr val="accent1"/>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000000"/>
                </a:solidFill>
                <a:ea typeface="Source Sans Pro"/>
                <a:cs typeface="Source Sans Pro"/>
                <a:sym typeface="Source Sans Pro"/>
              </a:endParaRPr>
            </a:p>
          </p:txBody>
        </p:sp>
        <p:sp>
          <p:nvSpPr>
            <p:cNvPr id="52" name="Shape 95">
              <a:extLst>
                <a:ext uri="{FF2B5EF4-FFF2-40B4-BE49-F238E27FC236}">
                  <a16:creationId xmlns:a16="http://schemas.microsoft.com/office/drawing/2014/main" id="{4B0EB17A-797A-4E14-A91E-73D37A0743A6}"/>
                </a:ext>
              </a:extLst>
            </p:cNvPr>
            <p:cNvSpPr/>
            <p:nvPr/>
          </p:nvSpPr>
          <p:spPr>
            <a:xfrm>
              <a:off x="1382113" y="1550445"/>
              <a:ext cx="299897" cy="854268"/>
            </a:xfrm>
            <a:prstGeom prst="rect">
              <a:avLst/>
            </a:prstGeom>
            <a:solidFill>
              <a:schemeClr val="accent6">
                <a:lumMod val="40000"/>
                <a:lumOff val="60000"/>
              </a:schemeClr>
            </a:solidFill>
            <a:ln>
              <a:headEnd type="none" w="sm" len="sm"/>
              <a:tailEnd type="none" w="sm" len="sm"/>
            </a:ln>
          </p:spPr>
          <p:style>
            <a:lnRef idx="1">
              <a:schemeClr val="accent1"/>
            </a:lnRef>
            <a:fillRef idx="2">
              <a:schemeClr val="accent1"/>
            </a:fillRef>
            <a:effectRef idx="1">
              <a:schemeClr val="accent1"/>
            </a:effectRef>
            <a:fontRef idx="minor">
              <a:schemeClr val="dk1"/>
            </a:fontRef>
          </p:style>
          <p:txBody>
            <a:bodyPr spcFirstLastPara="1" wrap="square" lIns="91425" tIns="91425" rIns="91425" bIns="91425" anchor="ctr" anchorCtr="0">
              <a:noAutofit/>
            </a:bodyPr>
            <a:lstStyle/>
            <a:p>
              <a:pPr marL="0" lvl="0" indent="0">
                <a:spcBef>
                  <a:spcPts val="0"/>
                </a:spcBef>
                <a:spcAft>
                  <a:spcPts val="0"/>
                </a:spcAft>
                <a:buNone/>
              </a:pPr>
              <a:endParaRPr sz="1600"/>
            </a:p>
          </p:txBody>
        </p:sp>
        <mc:AlternateContent xmlns:mc="http://schemas.openxmlformats.org/markup-compatibility/2006">
          <mc:Choice xmlns:a14="http://schemas.microsoft.com/office/drawing/2010/main" Requires="a14">
            <p:sp>
              <p:nvSpPr>
                <p:cNvPr id="53" name="Shape 96">
                  <a:extLst>
                    <a:ext uri="{FF2B5EF4-FFF2-40B4-BE49-F238E27FC236}">
                      <a16:creationId xmlns:a16="http://schemas.microsoft.com/office/drawing/2014/main" id="{F7523039-EB27-4DEB-9FB6-772B716D0BA1}"/>
                    </a:ext>
                  </a:extLst>
                </p:cNvPr>
                <p:cNvSpPr/>
                <p:nvPr/>
              </p:nvSpPr>
              <p:spPr>
                <a:xfrm>
                  <a:off x="443323" y="1860403"/>
                  <a:ext cx="889708" cy="150282"/>
                </a:xfrm>
                <a:prstGeom prst="rect">
                  <a:avLst/>
                </a:prstGeom>
                <a:noFill/>
                <a:ln>
                  <a:noFill/>
                </a:ln>
              </p:spPr>
              <p:txBody>
                <a:bodyPr spcFirstLastPara="1" wrap="square" lIns="91425" tIns="45700" rIns="91425" bIns="45700" anchor="ctr" anchorCtr="0">
                  <a:noAutofit/>
                </a:bodyPr>
                <a:lstStyle/>
                <a:p>
                  <a:pPr lvl="0" algn="ctr"/>
                  <a:r>
                    <a:rPr lang="en-US" sz="1050" dirty="0">
                      <a:cs typeface="Arial" panose="020B0604020202020204" pitchFamily="34" charset="0"/>
                    </a:rPr>
                    <a:t>Features for </a:t>
                  </a:r>
                  <a14:m>
                    <m:oMath xmlns:m="http://schemas.openxmlformats.org/officeDocument/2006/math">
                      <m:sSub>
                        <m:sSubPr>
                          <m:ctrlPr>
                            <a:rPr lang="en-US" sz="1050" i="1">
                              <a:latin typeface="Cambria Math" panose="02040503050406030204" pitchFamily="18" charset="0"/>
                              <a:cs typeface="Arial" panose="020B0604020202020204" pitchFamily="34" charset="0"/>
                            </a:rPr>
                          </m:ctrlPr>
                        </m:sSubPr>
                        <m:e>
                          <m:r>
                            <a:rPr lang="en-US" sz="1050" i="1">
                              <a:latin typeface="Cambria Math" panose="02040503050406030204" pitchFamily="18" charset="0"/>
                              <a:cs typeface="Arial" panose="020B0604020202020204" pitchFamily="34" charset="0"/>
                            </a:rPr>
                            <m:t>𝑅</m:t>
                          </m:r>
                        </m:e>
                        <m:sub>
                          <m:r>
                            <a:rPr lang="en-US" sz="1050" i="1">
                              <a:latin typeface="Cambria Math" panose="02040503050406030204" pitchFamily="18" charset="0"/>
                              <a:cs typeface="Arial" panose="020B0604020202020204" pitchFamily="34" charset="0"/>
                            </a:rPr>
                            <m:t>𝑖</m:t>
                          </m:r>
                        </m:sub>
                      </m:sSub>
                    </m:oMath>
                  </a14:m>
                  <a:endParaRPr sz="1050" dirty="0">
                    <a:solidFill>
                      <a:srgbClr val="000000"/>
                    </a:solidFill>
                    <a:latin typeface="+mn-lt"/>
                    <a:ea typeface="Proxima Nova"/>
                    <a:cs typeface="Proxima Nova"/>
                    <a:sym typeface="Proxima Nova"/>
                  </a:endParaRPr>
                </a:p>
              </p:txBody>
            </p:sp>
          </mc:Choice>
          <mc:Fallback>
            <p:sp>
              <p:nvSpPr>
                <p:cNvPr id="53" name="Shape 96">
                  <a:extLst>
                    <a:ext uri="{FF2B5EF4-FFF2-40B4-BE49-F238E27FC236}">
                      <a16:creationId xmlns:a16="http://schemas.microsoft.com/office/drawing/2014/main" id="{F7523039-EB27-4DEB-9FB6-772B716D0BA1}"/>
                    </a:ext>
                  </a:extLst>
                </p:cNvPr>
                <p:cNvSpPr>
                  <a:spLocks noRot="1" noChangeAspect="1" noMove="1" noResize="1" noEditPoints="1" noAdjustHandles="1" noChangeArrowheads="1" noChangeShapeType="1" noTextEdit="1"/>
                </p:cNvSpPr>
                <p:nvPr/>
              </p:nvSpPr>
              <p:spPr>
                <a:xfrm>
                  <a:off x="443323" y="1860403"/>
                  <a:ext cx="889708" cy="150282"/>
                </a:xfrm>
                <a:prstGeom prst="rect">
                  <a:avLst/>
                </a:prstGeom>
                <a:blipFill>
                  <a:blip r:embed="rId3"/>
                  <a:stretch>
                    <a:fillRect t="-90909" b="-127273"/>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4" name="Shape 97">
                  <a:extLst>
                    <a:ext uri="{FF2B5EF4-FFF2-40B4-BE49-F238E27FC236}">
                      <a16:creationId xmlns:a16="http://schemas.microsoft.com/office/drawing/2014/main" id="{FCAAD25A-072A-487F-B93F-5642CA1FE3B5}"/>
                    </a:ext>
                  </a:extLst>
                </p:cNvPr>
                <p:cNvSpPr/>
                <p:nvPr/>
              </p:nvSpPr>
              <p:spPr>
                <a:xfrm>
                  <a:off x="503658" y="3225407"/>
                  <a:ext cx="791862" cy="193183"/>
                </a:xfrm>
                <a:prstGeom prst="rect">
                  <a:avLst/>
                </a:prstGeom>
                <a:noFill/>
                <a:ln>
                  <a:noFill/>
                </a:ln>
              </p:spPr>
              <p:txBody>
                <a:bodyPr spcFirstLastPara="1" wrap="square" lIns="91425" tIns="45700" rIns="91425" bIns="45700" anchor="ctr" anchorCtr="0">
                  <a:noAutofit/>
                </a:bodyPr>
                <a:lstStyle/>
                <a:p>
                  <a:pPr lvl="0" algn="ctr"/>
                  <a:r>
                    <a:rPr lang="en-US" sz="1050" dirty="0">
                      <a:cs typeface="Arial" panose="020B0604020202020204" pitchFamily="34" charset="0"/>
                    </a:rPr>
                    <a:t>Features for </a:t>
                  </a:r>
                  <a14:m>
                    <m:oMath xmlns:m="http://schemas.openxmlformats.org/officeDocument/2006/math">
                      <m:sSub>
                        <m:sSubPr>
                          <m:ctrlPr>
                            <a:rPr lang="en-US" sz="1050" i="1">
                              <a:latin typeface="Cambria Math" panose="02040503050406030204" pitchFamily="18" charset="0"/>
                              <a:cs typeface="Arial" panose="020B0604020202020204" pitchFamily="34" charset="0"/>
                            </a:rPr>
                          </m:ctrlPr>
                        </m:sSubPr>
                        <m:e>
                          <m:r>
                            <a:rPr lang="en-US" sz="1050" i="1">
                              <a:latin typeface="Cambria Math" panose="02040503050406030204" pitchFamily="18" charset="0"/>
                              <a:cs typeface="Arial" panose="020B0604020202020204" pitchFamily="34" charset="0"/>
                            </a:rPr>
                            <m:t>𝑅</m:t>
                          </m:r>
                        </m:e>
                        <m:sub>
                          <m:r>
                            <a:rPr lang="en-US" sz="1050" i="1">
                              <a:latin typeface="Cambria Math" panose="02040503050406030204" pitchFamily="18" charset="0"/>
                              <a:cs typeface="Arial" panose="020B0604020202020204" pitchFamily="34" charset="0"/>
                            </a:rPr>
                            <m:t>𝑖</m:t>
                          </m:r>
                          <m:r>
                            <a:rPr lang="en-US" sz="1050" b="0" i="1" smtClean="0">
                              <a:latin typeface="Cambria Math" panose="02040503050406030204" pitchFamily="18" charset="0"/>
                              <a:cs typeface="Arial" panose="020B0604020202020204" pitchFamily="34" charset="0"/>
                            </a:rPr>
                            <m:t>𝑗</m:t>
                          </m:r>
                        </m:sub>
                      </m:sSub>
                    </m:oMath>
                  </a14:m>
                  <a:endParaRPr sz="1050" dirty="0">
                    <a:solidFill>
                      <a:srgbClr val="000000"/>
                    </a:solidFill>
                    <a:latin typeface="+mn-lt"/>
                    <a:ea typeface="Proxima Nova"/>
                    <a:cs typeface="Proxima Nova"/>
                    <a:sym typeface="Proxima Nova"/>
                  </a:endParaRPr>
                </a:p>
              </p:txBody>
            </p:sp>
          </mc:Choice>
          <mc:Fallback>
            <p:sp>
              <p:nvSpPr>
                <p:cNvPr id="54" name="Shape 97">
                  <a:extLst>
                    <a:ext uri="{FF2B5EF4-FFF2-40B4-BE49-F238E27FC236}">
                      <a16:creationId xmlns:a16="http://schemas.microsoft.com/office/drawing/2014/main" id="{FCAAD25A-072A-487F-B93F-5642CA1FE3B5}"/>
                    </a:ext>
                  </a:extLst>
                </p:cNvPr>
                <p:cNvSpPr>
                  <a:spLocks noRot="1" noChangeAspect="1" noMove="1" noResize="1" noEditPoints="1" noAdjustHandles="1" noChangeArrowheads="1" noChangeShapeType="1" noTextEdit="1"/>
                </p:cNvSpPr>
                <p:nvPr/>
              </p:nvSpPr>
              <p:spPr>
                <a:xfrm>
                  <a:off x="503658" y="3225407"/>
                  <a:ext cx="791862" cy="193183"/>
                </a:xfrm>
                <a:prstGeom prst="rect">
                  <a:avLst/>
                </a:prstGeom>
                <a:blipFill>
                  <a:blip r:embed="rId4"/>
                  <a:stretch>
                    <a:fillRect t="-64286" r="-1724" b="-85714"/>
                  </a:stretch>
                </a:blipFill>
                <a:ln>
                  <a:noFill/>
                </a:ln>
              </p:spPr>
              <p:txBody>
                <a:bodyPr/>
                <a:lstStyle/>
                <a:p>
                  <a:r>
                    <a:rPr lang="en-US">
                      <a:noFill/>
                    </a:rPr>
                    <a:t> </a:t>
                  </a:r>
                </a:p>
              </p:txBody>
            </p:sp>
          </mc:Fallback>
        </mc:AlternateContent>
        <p:sp>
          <p:nvSpPr>
            <p:cNvPr id="55" name="Shape 99">
              <a:extLst>
                <a:ext uri="{FF2B5EF4-FFF2-40B4-BE49-F238E27FC236}">
                  <a16:creationId xmlns:a16="http://schemas.microsoft.com/office/drawing/2014/main" id="{F9D2D62F-5E7E-49FE-BF8D-925B8CA0B0B4}"/>
                </a:ext>
              </a:extLst>
            </p:cNvPr>
            <p:cNvSpPr/>
            <p:nvPr/>
          </p:nvSpPr>
          <p:spPr>
            <a:xfrm>
              <a:off x="4337155" y="1381951"/>
              <a:ext cx="299896" cy="1233233"/>
            </a:xfrm>
            <a:custGeom>
              <a:avLst/>
              <a:gdLst/>
              <a:ahLst/>
              <a:cxnLst/>
              <a:rect l="0" t="0" r="0" b="0"/>
              <a:pathLst>
                <a:path w="120000" h="120000" extrusionOk="0">
                  <a:moveTo>
                    <a:pt x="153" y="42409"/>
                  </a:moveTo>
                  <a:cubicBezTo>
                    <a:pt x="686" y="67022"/>
                    <a:pt x="-378" y="95386"/>
                    <a:pt x="153" y="120000"/>
                  </a:cubicBezTo>
                  <a:lnTo>
                    <a:pt x="120000" y="76568"/>
                  </a:lnTo>
                  <a:lnTo>
                    <a:pt x="120000" y="0"/>
                  </a:lnTo>
                  <a:lnTo>
                    <a:pt x="153" y="42409"/>
                  </a:lnTo>
                  <a:close/>
                </a:path>
              </a:pathLst>
            </a:custGeom>
            <a:noFill/>
            <a:ln w="9525" cap="flat" cmpd="sng">
              <a:solidFill>
                <a:srgbClr val="4C4C4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000000"/>
                </a:solidFill>
                <a:latin typeface="+mn-lt"/>
                <a:ea typeface="Source Sans Pro"/>
                <a:cs typeface="Source Sans Pro"/>
                <a:sym typeface="Source Sans Pro"/>
              </a:endParaRPr>
            </a:p>
          </p:txBody>
        </p:sp>
        <p:sp>
          <p:nvSpPr>
            <p:cNvPr id="56" name="Shape 100">
              <a:extLst>
                <a:ext uri="{FF2B5EF4-FFF2-40B4-BE49-F238E27FC236}">
                  <a16:creationId xmlns:a16="http://schemas.microsoft.com/office/drawing/2014/main" id="{42497B31-06FD-456B-A62F-98AB6B594D44}"/>
                </a:ext>
              </a:extLst>
            </p:cNvPr>
            <p:cNvSpPr/>
            <p:nvPr/>
          </p:nvSpPr>
          <p:spPr>
            <a:xfrm>
              <a:off x="4387093" y="1381950"/>
              <a:ext cx="299896" cy="1233233"/>
            </a:xfrm>
            <a:custGeom>
              <a:avLst/>
              <a:gdLst/>
              <a:ahLst/>
              <a:cxnLst/>
              <a:rect l="0" t="0" r="0" b="0"/>
              <a:pathLst>
                <a:path w="120000" h="120000" extrusionOk="0">
                  <a:moveTo>
                    <a:pt x="153" y="42409"/>
                  </a:moveTo>
                  <a:cubicBezTo>
                    <a:pt x="686" y="67022"/>
                    <a:pt x="-378" y="95386"/>
                    <a:pt x="153" y="120000"/>
                  </a:cubicBezTo>
                  <a:lnTo>
                    <a:pt x="120000" y="76568"/>
                  </a:lnTo>
                  <a:lnTo>
                    <a:pt x="120000" y="0"/>
                  </a:lnTo>
                  <a:lnTo>
                    <a:pt x="153" y="42409"/>
                  </a:lnTo>
                  <a:close/>
                </a:path>
              </a:pathLst>
            </a:custGeom>
            <a:solidFill>
              <a:schemeClr val="accent6">
                <a:lumMod val="40000"/>
                <a:lumOff val="60000"/>
              </a:schemeClr>
            </a:solidFill>
            <a:ln>
              <a:headEnd type="none" w="sm" len="sm"/>
              <a:tailEnd type="none" w="sm" len="sm"/>
            </a:ln>
          </p:spPr>
          <p:style>
            <a:lnRef idx="1">
              <a:schemeClr val="accent1"/>
            </a:lnRef>
            <a:fillRef idx="2">
              <a:schemeClr val="accent1"/>
            </a:fillRef>
            <a:effectRef idx="1">
              <a:schemeClr val="accent1"/>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000000"/>
                </a:solidFill>
                <a:ea typeface="Source Sans Pro"/>
                <a:cs typeface="Source Sans Pro"/>
                <a:sym typeface="Source Sans Pro"/>
              </a:endParaRPr>
            </a:p>
          </p:txBody>
        </p:sp>
        <p:cxnSp>
          <p:nvCxnSpPr>
            <p:cNvPr id="57" name="Shape 101">
              <a:extLst>
                <a:ext uri="{FF2B5EF4-FFF2-40B4-BE49-F238E27FC236}">
                  <a16:creationId xmlns:a16="http://schemas.microsoft.com/office/drawing/2014/main" id="{4B3F0281-4B69-4681-B1C6-8ECC71545DE0}"/>
                </a:ext>
              </a:extLst>
            </p:cNvPr>
            <p:cNvCxnSpPr/>
            <p:nvPr/>
          </p:nvCxnSpPr>
          <p:spPr>
            <a:xfrm>
              <a:off x="4637113" y="1381951"/>
              <a:ext cx="49798" cy="0"/>
            </a:xfrm>
            <a:prstGeom prst="straightConnector1">
              <a:avLst/>
            </a:prstGeom>
            <a:noFill/>
            <a:ln w="9525" cap="flat" cmpd="sng">
              <a:solidFill>
                <a:srgbClr val="4C4C4C"/>
              </a:solidFill>
              <a:prstDash val="solid"/>
              <a:round/>
              <a:headEnd type="none" w="sm" len="sm"/>
              <a:tailEnd type="none" w="sm" len="sm"/>
            </a:ln>
          </p:spPr>
        </p:cxnSp>
        <p:cxnSp>
          <p:nvCxnSpPr>
            <p:cNvPr id="58" name="Shape 102">
              <a:extLst>
                <a:ext uri="{FF2B5EF4-FFF2-40B4-BE49-F238E27FC236}">
                  <a16:creationId xmlns:a16="http://schemas.microsoft.com/office/drawing/2014/main" id="{083C5898-C9BC-460E-A0B8-AA2298B2D63D}"/>
                </a:ext>
              </a:extLst>
            </p:cNvPr>
            <p:cNvCxnSpPr/>
            <p:nvPr/>
          </p:nvCxnSpPr>
          <p:spPr>
            <a:xfrm>
              <a:off x="4341046" y="1814678"/>
              <a:ext cx="49798" cy="0"/>
            </a:xfrm>
            <a:prstGeom prst="straightConnector1">
              <a:avLst/>
            </a:prstGeom>
            <a:noFill/>
            <a:ln w="9525" cap="flat" cmpd="sng">
              <a:solidFill>
                <a:srgbClr val="4C4C4C"/>
              </a:solidFill>
              <a:prstDash val="solid"/>
              <a:round/>
              <a:headEnd type="none" w="sm" len="sm"/>
              <a:tailEnd type="none" w="sm" len="sm"/>
            </a:ln>
          </p:spPr>
        </p:cxnSp>
        <p:cxnSp>
          <p:nvCxnSpPr>
            <p:cNvPr id="59" name="Shape 103">
              <a:extLst>
                <a:ext uri="{FF2B5EF4-FFF2-40B4-BE49-F238E27FC236}">
                  <a16:creationId xmlns:a16="http://schemas.microsoft.com/office/drawing/2014/main" id="{D86C003F-901B-4A2A-8ACB-CCABB585A490}"/>
                </a:ext>
              </a:extLst>
            </p:cNvPr>
            <p:cNvCxnSpPr/>
            <p:nvPr/>
          </p:nvCxnSpPr>
          <p:spPr>
            <a:xfrm>
              <a:off x="4341045" y="2615091"/>
              <a:ext cx="49798" cy="0"/>
            </a:xfrm>
            <a:prstGeom prst="straightConnector1">
              <a:avLst/>
            </a:prstGeom>
            <a:noFill/>
            <a:ln w="9525" cap="flat" cmpd="sng">
              <a:solidFill>
                <a:srgbClr val="4C4C4C"/>
              </a:solidFill>
              <a:prstDash val="solid"/>
              <a:round/>
              <a:headEnd type="none" w="sm" len="sm"/>
              <a:tailEnd type="none" w="sm" len="sm"/>
            </a:ln>
          </p:spPr>
        </p:cxnSp>
        <p:sp>
          <p:nvSpPr>
            <p:cNvPr id="60" name="Shape 104">
              <a:extLst>
                <a:ext uri="{FF2B5EF4-FFF2-40B4-BE49-F238E27FC236}">
                  <a16:creationId xmlns:a16="http://schemas.microsoft.com/office/drawing/2014/main" id="{EA14357B-3103-49AC-829A-27A437F5C4B2}"/>
                </a:ext>
              </a:extLst>
            </p:cNvPr>
            <p:cNvSpPr/>
            <p:nvPr/>
          </p:nvSpPr>
          <p:spPr>
            <a:xfrm>
              <a:off x="3158590" y="1781592"/>
              <a:ext cx="927909" cy="433936"/>
            </a:xfrm>
            <a:prstGeom prst="rect">
              <a:avLst/>
            </a:prstGeom>
            <a:ln>
              <a:headEnd type="none" w="sm" len="sm"/>
              <a:tailEnd type="none" w="sm" len="sm"/>
            </a:ln>
          </p:spPr>
          <p:style>
            <a:lnRef idx="1">
              <a:schemeClr val="accent5"/>
            </a:lnRef>
            <a:fillRef idx="2">
              <a:schemeClr val="accent5"/>
            </a:fillRef>
            <a:effectRef idx="1">
              <a:schemeClr val="accent5"/>
            </a:effectRef>
            <a:fontRef idx="minor">
              <a:schemeClr val="dk1"/>
            </a:fontRef>
          </p:style>
          <p:txBody>
            <a:bodyPr spcFirstLastPara="1" wrap="square" lIns="91425" tIns="91425" rIns="91425" bIns="91425" anchor="ctr" anchorCtr="0">
              <a:noAutofit/>
            </a:bodyPr>
            <a:lstStyle/>
            <a:p>
              <a:pPr marL="0" lvl="0" indent="0" algn="ctr" rtl="0">
                <a:spcBef>
                  <a:spcPts val="0"/>
                </a:spcBef>
                <a:spcAft>
                  <a:spcPts val="0"/>
                </a:spcAft>
                <a:buNone/>
              </a:pPr>
              <a:r>
                <a:rPr lang="en-US" sz="900" dirty="0">
                  <a:solidFill>
                    <a:schemeClr val="tx1"/>
                  </a:solidFill>
                  <a:ea typeface="Proxima Nova"/>
                  <a:cs typeface="Proxima Nova"/>
                  <a:sym typeface="Proxima Nova"/>
                </a:rPr>
                <a:t>Outer Layer</a:t>
              </a:r>
              <a:endParaRPr sz="900" dirty="0">
                <a:solidFill>
                  <a:schemeClr val="tx1"/>
                </a:solidFill>
                <a:ea typeface="Proxima Nova"/>
                <a:cs typeface="Proxima Nova"/>
                <a:sym typeface="Proxima Nova"/>
              </a:endParaRPr>
            </a:p>
          </p:txBody>
        </p:sp>
        <p:cxnSp>
          <p:nvCxnSpPr>
            <p:cNvPr id="61" name="Shape 105">
              <a:extLst>
                <a:ext uri="{FF2B5EF4-FFF2-40B4-BE49-F238E27FC236}">
                  <a16:creationId xmlns:a16="http://schemas.microsoft.com/office/drawing/2014/main" id="{D7526AA5-C551-4613-A0EC-01B5717B0522}"/>
                </a:ext>
              </a:extLst>
            </p:cNvPr>
            <p:cNvCxnSpPr/>
            <p:nvPr/>
          </p:nvCxnSpPr>
          <p:spPr>
            <a:xfrm>
              <a:off x="4086489" y="1998560"/>
              <a:ext cx="265314" cy="0"/>
            </a:xfrm>
            <a:prstGeom prst="straightConnector1">
              <a:avLst/>
            </a:prstGeom>
            <a:noFill/>
            <a:ln w="9525" cap="flat" cmpd="sng">
              <a:solidFill>
                <a:srgbClr val="4C4C4C"/>
              </a:solidFill>
              <a:prstDash val="solid"/>
              <a:round/>
              <a:headEnd type="none" w="med" len="med"/>
              <a:tailEnd type="triangle" w="med" len="med"/>
            </a:ln>
          </p:spPr>
        </p:cxnSp>
        <p:cxnSp>
          <p:nvCxnSpPr>
            <p:cNvPr id="62" name="Shape 106">
              <a:extLst>
                <a:ext uri="{FF2B5EF4-FFF2-40B4-BE49-F238E27FC236}">
                  <a16:creationId xmlns:a16="http://schemas.microsoft.com/office/drawing/2014/main" id="{CC2BBD18-A130-47C9-B185-F8C0FDC81D1C}"/>
                </a:ext>
              </a:extLst>
            </p:cNvPr>
            <p:cNvCxnSpPr/>
            <p:nvPr/>
          </p:nvCxnSpPr>
          <p:spPr>
            <a:xfrm>
              <a:off x="4598052" y="1998560"/>
              <a:ext cx="364911" cy="0"/>
            </a:xfrm>
            <a:prstGeom prst="straightConnector1">
              <a:avLst/>
            </a:prstGeom>
            <a:noFill/>
            <a:ln w="9525" cap="flat" cmpd="sng">
              <a:solidFill>
                <a:srgbClr val="4C4C4C"/>
              </a:solidFill>
              <a:prstDash val="solid"/>
              <a:round/>
              <a:headEnd type="none" w="med" len="med"/>
              <a:tailEnd type="none" w="med" len="med"/>
            </a:ln>
          </p:spPr>
        </p:cxnSp>
        <p:cxnSp>
          <p:nvCxnSpPr>
            <p:cNvPr id="63" name="Shape 107">
              <a:extLst>
                <a:ext uri="{FF2B5EF4-FFF2-40B4-BE49-F238E27FC236}">
                  <a16:creationId xmlns:a16="http://schemas.microsoft.com/office/drawing/2014/main" id="{A4BE5C65-2255-4373-B1C5-3951550A8A3C}"/>
                </a:ext>
              </a:extLst>
            </p:cNvPr>
            <p:cNvCxnSpPr/>
            <p:nvPr/>
          </p:nvCxnSpPr>
          <p:spPr>
            <a:xfrm>
              <a:off x="4970824" y="1998560"/>
              <a:ext cx="0" cy="1069154"/>
            </a:xfrm>
            <a:prstGeom prst="straightConnector1">
              <a:avLst/>
            </a:prstGeom>
            <a:noFill/>
            <a:ln w="9525" cap="flat" cmpd="sng">
              <a:solidFill>
                <a:srgbClr val="4C4C4C"/>
              </a:solidFill>
              <a:prstDash val="solid"/>
              <a:round/>
              <a:headEnd type="none" w="med" len="med"/>
              <a:tailEnd type="none" w="med" len="med"/>
            </a:ln>
          </p:spPr>
        </p:cxnSp>
        <p:cxnSp>
          <p:nvCxnSpPr>
            <p:cNvPr id="64" name="Shape 108">
              <a:extLst>
                <a:ext uri="{FF2B5EF4-FFF2-40B4-BE49-F238E27FC236}">
                  <a16:creationId xmlns:a16="http://schemas.microsoft.com/office/drawing/2014/main" id="{97768146-4643-4A92-B257-8D7B5111AA4D}"/>
                </a:ext>
              </a:extLst>
            </p:cNvPr>
            <p:cNvCxnSpPr/>
            <p:nvPr/>
          </p:nvCxnSpPr>
          <p:spPr>
            <a:xfrm>
              <a:off x="4970824" y="2533137"/>
              <a:ext cx="291320" cy="0"/>
            </a:xfrm>
            <a:prstGeom prst="straightConnector1">
              <a:avLst/>
            </a:prstGeom>
            <a:noFill/>
            <a:ln w="9525" cap="flat" cmpd="sng">
              <a:solidFill>
                <a:srgbClr val="4C4C4C"/>
              </a:solidFill>
              <a:prstDash val="solid"/>
              <a:round/>
              <a:headEnd type="none" w="med" len="med"/>
              <a:tailEnd type="triangle" w="med" len="med"/>
            </a:ln>
          </p:spPr>
        </p:cxnSp>
        <p:sp>
          <p:nvSpPr>
            <p:cNvPr id="65" name="Shape 110">
              <a:extLst>
                <a:ext uri="{FF2B5EF4-FFF2-40B4-BE49-F238E27FC236}">
                  <a16:creationId xmlns:a16="http://schemas.microsoft.com/office/drawing/2014/main" id="{E2500704-2345-4A75-B2C9-5A523B1107AC}"/>
                </a:ext>
              </a:extLst>
            </p:cNvPr>
            <p:cNvSpPr/>
            <p:nvPr/>
          </p:nvSpPr>
          <p:spPr>
            <a:xfrm>
              <a:off x="6613065" y="1781599"/>
              <a:ext cx="299896" cy="1233233"/>
            </a:xfrm>
            <a:custGeom>
              <a:avLst/>
              <a:gdLst/>
              <a:ahLst/>
              <a:cxnLst/>
              <a:rect l="0" t="0" r="0" b="0"/>
              <a:pathLst>
                <a:path w="120000" h="120000" extrusionOk="0">
                  <a:moveTo>
                    <a:pt x="153" y="42409"/>
                  </a:moveTo>
                  <a:cubicBezTo>
                    <a:pt x="686" y="67022"/>
                    <a:pt x="-378" y="95386"/>
                    <a:pt x="153" y="120000"/>
                  </a:cubicBezTo>
                  <a:lnTo>
                    <a:pt x="120000" y="76568"/>
                  </a:lnTo>
                  <a:lnTo>
                    <a:pt x="120000" y="0"/>
                  </a:lnTo>
                  <a:lnTo>
                    <a:pt x="153" y="42409"/>
                  </a:lnTo>
                  <a:close/>
                </a:path>
              </a:pathLst>
            </a:custGeom>
            <a:noFill/>
            <a:ln w="9525" cap="flat" cmpd="sng">
              <a:solidFill>
                <a:srgbClr val="4C4C4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000000"/>
                </a:solidFill>
                <a:latin typeface="+mn-lt"/>
                <a:ea typeface="Source Sans Pro"/>
                <a:cs typeface="Source Sans Pro"/>
                <a:sym typeface="Source Sans Pro"/>
              </a:endParaRPr>
            </a:p>
          </p:txBody>
        </p:sp>
        <p:sp>
          <p:nvSpPr>
            <p:cNvPr id="66" name="Shape 111">
              <a:extLst>
                <a:ext uri="{FF2B5EF4-FFF2-40B4-BE49-F238E27FC236}">
                  <a16:creationId xmlns:a16="http://schemas.microsoft.com/office/drawing/2014/main" id="{121E39CB-1099-459A-A51B-3843CDC97B68}"/>
                </a:ext>
              </a:extLst>
            </p:cNvPr>
            <p:cNvSpPr/>
            <p:nvPr/>
          </p:nvSpPr>
          <p:spPr>
            <a:xfrm>
              <a:off x="6663003" y="1781599"/>
              <a:ext cx="299896" cy="1233233"/>
            </a:xfrm>
            <a:custGeom>
              <a:avLst/>
              <a:gdLst/>
              <a:ahLst/>
              <a:cxnLst/>
              <a:rect l="0" t="0" r="0" b="0"/>
              <a:pathLst>
                <a:path w="120000" h="120000" extrusionOk="0">
                  <a:moveTo>
                    <a:pt x="153" y="42409"/>
                  </a:moveTo>
                  <a:cubicBezTo>
                    <a:pt x="686" y="67022"/>
                    <a:pt x="-378" y="95386"/>
                    <a:pt x="153" y="120000"/>
                  </a:cubicBezTo>
                  <a:lnTo>
                    <a:pt x="120000" y="76568"/>
                  </a:lnTo>
                  <a:lnTo>
                    <a:pt x="120000" y="0"/>
                  </a:lnTo>
                  <a:lnTo>
                    <a:pt x="153" y="42409"/>
                  </a:lnTo>
                  <a:close/>
                </a:path>
              </a:pathLst>
            </a:custGeom>
            <a:solidFill>
              <a:schemeClr val="accent6">
                <a:lumMod val="40000"/>
                <a:lumOff val="60000"/>
              </a:schemeClr>
            </a:solidFill>
            <a:ln>
              <a:headEnd type="none" w="sm" len="sm"/>
              <a:tailEnd type="none" w="sm" len="sm"/>
            </a:ln>
          </p:spPr>
          <p:style>
            <a:lnRef idx="1">
              <a:schemeClr val="accent1"/>
            </a:lnRef>
            <a:fillRef idx="2">
              <a:schemeClr val="accent1"/>
            </a:fillRef>
            <a:effectRef idx="1">
              <a:schemeClr val="accent1"/>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000000"/>
                </a:solidFill>
                <a:ea typeface="Source Sans Pro"/>
                <a:cs typeface="Source Sans Pro"/>
                <a:sym typeface="Source Sans Pro"/>
              </a:endParaRPr>
            </a:p>
          </p:txBody>
        </p:sp>
        <p:cxnSp>
          <p:nvCxnSpPr>
            <p:cNvPr id="67" name="Shape 112">
              <a:extLst>
                <a:ext uri="{FF2B5EF4-FFF2-40B4-BE49-F238E27FC236}">
                  <a16:creationId xmlns:a16="http://schemas.microsoft.com/office/drawing/2014/main" id="{E97FBBCE-0D83-4ACD-BF36-76F21C838247}"/>
                </a:ext>
              </a:extLst>
            </p:cNvPr>
            <p:cNvCxnSpPr/>
            <p:nvPr/>
          </p:nvCxnSpPr>
          <p:spPr>
            <a:xfrm>
              <a:off x="6913023" y="1781599"/>
              <a:ext cx="49798" cy="0"/>
            </a:xfrm>
            <a:prstGeom prst="straightConnector1">
              <a:avLst/>
            </a:prstGeom>
            <a:noFill/>
            <a:ln w="9525" cap="flat" cmpd="sng">
              <a:solidFill>
                <a:srgbClr val="4C4C4C"/>
              </a:solidFill>
              <a:prstDash val="solid"/>
              <a:round/>
              <a:headEnd type="none" w="sm" len="sm"/>
              <a:tailEnd type="none" w="sm" len="sm"/>
            </a:ln>
          </p:spPr>
        </p:cxnSp>
        <p:cxnSp>
          <p:nvCxnSpPr>
            <p:cNvPr id="68" name="Shape 113">
              <a:extLst>
                <a:ext uri="{FF2B5EF4-FFF2-40B4-BE49-F238E27FC236}">
                  <a16:creationId xmlns:a16="http://schemas.microsoft.com/office/drawing/2014/main" id="{A4C2B0A0-0EE8-430F-B3DF-AE2FBA200918}"/>
                </a:ext>
              </a:extLst>
            </p:cNvPr>
            <p:cNvCxnSpPr/>
            <p:nvPr/>
          </p:nvCxnSpPr>
          <p:spPr>
            <a:xfrm>
              <a:off x="6616956" y="2214327"/>
              <a:ext cx="49798" cy="0"/>
            </a:xfrm>
            <a:prstGeom prst="straightConnector1">
              <a:avLst/>
            </a:prstGeom>
            <a:noFill/>
            <a:ln w="9525" cap="flat" cmpd="sng">
              <a:solidFill>
                <a:srgbClr val="4C4C4C"/>
              </a:solidFill>
              <a:prstDash val="solid"/>
              <a:round/>
              <a:headEnd type="none" w="sm" len="sm"/>
              <a:tailEnd type="none" w="sm" len="sm"/>
            </a:ln>
          </p:spPr>
        </p:cxnSp>
        <p:cxnSp>
          <p:nvCxnSpPr>
            <p:cNvPr id="69" name="Shape 114">
              <a:extLst>
                <a:ext uri="{FF2B5EF4-FFF2-40B4-BE49-F238E27FC236}">
                  <a16:creationId xmlns:a16="http://schemas.microsoft.com/office/drawing/2014/main" id="{C86E8BE2-4BD7-4159-AC66-9F3E02876839}"/>
                </a:ext>
              </a:extLst>
            </p:cNvPr>
            <p:cNvCxnSpPr/>
            <p:nvPr/>
          </p:nvCxnSpPr>
          <p:spPr>
            <a:xfrm>
              <a:off x="6616955" y="3014740"/>
              <a:ext cx="49798" cy="0"/>
            </a:xfrm>
            <a:prstGeom prst="straightConnector1">
              <a:avLst/>
            </a:prstGeom>
            <a:noFill/>
            <a:ln w="9525" cap="flat" cmpd="sng">
              <a:solidFill>
                <a:srgbClr val="4C4C4C"/>
              </a:solidFill>
              <a:prstDash val="solid"/>
              <a:round/>
              <a:headEnd type="none" w="sm" len="sm"/>
              <a:tailEnd type="none" w="sm" len="sm"/>
            </a:ln>
          </p:spPr>
        </p:cxnSp>
        <p:cxnSp>
          <p:nvCxnSpPr>
            <p:cNvPr id="71" name="Shape 116">
              <a:extLst>
                <a:ext uri="{FF2B5EF4-FFF2-40B4-BE49-F238E27FC236}">
                  <a16:creationId xmlns:a16="http://schemas.microsoft.com/office/drawing/2014/main" id="{C3C658FB-D7A7-4870-86A0-5DB0203A2A11}"/>
                </a:ext>
              </a:extLst>
            </p:cNvPr>
            <p:cNvCxnSpPr/>
            <p:nvPr/>
          </p:nvCxnSpPr>
          <p:spPr>
            <a:xfrm>
              <a:off x="6313868" y="2533137"/>
              <a:ext cx="291320" cy="0"/>
            </a:xfrm>
            <a:prstGeom prst="straightConnector1">
              <a:avLst/>
            </a:prstGeom>
            <a:noFill/>
            <a:ln w="9525" cap="flat" cmpd="sng">
              <a:solidFill>
                <a:srgbClr val="4C4C4C"/>
              </a:solidFill>
              <a:prstDash val="solid"/>
              <a:round/>
              <a:headEnd type="none" w="med" len="med"/>
              <a:tailEnd type="triangle" w="med" len="med"/>
            </a:ln>
          </p:spPr>
        </p:cxnSp>
        <p:cxnSp>
          <p:nvCxnSpPr>
            <p:cNvPr id="72" name="Shape 117">
              <a:extLst>
                <a:ext uri="{FF2B5EF4-FFF2-40B4-BE49-F238E27FC236}">
                  <a16:creationId xmlns:a16="http://schemas.microsoft.com/office/drawing/2014/main" id="{C68531A6-950C-4D03-B255-D46C877C2174}"/>
                </a:ext>
              </a:extLst>
            </p:cNvPr>
            <p:cNvCxnSpPr/>
            <p:nvPr/>
          </p:nvCxnSpPr>
          <p:spPr>
            <a:xfrm>
              <a:off x="6825431" y="2533137"/>
              <a:ext cx="1120185" cy="0"/>
            </a:xfrm>
            <a:prstGeom prst="straightConnector1">
              <a:avLst/>
            </a:prstGeom>
            <a:noFill/>
            <a:ln w="9525" cap="flat" cmpd="sng">
              <a:solidFill>
                <a:srgbClr val="4C4C4C"/>
              </a:solidFill>
              <a:prstDash val="solid"/>
              <a:round/>
              <a:headEnd type="none" w="med" len="med"/>
              <a:tailEnd type="triangle" w="med" len="med"/>
            </a:ln>
          </p:spPr>
        </p:cxnSp>
        <p:sp>
          <p:nvSpPr>
            <p:cNvPr id="73" name="Shape 118">
              <a:extLst>
                <a:ext uri="{FF2B5EF4-FFF2-40B4-BE49-F238E27FC236}">
                  <a16:creationId xmlns:a16="http://schemas.microsoft.com/office/drawing/2014/main" id="{0B6A0F6E-09C3-424D-AE24-3DF7500F7693}"/>
                </a:ext>
              </a:extLst>
            </p:cNvPr>
            <p:cNvSpPr/>
            <p:nvPr/>
          </p:nvSpPr>
          <p:spPr>
            <a:xfrm>
              <a:off x="7708762" y="3251492"/>
              <a:ext cx="865384" cy="16713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 dirty="0">
                  <a:latin typeface="+mn-lt"/>
                  <a:ea typeface="Proxima Nova"/>
                  <a:cs typeface="Proxima Nova"/>
                  <a:sym typeface="Proxima Nova"/>
                </a:rPr>
                <a:t>Binary Prediction</a:t>
              </a:r>
              <a:endParaRPr sz="1000" dirty="0">
                <a:solidFill>
                  <a:srgbClr val="000000"/>
                </a:solidFill>
                <a:latin typeface="+mn-lt"/>
                <a:ea typeface="Proxima Nova"/>
                <a:cs typeface="Proxima Nova"/>
                <a:sym typeface="Proxima Nova"/>
              </a:endParaRPr>
            </a:p>
          </p:txBody>
        </p:sp>
        <p:sp>
          <p:nvSpPr>
            <p:cNvPr id="74" name="Shape 119">
              <a:extLst>
                <a:ext uri="{FF2B5EF4-FFF2-40B4-BE49-F238E27FC236}">
                  <a16:creationId xmlns:a16="http://schemas.microsoft.com/office/drawing/2014/main" id="{5D9F34B4-4B4D-48A3-858E-435FEB29C3D0}"/>
                </a:ext>
              </a:extLst>
            </p:cNvPr>
            <p:cNvSpPr/>
            <p:nvPr/>
          </p:nvSpPr>
          <p:spPr>
            <a:xfrm>
              <a:off x="6306514" y="1453885"/>
              <a:ext cx="1012842" cy="16713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dirty="0">
                <a:solidFill>
                  <a:srgbClr val="000000"/>
                </a:solidFill>
                <a:latin typeface="+mn-lt"/>
                <a:ea typeface="Proxima Nova"/>
                <a:cs typeface="Proxima Nova"/>
                <a:sym typeface="Proxima Nova"/>
              </a:endParaRPr>
            </a:p>
          </p:txBody>
        </p:sp>
        <p:sp>
          <p:nvSpPr>
            <p:cNvPr id="75" name="Shape 120">
              <a:extLst>
                <a:ext uri="{FF2B5EF4-FFF2-40B4-BE49-F238E27FC236}">
                  <a16:creationId xmlns:a16="http://schemas.microsoft.com/office/drawing/2014/main" id="{3BA865B0-9F78-46B1-AB1F-70F005AE1A09}"/>
                </a:ext>
              </a:extLst>
            </p:cNvPr>
            <p:cNvSpPr/>
            <p:nvPr/>
          </p:nvSpPr>
          <p:spPr>
            <a:xfrm>
              <a:off x="7008946" y="2339374"/>
              <a:ext cx="865384" cy="16713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altLang="zh-CN" sz="1000" dirty="0">
                  <a:latin typeface="+mn-lt"/>
                  <a:ea typeface="Proxima Nova"/>
                  <a:cs typeface="Proxima Nova"/>
                  <a:sym typeface="Proxima Nova"/>
                </a:rPr>
                <a:t>1x1</a:t>
              </a:r>
              <a:r>
                <a:rPr lang="zh-CN" altLang="en-US" sz="1000" dirty="0">
                  <a:latin typeface="+mn-lt"/>
                  <a:ea typeface="Proxima Nova"/>
                  <a:cs typeface="Proxima Nova"/>
                  <a:sym typeface="Proxima Nova"/>
                </a:rPr>
                <a:t> </a:t>
              </a:r>
              <a:r>
                <a:rPr lang="en-US" sz="1000" dirty="0">
                  <a:latin typeface="+mn-lt"/>
                  <a:ea typeface="Proxima Nova"/>
                  <a:cs typeface="Proxima Nova"/>
                  <a:sym typeface="Proxima Nova"/>
                </a:rPr>
                <a:t>Conv</a:t>
              </a:r>
              <a:endParaRPr sz="1000" dirty="0">
                <a:solidFill>
                  <a:srgbClr val="000000"/>
                </a:solidFill>
                <a:latin typeface="+mn-lt"/>
                <a:ea typeface="Proxima Nova"/>
                <a:cs typeface="Proxima Nova"/>
                <a:sym typeface="Proxima Nova"/>
              </a:endParaRPr>
            </a:p>
          </p:txBody>
        </p:sp>
        <p:sp>
          <p:nvSpPr>
            <p:cNvPr id="76" name="Shape 127">
              <a:extLst>
                <a:ext uri="{FF2B5EF4-FFF2-40B4-BE49-F238E27FC236}">
                  <a16:creationId xmlns:a16="http://schemas.microsoft.com/office/drawing/2014/main" id="{79E6D87A-4FCB-4B97-B860-649ECB1A3B8B}"/>
                </a:ext>
              </a:extLst>
            </p:cNvPr>
            <p:cNvSpPr/>
            <p:nvPr/>
          </p:nvSpPr>
          <p:spPr>
            <a:xfrm>
              <a:off x="3659773" y="2876681"/>
              <a:ext cx="1311062" cy="138144"/>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050" dirty="0">
                  <a:latin typeface="+mn-lt"/>
                  <a:ea typeface="Proxima Nova"/>
                  <a:cs typeface="Proxima Nova"/>
                  <a:sym typeface="Proxima Nova"/>
                </a:rPr>
                <a:t>Concatenation</a:t>
              </a:r>
              <a:endParaRPr sz="1050" dirty="0">
                <a:solidFill>
                  <a:srgbClr val="000000"/>
                </a:solidFill>
                <a:latin typeface="+mn-lt"/>
                <a:ea typeface="Proxima Nova"/>
                <a:cs typeface="Proxima Nova"/>
                <a:sym typeface="Proxima Nova"/>
              </a:endParaRPr>
            </a:p>
          </p:txBody>
        </p:sp>
        <p:sp>
          <p:nvSpPr>
            <p:cNvPr id="77" name="Shape 96">
              <a:extLst>
                <a:ext uri="{FF2B5EF4-FFF2-40B4-BE49-F238E27FC236}">
                  <a16:creationId xmlns:a16="http://schemas.microsoft.com/office/drawing/2014/main" id="{0C368A7F-C937-4734-8D07-10F0CD604D54}"/>
                </a:ext>
              </a:extLst>
            </p:cNvPr>
            <p:cNvSpPr/>
            <p:nvPr/>
          </p:nvSpPr>
          <p:spPr>
            <a:xfrm>
              <a:off x="1276430" y="1322177"/>
              <a:ext cx="511262" cy="16713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900" dirty="0">
                  <a:latin typeface="+mn-lt"/>
                  <a:ea typeface="Proxima Nova"/>
                  <a:cs typeface="Proxima Nova"/>
                  <a:sym typeface="Proxima Nova"/>
                </a:rPr>
                <a:t>29</a:t>
              </a:r>
              <a:endParaRPr sz="900" dirty="0">
                <a:solidFill>
                  <a:srgbClr val="000000"/>
                </a:solidFill>
                <a:latin typeface="+mn-lt"/>
                <a:ea typeface="Proxima Nova"/>
                <a:cs typeface="Proxima Nova"/>
                <a:sym typeface="Proxima Nova"/>
              </a:endParaRPr>
            </a:p>
          </p:txBody>
        </p:sp>
        <p:sp>
          <p:nvSpPr>
            <p:cNvPr id="78" name="Shape 96">
              <a:extLst>
                <a:ext uri="{FF2B5EF4-FFF2-40B4-BE49-F238E27FC236}">
                  <a16:creationId xmlns:a16="http://schemas.microsoft.com/office/drawing/2014/main" id="{B5DF2B8E-2FD0-405C-9690-7963E641041C}"/>
                </a:ext>
              </a:extLst>
            </p:cNvPr>
            <p:cNvSpPr/>
            <p:nvPr/>
          </p:nvSpPr>
          <p:spPr>
            <a:xfrm>
              <a:off x="1145782" y="3910660"/>
              <a:ext cx="511262" cy="16713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900" dirty="0">
                  <a:latin typeface="+mn-lt"/>
                  <a:ea typeface="Proxima Nova"/>
                  <a:cs typeface="Proxima Nova"/>
                  <a:sym typeface="Proxima Nova"/>
                </a:rPr>
                <a:t>6</a:t>
              </a:r>
              <a:endParaRPr sz="900" dirty="0">
                <a:solidFill>
                  <a:srgbClr val="000000"/>
                </a:solidFill>
                <a:latin typeface="+mn-lt"/>
                <a:ea typeface="Proxima Nova"/>
                <a:cs typeface="Proxima Nova"/>
                <a:sym typeface="Proxima Nova"/>
              </a:endParaRPr>
            </a:p>
          </p:txBody>
        </p:sp>
        <mc:AlternateContent xmlns:mc="http://schemas.openxmlformats.org/markup-compatibility/2006">
          <mc:Choice xmlns:a14="http://schemas.microsoft.com/office/drawing/2010/main" Requires="a14">
            <p:sp>
              <p:nvSpPr>
                <p:cNvPr id="46" name="Rectangle 45">
                  <a:extLst>
                    <a:ext uri="{FF2B5EF4-FFF2-40B4-BE49-F238E27FC236}">
                      <a16:creationId xmlns:a16="http://schemas.microsoft.com/office/drawing/2014/main" id="{A09099C5-0CC3-4C11-A9E3-49236F0902FB}"/>
                    </a:ext>
                  </a:extLst>
                </p:cNvPr>
                <p:cNvSpPr/>
                <p:nvPr/>
              </p:nvSpPr>
              <p:spPr>
                <a:xfrm>
                  <a:off x="7888678" y="1695699"/>
                  <a:ext cx="301365" cy="2616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z="1100" i="1" smtClean="0">
                            <a:solidFill>
                              <a:schemeClr val="bg2"/>
                            </a:solidFill>
                            <a:latin typeface="Cambria Math" panose="02040503050406030204" pitchFamily="18" charset="0"/>
                            <a:ea typeface="Cambria Math" panose="02040503050406030204" pitchFamily="18" charset="0"/>
                          </a:rPr>
                          <m:t>𝐿</m:t>
                        </m:r>
                      </m:oMath>
                    </m:oMathPara>
                  </a14:m>
                  <a:endParaRPr lang="en-US" sz="1100" dirty="0">
                    <a:solidFill>
                      <a:schemeClr val="bg2"/>
                    </a:solidFill>
                    <a:latin typeface="+mn-lt"/>
                  </a:endParaRPr>
                </a:p>
              </p:txBody>
            </p:sp>
          </mc:Choice>
          <mc:Fallback>
            <p:sp>
              <p:nvSpPr>
                <p:cNvPr id="46" name="Rectangle 45">
                  <a:extLst>
                    <a:ext uri="{FF2B5EF4-FFF2-40B4-BE49-F238E27FC236}">
                      <a16:creationId xmlns:a16="http://schemas.microsoft.com/office/drawing/2014/main" id="{A09099C5-0CC3-4C11-A9E3-49236F0902FB}"/>
                    </a:ext>
                  </a:extLst>
                </p:cNvPr>
                <p:cNvSpPr>
                  <a:spLocks noRot="1" noChangeAspect="1" noMove="1" noResize="1" noEditPoints="1" noAdjustHandles="1" noChangeArrowheads="1" noChangeShapeType="1" noTextEdit="1"/>
                </p:cNvSpPr>
                <p:nvPr/>
              </p:nvSpPr>
              <p:spPr>
                <a:xfrm>
                  <a:off x="7888678" y="1695699"/>
                  <a:ext cx="301365" cy="26161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9" name="Rectangle 78">
                  <a:extLst>
                    <a:ext uri="{FF2B5EF4-FFF2-40B4-BE49-F238E27FC236}">
                      <a16:creationId xmlns:a16="http://schemas.microsoft.com/office/drawing/2014/main" id="{F641B432-A98C-4C95-89BF-A72250F8E8D5}"/>
                    </a:ext>
                  </a:extLst>
                </p:cNvPr>
                <p:cNvSpPr/>
                <p:nvPr/>
              </p:nvSpPr>
              <p:spPr>
                <a:xfrm>
                  <a:off x="8334699" y="2031597"/>
                  <a:ext cx="301365" cy="2616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z="1100" i="1" smtClean="0">
                            <a:solidFill>
                              <a:schemeClr val="bg2"/>
                            </a:solidFill>
                            <a:latin typeface="Cambria Math" panose="02040503050406030204" pitchFamily="18" charset="0"/>
                            <a:ea typeface="Cambria Math" panose="02040503050406030204" pitchFamily="18" charset="0"/>
                          </a:rPr>
                          <m:t>𝐿</m:t>
                        </m:r>
                      </m:oMath>
                    </m:oMathPara>
                  </a14:m>
                  <a:endParaRPr lang="en-US" sz="1100" dirty="0">
                    <a:solidFill>
                      <a:schemeClr val="bg2"/>
                    </a:solidFill>
                    <a:latin typeface="+mn-lt"/>
                  </a:endParaRPr>
                </a:p>
              </p:txBody>
            </p:sp>
          </mc:Choice>
          <mc:Fallback>
            <p:sp>
              <p:nvSpPr>
                <p:cNvPr id="79" name="Rectangle 78">
                  <a:extLst>
                    <a:ext uri="{FF2B5EF4-FFF2-40B4-BE49-F238E27FC236}">
                      <a16:creationId xmlns:a16="http://schemas.microsoft.com/office/drawing/2014/main" id="{F641B432-A98C-4C95-89BF-A72250F8E8D5}"/>
                    </a:ext>
                  </a:extLst>
                </p:cNvPr>
                <p:cNvSpPr>
                  <a:spLocks noRot="1" noChangeAspect="1" noMove="1" noResize="1" noEditPoints="1" noAdjustHandles="1" noChangeArrowheads="1" noChangeShapeType="1" noTextEdit="1"/>
                </p:cNvSpPr>
                <p:nvPr/>
              </p:nvSpPr>
              <p:spPr>
                <a:xfrm>
                  <a:off x="8334699" y="2031597"/>
                  <a:ext cx="301365" cy="261610"/>
                </a:xfrm>
                <a:prstGeom prst="rect">
                  <a:avLst/>
                </a:prstGeom>
                <a:blipFill>
                  <a:blip r:embed="rId6"/>
                  <a:stretch>
                    <a:fillRect/>
                  </a:stretch>
                </a:blipFill>
              </p:spPr>
              <p:txBody>
                <a:bodyPr/>
                <a:lstStyle/>
                <a:p>
                  <a:r>
                    <a:rPr lang="en-US">
                      <a:noFill/>
                    </a:rPr>
                    <a:t> </a:t>
                  </a:r>
                </a:p>
              </p:txBody>
            </p:sp>
          </mc:Fallback>
        </mc:AlternateContent>
      </p:grpSp>
      <p:sp>
        <p:nvSpPr>
          <p:cNvPr id="70" name="Shape 12">
            <a:extLst>
              <a:ext uri="{FF2B5EF4-FFF2-40B4-BE49-F238E27FC236}">
                <a16:creationId xmlns:a16="http://schemas.microsoft.com/office/drawing/2014/main" id="{56639805-7429-B040-9D3F-1D86514BD9EB}"/>
              </a:ext>
            </a:extLst>
          </p:cNvPr>
          <p:cNvSpPr txBox="1">
            <a:spLocks/>
          </p:cNvSpPr>
          <p:nvPr/>
        </p:nvSpPr>
        <p:spPr>
          <a:xfrm>
            <a:off x="0" y="4869656"/>
            <a:ext cx="2895600" cy="273844"/>
          </a:xfrm>
          <a:prstGeom prst="rect">
            <a:avLst/>
          </a:prstGeom>
          <a:noFill/>
          <a:ln>
            <a:noFill/>
          </a:ln>
        </p:spPr>
        <p:txBody>
          <a:bodyPr wrap="square"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None/>
              <a:defRPr sz="1000" b="0" i="0" u="none" strike="noStrike" cap="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r>
              <a:rPr lang="en-US" dirty="0">
                <a:solidFill>
                  <a:srgbClr val="FFFFFF"/>
                </a:solidFill>
              </a:rPr>
              <a:t>PhD Defense, May 11, 2020</a:t>
            </a:r>
          </a:p>
        </p:txBody>
      </p:sp>
      <p:sp>
        <p:nvSpPr>
          <p:cNvPr id="80" name="Title 2">
            <a:extLst>
              <a:ext uri="{FF2B5EF4-FFF2-40B4-BE49-F238E27FC236}">
                <a16:creationId xmlns:a16="http://schemas.microsoft.com/office/drawing/2014/main" id="{589E3166-2257-6846-903A-79EE83BE0350}"/>
              </a:ext>
            </a:extLst>
          </p:cNvPr>
          <p:cNvSpPr>
            <a:spLocks noGrp="1"/>
          </p:cNvSpPr>
          <p:nvPr>
            <p:ph type="title"/>
          </p:nvPr>
        </p:nvSpPr>
        <p:spPr>
          <a:xfrm>
            <a:off x="457200" y="205976"/>
            <a:ext cx="8229600" cy="672000"/>
          </a:xfrm>
        </p:spPr>
        <p:txBody>
          <a:bodyPr>
            <a:normAutofit fontScale="90000"/>
          </a:bodyPr>
          <a:lstStyle/>
          <a:p>
            <a:r>
              <a:rPr lang="en-US" dirty="0"/>
              <a:t>MUFOLD-</a:t>
            </a:r>
            <a:r>
              <a:rPr lang="en-US" dirty="0" err="1"/>
              <a:t>Contact_C</a:t>
            </a:r>
            <a:r>
              <a:rPr lang="en-US" dirty="0"/>
              <a:t> </a:t>
            </a:r>
            <a:r>
              <a:rPr lang="en-US" altLang="zh-CN" dirty="0"/>
              <a:t>Network Structure</a:t>
            </a:r>
            <a:endParaRPr lang="en-US" dirty="0"/>
          </a:p>
        </p:txBody>
      </p:sp>
      <p:grpSp>
        <p:nvGrpSpPr>
          <p:cNvPr id="13" name="Group 12">
            <a:extLst>
              <a:ext uri="{FF2B5EF4-FFF2-40B4-BE49-F238E27FC236}">
                <a16:creationId xmlns:a16="http://schemas.microsoft.com/office/drawing/2014/main" id="{5177BDC0-F820-5C43-B50B-7DC305EC732D}"/>
              </a:ext>
            </a:extLst>
          </p:cNvPr>
          <p:cNvGrpSpPr/>
          <p:nvPr/>
        </p:nvGrpSpPr>
        <p:grpSpPr>
          <a:xfrm>
            <a:off x="2045603" y="1039320"/>
            <a:ext cx="4318730" cy="3510285"/>
            <a:chOff x="2045603" y="1039320"/>
            <a:chExt cx="4318730" cy="3510285"/>
          </a:xfrm>
        </p:grpSpPr>
        <p:grpSp>
          <p:nvGrpSpPr>
            <p:cNvPr id="11" name="Group 10">
              <a:extLst>
                <a:ext uri="{FF2B5EF4-FFF2-40B4-BE49-F238E27FC236}">
                  <a16:creationId xmlns:a16="http://schemas.microsoft.com/office/drawing/2014/main" id="{B2CD5D69-EEEE-B246-8A17-440E59858B16}"/>
                </a:ext>
              </a:extLst>
            </p:cNvPr>
            <p:cNvGrpSpPr/>
            <p:nvPr/>
          </p:nvGrpSpPr>
          <p:grpSpPr>
            <a:xfrm>
              <a:off x="2045603" y="1039320"/>
              <a:ext cx="3955297" cy="3510285"/>
              <a:chOff x="2045603" y="1039320"/>
              <a:chExt cx="3955297" cy="3510285"/>
            </a:xfrm>
          </p:grpSpPr>
          <p:grpSp>
            <p:nvGrpSpPr>
              <p:cNvPr id="7" name="Group 6">
                <a:extLst>
                  <a:ext uri="{FF2B5EF4-FFF2-40B4-BE49-F238E27FC236}">
                    <a16:creationId xmlns:a16="http://schemas.microsoft.com/office/drawing/2014/main" id="{5556E9EA-6884-644C-BB84-8D8D2A1E68A7}"/>
                  </a:ext>
                </a:extLst>
              </p:cNvPr>
              <p:cNvGrpSpPr/>
              <p:nvPr/>
            </p:nvGrpSpPr>
            <p:grpSpPr>
              <a:xfrm>
                <a:off x="2045603" y="3241740"/>
                <a:ext cx="3955297" cy="1307865"/>
                <a:chOff x="1933304" y="3189471"/>
                <a:chExt cx="4368580" cy="1444522"/>
              </a:xfrm>
            </p:grpSpPr>
            <p:sp>
              <p:nvSpPr>
                <p:cNvPr id="81" name="Shape 95">
                  <a:extLst>
                    <a:ext uri="{FF2B5EF4-FFF2-40B4-BE49-F238E27FC236}">
                      <a16:creationId xmlns:a16="http://schemas.microsoft.com/office/drawing/2014/main" id="{2AEFD2F8-7C25-3C4B-97BF-6AD03E4ACA4C}"/>
                    </a:ext>
                  </a:extLst>
                </p:cNvPr>
                <p:cNvSpPr/>
                <p:nvPr/>
              </p:nvSpPr>
              <p:spPr>
                <a:xfrm>
                  <a:off x="2345812" y="3632068"/>
                  <a:ext cx="243223" cy="708391"/>
                </a:xfrm>
                <a:prstGeom prst="rect">
                  <a:avLst/>
                </a:prstGeom>
                <a:solidFill>
                  <a:schemeClr val="accent6">
                    <a:lumMod val="40000"/>
                    <a:lumOff val="60000"/>
                  </a:schemeClr>
                </a:solidFill>
                <a:ln>
                  <a:headEnd type="none" w="sm" len="sm"/>
                  <a:tailEnd type="none" w="sm" len="sm"/>
                </a:ln>
              </p:spPr>
              <p:style>
                <a:lnRef idx="1">
                  <a:schemeClr val="accent1"/>
                </a:lnRef>
                <a:fillRef idx="2">
                  <a:schemeClr val="accent1"/>
                </a:fillRef>
                <a:effectRef idx="1">
                  <a:schemeClr val="accent1"/>
                </a:effectRef>
                <a:fontRef idx="minor">
                  <a:schemeClr val="dk1"/>
                </a:fontRef>
              </p:style>
              <p:txBody>
                <a:bodyPr spcFirstLastPara="1" wrap="square" lIns="91425" tIns="91425" rIns="91425" bIns="91425" anchor="ctr" anchorCtr="0">
                  <a:noAutofit/>
                </a:bodyPr>
                <a:lstStyle/>
                <a:p>
                  <a:pPr marL="0" lvl="0" indent="0">
                    <a:spcBef>
                      <a:spcPts val="0"/>
                    </a:spcBef>
                    <a:spcAft>
                      <a:spcPts val="0"/>
                    </a:spcAft>
                    <a:buNone/>
                  </a:pPr>
                  <a:endParaRPr sz="1600"/>
                </a:p>
              </p:txBody>
            </p:sp>
            <mc:AlternateContent xmlns:mc="http://schemas.openxmlformats.org/markup-compatibility/2006">
              <mc:Choice xmlns:a14="http://schemas.microsoft.com/office/drawing/2010/main" Requires="a14">
                <p:sp>
                  <p:nvSpPr>
                    <p:cNvPr id="82" name="Rectangle 81">
                      <a:extLst>
                        <a:ext uri="{FF2B5EF4-FFF2-40B4-BE49-F238E27FC236}">
                          <a16:creationId xmlns:a16="http://schemas.microsoft.com/office/drawing/2014/main" id="{B6DB5F18-4966-9C48-99E3-B224D8B6DEA7}"/>
                        </a:ext>
                      </a:extLst>
                    </p:cNvPr>
                    <p:cNvSpPr/>
                    <p:nvPr/>
                  </p:nvSpPr>
                  <p:spPr>
                    <a:xfrm>
                      <a:off x="2093377" y="3851749"/>
                      <a:ext cx="301365" cy="2616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z="1050" i="1" smtClean="0">
                                <a:solidFill>
                                  <a:schemeClr val="bg2"/>
                                </a:solidFill>
                                <a:latin typeface="Cambria Math" panose="02040503050406030204" pitchFamily="18" charset="0"/>
                                <a:ea typeface="Cambria Math" panose="02040503050406030204" pitchFamily="18" charset="0"/>
                              </a:rPr>
                              <m:t>𝐿</m:t>
                            </m:r>
                          </m:oMath>
                        </m:oMathPara>
                      </a14:m>
                      <a:endParaRPr lang="en-US" sz="1050" dirty="0">
                        <a:solidFill>
                          <a:schemeClr val="bg2"/>
                        </a:solidFill>
                        <a:latin typeface="+mn-lt"/>
                      </a:endParaRPr>
                    </a:p>
                  </p:txBody>
                </p:sp>
              </mc:Choice>
              <mc:Fallback>
                <p:sp>
                  <p:nvSpPr>
                    <p:cNvPr id="82" name="Rectangle 81">
                      <a:extLst>
                        <a:ext uri="{FF2B5EF4-FFF2-40B4-BE49-F238E27FC236}">
                          <a16:creationId xmlns:a16="http://schemas.microsoft.com/office/drawing/2014/main" id="{B6DB5F18-4966-9C48-99E3-B224D8B6DEA7}"/>
                        </a:ext>
                      </a:extLst>
                    </p:cNvPr>
                    <p:cNvSpPr>
                      <a:spLocks noRot="1" noChangeAspect="1" noMove="1" noResize="1" noEditPoints="1" noAdjustHandles="1" noChangeArrowheads="1" noChangeShapeType="1" noTextEdit="1"/>
                    </p:cNvSpPr>
                    <p:nvPr/>
                  </p:nvSpPr>
                  <p:spPr>
                    <a:xfrm>
                      <a:off x="2093377" y="3851749"/>
                      <a:ext cx="301365" cy="26161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3" name="Rectangle 82">
                      <a:extLst>
                        <a:ext uri="{FF2B5EF4-FFF2-40B4-BE49-F238E27FC236}">
                          <a16:creationId xmlns:a16="http://schemas.microsoft.com/office/drawing/2014/main" id="{C47DE134-638D-6D46-8CFC-E4F40942E08F}"/>
                        </a:ext>
                      </a:extLst>
                    </p:cNvPr>
                    <p:cNvSpPr/>
                    <p:nvPr/>
                  </p:nvSpPr>
                  <p:spPr>
                    <a:xfrm>
                      <a:off x="2301652" y="3377653"/>
                      <a:ext cx="329193" cy="2616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050" b="0" i="1" smtClean="0">
                                <a:solidFill>
                                  <a:schemeClr val="bg2"/>
                                </a:solidFill>
                                <a:latin typeface="Cambria Math" panose="02040503050406030204" pitchFamily="18" charset="0"/>
                              </a:rPr>
                              <m:t>𝑁</m:t>
                            </m:r>
                          </m:oMath>
                        </m:oMathPara>
                      </a14:m>
                      <a:endParaRPr lang="en-US" sz="1050" dirty="0">
                        <a:solidFill>
                          <a:schemeClr val="bg2"/>
                        </a:solidFill>
                        <a:latin typeface="+mn-lt"/>
                      </a:endParaRPr>
                    </a:p>
                  </p:txBody>
                </p:sp>
              </mc:Choice>
              <mc:Fallback>
                <p:sp>
                  <p:nvSpPr>
                    <p:cNvPr id="83" name="Rectangle 82">
                      <a:extLst>
                        <a:ext uri="{FF2B5EF4-FFF2-40B4-BE49-F238E27FC236}">
                          <a16:creationId xmlns:a16="http://schemas.microsoft.com/office/drawing/2014/main" id="{C47DE134-638D-6D46-8CFC-E4F40942E08F}"/>
                        </a:ext>
                      </a:extLst>
                    </p:cNvPr>
                    <p:cNvSpPr>
                      <a:spLocks noRot="1" noChangeAspect="1" noMove="1" noResize="1" noEditPoints="1" noAdjustHandles="1" noChangeArrowheads="1" noChangeShapeType="1" noTextEdit="1"/>
                    </p:cNvSpPr>
                    <p:nvPr/>
                  </p:nvSpPr>
                  <p:spPr>
                    <a:xfrm>
                      <a:off x="2301652" y="3377653"/>
                      <a:ext cx="329193" cy="261610"/>
                    </a:xfrm>
                    <a:prstGeom prst="rect">
                      <a:avLst/>
                    </a:prstGeom>
                    <a:blipFill>
                      <a:blip r:embed="rId8"/>
                      <a:stretch>
                        <a:fillRect/>
                      </a:stretch>
                    </a:blipFill>
                  </p:spPr>
                  <p:txBody>
                    <a:bodyPr/>
                    <a:lstStyle/>
                    <a:p>
                      <a:r>
                        <a:rPr lang="en-US">
                          <a:noFill/>
                        </a:rPr>
                        <a:t> </a:t>
                      </a:r>
                    </a:p>
                  </p:txBody>
                </p:sp>
              </mc:Fallback>
            </mc:AlternateContent>
            <p:cxnSp>
              <p:nvCxnSpPr>
                <p:cNvPr id="84" name="Straight Connector 83">
                  <a:extLst>
                    <a:ext uri="{FF2B5EF4-FFF2-40B4-BE49-F238E27FC236}">
                      <a16:creationId xmlns:a16="http://schemas.microsoft.com/office/drawing/2014/main" id="{001F8EFE-7E9E-D442-9F2E-35A22A9C9734}"/>
                    </a:ext>
                  </a:extLst>
                </p:cNvPr>
                <p:cNvCxnSpPr/>
                <p:nvPr/>
              </p:nvCxnSpPr>
              <p:spPr>
                <a:xfrm>
                  <a:off x="2345812" y="3776196"/>
                  <a:ext cx="42067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9E6AB0F2-E957-F54C-B27D-D657642A1F39}"/>
                    </a:ext>
                  </a:extLst>
                </p:cNvPr>
                <p:cNvCxnSpPr/>
                <p:nvPr/>
              </p:nvCxnSpPr>
              <p:spPr>
                <a:xfrm>
                  <a:off x="2345812" y="4148994"/>
                  <a:ext cx="420677" cy="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86" name="Rectangle 85">
                      <a:extLst>
                        <a:ext uri="{FF2B5EF4-FFF2-40B4-BE49-F238E27FC236}">
                          <a16:creationId xmlns:a16="http://schemas.microsoft.com/office/drawing/2014/main" id="{57007F48-60D3-7D44-8A63-D0E3FAC9E8F9}"/>
                        </a:ext>
                      </a:extLst>
                    </p:cNvPr>
                    <p:cNvSpPr/>
                    <p:nvPr/>
                  </p:nvSpPr>
                  <p:spPr>
                    <a:xfrm>
                      <a:off x="2690666" y="3639263"/>
                      <a:ext cx="348365" cy="2539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000" b="0" i="1" smtClean="0">
                                    <a:solidFill>
                                      <a:schemeClr val="bg2"/>
                                    </a:solidFill>
                                    <a:latin typeface="Cambria Math" panose="02040503050406030204" pitchFamily="18" charset="0"/>
                                  </a:rPr>
                                </m:ctrlPr>
                              </m:sSubPr>
                              <m:e>
                                <m:r>
                                  <a:rPr lang="en-US" sz="1000" b="0" i="1" smtClean="0">
                                    <a:solidFill>
                                      <a:schemeClr val="bg2"/>
                                    </a:solidFill>
                                    <a:latin typeface="Cambria Math" panose="02040503050406030204" pitchFamily="18" charset="0"/>
                                  </a:rPr>
                                  <m:t>𝑅</m:t>
                                </m:r>
                              </m:e>
                              <m:sub>
                                <m:r>
                                  <a:rPr lang="en-US" sz="1000" b="0" i="1" smtClean="0">
                                    <a:solidFill>
                                      <a:schemeClr val="bg2"/>
                                    </a:solidFill>
                                    <a:latin typeface="Cambria Math" panose="02040503050406030204" pitchFamily="18" charset="0"/>
                                  </a:rPr>
                                  <m:t>𝑖</m:t>
                                </m:r>
                              </m:sub>
                            </m:sSub>
                          </m:oMath>
                        </m:oMathPara>
                      </a14:m>
                      <a:endParaRPr lang="en-US" sz="1000" dirty="0">
                        <a:solidFill>
                          <a:schemeClr val="bg2"/>
                        </a:solidFill>
                        <a:latin typeface="+mn-lt"/>
                      </a:endParaRPr>
                    </a:p>
                  </p:txBody>
                </p:sp>
              </mc:Choice>
              <mc:Fallback>
                <p:sp>
                  <p:nvSpPr>
                    <p:cNvPr id="86" name="Rectangle 85">
                      <a:extLst>
                        <a:ext uri="{FF2B5EF4-FFF2-40B4-BE49-F238E27FC236}">
                          <a16:creationId xmlns:a16="http://schemas.microsoft.com/office/drawing/2014/main" id="{57007F48-60D3-7D44-8A63-D0E3FAC9E8F9}"/>
                        </a:ext>
                      </a:extLst>
                    </p:cNvPr>
                    <p:cNvSpPr>
                      <a:spLocks noRot="1" noChangeAspect="1" noMove="1" noResize="1" noEditPoints="1" noAdjustHandles="1" noChangeArrowheads="1" noChangeShapeType="1" noTextEdit="1"/>
                    </p:cNvSpPr>
                    <p:nvPr/>
                  </p:nvSpPr>
                  <p:spPr>
                    <a:xfrm>
                      <a:off x="2690666" y="3639263"/>
                      <a:ext cx="348365" cy="253916"/>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7" name="Rectangle 86">
                      <a:extLst>
                        <a:ext uri="{FF2B5EF4-FFF2-40B4-BE49-F238E27FC236}">
                          <a16:creationId xmlns:a16="http://schemas.microsoft.com/office/drawing/2014/main" id="{844B452D-480F-C44E-958D-CC4BC7372437}"/>
                        </a:ext>
                      </a:extLst>
                    </p:cNvPr>
                    <p:cNvSpPr/>
                    <p:nvPr/>
                  </p:nvSpPr>
                  <p:spPr>
                    <a:xfrm>
                      <a:off x="2698100" y="4014882"/>
                      <a:ext cx="349198" cy="26693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000" b="0" i="1" smtClean="0">
                                    <a:solidFill>
                                      <a:schemeClr val="bg2"/>
                                    </a:solidFill>
                                    <a:latin typeface="Cambria Math" panose="02040503050406030204" pitchFamily="18" charset="0"/>
                                  </a:rPr>
                                </m:ctrlPr>
                              </m:sSubPr>
                              <m:e>
                                <m:r>
                                  <a:rPr lang="en-US" sz="1000" b="0" i="1" smtClean="0">
                                    <a:solidFill>
                                      <a:schemeClr val="bg2"/>
                                    </a:solidFill>
                                    <a:latin typeface="Cambria Math" panose="02040503050406030204" pitchFamily="18" charset="0"/>
                                  </a:rPr>
                                  <m:t>𝑅</m:t>
                                </m:r>
                              </m:e>
                              <m:sub>
                                <m:r>
                                  <a:rPr lang="en-US" sz="1000" b="0" i="1" smtClean="0">
                                    <a:solidFill>
                                      <a:schemeClr val="bg2"/>
                                    </a:solidFill>
                                    <a:latin typeface="Cambria Math" panose="02040503050406030204" pitchFamily="18" charset="0"/>
                                  </a:rPr>
                                  <m:t>𝑗</m:t>
                                </m:r>
                              </m:sub>
                            </m:sSub>
                          </m:oMath>
                        </m:oMathPara>
                      </a14:m>
                      <a:endParaRPr lang="en-US" sz="1000" dirty="0">
                        <a:solidFill>
                          <a:schemeClr val="bg2"/>
                        </a:solidFill>
                        <a:latin typeface="+mn-lt"/>
                      </a:endParaRPr>
                    </a:p>
                  </p:txBody>
                </p:sp>
              </mc:Choice>
              <mc:Fallback>
                <p:sp>
                  <p:nvSpPr>
                    <p:cNvPr id="87" name="Rectangle 86">
                      <a:extLst>
                        <a:ext uri="{FF2B5EF4-FFF2-40B4-BE49-F238E27FC236}">
                          <a16:creationId xmlns:a16="http://schemas.microsoft.com/office/drawing/2014/main" id="{844B452D-480F-C44E-958D-CC4BC7372437}"/>
                        </a:ext>
                      </a:extLst>
                    </p:cNvPr>
                    <p:cNvSpPr>
                      <a:spLocks noRot="1" noChangeAspect="1" noMove="1" noResize="1" noEditPoints="1" noAdjustHandles="1" noChangeArrowheads="1" noChangeShapeType="1" noTextEdit="1"/>
                    </p:cNvSpPr>
                    <p:nvPr/>
                  </p:nvSpPr>
                  <p:spPr>
                    <a:xfrm>
                      <a:off x="2698100" y="4014882"/>
                      <a:ext cx="349198" cy="266933"/>
                    </a:xfrm>
                    <a:prstGeom prst="rect">
                      <a:avLst/>
                    </a:prstGeom>
                    <a:blipFill>
                      <a:blip r:embed="rId10"/>
                      <a:stretch>
                        <a:fillRect b="-5000"/>
                      </a:stretch>
                    </a:blipFill>
                  </p:spPr>
                  <p:txBody>
                    <a:bodyPr/>
                    <a:lstStyle/>
                    <a:p>
                      <a:r>
                        <a:rPr lang="en-US">
                          <a:noFill/>
                        </a:rPr>
                        <a:t> </a:t>
                      </a:r>
                    </a:p>
                  </p:txBody>
                </p:sp>
              </mc:Fallback>
            </mc:AlternateContent>
            <p:sp>
              <p:nvSpPr>
                <p:cNvPr id="89" name="Shape 83">
                  <a:extLst>
                    <a:ext uri="{FF2B5EF4-FFF2-40B4-BE49-F238E27FC236}">
                      <a16:creationId xmlns:a16="http://schemas.microsoft.com/office/drawing/2014/main" id="{543D17AE-D654-D440-8CF8-0C0D047D601D}"/>
                    </a:ext>
                  </a:extLst>
                </p:cNvPr>
                <p:cNvSpPr/>
                <p:nvPr/>
              </p:nvSpPr>
              <p:spPr>
                <a:xfrm>
                  <a:off x="4064809" y="3459170"/>
                  <a:ext cx="284914" cy="1053346"/>
                </a:xfrm>
                <a:custGeom>
                  <a:avLst/>
                  <a:gdLst/>
                  <a:ahLst/>
                  <a:cxnLst/>
                  <a:rect l="0" t="0" r="0" b="0"/>
                  <a:pathLst>
                    <a:path w="120000" h="120000" extrusionOk="0">
                      <a:moveTo>
                        <a:pt x="153" y="42409"/>
                      </a:moveTo>
                      <a:cubicBezTo>
                        <a:pt x="686" y="67022"/>
                        <a:pt x="-378" y="95386"/>
                        <a:pt x="153" y="120000"/>
                      </a:cubicBezTo>
                      <a:lnTo>
                        <a:pt x="120000" y="76568"/>
                      </a:lnTo>
                      <a:lnTo>
                        <a:pt x="120000" y="0"/>
                      </a:lnTo>
                      <a:lnTo>
                        <a:pt x="153" y="42409"/>
                      </a:lnTo>
                      <a:close/>
                    </a:path>
                  </a:pathLst>
                </a:custGeom>
                <a:noFill/>
                <a:ln w="9525" cap="flat" cmpd="sng">
                  <a:solidFill>
                    <a:srgbClr val="4C4C4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000000"/>
                    </a:solidFill>
                    <a:latin typeface="+mn-lt"/>
                    <a:ea typeface="Source Sans Pro"/>
                    <a:cs typeface="Source Sans Pro"/>
                    <a:sym typeface="Source Sans Pro"/>
                  </a:endParaRPr>
                </a:p>
              </p:txBody>
            </p:sp>
            <p:sp>
              <p:nvSpPr>
                <p:cNvPr id="90" name="Shape 84">
                  <a:extLst>
                    <a:ext uri="{FF2B5EF4-FFF2-40B4-BE49-F238E27FC236}">
                      <a16:creationId xmlns:a16="http://schemas.microsoft.com/office/drawing/2014/main" id="{AFCCBEAF-AD5A-E947-9958-BA3789AA7F17}"/>
                    </a:ext>
                  </a:extLst>
                </p:cNvPr>
                <p:cNvSpPr/>
                <p:nvPr/>
              </p:nvSpPr>
              <p:spPr>
                <a:xfrm>
                  <a:off x="4579219" y="3454542"/>
                  <a:ext cx="284914" cy="1053346"/>
                </a:xfrm>
                <a:custGeom>
                  <a:avLst/>
                  <a:gdLst/>
                  <a:ahLst/>
                  <a:cxnLst/>
                  <a:rect l="0" t="0" r="0" b="0"/>
                  <a:pathLst>
                    <a:path w="120000" h="120000" extrusionOk="0">
                      <a:moveTo>
                        <a:pt x="153" y="42409"/>
                      </a:moveTo>
                      <a:cubicBezTo>
                        <a:pt x="686" y="67022"/>
                        <a:pt x="-378" y="95386"/>
                        <a:pt x="153" y="120000"/>
                      </a:cubicBezTo>
                      <a:lnTo>
                        <a:pt x="120000" y="76568"/>
                      </a:lnTo>
                      <a:lnTo>
                        <a:pt x="120000" y="0"/>
                      </a:lnTo>
                      <a:lnTo>
                        <a:pt x="153" y="42409"/>
                      </a:lnTo>
                      <a:close/>
                    </a:path>
                  </a:pathLst>
                </a:custGeom>
                <a:solidFill>
                  <a:schemeClr val="accent6">
                    <a:lumMod val="40000"/>
                    <a:lumOff val="60000"/>
                  </a:schemeClr>
                </a:solidFill>
                <a:ln>
                  <a:headEnd type="none" w="sm" len="sm"/>
                  <a:tailEnd type="none" w="sm" len="sm"/>
                </a:ln>
              </p:spPr>
              <p:style>
                <a:lnRef idx="1">
                  <a:schemeClr val="accent1"/>
                </a:lnRef>
                <a:fillRef idx="2">
                  <a:schemeClr val="accent1"/>
                </a:fillRef>
                <a:effectRef idx="1">
                  <a:schemeClr val="accent1"/>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000000"/>
                    </a:solidFill>
                    <a:ea typeface="Source Sans Pro"/>
                    <a:cs typeface="Source Sans Pro"/>
                    <a:sym typeface="Source Sans Pro"/>
                  </a:endParaRPr>
                </a:p>
              </p:txBody>
            </p:sp>
            <p:cxnSp>
              <p:nvCxnSpPr>
                <p:cNvPr id="91" name="Shape 85">
                  <a:extLst>
                    <a:ext uri="{FF2B5EF4-FFF2-40B4-BE49-F238E27FC236}">
                      <a16:creationId xmlns:a16="http://schemas.microsoft.com/office/drawing/2014/main" id="{6848010F-0E03-144C-BDB7-8F15C66CD1F5}"/>
                    </a:ext>
                  </a:extLst>
                </p:cNvPr>
                <p:cNvCxnSpPr>
                  <a:cxnSpLocks/>
                </p:cNvCxnSpPr>
                <p:nvPr/>
              </p:nvCxnSpPr>
              <p:spPr>
                <a:xfrm>
                  <a:off x="4349782" y="3459170"/>
                  <a:ext cx="514352" cy="0"/>
                </a:xfrm>
                <a:prstGeom prst="straightConnector1">
                  <a:avLst/>
                </a:prstGeom>
                <a:noFill/>
                <a:ln w="9525" cap="flat" cmpd="sng">
                  <a:solidFill>
                    <a:srgbClr val="4C4C4C"/>
                  </a:solidFill>
                  <a:prstDash val="solid"/>
                  <a:round/>
                  <a:headEnd type="none" w="sm" len="sm"/>
                  <a:tailEnd type="none" w="sm" len="sm"/>
                </a:ln>
              </p:spPr>
            </p:cxnSp>
            <p:cxnSp>
              <p:nvCxnSpPr>
                <p:cNvPr id="92" name="Shape 86">
                  <a:extLst>
                    <a:ext uri="{FF2B5EF4-FFF2-40B4-BE49-F238E27FC236}">
                      <a16:creationId xmlns:a16="http://schemas.microsoft.com/office/drawing/2014/main" id="{2E6ABA11-73EA-B84B-B861-65AAAE85147A}"/>
                    </a:ext>
                  </a:extLst>
                </p:cNvPr>
                <p:cNvCxnSpPr>
                  <a:cxnSpLocks/>
                </p:cNvCxnSpPr>
                <p:nvPr/>
              </p:nvCxnSpPr>
              <p:spPr>
                <a:xfrm>
                  <a:off x="4068505" y="3828777"/>
                  <a:ext cx="510714" cy="0"/>
                </a:xfrm>
                <a:prstGeom prst="straightConnector1">
                  <a:avLst/>
                </a:prstGeom>
                <a:noFill/>
                <a:ln w="9525" cap="flat" cmpd="sng">
                  <a:solidFill>
                    <a:srgbClr val="4C4C4C"/>
                  </a:solidFill>
                  <a:prstDash val="solid"/>
                  <a:round/>
                  <a:headEnd type="none" w="sm" len="sm"/>
                  <a:tailEnd type="none" w="sm" len="sm"/>
                </a:ln>
              </p:spPr>
            </p:cxnSp>
            <p:cxnSp>
              <p:nvCxnSpPr>
                <p:cNvPr id="93" name="Shape 87">
                  <a:extLst>
                    <a:ext uri="{FF2B5EF4-FFF2-40B4-BE49-F238E27FC236}">
                      <a16:creationId xmlns:a16="http://schemas.microsoft.com/office/drawing/2014/main" id="{8CCC51EA-A076-8642-A558-BC7D3017AFDB}"/>
                    </a:ext>
                  </a:extLst>
                </p:cNvPr>
                <p:cNvCxnSpPr>
                  <a:cxnSpLocks/>
                </p:cNvCxnSpPr>
                <p:nvPr/>
              </p:nvCxnSpPr>
              <p:spPr>
                <a:xfrm flipV="1">
                  <a:off x="4068504" y="4507887"/>
                  <a:ext cx="510715" cy="4549"/>
                </a:xfrm>
                <a:prstGeom prst="straightConnector1">
                  <a:avLst/>
                </a:prstGeom>
                <a:noFill/>
                <a:ln w="9525" cap="flat" cmpd="sng">
                  <a:solidFill>
                    <a:srgbClr val="4C4C4C"/>
                  </a:solidFill>
                  <a:prstDash val="solid"/>
                  <a:round/>
                  <a:headEnd type="none" w="sm" len="sm"/>
                  <a:tailEnd type="none" w="sm" len="sm"/>
                </a:ln>
              </p:spPr>
            </p:cxnSp>
            <p:cxnSp>
              <p:nvCxnSpPr>
                <p:cNvPr id="94" name="Shape 87">
                  <a:extLst>
                    <a:ext uri="{FF2B5EF4-FFF2-40B4-BE49-F238E27FC236}">
                      <a16:creationId xmlns:a16="http://schemas.microsoft.com/office/drawing/2014/main" id="{8AFABD20-1088-3942-B9A8-54596ECDC593}"/>
                    </a:ext>
                  </a:extLst>
                </p:cNvPr>
                <p:cNvCxnSpPr>
                  <a:cxnSpLocks/>
                </p:cNvCxnSpPr>
                <p:nvPr/>
              </p:nvCxnSpPr>
              <p:spPr>
                <a:xfrm flipV="1">
                  <a:off x="4353295" y="4126376"/>
                  <a:ext cx="510715" cy="4549"/>
                </a:xfrm>
                <a:prstGeom prst="straightConnector1">
                  <a:avLst/>
                </a:prstGeom>
                <a:noFill/>
                <a:ln w="9525" cap="flat" cmpd="sng">
                  <a:solidFill>
                    <a:srgbClr val="4C4C4C"/>
                  </a:solidFill>
                  <a:prstDash val="solid"/>
                  <a:round/>
                  <a:headEnd type="none" w="sm" len="sm"/>
                  <a:tailEnd type="none" w="sm" len="sm"/>
                </a:ln>
              </p:spPr>
            </p:cxnSp>
            <mc:AlternateContent xmlns:mc="http://schemas.openxmlformats.org/markup-compatibility/2006">
              <mc:Choice xmlns:a14="http://schemas.microsoft.com/office/drawing/2010/main" Requires="a14">
                <p:sp>
                  <p:nvSpPr>
                    <p:cNvPr id="95" name="Rectangle 94">
                      <a:extLst>
                        <a:ext uri="{FF2B5EF4-FFF2-40B4-BE49-F238E27FC236}">
                          <a16:creationId xmlns:a16="http://schemas.microsoft.com/office/drawing/2014/main" id="{4102458A-FE06-A148-A289-6A6A3D625DDC}"/>
                        </a:ext>
                      </a:extLst>
                    </p:cNvPr>
                    <p:cNvSpPr/>
                    <p:nvPr/>
                  </p:nvSpPr>
                  <p:spPr>
                    <a:xfrm>
                      <a:off x="3843373" y="4063124"/>
                      <a:ext cx="301365" cy="2616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z="1050" i="1" smtClean="0">
                                <a:solidFill>
                                  <a:schemeClr val="bg2"/>
                                </a:solidFill>
                                <a:latin typeface="Cambria Math" panose="02040503050406030204" pitchFamily="18" charset="0"/>
                                <a:ea typeface="Cambria Math" panose="02040503050406030204" pitchFamily="18" charset="0"/>
                              </a:rPr>
                              <m:t>𝐿</m:t>
                            </m:r>
                          </m:oMath>
                        </m:oMathPara>
                      </a14:m>
                      <a:endParaRPr lang="en-US" sz="1050" dirty="0">
                        <a:solidFill>
                          <a:schemeClr val="bg2"/>
                        </a:solidFill>
                        <a:latin typeface="+mn-lt"/>
                      </a:endParaRPr>
                    </a:p>
                  </p:txBody>
                </p:sp>
              </mc:Choice>
              <mc:Fallback>
                <p:sp>
                  <p:nvSpPr>
                    <p:cNvPr id="95" name="Rectangle 94">
                      <a:extLst>
                        <a:ext uri="{FF2B5EF4-FFF2-40B4-BE49-F238E27FC236}">
                          <a16:creationId xmlns:a16="http://schemas.microsoft.com/office/drawing/2014/main" id="{4102458A-FE06-A148-A289-6A6A3D625DDC}"/>
                        </a:ext>
                      </a:extLst>
                    </p:cNvPr>
                    <p:cNvSpPr>
                      <a:spLocks noRot="1" noChangeAspect="1" noMove="1" noResize="1" noEditPoints="1" noAdjustHandles="1" noChangeArrowheads="1" noChangeShapeType="1" noTextEdit="1"/>
                    </p:cNvSpPr>
                    <p:nvPr/>
                  </p:nvSpPr>
                  <p:spPr>
                    <a:xfrm>
                      <a:off x="3843373" y="4063124"/>
                      <a:ext cx="301365" cy="261610"/>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6" name="Rectangle 95">
                      <a:extLst>
                        <a:ext uri="{FF2B5EF4-FFF2-40B4-BE49-F238E27FC236}">
                          <a16:creationId xmlns:a16="http://schemas.microsoft.com/office/drawing/2014/main" id="{3AF920F5-8BBF-CD46-B2F7-DB853F702D0A}"/>
                        </a:ext>
                      </a:extLst>
                    </p:cNvPr>
                    <p:cNvSpPr/>
                    <p:nvPr/>
                  </p:nvSpPr>
                  <p:spPr>
                    <a:xfrm>
                      <a:off x="3990201" y="3403669"/>
                      <a:ext cx="301365" cy="2616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z="1050" i="1" smtClean="0">
                                <a:solidFill>
                                  <a:schemeClr val="bg2"/>
                                </a:solidFill>
                                <a:latin typeface="Cambria Math" panose="02040503050406030204" pitchFamily="18" charset="0"/>
                                <a:ea typeface="Cambria Math" panose="02040503050406030204" pitchFamily="18" charset="0"/>
                              </a:rPr>
                              <m:t>𝐿</m:t>
                            </m:r>
                          </m:oMath>
                        </m:oMathPara>
                      </a14:m>
                      <a:endParaRPr lang="en-US" sz="1050" dirty="0">
                        <a:solidFill>
                          <a:schemeClr val="bg2"/>
                        </a:solidFill>
                        <a:latin typeface="+mn-lt"/>
                      </a:endParaRPr>
                    </a:p>
                  </p:txBody>
                </p:sp>
              </mc:Choice>
              <mc:Fallback>
                <p:sp>
                  <p:nvSpPr>
                    <p:cNvPr id="96" name="Rectangle 95">
                      <a:extLst>
                        <a:ext uri="{FF2B5EF4-FFF2-40B4-BE49-F238E27FC236}">
                          <a16:creationId xmlns:a16="http://schemas.microsoft.com/office/drawing/2014/main" id="{3AF920F5-8BBF-CD46-B2F7-DB853F702D0A}"/>
                        </a:ext>
                      </a:extLst>
                    </p:cNvPr>
                    <p:cNvSpPr>
                      <a:spLocks noRot="1" noChangeAspect="1" noMove="1" noResize="1" noEditPoints="1" noAdjustHandles="1" noChangeArrowheads="1" noChangeShapeType="1" noTextEdit="1"/>
                    </p:cNvSpPr>
                    <p:nvPr/>
                  </p:nvSpPr>
                  <p:spPr>
                    <a:xfrm>
                      <a:off x="3990201" y="3403669"/>
                      <a:ext cx="301365" cy="261610"/>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7" name="Rectangle 96">
                      <a:extLst>
                        <a:ext uri="{FF2B5EF4-FFF2-40B4-BE49-F238E27FC236}">
                          <a16:creationId xmlns:a16="http://schemas.microsoft.com/office/drawing/2014/main" id="{A919B434-D421-E340-B9D7-EF04B7A8483B}"/>
                        </a:ext>
                      </a:extLst>
                    </p:cNvPr>
                    <p:cNvSpPr/>
                    <p:nvPr/>
                  </p:nvSpPr>
                  <p:spPr>
                    <a:xfrm>
                      <a:off x="4423765" y="3189471"/>
                      <a:ext cx="407739" cy="2616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z="1050" i="1">
                                <a:solidFill>
                                  <a:schemeClr val="bg2"/>
                                </a:solidFill>
                                <a:latin typeface="Cambria Math" panose="02040503050406030204" pitchFamily="18" charset="0"/>
                              </a:rPr>
                              <m:t>2</m:t>
                            </m:r>
                            <m:r>
                              <a:rPr lang="en-US" sz="1050" b="0" i="1" smtClean="0">
                                <a:solidFill>
                                  <a:schemeClr val="bg2"/>
                                </a:solidFill>
                                <a:latin typeface="Cambria Math" panose="02040503050406030204" pitchFamily="18" charset="0"/>
                              </a:rPr>
                              <m:t>𝑁</m:t>
                            </m:r>
                          </m:oMath>
                        </m:oMathPara>
                      </a14:m>
                      <a:endParaRPr lang="en-US" sz="1050" dirty="0">
                        <a:solidFill>
                          <a:schemeClr val="bg2"/>
                        </a:solidFill>
                        <a:latin typeface="+mn-lt"/>
                      </a:endParaRPr>
                    </a:p>
                  </p:txBody>
                </p:sp>
              </mc:Choice>
              <mc:Fallback>
                <p:sp>
                  <p:nvSpPr>
                    <p:cNvPr id="97" name="Rectangle 96">
                      <a:extLst>
                        <a:ext uri="{FF2B5EF4-FFF2-40B4-BE49-F238E27FC236}">
                          <a16:creationId xmlns:a16="http://schemas.microsoft.com/office/drawing/2014/main" id="{A919B434-D421-E340-B9D7-EF04B7A8483B}"/>
                        </a:ext>
                      </a:extLst>
                    </p:cNvPr>
                    <p:cNvSpPr>
                      <a:spLocks noRot="1" noChangeAspect="1" noMove="1" noResize="1" noEditPoints="1" noAdjustHandles="1" noChangeArrowheads="1" noChangeShapeType="1" noTextEdit="1"/>
                    </p:cNvSpPr>
                    <p:nvPr/>
                  </p:nvSpPr>
                  <p:spPr>
                    <a:xfrm>
                      <a:off x="4423765" y="3189471"/>
                      <a:ext cx="407739" cy="261610"/>
                    </a:xfrm>
                    <a:prstGeom prst="rect">
                      <a:avLst/>
                    </a:prstGeom>
                    <a:blipFill>
                      <a:blip r:embed="rId13"/>
                      <a:stretch>
                        <a:fillRect/>
                      </a:stretch>
                    </a:blipFill>
                  </p:spPr>
                  <p:txBody>
                    <a:bodyPr/>
                    <a:lstStyle/>
                    <a:p>
                      <a:r>
                        <a:rPr lang="en-US">
                          <a:noFill/>
                        </a:rPr>
                        <a:t> </a:t>
                      </a:r>
                    </a:p>
                  </p:txBody>
                </p:sp>
              </mc:Fallback>
            </mc:AlternateContent>
            <p:cxnSp>
              <p:nvCxnSpPr>
                <p:cNvPr id="98" name="Straight Connector 97">
                  <a:extLst>
                    <a:ext uri="{FF2B5EF4-FFF2-40B4-BE49-F238E27FC236}">
                      <a16:creationId xmlns:a16="http://schemas.microsoft.com/office/drawing/2014/main" id="{61D3AB0E-3079-6B45-A268-73BB76669D10}"/>
                    </a:ext>
                  </a:extLst>
                </p:cNvPr>
                <p:cNvCxnSpPr>
                  <a:cxnSpLocks/>
                </p:cNvCxnSpPr>
                <p:nvPr/>
              </p:nvCxnSpPr>
              <p:spPr>
                <a:xfrm>
                  <a:off x="4752827" y="4005351"/>
                  <a:ext cx="21526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1A05BD93-0C08-AD4D-8064-CA16D5D74386}"/>
                    </a:ext>
                  </a:extLst>
                </p:cNvPr>
                <p:cNvCxnSpPr>
                  <a:cxnSpLocks/>
                </p:cNvCxnSpPr>
                <p:nvPr/>
              </p:nvCxnSpPr>
              <p:spPr>
                <a:xfrm>
                  <a:off x="4219623" y="4005351"/>
                  <a:ext cx="533204"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00" name="Rectangle 99">
                      <a:extLst>
                        <a:ext uri="{FF2B5EF4-FFF2-40B4-BE49-F238E27FC236}">
                          <a16:creationId xmlns:a16="http://schemas.microsoft.com/office/drawing/2014/main" id="{B8481954-006A-F944-A86A-B59C5D4B2126}"/>
                        </a:ext>
                      </a:extLst>
                    </p:cNvPr>
                    <p:cNvSpPr/>
                    <p:nvPr/>
                  </p:nvSpPr>
                  <p:spPr>
                    <a:xfrm>
                      <a:off x="4964658" y="3893179"/>
                      <a:ext cx="1337226" cy="428515"/>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sSub>
                              <m:sSubPr>
                                <m:ctrlPr>
                                  <a:rPr lang="en-US" sz="1050" b="0" i="1" smtClean="0">
                                    <a:solidFill>
                                      <a:schemeClr val="bg2"/>
                                    </a:solidFill>
                                    <a:latin typeface="Cambria Math" panose="02040503050406030204" pitchFamily="18" charset="0"/>
                                  </a:rPr>
                                </m:ctrlPr>
                              </m:sSubPr>
                              <m:e>
                                <m:r>
                                  <a:rPr lang="en-US" sz="1050" b="0" i="1" smtClean="0">
                                    <a:solidFill>
                                      <a:schemeClr val="bg2"/>
                                    </a:solidFill>
                                    <a:latin typeface="Cambria Math" panose="02040503050406030204" pitchFamily="18" charset="0"/>
                                  </a:rPr>
                                  <m:t>𝑅</m:t>
                                </m:r>
                              </m:e>
                              <m:sub>
                                <m:r>
                                  <a:rPr lang="en-US" sz="1050" b="0" i="1" smtClean="0">
                                    <a:solidFill>
                                      <a:schemeClr val="bg2"/>
                                    </a:solidFill>
                                    <a:latin typeface="Cambria Math" panose="02040503050406030204" pitchFamily="18" charset="0"/>
                                  </a:rPr>
                                  <m:t>𝑖𝑗</m:t>
                                </m:r>
                              </m:sub>
                            </m:sSub>
                            <m:r>
                              <a:rPr lang="en-US" sz="1050" b="0" i="1" smtClean="0">
                                <a:solidFill>
                                  <a:schemeClr val="bg2"/>
                                </a:solidFill>
                                <a:latin typeface="Cambria Math" panose="02040503050406030204" pitchFamily="18" charset="0"/>
                              </a:rPr>
                              <m:t>=</m:t>
                            </m:r>
                            <m:sSub>
                              <m:sSubPr>
                                <m:ctrlPr>
                                  <a:rPr lang="en-US" sz="1050" b="0" i="1" smtClean="0">
                                    <a:solidFill>
                                      <a:schemeClr val="bg2"/>
                                    </a:solidFill>
                                    <a:latin typeface="Cambria Math" panose="02040503050406030204" pitchFamily="18" charset="0"/>
                                  </a:rPr>
                                </m:ctrlPr>
                              </m:sSubPr>
                              <m:e>
                                <m:r>
                                  <a:rPr lang="en-US" sz="1050" b="0" i="1" smtClean="0">
                                    <a:solidFill>
                                      <a:schemeClr val="bg2"/>
                                    </a:solidFill>
                                    <a:latin typeface="Cambria Math" panose="02040503050406030204" pitchFamily="18" charset="0"/>
                                  </a:rPr>
                                  <m:t>𝑅</m:t>
                                </m:r>
                              </m:e>
                              <m:sub>
                                <m:r>
                                  <a:rPr lang="en-US" sz="1050" b="0" i="1" smtClean="0">
                                    <a:solidFill>
                                      <a:schemeClr val="bg2"/>
                                    </a:solidFill>
                                    <a:latin typeface="Cambria Math" panose="02040503050406030204" pitchFamily="18" charset="0"/>
                                  </a:rPr>
                                  <m:t>𝑖</m:t>
                                </m:r>
                              </m:sub>
                            </m:sSub>
                            <m:r>
                              <a:rPr lang="en-US" sz="1050" b="0" i="1" smtClean="0">
                                <a:solidFill>
                                  <a:schemeClr val="bg2"/>
                                </a:solidFill>
                                <a:latin typeface="Cambria Math" panose="02040503050406030204" pitchFamily="18" charset="0"/>
                              </a:rPr>
                              <m:t>+</m:t>
                            </m:r>
                            <m:sSub>
                              <m:sSubPr>
                                <m:ctrlPr>
                                  <a:rPr lang="en-US" sz="1050" b="0" i="1" smtClean="0">
                                    <a:solidFill>
                                      <a:schemeClr val="bg2"/>
                                    </a:solidFill>
                                    <a:latin typeface="Cambria Math" panose="02040503050406030204" pitchFamily="18" charset="0"/>
                                  </a:rPr>
                                </m:ctrlPr>
                              </m:sSubPr>
                              <m:e>
                                <m:r>
                                  <a:rPr lang="en-US" sz="1050" b="0" i="1" smtClean="0">
                                    <a:solidFill>
                                      <a:schemeClr val="bg2"/>
                                    </a:solidFill>
                                    <a:latin typeface="Cambria Math" panose="02040503050406030204" pitchFamily="18" charset="0"/>
                                  </a:rPr>
                                  <m:t>𝑅</m:t>
                                </m:r>
                              </m:e>
                              <m:sub>
                                <m:r>
                                  <a:rPr lang="en-US" sz="1050" b="0" i="1" smtClean="0">
                                    <a:solidFill>
                                      <a:schemeClr val="bg2"/>
                                    </a:solidFill>
                                    <a:latin typeface="Cambria Math" panose="02040503050406030204" pitchFamily="18" charset="0"/>
                                  </a:rPr>
                                  <m:t>𝑗</m:t>
                                </m:r>
                              </m:sub>
                            </m:sSub>
                          </m:oMath>
                        </m:oMathPara>
                      </a14:m>
                      <a:endParaRPr lang="en-US" sz="1050" b="0" dirty="0">
                        <a:solidFill>
                          <a:schemeClr val="bg2"/>
                        </a:solidFill>
                        <a:latin typeface="+mn-lt"/>
                      </a:endParaRPr>
                    </a:p>
                    <a:p>
                      <a:r>
                        <a:rPr lang="zh-CN" altLang="en-US" sz="1050" dirty="0">
                          <a:solidFill>
                            <a:schemeClr val="bg2"/>
                          </a:solidFill>
                          <a:latin typeface="+mn-lt"/>
                        </a:rPr>
                        <a:t>‘</a:t>
                      </a:r>
                      <a:r>
                        <a:rPr lang="en-US" altLang="zh-CN" sz="1050" dirty="0">
                          <a:solidFill>
                            <a:schemeClr val="bg2"/>
                          </a:solidFill>
                          <a:latin typeface="+mn-lt"/>
                        </a:rPr>
                        <a:t>+’</a:t>
                      </a:r>
                      <a:r>
                        <a:rPr lang="zh-CN" altLang="en-US" sz="1050" dirty="0">
                          <a:solidFill>
                            <a:schemeClr val="bg2"/>
                          </a:solidFill>
                          <a:latin typeface="+mn-lt"/>
                        </a:rPr>
                        <a:t> </a:t>
                      </a:r>
                      <a:r>
                        <a:rPr lang="en-US" altLang="zh-CN" sz="1050" dirty="0">
                          <a:solidFill>
                            <a:schemeClr val="bg2"/>
                          </a:solidFill>
                          <a:latin typeface="+mn-lt"/>
                        </a:rPr>
                        <a:t>is</a:t>
                      </a:r>
                      <a:r>
                        <a:rPr lang="zh-CN" altLang="en-US" sz="1050" dirty="0">
                          <a:solidFill>
                            <a:schemeClr val="bg2"/>
                          </a:solidFill>
                          <a:latin typeface="+mn-lt"/>
                        </a:rPr>
                        <a:t> </a:t>
                      </a:r>
                      <a:r>
                        <a:rPr lang="en-US" altLang="zh-CN" sz="1050" dirty="0">
                          <a:solidFill>
                            <a:schemeClr val="bg2"/>
                          </a:solidFill>
                          <a:latin typeface="+mn-lt"/>
                        </a:rPr>
                        <a:t>concatenation</a:t>
                      </a:r>
                      <a:endParaRPr lang="en-US" sz="1050" dirty="0">
                        <a:solidFill>
                          <a:schemeClr val="bg2"/>
                        </a:solidFill>
                        <a:latin typeface="+mn-lt"/>
                      </a:endParaRPr>
                    </a:p>
                  </p:txBody>
                </p:sp>
              </mc:Choice>
              <mc:Fallback>
                <p:sp>
                  <p:nvSpPr>
                    <p:cNvPr id="100" name="Rectangle 99">
                      <a:extLst>
                        <a:ext uri="{FF2B5EF4-FFF2-40B4-BE49-F238E27FC236}">
                          <a16:creationId xmlns:a16="http://schemas.microsoft.com/office/drawing/2014/main" id="{B8481954-006A-F944-A86A-B59C5D4B2126}"/>
                        </a:ext>
                      </a:extLst>
                    </p:cNvPr>
                    <p:cNvSpPr>
                      <a:spLocks noRot="1" noChangeAspect="1" noMove="1" noResize="1" noEditPoints="1" noAdjustHandles="1" noChangeArrowheads="1" noChangeShapeType="1" noTextEdit="1"/>
                    </p:cNvSpPr>
                    <p:nvPr/>
                  </p:nvSpPr>
                  <p:spPr>
                    <a:xfrm>
                      <a:off x="4964658" y="3893179"/>
                      <a:ext cx="1337226" cy="428515"/>
                    </a:xfrm>
                    <a:prstGeom prst="rect">
                      <a:avLst/>
                    </a:prstGeom>
                    <a:blipFill>
                      <a:blip r:embed="rId14"/>
                      <a:stretch>
                        <a:fillRect r="-7216" b="-15625"/>
                      </a:stretch>
                    </a:blipFill>
                  </p:spPr>
                  <p:txBody>
                    <a:bodyPr/>
                    <a:lstStyle/>
                    <a:p>
                      <a:r>
                        <a:rPr lang="en-US">
                          <a:noFill/>
                        </a:rPr>
                        <a:t> </a:t>
                      </a:r>
                    </a:p>
                  </p:txBody>
                </p:sp>
              </mc:Fallback>
            </mc:AlternateContent>
            <p:grpSp>
              <p:nvGrpSpPr>
                <p:cNvPr id="5" name="Group 4">
                  <a:extLst>
                    <a:ext uri="{FF2B5EF4-FFF2-40B4-BE49-F238E27FC236}">
                      <a16:creationId xmlns:a16="http://schemas.microsoft.com/office/drawing/2014/main" id="{6D6B19D3-8066-6D4B-AEC9-D3360DA1AF2B}"/>
                    </a:ext>
                  </a:extLst>
                </p:cNvPr>
                <p:cNvGrpSpPr/>
                <p:nvPr/>
              </p:nvGrpSpPr>
              <p:grpSpPr>
                <a:xfrm>
                  <a:off x="2997303" y="3872248"/>
                  <a:ext cx="862521" cy="285267"/>
                  <a:chOff x="3060810" y="3838581"/>
                  <a:chExt cx="862521" cy="285267"/>
                </a:xfrm>
              </p:grpSpPr>
              <p:cxnSp>
                <p:nvCxnSpPr>
                  <p:cNvPr id="101" name="Shape 92">
                    <a:extLst>
                      <a:ext uri="{FF2B5EF4-FFF2-40B4-BE49-F238E27FC236}">
                        <a16:creationId xmlns:a16="http://schemas.microsoft.com/office/drawing/2014/main" id="{04C700D9-828C-7645-B8E3-489C1391514E}"/>
                      </a:ext>
                    </a:extLst>
                  </p:cNvPr>
                  <p:cNvCxnSpPr/>
                  <p:nvPr/>
                </p:nvCxnSpPr>
                <p:spPr>
                  <a:xfrm>
                    <a:off x="3060810" y="3970912"/>
                    <a:ext cx="115903" cy="0"/>
                  </a:xfrm>
                  <a:prstGeom prst="straightConnector1">
                    <a:avLst/>
                  </a:prstGeom>
                  <a:noFill/>
                  <a:ln w="9525" cap="flat" cmpd="sng">
                    <a:solidFill>
                      <a:srgbClr val="4C4C4C"/>
                    </a:solidFill>
                    <a:prstDash val="solid"/>
                    <a:round/>
                    <a:headEnd type="none" w="med" len="med"/>
                    <a:tailEnd type="triangle" w="med" len="med"/>
                  </a:ln>
                </p:spPr>
              </p:cxnSp>
              <p:sp>
                <p:nvSpPr>
                  <p:cNvPr id="102" name="Shape 104">
                    <a:extLst>
                      <a:ext uri="{FF2B5EF4-FFF2-40B4-BE49-F238E27FC236}">
                        <a16:creationId xmlns:a16="http://schemas.microsoft.com/office/drawing/2014/main" id="{B934FE1F-2DF7-944E-97A0-3C0807B80CDA}"/>
                      </a:ext>
                    </a:extLst>
                  </p:cNvPr>
                  <p:cNvSpPr/>
                  <p:nvPr/>
                </p:nvSpPr>
                <p:spPr>
                  <a:xfrm>
                    <a:off x="3176713" y="3838581"/>
                    <a:ext cx="623935" cy="285267"/>
                  </a:xfrm>
                  <a:prstGeom prst="rect">
                    <a:avLst/>
                  </a:prstGeom>
                  <a:ln>
                    <a:headEnd type="none" w="sm" len="sm"/>
                    <a:tailEnd type="none" w="sm" len="sm"/>
                  </a:ln>
                </p:spPr>
                <p:style>
                  <a:lnRef idx="1">
                    <a:schemeClr val="accent5"/>
                  </a:lnRef>
                  <a:fillRef idx="2">
                    <a:schemeClr val="accent5"/>
                  </a:fillRef>
                  <a:effectRef idx="1">
                    <a:schemeClr val="accent5"/>
                  </a:effectRef>
                  <a:fontRef idx="minor">
                    <a:schemeClr val="dk1"/>
                  </a:fontRef>
                </p:style>
                <p:txBody>
                  <a:bodyPr spcFirstLastPara="1" wrap="square" lIns="91425" tIns="91425" rIns="91425" bIns="91425" anchor="ctr" anchorCtr="0">
                    <a:noAutofit/>
                  </a:bodyPr>
                  <a:lstStyle/>
                  <a:p>
                    <a:pPr marL="0" lvl="0" indent="0" algn="ctr" rtl="0">
                      <a:spcBef>
                        <a:spcPts val="0"/>
                      </a:spcBef>
                      <a:spcAft>
                        <a:spcPts val="0"/>
                      </a:spcAft>
                      <a:buNone/>
                    </a:pPr>
                    <a:r>
                      <a:rPr lang="en-US" sz="800" dirty="0">
                        <a:solidFill>
                          <a:schemeClr val="tx1"/>
                        </a:solidFill>
                        <a:ea typeface="Proxima Nova"/>
                        <a:cs typeface="Proxima Nova"/>
                        <a:sym typeface="Proxima Nova"/>
                      </a:rPr>
                      <a:t>Outer Layer</a:t>
                    </a:r>
                    <a:endParaRPr sz="800" dirty="0">
                      <a:solidFill>
                        <a:schemeClr val="tx1"/>
                      </a:solidFill>
                      <a:ea typeface="Proxima Nova"/>
                      <a:cs typeface="Proxima Nova"/>
                      <a:sym typeface="Proxima Nova"/>
                    </a:endParaRPr>
                  </a:p>
                </p:txBody>
              </p:sp>
              <p:cxnSp>
                <p:nvCxnSpPr>
                  <p:cNvPr id="103" name="Shape 105">
                    <a:extLst>
                      <a:ext uri="{FF2B5EF4-FFF2-40B4-BE49-F238E27FC236}">
                        <a16:creationId xmlns:a16="http://schemas.microsoft.com/office/drawing/2014/main" id="{EF87B5A1-8015-4841-998B-772F50327AE1}"/>
                      </a:ext>
                    </a:extLst>
                  </p:cNvPr>
                  <p:cNvCxnSpPr/>
                  <p:nvPr/>
                </p:nvCxnSpPr>
                <p:spPr>
                  <a:xfrm>
                    <a:off x="3800648" y="3981214"/>
                    <a:ext cx="122683" cy="0"/>
                  </a:xfrm>
                  <a:prstGeom prst="straightConnector1">
                    <a:avLst/>
                  </a:prstGeom>
                  <a:noFill/>
                  <a:ln w="9525" cap="flat" cmpd="sng">
                    <a:solidFill>
                      <a:srgbClr val="4C4C4C"/>
                    </a:solidFill>
                    <a:prstDash val="solid"/>
                    <a:round/>
                    <a:headEnd type="none" w="med" len="med"/>
                    <a:tailEnd type="triangle" w="med" len="med"/>
                  </a:ln>
                </p:spPr>
              </p:cxnSp>
            </p:grpSp>
            <p:sp>
              <p:nvSpPr>
                <p:cNvPr id="6" name="Rectangle 5">
                  <a:extLst>
                    <a:ext uri="{FF2B5EF4-FFF2-40B4-BE49-F238E27FC236}">
                      <a16:creationId xmlns:a16="http://schemas.microsoft.com/office/drawing/2014/main" id="{196F565C-850F-6A42-996D-9384C8EDCDFC}"/>
                    </a:ext>
                  </a:extLst>
                </p:cNvPr>
                <p:cNvSpPr/>
                <p:nvPr/>
              </p:nvSpPr>
              <p:spPr>
                <a:xfrm>
                  <a:off x="1933304" y="3189471"/>
                  <a:ext cx="4368580" cy="1444522"/>
                </a:xfrm>
                <a:prstGeom prst="rect">
                  <a:avLst/>
                </a:prstGeom>
                <a:no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Oval 7">
                <a:extLst>
                  <a:ext uri="{FF2B5EF4-FFF2-40B4-BE49-F238E27FC236}">
                    <a16:creationId xmlns:a16="http://schemas.microsoft.com/office/drawing/2014/main" id="{A8170D70-5C09-6043-ADBB-55BACAA0B3A7}"/>
                  </a:ext>
                </a:extLst>
              </p:cNvPr>
              <p:cNvSpPr/>
              <p:nvPr/>
            </p:nvSpPr>
            <p:spPr>
              <a:xfrm>
                <a:off x="3061413" y="1039320"/>
                <a:ext cx="1172007" cy="851547"/>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17517583-B718-FE4B-9FBC-29F19F11FDBF}"/>
                  </a:ext>
                </a:extLst>
              </p:cNvPr>
              <p:cNvCxnSpPr>
                <a:stCxn id="8" idx="4"/>
              </p:cNvCxnSpPr>
              <p:nvPr/>
            </p:nvCxnSpPr>
            <p:spPr>
              <a:xfrm flipH="1">
                <a:off x="3646272" y="1890867"/>
                <a:ext cx="1145" cy="1347601"/>
              </a:xfrm>
              <a:prstGeom prst="line">
                <a:avLst/>
              </a:prstGeom>
              <a:ln>
                <a:headEnd type="none" w="med" len="med"/>
                <a:tailEnd type="triangle" w="med" len="med"/>
              </a:ln>
            </p:spPr>
            <p:style>
              <a:lnRef idx="1">
                <a:schemeClr val="accent2"/>
              </a:lnRef>
              <a:fillRef idx="0">
                <a:schemeClr val="accent2"/>
              </a:fillRef>
              <a:effectRef idx="0">
                <a:schemeClr val="accent2"/>
              </a:effectRef>
              <a:fontRef idx="minor">
                <a:schemeClr val="tx1"/>
              </a:fontRef>
            </p:style>
          </p:cxnSp>
        </p:grpSp>
        <mc:AlternateContent xmlns:mc="http://schemas.openxmlformats.org/markup-compatibility/2006">
          <mc:Choice xmlns:a14="http://schemas.microsoft.com/office/drawing/2010/main" Requires="a14">
            <p:sp>
              <p:nvSpPr>
                <p:cNvPr id="12" name="Rectangle 11">
                  <a:extLst>
                    <a:ext uri="{FF2B5EF4-FFF2-40B4-BE49-F238E27FC236}">
                      <a16:creationId xmlns:a16="http://schemas.microsoft.com/office/drawing/2014/main" id="{5C0846FA-B4AD-4143-8215-B2ECA3257077}"/>
                    </a:ext>
                  </a:extLst>
                </p:cNvPr>
                <p:cNvSpPr/>
                <p:nvPr/>
              </p:nvSpPr>
              <p:spPr>
                <a:xfrm>
                  <a:off x="3678790" y="2962588"/>
                  <a:ext cx="2685543" cy="253916"/>
                </a:xfrm>
                <a:prstGeom prst="rect">
                  <a:avLst/>
                </a:prstGeom>
              </p:spPr>
              <p:txBody>
                <a:bodyPr wrap="none">
                  <a:spAutoFit/>
                </a:bodyPr>
                <a:lstStyle/>
                <a:p>
                  <a:r>
                    <a:rPr lang="en-US" sz="1050" dirty="0"/>
                    <a:t>Transform </a:t>
                  </a:r>
                  <a14:m>
                    <m:oMath xmlns:m="http://schemas.openxmlformats.org/officeDocument/2006/math">
                      <m:sSub>
                        <m:sSubPr>
                          <m:ctrlPr>
                            <a:rPr lang="en-US" sz="1050" i="1">
                              <a:latin typeface="Cambria Math" panose="02040503050406030204" pitchFamily="18" charset="0"/>
                              <a:cs typeface="Arial" panose="020B0604020202020204" pitchFamily="34" charset="0"/>
                            </a:rPr>
                          </m:ctrlPr>
                        </m:sSubPr>
                        <m:e>
                          <m:r>
                            <a:rPr lang="en-US" sz="1050" i="1">
                              <a:latin typeface="Cambria Math" panose="02040503050406030204" pitchFamily="18" charset="0"/>
                              <a:cs typeface="Arial" panose="020B0604020202020204" pitchFamily="34" charset="0"/>
                            </a:rPr>
                            <m:t>𝑅</m:t>
                          </m:r>
                        </m:e>
                        <m:sub>
                          <m:r>
                            <a:rPr lang="en-US" sz="1050" i="1">
                              <a:latin typeface="Cambria Math" panose="02040503050406030204" pitchFamily="18" charset="0"/>
                              <a:cs typeface="Arial" panose="020B0604020202020204" pitchFamily="34" charset="0"/>
                            </a:rPr>
                            <m:t>𝑖</m:t>
                          </m:r>
                        </m:sub>
                      </m:sSub>
                      <m:r>
                        <a:rPr lang="en-US" sz="1050" i="1">
                          <a:latin typeface="Cambria Math" panose="02040503050406030204" pitchFamily="18" charset="0"/>
                          <a:cs typeface="Arial" panose="020B0604020202020204" pitchFamily="34" charset="0"/>
                        </a:rPr>
                        <m:t> </m:t>
                      </m:r>
                    </m:oMath>
                  </a14:m>
                  <a:r>
                    <a:rPr lang="en-US" sz="1050" dirty="0"/>
                    <a:t>features to pairwise features</a:t>
                  </a:r>
                </a:p>
              </p:txBody>
            </p:sp>
          </mc:Choice>
          <mc:Fallback>
            <p:sp>
              <p:nvSpPr>
                <p:cNvPr id="12" name="Rectangle 11">
                  <a:extLst>
                    <a:ext uri="{FF2B5EF4-FFF2-40B4-BE49-F238E27FC236}">
                      <a16:creationId xmlns:a16="http://schemas.microsoft.com/office/drawing/2014/main" id="{5C0846FA-B4AD-4143-8215-B2ECA3257077}"/>
                    </a:ext>
                  </a:extLst>
                </p:cNvPr>
                <p:cNvSpPr>
                  <a:spLocks noRot="1" noChangeAspect="1" noMove="1" noResize="1" noEditPoints="1" noAdjustHandles="1" noChangeArrowheads="1" noChangeShapeType="1" noTextEdit="1"/>
                </p:cNvSpPr>
                <p:nvPr/>
              </p:nvSpPr>
              <p:spPr>
                <a:xfrm>
                  <a:off x="3678790" y="2962588"/>
                  <a:ext cx="2685543" cy="253916"/>
                </a:xfrm>
                <a:prstGeom prst="rect">
                  <a:avLst/>
                </a:prstGeom>
                <a:blipFill>
                  <a:blip r:embed="rId15"/>
                  <a:stretch>
                    <a:fillRect b="-9524"/>
                  </a:stretch>
                </a:blipFill>
              </p:spPr>
              <p:txBody>
                <a:bodyPr/>
                <a:lstStyle/>
                <a:p>
                  <a:r>
                    <a:rPr lang="en-US">
                      <a:noFill/>
                    </a:rPr>
                    <a:t> </a:t>
                  </a:r>
                </a:p>
              </p:txBody>
            </p:sp>
          </mc:Fallback>
        </mc:AlternateContent>
      </p:grpSp>
    </p:spTree>
    <p:extLst>
      <p:ext uri="{BB962C8B-B14F-4D97-AF65-F5344CB8AC3E}">
        <p14:creationId xmlns:p14="http://schemas.microsoft.com/office/powerpoint/2010/main" val="879155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849F1E-B55C-450D-812E-7833045834B6}"/>
              </a:ext>
            </a:extLst>
          </p:cNvPr>
          <p:cNvSpPr>
            <a:spLocks noGrp="1"/>
          </p:cNvSpPr>
          <p:nvPr>
            <p:ph type="title"/>
          </p:nvPr>
        </p:nvSpPr>
        <p:spPr/>
        <p:txBody>
          <a:bodyPr>
            <a:normAutofit fontScale="90000"/>
          </a:bodyPr>
          <a:lstStyle/>
          <a:p>
            <a:pPr>
              <a:spcAft>
                <a:spcPts val="600"/>
              </a:spcAft>
            </a:pPr>
            <a:r>
              <a:rPr lang="en-US" altLang="zh-CN" dirty="0"/>
              <a:t>3.</a:t>
            </a:r>
            <a:r>
              <a:rPr lang="zh-CN" altLang="en-US" dirty="0"/>
              <a:t> </a:t>
            </a:r>
            <a:r>
              <a:rPr lang="en-US" dirty="0"/>
              <a:t>MUFOLD-Contact</a:t>
            </a:r>
          </a:p>
        </p:txBody>
      </p:sp>
      <p:sp>
        <p:nvSpPr>
          <p:cNvPr id="4" name="Slide Number Placeholder 3">
            <a:extLst>
              <a:ext uri="{FF2B5EF4-FFF2-40B4-BE49-F238E27FC236}">
                <a16:creationId xmlns:a16="http://schemas.microsoft.com/office/drawing/2014/main" id="{1622EEDD-87FD-400E-9CE1-F14E9E5A58FE}"/>
              </a:ext>
            </a:extLst>
          </p:cNvPr>
          <p:cNvSpPr>
            <a:spLocks noGrp="1"/>
          </p:cNvSpPr>
          <p:nvPr>
            <p:ph type="sldNum" idx="4"/>
          </p:nvPr>
        </p:nvSpPr>
        <p:spPr/>
        <p:txBody>
          <a:bodyPr/>
          <a:lstStyle/>
          <a:p>
            <a:pPr marL="0" marR="0" lvl="0" indent="0" algn="l" rtl="0">
              <a:spcBef>
                <a:spcPts val="0"/>
              </a:spcBef>
              <a:buSzPct val="25000"/>
              <a:buNone/>
            </a:pPr>
            <a:fld id="{00000000-1234-1234-1234-123412341234}" type="slidenum">
              <a:rPr lang="en-US" sz="1000" b="0" i="0" u="none" strike="noStrike" cap="none" smtClean="0">
                <a:solidFill>
                  <a:schemeClr val="lt1"/>
                </a:solidFill>
                <a:latin typeface="+mn-lt"/>
                <a:ea typeface="Arial"/>
                <a:cs typeface="Arial"/>
                <a:sym typeface="Arial"/>
              </a:rPr>
              <a:t>33</a:t>
            </a:fld>
            <a:endParaRPr lang="en-US" sz="1000" b="0" i="0" u="none" strike="noStrike" cap="none">
              <a:solidFill>
                <a:schemeClr val="lt1"/>
              </a:solidFill>
              <a:latin typeface="+mn-lt"/>
              <a:ea typeface="Arial"/>
              <a:cs typeface="Arial"/>
              <a:sym typeface="Arial"/>
            </a:endParaRPr>
          </a:p>
        </p:txBody>
      </p:sp>
      <mc:AlternateContent xmlns:mc="http://schemas.openxmlformats.org/markup-compatibility/2006">
        <mc:Choice xmlns:a14="http://schemas.microsoft.com/office/drawing/2010/main" Requires="a14">
          <p:sp>
            <p:nvSpPr>
              <p:cNvPr id="29" name="Text Placeholder 1">
                <a:extLst>
                  <a:ext uri="{FF2B5EF4-FFF2-40B4-BE49-F238E27FC236}">
                    <a16:creationId xmlns:a16="http://schemas.microsoft.com/office/drawing/2014/main" id="{6B01A7DA-2EE4-428C-9095-99ECD8DAD28B}"/>
                  </a:ext>
                </a:extLst>
              </p:cNvPr>
              <p:cNvSpPr>
                <a:spLocks noGrp="1"/>
              </p:cNvSpPr>
              <p:nvPr>
                <p:ph type="body" idx="1"/>
              </p:nvPr>
            </p:nvSpPr>
            <p:spPr>
              <a:xfrm>
                <a:off x="457200" y="968900"/>
                <a:ext cx="4334256" cy="3625800"/>
              </a:xfrm>
            </p:spPr>
            <p:txBody>
              <a:bodyPr/>
              <a:lstStyle/>
              <a:p>
                <a:pPr marL="152400" indent="0">
                  <a:spcBef>
                    <a:spcPts val="0"/>
                  </a:spcBef>
                  <a:buNone/>
                </a:pPr>
                <a:r>
                  <a:rPr lang="en-US" sz="1800" dirty="0"/>
                  <a:t>Input Features</a:t>
                </a:r>
              </a:p>
              <a:p>
                <a:pPr>
                  <a:spcBef>
                    <a:spcPts val="0"/>
                  </a:spcBef>
                </a:pPr>
                <a:r>
                  <a:rPr lang="en-US" sz="1600" dirty="0">
                    <a:latin typeface="Arial" panose="020B0604020202020204" pitchFamily="34" charset="0"/>
                    <a:cs typeface="Arial" panose="020B0604020202020204" pitchFamily="34" charset="0"/>
                  </a:rPr>
                  <a:t>Most features included such as HHM, ShapeString, metaPSICOV, </a:t>
                </a:r>
                <a:r>
                  <a:rPr lang="en-US" sz="1600" dirty="0" err="1">
                    <a:latin typeface="Arial" panose="020B0604020202020204" pitchFamily="34" charset="0"/>
                    <a:cs typeface="Arial" panose="020B0604020202020204" pitchFamily="34" charset="0"/>
                  </a:rPr>
                  <a:t>etc</a:t>
                </a:r>
                <a:endParaRPr lang="en-US" sz="1600" dirty="0">
                  <a:latin typeface="Arial" panose="020B0604020202020204" pitchFamily="34" charset="0"/>
                  <a:cs typeface="Arial" panose="020B0604020202020204" pitchFamily="34" charset="0"/>
                </a:endParaRPr>
              </a:p>
              <a:p>
                <a:pPr>
                  <a:spcBef>
                    <a:spcPts val="0"/>
                  </a:spcBef>
                  <a:spcAft>
                    <a:spcPts val="600"/>
                  </a:spcAft>
                </a:pPr>
                <a:r>
                  <a:rPr lang="en-US" sz="1600" dirty="0">
                    <a:cs typeface="Arial" panose="020B0604020202020204" pitchFamily="34" charset="0"/>
                  </a:rPr>
                  <a:t>Features for </a:t>
                </a:r>
                <a14:m>
                  <m:oMath xmlns:m="http://schemas.openxmlformats.org/officeDocument/2006/math">
                    <m:sSub>
                      <m:sSubPr>
                        <m:ctrlPr>
                          <a:rPr lang="en-US" sz="1600" i="1">
                            <a:latin typeface="Cambria Math" panose="02040503050406030204" pitchFamily="18" charset="0"/>
                            <a:cs typeface="Arial" panose="020B0604020202020204" pitchFamily="34" charset="0"/>
                          </a:rPr>
                        </m:ctrlPr>
                      </m:sSubPr>
                      <m:e>
                        <m:r>
                          <a:rPr lang="en-US" sz="1600" i="1">
                            <a:latin typeface="Cambria Math" panose="02040503050406030204" pitchFamily="18" charset="0"/>
                            <a:cs typeface="Arial" panose="020B0604020202020204" pitchFamily="34" charset="0"/>
                          </a:rPr>
                          <m:t>𝑅</m:t>
                        </m:r>
                      </m:e>
                      <m:sub>
                        <m:r>
                          <a:rPr lang="en-US" sz="1600" i="1">
                            <a:latin typeface="Cambria Math" panose="02040503050406030204" pitchFamily="18" charset="0"/>
                            <a:cs typeface="Arial" panose="020B0604020202020204" pitchFamily="34" charset="0"/>
                          </a:rPr>
                          <m:t>𝑖</m:t>
                        </m:r>
                      </m:sub>
                    </m:sSub>
                  </m:oMath>
                </a14:m>
                <a:r>
                  <a:rPr lang="en-US" sz="1600" dirty="0">
                    <a:cs typeface="Arial" panose="020B0604020202020204" pitchFamily="34" charset="0"/>
                  </a:rPr>
                  <a:t> (1D) and </a:t>
                </a:r>
                <a14:m>
                  <m:oMath xmlns:m="http://schemas.openxmlformats.org/officeDocument/2006/math">
                    <m:sSub>
                      <m:sSubPr>
                        <m:ctrlPr>
                          <a:rPr lang="en-US" sz="1600" i="1">
                            <a:latin typeface="Cambria Math" panose="02040503050406030204" pitchFamily="18" charset="0"/>
                            <a:cs typeface="Arial" panose="020B0604020202020204" pitchFamily="34" charset="0"/>
                          </a:rPr>
                        </m:ctrlPr>
                      </m:sSubPr>
                      <m:e>
                        <m:r>
                          <a:rPr lang="en-US" sz="1600" i="1">
                            <a:latin typeface="Cambria Math" panose="02040503050406030204" pitchFamily="18" charset="0"/>
                            <a:cs typeface="Arial" panose="020B0604020202020204" pitchFamily="34" charset="0"/>
                          </a:rPr>
                          <m:t>𝑅</m:t>
                        </m:r>
                      </m:e>
                      <m:sub>
                        <m:r>
                          <a:rPr lang="en-US" sz="1600" i="1">
                            <a:latin typeface="Cambria Math" panose="02040503050406030204" pitchFamily="18" charset="0"/>
                            <a:cs typeface="Arial" panose="020B0604020202020204" pitchFamily="34" charset="0"/>
                          </a:rPr>
                          <m:t>𝑖𝑗</m:t>
                        </m:r>
                      </m:sub>
                    </m:sSub>
                    <m:r>
                      <a:rPr lang="en-US" sz="1600" i="1">
                        <a:latin typeface="Cambria Math" panose="02040503050406030204" pitchFamily="18" charset="0"/>
                        <a:cs typeface="Arial" panose="020B0604020202020204" pitchFamily="34" charset="0"/>
                      </a:rPr>
                      <m:t> </m:t>
                    </m:r>
                  </m:oMath>
                </a14:m>
                <a:r>
                  <a:rPr lang="en-US" sz="1600" dirty="0">
                    <a:latin typeface="Arial" panose="020B0604020202020204" pitchFamily="34" charset="0"/>
                    <a:cs typeface="Arial" panose="020B0604020202020204" pitchFamily="34" charset="0"/>
                  </a:rPr>
                  <a:t>(2D) are processes separately</a:t>
                </a:r>
                <a:endParaRPr lang="en-US" sz="1600" dirty="0">
                  <a:cs typeface="Arial" panose="020B0604020202020204" pitchFamily="34" charset="0"/>
                </a:endParaRPr>
              </a:p>
            </p:txBody>
          </p:sp>
        </mc:Choice>
        <mc:Fallback>
          <p:sp>
            <p:nvSpPr>
              <p:cNvPr id="29" name="Text Placeholder 1">
                <a:extLst>
                  <a:ext uri="{FF2B5EF4-FFF2-40B4-BE49-F238E27FC236}">
                    <a16:creationId xmlns:a16="http://schemas.microsoft.com/office/drawing/2014/main" id="{6B01A7DA-2EE4-428C-9095-99ECD8DAD28B}"/>
                  </a:ext>
                </a:extLst>
              </p:cNvPr>
              <p:cNvSpPr>
                <a:spLocks noGrp="1" noRot="1" noChangeAspect="1" noMove="1" noResize="1" noEditPoints="1" noAdjustHandles="1" noChangeArrowheads="1" noChangeShapeType="1" noTextEdit="1"/>
              </p:cNvSpPr>
              <p:nvPr>
                <p:ph type="body" idx="1"/>
              </p:nvPr>
            </p:nvSpPr>
            <p:spPr>
              <a:xfrm>
                <a:off x="457200" y="968900"/>
                <a:ext cx="4334256" cy="3625800"/>
              </a:xfr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30" name="Table 29">
                <a:extLst>
                  <a:ext uri="{FF2B5EF4-FFF2-40B4-BE49-F238E27FC236}">
                    <a16:creationId xmlns:a16="http://schemas.microsoft.com/office/drawing/2014/main" id="{A57D97D3-C057-4C8E-90FD-B03F4443885E}"/>
                  </a:ext>
                </a:extLst>
              </p:cNvPr>
              <p:cNvGraphicFramePr>
                <a:graphicFrameLocks noGrp="1"/>
              </p:cNvGraphicFramePr>
              <p:nvPr>
                <p:extLst>
                  <p:ext uri="{D42A27DB-BD31-4B8C-83A1-F6EECF244321}">
                    <p14:modId xmlns:p14="http://schemas.microsoft.com/office/powerpoint/2010/main" val="2107068524"/>
                  </p:ext>
                </p:extLst>
              </p:nvPr>
            </p:nvGraphicFramePr>
            <p:xfrm>
              <a:off x="4791456" y="968900"/>
              <a:ext cx="3895344" cy="3609228"/>
            </p:xfrm>
            <a:graphic>
              <a:graphicData uri="http://schemas.openxmlformats.org/drawingml/2006/table">
                <a:tbl>
                  <a:tblPr firstRow="1" firstCol="1" bandRow="1">
                    <a:tableStyleId>{7DF18680-E054-41AD-8BC1-D1AEF772440D}</a:tableStyleId>
                  </a:tblPr>
                  <a:tblGrid>
                    <a:gridCol w="492169">
                      <a:extLst>
                        <a:ext uri="{9D8B030D-6E8A-4147-A177-3AD203B41FA5}">
                          <a16:colId xmlns:a16="http://schemas.microsoft.com/office/drawing/2014/main" val="878430487"/>
                        </a:ext>
                      </a:extLst>
                    </a:gridCol>
                    <a:gridCol w="2296751">
                      <a:extLst>
                        <a:ext uri="{9D8B030D-6E8A-4147-A177-3AD203B41FA5}">
                          <a16:colId xmlns:a16="http://schemas.microsoft.com/office/drawing/2014/main" val="1397442641"/>
                        </a:ext>
                      </a:extLst>
                    </a:gridCol>
                    <a:gridCol w="1106424">
                      <a:extLst>
                        <a:ext uri="{9D8B030D-6E8A-4147-A177-3AD203B41FA5}">
                          <a16:colId xmlns:a16="http://schemas.microsoft.com/office/drawing/2014/main" val="3054690828"/>
                        </a:ext>
                      </a:extLst>
                    </a:gridCol>
                  </a:tblGrid>
                  <a:tr h="257802">
                    <a:tc>
                      <a:txBody>
                        <a:bodyPr/>
                        <a:lstStyle/>
                        <a:p>
                          <a:pPr algn="l">
                            <a:spcAft>
                              <a:spcPts val="0"/>
                            </a:spcAft>
                          </a:pPr>
                          <a:r>
                            <a:rPr lang="en-US" sz="1000" b="1" dirty="0">
                              <a:effectLst/>
                              <a:latin typeface="+mn-lt"/>
                            </a:rPr>
                            <a:t>#</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1" dirty="0">
                              <a:effectLst/>
                              <a:latin typeface="+mn-lt"/>
                            </a:rPr>
                            <a:t>Feature Name</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1" dirty="0">
                              <a:effectLst/>
                              <a:latin typeface="+mn-lt"/>
                            </a:rPr>
                            <a:t>Dimension</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extLst>
                      <a:ext uri="{0D108BD9-81ED-4DB2-BD59-A6C34878D82A}">
                        <a16:rowId xmlns:a16="http://schemas.microsoft.com/office/drawing/2014/main" val="2941012801"/>
                      </a:ext>
                    </a:extLst>
                  </a:tr>
                  <a:tr h="257802">
                    <a:tc>
                      <a:txBody>
                        <a:bodyPr/>
                        <a:lstStyle/>
                        <a:p>
                          <a:pPr algn="l">
                            <a:spcAft>
                              <a:spcPts val="0"/>
                            </a:spcAft>
                          </a:pPr>
                          <a:r>
                            <a:rPr lang="en-US" sz="1000" b="1" dirty="0">
                              <a:effectLst/>
                              <a:latin typeface="+mn-lt"/>
                            </a:rPr>
                            <a:t>1</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1" dirty="0">
                              <a:solidFill>
                                <a:srgbClr val="FF0000"/>
                              </a:solidFill>
                              <a:effectLst/>
                              <a:latin typeface="+mn-lt"/>
                            </a:rPr>
                            <a:t>PSSM</a:t>
                          </a:r>
                          <a:endParaRPr lang="en-US" sz="1100" b="1" dirty="0">
                            <a:solidFill>
                              <a:srgbClr val="FF0000"/>
                            </a:solidFill>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a:effectLst/>
                              <a:latin typeface="+mn-lt"/>
                            </a:rPr>
                            <a:t>20</a:t>
                          </a:r>
                          <a:endParaRPr lang="en-US" sz="1100" b="0">
                            <a:effectLst/>
                            <a:latin typeface="+mn-lt"/>
                            <a:ea typeface="SimSun" panose="02010600030101010101" pitchFamily="2" charset="-122"/>
                            <a:cs typeface="Times New Roman" panose="02020603050405020304" pitchFamily="18" charset="0"/>
                          </a:endParaRPr>
                        </a:p>
                      </a:txBody>
                      <a:tcPr marL="52701" marR="52701" marT="52701" marB="52701" anchor="ctr"/>
                    </a:tc>
                    <a:extLst>
                      <a:ext uri="{0D108BD9-81ED-4DB2-BD59-A6C34878D82A}">
                        <a16:rowId xmlns:a16="http://schemas.microsoft.com/office/drawing/2014/main" val="1272997456"/>
                      </a:ext>
                    </a:extLst>
                  </a:tr>
                  <a:tr h="257802">
                    <a:tc>
                      <a:txBody>
                        <a:bodyPr/>
                        <a:lstStyle/>
                        <a:p>
                          <a:pPr algn="l">
                            <a:spcAft>
                              <a:spcPts val="0"/>
                            </a:spcAft>
                          </a:pPr>
                          <a:r>
                            <a:rPr lang="en-US" sz="1000" b="1" dirty="0">
                              <a:effectLst/>
                              <a:latin typeface="+mn-lt"/>
                            </a:rPr>
                            <a:t>2</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1" dirty="0">
                              <a:solidFill>
                                <a:srgbClr val="FF0000"/>
                              </a:solidFill>
                              <a:effectLst/>
                              <a:latin typeface="+mn-lt"/>
                            </a:rPr>
                            <a:t>SS</a:t>
                          </a:r>
                          <a:endParaRPr lang="en-US" sz="1100" b="1" dirty="0">
                            <a:solidFill>
                              <a:srgbClr val="FF0000"/>
                            </a:solidFill>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dirty="0">
                              <a:effectLst/>
                              <a:latin typeface="+mn-lt"/>
                            </a:rPr>
                            <a:t>3</a:t>
                          </a:r>
                          <a:endParaRPr lang="en-US" sz="1100" b="0" dirty="0">
                            <a:effectLst/>
                            <a:latin typeface="+mn-lt"/>
                            <a:ea typeface="SimSun" panose="02010600030101010101" pitchFamily="2" charset="-122"/>
                            <a:cs typeface="Times New Roman" panose="02020603050405020304" pitchFamily="18" charset="0"/>
                          </a:endParaRPr>
                        </a:p>
                      </a:txBody>
                      <a:tcPr marL="52701" marR="52701" marT="52701" marB="52701" anchor="ctr"/>
                    </a:tc>
                    <a:extLst>
                      <a:ext uri="{0D108BD9-81ED-4DB2-BD59-A6C34878D82A}">
                        <a16:rowId xmlns:a16="http://schemas.microsoft.com/office/drawing/2014/main" val="2997364764"/>
                      </a:ext>
                    </a:extLst>
                  </a:tr>
                  <a:tr h="257802">
                    <a:tc>
                      <a:txBody>
                        <a:bodyPr/>
                        <a:lstStyle/>
                        <a:p>
                          <a:pPr algn="l">
                            <a:spcAft>
                              <a:spcPts val="0"/>
                            </a:spcAft>
                          </a:pPr>
                          <a:r>
                            <a:rPr lang="en-US" sz="1000" b="1" dirty="0">
                              <a:effectLst/>
                              <a:latin typeface="+mn-lt"/>
                            </a:rPr>
                            <a:t>3</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1" dirty="0">
                              <a:solidFill>
                                <a:srgbClr val="FF0000"/>
                              </a:solidFill>
                              <a:effectLst/>
                              <a:latin typeface="+mn-lt"/>
                            </a:rPr>
                            <a:t>SA</a:t>
                          </a:r>
                          <a:endParaRPr lang="en-US" sz="1100" b="1" dirty="0">
                            <a:solidFill>
                              <a:srgbClr val="FF0000"/>
                            </a:solidFill>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dirty="0">
                              <a:effectLst/>
                              <a:latin typeface="+mn-lt"/>
                            </a:rPr>
                            <a:t>1</a:t>
                          </a:r>
                          <a:endParaRPr lang="en-US" sz="1100" b="0" dirty="0">
                            <a:effectLst/>
                            <a:latin typeface="+mn-lt"/>
                            <a:ea typeface="SimSun" panose="02010600030101010101" pitchFamily="2" charset="-122"/>
                            <a:cs typeface="Times New Roman" panose="02020603050405020304" pitchFamily="18" charset="0"/>
                          </a:endParaRPr>
                        </a:p>
                      </a:txBody>
                      <a:tcPr marL="52701" marR="52701" marT="52701" marB="52701" anchor="ctr"/>
                    </a:tc>
                    <a:extLst>
                      <a:ext uri="{0D108BD9-81ED-4DB2-BD59-A6C34878D82A}">
                        <a16:rowId xmlns:a16="http://schemas.microsoft.com/office/drawing/2014/main" val="4264074208"/>
                      </a:ext>
                    </a:extLst>
                  </a:tr>
                  <a:tr h="257802">
                    <a:tc>
                      <a:txBody>
                        <a:bodyPr/>
                        <a:lstStyle/>
                        <a:p>
                          <a:pPr algn="l">
                            <a:spcAft>
                              <a:spcPts val="0"/>
                            </a:spcAft>
                          </a:pPr>
                          <a:r>
                            <a:rPr lang="en-US" sz="1000" b="1" dirty="0">
                              <a:effectLst/>
                              <a:latin typeface="+mn-lt"/>
                            </a:rPr>
                            <a:t>4</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dirty="0">
                              <a:effectLst/>
                              <a:latin typeface="+mn-lt"/>
                            </a:rPr>
                            <a:t>Multiple Sequence Alignment (MSA)</a:t>
                          </a:r>
                          <a:endParaRPr lang="en-US" sz="1100" b="0"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a:effectLst/>
                              <a:latin typeface="+mn-lt"/>
                            </a:rPr>
                            <a:t>-</a:t>
                          </a:r>
                          <a:endParaRPr lang="en-US" sz="1100" b="0">
                            <a:effectLst/>
                            <a:latin typeface="+mn-lt"/>
                            <a:ea typeface="SimSun" panose="02010600030101010101" pitchFamily="2" charset="-122"/>
                            <a:cs typeface="Times New Roman" panose="02020603050405020304" pitchFamily="18" charset="0"/>
                          </a:endParaRPr>
                        </a:p>
                      </a:txBody>
                      <a:tcPr marL="52701" marR="52701" marT="52701" marB="52701" anchor="ctr"/>
                    </a:tc>
                    <a:extLst>
                      <a:ext uri="{0D108BD9-81ED-4DB2-BD59-A6C34878D82A}">
                        <a16:rowId xmlns:a16="http://schemas.microsoft.com/office/drawing/2014/main" val="3256654850"/>
                      </a:ext>
                    </a:extLst>
                  </a:tr>
                  <a:tr h="257802">
                    <a:tc>
                      <a:txBody>
                        <a:bodyPr/>
                        <a:lstStyle/>
                        <a:p>
                          <a:pPr algn="l">
                            <a:spcAft>
                              <a:spcPts val="0"/>
                            </a:spcAft>
                          </a:pPr>
                          <a:r>
                            <a:rPr lang="en-US" sz="1000" b="1" dirty="0">
                              <a:effectLst/>
                              <a:latin typeface="+mn-lt"/>
                            </a:rPr>
                            <a:t>5</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1" dirty="0">
                              <a:solidFill>
                                <a:srgbClr val="FF0000"/>
                              </a:solidFill>
                              <a:effectLst/>
                              <a:latin typeface="+mn-lt"/>
                            </a:rPr>
                            <a:t>ALN Stats</a:t>
                          </a:r>
                          <a:endParaRPr lang="en-US" sz="1100" b="1" dirty="0">
                            <a:solidFill>
                              <a:srgbClr val="FF0000"/>
                            </a:solidFill>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14:m>
                            <m:oMathPara xmlns:m="http://schemas.openxmlformats.org/officeDocument/2006/math">
                              <m:oMathParaPr>
                                <m:jc m:val="left"/>
                              </m:oMathParaPr>
                              <m:oMath xmlns:m="http://schemas.openxmlformats.org/officeDocument/2006/math">
                                <m:r>
                                  <a:rPr lang="en-US" sz="1000" b="0" i="1" smtClean="0">
                                    <a:effectLst/>
                                    <a:latin typeface="Cambria Math" panose="02040503050406030204" pitchFamily="18" charset="0"/>
                                  </a:rPr>
                                  <m:t>𝐿</m:t>
                                </m:r>
                                <m:r>
                                  <a:rPr lang="en-US" sz="1000" b="0" smtClean="0">
                                    <a:effectLst/>
                                    <a:latin typeface="Cambria Math" panose="02040503050406030204" pitchFamily="18" charset="0"/>
                                  </a:rPr>
                                  <m:t>×</m:t>
                                </m:r>
                                <m:r>
                                  <a:rPr lang="en-US" sz="1000" b="0" i="1" smtClean="0">
                                    <a:effectLst/>
                                    <a:latin typeface="Cambria Math" panose="02040503050406030204" pitchFamily="18" charset="0"/>
                                  </a:rPr>
                                  <m:t>𝐿</m:t>
                                </m:r>
                                <m:r>
                                  <a:rPr lang="en-US" sz="1000" b="0" smtClean="0">
                                    <a:effectLst/>
                                    <a:latin typeface="Cambria Math" panose="02040503050406030204" pitchFamily="18" charset="0"/>
                                  </a:rPr>
                                  <m:t>×</m:t>
                                </m:r>
                                <m:r>
                                  <a:rPr lang="en-US" sz="1000" b="0" i="1" smtClean="0">
                                    <a:effectLst/>
                                    <a:latin typeface="Cambria Math" panose="02040503050406030204" pitchFamily="18" charset="0"/>
                                  </a:rPr>
                                  <m:t>3</m:t>
                                </m:r>
                              </m:oMath>
                            </m:oMathPara>
                          </a14:m>
                          <a:endParaRPr lang="en-US" sz="1100" b="0" dirty="0">
                            <a:effectLst/>
                            <a:latin typeface="+mn-lt"/>
                            <a:ea typeface="SimSun" panose="02010600030101010101" pitchFamily="2" charset="-122"/>
                            <a:cs typeface="Times New Roman" panose="02020603050405020304" pitchFamily="18" charset="0"/>
                          </a:endParaRPr>
                        </a:p>
                      </a:txBody>
                      <a:tcPr marL="52701" marR="52701" marT="52701" marB="52701" anchor="ctr"/>
                    </a:tc>
                    <a:extLst>
                      <a:ext uri="{0D108BD9-81ED-4DB2-BD59-A6C34878D82A}">
                        <a16:rowId xmlns:a16="http://schemas.microsoft.com/office/drawing/2014/main" val="3052404249"/>
                      </a:ext>
                    </a:extLst>
                  </a:tr>
                  <a:tr h="257802">
                    <a:tc>
                      <a:txBody>
                        <a:bodyPr/>
                        <a:lstStyle/>
                        <a:p>
                          <a:pPr algn="l">
                            <a:spcAft>
                              <a:spcPts val="0"/>
                            </a:spcAft>
                          </a:pPr>
                          <a:r>
                            <a:rPr lang="en-US" sz="1000" b="1" dirty="0">
                              <a:effectLst/>
                              <a:latin typeface="+mn-lt"/>
                            </a:rPr>
                            <a:t>6</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1" dirty="0">
                              <a:solidFill>
                                <a:srgbClr val="FF0000"/>
                              </a:solidFill>
                              <a:effectLst/>
                              <a:latin typeface="+mn-lt"/>
                            </a:rPr>
                            <a:t>HHM Profile</a:t>
                          </a:r>
                          <a:endParaRPr lang="en-US" sz="1100" b="1" dirty="0">
                            <a:solidFill>
                              <a:srgbClr val="FF0000"/>
                            </a:solidFill>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a:effectLst/>
                              <a:latin typeface="+mn-lt"/>
                            </a:rPr>
                            <a:t>30</a:t>
                          </a:r>
                          <a:endParaRPr lang="en-US" sz="1100" b="0">
                            <a:effectLst/>
                            <a:latin typeface="+mn-lt"/>
                            <a:ea typeface="SimSun" panose="02010600030101010101" pitchFamily="2" charset="-122"/>
                            <a:cs typeface="Times New Roman" panose="02020603050405020304" pitchFamily="18" charset="0"/>
                          </a:endParaRPr>
                        </a:p>
                      </a:txBody>
                      <a:tcPr marL="52701" marR="52701" marT="52701" marB="52701" anchor="ctr"/>
                    </a:tc>
                    <a:extLst>
                      <a:ext uri="{0D108BD9-81ED-4DB2-BD59-A6C34878D82A}">
                        <a16:rowId xmlns:a16="http://schemas.microsoft.com/office/drawing/2014/main" val="1355554505"/>
                      </a:ext>
                    </a:extLst>
                  </a:tr>
                  <a:tr h="257802">
                    <a:tc>
                      <a:txBody>
                        <a:bodyPr/>
                        <a:lstStyle/>
                        <a:p>
                          <a:pPr algn="l">
                            <a:spcAft>
                              <a:spcPts val="0"/>
                            </a:spcAft>
                          </a:pPr>
                          <a:r>
                            <a:rPr lang="en-US" sz="1000" b="1" dirty="0">
                              <a:effectLst/>
                              <a:latin typeface="+mn-lt"/>
                            </a:rPr>
                            <a:t>7</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1" dirty="0">
                              <a:solidFill>
                                <a:srgbClr val="FF0000"/>
                              </a:solidFill>
                              <a:effectLst/>
                              <a:latin typeface="+mn-lt"/>
                            </a:rPr>
                            <a:t>CCMPred</a:t>
                          </a:r>
                          <a:endParaRPr lang="en-US" sz="1100" b="1" dirty="0">
                            <a:solidFill>
                              <a:srgbClr val="FF0000"/>
                            </a:solidFill>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14:m>
                            <m:oMathPara xmlns:m="http://schemas.openxmlformats.org/officeDocument/2006/math">
                              <m:oMathParaPr>
                                <m:jc m:val="left"/>
                              </m:oMathParaPr>
                              <m:oMath xmlns:m="http://schemas.openxmlformats.org/officeDocument/2006/math">
                                <m:r>
                                  <a:rPr lang="en-US" sz="1000" b="0" i="1" smtClean="0">
                                    <a:effectLst/>
                                    <a:latin typeface="Cambria Math" panose="02040503050406030204" pitchFamily="18" charset="0"/>
                                  </a:rPr>
                                  <m:t>𝐿</m:t>
                                </m:r>
                                <m:r>
                                  <a:rPr lang="en-US" sz="1000" b="0" smtClean="0">
                                    <a:effectLst/>
                                    <a:latin typeface="Cambria Math" panose="02040503050406030204" pitchFamily="18" charset="0"/>
                                  </a:rPr>
                                  <m:t>×</m:t>
                                </m:r>
                                <m:r>
                                  <a:rPr lang="en-US" sz="1000" b="0" i="1" smtClean="0">
                                    <a:effectLst/>
                                    <a:latin typeface="Cambria Math" panose="02040503050406030204" pitchFamily="18" charset="0"/>
                                  </a:rPr>
                                  <m:t>𝐿</m:t>
                                </m:r>
                              </m:oMath>
                            </m:oMathPara>
                          </a14:m>
                          <a:endParaRPr lang="en-US" sz="1100" b="0" dirty="0">
                            <a:effectLst/>
                            <a:latin typeface="+mn-lt"/>
                            <a:ea typeface="SimSun" panose="02010600030101010101" pitchFamily="2" charset="-122"/>
                            <a:cs typeface="Times New Roman" panose="02020603050405020304" pitchFamily="18" charset="0"/>
                          </a:endParaRPr>
                        </a:p>
                      </a:txBody>
                      <a:tcPr marL="52701" marR="52701" marT="52701" marB="52701" anchor="ctr"/>
                    </a:tc>
                    <a:extLst>
                      <a:ext uri="{0D108BD9-81ED-4DB2-BD59-A6C34878D82A}">
                        <a16:rowId xmlns:a16="http://schemas.microsoft.com/office/drawing/2014/main" val="831307306"/>
                      </a:ext>
                    </a:extLst>
                  </a:tr>
                  <a:tr h="257802">
                    <a:tc>
                      <a:txBody>
                        <a:bodyPr/>
                        <a:lstStyle/>
                        <a:p>
                          <a:pPr algn="l">
                            <a:spcAft>
                              <a:spcPts val="0"/>
                            </a:spcAft>
                          </a:pPr>
                          <a:r>
                            <a:rPr lang="en-US" sz="1000" b="1" dirty="0">
                              <a:effectLst/>
                              <a:latin typeface="+mn-lt"/>
                            </a:rPr>
                            <a:t>8</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1" dirty="0">
                              <a:solidFill>
                                <a:srgbClr val="FF0000"/>
                              </a:solidFill>
                              <a:effectLst/>
                              <a:latin typeface="+mn-lt"/>
                            </a:rPr>
                            <a:t>EVFold</a:t>
                          </a:r>
                          <a:endParaRPr lang="en-US" sz="1100" b="1" dirty="0">
                            <a:solidFill>
                              <a:srgbClr val="FF0000"/>
                            </a:solidFill>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14:m>
                            <m:oMathPara xmlns:m="http://schemas.openxmlformats.org/officeDocument/2006/math">
                              <m:oMathParaPr>
                                <m:jc m:val="left"/>
                              </m:oMathParaPr>
                              <m:oMath xmlns:m="http://schemas.openxmlformats.org/officeDocument/2006/math">
                                <m:r>
                                  <a:rPr lang="en-US" sz="1000" b="0" i="1" smtClean="0">
                                    <a:effectLst/>
                                    <a:latin typeface="Cambria Math" panose="02040503050406030204" pitchFamily="18" charset="0"/>
                                  </a:rPr>
                                  <m:t>𝐿</m:t>
                                </m:r>
                                <m:r>
                                  <a:rPr lang="en-US" sz="1000" b="0" smtClean="0">
                                    <a:effectLst/>
                                    <a:latin typeface="Cambria Math" panose="02040503050406030204" pitchFamily="18" charset="0"/>
                                  </a:rPr>
                                  <m:t>×</m:t>
                                </m:r>
                                <m:r>
                                  <a:rPr lang="en-US" sz="1000" b="0" i="1" smtClean="0">
                                    <a:effectLst/>
                                    <a:latin typeface="Cambria Math" panose="02040503050406030204" pitchFamily="18" charset="0"/>
                                  </a:rPr>
                                  <m:t>𝐿</m:t>
                                </m:r>
                              </m:oMath>
                            </m:oMathPara>
                          </a14:m>
                          <a:endParaRPr lang="en-US" sz="1100" b="0" dirty="0">
                            <a:effectLst/>
                            <a:latin typeface="+mn-lt"/>
                            <a:ea typeface="SimSun" panose="02010600030101010101" pitchFamily="2" charset="-122"/>
                            <a:cs typeface="Times New Roman" panose="02020603050405020304" pitchFamily="18" charset="0"/>
                          </a:endParaRPr>
                        </a:p>
                      </a:txBody>
                      <a:tcPr marL="52701" marR="52701" marT="52701" marB="52701" anchor="ctr"/>
                    </a:tc>
                    <a:extLst>
                      <a:ext uri="{0D108BD9-81ED-4DB2-BD59-A6C34878D82A}">
                        <a16:rowId xmlns:a16="http://schemas.microsoft.com/office/drawing/2014/main" val="1533267925"/>
                      </a:ext>
                    </a:extLst>
                  </a:tr>
                  <a:tr h="257802">
                    <a:tc>
                      <a:txBody>
                        <a:bodyPr/>
                        <a:lstStyle/>
                        <a:p>
                          <a:pPr algn="l">
                            <a:spcAft>
                              <a:spcPts val="0"/>
                            </a:spcAft>
                          </a:pPr>
                          <a:r>
                            <a:rPr lang="en-US" sz="1000" b="1" dirty="0">
                              <a:effectLst/>
                              <a:latin typeface="+mn-lt"/>
                            </a:rPr>
                            <a:t>9</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1" dirty="0">
                              <a:solidFill>
                                <a:srgbClr val="FF0000"/>
                              </a:solidFill>
                              <a:effectLst/>
                              <a:latin typeface="+mn-lt"/>
                            </a:rPr>
                            <a:t>PSICOV</a:t>
                          </a:r>
                          <a:endParaRPr lang="en-US" sz="1100" b="1" dirty="0">
                            <a:solidFill>
                              <a:srgbClr val="FF0000"/>
                            </a:solidFill>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14:m>
                            <m:oMathPara xmlns:m="http://schemas.openxmlformats.org/officeDocument/2006/math">
                              <m:oMathParaPr>
                                <m:jc m:val="left"/>
                              </m:oMathParaPr>
                              <m:oMath xmlns:m="http://schemas.openxmlformats.org/officeDocument/2006/math">
                                <m:r>
                                  <a:rPr lang="en-US" sz="1000" b="0" i="1" smtClean="0">
                                    <a:effectLst/>
                                    <a:latin typeface="Cambria Math" panose="02040503050406030204" pitchFamily="18" charset="0"/>
                                  </a:rPr>
                                  <m:t>𝐿</m:t>
                                </m:r>
                                <m:r>
                                  <a:rPr lang="en-US" sz="1000" b="0" smtClean="0">
                                    <a:effectLst/>
                                    <a:latin typeface="Cambria Math" panose="02040503050406030204" pitchFamily="18" charset="0"/>
                                  </a:rPr>
                                  <m:t>×</m:t>
                                </m:r>
                                <m:r>
                                  <a:rPr lang="en-US" sz="1000" b="0" i="1" smtClean="0">
                                    <a:effectLst/>
                                    <a:latin typeface="Cambria Math" panose="02040503050406030204" pitchFamily="18" charset="0"/>
                                  </a:rPr>
                                  <m:t>𝐿</m:t>
                                </m:r>
                              </m:oMath>
                            </m:oMathPara>
                          </a14:m>
                          <a:endParaRPr lang="en-US" sz="1100" b="0" dirty="0">
                            <a:effectLst/>
                            <a:latin typeface="+mn-lt"/>
                            <a:ea typeface="SimSun" panose="02010600030101010101" pitchFamily="2" charset="-122"/>
                            <a:cs typeface="Times New Roman" panose="02020603050405020304" pitchFamily="18" charset="0"/>
                          </a:endParaRPr>
                        </a:p>
                      </a:txBody>
                      <a:tcPr marL="52701" marR="52701" marT="52701" marB="52701" anchor="ctr"/>
                    </a:tc>
                    <a:extLst>
                      <a:ext uri="{0D108BD9-81ED-4DB2-BD59-A6C34878D82A}">
                        <a16:rowId xmlns:a16="http://schemas.microsoft.com/office/drawing/2014/main" val="3887319803"/>
                      </a:ext>
                    </a:extLst>
                  </a:tr>
                  <a:tr h="257802">
                    <a:tc>
                      <a:txBody>
                        <a:bodyPr/>
                        <a:lstStyle/>
                        <a:p>
                          <a:pPr algn="l">
                            <a:spcAft>
                              <a:spcPts val="0"/>
                            </a:spcAft>
                          </a:pPr>
                          <a:r>
                            <a:rPr lang="en-US" sz="1000" b="1" dirty="0">
                              <a:effectLst/>
                              <a:latin typeface="+mn-lt"/>
                            </a:rPr>
                            <a:t>10</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1" dirty="0">
                              <a:solidFill>
                                <a:srgbClr val="FF0000"/>
                              </a:solidFill>
                              <a:effectLst/>
                              <a:latin typeface="+mn-lt"/>
                            </a:rPr>
                            <a:t>metaPSICOV</a:t>
                          </a:r>
                          <a:endParaRPr lang="en-US" sz="1100" b="1" dirty="0">
                            <a:solidFill>
                              <a:srgbClr val="FF0000"/>
                            </a:solidFill>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14:m>
                            <m:oMathPara xmlns:m="http://schemas.openxmlformats.org/officeDocument/2006/math">
                              <m:oMathParaPr>
                                <m:jc m:val="left"/>
                              </m:oMathParaPr>
                              <m:oMath xmlns:m="http://schemas.openxmlformats.org/officeDocument/2006/math">
                                <m:r>
                                  <a:rPr lang="en-US" sz="1000" b="0" i="1" smtClean="0">
                                    <a:effectLst/>
                                    <a:latin typeface="Cambria Math" panose="02040503050406030204" pitchFamily="18" charset="0"/>
                                  </a:rPr>
                                  <m:t>𝐿</m:t>
                                </m:r>
                                <m:r>
                                  <a:rPr lang="en-US" sz="1000" b="0" smtClean="0">
                                    <a:effectLst/>
                                    <a:latin typeface="Cambria Math" panose="02040503050406030204" pitchFamily="18" charset="0"/>
                                  </a:rPr>
                                  <m:t>×</m:t>
                                </m:r>
                                <m:r>
                                  <a:rPr lang="en-US" sz="1000" b="0" i="1" smtClean="0">
                                    <a:effectLst/>
                                    <a:latin typeface="Cambria Math" panose="02040503050406030204" pitchFamily="18" charset="0"/>
                                  </a:rPr>
                                  <m:t>𝐿</m:t>
                                </m:r>
                              </m:oMath>
                            </m:oMathPara>
                          </a14:m>
                          <a:endParaRPr lang="en-US" sz="1100" b="0" dirty="0">
                            <a:effectLst/>
                            <a:latin typeface="+mn-lt"/>
                            <a:ea typeface="SimSun" panose="02010600030101010101" pitchFamily="2" charset="-122"/>
                            <a:cs typeface="Times New Roman" panose="02020603050405020304" pitchFamily="18" charset="0"/>
                          </a:endParaRPr>
                        </a:p>
                      </a:txBody>
                      <a:tcPr marL="52701" marR="52701" marT="52701" marB="52701" anchor="ctr"/>
                    </a:tc>
                    <a:extLst>
                      <a:ext uri="{0D108BD9-81ED-4DB2-BD59-A6C34878D82A}">
                        <a16:rowId xmlns:a16="http://schemas.microsoft.com/office/drawing/2014/main" val="1310795208"/>
                      </a:ext>
                    </a:extLst>
                  </a:tr>
                  <a:tr h="257802">
                    <a:tc>
                      <a:txBody>
                        <a:bodyPr/>
                        <a:lstStyle/>
                        <a:p>
                          <a:pPr algn="l">
                            <a:spcAft>
                              <a:spcPts val="0"/>
                            </a:spcAft>
                          </a:pPr>
                          <a:r>
                            <a:rPr lang="en-US" sz="1000" b="1" dirty="0">
                              <a:effectLst/>
                              <a:latin typeface="+mn-lt"/>
                            </a:rPr>
                            <a:t>11</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1" dirty="0" err="1">
                              <a:solidFill>
                                <a:srgbClr val="FF0000"/>
                              </a:solidFill>
                              <a:effectLst/>
                              <a:latin typeface="+mn-lt"/>
                            </a:rPr>
                            <a:t>shapeString</a:t>
                          </a:r>
                          <a:endParaRPr lang="en-US" sz="1100" b="1" dirty="0">
                            <a:solidFill>
                              <a:srgbClr val="FF0000"/>
                            </a:solidFill>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dirty="0">
                              <a:effectLst/>
                              <a:latin typeface="+mn-lt"/>
                            </a:rPr>
                            <a:t>8</a:t>
                          </a:r>
                          <a:endParaRPr lang="en-US" sz="1100" b="0" dirty="0">
                            <a:effectLst/>
                            <a:latin typeface="+mn-lt"/>
                            <a:ea typeface="SimSun" panose="02010600030101010101" pitchFamily="2" charset="-122"/>
                            <a:cs typeface="Times New Roman" panose="02020603050405020304" pitchFamily="18" charset="0"/>
                          </a:endParaRPr>
                        </a:p>
                      </a:txBody>
                      <a:tcPr marL="52701" marR="52701" marT="52701" marB="52701" anchor="ctr"/>
                    </a:tc>
                    <a:extLst>
                      <a:ext uri="{0D108BD9-81ED-4DB2-BD59-A6C34878D82A}">
                        <a16:rowId xmlns:a16="http://schemas.microsoft.com/office/drawing/2014/main" val="2429048291"/>
                      </a:ext>
                    </a:extLst>
                  </a:tr>
                  <a:tr h="257802">
                    <a:tc>
                      <a:txBody>
                        <a:bodyPr/>
                        <a:lstStyle/>
                        <a:p>
                          <a:pPr algn="l">
                            <a:spcAft>
                              <a:spcPts val="0"/>
                            </a:spcAft>
                          </a:pPr>
                          <a:r>
                            <a:rPr lang="en-US" sz="1000" b="1" dirty="0">
                              <a:effectLst/>
                              <a:latin typeface="+mn-lt"/>
                            </a:rPr>
                            <a:t>12</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dirty="0">
                              <a:effectLst/>
                              <a:latin typeface="+mn-lt"/>
                            </a:rPr>
                            <a:t>Raw Co-evolution Statistics</a:t>
                          </a:r>
                          <a:endParaRPr lang="en-US" sz="1100" b="0"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14:m>
                            <m:oMathPara xmlns:m="http://schemas.openxmlformats.org/officeDocument/2006/math">
                              <m:oMathParaPr>
                                <m:jc m:val="left"/>
                              </m:oMathParaPr>
                              <m:oMath xmlns:m="http://schemas.openxmlformats.org/officeDocument/2006/math">
                                <m:r>
                                  <a:rPr lang="en-US" sz="1000" b="0" i="1" smtClean="0">
                                    <a:effectLst/>
                                    <a:latin typeface="Cambria Math" panose="02040503050406030204" pitchFamily="18" charset="0"/>
                                  </a:rPr>
                                  <m:t>𝐿</m:t>
                                </m:r>
                                <m:r>
                                  <a:rPr lang="en-US" sz="1000" b="0" smtClean="0">
                                    <a:effectLst/>
                                    <a:latin typeface="Cambria Math" panose="02040503050406030204" pitchFamily="18" charset="0"/>
                                  </a:rPr>
                                  <m:t>×</m:t>
                                </m:r>
                                <m:r>
                                  <a:rPr lang="en-US" sz="1000" b="0" i="1" smtClean="0">
                                    <a:effectLst/>
                                    <a:latin typeface="Cambria Math" panose="02040503050406030204" pitchFamily="18" charset="0"/>
                                  </a:rPr>
                                  <m:t>𝐿</m:t>
                                </m:r>
                                <m:r>
                                  <a:rPr lang="en-US" sz="1000" b="0" smtClean="0">
                                    <a:effectLst/>
                                    <a:latin typeface="Cambria Math" panose="02040503050406030204" pitchFamily="18" charset="0"/>
                                  </a:rPr>
                                  <m:t>×</m:t>
                                </m:r>
                                <m:r>
                                  <a:rPr lang="en-US" sz="1000" b="0" i="1" smtClean="0">
                                    <a:effectLst/>
                                    <a:latin typeface="Cambria Math" panose="02040503050406030204" pitchFamily="18" charset="0"/>
                                  </a:rPr>
                                  <m:t>441</m:t>
                                </m:r>
                              </m:oMath>
                            </m:oMathPara>
                          </a14:m>
                          <a:endParaRPr lang="en-US" sz="1100" b="0" dirty="0">
                            <a:effectLst/>
                            <a:latin typeface="+mn-lt"/>
                            <a:ea typeface="SimSun" panose="02010600030101010101" pitchFamily="2" charset="-122"/>
                            <a:cs typeface="Times New Roman" panose="02020603050405020304" pitchFamily="18" charset="0"/>
                          </a:endParaRPr>
                        </a:p>
                      </a:txBody>
                      <a:tcPr marL="52701" marR="52701" marT="52701" marB="52701" anchor="ctr"/>
                    </a:tc>
                    <a:extLst>
                      <a:ext uri="{0D108BD9-81ED-4DB2-BD59-A6C34878D82A}">
                        <a16:rowId xmlns:a16="http://schemas.microsoft.com/office/drawing/2014/main" val="2526019556"/>
                      </a:ext>
                    </a:extLst>
                  </a:tr>
                  <a:tr h="257802">
                    <a:tc>
                      <a:txBody>
                        <a:bodyPr/>
                        <a:lstStyle/>
                        <a:p>
                          <a:pPr algn="l">
                            <a:spcAft>
                              <a:spcPts val="0"/>
                            </a:spcAft>
                          </a:pPr>
                          <a:r>
                            <a:rPr lang="en-US" sz="1000" b="1" dirty="0">
                              <a:effectLst/>
                              <a:latin typeface="+mn-lt"/>
                            </a:rPr>
                            <a:t>13</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1" dirty="0">
                              <a:solidFill>
                                <a:srgbClr val="FF0000"/>
                              </a:solidFill>
                              <a:effectLst/>
                              <a:latin typeface="+mn-lt"/>
                            </a:rPr>
                            <a:t>Physicochemical Features </a:t>
                          </a:r>
                          <a:endParaRPr lang="en-US" sz="1100" b="1" dirty="0">
                            <a:solidFill>
                              <a:srgbClr val="FF0000"/>
                            </a:solidFill>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dirty="0">
                              <a:effectLst/>
                              <a:latin typeface="+mn-lt"/>
                            </a:rPr>
                            <a:t>5</a:t>
                          </a:r>
                          <a:endParaRPr lang="en-US" sz="1100" b="0" dirty="0">
                            <a:effectLst/>
                            <a:latin typeface="+mn-lt"/>
                            <a:ea typeface="SimSun" panose="02010600030101010101" pitchFamily="2" charset="-122"/>
                            <a:cs typeface="Times New Roman" panose="02020603050405020304" pitchFamily="18" charset="0"/>
                          </a:endParaRPr>
                        </a:p>
                      </a:txBody>
                      <a:tcPr marL="52701" marR="52701" marT="52701" marB="52701" anchor="ctr"/>
                    </a:tc>
                    <a:extLst>
                      <a:ext uri="{0D108BD9-81ED-4DB2-BD59-A6C34878D82A}">
                        <a16:rowId xmlns:a16="http://schemas.microsoft.com/office/drawing/2014/main" val="2082059976"/>
                      </a:ext>
                    </a:extLst>
                  </a:tr>
                </a:tbl>
              </a:graphicData>
            </a:graphic>
          </p:graphicFrame>
        </mc:Choice>
        <mc:Fallback xmlns="">
          <p:graphicFrame>
            <p:nvGraphicFramePr>
              <p:cNvPr id="30" name="Table 29">
                <a:extLst>
                  <a:ext uri="{FF2B5EF4-FFF2-40B4-BE49-F238E27FC236}">
                    <a16:creationId xmlns:a16="http://schemas.microsoft.com/office/drawing/2014/main" id="{A57D97D3-C057-4C8E-90FD-B03F4443885E}"/>
                  </a:ext>
                </a:extLst>
              </p:cNvPr>
              <p:cNvGraphicFramePr>
                <a:graphicFrameLocks noGrp="1"/>
              </p:cNvGraphicFramePr>
              <p:nvPr>
                <p:extLst>
                  <p:ext uri="{D42A27DB-BD31-4B8C-83A1-F6EECF244321}">
                    <p14:modId xmlns:p14="http://schemas.microsoft.com/office/powerpoint/2010/main" val="2107068524"/>
                  </p:ext>
                </p:extLst>
              </p:nvPr>
            </p:nvGraphicFramePr>
            <p:xfrm>
              <a:off x="4791456" y="968900"/>
              <a:ext cx="3895344" cy="3609228"/>
            </p:xfrm>
            <a:graphic>
              <a:graphicData uri="http://schemas.openxmlformats.org/drawingml/2006/table">
                <a:tbl>
                  <a:tblPr firstRow="1" firstCol="1" bandRow="1">
                    <a:tableStyleId>{7DF18680-E054-41AD-8BC1-D1AEF772440D}</a:tableStyleId>
                  </a:tblPr>
                  <a:tblGrid>
                    <a:gridCol w="492169">
                      <a:extLst>
                        <a:ext uri="{9D8B030D-6E8A-4147-A177-3AD203B41FA5}">
                          <a16:colId xmlns:a16="http://schemas.microsoft.com/office/drawing/2014/main" val="878430487"/>
                        </a:ext>
                      </a:extLst>
                    </a:gridCol>
                    <a:gridCol w="2296751">
                      <a:extLst>
                        <a:ext uri="{9D8B030D-6E8A-4147-A177-3AD203B41FA5}">
                          <a16:colId xmlns:a16="http://schemas.microsoft.com/office/drawing/2014/main" val="1397442641"/>
                        </a:ext>
                      </a:extLst>
                    </a:gridCol>
                    <a:gridCol w="1106424">
                      <a:extLst>
                        <a:ext uri="{9D8B030D-6E8A-4147-A177-3AD203B41FA5}">
                          <a16:colId xmlns:a16="http://schemas.microsoft.com/office/drawing/2014/main" val="3054690828"/>
                        </a:ext>
                      </a:extLst>
                    </a:gridCol>
                  </a:tblGrid>
                  <a:tr h="257802">
                    <a:tc>
                      <a:txBody>
                        <a:bodyPr/>
                        <a:lstStyle/>
                        <a:p>
                          <a:pPr algn="l">
                            <a:spcAft>
                              <a:spcPts val="0"/>
                            </a:spcAft>
                          </a:pPr>
                          <a:r>
                            <a:rPr lang="en-US" sz="1000" b="1" dirty="0">
                              <a:effectLst/>
                              <a:latin typeface="+mn-lt"/>
                            </a:rPr>
                            <a:t>#</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1" dirty="0">
                              <a:effectLst/>
                              <a:latin typeface="+mn-lt"/>
                            </a:rPr>
                            <a:t>Feature Name</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1" dirty="0">
                              <a:effectLst/>
                              <a:latin typeface="+mn-lt"/>
                            </a:rPr>
                            <a:t>Dimension</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extLst>
                      <a:ext uri="{0D108BD9-81ED-4DB2-BD59-A6C34878D82A}">
                        <a16:rowId xmlns:a16="http://schemas.microsoft.com/office/drawing/2014/main" val="2941012801"/>
                      </a:ext>
                    </a:extLst>
                  </a:tr>
                  <a:tr h="257802">
                    <a:tc>
                      <a:txBody>
                        <a:bodyPr/>
                        <a:lstStyle/>
                        <a:p>
                          <a:pPr algn="l">
                            <a:spcAft>
                              <a:spcPts val="0"/>
                            </a:spcAft>
                          </a:pPr>
                          <a:r>
                            <a:rPr lang="en-US" sz="1000" b="1" dirty="0">
                              <a:effectLst/>
                              <a:latin typeface="+mn-lt"/>
                            </a:rPr>
                            <a:t>1</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1" dirty="0">
                              <a:solidFill>
                                <a:srgbClr val="FF0000"/>
                              </a:solidFill>
                              <a:effectLst/>
                              <a:latin typeface="+mn-lt"/>
                            </a:rPr>
                            <a:t>PSSM</a:t>
                          </a:r>
                          <a:endParaRPr lang="en-US" sz="1100" b="1" dirty="0">
                            <a:solidFill>
                              <a:srgbClr val="FF0000"/>
                            </a:solidFill>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a:effectLst/>
                              <a:latin typeface="+mn-lt"/>
                            </a:rPr>
                            <a:t>20</a:t>
                          </a:r>
                          <a:endParaRPr lang="en-US" sz="1100" b="0">
                            <a:effectLst/>
                            <a:latin typeface="+mn-lt"/>
                            <a:ea typeface="SimSun" panose="02010600030101010101" pitchFamily="2" charset="-122"/>
                            <a:cs typeface="Times New Roman" panose="02020603050405020304" pitchFamily="18" charset="0"/>
                          </a:endParaRPr>
                        </a:p>
                      </a:txBody>
                      <a:tcPr marL="52701" marR="52701" marT="52701" marB="52701" anchor="ctr"/>
                    </a:tc>
                    <a:extLst>
                      <a:ext uri="{0D108BD9-81ED-4DB2-BD59-A6C34878D82A}">
                        <a16:rowId xmlns:a16="http://schemas.microsoft.com/office/drawing/2014/main" val="1272997456"/>
                      </a:ext>
                    </a:extLst>
                  </a:tr>
                  <a:tr h="257802">
                    <a:tc>
                      <a:txBody>
                        <a:bodyPr/>
                        <a:lstStyle/>
                        <a:p>
                          <a:pPr algn="l">
                            <a:spcAft>
                              <a:spcPts val="0"/>
                            </a:spcAft>
                          </a:pPr>
                          <a:r>
                            <a:rPr lang="en-US" sz="1000" b="1" dirty="0">
                              <a:effectLst/>
                              <a:latin typeface="+mn-lt"/>
                            </a:rPr>
                            <a:t>2</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1" dirty="0">
                              <a:solidFill>
                                <a:srgbClr val="FF0000"/>
                              </a:solidFill>
                              <a:effectLst/>
                              <a:latin typeface="+mn-lt"/>
                            </a:rPr>
                            <a:t>SS</a:t>
                          </a:r>
                          <a:endParaRPr lang="en-US" sz="1100" b="1" dirty="0">
                            <a:solidFill>
                              <a:srgbClr val="FF0000"/>
                            </a:solidFill>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dirty="0">
                              <a:effectLst/>
                              <a:latin typeface="+mn-lt"/>
                            </a:rPr>
                            <a:t>3</a:t>
                          </a:r>
                          <a:endParaRPr lang="en-US" sz="1100" b="0" dirty="0">
                            <a:effectLst/>
                            <a:latin typeface="+mn-lt"/>
                            <a:ea typeface="SimSun" panose="02010600030101010101" pitchFamily="2" charset="-122"/>
                            <a:cs typeface="Times New Roman" panose="02020603050405020304" pitchFamily="18" charset="0"/>
                          </a:endParaRPr>
                        </a:p>
                      </a:txBody>
                      <a:tcPr marL="52701" marR="52701" marT="52701" marB="52701" anchor="ctr"/>
                    </a:tc>
                    <a:extLst>
                      <a:ext uri="{0D108BD9-81ED-4DB2-BD59-A6C34878D82A}">
                        <a16:rowId xmlns:a16="http://schemas.microsoft.com/office/drawing/2014/main" val="2997364764"/>
                      </a:ext>
                    </a:extLst>
                  </a:tr>
                  <a:tr h="257802">
                    <a:tc>
                      <a:txBody>
                        <a:bodyPr/>
                        <a:lstStyle/>
                        <a:p>
                          <a:pPr algn="l">
                            <a:spcAft>
                              <a:spcPts val="0"/>
                            </a:spcAft>
                          </a:pPr>
                          <a:r>
                            <a:rPr lang="en-US" sz="1000" b="1" dirty="0">
                              <a:effectLst/>
                              <a:latin typeface="+mn-lt"/>
                            </a:rPr>
                            <a:t>3</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1" dirty="0">
                              <a:solidFill>
                                <a:srgbClr val="FF0000"/>
                              </a:solidFill>
                              <a:effectLst/>
                              <a:latin typeface="+mn-lt"/>
                            </a:rPr>
                            <a:t>SA</a:t>
                          </a:r>
                          <a:endParaRPr lang="en-US" sz="1100" b="1" dirty="0">
                            <a:solidFill>
                              <a:srgbClr val="FF0000"/>
                            </a:solidFill>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dirty="0">
                              <a:effectLst/>
                              <a:latin typeface="+mn-lt"/>
                            </a:rPr>
                            <a:t>1</a:t>
                          </a:r>
                          <a:endParaRPr lang="en-US" sz="1100" b="0" dirty="0">
                            <a:effectLst/>
                            <a:latin typeface="+mn-lt"/>
                            <a:ea typeface="SimSun" panose="02010600030101010101" pitchFamily="2" charset="-122"/>
                            <a:cs typeface="Times New Roman" panose="02020603050405020304" pitchFamily="18" charset="0"/>
                          </a:endParaRPr>
                        </a:p>
                      </a:txBody>
                      <a:tcPr marL="52701" marR="52701" marT="52701" marB="52701" anchor="ctr"/>
                    </a:tc>
                    <a:extLst>
                      <a:ext uri="{0D108BD9-81ED-4DB2-BD59-A6C34878D82A}">
                        <a16:rowId xmlns:a16="http://schemas.microsoft.com/office/drawing/2014/main" val="4264074208"/>
                      </a:ext>
                    </a:extLst>
                  </a:tr>
                  <a:tr h="257802">
                    <a:tc>
                      <a:txBody>
                        <a:bodyPr/>
                        <a:lstStyle/>
                        <a:p>
                          <a:pPr algn="l">
                            <a:spcAft>
                              <a:spcPts val="0"/>
                            </a:spcAft>
                          </a:pPr>
                          <a:r>
                            <a:rPr lang="en-US" sz="1000" b="1" dirty="0">
                              <a:effectLst/>
                              <a:latin typeface="+mn-lt"/>
                            </a:rPr>
                            <a:t>4</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dirty="0">
                              <a:effectLst/>
                              <a:latin typeface="+mn-lt"/>
                            </a:rPr>
                            <a:t>Multiple Sequence Alignment (MSA)</a:t>
                          </a:r>
                          <a:endParaRPr lang="en-US" sz="1100" b="0"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a:effectLst/>
                              <a:latin typeface="+mn-lt"/>
                            </a:rPr>
                            <a:t>-</a:t>
                          </a:r>
                          <a:endParaRPr lang="en-US" sz="1100" b="0">
                            <a:effectLst/>
                            <a:latin typeface="+mn-lt"/>
                            <a:ea typeface="SimSun" panose="02010600030101010101" pitchFamily="2" charset="-122"/>
                            <a:cs typeface="Times New Roman" panose="02020603050405020304" pitchFamily="18" charset="0"/>
                          </a:endParaRPr>
                        </a:p>
                      </a:txBody>
                      <a:tcPr marL="52701" marR="52701" marT="52701" marB="52701" anchor="ctr"/>
                    </a:tc>
                    <a:extLst>
                      <a:ext uri="{0D108BD9-81ED-4DB2-BD59-A6C34878D82A}">
                        <a16:rowId xmlns:a16="http://schemas.microsoft.com/office/drawing/2014/main" val="3256654850"/>
                      </a:ext>
                    </a:extLst>
                  </a:tr>
                  <a:tr h="257802">
                    <a:tc>
                      <a:txBody>
                        <a:bodyPr/>
                        <a:lstStyle/>
                        <a:p>
                          <a:pPr algn="l">
                            <a:spcAft>
                              <a:spcPts val="0"/>
                            </a:spcAft>
                          </a:pPr>
                          <a:r>
                            <a:rPr lang="en-US" sz="1000" b="1" dirty="0">
                              <a:effectLst/>
                              <a:latin typeface="+mn-lt"/>
                            </a:rPr>
                            <a:t>5</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1" dirty="0">
                              <a:solidFill>
                                <a:srgbClr val="FF0000"/>
                              </a:solidFill>
                              <a:effectLst/>
                              <a:latin typeface="+mn-lt"/>
                            </a:rPr>
                            <a:t>ALN Stats</a:t>
                          </a:r>
                          <a:endParaRPr lang="en-US" sz="1100" b="1" dirty="0">
                            <a:solidFill>
                              <a:srgbClr val="FF0000"/>
                            </a:solidFill>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endParaRPr lang="en-US"/>
                        </a:p>
                      </a:txBody>
                      <a:tcPr marL="52701" marR="52701" marT="52701" marB="52701" anchor="ctr">
                        <a:blipFill>
                          <a:blip r:embed="rId4"/>
                          <a:stretch>
                            <a:fillRect l="-254144" t="-495349" r="-2762" b="-793023"/>
                          </a:stretch>
                        </a:blipFill>
                      </a:tcPr>
                    </a:tc>
                    <a:extLst>
                      <a:ext uri="{0D108BD9-81ED-4DB2-BD59-A6C34878D82A}">
                        <a16:rowId xmlns:a16="http://schemas.microsoft.com/office/drawing/2014/main" val="3052404249"/>
                      </a:ext>
                    </a:extLst>
                  </a:tr>
                  <a:tr h="257802">
                    <a:tc>
                      <a:txBody>
                        <a:bodyPr/>
                        <a:lstStyle/>
                        <a:p>
                          <a:pPr algn="l">
                            <a:spcAft>
                              <a:spcPts val="0"/>
                            </a:spcAft>
                          </a:pPr>
                          <a:r>
                            <a:rPr lang="en-US" sz="1000" b="1" dirty="0">
                              <a:effectLst/>
                              <a:latin typeface="+mn-lt"/>
                            </a:rPr>
                            <a:t>6</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1" dirty="0">
                              <a:solidFill>
                                <a:srgbClr val="FF0000"/>
                              </a:solidFill>
                              <a:effectLst/>
                              <a:latin typeface="+mn-lt"/>
                            </a:rPr>
                            <a:t>HHM Profile</a:t>
                          </a:r>
                          <a:endParaRPr lang="en-US" sz="1100" b="1" dirty="0">
                            <a:solidFill>
                              <a:srgbClr val="FF0000"/>
                            </a:solidFill>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a:effectLst/>
                              <a:latin typeface="+mn-lt"/>
                            </a:rPr>
                            <a:t>30</a:t>
                          </a:r>
                          <a:endParaRPr lang="en-US" sz="1100" b="0">
                            <a:effectLst/>
                            <a:latin typeface="+mn-lt"/>
                            <a:ea typeface="SimSun" panose="02010600030101010101" pitchFamily="2" charset="-122"/>
                            <a:cs typeface="Times New Roman" panose="02020603050405020304" pitchFamily="18" charset="0"/>
                          </a:endParaRPr>
                        </a:p>
                      </a:txBody>
                      <a:tcPr marL="52701" marR="52701" marT="52701" marB="52701" anchor="ctr"/>
                    </a:tc>
                    <a:extLst>
                      <a:ext uri="{0D108BD9-81ED-4DB2-BD59-A6C34878D82A}">
                        <a16:rowId xmlns:a16="http://schemas.microsoft.com/office/drawing/2014/main" val="1355554505"/>
                      </a:ext>
                    </a:extLst>
                  </a:tr>
                  <a:tr h="257802">
                    <a:tc>
                      <a:txBody>
                        <a:bodyPr/>
                        <a:lstStyle/>
                        <a:p>
                          <a:pPr algn="l">
                            <a:spcAft>
                              <a:spcPts val="0"/>
                            </a:spcAft>
                          </a:pPr>
                          <a:r>
                            <a:rPr lang="en-US" sz="1000" b="1" dirty="0">
                              <a:effectLst/>
                              <a:latin typeface="+mn-lt"/>
                            </a:rPr>
                            <a:t>7</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1" dirty="0">
                              <a:solidFill>
                                <a:srgbClr val="FF0000"/>
                              </a:solidFill>
                              <a:effectLst/>
                              <a:latin typeface="+mn-lt"/>
                            </a:rPr>
                            <a:t>CCMPred</a:t>
                          </a:r>
                          <a:endParaRPr lang="en-US" sz="1100" b="1" dirty="0">
                            <a:solidFill>
                              <a:srgbClr val="FF0000"/>
                            </a:solidFill>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endParaRPr lang="en-US"/>
                        </a:p>
                      </a:txBody>
                      <a:tcPr marL="52701" marR="52701" marT="52701" marB="52701" anchor="ctr">
                        <a:blipFill>
                          <a:blip r:embed="rId4"/>
                          <a:stretch>
                            <a:fillRect l="-254144" t="-709524" r="-2762" b="-611905"/>
                          </a:stretch>
                        </a:blipFill>
                      </a:tcPr>
                    </a:tc>
                    <a:extLst>
                      <a:ext uri="{0D108BD9-81ED-4DB2-BD59-A6C34878D82A}">
                        <a16:rowId xmlns:a16="http://schemas.microsoft.com/office/drawing/2014/main" val="831307306"/>
                      </a:ext>
                    </a:extLst>
                  </a:tr>
                  <a:tr h="257802">
                    <a:tc>
                      <a:txBody>
                        <a:bodyPr/>
                        <a:lstStyle/>
                        <a:p>
                          <a:pPr algn="l">
                            <a:spcAft>
                              <a:spcPts val="0"/>
                            </a:spcAft>
                          </a:pPr>
                          <a:r>
                            <a:rPr lang="en-US" sz="1000" b="1" dirty="0">
                              <a:effectLst/>
                              <a:latin typeface="+mn-lt"/>
                            </a:rPr>
                            <a:t>8</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1" dirty="0">
                              <a:solidFill>
                                <a:srgbClr val="FF0000"/>
                              </a:solidFill>
                              <a:effectLst/>
                              <a:latin typeface="+mn-lt"/>
                            </a:rPr>
                            <a:t>EVFold</a:t>
                          </a:r>
                          <a:endParaRPr lang="en-US" sz="1100" b="1" dirty="0">
                            <a:solidFill>
                              <a:srgbClr val="FF0000"/>
                            </a:solidFill>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endParaRPr lang="en-US"/>
                        </a:p>
                      </a:txBody>
                      <a:tcPr marL="52701" marR="52701" marT="52701" marB="52701" anchor="ctr">
                        <a:blipFill>
                          <a:blip r:embed="rId4"/>
                          <a:stretch>
                            <a:fillRect l="-254144" t="-790698" r="-2762" b="-497674"/>
                          </a:stretch>
                        </a:blipFill>
                      </a:tcPr>
                    </a:tc>
                    <a:extLst>
                      <a:ext uri="{0D108BD9-81ED-4DB2-BD59-A6C34878D82A}">
                        <a16:rowId xmlns:a16="http://schemas.microsoft.com/office/drawing/2014/main" val="1533267925"/>
                      </a:ext>
                    </a:extLst>
                  </a:tr>
                  <a:tr h="257802">
                    <a:tc>
                      <a:txBody>
                        <a:bodyPr/>
                        <a:lstStyle/>
                        <a:p>
                          <a:pPr algn="l">
                            <a:spcAft>
                              <a:spcPts val="0"/>
                            </a:spcAft>
                          </a:pPr>
                          <a:r>
                            <a:rPr lang="en-US" sz="1000" b="1" dirty="0">
                              <a:effectLst/>
                              <a:latin typeface="+mn-lt"/>
                            </a:rPr>
                            <a:t>9</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1" dirty="0">
                              <a:solidFill>
                                <a:srgbClr val="FF0000"/>
                              </a:solidFill>
                              <a:effectLst/>
                              <a:latin typeface="+mn-lt"/>
                            </a:rPr>
                            <a:t>PSICOV</a:t>
                          </a:r>
                          <a:endParaRPr lang="en-US" sz="1100" b="1" dirty="0">
                            <a:solidFill>
                              <a:srgbClr val="FF0000"/>
                            </a:solidFill>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endParaRPr lang="en-US"/>
                        </a:p>
                      </a:txBody>
                      <a:tcPr marL="52701" marR="52701" marT="52701" marB="52701" anchor="ctr">
                        <a:blipFill>
                          <a:blip r:embed="rId4"/>
                          <a:stretch>
                            <a:fillRect l="-254144" t="-911905" r="-2762" b="-409524"/>
                          </a:stretch>
                        </a:blipFill>
                      </a:tcPr>
                    </a:tc>
                    <a:extLst>
                      <a:ext uri="{0D108BD9-81ED-4DB2-BD59-A6C34878D82A}">
                        <a16:rowId xmlns:a16="http://schemas.microsoft.com/office/drawing/2014/main" val="3887319803"/>
                      </a:ext>
                    </a:extLst>
                  </a:tr>
                  <a:tr h="257802">
                    <a:tc>
                      <a:txBody>
                        <a:bodyPr/>
                        <a:lstStyle/>
                        <a:p>
                          <a:pPr algn="l">
                            <a:spcAft>
                              <a:spcPts val="0"/>
                            </a:spcAft>
                          </a:pPr>
                          <a:r>
                            <a:rPr lang="en-US" sz="1000" b="1" dirty="0">
                              <a:effectLst/>
                              <a:latin typeface="+mn-lt"/>
                            </a:rPr>
                            <a:t>10</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1" dirty="0">
                              <a:solidFill>
                                <a:srgbClr val="FF0000"/>
                              </a:solidFill>
                              <a:effectLst/>
                              <a:latin typeface="+mn-lt"/>
                            </a:rPr>
                            <a:t>metaPSICOV</a:t>
                          </a:r>
                          <a:endParaRPr lang="en-US" sz="1100" b="1" dirty="0">
                            <a:solidFill>
                              <a:srgbClr val="FF0000"/>
                            </a:solidFill>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endParaRPr lang="en-US"/>
                        </a:p>
                      </a:txBody>
                      <a:tcPr marL="52701" marR="52701" marT="52701" marB="52701" anchor="ctr">
                        <a:blipFill>
                          <a:blip r:embed="rId4"/>
                          <a:stretch>
                            <a:fillRect l="-254144" t="-988372" r="-2762" b="-300000"/>
                          </a:stretch>
                        </a:blipFill>
                      </a:tcPr>
                    </a:tc>
                    <a:extLst>
                      <a:ext uri="{0D108BD9-81ED-4DB2-BD59-A6C34878D82A}">
                        <a16:rowId xmlns:a16="http://schemas.microsoft.com/office/drawing/2014/main" val="1310795208"/>
                      </a:ext>
                    </a:extLst>
                  </a:tr>
                  <a:tr h="257802">
                    <a:tc>
                      <a:txBody>
                        <a:bodyPr/>
                        <a:lstStyle/>
                        <a:p>
                          <a:pPr algn="l">
                            <a:spcAft>
                              <a:spcPts val="0"/>
                            </a:spcAft>
                          </a:pPr>
                          <a:r>
                            <a:rPr lang="en-US" sz="1000" b="1" dirty="0">
                              <a:effectLst/>
                              <a:latin typeface="+mn-lt"/>
                            </a:rPr>
                            <a:t>11</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1" dirty="0" err="1">
                              <a:solidFill>
                                <a:srgbClr val="FF0000"/>
                              </a:solidFill>
                              <a:effectLst/>
                              <a:latin typeface="+mn-lt"/>
                            </a:rPr>
                            <a:t>shapeString</a:t>
                          </a:r>
                          <a:endParaRPr lang="en-US" sz="1100" b="1" dirty="0">
                            <a:solidFill>
                              <a:srgbClr val="FF0000"/>
                            </a:solidFill>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dirty="0">
                              <a:effectLst/>
                              <a:latin typeface="+mn-lt"/>
                            </a:rPr>
                            <a:t>8</a:t>
                          </a:r>
                          <a:endParaRPr lang="en-US" sz="1100" b="0" dirty="0">
                            <a:effectLst/>
                            <a:latin typeface="+mn-lt"/>
                            <a:ea typeface="SimSun" panose="02010600030101010101" pitchFamily="2" charset="-122"/>
                            <a:cs typeface="Times New Roman" panose="02020603050405020304" pitchFamily="18" charset="0"/>
                          </a:endParaRPr>
                        </a:p>
                      </a:txBody>
                      <a:tcPr marL="52701" marR="52701" marT="52701" marB="52701" anchor="ctr"/>
                    </a:tc>
                    <a:extLst>
                      <a:ext uri="{0D108BD9-81ED-4DB2-BD59-A6C34878D82A}">
                        <a16:rowId xmlns:a16="http://schemas.microsoft.com/office/drawing/2014/main" val="2429048291"/>
                      </a:ext>
                    </a:extLst>
                  </a:tr>
                  <a:tr h="257802">
                    <a:tc>
                      <a:txBody>
                        <a:bodyPr/>
                        <a:lstStyle/>
                        <a:p>
                          <a:pPr algn="l">
                            <a:spcAft>
                              <a:spcPts val="0"/>
                            </a:spcAft>
                          </a:pPr>
                          <a:r>
                            <a:rPr lang="en-US" sz="1000" b="1" dirty="0">
                              <a:effectLst/>
                              <a:latin typeface="+mn-lt"/>
                            </a:rPr>
                            <a:t>12</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dirty="0">
                              <a:effectLst/>
                              <a:latin typeface="+mn-lt"/>
                            </a:rPr>
                            <a:t>Raw Co-evolution Statistics</a:t>
                          </a:r>
                          <a:endParaRPr lang="en-US" sz="1100" b="0"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endParaRPr lang="en-US"/>
                        </a:p>
                      </a:txBody>
                      <a:tcPr marL="52701" marR="52701" marT="52701" marB="52701" anchor="ctr">
                        <a:blipFill>
                          <a:blip r:embed="rId4"/>
                          <a:stretch>
                            <a:fillRect l="-254144" t="-1186047" r="-2762" b="-102326"/>
                          </a:stretch>
                        </a:blipFill>
                      </a:tcPr>
                    </a:tc>
                    <a:extLst>
                      <a:ext uri="{0D108BD9-81ED-4DB2-BD59-A6C34878D82A}">
                        <a16:rowId xmlns:a16="http://schemas.microsoft.com/office/drawing/2014/main" val="2526019556"/>
                      </a:ext>
                    </a:extLst>
                  </a:tr>
                  <a:tr h="257802">
                    <a:tc>
                      <a:txBody>
                        <a:bodyPr/>
                        <a:lstStyle/>
                        <a:p>
                          <a:pPr algn="l">
                            <a:spcAft>
                              <a:spcPts val="0"/>
                            </a:spcAft>
                          </a:pPr>
                          <a:r>
                            <a:rPr lang="en-US" sz="1000" b="1" dirty="0">
                              <a:effectLst/>
                              <a:latin typeface="+mn-lt"/>
                            </a:rPr>
                            <a:t>13</a:t>
                          </a:r>
                          <a:endParaRPr lang="en-US" sz="1100" b="1" dirty="0">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1" dirty="0">
                              <a:solidFill>
                                <a:srgbClr val="FF0000"/>
                              </a:solidFill>
                              <a:effectLst/>
                              <a:latin typeface="+mn-lt"/>
                            </a:rPr>
                            <a:t>Physicochemical Features </a:t>
                          </a:r>
                          <a:endParaRPr lang="en-US" sz="1100" b="1" dirty="0">
                            <a:solidFill>
                              <a:srgbClr val="FF0000"/>
                            </a:solidFill>
                            <a:effectLst/>
                            <a:latin typeface="+mn-lt"/>
                            <a:ea typeface="SimSun" panose="02010600030101010101" pitchFamily="2" charset="-122"/>
                            <a:cs typeface="Times New Roman" panose="02020603050405020304" pitchFamily="18" charset="0"/>
                          </a:endParaRPr>
                        </a:p>
                      </a:txBody>
                      <a:tcPr marL="52701" marR="52701" marT="52701" marB="52701" anchor="ctr"/>
                    </a:tc>
                    <a:tc>
                      <a:txBody>
                        <a:bodyPr/>
                        <a:lstStyle/>
                        <a:p>
                          <a:pPr algn="l">
                            <a:spcAft>
                              <a:spcPts val="0"/>
                            </a:spcAft>
                          </a:pPr>
                          <a:r>
                            <a:rPr lang="en-US" sz="1000" b="0" dirty="0">
                              <a:effectLst/>
                              <a:latin typeface="+mn-lt"/>
                            </a:rPr>
                            <a:t>5</a:t>
                          </a:r>
                          <a:endParaRPr lang="en-US" sz="1100" b="0" dirty="0">
                            <a:effectLst/>
                            <a:latin typeface="+mn-lt"/>
                            <a:ea typeface="SimSun" panose="02010600030101010101" pitchFamily="2" charset="-122"/>
                            <a:cs typeface="Times New Roman" panose="02020603050405020304" pitchFamily="18" charset="0"/>
                          </a:endParaRPr>
                        </a:p>
                      </a:txBody>
                      <a:tcPr marL="52701" marR="52701" marT="52701" marB="52701" anchor="ctr"/>
                    </a:tc>
                    <a:extLst>
                      <a:ext uri="{0D108BD9-81ED-4DB2-BD59-A6C34878D82A}">
                        <a16:rowId xmlns:a16="http://schemas.microsoft.com/office/drawing/2014/main" val="2082059976"/>
                      </a:ext>
                    </a:extLst>
                  </a:tr>
                </a:tbl>
              </a:graphicData>
            </a:graphic>
          </p:graphicFrame>
        </mc:Fallback>
      </mc:AlternateContent>
      <p:sp>
        <p:nvSpPr>
          <p:cNvPr id="6" name="Shape 12">
            <a:extLst>
              <a:ext uri="{FF2B5EF4-FFF2-40B4-BE49-F238E27FC236}">
                <a16:creationId xmlns:a16="http://schemas.microsoft.com/office/drawing/2014/main" id="{68247FB9-D371-FC48-88C1-138BBDA68CF5}"/>
              </a:ext>
            </a:extLst>
          </p:cNvPr>
          <p:cNvSpPr txBox="1">
            <a:spLocks/>
          </p:cNvSpPr>
          <p:nvPr/>
        </p:nvSpPr>
        <p:spPr>
          <a:xfrm>
            <a:off x="0" y="4869656"/>
            <a:ext cx="2895600" cy="273844"/>
          </a:xfrm>
          <a:prstGeom prst="rect">
            <a:avLst/>
          </a:prstGeom>
          <a:noFill/>
          <a:ln>
            <a:noFill/>
          </a:ln>
        </p:spPr>
        <p:txBody>
          <a:bodyPr wrap="square"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None/>
              <a:defRPr sz="1000" b="0" i="0" u="none" strike="noStrike" cap="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r>
              <a:rPr lang="en-US" dirty="0">
                <a:solidFill>
                  <a:srgbClr val="FFFFFF"/>
                </a:solidFill>
              </a:rPr>
              <a:t>PhD Defense, May 11, 2020</a:t>
            </a:r>
          </a:p>
        </p:txBody>
      </p:sp>
    </p:spTree>
    <p:extLst>
      <p:ext uri="{BB962C8B-B14F-4D97-AF65-F5344CB8AC3E}">
        <p14:creationId xmlns:p14="http://schemas.microsoft.com/office/powerpoint/2010/main" val="33845162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849F1E-B55C-450D-812E-7833045834B6}"/>
              </a:ext>
            </a:extLst>
          </p:cNvPr>
          <p:cNvSpPr>
            <a:spLocks noGrp="1"/>
          </p:cNvSpPr>
          <p:nvPr>
            <p:ph type="title"/>
          </p:nvPr>
        </p:nvSpPr>
        <p:spPr>
          <a:xfrm>
            <a:off x="457200" y="205976"/>
            <a:ext cx="8229600" cy="672000"/>
          </a:xfrm>
        </p:spPr>
        <p:txBody>
          <a:bodyPr>
            <a:normAutofit fontScale="90000"/>
          </a:bodyPr>
          <a:lstStyle/>
          <a:p>
            <a:pPr>
              <a:spcAft>
                <a:spcPts val="600"/>
              </a:spcAft>
            </a:pPr>
            <a:r>
              <a:rPr lang="en-US" dirty="0"/>
              <a:t>Two-stages Multi-branch Network</a:t>
            </a:r>
          </a:p>
        </p:txBody>
      </p:sp>
      <p:sp>
        <p:nvSpPr>
          <p:cNvPr id="4" name="Slide Number Placeholder 3">
            <a:extLst>
              <a:ext uri="{FF2B5EF4-FFF2-40B4-BE49-F238E27FC236}">
                <a16:creationId xmlns:a16="http://schemas.microsoft.com/office/drawing/2014/main" id="{1622EEDD-87FD-400E-9CE1-F14E9E5A58FE}"/>
              </a:ext>
            </a:extLst>
          </p:cNvPr>
          <p:cNvSpPr>
            <a:spLocks noGrp="1"/>
          </p:cNvSpPr>
          <p:nvPr>
            <p:ph type="sldNum" idx="4"/>
          </p:nvPr>
        </p:nvSpPr>
        <p:spPr/>
        <p:txBody>
          <a:bodyPr/>
          <a:lstStyle/>
          <a:p>
            <a:pPr marL="0" marR="0" lvl="0" indent="0" algn="l" rtl="0">
              <a:spcBef>
                <a:spcPts val="0"/>
              </a:spcBef>
              <a:buSzPct val="25000"/>
              <a:buNone/>
            </a:pPr>
            <a:fld id="{00000000-1234-1234-1234-123412341234}" type="slidenum">
              <a:rPr lang="en-US" sz="1000" b="0" i="0" u="none" strike="noStrike" cap="none" smtClean="0">
                <a:solidFill>
                  <a:schemeClr val="lt1"/>
                </a:solidFill>
                <a:latin typeface="+mn-lt"/>
                <a:ea typeface="Arial"/>
                <a:cs typeface="Arial"/>
                <a:sym typeface="Arial"/>
              </a:rPr>
              <a:t>34</a:t>
            </a:fld>
            <a:endParaRPr lang="en-US" sz="1000" b="0" i="0" u="none" strike="noStrike" cap="none">
              <a:solidFill>
                <a:schemeClr val="lt1"/>
              </a:solidFill>
              <a:latin typeface="+mn-lt"/>
              <a:ea typeface="Arial"/>
              <a:cs typeface="Arial"/>
              <a:sym typeface="Arial"/>
            </a:endParaRPr>
          </a:p>
        </p:txBody>
      </p:sp>
      <p:sp>
        <p:nvSpPr>
          <p:cNvPr id="11" name="Freeform 13">
            <a:extLst>
              <a:ext uri="{FF2B5EF4-FFF2-40B4-BE49-F238E27FC236}">
                <a16:creationId xmlns:a16="http://schemas.microsoft.com/office/drawing/2014/main" id="{87512F9D-1503-45F4-96D6-AE51200E3FFB}"/>
              </a:ext>
            </a:extLst>
          </p:cNvPr>
          <p:cNvSpPr/>
          <p:nvPr/>
        </p:nvSpPr>
        <p:spPr>
          <a:xfrm>
            <a:off x="5023352" y="1770234"/>
            <a:ext cx="270462" cy="1214360"/>
          </a:xfrm>
          <a:custGeom>
            <a:avLst/>
            <a:gdLst>
              <a:gd name="connsiteX0" fmla="*/ 0 w 417444"/>
              <a:gd name="connsiteY0" fmla="*/ 0 h 3001618"/>
              <a:gd name="connsiteX1" fmla="*/ 417444 w 417444"/>
              <a:gd name="connsiteY1" fmla="*/ 0 h 3001618"/>
              <a:gd name="connsiteX2" fmla="*/ 417444 w 417444"/>
              <a:gd name="connsiteY2" fmla="*/ 3001618 h 3001618"/>
              <a:gd name="connsiteX3" fmla="*/ 0 w 417444"/>
              <a:gd name="connsiteY3" fmla="*/ 3001618 h 3001618"/>
            </a:gdLst>
            <a:ahLst/>
            <a:cxnLst>
              <a:cxn ang="0">
                <a:pos x="connsiteX0" y="connsiteY0"/>
              </a:cxn>
              <a:cxn ang="0">
                <a:pos x="connsiteX1" y="connsiteY1"/>
              </a:cxn>
              <a:cxn ang="0">
                <a:pos x="connsiteX2" y="connsiteY2"/>
              </a:cxn>
              <a:cxn ang="0">
                <a:pos x="connsiteX3" y="connsiteY3"/>
              </a:cxn>
            </a:cxnLst>
            <a:rect l="l" t="t" r="r" b="b"/>
            <a:pathLst>
              <a:path w="417444" h="3001618">
                <a:moveTo>
                  <a:pt x="0" y="0"/>
                </a:moveTo>
                <a:lnTo>
                  <a:pt x="417444" y="0"/>
                </a:lnTo>
                <a:lnTo>
                  <a:pt x="417444" y="3001618"/>
                </a:lnTo>
                <a:lnTo>
                  <a:pt x="0" y="3001618"/>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100"/>
          </a:p>
        </p:txBody>
      </p:sp>
      <p:sp>
        <p:nvSpPr>
          <p:cNvPr id="5" name="Rectangle 4">
            <a:extLst>
              <a:ext uri="{FF2B5EF4-FFF2-40B4-BE49-F238E27FC236}">
                <a16:creationId xmlns:a16="http://schemas.microsoft.com/office/drawing/2014/main" id="{0D89E001-FE14-45B3-AD4E-526FA9841980}"/>
              </a:ext>
            </a:extLst>
          </p:cNvPr>
          <p:cNvSpPr/>
          <p:nvPr/>
        </p:nvSpPr>
        <p:spPr>
          <a:xfrm>
            <a:off x="4466432" y="1512526"/>
            <a:ext cx="548469" cy="530943"/>
          </a:xfrm>
          <a:prstGeom prst="rect">
            <a:avLst/>
          </a:prstGeom>
          <a:solidFill>
            <a:schemeClr val="accent6">
              <a:lumMod val="40000"/>
              <a:lumOff val="60000"/>
            </a:schemeClr>
          </a:solidFill>
          <a:ln w="1270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700" b="1" dirty="0">
                <a:solidFill>
                  <a:schemeClr val="tx1"/>
                </a:solidFill>
              </a:rPr>
              <a:t>Long</a:t>
            </a:r>
          </a:p>
          <a:p>
            <a:pPr algn="ctr"/>
            <a:r>
              <a:rPr lang="en-US" sz="700" dirty="0">
                <a:solidFill>
                  <a:schemeClr val="tx1"/>
                </a:solidFill>
              </a:rPr>
              <a:t>Distance</a:t>
            </a:r>
          </a:p>
        </p:txBody>
      </p:sp>
      <p:sp>
        <p:nvSpPr>
          <p:cNvPr id="6" name="Rectangle 5">
            <a:extLst>
              <a:ext uri="{FF2B5EF4-FFF2-40B4-BE49-F238E27FC236}">
                <a16:creationId xmlns:a16="http://schemas.microsoft.com/office/drawing/2014/main" id="{03511DDE-2736-4BC3-824D-FC28AB241C57}"/>
              </a:ext>
            </a:extLst>
          </p:cNvPr>
          <p:cNvSpPr/>
          <p:nvPr/>
        </p:nvSpPr>
        <p:spPr>
          <a:xfrm>
            <a:off x="4466432" y="2119333"/>
            <a:ext cx="548469" cy="530943"/>
          </a:xfrm>
          <a:prstGeom prst="rect">
            <a:avLst/>
          </a:prstGeom>
          <a:solidFill>
            <a:schemeClr val="accent6">
              <a:lumMod val="40000"/>
              <a:lumOff val="60000"/>
            </a:schemeClr>
          </a:solidFill>
          <a:ln w="1270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700" b="1" dirty="0">
                <a:solidFill>
                  <a:schemeClr val="tx1"/>
                </a:solidFill>
              </a:rPr>
              <a:t>Medium</a:t>
            </a:r>
            <a:r>
              <a:rPr lang="en-US" sz="700" dirty="0">
                <a:solidFill>
                  <a:schemeClr val="tx1"/>
                </a:solidFill>
              </a:rPr>
              <a:t> Distance</a:t>
            </a:r>
          </a:p>
        </p:txBody>
      </p:sp>
      <p:sp>
        <p:nvSpPr>
          <p:cNvPr id="7" name="Rectangle 6">
            <a:extLst>
              <a:ext uri="{FF2B5EF4-FFF2-40B4-BE49-F238E27FC236}">
                <a16:creationId xmlns:a16="http://schemas.microsoft.com/office/drawing/2014/main" id="{011A2912-0432-4F9E-8DDA-6F93781C7F2B}"/>
              </a:ext>
            </a:extLst>
          </p:cNvPr>
          <p:cNvSpPr/>
          <p:nvPr/>
        </p:nvSpPr>
        <p:spPr>
          <a:xfrm>
            <a:off x="4466432" y="2725104"/>
            <a:ext cx="548469" cy="530943"/>
          </a:xfrm>
          <a:prstGeom prst="rect">
            <a:avLst/>
          </a:prstGeom>
          <a:solidFill>
            <a:schemeClr val="accent6">
              <a:lumMod val="40000"/>
              <a:lumOff val="60000"/>
            </a:schemeClr>
          </a:solidFill>
          <a:ln w="1270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700" b="1" dirty="0">
                <a:solidFill>
                  <a:schemeClr val="tx1"/>
                </a:solidFill>
              </a:rPr>
              <a:t>Short</a:t>
            </a:r>
            <a:r>
              <a:rPr lang="en-US" sz="700" dirty="0">
                <a:solidFill>
                  <a:schemeClr val="tx1"/>
                </a:solidFill>
              </a:rPr>
              <a:t> Distance</a:t>
            </a:r>
          </a:p>
        </p:txBody>
      </p:sp>
      <p:sp>
        <p:nvSpPr>
          <p:cNvPr id="8" name="Right Arrow 9">
            <a:extLst>
              <a:ext uri="{FF2B5EF4-FFF2-40B4-BE49-F238E27FC236}">
                <a16:creationId xmlns:a16="http://schemas.microsoft.com/office/drawing/2014/main" id="{1B8C832A-89C3-4026-84FB-B026C7C886EE}"/>
              </a:ext>
            </a:extLst>
          </p:cNvPr>
          <p:cNvSpPr/>
          <p:nvPr/>
        </p:nvSpPr>
        <p:spPr>
          <a:xfrm>
            <a:off x="3357951" y="1590448"/>
            <a:ext cx="882222" cy="375101"/>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900" dirty="0"/>
              <a:t>Stage 1 Network 1</a:t>
            </a:r>
          </a:p>
        </p:txBody>
      </p:sp>
      <p:sp>
        <p:nvSpPr>
          <p:cNvPr id="9" name="Right Arrow 10">
            <a:extLst>
              <a:ext uri="{FF2B5EF4-FFF2-40B4-BE49-F238E27FC236}">
                <a16:creationId xmlns:a16="http://schemas.microsoft.com/office/drawing/2014/main" id="{7BA5F156-8D73-4E9F-94F4-52C358F5A93C}"/>
              </a:ext>
            </a:extLst>
          </p:cNvPr>
          <p:cNvSpPr/>
          <p:nvPr/>
        </p:nvSpPr>
        <p:spPr>
          <a:xfrm>
            <a:off x="3357951" y="2179918"/>
            <a:ext cx="882222" cy="375101"/>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900" dirty="0"/>
              <a:t>Stage 1 Network 2</a:t>
            </a:r>
          </a:p>
        </p:txBody>
      </p:sp>
      <p:sp>
        <p:nvSpPr>
          <p:cNvPr id="10" name="Right Arrow 11">
            <a:extLst>
              <a:ext uri="{FF2B5EF4-FFF2-40B4-BE49-F238E27FC236}">
                <a16:creationId xmlns:a16="http://schemas.microsoft.com/office/drawing/2014/main" id="{AAAD89D5-0B91-457E-9DF7-38B98C1F4C6D}"/>
              </a:ext>
            </a:extLst>
          </p:cNvPr>
          <p:cNvSpPr/>
          <p:nvPr/>
        </p:nvSpPr>
        <p:spPr>
          <a:xfrm>
            <a:off x="3357951" y="2801208"/>
            <a:ext cx="882222" cy="375101"/>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900" dirty="0"/>
              <a:t>Stage 1 Network 3</a:t>
            </a:r>
          </a:p>
        </p:txBody>
      </p:sp>
      <p:sp>
        <p:nvSpPr>
          <p:cNvPr id="17" name="Freeform 28">
            <a:extLst>
              <a:ext uri="{FF2B5EF4-FFF2-40B4-BE49-F238E27FC236}">
                <a16:creationId xmlns:a16="http://schemas.microsoft.com/office/drawing/2014/main" id="{FE9F3A59-E9FD-44B2-B900-692F45FD509A}"/>
              </a:ext>
            </a:extLst>
          </p:cNvPr>
          <p:cNvSpPr/>
          <p:nvPr/>
        </p:nvSpPr>
        <p:spPr>
          <a:xfrm rot="10800000">
            <a:off x="3088809" y="1763366"/>
            <a:ext cx="270462" cy="1221228"/>
          </a:xfrm>
          <a:custGeom>
            <a:avLst/>
            <a:gdLst>
              <a:gd name="connsiteX0" fmla="*/ 0 w 417444"/>
              <a:gd name="connsiteY0" fmla="*/ 0 h 3001618"/>
              <a:gd name="connsiteX1" fmla="*/ 417444 w 417444"/>
              <a:gd name="connsiteY1" fmla="*/ 0 h 3001618"/>
              <a:gd name="connsiteX2" fmla="*/ 417444 w 417444"/>
              <a:gd name="connsiteY2" fmla="*/ 3001618 h 3001618"/>
              <a:gd name="connsiteX3" fmla="*/ 0 w 417444"/>
              <a:gd name="connsiteY3" fmla="*/ 3001618 h 3001618"/>
            </a:gdLst>
            <a:ahLst/>
            <a:cxnLst>
              <a:cxn ang="0">
                <a:pos x="connsiteX0" y="connsiteY0"/>
              </a:cxn>
              <a:cxn ang="0">
                <a:pos x="connsiteX1" y="connsiteY1"/>
              </a:cxn>
              <a:cxn ang="0">
                <a:pos x="connsiteX2" y="connsiteY2"/>
              </a:cxn>
              <a:cxn ang="0">
                <a:pos x="connsiteX3" y="connsiteY3"/>
              </a:cxn>
            </a:cxnLst>
            <a:rect l="l" t="t" r="r" b="b"/>
            <a:pathLst>
              <a:path w="417444" h="3001618">
                <a:moveTo>
                  <a:pt x="0" y="0"/>
                </a:moveTo>
                <a:lnTo>
                  <a:pt x="417444" y="0"/>
                </a:lnTo>
                <a:lnTo>
                  <a:pt x="417444" y="3001618"/>
                </a:lnTo>
                <a:lnTo>
                  <a:pt x="0" y="3001618"/>
                </a:lnTo>
              </a:path>
            </a:pathLst>
          </a:cu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100"/>
          </a:p>
        </p:txBody>
      </p:sp>
      <p:cxnSp>
        <p:nvCxnSpPr>
          <p:cNvPr id="18" name="Straight Connector 17">
            <a:extLst>
              <a:ext uri="{FF2B5EF4-FFF2-40B4-BE49-F238E27FC236}">
                <a16:creationId xmlns:a16="http://schemas.microsoft.com/office/drawing/2014/main" id="{9EFB34B7-B9A7-443A-A875-BFA2D37EB2FD}"/>
              </a:ext>
            </a:extLst>
          </p:cNvPr>
          <p:cNvCxnSpPr>
            <a:cxnSpLocks/>
          </p:cNvCxnSpPr>
          <p:nvPr/>
        </p:nvCxnSpPr>
        <p:spPr>
          <a:xfrm flipH="1">
            <a:off x="2551519" y="2365171"/>
            <a:ext cx="547370" cy="0"/>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0" name="Freeform 16">
            <a:extLst>
              <a:ext uri="{FF2B5EF4-FFF2-40B4-BE49-F238E27FC236}">
                <a16:creationId xmlns:a16="http://schemas.microsoft.com/office/drawing/2014/main" id="{2C22E293-2C8E-4F04-9AE5-683F8B1308C6}"/>
              </a:ext>
            </a:extLst>
          </p:cNvPr>
          <p:cNvSpPr/>
          <p:nvPr/>
        </p:nvSpPr>
        <p:spPr>
          <a:xfrm>
            <a:off x="2004680" y="2559075"/>
            <a:ext cx="4142427" cy="1053522"/>
          </a:xfrm>
          <a:custGeom>
            <a:avLst/>
            <a:gdLst>
              <a:gd name="connsiteX0" fmla="*/ 0 w 5274527"/>
              <a:gd name="connsiteY0" fmla="*/ 356839 h 2419814"/>
              <a:gd name="connsiteX1" fmla="*/ 0 w 5274527"/>
              <a:gd name="connsiteY1" fmla="*/ 2419814 h 2419814"/>
              <a:gd name="connsiteX2" fmla="*/ 5274527 w 5274527"/>
              <a:gd name="connsiteY2" fmla="*/ 2419814 h 2419814"/>
              <a:gd name="connsiteX3" fmla="*/ 5274527 w 5274527"/>
              <a:gd name="connsiteY3" fmla="*/ 2196790 h 2419814"/>
              <a:gd name="connsiteX4" fmla="*/ 5274527 w 5274527"/>
              <a:gd name="connsiteY4" fmla="*/ 0 h 2419814"/>
              <a:gd name="connsiteX0" fmla="*/ 0 w 5274527"/>
              <a:gd name="connsiteY0" fmla="*/ 139215 h 2419814"/>
              <a:gd name="connsiteX1" fmla="*/ 0 w 5274527"/>
              <a:gd name="connsiteY1" fmla="*/ 2419814 h 2419814"/>
              <a:gd name="connsiteX2" fmla="*/ 5274527 w 5274527"/>
              <a:gd name="connsiteY2" fmla="*/ 2419814 h 2419814"/>
              <a:gd name="connsiteX3" fmla="*/ 5274527 w 5274527"/>
              <a:gd name="connsiteY3" fmla="*/ 2196790 h 2419814"/>
              <a:gd name="connsiteX4" fmla="*/ 5274527 w 5274527"/>
              <a:gd name="connsiteY4" fmla="*/ 0 h 2419814"/>
              <a:gd name="connsiteX0" fmla="*/ 0 w 5274527"/>
              <a:gd name="connsiteY0" fmla="*/ 1 h 2280600"/>
              <a:gd name="connsiteX1" fmla="*/ 0 w 5274527"/>
              <a:gd name="connsiteY1" fmla="*/ 2280600 h 2280600"/>
              <a:gd name="connsiteX2" fmla="*/ 5274527 w 5274527"/>
              <a:gd name="connsiteY2" fmla="*/ 2280600 h 2280600"/>
              <a:gd name="connsiteX3" fmla="*/ 5274527 w 5274527"/>
              <a:gd name="connsiteY3" fmla="*/ 2057576 h 2280600"/>
              <a:gd name="connsiteX4" fmla="*/ 5264642 w 5274527"/>
              <a:gd name="connsiteY4" fmla="*/ 649205 h 2280600"/>
              <a:gd name="connsiteX0" fmla="*/ 0 w 5294299"/>
              <a:gd name="connsiteY0" fmla="*/ 1 h 2280600"/>
              <a:gd name="connsiteX1" fmla="*/ 0 w 5294299"/>
              <a:gd name="connsiteY1" fmla="*/ 2280600 h 2280600"/>
              <a:gd name="connsiteX2" fmla="*/ 5274527 w 5294299"/>
              <a:gd name="connsiteY2" fmla="*/ 2280600 h 2280600"/>
              <a:gd name="connsiteX3" fmla="*/ 5274527 w 5294299"/>
              <a:gd name="connsiteY3" fmla="*/ 2057576 h 2280600"/>
              <a:gd name="connsiteX4" fmla="*/ 5294299 w 5294299"/>
              <a:gd name="connsiteY4" fmla="*/ 45310 h 2280600"/>
              <a:gd name="connsiteX0" fmla="*/ 0 w 5284414"/>
              <a:gd name="connsiteY0" fmla="*/ 1 h 2280600"/>
              <a:gd name="connsiteX1" fmla="*/ 0 w 5284414"/>
              <a:gd name="connsiteY1" fmla="*/ 2280600 h 2280600"/>
              <a:gd name="connsiteX2" fmla="*/ 5274527 w 5284414"/>
              <a:gd name="connsiteY2" fmla="*/ 2280600 h 2280600"/>
              <a:gd name="connsiteX3" fmla="*/ 5274527 w 5284414"/>
              <a:gd name="connsiteY3" fmla="*/ 2057576 h 2280600"/>
              <a:gd name="connsiteX4" fmla="*/ 5284414 w 5284414"/>
              <a:gd name="connsiteY4" fmla="*/ 28536 h 228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4414" h="2280600">
                <a:moveTo>
                  <a:pt x="0" y="1"/>
                </a:moveTo>
                <a:lnTo>
                  <a:pt x="0" y="2280600"/>
                </a:lnTo>
                <a:lnTo>
                  <a:pt x="5274527" y="2280600"/>
                </a:lnTo>
                <a:lnTo>
                  <a:pt x="5274527" y="2057576"/>
                </a:lnTo>
                <a:cubicBezTo>
                  <a:pt x="5274527" y="1325313"/>
                  <a:pt x="5284414" y="760799"/>
                  <a:pt x="5284414" y="28536"/>
                </a:cubicBezTo>
              </a:path>
            </a:pathLst>
          </a:cu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50"/>
          </a:p>
        </p:txBody>
      </p:sp>
      <p:sp>
        <p:nvSpPr>
          <p:cNvPr id="16" name="Rectangle 15">
            <a:extLst>
              <a:ext uri="{FF2B5EF4-FFF2-40B4-BE49-F238E27FC236}">
                <a16:creationId xmlns:a16="http://schemas.microsoft.com/office/drawing/2014/main" id="{5AE277B7-1611-4D32-AFCE-CC7D8D94C1D0}"/>
              </a:ext>
            </a:extLst>
          </p:cNvPr>
          <p:cNvSpPr/>
          <p:nvPr/>
        </p:nvSpPr>
        <p:spPr>
          <a:xfrm>
            <a:off x="1457841" y="2140452"/>
            <a:ext cx="1093677" cy="462577"/>
          </a:xfrm>
          <a:prstGeom prst="rect">
            <a:avLst/>
          </a:prstGeom>
          <a:solidFill>
            <a:schemeClr val="accent6">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900" dirty="0"/>
              <a:t>All Feature</a:t>
            </a:r>
            <a:r>
              <a:rPr lang="zh-CN" altLang="en-US" sz="900" dirty="0"/>
              <a:t> </a:t>
            </a:r>
            <a:r>
              <a:rPr lang="en-US" altLang="zh-CN" sz="900" dirty="0"/>
              <a:t>Set</a:t>
            </a:r>
          </a:p>
        </p:txBody>
      </p:sp>
      <p:cxnSp>
        <p:nvCxnSpPr>
          <p:cNvPr id="28" name="Straight Connector 27">
            <a:extLst>
              <a:ext uri="{FF2B5EF4-FFF2-40B4-BE49-F238E27FC236}">
                <a16:creationId xmlns:a16="http://schemas.microsoft.com/office/drawing/2014/main" id="{F343E4B7-B695-4FE3-8E4F-3D67DD918B81}"/>
              </a:ext>
            </a:extLst>
          </p:cNvPr>
          <p:cNvCxnSpPr>
            <a:cxnSpLocks/>
            <a:stCxn id="9" idx="1"/>
          </p:cNvCxnSpPr>
          <p:nvPr/>
        </p:nvCxnSpPr>
        <p:spPr>
          <a:xfrm flipH="1" flipV="1">
            <a:off x="3084267" y="2364111"/>
            <a:ext cx="273684" cy="3358"/>
          </a:xfrm>
          <a:prstGeom prst="line">
            <a:avLst/>
          </a:prstGeom>
          <a:ln>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29D733D-0584-4487-B529-F78B51EBF7E8}"/>
              </a:ext>
            </a:extLst>
          </p:cNvPr>
          <p:cNvCxnSpPr>
            <a:cxnSpLocks/>
            <a:stCxn id="7" idx="1"/>
            <a:endCxn id="10" idx="3"/>
          </p:cNvCxnSpPr>
          <p:nvPr/>
        </p:nvCxnSpPr>
        <p:spPr>
          <a:xfrm flipH="1" flipV="1">
            <a:off x="4240173" y="2988759"/>
            <a:ext cx="226259" cy="1817"/>
          </a:xfrm>
          <a:prstGeom prst="line">
            <a:avLst/>
          </a:prstGeom>
          <a:ln>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516D09C-599A-459E-91A4-CE2EF89FF216}"/>
              </a:ext>
            </a:extLst>
          </p:cNvPr>
          <p:cNvCxnSpPr>
            <a:cxnSpLocks/>
          </p:cNvCxnSpPr>
          <p:nvPr/>
        </p:nvCxnSpPr>
        <p:spPr>
          <a:xfrm flipH="1" flipV="1">
            <a:off x="4240173" y="2371741"/>
            <a:ext cx="226259" cy="1817"/>
          </a:xfrm>
          <a:prstGeom prst="line">
            <a:avLst/>
          </a:prstGeom>
          <a:ln>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1B65E1B-9402-4087-A47A-B9E7436C655A}"/>
              </a:ext>
            </a:extLst>
          </p:cNvPr>
          <p:cNvCxnSpPr>
            <a:cxnSpLocks/>
          </p:cNvCxnSpPr>
          <p:nvPr/>
        </p:nvCxnSpPr>
        <p:spPr>
          <a:xfrm flipH="1" flipV="1">
            <a:off x="4240173" y="1784819"/>
            <a:ext cx="226259" cy="1817"/>
          </a:xfrm>
          <a:prstGeom prst="line">
            <a:avLst/>
          </a:prstGeom>
          <a:ln>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E094570-224E-4EC3-9E86-D5788F6986B9}"/>
              </a:ext>
            </a:extLst>
          </p:cNvPr>
          <p:cNvCxnSpPr>
            <a:cxnSpLocks/>
            <a:stCxn id="19" idx="1"/>
            <a:endCxn id="6" idx="3"/>
          </p:cNvCxnSpPr>
          <p:nvPr/>
        </p:nvCxnSpPr>
        <p:spPr>
          <a:xfrm flipH="1">
            <a:off x="5014901" y="2384203"/>
            <a:ext cx="768660" cy="602"/>
          </a:xfrm>
          <a:prstGeom prst="line">
            <a:avLst/>
          </a:prstGeom>
          <a:ln>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9" name="Right Arrow 32">
            <a:extLst>
              <a:ext uri="{FF2B5EF4-FFF2-40B4-BE49-F238E27FC236}">
                <a16:creationId xmlns:a16="http://schemas.microsoft.com/office/drawing/2014/main" id="{8AFFADEB-C8AE-471C-9E74-760DBE7275A9}"/>
              </a:ext>
            </a:extLst>
          </p:cNvPr>
          <p:cNvSpPr/>
          <p:nvPr/>
        </p:nvSpPr>
        <p:spPr>
          <a:xfrm>
            <a:off x="5783561" y="2196652"/>
            <a:ext cx="882222" cy="375101"/>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900" dirty="0"/>
              <a:t>Stage 2 Network</a:t>
            </a:r>
          </a:p>
        </p:txBody>
      </p:sp>
      <p:cxnSp>
        <p:nvCxnSpPr>
          <p:cNvPr id="43" name="Straight Connector 42">
            <a:extLst>
              <a:ext uri="{FF2B5EF4-FFF2-40B4-BE49-F238E27FC236}">
                <a16:creationId xmlns:a16="http://schemas.microsoft.com/office/drawing/2014/main" id="{10C9AA7D-0F52-4E78-80C1-082D50510EF5}"/>
              </a:ext>
            </a:extLst>
          </p:cNvPr>
          <p:cNvCxnSpPr>
            <a:cxnSpLocks/>
          </p:cNvCxnSpPr>
          <p:nvPr/>
        </p:nvCxnSpPr>
        <p:spPr>
          <a:xfrm flipH="1">
            <a:off x="6672839" y="2408551"/>
            <a:ext cx="366619" cy="1"/>
          </a:xfrm>
          <a:prstGeom prst="line">
            <a:avLst/>
          </a:prstGeom>
          <a:ln>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5EE0D15B-C7AF-4F34-B77C-91EE6F04FF5A}"/>
              </a:ext>
            </a:extLst>
          </p:cNvPr>
          <p:cNvSpPr/>
          <p:nvPr/>
        </p:nvSpPr>
        <p:spPr>
          <a:xfrm>
            <a:off x="7053846" y="2133632"/>
            <a:ext cx="548469" cy="530943"/>
          </a:xfrm>
          <a:prstGeom prst="rect">
            <a:avLst/>
          </a:prstGeom>
          <a:solidFill>
            <a:schemeClr val="accent6">
              <a:lumMod val="40000"/>
              <a:lumOff val="60000"/>
            </a:schemeClr>
          </a:solidFill>
          <a:ln w="1270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CN" sz="700" dirty="0">
                <a:solidFill>
                  <a:schemeClr val="tx1"/>
                </a:solidFill>
              </a:rPr>
              <a:t>Contact </a:t>
            </a:r>
            <a:r>
              <a:rPr lang="en-US" altLang="zh-CN" sz="600" dirty="0">
                <a:solidFill>
                  <a:schemeClr val="tx1"/>
                </a:solidFill>
              </a:rPr>
              <a:t>Prediction</a:t>
            </a:r>
            <a:endParaRPr lang="en-US" sz="700" dirty="0">
              <a:solidFill>
                <a:schemeClr val="tx1"/>
              </a:solidFill>
            </a:endParaRPr>
          </a:p>
        </p:txBody>
      </p:sp>
      <p:sp>
        <p:nvSpPr>
          <p:cNvPr id="46" name="Shape 118">
            <a:extLst>
              <a:ext uri="{FF2B5EF4-FFF2-40B4-BE49-F238E27FC236}">
                <a16:creationId xmlns:a16="http://schemas.microsoft.com/office/drawing/2014/main" id="{E7FCA388-0049-4B4D-8FA5-E7131B11630C}"/>
              </a:ext>
            </a:extLst>
          </p:cNvPr>
          <p:cNvSpPr/>
          <p:nvPr/>
        </p:nvSpPr>
        <p:spPr>
          <a:xfrm>
            <a:off x="1364917" y="1205198"/>
            <a:ext cx="1705236" cy="436346"/>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US" altLang="zh-CN" sz="1050" i="1" dirty="0">
                <a:solidFill>
                  <a:schemeClr val="accent2"/>
                </a:solidFill>
                <a:latin typeface="+mn-lt"/>
                <a:ea typeface="Proxima Nova"/>
                <a:cs typeface="Proxima Nova"/>
                <a:sym typeface="Proxima Nova"/>
              </a:rPr>
              <a:t>Three stage 1 networks are trained separately</a:t>
            </a:r>
            <a:endParaRPr sz="1050" i="1" dirty="0">
              <a:solidFill>
                <a:schemeClr val="accent2"/>
              </a:solidFill>
              <a:latin typeface="+mn-lt"/>
              <a:ea typeface="Proxima Nova"/>
              <a:cs typeface="Proxima Nova"/>
              <a:sym typeface="Proxima Nova"/>
            </a:endParaRPr>
          </a:p>
        </p:txBody>
      </p:sp>
      <p:sp>
        <p:nvSpPr>
          <p:cNvPr id="47" name="Shape 118">
            <a:extLst>
              <a:ext uri="{FF2B5EF4-FFF2-40B4-BE49-F238E27FC236}">
                <a16:creationId xmlns:a16="http://schemas.microsoft.com/office/drawing/2014/main" id="{2B90C412-2818-4435-BDAA-7A6B1D18B000}"/>
              </a:ext>
            </a:extLst>
          </p:cNvPr>
          <p:cNvSpPr/>
          <p:nvPr/>
        </p:nvSpPr>
        <p:spPr>
          <a:xfrm>
            <a:off x="5593445" y="1205196"/>
            <a:ext cx="2056660" cy="462577"/>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US" altLang="zh-CN" sz="1050" i="1" dirty="0">
                <a:solidFill>
                  <a:schemeClr val="accent2"/>
                </a:solidFill>
                <a:latin typeface="+mn-lt"/>
                <a:ea typeface="Proxima Nova"/>
                <a:cs typeface="Proxima Nova"/>
                <a:sym typeface="Proxima Nova"/>
              </a:rPr>
              <a:t>Stage 2 network is trained at last using results from stage 1 as additional features</a:t>
            </a:r>
            <a:endParaRPr sz="1050" i="1" dirty="0">
              <a:solidFill>
                <a:schemeClr val="accent2"/>
              </a:solidFill>
              <a:latin typeface="+mn-lt"/>
              <a:ea typeface="Proxima Nova"/>
              <a:cs typeface="Proxima Nova"/>
              <a:sym typeface="Proxima Nova"/>
            </a:endParaRPr>
          </a:p>
        </p:txBody>
      </p:sp>
      <p:sp>
        <p:nvSpPr>
          <p:cNvPr id="48" name="Rectangle 47">
            <a:extLst>
              <a:ext uri="{FF2B5EF4-FFF2-40B4-BE49-F238E27FC236}">
                <a16:creationId xmlns:a16="http://schemas.microsoft.com/office/drawing/2014/main" id="{47A18F85-A980-401E-88BC-75514684ED9A}"/>
              </a:ext>
            </a:extLst>
          </p:cNvPr>
          <p:cNvSpPr/>
          <p:nvPr/>
        </p:nvSpPr>
        <p:spPr>
          <a:xfrm>
            <a:off x="1336769" y="1179133"/>
            <a:ext cx="4058748" cy="2785234"/>
          </a:xfrm>
          <a:prstGeom prst="rect">
            <a:avLst/>
          </a:prstGeom>
          <a:noFill/>
          <a:ln w="952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BC7BE0B4-8FE1-4F76-97B9-D36A2FBAA8A3}"/>
              </a:ext>
            </a:extLst>
          </p:cNvPr>
          <p:cNvSpPr/>
          <p:nvPr/>
        </p:nvSpPr>
        <p:spPr>
          <a:xfrm>
            <a:off x="5593445" y="1172564"/>
            <a:ext cx="2125236" cy="2785234"/>
          </a:xfrm>
          <a:prstGeom prst="rect">
            <a:avLst/>
          </a:prstGeom>
          <a:noFill/>
          <a:ln w="952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Shape 12">
            <a:extLst>
              <a:ext uri="{FF2B5EF4-FFF2-40B4-BE49-F238E27FC236}">
                <a16:creationId xmlns:a16="http://schemas.microsoft.com/office/drawing/2014/main" id="{D11B4562-8B35-E64A-9C9F-823B5F664C35}"/>
              </a:ext>
            </a:extLst>
          </p:cNvPr>
          <p:cNvSpPr txBox="1">
            <a:spLocks/>
          </p:cNvSpPr>
          <p:nvPr/>
        </p:nvSpPr>
        <p:spPr>
          <a:xfrm>
            <a:off x="0" y="4869656"/>
            <a:ext cx="2895600" cy="273844"/>
          </a:xfrm>
          <a:prstGeom prst="rect">
            <a:avLst/>
          </a:prstGeom>
          <a:noFill/>
          <a:ln>
            <a:noFill/>
          </a:ln>
        </p:spPr>
        <p:txBody>
          <a:bodyPr wrap="square"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None/>
              <a:defRPr sz="1000" b="0" i="0" u="none" strike="noStrike" cap="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r>
              <a:rPr lang="en-US" dirty="0">
                <a:solidFill>
                  <a:srgbClr val="FFFFFF"/>
                </a:solidFill>
              </a:rPr>
              <a:t>PhD Defense, May 11, 2020</a:t>
            </a:r>
          </a:p>
        </p:txBody>
      </p:sp>
      <mc:AlternateContent xmlns:mc="http://schemas.openxmlformats.org/markup-compatibility/2006">
        <mc:Choice xmlns:a14="http://schemas.microsoft.com/office/drawing/2010/main" Requires="a14">
          <p:sp>
            <p:nvSpPr>
              <p:cNvPr id="15" name="Rectangle 14">
                <a:extLst>
                  <a:ext uri="{FF2B5EF4-FFF2-40B4-BE49-F238E27FC236}">
                    <a16:creationId xmlns:a16="http://schemas.microsoft.com/office/drawing/2014/main" id="{8F703790-CAB9-DA4C-84BA-FEB17A15A8A3}"/>
                  </a:ext>
                </a:extLst>
              </p:cNvPr>
              <p:cNvSpPr/>
              <p:nvPr/>
            </p:nvSpPr>
            <p:spPr>
              <a:xfrm>
                <a:off x="1245328" y="4079480"/>
                <a:ext cx="6776453" cy="253916"/>
              </a:xfrm>
              <a:prstGeom prst="rect">
                <a:avLst/>
              </a:prstGeom>
            </p:spPr>
            <p:txBody>
              <a:bodyPr wrap="square">
                <a:spAutoFit/>
              </a:bodyPr>
              <a:lstStyle/>
              <a:p>
                <a:r>
                  <a:rPr lang="en-US" altLang="zh-CN" sz="1050" dirty="0"/>
                  <a:t>Contact</a:t>
                </a:r>
                <a:r>
                  <a:rPr lang="zh-CN" altLang="en-US" sz="1050" dirty="0"/>
                  <a:t> </a:t>
                </a:r>
                <a:r>
                  <a:rPr lang="en-US" altLang="zh-CN" sz="1050" dirty="0"/>
                  <a:t>Range: </a:t>
                </a:r>
                <a:r>
                  <a:rPr lang="en-US" altLang="zh-CN" sz="1000" dirty="0"/>
                  <a:t>L</a:t>
                </a:r>
                <a:r>
                  <a:rPr lang="en-US" sz="1000" dirty="0"/>
                  <a:t>ong (separation </a:t>
                </a:r>
                <a14:m>
                  <m:oMath xmlns:m="http://schemas.openxmlformats.org/officeDocument/2006/math">
                    <m:r>
                      <a:rPr lang="en-US" sz="1000" b="0" i="1">
                        <a:latin typeface="Cambria Math" panose="02040503050406030204" pitchFamily="18" charset="0"/>
                      </a:rPr>
                      <m:t>≥</m:t>
                    </m:r>
                  </m:oMath>
                </a14:m>
                <a:r>
                  <a:rPr lang="en-US" sz="1000" dirty="0"/>
                  <a:t> 24); </a:t>
                </a:r>
                <a:r>
                  <a:rPr lang="en-US" altLang="zh-CN" sz="1000" dirty="0"/>
                  <a:t>M</a:t>
                </a:r>
                <a:r>
                  <a:rPr lang="en-US" sz="1000" dirty="0"/>
                  <a:t>edium (12 </a:t>
                </a:r>
                <a14:m>
                  <m:oMath xmlns:m="http://schemas.openxmlformats.org/officeDocument/2006/math">
                    <m:r>
                      <a:rPr lang="en-US" sz="1000" b="0" i="1">
                        <a:latin typeface="Cambria Math" panose="02040503050406030204" pitchFamily="18" charset="0"/>
                      </a:rPr>
                      <m:t>≤</m:t>
                    </m:r>
                  </m:oMath>
                </a14:m>
                <a:r>
                  <a:rPr lang="en-US" sz="1000" dirty="0"/>
                  <a:t> separation </a:t>
                </a:r>
                <a14:m>
                  <m:oMath xmlns:m="http://schemas.openxmlformats.org/officeDocument/2006/math">
                    <m:r>
                      <a:rPr lang="en-US" sz="1000" b="0" i="1">
                        <a:latin typeface="Cambria Math" panose="02040503050406030204" pitchFamily="18" charset="0"/>
                      </a:rPr>
                      <m:t>≤</m:t>
                    </m:r>
                  </m:oMath>
                </a14:m>
                <a:r>
                  <a:rPr lang="en-US" sz="1000" dirty="0"/>
                  <a:t> 23); </a:t>
                </a:r>
                <a:r>
                  <a:rPr lang="en-US" altLang="zh-CN" sz="1000" dirty="0"/>
                  <a:t>S</a:t>
                </a:r>
                <a:r>
                  <a:rPr lang="en-US" sz="1000" dirty="0"/>
                  <a:t>hort (6 </a:t>
                </a:r>
                <a14:m>
                  <m:oMath xmlns:m="http://schemas.openxmlformats.org/officeDocument/2006/math">
                    <m:r>
                      <a:rPr lang="en-US" sz="1000" b="0" i="1">
                        <a:latin typeface="Cambria Math" panose="02040503050406030204" pitchFamily="18" charset="0"/>
                      </a:rPr>
                      <m:t>≤</m:t>
                    </m:r>
                  </m:oMath>
                </a14:m>
                <a:r>
                  <a:rPr lang="en-US" sz="1000" dirty="0"/>
                  <a:t> separation).</a:t>
                </a:r>
              </a:p>
            </p:txBody>
          </p:sp>
        </mc:Choice>
        <mc:Fallback>
          <p:sp>
            <p:nvSpPr>
              <p:cNvPr id="15" name="Rectangle 14">
                <a:extLst>
                  <a:ext uri="{FF2B5EF4-FFF2-40B4-BE49-F238E27FC236}">
                    <a16:creationId xmlns:a16="http://schemas.microsoft.com/office/drawing/2014/main" id="{8F703790-CAB9-DA4C-84BA-FEB17A15A8A3}"/>
                  </a:ext>
                </a:extLst>
              </p:cNvPr>
              <p:cNvSpPr>
                <a:spLocks noRot="1" noChangeAspect="1" noMove="1" noResize="1" noEditPoints="1" noAdjustHandles="1" noChangeArrowheads="1" noChangeShapeType="1" noTextEdit="1"/>
              </p:cNvSpPr>
              <p:nvPr/>
            </p:nvSpPr>
            <p:spPr>
              <a:xfrm>
                <a:off x="1245328" y="4079480"/>
                <a:ext cx="6776453" cy="253916"/>
              </a:xfrm>
              <a:prstGeom prst="rect">
                <a:avLst/>
              </a:prstGeom>
              <a:blipFill>
                <a:blip r:embed="rId3"/>
                <a:stretch>
                  <a:fillRect b="-9524"/>
                </a:stretch>
              </a:blipFill>
            </p:spPr>
            <p:txBody>
              <a:bodyPr/>
              <a:lstStyle/>
              <a:p>
                <a:r>
                  <a:rPr lang="en-US">
                    <a:noFill/>
                  </a:rPr>
                  <a:t> </a:t>
                </a:r>
              </a:p>
            </p:txBody>
          </p:sp>
        </mc:Fallback>
      </mc:AlternateContent>
    </p:spTree>
    <p:extLst>
      <p:ext uri="{BB962C8B-B14F-4D97-AF65-F5344CB8AC3E}">
        <p14:creationId xmlns:p14="http://schemas.microsoft.com/office/powerpoint/2010/main" val="17117842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622EEDD-87FD-400E-9CE1-F14E9E5A58FE}"/>
              </a:ext>
            </a:extLst>
          </p:cNvPr>
          <p:cNvSpPr>
            <a:spLocks noGrp="1"/>
          </p:cNvSpPr>
          <p:nvPr>
            <p:ph type="sldNum" idx="4"/>
          </p:nvPr>
        </p:nvSpPr>
        <p:spPr/>
        <p:txBody>
          <a:bodyPr/>
          <a:lstStyle/>
          <a:p>
            <a:pPr marL="0" marR="0" lvl="0" indent="0" algn="l" rtl="0">
              <a:spcBef>
                <a:spcPts val="0"/>
              </a:spcBef>
              <a:buSzPct val="25000"/>
              <a:buNone/>
            </a:pPr>
            <a:fld id="{00000000-1234-1234-1234-123412341234}" type="slidenum">
              <a:rPr lang="en-US" sz="1000" b="0" i="0" u="none" strike="noStrike" cap="none" smtClean="0">
                <a:solidFill>
                  <a:schemeClr val="lt1"/>
                </a:solidFill>
                <a:latin typeface="+mn-lt"/>
                <a:ea typeface="Arial"/>
                <a:cs typeface="Arial"/>
                <a:sym typeface="Arial"/>
              </a:rPr>
              <a:t>35</a:t>
            </a:fld>
            <a:endParaRPr lang="en-US" sz="1000" b="0" i="0" u="none" strike="noStrike" cap="none">
              <a:solidFill>
                <a:schemeClr val="lt1"/>
              </a:solidFill>
              <a:latin typeface="+mn-lt"/>
              <a:ea typeface="Arial"/>
              <a:cs typeface="Arial"/>
              <a:sym typeface="Arial"/>
            </a:endParaRPr>
          </a:p>
        </p:txBody>
      </p:sp>
      <p:sp>
        <p:nvSpPr>
          <p:cNvPr id="82" name="Text Placeholder 2">
            <a:extLst>
              <a:ext uri="{FF2B5EF4-FFF2-40B4-BE49-F238E27FC236}">
                <a16:creationId xmlns:a16="http://schemas.microsoft.com/office/drawing/2014/main" id="{B60E594D-C8CD-2548-84F2-34F87388BF0F}"/>
              </a:ext>
            </a:extLst>
          </p:cNvPr>
          <p:cNvSpPr>
            <a:spLocks noGrp="1"/>
          </p:cNvSpPr>
          <p:nvPr>
            <p:ph type="body" idx="1"/>
          </p:nvPr>
        </p:nvSpPr>
        <p:spPr>
          <a:xfrm>
            <a:off x="432101" y="135338"/>
            <a:ext cx="2463499" cy="864957"/>
          </a:xfrm>
        </p:spPr>
        <p:txBody>
          <a:bodyPr/>
          <a:lstStyle/>
          <a:p>
            <a:pPr marL="76200" indent="0">
              <a:spcBef>
                <a:spcPts val="0"/>
              </a:spcBef>
              <a:spcAft>
                <a:spcPts val="0"/>
              </a:spcAft>
              <a:buNone/>
            </a:pPr>
            <a:r>
              <a:rPr lang="en-US" sz="1200" b="1" i="1" dirty="0">
                <a:solidFill>
                  <a:schemeClr val="bg2"/>
                </a:solidFill>
              </a:rPr>
              <a:t>Stage 1</a:t>
            </a:r>
          </a:p>
          <a:p>
            <a:pPr marL="76200" indent="0">
              <a:spcBef>
                <a:spcPts val="0"/>
              </a:spcBef>
              <a:buNone/>
            </a:pPr>
            <a:r>
              <a:rPr lang="en-US" sz="1100" b="1" i="1" dirty="0">
                <a:solidFill>
                  <a:schemeClr val="bg2"/>
                </a:solidFill>
              </a:rPr>
              <a:t>Distance map prediction</a:t>
            </a:r>
          </a:p>
        </p:txBody>
      </p:sp>
      <p:grpSp>
        <p:nvGrpSpPr>
          <p:cNvPr id="83" name="Group 82">
            <a:extLst>
              <a:ext uri="{FF2B5EF4-FFF2-40B4-BE49-F238E27FC236}">
                <a16:creationId xmlns:a16="http://schemas.microsoft.com/office/drawing/2014/main" id="{6972810C-D620-6A49-A33F-18F8443FB647}"/>
              </a:ext>
            </a:extLst>
          </p:cNvPr>
          <p:cNvGrpSpPr/>
          <p:nvPr/>
        </p:nvGrpSpPr>
        <p:grpSpPr>
          <a:xfrm>
            <a:off x="1221317" y="710513"/>
            <a:ext cx="6474776" cy="1525246"/>
            <a:chOff x="405812" y="1322177"/>
            <a:chExt cx="8309303" cy="2815990"/>
          </a:xfrm>
        </p:grpSpPr>
        <p:cxnSp>
          <p:nvCxnSpPr>
            <p:cNvPr id="84" name="Shape 92">
              <a:extLst>
                <a:ext uri="{FF2B5EF4-FFF2-40B4-BE49-F238E27FC236}">
                  <a16:creationId xmlns:a16="http://schemas.microsoft.com/office/drawing/2014/main" id="{E0D1789D-3BBA-3243-A584-09090FA794F6}"/>
                </a:ext>
              </a:extLst>
            </p:cNvPr>
            <p:cNvCxnSpPr/>
            <p:nvPr/>
          </p:nvCxnSpPr>
          <p:spPr>
            <a:xfrm>
              <a:off x="2907930" y="2007444"/>
              <a:ext cx="250651" cy="0"/>
            </a:xfrm>
            <a:prstGeom prst="straightConnector1">
              <a:avLst/>
            </a:prstGeom>
            <a:noFill/>
            <a:ln w="9525" cap="flat" cmpd="sng">
              <a:solidFill>
                <a:srgbClr val="4C4C4C"/>
              </a:solidFill>
              <a:prstDash val="solid"/>
              <a:round/>
              <a:headEnd type="none" w="med" len="med"/>
              <a:tailEnd type="triangle" w="med" len="med"/>
            </a:ln>
          </p:spPr>
        </p:cxnSp>
        <p:sp>
          <p:nvSpPr>
            <p:cNvPr id="85" name="Shape 83">
              <a:extLst>
                <a:ext uri="{FF2B5EF4-FFF2-40B4-BE49-F238E27FC236}">
                  <a16:creationId xmlns:a16="http://schemas.microsoft.com/office/drawing/2014/main" id="{0B839D06-3A77-BB41-9B2F-2DBFCEABED32}"/>
                </a:ext>
              </a:extLst>
            </p:cNvPr>
            <p:cNvSpPr/>
            <p:nvPr/>
          </p:nvSpPr>
          <p:spPr>
            <a:xfrm>
              <a:off x="1357148" y="2625321"/>
              <a:ext cx="299896" cy="1233233"/>
            </a:xfrm>
            <a:custGeom>
              <a:avLst/>
              <a:gdLst/>
              <a:ahLst/>
              <a:cxnLst/>
              <a:rect l="0" t="0" r="0" b="0"/>
              <a:pathLst>
                <a:path w="120000" h="120000" extrusionOk="0">
                  <a:moveTo>
                    <a:pt x="153" y="42409"/>
                  </a:moveTo>
                  <a:cubicBezTo>
                    <a:pt x="686" y="67022"/>
                    <a:pt x="-378" y="95386"/>
                    <a:pt x="153" y="120000"/>
                  </a:cubicBezTo>
                  <a:lnTo>
                    <a:pt x="120000" y="76568"/>
                  </a:lnTo>
                  <a:lnTo>
                    <a:pt x="120000" y="0"/>
                  </a:lnTo>
                  <a:lnTo>
                    <a:pt x="153" y="42409"/>
                  </a:lnTo>
                  <a:close/>
                </a:path>
              </a:pathLst>
            </a:custGeom>
            <a:noFill/>
            <a:ln w="9525" cap="flat" cmpd="sng">
              <a:solidFill>
                <a:srgbClr val="4C4C4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a:solidFill>
                  <a:srgbClr val="000000"/>
                </a:solidFill>
                <a:latin typeface="+mn-lt"/>
                <a:ea typeface="Source Sans Pro"/>
                <a:cs typeface="Source Sans Pro"/>
                <a:sym typeface="Source Sans Pro"/>
              </a:endParaRPr>
            </a:p>
          </p:txBody>
        </p:sp>
        <p:sp>
          <p:nvSpPr>
            <p:cNvPr id="86" name="Shape 84">
              <a:extLst>
                <a:ext uri="{FF2B5EF4-FFF2-40B4-BE49-F238E27FC236}">
                  <a16:creationId xmlns:a16="http://schemas.microsoft.com/office/drawing/2014/main" id="{08B343EB-6DF2-904F-8BD3-A241B6D404FA}"/>
                </a:ext>
              </a:extLst>
            </p:cNvPr>
            <p:cNvSpPr/>
            <p:nvPr/>
          </p:nvSpPr>
          <p:spPr>
            <a:xfrm>
              <a:off x="1407086" y="2625320"/>
              <a:ext cx="299896" cy="1233233"/>
            </a:xfrm>
            <a:custGeom>
              <a:avLst/>
              <a:gdLst/>
              <a:ahLst/>
              <a:cxnLst/>
              <a:rect l="0" t="0" r="0" b="0"/>
              <a:pathLst>
                <a:path w="120000" h="120000" extrusionOk="0">
                  <a:moveTo>
                    <a:pt x="153" y="42409"/>
                  </a:moveTo>
                  <a:cubicBezTo>
                    <a:pt x="686" y="67022"/>
                    <a:pt x="-378" y="95386"/>
                    <a:pt x="153" y="120000"/>
                  </a:cubicBezTo>
                  <a:lnTo>
                    <a:pt x="120000" y="76568"/>
                  </a:lnTo>
                  <a:lnTo>
                    <a:pt x="120000" y="0"/>
                  </a:lnTo>
                  <a:lnTo>
                    <a:pt x="153" y="42409"/>
                  </a:lnTo>
                  <a:close/>
                </a:path>
              </a:pathLst>
            </a:custGeom>
            <a:solidFill>
              <a:schemeClr val="accent6">
                <a:lumMod val="40000"/>
                <a:lumOff val="60000"/>
              </a:schemeClr>
            </a:solidFill>
            <a:ln>
              <a:headEnd type="none" w="sm" len="sm"/>
              <a:tailEnd type="none" w="sm" len="sm"/>
            </a:ln>
          </p:spPr>
          <p:style>
            <a:lnRef idx="1">
              <a:schemeClr val="accent1"/>
            </a:lnRef>
            <a:fillRef idx="2">
              <a:schemeClr val="accent1"/>
            </a:fillRef>
            <a:effectRef idx="1">
              <a:schemeClr val="accent1"/>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a:solidFill>
                  <a:srgbClr val="000000"/>
                </a:solidFill>
                <a:ea typeface="Source Sans Pro"/>
                <a:cs typeface="Source Sans Pro"/>
                <a:sym typeface="Source Sans Pro"/>
              </a:endParaRPr>
            </a:p>
          </p:txBody>
        </p:sp>
        <p:cxnSp>
          <p:nvCxnSpPr>
            <p:cNvPr id="87" name="Shape 85">
              <a:extLst>
                <a:ext uri="{FF2B5EF4-FFF2-40B4-BE49-F238E27FC236}">
                  <a16:creationId xmlns:a16="http://schemas.microsoft.com/office/drawing/2014/main" id="{63919228-2265-E745-B2A1-40EFE039B74F}"/>
                </a:ext>
              </a:extLst>
            </p:cNvPr>
            <p:cNvCxnSpPr/>
            <p:nvPr/>
          </p:nvCxnSpPr>
          <p:spPr>
            <a:xfrm>
              <a:off x="1657106" y="2625321"/>
              <a:ext cx="49798" cy="0"/>
            </a:xfrm>
            <a:prstGeom prst="straightConnector1">
              <a:avLst/>
            </a:prstGeom>
            <a:noFill/>
            <a:ln w="9525" cap="flat" cmpd="sng">
              <a:solidFill>
                <a:srgbClr val="4C4C4C"/>
              </a:solidFill>
              <a:prstDash val="solid"/>
              <a:round/>
              <a:headEnd type="none" w="sm" len="sm"/>
              <a:tailEnd type="none" w="sm" len="sm"/>
            </a:ln>
          </p:spPr>
        </p:cxnSp>
        <p:cxnSp>
          <p:nvCxnSpPr>
            <p:cNvPr id="88" name="Shape 86">
              <a:extLst>
                <a:ext uri="{FF2B5EF4-FFF2-40B4-BE49-F238E27FC236}">
                  <a16:creationId xmlns:a16="http://schemas.microsoft.com/office/drawing/2014/main" id="{4A10A667-1049-5D45-978A-FE65DF716CA7}"/>
                </a:ext>
              </a:extLst>
            </p:cNvPr>
            <p:cNvCxnSpPr/>
            <p:nvPr/>
          </p:nvCxnSpPr>
          <p:spPr>
            <a:xfrm>
              <a:off x="1361039" y="3058048"/>
              <a:ext cx="49798" cy="0"/>
            </a:xfrm>
            <a:prstGeom prst="straightConnector1">
              <a:avLst/>
            </a:prstGeom>
            <a:noFill/>
            <a:ln w="9525" cap="flat" cmpd="sng">
              <a:solidFill>
                <a:srgbClr val="4C4C4C"/>
              </a:solidFill>
              <a:prstDash val="solid"/>
              <a:round/>
              <a:headEnd type="none" w="sm" len="sm"/>
              <a:tailEnd type="none" w="sm" len="sm"/>
            </a:ln>
          </p:spPr>
        </p:cxnSp>
        <p:cxnSp>
          <p:nvCxnSpPr>
            <p:cNvPr id="89" name="Shape 87">
              <a:extLst>
                <a:ext uri="{FF2B5EF4-FFF2-40B4-BE49-F238E27FC236}">
                  <a16:creationId xmlns:a16="http://schemas.microsoft.com/office/drawing/2014/main" id="{3A5E11EB-FF96-CD47-A28C-F77F652771E9}"/>
                </a:ext>
              </a:extLst>
            </p:cNvPr>
            <p:cNvCxnSpPr/>
            <p:nvPr/>
          </p:nvCxnSpPr>
          <p:spPr>
            <a:xfrm>
              <a:off x="1361038" y="3858461"/>
              <a:ext cx="49798" cy="0"/>
            </a:xfrm>
            <a:prstGeom prst="straightConnector1">
              <a:avLst/>
            </a:prstGeom>
            <a:noFill/>
            <a:ln w="9525" cap="flat" cmpd="sng">
              <a:solidFill>
                <a:srgbClr val="4C4C4C"/>
              </a:solidFill>
              <a:prstDash val="solid"/>
              <a:round/>
              <a:headEnd type="none" w="sm" len="sm"/>
              <a:tailEnd type="none" w="sm" len="sm"/>
            </a:ln>
          </p:spPr>
        </p:cxnSp>
        <p:sp>
          <p:nvSpPr>
            <p:cNvPr id="90" name="Shape 88">
              <a:extLst>
                <a:ext uri="{FF2B5EF4-FFF2-40B4-BE49-F238E27FC236}">
                  <a16:creationId xmlns:a16="http://schemas.microsoft.com/office/drawing/2014/main" id="{B7789C42-30D6-6844-B518-150EBA888968}"/>
                </a:ext>
              </a:extLst>
            </p:cNvPr>
            <p:cNvSpPr/>
            <p:nvPr/>
          </p:nvSpPr>
          <p:spPr>
            <a:xfrm>
              <a:off x="1971008" y="1711219"/>
              <a:ext cx="975785" cy="554843"/>
            </a:xfrm>
            <a:prstGeom prst="rect">
              <a:avLst/>
            </a:prstGeom>
            <a:ln>
              <a:headEnd type="none" w="sm" len="sm"/>
              <a:tailEnd type="none" w="sm" len="sm"/>
            </a:ln>
          </p:spPr>
          <p:style>
            <a:lnRef idx="1">
              <a:schemeClr val="accent5"/>
            </a:lnRef>
            <a:fillRef idx="2">
              <a:schemeClr val="accent5"/>
            </a:fillRef>
            <a:effectRef idx="1">
              <a:schemeClr val="accent5"/>
            </a:effectRef>
            <a:fontRef idx="minor">
              <a:schemeClr val="dk1"/>
            </a:fontRef>
          </p:style>
          <p:txBody>
            <a:bodyPr spcFirstLastPara="1" wrap="square" lIns="91425" tIns="91425" rIns="91425" bIns="91425" anchor="ctr" anchorCtr="0">
              <a:noAutofit/>
            </a:bodyPr>
            <a:lstStyle/>
            <a:p>
              <a:pPr lvl="0" algn="ctr"/>
              <a:r>
                <a:rPr lang="en-US" altLang="zh-Hans" sz="800" dirty="0">
                  <a:ea typeface="Proxima Nova"/>
                  <a:cs typeface="Proxima Nova"/>
                  <a:sym typeface="Proxima Nova"/>
                </a:rPr>
                <a:t>9</a:t>
              </a:r>
              <a:r>
                <a:rPr lang="en-US" sz="800" dirty="0">
                  <a:ea typeface="Proxima Nova"/>
                  <a:cs typeface="Proxima Nova"/>
                  <a:sym typeface="Proxima Nova"/>
                </a:rPr>
                <a:t>x</a:t>
              </a:r>
              <a:r>
                <a:rPr lang="en-US" altLang="zh-Hans" sz="800" dirty="0">
                  <a:ea typeface="Proxima Nova"/>
                  <a:cs typeface="Proxima Nova"/>
                  <a:sym typeface="Proxima Nova"/>
                </a:rPr>
                <a:t>9</a:t>
              </a:r>
              <a:endParaRPr lang="en-US" sz="800" dirty="0">
                <a:solidFill>
                  <a:schemeClr val="tx1"/>
                </a:solidFill>
                <a:ea typeface="Proxima Nova"/>
                <a:cs typeface="Proxima Nova"/>
                <a:sym typeface="Proxima Nova"/>
              </a:endParaRPr>
            </a:p>
            <a:p>
              <a:pPr marL="0" lvl="0" indent="0" algn="ctr" rtl="0">
                <a:spcBef>
                  <a:spcPts val="0"/>
                </a:spcBef>
                <a:spcAft>
                  <a:spcPts val="0"/>
                </a:spcAft>
                <a:buNone/>
              </a:pPr>
              <a:r>
                <a:rPr lang="en-US" sz="800" dirty="0">
                  <a:solidFill>
                    <a:schemeClr val="tx1"/>
                  </a:solidFill>
                  <a:ea typeface="Proxima Nova"/>
                  <a:cs typeface="Proxima Nova"/>
                  <a:sym typeface="Proxima Nova"/>
                </a:rPr>
                <a:t>3 ResBlocks</a:t>
              </a:r>
              <a:endParaRPr sz="800" dirty="0">
                <a:solidFill>
                  <a:schemeClr val="tx1"/>
                </a:solidFill>
                <a:ea typeface="Proxima Nova"/>
                <a:cs typeface="Proxima Nova"/>
                <a:sym typeface="Proxima Nova"/>
              </a:endParaRPr>
            </a:p>
          </p:txBody>
        </p:sp>
        <p:cxnSp>
          <p:nvCxnSpPr>
            <p:cNvPr id="91" name="Shape 90">
              <a:extLst>
                <a:ext uri="{FF2B5EF4-FFF2-40B4-BE49-F238E27FC236}">
                  <a16:creationId xmlns:a16="http://schemas.microsoft.com/office/drawing/2014/main" id="{D815E3B0-B86E-9B41-8CBF-8D7839BBF762}"/>
                </a:ext>
              </a:extLst>
            </p:cNvPr>
            <p:cNvCxnSpPr>
              <a:cxnSpLocks/>
            </p:cNvCxnSpPr>
            <p:nvPr/>
          </p:nvCxnSpPr>
          <p:spPr>
            <a:xfrm>
              <a:off x="1710915" y="2007444"/>
              <a:ext cx="269106" cy="0"/>
            </a:xfrm>
            <a:prstGeom prst="straightConnector1">
              <a:avLst/>
            </a:prstGeom>
            <a:noFill/>
            <a:ln w="9525" cap="flat" cmpd="sng">
              <a:solidFill>
                <a:srgbClr val="4C4C4C"/>
              </a:solidFill>
              <a:prstDash val="solid"/>
              <a:round/>
              <a:headEnd type="none" w="med" len="med"/>
              <a:tailEnd type="triangle" w="med" len="med"/>
            </a:ln>
          </p:spPr>
        </p:cxnSp>
        <p:cxnSp>
          <p:nvCxnSpPr>
            <p:cNvPr id="92" name="Shape 91">
              <a:extLst>
                <a:ext uri="{FF2B5EF4-FFF2-40B4-BE49-F238E27FC236}">
                  <a16:creationId xmlns:a16="http://schemas.microsoft.com/office/drawing/2014/main" id="{11F95FB8-6F70-994D-98EB-ACCF1E1E4CE5}"/>
                </a:ext>
              </a:extLst>
            </p:cNvPr>
            <p:cNvCxnSpPr>
              <a:cxnSpLocks/>
            </p:cNvCxnSpPr>
            <p:nvPr/>
          </p:nvCxnSpPr>
          <p:spPr>
            <a:xfrm>
              <a:off x="2790908" y="3058048"/>
              <a:ext cx="2186499" cy="5756"/>
            </a:xfrm>
            <a:prstGeom prst="straightConnector1">
              <a:avLst/>
            </a:prstGeom>
            <a:noFill/>
            <a:ln w="9525" cap="flat" cmpd="sng">
              <a:solidFill>
                <a:srgbClr val="4C4C4C"/>
              </a:solidFill>
              <a:prstDash val="solid"/>
              <a:round/>
              <a:headEnd type="none" w="med" len="med"/>
              <a:tailEnd type="none" w="med" len="med"/>
            </a:ln>
          </p:spPr>
        </p:cxnSp>
        <p:sp>
          <p:nvSpPr>
            <p:cNvPr id="93" name="Shape 93">
              <a:extLst>
                <a:ext uri="{FF2B5EF4-FFF2-40B4-BE49-F238E27FC236}">
                  <a16:creationId xmlns:a16="http://schemas.microsoft.com/office/drawing/2014/main" id="{83F1689C-570D-CF46-818A-0BAE6B101910}"/>
                </a:ext>
              </a:extLst>
            </p:cNvPr>
            <p:cNvSpPr/>
            <p:nvPr/>
          </p:nvSpPr>
          <p:spPr>
            <a:xfrm>
              <a:off x="5254686" y="1693584"/>
              <a:ext cx="1051297" cy="1679107"/>
            </a:xfrm>
            <a:prstGeom prst="rect">
              <a:avLst/>
            </a:prstGeom>
            <a:ln>
              <a:headEnd type="none" w="sm" len="sm"/>
              <a:tailEnd type="none" w="sm" len="sm"/>
            </a:ln>
          </p:spPr>
          <p:style>
            <a:lnRef idx="1">
              <a:schemeClr val="accent5"/>
            </a:lnRef>
            <a:fillRef idx="2">
              <a:schemeClr val="accent5"/>
            </a:fillRef>
            <a:effectRef idx="1">
              <a:schemeClr val="accent5"/>
            </a:effectRef>
            <a:fontRef idx="minor">
              <a:schemeClr val="dk1"/>
            </a:fontRef>
          </p:style>
          <p:txBody>
            <a:bodyPr spcFirstLastPara="1" wrap="square" lIns="91425" tIns="91425" rIns="91425" bIns="91425" anchor="ctr" anchorCtr="0">
              <a:noAutofit/>
            </a:bodyPr>
            <a:lstStyle/>
            <a:p>
              <a:pPr marL="0" lvl="0" indent="0" algn="ctr" rtl="0">
                <a:spcBef>
                  <a:spcPts val="0"/>
                </a:spcBef>
                <a:spcAft>
                  <a:spcPts val="0"/>
                </a:spcAft>
                <a:buNone/>
              </a:pPr>
              <a:r>
                <a:rPr lang="en-US" altLang="zh-CN" sz="800" dirty="0">
                  <a:solidFill>
                    <a:schemeClr val="tx1"/>
                  </a:solidFill>
                  <a:ea typeface="Proxima Nova"/>
                  <a:cs typeface="Proxima Nova"/>
                  <a:sym typeface="Proxima Nova"/>
                </a:rPr>
                <a:t>5x5</a:t>
              </a:r>
              <a:endParaRPr lang="en-US" sz="800" dirty="0">
                <a:solidFill>
                  <a:schemeClr val="tx1"/>
                </a:solidFill>
                <a:ea typeface="Proxima Nova"/>
                <a:cs typeface="Proxima Nova"/>
                <a:sym typeface="Proxima Nova"/>
              </a:endParaRPr>
            </a:p>
            <a:p>
              <a:pPr marL="0" lvl="0" indent="0" algn="ctr" rtl="0">
                <a:spcBef>
                  <a:spcPts val="0"/>
                </a:spcBef>
                <a:spcAft>
                  <a:spcPts val="0"/>
                </a:spcAft>
                <a:buNone/>
              </a:pPr>
              <a:endParaRPr sz="800" dirty="0">
                <a:solidFill>
                  <a:schemeClr val="tx1"/>
                </a:solidFill>
                <a:ea typeface="Proxima Nova"/>
                <a:cs typeface="Proxima Nova"/>
                <a:sym typeface="Proxima Nova"/>
              </a:endParaRPr>
            </a:p>
            <a:p>
              <a:pPr marL="0" lvl="0" indent="0" algn="ctr" rtl="0">
                <a:spcBef>
                  <a:spcPts val="0"/>
                </a:spcBef>
                <a:spcAft>
                  <a:spcPts val="0"/>
                </a:spcAft>
                <a:buNone/>
              </a:pPr>
              <a:r>
                <a:rPr lang="en-US" altLang="zh-Hans" sz="800" dirty="0">
                  <a:solidFill>
                    <a:schemeClr val="tx1"/>
                  </a:solidFill>
                  <a:ea typeface="Proxima Nova"/>
                  <a:cs typeface="Proxima Nova"/>
                  <a:sym typeface="Proxima Nova"/>
                </a:rPr>
                <a:t>12 </a:t>
              </a:r>
              <a:r>
                <a:rPr lang="en-US" altLang="zh-Hans" sz="800" b="1" dirty="0">
                  <a:solidFill>
                    <a:schemeClr val="tx1"/>
                  </a:solidFill>
                  <a:ea typeface="Proxima Nova"/>
                  <a:cs typeface="Proxima Nova"/>
                  <a:sym typeface="Proxima Nova"/>
                </a:rPr>
                <a:t>Dilated</a:t>
              </a:r>
              <a:r>
                <a:rPr lang="en-US" sz="800" b="1" dirty="0">
                  <a:solidFill>
                    <a:schemeClr val="tx1"/>
                  </a:solidFill>
                  <a:ea typeface="Proxima Nova"/>
                  <a:cs typeface="Proxima Nova"/>
                  <a:sym typeface="Proxima Nova"/>
                </a:rPr>
                <a:t> </a:t>
              </a:r>
            </a:p>
            <a:p>
              <a:pPr marL="0" lvl="0" indent="0" algn="ctr" rtl="0">
                <a:spcBef>
                  <a:spcPts val="0"/>
                </a:spcBef>
                <a:spcAft>
                  <a:spcPts val="0"/>
                </a:spcAft>
                <a:buNone/>
              </a:pPr>
              <a:r>
                <a:rPr lang="en-US" sz="800" b="1" dirty="0">
                  <a:solidFill>
                    <a:schemeClr val="tx1"/>
                  </a:solidFill>
                  <a:ea typeface="Proxima Nova"/>
                  <a:cs typeface="Proxima Nova"/>
                  <a:sym typeface="Proxima Nova"/>
                </a:rPr>
                <a:t>Res</a:t>
              </a:r>
              <a:r>
                <a:rPr lang="zh-CN" altLang="en-US" sz="800" b="1" dirty="0">
                  <a:solidFill>
                    <a:schemeClr val="tx1"/>
                  </a:solidFill>
                  <a:ea typeface="Proxima Nova"/>
                  <a:cs typeface="Proxima Nova"/>
                  <a:sym typeface="Proxima Nova"/>
                </a:rPr>
                <a:t> </a:t>
              </a:r>
              <a:r>
                <a:rPr lang="en-US" sz="800" b="1" dirty="0">
                  <a:solidFill>
                    <a:schemeClr val="tx1"/>
                  </a:solidFill>
                  <a:ea typeface="Proxima Nova"/>
                  <a:cs typeface="Proxima Nova"/>
                  <a:sym typeface="Proxima Nova"/>
                </a:rPr>
                <a:t>Blocks</a:t>
              </a:r>
            </a:p>
            <a:p>
              <a:pPr marL="0" lvl="0" indent="0" algn="ctr" rtl="0">
                <a:spcBef>
                  <a:spcPts val="0"/>
                </a:spcBef>
                <a:spcAft>
                  <a:spcPts val="0"/>
                </a:spcAft>
                <a:buNone/>
              </a:pPr>
              <a:r>
                <a:rPr lang="en-US" sz="800" dirty="0">
                  <a:solidFill>
                    <a:schemeClr val="tx1"/>
                  </a:solidFill>
                  <a:ea typeface="Proxima Nova"/>
                  <a:cs typeface="Proxima Nova"/>
                  <a:sym typeface="Proxima Nova"/>
                </a:rPr>
                <a:t>= 24 layers</a:t>
              </a:r>
              <a:endParaRPr sz="800" dirty="0">
                <a:solidFill>
                  <a:schemeClr val="tx1"/>
                </a:solidFill>
                <a:ea typeface="Proxima Nova"/>
                <a:cs typeface="Proxima Nova"/>
                <a:sym typeface="Proxima Nova"/>
              </a:endParaRPr>
            </a:p>
          </p:txBody>
        </p:sp>
        <p:sp>
          <p:nvSpPr>
            <p:cNvPr id="94" name="Shape 94">
              <a:extLst>
                <a:ext uri="{FF2B5EF4-FFF2-40B4-BE49-F238E27FC236}">
                  <a16:creationId xmlns:a16="http://schemas.microsoft.com/office/drawing/2014/main" id="{5B7E71DF-78CE-6E45-BC3D-36EB12E3849B}"/>
                </a:ext>
              </a:extLst>
            </p:cNvPr>
            <p:cNvSpPr/>
            <p:nvPr/>
          </p:nvSpPr>
          <p:spPr>
            <a:xfrm>
              <a:off x="7948209" y="1781592"/>
              <a:ext cx="386490" cy="1233233"/>
            </a:xfrm>
            <a:custGeom>
              <a:avLst/>
              <a:gdLst/>
              <a:ahLst/>
              <a:cxnLst/>
              <a:rect l="0" t="0" r="0" b="0"/>
              <a:pathLst>
                <a:path w="120000" h="120000" extrusionOk="0">
                  <a:moveTo>
                    <a:pt x="153" y="42409"/>
                  </a:moveTo>
                  <a:cubicBezTo>
                    <a:pt x="686" y="67022"/>
                    <a:pt x="-378" y="95386"/>
                    <a:pt x="153" y="120000"/>
                  </a:cubicBezTo>
                  <a:lnTo>
                    <a:pt x="120000" y="76568"/>
                  </a:lnTo>
                  <a:lnTo>
                    <a:pt x="120000" y="0"/>
                  </a:lnTo>
                  <a:lnTo>
                    <a:pt x="153" y="42409"/>
                  </a:lnTo>
                  <a:close/>
                </a:path>
              </a:pathLst>
            </a:custGeom>
            <a:solidFill>
              <a:schemeClr val="accent6">
                <a:lumMod val="40000"/>
                <a:lumOff val="60000"/>
              </a:schemeClr>
            </a:solidFill>
            <a:ln>
              <a:headEnd type="none" w="sm" len="sm"/>
              <a:tailEnd type="none" w="sm" len="sm"/>
            </a:ln>
          </p:spPr>
          <p:style>
            <a:lnRef idx="1">
              <a:schemeClr val="accent1"/>
            </a:lnRef>
            <a:fillRef idx="2">
              <a:schemeClr val="accent1"/>
            </a:fillRef>
            <a:effectRef idx="1">
              <a:schemeClr val="accent1"/>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a:solidFill>
                  <a:srgbClr val="000000"/>
                </a:solidFill>
                <a:ea typeface="Source Sans Pro"/>
                <a:cs typeface="Source Sans Pro"/>
                <a:sym typeface="Source Sans Pro"/>
              </a:endParaRPr>
            </a:p>
          </p:txBody>
        </p:sp>
        <p:sp>
          <p:nvSpPr>
            <p:cNvPr id="95" name="Shape 95">
              <a:extLst>
                <a:ext uri="{FF2B5EF4-FFF2-40B4-BE49-F238E27FC236}">
                  <a16:creationId xmlns:a16="http://schemas.microsoft.com/office/drawing/2014/main" id="{F481743F-5DB0-1148-8988-9445B8893CAA}"/>
                </a:ext>
              </a:extLst>
            </p:cNvPr>
            <p:cNvSpPr/>
            <p:nvPr/>
          </p:nvSpPr>
          <p:spPr>
            <a:xfrm>
              <a:off x="1382113" y="1550445"/>
              <a:ext cx="299897" cy="854268"/>
            </a:xfrm>
            <a:prstGeom prst="rect">
              <a:avLst/>
            </a:prstGeom>
            <a:solidFill>
              <a:schemeClr val="accent6">
                <a:lumMod val="40000"/>
                <a:lumOff val="60000"/>
              </a:schemeClr>
            </a:solidFill>
            <a:ln>
              <a:headEnd type="none" w="sm" len="sm"/>
              <a:tailEnd type="none" w="sm" len="sm"/>
            </a:ln>
          </p:spPr>
          <p:style>
            <a:lnRef idx="1">
              <a:schemeClr val="accent1"/>
            </a:lnRef>
            <a:fillRef idx="2">
              <a:schemeClr val="accent1"/>
            </a:fillRef>
            <a:effectRef idx="1">
              <a:schemeClr val="accent1"/>
            </a:effectRef>
            <a:fontRef idx="minor">
              <a:schemeClr val="dk1"/>
            </a:fontRef>
          </p:style>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6" name="Shape 96">
              <a:extLst>
                <a:ext uri="{FF2B5EF4-FFF2-40B4-BE49-F238E27FC236}">
                  <a16:creationId xmlns:a16="http://schemas.microsoft.com/office/drawing/2014/main" id="{F4B4C5A3-DDAB-1946-A9CA-B1CDA03F4985}"/>
                </a:ext>
              </a:extLst>
            </p:cNvPr>
            <p:cNvSpPr/>
            <p:nvPr/>
          </p:nvSpPr>
          <p:spPr>
            <a:xfrm>
              <a:off x="443323" y="1860403"/>
              <a:ext cx="889708" cy="150282"/>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 dirty="0">
                  <a:latin typeface="+mn-lt"/>
                  <a:ea typeface="Proxima Nova"/>
                  <a:cs typeface="Proxima Nova"/>
                  <a:sym typeface="Proxima Nova"/>
                </a:rPr>
                <a:t>1D</a:t>
              </a:r>
            </a:p>
            <a:p>
              <a:pPr marL="0" marR="0" lvl="0" indent="0" algn="ctr" rtl="0">
                <a:spcBef>
                  <a:spcPts val="0"/>
                </a:spcBef>
                <a:spcAft>
                  <a:spcPts val="0"/>
                </a:spcAft>
                <a:buNone/>
              </a:pPr>
              <a:r>
                <a:rPr lang="en-US" sz="1000" dirty="0">
                  <a:solidFill>
                    <a:srgbClr val="000000"/>
                  </a:solidFill>
                  <a:latin typeface="+mn-lt"/>
                  <a:ea typeface="Proxima Nova"/>
                  <a:cs typeface="Proxima Nova"/>
                  <a:sym typeface="Proxima Nova"/>
                </a:rPr>
                <a:t>Features</a:t>
              </a:r>
              <a:endParaRPr sz="1000" dirty="0">
                <a:solidFill>
                  <a:srgbClr val="000000"/>
                </a:solidFill>
                <a:latin typeface="+mn-lt"/>
                <a:ea typeface="Proxima Nova"/>
                <a:cs typeface="Proxima Nova"/>
                <a:sym typeface="Proxima Nova"/>
              </a:endParaRPr>
            </a:p>
          </p:txBody>
        </p:sp>
        <p:sp>
          <p:nvSpPr>
            <p:cNvPr id="97" name="Shape 97">
              <a:extLst>
                <a:ext uri="{FF2B5EF4-FFF2-40B4-BE49-F238E27FC236}">
                  <a16:creationId xmlns:a16="http://schemas.microsoft.com/office/drawing/2014/main" id="{5012046F-1C95-3747-8C1A-6641EE74C179}"/>
                </a:ext>
              </a:extLst>
            </p:cNvPr>
            <p:cNvSpPr/>
            <p:nvPr/>
          </p:nvSpPr>
          <p:spPr>
            <a:xfrm>
              <a:off x="405812" y="3225406"/>
              <a:ext cx="889708" cy="193219"/>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 dirty="0">
                  <a:latin typeface="+mn-lt"/>
                  <a:ea typeface="Proxima Nova"/>
                  <a:cs typeface="Proxima Nova"/>
                  <a:sym typeface="Proxima Nova"/>
                </a:rPr>
                <a:t>2D Features</a:t>
              </a:r>
              <a:endParaRPr sz="1000" dirty="0">
                <a:solidFill>
                  <a:srgbClr val="000000"/>
                </a:solidFill>
                <a:latin typeface="+mn-lt"/>
                <a:ea typeface="Proxima Nova"/>
                <a:cs typeface="Proxima Nova"/>
                <a:sym typeface="Proxima Nova"/>
              </a:endParaRPr>
            </a:p>
          </p:txBody>
        </p:sp>
        <p:sp>
          <p:nvSpPr>
            <p:cNvPr id="98" name="Shape 99">
              <a:extLst>
                <a:ext uri="{FF2B5EF4-FFF2-40B4-BE49-F238E27FC236}">
                  <a16:creationId xmlns:a16="http://schemas.microsoft.com/office/drawing/2014/main" id="{05365DE2-1FF7-2B4F-8D2C-5C026D493B88}"/>
                </a:ext>
              </a:extLst>
            </p:cNvPr>
            <p:cNvSpPr/>
            <p:nvPr/>
          </p:nvSpPr>
          <p:spPr>
            <a:xfrm>
              <a:off x="4337155" y="1381951"/>
              <a:ext cx="299896" cy="1233233"/>
            </a:xfrm>
            <a:custGeom>
              <a:avLst/>
              <a:gdLst/>
              <a:ahLst/>
              <a:cxnLst/>
              <a:rect l="0" t="0" r="0" b="0"/>
              <a:pathLst>
                <a:path w="120000" h="120000" extrusionOk="0">
                  <a:moveTo>
                    <a:pt x="153" y="42409"/>
                  </a:moveTo>
                  <a:cubicBezTo>
                    <a:pt x="686" y="67022"/>
                    <a:pt x="-378" y="95386"/>
                    <a:pt x="153" y="120000"/>
                  </a:cubicBezTo>
                  <a:lnTo>
                    <a:pt x="120000" y="76568"/>
                  </a:lnTo>
                  <a:lnTo>
                    <a:pt x="120000" y="0"/>
                  </a:lnTo>
                  <a:lnTo>
                    <a:pt x="153" y="42409"/>
                  </a:lnTo>
                  <a:close/>
                </a:path>
              </a:pathLst>
            </a:custGeom>
            <a:noFill/>
            <a:ln w="9525" cap="flat" cmpd="sng">
              <a:solidFill>
                <a:srgbClr val="4C4C4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a:solidFill>
                  <a:srgbClr val="000000"/>
                </a:solidFill>
                <a:latin typeface="+mn-lt"/>
                <a:ea typeface="Source Sans Pro"/>
                <a:cs typeface="Source Sans Pro"/>
                <a:sym typeface="Source Sans Pro"/>
              </a:endParaRPr>
            </a:p>
          </p:txBody>
        </p:sp>
        <p:sp>
          <p:nvSpPr>
            <p:cNvPr id="99" name="Shape 100">
              <a:extLst>
                <a:ext uri="{FF2B5EF4-FFF2-40B4-BE49-F238E27FC236}">
                  <a16:creationId xmlns:a16="http://schemas.microsoft.com/office/drawing/2014/main" id="{DDF43B9E-3739-434C-8ACE-EA219DCA6F78}"/>
                </a:ext>
              </a:extLst>
            </p:cNvPr>
            <p:cNvSpPr/>
            <p:nvPr/>
          </p:nvSpPr>
          <p:spPr>
            <a:xfrm>
              <a:off x="4387093" y="1381950"/>
              <a:ext cx="299896" cy="1233233"/>
            </a:xfrm>
            <a:custGeom>
              <a:avLst/>
              <a:gdLst/>
              <a:ahLst/>
              <a:cxnLst/>
              <a:rect l="0" t="0" r="0" b="0"/>
              <a:pathLst>
                <a:path w="120000" h="120000" extrusionOk="0">
                  <a:moveTo>
                    <a:pt x="153" y="42409"/>
                  </a:moveTo>
                  <a:cubicBezTo>
                    <a:pt x="686" y="67022"/>
                    <a:pt x="-378" y="95386"/>
                    <a:pt x="153" y="120000"/>
                  </a:cubicBezTo>
                  <a:lnTo>
                    <a:pt x="120000" y="76568"/>
                  </a:lnTo>
                  <a:lnTo>
                    <a:pt x="120000" y="0"/>
                  </a:lnTo>
                  <a:lnTo>
                    <a:pt x="153" y="42409"/>
                  </a:lnTo>
                  <a:close/>
                </a:path>
              </a:pathLst>
            </a:custGeom>
            <a:solidFill>
              <a:schemeClr val="accent6">
                <a:lumMod val="40000"/>
                <a:lumOff val="60000"/>
              </a:schemeClr>
            </a:solidFill>
            <a:ln>
              <a:headEnd type="none" w="sm" len="sm"/>
              <a:tailEnd type="none" w="sm" len="sm"/>
            </a:ln>
          </p:spPr>
          <p:style>
            <a:lnRef idx="1">
              <a:schemeClr val="accent1"/>
            </a:lnRef>
            <a:fillRef idx="2">
              <a:schemeClr val="accent1"/>
            </a:fillRef>
            <a:effectRef idx="1">
              <a:schemeClr val="accent1"/>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a:solidFill>
                  <a:srgbClr val="000000"/>
                </a:solidFill>
                <a:ea typeface="Source Sans Pro"/>
                <a:cs typeface="Source Sans Pro"/>
                <a:sym typeface="Source Sans Pro"/>
              </a:endParaRPr>
            </a:p>
          </p:txBody>
        </p:sp>
        <p:cxnSp>
          <p:nvCxnSpPr>
            <p:cNvPr id="100" name="Shape 101">
              <a:extLst>
                <a:ext uri="{FF2B5EF4-FFF2-40B4-BE49-F238E27FC236}">
                  <a16:creationId xmlns:a16="http://schemas.microsoft.com/office/drawing/2014/main" id="{F016B5F3-F698-F446-BCA0-51E48E937E68}"/>
                </a:ext>
              </a:extLst>
            </p:cNvPr>
            <p:cNvCxnSpPr/>
            <p:nvPr/>
          </p:nvCxnSpPr>
          <p:spPr>
            <a:xfrm>
              <a:off x="4637113" y="1381951"/>
              <a:ext cx="49798" cy="0"/>
            </a:xfrm>
            <a:prstGeom prst="straightConnector1">
              <a:avLst/>
            </a:prstGeom>
            <a:noFill/>
            <a:ln w="9525" cap="flat" cmpd="sng">
              <a:solidFill>
                <a:srgbClr val="4C4C4C"/>
              </a:solidFill>
              <a:prstDash val="solid"/>
              <a:round/>
              <a:headEnd type="none" w="sm" len="sm"/>
              <a:tailEnd type="none" w="sm" len="sm"/>
            </a:ln>
          </p:spPr>
        </p:cxnSp>
        <p:cxnSp>
          <p:nvCxnSpPr>
            <p:cNvPr id="101" name="Shape 102">
              <a:extLst>
                <a:ext uri="{FF2B5EF4-FFF2-40B4-BE49-F238E27FC236}">
                  <a16:creationId xmlns:a16="http://schemas.microsoft.com/office/drawing/2014/main" id="{0B4CD40F-784B-DD4C-AC94-29B59EDF8200}"/>
                </a:ext>
              </a:extLst>
            </p:cNvPr>
            <p:cNvCxnSpPr/>
            <p:nvPr/>
          </p:nvCxnSpPr>
          <p:spPr>
            <a:xfrm>
              <a:off x="4341046" y="1814678"/>
              <a:ext cx="49798" cy="0"/>
            </a:xfrm>
            <a:prstGeom prst="straightConnector1">
              <a:avLst/>
            </a:prstGeom>
            <a:noFill/>
            <a:ln w="9525" cap="flat" cmpd="sng">
              <a:solidFill>
                <a:srgbClr val="4C4C4C"/>
              </a:solidFill>
              <a:prstDash val="solid"/>
              <a:round/>
              <a:headEnd type="none" w="sm" len="sm"/>
              <a:tailEnd type="none" w="sm" len="sm"/>
            </a:ln>
          </p:spPr>
        </p:cxnSp>
        <p:cxnSp>
          <p:nvCxnSpPr>
            <p:cNvPr id="102" name="Shape 103">
              <a:extLst>
                <a:ext uri="{FF2B5EF4-FFF2-40B4-BE49-F238E27FC236}">
                  <a16:creationId xmlns:a16="http://schemas.microsoft.com/office/drawing/2014/main" id="{9D401701-088B-4548-92F2-0E7884B807FB}"/>
                </a:ext>
              </a:extLst>
            </p:cNvPr>
            <p:cNvCxnSpPr/>
            <p:nvPr/>
          </p:nvCxnSpPr>
          <p:spPr>
            <a:xfrm>
              <a:off x="4341045" y="2615091"/>
              <a:ext cx="49798" cy="0"/>
            </a:xfrm>
            <a:prstGeom prst="straightConnector1">
              <a:avLst/>
            </a:prstGeom>
            <a:noFill/>
            <a:ln w="9525" cap="flat" cmpd="sng">
              <a:solidFill>
                <a:srgbClr val="4C4C4C"/>
              </a:solidFill>
              <a:prstDash val="solid"/>
              <a:round/>
              <a:headEnd type="none" w="sm" len="sm"/>
              <a:tailEnd type="none" w="sm" len="sm"/>
            </a:ln>
          </p:spPr>
        </p:cxnSp>
        <p:sp>
          <p:nvSpPr>
            <p:cNvPr id="103" name="Shape 104">
              <a:extLst>
                <a:ext uri="{FF2B5EF4-FFF2-40B4-BE49-F238E27FC236}">
                  <a16:creationId xmlns:a16="http://schemas.microsoft.com/office/drawing/2014/main" id="{70259D5C-BA44-D745-A90A-C20940609CD3}"/>
                </a:ext>
              </a:extLst>
            </p:cNvPr>
            <p:cNvSpPr/>
            <p:nvPr/>
          </p:nvSpPr>
          <p:spPr>
            <a:xfrm>
              <a:off x="3149555" y="1711219"/>
              <a:ext cx="927909" cy="554843"/>
            </a:xfrm>
            <a:prstGeom prst="rect">
              <a:avLst/>
            </a:prstGeom>
            <a:ln>
              <a:headEnd type="none" w="sm" len="sm"/>
              <a:tailEnd type="none" w="sm" len="sm"/>
            </a:ln>
          </p:spPr>
          <p:style>
            <a:lnRef idx="1">
              <a:schemeClr val="accent5"/>
            </a:lnRef>
            <a:fillRef idx="2">
              <a:schemeClr val="accent5"/>
            </a:fillRef>
            <a:effectRef idx="1">
              <a:schemeClr val="accent5"/>
            </a:effectRef>
            <a:fontRef idx="minor">
              <a:schemeClr val="dk1"/>
            </a:fontRef>
          </p:style>
          <p:txBody>
            <a:bodyPr spcFirstLastPara="1" wrap="square" lIns="91425" tIns="91425" rIns="91425" bIns="91425" anchor="ctr" anchorCtr="0">
              <a:noAutofit/>
            </a:bodyPr>
            <a:lstStyle/>
            <a:p>
              <a:pPr marL="0" lvl="0" indent="0" algn="ctr" rtl="0">
                <a:spcBef>
                  <a:spcPts val="0"/>
                </a:spcBef>
                <a:spcAft>
                  <a:spcPts val="0"/>
                </a:spcAft>
                <a:buNone/>
              </a:pPr>
              <a:r>
                <a:rPr lang="en-US" sz="800" dirty="0">
                  <a:solidFill>
                    <a:schemeClr val="tx1"/>
                  </a:solidFill>
                  <a:ea typeface="Proxima Nova"/>
                  <a:cs typeface="Proxima Nova"/>
                  <a:sym typeface="Proxima Nova"/>
                </a:rPr>
                <a:t>Outer Layer</a:t>
              </a:r>
              <a:endParaRPr sz="800" dirty="0">
                <a:solidFill>
                  <a:schemeClr val="tx1"/>
                </a:solidFill>
                <a:ea typeface="Proxima Nova"/>
                <a:cs typeface="Proxima Nova"/>
                <a:sym typeface="Proxima Nova"/>
              </a:endParaRPr>
            </a:p>
          </p:txBody>
        </p:sp>
        <p:cxnSp>
          <p:nvCxnSpPr>
            <p:cNvPr id="104" name="Shape 105">
              <a:extLst>
                <a:ext uri="{FF2B5EF4-FFF2-40B4-BE49-F238E27FC236}">
                  <a16:creationId xmlns:a16="http://schemas.microsoft.com/office/drawing/2014/main" id="{461F8E35-34D8-0143-B2B6-AE6C0562D02C}"/>
                </a:ext>
              </a:extLst>
            </p:cNvPr>
            <p:cNvCxnSpPr/>
            <p:nvPr/>
          </p:nvCxnSpPr>
          <p:spPr>
            <a:xfrm>
              <a:off x="4086489" y="1998560"/>
              <a:ext cx="265314" cy="0"/>
            </a:xfrm>
            <a:prstGeom prst="straightConnector1">
              <a:avLst/>
            </a:prstGeom>
            <a:noFill/>
            <a:ln w="9525" cap="flat" cmpd="sng">
              <a:solidFill>
                <a:srgbClr val="4C4C4C"/>
              </a:solidFill>
              <a:prstDash val="solid"/>
              <a:round/>
              <a:headEnd type="none" w="med" len="med"/>
              <a:tailEnd type="triangle" w="med" len="med"/>
            </a:ln>
          </p:spPr>
        </p:cxnSp>
        <p:cxnSp>
          <p:nvCxnSpPr>
            <p:cNvPr id="105" name="Shape 106">
              <a:extLst>
                <a:ext uri="{FF2B5EF4-FFF2-40B4-BE49-F238E27FC236}">
                  <a16:creationId xmlns:a16="http://schemas.microsoft.com/office/drawing/2014/main" id="{A63A5529-05B7-E143-8550-DBDB4EA3A29B}"/>
                </a:ext>
              </a:extLst>
            </p:cNvPr>
            <p:cNvCxnSpPr/>
            <p:nvPr/>
          </p:nvCxnSpPr>
          <p:spPr>
            <a:xfrm>
              <a:off x="4598052" y="1998560"/>
              <a:ext cx="364911" cy="0"/>
            </a:xfrm>
            <a:prstGeom prst="straightConnector1">
              <a:avLst/>
            </a:prstGeom>
            <a:noFill/>
            <a:ln w="9525" cap="flat" cmpd="sng">
              <a:solidFill>
                <a:srgbClr val="4C4C4C"/>
              </a:solidFill>
              <a:prstDash val="solid"/>
              <a:round/>
              <a:headEnd type="none" w="med" len="med"/>
              <a:tailEnd type="none" w="med" len="med"/>
            </a:ln>
          </p:spPr>
        </p:cxnSp>
        <p:cxnSp>
          <p:nvCxnSpPr>
            <p:cNvPr id="106" name="Shape 107">
              <a:extLst>
                <a:ext uri="{FF2B5EF4-FFF2-40B4-BE49-F238E27FC236}">
                  <a16:creationId xmlns:a16="http://schemas.microsoft.com/office/drawing/2014/main" id="{3523CD34-84AF-5A40-81F4-3D5C1B664526}"/>
                </a:ext>
              </a:extLst>
            </p:cNvPr>
            <p:cNvCxnSpPr/>
            <p:nvPr/>
          </p:nvCxnSpPr>
          <p:spPr>
            <a:xfrm>
              <a:off x="4970824" y="1998560"/>
              <a:ext cx="0" cy="1069154"/>
            </a:xfrm>
            <a:prstGeom prst="straightConnector1">
              <a:avLst/>
            </a:prstGeom>
            <a:noFill/>
            <a:ln w="9525" cap="flat" cmpd="sng">
              <a:solidFill>
                <a:srgbClr val="4C4C4C"/>
              </a:solidFill>
              <a:prstDash val="solid"/>
              <a:round/>
              <a:headEnd type="none" w="med" len="med"/>
              <a:tailEnd type="none" w="med" len="med"/>
            </a:ln>
          </p:spPr>
        </p:cxnSp>
        <p:cxnSp>
          <p:nvCxnSpPr>
            <p:cNvPr id="107" name="Shape 108">
              <a:extLst>
                <a:ext uri="{FF2B5EF4-FFF2-40B4-BE49-F238E27FC236}">
                  <a16:creationId xmlns:a16="http://schemas.microsoft.com/office/drawing/2014/main" id="{30CAE8DA-9BE8-9146-A25B-DDD4D5130791}"/>
                </a:ext>
              </a:extLst>
            </p:cNvPr>
            <p:cNvCxnSpPr/>
            <p:nvPr/>
          </p:nvCxnSpPr>
          <p:spPr>
            <a:xfrm>
              <a:off x="4970824" y="2533137"/>
              <a:ext cx="291320" cy="0"/>
            </a:xfrm>
            <a:prstGeom prst="straightConnector1">
              <a:avLst/>
            </a:prstGeom>
            <a:noFill/>
            <a:ln w="9525" cap="flat" cmpd="sng">
              <a:solidFill>
                <a:srgbClr val="4C4C4C"/>
              </a:solidFill>
              <a:prstDash val="solid"/>
              <a:round/>
              <a:headEnd type="none" w="med" len="med"/>
              <a:tailEnd type="triangle" w="med" len="med"/>
            </a:ln>
          </p:spPr>
        </p:cxnSp>
        <p:sp>
          <p:nvSpPr>
            <p:cNvPr id="108" name="Shape 110">
              <a:extLst>
                <a:ext uri="{FF2B5EF4-FFF2-40B4-BE49-F238E27FC236}">
                  <a16:creationId xmlns:a16="http://schemas.microsoft.com/office/drawing/2014/main" id="{6A0D23B0-B535-0E42-B19E-912BE76D4437}"/>
                </a:ext>
              </a:extLst>
            </p:cNvPr>
            <p:cNvSpPr/>
            <p:nvPr/>
          </p:nvSpPr>
          <p:spPr>
            <a:xfrm>
              <a:off x="6613065" y="1781599"/>
              <a:ext cx="299896" cy="1233233"/>
            </a:xfrm>
            <a:custGeom>
              <a:avLst/>
              <a:gdLst/>
              <a:ahLst/>
              <a:cxnLst/>
              <a:rect l="0" t="0" r="0" b="0"/>
              <a:pathLst>
                <a:path w="120000" h="120000" extrusionOk="0">
                  <a:moveTo>
                    <a:pt x="153" y="42409"/>
                  </a:moveTo>
                  <a:cubicBezTo>
                    <a:pt x="686" y="67022"/>
                    <a:pt x="-378" y="95386"/>
                    <a:pt x="153" y="120000"/>
                  </a:cubicBezTo>
                  <a:lnTo>
                    <a:pt x="120000" y="76568"/>
                  </a:lnTo>
                  <a:lnTo>
                    <a:pt x="120000" y="0"/>
                  </a:lnTo>
                  <a:lnTo>
                    <a:pt x="153" y="42409"/>
                  </a:lnTo>
                  <a:close/>
                </a:path>
              </a:pathLst>
            </a:custGeom>
            <a:noFill/>
            <a:ln w="9525" cap="flat" cmpd="sng">
              <a:solidFill>
                <a:srgbClr val="4C4C4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a:solidFill>
                  <a:srgbClr val="000000"/>
                </a:solidFill>
                <a:latin typeface="+mn-lt"/>
                <a:ea typeface="Source Sans Pro"/>
                <a:cs typeface="Source Sans Pro"/>
                <a:sym typeface="Source Sans Pro"/>
              </a:endParaRPr>
            </a:p>
          </p:txBody>
        </p:sp>
        <p:sp>
          <p:nvSpPr>
            <p:cNvPr id="109" name="Shape 111">
              <a:extLst>
                <a:ext uri="{FF2B5EF4-FFF2-40B4-BE49-F238E27FC236}">
                  <a16:creationId xmlns:a16="http://schemas.microsoft.com/office/drawing/2014/main" id="{C3D4621C-BFBE-564B-90EF-8631A6CE82CF}"/>
                </a:ext>
              </a:extLst>
            </p:cNvPr>
            <p:cNvSpPr/>
            <p:nvPr/>
          </p:nvSpPr>
          <p:spPr>
            <a:xfrm>
              <a:off x="6663003" y="1781599"/>
              <a:ext cx="299896" cy="1233233"/>
            </a:xfrm>
            <a:custGeom>
              <a:avLst/>
              <a:gdLst/>
              <a:ahLst/>
              <a:cxnLst/>
              <a:rect l="0" t="0" r="0" b="0"/>
              <a:pathLst>
                <a:path w="120000" h="120000" extrusionOk="0">
                  <a:moveTo>
                    <a:pt x="153" y="42409"/>
                  </a:moveTo>
                  <a:cubicBezTo>
                    <a:pt x="686" y="67022"/>
                    <a:pt x="-378" y="95386"/>
                    <a:pt x="153" y="120000"/>
                  </a:cubicBezTo>
                  <a:lnTo>
                    <a:pt x="120000" y="76568"/>
                  </a:lnTo>
                  <a:lnTo>
                    <a:pt x="120000" y="0"/>
                  </a:lnTo>
                  <a:lnTo>
                    <a:pt x="153" y="42409"/>
                  </a:lnTo>
                  <a:close/>
                </a:path>
              </a:pathLst>
            </a:custGeom>
            <a:solidFill>
              <a:schemeClr val="accent6">
                <a:lumMod val="40000"/>
                <a:lumOff val="60000"/>
              </a:schemeClr>
            </a:solidFill>
            <a:ln>
              <a:headEnd type="none" w="sm" len="sm"/>
              <a:tailEnd type="none" w="sm" len="sm"/>
            </a:ln>
          </p:spPr>
          <p:style>
            <a:lnRef idx="1">
              <a:schemeClr val="accent1"/>
            </a:lnRef>
            <a:fillRef idx="2">
              <a:schemeClr val="accent1"/>
            </a:fillRef>
            <a:effectRef idx="1">
              <a:schemeClr val="accent1"/>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a:solidFill>
                  <a:srgbClr val="000000"/>
                </a:solidFill>
                <a:ea typeface="Source Sans Pro"/>
                <a:cs typeface="Source Sans Pro"/>
                <a:sym typeface="Source Sans Pro"/>
              </a:endParaRPr>
            </a:p>
          </p:txBody>
        </p:sp>
        <p:cxnSp>
          <p:nvCxnSpPr>
            <p:cNvPr id="110" name="Shape 112">
              <a:extLst>
                <a:ext uri="{FF2B5EF4-FFF2-40B4-BE49-F238E27FC236}">
                  <a16:creationId xmlns:a16="http://schemas.microsoft.com/office/drawing/2014/main" id="{3B16ECBD-BCCC-1C4C-9A60-F80ACAD13003}"/>
                </a:ext>
              </a:extLst>
            </p:cNvPr>
            <p:cNvCxnSpPr/>
            <p:nvPr/>
          </p:nvCxnSpPr>
          <p:spPr>
            <a:xfrm>
              <a:off x="6913023" y="1781599"/>
              <a:ext cx="49798" cy="0"/>
            </a:xfrm>
            <a:prstGeom prst="straightConnector1">
              <a:avLst/>
            </a:prstGeom>
            <a:noFill/>
            <a:ln w="9525" cap="flat" cmpd="sng">
              <a:solidFill>
                <a:srgbClr val="4C4C4C"/>
              </a:solidFill>
              <a:prstDash val="solid"/>
              <a:round/>
              <a:headEnd type="none" w="sm" len="sm"/>
              <a:tailEnd type="none" w="sm" len="sm"/>
            </a:ln>
          </p:spPr>
        </p:cxnSp>
        <p:cxnSp>
          <p:nvCxnSpPr>
            <p:cNvPr id="111" name="Shape 113">
              <a:extLst>
                <a:ext uri="{FF2B5EF4-FFF2-40B4-BE49-F238E27FC236}">
                  <a16:creationId xmlns:a16="http://schemas.microsoft.com/office/drawing/2014/main" id="{EF000793-A88D-EB49-A6A3-0BE8EFF5C573}"/>
                </a:ext>
              </a:extLst>
            </p:cNvPr>
            <p:cNvCxnSpPr/>
            <p:nvPr/>
          </p:nvCxnSpPr>
          <p:spPr>
            <a:xfrm>
              <a:off x="6616956" y="2214327"/>
              <a:ext cx="49798" cy="0"/>
            </a:xfrm>
            <a:prstGeom prst="straightConnector1">
              <a:avLst/>
            </a:prstGeom>
            <a:noFill/>
            <a:ln w="9525" cap="flat" cmpd="sng">
              <a:solidFill>
                <a:srgbClr val="4C4C4C"/>
              </a:solidFill>
              <a:prstDash val="solid"/>
              <a:round/>
              <a:headEnd type="none" w="sm" len="sm"/>
              <a:tailEnd type="none" w="sm" len="sm"/>
            </a:ln>
          </p:spPr>
        </p:cxnSp>
        <p:cxnSp>
          <p:nvCxnSpPr>
            <p:cNvPr id="112" name="Shape 114">
              <a:extLst>
                <a:ext uri="{FF2B5EF4-FFF2-40B4-BE49-F238E27FC236}">
                  <a16:creationId xmlns:a16="http://schemas.microsoft.com/office/drawing/2014/main" id="{037384A1-9DA3-B347-9328-2C994C42DFF9}"/>
                </a:ext>
              </a:extLst>
            </p:cNvPr>
            <p:cNvCxnSpPr/>
            <p:nvPr/>
          </p:nvCxnSpPr>
          <p:spPr>
            <a:xfrm>
              <a:off x="6616955" y="3014740"/>
              <a:ext cx="49798" cy="0"/>
            </a:xfrm>
            <a:prstGeom prst="straightConnector1">
              <a:avLst/>
            </a:prstGeom>
            <a:noFill/>
            <a:ln w="9525" cap="flat" cmpd="sng">
              <a:solidFill>
                <a:srgbClr val="4C4C4C"/>
              </a:solidFill>
              <a:prstDash val="solid"/>
              <a:round/>
              <a:headEnd type="none" w="sm" len="sm"/>
              <a:tailEnd type="none" w="sm" len="sm"/>
            </a:ln>
          </p:spPr>
        </p:cxnSp>
        <p:cxnSp>
          <p:nvCxnSpPr>
            <p:cNvPr id="113" name="Shape 116">
              <a:extLst>
                <a:ext uri="{FF2B5EF4-FFF2-40B4-BE49-F238E27FC236}">
                  <a16:creationId xmlns:a16="http://schemas.microsoft.com/office/drawing/2014/main" id="{72ECCACE-2EE8-B040-BADA-AEFE8D5CBACB}"/>
                </a:ext>
              </a:extLst>
            </p:cNvPr>
            <p:cNvCxnSpPr/>
            <p:nvPr/>
          </p:nvCxnSpPr>
          <p:spPr>
            <a:xfrm>
              <a:off x="6313868" y="2533137"/>
              <a:ext cx="291320" cy="0"/>
            </a:xfrm>
            <a:prstGeom prst="straightConnector1">
              <a:avLst/>
            </a:prstGeom>
            <a:noFill/>
            <a:ln w="9525" cap="flat" cmpd="sng">
              <a:solidFill>
                <a:srgbClr val="4C4C4C"/>
              </a:solidFill>
              <a:prstDash val="solid"/>
              <a:round/>
              <a:headEnd type="none" w="med" len="med"/>
              <a:tailEnd type="triangle" w="med" len="med"/>
            </a:ln>
          </p:spPr>
        </p:cxnSp>
        <p:cxnSp>
          <p:nvCxnSpPr>
            <p:cNvPr id="114" name="Shape 117">
              <a:extLst>
                <a:ext uri="{FF2B5EF4-FFF2-40B4-BE49-F238E27FC236}">
                  <a16:creationId xmlns:a16="http://schemas.microsoft.com/office/drawing/2014/main" id="{E12A2449-AD11-8C49-83D7-5B197AFFEB58}"/>
                </a:ext>
              </a:extLst>
            </p:cNvPr>
            <p:cNvCxnSpPr/>
            <p:nvPr/>
          </p:nvCxnSpPr>
          <p:spPr>
            <a:xfrm>
              <a:off x="6825431" y="2533137"/>
              <a:ext cx="1120185" cy="0"/>
            </a:xfrm>
            <a:prstGeom prst="straightConnector1">
              <a:avLst/>
            </a:prstGeom>
            <a:noFill/>
            <a:ln w="9525" cap="flat" cmpd="sng">
              <a:solidFill>
                <a:srgbClr val="4C4C4C"/>
              </a:solidFill>
              <a:prstDash val="solid"/>
              <a:round/>
              <a:headEnd type="none" w="med" len="med"/>
              <a:tailEnd type="triangle" w="med" len="med"/>
            </a:ln>
          </p:spPr>
        </p:cxnSp>
        <p:sp>
          <p:nvSpPr>
            <p:cNvPr id="115" name="Shape 118">
              <a:extLst>
                <a:ext uri="{FF2B5EF4-FFF2-40B4-BE49-F238E27FC236}">
                  <a16:creationId xmlns:a16="http://schemas.microsoft.com/office/drawing/2014/main" id="{9E0CF7B1-0AEF-E44A-B5F1-D1A8846F45C9}"/>
                </a:ext>
              </a:extLst>
            </p:cNvPr>
            <p:cNvSpPr/>
            <p:nvPr/>
          </p:nvSpPr>
          <p:spPr>
            <a:xfrm>
              <a:off x="7708763" y="3323026"/>
              <a:ext cx="865384" cy="16713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dirty="0">
                  <a:latin typeface="+mn-lt"/>
                  <a:ea typeface="Proxima Nova"/>
                  <a:cs typeface="Proxima Nova"/>
                  <a:sym typeface="Proxima Nova"/>
                </a:rPr>
                <a:t>Distance Prediction</a:t>
              </a:r>
              <a:endParaRPr sz="800" dirty="0">
                <a:solidFill>
                  <a:srgbClr val="000000"/>
                </a:solidFill>
                <a:latin typeface="+mn-lt"/>
                <a:ea typeface="Proxima Nova"/>
                <a:cs typeface="Proxima Nova"/>
                <a:sym typeface="Proxima Nova"/>
              </a:endParaRPr>
            </a:p>
          </p:txBody>
        </p:sp>
        <p:sp>
          <p:nvSpPr>
            <p:cNvPr id="116" name="Shape 119">
              <a:extLst>
                <a:ext uri="{FF2B5EF4-FFF2-40B4-BE49-F238E27FC236}">
                  <a16:creationId xmlns:a16="http://schemas.microsoft.com/office/drawing/2014/main" id="{C3007431-5402-C943-AB10-E27EE13EF7D9}"/>
                </a:ext>
              </a:extLst>
            </p:cNvPr>
            <p:cNvSpPr/>
            <p:nvPr/>
          </p:nvSpPr>
          <p:spPr>
            <a:xfrm>
              <a:off x="6306514" y="1453885"/>
              <a:ext cx="1012842" cy="16713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0" dirty="0">
                <a:solidFill>
                  <a:srgbClr val="000000"/>
                </a:solidFill>
                <a:latin typeface="+mn-lt"/>
                <a:ea typeface="Proxima Nova"/>
                <a:cs typeface="Proxima Nova"/>
                <a:sym typeface="Proxima Nova"/>
              </a:endParaRPr>
            </a:p>
          </p:txBody>
        </p:sp>
        <p:sp>
          <p:nvSpPr>
            <p:cNvPr id="117" name="Shape 120">
              <a:extLst>
                <a:ext uri="{FF2B5EF4-FFF2-40B4-BE49-F238E27FC236}">
                  <a16:creationId xmlns:a16="http://schemas.microsoft.com/office/drawing/2014/main" id="{D32FD164-7A5C-194C-B6E1-865A787B0B07}"/>
                </a:ext>
              </a:extLst>
            </p:cNvPr>
            <p:cNvSpPr/>
            <p:nvPr/>
          </p:nvSpPr>
          <p:spPr>
            <a:xfrm>
              <a:off x="7008946" y="2339374"/>
              <a:ext cx="865384" cy="16713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altLang="zh-CN" sz="800" dirty="0">
                  <a:latin typeface="+mn-lt"/>
                  <a:ea typeface="Proxima Nova"/>
                  <a:cs typeface="Proxima Nova"/>
                  <a:sym typeface="Proxima Nova"/>
                </a:rPr>
                <a:t>1x1</a:t>
              </a:r>
              <a:r>
                <a:rPr lang="zh-CN" altLang="en-US" sz="800" dirty="0">
                  <a:latin typeface="+mn-lt"/>
                  <a:ea typeface="Proxima Nova"/>
                  <a:cs typeface="Proxima Nova"/>
                  <a:sym typeface="Proxima Nova"/>
                </a:rPr>
                <a:t> </a:t>
              </a:r>
              <a:r>
                <a:rPr lang="en-US" sz="800" dirty="0">
                  <a:latin typeface="+mn-lt"/>
                  <a:ea typeface="Proxima Nova"/>
                  <a:cs typeface="Proxima Nova"/>
                  <a:sym typeface="Proxima Nova"/>
                </a:rPr>
                <a:t>Conv</a:t>
              </a:r>
              <a:endParaRPr sz="800" dirty="0">
                <a:solidFill>
                  <a:srgbClr val="000000"/>
                </a:solidFill>
                <a:latin typeface="+mn-lt"/>
                <a:ea typeface="Proxima Nova"/>
                <a:cs typeface="Proxima Nova"/>
                <a:sym typeface="Proxima Nova"/>
              </a:endParaRPr>
            </a:p>
          </p:txBody>
        </p:sp>
        <p:sp>
          <p:nvSpPr>
            <p:cNvPr id="118" name="Shape 127">
              <a:extLst>
                <a:ext uri="{FF2B5EF4-FFF2-40B4-BE49-F238E27FC236}">
                  <a16:creationId xmlns:a16="http://schemas.microsoft.com/office/drawing/2014/main" id="{3ADC24B3-1E8A-1241-8891-B9E4AD50F28B}"/>
                </a:ext>
              </a:extLst>
            </p:cNvPr>
            <p:cNvSpPr/>
            <p:nvPr/>
          </p:nvSpPr>
          <p:spPr>
            <a:xfrm>
              <a:off x="3671991" y="2865282"/>
              <a:ext cx="1298843" cy="149543"/>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000" dirty="0">
                  <a:latin typeface="+mn-lt"/>
                  <a:ea typeface="Proxima Nova"/>
                  <a:cs typeface="Proxima Nova"/>
                  <a:sym typeface="Proxima Nova"/>
                </a:rPr>
                <a:t>Concatenation</a:t>
              </a:r>
              <a:endParaRPr sz="1000" dirty="0">
                <a:solidFill>
                  <a:srgbClr val="000000"/>
                </a:solidFill>
                <a:latin typeface="+mn-lt"/>
                <a:ea typeface="Proxima Nova"/>
                <a:cs typeface="Proxima Nova"/>
                <a:sym typeface="Proxima Nova"/>
              </a:endParaRPr>
            </a:p>
          </p:txBody>
        </p:sp>
        <p:sp>
          <p:nvSpPr>
            <p:cNvPr id="119" name="Shape 96">
              <a:extLst>
                <a:ext uri="{FF2B5EF4-FFF2-40B4-BE49-F238E27FC236}">
                  <a16:creationId xmlns:a16="http://schemas.microsoft.com/office/drawing/2014/main" id="{914D1C02-453F-B34A-B242-807E720D1B6A}"/>
                </a:ext>
              </a:extLst>
            </p:cNvPr>
            <p:cNvSpPr/>
            <p:nvPr/>
          </p:nvSpPr>
          <p:spPr>
            <a:xfrm>
              <a:off x="1276430" y="1322177"/>
              <a:ext cx="511262" cy="167134"/>
            </a:xfrm>
            <a:prstGeom prst="rect">
              <a:avLst/>
            </a:prstGeom>
            <a:noFill/>
            <a:ln>
              <a:noFill/>
            </a:ln>
          </p:spPr>
          <p:txBody>
            <a:bodyPr spcFirstLastPara="1" wrap="square" lIns="91425" tIns="45700" rIns="91425" bIns="45700" anchor="ctr" anchorCtr="0">
              <a:noAutofit/>
            </a:bodyPr>
            <a:lstStyle/>
            <a:p>
              <a:pPr lvl="0" algn="ctr"/>
              <a:r>
                <a:rPr lang="en-US" sz="800" dirty="0"/>
                <a:t>67</a:t>
              </a:r>
              <a:endParaRPr sz="800" dirty="0">
                <a:solidFill>
                  <a:srgbClr val="000000"/>
                </a:solidFill>
                <a:latin typeface="+mn-lt"/>
                <a:ea typeface="Proxima Nova"/>
                <a:cs typeface="Proxima Nova"/>
                <a:sym typeface="Proxima Nova"/>
              </a:endParaRPr>
            </a:p>
          </p:txBody>
        </p:sp>
        <p:sp>
          <p:nvSpPr>
            <p:cNvPr id="120" name="Shape 96">
              <a:extLst>
                <a:ext uri="{FF2B5EF4-FFF2-40B4-BE49-F238E27FC236}">
                  <a16:creationId xmlns:a16="http://schemas.microsoft.com/office/drawing/2014/main" id="{20E19BAC-501B-6B4A-9EC6-950CD44E43E9}"/>
                </a:ext>
              </a:extLst>
            </p:cNvPr>
            <p:cNvSpPr/>
            <p:nvPr/>
          </p:nvSpPr>
          <p:spPr>
            <a:xfrm>
              <a:off x="1145781" y="3971033"/>
              <a:ext cx="511262" cy="16713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dirty="0">
                  <a:latin typeface="+mn-lt"/>
                  <a:ea typeface="Proxima Nova"/>
                  <a:cs typeface="Proxima Nova"/>
                  <a:sym typeface="Proxima Nova"/>
                </a:rPr>
                <a:t>7</a:t>
              </a:r>
              <a:endParaRPr sz="800" dirty="0">
                <a:solidFill>
                  <a:srgbClr val="000000"/>
                </a:solidFill>
                <a:latin typeface="+mn-lt"/>
                <a:ea typeface="Proxima Nova"/>
                <a:cs typeface="Proxima Nova"/>
                <a:sym typeface="Proxima Nova"/>
              </a:endParaRPr>
            </a:p>
          </p:txBody>
        </p:sp>
        <mc:AlternateContent xmlns:mc="http://schemas.openxmlformats.org/markup-compatibility/2006" xmlns:a14="http://schemas.microsoft.com/office/drawing/2010/main">
          <mc:Choice Requires="a14">
            <p:sp>
              <p:nvSpPr>
                <p:cNvPr id="121" name="Rectangle 120">
                  <a:extLst>
                    <a:ext uri="{FF2B5EF4-FFF2-40B4-BE49-F238E27FC236}">
                      <a16:creationId xmlns:a16="http://schemas.microsoft.com/office/drawing/2014/main" id="{0DAA0447-6936-C942-9797-FB582928AC6A}"/>
                    </a:ext>
                  </a:extLst>
                </p:cNvPr>
                <p:cNvSpPr/>
                <p:nvPr/>
              </p:nvSpPr>
              <p:spPr>
                <a:xfrm>
                  <a:off x="7882080" y="1619896"/>
                  <a:ext cx="380416" cy="46879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z="1050" i="1" smtClean="0">
                            <a:solidFill>
                              <a:schemeClr val="bg2"/>
                            </a:solidFill>
                            <a:latin typeface="Cambria Math" panose="02040503050406030204" pitchFamily="18" charset="0"/>
                            <a:ea typeface="Cambria Math" panose="02040503050406030204" pitchFamily="18" charset="0"/>
                          </a:rPr>
                          <m:t>𝐿</m:t>
                        </m:r>
                      </m:oMath>
                    </m:oMathPara>
                  </a14:m>
                  <a:endParaRPr lang="en-US" sz="1050" dirty="0">
                    <a:solidFill>
                      <a:schemeClr val="bg2"/>
                    </a:solidFill>
                    <a:latin typeface="+mn-lt"/>
                  </a:endParaRPr>
                </a:p>
              </p:txBody>
            </p:sp>
          </mc:Choice>
          <mc:Fallback xmlns="">
            <p:sp>
              <p:nvSpPr>
                <p:cNvPr id="87" name="Rectangle 86">
                  <a:extLst>
                    <a:ext uri="{FF2B5EF4-FFF2-40B4-BE49-F238E27FC236}">
                      <a16:creationId xmlns:a16="http://schemas.microsoft.com/office/drawing/2014/main" id="{56033584-48C2-D049-93F9-639C500BC62F}"/>
                    </a:ext>
                  </a:extLst>
                </p:cNvPr>
                <p:cNvSpPr>
                  <a:spLocks noRot="1" noChangeAspect="1" noMove="1" noResize="1" noEditPoints="1" noAdjustHandles="1" noChangeArrowheads="1" noChangeShapeType="1" noTextEdit="1"/>
                </p:cNvSpPr>
                <p:nvPr/>
              </p:nvSpPr>
              <p:spPr>
                <a:xfrm>
                  <a:off x="7882080" y="1619896"/>
                  <a:ext cx="380416" cy="468793"/>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2" name="Rectangle 121">
                  <a:extLst>
                    <a:ext uri="{FF2B5EF4-FFF2-40B4-BE49-F238E27FC236}">
                      <a16:creationId xmlns:a16="http://schemas.microsoft.com/office/drawing/2014/main" id="{130C7AD4-3D72-4B46-8CBD-3DF4658FE3C3}"/>
                    </a:ext>
                  </a:extLst>
                </p:cNvPr>
                <p:cNvSpPr/>
                <p:nvPr/>
              </p:nvSpPr>
              <p:spPr>
                <a:xfrm>
                  <a:off x="8334699" y="2031598"/>
                  <a:ext cx="380416" cy="46879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z="1050" i="1" smtClean="0">
                            <a:solidFill>
                              <a:schemeClr val="bg2"/>
                            </a:solidFill>
                            <a:latin typeface="Cambria Math" panose="02040503050406030204" pitchFamily="18" charset="0"/>
                            <a:ea typeface="Cambria Math" panose="02040503050406030204" pitchFamily="18" charset="0"/>
                          </a:rPr>
                          <m:t>𝐿</m:t>
                        </m:r>
                      </m:oMath>
                    </m:oMathPara>
                  </a14:m>
                  <a:endParaRPr lang="en-US" sz="1050" dirty="0">
                    <a:solidFill>
                      <a:schemeClr val="bg2"/>
                    </a:solidFill>
                    <a:latin typeface="+mn-lt"/>
                  </a:endParaRPr>
                </a:p>
              </p:txBody>
            </p:sp>
          </mc:Choice>
          <mc:Fallback xmlns="">
            <p:sp>
              <p:nvSpPr>
                <p:cNvPr id="88" name="Rectangle 87">
                  <a:extLst>
                    <a:ext uri="{FF2B5EF4-FFF2-40B4-BE49-F238E27FC236}">
                      <a16:creationId xmlns:a16="http://schemas.microsoft.com/office/drawing/2014/main" id="{AC2A41DD-140B-E74F-B23F-E2F02291175C}"/>
                    </a:ext>
                  </a:extLst>
                </p:cNvPr>
                <p:cNvSpPr>
                  <a:spLocks noRot="1" noChangeAspect="1" noMove="1" noResize="1" noEditPoints="1" noAdjustHandles="1" noChangeArrowheads="1" noChangeShapeType="1" noTextEdit="1"/>
                </p:cNvSpPr>
                <p:nvPr/>
              </p:nvSpPr>
              <p:spPr>
                <a:xfrm>
                  <a:off x="8334699" y="2031598"/>
                  <a:ext cx="380416" cy="468793"/>
                </a:xfrm>
                <a:prstGeom prst="rect">
                  <a:avLst/>
                </a:prstGeom>
                <a:blipFill>
                  <a:blip r:embed="rId4"/>
                  <a:stretch>
                    <a:fillRect/>
                  </a:stretch>
                </a:blipFill>
              </p:spPr>
              <p:txBody>
                <a:bodyPr/>
                <a:lstStyle/>
                <a:p>
                  <a:r>
                    <a:rPr lang="en-US">
                      <a:noFill/>
                    </a:rPr>
                    <a:t> </a:t>
                  </a:r>
                </a:p>
              </p:txBody>
            </p:sp>
          </mc:Fallback>
        </mc:AlternateContent>
        <p:sp>
          <p:nvSpPr>
            <p:cNvPr id="123" name="Shape 88">
              <a:extLst>
                <a:ext uri="{FF2B5EF4-FFF2-40B4-BE49-F238E27FC236}">
                  <a16:creationId xmlns:a16="http://schemas.microsoft.com/office/drawing/2014/main" id="{727B79FB-9A5A-F149-B2EB-361B05601C94}"/>
                </a:ext>
              </a:extLst>
            </p:cNvPr>
            <p:cNvSpPr/>
            <p:nvPr/>
          </p:nvSpPr>
          <p:spPr>
            <a:xfrm>
              <a:off x="1980092" y="2777183"/>
              <a:ext cx="975785" cy="561839"/>
            </a:xfrm>
            <a:prstGeom prst="rect">
              <a:avLst/>
            </a:prstGeom>
            <a:ln>
              <a:headEnd type="none" w="sm" len="sm"/>
              <a:tailEnd type="none" w="sm" len="sm"/>
            </a:ln>
          </p:spPr>
          <p:style>
            <a:lnRef idx="1">
              <a:schemeClr val="accent5"/>
            </a:lnRef>
            <a:fillRef idx="2">
              <a:schemeClr val="accent5"/>
            </a:fillRef>
            <a:effectRef idx="1">
              <a:schemeClr val="accent5"/>
            </a:effectRef>
            <a:fontRef idx="minor">
              <a:schemeClr val="dk1"/>
            </a:fontRef>
          </p:style>
          <p:txBody>
            <a:bodyPr spcFirstLastPara="1" wrap="square" lIns="91425" tIns="91425" rIns="91425" bIns="91425" anchor="ctr" anchorCtr="0">
              <a:noAutofit/>
            </a:bodyPr>
            <a:lstStyle/>
            <a:p>
              <a:pPr lvl="0" algn="ctr"/>
              <a:r>
                <a:rPr lang="en-US" altLang="zh-Hans" sz="800" dirty="0">
                  <a:ea typeface="Proxima Nova"/>
                  <a:cs typeface="Proxima Nova"/>
                  <a:sym typeface="Proxima Nova"/>
                </a:rPr>
                <a:t>5x5</a:t>
              </a:r>
              <a:endParaRPr lang="en-US" sz="800" dirty="0">
                <a:solidFill>
                  <a:schemeClr val="tx1"/>
                </a:solidFill>
                <a:ea typeface="Proxima Nova"/>
                <a:cs typeface="Proxima Nova"/>
                <a:sym typeface="Proxima Nova"/>
              </a:endParaRPr>
            </a:p>
            <a:p>
              <a:pPr marL="0" lvl="0" indent="0" algn="ctr" rtl="0">
                <a:spcBef>
                  <a:spcPts val="0"/>
                </a:spcBef>
                <a:spcAft>
                  <a:spcPts val="0"/>
                </a:spcAft>
                <a:buNone/>
              </a:pPr>
              <a:r>
                <a:rPr lang="en-US" sz="800" dirty="0">
                  <a:solidFill>
                    <a:schemeClr val="tx1"/>
                  </a:solidFill>
                  <a:ea typeface="Proxima Nova"/>
                  <a:cs typeface="Proxima Nova"/>
                  <a:sym typeface="Proxima Nova"/>
                </a:rPr>
                <a:t>3 ResBlocks</a:t>
              </a:r>
              <a:endParaRPr sz="800" dirty="0">
                <a:solidFill>
                  <a:schemeClr val="tx1"/>
                </a:solidFill>
                <a:ea typeface="Proxima Nova"/>
                <a:cs typeface="Proxima Nova"/>
                <a:sym typeface="Proxima Nova"/>
              </a:endParaRPr>
            </a:p>
          </p:txBody>
        </p:sp>
        <p:cxnSp>
          <p:nvCxnSpPr>
            <p:cNvPr id="124" name="Shape 90">
              <a:extLst>
                <a:ext uri="{FF2B5EF4-FFF2-40B4-BE49-F238E27FC236}">
                  <a16:creationId xmlns:a16="http://schemas.microsoft.com/office/drawing/2014/main" id="{E0910926-2069-7045-B20B-525EE445569E}"/>
                </a:ext>
              </a:extLst>
            </p:cNvPr>
            <p:cNvCxnSpPr>
              <a:cxnSpLocks/>
            </p:cNvCxnSpPr>
            <p:nvPr/>
          </p:nvCxnSpPr>
          <p:spPr>
            <a:xfrm>
              <a:off x="1721159" y="3072755"/>
              <a:ext cx="269106" cy="0"/>
            </a:xfrm>
            <a:prstGeom prst="straightConnector1">
              <a:avLst/>
            </a:prstGeom>
            <a:noFill/>
            <a:ln w="9525" cap="flat" cmpd="sng">
              <a:solidFill>
                <a:srgbClr val="4C4C4C"/>
              </a:solidFill>
              <a:prstDash val="solid"/>
              <a:round/>
              <a:headEnd type="none" w="med" len="med"/>
              <a:tailEnd type="triangle" w="med" len="med"/>
            </a:ln>
          </p:spPr>
        </p:cxnSp>
      </p:grpSp>
      <p:grpSp>
        <p:nvGrpSpPr>
          <p:cNvPr id="125" name="Group 124">
            <a:extLst>
              <a:ext uri="{FF2B5EF4-FFF2-40B4-BE49-F238E27FC236}">
                <a16:creationId xmlns:a16="http://schemas.microsoft.com/office/drawing/2014/main" id="{78002FB9-B18A-B342-B379-973C1D72DBBF}"/>
              </a:ext>
            </a:extLst>
          </p:cNvPr>
          <p:cNvGrpSpPr/>
          <p:nvPr/>
        </p:nvGrpSpPr>
        <p:grpSpPr>
          <a:xfrm>
            <a:off x="1171036" y="3068190"/>
            <a:ext cx="6472937" cy="1541754"/>
            <a:chOff x="405812" y="1322177"/>
            <a:chExt cx="8316900" cy="2842023"/>
          </a:xfrm>
        </p:grpSpPr>
        <p:cxnSp>
          <p:nvCxnSpPr>
            <p:cNvPr id="126" name="Shape 92">
              <a:extLst>
                <a:ext uri="{FF2B5EF4-FFF2-40B4-BE49-F238E27FC236}">
                  <a16:creationId xmlns:a16="http://schemas.microsoft.com/office/drawing/2014/main" id="{860766C4-3811-734E-8875-AE76819412DA}"/>
                </a:ext>
              </a:extLst>
            </p:cNvPr>
            <p:cNvCxnSpPr/>
            <p:nvPr/>
          </p:nvCxnSpPr>
          <p:spPr>
            <a:xfrm>
              <a:off x="2907930" y="2007444"/>
              <a:ext cx="250651" cy="0"/>
            </a:xfrm>
            <a:prstGeom prst="straightConnector1">
              <a:avLst/>
            </a:prstGeom>
            <a:noFill/>
            <a:ln w="9525" cap="flat" cmpd="sng">
              <a:solidFill>
                <a:srgbClr val="4C4C4C"/>
              </a:solidFill>
              <a:prstDash val="solid"/>
              <a:round/>
              <a:headEnd type="none" w="med" len="med"/>
              <a:tailEnd type="triangle" w="med" len="med"/>
            </a:ln>
          </p:spPr>
        </p:cxnSp>
        <p:sp>
          <p:nvSpPr>
            <p:cNvPr id="127" name="Shape 83">
              <a:extLst>
                <a:ext uri="{FF2B5EF4-FFF2-40B4-BE49-F238E27FC236}">
                  <a16:creationId xmlns:a16="http://schemas.microsoft.com/office/drawing/2014/main" id="{A9EADB26-FFB9-2643-AC6F-A358E914B13C}"/>
                </a:ext>
              </a:extLst>
            </p:cNvPr>
            <p:cNvSpPr/>
            <p:nvPr/>
          </p:nvSpPr>
          <p:spPr>
            <a:xfrm>
              <a:off x="1357148" y="2625321"/>
              <a:ext cx="299896" cy="1233233"/>
            </a:xfrm>
            <a:custGeom>
              <a:avLst/>
              <a:gdLst/>
              <a:ahLst/>
              <a:cxnLst/>
              <a:rect l="0" t="0" r="0" b="0"/>
              <a:pathLst>
                <a:path w="120000" h="120000" extrusionOk="0">
                  <a:moveTo>
                    <a:pt x="153" y="42409"/>
                  </a:moveTo>
                  <a:cubicBezTo>
                    <a:pt x="686" y="67022"/>
                    <a:pt x="-378" y="95386"/>
                    <a:pt x="153" y="120000"/>
                  </a:cubicBezTo>
                  <a:lnTo>
                    <a:pt x="120000" y="76568"/>
                  </a:lnTo>
                  <a:lnTo>
                    <a:pt x="120000" y="0"/>
                  </a:lnTo>
                  <a:lnTo>
                    <a:pt x="153" y="42409"/>
                  </a:lnTo>
                  <a:close/>
                </a:path>
              </a:pathLst>
            </a:custGeom>
            <a:noFill/>
            <a:ln w="9525" cap="flat" cmpd="sng">
              <a:solidFill>
                <a:srgbClr val="4C4C4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a:solidFill>
                  <a:srgbClr val="000000"/>
                </a:solidFill>
                <a:latin typeface="+mn-lt"/>
                <a:ea typeface="Source Sans Pro"/>
                <a:cs typeface="Source Sans Pro"/>
                <a:sym typeface="Source Sans Pro"/>
              </a:endParaRPr>
            </a:p>
          </p:txBody>
        </p:sp>
        <p:sp>
          <p:nvSpPr>
            <p:cNvPr id="128" name="Shape 84">
              <a:extLst>
                <a:ext uri="{FF2B5EF4-FFF2-40B4-BE49-F238E27FC236}">
                  <a16:creationId xmlns:a16="http://schemas.microsoft.com/office/drawing/2014/main" id="{8CC4F3D3-7DAE-634C-BB0D-B212C8BBB8D5}"/>
                </a:ext>
              </a:extLst>
            </p:cNvPr>
            <p:cNvSpPr/>
            <p:nvPr/>
          </p:nvSpPr>
          <p:spPr>
            <a:xfrm>
              <a:off x="1407086" y="2625320"/>
              <a:ext cx="299896" cy="1233233"/>
            </a:xfrm>
            <a:custGeom>
              <a:avLst/>
              <a:gdLst/>
              <a:ahLst/>
              <a:cxnLst/>
              <a:rect l="0" t="0" r="0" b="0"/>
              <a:pathLst>
                <a:path w="120000" h="120000" extrusionOk="0">
                  <a:moveTo>
                    <a:pt x="153" y="42409"/>
                  </a:moveTo>
                  <a:cubicBezTo>
                    <a:pt x="686" y="67022"/>
                    <a:pt x="-378" y="95386"/>
                    <a:pt x="153" y="120000"/>
                  </a:cubicBezTo>
                  <a:lnTo>
                    <a:pt x="120000" y="76568"/>
                  </a:lnTo>
                  <a:lnTo>
                    <a:pt x="120000" y="0"/>
                  </a:lnTo>
                  <a:lnTo>
                    <a:pt x="153" y="42409"/>
                  </a:lnTo>
                  <a:close/>
                </a:path>
              </a:pathLst>
            </a:custGeom>
            <a:solidFill>
              <a:schemeClr val="accent6">
                <a:lumMod val="40000"/>
                <a:lumOff val="60000"/>
              </a:schemeClr>
            </a:solidFill>
            <a:ln>
              <a:headEnd type="none" w="sm" len="sm"/>
              <a:tailEnd type="none" w="sm" len="sm"/>
            </a:ln>
          </p:spPr>
          <p:style>
            <a:lnRef idx="1">
              <a:schemeClr val="accent1"/>
            </a:lnRef>
            <a:fillRef idx="2">
              <a:schemeClr val="accent1"/>
            </a:fillRef>
            <a:effectRef idx="1">
              <a:schemeClr val="accent1"/>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a:solidFill>
                  <a:srgbClr val="000000"/>
                </a:solidFill>
                <a:ea typeface="Source Sans Pro"/>
                <a:cs typeface="Source Sans Pro"/>
                <a:sym typeface="Source Sans Pro"/>
              </a:endParaRPr>
            </a:p>
          </p:txBody>
        </p:sp>
        <p:cxnSp>
          <p:nvCxnSpPr>
            <p:cNvPr id="129" name="Shape 85">
              <a:extLst>
                <a:ext uri="{FF2B5EF4-FFF2-40B4-BE49-F238E27FC236}">
                  <a16:creationId xmlns:a16="http://schemas.microsoft.com/office/drawing/2014/main" id="{EC7A1F3A-5795-954B-85C4-94549F3C72EC}"/>
                </a:ext>
              </a:extLst>
            </p:cNvPr>
            <p:cNvCxnSpPr/>
            <p:nvPr/>
          </p:nvCxnSpPr>
          <p:spPr>
            <a:xfrm>
              <a:off x="1657106" y="2625321"/>
              <a:ext cx="49798" cy="0"/>
            </a:xfrm>
            <a:prstGeom prst="straightConnector1">
              <a:avLst/>
            </a:prstGeom>
            <a:noFill/>
            <a:ln w="9525" cap="flat" cmpd="sng">
              <a:solidFill>
                <a:srgbClr val="4C4C4C"/>
              </a:solidFill>
              <a:prstDash val="solid"/>
              <a:round/>
              <a:headEnd type="none" w="sm" len="sm"/>
              <a:tailEnd type="none" w="sm" len="sm"/>
            </a:ln>
          </p:spPr>
        </p:cxnSp>
        <p:cxnSp>
          <p:nvCxnSpPr>
            <p:cNvPr id="130" name="Shape 86">
              <a:extLst>
                <a:ext uri="{FF2B5EF4-FFF2-40B4-BE49-F238E27FC236}">
                  <a16:creationId xmlns:a16="http://schemas.microsoft.com/office/drawing/2014/main" id="{3AA94416-B34D-6E48-A0C8-A2B30BC4E9BC}"/>
                </a:ext>
              </a:extLst>
            </p:cNvPr>
            <p:cNvCxnSpPr/>
            <p:nvPr/>
          </p:nvCxnSpPr>
          <p:spPr>
            <a:xfrm>
              <a:off x="1361039" y="3058048"/>
              <a:ext cx="49798" cy="0"/>
            </a:xfrm>
            <a:prstGeom prst="straightConnector1">
              <a:avLst/>
            </a:prstGeom>
            <a:noFill/>
            <a:ln w="9525" cap="flat" cmpd="sng">
              <a:solidFill>
                <a:srgbClr val="4C4C4C"/>
              </a:solidFill>
              <a:prstDash val="solid"/>
              <a:round/>
              <a:headEnd type="none" w="sm" len="sm"/>
              <a:tailEnd type="none" w="sm" len="sm"/>
            </a:ln>
          </p:spPr>
        </p:cxnSp>
        <p:cxnSp>
          <p:nvCxnSpPr>
            <p:cNvPr id="131" name="Shape 87">
              <a:extLst>
                <a:ext uri="{FF2B5EF4-FFF2-40B4-BE49-F238E27FC236}">
                  <a16:creationId xmlns:a16="http://schemas.microsoft.com/office/drawing/2014/main" id="{17EF54AF-5950-C441-BA1A-0FF51D67B724}"/>
                </a:ext>
              </a:extLst>
            </p:cNvPr>
            <p:cNvCxnSpPr/>
            <p:nvPr/>
          </p:nvCxnSpPr>
          <p:spPr>
            <a:xfrm>
              <a:off x="1361038" y="3858461"/>
              <a:ext cx="49798" cy="0"/>
            </a:xfrm>
            <a:prstGeom prst="straightConnector1">
              <a:avLst/>
            </a:prstGeom>
            <a:noFill/>
            <a:ln w="9525" cap="flat" cmpd="sng">
              <a:solidFill>
                <a:srgbClr val="4C4C4C"/>
              </a:solidFill>
              <a:prstDash val="solid"/>
              <a:round/>
              <a:headEnd type="none" w="sm" len="sm"/>
              <a:tailEnd type="none" w="sm" len="sm"/>
            </a:ln>
          </p:spPr>
        </p:cxnSp>
        <p:sp>
          <p:nvSpPr>
            <p:cNvPr id="132" name="Shape 88">
              <a:extLst>
                <a:ext uri="{FF2B5EF4-FFF2-40B4-BE49-F238E27FC236}">
                  <a16:creationId xmlns:a16="http://schemas.microsoft.com/office/drawing/2014/main" id="{AD8D8641-0C05-5647-BAA4-88C1AB970BCC}"/>
                </a:ext>
              </a:extLst>
            </p:cNvPr>
            <p:cNvSpPr/>
            <p:nvPr/>
          </p:nvSpPr>
          <p:spPr>
            <a:xfrm>
              <a:off x="1980032" y="1717993"/>
              <a:ext cx="975784" cy="554976"/>
            </a:xfrm>
            <a:prstGeom prst="rect">
              <a:avLst/>
            </a:prstGeom>
            <a:ln>
              <a:headEnd type="none" w="sm" len="sm"/>
              <a:tailEnd type="none" w="sm" len="sm"/>
            </a:ln>
          </p:spPr>
          <p:style>
            <a:lnRef idx="1">
              <a:schemeClr val="accent5"/>
            </a:lnRef>
            <a:fillRef idx="2">
              <a:schemeClr val="accent5"/>
            </a:fillRef>
            <a:effectRef idx="1">
              <a:schemeClr val="accent5"/>
            </a:effectRef>
            <a:fontRef idx="minor">
              <a:schemeClr val="dk1"/>
            </a:fontRef>
          </p:style>
          <p:txBody>
            <a:bodyPr spcFirstLastPara="1" wrap="square" lIns="91425" tIns="91425" rIns="91425" bIns="91425" anchor="ctr" anchorCtr="0">
              <a:noAutofit/>
            </a:bodyPr>
            <a:lstStyle/>
            <a:p>
              <a:pPr lvl="0" algn="ctr"/>
              <a:r>
                <a:rPr lang="en-US" altLang="zh-Hans" sz="800" dirty="0">
                  <a:ea typeface="Proxima Nova"/>
                  <a:cs typeface="Proxima Nova"/>
                  <a:sym typeface="Proxima Nova"/>
                </a:rPr>
                <a:t>9</a:t>
              </a:r>
              <a:r>
                <a:rPr lang="en-US" sz="800" dirty="0">
                  <a:ea typeface="Proxima Nova"/>
                  <a:cs typeface="Proxima Nova"/>
                  <a:sym typeface="Proxima Nova"/>
                </a:rPr>
                <a:t>x</a:t>
              </a:r>
              <a:r>
                <a:rPr lang="en-US" altLang="zh-Hans" sz="800" dirty="0">
                  <a:ea typeface="Proxima Nova"/>
                  <a:cs typeface="Proxima Nova"/>
                  <a:sym typeface="Proxima Nova"/>
                </a:rPr>
                <a:t>9</a:t>
              </a:r>
              <a:endParaRPr lang="en-US" sz="800" dirty="0">
                <a:solidFill>
                  <a:schemeClr val="tx1"/>
                </a:solidFill>
                <a:ea typeface="Proxima Nova"/>
                <a:cs typeface="Proxima Nova"/>
                <a:sym typeface="Proxima Nova"/>
              </a:endParaRPr>
            </a:p>
            <a:p>
              <a:pPr marL="0" lvl="0" indent="0" algn="ctr" rtl="0">
                <a:spcBef>
                  <a:spcPts val="0"/>
                </a:spcBef>
                <a:spcAft>
                  <a:spcPts val="0"/>
                </a:spcAft>
                <a:buNone/>
              </a:pPr>
              <a:r>
                <a:rPr lang="en-US" sz="800" dirty="0">
                  <a:solidFill>
                    <a:schemeClr val="tx1"/>
                  </a:solidFill>
                  <a:ea typeface="Proxima Nova"/>
                  <a:cs typeface="Proxima Nova"/>
                  <a:sym typeface="Proxima Nova"/>
                </a:rPr>
                <a:t>3 ResBlocks</a:t>
              </a:r>
              <a:endParaRPr sz="800" dirty="0">
                <a:solidFill>
                  <a:schemeClr val="tx1"/>
                </a:solidFill>
                <a:ea typeface="Proxima Nova"/>
                <a:cs typeface="Proxima Nova"/>
                <a:sym typeface="Proxima Nova"/>
              </a:endParaRPr>
            </a:p>
          </p:txBody>
        </p:sp>
        <p:cxnSp>
          <p:nvCxnSpPr>
            <p:cNvPr id="133" name="Shape 90">
              <a:extLst>
                <a:ext uri="{FF2B5EF4-FFF2-40B4-BE49-F238E27FC236}">
                  <a16:creationId xmlns:a16="http://schemas.microsoft.com/office/drawing/2014/main" id="{01983D4B-2774-174B-8863-AF984895B09A}"/>
                </a:ext>
              </a:extLst>
            </p:cNvPr>
            <p:cNvCxnSpPr>
              <a:cxnSpLocks/>
            </p:cNvCxnSpPr>
            <p:nvPr/>
          </p:nvCxnSpPr>
          <p:spPr>
            <a:xfrm>
              <a:off x="1710915" y="2007444"/>
              <a:ext cx="269106" cy="0"/>
            </a:xfrm>
            <a:prstGeom prst="straightConnector1">
              <a:avLst/>
            </a:prstGeom>
            <a:noFill/>
            <a:ln w="9525" cap="flat" cmpd="sng">
              <a:solidFill>
                <a:srgbClr val="4C4C4C"/>
              </a:solidFill>
              <a:prstDash val="solid"/>
              <a:round/>
              <a:headEnd type="none" w="med" len="med"/>
              <a:tailEnd type="triangle" w="med" len="med"/>
            </a:ln>
          </p:spPr>
        </p:cxnSp>
        <p:cxnSp>
          <p:nvCxnSpPr>
            <p:cNvPr id="134" name="Shape 91">
              <a:extLst>
                <a:ext uri="{FF2B5EF4-FFF2-40B4-BE49-F238E27FC236}">
                  <a16:creationId xmlns:a16="http://schemas.microsoft.com/office/drawing/2014/main" id="{2974ED70-E55C-5849-B25D-A413F1A8C8A1}"/>
                </a:ext>
              </a:extLst>
            </p:cNvPr>
            <p:cNvCxnSpPr>
              <a:cxnSpLocks/>
            </p:cNvCxnSpPr>
            <p:nvPr/>
          </p:nvCxnSpPr>
          <p:spPr>
            <a:xfrm flipV="1">
              <a:off x="1706903" y="3063805"/>
              <a:ext cx="3270504" cy="3909"/>
            </a:xfrm>
            <a:prstGeom prst="straightConnector1">
              <a:avLst/>
            </a:prstGeom>
            <a:noFill/>
            <a:ln w="9525" cap="flat" cmpd="sng">
              <a:solidFill>
                <a:srgbClr val="4C4C4C"/>
              </a:solidFill>
              <a:prstDash val="solid"/>
              <a:round/>
              <a:headEnd type="none" w="med" len="med"/>
              <a:tailEnd type="none" w="med" len="med"/>
            </a:ln>
          </p:spPr>
        </p:cxnSp>
        <p:sp>
          <p:nvSpPr>
            <p:cNvPr id="135" name="Shape 93">
              <a:extLst>
                <a:ext uri="{FF2B5EF4-FFF2-40B4-BE49-F238E27FC236}">
                  <a16:creationId xmlns:a16="http://schemas.microsoft.com/office/drawing/2014/main" id="{AB242517-FDE9-0647-8890-B4952A11423F}"/>
                </a:ext>
              </a:extLst>
            </p:cNvPr>
            <p:cNvSpPr/>
            <p:nvPr/>
          </p:nvSpPr>
          <p:spPr>
            <a:xfrm>
              <a:off x="5254686" y="1693584"/>
              <a:ext cx="1051297" cy="1679107"/>
            </a:xfrm>
            <a:prstGeom prst="rect">
              <a:avLst/>
            </a:prstGeom>
            <a:ln>
              <a:headEnd type="none" w="sm" len="sm"/>
              <a:tailEnd type="none" w="sm" len="sm"/>
            </a:ln>
          </p:spPr>
          <p:style>
            <a:lnRef idx="1">
              <a:schemeClr val="accent5"/>
            </a:lnRef>
            <a:fillRef idx="2">
              <a:schemeClr val="accent5"/>
            </a:fillRef>
            <a:effectRef idx="1">
              <a:schemeClr val="accent5"/>
            </a:effectRef>
            <a:fontRef idx="minor">
              <a:schemeClr val="dk1"/>
            </a:fontRef>
          </p:style>
          <p:txBody>
            <a:bodyPr spcFirstLastPara="1" wrap="square" lIns="91425" tIns="91425" rIns="91425" bIns="91425" anchor="ctr" anchorCtr="0">
              <a:noAutofit/>
            </a:bodyPr>
            <a:lstStyle/>
            <a:p>
              <a:pPr marL="0" lvl="0" indent="0" algn="ctr" rtl="0">
                <a:spcBef>
                  <a:spcPts val="0"/>
                </a:spcBef>
                <a:spcAft>
                  <a:spcPts val="0"/>
                </a:spcAft>
                <a:buNone/>
              </a:pPr>
              <a:r>
                <a:rPr lang="en-US" altLang="zh-CN" sz="800" dirty="0">
                  <a:solidFill>
                    <a:schemeClr val="tx1"/>
                  </a:solidFill>
                  <a:ea typeface="Proxima Nova"/>
                  <a:cs typeface="Proxima Nova"/>
                  <a:sym typeface="Proxima Nova"/>
                </a:rPr>
                <a:t>5x5</a:t>
              </a:r>
              <a:endParaRPr lang="en-US" sz="800" dirty="0">
                <a:solidFill>
                  <a:schemeClr val="tx1"/>
                </a:solidFill>
                <a:ea typeface="Proxima Nova"/>
                <a:cs typeface="Proxima Nova"/>
                <a:sym typeface="Proxima Nova"/>
              </a:endParaRPr>
            </a:p>
            <a:p>
              <a:pPr marL="0" lvl="0" indent="0" algn="ctr" rtl="0">
                <a:spcBef>
                  <a:spcPts val="0"/>
                </a:spcBef>
                <a:spcAft>
                  <a:spcPts val="0"/>
                </a:spcAft>
                <a:buNone/>
              </a:pPr>
              <a:endParaRPr sz="800" dirty="0">
                <a:solidFill>
                  <a:schemeClr val="tx1"/>
                </a:solidFill>
                <a:ea typeface="Proxima Nova"/>
                <a:cs typeface="Proxima Nova"/>
                <a:sym typeface="Proxima Nova"/>
              </a:endParaRPr>
            </a:p>
            <a:p>
              <a:pPr marL="0" lvl="0" indent="0" algn="ctr" rtl="0">
                <a:spcBef>
                  <a:spcPts val="0"/>
                </a:spcBef>
                <a:spcAft>
                  <a:spcPts val="0"/>
                </a:spcAft>
                <a:buNone/>
              </a:pPr>
              <a:r>
                <a:rPr lang="en-US" altLang="zh-Hans" sz="800" dirty="0">
                  <a:solidFill>
                    <a:schemeClr val="tx1"/>
                  </a:solidFill>
                  <a:ea typeface="Proxima Nova"/>
                  <a:cs typeface="Proxima Nova"/>
                  <a:sym typeface="Proxima Nova"/>
                </a:rPr>
                <a:t>6 </a:t>
              </a:r>
              <a:r>
                <a:rPr lang="en-US" sz="800" b="1" dirty="0">
                  <a:solidFill>
                    <a:schemeClr val="tx1"/>
                  </a:solidFill>
                  <a:ea typeface="Proxima Nova"/>
                  <a:cs typeface="Proxima Nova"/>
                  <a:sym typeface="Proxima Nova"/>
                </a:rPr>
                <a:t>Res</a:t>
              </a:r>
              <a:r>
                <a:rPr lang="zh-CN" altLang="en-US" sz="800" b="1" dirty="0">
                  <a:solidFill>
                    <a:schemeClr val="tx1"/>
                  </a:solidFill>
                  <a:ea typeface="Proxima Nova"/>
                  <a:cs typeface="Proxima Nova"/>
                  <a:sym typeface="Proxima Nova"/>
                </a:rPr>
                <a:t> </a:t>
              </a:r>
              <a:r>
                <a:rPr lang="en-US" sz="800" b="1" dirty="0">
                  <a:solidFill>
                    <a:schemeClr val="tx1"/>
                  </a:solidFill>
                  <a:ea typeface="Proxima Nova"/>
                  <a:cs typeface="Proxima Nova"/>
                  <a:sym typeface="Proxima Nova"/>
                </a:rPr>
                <a:t>Blocks</a:t>
              </a:r>
            </a:p>
            <a:p>
              <a:pPr marL="0" lvl="0" indent="0" algn="ctr" rtl="0">
                <a:spcBef>
                  <a:spcPts val="0"/>
                </a:spcBef>
                <a:spcAft>
                  <a:spcPts val="0"/>
                </a:spcAft>
                <a:buNone/>
              </a:pPr>
              <a:r>
                <a:rPr lang="en-US" sz="800" dirty="0">
                  <a:solidFill>
                    <a:schemeClr val="tx1"/>
                  </a:solidFill>
                  <a:ea typeface="Proxima Nova"/>
                  <a:cs typeface="Proxima Nova"/>
                  <a:sym typeface="Proxima Nova"/>
                </a:rPr>
                <a:t>= 12 layers</a:t>
              </a:r>
              <a:endParaRPr sz="800" dirty="0">
                <a:solidFill>
                  <a:schemeClr val="tx1"/>
                </a:solidFill>
                <a:ea typeface="Proxima Nova"/>
                <a:cs typeface="Proxima Nova"/>
                <a:sym typeface="Proxima Nova"/>
              </a:endParaRPr>
            </a:p>
          </p:txBody>
        </p:sp>
        <p:sp>
          <p:nvSpPr>
            <p:cNvPr id="136" name="Shape 94">
              <a:extLst>
                <a:ext uri="{FF2B5EF4-FFF2-40B4-BE49-F238E27FC236}">
                  <a16:creationId xmlns:a16="http://schemas.microsoft.com/office/drawing/2014/main" id="{96CB5C57-4579-684A-B813-D81D45385C17}"/>
                </a:ext>
              </a:extLst>
            </p:cNvPr>
            <p:cNvSpPr/>
            <p:nvPr/>
          </p:nvSpPr>
          <p:spPr>
            <a:xfrm>
              <a:off x="7948209" y="1781592"/>
              <a:ext cx="386490" cy="1233233"/>
            </a:xfrm>
            <a:custGeom>
              <a:avLst/>
              <a:gdLst/>
              <a:ahLst/>
              <a:cxnLst/>
              <a:rect l="0" t="0" r="0" b="0"/>
              <a:pathLst>
                <a:path w="120000" h="120000" extrusionOk="0">
                  <a:moveTo>
                    <a:pt x="153" y="42409"/>
                  </a:moveTo>
                  <a:cubicBezTo>
                    <a:pt x="686" y="67022"/>
                    <a:pt x="-378" y="95386"/>
                    <a:pt x="153" y="120000"/>
                  </a:cubicBezTo>
                  <a:lnTo>
                    <a:pt x="120000" y="76568"/>
                  </a:lnTo>
                  <a:lnTo>
                    <a:pt x="120000" y="0"/>
                  </a:lnTo>
                  <a:lnTo>
                    <a:pt x="153" y="42409"/>
                  </a:lnTo>
                  <a:close/>
                </a:path>
              </a:pathLst>
            </a:custGeom>
            <a:solidFill>
              <a:schemeClr val="accent6">
                <a:lumMod val="40000"/>
                <a:lumOff val="60000"/>
              </a:schemeClr>
            </a:solidFill>
            <a:ln>
              <a:headEnd type="none" w="sm" len="sm"/>
              <a:tailEnd type="none" w="sm" len="sm"/>
            </a:ln>
          </p:spPr>
          <p:style>
            <a:lnRef idx="1">
              <a:schemeClr val="accent1"/>
            </a:lnRef>
            <a:fillRef idx="2">
              <a:schemeClr val="accent1"/>
            </a:fillRef>
            <a:effectRef idx="1">
              <a:schemeClr val="accent1"/>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a:solidFill>
                  <a:srgbClr val="000000"/>
                </a:solidFill>
                <a:ea typeface="Source Sans Pro"/>
                <a:cs typeface="Source Sans Pro"/>
                <a:sym typeface="Source Sans Pro"/>
              </a:endParaRPr>
            </a:p>
          </p:txBody>
        </p:sp>
        <p:sp>
          <p:nvSpPr>
            <p:cNvPr id="137" name="Shape 95">
              <a:extLst>
                <a:ext uri="{FF2B5EF4-FFF2-40B4-BE49-F238E27FC236}">
                  <a16:creationId xmlns:a16="http://schemas.microsoft.com/office/drawing/2014/main" id="{FEBFC7D9-ACF7-FE4A-AD61-2CDF792CA8CF}"/>
                </a:ext>
              </a:extLst>
            </p:cNvPr>
            <p:cNvSpPr/>
            <p:nvPr/>
          </p:nvSpPr>
          <p:spPr>
            <a:xfrm>
              <a:off x="1382113" y="1550445"/>
              <a:ext cx="299897" cy="854268"/>
            </a:xfrm>
            <a:prstGeom prst="rect">
              <a:avLst/>
            </a:prstGeom>
            <a:solidFill>
              <a:schemeClr val="accent6">
                <a:lumMod val="40000"/>
                <a:lumOff val="60000"/>
              </a:schemeClr>
            </a:solidFill>
            <a:ln>
              <a:headEnd type="none" w="sm" len="sm"/>
              <a:tailEnd type="none" w="sm" len="sm"/>
            </a:ln>
          </p:spPr>
          <p:style>
            <a:lnRef idx="1">
              <a:schemeClr val="accent1"/>
            </a:lnRef>
            <a:fillRef idx="2">
              <a:schemeClr val="accent1"/>
            </a:fillRef>
            <a:effectRef idx="1">
              <a:schemeClr val="accent1"/>
            </a:effectRef>
            <a:fontRef idx="minor">
              <a:schemeClr val="dk1"/>
            </a:fontRef>
          </p:style>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8" name="Shape 96">
              <a:extLst>
                <a:ext uri="{FF2B5EF4-FFF2-40B4-BE49-F238E27FC236}">
                  <a16:creationId xmlns:a16="http://schemas.microsoft.com/office/drawing/2014/main" id="{0992AA04-944A-CC43-901E-58B2FD8122F6}"/>
                </a:ext>
              </a:extLst>
            </p:cNvPr>
            <p:cNvSpPr/>
            <p:nvPr/>
          </p:nvSpPr>
          <p:spPr>
            <a:xfrm>
              <a:off x="443323" y="1860403"/>
              <a:ext cx="889708" cy="150282"/>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 dirty="0">
                  <a:latin typeface="+mn-lt"/>
                  <a:ea typeface="Proxima Nova"/>
                  <a:cs typeface="Proxima Nova"/>
                  <a:sym typeface="Proxima Nova"/>
                </a:rPr>
                <a:t>1D</a:t>
              </a:r>
            </a:p>
            <a:p>
              <a:pPr marL="0" marR="0" lvl="0" indent="0" algn="ctr" rtl="0">
                <a:spcBef>
                  <a:spcPts val="0"/>
                </a:spcBef>
                <a:spcAft>
                  <a:spcPts val="0"/>
                </a:spcAft>
                <a:buNone/>
              </a:pPr>
              <a:r>
                <a:rPr lang="en-US" sz="1000" dirty="0">
                  <a:solidFill>
                    <a:srgbClr val="000000"/>
                  </a:solidFill>
                  <a:latin typeface="+mn-lt"/>
                  <a:ea typeface="Proxima Nova"/>
                  <a:cs typeface="Proxima Nova"/>
                  <a:sym typeface="Proxima Nova"/>
                </a:rPr>
                <a:t>Features</a:t>
              </a:r>
              <a:endParaRPr sz="1000" dirty="0">
                <a:solidFill>
                  <a:srgbClr val="000000"/>
                </a:solidFill>
                <a:latin typeface="+mn-lt"/>
                <a:ea typeface="Proxima Nova"/>
                <a:cs typeface="Proxima Nova"/>
                <a:sym typeface="Proxima Nova"/>
              </a:endParaRPr>
            </a:p>
          </p:txBody>
        </p:sp>
        <p:sp>
          <p:nvSpPr>
            <p:cNvPr id="139" name="Shape 97">
              <a:extLst>
                <a:ext uri="{FF2B5EF4-FFF2-40B4-BE49-F238E27FC236}">
                  <a16:creationId xmlns:a16="http://schemas.microsoft.com/office/drawing/2014/main" id="{D5BAE3AF-B1FE-0849-84FB-0185A767AFCC}"/>
                </a:ext>
              </a:extLst>
            </p:cNvPr>
            <p:cNvSpPr/>
            <p:nvPr/>
          </p:nvSpPr>
          <p:spPr>
            <a:xfrm>
              <a:off x="405812" y="3225406"/>
              <a:ext cx="889708" cy="193219"/>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 dirty="0">
                  <a:latin typeface="+mn-lt"/>
                  <a:ea typeface="Proxima Nova"/>
                  <a:cs typeface="Proxima Nova"/>
                  <a:sym typeface="Proxima Nova"/>
                </a:rPr>
                <a:t>2D Features</a:t>
              </a:r>
              <a:endParaRPr sz="1000" dirty="0">
                <a:solidFill>
                  <a:srgbClr val="000000"/>
                </a:solidFill>
                <a:latin typeface="+mn-lt"/>
                <a:ea typeface="Proxima Nova"/>
                <a:cs typeface="Proxima Nova"/>
                <a:sym typeface="Proxima Nova"/>
              </a:endParaRPr>
            </a:p>
          </p:txBody>
        </p:sp>
        <p:sp>
          <p:nvSpPr>
            <p:cNvPr id="140" name="Shape 99">
              <a:extLst>
                <a:ext uri="{FF2B5EF4-FFF2-40B4-BE49-F238E27FC236}">
                  <a16:creationId xmlns:a16="http://schemas.microsoft.com/office/drawing/2014/main" id="{EE4D1369-8BDE-794D-9BF5-5F477CD2EB2A}"/>
                </a:ext>
              </a:extLst>
            </p:cNvPr>
            <p:cNvSpPr/>
            <p:nvPr/>
          </p:nvSpPr>
          <p:spPr>
            <a:xfrm>
              <a:off x="4337155" y="1381951"/>
              <a:ext cx="299896" cy="1233233"/>
            </a:xfrm>
            <a:custGeom>
              <a:avLst/>
              <a:gdLst/>
              <a:ahLst/>
              <a:cxnLst/>
              <a:rect l="0" t="0" r="0" b="0"/>
              <a:pathLst>
                <a:path w="120000" h="120000" extrusionOk="0">
                  <a:moveTo>
                    <a:pt x="153" y="42409"/>
                  </a:moveTo>
                  <a:cubicBezTo>
                    <a:pt x="686" y="67022"/>
                    <a:pt x="-378" y="95386"/>
                    <a:pt x="153" y="120000"/>
                  </a:cubicBezTo>
                  <a:lnTo>
                    <a:pt x="120000" y="76568"/>
                  </a:lnTo>
                  <a:lnTo>
                    <a:pt x="120000" y="0"/>
                  </a:lnTo>
                  <a:lnTo>
                    <a:pt x="153" y="42409"/>
                  </a:lnTo>
                  <a:close/>
                </a:path>
              </a:pathLst>
            </a:custGeom>
            <a:noFill/>
            <a:ln w="9525" cap="flat" cmpd="sng">
              <a:solidFill>
                <a:srgbClr val="4C4C4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a:solidFill>
                  <a:srgbClr val="000000"/>
                </a:solidFill>
                <a:latin typeface="+mn-lt"/>
                <a:ea typeface="Source Sans Pro"/>
                <a:cs typeface="Source Sans Pro"/>
                <a:sym typeface="Source Sans Pro"/>
              </a:endParaRPr>
            </a:p>
          </p:txBody>
        </p:sp>
        <p:sp>
          <p:nvSpPr>
            <p:cNvPr id="141" name="Shape 100">
              <a:extLst>
                <a:ext uri="{FF2B5EF4-FFF2-40B4-BE49-F238E27FC236}">
                  <a16:creationId xmlns:a16="http://schemas.microsoft.com/office/drawing/2014/main" id="{4EB2A2FC-4BAE-D047-9FCF-3943D76ABA89}"/>
                </a:ext>
              </a:extLst>
            </p:cNvPr>
            <p:cNvSpPr/>
            <p:nvPr/>
          </p:nvSpPr>
          <p:spPr>
            <a:xfrm>
              <a:off x="4387093" y="1381950"/>
              <a:ext cx="299896" cy="1233233"/>
            </a:xfrm>
            <a:custGeom>
              <a:avLst/>
              <a:gdLst/>
              <a:ahLst/>
              <a:cxnLst/>
              <a:rect l="0" t="0" r="0" b="0"/>
              <a:pathLst>
                <a:path w="120000" h="120000" extrusionOk="0">
                  <a:moveTo>
                    <a:pt x="153" y="42409"/>
                  </a:moveTo>
                  <a:cubicBezTo>
                    <a:pt x="686" y="67022"/>
                    <a:pt x="-378" y="95386"/>
                    <a:pt x="153" y="120000"/>
                  </a:cubicBezTo>
                  <a:lnTo>
                    <a:pt x="120000" y="76568"/>
                  </a:lnTo>
                  <a:lnTo>
                    <a:pt x="120000" y="0"/>
                  </a:lnTo>
                  <a:lnTo>
                    <a:pt x="153" y="42409"/>
                  </a:lnTo>
                  <a:close/>
                </a:path>
              </a:pathLst>
            </a:custGeom>
            <a:solidFill>
              <a:schemeClr val="accent6">
                <a:lumMod val="40000"/>
                <a:lumOff val="60000"/>
              </a:schemeClr>
            </a:solidFill>
            <a:ln>
              <a:headEnd type="none" w="sm" len="sm"/>
              <a:tailEnd type="none" w="sm" len="sm"/>
            </a:ln>
          </p:spPr>
          <p:style>
            <a:lnRef idx="1">
              <a:schemeClr val="accent1"/>
            </a:lnRef>
            <a:fillRef idx="2">
              <a:schemeClr val="accent1"/>
            </a:fillRef>
            <a:effectRef idx="1">
              <a:schemeClr val="accent1"/>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a:solidFill>
                  <a:srgbClr val="000000"/>
                </a:solidFill>
                <a:ea typeface="Source Sans Pro"/>
                <a:cs typeface="Source Sans Pro"/>
                <a:sym typeface="Source Sans Pro"/>
              </a:endParaRPr>
            </a:p>
          </p:txBody>
        </p:sp>
        <p:cxnSp>
          <p:nvCxnSpPr>
            <p:cNvPr id="142" name="Shape 101">
              <a:extLst>
                <a:ext uri="{FF2B5EF4-FFF2-40B4-BE49-F238E27FC236}">
                  <a16:creationId xmlns:a16="http://schemas.microsoft.com/office/drawing/2014/main" id="{B631D23B-EF2E-1D42-A53C-F784A064AFA8}"/>
                </a:ext>
              </a:extLst>
            </p:cNvPr>
            <p:cNvCxnSpPr/>
            <p:nvPr/>
          </p:nvCxnSpPr>
          <p:spPr>
            <a:xfrm>
              <a:off x="4637113" y="1381951"/>
              <a:ext cx="49798" cy="0"/>
            </a:xfrm>
            <a:prstGeom prst="straightConnector1">
              <a:avLst/>
            </a:prstGeom>
            <a:noFill/>
            <a:ln w="9525" cap="flat" cmpd="sng">
              <a:solidFill>
                <a:srgbClr val="4C4C4C"/>
              </a:solidFill>
              <a:prstDash val="solid"/>
              <a:round/>
              <a:headEnd type="none" w="sm" len="sm"/>
              <a:tailEnd type="none" w="sm" len="sm"/>
            </a:ln>
          </p:spPr>
        </p:cxnSp>
        <p:cxnSp>
          <p:nvCxnSpPr>
            <p:cNvPr id="143" name="Shape 102">
              <a:extLst>
                <a:ext uri="{FF2B5EF4-FFF2-40B4-BE49-F238E27FC236}">
                  <a16:creationId xmlns:a16="http://schemas.microsoft.com/office/drawing/2014/main" id="{C77BF4F8-4356-AA4B-9DA8-BB35E60E160F}"/>
                </a:ext>
              </a:extLst>
            </p:cNvPr>
            <p:cNvCxnSpPr/>
            <p:nvPr/>
          </p:nvCxnSpPr>
          <p:spPr>
            <a:xfrm>
              <a:off x="4341046" y="1814678"/>
              <a:ext cx="49798" cy="0"/>
            </a:xfrm>
            <a:prstGeom prst="straightConnector1">
              <a:avLst/>
            </a:prstGeom>
            <a:noFill/>
            <a:ln w="9525" cap="flat" cmpd="sng">
              <a:solidFill>
                <a:srgbClr val="4C4C4C"/>
              </a:solidFill>
              <a:prstDash val="solid"/>
              <a:round/>
              <a:headEnd type="none" w="sm" len="sm"/>
              <a:tailEnd type="none" w="sm" len="sm"/>
            </a:ln>
          </p:spPr>
        </p:cxnSp>
        <p:cxnSp>
          <p:nvCxnSpPr>
            <p:cNvPr id="144" name="Shape 103">
              <a:extLst>
                <a:ext uri="{FF2B5EF4-FFF2-40B4-BE49-F238E27FC236}">
                  <a16:creationId xmlns:a16="http://schemas.microsoft.com/office/drawing/2014/main" id="{D5AE0D6D-F1CF-5148-97CC-9284E36FB20F}"/>
                </a:ext>
              </a:extLst>
            </p:cNvPr>
            <p:cNvCxnSpPr/>
            <p:nvPr/>
          </p:nvCxnSpPr>
          <p:spPr>
            <a:xfrm>
              <a:off x="4341045" y="2615091"/>
              <a:ext cx="49798" cy="0"/>
            </a:xfrm>
            <a:prstGeom prst="straightConnector1">
              <a:avLst/>
            </a:prstGeom>
            <a:noFill/>
            <a:ln w="9525" cap="flat" cmpd="sng">
              <a:solidFill>
                <a:srgbClr val="4C4C4C"/>
              </a:solidFill>
              <a:prstDash val="solid"/>
              <a:round/>
              <a:headEnd type="none" w="sm" len="sm"/>
              <a:tailEnd type="none" w="sm" len="sm"/>
            </a:ln>
          </p:spPr>
        </p:cxnSp>
        <p:sp>
          <p:nvSpPr>
            <p:cNvPr id="145" name="Shape 104">
              <a:extLst>
                <a:ext uri="{FF2B5EF4-FFF2-40B4-BE49-F238E27FC236}">
                  <a16:creationId xmlns:a16="http://schemas.microsoft.com/office/drawing/2014/main" id="{72975E0D-45A2-B94A-9AAD-82AC948A4C21}"/>
                </a:ext>
              </a:extLst>
            </p:cNvPr>
            <p:cNvSpPr/>
            <p:nvPr/>
          </p:nvSpPr>
          <p:spPr>
            <a:xfrm>
              <a:off x="3158580" y="1717993"/>
              <a:ext cx="927909" cy="554976"/>
            </a:xfrm>
            <a:prstGeom prst="rect">
              <a:avLst/>
            </a:prstGeom>
            <a:ln>
              <a:headEnd type="none" w="sm" len="sm"/>
              <a:tailEnd type="none" w="sm" len="sm"/>
            </a:ln>
          </p:spPr>
          <p:style>
            <a:lnRef idx="1">
              <a:schemeClr val="accent5"/>
            </a:lnRef>
            <a:fillRef idx="2">
              <a:schemeClr val="accent5"/>
            </a:fillRef>
            <a:effectRef idx="1">
              <a:schemeClr val="accent5"/>
            </a:effectRef>
            <a:fontRef idx="minor">
              <a:schemeClr val="dk1"/>
            </a:fontRef>
          </p:style>
          <p:txBody>
            <a:bodyPr spcFirstLastPara="1" wrap="square" lIns="91425" tIns="91425" rIns="91425" bIns="91425" anchor="ctr" anchorCtr="0">
              <a:noAutofit/>
            </a:bodyPr>
            <a:lstStyle/>
            <a:p>
              <a:pPr marL="0" lvl="0" indent="0" algn="ctr" rtl="0">
                <a:spcBef>
                  <a:spcPts val="0"/>
                </a:spcBef>
                <a:spcAft>
                  <a:spcPts val="0"/>
                </a:spcAft>
                <a:buNone/>
              </a:pPr>
              <a:r>
                <a:rPr lang="en-US" sz="800" dirty="0">
                  <a:solidFill>
                    <a:schemeClr val="tx1"/>
                  </a:solidFill>
                  <a:ea typeface="Proxima Nova"/>
                  <a:cs typeface="Proxima Nova"/>
                  <a:sym typeface="Proxima Nova"/>
                </a:rPr>
                <a:t>Outer Layer</a:t>
              </a:r>
              <a:endParaRPr sz="800" dirty="0">
                <a:solidFill>
                  <a:schemeClr val="tx1"/>
                </a:solidFill>
                <a:ea typeface="Proxima Nova"/>
                <a:cs typeface="Proxima Nova"/>
                <a:sym typeface="Proxima Nova"/>
              </a:endParaRPr>
            </a:p>
          </p:txBody>
        </p:sp>
        <p:cxnSp>
          <p:nvCxnSpPr>
            <p:cNvPr id="146" name="Shape 105">
              <a:extLst>
                <a:ext uri="{FF2B5EF4-FFF2-40B4-BE49-F238E27FC236}">
                  <a16:creationId xmlns:a16="http://schemas.microsoft.com/office/drawing/2014/main" id="{72508230-5775-C14A-855A-B9AF6291B9EF}"/>
                </a:ext>
              </a:extLst>
            </p:cNvPr>
            <p:cNvCxnSpPr/>
            <p:nvPr/>
          </p:nvCxnSpPr>
          <p:spPr>
            <a:xfrm>
              <a:off x="4086489" y="1998560"/>
              <a:ext cx="265314" cy="0"/>
            </a:xfrm>
            <a:prstGeom prst="straightConnector1">
              <a:avLst/>
            </a:prstGeom>
            <a:noFill/>
            <a:ln w="9525" cap="flat" cmpd="sng">
              <a:solidFill>
                <a:srgbClr val="4C4C4C"/>
              </a:solidFill>
              <a:prstDash val="solid"/>
              <a:round/>
              <a:headEnd type="none" w="med" len="med"/>
              <a:tailEnd type="triangle" w="med" len="med"/>
            </a:ln>
          </p:spPr>
        </p:cxnSp>
        <p:cxnSp>
          <p:nvCxnSpPr>
            <p:cNvPr id="147" name="Shape 106">
              <a:extLst>
                <a:ext uri="{FF2B5EF4-FFF2-40B4-BE49-F238E27FC236}">
                  <a16:creationId xmlns:a16="http://schemas.microsoft.com/office/drawing/2014/main" id="{DB13EF5D-89FD-4E41-BC1B-F3BAC0701935}"/>
                </a:ext>
              </a:extLst>
            </p:cNvPr>
            <p:cNvCxnSpPr/>
            <p:nvPr/>
          </p:nvCxnSpPr>
          <p:spPr>
            <a:xfrm>
              <a:off x="4598052" y="1998560"/>
              <a:ext cx="364911" cy="0"/>
            </a:xfrm>
            <a:prstGeom prst="straightConnector1">
              <a:avLst/>
            </a:prstGeom>
            <a:noFill/>
            <a:ln w="9525" cap="flat" cmpd="sng">
              <a:solidFill>
                <a:srgbClr val="4C4C4C"/>
              </a:solidFill>
              <a:prstDash val="solid"/>
              <a:round/>
              <a:headEnd type="none" w="med" len="med"/>
              <a:tailEnd type="none" w="med" len="med"/>
            </a:ln>
          </p:spPr>
        </p:cxnSp>
        <p:cxnSp>
          <p:nvCxnSpPr>
            <p:cNvPr id="148" name="Shape 107">
              <a:extLst>
                <a:ext uri="{FF2B5EF4-FFF2-40B4-BE49-F238E27FC236}">
                  <a16:creationId xmlns:a16="http://schemas.microsoft.com/office/drawing/2014/main" id="{60C373F2-82E5-4047-8EEE-3DDEEDFCDD56}"/>
                </a:ext>
              </a:extLst>
            </p:cNvPr>
            <p:cNvCxnSpPr/>
            <p:nvPr/>
          </p:nvCxnSpPr>
          <p:spPr>
            <a:xfrm>
              <a:off x="4970824" y="1998560"/>
              <a:ext cx="0" cy="1069154"/>
            </a:xfrm>
            <a:prstGeom prst="straightConnector1">
              <a:avLst/>
            </a:prstGeom>
            <a:noFill/>
            <a:ln w="9525" cap="flat" cmpd="sng">
              <a:solidFill>
                <a:srgbClr val="4C4C4C"/>
              </a:solidFill>
              <a:prstDash val="solid"/>
              <a:round/>
              <a:headEnd type="none" w="med" len="med"/>
              <a:tailEnd type="none" w="med" len="med"/>
            </a:ln>
          </p:spPr>
        </p:cxnSp>
        <p:cxnSp>
          <p:nvCxnSpPr>
            <p:cNvPr id="149" name="Shape 108">
              <a:extLst>
                <a:ext uri="{FF2B5EF4-FFF2-40B4-BE49-F238E27FC236}">
                  <a16:creationId xmlns:a16="http://schemas.microsoft.com/office/drawing/2014/main" id="{4C25B96A-194F-2C43-991A-C0BF7EC9ABDB}"/>
                </a:ext>
              </a:extLst>
            </p:cNvPr>
            <p:cNvCxnSpPr/>
            <p:nvPr/>
          </p:nvCxnSpPr>
          <p:spPr>
            <a:xfrm>
              <a:off x="4970824" y="2533137"/>
              <a:ext cx="291320" cy="0"/>
            </a:xfrm>
            <a:prstGeom prst="straightConnector1">
              <a:avLst/>
            </a:prstGeom>
            <a:noFill/>
            <a:ln w="9525" cap="flat" cmpd="sng">
              <a:solidFill>
                <a:srgbClr val="4C4C4C"/>
              </a:solidFill>
              <a:prstDash val="solid"/>
              <a:round/>
              <a:headEnd type="none" w="med" len="med"/>
              <a:tailEnd type="triangle" w="med" len="med"/>
            </a:ln>
          </p:spPr>
        </p:cxnSp>
        <p:sp>
          <p:nvSpPr>
            <p:cNvPr id="150" name="Shape 110">
              <a:extLst>
                <a:ext uri="{FF2B5EF4-FFF2-40B4-BE49-F238E27FC236}">
                  <a16:creationId xmlns:a16="http://schemas.microsoft.com/office/drawing/2014/main" id="{EF392281-F2E9-254E-A5AE-5CB2561330B4}"/>
                </a:ext>
              </a:extLst>
            </p:cNvPr>
            <p:cNvSpPr/>
            <p:nvPr/>
          </p:nvSpPr>
          <p:spPr>
            <a:xfrm>
              <a:off x="6613065" y="1781599"/>
              <a:ext cx="299896" cy="1233233"/>
            </a:xfrm>
            <a:custGeom>
              <a:avLst/>
              <a:gdLst/>
              <a:ahLst/>
              <a:cxnLst/>
              <a:rect l="0" t="0" r="0" b="0"/>
              <a:pathLst>
                <a:path w="120000" h="120000" extrusionOk="0">
                  <a:moveTo>
                    <a:pt x="153" y="42409"/>
                  </a:moveTo>
                  <a:cubicBezTo>
                    <a:pt x="686" y="67022"/>
                    <a:pt x="-378" y="95386"/>
                    <a:pt x="153" y="120000"/>
                  </a:cubicBezTo>
                  <a:lnTo>
                    <a:pt x="120000" y="76568"/>
                  </a:lnTo>
                  <a:lnTo>
                    <a:pt x="120000" y="0"/>
                  </a:lnTo>
                  <a:lnTo>
                    <a:pt x="153" y="42409"/>
                  </a:lnTo>
                  <a:close/>
                </a:path>
              </a:pathLst>
            </a:custGeom>
            <a:noFill/>
            <a:ln w="9525" cap="flat" cmpd="sng">
              <a:solidFill>
                <a:srgbClr val="4C4C4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a:solidFill>
                  <a:srgbClr val="000000"/>
                </a:solidFill>
                <a:latin typeface="+mn-lt"/>
                <a:ea typeface="Source Sans Pro"/>
                <a:cs typeface="Source Sans Pro"/>
                <a:sym typeface="Source Sans Pro"/>
              </a:endParaRPr>
            </a:p>
          </p:txBody>
        </p:sp>
        <p:sp>
          <p:nvSpPr>
            <p:cNvPr id="151" name="Shape 111">
              <a:extLst>
                <a:ext uri="{FF2B5EF4-FFF2-40B4-BE49-F238E27FC236}">
                  <a16:creationId xmlns:a16="http://schemas.microsoft.com/office/drawing/2014/main" id="{A83F2C06-FD9B-0842-8827-BF772423C718}"/>
                </a:ext>
              </a:extLst>
            </p:cNvPr>
            <p:cNvSpPr/>
            <p:nvPr/>
          </p:nvSpPr>
          <p:spPr>
            <a:xfrm>
              <a:off x="6663003" y="1781599"/>
              <a:ext cx="299896" cy="1233233"/>
            </a:xfrm>
            <a:custGeom>
              <a:avLst/>
              <a:gdLst/>
              <a:ahLst/>
              <a:cxnLst/>
              <a:rect l="0" t="0" r="0" b="0"/>
              <a:pathLst>
                <a:path w="120000" h="120000" extrusionOk="0">
                  <a:moveTo>
                    <a:pt x="153" y="42409"/>
                  </a:moveTo>
                  <a:cubicBezTo>
                    <a:pt x="686" y="67022"/>
                    <a:pt x="-378" y="95386"/>
                    <a:pt x="153" y="120000"/>
                  </a:cubicBezTo>
                  <a:lnTo>
                    <a:pt x="120000" y="76568"/>
                  </a:lnTo>
                  <a:lnTo>
                    <a:pt x="120000" y="0"/>
                  </a:lnTo>
                  <a:lnTo>
                    <a:pt x="153" y="42409"/>
                  </a:lnTo>
                  <a:close/>
                </a:path>
              </a:pathLst>
            </a:custGeom>
            <a:solidFill>
              <a:schemeClr val="accent6">
                <a:lumMod val="40000"/>
                <a:lumOff val="60000"/>
              </a:schemeClr>
            </a:solidFill>
            <a:ln>
              <a:headEnd type="none" w="sm" len="sm"/>
              <a:tailEnd type="none" w="sm" len="sm"/>
            </a:ln>
          </p:spPr>
          <p:style>
            <a:lnRef idx="1">
              <a:schemeClr val="accent1"/>
            </a:lnRef>
            <a:fillRef idx="2">
              <a:schemeClr val="accent1"/>
            </a:fillRef>
            <a:effectRef idx="1">
              <a:schemeClr val="accent1"/>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a:solidFill>
                  <a:srgbClr val="000000"/>
                </a:solidFill>
                <a:ea typeface="Source Sans Pro"/>
                <a:cs typeface="Source Sans Pro"/>
                <a:sym typeface="Source Sans Pro"/>
              </a:endParaRPr>
            </a:p>
          </p:txBody>
        </p:sp>
        <p:cxnSp>
          <p:nvCxnSpPr>
            <p:cNvPr id="152" name="Shape 112">
              <a:extLst>
                <a:ext uri="{FF2B5EF4-FFF2-40B4-BE49-F238E27FC236}">
                  <a16:creationId xmlns:a16="http://schemas.microsoft.com/office/drawing/2014/main" id="{C3022286-0AF5-4544-A851-C51F348D54BA}"/>
                </a:ext>
              </a:extLst>
            </p:cNvPr>
            <p:cNvCxnSpPr/>
            <p:nvPr/>
          </p:nvCxnSpPr>
          <p:spPr>
            <a:xfrm>
              <a:off x="6913023" y="1781599"/>
              <a:ext cx="49798" cy="0"/>
            </a:xfrm>
            <a:prstGeom prst="straightConnector1">
              <a:avLst/>
            </a:prstGeom>
            <a:noFill/>
            <a:ln w="9525" cap="flat" cmpd="sng">
              <a:solidFill>
                <a:srgbClr val="4C4C4C"/>
              </a:solidFill>
              <a:prstDash val="solid"/>
              <a:round/>
              <a:headEnd type="none" w="sm" len="sm"/>
              <a:tailEnd type="none" w="sm" len="sm"/>
            </a:ln>
          </p:spPr>
        </p:cxnSp>
        <p:cxnSp>
          <p:nvCxnSpPr>
            <p:cNvPr id="153" name="Shape 113">
              <a:extLst>
                <a:ext uri="{FF2B5EF4-FFF2-40B4-BE49-F238E27FC236}">
                  <a16:creationId xmlns:a16="http://schemas.microsoft.com/office/drawing/2014/main" id="{003DB344-F429-B143-9B61-C071B0A82217}"/>
                </a:ext>
              </a:extLst>
            </p:cNvPr>
            <p:cNvCxnSpPr/>
            <p:nvPr/>
          </p:nvCxnSpPr>
          <p:spPr>
            <a:xfrm>
              <a:off x="6616956" y="2214327"/>
              <a:ext cx="49798" cy="0"/>
            </a:xfrm>
            <a:prstGeom prst="straightConnector1">
              <a:avLst/>
            </a:prstGeom>
            <a:noFill/>
            <a:ln w="9525" cap="flat" cmpd="sng">
              <a:solidFill>
                <a:srgbClr val="4C4C4C"/>
              </a:solidFill>
              <a:prstDash val="solid"/>
              <a:round/>
              <a:headEnd type="none" w="sm" len="sm"/>
              <a:tailEnd type="none" w="sm" len="sm"/>
            </a:ln>
          </p:spPr>
        </p:cxnSp>
        <p:cxnSp>
          <p:nvCxnSpPr>
            <p:cNvPr id="154" name="Shape 114">
              <a:extLst>
                <a:ext uri="{FF2B5EF4-FFF2-40B4-BE49-F238E27FC236}">
                  <a16:creationId xmlns:a16="http://schemas.microsoft.com/office/drawing/2014/main" id="{76AD48DD-0B8F-E940-A91A-FDD1D5E71EA2}"/>
                </a:ext>
              </a:extLst>
            </p:cNvPr>
            <p:cNvCxnSpPr/>
            <p:nvPr/>
          </p:nvCxnSpPr>
          <p:spPr>
            <a:xfrm>
              <a:off x="6616955" y="3014740"/>
              <a:ext cx="49798" cy="0"/>
            </a:xfrm>
            <a:prstGeom prst="straightConnector1">
              <a:avLst/>
            </a:prstGeom>
            <a:noFill/>
            <a:ln w="9525" cap="flat" cmpd="sng">
              <a:solidFill>
                <a:srgbClr val="4C4C4C"/>
              </a:solidFill>
              <a:prstDash val="solid"/>
              <a:round/>
              <a:headEnd type="none" w="sm" len="sm"/>
              <a:tailEnd type="none" w="sm" len="sm"/>
            </a:ln>
          </p:spPr>
        </p:cxnSp>
        <p:cxnSp>
          <p:nvCxnSpPr>
            <p:cNvPr id="155" name="Shape 116">
              <a:extLst>
                <a:ext uri="{FF2B5EF4-FFF2-40B4-BE49-F238E27FC236}">
                  <a16:creationId xmlns:a16="http://schemas.microsoft.com/office/drawing/2014/main" id="{10D608C1-0B36-AE4C-81EB-7B3F4AFED624}"/>
                </a:ext>
              </a:extLst>
            </p:cNvPr>
            <p:cNvCxnSpPr/>
            <p:nvPr/>
          </p:nvCxnSpPr>
          <p:spPr>
            <a:xfrm>
              <a:off x="6313868" y="2533137"/>
              <a:ext cx="291320" cy="0"/>
            </a:xfrm>
            <a:prstGeom prst="straightConnector1">
              <a:avLst/>
            </a:prstGeom>
            <a:noFill/>
            <a:ln w="9525" cap="flat" cmpd="sng">
              <a:solidFill>
                <a:srgbClr val="4C4C4C"/>
              </a:solidFill>
              <a:prstDash val="solid"/>
              <a:round/>
              <a:headEnd type="none" w="med" len="med"/>
              <a:tailEnd type="triangle" w="med" len="med"/>
            </a:ln>
          </p:spPr>
        </p:cxnSp>
        <p:cxnSp>
          <p:nvCxnSpPr>
            <p:cNvPr id="156" name="Shape 117">
              <a:extLst>
                <a:ext uri="{FF2B5EF4-FFF2-40B4-BE49-F238E27FC236}">
                  <a16:creationId xmlns:a16="http://schemas.microsoft.com/office/drawing/2014/main" id="{535B5225-3ADC-9941-9529-EF72183E926F}"/>
                </a:ext>
              </a:extLst>
            </p:cNvPr>
            <p:cNvCxnSpPr/>
            <p:nvPr/>
          </p:nvCxnSpPr>
          <p:spPr>
            <a:xfrm>
              <a:off x="6825431" y="2533137"/>
              <a:ext cx="1120185" cy="0"/>
            </a:xfrm>
            <a:prstGeom prst="straightConnector1">
              <a:avLst/>
            </a:prstGeom>
            <a:noFill/>
            <a:ln w="9525" cap="flat" cmpd="sng">
              <a:solidFill>
                <a:srgbClr val="4C4C4C"/>
              </a:solidFill>
              <a:prstDash val="solid"/>
              <a:round/>
              <a:headEnd type="none" w="med" len="med"/>
              <a:tailEnd type="triangle" w="med" len="med"/>
            </a:ln>
          </p:spPr>
        </p:cxnSp>
        <p:sp>
          <p:nvSpPr>
            <p:cNvPr id="157" name="Shape 118">
              <a:extLst>
                <a:ext uri="{FF2B5EF4-FFF2-40B4-BE49-F238E27FC236}">
                  <a16:creationId xmlns:a16="http://schemas.microsoft.com/office/drawing/2014/main" id="{DD9FD759-2061-CD4B-AB69-B4F5A6B492A3}"/>
                </a:ext>
              </a:extLst>
            </p:cNvPr>
            <p:cNvSpPr/>
            <p:nvPr/>
          </p:nvSpPr>
          <p:spPr>
            <a:xfrm>
              <a:off x="7708762" y="3308629"/>
              <a:ext cx="865384" cy="16713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dirty="0">
                  <a:latin typeface="+mn-lt"/>
                  <a:ea typeface="Proxima Nova"/>
                  <a:cs typeface="Proxima Nova"/>
                  <a:sym typeface="Proxima Nova"/>
                </a:rPr>
                <a:t>Contact  Prediction</a:t>
              </a:r>
              <a:endParaRPr sz="800" dirty="0">
                <a:solidFill>
                  <a:srgbClr val="000000"/>
                </a:solidFill>
                <a:latin typeface="+mn-lt"/>
                <a:ea typeface="Proxima Nova"/>
                <a:cs typeface="Proxima Nova"/>
                <a:sym typeface="Proxima Nova"/>
              </a:endParaRPr>
            </a:p>
          </p:txBody>
        </p:sp>
        <p:sp>
          <p:nvSpPr>
            <p:cNvPr id="158" name="Shape 119">
              <a:extLst>
                <a:ext uri="{FF2B5EF4-FFF2-40B4-BE49-F238E27FC236}">
                  <a16:creationId xmlns:a16="http://schemas.microsoft.com/office/drawing/2014/main" id="{CBA147BE-939B-2E49-99E9-D18D1DF48B52}"/>
                </a:ext>
              </a:extLst>
            </p:cNvPr>
            <p:cNvSpPr/>
            <p:nvPr/>
          </p:nvSpPr>
          <p:spPr>
            <a:xfrm>
              <a:off x="6306514" y="1453885"/>
              <a:ext cx="1012842" cy="16713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0" dirty="0">
                <a:solidFill>
                  <a:srgbClr val="000000"/>
                </a:solidFill>
                <a:latin typeface="+mn-lt"/>
                <a:ea typeface="Proxima Nova"/>
                <a:cs typeface="Proxima Nova"/>
                <a:sym typeface="Proxima Nova"/>
              </a:endParaRPr>
            </a:p>
          </p:txBody>
        </p:sp>
        <p:sp>
          <p:nvSpPr>
            <p:cNvPr id="159" name="Shape 120">
              <a:extLst>
                <a:ext uri="{FF2B5EF4-FFF2-40B4-BE49-F238E27FC236}">
                  <a16:creationId xmlns:a16="http://schemas.microsoft.com/office/drawing/2014/main" id="{D439F716-C770-904E-8060-ACFC74CAA029}"/>
                </a:ext>
              </a:extLst>
            </p:cNvPr>
            <p:cNvSpPr/>
            <p:nvPr/>
          </p:nvSpPr>
          <p:spPr>
            <a:xfrm>
              <a:off x="7008946" y="2339374"/>
              <a:ext cx="865384" cy="16713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altLang="zh-CN" sz="800" dirty="0">
                  <a:latin typeface="+mn-lt"/>
                  <a:ea typeface="Proxima Nova"/>
                  <a:cs typeface="Proxima Nova"/>
                  <a:sym typeface="Proxima Nova"/>
                </a:rPr>
                <a:t>1x1</a:t>
              </a:r>
              <a:r>
                <a:rPr lang="zh-CN" altLang="en-US" sz="800" dirty="0">
                  <a:latin typeface="+mn-lt"/>
                  <a:ea typeface="Proxima Nova"/>
                  <a:cs typeface="Proxima Nova"/>
                  <a:sym typeface="Proxima Nova"/>
                </a:rPr>
                <a:t> </a:t>
              </a:r>
              <a:r>
                <a:rPr lang="en-US" sz="800" dirty="0">
                  <a:latin typeface="+mn-lt"/>
                  <a:ea typeface="Proxima Nova"/>
                  <a:cs typeface="Proxima Nova"/>
                  <a:sym typeface="Proxima Nova"/>
                </a:rPr>
                <a:t>Conv</a:t>
              </a:r>
              <a:endParaRPr sz="800" dirty="0">
                <a:solidFill>
                  <a:srgbClr val="000000"/>
                </a:solidFill>
                <a:latin typeface="+mn-lt"/>
                <a:ea typeface="Proxima Nova"/>
                <a:cs typeface="Proxima Nova"/>
                <a:sym typeface="Proxima Nova"/>
              </a:endParaRPr>
            </a:p>
          </p:txBody>
        </p:sp>
        <p:sp>
          <p:nvSpPr>
            <p:cNvPr id="160" name="Shape 127">
              <a:extLst>
                <a:ext uri="{FF2B5EF4-FFF2-40B4-BE49-F238E27FC236}">
                  <a16:creationId xmlns:a16="http://schemas.microsoft.com/office/drawing/2014/main" id="{BE5C19E9-BF55-514E-9B65-07E3EE3405CA}"/>
                </a:ext>
              </a:extLst>
            </p:cNvPr>
            <p:cNvSpPr/>
            <p:nvPr/>
          </p:nvSpPr>
          <p:spPr>
            <a:xfrm>
              <a:off x="3671991" y="2865282"/>
              <a:ext cx="1298843" cy="149543"/>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000" dirty="0">
                  <a:latin typeface="+mn-lt"/>
                  <a:ea typeface="Proxima Nova"/>
                  <a:cs typeface="Proxima Nova"/>
                  <a:sym typeface="Proxima Nova"/>
                </a:rPr>
                <a:t>Concatenation</a:t>
              </a:r>
              <a:endParaRPr sz="1000" dirty="0">
                <a:solidFill>
                  <a:srgbClr val="000000"/>
                </a:solidFill>
                <a:latin typeface="+mn-lt"/>
                <a:ea typeface="Proxima Nova"/>
                <a:cs typeface="Proxima Nova"/>
                <a:sym typeface="Proxima Nova"/>
              </a:endParaRPr>
            </a:p>
          </p:txBody>
        </p:sp>
        <p:sp>
          <p:nvSpPr>
            <p:cNvPr id="161" name="Shape 96">
              <a:extLst>
                <a:ext uri="{FF2B5EF4-FFF2-40B4-BE49-F238E27FC236}">
                  <a16:creationId xmlns:a16="http://schemas.microsoft.com/office/drawing/2014/main" id="{0CF74C11-D191-6642-9F07-DA3AAD1F0694}"/>
                </a:ext>
              </a:extLst>
            </p:cNvPr>
            <p:cNvSpPr/>
            <p:nvPr/>
          </p:nvSpPr>
          <p:spPr>
            <a:xfrm>
              <a:off x="1276430" y="1322177"/>
              <a:ext cx="511262" cy="167134"/>
            </a:xfrm>
            <a:prstGeom prst="rect">
              <a:avLst/>
            </a:prstGeom>
            <a:noFill/>
            <a:ln>
              <a:noFill/>
            </a:ln>
          </p:spPr>
          <p:txBody>
            <a:bodyPr spcFirstLastPara="1" wrap="square" lIns="91425" tIns="45700" rIns="91425" bIns="45700" anchor="ctr" anchorCtr="0">
              <a:noAutofit/>
            </a:bodyPr>
            <a:lstStyle/>
            <a:p>
              <a:pPr lvl="0" algn="ctr"/>
              <a:r>
                <a:rPr lang="en-US" sz="800" dirty="0"/>
                <a:t>67</a:t>
              </a:r>
              <a:endParaRPr sz="800" dirty="0">
                <a:solidFill>
                  <a:srgbClr val="000000"/>
                </a:solidFill>
                <a:latin typeface="+mn-lt"/>
                <a:ea typeface="Proxima Nova"/>
                <a:cs typeface="Proxima Nova"/>
                <a:sym typeface="Proxima Nova"/>
              </a:endParaRPr>
            </a:p>
          </p:txBody>
        </p:sp>
        <p:sp>
          <p:nvSpPr>
            <p:cNvPr id="162" name="Shape 96">
              <a:extLst>
                <a:ext uri="{FF2B5EF4-FFF2-40B4-BE49-F238E27FC236}">
                  <a16:creationId xmlns:a16="http://schemas.microsoft.com/office/drawing/2014/main" id="{7A6A63C2-5861-CE4C-816E-CE6C2C85A548}"/>
                </a:ext>
              </a:extLst>
            </p:cNvPr>
            <p:cNvSpPr/>
            <p:nvPr/>
          </p:nvSpPr>
          <p:spPr>
            <a:xfrm>
              <a:off x="1144918" y="3997065"/>
              <a:ext cx="511262" cy="16713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dirty="0">
                  <a:solidFill>
                    <a:srgbClr val="000000"/>
                  </a:solidFill>
                  <a:latin typeface="+mn-lt"/>
                  <a:ea typeface="Proxima Nova"/>
                  <a:cs typeface="Proxima Nova"/>
                  <a:sym typeface="Proxima Nova"/>
                </a:rPr>
                <a:t>11</a:t>
              </a:r>
              <a:endParaRPr sz="800" dirty="0">
                <a:solidFill>
                  <a:srgbClr val="000000"/>
                </a:solidFill>
                <a:latin typeface="+mn-lt"/>
                <a:ea typeface="Proxima Nova"/>
                <a:cs typeface="Proxima Nova"/>
                <a:sym typeface="Proxima Nova"/>
              </a:endParaRPr>
            </a:p>
          </p:txBody>
        </p:sp>
        <mc:AlternateContent xmlns:mc="http://schemas.openxmlformats.org/markup-compatibility/2006" xmlns:a14="http://schemas.microsoft.com/office/drawing/2010/main">
          <mc:Choice Requires="a14">
            <p:sp>
              <p:nvSpPr>
                <p:cNvPr id="163" name="Rectangle 162">
                  <a:extLst>
                    <a:ext uri="{FF2B5EF4-FFF2-40B4-BE49-F238E27FC236}">
                      <a16:creationId xmlns:a16="http://schemas.microsoft.com/office/drawing/2014/main" id="{CDC8B22E-EF3B-3844-9B0F-7E99680D0678}"/>
                    </a:ext>
                  </a:extLst>
                </p:cNvPr>
                <p:cNvSpPr/>
                <p:nvPr/>
              </p:nvSpPr>
              <p:spPr>
                <a:xfrm>
                  <a:off x="7864078" y="1600240"/>
                  <a:ext cx="388014" cy="47683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z="1050" i="1" smtClean="0">
                            <a:solidFill>
                              <a:schemeClr val="bg2"/>
                            </a:solidFill>
                            <a:latin typeface="Cambria Math" panose="02040503050406030204" pitchFamily="18" charset="0"/>
                            <a:ea typeface="Cambria Math" panose="02040503050406030204" pitchFamily="18" charset="0"/>
                          </a:rPr>
                          <m:t>𝐿</m:t>
                        </m:r>
                      </m:oMath>
                    </m:oMathPara>
                  </a14:m>
                  <a:endParaRPr lang="en-US" sz="1050" dirty="0">
                    <a:solidFill>
                      <a:schemeClr val="bg2"/>
                    </a:solidFill>
                    <a:latin typeface="+mn-lt"/>
                  </a:endParaRPr>
                </a:p>
              </p:txBody>
            </p:sp>
          </mc:Choice>
          <mc:Fallback xmlns="">
            <p:sp>
              <p:nvSpPr>
                <p:cNvPr id="127" name="Rectangle 126">
                  <a:extLst>
                    <a:ext uri="{FF2B5EF4-FFF2-40B4-BE49-F238E27FC236}">
                      <a16:creationId xmlns:a16="http://schemas.microsoft.com/office/drawing/2014/main" id="{91A9C700-53E1-BB43-B649-A797BC3F451C}"/>
                    </a:ext>
                  </a:extLst>
                </p:cNvPr>
                <p:cNvSpPr>
                  <a:spLocks noRot="1" noChangeAspect="1" noMove="1" noResize="1" noEditPoints="1" noAdjustHandles="1" noChangeArrowheads="1" noChangeShapeType="1" noTextEdit="1"/>
                </p:cNvSpPr>
                <p:nvPr/>
              </p:nvSpPr>
              <p:spPr>
                <a:xfrm>
                  <a:off x="7864078" y="1600240"/>
                  <a:ext cx="388014" cy="47683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4" name="Rectangle 163">
                  <a:extLst>
                    <a:ext uri="{FF2B5EF4-FFF2-40B4-BE49-F238E27FC236}">
                      <a16:creationId xmlns:a16="http://schemas.microsoft.com/office/drawing/2014/main" id="{B9ADC38F-53C0-7E44-A96E-C5EDCDC7092A}"/>
                    </a:ext>
                  </a:extLst>
                </p:cNvPr>
                <p:cNvSpPr/>
                <p:nvPr/>
              </p:nvSpPr>
              <p:spPr>
                <a:xfrm>
                  <a:off x="8334699" y="2031598"/>
                  <a:ext cx="388013" cy="47683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z="1050" i="1" smtClean="0">
                            <a:solidFill>
                              <a:schemeClr val="bg2"/>
                            </a:solidFill>
                            <a:latin typeface="Cambria Math" panose="02040503050406030204" pitchFamily="18" charset="0"/>
                            <a:ea typeface="Cambria Math" panose="02040503050406030204" pitchFamily="18" charset="0"/>
                          </a:rPr>
                          <m:t>𝐿</m:t>
                        </m:r>
                      </m:oMath>
                    </m:oMathPara>
                  </a14:m>
                  <a:endParaRPr lang="en-US" sz="1050" dirty="0">
                    <a:solidFill>
                      <a:schemeClr val="bg2"/>
                    </a:solidFill>
                    <a:latin typeface="+mn-lt"/>
                  </a:endParaRPr>
                </a:p>
              </p:txBody>
            </p:sp>
          </mc:Choice>
          <mc:Fallback xmlns="">
            <p:sp>
              <p:nvSpPr>
                <p:cNvPr id="128" name="Rectangle 127">
                  <a:extLst>
                    <a:ext uri="{FF2B5EF4-FFF2-40B4-BE49-F238E27FC236}">
                      <a16:creationId xmlns:a16="http://schemas.microsoft.com/office/drawing/2014/main" id="{9963DEAB-6A57-5643-A22C-E424FEDB40C5}"/>
                    </a:ext>
                  </a:extLst>
                </p:cNvPr>
                <p:cNvSpPr>
                  <a:spLocks noRot="1" noChangeAspect="1" noMove="1" noResize="1" noEditPoints="1" noAdjustHandles="1" noChangeArrowheads="1" noChangeShapeType="1" noTextEdit="1"/>
                </p:cNvSpPr>
                <p:nvPr/>
              </p:nvSpPr>
              <p:spPr>
                <a:xfrm>
                  <a:off x="8334699" y="2031598"/>
                  <a:ext cx="388013" cy="476838"/>
                </a:xfrm>
                <a:prstGeom prst="rect">
                  <a:avLst/>
                </a:prstGeom>
                <a:blipFill>
                  <a:blip r:embed="rId6"/>
                  <a:stretch>
                    <a:fillRect/>
                  </a:stretch>
                </a:blipFill>
              </p:spPr>
              <p:txBody>
                <a:bodyPr/>
                <a:lstStyle/>
                <a:p>
                  <a:r>
                    <a:rPr lang="en-US">
                      <a:noFill/>
                    </a:rPr>
                    <a:t> </a:t>
                  </a:r>
                </a:p>
              </p:txBody>
            </p:sp>
          </mc:Fallback>
        </mc:AlternateContent>
      </p:grpSp>
      <p:sp>
        <p:nvSpPr>
          <p:cNvPr id="165" name="Text Placeholder 2">
            <a:extLst>
              <a:ext uri="{FF2B5EF4-FFF2-40B4-BE49-F238E27FC236}">
                <a16:creationId xmlns:a16="http://schemas.microsoft.com/office/drawing/2014/main" id="{2F4C3247-523D-2940-BD8E-73BCD8B8298B}"/>
              </a:ext>
            </a:extLst>
          </p:cNvPr>
          <p:cNvSpPr txBox="1">
            <a:spLocks/>
          </p:cNvSpPr>
          <p:nvPr/>
        </p:nvSpPr>
        <p:spPr>
          <a:xfrm>
            <a:off x="432101" y="2440453"/>
            <a:ext cx="2463499" cy="8649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FFCD00"/>
              </a:buClr>
              <a:buSzPts val="2400"/>
              <a:buFont typeface="Quattrocento Sans"/>
              <a:buChar char="◉"/>
              <a:defRPr sz="1800" b="0" i="0" u="none" strike="noStrike" cap="none">
                <a:solidFill>
                  <a:srgbClr val="000000"/>
                </a:solidFill>
                <a:latin typeface="Quattrocento Sans"/>
                <a:ea typeface="Quattrocento Sans"/>
                <a:cs typeface="Quattrocento Sans"/>
                <a:sym typeface="Quattrocento Sans"/>
              </a:defRPr>
            </a:lvl1pPr>
            <a:lvl2pPr marL="914400" marR="0" lvl="1" indent="-355600" algn="l" rtl="0">
              <a:lnSpc>
                <a:spcPct val="100000"/>
              </a:lnSpc>
              <a:spcBef>
                <a:spcPts val="0"/>
              </a:spcBef>
              <a:spcAft>
                <a:spcPts val="0"/>
              </a:spcAft>
              <a:buClr>
                <a:srgbClr val="FFCD00"/>
              </a:buClr>
              <a:buSzPts val="2000"/>
              <a:buFont typeface="Quattrocento Sans"/>
              <a:buChar char="○"/>
              <a:defRPr sz="2000" b="0" i="0" u="none" strike="noStrike" cap="none">
                <a:solidFill>
                  <a:srgbClr val="000000"/>
                </a:solidFill>
                <a:latin typeface="Quattrocento Sans"/>
                <a:ea typeface="Quattrocento Sans"/>
                <a:cs typeface="Quattrocento Sans"/>
                <a:sym typeface="Quattrocento Sans"/>
              </a:defRPr>
            </a:lvl2pPr>
            <a:lvl3pPr marL="1371600" marR="0" lvl="2" indent="-355600" algn="l" rtl="0">
              <a:lnSpc>
                <a:spcPct val="100000"/>
              </a:lnSpc>
              <a:spcBef>
                <a:spcPts val="0"/>
              </a:spcBef>
              <a:spcAft>
                <a:spcPts val="0"/>
              </a:spcAft>
              <a:buClr>
                <a:srgbClr val="FFCD00"/>
              </a:buClr>
              <a:buSzPts val="2000"/>
              <a:buFont typeface="Quattrocento Sans"/>
              <a:buChar char="■"/>
              <a:defRPr sz="2000" b="0" i="0" u="none" strike="noStrike" cap="none">
                <a:solidFill>
                  <a:srgbClr val="000000"/>
                </a:solidFill>
                <a:latin typeface="Quattrocento Sans"/>
                <a:ea typeface="Quattrocento Sans"/>
                <a:cs typeface="Quattrocento Sans"/>
                <a:sym typeface="Quattrocento Sans"/>
              </a:defRPr>
            </a:lvl3pPr>
            <a:lvl4pPr marL="1828800" marR="0" lvl="3" indent="-342900" algn="l" rtl="0">
              <a:lnSpc>
                <a:spcPct val="100000"/>
              </a:lnSpc>
              <a:spcBef>
                <a:spcPts val="0"/>
              </a:spcBef>
              <a:spcAft>
                <a:spcPts val="0"/>
              </a:spcAft>
              <a:buClr>
                <a:srgbClr val="FFCD00"/>
              </a:buClr>
              <a:buSzPts val="1800"/>
              <a:buFont typeface="Quattrocento Sans"/>
              <a:buChar char="●"/>
              <a:defRPr sz="1800" b="0" i="0" u="none" strike="noStrike" cap="none">
                <a:solidFill>
                  <a:srgbClr val="000000"/>
                </a:solidFill>
                <a:latin typeface="Quattrocento Sans"/>
                <a:ea typeface="Quattrocento Sans"/>
                <a:cs typeface="Quattrocento Sans"/>
                <a:sym typeface="Quattrocento Sans"/>
              </a:defRPr>
            </a:lvl4pPr>
            <a:lvl5pPr marL="2286000" marR="0" lvl="4" indent="-342900" algn="l" rtl="0">
              <a:lnSpc>
                <a:spcPct val="100000"/>
              </a:lnSpc>
              <a:spcBef>
                <a:spcPts val="0"/>
              </a:spcBef>
              <a:spcAft>
                <a:spcPts val="0"/>
              </a:spcAft>
              <a:buClr>
                <a:srgbClr val="FFCD00"/>
              </a:buClr>
              <a:buSzPts val="1800"/>
              <a:buFont typeface="Quattrocento Sans"/>
              <a:buChar char="○"/>
              <a:defRPr sz="1800" b="0" i="0" u="none" strike="noStrike" cap="none">
                <a:solidFill>
                  <a:srgbClr val="000000"/>
                </a:solidFill>
                <a:latin typeface="Quattrocento Sans"/>
                <a:ea typeface="Quattrocento Sans"/>
                <a:cs typeface="Quattrocento Sans"/>
                <a:sym typeface="Quattrocento Sans"/>
              </a:defRPr>
            </a:lvl5pPr>
            <a:lvl6pPr marL="2743200" marR="0" lvl="5" indent="-342900" algn="l" rtl="0">
              <a:lnSpc>
                <a:spcPct val="100000"/>
              </a:lnSpc>
              <a:spcBef>
                <a:spcPts val="0"/>
              </a:spcBef>
              <a:spcAft>
                <a:spcPts val="0"/>
              </a:spcAft>
              <a:buClr>
                <a:srgbClr val="FFCD00"/>
              </a:buClr>
              <a:buSzPts val="1800"/>
              <a:buFont typeface="Quattrocento Sans"/>
              <a:buChar char="■"/>
              <a:defRPr sz="1800" b="0" i="0" u="none" strike="noStrike" cap="none">
                <a:solidFill>
                  <a:srgbClr val="000000"/>
                </a:solidFill>
                <a:latin typeface="Quattrocento Sans"/>
                <a:ea typeface="Quattrocento Sans"/>
                <a:cs typeface="Quattrocento Sans"/>
                <a:sym typeface="Quattrocento Sans"/>
              </a:defRPr>
            </a:lvl6pPr>
            <a:lvl7pPr marL="3200400" marR="0" lvl="6" indent="-342900" algn="l" rtl="0">
              <a:lnSpc>
                <a:spcPct val="100000"/>
              </a:lnSpc>
              <a:spcBef>
                <a:spcPts val="0"/>
              </a:spcBef>
              <a:spcAft>
                <a:spcPts val="0"/>
              </a:spcAft>
              <a:buClr>
                <a:srgbClr val="FFCD00"/>
              </a:buClr>
              <a:buSzPts val="1800"/>
              <a:buFont typeface="Quattrocento Sans"/>
              <a:buChar char="●"/>
              <a:defRPr sz="1800" b="0" i="0" u="none" strike="noStrike" cap="none">
                <a:solidFill>
                  <a:srgbClr val="000000"/>
                </a:solidFill>
                <a:latin typeface="Quattrocento Sans"/>
                <a:ea typeface="Quattrocento Sans"/>
                <a:cs typeface="Quattrocento Sans"/>
                <a:sym typeface="Quattrocento Sans"/>
              </a:defRPr>
            </a:lvl7pPr>
            <a:lvl8pPr marL="3657600" marR="0" lvl="7" indent="-342900" algn="l" rtl="0">
              <a:lnSpc>
                <a:spcPct val="100000"/>
              </a:lnSpc>
              <a:spcBef>
                <a:spcPts val="0"/>
              </a:spcBef>
              <a:spcAft>
                <a:spcPts val="0"/>
              </a:spcAft>
              <a:buClr>
                <a:srgbClr val="FFCD00"/>
              </a:buClr>
              <a:buSzPts val="1800"/>
              <a:buFont typeface="Quattrocento Sans"/>
              <a:buChar char="○"/>
              <a:defRPr sz="1800" b="0" i="0" u="none" strike="noStrike" cap="none">
                <a:solidFill>
                  <a:srgbClr val="000000"/>
                </a:solidFill>
                <a:latin typeface="Quattrocento Sans"/>
                <a:ea typeface="Quattrocento Sans"/>
                <a:cs typeface="Quattrocento Sans"/>
                <a:sym typeface="Quattrocento Sans"/>
              </a:defRPr>
            </a:lvl8pPr>
            <a:lvl9pPr marL="4114800" marR="0" lvl="8" indent="-342900" algn="l" rtl="0">
              <a:lnSpc>
                <a:spcPct val="100000"/>
              </a:lnSpc>
              <a:spcBef>
                <a:spcPts val="0"/>
              </a:spcBef>
              <a:spcAft>
                <a:spcPts val="0"/>
              </a:spcAft>
              <a:buClr>
                <a:srgbClr val="FFCD00"/>
              </a:buClr>
              <a:buSzPts val="1800"/>
              <a:buFont typeface="Quattrocento Sans"/>
              <a:buChar char="■"/>
              <a:defRPr sz="1800" b="0" i="0" u="none" strike="noStrike" cap="none">
                <a:solidFill>
                  <a:srgbClr val="000000"/>
                </a:solidFill>
                <a:latin typeface="Quattrocento Sans"/>
                <a:ea typeface="Quattrocento Sans"/>
                <a:cs typeface="Quattrocento Sans"/>
                <a:sym typeface="Quattrocento Sans"/>
              </a:defRPr>
            </a:lvl9pPr>
          </a:lstStyle>
          <a:p>
            <a:pPr marL="76200" indent="0">
              <a:buFont typeface="Quattrocento Sans"/>
              <a:buNone/>
            </a:pPr>
            <a:r>
              <a:rPr lang="en-US" sz="1200" b="1" i="1" dirty="0">
                <a:solidFill>
                  <a:schemeClr val="bg2"/>
                </a:solidFill>
                <a:latin typeface="+mn-lt"/>
              </a:rPr>
              <a:t>Stage 2</a:t>
            </a:r>
          </a:p>
          <a:p>
            <a:pPr marL="76200" indent="0">
              <a:spcBef>
                <a:spcPts val="0"/>
              </a:spcBef>
              <a:buFont typeface="Quattrocento Sans"/>
              <a:buNone/>
            </a:pPr>
            <a:r>
              <a:rPr lang="en-US" sz="1100" b="1" i="1" dirty="0">
                <a:solidFill>
                  <a:schemeClr val="bg2"/>
                </a:solidFill>
                <a:latin typeface="+mn-lt"/>
              </a:rPr>
              <a:t>Contact map prediction</a:t>
            </a:r>
          </a:p>
        </p:txBody>
      </p:sp>
      <p:sp>
        <p:nvSpPr>
          <p:cNvPr id="166" name="Shape 12">
            <a:extLst>
              <a:ext uri="{FF2B5EF4-FFF2-40B4-BE49-F238E27FC236}">
                <a16:creationId xmlns:a16="http://schemas.microsoft.com/office/drawing/2014/main" id="{5652FAA8-0212-004E-BB13-35444F16DA5F}"/>
              </a:ext>
            </a:extLst>
          </p:cNvPr>
          <p:cNvSpPr txBox="1">
            <a:spLocks/>
          </p:cNvSpPr>
          <p:nvPr/>
        </p:nvSpPr>
        <p:spPr>
          <a:xfrm>
            <a:off x="0" y="4869656"/>
            <a:ext cx="2895600" cy="273844"/>
          </a:xfrm>
          <a:prstGeom prst="rect">
            <a:avLst/>
          </a:prstGeom>
          <a:noFill/>
          <a:ln>
            <a:noFill/>
          </a:ln>
        </p:spPr>
        <p:txBody>
          <a:bodyPr wrap="square"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None/>
              <a:defRPr sz="1000" b="0" i="0" u="none" strike="noStrike" cap="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r>
              <a:rPr lang="en-US" dirty="0">
                <a:solidFill>
                  <a:srgbClr val="FFFFFF"/>
                </a:solidFill>
              </a:rPr>
              <a:t>PhD Defense, May 11, 2020</a:t>
            </a:r>
          </a:p>
        </p:txBody>
      </p:sp>
      <p:sp>
        <p:nvSpPr>
          <p:cNvPr id="2" name="Oval 1">
            <a:extLst>
              <a:ext uri="{FF2B5EF4-FFF2-40B4-BE49-F238E27FC236}">
                <a16:creationId xmlns:a16="http://schemas.microsoft.com/office/drawing/2014/main" id="{64A3CB43-6C22-C54D-9C58-1B0AE200B6B1}"/>
              </a:ext>
            </a:extLst>
          </p:cNvPr>
          <p:cNvSpPr/>
          <p:nvPr/>
        </p:nvSpPr>
        <p:spPr>
          <a:xfrm>
            <a:off x="4927277" y="998727"/>
            <a:ext cx="960392" cy="80134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3442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8427BA-3376-481F-8BCB-9704CF4B7C62}"/>
              </a:ext>
            </a:extLst>
          </p:cNvPr>
          <p:cNvSpPr>
            <a:spLocks noGrp="1"/>
          </p:cNvSpPr>
          <p:nvPr>
            <p:ph type="body" idx="1"/>
          </p:nvPr>
        </p:nvSpPr>
        <p:spPr/>
        <p:txBody>
          <a:bodyPr/>
          <a:lstStyle/>
          <a:p>
            <a:pPr>
              <a:spcBef>
                <a:spcPts val="0"/>
              </a:spcBef>
              <a:spcAft>
                <a:spcPts val="600"/>
              </a:spcAft>
            </a:pPr>
            <a:r>
              <a:rPr lang="en-US" sz="1800" dirty="0"/>
              <a:t>Traditional residual block with dilated convolution layers</a:t>
            </a:r>
          </a:p>
          <a:p>
            <a:pPr>
              <a:spcBef>
                <a:spcPts val="0"/>
              </a:spcBef>
              <a:spcAft>
                <a:spcPts val="600"/>
              </a:spcAft>
            </a:pPr>
            <a:r>
              <a:rPr lang="en-US" sz="1800" dirty="0"/>
              <a:t>Can increase the size of receptive field</a:t>
            </a:r>
          </a:p>
        </p:txBody>
      </p:sp>
      <p:sp>
        <p:nvSpPr>
          <p:cNvPr id="3" name="Title 2">
            <a:extLst>
              <a:ext uri="{FF2B5EF4-FFF2-40B4-BE49-F238E27FC236}">
                <a16:creationId xmlns:a16="http://schemas.microsoft.com/office/drawing/2014/main" id="{47849F1E-B55C-450D-812E-7833045834B6}"/>
              </a:ext>
            </a:extLst>
          </p:cNvPr>
          <p:cNvSpPr>
            <a:spLocks noGrp="1"/>
          </p:cNvSpPr>
          <p:nvPr>
            <p:ph type="title"/>
          </p:nvPr>
        </p:nvSpPr>
        <p:spPr/>
        <p:txBody>
          <a:bodyPr>
            <a:normAutofit fontScale="90000"/>
          </a:bodyPr>
          <a:lstStyle/>
          <a:p>
            <a:pPr>
              <a:spcAft>
                <a:spcPts val="600"/>
              </a:spcAft>
            </a:pPr>
            <a:r>
              <a:rPr lang="en-US" dirty="0"/>
              <a:t>Dilated Residual Block</a:t>
            </a:r>
          </a:p>
        </p:txBody>
      </p:sp>
      <p:sp>
        <p:nvSpPr>
          <p:cNvPr id="4" name="Slide Number Placeholder 3">
            <a:extLst>
              <a:ext uri="{FF2B5EF4-FFF2-40B4-BE49-F238E27FC236}">
                <a16:creationId xmlns:a16="http://schemas.microsoft.com/office/drawing/2014/main" id="{1622EEDD-87FD-400E-9CE1-F14E9E5A58FE}"/>
              </a:ext>
            </a:extLst>
          </p:cNvPr>
          <p:cNvSpPr>
            <a:spLocks noGrp="1"/>
          </p:cNvSpPr>
          <p:nvPr>
            <p:ph type="sldNum" idx="4"/>
          </p:nvPr>
        </p:nvSpPr>
        <p:spPr/>
        <p:txBody>
          <a:bodyPr/>
          <a:lstStyle/>
          <a:p>
            <a:pPr marL="0" marR="0" lvl="0" indent="0" algn="l" rtl="0">
              <a:spcBef>
                <a:spcPts val="0"/>
              </a:spcBef>
              <a:buSzPct val="25000"/>
              <a:buNone/>
            </a:pPr>
            <a:fld id="{00000000-1234-1234-1234-123412341234}" type="slidenum">
              <a:rPr lang="en-US" sz="1000" b="0" i="0" u="none" strike="noStrike" cap="none" smtClean="0">
                <a:solidFill>
                  <a:schemeClr val="lt1"/>
                </a:solidFill>
                <a:latin typeface="+mn-lt"/>
                <a:ea typeface="Arial"/>
                <a:cs typeface="Arial"/>
                <a:sym typeface="Arial"/>
              </a:rPr>
              <a:t>36</a:t>
            </a:fld>
            <a:endParaRPr lang="en-US" sz="1000" b="0" i="0" u="none" strike="noStrike" cap="none">
              <a:solidFill>
                <a:schemeClr val="lt1"/>
              </a:solidFill>
              <a:latin typeface="+mn-lt"/>
              <a:ea typeface="Arial"/>
              <a:cs typeface="Arial"/>
              <a:sym typeface="Arial"/>
            </a:endParaRPr>
          </a:p>
        </p:txBody>
      </p:sp>
      <p:pic>
        <p:nvPicPr>
          <p:cNvPr id="81" name="Picture 80">
            <a:extLst>
              <a:ext uri="{FF2B5EF4-FFF2-40B4-BE49-F238E27FC236}">
                <a16:creationId xmlns:a16="http://schemas.microsoft.com/office/drawing/2014/main" id="{A9677240-70C5-4A07-88CC-707DAB14954A}"/>
              </a:ext>
            </a:extLst>
          </p:cNvPr>
          <p:cNvPicPr/>
          <p:nvPr/>
        </p:nvPicPr>
        <p:blipFill>
          <a:blip r:embed="rId2"/>
          <a:stretch>
            <a:fillRect/>
          </a:stretch>
        </p:blipFill>
        <p:spPr>
          <a:xfrm>
            <a:off x="3081683" y="1993213"/>
            <a:ext cx="5282565" cy="2005965"/>
          </a:xfrm>
          <a:prstGeom prst="rect">
            <a:avLst/>
          </a:prstGeom>
        </p:spPr>
      </p:pic>
      <p:sp>
        <p:nvSpPr>
          <p:cNvPr id="5" name="Rectangle 4">
            <a:extLst>
              <a:ext uri="{FF2B5EF4-FFF2-40B4-BE49-F238E27FC236}">
                <a16:creationId xmlns:a16="http://schemas.microsoft.com/office/drawing/2014/main" id="{447705F9-EC5F-48F9-8C33-36E258B5C9CB}"/>
              </a:ext>
            </a:extLst>
          </p:cNvPr>
          <p:cNvSpPr/>
          <p:nvPr/>
        </p:nvSpPr>
        <p:spPr>
          <a:xfrm>
            <a:off x="3444939" y="4174600"/>
            <a:ext cx="4556055" cy="430887"/>
          </a:xfrm>
          <a:prstGeom prst="rect">
            <a:avLst/>
          </a:prstGeom>
        </p:spPr>
        <p:txBody>
          <a:bodyPr wrap="none">
            <a:spAutoFit/>
          </a:bodyPr>
          <a:lstStyle/>
          <a:p>
            <a:pPr algn="ctr"/>
            <a:r>
              <a:rPr lang="en-US" sz="1100" dirty="0">
                <a:latin typeface="Arial" panose="020B0604020202020204" pitchFamily="34" charset="0"/>
                <a:ea typeface="Times New Roman" panose="02020603050405020304" pitchFamily="18" charset="0"/>
                <a:cs typeface="Arial" panose="020B0604020202020204" pitchFamily="34" charset="0"/>
              </a:rPr>
              <a:t>From left to right, the dilation is 0, 1, and 3 respectively</a:t>
            </a:r>
            <a:r>
              <a:rPr lang="zh-CN" altLang="en-US" sz="1100" dirty="0">
                <a:latin typeface="Arial" panose="020B0604020202020204" pitchFamily="34" charset="0"/>
                <a:ea typeface="Times New Roman" panose="02020603050405020304" pitchFamily="18" charset="0"/>
                <a:cs typeface="Arial" panose="020B0604020202020204" pitchFamily="34" charset="0"/>
              </a:rPr>
              <a:t> </a:t>
            </a:r>
            <a:r>
              <a:rPr lang="en-US" altLang="zh-CN" sz="1100" dirty="0">
                <a:latin typeface="Arial" panose="020B0604020202020204" pitchFamily="34" charset="0"/>
                <a:ea typeface="Times New Roman" panose="02020603050405020304" pitchFamily="18" charset="0"/>
                <a:cs typeface="Arial" panose="020B0604020202020204" pitchFamily="34" charset="0"/>
              </a:rPr>
              <a:t>in</a:t>
            </a:r>
            <a:r>
              <a:rPr lang="zh-CN" altLang="en-US" sz="1100" dirty="0">
                <a:latin typeface="Arial" panose="020B0604020202020204" pitchFamily="34" charset="0"/>
                <a:ea typeface="Times New Roman" panose="02020603050405020304" pitchFamily="18" charset="0"/>
                <a:cs typeface="Arial" panose="020B0604020202020204" pitchFamily="34" charset="0"/>
              </a:rPr>
              <a:t> </a:t>
            </a:r>
            <a:r>
              <a:rPr lang="en-US" altLang="zh-CN" sz="1100" dirty="0">
                <a:latin typeface="Arial" panose="020B0604020202020204" pitchFamily="34" charset="0"/>
                <a:ea typeface="Times New Roman" panose="02020603050405020304" pitchFamily="18" charset="0"/>
                <a:cs typeface="Arial" panose="020B0604020202020204" pitchFamily="34" charset="0"/>
              </a:rPr>
              <a:t>three</a:t>
            </a:r>
            <a:r>
              <a:rPr lang="zh-CN" altLang="en-US" sz="1100" dirty="0">
                <a:latin typeface="Arial" panose="020B0604020202020204" pitchFamily="34" charset="0"/>
                <a:ea typeface="Times New Roman" panose="02020603050405020304" pitchFamily="18" charset="0"/>
                <a:cs typeface="Arial" panose="020B0604020202020204" pitchFamily="34" charset="0"/>
              </a:rPr>
              <a:t> </a:t>
            </a:r>
            <a:r>
              <a:rPr lang="en-US" altLang="zh-CN" sz="1100" dirty="0">
                <a:latin typeface="Arial" panose="020B0604020202020204" pitchFamily="34" charset="0"/>
                <a:ea typeface="Times New Roman" panose="02020603050405020304" pitchFamily="18" charset="0"/>
                <a:cs typeface="Arial" panose="020B0604020202020204" pitchFamily="34" charset="0"/>
              </a:rPr>
              <a:t>layers</a:t>
            </a:r>
            <a:r>
              <a:rPr lang="en-US" sz="1100" dirty="0">
                <a:latin typeface="Arial" panose="020B0604020202020204" pitchFamily="34" charset="0"/>
                <a:ea typeface="Times New Roman" panose="02020603050405020304" pitchFamily="18" charset="0"/>
                <a:cs typeface="Arial" panose="020B0604020202020204" pitchFamily="34" charset="0"/>
              </a:rPr>
              <a:t>.</a:t>
            </a:r>
          </a:p>
          <a:p>
            <a:pPr algn="ctr"/>
            <a:r>
              <a:rPr lang="en-US" sz="1100" dirty="0">
                <a:latin typeface="Arial" panose="020B0604020202020204" pitchFamily="34" charset="0"/>
                <a:cs typeface="Arial" panose="020B0604020202020204" pitchFamily="34" charset="0"/>
              </a:rPr>
              <a:t>Red dots are kernel. Blue part is the receptive filed.</a:t>
            </a:r>
          </a:p>
        </p:txBody>
      </p:sp>
      <p:pic>
        <p:nvPicPr>
          <p:cNvPr id="2050" name="Picture 2" descr="https://github.com/vdumoulin/conv_arithmetic/raw/master/gif/dilation.gif">
            <a:extLst>
              <a:ext uri="{FF2B5EF4-FFF2-40B4-BE49-F238E27FC236}">
                <a16:creationId xmlns:a16="http://schemas.microsoft.com/office/drawing/2014/main" id="{D89AC31A-C033-478F-AD12-63784B092D3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66236" y="2162737"/>
            <a:ext cx="1728168" cy="1666916"/>
          </a:xfrm>
          <a:prstGeom prst="rect">
            <a:avLst/>
          </a:prstGeom>
          <a:noFill/>
          <a:extLst>
            <a:ext uri="{909E8E84-426E-40DD-AFC4-6F175D3DCCD1}">
              <a14:hiddenFill xmlns:a14="http://schemas.microsoft.com/office/drawing/2010/main">
                <a:solidFill>
                  <a:srgbClr val="FFFFFF"/>
                </a:solidFill>
              </a14:hiddenFill>
            </a:ext>
          </a:extLst>
        </p:spPr>
      </p:pic>
      <p:sp>
        <p:nvSpPr>
          <p:cNvPr id="82" name="Rectangle 81">
            <a:extLst>
              <a:ext uri="{FF2B5EF4-FFF2-40B4-BE49-F238E27FC236}">
                <a16:creationId xmlns:a16="http://schemas.microsoft.com/office/drawing/2014/main" id="{52568C37-BEFE-469A-8F91-3D728C04383A}"/>
              </a:ext>
            </a:extLst>
          </p:cNvPr>
          <p:cNvSpPr/>
          <p:nvPr/>
        </p:nvSpPr>
        <p:spPr>
          <a:xfrm>
            <a:off x="640788" y="4174600"/>
            <a:ext cx="2257309" cy="384721"/>
          </a:xfrm>
          <a:prstGeom prst="rect">
            <a:avLst/>
          </a:prstGeom>
        </p:spPr>
        <p:txBody>
          <a:bodyPr wrap="square">
            <a:spAutoFit/>
          </a:bodyPr>
          <a:lstStyle/>
          <a:p>
            <a:pPr algn="ctr"/>
            <a:r>
              <a:rPr lang="en-US" sz="1100" dirty="0">
                <a:latin typeface="Arial" panose="020B0604020202020204" pitchFamily="34" charset="0"/>
                <a:ea typeface="Times New Roman" panose="02020603050405020304" pitchFamily="18" charset="0"/>
                <a:cs typeface="Arial" panose="020B0604020202020204" pitchFamily="34" charset="0"/>
              </a:rPr>
              <a:t>Visualization of dilated layer</a:t>
            </a:r>
          </a:p>
          <a:p>
            <a:pPr algn="ctr"/>
            <a:r>
              <a:rPr lang="en-US" sz="800" dirty="0">
                <a:latin typeface="Arial" panose="020B0604020202020204" pitchFamily="34" charset="0"/>
                <a:cs typeface="Arial" panose="020B0604020202020204" pitchFamily="34" charset="0"/>
              </a:rPr>
              <a:t>Credit: https://github.com/vdumouli</a:t>
            </a:r>
          </a:p>
        </p:txBody>
      </p:sp>
      <p:cxnSp>
        <p:nvCxnSpPr>
          <p:cNvPr id="9" name="Straight Arrow Connector 8">
            <a:extLst>
              <a:ext uri="{FF2B5EF4-FFF2-40B4-BE49-F238E27FC236}">
                <a16:creationId xmlns:a16="http://schemas.microsoft.com/office/drawing/2014/main" id="{1B69C681-C6FD-F148-90D9-8A52B99F6190}"/>
              </a:ext>
            </a:extLst>
          </p:cNvPr>
          <p:cNvCxnSpPr>
            <a:cxnSpLocks/>
          </p:cNvCxnSpPr>
          <p:nvPr/>
        </p:nvCxnSpPr>
        <p:spPr>
          <a:xfrm flipV="1">
            <a:off x="3905536" y="2769733"/>
            <a:ext cx="0" cy="226463"/>
          </a:xfrm>
          <a:prstGeom prst="straightConnector1">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21A1DA2-829E-A64B-8767-A7005C3066A1}"/>
              </a:ext>
            </a:extLst>
          </p:cNvPr>
          <p:cNvCxnSpPr>
            <a:cxnSpLocks/>
          </p:cNvCxnSpPr>
          <p:nvPr/>
        </p:nvCxnSpPr>
        <p:spPr>
          <a:xfrm flipH="1">
            <a:off x="3670355" y="2996196"/>
            <a:ext cx="235181" cy="0"/>
          </a:xfrm>
          <a:prstGeom prst="straightConnector1">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AA2D697-CD82-4D44-A1E6-510BB568EB58}"/>
              </a:ext>
            </a:extLst>
          </p:cNvPr>
          <p:cNvCxnSpPr>
            <a:cxnSpLocks/>
          </p:cNvCxnSpPr>
          <p:nvPr/>
        </p:nvCxnSpPr>
        <p:spPr>
          <a:xfrm flipV="1">
            <a:off x="5424947" y="2388704"/>
            <a:ext cx="0" cy="420140"/>
          </a:xfrm>
          <a:prstGeom prst="straightConnector1">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F17705A-B372-D349-A3AB-AA9E3545B08B}"/>
              </a:ext>
            </a:extLst>
          </p:cNvPr>
          <p:cNvCxnSpPr>
            <a:cxnSpLocks/>
          </p:cNvCxnSpPr>
          <p:nvPr/>
        </p:nvCxnSpPr>
        <p:spPr>
          <a:xfrm flipH="1">
            <a:off x="5016582" y="2808843"/>
            <a:ext cx="408366" cy="0"/>
          </a:xfrm>
          <a:prstGeom prst="straightConnector1">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15" name="Shape 12">
            <a:extLst>
              <a:ext uri="{FF2B5EF4-FFF2-40B4-BE49-F238E27FC236}">
                <a16:creationId xmlns:a16="http://schemas.microsoft.com/office/drawing/2014/main" id="{81DD996C-C768-E844-9582-D961BB6F0D86}"/>
              </a:ext>
            </a:extLst>
          </p:cNvPr>
          <p:cNvSpPr txBox="1">
            <a:spLocks/>
          </p:cNvSpPr>
          <p:nvPr/>
        </p:nvSpPr>
        <p:spPr>
          <a:xfrm>
            <a:off x="0" y="4869656"/>
            <a:ext cx="2895600" cy="273844"/>
          </a:xfrm>
          <a:prstGeom prst="rect">
            <a:avLst/>
          </a:prstGeom>
          <a:noFill/>
          <a:ln>
            <a:noFill/>
          </a:ln>
        </p:spPr>
        <p:txBody>
          <a:bodyPr wrap="square"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None/>
              <a:defRPr sz="1000" b="0" i="0" u="none" strike="noStrike" cap="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r>
              <a:rPr lang="en-US" dirty="0">
                <a:solidFill>
                  <a:srgbClr val="FFFFFF"/>
                </a:solidFill>
              </a:rPr>
              <a:t>PhD Defense, May 11, 2020</a:t>
            </a:r>
          </a:p>
        </p:txBody>
      </p:sp>
    </p:spTree>
    <p:extLst>
      <p:ext uri="{BB962C8B-B14F-4D97-AF65-F5344CB8AC3E}">
        <p14:creationId xmlns:p14="http://schemas.microsoft.com/office/powerpoint/2010/main" val="33512183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ext Placeholder 1">
                <a:extLst>
                  <a:ext uri="{FF2B5EF4-FFF2-40B4-BE49-F238E27FC236}">
                    <a16:creationId xmlns:a16="http://schemas.microsoft.com/office/drawing/2014/main" id="{EBA1F58F-282E-440E-A512-39CFBC700916}"/>
                  </a:ext>
                </a:extLst>
              </p:cNvPr>
              <p:cNvSpPr>
                <a:spLocks noGrp="1"/>
              </p:cNvSpPr>
              <p:nvPr>
                <p:ph type="body" idx="1"/>
              </p:nvPr>
            </p:nvSpPr>
            <p:spPr/>
            <p:txBody>
              <a:bodyPr/>
              <a:lstStyle/>
              <a:p>
                <a:pPr>
                  <a:spcBef>
                    <a:spcPts val="0"/>
                  </a:spcBef>
                  <a:spcAft>
                    <a:spcPts val="600"/>
                  </a:spcAft>
                </a:pPr>
                <a:r>
                  <a:rPr lang="en-US" sz="1800" dirty="0"/>
                  <a:t>Version 1</a:t>
                </a:r>
              </a:p>
              <a:p>
                <a:pPr lvl="1">
                  <a:spcBef>
                    <a:spcPts val="0"/>
                  </a:spcBef>
                  <a:spcAft>
                    <a:spcPts val="600"/>
                  </a:spcAft>
                </a:pPr>
                <a:r>
                  <a:rPr lang="en-US" sz="1600" dirty="0">
                    <a:latin typeface="+mn-lt"/>
                  </a:rPr>
                  <a:t>Subset from RaptorX’s training set (3799)</a:t>
                </a:r>
              </a:p>
              <a:p>
                <a:pPr lvl="1">
                  <a:spcBef>
                    <a:spcPts val="0"/>
                  </a:spcBef>
                  <a:spcAft>
                    <a:spcPts val="600"/>
                  </a:spcAft>
                </a:pPr>
                <a:r>
                  <a:rPr lang="en-US" sz="1600" dirty="0">
                    <a:latin typeface="+mn-lt"/>
                  </a:rPr>
                  <a:t>Length between 50 and 300</a:t>
                </a:r>
              </a:p>
              <a:p>
                <a:pPr lvl="1">
                  <a:spcBef>
                    <a:spcPts val="0"/>
                  </a:spcBef>
                  <a:spcAft>
                    <a:spcPts val="600"/>
                  </a:spcAft>
                </a:pPr>
                <a:r>
                  <a:rPr lang="en-US" sz="1600" dirty="0">
                    <a:latin typeface="+mn-lt"/>
                  </a:rPr>
                  <a:t>Only used for </a:t>
                </a:r>
                <a:r>
                  <a:rPr lang="en-US" sz="1600" i="1" dirty="0">
                    <a:latin typeface="+mn-lt"/>
                  </a:rPr>
                  <a:t>MUFOLD-Contact_D</a:t>
                </a:r>
              </a:p>
              <a:p>
                <a:pPr>
                  <a:spcBef>
                    <a:spcPts val="0"/>
                  </a:spcBef>
                  <a:spcAft>
                    <a:spcPts val="600"/>
                  </a:spcAft>
                </a:pPr>
                <a:r>
                  <a:rPr lang="en-US" sz="1800" dirty="0"/>
                  <a:t>Version 2</a:t>
                </a:r>
              </a:p>
              <a:p>
                <a:pPr lvl="1">
                  <a:spcBef>
                    <a:spcPts val="0"/>
                  </a:spcBef>
                  <a:spcAft>
                    <a:spcPts val="600"/>
                  </a:spcAft>
                </a:pPr>
                <a:r>
                  <a:rPr lang="en-US" sz="1600" dirty="0">
                    <a:latin typeface="+mn-lt"/>
                  </a:rPr>
                  <a:t>Subset of CullPDB</a:t>
                </a:r>
                <a:r>
                  <a:rPr lang="en-US" altLang="zh-CN" sz="1600" dirty="0">
                    <a:latin typeface="+mn-lt"/>
                  </a:rPr>
                  <a:t>_042018</a:t>
                </a:r>
                <a:r>
                  <a:rPr lang="en-US" sz="1600" dirty="0">
                    <a:latin typeface="+mn-lt"/>
                  </a:rPr>
                  <a:t> (5250)</a:t>
                </a:r>
              </a:p>
              <a:p>
                <a:pPr lvl="1">
                  <a:spcBef>
                    <a:spcPts val="0"/>
                  </a:spcBef>
                  <a:spcAft>
                    <a:spcPts val="600"/>
                  </a:spcAft>
                </a:pPr>
                <a:r>
                  <a:rPr lang="en-US" sz="1600" dirty="0">
                    <a:latin typeface="+mn-lt"/>
                  </a:rPr>
                  <a:t>Sequence max identity 25%</a:t>
                </a:r>
              </a:p>
              <a:p>
                <a:pPr lvl="1">
                  <a:spcBef>
                    <a:spcPts val="0"/>
                  </a:spcBef>
                  <a:spcAft>
                    <a:spcPts val="600"/>
                  </a:spcAft>
                </a:pPr>
                <a:r>
                  <a:rPr lang="en-US" sz="1600" dirty="0">
                    <a:latin typeface="+mn-lt"/>
                  </a:rPr>
                  <a:t>Length between </a:t>
                </a:r>
                <a:r>
                  <a:rPr lang="en-US" altLang="zh-CN" sz="1600" dirty="0">
                    <a:latin typeface="+mn-lt"/>
                  </a:rPr>
                  <a:t>4</a:t>
                </a:r>
                <a:r>
                  <a:rPr lang="en-US" sz="1600" dirty="0">
                    <a:latin typeface="+mn-lt"/>
                  </a:rPr>
                  <a:t>0 and 500</a:t>
                </a:r>
              </a:p>
              <a:p>
                <a:pPr lvl="1">
                  <a:spcBef>
                    <a:spcPts val="0"/>
                  </a:spcBef>
                  <a:spcAft>
                    <a:spcPts val="600"/>
                  </a:spcAft>
                </a:pPr>
                <a:r>
                  <a:rPr lang="en-US" sz="1600" dirty="0">
                    <a:latin typeface="+mn-lt"/>
                  </a:rPr>
                  <a:t>Remove those with missing residues </a:t>
                </a:r>
                <a14:m>
                  <m:oMath xmlns:m="http://schemas.openxmlformats.org/officeDocument/2006/math">
                    <m:r>
                      <a:rPr lang="en-US" sz="1600" b="0" i="1" smtClean="0">
                        <a:latin typeface="Cambria Math" panose="02040503050406030204" pitchFamily="18" charset="0"/>
                      </a:rPr>
                      <m:t>≥</m:t>
                    </m:r>
                  </m:oMath>
                </a14:m>
                <a:r>
                  <a:rPr lang="en-US" sz="1600" dirty="0">
                    <a:latin typeface="+mn-lt"/>
                  </a:rPr>
                  <a:t> 5%</a:t>
                </a:r>
              </a:p>
            </p:txBody>
          </p:sp>
        </mc:Choice>
        <mc:Fallback>
          <p:sp>
            <p:nvSpPr>
              <p:cNvPr id="2" name="Text Placeholder 1">
                <a:extLst>
                  <a:ext uri="{FF2B5EF4-FFF2-40B4-BE49-F238E27FC236}">
                    <a16:creationId xmlns:a16="http://schemas.microsoft.com/office/drawing/2014/main" id="{EBA1F58F-282E-440E-A512-39CFBC700916}"/>
                  </a:ext>
                </a:extLst>
              </p:cNvPr>
              <p:cNvSpPr>
                <a:spLocks noGrp="1" noRot="1" noChangeAspect="1" noMove="1" noResize="1" noEditPoints="1" noAdjustHandles="1" noChangeArrowheads="1" noChangeShapeType="1" noTextEdit="1"/>
              </p:cNvSpPr>
              <p:nvPr>
                <p:ph type="body" idx="1"/>
              </p:nvPr>
            </p:nvSpPr>
            <p:spPr>
              <a:blipFill>
                <a:blip r:embed="rId3"/>
                <a:stretch>
                  <a:fillRect/>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E193B7AB-263A-4708-9025-2AA4F7734B5C}"/>
              </a:ext>
            </a:extLst>
          </p:cNvPr>
          <p:cNvSpPr>
            <a:spLocks noGrp="1"/>
          </p:cNvSpPr>
          <p:nvPr>
            <p:ph type="title"/>
          </p:nvPr>
        </p:nvSpPr>
        <p:spPr/>
        <p:txBody>
          <a:bodyPr>
            <a:normAutofit fontScale="90000"/>
          </a:bodyPr>
          <a:lstStyle/>
          <a:p>
            <a:r>
              <a:rPr lang="en-US" dirty="0"/>
              <a:t>Training Sets</a:t>
            </a:r>
          </a:p>
        </p:txBody>
      </p:sp>
      <p:sp>
        <p:nvSpPr>
          <p:cNvPr id="4" name="Slide Number Placeholder 3">
            <a:extLst>
              <a:ext uri="{FF2B5EF4-FFF2-40B4-BE49-F238E27FC236}">
                <a16:creationId xmlns:a16="http://schemas.microsoft.com/office/drawing/2014/main" id="{BFE355E0-570C-45C9-B393-CC453DBDA64C}"/>
              </a:ext>
            </a:extLst>
          </p:cNvPr>
          <p:cNvSpPr>
            <a:spLocks noGrp="1"/>
          </p:cNvSpPr>
          <p:nvPr>
            <p:ph type="sldNum" idx="4"/>
          </p:nvPr>
        </p:nvSpPr>
        <p:spPr/>
        <p:txBody>
          <a:bodyPr/>
          <a:lstStyle/>
          <a:p>
            <a:pPr marL="0" marR="0" lvl="0" indent="0" algn="l" rtl="0">
              <a:spcBef>
                <a:spcPts val="0"/>
              </a:spcBef>
              <a:buSzPct val="25000"/>
              <a:buNone/>
            </a:pPr>
            <a:fld id="{00000000-1234-1234-1234-123412341234}" type="slidenum">
              <a:rPr lang="en-US" sz="1000" b="0" i="0" u="none" strike="noStrike" cap="none" smtClean="0">
                <a:solidFill>
                  <a:schemeClr val="lt1"/>
                </a:solidFill>
                <a:latin typeface="Arial"/>
                <a:ea typeface="Arial"/>
                <a:cs typeface="Arial"/>
                <a:sym typeface="Arial"/>
              </a:rPr>
              <a:t>37</a:t>
            </a:fld>
            <a:endParaRPr lang="en-US" sz="1000" b="0" i="0" u="none" strike="noStrike" cap="none">
              <a:solidFill>
                <a:schemeClr val="lt1"/>
              </a:solidFill>
              <a:latin typeface="Arial"/>
              <a:ea typeface="Arial"/>
              <a:cs typeface="Arial"/>
              <a:sym typeface="Arial"/>
            </a:endParaRPr>
          </a:p>
        </p:txBody>
      </p:sp>
      <p:pic>
        <p:nvPicPr>
          <p:cNvPr id="5" name="Picture 4">
            <a:extLst>
              <a:ext uri="{FF2B5EF4-FFF2-40B4-BE49-F238E27FC236}">
                <a16:creationId xmlns:a16="http://schemas.microsoft.com/office/drawing/2014/main" id="{7FD4D8C1-7C4C-4C05-8279-E2881F8508D1}"/>
              </a:ext>
            </a:extLst>
          </p:cNvPr>
          <p:cNvPicPr/>
          <p:nvPr/>
        </p:nvPicPr>
        <p:blipFill>
          <a:blip r:embed="rId4"/>
          <a:stretch>
            <a:fillRect/>
          </a:stretch>
        </p:blipFill>
        <p:spPr>
          <a:xfrm>
            <a:off x="5661370" y="2385267"/>
            <a:ext cx="2707654" cy="1789333"/>
          </a:xfrm>
          <a:prstGeom prst="rect">
            <a:avLst/>
          </a:prstGeom>
        </p:spPr>
      </p:pic>
      <p:sp>
        <p:nvSpPr>
          <p:cNvPr id="6" name="Rectangle 5">
            <a:extLst>
              <a:ext uri="{FF2B5EF4-FFF2-40B4-BE49-F238E27FC236}">
                <a16:creationId xmlns:a16="http://schemas.microsoft.com/office/drawing/2014/main" id="{CE84EA7F-70D1-41F0-82BA-23ECFFFE95F4}"/>
              </a:ext>
            </a:extLst>
          </p:cNvPr>
          <p:cNvSpPr/>
          <p:nvPr/>
        </p:nvSpPr>
        <p:spPr>
          <a:xfrm>
            <a:off x="6157866" y="4174600"/>
            <a:ext cx="2103461" cy="261610"/>
          </a:xfrm>
          <a:prstGeom prst="rect">
            <a:avLst/>
          </a:prstGeom>
        </p:spPr>
        <p:txBody>
          <a:bodyPr wrap="none">
            <a:spAutoFit/>
          </a:bodyPr>
          <a:lstStyle/>
          <a:p>
            <a:r>
              <a:rPr lang="en-US" sz="1100" dirty="0">
                <a:solidFill>
                  <a:schemeClr val="bg2"/>
                </a:solidFill>
              </a:rPr>
              <a:t>Length distribution of version 2</a:t>
            </a:r>
          </a:p>
        </p:txBody>
      </p:sp>
      <p:sp>
        <p:nvSpPr>
          <p:cNvPr id="7" name="Shape 12">
            <a:extLst>
              <a:ext uri="{FF2B5EF4-FFF2-40B4-BE49-F238E27FC236}">
                <a16:creationId xmlns:a16="http://schemas.microsoft.com/office/drawing/2014/main" id="{54CB9255-D11A-5847-8C20-744638194895}"/>
              </a:ext>
            </a:extLst>
          </p:cNvPr>
          <p:cNvSpPr txBox="1">
            <a:spLocks/>
          </p:cNvSpPr>
          <p:nvPr/>
        </p:nvSpPr>
        <p:spPr>
          <a:xfrm>
            <a:off x="0" y="4869656"/>
            <a:ext cx="2895600" cy="273844"/>
          </a:xfrm>
          <a:prstGeom prst="rect">
            <a:avLst/>
          </a:prstGeom>
          <a:noFill/>
          <a:ln>
            <a:noFill/>
          </a:ln>
        </p:spPr>
        <p:txBody>
          <a:bodyPr wrap="square"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None/>
              <a:defRPr sz="1000" b="0" i="0" u="none" strike="noStrike" cap="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r>
              <a:rPr lang="en-US" dirty="0">
                <a:solidFill>
                  <a:srgbClr val="FFFFFF"/>
                </a:solidFill>
              </a:rPr>
              <a:t>PhD Defense, May 11, 2020</a:t>
            </a:r>
          </a:p>
        </p:txBody>
      </p:sp>
    </p:spTree>
    <p:extLst>
      <p:ext uri="{BB962C8B-B14F-4D97-AF65-F5344CB8AC3E}">
        <p14:creationId xmlns:p14="http://schemas.microsoft.com/office/powerpoint/2010/main" val="1351964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849F1E-B55C-450D-812E-7833045834B6}"/>
              </a:ext>
            </a:extLst>
          </p:cNvPr>
          <p:cNvSpPr>
            <a:spLocks noGrp="1"/>
          </p:cNvSpPr>
          <p:nvPr>
            <p:ph type="title"/>
          </p:nvPr>
        </p:nvSpPr>
        <p:spPr/>
        <p:txBody>
          <a:bodyPr>
            <a:normAutofit fontScale="90000"/>
          </a:bodyPr>
          <a:lstStyle/>
          <a:p>
            <a:r>
              <a:rPr lang="en-US" altLang="zh-CN" dirty="0"/>
              <a:t>Experimental</a:t>
            </a:r>
            <a:r>
              <a:rPr lang="zh-CN" altLang="en-US" dirty="0"/>
              <a:t> </a:t>
            </a:r>
            <a:r>
              <a:rPr lang="en-US" altLang="zh-CN" dirty="0"/>
              <a:t>Results</a:t>
            </a:r>
            <a:endParaRPr lang="en-US" dirty="0"/>
          </a:p>
        </p:txBody>
      </p:sp>
      <p:sp>
        <p:nvSpPr>
          <p:cNvPr id="4" name="Slide Number Placeholder 3">
            <a:extLst>
              <a:ext uri="{FF2B5EF4-FFF2-40B4-BE49-F238E27FC236}">
                <a16:creationId xmlns:a16="http://schemas.microsoft.com/office/drawing/2014/main" id="{928D9F4F-E637-482D-AF5C-B95E62CAA06E}"/>
              </a:ext>
            </a:extLst>
          </p:cNvPr>
          <p:cNvSpPr>
            <a:spLocks noGrp="1"/>
          </p:cNvSpPr>
          <p:nvPr>
            <p:ph type="sldNum" idx="4"/>
          </p:nvPr>
        </p:nvSpPr>
        <p:spPr/>
        <p:txBody>
          <a:bodyPr/>
          <a:lstStyle/>
          <a:p>
            <a:pPr marL="0" marR="0" lvl="0" indent="0" algn="l" rtl="0">
              <a:spcBef>
                <a:spcPts val="0"/>
              </a:spcBef>
              <a:buSzPct val="25000"/>
              <a:buNone/>
            </a:pPr>
            <a:fld id="{00000000-1234-1234-1234-123412341234}" type="slidenum">
              <a:rPr lang="en-US" sz="1000" b="0" i="0" u="none" strike="noStrike" cap="none" smtClean="0">
                <a:solidFill>
                  <a:schemeClr val="lt1"/>
                </a:solidFill>
                <a:latin typeface="Arial"/>
                <a:ea typeface="Arial"/>
                <a:cs typeface="Arial"/>
                <a:sym typeface="Arial"/>
              </a:rPr>
              <a:t>38</a:t>
            </a:fld>
            <a:endParaRPr lang="en-US" sz="1000" b="0" i="0" u="none" strike="noStrike" cap="none">
              <a:solidFill>
                <a:schemeClr val="lt1"/>
              </a:solidFill>
              <a:latin typeface="Arial"/>
              <a:ea typeface="Arial"/>
              <a:cs typeface="Arial"/>
              <a:sym typeface="Arial"/>
            </a:endParaRPr>
          </a:p>
        </p:txBody>
      </p:sp>
      <p:sp>
        <p:nvSpPr>
          <p:cNvPr id="8" name="Shape 12">
            <a:extLst>
              <a:ext uri="{FF2B5EF4-FFF2-40B4-BE49-F238E27FC236}">
                <a16:creationId xmlns:a16="http://schemas.microsoft.com/office/drawing/2014/main" id="{566E1746-7678-1E43-8F2E-DC7374920E09}"/>
              </a:ext>
            </a:extLst>
          </p:cNvPr>
          <p:cNvSpPr txBox="1">
            <a:spLocks/>
          </p:cNvSpPr>
          <p:nvPr/>
        </p:nvSpPr>
        <p:spPr>
          <a:xfrm>
            <a:off x="0" y="4869656"/>
            <a:ext cx="2895600" cy="273844"/>
          </a:xfrm>
          <a:prstGeom prst="rect">
            <a:avLst/>
          </a:prstGeom>
          <a:noFill/>
          <a:ln>
            <a:noFill/>
          </a:ln>
        </p:spPr>
        <p:txBody>
          <a:bodyPr wrap="square"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None/>
              <a:defRPr sz="1000" b="0" i="0" u="none" strike="noStrike" cap="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r>
              <a:rPr lang="en-US" dirty="0">
                <a:solidFill>
                  <a:srgbClr val="FFFFFF"/>
                </a:solidFill>
              </a:rPr>
              <a:t>PhD Defense, May 11, 2020</a:t>
            </a:r>
          </a:p>
        </p:txBody>
      </p:sp>
      <p:graphicFrame>
        <p:nvGraphicFramePr>
          <p:cNvPr id="10" name="Diagram 9">
            <a:extLst>
              <a:ext uri="{FF2B5EF4-FFF2-40B4-BE49-F238E27FC236}">
                <a16:creationId xmlns:a16="http://schemas.microsoft.com/office/drawing/2014/main" id="{4888AEF1-33B7-7B4B-BBA8-F6568B0885AB}"/>
              </a:ext>
            </a:extLst>
          </p:cNvPr>
          <p:cNvGraphicFramePr/>
          <p:nvPr>
            <p:extLst>
              <p:ext uri="{D42A27DB-BD31-4B8C-83A1-F6EECF244321}">
                <p14:modId xmlns:p14="http://schemas.microsoft.com/office/powerpoint/2010/main" val="3580628182"/>
              </p:ext>
            </p:extLst>
          </p:nvPr>
        </p:nvGraphicFramePr>
        <p:xfrm>
          <a:off x="711632" y="1538355"/>
          <a:ext cx="5084734" cy="26362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Shape 96">
            <a:extLst>
              <a:ext uri="{FF2B5EF4-FFF2-40B4-BE49-F238E27FC236}">
                <a16:creationId xmlns:a16="http://schemas.microsoft.com/office/drawing/2014/main" id="{1390DFF4-AD6E-B448-AFEB-C4AD91E0B32C}"/>
              </a:ext>
            </a:extLst>
          </p:cNvPr>
          <p:cNvSpPr/>
          <p:nvPr/>
        </p:nvSpPr>
        <p:spPr>
          <a:xfrm>
            <a:off x="873894" y="2876945"/>
            <a:ext cx="2021706" cy="1106119"/>
          </a:xfrm>
          <a:prstGeom prst="rect">
            <a:avLst/>
          </a:prstGeom>
          <a:noFill/>
          <a:ln w="9525">
            <a:solidFill>
              <a:schemeClr val="bg2">
                <a:lumMod val="75000"/>
              </a:schemeClr>
            </a:solidFill>
            <a:prstDash val="dash"/>
          </a:ln>
        </p:spPr>
        <p:txBody>
          <a:bodyPr spcFirstLastPara="1" wrap="square" lIns="91425" tIns="45700" rIns="91425" bIns="45700" anchor="ctr" anchorCtr="0">
            <a:noAutofit/>
          </a:bodyPr>
          <a:lstStyle/>
          <a:p>
            <a:pPr lvl="0"/>
            <a:r>
              <a:rPr lang="en-US" sz="1050" dirty="0">
                <a:solidFill>
                  <a:schemeClr val="bg2"/>
                </a:solidFill>
                <a:latin typeface="+mn-lt"/>
                <a:ea typeface="Proxima Nova"/>
                <a:cs typeface="Proxima Nova"/>
                <a:sym typeface="Proxima Nova"/>
              </a:rPr>
              <a:t>T0950, T0951, T0953s1, T0953s2, T0954, T0955, T0957s1, T0957s2, T0958, T0960, T0963, T0966, T0968s1, T0968s2, T1003, T1005, T1008, T1011, T1016</a:t>
            </a:r>
          </a:p>
        </p:txBody>
      </p:sp>
      <p:sp>
        <p:nvSpPr>
          <p:cNvPr id="12" name="Text Placeholder 1">
            <a:extLst>
              <a:ext uri="{FF2B5EF4-FFF2-40B4-BE49-F238E27FC236}">
                <a16:creationId xmlns:a16="http://schemas.microsoft.com/office/drawing/2014/main" id="{41B5E141-3B26-234C-8B93-35587155AC93}"/>
              </a:ext>
            </a:extLst>
          </p:cNvPr>
          <p:cNvSpPr>
            <a:spLocks noGrp="1"/>
          </p:cNvSpPr>
          <p:nvPr>
            <p:ph type="body" idx="1"/>
          </p:nvPr>
        </p:nvSpPr>
        <p:spPr>
          <a:xfrm>
            <a:off x="457200" y="968900"/>
            <a:ext cx="3952068" cy="408211"/>
          </a:xfrm>
        </p:spPr>
        <p:txBody>
          <a:bodyPr/>
          <a:lstStyle/>
          <a:p>
            <a:pPr marL="152400" indent="0">
              <a:spcBef>
                <a:spcPts val="600"/>
              </a:spcBef>
              <a:spcAft>
                <a:spcPts val="600"/>
              </a:spcAft>
              <a:buNone/>
            </a:pPr>
            <a:r>
              <a:rPr lang="en-US" sz="1800" dirty="0"/>
              <a:t>Testing Sets</a:t>
            </a:r>
            <a:endParaRPr lang="en-US" sz="1600" dirty="0"/>
          </a:p>
        </p:txBody>
      </p:sp>
      <p:sp>
        <p:nvSpPr>
          <p:cNvPr id="7" name="Rectangle 6">
            <a:extLst>
              <a:ext uri="{FF2B5EF4-FFF2-40B4-BE49-F238E27FC236}">
                <a16:creationId xmlns:a16="http://schemas.microsoft.com/office/drawing/2014/main" id="{825C5F1D-7F2A-C640-9277-0C3E93A04F62}"/>
              </a:ext>
            </a:extLst>
          </p:cNvPr>
          <p:cNvSpPr/>
          <p:nvPr/>
        </p:nvSpPr>
        <p:spPr>
          <a:xfrm>
            <a:off x="6081794" y="1513458"/>
            <a:ext cx="2471980" cy="2554545"/>
          </a:xfrm>
          <a:prstGeom prst="rect">
            <a:avLst/>
          </a:prstGeom>
        </p:spPr>
        <p:txBody>
          <a:bodyPr wrap="square">
            <a:spAutoFit/>
          </a:bodyPr>
          <a:lstStyle/>
          <a:p>
            <a:pPr marL="171450" lvl="1" indent="-171450">
              <a:spcAft>
                <a:spcPts val="600"/>
              </a:spcAft>
              <a:buFont typeface="Arial" panose="020B0604020202020204" pitchFamily="34" charset="0"/>
              <a:buChar char="•"/>
            </a:pPr>
            <a:r>
              <a:rPr lang="en-US" sz="1200" dirty="0">
                <a:solidFill>
                  <a:schemeClr val="tx1">
                    <a:lumMod val="95000"/>
                    <a:lumOff val="5000"/>
                  </a:schemeClr>
                </a:solidFill>
              </a:rPr>
              <a:t>FreeContact </a:t>
            </a:r>
            <a:r>
              <a:rPr lang="en-US" sz="1200" i="1" dirty="0">
                <a:solidFill>
                  <a:schemeClr val="bg1">
                    <a:lumMod val="50000"/>
                  </a:schemeClr>
                </a:solidFill>
              </a:rPr>
              <a:t>(</a:t>
            </a:r>
            <a:r>
              <a:rPr lang="en-US" sz="1200" i="1" dirty="0" err="1">
                <a:solidFill>
                  <a:schemeClr val="bg1">
                    <a:lumMod val="50000"/>
                  </a:schemeClr>
                </a:solidFill>
              </a:rPr>
              <a:t>Kaján</a:t>
            </a:r>
            <a:r>
              <a:rPr lang="en-US" sz="1200" i="1" dirty="0">
                <a:solidFill>
                  <a:schemeClr val="bg1">
                    <a:lumMod val="50000"/>
                  </a:schemeClr>
                </a:solidFill>
              </a:rPr>
              <a:t> 2014)</a:t>
            </a:r>
          </a:p>
          <a:p>
            <a:pPr marL="171450" lvl="1" indent="-171450">
              <a:spcAft>
                <a:spcPts val="600"/>
              </a:spcAft>
              <a:buFont typeface="Arial" panose="020B0604020202020204" pitchFamily="34" charset="0"/>
              <a:buChar char="•"/>
            </a:pPr>
            <a:r>
              <a:rPr lang="en-US" sz="1200" dirty="0">
                <a:solidFill>
                  <a:schemeClr val="tx1">
                    <a:lumMod val="95000"/>
                    <a:lumOff val="5000"/>
                  </a:schemeClr>
                </a:solidFill>
              </a:rPr>
              <a:t>PSICOV </a:t>
            </a:r>
            <a:r>
              <a:rPr lang="en-US" sz="1200" i="1" dirty="0">
                <a:solidFill>
                  <a:schemeClr val="bg1">
                    <a:lumMod val="50000"/>
                  </a:schemeClr>
                </a:solidFill>
              </a:rPr>
              <a:t>(David 2012)</a:t>
            </a:r>
            <a:endParaRPr lang="en-US" sz="1200" dirty="0">
              <a:solidFill>
                <a:schemeClr val="bg1">
                  <a:lumMod val="50000"/>
                </a:schemeClr>
              </a:solidFill>
            </a:endParaRPr>
          </a:p>
          <a:p>
            <a:pPr marL="171450" lvl="1" indent="-171450">
              <a:spcAft>
                <a:spcPts val="600"/>
              </a:spcAft>
              <a:buFont typeface="Arial" panose="020B0604020202020204" pitchFamily="34" charset="0"/>
              <a:buChar char="•"/>
            </a:pPr>
            <a:r>
              <a:rPr lang="en-US" sz="1200" dirty="0">
                <a:solidFill>
                  <a:schemeClr val="tx1">
                    <a:lumMod val="95000"/>
                    <a:lumOff val="5000"/>
                  </a:schemeClr>
                </a:solidFill>
              </a:rPr>
              <a:t>CCMPred </a:t>
            </a:r>
            <a:r>
              <a:rPr lang="en-US" sz="1200" i="1" dirty="0">
                <a:solidFill>
                  <a:schemeClr val="bg1">
                    <a:lumMod val="50000"/>
                  </a:schemeClr>
                </a:solidFill>
              </a:rPr>
              <a:t>(</a:t>
            </a:r>
            <a:r>
              <a:rPr lang="en-US" sz="1200" i="1" dirty="0" err="1">
                <a:solidFill>
                  <a:schemeClr val="bg1">
                    <a:lumMod val="50000"/>
                  </a:schemeClr>
                </a:solidFill>
              </a:rPr>
              <a:t>Seemayer</a:t>
            </a:r>
            <a:r>
              <a:rPr lang="en-US" sz="1200" i="1" dirty="0">
                <a:solidFill>
                  <a:schemeClr val="bg1">
                    <a:lumMod val="50000"/>
                  </a:schemeClr>
                </a:solidFill>
              </a:rPr>
              <a:t> 2014)</a:t>
            </a:r>
          </a:p>
          <a:p>
            <a:pPr marL="171450" lvl="1" indent="-171450">
              <a:spcAft>
                <a:spcPts val="600"/>
              </a:spcAft>
              <a:buFont typeface="Arial" panose="020B0604020202020204" pitchFamily="34" charset="0"/>
              <a:buChar char="•"/>
            </a:pPr>
            <a:r>
              <a:rPr lang="en-US" sz="1200" dirty="0">
                <a:solidFill>
                  <a:schemeClr val="tx1">
                    <a:lumMod val="95000"/>
                    <a:lumOff val="5000"/>
                  </a:schemeClr>
                </a:solidFill>
              </a:rPr>
              <a:t>metaPSICOV</a:t>
            </a:r>
            <a:r>
              <a:rPr lang="en-US" altLang="zh-CN" sz="1200" dirty="0">
                <a:solidFill>
                  <a:schemeClr val="tx1">
                    <a:lumMod val="95000"/>
                    <a:lumOff val="5000"/>
                  </a:schemeClr>
                </a:solidFill>
              </a:rPr>
              <a:t>2</a:t>
            </a:r>
            <a:r>
              <a:rPr lang="en-US" sz="1200" dirty="0">
                <a:solidFill>
                  <a:schemeClr val="tx1">
                    <a:lumMod val="95000"/>
                    <a:lumOff val="5000"/>
                  </a:schemeClr>
                </a:solidFill>
              </a:rPr>
              <a:t> </a:t>
            </a:r>
            <a:r>
              <a:rPr lang="en-US" sz="1200" i="1" dirty="0">
                <a:solidFill>
                  <a:schemeClr val="bg1">
                    <a:lumMod val="50000"/>
                  </a:schemeClr>
                </a:solidFill>
              </a:rPr>
              <a:t>(Buchan 2018)</a:t>
            </a:r>
            <a:endParaRPr lang="en-US" altLang="zh-CN" sz="1200" dirty="0">
              <a:solidFill>
                <a:schemeClr val="bg1">
                  <a:lumMod val="50000"/>
                </a:schemeClr>
              </a:solidFill>
            </a:endParaRPr>
          </a:p>
          <a:p>
            <a:pPr marL="171450" lvl="1" indent="-171450">
              <a:spcAft>
                <a:spcPts val="600"/>
              </a:spcAft>
              <a:buFont typeface="Arial" panose="020B0604020202020204" pitchFamily="34" charset="0"/>
              <a:buChar char="•"/>
            </a:pPr>
            <a:r>
              <a:rPr lang="en-US" sz="1200" dirty="0">
                <a:solidFill>
                  <a:schemeClr val="tx1">
                    <a:lumMod val="95000"/>
                    <a:lumOff val="5000"/>
                  </a:schemeClr>
                </a:solidFill>
              </a:rPr>
              <a:t>RaptorX-Contact </a:t>
            </a:r>
            <a:r>
              <a:rPr lang="en-US" sz="1200" i="1" dirty="0">
                <a:solidFill>
                  <a:schemeClr val="bg1">
                    <a:lumMod val="50000"/>
                  </a:schemeClr>
                </a:solidFill>
              </a:rPr>
              <a:t>(Wang 2017)</a:t>
            </a:r>
          </a:p>
          <a:p>
            <a:pPr marL="171450" lvl="1" indent="-171450">
              <a:spcAft>
                <a:spcPts val="600"/>
              </a:spcAft>
              <a:buFont typeface="Arial" panose="020B0604020202020204" pitchFamily="34" charset="0"/>
              <a:buChar char="•"/>
            </a:pPr>
            <a:r>
              <a:rPr lang="en-US" sz="1200" dirty="0">
                <a:solidFill>
                  <a:schemeClr val="tx1">
                    <a:lumMod val="95000"/>
                    <a:lumOff val="5000"/>
                  </a:schemeClr>
                </a:solidFill>
              </a:rPr>
              <a:t>ResPRE </a:t>
            </a:r>
            <a:r>
              <a:rPr lang="en-US" sz="1200" i="1" dirty="0">
                <a:solidFill>
                  <a:schemeClr val="bg1">
                    <a:lumMod val="50000"/>
                  </a:schemeClr>
                </a:solidFill>
              </a:rPr>
              <a:t>(Li 2019)</a:t>
            </a:r>
          </a:p>
          <a:p>
            <a:pPr marL="171450" lvl="1" indent="-171450">
              <a:spcAft>
                <a:spcPts val="600"/>
              </a:spcAft>
              <a:buFont typeface="Arial" panose="020B0604020202020204" pitchFamily="34" charset="0"/>
              <a:buChar char="•"/>
            </a:pPr>
            <a:endParaRPr lang="en-US" altLang="zh-CN" sz="1200" i="1" dirty="0">
              <a:solidFill>
                <a:schemeClr val="tx1">
                  <a:lumMod val="95000"/>
                  <a:lumOff val="5000"/>
                </a:schemeClr>
              </a:solidFill>
            </a:endParaRPr>
          </a:p>
          <a:p>
            <a:pPr marL="171450" lvl="1" indent="-171450">
              <a:spcAft>
                <a:spcPts val="600"/>
              </a:spcAft>
              <a:buFont typeface="Arial" panose="020B0604020202020204" pitchFamily="34" charset="0"/>
              <a:buChar char="•"/>
            </a:pPr>
            <a:r>
              <a:rPr lang="en-US" altLang="zh-CN" sz="1200" dirty="0">
                <a:solidFill>
                  <a:schemeClr val="tx1">
                    <a:lumMod val="95000"/>
                    <a:lumOff val="5000"/>
                  </a:schemeClr>
                </a:solidFill>
              </a:rPr>
              <a:t>Run locally if downloadable</a:t>
            </a:r>
          </a:p>
          <a:p>
            <a:pPr marL="171450" lvl="1" indent="-171450">
              <a:spcAft>
                <a:spcPts val="600"/>
              </a:spcAft>
              <a:buFont typeface="Arial" panose="020B0604020202020204" pitchFamily="34" charset="0"/>
              <a:buChar char="•"/>
            </a:pPr>
            <a:r>
              <a:rPr lang="en-US" altLang="zh-CN" sz="1200" dirty="0">
                <a:solidFill>
                  <a:schemeClr val="tx1">
                    <a:lumMod val="95000"/>
                    <a:lumOff val="5000"/>
                  </a:schemeClr>
                </a:solidFill>
              </a:rPr>
              <a:t>Online servers and ResPRE excluded for testing set 1</a:t>
            </a:r>
          </a:p>
        </p:txBody>
      </p:sp>
      <p:sp>
        <p:nvSpPr>
          <p:cNvPr id="13" name="Text Placeholder 1">
            <a:extLst>
              <a:ext uri="{FF2B5EF4-FFF2-40B4-BE49-F238E27FC236}">
                <a16:creationId xmlns:a16="http://schemas.microsoft.com/office/drawing/2014/main" id="{D36A82F5-C354-2E4A-9202-6DB6526D2AF0}"/>
              </a:ext>
            </a:extLst>
          </p:cNvPr>
          <p:cNvSpPr txBox="1">
            <a:spLocks/>
          </p:cNvSpPr>
          <p:nvPr/>
        </p:nvSpPr>
        <p:spPr>
          <a:xfrm>
            <a:off x="5873856" y="968900"/>
            <a:ext cx="2193010" cy="478530"/>
          </a:xfrm>
          <a:prstGeom prst="rect">
            <a:avLst/>
          </a:prstGeom>
          <a:noFill/>
          <a:ln>
            <a:noFill/>
          </a:ln>
        </p:spPr>
        <p:txBody>
          <a:bodyPr wrap="square" lIns="91425" tIns="91425" rIns="91425" bIns="91425" anchor="t" anchorCtr="0"/>
          <a:lstStyle>
            <a:defPPr marR="0" lvl="0" algn="l" rtl="0">
              <a:lnSpc>
                <a:spcPct val="100000"/>
              </a:lnSpc>
              <a:spcBef>
                <a:spcPts val="0"/>
              </a:spcBef>
              <a:spcAft>
                <a:spcPts val="0"/>
              </a:spcAft>
            </a:defPPr>
            <a:lvl1pPr marL="342900" marR="0" lvl="0" indent="-190500" algn="l" rtl="0">
              <a:lnSpc>
                <a:spcPct val="100000"/>
              </a:lnSpc>
              <a:spcBef>
                <a:spcPts val="480"/>
              </a:spcBef>
              <a:spcAft>
                <a:spcPts val="1200"/>
              </a:spcAft>
              <a:buClr>
                <a:srgbClr val="4C4C4C"/>
              </a:buClr>
              <a:buSzPct val="100000"/>
              <a:buFont typeface="Arial"/>
              <a:buChar char="•"/>
              <a:defRPr sz="2400" b="0" i="0" u="none" strike="noStrike" cap="none">
                <a:solidFill>
                  <a:srgbClr val="4C4C4C"/>
                </a:solidFill>
                <a:latin typeface="+mn-lt"/>
                <a:ea typeface="Helvetica Neue"/>
                <a:cs typeface="Helvetica Neue"/>
                <a:sym typeface="Helvetica Neue"/>
              </a:defRPr>
            </a:lvl1pPr>
            <a:lvl2pPr marL="742950" marR="0" lvl="1" indent="-158750" algn="l" rtl="0">
              <a:lnSpc>
                <a:spcPct val="100000"/>
              </a:lnSpc>
              <a:spcBef>
                <a:spcPts val="400"/>
              </a:spcBef>
              <a:spcAft>
                <a:spcPts val="1200"/>
              </a:spcAft>
              <a:buClr>
                <a:srgbClr val="4C4C4C"/>
              </a:buClr>
              <a:buSzPct val="100000"/>
              <a:buFont typeface="Arial"/>
              <a:buChar char="–"/>
              <a:defRPr sz="1800" b="0" i="0" u="none" strike="noStrike" cap="none">
                <a:solidFill>
                  <a:srgbClr val="4C4C4C"/>
                </a:solidFill>
                <a:latin typeface="Helvetica Neue"/>
                <a:ea typeface="Helvetica Neue"/>
                <a:cs typeface="Helvetica Neue"/>
                <a:sym typeface="Helvetica Neue"/>
              </a:defRPr>
            </a:lvl2pPr>
            <a:lvl3pPr marL="1143000" marR="0" lvl="2" indent="-114300" algn="l" rtl="0">
              <a:lnSpc>
                <a:spcPct val="100000"/>
              </a:lnSpc>
              <a:spcBef>
                <a:spcPts val="360"/>
              </a:spcBef>
              <a:spcAft>
                <a:spcPts val="1200"/>
              </a:spcAft>
              <a:buClr>
                <a:srgbClr val="4C4C4C"/>
              </a:buClr>
              <a:buSzPct val="100000"/>
              <a:buFont typeface="Arial"/>
              <a:buChar char="•"/>
              <a:defRPr sz="1400" b="0" i="0" u="none" strike="noStrike" cap="none">
                <a:solidFill>
                  <a:srgbClr val="4C4C4C"/>
                </a:solidFill>
                <a:latin typeface="Helvetica Neue"/>
                <a:ea typeface="Helvetica Neue"/>
                <a:cs typeface="Helvetica Neue"/>
                <a:sym typeface="Helvetica Neue"/>
              </a:defRPr>
            </a:lvl3pPr>
            <a:lvl4pPr marL="1600200" marR="0" lvl="3" indent="-127000" algn="l" rtl="0">
              <a:lnSpc>
                <a:spcPct val="100000"/>
              </a:lnSpc>
              <a:spcBef>
                <a:spcPts val="320"/>
              </a:spcBef>
              <a:spcAft>
                <a:spcPts val="1200"/>
              </a:spcAft>
              <a:buClr>
                <a:srgbClr val="4C4C4C"/>
              </a:buClr>
              <a:buSzPct val="100000"/>
              <a:buFont typeface="Arial"/>
              <a:buChar char="–"/>
              <a:defRPr sz="1400" b="0" i="0" u="none" strike="noStrike" cap="none">
                <a:solidFill>
                  <a:srgbClr val="4C4C4C"/>
                </a:solidFill>
                <a:latin typeface="Helvetica Neue"/>
                <a:ea typeface="Helvetica Neue"/>
                <a:cs typeface="Helvetica Neue"/>
                <a:sym typeface="Helvetica Neue"/>
              </a:defRPr>
            </a:lvl4pPr>
            <a:lvl5pPr marL="2057400" marR="0" lvl="4" indent="-139700" algn="l" rtl="0">
              <a:lnSpc>
                <a:spcPct val="100000"/>
              </a:lnSpc>
              <a:spcBef>
                <a:spcPts val="280"/>
              </a:spcBef>
              <a:spcAft>
                <a:spcPts val="1200"/>
              </a:spcAft>
              <a:buClr>
                <a:srgbClr val="4C4C4C"/>
              </a:buClr>
              <a:buSzPct val="100000"/>
              <a:buFont typeface="Arial"/>
              <a:buChar char="»"/>
              <a:defRPr sz="1400" b="0" i="0" u="none" strike="noStrike" cap="none">
                <a:solidFill>
                  <a:srgbClr val="4C4C4C"/>
                </a:solidFill>
                <a:latin typeface="Helvetica Neue"/>
                <a:ea typeface="Helvetica Neue"/>
                <a:cs typeface="Helvetica Neue"/>
                <a:sym typeface="Helvetica Neue"/>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pPr marL="152400" indent="0">
              <a:spcBef>
                <a:spcPts val="600"/>
              </a:spcBef>
              <a:spcAft>
                <a:spcPts val="600"/>
              </a:spcAft>
              <a:buFont typeface="Arial"/>
              <a:buNone/>
            </a:pPr>
            <a:r>
              <a:rPr lang="en-US" sz="1800" dirty="0"/>
              <a:t>Tools Compared</a:t>
            </a:r>
            <a:endParaRPr lang="en-US" sz="1600" dirty="0"/>
          </a:p>
        </p:txBody>
      </p:sp>
    </p:spTree>
    <p:extLst>
      <p:ext uri="{BB962C8B-B14F-4D97-AF65-F5344CB8AC3E}">
        <p14:creationId xmlns:p14="http://schemas.microsoft.com/office/powerpoint/2010/main" val="30585943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ext Placeholder 1">
                <a:extLst>
                  <a:ext uri="{FF2B5EF4-FFF2-40B4-BE49-F238E27FC236}">
                    <a16:creationId xmlns:a16="http://schemas.microsoft.com/office/drawing/2014/main" id="{7DA0110E-636B-42A0-A877-58276C231AAD}"/>
                  </a:ext>
                </a:extLst>
              </p:cNvPr>
              <p:cNvSpPr>
                <a:spLocks noGrp="1"/>
              </p:cNvSpPr>
              <p:nvPr>
                <p:ph type="body" idx="1"/>
              </p:nvPr>
            </p:nvSpPr>
            <p:spPr/>
            <p:txBody>
              <a:bodyPr/>
              <a:lstStyle/>
              <a:p>
                <a:pPr>
                  <a:spcBef>
                    <a:spcPts val="0"/>
                  </a:spcBef>
                  <a:spcAft>
                    <a:spcPts val="600"/>
                  </a:spcAft>
                </a:pPr>
                <a:r>
                  <a:rPr lang="en-US" altLang="zh-CN" sz="1800" dirty="0"/>
                  <a:t>Contact</a:t>
                </a:r>
                <a:r>
                  <a:rPr lang="zh-CN" altLang="en-US" sz="1800" dirty="0"/>
                  <a:t> </a:t>
                </a:r>
                <a:r>
                  <a:rPr lang="en-US" altLang="zh-CN" sz="1800" dirty="0"/>
                  <a:t>Range</a:t>
                </a:r>
              </a:p>
              <a:p>
                <a:pPr lvl="1">
                  <a:spcBef>
                    <a:spcPts val="0"/>
                  </a:spcBef>
                  <a:spcAft>
                    <a:spcPts val="600"/>
                  </a:spcAft>
                </a:pPr>
                <a:r>
                  <a:rPr lang="en-US" altLang="zh-CN" sz="1600" b="1" dirty="0">
                    <a:latin typeface="+mn-lt"/>
                  </a:rPr>
                  <a:t>L</a:t>
                </a:r>
                <a:r>
                  <a:rPr lang="en-US" sz="1600" b="1" dirty="0">
                    <a:latin typeface="+mn-lt"/>
                  </a:rPr>
                  <a:t>ong range </a:t>
                </a:r>
                <a:r>
                  <a:rPr lang="en-US" sz="1600" dirty="0">
                    <a:latin typeface="+mn-lt"/>
                  </a:rPr>
                  <a:t>contacts (separation </a:t>
                </a:r>
                <a14:m>
                  <m:oMath xmlns:m="http://schemas.openxmlformats.org/officeDocument/2006/math">
                    <m:r>
                      <a:rPr lang="en-US" sz="1600" b="0" i="1" smtClean="0">
                        <a:latin typeface="Cambria Math" panose="02040503050406030204" pitchFamily="18" charset="0"/>
                      </a:rPr>
                      <m:t>≥</m:t>
                    </m:r>
                  </m:oMath>
                </a14:m>
                <a:r>
                  <a:rPr lang="en-US" sz="1600" dirty="0">
                    <a:latin typeface="+mn-lt"/>
                  </a:rPr>
                  <a:t> 24);</a:t>
                </a:r>
              </a:p>
              <a:p>
                <a:pPr lvl="1">
                  <a:spcBef>
                    <a:spcPts val="0"/>
                  </a:spcBef>
                  <a:spcAft>
                    <a:spcPts val="600"/>
                  </a:spcAft>
                </a:pPr>
                <a:r>
                  <a:rPr lang="en-US" altLang="zh-CN" sz="1600" dirty="0">
                    <a:latin typeface="+mn-lt"/>
                  </a:rPr>
                  <a:t>M</a:t>
                </a:r>
                <a:r>
                  <a:rPr lang="en-US" sz="1600" dirty="0">
                    <a:latin typeface="+mn-lt"/>
                  </a:rPr>
                  <a:t>edium range contacts (12 </a:t>
                </a:r>
                <a14:m>
                  <m:oMath xmlns:m="http://schemas.openxmlformats.org/officeDocument/2006/math">
                    <m:r>
                      <a:rPr lang="en-US" sz="1600" b="0" i="1" smtClean="0">
                        <a:latin typeface="Cambria Math" panose="02040503050406030204" pitchFamily="18" charset="0"/>
                      </a:rPr>
                      <m:t>≤</m:t>
                    </m:r>
                  </m:oMath>
                </a14:m>
                <a:r>
                  <a:rPr lang="en-US" sz="1600" dirty="0">
                    <a:latin typeface="+mn-lt"/>
                  </a:rPr>
                  <a:t> separation </a:t>
                </a:r>
                <a14:m>
                  <m:oMath xmlns:m="http://schemas.openxmlformats.org/officeDocument/2006/math">
                    <m:r>
                      <a:rPr lang="en-US" sz="1600" i="1">
                        <a:latin typeface="Cambria Math" panose="02040503050406030204" pitchFamily="18" charset="0"/>
                      </a:rPr>
                      <m:t>≤</m:t>
                    </m:r>
                  </m:oMath>
                </a14:m>
                <a:r>
                  <a:rPr lang="en-US" sz="1600" dirty="0">
                    <a:latin typeface="+mn-lt"/>
                  </a:rPr>
                  <a:t> 23);</a:t>
                </a:r>
              </a:p>
              <a:p>
                <a:pPr lvl="1">
                  <a:spcBef>
                    <a:spcPts val="0"/>
                  </a:spcBef>
                  <a:spcAft>
                    <a:spcPts val="600"/>
                  </a:spcAft>
                </a:pPr>
                <a:r>
                  <a:rPr lang="en-US" altLang="zh-CN" sz="1600" dirty="0">
                    <a:latin typeface="+mn-lt"/>
                  </a:rPr>
                  <a:t>S</a:t>
                </a:r>
                <a:r>
                  <a:rPr lang="en-US" sz="1600" dirty="0">
                    <a:latin typeface="+mn-lt"/>
                  </a:rPr>
                  <a:t>hort range contacts (6 </a:t>
                </a:r>
                <a14:m>
                  <m:oMath xmlns:m="http://schemas.openxmlformats.org/officeDocument/2006/math">
                    <m:r>
                      <a:rPr lang="en-US" sz="1600" i="1">
                        <a:latin typeface="Cambria Math" panose="02040503050406030204" pitchFamily="18" charset="0"/>
                      </a:rPr>
                      <m:t>≤</m:t>
                    </m:r>
                  </m:oMath>
                </a14:m>
                <a:r>
                  <a:rPr lang="en-US" sz="1600" dirty="0">
                    <a:latin typeface="+mn-lt"/>
                  </a:rPr>
                  <a:t> separation).</a:t>
                </a:r>
              </a:p>
              <a:p>
                <a:pPr>
                  <a:spcBef>
                    <a:spcPts val="0"/>
                  </a:spcBef>
                  <a:spcAft>
                    <a:spcPts val="600"/>
                  </a:spcAft>
                </a:pPr>
                <a:r>
                  <a:rPr lang="en-US" altLang="zh-CN" sz="1800" dirty="0"/>
                  <a:t>List</a:t>
                </a:r>
                <a:r>
                  <a:rPr lang="zh-CN" altLang="en-US" sz="1800" dirty="0"/>
                  <a:t> </a:t>
                </a:r>
                <a:r>
                  <a:rPr lang="en-US" altLang="zh-CN" sz="1800" dirty="0"/>
                  <a:t>Size </a:t>
                </a:r>
                <a14:m>
                  <m:oMath xmlns:m="http://schemas.openxmlformats.org/officeDocument/2006/math">
                    <m:r>
                      <a:rPr lang="en-US" sz="1800" i="1">
                        <a:latin typeface="Cambria Math" panose="02040503050406030204" pitchFamily="18" charset="0"/>
                      </a:rPr>
                      <m:t>𝑁</m:t>
                    </m:r>
                  </m:oMath>
                </a14:m>
                <a:endParaRPr lang="en-US" altLang="zh-CN" sz="1800" dirty="0"/>
              </a:p>
              <a:p>
                <a:pPr lvl="1">
                  <a:spcBef>
                    <a:spcPts val="0"/>
                  </a:spcBef>
                  <a:spcAft>
                    <a:spcPts val="600"/>
                  </a:spcAft>
                </a:pPr>
                <a:r>
                  <a:rPr lang="en-US" altLang="zh-CN" sz="1600" dirty="0">
                    <a:latin typeface="+mn-lt"/>
                  </a:rPr>
                  <a:t>T</a:t>
                </a:r>
                <a:r>
                  <a:rPr lang="en-US" sz="1600" dirty="0">
                    <a:latin typeface="+mn-lt"/>
                  </a:rPr>
                  <a:t>rim the lists to </a:t>
                </a:r>
                <a14:m>
                  <m:oMath xmlns:m="http://schemas.openxmlformats.org/officeDocument/2006/math">
                    <m:r>
                      <a:rPr lang="en-US" sz="1600" b="0" i="1" smtClean="0">
                        <a:latin typeface="Cambria Math" panose="02040503050406030204" pitchFamily="18" charset="0"/>
                      </a:rPr>
                      <m:t>𝑁</m:t>
                    </m:r>
                  </m:oMath>
                </a14:m>
                <a:r>
                  <a:rPr lang="en-US" sz="1600" dirty="0">
                    <a:latin typeface="+mn-lt"/>
                  </a:rPr>
                  <a:t> contacts with the highest probabilities</a:t>
                </a:r>
              </a:p>
              <a:p>
                <a:pPr lvl="1">
                  <a:spcBef>
                    <a:spcPts val="0"/>
                  </a:spcBef>
                  <a:spcAft>
                    <a:spcPts val="600"/>
                  </a:spcAft>
                </a:pPr>
                <a14:m>
                  <m:oMath xmlns:m="http://schemas.openxmlformats.org/officeDocument/2006/math">
                    <m:r>
                      <a:rPr lang="en-US" sz="1600" b="0" i="1" smtClean="0">
                        <a:latin typeface="Cambria Math" panose="02040503050406030204" pitchFamily="18" charset="0"/>
                      </a:rPr>
                      <m:t>𝐿</m:t>
                    </m:r>
                    <m:r>
                      <a:rPr lang="en-US" sz="1600" b="0" i="1" smtClean="0">
                        <a:latin typeface="Cambria Math" panose="02040503050406030204" pitchFamily="18" charset="0"/>
                      </a:rPr>
                      <m:t>/2</m:t>
                    </m:r>
                  </m:oMath>
                </a14:m>
                <a:r>
                  <a:rPr lang="en-US" sz="1600" dirty="0">
                    <a:latin typeface="+mn-lt"/>
                  </a:rPr>
                  <a:t>, </a:t>
                </a:r>
                <a14:m>
                  <m:oMath xmlns:m="http://schemas.openxmlformats.org/officeDocument/2006/math">
                    <m:r>
                      <a:rPr lang="en-US" sz="1600" b="1" i="1">
                        <a:latin typeface="Cambria Math" panose="02040503050406030204" pitchFamily="18" charset="0"/>
                      </a:rPr>
                      <m:t>𝑳</m:t>
                    </m:r>
                    <m:r>
                      <a:rPr lang="en-US" sz="1600" b="1" i="1">
                        <a:latin typeface="Cambria Math" panose="02040503050406030204" pitchFamily="18" charset="0"/>
                      </a:rPr>
                      <m:t>/</m:t>
                    </m:r>
                    <m:r>
                      <a:rPr lang="en-US" sz="1600" b="1" i="1" smtClean="0">
                        <a:latin typeface="Cambria Math" panose="02040503050406030204" pitchFamily="18" charset="0"/>
                      </a:rPr>
                      <m:t>𝟓</m:t>
                    </m:r>
                  </m:oMath>
                </a14:m>
                <a:r>
                  <a:rPr lang="en-US" sz="1600" dirty="0">
                    <a:latin typeface="+mn-lt"/>
                  </a:rPr>
                  <a:t>, and </a:t>
                </a:r>
                <a14:m>
                  <m:oMath xmlns:m="http://schemas.openxmlformats.org/officeDocument/2006/math">
                    <m:r>
                      <a:rPr lang="en-US" sz="1600" i="1">
                        <a:latin typeface="Cambria Math" panose="02040503050406030204" pitchFamily="18" charset="0"/>
                      </a:rPr>
                      <m:t>𝐿</m:t>
                    </m:r>
                    <m:r>
                      <a:rPr lang="en-US" sz="1600" i="1">
                        <a:latin typeface="Cambria Math" panose="02040503050406030204" pitchFamily="18" charset="0"/>
                      </a:rPr>
                      <m:t>/10</m:t>
                    </m:r>
                  </m:oMath>
                </a14:m>
                <a:endParaRPr lang="en-US" sz="1600" dirty="0">
                  <a:latin typeface="+mn-lt"/>
                </a:endParaRPr>
              </a:p>
              <a:p>
                <a:pPr>
                  <a:spcBef>
                    <a:spcPts val="0"/>
                  </a:spcBef>
                  <a:spcAft>
                    <a:spcPts val="600"/>
                  </a:spcAft>
                </a:pPr>
                <a:r>
                  <a:rPr lang="en-US" sz="1800" dirty="0"/>
                  <a:t>Precision</a:t>
                </a:r>
                <a:endParaRPr lang="en-US" altLang="zh-CN" sz="1800" dirty="0"/>
              </a:p>
              <a:p>
                <a:pPr lvl="1">
                  <a:spcBef>
                    <a:spcPts val="0"/>
                  </a:spcBef>
                  <a:spcAft>
                    <a:spcPts val="600"/>
                  </a:spcAft>
                </a:pPr>
                <a14:m>
                  <m:oMath xmlns:m="http://schemas.openxmlformats.org/officeDocument/2006/math">
                    <m:r>
                      <a:rPr lang="en-US" altLang="zh-CN" sz="1600" b="0" i="1" smtClean="0">
                        <a:latin typeface="Cambria Math" panose="02040503050406030204" pitchFamily="18" charset="0"/>
                      </a:rPr>
                      <m:t>𝑃𝑟𝑒𝑐𝑖𝑠𝑖𝑜𝑛</m:t>
                    </m:r>
                    <m:r>
                      <a:rPr lang="en-US" altLang="zh-CN" sz="1600" i="1">
                        <a:latin typeface="Cambria Math" panose="02040503050406030204" pitchFamily="18" charset="0"/>
                      </a:rPr>
                      <m:t>=</m:t>
                    </m:r>
                    <m:f>
                      <m:fPr>
                        <m:ctrlPr>
                          <a:rPr lang="en-US" altLang="zh-CN" sz="1600" i="1">
                            <a:latin typeface="Cambria Math" panose="02040503050406030204" pitchFamily="18" charset="0"/>
                          </a:rPr>
                        </m:ctrlPr>
                      </m:fPr>
                      <m:num>
                        <m:r>
                          <a:rPr lang="en-US" altLang="zh-CN" sz="1600" i="1">
                            <a:latin typeface="Cambria Math" panose="02040503050406030204" pitchFamily="18" charset="0"/>
                          </a:rPr>
                          <m:t>𝑇𝑃</m:t>
                        </m:r>
                      </m:num>
                      <m:den>
                        <m:r>
                          <a:rPr lang="en-US" altLang="zh-CN" sz="1600" i="1">
                            <a:latin typeface="Cambria Math" panose="02040503050406030204" pitchFamily="18" charset="0"/>
                          </a:rPr>
                          <m:t>𝑇𝑃</m:t>
                        </m:r>
                        <m:r>
                          <a:rPr lang="en-US" altLang="zh-CN" sz="1600" i="1">
                            <a:latin typeface="Cambria Math" panose="02040503050406030204" pitchFamily="18" charset="0"/>
                          </a:rPr>
                          <m:t>+</m:t>
                        </m:r>
                        <m:r>
                          <a:rPr lang="en-US" altLang="zh-CN" sz="1600" i="1">
                            <a:latin typeface="Cambria Math" panose="02040503050406030204" pitchFamily="18" charset="0"/>
                          </a:rPr>
                          <m:t>𝐹𝑃</m:t>
                        </m:r>
                      </m:den>
                    </m:f>
                  </m:oMath>
                </a14:m>
                <a:endParaRPr lang="en-US" sz="1600" i="1" dirty="0">
                  <a:latin typeface="+mn-lt"/>
                </a:endParaRPr>
              </a:p>
            </p:txBody>
          </p:sp>
        </mc:Choice>
        <mc:Fallback>
          <p:sp>
            <p:nvSpPr>
              <p:cNvPr id="2" name="Text Placeholder 1">
                <a:extLst>
                  <a:ext uri="{FF2B5EF4-FFF2-40B4-BE49-F238E27FC236}">
                    <a16:creationId xmlns:a16="http://schemas.microsoft.com/office/drawing/2014/main" id="{7DA0110E-636B-42A0-A877-58276C231AAD}"/>
                  </a:ext>
                </a:extLst>
              </p:cNvPr>
              <p:cNvSpPr>
                <a:spLocks noGrp="1" noRot="1" noChangeAspect="1" noMove="1" noResize="1" noEditPoints="1" noAdjustHandles="1" noChangeArrowheads="1" noChangeShapeType="1" noTextEdit="1"/>
              </p:cNvSpPr>
              <p:nvPr>
                <p:ph type="body" idx="1"/>
              </p:nvPr>
            </p:nvSpPr>
            <p:spPr>
              <a:blipFill>
                <a:blip r:embed="rId2"/>
                <a:stretch>
                  <a:fillRect/>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47849F1E-B55C-450D-812E-7833045834B6}"/>
              </a:ext>
            </a:extLst>
          </p:cNvPr>
          <p:cNvSpPr>
            <a:spLocks noGrp="1"/>
          </p:cNvSpPr>
          <p:nvPr>
            <p:ph type="title"/>
          </p:nvPr>
        </p:nvSpPr>
        <p:spPr/>
        <p:txBody>
          <a:bodyPr>
            <a:normAutofit fontScale="90000"/>
          </a:bodyPr>
          <a:lstStyle/>
          <a:p>
            <a:r>
              <a:rPr lang="en-US" dirty="0"/>
              <a:t>Evaluation Metrics</a:t>
            </a:r>
          </a:p>
        </p:txBody>
      </p:sp>
      <p:sp>
        <p:nvSpPr>
          <p:cNvPr id="4" name="Slide Number Placeholder 3">
            <a:extLst>
              <a:ext uri="{FF2B5EF4-FFF2-40B4-BE49-F238E27FC236}">
                <a16:creationId xmlns:a16="http://schemas.microsoft.com/office/drawing/2014/main" id="{928D9F4F-E637-482D-AF5C-B95E62CAA06E}"/>
              </a:ext>
            </a:extLst>
          </p:cNvPr>
          <p:cNvSpPr>
            <a:spLocks noGrp="1"/>
          </p:cNvSpPr>
          <p:nvPr>
            <p:ph type="sldNum" idx="4"/>
          </p:nvPr>
        </p:nvSpPr>
        <p:spPr/>
        <p:txBody>
          <a:bodyPr/>
          <a:lstStyle/>
          <a:p>
            <a:pPr marL="0" marR="0" lvl="0" indent="0" algn="l" rtl="0">
              <a:spcBef>
                <a:spcPts val="0"/>
              </a:spcBef>
              <a:buSzPct val="25000"/>
              <a:buNone/>
            </a:pPr>
            <a:fld id="{00000000-1234-1234-1234-123412341234}" type="slidenum">
              <a:rPr lang="en-US" sz="1000" b="0" i="0" u="none" strike="noStrike" cap="none" smtClean="0">
                <a:solidFill>
                  <a:schemeClr val="lt1"/>
                </a:solidFill>
                <a:latin typeface="Arial"/>
                <a:ea typeface="Arial"/>
                <a:cs typeface="Arial"/>
                <a:sym typeface="Arial"/>
              </a:rPr>
              <a:t>39</a:t>
            </a:fld>
            <a:endParaRPr lang="en-US" sz="1000" b="0" i="0" u="none" strike="noStrike" cap="none">
              <a:solidFill>
                <a:schemeClr val="lt1"/>
              </a:solidFill>
              <a:latin typeface="Arial"/>
              <a:ea typeface="Arial"/>
              <a:cs typeface="Arial"/>
              <a:sym typeface="Arial"/>
            </a:endParaRPr>
          </a:p>
        </p:txBody>
      </p:sp>
      <p:sp>
        <p:nvSpPr>
          <p:cNvPr id="5" name="Shape 12">
            <a:extLst>
              <a:ext uri="{FF2B5EF4-FFF2-40B4-BE49-F238E27FC236}">
                <a16:creationId xmlns:a16="http://schemas.microsoft.com/office/drawing/2014/main" id="{CDBAD56F-D21B-944E-8625-E1EFEA70565D}"/>
              </a:ext>
            </a:extLst>
          </p:cNvPr>
          <p:cNvSpPr txBox="1">
            <a:spLocks/>
          </p:cNvSpPr>
          <p:nvPr/>
        </p:nvSpPr>
        <p:spPr>
          <a:xfrm>
            <a:off x="0" y="4869656"/>
            <a:ext cx="2895600" cy="273844"/>
          </a:xfrm>
          <a:prstGeom prst="rect">
            <a:avLst/>
          </a:prstGeom>
          <a:noFill/>
          <a:ln>
            <a:noFill/>
          </a:ln>
        </p:spPr>
        <p:txBody>
          <a:bodyPr wrap="square"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None/>
              <a:defRPr sz="1000" b="0" i="0" u="none" strike="noStrike" cap="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r>
              <a:rPr lang="en-US" dirty="0">
                <a:solidFill>
                  <a:srgbClr val="FFFFFF"/>
                </a:solidFill>
              </a:rPr>
              <a:t>PhD Defense, May 11, 2020</a:t>
            </a:r>
          </a:p>
        </p:txBody>
      </p:sp>
    </p:spTree>
    <p:extLst>
      <p:ext uri="{BB962C8B-B14F-4D97-AF65-F5344CB8AC3E}">
        <p14:creationId xmlns:p14="http://schemas.microsoft.com/office/powerpoint/2010/main" val="18355836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Shape 92"/>
          <p:cNvSpPr txBox="1">
            <a:spLocks noGrp="1"/>
          </p:cNvSpPr>
          <p:nvPr>
            <p:ph type="body" idx="1"/>
          </p:nvPr>
        </p:nvSpPr>
        <p:spPr>
          <a:xfrm>
            <a:off x="457200" y="968900"/>
            <a:ext cx="6120774" cy="3625800"/>
          </a:xfrm>
          <a:prstGeom prst="rect">
            <a:avLst/>
          </a:prstGeom>
        </p:spPr>
        <p:txBody>
          <a:bodyPr wrap="square" lIns="91425" tIns="91425" rIns="91425" bIns="91425" anchor="t" anchorCtr="0">
            <a:noAutofit/>
          </a:bodyPr>
          <a:lstStyle/>
          <a:p>
            <a:pPr>
              <a:spcBef>
                <a:spcPts val="0"/>
              </a:spcBef>
              <a:spcAft>
                <a:spcPts val="600"/>
              </a:spcAft>
            </a:pPr>
            <a:r>
              <a:rPr lang="en-US" sz="1800" dirty="0"/>
              <a:t>Proteins </a:t>
            </a:r>
          </a:p>
          <a:p>
            <a:pPr lvl="1">
              <a:spcBef>
                <a:spcPts val="0"/>
              </a:spcBef>
              <a:spcAft>
                <a:spcPts val="600"/>
              </a:spcAft>
            </a:pPr>
            <a:r>
              <a:rPr lang="en-US" sz="1600" dirty="0">
                <a:latin typeface="+mn-lt"/>
              </a:rPr>
              <a:t>most common molecules in cells</a:t>
            </a:r>
          </a:p>
          <a:p>
            <a:pPr lvl="1">
              <a:spcBef>
                <a:spcPts val="0"/>
              </a:spcBef>
              <a:spcAft>
                <a:spcPts val="600"/>
              </a:spcAft>
            </a:pPr>
            <a:r>
              <a:rPr lang="en-US" sz="1600" dirty="0">
                <a:latin typeface="+mn-lt"/>
              </a:rPr>
              <a:t>different functions with different structures</a:t>
            </a:r>
          </a:p>
          <a:p>
            <a:pPr>
              <a:spcBef>
                <a:spcPts val="0"/>
              </a:spcBef>
              <a:spcAft>
                <a:spcPts val="600"/>
              </a:spcAft>
            </a:pPr>
            <a:r>
              <a:rPr lang="en-US" sz="1800" dirty="0"/>
              <a:t>In 1972, Anﬁnsen and his colleagues received the Nobel Prize</a:t>
            </a:r>
          </a:p>
          <a:p>
            <a:pPr lvl="1">
              <a:spcBef>
                <a:spcPts val="0"/>
              </a:spcBef>
              <a:spcAft>
                <a:spcPts val="600"/>
              </a:spcAft>
            </a:pPr>
            <a:r>
              <a:rPr lang="en-US" sz="1600" dirty="0">
                <a:latin typeface="+mn-lt"/>
              </a:rPr>
              <a:t>A protein’s structure is uniquely determined by its amino acid sequence</a:t>
            </a:r>
          </a:p>
          <a:p>
            <a:pPr>
              <a:spcBef>
                <a:spcPts val="0"/>
              </a:spcBef>
              <a:spcAft>
                <a:spcPts val="600"/>
              </a:spcAft>
            </a:pPr>
            <a:r>
              <a:rPr lang="en-US" sz="1800" dirty="0"/>
              <a:t>A </a:t>
            </a:r>
            <a:r>
              <a:rPr lang="en-US" altLang="zh-CN" sz="1800" dirty="0"/>
              <a:t>big</a:t>
            </a:r>
            <a:r>
              <a:rPr lang="zh-CN" altLang="en-US" sz="1800" dirty="0"/>
              <a:t> </a:t>
            </a:r>
            <a:r>
              <a:rPr lang="en-US" sz="1800" dirty="0"/>
              <a:t>challenge to predict a protein’s structure given only the sequence</a:t>
            </a:r>
          </a:p>
        </p:txBody>
      </p:sp>
      <p:sp>
        <p:nvSpPr>
          <p:cNvPr id="93" name="Shape 93"/>
          <p:cNvSpPr txBox="1">
            <a:spLocks noGrp="1"/>
          </p:cNvSpPr>
          <p:nvPr>
            <p:ph type="title"/>
          </p:nvPr>
        </p:nvSpPr>
        <p:spPr>
          <a:xfrm>
            <a:off x="457200" y="205976"/>
            <a:ext cx="8229600" cy="672000"/>
          </a:xfrm>
          <a:prstGeom prst="rect">
            <a:avLst/>
          </a:prstGeom>
        </p:spPr>
        <p:txBody>
          <a:bodyPr wrap="square" lIns="91425" tIns="91425" rIns="91425" bIns="91425" anchor="ctr" anchorCtr="0">
            <a:normAutofit fontScale="90000"/>
          </a:bodyPr>
          <a:lstStyle/>
          <a:p>
            <a:pPr lvl="0">
              <a:spcBef>
                <a:spcPts val="0"/>
              </a:spcBef>
              <a:buNone/>
            </a:pPr>
            <a:r>
              <a:rPr lang="en-US" dirty="0"/>
              <a:t>Introduction and Overview</a:t>
            </a:r>
          </a:p>
        </p:txBody>
      </p:sp>
      <p:pic>
        <p:nvPicPr>
          <p:cNvPr id="1028" name="Picture 4" descr="https://upload.wikimedia.org/wikipedia/commons/6/60/Myoglobin.png">
            <a:extLst>
              <a:ext uri="{FF2B5EF4-FFF2-40B4-BE49-F238E27FC236}">
                <a16:creationId xmlns:a16="http://schemas.microsoft.com/office/drawing/2014/main" id="{7FDFEDD8-FD57-452B-BEFE-C89E3DACCE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7746" y="1164766"/>
            <a:ext cx="2010313" cy="203480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5678764E-7F40-4803-8E29-9005D9DB7619}"/>
              </a:ext>
            </a:extLst>
          </p:cNvPr>
          <p:cNvSpPr/>
          <p:nvPr/>
        </p:nvSpPr>
        <p:spPr>
          <a:xfrm>
            <a:off x="6577974" y="3290497"/>
            <a:ext cx="2132722" cy="461665"/>
          </a:xfrm>
          <a:prstGeom prst="rect">
            <a:avLst/>
          </a:prstGeom>
        </p:spPr>
        <p:txBody>
          <a:bodyPr wrap="square">
            <a:spAutoFit/>
          </a:bodyPr>
          <a:lstStyle/>
          <a:p>
            <a:pPr algn="ctr"/>
            <a:r>
              <a:rPr lang="en-US" sz="1200" dirty="0">
                <a:solidFill>
                  <a:srgbClr val="4C4C4C"/>
                </a:solidFill>
                <a:latin typeface="+mn-lt"/>
              </a:rPr>
              <a:t>A visualization of the 3D structure of a protein</a:t>
            </a:r>
          </a:p>
        </p:txBody>
      </p:sp>
      <p:sp>
        <p:nvSpPr>
          <p:cNvPr id="2" name="Slide Number Placeholder 1">
            <a:extLst>
              <a:ext uri="{FF2B5EF4-FFF2-40B4-BE49-F238E27FC236}">
                <a16:creationId xmlns:a16="http://schemas.microsoft.com/office/drawing/2014/main" id="{2E0AD821-B3E1-476C-AF08-CD276F94E492}"/>
              </a:ext>
            </a:extLst>
          </p:cNvPr>
          <p:cNvSpPr>
            <a:spLocks noGrp="1"/>
          </p:cNvSpPr>
          <p:nvPr>
            <p:ph type="sldNum" idx="4"/>
          </p:nvPr>
        </p:nvSpPr>
        <p:spPr/>
        <p:txBody>
          <a:bodyPr/>
          <a:lstStyle/>
          <a:p>
            <a:pPr marL="0" marR="0" lvl="0" indent="0" algn="l" rtl="0">
              <a:spcBef>
                <a:spcPts val="0"/>
              </a:spcBef>
              <a:buSzPct val="25000"/>
              <a:buNone/>
            </a:pPr>
            <a:fld id="{00000000-1234-1234-1234-123412341234}" type="slidenum">
              <a:rPr lang="en-US" sz="1000" b="0" i="0" u="none" strike="noStrike" cap="none" smtClean="0">
                <a:solidFill>
                  <a:schemeClr val="lt1"/>
                </a:solidFill>
                <a:latin typeface="+mn-lt"/>
                <a:ea typeface="Arial"/>
                <a:cs typeface="Arial"/>
                <a:sym typeface="Arial"/>
              </a:rPr>
              <a:t>4</a:t>
            </a:fld>
            <a:endParaRPr lang="en-US" sz="1000" b="0" i="0" u="none" strike="noStrike" cap="none">
              <a:solidFill>
                <a:schemeClr val="lt1"/>
              </a:solidFill>
              <a:latin typeface="+mn-lt"/>
              <a:ea typeface="Arial"/>
              <a:cs typeface="Arial"/>
              <a:sym typeface="Arial"/>
            </a:endParaRPr>
          </a:p>
        </p:txBody>
      </p:sp>
      <p:sp>
        <p:nvSpPr>
          <p:cNvPr id="7" name="Shape 12">
            <a:extLst>
              <a:ext uri="{FF2B5EF4-FFF2-40B4-BE49-F238E27FC236}">
                <a16:creationId xmlns:a16="http://schemas.microsoft.com/office/drawing/2014/main" id="{E993EAFC-6A14-6046-B32E-F1FEF0BA9197}"/>
              </a:ext>
            </a:extLst>
          </p:cNvPr>
          <p:cNvSpPr txBox="1">
            <a:spLocks/>
          </p:cNvSpPr>
          <p:nvPr/>
        </p:nvSpPr>
        <p:spPr>
          <a:xfrm>
            <a:off x="0" y="4869656"/>
            <a:ext cx="2895600" cy="273844"/>
          </a:xfrm>
          <a:prstGeom prst="rect">
            <a:avLst/>
          </a:prstGeom>
          <a:noFill/>
          <a:ln>
            <a:noFill/>
          </a:ln>
        </p:spPr>
        <p:txBody>
          <a:bodyPr wrap="square"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None/>
              <a:defRPr sz="1000" b="0" i="0" u="none" strike="noStrike" cap="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r>
              <a:rPr lang="en-US" dirty="0">
                <a:solidFill>
                  <a:srgbClr val="FFFFFF"/>
                </a:solidFill>
              </a:rPr>
              <a:t>PhD Defense, May 11, 2020</a:t>
            </a:r>
          </a:p>
        </p:txBody>
      </p:sp>
    </p:spTree>
    <p:extLst>
      <p:ext uri="{BB962C8B-B14F-4D97-AF65-F5344CB8AC3E}">
        <p14:creationId xmlns:p14="http://schemas.microsoft.com/office/powerpoint/2010/main" val="26306148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EF04A9AD-045B-4250-8695-516FE78F3108}"/>
              </a:ext>
            </a:extLst>
          </p:cNvPr>
          <p:cNvGraphicFramePr>
            <a:graphicFrameLocks/>
          </p:cNvGraphicFramePr>
          <p:nvPr>
            <p:extLst>
              <p:ext uri="{D42A27DB-BD31-4B8C-83A1-F6EECF244321}">
                <p14:modId xmlns:p14="http://schemas.microsoft.com/office/powerpoint/2010/main" val="244722159"/>
              </p:ext>
            </p:extLst>
          </p:nvPr>
        </p:nvGraphicFramePr>
        <p:xfrm>
          <a:off x="608156" y="917995"/>
          <a:ext cx="7877166" cy="3545517"/>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a:extLst>
              <a:ext uri="{FF2B5EF4-FFF2-40B4-BE49-F238E27FC236}">
                <a16:creationId xmlns:a16="http://schemas.microsoft.com/office/drawing/2014/main" id="{B175908C-6DB5-4A10-BF92-72151CDD4628}"/>
              </a:ext>
            </a:extLst>
          </p:cNvPr>
          <p:cNvSpPr>
            <a:spLocks noGrp="1"/>
          </p:cNvSpPr>
          <p:nvPr>
            <p:ph type="sldNum" idx="4"/>
          </p:nvPr>
        </p:nvSpPr>
        <p:spPr/>
        <p:txBody>
          <a:bodyPr/>
          <a:lstStyle/>
          <a:p>
            <a:pPr marL="0" marR="0" lvl="0" indent="0" algn="l" rtl="0">
              <a:spcBef>
                <a:spcPts val="0"/>
              </a:spcBef>
              <a:buSzPct val="25000"/>
              <a:buNone/>
            </a:pPr>
            <a:fld id="{00000000-1234-1234-1234-123412341234}" type="slidenum">
              <a:rPr lang="en-US" sz="1000" b="0" i="0" u="none" strike="noStrike" cap="none" smtClean="0">
                <a:solidFill>
                  <a:schemeClr val="lt1"/>
                </a:solidFill>
                <a:latin typeface="Arial"/>
                <a:ea typeface="Arial"/>
                <a:cs typeface="Arial"/>
                <a:sym typeface="Arial"/>
              </a:rPr>
              <a:t>40</a:t>
            </a:fld>
            <a:endParaRPr lang="en-US" sz="1000" b="0" i="0" u="none" strike="noStrike" cap="none">
              <a:solidFill>
                <a:schemeClr val="lt1"/>
              </a:solidFill>
              <a:latin typeface="Arial"/>
              <a:ea typeface="Arial"/>
              <a:cs typeface="Arial"/>
              <a:sym typeface="Arial"/>
            </a:endParaRPr>
          </a:p>
        </p:txBody>
      </p:sp>
      <p:sp>
        <p:nvSpPr>
          <p:cNvPr id="9" name="Rectangle 8">
            <a:extLst>
              <a:ext uri="{FF2B5EF4-FFF2-40B4-BE49-F238E27FC236}">
                <a16:creationId xmlns:a16="http://schemas.microsoft.com/office/drawing/2014/main" id="{79E485EA-9708-4717-81DF-B4C96A8D63BC}"/>
              </a:ext>
            </a:extLst>
          </p:cNvPr>
          <p:cNvSpPr/>
          <p:nvPr/>
        </p:nvSpPr>
        <p:spPr>
          <a:xfrm>
            <a:off x="1883044" y="1389544"/>
            <a:ext cx="856401" cy="2764002"/>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hape 96">
            <a:extLst>
              <a:ext uri="{FF2B5EF4-FFF2-40B4-BE49-F238E27FC236}">
                <a16:creationId xmlns:a16="http://schemas.microsoft.com/office/drawing/2014/main" id="{D7D58B63-81BC-4996-BCBA-CEE00EE72EFA}"/>
              </a:ext>
            </a:extLst>
          </p:cNvPr>
          <p:cNvSpPr/>
          <p:nvPr/>
        </p:nvSpPr>
        <p:spPr>
          <a:xfrm>
            <a:off x="1653080" y="917995"/>
            <a:ext cx="1316327" cy="43153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 dirty="0">
                <a:solidFill>
                  <a:schemeClr val="bg2"/>
                </a:solidFill>
                <a:latin typeface="+mn-lt"/>
                <a:ea typeface="Proxima Nova"/>
                <a:cs typeface="Proxima Nova"/>
                <a:sym typeface="Proxima Nova"/>
              </a:rPr>
              <a:t>Most important one</a:t>
            </a:r>
            <a:endParaRPr sz="1000" dirty="0">
              <a:solidFill>
                <a:schemeClr val="bg2"/>
              </a:solidFill>
              <a:latin typeface="+mn-lt"/>
              <a:ea typeface="Proxima Nova"/>
              <a:cs typeface="Proxima Nova"/>
              <a:sym typeface="Proxima Nova"/>
            </a:endParaRPr>
          </a:p>
        </p:txBody>
      </p:sp>
      <p:sp>
        <p:nvSpPr>
          <p:cNvPr id="5" name="Oval 4">
            <a:extLst>
              <a:ext uri="{FF2B5EF4-FFF2-40B4-BE49-F238E27FC236}">
                <a16:creationId xmlns:a16="http://schemas.microsoft.com/office/drawing/2014/main" id="{03DB1A0C-0E2F-F846-829B-920B2BDBE64C}"/>
              </a:ext>
            </a:extLst>
          </p:cNvPr>
          <p:cNvSpPr/>
          <p:nvPr/>
        </p:nvSpPr>
        <p:spPr>
          <a:xfrm>
            <a:off x="2314270" y="1539904"/>
            <a:ext cx="487193" cy="4924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hape 12">
            <a:extLst>
              <a:ext uri="{FF2B5EF4-FFF2-40B4-BE49-F238E27FC236}">
                <a16:creationId xmlns:a16="http://schemas.microsoft.com/office/drawing/2014/main" id="{080A7433-2963-0B4A-A5B1-A228F872E9EA}"/>
              </a:ext>
            </a:extLst>
          </p:cNvPr>
          <p:cNvSpPr txBox="1">
            <a:spLocks/>
          </p:cNvSpPr>
          <p:nvPr/>
        </p:nvSpPr>
        <p:spPr>
          <a:xfrm>
            <a:off x="0" y="4869656"/>
            <a:ext cx="2895600" cy="273844"/>
          </a:xfrm>
          <a:prstGeom prst="rect">
            <a:avLst/>
          </a:prstGeom>
          <a:noFill/>
          <a:ln>
            <a:noFill/>
          </a:ln>
        </p:spPr>
        <p:txBody>
          <a:bodyPr wrap="square"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None/>
              <a:defRPr sz="1000" b="0" i="0" u="none" strike="noStrike" cap="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r>
              <a:rPr lang="en-US" dirty="0">
                <a:solidFill>
                  <a:srgbClr val="FFFFFF"/>
                </a:solidFill>
              </a:rPr>
              <a:t>PhD Defense, May 11, 2020</a:t>
            </a:r>
          </a:p>
        </p:txBody>
      </p:sp>
      <p:sp>
        <p:nvSpPr>
          <p:cNvPr id="11" name="Title 2">
            <a:extLst>
              <a:ext uri="{FF2B5EF4-FFF2-40B4-BE49-F238E27FC236}">
                <a16:creationId xmlns:a16="http://schemas.microsoft.com/office/drawing/2014/main" id="{4F2E4812-0144-534A-BEFE-6F23F8070175}"/>
              </a:ext>
            </a:extLst>
          </p:cNvPr>
          <p:cNvSpPr>
            <a:spLocks noGrp="1"/>
          </p:cNvSpPr>
          <p:nvPr>
            <p:ph type="title"/>
          </p:nvPr>
        </p:nvSpPr>
        <p:spPr>
          <a:xfrm>
            <a:off x="457200" y="205976"/>
            <a:ext cx="8229600" cy="672000"/>
          </a:xfrm>
        </p:spPr>
        <p:txBody>
          <a:bodyPr>
            <a:normAutofit fontScale="90000"/>
          </a:bodyPr>
          <a:lstStyle/>
          <a:p>
            <a:r>
              <a:rPr lang="en-US" dirty="0"/>
              <a:t>Testing Set 1 – CASP13</a:t>
            </a:r>
          </a:p>
        </p:txBody>
      </p:sp>
      <p:sp>
        <p:nvSpPr>
          <p:cNvPr id="13" name="Oval 12">
            <a:extLst>
              <a:ext uri="{FF2B5EF4-FFF2-40B4-BE49-F238E27FC236}">
                <a16:creationId xmlns:a16="http://schemas.microsoft.com/office/drawing/2014/main" id="{ABBA1FFE-5997-6D4B-B26F-68E889886659}"/>
              </a:ext>
            </a:extLst>
          </p:cNvPr>
          <p:cNvSpPr/>
          <p:nvPr/>
        </p:nvSpPr>
        <p:spPr>
          <a:xfrm>
            <a:off x="6852827" y="4123434"/>
            <a:ext cx="1263562" cy="303746"/>
          </a:xfrm>
          <a:prstGeom prst="ellipse">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5302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175908C-6DB5-4A10-BF92-72151CDD4628}"/>
              </a:ext>
            </a:extLst>
          </p:cNvPr>
          <p:cNvSpPr>
            <a:spLocks noGrp="1"/>
          </p:cNvSpPr>
          <p:nvPr>
            <p:ph type="sldNum" idx="4"/>
          </p:nvPr>
        </p:nvSpPr>
        <p:spPr/>
        <p:txBody>
          <a:bodyPr/>
          <a:lstStyle/>
          <a:p>
            <a:pPr marL="0" marR="0" lvl="0" indent="0" algn="l" rtl="0">
              <a:spcBef>
                <a:spcPts val="0"/>
              </a:spcBef>
              <a:buSzPct val="25000"/>
              <a:buNone/>
            </a:pPr>
            <a:fld id="{00000000-1234-1234-1234-123412341234}" type="slidenum">
              <a:rPr lang="en-US" sz="1000" b="0" i="0" u="none" strike="noStrike" cap="none" smtClean="0">
                <a:solidFill>
                  <a:schemeClr val="lt1"/>
                </a:solidFill>
                <a:latin typeface="Arial"/>
                <a:ea typeface="Arial"/>
                <a:cs typeface="Arial"/>
                <a:sym typeface="Arial"/>
              </a:rPr>
              <a:t>41</a:t>
            </a:fld>
            <a:endParaRPr lang="en-US" sz="1000" b="0" i="0" u="none" strike="noStrike" cap="none">
              <a:solidFill>
                <a:schemeClr val="lt1"/>
              </a:solidFill>
              <a:latin typeface="Arial"/>
              <a:ea typeface="Arial"/>
              <a:cs typeface="Arial"/>
              <a:sym typeface="Arial"/>
            </a:endParaRPr>
          </a:p>
        </p:txBody>
      </p:sp>
      <p:graphicFrame>
        <p:nvGraphicFramePr>
          <p:cNvPr id="7" name="Chart 6">
            <a:extLst>
              <a:ext uri="{FF2B5EF4-FFF2-40B4-BE49-F238E27FC236}">
                <a16:creationId xmlns:a16="http://schemas.microsoft.com/office/drawing/2014/main" id="{7C8D88FB-EC06-9A44-B437-CC0577BB21FB}"/>
              </a:ext>
            </a:extLst>
          </p:cNvPr>
          <p:cNvGraphicFramePr>
            <a:graphicFrameLocks/>
          </p:cNvGraphicFramePr>
          <p:nvPr>
            <p:extLst>
              <p:ext uri="{D42A27DB-BD31-4B8C-83A1-F6EECF244321}">
                <p14:modId xmlns:p14="http://schemas.microsoft.com/office/powerpoint/2010/main" val="801758256"/>
              </p:ext>
            </p:extLst>
          </p:nvPr>
        </p:nvGraphicFramePr>
        <p:xfrm>
          <a:off x="1142031" y="526942"/>
          <a:ext cx="6800850" cy="3773485"/>
        </p:xfrm>
        <a:graphic>
          <a:graphicData uri="http://schemas.openxmlformats.org/drawingml/2006/chart">
            <c:chart xmlns:c="http://schemas.openxmlformats.org/drawingml/2006/chart" xmlns:r="http://schemas.openxmlformats.org/officeDocument/2006/relationships" r:id="rId2"/>
          </a:graphicData>
        </a:graphic>
      </p:graphicFrame>
      <p:sp>
        <p:nvSpPr>
          <p:cNvPr id="8" name="Oval 7">
            <a:extLst>
              <a:ext uri="{FF2B5EF4-FFF2-40B4-BE49-F238E27FC236}">
                <a16:creationId xmlns:a16="http://schemas.microsoft.com/office/drawing/2014/main" id="{C7CA1134-F199-DB44-AFA0-C3DF58F5C5EC}"/>
              </a:ext>
            </a:extLst>
          </p:cNvPr>
          <p:cNvSpPr/>
          <p:nvPr/>
        </p:nvSpPr>
        <p:spPr>
          <a:xfrm>
            <a:off x="6850251" y="822395"/>
            <a:ext cx="1036934" cy="33278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hape 12">
            <a:extLst>
              <a:ext uri="{FF2B5EF4-FFF2-40B4-BE49-F238E27FC236}">
                <a16:creationId xmlns:a16="http://schemas.microsoft.com/office/drawing/2014/main" id="{6F9AD6A3-4E3C-7C43-9D9D-9E30B8612A27}"/>
              </a:ext>
            </a:extLst>
          </p:cNvPr>
          <p:cNvSpPr txBox="1">
            <a:spLocks/>
          </p:cNvSpPr>
          <p:nvPr/>
        </p:nvSpPr>
        <p:spPr>
          <a:xfrm>
            <a:off x="0" y="4869656"/>
            <a:ext cx="2895600" cy="273844"/>
          </a:xfrm>
          <a:prstGeom prst="rect">
            <a:avLst/>
          </a:prstGeom>
          <a:noFill/>
          <a:ln>
            <a:noFill/>
          </a:ln>
        </p:spPr>
        <p:txBody>
          <a:bodyPr wrap="square"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None/>
              <a:defRPr sz="1000" b="0" i="0" u="none" strike="noStrike" cap="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r>
              <a:rPr lang="en-US" dirty="0">
                <a:solidFill>
                  <a:srgbClr val="FFFFFF"/>
                </a:solidFill>
              </a:rPr>
              <a:t>PhD Defense, May 11, 2020</a:t>
            </a:r>
          </a:p>
        </p:txBody>
      </p:sp>
    </p:spTree>
    <p:extLst>
      <p:ext uri="{BB962C8B-B14F-4D97-AF65-F5344CB8AC3E}">
        <p14:creationId xmlns:p14="http://schemas.microsoft.com/office/powerpoint/2010/main" val="2138315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35F9F7D4-9BD5-D244-9217-484954AF88A8}"/>
              </a:ext>
            </a:extLst>
          </p:cNvPr>
          <p:cNvSpPr>
            <a:spLocks noGrp="1"/>
          </p:cNvSpPr>
          <p:nvPr>
            <p:ph type="title"/>
          </p:nvPr>
        </p:nvSpPr>
        <p:spPr>
          <a:xfrm>
            <a:off x="457200" y="205976"/>
            <a:ext cx="8229600" cy="672000"/>
          </a:xfrm>
        </p:spPr>
        <p:txBody>
          <a:bodyPr>
            <a:normAutofit fontScale="90000"/>
          </a:bodyPr>
          <a:lstStyle/>
          <a:p>
            <a:r>
              <a:rPr lang="en-US" dirty="0"/>
              <a:t>Testing Set 2 – NewPDB50</a:t>
            </a:r>
          </a:p>
        </p:txBody>
      </p:sp>
      <p:graphicFrame>
        <p:nvGraphicFramePr>
          <p:cNvPr id="8" name="Chart 7">
            <a:extLst>
              <a:ext uri="{FF2B5EF4-FFF2-40B4-BE49-F238E27FC236}">
                <a16:creationId xmlns:a16="http://schemas.microsoft.com/office/drawing/2014/main" id="{05CBF52B-9A5F-854D-8310-A5F0737A9BD4}"/>
              </a:ext>
            </a:extLst>
          </p:cNvPr>
          <p:cNvGraphicFramePr>
            <a:graphicFrameLocks/>
          </p:cNvGraphicFramePr>
          <p:nvPr>
            <p:extLst>
              <p:ext uri="{D42A27DB-BD31-4B8C-83A1-F6EECF244321}">
                <p14:modId xmlns:p14="http://schemas.microsoft.com/office/powerpoint/2010/main" val="3382928945"/>
              </p:ext>
            </p:extLst>
          </p:nvPr>
        </p:nvGraphicFramePr>
        <p:xfrm>
          <a:off x="682409" y="943459"/>
          <a:ext cx="7632432" cy="3566548"/>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a:extLst>
              <a:ext uri="{FF2B5EF4-FFF2-40B4-BE49-F238E27FC236}">
                <a16:creationId xmlns:a16="http://schemas.microsoft.com/office/drawing/2014/main" id="{B175908C-6DB5-4A10-BF92-72151CDD4628}"/>
              </a:ext>
            </a:extLst>
          </p:cNvPr>
          <p:cNvSpPr>
            <a:spLocks noGrp="1"/>
          </p:cNvSpPr>
          <p:nvPr>
            <p:ph type="sldNum" idx="4"/>
          </p:nvPr>
        </p:nvSpPr>
        <p:spPr/>
        <p:txBody>
          <a:bodyPr/>
          <a:lstStyle/>
          <a:p>
            <a:pPr marL="0" marR="0" lvl="0" indent="0" algn="l" rtl="0">
              <a:spcBef>
                <a:spcPts val="0"/>
              </a:spcBef>
              <a:buSzPct val="25000"/>
              <a:buNone/>
            </a:pPr>
            <a:fld id="{00000000-1234-1234-1234-123412341234}" type="slidenum">
              <a:rPr lang="en-US" sz="1000" b="0" i="0" u="none" strike="noStrike" cap="none" smtClean="0">
                <a:solidFill>
                  <a:schemeClr val="lt1"/>
                </a:solidFill>
                <a:latin typeface="Arial"/>
                <a:ea typeface="Arial"/>
                <a:cs typeface="Arial"/>
                <a:sym typeface="Arial"/>
              </a:rPr>
              <a:t>42</a:t>
            </a:fld>
            <a:endParaRPr lang="en-US" sz="1000" b="0" i="0" u="none" strike="noStrike" cap="none">
              <a:solidFill>
                <a:schemeClr val="lt1"/>
              </a:solidFill>
              <a:latin typeface="Arial"/>
              <a:ea typeface="Arial"/>
              <a:cs typeface="Arial"/>
              <a:sym typeface="Arial"/>
            </a:endParaRPr>
          </a:p>
        </p:txBody>
      </p:sp>
      <p:sp>
        <p:nvSpPr>
          <p:cNvPr id="9" name="Rectangle 8">
            <a:extLst>
              <a:ext uri="{FF2B5EF4-FFF2-40B4-BE49-F238E27FC236}">
                <a16:creationId xmlns:a16="http://schemas.microsoft.com/office/drawing/2014/main" id="{79E485EA-9708-4717-81DF-B4C96A8D63BC}"/>
              </a:ext>
            </a:extLst>
          </p:cNvPr>
          <p:cNvSpPr/>
          <p:nvPr/>
        </p:nvSpPr>
        <p:spPr>
          <a:xfrm>
            <a:off x="1832635" y="1237625"/>
            <a:ext cx="790575" cy="2962416"/>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hape 96">
            <a:extLst>
              <a:ext uri="{FF2B5EF4-FFF2-40B4-BE49-F238E27FC236}">
                <a16:creationId xmlns:a16="http://schemas.microsoft.com/office/drawing/2014/main" id="{D7D58B63-81BC-4996-BCBA-CEE00EE72EFA}"/>
              </a:ext>
            </a:extLst>
          </p:cNvPr>
          <p:cNvSpPr/>
          <p:nvPr/>
        </p:nvSpPr>
        <p:spPr>
          <a:xfrm>
            <a:off x="1579273" y="862422"/>
            <a:ext cx="1316327" cy="43153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 dirty="0">
                <a:solidFill>
                  <a:schemeClr val="bg2"/>
                </a:solidFill>
                <a:latin typeface="+mn-lt"/>
                <a:ea typeface="Proxima Nova"/>
                <a:cs typeface="Proxima Nova"/>
                <a:sym typeface="Proxima Nova"/>
              </a:rPr>
              <a:t>Most important one</a:t>
            </a:r>
            <a:endParaRPr sz="1000" dirty="0">
              <a:solidFill>
                <a:schemeClr val="bg2"/>
              </a:solidFill>
              <a:latin typeface="+mn-lt"/>
              <a:ea typeface="Proxima Nova"/>
              <a:cs typeface="Proxima Nova"/>
              <a:sym typeface="Proxima Nova"/>
            </a:endParaRPr>
          </a:p>
        </p:txBody>
      </p:sp>
      <p:sp>
        <p:nvSpPr>
          <p:cNvPr id="13" name="Shape 12">
            <a:extLst>
              <a:ext uri="{FF2B5EF4-FFF2-40B4-BE49-F238E27FC236}">
                <a16:creationId xmlns:a16="http://schemas.microsoft.com/office/drawing/2014/main" id="{80321859-EAE7-0147-8684-A557C943CD72}"/>
              </a:ext>
            </a:extLst>
          </p:cNvPr>
          <p:cNvSpPr txBox="1">
            <a:spLocks/>
          </p:cNvSpPr>
          <p:nvPr/>
        </p:nvSpPr>
        <p:spPr>
          <a:xfrm>
            <a:off x="0" y="4869656"/>
            <a:ext cx="2895600" cy="273844"/>
          </a:xfrm>
          <a:prstGeom prst="rect">
            <a:avLst/>
          </a:prstGeom>
          <a:noFill/>
          <a:ln>
            <a:noFill/>
          </a:ln>
        </p:spPr>
        <p:txBody>
          <a:bodyPr wrap="square"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None/>
              <a:defRPr sz="1000" b="0" i="0" u="none" strike="noStrike" cap="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r>
              <a:rPr lang="en-US" dirty="0">
                <a:solidFill>
                  <a:srgbClr val="FFFFFF"/>
                </a:solidFill>
              </a:rPr>
              <a:t>PhD Defense, May 11, 2020</a:t>
            </a:r>
          </a:p>
        </p:txBody>
      </p:sp>
      <p:sp>
        <p:nvSpPr>
          <p:cNvPr id="12" name="Oval 11">
            <a:extLst>
              <a:ext uri="{FF2B5EF4-FFF2-40B4-BE49-F238E27FC236}">
                <a16:creationId xmlns:a16="http://schemas.microsoft.com/office/drawing/2014/main" id="{CDADFA6F-DB1A-B946-AA60-63045E5B9985}"/>
              </a:ext>
            </a:extLst>
          </p:cNvPr>
          <p:cNvSpPr/>
          <p:nvPr/>
        </p:nvSpPr>
        <p:spPr>
          <a:xfrm>
            <a:off x="2080455" y="1276717"/>
            <a:ext cx="558253" cy="5643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83BCEC5-319E-F845-8B9F-89AEF4AA4B1B}"/>
              </a:ext>
            </a:extLst>
          </p:cNvPr>
          <p:cNvSpPr/>
          <p:nvPr/>
        </p:nvSpPr>
        <p:spPr>
          <a:xfrm>
            <a:off x="2886528" y="1121226"/>
            <a:ext cx="558253" cy="564328"/>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EE05991-F1A0-CA44-858B-C74B5B0B6221}"/>
              </a:ext>
            </a:extLst>
          </p:cNvPr>
          <p:cNvSpPr/>
          <p:nvPr/>
        </p:nvSpPr>
        <p:spPr>
          <a:xfrm>
            <a:off x="6898006" y="1632103"/>
            <a:ext cx="558253" cy="564328"/>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E7F3B21-2519-4E49-B2A9-28104DD33493}"/>
              </a:ext>
            </a:extLst>
          </p:cNvPr>
          <p:cNvSpPr/>
          <p:nvPr/>
        </p:nvSpPr>
        <p:spPr>
          <a:xfrm>
            <a:off x="7673083" y="1323438"/>
            <a:ext cx="558253" cy="564328"/>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EF1544D-BC53-C54E-84BC-D07B2901BE98}"/>
              </a:ext>
            </a:extLst>
          </p:cNvPr>
          <p:cNvSpPr/>
          <p:nvPr/>
        </p:nvSpPr>
        <p:spPr>
          <a:xfrm>
            <a:off x="6069056" y="4173915"/>
            <a:ext cx="1369785" cy="303746"/>
          </a:xfrm>
          <a:prstGeom prst="ellipse">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682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childTnLst>
                                </p:cTn>
                              </p:par>
                              <p:par>
                                <p:cTn id="19" presetID="23" presetClass="entr" presetSubtype="16"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fltVal val="0"/>
                                          </p:val>
                                        </p:tav>
                                        <p:tav tm="100000">
                                          <p:val>
                                            <p:strVal val="#ppt_w"/>
                                          </p:val>
                                        </p:tav>
                                      </p:tavLst>
                                    </p:anim>
                                    <p:anim calcmode="lin" valueType="num">
                                      <p:cBhvr>
                                        <p:cTn id="22" dur="5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14" grpId="0" animBg="1"/>
      <p:bldP spid="1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3" name="Shape 93"/>
          <p:cNvSpPr txBox="1">
            <a:spLocks noGrp="1"/>
          </p:cNvSpPr>
          <p:nvPr>
            <p:ph type="title"/>
          </p:nvPr>
        </p:nvSpPr>
        <p:spPr>
          <a:xfrm>
            <a:off x="457200" y="205976"/>
            <a:ext cx="8229600" cy="672000"/>
          </a:xfrm>
          <a:prstGeom prst="rect">
            <a:avLst/>
          </a:prstGeom>
        </p:spPr>
        <p:txBody>
          <a:bodyPr wrap="square" lIns="91425" tIns="91425" rIns="91425" bIns="91425" anchor="ctr" anchorCtr="0">
            <a:normAutofit fontScale="90000"/>
          </a:bodyPr>
          <a:lstStyle/>
          <a:p>
            <a:pPr lvl="0">
              <a:spcBef>
                <a:spcPts val="0"/>
              </a:spcBef>
              <a:buNone/>
            </a:pPr>
            <a:r>
              <a:rPr lang="en-US" dirty="0"/>
              <a:t>Outline</a:t>
            </a:r>
          </a:p>
        </p:txBody>
      </p:sp>
      <p:sp>
        <p:nvSpPr>
          <p:cNvPr id="2" name="Slide Number Placeholder 1">
            <a:extLst>
              <a:ext uri="{FF2B5EF4-FFF2-40B4-BE49-F238E27FC236}">
                <a16:creationId xmlns:a16="http://schemas.microsoft.com/office/drawing/2014/main" id="{73E123F6-3C81-432B-A615-AB157E5386BF}"/>
              </a:ext>
            </a:extLst>
          </p:cNvPr>
          <p:cNvSpPr>
            <a:spLocks noGrp="1"/>
          </p:cNvSpPr>
          <p:nvPr>
            <p:ph type="sldNum" idx="4"/>
          </p:nvPr>
        </p:nvSpPr>
        <p:spPr/>
        <p:txBody>
          <a:bodyPr/>
          <a:lstStyle/>
          <a:p>
            <a:pPr marL="0" marR="0" lvl="0" indent="0" algn="l" rtl="0">
              <a:spcBef>
                <a:spcPts val="0"/>
              </a:spcBef>
              <a:buSzPct val="25000"/>
              <a:buNone/>
            </a:pPr>
            <a:fld id="{00000000-1234-1234-1234-123412341234}" type="slidenum">
              <a:rPr lang="en-US" sz="1000" b="0" i="0" u="none" strike="noStrike" cap="none" smtClean="0">
                <a:solidFill>
                  <a:schemeClr val="lt1"/>
                </a:solidFill>
                <a:latin typeface="Arial"/>
                <a:ea typeface="Arial"/>
                <a:cs typeface="Arial"/>
                <a:sym typeface="Arial"/>
              </a:rPr>
              <a:t>43</a:t>
            </a:fld>
            <a:endParaRPr lang="en-US" sz="1000" b="0" i="0" u="none" strike="noStrike" cap="none">
              <a:solidFill>
                <a:schemeClr val="lt1"/>
              </a:solidFill>
              <a:latin typeface="Arial"/>
              <a:ea typeface="Arial"/>
              <a:cs typeface="Arial"/>
              <a:sym typeface="Arial"/>
            </a:endParaRPr>
          </a:p>
        </p:txBody>
      </p:sp>
      <p:sp>
        <p:nvSpPr>
          <p:cNvPr id="7" name="Shape 92">
            <a:extLst>
              <a:ext uri="{FF2B5EF4-FFF2-40B4-BE49-F238E27FC236}">
                <a16:creationId xmlns:a16="http://schemas.microsoft.com/office/drawing/2014/main" id="{926BAEBF-4E43-44E5-8C3C-19F4C9F4C7A0}"/>
              </a:ext>
            </a:extLst>
          </p:cNvPr>
          <p:cNvSpPr txBox="1">
            <a:spLocks noGrp="1"/>
          </p:cNvSpPr>
          <p:nvPr>
            <p:ph type="body" idx="1"/>
          </p:nvPr>
        </p:nvSpPr>
        <p:spPr>
          <a:xfrm>
            <a:off x="457200" y="968375"/>
            <a:ext cx="8229600" cy="3625850"/>
          </a:xfrm>
          <a:prstGeom prst="rect">
            <a:avLst/>
          </a:prstGeom>
        </p:spPr>
        <p:txBody>
          <a:bodyPr wrap="square" lIns="91425" tIns="91425" rIns="91425" bIns="91425" anchor="t" anchorCtr="0">
            <a:noAutofit/>
          </a:bodyPr>
          <a:lstStyle/>
          <a:p>
            <a:pPr>
              <a:spcBef>
                <a:spcPts val="0"/>
              </a:spcBef>
              <a:spcAft>
                <a:spcPts val="600"/>
              </a:spcAft>
            </a:pPr>
            <a:r>
              <a:rPr lang="en-US" sz="2000" dirty="0">
                <a:solidFill>
                  <a:schemeClr val="bg1">
                    <a:lumMod val="75000"/>
                  </a:schemeClr>
                </a:solidFill>
              </a:rPr>
              <a:t>Introduction and Overview</a:t>
            </a:r>
          </a:p>
          <a:p>
            <a:pPr>
              <a:spcBef>
                <a:spcPts val="0"/>
              </a:spcBef>
              <a:spcAft>
                <a:spcPts val="600"/>
              </a:spcAft>
            </a:pPr>
            <a:r>
              <a:rPr lang="en-US" altLang="zh-CN" sz="2000" b="1" dirty="0"/>
              <a:t>New Methods Developed</a:t>
            </a:r>
            <a:endParaRPr lang="en-US" sz="2000" b="1" dirty="0"/>
          </a:p>
          <a:p>
            <a:pPr lvl="1">
              <a:spcBef>
                <a:spcPts val="0"/>
              </a:spcBef>
              <a:spcAft>
                <a:spcPts val="600"/>
              </a:spcAft>
            </a:pPr>
            <a:r>
              <a:rPr lang="en-US" sz="1600" dirty="0">
                <a:solidFill>
                  <a:schemeClr val="bg1">
                    <a:lumMod val="75000"/>
                  </a:schemeClr>
                </a:solidFill>
              </a:rPr>
              <a:t>MUFOLD-LM: Protein Loop Modeling </a:t>
            </a:r>
          </a:p>
          <a:p>
            <a:pPr lvl="1">
              <a:spcBef>
                <a:spcPts val="0"/>
              </a:spcBef>
              <a:spcAft>
                <a:spcPts val="600"/>
              </a:spcAft>
            </a:pPr>
            <a:r>
              <a:rPr lang="en-US" altLang="zh-CN" sz="1600" dirty="0">
                <a:solidFill>
                  <a:schemeClr val="bg1">
                    <a:lumMod val="75000"/>
                  </a:schemeClr>
                </a:solidFill>
              </a:rPr>
              <a:t>MUFOLD-Contact: Protein Contact Map Prediction</a:t>
            </a:r>
          </a:p>
          <a:p>
            <a:pPr lvl="1">
              <a:spcBef>
                <a:spcPts val="0"/>
              </a:spcBef>
              <a:spcAft>
                <a:spcPts val="600"/>
              </a:spcAft>
            </a:pPr>
            <a:r>
              <a:rPr lang="en-US" altLang="zh-CN" sz="1600" b="1" dirty="0"/>
              <a:t>TPCref: Contact Map Prediction Refinement</a:t>
            </a:r>
          </a:p>
          <a:p>
            <a:pPr>
              <a:spcBef>
                <a:spcPts val="0"/>
              </a:spcBef>
              <a:spcAft>
                <a:spcPts val="600"/>
              </a:spcAft>
            </a:pPr>
            <a:r>
              <a:rPr lang="en-US" altLang="zh-CN" sz="2000" dirty="0">
                <a:solidFill>
                  <a:schemeClr val="bg1">
                    <a:lumMod val="75000"/>
                  </a:schemeClr>
                </a:solidFill>
              </a:rPr>
              <a:t>New Software System Development</a:t>
            </a:r>
            <a:endParaRPr lang="en-US" sz="2000" dirty="0">
              <a:solidFill>
                <a:schemeClr val="bg1">
                  <a:lumMod val="75000"/>
                </a:schemeClr>
              </a:solidFill>
            </a:endParaRPr>
          </a:p>
          <a:p>
            <a:pPr lvl="1">
              <a:spcBef>
                <a:spcPts val="0"/>
              </a:spcBef>
              <a:spcAft>
                <a:spcPts val="600"/>
              </a:spcAft>
            </a:pPr>
            <a:r>
              <a:rPr lang="en-US" sz="1600" dirty="0">
                <a:solidFill>
                  <a:schemeClr val="bg1">
                    <a:lumMod val="75000"/>
                  </a:schemeClr>
                </a:solidFill>
              </a:rPr>
              <a:t>MUFOLD Improvements: A Protein Prediction Platform </a:t>
            </a:r>
            <a:r>
              <a:rPr lang="en-US" altLang="zh-CN" sz="1600" dirty="0">
                <a:solidFill>
                  <a:schemeClr val="bg1">
                    <a:lumMod val="75000"/>
                  </a:schemeClr>
                </a:solidFill>
              </a:rPr>
              <a:t>with </a:t>
            </a:r>
            <a:r>
              <a:rPr lang="en-US" sz="1600" dirty="0">
                <a:solidFill>
                  <a:schemeClr val="bg1">
                    <a:lumMod val="75000"/>
                  </a:schemeClr>
                </a:solidFill>
              </a:rPr>
              <a:t>Web Services</a:t>
            </a:r>
          </a:p>
          <a:p>
            <a:pPr>
              <a:spcBef>
                <a:spcPts val="0"/>
              </a:spcBef>
              <a:spcAft>
                <a:spcPts val="600"/>
              </a:spcAft>
            </a:pPr>
            <a:r>
              <a:rPr lang="en-US" altLang="zh-CN" sz="2000" dirty="0">
                <a:solidFill>
                  <a:schemeClr val="bg1">
                    <a:lumMod val="75000"/>
                  </a:schemeClr>
                </a:solidFill>
              </a:rPr>
              <a:t>Summary and Future Work</a:t>
            </a:r>
            <a:endParaRPr lang="en-US" sz="2000" dirty="0">
              <a:solidFill>
                <a:schemeClr val="bg1">
                  <a:lumMod val="75000"/>
                </a:schemeClr>
              </a:solidFill>
            </a:endParaRPr>
          </a:p>
        </p:txBody>
      </p:sp>
      <p:sp>
        <p:nvSpPr>
          <p:cNvPr id="5" name="Shape 12">
            <a:extLst>
              <a:ext uri="{FF2B5EF4-FFF2-40B4-BE49-F238E27FC236}">
                <a16:creationId xmlns:a16="http://schemas.microsoft.com/office/drawing/2014/main" id="{D6C1CD8C-EACF-C34B-AD9E-E33B90533073}"/>
              </a:ext>
            </a:extLst>
          </p:cNvPr>
          <p:cNvSpPr txBox="1">
            <a:spLocks/>
          </p:cNvSpPr>
          <p:nvPr/>
        </p:nvSpPr>
        <p:spPr>
          <a:xfrm>
            <a:off x="0" y="4869656"/>
            <a:ext cx="2895600" cy="273844"/>
          </a:xfrm>
          <a:prstGeom prst="rect">
            <a:avLst/>
          </a:prstGeom>
          <a:noFill/>
          <a:ln>
            <a:noFill/>
          </a:ln>
        </p:spPr>
        <p:txBody>
          <a:bodyPr wrap="square"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None/>
              <a:defRPr sz="1000" b="0" i="0" u="none" strike="noStrike" cap="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r>
              <a:rPr lang="en-US" dirty="0">
                <a:solidFill>
                  <a:srgbClr val="FFFFFF"/>
                </a:solidFill>
              </a:rPr>
              <a:t>PhD Defense, May 11, 2020</a:t>
            </a:r>
          </a:p>
        </p:txBody>
      </p:sp>
    </p:spTree>
    <p:extLst>
      <p:ext uri="{BB962C8B-B14F-4D97-AF65-F5344CB8AC3E}">
        <p14:creationId xmlns:p14="http://schemas.microsoft.com/office/powerpoint/2010/main" val="41286124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3" name="Shape 93"/>
          <p:cNvSpPr txBox="1">
            <a:spLocks noGrp="1"/>
          </p:cNvSpPr>
          <p:nvPr>
            <p:ph type="title"/>
          </p:nvPr>
        </p:nvSpPr>
        <p:spPr>
          <a:xfrm>
            <a:off x="457200" y="205976"/>
            <a:ext cx="8229600" cy="672000"/>
          </a:xfrm>
          <a:prstGeom prst="rect">
            <a:avLst/>
          </a:prstGeom>
        </p:spPr>
        <p:txBody>
          <a:bodyPr wrap="square" lIns="91425" tIns="91425" rIns="91425" bIns="91425" anchor="ctr" anchorCtr="0">
            <a:normAutofit fontScale="90000"/>
          </a:bodyPr>
          <a:lstStyle/>
          <a:p>
            <a:pPr lvl="0">
              <a:spcBef>
                <a:spcPts val="0"/>
              </a:spcBef>
              <a:buNone/>
            </a:pPr>
            <a:r>
              <a:rPr lang="en-US" dirty="0"/>
              <a:t>Introduction</a:t>
            </a:r>
          </a:p>
        </p:txBody>
      </p:sp>
      <p:sp>
        <p:nvSpPr>
          <p:cNvPr id="2" name="Slide Number Placeholder 1">
            <a:extLst>
              <a:ext uri="{FF2B5EF4-FFF2-40B4-BE49-F238E27FC236}">
                <a16:creationId xmlns:a16="http://schemas.microsoft.com/office/drawing/2014/main" id="{73E123F6-3C81-432B-A615-AB157E5386BF}"/>
              </a:ext>
            </a:extLst>
          </p:cNvPr>
          <p:cNvSpPr>
            <a:spLocks noGrp="1"/>
          </p:cNvSpPr>
          <p:nvPr>
            <p:ph type="sldNum" idx="4"/>
          </p:nvPr>
        </p:nvSpPr>
        <p:spPr/>
        <p:txBody>
          <a:bodyPr/>
          <a:lstStyle/>
          <a:p>
            <a:pPr marL="0" marR="0" lvl="0" indent="0" algn="l" rtl="0">
              <a:spcBef>
                <a:spcPts val="0"/>
              </a:spcBef>
              <a:buSzPct val="25000"/>
              <a:buNone/>
            </a:pPr>
            <a:fld id="{00000000-1234-1234-1234-123412341234}" type="slidenum">
              <a:rPr lang="en-US" sz="1000" b="0" i="0" u="none" strike="noStrike" cap="none" smtClean="0">
                <a:solidFill>
                  <a:schemeClr val="lt1"/>
                </a:solidFill>
                <a:latin typeface="Arial"/>
                <a:ea typeface="Arial"/>
                <a:cs typeface="Arial"/>
                <a:sym typeface="Arial"/>
              </a:rPr>
              <a:t>44</a:t>
            </a:fld>
            <a:endParaRPr lang="en-US" sz="1000" b="0" i="0" u="none" strike="noStrike" cap="none">
              <a:solidFill>
                <a:schemeClr val="lt1"/>
              </a:solidFill>
              <a:latin typeface="Arial"/>
              <a:ea typeface="Arial"/>
              <a:cs typeface="Arial"/>
              <a:sym typeface="Arial"/>
            </a:endParaRPr>
          </a:p>
        </p:txBody>
      </p:sp>
      <mc:AlternateContent xmlns:mc="http://schemas.openxmlformats.org/markup-compatibility/2006">
        <mc:Choice xmlns:a14="http://schemas.microsoft.com/office/drawing/2010/main" Requires="a14">
          <p:sp>
            <p:nvSpPr>
              <p:cNvPr id="4" name="Text Placeholder 3">
                <a:extLst>
                  <a:ext uri="{FF2B5EF4-FFF2-40B4-BE49-F238E27FC236}">
                    <a16:creationId xmlns:a16="http://schemas.microsoft.com/office/drawing/2014/main" id="{0A674EE9-17E2-9C48-BA8A-0A1CD8C9400F}"/>
                  </a:ext>
                </a:extLst>
              </p:cNvPr>
              <p:cNvSpPr>
                <a:spLocks noGrp="1"/>
              </p:cNvSpPr>
              <p:nvPr>
                <p:ph type="body" idx="1"/>
              </p:nvPr>
            </p:nvSpPr>
            <p:spPr>
              <a:xfrm>
                <a:off x="457200" y="968900"/>
                <a:ext cx="8229600" cy="1933326"/>
              </a:xfrm>
            </p:spPr>
            <p:txBody>
              <a:bodyPr/>
              <a:lstStyle/>
              <a:p>
                <a:pPr marL="152400" indent="0">
                  <a:spcBef>
                    <a:spcPts val="0"/>
                  </a:spcBef>
                  <a:spcAft>
                    <a:spcPts val="0"/>
                  </a:spcAft>
                  <a:buNone/>
                </a:pPr>
                <a:r>
                  <a:rPr lang="en-US" sz="1800" b="1" dirty="0"/>
                  <a:t>Contact Map Prediction Refinement</a:t>
                </a:r>
                <a:endParaRPr lang="en-US" sz="1800" dirty="0"/>
              </a:p>
              <a:p>
                <a:pPr marL="152400" indent="0">
                  <a:spcBef>
                    <a:spcPts val="600"/>
                  </a:spcBef>
                  <a:spcAft>
                    <a:spcPts val="0"/>
                  </a:spcAft>
                  <a:buNone/>
                </a:pPr>
                <a:r>
                  <a:rPr lang="en-US" sz="1800" dirty="0"/>
                  <a:t>Given a contact map prediction </a:t>
                </a:r>
                <a14:m>
                  <m:oMath xmlns:m="http://schemas.openxmlformats.org/officeDocument/2006/math">
                    <m:r>
                      <a:rPr lang="en-US" sz="1800" b="0" i="1" smtClean="0">
                        <a:latin typeface="Cambria Math" panose="02040503050406030204" pitchFamily="18" charset="0"/>
                      </a:rPr>
                      <m:t>𝐶</m:t>
                    </m:r>
                  </m:oMath>
                </a14:m>
                <a:r>
                  <a:rPr lang="en-US" sz="1800" dirty="0"/>
                  <a:t> from a predictor </a:t>
                </a:r>
                <a14:m>
                  <m:oMath xmlns:m="http://schemas.openxmlformats.org/officeDocument/2006/math">
                    <m:r>
                      <a:rPr lang="en-US" sz="1800" b="0" i="1" smtClean="0">
                        <a:latin typeface="Cambria Math" panose="02040503050406030204" pitchFamily="18" charset="0"/>
                      </a:rPr>
                      <m:t>𝑃</m:t>
                    </m:r>
                  </m:oMath>
                </a14:m>
                <a:r>
                  <a:rPr lang="en-US" sz="1800" dirty="0"/>
                  <a:t>, refine </a:t>
                </a:r>
                <a14:m>
                  <m:oMath xmlns:m="http://schemas.openxmlformats.org/officeDocument/2006/math">
                    <m:r>
                      <a:rPr lang="en-US" sz="1800" b="0" i="1" smtClean="0">
                        <a:latin typeface="Cambria Math" panose="02040503050406030204" pitchFamily="18" charset="0"/>
                      </a:rPr>
                      <m:t>𝐶</m:t>
                    </m:r>
                  </m:oMath>
                </a14:m>
                <a:r>
                  <a:rPr lang="en-US" sz="1800" dirty="0"/>
                  <a:t> in order to improve the accuracy of </a:t>
                </a:r>
                <a14:m>
                  <m:oMath xmlns:m="http://schemas.openxmlformats.org/officeDocument/2006/math">
                    <m:r>
                      <a:rPr lang="en-US" sz="1800" b="0" i="1" smtClean="0">
                        <a:latin typeface="Cambria Math" panose="02040503050406030204" pitchFamily="18" charset="0"/>
                      </a:rPr>
                      <m:t>𝐶</m:t>
                    </m:r>
                  </m:oMath>
                </a14:m>
                <a:r>
                  <a:rPr lang="en-US" sz="1800" dirty="0"/>
                  <a:t>.</a:t>
                </a:r>
              </a:p>
            </p:txBody>
          </p:sp>
        </mc:Choice>
        <mc:Fallback>
          <p:sp>
            <p:nvSpPr>
              <p:cNvPr id="4" name="Text Placeholder 3">
                <a:extLst>
                  <a:ext uri="{FF2B5EF4-FFF2-40B4-BE49-F238E27FC236}">
                    <a16:creationId xmlns:a16="http://schemas.microsoft.com/office/drawing/2014/main" id="{0A674EE9-17E2-9C48-BA8A-0A1CD8C9400F}"/>
                  </a:ext>
                </a:extLst>
              </p:cNvPr>
              <p:cNvSpPr>
                <a:spLocks noGrp="1" noRot="1" noChangeAspect="1" noMove="1" noResize="1" noEditPoints="1" noAdjustHandles="1" noChangeArrowheads="1" noChangeShapeType="1" noTextEdit="1"/>
              </p:cNvSpPr>
              <p:nvPr>
                <p:ph type="body" idx="1"/>
              </p:nvPr>
            </p:nvSpPr>
            <p:spPr>
              <a:xfrm>
                <a:off x="457200" y="968900"/>
                <a:ext cx="8229600" cy="1933326"/>
              </a:xfrm>
              <a:blipFill>
                <a:blip r:embed="rId3"/>
                <a:stretch>
                  <a:fillRect/>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2FE62DB1-6FC9-4D46-8455-74524E175855}"/>
              </a:ext>
            </a:extLst>
          </p:cNvPr>
          <p:cNvPicPr>
            <a:picLocks noChangeAspect="1"/>
          </p:cNvPicPr>
          <p:nvPr/>
        </p:nvPicPr>
        <p:blipFill>
          <a:blip r:embed="rId4"/>
          <a:stretch>
            <a:fillRect/>
          </a:stretch>
        </p:blipFill>
        <p:spPr>
          <a:xfrm>
            <a:off x="1202529" y="2461245"/>
            <a:ext cx="1709702" cy="1565843"/>
          </a:xfrm>
          <a:prstGeom prst="rect">
            <a:avLst/>
          </a:prstGeom>
        </p:spPr>
      </p:pic>
      <p:sp>
        <p:nvSpPr>
          <p:cNvPr id="9" name="Shape 62">
            <a:extLst>
              <a:ext uri="{FF2B5EF4-FFF2-40B4-BE49-F238E27FC236}">
                <a16:creationId xmlns:a16="http://schemas.microsoft.com/office/drawing/2014/main" id="{9BC02D53-992F-574F-858C-9CCC42D50D78}"/>
              </a:ext>
            </a:extLst>
          </p:cNvPr>
          <p:cNvSpPr/>
          <p:nvPr/>
        </p:nvSpPr>
        <p:spPr>
          <a:xfrm>
            <a:off x="3717149" y="2993150"/>
            <a:ext cx="1709702" cy="576046"/>
          </a:xfrm>
          <a:prstGeom prst="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w="6350" cap="flat" cmpd="sng" algn="ctr">
            <a:solidFill>
              <a:srgbClr val="4472C4"/>
            </a:solidFill>
            <a:prstDash val="solid"/>
            <a:miter lim="800000"/>
            <a:headEnd type="none" w="sm" len="sm"/>
            <a:tailEnd type="none" w="sm" len="sm"/>
          </a:ln>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white"/>
                </a:solidFill>
                <a:effectLst/>
                <a:uLnTx/>
                <a:uFillTx/>
                <a:latin typeface="+mn-lt"/>
                <a:ea typeface="Source Sans Pro"/>
                <a:cs typeface="Source Sans Pro"/>
                <a:sym typeface="Source Sans Pro"/>
              </a:rPr>
              <a:t>Contact Map Prediction Refinement</a:t>
            </a:r>
            <a:endParaRPr kumimoji="0" sz="1100" b="0" i="0" u="none" strike="noStrike" kern="1200" cap="none" spc="0" normalizeH="0" baseline="0" noProof="0" dirty="0">
              <a:ln>
                <a:noFill/>
              </a:ln>
              <a:solidFill>
                <a:prstClr val="white"/>
              </a:solidFill>
              <a:effectLst/>
              <a:uLnTx/>
              <a:uFillTx/>
              <a:latin typeface="+mn-lt"/>
              <a:ea typeface="Source Sans Pro"/>
              <a:cs typeface="Source Sans Pro"/>
              <a:sym typeface="Source Sans Pro"/>
            </a:endParaRPr>
          </a:p>
        </p:txBody>
      </p:sp>
      <p:pic>
        <p:nvPicPr>
          <p:cNvPr id="10" name="Picture 9">
            <a:extLst>
              <a:ext uri="{FF2B5EF4-FFF2-40B4-BE49-F238E27FC236}">
                <a16:creationId xmlns:a16="http://schemas.microsoft.com/office/drawing/2014/main" id="{74D87DF5-EE13-DA48-B231-E4ABFDA74072}"/>
              </a:ext>
            </a:extLst>
          </p:cNvPr>
          <p:cNvPicPr>
            <a:picLocks noChangeAspect="1"/>
          </p:cNvPicPr>
          <p:nvPr/>
        </p:nvPicPr>
        <p:blipFill>
          <a:blip r:embed="rId4"/>
          <a:stretch>
            <a:fillRect/>
          </a:stretch>
        </p:blipFill>
        <p:spPr>
          <a:xfrm>
            <a:off x="6112592" y="2498252"/>
            <a:ext cx="1709702" cy="1565843"/>
          </a:xfrm>
          <a:prstGeom prst="rect">
            <a:avLst/>
          </a:prstGeom>
        </p:spPr>
      </p:pic>
      <p:sp>
        <p:nvSpPr>
          <p:cNvPr id="11" name="Right Arrow 10">
            <a:extLst>
              <a:ext uri="{FF2B5EF4-FFF2-40B4-BE49-F238E27FC236}">
                <a16:creationId xmlns:a16="http://schemas.microsoft.com/office/drawing/2014/main" id="{C9EA04B2-8946-D244-825C-2BC2637EAA11}"/>
              </a:ext>
            </a:extLst>
          </p:cNvPr>
          <p:cNvSpPr/>
          <p:nvPr/>
        </p:nvSpPr>
        <p:spPr>
          <a:xfrm>
            <a:off x="3110260" y="3202183"/>
            <a:ext cx="289682" cy="157980"/>
          </a:xfrm>
          <a:prstGeom prst="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3" name="Right Arrow 12">
            <a:extLst>
              <a:ext uri="{FF2B5EF4-FFF2-40B4-BE49-F238E27FC236}">
                <a16:creationId xmlns:a16="http://schemas.microsoft.com/office/drawing/2014/main" id="{C90AB7DC-618E-7448-A26D-52FC9ADB990B}"/>
              </a:ext>
            </a:extLst>
          </p:cNvPr>
          <p:cNvSpPr/>
          <p:nvPr/>
        </p:nvSpPr>
        <p:spPr>
          <a:xfrm>
            <a:off x="5684468" y="3190938"/>
            <a:ext cx="289682" cy="157980"/>
          </a:xfrm>
          <a:prstGeom prst="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4" name="Shape 12">
            <a:extLst>
              <a:ext uri="{FF2B5EF4-FFF2-40B4-BE49-F238E27FC236}">
                <a16:creationId xmlns:a16="http://schemas.microsoft.com/office/drawing/2014/main" id="{DAF4E288-B514-3B4D-8AEE-17DFD7E4C0C0}"/>
              </a:ext>
            </a:extLst>
          </p:cNvPr>
          <p:cNvSpPr txBox="1">
            <a:spLocks/>
          </p:cNvSpPr>
          <p:nvPr/>
        </p:nvSpPr>
        <p:spPr>
          <a:xfrm>
            <a:off x="0" y="4869656"/>
            <a:ext cx="2895600" cy="273844"/>
          </a:xfrm>
          <a:prstGeom prst="rect">
            <a:avLst/>
          </a:prstGeom>
          <a:noFill/>
          <a:ln>
            <a:noFill/>
          </a:ln>
        </p:spPr>
        <p:txBody>
          <a:bodyPr wrap="square"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None/>
              <a:defRPr sz="1000" b="0" i="0" u="none" strike="noStrike" cap="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r>
              <a:rPr lang="en-US" dirty="0">
                <a:solidFill>
                  <a:srgbClr val="FFFFFF"/>
                </a:solidFill>
              </a:rPr>
              <a:t>PhD Defense, May 11, 2020</a:t>
            </a:r>
          </a:p>
        </p:txBody>
      </p:sp>
      <p:sp>
        <p:nvSpPr>
          <p:cNvPr id="12" name="Rectangle 11">
            <a:extLst>
              <a:ext uri="{FF2B5EF4-FFF2-40B4-BE49-F238E27FC236}">
                <a16:creationId xmlns:a16="http://schemas.microsoft.com/office/drawing/2014/main" id="{CD95F178-6A0D-0D45-B9E7-C2A3EDD4AAD5}"/>
              </a:ext>
            </a:extLst>
          </p:cNvPr>
          <p:cNvSpPr/>
          <p:nvPr/>
        </p:nvSpPr>
        <p:spPr>
          <a:xfrm>
            <a:off x="1374340" y="4064095"/>
            <a:ext cx="1366080" cy="261610"/>
          </a:xfrm>
          <a:prstGeom prst="rect">
            <a:avLst/>
          </a:prstGeom>
        </p:spPr>
        <p:txBody>
          <a:bodyPr wrap="none">
            <a:spAutoFit/>
          </a:bodyPr>
          <a:lstStyle/>
          <a:p>
            <a:r>
              <a:rPr lang="en-US" sz="1100" dirty="0">
                <a:solidFill>
                  <a:schemeClr val="bg2"/>
                </a:solidFill>
              </a:rPr>
              <a:t>Long L/5 Acc: 78%</a:t>
            </a:r>
          </a:p>
        </p:txBody>
      </p:sp>
      <p:sp>
        <p:nvSpPr>
          <p:cNvPr id="15" name="Rectangle 14">
            <a:extLst>
              <a:ext uri="{FF2B5EF4-FFF2-40B4-BE49-F238E27FC236}">
                <a16:creationId xmlns:a16="http://schemas.microsoft.com/office/drawing/2014/main" id="{B12FBDAB-0DF7-EF4E-913A-EBCCF3B5F9CA}"/>
              </a:ext>
            </a:extLst>
          </p:cNvPr>
          <p:cNvSpPr/>
          <p:nvPr/>
        </p:nvSpPr>
        <p:spPr>
          <a:xfrm>
            <a:off x="6284403" y="4064095"/>
            <a:ext cx="1366080" cy="261610"/>
          </a:xfrm>
          <a:prstGeom prst="rect">
            <a:avLst/>
          </a:prstGeom>
        </p:spPr>
        <p:txBody>
          <a:bodyPr wrap="none">
            <a:spAutoFit/>
          </a:bodyPr>
          <a:lstStyle/>
          <a:p>
            <a:r>
              <a:rPr lang="en-US" sz="1100" dirty="0">
                <a:solidFill>
                  <a:schemeClr val="bg2"/>
                </a:solidFill>
              </a:rPr>
              <a:t>Long L/5 Acc: 90%</a:t>
            </a:r>
          </a:p>
        </p:txBody>
      </p:sp>
    </p:spTree>
    <p:extLst>
      <p:ext uri="{BB962C8B-B14F-4D97-AF65-F5344CB8AC3E}">
        <p14:creationId xmlns:p14="http://schemas.microsoft.com/office/powerpoint/2010/main" val="38341234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3" name="Shape 93"/>
          <p:cNvSpPr txBox="1">
            <a:spLocks noGrp="1"/>
          </p:cNvSpPr>
          <p:nvPr>
            <p:ph type="title"/>
          </p:nvPr>
        </p:nvSpPr>
        <p:spPr>
          <a:xfrm>
            <a:off x="457200" y="205976"/>
            <a:ext cx="8229600" cy="672000"/>
          </a:xfrm>
          <a:prstGeom prst="rect">
            <a:avLst/>
          </a:prstGeom>
        </p:spPr>
        <p:txBody>
          <a:bodyPr wrap="square" lIns="91425" tIns="91425" rIns="91425" bIns="91425" anchor="ctr" anchorCtr="0">
            <a:normAutofit fontScale="90000"/>
          </a:bodyPr>
          <a:lstStyle/>
          <a:p>
            <a:pPr lvl="0"/>
            <a:r>
              <a:rPr lang="en-US" dirty="0"/>
              <a:t>New Method - TPCref</a:t>
            </a:r>
          </a:p>
        </p:txBody>
      </p:sp>
      <p:sp>
        <p:nvSpPr>
          <p:cNvPr id="2" name="Slide Number Placeholder 1">
            <a:extLst>
              <a:ext uri="{FF2B5EF4-FFF2-40B4-BE49-F238E27FC236}">
                <a16:creationId xmlns:a16="http://schemas.microsoft.com/office/drawing/2014/main" id="{73E123F6-3C81-432B-A615-AB157E5386BF}"/>
              </a:ext>
            </a:extLst>
          </p:cNvPr>
          <p:cNvSpPr>
            <a:spLocks noGrp="1"/>
          </p:cNvSpPr>
          <p:nvPr>
            <p:ph type="sldNum" idx="4"/>
          </p:nvPr>
        </p:nvSpPr>
        <p:spPr/>
        <p:txBody>
          <a:bodyPr/>
          <a:lstStyle/>
          <a:p>
            <a:pPr marL="0" marR="0" lvl="0" indent="0" algn="l" rtl="0">
              <a:spcBef>
                <a:spcPts val="0"/>
              </a:spcBef>
              <a:buSzPct val="25000"/>
              <a:buNone/>
            </a:pPr>
            <a:fld id="{00000000-1234-1234-1234-123412341234}" type="slidenum">
              <a:rPr lang="en-US" sz="1000" b="0" i="0" u="none" strike="noStrike" cap="none" smtClean="0">
                <a:solidFill>
                  <a:schemeClr val="lt1"/>
                </a:solidFill>
                <a:latin typeface="Arial"/>
                <a:ea typeface="Arial"/>
                <a:cs typeface="Arial"/>
                <a:sym typeface="Arial"/>
              </a:rPr>
              <a:t>45</a:t>
            </a:fld>
            <a:endParaRPr lang="en-US" sz="1000" b="0" i="0" u="none" strike="noStrike" cap="none">
              <a:solidFill>
                <a:schemeClr val="lt1"/>
              </a:solidFill>
              <a:latin typeface="Arial"/>
              <a:ea typeface="Arial"/>
              <a:cs typeface="Arial"/>
              <a:sym typeface="Arial"/>
            </a:endParaRPr>
          </a:p>
        </p:txBody>
      </p:sp>
      <p:sp>
        <p:nvSpPr>
          <p:cNvPr id="5" name="Text Placeholder 3">
            <a:extLst>
              <a:ext uri="{FF2B5EF4-FFF2-40B4-BE49-F238E27FC236}">
                <a16:creationId xmlns:a16="http://schemas.microsoft.com/office/drawing/2014/main" id="{71510E29-84AF-C84C-A33E-71FEAC2D5218}"/>
              </a:ext>
            </a:extLst>
          </p:cNvPr>
          <p:cNvSpPr txBox="1">
            <a:spLocks/>
          </p:cNvSpPr>
          <p:nvPr/>
        </p:nvSpPr>
        <p:spPr>
          <a:xfrm>
            <a:off x="457200" y="968900"/>
            <a:ext cx="8229600" cy="1364997"/>
          </a:xfrm>
          <a:prstGeom prst="rect">
            <a:avLst/>
          </a:prstGeom>
          <a:noFill/>
          <a:ln>
            <a:noFill/>
          </a:ln>
        </p:spPr>
        <p:txBody>
          <a:bodyPr wrap="square" lIns="91425" tIns="91425" rIns="91425" bIns="91425" anchor="t" anchorCtr="0"/>
          <a:lstStyle>
            <a:defPPr marR="0" lvl="0" algn="l" rtl="0">
              <a:lnSpc>
                <a:spcPct val="100000"/>
              </a:lnSpc>
              <a:spcBef>
                <a:spcPts val="0"/>
              </a:spcBef>
              <a:spcAft>
                <a:spcPts val="0"/>
              </a:spcAft>
            </a:defPPr>
            <a:lvl1pPr marL="342900" marR="0" lvl="0" indent="-190500" algn="l" rtl="0">
              <a:lnSpc>
                <a:spcPct val="100000"/>
              </a:lnSpc>
              <a:spcBef>
                <a:spcPts val="480"/>
              </a:spcBef>
              <a:spcAft>
                <a:spcPts val="1200"/>
              </a:spcAft>
              <a:buClr>
                <a:srgbClr val="4C4C4C"/>
              </a:buClr>
              <a:buSzPct val="100000"/>
              <a:buFont typeface="Arial"/>
              <a:buChar char="•"/>
              <a:defRPr sz="2400" b="0" i="0" u="none" strike="noStrike" cap="none">
                <a:solidFill>
                  <a:srgbClr val="4C4C4C"/>
                </a:solidFill>
                <a:latin typeface="+mn-lt"/>
                <a:ea typeface="Helvetica Neue"/>
                <a:cs typeface="Helvetica Neue"/>
                <a:sym typeface="Helvetica Neue"/>
              </a:defRPr>
            </a:lvl1pPr>
            <a:lvl2pPr marL="742950" marR="0" lvl="1" indent="-158750" algn="l" rtl="0">
              <a:lnSpc>
                <a:spcPct val="100000"/>
              </a:lnSpc>
              <a:spcBef>
                <a:spcPts val="400"/>
              </a:spcBef>
              <a:spcAft>
                <a:spcPts val="1200"/>
              </a:spcAft>
              <a:buClr>
                <a:srgbClr val="4C4C4C"/>
              </a:buClr>
              <a:buSzPct val="100000"/>
              <a:buFont typeface="Arial"/>
              <a:buChar char="–"/>
              <a:defRPr sz="1800" b="0" i="0" u="none" strike="noStrike" cap="none">
                <a:solidFill>
                  <a:srgbClr val="4C4C4C"/>
                </a:solidFill>
                <a:latin typeface="Helvetica Neue"/>
                <a:ea typeface="Helvetica Neue"/>
                <a:cs typeface="Helvetica Neue"/>
                <a:sym typeface="Helvetica Neue"/>
              </a:defRPr>
            </a:lvl2pPr>
            <a:lvl3pPr marL="1143000" marR="0" lvl="2" indent="-114300" algn="l" rtl="0">
              <a:lnSpc>
                <a:spcPct val="100000"/>
              </a:lnSpc>
              <a:spcBef>
                <a:spcPts val="360"/>
              </a:spcBef>
              <a:spcAft>
                <a:spcPts val="1200"/>
              </a:spcAft>
              <a:buClr>
                <a:srgbClr val="4C4C4C"/>
              </a:buClr>
              <a:buSzPct val="100000"/>
              <a:buFont typeface="Arial"/>
              <a:buChar char="•"/>
              <a:defRPr sz="1400" b="0" i="0" u="none" strike="noStrike" cap="none">
                <a:solidFill>
                  <a:srgbClr val="4C4C4C"/>
                </a:solidFill>
                <a:latin typeface="Helvetica Neue"/>
                <a:ea typeface="Helvetica Neue"/>
                <a:cs typeface="Helvetica Neue"/>
                <a:sym typeface="Helvetica Neue"/>
              </a:defRPr>
            </a:lvl3pPr>
            <a:lvl4pPr marL="1600200" marR="0" lvl="3" indent="-127000" algn="l" rtl="0">
              <a:lnSpc>
                <a:spcPct val="100000"/>
              </a:lnSpc>
              <a:spcBef>
                <a:spcPts val="320"/>
              </a:spcBef>
              <a:spcAft>
                <a:spcPts val="1200"/>
              </a:spcAft>
              <a:buClr>
                <a:srgbClr val="4C4C4C"/>
              </a:buClr>
              <a:buSzPct val="100000"/>
              <a:buFont typeface="Arial"/>
              <a:buChar char="–"/>
              <a:defRPr sz="1400" b="0" i="0" u="none" strike="noStrike" cap="none">
                <a:solidFill>
                  <a:srgbClr val="4C4C4C"/>
                </a:solidFill>
                <a:latin typeface="Helvetica Neue"/>
                <a:ea typeface="Helvetica Neue"/>
                <a:cs typeface="Helvetica Neue"/>
                <a:sym typeface="Helvetica Neue"/>
              </a:defRPr>
            </a:lvl4pPr>
            <a:lvl5pPr marL="2057400" marR="0" lvl="4" indent="-139700" algn="l" rtl="0">
              <a:lnSpc>
                <a:spcPct val="100000"/>
              </a:lnSpc>
              <a:spcBef>
                <a:spcPts val="280"/>
              </a:spcBef>
              <a:spcAft>
                <a:spcPts val="1200"/>
              </a:spcAft>
              <a:buClr>
                <a:srgbClr val="4C4C4C"/>
              </a:buClr>
              <a:buSzPct val="100000"/>
              <a:buFont typeface="Arial"/>
              <a:buChar char="»"/>
              <a:defRPr sz="1400" b="0" i="0" u="none" strike="noStrike" cap="none">
                <a:solidFill>
                  <a:srgbClr val="4C4C4C"/>
                </a:solidFill>
                <a:latin typeface="Helvetica Neue"/>
                <a:ea typeface="Helvetica Neue"/>
                <a:cs typeface="Helvetica Neue"/>
                <a:sym typeface="Helvetica Neue"/>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pPr>
              <a:spcBef>
                <a:spcPts val="0"/>
              </a:spcBef>
              <a:spcAft>
                <a:spcPts val="600"/>
              </a:spcAft>
            </a:pPr>
            <a:r>
              <a:rPr lang="en-US" sz="1800" dirty="0"/>
              <a:t>Existing contact map predictors drawback: only use </a:t>
            </a:r>
            <a:r>
              <a:rPr lang="en-US" sz="1800" i="1" dirty="0"/>
              <a:t>sequence features</a:t>
            </a:r>
          </a:p>
          <a:p>
            <a:pPr>
              <a:spcBef>
                <a:spcPts val="0"/>
              </a:spcBef>
              <a:spcAft>
                <a:spcPts val="600"/>
              </a:spcAft>
            </a:pPr>
            <a:r>
              <a:rPr lang="en-US" sz="1800" i="1" dirty="0"/>
              <a:t>Templates</a:t>
            </a:r>
            <a:r>
              <a:rPr lang="en-US" sz="1800" dirty="0"/>
              <a:t> have important structural information</a:t>
            </a:r>
          </a:p>
          <a:p>
            <a:pPr>
              <a:spcBef>
                <a:spcPts val="0"/>
              </a:spcBef>
              <a:spcAft>
                <a:spcPts val="600"/>
              </a:spcAft>
            </a:pPr>
            <a:r>
              <a:rPr lang="en-US" sz="1800" dirty="0"/>
              <a:t>The </a:t>
            </a:r>
            <a:r>
              <a:rPr lang="en-US" sz="1800" i="1" dirty="0">
                <a:sym typeface="Wingdings" pitchFamily="2" charset="2"/>
              </a:rPr>
              <a:t>first</a:t>
            </a:r>
            <a:r>
              <a:rPr lang="en-US" sz="1800" dirty="0">
                <a:sym typeface="Wingdings" pitchFamily="2" charset="2"/>
              </a:rPr>
              <a:t> to </a:t>
            </a:r>
            <a:r>
              <a:rPr lang="en-US" sz="1800" dirty="0"/>
              <a:t>utilize templates to refine contact map prediction</a:t>
            </a:r>
          </a:p>
        </p:txBody>
      </p:sp>
      <p:sp>
        <p:nvSpPr>
          <p:cNvPr id="6" name="Shape 12">
            <a:extLst>
              <a:ext uri="{FF2B5EF4-FFF2-40B4-BE49-F238E27FC236}">
                <a16:creationId xmlns:a16="http://schemas.microsoft.com/office/drawing/2014/main" id="{4DFBC008-D8AD-2C45-856B-3702E7D07745}"/>
              </a:ext>
            </a:extLst>
          </p:cNvPr>
          <p:cNvSpPr txBox="1">
            <a:spLocks/>
          </p:cNvSpPr>
          <p:nvPr/>
        </p:nvSpPr>
        <p:spPr>
          <a:xfrm>
            <a:off x="0" y="4869656"/>
            <a:ext cx="2895600" cy="273844"/>
          </a:xfrm>
          <a:prstGeom prst="rect">
            <a:avLst/>
          </a:prstGeom>
          <a:noFill/>
          <a:ln>
            <a:noFill/>
          </a:ln>
        </p:spPr>
        <p:txBody>
          <a:bodyPr wrap="square"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None/>
              <a:defRPr sz="1000" b="0" i="0" u="none" strike="noStrike" cap="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r>
              <a:rPr lang="en-US" dirty="0">
                <a:solidFill>
                  <a:srgbClr val="FFFFFF"/>
                </a:solidFill>
              </a:rPr>
              <a:t>PhD Defense, May 11, 2020</a:t>
            </a:r>
          </a:p>
        </p:txBody>
      </p:sp>
      <p:grpSp>
        <p:nvGrpSpPr>
          <p:cNvPr id="10" name="Group 9">
            <a:extLst>
              <a:ext uri="{FF2B5EF4-FFF2-40B4-BE49-F238E27FC236}">
                <a16:creationId xmlns:a16="http://schemas.microsoft.com/office/drawing/2014/main" id="{76556517-7402-9A44-A658-85584B418736}"/>
              </a:ext>
            </a:extLst>
          </p:cNvPr>
          <p:cNvGrpSpPr/>
          <p:nvPr/>
        </p:nvGrpSpPr>
        <p:grpSpPr>
          <a:xfrm>
            <a:off x="1219452" y="2494064"/>
            <a:ext cx="7131816" cy="1743438"/>
            <a:chOff x="1219452" y="2494064"/>
            <a:chExt cx="7131816" cy="1743438"/>
          </a:xfrm>
        </p:grpSpPr>
        <p:sp>
          <p:nvSpPr>
            <p:cNvPr id="7" name="Text Placeholder 3">
              <a:extLst>
                <a:ext uri="{FF2B5EF4-FFF2-40B4-BE49-F238E27FC236}">
                  <a16:creationId xmlns:a16="http://schemas.microsoft.com/office/drawing/2014/main" id="{9D5CBF0C-C3EC-BF4B-AAFD-C74C45F7BAAD}"/>
                </a:ext>
              </a:extLst>
            </p:cNvPr>
            <p:cNvSpPr txBox="1">
              <a:spLocks/>
            </p:cNvSpPr>
            <p:nvPr/>
          </p:nvSpPr>
          <p:spPr>
            <a:xfrm>
              <a:off x="4095360" y="2571750"/>
              <a:ext cx="4255908" cy="1665752"/>
            </a:xfrm>
            <a:prstGeom prst="rect">
              <a:avLst/>
            </a:prstGeom>
            <a:noFill/>
            <a:ln>
              <a:noFill/>
            </a:ln>
          </p:spPr>
          <p:txBody>
            <a:bodyPr wrap="square" lIns="91425" tIns="91425" rIns="91425" bIns="91425" anchor="t" anchorCtr="0"/>
            <a:lstStyle>
              <a:defPPr marR="0" lvl="0" algn="l" rtl="0">
                <a:lnSpc>
                  <a:spcPct val="100000"/>
                </a:lnSpc>
                <a:spcBef>
                  <a:spcPts val="0"/>
                </a:spcBef>
                <a:spcAft>
                  <a:spcPts val="0"/>
                </a:spcAft>
              </a:defPPr>
              <a:lvl1pPr marL="342900" marR="0" lvl="0" indent="-190500" algn="l" rtl="0">
                <a:lnSpc>
                  <a:spcPct val="100000"/>
                </a:lnSpc>
                <a:spcBef>
                  <a:spcPts val="480"/>
                </a:spcBef>
                <a:spcAft>
                  <a:spcPts val="1200"/>
                </a:spcAft>
                <a:buClr>
                  <a:srgbClr val="4C4C4C"/>
                </a:buClr>
                <a:buSzPct val="100000"/>
                <a:buFont typeface="Arial"/>
                <a:buChar char="•"/>
                <a:defRPr sz="2400" b="0" i="0" u="none" strike="noStrike" cap="none">
                  <a:solidFill>
                    <a:srgbClr val="4C4C4C"/>
                  </a:solidFill>
                  <a:latin typeface="+mn-lt"/>
                  <a:ea typeface="Helvetica Neue"/>
                  <a:cs typeface="Helvetica Neue"/>
                  <a:sym typeface="Helvetica Neue"/>
                </a:defRPr>
              </a:lvl1pPr>
              <a:lvl2pPr marL="742950" marR="0" lvl="1" indent="-158750" algn="l" rtl="0">
                <a:lnSpc>
                  <a:spcPct val="100000"/>
                </a:lnSpc>
                <a:spcBef>
                  <a:spcPts val="400"/>
                </a:spcBef>
                <a:spcAft>
                  <a:spcPts val="1200"/>
                </a:spcAft>
                <a:buClr>
                  <a:srgbClr val="4C4C4C"/>
                </a:buClr>
                <a:buSzPct val="100000"/>
                <a:buFont typeface="Arial"/>
                <a:buChar char="–"/>
                <a:defRPr sz="1800" b="0" i="0" u="none" strike="noStrike" cap="none">
                  <a:solidFill>
                    <a:srgbClr val="4C4C4C"/>
                  </a:solidFill>
                  <a:latin typeface="Helvetica Neue"/>
                  <a:ea typeface="Helvetica Neue"/>
                  <a:cs typeface="Helvetica Neue"/>
                  <a:sym typeface="Helvetica Neue"/>
                </a:defRPr>
              </a:lvl2pPr>
              <a:lvl3pPr marL="1143000" marR="0" lvl="2" indent="-114300" algn="l" rtl="0">
                <a:lnSpc>
                  <a:spcPct val="100000"/>
                </a:lnSpc>
                <a:spcBef>
                  <a:spcPts val="360"/>
                </a:spcBef>
                <a:spcAft>
                  <a:spcPts val="1200"/>
                </a:spcAft>
                <a:buClr>
                  <a:srgbClr val="4C4C4C"/>
                </a:buClr>
                <a:buSzPct val="100000"/>
                <a:buFont typeface="Arial"/>
                <a:buChar char="•"/>
                <a:defRPr sz="1400" b="0" i="0" u="none" strike="noStrike" cap="none">
                  <a:solidFill>
                    <a:srgbClr val="4C4C4C"/>
                  </a:solidFill>
                  <a:latin typeface="Helvetica Neue"/>
                  <a:ea typeface="Helvetica Neue"/>
                  <a:cs typeface="Helvetica Neue"/>
                  <a:sym typeface="Helvetica Neue"/>
                </a:defRPr>
              </a:lvl3pPr>
              <a:lvl4pPr marL="1600200" marR="0" lvl="3" indent="-127000" algn="l" rtl="0">
                <a:lnSpc>
                  <a:spcPct val="100000"/>
                </a:lnSpc>
                <a:spcBef>
                  <a:spcPts val="320"/>
                </a:spcBef>
                <a:spcAft>
                  <a:spcPts val="1200"/>
                </a:spcAft>
                <a:buClr>
                  <a:srgbClr val="4C4C4C"/>
                </a:buClr>
                <a:buSzPct val="100000"/>
                <a:buFont typeface="Arial"/>
                <a:buChar char="–"/>
                <a:defRPr sz="1400" b="0" i="0" u="none" strike="noStrike" cap="none">
                  <a:solidFill>
                    <a:srgbClr val="4C4C4C"/>
                  </a:solidFill>
                  <a:latin typeface="Helvetica Neue"/>
                  <a:ea typeface="Helvetica Neue"/>
                  <a:cs typeface="Helvetica Neue"/>
                  <a:sym typeface="Helvetica Neue"/>
                </a:defRPr>
              </a:lvl4pPr>
              <a:lvl5pPr marL="2057400" marR="0" lvl="4" indent="-139700" algn="l" rtl="0">
                <a:lnSpc>
                  <a:spcPct val="100000"/>
                </a:lnSpc>
                <a:spcBef>
                  <a:spcPts val="280"/>
                </a:spcBef>
                <a:spcAft>
                  <a:spcPts val="1200"/>
                </a:spcAft>
                <a:buClr>
                  <a:srgbClr val="4C4C4C"/>
                </a:buClr>
                <a:buSzPct val="100000"/>
                <a:buFont typeface="Arial"/>
                <a:buChar char="»"/>
                <a:defRPr sz="1400" b="0" i="0" u="none" strike="noStrike" cap="none">
                  <a:solidFill>
                    <a:srgbClr val="4C4C4C"/>
                  </a:solidFill>
                  <a:latin typeface="Helvetica Neue"/>
                  <a:ea typeface="Helvetica Neue"/>
                  <a:cs typeface="Helvetica Neue"/>
                  <a:sym typeface="Helvetica Neue"/>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pPr>
                <a:spcBef>
                  <a:spcPts val="0"/>
                </a:spcBef>
                <a:spcAft>
                  <a:spcPts val="600"/>
                </a:spcAft>
              </a:pPr>
              <a:r>
                <a:rPr lang="en-US" sz="1600" dirty="0"/>
                <a:t>Inspired by collaborative filtering</a:t>
              </a:r>
            </a:p>
            <a:p>
              <a:pPr>
                <a:spcBef>
                  <a:spcPts val="0"/>
                </a:spcBef>
                <a:spcAft>
                  <a:spcPts val="600"/>
                </a:spcAft>
              </a:pPr>
              <a:r>
                <a:rPr lang="en-US" sz="1600" dirty="0"/>
                <a:t>Applicable to </a:t>
              </a:r>
              <a:r>
                <a:rPr lang="en-US" sz="1600" i="1" dirty="0"/>
                <a:t>any</a:t>
              </a:r>
              <a:r>
                <a:rPr lang="en-US" sz="1600" dirty="0"/>
                <a:t> contact map predictor</a:t>
              </a:r>
            </a:p>
            <a:p>
              <a:pPr>
                <a:spcBef>
                  <a:spcPts val="0"/>
                </a:spcBef>
                <a:spcAft>
                  <a:spcPts val="600"/>
                </a:spcAft>
              </a:pPr>
              <a:r>
                <a:rPr lang="en-US" sz="1600" dirty="0"/>
                <a:t>Learn from </a:t>
              </a:r>
              <a:r>
                <a:rPr lang="en-US" sz="1600" i="1" dirty="0"/>
                <a:t>mistakes</a:t>
              </a:r>
              <a:r>
                <a:rPr lang="en-US" sz="1600" dirty="0"/>
                <a:t>: utilizes knowledge of misclassified templates contacts</a:t>
              </a:r>
            </a:p>
          </p:txBody>
        </p:sp>
        <p:sp>
          <p:nvSpPr>
            <p:cNvPr id="9" name="Shape 62">
              <a:extLst>
                <a:ext uri="{FF2B5EF4-FFF2-40B4-BE49-F238E27FC236}">
                  <a16:creationId xmlns:a16="http://schemas.microsoft.com/office/drawing/2014/main" id="{2F046ACB-BFCC-D047-BD74-85F7BEECC58C}"/>
                </a:ext>
              </a:extLst>
            </p:cNvPr>
            <p:cNvSpPr/>
            <p:nvPr/>
          </p:nvSpPr>
          <p:spPr>
            <a:xfrm>
              <a:off x="1219452" y="2696393"/>
              <a:ext cx="2102868" cy="1082388"/>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w="6350" cap="flat" cmpd="sng" algn="ctr">
              <a:solidFill>
                <a:srgbClr val="ED7D31"/>
              </a:solidFill>
              <a:prstDash val="solid"/>
              <a:miter lim="800000"/>
              <a:headEnd type="none" w="sm" len="sm"/>
              <a:tailEnd type="none" w="sm" len="sm"/>
            </a:ln>
            <a:effectLst/>
          </p:spPr>
          <p:txBody>
            <a:bodyPr spcFirstLastPara="1" wrap="square" lIns="91425" tIns="91425" rIns="91425" bIns="91425" anchor="ctr" anchorCtr="0">
              <a:noAutofit/>
            </a:bodyPr>
            <a:lstStyle/>
            <a:p>
              <a:pPr marL="152400">
                <a:spcAft>
                  <a:spcPts val="600"/>
                </a:spcAft>
              </a:pPr>
              <a:r>
                <a:rPr lang="en-US" sz="1600" b="1" dirty="0">
                  <a:solidFill>
                    <a:schemeClr val="bg1"/>
                  </a:solidFill>
                </a:rPr>
                <a:t>TPCref</a:t>
              </a:r>
              <a:r>
                <a:rPr lang="en-US" sz="1600" dirty="0">
                  <a:solidFill>
                    <a:schemeClr val="bg1"/>
                  </a:solidFill>
                </a:rPr>
                <a:t> </a:t>
              </a:r>
            </a:p>
            <a:p>
              <a:pPr marL="152400">
                <a:spcAft>
                  <a:spcPts val="600"/>
                </a:spcAft>
              </a:pPr>
              <a:r>
                <a:rPr lang="en-US" sz="1200" dirty="0">
                  <a:solidFill>
                    <a:schemeClr val="bg1"/>
                  </a:solidFill>
                </a:rPr>
                <a:t>(</a:t>
              </a:r>
              <a:r>
                <a:rPr lang="en-US" sz="1200" b="1" u="sng" dirty="0">
                  <a:solidFill>
                    <a:schemeClr val="bg1"/>
                  </a:solidFill>
                </a:rPr>
                <a:t>t</a:t>
              </a:r>
              <a:r>
                <a:rPr lang="en-US" sz="1200" dirty="0">
                  <a:solidFill>
                    <a:schemeClr val="bg1"/>
                  </a:solidFill>
                </a:rPr>
                <a:t>emplate </a:t>
              </a:r>
              <a:r>
                <a:rPr lang="en-US" sz="1200" b="1" u="sng" dirty="0">
                  <a:solidFill>
                    <a:schemeClr val="bg1"/>
                  </a:solidFill>
                </a:rPr>
                <a:t>p</a:t>
              </a:r>
              <a:r>
                <a:rPr lang="en-US" sz="1200" dirty="0">
                  <a:solidFill>
                    <a:schemeClr val="bg1"/>
                  </a:solidFill>
                </a:rPr>
                <a:t>rediction </a:t>
              </a:r>
              <a:r>
                <a:rPr lang="en-US" sz="1200" b="1" u="sng" dirty="0">
                  <a:solidFill>
                    <a:schemeClr val="bg1"/>
                  </a:solidFill>
                </a:rPr>
                <a:t>c</a:t>
              </a:r>
              <a:r>
                <a:rPr lang="en-US" sz="1200" dirty="0">
                  <a:solidFill>
                    <a:schemeClr val="bg1"/>
                  </a:solidFill>
                </a:rPr>
                <a:t>orrection </a:t>
              </a:r>
              <a:r>
                <a:rPr lang="en-US" sz="1200" b="1" u="sng" dirty="0">
                  <a:solidFill>
                    <a:schemeClr val="bg1"/>
                  </a:solidFill>
                </a:rPr>
                <a:t>ref</a:t>
              </a:r>
              <a:r>
                <a:rPr lang="en-US" sz="1200" dirty="0">
                  <a:solidFill>
                    <a:schemeClr val="bg1"/>
                  </a:solidFill>
                </a:rPr>
                <a:t>inement)</a:t>
              </a:r>
              <a:endParaRPr lang="en-US" sz="1600" dirty="0">
                <a:solidFill>
                  <a:schemeClr val="bg1"/>
                </a:solidFill>
              </a:endParaRPr>
            </a:p>
          </p:txBody>
        </p:sp>
        <p:sp>
          <p:nvSpPr>
            <p:cNvPr id="8" name="Left Brace 7">
              <a:extLst>
                <a:ext uri="{FF2B5EF4-FFF2-40B4-BE49-F238E27FC236}">
                  <a16:creationId xmlns:a16="http://schemas.microsoft.com/office/drawing/2014/main" id="{624DCAC9-C12C-E94A-A768-A8F31A839E1D}"/>
                </a:ext>
              </a:extLst>
            </p:cNvPr>
            <p:cNvSpPr/>
            <p:nvPr/>
          </p:nvSpPr>
          <p:spPr>
            <a:xfrm>
              <a:off x="3779520" y="2494064"/>
              <a:ext cx="209006" cy="1528871"/>
            </a:xfrm>
            <a:prstGeom prst="leftBrace">
              <a:avLst/>
            </a:prstGeom>
            <a:ln/>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3962695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3" name="Shape 93"/>
          <p:cNvSpPr txBox="1">
            <a:spLocks noGrp="1"/>
          </p:cNvSpPr>
          <p:nvPr>
            <p:ph type="title"/>
          </p:nvPr>
        </p:nvSpPr>
        <p:spPr>
          <a:xfrm>
            <a:off x="457200" y="205976"/>
            <a:ext cx="8229600" cy="672000"/>
          </a:xfrm>
          <a:prstGeom prst="rect">
            <a:avLst/>
          </a:prstGeom>
        </p:spPr>
        <p:txBody>
          <a:bodyPr wrap="square" lIns="91425" tIns="91425" rIns="91425" bIns="91425" anchor="ctr" anchorCtr="0">
            <a:normAutofit fontScale="90000"/>
          </a:bodyPr>
          <a:lstStyle/>
          <a:p>
            <a:pPr lvl="0">
              <a:spcBef>
                <a:spcPts val="0"/>
              </a:spcBef>
              <a:buNone/>
            </a:pPr>
            <a:r>
              <a:rPr lang="en-US" dirty="0"/>
              <a:t>Overall Architecture</a:t>
            </a:r>
          </a:p>
        </p:txBody>
      </p:sp>
      <p:sp>
        <p:nvSpPr>
          <p:cNvPr id="2" name="Slide Number Placeholder 1">
            <a:extLst>
              <a:ext uri="{FF2B5EF4-FFF2-40B4-BE49-F238E27FC236}">
                <a16:creationId xmlns:a16="http://schemas.microsoft.com/office/drawing/2014/main" id="{73E123F6-3C81-432B-A615-AB157E5386BF}"/>
              </a:ext>
            </a:extLst>
          </p:cNvPr>
          <p:cNvSpPr>
            <a:spLocks noGrp="1"/>
          </p:cNvSpPr>
          <p:nvPr>
            <p:ph type="sldNum" idx="4"/>
          </p:nvPr>
        </p:nvSpPr>
        <p:spPr/>
        <p:txBody>
          <a:bodyPr/>
          <a:lstStyle/>
          <a:p>
            <a:pPr marL="0" marR="0" lvl="0" indent="0" algn="l" rtl="0">
              <a:spcBef>
                <a:spcPts val="0"/>
              </a:spcBef>
              <a:buSzPct val="25000"/>
              <a:buNone/>
            </a:pPr>
            <a:fld id="{00000000-1234-1234-1234-123412341234}" type="slidenum">
              <a:rPr lang="en-US" sz="1000" b="0" i="0" u="none" strike="noStrike" cap="none" smtClean="0">
                <a:solidFill>
                  <a:schemeClr val="lt1"/>
                </a:solidFill>
                <a:latin typeface="Arial"/>
                <a:ea typeface="Arial"/>
                <a:cs typeface="Arial"/>
                <a:sym typeface="Arial"/>
              </a:rPr>
              <a:t>46</a:t>
            </a:fld>
            <a:endParaRPr lang="en-US" sz="1000" b="0" i="0" u="none" strike="noStrike" cap="none">
              <a:solidFill>
                <a:schemeClr val="lt1"/>
              </a:solidFill>
              <a:latin typeface="Arial"/>
              <a:ea typeface="Arial"/>
              <a:cs typeface="Arial"/>
              <a:sym typeface="Arial"/>
            </a:endParaRPr>
          </a:p>
        </p:txBody>
      </p:sp>
      <p:sp>
        <p:nvSpPr>
          <p:cNvPr id="64" name="Shape 57">
            <a:extLst>
              <a:ext uri="{FF2B5EF4-FFF2-40B4-BE49-F238E27FC236}">
                <a16:creationId xmlns:a16="http://schemas.microsoft.com/office/drawing/2014/main" id="{C8C3E6A0-05E8-BC48-9094-FA552985770C}"/>
              </a:ext>
            </a:extLst>
          </p:cNvPr>
          <p:cNvSpPr/>
          <p:nvPr/>
        </p:nvSpPr>
        <p:spPr>
          <a:xfrm>
            <a:off x="688899" y="2119516"/>
            <a:ext cx="1024620" cy="348483"/>
          </a:xfrm>
          <a:prstGeom prst="parallelogram">
            <a:avLst>
              <a:gd name="adj" fmla="val 25000"/>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rgbClr val="4472C4"/>
            </a:solidFill>
            <a:prstDash val="solid"/>
            <a:miter lim="800000"/>
            <a:headEnd type="none" w="sm" len="sm"/>
            <a:tailEnd type="none" w="sm" len="sm"/>
          </a:ln>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solidFill>
                <a:effectLst/>
                <a:uLnTx/>
                <a:uFillTx/>
                <a:latin typeface="+mn-lt"/>
                <a:ea typeface="Source Sans Pro"/>
                <a:cs typeface="Source Sans Pro"/>
                <a:sym typeface="Source Sans Pro"/>
              </a:rPr>
              <a:t>Target Sequence</a:t>
            </a:r>
            <a:endParaRPr kumimoji="0" sz="800" b="0" i="0" u="none" strike="noStrike" kern="1200" cap="none" spc="0" normalizeH="0" baseline="0" noProof="0" dirty="0">
              <a:ln>
                <a:noFill/>
              </a:ln>
              <a:solidFill>
                <a:prstClr val="black"/>
              </a:solidFill>
              <a:effectLst/>
              <a:uLnTx/>
              <a:uFillTx/>
              <a:latin typeface="+mn-lt"/>
              <a:ea typeface="Source Sans Pro"/>
              <a:cs typeface="Source Sans Pro"/>
              <a:sym typeface="Source Sans Pro"/>
            </a:endParaRPr>
          </a:p>
        </p:txBody>
      </p:sp>
      <p:cxnSp>
        <p:nvCxnSpPr>
          <p:cNvPr id="65" name="Straight Arrow Connector 64">
            <a:extLst>
              <a:ext uri="{FF2B5EF4-FFF2-40B4-BE49-F238E27FC236}">
                <a16:creationId xmlns:a16="http://schemas.microsoft.com/office/drawing/2014/main" id="{CA9DEC4E-A431-4446-9DEE-C421BFCB77A2}"/>
              </a:ext>
            </a:extLst>
          </p:cNvPr>
          <p:cNvCxnSpPr>
            <a:cxnSpLocks/>
            <a:stCxn id="64" idx="2"/>
          </p:cNvCxnSpPr>
          <p:nvPr/>
        </p:nvCxnSpPr>
        <p:spPr>
          <a:xfrm>
            <a:off x="1669968" y="2293757"/>
            <a:ext cx="352800" cy="0"/>
          </a:xfrm>
          <a:prstGeom prst="straightConnector1">
            <a:avLst/>
          </a:prstGeom>
          <a:noFill/>
          <a:ln w="6350" cap="flat" cmpd="sng" algn="ctr">
            <a:solidFill>
              <a:srgbClr val="4472C4"/>
            </a:solidFill>
            <a:prstDash val="solid"/>
            <a:miter lim="800000"/>
            <a:tailEnd type="triangle"/>
          </a:ln>
          <a:effectLst/>
        </p:spPr>
      </p:cxnSp>
      <p:sp>
        <p:nvSpPr>
          <p:cNvPr id="75" name="Shape 57">
            <a:extLst>
              <a:ext uri="{FF2B5EF4-FFF2-40B4-BE49-F238E27FC236}">
                <a16:creationId xmlns:a16="http://schemas.microsoft.com/office/drawing/2014/main" id="{686037E3-D10E-1441-8FC1-E94FE9AF1DED}"/>
              </a:ext>
            </a:extLst>
          </p:cNvPr>
          <p:cNvSpPr/>
          <p:nvPr/>
        </p:nvSpPr>
        <p:spPr>
          <a:xfrm>
            <a:off x="3192174" y="2119516"/>
            <a:ext cx="1159126" cy="348483"/>
          </a:xfrm>
          <a:prstGeom prst="parallelogram">
            <a:avLst>
              <a:gd name="adj" fmla="val 25000"/>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rgbClr val="4472C4"/>
            </a:solidFill>
            <a:prstDash val="solid"/>
            <a:miter lim="800000"/>
            <a:headEnd type="none" w="sm" len="sm"/>
            <a:tailEnd type="none" w="sm" len="sm"/>
          </a:ln>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solidFill>
                <a:effectLst/>
                <a:uLnTx/>
                <a:uFillTx/>
                <a:latin typeface="+mn-lt"/>
                <a:ea typeface="Source Sans Pro"/>
                <a:cs typeface="Source Sans Pro"/>
                <a:sym typeface="Source Sans Pro"/>
              </a:rPr>
              <a:t>Target Contact Prediction</a:t>
            </a:r>
            <a:endParaRPr kumimoji="0" sz="800" b="0" i="0" u="none" strike="noStrike" kern="1200" cap="none" spc="0" normalizeH="0" baseline="0" noProof="0" dirty="0">
              <a:ln>
                <a:noFill/>
              </a:ln>
              <a:solidFill>
                <a:prstClr val="black"/>
              </a:solidFill>
              <a:effectLst/>
              <a:uLnTx/>
              <a:uFillTx/>
              <a:latin typeface="+mn-lt"/>
              <a:ea typeface="Source Sans Pro"/>
              <a:cs typeface="Source Sans Pro"/>
              <a:sym typeface="Source Sans Pro"/>
            </a:endParaRPr>
          </a:p>
        </p:txBody>
      </p:sp>
      <p:cxnSp>
        <p:nvCxnSpPr>
          <p:cNvPr id="77" name="Straight Arrow Connector 76">
            <a:extLst>
              <a:ext uri="{FF2B5EF4-FFF2-40B4-BE49-F238E27FC236}">
                <a16:creationId xmlns:a16="http://schemas.microsoft.com/office/drawing/2014/main" id="{3DC60872-B1BB-3043-A84A-7A72F7AEB6BE}"/>
              </a:ext>
            </a:extLst>
          </p:cNvPr>
          <p:cNvCxnSpPr>
            <a:cxnSpLocks/>
            <a:stCxn id="64" idx="2"/>
            <a:endCxn id="75" idx="5"/>
          </p:cNvCxnSpPr>
          <p:nvPr/>
        </p:nvCxnSpPr>
        <p:spPr>
          <a:xfrm>
            <a:off x="1669968" y="2293757"/>
            <a:ext cx="1565757" cy="0"/>
          </a:xfrm>
          <a:prstGeom prst="straightConnector1">
            <a:avLst/>
          </a:prstGeom>
          <a:noFill/>
          <a:ln w="6350" cap="flat" cmpd="sng" algn="ctr">
            <a:solidFill>
              <a:srgbClr val="4472C4"/>
            </a:solidFill>
            <a:prstDash val="solid"/>
            <a:miter lim="800000"/>
            <a:tailEnd type="triangle"/>
          </a:ln>
          <a:effectLst/>
        </p:spPr>
      </p:cxnSp>
      <p:sp>
        <p:nvSpPr>
          <p:cNvPr id="90" name="Rectangle 89">
            <a:extLst>
              <a:ext uri="{FF2B5EF4-FFF2-40B4-BE49-F238E27FC236}">
                <a16:creationId xmlns:a16="http://schemas.microsoft.com/office/drawing/2014/main" id="{AA72F651-70C0-EE49-87D9-5B79BBADD7AC}"/>
              </a:ext>
            </a:extLst>
          </p:cNvPr>
          <p:cNvSpPr/>
          <p:nvPr/>
        </p:nvSpPr>
        <p:spPr>
          <a:xfrm>
            <a:off x="6548538" y="1956020"/>
            <a:ext cx="373268" cy="163496"/>
          </a:xfrm>
          <a:prstGeom prst="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mn-lt"/>
                <a:ea typeface="+mn-ea"/>
                <a:cs typeface="+mn-cs"/>
              </a:rPr>
              <a:t>1</a:t>
            </a:r>
          </a:p>
        </p:txBody>
      </p:sp>
      <p:grpSp>
        <p:nvGrpSpPr>
          <p:cNvPr id="96" name="Group 95">
            <a:extLst>
              <a:ext uri="{FF2B5EF4-FFF2-40B4-BE49-F238E27FC236}">
                <a16:creationId xmlns:a16="http://schemas.microsoft.com/office/drawing/2014/main" id="{9B8FC688-9CA7-7848-80C4-FA3C079BD292}"/>
              </a:ext>
            </a:extLst>
          </p:cNvPr>
          <p:cNvGrpSpPr/>
          <p:nvPr/>
        </p:nvGrpSpPr>
        <p:grpSpPr>
          <a:xfrm>
            <a:off x="580444" y="884126"/>
            <a:ext cx="1956022" cy="952934"/>
            <a:chOff x="2758698" y="684307"/>
            <a:chExt cx="2417735" cy="1862482"/>
          </a:xfrm>
        </p:grpSpPr>
        <p:sp>
          <p:nvSpPr>
            <p:cNvPr id="97" name="Rectangle 96">
              <a:extLst>
                <a:ext uri="{FF2B5EF4-FFF2-40B4-BE49-F238E27FC236}">
                  <a16:creationId xmlns:a16="http://schemas.microsoft.com/office/drawing/2014/main" id="{17E15CFA-08D4-2740-AE19-424BD6D3DB68}"/>
                </a:ext>
              </a:extLst>
            </p:cNvPr>
            <p:cNvSpPr/>
            <p:nvPr/>
          </p:nvSpPr>
          <p:spPr>
            <a:xfrm>
              <a:off x="2758698" y="684307"/>
              <a:ext cx="2417735" cy="1862482"/>
            </a:xfrm>
            <a:prstGeom prst="rect">
              <a:avLst/>
            </a:prstGeom>
          </p:spPr>
          <p:style>
            <a:lnRef idx="2">
              <a:schemeClr val="accent4">
                <a:tint val="40000"/>
                <a:alpha val="90000"/>
                <a:hueOff val="-1972855"/>
                <a:satOff val="11079"/>
                <a:lumOff val="704"/>
                <a:alphaOff val="0"/>
              </a:schemeClr>
            </a:lnRef>
            <a:fillRef idx="1">
              <a:schemeClr val="accent4">
                <a:tint val="40000"/>
                <a:alpha val="90000"/>
                <a:hueOff val="-1972855"/>
                <a:satOff val="11079"/>
                <a:lumOff val="704"/>
                <a:alphaOff val="0"/>
              </a:schemeClr>
            </a:fillRef>
            <a:effectRef idx="0">
              <a:schemeClr val="accent4">
                <a:tint val="40000"/>
                <a:alpha val="90000"/>
                <a:hueOff val="-1972855"/>
                <a:satOff val="11079"/>
                <a:lumOff val="704"/>
                <a:alphaOff val="0"/>
              </a:schemeClr>
            </a:effectRef>
            <a:fontRef idx="minor">
              <a:schemeClr val="dk1">
                <a:hueOff val="0"/>
                <a:satOff val="0"/>
                <a:lumOff val="0"/>
                <a:alphaOff val="0"/>
              </a:schemeClr>
            </a:fontRef>
          </p:style>
        </p:sp>
        <p:sp>
          <p:nvSpPr>
            <p:cNvPr id="98" name="TextBox 97">
              <a:extLst>
                <a:ext uri="{FF2B5EF4-FFF2-40B4-BE49-F238E27FC236}">
                  <a16:creationId xmlns:a16="http://schemas.microsoft.com/office/drawing/2014/main" id="{1A18BDF9-1CF6-524C-9BC4-B379B9A9879A}"/>
                </a:ext>
              </a:extLst>
            </p:cNvPr>
            <p:cNvSpPr txBox="1"/>
            <p:nvPr/>
          </p:nvSpPr>
          <p:spPr>
            <a:xfrm>
              <a:off x="2758698" y="684307"/>
              <a:ext cx="2417735" cy="186248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lvl="1" algn="l" defTabSz="622300">
                <a:lnSpc>
                  <a:spcPct val="100000"/>
                </a:lnSpc>
                <a:spcBef>
                  <a:spcPct val="0"/>
                </a:spcBef>
                <a:spcAft>
                  <a:spcPct val="15000"/>
                </a:spcAft>
              </a:pPr>
              <a:r>
                <a:rPr lang="en-US" altLang="zh-CN" sz="1400" b="1" i="1" kern="1200" dirty="0"/>
                <a:t>1.</a:t>
              </a:r>
              <a:r>
                <a:rPr lang="zh-CN" altLang="en-US" sz="1400" b="1" i="1" kern="1200" dirty="0"/>
                <a:t> </a:t>
              </a:r>
              <a:r>
                <a:rPr lang="en-US" altLang="zh-CN" sz="1400" kern="1200" dirty="0"/>
                <a:t>Target</a:t>
              </a:r>
              <a:r>
                <a:rPr lang="zh-CN" altLang="en-US" sz="1400" kern="1200" dirty="0"/>
                <a:t> </a:t>
              </a:r>
              <a:r>
                <a:rPr lang="en-US" altLang="zh-CN" sz="1400" kern="1200" dirty="0"/>
                <a:t>contact map prediction.</a:t>
              </a:r>
              <a:endParaRPr lang="en-US" sz="1400" kern="1200" dirty="0"/>
            </a:p>
          </p:txBody>
        </p:sp>
      </p:grpSp>
      <p:sp>
        <p:nvSpPr>
          <p:cNvPr id="108" name="Shape 62">
            <a:extLst>
              <a:ext uri="{FF2B5EF4-FFF2-40B4-BE49-F238E27FC236}">
                <a16:creationId xmlns:a16="http://schemas.microsoft.com/office/drawing/2014/main" id="{7BFD3384-89EC-4C40-A9C3-FC205CF87252}"/>
              </a:ext>
            </a:extLst>
          </p:cNvPr>
          <p:cNvSpPr/>
          <p:nvPr/>
        </p:nvSpPr>
        <p:spPr>
          <a:xfrm>
            <a:off x="2022768" y="2084965"/>
            <a:ext cx="908362" cy="1672483"/>
          </a:xfrm>
          <a:prstGeom prst="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w="6350" cap="flat" cmpd="sng" algn="ctr">
            <a:solidFill>
              <a:srgbClr val="4472C4"/>
            </a:solidFill>
            <a:prstDash val="solid"/>
            <a:miter lim="800000"/>
            <a:headEnd type="none" w="sm" len="sm"/>
            <a:tailEnd type="none" w="sm" len="sm"/>
          </a:ln>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white"/>
                </a:solidFill>
                <a:effectLst/>
                <a:uLnTx/>
                <a:uFillTx/>
                <a:latin typeface="+mn-lt"/>
                <a:ea typeface="Source Sans Pro"/>
                <a:cs typeface="Source Sans Pro"/>
                <a:sym typeface="Source Sans Pro"/>
              </a:rPr>
              <a:t>Contact Map Predictor</a:t>
            </a:r>
            <a:endParaRPr kumimoji="0" sz="800" b="0" i="0" u="none" strike="noStrike" kern="1200" cap="none" spc="0" normalizeH="0" baseline="0" noProof="0" dirty="0">
              <a:ln>
                <a:noFill/>
              </a:ln>
              <a:solidFill>
                <a:prstClr val="white"/>
              </a:solidFill>
              <a:effectLst/>
              <a:uLnTx/>
              <a:uFillTx/>
              <a:latin typeface="+mn-lt"/>
              <a:ea typeface="Source Sans Pro"/>
              <a:cs typeface="Source Sans Pro"/>
              <a:sym typeface="Source Sans Pro"/>
            </a:endParaRPr>
          </a:p>
        </p:txBody>
      </p:sp>
      <p:sp>
        <p:nvSpPr>
          <p:cNvPr id="88" name="Rectangle 87">
            <a:extLst>
              <a:ext uri="{FF2B5EF4-FFF2-40B4-BE49-F238E27FC236}">
                <a16:creationId xmlns:a16="http://schemas.microsoft.com/office/drawing/2014/main" id="{BF5CDC51-D436-9A40-898C-7BAC17FFD8E2}"/>
              </a:ext>
            </a:extLst>
          </p:cNvPr>
          <p:cNvSpPr/>
          <p:nvPr/>
        </p:nvSpPr>
        <p:spPr>
          <a:xfrm>
            <a:off x="580444" y="1956020"/>
            <a:ext cx="6341362" cy="620194"/>
          </a:xfrm>
          <a:prstGeom prst="rect">
            <a:avLst/>
          </a:prstGeom>
          <a:noFill/>
          <a:ln w="12700" cap="flat" cmpd="sng" algn="ctr">
            <a:solidFill>
              <a:sysClr val="window" lastClr="FFFFFF">
                <a:lumMod val="50000"/>
              </a:sys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mn-lt"/>
              <a:ea typeface="+mn-ea"/>
              <a:cs typeface="+mn-cs"/>
            </a:endParaRPr>
          </a:p>
        </p:txBody>
      </p:sp>
      <p:sp>
        <p:nvSpPr>
          <p:cNvPr id="109" name="Shape 12">
            <a:extLst>
              <a:ext uri="{FF2B5EF4-FFF2-40B4-BE49-F238E27FC236}">
                <a16:creationId xmlns:a16="http://schemas.microsoft.com/office/drawing/2014/main" id="{EC3757E0-2D91-0E43-B4DB-5FE61C7BC28D}"/>
              </a:ext>
            </a:extLst>
          </p:cNvPr>
          <p:cNvSpPr txBox="1">
            <a:spLocks/>
          </p:cNvSpPr>
          <p:nvPr/>
        </p:nvSpPr>
        <p:spPr>
          <a:xfrm>
            <a:off x="0" y="4869656"/>
            <a:ext cx="2895600" cy="273844"/>
          </a:xfrm>
          <a:prstGeom prst="rect">
            <a:avLst/>
          </a:prstGeom>
          <a:noFill/>
          <a:ln>
            <a:noFill/>
          </a:ln>
        </p:spPr>
        <p:txBody>
          <a:bodyPr wrap="square"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None/>
              <a:defRPr sz="1000" b="0" i="0" u="none" strike="noStrike" cap="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r>
              <a:rPr lang="en-US" dirty="0">
                <a:solidFill>
                  <a:srgbClr val="FFFFFF"/>
                </a:solidFill>
              </a:rPr>
              <a:t>PhD Defense, May 11, 2020</a:t>
            </a:r>
          </a:p>
        </p:txBody>
      </p:sp>
    </p:spTree>
    <p:extLst>
      <p:ext uri="{BB962C8B-B14F-4D97-AF65-F5344CB8AC3E}">
        <p14:creationId xmlns:p14="http://schemas.microsoft.com/office/powerpoint/2010/main" val="36362865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3" name="Shape 93"/>
          <p:cNvSpPr txBox="1">
            <a:spLocks noGrp="1"/>
          </p:cNvSpPr>
          <p:nvPr>
            <p:ph type="title"/>
          </p:nvPr>
        </p:nvSpPr>
        <p:spPr>
          <a:xfrm>
            <a:off x="457200" y="205976"/>
            <a:ext cx="8229600" cy="672000"/>
          </a:xfrm>
          <a:prstGeom prst="rect">
            <a:avLst/>
          </a:prstGeom>
        </p:spPr>
        <p:txBody>
          <a:bodyPr wrap="square" lIns="91425" tIns="91425" rIns="91425" bIns="91425" anchor="ctr" anchorCtr="0">
            <a:normAutofit fontScale="90000"/>
          </a:bodyPr>
          <a:lstStyle/>
          <a:p>
            <a:pPr lvl="0">
              <a:spcBef>
                <a:spcPts val="0"/>
              </a:spcBef>
              <a:buNone/>
            </a:pPr>
            <a:r>
              <a:rPr lang="en-US" dirty="0"/>
              <a:t>Overall Architecture</a:t>
            </a:r>
          </a:p>
        </p:txBody>
      </p:sp>
      <p:sp>
        <p:nvSpPr>
          <p:cNvPr id="2" name="Slide Number Placeholder 1">
            <a:extLst>
              <a:ext uri="{FF2B5EF4-FFF2-40B4-BE49-F238E27FC236}">
                <a16:creationId xmlns:a16="http://schemas.microsoft.com/office/drawing/2014/main" id="{73E123F6-3C81-432B-A615-AB157E5386BF}"/>
              </a:ext>
            </a:extLst>
          </p:cNvPr>
          <p:cNvSpPr>
            <a:spLocks noGrp="1"/>
          </p:cNvSpPr>
          <p:nvPr>
            <p:ph type="sldNum" idx="4"/>
          </p:nvPr>
        </p:nvSpPr>
        <p:spPr/>
        <p:txBody>
          <a:bodyPr/>
          <a:lstStyle/>
          <a:p>
            <a:pPr marL="0" marR="0" lvl="0" indent="0" algn="l" rtl="0">
              <a:spcBef>
                <a:spcPts val="0"/>
              </a:spcBef>
              <a:buSzPct val="25000"/>
              <a:buNone/>
            </a:pPr>
            <a:fld id="{00000000-1234-1234-1234-123412341234}" type="slidenum">
              <a:rPr lang="en-US" sz="1000" b="0" i="0" u="none" strike="noStrike" cap="none" smtClean="0">
                <a:solidFill>
                  <a:schemeClr val="lt1"/>
                </a:solidFill>
                <a:latin typeface="Arial"/>
                <a:ea typeface="Arial"/>
                <a:cs typeface="Arial"/>
                <a:sym typeface="Arial"/>
              </a:rPr>
              <a:t>47</a:t>
            </a:fld>
            <a:endParaRPr lang="en-US" sz="1000" b="0" i="0" u="none" strike="noStrike" cap="none">
              <a:solidFill>
                <a:schemeClr val="lt1"/>
              </a:solidFill>
              <a:latin typeface="Arial"/>
              <a:ea typeface="Arial"/>
              <a:cs typeface="Arial"/>
              <a:sym typeface="Arial"/>
            </a:endParaRPr>
          </a:p>
        </p:txBody>
      </p:sp>
      <p:sp>
        <p:nvSpPr>
          <p:cNvPr id="64" name="Shape 57">
            <a:extLst>
              <a:ext uri="{FF2B5EF4-FFF2-40B4-BE49-F238E27FC236}">
                <a16:creationId xmlns:a16="http://schemas.microsoft.com/office/drawing/2014/main" id="{C8C3E6A0-05E8-BC48-9094-FA552985770C}"/>
              </a:ext>
            </a:extLst>
          </p:cNvPr>
          <p:cNvSpPr/>
          <p:nvPr/>
        </p:nvSpPr>
        <p:spPr>
          <a:xfrm>
            <a:off x="688899" y="2119516"/>
            <a:ext cx="1024620" cy="348483"/>
          </a:xfrm>
          <a:prstGeom prst="parallelogram">
            <a:avLst>
              <a:gd name="adj" fmla="val 25000"/>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rgbClr val="4472C4"/>
            </a:solidFill>
            <a:prstDash val="solid"/>
            <a:miter lim="800000"/>
            <a:headEnd type="none" w="sm" len="sm"/>
            <a:tailEnd type="none" w="sm" len="sm"/>
          </a:ln>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solidFill>
                <a:effectLst/>
                <a:uLnTx/>
                <a:uFillTx/>
                <a:latin typeface="+mn-lt"/>
                <a:ea typeface="Source Sans Pro"/>
                <a:cs typeface="Source Sans Pro"/>
                <a:sym typeface="Source Sans Pro"/>
              </a:rPr>
              <a:t>Target Sequence</a:t>
            </a:r>
            <a:endParaRPr kumimoji="0" sz="800" b="0" i="0" u="none" strike="noStrike" kern="1200" cap="none" spc="0" normalizeH="0" baseline="0" noProof="0" dirty="0">
              <a:ln>
                <a:noFill/>
              </a:ln>
              <a:solidFill>
                <a:prstClr val="black"/>
              </a:solidFill>
              <a:effectLst/>
              <a:uLnTx/>
              <a:uFillTx/>
              <a:latin typeface="+mn-lt"/>
              <a:ea typeface="Source Sans Pro"/>
              <a:cs typeface="Source Sans Pro"/>
              <a:sym typeface="Source Sans Pro"/>
            </a:endParaRPr>
          </a:p>
        </p:txBody>
      </p:sp>
      <p:cxnSp>
        <p:nvCxnSpPr>
          <p:cNvPr id="65" name="Straight Arrow Connector 64">
            <a:extLst>
              <a:ext uri="{FF2B5EF4-FFF2-40B4-BE49-F238E27FC236}">
                <a16:creationId xmlns:a16="http://schemas.microsoft.com/office/drawing/2014/main" id="{CA9DEC4E-A431-4446-9DEE-C421BFCB77A2}"/>
              </a:ext>
            </a:extLst>
          </p:cNvPr>
          <p:cNvCxnSpPr>
            <a:cxnSpLocks/>
            <a:stCxn id="64" idx="2"/>
          </p:cNvCxnSpPr>
          <p:nvPr/>
        </p:nvCxnSpPr>
        <p:spPr>
          <a:xfrm>
            <a:off x="1669968" y="2293757"/>
            <a:ext cx="352800" cy="0"/>
          </a:xfrm>
          <a:prstGeom prst="straightConnector1">
            <a:avLst/>
          </a:prstGeom>
          <a:noFill/>
          <a:ln w="6350" cap="flat" cmpd="sng" algn="ctr">
            <a:solidFill>
              <a:srgbClr val="4472C4"/>
            </a:solidFill>
            <a:prstDash val="solid"/>
            <a:miter lim="800000"/>
            <a:tailEnd type="triangle"/>
          </a:ln>
          <a:effectLst/>
        </p:spPr>
      </p:cxnSp>
      <p:sp>
        <p:nvSpPr>
          <p:cNvPr id="66" name="Shape 62">
            <a:extLst>
              <a:ext uri="{FF2B5EF4-FFF2-40B4-BE49-F238E27FC236}">
                <a16:creationId xmlns:a16="http://schemas.microsoft.com/office/drawing/2014/main" id="{830710D6-3963-334A-88C7-B3A5F683F073}"/>
              </a:ext>
            </a:extLst>
          </p:cNvPr>
          <p:cNvSpPr/>
          <p:nvPr/>
        </p:nvSpPr>
        <p:spPr>
          <a:xfrm>
            <a:off x="736448" y="2692397"/>
            <a:ext cx="852388" cy="347600"/>
          </a:xfrm>
          <a:prstGeom prst="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w="6350" cap="flat" cmpd="sng" algn="ctr">
            <a:solidFill>
              <a:srgbClr val="4472C4"/>
            </a:solidFill>
            <a:prstDash val="solid"/>
            <a:miter lim="800000"/>
            <a:headEnd type="none" w="sm" len="sm"/>
            <a:tailEnd type="none" w="sm" len="sm"/>
          </a:ln>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white"/>
                </a:solidFill>
                <a:effectLst/>
                <a:uLnTx/>
                <a:uFillTx/>
                <a:latin typeface="+mn-lt"/>
                <a:ea typeface="Source Sans Pro"/>
                <a:cs typeface="Source Sans Pro"/>
                <a:sym typeface="Source Sans Pro"/>
              </a:rPr>
              <a:t>Blast</a:t>
            </a:r>
            <a:endParaRPr kumimoji="0" sz="800" b="0" i="0" u="none" strike="noStrike" kern="1200" cap="none" spc="0" normalizeH="0" baseline="0" noProof="0" dirty="0">
              <a:ln>
                <a:noFill/>
              </a:ln>
              <a:solidFill>
                <a:prstClr val="white"/>
              </a:solidFill>
              <a:effectLst/>
              <a:uLnTx/>
              <a:uFillTx/>
              <a:latin typeface="+mn-lt"/>
              <a:ea typeface="Source Sans Pro"/>
              <a:cs typeface="Source Sans Pro"/>
              <a:sym typeface="Source Sans Pro"/>
            </a:endParaRPr>
          </a:p>
        </p:txBody>
      </p:sp>
      <p:sp>
        <p:nvSpPr>
          <p:cNvPr id="67" name="Shape 57">
            <a:extLst>
              <a:ext uri="{FF2B5EF4-FFF2-40B4-BE49-F238E27FC236}">
                <a16:creationId xmlns:a16="http://schemas.microsoft.com/office/drawing/2014/main" id="{4C8A22F1-59FD-9943-A827-D8F07EF9D0EA}"/>
              </a:ext>
            </a:extLst>
          </p:cNvPr>
          <p:cNvSpPr/>
          <p:nvPr/>
        </p:nvSpPr>
        <p:spPr>
          <a:xfrm>
            <a:off x="650334" y="3408966"/>
            <a:ext cx="1024620" cy="348483"/>
          </a:xfrm>
          <a:prstGeom prst="parallelogram">
            <a:avLst>
              <a:gd name="adj" fmla="val 25000"/>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rgbClr val="4472C4"/>
            </a:solidFill>
            <a:prstDash val="solid"/>
            <a:miter lim="800000"/>
            <a:headEnd type="none" w="sm" len="sm"/>
            <a:tailEnd type="none" w="sm" len="sm"/>
          </a:ln>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solidFill>
                <a:effectLst/>
                <a:uLnTx/>
                <a:uFillTx/>
                <a:latin typeface="+mn-lt"/>
                <a:ea typeface="Source Sans Pro"/>
                <a:cs typeface="Source Sans Pro"/>
                <a:sym typeface="Source Sans Pro"/>
              </a:rPr>
              <a:t>20 Template Sequences</a:t>
            </a:r>
            <a:endParaRPr kumimoji="0" sz="800" b="0" i="0" u="none" strike="noStrike" kern="1200" cap="none" spc="0" normalizeH="0" baseline="0" noProof="0" dirty="0">
              <a:ln>
                <a:noFill/>
              </a:ln>
              <a:solidFill>
                <a:prstClr val="black"/>
              </a:solidFill>
              <a:effectLst/>
              <a:uLnTx/>
              <a:uFillTx/>
              <a:latin typeface="+mn-lt"/>
              <a:ea typeface="Source Sans Pro"/>
              <a:cs typeface="Source Sans Pro"/>
              <a:sym typeface="Source Sans Pro"/>
            </a:endParaRPr>
          </a:p>
        </p:txBody>
      </p:sp>
      <p:cxnSp>
        <p:nvCxnSpPr>
          <p:cNvPr id="68" name="Straight Arrow Connector 67">
            <a:extLst>
              <a:ext uri="{FF2B5EF4-FFF2-40B4-BE49-F238E27FC236}">
                <a16:creationId xmlns:a16="http://schemas.microsoft.com/office/drawing/2014/main" id="{266FD05C-3B37-834E-AB7C-7808CA6B21D0}"/>
              </a:ext>
            </a:extLst>
          </p:cNvPr>
          <p:cNvCxnSpPr>
            <a:cxnSpLocks/>
            <a:stCxn id="64" idx="3"/>
            <a:endCxn id="66" idx="0"/>
          </p:cNvCxnSpPr>
          <p:nvPr/>
        </p:nvCxnSpPr>
        <p:spPr>
          <a:xfrm>
            <a:off x="1157658" y="2467998"/>
            <a:ext cx="4985" cy="224398"/>
          </a:xfrm>
          <a:prstGeom prst="straightConnector1">
            <a:avLst/>
          </a:prstGeom>
          <a:noFill/>
          <a:ln w="6350" cap="flat" cmpd="sng" algn="ctr">
            <a:solidFill>
              <a:srgbClr val="4472C4"/>
            </a:solidFill>
            <a:prstDash val="solid"/>
            <a:miter lim="800000"/>
            <a:tailEnd type="triangle"/>
          </a:ln>
          <a:effectLst/>
        </p:spPr>
      </p:cxnSp>
      <p:cxnSp>
        <p:nvCxnSpPr>
          <p:cNvPr id="69" name="Straight Arrow Connector 68">
            <a:extLst>
              <a:ext uri="{FF2B5EF4-FFF2-40B4-BE49-F238E27FC236}">
                <a16:creationId xmlns:a16="http://schemas.microsoft.com/office/drawing/2014/main" id="{27B73D3C-EBF3-B245-8C6E-2F0A8DF46422}"/>
              </a:ext>
            </a:extLst>
          </p:cNvPr>
          <p:cNvCxnSpPr>
            <a:cxnSpLocks/>
            <a:stCxn id="66" idx="2"/>
            <a:endCxn id="67" idx="0"/>
          </p:cNvCxnSpPr>
          <p:nvPr/>
        </p:nvCxnSpPr>
        <p:spPr>
          <a:xfrm>
            <a:off x="1162642" y="3039997"/>
            <a:ext cx="1" cy="368969"/>
          </a:xfrm>
          <a:prstGeom prst="straightConnector1">
            <a:avLst/>
          </a:prstGeom>
          <a:noFill/>
          <a:ln w="6350" cap="flat" cmpd="sng" algn="ctr">
            <a:solidFill>
              <a:srgbClr val="4472C4"/>
            </a:solidFill>
            <a:prstDash val="solid"/>
            <a:miter lim="800000"/>
            <a:tailEnd type="triangle"/>
          </a:ln>
          <a:effectLst/>
        </p:spPr>
      </p:cxnSp>
      <p:sp>
        <p:nvSpPr>
          <p:cNvPr id="70" name="Shape 62">
            <a:extLst>
              <a:ext uri="{FF2B5EF4-FFF2-40B4-BE49-F238E27FC236}">
                <a16:creationId xmlns:a16="http://schemas.microsoft.com/office/drawing/2014/main" id="{C0FBD13A-050F-6849-9E8D-410E7B5CAD32}"/>
              </a:ext>
            </a:extLst>
          </p:cNvPr>
          <p:cNvSpPr/>
          <p:nvPr/>
        </p:nvSpPr>
        <p:spPr>
          <a:xfrm>
            <a:off x="735678" y="4000608"/>
            <a:ext cx="852388" cy="347600"/>
          </a:xfrm>
          <a:prstGeom prst="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w="6350" cap="flat" cmpd="sng" algn="ctr">
            <a:solidFill>
              <a:srgbClr val="4472C4"/>
            </a:solidFill>
            <a:prstDash val="solid"/>
            <a:miter lim="800000"/>
            <a:headEnd type="none" w="sm" len="sm"/>
            <a:tailEnd type="none" w="sm" len="sm"/>
          </a:ln>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Source Sans Pro"/>
                <a:cs typeface="Source Sans Pro"/>
                <a:sym typeface="Source Sans Pro"/>
              </a:rPr>
              <a:t>PDB Extraction</a:t>
            </a:r>
            <a:endParaRPr kumimoji="0" sz="800" b="0" i="0" u="none" strike="noStrike" kern="1200" cap="none" spc="0" normalizeH="0" baseline="0" noProof="0" dirty="0">
              <a:ln>
                <a:noFill/>
              </a:ln>
              <a:solidFill>
                <a:prstClr val="white"/>
              </a:solidFill>
              <a:effectLst/>
              <a:uLnTx/>
              <a:uFillTx/>
              <a:latin typeface="+mn-lt"/>
              <a:ea typeface="Source Sans Pro"/>
              <a:cs typeface="Source Sans Pro"/>
              <a:sym typeface="Source Sans Pro"/>
            </a:endParaRPr>
          </a:p>
        </p:txBody>
      </p:sp>
      <p:sp>
        <p:nvSpPr>
          <p:cNvPr id="71" name="Shape 57">
            <a:extLst>
              <a:ext uri="{FF2B5EF4-FFF2-40B4-BE49-F238E27FC236}">
                <a16:creationId xmlns:a16="http://schemas.microsoft.com/office/drawing/2014/main" id="{60125CCE-7B20-A742-A99F-29D484B91BA6}"/>
              </a:ext>
            </a:extLst>
          </p:cNvPr>
          <p:cNvSpPr/>
          <p:nvPr/>
        </p:nvSpPr>
        <p:spPr>
          <a:xfrm>
            <a:off x="3192174" y="3967594"/>
            <a:ext cx="1197690" cy="413627"/>
          </a:xfrm>
          <a:prstGeom prst="parallelogram">
            <a:avLst>
              <a:gd name="adj" fmla="val 25000"/>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rgbClr val="4472C4"/>
            </a:solidFill>
            <a:prstDash val="solid"/>
            <a:miter lim="800000"/>
            <a:headEnd type="none" w="sm" len="sm"/>
            <a:tailEnd type="none" w="sm" len="sm"/>
          </a:ln>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solidFill>
                <a:effectLst/>
                <a:uLnTx/>
                <a:uFillTx/>
                <a:latin typeface="+mn-lt"/>
                <a:ea typeface="Source Sans Pro"/>
                <a:cs typeface="Source Sans Pro"/>
                <a:sym typeface="Source Sans Pro"/>
              </a:rPr>
              <a:t>20 Template Native Contact Maps</a:t>
            </a:r>
            <a:endParaRPr kumimoji="0" sz="800" b="0" i="0" u="none" strike="noStrike" kern="1200" cap="none" spc="0" normalizeH="0" baseline="0" noProof="0" dirty="0">
              <a:ln>
                <a:noFill/>
              </a:ln>
              <a:solidFill>
                <a:prstClr val="black"/>
              </a:solidFill>
              <a:effectLst/>
              <a:uLnTx/>
              <a:uFillTx/>
              <a:latin typeface="+mn-lt"/>
              <a:ea typeface="Source Sans Pro"/>
              <a:cs typeface="Source Sans Pro"/>
              <a:sym typeface="Source Sans Pro"/>
            </a:endParaRPr>
          </a:p>
        </p:txBody>
      </p:sp>
      <p:cxnSp>
        <p:nvCxnSpPr>
          <p:cNvPr id="72" name="Straight Arrow Connector 71">
            <a:extLst>
              <a:ext uri="{FF2B5EF4-FFF2-40B4-BE49-F238E27FC236}">
                <a16:creationId xmlns:a16="http://schemas.microsoft.com/office/drawing/2014/main" id="{79770D3C-DFFF-6741-883F-3316315D08AC}"/>
              </a:ext>
            </a:extLst>
          </p:cNvPr>
          <p:cNvCxnSpPr>
            <a:stCxn id="67" idx="4"/>
            <a:endCxn id="70" idx="0"/>
          </p:cNvCxnSpPr>
          <p:nvPr/>
        </p:nvCxnSpPr>
        <p:spPr>
          <a:xfrm flipH="1">
            <a:off x="1161872" y="3757449"/>
            <a:ext cx="772" cy="243159"/>
          </a:xfrm>
          <a:prstGeom prst="straightConnector1">
            <a:avLst/>
          </a:prstGeom>
          <a:noFill/>
          <a:ln w="6350" cap="flat" cmpd="sng" algn="ctr">
            <a:solidFill>
              <a:srgbClr val="4472C4"/>
            </a:solidFill>
            <a:prstDash val="solid"/>
            <a:miter lim="800000"/>
            <a:tailEnd type="triangle"/>
          </a:ln>
          <a:effectLst/>
        </p:spPr>
      </p:cxnSp>
      <p:cxnSp>
        <p:nvCxnSpPr>
          <p:cNvPr id="73" name="Straight Arrow Connector 72">
            <a:extLst>
              <a:ext uri="{FF2B5EF4-FFF2-40B4-BE49-F238E27FC236}">
                <a16:creationId xmlns:a16="http://schemas.microsoft.com/office/drawing/2014/main" id="{25C22412-B272-6343-A196-879EA0ED1617}"/>
              </a:ext>
            </a:extLst>
          </p:cNvPr>
          <p:cNvCxnSpPr>
            <a:cxnSpLocks/>
            <a:stCxn id="70" idx="3"/>
            <a:endCxn id="71" idx="5"/>
          </p:cNvCxnSpPr>
          <p:nvPr/>
        </p:nvCxnSpPr>
        <p:spPr>
          <a:xfrm>
            <a:off x="1588066" y="4174408"/>
            <a:ext cx="1655811" cy="0"/>
          </a:xfrm>
          <a:prstGeom prst="straightConnector1">
            <a:avLst/>
          </a:prstGeom>
          <a:noFill/>
          <a:ln w="6350" cap="flat" cmpd="sng" algn="ctr">
            <a:solidFill>
              <a:srgbClr val="4472C4"/>
            </a:solidFill>
            <a:prstDash val="solid"/>
            <a:miter lim="800000"/>
            <a:tailEnd type="triangle"/>
          </a:ln>
          <a:effectLst/>
        </p:spPr>
      </p:cxnSp>
      <p:cxnSp>
        <p:nvCxnSpPr>
          <p:cNvPr id="74" name="Straight Arrow Connector 73">
            <a:extLst>
              <a:ext uri="{FF2B5EF4-FFF2-40B4-BE49-F238E27FC236}">
                <a16:creationId xmlns:a16="http://schemas.microsoft.com/office/drawing/2014/main" id="{DE15F02A-0F60-1F48-8BAB-EE4C2EB6B018}"/>
              </a:ext>
            </a:extLst>
          </p:cNvPr>
          <p:cNvCxnSpPr>
            <a:cxnSpLocks/>
            <a:stCxn id="67" idx="2"/>
          </p:cNvCxnSpPr>
          <p:nvPr/>
        </p:nvCxnSpPr>
        <p:spPr>
          <a:xfrm>
            <a:off x="1631403" y="3583208"/>
            <a:ext cx="391364" cy="0"/>
          </a:xfrm>
          <a:prstGeom prst="straightConnector1">
            <a:avLst/>
          </a:prstGeom>
          <a:noFill/>
          <a:ln w="6350" cap="flat" cmpd="sng" algn="ctr">
            <a:solidFill>
              <a:srgbClr val="4472C4"/>
            </a:solidFill>
            <a:prstDash val="solid"/>
            <a:miter lim="800000"/>
            <a:tailEnd type="triangle"/>
          </a:ln>
          <a:effectLst/>
        </p:spPr>
      </p:cxnSp>
      <p:sp>
        <p:nvSpPr>
          <p:cNvPr id="75" name="Shape 57">
            <a:extLst>
              <a:ext uri="{FF2B5EF4-FFF2-40B4-BE49-F238E27FC236}">
                <a16:creationId xmlns:a16="http://schemas.microsoft.com/office/drawing/2014/main" id="{686037E3-D10E-1441-8FC1-E94FE9AF1DED}"/>
              </a:ext>
            </a:extLst>
          </p:cNvPr>
          <p:cNvSpPr/>
          <p:nvPr/>
        </p:nvSpPr>
        <p:spPr>
          <a:xfrm>
            <a:off x="3192174" y="2119516"/>
            <a:ext cx="1159125" cy="348483"/>
          </a:xfrm>
          <a:prstGeom prst="parallelogram">
            <a:avLst>
              <a:gd name="adj" fmla="val 25000"/>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rgbClr val="4472C4"/>
            </a:solidFill>
            <a:prstDash val="solid"/>
            <a:miter lim="800000"/>
            <a:headEnd type="none" w="sm" len="sm"/>
            <a:tailEnd type="none" w="sm" len="sm"/>
          </a:ln>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solidFill>
                <a:effectLst/>
                <a:uLnTx/>
                <a:uFillTx/>
                <a:latin typeface="+mn-lt"/>
                <a:ea typeface="Source Sans Pro"/>
                <a:cs typeface="Source Sans Pro"/>
                <a:sym typeface="Source Sans Pro"/>
              </a:rPr>
              <a:t>Target Contact Prediction</a:t>
            </a:r>
            <a:endParaRPr kumimoji="0" sz="800" b="0" i="0" u="none" strike="noStrike" kern="1200" cap="none" spc="0" normalizeH="0" baseline="0" noProof="0" dirty="0">
              <a:ln>
                <a:noFill/>
              </a:ln>
              <a:solidFill>
                <a:prstClr val="black"/>
              </a:solidFill>
              <a:effectLst/>
              <a:uLnTx/>
              <a:uFillTx/>
              <a:latin typeface="+mn-lt"/>
              <a:ea typeface="Source Sans Pro"/>
              <a:cs typeface="Source Sans Pro"/>
              <a:sym typeface="Source Sans Pro"/>
            </a:endParaRPr>
          </a:p>
        </p:txBody>
      </p:sp>
      <p:sp>
        <p:nvSpPr>
          <p:cNvPr id="76" name="Shape 57">
            <a:extLst>
              <a:ext uri="{FF2B5EF4-FFF2-40B4-BE49-F238E27FC236}">
                <a16:creationId xmlns:a16="http://schemas.microsoft.com/office/drawing/2014/main" id="{C2219236-71C3-D143-A05A-26F32DFFCEAF}"/>
              </a:ext>
            </a:extLst>
          </p:cNvPr>
          <p:cNvSpPr/>
          <p:nvPr/>
        </p:nvSpPr>
        <p:spPr>
          <a:xfrm>
            <a:off x="3192174" y="3342458"/>
            <a:ext cx="1197690" cy="413628"/>
          </a:xfrm>
          <a:prstGeom prst="parallelogram">
            <a:avLst>
              <a:gd name="adj" fmla="val 25000"/>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rgbClr val="4472C4"/>
            </a:solidFill>
            <a:prstDash val="solid"/>
            <a:miter lim="800000"/>
            <a:headEnd type="none" w="sm" len="sm"/>
            <a:tailEnd type="none" w="sm" len="sm"/>
          </a:ln>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normalizeH="0" baseline="0" noProof="0" dirty="0">
                <a:ln>
                  <a:noFill/>
                </a:ln>
                <a:solidFill>
                  <a:prstClr val="black"/>
                </a:solidFill>
                <a:effectLst/>
                <a:uLnTx/>
                <a:uFillTx/>
                <a:latin typeface="+mn-lt"/>
                <a:ea typeface="Source Sans Pro"/>
                <a:cs typeface="Source Sans Pro"/>
                <a:sym typeface="Source Sans Pro"/>
              </a:rPr>
              <a:t>20 Template Contact</a:t>
            </a:r>
            <a:r>
              <a:rPr kumimoji="0" lang="zh-CN" altLang="en-US" sz="800" b="0" i="0" u="none" strike="noStrike" kern="1200" cap="none" normalizeH="0" baseline="0" noProof="0" dirty="0">
                <a:ln>
                  <a:noFill/>
                </a:ln>
                <a:solidFill>
                  <a:prstClr val="black"/>
                </a:solidFill>
                <a:effectLst/>
                <a:uLnTx/>
                <a:uFillTx/>
                <a:latin typeface="+mn-lt"/>
                <a:ea typeface="Source Sans Pro"/>
                <a:cs typeface="Source Sans Pro"/>
                <a:sym typeface="Source Sans Pro"/>
              </a:rPr>
              <a:t> </a:t>
            </a:r>
            <a:r>
              <a:rPr kumimoji="0" lang="en-US" altLang="zh-CN" sz="800" b="0" i="0" u="none" strike="noStrike" kern="1200" cap="none" normalizeH="0" baseline="0" noProof="0" dirty="0">
                <a:ln>
                  <a:noFill/>
                </a:ln>
                <a:solidFill>
                  <a:prstClr val="black"/>
                </a:solidFill>
                <a:effectLst/>
                <a:uLnTx/>
                <a:uFillTx/>
                <a:latin typeface="+mn-lt"/>
                <a:ea typeface="Source Sans Pro"/>
                <a:cs typeface="Source Sans Pro"/>
                <a:sym typeface="Source Sans Pro"/>
              </a:rPr>
              <a:t>Predictions</a:t>
            </a:r>
            <a:endParaRPr kumimoji="0" sz="800" b="0" i="0" u="none" strike="noStrike" kern="1200" cap="none" normalizeH="0" baseline="0" noProof="0" dirty="0">
              <a:ln>
                <a:noFill/>
              </a:ln>
              <a:solidFill>
                <a:prstClr val="black"/>
              </a:solidFill>
              <a:effectLst/>
              <a:uLnTx/>
              <a:uFillTx/>
              <a:latin typeface="+mn-lt"/>
              <a:ea typeface="Source Sans Pro"/>
              <a:cs typeface="Source Sans Pro"/>
              <a:sym typeface="Source Sans Pro"/>
            </a:endParaRPr>
          </a:p>
        </p:txBody>
      </p:sp>
      <p:cxnSp>
        <p:nvCxnSpPr>
          <p:cNvPr id="77" name="Straight Arrow Connector 76">
            <a:extLst>
              <a:ext uri="{FF2B5EF4-FFF2-40B4-BE49-F238E27FC236}">
                <a16:creationId xmlns:a16="http://schemas.microsoft.com/office/drawing/2014/main" id="{3DC60872-B1BB-3043-A84A-7A72F7AEB6BE}"/>
              </a:ext>
            </a:extLst>
          </p:cNvPr>
          <p:cNvCxnSpPr>
            <a:cxnSpLocks/>
            <a:stCxn id="64" idx="2"/>
            <a:endCxn id="75" idx="5"/>
          </p:cNvCxnSpPr>
          <p:nvPr/>
        </p:nvCxnSpPr>
        <p:spPr>
          <a:xfrm>
            <a:off x="1669968" y="2293757"/>
            <a:ext cx="1565757" cy="0"/>
          </a:xfrm>
          <a:prstGeom prst="straightConnector1">
            <a:avLst/>
          </a:prstGeom>
          <a:noFill/>
          <a:ln w="6350" cap="flat" cmpd="sng" algn="ctr">
            <a:solidFill>
              <a:srgbClr val="4472C4"/>
            </a:solidFill>
            <a:prstDash val="solid"/>
            <a:miter lim="800000"/>
            <a:tailEnd type="triangle"/>
          </a:ln>
          <a:effectLst/>
        </p:spPr>
      </p:cxnSp>
      <p:cxnSp>
        <p:nvCxnSpPr>
          <p:cNvPr id="78" name="Straight Arrow Connector 77">
            <a:extLst>
              <a:ext uri="{FF2B5EF4-FFF2-40B4-BE49-F238E27FC236}">
                <a16:creationId xmlns:a16="http://schemas.microsoft.com/office/drawing/2014/main" id="{C53158C3-131E-2B41-9807-F95557FCCF06}"/>
              </a:ext>
            </a:extLst>
          </p:cNvPr>
          <p:cNvCxnSpPr>
            <a:cxnSpLocks/>
            <a:endCxn id="76" idx="5"/>
          </p:cNvCxnSpPr>
          <p:nvPr/>
        </p:nvCxnSpPr>
        <p:spPr>
          <a:xfrm>
            <a:off x="2658502" y="3549272"/>
            <a:ext cx="585376" cy="0"/>
          </a:xfrm>
          <a:prstGeom prst="straightConnector1">
            <a:avLst/>
          </a:prstGeom>
          <a:noFill/>
          <a:ln w="6350" cap="flat" cmpd="sng" algn="ctr">
            <a:solidFill>
              <a:srgbClr val="4472C4"/>
            </a:solidFill>
            <a:prstDash val="solid"/>
            <a:miter lim="800000"/>
            <a:tailEnd type="triangle"/>
          </a:ln>
          <a:effectLst/>
        </p:spPr>
      </p:cxnSp>
      <p:sp>
        <p:nvSpPr>
          <p:cNvPr id="79" name="Shape 62">
            <a:extLst>
              <a:ext uri="{FF2B5EF4-FFF2-40B4-BE49-F238E27FC236}">
                <a16:creationId xmlns:a16="http://schemas.microsoft.com/office/drawing/2014/main" id="{B8D2CB2C-0F67-BB4B-9F29-66A75EC6A315}"/>
              </a:ext>
            </a:extLst>
          </p:cNvPr>
          <p:cNvSpPr/>
          <p:nvPr/>
        </p:nvSpPr>
        <p:spPr>
          <a:xfrm>
            <a:off x="2022768" y="2084965"/>
            <a:ext cx="908362" cy="1672483"/>
          </a:xfrm>
          <a:prstGeom prst="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w="6350" cap="flat" cmpd="sng" algn="ctr">
            <a:solidFill>
              <a:srgbClr val="4472C4"/>
            </a:solidFill>
            <a:prstDash val="solid"/>
            <a:miter lim="800000"/>
            <a:headEnd type="none" w="sm" len="sm"/>
            <a:tailEnd type="none" w="sm" len="sm"/>
          </a:ln>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white"/>
                </a:solidFill>
                <a:effectLst/>
                <a:uLnTx/>
                <a:uFillTx/>
                <a:latin typeface="+mn-lt"/>
                <a:ea typeface="Source Sans Pro"/>
                <a:cs typeface="Source Sans Pro"/>
                <a:sym typeface="Source Sans Pro"/>
              </a:rPr>
              <a:t>Contact Map Predictor</a:t>
            </a:r>
            <a:endParaRPr kumimoji="0" sz="800" b="0" i="0" u="none" strike="noStrike" kern="1200" cap="none" spc="0" normalizeH="0" baseline="0" noProof="0" dirty="0">
              <a:ln>
                <a:noFill/>
              </a:ln>
              <a:solidFill>
                <a:prstClr val="white"/>
              </a:solidFill>
              <a:effectLst/>
              <a:uLnTx/>
              <a:uFillTx/>
              <a:latin typeface="+mn-lt"/>
              <a:ea typeface="Source Sans Pro"/>
              <a:cs typeface="Source Sans Pro"/>
              <a:sym typeface="Source Sans Pro"/>
            </a:endParaRPr>
          </a:p>
        </p:txBody>
      </p:sp>
      <p:sp>
        <p:nvSpPr>
          <p:cNvPr id="80" name="Shape 62">
            <a:extLst>
              <a:ext uri="{FF2B5EF4-FFF2-40B4-BE49-F238E27FC236}">
                <a16:creationId xmlns:a16="http://schemas.microsoft.com/office/drawing/2014/main" id="{C30252BA-4A0C-5A45-9F01-C40643D1B798}"/>
              </a:ext>
            </a:extLst>
          </p:cNvPr>
          <p:cNvSpPr/>
          <p:nvPr/>
        </p:nvSpPr>
        <p:spPr>
          <a:xfrm>
            <a:off x="4602732" y="3199208"/>
            <a:ext cx="908363" cy="1287556"/>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w="6350" cap="flat" cmpd="sng" algn="ctr">
            <a:solidFill>
              <a:srgbClr val="ED7D31"/>
            </a:solidFill>
            <a:prstDash val="solid"/>
            <a:miter lim="800000"/>
            <a:headEnd type="none" w="sm" len="sm"/>
            <a:tailEnd type="none" w="sm" len="sm"/>
          </a:ln>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Source Sans Pro"/>
                <a:cs typeface="Source Sans Pro"/>
                <a:sym typeface="Source Sans Pro"/>
              </a:rPr>
              <a:t>Contact Map Filter Generation</a:t>
            </a:r>
            <a:endParaRPr kumimoji="0" sz="800" b="0" i="0" u="none" strike="noStrike" kern="1200" cap="none" spc="0" normalizeH="0" baseline="0" noProof="0" dirty="0">
              <a:ln>
                <a:noFill/>
              </a:ln>
              <a:solidFill>
                <a:prstClr val="white"/>
              </a:solidFill>
              <a:effectLst/>
              <a:uLnTx/>
              <a:uFillTx/>
              <a:latin typeface="+mn-lt"/>
              <a:ea typeface="Source Sans Pro"/>
              <a:cs typeface="Source Sans Pro"/>
              <a:sym typeface="Source Sans Pro"/>
            </a:endParaRPr>
          </a:p>
        </p:txBody>
      </p:sp>
      <p:cxnSp>
        <p:nvCxnSpPr>
          <p:cNvPr id="81" name="Straight Arrow Connector 80">
            <a:extLst>
              <a:ext uri="{FF2B5EF4-FFF2-40B4-BE49-F238E27FC236}">
                <a16:creationId xmlns:a16="http://schemas.microsoft.com/office/drawing/2014/main" id="{7FD28FBA-E7E2-CE4F-9A27-88AF12BF537F}"/>
              </a:ext>
            </a:extLst>
          </p:cNvPr>
          <p:cNvCxnSpPr>
            <a:cxnSpLocks/>
            <a:stCxn id="76" idx="2"/>
            <a:endCxn id="80" idx="1"/>
          </p:cNvCxnSpPr>
          <p:nvPr/>
        </p:nvCxnSpPr>
        <p:spPr>
          <a:xfrm>
            <a:off x="4338161" y="3549272"/>
            <a:ext cx="264571" cy="293714"/>
          </a:xfrm>
          <a:prstGeom prst="straightConnector1">
            <a:avLst/>
          </a:prstGeom>
          <a:noFill/>
          <a:ln w="6350" cap="flat" cmpd="sng" algn="ctr">
            <a:solidFill>
              <a:srgbClr val="4472C4"/>
            </a:solidFill>
            <a:prstDash val="solid"/>
            <a:miter lim="800000"/>
            <a:tailEnd type="triangle"/>
          </a:ln>
          <a:effectLst/>
        </p:spPr>
      </p:cxnSp>
      <p:sp>
        <p:nvSpPr>
          <p:cNvPr id="82" name="Shape 57">
            <a:extLst>
              <a:ext uri="{FF2B5EF4-FFF2-40B4-BE49-F238E27FC236}">
                <a16:creationId xmlns:a16="http://schemas.microsoft.com/office/drawing/2014/main" id="{8E3C2D16-0A25-4D44-A959-DE8EC0857A72}"/>
              </a:ext>
            </a:extLst>
          </p:cNvPr>
          <p:cNvSpPr/>
          <p:nvPr/>
        </p:nvSpPr>
        <p:spPr>
          <a:xfrm>
            <a:off x="5767515" y="3668744"/>
            <a:ext cx="1034984" cy="348483"/>
          </a:xfrm>
          <a:prstGeom prst="parallelogram">
            <a:avLst>
              <a:gd name="adj" fmla="val 25000"/>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rgbClr val="4472C4"/>
            </a:solidFill>
            <a:prstDash val="solid"/>
            <a:miter lim="800000"/>
            <a:headEnd type="none" w="sm" len="sm"/>
            <a:tailEnd type="none" w="sm" len="sm"/>
          </a:ln>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solidFill>
                <a:effectLst/>
                <a:uLnTx/>
                <a:uFillTx/>
                <a:latin typeface="+mn-lt"/>
                <a:ea typeface="Source Sans Pro"/>
                <a:cs typeface="Source Sans Pro"/>
                <a:sym typeface="Source Sans Pro"/>
              </a:rPr>
              <a:t>Contact Map Filter</a:t>
            </a:r>
            <a:endParaRPr kumimoji="0" sz="800" b="0" i="0" u="none" strike="noStrike" kern="1200" cap="none" spc="0" normalizeH="0" baseline="0" noProof="0" dirty="0">
              <a:ln>
                <a:noFill/>
              </a:ln>
              <a:solidFill>
                <a:prstClr val="black"/>
              </a:solidFill>
              <a:effectLst/>
              <a:uLnTx/>
              <a:uFillTx/>
              <a:latin typeface="+mn-lt"/>
              <a:ea typeface="Source Sans Pro"/>
              <a:cs typeface="Source Sans Pro"/>
              <a:sym typeface="Source Sans Pro"/>
            </a:endParaRPr>
          </a:p>
        </p:txBody>
      </p:sp>
      <p:cxnSp>
        <p:nvCxnSpPr>
          <p:cNvPr id="83" name="Straight Arrow Connector 82">
            <a:extLst>
              <a:ext uri="{FF2B5EF4-FFF2-40B4-BE49-F238E27FC236}">
                <a16:creationId xmlns:a16="http://schemas.microsoft.com/office/drawing/2014/main" id="{E131C252-5414-5D4D-A36E-5B4763FFF72D}"/>
              </a:ext>
            </a:extLst>
          </p:cNvPr>
          <p:cNvCxnSpPr>
            <a:cxnSpLocks/>
            <a:stCxn id="80" idx="3"/>
            <a:endCxn id="82" idx="5"/>
          </p:cNvCxnSpPr>
          <p:nvPr/>
        </p:nvCxnSpPr>
        <p:spPr>
          <a:xfrm flipV="1">
            <a:off x="5511095" y="3842986"/>
            <a:ext cx="299971" cy="1"/>
          </a:xfrm>
          <a:prstGeom prst="straightConnector1">
            <a:avLst/>
          </a:prstGeom>
          <a:noFill/>
          <a:ln w="6350" cap="flat" cmpd="sng" algn="ctr">
            <a:solidFill>
              <a:srgbClr val="4472C4"/>
            </a:solidFill>
            <a:prstDash val="solid"/>
            <a:miter lim="800000"/>
            <a:tailEnd type="triangle"/>
          </a:ln>
          <a:effectLst/>
        </p:spPr>
      </p:cxnSp>
      <p:cxnSp>
        <p:nvCxnSpPr>
          <p:cNvPr id="85" name="Straight Arrow Connector 84">
            <a:extLst>
              <a:ext uri="{FF2B5EF4-FFF2-40B4-BE49-F238E27FC236}">
                <a16:creationId xmlns:a16="http://schemas.microsoft.com/office/drawing/2014/main" id="{DCC34E55-4F0C-CD44-A1DB-7962D4A20F09}"/>
              </a:ext>
            </a:extLst>
          </p:cNvPr>
          <p:cNvCxnSpPr>
            <a:cxnSpLocks/>
            <a:stCxn id="71" idx="2"/>
            <a:endCxn id="80" idx="1"/>
          </p:cNvCxnSpPr>
          <p:nvPr/>
        </p:nvCxnSpPr>
        <p:spPr>
          <a:xfrm flipV="1">
            <a:off x="4338160" y="3842986"/>
            <a:ext cx="264572" cy="331422"/>
          </a:xfrm>
          <a:prstGeom prst="straightConnector1">
            <a:avLst/>
          </a:prstGeom>
          <a:noFill/>
          <a:ln w="6350" cap="flat" cmpd="sng" algn="ctr">
            <a:solidFill>
              <a:srgbClr val="4472C4"/>
            </a:solidFill>
            <a:prstDash val="solid"/>
            <a:miter lim="800000"/>
            <a:tailEnd type="triangle"/>
          </a:ln>
          <a:effectLst/>
        </p:spPr>
      </p:cxnSp>
      <p:sp>
        <p:nvSpPr>
          <p:cNvPr id="88" name="Rectangle 87">
            <a:extLst>
              <a:ext uri="{FF2B5EF4-FFF2-40B4-BE49-F238E27FC236}">
                <a16:creationId xmlns:a16="http://schemas.microsoft.com/office/drawing/2014/main" id="{BF5CDC51-D436-9A40-898C-7BAC17FFD8E2}"/>
              </a:ext>
            </a:extLst>
          </p:cNvPr>
          <p:cNvSpPr/>
          <p:nvPr/>
        </p:nvSpPr>
        <p:spPr>
          <a:xfrm>
            <a:off x="580444" y="1956020"/>
            <a:ext cx="6341361" cy="620194"/>
          </a:xfrm>
          <a:prstGeom prst="rect">
            <a:avLst/>
          </a:prstGeom>
          <a:noFill/>
          <a:ln w="12700" cap="flat" cmpd="sng" algn="ctr">
            <a:solidFill>
              <a:sysClr val="window" lastClr="FFFFFF">
                <a:lumMod val="50000"/>
              </a:sys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mn-lt"/>
              <a:ea typeface="+mn-ea"/>
              <a:cs typeface="+mn-cs"/>
            </a:endParaRPr>
          </a:p>
        </p:txBody>
      </p:sp>
      <p:sp>
        <p:nvSpPr>
          <p:cNvPr id="89" name="Rectangle 88">
            <a:extLst>
              <a:ext uri="{FF2B5EF4-FFF2-40B4-BE49-F238E27FC236}">
                <a16:creationId xmlns:a16="http://schemas.microsoft.com/office/drawing/2014/main" id="{3C0F27A1-FC31-CB42-880D-DEC32F49EBBE}"/>
              </a:ext>
            </a:extLst>
          </p:cNvPr>
          <p:cNvSpPr/>
          <p:nvPr/>
        </p:nvSpPr>
        <p:spPr>
          <a:xfrm>
            <a:off x="580444" y="3134946"/>
            <a:ext cx="6341361" cy="1405247"/>
          </a:xfrm>
          <a:prstGeom prst="rect">
            <a:avLst/>
          </a:prstGeom>
          <a:noFill/>
          <a:ln w="12700" cap="flat" cmpd="sng" algn="ctr">
            <a:solidFill>
              <a:sysClr val="window" lastClr="FFFFFF">
                <a:lumMod val="50000"/>
              </a:sys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mn-lt"/>
              <a:ea typeface="+mn-ea"/>
              <a:cs typeface="+mn-cs"/>
            </a:endParaRPr>
          </a:p>
        </p:txBody>
      </p:sp>
      <p:sp>
        <p:nvSpPr>
          <p:cNvPr id="90" name="Rectangle 89">
            <a:extLst>
              <a:ext uri="{FF2B5EF4-FFF2-40B4-BE49-F238E27FC236}">
                <a16:creationId xmlns:a16="http://schemas.microsoft.com/office/drawing/2014/main" id="{AA72F651-70C0-EE49-87D9-5B79BBADD7AC}"/>
              </a:ext>
            </a:extLst>
          </p:cNvPr>
          <p:cNvSpPr/>
          <p:nvPr/>
        </p:nvSpPr>
        <p:spPr>
          <a:xfrm>
            <a:off x="6548537" y="1956020"/>
            <a:ext cx="373268" cy="163496"/>
          </a:xfrm>
          <a:prstGeom prst="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mn-lt"/>
                <a:ea typeface="+mn-ea"/>
                <a:cs typeface="+mn-cs"/>
              </a:rPr>
              <a:t>1</a:t>
            </a:r>
          </a:p>
        </p:txBody>
      </p:sp>
      <p:sp>
        <p:nvSpPr>
          <p:cNvPr id="91" name="Rectangle 90">
            <a:extLst>
              <a:ext uri="{FF2B5EF4-FFF2-40B4-BE49-F238E27FC236}">
                <a16:creationId xmlns:a16="http://schemas.microsoft.com/office/drawing/2014/main" id="{69314208-F9D3-5240-B409-20E2C825F2CE}"/>
              </a:ext>
            </a:extLst>
          </p:cNvPr>
          <p:cNvSpPr/>
          <p:nvPr/>
        </p:nvSpPr>
        <p:spPr>
          <a:xfrm>
            <a:off x="6548537" y="3134946"/>
            <a:ext cx="373268" cy="163496"/>
          </a:xfrm>
          <a:prstGeom prst="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mn-lt"/>
                <a:ea typeface="+mn-ea"/>
                <a:cs typeface="+mn-cs"/>
              </a:rPr>
              <a:t>2</a:t>
            </a:r>
          </a:p>
        </p:txBody>
      </p:sp>
      <p:grpSp>
        <p:nvGrpSpPr>
          <p:cNvPr id="96" name="Group 95">
            <a:extLst>
              <a:ext uri="{FF2B5EF4-FFF2-40B4-BE49-F238E27FC236}">
                <a16:creationId xmlns:a16="http://schemas.microsoft.com/office/drawing/2014/main" id="{9B8FC688-9CA7-7848-80C4-FA3C079BD292}"/>
              </a:ext>
            </a:extLst>
          </p:cNvPr>
          <p:cNvGrpSpPr/>
          <p:nvPr/>
        </p:nvGrpSpPr>
        <p:grpSpPr>
          <a:xfrm>
            <a:off x="580444" y="884126"/>
            <a:ext cx="1956022" cy="952934"/>
            <a:chOff x="2758698" y="684307"/>
            <a:chExt cx="2417735" cy="1862482"/>
          </a:xfrm>
        </p:grpSpPr>
        <p:sp>
          <p:nvSpPr>
            <p:cNvPr id="97" name="Rectangle 96">
              <a:extLst>
                <a:ext uri="{FF2B5EF4-FFF2-40B4-BE49-F238E27FC236}">
                  <a16:creationId xmlns:a16="http://schemas.microsoft.com/office/drawing/2014/main" id="{17E15CFA-08D4-2740-AE19-424BD6D3DB68}"/>
                </a:ext>
              </a:extLst>
            </p:cNvPr>
            <p:cNvSpPr/>
            <p:nvPr/>
          </p:nvSpPr>
          <p:spPr>
            <a:xfrm>
              <a:off x="2758698" y="684307"/>
              <a:ext cx="2417735" cy="1862482"/>
            </a:xfrm>
            <a:prstGeom prst="rect">
              <a:avLst/>
            </a:prstGeom>
          </p:spPr>
          <p:style>
            <a:lnRef idx="2">
              <a:schemeClr val="accent4">
                <a:tint val="40000"/>
                <a:alpha val="90000"/>
                <a:hueOff val="-1972855"/>
                <a:satOff val="11079"/>
                <a:lumOff val="704"/>
                <a:alphaOff val="0"/>
              </a:schemeClr>
            </a:lnRef>
            <a:fillRef idx="1">
              <a:schemeClr val="accent4">
                <a:tint val="40000"/>
                <a:alpha val="90000"/>
                <a:hueOff val="-1972855"/>
                <a:satOff val="11079"/>
                <a:lumOff val="704"/>
                <a:alphaOff val="0"/>
              </a:schemeClr>
            </a:fillRef>
            <a:effectRef idx="0">
              <a:schemeClr val="accent4">
                <a:tint val="40000"/>
                <a:alpha val="90000"/>
                <a:hueOff val="-1972855"/>
                <a:satOff val="11079"/>
                <a:lumOff val="704"/>
                <a:alphaOff val="0"/>
              </a:schemeClr>
            </a:effectRef>
            <a:fontRef idx="minor">
              <a:schemeClr val="dk1">
                <a:hueOff val="0"/>
                <a:satOff val="0"/>
                <a:lumOff val="0"/>
                <a:alphaOff val="0"/>
              </a:schemeClr>
            </a:fontRef>
          </p:style>
        </p:sp>
        <p:sp>
          <p:nvSpPr>
            <p:cNvPr id="98" name="TextBox 97">
              <a:extLst>
                <a:ext uri="{FF2B5EF4-FFF2-40B4-BE49-F238E27FC236}">
                  <a16:creationId xmlns:a16="http://schemas.microsoft.com/office/drawing/2014/main" id="{1A18BDF9-1CF6-524C-9BC4-B379B9A9879A}"/>
                </a:ext>
              </a:extLst>
            </p:cNvPr>
            <p:cNvSpPr txBox="1"/>
            <p:nvPr/>
          </p:nvSpPr>
          <p:spPr>
            <a:xfrm>
              <a:off x="2758698" y="684307"/>
              <a:ext cx="2417735" cy="186248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lvl="1" algn="l" defTabSz="622300">
                <a:lnSpc>
                  <a:spcPct val="100000"/>
                </a:lnSpc>
                <a:spcBef>
                  <a:spcPct val="0"/>
                </a:spcBef>
                <a:spcAft>
                  <a:spcPct val="15000"/>
                </a:spcAft>
              </a:pPr>
              <a:r>
                <a:rPr lang="en-US" altLang="zh-CN" sz="1400" b="1" i="1" kern="1200" dirty="0"/>
                <a:t>1.</a:t>
              </a:r>
              <a:r>
                <a:rPr lang="zh-CN" altLang="en-US" sz="1400" b="1" i="1" kern="1200" dirty="0"/>
                <a:t> </a:t>
              </a:r>
              <a:r>
                <a:rPr lang="en-US" altLang="zh-CN" sz="1400" kern="1200" dirty="0"/>
                <a:t>Target</a:t>
              </a:r>
              <a:r>
                <a:rPr lang="zh-CN" altLang="en-US" sz="1400" kern="1200" dirty="0"/>
                <a:t> </a:t>
              </a:r>
              <a:r>
                <a:rPr lang="en-US" altLang="zh-CN" sz="1400" kern="1200" dirty="0"/>
                <a:t>contact map prediction.</a:t>
              </a:r>
              <a:endParaRPr lang="en-US" sz="1400" kern="1200" dirty="0"/>
            </a:p>
          </p:txBody>
        </p:sp>
      </p:grpSp>
      <p:grpSp>
        <p:nvGrpSpPr>
          <p:cNvPr id="99" name="Group 98">
            <a:extLst>
              <a:ext uri="{FF2B5EF4-FFF2-40B4-BE49-F238E27FC236}">
                <a16:creationId xmlns:a16="http://schemas.microsoft.com/office/drawing/2014/main" id="{3B7FE969-7061-8D4D-9DB2-3A47BE12A800}"/>
              </a:ext>
            </a:extLst>
          </p:cNvPr>
          <p:cNvGrpSpPr/>
          <p:nvPr/>
        </p:nvGrpSpPr>
        <p:grpSpPr>
          <a:xfrm>
            <a:off x="3221819" y="882203"/>
            <a:ext cx="2700362" cy="952934"/>
            <a:chOff x="2758698" y="684307"/>
            <a:chExt cx="2417735" cy="1862482"/>
          </a:xfrm>
        </p:grpSpPr>
        <p:sp>
          <p:nvSpPr>
            <p:cNvPr id="100" name="Rectangle 99">
              <a:extLst>
                <a:ext uri="{FF2B5EF4-FFF2-40B4-BE49-F238E27FC236}">
                  <a16:creationId xmlns:a16="http://schemas.microsoft.com/office/drawing/2014/main" id="{6CBBFAEB-520B-8845-87EF-C539657487B7}"/>
                </a:ext>
              </a:extLst>
            </p:cNvPr>
            <p:cNvSpPr/>
            <p:nvPr/>
          </p:nvSpPr>
          <p:spPr>
            <a:xfrm>
              <a:off x="2758698" y="684307"/>
              <a:ext cx="2417735" cy="1862482"/>
            </a:xfrm>
            <a:prstGeom prst="rect">
              <a:avLst/>
            </a:prstGeom>
          </p:spPr>
          <p:style>
            <a:lnRef idx="2">
              <a:schemeClr val="accent4">
                <a:tint val="40000"/>
                <a:alpha val="90000"/>
                <a:hueOff val="-1972855"/>
                <a:satOff val="11079"/>
                <a:lumOff val="704"/>
                <a:alphaOff val="0"/>
              </a:schemeClr>
            </a:lnRef>
            <a:fillRef idx="1">
              <a:schemeClr val="accent4">
                <a:tint val="40000"/>
                <a:alpha val="90000"/>
                <a:hueOff val="-1972855"/>
                <a:satOff val="11079"/>
                <a:lumOff val="704"/>
                <a:alphaOff val="0"/>
              </a:schemeClr>
            </a:fillRef>
            <a:effectRef idx="0">
              <a:schemeClr val="accent4">
                <a:tint val="40000"/>
                <a:alpha val="90000"/>
                <a:hueOff val="-1972855"/>
                <a:satOff val="11079"/>
                <a:lumOff val="704"/>
                <a:alphaOff val="0"/>
              </a:schemeClr>
            </a:effectRef>
            <a:fontRef idx="minor">
              <a:schemeClr val="dk1">
                <a:hueOff val="0"/>
                <a:satOff val="0"/>
                <a:lumOff val="0"/>
                <a:alphaOff val="0"/>
              </a:schemeClr>
            </a:fontRef>
          </p:style>
        </p:sp>
        <p:sp>
          <p:nvSpPr>
            <p:cNvPr id="101" name="TextBox 100">
              <a:extLst>
                <a:ext uri="{FF2B5EF4-FFF2-40B4-BE49-F238E27FC236}">
                  <a16:creationId xmlns:a16="http://schemas.microsoft.com/office/drawing/2014/main" id="{0680DF2F-4093-9041-8B92-59FD65AF281C}"/>
                </a:ext>
              </a:extLst>
            </p:cNvPr>
            <p:cNvSpPr txBox="1"/>
            <p:nvPr/>
          </p:nvSpPr>
          <p:spPr>
            <a:xfrm>
              <a:off x="2758698" y="684307"/>
              <a:ext cx="2417735" cy="186248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lvl="1" algn="l" defTabSz="622300">
                <a:lnSpc>
                  <a:spcPct val="100000"/>
                </a:lnSpc>
                <a:spcBef>
                  <a:spcPct val="0"/>
                </a:spcBef>
                <a:spcAft>
                  <a:spcPct val="15000"/>
                </a:spcAft>
              </a:pPr>
              <a:r>
                <a:rPr lang="en-US" altLang="zh-CN" sz="1400" b="1" i="1" kern="1200" dirty="0"/>
                <a:t>2. </a:t>
              </a:r>
              <a:r>
                <a:rPr lang="en-US" altLang="zh-CN" sz="1400" kern="1200" dirty="0"/>
                <a:t>Templates selection, templates contact map prediction, and contact map filter generation.</a:t>
              </a:r>
              <a:endParaRPr lang="en-US" sz="1400" kern="1200" dirty="0"/>
            </a:p>
          </p:txBody>
        </p:sp>
      </p:grpSp>
      <p:sp>
        <p:nvSpPr>
          <p:cNvPr id="106" name="Right Arrow 105">
            <a:extLst>
              <a:ext uri="{FF2B5EF4-FFF2-40B4-BE49-F238E27FC236}">
                <a16:creationId xmlns:a16="http://schemas.microsoft.com/office/drawing/2014/main" id="{3B6DFF19-C860-8345-8198-9CB063078E11}"/>
              </a:ext>
            </a:extLst>
          </p:cNvPr>
          <p:cNvSpPr/>
          <p:nvPr/>
        </p:nvSpPr>
        <p:spPr>
          <a:xfrm>
            <a:off x="2771315" y="1287402"/>
            <a:ext cx="289682" cy="157980"/>
          </a:xfrm>
          <a:prstGeom prst="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7" name="Rectangle 6">
            <a:extLst>
              <a:ext uri="{FF2B5EF4-FFF2-40B4-BE49-F238E27FC236}">
                <a16:creationId xmlns:a16="http://schemas.microsoft.com/office/drawing/2014/main" id="{0A4C397E-7F6D-F543-8276-0B219F2F540B}"/>
              </a:ext>
            </a:extLst>
          </p:cNvPr>
          <p:cNvSpPr/>
          <p:nvPr/>
        </p:nvSpPr>
        <p:spPr>
          <a:xfrm>
            <a:off x="1142238" y="3116206"/>
            <a:ext cx="587020" cy="307777"/>
          </a:xfrm>
          <a:prstGeom prst="rect">
            <a:avLst/>
          </a:prstGeom>
        </p:spPr>
        <p:txBody>
          <a:bodyPr wrap="none">
            <a:spAutoFit/>
          </a:bodyPr>
          <a:lstStyle/>
          <a:p>
            <a:r>
              <a:rPr lang="en-US" altLang="zh-CN" sz="700" kern="1200" dirty="0">
                <a:solidFill>
                  <a:prstClr val="black"/>
                </a:solidFill>
                <a:ea typeface="Source Sans Pro"/>
                <a:cs typeface="Source Sans Pro"/>
                <a:sym typeface="Source Sans Pro"/>
              </a:rPr>
              <a:t>Sequence</a:t>
            </a:r>
          </a:p>
          <a:p>
            <a:pPr algn="ctr"/>
            <a:r>
              <a:rPr lang="en-US" altLang="zh-CN" sz="700" kern="1200" dirty="0">
                <a:solidFill>
                  <a:prstClr val="black"/>
                </a:solidFill>
                <a:ea typeface="Source Sans Pro"/>
                <a:cs typeface="Source Sans Pro"/>
                <a:sym typeface="Source Sans Pro"/>
              </a:rPr>
              <a:t>clustering</a:t>
            </a:r>
            <a:endParaRPr lang="en-US" sz="700" dirty="0"/>
          </a:p>
        </p:txBody>
      </p:sp>
      <p:sp>
        <p:nvSpPr>
          <p:cNvPr id="52" name="Shape 12">
            <a:extLst>
              <a:ext uri="{FF2B5EF4-FFF2-40B4-BE49-F238E27FC236}">
                <a16:creationId xmlns:a16="http://schemas.microsoft.com/office/drawing/2014/main" id="{CBD28742-11E4-5D4B-BD6B-D85F634417D4}"/>
              </a:ext>
            </a:extLst>
          </p:cNvPr>
          <p:cNvSpPr txBox="1">
            <a:spLocks/>
          </p:cNvSpPr>
          <p:nvPr/>
        </p:nvSpPr>
        <p:spPr>
          <a:xfrm>
            <a:off x="0" y="4869656"/>
            <a:ext cx="2895600" cy="273844"/>
          </a:xfrm>
          <a:prstGeom prst="rect">
            <a:avLst/>
          </a:prstGeom>
          <a:noFill/>
          <a:ln>
            <a:noFill/>
          </a:ln>
        </p:spPr>
        <p:txBody>
          <a:bodyPr wrap="square"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None/>
              <a:defRPr sz="1000" b="0" i="0" u="none" strike="noStrike" cap="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r>
              <a:rPr lang="en-US" dirty="0">
                <a:solidFill>
                  <a:srgbClr val="FFFFFF"/>
                </a:solidFill>
              </a:rPr>
              <a:t>PhD Defense, May 11, 2020</a:t>
            </a:r>
          </a:p>
        </p:txBody>
      </p:sp>
    </p:spTree>
    <p:extLst>
      <p:ext uri="{BB962C8B-B14F-4D97-AF65-F5344CB8AC3E}">
        <p14:creationId xmlns:p14="http://schemas.microsoft.com/office/powerpoint/2010/main" val="42658147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cxnSp>
        <p:nvCxnSpPr>
          <p:cNvPr id="77" name="Straight Arrow Connector 76">
            <a:extLst>
              <a:ext uri="{FF2B5EF4-FFF2-40B4-BE49-F238E27FC236}">
                <a16:creationId xmlns:a16="http://schemas.microsoft.com/office/drawing/2014/main" id="{3DC60872-B1BB-3043-A84A-7A72F7AEB6BE}"/>
              </a:ext>
            </a:extLst>
          </p:cNvPr>
          <p:cNvCxnSpPr>
            <a:cxnSpLocks/>
            <a:stCxn id="64" idx="2"/>
            <a:endCxn id="75" idx="5"/>
          </p:cNvCxnSpPr>
          <p:nvPr/>
        </p:nvCxnSpPr>
        <p:spPr>
          <a:xfrm>
            <a:off x="1669968" y="2293757"/>
            <a:ext cx="1565757" cy="0"/>
          </a:xfrm>
          <a:prstGeom prst="straightConnector1">
            <a:avLst/>
          </a:prstGeom>
          <a:noFill/>
          <a:ln w="6350" cap="flat" cmpd="sng" algn="ctr">
            <a:solidFill>
              <a:srgbClr val="4472C4"/>
            </a:solidFill>
            <a:prstDash val="solid"/>
            <a:miter lim="800000"/>
            <a:tailEnd type="triangle"/>
          </a:ln>
          <a:effectLst/>
        </p:spPr>
      </p:cxnSp>
      <p:sp>
        <p:nvSpPr>
          <p:cNvPr id="53" name="Shape 57">
            <a:extLst>
              <a:ext uri="{FF2B5EF4-FFF2-40B4-BE49-F238E27FC236}">
                <a16:creationId xmlns:a16="http://schemas.microsoft.com/office/drawing/2014/main" id="{6AF82D5F-E15D-D64C-AADF-0A0D2E9B106A}"/>
              </a:ext>
            </a:extLst>
          </p:cNvPr>
          <p:cNvSpPr/>
          <p:nvPr/>
        </p:nvSpPr>
        <p:spPr>
          <a:xfrm>
            <a:off x="650334" y="3408966"/>
            <a:ext cx="1024620" cy="348483"/>
          </a:xfrm>
          <a:prstGeom prst="parallelogram">
            <a:avLst>
              <a:gd name="adj" fmla="val 25000"/>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rgbClr val="4472C4"/>
            </a:solidFill>
            <a:prstDash val="solid"/>
            <a:miter lim="800000"/>
            <a:headEnd type="none" w="sm" len="sm"/>
            <a:tailEnd type="none" w="sm" len="sm"/>
          </a:ln>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solidFill>
                <a:effectLst/>
                <a:uLnTx/>
                <a:uFillTx/>
                <a:latin typeface="+mn-lt"/>
                <a:ea typeface="Source Sans Pro"/>
                <a:cs typeface="Source Sans Pro"/>
                <a:sym typeface="Source Sans Pro"/>
              </a:rPr>
              <a:t>20 Template Sequences</a:t>
            </a:r>
            <a:endParaRPr kumimoji="0" sz="800" b="0" i="0" u="none" strike="noStrike" kern="1200" cap="none" spc="0" normalizeH="0" baseline="0" noProof="0" dirty="0">
              <a:ln>
                <a:noFill/>
              </a:ln>
              <a:solidFill>
                <a:prstClr val="black"/>
              </a:solidFill>
              <a:effectLst/>
              <a:uLnTx/>
              <a:uFillTx/>
              <a:latin typeface="+mn-lt"/>
              <a:ea typeface="Source Sans Pro"/>
              <a:cs typeface="Source Sans Pro"/>
              <a:sym typeface="Source Sans Pro"/>
            </a:endParaRPr>
          </a:p>
        </p:txBody>
      </p:sp>
      <p:sp>
        <p:nvSpPr>
          <p:cNvPr id="54" name="Shape 62">
            <a:extLst>
              <a:ext uri="{FF2B5EF4-FFF2-40B4-BE49-F238E27FC236}">
                <a16:creationId xmlns:a16="http://schemas.microsoft.com/office/drawing/2014/main" id="{05C6CB36-4502-8D44-A150-B17A8B728AD9}"/>
              </a:ext>
            </a:extLst>
          </p:cNvPr>
          <p:cNvSpPr/>
          <p:nvPr/>
        </p:nvSpPr>
        <p:spPr>
          <a:xfrm>
            <a:off x="735678" y="4000608"/>
            <a:ext cx="852388" cy="347600"/>
          </a:xfrm>
          <a:prstGeom prst="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w="6350" cap="flat" cmpd="sng" algn="ctr">
            <a:solidFill>
              <a:srgbClr val="4472C4"/>
            </a:solidFill>
            <a:prstDash val="solid"/>
            <a:miter lim="800000"/>
            <a:headEnd type="none" w="sm" len="sm"/>
            <a:tailEnd type="none" w="sm" len="sm"/>
          </a:ln>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Source Sans Pro"/>
                <a:cs typeface="Source Sans Pro"/>
                <a:sym typeface="Source Sans Pro"/>
              </a:rPr>
              <a:t>PDB Extraction</a:t>
            </a:r>
            <a:endParaRPr kumimoji="0" sz="800" b="0" i="0" u="none" strike="noStrike" kern="1200" cap="none" spc="0" normalizeH="0" baseline="0" noProof="0" dirty="0">
              <a:ln>
                <a:noFill/>
              </a:ln>
              <a:solidFill>
                <a:prstClr val="white"/>
              </a:solidFill>
              <a:effectLst/>
              <a:uLnTx/>
              <a:uFillTx/>
              <a:latin typeface="+mn-lt"/>
              <a:ea typeface="Source Sans Pro"/>
              <a:cs typeface="Source Sans Pro"/>
              <a:sym typeface="Source Sans Pro"/>
            </a:endParaRPr>
          </a:p>
        </p:txBody>
      </p:sp>
      <p:sp>
        <p:nvSpPr>
          <p:cNvPr id="55" name="Shape 57">
            <a:extLst>
              <a:ext uri="{FF2B5EF4-FFF2-40B4-BE49-F238E27FC236}">
                <a16:creationId xmlns:a16="http://schemas.microsoft.com/office/drawing/2014/main" id="{F41B2A94-966C-A94D-8736-BBE9BB545F3F}"/>
              </a:ext>
            </a:extLst>
          </p:cNvPr>
          <p:cNvSpPr/>
          <p:nvPr/>
        </p:nvSpPr>
        <p:spPr>
          <a:xfrm>
            <a:off x="3192174" y="3967594"/>
            <a:ext cx="1197690" cy="413627"/>
          </a:xfrm>
          <a:prstGeom prst="parallelogram">
            <a:avLst>
              <a:gd name="adj" fmla="val 25000"/>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rgbClr val="4472C4"/>
            </a:solidFill>
            <a:prstDash val="solid"/>
            <a:miter lim="800000"/>
            <a:headEnd type="none" w="sm" len="sm"/>
            <a:tailEnd type="none" w="sm" len="sm"/>
          </a:ln>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solidFill>
                <a:effectLst/>
                <a:uLnTx/>
                <a:uFillTx/>
                <a:latin typeface="+mn-lt"/>
                <a:ea typeface="Source Sans Pro"/>
                <a:cs typeface="Source Sans Pro"/>
                <a:sym typeface="Source Sans Pro"/>
              </a:rPr>
              <a:t>20 Template Native Contact Maps</a:t>
            </a:r>
            <a:endParaRPr kumimoji="0" sz="800" b="0" i="0" u="none" strike="noStrike" kern="1200" cap="none" spc="0" normalizeH="0" baseline="0" noProof="0" dirty="0">
              <a:ln>
                <a:noFill/>
              </a:ln>
              <a:solidFill>
                <a:prstClr val="black"/>
              </a:solidFill>
              <a:effectLst/>
              <a:uLnTx/>
              <a:uFillTx/>
              <a:latin typeface="+mn-lt"/>
              <a:ea typeface="Source Sans Pro"/>
              <a:cs typeface="Source Sans Pro"/>
              <a:sym typeface="Source Sans Pro"/>
            </a:endParaRPr>
          </a:p>
        </p:txBody>
      </p:sp>
      <p:cxnSp>
        <p:nvCxnSpPr>
          <p:cNvPr id="56" name="Straight Arrow Connector 55">
            <a:extLst>
              <a:ext uri="{FF2B5EF4-FFF2-40B4-BE49-F238E27FC236}">
                <a16:creationId xmlns:a16="http://schemas.microsoft.com/office/drawing/2014/main" id="{69C7507A-2FED-D84F-881A-7611EEEACD97}"/>
              </a:ext>
            </a:extLst>
          </p:cNvPr>
          <p:cNvCxnSpPr>
            <a:stCxn id="53" idx="4"/>
            <a:endCxn id="54" idx="0"/>
          </p:cNvCxnSpPr>
          <p:nvPr/>
        </p:nvCxnSpPr>
        <p:spPr>
          <a:xfrm flipH="1">
            <a:off x="1161872" y="3757449"/>
            <a:ext cx="772" cy="243159"/>
          </a:xfrm>
          <a:prstGeom prst="straightConnector1">
            <a:avLst/>
          </a:prstGeom>
          <a:noFill/>
          <a:ln w="6350" cap="flat" cmpd="sng" algn="ctr">
            <a:solidFill>
              <a:srgbClr val="4472C4"/>
            </a:solidFill>
            <a:prstDash val="solid"/>
            <a:miter lim="800000"/>
            <a:tailEnd type="triangle"/>
          </a:ln>
          <a:effectLst/>
        </p:spPr>
      </p:cxnSp>
      <p:cxnSp>
        <p:nvCxnSpPr>
          <p:cNvPr id="57" name="Straight Arrow Connector 56">
            <a:extLst>
              <a:ext uri="{FF2B5EF4-FFF2-40B4-BE49-F238E27FC236}">
                <a16:creationId xmlns:a16="http://schemas.microsoft.com/office/drawing/2014/main" id="{9CC0BB08-B8EA-8A48-930C-ACB0DD6D62C5}"/>
              </a:ext>
            </a:extLst>
          </p:cNvPr>
          <p:cNvCxnSpPr>
            <a:cxnSpLocks/>
            <a:stCxn id="54" idx="3"/>
            <a:endCxn id="55" idx="5"/>
          </p:cNvCxnSpPr>
          <p:nvPr/>
        </p:nvCxnSpPr>
        <p:spPr>
          <a:xfrm>
            <a:off x="1588066" y="4174408"/>
            <a:ext cx="1655811" cy="0"/>
          </a:xfrm>
          <a:prstGeom prst="straightConnector1">
            <a:avLst/>
          </a:prstGeom>
          <a:noFill/>
          <a:ln w="6350" cap="flat" cmpd="sng" algn="ctr">
            <a:solidFill>
              <a:srgbClr val="4472C4"/>
            </a:solidFill>
            <a:prstDash val="solid"/>
            <a:miter lim="800000"/>
            <a:tailEnd type="triangle"/>
          </a:ln>
          <a:effectLst/>
        </p:spPr>
      </p:cxnSp>
      <p:cxnSp>
        <p:nvCxnSpPr>
          <p:cNvPr id="58" name="Straight Arrow Connector 57">
            <a:extLst>
              <a:ext uri="{FF2B5EF4-FFF2-40B4-BE49-F238E27FC236}">
                <a16:creationId xmlns:a16="http://schemas.microsoft.com/office/drawing/2014/main" id="{F9550BAC-7C2A-5142-A01A-21BE2EB1A356}"/>
              </a:ext>
            </a:extLst>
          </p:cNvPr>
          <p:cNvCxnSpPr>
            <a:cxnSpLocks/>
            <a:stCxn id="53" idx="2"/>
          </p:cNvCxnSpPr>
          <p:nvPr/>
        </p:nvCxnSpPr>
        <p:spPr>
          <a:xfrm>
            <a:off x="1631403" y="3583208"/>
            <a:ext cx="391364" cy="0"/>
          </a:xfrm>
          <a:prstGeom prst="straightConnector1">
            <a:avLst/>
          </a:prstGeom>
          <a:noFill/>
          <a:ln w="6350" cap="flat" cmpd="sng" algn="ctr">
            <a:solidFill>
              <a:srgbClr val="4472C4"/>
            </a:solidFill>
            <a:prstDash val="solid"/>
            <a:miter lim="800000"/>
            <a:tailEnd type="triangle"/>
          </a:ln>
          <a:effectLst/>
        </p:spPr>
      </p:cxnSp>
      <p:sp>
        <p:nvSpPr>
          <p:cNvPr id="59" name="Shape 57">
            <a:extLst>
              <a:ext uri="{FF2B5EF4-FFF2-40B4-BE49-F238E27FC236}">
                <a16:creationId xmlns:a16="http://schemas.microsoft.com/office/drawing/2014/main" id="{C97DB3D4-C478-8E47-8382-2A5743E4033F}"/>
              </a:ext>
            </a:extLst>
          </p:cNvPr>
          <p:cNvSpPr/>
          <p:nvPr/>
        </p:nvSpPr>
        <p:spPr>
          <a:xfrm>
            <a:off x="3192174" y="3342458"/>
            <a:ext cx="1197690" cy="413628"/>
          </a:xfrm>
          <a:prstGeom prst="parallelogram">
            <a:avLst>
              <a:gd name="adj" fmla="val 25000"/>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rgbClr val="4472C4"/>
            </a:solidFill>
            <a:prstDash val="solid"/>
            <a:miter lim="800000"/>
            <a:headEnd type="none" w="sm" len="sm"/>
            <a:tailEnd type="none" w="sm" len="sm"/>
          </a:ln>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normalizeH="0" baseline="0" noProof="0" dirty="0">
                <a:ln>
                  <a:noFill/>
                </a:ln>
                <a:solidFill>
                  <a:prstClr val="black"/>
                </a:solidFill>
                <a:effectLst/>
                <a:uLnTx/>
                <a:uFillTx/>
                <a:latin typeface="+mn-lt"/>
                <a:ea typeface="Source Sans Pro"/>
                <a:cs typeface="Source Sans Pro"/>
                <a:sym typeface="Source Sans Pro"/>
              </a:rPr>
              <a:t>20 Template Contact</a:t>
            </a:r>
            <a:r>
              <a:rPr kumimoji="0" lang="zh-CN" altLang="en-US" sz="800" b="0" i="0" u="none" strike="noStrike" kern="1200" cap="none" normalizeH="0" baseline="0" noProof="0" dirty="0">
                <a:ln>
                  <a:noFill/>
                </a:ln>
                <a:solidFill>
                  <a:prstClr val="black"/>
                </a:solidFill>
                <a:effectLst/>
                <a:uLnTx/>
                <a:uFillTx/>
                <a:latin typeface="+mn-lt"/>
                <a:ea typeface="Source Sans Pro"/>
                <a:cs typeface="Source Sans Pro"/>
                <a:sym typeface="Source Sans Pro"/>
              </a:rPr>
              <a:t> </a:t>
            </a:r>
            <a:r>
              <a:rPr kumimoji="0" lang="en-US" altLang="zh-CN" sz="800" b="0" i="0" u="none" strike="noStrike" kern="1200" cap="none" normalizeH="0" baseline="0" noProof="0" dirty="0">
                <a:ln>
                  <a:noFill/>
                </a:ln>
                <a:solidFill>
                  <a:prstClr val="black"/>
                </a:solidFill>
                <a:effectLst/>
                <a:uLnTx/>
                <a:uFillTx/>
                <a:latin typeface="+mn-lt"/>
                <a:ea typeface="Source Sans Pro"/>
                <a:cs typeface="Source Sans Pro"/>
                <a:sym typeface="Source Sans Pro"/>
              </a:rPr>
              <a:t>Predictions</a:t>
            </a:r>
            <a:endParaRPr kumimoji="0" sz="800" b="0" i="0" u="none" strike="noStrike" kern="1200" cap="none" normalizeH="0" baseline="0" noProof="0" dirty="0">
              <a:ln>
                <a:noFill/>
              </a:ln>
              <a:solidFill>
                <a:prstClr val="black"/>
              </a:solidFill>
              <a:effectLst/>
              <a:uLnTx/>
              <a:uFillTx/>
              <a:latin typeface="+mn-lt"/>
              <a:ea typeface="Source Sans Pro"/>
              <a:cs typeface="Source Sans Pro"/>
              <a:sym typeface="Source Sans Pro"/>
            </a:endParaRPr>
          </a:p>
        </p:txBody>
      </p:sp>
      <p:cxnSp>
        <p:nvCxnSpPr>
          <p:cNvPr id="60" name="Straight Arrow Connector 59">
            <a:extLst>
              <a:ext uri="{FF2B5EF4-FFF2-40B4-BE49-F238E27FC236}">
                <a16:creationId xmlns:a16="http://schemas.microsoft.com/office/drawing/2014/main" id="{45D3E423-3443-BA46-89CF-922E586C3C27}"/>
              </a:ext>
            </a:extLst>
          </p:cNvPr>
          <p:cNvCxnSpPr>
            <a:cxnSpLocks/>
            <a:endCxn id="59" idx="5"/>
          </p:cNvCxnSpPr>
          <p:nvPr/>
        </p:nvCxnSpPr>
        <p:spPr>
          <a:xfrm>
            <a:off x="2658502" y="3549272"/>
            <a:ext cx="585376" cy="0"/>
          </a:xfrm>
          <a:prstGeom prst="straightConnector1">
            <a:avLst/>
          </a:prstGeom>
          <a:noFill/>
          <a:ln w="6350" cap="flat" cmpd="sng" algn="ctr">
            <a:solidFill>
              <a:srgbClr val="4472C4"/>
            </a:solidFill>
            <a:prstDash val="solid"/>
            <a:miter lim="800000"/>
            <a:tailEnd type="triangle"/>
          </a:ln>
          <a:effectLst/>
        </p:spPr>
      </p:cxnSp>
      <p:sp>
        <p:nvSpPr>
          <p:cNvPr id="61" name="Shape 62">
            <a:extLst>
              <a:ext uri="{FF2B5EF4-FFF2-40B4-BE49-F238E27FC236}">
                <a16:creationId xmlns:a16="http://schemas.microsoft.com/office/drawing/2014/main" id="{8C9E8380-5325-4943-8403-E62195E6A32C}"/>
              </a:ext>
            </a:extLst>
          </p:cNvPr>
          <p:cNvSpPr/>
          <p:nvPr/>
        </p:nvSpPr>
        <p:spPr>
          <a:xfrm>
            <a:off x="4602732" y="3199208"/>
            <a:ext cx="908363" cy="1287556"/>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w="6350" cap="flat" cmpd="sng" algn="ctr">
            <a:solidFill>
              <a:srgbClr val="ED7D31"/>
            </a:solidFill>
            <a:prstDash val="solid"/>
            <a:miter lim="800000"/>
            <a:headEnd type="none" w="sm" len="sm"/>
            <a:tailEnd type="none" w="sm" len="sm"/>
          </a:ln>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Source Sans Pro"/>
                <a:cs typeface="Source Sans Pro"/>
                <a:sym typeface="Source Sans Pro"/>
              </a:rPr>
              <a:t>Contact Map Filter Generation</a:t>
            </a:r>
            <a:endParaRPr kumimoji="0" sz="800" b="0" i="0" u="none" strike="noStrike" kern="1200" cap="none" spc="0" normalizeH="0" baseline="0" noProof="0" dirty="0">
              <a:ln>
                <a:noFill/>
              </a:ln>
              <a:solidFill>
                <a:prstClr val="white"/>
              </a:solidFill>
              <a:effectLst/>
              <a:uLnTx/>
              <a:uFillTx/>
              <a:latin typeface="+mn-lt"/>
              <a:ea typeface="Source Sans Pro"/>
              <a:cs typeface="Source Sans Pro"/>
              <a:sym typeface="Source Sans Pro"/>
            </a:endParaRPr>
          </a:p>
        </p:txBody>
      </p:sp>
      <p:cxnSp>
        <p:nvCxnSpPr>
          <p:cNvPr id="62" name="Straight Arrow Connector 61">
            <a:extLst>
              <a:ext uri="{FF2B5EF4-FFF2-40B4-BE49-F238E27FC236}">
                <a16:creationId xmlns:a16="http://schemas.microsoft.com/office/drawing/2014/main" id="{94BEEF6D-BEE7-BD4E-96F6-CB6259308203}"/>
              </a:ext>
            </a:extLst>
          </p:cNvPr>
          <p:cNvCxnSpPr>
            <a:cxnSpLocks/>
            <a:stCxn id="59" idx="2"/>
            <a:endCxn id="61" idx="1"/>
          </p:cNvCxnSpPr>
          <p:nvPr/>
        </p:nvCxnSpPr>
        <p:spPr>
          <a:xfrm>
            <a:off x="4338161" y="3549272"/>
            <a:ext cx="264571" cy="293714"/>
          </a:xfrm>
          <a:prstGeom prst="straightConnector1">
            <a:avLst/>
          </a:prstGeom>
          <a:noFill/>
          <a:ln w="6350" cap="flat" cmpd="sng" algn="ctr">
            <a:solidFill>
              <a:srgbClr val="4472C4"/>
            </a:solidFill>
            <a:prstDash val="solid"/>
            <a:miter lim="800000"/>
            <a:tailEnd type="triangle"/>
          </a:ln>
          <a:effectLst/>
        </p:spPr>
      </p:cxnSp>
      <p:sp>
        <p:nvSpPr>
          <p:cNvPr id="102" name="Shape 57">
            <a:extLst>
              <a:ext uri="{FF2B5EF4-FFF2-40B4-BE49-F238E27FC236}">
                <a16:creationId xmlns:a16="http://schemas.microsoft.com/office/drawing/2014/main" id="{5F7DB94D-EA73-5E49-B238-3AEF33F37838}"/>
              </a:ext>
            </a:extLst>
          </p:cNvPr>
          <p:cNvSpPr/>
          <p:nvPr/>
        </p:nvSpPr>
        <p:spPr>
          <a:xfrm>
            <a:off x="5767515" y="3668744"/>
            <a:ext cx="1034984" cy="348483"/>
          </a:xfrm>
          <a:prstGeom prst="parallelogram">
            <a:avLst>
              <a:gd name="adj" fmla="val 25000"/>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rgbClr val="4472C4"/>
            </a:solidFill>
            <a:prstDash val="solid"/>
            <a:miter lim="800000"/>
            <a:headEnd type="none" w="sm" len="sm"/>
            <a:tailEnd type="none" w="sm" len="sm"/>
          </a:ln>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solidFill>
                <a:effectLst/>
                <a:uLnTx/>
                <a:uFillTx/>
                <a:latin typeface="+mn-lt"/>
                <a:ea typeface="Source Sans Pro"/>
                <a:cs typeface="Source Sans Pro"/>
                <a:sym typeface="Source Sans Pro"/>
              </a:rPr>
              <a:t>Contact Map Filter</a:t>
            </a:r>
            <a:endParaRPr kumimoji="0" sz="800" b="0" i="0" u="none" strike="noStrike" kern="1200" cap="none" spc="0" normalizeH="0" baseline="0" noProof="0" dirty="0">
              <a:ln>
                <a:noFill/>
              </a:ln>
              <a:solidFill>
                <a:prstClr val="black"/>
              </a:solidFill>
              <a:effectLst/>
              <a:uLnTx/>
              <a:uFillTx/>
              <a:latin typeface="+mn-lt"/>
              <a:ea typeface="Source Sans Pro"/>
              <a:cs typeface="Source Sans Pro"/>
              <a:sym typeface="Source Sans Pro"/>
            </a:endParaRPr>
          </a:p>
        </p:txBody>
      </p:sp>
      <p:cxnSp>
        <p:nvCxnSpPr>
          <p:cNvPr id="108" name="Straight Arrow Connector 107">
            <a:extLst>
              <a:ext uri="{FF2B5EF4-FFF2-40B4-BE49-F238E27FC236}">
                <a16:creationId xmlns:a16="http://schemas.microsoft.com/office/drawing/2014/main" id="{C74A729C-14F5-5946-B0DC-40B0CC8B443E}"/>
              </a:ext>
            </a:extLst>
          </p:cNvPr>
          <p:cNvCxnSpPr>
            <a:cxnSpLocks/>
            <a:stCxn id="61" idx="3"/>
            <a:endCxn id="102" idx="5"/>
          </p:cNvCxnSpPr>
          <p:nvPr/>
        </p:nvCxnSpPr>
        <p:spPr>
          <a:xfrm flipV="1">
            <a:off x="5511095" y="3842986"/>
            <a:ext cx="299971" cy="1"/>
          </a:xfrm>
          <a:prstGeom prst="straightConnector1">
            <a:avLst/>
          </a:prstGeom>
          <a:noFill/>
          <a:ln w="6350" cap="flat" cmpd="sng" algn="ctr">
            <a:solidFill>
              <a:srgbClr val="4472C4"/>
            </a:solidFill>
            <a:prstDash val="solid"/>
            <a:miter lim="800000"/>
            <a:tailEnd type="triangle"/>
          </a:ln>
          <a:effectLst/>
        </p:spPr>
      </p:cxnSp>
      <p:cxnSp>
        <p:nvCxnSpPr>
          <p:cNvPr id="109" name="Straight Arrow Connector 108">
            <a:extLst>
              <a:ext uri="{FF2B5EF4-FFF2-40B4-BE49-F238E27FC236}">
                <a16:creationId xmlns:a16="http://schemas.microsoft.com/office/drawing/2014/main" id="{DDE403D2-AED1-EB4C-9C51-12614AD9ACF7}"/>
              </a:ext>
            </a:extLst>
          </p:cNvPr>
          <p:cNvCxnSpPr>
            <a:cxnSpLocks/>
            <a:stCxn id="55" idx="2"/>
            <a:endCxn id="61" idx="1"/>
          </p:cNvCxnSpPr>
          <p:nvPr/>
        </p:nvCxnSpPr>
        <p:spPr>
          <a:xfrm flipV="1">
            <a:off x="4338160" y="3842986"/>
            <a:ext cx="264572" cy="331422"/>
          </a:xfrm>
          <a:prstGeom prst="straightConnector1">
            <a:avLst/>
          </a:prstGeom>
          <a:noFill/>
          <a:ln w="6350" cap="flat" cmpd="sng" algn="ctr">
            <a:solidFill>
              <a:srgbClr val="4472C4"/>
            </a:solidFill>
            <a:prstDash val="solid"/>
            <a:miter lim="800000"/>
            <a:tailEnd type="triangle"/>
          </a:ln>
          <a:effectLst/>
        </p:spPr>
      </p:cxnSp>
      <p:sp>
        <p:nvSpPr>
          <p:cNvPr id="111" name="Rectangle 110">
            <a:extLst>
              <a:ext uri="{FF2B5EF4-FFF2-40B4-BE49-F238E27FC236}">
                <a16:creationId xmlns:a16="http://schemas.microsoft.com/office/drawing/2014/main" id="{6D9878CB-72B5-464B-89B8-EB5469CC61E4}"/>
              </a:ext>
            </a:extLst>
          </p:cNvPr>
          <p:cNvSpPr/>
          <p:nvPr/>
        </p:nvSpPr>
        <p:spPr>
          <a:xfrm>
            <a:off x="6548537" y="3134946"/>
            <a:ext cx="373268" cy="163496"/>
          </a:xfrm>
          <a:prstGeom prst="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mn-lt"/>
                <a:ea typeface="+mn-ea"/>
                <a:cs typeface="+mn-cs"/>
              </a:rPr>
              <a:t>2</a:t>
            </a:r>
          </a:p>
        </p:txBody>
      </p:sp>
      <p:sp>
        <p:nvSpPr>
          <p:cNvPr id="112" name="Rectangle 111">
            <a:extLst>
              <a:ext uri="{FF2B5EF4-FFF2-40B4-BE49-F238E27FC236}">
                <a16:creationId xmlns:a16="http://schemas.microsoft.com/office/drawing/2014/main" id="{FF998CCF-9813-D448-BB91-25923208336A}"/>
              </a:ext>
            </a:extLst>
          </p:cNvPr>
          <p:cNvSpPr/>
          <p:nvPr/>
        </p:nvSpPr>
        <p:spPr>
          <a:xfrm>
            <a:off x="1142238" y="3116206"/>
            <a:ext cx="587020" cy="307777"/>
          </a:xfrm>
          <a:prstGeom prst="rect">
            <a:avLst/>
          </a:prstGeom>
        </p:spPr>
        <p:txBody>
          <a:bodyPr wrap="none">
            <a:spAutoFit/>
          </a:bodyPr>
          <a:lstStyle/>
          <a:p>
            <a:r>
              <a:rPr lang="en-US" altLang="zh-CN" sz="700" kern="1200" dirty="0">
                <a:solidFill>
                  <a:prstClr val="black"/>
                </a:solidFill>
                <a:ea typeface="Source Sans Pro"/>
                <a:cs typeface="Source Sans Pro"/>
                <a:sym typeface="Source Sans Pro"/>
              </a:rPr>
              <a:t>Sequence</a:t>
            </a:r>
          </a:p>
          <a:p>
            <a:pPr algn="ctr"/>
            <a:r>
              <a:rPr lang="en-US" altLang="zh-CN" sz="700" kern="1200" dirty="0">
                <a:solidFill>
                  <a:prstClr val="black"/>
                </a:solidFill>
                <a:ea typeface="Source Sans Pro"/>
                <a:cs typeface="Source Sans Pro"/>
                <a:sym typeface="Source Sans Pro"/>
              </a:rPr>
              <a:t>clustering</a:t>
            </a:r>
            <a:endParaRPr lang="en-US" sz="700" dirty="0"/>
          </a:p>
        </p:txBody>
      </p:sp>
      <p:sp>
        <p:nvSpPr>
          <p:cNvPr id="49" name="Shape 62">
            <a:extLst>
              <a:ext uri="{FF2B5EF4-FFF2-40B4-BE49-F238E27FC236}">
                <a16:creationId xmlns:a16="http://schemas.microsoft.com/office/drawing/2014/main" id="{47C09D14-7DE4-B34D-B539-B956AE9D2C39}"/>
              </a:ext>
            </a:extLst>
          </p:cNvPr>
          <p:cNvSpPr/>
          <p:nvPr/>
        </p:nvSpPr>
        <p:spPr>
          <a:xfrm>
            <a:off x="2022768" y="2084965"/>
            <a:ext cx="908362" cy="1672483"/>
          </a:xfrm>
          <a:prstGeom prst="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w="6350" cap="flat" cmpd="sng" algn="ctr">
            <a:solidFill>
              <a:srgbClr val="4472C4"/>
            </a:solidFill>
            <a:prstDash val="solid"/>
            <a:miter lim="800000"/>
            <a:headEnd type="none" w="sm" len="sm"/>
            <a:tailEnd type="none" w="sm" len="sm"/>
          </a:ln>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white"/>
                </a:solidFill>
                <a:effectLst/>
                <a:uLnTx/>
                <a:uFillTx/>
                <a:latin typeface="+mn-lt"/>
                <a:ea typeface="Source Sans Pro"/>
                <a:cs typeface="Source Sans Pro"/>
                <a:sym typeface="Source Sans Pro"/>
              </a:rPr>
              <a:t>Contact Map Predictor</a:t>
            </a:r>
            <a:endParaRPr kumimoji="0" sz="800" b="0" i="0" u="none" strike="noStrike" kern="1200" cap="none" spc="0" normalizeH="0" baseline="0" noProof="0" dirty="0">
              <a:ln>
                <a:noFill/>
              </a:ln>
              <a:solidFill>
                <a:prstClr val="white"/>
              </a:solidFill>
              <a:effectLst/>
              <a:uLnTx/>
              <a:uFillTx/>
              <a:latin typeface="+mn-lt"/>
              <a:ea typeface="Source Sans Pro"/>
              <a:cs typeface="Source Sans Pro"/>
              <a:sym typeface="Source Sans Pro"/>
            </a:endParaRPr>
          </a:p>
        </p:txBody>
      </p:sp>
      <p:sp>
        <p:nvSpPr>
          <p:cNvPr id="93" name="Shape 93"/>
          <p:cNvSpPr txBox="1">
            <a:spLocks noGrp="1"/>
          </p:cNvSpPr>
          <p:nvPr>
            <p:ph type="title"/>
          </p:nvPr>
        </p:nvSpPr>
        <p:spPr>
          <a:xfrm>
            <a:off x="457200" y="205976"/>
            <a:ext cx="8229600" cy="672000"/>
          </a:xfrm>
          <a:prstGeom prst="rect">
            <a:avLst/>
          </a:prstGeom>
        </p:spPr>
        <p:txBody>
          <a:bodyPr wrap="square" lIns="91425" tIns="91425" rIns="91425" bIns="91425" anchor="ctr" anchorCtr="0">
            <a:normAutofit fontScale="90000"/>
          </a:bodyPr>
          <a:lstStyle/>
          <a:p>
            <a:pPr lvl="0">
              <a:spcBef>
                <a:spcPts val="0"/>
              </a:spcBef>
              <a:buNone/>
            </a:pPr>
            <a:r>
              <a:rPr lang="en-US" dirty="0"/>
              <a:t>Overall Architecture</a:t>
            </a:r>
          </a:p>
        </p:txBody>
      </p:sp>
      <p:sp>
        <p:nvSpPr>
          <p:cNvPr id="2" name="Slide Number Placeholder 1">
            <a:extLst>
              <a:ext uri="{FF2B5EF4-FFF2-40B4-BE49-F238E27FC236}">
                <a16:creationId xmlns:a16="http://schemas.microsoft.com/office/drawing/2014/main" id="{73E123F6-3C81-432B-A615-AB157E5386BF}"/>
              </a:ext>
            </a:extLst>
          </p:cNvPr>
          <p:cNvSpPr>
            <a:spLocks noGrp="1"/>
          </p:cNvSpPr>
          <p:nvPr>
            <p:ph type="sldNum" idx="4"/>
          </p:nvPr>
        </p:nvSpPr>
        <p:spPr/>
        <p:txBody>
          <a:bodyPr/>
          <a:lstStyle/>
          <a:p>
            <a:pPr marL="0" marR="0" lvl="0" indent="0" algn="l" rtl="0">
              <a:spcBef>
                <a:spcPts val="0"/>
              </a:spcBef>
              <a:buSzPct val="25000"/>
              <a:buNone/>
            </a:pPr>
            <a:fld id="{00000000-1234-1234-1234-123412341234}" type="slidenum">
              <a:rPr lang="en-US" sz="1000" b="0" i="0" u="none" strike="noStrike" cap="none" smtClean="0">
                <a:solidFill>
                  <a:schemeClr val="lt1"/>
                </a:solidFill>
                <a:latin typeface="Arial"/>
                <a:ea typeface="Arial"/>
                <a:cs typeface="Arial"/>
                <a:sym typeface="Arial"/>
              </a:rPr>
              <a:t>48</a:t>
            </a:fld>
            <a:endParaRPr lang="en-US" sz="1000" b="0" i="0" u="none" strike="noStrike" cap="none">
              <a:solidFill>
                <a:schemeClr val="lt1"/>
              </a:solidFill>
              <a:latin typeface="Arial"/>
              <a:ea typeface="Arial"/>
              <a:cs typeface="Arial"/>
              <a:sym typeface="Arial"/>
            </a:endParaRPr>
          </a:p>
        </p:txBody>
      </p:sp>
      <p:sp>
        <p:nvSpPr>
          <p:cNvPr id="63" name="Freeform 62">
            <a:extLst>
              <a:ext uri="{FF2B5EF4-FFF2-40B4-BE49-F238E27FC236}">
                <a16:creationId xmlns:a16="http://schemas.microsoft.com/office/drawing/2014/main" id="{2F083E2F-0DCD-1A4F-B364-A39BD2626E55}"/>
              </a:ext>
            </a:extLst>
          </p:cNvPr>
          <p:cNvSpPr/>
          <p:nvPr/>
        </p:nvSpPr>
        <p:spPr>
          <a:xfrm>
            <a:off x="4095849" y="2284473"/>
            <a:ext cx="3615565" cy="1384271"/>
          </a:xfrm>
          <a:custGeom>
            <a:avLst/>
            <a:gdLst>
              <a:gd name="connsiteX0" fmla="*/ 0 w 2902226"/>
              <a:gd name="connsiteY0" fmla="*/ 0 h 1967947"/>
              <a:gd name="connsiteX1" fmla="*/ 2902226 w 2902226"/>
              <a:gd name="connsiteY1" fmla="*/ 0 h 1967947"/>
              <a:gd name="connsiteX2" fmla="*/ 2902226 w 2902226"/>
              <a:gd name="connsiteY2" fmla="*/ 1967947 h 1967947"/>
            </a:gdLst>
            <a:ahLst/>
            <a:cxnLst>
              <a:cxn ang="0">
                <a:pos x="connsiteX0" y="connsiteY0"/>
              </a:cxn>
              <a:cxn ang="0">
                <a:pos x="connsiteX1" y="connsiteY1"/>
              </a:cxn>
              <a:cxn ang="0">
                <a:pos x="connsiteX2" y="connsiteY2"/>
              </a:cxn>
            </a:cxnLst>
            <a:rect l="l" t="t" r="r" b="b"/>
            <a:pathLst>
              <a:path w="2902226" h="1967947">
                <a:moveTo>
                  <a:pt x="0" y="0"/>
                </a:moveTo>
                <a:lnTo>
                  <a:pt x="2902226" y="0"/>
                </a:lnTo>
                <a:lnTo>
                  <a:pt x="2902226" y="1967947"/>
                </a:lnTo>
              </a:path>
            </a:pathLst>
          </a:custGeom>
          <a:noFill/>
          <a:ln w="6350" cap="flat" cmpd="sng" algn="ctr">
            <a:solidFill>
              <a:srgbClr val="4472C4"/>
            </a:solidFill>
            <a:prstDash val="solid"/>
            <a:miter lim="800000"/>
            <a:headEnd type="none" w="med" len="med"/>
            <a:tailEnd type="triangl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mn-lt"/>
              <a:ea typeface="+mn-ea"/>
              <a:cs typeface="+mn-cs"/>
            </a:endParaRPr>
          </a:p>
        </p:txBody>
      </p:sp>
      <p:sp>
        <p:nvSpPr>
          <p:cNvPr id="64" name="Shape 57">
            <a:extLst>
              <a:ext uri="{FF2B5EF4-FFF2-40B4-BE49-F238E27FC236}">
                <a16:creationId xmlns:a16="http://schemas.microsoft.com/office/drawing/2014/main" id="{C8C3E6A0-05E8-BC48-9094-FA552985770C}"/>
              </a:ext>
            </a:extLst>
          </p:cNvPr>
          <p:cNvSpPr/>
          <p:nvPr/>
        </p:nvSpPr>
        <p:spPr>
          <a:xfrm>
            <a:off x="688899" y="2119516"/>
            <a:ext cx="1024620" cy="348483"/>
          </a:xfrm>
          <a:prstGeom prst="parallelogram">
            <a:avLst>
              <a:gd name="adj" fmla="val 25000"/>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rgbClr val="4472C4"/>
            </a:solidFill>
            <a:prstDash val="solid"/>
            <a:miter lim="800000"/>
            <a:headEnd type="none" w="sm" len="sm"/>
            <a:tailEnd type="none" w="sm" len="sm"/>
          </a:ln>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solidFill>
                <a:effectLst/>
                <a:uLnTx/>
                <a:uFillTx/>
                <a:latin typeface="+mn-lt"/>
                <a:ea typeface="Source Sans Pro"/>
                <a:cs typeface="Source Sans Pro"/>
                <a:sym typeface="Source Sans Pro"/>
              </a:rPr>
              <a:t>Target Sequence</a:t>
            </a:r>
            <a:endParaRPr kumimoji="0" sz="800" b="0" i="0" u="none" strike="noStrike" kern="1200" cap="none" spc="0" normalizeH="0" baseline="0" noProof="0" dirty="0">
              <a:ln>
                <a:noFill/>
              </a:ln>
              <a:solidFill>
                <a:prstClr val="black"/>
              </a:solidFill>
              <a:effectLst/>
              <a:uLnTx/>
              <a:uFillTx/>
              <a:latin typeface="+mn-lt"/>
              <a:ea typeface="Source Sans Pro"/>
              <a:cs typeface="Source Sans Pro"/>
              <a:sym typeface="Source Sans Pro"/>
            </a:endParaRPr>
          </a:p>
        </p:txBody>
      </p:sp>
      <p:cxnSp>
        <p:nvCxnSpPr>
          <p:cNvPr id="65" name="Straight Arrow Connector 64">
            <a:extLst>
              <a:ext uri="{FF2B5EF4-FFF2-40B4-BE49-F238E27FC236}">
                <a16:creationId xmlns:a16="http://schemas.microsoft.com/office/drawing/2014/main" id="{CA9DEC4E-A431-4446-9DEE-C421BFCB77A2}"/>
              </a:ext>
            </a:extLst>
          </p:cNvPr>
          <p:cNvCxnSpPr>
            <a:cxnSpLocks/>
            <a:stCxn id="64" idx="2"/>
          </p:cNvCxnSpPr>
          <p:nvPr/>
        </p:nvCxnSpPr>
        <p:spPr>
          <a:xfrm>
            <a:off x="1669968" y="2293757"/>
            <a:ext cx="352800" cy="0"/>
          </a:xfrm>
          <a:prstGeom prst="straightConnector1">
            <a:avLst/>
          </a:prstGeom>
          <a:noFill/>
          <a:ln w="6350" cap="flat" cmpd="sng" algn="ctr">
            <a:solidFill>
              <a:srgbClr val="4472C4"/>
            </a:solidFill>
            <a:prstDash val="solid"/>
            <a:miter lim="800000"/>
            <a:tailEnd type="triangle"/>
          </a:ln>
          <a:effectLst/>
        </p:spPr>
      </p:cxnSp>
      <p:sp>
        <p:nvSpPr>
          <p:cNvPr id="66" name="Shape 62">
            <a:extLst>
              <a:ext uri="{FF2B5EF4-FFF2-40B4-BE49-F238E27FC236}">
                <a16:creationId xmlns:a16="http://schemas.microsoft.com/office/drawing/2014/main" id="{830710D6-3963-334A-88C7-B3A5F683F073}"/>
              </a:ext>
            </a:extLst>
          </p:cNvPr>
          <p:cNvSpPr/>
          <p:nvPr/>
        </p:nvSpPr>
        <p:spPr>
          <a:xfrm>
            <a:off x="736448" y="2692397"/>
            <a:ext cx="852388" cy="347600"/>
          </a:xfrm>
          <a:prstGeom prst="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w="6350" cap="flat" cmpd="sng" algn="ctr">
            <a:solidFill>
              <a:srgbClr val="4472C4"/>
            </a:solidFill>
            <a:prstDash val="solid"/>
            <a:miter lim="800000"/>
            <a:headEnd type="none" w="sm" len="sm"/>
            <a:tailEnd type="none" w="sm" len="sm"/>
          </a:ln>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white"/>
                </a:solidFill>
                <a:effectLst/>
                <a:uLnTx/>
                <a:uFillTx/>
                <a:latin typeface="+mn-lt"/>
                <a:ea typeface="Source Sans Pro"/>
                <a:cs typeface="Source Sans Pro"/>
                <a:sym typeface="Source Sans Pro"/>
              </a:rPr>
              <a:t>Blast</a:t>
            </a:r>
            <a:endParaRPr kumimoji="0" sz="800" b="0" i="0" u="none" strike="noStrike" kern="1200" cap="none" spc="0" normalizeH="0" baseline="0" noProof="0" dirty="0">
              <a:ln>
                <a:noFill/>
              </a:ln>
              <a:solidFill>
                <a:prstClr val="white"/>
              </a:solidFill>
              <a:effectLst/>
              <a:uLnTx/>
              <a:uFillTx/>
              <a:latin typeface="+mn-lt"/>
              <a:ea typeface="Source Sans Pro"/>
              <a:cs typeface="Source Sans Pro"/>
              <a:sym typeface="Source Sans Pro"/>
            </a:endParaRPr>
          </a:p>
        </p:txBody>
      </p:sp>
      <p:cxnSp>
        <p:nvCxnSpPr>
          <p:cNvPr id="68" name="Straight Arrow Connector 67">
            <a:extLst>
              <a:ext uri="{FF2B5EF4-FFF2-40B4-BE49-F238E27FC236}">
                <a16:creationId xmlns:a16="http://schemas.microsoft.com/office/drawing/2014/main" id="{266FD05C-3B37-834E-AB7C-7808CA6B21D0}"/>
              </a:ext>
            </a:extLst>
          </p:cNvPr>
          <p:cNvCxnSpPr>
            <a:cxnSpLocks/>
            <a:stCxn id="64" idx="3"/>
            <a:endCxn id="66" idx="0"/>
          </p:cNvCxnSpPr>
          <p:nvPr/>
        </p:nvCxnSpPr>
        <p:spPr>
          <a:xfrm>
            <a:off x="1157658" y="2467998"/>
            <a:ext cx="4985" cy="224398"/>
          </a:xfrm>
          <a:prstGeom prst="straightConnector1">
            <a:avLst/>
          </a:prstGeom>
          <a:noFill/>
          <a:ln w="6350" cap="flat" cmpd="sng" algn="ctr">
            <a:solidFill>
              <a:srgbClr val="4472C4"/>
            </a:solidFill>
            <a:prstDash val="solid"/>
            <a:miter lim="800000"/>
            <a:tailEnd type="triangle"/>
          </a:ln>
          <a:effectLst/>
        </p:spPr>
      </p:cxnSp>
      <p:cxnSp>
        <p:nvCxnSpPr>
          <p:cNvPr id="69" name="Straight Arrow Connector 68">
            <a:extLst>
              <a:ext uri="{FF2B5EF4-FFF2-40B4-BE49-F238E27FC236}">
                <a16:creationId xmlns:a16="http://schemas.microsoft.com/office/drawing/2014/main" id="{27B73D3C-EBF3-B245-8C6E-2F0A8DF46422}"/>
              </a:ext>
            </a:extLst>
          </p:cNvPr>
          <p:cNvCxnSpPr>
            <a:cxnSpLocks/>
            <a:stCxn id="66" idx="2"/>
          </p:cNvCxnSpPr>
          <p:nvPr/>
        </p:nvCxnSpPr>
        <p:spPr>
          <a:xfrm>
            <a:off x="1162642" y="3039997"/>
            <a:ext cx="1" cy="372654"/>
          </a:xfrm>
          <a:prstGeom prst="straightConnector1">
            <a:avLst/>
          </a:prstGeom>
          <a:noFill/>
          <a:ln w="6350" cap="flat" cmpd="sng" algn="ctr">
            <a:solidFill>
              <a:srgbClr val="4472C4"/>
            </a:solidFill>
            <a:prstDash val="solid"/>
            <a:miter lim="800000"/>
            <a:tailEnd type="triangle"/>
          </a:ln>
          <a:effectLst/>
        </p:spPr>
      </p:cxnSp>
      <p:sp>
        <p:nvSpPr>
          <p:cNvPr id="75" name="Shape 57">
            <a:extLst>
              <a:ext uri="{FF2B5EF4-FFF2-40B4-BE49-F238E27FC236}">
                <a16:creationId xmlns:a16="http://schemas.microsoft.com/office/drawing/2014/main" id="{686037E3-D10E-1441-8FC1-E94FE9AF1DED}"/>
              </a:ext>
            </a:extLst>
          </p:cNvPr>
          <p:cNvSpPr/>
          <p:nvPr/>
        </p:nvSpPr>
        <p:spPr>
          <a:xfrm>
            <a:off x="3192174" y="2119516"/>
            <a:ext cx="1159126" cy="348483"/>
          </a:xfrm>
          <a:prstGeom prst="parallelogram">
            <a:avLst>
              <a:gd name="adj" fmla="val 25000"/>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rgbClr val="4472C4"/>
            </a:solidFill>
            <a:prstDash val="solid"/>
            <a:miter lim="800000"/>
            <a:headEnd type="none" w="sm" len="sm"/>
            <a:tailEnd type="none" w="sm" len="sm"/>
          </a:ln>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solidFill>
                <a:effectLst/>
                <a:uLnTx/>
                <a:uFillTx/>
                <a:latin typeface="+mn-lt"/>
                <a:ea typeface="Source Sans Pro"/>
                <a:cs typeface="Source Sans Pro"/>
                <a:sym typeface="Source Sans Pro"/>
              </a:rPr>
              <a:t>Target Contact Prediction</a:t>
            </a:r>
            <a:endParaRPr kumimoji="0" sz="800" b="0" i="0" u="none" strike="noStrike" kern="1200" cap="none" spc="0" normalizeH="0" baseline="0" noProof="0" dirty="0">
              <a:ln>
                <a:noFill/>
              </a:ln>
              <a:solidFill>
                <a:prstClr val="black"/>
              </a:solidFill>
              <a:effectLst/>
              <a:uLnTx/>
              <a:uFillTx/>
              <a:latin typeface="+mn-lt"/>
              <a:ea typeface="Source Sans Pro"/>
              <a:cs typeface="Source Sans Pro"/>
              <a:sym typeface="Source Sans Pro"/>
            </a:endParaRPr>
          </a:p>
        </p:txBody>
      </p:sp>
      <p:sp>
        <p:nvSpPr>
          <p:cNvPr id="84" name="Shape 57">
            <a:extLst>
              <a:ext uri="{FF2B5EF4-FFF2-40B4-BE49-F238E27FC236}">
                <a16:creationId xmlns:a16="http://schemas.microsoft.com/office/drawing/2014/main" id="{17B9BBDC-33C0-6940-8E76-96CADBE2113E}"/>
              </a:ext>
            </a:extLst>
          </p:cNvPr>
          <p:cNvSpPr/>
          <p:nvPr/>
        </p:nvSpPr>
        <p:spPr>
          <a:xfrm>
            <a:off x="7072030" y="4122927"/>
            <a:ext cx="1278765" cy="348483"/>
          </a:xfrm>
          <a:prstGeom prst="parallelogram">
            <a:avLst>
              <a:gd name="adj" fmla="val 25000"/>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rgbClr val="4472C4"/>
            </a:solidFill>
            <a:prstDash val="solid"/>
            <a:miter lim="800000"/>
            <a:headEnd type="none" w="sm" len="sm"/>
            <a:tailEnd type="none" w="sm" len="sm"/>
          </a:ln>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mn-lt"/>
                <a:ea typeface="Source Sans Pro"/>
                <a:cs typeface="Source Sans Pro"/>
                <a:sym typeface="Source Sans Pro"/>
              </a:rPr>
              <a:t>Refined Contact Map Prediction</a:t>
            </a:r>
            <a:endParaRPr kumimoji="0" sz="800" b="0" i="0" u="none" strike="noStrike" kern="1200" cap="none" spc="0" normalizeH="0" baseline="0" noProof="0" dirty="0">
              <a:ln>
                <a:noFill/>
              </a:ln>
              <a:solidFill>
                <a:prstClr val="black"/>
              </a:solidFill>
              <a:effectLst/>
              <a:uLnTx/>
              <a:uFillTx/>
              <a:latin typeface="+mn-lt"/>
              <a:ea typeface="Source Sans Pro"/>
              <a:cs typeface="Source Sans Pro"/>
              <a:sym typeface="Source Sans Pro"/>
            </a:endParaRPr>
          </a:p>
        </p:txBody>
      </p:sp>
      <p:cxnSp>
        <p:nvCxnSpPr>
          <p:cNvPr id="86" name="Straight Arrow Connector 85">
            <a:extLst>
              <a:ext uri="{FF2B5EF4-FFF2-40B4-BE49-F238E27FC236}">
                <a16:creationId xmlns:a16="http://schemas.microsoft.com/office/drawing/2014/main" id="{97946BD7-DE84-B142-9010-E180BC6CFC66}"/>
              </a:ext>
            </a:extLst>
          </p:cNvPr>
          <p:cNvCxnSpPr>
            <a:cxnSpLocks/>
            <a:stCxn id="87" idx="2"/>
            <a:endCxn id="84" idx="0"/>
          </p:cNvCxnSpPr>
          <p:nvPr/>
        </p:nvCxnSpPr>
        <p:spPr>
          <a:xfrm>
            <a:off x="7711413" y="4011369"/>
            <a:ext cx="0" cy="111558"/>
          </a:xfrm>
          <a:prstGeom prst="straightConnector1">
            <a:avLst/>
          </a:prstGeom>
          <a:noFill/>
          <a:ln w="6350" cap="flat" cmpd="sng" algn="ctr">
            <a:solidFill>
              <a:srgbClr val="4472C4"/>
            </a:solidFill>
            <a:prstDash val="solid"/>
            <a:miter lim="800000"/>
            <a:tailEnd type="triangle"/>
          </a:ln>
          <a:effectLst/>
        </p:spPr>
      </p:cxnSp>
      <p:sp>
        <p:nvSpPr>
          <p:cNvPr id="87" name="Shape 62">
            <a:extLst>
              <a:ext uri="{FF2B5EF4-FFF2-40B4-BE49-F238E27FC236}">
                <a16:creationId xmlns:a16="http://schemas.microsoft.com/office/drawing/2014/main" id="{E5E94EF6-4B4C-C147-86F6-C3BD24304865}"/>
              </a:ext>
            </a:extLst>
          </p:cNvPr>
          <p:cNvSpPr/>
          <p:nvPr/>
        </p:nvSpPr>
        <p:spPr>
          <a:xfrm>
            <a:off x="7285219" y="3663769"/>
            <a:ext cx="852388" cy="347600"/>
          </a:xfrm>
          <a:prstGeom prst="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w="6350" cap="flat" cmpd="sng" algn="ctr">
            <a:solidFill>
              <a:srgbClr val="4472C4"/>
            </a:solidFill>
            <a:prstDash val="solid"/>
            <a:miter lim="800000"/>
            <a:headEnd type="none" w="sm" len="sm"/>
            <a:tailEnd type="none" w="sm" len="sm"/>
          </a:ln>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white"/>
                </a:solidFill>
                <a:effectLst/>
                <a:uLnTx/>
                <a:uFillTx/>
                <a:latin typeface="+mn-lt"/>
                <a:ea typeface="Source Sans Pro"/>
                <a:cs typeface="Source Sans Pro"/>
                <a:sym typeface="Source Sans Pro"/>
              </a:rPr>
              <a:t>Fusion</a:t>
            </a:r>
            <a:endParaRPr kumimoji="0" sz="800" b="0" i="0" u="none" strike="noStrike" kern="1200" cap="none" spc="0" normalizeH="0" baseline="0" noProof="0" dirty="0">
              <a:ln>
                <a:noFill/>
              </a:ln>
              <a:solidFill>
                <a:prstClr val="white"/>
              </a:solidFill>
              <a:effectLst/>
              <a:uLnTx/>
              <a:uFillTx/>
              <a:latin typeface="+mn-lt"/>
              <a:ea typeface="Source Sans Pro"/>
              <a:cs typeface="Source Sans Pro"/>
              <a:sym typeface="Source Sans Pro"/>
            </a:endParaRPr>
          </a:p>
        </p:txBody>
      </p:sp>
      <p:sp>
        <p:nvSpPr>
          <p:cNvPr id="88" name="Rectangle 87">
            <a:extLst>
              <a:ext uri="{FF2B5EF4-FFF2-40B4-BE49-F238E27FC236}">
                <a16:creationId xmlns:a16="http://schemas.microsoft.com/office/drawing/2014/main" id="{BF5CDC51-D436-9A40-898C-7BAC17FFD8E2}"/>
              </a:ext>
            </a:extLst>
          </p:cNvPr>
          <p:cNvSpPr/>
          <p:nvPr/>
        </p:nvSpPr>
        <p:spPr>
          <a:xfrm>
            <a:off x="580444" y="1956020"/>
            <a:ext cx="6341362" cy="620194"/>
          </a:xfrm>
          <a:prstGeom prst="rect">
            <a:avLst/>
          </a:prstGeom>
          <a:noFill/>
          <a:ln w="12700" cap="flat" cmpd="sng" algn="ctr">
            <a:solidFill>
              <a:sysClr val="window" lastClr="FFFFFF">
                <a:lumMod val="50000"/>
              </a:sys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mn-lt"/>
              <a:ea typeface="+mn-ea"/>
              <a:cs typeface="+mn-cs"/>
            </a:endParaRPr>
          </a:p>
        </p:txBody>
      </p:sp>
      <p:sp>
        <p:nvSpPr>
          <p:cNvPr id="90" name="Rectangle 89">
            <a:extLst>
              <a:ext uri="{FF2B5EF4-FFF2-40B4-BE49-F238E27FC236}">
                <a16:creationId xmlns:a16="http://schemas.microsoft.com/office/drawing/2014/main" id="{AA72F651-70C0-EE49-87D9-5B79BBADD7AC}"/>
              </a:ext>
            </a:extLst>
          </p:cNvPr>
          <p:cNvSpPr/>
          <p:nvPr/>
        </p:nvSpPr>
        <p:spPr>
          <a:xfrm>
            <a:off x="6548538" y="1956020"/>
            <a:ext cx="373268" cy="163496"/>
          </a:xfrm>
          <a:prstGeom prst="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mn-lt"/>
                <a:ea typeface="+mn-ea"/>
                <a:cs typeface="+mn-cs"/>
              </a:rPr>
              <a:t>1</a:t>
            </a:r>
          </a:p>
        </p:txBody>
      </p:sp>
      <p:cxnSp>
        <p:nvCxnSpPr>
          <p:cNvPr id="92" name="Straight Arrow Connector 91">
            <a:extLst>
              <a:ext uri="{FF2B5EF4-FFF2-40B4-BE49-F238E27FC236}">
                <a16:creationId xmlns:a16="http://schemas.microsoft.com/office/drawing/2014/main" id="{F8244E3F-A771-3B49-B619-7B7BA6757F65}"/>
              </a:ext>
            </a:extLst>
          </p:cNvPr>
          <p:cNvCxnSpPr>
            <a:cxnSpLocks/>
            <a:endCxn id="87" idx="1"/>
          </p:cNvCxnSpPr>
          <p:nvPr/>
        </p:nvCxnSpPr>
        <p:spPr>
          <a:xfrm flipV="1">
            <a:off x="6758949" y="3837569"/>
            <a:ext cx="526270" cy="5417"/>
          </a:xfrm>
          <a:prstGeom prst="straightConnector1">
            <a:avLst/>
          </a:prstGeom>
          <a:noFill/>
          <a:ln w="6350" cap="flat" cmpd="sng" algn="ctr">
            <a:solidFill>
              <a:srgbClr val="4472C4"/>
            </a:solidFill>
            <a:prstDash val="solid"/>
            <a:miter lim="800000"/>
            <a:tailEnd type="triangle"/>
          </a:ln>
          <a:effectLst/>
        </p:spPr>
      </p:cxnSp>
      <p:sp>
        <p:nvSpPr>
          <p:cNvPr id="94" name="Rectangle 93">
            <a:extLst>
              <a:ext uri="{FF2B5EF4-FFF2-40B4-BE49-F238E27FC236}">
                <a16:creationId xmlns:a16="http://schemas.microsoft.com/office/drawing/2014/main" id="{F57D7E1F-AA27-F441-B8F0-709552984054}"/>
              </a:ext>
            </a:extLst>
          </p:cNvPr>
          <p:cNvSpPr/>
          <p:nvPr/>
        </p:nvSpPr>
        <p:spPr>
          <a:xfrm>
            <a:off x="6991696" y="1965455"/>
            <a:ext cx="1484394" cy="2574738"/>
          </a:xfrm>
          <a:prstGeom prst="rect">
            <a:avLst/>
          </a:prstGeom>
          <a:noFill/>
          <a:ln w="12700" cap="flat" cmpd="sng" algn="ctr">
            <a:solidFill>
              <a:sysClr val="window" lastClr="FFFFFF">
                <a:lumMod val="50000"/>
              </a:sys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mn-lt"/>
              <a:ea typeface="+mn-ea"/>
              <a:cs typeface="+mn-cs"/>
            </a:endParaRPr>
          </a:p>
        </p:txBody>
      </p:sp>
      <p:sp>
        <p:nvSpPr>
          <p:cNvPr id="95" name="Rectangle 94">
            <a:extLst>
              <a:ext uri="{FF2B5EF4-FFF2-40B4-BE49-F238E27FC236}">
                <a16:creationId xmlns:a16="http://schemas.microsoft.com/office/drawing/2014/main" id="{01800126-974F-504A-AF1E-882DB178219B}"/>
              </a:ext>
            </a:extLst>
          </p:cNvPr>
          <p:cNvSpPr/>
          <p:nvPr/>
        </p:nvSpPr>
        <p:spPr>
          <a:xfrm>
            <a:off x="8100669" y="1956020"/>
            <a:ext cx="373268" cy="163496"/>
          </a:xfrm>
          <a:prstGeom prst="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mn-lt"/>
                <a:ea typeface="+mn-ea"/>
                <a:cs typeface="+mn-cs"/>
              </a:rPr>
              <a:t>3</a:t>
            </a:r>
          </a:p>
        </p:txBody>
      </p:sp>
      <p:grpSp>
        <p:nvGrpSpPr>
          <p:cNvPr id="96" name="Group 95">
            <a:extLst>
              <a:ext uri="{FF2B5EF4-FFF2-40B4-BE49-F238E27FC236}">
                <a16:creationId xmlns:a16="http://schemas.microsoft.com/office/drawing/2014/main" id="{9B8FC688-9CA7-7848-80C4-FA3C079BD292}"/>
              </a:ext>
            </a:extLst>
          </p:cNvPr>
          <p:cNvGrpSpPr/>
          <p:nvPr/>
        </p:nvGrpSpPr>
        <p:grpSpPr>
          <a:xfrm>
            <a:off x="580444" y="884126"/>
            <a:ext cx="1956022" cy="952934"/>
            <a:chOff x="2758698" y="684307"/>
            <a:chExt cx="2417735" cy="1862482"/>
          </a:xfrm>
        </p:grpSpPr>
        <p:sp>
          <p:nvSpPr>
            <p:cNvPr id="97" name="Rectangle 96">
              <a:extLst>
                <a:ext uri="{FF2B5EF4-FFF2-40B4-BE49-F238E27FC236}">
                  <a16:creationId xmlns:a16="http://schemas.microsoft.com/office/drawing/2014/main" id="{17E15CFA-08D4-2740-AE19-424BD6D3DB68}"/>
                </a:ext>
              </a:extLst>
            </p:cNvPr>
            <p:cNvSpPr/>
            <p:nvPr/>
          </p:nvSpPr>
          <p:spPr>
            <a:xfrm>
              <a:off x="2758698" y="684307"/>
              <a:ext cx="2417735" cy="1862482"/>
            </a:xfrm>
            <a:prstGeom prst="rect">
              <a:avLst/>
            </a:prstGeom>
          </p:spPr>
          <p:style>
            <a:lnRef idx="2">
              <a:schemeClr val="accent4">
                <a:tint val="40000"/>
                <a:alpha val="90000"/>
                <a:hueOff val="-1972855"/>
                <a:satOff val="11079"/>
                <a:lumOff val="704"/>
                <a:alphaOff val="0"/>
              </a:schemeClr>
            </a:lnRef>
            <a:fillRef idx="1">
              <a:schemeClr val="accent4">
                <a:tint val="40000"/>
                <a:alpha val="90000"/>
                <a:hueOff val="-1972855"/>
                <a:satOff val="11079"/>
                <a:lumOff val="704"/>
                <a:alphaOff val="0"/>
              </a:schemeClr>
            </a:fillRef>
            <a:effectRef idx="0">
              <a:schemeClr val="accent4">
                <a:tint val="40000"/>
                <a:alpha val="90000"/>
                <a:hueOff val="-1972855"/>
                <a:satOff val="11079"/>
                <a:lumOff val="704"/>
                <a:alphaOff val="0"/>
              </a:schemeClr>
            </a:effectRef>
            <a:fontRef idx="minor">
              <a:schemeClr val="dk1">
                <a:hueOff val="0"/>
                <a:satOff val="0"/>
                <a:lumOff val="0"/>
                <a:alphaOff val="0"/>
              </a:schemeClr>
            </a:fontRef>
          </p:style>
        </p:sp>
        <p:sp>
          <p:nvSpPr>
            <p:cNvPr id="98" name="TextBox 97">
              <a:extLst>
                <a:ext uri="{FF2B5EF4-FFF2-40B4-BE49-F238E27FC236}">
                  <a16:creationId xmlns:a16="http://schemas.microsoft.com/office/drawing/2014/main" id="{1A18BDF9-1CF6-524C-9BC4-B379B9A9879A}"/>
                </a:ext>
              </a:extLst>
            </p:cNvPr>
            <p:cNvSpPr txBox="1"/>
            <p:nvPr/>
          </p:nvSpPr>
          <p:spPr>
            <a:xfrm>
              <a:off x="2758698" y="684307"/>
              <a:ext cx="2417735" cy="186248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lvl="1" algn="l" defTabSz="622300">
                <a:lnSpc>
                  <a:spcPct val="100000"/>
                </a:lnSpc>
                <a:spcBef>
                  <a:spcPct val="0"/>
                </a:spcBef>
                <a:spcAft>
                  <a:spcPct val="15000"/>
                </a:spcAft>
              </a:pPr>
              <a:r>
                <a:rPr lang="en-US" altLang="zh-CN" sz="1400" b="1" i="1" kern="1200" dirty="0"/>
                <a:t>1.</a:t>
              </a:r>
              <a:r>
                <a:rPr lang="zh-CN" altLang="en-US" sz="1400" b="1" i="1" kern="1200" dirty="0"/>
                <a:t> </a:t>
              </a:r>
              <a:r>
                <a:rPr lang="en-US" altLang="zh-CN" sz="1400" kern="1200" dirty="0"/>
                <a:t>Target</a:t>
              </a:r>
              <a:r>
                <a:rPr lang="zh-CN" altLang="en-US" sz="1400" kern="1200" dirty="0"/>
                <a:t> </a:t>
              </a:r>
              <a:r>
                <a:rPr lang="en-US" altLang="zh-CN" sz="1400" kern="1200" dirty="0"/>
                <a:t>contact map prediction.</a:t>
              </a:r>
              <a:endParaRPr lang="en-US" sz="1400" kern="1200" dirty="0"/>
            </a:p>
          </p:txBody>
        </p:sp>
      </p:grpSp>
      <p:grpSp>
        <p:nvGrpSpPr>
          <p:cNvPr id="99" name="Group 98">
            <a:extLst>
              <a:ext uri="{FF2B5EF4-FFF2-40B4-BE49-F238E27FC236}">
                <a16:creationId xmlns:a16="http://schemas.microsoft.com/office/drawing/2014/main" id="{3B7FE969-7061-8D4D-9DB2-3A47BE12A800}"/>
              </a:ext>
            </a:extLst>
          </p:cNvPr>
          <p:cNvGrpSpPr/>
          <p:nvPr/>
        </p:nvGrpSpPr>
        <p:grpSpPr>
          <a:xfrm>
            <a:off x="3221819" y="882203"/>
            <a:ext cx="2700362" cy="952934"/>
            <a:chOff x="2758698" y="684307"/>
            <a:chExt cx="2417735" cy="1862482"/>
          </a:xfrm>
        </p:grpSpPr>
        <p:sp>
          <p:nvSpPr>
            <p:cNvPr id="100" name="Rectangle 99">
              <a:extLst>
                <a:ext uri="{FF2B5EF4-FFF2-40B4-BE49-F238E27FC236}">
                  <a16:creationId xmlns:a16="http://schemas.microsoft.com/office/drawing/2014/main" id="{6CBBFAEB-520B-8845-87EF-C539657487B7}"/>
                </a:ext>
              </a:extLst>
            </p:cNvPr>
            <p:cNvSpPr/>
            <p:nvPr/>
          </p:nvSpPr>
          <p:spPr>
            <a:xfrm>
              <a:off x="2758698" y="684307"/>
              <a:ext cx="2417735" cy="1862482"/>
            </a:xfrm>
            <a:prstGeom prst="rect">
              <a:avLst/>
            </a:prstGeom>
          </p:spPr>
          <p:style>
            <a:lnRef idx="2">
              <a:schemeClr val="accent4">
                <a:tint val="40000"/>
                <a:alpha val="90000"/>
                <a:hueOff val="-1972855"/>
                <a:satOff val="11079"/>
                <a:lumOff val="704"/>
                <a:alphaOff val="0"/>
              </a:schemeClr>
            </a:lnRef>
            <a:fillRef idx="1">
              <a:schemeClr val="accent4">
                <a:tint val="40000"/>
                <a:alpha val="90000"/>
                <a:hueOff val="-1972855"/>
                <a:satOff val="11079"/>
                <a:lumOff val="704"/>
                <a:alphaOff val="0"/>
              </a:schemeClr>
            </a:fillRef>
            <a:effectRef idx="0">
              <a:schemeClr val="accent4">
                <a:tint val="40000"/>
                <a:alpha val="90000"/>
                <a:hueOff val="-1972855"/>
                <a:satOff val="11079"/>
                <a:lumOff val="704"/>
                <a:alphaOff val="0"/>
              </a:schemeClr>
            </a:effectRef>
            <a:fontRef idx="minor">
              <a:schemeClr val="dk1">
                <a:hueOff val="0"/>
                <a:satOff val="0"/>
                <a:lumOff val="0"/>
                <a:alphaOff val="0"/>
              </a:schemeClr>
            </a:fontRef>
          </p:style>
        </p:sp>
        <p:sp>
          <p:nvSpPr>
            <p:cNvPr id="101" name="TextBox 100">
              <a:extLst>
                <a:ext uri="{FF2B5EF4-FFF2-40B4-BE49-F238E27FC236}">
                  <a16:creationId xmlns:a16="http://schemas.microsoft.com/office/drawing/2014/main" id="{0680DF2F-4093-9041-8B92-59FD65AF281C}"/>
                </a:ext>
              </a:extLst>
            </p:cNvPr>
            <p:cNvSpPr txBox="1"/>
            <p:nvPr/>
          </p:nvSpPr>
          <p:spPr>
            <a:xfrm>
              <a:off x="2758698" y="684307"/>
              <a:ext cx="2417735" cy="186248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lvl="1" defTabSz="622300">
                <a:spcBef>
                  <a:spcPct val="0"/>
                </a:spcBef>
                <a:spcAft>
                  <a:spcPct val="15000"/>
                </a:spcAft>
              </a:pPr>
              <a:r>
                <a:rPr lang="en-US" altLang="zh-CN" b="1" i="1" kern="1200" dirty="0"/>
                <a:t>2. </a:t>
              </a:r>
              <a:r>
                <a:rPr lang="en-US" altLang="zh-CN" kern="1200" dirty="0"/>
                <a:t>Templates selection, templates contact map prediction, and contact map filter generation.</a:t>
              </a:r>
              <a:endParaRPr lang="en-US" kern="1200" dirty="0"/>
            </a:p>
          </p:txBody>
        </p:sp>
      </p:grpSp>
      <p:grpSp>
        <p:nvGrpSpPr>
          <p:cNvPr id="103" name="Group 102">
            <a:extLst>
              <a:ext uri="{FF2B5EF4-FFF2-40B4-BE49-F238E27FC236}">
                <a16:creationId xmlns:a16="http://schemas.microsoft.com/office/drawing/2014/main" id="{EC1BBCC3-DF18-E240-8080-96B80C2FBB16}"/>
              </a:ext>
            </a:extLst>
          </p:cNvPr>
          <p:cNvGrpSpPr/>
          <p:nvPr/>
        </p:nvGrpSpPr>
        <p:grpSpPr>
          <a:xfrm>
            <a:off x="6576366" y="872551"/>
            <a:ext cx="1987189" cy="952934"/>
            <a:chOff x="2758698" y="684307"/>
            <a:chExt cx="2417735" cy="1862482"/>
          </a:xfrm>
        </p:grpSpPr>
        <p:sp>
          <p:nvSpPr>
            <p:cNvPr id="104" name="Rectangle 103">
              <a:extLst>
                <a:ext uri="{FF2B5EF4-FFF2-40B4-BE49-F238E27FC236}">
                  <a16:creationId xmlns:a16="http://schemas.microsoft.com/office/drawing/2014/main" id="{32D894A9-F3E6-9347-9E6C-C4336CA6F5E8}"/>
                </a:ext>
              </a:extLst>
            </p:cNvPr>
            <p:cNvSpPr/>
            <p:nvPr/>
          </p:nvSpPr>
          <p:spPr>
            <a:xfrm>
              <a:off x="2758698" y="684307"/>
              <a:ext cx="2417735" cy="1862482"/>
            </a:xfrm>
            <a:prstGeom prst="rect">
              <a:avLst/>
            </a:prstGeom>
          </p:spPr>
          <p:style>
            <a:lnRef idx="2">
              <a:schemeClr val="accent4">
                <a:tint val="40000"/>
                <a:alpha val="90000"/>
                <a:hueOff val="-1972855"/>
                <a:satOff val="11079"/>
                <a:lumOff val="704"/>
                <a:alphaOff val="0"/>
              </a:schemeClr>
            </a:lnRef>
            <a:fillRef idx="1">
              <a:schemeClr val="accent4">
                <a:tint val="40000"/>
                <a:alpha val="90000"/>
                <a:hueOff val="-1972855"/>
                <a:satOff val="11079"/>
                <a:lumOff val="704"/>
                <a:alphaOff val="0"/>
              </a:schemeClr>
            </a:fillRef>
            <a:effectRef idx="0">
              <a:schemeClr val="accent4">
                <a:tint val="40000"/>
                <a:alpha val="90000"/>
                <a:hueOff val="-1972855"/>
                <a:satOff val="11079"/>
                <a:lumOff val="704"/>
                <a:alphaOff val="0"/>
              </a:schemeClr>
            </a:effectRef>
            <a:fontRef idx="minor">
              <a:schemeClr val="dk1">
                <a:hueOff val="0"/>
                <a:satOff val="0"/>
                <a:lumOff val="0"/>
                <a:alphaOff val="0"/>
              </a:schemeClr>
            </a:fontRef>
          </p:style>
        </p:sp>
        <p:sp>
          <p:nvSpPr>
            <p:cNvPr id="105" name="TextBox 104">
              <a:extLst>
                <a:ext uri="{FF2B5EF4-FFF2-40B4-BE49-F238E27FC236}">
                  <a16:creationId xmlns:a16="http://schemas.microsoft.com/office/drawing/2014/main" id="{B328906F-7F77-5548-8B3F-76F7C31FB43E}"/>
                </a:ext>
              </a:extLst>
            </p:cNvPr>
            <p:cNvSpPr txBox="1"/>
            <p:nvPr/>
          </p:nvSpPr>
          <p:spPr>
            <a:xfrm>
              <a:off x="2758698" y="684307"/>
              <a:ext cx="2417735" cy="186248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lvl="1" algn="l" defTabSz="622300">
                <a:lnSpc>
                  <a:spcPct val="100000"/>
                </a:lnSpc>
                <a:spcBef>
                  <a:spcPct val="0"/>
                </a:spcBef>
                <a:spcAft>
                  <a:spcPct val="15000"/>
                </a:spcAft>
              </a:pPr>
              <a:r>
                <a:rPr lang="en-US" altLang="zh-CN" sz="1400" b="1" i="1" kern="1200" dirty="0"/>
                <a:t>3. </a:t>
              </a:r>
              <a:r>
                <a:rPr lang="en-US" altLang="zh-CN" sz="1400" kern="1200" dirty="0"/>
                <a:t>Apply the contact map filter to target contact map prediction.</a:t>
              </a:r>
              <a:endParaRPr lang="en-US" sz="1400" kern="1200" dirty="0"/>
            </a:p>
          </p:txBody>
        </p:sp>
      </p:grpSp>
      <p:sp>
        <p:nvSpPr>
          <p:cNvPr id="106" name="Right Arrow 105">
            <a:extLst>
              <a:ext uri="{FF2B5EF4-FFF2-40B4-BE49-F238E27FC236}">
                <a16:creationId xmlns:a16="http://schemas.microsoft.com/office/drawing/2014/main" id="{3B6DFF19-C860-8345-8198-9CB063078E11}"/>
              </a:ext>
            </a:extLst>
          </p:cNvPr>
          <p:cNvSpPr/>
          <p:nvPr/>
        </p:nvSpPr>
        <p:spPr>
          <a:xfrm>
            <a:off x="2771315" y="1287402"/>
            <a:ext cx="289682" cy="157980"/>
          </a:xfrm>
          <a:prstGeom prst="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07" name="Right Arrow 106">
            <a:extLst>
              <a:ext uri="{FF2B5EF4-FFF2-40B4-BE49-F238E27FC236}">
                <a16:creationId xmlns:a16="http://schemas.microsoft.com/office/drawing/2014/main" id="{3F0BD864-A407-6143-A09A-117F789450B0}"/>
              </a:ext>
            </a:extLst>
          </p:cNvPr>
          <p:cNvSpPr/>
          <p:nvPr/>
        </p:nvSpPr>
        <p:spPr>
          <a:xfrm>
            <a:off x="6132274" y="1279680"/>
            <a:ext cx="289682" cy="157980"/>
          </a:xfrm>
          <a:prstGeom prst="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10" name="Rectangle 109">
            <a:extLst>
              <a:ext uri="{FF2B5EF4-FFF2-40B4-BE49-F238E27FC236}">
                <a16:creationId xmlns:a16="http://schemas.microsoft.com/office/drawing/2014/main" id="{4C9D301B-2ED3-6747-983B-878B4A17B46A}"/>
              </a:ext>
            </a:extLst>
          </p:cNvPr>
          <p:cNvSpPr/>
          <p:nvPr/>
        </p:nvSpPr>
        <p:spPr>
          <a:xfrm>
            <a:off x="580444" y="3134946"/>
            <a:ext cx="6341361" cy="1405247"/>
          </a:xfrm>
          <a:prstGeom prst="rect">
            <a:avLst/>
          </a:prstGeom>
          <a:noFill/>
          <a:ln w="12700" cap="flat" cmpd="sng" algn="ctr">
            <a:solidFill>
              <a:sysClr val="window" lastClr="FFFFFF">
                <a:lumMod val="50000"/>
              </a:sys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mn-lt"/>
              <a:ea typeface="+mn-ea"/>
              <a:cs typeface="+mn-cs"/>
            </a:endParaRPr>
          </a:p>
        </p:txBody>
      </p:sp>
      <p:sp>
        <p:nvSpPr>
          <p:cNvPr id="113" name="Shape 12">
            <a:extLst>
              <a:ext uri="{FF2B5EF4-FFF2-40B4-BE49-F238E27FC236}">
                <a16:creationId xmlns:a16="http://schemas.microsoft.com/office/drawing/2014/main" id="{D592F237-F8C2-5445-B328-5CDE87796203}"/>
              </a:ext>
            </a:extLst>
          </p:cNvPr>
          <p:cNvSpPr txBox="1">
            <a:spLocks/>
          </p:cNvSpPr>
          <p:nvPr/>
        </p:nvSpPr>
        <p:spPr>
          <a:xfrm>
            <a:off x="0" y="4869656"/>
            <a:ext cx="2895600" cy="273844"/>
          </a:xfrm>
          <a:prstGeom prst="rect">
            <a:avLst/>
          </a:prstGeom>
          <a:noFill/>
          <a:ln>
            <a:noFill/>
          </a:ln>
        </p:spPr>
        <p:txBody>
          <a:bodyPr wrap="square"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None/>
              <a:defRPr sz="1000" b="0" i="0" u="none" strike="noStrike" cap="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r>
              <a:rPr lang="en-US" dirty="0">
                <a:solidFill>
                  <a:srgbClr val="FFFFFF"/>
                </a:solidFill>
              </a:rPr>
              <a:t>PhD Defense, May 11, 2020</a:t>
            </a:r>
          </a:p>
        </p:txBody>
      </p:sp>
    </p:spTree>
    <p:extLst>
      <p:ext uri="{BB962C8B-B14F-4D97-AF65-F5344CB8AC3E}">
        <p14:creationId xmlns:p14="http://schemas.microsoft.com/office/powerpoint/2010/main" val="41780147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14" name="Picture 13">
            <a:extLst>
              <a:ext uri="{FF2B5EF4-FFF2-40B4-BE49-F238E27FC236}">
                <a16:creationId xmlns:a16="http://schemas.microsoft.com/office/drawing/2014/main" id="{7A4AACFC-0D23-CC42-867C-EE2BF9204B0A}"/>
              </a:ext>
            </a:extLst>
          </p:cNvPr>
          <p:cNvPicPr>
            <a:picLocks noChangeAspect="1"/>
          </p:cNvPicPr>
          <p:nvPr/>
        </p:nvPicPr>
        <p:blipFill rotWithShape="1">
          <a:blip r:embed="rId3"/>
          <a:srcRect l="-1" r="52558"/>
          <a:stretch/>
        </p:blipFill>
        <p:spPr>
          <a:xfrm>
            <a:off x="789125" y="1806906"/>
            <a:ext cx="3504201" cy="1839702"/>
          </a:xfrm>
          <a:prstGeom prst="rect">
            <a:avLst/>
          </a:prstGeom>
        </p:spPr>
      </p:pic>
      <p:sp>
        <p:nvSpPr>
          <p:cNvPr id="15" name="Rectangle 14">
            <a:extLst>
              <a:ext uri="{FF2B5EF4-FFF2-40B4-BE49-F238E27FC236}">
                <a16:creationId xmlns:a16="http://schemas.microsoft.com/office/drawing/2014/main" id="{0A700DC0-8E5C-C648-9E05-649E1680A289}"/>
              </a:ext>
            </a:extLst>
          </p:cNvPr>
          <p:cNvSpPr/>
          <p:nvPr/>
        </p:nvSpPr>
        <p:spPr>
          <a:xfrm>
            <a:off x="915765" y="2639046"/>
            <a:ext cx="658678" cy="914051"/>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82A866C-D0C5-F84E-9957-F47700CD2B28}"/>
              </a:ext>
            </a:extLst>
          </p:cNvPr>
          <p:cNvSpPr/>
          <p:nvPr/>
        </p:nvSpPr>
        <p:spPr>
          <a:xfrm>
            <a:off x="789125" y="3587971"/>
            <a:ext cx="1294841" cy="230832"/>
          </a:xfrm>
          <a:prstGeom prst="rect">
            <a:avLst/>
          </a:prstGeom>
        </p:spPr>
        <p:txBody>
          <a:bodyPr wrap="square">
            <a:spAutoFit/>
          </a:bodyPr>
          <a:lstStyle/>
          <a:p>
            <a:r>
              <a:rPr lang="en-US" altLang="zh-CN" sz="900" kern="1200" dirty="0">
                <a:solidFill>
                  <a:schemeClr val="accent2"/>
                </a:solidFill>
                <a:ea typeface="Source Sans Pro"/>
                <a:cs typeface="Source Sans Pro"/>
                <a:sym typeface="Source Sans Pro"/>
              </a:rPr>
              <a:t>Similar users.</a:t>
            </a:r>
            <a:endParaRPr lang="en-US" sz="900" dirty="0">
              <a:solidFill>
                <a:schemeClr val="accent2"/>
              </a:solidFill>
            </a:endParaRPr>
          </a:p>
        </p:txBody>
      </p:sp>
      <p:sp>
        <p:nvSpPr>
          <p:cNvPr id="93" name="Shape 93"/>
          <p:cNvSpPr txBox="1">
            <a:spLocks noGrp="1"/>
          </p:cNvSpPr>
          <p:nvPr>
            <p:ph type="title"/>
          </p:nvPr>
        </p:nvSpPr>
        <p:spPr>
          <a:xfrm>
            <a:off x="457200" y="205976"/>
            <a:ext cx="8229600" cy="672000"/>
          </a:xfrm>
          <a:prstGeom prst="rect">
            <a:avLst/>
          </a:prstGeom>
        </p:spPr>
        <p:txBody>
          <a:bodyPr wrap="square" lIns="91425" tIns="91425" rIns="91425" bIns="91425" anchor="ctr" anchorCtr="0">
            <a:normAutofit fontScale="90000"/>
          </a:bodyPr>
          <a:lstStyle/>
          <a:p>
            <a:pPr lvl="0">
              <a:spcBef>
                <a:spcPts val="0"/>
              </a:spcBef>
              <a:buNone/>
            </a:pPr>
            <a:r>
              <a:rPr lang="en-US" dirty="0"/>
              <a:t>Contact Map Filter Generation</a:t>
            </a:r>
          </a:p>
        </p:txBody>
      </p:sp>
      <p:sp>
        <p:nvSpPr>
          <p:cNvPr id="2" name="Slide Number Placeholder 1">
            <a:extLst>
              <a:ext uri="{FF2B5EF4-FFF2-40B4-BE49-F238E27FC236}">
                <a16:creationId xmlns:a16="http://schemas.microsoft.com/office/drawing/2014/main" id="{73E123F6-3C81-432B-A615-AB157E5386BF}"/>
              </a:ext>
            </a:extLst>
          </p:cNvPr>
          <p:cNvSpPr>
            <a:spLocks noGrp="1"/>
          </p:cNvSpPr>
          <p:nvPr>
            <p:ph type="sldNum" idx="4"/>
          </p:nvPr>
        </p:nvSpPr>
        <p:spPr/>
        <p:txBody>
          <a:bodyPr/>
          <a:lstStyle/>
          <a:p>
            <a:pPr marL="0" marR="0" lvl="0" indent="0" algn="l" rtl="0">
              <a:spcBef>
                <a:spcPts val="0"/>
              </a:spcBef>
              <a:buSzPct val="25000"/>
              <a:buNone/>
            </a:pPr>
            <a:fld id="{00000000-1234-1234-1234-123412341234}" type="slidenum">
              <a:rPr lang="en-US" sz="1000" b="0" i="0" u="none" strike="noStrike" cap="none" smtClean="0">
                <a:solidFill>
                  <a:schemeClr val="lt1"/>
                </a:solidFill>
                <a:latin typeface="Arial"/>
                <a:ea typeface="Arial"/>
                <a:cs typeface="Arial"/>
                <a:sym typeface="Arial"/>
              </a:rPr>
              <a:t>49</a:t>
            </a:fld>
            <a:endParaRPr lang="en-US" sz="1000" b="0" i="0" u="none" strike="noStrike" cap="none">
              <a:solidFill>
                <a:schemeClr val="lt1"/>
              </a:solidFill>
              <a:latin typeface="Arial"/>
              <a:ea typeface="Arial"/>
              <a:cs typeface="Arial"/>
              <a:sym typeface="Arial"/>
            </a:endParaRPr>
          </a:p>
        </p:txBody>
      </p:sp>
      <p:sp>
        <p:nvSpPr>
          <p:cNvPr id="5" name="Text Placeholder 3">
            <a:extLst>
              <a:ext uri="{FF2B5EF4-FFF2-40B4-BE49-F238E27FC236}">
                <a16:creationId xmlns:a16="http://schemas.microsoft.com/office/drawing/2014/main" id="{6757608F-B9D0-6C4D-9748-86F2A1537C7C}"/>
              </a:ext>
            </a:extLst>
          </p:cNvPr>
          <p:cNvSpPr txBox="1">
            <a:spLocks/>
          </p:cNvSpPr>
          <p:nvPr/>
        </p:nvSpPr>
        <p:spPr>
          <a:xfrm>
            <a:off x="457200" y="968900"/>
            <a:ext cx="8229600" cy="1241563"/>
          </a:xfrm>
          <a:prstGeom prst="rect">
            <a:avLst/>
          </a:prstGeom>
          <a:noFill/>
          <a:ln>
            <a:noFill/>
          </a:ln>
        </p:spPr>
        <p:txBody>
          <a:bodyPr wrap="square" lIns="91425" tIns="91425" rIns="91425" bIns="91425" anchor="t" anchorCtr="0"/>
          <a:lstStyle>
            <a:defPPr marR="0" lvl="0" algn="l" rtl="0">
              <a:lnSpc>
                <a:spcPct val="100000"/>
              </a:lnSpc>
              <a:spcBef>
                <a:spcPts val="0"/>
              </a:spcBef>
              <a:spcAft>
                <a:spcPts val="0"/>
              </a:spcAft>
            </a:defPPr>
            <a:lvl1pPr marL="342900" marR="0" lvl="0" indent="-190500" algn="l" rtl="0">
              <a:lnSpc>
                <a:spcPct val="100000"/>
              </a:lnSpc>
              <a:spcBef>
                <a:spcPts val="480"/>
              </a:spcBef>
              <a:spcAft>
                <a:spcPts val="1200"/>
              </a:spcAft>
              <a:buClr>
                <a:srgbClr val="4C4C4C"/>
              </a:buClr>
              <a:buSzPct val="100000"/>
              <a:buFont typeface="Arial"/>
              <a:buChar char="•"/>
              <a:defRPr sz="2400" b="0" i="0" u="none" strike="noStrike" cap="none">
                <a:solidFill>
                  <a:srgbClr val="4C4C4C"/>
                </a:solidFill>
                <a:latin typeface="+mn-lt"/>
                <a:ea typeface="Helvetica Neue"/>
                <a:cs typeface="Helvetica Neue"/>
                <a:sym typeface="Helvetica Neue"/>
              </a:defRPr>
            </a:lvl1pPr>
            <a:lvl2pPr marL="742950" marR="0" lvl="1" indent="-158750" algn="l" rtl="0">
              <a:lnSpc>
                <a:spcPct val="100000"/>
              </a:lnSpc>
              <a:spcBef>
                <a:spcPts val="400"/>
              </a:spcBef>
              <a:spcAft>
                <a:spcPts val="1200"/>
              </a:spcAft>
              <a:buClr>
                <a:srgbClr val="4C4C4C"/>
              </a:buClr>
              <a:buSzPct val="100000"/>
              <a:buFont typeface="Arial"/>
              <a:buChar char="–"/>
              <a:defRPr sz="1800" b="0" i="0" u="none" strike="noStrike" cap="none">
                <a:solidFill>
                  <a:srgbClr val="4C4C4C"/>
                </a:solidFill>
                <a:latin typeface="Helvetica Neue"/>
                <a:ea typeface="Helvetica Neue"/>
                <a:cs typeface="Helvetica Neue"/>
                <a:sym typeface="Helvetica Neue"/>
              </a:defRPr>
            </a:lvl2pPr>
            <a:lvl3pPr marL="1143000" marR="0" lvl="2" indent="-114300" algn="l" rtl="0">
              <a:lnSpc>
                <a:spcPct val="100000"/>
              </a:lnSpc>
              <a:spcBef>
                <a:spcPts val="360"/>
              </a:spcBef>
              <a:spcAft>
                <a:spcPts val="1200"/>
              </a:spcAft>
              <a:buClr>
                <a:srgbClr val="4C4C4C"/>
              </a:buClr>
              <a:buSzPct val="100000"/>
              <a:buFont typeface="Arial"/>
              <a:buChar char="•"/>
              <a:defRPr sz="1400" b="0" i="0" u="none" strike="noStrike" cap="none">
                <a:solidFill>
                  <a:srgbClr val="4C4C4C"/>
                </a:solidFill>
                <a:latin typeface="Helvetica Neue"/>
                <a:ea typeface="Helvetica Neue"/>
                <a:cs typeface="Helvetica Neue"/>
                <a:sym typeface="Helvetica Neue"/>
              </a:defRPr>
            </a:lvl3pPr>
            <a:lvl4pPr marL="1600200" marR="0" lvl="3" indent="-127000" algn="l" rtl="0">
              <a:lnSpc>
                <a:spcPct val="100000"/>
              </a:lnSpc>
              <a:spcBef>
                <a:spcPts val="320"/>
              </a:spcBef>
              <a:spcAft>
                <a:spcPts val="1200"/>
              </a:spcAft>
              <a:buClr>
                <a:srgbClr val="4C4C4C"/>
              </a:buClr>
              <a:buSzPct val="100000"/>
              <a:buFont typeface="Arial"/>
              <a:buChar char="–"/>
              <a:defRPr sz="1400" b="0" i="0" u="none" strike="noStrike" cap="none">
                <a:solidFill>
                  <a:srgbClr val="4C4C4C"/>
                </a:solidFill>
                <a:latin typeface="Helvetica Neue"/>
                <a:ea typeface="Helvetica Neue"/>
                <a:cs typeface="Helvetica Neue"/>
                <a:sym typeface="Helvetica Neue"/>
              </a:defRPr>
            </a:lvl4pPr>
            <a:lvl5pPr marL="2057400" marR="0" lvl="4" indent="-139700" algn="l" rtl="0">
              <a:lnSpc>
                <a:spcPct val="100000"/>
              </a:lnSpc>
              <a:spcBef>
                <a:spcPts val="280"/>
              </a:spcBef>
              <a:spcAft>
                <a:spcPts val="1200"/>
              </a:spcAft>
              <a:buClr>
                <a:srgbClr val="4C4C4C"/>
              </a:buClr>
              <a:buSzPct val="100000"/>
              <a:buFont typeface="Arial"/>
              <a:buChar char="»"/>
              <a:defRPr sz="1400" b="0" i="0" u="none" strike="noStrike" cap="none">
                <a:solidFill>
                  <a:srgbClr val="4C4C4C"/>
                </a:solidFill>
                <a:latin typeface="Helvetica Neue"/>
                <a:ea typeface="Helvetica Neue"/>
                <a:cs typeface="Helvetica Neue"/>
                <a:sym typeface="Helvetica Neue"/>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pPr>
              <a:spcBef>
                <a:spcPts val="0"/>
              </a:spcBef>
              <a:spcAft>
                <a:spcPts val="600"/>
              </a:spcAft>
            </a:pPr>
            <a:r>
              <a:rPr lang="en-US" sz="1800" dirty="0"/>
              <a:t>Key idea: learn from mistakes, get </a:t>
            </a:r>
            <a:r>
              <a:rPr lang="en-US" altLang="zh-CN" sz="1800" dirty="0"/>
              <a:t>information from </a:t>
            </a:r>
            <a:r>
              <a:rPr lang="en-US" altLang="zh-CN" sz="1800" i="1" dirty="0"/>
              <a:t>similar</a:t>
            </a:r>
            <a:r>
              <a:rPr lang="en-US" altLang="zh-CN" sz="1800" dirty="0"/>
              <a:t> templates</a:t>
            </a:r>
          </a:p>
          <a:p>
            <a:pPr>
              <a:spcBef>
                <a:spcPts val="0"/>
              </a:spcBef>
              <a:spcAft>
                <a:spcPts val="600"/>
              </a:spcAft>
            </a:pPr>
            <a:r>
              <a:rPr lang="en-US" sz="1800" dirty="0"/>
              <a:t>User-based collaborative filtering gets information from </a:t>
            </a:r>
            <a:r>
              <a:rPr lang="en-US" sz="1800" i="1" dirty="0"/>
              <a:t>similar</a:t>
            </a:r>
            <a:r>
              <a:rPr lang="en-US" sz="1800" dirty="0"/>
              <a:t> users</a:t>
            </a:r>
          </a:p>
        </p:txBody>
      </p:sp>
      <mc:AlternateContent xmlns:mc="http://schemas.openxmlformats.org/markup-compatibility/2006">
        <mc:Choice xmlns:a14="http://schemas.microsoft.com/office/drawing/2010/main" Requires="a14">
          <p:sp>
            <p:nvSpPr>
              <p:cNvPr id="3" name="Rectangle 2">
                <a:extLst>
                  <a:ext uri="{FF2B5EF4-FFF2-40B4-BE49-F238E27FC236}">
                    <a16:creationId xmlns:a16="http://schemas.microsoft.com/office/drawing/2014/main" id="{338C7405-5909-084C-9472-00B38359A866}"/>
                  </a:ext>
                </a:extLst>
              </p:cNvPr>
              <p:cNvSpPr/>
              <p:nvPr/>
            </p:nvSpPr>
            <p:spPr>
              <a:xfrm>
                <a:off x="4519511" y="2082962"/>
                <a:ext cx="3694994" cy="1031051"/>
              </a:xfrm>
              <a:prstGeom prst="rect">
                <a:avLst/>
              </a:prstGeom>
            </p:spPr>
            <p:txBody>
              <a:bodyPr wrap="square">
                <a:spAutoFit/>
              </a:bodyPr>
              <a:lstStyle/>
              <a:p>
                <a:pPr marL="342900" lvl="0" indent="-342900" algn="just">
                  <a:spcAft>
                    <a:spcPts val="600"/>
                  </a:spcAft>
                  <a:buFont typeface="+mj-lt"/>
                  <a:buAutoNum type="arabicPeriod"/>
                </a:pPr>
                <a:r>
                  <a:rPr lang="en-US" dirty="0">
                    <a:solidFill>
                      <a:srgbClr val="4C4C4C"/>
                    </a:solidFill>
                    <a:latin typeface="+mn-lt"/>
                    <a:ea typeface="SimSun" panose="02010600030101010101" pitchFamily="2" charset="-122"/>
                  </a:rPr>
                  <a:t>Find the most similar users to </a:t>
                </a:r>
                <a14:m>
                  <m:oMath xmlns:m="http://schemas.openxmlformats.org/officeDocument/2006/math">
                    <m:sSub>
                      <m:sSubPr>
                        <m:ctrlPr>
                          <a:rPr lang="en-US" i="1">
                            <a:solidFill>
                              <a:srgbClr val="4C4C4C"/>
                            </a:solidFill>
                            <a:latin typeface="Cambria Math" panose="02040503050406030204" pitchFamily="18" charset="0"/>
                            <a:ea typeface="SimSun" panose="02010600030101010101" pitchFamily="2" charset="-122"/>
                          </a:rPr>
                        </m:ctrlPr>
                      </m:sSubPr>
                      <m:e>
                        <m:r>
                          <a:rPr lang="en-US" i="1">
                            <a:solidFill>
                              <a:srgbClr val="4C4C4C"/>
                            </a:solidFill>
                            <a:latin typeface="Cambria Math" panose="02040503050406030204" pitchFamily="18" charset="0"/>
                            <a:ea typeface="SimSun" panose="02010600030101010101" pitchFamily="2" charset="-122"/>
                          </a:rPr>
                          <m:t>𝑈</m:t>
                        </m:r>
                      </m:e>
                      <m:sub>
                        <m:r>
                          <a:rPr lang="en-US" i="1">
                            <a:solidFill>
                              <a:srgbClr val="4C4C4C"/>
                            </a:solidFill>
                            <a:latin typeface="Cambria Math" panose="02040503050406030204" pitchFamily="18" charset="0"/>
                            <a:ea typeface="SimSun" panose="02010600030101010101" pitchFamily="2" charset="-122"/>
                          </a:rPr>
                          <m:t>1</m:t>
                        </m:r>
                      </m:sub>
                    </m:sSub>
                  </m:oMath>
                </a14:m>
                <a:r>
                  <a:rPr lang="en-US" dirty="0">
                    <a:solidFill>
                      <a:srgbClr val="4C4C4C"/>
                    </a:solidFill>
                    <a:latin typeface="+mn-lt"/>
                    <a:ea typeface="SimSun" panose="02010600030101010101" pitchFamily="2" charset="-122"/>
                  </a:rPr>
                  <a:t> and have rated </a:t>
                </a:r>
                <a14:m>
                  <m:oMath xmlns:m="http://schemas.openxmlformats.org/officeDocument/2006/math">
                    <m:r>
                      <a:rPr lang="en-US" i="1">
                        <a:solidFill>
                          <a:srgbClr val="4C4C4C"/>
                        </a:solidFill>
                        <a:latin typeface="Cambria Math" panose="02040503050406030204" pitchFamily="18" charset="0"/>
                        <a:ea typeface="SimSun" panose="02010600030101010101" pitchFamily="2" charset="-122"/>
                      </a:rPr>
                      <m:t>𝐼𝑡𝑒</m:t>
                    </m:r>
                    <m:sSub>
                      <m:sSubPr>
                        <m:ctrlPr>
                          <a:rPr lang="en-US" i="1">
                            <a:solidFill>
                              <a:srgbClr val="4C4C4C"/>
                            </a:solidFill>
                            <a:latin typeface="Cambria Math" panose="02040503050406030204" pitchFamily="18" charset="0"/>
                            <a:ea typeface="SimSun" panose="02010600030101010101" pitchFamily="2" charset="-122"/>
                          </a:rPr>
                        </m:ctrlPr>
                      </m:sSubPr>
                      <m:e>
                        <m:r>
                          <a:rPr lang="en-US" i="1">
                            <a:solidFill>
                              <a:srgbClr val="4C4C4C"/>
                            </a:solidFill>
                            <a:latin typeface="Cambria Math" panose="02040503050406030204" pitchFamily="18" charset="0"/>
                            <a:ea typeface="SimSun" panose="02010600030101010101" pitchFamily="2" charset="-122"/>
                          </a:rPr>
                          <m:t>𝑚</m:t>
                        </m:r>
                      </m:e>
                      <m:sub>
                        <m:r>
                          <a:rPr lang="en-US" b="0" i="1" smtClean="0">
                            <a:solidFill>
                              <a:srgbClr val="4C4C4C"/>
                            </a:solidFill>
                            <a:latin typeface="Cambria Math" panose="02040503050406030204" pitchFamily="18" charset="0"/>
                            <a:ea typeface="SimSun" panose="02010600030101010101" pitchFamily="2" charset="-122"/>
                          </a:rPr>
                          <m:t>2</m:t>
                        </m:r>
                      </m:sub>
                    </m:sSub>
                  </m:oMath>
                </a14:m>
                <a:endParaRPr lang="en-US" dirty="0">
                  <a:solidFill>
                    <a:srgbClr val="4C4C4C"/>
                  </a:solidFill>
                  <a:latin typeface="+mn-lt"/>
                  <a:ea typeface="SimSun" panose="02010600030101010101" pitchFamily="2" charset="-122"/>
                </a:endParaRPr>
              </a:p>
              <a:p>
                <a:pPr marL="342900" lvl="0" indent="-342900" algn="just">
                  <a:spcAft>
                    <a:spcPts val="600"/>
                  </a:spcAft>
                  <a:buFont typeface="+mj-lt"/>
                  <a:buAutoNum type="arabicPeriod"/>
                </a:pPr>
                <a14:m>
                  <m:oMath xmlns:m="http://schemas.openxmlformats.org/officeDocument/2006/math">
                    <m:sSub>
                      <m:sSubPr>
                        <m:ctrlPr>
                          <a:rPr lang="en-US" i="1">
                            <a:solidFill>
                              <a:srgbClr val="4C4C4C"/>
                            </a:solidFill>
                            <a:latin typeface="Cambria Math" panose="02040503050406030204" pitchFamily="18" charset="0"/>
                            <a:ea typeface="SimSun" panose="02010600030101010101" pitchFamily="2" charset="-122"/>
                          </a:rPr>
                        </m:ctrlPr>
                      </m:sSubPr>
                      <m:e>
                        <m:r>
                          <a:rPr lang="en-US" i="1">
                            <a:solidFill>
                              <a:srgbClr val="4C4C4C"/>
                            </a:solidFill>
                            <a:latin typeface="Cambria Math" panose="02040503050406030204" pitchFamily="18" charset="0"/>
                            <a:ea typeface="SimSun" panose="02010600030101010101" pitchFamily="2" charset="-122"/>
                          </a:rPr>
                          <m:t>𝑆</m:t>
                        </m:r>
                      </m:e>
                      <m:sub>
                        <m:r>
                          <a:rPr lang="en-US" i="1">
                            <a:solidFill>
                              <a:srgbClr val="4C4C4C"/>
                            </a:solidFill>
                            <a:latin typeface="Cambria Math" panose="02040503050406030204" pitchFamily="18" charset="0"/>
                            <a:ea typeface="SimSun" panose="02010600030101010101" pitchFamily="2" charset="-122"/>
                          </a:rPr>
                          <m:t>12</m:t>
                        </m:r>
                      </m:sub>
                    </m:sSub>
                  </m:oMath>
                </a14:m>
                <a:r>
                  <a:rPr lang="en-US" dirty="0">
                    <a:solidFill>
                      <a:srgbClr val="4C4C4C"/>
                    </a:solidFill>
                    <a:latin typeface="+mn-lt"/>
                    <a:ea typeface="SimSun" panose="02010600030101010101" pitchFamily="2" charset="-122"/>
                  </a:rPr>
                  <a:t> is predicted as weighted average of other scores from similar users</a:t>
                </a:r>
              </a:p>
            </p:txBody>
          </p:sp>
        </mc:Choice>
        <mc:Fallback>
          <p:sp>
            <p:nvSpPr>
              <p:cNvPr id="3" name="Rectangle 2">
                <a:extLst>
                  <a:ext uri="{FF2B5EF4-FFF2-40B4-BE49-F238E27FC236}">
                    <a16:creationId xmlns:a16="http://schemas.microsoft.com/office/drawing/2014/main" id="{338C7405-5909-084C-9472-00B38359A866}"/>
                  </a:ext>
                </a:extLst>
              </p:cNvPr>
              <p:cNvSpPr>
                <a:spLocks noRot="1" noChangeAspect="1" noMove="1" noResize="1" noEditPoints="1" noAdjustHandles="1" noChangeArrowheads="1" noChangeShapeType="1" noTextEdit="1"/>
              </p:cNvSpPr>
              <p:nvPr/>
            </p:nvSpPr>
            <p:spPr>
              <a:xfrm>
                <a:off x="4519511" y="2082962"/>
                <a:ext cx="3694994" cy="1031051"/>
              </a:xfrm>
              <a:prstGeom prst="rect">
                <a:avLst/>
              </a:prstGeom>
              <a:blipFill>
                <a:blip r:embed="rId4"/>
                <a:stretch>
                  <a:fillRect l="-342" r="-342" b="-4878"/>
                </a:stretch>
              </a:blipFill>
            </p:spPr>
            <p:txBody>
              <a:bodyPr/>
              <a:lstStyle/>
              <a:p>
                <a:r>
                  <a:rPr lang="en-US">
                    <a:noFill/>
                  </a:rPr>
                  <a:t> </a:t>
                </a:r>
              </a:p>
            </p:txBody>
          </p:sp>
        </mc:Fallback>
      </mc:AlternateContent>
      <p:sp>
        <p:nvSpPr>
          <p:cNvPr id="11" name="Shape 12">
            <a:extLst>
              <a:ext uri="{FF2B5EF4-FFF2-40B4-BE49-F238E27FC236}">
                <a16:creationId xmlns:a16="http://schemas.microsoft.com/office/drawing/2014/main" id="{9CCE994F-4995-3A4A-BF91-DCD03472113C}"/>
              </a:ext>
            </a:extLst>
          </p:cNvPr>
          <p:cNvSpPr txBox="1">
            <a:spLocks/>
          </p:cNvSpPr>
          <p:nvPr/>
        </p:nvSpPr>
        <p:spPr>
          <a:xfrm>
            <a:off x="0" y="4869656"/>
            <a:ext cx="2895600" cy="273844"/>
          </a:xfrm>
          <a:prstGeom prst="rect">
            <a:avLst/>
          </a:prstGeom>
          <a:noFill/>
          <a:ln>
            <a:noFill/>
          </a:ln>
        </p:spPr>
        <p:txBody>
          <a:bodyPr wrap="square"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None/>
              <a:defRPr sz="1000" b="0" i="0" u="none" strike="noStrike" cap="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r>
              <a:rPr lang="en-US" dirty="0">
                <a:solidFill>
                  <a:srgbClr val="FFFFFF"/>
                </a:solidFill>
              </a:rPr>
              <a:t>PhD Defense, May 11, 2020</a:t>
            </a:r>
          </a:p>
        </p:txBody>
      </p:sp>
    </p:spTree>
    <p:extLst>
      <p:ext uri="{BB962C8B-B14F-4D97-AF65-F5344CB8AC3E}">
        <p14:creationId xmlns:p14="http://schemas.microsoft.com/office/powerpoint/2010/main" val="18952566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Shape 92"/>
          <p:cNvSpPr txBox="1">
            <a:spLocks noGrp="1"/>
          </p:cNvSpPr>
          <p:nvPr>
            <p:ph type="body" idx="1"/>
          </p:nvPr>
        </p:nvSpPr>
        <p:spPr>
          <a:xfrm>
            <a:off x="457199" y="968900"/>
            <a:ext cx="5819615" cy="3625800"/>
          </a:xfrm>
          <a:prstGeom prst="rect">
            <a:avLst/>
          </a:prstGeom>
        </p:spPr>
        <p:txBody>
          <a:bodyPr wrap="square" lIns="91425" tIns="91425" rIns="91425" bIns="91425" anchor="t" anchorCtr="0">
            <a:noAutofit/>
          </a:bodyPr>
          <a:lstStyle/>
          <a:p>
            <a:pPr>
              <a:spcBef>
                <a:spcPts val="0"/>
              </a:spcBef>
              <a:spcAft>
                <a:spcPts val="600"/>
              </a:spcAft>
            </a:pPr>
            <a:r>
              <a:rPr lang="en-US" sz="1800" dirty="0"/>
              <a:t>Different levels of structural organization of proteins</a:t>
            </a:r>
          </a:p>
          <a:p>
            <a:pPr lvl="1">
              <a:spcBef>
                <a:spcPts val="0"/>
              </a:spcBef>
              <a:spcAft>
                <a:spcPts val="600"/>
              </a:spcAft>
            </a:pPr>
            <a:r>
              <a:rPr lang="en-US" sz="1600" dirty="0">
                <a:latin typeface="+mn-lt"/>
              </a:rPr>
              <a:t>Primary structure</a:t>
            </a:r>
          </a:p>
          <a:p>
            <a:pPr lvl="1">
              <a:spcBef>
                <a:spcPts val="0"/>
              </a:spcBef>
              <a:spcAft>
                <a:spcPts val="600"/>
              </a:spcAft>
            </a:pPr>
            <a:r>
              <a:rPr lang="en-US" sz="1600" dirty="0">
                <a:latin typeface="+mn-lt"/>
              </a:rPr>
              <a:t>Secondary structure</a:t>
            </a:r>
          </a:p>
          <a:p>
            <a:pPr lvl="1">
              <a:spcBef>
                <a:spcPts val="0"/>
              </a:spcBef>
              <a:spcAft>
                <a:spcPts val="600"/>
              </a:spcAft>
            </a:pPr>
            <a:r>
              <a:rPr lang="en-US" sz="1600" dirty="0">
                <a:latin typeface="+mn-lt"/>
              </a:rPr>
              <a:t>Tertiary structure</a:t>
            </a:r>
            <a:r>
              <a:rPr lang="zh-CN" altLang="en-US" sz="1600" dirty="0">
                <a:latin typeface="+mn-lt"/>
              </a:rPr>
              <a:t> </a:t>
            </a:r>
            <a:endParaRPr lang="en-US" sz="1600" dirty="0">
              <a:latin typeface="+mn-lt"/>
            </a:endParaRPr>
          </a:p>
          <a:p>
            <a:pPr lvl="1">
              <a:spcBef>
                <a:spcPts val="0"/>
              </a:spcBef>
              <a:spcAft>
                <a:spcPts val="600"/>
              </a:spcAft>
            </a:pPr>
            <a:r>
              <a:rPr lang="en-US" sz="1600" dirty="0">
                <a:latin typeface="+mn-lt"/>
              </a:rPr>
              <a:t>Quaternary structure</a:t>
            </a:r>
          </a:p>
        </p:txBody>
      </p:sp>
      <p:sp>
        <p:nvSpPr>
          <p:cNvPr id="93" name="Shape 93"/>
          <p:cNvSpPr txBox="1">
            <a:spLocks noGrp="1"/>
          </p:cNvSpPr>
          <p:nvPr>
            <p:ph type="title"/>
          </p:nvPr>
        </p:nvSpPr>
        <p:spPr>
          <a:xfrm>
            <a:off x="457200" y="205976"/>
            <a:ext cx="8229600" cy="672000"/>
          </a:xfrm>
          <a:prstGeom prst="rect">
            <a:avLst/>
          </a:prstGeom>
        </p:spPr>
        <p:txBody>
          <a:bodyPr wrap="square" lIns="91425" tIns="91425" rIns="91425" bIns="91425" anchor="ctr" anchorCtr="0">
            <a:normAutofit fontScale="90000"/>
          </a:bodyPr>
          <a:lstStyle/>
          <a:p>
            <a:pPr lvl="0">
              <a:spcBef>
                <a:spcPts val="0"/>
              </a:spcBef>
              <a:buNone/>
            </a:pPr>
            <a:r>
              <a:rPr lang="en-US" dirty="0"/>
              <a:t>Protein Structure Prediction</a:t>
            </a:r>
          </a:p>
        </p:txBody>
      </p:sp>
      <p:pic>
        <p:nvPicPr>
          <p:cNvPr id="6" name="Shape 84">
            <a:extLst>
              <a:ext uri="{FF2B5EF4-FFF2-40B4-BE49-F238E27FC236}">
                <a16:creationId xmlns:a16="http://schemas.microsoft.com/office/drawing/2014/main" id="{D4FDD595-A7AB-4FFE-AED2-9DD82EFF72CE}"/>
              </a:ext>
            </a:extLst>
          </p:cNvPr>
          <p:cNvPicPr preferRelativeResize="0"/>
          <p:nvPr/>
        </p:nvPicPr>
        <p:blipFill>
          <a:blip r:embed="rId3">
            <a:alphaModFix/>
          </a:blip>
          <a:stretch>
            <a:fillRect/>
          </a:stretch>
        </p:blipFill>
        <p:spPr>
          <a:xfrm>
            <a:off x="6187699" y="373892"/>
            <a:ext cx="2418707" cy="4182318"/>
          </a:xfrm>
          <a:prstGeom prst="rect">
            <a:avLst/>
          </a:prstGeom>
          <a:noFill/>
          <a:ln>
            <a:noFill/>
          </a:ln>
        </p:spPr>
      </p:pic>
      <p:sp>
        <p:nvSpPr>
          <p:cNvPr id="2" name="Slide Number Placeholder 1">
            <a:extLst>
              <a:ext uri="{FF2B5EF4-FFF2-40B4-BE49-F238E27FC236}">
                <a16:creationId xmlns:a16="http://schemas.microsoft.com/office/drawing/2014/main" id="{FFC35137-16C0-449B-81AD-070DF5034816}"/>
              </a:ext>
            </a:extLst>
          </p:cNvPr>
          <p:cNvSpPr>
            <a:spLocks noGrp="1"/>
          </p:cNvSpPr>
          <p:nvPr>
            <p:ph type="sldNum" idx="4"/>
          </p:nvPr>
        </p:nvSpPr>
        <p:spPr/>
        <p:txBody>
          <a:bodyPr/>
          <a:lstStyle/>
          <a:p>
            <a:pPr marL="0" marR="0" lvl="0" indent="0" algn="l" rtl="0">
              <a:spcBef>
                <a:spcPts val="0"/>
              </a:spcBef>
              <a:buSzPct val="25000"/>
              <a:buNone/>
            </a:pPr>
            <a:fld id="{00000000-1234-1234-1234-123412341234}" type="slidenum">
              <a:rPr lang="en-US" sz="1000" b="0" i="0" u="none" strike="noStrike" cap="none" smtClean="0">
                <a:solidFill>
                  <a:schemeClr val="lt1"/>
                </a:solidFill>
                <a:latin typeface="Arial"/>
                <a:ea typeface="Arial"/>
                <a:cs typeface="Arial"/>
                <a:sym typeface="Arial"/>
              </a:rPr>
              <a:t>5</a:t>
            </a:fld>
            <a:endParaRPr lang="en-US" sz="1000" b="0" i="0" u="none" strike="noStrike" cap="none">
              <a:solidFill>
                <a:schemeClr val="lt1"/>
              </a:solidFill>
              <a:latin typeface="Arial"/>
              <a:ea typeface="Arial"/>
              <a:cs typeface="Arial"/>
              <a:sym typeface="Arial"/>
            </a:endParaRPr>
          </a:p>
        </p:txBody>
      </p:sp>
      <p:sp>
        <p:nvSpPr>
          <p:cNvPr id="7" name="Rectangle 6">
            <a:extLst>
              <a:ext uri="{FF2B5EF4-FFF2-40B4-BE49-F238E27FC236}">
                <a16:creationId xmlns:a16="http://schemas.microsoft.com/office/drawing/2014/main" id="{DAF1DAC7-0886-BB46-A465-0D05BC887731}"/>
              </a:ext>
            </a:extLst>
          </p:cNvPr>
          <p:cNvSpPr/>
          <p:nvPr/>
        </p:nvSpPr>
        <p:spPr>
          <a:xfrm>
            <a:off x="6187699" y="4486978"/>
            <a:ext cx="2752726" cy="215444"/>
          </a:xfrm>
          <a:prstGeom prst="rect">
            <a:avLst/>
          </a:prstGeom>
        </p:spPr>
        <p:txBody>
          <a:bodyPr wrap="square">
            <a:spAutoFit/>
          </a:bodyPr>
          <a:lstStyle/>
          <a:p>
            <a:pPr algn="ctr"/>
            <a:r>
              <a:rPr lang="en-US" sz="800" dirty="0">
                <a:solidFill>
                  <a:srgbClr val="4C4C4C"/>
                </a:solidFill>
                <a:latin typeface="+mn-lt"/>
              </a:rPr>
              <a:t>Image</a:t>
            </a:r>
            <a:r>
              <a:rPr lang="zh-CN" altLang="en-US" sz="800" dirty="0">
                <a:solidFill>
                  <a:srgbClr val="4C4C4C"/>
                </a:solidFill>
                <a:latin typeface="+mn-lt"/>
              </a:rPr>
              <a:t> </a:t>
            </a:r>
            <a:r>
              <a:rPr lang="en-US" altLang="zh-CN" sz="800" dirty="0">
                <a:solidFill>
                  <a:srgbClr val="4C4C4C"/>
                </a:solidFill>
                <a:latin typeface="+mn-lt"/>
              </a:rPr>
              <a:t>Credit:</a:t>
            </a:r>
            <a:r>
              <a:rPr lang="zh-CN" altLang="en-US" sz="800" dirty="0">
                <a:solidFill>
                  <a:srgbClr val="4C4C4C"/>
                </a:solidFill>
                <a:latin typeface="+mn-lt"/>
              </a:rPr>
              <a:t> </a:t>
            </a:r>
            <a:r>
              <a:rPr lang="en-US" altLang="zh-CN" sz="800" dirty="0" err="1">
                <a:solidFill>
                  <a:srgbClr val="4C4C4C"/>
                </a:solidFill>
                <a:latin typeface="+mn-lt"/>
              </a:rPr>
              <a:t>WikiPedia</a:t>
            </a:r>
            <a:endParaRPr lang="en-US" sz="800" dirty="0">
              <a:solidFill>
                <a:srgbClr val="4C4C4C"/>
              </a:solidFill>
              <a:latin typeface="+mn-lt"/>
            </a:endParaRPr>
          </a:p>
        </p:txBody>
      </p:sp>
      <p:pic>
        <p:nvPicPr>
          <p:cNvPr id="4" name="Picture 3">
            <a:extLst>
              <a:ext uri="{FF2B5EF4-FFF2-40B4-BE49-F238E27FC236}">
                <a16:creationId xmlns:a16="http://schemas.microsoft.com/office/drawing/2014/main" id="{3C48C20C-68D6-AC40-A5D7-182FC106AF16}"/>
              </a:ext>
            </a:extLst>
          </p:cNvPr>
          <p:cNvPicPr>
            <a:picLocks noChangeAspect="1"/>
          </p:cNvPicPr>
          <p:nvPr/>
        </p:nvPicPr>
        <p:blipFill>
          <a:blip r:embed="rId4"/>
          <a:stretch>
            <a:fillRect/>
          </a:stretch>
        </p:blipFill>
        <p:spPr>
          <a:xfrm>
            <a:off x="2956302" y="1971205"/>
            <a:ext cx="358447" cy="352571"/>
          </a:xfrm>
          <a:prstGeom prst="rect">
            <a:avLst/>
          </a:prstGeom>
        </p:spPr>
      </p:pic>
      <p:grpSp>
        <p:nvGrpSpPr>
          <p:cNvPr id="10" name="Group 9">
            <a:extLst>
              <a:ext uri="{FF2B5EF4-FFF2-40B4-BE49-F238E27FC236}">
                <a16:creationId xmlns:a16="http://schemas.microsoft.com/office/drawing/2014/main" id="{CA0051DD-A1B1-F74E-A480-7A579D1A6E01}"/>
              </a:ext>
            </a:extLst>
          </p:cNvPr>
          <p:cNvGrpSpPr/>
          <p:nvPr/>
        </p:nvGrpSpPr>
        <p:grpSpPr>
          <a:xfrm>
            <a:off x="725052" y="2955136"/>
            <a:ext cx="4820946" cy="1219464"/>
            <a:chOff x="745435" y="829931"/>
            <a:chExt cx="7409641" cy="1811428"/>
          </a:xfrm>
        </p:grpSpPr>
        <p:sp>
          <p:nvSpPr>
            <p:cNvPr id="19" name="Shape 62">
              <a:extLst>
                <a:ext uri="{FF2B5EF4-FFF2-40B4-BE49-F238E27FC236}">
                  <a16:creationId xmlns:a16="http://schemas.microsoft.com/office/drawing/2014/main" id="{5FF4DA4F-0AC4-F645-99E5-317BF1DD382D}"/>
                </a:ext>
              </a:extLst>
            </p:cNvPr>
            <p:cNvSpPr/>
            <p:nvPr/>
          </p:nvSpPr>
          <p:spPr>
            <a:xfrm>
              <a:off x="3135006" y="1545548"/>
              <a:ext cx="1829435" cy="635811"/>
            </a:xfrm>
            <a:prstGeom prst="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w="6350" cap="flat" cmpd="sng" algn="ctr">
              <a:solidFill>
                <a:srgbClr val="4472C4"/>
              </a:solidFill>
              <a:prstDash val="solid"/>
              <a:miter lim="800000"/>
              <a:headEnd type="none" w="sm" len="sm"/>
              <a:tailEnd type="none" w="sm" len="sm"/>
            </a:ln>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prstClr val="white"/>
                  </a:solidFill>
                  <a:effectLst/>
                  <a:uLnTx/>
                  <a:uFillTx/>
                  <a:latin typeface="Source Sans Pro"/>
                  <a:ea typeface="Source Sans Pro"/>
                  <a:cs typeface="Source Sans Pro"/>
                  <a:sym typeface="Source Sans Pro"/>
                </a:rPr>
                <a:t>Prediction</a:t>
              </a:r>
              <a:endParaRPr kumimoji="0" sz="1050" b="0" i="0" u="none" strike="noStrike" kern="1200" cap="none" spc="0" normalizeH="0" baseline="0" noProof="0" dirty="0">
                <a:ln>
                  <a:noFill/>
                </a:ln>
                <a:solidFill>
                  <a:prstClr val="white"/>
                </a:solidFill>
                <a:effectLst/>
                <a:uLnTx/>
                <a:uFillTx/>
                <a:latin typeface="Source Sans Pro"/>
                <a:ea typeface="Source Sans Pro"/>
                <a:cs typeface="Source Sans Pro"/>
                <a:sym typeface="Source Sans Pro"/>
              </a:endParaRPr>
            </a:p>
          </p:txBody>
        </p:sp>
        <p:sp>
          <p:nvSpPr>
            <p:cNvPr id="20" name="Shape 57">
              <a:extLst>
                <a:ext uri="{FF2B5EF4-FFF2-40B4-BE49-F238E27FC236}">
                  <a16:creationId xmlns:a16="http://schemas.microsoft.com/office/drawing/2014/main" id="{3EE1CF03-33E7-3847-A80B-1490C7BB675E}"/>
                </a:ext>
              </a:extLst>
            </p:cNvPr>
            <p:cNvSpPr/>
            <p:nvPr/>
          </p:nvSpPr>
          <p:spPr>
            <a:xfrm>
              <a:off x="745435" y="1545549"/>
              <a:ext cx="1965671" cy="635810"/>
            </a:xfrm>
            <a:prstGeom prst="parallelogram">
              <a:avLst>
                <a:gd name="adj" fmla="val 25000"/>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rgbClr val="4472C4"/>
              </a:solidFill>
              <a:prstDash val="solid"/>
              <a:miter lim="800000"/>
              <a:headEnd type="none" w="sm" len="sm"/>
              <a:tailEnd type="none" w="sm" len="sm"/>
            </a:ln>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prstClr val="black"/>
                  </a:solidFill>
                  <a:effectLst/>
                  <a:uLnTx/>
                  <a:uFillTx/>
                  <a:latin typeface="Source Sans Pro"/>
                  <a:ea typeface="Source Sans Pro"/>
                  <a:cs typeface="Source Sans Pro"/>
                  <a:sym typeface="Source Sans Pro"/>
                </a:rPr>
                <a:t>Target Sequence (1D)</a:t>
              </a:r>
              <a:endParaRPr kumimoji="0" sz="1050" b="0" i="0" u="none" strike="noStrike" kern="1200" cap="none" spc="0" normalizeH="0" baseline="0" noProof="0" dirty="0">
                <a:ln>
                  <a:noFill/>
                </a:ln>
                <a:solidFill>
                  <a:prstClr val="black"/>
                </a:solidFill>
                <a:effectLst/>
                <a:uLnTx/>
                <a:uFillTx/>
                <a:latin typeface="Source Sans Pro"/>
                <a:ea typeface="Source Sans Pro"/>
                <a:cs typeface="Source Sans Pro"/>
                <a:sym typeface="Source Sans Pro"/>
              </a:endParaRPr>
            </a:p>
          </p:txBody>
        </p:sp>
        <p:cxnSp>
          <p:nvCxnSpPr>
            <p:cNvPr id="21" name="Straight Arrow Connector 20">
              <a:extLst>
                <a:ext uri="{FF2B5EF4-FFF2-40B4-BE49-F238E27FC236}">
                  <a16:creationId xmlns:a16="http://schemas.microsoft.com/office/drawing/2014/main" id="{832F68B8-0C15-4242-8212-14B6ADD01B6D}"/>
                </a:ext>
              </a:extLst>
            </p:cNvPr>
            <p:cNvCxnSpPr>
              <a:cxnSpLocks/>
              <a:stCxn id="20" idx="2"/>
              <a:endCxn id="19" idx="1"/>
            </p:cNvCxnSpPr>
            <p:nvPr/>
          </p:nvCxnSpPr>
          <p:spPr>
            <a:xfrm>
              <a:off x="2631630" y="1863454"/>
              <a:ext cx="503376" cy="0"/>
            </a:xfrm>
            <a:prstGeom prst="straightConnector1">
              <a:avLst/>
            </a:prstGeom>
            <a:noFill/>
            <a:ln w="6350" cap="flat" cmpd="sng" algn="ctr">
              <a:solidFill>
                <a:srgbClr val="4472C4"/>
              </a:solidFill>
              <a:prstDash val="solid"/>
              <a:miter lim="800000"/>
              <a:tailEnd type="triangle"/>
            </a:ln>
            <a:effectLst/>
          </p:spPr>
        </p:cxnSp>
        <p:cxnSp>
          <p:nvCxnSpPr>
            <p:cNvPr id="22" name="Straight Arrow Connector 21">
              <a:extLst>
                <a:ext uri="{FF2B5EF4-FFF2-40B4-BE49-F238E27FC236}">
                  <a16:creationId xmlns:a16="http://schemas.microsoft.com/office/drawing/2014/main" id="{3D9EDCE4-D95C-7D4F-853C-C626A982D9EB}"/>
                </a:ext>
              </a:extLst>
            </p:cNvPr>
            <p:cNvCxnSpPr>
              <a:cxnSpLocks/>
              <a:stCxn id="19" idx="3"/>
              <a:endCxn id="23" idx="5"/>
            </p:cNvCxnSpPr>
            <p:nvPr/>
          </p:nvCxnSpPr>
          <p:spPr>
            <a:xfrm flipV="1">
              <a:off x="4964441" y="1147837"/>
              <a:ext cx="929982" cy="715617"/>
            </a:xfrm>
            <a:prstGeom prst="straightConnector1">
              <a:avLst/>
            </a:prstGeom>
            <a:noFill/>
            <a:ln w="6350" cap="flat" cmpd="sng" algn="ctr">
              <a:solidFill>
                <a:srgbClr val="4472C4"/>
              </a:solidFill>
              <a:prstDash val="solid"/>
              <a:miter lim="800000"/>
              <a:tailEnd type="triangle"/>
            </a:ln>
            <a:effectLst/>
          </p:spPr>
        </p:cxnSp>
        <p:sp>
          <p:nvSpPr>
            <p:cNvPr id="23" name="Shape 57">
              <a:extLst>
                <a:ext uri="{FF2B5EF4-FFF2-40B4-BE49-F238E27FC236}">
                  <a16:creationId xmlns:a16="http://schemas.microsoft.com/office/drawing/2014/main" id="{4C5E9519-26D8-7246-B301-770B6E6DEB97}"/>
                </a:ext>
              </a:extLst>
            </p:cNvPr>
            <p:cNvSpPr/>
            <p:nvPr/>
          </p:nvSpPr>
          <p:spPr>
            <a:xfrm>
              <a:off x="5814947" y="829931"/>
              <a:ext cx="2340129" cy="635811"/>
            </a:xfrm>
            <a:prstGeom prst="parallelogram">
              <a:avLst>
                <a:gd name="adj" fmla="val 25000"/>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rgbClr val="4472C4"/>
              </a:solidFill>
              <a:prstDash val="solid"/>
              <a:miter lim="800000"/>
              <a:headEnd type="none" w="sm" len="sm"/>
              <a:tailEnd type="none" w="sm" len="sm"/>
            </a:ln>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prstClr val="black"/>
                  </a:solidFill>
                  <a:effectLst/>
                  <a:uLnTx/>
                  <a:uFillTx/>
                  <a:latin typeface="Source Sans Pro"/>
                  <a:ea typeface="Source Sans Pro"/>
                  <a:cs typeface="Source Sans Pro"/>
                  <a:sym typeface="Source Sans Pro"/>
                </a:rPr>
                <a:t>Protein Structure Prediction (3D)</a:t>
              </a:r>
              <a:endParaRPr kumimoji="0" sz="1050" b="0" i="0" u="none" strike="noStrike" kern="1200" cap="none" spc="0" normalizeH="0" baseline="0" noProof="0" dirty="0">
                <a:ln>
                  <a:noFill/>
                </a:ln>
                <a:solidFill>
                  <a:prstClr val="black"/>
                </a:solidFill>
                <a:effectLst/>
                <a:uLnTx/>
                <a:uFillTx/>
                <a:latin typeface="Source Sans Pro"/>
                <a:ea typeface="Source Sans Pro"/>
                <a:cs typeface="Source Sans Pro"/>
                <a:sym typeface="Source Sans Pro"/>
              </a:endParaRPr>
            </a:p>
          </p:txBody>
        </p:sp>
        <p:sp>
          <p:nvSpPr>
            <p:cNvPr id="24" name="Shape 57">
              <a:extLst>
                <a:ext uri="{FF2B5EF4-FFF2-40B4-BE49-F238E27FC236}">
                  <a16:creationId xmlns:a16="http://schemas.microsoft.com/office/drawing/2014/main" id="{7B55C60C-4A8D-CE4B-8595-DC215F3A4509}"/>
                </a:ext>
              </a:extLst>
            </p:cNvPr>
            <p:cNvSpPr/>
            <p:nvPr/>
          </p:nvSpPr>
          <p:spPr>
            <a:xfrm>
              <a:off x="5814947" y="2005548"/>
              <a:ext cx="2340129" cy="635811"/>
            </a:xfrm>
            <a:prstGeom prst="parallelogram">
              <a:avLst>
                <a:gd name="adj" fmla="val 25000"/>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rgbClr val="4472C4"/>
              </a:solidFill>
              <a:prstDash val="solid"/>
              <a:miter lim="800000"/>
              <a:headEnd type="none" w="sm" len="sm"/>
              <a:tailEnd type="none" w="sm" len="sm"/>
            </a:ln>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prstClr val="black"/>
                  </a:solidFill>
                  <a:effectLst/>
                  <a:uLnTx/>
                  <a:uFillTx/>
                  <a:latin typeface="Source Sans Pro"/>
                  <a:ea typeface="Source Sans Pro"/>
                  <a:cs typeface="Source Sans Pro"/>
                  <a:sym typeface="Source Sans Pro"/>
                </a:rPr>
                <a:t>Contact Map Prediction (2D)</a:t>
              </a:r>
              <a:endParaRPr kumimoji="0" sz="1050" b="0" i="0" u="none" strike="noStrike" kern="1200" cap="none" spc="0" normalizeH="0" baseline="0" noProof="0" dirty="0">
                <a:ln>
                  <a:noFill/>
                </a:ln>
                <a:solidFill>
                  <a:prstClr val="black"/>
                </a:solidFill>
                <a:effectLst/>
                <a:uLnTx/>
                <a:uFillTx/>
                <a:latin typeface="Source Sans Pro"/>
                <a:ea typeface="Source Sans Pro"/>
                <a:cs typeface="Source Sans Pro"/>
                <a:sym typeface="Source Sans Pro"/>
              </a:endParaRPr>
            </a:p>
          </p:txBody>
        </p:sp>
        <p:cxnSp>
          <p:nvCxnSpPr>
            <p:cNvPr id="25" name="Straight Arrow Connector 24">
              <a:extLst>
                <a:ext uri="{FF2B5EF4-FFF2-40B4-BE49-F238E27FC236}">
                  <a16:creationId xmlns:a16="http://schemas.microsoft.com/office/drawing/2014/main" id="{708C3233-E5CD-714A-BEB3-F267393F518F}"/>
                </a:ext>
              </a:extLst>
            </p:cNvPr>
            <p:cNvCxnSpPr>
              <a:cxnSpLocks/>
              <a:stCxn id="19" idx="3"/>
              <a:endCxn id="24" idx="5"/>
            </p:cNvCxnSpPr>
            <p:nvPr/>
          </p:nvCxnSpPr>
          <p:spPr>
            <a:xfrm>
              <a:off x="4964441" y="1863454"/>
              <a:ext cx="929982" cy="460000"/>
            </a:xfrm>
            <a:prstGeom prst="straightConnector1">
              <a:avLst/>
            </a:prstGeom>
            <a:noFill/>
            <a:ln w="6350" cap="flat" cmpd="sng" algn="ctr">
              <a:solidFill>
                <a:srgbClr val="4472C4"/>
              </a:solidFill>
              <a:prstDash val="solid"/>
              <a:miter lim="800000"/>
              <a:tailEnd type="triangle"/>
            </a:ln>
            <a:effectLst/>
          </p:spPr>
        </p:cxnSp>
      </p:grpSp>
      <p:sp>
        <p:nvSpPr>
          <p:cNvPr id="27" name="Shape 12">
            <a:extLst>
              <a:ext uri="{FF2B5EF4-FFF2-40B4-BE49-F238E27FC236}">
                <a16:creationId xmlns:a16="http://schemas.microsoft.com/office/drawing/2014/main" id="{C72AD7FE-266F-464A-B1B9-89B39DC5AAB5}"/>
              </a:ext>
            </a:extLst>
          </p:cNvPr>
          <p:cNvSpPr txBox="1">
            <a:spLocks/>
          </p:cNvSpPr>
          <p:nvPr/>
        </p:nvSpPr>
        <p:spPr>
          <a:xfrm>
            <a:off x="0" y="4869656"/>
            <a:ext cx="2895600" cy="273844"/>
          </a:xfrm>
          <a:prstGeom prst="rect">
            <a:avLst/>
          </a:prstGeom>
          <a:noFill/>
          <a:ln>
            <a:noFill/>
          </a:ln>
        </p:spPr>
        <p:txBody>
          <a:bodyPr wrap="square"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None/>
              <a:defRPr sz="1000" b="0" i="0" u="none" strike="noStrike" cap="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r>
              <a:rPr lang="en-US" dirty="0">
                <a:solidFill>
                  <a:srgbClr val="FFFFFF"/>
                </a:solidFill>
              </a:rPr>
              <a:t>PhD Defense, May 11, 2020</a:t>
            </a:r>
          </a:p>
        </p:txBody>
      </p:sp>
    </p:spTree>
    <p:extLst>
      <p:ext uri="{BB962C8B-B14F-4D97-AF65-F5344CB8AC3E}">
        <p14:creationId xmlns:p14="http://schemas.microsoft.com/office/powerpoint/2010/main" val="513248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8" name="Picture 7">
            <a:extLst>
              <a:ext uri="{FF2B5EF4-FFF2-40B4-BE49-F238E27FC236}">
                <a16:creationId xmlns:a16="http://schemas.microsoft.com/office/drawing/2014/main" id="{B4F74AE5-7A9F-EB40-A926-A8DB6367A95D}"/>
              </a:ext>
            </a:extLst>
          </p:cNvPr>
          <p:cNvPicPr>
            <a:picLocks noChangeAspect="1"/>
          </p:cNvPicPr>
          <p:nvPr/>
        </p:nvPicPr>
        <p:blipFill rotWithShape="1">
          <a:blip r:embed="rId3"/>
          <a:srcRect l="-1" r="-716"/>
          <a:stretch/>
        </p:blipFill>
        <p:spPr>
          <a:xfrm>
            <a:off x="789125" y="1806906"/>
            <a:ext cx="7439110" cy="1839702"/>
          </a:xfrm>
          <a:prstGeom prst="rect">
            <a:avLst/>
          </a:prstGeom>
        </p:spPr>
      </p:pic>
      <p:sp>
        <p:nvSpPr>
          <p:cNvPr id="93" name="Shape 93"/>
          <p:cNvSpPr txBox="1">
            <a:spLocks noGrp="1"/>
          </p:cNvSpPr>
          <p:nvPr>
            <p:ph type="title"/>
          </p:nvPr>
        </p:nvSpPr>
        <p:spPr>
          <a:xfrm>
            <a:off x="457200" y="205976"/>
            <a:ext cx="8229600" cy="672000"/>
          </a:xfrm>
          <a:prstGeom prst="rect">
            <a:avLst/>
          </a:prstGeom>
        </p:spPr>
        <p:txBody>
          <a:bodyPr wrap="square" lIns="91425" tIns="91425" rIns="91425" bIns="91425" anchor="ctr" anchorCtr="0">
            <a:normAutofit fontScale="90000"/>
          </a:bodyPr>
          <a:lstStyle/>
          <a:p>
            <a:pPr lvl="0">
              <a:spcBef>
                <a:spcPts val="0"/>
              </a:spcBef>
              <a:buNone/>
            </a:pPr>
            <a:r>
              <a:rPr lang="en-US" dirty="0"/>
              <a:t>Contact Map Filter Generation</a:t>
            </a:r>
          </a:p>
        </p:txBody>
      </p:sp>
      <p:sp>
        <p:nvSpPr>
          <p:cNvPr id="2" name="Slide Number Placeholder 1">
            <a:extLst>
              <a:ext uri="{FF2B5EF4-FFF2-40B4-BE49-F238E27FC236}">
                <a16:creationId xmlns:a16="http://schemas.microsoft.com/office/drawing/2014/main" id="{73E123F6-3C81-432B-A615-AB157E5386BF}"/>
              </a:ext>
            </a:extLst>
          </p:cNvPr>
          <p:cNvSpPr>
            <a:spLocks noGrp="1"/>
          </p:cNvSpPr>
          <p:nvPr>
            <p:ph type="sldNum" idx="4"/>
          </p:nvPr>
        </p:nvSpPr>
        <p:spPr/>
        <p:txBody>
          <a:bodyPr/>
          <a:lstStyle/>
          <a:p>
            <a:pPr marL="0" marR="0" lvl="0" indent="0" algn="l" rtl="0">
              <a:spcBef>
                <a:spcPts val="0"/>
              </a:spcBef>
              <a:buSzPct val="25000"/>
              <a:buNone/>
            </a:pPr>
            <a:fld id="{00000000-1234-1234-1234-123412341234}" type="slidenum">
              <a:rPr lang="en-US" sz="1000" b="0" i="0" u="none" strike="noStrike" cap="none" smtClean="0">
                <a:solidFill>
                  <a:schemeClr val="lt1"/>
                </a:solidFill>
                <a:latin typeface="Arial"/>
                <a:ea typeface="Arial"/>
                <a:cs typeface="Arial"/>
                <a:sym typeface="Arial"/>
              </a:rPr>
              <a:t>50</a:t>
            </a:fld>
            <a:endParaRPr lang="en-US" sz="1000" b="0" i="0" u="none" strike="noStrike" cap="none">
              <a:solidFill>
                <a:schemeClr val="lt1"/>
              </a:solidFill>
              <a:latin typeface="Arial"/>
              <a:ea typeface="Arial"/>
              <a:cs typeface="Arial"/>
              <a:sym typeface="Arial"/>
            </a:endParaRPr>
          </a:p>
        </p:txBody>
      </p:sp>
      <p:sp>
        <p:nvSpPr>
          <p:cNvPr id="5" name="Text Placeholder 3">
            <a:extLst>
              <a:ext uri="{FF2B5EF4-FFF2-40B4-BE49-F238E27FC236}">
                <a16:creationId xmlns:a16="http://schemas.microsoft.com/office/drawing/2014/main" id="{6757608F-B9D0-6C4D-9748-86F2A1537C7C}"/>
              </a:ext>
            </a:extLst>
          </p:cNvPr>
          <p:cNvSpPr txBox="1">
            <a:spLocks/>
          </p:cNvSpPr>
          <p:nvPr/>
        </p:nvSpPr>
        <p:spPr>
          <a:xfrm>
            <a:off x="457200" y="968900"/>
            <a:ext cx="8229600" cy="1241563"/>
          </a:xfrm>
          <a:prstGeom prst="rect">
            <a:avLst/>
          </a:prstGeom>
          <a:noFill/>
          <a:ln>
            <a:noFill/>
          </a:ln>
        </p:spPr>
        <p:txBody>
          <a:bodyPr wrap="square" lIns="91425" tIns="91425" rIns="91425" bIns="91425" anchor="t" anchorCtr="0"/>
          <a:lstStyle>
            <a:defPPr marR="0" lvl="0" algn="l" rtl="0">
              <a:lnSpc>
                <a:spcPct val="100000"/>
              </a:lnSpc>
              <a:spcBef>
                <a:spcPts val="0"/>
              </a:spcBef>
              <a:spcAft>
                <a:spcPts val="0"/>
              </a:spcAft>
            </a:defPPr>
            <a:lvl1pPr marL="342900" marR="0" lvl="0" indent="-190500" algn="l" rtl="0">
              <a:lnSpc>
                <a:spcPct val="100000"/>
              </a:lnSpc>
              <a:spcBef>
                <a:spcPts val="480"/>
              </a:spcBef>
              <a:spcAft>
                <a:spcPts val="1200"/>
              </a:spcAft>
              <a:buClr>
                <a:srgbClr val="4C4C4C"/>
              </a:buClr>
              <a:buSzPct val="100000"/>
              <a:buFont typeface="Arial"/>
              <a:buChar char="•"/>
              <a:defRPr sz="2400" b="0" i="0" u="none" strike="noStrike" cap="none">
                <a:solidFill>
                  <a:srgbClr val="4C4C4C"/>
                </a:solidFill>
                <a:latin typeface="+mn-lt"/>
                <a:ea typeface="Helvetica Neue"/>
                <a:cs typeface="Helvetica Neue"/>
                <a:sym typeface="Helvetica Neue"/>
              </a:defRPr>
            </a:lvl1pPr>
            <a:lvl2pPr marL="742950" marR="0" lvl="1" indent="-158750" algn="l" rtl="0">
              <a:lnSpc>
                <a:spcPct val="100000"/>
              </a:lnSpc>
              <a:spcBef>
                <a:spcPts val="400"/>
              </a:spcBef>
              <a:spcAft>
                <a:spcPts val="1200"/>
              </a:spcAft>
              <a:buClr>
                <a:srgbClr val="4C4C4C"/>
              </a:buClr>
              <a:buSzPct val="100000"/>
              <a:buFont typeface="Arial"/>
              <a:buChar char="–"/>
              <a:defRPr sz="1800" b="0" i="0" u="none" strike="noStrike" cap="none">
                <a:solidFill>
                  <a:srgbClr val="4C4C4C"/>
                </a:solidFill>
                <a:latin typeface="Helvetica Neue"/>
                <a:ea typeface="Helvetica Neue"/>
                <a:cs typeface="Helvetica Neue"/>
                <a:sym typeface="Helvetica Neue"/>
              </a:defRPr>
            </a:lvl2pPr>
            <a:lvl3pPr marL="1143000" marR="0" lvl="2" indent="-114300" algn="l" rtl="0">
              <a:lnSpc>
                <a:spcPct val="100000"/>
              </a:lnSpc>
              <a:spcBef>
                <a:spcPts val="360"/>
              </a:spcBef>
              <a:spcAft>
                <a:spcPts val="1200"/>
              </a:spcAft>
              <a:buClr>
                <a:srgbClr val="4C4C4C"/>
              </a:buClr>
              <a:buSzPct val="100000"/>
              <a:buFont typeface="Arial"/>
              <a:buChar char="•"/>
              <a:defRPr sz="1400" b="0" i="0" u="none" strike="noStrike" cap="none">
                <a:solidFill>
                  <a:srgbClr val="4C4C4C"/>
                </a:solidFill>
                <a:latin typeface="Helvetica Neue"/>
                <a:ea typeface="Helvetica Neue"/>
                <a:cs typeface="Helvetica Neue"/>
                <a:sym typeface="Helvetica Neue"/>
              </a:defRPr>
            </a:lvl3pPr>
            <a:lvl4pPr marL="1600200" marR="0" lvl="3" indent="-127000" algn="l" rtl="0">
              <a:lnSpc>
                <a:spcPct val="100000"/>
              </a:lnSpc>
              <a:spcBef>
                <a:spcPts val="320"/>
              </a:spcBef>
              <a:spcAft>
                <a:spcPts val="1200"/>
              </a:spcAft>
              <a:buClr>
                <a:srgbClr val="4C4C4C"/>
              </a:buClr>
              <a:buSzPct val="100000"/>
              <a:buFont typeface="Arial"/>
              <a:buChar char="–"/>
              <a:defRPr sz="1400" b="0" i="0" u="none" strike="noStrike" cap="none">
                <a:solidFill>
                  <a:srgbClr val="4C4C4C"/>
                </a:solidFill>
                <a:latin typeface="Helvetica Neue"/>
                <a:ea typeface="Helvetica Neue"/>
                <a:cs typeface="Helvetica Neue"/>
                <a:sym typeface="Helvetica Neue"/>
              </a:defRPr>
            </a:lvl4pPr>
            <a:lvl5pPr marL="2057400" marR="0" lvl="4" indent="-139700" algn="l" rtl="0">
              <a:lnSpc>
                <a:spcPct val="100000"/>
              </a:lnSpc>
              <a:spcBef>
                <a:spcPts val="280"/>
              </a:spcBef>
              <a:spcAft>
                <a:spcPts val="1200"/>
              </a:spcAft>
              <a:buClr>
                <a:srgbClr val="4C4C4C"/>
              </a:buClr>
              <a:buSzPct val="100000"/>
              <a:buFont typeface="Arial"/>
              <a:buChar char="»"/>
              <a:defRPr sz="1400" b="0" i="0" u="none" strike="noStrike" cap="none">
                <a:solidFill>
                  <a:srgbClr val="4C4C4C"/>
                </a:solidFill>
                <a:latin typeface="Helvetica Neue"/>
                <a:ea typeface="Helvetica Neue"/>
                <a:cs typeface="Helvetica Neue"/>
                <a:sym typeface="Helvetica Neue"/>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pPr>
              <a:spcBef>
                <a:spcPts val="0"/>
              </a:spcBef>
              <a:spcAft>
                <a:spcPts val="600"/>
              </a:spcAft>
            </a:pPr>
            <a:r>
              <a:rPr lang="en-US" sz="1800" dirty="0"/>
              <a:t>Key idea: get </a:t>
            </a:r>
            <a:r>
              <a:rPr lang="en-US" altLang="zh-CN" sz="1800" dirty="0"/>
              <a:t>information from similar templates</a:t>
            </a:r>
          </a:p>
          <a:p>
            <a:pPr>
              <a:spcBef>
                <a:spcPts val="0"/>
              </a:spcBef>
              <a:spcAft>
                <a:spcPts val="600"/>
              </a:spcAft>
            </a:pPr>
            <a:r>
              <a:rPr lang="en-US" sz="1800" dirty="0"/>
              <a:t>User-based collaborative filtering gets information from similar users</a:t>
            </a:r>
          </a:p>
        </p:txBody>
      </p:sp>
      <p:sp>
        <p:nvSpPr>
          <p:cNvPr id="7" name="Rectangle 6">
            <a:extLst>
              <a:ext uri="{FF2B5EF4-FFF2-40B4-BE49-F238E27FC236}">
                <a16:creationId xmlns:a16="http://schemas.microsoft.com/office/drawing/2014/main" id="{EBDFD63A-EA37-6B4C-93F3-8536811F9B1C}"/>
              </a:ext>
            </a:extLst>
          </p:cNvPr>
          <p:cNvSpPr/>
          <p:nvPr/>
        </p:nvSpPr>
        <p:spPr>
          <a:xfrm>
            <a:off x="915765" y="2639046"/>
            <a:ext cx="658678" cy="914051"/>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A29E950-58FA-E04D-BADB-8D453F095944}"/>
              </a:ext>
            </a:extLst>
          </p:cNvPr>
          <p:cNvSpPr/>
          <p:nvPr/>
        </p:nvSpPr>
        <p:spPr>
          <a:xfrm>
            <a:off x="789125" y="3587971"/>
            <a:ext cx="1294841" cy="230832"/>
          </a:xfrm>
          <a:prstGeom prst="rect">
            <a:avLst/>
          </a:prstGeom>
        </p:spPr>
        <p:txBody>
          <a:bodyPr wrap="square">
            <a:spAutoFit/>
          </a:bodyPr>
          <a:lstStyle/>
          <a:p>
            <a:r>
              <a:rPr lang="en-US" altLang="zh-CN" sz="900" kern="1200" dirty="0">
                <a:solidFill>
                  <a:schemeClr val="accent2"/>
                </a:solidFill>
                <a:ea typeface="Source Sans Pro"/>
                <a:cs typeface="Source Sans Pro"/>
                <a:sym typeface="Source Sans Pro"/>
              </a:rPr>
              <a:t>Similar users.</a:t>
            </a:r>
            <a:endParaRPr lang="en-US" sz="900" dirty="0">
              <a:solidFill>
                <a:schemeClr val="accent2"/>
              </a:solidFill>
            </a:endParaRPr>
          </a:p>
        </p:txBody>
      </p:sp>
      <p:sp>
        <p:nvSpPr>
          <p:cNvPr id="10" name="Rectangle 9">
            <a:extLst>
              <a:ext uri="{FF2B5EF4-FFF2-40B4-BE49-F238E27FC236}">
                <a16:creationId xmlns:a16="http://schemas.microsoft.com/office/drawing/2014/main" id="{005C651E-C965-B542-A4F6-7AC473C140BE}"/>
              </a:ext>
            </a:extLst>
          </p:cNvPr>
          <p:cNvSpPr/>
          <p:nvPr/>
        </p:nvSpPr>
        <p:spPr>
          <a:xfrm>
            <a:off x="4946886" y="2639047"/>
            <a:ext cx="888614" cy="92276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CC6E34B-E8C7-DA4B-9591-265419E11E57}"/>
              </a:ext>
            </a:extLst>
          </p:cNvPr>
          <p:cNvSpPr/>
          <p:nvPr/>
        </p:nvSpPr>
        <p:spPr>
          <a:xfrm>
            <a:off x="4837664" y="3587971"/>
            <a:ext cx="2619902" cy="230832"/>
          </a:xfrm>
          <a:prstGeom prst="rect">
            <a:avLst/>
          </a:prstGeom>
        </p:spPr>
        <p:txBody>
          <a:bodyPr wrap="square">
            <a:spAutoFit/>
          </a:bodyPr>
          <a:lstStyle/>
          <a:p>
            <a:r>
              <a:rPr lang="en-US" altLang="zh-CN" sz="900" kern="1200" dirty="0">
                <a:solidFill>
                  <a:schemeClr val="accent2"/>
                </a:solidFill>
                <a:ea typeface="Source Sans Pro"/>
                <a:cs typeface="Source Sans Pro"/>
                <a:sym typeface="Source Sans Pro"/>
              </a:rPr>
              <a:t>Similar individual filters from templates.</a:t>
            </a:r>
            <a:endParaRPr lang="en-US" sz="900" dirty="0">
              <a:solidFill>
                <a:schemeClr val="accent2"/>
              </a:solidFill>
            </a:endParaRPr>
          </a:p>
        </p:txBody>
      </p:sp>
      <p:sp>
        <p:nvSpPr>
          <p:cNvPr id="12" name="Shape 12">
            <a:extLst>
              <a:ext uri="{FF2B5EF4-FFF2-40B4-BE49-F238E27FC236}">
                <a16:creationId xmlns:a16="http://schemas.microsoft.com/office/drawing/2014/main" id="{F88F4381-4D78-BA4F-8EDC-FEE23960EC16}"/>
              </a:ext>
            </a:extLst>
          </p:cNvPr>
          <p:cNvSpPr txBox="1">
            <a:spLocks/>
          </p:cNvSpPr>
          <p:nvPr/>
        </p:nvSpPr>
        <p:spPr>
          <a:xfrm>
            <a:off x="0" y="4869656"/>
            <a:ext cx="2895600" cy="273844"/>
          </a:xfrm>
          <a:prstGeom prst="rect">
            <a:avLst/>
          </a:prstGeom>
          <a:noFill/>
          <a:ln>
            <a:noFill/>
          </a:ln>
        </p:spPr>
        <p:txBody>
          <a:bodyPr wrap="square"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None/>
              <a:defRPr sz="1000" b="0" i="0" u="none" strike="noStrike" cap="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r>
              <a:rPr lang="en-US" dirty="0">
                <a:solidFill>
                  <a:srgbClr val="FFFFFF"/>
                </a:solidFill>
              </a:rPr>
              <a:t>PhD Defense, May 11, 2020</a:t>
            </a:r>
          </a:p>
        </p:txBody>
      </p:sp>
      <mc:AlternateContent xmlns:mc="http://schemas.openxmlformats.org/markup-compatibility/2006">
        <mc:Choice xmlns:a14="http://schemas.microsoft.com/office/drawing/2010/main" Requires="a14">
          <p:sp>
            <p:nvSpPr>
              <p:cNvPr id="13" name="Text Placeholder 3">
                <a:extLst>
                  <a:ext uri="{FF2B5EF4-FFF2-40B4-BE49-F238E27FC236}">
                    <a16:creationId xmlns:a16="http://schemas.microsoft.com/office/drawing/2014/main" id="{ECD0605E-759E-9C44-9FFA-7BB4EBC8DA34}"/>
                  </a:ext>
                </a:extLst>
              </p:cNvPr>
              <p:cNvSpPr txBox="1">
                <a:spLocks/>
              </p:cNvSpPr>
              <p:nvPr/>
            </p:nvSpPr>
            <p:spPr>
              <a:xfrm>
                <a:off x="4685211" y="3818803"/>
                <a:ext cx="4157409" cy="862161"/>
              </a:xfrm>
              <a:prstGeom prst="rect">
                <a:avLst/>
              </a:prstGeom>
              <a:noFill/>
              <a:ln>
                <a:noFill/>
              </a:ln>
            </p:spPr>
            <p:txBody>
              <a:bodyPr wrap="square" lIns="91425" tIns="91425" rIns="91425" bIns="91425" anchor="t" anchorCtr="0"/>
              <a:lstStyle>
                <a:defPPr marR="0" lvl="0" algn="l" rtl="0">
                  <a:lnSpc>
                    <a:spcPct val="100000"/>
                  </a:lnSpc>
                  <a:spcBef>
                    <a:spcPts val="0"/>
                  </a:spcBef>
                  <a:spcAft>
                    <a:spcPts val="0"/>
                  </a:spcAft>
                </a:defPPr>
                <a:lvl1pPr marL="342900" marR="0" lvl="0" indent="-190500" algn="l" rtl="0">
                  <a:lnSpc>
                    <a:spcPct val="100000"/>
                  </a:lnSpc>
                  <a:spcBef>
                    <a:spcPts val="480"/>
                  </a:spcBef>
                  <a:spcAft>
                    <a:spcPts val="1200"/>
                  </a:spcAft>
                  <a:buClr>
                    <a:srgbClr val="4C4C4C"/>
                  </a:buClr>
                  <a:buSzPct val="100000"/>
                  <a:buFont typeface="Arial"/>
                  <a:buChar char="•"/>
                  <a:defRPr sz="2400" b="0" i="0" u="none" strike="noStrike" cap="none">
                    <a:solidFill>
                      <a:srgbClr val="4C4C4C"/>
                    </a:solidFill>
                    <a:latin typeface="+mn-lt"/>
                    <a:ea typeface="Helvetica Neue"/>
                    <a:cs typeface="Helvetica Neue"/>
                    <a:sym typeface="Helvetica Neue"/>
                  </a:defRPr>
                </a:lvl1pPr>
                <a:lvl2pPr marL="742950" marR="0" lvl="1" indent="-158750" algn="l" rtl="0">
                  <a:lnSpc>
                    <a:spcPct val="100000"/>
                  </a:lnSpc>
                  <a:spcBef>
                    <a:spcPts val="400"/>
                  </a:spcBef>
                  <a:spcAft>
                    <a:spcPts val="1200"/>
                  </a:spcAft>
                  <a:buClr>
                    <a:srgbClr val="4C4C4C"/>
                  </a:buClr>
                  <a:buSzPct val="100000"/>
                  <a:buFont typeface="Arial"/>
                  <a:buChar char="–"/>
                  <a:defRPr sz="1800" b="0" i="0" u="none" strike="noStrike" cap="none">
                    <a:solidFill>
                      <a:srgbClr val="4C4C4C"/>
                    </a:solidFill>
                    <a:latin typeface="Helvetica Neue"/>
                    <a:ea typeface="Helvetica Neue"/>
                    <a:cs typeface="Helvetica Neue"/>
                    <a:sym typeface="Helvetica Neue"/>
                  </a:defRPr>
                </a:lvl2pPr>
                <a:lvl3pPr marL="1143000" marR="0" lvl="2" indent="-114300" algn="l" rtl="0">
                  <a:lnSpc>
                    <a:spcPct val="100000"/>
                  </a:lnSpc>
                  <a:spcBef>
                    <a:spcPts val="360"/>
                  </a:spcBef>
                  <a:spcAft>
                    <a:spcPts val="1200"/>
                  </a:spcAft>
                  <a:buClr>
                    <a:srgbClr val="4C4C4C"/>
                  </a:buClr>
                  <a:buSzPct val="100000"/>
                  <a:buFont typeface="Arial"/>
                  <a:buChar char="•"/>
                  <a:defRPr sz="1400" b="0" i="0" u="none" strike="noStrike" cap="none">
                    <a:solidFill>
                      <a:srgbClr val="4C4C4C"/>
                    </a:solidFill>
                    <a:latin typeface="Helvetica Neue"/>
                    <a:ea typeface="Helvetica Neue"/>
                    <a:cs typeface="Helvetica Neue"/>
                    <a:sym typeface="Helvetica Neue"/>
                  </a:defRPr>
                </a:lvl3pPr>
                <a:lvl4pPr marL="1600200" marR="0" lvl="3" indent="-127000" algn="l" rtl="0">
                  <a:lnSpc>
                    <a:spcPct val="100000"/>
                  </a:lnSpc>
                  <a:spcBef>
                    <a:spcPts val="320"/>
                  </a:spcBef>
                  <a:spcAft>
                    <a:spcPts val="1200"/>
                  </a:spcAft>
                  <a:buClr>
                    <a:srgbClr val="4C4C4C"/>
                  </a:buClr>
                  <a:buSzPct val="100000"/>
                  <a:buFont typeface="Arial"/>
                  <a:buChar char="–"/>
                  <a:defRPr sz="1400" b="0" i="0" u="none" strike="noStrike" cap="none">
                    <a:solidFill>
                      <a:srgbClr val="4C4C4C"/>
                    </a:solidFill>
                    <a:latin typeface="Helvetica Neue"/>
                    <a:ea typeface="Helvetica Neue"/>
                    <a:cs typeface="Helvetica Neue"/>
                    <a:sym typeface="Helvetica Neue"/>
                  </a:defRPr>
                </a:lvl4pPr>
                <a:lvl5pPr marL="2057400" marR="0" lvl="4" indent="-139700" algn="l" rtl="0">
                  <a:lnSpc>
                    <a:spcPct val="100000"/>
                  </a:lnSpc>
                  <a:spcBef>
                    <a:spcPts val="280"/>
                  </a:spcBef>
                  <a:spcAft>
                    <a:spcPts val="1200"/>
                  </a:spcAft>
                  <a:buClr>
                    <a:srgbClr val="4C4C4C"/>
                  </a:buClr>
                  <a:buSzPct val="100000"/>
                  <a:buFont typeface="Arial"/>
                  <a:buChar char="»"/>
                  <a:defRPr sz="1400" b="0" i="0" u="none" strike="noStrike" cap="none">
                    <a:solidFill>
                      <a:srgbClr val="4C4C4C"/>
                    </a:solidFill>
                    <a:latin typeface="Helvetica Neue"/>
                    <a:ea typeface="Helvetica Neue"/>
                    <a:cs typeface="Helvetica Neue"/>
                    <a:sym typeface="Helvetica Neue"/>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pPr>
                  <a:spcBef>
                    <a:spcPts val="0"/>
                  </a:spcBef>
                  <a:spcAft>
                    <a:spcPts val="0"/>
                  </a:spcAft>
                </a:pPr>
                <a14:m>
                  <m:oMath xmlns:m="http://schemas.openxmlformats.org/officeDocument/2006/math">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𝐹</m:t>
                        </m:r>
                      </m:e>
                      <m:sub>
                        <m:r>
                          <a:rPr lang="en-US" sz="1200" b="0" i="1" smtClean="0">
                            <a:latin typeface="Cambria Math" panose="02040503050406030204" pitchFamily="18" charset="0"/>
                          </a:rPr>
                          <m:t>𝑖</m:t>
                        </m:r>
                        <m:r>
                          <a:rPr lang="en-US" sz="1200" b="0" i="1" smtClean="0">
                            <a:latin typeface="Cambria Math" panose="02040503050406030204" pitchFamily="18" charset="0"/>
                          </a:rPr>
                          <m:t>_</m:t>
                        </m:r>
                        <m:r>
                          <a:rPr lang="en-US" sz="1200" b="0" i="1" smtClean="0">
                            <a:latin typeface="Cambria Math" panose="02040503050406030204" pitchFamily="18" charset="0"/>
                          </a:rPr>
                          <m:t>𝑚𝑛</m:t>
                        </m:r>
                      </m:sub>
                    </m:sSub>
                  </m:oMath>
                </a14:m>
                <a:r>
                  <a:rPr lang="en-US" sz="1200" dirty="0"/>
                  <a:t> is a “rating” </a:t>
                </a:r>
              </a:p>
              <a:p>
                <a:pPr>
                  <a:spcBef>
                    <a:spcPts val="600"/>
                  </a:spcBef>
                  <a:spcAft>
                    <a:spcPts val="600"/>
                  </a:spcAft>
                </a:pPr>
                <a14:m>
                  <m:oMath xmlns:m="http://schemas.openxmlformats.org/officeDocument/2006/math">
                    <m:sSub>
                      <m:sSubPr>
                        <m:ctrlPr>
                          <a:rPr lang="en-US" sz="1200" i="1">
                            <a:latin typeface="Cambria Math" panose="02040503050406030204" pitchFamily="18" charset="0"/>
                            <a:ea typeface="SimSun" panose="02010600030101010101" pitchFamily="2" charset="-122"/>
                          </a:rPr>
                        </m:ctrlPr>
                      </m:sSubPr>
                      <m:e>
                        <m:r>
                          <a:rPr lang="en-US" sz="1200" b="0" i="1" smtClean="0">
                            <a:latin typeface="Cambria Math" panose="02040503050406030204" pitchFamily="18" charset="0"/>
                            <a:ea typeface="SimSun" panose="02010600030101010101" pitchFamily="2" charset="-122"/>
                          </a:rPr>
                          <m:t>𝐶𝐹</m:t>
                        </m:r>
                      </m:e>
                      <m:sub>
                        <m:r>
                          <a:rPr lang="en-US" sz="1200" b="0" i="1" smtClean="0">
                            <a:latin typeface="Cambria Math" panose="02040503050406030204" pitchFamily="18" charset="0"/>
                            <a:ea typeface="SimSun" panose="02010600030101010101" pitchFamily="2" charset="-122"/>
                          </a:rPr>
                          <m:t>𝑚𝑛</m:t>
                        </m:r>
                      </m:sub>
                    </m:sSub>
                  </m:oMath>
                </a14:m>
                <a:r>
                  <a:rPr lang="en-US" sz="1200" dirty="0">
                    <a:ea typeface="SimSun" panose="02010600030101010101" pitchFamily="2" charset="-122"/>
                  </a:rPr>
                  <a:t> is predicted as weighted average of other </a:t>
                </a:r>
                <a:r>
                  <a:rPr lang="en-US" sz="1200" dirty="0"/>
                  <a:t>“ratings” </a:t>
                </a:r>
                <a:r>
                  <a:rPr lang="en-US" sz="1200" dirty="0">
                    <a:ea typeface="SimSun" panose="02010600030101010101" pitchFamily="2" charset="-122"/>
                  </a:rPr>
                  <a:t>from other templates</a:t>
                </a:r>
                <a:endParaRPr lang="en-US" sz="1100" dirty="0"/>
              </a:p>
            </p:txBody>
          </p:sp>
        </mc:Choice>
        <mc:Fallback>
          <p:sp>
            <p:nvSpPr>
              <p:cNvPr id="13" name="Text Placeholder 3">
                <a:extLst>
                  <a:ext uri="{FF2B5EF4-FFF2-40B4-BE49-F238E27FC236}">
                    <a16:creationId xmlns:a16="http://schemas.microsoft.com/office/drawing/2014/main" id="{ECD0605E-759E-9C44-9FFA-7BB4EBC8DA34}"/>
                  </a:ext>
                </a:extLst>
              </p:cNvPr>
              <p:cNvSpPr txBox="1">
                <a:spLocks noRot="1" noChangeAspect="1" noMove="1" noResize="1" noEditPoints="1" noAdjustHandles="1" noChangeArrowheads="1" noChangeShapeType="1" noTextEdit="1"/>
              </p:cNvSpPr>
              <p:nvPr/>
            </p:nvSpPr>
            <p:spPr>
              <a:xfrm>
                <a:off x="4685211" y="3818803"/>
                <a:ext cx="4157409" cy="862161"/>
              </a:xfrm>
              <a:prstGeom prst="rect">
                <a:avLst/>
              </a:prstGeom>
              <a:blipFill>
                <a:blip r:embed="rId4"/>
                <a:stretch>
                  <a:fillRect/>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2845576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3" name="Shape 93"/>
          <p:cNvSpPr txBox="1">
            <a:spLocks noGrp="1"/>
          </p:cNvSpPr>
          <p:nvPr>
            <p:ph type="title"/>
          </p:nvPr>
        </p:nvSpPr>
        <p:spPr>
          <a:xfrm>
            <a:off x="457200" y="205976"/>
            <a:ext cx="8229600" cy="672000"/>
          </a:xfrm>
          <a:prstGeom prst="rect">
            <a:avLst/>
          </a:prstGeom>
        </p:spPr>
        <p:txBody>
          <a:bodyPr wrap="square" lIns="91425" tIns="91425" rIns="91425" bIns="91425" anchor="ctr" anchorCtr="0">
            <a:normAutofit fontScale="90000"/>
          </a:bodyPr>
          <a:lstStyle/>
          <a:p>
            <a:pPr lvl="0">
              <a:spcBef>
                <a:spcPts val="0"/>
              </a:spcBef>
              <a:buNone/>
            </a:pPr>
            <a:r>
              <a:rPr lang="en-US" dirty="0"/>
              <a:t>Individual Template Filter Generation</a:t>
            </a:r>
          </a:p>
        </p:txBody>
      </p:sp>
      <p:sp>
        <p:nvSpPr>
          <p:cNvPr id="2" name="Slide Number Placeholder 1">
            <a:extLst>
              <a:ext uri="{FF2B5EF4-FFF2-40B4-BE49-F238E27FC236}">
                <a16:creationId xmlns:a16="http://schemas.microsoft.com/office/drawing/2014/main" id="{73E123F6-3C81-432B-A615-AB157E5386BF}"/>
              </a:ext>
            </a:extLst>
          </p:cNvPr>
          <p:cNvSpPr>
            <a:spLocks noGrp="1"/>
          </p:cNvSpPr>
          <p:nvPr>
            <p:ph type="sldNum" idx="4"/>
          </p:nvPr>
        </p:nvSpPr>
        <p:spPr/>
        <p:txBody>
          <a:bodyPr/>
          <a:lstStyle/>
          <a:p>
            <a:pPr marL="0" marR="0" lvl="0" indent="0" algn="l" rtl="0">
              <a:spcBef>
                <a:spcPts val="0"/>
              </a:spcBef>
              <a:buSzPct val="25000"/>
              <a:buNone/>
            </a:pPr>
            <a:fld id="{00000000-1234-1234-1234-123412341234}" type="slidenum">
              <a:rPr lang="en-US" sz="1000" b="0" i="0" u="none" strike="noStrike" cap="none" smtClean="0">
                <a:solidFill>
                  <a:schemeClr val="lt1"/>
                </a:solidFill>
                <a:latin typeface="Arial"/>
                <a:ea typeface="Arial"/>
                <a:cs typeface="Arial"/>
                <a:sym typeface="Arial"/>
              </a:rPr>
              <a:t>51</a:t>
            </a:fld>
            <a:endParaRPr lang="en-US" sz="1000" b="0" i="0" u="none" strike="noStrike" cap="none">
              <a:solidFill>
                <a:schemeClr val="lt1"/>
              </a:solidFill>
              <a:latin typeface="Arial"/>
              <a:ea typeface="Arial"/>
              <a:cs typeface="Arial"/>
              <a:sym typeface="Arial"/>
            </a:endParaRPr>
          </a:p>
        </p:txBody>
      </p:sp>
      <mc:AlternateContent xmlns:mc="http://schemas.openxmlformats.org/markup-compatibility/2006">
        <mc:Choice xmlns:a14="http://schemas.microsoft.com/office/drawing/2010/main" Requires="a14">
          <p:sp>
            <p:nvSpPr>
              <p:cNvPr id="5" name="Text Placeholder 3">
                <a:extLst>
                  <a:ext uri="{FF2B5EF4-FFF2-40B4-BE49-F238E27FC236}">
                    <a16:creationId xmlns:a16="http://schemas.microsoft.com/office/drawing/2014/main" id="{6757608F-B9D0-6C4D-9748-86F2A1537C7C}"/>
                  </a:ext>
                </a:extLst>
              </p:cNvPr>
              <p:cNvSpPr txBox="1">
                <a:spLocks/>
              </p:cNvSpPr>
              <p:nvPr/>
            </p:nvSpPr>
            <p:spPr>
              <a:xfrm>
                <a:off x="457199" y="968900"/>
                <a:ext cx="8229599" cy="809825"/>
              </a:xfrm>
              <a:prstGeom prst="rect">
                <a:avLst/>
              </a:prstGeom>
              <a:noFill/>
              <a:ln>
                <a:noFill/>
              </a:ln>
            </p:spPr>
            <p:txBody>
              <a:bodyPr wrap="square" lIns="91425" tIns="91425" rIns="91425" bIns="91425" anchor="t" anchorCtr="0"/>
              <a:lstStyle>
                <a:defPPr marR="0" lvl="0" algn="l" rtl="0">
                  <a:lnSpc>
                    <a:spcPct val="100000"/>
                  </a:lnSpc>
                  <a:spcBef>
                    <a:spcPts val="0"/>
                  </a:spcBef>
                  <a:spcAft>
                    <a:spcPts val="0"/>
                  </a:spcAft>
                </a:defPPr>
                <a:lvl1pPr marL="342900" marR="0" lvl="0" indent="-190500" algn="l" rtl="0">
                  <a:lnSpc>
                    <a:spcPct val="100000"/>
                  </a:lnSpc>
                  <a:spcBef>
                    <a:spcPts val="480"/>
                  </a:spcBef>
                  <a:spcAft>
                    <a:spcPts val="1200"/>
                  </a:spcAft>
                  <a:buClr>
                    <a:srgbClr val="4C4C4C"/>
                  </a:buClr>
                  <a:buSzPct val="100000"/>
                  <a:buFont typeface="Arial"/>
                  <a:buChar char="•"/>
                  <a:defRPr sz="2400" b="0" i="0" u="none" strike="noStrike" cap="none">
                    <a:solidFill>
                      <a:srgbClr val="4C4C4C"/>
                    </a:solidFill>
                    <a:latin typeface="+mn-lt"/>
                    <a:ea typeface="Helvetica Neue"/>
                    <a:cs typeface="Helvetica Neue"/>
                    <a:sym typeface="Helvetica Neue"/>
                  </a:defRPr>
                </a:lvl1pPr>
                <a:lvl2pPr marL="742950" marR="0" lvl="1" indent="-158750" algn="l" rtl="0">
                  <a:lnSpc>
                    <a:spcPct val="100000"/>
                  </a:lnSpc>
                  <a:spcBef>
                    <a:spcPts val="400"/>
                  </a:spcBef>
                  <a:spcAft>
                    <a:spcPts val="1200"/>
                  </a:spcAft>
                  <a:buClr>
                    <a:srgbClr val="4C4C4C"/>
                  </a:buClr>
                  <a:buSzPct val="100000"/>
                  <a:buFont typeface="Arial"/>
                  <a:buChar char="–"/>
                  <a:defRPr sz="1800" b="0" i="0" u="none" strike="noStrike" cap="none">
                    <a:solidFill>
                      <a:srgbClr val="4C4C4C"/>
                    </a:solidFill>
                    <a:latin typeface="Helvetica Neue"/>
                    <a:ea typeface="Helvetica Neue"/>
                    <a:cs typeface="Helvetica Neue"/>
                    <a:sym typeface="Helvetica Neue"/>
                  </a:defRPr>
                </a:lvl2pPr>
                <a:lvl3pPr marL="1143000" marR="0" lvl="2" indent="-114300" algn="l" rtl="0">
                  <a:lnSpc>
                    <a:spcPct val="100000"/>
                  </a:lnSpc>
                  <a:spcBef>
                    <a:spcPts val="360"/>
                  </a:spcBef>
                  <a:spcAft>
                    <a:spcPts val="1200"/>
                  </a:spcAft>
                  <a:buClr>
                    <a:srgbClr val="4C4C4C"/>
                  </a:buClr>
                  <a:buSzPct val="100000"/>
                  <a:buFont typeface="Arial"/>
                  <a:buChar char="•"/>
                  <a:defRPr sz="1400" b="0" i="0" u="none" strike="noStrike" cap="none">
                    <a:solidFill>
                      <a:srgbClr val="4C4C4C"/>
                    </a:solidFill>
                    <a:latin typeface="Helvetica Neue"/>
                    <a:ea typeface="Helvetica Neue"/>
                    <a:cs typeface="Helvetica Neue"/>
                    <a:sym typeface="Helvetica Neue"/>
                  </a:defRPr>
                </a:lvl3pPr>
                <a:lvl4pPr marL="1600200" marR="0" lvl="3" indent="-127000" algn="l" rtl="0">
                  <a:lnSpc>
                    <a:spcPct val="100000"/>
                  </a:lnSpc>
                  <a:spcBef>
                    <a:spcPts val="320"/>
                  </a:spcBef>
                  <a:spcAft>
                    <a:spcPts val="1200"/>
                  </a:spcAft>
                  <a:buClr>
                    <a:srgbClr val="4C4C4C"/>
                  </a:buClr>
                  <a:buSzPct val="100000"/>
                  <a:buFont typeface="Arial"/>
                  <a:buChar char="–"/>
                  <a:defRPr sz="1400" b="0" i="0" u="none" strike="noStrike" cap="none">
                    <a:solidFill>
                      <a:srgbClr val="4C4C4C"/>
                    </a:solidFill>
                    <a:latin typeface="Helvetica Neue"/>
                    <a:ea typeface="Helvetica Neue"/>
                    <a:cs typeface="Helvetica Neue"/>
                    <a:sym typeface="Helvetica Neue"/>
                  </a:defRPr>
                </a:lvl4pPr>
                <a:lvl5pPr marL="2057400" marR="0" lvl="4" indent="-139700" algn="l" rtl="0">
                  <a:lnSpc>
                    <a:spcPct val="100000"/>
                  </a:lnSpc>
                  <a:spcBef>
                    <a:spcPts val="280"/>
                  </a:spcBef>
                  <a:spcAft>
                    <a:spcPts val="1200"/>
                  </a:spcAft>
                  <a:buClr>
                    <a:srgbClr val="4C4C4C"/>
                  </a:buClr>
                  <a:buSzPct val="100000"/>
                  <a:buFont typeface="Arial"/>
                  <a:buChar char="»"/>
                  <a:defRPr sz="1400" b="0" i="0" u="none" strike="noStrike" cap="none">
                    <a:solidFill>
                      <a:srgbClr val="4C4C4C"/>
                    </a:solidFill>
                    <a:latin typeface="Helvetica Neue"/>
                    <a:ea typeface="Helvetica Neue"/>
                    <a:cs typeface="Helvetica Neue"/>
                    <a:sym typeface="Helvetica Neue"/>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pPr marL="152400" indent="0">
                  <a:spcBef>
                    <a:spcPts val="0"/>
                  </a:spcBef>
                  <a:spcAft>
                    <a:spcPts val="600"/>
                  </a:spcAft>
                  <a:buNone/>
                </a:pPr>
                <a:r>
                  <a:rPr lang="en-US" sz="1800" dirty="0"/>
                  <a:t>Generate an individual filter </a:t>
                </a:r>
                <a14:m>
                  <m:oMath xmlns:m="http://schemas.openxmlformats.org/officeDocument/2006/math">
                    <m:sSub>
                      <m:sSubPr>
                        <m:ctrlPr>
                          <a:rPr lang="en-US" sz="1800" i="1">
                            <a:latin typeface="Cambria Math" panose="02040503050406030204" pitchFamily="18" charset="0"/>
                          </a:rPr>
                        </m:ctrlPr>
                      </m:sSubPr>
                      <m:e>
                        <m:r>
                          <a:rPr lang="en-US" sz="1800" b="0" i="1" smtClean="0">
                            <a:latin typeface="Cambria Math" panose="02040503050406030204" pitchFamily="18" charset="0"/>
                          </a:rPr>
                          <m:t>𝐹</m:t>
                        </m:r>
                      </m:e>
                      <m:sub>
                        <m:r>
                          <a:rPr lang="en-US" sz="1800" i="1">
                            <a:latin typeface="Cambria Math" panose="02040503050406030204" pitchFamily="18" charset="0"/>
                          </a:rPr>
                          <m:t>𝑖</m:t>
                        </m:r>
                      </m:sub>
                    </m:sSub>
                  </m:oMath>
                </a14:m>
                <a:r>
                  <a:rPr lang="en-US" sz="1800" dirty="0"/>
                  <a:t> for each template</a:t>
                </a:r>
                <a:r>
                  <a:rPr lang="zh-CN" altLang="en-US" sz="1800" dirty="0"/>
                  <a:t>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𝑇</m:t>
                        </m:r>
                      </m:e>
                      <m:sub>
                        <m:r>
                          <a:rPr lang="en-US" sz="1800" i="1">
                            <a:latin typeface="Cambria Math" panose="02040503050406030204" pitchFamily="18" charset="0"/>
                          </a:rPr>
                          <m:t>𝑖</m:t>
                        </m:r>
                      </m:sub>
                    </m:sSub>
                  </m:oMath>
                </a14:m>
                <a:r>
                  <a:rPr lang="en-US" sz="1800" dirty="0"/>
                  <a:t> (</a:t>
                </a:r>
                <a14:m>
                  <m:oMath xmlns:m="http://schemas.openxmlformats.org/officeDocument/2006/math">
                    <m:sSub>
                      <m:sSubPr>
                        <m:ctrlPr>
                          <a:rPr lang="en-US" sz="1800" i="1">
                            <a:latin typeface="Cambria Math" panose="02040503050406030204" pitchFamily="18" charset="0"/>
                          </a:rPr>
                        </m:ctrlPr>
                      </m:sSubPr>
                      <m:e>
                        <m:r>
                          <a:rPr lang="en-US" sz="1800" b="0" i="1" smtClean="0">
                            <a:latin typeface="Cambria Math" panose="02040503050406030204" pitchFamily="18" charset="0"/>
                          </a:rPr>
                          <m:t>𝑁</m:t>
                        </m:r>
                      </m:e>
                      <m:sub>
                        <m:r>
                          <a:rPr lang="en-US" sz="1800" i="1">
                            <a:latin typeface="Cambria Math" panose="02040503050406030204" pitchFamily="18" charset="0"/>
                          </a:rPr>
                          <m:t>𝑖</m:t>
                        </m:r>
                      </m:sub>
                    </m:sSub>
                  </m:oMath>
                </a14:m>
                <a:r>
                  <a:rPr lang="en-US" sz="1800" dirty="0"/>
                  <a:t> is native template contact map)</a:t>
                </a:r>
              </a:p>
              <a:p>
                <a:pPr marL="152400" indent="0">
                  <a:spcBef>
                    <a:spcPts val="0"/>
                  </a:spcBef>
                  <a:spcAft>
                    <a:spcPts val="600"/>
                  </a:spcAft>
                  <a:buNone/>
                </a:pPr>
                <a:endParaRPr lang="en-US" sz="1800" dirty="0"/>
              </a:p>
            </p:txBody>
          </p:sp>
        </mc:Choice>
        <mc:Fallback>
          <p:sp>
            <p:nvSpPr>
              <p:cNvPr id="5" name="Text Placeholder 3">
                <a:extLst>
                  <a:ext uri="{FF2B5EF4-FFF2-40B4-BE49-F238E27FC236}">
                    <a16:creationId xmlns:a16="http://schemas.microsoft.com/office/drawing/2014/main" id="{6757608F-B9D0-6C4D-9748-86F2A1537C7C}"/>
                  </a:ext>
                </a:extLst>
              </p:cNvPr>
              <p:cNvSpPr txBox="1">
                <a:spLocks noRot="1" noChangeAspect="1" noMove="1" noResize="1" noEditPoints="1" noAdjustHandles="1" noChangeArrowheads="1" noChangeShapeType="1" noTextEdit="1"/>
              </p:cNvSpPr>
              <p:nvPr/>
            </p:nvSpPr>
            <p:spPr>
              <a:xfrm>
                <a:off x="457199" y="968900"/>
                <a:ext cx="8229599" cy="809825"/>
              </a:xfrm>
              <a:prstGeom prst="rect">
                <a:avLst/>
              </a:prstGeom>
              <a:blipFill>
                <a:blip r:embed="rId3"/>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a:extLst>
                  <a:ext uri="{FF2B5EF4-FFF2-40B4-BE49-F238E27FC236}">
                    <a16:creationId xmlns:a16="http://schemas.microsoft.com/office/drawing/2014/main" id="{ED27E4D2-2E37-9849-B9ED-CA90DD641EF6}"/>
                  </a:ext>
                </a:extLst>
              </p:cNvPr>
              <p:cNvSpPr/>
              <p:nvPr/>
            </p:nvSpPr>
            <p:spPr>
              <a:xfrm>
                <a:off x="4126663" y="2605476"/>
                <a:ext cx="4511908" cy="1338828"/>
              </a:xfrm>
              <a:prstGeom prst="rect">
                <a:avLst/>
              </a:prstGeom>
            </p:spPr>
            <p:txBody>
              <a:bodyPr wrap="square">
                <a:spAutoFit/>
              </a:bodyPr>
              <a:lstStyle/>
              <a:p>
                <a:pPr marL="285750" indent="-285750">
                  <a:spcAft>
                    <a:spcPts val="600"/>
                  </a:spcAft>
                  <a:buFont typeface="Arial" panose="020B0604020202020204" pitchFamily="34" charset="0"/>
                  <a:buChar char="•"/>
                </a:pPr>
                <a:r>
                  <a:rPr lang="en-US" dirty="0">
                    <a:solidFill>
                      <a:schemeClr val="tx1">
                        <a:lumMod val="75000"/>
                        <a:lumOff val="25000"/>
                      </a:schemeClr>
                    </a:solidFill>
                    <a:ea typeface="SimSun" panose="02010600030101010101" pitchFamily="2" charset="-122"/>
                  </a:rPr>
                  <a:t>For short and medium range residue pairs </a:t>
                </a:r>
                <a14:m>
                  <m:oMath xmlns:m="http://schemas.openxmlformats.org/officeDocument/2006/math">
                    <m:r>
                      <a:rPr lang="en-US" i="1">
                        <a:solidFill>
                          <a:schemeClr val="tx1">
                            <a:lumMod val="75000"/>
                            <a:lumOff val="25000"/>
                          </a:schemeClr>
                        </a:solidFill>
                        <a:latin typeface="Cambria Math" panose="02040503050406030204" pitchFamily="18" charset="0"/>
                        <a:ea typeface="SimSun" panose="02010600030101010101" pitchFamily="2" charset="-122"/>
                      </a:rPr>
                      <m:t>𝑅</m:t>
                    </m:r>
                    <m:r>
                      <a:rPr lang="en-US" i="1">
                        <a:solidFill>
                          <a:schemeClr val="tx1">
                            <a:lumMod val="75000"/>
                            <a:lumOff val="25000"/>
                          </a:schemeClr>
                        </a:solidFill>
                        <a:latin typeface="Cambria Math" panose="02040503050406030204" pitchFamily="18" charset="0"/>
                        <a:ea typeface="SimSun" panose="02010600030101010101" pitchFamily="2" charset="-122"/>
                      </a:rPr>
                      <m:t>(</m:t>
                    </m:r>
                    <m:r>
                      <a:rPr lang="en-US" i="1">
                        <a:solidFill>
                          <a:schemeClr val="tx1">
                            <a:lumMod val="75000"/>
                            <a:lumOff val="25000"/>
                          </a:schemeClr>
                        </a:solidFill>
                        <a:latin typeface="Cambria Math" panose="02040503050406030204" pitchFamily="18" charset="0"/>
                        <a:ea typeface="SimSun" panose="02010600030101010101" pitchFamily="2" charset="-122"/>
                      </a:rPr>
                      <m:t>𝑚</m:t>
                    </m:r>
                    <m:r>
                      <a:rPr lang="en-US" i="1">
                        <a:solidFill>
                          <a:schemeClr val="tx1">
                            <a:lumMod val="75000"/>
                            <a:lumOff val="25000"/>
                          </a:schemeClr>
                        </a:solidFill>
                        <a:latin typeface="Cambria Math" panose="02040503050406030204" pitchFamily="18" charset="0"/>
                        <a:ea typeface="SimSun" panose="02010600030101010101" pitchFamily="2" charset="-122"/>
                      </a:rPr>
                      <m:t>, </m:t>
                    </m:r>
                    <m:r>
                      <a:rPr lang="en-US" i="1">
                        <a:solidFill>
                          <a:schemeClr val="tx1">
                            <a:lumMod val="75000"/>
                            <a:lumOff val="25000"/>
                          </a:schemeClr>
                        </a:solidFill>
                        <a:latin typeface="Cambria Math" panose="02040503050406030204" pitchFamily="18" charset="0"/>
                        <a:ea typeface="SimSun" panose="02010600030101010101" pitchFamily="2" charset="-122"/>
                      </a:rPr>
                      <m:t>𝑛</m:t>
                    </m:r>
                    <m:r>
                      <a:rPr lang="en-US" i="1">
                        <a:solidFill>
                          <a:schemeClr val="tx1">
                            <a:lumMod val="75000"/>
                            <a:lumOff val="25000"/>
                          </a:schemeClr>
                        </a:solidFill>
                        <a:latin typeface="Cambria Math" panose="02040503050406030204" pitchFamily="18" charset="0"/>
                        <a:ea typeface="SimSun" panose="02010600030101010101" pitchFamily="2" charset="-122"/>
                      </a:rPr>
                      <m:t>)</m:t>
                    </m:r>
                  </m:oMath>
                </a14:m>
                <a:r>
                  <a:rPr lang="en-US" dirty="0">
                    <a:solidFill>
                      <a:schemeClr val="tx1">
                        <a:lumMod val="75000"/>
                        <a:lumOff val="25000"/>
                      </a:schemeClr>
                    </a:solidFill>
                    <a:ea typeface="SimSun" panose="02010600030101010101" pitchFamily="2" charset="-122"/>
                  </a:rPr>
                  <a:t>:</a:t>
                </a:r>
              </a:p>
              <a:p>
                <a:pPr marL="152400">
                  <a:spcAft>
                    <a:spcPts val="600"/>
                  </a:spcAft>
                </a:pPr>
                <a14:m>
                  <m:oMathPara xmlns:m="http://schemas.openxmlformats.org/officeDocument/2006/math">
                    <m:oMathParaPr>
                      <m:jc m:val="centerGroup"/>
                    </m:oMathParaPr>
                    <m:oMath xmlns:m="http://schemas.openxmlformats.org/officeDocument/2006/math">
                      <m:sSub>
                        <m:sSubPr>
                          <m:ctrlPr>
                            <a:rPr lang="en-US" i="1">
                              <a:solidFill>
                                <a:schemeClr val="tx1">
                                  <a:lumMod val="75000"/>
                                  <a:lumOff val="25000"/>
                                </a:schemeClr>
                              </a:solidFill>
                              <a:latin typeface="Cambria Math" panose="02040503050406030204" pitchFamily="18" charset="0"/>
                              <a:ea typeface="SimSun" panose="02010600030101010101" pitchFamily="2" charset="-122"/>
                            </a:rPr>
                          </m:ctrlPr>
                        </m:sSubPr>
                        <m:e>
                          <m:r>
                            <a:rPr lang="en-US" i="1">
                              <a:solidFill>
                                <a:schemeClr val="tx1">
                                  <a:lumMod val="75000"/>
                                  <a:lumOff val="25000"/>
                                </a:schemeClr>
                              </a:solidFill>
                              <a:latin typeface="Cambria Math" panose="02040503050406030204" pitchFamily="18" charset="0"/>
                              <a:ea typeface="SimSun" panose="02010600030101010101" pitchFamily="2" charset="-122"/>
                            </a:rPr>
                            <m:t>𝐹</m:t>
                          </m:r>
                        </m:e>
                        <m:sub>
                          <m:r>
                            <a:rPr lang="en-US" i="1">
                              <a:solidFill>
                                <a:schemeClr val="tx1">
                                  <a:lumMod val="75000"/>
                                  <a:lumOff val="25000"/>
                                </a:schemeClr>
                              </a:solidFill>
                              <a:latin typeface="Cambria Math" panose="02040503050406030204" pitchFamily="18" charset="0"/>
                              <a:ea typeface="SimSun" panose="02010600030101010101" pitchFamily="2" charset="-122"/>
                            </a:rPr>
                            <m:t>𝑖</m:t>
                          </m:r>
                        </m:sub>
                      </m:sSub>
                      <m:d>
                        <m:dPr>
                          <m:ctrlPr>
                            <a:rPr lang="en-US" i="1">
                              <a:solidFill>
                                <a:schemeClr val="tx1">
                                  <a:lumMod val="75000"/>
                                  <a:lumOff val="25000"/>
                                </a:schemeClr>
                              </a:solidFill>
                              <a:latin typeface="Cambria Math" panose="02040503050406030204" pitchFamily="18" charset="0"/>
                              <a:ea typeface="SimSun" panose="02010600030101010101" pitchFamily="2" charset="-122"/>
                            </a:rPr>
                          </m:ctrlPr>
                        </m:dPr>
                        <m:e>
                          <m:r>
                            <a:rPr lang="en-US" i="1">
                              <a:solidFill>
                                <a:schemeClr val="tx1">
                                  <a:lumMod val="75000"/>
                                  <a:lumOff val="25000"/>
                                </a:schemeClr>
                              </a:solidFill>
                              <a:latin typeface="Cambria Math" panose="02040503050406030204" pitchFamily="18" charset="0"/>
                              <a:ea typeface="SimSun" panose="02010600030101010101" pitchFamily="2" charset="-122"/>
                            </a:rPr>
                            <m:t>𝑚</m:t>
                          </m:r>
                          <m:r>
                            <a:rPr lang="en-US" i="1">
                              <a:solidFill>
                                <a:schemeClr val="tx1">
                                  <a:lumMod val="75000"/>
                                  <a:lumOff val="25000"/>
                                </a:schemeClr>
                              </a:solidFill>
                              <a:latin typeface="Cambria Math" panose="02040503050406030204" pitchFamily="18" charset="0"/>
                              <a:ea typeface="SimSun" panose="02010600030101010101" pitchFamily="2" charset="-122"/>
                            </a:rPr>
                            <m:t>, </m:t>
                          </m:r>
                          <m:r>
                            <a:rPr lang="en-US" i="1">
                              <a:solidFill>
                                <a:schemeClr val="tx1">
                                  <a:lumMod val="75000"/>
                                  <a:lumOff val="25000"/>
                                </a:schemeClr>
                              </a:solidFill>
                              <a:latin typeface="Cambria Math" panose="02040503050406030204" pitchFamily="18" charset="0"/>
                              <a:ea typeface="SimSun" panose="02010600030101010101" pitchFamily="2" charset="-122"/>
                            </a:rPr>
                            <m:t>𝑛</m:t>
                          </m:r>
                        </m:e>
                      </m:d>
                      <m:r>
                        <a:rPr lang="en-US" i="1">
                          <a:solidFill>
                            <a:schemeClr val="tx1">
                              <a:lumMod val="75000"/>
                              <a:lumOff val="25000"/>
                            </a:schemeClr>
                          </a:solidFill>
                          <a:latin typeface="Cambria Math" panose="02040503050406030204" pitchFamily="18" charset="0"/>
                          <a:ea typeface="SimSun" panose="02010600030101010101" pitchFamily="2" charset="-122"/>
                        </a:rPr>
                        <m:t>=</m:t>
                      </m:r>
                      <m:sSub>
                        <m:sSubPr>
                          <m:ctrlPr>
                            <a:rPr lang="en-US" i="1">
                              <a:solidFill>
                                <a:schemeClr val="tx1">
                                  <a:lumMod val="75000"/>
                                  <a:lumOff val="25000"/>
                                </a:schemeClr>
                              </a:solidFill>
                              <a:latin typeface="Cambria Math" panose="02040503050406030204" pitchFamily="18" charset="0"/>
                              <a:ea typeface="SimSun" panose="02010600030101010101" pitchFamily="2" charset="-122"/>
                            </a:rPr>
                          </m:ctrlPr>
                        </m:sSubPr>
                        <m:e>
                          <m:r>
                            <a:rPr lang="en-US" i="1">
                              <a:solidFill>
                                <a:schemeClr val="tx1">
                                  <a:lumMod val="75000"/>
                                  <a:lumOff val="25000"/>
                                </a:schemeClr>
                              </a:solidFill>
                              <a:latin typeface="Cambria Math" panose="02040503050406030204" pitchFamily="18" charset="0"/>
                              <a:ea typeface="SimSun" panose="02010600030101010101" pitchFamily="2" charset="-122"/>
                            </a:rPr>
                            <m:t>𝑃</m:t>
                          </m:r>
                        </m:e>
                        <m:sub>
                          <m:r>
                            <a:rPr lang="en-US" i="1">
                              <a:solidFill>
                                <a:schemeClr val="tx1">
                                  <a:lumMod val="75000"/>
                                  <a:lumOff val="25000"/>
                                </a:schemeClr>
                              </a:solidFill>
                              <a:latin typeface="Cambria Math" panose="02040503050406030204" pitchFamily="18" charset="0"/>
                              <a:ea typeface="SimSun" panose="02010600030101010101" pitchFamily="2" charset="-122"/>
                            </a:rPr>
                            <m:t>𝑖</m:t>
                          </m:r>
                        </m:sub>
                      </m:sSub>
                      <m:r>
                        <a:rPr lang="en-US" i="1">
                          <a:solidFill>
                            <a:schemeClr val="tx1">
                              <a:lumMod val="75000"/>
                              <a:lumOff val="25000"/>
                            </a:schemeClr>
                          </a:solidFill>
                          <a:latin typeface="Cambria Math" panose="02040503050406030204" pitchFamily="18" charset="0"/>
                          <a:ea typeface="SimSun" panose="02010600030101010101" pitchFamily="2" charset="-122"/>
                        </a:rPr>
                        <m:t>×2×</m:t>
                      </m:r>
                      <m:d>
                        <m:dPr>
                          <m:ctrlPr>
                            <a:rPr lang="en-US" i="1">
                              <a:solidFill>
                                <a:schemeClr val="tx1">
                                  <a:lumMod val="75000"/>
                                  <a:lumOff val="25000"/>
                                </a:schemeClr>
                              </a:solidFill>
                              <a:latin typeface="Cambria Math" panose="02040503050406030204" pitchFamily="18" charset="0"/>
                              <a:ea typeface="SimSun" panose="02010600030101010101" pitchFamily="2" charset="-122"/>
                            </a:rPr>
                          </m:ctrlPr>
                        </m:dPr>
                        <m:e>
                          <m:sSub>
                            <m:sSubPr>
                              <m:ctrlPr>
                                <a:rPr lang="en-US" i="1">
                                  <a:solidFill>
                                    <a:schemeClr val="tx1">
                                      <a:lumMod val="75000"/>
                                      <a:lumOff val="25000"/>
                                    </a:schemeClr>
                                  </a:solidFill>
                                  <a:latin typeface="Cambria Math" panose="02040503050406030204" pitchFamily="18" charset="0"/>
                                  <a:ea typeface="SimSun" panose="02010600030101010101" pitchFamily="2" charset="-122"/>
                                </a:rPr>
                              </m:ctrlPr>
                            </m:sSubPr>
                            <m:e>
                              <m:r>
                                <a:rPr lang="en-US" i="1">
                                  <a:solidFill>
                                    <a:schemeClr val="tx1">
                                      <a:lumMod val="75000"/>
                                      <a:lumOff val="25000"/>
                                    </a:schemeClr>
                                  </a:solidFill>
                                  <a:latin typeface="Cambria Math" panose="02040503050406030204" pitchFamily="18" charset="0"/>
                                  <a:ea typeface="SimSun" panose="02010600030101010101" pitchFamily="2" charset="-122"/>
                                </a:rPr>
                                <m:t>𝑁</m:t>
                              </m:r>
                            </m:e>
                            <m:sub>
                              <m:r>
                                <a:rPr lang="en-US" i="1">
                                  <a:solidFill>
                                    <a:schemeClr val="tx1">
                                      <a:lumMod val="75000"/>
                                      <a:lumOff val="25000"/>
                                    </a:schemeClr>
                                  </a:solidFill>
                                  <a:latin typeface="Cambria Math" panose="02040503050406030204" pitchFamily="18" charset="0"/>
                                  <a:ea typeface="SimSun" panose="02010600030101010101" pitchFamily="2" charset="-122"/>
                                </a:rPr>
                                <m:t>𝑖</m:t>
                              </m:r>
                            </m:sub>
                          </m:sSub>
                          <m:d>
                            <m:dPr>
                              <m:ctrlPr>
                                <a:rPr lang="en-US" i="1">
                                  <a:solidFill>
                                    <a:schemeClr val="tx1">
                                      <a:lumMod val="75000"/>
                                      <a:lumOff val="25000"/>
                                    </a:schemeClr>
                                  </a:solidFill>
                                  <a:latin typeface="Cambria Math" panose="02040503050406030204" pitchFamily="18" charset="0"/>
                                  <a:ea typeface="SimSun" panose="02010600030101010101" pitchFamily="2" charset="-122"/>
                                </a:rPr>
                              </m:ctrlPr>
                            </m:dPr>
                            <m:e>
                              <m:r>
                                <a:rPr lang="en-US" i="1">
                                  <a:solidFill>
                                    <a:schemeClr val="tx1">
                                      <a:lumMod val="75000"/>
                                      <a:lumOff val="25000"/>
                                    </a:schemeClr>
                                  </a:solidFill>
                                  <a:latin typeface="Cambria Math" panose="02040503050406030204" pitchFamily="18" charset="0"/>
                                  <a:ea typeface="SimSun" panose="02010600030101010101" pitchFamily="2" charset="-122"/>
                                </a:rPr>
                                <m:t>𝑚</m:t>
                              </m:r>
                              <m:r>
                                <a:rPr lang="en-US" i="1">
                                  <a:solidFill>
                                    <a:schemeClr val="tx1">
                                      <a:lumMod val="75000"/>
                                      <a:lumOff val="25000"/>
                                    </a:schemeClr>
                                  </a:solidFill>
                                  <a:latin typeface="Cambria Math" panose="02040503050406030204" pitchFamily="18" charset="0"/>
                                  <a:ea typeface="SimSun" panose="02010600030101010101" pitchFamily="2" charset="-122"/>
                                </a:rPr>
                                <m:t>, </m:t>
                              </m:r>
                              <m:r>
                                <a:rPr lang="en-US" i="1">
                                  <a:solidFill>
                                    <a:schemeClr val="tx1">
                                      <a:lumMod val="75000"/>
                                      <a:lumOff val="25000"/>
                                    </a:schemeClr>
                                  </a:solidFill>
                                  <a:latin typeface="Cambria Math" panose="02040503050406030204" pitchFamily="18" charset="0"/>
                                  <a:ea typeface="SimSun" panose="02010600030101010101" pitchFamily="2" charset="-122"/>
                                </a:rPr>
                                <m:t>𝑛</m:t>
                              </m:r>
                            </m:e>
                          </m:d>
                          <m:r>
                            <a:rPr lang="en-US" i="1">
                              <a:solidFill>
                                <a:schemeClr val="tx1">
                                  <a:lumMod val="75000"/>
                                  <a:lumOff val="25000"/>
                                </a:schemeClr>
                              </a:solidFill>
                              <a:latin typeface="Cambria Math" panose="02040503050406030204" pitchFamily="18" charset="0"/>
                              <a:ea typeface="SimSun" panose="02010600030101010101" pitchFamily="2" charset="-122"/>
                            </a:rPr>
                            <m:t>−0.5</m:t>
                          </m:r>
                        </m:e>
                      </m:d>
                    </m:oMath>
                  </m:oMathPara>
                </a14:m>
                <a:endParaRPr lang="en-US" dirty="0">
                  <a:solidFill>
                    <a:schemeClr val="tx1">
                      <a:lumMod val="75000"/>
                      <a:lumOff val="25000"/>
                    </a:schemeClr>
                  </a:solidFill>
                  <a:ea typeface="SimSun" panose="02010600030101010101" pitchFamily="2" charset="-122"/>
                </a:endParaRPr>
              </a:p>
              <a:p>
                <a:pPr marL="285750" indent="-285750">
                  <a:spcBef>
                    <a:spcPts val="600"/>
                  </a:spcBef>
                  <a:spcAft>
                    <a:spcPts val="600"/>
                  </a:spcAft>
                  <a:buFont typeface="Arial" panose="020B0604020202020204" pitchFamily="34" charset="0"/>
                  <a:buChar char="•"/>
                </a:pPr>
                <a:r>
                  <a:rPr lang="en-US" dirty="0">
                    <a:solidFill>
                      <a:schemeClr val="tx1">
                        <a:lumMod val="75000"/>
                        <a:lumOff val="25000"/>
                      </a:schemeClr>
                    </a:solidFill>
                    <a:ea typeface="SimSun" panose="02010600030101010101" pitchFamily="2" charset="-122"/>
                  </a:rPr>
                  <a:t>For long range residue pairs</a:t>
                </a:r>
                <a14:m>
                  <m:oMath xmlns:m="http://schemas.openxmlformats.org/officeDocument/2006/math">
                    <m:r>
                      <a:rPr lang="en-US" i="1">
                        <a:solidFill>
                          <a:schemeClr val="tx1">
                            <a:lumMod val="75000"/>
                            <a:lumOff val="25000"/>
                          </a:schemeClr>
                        </a:solidFill>
                        <a:latin typeface="Cambria Math" panose="02040503050406030204" pitchFamily="18" charset="0"/>
                        <a:ea typeface="SimSun" panose="02010600030101010101" pitchFamily="2" charset="-122"/>
                      </a:rPr>
                      <m:t> </m:t>
                    </m:r>
                    <m:r>
                      <a:rPr lang="en-US" i="1">
                        <a:solidFill>
                          <a:schemeClr val="tx1">
                            <a:lumMod val="75000"/>
                            <a:lumOff val="25000"/>
                          </a:schemeClr>
                        </a:solidFill>
                        <a:latin typeface="Cambria Math" panose="02040503050406030204" pitchFamily="18" charset="0"/>
                        <a:ea typeface="SimSun" panose="02010600030101010101" pitchFamily="2" charset="-122"/>
                      </a:rPr>
                      <m:t>𝑅</m:t>
                    </m:r>
                    <m:r>
                      <a:rPr lang="en-US" i="1">
                        <a:solidFill>
                          <a:schemeClr val="tx1">
                            <a:lumMod val="75000"/>
                            <a:lumOff val="25000"/>
                          </a:schemeClr>
                        </a:solidFill>
                        <a:latin typeface="Cambria Math" panose="02040503050406030204" pitchFamily="18" charset="0"/>
                        <a:ea typeface="SimSun" panose="02010600030101010101" pitchFamily="2" charset="-122"/>
                      </a:rPr>
                      <m:t>(</m:t>
                    </m:r>
                    <m:r>
                      <a:rPr lang="en-US" i="1">
                        <a:solidFill>
                          <a:schemeClr val="tx1">
                            <a:lumMod val="75000"/>
                            <a:lumOff val="25000"/>
                          </a:schemeClr>
                        </a:solidFill>
                        <a:latin typeface="Cambria Math" panose="02040503050406030204" pitchFamily="18" charset="0"/>
                        <a:ea typeface="SimSun" panose="02010600030101010101" pitchFamily="2" charset="-122"/>
                      </a:rPr>
                      <m:t>𝑚</m:t>
                    </m:r>
                    <m:r>
                      <a:rPr lang="en-US" i="1">
                        <a:solidFill>
                          <a:schemeClr val="tx1">
                            <a:lumMod val="75000"/>
                            <a:lumOff val="25000"/>
                          </a:schemeClr>
                        </a:solidFill>
                        <a:latin typeface="Cambria Math" panose="02040503050406030204" pitchFamily="18" charset="0"/>
                        <a:ea typeface="SimSun" panose="02010600030101010101" pitchFamily="2" charset="-122"/>
                      </a:rPr>
                      <m:t>, </m:t>
                    </m:r>
                    <m:r>
                      <a:rPr lang="en-US" i="1">
                        <a:solidFill>
                          <a:schemeClr val="tx1">
                            <a:lumMod val="75000"/>
                            <a:lumOff val="25000"/>
                          </a:schemeClr>
                        </a:solidFill>
                        <a:latin typeface="Cambria Math" panose="02040503050406030204" pitchFamily="18" charset="0"/>
                        <a:ea typeface="SimSun" panose="02010600030101010101" pitchFamily="2" charset="-122"/>
                      </a:rPr>
                      <m:t>𝑛</m:t>
                    </m:r>
                    <m:r>
                      <a:rPr lang="en-US" i="1">
                        <a:solidFill>
                          <a:schemeClr val="tx1">
                            <a:lumMod val="75000"/>
                            <a:lumOff val="25000"/>
                          </a:schemeClr>
                        </a:solidFill>
                        <a:latin typeface="Cambria Math" panose="02040503050406030204" pitchFamily="18" charset="0"/>
                        <a:ea typeface="SimSun" panose="02010600030101010101" pitchFamily="2" charset="-122"/>
                      </a:rPr>
                      <m:t>)</m:t>
                    </m:r>
                  </m:oMath>
                </a14:m>
                <a:r>
                  <a:rPr lang="en-US" dirty="0">
                    <a:solidFill>
                      <a:schemeClr val="tx1">
                        <a:lumMod val="75000"/>
                        <a:lumOff val="25000"/>
                      </a:schemeClr>
                    </a:solidFill>
                    <a:ea typeface="SimSun" panose="02010600030101010101" pitchFamily="2" charset="-122"/>
                  </a:rPr>
                  <a:t>:</a:t>
                </a:r>
              </a:p>
              <a:p>
                <a:pPr marL="152400">
                  <a:spcAft>
                    <a:spcPts val="600"/>
                  </a:spcAft>
                </a:pPr>
                <a14:m>
                  <m:oMathPara xmlns:m="http://schemas.openxmlformats.org/officeDocument/2006/math">
                    <m:oMathParaPr>
                      <m:jc m:val="centerGroup"/>
                    </m:oMathParaPr>
                    <m:oMath xmlns:m="http://schemas.openxmlformats.org/officeDocument/2006/math">
                      <m:sSub>
                        <m:sSubPr>
                          <m:ctrlPr>
                            <a:rPr lang="en-US" i="1">
                              <a:solidFill>
                                <a:schemeClr val="tx1">
                                  <a:lumMod val="75000"/>
                                  <a:lumOff val="25000"/>
                                </a:schemeClr>
                              </a:solidFill>
                              <a:latin typeface="Cambria Math" panose="02040503050406030204" pitchFamily="18" charset="0"/>
                              <a:ea typeface="SimSun" panose="02010600030101010101" pitchFamily="2" charset="-122"/>
                            </a:rPr>
                          </m:ctrlPr>
                        </m:sSubPr>
                        <m:e>
                          <m:r>
                            <a:rPr lang="en-US" i="1">
                              <a:solidFill>
                                <a:schemeClr val="tx1">
                                  <a:lumMod val="75000"/>
                                  <a:lumOff val="25000"/>
                                </a:schemeClr>
                              </a:solidFill>
                              <a:latin typeface="Cambria Math" panose="02040503050406030204" pitchFamily="18" charset="0"/>
                              <a:ea typeface="SimSun" panose="02010600030101010101" pitchFamily="2" charset="-122"/>
                            </a:rPr>
                            <m:t>𝐹</m:t>
                          </m:r>
                        </m:e>
                        <m:sub>
                          <m:r>
                            <a:rPr lang="en-US" i="1">
                              <a:solidFill>
                                <a:schemeClr val="tx1">
                                  <a:lumMod val="75000"/>
                                  <a:lumOff val="25000"/>
                                </a:schemeClr>
                              </a:solidFill>
                              <a:latin typeface="Cambria Math" panose="02040503050406030204" pitchFamily="18" charset="0"/>
                              <a:ea typeface="SimSun" panose="02010600030101010101" pitchFamily="2" charset="-122"/>
                            </a:rPr>
                            <m:t>𝑖</m:t>
                          </m:r>
                        </m:sub>
                      </m:sSub>
                      <m:d>
                        <m:dPr>
                          <m:ctrlPr>
                            <a:rPr lang="en-US" i="1">
                              <a:solidFill>
                                <a:schemeClr val="tx1">
                                  <a:lumMod val="75000"/>
                                  <a:lumOff val="25000"/>
                                </a:schemeClr>
                              </a:solidFill>
                              <a:latin typeface="Cambria Math" panose="02040503050406030204" pitchFamily="18" charset="0"/>
                              <a:ea typeface="SimSun" panose="02010600030101010101" pitchFamily="2" charset="-122"/>
                            </a:rPr>
                          </m:ctrlPr>
                        </m:dPr>
                        <m:e>
                          <m:r>
                            <a:rPr lang="en-US" i="1">
                              <a:solidFill>
                                <a:schemeClr val="tx1">
                                  <a:lumMod val="75000"/>
                                  <a:lumOff val="25000"/>
                                </a:schemeClr>
                              </a:solidFill>
                              <a:latin typeface="Cambria Math" panose="02040503050406030204" pitchFamily="18" charset="0"/>
                              <a:ea typeface="SimSun" panose="02010600030101010101" pitchFamily="2" charset="-122"/>
                            </a:rPr>
                            <m:t>𝑚</m:t>
                          </m:r>
                          <m:r>
                            <a:rPr lang="en-US" i="1">
                              <a:solidFill>
                                <a:schemeClr val="tx1">
                                  <a:lumMod val="75000"/>
                                  <a:lumOff val="25000"/>
                                </a:schemeClr>
                              </a:solidFill>
                              <a:latin typeface="Cambria Math" panose="02040503050406030204" pitchFamily="18" charset="0"/>
                              <a:ea typeface="SimSun" panose="02010600030101010101" pitchFamily="2" charset="-122"/>
                            </a:rPr>
                            <m:t>, </m:t>
                          </m:r>
                          <m:r>
                            <a:rPr lang="en-US" i="1">
                              <a:solidFill>
                                <a:schemeClr val="tx1">
                                  <a:lumMod val="75000"/>
                                  <a:lumOff val="25000"/>
                                </a:schemeClr>
                              </a:solidFill>
                              <a:latin typeface="Cambria Math" panose="02040503050406030204" pitchFamily="18" charset="0"/>
                              <a:ea typeface="SimSun" panose="02010600030101010101" pitchFamily="2" charset="-122"/>
                            </a:rPr>
                            <m:t>𝑛</m:t>
                          </m:r>
                        </m:e>
                      </m:d>
                      <m:r>
                        <a:rPr lang="en-US" i="1">
                          <a:solidFill>
                            <a:schemeClr val="tx1">
                              <a:lumMod val="75000"/>
                              <a:lumOff val="25000"/>
                            </a:schemeClr>
                          </a:solidFill>
                          <a:latin typeface="Cambria Math" panose="02040503050406030204" pitchFamily="18" charset="0"/>
                          <a:ea typeface="SimSun" panose="02010600030101010101" pitchFamily="2" charset="-122"/>
                        </a:rPr>
                        <m:t>=</m:t>
                      </m:r>
                      <m:sSub>
                        <m:sSubPr>
                          <m:ctrlPr>
                            <a:rPr lang="en-US" i="1">
                              <a:solidFill>
                                <a:schemeClr val="tx1">
                                  <a:lumMod val="75000"/>
                                  <a:lumOff val="25000"/>
                                </a:schemeClr>
                              </a:solidFill>
                              <a:latin typeface="Cambria Math" panose="02040503050406030204" pitchFamily="18" charset="0"/>
                              <a:ea typeface="SimSun" panose="02010600030101010101" pitchFamily="2" charset="-122"/>
                            </a:rPr>
                          </m:ctrlPr>
                        </m:sSubPr>
                        <m:e>
                          <m:sSub>
                            <m:sSubPr>
                              <m:ctrlPr>
                                <a:rPr lang="en-US" i="1">
                                  <a:solidFill>
                                    <a:schemeClr val="tx1">
                                      <a:lumMod val="75000"/>
                                      <a:lumOff val="25000"/>
                                    </a:schemeClr>
                                  </a:solidFill>
                                  <a:latin typeface="Cambria Math" panose="02040503050406030204" pitchFamily="18" charset="0"/>
                                  <a:ea typeface="SimSun" panose="02010600030101010101" pitchFamily="2" charset="-122"/>
                                </a:rPr>
                              </m:ctrlPr>
                            </m:sSubPr>
                            <m:e>
                              <m:r>
                                <a:rPr lang="en-US" i="1">
                                  <a:solidFill>
                                    <a:schemeClr val="tx1">
                                      <a:lumMod val="75000"/>
                                      <a:lumOff val="25000"/>
                                    </a:schemeClr>
                                  </a:solidFill>
                                  <a:latin typeface="Cambria Math" panose="02040503050406030204" pitchFamily="18" charset="0"/>
                                  <a:ea typeface="SimSun" panose="02010600030101010101" pitchFamily="2" charset="-122"/>
                                </a:rPr>
                                <m:t>𝑃</m:t>
                              </m:r>
                            </m:e>
                            <m:sub>
                              <m:r>
                                <a:rPr lang="en-US" i="1">
                                  <a:solidFill>
                                    <a:schemeClr val="tx1">
                                      <a:lumMod val="75000"/>
                                      <a:lumOff val="25000"/>
                                    </a:schemeClr>
                                  </a:solidFill>
                                  <a:latin typeface="Cambria Math" panose="02040503050406030204" pitchFamily="18" charset="0"/>
                                  <a:ea typeface="SimSun" panose="02010600030101010101" pitchFamily="2" charset="-122"/>
                                </a:rPr>
                                <m:t>𝑖</m:t>
                              </m:r>
                            </m:sub>
                          </m:sSub>
                          <m:r>
                            <a:rPr lang="en-US" i="1">
                              <a:solidFill>
                                <a:schemeClr val="tx1">
                                  <a:lumMod val="75000"/>
                                  <a:lumOff val="25000"/>
                                </a:schemeClr>
                              </a:solidFill>
                              <a:latin typeface="Cambria Math" panose="02040503050406030204" pitchFamily="18" charset="0"/>
                              <a:ea typeface="SimSun" panose="02010600030101010101" pitchFamily="2" charset="-122"/>
                            </a:rPr>
                            <m:t>×</m:t>
                          </m:r>
                          <m:r>
                            <a:rPr lang="en-US" i="1">
                              <a:solidFill>
                                <a:schemeClr val="tx1">
                                  <a:lumMod val="75000"/>
                                  <a:lumOff val="25000"/>
                                </a:schemeClr>
                              </a:solidFill>
                              <a:latin typeface="Cambria Math" panose="02040503050406030204" pitchFamily="18" charset="0"/>
                              <a:ea typeface="SimSun" panose="02010600030101010101" pitchFamily="2" charset="-122"/>
                            </a:rPr>
                            <m:t>𝑁</m:t>
                          </m:r>
                        </m:e>
                        <m:sub>
                          <m:r>
                            <a:rPr lang="en-US" i="1">
                              <a:solidFill>
                                <a:schemeClr val="tx1">
                                  <a:lumMod val="75000"/>
                                  <a:lumOff val="25000"/>
                                </a:schemeClr>
                              </a:solidFill>
                              <a:latin typeface="Cambria Math" panose="02040503050406030204" pitchFamily="18" charset="0"/>
                              <a:ea typeface="SimSun" panose="02010600030101010101" pitchFamily="2" charset="-122"/>
                            </a:rPr>
                            <m:t>𝑖</m:t>
                          </m:r>
                        </m:sub>
                      </m:sSub>
                      <m:d>
                        <m:dPr>
                          <m:ctrlPr>
                            <a:rPr lang="en-US" i="1">
                              <a:solidFill>
                                <a:schemeClr val="tx1">
                                  <a:lumMod val="75000"/>
                                  <a:lumOff val="25000"/>
                                </a:schemeClr>
                              </a:solidFill>
                              <a:latin typeface="Cambria Math" panose="02040503050406030204" pitchFamily="18" charset="0"/>
                              <a:ea typeface="SimSun" panose="02010600030101010101" pitchFamily="2" charset="-122"/>
                            </a:rPr>
                          </m:ctrlPr>
                        </m:dPr>
                        <m:e>
                          <m:r>
                            <a:rPr lang="en-US" i="1">
                              <a:solidFill>
                                <a:schemeClr val="tx1">
                                  <a:lumMod val="75000"/>
                                  <a:lumOff val="25000"/>
                                </a:schemeClr>
                              </a:solidFill>
                              <a:latin typeface="Cambria Math" panose="02040503050406030204" pitchFamily="18" charset="0"/>
                              <a:ea typeface="SimSun" panose="02010600030101010101" pitchFamily="2" charset="-122"/>
                            </a:rPr>
                            <m:t>𝑚</m:t>
                          </m:r>
                          <m:r>
                            <a:rPr lang="en-US" i="1">
                              <a:solidFill>
                                <a:schemeClr val="tx1">
                                  <a:lumMod val="75000"/>
                                  <a:lumOff val="25000"/>
                                </a:schemeClr>
                              </a:solidFill>
                              <a:latin typeface="Cambria Math" panose="02040503050406030204" pitchFamily="18" charset="0"/>
                              <a:ea typeface="SimSun" panose="02010600030101010101" pitchFamily="2" charset="-122"/>
                            </a:rPr>
                            <m:t>, </m:t>
                          </m:r>
                          <m:r>
                            <a:rPr lang="en-US" i="1">
                              <a:solidFill>
                                <a:schemeClr val="tx1">
                                  <a:lumMod val="75000"/>
                                  <a:lumOff val="25000"/>
                                </a:schemeClr>
                              </a:solidFill>
                              <a:latin typeface="Cambria Math" panose="02040503050406030204" pitchFamily="18" charset="0"/>
                              <a:ea typeface="SimSun" panose="02010600030101010101" pitchFamily="2" charset="-122"/>
                            </a:rPr>
                            <m:t>𝑛</m:t>
                          </m:r>
                        </m:e>
                      </m:d>
                    </m:oMath>
                  </m:oMathPara>
                </a14:m>
                <a:endParaRPr lang="en-US" dirty="0"/>
              </a:p>
            </p:txBody>
          </p:sp>
        </mc:Choice>
        <mc:Fallback>
          <p:sp>
            <p:nvSpPr>
              <p:cNvPr id="4" name="Rectangle 3">
                <a:extLst>
                  <a:ext uri="{FF2B5EF4-FFF2-40B4-BE49-F238E27FC236}">
                    <a16:creationId xmlns:a16="http://schemas.microsoft.com/office/drawing/2014/main" id="{ED27E4D2-2E37-9849-B9ED-CA90DD641EF6}"/>
                  </a:ext>
                </a:extLst>
              </p:cNvPr>
              <p:cNvSpPr>
                <a:spLocks noRot="1" noChangeAspect="1" noMove="1" noResize="1" noEditPoints="1" noAdjustHandles="1" noChangeArrowheads="1" noChangeShapeType="1" noTextEdit="1"/>
              </p:cNvSpPr>
              <p:nvPr/>
            </p:nvSpPr>
            <p:spPr>
              <a:xfrm>
                <a:off x="4126663" y="2605476"/>
                <a:ext cx="4511908" cy="1338828"/>
              </a:xfrm>
              <a:prstGeom prst="rect">
                <a:avLst/>
              </a:prstGeom>
              <a:blipFill>
                <a:blip r:embed="rId4"/>
                <a:stretch>
                  <a:fillRect/>
                </a:stretch>
              </a:blipFill>
            </p:spPr>
            <p:txBody>
              <a:bodyPr/>
              <a:lstStyle/>
              <a:p>
                <a:r>
                  <a:rPr lang="en-US">
                    <a:noFill/>
                  </a:rPr>
                  <a:t> </a:t>
                </a:r>
              </a:p>
            </p:txBody>
          </p:sp>
        </mc:Fallback>
      </mc:AlternateContent>
      <p:grpSp>
        <p:nvGrpSpPr>
          <p:cNvPr id="123" name="Group 122">
            <a:extLst>
              <a:ext uri="{FF2B5EF4-FFF2-40B4-BE49-F238E27FC236}">
                <a16:creationId xmlns:a16="http://schemas.microsoft.com/office/drawing/2014/main" id="{D929EB7F-B8E9-B54D-93E1-42296C9CCB40}"/>
              </a:ext>
            </a:extLst>
          </p:cNvPr>
          <p:cNvGrpSpPr/>
          <p:nvPr/>
        </p:nvGrpSpPr>
        <p:grpSpPr>
          <a:xfrm>
            <a:off x="676292" y="2417457"/>
            <a:ext cx="3215899" cy="1570776"/>
            <a:chOff x="784780" y="2026285"/>
            <a:chExt cx="3215899" cy="1570776"/>
          </a:xfrm>
        </p:grpSpPr>
        <p:grpSp>
          <p:nvGrpSpPr>
            <p:cNvPr id="101" name="Group 100">
              <a:extLst>
                <a:ext uri="{FF2B5EF4-FFF2-40B4-BE49-F238E27FC236}">
                  <a16:creationId xmlns:a16="http://schemas.microsoft.com/office/drawing/2014/main" id="{107405F7-1C5C-D346-991E-2140442A467A}"/>
                </a:ext>
              </a:extLst>
            </p:cNvPr>
            <p:cNvGrpSpPr/>
            <p:nvPr/>
          </p:nvGrpSpPr>
          <p:grpSpPr>
            <a:xfrm>
              <a:off x="784780" y="2026285"/>
              <a:ext cx="3215899" cy="1570776"/>
              <a:chOff x="4720639" y="1142600"/>
              <a:chExt cx="3341495" cy="1831800"/>
            </a:xfrm>
          </p:grpSpPr>
          <p:sp>
            <p:nvSpPr>
              <p:cNvPr id="102" name="Google Shape;1001;p78">
                <a:extLst>
                  <a:ext uri="{FF2B5EF4-FFF2-40B4-BE49-F238E27FC236}">
                    <a16:creationId xmlns:a16="http://schemas.microsoft.com/office/drawing/2014/main" id="{2A529169-13A9-784B-9640-543F3CA14365}"/>
                  </a:ext>
                </a:extLst>
              </p:cNvPr>
              <p:cNvSpPr/>
              <p:nvPr/>
            </p:nvSpPr>
            <p:spPr>
              <a:xfrm>
                <a:off x="4720639" y="1142600"/>
                <a:ext cx="3341495" cy="1831800"/>
              </a:xfrm>
              <a:prstGeom prst="rect">
                <a:avLst/>
              </a:prstGeom>
              <a:no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000"/>
              </a:p>
            </p:txBody>
          </p:sp>
          <mc:AlternateContent xmlns:mc="http://schemas.openxmlformats.org/markup-compatibility/2006" xmlns:a14="http://schemas.microsoft.com/office/drawing/2010/main">
            <mc:Choice Requires="a14">
              <p:sp>
                <p:nvSpPr>
                  <p:cNvPr id="103" name="Google Shape;1006;p78">
                    <a:extLst>
                      <a:ext uri="{FF2B5EF4-FFF2-40B4-BE49-F238E27FC236}">
                        <a16:creationId xmlns:a16="http://schemas.microsoft.com/office/drawing/2014/main" id="{AB257CE6-5B0D-9848-8631-5FA832F11FB9}"/>
                      </a:ext>
                    </a:extLst>
                  </p:cNvPr>
                  <p:cNvSpPr txBox="1"/>
                  <p:nvPr/>
                </p:nvSpPr>
                <p:spPr>
                  <a:xfrm>
                    <a:off x="4828798" y="2106570"/>
                    <a:ext cx="455400" cy="366899"/>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14:m>
                      <m:oMathPara xmlns:m="http://schemas.openxmlformats.org/officeDocument/2006/math">
                        <m:oMathParaPr>
                          <m:jc m:val="centerGroup"/>
                        </m:oMathParaPr>
                        <m:oMath xmlns:m="http://schemas.openxmlformats.org/officeDocument/2006/math">
                          <m:sSub>
                            <m:sSubPr>
                              <m:ctrlPr>
                                <a:rPr lang="en-US" sz="1000" b="1" i="1" smtClean="0">
                                  <a:latin typeface="Cambria Math" panose="02040503050406030204" pitchFamily="18" charset="0"/>
                                </a:rPr>
                              </m:ctrlPr>
                            </m:sSubPr>
                            <m:e>
                              <m:r>
                                <a:rPr lang="en-US" sz="1000" b="1" i="1" smtClean="0">
                                  <a:latin typeface="Cambria Math" panose="02040503050406030204" pitchFamily="18" charset="0"/>
                                </a:rPr>
                                <m:t>𝑭</m:t>
                              </m:r>
                            </m:e>
                            <m:sub>
                              <m:r>
                                <a:rPr lang="en-US" sz="1000" b="1" i="1" smtClean="0">
                                  <a:latin typeface="Cambria Math" panose="02040503050406030204" pitchFamily="18" charset="0"/>
                                </a:rPr>
                                <m:t>𝒊</m:t>
                              </m:r>
                            </m:sub>
                          </m:sSub>
                        </m:oMath>
                      </m:oMathPara>
                    </a14:m>
                    <a:endParaRPr sz="1000" b="1" dirty="0"/>
                  </a:p>
                </p:txBody>
              </p:sp>
            </mc:Choice>
            <mc:Fallback xmlns="">
              <p:sp>
                <p:nvSpPr>
                  <p:cNvPr id="103" name="Google Shape;1006;p78">
                    <a:extLst>
                      <a:ext uri="{FF2B5EF4-FFF2-40B4-BE49-F238E27FC236}">
                        <a16:creationId xmlns:a16="http://schemas.microsoft.com/office/drawing/2014/main" id="{AB257CE6-5B0D-9848-8631-5FA832F11FB9}"/>
                      </a:ext>
                    </a:extLst>
                  </p:cNvPr>
                  <p:cNvSpPr txBox="1">
                    <a:spLocks noRot="1" noChangeAspect="1" noMove="1" noResize="1" noEditPoints="1" noAdjustHandles="1" noChangeArrowheads="1" noChangeShapeType="1" noTextEdit="1"/>
                  </p:cNvSpPr>
                  <p:nvPr/>
                </p:nvSpPr>
                <p:spPr>
                  <a:xfrm>
                    <a:off x="4828798" y="2106570"/>
                    <a:ext cx="455400" cy="366899"/>
                  </a:xfrm>
                  <a:prstGeom prst="rect">
                    <a:avLst/>
                  </a:prstGeom>
                  <a:blipFill>
                    <a:blip r:embed="rId5"/>
                    <a:stretch>
                      <a:fillRect/>
                    </a:stretch>
                  </a:blipFill>
                  <a:ln>
                    <a:noFill/>
                  </a:ln>
                </p:spPr>
                <p:txBody>
                  <a:bodyPr/>
                  <a:lstStyle/>
                  <a:p>
                    <a:r>
                      <a:rPr lang="en-US">
                        <a:noFill/>
                      </a:rPr>
                      <a:t> </a:t>
                    </a:r>
                  </a:p>
                </p:txBody>
              </p:sp>
            </mc:Fallback>
          </mc:AlternateContent>
          <p:sp>
            <p:nvSpPr>
              <p:cNvPr id="104" name="Google Shape;1007;p78">
                <a:extLst>
                  <a:ext uri="{FF2B5EF4-FFF2-40B4-BE49-F238E27FC236}">
                    <a16:creationId xmlns:a16="http://schemas.microsoft.com/office/drawing/2014/main" id="{5A933B6C-CE63-D14B-8A2C-9427026E7002}"/>
                  </a:ext>
                </a:extLst>
              </p:cNvPr>
              <p:cNvSpPr txBox="1"/>
              <p:nvPr/>
            </p:nvSpPr>
            <p:spPr>
              <a:xfrm>
                <a:off x="5629650" y="1361863"/>
                <a:ext cx="774900" cy="366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t>True Contact</a:t>
                </a:r>
                <a:endParaRPr sz="1000" b="1"/>
              </a:p>
            </p:txBody>
          </p:sp>
          <p:sp>
            <p:nvSpPr>
              <p:cNvPr id="105" name="Google Shape;1008;p78">
                <a:extLst>
                  <a:ext uri="{FF2B5EF4-FFF2-40B4-BE49-F238E27FC236}">
                    <a16:creationId xmlns:a16="http://schemas.microsoft.com/office/drawing/2014/main" id="{59249B97-2B33-1441-90D4-9838D412962A}"/>
                  </a:ext>
                </a:extLst>
              </p:cNvPr>
              <p:cNvSpPr txBox="1"/>
              <p:nvPr/>
            </p:nvSpPr>
            <p:spPr>
              <a:xfrm>
                <a:off x="5789425" y="1850388"/>
                <a:ext cx="455400" cy="366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Consolas"/>
                    <a:ea typeface="Consolas"/>
                    <a:cs typeface="Consolas"/>
                    <a:sym typeface="Consolas"/>
                  </a:rPr>
                  <a:t>0</a:t>
                </a:r>
                <a:endParaRPr sz="1000"/>
              </a:p>
            </p:txBody>
          </p:sp>
          <p:sp>
            <p:nvSpPr>
              <p:cNvPr id="106" name="Google Shape;1009;p78">
                <a:extLst>
                  <a:ext uri="{FF2B5EF4-FFF2-40B4-BE49-F238E27FC236}">
                    <a16:creationId xmlns:a16="http://schemas.microsoft.com/office/drawing/2014/main" id="{F9E9DBD9-1718-8F47-963A-BE26925A29E9}"/>
                  </a:ext>
                </a:extLst>
              </p:cNvPr>
              <p:cNvSpPr txBox="1"/>
              <p:nvPr/>
            </p:nvSpPr>
            <p:spPr>
              <a:xfrm>
                <a:off x="5789350" y="2398438"/>
                <a:ext cx="455400" cy="366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Consolas"/>
                    <a:ea typeface="Consolas"/>
                    <a:cs typeface="Consolas"/>
                    <a:sym typeface="Consolas"/>
                  </a:rPr>
                  <a:t>1</a:t>
                </a:r>
                <a:endParaRPr sz="1000"/>
              </a:p>
            </p:txBody>
          </p:sp>
          <p:sp>
            <p:nvSpPr>
              <p:cNvPr id="107" name="Google Shape;1010;p78">
                <a:extLst>
                  <a:ext uri="{FF2B5EF4-FFF2-40B4-BE49-F238E27FC236}">
                    <a16:creationId xmlns:a16="http://schemas.microsoft.com/office/drawing/2014/main" id="{2939D6C5-B742-C440-A061-5398D776B1A0}"/>
                  </a:ext>
                </a:extLst>
              </p:cNvPr>
              <p:cNvSpPr txBox="1"/>
              <p:nvPr/>
            </p:nvSpPr>
            <p:spPr>
              <a:xfrm>
                <a:off x="6580529" y="1361864"/>
                <a:ext cx="774901" cy="366899"/>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dirty="0"/>
                  <a:t>Short &amp; Medium</a:t>
                </a:r>
                <a:endParaRPr sz="1000" b="1" dirty="0"/>
              </a:p>
            </p:txBody>
          </p:sp>
          <p:sp>
            <p:nvSpPr>
              <p:cNvPr id="108" name="Google Shape;1011;p78">
                <a:extLst>
                  <a:ext uri="{FF2B5EF4-FFF2-40B4-BE49-F238E27FC236}">
                    <a16:creationId xmlns:a16="http://schemas.microsoft.com/office/drawing/2014/main" id="{253BB4CD-3C78-3842-A171-01F574C841E0}"/>
                  </a:ext>
                </a:extLst>
              </p:cNvPr>
              <p:cNvSpPr txBox="1"/>
              <p:nvPr/>
            </p:nvSpPr>
            <p:spPr>
              <a:xfrm>
                <a:off x="7220617" y="1375834"/>
                <a:ext cx="774901" cy="366899"/>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t>Long</a:t>
                </a:r>
                <a:endParaRPr sz="1000" b="1"/>
              </a:p>
            </p:txBody>
          </p:sp>
          <mc:AlternateContent xmlns:mc="http://schemas.openxmlformats.org/markup-compatibility/2006" xmlns:a14="http://schemas.microsoft.com/office/drawing/2010/main">
            <mc:Choice Requires="a14">
              <p:sp>
                <p:nvSpPr>
                  <p:cNvPr id="109" name="Google Shape;1012;p78">
                    <a:extLst>
                      <a:ext uri="{FF2B5EF4-FFF2-40B4-BE49-F238E27FC236}">
                        <a16:creationId xmlns:a16="http://schemas.microsoft.com/office/drawing/2014/main" id="{7ECB3FF2-E30B-B441-99B0-D13D00724C53}"/>
                      </a:ext>
                    </a:extLst>
                  </p:cNvPr>
                  <p:cNvSpPr txBox="1"/>
                  <p:nvPr/>
                </p:nvSpPr>
                <p:spPr>
                  <a:xfrm>
                    <a:off x="6693424" y="1850389"/>
                    <a:ext cx="553500" cy="366899"/>
                  </a:xfrm>
                  <a:prstGeom prst="rect">
                    <a:avLst/>
                  </a:prstGeom>
                  <a:noFill/>
                  <a:ln>
                    <a:noFill/>
                  </a:ln>
                </p:spPr>
                <p:txBody>
                  <a:bodyPr spcFirstLastPara="1" wrap="square" lIns="91425" tIns="91425" rIns="91425" bIns="91425" anchor="ctr" anchorCtr="0">
                    <a:noAutofit/>
                  </a:bodyPr>
                  <a:lstStyle/>
                  <a:p>
                    <a:pPr lvl="0" algn="r"/>
                    <a14:m>
                      <m:oMathPara xmlns:m="http://schemas.openxmlformats.org/officeDocument/2006/math">
                        <m:oMathParaPr>
                          <m:jc m:val="centerGroup"/>
                        </m:oMathParaPr>
                        <m:oMath xmlns:m="http://schemas.openxmlformats.org/officeDocument/2006/math">
                          <m:sSub>
                            <m:sSubPr>
                              <m:ctrlPr>
                                <a:rPr lang="ar-AE" sz="800" b="1" i="1" smtClean="0">
                                  <a:latin typeface="Cambria Math" panose="02040503050406030204" pitchFamily="18" charset="0"/>
                                </a:rPr>
                              </m:ctrlPr>
                            </m:sSubPr>
                            <m:e>
                              <m:r>
                                <a:rPr lang="ar-AE" sz="800" b="1" i="1">
                                  <a:latin typeface="Cambria Math" panose="02040503050406030204" pitchFamily="18" charset="0"/>
                                </a:rPr>
                                <m:t>𝑭</m:t>
                              </m:r>
                            </m:e>
                            <m:sub>
                              <m:r>
                                <a:rPr lang="ar-AE" sz="800" b="1" i="1">
                                  <a:latin typeface="Cambria Math" panose="02040503050406030204" pitchFamily="18" charset="0"/>
                                </a:rPr>
                                <m:t>𝒊</m:t>
                              </m:r>
                            </m:sub>
                          </m:sSub>
                          <m:r>
                            <a:rPr lang="en-US" sz="800" b="1" i="1" smtClean="0">
                              <a:latin typeface="Cambria Math" panose="02040503050406030204" pitchFamily="18" charset="0"/>
                            </a:rPr>
                            <m:t>×−</m:t>
                          </m:r>
                          <m:r>
                            <a:rPr lang="en-US" sz="800" b="1" i="1" smtClean="0">
                              <a:latin typeface="Cambria Math" panose="02040503050406030204" pitchFamily="18" charset="0"/>
                            </a:rPr>
                            <m:t>𝟏</m:t>
                          </m:r>
                        </m:oMath>
                      </m:oMathPara>
                    </a14:m>
                    <a:endParaRPr lang="ar-AE" sz="800" b="1" dirty="0"/>
                  </a:p>
                </p:txBody>
              </p:sp>
            </mc:Choice>
            <mc:Fallback xmlns="">
              <p:sp>
                <p:nvSpPr>
                  <p:cNvPr id="109" name="Google Shape;1012;p78">
                    <a:extLst>
                      <a:ext uri="{FF2B5EF4-FFF2-40B4-BE49-F238E27FC236}">
                        <a16:creationId xmlns:a16="http://schemas.microsoft.com/office/drawing/2014/main" id="{7ECB3FF2-E30B-B441-99B0-D13D00724C53}"/>
                      </a:ext>
                    </a:extLst>
                  </p:cNvPr>
                  <p:cNvSpPr txBox="1">
                    <a:spLocks noRot="1" noChangeAspect="1" noMove="1" noResize="1" noEditPoints="1" noAdjustHandles="1" noChangeArrowheads="1" noChangeShapeType="1" noTextEdit="1"/>
                  </p:cNvSpPr>
                  <p:nvPr/>
                </p:nvSpPr>
                <p:spPr>
                  <a:xfrm>
                    <a:off x="6693424" y="1850389"/>
                    <a:ext cx="553500" cy="366899"/>
                  </a:xfrm>
                  <a:prstGeom prst="rect">
                    <a:avLst/>
                  </a:prstGeom>
                  <a:blipFill>
                    <a:blip r:embed="rId6"/>
                    <a:stretch>
                      <a:fillRect/>
                    </a:stretch>
                  </a:blipFill>
                  <a:ln>
                    <a:noFill/>
                  </a:ln>
                </p:spPr>
                <p:txBody>
                  <a:bodyPr/>
                  <a:lstStyle/>
                  <a:p>
                    <a:r>
                      <a:rPr lang="en-US">
                        <a:noFill/>
                      </a:rPr>
                      <a:t> </a:t>
                    </a:r>
                  </a:p>
                </p:txBody>
              </p:sp>
            </mc:Fallback>
          </mc:AlternateContent>
          <p:sp>
            <p:nvSpPr>
              <p:cNvPr id="111" name="Google Shape;1014;p78">
                <a:extLst>
                  <a:ext uri="{FF2B5EF4-FFF2-40B4-BE49-F238E27FC236}">
                    <a16:creationId xmlns:a16="http://schemas.microsoft.com/office/drawing/2014/main" id="{AC9A15D1-5FAC-7A45-9778-31B942318C82}"/>
                  </a:ext>
                </a:extLst>
              </p:cNvPr>
              <p:cNvSpPr txBox="1"/>
              <p:nvPr/>
            </p:nvSpPr>
            <p:spPr>
              <a:xfrm>
                <a:off x="7331319" y="1850389"/>
                <a:ext cx="553500" cy="366899"/>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dirty="0">
                    <a:latin typeface="Consolas"/>
                    <a:ea typeface="Consolas"/>
                    <a:cs typeface="Consolas"/>
                    <a:sym typeface="Consolas"/>
                  </a:rPr>
                  <a:t>0</a:t>
                </a:r>
                <a:endParaRPr sz="1000" dirty="0"/>
              </a:p>
            </p:txBody>
          </p:sp>
          <p:cxnSp>
            <p:nvCxnSpPr>
              <p:cNvPr id="113" name="Google Shape;1016;p78">
                <a:extLst>
                  <a:ext uri="{FF2B5EF4-FFF2-40B4-BE49-F238E27FC236}">
                    <a16:creationId xmlns:a16="http://schemas.microsoft.com/office/drawing/2014/main" id="{B17E33F3-E04D-034F-9897-6C0E63377E56}"/>
                  </a:ext>
                </a:extLst>
              </p:cNvPr>
              <p:cNvCxnSpPr>
                <a:cxnSpLocks/>
                <a:stCxn id="103" idx="3"/>
                <a:endCxn id="105" idx="1"/>
              </p:cNvCxnSpPr>
              <p:nvPr/>
            </p:nvCxnSpPr>
            <p:spPr>
              <a:xfrm flipV="1">
                <a:off x="5284198" y="2033838"/>
                <a:ext cx="505227" cy="256182"/>
              </a:xfrm>
              <a:prstGeom prst="straightConnector1">
                <a:avLst/>
              </a:prstGeom>
              <a:noFill/>
              <a:ln w="9525" cap="flat" cmpd="sng">
                <a:solidFill>
                  <a:schemeClr val="dk2"/>
                </a:solidFill>
                <a:prstDash val="solid"/>
                <a:round/>
                <a:headEnd type="none" w="med" len="med"/>
                <a:tailEnd type="triangle" w="med" len="med"/>
              </a:ln>
            </p:spPr>
          </p:cxnSp>
          <p:cxnSp>
            <p:nvCxnSpPr>
              <p:cNvPr id="114" name="Google Shape;1017;p78">
                <a:extLst>
                  <a:ext uri="{FF2B5EF4-FFF2-40B4-BE49-F238E27FC236}">
                    <a16:creationId xmlns:a16="http://schemas.microsoft.com/office/drawing/2014/main" id="{D5CF5E75-E08D-A648-B052-0B97BC4E6FE6}"/>
                  </a:ext>
                </a:extLst>
              </p:cNvPr>
              <p:cNvCxnSpPr>
                <a:cxnSpLocks/>
                <a:stCxn id="103" idx="3"/>
                <a:endCxn id="106" idx="1"/>
              </p:cNvCxnSpPr>
              <p:nvPr/>
            </p:nvCxnSpPr>
            <p:spPr>
              <a:xfrm>
                <a:off x="5284198" y="2290020"/>
                <a:ext cx="505152" cy="291868"/>
              </a:xfrm>
              <a:prstGeom prst="straightConnector1">
                <a:avLst/>
              </a:prstGeom>
              <a:noFill/>
              <a:ln w="9525" cap="flat" cmpd="sng">
                <a:solidFill>
                  <a:schemeClr val="dk2"/>
                </a:solidFill>
                <a:prstDash val="solid"/>
                <a:round/>
                <a:headEnd type="none" w="med" len="med"/>
                <a:tailEnd type="triangle" w="med" len="med"/>
              </a:ln>
            </p:spPr>
          </p:cxnSp>
          <p:cxnSp>
            <p:nvCxnSpPr>
              <p:cNvPr id="115" name="Google Shape;1018;p78">
                <a:extLst>
                  <a:ext uri="{FF2B5EF4-FFF2-40B4-BE49-F238E27FC236}">
                    <a16:creationId xmlns:a16="http://schemas.microsoft.com/office/drawing/2014/main" id="{EE4728DE-949A-D04A-BA94-3474DABC3404}"/>
                  </a:ext>
                </a:extLst>
              </p:cNvPr>
              <p:cNvCxnSpPr>
                <a:cxnSpLocks/>
                <a:stCxn id="105" idx="3"/>
                <a:endCxn id="109" idx="1"/>
              </p:cNvCxnSpPr>
              <p:nvPr/>
            </p:nvCxnSpPr>
            <p:spPr>
              <a:xfrm>
                <a:off x="6244825" y="2033839"/>
                <a:ext cx="448598" cy="0"/>
              </a:xfrm>
              <a:prstGeom prst="straightConnector1">
                <a:avLst/>
              </a:prstGeom>
              <a:noFill/>
              <a:ln w="9525" cap="flat" cmpd="sng">
                <a:solidFill>
                  <a:schemeClr val="dk2"/>
                </a:solidFill>
                <a:prstDash val="solid"/>
                <a:round/>
                <a:headEnd type="none" w="med" len="med"/>
                <a:tailEnd type="triangle" w="med" len="med"/>
              </a:ln>
            </p:spPr>
          </p:cxnSp>
          <p:cxnSp>
            <p:nvCxnSpPr>
              <p:cNvPr id="116" name="Google Shape;1019;p78">
                <a:extLst>
                  <a:ext uri="{FF2B5EF4-FFF2-40B4-BE49-F238E27FC236}">
                    <a16:creationId xmlns:a16="http://schemas.microsoft.com/office/drawing/2014/main" id="{4EBE38A4-1F3C-8D4C-B5A9-AD3268343847}"/>
                  </a:ext>
                </a:extLst>
              </p:cNvPr>
              <p:cNvCxnSpPr>
                <a:cxnSpLocks/>
                <a:stCxn id="106" idx="3"/>
              </p:cNvCxnSpPr>
              <p:nvPr/>
            </p:nvCxnSpPr>
            <p:spPr>
              <a:xfrm>
                <a:off x="6244751" y="2581889"/>
                <a:ext cx="455348" cy="12"/>
              </a:xfrm>
              <a:prstGeom prst="straightConnector1">
                <a:avLst/>
              </a:prstGeom>
              <a:noFill/>
              <a:ln w="9525" cap="flat" cmpd="sng">
                <a:solidFill>
                  <a:schemeClr val="dk2"/>
                </a:solidFill>
                <a:prstDash val="solid"/>
                <a:round/>
                <a:headEnd type="none" w="med" len="med"/>
                <a:tailEnd type="triangle" w="med" len="med"/>
              </a:ln>
            </p:spPr>
          </p:cxnSp>
        </p:grpSp>
        <mc:AlternateContent xmlns:mc="http://schemas.openxmlformats.org/markup-compatibility/2006" xmlns:a14="http://schemas.microsoft.com/office/drawing/2010/main">
          <mc:Choice Requires="a14">
            <p:sp>
              <p:nvSpPr>
                <p:cNvPr id="121" name="Google Shape;1012;p78">
                  <a:extLst>
                    <a:ext uri="{FF2B5EF4-FFF2-40B4-BE49-F238E27FC236}">
                      <a16:creationId xmlns:a16="http://schemas.microsoft.com/office/drawing/2014/main" id="{47DB5D98-6F16-BD4E-845C-5D7757BC0B6B}"/>
                    </a:ext>
                  </a:extLst>
                </p:cNvPr>
                <p:cNvSpPr txBox="1"/>
                <p:nvPr/>
              </p:nvSpPr>
              <p:spPr>
                <a:xfrm>
                  <a:off x="2689838" y="3103172"/>
                  <a:ext cx="532696" cy="314617"/>
                </a:xfrm>
                <a:prstGeom prst="rect">
                  <a:avLst/>
                </a:prstGeom>
                <a:noFill/>
                <a:ln>
                  <a:noFill/>
                </a:ln>
              </p:spPr>
              <p:txBody>
                <a:bodyPr spcFirstLastPara="1" wrap="square" lIns="91425" tIns="91425" rIns="91425" bIns="91425" anchor="ctr" anchorCtr="0">
                  <a:noAutofit/>
                </a:bodyPr>
                <a:lstStyle/>
                <a:p>
                  <a:pPr lvl="0" algn="r"/>
                  <a14:m>
                    <m:oMathPara xmlns:m="http://schemas.openxmlformats.org/officeDocument/2006/math">
                      <m:oMathParaPr>
                        <m:jc m:val="centerGroup"/>
                      </m:oMathParaPr>
                      <m:oMath xmlns:m="http://schemas.openxmlformats.org/officeDocument/2006/math">
                        <m:sSub>
                          <m:sSubPr>
                            <m:ctrlPr>
                              <a:rPr lang="ar-AE" sz="800" b="1" i="1" smtClean="0">
                                <a:latin typeface="Cambria Math" panose="02040503050406030204" pitchFamily="18" charset="0"/>
                              </a:rPr>
                            </m:ctrlPr>
                          </m:sSubPr>
                          <m:e>
                            <m:r>
                              <a:rPr lang="ar-AE" sz="800" b="1" i="1">
                                <a:latin typeface="Cambria Math" panose="02040503050406030204" pitchFamily="18" charset="0"/>
                              </a:rPr>
                              <m:t>𝑭</m:t>
                            </m:r>
                          </m:e>
                          <m:sub>
                            <m:r>
                              <a:rPr lang="ar-AE" sz="800" b="1" i="1">
                                <a:latin typeface="Cambria Math" panose="02040503050406030204" pitchFamily="18" charset="0"/>
                              </a:rPr>
                              <m:t>𝒊</m:t>
                            </m:r>
                          </m:sub>
                        </m:sSub>
                      </m:oMath>
                    </m:oMathPara>
                  </a14:m>
                  <a:endParaRPr lang="ar-AE" sz="800" b="1" dirty="0"/>
                </a:p>
              </p:txBody>
            </p:sp>
          </mc:Choice>
          <mc:Fallback xmlns="">
            <p:sp>
              <p:nvSpPr>
                <p:cNvPr id="121" name="Google Shape;1012;p78">
                  <a:extLst>
                    <a:ext uri="{FF2B5EF4-FFF2-40B4-BE49-F238E27FC236}">
                      <a16:creationId xmlns:a16="http://schemas.microsoft.com/office/drawing/2014/main" id="{47DB5D98-6F16-BD4E-845C-5D7757BC0B6B}"/>
                    </a:ext>
                  </a:extLst>
                </p:cNvPr>
                <p:cNvSpPr txBox="1">
                  <a:spLocks noRot="1" noChangeAspect="1" noMove="1" noResize="1" noEditPoints="1" noAdjustHandles="1" noChangeArrowheads="1" noChangeShapeType="1" noTextEdit="1"/>
                </p:cNvSpPr>
                <p:nvPr/>
              </p:nvSpPr>
              <p:spPr>
                <a:xfrm>
                  <a:off x="2689838" y="3103172"/>
                  <a:ext cx="532696" cy="314617"/>
                </a:xfrm>
                <a:prstGeom prst="rect">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2" name="Google Shape;1012;p78">
                  <a:extLst>
                    <a:ext uri="{FF2B5EF4-FFF2-40B4-BE49-F238E27FC236}">
                      <a16:creationId xmlns:a16="http://schemas.microsoft.com/office/drawing/2014/main" id="{441D390A-99A2-5740-8F9B-8375B72979AE}"/>
                    </a:ext>
                  </a:extLst>
                </p:cNvPr>
                <p:cNvSpPr txBox="1"/>
                <p:nvPr/>
              </p:nvSpPr>
              <p:spPr>
                <a:xfrm>
                  <a:off x="3297333" y="3103171"/>
                  <a:ext cx="532696" cy="314617"/>
                </a:xfrm>
                <a:prstGeom prst="rect">
                  <a:avLst/>
                </a:prstGeom>
                <a:noFill/>
                <a:ln>
                  <a:noFill/>
                </a:ln>
              </p:spPr>
              <p:txBody>
                <a:bodyPr spcFirstLastPara="1" wrap="square" lIns="91425" tIns="91425" rIns="91425" bIns="91425" anchor="ctr" anchorCtr="0">
                  <a:noAutofit/>
                </a:bodyPr>
                <a:lstStyle/>
                <a:p>
                  <a:pPr lvl="0" algn="r"/>
                  <a14:m>
                    <m:oMathPara xmlns:m="http://schemas.openxmlformats.org/officeDocument/2006/math">
                      <m:oMathParaPr>
                        <m:jc m:val="centerGroup"/>
                      </m:oMathParaPr>
                      <m:oMath xmlns:m="http://schemas.openxmlformats.org/officeDocument/2006/math">
                        <m:sSub>
                          <m:sSubPr>
                            <m:ctrlPr>
                              <a:rPr lang="ar-AE" sz="800" b="1" i="1" smtClean="0">
                                <a:latin typeface="Cambria Math" panose="02040503050406030204" pitchFamily="18" charset="0"/>
                              </a:rPr>
                            </m:ctrlPr>
                          </m:sSubPr>
                          <m:e>
                            <m:r>
                              <a:rPr lang="ar-AE" sz="800" b="1" i="1">
                                <a:latin typeface="Cambria Math" panose="02040503050406030204" pitchFamily="18" charset="0"/>
                              </a:rPr>
                              <m:t>𝑭</m:t>
                            </m:r>
                          </m:e>
                          <m:sub>
                            <m:r>
                              <a:rPr lang="ar-AE" sz="800" b="1" i="1">
                                <a:latin typeface="Cambria Math" panose="02040503050406030204" pitchFamily="18" charset="0"/>
                              </a:rPr>
                              <m:t>𝒊</m:t>
                            </m:r>
                          </m:sub>
                        </m:sSub>
                      </m:oMath>
                    </m:oMathPara>
                  </a14:m>
                  <a:endParaRPr lang="ar-AE" sz="800" b="1" dirty="0"/>
                </a:p>
              </p:txBody>
            </p:sp>
          </mc:Choice>
          <mc:Fallback xmlns="">
            <p:sp>
              <p:nvSpPr>
                <p:cNvPr id="122" name="Google Shape;1012;p78">
                  <a:extLst>
                    <a:ext uri="{FF2B5EF4-FFF2-40B4-BE49-F238E27FC236}">
                      <a16:creationId xmlns:a16="http://schemas.microsoft.com/office/drawing/2014/main" id="{441D390A-99A2-5740-8F9B-8375B72979AE}"/>
                    </a:ext>
                  </a:extLst>
                </p:cNvPr>
                <p:cNvSpPr txBox="1">
                  <a:spLocks noRot="1" noChangeAspect="1" noMove="1" noResize="1" noEditPoints="1" noAdjustHandles="1" noChangeArrowheads="1" noChangeShapeType="1" noTextEdit="1"/>
                </p:cNvSpPr>
                <p:nvPr/>
              </p:nvSpPr>
              <p:spPr>
                <a:xfrm>
                  <a:off x="3297333" y="3103171"/>
                  <a:ext cx="532696" cy="314617"/>
                </a:xfrm>
                <a:prstGeom prst="rect">
                  <a:avLst/>
                </a:prstGeom>
                <a:blipFill>
                  <a:blip r:embed="rId8"/>
                  <a:stretch>
                    <a:fillRect/>
                  </a:stretch>
                </a:blipFill>
                <a:ln>
                  <a:noFill/>
                </a:ln>
              </p:spPr>
              <p:txBody>
                <a:bodyPr/>
                <a:lstStyle/>
                <a:p>
                  <a:r>
                    <a:rPr lang="en-US">
                      <a:noFill/>
                    </a:rPr>
                    <a:t> </a:t>
                  </a:r>
                </a:p>
              </p:txBody>
            </p:sp>
          </mc:Fallback>
        </mc:AlternateContent>
      </p:grpSp>
      <p:sp>
        <p:nvSpPr>
          <p:cNvPr id="124" name="Shape 12">
            <a:extLst>
              <a:ext uri="{FF2B5EF4-FFF2-40B4-BE49-F238E27FC236}">
                <a16:creationId xmlns:a16="http://schemas.microsoft.com/office/drawing/2014/main" id="{752D3B1B-3786-A449-9453-9950CD76EAB9}"/>
              </a:ext>
            </a:extLst>
          </p:cNvPr>
          <p:cNvSpPr txBox="1">
            <a:spLocks/>
          </p:cNvSpPr>
          <p:nvPr/>
        </p:nvSpPr>
        <p:spPr>
          <a:xfrm>
            <a:off x="0" y="4869656"/>
            <a:ext cx="2895600" cy="273844"/>
          </a:xfrm>
          <a:prstGeom prst="rect">
            <a:avLst/>
          </a:prstGeom>
          <a:noFill/>
          <a:ln>
            <a:noFill/>
          </a:ln>
        </p:spPr>
        <p:txBody>
          <a:bodyPr wrap="square"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None/>
              <a:defRPr sz="1000" b="0" i="0" u="none" strike="noStrike" cap="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r>
              <a:rPr lang="en-US" dirty="0">
                <a:solidFill>
                  <a:srgbClr val="FFFFFF"/>
                </a:solidFill>
              </a:rPr>
              <a:t>PhD Defense, May 11, 2020</a:t>
            </a:r>
          </a:p>
        </p:txBody>
      </p:sp>
      <mc:AlternateContent xmlns:mc="http://schemas.openxmlformats.org/markup-compatibility/2006">
        <mc:Choice xmlns:a14="http://schemas.microsoft.com/office/drawing/2010/main" Requires="a14">
          <p:sp>
            <p:nvSpPr>
              <p:cNvPr id="3" name="Rectangle 2">
                <a:extLst>
                  <a:ext uri="{FF2B5EF4-FFF2-40B4-BE49-F238E27FC236}">
                    <a16:creationId xmlns:a16="http://schemas.microsoft.com/office/drawing/2014/main" id="{1706F790-0283-9D40-B157-2236CDD392F3}"/>
                  </a:ext>
                </a:extLst>
              </p:cNvPr>
              <p:cNvSpPr/>
              <p:nvPr/>
            </p:nvSpPr>
            <p:spPr>
              <a:xfrm>
                <a:off x="578418" y="2033219"/>
                <a:ext cx="3236142" cy="307777"/>
              </a:xfrm>
              <a:prstGeom prst="rect">
                <a:avLst/>
              </a:prstGeom>
            </p:spPr>
            <p:txBody>
              <a:bodyPr wrap="none">
                <a:spAutoFit/>
              </a:bodyPr>
              <a:lstStyle/>
              <a:p>
                <a14:m>
                  <m:oMath xmlns:m="http://schemas.openxmlformats.org/officeDocument/2006/math">
                    <m:sSub>
                      <m:sSubPr>
                        <m:ctrlPr>
                          <a:rPr lang="en-US" b="0" i="1" smtClean="0">
                            <a:solidFill>
                              <a:schemeClr val="tx1">
                                <a:lumMod val="75000"/>
                                <a:lumOff val="25000"/>
                              </a:schemeClr>
                            </a:solidFill>
                            <a:latin typeface="Cambria Math" panose="02040503050406030204" pitchFamily="18" charset="0"/>
                            <a:ea typeface="SimSun" panose="02010600030101010101" pitchFamily="2" charset="-122"/>
                          </a:rPr>
                        </m:ctrlPr>
                      </m:sSubPr>
                      <m:e>
                        <m:r>
                          <a:rPr lang="en-US" b="0" i="1" smtClean="0">
                            <a:solidFill>
                              <a:schemeClr val="tx1">
                                <a:lumMod val="75000"/>
                                <a:lumOff val="25000"/>
                              </a:schemeClr>
                            </a:solidFill>
                            <a:latin typeface="Cambria Math" panose="02040503050406030204" pitchFamily="18" charset="0"/>
                            <a:ea typeface="SimSun" panose="02010600030101010101" pitchFamily="2" charset="-122"/>
                          </a:rPr>
                          <m:t>𝐹</m:t>
                        </m:r>
                      </m:e>
                      <m:sub>
                        <m:r>
                          <a:rPr lang="en-US" b="0" i="1" smtClean="0">
                            <a:solidFill>
                              <a:schemeClr val="tx1">
                                <a:lumMod val="75000"/>
                                <a:lumOff val="25000"/>
                              </a:schemeClr>
                            </a:solidFill>
                            <a:latin typeface="Cambria Math" panose="02040503050406030204" pitchFamily="18" charset="0"/>
                            <a:ea typeface="SimSun" panose="02010600030101010101" pitchFamily="2" charset="-122"/>
                          </a:rPr>
                          <m:t>𝑖</m:t>
                        </m:r>
                      </m:sub>
                    </m:sSub>
                  </m:oMath>
                </a14:m>
                <a:r>
                  <a:rPr lang="en-US" dirty="0">
                    <a:solidFill>
                      <a:schemeClr val="tx1">
                        <a:lumMod val="75000"/>
                        <a:lumOff val="25000"/>
                      </a:schemeClr>
                    </a:solidFill>
                    <a:ea typeface="SimSun" panose="02010600030101010101" pitchFamily="2" charset="-122"/>
                  </a:rPr>
                  <a:t> is initialed as </a:t>
                </a:r>
                <a14:m>
                  <m:oMath xmlns:m="http://schemas.openxmlformats.org/officeDocument/2006/math">
                    <m:sSub>
                      <m:sSubPr>
                        <m:ctrlPr>
                          <a:rPr lang="en-US" i="1">
                            <a:solidFill>
                              <a:schemeClr val="tx1">
                                <a:lumMod val="75000"/>
                                <a:lumOff val="25000"/>
                              </a:schemeClr>
                            </a:solidFill>
                            <a:latin typeface="Cambria Math" panose="02040503050406030204" pitchFamily="18" charset="0"/>
                            <a:ea typeface="SimSun" panose="02010600030101010101" pitchFamily="2" charset="-122"/>
                          </a:rPr>
                        </m:ctrlPr>
                      </m:sSubPr>
                      <m:e>
                        <m:r>
                          <a:rPr lang="en-US" b="0" i="1" smtClean="0">
                            <a:solidFill>
                              <a:schemeClr val="tx1">
                                <a:lumMod val="75000"/>
                                <a:lumOff val="25000"/>
                              </a:schemeClr>
                            </a:solidFill>
                            <a:latin typeface="Cambria Math" panose="02040503050406030204" pitchFamily="18" charset="0"/>
                            <a:ea typeface="SimSun" panose="02010600030101010101" pitchFamily="2" charset="-122"/>
                          </a:rPr>
                          <m:t>𝑇</m:t>
                        </m:r>
                      </m:e>
                      <m:sub>
                        <m:r>
                          <a:rPr lang="en-US" i="1">
                            <a:solidFill>
                              <a:schemeClr val="tx1">
                                <a:lumMod val="75000"/>
                                <a:lumOff val="25000"/>
                              </a:schemeClr>
                            </a:solidFill>
                            <a:latin typeface="Cambria Math" panose="02040503050406030204" pitchFamily="18" charset="0"/>
                            <a:ea typeface="SimSun" panose="02010600030101010101" pitchFamily="2" charset="-122"/>
                          </a:rPr>
                          <m:t>𝑖</m:t>
                        </m:r>
                      </m:sub>
                    </m:sSub>
                  </m:oMath>
                </a14:m>
                <a:r>
                  <a:rPr lang="en-US" dirty="0">
                    <a:solidFill>
                      <a:schemeClr val="tx1">
                        <a:lumMod val="75000"/>
                        <a:lumOff val="25000"/>
                      </a:schemeClr>
                    </a:solidFill>
                    <a:ea typeface="SimSun" panose="02010600030101010101" pitchFamily="2" charset="-122"/>
                  </a:rPr>
                  <a:t>’s contact prediction.</a:t>
                </a:r>
                <a:endParaRPr lang="en-US" dirty="0"/>
              </a:p>
            </p:txBody>
          </p:sp>
        </mc:Choice>
        <mc:Fallback>
          <p:sp>
            <p:nvSpPr>
              <p:cNvPr id="3" name="Rectangle 2">
                <a:extLst>
                  <a:ext uri="{FF2B5EF4-FFF2-40B4-BE49-F238E27FC236}">
                    <a16:creationId xmlns:a16="http://schemas.microsoft.com/office/drawing/2014/main" id="{1706F790-0283-9D40-B157-2236CDD392F3}"/>
                  </a:ext>
                </a:extLst>
              </p:cNvPr>
              <p:cNvSpPr>
                <a:spLocks noRot="1" noChangeAspect="1" noMove="1" noResize="1" noEditPoints="1" noAdjustHandles="1" noChangeArrowheads="1" noChangeShapeType="1" noTextEdit="1"/>
              </p:cNvSpPr>
              <p:nvPr/>
            </p:nvSpPr>
            <p:spPr>
              <a:xfrm>
                <a:off x="578418" y="2033219"/>
                <a:ext cx="3236142" cy="307777"/>
              </a:xfrm>
              <a:prstGeom prst="rect">
                <a:avLst/>
              </a:prstGeom>
              <a:blipFill>
                <a:blip r:embed="rId9"/>
                <a:stretch>
                  <a:fillRect b="-20000"/>
                </a:stretch>
              </a:blipFill>
            </p:spPr>
            <p:txBody>
              <a:bodyPr/>
              <a:lstStyle/>
              <a:p>
                <a:r>
                  <a:rPr lang="en-US">
                    <a:noFill/>
                  </a:rPr>
                  <a:t> </a:t>
                </a:r>
              </a:p>
            </p:txBody>
          </p:sp>
        </mc:Fallback>
      </mc:AlternateContent>
    </p:spTree>
    <p:extLst>
      <p:ext uri="{BB962C8B-B14F-4D97-AF65-F5344CB8AC3E}">
        <p14:creationId xmlns:p14="http://schemas.microsoft.com/office/powerpoint/2010/main" val="13590038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3" name="Shape 93"/>
          <p:cNvSpPr txBox="1">
            <a:spLocks noGrp="1"/>
          </p:cNvSpPr>
          <p:nvPr>
            <p:ph type="title"/>
          </p:nvPr>
        </p:nvSpPr>
        <p:spPr>
          <a:xfrm>
            <a:off x="457200" y="205976"/>
            <a:ext cx="8229600" cy="672000"/>
          </a:xfrm>
          <a:prstGeom prst="rect">
            <a:avLst/>
          </a:prstGeom>
        </p:spPr>
        <p:txBody>
          <a:bodyPr wrap="square" lIns="91425" tIns="91425" rIns="91425" bIns="91425" anchor="ctr" anchorCtr="0">
            <a:normAutofit fontScale="90000"/>
          </a:bodyPr>
          <a:lstStyle/>
          <a:p>
            <a:pPr lvl="0">
              <a:spcBef>
                <a:spcPts val="0"/>
              </a:spcBef>
              <a:buNone/>
            </a:pPr>
            <a:r>
              <a:rPr lang="en-US" dirty="0"/>
              <a:t>Evaluation</a:t>
            </a:r>
          </a:p>
        </p:txBody>
      </p:sp>
      <p:sp>
        <p:nvSpPr>
          <p:cNvPr id="2" name="Slide Number Placeholder 1">
            <a:extLst>
              <a:ext uri="{FF2B5EF4-FFF2-40B4-BE49-F238E27FC236}">
                <a16:creationId xmlns:a16="http://schemas.microsoft.com/office/drawing/2014/main" id="{73E123F6-3C81-432B-A615-AB157E5386BF}"/>
              </a:ext>
            </a:extLst>
          </p:cNvPr>
          <p:cNvSpPr>
            <a:spLocks noGrp="1"/>
          </p:cNvSpPr>
          <p:nvPr>
            <p:ph type="sldNum" idx="4"/>
          </p:nvPr>
        </p:nvSpPr>
        <p:spPr/>
        <p:txBody>
          <a:bodyPr/>
          <a:lstStyle/>
          <a:p>
            <a:pPr marL="0" marR="0" lvl="0" indent="0" algn="l" rtl="0">
              <a:spcBef>
                <a:spcPts val="0"/>
              </a:spcBef>
              <a:buSzPct val="25000"/>
              <a:buNone/>
            </a:pPr>
            <a:fld id="{00000000-1234-1234-1234-123412341234}" type="slidenum">
              <a:rPr lang="en-US" sz="1000" b="0" i="0" u="none" strike="noStrike" cap="none" smtClean="0">
                <a:solidFill>
                  <a:schemeClr val="lt1"/>
                </a:solidFill>
                <a:latin typeface="Arial"/>
                <a:ea typeface="Arial"/>
                <a:cs typeface="Arial"/>
                <a:sym typeface="Arial"/>
              </a:rPr>
              <a:t>52</a:t>
            </a:fld>
            <a:endParaRPr lang="en-US" sz="1000" b="0" i="0" u="none" strike="noStrike" cap="none">
              <a:solidFill>
                <a:schemeClr val="lt1"/>
              </a:solidFill>
              <a:latin typeface="Arial"/>
              <a:ea typeface="Arial"/>
              <a:cs typeface="Arial"/>
              <a:sym typeface="Arial"/>
            </a:endParaRPr>
          </a:p>
        </p:txBody>
      </p:sp>
      <p:sp>
        <p:nvSpPr>
          <p:cNvPr id="5" name="Text Placeholder 3">
            <a:extLst>
              <a:ext uri="{FF2B5EF4-FFF2-40B4-BE49-F238E27FC236}">
                <a16:creationId xmlns:a16="http://schemas.microsoft.com/office/drawing/2014/main" id="{42816046-F06E-264A-86DB-6424D28E6E64}"/>
              </a:ext>
            </a:extLst>
          </p:cNvPr>
          <p:cNvSpPr txBox="1">
            <a:spLocks/>
          </p:cNvSpPr>
          <p:nvPr/>
        </p:nvSpPr>
        <p:spPr>
          <a:xfrm>
            <a:off x="457200" y="968900"/>
            <a:ext cx="8229600" cy="3006752"/>
          </a:xfrm>
          <a:prstGeom prst="rect">
            <a:avLst/>
          </a:prstGeom>
          <a:noFill/>
          <a:ln>
            <a:noFill/>
          </a:ln>
        </p:spPr>
        <p:txBody>
          <a:bodyPr wrap="square" lIns="91425" tIns="91425" rIns="91425" bIns="91425" anchor="t" anchorCtr="0"/>
          <a:lstStyle>
            <a:defPPr marR="0" lvl="0" algn="l" rtl="0">
              <a:lnSpc>
                <a:spcPct val="100000"/>
              </a:lnSpc>
              <a:spcBef>
                <a:spcPts val="0"/>
              </a:spcBef>
              <a:spcAft>
                <a:spcPts val="0"/>
              </a:spcAft>
            </a:defPPr>
            <a:lvl1pPr marL="342900" marR="0" lvl="0" indent="-190500" algn="l" rtl="0">
              <a:lnSpc>
                <a:spcPct val="100000"/>
              </a:lnSpc>
              <a:spcBef>
                <a:spcPts val="480"/>
              </a:spcBef>
              <a:spcAft>
                <a:spcPts val="1200"/>
              </a:spcAft>
              <a:buClr>
                <a:srgbClr val="4C4C4C"/>
              </a:buClr>
              <a:buSzPct val="100000"/>
              <a:buFont typeface="Arial"/>
              <a:buChar char="•"/>
              <a:defRPr sz="2400" b="0" i="0" u="none" strike="noStrike" cap="none">
                <a:solidFill>
                  <a:srgbClr val="4C4C4C"/>
                </a:solidFill>
                <a:latin typeface="+mn-lt"/>
                <a:ea typeface="Helvetica Neue"/>
                <a:cs typeface="Helvetica Neue"/>
                <a:sym typeface="Helvetica Neue"/>
              </a:defRPr>
            </a:lvl1pPr>
            <a:lvl2pPr marL="742950" marR="0" lvl="1" indent="-158750" algn="l" rtl="0">
              <a:lnSpc>
                <a:spcPct val="100000"/>
              </a:lnSpc>
              <a:spcBef>
                <a:spcPts val="400"/>
              </a:spcBef>
              <a:spcAft>
                <a:spcPts val="1200"/>
              </a:spcAft>
              <a:buClr>
                <a:srgbClr val="4C4C4C"/>
              </a:buClr>
              <a:buSzPct val="100000"/>
              <a:buFont typeface="Arial"/>
              <a:buChar char="–"/>
              <a:defRPr sz="1800" b="0" i="0" u="none" strike="noStrike" cap="none">
                <a:solidFill>
                  <a:srgbClr val="4C4C4C"/>
                </a:solidFill>
                <a:latin typeface="Helvetica Neue"/>
                <a:ea typeface="Helvetica Neue"/>
                <a:cs typeface="Helvetica Neue"/>
                <a:sym typeface="Helvetica Neue"/>
              </a:defRPr>
            </a:lvl2pPr>
            <a:lvl3pPr marL="1143000" marR="0" lvl="2" indent="-114300" algn="l" rtl="0">
              <a:lnSpc>
                <a:spcPct val="100000"/>
              </a:lnSpc>
              <a:spcBef>
                <a:spcPts val="360"/>
              </a:spcBef>
              <a:spcAft>
                <a:spcPts val="1200"/>
              </a:spcAft>
              <a:buClr>
                <a:srgbClr val="4C4C4C"/>
              </a:buClr>
              <a:buSzPct val="100000"/>
              <a:buFont typeface="Arial"/>
              <a:buChar char="•"/>
              <a:defRPr sz="1400" b="0" i="0" u="none" strike="noStrike" cap="none">
                <a:solidFill>
                  <a:srgbClr val="4C4C4C"/>
                </a:solidFill>
                <a:latin typeface="Helvetica Neue"/>
                <a:ea typeface="Helvetica Neue"/>
                <a:cs typeface="Helvetica Neue"/>
                <a:sym typeface="Helvetica Neue"/>
              </a:defRPr>
            </a:lvl3pPr>
            <a:lvl4pPr marL="1600200" marR="0" lvl="3" indent="-127000" algn="l" rtl="0">
              <a:lnSpc>
                <a:spcPct val="100000"/>
              </a:lnSpc>
              <a:spcBef>
                <a:spcPts val="320"/>
              </a:spcBef>
              <a:spcAft>
                <a:spcPts val="1200"/>
              </a:spcAft>
              <a:buClr>
                <a:srgbClr val="4C4C4C"/>
              </a:buClr>
              <a:buSzPct val="100000"/>
              <a:buFont typeface="Arial"/>
              <a:buChar char="–"/>
              <a:defRPr sz="1400" b="0" i="0" u="none" strike="noStrike" cap="none">
                <a:solidFill>
                  <a:srgbClr val="4C4C4C"/>
                </a:solidFill>
                <a:latin typeface="Helvetica Neue"/>
                <a:ea typeface="Helvetica Neue"/>
                <a:cs typeface="Helvetica Neue"/>
                <a:sym typeface="Helvetica Neue"/>
              </a:defRPr>
            </a:lvl4pPr>
            <a:lvl5pPr marL="2057400" marR="0" lvl="4" indent="-139700" algn="l" rtl="0">
              <a:lnSpc>
                <a:spcPct val="100000"/>
              </a:lnSpc>
              <a:spcBef>
                <a:spcPts val="280"/>
              </a:spcBef>
              <a:spcAft>
                <a:spcPts val="1200"/>
              </a:spcAft>
              <a:buClr>
                <a:srgbClr val="4C4C4C"/>
              </a:buClr>
              <a:buSzPct val="100000"/>
              <a:buFont typeface="Arial"/>
              <a:buChar char="»"/>
              <a:defRPr sz="1400" b="0" i="0" u="none" strike="noStrike" cap="none">
                <a:solidFill>
                  <a:srgbClr val="4C4C4C"/>
                </a:solidFill>
                <a:latin typeface="Helvetica Neue"/>
                <a:ea typeface="Helvetica Neue"/>
                <a:cs typeface="Helvetica Neue"/>
                <a:sym typeface="Helvetica Neue"/>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pPr marL="152400" indent="0">
              <a:spcBef>
                <a:spcPts val="0"/>
              </a:spcBef>
              <a:spcAft>
                <a:spcPts val="600"/>
              </a:spcAft>
              <a:buNone/>
            </a:pPr>
            <a:r>
              <a:rPr lang="en-US" sz="1800" b="1" dirty="0"/>
              <a:t>Testing Set</a:t>
            </a:r>
          </a:p>
          <a:p>
            <a:pPr>
              <a:spcBef>
                <a:spcPts val="0"/>
              </a:spcBef>
              <a:spcAft>
                <a:spcPts val="600"/>
              </a:spcAft>
            </a:pPr>
            <a:r>
              <a:rPr lang="en-US" sz="1600" dirty="0"/>
              <a:t>NewPDB50 from MUFOLD_Contact</a:t>
            </a:r>
          </a:p>
          <a:p>
            <a:pPr marL="152400" indent="0">
              <a:spcBef>
                <a:spcPts val="600"/>
              </a:spcBef>
              <a:spcAft>
                <a:spcPts val="600"/>
              </a:spcAft>
              <a:buNone/>
            </a:pPr>
            <a:r>
              <a:rPr lang="en-US" sz="1800" b="1" dirty="0"/>
              <a:t>Existing Contact Map Predictor for Comparison</a:t>
            </a:r>
          </a:p>
          <a:p>
            <a:pPr>
              <a:spcBef>
                <a:spcPts val="0"/>
              </a:spcBef>
              <a:spcAft>
                <a:spcPts val="600"/>
              </a:spcAft>
            </a:pPr>
            <a:r>
              <a:rPr lang="en-US" sz="1600" dirty="0"/>
              <a:t>FreeContact </a:t>
            </a:r>
            <a:r>
              <a:rPr lang="en-US" sz="1600" i="1" dirty="0">
                <a:solidFill>
                  <a:schemeClr val="bg2">
                    <a:lumMod val="60000"/>
                    <a:lumOff val="40000"/>
                  </a:schemeClr>
                </a:solidFill>
              </a:rPr>
              <a:t>(</a:t>
            </a:r>
            <a:r>
              <a:rPr lang="en-US" sz="1600" i="1" dirty="0" err="1">
                <a:solidFill>
                  <a:schemeClr val="bg2">
                    <a:lumMod val="60000"/>
                    <a:lumOff val="40000"/>
                  </a:schemeClr>
                </a:solidFill>
              </a:rPr>
              <a:t>Kaján</a:t>
            </a:r>
            <a:r>
              <a:rPr lang="en-US" sz="1600" i="1" dirty="0">
                <a:solidFill>
                  <a:schemeClr val="bg2">
                    <a:lumMod val="60000"/>
                    <a:lumOff val="40000"/>
                  </a:schemeClr>
                </a:solidFill>
              </a:rPr>
              <a:t> 2014)</a:t>
            </a:r>
          </a:p>
          <a:p>
            <a:pPr>
              <a:spcBef>
                <a:spcPts val="0"/>
              </a:spcBef>
              <a:spcAft>
                <a:spcPts val="600"/>
              </a:spcAft>
            </a:pPr>
            <a:r>
              <a:rPr lang="en-US" sz="1600" dirty="0"/>
              <a:t>CCMPred </a:t>
            </a:r>
            <a:r>
              <a:rPr lang="en-US" sz="1600" i="1" dirty="0">
                <a:solidFill>
                  <a:schemeClr val="bg2">
                    <a:lumMod val="60000"/>
                    <a:lumOff val="40000"/>
                  </a:schemeClr>
                </a:solidFill>
              </a:rPr>
              <a:t>(</a:t>
            </a:r>
            <a:r>
              <a:rPr lang="en-US" sz="1600" i="1" dirty="0" err="1">
                <a:solidFill>
                  <a:schemeClr val="bg2">
                    <a:lumMod val="60000"/>
                    <a:lumOff val="40000"/>
                  </a:schemeClr>
                </a:solidFill>
              </a:rPr>
              <a:t>Seemayer</a:t>
            </a:r>
            <a:r>
              <a:rPr lang="en-US" sz="1600" i="1" dirty="0">
                <a:solidFill>
                  <a:schemeClr val="bg2">
                    <a:lumMod val="60000"/>
                    <a:lumOff val="40000"/>
                  </a:schemeClr>
                </a:solidFill>
              </a:rPr>
              <a:t> 2014)</a:t>
            </a:r>
          </a:p>
          <a:p>
            <a:pPr>
              <a:spcBef>
                <a:spcPts val="0"/>
              </a:spcBef>
              <a:spcAft>
                <a:spcPts val="600"/>
              </a:spcAft>
            </a:pPr>
            <a:r>
              <a:rPr lang="en-US" sz="1600" dirty="0"/>
              <a:t>metaPSICOV</a:t>
            </a:r>
            <a:r>
              <a:rPr lang="en-US" altLang="zh-CN" sz="1600" dirty="0"/>
              <a:t>2</a:t>
            </a:r>
            <a:r>
              <a:rPr lang="en-US" sz="1600" dirty="0"/>
              <a:t> </a:t>
            </a:r>
            <a:r>
              <a:rPr lang="en-US" sz="1600" i="1" dirty="0">
                <a:solidFill>
                  <a:schemeClr val="bg2">
                    <a:lumMod val="60000"/>
                    <a:lumOff val="40000"/>
                  </a:schemeClr>
                </a:solidFill>
              </a:rPr>
              <a:t>(Buchan 2018)</a:t>
            </a:r>
          </a:p>
          <a:p>
            <a:pPr>
              <a:spcBef>
                <a:spcPts val="0"/>
              </a:spcBef>
              <a:spcAft>
                <a:spcPts val="600"/>
              </a:spcAft>
            </a:pPr>
            <a:r>
              <a:rPr lang="en-US" sz="1600" dirty="0"/>
              <a:t>ResPRE </a:t>
            </a:r>
            <a:r>
              <a:rPr lang="en-US" sz="1600" i="1" dirty="0">
                <a:solidFill>
                  <a:schemeClr val="bg2">
                    <a:lumMod val="60000"/>
                    <a:lumOff val="40000"/>
                  </a:schemeClr>
                </a:solidFill>
              </a:rPr>
              <a:t>(Li 2019)</a:t>
            </a:r>
            <a:endParaRPr lang="en-US" altLang="zh-CN" sz="1600" dirty="0">
              <a:solidFill>
                <a:schemeClr val="bg2">
                  <a:lumMod val="60000"/>
                  <a:lumOff val="40000"/>
                </a:schemeClr>
              </a:solidFill>
            </a:endParaRPr>
          </a:p>
          <a:p>
            <a:pPr>
              <a:spcBef>
                <a:spcPts val="0"/>
              </a:spcBef>
              <a:spcAft>
                <a:spcPts val="600"/>
              </a:spcAft>
            </a:pPr>
            <a:r>
              <a:rPr lang="en-US" sz="1600" dirty="0"/>
              <a:t>MUFOLD_Contact </a:t>
            </a:r>
          </a:p>
        </p:txBody>
      </p:sp>
      <p:sp>
        <p:nvSpPr>
          <p:cNvPr id="6" name="Shape 12">
            <a:extLst>
              <a:ext uri="{FF2B5EF4-FFF2-40B4-BE49-F238E27FC236}">
                <a16:creationId xmlns:a16="http://schemas.microsoft.com/office/drawing/2014/main" id="{7827B9EE-1A6E-E544-A550-9AFEB4B0604E}"/>
              </a:ext>
            </a:extLst>
          </p:cNvPr>
          <p:cNvSpPr txBox="1">
            <a:spLocks/>
          </p:cNvSpPr>
          <p:nvPr/>
        </p:nvSpPr>
        <p:spPr>
          <a:xfrm>
            <a:off x="0" y="4869656"/>
            <a:ext cx="2895600" cy="273844"/>
          </a:xfrm>
          <a:prstGeom prst="rect">
            <a:avLst/>
          </a:prstGeom>
          <a:noFill/>
          <a:ln>
            <a:noFill/>
          </a:ln>
        </p:spPr>
        <p:txBody>
          <a:bodyPr wrap="square"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None/>
              <a:defRPr sz="1000" b="0" i="0" u="none" strike="noStrike" cap="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r>
              <a:rPr lang="en-US" dirty="0">
                <a:solidFill>
                  <a:srgbClr val="FFFFFF"/>
                </a:solidFill>
              </a:rPr>
              <a:t>PhD Defense, May 11, 2020</a:t>
            </a:r>
          </a:p>
        </p:txBody>
      </p:sp>
    </p:spTree>
    <p:extLst>
      <p:ext uri="{BB962C8B-B14F-4D97-AF65-F5344CB8AC3E}">
        <p14:creationId xmlns:p14="http://schemas.microsoft.com/office/powerpoint/2010/main" val="10641358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123F7F0D-D465-504D-8701-BED536229188}"/>
              </a:ext>
            </a:extLst>
          </p:cNvPr>
          <p:cNvSpPr>
            <a:spLocks noGrp="1"/>
          </p:cNvSpPr>
          <p:nvPr>
            <p:ph type="body" idx="1"/>
          </p:nvPr>
        </p:nvSpPr>
        <p:spPr>
          <a:xfrm>
            <a:off x="457200" y="968900"/>
            <a:ext cx="8229600" cy="3625800"/>
          </a:xfrm>
        </p:spPr>
        <p:txBody>
          <a:bodyPr/>
          <a:lstStyle/>
          <a:p>
            <a:pPr>
              <a:spcBef>
                <a:spcPts val="0"/>
              </a:spcBef>
              <a:spcAft>
                <a:spcPts val="600"/>
              </a:spcAft>
            </a:pPr>
            <a:r>
              <a:rPr lang="en-US" altLang="zh-CN" sz="1800" dirty="0"/>
              <a:t>ALL positive values!</a:t>
            </a:r>
          </a:p>
          <a:p>
            <a:pPr lvl="1">
              <a:spcBef>
                <a:spcPts val="0"/>
              </a:spcBef>
              <a:spcAft>
                <a:spcPts val="600"/>
              </a:spcAft>
            </a:pPr>
            <a:r>
              <a:rPr lang="en-US" altLang="zh-CN" sz="1200" dirty="0"/>
              <a:t>EVERY metric of ALL existing predictors are improved.</a:t>
            </a:r>
          </a:p>
        </p:txBody>
      </p:sp>
      <p:sp>
        <p:nvSpPr>
          <p:cNvPr id="4" name="Slide Number Placeholder 3">
            <a:extLst>
              <a:ext uri="{FF2B5EF4-FFF2-40B4-BE49-F238E27FC236}">
                <a16:creationId xmlns:a16="http://schemas.microsoft.com/office/drawing/2014/main" id="{B175908C-6DB5-4A10-BF92-72151CDD4628}"/>
              </a:ext>
            </a:extLst>
          </p:cNvPr>
          <p:cNvSpPr>
            <a:spLocks noGrp="1"/>
          </p:cNvSpPr>
          <p:nvPr>
            <p:ph type="sldNum" idx="4"/>
          </p:nvPr>
        </p:nvSpPr>
        <p:spPr/>
        <p:txBody>
          <a:bodyPr/>
          <a:lstStyle/>
          <a:p>
            <a:pPr marL="0" marR="0" lvl="0" indent="0" algn="l" rtl="0">
              <a:spcBef>
                <a:spcPts val="0"/>
              </a:spcBef>
              <a:buSzPct val="25000"/>
              <a:buNone/>
            </a:pPr>
            <a:fld id="{00000000-1234-1234-1234-123412341234}" type="slidenum">
              <a:rPr lang="en-US" sz="1000" b="0" i="0" u="none" strike="noStrike" cap="none" smtClean="0">
                <a:solidFill>
                  <a:schemeClr val="lt1"/>
                </a:solidFill>
                <a:latin typeface="Arial"/>
                <a:ea typeface="Arial"/>
                <a:cs typeface="Arial"/>
                <a:sym typeface="Arial"/>
              </a:rPr>
              <a:t>53</a:t>
            </a:fld>
            <a:endParaRPr lang="en-US" sz="1000" b="0" i="0" u="none" strike="noStrike" cap="none">
              <a:solidFill>
                <a:schemeClr val="lt1"/>
              </a:solidFill>
              <a:latin typeface="Arial"/>
              <a:ea typeface="Arial"/>
              <a:cs typeface="Arial"/>
              <a:sym typeface="Arial"/>
            </a:endParaRPr>
          </a:p>
        </p:txBody>
      </p:sp>
      <p:graphicFrame>
        <p:nvGraphicFramePr>
          <p:cNvPr id="9" name="Chart 8">
            <a:extLst>
              <a:ext uri="{FF2B5EF4-FFF2-40B4-BE49-F238E27FC236}">
                <a16:creationId xmlns:a16="http://schemas.microsoft.com/office/drawing/2014/main" id="{7A6E8A27-7134-7F49-9ABF-DA8B43104D6F}"/>
              </a:ext>
            </a:extLst>
          </p:cNvPr>
          <p:cNvGraphicFramePr>
            <a:graphicFrameLocks/>
          </p:cNvGraphicFramePr>
          <p:nvPr>
            <p:extLst>
              <p:ext uri="{D42A27DB-BD31-4B8C-83A1-F6EECF244321}">
                <p14:modId xmlns:p14="http://schemas.microsoft.com/office/powerpoint/2010/main" val="4254405078"/>
              </p:ext>
            </p:extLst>
          </p:nvPr>
        </p:nvGraphicFramePr>
        <p:xfrm>
          <a:off x="619932" y="1720735"/>
          <a:ext cx="7920818" cy="2789272"/>
        </p:xfrm>
        <a:graphic>
          <a:graphicData uri="http://schemas.openxmlformats.org/drawingml/2006/chart">
            <c:chart xmlns:c="http://schemas.openxmlformats.org/drawingml/2006/chart" xmlns:r="http://schemas.openxmlformats.org/officeDocument/2006/relationships" r:id="rId2"/>
          </a:graphicData>
        </a:graphic>
      </p:graphicFrame>
      <p:sp>
        <p:nvSpPr>
          <p:cNvPr id="15" name="Shape 12">
            <a:extLst>
              <a:ext uri="{FF2B5EF4-FFF2-40B4-BE49-F238E27FC236}">
                <a16:creationId xmlns:a16="http://schemas.microsoft.com/office/drawing/2014/main" id="{0F2F7622-B197-4D4C-AD87-6F535C3C0633}"/>
              </a:ext>
            </a:extLst>
          </p:cNvPr>
          <p:cNvSpPr txBox="1">
            <a:spLocks/>
          </p:cNvSpPr>
          <p:nvPr/>
        </p:nvSpPr>
        <p:spPr>
          <a:xfrm>
            <a:off x="0" y="4869656"/>
            <a:ext cx="2895600" cy="273844"/>
          </a:xfrm>
          <a:prstGeom prst="rect">
            <a:avLst/>
          </a:prstGeom>
          <a:noFill/>
          <a:ln>
            <a:noFill/>
          </a:ln>
        </p:spPr>
        <p:txBody>
          <a:bodyPr wrap="square"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None/>
              <a:defRPr sz="1000" b="0" i="0" u="none" strike="noStrike" cap="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r>
              <a:rPr lang="en-US" dirty="0">
                <a:solidFill>
                  <a:srgbClr val="FFFFFF"/>
                </a:solidFill>
              </a:rPr>
              <a:t>PhD Defense, May 11, 2020</a:t>
            </a:r>
          </a:p>
        </p:txBody>
      </p:sp>
      <p:sp>
        <p:nvSpPr>
          <p:cNvPr id="6" name="Shape 93">
            <a:extLst>
              <a:ext uri="{FF2B5EF4-FFF2-40B4-BE49-F238E27FC236}">
                <a16:creationId xmlns:a16="http://schemas.microsoft.com/office/drawing/2014/main" id="{F2AE566F-29ED-E446-A03C-AEF496DF5521}"/>
              </a:ext>
            </a:extLst>
          </p:cNvPr>
          <p:cNvSpPr txBox="1">
            <a:spLocks noGrp="1"/>
          </p:cNvSpPr>
          <p:nvPr>
            <p:ph type="title"/>
          </p:nvPr>
        </p:nvSpPr>
        <p:spPr>
          <a:xfrm>
            <a:off x="457200" y="205976"/>
            <a:ext cx="8229600" cy="672000"/>
          </a:xfrm>
          <a:prstGeom prst="rect">
            <a:avLst/>
          </a:prstGeom>
        </p:spPr>
        <p:txBody>
          <a:bodyPr wrap="square" lIns="91425" tIns="91425" rIns="91425" bIns="91425" anchor="ctr" anchorCtr="0">
            <a:normAutofit fontScale="90000"/>
          </a:bodyPr>
          <a:lstStyle/>
          <a:p>
            <a:pPr lvl="0"/>
            <a:r>
              <a:rPr lang="en-US" altLang="zh-CN" b="1" u="sng" dirty="0"/>
              <a:t>Improvements</a:t>
            </a:r>
            <a:r>
              <a:rPr lang="en-US" altLang="zh-CN" dirty="0"/>
              <a:t> After Applying TPCref</a:t>
            </a:r>
            <a:endParaRPr lang="en-US" dirty="0"/>
          </a:p>
        </p:txBody>
      </p:sp>
    </p:spTree>
    <p:extLst>
      <p:ext uri="{BB962C8B-B14F-4D97-AF65-F5344CB8AC3E}">
        <p14:creationId xmlns:p14="http://schemas.microsoft.com/office/powerpoint/2010/main" val="39093885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93">
            <a:extLst>
              <a:ext uri="{FF2B5EF4-FFF2-40B4-BE49-F238E27FC236}">
                <a16:creationId xmlns:a16="http://schemas.microsoft.com/office/drawing/2014/main" id="{9103C7B2-040A-3342-B41C-D367F2618AE8}"/>
              </a:ext>
            </a:extLst>
          </p:cNvPr>
          <p:cNvSpPr txBox="1">
            <a:spLocks noGrp="1"/>
          </p:cNvSpPr>
          <p:nvPr>
            <p:ph type="title"/>
          </p:nvPr>
        </p:nvSpPr>
        <p:spPr>
          <a:xfrm>
            <a:off x="457200" y="205976"/>
            <a:ext cx="8229600" cy="672000"/>
          </a:xfrm>
          <a:prstGeom prst="rect">
            <a:avLst/>
          </a:prstGeom>
        </p:spPr>
        <p:txBody>
          <a:bodyPr wrap="square" lIns="91425" tIns="91425" rIns="91425" bIns="91425" anchor="ctr" anchorCtr="0">
            <a:normAutofit fontScale="90000"/>
          </a:bodyPr>
          <a:lstStyle/>
          <a:p>
            <a:pPr lvl="0"/>
            <a:r>
              <a:rPr lang="en-US" dirty="0"/>
              <a:t>NewPDB50 Precision with TPCref</a:t>
            </a:r>
          </a:p>
        </p:txBody>
      </p:sp>
      <p:sp>
        <p:nvSpPr>
          <p:cNvPr id="4" name="Slide Number Placeholder 3">
            <a:extLst>
              <a:ext uri="{FF2B5EF4-FFF2-40B4-BE49-F238E27FC236}">
                <a16:creationId xmlns:a16="http://schemas.microsoft.com/office/drawing/2014/main" id="{B175908C-6DB5-4A10-BF92-72151CDD4628}"/>
              </a:ext>
            </a:extLst>
          </p:cNvPr>
          <p:cNvSpPr>
            <a:spLocks noGrp="1"/>
          </p:cNvSpPr>
          <p:nvPr>
            <p:ph type="sldNum" idx="4"/>
          </p:nvPr>
        </p:nvSpPr>
        <p:spPr/>
        <p:txBody>
          <a:bodyPr/>
          <a:lstStyle/>
          <a:p>
            <a:pPr marL="0" marR="0" lvl="0" indent="0" algn="l" rtl="0">
              <a:spcBef>
                <a:spcPts val="0"/>
              </a:spcBef>
              <a:buSzPct val="25000"/>
              <a:buNone/>
            </a:pPr>
            <a:fld id="{00000000-1234-1234-1234-123412341234}" type="slidenum">
              <a:rPr lang="en-US" sz="1000" b="0" i="0" u="none" strike="noStrike" cap="none" smtClean="0">
                <a:solidFill>
                  <a:schemeClr val="lt1"/>
                </a:solidFill>
                <a:latin typeface="Arial"/>
                <a:ea typeface="Arial"/>
                <a:cs typeface="Arial"/>
                <a:sym typeface="Arial"/>
              </a:rPr>
              <a:t>54</a:t>
            </a:fld>
            <a:endParaRPr lang="en-US" sz="1000" b="0" i="0" u="none" strike="noStrike" cap="none">
              <a:solidFill>
                <a:schemeClr val="lt1"/>
              </a:solidFill>
              <a:latin typeface="Arial"/>
              <a:ea typeface="Arial"/>
              <a:cs typeface="Arial"/>
              <a:sym typeface="Arial"/>
            </a:endParaRPr>
          </a:p>
        </p:txBody>
      </p:sp>
      <p:graphicFrame>
        <p:nvGraphicFramePr>
          <p:cNvPr id="15" name="Chart 14">
            <a:extLst>
              <a:ext uri="{FF2B5EF4-FFF2-40B4-BE49-F238E27FC236}">
                <a16:creationId xmlns:a16="http://schemas.microsoft.com/office/drawing/2014/main" id="{2A72DCC9-67D7-1642-9A4B-E9EC3B8DF749}"/>
              </a:ext>
            </a:extLst>
          </p:cNvPr>
          <p:cNvGraphicFramePr>
            <a:graphicFrameLocks/>
          </p:cNvGraphicFramePr>
          <p:nvPr>
            <p:extLst>
              <p:ext uri="{D42A27DB-BD31-4B8C-83A1-F6EECF244321}">
                <p14:modId xmlns:p14="http://schemas.microsoft.com/office/powerpoint/2010/main" val="3694341201"/>
              </p:ext>
            </p:extLst>
          </p:nvPr>
        </p:nvGraphicFramePr>
        <p:xfrm>
          <a:off x="572630" y="986675"/>
          <a:ext cx="7897194" cy="3407094"/>
        </p:xfrm>
        <a:graphic>
          <a:graphicData uri="http://schemas.openxmlformats.org/drawingml/2006/chart">
            <c:chart xmlns:c="http://schemas.openxmlformats.org/drawingml/2006/chart" xmlns:r="http://schemas.openxmlformats.org/officeDocument/2006/relationships" r:id="rId2"/>
          </a:graphicData>
        </a:graphic>
      </p:graphicFrame>
      <p:sp>
        <p:nvSpPr>
          <p:cNvPr id="16" name="Rectangle 15">
            <a:extLst>
              <a:ext uri="{FF2B5EF4-FFF2-40B4-BE49-F238E27FC236}">
                <a16:creationId xmlns:a16="http://schemas.microsoft.com/office/drawing/2014/main" id="{9B730BB9-B9B7-D344-8A7F-73FF489300E6}"/>
              </a:ext>
            </a:extLst>
          </p:cNvPr>
          <p:cNvSpPr/>
          <p:nvPr/>
        </p:nvSpPr>
        <p:spPr>
          <a:xfrm>
            <a:off x="1855878" y="1266504"/>
            <a:ext cx="790575" cy="2809107"/>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hape 96">
            <a:extLst>
              <a:ext uri="{FF2B5EF4-FFF2-40B4-BE49-F238E27FC236}">
                <a16:creationId xmlns:a16="http://schemas.microsoft.com/office/drawing/2014/main" id="{CAE305D5-1939-2044-8A1F-50143A79DDBA}"/>
              </a:ext>
            </a:extLst>
          </p:cNvPr>
          <p:cNvSpPr/>
          <p:nvPr/>
        </p:nvSpPr>
        <p:spPr>
          <a:xfrm>
            <a:off x="1593003" y="834974"/>
            <a:ext cx="1316327" cy="43153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 dirty="0">
                <a:solidFill>
                  <a:schemeClr val="bg2"/>
                </a:solidFill>
                <a:latin typeface="+mn-lt"/>
                <a:ea typeface="Proxima Nova"/>
                <a:cs typeface="Proxima Nova"/>
                <a:sym typeface="Proxima Nova"/>
              </a:rPr>
              <a:t>Most important one</a:t>
            </a:r>
            <a:endParaRPr sz="1000" dirty="0">
              <a:solidFill>
                <a:schemeClr val="bg2"/>
              </a:solidFill>
              <a:latin typeface="+mn-lt"/>
              <a:ea typeface="Proxima Nova"/>
              <a:cs typeface="Proxima Nova"/>
              <a:sym typeface="Proxima Nova"/>
            </a:endParaRPr>
          </a:p>
        </p:txBody>
      </p:sp>
      <p:sp>
        <p:nvSpPr>
          <p:cNvPr id="22" name="Oval 21">
            <a:extLst>
              <a:ext uri="{FF2B5EF4-FFF2-40B4-BE49-F238E27FC236}">
                <a16:creationId xmlns:a16="http://schemas.microsoft.com/office/drawing/2014/main" id="{7393A9BB-73A1-8542-A23E-8ABD2290D8FC}"/>
              </a:ext>
            </a:extLst>
          </p:cNvPr>
          <p:cNvSpPr/>
          <p:nvPr/>
        </p:nvSpPr>
        <p:spPr>
          <a:xfrm>
            <a:off x="1987316" y="1127684"/>
            <a:ext cx="790575" cy="74417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hape 12">
            <a:extLst>
              <a:ext uri="{FF2B5EF4-FFF2-40B4-BE49-F238E27FC236}">
                <a16:creationId xmlns:a16="http://schemas.microsoft.com/office/drawing/2014/main" id="{629113E3-2691-1F48-B9A9-352A255D9596}"/>
              </a:ext>
            </a:extLst>
          </p:cNvPr>
          <p:cNvSpPr txBox="1">
            <a:spLocks/>
          </p:cNvSpPr>
          <p:nvPr/>
        </p:nvSpPr>
        <p:spPr>
          <a:xfrm>
            <a:off x="0" y="4869656"/>
            <a:ext cx="2895600" cy="273844"/>
          </a:xfrm>
          <a:prstGeom prst="rect">
            <a:avLst/>
          </a:prstGeom>
          <a:noFill/>
          <a:ln>
            <a:noFill/>
          </a:ln>
        </p:spPr>
        <p:txBody>
          <a:bodyPr wrap="square"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None/>
              <a:defRPr sz="1000" b="0" i="0" u="none" strike="noStrike" cap="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r>
              <a:rPr lang="en-US" dirty="0">
                <a:solidFill>
                  <a:srgbClr val="FFFFFF"/>
                </a:solidFill>
              </a:rPr>
              <a:t>PhD Defense, May 11, 2020</a:t>
            </a:r>
          </a:p>
        </p:txBody>
      </p:sp>
      <p:sp>
        <p:nvSpPr>
          <p:cNvPr id="9" name="Oval 8">
            <a:extLst>
              <a:ext uri="{FF2B5EF4-FFF2-40B4-BE49-F238E27FC236}">
                <a16:creationId xmlns:a16="http://schemas.microsoft.com/office/drawing/2014/main" id="{161AC7B4-6E5C-B64D-A35F-436C0519C8CD}"/>
              </a:ext>
            </a:extLst>
          </p:cNvPr>
          <p:cNvSpPr/>
          <p:nvPr/>
        </p:nvSpPr>
        <p:spPr>
          <a:xfrm>
            <a:off x="6596269" y="4021679"/>
            <a:ext cx="1450452" cy="372090"/>
          </a:xfrm>
          <a:prstGeom prst="ellipse">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7C00E9B-75DA-6C4E-8E97-C6B480467F03}"/>
              </a:ext>
            </a:extLst>
          </p:cNvPr>
          <p:cNvSpPr/>
          <p:nvPr/>
        </p:nvSpPr>
        <p:spPr>
          <a:xfrm>
            <a:off x="1313876" y="1307535"/>
            <a:ext cx="558253" cy="564328"/>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A8138A0-03FB-F248-AA72-B6AA0E5BEBD5}"/>
              </a:ext>
            </a:extLst>
          </p:cNvPr>
          <p:cNvSpPr/>
          <p:nvPr/>
        </p:nvSpPr>
        <p:spPr>
          <a:xfrm>
            <a:off x="2983194" y="1127684"/>
            <a:ext cx="558253" cy="564328"/>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CF3288B-EEDB-0246-9026-58F3B3AEC609}"/>
              </a:ext>
            </a:extLst>
          </p:cNvPr>
          <p:cNvSpPr/>
          <p:nvPr/>
        </p:nvSpPr>
        <p:spPr>
          <a:xfrm>
            <a:off x="3783981" y="2027324"/>
            <a:ext cx="558253" cy="564328"/>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3E2C227-1E6F-AA49-8914-DEB53A57A45D}"/>
              </a:ext>
            </a:extLst>
          </p:cNvPr>
          <p:cNvSpPr/>
          <p:nvPr/>
        </p:nvSpPr>
        <p:spPr>
          <a:xfrm>
            <a:off x="4572000" y="1358521"/>
            <a:ext cx="558253" cy="564328"/>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B11684E-8584-7948-810F-E3ABF86C512D}"/>
              </a:ext>
            </a:extLst>
          </p:cNvPr>
          <p:cNvSpPr/>
          <p:nvPr/>
        </p:nvSpPr>
        <p:spPr>
          <a:xfrm>
            <a:off x="6218422" y="2309488"/>
            <a:ext cx="558253" cy="564328"/>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A5DDBD5-53C2-694D-8E2E-B0B1A15C47A9}"/>
              </a:ext>
            </a:extLst>
          </p:cNvPr>
          <p:cNvSpPr/>
          <p:nvPr/>
        </p:nvSpPr>
        <p:spPr>
          <a:xfrm>
            <a:off x="7008995" y="1499773"/>
            <a:ext cx="558253" cy="564328"/>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876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1"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childTnLst>
                                </p:cTn>
                              </p:par>
                              <p:par>
                                <p:cTn id="15" presetID="23" presetClass="entr" presetSubtype="16" fill="hold" grpId="1"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childTnLst>
                                </p:cTn>
                              </p:par>
                              <p:par>
                                <p:cTn id="19" presetID="23" presetClass="entr" presetSubtype="16" fill="hold" grpId="1"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childTnLst>
                                </p:cTn>
                              </p:par>
                              <p:par>
                                <p:cTn id="23" presetID="23" presetClass="entr" presetSubtype="16" fill="hold" grpId="1"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childTnLst>
                                </p:cTn>
                              </p:par>
                              <p:par>
                                <p:cTn id="27" presetID="23" presetClass="entr" presetSubtype="16" fill="hold" grpId="1"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childTnLst>
                                </p:cTn>
                              </p:par>
                              <p:par>
                                <p:cTn id="31" presetID="23" presetClass="entr" presetSubtype="16" fill="hold" grpId="1" nodeType="with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500" fill="hold"/>
                                        <p:tgtEl>
                                          <p:spTgt spid="18"/>
                                        </p:tgtEl>
                                        <p:attrNameLst>
                                          <p:attrName>ppt_w</p:attrName>
                                        </p:attrNameLst>
                                      </p:cBhvr>
                                      <p:tavLst>
                                        <p:tav tm="0">
                                          <p:val>
                                            <p:fltVal val="0"/>
                                          </p:val>
                                        </p:tav>
                                        <p:tav tm="100000">
                                          <p:val>
                                            <p:strVal val="#ppt_w"/>
                                          </p:val>
                                        </p:tav>
                                      </p:tavLst>
                                    </p:anim>
                                    <p:anim calcmode="lin" valueType="num">
                                      <p:cBhvr>
                                        <p:cTn id="34" dur="500" fill="hold"/>
                                        <p:tgtEl>
                                          <p:spTgt spid="1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0" grpId="1" animBg="1"/>
      <p:bldP spid="11" grpId="1" animBg="1"/>
      <p:bldP spid="12" grpId="1" animBg="1"/>
      <p:bldP spid="13" grpId="1" animBg="1"/>
      <p:bldP spid="14" grpId="1" animBg="1"/>
      <p:bldP spid="18" grpId="1" animBg="1"/>
    </p:bld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ext Placeholder 1">
            <a:extLst>
              <a:ext uri="{FF2B5EF4-FFF2-40B4-BE49-F238E27FC236}">
                <a16:creationId xmlns:a16="http://schemas.microsoft.com/office/drawing/2014/main" id="{5FF3F6B1-4F6A-0346-859C-1D4B45AD15B5}"/>
              </a:ext>
            </a:extLst>
          </p:cNvPr>
          <p:cNvSpPr>
            <a:spLocks noGrp="1"/>
          </p:cNvSpPr>
          <p:nvPr>
            <p:ph type="body" idx="1"/>
          </p:nvPr>
        </p:nvSpPr>
        <p:spPr>
          <a:xfrm>
            <a:off x="457200" y="968900"/>
            <a:ext cx="8229600" cy="3625800"/>
          </a:xfrm>
        </p:spPr>
        <p:txBody>
          <a:bodyPr/>
          <a:lstStyle/>
          <a:p>
            <a:pPr>
              <a:spcBef>
                <a:spcPts val="0"/>
              </a:spcBef>
              <a:spcAft>
                <a:spcPts val="600"/>
              </a:spcAft>
            </a:pPr>
            <a:r>
              <a:rPr lang="en-US" altLang="zh-CN" sz="1800" dirty="0"/>
              <a:t>Long L/5 Precision Comparison Before and After Applying TPCref</a:t>
            </a:r>
          </a:p>
        </p:txBody>
      </p:sp>
      <p:sp>
        <p:nvSpPr>
          <p:cNvPr id="3" name="Title 2">
            <a:extLst>
              <a:ext uri="{FF2B5EF4-FFF2-40B4-BE49-F238E27FC236}">
                <a16:creationId xmlns:a16="http://schemas.microsoft.com/office/drawing/2014/main" id="{47849F1E-B55C-450D-812E-7833045834B6}"/>
              </a:ext>
            </a:extLst>
          </p:cNvPr>
          <p:cNvSpPr>
            <a:spLocks noGrp="1"/>
          </p:cNvSpPr>
          <p:nvPr>
            <p:ph type="title"/>
          </p:nvPr>
        </p:nvSpPr>
        <p:spPr/>
        <p:txBody>
          <a:bodyPr>
            <a:normAutofit fontScale="90000"/>
          </a:bodyPr>
          <a:lstStyle/>
          <a:p>
            <a:r>
              <a:rPr lang="en-US" dirty="0"/>
              <a:t>Additional Results</a:t>
            </a:r>
          </a:p>
        </p:txBody>
      </p:sp>
      <p:sp>
        <p:nvSpPr>
          <p:cNvPr id="4" name="Slide Number Placeholder 3">
            <a:extLst>
              <a:ext uri="{FF2B5EF4-FFF2-40B4-BE49-F238E27FC236}">
                <a16:creationId xmlns:a16="http://schemas.microsoft.com/office/drawing/2014/main" id="{B175908C-6DB5-4A10-BF92-72151CDD4628}"/>
              </a:ext>
            </a:extLst>
          </p:cNvPr>
          <p:cNvSpPr>
            <a:spLocks noGrp="1"/>
          </p:cNvSpPr>
          <p:nvPr>
            <p:ph type="sldNum" idx="4"/>
          </p:nvPr>
        </p:nvSpPr>
        <p:spPr/>
        <p:txBody>
          <a:bodyPr/>
          <a:lstStyle/>
          <a:p>
            <a:pPr marL="0" marR="0" lvl="0" indent="0" algn="l" rtl="0">
              <a:spcBef>
                <a:spcPts val="0"/>
              </a:spcBef>
              <a:buSzPct val="25000"/>
              <a:buNone/>
            </a:pPr>
            <a:fld id="{00000000-1234-1234-1234-123412341234}" type="slidenum">
              <a:rPr lang="en-US" sz="1000" b="0" i="0" u="none" strike="noStrike" cap="none" smtClean="0">
                <a:solidFill>
                  <a:schemeClr val="lt1"/>
                </a:solidFill>
                <a:latin typeface="Arial"/>
                <a:ea typeface="Arial"/>
                <a:cs typeface="Arial"/>
                <a:sym typeface="Arial"/>
              </a:rPr>
              <a:t>55</a:t>
            </a:fld>
            <a:endParaRPr lang="en-US" sz="1000" b="0" i="0" u="none" strike="noStrike" cap="none">
              <a:solidFill>
                <a:schemeClr val="lt1"/>
              </a:solidFill>
              <a:latin typeface="Arial"/>
              <a:ea typeface="Arial"/>
              <a:cs typeface="Arial"/>
              <a:sym typeface="Arial"/>
            </a:endParaRPr>
          </a:p>
        </p:txBody>
      </p:sp>
      <p:graphicFrame>
        <p:nvGraphicFramePr>
          <p:cNvPr id="6" name="Chart 5">
            <a:extLst>
              <a:ext uri="{FF2B5EF4-FFF2-40B4-BE49-F238E27FC236}">
                <a16:creationId xmlns:a16="http://schemas.microsoft.com/office/drawing/2014/main" id="{974E41E8-CEB7-154E-8AC3-82DF36E3EB3D}"/>
              </a:ext>
            </a:extLst>
          </p:cNvPr>
          <p:cNvGraphicFramePr>
            <a:graphicFrameLocks/>
          </p:cNvGraphicFramePr>
          <p:nvPr>
            <p:extLst>
              <p:ext uri="{D42A27DB-BD31-4B8C-83A1-F6EECF244321}">
                <p14:modId xmlns:p14="http://schemas.microsoft.com/office/powerpoint/2010/main" val="3202448258"/>
              </p:ext>
            </p:extLst>
          </p:nvPr>
        </p:nvGraphicFramePr>
        <p:xfrm>
          <a:off x="812138" y="1595975"/>
          <a:ext cx="7465170" cy="2856755"/>
        </p:xfrm>
        <a:graphic>
          <a:graphicData uri="http://schemas.openxmlformats.org/drawingml/2006/chart">
            <c:chart xmlns:c="http://schemas.openxmlformats.org/drawingml/2006/chart" xmlns:r="http://schemas.openxmlformats.org/officeDocument/2006/relationships" r:id="rId2"/>
          </a:graphicData>
        </a:graphic>
      </p:graphicFrame>
      <p:sp>
        <p:nvSpPr>
          <p:cNvPr id="7" name="Shape 12">
            <a:extLst>
              <a:ext uri="{FF2B5EF4-FFF2-40B4-BE49-F238E27FC236}">
                <a16:creationId xmlns:a16="http://schemas.microsoft.com/office/drawing/2014/main" id="{B7F87B82-A68A-B94D-9F26-0557B1EE69C1}"/>
              </a:ext>
            </a:extLst>
          </p:cNvPr>
          <p:cNvSpPr txBox="1">
            <a:spLocks/>
          </p:cNvSpPr>
          <p:nvPr/>
        </p:nvSpPr>
        <p:spPr>
          <a:xfrm>
            <a:off x="0" y="4869656"/>
            <a:ext cx="2895600" cy="273844"/>
          </a:xfrm>
          <a:prstGeom prst="rect">
            <a:avLst/>
          </a:prstGeom>
          <a:noFill/>
          <a:ln>
            <a:noFill/>
          </a:ln>
        </p:spPr>
        <p:txBody>
          <a:bodyPr wrap="square"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None/>
              <a:defRPr sz="1000" b="0" i="0" u="none" strike="noStrike" cap="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r>
              <a:rPr lang="en-US" dirty="0">
                <a:solidFill>
                  <a:srgbClr val="FFFFFF"/>
                </a:solidFill>
              </a:rPr>
              <a:t>PhD Defense, May 11, 2020</a:t>
            </a:r>
          </a:p>
        </p:txBody>
      </p:sp>
    </p:spTree>
    <p:extLst>
      <p:ext uri="{BB962C8B-B14F-4D97-AF65-F5344CB8AC3E}">
        <p14:creationId xmlns:p14="http://schemas.microsoft.com/office/powerpoint/2010/main" val="10643459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3" name="Shape 93"/>
          <p:cNvSpPr txBox="1">
            <a:spLocks noGrp="1"/>
          </p:cNvSpPr>
          <p:nvPr>
            <p:ph type="title"/>
          </p:nvPr>
        </p:nvSpPr>
        <p:spPr>
          <a:xfrm>
            <a:off x="457200" y="205976"/>
            <a:ext cx="8229600" cy="672000"/>
          </a:xfrm>
          <a:prstGeom prst="rect">
            <a:avLst/>
          </a:prstGeom>
        </p:spPr>
        <p:txBody>
          <a:bodyPr wrap="square" lIns="91425" tIns="91425" rIns="91425" bIns="91425" anchor="ctr" anchorCtr="0">
            <a:normAutofit fontScale="90000"/>
          </a:bodyPr>
          <a:lstStyle/>
          <a:p>
            <a:pPr lvl="0">
              <a:spcBef>
                <a:spcPts val="0"/>
              </a:spcBef>
              <a:buNone/>
            </a:pPr>
            <a:r>
              <a:rPr lang="en-US" dirty="0"/>
              <a:t>Outline</a:t>
            </a:r>
          </a:p>
        </p:txBody>
      </p:sp>
      <p:sp>
        <p:nvSpPr>
          <p:cNvPr id="2" name="Slide Number Placeholder 1">
            <a:extLst>
              <a:ext uri="{FF2B5EF4-FFF2-40B4-BE49-F238E27FC236}">
                <a16:creationId xmlns:a16="http://schemas.microsoft.com/office/drawing/2014/main" id="{5EC222D5-9B99-4CEE-A649-C7F8A94F8137}"/>
              </a:ext>
            </a:extLst>
          </p:cNvPr>
          <p:cNvSpPr>
            <a:spLocks noGrp="1"/>
          </p:cNvSpPr>
          <p:nvPr>
            <p:ph type="sldNum" idx="4"/>
          </p:nvPr>
        </p:nvSpPr>
        <p:spPr/>
        <p:txBody>
          <a:bodyPr/>
          <a:lstStyle/>
          <a:p>
            <a:pPr marL="0" marR="0" lvl="0" indent="0" algn="l" rtl="0">
              <a:spcBef>
                <a:spcPts val="0"/>
              </a:spcBef>
              <a:buSzPct val="25000"/>
              <a:buNone/>
            </a:pPr>
            <a:fld id="{00000000-1234-1234-1234-123412341234}" type="slidenum">
              <a:rPr lang="en-US" sz="1000" b="0" i="0" u="none" strike="noStrike" cap="none" smtClean="0">
                <a:solidFill>
                  <a:schemeClr val="lt1"/>
                </a:solidFill>
                <a:latin typeface="Arial"/>
                <a:ea typeface="Arial"/>
                <a:cs typeface="Arial"/>
                <a:sym typeface="Arial"/>
              </a:rPr>
              <a:t>56</a:t>
            </a:fld>
            <a:endParaRPr lang="en-US" sz="1000" b="0" i="0" u="none" strike="noStrike" cap="none">
              <a:solidFill>
                <a:schemeClr val="lt1"/>
              </a:solidFill>
              <a:latin typeface="Arial"/>
              <a:ea typeface="Arial"/>
              <a:cs typeface="Arial"/>
              <a:sym typeface="Arial"/>
            </a:endParaRPr>
          </a:p>
        </p:txBody>
      </p:sp>
      <p:sp>
        <p:nvSpPr>
          <p:cNvPr id="7" name="Shape 92">
            <a:extLst>
              <a:ext uri="{FF2B5EF4-FFF2-40B4-BE49-F238E27FC236}">
                <a16:creationId xmlns:a16="http://schemas.microsoft.com/office/drawing/2014/main" id="{27FAFEF1-238C-416A-BAB7-1BB9414049A2}"/>
              </a:ext>
            </a:extLst>
          </p:cNvPr>
          <p:cNvSpPr txBox="1">
            <a:spLocks noGrp="1"/>
          </p:cNvSpPr>
          <p:nvPr>
            <p:ph type="body" idx="1"/>
          </p:nvPr>
        </p:nvSpPr>
        <p:spPr>
          <a:xfrm>
            <a:off x="457200" y="968375"/>
            <a:ext cx="8229600" cy="3625850"/>
          </a:xfrm>
          <a:prstGeom prst="rect">
            <a:avLst/>
          </a:prstGeom>
        </p:spPr>
        <p:txBody>
          <a:bodyPr wrap="square" lIns="91425" tIns="91425" rIns="91425" bIns="91425" anchor="t" anchorCtr="0">
            <a:noAutofit/>
          </a:bodyPr>
          <a:lstStyle/>
          <a:p>
            <a:pPr>
              <a:spcBef>
                <a:spcPts val="0"/>
              </a:spcBef>
              <a:spcAft>
                <a:spcPts val="600"/>
              </a:spcAft>
            </a:pPr>
            <a:r>
              <a:rPr lang="en-US" sz="2000" dirty="0">
                <a:solidFill>
                  <a:schemeClr val="bg1">
                    <a:lumMod val="75000"/>
                  </a:schemeClr>
                </a:solidFill>
              </a:rPr>
              <a:t>Introduction and Overview</a:t>
            </a:r>
          </a:p>
          <a:p>
            <a:pPr>
              <a:spcBef>
                <a:spcPts val="0"/>
              </a:spcBef>
              <a:spcAft>
                <a:spcPts val="600"/>
              </a:spcAft>
            </a:pPr>
            <a:r>
              <a:rPr lang="en-US" altLang="zh-CN" sz="2000" dirty="0">
                <a:solidFill>
                  <a:schemeClr val="bg1">
                    <a:lumMod val="75000"/>
                  </a:schemeClr>
                </a:solidFill>
              </a:rPr>
              <a:t>New Methods Developed</a:t>
            </a:r>
            <a:endParaRPr lang="en-US" sz="2000" dirty="0">
              <a:solidFill>
                <a:schemeClr val="bg1">
                  <a:lumMod val="75000"/>
                </a:schemeClr>
              </a:solidFill>
            </a:endParaRPr>
          </a:p>
          <a:p>
            <a:pPr lvl="1">
              <a:spcBef>
                <a:spcPts val="0"/>
              </a:spcBef>
              <a:spcAft>
                <a:spcPts val="600"/>
              </a:spcAft>
            </a:pPr>
            <a:r>
              <a:rPr lang="en-US" sz="1600" dirty="0">
                <a:solidFill>
                  <a:schemeClr val="bg1">
                    <a:lumMod val="75000"/>
                  </a:schemeClr>
                </a:solidFill>
              </a:rPr>
              <a:t>MUFOLD-LM: Protein Loop Modeling </a:t>
            </a:r>
          </a:p>
          <a:p>
            <a:pPr lvl="1">
              <a:spcBef>
                <a:spcPts val="0"/>
              </a:spcBef>
              <a:spcAft>
                <a:spcPts val="600"/>
              </a:spcAft>
            </a:pPr>
            <a:r>
              <a:rPr lang="en-US" altLang="zh-CN" sz="1600" dirty="0">
                <a:solidFill>
                  <a:schemeClr val="bg1">
                    <a:lumMod val="75000"/>
                  </a:schemeClr>
                </a:solidFill>
              </a:rPr>
              <a:t>MUFOLD-Contact: Protein Contact Map Prediction</a:t>
            </a:r>
          </a:p>
          <a:p>
            <a:pPr lvl="1">
              <a:spcBef>
                <a:spcPts val="0"/>
              </a:spcBef>
              <a:spcAft>
                <a:spcPts val="600"/>
              </a:spcAft>
            </a:pPr>
            <a:r>
              <a:rPr lang="en-US" altLang="zh-CN" sz="1600" dirty="0">
                <a:solidFill>
                  <a:schemeClr val="bg1">
                    <a:lumMod val="75000"/>
                  </a:schemeClr>
                </a:solidFill>
              </a:rPr>
              <a:t>TPCref: Contact Map Prediction Refinement</a:t>
            </a:r>
          </a:p>
          <a:p>
            <a:pPr>
              <a:spcBef>
                <a:spcPts val="0"/>
              </a:spcBef>
              <a:spcAft>
                <a:spcPts val="600"/>
              </a:spcAft>
            </a:pPr>
            <a:r>
              <a:rPr lang="en-US" altLang="zh-CN" sz="2000" b="1" dirty="0"/>
              <a:t>New Software System Development</a:t>
            </a:r>
            <a:endParaRPr lang="en-US" sz="2000" b="1" dirty="0"/>
          </a:p>
          <a:p>
            <a:pPr lvl="1">
              <a:spcBef>
                <a:spcPts val="0"/>
              </a:spcBef>
              <a:spcAft>
                <a:spcPts val="600"/>
              </a:spcAft>
            </a:pPr>
            <a:r>
              <a:rPr lang="en-US" sz="1600" b="1" dirty="0"/>
              <a:t>MUFOLD Improvements: A Protein Prediction Platform </a:t>
            </a:r>
            <a:r>
              <a:rPr lang="en-US" altLang="zh-CN" sz="1600" b="1" dirty="0"/>
              <a:t>with </a:t>
            </a:r>
            <a:r>
              <a:rPr lang="en-US" sz="1600" b="1" dirty="0"/>
              <a:t>Web Services</a:t>
            </a:r>
          </a:p>
          <a:p>
            <a:pPr>
              <a:spcBef>
                <a:spcPts val="0"/>
              </a:spcBef>
              <a:spcAft>
                <a:spcPts val="600"/>
              </a:spcAft>
            </a:pPr>
            <a:r>
              <a:rPr lang="en-US" altLang="zh-CN" sz="2000" dirty="0">
                <a:solidFill>
                  <a:schemeClr val="bg1">
                    <a:lumMod val="75000"/>
                  </a:schemeClr>
                </a:solidFill>
              </a:rPr>
              <a:t>Summary and Future Work</a:t>
            </a:r>
            <a:endParaRPr lang="en-US" sz="2000" dirty="0">
              <a:solidFill>
                <a:schemeClr val="bg1">
                  <a:lumMod val="75000"/>
                </a:schemeClr>
              </a:solidFill>
            </a:endParaRPr>
          </a:p>
        </p:txBody>
      </p:sp>
      <p:sp>
        <p:nvSpPr>
          <p:cNvPr id="5" name="Shape 12">
            <a:extLst>
              <a:ext uri="{FF2B5EF4-FFF2-40B4-BE49-F238E27FC236}">
                <a16:creationId xmlns:a16="http://schemas.microsoft.com/office/drawing/2014/main" id="{B72E12AE-5181-AB40-A9B6-B2D86BB84052}"/>
              </a:ext>
            </a:extLst>
          </p:cNvPr>
          <p:cNvSpPr txBox="1">
            <a:spLocks/>
          </p:cNvSpPr>
          <p:nvPr/>
        </p:nvSpPr>
        <p:spPr>
          <a:xfrm>
            <a:off x="0" y="4869656"/>
            <a:ext cx="2895600" cy="273844"/>
          </a:xfrm>
          <a:prstGeom prst="rect">
            <a:avLst/>
          </a:prstGeom>
          <a:noFill/>
          <a:ln>
            <a:noFill/>
          </a:ln>
        </p:spPr>
        <p:txBody>
          <a:bodyPr wrap="square"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None/>
              <a:defRPr sz="1000" b="0" i="0" u="none" strike="noStrike" cap="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r>
              <a:rPr lang="en-US" dirty="0">
                <a:solidFill>
                  <a:srgbClr val="FFFFFF"/>
                </a:solidFill>
              </a:rPr>
              <a:t>PhD Defense, May 11, 2020</a:t>
            </a:r>
          </a:p>
        </p:txBody>
      </p:sp>
    </p:spTree>
    <p:extLst>
      <p:ext uri="{BB962C8B-B14F-4D97-AF65-F5344CB8AC3E}">
        <p14:creationId xmlns:p14="http://schemas.microsoft.com/office/powerpoint/2010/main" val="877738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849F1E-B55C-450D-812E-7833045834B6}"/>
              </a:ext>
            </a:extLst>
          </p:cNvPr>
          <p:cNvSpPr>
            <a:spLocks noGrp="1"/>
          </p:cNvSpPr>
          <p:nvPr>
            <p:ph type="title"/>
          </p:nvPr>
        </p:nvSpPr>
        <p:spPr/>
        <p:txBody>
          <a:bodyPr>
            <a:normAutofit fontScale="90000"/>
          </a:bodyPr>
          <a:lstStyle/>
          <a:p>
            <a:r>
              <a:rPr lang="en-US" dirty="0"/>
              <a:t>New MUFOLD Improvements Overview</a:t>
            </a:r>
          </a:p>
        </p:txBody>
      </p:sp>
      <p:sp>
        <p:nvSpPr>
          <p:cNvPr id="4" name="Slide Number Placeholder 3">
            <a:extLst>
              <a:ext uri="{FF2B5EF4-FFF2-40B4-BE49-F238E27FC236}">
                <a16:creationId xmlns:a16="http://schemas.microsoft.com/office/drawing/2014/main" id="{D3DE5104-378F-40A9-B844-37A46EF13F8A}"/>
              </a:ext>
            </a:extLst>
          </p:cNvPr>
          <p:cNvSpPr>
            <a:spLocks noGrp="1"/>
          </p:cNvSpPr>
          <p:nvPr>
            <p:ph type="sldNum" idx="4"/>
          </p:nvPr>
        </p:nvSpPr>
        <p:spPr/>
        <p:txBody>
          <a:bodyPr/>
          <a:lstStyle/>
          <a:p>
            <a:pPr marL="0" marR="0" lvl="0" indent="0" algn="l" rtl="0">
              <a:spcBef>
                <a:spcPts val="0"/>
              </a:spcBef>
              <a:buSzPct val="25000"/>
              <a:buNone/>
            </a:pPr>
            <a:fld id="{00000000-1234-1234-1234-123412341234}" type="slidenum">
              <a:rPr lang="en-US" sz="1000" b="0" i="0" u="none" strike="noStrike" cap="none" smtClean="0">
                <a:solidFill>
                  <a:schemeClr val="lt1"/>
                </a:solidFill>
                <a:latin typeface="Arial"/>
                <a:ea typeface="Arial"/>
                <a:cs typeface="Arial"/>
                <a:sym typeface="Arial"/>
              </a:rPr>
              <a:t>57</a:t>
            </a:fld>
            <a:endParaRPr lang="en-US" sz="1000" b="0" i="0" u="none" strike="noStrike" cap="none">
              <a:solidFill>
                <a:schemeClr val="lt1"/>
              </a:solidFill>
              <a:latin typeface="Arial"/>
              <a:ea typeface="Arial"/>
              <a:cs typeface="Arial"/>
              <a:sym typeface="Arial"/>
            </a:endParaRPr>
          </a:p>
        </p:txBody>
      </p:sp>
      <p:sp>
        <p:nvSpPr>
          <p:cNvPr id="5" name="Shape 12">
            <a:extLst>
              <a:ext uri="{FF2B5EF4-FFF2-40B4-BE49-F238E27FC236}">
                <a16:creationId xmlns:a16="http://schemas.microsoft.com/office/drawing/2014/main" id="{B64D9B08-1337-4544-BB0B-90F455CDEF1F}"/>
              </a:ext>
            </a:extLst>
          </p:cNvPr>
          <p:cNvSpPr txBox="1">
            <a:spLocks/>
          </p:cNvSpPr>
          <p:nvPr/>
        </p:nvSpPr>
        <p:spPr>
          <a:xfrm>
            <a:off x="0" y="4869656"/>
            <a:ext cx="2895600" cy="273844"/>
          </a:xfrm>
          <a:prstGeom prst="rect">
            <a:avLst/>
          </a:prstGeom>
          <a:noFill/>
          <a:ln>
            <a:noFill/>
          </a:ln>
        </p:spPr>
        <p:txBody>
          <a:bodyPr wrap="square"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None/>
              <a:defRPr sz="1000" b="0" i="0" u="none" strike="noStrike" cap="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r>
              <a:rPr lang="en-US" dirty="0">
                <a:solidFill>
                  <a:srgbClr val="FFFFFF"/>
                </a:solidFill>
              </a:rPr>
              <a:t>PhD Defense, May 11, 2020</a:t>
            </a:r>
          </a:p>
        </p:txBody>
      </p:sp>
      <p:graphicFrame>
        <p:nvGraphicFramePr>
          <p:cNvPr id="8" name="Diagram 7">
            <a:extLst>
              <a:ext uri="{FF2B5EF4-FFF2-40B4-BE49-F238E27FC236}">
                <a16:creationId xmlns:a16="http://schemas.microsoft.com/office/drawing/2014/main" id="{638B8ADD-06BD-6947-9C6E-9C73120589F4}"/>
              </a:ext>
            </a:extLst>
          </p:cNvPr>
          <p:cNvGraphicFramePr/>
          <p:nvPr>
            <p:extLst>
              <p:ext uri="{D42A27DB-BD31-4B8C-83A1-F6EECF244321}">
                <p14:modId xmlns:p14="http://schemas.microsoft.com/office/powerpoint/2010/main" val="919610531"/>
              </p:ext>
            </p:extLst>
          </p:nvPr>
        </p:nvGraphicFramePr>
        <p:xfrm>
          <a:off x="1068091" y="907798"/>
          <a:ext cx="6781799" cy="35491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8">
            <a:extLst>
              <a:ext uri="{FF2B5EF4-FFF2-40B4-BE49-F238E27FC236}">
                <a16:creationId xmlns:a16="http://schemas.microsoft.com/office/drawing/2014/main" id="{6B5D26C3-499A-8F4B-98B8-345E0BFCBB83}"/>
              </a:ext>
            </a:extLst>
          </p:cNvPr>
          <p:cNvSpPr/>
          <p:nvPr/>
        </p:nvSpPr>
        <p:spPr>
          <a:xfrm>
            <a:off x="2805533" y="2506041"/>
            <a:ext cx="978153" cy="26161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wrap="none">
            <a:spAutoFit/>
          </a:bodyPr>
          <a:lstStyle/>
          <a:p>
            <a:pPr lvl="0" algn="ctr"/>
            <a:r>
              <a:rPr lang="en-US" sz="1100" dirty="0">
                <a:solidFill>
                  <a:schemeClr val="bg1"/>
                </a:solidFill>
              </a:rPr>
              <a:t>3D Modeling</a:t>
            </a:r>
          </a:p>
        </p:txBody>
      </p:sp>
      <p:sp>
        <p:nvSpPr>
          <p:cNvPr id="10" name="Rectangle 9">
            <a:extLst>
              <a:ext uri="{FF2B5EF4-FFF2-40B4-BE49-F238E27FC236}">
                <a16:creationId xmlns:a16="http://schemas.microsoft.com/office/drawing/2014/main" id="{D155CE2D-258E-A348-AE4F-DD31780A4963}"/>
              </a:ext>
            </a:extLst>
          </p:cNvPr>
          <p:cNvSpPr/>
          <p:nvPr/>
        </p:nvSpPr>
        <p:spPr>
          <a:xfrm>
            <a:off x="1223955" y="2815118"/>
            <a:ext cx="1524775" cy="26161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lvl="0" algn="ctr"/>
            <a:r>
              <a:rPr lang="en-US" sz="1100" dirty="0">
                <a:solidFill>
                  <a:schemeClr val="bg1"/>
                </a:solidFill>
              </a:rPr>
              <a:t>Secondary Structure</a:t>
            </a:r>
          </a:p>
        </p:txBody>
      </p:sp>
      <p:sp>
        <p:nvSpPr>
          <p:cNvPr id="11" name="Rectangle 10">
            <a:extLst>
              <a:ext uri="{FF2B5EF4-FFF2-40B4-BE49-F238E27FC236}">
                <a16:creationId xmlns:a16="http://schemas.microsoft.com/office/drawing/2014/main" id="{D2C98B8F-5A5F-0443-86E2-0206DB554425}"/>
              </a:ext>
            </a:extLst>
          </p:cNvPr>
          <p:cNvSpPr/>
          <p:nvPr/>
        </p:nvSpPr>
        <p:spPr>
          <a:xfrm>
            <a:off x="1223956" y="2506501"/>
            <a:ext cx="1524776" cy="26161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wrap="none">
            <a:spAutoFit/>
          </a:bodyPr>
          <a:lstStyle/>
          <a:p>
            <a:pPr lvl="0" algn="ctr"/>
            <a:r>
              <a:rPr lang="en-US" sz="1100" dirty="0">
                <a:solidFill>
                  <a:schemeClr val="bg1"/>
                </a:solidFill>
              </a:rPr>
              <a:t>Database Generation</a:t>
            </a:r>
          </a:p>
        </p:txBody>
      </p:sp>
      <p:sp>
        <p:nvSpPr>
          <p:cNvPr id="12" name="Rectangle 11">
            <a:extLst>
              <a:ext uri="{FF2B5EF4-FFF2-40B4-BE49-F238E27FC236}">
                <a16:creationId xmlns:a16="http://schemas.microsoft.com/office/drawing/2014/main" id="{FD8A774A-FE64-D54C-99AD-A22F014F9A99}"/>
              </a:ext>
            </a:extLst>
          </p:cNvPr>
          <p:cNvSpPr/>
          <p:nvPr/>
        </p:nvSpPr>
        <p:spPr>
          <a:xfrm>
            <a:off x="4803910" y="3014139"/>
            <a:ext cx="1604485" cy="430887"/>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lvl="0" algn="ctr"/>
            <a:r>
              <a:rPr lang="en-US" sz="1100" dirty="0">
                <a:solidFill>
                  <a:schemeClr val="bg1"/>
                </a:solidFill>
              </a:rPr>
              <a:t>Secondary and Supersecondary</a:t>
            </a:r>
          </a:p>
        </p:txBody>
      </p:sp>
      <p:sp>
        <p:nvSpPr>
          <p:cNvPr id="13" name="Rectangle 12">
            <a:extLst>
              <a:ext uri="{FF2B5EF4-FFF2-40B4-BE49-F238E27FC236}">
                <a16:creationId xmlns:a16="http://schemas.microsoft.com/office/drawing/2014/main" id="{37BEC497-70E7-3C4E-83B9-930CB96A8640}"/>
              </a:ext>
            </a:extLst>
          </p:cNvPr>
          <p:cNvSpPr/>
          <p:nvPr/>
        </p:nvSpPr>
        <p:spPr>
          <a:xfrm>
            <a:off x="6507636" y="3014139"/>
            <a:ext cx="1204113" cy="26161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lvl="0" algn="ctr"/>
            <a:r>
              <a:rPr lang="en-US" sz="1050" dirty="0">
                <a:solidFill>
                  <a:schemeClr val="bg1"/>
                </a:solidFill>
              </a:rPr>
              <a:t>3D Modeling</a:t>
            </a:r>
          </a:p>
        </p:txBody>
      </p:sp>
      <p:sp>
        <p:nvSpPr>
          <p:cNvPr id="14" name="Rectangle 13">
            <a:extLst>
              <a:ext uri="{FF2B5EF4-FFF2-40B4-BE49-F238E27FC236}">
                <a16:creationId xmlns:a16="http://schemas.microsoft.com/office/drawing/2014/main" id="{4B9BD8CD-B77A-7940-8C29-084E6D41D6E3}"/>
              </a:ext>
            </a:extLst>
          </p:cNvPr>
          <p:cNvSpPr/>
          <p:nvPr/>
        </p:nvSpPr>
        <p:spPr>
          <a:xfrm>
            <a:off x="4803909" y="3508266"/>
            <a:ext cx="1604485" cy="261610"/>
          </a:xfrm>
          <a:prstGeom prst="rect">
            <a:avLst/>
          </a:prstGeom>
          <a:ln w="19050">
            <a:solidFill>
              <a:srgbClr val="C00000"/>
            </a:solidFill>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lvl="0" algn="ctr"/>
            <a:r>
              <a:rPr lang="en-US" sz="1100" dirty="0">
                <a:solidFill>
                  <a:schemeClr val="bg1"/>
                </a:solidFill>
              </a:rPr>
              <a:t>Loop Modeling</a:t>
            </a:r>
          </a:p>
        </p:txBody>
      </p:sp>
      <p:sp>
        <p:nvSpPr>
          <p:cNvPr id="15" name="Rectangle 14">
            <a:extLst>
              <a:ext uri="{FF2B5EF4-FFF2-40B4-BE49-F238E27FC236}">
                <a16:creationId xmlns:a16="http://schemas.microsoft.com/office/drawing/2014/main" id="{949E640F-F427-8648-B3C4-38550BBF4724}"/>
              </a:ext>
            </a:extLst>
          </p:cNvPr>
          <p:cNvSpPr/>
          <p:nvPr/>
        </p:nvSpPr>
        <p:spPr>
          <a:xfrm>
            <a:off x="6507635" y="3671091"/>
            <a:ext cx="1198741" cy="577081"/>
          </a:xfrm>
          <a:prstGeom prst="rect">
            <a:avLst/>
          </a:prstGeom>
          <a:ln w="19050">
            <a:solidFill>
              <a:srgbClr val="C00000"/>
            </a:solidFill>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lvl="0" algn="ctr"/>
            <a:r>
              <a:rPr lang="en-US" sz="1050" dirty="0">
                <a:solidFill>
                  <a:schemeClr val="bg1"/>
                </a:solidFill>
              </a:rPr>
              <a:t>Contact Map</a:t>
            </a:r>
          </a:p>
          <a:p>
            <a:pPr lvl="0" algn="ctr"/>
            <a:r>
              <a:rPr lang="en-US" sz="1050" dirty="0">
                <a:solidFill>
                  <a:schemeClr val="bg1"/>
                </a:solidFill>
              </a:rPr>
              <a:t>Prediction and Refinement</a:t>
            </a:r>
          </a:p>
        </p:txBody>
      </p:sp>
      <p:sp>
        <p:nvSpPr>
          <p:cNvPr id="16" name="Rectangle 15">
            <a:extLst>
              <a:ext uri="{FF2B5EF4-FFF2-40B4-BE49-F238E27FC236}">
                <a16:creationId xmlns:a16="http://schemas.microsoft.com/office/drawing/2014/main" id="{095B6DDB-07D6-CB4A-857B-5DD9E85EE4F9}"/>
              </a:ext>
            </a:extLst>
          </p:cNvPr>
          <p:cNvSpPr/>
          <p:nvPr/>
        </p:nvSpPr>
        <p:spPr>
          <a:xfrm>
            <a:off x="4803909" y="4156500"/>
            <a:ext cx="1599112" cy="253916"/>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lvl="0" algn="ctr"/>
            <a:r>
              <a:rPr lang="en-US" sz="1050" dirty="0">
                <a:solidFill>
                  <a:schemeClr val="bg1"/>
                </a:solidFill>
              </a:rPr>
              <a:t>Quality Assessment</a:t>
            </a:r>
          </a:p>
        </p:txBody>
      </p:sp>
      <p:sp>
        <p:nvSpPr>
          <p:cNvPr id="17" name="Rectangle 16">
            <a:extLst>
              <a:ext uri="{FF2B5EF4-FFF2-40B4-BE49-F238E27FC236}">
                <a16:creationId xmlns:a16="http://schemas.microsoft.com/office/drawing/2014/main" id="{5E4DBF56-4935-7742-B686-51E00F8FB3A8}"/>
              </a:ext>
            </a:extLst>
          </p:cNvPr>
          <p:cNvSpPr/>
          <p:nvPr/>
        </p:nvSpPr>
        <p:spPr>
          <a:xfrm>
            <a:off x="4803909" y="3828006"/>
            <a:ext cx="1599112" cy="26161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lvl="0" algn="ctr"/>
            <a:r>
              <a:rPr lang="en-US" sz="1100" dirty="0">
                <a:solidFill>
                  <a:schemeClr val="bg1"/>
                </a:solidFill>
              </a:rPr>
              <a:t>Model Refinement</a:t>
            </a:r>
          </a:p>
        </p:txBody>
      </p:sp>
      <p:sp>
        <p:nvSpPr>
          <p:cNvPr id="18" name="Rectangle 17">
            <a:extLst>
              <a:ext uri="{FF2B5EF4-FFF2-40B4-BE49-F238E27FC236}">
                <a16:creationId xmlns:a16="http://schemas.microsoft.com/office/drawing/2014/main" id="{CCAE1882-B72F-D74A-811B-C5EC8B512E95}"/>
              </a:ext>
            </a:extLst>
          </p:cNvPr>
          <p:cNvSpPr/>
          <p:nvPr/>
        </p:nvSpPr>
        <p:spPr>
          <a:xfrm>
            <a:off x="6513007" y="3342615"/>
            <a:ext cx="1198741" cy="261610"/>
          </a:xfrm>
          <a:prstGeom prst="rect">
            <a:avLst/>
          </a:prstGeom>
          <a:ln w="19050">
            <a:solidFill>
              <a:srgbClr val="C00000"/>
            </a:solidFill>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lvl="0" algn="ctr"/>
            <a:r>
              <a:rPr lang="en-US" sz="1050" dirty="0">
                <a:solidFill>
                  <a:schemeClr val="bg1"/>
                </a:solidFill>
              </a:rPr>
              <a:t>Web Services</a:t>
            </a:r>
          </a:p>
        </p:txBody>
      </p:sp>
      <p:pic>
        <p:nvPicPr>
          <p:cNvPr id="19" name="Picture 18">
            <a:extLst>
              <a:ext uri="{FF2B5EF4-FFF2-40B4-BE49-F238E27FC236}">
                <a16:creationId xmlns:a16="http://schemas.microsoft.com/office/drawing/2014/main" id="{68B85D74-9DC1-BB4E-9A36-D41C6B2EE77E}"/>
              </a:ext>
            </a:extLst>
          </p:cNvPr>
          <p:cNvPicPr>
            <a:picLocks noChangeAspect="1"/>
          </p:cNvPicPr>
          <p:nvPr/>
        </p:nvPicPr>
        <p:blipFill>
          <a:blip r:embed="rId8"/>
          <a:stretch>
            <a:fillRect/>
          </a:stretch>
        </p:blipFill>
        <p:spPr>
          <a:xfrm>
            <a:off x="7210726" y="1402012"/>
            <a:ext cx="205431" cy="202064"/>
          </a:xfrm>
          <a:prstGeom prst="rect">
            <a:avLst/>
          </a:prstGeom>
        </p:spPr>
      </p:pic>
      <p:pic>
        <p:nvPicPr>
          <p:cNvPr id="20" name="Picture 19">
            <a:extLst>
              <a:ext uri="{FF2B5EF4-FFF2-40B4-BE49-F238E27FC236}">
                <a16:creationId xmlns:a16="http://schemas.microsoft.com/office/drawing/2014/main" id="{B9D7CE64-D413-DB48-942E-EC76D00191B2}"/>
              </a:ext>
            </a:extLst>
          </p:cNvPr>
          <p:cNvPicPr>
            <a:picLocks noChangeAspect="1"/>
          </p:cNvPicPr>
          <p:nvPr/>
        </p:nvPicPr>
        <p:blipFill>
          <a:blip r:embed="rId8"/>
          <a:stretch>
            <a:fillRect/>
          </a:stretch>
        </p:blipFill>
        <p:spPr>
          <a:xfrm>
            <a:off x="6855297" y="1630914"/>
            <a:ext cx="205431" cy="202064"/>
          </a:xfrm>
          <a:prstGeom prst="rect">
            <a:avLst/>
          </a:prstGeom>
        </p:spPr>
      </p:pic>
      <p:pic>
        <p:nvPicPr>
          <p:cNvPr id="21" name="Picture 20">
            <a:extLst>
              <a:ext uri="{FF2B5EF4-FFF2-40B4-BE49-F238E27FC236}">
                <a16:creationId xmlns:a16="http://schemas.microsoft.com/office/drawing/2014/main" id="{CD9D5910-9DAE-A649-97BE-AAAAE9B2F6FF}"/>
              </a:ext>
            </a:extLst>
          </p:cNvPr>
          <p:cNvPicPr>
            <a:picLocks noChangeAspect="1"/>
          </p:cNvPicPr>
          <p:nvPr/>
        </p:nvPicPr>
        <p:blipFill>
          <a:blip r:embed="rId8"/>
          <a:stretch>
            <a:fillRect/>
          </a:stretch>
        </p:blipFill>
        <p:spPr>
          <a:xfrm>
            <a:off x="6263676" y="1859937"/>
            <a:ext cx="205431" cy="202064"/>
          </a:xfrm>
          <a:prstGeom prst="rect">
            <a:avLst/>
          </a:prstGeom>
        </p:spPr>
      </p:pic>
      <p:pic>
        <p:nvPicPr>
          <p:cNvPr id="22" name="Picture 21">
            <a:extLst>
              <a:ext uri="{FF2B5EF4-FFF2-40B4-BE49-F238E27FC236}">
                <a16:creationId xmlns:a16="http://schemas.microsoft.com/office/drawing/2014/main" id="{E0D2D491-9D15-FD40-BA68-172544150F6B}"/>
              </a:ext>
            </a:extLst>
          </p:cNvPr>
          <p:cNvPicPr>
            <a:picLocks noChangeAspect="1"/>
          </p:cNvPicPr>
          <p:nvPr/>
        </p:nvPicPr>
        <p:blipFill>
          <a:blip r:embed="rId8"/>
          <a:stretch>
            <a:fillRect/>
          </a:stretch>
        </p:blipFill>
        <p:spPr>
          <a:xfrm>
            <a:off x="6302204" y="2107000"/>
            <a:ext cx="205431" cy="202064"/>
          </a:xfrm>
          <a:prstGeom prst="rect">
            <a:avLst/>
          </a:prstGeom>
        </p:spPr>
      </p:pic>
      <p:pic>
        <p:nvPicPr>
          <p:cNvPr id="23" name="Picture 22">
            <a:extLst>
              <a:ext uri="{FF2B5EF4-FFF2-40B4-BE49-F238E27FC236}">
                <a16:creationId xmlns:a16="http://schemas.microsoft.com/office/drawing/2014/main" id="{5E62654D-0A6E-F142-9596-20A8E2D7163C}"/>
              </a:ext>
            </a:extLst>
          </p:cNvPr>
          <p:cNvPicPr>
            <a:picLocks noChangeAspect="1"/>
          </p:cNvPicPr>
          <p:nvPr/>
        </p:nvPicPr>
        <p:blipFill>
          <a:blip r:embed="rId8"/>
          <a:stretch>
            <a:fillRect/>
          </a:stretch>
        </p:blipFill>
        <p:spPr>
          <a:xfrm>
            <a:off x="7500945" y="2316600"/>
            <a:ext cx="205431" cy="202064"/>
          </a:xfrm>
          <a:prstGeom prst="rect">
            <a:avLst/>
          </a:prstGeom>
        </p:spPr>
      </p:pic>
      <p:pic>
        <p:nvPicPr>
          <p:cNvPr id="24" name="Picture 23">
            <a:extLst>
              <a:ext uri="{FF2B5EF4-FFF2-40B4-BE49-F238E27FC236}">
                <a16:creationId xmlns:a16="http://schemas.microsoft.com/office/drawing/2014/main" id="{8B88C3EE-A3F8-4948-A52A-27236F4A1317}"/>
              </a:ext>
            </a:extLst>
          </p:cNvPr>
          <p:cNvPicPr>
            <a:picLocks noChangeAspect="1"/>
          </p:cNvPicPr>
          <p:nvPr/>
        </p:nvPicPr>
        <p:blipFill>
          <a:blip r:embed="rId8"/>
          <a:stretch>
            <a:fillRect/>
          </a:stretch>
        </p:blipFill>
        <p:spPr>
          <a:xfrm>
            <a:off x="5621376" y="2535814"/>
            <a:ext cx="205431" cy="202064"/>
          </a:xfrm>
          <a:prstGeom prst="rect">
            <a:avLst/>
          </a:prstGeom>
        </p:spPr>
      </p:pic>
      <p:pic>
        <p:nvPicPr>
          <p:cNvPr id="25" name="Picture 24">
            <a:extLst>
              <a:ext uri="{FF2B5EF4-FFF2-40B4-BE49-F238E27FC236}">
                <a16:creationId xmlns:a16="http://schemas.microsoft.com/office/drawing/2014/main" id="{1256F1A7-065D-914D-81BE-D820C5F2FC48}"/>
              </a:ext>
            </a:extLst>
          </p:cNvPr>
          <p:cNvPicPr>
            <a:picLocks noChangeAspect="1"/>
          </p:cNvPicPr>
          <p:nvPr/>
        </p:nvPicPr>
        <p:blipFill>
          <a:blip r:embed="rId8"/>
          <a:stretch>
            <a:fillRect/>
          </a:stretch>
        </p:blipFill>
        <p:spPr>
          <a:xfrm>
            <a:off x="5724091" y="2742039"/>
            <a:ext cx="205431" cy="202064"/>
          </a:xfrm>
          <a:prstGeom prst="rect">
            <a:avLst/>
          </a:prstGeom>
        </p:spPr>
      </p:pic>
    </p:spTree>
    <p:extLst>
      <p:ext uri="{BB962C8B-B14F-4D97-AF65-F5344CB8AC3E}">
        <p14:creationId xmlns:p14="http://schemas.microsoft.com/office/powerpoint/2010/main" val="1386692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left)">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left)">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left)">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526E65B-EBDB-4AE8-9E3D-E701C4301D75}"/>
              </a:ext>
            </a:extLst>
          </p:cNvPr>
          <p:cNvSpPr>
            <a:spLocks noGrp="1"/>
          </p:cNvSpPr>
          <p:nvPr>
            <p:ph type="sldNum" idx="4"/>
          </p:nvPr>
        </p:nvSpPr>
        <p:spPr/>
        <p:txBody>
          <a:bodyPr/>
          <a:lstStyle/>
          <a:p>
            <a:pPr marL="0" marR="0" lvl="0" indent="0" algn="l" rtl="0">
              <a:spcBef>
                <a:spcPts val="0"/>
              </a:spcBef>
              <a:buSzPct val="25000"/>
              <a:buNone/>
            </a:pPr>
            <a:fld id="{00000000-1234-1234-1234-123412341234}" type="slidenum">
              <a:rPr lang="en-US" sz="1000" b="0" i="0" u="none" strike="noStrike" cap="none" smtClean="0">
                <a:solidFill>
                  <a:schemeClr val="lt1"/>
                </a:solidFill>
                <a:latin typeface="Arial"/>
                <a:ea typeface="Arial"/>
                <a:cs typeface="Arial"/>
                <a:sym typeface="Arial"/>
              </a:rPr>
              <a:t>58</a:t>
            </a:fld>
            <a:endParaRPr lang="en-US" sz="1000" b="0" i="0" u="none" strike="noStrike" cap="none">
              <a:solidFill>
                <a:schemeClr val="lt1"/>
              </a:solidFill>
              <a:latin typeface="Arial"/>
              <a:ea typeface="Arial"/>
              <a:cs typeface="Arial"/>
              <a:sym typeface="Arial"/>
            </a:endParaRPr>
          </a:p>
        </p:txBody>
      </p:sp>
      <p:sp>
        <p:nvSpPr>
          <p:cNvPr id="7" name="Shape 12">
            <a:extLst>
              <a:ext uri="{FF2B5EF4-FFF2-40B4-BE49-F238E27FC236}">
                <a16:creationId xmlns:a16="http://schemas.microsoft.com/office/drawing/2014/main" id="{8E82138A-E2C8-374B-A0AB-F3D85EB2D998}"/>
              </a:ext>
            </a:extLst>
          </p:cNvPr>
          <p:cNvSpPr txBox="1">
            <a:spLocks/>
          </p:cNvSpPr>
          <p:nvPr/>
        </p:nvSpPr>
        <p:spPr>
          <a:xfrm>
            <a:off x="0" y="4869656"/>
            <a:ext cx="2895600" cy="273844"/>
          </a:xfrm>
          <a:prstGeom prst="rect">
            <a:avLst/>
          </a:prstGeom>
          <a:noFill/>
          <a:ln>
            <a:noFill/>
          </a:ln>
        </p:spPr>
        <p:txBody>
          <a:bodyPr wrap="square"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None/>
              <a:defRPr sz="1000" b="0" i="0" u="none" strike="noStrike" cap="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r>
              <a:rPr lang="en-US" dirty="0">
                <a:solidFill>
                  <a:srgbClr val="FFFFFF"/>
                </a:solidFill>
              </a:rPr>
              <a:t>PhD Defense, May 11, 2020</a:t>
            </a:r>
          </a:p>
        </p:txBody>
      </p:sp>
      <p:sp>
        <p:nvSpPr>
          <p:cNvPr id="6" name="Title 2">
            <a:extLst>
              <a:ext uri="{FF2B5EF4-FFF2-40B4-BE49-F238E27FC236}">
                <a16:creationId xmlns:a16="http://schemas.microsoft.com/office/drawing/2014/main" id="{725997CA-A905-6844-B08B-5469688F8FB5}"/>
              </a:ext>
            </a:extLst>
          </p:cNvPr>
          <p:cNvSpPr>
            <a:spLocks noGrp="1"/>
          </p:cNvSpPr>
          <p:nvPr>
            <p:ph type="title"/>
          </p:nvPr>
        </p:nvSpPr>
        <p:spPr>
          <a:xfrm>
            <a:off x="457200" y="205976"/>
            <a:ext cx="8229600" cy="672000"/>
          </a:xfrm>
        </p:spPr>
        <p:txBody>
          <a:bodyPr>
            <a:normAutofit fontScale="90000"/>
          </a:bodyPr>
          <a:lstStyle/>
          <a:p>
            <a:r>
              <a:rPr lang="en-US" dirty="0"/>
              <a:t>MUFOLD Modules</a:t>
            </a:r>
            <a:r>
              <a:rPr lang="zh-CN" altLang="en-US" dirty="0"/>
              <a:t> </a:t>
            </a:r>
            <a:r>
              <a:rPr lang="en-US" altLang="zh-CN" dirty="0"/>
              <a:t>Design</a:t>
            </a:r>
            <a:endParaRPr lang="en-US" dirty="0"/>
          </a:p>
        </p:txBody>
      </p:sp>
      <p:graphicFrame>
        <p:nvGraphicFramePr>
          <p:cNvPr id="3" name="Diagram 2">
            <a:extLst>
              <a:ext uri="{FF2B5EF4-FFF2-40B4-BE49-F238E27FC236}">
                <a16:creationId xmlns:a16="http://schemas.microsoft.com/office/drawing/2014/main" id="{F9859187-03DA-664E-82C6-5DC1AF7AFFC7}"/>
              </a:ext>
            </a:extLst>
          </p:cNvPr>
          <p:cNvGraphicFramePr/>
          <p:nvPr>
            <p:extLst>
              <p:ext uri="{D42A27DB-BD31-4B8C-83A1-F6EECF244321}">
                <p14:modId xmlns:p14="http://schemas.microsoft.com/office/powerpoint/2010/main" val="2050249752"/>
              </p:ext>
            </p:extLst>
          </p:nvPr>
        </p:nvGraphicFramePr>
        <p:xfrm>
          <a:off x="4197531" y="877976"/>
          <a:ext cx="4946469" cy="34368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Oval 4">
            <a:extLst>
              <a:ext uri="{FF2B5EF4-FFF2-40B4-BE49-F238E27FC236}">
                <a16:creationId xmlns:a16="http://schemas.microsoft.com/office/drawing/2014/main" id="{95984318-60AD-354A-AD32-478565E36560}"/>
              </a:ext>
            </a:extLst>
          </p:cNvPr>
          <p:cNvSpPr/>
          <p:nvPr/>
        </p:nvSpPr>
        <p:spPr>
          <a:xfrm>
            <a:off x="6143896" y="2132011"/>
            <a:ext cx="1053737" cy="1053737"/>
          </a:xfrm>
          <a:prstGeom prst="ellipse">
            <a:avLst/>
          </a:prstGeom>
          <a:ln w="1270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100" dirty="0"/>
              <a:t>Data Objects</a:t>
            </a:r>
          </a:p>
        </p:txBody>
      </p:sp>
      <p:sp>
        <p:nvSpPr>
          <p:cNvPr id="9" name="Text Placeholder 1">
            <a:extLst>
              <a:ext uri="{FF2B5EF4-FFF2-40B4-BE49-F238E27FC236}">
                <a16:creationId xmlns:a16="http://schemas.microsoft.com/office/drawing/2014/main" id="{69D89AD2-7EA9-C945-90B9-17C93AEDF8D8}"/>
              </a:ext>
            </a:extLst>
          </p:cNvPr>
          <p:cNvSpPr>
            <a:spLocks noGrp="1"/>
          </p:cNvSpPr>
          <p:nvPr>
            <p:ph type="body" idx="1"/>
          </p:nvPr>
        </p:nvSpPr>
        <p:spPr>
          <a:xfrm>
            <a:off x="457200" y="968900"/>
            <a:ext cx="3998563" cy="3625800"/>
          </a:xfrm>
        </p:spPr>
        <p:txBody>
          <a:bodyPr/>
          <a:lstStyle/>
          <a:p>
            <a:pPr>
              <a:spcBef>
                <a:spcPts val="0"/>
              </a:spcBef>
              <a:spcAft>
                <a:spcPts val="600"/>
              </a:spcAft>
            </a:pPr>
            <a:r>
              <a:rPr lang="en-US" sz="1800" dirty="0">
                <a:solidFill>
                  <a:schemeClr val="bg2"/>
                </a:solidFill>
                <a:latin typeface="Arial" panose="020B0604020202020204" pitchFamily="34" charset="0"/>
                <a:cs typeface="Arial" panose="020B0604020202020204" pitchFamily="34" charset="0"/>
              </a:rPr>
              <a:t>Unified data objects </a:t>
            </a:r>
          </a:p>
          <a:p>
            <a:pPr>
              <a:spcBef>
                <a:spcPts val="0"/>
              </a:spcBef>
              <a:spcAft>
                <a:spcPts val="600"/>
              </a:spcAft>
            </a:pPr>
            <a:r>
              <a:rPr lang="en-US" sz="1800" dirty="0">
                <a:solidFill>
                  <a:schemeClr val="bg2"/>
                </a:solidFill>
                <a:latin typeface="Arial" panose="020B0604020202020204" pitchFamily="34" charset="0"/>
                <a:cs typeface="Arial" panose="020B0604020202020204" pitchFamily="34" charset="0"/>
              </a:rPr>
              <a:t>Decoupled modules</a:t>
            </a:r>
          </a:p>
          <a:p>
            <a:pPr>
              <a:spcBef>
                <a:spcPts val="0"/>
              </a:spcBef>
              <a:spcAft>
                <a:spcPts val="600"/>
              </a:spcAft>
            </a:pPr>
            <a:r>
              <a:rPr lang="en-US" sz="1800" dirty="0">
                <a:solidFill>
                  <a:schemeClr val="bg2"/>
                </a:solidFill>
                <a:latin typeface="Arial" panose="020B0604020202020204" pitchFamily="34" charset="0"/>
                <a:cs typeface="Arial" panose="020B0604020202020204" pitchFamily="34" charset="0"/>
              </a:rPr>
              <a:t>Communication protocols</a:t>
            </a:r>
          </a:p>
          <a:p>
            <a:pPr>
              <a:spcBef>
                <a:spcPts val="0"/>
              </a:spcBef>
              <a:spcAft>
                <a:spcPts val="600"/>
              </a:spcAft>
            </a:pPr>
            <a:r>
              <a:rPr lang="en-US" sz="1800" dirty="0">
                <a:solidFill>
                  <a:schemeClr val="bg2"/>
                </a:solidFill>
                <a:latin typeface="Arial" panose="020B0604020202020204" pitchFamily="34" charset="0"/>
                <a:cs typeface="Arial" panose="020B0604020202020204" pitchFamily="34" charset="0"/>
              </a:rPr>
              <a:t>Easy to:</a:t>
            </a:r>
          </a:p>
          <a:p>
            <a:pPr lvl="1">
              <a:spcBef>
                <a:spcPts val="0"/>
              </a:spcBef>
              <a:spcAft>
                <a:spcPts val="600"/>
              </a:spcAft>
            </a:pPr>
            <a:r>
              <a:rPr lang="en-US" sz="1600" dirty="0">
                <a:solidFill>
                  <a:schemeClr val="bg2"/>
                </a:solidFill>
                <a:latin typeface="Arial" panose="020B0604020202020204" pitchFamily="34" charset="0"/>
                <a:cs typeface="Arial" panose="020B0604020202020204" pitchFamily="34" charset="0"/>
              </a:rPr>
              <a:t>Add new tools</a:t>
            </a:r>
          </a:p>
          <a:p>
            <a:pPr lvl="1">
              <a:spcBef>
                <a:spcPts val="0"/>
              </a:spcBef>
              <a:spcAft>
                <a:spcPts val="600"/>
              </a:spcAft>
            </a:pPr>
            <a:r>
              <a:rPr lang="en-US" sz="1600" dirty="0">
                <a:solidFill>
                  <a:schemeClr val="bg2"/>
                </a:solidFill>
                <a:latin typeface="Arial" panose="020B0604020202020204" pitchFamily="34" charset="0"/>
                <a:cs typeface="Arial" panose="020B0604020202020204" pitchFamily="34" charset="0"/>
              </a:rPr>
              <a:t>Develop new methods</a:t>
            </a:r>
          </a:p>
          <a:p>
            <a:pPr lvl="1">
              <a:spcBef>
                <a:spcPts val="0"/>
              </a:spcBef>
              <a:spcAft>
                <a:spcPts val="600"/>
              </a:spcAft>
            </a:pPr>
            <a:r>
              <a:rPr lang="en-US" sz="1600" dirty="0">
                <a:solidFill>
                  <a:schemeClr val="bg2"/>
                </a:solidFill>
                <a:latin typeface="Arial" panose="020B0604020202020204" pitchFamily="34" charset="0"/>
                <a:cs typeface="Arial" panose="020B0604020202020204" pitchFamily="34" charset="0"/>
              </a:rPr>
              <a:t>Do fast dev-iterations</a:t>
            </a:r>
          </a:p>
          <a:p>
            <a:pPr lvl="1">
              <a:spcBef>
                <a:spcPts val="0"/>
              </a:spcBef>
              <a:spcAft>
                <a:spcPts val="600"/>
              </a:spcAft>
            </a:pPr>
            <a:r>
              <a:rPr lang="en-US" sz="1600" dirty="0">
                <a:solidFill>
                  <a:schemeClr val="bg2"/>
                </a:solidFill>
                <a:latin typeface="Arial" panose="020B0604020202020204" pitchFamily="34" charset="0"/>
                <a:cs typeface="Arial" panose="020B0604020202020204" pitchFamily="34" charset="0"/>
              </a:rPr>
              <a:t>Reusing code bases (no need to re-invent wheels)</a:t>
            </a:r>
          </a:p>
          <a:p>
            <a:pPr lvl="1">
              <a:spcBef>
                <a:spcPts val="0"/>
              </a:spcBef>
              <a:spcAft>
                <a:spcPts val="600"/>
              </a:spcAft>
            </a:pPr>
            <a:r>
              <a:rPr lang="en-US" sz="1600" dirty="0">
                <a:solidFill>
                  <a:schemeClr val="bg2"/>
                </a:solidFill>
                <a:latin typeface="Arial" panose="020B0604020202020204" pitchFamily="34" charset="0"/>
                <a:cs typeface="Arial" panose="020B0604020202020204" pitchFamily="34" charset="0"/>
              </a:rPr>
              <a:t>Etc.</a:t>
            </a:r>
          </a:p>
        </p:txBody>
      </p:sp>
    </p:spTree>
    <p:extLst>
      <p:ext uri="{BB962C8B-B14F-4D97-AF65-F5344CB8AC3E}">
        <p14:creationId xmlns:p14="http://schemas.microsoft.com/office/powerpoint/2010/main" val="31042187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526E65B-EBDB-4AE8-9E3D-E701C4301D75}"/>
              </a:ext>
            </a:extLst>
          </p:cNvPr>
          <p:cNvSpPr>
            <a:spLocks noGrp="1"/>
          </p:cNvSpPr>
          <p:nvPr>
            <p:ph type="sldNum" idx="4"/>
          </p:nvPr>
        </p:nvSpPr>
        <p:spPr/>
        <p:txBody>
          <a:bodyPr/>
          <a:lstStyle/>
          <a:p>
            <a:pPr marL="0" marR="0" lvl="0" indent="0" algn="l" rtl="0">
              <a:spcBef>
                <a:spcPts val="0"/>
              </a:spcBef>
              <a:buSzPct val="25000"/>
              <a:buNone/>
            </a:pPr>
            <a:fld id="{00000000-1234-1234-1234-123412341234}" type="slidenum">
              <a:rPr lang="en-US" sz="1000" b="0" i="0" u="none" strike="noStrike" cap="none" smtClean="0">
                <a:solidFill>
                  <a:schemeClr val="lt1"/>
                </a:solidFill>
                <a:latin typeface="Arial"/>
                <a:ea typeface="Arial"/>
                <a:cs typeface="Arial"/>
                <a:sym typeface="Arial"/>
              </a:rPr>
              <a:t>59</a:t>
            </a:fld>
            <a:endParaRPr lang="en-US" sz="1000" b="0" i="0" u="none" strike="noStrike" cap="none">
              <a:solidFill>
                <a:schemeClr val="lt1"/>
              </a:solidFill>
              <a:latin typeface="Arial"/>
              <a:ea typeface="Arial"/>
              <a:cs typeface="Arial"/>
              <a:sym typeface="Arial"/>
            </a:endParaRPr>
          </a:p>
        </p:txBody>
      </p:sp>
      <p:pic>
        <p:nvPicPr>
          <p:cNvPr id="91" name="Picture 90">
            <a:extLst>
              <a:ext uri="{FF2B5EF4-FFF2-40B4-BE49-F238E27FC236}">
                <a16:creationId xmlns:a16="http://schemas.microsoft.com/office/drawing/2014/main" id="{902F7CD9-8B0D-4EAF-98DC-7ECEAA60A04F}"/>
              </a:ext>
            </a:extLst>
          </p:cNvPr>
          <p:cNvPicPr>
            <a:picLocks noChangeAspect="1"/>
          </p:cNvPicPr>
          <p:nvPr/>
        </p:nvPicPr>
        <p:blipFill>
          <a:blip r:embed="rId3"/>
          <a:stretch>
            <a:fillRect/>
          </a:stretch>
        </p:blipFill>
        <p:spPr>
          <a:xfrm>
            <a:off x="1031645" y="464949"/>
            <a:ext cx="7080709" cy="3948124"/>
          </a:xfrm>
          <a:prstGeom prst="rect">
            <a:avLst/>
          </a:prstGeom>
        </p:spPr>
      </p:pic>
      <p:sp>
        <p:nvSpPr>
          <p:cNvPr id="7" name="Shape 12">
            <a:extLst>
              <a:ext uri="{FF2B5EF4-FFF2-40B4-BE49-F238E27FC236}">
                <a16:creationId xmlns:a16="http://schemas.microsoft.com/office/drawing/2014/main" id="{8E82138A-E2C8-374B-A0AB-F3D85EB2D998}"/>
              </a:ext>
            </a:extLst>
          </p:cNvPr>
          <p:cNvSpPr txBox="1">
            <a:spLocks/>
          </p:cNvSpPr>
          <p:nvPr/>
        </p:nvSpPr>
        <p:spPr>
          <a:xfrm>
            <a:off x="0" y="4869656"/>
            <a:ext cx="2895600" cy="273844"/>
          </a:xfrm>
          <a:prstGeom prst="rect">
            <a:avLst/>
          </a:prstGeom>
          <a:noFill/>
          <a:ln>
            <a:noFill/>
          </a:ln>
        </p:spPr>
        <p:txBody>
          <a:bodyPr wrap="square"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None/>
              <a:defRPr sz="1000" b="0" i="0" u="none" strike="noStrike" cap="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r>
              <a:rPr lang="en-US" dirty="0">
                <a:solidFill>
                  <a:srgbClr val="FFFFFF"/>
                </a:solidFill>
              </a:rPr>
              <a:t>PhD Defense, May 11, 2020</a:t>
            </a:r>
          </a:p>
        </p:txBody>
      </p:sp>
    </p:spTree>
    <p:extLst>
      <p:ext uri="{BB962C8B-B14F-4D97-AF65-F5344CB8AC3E}">
        <p14:creationId xmlns:p14="http://schemas.microsoft.com/office/powerpoint/2010/main" val="30611664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3" name="Shape 93"/>
          <p:cNvSpPr txBox="1">
            <a:spLocks noGrp="1"/>
          </p:cNvSpPr>
          <p:nvPr>
            <p:ph type="title"/>
          </p:nvPr>
        </p:nvSpPr>
        <p:spPr>
          <a:xfrm>
            <a:off x="457200" y="205976"/>
            <a:ext cx="8229600" cy="672000"/>
          </a:xfrm>
          <a:prstGeom prst="rect">
            <a:avLst/>
          </a:prstGeom>
        </p:spPr>
        <p:txBody>
          <a:bodyPr wrap="square" lIns="91425" tIns="91425" rIns="91425" bIns="91425" anchor="ctr" anchorCtr="0">
            <a:normAutofit fontScale="90000"/>
          </a:bodyPr>
          <a:lstStyle/>
          <a:p>
            <a:pPr lvl="0">
              <a:spcBef>
                <a:spcPts val="0"/>
              </a:spcBef>
              <a:buNone/>
            </a:pPr>
            <a:r>
              <a:rPr lang="en-US" dirty="0"/>
              <a:t>My Research Focuses On</a:t>
            </a:r>
          </a:p>
        </p:txBody>
      </p:sp>
      <p:sp>
        <p:nvSpPr>
          <p:cNvPr id="2" name="Slide Number Placeholder 1">
            <a:extLst>
              <a:ext uri="{FF2B5EF4-FFF2-40B4-BE49-F238E27FC236}">
                <a16:creationId xmlns:a16="http://schemas.microsoft.com/office/drawing/2014/main" id="{639886D5-A74C-4403-B462-CA55593FFD56}"/>
              </a:ext>
            </a:extLst>
          </p:cNvPr>
          <p:cNvSpPr>
            <a:spLocks noGrp="1"/>
          </p:cNvSpPr>
          <p:nvPr>
            <p:ph type="sldNum" idx="4"/>
          </p:nvPr>
        </p:nvSpPr>
        <p:spPr/>
        <p:txBody>
          <a:bodyPr/>
          <a:lstStyle/>
          <a:p>
            <a:pPr marL="0" marR="0" lvl="0" indent="0" algn="l" rtl="0">
              <a:spcBef>
                <a:spcPts val="0"/>
              </a:spcBef>
              <a:buSzPct val="25000"/>
              <a:buNone/>
            </a:pPr>
            <a:fld id="{00000000-1234-1234-1234-123412341234}" type="slidenum">
              <a:rPr lang="en-US" sz="1000" b="0" i="0" u="none" strike="noStrike" cap="none" smtClean="0">
                <a:solidFill>
                  <a:schemeClr val="lt1"/>
                </a:solidFill>
                <a:latin typeface="Arial"/>
                <a:ea typeface="Arial"/>
                <a:cs typeface="Arial"/>
                <a:sym typeface="Arial"/>
              </a:rPr>
              <a:t>6</a:t>
            </a:fld>
            <a:endParaRPr lang="en-US" sz="1000" b="0" i="0" u="none" strike="noStrike" cap="none">
              <a:solidFill>
                <a:schemeClr val="lt1"/>
              </a:solidFill>
              <a:latin typeface="Arial"/>
              <a:ea typeface="Arial"/>
              <a:cs typeface="Arial"/>
              <a:sym typeface="Arial"/>
            </a:endParaRPr>
          </a:p>
        </p:txBody>
      </p:sp>
      <p:graphicFrame>
        <p:nvGraphicFramePr>
          <p:cNvPr id="13" name="Diagram 12">
            <a:extLst>
              <a:ext uri="{FF2B5EF4-FFF2-40B4-BE49-F238E27FC236}">
                <a16:creationId xmlns:a16="http://schemas.microsoft.com/office/drawing/2014/main" id="{44F96AAE-544A-AE49-A733-B1053E87F30E}"/>
              </a:ext>
            </a:extLst>
          </p:cNvPr>
          <p:cNvGraphicFramePr/>
          <p:nvPr>
            <p:extLst>
              <p:ext uri="{D42A27DB-BD31-4B8C-83A1-F6EECF244321}">
                <p14:modId xmlns:p14="http://schemas.microsoft.com/office/powerpoint/2010/main" val="929591228"/>
              </p:ext>
            </p:extLst>
          </p:nvPr>
        </p:nvGraphicFramePr>
        <p:xfrm>
          <a:off x="604433" y="941670"/>
          <a:ext cx="7935133" cy="24955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6" name="Picture 15">
            <a:extLst>
              <a:ext uri="{FF2B5EF4-FFF2-40B4-BE49-F238E27FC236}">
                <a16:creationId xmlns:a16="http://schemas.microsoft.com/office/drawing/2014/main" id="{CBA04B0D-65CF-C34E-BB65-E3EFDF079DB6}"/>
              </a:ext>
            </a:extLst>
          </p:cNvPr>
          <p:cNvPicPr/>
          <p:nvPr/>
        </p:nvPicPr>
        <p:blipFill rotWithShape="1">
          <a:blip r:embed="rId8"/>
          <a:srcRect t="3325" b="2908"/>
          <a:stretch/>
        </p:blipFill>
        <p:spPr>
          <a:xfrm>
            <a:off x="663845" y="3502490"/>
            <a:ext cx="2119047" cy="1199000"/>
          </a:xfrm>
          <a:prstGeom prst="rect">
            <a:avLst/>
          </a:prstGeom>
        </p:spPr>
      </p:pic>
      <p:grpSp>
        <p:nvGrpSpPr>
          <p:cNvPr id="25" name="Group 24">
            <a:extLst>
              <a:ext uri="{FF2B5EF4-FFF2-40B4-BE49-F238E27FC236}">
                <a16:creationId xmlns:a16="http://schemas.microsoft.com/office/drawing/2014/main" id="{0248AFAE-F669-F740-BA48-95F3982F249B}"/>
              </a:ext>
            </a:extLst>
          </p:cNvPr>
          <p:cNvGrpSpPr/>
          <p:nvPr/>
        </p:nvGrpSpPr>
        <p:grpSpPr>
          <a:xfrm>
            <a:off x="3248868" y="3528352"/>
            <a:ext cx="5290698" cy="1149964"/>
            <a:chOff x="3248868" y="3528352"/>
            <a:chExt cx="5290698" cy="1149964"/>
          </a:xfrm>
        </p:grpSpPr>
        <p:pic>
          <p:nvPicPr>
            <p:cNvPr id="17" name="Picture 16">
              <a:extLst>
                <a:ext uri="{FF2B5EF4-FFF2-40B4-BE49-F238E27FC236}">
                  <a16:creationId xmlns:a16="http://schemas.microsoft.com/office/drawing/2014/main" id="{DD0E20FB-49DE-5549-BB0F-9180477E44BD}"/>
                </a:ext>
              </a:extLst>
            </p:cNvPr>
            <p:cNvPicPr/>
            <p:nvPr/>
          </p:nvPicPr>
          <p:blipFill rotWithShape="1">
            <a:blip r:embed="rId9"/>
            <a:srcRect r="53653"/>
            <a:stretch/>
          </p:blipFill>
          <p:spPr>
            <a:xfrm>
              <a:off x="5327204" y="3528352"/>
              <a:ext cx="1127730" cy="1147276"/>
            </a:xfrm>
            <a:prstGeom prst="rect">
              <a:avLst/>
            </a:prstGeom>
          </p:spPr>
        </p:pic>
        <p:grpSp>
          <p:nvGrpSpPr>
            <p:cNvPr id="18" name="Group 17">
              <a:extLst>
                <a:ext uri="{FF2B5EF4-FFF2-40B4-BE49-F238E27FC236}">
                  <a16:creationId xmlns:a16="http://schemas.microsoft.com/office/drawing/2014/main" id="{7D884EAE-72BE-E347-B723-8D2AE5163482}"/>
                </a:ext>
              </a:extLst>
            </p:cNvPr>
            <p:cNvGrpSpPr/>
            <p:nvPr/>
          </p:nvGrpSpPr>
          <p:grpSpPr>
            <a:xfrm>
              <a:off x="3248868" y="3688967"/>
              <a:ext cx="1154247" cy="826046"/>
              <a:chOff x="6337804" y="3590925"/>
              <a:chExt cx="2076271" cy="1485900"/>
            </a:xfrm>
          </p:grpSpPr>
          <p:pic>
            <p:nvPicPr>
              <p:cNvPr id="19" name="Picture 18">
                <a:extLst>
                  <a:ext uri="{FF2B5EF4-FFF2-40B4-BE49-F238E27FC236}">
                    <a16:creationId xmlns:a16="http://schemas.microsoft.com/office/drawing/2014/main" id="{F0F8DF0A-E439-204C-83F2-1E67D4D7233B}"/>
                  </a:ext>
                </a:extLst>
              </p:cNvPr>
              <p:cNvPicPr>
                <a:picLocks noChangeAspect="1"/>
              </p:cNvPicPr>
              <p:nvPr/>
            </p:nvPicPr>
            <p:blipFill rotWithShape="1">
              <a:blip r:embed="rId10"/>
              <a:srcRect l="54012" t="27267" b="19582"/>
              <a:stretch/>
            </p:blipFill>
            <p:spPr>
              <a:xfrm>
                <a:off x="6557962" y="3590925"/>
                <a:ext cx="1856113" cy="1485900"/>
              </a:xfrm>
              <a:prstGeom prst="rect">
                <a:avLst/>
              </a:prstGeom>
            </p:spPr>
          </p:pic>
          <p:sp>
            <p:nvSpPr>
              <p:cNvPr id="20" name="Rectangle 19">
                <a:extLst>
                  <a:ext uri="{FF2B5EF4-FFF2-40B4-BE49-F238E27FC236}">
                    <a16:creationId xmlns:a16="http://schemas.microsoft.com/office/drawing/2014/main" id="{221E4C0F-AC75-A741-8CE2-046811DB0C75}"/>
                  </a:ext>
                </a:extLst>
              </p:cNvPr>
              <p:cNvSpPr/>
              <p:nvPr/>
            </p:nvSpPr>
            <p:spPr>
              <a:xfrm>
                <a:off x="6337804" y="3913320"/>
                <a:ext cx="719137" cy="1057275"/>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1" name="Rectangle 20">
                <a:extLst>
                  <a:ext uri="{FF2B5EF4-FFF2-40B4-BE49-F238E27FC236}">
                    <a16:creationId xmlns:a16="http://schemas.microsoft.com/office/drawing/2014/main" id="{E84FE310-2F1E-B045-8E98-4FBEBDDDC1F2}"/>
                  </a:ext>
                </a:extLst>
              </p:cNvPr>
              <p:cNvSpPr/>
              <p:nvPr/>
            </p:nvSpPr>
            <p:spPr>
              <a:xfrm>
                <a:off x="6800850" y="4281844"/>
                <a:ext cx="939043" cy="571263"/>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2" name="Rectangle 21">
                <a:extLst>
                  <a:ext uri="{FF2B5EF4-FFF2-40B4-BE49-F238E27FC236}">
                    <a16:creationId xmlns:a16="http://schemas.microsoft.com/office/drawing/2014/main" id="{D5B2AB1B-8334-1E47-86D2-5C088D131106}"/>
                  </a:ext>
                </a:extLst>
              </p:cNvPr>
              <p:cNvSpPr/>
              <p:nvPr/>
            </p:nvSpPr>
            <p:spPr>
              <a:xfrm>
                <a:off x="7043738" y="4434244"/>
                <a:ext cx="939043" cy="571263"/>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sp>
          <p:nvSpPr>
            <p:cNvPr id="26" name="Right Arrow 25">
              <a:extLst>
                <a:ext uri="{FF2B5EF4-FFF2-40B4-BE49-F238E27FC236}">
                  <a16:creationId xmlns:a16="http://schemas.microsoft.com/office/drawing/2014/main" id="{8A5486C6-31FA-764E-B419-0CF49E267638}"/>
                </a:ext>
              </a:extLst>
            </p:cNvPr>
            <p:cNvSpPr/>
            <p:nvPr/>
          </p:nvSpPr>
          <p:spPr>
            <a:xfrm>
              <a:off x="6829727" y="3961299"/>
              <a:ext cx="289682" cy="157980"/>
            </a:xfrm>
            <a:prstGeom prst="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pic>
          <p:nvPicPr>
            <p:cNvPr id="28" name="Picture 27">
              <a:extLst>
                <a:ext uri="{FF2B5EF4-FFF2-40B4-BE49-F238E27FC236}">
                  <a16:creationId xmlns:a16="http://schemas.microsoft.com/office/drawing/2014/main" id="{A66B0FD0-9668-9C46-BD89-D48C46EDE3E8}"/>
                </a:ext>
              </a:extLst>
            </p:cNvPr>
            <p:cNvPicPr/>
            <p:nvPr/>
          </p:nvPicPr>
          <p:blipFill rotWithShape="1">
            <a:blip r:embed="rId9"/>
            <a:srcRect r="53653"/>
            <a:stretch/>
          </p:blipFill>
          <p:spPr>
            <a:xfrm>
              <a:off x="7411836" y="3531040"/>
              <a:ext cx="1127730" cy="1147276"/>
            </a:xfrm>
            <a:prstGeom prst="rect">
              <a:avLst/>
            </a:prstGeom>
          </p:spPr>
        </p:pic>
        <p:sp>
          <p:nvSpPr>
            <p:cNvPr id="29" name="Right Arrow 28">
              <a:extLst>
                <a:ext uri="{FF2B5EF4-FFF2-40B4-BE49-F238E27FC236}">
                  <a16:creationId xmlns:a16="http://schemas.microsoft.com/office/drawing/2014/main" id="{3845B04C-A3BA-4A49-B4B2-4F41CBAF9B84}"/>
                </a:ext>
              </a:extLst>
            </p:cNvPr>
            <p:cNvSpPr/>
            <p:nvPr/>
          </p:nvSpPr>
          <p:spPr>
            <a:xfrm>
              <a:off x="4740887" y="3961299"/>
              <a:ext cx="289682" cy="157980"/>
            </a:xfrm>
            <a:prstGeom prst="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5" name="Rectangle 14">
              <a:extLst>
                <a:ext uri="{FF2B5EF4-FFF2-40B4-BE49-F238E27FC236}">
                  <a16:creationId xmlns:a16="http://schemas.microsoft.com/office/drawing/2014/main" id="{C99EE6E3-64B4-9346-B5C7-F0F37E9FDCDE}"/>
                </a:ext>
              </a:extLst>
            </p:cNvPr>
            <p:cNvSpPr/>
            <p:nvPr/>
          </p:nvSpPr>
          <p:spPr>
            <a:xfrm>
              <a:off x="4613858" y="4120646"/>
              <a:ext cx="543739" cy="230832"/>
            </a:xfrm>
            <a:prstGeom prst="rect">
              <a:avLst/>
            </a:prstGeom>
          </p:spPr>
          <p:txBody>
            <a:bodyPr wrap="none">
              <a:spAutoFit/>
            </a:bodyPr>
            <a:lstStyle/>
            <a:p>
              <a:pPr lvl="0"/>
              <a:r>
                <a:rPr lang="en-US" sz="900" dirty="0"/>
                <a:t>Predict</a:t>
              </a:r>
            </a:p>
          </p:txBody>
        </p:sp>
        <p:sp>
          <p:nvSpPr>
            <p:cNvPr id="31" name="Rectangle 30">
              <a:extLst>
                <a:ext uri="{FF2B5EF4-FFF2-40B4-BE49-F238E27FC236}">
                  <a16:creationId xmlns:a16="http://schemas.microsoft.com/office/drawing/2014/main" id="{2D1DC571-EAAA-3049-96C3-9F745E737A4F}"/>
                </a:ext>
              </a:extLst>
            </p:cNvPr>
            <p:cNvSpPr/>
            <p:nvPr/>
          </p:nvSpPr>
          <p:spPr>
            <a:xfrm>
              <a:off x="6715523" y="4119279"/>
              <a:ext cx="518091" cy="230832"/>
            </a:xfrm>
            <a:prstGeom prst="rect">
              <a:avLst/>
            </a:prstGeom>
          </p:spPr>
          <p:txBody>
            <a:bodyPr wrap="none">
              <a:spAutoFit/>
            </a:bodyPr>
            <a:lstStyle/>
            <a:p>
              <a:pPr lvl="0"/>
              <a:r>
                <a:rPr lang="en-US" sz="900" dirty="0"/>
                <a:t>Refine</a:t>
              </a:r>
            </a:p>
          </p:txBody>
        </p:sp>
      </p:grpSp>
      <p:sp>
        <p:nvSpPr>
          <p:cNvPr id="33" name="Shape 12">
            <a:extLst>
              <a:ext uri="{FF2B5EF4-FFF2-40B4-BE49-F238E27FC236}">
                <a16:creationId xmlns:a16="http://schemas.microsoft.com/office/drawing/2014/main" id="{9E0AB89C-885F-FC43-8753-90CDC6B13B9B}"/>
              </a:ext>
            </a:extLst>
          </p:cNvPr>
          <p:cNvSpPr txBox="1">
            <a:spLocks/>
          </p:cNvSpPr>
          <p:nvPr/>
        </p:nvSpPr>
        <p:spPr>
          <a:xfrm>
            <a:off x="0" y="4869656"/>
            <a:ext cx="2895600" cy="273844"/>
          </a:xfrm>
          <a:prstGeom prst="rect">
            <a:avLst/>
          </a:prstGeom>
          <a:noFill/>
          <a:ln>
            <a:noFill/>
          </a:ln>
        </p:spPr>
        <p:txBody>
          <a:bodyPr wrap="square"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None/>
              <a:defRPr sz="1000" b="0" i="0" u="none" strike="noStrike" cap="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r>
              <a:rPr lang="en-US" dirty="0">
                <a:solidFill>
                  <a:srgbClr val="FFFFFF"/>
                </a:solidFill>
              </a:rPr>
              <a:t>PhD Defense, May 11, 2020</a:t>
            </a:r>
          </a:p>
        </p:txBody>
      </p:sp>
    </p:spTree>
    <p:extLst>
      <p:ext uri="{BB962C8B-B14F-4D97-AF65-F5344CB8AC3E}">
        <p14:creationId xmlns:p14="http://schemas.microsoft.com/office/powerpoint/2010/main" val="3175997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849F1E-B55C-450D-812E-7833045834B6}"/>
              </a:ext>
            </a:extLst>
          </p:cNvPr>
          <p:cNvSpPr>
            <a:spLocks noGrp="1"/>
          </p:cNvSpPr>
          <p:nvPr>
            <p:ph type="title"/>
          </p:nvPr>
        </p:nvSpPr>
        <p:spPr/>
        <p:txBody>
          <a:bodyPr>
            <a:normAutofit fontScale="90000"/>
          </a:bodyPr>
          <a:lstStyle/>
          <a:p>
            <a:r>
              <a:rPr lang="en-US" dirty="0"/>
              <a:t>Web Services System</a:t>
            </a:r>
          </a:p>
        </p:txBody>
      </p:sp>
      <p:sp>
        <p:nvSpPr>
          <p:cNvPr id="4" name="Slide Number Placeholder 3">
            <a:extLst>
              <a:ext uri="{FF2B5EF4-FFF2-40B4-BE49-F238E27FC236}">
                <a16:creationId xmlns:a16="http://schemas.microsoft.com/office/drawing/2014/main" id="{5AF7145A-C6B5-48C7-8411-122DD78D23E6}"/>
              </a:ext>
            </a:extLst>
          </p:cNvPr>
          <p:cNvSpPr>
            <a:spLocks noGrp="1"/>
          </p:cNvSpPr>
          <p:nvPr>
            <p:ph type="sldNum" idx="4"/>
          </p:nvPr>
        </p:nvSpPr>
        <p:spPr/>
        <p:txBody>
          <a:bodyPr/>
          <a:lstStyle/>
          <a:p>
            <a:pPr marL="0" marR="0" lvl="0" indent="0" algn="l" rtl="0">
              <a:spcBef>
                <a:spcPts val="0"/>
              </a:spcBef>
              <a:buSzPct val="25000"/>
              <a:buNone/>
            </a:pPr>
            <a:fld id="{00000000-1234-1234-1234-123412341234}" type="slidenum">
              <a:rPr lang="en-US" sz="1000" b="0" i="0" u="none" strike="noStrike" cap="none" smtClean="0">
                <a:solidFill>
                  <a:schemeClr val="lt1"/>
                </a:solidFill>
                <a:latin typeface="+mn-lt"/>
                <a:ea typeface="Arial"/>
                <a:cs typeface="Arial"/>
                <a:sym typeface="Arial"/>
              </a:rPr>
              <a:t>60</a:t>
            </a:fld>
            <a:endParaRPr lang="en-US" sz="1000" b="0" i="0" u="none" strike="noStrike" cap="none">
              <a:solidFill>
                <a:schemeClr val="lt1"/>
              </a:solidFill>
              <a:latin typeface="+mn-lt"/>
              <a:ea typeface="Arial"/>
              <a:cs typeface="Arial"/>
              <a:sym typeface="Arial"/>
            </a:endParaRPr>
          </a:p>
        </p:txBody>
      </p:sp>
      <p:sp>
        <p:nvSpPr>
          <p:cNvPr id="18" name="Freeform 17">
            <a:extLst>
              <a:ext uri="{FF2B5EF4-FFF2-40B4-BE49-F238E27FC236}">
                <a16:creationId xmlns:a16="http://schemas.microsoft.com/office/drawing/2014/main" id="{72E2550C-A6D2-42CE-B423-29A2468D5CAD}"/>
              </a:ext>
            </a:extLst>
          </p:cNvPr>
          <p:cNvSpPr/>
          <p:nvPr/>
        </p:nvSpPr>
        <p:spPr>
          <a:xfrm>
            <a:off x="4489389" y="1346053"/>
            <a:ext cx="2115212" cy="1074753"/>
          </a:xfrm>
          <a:custGeom>
            <a:avLst/>
            <a:gdLst>
              <a:gd name="connsiteX0" fmla="*/ 0 w 3281585"/>
              <a:gd name="connsiteY0" fmla="*/ 1717705 h 1717705"/>
              <a:gd name="connsiteX1" fmla="*/ 0 w 3281585"/>
              <a:gd name="connsiteY1" fmla="*/ 0 h 1717705"/>
              <a:gd name="connsiteX2" fmla="*/ 3281585 w 3281585"/>
              <a:gd name="connsiteY2" fmla="*/ 0 h 1717705"/>
              <a:gd name="connsiteX3" fmla="*/ 3281585 w 3281585"/>
              <a:gd name="connsiteY3" fmla="*/ 538385 h 1717705"/>
            </a:gdLst>
            <a:ahLst/>
            <a:cxnLst>
              <a:cxn ang="0">
                <a:pos x="connsiteX0" y="connsiteY0"/>
              </a:cxn>
              <a:cxn ang="0">
                <a:pos x="connsiteX1" y="connsiteY1"/>
              </a:cxn>
              <a:cxn ang="0">
                <a:pos x="connsiteX2" y="connsiteY2"/>
              </a:cxn>
              <a:cxn ang="0">
                <a:pos x="connsiteX3" y="connsiteY3"/>
              </a:cxn>
            </a:cxnLst>
            <a:rect l="l" t="t" r="r" b="b"/>
            <a:pathLst>
              <a:path w="3281585" h="1717705">
                <a:moveTo>
                  <a:pt x="0" y="1717705"/>
                </a:moveTo>
                <a:lnTo>
                  <a:pt x="0" y="0"/>
                </a:lnTo>
                <a:lnTo>
                  <a:pt x="3281585" y="0"/>
                </a:lnTo>
                <a:lnTo>
                  <a:pt x="3281585" y="538385"/>
                </a:lnTo>
              </a:path>
            </a:pathLst>
          </a:custGeom>
          <a:noFill/>
          <a:ln w="9525">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E715BF3-0988-424F-A7C6-81929A13E24C}"/>
              </a:ext>
            </a:extLst>
          </p:cNvPr>
          <p:cNvSpPr/>
          <p:nvPr/>
        </p:nvSpPr>
        <p:spPr>
          <a:xfrm>
            <a:off x="1612634" y="1824091"/>
            <a:ext cx="1199108" cy="370404"/>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ltLang="zh-CN" sz="1050" dirty="0"/>
              <a:t>Web</a:t>
            </a:r>
            <a:r>
              <a:rPr lang="zh-CN" altLang="en-US" sz="1050" dirty="0"/>
              <a:t> </a:t>
            </a:r>
            <a:r>
              <a:rPr lang="en-US" altLang="zh-CN" sz="1050" dirty="0"/>
              <a:t>Portal</a:t>
            </a:r>
            <a:r>
              <a:rPr lang="zh-CN" altLang="en-US" sz="1050" dirty="0"/>
              <a:t> </a:t>
            </a:r>
            <a:r>
              <a:rPr lang="en-US" altLang="zh-CN" sz="1050" dirty="0"/>
              <a:t>or</a:t>
            </a:r>
            <a:r>
              <a:rPr lang="zh-CN" altLang="en-US" sz="1050" dirty="0"/>
              <a:t> </a:t>
            </a:r>
            <a:r>
              <a:rPr lang="en-US" altLang="zh-CN" sz="1050" dirty="0"/>
              <a:t>APIs</a:t>
            </a:r>
            <a:endParaRPr lang="en-US" sz="1050" dirty="0"/>
          </a:p>
        </p:txBody>
      </p:sp>
      <p:sp>
        <p:nvSpPr>
          <p:cNvPr id="6" name="Rectangle 5">
            <a:extLst>
              <a:ext uri="{FF2B5EF4-FFF2-40B4-BE49-F238E27FC236}">
                <a16:creationId xmlns:a16="http://schemas.microsoft.com/office/drawing/2014/main" id="{BD9532F7-CEC7-4A8B-8351-C9C094E21539}"/>
              </a:ext>
            </a:extLst>
          </p:cNvPr>
          <p:cNvSpPr/>
          <p:nvPr/>
        </p:nvSpPr>
        <p:spPr>
          <a:xfrm>
            <a:off x="1616307" y="2629859"/>
            <a:ext cx="1199108" cy="370404"/>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ltLang="zh-Hans" sz="1050" dirty="0"/>
              <a:t>PHP</a:t>
            </a:r>
            <a:r>
              <a:rPr lang="zh-CN" altLang="en-US" sz="1050" dirty="0"/>
              <a:t> </a:t>
            </a:r>
            <a:r>
              <a:rPr lang="en-US" altLang="zh-CN" sz="1050" dirty="0"/>
              <a:t>Scripts</a:t>
            </a:r>
            <a:endParaRPr lang="en-US" sz="1050" dirty="0"/>
          </a:p>
        </p:txBody>
      </p:sp>
      <p:sp>
        <p:nvSpPr>
          <p:cNvPr id="7" name="Can 5">
            <a:extLst>
              <a:ext uri="{FF2B5EF4-FFF2-40B4-BE49-F238E27FC236}">
                <a16:creationId xmlns:a16="http://schemas.microsoft.com/office/drawing/2014/main" id="{DBF45711-20B2-43C2-A43F-58A9FDAED9D9}"/>
              </a:ext>
            </a:extLst>
          </p:cNvPr>
          <p:cNvSpPr/>
          <p:nvPr/>
        </p:nvSpPr>
        <p:spPr>
          <a:xfrm>
            <a:off x="1616308" y="3352439"/>
            <a:ext cx="1199108" cy="792663"/>
          </a:xfrm>
          <a:prstGeom prst="can">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ltLang="zh-Hans" sz="1050" dirty="0"/>
              <a:t>Job</a:t>
            </a:r>
            <a:r>
              <a:rPr lang="zh-Hans" altLang="en-US" sz="1050" dirty="0"/>
              <a:t> </a:t>
            </a:r>
            <a:r>
              <a:rPr lang="en-US" altLang="zh-Hans" sz="1050" dirty="0"/>
              <a:t>Queue</a:t>
            </a:r>
            <a:r>
              <a:rPr lang="zh-CN" altLang="en-US" sz="1050" dirty="0"/>
              <a:t> </a:t>
            </a:r>
            <a:r>
              <a:rPr lang="en-US" altLang="zh-CN" sz="1050" dirty="0"/>
              <a:t>for</a:t>
            </a:r>
            <a:r>
              <a:rPr lang="zh-CN" altLang="en-US" sz="1050" dirty="0"/>
              <a:t> </a:t>
            </a:r>
            <a:r>
              <a:rPr lang="en-US" altLang="zh-CN" sz="1050" dirty="0"/>
              <a:t>Different</a:t>
            </a:r>
            <a:r>
              <a:rPr lang="zh-CN" altLang="en-US" sz="1050" dirty="0"/>
              <a:t> </a:t>
            </a:r>
            <a:r>
              <a:rPr lang="en-US" altLang="zh-CN" sz="1050" dirty="0"/>
              <a:t>Tasks</a:t>
            </a:r>
            <a:endParaRPr lang="en-US" altLang="zh-Hans" sz="1050" dirty="0"/>
          </a:p>
        </p:txBody>
      </p:sp>
      <p:sp>
        <p:nvSpPr>
          <p:cNvPr id="8" name="TextBox 7">
            <a:extLst>
              <a:ext uri="{FF2B5EF4-FFF2-40B4-BE49-F238E27FC236}">
                <a16:creationId xmlns:a16="http://schemas.microsoft.com/office/drawing/2014/main" id="{C6E10455-2C2F-4A2B-89A9-2CD35858C7F9}"/>
              </a:ext>
            </a:extLst>
          </p:cNvPr>
          <p:cNvSpPr txBox="1"/>
          <p:nvPr/>
        </p:nvSpPr>
        <p:spPr>
          <a:xfrm>
            <a:off x="1815885" y="1294603"/>
            <a:ext cx="792604" cy="240064"/>
          </a:xfrm>
          <a:prstGeom prst="rect">
            <a:avLst/>
          </a:prstGeom>
          <a:noFill/>
        </p:spPr>
        <p:txBody>
          <a:bodyPr wrap="square" rtlCol="0">
            <a:spAutoFit/>
          </a:bodyPr>
          <a:lstStyle/>
          <a:p>
            <a:pPr algn="ctr"/>
            <a:r>
              <a:rPr lang="en-US" altLang="zh-Hans" sz="1050" dirty="0">
                <a:latin typeface="+mn-lt"/>
              </a:rPr>
              <a:t>Target</a:t>
            </a:r>
            <a:endParaRPr lang="en-US" sz="1050" dirty="0">
              <a:latin typeface="+mn-lt"/>
            </a:endParaRPr>
          </a:p>
        </p:txBody>
      </p:sp>
      <p:cxnSp>
        <p:nvCxnSpPr>
          <p:cNvPr id="9" name="Straight Arrow Connector 8">
            <a:extLst>
              <a:ext uri="{FF2B5EF4-FFF2-40B4-BE49-F238E27FC236}">
                <a16:creationId xmlns:a16="http://schemas.microsoft.com/office/drawing/2014/main" id="{E86D15A2-6D14-4EAA-8BD1-116B2AAA7A21}"/>
              </a:ext>
            </a:extLst>
          </p:cNvPr>
          <p:cNvCxnSpPr>
            <a:stCxn id="8" idx="2"/>
            <a:endCxn id="5" idx="0"/>
          </p:cNvCxnSpPr>
          <p:nvPr/>
        </p:nvCxnSpPr>
        <p:spPr>
          <a:xfrm>
            <a:off x="2212186" y="1534667"/>
            <a:ext cx="2" cy="2894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796E9E9-0B74-462A-AD91-C9A701135CA0}"/>
              </a:ext>
            </a:extLst>
          </p:cNvPr>
          <p:cNvCxnSpPr>
            <a:stCxn id="5" idx="2"/>
            <a:endCxn id="6" idx="0"/>
          </p:cNvCxnSpPr>
          <p:nvPr/>
        </p:nvCxnSpPr>
        <p:spPr>
          <a:xfrm>
            <a:off x="2212188" y="2194496"/>
            <a:ext cx="3673" cy="4353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D8BED66-A9FB-494F-8165-104F88E0189C}"/>
              </a:ext>
            </a:extLst>
          </p:cNvPr>
          <p:cNvCxnSpPr>
            <a:cxnSpLocks/>
            <a:stCxn id="6" idx="2"/>
            <a:endCxn id="7" idx="1"/>
          </p:cNvCxnSpPr>
          <p:nvPr/>
        </p:nvCxnSpPr>
        <p:spPr>
          <a:xfrm>
            <a:off x="2215862" y="3000263"/>
            <a:ext cx="0" cy="3521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9110EFCA-5D23-464F-B91C-58A040581447}"/>
              </a:ext>
            </a:extLst>
          </p:cNvPr>
          <p:cNvSpPr/>
          <p:nvPr/>
        </p:nvSpPr>
        <p:spPr>
          <a:xfrm>
            <a:off x="3840632" y="3456923"/>
            <a:ext cx="1313160" cy="583695"/>
          </a:xfrm>
          <a:prstGeom prst="rect">
            <a:avLst/>
          </a:prstGeom>
          <a:ln w="127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Hans" sz="1050" dirty="0"/>
              <a:t>Listener</a:t>
            </a:r>
            <a:endParaRPr lang="en-US" sz="1050" dirty="0"/>
          </a:p>
        </p:txBody>
      </p:sp>
      <p:cxnSp>
        <p:nvCxnSpPr>
          <p:cNvPr id="13" name="Straight Connector 12">
            <a:extLst>
              <a:ext uri="{FF2B5EF4-FFF2-40B4-BE49-F238E27FC236}">
                <a16:creationId xmlns:a16="http://schemas.microsoft.com/office/drawing/2014/main" id="{35E19913-D7C6-4B1B-AD3D-EE522206684D}"/>
              </a:ext>
            </a:extLst>
          </p:cNvPr>
          <p:cNvCxnSpPr>
            <a:stCxn id="7" idx="4"/>
            <a:endCxn id="12" idx="1"/>
          </p:cNvCxnSpPr>
          <p:nvPr/>
        </p:nvCxnSpPr>
        <p:spPr>
          <a:xfrm>
            <a:off x="2815416" y="3748771"/>
            <a:ext cx="1025215" cy="0"/>
          </a:xfrm>
          <a:prstGeom prst="line">
            <a:avLst/>
          </a:prstGeom>
          <a:ln>
            <a:solidFill>
              <a:schemeClr val="accent1"/>
            </a:solidFill>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4" name="Diamond 13">
            <a:extLst>
              <a:ext uri="{FF2B5EF4-FFF2-40B4-BE49-F238E27FC236}">
                <a16:creationId xmlns:a16="http://schemas.microsoft.com/office/drawing/2014/main" id="{31B240E1-6F91-4584-8339-DC9A4A139A78}"/>
              </a:ext>
            </a:extLst>
          </p:cNvPr>
          <p:cNvSpPr/>
          <p:nvPr/>
        </p:nvSpPr>
        <p:spPr>
          <a:xfrm>
            <a:off x="4032636" y="2308093"/>
            <a:ext cx="929152" cy="737974"/>
          </a:xfrm>
          <a:prstGeom prst="diamond">
            <a:avLst/>
          </a:prstGeom>
          <a:ln w="127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Hans" sz="1050" dirty="0"/>
              <a:t>New</a:t>
            </a:r>
            <a:r>
              <a:rPr lang="zh-Hans" altLang="en-US" sz="1050" dirty="0"/>
              <a:t> </a:t>
            </a:r>
            <a:r>
              <a:rPr lang="en-US" altLang="zh-Hans" sz="1050" dirty="0"/>
              <a:t>Job?</a:t>
            </a:r>
            <a:endParaRPr lang="en-US" sz="1050" dirty="0"/>
          </a:p>
        </p:txBody>
      </p:sp>
      <p:sp>
        <p:nvSpPr>
          <p:cNvPr id="16" name="Rectangle 15">
            <a:extLst>
              <a:ext uri="{FF2B5EF4-FFF2-40B4-BE49-F238E27FC236}">
                <a16:creationId xmlns:a16="http://schemas.microsoft.com/office/drawing/2014/main" id="{3BA62CF4-541D-43FE-9FD7-C3B7B98ACF7E}"/>
              </a:ext>
            </a:extLst>
          </p:cNvPr>
          <p:cNvSpPr/>
          <p:nvPr/>
        </p:nvSpPr>
        <p:spPr>
          <a:xfrm>
            <a:off x="5687102" y="1678411"/>
            <a:ext cx="1777736" cy="1439463"/>
          </a:xfrm>
          <a:prstGeom prst="rect">
            <a:avLst/>
          </a:prstGeom>
          <a:ln w="1270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Hans" sz="1100" b="1" dirty="0"/>
              <a:t>Job Scheduler System</a:t>
            </a:r>
            <a:endParaRPr lang="en-US" altLang="zh-CN" sz="1100" b="1" dirty="0"/>
          </a:p>
          <a:p>
            <a:pPr algn="ctr"/>
            <a:endParaRPr lang="en-US" altLang="zh-Hans" sz="1100" b="1" dirty="0"/>
          </a:p>
          <a:p>
            <a:pPr algn="ctr"/>
            <a:r>
              <a:rPr lang="en-US" altLang="zh-CN" sz="1100" dirty="0"/>
              <a:t>(Some</a:t>
            </a:r>
            <a:r>
              <a:rPr lang="zh-CN" altLang="en-US" sz="1100" dirty="0"/>
              <a:t> </a:t>
            </a:r>
            <a:r>
              <a:rPr lang="en-US" altLang="zh-CN" sz="1100" dirty="0"/>
              <a:t>runners</a:t>
            </a:r>
            <a:r>
              <a:rPr lang="zh-CN" altLang="en-US" sz="1100" dirty="0"/>
              <a:t> </a:t>
            </a:r>
            <a:r>
              <a:rPr lang="en-US" altLang="zh-CN" sz="1100" dirty="0"/>
              <a:t>are</a:t>
            </a:r>
            <a:r>
              <a:rPr lang="zh-CN" altLang="en-US" sz="1100" dirty="0"/>
              <a:t> </a:t>
            </a:r>
            <a:r>
              <a:rPr lang="en-US" altLang="zh-CN" sz="1100" dirty="0"/>
              <a:t>responsible</a:t>
            </a:r>
            <a:r>
              <a:rPr lang="zh-CN" altLang="en-US" sz="1100" dirty="0"/>
              <a:t> </a:t>
            </a:r>
            <a:r>
              <a:rPr lang="en-US" altLang="zh-CN" sz="1100" dirty="0"/>
              <a:t>for</a:t>
            </a:r>
            <a:r>
              <a:rPr lang="zh-CN" altLang="en-US" sz="1100" dirty="0"/>
              <a:t> </a:t>
            </a:r>
            <a:r>
              <a:rPr lang="en-US" altLang="zh-CN" sz="1100" dirty="0"/>
              <a:t>different</a:t>
            </a:r>
            <a:r>
              <a:rPr lang="zh-CN" altLang="en-US" sz="1100" dirty="0"/>
              <a:t> </a:t>
            </a:r>
            <a:r>
              <a:rPr lang="en-US" altLang="zh-CN" sz="1100" dirty="0"/>
              <a:t>tasks.)</a:t>
            </a:r>
            <a:endParaRPr lang="en-US" altLang="zh-Hans" sz="1100" dirty="0"/>
          </a:p>
        </p:txBody>
      </p:sp>
      <p:cxnSp>
        <p:nvCxnSpPr>
          <p:cNvPr id="17" name="Straight Arrow Connector 16">
            <a:extLst>
              <a:ext uri="{FF2B5EF4-FFF2-40B4-BE49-F238E27FC236}">
                <a16:creationId xmlns:a16="http://schemas.microsoft.com/office/drawing/2014/main" id="{47447765-9A09-4635-8176-838B16F41D7D}"/>
              </a:ext>
            </a:extLst>
          </p:cNvPr>
          <p:cNvCxnSpPr>
            <a:stCxn id="12" idx="0"/>
            <a:endCxn id="14" idx="2"/>
          </p:cNvCxnSpPr>
          <p:nvPr/>
        </p:nvCxnSpPr>
        <p:spPr>
          <a:xfrm flipV="1">
            <a:off x="4497212" y="3046067"/>
            <a:ext cx="0" cy="4108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1AF6C596-3C8E-42CC-AEF5-CD2CC887C8BE}"/>
              </a:ext>
            </a:extLst>
          </p:cNvPr>
          <p:cNvSpPr/>
          <p:nvPr/>
        </p:nvSpPr>
        <p:spPr>
          <a:xfrm>
            <a:off x="5687102" y="3600108"/>
            <a:ext cx="1777736" cy="440510"/>
          </a:xfrm>
          <a:prstGeom prst="rect">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dirty="0"/>
              <a:t>Notify</a:t>
            </a:r>
            <a:r>
              <a:rPr lang="zh-CN" altLang="en-US" sz="1050" dirty="0"/>
              <a:t> </a:t>
            </a:r>
            <a:r>
              <a:rPr lang="en-US" altLang="zh-CN" sz="1050" dirty="0"/>
              <a:t>the</a:t>
            </a:r>
            <a:r>
              <a:rPr lang="zh-CN" altLang="en-US" sz="1050" dirty="0"/>
              <a:t> </a:t>
            </a:r>
            <a:r>
              <a:rPr lang="en-US" altLang="zh-CN" sz="1050" dirty="0"/>
              <a:t>User</a:t>
            </a:r>
            <a:r>
              <a:rPr lang="zh-CN" altLang="en-US" sz="1050" dirty="0"/>
              <a:t> </a:t>
            </a:r>
            <a:r>
              <a:rPr lang="en-US" altLang="zh-CN" sz="1050" dirty="0"/>
              <a:t>by</a:t>
            </a:r>
            <a:r>
              <a:rPr lang="zh-CN" altLang="en-US" sz="1050" dirty="0"/>
              <a:t> </a:t>
            </a:r>
            <a:r>
              <a:rPr lang="en-US" altLang="zh-CN" sz="1050" dirty="0"/>
              <a:t>Email</a:t>
            </a:r>
            <a:endParaRPr lang="en-US" sz="1050" dirty="0"/>
          </a:p>
        </p:txBody>
      </p:sp>
      <p:cxnSp>
        <p:nvCxnSpPr>
          <p:cNvPr id="20" name="Straight Arrow Connector 19">
            <a:extLst>
              <a:ext uri="{FF2B5EF4-FFF2-40B4-BE49-F238E27FC236}">
                <a16:creationId xmlns:a16="http://schemas.microsoft.com/office/drawing/2014/main" id="{88FC7BBF-B96B-4FB9-99ED-CF05B24192C8}"/>
              </a:ext>
            </a:extLst>
          </p:cNvPr>
          <p:cNvCxnSpPr>
            <a:cxnSpLocks/>
            <a:endCxn id="19" idx="0"/>
          </p:cNvCxnSpPr>
          <p:nvPr/>
        </p:nvCxnSpPr>
        <p:spPr>
          <a:xfrm>
            <a:off x="6575970" y="3117872"/>
            <a:ext cx="0" cy="4822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A4A052E-B25A-468A-81FA-B55068AA0799}"/>
              </a:ext>
            </a:extLst>
          </p:cNvPr>
          <p:cNvSpPr txBox="1"/>
          <p:nvPr/>
        </p:nvSpPr>
        <p:spPr>
          <a:xfrm>
            <a:off x="3924249" y="1980681"/>
            <a:ext cx="792604" cy="240064"/>
          </a:xfrm>
          <a:prstGeom prst="rect">
            <a:avLst/>
          </a:prstGeom>
          <a:noFill/>
        </p:spPr>
        <p:txBody>
          <a:bodyPr wrap="square" rtlCol="0">
            <a:spAutoFit/>
          </a:bodyPr>
          <a:lstStyle/>
          <a:p>
            <a:pPr algn="ctr"/>
            <a:r>
              <a:rPr lang="en-US" altLang="zh-Hans" sz="1050" dirty="0">
                <a:latin typeface="+mn-lt"/>
              </a:rPr>
              <a:t>Yes</a:t>
            </a:r>
            <a:endParaRPr lang="en-US" sz="1050" dirty="0">
              <a:latin typeface="+mn-lt"/>
            </a:endParaRPr>
          </a:p>
        </p:txBody>
      </p:sp>
      <p:sp>
        <p:nvSpPr>
          <p:cNvPr id="22" name="TextBox 21">
            <a:extLst>
              <a:ext uri="{FF2B5EF4-FFF2-40B4-BE49-F238E27FC236}">
                <a16:creationId xmlns:a16="http://schemas.microsoft.com/office/drawing/2014/main" id="{EB6891FE-0BD8-4787-88E2-D28B0CCDC6C1}"/>
              </a:ext>
            </a:extLst>
          </p:cNvPr>
          <p:cNvSpPr txBox="1"/>
          <p:nvPr/>
        </p:nvSpPr>
        <p:spPr>
          <a:xfrm>
            <a:off x="3321539" y="2454887"/>
            <a:ext cx="792604" cy="240064"/>
          </a:xfrm>
          <a:prstGeom prst="rect">
            <a:avLst/>
          </a:prstGeom>
          <a:noFill/>
        </p:spPr>
        <p:txBody>
          <a:bodyPr wrap="square" rtlCol="0">
            <a:spAutoFit/>
          </a:bodyPr>
          <a:lstStyle/>
          <a:p>
            <a:pPr algn="ctr"/>
            <a:r>
              <a:rPr lang="en-US" altLang="zh-Hans" sz="1050" dirty="0">
                <a:latin typeface="+mn-lt"/>
              </a:rPr>
              <a:t>No</a:t>
            </a:r>
            <a:endParaRPr lang="en-US" sz="1050" dirty="0">
              <a:latin typeface="+mn-lt"/>
            </a:endParaRPr>
          </a:p>
        </p:txBody>
      </p:sp>
      <p:sp>
        <p:nvSpPr>
          <p:cNvPr id="23" name="Freeform 24">
            <a:extLst>
              <a:ext uri="{FF2B5EF4-FFF2-40B4-BE49-F238E27FC236}">
                <a16:creationId xmlns:a16="http://schemas.microsoft.com/office/drawing/2014/main" id="{D9F515A1-0550-4D8E-8AD5-C62D1A5A47D7}"/>
              </a:ext>
            </a:extLst>
          </p:cNvPr>
          <p:cNvSpPr/>
          <p:nvPr/>
        </p:nvSpPr>
        <p:spPr>
          <a:xfrm>
            <a:off x="3210934" y="2674409"/>
            <a:ext cx="821700" cy="1073547"/>
          </a:xfrm>
          <a:custGeom>
            <a:avLst/>
            <a:gdLst>
              <a:gd name="connsiteX0" fmla="*/ 675118 w 675118"/>
              <a:gd name="connsiteY0" fmla="*/ 0 h 1461331"/>
              <a:gd name="connsiteX1" fmla="*/ 0 w 675118"/>
              <a:gd name="connsiteY1" fmla="*/ 0 h 1461331"/>
              <a:gd name="connsiteX2" fmla="*/ 0 w 675118"/>
              <a:gd name="connsiteY2" fmla="*/ 1461331 h 1461331"/>
            </a:gdLst>
            <a:ahLst/>
            <a:cxnLst>
              <a:cxn ang="0">
                <a:pos x="connsiteX0" y="connsiteY0"/>
              </a:cxn>
              <a:cxn ang="0">
                <a:pos x="connsiteX1" y="connsiteY1"/>
              </a:cxn>
              <a:cxn ang="0">
                <a:pos x="connsiteX2" y="connsiteY2"/>
              </a:cxn>
            </a:cxnLst>
            <a:rect l="l" t="t" r="r" b="b"/>
            <a:pathLst>
              <a:path w="675118" h="1461331">
                <a:moveTo>
                  <a:pt x="675118" y="0"/>
                </a:moveTo>
                <a:lnTo>
                  <a:pt x="0" y="0"/>
                </a:lnTo>
                <a:lnTo>
                  <a:pt x="0" y="1461331"/>
                </a:lnTo>
              </a:path>
            </a:pathLst>
          </a:custGeom>
          <a:no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A7A246D-A007-4D86-8E52-BB3B10F7C9B0}"/>
              </a:ext>
            </a:extLst>
          </p:cNvPr>
          <p:cNvSpPr/>
          <p:nvPr/>
        </p:nvSpPr>
        <p:spPr>
          <a:xfrm>
            <a:off x="1329567" y="988035"/>
            <a:ext cx="1777736" cy="1382975"/>
          </a:xfrm>
          <a:prstGeom prst="rect">
            <a:avLst/>
          </a:prstGeom>
          <a:noFill/>
          <a:ln w="952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EBCC702-669A-4D29-958B-839FF1B9F983}"/>
              </a:ext>
            </a:extLst>
          </p:cNvPr>
          <p:cNvSpPr/>
          <p:nvPr/>
        </p:nvSpPr>
        <p:spPr>
          <a:xfrm>
            <a:off x="1297732" y="981344"/>
            <a:ext cx="732843" cy="254185"/>
          </a:xfrm>
          <a:prstGeom prst="rect">
            <a:avLst/>
          </a:prstGeom>
        </p:spPr>
        <p:txBody>
          <a:bodyPr wrap="none">
            <a:spAutoFit/>
          </a:bodyPr>
          <a:lstStyle/>
          <a:p>
            <a:r>
              <a:rPr lang="en-US" sz="1200" dirty="0">
                <a:solidFill>
                  <a:schemeClr val="accent2"/>
                </a:solidFill>
                <a:latin typeface="Arial" panose="020B0604020202020204" pitchFamily="34" charset="0"/>
                <a:ea typeface="Times New Roman" panose="02020603050405020304" pitchFamily="18" charset="0"/>
                <a:cs typeface="Arial" panose="020B0604020202020204" pitchFamily="34" charset="0"/>
              </a:rPr>
              <a:t>Frontend</a:t>
            </a:r>
            <a:endParaRPr lang="en-US" sz="1200" dirty="0">
              <a:solidFill>
                <a:schemeClr val="accent2"/>
              </a:solidFill>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70B5BD2E-82E4-46C8-BB4A-6E147598903A}"/>
              </a:ext>
            </a:extLst>
          </p:cNvPr>
          <p:cNvSpPr/>
          <p:nvPr/>
        </p:nvSpPr>
        <p:spPr>
          <a:xfrm>
            <a:off x="1330817" y="2501405"/>
            <a:ext cx="1777736" cy="1935387"/>
          </a:xfrm>
          <a:prstGeom prst="rect">
            <a:avLst/>
          </a:prstGeom>
          <a:noFill/>
          <a:ln w="952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70B38F82-7B12-47D7-BEC3-5A6E44C40351}"/>
              </a:ext>
            </a:extLst>
          </p:cNvPr>
          <p:cNvSpPr/>
          <p:nvPr/>
        </p:nvSpPr>
        <p:spPr>
          <a:xfrm>
            <a:off x="1329567" y="4163854"/>
            <a:ext cx="716661" cy="254185"/>
          </a:xfrm>
          <a:prstGeom prst="rect">
            <a:avLst/>
          </a:prstGeom>
        </p:spPr>
        <p:txBody>
          <a:bodyPr wrap="none">
            <a:spAutoFit/>
          </a:bodyPr>
          <a:lstStyle/>
          <a:p>
            <a:r>
              <a:rPr lang="en-US" sz="1200" dirty="0">
                <a:solidFill>
                  <a:schemeClr val="accent2"/>
                </a:solidFill>
                <a:latin typeface="Arial" panose="020B0604020202020204" pitchFamily="34" charset="0"/>
                <a:cs typeface="Arial" panose="020B0604020202020204" pitchFamily="34" charset="0"/>
              </a:rPr>
              <a:t>Backend</a:t>
            </a:r>
          </a:p>
        </p:txBody>
      </p:sp>
      <p:sp>
        <p:nvSpPr>
          <p:cNvPr id="31" name="Rectangle 30">
            <a:extLst>
              <a:ext uri="{FF2B5EF4-FFF2-40B4-BE49-F238E27FC236}">
                <a16:creationId xmlns:a16="http://schemas.microsoft.com/office/drawing/2014/main" id="{D8F5DB97-A46C-472A-BD54-F3E0BDFE330C}"/>
              </a:ext>
            </a:extLst>
          </p:cNvPr>
          <p:cNvSpPr/>
          <p:nvPr/>
        </p:nvSpPr>
        <p:spPr>
          <a:xfrm>
            <a:off x="3414968" y="988035"/>
            <a:ext cx="4431300" cy="3430004"/>
          </a:xfrm>
          <a:prstGeom prst="rect">
            <a:avLst/>
          </a:prstGeom>
          <a:noFill/>
          <a:ln w="952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FBAA0522-F7FB-48D0-A823-279CC831BC6E}"/>
              </a:ext>
            </a:extLst>
          </p:cNvPr>
          <p:cNvSpPr/>
          <p:nvPr/>
        </p:nvSpPr>
        <p:spPr>
          <a:xfrm>
            <a:off x="3415184" y="995474"/>
            <a:ext cx="1578655" cy="254185"/>
          </a:xfrm>
          <a:prstGeom prst="rect">
            <a:avLst/>
          </a:prstGeom>
        </p:spPr>
        <p:txBody>
          <a:bodyPr wrap="none">
            <a:spAutoFit/>
          </a:bodyPr>
          <a:lstStyle/>
          <a:p>
            <a:r>
              <a:rPr lang="en-US" sz="1200" dirty="0">
                <a:solidFill>
                  <a:schemeClr val="accent2"/>
                </a:solidFill>
                <a:latin typeface="Arial" panose="020B0604020202020204" pitchFamily="34" charset="0"/>
                <a:cs typeface="Arial" panose="020B0604020202020204" pitchFamily="34" charset="0"/>
              </a:rPr>
              <a:t>Job Scheduler System</a:t>
            </a:r>
          </a:p>
        </p:txBody>
      </p:sp>
      <p:sp>
        <p:nvSpPr>
          <p:cNvPr id="28" name="Shape 12">
            <a:extLst>
              <a:ext uri="{FF2B5EF4-FFF2-40B4-BE49-F238E27FC236}">
                <a16:creationId xmlns:a16="http://schemas.microsoft.com/office/drawing/2014/main" id="{BF98534F-D505-7646-B78D-3AC1F585FA44}"/>
              </a:ext>
            </a:extLst>
          </p:cNvPr>
          <p:cNvSpPr txBox="1">
            <a:spLocks/>
          </p:cNvSpPr>
          <p:nvPr/>
        </p:nvSpPr>
        <p:spPr>
          <a:xfrm>
            <a:off x="0" y="4869656"/>
            <a:ext cx="2895600" cy="273844"/>
          </a:xfrm>
          <a:prstGeom prst="rect">
            <a:avLst/>
          </a:prstGeom>
          <a:noFill/>
          <a:ln>
            <a:noFill/>
          </a:ln>
        </p:spPr>
        <p:txBody>
          <a:bodyPr wrap="square"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None/>
              <a:defRPr sz="1000" b="0" i="0" u="none" strike="noStrike" cap="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r>
              <a:rPr lang="en-US" dirty="0">
                <a:solidFill>
                  <a:srgbClr val="FFFFFF"/>
                </a:solidFill>
              </a:rPr>
              <a:t>PhD Defense, May 11, 2020</a:t>
            </a:r>
          </a:p>
        </p:txBody>
      </p:sp>
    </p:spTree>
    <p:extLst>
      <p:ext uri="{BB962C8B-B14F-4D97-AF65-F5344CB8AC3E}">
        <p14:creationId xmlns:p14="http://schemas.microsoft.com/office/powerpoint/2010/main" val="31692388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879A4B-E7DF-4BF3-A942-8A64238E2742}"/>
              </a:ext>
            </a:extLst>
          </p:cNvPr>
          <p:cNvSpPr>
            <a:spLocks noGrp="1"/>
          </p:cNvSpPr>
          <p:nvPr>
            <p:ph type="title"/>
          </p:nvPr>
        </p:nvSpPr>
        <p:spPr/>
        <p:txBody>
          <a:bodyPr>
            <a:normAutofit fontScale="90000"/>
          </a:bodyPr>
          <a:lstStyle/>
          <a:p>
            <a:r>
              <a:rPr lang="en-US" dirty="0"/>
              <a:t>Frontend and Job Scheduler/Management</a:t>
            </a:r>
          </a:p>
        </p:txBody>
      </p:sp>
      <p:sp>
        <p:nvSpPr>
          <p:cNvPr id="4" name="Slide Number Placeholder 3">
            <a:extLst>
              <a:ext uri="{FF2B5EF4-FFF2-40B4-BE49-F238E27FC236}">
                <a16:creationId xmlns:a16="http://schemas.microsoft.com/office/drawing/2014/main" id="{D3FE565A-14B4-499A-9841-5D7D412DFDA7}"/>
              </a:ext>
            </a:extLst>
          </p:cNvPr>
          <p:cNvSpPr>
            <a:spLocks noGrp="1"/>
          </p:cNvSpPr>
          <p:nvPr>
            <p:ph type="sldNum" idx="4"/>
          </p:nvPr>
        </p:nvSpPr>
        <p:spPr/>
        <p:txBody>
          <a:bodyPr/>
          <a:lstStyle/>
          <a:p>
            <a:pPr marL="0" marR="0" lvl="0" indent="0" algn="l" rtl="0">
              <a:spcBef>
                <a:spcPts val="0"/>
              </a:spcBef>
              <a:buSzPct val="25000"/>
              <a:buNone/>
            </a:pPr>
            <a:fld id="{00000000-1234-1234-1234-123412341234}" type="slidenum">
              <a:rPr lang="en-US" sz="1000" b="0" i="0" u="none" strike="noStrike" cap="none" smtClean="0">
                <a:solidFill>
                  <a:schemeClr val="lt1"/>
                </a:solidFill>
                <a:latin typeface="Arial"/>
                <a:ea typeface="Arial"/>
                <a:cs typeface="Arial"/>
                <a:sym typeface="Arial"/>
              </a:rPr>
              <a:t>61</a:t>
            </a:fld>
            <a:endParaRPr lang="en-US" sz="1000" b="0" i="0" u="none" strike="noStrike" cap="none">
              <a:solidFill>
                <a:schemeClr val="lt1"/>
              </a:solidFill>
              <a:latin typeface="Arial"/>
              <a:ea typeface="Arial"/>
              <a:cs typeface="Arial"/>
              <a:sym typeface="Arial"/>
            </a:endParaRPr>
          </a:p>
        </p:txBody>
      </p:sp>
      <p:grpSp>
        <p:nvGrpSpPr>
          <p:cNvPr id="12" name="Group 11">
            <a:extLst>
              <a:ext uri="{FF2B5EF4-FFF2-40B4-BE49-F238E27FC236}">
                <a16:creationId xmlns:a16="http://schemas.microsoft.com/office/drawing/2014/main" id="{EF95EC78-9097-4F8A-B8E5-41050DAFAA23}"/>
              </a:ext>
            </a:extLst>
          </p:cNvPr>
          <p:cNvGrpSpPr/>
          <p:nvPr/>
        </p:nvGrpSpPr>
        <p:grpSpPr>
          <a:xfrm>
            <a:off x="504825" y="967799"/>
            <a:ext cx="4663452" cy="3057367"/>
            <a:chOff x="504825" y="967799"/>
            <a:chExt cx="4663452" cy="3057367"/>
          </a:xfrm>
        </p:grpSpPr>
        <p:pic>
          <p:nvPicPr>
            <p:cNvPr id="5" name="Picture 4">
              <a:extLst>
                <a:ext uri="{FF2B5EF4-FFF2-40B4-BE49-F238E27FC236}">
                  <a16:creationId xmlns:a16="http://schemas.microsoft.com/office/drawing/2014/main" id="{B54F861E-C961-453C-9DB5-2EFECD2168DB}"/>
                </a:ext>
              </a:extLst>
            </p:cNvPr>
            <p:cNvPicPr>
              <a:picLocks noChangeAspect="1"/>
            </p:cNvPicPr>
            <p:nvPr/>
          </p:nvPicPr>
          <p:blipFill>
            <a:blip r:embed="rId2"/>
            <a:stretch>
              <a:fillRect/>
            </a:stretch>
          </p:blipFill>
          <p:spPr>
            <a:xfrm>
              <a:off x="504825" y="967799"/>
              <a:ext cx="4663452" cy="3057367"/>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0B13FE2B-2D0A-4C00-A28F-D26C65D31CB4}"/>
                </a:ext>
              </a:extLst>
            </p:cNvPr>
            <p:cNvSpPr txBox="1"/>
            <p:nvPr/>
          </p:nvSpPr>
          <p:spPr>
            <a:xfrm>
              <a:off x="3244132" y="973202"/>
              <a:ext cx="1924145" cy="30777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a:solidFill>
                    <a:schemeClr val="accent2"/>
                  </a:solidFill>
                </a:rPr>
                <a:t>User friendly frontend</a:t>
              </a:r>
            </a:p>
          </p:txBody>
        </p:sp>
      </p:grpSp>
      <p:grpSp>
        <p:nvGrpSpPr>
          <p:cNvPr id="13" name="Group 12">
            <a:extLst>
              <a:ext uri="{FF2B5EF4-FFF2-40B4-BE49-F238E27FC236}">
                <a16:creationId xmlns:a16="http://schemas.microsoft.com/office/drawing/2014/main" id="{6C3DB35A-466C-4B18-840D-50C506FDAD2E}"/>
              </a:ext>
            </a:extLst>
          </p:cNvPr>
          <p:cNvGrpSpPr/>
          <p:nvPr/>
        </p:nvGrpSpPr>
        <p:grpSpPr>
          <a:xfrm>
            <a:off x="1890625" y="1675444"/>
            <a:ext cx="4663452" cy="2494854"/>
            <a:chOff x="1951546" y="1991760"/>
            <a:chExt cx="4409498" cy="2278968"/>
          </a:xfrm>
        </p:grpSpPr>
        <p:pic>
          <p:nvPicPr>
            <p:cNvPr id="8" name="Picture 7">
              <a:extLst>
                <a:ext uri="{FF2B5EF4-FFF2-40B4-BE49-F238E27FC236}">
                  <a16:creationId xmlns:a16="http://schemas.microsoft.com/office/drawing/2014/main" id="{F90405C6-332E-4A38-A6FC-EED241E83FB3}"/>
                </a:ext>
              </a:extLst>
            </p:cNvPr>
            <p:cNvPicPr>
              <a:picLocks noChangeAspect="1"/>
            </p:cNvPicPr>
            <p:nvPr/>
          </p:nvPicPr>
          <p:blipFill>
            <a:blip r:embed="rId3"/>
            <a:stretch>
              <a:fillRect/>
            </a:stretch>
          </p:blipFill>
          <p:spPr>
            <a:xfrm>
              <a:off x="1951546" y="1991760"/>
              <a:ext cx="4409497" cy="2278968"/>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DF1A7E62-1AF1-45C8-945E-730F2EF8F608}"/>
                </a:ext>
              </a:extLst>
            </p:cNvPr>
            <p:cNvSpPr txBox="1"/>
            <p:nvPr/>
          </p:nvSpPr>
          <p:spPr>
            <a:xfrm>
              <a:off x="4193689" y="1991760"/>
              <a:ext cx="2167355" cy="28114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a:solidFill>
                    <a:schemeClr val="accent2"/>
                  </a:solidFill>
                </a:rPr>
                <a:t>Real time status tracking</a:t>
              </a:r>
            </a:p>
          </p:txBody>
        </p:sp>
      </p:grpSp>
      <p:grpSp>
        <p:nvGrpSpPr>
          <p:cNvPr id="14" name="Group 13">
            <a:extLst>
              <a:ext uri="{FF2B5EF4-FFF2-40B4-BE49-F238E27FC236}">
                <a16:creationId xmlns:a16="http://schemas.microsoft.com/office/drawing/2014/main" id="{C2E9D0A0-5E5A-4E50-B0DB-2477F8B15D08}"/>
              </a:ext>
            </a:extLst>
          </p:cNvPr>
          <p:cNvGrpSpPr/>
          <p:nvPr/>
        </p:nvGrpSpPr>
        <p:grpSpPr>
          <a:xfrm>
            <a:off x="3338940" y="2078447"/>
            <a:ext cx="5347860" cy="2494854"/>
            <a:chOff x="3338940" y="2149585"/>
            <a:chExt cx="5347860" cy="2494854"/>
          </a:xfrm>
        </p:grpSpPr>
        <p:pic>
          <p:nvPicPr>
            <p:cNvPr id="6" name="Picture 5">
              <a:extLst>
                <a:ext uri="{FF2B5EF4-FFF2-40B4-BE49-F238E27FC236}">
                  <a16:creationId xmlns:a16="http://schemas.microsoft.com/office/drawing/2014/main" id="{12FC08AE-88F6-4083-9F99-CCA27C9F950A}"/>
                </a:ext>
              </a:extLst>
            </p:cNvPr>
            <p:cNvPicPr>
              <a:picLocks noChangeAspect="1"/>
            </p:cNvPicPr>
            <p:nvPr/>
          </p:nvPicPr>
          <p:blipFill>
            <a:blip r:embed="rId4"/>
            <a:stretch>
              <a:fillRect/>
            </a:stretch>
          </p:blipFill>
          <p:spPr>
            <a:xfrm>
              <a:off x="3338940" y="2149585"/>
              <a:ext cx="5347860" cy="2494854"/>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774CC2D4-0948-4A5E-8773-A81D165B1306}"/>
                </a:ext>
              </a:extLst>
            </p:cNvPr>
            <p:cNvSpPr txBox="1"/>
            <p:nvPr/>
          </p:nvSpPr>
          <p:spPr>
            <a:xfrm>
              <a:off x="7044856" y="2156535"/>
              <a:ext cx="1641944" cy="30777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a:solidFill>
                    <a:schemeClr val="accent2"/>
                  </a:solidFill>
                </a:rPr>
                <a:t>Job Management</a:t>
              </a:r>
            </a:p>
          </p:txBody>
        </p:sp>
      </p:grpSp>
      <p:sp>
        <p:nvSpPr>
          <p:cNvPr id="15" name="Shape 12">
            <a:extLst>
              <a:ext uri="{FF2B5EF4-FFF2-40B4-BE49-F238E27FC236}">
                <a16:creationId xmlns:a16="http://schemas.microsoft.com/office/drawing/2014/main" id="{89C053FE-E161-0945-B632-FEF39615995F}"/>
              </a:ext>
            </a:extLst>
          </p:cNvPr>
          <p:cNvSpPr txBox="1">
            <a:spLocks/>
          </p:cNvSpPr>
          <p:nvPr/>
        </p:nvSpPr>
        <p:spPr>
          <a:xfrm>
            <a:off x="0" y="4869656"/>
            <a:ext cx="2895600" cy="273844"/>
          </a:xfrm>
          <a:prstGeom prst="rect">
            <a:avLst/>
          </a:prstGeom>
          <a:noFill/>
          <a:ln>
            <a:noFill/>
          </a:ln>
        </p:spPr>
        <p:txBody>
          <a:bodyPr wrap="square"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None/>
              <a:defRPr sz="1000" b="0" i="0" u="none" strike="noStrike" cap="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r>
              <a:rPr lang="en-US" dirty="0">
                <a:solidFill>
                  <a:srgbClr val="FFFFFF"/>
                </a:solidFill>
              </a:rPr>
              <a:t>PhD Defense, May 11, 2020</a:t>
            </a:r>
          </a:p>
        </p:txBody>
      </p:sp>
    </p:spTree>
    <p:extLst>
      <p:ext uri="{BB962C8B-B14F-4D97-AF65-F5344CB8AC3E}">
        <p14:creationId xmlns:p14="http://schemas.microsoft.com/office/powerpoint/2010/main" val="3587656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3FE565A-14B4-499A-9841-5D7D412DFDA7}"/>
              </a:ext>
            </a:extLst>
          </p:cNvPr>
          <p:cNvSpPr>
            <a:spLocks noGrp="1"/>
          </p:cNvSpPr>
          <p:nvPr>
            <p:ph type="sldNum" idx="4"/>
          </p:nvPr>
        </p:nvSpPr>
        <p:spPr/>
        <p:txBody>
          <a:bodyPr/>
          <a:lstStyle/>
          <a:p>
            <a:pPr marL="0" marR="0" lvl="0" indent="0" algn="l" rtl="0">
              <a:spcBef>
                <a:spcPts val="0"/>
              </a:spcBef>
              <a:buSzPct val="25000"/>
              <a:buNone/>
            </a:pPr>
            <a:fld id="{00000000-1234-1234-1234-123412341234}" type="slidenum">
              <a:rPr lang="en-US" sz="1000" b="0" i="0" u="none" strike="noStrike" cap="none" smtClean="0">
                <a:solidFill>
                  <a:schemeClr val="lt1"/>
                </a:solidFill>
                <a:latin typeface="Arial"/>
                <a:ea typeface="Arial"/>
                <a:cs typeface="Arial"/>
                <a:sym typeface="Arial"/>
              </a:rPr>
              <a:t>62</a:t>
            </a:fld>
            <a:endParaRPr lang="en-US" sz="1000" b="0" i="0" u="none" strike="noStrike" cap="none">
              <a:solidFill>
                <a:schemeClr val="lt1"/>
              </a:solidFill>
              <a:latin typeface="Arial"/>
              <a:ea typeface="Arial"/>
              <a:cs typeface="Arial"/>
              <a:sym typeface="Arial"/>
            </a:endParaRPr>
          </a:p>
        </p:txBody>
      </p:sp>
      <p:grpSp>
        <p:nvGrpSpPr>
          <p:cNvPr id="9" name="Group 8">
            <a:extLst>
              <a:ext uri="{FF2B5EF4-FFF2-40B4-BE49-F238E27FC236}">
                <a16:creationId xmlns:a16="http://schemas.microsoft.com/office/drawing/2014/main" id="{8085E88B-21C0-43AD-A99B-7077F9B1BBA1}"/>
              </a:ext>
            </a:extLst>
          </p:cNvPr>
          <p:cNvGrpSpPr/>
          <p:nvPr/>
        </p:nvGrpSpPr>
        <p:grpSpPr>
          <a:xfrm>
            <a:off x="557834" y="480711"/>
            <a:ext cx="5816600" cy="2717800"/>
            <a:chOff x="557834" y="480711"/>
            <a:chExt cx="5816600" cy="2717800"/>
          </a:xfrm>
        </p:grpSpPr>
        <p:pic>
          <p:nvPicPr>
            <p:cNvPr id="2" name="Picture 1">
              <a:extLst>
                <a:ext uri="{FF2B5EF4-FFF2-40B4-BE49-F238E27FC236}">
                  <a16:creationId xmlns:a16="http://schemas.microsoft.com/office/drawing/2014/main" id="{028D0173-095D-5B48-9CD4-3CB0E1903B66}"/>
                </a:ext>
              </a:extLst>
            </p:cNvPr>
            <p:cNvPicPr>
              <a:picLocks noChangeAspect="1"/>
            </p:cNvPicPr>
            <p:nvPr/>
          </p:nvPicPr>
          <p:blipFill>
            <a:blip r:embed="rId2"/>
            <a:stretch>
              <a:fillRect/>
            </a:stretch>
          </p:blipFill>
          <p:spPr>
            <a:xfrm>
              <a:off x="557834" y="480711"/>
              <a:ext cx="5816600" cy="2717800"/>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E4A89E00-6E16-40A6-852E-C22C37C3D0CB}"/>
                </a:ext>
              </a:extLst>
            </p:cNvPr>
            <p:cNvSpPr txBox="1"/>
            <p:nvPr/>
          </p:nvSpPr>
          <p:spPr>
            <a:xfrm>
              <a:off x="4572000" y="480711"/>
              <a:ext cx="1802434" cy="30777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a:solidFill>
                    <a:schemeClr val="accent2"/>
                  </a:solidFill>
                </a:rPr>
                <a:t>Interactive Results</a:t>
              </a:r>
            </a:p>
          </p:txBody>
        </p:sp>
      </p:grpSp>
      <p:grpSp>
        <p:nvGrpSpPr>
          <p:cNvPr id="10" name="Group 9">
            <a:extLst>
              <a:ext uri="{FF2B5EF4-FFF2-40B4-BE49-F238E27FC236}">
                <a16:creationId xmlns:a16="http://schemas.microsoft.com/office/drawing/2014/main" id="{1B3DF403-2646-4500-9326-39C75F285723}"/>
              </a:ext>
            </a:extLst>
          </p:cNvPr>
          <p:cNvGrpSpPr/>
          <p:nvPr/>
        </p:nvGrpSpPr>
        <p:grpSpPr>
          <a:xfrm>
            <a:off x="5244471" y="1540351"/>
            <a:ext cx="3098028" cy="2980745"/>
            <a:chOff x="5077495" y="1635766"/>
            <a:chExt cx="3098028" cy="2980745"/>
          </a:xfrm>
        </p:grpSpPr>
        <p:pic>
          <p:nvPicPr>
            <p:cNvPr id="3" name="Picture 2">
              <a:extLst>
                <a:ext uri="{FF2B5EF4-FFF2-40B4-BE49-F238E27FC236}">
                  <a16:creationId xmlns:a16="http://schemas.microsoft.com/office/drawing/2014/main" id="{E7AFC5C9-8192-49EC-9417-E7EE692A110E}"/>
                </a:ext>
              </a:extLst>
            </p:cNvPr>
            <p:cNvPicPr>
              <a:picLocks noChangeAspect="1"/>
            </p:cNvPicPr>
            <p:nvPr/>
          </p:nvPicPr>
          <p:blipFill>
            <a:blip r:embed="rId3"/>
            <a:stretch>
              <a:fillRect/>
            </a:stretch>
          </p:blipFill>
          <p:spPr>
            <a:xfrm>
              <a:off x="5077495" y="1635766"/>
              <a:ext cx="3095980" cy="2980745"/>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D65C0E87-DCA8-4CEE-9C3C-A18218FCAD31}"/>
                </a:ext>
              </a:extLst>
            </p:cNvPr>
            <p:cNvSpPr txBox="1"/>
            <p:nvPr/>
          </p:nvSpPr>
          <p:spPr>
            <a:xfrm>
              <a:off x="6122038" y="1635766"/>
              <a:ext cx="2053485" cy="30777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a:solidFill>
                    <a:schemeClr val="accent2"/>
                  </a:solidFill>
                </a:rPr>
                <a:t>Interactive Visualization</a:t>
              </a:r>
            </a:p>
          </p:txBody>
        </p:sp>
      </p:grpSp>
      <p:sp>
        <p:nvSpPr>
          <p:cNvPr id="11" name="Shape 12">
            <a:extLst>
              <a:ext uri="{FF2B5EF4-FFF2-40B4-BE49-F238E27FC236}">
                <a16:creationId xmlns:a16="http://schemas.microsoft.com/office/drawing/2014/main" id="{34849564-875F-BE49-A1C0-A28AE447323A}"/>
              </a:ext>
            </a:extLst>
          </p:cNvPr>
          <p:cNvSpPr txBox="1">
            <a:spLocks/>
          </p:cNvSpPr>
          <p:nvPr/>
        </p:nvSpPr>
        <p:spPr>
          <a:xfrm>
            <a:off x="0" y="4869656"/>
            <a:ext cx="2895600" cy="273844"/>
          </a:xfrm>
          <a:prstGeom prst="rect">
            <a:avLst/>
          </a:prstGeom>
          <a:noFill/>
          <a:ln>
            <a:noFill/>
          </a:ln>
        </p:spPr>
        <p:txBody>
          <a:bodyPr wrap="square"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None/>
              <a:defRPr sz="1000" b="0" i="0" u="none" strike="noStrike" cap="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r>
              <a:rPr lang="en-US" dirty="0">
                <a:solidFill>
                  <a:srgbClr val="FFFFFF"/>
                </a:solidFill>
              </a:rPr>
              <a:t>PhD Defense, May 11, 2020</a:t>
            </a:r>
          </a:p>
        </p:txBody>
      </p:sp>
    </p:spTree>
    <p:extLst>
      <p:ext uri="{BB962C8B-B14F-4D97-AF65-F5344CB8AC3E}">
        <p14:creationId xmlns:p14="http://schemas.microsoft.com/office/powerpoint/2010/main" val="4075597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DA0110E-636B-42A0-A877-58276C231AAD}"/>
              </a:ext>
            </a:extLst>
          </p:cNvPr>
          <p:cNvSpPr>
            <a:spLocks noGrp="1"/>
          </p:cNvSpPr>
          <p:nvPr>
            <p:ph type="body" idx="1"/>
          </p:nvPr>
        </p:nvSpPr>
        <p:spPr>
          <a:xfrm>
            <a:off x="457200" y="968900"/>
            <a:ext cx="5881607" cy="3625800"/>
          </a:xfrm>
        </p:spPr>
        <p:txBody>
          <a:bodyPr/>
          <a:lstStyle/>
          <a:p>
            <a:pPr marL="152400" indent="0">
              <a:spcBef>
                <a:spcPts val="0"/>
              </a:spcBef>
              <a:spcAft>
                <a:spcPts val="600"/>
              </a:spcAft>
              <a:buNone/>
            </a:pPr>
            <a:r>
              <a:rPr lang="en-US" sz="1800" dirty="0">
                <a:solidFill>
                  <a:schemeClr val="bg2"/>
                </a:solidFill>
                <a:latin typeface="Arial" panose="020B0604020202020204" pitchFamily="34" charset="0"/>
                <a:cs typeface="Arial" panose="020B0604020202020204" pitchFamily="34" charset="0"/>
              </a:rPr>
              <a:t>Since October 2018</a:t>
            </a:r>
          </a:p>
          <a:p>
            <a:pPr>
              <a:spcBef>
                <a:spcPts val="0"/>
              </a:spcBef>
              <a:spcAft>
                <a:spcPts val="600"/>
              </a:spcAft>
            </a:pPr>
            <a:r>
              <a:rPr lang="en-US" sz="1600" dirty="0">
                <a:solidFill>
                  <a:schemeClr val="bg2"/>
                </a:solidFill>
                <a:latin typeface="Arial" panose="020B0604020202020204" pitchFamily="34" charset="0"/>
                <a:cs typeface="Arial" panose="020B0604020202020204" pitchFamily="34" charset="0"/>
              </a:rPr>
              <a:t>1,521 users from all over the world</a:t>
            </a:r>
          </a:p>
          <a:p>
            <a:pPr>
              <a:spcBef>
                <a:spcPts val="0"/>
              </a:spcBef>
              <a:spcAft>
                <a:spcPts val="600"/>
              </a:spcAft>
            </a:pPr>
            <a:r>
              <a:rPr lang="en-US" sz="1600" dirty="0">
                <a:solidFill>
                  <a:schemeClr val="bg2"/>
                </a:solidFill>
                <a:latin typeface="Arial" panose="020B0604020202020204" pitchFamily="34" charset="0"/>
                <a:cs typeface="Arial" panose="020B0604020202020204" pitchFamily="34" charset="0"/>
              </a:rPr>
              <a:t>8,435 submitted jobs (each has up to 4 tasks)</a:t>
            </a:r>
          </a:p>
        </p:txBody>
      </p:sp>
      <p:sp>
        <p:nvSpPr>
          <p:cNvPr id="3" name="Title 2">
            <a:extLst>
              <a:ext uri="{FF2B5EF4-FFF2-40B4-BE49-F238E27FC236}">
                <a16:creationId xmlns:a16="http://schemas.microsoft.com/office/drawing/2014/main" id="{47849F1E-B55C-450D-812E-7833045834B6}"/>
              </a:ext>
            </a:extLst>
          </p:cNvPr>
          <p:cNvSpPr>
            <a:spLocks noGrp="1"/>
          </p:cNvSpPr>
          <p:nvPr>
            <p:ph type="title"/>
          </p:nvPr>
        </p:nvSpPr>
        <p:spPr/>
        <p:txBody>
          <a:bodyPr>
            <a:normAutofit fontScale="90000"/>
          </a:bodyPr>
          <a:lstStyle/>
          <a:p>
            <a:r>
              <a:rPr lang="en-US" dirty="0"/>
              <a:t>Usage and Usefulness</a:t>
            </a:r>
          </a:p>
        </p:txBody>
      </p:sp>
      <p:sp>
        <p:nvSpPr>
          <p:cNvPr id="4" name="Slide Number Placeholder 3">
            <a:extLst>
              <a:ext uri="{FF2B5EF4-FFF2-40B4-BE49-F238E27FC236}">
                <a16:creationId xmlns:a16="http://schemas.microsoft.com/office/drawing/2014/main" id="{D3DE5104-378F-40A9-B844-37A46EF13F8A}"/>
              </a:ext>
            </a:extLst>
          </p:cNvPr>
          <p:cNvSpPr>
            <a:spLocks noGrp="1"/>
          </p:cNvSpPr>
          <p:nvPr>
            <p:ph type="sldNum" idx="4"/>
          </p:nvPr>
        </p:nvSpPr>
        <p:spPr/>
        <p:txBody>
          <a:bodyPr/>
          <a:lstStyle/>
          <a:p>
            <a:pPr marL="0" marR="0" lvl="0" indent="0" algn="l" rtl="0">
              <a:spcBef>
                <a:spcPts val="0"/>
              </a:spcBef>
              <a:buSzPct val="25000"/>
              <a:buNone/>
            </a:pPr>
            <a:fld id="{00000000-1234-1234-1234-123412341234}" type="slidenum">
              <a:rPr lang="en-US" sz="1000" b="0" i="0" u="none" strike="noStrike" cap="none" smtClean="0">
                <a:solidFill>
                  <a:schemeClr val="lt1"/>
                </a:solidFill>
                <a:latin typeface="Arial"/>
                <a:ea typeface="Arial"/>
                <a:cs typeface="Arial"/>
                <a:sym typeface="Arial"/>
              </a:rPr>
              <a:t>63</a:t>
            </a:fld>
            <a:endParaRPr lang="en-US" sz="1000" b="0" i="0" u="none" strike="noStrike" cap="none">
              <a:solidFill>
                <a:schemeClr val="lt1"/>
              </a:solidFill>
              <a:latin typeface="Arial"/>
              <a:ea typeface="Arial"/>
              <a:cs typeface="Arial"/>
              <a:sym typeface="Arial"/>
            </a:endParaRPr>
          </a:p>
        </p:txBody>
      </p:sp>
      <p:sp>
        <p:nvSpPr>
          <p:cNvPr id="5" name="Shape 12">
            <a:extLst>
              <a:ext uri="{FF2B5EF4-FFF2-40B4-BE49-F238E27FC236}">
                <a16:creationId xmlns:a16="http://schemas.microsoft.com/office/drawing/2014/main" id="{C88F4280-CD8A-714C-B8F6-8353F0CE25B9}"/>
              </a:ext>
            </a:extLst>
          </p:cNvPr>
          <p:cNvSpPr txBox="1">
            <a:spLocks/>
          </p:cNvSpPr>
          <p:nvPr/>
        </p:nvSpPr>
        <p:spPr>
          <a:xfrm>
            <a:off x="0" y="4869656"/>
            <a:ext cx="2895600" cy="273844"/>
          </a:xfrm>
          <a:prstGeom prst="rect">
            <a:avLst/>
          </a:prstGeom>
          <a:noFill/>
          <a:ln>
            <a:noFill/>
          </a:ln>
        </p:spPr>
        <p:txBody>
          <a:bodyPr wrap="square"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None/>
              <a:defRPr sz="1000" b="0" i="0" u="none" strike="noStrike" cap="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r>
              <a:rPr lang="en-US" dirty="0">
                <a:solidFill>
                  <a:srgbClr val="FFFFFF"/>
                </a:solidFill>
              </a:rPr>
              <a:t>PhD Defense, May 11, 2020</a:t>
            </a:r>
          </a:p>
        </p:txBody>
      </p:sp>
      <p:pic>
        <p:nvPicPr>
          <p:cNvPr id="6" name="Picture 5">
            <a:extLst>
              <a:ext uri="{FF2B5EF4-FFF2-40B4-BE49-F238E27FC236}">
                <a16:creationId xmlns:a16="http://schemas.microsoft.com/office/drawing/2014/main" id="{88D3E188-828B-7742-9ADA-6BEA8DF39CD1}"/>
              </a:ext>
            </a:extLst>
          </p:cNvPr>
          <p:cNvPicPr>
            <a:picLocks noChangeAspect="1"/>
          </p:cNvPicPr>
          <p:nvPr/>
        </p:nvPicPr>
        <p:blipFill>
          <a:blip r:embed="rId3"/>
          <a:stretch>
            <a:fillRect/>
          </a:stretch>
        </p:blipFill>
        <p:spPr>
          <a:xfrm>
            <a:off x="548640" y="2087805"/>
            <a:ext cx="4108602" cy="2536855"/>
          </a:xfrm>
          <a:prstGeom prst="rect">
            <a:avLst/>
          </a:prstGeom>
        </p:spPr>
      </p:pic>
      <p:pic>
        <p:nvPicPr>
          <p:cNvPr id="8" name="Picture 7">
            <a:extLst>
              <a:ext uri="{FF2B5EF4-FFF2-40B4-BE49-F238E27FC236}">
                <a16:creationId xmlns:a16="http://schemas.microsoft.com/office/drawing/2014/main" id="{7C23A436-259B-1B4A-BA7B-AC9269E36D48}"/>
              </a:ext>
            </a:extLst>
          </p:cNvPr>
          <p:cNvPicPr>
            <a:picLocks noChangeAspect="1"/>
          </p:cNvPicPr>
          <p:nvPr/>
        </p:nvPicPr>
        <p:blipFill>
          <a:blip r:embed="rId4"/>
          <a:stretch>
            <a:fillRect/>
          </a:stretch>
        </p:blipFill>
        <p:spPr>
          <a:xfrm>
            <a:off x="5083580" y="72719"/>
            <a:ext cx="3797154" cy="4796937"/>
          </a:xfrm>
          <a:prstGeom prst="rect">
            <a:avLst/>
          </a:prstGeom>
        </p:spPr>
      </p:pic>
    </p:spTree>
    <p:extLst>
      <p:ext uri="{BB962C8B-B14F-4D97-AF65-F5344CB8AC3E}">
        <p14:creationId xmlns:p14="http://schemas.microsoft.com/office/powerpoint/2010/main" val="20222766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3" name="Shape 93"/>
          <p:cNvSpPr txBox="1">
            <a:spLocks noGrp="1"/>
          </p:cNvSpPr>
          <p:nvPr>
            <p:ph type="title"/>
          </p:nvPr>
        </p:nvSpPr>
        <p:spPr>
          <a:xfrm>
            <a:off x="457200" y="205976"/>
            <a:ext cx="8229600" cy="672000"/>
          </a:xfrm>
          <a:prstGeom prst="rect">
            <a:avLst/>
          </a:prstGeom>
        </p:spPr>
        <p:txBody>
          <a:bodyPr wrap="square" lIns="91425" tIns="91425" rIns="91425" bIns="91425" anchor="ctr" anchorCtr="0">
            <a:normAutofit fontScale="90000"/>
          </a:bodyPr>
          <a:lstStyle/>
          <a:p>
            <a:pPr lvl="0">
              <a:spcBef>
                <a:spcPts val="0"/>
              </a:spcBef>
              <a:buNone/>
            </a:pPr>
            <a:r>
              <a:rPr lang="en-US" dirty="0"/>
              <a:t>Outline</a:t>
            </a:r>
          </a:p>
        </p:txBody>
      </p:sp>
      <p:sp>
        <p:nvSpPr>
          <p:cNvPr id="2" name="Slide Number Placeholder 1">
            <a:extLst>
              <a:ext uri="{FF2B5EF4-FFF2-40B4-BE49-F238E27FC236}">
                <a16:creationId xmlns:a16="http://schemas.microsoft.com/office/drawing/2014/main" id="{02E69F6A-31CC-4B48-85CB-27FAB457B170}"/>
              </a:ext>
            </a:extLst>
          </p:cNvPr>
          <p:cNvSpPr>
            <a:spLocks noGrp="1"/>
          </p:cNvSpPr>
          <p:nvPr>
            <p:ph type="sldNum" idx="4"/>
          </p:nvPr>
        </p:nvSpPr>
        <p:spPr/>
        <p:txBody>
          <a:bodyPr/>
          <a:lstStyle/>
          <a:p>
            <a:pPr marL="0" marR="0" lvl="0" indent="0" algn="l" rtl="0">
              <a:spcBef>
                <a:spcPts val="0"/>
              </a:spcBef>
              <a:buSzPct val="25000"/>
              <a:buNone/>
            </a:pPr>
            <a:fld id="{00000000-1234-1234-1234-123412341234}" type="slidenum">
              <a:rPr lang="en-US" sz="1000" b="0" i="0" u="none" strike="noStrike" cap="none" smtClean="0">
                <a:solidFill>
                  <a:schemeClr val="lt1"/>
                </a:solidFill>
                <a:latin typeface="Arial"/>
                <a:ea typeface="Arial"/>
                <a:cs typeface="Arial"/>
                <a:sym typeface="Arial"/>
              </a:rPr>
              <a:t>64</a:t>
            </a:fld>
            <a:endParaRPr lang="en-US" sz="1000" b="0" i="0" u="none" strike="noStrike" cap="none">
              <a:solidFill>
                <a:schemeClr val="lt1"/>
              </a:solidFill>
              <a:latin typeface="Arial"/>
              <a:ea typeface="Arial"/>
              <a:cs typeface="Arial"/>
              <a:sym typeface="Arial"/>
            </a:endParaRPr>
          </a:p>
        </p:txBody>
      </p:sp>
      <p:sp>
        <p:nvSpPr>
          <p:cNvPr id="7" name="Shape 92">
            <a:extLst>
              <a:ext uri="{FF2B5EF4-FFF2-40B4-BE49-F238E27FC236}">
                <a16:creationId xmlns:a16="http://schemas.microsoft.com/office/drawing/2014/main" id="{DEF3D31C-CD56-4688-B775-D56216F140F9}"/>
              </a:ext>
            </a:extLst>
          </p:cNvPr>
          <p:cNvSpPr txBox="1">
            <a:spLocks noGrp="1"/>
          </p:cNvSpPr>
          <p:nvPr>
            <p:ph type="body" idx="1"/>
          </p:nvPr>
        </p:nvSpPr>
        <p:spPr>
          <a:xfrm>
            <a:off x="457200" y="968375"/>
            <a:ext cx="8229600" cy="3625850"/>
          </a:xfrm>
          <a:prstGeom prst="rect">
            <a:avLst/>
          </a:prstGeom>
        </p:spPr>
        <p:txBody>
          <a:bodyPr wrap="square" lIns="91425" tIns="91425" rIns="91425" bIns="91425" anchor="t" anchorCtr="0">
            <a:noAutofit/>
          </a:bodyPr>
          <a:lstStyle/>
          <a:p>
            <a:pPr>
              <a:spcBef>
                <a:spcPts val="0"/>
              </a:spcBef>
              <a:spcAft>
                <a:spcPts val="600"/>
              </a:spcAft>
            </a:pPr>
            <a:r>
              <a:rPr lang="en-US" sz="2000" dirty="0">
                <a:solidFill>
                  <a:schemeClr val="bg1">
                    <a:lumMod val="75000"/>
                  </a:schemeClr>
                </a:solidFill>
              </a:rPr>
              <a:t>Introduction and Overview</a:t>
            </a:r>
          </a:p>
          <a:p>
            <a:pPr>
              <a:spcBef>
                <a:spcPts val="0"/>
              </a:spcBef>
              <a:spcAft>
                <a:spcPts val="600"/>
              </a:spcAft>
            </a:pPr>
            <a:r>
              <a:rPr lang="en-US" altLang="zh-CN" sz="2000" dirty="0">
                <a:solidFill>
                  <a:schemeClr val="bg1">
                    <a:lumMod val="75000"/>
                  </a:schemeClr>
                </a:solidFill>
              </a:rPr>
              <a:t>New Methods Developed</a:t>
            </a:r>
            <a:endParaRPr lang="en-US" sz="2000" dirty="0">
              <a:solidFill>
                <a:schemeClr val="bg1">
                  <a:lumMod val="75000"/>
                </a:schemeClr>
              </a:solidFill>
            </a:endParaRPr>
          </a:p>
          <a:p>
            <a:pPr lvl="1">
              <a:spcBef>
                <a:spcPts val="0"/>
              </a:spcBef>
              <a:spcAft>
                <a:spcPts val="600"/>
              </a:spcAft>
            </a:pPr>
            <a:r>
              <a:rPr lang="en-US" sz="1600" dirty="0">
                <a:solidFill>
                  <a:schemeClr val="bg1">
                    <a:lumMod val="75000"/>
                  </a:schemeClr>
                </a:solidFill>
              </a:rPr>
              <a:t>MUFOLD-LM: Protein Loop Modeling </a:t>
            </a:r>
          </a:p>
          <a:p>
            <a:pPr lvl="1">
              <a:spcBef>
                <a:spcPts val="0"/>
              </a:spcBef>
              <a:spcAft>
                <a:spcPts val="600"/>
              </a:spcAft>
            </a:pPr>
            <a:r>
              <a:rPr lang="en-US" altLang="zh-CN" sz="1600" dirty="0">
                <a:solidFill>
                  <a:schemeClr val="bg1">
                    <a:lumMod val="75000"/>
                  </a:schemeClr>
                </a:solidFill>
              </a:rPr>
              <a:t>MUFOLD-Contact: Protein Contact Map Prediction</a:t>
            </a:r>
          </a:p>
          <a:p>
            <a:pPr lvl="1">
              <a:spcBef>
                <a:spcPts val="0"/>
              </a:spcBef>
              <a:spcAft>
                <a:spcPts val="600"/>
              </a:spcAft>
            </a:pPr>
            <a:r>
              <a:rPr lang="en-US" altLang="zh-CN" sz="1600" dirty="0">
                <a:solidFill>
                  <a:schemeClr val="bg1">
                    <a:lumMod val="75000"/>
                  </a:schemeClr>
                </a:solidFill>
              </a:rPr>
              <a:t>TPCref: Contact Map Prediction Refinement</a:t>
            </a:r>
          </a:p>
          <a:p>
            <a:pPr>
              <a:spcBef>
                <a:spcPts val="0"/>
              </a:spcBef>
              <a:spcAft>
                <a:spcPts val="600"/>
              </a:spcAft>
            </a:pPr>
            <a:r>
              <a:rPr lang="en-US" altLang="zh-CN" sz="2000" dirty="0">
                <a:solidFill>
                  <a:schemeClr val="bg1">
                    <a:lumMod val="75000"/>
                  </a:schemeClr>
                </a:solidFill>
              </a:rPr>
              <a:t>New Software System Development</a:t>
            </a:r>
            <a:endParaRPr lang="en-US" sz="2000" dirty="0">
              <a:solidFill>
                <a:schemeClr val="bg1">
                  <a:lumMod val="75000"/>
                </a:schemeClr>
              </a:solidFill>
            </a:endParaRPr>
          </a:p>
          <a:p>
            <a:pPr lvl="1">
              <a:spcBef>
                <a:spcPts val="0"/>
              </a:spcBef>
              <a:spcAft>
                <a:spcPts val="600"/>
              </a:spcAft>
            </a:pPr>
            <a:r>
              <a:rPr lang="en-US" sz="1600" dirty="0">
                <a:solidFill>
                  <a:schemeClr val="bg1">
                    <a:lumMod val="75000"/>
                  </a:schemeClr>
                </a:solidFill>
              </a:rPr>
              <a:t>MUFOLD Improvements: A Protein Prediction Platform </a:t>
            </a:r>
            <a:r>
              <a:rPr lang="en-US" altLang="zh-CN" sz="1600" dirty="0">
                <a:solidFill>
                  <a:schemeClr val="bg1">
                    <a:lumMod val="75000"/>
                  </a:schemeClr>
                </a:solidFill>
              </a:rPr>
              <a:t>with </a:t>
            </a:r>
            <a:r>
              <a:rPr lang="en-US" sz="1600" dirty="0">
                <a:solidFill>
                  <a:schemeClr val="bg1">
                    <a:lumMod val="75000"/>
                  </a:schemeClr>
                </a:solidFill>
              </a:rPr>
              <a:t>Web Services</a:t>
            </a:r>
          </a:p>
          <a:p>
            <a:pPr>
              <a:spcBef>
                <a:spcPts val="0"/>
              </a:spcBef>
              <a:spcAft>
                <a:spcPts val="600"/>
              </a:spcAft>
            </a:pPr>
            <a:r>
              <a:rPr lang="en-US" altLang="zh-CN" sz="2000" b="1" dirty="0"/>
              <a:t>Summary and Future Work</a:t>
            </a:r>
            <a:endParaRPr lang="en-US" sz="2000" b="1" dirty="0"/>
          </a:p>
        </p:txBody>
      </p:sp>
      <p:sp>
        <p:nvSpPr>
          <p:cNvPr id="5" name="Shape 12">
            <a:extLst>
              <a:ext uri="{FF2B5EF4-FFF2-40B4-BE49-F238E27FC236}">
                <a16:creationId xmlns:a16="http://schemas.microsoft.com/office/drawing/2014/main" id="{5408D633-1BA2-6642-BF1F-E859E7F74607}"/>
              </a:ext>
            </a:extLst>
          </p:cNvPr>
          <p:cNvSpPr txBox="1">
            <a:spLocks/>
          </p:cNvSpPr>
          <p:nvPr/>
        </p:nvSpPr>
        <p:spPr>
          <a:xfrm>
            <a:off x="0" y="4869656"/>
            <a:ext cx="2895600" cy="273844"/>
          </a:xfrm>
          <a:prstGeom prst="rect">
            <a:avLst/>
          </a:prstGeom>
          <a:noFill/>
          <a:ln>
            <a:noFill/>
          </a:ln>
        </p:spPr>
        <p:txBody>
          <a:bodyPr wrap="square"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None/>
              <a:defRPr sz="1000" b="0" i="0" u="none" strike="noStrike" cap="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r>
              <a:rPr lang="en-US" dirty="0">
                <a:solidFill>
                  <a:srgbClr val="FFFFFF"/>
                </a:solidFill>
              </a:rPr>
              <a:t>PhD Defense, May 11, 2020</a:t>
            </a:r>
          </a:p>
        </p:txBody>
      </p:sp>
    </p:spTree>
    <p:extLst>
      <p:ext uri="{BB962C8B-B14F-4D97-AF65-F5344CB8AC3E}">
        <p14:creationId xmlns:p14="http://schemas.microsoft.com/office/powerpoint/2010/main" val="28301685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849F1E-B55C-450D-812E-7833045834B6}"/>
              </a:ext>
            </a:extLst>
          </p:cNvPr>
          <p:cNvSpPr>
            <a:spLocks noGrp="1"/>
          </p:cNvSpPr>
          <p:nvPr>
            <p:ph type="title"/>
          </p:nvPr>
        </p:nvSpPr>
        <p:spPr/>
        <p:txBody>
          <a:bodyPr>
            <a:normAutofit fontScale="90000"/>
          </a:bodyPr>
          <a:lstStyle/>
          <a:p>
            <a:r>
              <a:rPr lang="en-US" altLang="zh-CN" dirty="0"/>
              <a:t>My</a:t>
            </a:r>
            <a:r>
              <a:rPr lang="zh-CN" altLang="en-US" dirty="0"/>
              <a:t> </a:t>
            </a:r>
            <a:r>
              <a:rPr lang="en-US" altLang="zh-CN" dirty="0"/>
              <a:t>Contributions</a:t>
            </a:r>
            <a:endParaRPr lang="en-US" dirty="0"/>
          </a:p>
        </p:txBody>
      </p:sp>
      <p:sp>
        <p:nvSpPr>
          <p:cNvPr id="4" name="Slide Number Placeholder 3">
            <a:extLst>
              <a:ext uri="{FF2B5EF4-FFF2-40B4-BE49-F238E27FC236}">
                <a16:creationId xmlns:a16="http://schemas.microsoft.com/office/drawing/2014/main" id="{28EEAFD7-6089-4BF2-ADE9-96FACD4AA13E}"/>
              </a:ext>
            </a:extLst>
          </p:cNvPr>
          <p:cNvSpPr>
            <a:spLocks noGrp="1"/>
          </p:cNvSpPr>
          <p:nvPr>
            <p:ph type="sldNum" idx="4"/>
          </p:nvPr>
        </p:nvSpPr>
        <p:spPr/>
        <p:txBody>
          <a:bodyPr/>
          <a:lstStyle/>
          <a:p>
            <a:pPr marL="0" marR="0" lvl="0" indent="0" algn="l" rtl="0">
              <a:spcBef>
                <a:spcPts val="0"/>
              </a:spcBef>
              <a:buSzPct val="25000"/>
              <a:buNone/>
            </a:pPr>
            <a:fld id="{00000000-1234-1234-1234-123412341234}" type="slidenum">
              <a:rPr lang="en-US" sz="1000" b="0" i="0" u="none" strike="noStrike" cap="none" smtClean="0">
                <a:solidFill>
                  <a:schemeClr val="lt1"/>
                </a:solidFill>
                <a:latin typeface="Arial"/>
                <a:ea typeface="Arial"/>
                <a:cs typeface="Arial"/>
                <a:sym typeface="Arial"/>
              </a:rPr>
              <a:t>65</a:t>
            </a:fld>
            <a:endParaRPr lang="en-US" sz="1000" b="0" i="0" u="none" strike="noStrike" cap="none">
              <a:solidFill>
                <a:schemeClr val="lt1"/>
              </a:solidFill>
              <a:latin typeface="Arial"/>
              <a:ea typeface="Arial"/>
              <a:cs typeface="Arial"/>
              <a:sym typeface="Arial"/>
            </a:endParaRPr>
          </a:p>
        </p:txBody>
      </p:sp>
      <p:graphicFrame>
        <p:nvGraphicFramePr>
          <p:cNvPr id="5" name="Table 4">
            <a:extLst>
              <a:ext uri="{FF2B5EF4-FFF2-40B4-BE49-F238E27FC236}">
                <a16:creationId xmlns:a16="http://schemas.microsoft.com/office/drawing/2014/main" id="{2DFED02D-EB86-49AD-9C90-F8375313ED39}"/>
              </a:ext>
            </a:extLst>
          </p:cNvPr>
          <p:cNvGraphicFramePr>
            <a:graphicFrameLocks noGrp="1"/>
          </p:cNvGraphicFramePr>
          <p:nvPr>
            <p:extLst>
              <p:ext uri="{D42A27DB-BD31-4B8C-83A1-F6EECF244321}">
                <p14:modId xmlns:p14="http://schemas.microsoft.com/office/powerpoint/2010/main" val="3038268120"/>
              </p:ext>
            </p:extLst>
          </p:nvPr>
        </p:nvGraphicFramePr>
        <p:xfrm>
          <a:off x="522710" y="999896"/>
          <a:ext cx="8164090" cy="3544481"/>
        </p:xfrm>
        <a:graphic>
          <a:graphicData uri="http://schemas.openxmlformats.org/drawingml/2006/table">
            <a:tbl>
              <a:tblPr firstRow="1" bandRow="1">
                <a:tableStyleId>{7DF18680-E054-41AD-8BC1-D1AEF772440D}</a:tableStyleId>
              </a:tblPr>
              <a:tblGrid>
                <a:gridCol w="832218">
                  <a:extLst>
                    <a:ext uri="{9D8B030D-6E8A-4147-A177-3AD203B41FA5}">
                      <a16:colId xmlns:a16="http://schemas.microsoft.com/office/drawing/2014/main" val="3985065714"/>
                    </a:ext>
                  </a:extLst>
                </a:gridCol>
                <a:gridCol w="1906511">
                  <a:extLst>
                    <a:ext uri="{9D8B030D-6E8A-4147-A177-3AD203B41FA5}">
                      <a16:colId xmlns:a16="http://schemas.microsoft.com/office/drawing/2014/main" val="32076660"/>
                    </a:ext>
                  </a:extLst>
                </a:gridCol>
                <a:gridCol w="1172549">
                  <a:extLst>
                    <a:ext uri="{9D8B030D-6E8A-4147-A177-3AD203B41FA5}">
                      <a16:colId xmlns:a16="http://schemas.microsoft.com/office/drawing/2014/main" val="4256809748"/>
                    </a:ext>
                  </a:extLst>
                </a:gridCol>
                <a:gridCol w="4252812">
                  <a:extLst>
                    <a:ext uri="{9D8B030D-6E8A-4147-A177-3AD203B41FA5}">
                      <a16:colId xmlns:a16="http://schemas.microsoft.com/office/drawing/2014/main" val="1273580494"/>
                    </a:ext>
                  </a:extLst>
                </a:gridCol>
              </a:tblGrid>
              <a:tr h="421005">
                <a:tc>
                  <a:txBody>
                    <a:bodyPr/>
                    <a:lstStyle/>
                    <a:p>
                      <a:pPr algn="ctr"/>
                      <a:r>
                        <a:rPr lang="en-US" sz="1100" dirty="0"/>
                        <a:t>Methods</a:t>
                      </a:r>
                    </a:p>
                  </a:txBody>
                  <a:tcPr anchor="ctr"/>
                </a:tc>
                <a:tc>
                  <a:txBody>
                    <a:bodyPr/>
                    <a:lstStyle/>
                    <a:p>
                      <a:pPr algn="ctr"/>
                      <a:r>
                        <a:rPr lang="en-US" sz="1100" dirty="0"/>
                        <a:t>Techniques</a:t>
                      </a:r>
                    </a:p>
                  </a:txBody>
                  <a:tcPr anchor="ctr"/>
                </a:tc>
                <a:tc>
                  <a:txBody>
                    <a:bodyPr/>
                    <a:lstStyle/>
                    <a:p>
                      <a:pPr algn="ctr"/>
                      <a:r>
                        <a:rPr lang="en-US" sz="1100" dirty="0"/>
                        <a:t>Problem Solved</a:t>
                      </a:r>
                    </a:p>
                  </a:txBody>
                  <a:tcPr anchor="ctr"/>
                </a:tc>
                <a:tc>
                  <a:txBody>
                    <a:bodyPr/>
                    <a:lstStyle/>
                    <a:p>
                      <a:pPr algn="ctr"/>
                      <a:r>
                        <a:rPr lang="en-US" altLang="zh-CN" sz="1100" dirty="0"/>
                        <a:t>Performance</a:t>
                      </a:r>
                      <a:endParaRPr lang="en-US" sz="1100" dirty="0"/>
                    </a:p>
                  </a:txBody>
                  <a:tcPr anchor="ctr"/>
                </a:tc>
                <a:extLst>
                  <a:ext uri="{0D108BD9-81ED-4DB2-BD59-A6C34878D82A}">
                    <a16:rowId xmlns:a16="http://schemas.microsoft.com/office/drawing/2014/main" val="3014903225"/>
                  </a:ext>
                </a:extLst>
              </a:tr>
              <a:tr h="751795">
                <a:tc>
                  <a:txBody>
                    <a:bodyPr/>
                    <a:lstStyle/>
                    <a:p>
                      <a:pPr algn="ctr"/>
                      <a:r>
                        <a:rPr lang="en-US" sz="1100" dirty="0"/>
                        <a:t>MUFOLD_LM</a:t>
                      </a:r>
                    </a:p>
                  </a:txBody>
                  <a:tcPr anchor="ctr"/>
                </a:tc>
                <a:tc>
                  <a:txBody>
                    <a:bodyPr/>
                    <a:lstStyle/>
                    <a:p>
                      <a:pPr algn="ctr"/>
                      <a:r>
                        <a:rPr lang="en-US" altLang="zh-CN" sz="1100" dirty="0"/>
                        <a:t>Context</a:t>
                      </a:r>
                      <a:r>
                        <a:rPr lang="zh-CN" altLang="en-US" sz="1100" dirty="0"/>
                        <a:t> </a:t>
                      </a:r>
                      <a:r>
                        <a:rPr lang="en-US" altLang="zh-CN" sz="1100" dirty="0"/>
                        <a:t>Encoder,</a:t>
                      </a:r>
                      <a:r>
                        <a:rPr lang="zh-CN" altLang="en-US" sz="1100" dirty="0"/>
                        <a:t> </a:t>
                      </a:r>
                      <a:r>
                        <a:rPr lang="en-US" sz="1100" dirty="0"/>
                        <a:t>Generative Adversarial Network (GAN)</a:t>
                      </a:r>
                    </a:p>
                  </a:txBody>
                  <a:tcPr anchor="ctr"/>
                </a:tc>
                <a:tc>
                  <a:txBody>
                    <a:bodyPr/>
                    <a:lstStyle/>
                    <a:p>
                      <a:pPr algn="ctr"/>
                      <a:r>
                        <a:rPr lang="en-US" sz="1100" dirty="0"/>
                        <a:t>Protein Loop Modeling</a:t>
                      </a:r>
                    </a:p>
                  </a:txBody>
                  <a:tcPr anchor="ctr"/>
                </a:tc>
                <a:tc>
                  <a:txBody>
                    <a:bodyPr/>
                    <a:lstStyle/>
                    <a:p>
                      <a:pPr marL="171450" indent="-171450" algn="l">
                        <a:buFont typeface="Arial" panose="020B0604020202020204" pitchFamily="34" charset="0"/>
                        <a:buChar char="•"/>
                      </a:pPr>
                      <a:r>
                        <a:rPr lang="en-US" sz="1100" dirty="0">
                          <a:solidFill>
                            <a:schemeClr val="tx1"/>
                          </a:solidFill>
                        </a:rPr>
                        <a:t>43.9% and 4.13% improvements on 8-Res and 12-Res</a:t>
                      </a:r>
                    </a:p>
                    <a:p>
                      <a:pPr marL="171450" indent="-171450" algn="l">
                        <a:buFont typeface="Arial" panose="020B0604020202020204" pitchFamily="34" charset="0"/>
                        <a:buChar char="•"/>
                      </a:pPr>
                      <a:r>
                        <a:rPr lang="en-US" sz="1100" dirty="0">
                          <a:solidFill>
                            <a:schemeClr val="tx1"/>
                          </a:solidFill>
                        </a:rPr>
                        <a:t>First successful GAN application in protein structure prediction</a:t>
                      </a:r>
                    </a:p>
                  </a:txBody>
                  <a:tcPr anchor="ctr"/>
                </a:tc>
                <a:extLst>
                  <a:ext uri="{0D108BD9-81ED-4DB2-BD59-A6C34878D82A}">
                    <a16:rowId xmlns:a16="http://schemas.microsoft.com/office/drawing/2014/main" val="2626549915"/>
                  </a:ext>
                </a:extLst>
              </a:tr>
              <a:tr h="751795">
                <a:tc>
                  <a:txBody>
                    <a:bodyPr/>
                    <a:lstStyle/>
                    <a:p>
                      <a:pPr algn="ctr"/>
                      <a:r>
                        <a:rPr lang="en-US" sz="1100" dirty="0"/>
                        <a:t>MUFOLD_C</a:t>
                      </a:r>
                      <a:r>
                        <a:rPr lang="en-US" altLang="zh-CN" sz="1100" dirty="0"/>
                        <a:t>ontact</a:t>
                      </a:r>
                      <a:endParaRPr lang="en-US" sz="1100" dirty="0"/>
                    </a:p>
                  </a:txBody>
                  <a:tcPr anchor="ctr"/>
                </a:tc>
                <a:tc>
                  <a:txBody>
                    <a:bodyPr/>
                    <a:lstStyle/>
                    <a:p>
                      <a:pPr algn="ctr"/>
                      <a:r>
                        <a:rPr lang="en-US" sz="1100" dirty="0"/>
                        <a:t>Fully Convolutional Network (FCN),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Dilated Residual Network</a:t>
                      </a:r>
                    </a:p>
                  </a:txBody>
                  <a:tcPr anchor="ctr"/>
                </a:tc>
                <a:tc>
                  <a:txBody>
                    <a:bodyPr/>
                    <a:lstStyle/>
                    <a:p>
                      <a:pPr algn="ctr"/>
                      <a:r>
                        <a:rPr lang="en-US" sz="1100" dirty="0"/>
                        <a:t>Protein Contact Map Prediction</a:t>
                      </a:r>
                    </a:p>
                  </a:txBody>
                  <a:tcPr anchor="ctr"/>
                </a:tc>
                <a:tc>
                  <a:txBody>
                    <a:bodyPr/>
                    <a:lstStyle/>
                    <a:p>
                      <a:pPr marL="171450" indent="-171450" algn="l">
                        <a:buFont typeface="Arial" panose="020B0604020202020204" pitchFamily="34" charset="0"/>
                        <a:buChar char="•"/>
                      </a:pPr>
                      <a:r>
                        <a:rPr lang="en-US" sz="1100" dirty="0">
                          <a:solidFill>
                            <a:schemeClr val="tx1"/>
                          </a:solidFill>
                        </a:rPr>
                        <a:t>17.5% improvements compared to metaPSICOV2 in Long L/5</a:t>
                      </a:r>
                      <a:r>
                        <a:rPr lang="zh-CN" altLang="en-US" sz="1100" dirty="0">
                          <a:solidFill>
                            <a:schemeClr val="tx1"/>
                          </a:solidFill>
                        </a:rPr>
                        <a:t> </a:t>
                      </a:r>
                      <a:r>
                        <a:rPr lang="en-US" altLang="zh-CN" sz="1100" dirty="0">
                          <a:solidFill>
                            <a:schemeClr val="tx1"/>
                          </a:solidFill>
                        </a:rPr>
                        <a:t>on CASP13</a:t>
                      </a:r>
                      <a:endParaRPr lang="en-US" sz="1100" dirty="0">
                        <a:solidFill>
                          <a:schemeClr val="tx1"/>
                        </a:solidFill>
                      </a:endParaRPr>
                    </a:p>
                    <a:p>
                      <a:pPr marL="171450" indent="-171450" algn="l">
                        <a:buFont typeface="Arial" panose="020B0604020202020204" pitchFamily="34" charset="0"/>
                        <a:buChar char="•"/>
                      </a:pPr>
                      <a:r>
                        <a:rPr lang="en-US" sz="1100" dirty="0">
                          <a:solidFill>
                            <a:schemeClr val="tx1"/>
                          </a:solidFill>
                        </a:rPr>
                        <a:t>New features, new network structures</a:t>
                      </a:r>
                    </a:p>
                  </a:txBody>
                  <a:tcPr anchor="ctr"/>
                </a:tc>
                <a:extLst>
                  <a:ext uri="{0D108BD9-81ED-4DB2-BD59-A6C34878D82A}">
                    <a16:rowId xmlns:a16="http://schemas.microsoft.com/office/drawing/2014/main" val="1527297242"/>
                  </a:ext>
                </a:extLst>
              </a:tr>
              <a:tr h="852171">
                <a:tc>
                  <a:txBody>
                    <a:bodyPr/>
                    <a:lstStyle/>
                    <a:p>
                      <a:pPr algn="ctr"/>
                      <a:r>
                        <a:rPr lang="en-US" sz="1100" dirty="0"/>
                        <a:t>TPCref</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Templates Based Refinement,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Collaborative Filtering</a:t>
                      </a:r>
                    </a:p>
                  </a:txBody>
                  <a:tcPr anchor="ctr"/>
                </a:tc>
                <a:tc>
                  <a:txBody>
                    <a:bodyPr/>
                    <a:lstStyle/>
                    <a:p>
                      <a:pPr algn="ctr"/>
                      <a:r>
                        <a:rPr lang="en-US" sz="1100" dirty="0"/>
                        <a:t>Predicted Contact Map Refinement</a:t>
                      </a:r>
                    </a:p>
                  </a:txBody>
                  <a:tcPr anchor="ct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chemeClr val="tx1"/>
                          </a:solidFill>
                        </a:rPr>
                        <a:t>Significantly improved existing contact predictors (5.0%, 12.8%, and 37.2% for MUFOLD_Contact, MetaPSICOV, CCMPred)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chemeClr val="tx1"/>
                          </a:solidFill>
                        </a:rPr>
                        <a:t>Collaborative filtering</a:t>
                      </a:r>
                    </a:p>
                  </a:txBody>
                  <a:tcPr anchor="ctr"/>
                </a:tc>
                <a:extLst>
                  <a:ext uri="{0D108BD9-81ED-4DB2-BD59-A6C34878D82A}">
                    <a16:rowId xmlns:a16="http://schemas.microsoft.com/office/drawing/2014/main" val="2555746520"/>
                  </a:ext>
                </a:extLst>
              </a:tr>
              <a:tr h="751795">
                <a:tc>
                  <a:txBody>
                    <a:bodyPr/>
                    <a:lstStyle/>
                    <a:p>
                      <a:pPr algn="ctr"/>
                      <a:r>
                        <a:rPr lang="en-US" sz="1100" dirty="0"/>
                        <a:t>MUFOLD</a:t>
                      </a:r>
                    </a:p>
                    <a:p>
                      <a:pPr algn="ctr"/>
                      <a:r>
                        <a:rPr lang="en-US" sz="1100" dirty="0"/>
                        <a:t>Dev</a:t>
                      </a:r>
                    </a:p>
                  </a:txBody>
                  <a:tcPr anchor="ctr"/>
                </a:tc>
                <a:tc>
                  <a:txBody>
                    <a:bodyPr/>
                    <a:lstStyle/>
                    <a:p>
                      <a:pPr algn="ctr"/>
                      <a:r>
                        <a:rPr lang="en-US" sz="1100" dirty="0"/>
                        <a:t>Objected Oriented Design,</a:t>
                      </a:r>
                    </a:p>
                    <a:p>
                      <a:pPr algn="ctr"/>
                      <a:r>
                        <a:rPr lang="en-US" sz="1100" dirty="0"/>
                        <a:t>Modularized Design</a:t>
                      </a:r>
                    </a:p>
                  </a:txBody>
                  <a:tcPr anchor="ctr"/>
                </a:tc>
                <a:tc>
                  <a:txBody>
                    <a:bodyPr/>
                    <a:lstStyle/>
                    <a:p>
                      <a:pPr algn="ctr"/>
                      <a:r>
                        <a:rPr lang="en-US" sz="1100" dirty="0"/>
                        <a:t>Structure Modeling,</a:t>
                      </a:r>
                    </a:p>
                    <a:p>
                      <a:pPr algn="ctr"/>
                      <a:r>
                        <a:rPr lang="en-US" sz="1100" dirty="0"/>
                        <a:t>Unified Online Portal</a:t>
                      </a:r>
                    </a:p>
                  </a:txBody>
                  <a:tcPr anchor="ctr"/>
                </a:tc>
                <a:tc>
                  <a:txBody>
                    <a:bodyPr/>
                    <a:lstStyle/>
                    <a:p>
                      <a:pPr marL="182563" indent="-182563" algn="l">
                        <a:buFont typeface="Arial" panose="020B0604020202020204" pitchFamily="34" charset="0"/>
                        <a:buChar char="•"/>
                      </a:pPr>
                      <a:r>
                        <a:rPr lang="en-US" sz="1100" dirty="0">
                          <a:solidFill>
                            <a:schemeClr val="tx1"/>
                          </a:solidFill>
                        </a:rPr>
                        <a:t>OOP design</a:t>
                      </a:r>
                    </a:p>
                    <a:p>
                      <a:pPr marL="182563" indent="-182563" algn="l">
                        <a:buFont typeface="Arial" panose="020B0604020202020204" pitchFamily="34" charset="0"/>
                        <a:buChar char="•"/>
                      </a:pPr>
                      <a:r>
                        <a:rPr lang="en-US" sz="1100" dirty="0">
                          <a:solidFill>
                            <a:schemeClr val="tx1"/>
                          </a:solidFill>
                        </a:rPr>
                        <a:t>Web services for the community</a:t>
                      </a:r>
                    </a:p>
                    <a:p>
                      <a:pPr marL="182563" indent="-182563" algn="l">
                        <a:buFont typeface="Arial" panose="020B0604020202020204" pitchFamily="34" charset="0"/>
                        <a:buChar char="•"/>
                      </a:pPr>
                      <a:r>
                        <a:rPr lang="en-US" sz="1100" dirty="0">
                          <a:solidFill>
                            <a:schemeClr val="tx1"/>
                          </a:solidFill>
                        </a:rPr>
                        <a:t>User friendly experience, interactive visualizations</a:t>
                      </a:r>
                    </a:p>
                  </a:txBody>
                  <a:tcPr anchor="ctr"/>
                </a:tc>
                <a:extLst>
                  <a:ext uri="{0D108BD9-81ED-4DB2-BD59-A6C34878D82A}">
                    <a16:rowId xmlns:a16="http://schemas.microsoft.com/office/drawing/2014/main" val="4081784504"/>
                  </a:ext>
                </a:extLst>
              </a:tr>
            </a:tbl>
          </a:graphicData>
        </a:graphic>
      </p:graphicFrame>
      <p:sp>
        <p:nvSpPr>
          <p:cNvPr id="6" name="Shape 12">
            <a:extLst>
              <a:ext uri="{FF2B5EF4-FFF2-40B4-BE49-F238E27FC236}">
                <a16:creationId xmlns:a16="http://schemas.microsoft.com/office/drawing/2014/main" id="{EFF3EE1A-C52D-1947-8DCA-F9C12C3947CE}"/>
              </a:ext>
            </a:extLst>
          </p:cNvPr>
          <p:cNvSpPr txBox="1">
            <a:spLocks/>
          </p:cNvSpPr>
          <p:nvPr/>
        </p:nvSpPr>
        <p:spPr>
          <a:xfrm>
            <a:off x="0" y="4869656"/>
            <a:ext cx="2895600" cy="273844"/>
          </a:xfrm>
          <a:prstGeom prst="rect">
            <a:avLst/>
          </a:prstGeom>
          <a:noFill/>
          <a:ln>
            <a:noFill/>
          </a:ln>
        </p:spPr>
        <p:txBody>
          <a:bodyPr wrap="square"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None/>
              <a:defRPr sz="1000" b="0" i="0" u="none" strike="noStrike" cap="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r>
              <a:rPr lang="en-US" dirty="0">
                <a:solidFill>
                  <a:srgbClr val="FFFFFF"/>
                </a:solidFill>
              </a:rPr>
              <a:t>PhD Defense, May 11, 2020</a:t>
            </a:r>
          </a:p>
        </p:txBody>
      </p:sp>
    </p:spTree>
    <p:extLst>
      <p:ext uri="{BB962C8B-B14F-4D97-AF65-F5344CB8AC3E}">
        <p14:creationId xmlns:p14="http://schemas.microsoft.com/office/powerpoint/2010/main" val="14512946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DA0110E-636B-42A0-A877-58276C231AAD}"/>
              </a:ext>
            </a:extLst>
          </p:cNvPr>
          <p:cNvSpPr>
            <a:spLocks noGrp="1"/>
          </p:cNvSpPr>
          <p:nvPr>
            <p:ph type="body" idx="1"/>
          </p:nvPr>
        </p:nvSpPr>
        <p:spPr/>
        <p:txBody>
          <a:bodyPr/>
          <a:lstStyle/>
          <a:p>
            <a:pPr>
              <a:spcBef>
                <a:spcPts val="0"/>
              </a:spcBef>
              <a:spcAft>
                <a:spcPts val="300"/>
              </a:spcAft>
            </a:pPr>
            <a:r>
              <a:rPr lang="en-US" sz="1800" dirty="0"/>
              <a:t>Loop Modeling</a:t>
            </a:r>
          </a:p>
          <a:p>
            <a:pPr lvl="1">
              <a:spcBef>
                <a:spcPts val="0"/>
              </a:spcBef>
              <a:spcAft>
                <a:spcPts val="300"/>
              </a:spcAft>
            </a:pPr>
            <a:r>
              <a:rPr lang="en-US" sz="1600" dirty="0">
                <a:latin typeface="+mn-lt"/>
              </a:rPr>
              <a:t>GAN can be further fine-tuned and more variations can be tried</a:t>
            </a:r>
          </a:p>
          <a:p>
            <a:pPr lvl="1">
              <a:spcBef>
                <a:spcPts val="0"/>
              </a:spcBef>
              <a:spcAft>
                <a:spcPts val="300"/>
              </a:spcAft>
            </a:pPr>
            <a:r>
              <a:rPr lang="en-US" sz="1600" dirty="0">
                <a:latin typeface="+mn-lt"/>
              </a:rPr>
              <a:t>Training could be stabilized</a:t>
            </a:r>
          </a:p>
          <a:p>
            <a:pPr lvl="1">
              <a:spcBef>
                <a:spcPts val="0"/>
              </a:spcBef>
              <a:spcAft>
                <a:spcPts val="300"/>
              </a:spcAft>
            </a:pPr>
            <a:r>
              <a:rPr lang="en-US" sz="1600" dirty="0">
                <a:latin typeface="+mn-lt"/>
              </a:rPr>
              <a:t>Cross target training</a:t>
            </a:r>
          </a:p>
          <a:p>
            <a:pPr>
              <a:spcBef>
                <a:spcPts val="0"/>
              </a:spcBef>
              <a:spcAft>
                <a:spcPts val="300"/>
              </a:spcAft>
            </a:pPr>
            <a:r>
              <a:rPr lang="en-US" sz="1800" dirty="0"/>
              <a:t>Contact Map Prediction</a:t>
            </a:r>
          </a:p>
          <a:p>
            <a:pPr lvl="1">
              <a:spcBef>
                <a:spcPts val="0"/>
              </a:spcBef>
              <a:spcAft>
                <a:spcPts val="300"/>
              </a:spcAft>
            </a:pPr>
            <a:r>
              <a:rPr lang="en-US" sz="1600" dirty="0">
                <a:latin typeface="+mn-lt"/>
              </a:rPr>
              <a:t>Usage of GAN</a:t>
            </a:r>
          </a:p>
          <a:p>
            <a:pPr lvl="1">
              <a:spcBef>
                <a:spcPts val="0"/>
              </a:spcBef>
              <a:spcAft>
                <a:spcPts val="300"/>
              </a:spcAft>
            </a:pPr>
            <a:r>
              <a:rPr lang="en-US" sz="1600" dirty="0">
                <a:latin typeface="+mn-lt"/>
              </a:rPr>
              <a:t>Usage of raw co-evolution scores</a:t>
            </a:r>
          </a:p>
          <a:p>
            <a:pPr>
              <a:spcBef>
                <a:spcPts val="0"/>
              </a:spcBef>
              <a:spcAft>
                <a:spcPts val="300"/>
              </a:spcAft>
            </a:pPr>
            <a:r>
              <a:rPr lang="en-US" sz="1800" dirty="0">
                <a:latin typeface="+mn-lt"/>
              </a:rPr>
              <a:t>Contact Map Refinement</a:t>
            </a:r>
          </a:p>
          <a:p>
            <a:pPr lvl="1">
              <a:spcBef>
                <a:spcPts val="0"/>
              </a:spcBef>
              <a:spcAft>
                <a:spcPts val="300"/>
              </a:spcAft>
            </a:pPr>
            <a:r>
              <a:rPr lang="en-US" sz="1600" dirty="0">
                <a:latin typeface="+mn-lt"/>
              </a:rPr>
              <a:t>Utilizing a greater number of templates</a:t>
            </a:r>
          </a:p>
          <a:p>
            <a:pPr lvl="1">
              <a:spcBef>
                <a:spcPts val="0"/>
              </a:spcBef>
              <a:spcAft>
                <a:spcPts val="300"/>
              </a:spcAft>
            </a:pPr>
            <a:r>
              <a:rPr lang="en-US" sz="1600" dirty="0">
                <a:latin typeface="+mn-lt"/>
              </a:rPr>
              <a:t>A more sophisticated template weighting methods</a:t>
            </a:r>
          </a:p>
          <a:p>
            <a:pPr>
              <a:spcBef>
                <a:spcPts val="0"/>
              </a:spcBef>
              <a:spcAft>
                <a:spcPts val="300"/>
              </a:spcAft>
            </a:pPr>
            <a:r>
              <a:rPr lang="en-US" sz="1800" dirty="0"/>
              <a:t>Modern web design of web portals (Angular, HTML5, </a:t>
            </a:r>
            <a:r>
              <a:rPr lang="en-US" sz="1800" dirty="0" err="1"/>
              <a:t>etc</a:t>
            </a:r>
            <a:r>
              <a:rPr lang="en-US" sz="1800" dirty="0"/>
              <a:t>)</a:t>
            </a:r>
          </a:p>
        </p:txBody>
      </p:sp>
      <p:sp>
        <p:nvSpPr>
          <p:cNvPr id="3" name="Title 2">
            <a:extLst>
              <a:ext uri="{FF2B5EF4-FFF2-40B4-BE49-F238E27FC236}">
                <a16:creationId xmlns:a16="http://schemas.microsoft.com/office/drawing/2014/main" id="{47849F1E-B55C-450D-812E-7833045834B6}"/>
              </a:ext>
            </a:extLst>
          </p:cNvPr>
          <p:cNvSpPr>
            <a:spLocks noGrp="1"/>
          </p:cNvSpPr>
          <p:nvPr>
            <p:ph type="title"/>
          </p:nvPr>
        </p:nvSpPr>
        <p:spPr/>
        <p:txBody>
          <a:bodyPr>
            <a:normAutofit fontScale="90000"/>
          </a:bodyPr>
          <a:lstStyle/>
          <a:p>
            <a:r>
              <a:rPr lang="en-US" dirty="0"/>
              <a:t>Future Work</a:t>
            </a:r>
          </a:p>
        </p:txBody>
      </p:sp>
      <p:sp>
        <p:nvSpPr>
          <p:cNvPr id="4" name="Slide Number Placeholder 3">
            <a:extLst>
              <a:ext uri="{FF2B5EF4-FFF2-40B4-BE49-F238E27FC236}">
                <a16:creationId xmlns:a16="http://schemas.microsoft.com/office/drawing/2014/main" id="{A4D1B207-8B90-4D52-AF8E-574AA75C7098}"/>
              </a:ext>
            </a:extLst>
          </p:cNvPr>
          <p:cNvSpPr>
            <a:spLocks noGrp="1"/>
          </p:cNvSpPr>
          <p:nvPr>
            <p:ph type="sldNum" idx="4"/>
          </p:nvPr>
        </p:nvSpPr>
        <p:spPr/>
        <p:txBody>
          <a:bodyPr/>
          <a:lstStyle/>
          <a:p>
            <a:pPr marL="0" marR="0" lvl="0" indent="0" algn="l" rtl="0">
              <a:spcBef>
                <a:spcPts val="0"/>
              </a:spcBef>
              <a:buSzPct val="25000"/>
              <a:buNone/>
            </a:pPr>
            <a:fld id="{00000000-1234-1234-1234-123412341234}" type="slidenum">
              <a:rPr lang="en-US" sz="1000" b="0" i="0" u="none" strike="noStrike" cap="none" smtClean="0">
                <a:solidFill>
                  <a:schemeClr val="lt1"/>
                </a:solidFill>
                <a:latin typeface="Arial"/>
                <a:ea typeface="Arial"/>
                <a:cs typeface="Arial"/>
                <a:sym typeface="Arial"/>
              </a:rPr>
              <a:t>66</a:t>
            </a:fld>
            <a:endParaRPr lang="en-US" sz="1000" b="0" i="0" u="none" strike="noStrike" cap="none">
              <a:solidFill>
                <a:schemeClr val="lt1"/>
              </a:solidFill>
              <a:latin typeface="Arial"/>
              <a:ea typeface="Arial"/>
              <a:cs typeface="Arial"/>
              <a:sym typeface="Arial"/>
            </a:endParaRPr>
          </a:p>
        </p:txBody>
      </p:sp>
      <p:sp>
        <p:nvSpPr>
          <p:cNvPr id="5" name="Shape 12">
            <a:extLst>
              <a:ext uri="{FF2B5EF4-FFF2-40B4-BE49-F238E27FC236}">
                <a16:creationId xmlns:a16="http://schemas.microsoft.com/office/drawing/2014/main" id="{54C828E5-BCFA-454D-ACCF-5911448A3175}"/>
              </a:ext>
            </a:extLst>
          </p:cNvPr>
          <p:cNvSpPr txBox="1">
            <a:spLocks/>
          </p:cNvSpPr>
          <p:nvPr/>
        </p:nvSpPr>
        <p:spPr>
          <a:xfrm>
            <a:off x="0" y="4869656"/>
            <a:ext cx="2895600" cy="273844"/>
          </a:xfrm>
          <a:prstGeom prst="rect">
            <a:avLst/>
          </a:prstGeom>
          <a:noFill/>
          <a:ln>
            <a:noFill/>
          </a:ln>
        </p:spPr>
        <p:txBody>
          <a:bodyPr wrap="square"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None/>
              <a:defRPr sz="1000" b="0" i="0" u="none" strike="noStrike" cap="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r>
              <a:rPr lang="en-US" dirty="0">
                <a:solidFill>
                  <a:srgbClr val="FFFFFF"/>
                </a:solidFill>
              </a:rPr>
              <a:t>PhD Defense, May 11, 2020</a:t>
            </a:r>
          </a:p>
        </p:txBody>
      </p:sp>
    </p:spTree>
    <p:extLst>
      <p:ext uri="{BB962C8B-B14F-4D97-AF65-F5344CB8AC3E}">
        <p14:creationId xmlns:p14="http://schemas.microsoft.com/office/powerpoint/2010/main" val="27409245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DA0110E-636B-42A0-A877-58276C231AAD}"/>
              </a:ext>
            </a:extLst>
          </p:cNvPr>
          <p:cNvSpPr>
            <a:spLocks noGrp="1"/>
          </p:cNvSpPr>
          <p:nvPr>
            <p:ph type="body" idx="1"/>
          </p:nvPr>
        </p:nvSpPr>
        <p:spPr/>
        <p:txBody>
          <a:bodyPr>
            <a:normAutofit fontScale="92500"/>
          </a:bodyPr>
          <a:lstStyle/>
          <a:p>
            <a:pPr marL="381000" indent="-228600">
              <a:spcBef>
                <a:spcPts val="0"/>
              </a:spcBef>
              <a:spcAft>
                <a:spcPts val="600"/>
              </a:spcAft>
              <a:buFont typeface="+mj-lt"/>
              <a:buAutoNum type="arabicPeriod"/>
            </a:pPr>
            <a:r>
              <a:rPr lang="en-US" sz="1200" b="1" dirty="0"/>
              <a:t>Zhaoyu Li</a:t>
            </a:r>
            <a:r>
              <a:rPr lang="en-US" sz="1200" dirty="0"/>
              <a:t>, Jeffrey </a:t>
            </a:r>
            <a:r>
              <a:rPr lang="en-US" sz="1200" dirty="0" err="1"/>
              <a:t>Ruffolo</a:t>
            </a:r>
            <a:r>
              <a:rPr lang="en-US" sz="1200" dirty="0"/>
              <a:t>, Yi Shang, "New Deep Learning and Collaborative Filtering Methods for Protein Structure Contact Prediction” (to be submitted)</a:t>
            </a:r>
          </a:p>
          <a:p>
            <a:pPr marL="381000" lvl="0" indent="-228600">
              <a:spcBef>
                <a:spcPts val="0"/>
              </a:spcBef>
              <a:spcAft>
                <a:spcPts val="600"/>
              </a:spcAft>
              <a:buFont typeface="+mj-lt"/>
              <a:buAutoNum type="arabicPeriod"/>
            </a:pPr>
            <a:r>
              <a:rPr lang="en-US" sz="1200" dirty="0"/>
              <a:t>Chao Fang*, </a:t>
            </a:r>
            <a:r>
              <a:rPr lang="en-US" sz="1200" b="1" dirty="0"/>
              <a:t>Zhaoyu Li* (co-first author), </a:t>
            </a:r>
            <a:r>
              <a:rPr lang="en-US" sz="1200" dirty="0"/>
              <a:t>Dong Xu, Yi Shang. "MUFold-SSW: A New Webserver for Predicting Protein Secondary Structures, Torsion Angles, and Turns." Bioinformatics 36, no. 4 (2020): 1293-1295.</a:t>
            </a:r>
          </a:p>
          <a:p>
            <a:pPr marL="381000" lvl="0" indent="-228600">
              <a:spcBef>
                <a:spcPts val="0"/>
              </a:spcBef>
              <a:spcAft>
                <a:spcPts val="600"/>
              </a:spcAft>
              <a:buFont typeface="+mj-lt"/>
              <a:buAutoNum type="arabicPeriod"/>
            </a:pPr>
            <a:r>
              <a:rPr lang="en-US" sz="1200" dirty="0"/>
              <a:t>Jeffrey </a:t>
            </a:r>
            <a:r>
              <a:rPr lang="en-US" sz="1200" dirty="0" err="1"/>
              <a:t>Ruffolo</a:t>
            </a:r>
            <a:r>
              <a:rPr lang="en-US" sz="1200" dirty="0"/>
              <a:t>, </a:t>
            </a:r>
            <a:r>
              <a:rPr lang="en-US" sz="1200" b="1" dirty="0"/>
              <a:t>Zhaoyu Li</a:t>
            </a:r>
            <a:r>
              <a:rPr lang="en-US" sz="1200" dirty="0"/>
              <a:t>, Yi Shang. "MUFold-Contact and TPCref: New Methods for Protein Structure Contact Prediction and Refinement." In 2019 IEEE International Conference on Bioinformatics and Biomedicine (BIBM), pp. 90-93. IEEE, 2019.</a:t>
            </a:r>
          </a:p>
          <a:p>
            <a:pPr marL="381000" lvl="0" indent="-228600">
              <a:spcBef>
                <a:spcPts val="0"/>
              </a:spcBef>
              <a:spcAft>
                <a:spcPts val="600"/>
              </a:spcAft>
              <a:buFont typeface="+mj-lt"/>
              <a:buAutoNum type="arabicPeriod"/>
            </a:pPr>
            <a:r>
              <a:rPr lang="en-US" sz="1200" dirty="0" err="1"/>
              <a:t>Wenbo</a:t>
            </a:r>
            <a:r>
              <a:rPr lang="en-US" sz="1200" dirty="0"/>
              <a:t> Wang, </a:t>
            </a:r>
            <a:r>
              <a:rPr lang="en-US" sz="1200" b="1" dirty="0"/>
              <a:t>Zhaoyu Li</a:t>
            </a:r>
            <a:r>
              <a:rPr lang="en-US" sz="1200" dirty="0"/>
              <a:t>, </a:t>
            </a:r>
            <a:r>
              <a:rPr lang="en-US" sz="1200" dirty="0" err="1"/>
              <a:t>Junlin</a:t>
            </a:r>
            <a:r>
              <a:rPr lang="en-US" sz="1200" dirty="0"/>
              <a:t> Wang, Dong Xu, and Yi Shang. "PSICA: a fast and accurate web service for protein model quality analysis." Nucleic acids research 47, no. W1 (2019): W443-W450.</a:t>
            </a:r>
          </a:p>
          <a:p>
            <a:pPr marL="381000" lvl="0" indent="-228600">
              <a:spcBef>
                <a:spcPts val="0"/>
              </a:spcBef>
              <a:spcAft>
                <a:spcPts val="600"/>
              </a:spcAft>
              <a:buFont typeface="+mj-lt"/>
              <a:buAutoNum type="arabicPeriod"/>
            </a:pPr>
            <a:r>
              <a:rPr lang="en-US" sz="1200" b="1" dirty="0"/>
              <a:t>Zhaoyu Li, </a:t>
            </a:r>
            <a:r>
              <a:rPr lang="en-US" sz="1200" dirty="0"/>
              <a:t>Son Nguyen, Dong Xu, Yi Shang. "Protein Loop Modeling Using Deep Generative Adversarial Network." In Tools with Artificial Intelligence (ICTAI), 2017 IEEE 29th International Conference IEEE, 2017</a:t>
            </a:r>
          </a:p>
          <a:p>
            <a:pPr marL="381000" lvl="0" indent="-228600">
              <a:spcBef>
                <a:spcPts val="0"/>
              </a:spcBef>
              <a:spcAft>
                <a:spcPts val="600"/>
              </a:spcAft>
              <a:buFont typeface="+mj-lt"/>
              <a:buAutoNum type="arabicPeriod"/>
            </a:pPr>
            <a:r>
              <a:rPr lang="en-US" sz="1200" dirty="0" err="1"/>
              <a:t>Junlin</a:t>
            </a:r>
            <a:r>
              <a:rPr lang="en-US" sz="1200" dirty="0"/>
              <a:t> Wang, </a:t>
            </a:r>
            <a:r>
              <a:rPr lang="en-US" sz="1200" b="1" dirty="0"/>
              <a:t>Zhaoyu Li, </a:t>
            </a:r>
            <a:r>
              <a:rPr lang="en-US" sz="1200" dirty="0"/>
              <a:t>and Yi Shang. "New Deep Neural Networks for Protein Model Evaluation." In 2017 IEEE 29th International Conference on Tools with Artificial Intelligence (ICTAI), pp. 309-313. IEEE, 2017. </a:t>
            </a:r>
          </a:p>
          <a:p>
            <a:pPr marL="381000" lvl="0" indent="-228600">
              <a:spcBef>
                <a:spcPts val="0"/>
              </a:spcBef>
              <a:spcAft>
                <a:spcPts val="600"/>
              </a:spcAft>
              <a:buFont typeface="+mj-lt"/>
              <a:buAutoNum type="arabicPeriod"/>
            </a:pPr>
            <a:r>
              <a:rPr lang="en-US" sz="1200" dirty="0"/>
              <a:t>Son Nguyen, </a:t>
            </a:r>
            <a:r>
              <a:rPr lang="en-US" sz="1200" b="1" dirty="0"/>
              <a:t>Zhaoyu Li,</a:t>
            </a:r>
            <a:r>
              <a:rPr lang="en-US" sz="1200" dirty="0"/>
              <a:t> Yi Shang. "Deep Networks and Continuous Distributed Representation of Protein Sequences for Protein Quality Assessment." In Tools with Artificial Intelligence (ICTAI), 2017 IEEE 29th International Conference IEEE, 2017.</a:t>
            </a:r>
          </a:p>
          <a:p>
            <a:pPr marL="381000" lvl="0" indent="-228600">
              <a:spcBef>
                <a:spcPts val="0"/>
              </a:spcBef>
              <a:spcAft>
                <a:spcPts val="600"/>
              </a:spcAft>
              <a:buFont typeface="+mj-lt"/>
              <a:buAutoNum type="arabicPeriod"/>
            </a:pPr>
            <a:r>
              <a:rPr lang="en-US" sz="1200" dirty="0"/>
              <a:t>Son Nguyen</a:t>
            </a:r>
            <a:r>
              <a:rPr lang="en-US" sz="1200" b="1" dirty="0"/>
              <a:t>, Zhaoyu Li, </a:t>
            </a:r>
            <a:r>
              <a:rPr lang="en-US" sz="1200" dirty="0"/>
              <a:t>Dong Xu, and Yi Shang. "New Deep Learning Methods for Protein Loop Modeling." IEEE/ACM Transactions on Computational Biology and Bioinformatics (2017).</a:t>
            </a:r>
          </a:p>
        </p:txBody>
      </p:sp>
      <p:sp>
        <p:nvSpPr>
          <p:cNvPr id="3" name="Title 2">
            <a:extLst>
              <a:ext uri="{FF2B5EF4-FFF2-40B4-BE49-F238E27FC236}">
                <a16:creationId xmlns:a16="http://schemas.microsoft.com/office/drawing/2014/main" id="{47849F1E-B55C-450D-812E-7833045834B6}"/>
              </a:ext>
            </a:extLst>
          </p:cNvPr>
          <p:cNvSpPr>
            <a:spLocks noGrp="1"/>
          </p:cNvSpPr>
          <p:nvPr>
            <p:ph type="title"/>
          </p:nvPr>
        </p:nvSpPr>
        <p:spPr/>
        <p:txBody>
          <a:bodyPr>
            <a:normAutofit fontScale="90000"/>
          </a:bodyPr>
          <a:lstStyle/>
          <a:p>
            <a:r>
              <a:rPr lang="en-US" dirty="0"/>
              <a:t>List of Publications</a:t>
            </a:r>
          </a:p>
        </p:txBody>
      </p:sp>
      <p:sp>
        <p:nvSpPr>
          <p:cNvPr id="4" name="Slide Number Placeholder 3">
            <a:extLst>
              <a:ext uri="{FF2B5EF4-FFF2-40B4-BE49-F238E27FC236}">
                <a16:creationId xmlns:a16="http://schemas.microsoft.com/office/drawing/2014/main" id="{E4C8F17C-4227-457F-910C-A2026B4F3712}"/>
              </a:ext>
            </a:extLst>
          </p:cNvPr>
          <p:cNvSpPr>
            <a:spLocks noGrp="1"/>
          </p:cNvSpPr>
          <p:nvPr>
            <p:ph type="sldNum" idx="4"/>
          </p:nvPr>
        </p:nvSpPr>
        <p:spPr/>
        <p:txBody>
          <a:bodyPr/>
          <a:lstStyle/>
          <a:p>
            <a:pPr marL="0" marR="0" lvl="0" indent="0" algn="l" rtl="0">
              <a:spcBef>
                <a:spcPts val="0"/>
              </a:spcBef>
              <a:buSzPct val="25000"/>
              <a:buNone/>
            </a:pPr>
            <a:fld id="{00000000-1234-1234-1234-123412341234}" type="slidenum">
              <a:rPr lang="en-US" sz="1000" b="0" i="0" u="none" strike="noStrike" cap="none" smtClean="0">
                <a:solidFill>
                  <a:schemeClr val="lt1"/>
                </a:solidFill>
                <a:latin typeface="Arial"/>
                <a:ea typeface="Arial"/>
                <a:cs typeface="Arial"/>
                <a:sym typeface="Arial"/>
              </a:rPr>
              <a:t>67</a:t>
            </a:fld>
            <a:endParaRPr lang="en-US" sz="1000" b="0" i="0" u="none" strike="noStrike" cap="none">
              <a:solidFill>
                <a:schemeClr val="lt1"/>
              </a:solidFill>
              <a:latin typeface="Arial"/>
              <a:ea typeface="Arial"/>
              <a:cs typeface="Arial"/>
              <a:sym typeface="Arial"/>
            </a:endParaRPr>
          </a:p>
        </p:txBody>
      </p:sp>
      <p:sp>
        <p:nvSpPr>
          <p:cNvPr id="5" name="Shape 12">
            <a:extLst>
              <a:ext uri="{FF2B5EF4-FFF2-40B4-BE49-F238E27FC236}">
                <a16:creationId xmlns:a16="http://schemas.microsoft.com/office/drawing/2014/main" id="{C4D9B240-2665-C04D-B338-79460CD8403A}"/>
              </a:ext>
            </a:extLst>
          </p:cNvPr>
          <p:cNvSpPr txBox="1">
            <a:spLocks/>
          </p:cNvSpPr>
          <p:nvPr/>
        </p:nvSpPr>
        <p:spPr>
          <a:xfrm>
            <a:off x="0" y="4869656"/>
            <a:ext cx="2895600" cy="273844"/>
          </a:xfrm>
          <a:prstGeom prst="rect">
            <a:avLst/>
          </a:prstGeom>
          <a:noFill/>
          <a:ln>
            <a:noFill/>
          </a:ln>
        </p:spPr>
        <p:txBody>
          <a:bodyPr wrap="square"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None/>
              <a:defRPr sz="1000" b="0" i="0" u="none" strike="noStrike" cap="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r>
              <a:rPr lang="en-US" dirty="0">
                <a:solidFill>
                  <a:srgbClr val="FFFFFF"/>
                </a:solidFill>
              </a:rPr>
              <a:t>PhD Defense, May 11, 2020</a:t>
            </a:r>
          </a:p>
        </p:txBody>
      </p:sp>
    </p:spTree>
    <p:extLst>
      <p:ext uri="{BB962C8B-B14F-4D97-AF65-F5344CB8AC3E}">
        <p14:creationId xmlns:p14="http://schemas.microsoft.com/office/powerpoint/2010/main" val="123413433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DA0110E-636B-42A0-A877-58276C231AAD}"/>
              </a:ext>
            </a:extLst>
          </p:cNvPr>
          <p:cNvSpPr>
            <a:spLocks noGrp="1"/>
          </p:cNvSpPr>
          <p:nvPr>
            <p:ph type="body" idx="1"/>
          </p:nvPr>
        </p:nvSpPr>
        <p:spPr/>
        <p:txBody>
          <a:bodyPr/>
          <a:lstStyle/>
          <a:p>
            <a:pPr>
              <a:spcBef>
                <a:spcPts val="0"/>
              </a:spcBef>
              <a:spcAft>
                <a:spcPts val="600"/>
              </a:spcAft>
            </a:pPr>
            <a:r>
              <a:rPr lang="en-US" sz="1800" dirty="0"/>
              <a:t>This work was supported in part by National Institutes of Health grant R01GM100701. </a:t>
            </a:r>
          </a:p>
          <a:p>
            <a:pPr>
              <a:spcBef>
                <a:spcPts val="0"/>
              </a:spcBef>
              <a:spcAft>
                <a:spcPts val="600"/>
              </a:spcAft>
            </a:pPr>
            <a:r>
              <a:rPr lang="en-US" sz="1800" dirty="0"/>
              <a:t>The high-performance computing infrastructure is supported by the National Science Foundation under grant number CNS-1429294.</a:t>
            </a:r>
          </a:p>
          <a:p>
            <a:pPr>
              <a:spcBef>
                <a:spcPts val="0"/>
              </a:spcBef>
              <a:spcAft>
                <a:spcPts val="600"/>
              </a:spcAft>
            </a:pPr>
            <a:r>
              <a:rPr lang="en-US" sz="1800" dirty="0"/>
              <a:t>Some images were taken from the public domain.</a:t>
            </a:r>
          </a:p>
        </p:txBody>
      </p:sp>
      <p:sp>
        <p:nvSpPr>
          <p:cNvPr id="3" name="Title 2">
            <a:extLst>
              <a:ext uri="{FF2B5EF4-FFF2-40B4-BE49-F238E27FC236}">
                <a16:creationId xmlns:a16="http://schemas.microsoft.com/office/drawing/2014/main" id="{47849F1E-B55C-450D-812E-7833045834B6}"/>
              </a:ext>
            </a:extLst>
          </p:cNvPr>
          <p:cNvSpPr>
            <a:spLocks noGrp="1"/>
          </p:cNvSpPr>
          <p:nvPr>
            <p:ph type="title"/>
          </p:nvPr>
        </p:nvSpPr>
        <p:spPr/>
        <p:txBody>
          <a:bodyPr>
            <a:normAutofit fontScale="90000"/>
          </a:bodyPr>
          <a:lstStyle/>
          <a:p>
            <a:r>
              <a:rPr lang="en-US" dirty="0"/>
              <a:t>Acknowledgement</a:t>
            </a:r>
          </a:p>
        </p:txBody>
      </p:sp>
      <p:sp>
        <p:nvSpPr>
          <p:cNvPr id="4" name="Slide Number Placeholder 3">
            <a:extLst>
              <a:ext uri="{FF2B5EF4-FFF2-40B4-BE49-F238E27FC236}">
                <a16:creationId xmlns:a16="http://schemas.microsoft.com/office/drawing/2014/main" id="{39324A0E-541D-46B4-978F-D19A07F4CCCD}"/>
              </a:ext>
            </a:extLst>
          </p:cNvPr>
          <p:cNvSpPr>
            <a:spLocks noGrp="1"/>
          </p:cNvSpPr>
          <p:nvPr>
            <p:ph type="sldNum" idx="4"/>
          </p:nvPr>
        </p:nvSpPr>
        <p:spPr/>
        <p:txBody>
          <a:bodyPr/>
          <a:lstStyle/>
          <a:p>
            <a:pPr marL="0" marR="0" lvl="0" indent="0" algn="l" rtl="0">
              <a:spcBef>
                <a:spcPts val="0"/>
              </a:spcBef>
              <a:buSzPct val="25000"/>
              <a:buNone/>
            </a:pPr>
            <a:fld id="{00000000-1234-1234-1234-123412341234}" type="slidenum">
              <a:rPr lang="en-US" sz="1000" b="0" i="0" u="none" strike="noStrike" cap="none" smtClean="0">
                <a:solidFill>
                  <a:schemeClr val="lt1"/>
                </a:solidFill>
                <a:latin typeface="Arial"/>
                <a:ea typeface="Arial"/>
                <a:cs typeface="Arial"/>
                <a:sym typeface="Arial"/>
              </a:rPr>
              <a:t>68</a:t>
            </a:fld>
            <a:endParaRPr lang="en-US" sz="1000" b="0" i="0" u="none" strike="noStrike" cap="none">
              <a:solidFill>
                <a:schemeClr val="lt1"/>
              </a:solidFill>
              <a:latin typeface="Arial"/>
              <a:ea typeface="Arial"/>
              <a:cs typeface="Arial"/>
              <a:sym typeface="Arial"/>
            </a:endParaRPr>
          </a:p>
        </p:txBody>
      </p:sp>
      <p:sp>
        <p:nvSpPr>
          <p:cNvPr id="5" name="Shape 12">
            <a:extLst>
              <a:ext uri="{FF2B5EF4-FFF2-40B4-BE49-F238E27FC236}">
                <a16:creationId xmlns:a16="http://schemas.microsoft.com/office/drawing/2014/main" id="{48331FE9-DCB9-8C40-8C52-B8ACC6A5F06F}"/>
              </a:ext>
            </a:extLst>
          </p:cNvPr>
          <p:cNvSpPr txBox="1">
            <a:spLocks/>
          </p:cNvSpPr>
          <p:nvPr/>
        </p:nvSpPr>
        <p:spPr>
          <a:xfrm>
            <a:off x="0" y="4869656"/>
            <a:ext cx="2895600" cy="273844"/>
          </a:xfrm>
          <a:prstGeom prst="rect">
            <a:avLst/>
          </a:prstGeom>
          <a:noFill/>
          <a:ln>
            <a:noFill/>
          </a:ln>
        </p:spPr>
        <p:txBody>
          <a:bodyPr wrap="square"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None/>
              <a:defRPr sz="1000" b="0" i="0" u="none" strike="noStrike" cap="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r>
              <a:rPr lang="en-US" dirty="0">
                <a:solidFill>
                  <a:srgbClr val="FFFFFF"/>
                </a:solidFill>
              </a:rPr>
              <a:t>PhD Defense, May 11, 2020</a:t>
            </a:r>
          </a:p>
        </p:txBody>
      </p:sp>
    </p:spTree>
    <p:extLst>
      <p:ext uri="{BB962C8B-B14F-4D97-AF65-F5344CB8AC3E}">
        <p14:creationId xmlns:p14="http://schemas.microsoft.com/office/powerpoint/2010/main" val="378201385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28" name="Shape 128" descr="MU_PPT_wide_newbg-03.jpg"/>
          <p:cNvPicPr preferRelativeResize="0"/>
          <p:nvPr/>
        </p:nvPicPr>
        <p:blipFill rotWithShape="1">
          <a:blip r:embed="rId3">
            <a:alphaModFix/>
          </a:blip>
          <a:srcRect/>
          <a:stretch/>
        </p:blipFill>
        <p:spPr>
          <a:xfrm>
            <a:off x="0" y="0"/>
            <a:ext cx="9135879" cy="5143500"/>
          </a:xfrm>
          <a:prstGeom prst="rect">
            <a:avLst/>
          </a:prstGeom>
          <a:noFill/>
          <a:ln>
            <a:noFill/>
          </a:ln>
        </p:spPr>
      </p:pic>
      <p:sp>
        <p:nvSpPr>
          <p:cNvPr id="129" name="Shape 129"/>
          <p:cNvSpPr txBox="1">
            <a:spLocks noGrp="1"/>
          </p:cNvSpPr>
          <p:nvPr>
            <p:ph type="body" idx="1"/>
          </p:nvPr>
        </p:nvSpPr>
        <p:spPr>
          <a:xfrm>
            <a:off x="392179" y="563999"/>
            <a:ext cx="8229600" cy="1254900"/>
          </a:xfrm>
          <a:prstGeom prst="rect">
            <a:avLst/>
          </a:prstGeom>
        </p:spPr>
        <p:txBody>
          <a:bodyPr wrap="square" lIns="91425" tIns="91425" rIns="91425" bIns="91425" anchor="ctr" anchorCtr="0">
            <a:noAutofit/>
          </a:bodyPr>
          <a:lstStyle/>
          <a:p>
            <a:pPr lvl="0" algn="ctr">
              <a:spcBef>
                <a:spcPts val="0"/>
              </a:spcBef>
              <a:buNone/>
            </a:pPr>
            <a:r>
              <a:rPr lang="en-US" sz="3400" b="1" dirty="0">
                <a:solidFill>
                  <a:srgbClr val="FFFFFF"/>
                </a:solidFill>
              </a:rPr>
              <a:t>Thank yo</a:t>
            </a:r>
            <a:r>
              <a:rPr lang="en-US" altLang="zh-CN" sz="3400" b="1" dirty="0">
                <a:solidFill>
                  <a:srgbClr val="FFFFFF"/>
                </a:solidFill>
              </a:rPr>
              <a:t>u!</a:t>
            </a:r>
            <a:endParaRPr lang="en-US" sz="3400" b="1" dirty="0">
              <a:solidFill>
                <a:srgbClr val="FFFFFF"/>
              </a:solidFill>
            </a:endParaRPr>
          </a:p>
        </p:txBody>
      </p:sp>
      <p:sp>
        <p:nvSpPr>
          <p:cNvPr id="4" name="Shape 80">
            <a:extLst>
              <a:ext uri="{FF2B5EF4-FFF2-40B4-BE49-F238E27FC236}">
                <a16:creationId xmlns:a16="http://schemas.microsoft.com/office/drawing/2014/main" id="{F070FB67-AA48-48EC-BCF0-4F244E10839C}"/>
              </a:ext>
            </a:extLst>
          </p:cNvPr>
          <p:cNvSpPr txBox="1">
            <a:spLocks/>
          </p:cNvSpPr>
          <p:nvPr/>
        </p:nvSpPr>
        <p:spPr>
          <a:xfrm>
            <a:off x="218089" y="2382898"/>
            <a:ext cx="8699700" cy="1185606"/>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L="342900" marR="0" lvl="0" indent="-190500" algn="l" rtl="0">
              <a:lnSpc>
                <a:spcPct val="100000"/>
              </a:lnSpc>
              <a:spcBef>
                <a:spcPts val="480"/>
              </a:spcBef>
              <a:spcAft>
                <a:spcPts val="1200"/>
              </a:spcAft>
              <a:buClr>
                <a:srgbClr val="4C4C4C"/>
              </a:buClr>
              <a:buSzPct val="100000"/>
              <a:buFont typeface="Arial"/>
              <a:buChar char="•"/>
              <a:defRPr sz="2400" b="0" i="0" u="none" strike="noStrike" cap="none">
                <a:solidFill>
                  <a:srgbClr val="4C4C4C"/>
                </a:solidFill>
                <a:latin typeface="Helvetica Neue"/>
                <a:ea typeface="Helvetica Neue"/>
                <a:cs typeface="Helvetica Neue"/>
                <a:sym typeface="Helvetica Neue"/>
              </a:defRPr>
            </a:lvl1pPr>
            <a:lvl2pPr marL="742950" marR="0" lvl="1" indent="-158750" algn="l" rtl="0">
              <a:lnSpc>
                <a:spcPct val="100000"/>
              </a:lnSpc>
              <a:spcBef>
                <a:spcPts val="400"/>
              </a:spcBef>
              <a:spcAft>
                <a:spcPts val="1200"/>
              </a:spcAft>
              <a:buClr>
                <a:srgbClr val="4C4C4C"/>
              </a:buClr>
              <a:buSzPct val="100000"/>
              <a:buFont typeface="Arial"/>
              <a:buChar char="–"/>
              <a:defRPr sz="1800" b="0" i="0" u="none" strike="noStrike" cap="none">
                <a:solidFill>
                  <a:srgbClr val="4C4C4C"/>
                </a:solidFill>
                <a:latin typeface="Helvetica Neue"/>
                <a:ea typeface="Helvetica Neue"/>
                <a:cs typeface="Helvetica Neue"/>
                <a:sym typeface="Helvetica Neue"/>
              </a:defRPr>
            </a:lvl2pPr>
            <a:lvl3pPr marL="1143000" marR="0" lvl="2" indent="-114300" algn="l" rtl="0">
              <a:lnSpc>
                <a:spcPct val="100000"/>
              </a:lnSpc>
              <a:spcBef>
                <a:spcPts val="360"/>
              </a:spcBef>
              <a:spcAft>
                <a:spcPts val="1200"/>
              </a:spcAft>
              <a:buClr>
                <a:srgbClr val="4C4C4C"/>
              </a:buClr>
              <a:buSzPct val="100000"/>
              <a:buFont typeface="Arial"/>
              <a:buChar char="•"/>
              <a:defRPr sz="1400" b="0" i="0" u="none" strike="noStrike" cap="none">
                <a:solidFill>
                  <a:srgbClr val="4C4C4C"/>
                </a:solidFill>
                <a:latin typeface="Helvetica Neue"/>
                <a:ea typeface="Helvetica Neue"/>
                <a:cs typeface="Helvetica Neue"/>
                <a:sym typeface="Helvetica Neue"/>
              </a:defRPr>
            </a:lvl3pPr>
            <a:lvl4pPr marL="1600200" marR="0" lvl="3" indent="-127000" algn="l" rtl="0">
              <a:lnSpc>
                <a:spcPct val="100000"/>
              </a:lnSpc>
              <a:spcBef>
                <a:spcPts val="320"/>
              </a:spcBef>
              <a:spcAft>
                <a:spcPts val="1200"/>
              </a:spcAft>
              <a:buClr>
                <a:srgbClr val="4C4C4C"/>
              </a:buClr>
              <a:buSzPct val="100000"/>
              <a:buFont typeface="Arial"/>
              <a:buChar char="–"/>
              <a:defRPr sz="1400" b="0" i="0" u="none" strike="noStrike" cap="none">
                <a:solidFill>
                  <a:srgbClr val="4C4C4C"/>
                </a:solidFill>
                <a:latin typeface="Helvetica Neue"/>
                <a:ea typeface="Helvetica Neue"/>
                <a:cs typeface="Helvetica Neue"/>
                <a:sym typeface="Helvetica Neue"/>
              </a:defRPr>
            </a:lvl4pPr>
            <a:lvl5pPr marL="2057400" marR="0" lvl="4" indent="-139700" algn="l" rtl="0">
              <a:lnSpc>
                <a:spcPct val="100000"/>
              </a:lnSpc>
              <a:spcBef>
                <a:spcPts val="280"/>
              </a:spcBef>
              <a:spcAft>
                <a:spcPts val="1200"/>
              </a:spcAft>
              <a:buClr>
                <a:srgbClr val="4C4C4C"/>
              </a:buClr>
              <a:buSzPct val="100000"/>
              <a:buFont typeface="Arial"/>
              <a:buChar char="»"/>
              <a:defRPr sz="1400" b="0" i="0" u="none" strike="noStrike" cap="none">
                <a:solidFill>
                  <a:srgbClr val="4C4C4C"/>
                </a:solidFill>
                <a:latin typeface="Helvetica Neue"/>
                <a:ea typeface="Helvetica Neue"/>
                <a:cs typeface="Helvetica Neue"/>
                <a:sym typeface="Helvetica Neue"/>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pPr marL="0" indent="0" algn="ctr">
              <a:spcBef>
                <a:spcPts val="0"/>
              </a:spcBef>
              <a:spcAft>
                <a:spcPts val="0"/>
              </a:spcAft>
              <a:buClr>
                <a:schemeClr val="lt1"/>
              </a:buClr>
              <a:buSzPct val="25000"/>
              <a:buFont typeface="Arial"/>
              <a:buNone/>
            </a:pPr>
            <a:r>
              <a:rPr lang="en-US" sz="1800" b="1" dirty="0">
                <a:solidFill>
                  <a:schemeClr val="bg1"/>
                </a:solidFill>
                <a:latin typeface="+mn-lt"/>
              </a:rPr>
              <a:t>Speaker: Zhaoyu Li</a:t>
            </a:r>
          </a:p>
          <a:p>
            <a:pPr marL="0" indent="0" algn="ctr">
              <a:spcBef>
                <a:spcPts val="0"/>
              </a:spcBef>
              <a:spcAft>
                <a:spcPts val="0"/>
              </a:spcAft>
              <a:buClr>
                <a:schemeClr val="lt1"/>
              </a:buClr>
              <a:buSzPct val="25000"/>
              <a:buFont typeface="Arial"/>
              <a:buNone/>
            </a:pPr>
            <a:br>
              <a:rPr lang="en-US" sz="1800" dirty="0">
                <a:solidFill>
                  <a:schemeClr val="bg1"/>
                </a:solidFill>
                <a:latin typeface="+mn-lt"/>
              </a:rPr>
            </a:br>
            <a:r>
              <a:rPr lang="en-US" sz="1800" dirty="0">
                <a:solidFill>
                  <a:schemeClr val="bg1"/>
                </a:solidFill>
                <a:latin typeface="+mn-lt"/>
              </a:rPr>
              <a:t>Department of Electrical Engineering and Computer Science (EECS)</a:t>
            </a:r>
          </a:p>
          <a:p>
            <a:pPr marL="0" indent="0" algn="ctr">
              <a:spcBef>
                <a:spcPts val="0"/>
              </a:spcBef>
              <a:spcAft>
                <a:spcPts val="0"/>
              </a:spcAft>
              <a:buClr>
                <a:schemeClr val="lt1"/>
              </a:buClr>
              <a:buSzPct val="25000"/>
              <a:buNone/>
            </a:pPr>
            <a:r>
              <a:rPr lang="en-US" sz="1800" dirty="0">
                <a:solidFill>
                  <a:schemeClr val="bg1"/>
                </a:solidFill>
                <a:latin typeface="+mn-lt"/>
              </a:rPr>
              <a:t>University of Missouri - Columbia</a:t>
            </a:r>
          </a:p>
        </p:txBody>
      </p:sp>
      <p:sp>
        <p:nvSpPr>
          <p:cNvPr id="2" name="Slide Number Placeholder 1">
            <a:extLst>
              <a:ext uri="{FF2B5EF4-FFF2-40B4-BE49-F238E27FC236}">
                <a16:creationId xmlns:a16="http://schemas.microsoft.com/office/drawing/2014/main" id="{25C273EE-35D5-4458-A33E-1F074DB65B41}"/>
              </a:ext>
            </a:extLst>
          </p:cNvPr>
          <p:cNvSpPr>
            <a:spLocks noGrp="1"/>
          </p:cNvSpPr>
          <p:nvPr>
            <p:ph type="sldNum" idx="4"/>
          </p:nvPr>
        </p:nvSpPr>
        <p:spPr/>
        <p:txBody>
          <a:bodyPr/>
          <a:lstStyle/>
          <a:p>
            <a:pPr marL="0" marR="0" lvl="0" indent="0" algn="l" rtl="0">
              <a:spcBef>
                <a:spcPts val="0"/>
              </a:spcBef>
              <a:buSzPct val="25000"/>
              <a:buNone/>
            </a:pPr>
            <a:fld id="{00000000-1234-1234-1234-123412341234}" type="slidenum">
              <a:rPr lang="en-US" sz="1000" b="0" i="0" u="none" strike="noStrike" cap="none" smtClean="0">
                <a:solidFill>
                  <a:schemeClr val="lt1"/>
                </a:solidFill>
                <a:latin typeface="+mn-lt"/>
                <a:ea typeface="Arial"/>
                <a:cs typeface="Arial"/>
                <a:sym typeface="Arial"/>
              </a:rPr>
              <a:t>69</a:t>
            </a:fld>
            <a:endParaRPr lang="en-US" sz="1000" b="0" i="0" u="none" strike="noStrike" cap="none">
              <a:solidFill>
                <a:schemeClr val="lt1"/>
              </a:solidFill>
              <a:latin typeface="+mn-lt"/>
              <a:ea typeface="Arial"/>
              <a:cs typeface="Arial"/>
              <a:sym typeface="Arial"/>
            </a:endParaRPr>
          </a:p>
        </p:txBody>
      </p:sp>
      <p:sp>
        <p:nvSpPr>
          <p:cNvPr id="6" name="Shape 12">
            <a:extLst>
              <a:ext uri="{FF2B5EF4-FFF2-40B4-BE49-F238E27FC236}">
                <a16:creationId xmlns:a16="http://schemas.microsoft.com/office/drawing/2014/main" id="{D34BF233-10C0-FB48-B1DC-50B7222F0ACB}"/>
              </a:ext>
            </a:extLst>
          </p:cNvPr>
          <p:cNvSpPr txBox="1">
            <a:spLocks/>
          </p:cNvSpPr>
          <p:nvPr/>
        </p:nvSpPr>
        <p:spPr>
          <a:xfrm>
            <a:off x="0" y="4869656"/>
            <a:ext cx="2895600" cy="273844"/>
          </a:xfrm>
          <a:prstGeom prst="rect">
            <a:avLst/>
          </a:prstGeom>
          <a:noFill/>
          <a:ln>
            <a:noFill/>
          </a:ln>
        </p:spPr>
        <p:txBody>
          <a:bodyPr wrap="square"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None/>
              <a:defRPr sz="1000" b="0" i="0" u="none" strike="noStrike" cap="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r>
              <a:rPr lang="en-US" dirty="0">
                <a:solidFill>
                  <a:srgbClr val="FFFFFF"/>
                </a:solidFill>
              </a:rPr>
              <a:t>PhD Defense, May 11, 2020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9" name="Shape 99"/>
          <p:cNvSpPr txBox="1">
            <a:spLocks noGrp="1"/>
          </p:cNvSpPr>
          <p:nvPr>
            <p:ph type="title"/>
          </p:nvPr>
        </p:nvSpPr>
        <p:spPr>
          <a:xfrm>
            <a:off x="457200" y="205976"/>
            <a:ext cx="8229600" cy="672000"/>
          </a:xfrm>
          <a:prstGeom prst="rect">
            <a:avLst/>
          </a:prstGeom>
        </p:spPr>
        <p:txBody>
          <a:bodyPr wrap="square" lIns="91425" tIns="91425" rIns="91425" bIns="91425" anchor="ctr" anchorCtr="0">
            <a:normAutofit fontScale="90000"/>
          </a:bodyPr>
          <a:lstStyle/>
          <a:p>
            <a:pPr lvl="0" rtl="0">
              <a:spcBef>
                <a:spcPts val="0"/>
              </a:spcBef>
              <a:buNone/>
            </a:pPr>
            <a:r>
              <a:rPr lang="en-US" dirty="0"/>
              <a:t>MUFOLD Platform</a:t>
            </a:r>
          </a:p>
        </p:txBody>
      </p:sp>
      <p:sp>
        <p:nvSpPr>
          <p:cNvPr id="2" name="Slide Number Placeholder 1">
            <a:extLst>
              <a:ext uri="{FF2B5EF4-FFF2-40B4-BE49-F238E27FC236}">
                <a16:creationId xmlns:a16="http://schemas.microsoft.com/office/drawing/2014/main" id="{D6B09CE3-E30E-47F6-851B-FF83888FF8AD}"/>
              </a:ext>
            </a:extLst>
          </p:cNvPr>
          <p:cNvSpPr>
            <a:spLocks noGrp="1"/>
          </p:cNvSpPr>
          <p:nvPr>
            <p:ph type="sldNum" idx="4"/>
          </p:nvPr>
        </p:nvSpPr>
        <p:spPr/>
        <p:txBody>
          <a:bodyPr/>
          <a:lstStyle/>
          <a:p>
            <a:pPr marL="0" marR="0" lvl="0" indent="0" algn="l" rtl="0">
              <a:spcBef>
                <a:spcPts val="0"/>
              </a:spcBef>
              <a:buSzPct val="25000"/>
              <a:buNone/>
            </a:pPr>
            <a:fld id="{00000000-1234-1234-1234-123412341234}" type="slidenum">
              <a:rPr lang="en-US" sz="1000" b="0" i="0" u="none" strike="noStrike" cap="none" smtClean="0">
                <a:solidFill>
                  <a:schemeClr val="lt1"/>
                </a:solidFill>
                <a:latin typeface="+mn-lt"/>
                <a:ea typeface="Arial"/>
                <a:cs typeface="Arial"/>
                <a:sym typeface="Arial"/>
              </a:rPr>
              <a:t>7</a:t>
            </a:fld>
            <a:endParaRPr lang="en-US" sz="1000" b="0" i="0" u="none" strike="noStrike" cap="none">
              <a:solidFill>
                <a:schemeClr val="lt1"/>
              </a:solidFill>
              <a:latin typeface="+mn-lt"/>
              <a:ea typeface="Arial"/>
              <a:cs typeface="Arial"/>
              <a:sym typeface="Arial"/>
            </a:endParaRPr>
          </a:p>
        </p:txBody>
      </p:sp>
      <p:sp>
        <p:nvSpPr>
          <p:cNvPr id="11" name="Shape 12">
            <a:extLst>
              <a:ext uri="{FF2B5EF4-FFF2-40B4-BE49-F238E27FC236}">
                <a16:creationId xmlns:a16="http://schemas.microsoft.com/office/drawing/2014/main" id="{9B218951-6FDA-6F42-ABBA-514095247F9B}"/>
              </a:ext>
            </a:extLst>
          </p:cNvPr>
          <p:cNvSpPr txBox="1">
            <a:spLocks/>
          </p:cNvSpPr>
          <p:nvPr/>
        </p:nvSpPr>
        <p:spPr>
          <a:xfrm>
            <a:off x="0" y="4869656"/>
            <a:ext cx="2895600" cy="273844"/>
          </a:xfrm>
          <a:prstGeom prst="rect">
            <a:avLst/>
          </a:prstGeom>
          <a:noFill/>
          <a:ln>
            <a:noFill/>
          </a:ln>
        </p:spPr>
        <p:txBody>
          <a:bodyPr wrap="square"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None/>
              <a:defRPr sz="1000" b="0" i="0" u="none" strike="noStrike" cap="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r>
              <a:rPr lang="en-US" dirty="0">
                <a:solidFill>
                  <a:srgbClr val="FFFFFF"/>
                </a:solidFill>
              </a:rPr>
              <a:t>PhD Defense, May 11, 2020</a:t>
            </a:r>
          </a:p>
        </p:txBody>
      </p:sp>
      <p:cxnSp>
        <p:nvCxnSpPr>
          <p:cNvPr id="9" name="Straight Arrow Connector 8">
            <a:extLst>
              <a:ext uri="{FF2B5EF4-FFF2-40B4-BE49-F238E27FC236}">
                <a16:creationId xmlns:a16="http://schemas.microsoft.com/office/drawing/2014/main" id="{03D7793F-185B-2E46-9195-C5233CD385B0}"/>
              </a:ext>
            </a:extLst>
          </p:cNvPr>
          <p:cNvCxnSpPr/>
          <p:nvPr/>
        </p:nvCxnSpPr>
        <p:spPr>
          <a:xfrm>
            <a:off x="685800" y="1270861"/>
            <a:ext cx="7772400" cy="0"/>
          </a:xfrm>
          <a:prstGeom prst="straightConnector1">
            <a:avLst/>
          </a:prstGeom>
          <a:ln w="76200">
            <a:tailEnd type="triangle"/>
          </a:ln>
        </p:spPr>
        <p:style>
          <a:lnRef idx="2">
            <a:schemeClr val="accent5"/>
          </a:lnRef>
          <a:fillRef idx="0">
            <a:schemeClr val="accent5"/>
          </a:fillRef>
          <a:effectRef idx="1">
            <a:schemeClr val="accent5"/>
          </a:effectRef>
          <a:fontRef idx="minor">
            <a:schemeClr val="tx1"/>
          </a:fontRef>
        </p:style>
      </p:cxnSp>
      <p:sp>
        <p:nvSpPr>
          <p:cNvPr id="16" name="Rectangle 15">
            <a:extLst>
              <a:ext uri="{FF2B5EF4-FFF2-40B4-BE49-F238E27FC236}">
                <a16:creationId xmlns:a16="http://schemas.microsoft.com/office/drawing/2014/main" id="{FCC4F85B-8F63-AB4B-A272-DDFFC4700E3C}"/>
              </a:ext>
            </a:extLst>
          </p:cNvPr>
          <p:cNvSpPr/>
          <p:nvPr/>
        </p:nvSpPr>
        <p:spPr>
          <a:xfrm>
            <a:off x="685800" y="892904"/>
            <a:ext cx="980267" cy="261610"/>
          </a:xfrm>
          <a:prstGeom prst="rect">
            <a:avLst/>
          </a:prstGeom>
        </p:spPr>
        <p:txBody>
          <a:bodyPr wrap="square">
            <a:spAutoFit/>
          </a:bodyPr>
          <a:lstStyle/>
          <a:p>
            <a:pPr algn="ctr"/>
            <a:r>
              <a:rPr lang="en-US" sz="1100" dirty="0">
                <a:solidFill>
                  <a:srgbClr val="4C4C4C"/>
                </a:solidFill>
                <a:latin typeface="+mn-lt"/>
              </a:rPr>
              <a:t>2010</a:t>
            </a:r>
          </a:p>
        </p:txBody>
      </p:sp>
      <p:sp>
        <p:nvSpPr>
          <p:cNvPr id="17" name="Rectangle 16">
            <a:extLst>
              <a:ext uri="{FF2B5EF4-FFF2-40B4-BE49-F238E27FC236}">
                <a16:creationId xmlns:a16="http://schemas.microsoft.com/office/drawing/2014/main" id="{0301212F-27C9-6E40-8014-3595C8CAEAB8}"/>
              </a:ext>
            </a:extLst>
          </p:cNvPr>
          <p:cNvSpPr/>
          <p:nvPr/>
        </p:nvSpPr>
        <p:spPr>
          <a:xfrm>
            <a:off x="2574008" y="892904"/>
            <a:ext cx="980267" cy="261610"/>
          </a:xfrm>
          <a:prstGeom prst="rect">
            <a:avLst/>
          </a:prstGeom>
        </p:spPr>
        <p:txBody>
          <a:bodyPr wrap="square">
            <a:spAutoFit/>
          </a:bodyPr>
          <a:lstStyle/>
          <a:p>
            <a:pPr algn="ctr"/>
            <a:r>
              <a:rPr lang="en-US" sz="1100" dirty="0">
                <a:solidFill>
                  <a:srgbClr val="4C4C4C"/>
                </a:solidFill>
                <a:latin typeface="+mn-lt"/>
              </a:rPr>
              <a:t>2015</a:t>
            </a:r>
          </a:p>
        </p:txBody>
      </p:sp>
      <p:sp>
        <p:nvSpPr>
          <p:cNvPr id="18" name="Rectangle 17">
            <a:extLst>
              <a:ext uri="{FF2B5EF4-FFF2-40B4-BE49-F238E27FC236}">
                <a16:creationId xmlns:a16="http://schemas.microsoft.com/office/drawing/2014/main" id="{5E63AF5B-5FDA-984F-A35B-3673C8B7456D}"/>
              </a:ext>
            </a:extLst>
          </p:cNvPr>
          <p:cNvSpPr/>
          <p:nvPr/>
        </p:nvSpPr>
        <p:spPr>
          <a:xfrm>
            <a:off x="4044407" y="892904"/>
            <a:ext cx="980267" cy="261610"/>
          </a:xfrm>
          <a:prstGeom prst="rect">
            <a:avLst/>
          </a:prstGeom>
        </p:spPr>
        <p:txBody>
          <a:bodyPr wrap="square">
            <a:spAutoFit/>
          </a:bodyPr>
          <a:lstStyle/>
          <a:p>
            <a:pPr algn="ctr"/>
            <a:r>
              <a:rPr lang="en-US" sz="1100" dirty="0">
                <a:solidFill>
                  <a:srgbClr val="4C4C4C"/>
                </a:solidFill>
                <a:latin typeface="+mn-lt"/>
              </a:rPr>
              <a:t>2017</a:t>
            </a:r>
          </a:p>
        </p:txBody>
      </p:sp>
      <p:sp>
        <p:nvSpPr>
          <p:cNvPr id="19" name="Rectangle 18">
            <a:extLst>
              <a:ext uri="{FF2B5EF4-FFF2-40B4-BE49-F238E27FC236}">
                <a16:creationId xmlns:a16="http://schemas.microsoft.com/office/drawing/2014/main" id="{9B42E32D-A62B-4D4C-9598-E940927FEFF2}"/>
              </a:ext>
            </a:extLst>
          </p:cNvPr>
          <p:cNvSpPr/>
          <p:nvPr/>
        </p:nvSpPr>
        <p:spPr>
          <a:xfrm>
            <a:off x="5640094" y="892904"/>
            <a:ext cx="980267" cy="261610"/>
          </a:xfrm>
          <a:prstGeom prst="rect">
            <a:avLst/>
          </a:prstGeom>
        </p:spPr>
        <p:txBody>
          <a:bodyPr wrap="square">
            <a:spAutoFit/>
          </a:bodyPr>
          <a:lstStyle/>
          <a:p>
            <a:pPr algn="ctr"/>
            <a:r>
              <a:rPr lang="en-US" sz="1100" dirty="0">
                <a:solidFill>
                  <a:srgbClr val="4C4C4C"/>
                </a:solidFill>
                <a:latin typeface="+mn-lt"/>
              </a:rPr>
              <a:t>2018</a:t>
            </a:r>
          </a:p>
        </p:txBody>
      </p:sp>
      <p:sp>
        <p:nvSpPr>
          <p:cNvPr id="20" name="Rectangle 19">
            <a:extLst>
              <a:ext uri="{FF2B5EF4-FFF2-40B4-BE49-F238E27FC236}">
                <a16:creationId xmlns:a16="http://schemas.microsoft.com/office/drawing/2014/main" id="{9B338F74-4C41-9F46-9421-C5F200CF0499}"/>
              </a:ext>
            </a:extLst>
          </p:cNvPr>
          <p:cNvSpPr/>
          <p:nvPr/>
        </p:nvSpPr>
        <p:spPr>
          <a:xfrm>
            <a:off x="7169665" y="892904"/>
            <a:ext cx="980267" cy="261610"/>
          </a:xfrm>
          <a:prstGeom prst="rect">
            <a:avLst/>
          </a:prstGeom>
        </p:spPr>
        <p:txBody>
          <a:bodyPr wrap="square">
            <a:spAutoFit/>
          </a:bodyPr>
          <a:lstStyle/>
          <a:p>
            <a:pPr algn="ctr"/>
            <a:r>
              <a:rPr lang="en-US" sz="1100" dirty="0">
                <a:solidFill>
                  <a:srgbClr val="4C4C4C"/>
                </a:solidFill>
                <a:latin typeface="+mn-lt"/>
              </a:rPr>
              <a:t>2020</a:t>
            </a:r>
          </a:p>
        </p:txBody>
      </p:sp>
      <p:sp>
        <p:nvSpPr>
          <p:cNvPr id="10" name="Oval 9">
            <a:extLst>
              <a:ext uri="{FF2B5EF4-FFF2-40B4-BE49-F238E27FC236}">
                <a16:creationId xmlns:a16="http://schemas.microsoft.com/office/drawing/2014/main" id="{1F7AF220-E4FE-1549-83DF-53C5268A6FC5}"/>
              </a:ext>
            </a:extLst>
          </p:cNvPr>
          <p:cNvSpPr/>
          <p:nvPr/>
        </p:nvSpPr>
        <p:spPr>
          <a:xfrm>
            <a:off x="1082888" y="1177816"/>
            <a:ext cx="186089" cy="186089"/>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5" name="Rectangle 14">
            <a:extLst>
              <a:ext uri="{FF2B5EF4-FFF2-40B4-BE49-F238E27FC236}">
                <a16:creationId xmlns:a16="http://schemas.microsoft.com/office/drawing/2014/main" id="{E09F64C0-5265-0044-BDAC-01318F09A199}"/>
              </a:ext>
            </a:extLst>
          </p:cNvPr>
          <p:cNvSpPr/>
          <p:nvPr/>
        </p:nvSpPr>
        <p:spPr>
          <a:xfrm>
            <a:off x="685800" y="1589329"/>
            <a:ext cx="1332854" cy="550190"/>
          </a:xfrm>
          <a:prstGeom prst="rect">
            <a:avLst/>
          </a:prstGeom>
          <a:ln w="12700"/>
        </p:spPr>
        <p:style>
          <a:lnRef idx="2">
            <a:schemeClr val="accent1"/>
          </a:lnRef>
          <a:fillRef idx="1">
            <a:schemeClr val="lt1"/>
          </a:fillRef>
          <a:effectRef idx="0">
            <a:schemeClr val="accent1"/>
          </a:effectRef>
          <a:fontRef idx="minor">
            <a:schemeClr val="dk1"/>
          </a:fontRef>
        </p:style>
        <p:txBody>
          <a:bodyPr rtlCol="0" anchor="ctr"/>
          <a:lstStyle/>
          <a:p>
            <a:pPr marL="171450" indent="-171450">
              <a:buFont typeface="Arial" panose="020B0604020202020204" pitchFamily="34" charset="0"/>
              <a:buChar char="•"/>
            </a:pPr>
            <a:r>
              <a:rPr lang="en-US" sz="1050" dirty="0"/>
              <a:t>MUFOLD first published [1]</a:t>
            </a:r>
          </a:p>
        </p:txBody>
      </p:sp>
      <p:sp>
        <p:nvSpPr>
          <p:cNvPr id="21" name="Rectangle 20">
            <a:extLst>
              <a:ext uri="{FF2B5EF4-FFF2-40B4-BE49-F238E27FC236}">
                <a16:creationId xmlns:a16="http://schemas.microsoft.com/office/drawing/2014/main" id="{171BA11C-855D-584A-8779-B6CB92A11947}"/>
              </a:ext>
            </a:extLst>
          </p:cNvPr>
          <p:cNvSpPr/>
          <p:nvPr/>
        </p:nvSpPr>
        <p:spPr>
          <a:xfrm>
            <a:off x="457200" y="4240495"/>
            <a:ext cx="2519766" cy="415498"/>
          </a:xfrm>
          <a:prstGeom prst="rect">
            <a:avLst/>
          </a:prstGeom>
        </p:spPr>
        <p:txBody>
          <a:bodyPr wrap="square">
            <a:spAutoFit/>
          </a:bodyPr>
          <a:lstStyle/>
          <a:p>
            <a:r>
              <a:rPr lang="en-US" sz="700" dirty="0">
                <a:solidFill>
                  <a:srgbClr val="222222"/>
                </a:solidFill>
                <a:latin typeface="Arial" panose="020B0604020202020204" pitchFamily="34" charset="0"/>
              </a:rPr>
              <a:t>[1] Zhang, </a:t>
            </a:r>
            <a:r>
              <a:rPr lang="en-US" sz="700" dirty="0" err="1">
                <a:solidFill>
                  <a:srgbClr val="222222"/>
                </a:solidFill>
                <a:latin typeface="Arial" panose="020B0604020202020204" pitchFamily="34" charset="0"/>
              </a:rPr>
              <a:t>Jingfen</a:t>
            </a:r>
            <a:r>
              <a:rPr lang="en-US" sz="700" dirty="0">
                <a:solidFill>
                  <a:srgbClr val="222222"/>
                </a:solidFill>
                <a:latin typeface="Arial" panose="020B0604020202020204" pitchFamily="34" charset="0"/>
              </a:rPr>
              <a:t>, et al. "MUFOLD: A new solution for protein 3D structure prediction." </a:t>
            </a:r>
            <a:r>
              <a:rPr lang="en-US" sz="700" i="1" dirty="0">
                <a:solidFill>
                  <a:srgbClr val="222222"/>
                </a:solidFill>
                <a:latin typeface="Arial" panose="020B0604020202020204" pitchFamily="34" charset="0"/>
              </a:rPr>
              <a:t>Proteins: Structure, Function, and Bioinformatics</a:t>
            </a:r>
            <a:r>
              <a:rPr lang="en-US" sz="700" dirty="0">
                <a:solidFill>
                  <a:srgbClr val="222222"/>
                </a:solidFill>
                <a:latin typeface="Arial" panose="020B0604020202020204" pitchFamily="34" charset="0"/>
              </a:rPr>
              <a:t> 78.5 (2010): 1137-1152.</a:t>
            </a:r>
            <a:endParaRPr lang="en-US" sz="700" dirty="0"/>
          </a:p>
        </p:txBody>
      </p:sp>
      <p:sp>
        <p:nvSpPr>
          <p:cNvPr id="24" name="Rectangle 23">
            <a:extLst>
              <a:ext uri="{FF2B5EF4-FFF2-40B4-BE49-F238E27FC236}">
                <a16:creationId xmlns:a16="http://schemas.microsoft.com/office/drawing/2014/main" id="{C1EF475D-A012-3F42-A212-DEDAFD23BC28}"/>
              </a:ext>
            </a:extLst>
          </p:cNvPr>
          <p:cNvSpPr/>
          <p:nvPr/>
        </p:nvSpPr>
        <p:spPr>
          <a:xfrm>
            <a:off x="2168790" y="2455583"/>
            <a:ext cx="1790701" cy="720338"/>
          </a:xfrm>
          <a:prstGeom prst="rect">
            <a:avLst/>
          </a:prstGeom>
          <a:ln w="12700"/>
        </p:spPr>
        <p:style>
          <a:lnRef idx="2">
            <a:schemeClr val="accent1"/>
          </a:lnRef>
          <a:fillRef idx="1">
            <a:schemeClr val="lt1"/>
          </a:fillRef>
          <a:effectRef idx="0">
            <a:schemeClr val="accent1"/>
          </a:effectRef>
          <a:fontRef idx="minor">
            <a:schemeClr val="dk1"/>
          </a:fontRef>
        </p:style>
        <p:txBody>
          <a:bodyPr rtlCol="0" anchor="ctr"/>
          <a:lstStyle/>
          <a:p>
            <a:pPr marL="171450" indent="-171450">
              <a:buFont typeface="Arial" panose="020B0604020202020204" pitchFamily="34" charset="0"/>
              <a:buChar char="•"/>
            </a:pPr>
            <a:r>
              <a:rPr lang="en-US" sz="1050" dirty="0"/>
              <a:t>I started working on MUFOLD</a:t>
            </a:r>
          </a:p>
          <a:p>
            <a:pPr marL="171450" indent="-171450">
              <a:buFont typeface="Arial" panose="020B0604020202020204" pitchFamily="34" charset="0"/>
              <a:buChar char="•"/>
            </a:pPr>
            <a:r>
              <a:rPr lang="en-US" sz="1050" dirty="0"/>
              <a:t>Refactor using C++</a:t>
            </a:r>
          </a:p>
        </p:txBody>
      </p:sp>
      <p:sp>
        <p:nvSpPr>
          <p:cNvPr id="25" name="Rectangle 24">
            <a:extLst>
              <a:ext uri="{FF2B5EF4-FFF2-40B4-BE49-F238E27FC236}">
                <a16:creationId xmlns:a16="http://schemas.microsoft.com/office/drawing/2014/main" id="{9C6787C1-B8E5-1446-829C-72F5B827EB69}"/>
              </a:ext>
            </a:extLst>
          </p:cNvPr>
          <p:cNvSpPr/>
          <p:nvPr/>
        </p:nvSpPr>
        <p:spPr>
          <a:xfrm>
            <a:off x="3698922" y="1545694"/>
            <a:ext cx="1671233" cy="720331"/>
          </a:xfrm>
          <a:prstGeom prst="rect">
            <a:avLst/>
          </a:prstGeom>
          <a:ln w="12700"/>
        </p:spPr>
        <p:style>
          <a:lnRef idx="2">
            <a:schemeClr val="accent1"/>
          </a:lnRef>
          <a:fillRef idx="1">
            <a:schemeClr val="lt1"/>
          </a:fillRef>
          <a:effectRef idx="0">
            <a:schemeClr val="accent1"/>
          </a:effectRef>
          <a:fontRef idx="minor">
            <a:schemeClr val="dk1"/>
          </a:fontRef>
        </p:style>
        <p:txBody>
          <a:bodyPr rtlCol="0" anchor="ctr"/>
          <a:lstStyle/>
          <a:p>
            <a:pPr marL="171450" indent="-171450">
              <a:buFont typeface="Arial" panose="020B0604020202020204" pitchFamily="34" charset="0"/>
              <a:buChar char="•"/>
            </a:pPr>
            <a:r>
              <a:rPr lang="en-US" sz="1050" dirty="0"/>
              <a:t>Redesign using Python</a:t>
            </a:r>
          </a:p>
          <a:p>
            <a:pPr marL="171450" indent="-171450">
              <a:buFont typeface="Arial" panose="020B0604020202020204" pitchFamily="34" charset="0"/>
              <a:buChar char="•"/>
            </a:pPr>
            <a:r>
              <a:rPr lang="en-US" sz="1050" dirty="0"/>
              <a:t>More methods added</a:t>
            </a:r>
          </a:p>
          <a:p>
            <a:pPr marL="171450" indent="-171450">
              <a:buFont typeface="Arial" panose="020B0604020202020204" pitchFamily="34" charset="0"/>
              <a:buChar char="•"/>
            </a:pPr>
            <a:r>
              <a:rPr lang="en-US" sz="1050" dirty="0"/>
              <a:t>Web API added</a:t>
            </a:r>
          </a:p>
        </p:txBody>
      </p:sp>
      <p:sp>
        <p:nvSpPr>
          <p:cNvPr id="26" name="Rectangle 25">
            <a:extLst>
              <a:ext uri="{FF2B5EF4-FFF2-40B4-BE49-F238E27FC236}">
                <a16:creationId xmlns:a16="http://schemas.microsoft.com/office/drawing/2014/main" id="{5D662272-C171-434C-921B-00DFDEF76BF3}"/>
              </a:ext>
            </a:extLst>
          </p:cNvPr>
          <p:cNvSpPr/>
          <p:nvPr/>
        </p:nvSpPr>
        <p:spPr>
          <a:xfrm>
            <a:off x="5510294" y="1545705"/>
            <a:ext cx="1239864" cy="318719"/>
          </a:xfrm>
          <a:prstGeom prst="rect">
            <a:avLst/>
          </a:prstGeom>
          <a:ln w="12700"/>
        </p:spPr>
        <p:style>
          <a:lnRef idx="2">
            <a:schemeClr val="accent1"/>
          </a:lnRef>
          <a:fillRef idx="1">
            <a:schemeClr val="lt1"/>
          </a:fillRef>
          <a:effectRef idx="0">
            <a:schemeClr val="accent1"/>
          </a:effectRef>
          <a:fontRef idx="minor">
            <a:schemeClr val="dk1"/>
          </a:fontRef>
        </p:style>
        <p:txBody>
          <a:bodyPr rtlCol="0" anchor="ctr"/>
          <a:lstStyle/>
          <a:p>
            <a:pPr marL="171450" indent="-171450">
              <a:buFont typeface="Arial" panose="020B0604020202020204" pitchFamily="34" charset="0"/>
              <a:buChar char="•"/>
            </a:pPr>
            <a:r>
              <a:rPr lang="en-US" sz="1050" dirty="0"/>
              <a:t>In CASP13</a:t>
            </a:r>
          </a:p>
        </p:txBody>
      </p:sp>
      <p:sp>
        <p:nvSpPr>
          <p:cNvPr id="27" name="Oval 26">
            <a:extLst>
              <a:ext uri="{FF2B5EF4-FFF2-40B4-BE49-F238E27FC236}">
                <a16:creationId xmlns:a16="http://schemas.microsoft.com/office/drawing/2014/main" id="{DFB91882-B5A9-424F-9C70-D21A72F2978A}"/>
              </a:ext>
            </a:extLst>
          </p:cNvPr>
          <p:cNvSpPr/>
          <p:nvPr/>
        </p:nvSpPr>
        <p:spPr>
          <a:xfrm>
            <a:off x="2976966" y="1177816"/>
            <a:ext cx="186089" cy="186089"/>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8" name="Oval 27">
            <a:extLst>
              <a:ext uri="{FF2B5EF4-FFF2-40B4-BE49-F238E27FC236}">
                <a16:creationId xmlns:a16="http://schemas.microsoft.com/office/drawing/2014/main" id="{30572B69-BDBA-6E4C-9188-CB0CA0CF0102}"/>
              </a:ext>
            </a:extLst>
          </p:cNvPr>
          <p:cNvSpPr/>
          <p:nvPr/>
        </p:nvSpPr>
        <p:spPr>
          <a:xfrm>
            <a:off x="4441495" y="1177815"/>
            <a:ext cx="186089" cy="186089"/>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9" name="Oval 28">
            <a:extLst>
              <a:ext uri="{FF2B5EF4-FFF2-40B4-BE49-F238E27FC236}">
                <a16:creationId xmlns:a16="http://schemas.microsoft.com/office/drawing/2014/main" id="{CF33B13D-9C6B-2E46-8DF3-A86AA4B27770}"/>
              </a:ext>
            </a:extLst>
          </p:cNvPr>
          <p:cNvSpPr/>
          <p:nvPr/>
        </p:nvSpPr>
        <p:spPr>
          <a:xfrm>
            <a:off x="6037182" y="1159094"/>
            <a:ext cx="186089" cy="186089"/>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0" name="Oval 29">
            <a:extLst>
              <a:ext uri="{FF2B5EF4-FFF2-40B4-BE49-F238E27FC236}">
                <a16:creationId xmlns:a16="http://schemas.microsoft.com/office/drawing/2014/main" id="{979C077B-6F4D-8247-B8FF-D0989DD553AB}"/>
              </a:ext>
            </a:extLst>
          </p:cNvPr>
          <p:cNvSpPr/>
          <p:nvPr/>
        </p:nvSpPr>
        <p:spPr>
          <a:xfrm>
            <a:off x="7566755" y="1177815"/>
            <a:ext cx="186089" cy="186089"/>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1" name="Rectangle 30">
            <a:extLst>
              <a:ext uri="{FF2B5EF4-FFF2-40B4-BE49-F238E27FC236}">
                <a16:creationId xmlns:a16="http://schemas.microsoft.com/office/drawing/2014/main" id="{25A5264C-458A-C44C-B7D4-E0BCDEEDDC47}"/>
              </a:ext>
            </a:extLst>
          </p:cNvPr>
          <p:cNvSpPr/>
          <p:nvPr/>
        </p:nvSpPr>
        <p:spPr>
          <a:xfrm>
            <a:off x="6913535" y="1544633"/>
            <a:ext cx="1488259" cy="496952"/>
          </a:xfrm>
          <a:prstGeom prst="rect">
            <a:avLst/>
          </a:prstGeom>
          <a:ln w="12700"/>
        </p:spPr>
        <p:style>
          <a:lnRef idx="2">
            <a:schemeClr val="accent1"/>
          </a:lnRef>
          <a:fillRef idx="1">
            <a:schemeClr val="lt1"/>
          </a:fillRef>
          <a:effectRef idx="0">
            <a:schemeClr val="accent1"/>
          </a:effectRef>
          <a:fontRef idx="minor">
            <a:schemeClr val="dk1"/>
          </a:fontRef>
        </p:style>
        <p:txBody>
          <a:bodyPr rtlCol="0" anchor="ctr"/>
          <a:lstStyle/>
          <a:p>
            <a:pPr marL="171450" indent="-171450">
              <a:buFont typeface="Arial" panose="020B0604020202020204" pitchFamily="34" charset="0"/>
              <a:buChar char="•"/>
            </a:pPr>
            <a:r>
              <a:rPr lang="en-US" sz="1050" dirty="0"/>
              <a:t>Unified web portal</a:t>
            </a:r>
          </a:p>
          <a:p>
            <a:pPr marL="171450" indent="-171450">
              <a:buFont typeface="Arial" panose="020B0604020202020204" pitchFamily="34" charset="0"/>
              <a:buChar char="•"/>
            </a:pPr>
            <a:r>
              <a:rPr lang="en-US" sz="1050" dirty="0"/>
              <a:t>More functions</a:t>
            </a:r>
          </a:p>
        </p:txBody>
      </p:sp>
      <p:cxnSp>
        <p:nvCxnSpPr>
          <p:cNvPr id="23" name="Straight Arrow Connector 22">
            <a:extLst>
              <a:ext uri="{FF2B5EF4-FFF2-40B4-BE49-F238E27FC236}">
                <a16:creationId xmlns:a16="http://schemas.microsoft.com/office/drawing/2014/main" id="{57B74523-729E-814C-9B71-7CF0033B9248}"/>
              </a:ext>
            </a:extLst>
          </p:cNvPr>
          <p:cNvCxnSpPr>
            <a:cxnSpLocks/>
            <a:stCxn id="10" idx="4"/>
          </p:cNvCxnSpPr>
          <p:nvPr/>
        </p:nvCxnSpPr>
        <p:spPr>
          <a:xfrm>
            <a:off x="1175933" y="1363905"/>
            <a:ext cx="0" cy="2254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F9F10515-2A74-AD45-B5BF-540D1CEF9E39}"/>
              </a:ext>
            </a:extLst>
          </p:cNvPr>
          <p:cNvCxnSpPr>
            <a:stCxn id="27" idx="4"/>
            <a:endCxn id="24" idx="0"/>
          </p:cNvCxnSpPr>
          <p:nvPr/>
        </p:nvCxnSpPr>
        <p:spPr>
          <a:xfrm flipH="1">
            <a:off x="3064141" y="1363905"/>
            <a:ext cx="5870" cy="10916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BFDA01A4-1594-A74C-BE97-FE3073241622}"/>
              </a:ext>
            </a:extLst>
          </p:cNvPr>
          <p:cNvCxnSpPr>
            <a:cxnSpLocks/>
            <a:stCxn id="28" idx="4"/>
            <a:endCxn id="25" idx="0"/>
          </p:cNvCxnSpPr>
          <p:nvPr/>
        </p:nvCxnSpPr>
        <p:spPr>
          <a:xfrm flipH="1">
            <a:off x="4534539" y="1363904"/>
            <a:ext cx="1" cy="1817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531639A9-DF6D-114B-A58A-83B6CC211DBE}"/>
              </a:ext>
            </a:extLst>
          </p:cNvPr>
          <p:cNvCxnSpPr>
            <a:cxnSpLocks/>
            <a:stCxn id="29" idx="4"/>
            <a:endCxn id="26" idx="0"/>
          </p:cNvCxnSpPr>
          <p:nvPr/>
        </p:nvCxnSpPr>
        <p:spPr>
          <a:xfrm flipH="1">
            <a:off x="6130226" y="1345183"/>
            <a:ext cx="1" cy="2005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BFC2C799-BBE5-9540-8D1D-325EB58E3FF7}"/>
              </a:ext>
            </a:extLst>
          </p:cNvPr>
          <p:cNvCxnSpPr>
            <a:cxnSpLocks/>
            <a:stCxn id="30" idx="4"/>
            <a:endCxn id="31" idx="0"/>
          </p:cNvCxnSpPr>
          <p:nvPr/>
        </p:nvCxnSpPr>
        <p:spPr>
          <a:xfrm flipH="1">
            <a:off x="7657665" y="1363904"/>
            <a:ext cx="2135" cy="1807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64" name="Group 63">
            <a:extLst>
              <a:ext uri="{FF2B5EF4-FFF2-40B4-BE49-F238E27FC236}">
                <a16:creationId xmlns:a16="http://schemas.microsoft.com/office/drawing/2014/main" id="{3BCB4069-5AB0-1E4B-9328-E68FDA5CBB93}"/>
              </a:ext>
            </a:extLst>
          </p:cNvPr>
          <p:cNvGrpSpPr/>
          <p:nvPr/>
        </p:nvGrpSpPr>
        <p:grpSpPr>
          <a:xfrm>
            <a:off x="5176063" y="2623669"/>
            <a:ext cx="1908326" cy="2027799"/>
            <a:chOff x="5171280" y="2443528"/>
            <a:chExt cx="1908326" cy="2027799"/>
          </a:xfrm>
        </p:grpSpPr>
        <p:pic>
          <p:nvPicPr>
            <p:cNvPr id="62" name="Picture 61">
              <a:extLst>
                <a:ext uri="{FF2B5EF4-FFF2-40B4-BE49-F238E27FC236}">
                  <a16:creationId xmlns:a16="http://schemas.microsoft.com/office/drawing/2014/main" id="{5C38D4B9-23A0-3C40-89AD-88A44372C798}"/>
                </a:ext>
              </a:extLst>
            </p:cNvPr>
            <p:cNvPicPr>
              <a:picLocks noChangeAspect="1"/>
            </p:cNvPicPr>
            <p:nvPr/>
          </p:nvPicPr>
          <p:blipFill>
            <a:blip r:embed="rId3"/>
            <a:stretch>
              <a:fillRect/>
            </a:stretch>
          </p:blipFill>
          <p:spPr>
            <a:xfrm>
              <a:off x="5171280" y="2443528"/>
              <a:ext cx="1789793" cy="1827874"/>
            </a:xfrm>
            <a:prstGeom prst="rect">
              <a:avLst/>
            </a:prstGeom>
            <a:ln>
              <a:solidFill>
                <a:srgbClr val="4C4C4C"/>
              </a:solidFill>
            </a:ln>
          </p:spPr>
        </p:pic>
        <p:sp>
          <p:nvSpPr>
            <p:cNvPr id="66" name="Rectangle 65">
              <a:extLst>
                <a:ext uri="{FF2B5EF4-FFF2-40B4-BE49-F238E27FC236}">
                  <a16:creationId xmlns:a16="http://schemas.microsoft.com/office/drawing/2014/main" id="{A8ECDB3B-1824-D34A-823B-125DBA34F691}"/>
                </a:ext>
              </a:extLst>
            </p:cNvPr>
            <p:cNvSpPr/>
            <p:nvPr/>
          </p:nvSpPr>
          <p:spPr>
            <a:xfrm>
              <a:off x="6747464" y="4240495"/>
              <a:ext cx="332142" cy="230832"/>
            </a:xfrm>
            <a:prstGeom prst="rect">
              <a:avLst/>
            </a:prstGeom>
          </p:spPr>
          <p:txBody>
            <a:bodyPr wrap="none">
              <a:spAutoFit/>
            </a:bodyPr>
            <a:lstStyle/>
            <a:p>
              <a:pPr lvl="0" algn="ctr"/>
              <a:r>
                <a:rPr lang="en-US" sz="900" dirty="0"/>
                <a:t>TS</a:t>
              </a:r>
            </a:p>
          </p:txBody>
        </p:sp>
      </p:grpSp>
      <p:grpSp>
        <p:nvGrpSpPr>
          <p:cNvPr id="65" name="Group 64">
            <a:extLst>
              <a:ext uri="{FF2B5EF4-FFF2-40B4-BE49-F238E27FC236}">
                <a16:creationId xmlns:a16="http://schemas.microsoft.com/office/drawing/2014/main" id="{81BB752D-0E4A-6845-A1B4-92A46626CFD0}"/>
              </a:ext>
            </a:extLst>
          </p:cNvPr>
          <p:cNvGrpSpPr/>
          <p:nvPr/>
        </p:nvGrpSpPr>
        <p:grpSpPr>
          <a:xfrm>
            <a:off x="6391309" y="2303878"/>
            <a:ext cx="2010485" cy="1677064"/>
            <a:chOff x="6503144" y="2225606"/>
            <a:chExt cx="2010485" cy="1677064"/>
          </a:xfrm>
        </p:grpSpPr>
        <p:pic>
          <p:nvPicPr>
            <p:cNvPr id="63" name="Picture 62">
              <a:extLst>
                <a:ext uri="{FF2B5EF4-FFF2-40B4-BE49-F238E27FC236}">
                  <a16:creationId xmlns:a16="http://schemas.microsoft.com/office/drawing/2014/main" id="{FE5D230F-B619-D74B-9DCF-58D856BFAC99}"/>
                </a:ext>
              </a:extLst>
            </p:cNvPr>
            <p:cNvPicPr>
              <a:picLocks noChangeAspect="1"/>
            </p:cNvPicPr>
            <p:nvPr/>
          </p:nvPicPr>
          <p:blipFill>
            <a:blip r:embed="rId4"/>
            <a:stretch>
              <a:fillRect/>
            </a:stretch>
          </p:blipFill>
          <p:spPr>
            <a:xfrm>
              <a:off x="6503144" y="2225606"/>
              <a:ext cx="1898650" cy="1473200"/>
            </a:xfrm>
            <a:prstGeom prst="rect">
              <a:avLst/>
            </a:prstGeom>
            <a:ln>
              <a:solidFill>
                <a:srgbClr val="4C4C4C"/>
              </a:solidFill>
            </a:ln>
          </p:spPr>
        </p:pic>
        <p:sp>
          <p:nvSpPr>
            <p:cNvPr id="67" name="Rectangle 66">
              <a:extLst>
                <a:ext uri="{FF2B5EF4-FFF2-40B4-BE49-F238E27FC236}">
                  <a16:creationId xmlns:a16="http://schemas.microsoft.com/office/drawing/2014/main" id="{3371781B-565D-FE4D-B095-A8F94E5E7084}"/>
                </a:ext>
              </a:extLst>
            </p:cNvPr>
            <p:cNvSpPr/>
            <p:nvPr/>
          </p:nvSpPr>
          <p:spPr>
            <a:xfrm>
              <a:off x="7739058" y="3671838"/>
              <a:ext cx="774571" cy="230832"/>
            </a:xfrm>
            <a:prstGeom prst="rect">
              <a:avLst/>
            </a:prstGeom>
          </p:spPr>
          <p:txBody>
            <a:bodyPr wrap="none">
              <a:spAutoFit/>
            </a:bodyPr>
            <a:lstStyle/>
            <a:p>
              <a:pPr lvl="0" algn="ctr"/>
              <a:r>
                <a:rPr lang="en-US" sz="900" dirty="0"/>
                <a:t>Refinement</a:t>
              </a:r>
            </a:p>
          </p:txBody>
        </p:sp>
      </p:grpSp>
      <p:cxnSp>
        <p:nvCxnSpPr>
          <p:cNvPr id="69" name="Straight Arrow Connector 68">
            <a:extLst>
              <a:ext uri="{FF2B5EF4-FFF2-40B4-BE49-F238E27FC236}">
                <a16:creationId xmlns:a16="http://schemas.microsoft.com/office/drawing/2014/main" id="{CC780919-C88A-A141-B16D-7134CB9FB215}"/>
              </a:ext>
            </a:extLst>
          </p:cNvPr>
          <p:cNvCxnSpPr>
            <a:stCxn id="26" idx="2"/>
          </p:cNvCxnSpPr>
          <p:nvPr/>
        </p:nvCxnSpPr>
        <p:spPr>
          <a:xfrm flipH="1">
            <a:off x="5904854" y="1864424"/>
            <a:ext cx="225372" cy="7592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16FEE86A-AFAC-4F48-B621-2A1CE08E32A2}"/>
              </a:ext>
            </a:extLst>
          </p:cNvPr>
          <p:cNvCxnSpPr>
            <a:stCxn id="26" idx="2"/>
          </p:cNvCxnSpPr>
          <p:nvPr/>
        </p:nvCxnSpPr>
        <p:spPr>
          <a:xfrm>
            <a:off x="6130226" y="1864424"/>
            <a:ext cx="844984" cy="4394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1072925-DAAC-44D2-9421-9F1ED30189C7}"/>
              </a:ext>
            </a:extLst>
          </p:cNvPr>
          <p:cNvSpPr>
            <a:spLocks noGrp="1"/>
          </p:cNvSpPr>
          <p:nvPr>
            <p:ph type="ctrTitle"/>
          </p:nvPr>
        </p:nvSpPr>
        <p:spPr/>
        <p:txBody>
          <a:bodyPr/>
          <a:lstStyle/>
          <a:p>
            <a:r>
              <a:rPr lang="en-US" dirty="0">
                <a:solidFill>
                  <a:schemeClr val="bg2"/>
                </a:solidFill>
              </a:rPr>
              <a:t>Backup Slides</a:t>
            </a:r>
          </a:p>
        </p:txBody>
      </p:sp>
      <p:sp>
        <p:nvSpPr>
          <p:cNvPr id="4" name="Slide Number Placeholder 3">
            <a:extLst>
              <a:ext uri="{FF2B5EF4-FFF2-40B4-BE49-F238E27FC236}">
                <a16:creationId xmlns:a16="http://schemas.microsoft.com/office/drawing/2014/main" id="{4BC5CAEB-E929-44CB-92C1-254B856B114E}"/>
              </a:ext>
            </a:extLst>
          </p:cNvPr>
          <p:cNvSpPr>
            <a:spLocks noGrp="1"/>
          </p:cNvSpPr>
          <p:nvPr>
            <p:ph type="sldNum" idx="12"/>
          </p:nvPr>
        </p:nvSpPr>
        <p:spPr/>
        <p:txBody>
          <a:bodyPr/>
          <a:lstStyle/>
          <a:p>
            <a:pPr marL="0" marR="0" lvl="0" indent="0" algn="l" rtl="0">
              <a:spcBef>
                <a:spcPts val="0"/>
              </a:spcBef>
              <a:buSzPct val="25000"/>
              <a:buNone/>
            </a:pPr>
            <a:fld id="{00000000-1234-1234-1234-123412341234}" type="slidenum">
              <a:rPr lang="en-US" sz="1000" b="0" i="0" u="none" strike="noStrike" cap="none" smtClean="0">
                <a:solidFill>
                  <a:schemeClr val="lt1"/>
                </a:solidFill>
                <a:latin typeface="Arial"/>
                <a:ea typeface="Arial"/>
                <a:cs typeface="Arial"/>
                <a:sym typeface="Arial"/>
              </a:rPr>
              <a:t>70</a:t>
            </a:fld>
            <a:endParaRPr lang="en-US" sz="10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5460666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849F1E-B55C-450D-812E-7833045834B6}"/>
              </a:ext>
            </a:extLst>
          </p:cNvPr>
          <p:cNvSpPr>
            <a:spLocks noGrp="1"/>
          </p:cNvSpPr>
          <p:nvPr>
            <p:ph type="title"/>
          </p:nvPr>
        </p:nvSpPr>
        <p:spPr/>
        <p:txBody>
          <a:bodyPr>
            <a:normAutofit fontScale="90000"/>
          </a:bodyPr>
          <a:lstStyle/>
          <a:p>
            <a:pPr>
              <a:spcAft>
                <a:spcPts val="600"/>
              </a:spcAft>
            </a:pPr>
            <a:r>
              <a:rPr lang="en-US" dirty="0"/>
              <a:t>MUFOLD-</a:t>
            </a:r>
            <a:r>
              <a:rPr lang="en-US" dirty="0" err="1"/>
              <a:t>Contact_GAN</a:t>
            </a:r>
            <a:endParaRPr lang="en-US" dirty="0"/>
          </a:p>
        </p:txBody>
      </p:sp>
      <p:sp>
        <p:nvSpPr>
          <p:cNvPr id="4" name="Slide Number Placeholder 3">
            <a:extLst>
              <a:ext uri="{FF2B5EF4-FFF2-40B4-BE49-F238E27FC236}">
                <a16:creationId xmlns:a16="http://schemas.microsoft.com/office/drawing/2014/main" id="{A4D1B207-8B90-4D52-AF8E-574AA75C7098}"/>
              </a:ext>
            </a:extLst>
          </p:cNvPr>
          <p:cNvSpPr>
            <a:spLocks noGrp="1"/>
          </p:cNvSpPr>
          <p:nvPr>
            <p:ph type="sldNum" idx="4"/>
          </p:nvPr>
        </p:nvSpPr>
        <p:spPr/>
        <p:txBody>
          <a:bodyPr/>
          <a:lstStyle/>
          <a:p>
            <a:pPr marL="0" marR="0" lvl="0" indent="0" algn="l" rtl="0">
              <a:spcBef>
                <a:spcPts val="0"/>
              </a:spcBef>
              <a:buSzPct val="25000"/>
              <a:buNone/>
            </a:pPr>
            <a:fld id="{00000000-1234-1234-1234-123412341234}" type="slidenum">
              <a:rPr lang="en-US" sz="1000" b="0" i="0" u="none" strike="noStrike" cap="none" smtClean="0">
                <a:solidFill>
                  <a:schemeClr val="lt1"/>
                </a:solidFill>
                <a:latin typeface="+mn-lt"/>
                <a:ea typeface="Arial"/>
                <a:cs typeface="Arial"/>
                <a:sym typeface="Arial"/>
              </a:rPr>
              <a:t>71</a:t>
            </a:fld>
            <a:endParaRPr lang="en-US" sz="1000" b="0" i="0" u="none" strike="noStrike" cap="none">
              <a:solidFill>
                <a:schemeClr val="lt1"/>
              </a:solidFill>
              <a:latin typeface="+mn-lt"/>
              <a:ea typeface="Arial"/>
              <a:cs typeface="Arial"/>
              <a:sym typeface="Arial"/>
            </a:endParaRPr>
          </a:p>
        </p:txBody>
      </p:sp>
      <p:sp>
        <p:nvSpPr>
          <p:cNvPr id="17" name="Shape 94">
            <a:extLst>
              <a:ext uri="{FF2B5EF4-FFF2-40B4-BE49-F238E27FC236}">
                <a16:creationId xmlns:a16="http://schemas.microsoft.com/office/drawing/2014/main" id="{D840DD7B-14C5-444D-A280-32DF3FF44595}"/>
              </a:ext>
            </a:extLst>
          </p:cNvPr>
          <p:cNvSpPr/>
          <p:nvPr/>
        </p:nvSpPr>
        <p:spPr>
          <a:xfrm>
            <a:off x="6584586" y="1489392"/>
            <a:ext cx="259221" cy="741321"/>
          </a:xfrm>
          <a:custGeom>
            <a:avLst/>
            <a:gdLst/>
            <a:ahLst/>
            <a:cxnLst/>
            <a:rect l="0" t="0" r="0" b="0"/>
            <a:pathLst>
              <a:path w="120000" h="120000" extrusionOk="0">
                <a:moveTo>
                  <a:pt x="153" y="42409"/>
                </a:moveTo>
                <a:cubicBezTo>
                  <a:pt x="686" y="67022"/>
                  <a:pt x="-378" y="95386"/>
                  <a:pt x="153" y="120000"/>
                </a:cubicBezTo>
                <a:lnTo>
                  <a:pt x="120000" y="76568"/>
                </a:lnTo>
                <a:lnTo>
                  <a:pt x="120000" y="0"/>
                </a:lnTo>
                <a:lnTo>
                  <a:pt x="153" y="42409"/>
                </a:lnTo>
                <a:close/>
              </a:path>
            </a:pathLst>
          </a:custGeom>
          <a:gradFill>
            <a:gsLst>
              <a:gs pos="0">
                <a:srgbClr val="DFE9FB"/>
              </a:gs>
              <a:gs pos="100000">
                <a:srgbClr val="6E9BE7"/>
              </a:gs>
            </a:gsLst>
            <a:path path="circle">
              <a:fillToRect l="50000" t="50000" r="50000" b="50000"/>
            </a:path>
            <a:tileRect/>
          </a:gradFill>
          <a:ln w="9525" cap="flat" cmpd="sng">
            <a:solidFill>
              <a:srgbClr val="4C4C4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00">
              <a:solidFill>
                <a:srgbClr val="000000"/>
              </a:solidFill>
              <a:latin typeface="+mn-lt"/>
              <a:ea typeface="Source Sans Pro"/>
              <a:cs typeface="Source Sans Pro"/>
              <a:sym typeface="Source Sans Pro"/>
            </a:endParaRPr>
          </a:p>
        </p:txBody>
      </p:sp>
      <p:cxnSp>
        <p:nvCxnSpPr>
          <p:cNvPr id="39" name="Shape 117">
            <a:extLst>
              <a:ext uri="{FF2B5EF4-FFF2-40B4-BE49-F238E27FC236}">
                <a16:creationId xmlns:a16="http://schemas.microsoft.com/office/drawing/2014/main" id="{531DB805-9951-462E-A34C-FFE19B4148CC}"/>
              </a:ext>
            </a:extLst>
          </p:cNvPr>
          <p:cNvCxnSpPr>
            <a:cxnSpLocks/>
          </p:cNvCxnSpPr>
          <p:nvPr/>
        </p:nvCxnSpPr>
        <p:spPr>
          <a:xfrm>
            <a:off x="5251430" y="1950586"/>
            <a:ext cx="1230828" cy="0"/>
          </a:xfrm>
          <a:prstGeom prst="straightConnector1">
            <a:avLst/>
          </a:prstGeom>
          <a:noFill/>
          <a:ln w="9525" cap="flat" cmpd="sng">
            <a:solidFill>
              <a:srgbClr val="4C4C4C"/>
            </a:solidFill>
            <a:prstDash val="solid"/>
            <a:round/>
            <a:headEnd type="none" w="med" len="med"/>
            <a:tailEnd type="triangle" w="med" len="med"/>
          </a:ln>
        </p:spPr>
      </p:cxnSp>
      <p:sp>
        <p:nvSpPr>
          <p:cNvPr id="40" name="Shape 118">
            <a:extLst>
              <a:ext uri="{FF2B5EF4-FFF2-40B4-BE49-F238E27FC236}">
                <a16:creationId xmlns:a16="http://schemas.microsoft.com/office/drawing/2014/main" id="{69EA1643-451D-4DCD-B5BC-314E5DE18E21}"/>
              </a:ext>
            </a:extLst>
          </p:cNvPr>
          <p:cNvSpPr/>
          <p:nvPr/>
        </p:nvSpPr>
        <p:spPr>
          <a:xfrm>
            <a:off x="6022517" y="1516156"/>
            <a:ext cx="712894" cy="8599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b="1" dirty="0">
                <a:latin typeface="+mn-lt"/>
                <a:ea typeface="Proxima Nova"/>
                <a:cs typeface="Proxima Nova"/>
                <a:sym typeface="Proxima Nova"/>
              </a:rPr>
              <a:t>Prediction</a:t>
            </a:r>
            <a:endParaRPr sz="800" b="1" dirty="0">
              <a:solidFill>
                <a:srgbClr val="000000"/>
              </a:solidFill>
              <a:latin typeface="+mn-lt"/>
              <a:ea typeface="Proxima Nova"/>
              <a:cs typeface="Proxima Nova"/>
              <a:sym typeface="Proxima Nova"/>
            </a:endParaRPr>
          </a:p>
        </p:txBody>
      </p:sp>
      <p:sp>
        <p:nvSpPr>
          <p:cNvPr id="42" name="Shape 120">
            <a:extLst>
              <a:ext uri="{FF2B5EF4-FFF2-40B4-BE49-F238E27FC236}">
                <a16:creationId xmlns:a16="http://schemas.microsoft.com/office/drawing/2014/main" id="{BD919E2C-C55B-4BDF-9F09-572E095227F0}"/>
              </a:ext>
            </a:extLst>
          </p:cNvPr>
          <p:cNvSpPr/>
          <p:nvPr/>
        </p:nvSpPr>
        <p:spPr>
          <a:xfrm>
            <a:off x="5260082" y="1819247"/>
            <a:ext cx="580416" cy="100467"/>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900" dirty="0">
                <a:latin typeface="+mn-lt"/>
                <a:ea typeface="Proxima Nova"/>
                <a:cs typeface="Proxima Nova"/>
                <a:sym typeface="Proxima Nova"/>
              </a:rPr>
              <a:t>Conv</a:t>
            </a:r>
            <a:endParaRPr sz="900" dirty="0">
              <a:solidFill>
                <a:srgbClr val="000000"/>
              </a:solidFill>
              <a:latin typeface="+mn-lt"/>
              <a:ea typeface="Proxima Nova"/>
              <a:cs typeface="Proxima Nova"/>
              <a:sym typeface="Proxima Nova"/>
            </a:endParaRPr>
          </a:p>
        </p:txBody>
      </p:sp>
      <p:sp>
        <p:nvSpPr>
          <p:cNvPr id="44" name="Rectangle 43">
            <a:extLst>
              <a:ext uri="{FF2B5EF4-FFF2-40B4-BE49-F238E27FC236}">
                <a16:creationId xmlns:a16="http://schemas.microsoft.com/office/drawing/2014/main" id="{A129BD92-8BEC-4464-A8F7-5FF518953087}"/>
              </a:ext>
            </a:extLst>
          </p:cNvPr>
          <p:cNvSpPr/>
          <p:nvPr/>
        </p:nvSpPr>
        <p:spPr>
          <a:xfrm>
            <a:off x="1424543" y="1639941"/>
            <a:ext cx="3704878" cy="718896"/>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45" name="Rectangle 44">
            <a:extLst>
              <a:ext uri="{FF2B5EF4-FFF2-40B4-BE49-F238E27FC236}">
                <a16:creationId xmlns:a16="http://schemas.microsoft.com/office/drawing/2014/main" id="{07FD91BA-526B-4F40-9F99-1DF6C9A93EA3}"/>
              </a:ext>
            </a:extLst>
          </p:cNvPr>
          <p:cNvSpPr/>
          <p:nvPr/>
        </p:nvSpPr>
        <p:spPr>
          <a:xfrm>
            <a:off x="1446266" y="2916809"/>
            <a:ext cx="3704878" cy="665398"/>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46" name="TextBox 45">
            <a:extLst>
              <a:ext uri="{FF2B5EF4-FFF2-40B4-BE49-F238E27FC236}">
                <a16:creationId xmlns:a16="http://schemas.microsoft.com/office/drawing/2014/main" id="{64061CB2-3C48-4FC7-B945-2E1440DE0A46}"/>
              </a:ext>
            </a:extLst>
          </p:cNvPr>
          <p:cNvSpPr txBox="1"/>
          <p:nvPr/>
        </p:nvSpPr>
        <p:spPr>
          <a:xfrm>
            <a:off x="1424542" y="1639941"/>
            <a:ext cx="1199474" cy="253916"/>
          </a:xfrm>
          <a:prstGeom prst="rect">
            <a:avLst/>
          </a:prstGeom>
          <a:noFill/>
        </p:spPr>
        <p:txBody>
          <a:bodyPr wrap="square" rtlCol="0">
            <a:spAutoFit/>
          </a:bodyPr>
          <a:lstStyle/>
          <a:p>
            <a:r>
              <a:rPr lang="en-US" altLang="zh-Hans" sz="1000" b="1" u="sng" dirty="0">
                <a:latin typeface="+mn-lt"/>
              </a:rPr>
              <a:t>GENERATOR</a:t>
            </a:r>
            <a:endParaRPr lang="en-US" sz="1000" b="1" u="sng" dirty="0">
              <a:latin typeface="+mn-lt"/>
            </a:endParaRPr>
          </a:p>
        </p:txBody>
      </p:sp>
      <p:sp>
        <p:nvSpPr>
          <p:cNvPr id="47" name="TextBox 46">
            <a:extLst>
              <a:ext uri="{FF2B5EF4-FFF2-40B4-BE49-F238E27FC236}">
                <a16:creationId xmlns:a16="http://schemas.microsoft.com/office/drawing/2014/main" id="{DBE68A90-360D-4A27-BA82-03FFD50805E5}"/>
              </a:ext>
            </a:extLst>
          </p:cNvPr>
          <p:cNvSpPr txBox="1"/>
          <p:nvPr/>
        </p:nvSpPr>
        <p:spPr>
          <a:xfrm>
            <a:off x="1446265" y="2909260"/>
            <a:ext cx="1423529" cy="253916"/>
          </a:xfrm>
          <a:prstGeom prst="rect">
            <a:avLst/>
          </a:prstGeom>
          <a:noFill/>
        </p:spPr>
        <p:txBody>
          <a:bodyPr wrap="square" rtlCol="0">
            <a:spAutoFit/>
          </a:bodyPr>
          <a:lstStyle/>
          <a:p>
            <a:r>
              <a:rPr lang="en-US" altLang="zh-Hans" sz="1000" b="1" u="sng" dirty="0">
                <a:latin typeface="+mn-lt"/>
              </a:rPr>
              <a:t>DISCRIMINATOR</a:t>
            </a:r>
            <a:endParaRPr lang="en-US" sz="1000" b="1" u="sng" dirty="0">
              <a:latin typeface="+mn-lt"/>
            </a:endParaRPr>
          </a:p>
        </p:txBody>
      </p:sp>
      <p:sp>
        <p:nvSpPr>
          <p:cNvPr id="48" name="Shape 94">
            <a:extLst>
              <a:ext uri="{FF2B5EF4-FFF2-40B4-BE49-F238E27FC236}">
                <a16:creationId xmlns:a16="http://schemas.microsoft.com/office/drawing/2014/main" id="{2BCF65EF-43B4-44EB-A965-2877D5AA0653}"/>
              </a:ext>
            </a:extLst>
          </p:cNvPr>
          <p:cNvSpPr/>
          <p:nvPr/>
        </p:nvSpPr>
        <p:spPr>
          <a:xfrm>
            <a:off x="6640776" y="3200236"/>
            <a:ext cx="259221" cy="741321"/>
          </a:xfrm>
          <a:custGeom>
            <a:avLst/>
            <a:gdLst/>
            <a:ahLst/>
            <a:cxnLst/>
            <a:rect l="0" t="0" r="0" b="0"/>
            <a:pathLst>
              <a:path w="120000" h="120000" extrusionOk="0">
                <a:moveTo>
                  <a:pt x="153" y="42409"/>
                </a:moveTo>
                <a:cubicBezTo>
                  <a:pt x="686" y="67022"/>
                  <a:pt x="-378" y="95386"/>
                  <a:pt x="153" y="120000"/>
                </a:cubicBezTo>
                <a:lnTo>
                  <a:pt x="120000" y="76568"/>
                </a:lnTo>
                <a:lnTo>
                  <a:pt x="120000" y="0"/>
                </a:lnTo>
                <a:lnTo>
                  <a:pt x="153" y="42409"/>
                </a:lnTo>
                <a:close/>
              </a:path>
            </a:pathLst>
          </a:custGeom>
          <a:ln>
            <a:solidFill>
              <a:schemeClr val="accent2">
                <a:lumMod val="75000"/>
              </a:schemeClr>
            </a:solidFill>
            <a:headEnd type="none" w="sm" len="sm"/>
            <a:tailEnd type="none" w="sm" len="sm"/>
          </a:ln>
        </p:spPr>
        <p:style>
          <a:lnRef idx="1">
            <a:schemeClr val="accent2"/>
          </a:lnRef>
          <a:fillRef idx="2">
            <a:schemeClr val="accent2"/>
          </a:fillRef>
          <a:effectRef idx="1">
            <a:schemeClr val="accent2"/>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000">
              <a:solidFill>
                <a:srgbClr val="000000"/>
              </a:solidFill>
              <a:ea typeface="Source Sans Pro"/>
              <a:cs typeface="Source Sans Pro"/>
              <a:sym typeface="Source Sans Pro"/>
            </a:endParaRPr>
          </a:p>
        </p:txBody>
      </p:sp>
      <p:sp>
        <p:nvSpPr>
          <p:cNvPr id="49" name="Shape 118">
            <a:extLst>
              <a:ext uri="{FF2B5EF4-FFF2-40B4-BE49-F238E27FC236}">
                <a16:creationId xmlns:a16="http://schemas.microsoft.com/office/drawing/2014/main" id="{3E8CB82F-679B-419A-B15E-1FD2CC74AD64}"/>
              </a:ext>
            </a:extLst>
          </p:cNvPr>
          <p:cNvSpPr/>
          <p:nvPr/>
        </p:nvSpPr>
        <p:spPr>
          <a:xfrm>
            <a:off x="5955233" y="3738868"/>
            <a:ext cx="712894" cy="128382"/>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altLang="zh-Hans" sz="800" b="1" dirty="0">
                <a:latin typeface="+mn-lt"/>
                <a:ea typeface="Proxima Nova"/>
                <a:cs typeface="Proxima Nova"/>
                <a:sym typeface="Proxima Nova"/>
              </a:rPr>
              <a:t>True</a:t>
            </a:r>
            <a:r>
              <a:rPr lang="zh-Hans" altLang="en-US" sz="800" b="1" dirty="0">
                <a:latin typeface="+mn-lt"/>
                <a:ea typeface="Proxima Nova"/>
                <a:cs typeface="Proxima Nova"/>
                <a:sym typeface="Proxima Nova"/>
              </a:rPr>
              <a:t> </a:t>
            </a:r>
            <a:r>
              <a:rPr lang="en-US" altLang="zh-Hans" sz="800" b="1" dirty="0">
                <a:latin typeface="+mn-lt"/>
                <a:ea typeface="Proxima Nova"/>
                <a:cs typeface="Proxima Nova"/>
                <a:sym typeface="Proxima Nova"/>
              </a:rPr>
              <a:t>Contact</a:t>
            </a:r>
            <a:endParaRPr sz="800" b="1" dirty="0">
              <a:solidFill>
                <a:srgbClr val="000000"/>
              </a:solidFill>
              <a:latin typeface="+mn-lt"/>
              <a:ea typeface="Proxima Nova"/>
              <a:cs typeface="Proxima Nova"/>
              <a:sym typeface="Proxima Nova"/>
            </a:endParaRPr>
          </a:p>
        </p:txBody>
      </p:sp>
      <p:sp>
        <p:nvSpPr>
          <p:cNvPr id="50" name="Shape 104">
            <a:extLst>
              <a:ext uri="{FF2B5EF4-FFF2-40B4-BE49-F238E27FC236}">
                <a16:creationId xmlns:a16="http://schemas.microsoft.com/office/drawing/2014/main" id="{CF7097BA-CD76-447D-9107-0DC3FDC71D7D}"/>
              </a:ext>
            </a:extLst>
          </p:cNvPr>
          <p:cNvSpPr/>
          <p:nvPr/>
        </p:nvSpPr>
        <p:spPr>
          <a:xfrm>
            <a:off x="3131115" y="1812214"/>
            <a:ext cx="1628671" cy="324045"/>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None/>
            </a:pPr>
            <a:r>
              <a:rPr lang="en-US" altLang="zh-Hans" sz="900" dirty="0">
                <a:solidFill>
                  <a:schemeClr val="bg2"/>
                </a:solidFill>
                <a:latin typeface="+mn-lt"/>
                <a:ea typeface="Proxima Nova"/>
                <a:cs typeface="Proxima Nova"/>
                <a:sym typeface="Proxima Nova"/>
              </a:rPr>
              <a:t>MUFOLD-Contact_C</a:t>
            </a:r>
            <a:endParaRPr sz="900" dirty="0">
              <a:solidFill>
                <a:schemeClr val="bg2"/>
              </a:solidFill>
              <a:latin typeface="+mn-lt"/>
              <a:ea typeface="Proxima Nova"/>
              <a:cs typeface="Proxima Nova"/>
              <a:sym typeface="Proxima Nova"/>
            </a:endParaRPr>
          </a:p>
        </p:txBody>
      </p:sp>
      <p:sp>
        <p:nvSpPr>
          <p:cNvPr id="51" name="Freeform 8">
            <a:extLst>
              <a:ext uri="{FF2B5EF4-FFF2-40B4-BE49-F238E27FC236}">
                <a16:creationId xmlns:a16="http://schemas.microsoft.com/office/drawing/2014/main" id="{5C811DD9-F4FE-410B-98FF-98FAFC5AF59D}"/>
              </a:ext>
            </a:extLst>
          </p:cNvPr>
          <p:cNvSpPr/>
          <p:nvPr/>
        </p:nvSpPr>
        <p:spPr>
          <a:xfrm>
            <a:off x="6256804" y="2402351"/>
            <a:ext cx="449609" cy="681268"/>
          </a:xfrm>
          <a:custGeom>
            <a:avLst/>
            <a:gdLst>
              <a:gd name="connsiteX0" fmla="*/ 318977 w 340242"/>
              <a:gd name="connsiteY0" fmla="*/ 0 h 1998921"/>
              <a:gd name="connsiteX1" fmla="*/ 0 w 340242"/>
              <a:gd name="connsiteY1" fmla="*/ 0 h 1998921"/>
              <a:gd name="connsiteX2" fmla="*/ 0 w 340242"/>
              <a:gd name="connsiteY2" fmla="*/ 1998921 h 1998921"/>
              <a:gd name="connsiteX3" fmla="*/ 340242 w 340242"/>
              <a:gd name="connsiteY3" fmla="*/ 1998921 h 1998921"/>
              <a:gd name="connsiteX4" fmla="*/ 340242 w 340242"/>
              <a:gd name="connsiteY4" fmla="*/ 1998921 h 1998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242" h="1998921">
                <a:moveTo>
                  <a:pt x="318977" y="0"/>
                </a:moveTo>
                <a:lnTo>
                  <a:pt x="0" y="0"/>
                </a:lnTo>
                <a:lnTo>
                  <a:pt x="0" y="1998921"/>
                </a:lnTo>
                <a:lnTo>
                  <a:pt x="340242" y="1998921"/>
                </a:lnTo>
                <a:lnTo>
                  <a:pt x="340242" y="1998921"/>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54" name="Shape 94">
            <a:extLst>
              <a:ext uri="{FF2B5EF4-FFF2-40B4-BE49-F238E27FC236}">
                <a16:creationId xmlns:a16="http://schemas.microsoft.com/office/drawing/2014/main" id="{9784DB6F-985C-4E31-9C2B-41468AA3FF92}"/>
              </a:ext>
            </a:extLst>
          </p:cNvPr>
          <p:cNvSpPr/>
          <p:nvPr/>
        </p:nvSpPr>
        <p:spPr>
          <a:xfrm>
            <a:off x="6668128" y="1708611"/>
            <a:ext cx="100985" cy="351452"/>
          </a:xfrm>
          <a:custGeom>
            <a:avLst/>
            <a:gdLst/>
            <a:ahLst/>
            <a:cxnLst/>
            <a:rect l="0" t="0" r="0" b="0"/>
            <a:pathLst>
              <a:path w="120000" h="120000" extrusionOk="0">
                <a:moveTo>
                  <a:pt x="153" y="42409"/>
                </a:moveTo>
                <a:cubicBezTo>
                  <a:pt x="686" y="67022"/>
                  <a:pt x="-378" y="95386"/>
                  <a:pt x="153" y="120000"/>
                </a:cubicBezTo>
                <a:lnTo>
                  <a:pt x="120000" y="76568"/>
                </a:lnTo>
                <a:lnTo>
                  <a:pt x="120000" y="0"/>
                </a:lnTo>
                <a:lnTo>
                  <a:pt x="153" y="42409"/>
                </a:lnTo>
                <a:close/>
              </a:path>
            </a:pathLst>
          </a:custGeom>
          <a:gradFill>
            <a:gsLst>
              <a:gs pos="0">
                <a:srgbClr val="DFE9FB"/>
              </a:gs>
              <a:gs pos="100000">
                <a:srgbClr val="6E9BE7"/>
              </a:gs>
            </a:gsLst>
            <a:path path="circle">
              <a:fillToRect l="50000" t="50000" r="50000" b="50000"/>
            </a:path>
            <a:tileRect/>
          </a:gradFill>
          <a:ln w="9525" cap="flat" cmpd="sng">
            <a:solidFill>
              <a:srgbClr val="4C4C4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00">
              <a:solidFill>
                <a:srgbClr val="000000"/>
              </a:solidFill>
              <a:latin typeface="+mn-lt"/>
              <a:ea typeface="Source Sans Pro"/>
              <a:cs typeface="Source Sans Pro"/>
              <a:sym typeface="Source Sans Pro"/>
            </a:endParaRPr>
          </a:p>
        </p:txBody>
      </p:sp>
      <p:sp>
        <p:nvSpPr>
          <p:cNvPr id="55" name="Shape 94">
            <a:extLst>
              <a:ext uri="{FF2B5EF4-FFF2-40B4-BE49-F238E27FC236}">
                <a16:creationId xmlns:a16="http://schemas.microsoft.com/office/drawing/2014/main" id="{7454063E-5D70-4F9A-B5B6-01EFAF7E1237}"/>
              </a:ext>
            </a:extLst>
          </p:cNvPr>
          <p:cNvSpPr/>
          <p:nvPr/>
        </p:nvSpPr>
        <p:spPr>
          <a:xfrm>
            <a:off x="6721797" y="3395170"/>
            <a:ext cx="100985" cy="351452"/>
          </a:xfrm>
          <a:custGeom>
            <a:avLst/>
            <a:gdLst/>
            <a:ahLst/>
            <a:cxnLst/>
            <a:rect l="0" t="0" r="0" b="0"/>
            <a:pathLst>
              <a:path w="120000" h="120000" extrusionOk="0">
                <a:moveTo>
                  <a:pt x="153" y="42409"/>
                </a:moveTo>
                <a:cubicBezTo>
                  <a:pt x="686" y="67022"/>
                  <a:pt x="-378" y="95386"/>
                  <a:pt x="153" y="120000"/>
                </a:cubicBezTo>
                <a:lnTo>
                  <a:pt x="120000" y="76568"/>
                </a:lnTo>
                <a:lnTo>
                  <a:pt x="120000" y="0"/>
                </a:lnTo>
                <a:lnTo>
                  <a:pt x="153" y="42409"/>
                </a:lnTo>
                <a:close/>
              </a:path>
            </a:pathLst>
          </a:custGeom>
          <a:ln>
            <a:solidFill>
              <a:schemeClr val="accent2">
                <a:lumMod val="75000"/>
              </a:schemeClr>
            </a:solidFill>
            <a:headEnd type="none" w="sm" len="sm"/>
            <a:tailEnd type="none" w="sm" len="sm"/>
          </a:ln>
        </p:spPr>
        <p:style>
          <a:lnRef idx="1">
            <a:schemeClr val="accent2"/>
          </a:lnRef>
          <a:fillRef idx="2">
            <a:schemeClr val="accent2"/>
          </a:fillRef>
          <a:effectRef idx="1">
            <a:schemeClr val="accent2"/>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000">
              <a:solidFill>
                <a:srgbClr val="000000"/>
              </a:solidFill>
              <a:ea typeface="Source Sans Pro"/>
              <a:cs typeface="Source Sans Pro"/>
              <a:sym typeface="Source Sans Pro"/>
            </a:endParaRPr>
          </a:p>
        </p:txBody>
      </p:sp>
      <p:sp>
        <p:nvSpPr>
          <p:cNvPr id="56" name="Shape 94">
            <a:extLst>
              <a:ext uri="{FF2B5EF4-FFF2-40B4-BE49-F238E27FC236}">
                <a16:creationId xmlns:a16="http://schemas.microsoft.com/office/drawing/2014/main" id="{91BB2C9B-FE42-47C7-8949-A35704491291}"/>
              </a:ext>
            </a:extLst>
          </p:cNvPr>
          <p:cNvSpPr/>
          <p:nvPr/>
        </p:nvSpPr>
        <p:spPr>
          <a:xfrm>
            <a:off x="6684421" y="2196261"/>
            <a:ext cx="100985" cy="351452"/>
          </a:xfrm>
          <a:custGeom>
            <a:avLst/>
            <a:gdLst/>
            <a:ahLst/>
            <a:cxnLst/>
            <a:rect l="0" t="0" r="0" b="0"/>
            <a:pathLst>
              <a:path w="120000" h="120000" extrusionOk="0">
                <a:moveTo>
                  <a:pt x="153" y="42409"/>
                </a:moveTo>
                <a:cubicBezTo>
                  <a:pt x="686" y="67022"/>
                  <a:pt x="-378" y="95386"/>
                  <a:pt x="153" y="120000"/>
                </a:cubicBezTo>
                <a:lnTo>
                  <a:pt x="120000" y="76568"/>
                </a:lnTo>
                <a:lnTo>
                  <a:pt x="120000" y="0"/>
                </a:lnTo>
                <a:lnTo>
                  <a:pt x="153" y="42409"/>
                </a:lnTo>
                <a:close/>
              </a:path>
            </a:pathLst>
          </a:custGeom>
          <a:gradFill>
            <a:gsLst>
              <a:gs pos="0">
                <a:srgbClr val="DFE9FB"/>
              </a:gs>
              <a:gs pos="100000">
                <a:srgbClr val="6E9BE7"/>
              </a:gs>
            </a:gsLst>
            <a:path path="circle">
              <a:fillToRect l="50000" t="50000" r="50000" b="50000"/>
            </a:path>
            <a:tileRect/>
          </a:gradFill>
          <a:ln w="9525" cap="flat" cmpd="sng">
            <a:solidFill>
              <a:srgbClr val="4C4C4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00">
              <a:solidFill>
                <a:srgbClr val="000000"/>
              </a:solidFill>
              <a:latin typeface="+mn-lt"/>
              <a:ea typeface="Source Sans Pro"/>
              <a:cs typeface="Source Sans Pro"/>
              <a:sym typeface="Source Sans Pro"/>
            </a:endParaRPr>
          </a:p>
        </p:txBody>
      </p:sp>
      <p:sp>
        <p:nvSpPr>
          <p:cNvPr id="57" name="Shape 94">
            <a:extLst>
              <a:ext uri="{FF2B5EF4-FFF2-40B4-BE49-F238E27FC236}">
                <a16:creationId xmlns:a16="http://schemas.microsoft.com/office/drawing/2014/main" id="{BF64012B-DB9B-4A47-A043-82CEC6896550}"/>
              </a:ext>
            </a:extLst>
          </p:cNvPr>
          <p:cNvSpPr/>
          <p:nvPr/>
        </p:nvSpPr>
        <p:spPr>
          <a:xfrm>
            <a:off x="6706413" y="2883075"/>
            <a:ext cx="100985" cy="351452"/>
          </a:xfrm>
          <a:custGeom>
            <a:avLst/>
            <a:gdLst/>
            <a:ahLst/>
            <a:cxnLst/>
            <a:rect l="0" t="0" r="0" b="0"/>
            <a:pathLst>
              <a:path w="120000" h="120000" extrusionOk="0">
                <a:moveTo>
                  <a:pt x="153" y="42409"/>
                </a:moveTo>
                <a:cubicBezTo>
                  <a:pt x="686" y="67022"/>
                  <a:pt x="-378" y="95386"/>
                  <a:pt x="153" y="120000"/>
                </a:cubicBezTo>
                <a:lnTo>
                  <a:pt x="120000" y="76568"/>
                </a:lnTo>
                <a:lnTo>
                  <a:pt x="120000" y="0"/>
                </a:lnTo>
                <a:lnTo>
                  <a:pt x="153" y="42409"/>
                </a:lnTo>
                <a:close/>
              </a:path>
            </a:pathLst>
          </a:custGeom>
          <a:ln>
            <a:solidFill>
              <a:schemeClr val="accent2">
                <a:lumMod val="75000"/>
              </a:schemeClr>
            </a:solidFill>
            <a:headEnd type="none" w="sm" len="sm"/>
            <a:tailEnd type="none" w="sm" len="sm"/>
          </a:ln>
        </p:spPr>
        <p:style>
          <a:lnRef idx="1">
            <a:schemeClr val="accent2"/>
          </a:lnRef>
          <a:fillRef idx="2">
            <a:schemeClr val="accent2"/>
          </a:fillRef>
          <a:effectRef idx="1">
            <a:schemeClr val="accent2"/>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000">
              <a:solidFill>
                <a:srgbClr val="000000"/>
              </a:solidFill>
              <a:ea typeface="Source Sans Pro"/>
              <a:cs typeface="Source Sans Pro"/>
              <a:sym typeface="Source Sans Pro"/>
            </a:endParaRPr>
          </a:p>
        </p:txBody>
      </p:sp>
      <p:sp>
        <p:nvSpPr>
          <p:cNvPr id="58" name="Freeform 11">
            <a:extLst>
              <a:ext uri="{FF2B5EF4-FFF2-40B4-BE49-F238E27FC236}">
                <a16:creationId xmlns:a16="http://schemas.microsoft.com/office/drawing/2014/main" id="{23B590A9-0B04-4F90-825C-2BD806765ADE}"/>
              </a:ext>
            </a:extLst>
          </p:cNvPr>
          <p:cNvSpPr/>
          <p:nvPr/>
        </p:nvSpPr>
        <p:spPr>
          <a:xfrm>
            <a:off x="5288539" y="2742735"/>
            <a:ext cx="969984" cy="481966"/>
          </a:xfrm>
          <a:custGeom>
            <a:avLst/>
            <a:gdLst>
              <a:gd name="connsiteX0" fmla="*/ 1382751 w 1382751"/>
              <a:gd name="connsiteY0" fmla="*/ 0 h 858643"/>
              <a:gd name="connsiteX1" fmla="*/ 1014761 w 1382751"/>
              <a:gd name="connsiteY1" fmla="*/ 0 h 858643"/>
              <a:gd name="connsiteX2" fmla="*/ 1014761 w 1382751"/>
              <a:gd name="connsiteY2" fmla="*/ 858643 h 858643"/>
              <a:gd name="connsiteX3" fmla="*/ 0 w 1382751"/>
              <a:gd name="connsiteY3" fmla="*/ 858643 h 858643"/>
            </a:gdLst>
            <a:ahLst/>
            <a:cxnLst>
              <a:cxn ang="0">
                <a:pos x="connsiteX0" y="connsiteY0"/>
              </a:cxn>
              <a:cxn ang="0">
                <a:pos x="connsiteX1" y="connsiteY1"/>
              </a:cxn>
              <a:cxn ang="0">
                <a:pos x="connsiteX2" y="connsiteY2"/>
              </a:cxn>
              <a:cxn ang="0">
                <a:pos x="connsiteX3" y="connsiteY3"/>
              </a:cxn>
            </a:cxnLst>
            <a:rect l="l" t="t" r="r" b="b"/>
            <a:pathLst>
              <a:path w="1382751" h="858643">
                <a:moveTo>
                  <a:pt x="1382751" y="0"/>
                </a:moveTo>
                <a:lnTo>
                  <a:pt x="1014761" y="0"/>
                </a:lnTo>
                <a:lnTo>
                  <a:pt x="1014761" y="858643"/>
                </a:lnTo>
                <a:lnTo>
                  <a:pt x="0" y="858643"/>
                </a:lnTo>
              </a:path>
            </a:pathLst>
          </a:custGeom>
          <a:ln>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sz="1000"/>
          </a:p>
        </p:txBody>
      </p:sp>
      <p:cxnSp>
        <p:nvCxnSpPr>
          <p:cNvPr id="59" name="Straight Arrow Connector 58">
            <a:extLst>
              <a:ext uri="{FF2B5EF4-FFF2-40B4-BE49-F238E27FC236}">
                <a16:creationId xmlns:a16="http://schemas.microsoft.com/office/drawing/2014/main" id="{44C92186-9C6F-4DD2-B82F-587691F0994F}"/>
              </a:ext>
            </a:extLst>
          </p:cNvPr>
          <p:cNvCxnSpPr>
            <a:cxnSpLocks/>
          </p:cNvCxnSpPr>
          <p:nvPr/>
        </p:nvCxnSpPr>
        <p:spPr>
          <a:xfrm>
            <a:off x="6721797" y="1981168"/>
            <a:ext cx="0" cy="2589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FC8804B4-BE30-486C-A61E-7079EEB799E0}"/>
              </a:ext>
            </a:extLst>
          </p:cNvPr>
          <p:cNvCxnSpPr>
            <a:cxnSpLocks/>
          </p:cNvCxnSpPr>
          <p:nvPr/>
        </p:nvCxnSpPr>
        <p:spPr>
          <a:xfrm>
            <a:off x="6769113" y="3200236"/>
            <a:ext cx="0" cy="258919"/>
          </a:xfrm>
          <a:prstGeom prst="straightConnector1">
            <a:avLst/>
          </a:prstGeom>
          <a:ln>
            <a:solidFill>
              <a:schemeClr val="accent2">
                <a:lumMod val="75000"/>
              </a:schemeClr>
            </a:solidFill>
            <a:headEnd type="triangle" w="med" len="med"/>
            <a:tailEnd type="none" w="med" len="med"/>
          </a:ln>
        </p:spPr>
        <p:style>
          <a:lnRef idx="1">
            <a:schemeClr val="accent2"/>
          </a:lnRef>
          <a:fillRef idx="2">
            <a:schemeClr val="accent2"/>
          </a:fillRef>
          <a:effectRef idx="1">
            <a:schemeClr val="accent2"/>
          </a:effectRef>
          <a:fontRef idx="minor">
            <a:schemeClr val="dk1"/>
          </a:fontRef>
        </p:style>
      </p:cxnSp>
      <p:sp>
        <p:nvSpPr>
          <p:cNvPr id="61" name="Shape 118">
            <a:extLst>
              <a:ext uri="{FF2B5EF4-FFF2-40B4-BE49-F238E27FC236}">
                <a16:creationId xmlns:a16="http://schemas.microsoft.com/office/drawing/2014/main" id="{9600667A-5BF1-498C-A9F1-0E969B9DC321}"/>
              </a:ext>
            </a:extLst>
          </p:cNvPr>
          <p:cNvSpPr/>
          <p:nvPr/>
        </p:nvSpPr>
        <p:spPr>
          <a:xfrm>
            <a:off x="6970295" y="2483859"/>
            <a:ext cx="1408766" cy="425401"/>
          </a:xfrm>
          <a:prstGeom prst="rect">
            <a:avLst/>
          </a:prstGeom>
          <a:noFill/>
          <a:ln>
            <a:noFill/>
          </a:ln>
        </p:spPr>
        <p:txBody>
          <a:bodyPr spcFirstLastPara="1" wrap="square" lIns="91425" tIns="45700" rIns="91425" bIns="45700" anchor="ctr" anchorCtr="0">
            <a:noAutofit/>
          </a:bodyPr>
          <a:lstStyle/>
          <a:p>
            <a:pPr marL="0" marR="0" lvl="0" indent="0" rtl="0">
              <a:spcBef>
                <a:spcPts val="0"/>
              </a:spcBef>
              <a:spcAft>
                <a:spcPts val="0"/>
              </a:spcAft>
              <a:buNone/>
            </a:pPr>
            <a:r>
              <a:rPr lang="en-US" altLang="zh-CN" sz="1000" b="1" dirty="0">
                <a:latin typeface="+mn-lt"/>
                <a:ea typeface="Proxima Nova"/>
                <a:cs typeface="Proxima Nova"/>
                <a:sym typeface="Proxima Nova"/>
              </a:rPr>
              <a:t>PatchGAN</a:t>
            </a:r>
            <a:endParaRPr lang="en-US" altLang="zh-CN" sz="1000" dirty="0">
              <a:latin typeface="+mn-lt"/>
              <a:ea typeface="Proxima Nova"/>
              <a:cs typeface="Proxima Nova"/>
              <a:sym typeface="Proxima Nova"/>
            </a:endParaRPr>
          </a:p>
          <a:p>
            <a:pPr marL="0" marR="0" lvl="0" indent="0" rtl="0">
              <a:spcBef>
                <a:spcPts val="0"/>
              </a:spcBef>
              <a:spcAft>
                <a:spcPts val="0"/>
              </a:spcAft>
              <a:buNone/>
            </a:pPr>
            <a:r>
              <a:rPr lang="en-US" altLang="zh-CN" sz="1000" dirty="0">
                <a:latin typeface="+mn-lt"/>
                <a:ea typeface="Proxima Nova"/>
                <a:cs typeface="Proxima Nova"/>
                <a:sym typeface="Proxima Nova"/>
              </a:rPr>
              <a:t>Get patches</a:t>
            </a:r>
            <a:r>
              <a:rPr lang="zh-CN" altLang="en-US" sz="1000" dirty="0">
                <a:latin typeface="+mn-lt"/>
                <a:ea typeface="Proxima Nova"/>
                <a:cs typeface="Proxima Nova"/>
                <a:sym typeface="Proxima Nova"/>
              </a:rPr>
              <a:t> </a:t>
            </a:r>
            <a:r>
              <a:rPr lang="en-US" altLang="zh-CN" sz="1000" dirty="0">
                <a:latin typeface="+mn-lt"/>
                <a:ea typeface="Proxima Nova"/>
                <a:cs typeface="Proxima Nova"/>
                <a:sym typeface="Proxima Nova"/>
              </a:rPr>
              <a:t>by</a:t>
            </a:r>
            <a:r>
              <a:rPr lang="zh-CN" altLang="en-US" sz="1000" dirty="0">
                <a:latin typeface="+mn-lt"/>
                <a:ea typeface="Proxima Nova"/>
                <a:cs typeface="Proxima Nova"/>
                <a:sym typeface="Proxima Nova"/>
              </a:rPr>
              <a:t> </a:t>
            </a:r>
            <a:r>
              <a:rPr lang="en-US" altLang="zh-CN" sz="1000" dirty="0">
                <a:latin typeface="+mn-lt"/>
                <a:ea typeface="Proxima Nova"/>
                <a:cs typeface="Proxima Nova"/>
                <a:sym typeface="Proxima Nova"/>
              </a:rPr>
              <a:t>sliding</a:t>
            </a:r>
            <a:r>
              <a:rPr lang="zh-CN" altLang="en-US" sz="1000" dirty="0">
                <a:latin typeface="+mn-lt"/>
                <a:ea typeface="Proxima Nova"/>
                <a:cs typeface="Proxima Nova"/>
                <a:sym typeface="Proxima Nova"/>
              </a:rPr>
              <a:t> </a:t>
            </a:r>
            <a:r>
              <a:rPr lang="en-US" altLang="zh-CN" sz="1000" dirty="0">
                <a:latin typeface="+mn-lt"/>
                <a:ea typeface="Proxima Nova"/>
                <a:cs typeface="Proxima Nova"/>
                <a:sym typeface="Proxima Nova"/>
              </a:rPr>
              <a:t>window</a:t>
            </a:r>
            <a:endParaRPr sz="1000" dirty="0">
              <a:solidFill>
                <a:srgbClr val="000000"/>
              </a:solidFill>
              <a:latin typeface="+mn-lt"/>
              <a:ea typeface="Proxima Nova"/>
              <a:cs typeface="Proxima Nova"/>
              <a:sym typeface="Proxima Nova"/>
            </a:endParaRPr>
          </a:p>
        </p:txBody>
      </p:sp>
      <p:sp>
        <p:nvSpPr>
          <p:cNvPr id="63" name="Shape 104">
            <a:extLst>
              <a:ext uri="{FF2B5EF4-FFF2-40B4-BE49-F238E27FC236}">
                <a16:creationId xmlns:a16="http://schemas.microsoft.com/office/drawing/2014/main" id="{9E41C122-983A-452B-838A-4E5958964841}"/>
              </a:ext>
            </a:extLst>
          </p:cNvPr>
          <p:cNvSpPr/>
          <p:nvPr/>
        </p:nvSpPr>
        <p:spPr>
          <a:xfrm>
            <a:off x="3160862" y="3087145"/>
            <a:ext cx="1628671" cy="324045"/>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None/>
            </a:pPr>
            <a:r>
              <a:rPr lang="en-US" altLang="zh-Hans" sz="900" dirty="0">
                <a:solidFill>
                  <a:schemeClr val="bg2"/>
                </a:solidFill>
                <a:latin typeface="+mn-lt"/>
                <a:ea typeface="Proxima Nova"/>
                <a:cs typeface="Proxima Nova"/>
                <a:sym typeface="Proxima Nova"/>
              </a:rPr>
              <a:t>Discriminator</a:t>
            </a:r>
            <a:r>
              <a:rPr lang="zh-Hans" altLang="en-US" sz="900" dirty="0">
                <a:solidFill>
                  <a:schemeClr val="bg2"/>
                </a:solidFill>
                <a:latin typeface="+mn-lt"/>
                <a:ea typeface="Proxima Nova"/>
                <a:cs typeface="Proxima Nova"/>
                <a:sym typeface="Proxima Nova"/>
              </a:rPr>
              <a:t> </a:t>
            </a:r>
            <a:r>
              <a:rPr lang="en-US" altLang="zh-Hans" sz="900" dirty="0">
                <a:solidFill>
                  <a:schemeClr val="bg2"/>
                </a:solidFill>
                <a:latin typeface="+mn-lt"/>
                <a:ea typeface="Proxima Nova"/>
                <a:cs typeface="Proxima Nova"/>
                <a:sym typeface="Proxima Nova"/>
              </a:rPr>
              <a:t>Netwo</a:t>
            </a:r>
            <a:r>
              <a:rPr lang="en-US" altLang="zh-CN" sz="900" dirty="0">
                <a:solidFill>
                  <a:schemeClr val="bg2"/>
                </a:solidFill>
                <a:latin typeface="+mn-lt"/>
                <a:ea typeface="Proxima Nova"/>
                <a:cs typeface="Proxima Nova"/>
                <a:sym typeface="Proxima Nova"/>
              </a:rPr>
              <a:t>r</a:t>
            </a:r>
            <a:r>
              <a:rPr lang="en-US" altLang="zh-Hans" sz="900" dirty="0">
                <a:solidFill>
                  <a:schemeClr val="bg2"/>
                </a:solidFill>
                <a:latin typeface="+mn-lt"/>
                <a:ea typeface="Proxima Nova"/>
                <a:cs typeface="Proxima Nova"/>
                <a:sym typeface="Proxima Nova"/>
              </a:rPr>
              <a:t>k</a:t>
            </a:r>
            <a:endParaRPr sz="900" dirty="0">
              <a:solidFill>
                <a:schemeClr val="bg2"/>
              </a:solidFill>
              <a:latin typeface="+mn-lt"/>
              <a:ea typeface="Proxima Nova"/>
              <a:cs typeface="Proxima Nova"/>
              <a:sym typeface="Proxima Nova"/>
            </a:endParaRPr>
          </a:p>
        </p:txBody>
      </p:sp>
      <p:sp>
        <p:nvSpPr>
          <p:cNvPr id="26" name="Shape 12">
            <a:extLst>
              <a:ext uri="{FF2B5EF4-FFF2-40B4-BE49-F238E27FC236}">
                <a16:creationId xmlns:a16="http://schemas.microsoft.com/office/drawing/2014/main" id="{18DB39E9-B83A-5444-AE7D-C504C3BABAB4}"/>
              </a:ext>
            </a:extLst>
          </p:cNvPr>
          <p:cNvSpPr txBox="1">
            <a:spLocks/>
          </p:cNvSpPr>
          <p:nvPr/>
        </p:nvSpPr>
        <p:spPr>
          <a:xfrm>
            <a:off x="0" y="4869656"/>
            <a:ext cx="2895600" cy="273844"/>
          </a:xfrm>
          <a:prstGeom prst="rect">
            <a:avLst/>
          </a:prstGeom>
          <a:noFill/>
          <a:ln>
            <a:noFill/>
          </a:ln>
        </p:spPr>
        <p:txBody>
          <a:bodyPr wrap="square"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None/>
              <a:defRPr sz="1000" b="0" i="0" u="none" strike="noStrike" cap="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r>
              <a:rPr lang="en-US" dirty="0">
                <a:solidFill>
                  <a:srgbClr val="FFFFFF"/>
                </a:solidFill>
              </a:rPr>
              <a:t>PhD Defense, May 11, 2020</a:t>
            </a:r>
          </a:p>
        </p:txBody>
      </p:sp>
    </p:spTree>
    <p:extLst>
      <p:ext uri="{BB962C8B-B14F-4D97-AF65-F5344CB8AC3E}">
        <p14:creationId xmlns:p14="http://schemas.microsoft.com/office/powerpoint/2010/main" val="380689320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4F706DD9-C388-4785-BE88-60C67038ACFD}"/>
              </a:ext>
            </a:extLst>
          </p:cNvPr>
          <p:cNvSpPr/>
          <p:nvPr/>
        </p:nvSpPr>
        <p:spPr>
          <a:xfrm>
            <a:off x="658456" y="1932724"/>
            <a:ext cx="4970443" cy="307777"/>
          </a:xfrm>
          <a:prstGeom prst="rect">
            <a:avLst/>
          </a:prstGeom>
        </p:spPr>
        <p:txBody>
          <a:bodyPr wrap="square">
            <a:spAutoFit/>
          </a:bodyPr>
          <a:lstStyle/>
          <a:p>
            <a:r>
              <a:rPr lang="en-US" dirty="0">
                <a:latin typeface="+mn-lt"/>
                <a:ea typeface="SimSun" panose="02010600030101010101" pitchFamily="2" charset="-122"/>
              </a:rPr>
              <a:t>- </a:t>
            </a:r>
            <a:endParaRPr lang="en-US" dirty="0">
              <a:latin typeface="+mn-lt"/>
            </a:endParaRPr>
          </a:p>
        </p:txBody>
      </p:sp>
      <p:sp>
        <p:nvSpPr>
          <p:cNvPr id="3" name="Title 2">
            <a:extLst>
              <a:ext uri="{FF2B5EF4-FFF2-40B4-BE49-F238E27FC236}">
                <a16:creationId xmlns:a16="http://schemas.microsoft.com/office/drawing/2014/main" id="{619FEB82-4D05-4486-917B-BEDDADDB99DC}"/>
              </a:ext>
            </a:extLst>
          </p:cNvPr>
          <p:cNvSpPr>
            <a:spLocks noGrp="1"/>
          </p:cNvSpPr>
          <p:nvPr>
            <p:ph type="title"/>
          </p:nvPr>
        </p:nvSpPr>
        <p:spPr/>
        <p:txBody>
          <a:bodyPr>
            <a:normAutofit fontScale="90000"/>
          </a:bodyPr>
          <a:lstStyle/>
          <a:p>
            <a:r>
              <a:rPr lang="en-US" dirty="0"/>
              <a:t>MUFOLD_LM Loss Functions</a:t>
            </a:r>
          </a:p>
        </p:txBody>
      </p:sp>
      <p:sp>
        <p:nvSpPr>
          <p:cNvPr id="4" name="Slide Number Placeholder 3">
            <a:extLst>
              <a:ext uri="{FF2B5EF4-FFF2-40B4-BE49-F238E27FC236}">
                <a16:creationId xmlns:a16="http://schemas.microsoft.com/office/drawing/2014/main" id="{F93D272F-0D62-4A0B-93A0-7BBAB11B0F01}"/>
              </a:ext>
            </a:extLst>
          </p:cNvPr>
          <p:cNvSpPr>
            <a:spLocks noGrp="1"/>
          </p:cNvSpPr>
          <p:nvPr>
            <p:ph type="sldNum" idx="4"/>
          </p:nvPr>
        </p:nvSpPr>
        <p:spPr/>
        <p:txBody>
          <a:bodyPr/>
          <a:lstStyle/>
          <a:p>
            <a:pPr marL="0" marR="0" lvl="0" indent="0" algn="l" rtl="0">
              <a:spcBef>
                <a:spcPts val="0"/>
              </a:spcBef>
              <a:buSzPct val="25000"/>
              <a:buNone/>
            </a:pPr>
            <a:fld id="{00000000-1234-1234-1234-123412341234}" type="slidenum">
              <a:rPr lang="en-US" sz="1000" b="0" i="0" u="none" strike="noStrike" cap="none" smtClean="0">
                <a:solidFill>
                  <a:schemeClr val="lt1"/>
                </a:solidFill>
                <a:latin typeface="Arial"/>
                <a:ea typeface="Arial"/>
                <a:cs typeface="Arial"/>
                <a:sym typeface="Arial"/>
              </a:rPr>
              <a:t>72</a:t>
            </a:fld>
            <a:endParaRPr lang="en-US" sz="1000" b="0" i="0" u="none" strike="noStrike" cap="none">
              <a:solidFill>
                <a:schemeClr val="lt1"/>
              </a:solidFill>
              <a:latin typeface="Arial"/>
              <a:ea typeface="Arial"/>
              <a:cs typeface="Arial"/>
              <a:sym typeface="Arial"/>
            </a:endParaRPr>
          </a:p>
        </p:txBody>
      </p:sp>
      <p:grpSp>
        <p:nvGrpSpPr>
          <p:cNvPr id="26" name="Group 25">
            <a:extLst>
              <a:ext uri="{FF2B5EF4-FFF2-40B4-BE49-F238E27FC236}">
                <a16:creationId xmlns:a16="http://schemas.microsoft.com/office/drawing/2014/main" id="{4859E915-8B68-4A4F-928C-72FC2D3B73F2}"/>
              </a:ext>
            </a:extLst>
          </p:cNvPr>
          <p:cNvGrpSpPr/>
          <p:nvPr/>
        </p:nvGrpSpPr>
        <p:grpSpPr>
          <a:xfrm>
            <a:off x="5975520" y="1924438"/>
            <a:ext cx="2019698" cy="1769710"/>
            <a:chOff x="852792" y="2571750"/>
            <a:chExt cx="2372050" cy="2078450"/>
          </a:xfrm>
        </p:grpSpPr>
        <p:pic>
          <p:nvPicPr>
            <p:cNvPr id="10" name="Google Shape;163;p14">
              <a:extLst>
                <a:ext uri="{FF2B5EF4-FFF2-40B4-BE49-F238E27FC236}">
                  <a16:creationId xmlns:a16="http://schemas.microsoft.com/office/drawing/2014/main" id="{A94587EC-D7F1-47C8-B792-24337F1A2B39}"/>
                </a:ext>
              </a:extLst>
            </p:cNvPr>
            <p:cNvPicPr preferRelativeResize="0"/>
            <p:nvPr/>
          </p:nvPicPr>
          <p:blipFill>
            <a:blip r:embed="rId2">
              <a:alphaModFix/>
            </a:blip>
            <a:stretch>
              <a:fillRect/>
            </a:stretch>
          </p:blipFill>
          <p:spPr>
            <a:xfrm>
              <a:off x="852792" y="2571750"/>
              <a:ext cx="2372050" cy="2078450"/>
            </a:xfrm>
            <a:prstGeom prst="rect">
              <a:avLst/>
            </a:prstGeom>
            <a:noFill/>
            <a:ln>
              <a:noFill/>
            </a:ln>
          </p:spPr>
        </p:pic>
        <p:cxnSp>
          <p:nvCxnSpPr>
            <p:cNvPr id="11" name="Google Shape;164;p14">
              <a:extLst>
                <a:ext uri="{FF2B5EF4-FFF2-40B4-BE49-F238E27FC236}">
                  <a16:creationId xmlns:a16="http://schemas.microsoft.com/office/drawing/2014/main" id="{838138E7-D8B5-4B49-B801-CA576FCF2816}"/>
                </a:ext>
              </a:extLst>
            </p:cNvPr>
            <p:cNvCxnSpPr/>
            <p:nvPr/>
          </p:nvCxnSpPr>
          <p:spPr>
            <a:xfrm>
              <a:off x="1645443" y="2704075"/>
              <a:ext cx="0" cy="556200"/>
            </a:xfrm>
            <a:prstGeom prst="straightConnector1">
              <a:avLst/>
            </a:prstGeom>
            <a:noFill/>
            <a:ln w="19050" cap="flat" cmpd="sng">
              <a:solidFill>
                <a:srgbClr val="980000"/>
              </a:solidFill>
              <a:prstDash val="solid"/>
              <a:round/>
              <a:headEnd type="none" w="med" len="med"/>
              <a:tailEnd type="none" w="med" len="med"/>
            </a:ln>
          </p:spPr>
        </p:cxnSp>
        <p:cxnSp>
          <p:nvCxnSpPr>
            <p:cNvPr id="12" name="Google Shape;165;p14">
              <a:extLst>
                <a:ext uri="{FF2B5EF4-FFF2-40B4-BE49-F238E27FC236}">
                  <a16:creationId xmlns:a16="http://schemas.microsoft.com/office/drawing/2014/main" id="{D39B54BD-FD84-426E-826B-303F2513A75D}"/>
                </a:ext>
              </a:extLst>
            </p:cNvPr>
            <p:cNvCxnSpPr/>
            <p:nvPr/>
          </p:nvCxnSpPr>
          <p:spPr>
            <a:xfrm>
              <a:off x="2215593" y="2704075"/>
              <a:ext cx="0" cy="556200"/>
            </a:xfrm>
            <a:prstGeom prst="straightConnector1">
              <a:avLst/>
            </a:prstGeom>
            <a:noFill/>
            <a:ln w="19050" cap="flat" cmpd="sng">
              <a:solidFill>
                <a:srgbClr val="980000"/>
              </a:solidFill>
              <a:prstDash val="solid"/>
              <a:round/>
              <a:headEnd type="none" w="med" len="med"/>
              <a:tailEnd type="none" w="med" len="med"/>
            </a:ln>
          </p:spPr>
        </p:cxnSp>
        <p:cxnSp>
          <p:nvCxnSpPr>
            <p:cNvPr id="13" name="Google Shape;166;p14">
              <a:extLst>
                <a:ext uri="{FF2B5EF4-FFF2-40B4-BE49-F238E27FC236}">
                  <a16:creationId xmlns:a16="http://schemas.microsoft.com/office/drawing/2014/main" id="{987D60CF-DEC8-4F57-A28A-810BA2D1AECF}"/>
                </a:ext>
              </a:extLst>
            </p:cNvPr>
            <p:cNvCxnSpPr/>
            <p:nvPr/>
          </p:nvCxnSpPr>
          <p:spPr>
            <a:xfrm>
              <a:off x="2218093" y="3258375"/>
              <a:ext cx="629700" cy="0"/>
            </a:xfrm>
            <a:prstGeom prst="straightConnector1">
              <a:avLst/>
            </a:prstGeom>
            <a:noFill/>
            <a:ln w="19050" cap="flat" cmpd="sng">
              <a:solidFill>
                <a:srgbClr val="980000"/>
              </a:solidFill>
              <a:prstDash val="solid"/>
              <a:round/>
              <a:headEnd type="none" w="med" len="med"/>
              <a:tailEnd type="none" w="med" len="med"/>
            </a:ln>
          </p:spPr>
        </p:cxnSp>
        <p:cxnSp>
          <p:nvCxnSpPr>
            <p:cNvPr id="14" name="Google Shape;167;p14">
              <a:extLst>
                <a:ext uri="{FF2B5EF4-FFF2-40B4-BE49-F238E27FC236}">
                  <a16:creationId xmlns:a16="http://schemas.microsoft.com/office/drawing/2014/main" id="{141F9E15-B514-4FC4-8B6D-24C08D0046F2}"/>
                </a:ext>
              </a:extLst>
            </p:cNvPr>
            <p:cNvCxnSpPr/>
            <p:nvPr/>
          </p:nvCxnSpPr>
          <p:spPr>
            <a:xfrm>
              <a:off x="999468" y="3258375"/>
              <a:ext cx="645900" cy="0"/>
            </a:xfrm>
            <a:prstGeom prst="straightConnector1">
              <a:avLst/>
            </a:prstGeom>
            <a:noFill/>
            <a:ln w="19050" cap="flat" cmpd="sng">
              <a:solidFill>
                <a:srgbClr val="980000"/>
              </a:solidFill>
              <a:prstDash val="solid"/>
              <a:round/>
              <a:headEnd type="none" w="med" len="med"/>
              <a:tailEnd type="none" w="med" len="med"/>
            </a:ln>
          </p:spPr>
        </p:cxnSp>
        <p:cxnSp>
          <p:nvCxnSpPr>
            <p:cNvPr id="15" name="Google Shape;168;p14">
              <a:extLst>
                <a:ext uri="{FF2B5EF4-FFF2-40B4-BE49-F238E27FC236}">
                  <a16:creationId xmlns:a16="http://schemas.microsoft.com/office/drawing/2014/main" id="{25A295B7-67C4-4F28-A7E0-BBBACCEE117C}"/>
                </a:ext>
              </a:extLst>
            </p:cNvPr>
            <p:cNvCxnSpPr/>
            <p:nvPr/>
          </p:nvCxnSpPr>
          <p:spPr>
            <a:xfrm>
              <a:off x="1636868" y="2705675"/>
              <a:ext cx="579300" cy="0"/>
            </a:xfrm>
            <a:prstGeom prst="straightConnector1">
              <a:avLst/>
            </a:prstGeom>
            <a:noFill/>
            <a:ln w="19050" cap="flat" cmpd="sng">
              <a:solidFill>
                <a:srgbClr val="980000"/>
              </a:solidFill>
              <a:prstDash val="solid"/>
              <a:round/>
              <a:headEnd type="none" w="med" len="med"/>
              <a:tailEnd type="none" w="med" len="med"/>
            </a:ln>
          </p:spPr>
        </p:cxnSp>
        <p:cxnSp>
          <p:nvCxnSpPr>
            <p:cNvPr id="16" name="Google Shape;169;p14">
              <a:extLst>
                <a:ext uri="{FF2B5EF4-FFF2-40B4-BE49-F238E27FC236}">
                  <a16:creationId xmlns:a16="http://schemas.microsoft.com/office/drawing/2014/main" id="{E1D60887-C572-4140-87BC-9FE1D9CD5BF8}"/>
                </a:ext>
              </a:extLst>
            </p:cNvPr>
            <p:cNvCxnSpPr/>
            <p:nvPr/>
          </p:nvCxnSpPr>
          <p:spPr>
            <a:xfrm>
              <a:off x="1641431" y="3936525"/>
              <a:ext cx="0" cy="556200"/>
            </a:xfrm>
            <a:prstGeom prst="straightConnector1">
              <a:avLst/>
            </a:prstGeom>
            <a:noFill/>
            <a:ln w="19050" cap="flat" cmpd="sng">
              <a:solidFill>
                <a:srgbClr val="980000"/>
              </a:solidFill>
              <a:prstDash val="solid"/>
              <a:round/>
              <a:headEnd type="none" w="med" len="med"/>
              <a:tailEnd type="none" w="med" len="med"/>
            </a:ln>
          </p:spPr>
        </p:cxnSp>
        <p:cxnSp>
          <p:nvCxnSpPr>
            <p:cNvPr id="17" name="Google Shape;170;p14">
              <a:extLst>
                <a:ext uri="{FF2B5EF4-FFF2-40B4-BE49-F238E27FC236}">
                  <a16:creationId xmlns:a16="http://schemas.microsoft.com/office/drawing/2014/main" id="{674A2BCA-905C-475D-9098-56E975670B21}"/>
                </a:ext>
              </a:extLst>
            </p:cNvPr>
            <p:cNvCxnSpPr/>
            <p:nvPr/>
          </p:nvCxnSpPr>
          <p:spPr>
            <a:xfrm>
              <a:off x="2211581" y="3936525"/>
              <a:ext cx="0" cy="556200"/>
            </a:xfrm>
            <a:prstGeom prst="straightConnector1">
              <a:avLst/>
            </a:prstGeom>
            <a:noFill/>
            <a:ln w="19050" cap="flat" cmpd="sng">
              <a:solidFill>
                <a:srgbClr val="980000"/>
              </a:solidFill>
              <a:prstDash val="solid"/>
              <a:round/>
              <a:headEnd type="none" w="med" len="med"/>
              <a:tailEnd type="none" w="med" len="med"/>
            </a:ln>
          </p:spPr>
        </p:cxnSp>
        <p:cxnSp>
          <p:nvCxnSpPr>
            <p:cNvPr id="18" name="Google Shape;171;p14">
              <a:extLst>
                <a:ext uri="{FF2B5EF4-FFF2-40B4-BE49-F238E27FC236}">
                  <a16:creationId xmlns:a16="http://schemas.microsoft.com/office/drawing/2014/main" id="{78725107-BBF1-430F-92CF-AD912FFB8E97}"/>
                </a:ext>
              </a:extLst>
            </p:cNvPr>
            <p:cNvCxnSpPr/>
            <p:nvPr/>
          </p:nvCxnSpPr>
          <p:spPr>
            <a:xfrm>
              <a:off x="2220981" y="3946725"/>
              <a:ext cx="629700" cy="0"/>
            </a:xfrm>
            <a:prstGeom prst="straightConnector1">
              <a:avLst/>
            </a:prstGeom>
            <a:noFill/>
            <a:ln w="19050" cap="flat" cmpd="sng">
              <a:solidFill>
                <a:srgbClr val="980000"/>
              </a:solidFill>
              <a:prstDash val="solid"/>
              <a:round/>
              <a:headEnd type="none" w="med" len="med"/>
              <a:tailEnd type="none" w="med" len="med"/>
            </a:ln>
          </p:spPr>
        </p:cxnSp>
        <p:cxnSp>
          <p:nvCxnSpPr>
            <p:cNvPr id="19" name="Google Shape;172;p14">
              <a:extLst>
                <a:ext uri="{FF2B5EF4-FFF2-40B4-BE49-F238E27FC236}">
                  <a16:creationId xmlns:a16="http://schemas.microsoft.com/office/drawing/2014/main" id="{2A624069-571E-42F8-9F8E-F4C768E17715}"/>
                </a:ext>
              </a:extLst>
            </p:cNvPr>
            <p:cNvCxnSpPr/>
            <p:nvPr/>
          </p:nvCxnSpPr>
          <p:spPr>
            <a:xfrm>
              <a:off x="1002356" y="3946725"/>
              <a:ext cx="645900" cy="0"/>
            </a:xfrm>
            <a:prstGeom prst="straightConnector1">
              <a:avLst/>
            </a:prstGeom>
            <a:noFill/>
            <a:ln w="19050" cap="flat" cmpd="sng">
              <a:solidFill>
                <a:srgbClr val="980000"/>
              </a:solidFill>
              <a:prstDash val="solid"/>
              <a:round/>
              <a:headEnd type="none" w="med" len="med"/>
              <a:tailEnd type="none" w="med" len="med"/>
            </a:ln>
          </p:spPr>
        </p:cxnSp>
        <p:cxnSp>
          <p:nvCxnSpPr>
            <p:cNvPr id="20" name="Google Shape;173;p14">
              <a:extLst>
                <a:ext uri="{FF2B5EF4-FFF2-40B4-BE49-F238E27FC236}">
                  <a16:creationId xmlns:a16="http://schemas.microsoft.com/office/drawing/2014/main" id="{0816067C-D1EE-4C6A-BC5E-2B14A63639D3}"/>
                </a:ext>
              </a:extLst>
            </p:cNvPr>
            <p:cNvCxnSpPr/>
            <p:nvPr/>
          </p:nvCxnSpPr>
          <p:spPr>
            <a:xfrm>
              <a:off x="1636856" y="4492725"/>
              <a:ext cx="579300" cy="0"/>
            </a:xfrm>
            <a:prstGeom prst="straightConnector1">
              <a:avLst/>
            </a:prstGeom>
            <a:noFill/>
            <a:ln w="19050" cap="flat" cmpd="sng">
              <a:solidFill>
                <a:srgbClr val="980000"/>
              </a:solidFill>
              <a:prstDash val="solid"/>
              <a:round/>
              <a:headEnd type="none" w="med" len="med"/>
              <a:tailEnd type="none" w="med" len="med"/>
            </a:ln>
          </p:spPr>
        </p:cxnSp>
        <p:cxnSp>
          <p:nvCxnSpPr>
            <p:cNvPr id="21" name="Google Shape;174;p14">
              <a:extLst>
                <a:ext uri="{FF2B5EF4-FFF2-40B4-BE49-F238E27FC236}">
                  <a16:creationId xmlns:a16="http://schemas.microsoft.com/office/drawing/2014/main" id="{96021C0F-318E-4913-BE8A-1438451DF063}"/>
                </a:ext>
              </a:extLst>
            </p:cNvPr>
            <p:cNvCxnSpPr/>
            <p:nvPr/>
          </p:nvCxnSpPr>
          <p:spPr>
            <a:xfrm>
              <a:off x="997768" y="3258375"/>
              <a:ext cx="0" cy="682800"/>
            </a:xfrm>
            <a:prstGeom prst="straightConnector1">
              <a:avLst/>
            </a:prstGeom>
            <a:noFill/>
            <a:ln w="19050" cap="flat" cmpd="sng">
              <a:solidFill>
                <a:srgbClr val="980000"/>
              </a:solidFill>
              <a:prstDash val="solid"/>
              <a:round/>
              <a:headEnd type="none" w="med" len="med"/>
              <a:tailEnd type="none" w="med" len="med"/>
            </a:ln>
          </p:spPr>
        </p:cxnSp>
        <p:cxnSp>
          <p:nvCxnSpPr>
            <p:cNvPr id="22" name="Google Shape;175;p14">
              <a:extLst>
                <a:ext uri="{FF2B5EF4-FFF2-40B4-BE49-F238E27FC236}">
                  <a16:creationId xmlns:a16="http://schemas.microsoft.com/office/drawing/2014/main" id="{47AD4C99-4BEF-4089-95D0-CE6D13FCD1D6}"/>
                </a:ext>
              </a:extLst>
            </p:cNvPr>
            <p:cNvCxnSpPr/>
            <p:nvPr/>
          </p:nvCxnSpPr>
          <p:spPr>
            <a:xfrm>
              <a:off x="2839543" y="3253725"/>
              <a:ext cx="0" cy="682800"/>
            </a:xfrm>
            <a:prstGeom prst="straightConnector1">
              <a:avLst/>
            </a:prstGeom>
            <a:noFill/>
            <a:ln w="19050" cap="flat" cmpd="sng">
              <a:solidFill>
                <a:srgbClr val="980000"/>
              </a:solidFill>
              <a:prstDash val="solid"/>
              <a:round/>
              <a:headEnd type="none" w="med" len="med"/>
              <a:tailEnd type="none" w="med" len="med"/>
            </a:ln>
          </p:spPr>
        </p:cxnSp>
      </p:grpSp>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886CC881-F547-400B-B24A-722FD3C944B8}"/>
                  </a:ext>
                </a:extLst>
              </p:cNvPr>
              <p:cNvSpPr/>
              <p:nvPr/>
            </p:nvSpPr>
            <p:spPr>
              <a:xfrm>
                <a:off x="805563" y="1937360"/>
                <a:ext cx="2138214" cy="3216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solidFill>
                            <a:schemeClr val="bg2"/>
                          </a:solidFill>
                          <a:latin typeface="Cambria Math" panose="02040503050406030204" pitchFamily="18" charset="0"/>
                        </a:rPr>
                        <m:t>𝐿𝑜𝑠</m:t>
                      </m:r>
                      <m:sSub>
                        <m:sSubPr>
                          <m:ctrlPr>
                            <a:rPr lang="en-US" i="1">
                              <a:solidFill>
                                <a:schemeClr val="bg2"/>
                              </a:solidFill>
                              <a:latin typeface="Cambria Math" panose="02040503050406030204" pitchFamily="18" charset="0"/>
                            </a:rPr>
                          </m:ctrlPr>
                        </m:sSubPr>
                        <m:e>
                          <m:r>
                            <a:rPr lang="en-US" i="1">
                              <a:solidFill>
                                <a:schemeClr val="bg2"/>
                              </a:solidFill>
                              <a:latin typeface="Cambria Math" panose="02040503050406030204" pitchFamily="18" charset="0"/>
                            </a:rPr>
                            <m:t>𝑠</m:t>
                          </m:r>
                        </m:e>
                        <m:sub>
                          <m:r>
                            <a:rPr lang="en-US" i="1">
                              <a:solidFill>
                                <a:schemeClr val="bg2"/>
                              </a:solidFill>
                              <a:latin typeface="Cambria Math" panose="02040503050406030204" pitchFamily="18" charset="0"/>
                            </a:rPr>
                            <m:t>𝑟𝑒𝑐𝑜𝑛</m:t>
                          </m:r>
                        </m:sub>
                      </m:sSub>
                      <m:r>
                        <a:rPr lang="en-US">
                          <a:solidFill>
                            <a:schemeClr val="bg2"/>
                          </a:solidFill>
                          <a:latin typeface="Cambria Math" panose="02040503050406030204" pitchFamily="18" charset="0"/>
                        </a:rPr>
                        <m:t> =</m:t>
                      </m:r>
                      <m:sSubSup>
                        <m:sSubSupPr>
                          <m:ctrlPr>
                            <a:rPr lang="en-US" i="1">
                              <a:solidFill>
                                <a:schemeClr val="bg2"/>
                              </a:solidFill>
                              <a:latin typeface="Cambria Math" panose="02040503050406030204" pitchFamily="18" charset="0"/>
                            </a:rPr>
                          </m:ctrlPr>
                        </m:sSubSupPr>
                        <m:e>
                          <m:d>
                            <m:dPr>
                              <m:begChr m:val="‖"/>
                              <m:endChr m:val="‖"/>
                              <m:ctrlPr>
                                <a:rPr lang="en-US" i="1">
                                  <a:solidFill>
                                    <a:schemeClr val="bg2"/>
                                  </a:solidFill>
                                  <a:latin typeface="Cambria Math" panose="02040503050406030204" pitchFamily="18" charset="0"/>
                                </a:rPr>
                              </m:ctrlPr>
                            </m:dPr>
                            <m:e>
                              <m:r>
                                <a:rPr lang="en-US" i="1">
                                  <a:solidFill>
                                    <a:schemeClr val="bg2"/>
                                  </a:solidFill>
                                  <a:latin typeface="Cambria Math" panose="02040503050406030204" pitchFamily="18" charset="0"/>
                                </a:rPr>
                                <m:t>𝐺</m:t>
                              </m:r>
                              <m:r>
                                <a:rPr lang="en-US">
                                  <a:solidFill>
                                    <a:schemeClr val="bg2"/>
                                  </a:solidFill>
                                  <a:latin typeface="Cambria Math" panose="02040503050406030204" pitchFamily="18" charset="0"/>
                                </a:rPr>
                                <m:t>(</m:t>
                              </m:r>
                              <m:r>
                                <a:rPr lang="en-US" i="1">
                                  <a:solidFill>
                                    <a:schemeClr val="bg2"/>
                                  </a:solidFill>
                                  <a:latin typeface="Cambria Math" panose="02040503050406030204" pitchFamily="18" charset="0"/>
                                </a:rPr>
                                <m:t>𝑧</m:t>
                              </m:r>
                              <m:r>
                                <a:rPr lang="en-US">
                                  <a:solidFill>
                                    <a:schemeClr val="bg2"/>
                                  </a:solidFill>
                                  <a:latin typeface="Cambria Math" panose="02040503050406030204" pitchFamily="18" charset="0"/>
                                </a:rPr>
                                <m:t>) – </m:t>
                              </m:r>
                              <m:r>
                                <a:rPr lang="en-US" i="1">
                                  <a:solidFill>
                                    <a:schemeClr val="bg2"/>
                                  </a:solidFill>
                                  <a:latin typeface="Cambria Math" panose="02040503050406030204" pitchFamily="18" charset="0"/>
                                </a:rPr>
                                <m:t>𝑥</m:t>
                              </m:r>
                            </m:e>
                          </m:d>
                        </m:e>
                        <m:sub>
                          <m:r>
                            <a:rPr lang="en-US">
                              <a:solidFill>
                                <a:schemeClr val="bg2"/>
                              </a:solidFill>
                              <a:latin typeface="Cambria Math" panose="02040503050406030204" pitchFamily="18" charset="0"/>
                            </a:rPr>
                            <m:t>2</m:t>
                          </m:r>
                        </m:sub>
                        <m:sup>
                          <m:r>
                            <a:rPr lang="en-US">
                              <a:solidFill>
                                <a:schemeClr val="bg2"/>
                              </a:solidFill>
                              <a:latin typeface="Cambria Math" panose="02040503050406030204" pitchFamily="18" charset="0"/>
                            </a:rPr>
                            <m:t>2</m:t>
                          </m:r>
                        </m:sup>
                      </m:sSubSup>
                    </m:oMath>
                  </m:oMathPara>
                </a14:m>
                <a:endParaRPr lang="en-US" dirty="0">
                  <a:solidFill>
                    <a:schemeClr val="bg2"/>
                  </a:solidFill>
                  <a:latin typeface="+mn-lt"/>
                </a:endParaRPr>
              </a:p>
            </p:txBody>
          </p:sp>
        </mc:Choice>
        <mc:Fallback xmlns="">
          <p:sp>
            <p:nvSpPr>
              <p:cNvPr id="36" name="Rectangle 35">
                <a:extLst>
                  <a:ext uri="{FF2B5EF4-FFF2-40B4-BE49-F238E27FC236}">
                    <a16:creationId xmlns:a16="http://schemas.microsoft.com/office/drawing/2014/main" id="{886CC881-F547-400B-B24A-722FD3C944B8}"/>
                  </a:ext>
                </a:extLst>
              </p:cNvPr>
              <p:cNvSpPr>
                <a:spLocks noRot="1" noChangeAspect="1" noMove="1" noResize="1" noEditPoints="1" noAdjustHandles="1" noChangeArrowheads="1" noChangeShapeType="1" noTextEdit="1"/>
              </p:cNvSpPr>
              <p:nvPr/>
            </p:nvSpPr>
            <p:spPr>
              <a:xfrm>
                <a:off x="805563" y="1937360"/>
                <a:ext cx="2138214" cy="321627"/>
              </a:xfrm>
              <a:prstGeom prst="rect">
                <a:avLst/>
              </a:prstGeom>
              <a:blipFill>
                <a:blip r:embed="rId3"/>
                <a:stretch>
                  <a:fillRect b="-7692"/>
                </a:stretch>
              </a:blipFill>
            </p:spPr>
            <p:txBody>
              <a:bodyPr/>
              <a:lstStyle/>
              <a:p>
                <a:r>
                  <a:rPr lang="en-US">
                    <a:noFill/>
                  </a:rPr>
                  <a:t> </a:t>
                </a:r>
              </a:p>
            </p:txBody>
          </p:sp>
        </mc:Fallback>
      </mc:AlternateContent>
      <p:sp>
        <p:nvSpPr>
          <p:cNvPr id="38" name="Rectangle 37">
            <a:extLst>
              <a:ext uri="{FF2B5EF4-FFF2-40B4-BE49-F238E27FC236}">
                <a16:creationId xmlns:a16="http://schemas.microsoft.com/office/drawing/2014/main" id="{7106417C-FCA8-45DD-BC61-42C8B9DBCCA2}"/>
              </a:ext>
            </a:extLst>
          </p:cNvPr>
          <p:cNvSpPr/>
          <p:nvPr/>
        </p:nvSpPr>
        <p:spPr>
          <a:xfrm>
            <a:off x="658456" y="2319888"/>
            <a:ext cx="4572000" cy="307777"/>
          </a:xfrm>
          <a:prstGeom prst="rect">
            <a:avLst/>
          </a:prstGeom>
        </p:spPr>
        <p:txBody>
          <a:bodyPr>
            <a:spAutoFit/>
          </a:bodyPr>
          <a:lstStyle/>
          <a:p>
            <a:r>
              <a:rPr lang="en-US" b="0" dirty="0">
                <a:solidFill>
                  <a:schemeClr val="bg2"/>
                </a:solidFill>
                <a:latin typeface="+mn-lt"/>
                <a:ea typeface="SimSun" panose="02010600030101010101" pitchFamily="2" charset="-122"/>
              </a:rPr>
              <a:t>-</a:t>
            </a:r>
            <a:endParaRPr lang="en-US" dirty="0">
              <a:solidFill>
                <a:schemeClr val="bg2"/>
              </a:solidFill>
              <a:latin typeface="+mn-lt"/>
            </a:endParaRPr>
          </a:p>
        </p:txBody>
      </p:sp>
      <mc:AlternateContent xmlns:mc="http://schemas.openxmlformats.org/markup-compatibility/2006" xmlns:a14="http://schemas.microsoft.com/office/drawing/2010/main">
        <mc:Choice Requires="a14">
          <p:sp>
            <p:nvSpPr>
              <p:cNvPr id="39" name="Rectangle 38">
                <a:extLst>
                  <a:ext uri="{FF2B5EF4-FFF2-40B4-BE49-F238E27FC236}">
                    <a16:creationId xmlns:a16="http://schemas.microsoft.com/office/drawing/2014/main" id="{9E677F24-9E18-4A4E-AAA9-F19CDE8F63D1}"/>
                  </a:ext>
                </a:extLst>
              </p:cNvPr>
              <p:cNvSpPr/>
              <p:nvPr/>
            </p:nvSpPr>
            <p:spPr>
              <a:xfrm>
                <a:off x="783089" y="2269617"/>
                <a:ext cx="2718180" cy="41472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n-US" i="1" smtClean="0">
                              <a:solidFill>
                                <a:schemeClr val="bg2"/>
                              </a:solidFill>
                              <a:latin typeface="Cambria Math" panose="02040503050406030204" pitchFamily="18" charset="0"/>
                            </a:rPr>
                          </m:ctrlPr>
                        </m:funcPr>
                        <m:fName>
                          <m:r>
                            <a:rPr lang="en-US" i="1">
                              <a:solidFill>
                                <a:schemeClr val="bg2"/>
                              </a:solidFill>
                              <a:latin typeface="Cambria Math" panose="02040503050406030204" pitchFamily="18" charset="0"/>
                            </a:rPr>
                            <m:t>𝐿𝑜𝑠</m:t>
                          </m:r>
                          <m:sSub>
                            <m:sSubPr>
                              <m:ctrlPr>
                                <a:rPr lang="en-US" i="1">
                                  <a:solidFill>
                                    <a:schemeClr val="bg2"/>
                                  </a:solidFill>
                                  <a:latin typeface="Cambria Math" panose="02040503050406030204" pitchFamily="18" charset="0"/>
                                </a:rPr>
                              </m:ctrlPr>
                            </m:sSubPr>
                            <m:e>
                              <m:r>
                                <a:rPr lang="en-US" i="1">
                                  <a:solidFill>
                                    <a:schemeClr val="bg2"/>
                                  </a:solidFill>
                                  <a:latin typeface="Cambria Math" panose="02040503050406030204" pitchFamily="18" charset="0"/>
                                </a:rPr>
                                <m:t>𝑠</m:t>
                              </m:r>
                            </m:e>
                            <m:sub>
                              <m:r>
                                <a:rPr lang="en-US" i="1">
                                  <a:solidFill>
                                    <a:schemeClr val="bg2"/>
                                  </a:solidFill>
                                  <a:latin typeface="Cambria Math" panose="02040503050406030204" pitchFamily="18" charset="0"/>
                                </a:rPr>
                                <m:t>𝑎𝑑𝑣</m:t>
                              </m:r>
                              <m:r>
                                <a:rPr lang="en-US" altLang="zh-CN" b="0" i="1" smtClean="0">
                                  <a:solidFill>
                                    <a:schemeClr val="bg2"/>
                                  </a:solidFill>
                                  <a:latin typeface="Cambria Math" panose="02040503050406030204" pitchFamily="18" charset="0"/>
                                </a:rPr>
                                <m:t>_</m:t>
                              </m:r>
                              <m:r>
                                <a:rPr lang="en-US" altLang="zh-CN" b="0" i="1" smtClean="0">
                                  <a:solidFill>
                                    <a:schemeClr val="bg2"/>
                                  </a:solidFill>
                                  <a:latin typeface="Cambria Math" panose="02040503050406030204" pitchFamily="18" charset="0"/>
                                </a:rPr>
                                <m:t>𝐺</m:t>
                              </m:r>
                            </m:sub>
                          </m:sSub>
                          <m:r>
                            <a:rPr lang="en-US">
                              <a:solidFill>
                                <a:schemeClr val="bg2"/>
                              </a:solidFill>
                              <a:latin typeface="Cambria Math" panose="02040503050406030204" pitchFamily="18" charset="0"/>
                            </a:rPr>
                            <m:t> = </m:t>
                          </m:r>
                          <m:r>
                            <a:rPr lang="en-US" i="1">
                              <a:solidFill>
                                <a:schemeClr val="bg2"/>
                              </a:solidFill>
                              <a:latin typeface="Cambria Math" panose="02040503050406030204" pitchFamily="18" charset="0"/>
                            </a:rPr>
                            <m:t>𝑙𝑜𝑔</m:t>
                          </m:r>
                        </m:fName>
                        <m:e>
                          <m:d>
                            <m:dPr>
                              <m:ctrlPr>
                                <a:rPr lang="en-US" i="1">
                                  <a:solidFill>
                                    <a:schemeClr val="bg2"/>
                                  </a:solidFill>
                                  <a:latin typeface="Cambria Math" panose="02040503050406030204" pitchFamily="18" charset="0"/>
                                </a:rPr>
                              </m:ctrlPr>
                            </m:dPr>
                            <m:e>
                              <m:r>
                                <a:rPr lang="en-US">
                                  <a:solidFill>
                                    <a:schemeClr val="bg2"/>
                                  </a:solidFill>
                                  <a:latin typeface="Cambria Math" panose="02040503050406030204" pitchFamily="18" charset="0"/>
                                </a:rPr>
                                <m:t>1 – </m:t>
                              </m:r>
                              <m:r>
                                <a:rPr lang="en-US" i="1">
                                  <a:solidFill>
                                    <a:schemeClr val="bg2"/>
                                  </a:solidFill>
                                  <a:latin typeface="Cambria Math" panose="02040503050406030204" pitchFamily="18" charset="0"/>
                                </a:rPr>
                                <m:t>𝐷</m:t>
                              </m:r>
                              <m:d>
                                <m:dPr>
                                  <m:ctrlPr>
                                    <a:rPr lang="en-US" i="1">
                                      <a:solidFill>
                                        <a:schemeClr val="bg2"/>
                                      </a:solidFill>
                                      <a:latin typeface="Cambria Math" panose="02040503050406030204" pitchFamily="18" charset="0"/>
                                    </a:rPr>
                                  </m:ctrlPr>
                                </m:dPr>
                                <m:e>
                                  <m:d>
                                    <m:dPr>
                                      <m:begChr m:val=""/>
                                      <m:ctrlPr>
                                        <a:rPr lang="en-US" i="1">
                                          <a:solidFill>
                                            <a:schemeClr val="bg2"/>
                                          </a:solidFill>
                                          <a:latin typeface="Cambria Math" panose="02040503050406030204" pitchFamily="18" charset="0"/>
                                        </a:rPr>
                                      </m:ctrlPr>
                                    </m:dPr>
                                    <m:e>
                                      <m:r>
                                        <a:rPr lang="en-US" i="1">
                                          <a:solidFill>
                                            <a:schemeClr val="bg2"/>
                                          </a:solidFill>
                                          <a:latin typeface="Cambria Math" panose="02040503050406030204" pitchFamily="18" charset="0"/>
                                        </a:rPr>
                                        <m:t>𝐺</m:t>
                                      </m:r>
                                      <m:r>
                                        <a:rPr lang="en-US">
                                          <a:solidFill>
                                            <a:schemeClr val="bg2"/>
                                          </a:solidFill>
                                          <a:latin typeface="Cambria Math" panose="02040503050406030204" pitchFamily="18" charset="0"/>
                                        </a:rPr>
                                        <m:t>(</m:t>
                                      </m:r>
                                      <m:r>
                                        <a:rPr lang="en-US" i="1">
                                          <a:solidFill>
                                            <a:schemeClr val="bg2"/>
                                          </a:solidFill>
                                          <a:latin typeface="Cambria Math" panose="02040503050406030204" pitchFamily="18" charset="0"/>
                                        </a:rPr>
                                        <m:t>𝑧</m:t>
                                      </m:r>
                                    </m:e>
                                  </m:d>
                                </m:e>
                              </m:d>
                            </m:e>
                          </m:d>
                        </m:e>
                      </m:func>
                    </m:oMath>
                  </m:oMathPara>
                </a14:m>
                <a:endParaRPr lang="en-US" dirty="0">
                  <a:solidFill>
                    <a:schemeClr val="bg2"/>
                  </a:solidFill>
                  <a:latin typeface="+mn-lt"/>
                </a:endParaRPr>
              </a:p>
            </p:txBody>
          </p:sp>
        </mc:Choice>
        <mc:Fallback xmlns="">
          <p:sp>
            <p:nvSpPr>
              <p:cNvPr id="39" name="Rectangle 38">
                <a:extLst>
                  <a:ext uri="{FF2B5EF4-FFF2-40B4-BE49-F238E27FC236}">
                    <a16:creationId xmlns:a16="http://schemas.microsoft.com/office/drawing/2014/main" id="{9E677F24-9E18-4A4E-AAA9-F19CDE8F63D1}"/>
                  </a:ext>
                </a:extLst>
              </p:cNvPr>
              <p:cNvSpPr>
                <a:spLocks noRot="1" noChangeAspect="1" noMove="1" noResize="1" noEditPoints="1" noAdjustHandles="1" noChangeArrowheads="1" noChangeShapeType="1" noTextEdit="1"/>
              </p:cNvSpPr>
              <p:nvPr/>
            </p:nvSpPr>
            <p:spPr>
              <a:xfrm>
                <a:off x="783089" y="2269617"/>
                <a:ext cx="2718180" cy="414729"/>
              </a:xfrm>
              <a:prstGeom prst="rect">
                <a:avLst/>
              </a:prstGeom>
              <a:blipFill>
                <a:blip r:embed="rId4"/>
                <a:stretch>
                  <a:fillRect t="-63636" b="-1151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Rectangle 39">
                <a:extLst>
                  <a:ext uri="{FF2B5EF4-FFF2-40B4-BE49-F238E27FC236}">
                    <a16:creationId xmlns:a16="http://schemas.microsoft.com/office/drawing/2014/main" id="{E64B4522-1CB7-4E71-8D58-557C130159FF}"/>
                  </a:ext>
                </a:extLst>
              </p:cNvPr>
              <p:cNvSpPr/>
              <p:nvPr/>
            </p:nvSpPr>
            <p:spPr>
              <a:xfrm>
                <a:off x="791092" y="2684346"/>
                <a:ext cx="2756909"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n-US" i="1" smtClean="0">
                              <a:solidFill>
                                <a:schemeClr val="bg2"/>
                              </a:solidFill>
                              <a:latin typeface="Cambria Math" panose="02040503050406030204" pitchFamily="18" charset="0"/>
                            </a:rPr>
                          </m:ctrlPr>
                        </m:funcPr>
                        <m:fName>
                          <m:r>
                            <a:rPr lang="en-US" i="1">
                              <a:solidFill>
                                <a:schemeClr val="bg2"/>
                              </a:solidFill>
                              <a:latin typeface="Cambria Math" panose="02040503050406030204" pitchFamily="18" charset="0"/>
                            </a:rPr>
                            <m:t>𝐿𝑜𝑠</m:t>
                          </m:r>
                          <m:sSub>
                            <m:sSubPr>
                              <m:ctrlPr>
                                <a:rPr lang="en-US" i="1">
                                  <a:solidFill>
                                    <a:schemeClr val="bg2"/>
                                  </a:solidFill>
                                  <a:latin typeface="Cambria Math" panose="02040503050406030204" pitchFamily="18" charset="0"/>
                                </a:rPr>
                              </m:ctrlPr>
                            </m:sSubPr>
                            <m:e>
                              <m:r>
                                <a:rPr lang="en-US" i="1">
                                  <a:solidFill>
                                    <a:schemeClr val="bg2"/>
                                  </a:solidFill>
                                  <a:latin typeface="Cambria Math" panose="02040503050406030204" pitchFamily="18" charset="0"/>
                                </a:rPr>
                                <m:t>𝑠</m:t>
                              </m:r>
                            </m:e>
                            <m:sub>
                              <m:r>
                                <a:rPr lang="en-US" i="1">
                                  <a:solidFill>
                                    <a:schemeClr val="bg2"/>
                                  </a:solidFill>
                                  <a:latin typeface="Cambria Math" panose="02040503050406030204" pitchFamily="18" charset="0"/>
                                </a:rPr>
                                <m:t>𝑎𝑙𝑙</m:t>
                              </m:r>
                              <m:r>
                                <a:rPr lang="en-US" altLang="zh-CN" b="0" i="1" smtClean="0">
                                  <a:solidFill>
                                    <a:schemeClr val="bg2"/>
                                  </a:solidFill>
                                  <a:latin typeface="Cambria Math" panose="02040503050406030204" pitchFamily="18" charset="0"/>
                                </a:rPr>
                                <m:t>_</m:t>
                              </m:r>
                              <m:r>
                                <a:rPr lang="en-US" altLang="zh-CN" b="0" i="1" smtClean="0">
                                  <a:solidFill>
                                    <a:schemeClr val="bg2"/>
                                  </a:solidFill>
                                  <a:latin typeface="Cambria Math" panose="02040503050406030204" pitchFamily="18" charset="0"/>
                                </a:rPr>
                                <m:t>𝐺</m:t>
                              </m:r>
                            </m:sub>
                          </m:sSub>
                          <m:r>
                            <a:rPr lang="en-US">
                              <a:solidFill>
                                <a:schemeClr val="bg2"/>
                              </a:solidFill>
                              <a:latin typeface="Cambria Math" panose="02040503050406030204" pitchFamily="18" charset="0"/>
                            </a:rPr>
                            <m:t> = </m:t>
                          </m:r>
                        </m:fName>
                        <m:e>
                          <m:r>
                            <a:rPr lang="en-US" i="1">
                              <a:solidFill>
                                <a:schemeClr val="bg2"/>
                              </a:solidFill>
                              <a:latin typeface="Cambria Math" panose="02040503050406030204" pitchFamily="18" charset="0"/>
                            </a:rPr>
                            <m:t>𝐿𝑜𝑠</m:t>
                          </m:r>
                          <m:sSub>
                            <m:sSubPr>
                              <m:ctrlPr>
                                <a:rPr lang="en-US" i="1">
                                  <a:solidFill>
                                    <a:schemeClr val="bg2"/>
                                  </a:solidFill>
                                  <a:latin typeface="Cambria Math" panose="02040503050406030204" pitchFamily="18" charset="0"/>
                                </a:rPr>
                              </m:ctrlPr>
                            </m:sSubPr>
                            <m:e>
                              <m:r>
                                <a:rPr lang="en-US" i="1">
                                  <a:solidFill>
                                    <a:schemeClr val="bg2"/>
                                  </a:solidFill>
                                  <a:latin typeface="Cambria Math" panose="02040503050406030204" pitchFamily="18" charset="0"/>
                                </a:rPr>
                                <m:t>𝑠</m:t>
                              </m:r>
                            </m:e>
                            <m:sub>
                              <m:r>
                                <a:rPr lang="en-US" i="1">
                                  <a:solidFill>
                                    <a:schemeClr val="bg2"/>
                                  </a:solidFill>
                                  <a:latin typeface="Cambria Math" panose="02040503050406030204" pitchFamily="18" charset="0"/>
                                </a:rPr>
                                <m:t>𝑟𝑒𝑐𝑜𝑛</m:t>
                              </m:r>
                            </m:sub>
                          </m:sSub>
                          <m:r>
                            <a:rPr lang="en-US">
                              <a:solidFill>
                                <a:schemeClr val="bg2"/>
                              </a:solidFill>
                              <a:latin typeface="Cambria Math" panose="02040503050406030204" pitchFamily="18" charset="0"/>
                            </a:rPr>
                            <m:t>+</m:t>
                          </m:r>
                        </m:e>
                      </m:func>
                      <m:r>
                        <a:rPr lang="en-US" i="1">
                          <a:solidFill>
                            <a:schemeClr val="bg2"/>
                          </a:solidFill>
                          <a:latin typeface="Cambria Math" panose="02040503050406030204" pitchFamily="18" charset="0"/>
                        </a:rPr>
                        <m:t>𝐿𝑜𝑠</m:t>
                      </m:r>
                      <m:sSub>
                        <m:sSubPr>
                          <m:ctrlPr>
                            <a:rPr lang="en-US" i="1">
                              <a:solidFill>
                                <a:schemeClr val="bg2"/>
                              </a:solidFill>
                              <a:latin typeface="Cambria Math" panose="02040503050406030204" pitchFamily="18" charset="0"/>
                            </a:rPr>
                          </m:ctrlPr>
                        </m:sSubPr>
                        <m:e>
                          <m:r>
                            <a:rPr lang="en-US" i="1">
                              <a:solidFill>
                                <a:schemeClr val="bg2"/>
                              </a:solidFill>
                              <a:latin typeface="Cambria Math" panose="02040503050406030204" pitchFamily="18" charset="0"/>
                            </a:rPr>
                            <m:t>𝑠</m:t>
                          </m:r>
                        </m:e>
                        <m:sub>
                          <m:r>
                            <a:rPr lang="en-US" i="1">
                              <a:solidFill>
                                <a:schemeClr val="bg2"/>
                              </a:solidFill>
                              <a:latin typeface="Cambria Math" panose="02040503050406030204" pitchFamily="18" charset="0"/>
                            </a:rPr>
                            <m:t>𝑎𝑑𝑣</m:t>
                          </m:r>
                        </m:sub>
                      </m:sSub>
                    </m:oMath>
                  </m:oMathPara>
                </a14:m>
                <a:endParaRPr lang="en-US" dirty="0">
                  <a:solidFill>
                    <a:schemeClr val="bg2"/>
                  </a:solidFill>
                  <a:latin typeface="+mn-lt"/>
                </a:endParaRPr>
              </a:p>
            </p:txBody>
          </p:sp>
        </mc:Choice>
        <mc:Fallback xmlns="">
          <p:sp>
            <p:nvSpPr>
              <p:cNvPr id="40" name="Rectangle 39">
                <a:extLst>
                  <a:ext uri="{FF2B5EF4-FFF2-40B4-BE49-F238E27FC236}">
                    <a16:creationId xmlns:a16="http://schemas.microsoft.com/office/drawing/2014/main" id="{E64B4522-1CB7-4E71-8D58-557C130159FF}"/>
                  </a:ext>
                </a:extLst>
              </p:cNvPr>
              <p:cNvSpPr>
                <a:spLocks noRot="1" noChangeAspect="1" noMove="1" noResize="1" noEditPoints="1" noAdjustHandles="1" noChangeArrowheads="1" noChangeShapeType="1" noTextEdit="1"/>
              </p:cNvSpPr>
              <p:nvPr/>
            </p:nvSpPr>
            <p:spPr>
              <a:xfrm>
                <a:off x="791092" y="2684346"/>
                <a:ext cx="2756909" cy="307777"/>
              </a:xfrm>
              <a:prstGeom prst="rect">
                <a:avLst/>
              </a:prstGeom>
              <a:blipFill>
                <a:blip r:embed="rId5"/>
                <a:stretch>
                  <a:fillRect b="-11538"/>
                </a:stretch>
              </a:blipFill>
            </p:spPr>
            <p:txBody>
              <a:bodyPr/>
              <a:lstStyle/>
              <a:p>
                <a:r>
                  <a:rPr lang="en-US">
                    <a:noFill/>
                  </a:rPr>
                  <a:t> </a:t>
                </a:r>
              </a:p>
            </p:txBody>
          </p:sp>
        </mc:Fallback>
      </mc:AlternateContent>
      <p:sp>
        <p:nvSpPr>
          <p:cNvPr id="41" name="Rectangle 40">
            <a:extLst>
              <a:ext uri="{FF2B5EF4-FFF2-40B4-BE49-F238E27FC236}">
                <a16:creationId xmlns:a16="http://schemas.microsoft.com/office/drawing/2014/main" id="{C5813E5B-FDCA-4FC2-AAB0-A45055F64A2E}"/>
              </a:ext>
            </a:extLst>
          </p:cNvPr>
          <p:cNvSpPr/>
          <p:nvPr/>
        </p:nvSpPr>
        <p:spPr>
          <a:xfrm>
            <a:off x="658456" y="2694976"/>
            <a:ext cx="4572000" cy="307777"/>
          </a:xfrm>
          <a:prstGeom prst="rect">
            <a:avLst/>
          </a:prstGeom>
        </p:spPr>
        <p:txBody>
          <a:bodyPr>
            <a:spAutoFit/>
          </a:bodyPr>
          <a:lstStyle/>
          <a:p>
            <a:r>
              <a:rPr lang="en-US" dirty="0">
                <a:solidFill>
                  <a:schemeClr val="bg2"/>
                </a:solidFill>
                <a:latin typeface="+mn-lt"/>
              </a:rPr>
              <a:t>-</a:t>
            </a:r>
          </a:p>
        </p:txBody>
      </p:sp>
      <mc:AlternateContent xmlns:mc="http://schemas.openxmlformats.org/markup-compatibility/2006" xmlns:a14="http://schemas.microsoft.com/office/drawing/2010/main">
        <mc:Choice Requires="a14">
          <p:sp>
            <p:nvSpPr>
              <p:cNvPr id="30" name="Rectangle 29">
                <a:extLst>
                  <a:ext uri="{FF2B5EF4-FFF2-40B4-BE49-F238E27FC236}">
                    <a16:creationId xmlns:a16="http://schemas.microsoft.com/office/drawing/2014/main" id="{0F78D2C1-6CA1-4FF4-9560-0D4D6206B71E}"/>
                  </a:ext>
                </a:extLst>
              </p:cNvPr>
              <p:cNvSpPr/>
              <p:nvPr/>
            </p:nvSpPr>
            <p:spPr>
              <a:xfrm>
                <a:off x="645414" y="1339354"/>
                <a:ext cx="4572000" cy="523220"/>
              </a:xfrm>
              <a:prstGeom prst="rect">
                <a:avLst/>
              </a:prstGeom>
            </p:spPr>
            <p:txBody>
              <a:bodyPr>
                <a:spAutoFit/>
              </a:bodyPr>
              <a:lstStyle/>
              <a:p>
                <a:r>
                  <a:rPr lang="en-US" dirty="0">
                    <a:solidFill>
                      <a:schemeClr val="bg2"/>
                    </a:solidFill>
                    <a:ea typeface="SimSun" panose="02010600030101010101" pitchFamily="2" charset="-122"/>
                  </a:rPr>
                  <a:t>Define </a:t>
                </a:r>
                <a14:m>
                  <m:oMath xmlns:m="http://schemas.openxmlformats.org/officeDocument/2006/math">
                    <m:r>
                      <a:rPr lang="en-US" i="1">
                        <a:solidFill>
                          <a:schemeClr val="bg2"/>
                        </a:solidFill>
                        <a:latin typeface="Cambria Math" panose="02040503050406030204" pitchFamily="18" charset="0"/>
                        <a:ea typeface="SimSun" panose="02010600030101010101" pitchFamily="2" charset="-122"/>
                      </a:rPr>
                      <m:t>𝑧</m:t>
                    </m:r>
                  </m:oMath>
                </a14:m>
                <a:r>
                  <a:rPr lang="en-US" dirty="0">
                    <a:solidFill>
                      <a:schemeClr val="bg2"/>
                    </a:solidFill>
                    <a:ea typeface="SimSun" panose="02010600030101010101" pitchFamily="2" charset="-122"/>
                  </a:rPr>
                  <a:t> the input to the Generator (</a:t>
                </a:r>
                <a14:m>
                  <m:oMath xmlns:m="http://schemas.openxmlformats.org/officeDocument/2006/math">
                    <m:r>
                      <a:rPr lang="en-US" i="1">
                        <a:solidFill>
                          <a:schemeClr val="bg2"/>
                        </a:solidFill>
                        <a:latin typeface="Cambria Math" panose="02040503050406030204" pitchFamily="18" charset="0"/>
                        <a:ea typeface="SimSun" panose="02010600030101010101" pitchFamily="2" charset="-122"/>
                      </a:rPr>
                      <m:t>𝐺</m:t>
                    </m:r>
                  </m:oMath>
                </a14:m>
                <a:r>
                  <a:rPr lang="en-US" dirty="0">
                    <a:solidFill>
                      <a:schemeClr val="bg2"/>
                    </a:solidFill>
                    <a:ea typeface="SimSun" panose="02010600030101010101" pitchFamily="2" charset="-122"/>
                  </a:rPr>
                  <a:t>), Discriminator (</a:t>
                </a:r>
                <a14:m>
                  <m:oMath xmlns:m="http://schemas.openxmlformats.org/officeDocument/2006/math">
                    <m:r>
                      <a:rPr lang="en-US" i="1">
                        <a:solidFill>
                          <a:schemeClr val="bg2"/>
                        </a:solidFill>
                        <a:latin typeface="Cambria Math" panose="02040503050406030204" pitchFamily="18" charset="0"/>
                        <a:ea typeface="SimSun" panose="02010600030101010101" pitchFamily="2" charset="-122"/>
                      </a:rPr>
                      <m:t>𝐷</m:t>
                    </m:r>
                  </m:oMath>
                </a14:m>
                <a:r>
                  <a:rPr lang="en-US" dirty="0">
                    <a:solidFill>
                      <a:schemeClr val="bg2"/>
                    </a:solidFill>
                    <a:ea typeface="SimSun" panose="02010600030101010101" pitchFamily="2" charset="-122"/>
                  </a:rPr>
                  <a:t>), </a:t>
                </a:r>
                <a14:m>
                  <m:oMath xmlns:m="http://schemas.openxmlformats.org/officeDocument/2006/math">
                    <m:r>
                      <a:rPr lang="en-US" i="1">
                        <a:solidFill>
                          <a:schemeClr val="bg2"/>
                        </a:solidFill>
                        <a:latin typeface="Cambria Math" panose="02040503050406030204" pitchFamily="18" charset="0"/>
                        <a:ea typeface="SimSun" panose="02010600030101010101" pitchFamily="2" charset="-122"/>
                      </a:rPr>
                      <m:t>𝑥</m:t>
                    </m:r>
                  </m:oMath>
                </a14:m>
                <a:r>
                  <a:rPr lang="en-US" dirty="0">
                    <a:solidFill>
                      <a:schemeClr val="bg2"/>
                    </a:solidFill>
                    <a:ea typeface="SimSun" panose="02010600030101010101" pitchFamily="2" charset="-122"/>
                  </a:rPr>
                  <a:t> the ground truth:</a:t>
                </a:r>
              </a:p>
            </p:txBody>
          </p:sp>
        </mc:Choice>
        <mc:Fallback xmlns="">
          <p:sp>
            <p:nvSpPr>
              <p:cNvPr id="30" name="Rectangle 29">
                <a:extLst>
                  <a:ext uri="{FF2B5EF4-FFF2-40B4-BE49-F238E27FC236}">
                    <a16:creationId xmlns:a16="http://schemas.microsoft.com/office/drawing/2014/main" id="{0F78D2C1-6CA1-4FF4-9560-0D4D6206B71E}"/>
                  </a:ext>
                </a:extLst>
              </p:cNvPr>
              <p:cNvSpPr>
                <a:spLocks noRot="1" noChangeAspect="1" noMove="1" noResize="1" noEditPoints="1" noAdjustHandles="1" noChangeArrowheads="1" noChangeShapeType="1" noTextEdit="1"/>
              </p:cNvSpPr>
              <p:nvPr/>
            </p:nvSpPr>
            <p:spPr>
              <a:xfrm>
                <a:off x="645414" y="1339354"/>
                <a:ext cx="4572000" cy="523220"/>
              </a:xfrm>
              <a:prstGeom prst="rect">
                <a:avLst/>
              </a:prstGeom>
              <a:blipFill>
                <a:blip r:embed="rId6"/>
                <a:stretch>
                  <a:fillRect l="-277" b="-6977"/>
                </a:stretch>
              </a:blipFill>
            </p:spPr>
            <p:txBody>
              <a:bodyPr/>
              <a:lstStyle/>
              <a:p>
                <a:r>
                  <a:rPr lang="en-US">
                    <a:noFill/>
                  </a:rPr>
                  <a:t> </a:t>
                </a:r>
              </a:p>
            </p:txBody>
          </p:sp>
        </mc:Fallback>
      </mc:AlternateContent>
      <p:sp>
        <p:nvSpPr>
          <p:cNvPr id="42" name="Rectangle 41">
            <a:extLst>
              <a:ext uri="{FF2B5EF4-FFF2-40B4-BE49-F238E27FC236}">
                <a16:creationId xmlns:a16="http://schemas.microsoft.com/office/drawing/2014/main" id="{57F4E390-5A2A-441D-B4B4-D06EFE2C4F79}"/>
              </a:ext>
            </a:extLst>
          </p:cNvPr>
          <p:cNvSpPr/>
          <p:nvPr/>
        </p:nvSpPr>
        <p:spPr>
          <a:xfrm>
            <a:off x="5697181" y="1306352"/>
            <a:ext cx="1189749" cy="276999"/>
          </a:xfrm>
          <a:prstGeom prst="rect">
            <a:avLst/>
          </a:prstGeom>
        </p:spPr>
        <p:txBody>
          <a:bodyPr wrap="none">
            <a:spAutoFit/>
          </a:bodyPr>
          <a:lstStyle/>
          <a:p>
            <a:r>
              <a:rPr lang="en-US" sz="1200" dirty="0">
                <a:ea typeface="SimSun" panose="02010600030101010101" pitchFamily="2" charset="-122"/>
              </a:rPr>
              <a:t>Overlap region</a:t>
            </a:r>
            <a:endParaRPr lang="en-US" sz="1200" dirty="0"/>
          </a:p>
        </p:txBody>
      </p:sp>
      <p:sp>
        <p:nvSpPr>
          <p:cNvPr id="43" name="Rectangle 42">
            <a:extLst>
              <a:ext uri="{FF2B5EF4-FFF2-40B4-BE49-F238E27FC236}">
                <a16:creationId xmlns:a16="http://schemas.microsoft.com/office/drawing/2014/main" id="{C73FA93F-D204-451E-84EA-FCBAC8350446}"/>
              </a:ext>
            </a:extLst>
          </p:cNvPr>
          <p:cNvSpPr/>
          <p:nvPr/>
        </p:nvSpPr>
        <p:spPr>
          <a:xfrm>
            <a:off x="6886930" y="1323965"/>
            <a:ext cx="1172116" cy="276999"/>
          </a:xfrm>
          <a:prstGeom prst="rect">
            <a:avLst/>
          </a:prstGeom>
        </p:spPr>
        <p:txBody>
          <a:bodyPr wrap="none">
            <a:spAutoFit/>
          </a:bodyPr>
          <a:lstStyle/>
          <a:p>
            <a:r>
              <a:rPr lang="en-US" sz="1200" dirty="0">
                <a:ea typeface="SimSun" panose="02010600030101010101" pitchFamily="2" charset="-122"/>
              </a:rPr>
              <a:t>Missing region</a:t>
            </a:r>
            <a:endParaRPr lang="en-US" sz="1200" dirty="0"/>
          </a:p>
        </p:txBody>
      </p:sp>
      <p:cxnSp>
        <p:nvCxnSpPr>
          <p:cNvPr id="32" name="Straight Arrow Connector 31">
            <a:extLst>
              <a:ext uri="{FF2B5EF4-FFF2-40B4-BE49-F238E27FC236}">
                <a16:creationId xmlns:a16="http://schemas.microsoft.com/office/drawing/2014/main" id="{46B970CF-071F-4D50-8713-60D9082669F9}"/>
              </a:ext>
            </a:extLst>
          </p:cNvPr>
          <p:cNvCxnSpPr>
            <a:cxnSpLocks/>
            <a:stCxn id="42" idx="2"/>
          </p:cNvCxnSpPr>
          <p:nvPr/>
        </p:nvCxnSpPr>
        <p:spPr>
          <a:xfrm>
            <a:off x="6292056" y="1583351"/>
            <a:ext cx="0" cy="104646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45" name="Straight Arrow Connector 44">
            <a:extLst>
              <a:ext uri="{FF2B5EF4-FFF2-40B4-BE49-F238E27FC236}">
                <a16:creationId xmlns:a16="http://schemas.microsoft.com/office/drawing/2014/main" id="{FCB88E9A-45C9-4258-B2E4-8C21136BDDC2}"/>
              </a:ext>
            </a:extLst>
          </p:cNvPr>
          <p:cNvCxnSpPr>
            <a:cxnSpLocks/>
            <a:stCxn id="43" idx="2"/>
          </p:cNvCxnSpPr>
          <p:nvPr/>
        </p:nvCxnSpPr>
        <p:spPr>
          <a:xfrm>
            <a:off x="7472988" y="1600964"/>
            <a:ext cx="0" cy="120747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a14="http://schemas.microsoft.com/office/drawing/2010/main">
        <mc:Choice Requires="a14">
          <p:sp>
            <p:nvSpPr>
              <p:cNvPr id="31" name="Rectangle 30">
                <a:extLst>
                  <a:ext uri="{FF2B5EF4-FFF2-40B4-BE49-F238E27FC236}">
                    <a16:creationId xmlns:a16="http://schemas.microsoft.com/office/drawing/2014/main" id="{C4C935DB-4BF5-AB4B-9ACF-5910AE77A998}"/>
                  </a:ext>
                </a:extLst>
              </p:cNvPr>
              <p:cNvSpPr/>
              <p:nvPr/>
            </p:nvSpPr>
            <p:spPr>
              <a:xfrm>
                <a:off x="805563" y="3059434"/>
                <a:ext cx="2183162"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n-US" i="1" smtClean="0">
                              <a:solidFill>
                                <a:schemeClr val="bg2"/>
                              </a:solidFill>
                              <a:latin typeface="Cambria Math" panose="02040503050406030204" pitchFamily="18" charset="0"/>
                            </a:rPr>
                          </m:ctrlPr>
                        </m:funcPr>
                        <m:fName>
                          <m:r>
                            <a:rPr lang="en-US" i="1">
                              <a:solidFill>
                                <a:schemeClr val="bg2"/>
                              </a:solidFill>
                              <a:latin typeface="Cambria Math" panose="02040503050406030204" pitchFamily="18" charset="0"/>
                            </a:rPr>
                            <m:t>𝐿𝑜𝑠</m:t>
                          </m:r>
                          <m:sSub>
                            <m:sSubPr>
                              <m:ctrlPr>
                                <a:rPr lang="en-US" i="1">
                                  <a:solidFill>
                                    <a:schemeClr val="bg2"/>
                                  </a:solidFill>
                                  <a:latin typeface="Cambria Math" panose="02040503050406030204" pitchFamily="18" charset="0"/>
                                </a:rPr>
                              </m:ctrlPr>
                            </m:sSubPr>
                            <m:e>
                              <m:r>
                                <a:rPr lang="en-US" i="1">
                                  <a:solidFill>
                                    <a:schemeClr val="bg2"/>
                                  </a:solidFill>
                                  <a:latin typeface="Cambria Math" panose="02040503050406030204" pitchFamily="18" charset="0"/>
                                </a:rPr>
                                <m:t>𝑠</m:t>
                              </m:r>
                            </m:e>
                            <m:sub>
                              <m:r>
                                <a:rPr lang="en-US" i="1">
                                  <a:solidFill>
                                    <a:schemeClr val="bg2"/>
                                  </a:solidFill>
                                  <a:latin typeface="Cambria Math" panose="02040503050406030204" pitchFamily="18" charset="0"/>
                                </a:rPr>
                                <m:t>𝑎𝑑𝑣</m:t>
                              </m:r>
                              <m:r>
                                <a:rPr lang="en-US" altLang="zh-CN" b="0" i="1" smtClean="0">
                                  <a:solidFill>
                                    <a:schemeClr val="bg2"/>
                                  </a:solidFill>
                                  <a:latin typeface="Cambria Math" panose="02040503050406030204" pitchFamily="18" charset="0"/>
                                </a:rPr>
                                <m:t>_</m:t>
                              </m:r>
                              <m:r>
                                <a:rPr lang="en-US" altLang="zh-CN" b="0" i="1" smtClean="0">
                                  <a:solidFill>
                                    <a:schemeClr val="bg2"/>
                                  </a:solidFill>
                                  <a:latin typeface="Cambria Math" panose="02040503050406030204" pitchFamily="18" charset="0"/>
                                </a:rPr>
                                <m:t>𝐷</m:t>
                              </m:r>
                            </m:sub>
                          </m:sSub>
                          <m:r>
                            <a:rPr lang="en-US" i="1">
                              <a:solidFill>
                                <a:schemeClr val="bg2"/>
                              </a:solidFill>
                              <a:latin typeface="Cambria Math" panose="02040503050406030204" pitchFamily="18" charset="0"/>
                            </a:rPr>
                            <m:t> =</m:t>
                          </m:r>
                          <m:r>
                            <a:rPr lang="en-US" altLang="zh-CN" b="0" i="1" smtClean="0">
                              <a:solidFill>
                                <a:schemeClr val="bg2"/>
                              </a:solidFill>
                              <a:latin typeface="Cambria Math" panose="02040503050406030204" pitchFamily="18" charset="0"/>
                            </a:rPr>
                            <m:t>−</m:t>
                          </m:r>
                          <m:r>
                            <a:rPr lang="en-US" i="1">
                              <a:solidFill>
                                <a:schemeClr val="bg2"/>
                              </a:solidFill>
                              <a:latin typeface="Cambria Math" panose="02040503050406030204" pitchFamily="18" charset="0"/>
                            </a:rPr>
                            <m:t>𝑙𝑜𝑔</m:t>
                          </m:r>
                        </m:fName>
                        <m:e>
                          <m:d>
                            <m:dPr>
                              <m:ctrlPr>
                                <a:rPr lang="en-US" i="1">
                                  <a:solidFill>
                                    <a:schemeClr val="bg2"/>
                                  </a:solidFill>
                                  <a:latin typeface="Cambria Math" panose="02040503050406030204" pitchFamily="18" charset="0"/>
                                </a:rPr>
                              </m:ctrlPr>
                            </m:dPr>
                            <m:e>
                              <m:r>
                                <a:rPr lang="en-US" altLang="zh-CN" b="0" i="1" smtClean="0">
                                  <a:solidFill>
                                    <a:schemeClr val="bg2"/>
                                  </a:solidFill>
                                  <a:latin typeface="Cambria Math" panose="02040503050406030204" pitchFamily="18" charset="0"/>
                                </a:rPr>
                                <m:t>𝐺</m:t>
                              </m:r>
                              <m:r>
                                <a:rPr lang="en-US" altLang="zh-CN" b="0" i="1" smtClean="0">
                                  <a:solidFill>
                                    <a:schemeClr val="bg2"/>
                                  </a:solidFill>
                                  <a:latin typeface="Cambria Math" panose="02040503050406030204" pitchFamily="18" charset="0"/>
                                </a:rPr>
                                <m:t>(</m:t>
                              </m:r>
                              <m:r>
                                <a:rPr lang="en-US" altLang="zh-CN" b="0" i="1" smtClean="0">
                                  <a:solidFill>
                                    <a:schemeClr val="bg2"/>
                                  </a:solidFill>
                                  <a:latin typeface="Cambria Math" panose="02040503050406030204" pitchFamily="18" charset="0"/>
                                </a:rPr>
                                <m:t>𝑥</m:t>
                              </m:r>
                              <m:r>
                                <a:rPr lang="en-US" altLang="zh-CN" b="0" i="1" smtClean="0">
                                  <a:solidFill>
                                    <a:schemeClr val="bg2"/>
                                  </a:solidFill>
                                  <a:latin typeface="Cambria Math" panose="02040503050406030204" pitchFamily="18" charset="0"/>
                                </a:rPr>
                                <m:t>)</m:t>
                              </m:r>
                            </m:e>
                          </m:d>
                        </m:e>
                      </m:func>
                    </m:oMath>
                  </m:oMathPara>
                </a14:m>
                <a:endParaRPr lang="en-US" i="1" dirty="0">
                  <a:solidFill>
                    <a:schemeClr val="bg2"/>
                  </a:solidFill>
                  <a:latin typeface="+mn-lt"/>
                </a:endParaRPr>
              </a:p>
            </p:txBody>
          </p:sp>
        </mc:Choice>
        <mc:Fallback xmlns="">
          <p:sp>
            <p:nvSpPr>
              <p:cNvPr id="31" name="Rectangle 30">
                <a:extLst>
                  <a:ext uri="{FF2B5EF4-FFF2-40B4-BE49-F238E27FC236}">
                    <a16:creationId xmlns:a16="http://schemas.microsoft.com/office/drawing/2014/main" id="{C4C935DB-4BF5-AB4B-9ACF-5910AE77A998}"/>
                  </a:ext>
                </a:extLst>
              </p:cNvPr>
              <p:cNvSpPr>
                <a:spLocks noRot="1" noChangeAspect="1" noMove="1" noResize="1" noEditPoints="1" noAdjustHandles="1" noChangeArrowheads="1" noChangeShapeType="1" noTextEdit="1"/>
              </p:cNvSpPr>
              <p:nvPr/>
            </p:nvSpPr>
            <p:spPr>
              <a:xfrm>
                <a:off x="805563" y="3059434"/>
                <a:ext cx="2183162" cy="307777"/>
              </a:xfrm>
              <a:prstGeom prst="rect">
                <a:avLst/>
              </a:prstGeom>
              <a:blipFill>
                <a:blip r:embed="rId7"/>
                <a:stretch>
                  <a:fillRect b="-12000"/>
                </a:stretch>
              </a:blipFill>
            </p:spPr>
            <p:txBody>
              <a:bodyPr/>
              <a:lstStyle/>
              <a:p>
                <a:r>
                  <a:rPr lang="en-US">
                    <a:noFill/>
                  </a:rPr>
                  <a:t> </a:t>
                </a:r>
              </a:p>
            </p:txBody>
          </p:sp>
        </mc:Fallback>
      </mc:AlternateContent>
      <p:sp>
        <p:nvSpPr>
          <p:cNvPr id="33" name="Rectangle 32">
            <a:extLst>
              <a:ext uri="{FF2B5EF4-FFF2-40B4-BE49-F238E27FC236}">
                <a16:creationId xmlns:a16="http://schemas.microsoft.com/office/drawing/2014/main" id="{013E4086-0945-3F47-9CB2-7A104EAFE9E4}"/>
              </a:ext>
            </a:extLst>
          </p:cNvPr>
          <p:cNvSpPr/>
          <p:nvPr/>
        </p:nvSpPr>
        <p:spPr>
          <a:xfrm>
            <a:off x="658456" y="3048804"/>
            <a:ext cx="4572000" cy="307777"/>
          </a:xfrm>
          <a:prstGeom prst="rect">
            <a:avLst/>
          </a:prstGeom>
        </p:spPr>
        <p:txBody>
          <a:bodyPr>
            <a:spAutoFit/>
          </a:bodyPr>
          <a:lstStyle/>
          <a:p>
            <a:r>
              <a:rPr lang="en-US" dirty="0">
                <a:solidFill>
                  <a:schemeClr val="bg2"/>
                </a:solidFill>
                <a:latin typeface="+mn-lt"/>
              </a:rPr>
              <a:t>-</a:t>
            </a:r>
          </a:p>
        </p:txBody>
      </p:sp>
    </p:spTree>
    <p:extLst>
      <p:ext uri="{BB962C8B-B14F-4D97-AF65-F5344CB8AC3E}">
        <p14:creationId xmlns:p14="http://schemas.microsoft.com/office/powerpoint/2010/main" val="106844240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396173D-73B3-46C2-934F-17898D4EAF50}"/>
              </a:ext>
            </a:extLst>
          </p:cNvPr>
          <p:cNvSpPr>
            <a:spLocks noGrp="1"/>
          </p:cNvSpPr>
          <p:nvPr>
            <p:ph type="body" idx="1"/>
          </p:nvPr>
        </p:nvSpPr>
        <p:spPr>
          <a:xfrm>
            <a:off x="457200" y="968900"/>
            <a:ext cx="8229600" cy="1602850"/>
          </a:xfrm>
        </p:spPr>
        <p:txBody>
          <a:bodyPr/>
          <a:lstStyle/>
          <a:p>
            <a:pPr marL="152400" indent="0">
              <a:buNone/>
            </a:pPr>
            <a:r>
              <a:rPr lang="en-US" sz="1600" dirty="0"/>
              <a:t>The adversarial loss is to pick the best distribution according to the training set. </a:t>
            </a:r>
          </a:p>
          <a:p>
            <a:pPr marL="152400" indent="0">
              <a:buNone/>
            </a:pPr>
            <a:r>
              <a:rPr lang="en-US" sz="1600" dirty="0"/>
              <a:t>During the training, we train the Adversarial Discriminator Network (D) to maximize log(D(x)), where x is the ground truth, i.e. the probability of correct distinction between the generated result and the ground truth. </a:t>
            </a:r>
          </a:p>
          <a:p>
            <a:pPr marL="152400" indent="0">
              <a:buNone/>
            </a:pPr>
            <a:r>
              <a:rPr lang="en-US" sz="1600" dirty="0"/>
              <a:t>In the meantime, we train the Generator Network (G) to minimize log(1-D(G(z))) where z is the input to G: </a:t>
            </a:r>
          </a:p>
        </p:txBody>
      </p:sp>
      <p:sp>
        <p:nvSpPr>
          <p:cNvPr id="3" name="Title 2">
            <a:extLst>
              <a:ext uri="{FF2B5EF4-FFF2-40B4-BE49-F238E27FC236}">
                <a16:creationId xmlns:a16="http://schemas.microsoft.com/office/drawing/2014/main" id="{10651860-D967-4585-BC31-6A7402BBE796}"/>
              </a:ext>
            </a:extLst>
          </p:cNvPr>
          <p:cNvSpPr>
            <a:spLocks noGrp="1"/>
          </p:cNvSpPr>
          <p:nvPr>
            <p:ph type="title"/>
          </p:nvPr>
        </p:nvSpPr>
        <p:spPr/>
        <p:txBody>
          <a:bodyPr>
            <a:normAutofit fontScale="90000"/>
          </a:bodyPr>
          <a:lstStyle/>
          <a:p>
            <a:r>
              <a:rPr lang="en-US" dirty="0"/>
              <a:t>MUFOLD_LM Adversarial Loss</a:t>
            </a:r>
          </a:p>
        </p:txBody>
      </p:sp>
      <p:sp>
        <p:nvSpPr>
          <p:cNvPr id="4" name="Slide Number Placeholder 3">
            <a:extLst>
              <a:ext uri="{FF2B5EF4-FFF2-40B4-BE49-F238E27FC236}">
                <a16:creationId xmlns:a16="http://schemas.microsoft.com/office/drawing/2014/main" id="{F20F367D-7603-4A89-AAFD-8330970D3588}"/>
              </a:ext>
            </a:extLst>
          </p:cNvPr>
          <p:cNvSpPr>
            <a:spLocks noGrp="1"/>
          </p:cNvSpPr>
          <p:nvPr>
            <p:ph type="sldNum" idx="4"/>
          </p:nvPr>
        </p:nvSpPr>
        <p:spPr/>
        <p:txBody>
          <a:bodyPr/>
          <a:lstStyle/>
          <a:p>
            <a:pPr marL="0" marR="0" lvl="0" indent="0" algn="l" rtl="0">
              <a:spcBef>
                <a:spcPts val="0"/>
              </a:spcBef>
              <a:buSzPct val="25000"/>
              <a:buNone/>
            </a:pPr>
            <a:fld id="{00000000-1234-1234-1234-123412341234}" type="slidenum">
              <a:rPr lang="en-US" sz="1000" b="0" i="0" u="none" strike="noStrike" cap="none" smtClean="0">
                <a:solidFill>
                  <a:schemeClr val="lt1"/>
                </a:solidFill>
                <a:latin typeface="Arial"/>
                <a:ea typeface="Arial"/>
                <a:cs typeface="Arial"/>
                <a:sym typeface="Arial"/>
              </a:rPr>
              <a:t>73</a:t>
            </a:fld>
            <a:endParaRPr lang="en-US" sz="1000" b="0" i="0" u="none" strike="noStrike" cap="none">
              <a:solidFill>
                <a:schemeClr val="lt1"/>
              </a:solidFill>
              <a:latin typeface="Arial"/>
              <a:ea typeface="Arial"/>
              <a:cs typeface="Arial"/>
              <a:sym typeface="Arial"/>
            </a:endParaRPr>
          </a:p>
        </p:txBody>
      </p:sp>
      <p:pic>
        <p:nvPicPr>
          <p:cNvPr id="5" name="Picture 4">
            <a:extLst>
              <a:ext uri="{FF2B5EF4-FFF2-40B4-BE49-F238E27FC236}">
                <a16:creationId xmlns:a16="http://schemas.microsoft.com/office/drawing/2014/main" id="{2B4F0393-6DD5-4EE7-BBB6-9195F19CC75C}"/>
              </a:ext>
            </a:extLst>
          </p:cNvPr>
          <p:cNvPicPr>
            <a:picLocks noChangeAspect="1"/>
          </p:cNvPicPr>
          <p:nvPr/>
        </p:nvPicPr>
        <p:blipFill>
          <a:blip r:embed="rId2"/>
          <a:stretch>
            <a:fillRect/>
          </a:stretch>
        </p:blipFill>
        <p:spPr>
          <a:xfrm>
            <a:off x="2433301" y="3466715"/>
            <a:ext cx="4277398" cy="424608"/>
          </a:xfrm>
          <a:prstGeom prst="rect">
            <a:avLst/>
          </a:prstGeom>
        </p:spPr>
      </p:pic>
    </p:spTree>
    <p:extLst>
      <p:ext uri="{BB962C8B-B14F-4D97-AF65-F5344CB8AC3E}">
        <p14:creationId xmlns:p14="http://schemas.microsoft.com/office/powerpoint/2010/main" val="66324020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6" name="Shape 136"/>
          <p:cNvSpPr txBox="1">
            <a:spLocks noGrp="1"/>
          </p:cNvSpPr>
          <p:nvPr>
            <p:ph type="title"/>
          </p:nvPr>
        </p:nvSpPr>
        <p:spPr>
          <a:prstGeom prst="rect">
            <a:avLst/>
          </a:prstGeom>
        </p:spPr>
        <p:txBody>
          <a:bodyPr wrap="square" lIns="91425" tIns="91425" rIns="91425" bIns="91425" anchor="ctr" anchorCtr="0">
            <a:normAutofit fontScale="90000"/>
          </a:bodyPr>
          <a:lstStyle/>
          <a:p>
            <a:pPr lvl="0"/>
            <a:r>
              <a:rPr lang="en-US" dirty="0"/>
              <a:t>How to train MUFOLD_LM</a:t>
            </a:r>
          </a:p>
        </p:txBody>
      </p:sp>
      <p:sp>
        <p:nvSpPr>
          <p:cNvPr id="3" name="Slide Number Placeholder 2">
            <a:extLst>
              <a:ext uri="{FF2B5EF4-FFF2-40B4-BE49-F238E27FC236}">
                <a16:creationId xmlns:a16="http://schemas.microsoft.com/office/drawing/2014/main" id="{8615AA93-5D29-4DD9-B541-2AFCD6DA0B39}"/>
              </a:ext>
            </a:extLst>
          </p:cNvPr>
          <p:cNvSpPr>
            <a:spLocks noGrp="1"/>
          </p:cNvSpPr>
          <p:nvPr>
            <p:ph type="sldNum" idx="4"/>
          </p:nvPr>
        </p:nvSpPr>
        <p:spPr/>
        <p:txBody>
          <a:bodyPr/>
          <a:lstStyle/>
          <a:p>
            <a:pPr marL="0" marR="0" lvl="0" indent="0" algn="l" rtl="0">
              <a:spcBef>
                <a:spcPts val="0"/>
              </a:spcBef>
              <a:buSzPct val="25000"/>
              <a:buNone/>
            </a:pPr>
            <a:fld id="{00000000-1234-1234-1234-123412341234}" type="slidenum">
              <a:rPr lang="en-US" sz="1000" b="0" i="0" u="none" strike="noStrike" cap="none" smtClean="0">
                <a:solidFill>
                  <a:schemeClr val="lt1"/>
                </a:solidFill>
                <a:latin typeface="Arial"/>
                <a:ea typeface="Arial"/>
                <a:cs typeface="Arial"/>
                <a:sym typeface="Arial"/>
              </a:rPr>
              <a:t>74</a:t>
            </a:fld>
            <a:endParaRPr lang="en-US" sz="1000" b="0" i="0" u="none" strike="noStrike" cap="none">
              <a:solidFill>
                <a:schemeClr val="lt1"/>
              </a:solidFill>
              <a:latin typeface="Arial"/>
              <a:ea typeface="Arial"/>
              <a:cs typeface="Arial"/>
              <a:sym typeface="Arial"/>
            </a:endParaRPr>
          </a:p>
        </p:txBody>
      </p:sp>
      <p:sp>
        <p:nvSpPr>
          <p:cNvPr id="13" name="Google Shape;732;p23">
            <a:extLst>
              <a:ext uri="{FF2B5EF4-FFF2-40B4-BE49-F238E27FC236}">
                <a16:creationId xmlns:a16="http://schemas.microsoft.com/office/drawing/2014/main" id="{F64DC1D2-0529-46E9-933D-152CFA1F8D4D}"/>
              </a:ext>
            </a:extLst>
          </p:cNvPr>
          <p:cNvSpPr txBox="1">
            <a:spLocks noGrp="1"/>
          </p:cNvSpPr>
          <p:nvPr>
            <p:ph type="body" idx="1"/>
          </p:nvPr>
        </p:nvSpPr>
        <p:spPr>
          <a:xfrm>
            <a:off x="581891" y="908685"/>
            <a:ext cx="8074786" cy="3759000"/>
          </a:xfrm>
          <a:prstGeom prst="rect">
            <a:avLst/>
          </a:prstGeom>
          <a:noFill/>
          <a:ln>
            <a:noFill/>
          </a:ln>
        </p:spPr>
        <p:txBody>
          <a:bodyPr spcFirstLastPara="1" wrap="square" lIns="0" tIns="45700" rIns="0" bIns="45700" anchor="t" anchorCtr="0">
            <a:noAutofit/>
          </a:bodyPr>
          <a:lstStyle/>
          <a:p>
            <a:pPr marL="0" lvl="0" indent="457200" algn="l" rtl="0">
              <a:spcBef>
                <a:spcPts val="360"/>
              </a:spcBef>
              <a:spcAft>
                <a:spcPts val="0"/>
              </a:spcAft>
              <a:buNone/>
            </a:pPr>
            <a:endParaRPr lang="en-US" sz="1600" b="0" i="1" dirty="0">
              <a:latin typeface="Times New Roman"/>
              <a:ea typeface="Times New Roman"/>
              <a:cs typeface="Times New Roman"/>
              <a:sym typeface="Times New Roman"/>
            </a:endParaRPr>
          </a:p>
          <a:p>
            <a:pPr marL="0" lvl="0" indent="457200" algn="l" rtl="0">
              <a:spcBef>
                <a:spcPts val="360"/>
              </a:spcBef>
              <a:spcAft>
                <a:spcPts val="0"/>
              </a:spcAft>
              <a:buNone/>
            </a:pPr>
            <a:endParaRPr sz="1600" b="0" i="1" dirty="0">
              <a:latin typeface="Times New Roman"/>
              <a:ea typeface="Times New Roman"/>
              <a:cs typeface="Times New Roman"/>
              <a:sym typeface="Times New Roman"/>
            </a:endParaRPr>
          </a:p>
          <a:p>
            <a:pPr marL="0" lvl="0" indent="457200" algn="l" rtl="0">
              <a:spcBef>
                <a:spcPts val="360"/>
              </a:spcBef>
              <a:spcAft>
                <a:spcPts val="0"/>
              </a:spcAft>
              <a:buNone/>
            </a:pPr>
            <a:endParaRPr sz="1600" b="0" i="1" dirty="0">
              <a:latin typeface="Times New Roman"/>
              <a:ea typeface="Times New Roman"/>
              <a:cs typeface="Times New Roman"/>
              <a:sym typeface="Times New Roman"/>
            </a:endParaRPr>
          </a:p>
          <a:p>
            <a:pPr marL="0" lvl="0" indent="457200" algn="l" rtl="0">
              <a:spcBef>
                <a:spcPts val="360"/>
              </a:spcBef>
              <a:spcAft>
                <a:spcPts val="0"/>
              </a:spcAft>
              <a:buNone/>
            </a:pPr>
            <a:endParaRPr sz="1600" b="0" i="1" dirty="0">
              <a:latin typeface="Times New Roman"/>
              <a:ea typeface="Times New Roman"/>
              <a:cs typeface="Times New Roman"/>
              <a:sym typeface="Times New Roman"/>
            </a:endParaRPr>
          </a:p>
          <a:p>
            <a:pPr marL="0" lvl="0" indent="457200" algn="l" rtl="0">
              <a:spcBef>
                <a:spcPts val="360"/>
              </a:spcBef>
              <a:spcAft>
                <a:spcPts val="0"/>
              </a:spcAft>
              <a:buNone/>
            </a:pPr>
            <a:endParaRPr sz="1600" b="0" i="1" dirty="0">
              <a:latin typeface="Times New Roman"/>
              <a:ea typeface="Times New Roman"/>
              <a:cs typeface="Times New Roman"/>
              <a:sym typeface="Times New Roman"/>
            </a:endParaRPr>
          </a:p>
          <a:p>
            <a:pPr marL="0" lvl="0" indent="457200" algn="l" rtl="0">
              <a:spcBef>
                <a:spcPts val="360"/>
              </a:spcBef>
              <a:spcAft>
                <a:spcPts val="0"/>
              </a:spcAft>
              <a:buNone/>
            </a:pPr>
            <a:r>
              <a:rPr lang="en-US" sz="1600" i="1" dirty="0" err="1">
                <a:latin typeface="Times New Roman"/>
                <a:ea typeface="Times New Roman"/>
                <a:cs typeface="Times New Roman"/>
                <a:sym typeface="Times New Roman"/>
              </a:rPr>
              <a:t>Loss_G</a:t>
            </a:r>
            <a:r>
              <a:rPr lang="en-US" sz="1600" i="1" dirty="0">
                <a:latin typeface="Times New Roman"/>
                <a:ea typeface="Times New Roman"/>
                <a:cs typeface="Times New Roman"/>
                <a:sym typeface="Times New Roman"/>
              </a:rPr>
              <a:t> = 0.5 * Loss(recon) + 0.5 * Loss(</a:t>
            </a:r>
            <a:r>
              <a:rPr lang="en-US" sz="1600" i="1" dirty="0" err="1">
                <a:latin typeface="Times New Roman"/>
                <a:ea typeface="Times New Roman"/>
                <a:cs typeface="Times New Roman"/>
                <a:sym typeface="Times New Roman"/>
              </a:rPr>
              <a:t>adv_G</a:t>
            </a:r>
            <a:r>
              <a:rPr lang="en-US" sz="1600" i="1" dirty="0">
                <a:latin typeface="Times New Roman"/>
                <a:ea typeface="Times New Roman"/>
                <a:cs typeface="Times New Roman"/>
                <a:sym typeface="Times New Roman"/>
              </a:rPr>
              <a:t>)</a:t>
            </a:r>
            <a:endParaRPr sz="1600" i="1" dirty="0">
              <a:latin typeface="Times New Roman"/>
              <a:ea typeface="Times New Roman"/>
              <a:cs typeface="Times New Roman"/>
              <a:sym typeface="Times New Roman"/>
            </a:endParaRPr>
          </a:p>
          <a:p>
            <a:pPr marL="0" lvl="0" indent="457200" algn="l" rtl="0">
              <a:spcBef>
                <a:spcPts val="360"/>
              </a:spcBef>
              <a:spcAft>
                <a:spcPts val="0"/>
              </a:spcAft>
              <a:buNone/>
            </a:pPr>
            <a:r>
              <a:rPr lang="en-US" sz="1600" i="1" dirty="0" err="1">
                <a:latin typeface="Times New Roman"/>
                <a:ea typeface="Times New Roman"/>
                <a:cs typeface="Times New Roman"/>
                <a:sym typeface="Times New Roman"/>
              </a:rPr>
              <a:t>Loss_D</a:t>
            </a:r>
            <a:r>
              <a:rPr lang="en-US" sz="1600" i="1" dirty="0">
                <a:latin typeface="Times New Roman"/>
                <a:ea typeface="Times New Roman"/>
                <a:cs typeface="Times New Roman"/>
                <a:sym typeface="Times New Roman"/>
              </a:rPr>
              <a:t> = 0.5 * Loss(</a:t>
            </a:r>
            <a:r>
              <a:rPr lang="en-US" sz="1600" i="1" dirty="0" err="1">
                <a:latin typeface="Times New Roman"/>
                <a:ea typeface="Times New Roman"/>
                <a:cs typeface="Times New Roman"/>
                <a:sym typeface="Times New Roman"/>
              </a:rPr>
              <a:t>adv_D</a:t>
            </a:r>
            <a:r>
              <a:rPr lang="en-US" sz="1600" i="1" dirty="0">
                <a:latin typeface="Times New Roman"/>
                <a:ea typeface="Times New Roman"/>
                <a:cs typeface="Times New Roman"/>
                <a:sym typeface="Times New Roman"/>
              </a:rPr>
              <a:t>)</a:t>
            </a:r>
            <a:endParaRPr sz="1600" i="1" dirty="0">
              <a:latin typeface="Times New Roman"/>
              <a:ea typeface="Times New Roman"/>
              <a:cs typeface="Times New Roman"/>
              <a:sym typeface="Times New Roman"/>
            </a:endParaRPr>
          </a:p>
          <a:p>
            <a:pPr marL="0" lvl="0" indent="0" algn="l" rtl="0">
              <a:spcBef>
                <a:spcPts val="360"/>
              </a:spcBef>
              <a:spcAft>
                <a:spcPts val="0"/>
              </a:spcAft>
              <a:buNone/>
            </a:pPr>
            <a:endParaRPr dirty="0"/>
          </a:p>
          <a:p>
            <a:pPr marL="0" marR="0" lvl="0" indent="0" algn="l" rtl="0">
              <a:spcBef>
                <a:spcPts val="360"/>
              </a:spcBef>
              <a:spcAft>
                <a:spcPts val="0"/>
              </a:spcAft>
              <a:buNone/>
            </a:pPr>
            <a:endParaRPr dirty="0"/>
          </a:p>
        </p:txBody>
      </p:sp>
      <p:sp>
        <p:nvSpPr>
          <p:cNvPr id="14" name="Google Shape;733;p23">
            <a:extLst>
              <a:ext uri="{FF2B5EF4-FFF2-40B4-BE49-F238E27FC236}">
                <a16:creationId xmlns:a16="http://schemas.microsoft.com/office/drawing/2014/main" id="{B57DBAEE-857B-484C-A9FC-C53B91DE6D3E}"/>
              </a:ext>
            </a:extLst>
          </p:cNvPr>
          <p:cNvSpPr/>
          <p:nvPr/>
        </p:nvSpPr>
        <p:spPr>
          <a:xfrm>
            <a:off x="5966954" y="2414450"/>
            <a:ext cx="2597646" cy="998700"/>
          </a:xfrm>
          <a:prstGeom prst="wedgeRoundRectCallout">
            <a:avLst>
              <a:gd name="adj1" fmla="val -81475"/>
              <a:gd name="adj2" fmla="val -26938"/>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solidFill>
                  <a:schemeClr val="bg2"/>
                </a:solidFill>
                <a:latin typeface="Garamond"/>
                <a:ea typeface="Garamond"/>
                <a:cs typeface="Garamond"/>
                <a:sym typeface="Garamond"/>
              </a:rPr>
              <a:t>Loss of D predicts </a:t>
            </a:r>
            <a:r>
              <a:rPr lang="en-US" sz="1200" u="sng">
                <a:solidFill>
                  <a:schemeClr val="bg2"/>
                </a:solidFill>
                <a:latin typeface="Garamond"/>
                <a:ea typeface="Garamond"/>
                <a:cs typeface="Garamond"/>
                <a:sym typeface="Garamond"/>
              </a:rPr>
              <a:t>recon</a:t>
            </a:r>
            <a:r>
              <a:rPr lang="en-US" sz="1200">
                <a:solidFill>
                  <a:schemeClr val="bg2"/>
                </a:solidFill>
                <a:latin typeface="Garamond"/>
                <a:ea typeface="Garamond"/>
                <a:cs typeface="Garamond"/>
                <a:sym typeface="Garamond"/>
              </a:rPr>
              <a:t> is real.</a:t>
            </a:r>
            <a:endParaRPr sz="1200">
              <a:solidFill>
                <a:schemeClr val="bg2"/>
              </a:solidFill>
              <a:latin typeface="Garamond"/>
              <a:ea typeface="Garamond"/>
              <a:cs typeface="Garamond"/>
              <a:sym typeface="Garamond"/>
            </a:endParaRPr>
          </a:p>
          <a:p>
            <a:pPr marL="0" lvl="0" indent="0" algn="l" rtl="0">
              <a:spcBef>
                <a:spcPts val="0"/>
              </a:spcBef>
              <a:spcAft>
                <a:spcPts val="0"/>
              </a:spcAft>
              <a:buNone/>
            </a:pPr>
            <a:endParaRPr sz="1200">
              <a:solidFill>
                <a:schemeClr val="bg2"/>
              </a:solidFill>
              <a:latin typeface="Garamond"/>
              <a:ea typeface="Garamond"/>
              <a:cs typeface="Garamond"/>
              <a:sym typeface="Garamond"/>
            </a:endParaRPr>
          </a:p>
          <a:p>
            <a:pPr marL="0" lvl="0" indent="0" algn="l" rtl="0">
              <a:spcBef>
                <a:spcPts val="0"/>
              </a:spcBef>
              <a:spcAft>
                <a:spcPts val="0"/>
              </a:spcAft>
              <a:buNone/>
            </a:pPr>
            <a:r>
              <a:rPr lang="en-US" sz="1200">
                <a:solidFill>
                  <a:schemeClr val="bg2"/>
                </a:solidFill>
                <a:latin typeface="Garamond"/>
                <a:ea typeface="Garamond"/>
                <a:cs typeface="Garamond"/>
                <a:sym typeface="Garamond"/>
              </a:rPr>
              <a:t>The gradients provided by this loss will make G generate better fake results to fool D.</a:t>
            </a:r>
            <a:endParaRPr sz="1200">
              <a:solidFill>
                <a:schemeClr val="bg2"/>
              </a:solidFill>
              <a:latin typeface="Garamond"/>
              <a:ea typeface="Garamond"/>
              <a:cs typeface="Garamond"/>
              <a:sym typeface="Garamond"/>
            </a:endParaRPr>
          </a:p>
        </p:txBody>
      </p:sp>
      <p:sp>
        <p:nvSpPr>
          <p:cNvPr id="15" name="Google Shape;734;p23">
            <a:extLst>
              <a:ext uri="{FF2B5EF4-FFF2-40B4-BE49-F238E27FC236}">
                <a16:creationId xmlns:a16="http://schemas.microsoft.com/office/drawing/2014/main" id="{7ABC2682-96C2-46E0-A67E-5047DDEEED8C}"/>
              </a:ext>
            </a:extLst>
          </p:cNvPr>
          <p:cNvSpPr/>
          <p:nvPr/>
        </p:nvSpPr>
        <p:spPr>
          <a:xfrm>
            <a:off x="2056893" y="3351559"/>
            <a:ext cx="3146873" cy="883256"/>
          </a:xfrm>
          <a:prstGeom prst="wedgeRoundRectCallout">
            <a:avLst>
              <a:gd name="adj1" fmla="val -18191"/>
              <a:gd name="adj2" fmla="val -76543"/>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dirty="0">
                <a:solidFill>
                  <a:schemeClr val="bg2"/>
                </a:solidFill>
                <a:latin typeface="Garamond"/>
                <a:ea typeface="Garamond"/>
                <a:cs typeface="Garamond"/>
                <a:sym typeface="Garamond"/>
              </a:rPr>
              <a:t>Loss of D predicts </a:t>
            </a:r>
            <a:r>
              <a:rPr lang="en-US" sz="1200" u="sng" dirty="0">
                <a:solidFill>
                  <a:schemeClr val="bg2"/>
                </a:solidFill>
                <a:latin typeface="Garamond"/>
                <a:ea typeface="Garamond"/>
                <a:cs typeface="Garamond"/>
                <a:sym typeface="Garamond"/>
              </a:rPr>
              <a:t>recon</a:t>
            </a:r>
            <a:r>
              <a:rPr lang="en-US" sz="1200" dirty="0">
                <a:solidFill>
                  <a:schemeClr val="bg2"/>
                </a:solidFill>
                <a:latin typeface="Garamond"/>
                <a:ea typeface="Garamond"/>
                <a:cs typeface="Garamond"/>
                <a:sym typeface="Garamond"/>
              </a:rPr>
              <a:t> is fake, and </a:t>
            </a:r>
            <a:r>
              <a:rPr lang="en-US" sz="1200" u="sng" dirty="0">
                <a:solidFill>
                  <a:schemeClr val="bg2"/>
                </a:solidFill>
                <a:latin typeface="Garamond"/>
                <a:ea typeface="Garamond"/>
                <a:cs typeface="Garamond"/>
                <a:sym typeface="Garamond"/>
              </a:rPr>
              <a:t>real</a:t>
            </a:r>
            <a:r>
              <a:rPr lang="en-US" sz="1200" dirty="0">
                <a:solidFill>
                  <a:schemeClr val="bg2"/>
                </a:solidFill>
                <a:latin typeface="Garamond"/>
                <a:ea typeface="Garamond"/>
                <a:cs typeface="Garamond"/>
                <a:sym typeface="Garamond"/>
              </a:rPr>
              <a:t> is real.</a:t>
            </a:r>
            <a:endParaRPr sz="1200" dirty="0">
              <a:solidFill>
                <a:schemeClr val="bg2"/>
              </a:solidFill>
              <a:latin typeface="Garamond"/>
              <a:ea typeface="Garamond"/>
              <a:cs typeface="Garamond"/>
              <a:sym typeface="Garamond"/>
            </a:endParaRPr>
          </a:p>
          <a:p>
            <a:pPr marL="0" lvl="0" indent="0" algn="l" rtl="0">
              <a:spcBef>
                <a:spcPts val="0"/>
              </a:spcBef>
              <a:spcAft>
                <a:spcPts val="0"/>
              </a:spcAft>
              <a:buNone/>
            </a:pPr>
            <a:endParaRPr sz="1200" dirty="0">
              <a:solidFill>
                <a:schemeClr val="bg2"/>
              </a:solidFill>
              <a:latin typeface="Garamond"/>
              <a:ea typeface="Garamond"/>
              <a:cs typeface="Garamond"/>
              <a:sym typeface="Garamond"/>
            </a:endParaRPr>
          </a:p>
          <a:p>
            <a:pPr marL="0" lvl="0" indent="0" algn="l" rtl="0">
              <a:spcBef>
                <a:spcPts val="0"/>
              </a:spcBef>
              <a:spcAft>
                <a:spcPts val="0"/>
              </a:spcAft>
              <a:buNone/>
            </a:pPr>
            <a:r>
              <a:rPr lang="en-US" sz="1200" dirty="0">
                <a:solidFill>
                  <a:schemeClr val="bg2"/>
                </a:solidFill>
                <a:latin typeface="Garamond"/>
                <a:ea typeface="Garamond"/>
                <a:cs typeface="Garamond"/>
                <a:sym typeface="Garamond"/>
              </a:rPr>
              <a:t>The gradients provided by this loss will make D be able to better identify fake from real.</a:t>
            </a:r>
            <a:endParaRPr sz="1200" dirty="0">
              <a:solidFill>
                <a:schemeClr val="bg2"/>
              </a:solidFill>
              <a:latin typeface="Garamond"/>
              <a:ea typeface="Garamond"/>
              <a:cs typeface="Garamond"/>
              <a:sym typeface="Garamond"/>
            </a:endParaRPr>
          </a:p>
        </p:txBody>
      </p:sp>
      <p:sp>
        <p:nvSpPr>
          <p:cNvPr id="16" name="Google Shape;735;p23">
            <a:extLst>
              <a:ext uri="{FF2B5EF4-FFF2-40B4-BE49-F238E27FC236}">
                <a16:creationId xmlns:a16="http://schemas.microsoft.com/office/drawing/2014/main" id="{0A3A0CB4-EF1F-4C45-8A7B-075932FD5AD4}"/>
              </a:ext>
            </a:extLst>
          </p:cNvPr>
          <p:cNvSpPr/>
          <p:nvPr/>
        </p:nvSpPr>
        <p:spPr>
          <a:xfrm>
            <a:off x="3820835" y="908675"/>
            <a:ext cx="2982040" cy="998700"/>
          </a:xfrm>
          <a:prstGeom prst="wedgeRoundRectCallout">
            <a:avLst>
              <a:gd name="adj1" fmla="val -75012"/>
              <a:gd name="adj2" fmla="val 108814"/>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solidFill>
                  <a:schemeClr val="bg2"/>
                </a:solidFill>
                <a:latin typeface="Garamond"/>
                <a:ea typeface="Garamond"/>
                <a:cs typeface="Garamond"/>
                <a:sym typeface="Garamond"/>
              </a:rPr>
              <a:t>Loss of </a:t>
            </a:r>
            <a:r>
              <a:rPr lang="en-US" sz="1200" u="sng">
                <a:solidFill>
                  <a:schemeClr val="bg2"/>
                </a:solidFill>
                <a:latin typeface="Garamond"/>
                <a:ea typeface="Garamond"/>
                <a:cs typeface="Garamond"/>
                <a:sym typeface="Garamond"/>
              </a:rPr>
              <a:t>real</a:t>
            </a:r>
            <a:r>
              <a:rPr lang="en-US" sz="1200">
                <a:solidFill>
                  <a:schemeClr val="bg2"/>
                </a:solidFill>
                <a:latin typeface="Garamond"/>
                <a:ea typeface="Garamond"/>
                <a:cs typeface="Garamond"/>
                <a:sym typeface="Garamond"/>
              </a:rPr>
              <a:t> and </a:t>
            </a:r>
            <a:r>
              <a:rPr lang="en-US" sz="1200" u="sng">
                <a:solidFill>
                  <a:schemeClr val="bg2"/>
                </a:solidFill>
                <a:latin typeface="Garamond"/>
                <a:ea typeface="Garamond"/>
                <a:cs typeface="Garamond"/>
                <a:sym typeface="Garamond"/>
              </a:rPr>
              <a:t>recon</a:t>
            </a:r>
            <a:r>
              <a:rPr lang="en-US" sz="1200">
                <a:solidFill>
                  <a:schemeClr val="bg2"/>
                </a:solidFill>
                <a:latin typeface="Garamond"/>
                <a:ea typeface="Garamond"/>
                <a:cs typeface="Garamond"/>
                <a:sym typeface="Garamond"/>
              </a:rPr>
              <a:t> generated by G.</a:t>
            </a:r>
            <a:endParaRPr sz="1200">
              <a:solidFill>
                <a:schemeClr val="bg2"/>
              </a:solidFill>
              <a:latin typeface="Garamond"/>
              <a:ea typeface="Garamond"/>
              <a:cs typeface="Garamond"/>
              <a:sym typeface="Garamond"/>
            </a:endParaRPr>
          </a:p>
          <a:p>
            <a:pPr marL="0" lvl="0" indent="0" algn="l" rtl="0">
              <a:spcBef>
                <a:spcPts val="0"/>
              </a:spcBef>
              <a:spcAft>
                <a:spcPts val="0"/>
              </a:spcAft>
              <a:buNone/>
            </a:pPr>
            <a:endParaRPr sz="1200">
              <a:solidFill>
                <a:schemeClr val="bg2"/>
              </a:solidFill>
              <a:latin typeface="Garamond"/>
              <a:ea typeface="Garamond"/>
              <a:cs typeface="Garamond"/>
              <a:sym typeface="Garamond"/>
            </a:endParaRPr>
          </a:p>
          <a:p>
            <a:pPr marL="0" lvl="0" indent="0" algn="l" rtl="0">
              <a:spcBef>
                <a:spcPts val="0"/>
              </a:spcBef>
              <a:spcAft>
                <a:spcPts val="0"/>
              </a:spcAft>
              <a:buNone/>
            </a:pPr>
            <a:r>
              <a:rPr lang="en-US" sz="1200">
                <a:solidFill>
                  <a:schemeClr val="bg2"/>
                </a:solidFill>
                <a:latin typeface="Garamond"/>
                <a:ea typeface="Garamond"/>
                <a:cs typeface="Garamond"/>
                <a:sym typeface="Garamond"/>
              </a:rPr>
              <a:t>The gradients provided by this loss will make G generate better fake results with smaller MSE.</a:t>
            </a:r>
            <a:endParaRPr sz="1200">
              <a:solidFill>
                <a:schemeClr val="bg2"/>
              </a:solidFill>
              <a:latin typeface="Garamond"/>
              <a:ea typeface="Garamond"/>
              <a:cs typeface="Garamond"/>
              <a:sym typeface="Garamond"/>
            </a:endParaRPr>
          </a:p>
        </p:txBody>
      </p:sp>
    </p:spTree>
    <p:extLst>
      <p:ext uri="{BB962C8B-B14F-4D97-AF65-F5344CB8AC3E}">
        <p14:creationId xmlns:p14="http://schemas.microsoft.com/office/powerpoint/2010/main" val="400269315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6" name="Shape 136"/>
          <p:cNvSpPr txBox="1">
            <a:spLocks noGrp="1"/>
          </p:cNvSpPr>
          <p:nvPr>
            <p:ph type="title"/>
          </p:nvPr>
        </p:nvSpPr>
        <p:spPr>
          <a:prstGeom prst="rect">
            <a:avLst/>
          </a:prstGeom>
        </p:spPr>
        <p:txBody>
          <a:bodyPr wrap="square" lIns="91425" tIns="91425" rIns="91425" bIns="91425" anchor="ctr" anchorCtr="0">
            <a:normAutofit fontScale="90000"/>
          </a:bodyPr>
          <a:lstStyle/>
          <a:p>
            <a:pPr lvl="0"/>
            <a:r>
              <a:rPr lang="en-US" dirty="0"/>
              <a:t>How to train MUFOLD_LM</a:t>
            </a:r>
          </a:p>
        </p:txBody>
      </p:sp>
      <p:cxnSp>
        <p:nvCxnSpPr>
          <p:cNvPr id="10" name="Google Shape;225;p19">
            <a:extLst>
              <a:ext uri="{FF2B5EF4-FFF2-40B4-BE49-F238E27FC236}">
                <a16:creationId xmlns:a16="http://schemas.microsoft.com/office/drawing/2014/main" id="{A4AB8D98-6751-4445-A50B-4F8EAAB69927}"/>
              </a:ext>
            </a:extLst>
          </p:cNvPr>
          <p:cNvCxnSpPr/>
          <p:nvPr/>
        </p:nvCxnSpPr>
        <p:spPr>
          <a:xfrm>
            <a:off x="6186900" y="1911956"/>
            <a:ext cx="600" cy="1509300"/>
          </a:xfrm>
          <a:prstGeom prst="curvedConnector3">
            <a:avLst>
              <a:gd name="adj1" fmla="val 39687500"/>
            </a:avLst>
          </a:prstGeom>
          <a:noFill/>
          <a:ln w="9525" cap="flat" cmpd="sng">
            <a:solidFill>
              <a:srgbClr val="1C4587"/>
            </a:solidFill>
            <a:prstDash val="solid"/>
            <a:round/>
            <a:headEnd type="stealth" w="med" len="med"/>
            <a:tailEnd type="stealth" w="med" len="med"/>
          </a:ln>
        </p:spPr>
      </p:cxnSp>
      <p:cxnSp>
        <p:nvCxnSpPr>
          <p:cNvPr id="11" name="Google Shape;226;p19">
            <a:extLst>
              <a:ext uri="{FF2B5EF4-FFF2-40B4-BE49-F238E27FC236}">
                <a16:creationId xmlns:a16="http://schemas.microsoft.com/office/drawing/2014/main" id="{BCD0B698-8AEC-432C-A776-689F7D5E67BE}"/>
              </a:ext>
            </a:extLst>
          </p:cNvPr>
          <p:cNvCxnSpPr/>
          <p:nvPr/>
        </p:nvCxnSpPr>
        <p:spPr>
          <a:xfrm>
            <a:off x="2957100" y="1911956"/>
            <a:ext cx="600" cy="1509300"/>
          </a:xfrm>
          <a:prstGeom prst="curvedConnector3">
            <a:avLst>
              <a:gd name="adj1" fmla="val -39687500"/>
            </a:avLst>
          </a:prstGeom>
          <a:noFill/>
          <a:ln w="9525" cap="flat" cmpd="sng">
            <a:solidFill>
              <a:srgbClr val="1C4587"/>
            </a:solidFill>
            <a:prstDash val="solid"/>
            <a:round/>
            <a:headEnd type="stealth" w="med" len="med"/>
            <a:tailEnd type="stealth" w="med" len="med"/>
          </a:ln>
        </p:spPr>
      </p:cxnSp>
      <p:sp>
        <p:nvSpPr>
          <p:cNvPr id="12" name="Google Shape;223;p19">
            <a:extLst>
              <a:ext uri="{FF2B5EF4-FFF2-40B4-BE49-F238E27FC236}">
                <a16:creationId xmlns:a16="http://schemas.microsoft.com/office/drawing/2014/main" id="{1AEF7DD1-5AD8-449A-9F2A-1AD7AA1BAC4A}"/>
              </a:ext>
            </a:extLst>
          </p:cNvPr>
          <p:cNvSpPr/>
          <p:nvPr/>
        </p:nvSpPr>
        <p:spPr>
          <a:xfrm>
            <a:off x="2957100" y="1307906"/>
            <a:ext cx="3229800" cy="1208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a:solidFill>
                  <a:schemeClr val="bg2"/>
                </a:solidFill>
                <a:latin typeface="Garamond"/>
                <a:ea typeface="Garamond"/>
                <a:cs typeface="Garamond"/>
                <a:sym typeface="Garamond"/>
              </a:rPr>
              <a:t>Fix G’s weights, train D</a:t>
            </a:r>
            <a:endParaRPr b="1" dirty="0">
              <a:solidFill>
                <a:schemeClr val="bg2"/>
              </a:solidFill>
              <a:latin typeface="Garamond"/>
              <a:ea typeface="Garamond"/>
              <a:cs typeface="Garamond"/>
              <a:sym typeface="Garamond"/>
            </a:endParaRPr>
          </a:p>
          <a:p>
            <a:pPr marL="0" lvl="0" indent="0" algn="l" rtl="0">
              <a:spcBef>
                <a:spcPts val="0"/>
              </a:spcBef>
              <a:spcAft>
                <a:spcPts val="0"/>
              </a:spcAft>
              <a:buNone/>
            </a:pPr>
            <a:endParaRPr sz="1200" dirty="0">
              <a:solidFill>
                <a:schemeClr val="bg2"/>
              </a:solidFill>
              <a:latin typeface="Garamond"/>
              <a:ea typeface="Garamond"/>
              <a:cs typeface="Garamond"/>
              <a:sym typeface="Garamond"/>
            </a:endParaRPr>
          </a:p>
          <a:p>
            <a:pPr marL="457200" lvl="0" indent="-304800" algn="l" rtl="0">
              <a:spcBef>
                <a:spcPts val="0"/>
              </a:spcBef>
              <a:spcAft>
                <a:spcPts val="0"/>
              </a:spcAft>
              <a:buClr>
                <a:srgbClr val="FFFFFF"/>
              </a:buClr>
              <a:buSzPts val="1200"/>
              <a:buFont typeface="Garamond"/>
              <a:buAutoNum type="arabicPeriod"/>
            </a:pPr>
            <a:r>
              <a:rPr lang="en-US" sz="1200" dirty="0">
                <a:solidFill>
                  <a:schemeClr val="bg2"/>
                </a:solidFill>
                <a:latin typeface="Garamond"/>
                <a:ea typeface="Garamond"/>
                <a:cs typeface="Garamond"/>
                <a:sym typeface="Garamond"/>
              </a:rPr>
              <a:t>For real data, D is optimized to output 1</a:t>
            </a:r>
            <a:endParaRPr sz="1200" dirty="0">
              <a:solidFill>
                <a:schemeClr val="bg2"/>
              </a:solidFill>
              <a:latin typeface="Garamond"/>
              <a:ea typeface="Garamond"/>
              <a:cs typeface="Garamond"/>
              <a:sym typeface="Garamond"/>
            </a:endParaRPr>
          </a:p>
          <a:p>
            <a:pPr marL="457200" lvl="0" indent="-304800" algn="l" rtl="0">
              <a:spcBef>
                <a:spcPts val="0"/>
              </a:spcBef>
              <a:spcAft>
                <a:spcPts val="0"/>
              </a:spcAft>
              <a:buClr>
                <a:srgbClr val="FFFFFF"/>
              </a:buClr>
              <a:buSzPts val="1200"/>
              <a:buFont typeface="Garamond"/>
              <a:buAutoNum type="arabicPeriod"/>
            </a:pPr>
            <a:r>
              <a:rPr lang="en-US" sz="1200" dirty="0">
                <a:solidFill>
                  <a:schemeClr val="bg2"/>
                </a:solidFill>
                <a:latin typeface="Garamond"/>
                <a:ea typeface="Garamond"/>
                <a:cs typeface="Garamond"/>
                <a:sym typeface="Garamond"/>
              </a:rPr>
              <a:t>For generated data, D is optimized to output 0</a:t>
            </a:r>
            <a:endParaRPr sz="1200" dirty="0">
              <a:solidFill>
                <a:schemeClr val="bg2"/>
              </a:solidFill>
              <a:latin typeface="Garamond"/>
              <a:ea typeface="Garamond"/>
              <a:cs typeface="Garamond"/>
              <a:sym typeface="Garamond"/>
            </a:endParaRPr>
          </a:p>
        </p:txBody>
      </p:sp>
      <p:sp>
        <p:nvSpPr>
          <p:cNvPr id="17" name="Google Shape;224;p19">
            <a:extLst>
              <a:ext uri="{FF2B5EF4-FFF2-40B4-BE49-F238E27FC236}">
                <a16:creationId xmlns:a16="http://schemas.microsoft.com/office/drawing/2014/main" id="{81D5CF40-1C41-47BF-933B-590F5DB5DC17}"/>
              </a:ext>
            </a:extLst>
          </p:cNvPr>
          <p:cNvSpPr/>
          <p:nvPr/>
        </p:nvSpPr>
        <p:spPr>
          <a:xfrm>
            <a:off x="2957100" y="2817306"/>
            <a:ext cx="3229800" cy="1208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a:solidFill>
                  <a:schemeClr val="bg2"/>
                </a:solidFill>
                <a:latin typeface="Garamond"/>
                <a:ea typeface="Garamond"/>
                <a:cs typeface="Garamond"/>
                <a:sym typeface="Garamond"/>
              </a:rPr>
              <a:t>Fix D’s weights, train G</a:t>
            </a:r>
            <a:endParaRPr b="1" dirty="0">
              <a:solidFill>
                <a:schemeClr val="bg2"/>
              </a:solidFill>
              <a:latin typeface="Garamond"/>
              <a:ea typeface="Garamond"/>
              <a:cs typeface="Garamond"/>
              <a:sym typeface="Garamond"/>
            </a:endParaRPr>
          </a:p>
          <a:p>
            <a:pPr marL="0" lvl="0" indent="0" algn="ctr" rtl="0">
              <a:spcBef>
                <a:spcPts val="0"/>
              </a:spcBef>
              <a:spcAft>
                <a:spcPts val="0"/>
              </a:spcAft>
              <a:buNone/>
            </a:pPr>
            <a:endParaRPr sz="1200" dirty="0">
              <a:solidFill>
                <a:schemeClr val="bg2"/>
              </a:solidFill>
              <a:latin typeface="Garamond"/>
              <a:ea typeface="Garamond"/>
              <a:cs typeface="Garamond"/>
              <a:sym typeface="Garamond"/>
            </a:endParaRPr>
          </a:p>
          <a:p>
            <a:pPr marL="457200" lvl="0" indent="-304800" algn="l" rtl="0">
              <a:spcBef>
                <a:spcPts val="0"/>
              </a:spcBef>
              <a:spcAft>
                <a:spcPts val="0"/>
              </a:spcAft>
              <a:buClr>
                <a:srgbClr val="FFFFFF"/>
              </a:buClr>
              <a:buSzPts val="1200"/>
              <a:buFont typeface="Garamond"/>
              <a:buAutoNum type="arabicPeriod"/>
            </a:pPr>
            <a:r>
              <a:rPr lang="en-US" sz="1200" dirty="0">
                <a:solidFill>
                  <a:schemeClr val="bg2"/>
                </a:solidFill>
                <a:latin typeface="Garamond"/>
                <a:ea typeface="Garamond"/>
                <a:cs typeface="Garamond"/>
                <a:sym typeface="Garamond"/>
              </a:rPr>
              <a:t>G is optimized to generate data that D gives high probability to be real.</a:t>
            </a:r>
            <a:endParaRPr sz="1200" dirty="0">
              <a:solidFill>
                <a:schemeClr val="bg2"/>
              </a:solidFill>
              <a:latin typeface="Garamond"/>
              <a:ea typeface="Garamond"/>
              <a:cs typeface="Garamond"/>
              <a:sym typeface="Garamond"/>
            </a:endParaRPr>
          </a:p>
          <a:p>
            <a:pPr marL="457200" lvl="0" indent="-304800" algn="l" rtl="0">
              <a:spcBef>
                <a:spcPts val="0"/>
              </a:spcBef>
              <a:spcAft>
                <a:spcPts val="0"/>
              </a:spcAft>
              <a:buClr>
                <a:srgbClr val="FFFFFF"/>
              </a:buClr>
              <a:buSzPts val="1200"/>
              <a:buFont typeface="Garamond"/>
              <a:buAutoNum type="arabicPeriod"/>
            </a:pPr>
            <a:r>
              <a:rPr lang="en-US" sz="1200" dirty="0">
                <a:solidFill>
                  <a:schemeClr val="bg2"/>
                </a:solidFill>
                <a:latin typeface="Garamond"/>
                <a:ea typeface="Garamond"/>
                <a:cs typeface="Garamond"/>
                <a:sym typeface="Garamond"/>
              </a:rPr>
              <a:t>D provides gradients to update G’s weights</a:t>
            </a:r>
            <a:endParaRPr sz="1200" dirty="0">
              <a:solidFill>
                <a:schemeClr val="bg2"/>
              </a:solidFill>
              <a:latin typeface="Garamond"/>
              <a:ea typeface="Garamond"/>
              <a:cs typeface="Garamond"/>
              <a:sym typeface="Garamond"/>
            </a:endParaRPr>
          </a:p>
        </p:txBody>
      </p:sp>
    </p:spTree>
    <p:extLst>
      <p:ext uri="{BB962C8B-B14F-4D97-AF65-F5344CB8AC3E}">
        <p14:creationId xmlns:p14="http://schemas.microsoft.com/office/powerpoint/2010/main" val="179632279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DFC70B2-1B94-46EE-B2CF-78E41D841425}"/>
              </a:ext>
            </a:extLst>
          </p:cNvPr>
          <p:cNvSpPr>
            <a:spLocks noGrp="1"/>
          </p:cNvSpPr>
          <p:nvPr>
            <p:ph type="body" idx="1"/>
          </p:nvPr>
        </p:nvSpPr>
        <p:spPr>
          <a:xfrm>
            <a:off x="457200" y="968900"/>
            <a:ext cx="5116664" cy="3625800"/>
          </a:xfrm>
        </p:spPr>
        <p:txBody>
          <a:bodyPr/>
          <a:lstStyle/>
          <a:p>
            <a:pPr>
              <a:spcBef>
                <a:spcPts val="0"/>
              </a:spcBef>
              <a:spcAft>
                <a:spcPts val="600"/>
              </a:spcAft>
            </a:pPr>
            <a:r>
              <a:rPr lang="en-US" sz="1800" dirty="0"/>
              <a:t>This is a predicted eight states features based on the discrete state of dihedral angles (Zhou, Shu, &amp; </a:t>
            </a:r>
            <a:r>
              <a:rPr lang="en-US" sz="1800" dirty="0" err="1"/>
              <a:t>Hovmoller</a:t>
            </a:r>
            <a:r>
              <a:rPr lang="en-US" sz="1800" dirty="0"/>
              <a:t>, 2010)</a:t>
            </a:r>
          </a:p>
          <a:p>
            <a:pPr>
              <a:spcBef>
                <a:spcPts val="0"/>
              </a:spcBef>
              <a:spcAft>
                <a:spcPts val="600"/>
              </a:spcAft>
            </a:pPr>
            <a:r>
              <a:rPr lang="en-US" sz="1800" dirty="0"/>
              <a:t>The eight-state Shape Strings are defined as shown in the figure and it is generated by tool Frag1D</a:t>
            </a:r>
          </a:p>
        </p:txBody>
      </p:sp>
      <p:sp>
        <p:nvSpPr>
          <p:cNvPr id="3" name="Title 2">
            <a:extLst>
              <a:ext uri="{FF2B5EF4-FFF2-40B4-BE49-F238E27FC236}">
                <a16:creationId xmlns:a16="http://schemas.microsoft.com/office/drawing/2014/main" id="{27B2A737-03BF-4326-9012-21C205C28E48}"/>
              </a:ext>
            </a:extLst>
          </p:cNvPr>
          <p:cNvSpPr>
            <a:spLocks noGrp="1"/>
          </p:cNvSpPr>
          <p:nvPr>
            <p:ph type="title"/>
          </p:nvPr>
        </p:nvSpPr>
        <p:spPr/>
        <p:txBody>
          <a:bodyPr>
            <a:normAutofit fontScale="90000"/>
          </a:bodyPr>
          <a:lstStyle/>
          <a:p>
            <a:r>
              <a:rPr lang="en-US" dirty="0"/>
              <a:t>ShapeString</a:t>
            </a:r>
          </a:p>
        </p:txBody>
      </p:sp>
      <p:sp>
        <p:nvSpPr>
          <p:cNvPr id="4" name="Slide Number Placeholder 3">
            <a:extLst>
              <a:ext uri="{FF2B5EF4-FFF2-40B4-BE49-F238E27FC236}">
                <a16:creationId xmlns:a16="http://schemas.microsoft.com/office/drawing/2014/main" id="{5C4B7370-F3C4-454A-BB3C-6303E9176DF7}"/>
              </a:ext>
            </a:extLst>
          </p:cNvPr>
          <p:cNvSpPr>
            <a:spLocks noGrp="1"/>
          </p:cNvSpPr>
          <p:nvPr>
            <p:ph type="sldNum" idx="4"/>
          </p:nvPr>
        </p:nvSpPr>
        <p:spPr/>
        <p:txBody>
          <a:bodyPr/>
          <a:lstStyle/>
          <a:p>
            <a:pPr marL="0" marR="0" lvl="0" indent="0" algn="l" rtl="0">
              <a:spcBef>
                <a:spcPts val="0"/>
              </a:spcBef>
              <a:buSzPct val="25000"/>
              <a:buNone/>
            </a:pPr>
            <a:fld id="{00000000-1234-1234-1234-123412341234}" type="slidenum">
              <a:rPr lang="en-US" sz="1000" b="0" i="0" u="none" strike="noStrike" cap="none" smtClean="0">
                <a:solidFill>
                  <a:schemeClr val="lt1"/>
                </a:solidFill>
                <a:latin typeface="Arial"/>
                <a:ea typeface="Arial"/>
                <a:cs typeface="Arial"/>
                <a:sym typeface="Arial"/>
              </a:rPr>
              <a:t>76</a:t>
            </a:fld>
            <a:endParaRPr lang="en-US" sz="1000" b="0" i="0" u="none" strike="noStrike" cap="none">
              <a:solidFill>
                <a:schemeClr val="lt1"/>
              </a:solidFill>
              <a:latin typeface="Arial"/>
              <a:ea typeface="Arial"/>
              <a:cs typeface="Arial"/>
              <a:sym typeface="Arial"/>
            </a:endParaRPr>
          </a:p>
        </p:txBody>
      </p:sp>
      <p:pic>
        <p:nvPicPr>
          <p:cNvPr id="5" name="Picture 4">
            <a:extLst>
              <a:ext uri="{FF2B5EF4-FFF2-40B4-BE49-F238E27FC236}">
                <a16:creationId xmlns:a16="http://schemas.microsoft.com/office/drawing/2014/main" id="{A8825118-8222-4444-BB3A-5EDCE3905E18}"/>
              </a:ext>
            </a:extLst>
          </p:cNvPr>
          <p:cNvPicPr/>
          <p:nvPr/>
        </p:nvPicPr>
        <p:blipFill>
          <a:blip r:embed="rId2"/>
          <a:stretch>
            <a:fillRect/>
          </a:stretch>
        </p:blipFill>
        <p:spPr>
          <a:xfrm>
            <a:off x="5573864" y="1072127"/>
            <a:ext cx="3013181" cy="2999246"/>
          </a:xfrm>
          <a:prstGeom prst="rect">
            <a:avLst/>
          </a:prstGeom>
        </p:spPr>
      </p:pic>
    </p:spTree>
    <p:extLst>
      <p:ext uri="{BB962C8B-B14F-4D97-AF65-F5344CB8AC3E}">
        <p14:creationId xmlns:p14="http://schemas.microsoft.com/office/powerpoint/2010/main" val="353959804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1" name="Shape 111"/>
          <p:cNvSpPr txBox="1">
            <a:spLocks noGrp="1"/>
          </p:cNvSpPr>
          <p:nvPr>
            <p:ph type="title"/>
          </p:nvPr>
        </p:nvSpPr>
        <p:spPr>
          <a:prstGeom prst="rect">
            <a:avLst/>
          </a:prstGeom>
        </p:spPr>
        <p:txBody>
          <a:bodyPr wrap="square" lIns="91425" tIns="91425" rIns="91425" bIns="91425" anchor="ctr" anchorCtr="0">
            <a:normAutofit fontScale="90000"/>
          </a:bodyPr>
          <a:lstStyle/>
          <a:p>
            <a:pPr lvl="0"/>
            <a:r>
              <a:rPr lang="en-US" dirty="0"/>
              <a:t>MUFOLD_LM Method Overview</a:t>
            </a:r>
          </a:p>
        </p:txBody>
      </p:sp>
      <p:sp>
        <p:nvSpPr>
          <p:cNvPr id="2" name="Rectangle 1">
            <a:extLst>
              <a:ext uri="{FF2B5EF4-FFF2-40B4-BE49-F238E27FC236}">
                <a16:creationId xmlns:a16="http://schemas.microsoft.com/office/drawing/2014/main" id="{0C09604A-5FBC-4FDC-9446-53C637629D13}"/>
              </a:ext>
            </a:extLst>
          </p:cNvPr>
          <p:cNvSpPr/>
          <p:nvPr/>
        </p:nvSpPr>
        <p:spPr>
          <a:xfrm>
            <a:off x="3100507" y="957471"/>
            <a:ext cx="5133118" cy="261610"/>
          </a:xfrm>
          <a:prstGeom prst="rect">
            <a:avLst/>
          </a:prstGeom>
        </p:spPr>
        <p:txBody>
          <a:bodyPr wrap="square">
            <a:spAutoFit/>
          </a:bodyPr>
          <a:lstStyle/>
          <a:p>
            <a:pPr algn="ctr"/>
            <a:r>
              <a:rPr lang="en-US" sz="1100" dirty="0">
                <a:latin typeface="+mn-lt"/>
              </a:rPr>
              <a:t>CDWEEISVKGPNGESSVIHDR</a:t>
            </a:r>
            <a:r>
              <a:rPr lang="en-US" sz="1100" b="1" dirty="0">
                <a:solidFill>
                  <a:srgbClr val="C00000"/>
                </a:solidFill>
                <a:latin typeface="+mn-lt"/>
              </a:rPr>
              <a:t>KSGKKFSI</a:t>
            </a:r>
            <a:r>
              <a:rPr lang="en-US" sz="1100" dirty="0">
                <a:latin typeface="+mn-lt"/>
              </a:rPr>
              <a:t>EEALQSGRLTPAHYDRYVNKD</a:t>
            </a: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ED8578B9-368E-4240-874E-98649FD8C1F5}"/>
                  </a:ext>
                </a:extLst>
              </p:cNvPr>
              <p:cNvSpPr/>
              <p:nvPr/>
            </p:nvSpPr>
            <p:spPr>
              <a:xfrm>
                <a:off x="675169" y="932628"/>
                <a:ext cx="2456908" cy="677108"/>
              </a:xfrm>
              <a:prstGeom prst="rect">
                <a:avLst/>
              </a:prstGeom>
            </p:spPr>
            <p:txBody>
              <a:bodyPr wrap="square">
                <a:spAutoFit/>
              </a:bodyPr>
              <a:lstStyle/>
              <a:p>
                <a:r>
                  <a:rPr lang="en-US" b="1" dirty="0">
                    <a:latin typeface="+mn-lt"/>
                  </a:rPr>
                  <a:t>Target:</a:t>
                </a:r>
              </a:p>
              <a:p>
                <a:r>
                  <a:rPr lang="en-US" sz="1200" dirty="0">
                    <a:latin typeface="+mn-lt"/>
                  </a:rPr>
                  <a:t>Length </a:t>
                </a:r>
                <a14:m>
                  <m:oMath xmlns:m="http://schemas.openxmlformats.org/officeDocument/2006/math">
                    <m:r>
                      <a:rPr lang="en-US" sz="1200" b="0" i="1" smtClean="0">
                        <a:latin typeface="Cambria Math" panose="02040503050406030204" pitchFamily="18" charset="0"/>
                      </a:rPr>
                      <m:t>𝐿</m:t>
                    </m:r>
                  </m:oMath>
                </a14:m>
                <a:r>
                  <a:rPr lang="en-US" sz="1200" dirty="0">
                    <a:latin typeface="+mn-lt"/>
                  </a:rPr>
                  <a:t> with missing region in the middle</a:t>
                </a:r>
                <a:r>
                  <a:rPr lang="zh-CN" altLang="en-US" sz="1200" dirty="0">
                    <a:latin typeface="+mn-lt"/>
                  </a:rPr>
                  <a:t> </a:t>
                </a:r>
                <a:r>
                  <a:rPr lang="en-US" altLang="zh-CN" sz="1200" dirty="0">
                    <a:latin typeface="+mn-lt"/>
                  </a:rPr>
                  <a:t>(e.g.</a:t>
                </a:r>
                <a:r>
                  <a:rPr lang="zh-CN" altLang="en-US" sz="1200" dirty="0">
                    <a:latin typeface="+mn-lt"/>
                  </a:rPr>
                  <a:t> </a:t>
                </a:r>
                <a14:m>
                  <m:oMath xmlns:m="http://schemas.openxmlformats.org/officeDocument/2006/math">
                    <m:r>
                      <a:rPr lang="en-US" sz="1200" i="1">
                        <a:latin typeface="Cambria Math" panose="02040503050406030204" pitchFamily="18" charset="0"/>
                      </a:rPr>
                      <m:t>𝐿</m:t>
                    </m:r>
                    <m:r>
                      <a:rPr lang="en-US" sz="1200" b="0" i="1" smtClean="0">
                        <a:latin typeface="Cambria Math" panose="02040503050406030204" pitchFamily="18" charset="0"/>
                      </a:rPr>
                      <m:t>=50</m:t>
                    </m:r>
                  </m:oMath>
                </a14:m>
                <a:r>
                  <a:rPr lang="en-US" altLang="zh-CN" sz="1200" dirty="0">
                    <a:latin typeface="+mn-lt"/>
                  </a:rPr>
                  <a:t>)</a:t>
                </a:r>
                <a:endParaRPr lang="en-US" sz="1200" dirty="0">
                  <a:latin typeface="+mn-lt"/>
                </a:endParaRPr>
              </a:p>
            </p:txBody>
          </p:sp>
        </mc:Choice>
        <mc:Fallback xmlns="">
          <p:sp>
            <p:nvSpPr>
              <p:cNvPr id="5" name="Rectangle 4">
                <a:extLst>
                  <a:ext uri="{FF2B5EF4-FFF2-40B4-BE49-F238E27FC236}">
                    <a16:creationId xmlns:a16="http://schemas.microsoft.com/office/drawing/2014/main" id="{ED8578B9-368E-4240-874E-98649FD8C1F5}"/>
                  </a:ext>
                </a:extLst>
              </p:cNvPr>
              <p:cNvSpPr>
                <a:spLocks noRot="1" noChangeAspect="1" noMove="1" noResize="1" noEditPoints="1" noAdjustHandles="1" noChangeArrowheads="1" noChangeShapeType="1" noTextEdit="1"/>
              </p:cNvSpPr>
              <p:nvPr/>
            </p:nvSpPr>
            <p:spPr>
              <a:xfrm>
                <a:off x="675169" y="932628"/>
                <a:ext cx="2456908" cy="677108"/>
              </a:xfrm>
              <a:prstGeom prst="rect">
                <a:avLst/>
              </a:prstGeom>
              <a:blipFill>
                <a:blip r:embed="rId3"/>
                <a:stretch>
                  <a:fillRect l="-744" t="-1802" b="-5405"/>
                </a:stretch>
              </a:blipFill>
            </p:spPr>
            <p:txBody>
              <a:bodyPr/>
              <a:lstStyle/>
              <a:p>
                <a:r>
                  <a:rPr lang="en-US">
                    <a:noFill/>
                  </a:rPr>
                  <a:t> </a:t>
                </a:r>
              </a:p>
            </p:txBody>
          </p:sp>
        </mc:Fallback>
      </mc:AlternateContent>
      <p:sp>
        <p:nvSpPr>
          <p:cNvPr id="6" name="Rectangle 5">
            <a:extLst>
              <a:ext uri="{FF2B5EF4-FFF2-40B4-BE49-F238E27FC236}">
                <a16:creationId xmlns:a16="http://schemas.microsoft.com/office/drawing/2014/main" id="{10155074-5407-49D3-9D7D-54EB2230DF80}"/>
              </a:ext>
            </a:extLst>
          </p:cNvPr>
          <p:cNvSpPr/>
          <p:nvPr/>
        </p:nvSpPr>
        <p:spPr>
          <a:xfrm>
            <a:off x="675168" y="2067631"/>
            <a:ext cx="2456908" cy="677108"/>
          </a:xfrm>
          <a:prstGeom prst="rect">
            <a:avLst/>
          </a:prstGeom>
        </p:spPr>
        <p:txBody>
          <a:bodyPr wrap="square">
            <a:spAutoFit/>
          </a:bodyPr>
          <a:lstStyle/>
          <a:p>
            <a:r>
              <a:rPr lang="en-US" b="1" dirty="0">
                <a:latin typeface="+mn-lt"/>
              </a:rPr>
              <a:t>Template Pool Generation:</a:t>
            </a:r>
          </a:p>
          <a:p>
            <a:r>
              <a:rPr lang="en-US" sz="1200" dirty="0">
                <a:latin typeface="+mn-lt"/>
              </a:rPr>
              <a:t>Templates that can cover the whole query target</a:t>
            </a:r>
          </a:p>
        </p:txBody>
      </p:sp>
      <p:sp>
        <p:nvSpPr>
          <p:cNvPr id="7" name="Rectangle 6">
            <a:extLst>
              <a:ext uri="{FF2B5EF4-FFF2-40B4-BE49-F238E27FC236}">
                <a16:creationId xmlns:a16="http://schemas.microsoft.com/office/drawing/2014/main" id="{8C6CDDBE-E05D-423E-AD8B-5A2948A49A29}"/>
              </a:ext>
            </a:extLst>
          </p:cNvPr>
          <p:cNvSpPr/>
          <p:nvPr/>
        </p:nvSpPr>
        <p:spPr>
          <a:xfrm>
            <a:off x="4483025" y="1685734"/>
            <a:ext cx="1037216" cy="381897"/>
          </a:xfrm>
          <a:prstGeom prst="rect">
            <a:avLst/>
          </a:prstGeom>
          <a:gradFill flip="none"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3500000" scaled="1"/>
            <a:tileRect/>
          </a:gra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CN" sz="1050">
                <a:ea typeface="Arial" charset="0"/>
                <a:cs typeface="Arial" charset="0"/>
              </a:rPr>
              <a:t>PSI-BLAST</a:t>
            </a:r>
            <a:endParaRPr lang="en-US" sz="1050" dirty="0">
              <a:ea typeface="Arial" charset="0"/>
              <a:cs typeface="Arial" charset="0"/>
            </a:endParaRPr>
          </a:p>
        </p:txBody>
      </p:sp>
      <p:sp>
        <p:nvSpPr>
          <p:cNvPr id="8" name="Rectangle 7">
            <a:extLst>
              <a:ext uri="{FF2B5EF4-FFF2-40B4-BE49-F238E27FC236}">
                <a16:creationId xmlns:a16="http://schemas.microsoft.com/office/drawing/2014/main" id="{45A4A0EC-0AC4-4258-8887-5D7E999717C1}"/>
              </a:ext>
            </a:extLst>
          </p:cNvPr>
          <p:cNvSpPr/>
          <p:nvPr/>
        </p:nvSpPr>
        <p:spPr>
          <a:xfrm>
            <a:off x="5811595" y="1685734"/>
            <a:ext cx="1037216" cy="381897"/>
          </a:xfrm>
          <a:prstGeom prst="rect">
            <a:avLst/>
          </a:prstGeom>
          <a:gradFill flip="none"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3500000" scaled="1"/>
            <a:tileRect/>
          </a:gra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CN" sz="1050">
                <a:ea typeface="Arial" charset="0"/>
                <a:cs typeface="Arial" charset="0"/>
              </a:rPr>
              <a:t>HHSearch</a:t>
            </a:r>
            <a:endParaRPr lang="en-US" sz="1050" dirty="0">
              <a:ea typeface="Arial" charset="0"/>
              <a:cs typeface="Arial" charset="0"/>
            </a:endParaRPr>
          </a:p>
        </p:txBody>
      </p:sp>
      <p:sp>
        <p:nvSpPr>
          <p:cNvPr id="10" name="Parallelogram 9">
            <a:extLst>
              <a:ext uri="{FF2B5EF4-FFF2-40B4-BE49-F238E27FC236}">
                <a16:creationId xmlns:a16="http://schemas.microsoft.com/office/drawing/2014/main" id="{49F3E24D-9A57-4656-B4A5-3BAEE667C81F}"/>
              </a:ext>
            </a:extLst>
          </p:cNvPr>
          <p:cNvSpPr/>
          <p:nvPr/>
        </p:nvSpPr>
        <p:spPr>
          <a:xfrm>
            <a:off x="5033884" y="2291749"/>
            <a:ext cx="1259153" cy="381897"/>
          </a:xfrm>
          <a:prstGeom prst="parallelogram">
            <a:avLst/>
          </a:prstGeom>
          <a:gradFill flip="none"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3500000" scaled="1"/>
            <a:tileRect/>
          </a:gra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CN" sz="1050" dirty="0">
                <a:ea typeface="Arial" charset="0"/>
                <a:cs typeface="Arial" charset="0"/>
              </a:rPr>
              <a:t>Template Pool</a:t>
            </a:r>
            <a:endParaRPr lang="en-US" sz="1050" dirty="0">
              <a:ea typeface="Arial" charset="0"/>
              <a:cs typeface="Arial" charset="0"/>
            </a:endParaRPr>
          </a:p>
        </p:txBody>
      </p:sp>
      <p:sp>
        <p:nvSpPr>
          <p:cNvPr id="11" name="Rectangle 10">
            <a:extLst>
              <a:ext uri="{FF2B5EF4-FFF2-40B4-BE49-F238E27FC236}">
                <a16:creationId xmlns:a16="http://schemas.microsoft.com/office/drawing/2014/main" id="{80A6B5DB-1AD9-4E3C-867E-061A182844DC}"/>
              </a:ext>
            </a:extLst>
          </p:cNvPr>
          <p:cNvSpPr/>
          <p:nvPr/>
        </p:nvSpPr>
        <p:spPr>
          <a:xfrm>
            <a:off x="4483025" y="2972699"/>
            <a:ext cx="2365786" cy="381897"/>
          </a:xfrm>
          <a:prstGeom prst="rect">
            <a:avLst/>
          </a:prstGeom>
          <a:gradFill flip="none"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3500000" scaled="1"/>
            <a:tileRect/>
          </a:gra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CN" sz="1050" b="1" dirty="0">
                <a:ea typeface="Arial" charset="0"/>
                <a:cs typeface="Arial" charset="0"/>
              </a:rPr>
              <a:t>Neural Network (GAN)</a:t>
            </a:r>
            <a:endParaRPr lang="en-US" sz="1050" b="1" dirty="0">
              <a:ea typeface="Arial" charset="0"/>
              <a:cs typeface="Arial" charset="0"/>
            </a:endParaRPr>
          </a:p>
        </p:txBody>
      </p:sp>
      <p:sp>
        <p:nvSpPr>
          <p:cNvPr id="13" name="Parallelogram 12">
            <a:extLst>
              <a:ext uri="{FF2B5EF4-FFF2-40B4-BE49-F238E27FC236}">
                <a16:creationId xmlns:a16="http://schemas.microsoft.com/office/drawing/2014/main" id="{53B964D3-5639-4030-86B5-1C21AF0D8370}"/>
              </a:ext>
            </a:extLst>
          </p:cNvPr>
          <p:cNvSpPr/>
          <p:nvPr/>
        </p:nvSpPr>
        <p:spPr>
          <a:xfrm>
            <a:off x="5032229" y="3517748"/>
            <a:ext cx="1281647" cy="381897"/>
          </a:xfrm>
          <a:prstGeom prst="parallelogram">
            <a:avLst/>
          </a:prstGeom>
          <a:gradFill flip="none"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3500000" scaled="1"/>
            <a:tileRect/>
          </a:gra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CN" sz="1000" dirty="0">
                <a:ea typeface="Arial" charset="0"/>
                <a:cs typeface="Arial" charset="0"/>
              </a:rPr>
              <a:t>NN Model</a:t>
            </a:r>
            <a:endParaRPr lang="en-US" sz="1000" dirty="0">
              <a:ea typeface="Arial" charset="0"/>
              <a:cs typeface="Arial" charset="0"/>
            </a:endParaRPr>
          </a:p>
        </p:txBody>
      </p:sp>
      <p:sp>
        <p:nvSpPr>
          <p:cNvPr id="14" name="Parallelogram 13">
            <a:extLst>
              <a:ext uri="{FF2B5EF4-FFF2-40B4-BE49-F238E27FC236}">
                <a16:creationId xmlns:a16="http://schemas.microsoft.com/office/drawing/2014/main" id="{32DBBC45-4295-44EB-9975-61A928F3FE23}"/>
              </a:ext>
            </a:extLst>
          </p:cNvPr>
          <p:cNvSpPr/>
          <p:nvPr/>
        </p:nvSpPr>
        <p:spPr>
          <a:xfrm>
            <a:off x="5026243" y="4038221"/>
            <a:ext cx="1281647" cy="381897"/>
          </a:xfrm>
          <a:prstGeom prst="parallelogram">
            <a:avLst/>
          </a:prstGeom>
          <a:gradFill flip="none"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3500000" scaled="1"/>
            <a:tileRect/>
          </a:gra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CN" sz="1050" dirty="0">
                <a:ea typeface="Arial" charset="0"/>
                <a:cs typeface="Arial" charset="0"/>
              </a:rPr>
              <a:t>Prediction</a:t>
            </a:r>
            <a:endParaRPr lang="en-US" sz="1050" dirty="0">
              <a:ea typeface="Arial" charset="0"/>
              <a:cs typeface="Arial" charset="0"/>
            </a:endParaRPr>
          </a:p>
        </p:txBody>
      </p:sp>
      <p:sp>
        <p:nvSpPr>
          <p:cNvPr id="3" name="Freeform: Shape 2">
            <a:extLst>
              <a:ext uri="{FF2B5EF4-FFF2-40B4-BE49-F238E27FC236}">
                <a16:creationId xmlns:a16="http://schemas.microsoft.com/office/drawing/2014/main" id="{4867C3D3-897E-4A75-A036-9A9B0D1CE812}"/>
              </a:ext>
            </a:extLst>
          </p:cNvPr>
          <p:cNvSpPr/>
          <p:nvPr/>
        </p:nvSpPr>
        <p:spPr>
          <a:xfrm>
            <a:off x="5014913" y="1271182"/>
            <a:ext cx="645576" cy="405219"/>
          </a:xfrm>
          <a:custGeom>
            <a:avLst/>
            <a:gdLst>
              <a:gd name="connsiteX0" fmla="*/ 609600 w 609600"/>
              <a:gd name="connsiteY0" fmla="*/ 0 h 400050"/>
              <a:gd name="connsiteX1" fmla="*/ 609600 w 609600"/>
              <a:gd name="connsiteY1" fmla="*/ 271462 h 400050"/>
              <a:gd name="connsiteX2" fmla="*/ 0 w 609600"/>
              <a:gd name="connsiteY2" fmla="*/ 271462 h 400050"/>
              <a:gd name="connsiteX3" fmla="*/ 0 w 609600"/>
              <a:gd name="connsiteY3" fmla="*/ 400050 h 400050"/>
            </a:gdLst>
            <a:ahLst/>
            <a:cxnLst>
              <a:cxn ang="0">
                <a:pos x="connsiteX0" y="connsiteY0"/>
              </a:cxn>
              <a:cxn ang="0">
                <a:pos x="connsiteX1" y="connsiteY1"/>
              </a:cxn>
              <a:cxn ang="0">
                <a:pos x="connsiteX2" y="connsiteY2"/>
              </a:cxn>
              <a:cxn ang="0">
                <a:pos x="connsiteX3" y="connsiteY3"/>
              </a:cxn>
            </a:cxnLst>
            <a:rect l="l" t="t" r="r" b="b"/>
            <a:pathLst>
              <a:path w="609600" h="400050">
                <a:moveTo>
                  <a:pt x="609600" y="0"/>
                </a:moveTo>
                <a:lnTo>
                  <a:pt x="609600" y="271462"/>
                </a:lnTo>
                <a:lnTo>
                  <a:pt x="0" y="271462"/>
                </a:lnTo>
                <a:lnTo>
                  <a:pt x="0" y="400050"/>
                </a:lnTo>
              </a:path>
            </a:pathLst>
          </a:custGeom>
          <a:ln w="19050">
            <a:headEnd type="none" w="med" len="med"/>
            <a:tailEnd type="triangle" w="med" len="med"/>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4" name="Freeform: Shape 3">
            <a:extLst>
              <a:ext uri="{FF2B5EF4-FFF2-40B4-BE49-F238E27FC236}">
                <a16:creationId xmlns:a16="http://schemas.microsoft.com/office/drawing/2014/main" id="{A85283FE-877C-48C6-A636-88036911BD81}"/>
              </a:ext>
            </a:extLst>
          </p:cNvPr>
          <p:cNvSpPr/>
          <p:nvPr/>
        </p:nvSpPr>
        <p:spPr>
          <a:xfrm>
            <a:off x="5619751" y="1548909"/>
            <a:ext cx="723900" cy="132254"/>
          </a:xfrm>
          <a:custGeom>
            <a:avLst/>
            <a:gdLst>
              <a:gd name="connsiteX0" fmla="*/ 0 w 723900"/>
              <a:gd name="connsiteY0" fmla="*/ 0 h 138112"/>
              <a:gd name="connsiteX1" fmla="*/ 723900 w 723900"/>
              <a:gd name="connsiteY1" fmla="*/ 0 h 138112"/>
              <a:gd name="connsiteX2" fmla="*/ 723900 w 723900"/>
              <a:gd name="connsiteY2" fmla="*/ 138112 h 138112"/>
            </a:gdLst>
            <a:ahLst/>
            <a:cxnLst>
              <a:cxn ang="0">
                <a:pos x="connsiteX0" y="connsiteY0"/>
              </a:cxn>
              <a:cxn ang="0">
                <a:pos x="connsiteX1" y="connsiteY1"/>
              </a:cxn>
              <a:cxn ang="0">
                <a:pos x="connsiteX2" y="connsiteY2"/>
              </a:cxn>
            </a:cxnLst>
            <a:rect l="l" t="t" r="r" b="b"/>
            <a:pathLst>
              <a:path w="723900" h="138112">
                <a:moveTo>
                  <a:pt x="0" y="0"/>
                </a:moveTo>
                <a:lnTo>
                  <a:pt x="723900" y="0"/>
                </a:lnTo>
                <a:lnTo>
                  <a:pt x="723900" y="138112"/>
                </a:lnTo>
              </a:path>
            </a:pathLst>
          </a:custGeom>
          <a:ln w="19050">
            <a:headEnd type="none" w="med" len="med"/>
            <a:tailEnd type="triangle" w="med" len="med"/>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grpSp>
        <p:nvGrpSpPr>
          <p:cNvPr id="102" name="Group 101">
            <a:extLst>
              <a:ext uri="{FF2B5EF4-FFF2-40B4-BE49-F238E27FC236}">
                <a16:creationId xmlns:a16="http://schemas.microsoft.com/office/drawing/2014/main" id="{BC78DA18-9EA4-452B-A582-A8C947F73A43}"/>
              </a:ext>
            </a:extLst>
          </p:cNvPr>
          <p:cNvGrpSpPr/>
          <p:nvPr/>
        </p:nvGrpSpPr>
        <p:grpSpPr>
          <a:xfrm>
            <a:off x="5005937" y="2070249"/>
            <a:ext cx="1343641" cy="220377"/>
            <a:chOff x="4496349" y="2198836"/>
            <a:chExt cx="1343641" cy="220377"/>
          </a:xfrm>
        </p:grpSpPr>
        <p:sp>
          <p:nvSpPr>
            <p:cNvPr id="15" name="Freeform: Shape 14">
              <a:extLst>
                <a:ext uri="{FF2B5EF4-FFF2-40B4-BE49-F238E27FC236}">
                  <a16:creationId xmlns:a16="http://schemas.microsoft.com/office/drawing/2014/main" id="{B2631722-85CF-443C-ADCC-4410B677E325}"/>
                </a:ext>
              </a:extLst>
            </p:cNvPr>
            <p:cNvSpPr/>
            <p:nvPr/>
          </p:nvSpPr>
          <p:spPr>
            <a:xfrm>
              <a:off x="4496349" y="2198836"/>
              <a:ext cx="646330" cy="220377"/>
            </a:xfrm>
            <a:custGeom>
              <a:avLst/>
              <a:gdLst>
                <a:gd name="connsiteX0" fmla="*/ 0 w 644685"/>
                <a:gd name="connsiteY0" fmla="*/ 0 h 192419"/>
                <a:gd name="connsiteX1" fmla="*/ 0 w 644685"/>
                <a:gd name="connsiteY1" fmla="*/ 100321 h 192419"/>
                <a:gd name="connsiteX2" fmla="*/ 644685 w 644685"/>
                <a:gd name="connsiteY2" fmla="*/ 100321 h 192419"/>
                <a:gd name="connsiteX3" fmla="*/ 644685 w 644685"/>
                <a:gd name="connsiteY3" fmla="*/ 120056 h 192419"/>
                <a:gd name="connsiteX4" fmla="*/ 644685 w 644685"/>
                <a:gd name="connsiteY4" fmla="*/ 192419 h 192419"/>
                <a:gd name="connsiteX0" fmla="*/ 0 w 646330"/>
                <a:gd name="connsiteY0" fmla="*/ 0 h 220377"/>
                <a:gd name="connsiteX1" fmla="*/ 0 w 646330"/>
                <a:gd name="connsiteY1" fmla="*/ 100321 h 220377"/>
                <a:gd name="connsiteX2" fmla="*/ 644685 w 646330"/>
                <a:gd name="connsiteY2" fmla="*/ 100321 h 220377"/>
                <a:gd name="connsiteX3" fmla="*/ 644685 w 646330"/>
                <a:gd name="connsiteY3" fmla="*/ 120056 h 220377"/>
                <a:gd name="connsiteX4" fmla="*/ 646330 w 646330"/>
                <a:gd name="connsiteY4" fmla="*/ 220377 h 2203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330" h="220377">
                  <a:moveTo>
                    <a:pt x="0" y="0"/>
                  </a:moveTo>
                  <a:lnTo>
                    <a:pt x="0" y="100321"/>
                  </a:lnTo>
                  <a:lnTo>
                    <a:pt x="644685" y="100321"/>
                  </a:lnTo>
                  <a:lnTo>
                    <a:pt x="644685" y="120056"/>
                  </a:lnTo>
                  <a:cubicBezTo>
                    <a:pt x="644959" y="140065"/>
                    <a:pt x="645782" y="186937"/>
                    <a:pt x="646330" y="220377"/>
                  </a:cubicBezTo>
                </a:path>
              </a:pathLst>
            </a:custGeom>
            <a:ln w="19050">
              <a:headEnd type="none" w="med" len="med"/>
              <a:tailEnd type="triangle" w="med" len="med"/>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16" name="Freeform: Shape 15">
              <a:extLst>
                <a:ext uri="{FF2B5EF4-FFF2-40B4-BE49-F238E27FC236}">
                  <a16:creationId xmlns:a16="http://schemas.microsoft.com/office/drawing/2014/main" id="{D733C162-8DB1-47D7-87A2-8E8FADB01665}"/>
                </a:ext>
              </a:extLst>
            </p:cNvPr>
            <p:cNvSpPr/>
            <p:nvPr/>
          </p:nvSpPr>
          <p:spPr>
            <a:xfrm>
              <a:off x="5119653" y="2200789"/>
              <a:ext cx="720337" cy="98368"/>
            </a:xfrm>
            <a:custGeom>
              <a:avLst/>
              <a:gdLst>
                <a:gd name="connsiteX0" fmla="*/ 720337 w 720337"/>
                <a:gd name="connsiteY0" fmla="*/ 0 h 83875"/>
                <a:gd name="connsiteX1" fmla="*/ 720337 w 720337"/>
                <a:gd name="connsiteY1" fmla="*/ 83875 h 83875"/>
                <a:gd name="connsiteX2" fmla="*/ 0 w 720337"/>
                <a:gd name="connsiteY2" fmla="*/ 83875 h 83875"/>
              </a:gdLst>
              <a:ahLst/>
              <a:cxnLst>
                <a:cxn ang="0">
                  <a:pos x="connsiteX0" y="connsiteY0"/>
                </a:cxn>
                <a:cxn ang="0">
                  <a:pos x="connsiteX1" y="connsiteY1"/>
                </a:cxn>
                <a:cxn ang="0">
                  <a:pos x="connsiteX2" y="connsiteY2"/>
                </a:cxn>
              </a:cxnLst>
              <a:rect l="l" t="t" r="r" b="b"/>
              <a:pathLst>
                <a:path w="720337" h="83875">
                  <a:moveTo>
                    <a:pt x="720337" y="0"/>
                  </a:moveTo>
                  <a:lnTo>
                    <a:pt x="720337" y="83875"/>
                  </a:lnTo>
                  <a:lnTo>
                    <a:pt x="0" y="83875"/>
                  </a:lnTo>
                </a:path>
              </a:pathLst>
            </a:custGeom>
            <a:ln w="190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grpSp>
      <p:cxnSp>
        <p:nvCxnSpPr>
          <p:cNvPr id="19" name="Straight Arrow Connector 18">
            <a:extLst>
              <a:ext uri="{FF2B5EF4-FFF2-40B4-BE49-F238E27FC236}">
                <a16:creationId xmlns:a16="http://schemas.microsoft.com/office/drawing/2014/main" id="{E9D2DC01-A4D6-4F71-9218-15DB35C7758B}"/>
              </a:ext>
            </a:extLst>
          </p:cNvPr>
          <p:cNvCxnSpPr>
            <a:cxnSpLocks/>
            <a:stCxn id="10" idx="4"/>
            <a:endCxn id="11" idx="0"/>
          </p:cNvCxnSpPr>
          <p:nvPr/>
        </p:nvCxnSpPr>
        <p:spPr>
          <a:xfrm>
            <a:off x="5663461" y="2673646"/>
            <a:ext cx="2457" cy="299053"/>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cxnSp>
        <p:nvCxnSpPr>
          <p:cNvPr id="24" name="Straight Arrow Connector 23">
            <a:extLst>
              <a:ext uri="{FF2B5EF4-FFF2-40B4-BE49-F238E27FC236}">
                <a16:creationId xmlns:a16="http://schemas.microsoft.com/office/drawing/2014/main" id="{18F4BB9D-A411-47AF-BDE2-C79B42B61A18}"/>
              </a:ext>
            </a:extLst>
          </p:cNvPr>
          <p:cNvCxnSpPr>
            <a:cxnSpLocks/>
            <a:stCxn id="11" idx="2"/>
            <a:endCxn id="29" idx="0"/>
          </p:cNvCxnSpPr>
          <p:nvPr/>
        </p:nvCxnSpPr>
        <p:spPr>
          <a:xfrm>
            <a:off x="5665918" y="3354596"/>
            <a:ext cx="1149" cy="163152"/>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sp>
        <p:nvSpPr>
          <p:cNvPr id="29" name="Parallelogram 28">
            <a:extLst>
              <a:ext uri="{FF2B5EF4-FFF2-40B4-BE49-F238E27FC236}">
                <a16:creationId xmlns:a16="http://schemas.microsoft.com/office/drawing/2014/main" id="{CA6249E9-2FA5-4438-B694-B57CF5A88D09}"/>
              </a:ext>
            </a:extLst>
          </p:cNvPr>
          <p:cNvSpPr/>
          <p:nvPr/>
        </p:nvSpPr>
        <p:spPr>
          <a:xfrm>
            <a:off x="5026243" y="3517748"/>
            <a:ext cx="1281647" cy="381897"/>
          </a:xfrm>
          <a:prstGeom prst="parallelogram">
            <a:avLst/>
          </a:prstGeom>
          <a:gradFill flip="none"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3500000" scaled="1"/>
            <a:tileRect/>
          </a:gra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CN" sz="1050" dirty="0">
                <a:ea typeface="Arial" charset="0"/>
                <a:cs typeface="Arial" charset="0"/>
              </a:rPr>
              <a:t>NN Model</a:t>
            </a:r>
            <a:endParaRPr lang="en-US" sz="1050" dirty="0">
              <a:ea typeface="Arial" charset="0"/>
              <a:cs typeface="Arial" charset="0"/>
            </a:endParaRPr>
          </a:p>
        </p:txBody>
      </p:sp>
      <p:cxnSp>
        <p:nvCxnSpPr>
          <p:cNvPr id="30" name="Straight Arrow Connector 29">
            <a:extLst>
              <a:ext uri="{FF2B5EF4-FFF2-40B4-BE49-F238E27FC236}">
                <a16:creationId xmlns:a16="http://schemas.microsoft.com/office/drawing/2014/main" id="{1B72D276-E1C0-4A8C-B508-F9938475C7F0}"/>
              </a:ext>
            </a:extLst>
          </p:cNvPr>
          <p:cNvCxnSpPr>
            <a:cxnSpLocks/>
            <a:stCxn id="29" idx="4"/>
            <a:endCxn id="14" idx="0"/>
          </p:cNvCxnSpPr>
          <p:nvPr/>
        </p:nvCxnSpPr>
        <p:spPr>
          <a:xfrm>
            <a:off x="5667067" y="3899645"/>
            <a:ext cx="0" cy="138576"/>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sp>
        <p:nvSpPr>
          <p:cNvPr id="101" name="Freeform: Shape 100">
            <a:extLst>
              <a:ext uri="{FF2B5EF4-FFF2-40B4-BE49-F238E27FC236}">
                <a16:creationId xmlns:a16="http://schemas.microsoft.com/office/drawing/2014/main" id="{8756A752-B264-429B-8638-7004F824A48B}"/>
              </a:ext>
            </a:extLst>
          </p:cNvPr>
          <p:cNvSpPr/>
          <p:nvPr/>
        </p:nvSpPr>
        <p:spPr>
          <a:xfrm>
            <a:off x="6269008" y="1119504"/>
            <a:ext cx="2149490" cy="2582855"/>
          </a:xfrm>
          <a:custGeom>
            <a:avLst/>
            <a:gdLst>
              <a:gd name="connsiteX0" fmla="*/ 1885137 w 2149490"/>
              <a:gd name="connsiteY0" fmla="*/ 0 h 2582855"/>
              <a:gd name="connsiteX1" fmla="*/ 2149490 w 2149490"/>
              <a:gd name="connsiteY1" fmla="*/ 0 h 2582855"/>
              <a:gd name="connsiteX2" fmla="*/ 2149490 w 2149490"/>
              <a:gd name="connsiteY2" fmla="*/ 2582855 h 2582855"/>
              <a:gd name="connsiteX3" fmla="*/ 0 w 2149490"/>
              <a:gd name="connsiteY3" fmla="*/ 2582855 h 2582855"/>
            </a:gdLst>
            <a:ahLst/>
            <a:cxnLst>
              <a:cxn ang="0">
                <a:pos x="connsiteX0" y="connsiteY0"/>
              </a:cxn>
              <a:cxn ang="0">
                <a:pos x="connsiteX1" y="connsiteY1"/>
              </a:cxn>
              <a:cxn ang="0">
                <a:pos x="connsiteX2" y="connsiteY2"/>
              </a:cxn>
              <a:cxn ang="0">
                <a:pos x="connsiteX3" y="connsiteY3"/>
              </a:cxn>
            </a:cxnLst>
            <a:rect l="l" t="t" r="r" b="b"/>
            <a:pathLst>
              <a:path w="2149490" h="2582855">
                <a:moveTo>
                  <a:pt x="1885137" y="0"/>
                </a:moveTo>
                <a:lnTo>
                  <a:pt x="2149490" y="0"/>
                </a:lnTo>
                <a:lnTo>
                  <a:pt x="2149490" y="2582855"/>
                </a:lnTo>
                <a:lnTo>
                  <a:pt x="0" y="2582855"/>
                </a:lnTo>
              </a:path>
            </a:pathLst>
          </a:custGeom>
          <a:ln w="19050">
            <a:headEnd type="none" w="med" len="med"/>
            <a:tailEnd type="triangle" w="med" len="med"/>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40" name="Rectangle 39">
            <a:extLst>
              <a:ext uri="{FF2B5EF4-FFF2-40B4-BE49-F238E27FC236}">
                <a16:creationId xmlns:a16="http://schemas.microsoft.com/office/drawing/2014/main" id="{D7C47AE9-BEB2-4480-A327-CB669A958448}"/>
              </a:ext>
            </a:extLst>
          </p:cNvPr>
          <p:cNvSpPr/>
          <p:nvPr/>
        </p:nvSpPr>
        <p:spPr>
          <a:xfrm>
            <a:off x="675170" y="2986067"/>
            <a:ext cx="2575106" cy="677108"/>
          </a:xfrm>
          <a:prstGeom prst="rect">
            <a:avLst/>
          </a:prstGeom>
        </p:spPr>
        <p:txBody>
          <a:bodyPr wrap="square">
            <a:spAutoFit/>
          </a:bodyPr>
          <a:lstStyle/>
          <a:p>
            <a:r>
              <a:rPr lang="en-US" b="1" dirty="0">
                <a:latin typeface="+mn-lt"/>
              </a:rPr>
              <a:t>Neural Network Training:</a:t>
            </a:r>
          </a:p>
          <a:p>
            <a:r>
              <a:rPr lang="en-US" sz="1200" dirty="0"/>
              <a:t>Use the templates’ distance maps with loop region removed to train</a:t>
            </a:r>
          </a:p>
        </p:txBody>
      </p:sp>
      <p:sp>
        <p:nvSpPr>
          <p:cNvPr id="41" name="Rectangle 40">
            <a:extLst>
              <a:ext uri="{FF2B5EF4-FFF2-40B4-BE49-F238E27FC236}">
                <a16:creationId xmlns:a16="http://schemas.microsoft.com/office/drawing/2014/main" id="{996C859C-3DD0-4C9C-ABFF-40A518F15B5E}"/>
              </a:ext>
            </a:extLst>
          </p:cNvPr>
          <p:cNvSpPr/>
          <p:nvPr/>
        </p:nvSpPr>
        <p:spPr>
          <a:xfrm>
            <a:off x="675168" y="3775987"/>
            <a:ext cx="2575101" cy="677108"/>
          </a:xfrm>
          <a:prstGeom prst="rect">
            <a:avLst/>
          </a:prstGeom>
        </p:spPr>
        <p:txBody>
          <a:bodyPr wrap="square">
            <a:spAutoFit/>
          </a:bodyPr>
          <a:lstStyle/>
          <a:p>
            <a:r>
              <a:rPr lang="en-US" b="1" dirty="0">
                <a:latin typeface="+mn-lt"/>
              </a:rPr>
              <a:t>Prediction:</a:t>
            </a:r>
          </a:p>
          <a:p>
            <a:r>
              <a:rPr lang="en-US" sz="1200" dirty="0"/>
              <a:t>Input the target’s distance map with missing region</a:t>
            </a:r>
          </a:p>
        </p:txBody>
      </p:sp>
      <p:sp>
        <p:nvSpPr>
          <p:cNvPr id="9" name="Slide Number Placeholder 8">
            <a:extLst>
              <a:ext uri="{FF2B5EF4-FFF2-40B4-BE49-F238E27FC236}">
                <a16:creationId xmlns:a16="http://schemas.microsoft.com/office/drawing/2014/main" id="{A46E6C1D-E652-403C-85B8-5371BDFC46FD}"/>
              </a:ext>
            </a:extLst>
          </p:cNvPr>
          <p:cNvSpPr>
            <a:spLocks noGrp="1"/>
          </p:cNvSpPr>
          <p:nvPr>
            <p:ph type="sldNum" idx="4"/>
          </p:nvPr>
        </p:nvSpPr>
        <p:spPr/>
        <p:txBody>
          <a:bodyPr/>
          <a:lstStyle/>
          <a:p>
            <a:pPr marL="0" marR="0" lvl="0" indent="0" algn="l" rtl="0">
              <a:spcBef>
                <a:spcPts val="0"/>
              </a:spcBef>
              <a:buSzPct val="25000"/>
              <a:buNone/>
            </a:pPr>
            <a:fld id="{00000000-1234-1234-1234-123412341234}" type="slidenum">
              <a:rPr lang="en-US" sz="1000" b="0" i="0" u="none" strike="noStrike" cap="none" smtClean="0">
                <a:solidFill>
                  <a:schemeClr val="lt1"/>
                </a:solidFill>
                <a:latin typeface="+mn-lt"/>
                <a:ea typeface="Arial"/>
                <a:cs typeface="Arial"/>
                <a:sym typeface="Arial"/>
              </a:rPr>
              <a:t>77</a:t>
            </a:fld>
            <a:endParaRPr lang="en-US" sz="1000" b="0" i="0" u="none" strike="noStrike" cap="none">
              <a:solidFill>
                <a:schemeClr val="lt1"/>
              </a:solidFill>
              <a:latin typeface="+mn-lt"/>
              <a:ea typeface="Arial"/>
              <a:cs typeface="Arial"/>
              <a:sym typeface="Arial"/>
            </a:endParaRPr>
          </a:p>
        </p:txBody>
      </p:sp>
    </p:spTree>
    <p:extLst>
      <p:ext uri="{BB962C8B-B14F-4D97-AF65-F5344CB8AC3E}">
        <p14:creationId xmlns:p14="http://schemas.microsoft.com/office/powerpoint/2010/main" val="14417575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 Placeholder 1">
                <a:extLst>
                  <a:ext uri="{FF2B5EF4-FFF2-40B4-BE49-F238E27FC236}">
                    <a16:creationId xmlns:a16="http://schemas.microsoft.com/office/drawing/2014/main" id="{4C3B4C35-748A-4183-A65B-9FC19AD82AAB}"/>
                  </a:ext>
                </a:extLst>
              </p:cNvPr>
              <p:cNvSpPr>
                <a:spLocks noGrp="1"/>
              </p:cNvSpPr>
              <p:nvPr>
                <p:ph type="body" idx="1"/>
              </p:nvPr>
            </p:nvSpPr>
            <p:spPr>
              <a:xfrm>
                <a:off x="457200" y="968900"/>
                <a:ext cx="6239435" cy="3625800"/>
              </a:xfrm>
            </p:spPr>
            <p:txBody>
              <a:bodyPr/>
              <a:lstStyle/>
              <a:p>
                <a:pPr>
                  <a:spcBef>
                    <a:spcPts val="0"/>
                  </a:spcBef>
                  <a:spcAft>
                    <a:spcPts val="600"/>
                  </a:spcAft>
                </a:pPr>
                <a:r>
                  <a:rPr lang="en-US" altLang="zh-CN" sz="1800" dirty="0"/>
                  <a:t>Raw co-evolution statistics (for each residue pair at position </a:t>
                </a:r>
                <a:r>
                  <a:rPr lang="zh-CN" altLang="en-US" sz="1800" dirty="0"/>
                  <a:t>𝑖 </a:t>
                </a:r>
                <a:r>
                  <a:rPr lang="en-US" altLang="zh-CN" sz="1800" dirty="0"/>
                  <a:t>and </a:t>
                </a:r>
                <a:r>
                  <a:rPr lang="zh-CN" altLang="en-US" sz="1800" dirty="0"/>
                  <a:t>𝑗</a:t>
                </a:r>
                <a:r>
                  <a:rPr lang="en-US" altLang="zh-CN" sz="1800" dirty="0"/>
                  <a:t>)</a:t>
                </a:r>
              </a:p>
              <a:p>
                <a:pPr>
                  <a:spcBef>
                    <a:spcPts val="0"/>
                  </a:spcBef>
                  <a:spcAft>
                    <a:spcPts val="600"/>
                  </a:spcAft>
                </a:pPr>
                <a:endParaRPr lang="en-US" altLang="zh-CN" sz="1800" dirty="0"/>
              </a:p>
              <a:p>
                <a:pPr>
                  <a:spcBef>
                    <a:spcPts val="0"/>
                  </a:spcBef>
                  <a:spcAft>
                    <a:spcPts val="600"/>
                  </a:spcAft>
                </a:pPr>
                <a:endParaRPr lang="en-US" altLang="zh-CN" sz="1800" dirty="0"/>
              </a:p>
              <a:p>
                <a:pPr>
                  <a:spcBef>
                    <a:spcPts val="0"/>
                  </a:spcBef>
                  <a:spcAft>
                    <a:spcPts val="600"/>
                  </a:spcAft>
                </a:pPr>
                <a:endParaRPr lang="en-US" altLang="zh-CN" sz="1800" dirty="0"/>
              </a:p>
              <a:p>
                <a:pPr>
                  <a:spcBef>
                    <a:spcPts val="0"/>
                  </a:spcBef>
                  <a:spcAft>
                    <a:spcPts val="600"/>
                  </a:spcAft>
                  <a:buFont typeface="Arial" panose="020B0604020202020204" pitchFamily="34" charset="0"/>
                  <a:buChar char="•"/>
                </a:pPr>
                <a:endParaRPr lang="en-US" altLang="zh-CN" sz="1800" dirty="0"/>
              </a:p>
              <a:p>
                <a:pPr>
                  <a:spcBef>
                    <a:spcPts val="0"/>
                  </a:spcBef>
                  <a:spcAft>
                    <a:spcPts val="600"/>
                  </a:spcAft>
                  <a:buFont typeface="Arial" panose="020B0604020202020204" pitchFamily="34" charset="0"/>
                  <a:buChar char="•"/>
                </a:pPr>
                <a:r>
                  <a:rPr lang="en-US" altLang="zh-CN" sz="1800" dirty="0"/>
                  <a:t>It can be considered as the </a:t>
                </a:r>
                <a14:m>
                  <m:oMath xmlns:m="http://schemas.openxmlformats.org/officeDocument/2006/math">
                    <m:r>
                      <a:rPr lang="en-US" altLang="zh-CN" sz="1800" i="1">
                        <a:latin typeface="Cambria Math" panose="02040503050406030204" pitchFamily="18" charset="0"/>
                      </a:rPr>
                      <m:t>21</m:t>
                    </m:r>
                    <m:r>
                      <a:rPr lang="en-US" altLang="zh-CN" sz="1800" i="1">
                        <a:latin typeface="Cambria Math" panose="02040503050406030204" pitchFamily="18" charset="0"/>
                        <a:ea typeface="Cambria Math" panose="02040503050406030204" pitchFamily="18" charset="0"/>
                      </a:rPr>
                      <m:t>∙21</m:t>
                    </m:r>
                  </m:oMath>
                </a14:m>
                <a:r>
                  <a:rPr lang="en-US" altLang="zh-CN" sz="1800" dirty="0"/>
                  <a:t> weights of bipartite graph </a:t>
                </a:r>
                <a14:m>
                  <m:oMath xmlns:m="http://schemas.openxmlformats.org/officeDocument/2006/math">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𝐾</m:t>
                        </m:r>
                      </m:e>
                      <m:sub>
                        <m:r>
                          <a:rPr lang="en-US" altLang="zh-CN" sz="1800" i="1">
                            <a:latin typeface="Cambria Math" panose="02040503050406030204" pitchFamily="18" charset="0"/>
                          </a:rPr>
                          <m:t>21,21</m:t>
                        </m:r>
                      </m:sub>
                    </m:sSub>
                  </m:oMath>
                </a14:m>
                <a:endParaRPr lang="en-US" altLang="zh-CN" sz="1800" dirty="0"/>
              </a:p>
              <a:p>
                <a:pPr>
                  <a:spcBef>
                    <a:spcPts val="0"/>
                  </a:spcBef>
                  <a:spcAft>
                    <a:spcPts val="600"/>
                  </a:spcAft>
                  <a:buFont typeface="Arial" panose="020B0604020202020204" pitchFamily="34" charset="0"/>
                  <a:buChar char="•"/>
                </a:pPr>
                <a:r>
                  <a:rPr lang="en-US" altLang="zh-CN" sz="1400" b="1" dirty="0"/>
                  <a:t>First vertices set</a:t>
                </a:r>
                <a:r>
                  <a:rPr lang="en-US" altLang="zh-CN" sz="1400" dirty="0"/>
                  <a:t>:</a:t>
                </a:r>
                <a:r>
                  <a:rPr lang="zh-CN" altLang="en-US" sz="1400" dirty="0"/>
                  <a:t> </a:t>
                </a:r>
                <a:r>
                  <a:rPr lang="en-US" altLang="zh-CN" sz="1400" dirty="0"/>
                  <a:t>the 21 amino acid types at position </a:t>
                </a:r>
                <a14:m>
                  <m:oMath xmlns:m="http://schemas.openxmlformats.org/officeDocument/2006/math">
                    <m:r>
                      <a:rPr lang="en-US" altLang="zh-CN" sz="1400" i="1">
                        <a:latin typeface="Cambria Math" panose="02040503050406030204" pitchFamily="18" charset="0"/>
                      </a:rPr>
                      <m:t>𝑖</m:t>
                    </m:r>
                  </m:oMath>
                </a14:m>
                <a:endParaRPr lang="en-US" altLang="zh-CN" sz="1400" dirty="0"/>
              </a:p>
              <a:p>
                <a:pPr lvl="1">
                  <a:spcBef>
                    <a:spcPts val="0"/>
                  </a:spcBef>
                  <a:spcAft>
                    <a:spcPts val="600"/>
                  </a:spcAft>
                  <a:buFont typeface="Wingdings" charset="2"/>
                  <a:buChar char="§"/>
                </a:pPr>
                <a:r>
                  <a:rPr lang="en-US" altLang="zh-CN" sz="1400" b="1" dirty="0">
                    <a:latin typeface="+mn-lt"/>
                  </a:rPr>
                  <a:t>Second vertices set</a:t>
                </a:r>
                <a:r>
                  <a:rPr lang="en-US" altLang="zh-CN" sz="1400" dirty="0">
                    <a:latin typeface="+mn-lt"/>
                  </a:rPr>
                  <a:t>: the 21 amino acid types at position </a:t>
                </a:r>
                <a14:m>
                  <m:oMath xmlns:m="http://schemas.openxmlformats.org/officeDocument/2006/math">
                    <m:r>
                      <a:rPr lang="en-US" altLang="zh-CN" sz="1400" i="1">
                        <a:latin typeface="Cambria Math" panose="02040503050406030204" pitchFamily="18" charset="0"/>
                      </a:rPr>
                      <m:t>𝑗</m:t>
                    </m:r>
                  </m:oMath>
                </a14:m>
                <a:endParaRPr lang="en-US" altLang="zh-CN" sz="1400" dirty="0">
                  <a:latin typeface="+mn-lt"/>
                </a:endParaRPr>
              </a:p>
              <a:p>
                <a:pPr lvl="1">
                  <a:spcBef>
                    <a:spcPts val="0"/>
                  </a:spcBef>
                  <a:spcAft>
                    <a:spcPts val="600"/>
                  </a:spcAft>
                  <a:buFont typeface="Wingdings" charset="2"/>
                  <a:buChar char="§"/>
                </a:pPr>
                <a:r>
                  <a:rPr lang="en-US" altLang="zh-CN" sz="1400" b="1" dirty="0">
                    <a:latin typeface="+mn-lt"/>
                  </a:rPr>
                  <a:t>Edge weights</a:t>
                </a:r>
                <a:r>
                  <a:rPr lang="en-US" altLang="zh-CN" sz="1400" dirty="0">
                    <a:latin typeface="+mn-lt"/>
                  </a:rPr>
                  <a:t>: co-evolution of the respective variants</a:t>
                </a:r>
              </a:p>
              <a:p>
                <a:pPr>
                  <a:spcBef>
                    <a:spcPts val="0"/>
                  </a:spcBef>
                  <a:spcAft>
                    <a:spcPts val="600"/>
                  </a:spcAft>
                </a:pPr>
                <a:endParaRPr lang="en-US" sz="1800" dirty="0"/>
              </a:p>
            </p:txBody>
          </p:sp>
        </mc:Choice>
        <mc:Fallback xmlns="">
          <p:sp>
            <p:nvSpPr>
              <p:cNvPr id="2" name="Text Placeholder 1">
                <a:extLst>
                  <a:ext uri="{FF2B5EF4-FFF2-40B4-BE49-F238E27FC236}">
                    <a16:creationId xmlns:a16="http://schemas.microsoft.com/office/drawing/2014/main" id="{4C3B4C35-748A-4183-A65B-9FC19AD82AAB}"/>
                  </a:ext>
                </a:extLst>
              </p:cNvPr>
              <p:cNvSpPr>
                <a:spLocks noGrp="1" noRot="1" noChangeAspect="1" noMove="1" noResize="1" noEditPoints="1" noAdjustHandles="1" noChangeArrowheads="1" noChangeShapeType="1" noTextEdit="1"/>
              </p:cNvSpPr>
              <p:nvPr>
                <p:ph type="body" idx="1"/>
              </p:nvPr>
            </p:nvSpPr>
            <p:spPr>
              <a:xfrm>
                <a:off x="457200" y="968900"/>
                <a:ext cx="6239435" cy="3625800"/>
              </a:xfrm>
              <a:blipFill>
                <a:blip r:embed="rId2"/>
                <a:stretch>
                  <a:fillRect b="-840"/>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BA50E349-8706-4EBE-8D22-3C6F729B6E12}"/>
              </a:ext>
            </a:extLst>
          </p:cNvPr>
          <p:cNvSpPr>
            <a:spLocks noGrp="1"/>
          </p:cNvSpPr>
          <p:nvPr>
            <p:ph type="title"/>
          </p:nvPr>
        </p:nvSpPr>
        <p:spPr/>
        <p:txBody>
          <a:bodyPr>
            <a:normAutofit fontScale="90000"/>
          </a:bodyPr>
          <a:lstStyle/>
          <a:p>
            <a:r>
              <a:rPr lang="en-US" dirty="0"/>
              <a:t>Raw Scores</a:t>
            </a:r>
          </a:p>
        </p:txBody>
      </p:sp>
      <p:sp>
        <p:nvSpPr>
          <p:cNvPr id="4" name="Slide Number Placeholder 3">
            <a:extLst>
              <a:ext uri="{FF2B5EF4-FFF2-40B4-BE49-F238E27FC236}">
                <a16:creationId xmlns:a16="http://schemas.microsoft.com/office/drawing/2014/main" id="{ACDE3854-495C-4E80-8049-F290A5FE5497}"/>
              </a:ext>
            </a:extLst>
          </p:cNvPr>
          <p:cNvSpPr>
            <a:spLocks noGrp="1"/>
          </p:cNvSpPr>
          <p:nvPr>
            <p:ph type="sldNum" idx="4"/>
          </p:nvPr>
        </p:nvSpPr>
        <p:spPr/>
        <p:txBody>
          <a:bodyPr/>
          <a:lstStyle/>
          <a:p>
            <a:pPr marL="0" marR="0" lvl="0" indent="0" algn="l" rtl="0">
              <a:spcBef>
                <a:spcPts val="0"/>
              </a:spcBef>
              <a:buSzPct val="25000"/>
              <a:buNone/>
            </a:pPr>
            <a:fld id="{00000000-1234-1234-1234-123412341234}" type="slidenum">
              <a:rPr lang="en-US" sz="1000" b="0" i="0" u="none" strike="noStrike" cap="none" smtClean="0">
                <a:solidFill>
                  <a:schemeClr val="lt1"/>
                </a:solidFill>
                <a:latin typeface="Arial"/>
                <a:ea typeface="Arial"/>
                <a:cs typeface="Arial"/>
                <a:sym typeface="Arial"/>
              </a:rPr>
              <a:t>78</a:t>
            </a:fld>
            <a:endParaRPr lang="en-US" sz="1000" b="0" i="0" u="none" strike="noStrike" cap="none">
              <a:solidFill>
                <a:schemeClr val="lt1"/>
              </a:solidFill>
              <a:latin typeface="Arial"/>
              <a:ea typeface="Arial"/>
              <a:cs typeface="Arial"/>
              <a:sym typeface="Arial"/>
            </a:endParaRPr>
          </a:p>
        </p:txBody>
      </p:sp>
      <p:grpSp>
        <p:nvGrpSpPr>
          <p:cNvPr id="11" name="Group 10">
            <a:extLst>
              <a:ext uri="{FF2B5EF4-FFF2-40B4-BE49-F238E27FC236}">
                <a16:creationId xmlns:a16="http://schemas.microsoft.com/office/drawing/2014/main" id="{3BA46492-99EF-41D8-948C-E668869BC5B3}"/>
              </a:ext>
            </a:extLst>
          </p:cNvPr>
          <p:cNvGrpSpPr/>
          <p:nvPr/>
        </p:nvGrpSpPr>
        <p:grpSpPr>
          <a:xfrm>
            <a:off x="828268" y="1730702"/>
            <a:ext cx="5230070" cy="1175328"/>
            <a:chOff x="774948" y="1396422"/>
            <a:chExt cx="5230070" cy="1175328"/>
          </a:xfrm>
        </p:grpSpPr>
        <p:pic>
          <p:nvPicPr>
            <p:cNvPr id="5" name="Picture 2" descr="Figure 1. Multiple sequence alignments of insulin protein sequences. The species and Uniprot IDs of insulin sequences are listed in Table S1. The sequence of insulin molecule (preproinsulin) can be divided into signal peptide, B chain, C-peptide and A chain. The latter three constitute the proinsulin, while the B chain and A chain compose the mature insulin with the help of three disulfide bonds. doi:10.1371/journal.pone.0052847.g001 &#10;                ">
              <a:extLst>
                <a:ext uri="{FF2B5EF4-FFF2-40B4-BE49-F238E27FC236}">
                  <a16:creationId xmlns:a16="http://schemas.microsoft.com/office/drawing/2014/main" id="{0428E63C-59E8-4B6F-967E-C9A45D1239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9169" y="1470114"/>
              <a:ext cx="2187828" cy="1101636"/>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3" descr="cc20d4373b.png">
              <a:extLst>
                <a:ext uri="{FF2B5EF4-FFF2-40B4-BE49-F238E27FC236}">
                  <a16:creationId xmlns:a16="http://schemas.microsoft.com/office/drawing/2014/main" id="{722BFDC7-61F2-472A-A497-5B1C1674E498}"/>
                </a:ext>
              </a:extLst>
            </p:cNvPr>
            <p:cNvPicPr>
              <a:picLocks/>
            </p:cNvPicPr>
            <p:nvPr/>
          </p:nvPicPr>
          <p:blipFill rotWithShape="1">
            <a:blip r:embed="rId4">
              <a:extLst>
                <a:ext uri="{28A0092B-C50C-407E-A947-70E740481C1C}">
                  <a14:useLocalDpi xmlns:a14="http://schemas.microsoft.com/office/drawing/2010/main" val="0"/>
                </a:ext>
              </a:extLst>
            </a:blip>
            <a:srcRect r="52907"/>
            <a:stretch/>
          </p:blipFill>
          <p:spPr bwMode="auto">
            <a:xfrm>
              <a:off x="774948" y="1396422"/>
              <a:ext cx="1104682" cy="11514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Arrow: Striped Right 6">
              <a:extLst>
                <a:ext uri="{FF2B5EF4-FFF2-40B4-BE49-F238E27FC236}">
                  <a16:creationId xmlns:a16="http://schemas.microsoft.com/office/drawing/2014/main" id="{726EE996-F5A1-4AC3-9E89-AC3DE01B949E}"/>
                </a:ext>
              </a:extLst>
            </p:cNvPr>
            <p:cNvSpPr/>
            <p:nvPr/>
          </p:nvSpPr>
          <p:spPr>
            <a:xfrm>
              <a:off x="1879630" y="2082052"/>
              <a:ext cx="957263" cy="400050"/>
            </a:xfrm>
            <a:prstGeom prst="stripedRight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8" name="Shape 155">
              <a:extLst>
                <a:ext uri="{FF2B5EF4-FFF2-40B4-BE49-F238E27FC236}">
                  <a16:creationId xmlns:a16="http://schemas.microsoft.com/office/drawing/2014/main" id="{CB477BC5-1B9A-4CA5-973F-6672A09337BD}"/>
                </a:ext>
              </a:extLst>
            </p:cNvPr>
            <p:cNvSpPr/>
            <p:nvPr/>
          </p:nvSpPr>
          <p:spPr>
            <a:xfrm>
              <a:off x="1700518" y="1667272"/>
              <a:ext cx="1303606" cy="35366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1200" b="1" dirty="0">
                  <a:latin typeface="Calibri"/>
                  <a:ea typeface="Calibri"/>
                  <a:cs typeface="Calibri"/>
                  <a:sym typeface="Calibri"/>
                </a:rPr>
                <a:t>Multiple Sequence Alignment</a:t>
              </a:r>
            </a:p>
          </p:txBody>
        </p:sp>
        <p:sp>
          <p:nvSpPr>
            <p:cNvPr id="9" name="Rectangle 8">
              <a:extLst>
                <a:ext uri="{FF2B5EF4-FFF2-40B4-BE49-F238E27FC236}">
                  <a16:creationId xmlns:a16="http://schemas.microsoft.com/office/drawing/2014/main" id="{2FE886F6-9D84-4B6F-A6B7-1884B9B5D229}"/>
                </a:ext>
              </a:extLst>
            </p:cNvPr>
            <p:cNvSpPr/>
            <p:nvPr/>
          </p:nvSpPr>
          <p:spPr>
            <a:xfrm>
              <a:off x="5320344" y="1478121"/>
              <a:ext cx="684674" cy="88871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latin typeface="Calibri" panose="020F0502020204030204" pitchFamily="34" charset="0"/>
                  <a:cs typeface="Calibri" panose="020F0502020204030204" pitchFamily="34" charset="0"/>
                </a:rPr>
                <a:t>Direct coupling analysis</a:t>
              </a:r>
            </a:p>
          </p:txBody>
        </p:sp>
        <p:cxnSp>
          <p:nvCxnSpPr>
            <p:cNvPr id="10" name="Straight Arrow Connector 9">
              <a:extLst>
                <a:ext uri="{FF2B5EF4-FFF2-40B4-BE49-F238E27FC236}">
                  <a16:creationId xmlns:a16="http://schemas.microsoft.com/office/drawing/2014/main" id="{C0B3E5F7-252C-49BA-BA0C-AE9E95FC0BE9}"/>
                </a:ext>
              </a:extLst>
            </p:cNvPr>
            <p:cNvCxnSpPr>
              <a:cxnSpLocks/>
            </p:cNvCxnSpPr>
            <p:nvPr/>
          </p:nvCxnSpPr>
          <p:spPr>
            <a:xfrm flipV="1">
              <a:off x="5100299" y="1922477"/>
              <a:ext cx="220045" cy="742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70" name="Group 69">
            <a:extLst>
              <a:ext uri="{FF2B5EF4-FFF2-40B4-BE49-F238E27FC236}">
                <a16:creationId xmlns:a16="http://schemas.microsoft.com/office/drawing/2014/main" id="{681ED54C-6CBE-4843-9BC8-0F3A7C98A944}"/>
              </a:ext>
            </a:extLst>
          </p:cNvPr>
          <p:cNvGrpSpPr/>
          <p:nvPr/>
        </p:nvGrpSpPr>
        <p:grpSpPr>
          <a:xfrm>
            <a:off x="6562700" y="269306"/>
            <a:ext cx="2003068" cy="4325394"/>
            <a:chOff x="6732175" y="174888"/>
            <a:chExt cx="2216663" cy="4786628"/>
          </a:xfrm>
        </p:grpSpPr>
        <p:sp>
          <p:nvSpPr>
            <p:cNvPr id="12" name="Oval 11">
              <a:extLst>
                <a:ext uri="{FF2B5EF4-FFF2-40B4-BE49-F238E27FC236}">
                  <a16:creationId xmlns:a16="http://schemas.microsoft.com/office/drawing/2014/main" id="{BEF05E5C-81C3-4914-B3B7-7F977F445DD8}"/>
                </a:ext>
              </a:extLst>
            </p:cNvPr>
            <p:cNvSpPr/>
            <p:nvPr/>
          </p:nvSpPr>
          <p:spPr>
            <a:xfrm>
              <a:off x="7145184" y="475593"/>
              <a:ext cx="166693" cy="170577"/>
            </a:xfrm>
            <a:prstGeom prst="ellips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100" dirty="0">
                  <a:latin typeface="Calibri" panose="020F0502020204030204" pitchFamily="34" charset="0"/>
                  <a:cs typeface="Calibri" panose="020F0502020204030204" pitchFamily="34" charset="0"/>
                </a:rPr>
                <a:t>A</a:t>
              </a:r>
              <a:endParaRPr lang="en-US" sz="1100" dirty="0">
                <a:latin typeface="Calibri" panose="020F0502020204030204" pitchFamily="34" charset="0"/>
                <a:cs typeface="Calibri" panose="020F0502020204030204" pitchFamily="34" charset="0"/>
              </a:endParaRPr>
            </a:p>
          </p:txBody>
        </p:sp>
        <p:sp>
          <p:nvSpPr>
            <p:cNvPr id="13" name="Oval 12">
              <a:extLst>
                <a:ext uri="{FF2B5EF4-FFF2-40B4-BE49-F238E27FC236}">
                  <a16:creationId xmlns:a16="http://schemas.microsoft.com/office/drawing/2014/main" id="{5C6A446D-6EC2-4F42-A405-7A2789003E20}"/>
                </a:ext>
              </a:extLst>
            </p:cNvPr>
            <p:cNvSpPr/>
            <p:nvPr/>
          </p:nvSpPr>
          <p:spPr>
            <a:xfrm>
              <a:off x="7145184" y="672278"/>
              <a:ext cx="166693" cy="170577"/>
            </a:xfrm>
            <a:prstGeom prst="ellips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100" dirty="0">
                  <a:latin typeface="Calibri" panose="020F0502020204030204" pitchFamily="34" charset="0"/>
                  <a:cs typeface="Calibri" panose="020F0502020204030204" pitchFamily="34" charset="0"/>
                </a:rPr>
                <a:t>C</a:t>
              </a:r>
              <a:endParaRPr lang="en-US" sz="1100" dirty="0">
                <a:latin typeface="Calibri" panose="020F0502020204030204" pitchFamily="34" charset="0"/>
                <a:cs typeface="Calibri" panose="020F0502020204030204" pitchFamily="34" charset="0"/>
              </a:endParaRPr>
            </a:p>
          </p:txBody>
        </p:sp>
        <p:sp>
          <p:nvSpPr>
            <p:cNvPr id="14" name="Oval 13">
              <a:extLst>
                <a:ext uri="{FF2B5EF4-FFF2-40B4-BE49-F238E27FC236}">
                  <a16:creationId xmlns:a16="http://schemas.microsoft.com/office/drawing/2014/main" id="{4A49C494-8D6C-454C-9E91-01E0D6AD413D}"/>
                </a:ext>
              </a:extLst>
            </p:cNvPr>
            <p:cNvSpPr/>
            <p:nvPr/>
          </p:nvSpPr>
          <p:spPr>
            <a:xfrm>
              <a:off x="7145183" y="868964"/>
              <a:ext cx="166693" cy="170577"/>
            </a:xfrm>
            <a:prstGeom prst="ellips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100" dirty="0">
                  <a:latin typeface="Calibri" panose="020F0502020204030204" pitchFamily="34" charset="0"/>
                  <a:cs typeface="Calibri" panose="020F0502020204030204" pitchFamily="34" charset="0"/>
                </a:rPr>
                <a:t>D</a:t>
              </a:r>
              <a:endParaRPr lang="en-US" sz="1100" dirty="0">
                <a:latin typeface="Calibri" panose="020F0502020204030204" pitchFamily="34" charset="0"/>
                <a:cs typeface="Calibri" panose="020F0502020204030204" pitchFamily="34" charset="0"/>
              </a:endParaRPr>
            </a:p>
          </p:txBody>
        </p:sp>
        <p:sp>
          <p:nvSpPr>
            <p:cNvPr id="15" name="Oval 14">
              <a:extLst>
                <a:ext uri="{FF2B5EF4-FFF2-40B4-BE49-F238E27FC236}">
                  <a16:creationId xmlns:a16="http://schemas.microsoft.com/office/drawing/2014/main" id="{20886B7D-7738-459C-9B99-F901E319931F}"/>
                </a:ext>
              </a:extLst>
            </p:cNvPr>
            <p:cNvSpPr/>
            <p:nvPr/>
          </p:nvSpPr>
          <p:spPr>
            <a:xfrm>
              <a:off x="7145182" y="1065649"/>
              <a:ext cx="166693" cy="170577"/>
            </a:xfrm>
            <a:prstGeom prst="ellips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100" dirty="0">
                  <a:latin typeface="Calibri" panose="020F0502020204030204" pitchFamily="34" charset="0"/>
                  <a:cs typeface="Calibri" panose="020F0502020204030204" pitchFamily="34" charset="0"/>
                </a:rPr>
                <a:t>E</a:t>
              </a:r>
              <a:endParaRPr lang="en-US" sz="1100" dirty="0">
                <a:latin typeface="Calibri" panose="020F0502020204030204" pitchFamily="34" charset="0"/>
                <a:cs typeface="Calibri" panose="020F0502020204030204" pitchFamily="34" charset="0"/>
              </a:endParaRPr>
            </a:p>
          </p:txBody>
        </p:sp>
        <p:sp>
          <p:nvSpPr>
            <p:cNvPr id="16" name="Oval 15">
              <a:extLst>
                <a:ext uri="{FF2B5EF4-FFF2-40B4-BE49-F238E27FC236}">
                  <a16:creationId xmlns:a16="http://schemas.microsoft.com/office/drawing/2014/main" id="{24F75D40-4C45-42B4-B36F-B9A0AD3E40F7}"/>
                </a:ext>
              </a:extLst>
            </p:cNvPr>
            <p:cNvSpPr/>
            <p:nvPr/>
          </p:nvSpPr>
          <p:spPr>
            <a:xfrm>
              <a:off x="7145184" y="1262335"/>
              <a:ext cx="166693" cy="170577"/>
            </a:xfrm>
            <a:prstGeom prst="ellips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100" dirty="0">
                  <a:latin typeface="Calibri" panose="020F0502020204030204" pitchFamily="34" charset="0"/>
                  <a:cs typeface="Calibri" panose="020F0502020204030204" pitchFamily="34" charset="0"/>
                </a:rPr>
                <a:t>F</a:t>
              </a:r>
              <a:endParaRPr lang="en-US" sz="1100" dirty="0">
                <a:latin typeface="Calibri" panose="020F0502020204030204" pitchFamily="34" charset="0"/>
                <a:cs typeface="Calibri" panose="020F0502020204030204" pitchFamily="34" charset="0"/>
              </a:endParaRPr>
            </a:p>
          </p:txBody>
        </p:sp>
        <p:sp>
          <p:nvSpPr>
            <p:cNvPr id="17" name="Oval 16">
              <a:extLst>
                <a:ext uri="{FF2B5EF4-FFF2-40B4-BE49-F238E27FC236}">
                  <a16:creationId xmlns:a16="http://schemas.microsoft.com/office/drawing/2014/main" id="{8C8A1B91-84BD-403A-8F76-7CE0E99633ED}"/>
                </a:ext>
              </a:extLst>
            </p:cNvPr>
            <p:cNvSpPr/>
            <p:nvPr/>
          </p:nvSpPr>
          <p:spPr>
            <a:xfrm>
              <a:off x="7145182" y="1459020"/>
              <a:ext cx="166693" cy="170577"/>
            </a:xfrm>
            <a:prstGeom prst="ellips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100" dirty="0">
                  <a:latin typeface="Calibri" panose="020F0502020204030204" pitchFamily="34" charset="0"/>
                  <a:cs typeface="Calibri" panose="020F0502020204030204" pitchFamily="34" charset="0"/>
                </a:rPr>
                <a:t>G</a:t>
              </a:r>
              <a:endParaRPr lang="en-US" sz="1100" dirty="0">
                <a:latin typeface="Calibri" panose="020F0502020204030204" pitchFamily="34" charset="0"/>
                <a:cs typeface="Calibri" panose="020F0502020204030204" pitchFamily="34" charset="0"/>
              </a:endParaRPr>
            </a:p>
          </p:txBody>
        </p:sp>
        <p:sp>
          <p:nvSpPr>
            <p:cNvPr id="18" name="Oval 17">
              <a:extLst>
                <a:ext uri="{FF2B5EF4-FFF2-40B4-BE49-F238E27FC236}">
                  <a16:creationId xmlns:a16="http://schemas.microsoft.com/office/drawing/2014/main" id="{14CDD583-B06C-4C6D-A0DD-02B4EBAFAB21}"/>
                </a:ext>
              </a:extLst>
            </p:cNvPr>
            <p:cNvSpPr/>
            <p:nvPr/>
          </p:nvSpPr>
          <p:spPr>
            <a:xfrm>
              <a:off x="7145182" y="1655705"/>
              <a:ext cx="166693" cy="170577"/>
            </a:xfrm>
            <a:prstGeom prst="ellips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100" dirty="0">
                  <a:latin typeface="Calibri" panose="020F0502020204030204" pitchFamily="34" charset="0"/>
                  <a:cs typeface="Calibri" panose="020F0502020204030204" pitchFamily="34" charset="0"/>
                </a:rPr>
                <a:t>H</a:t>
              </a:r>
              <a:endParaRPr lang="en-US" sz="1100" dirty="0">
                <a:latin typeface="Calibri" panose="020F0502020204030204" pitchFamily="34" charset="0"/>
                <a:cs typeface="Calibri" panose="020F0502020204030204" pitchFamily="34" charset="0"/>
              </a:endParaRPr>
            </a:p>
          </p:txBody>
        </p:sp>
        <p:sp>
          <p:nvSpPr>
            <p:cNvPr id="19" name="Oval 18">
              <a:extLst>
                <a:ext uri="{FF2B5EF4-FFF2-40B4-BE49-F238E27FC236}">
                  <a16:creationId xmlns:a16="http://schemas.microsoft.com/office/drawing/2014/main" id="{D82AEB72-86A6-4E03-8ADE-259FC243FC8F}"/>
                </a:ext>
              </a:extLst>
            </p:cNvPr>
            <p:cNvSpPr/>
            <p:nvPr/>
          </p:nvSpPr>
          <p:spPr>
            <a:xfrm>
              <a:off x="7145182" y="1852391"/>
              <a:ext cx="166693" cy="170577"/>
            </a:xfrm>
            <a:prstGeom prst="ellips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100" dirty="0">
                  <a:latin typeface="Calibri" panose="020F0502020204030204" pitchFamily="34" charset="0"/>
                  <a:cs typeface="Calibri" panose="020F0502020204030204" pitchFamily="34" charset="0"/>
                </a:rPr>
                <a:t>I</a:t>
              </a:r>
              <a:endParaRPr lang="en-US" sz="1100" dirty="0">
                <a:latin typeface="Calibri" panose="020F0502020204030204" pitchFamily="34" charset="0"/>
                <a:cs typeface="Calibri" panose="020F0502020204030204" pitchFamily="34" charset="0"/>
              </a:endParaRPr>
            </a:p>
          </p:txBody>
        </p:sp>
        <p:sp>
          <p:nvSpPr>
            <p:cNvPr id="20" name="Oval 19">
              <a:extLst>
                <a:ext uri="{FF2B5EF4-FFF2-40B4-BE49-F238E27FC236}">
                  <a16:creationId xmlns:a16="http://schemas.microsoft.com/office/drawing/2014/main" id="{D9A11CFC-E6BE-400A-8566-9DBBE28F77F2}"/>
                </a:ext>
              </a:extLst>
            </p:cNvPr>
            <p:cNvSpPr/>
            <p:nvPr/>
          </p:nvSpPr>
          <p:spPr>
            <a:xfrm>
              <a:off x="7145181" y="2049076"/>
              <a:ext cx="166693" cy="170577"/>
            </a:xfrm>
            <a:prstGeom prst="ellips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100" dirty="0">
                  <a:latin typeface="Calibri" panose="020F0502020204030204" pitchFamily="34" charset="0"/>
                  <a:cs typeface="Calibri" panose="020F0502020204030204" pitchFamily="34" charset="0"/>
                </a:rPr>
                <a:t>K</a:t>
              </a:r>
              <a:endParaRPr lang="en-US" sz="1100" dirty="0">
                <a:latin typeface="Calibri" panose="020F0502020204030204" pitchFamily="34" charset="0"/>
                <a:cs typeface="Calibri" panose="020F0502020204030204" pitchFamily="34" charset="0"/>
              </a:endParaRPr>
            </a:p>
          </p:txBody>
        </p:sp>
        <p:sp>
          <p:nvSpPr>
            <p:cNvPr id="21" name="Oval 20">
              <a:extLst>
                <a:ext uri="{FF2B5EF4-FFF2-40B4-BE49-F238E27FC236}">
                  <a16:creationId xmlns:a16="http://schemas.microsoft.com/office/drawing/2014/main" id="{7F54748B-86A0-4324-B91E-282F8AF1943B}"/>
                </a:ext>
              </a:extLst>
            </p:cNvPr>
            <p:cNvSpPr/>
            <p:nvPr/>
          </p:nvSpPr>
          <p:spPr>
            <a:xfrm>
              <a:off x="7145182" y="2245762"/>
              <a:ext cx="166693" cy="170577"/>
            </a:xfrm>
            <a:prstGeom prst="ellips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100" dirty="0">
                  <a:latin typeface="Calibri" panose="020F0502020204030204" pitchFamily="34" charset="0"/>
                  <a:cs typeface="Calibri" panose="020F0502020204030204" pitchFamily="34" charset="0"/>
                </a:rPr>
                <a:t>L</a:t>
              </a:r>
              <a:endParaRPr lang="en-US" sz="1100" dirty="0">
                <a:latin typeface="Calibri" panose="020F0502020204030204" pitchFamily="34" charset="0"/>
                <a:cs typeface="Calibri" panose="020F0502020204030204" pitchFamily="34" charset="0"/>
              </a:endParaRPr>
            </a:p>
          </p:txBody>
        </p:sp>
        <p:sp>
          <p:nvSpPr>
            <p:cNvPr id="22" name="Oval 21">
              <a:extLst>
                <a:ext uri="{FF2B5EF4-FFF2-40B4-BE49-F238E27FC236}">
                  <a16:creationId xmlns:a16="http://schemas.microsoft.com/office/drawing/2014/main" id="{7FB650B7-7B68-433D-955A-10A13FAC3771}"/>
                </a:ext>
              </a:extLst>
            </p:cNvPr>
            <p:cNvSpPr/>
            <p:nvPr/>
          </p:nvSpPr>
          <p:spPr>
            <a:xfrm>
              <a:off x="7145184" y="2442447"/>
              <a:ext cx="166693" cy="170577"/>
            </a:xfrm>
            <a:prstGeom prst="ellips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100" dirty="0">
                  <a:latin typeface="Calibri" panose="020F0502020204030204" pitchFamily="34" charset="0"/>
                  <a:cs typeface="Calibri" panose="020F0502020204030204" pitchFamily="34" charset="0"/>
                </a:rPr>
                <a:t>M</a:t>
              </a:r>
              <a:endParaRPr lang="en-US" sz="1100" dirty="0">
                <a:latin typeface="Calibri" panose="020F0502020204030204" pitchFamily="34" charset="0"/>
                <a:cs typeface="Calibri" panose="020F0502020204030204" pitchFamily="34" charset="0"/>
              </a:endParaRPr>
            </a:p>
          </p:txBody>
        </p:sp>
        <p:sp>
          <p:nvSpPr>
            <p:cNvPr id="23" name="Oval 22">
              <a:extLst>
                <a:ext uri="{FF2B5EF4-FFF2-40B4-BE49-F238E27FC236}">
                  <a16:creationId xmlns:a16="http://schemas.microsoft.com/office/drawing/2014/main" id="{DB2CC947-D15C-41FB-9A3A-3ACE064846B5}"/>
                </a:ext>
              </a:extLst>
            </p:cNvPr>
            <p:cNvSpPr/>
            <p:nvPr/>
          </p:nvSpPr>
          <p:spPr>
            <a:xfrm>
              <a:off x="7145184" y="2639132"/>
              <a:ext cx="166693" cy="170577"/>
            </a:xfrm>
            <a:prstGeom prst="ellips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100" dirty="0">
                  <a:latin typeface="Calibri" panose="020F0502020204030204" pitchFamily="34" charset="0"/>
                  <a:cs typeface="Calibri" panose="020F0502020204030204" pitchFamily="34" charset="0"/>
                </a:rPr>
                <a:t>N</a:t>
              </a:r>
              <a:endParaRPr lang="en-US" sz="1100" dirty="0">
                <a:latin typeface="Calibri" panose="020F0502020204030204" pitchFamily="34" charset="0"/>
                <a:cs typeface="Calibri" panose="020F0502020204030204" pitchFamily="34" charset="0"/>
              </a:endParaRPr>
            </a:p>
          </p:txBody>
        </p:sp>
        <p:sp>
          <p:nvSpPr>
            <p:cNvPr id="24" name="Oval 23">
              <a:extLst>
                <a:ext uri="{FF2B5EF4-FFF2-40B4-BE49-F238E27FC236}">
                  <a16:creationId xmlns:a16="http://schemas.microsoft.com/office/drawing/2014/main" id="{F78248E0-11DE-408A-9A92-8AAF62075404}"/>
                </a:ext>
              </a:extLst>
            </p:cNvPr>
            <p:cNvSpPr/>
            <p:nvPr/>
          </p:nvSpPr>
          <p:spPr>
            <a:xfrm>
              <a:off x="7145183" y="2835818"/>
              <a:ext cx="166693" cy="170577"/>
            </a:xfrm>
            <a:prstGeom prst="ellips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100" dirty="0">
                  <a:latin typeface="Calibri" panose="020F0502020204030204" pitchFamily="34" charset="0"/>
                  <a:cs typeface="Calibri" panose="020F0502020204030204" pitchFamily="34" charset="0"/>
                </a:rPr>
                <a:t>P</a:t>
              </a:r>
              <a:endParaRPr lang="en-US" sz="1100" dirty="0">
                <a:latin typeface="Calibri" panose="020F0502020204030204" pitchFamily="34" charset="0"/>
                <a:cs typeface="Calibri" panose="020F0502020204030204" pitchFamily="34" charset="0"/>
              </a:endParaRPr>
            </a:p>
          </p:txBody>
        </p:sp>
        <p:sp>
          <p:nvSpPr>
            <p:cNvPr id="25" name="Oval 24">
              <a:extLst>
                <a:ext uri="{FF2B5EF4-FFF2-40B4-BE49-F238E27FC236}">
                  <a16:creationId xmlns:a16="http://schemas.microsoft.com/office/drawing/2014/main" id="{0A6E14DF-0EF4-440C-8B43-60F25208DE29}"/>
                </a:ext>
              </a:extLst>
            </p:cNvPr>
            <p:cNvSpPr/>
            <p:nvPr/>
          </p:nvSpPr>
          <p:spPr>
            <a:xfrm>
              <a:off x="7145182" y="3032503"/>
              <a:ext cx="166693" cy="170577"/>
            </a:xfrm>
            <a:prstGeom prst="ellips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100" dirty="0">
                  <a:latin typeface="Calibri" panose="020F0502020204030204" pitchFamily="34" charset="0"/>
                  <a:cs typeface="Calibri" panose="020F0502020204030204" pitchFamily="34" charset="0"/>
                </a:rPr>
                <a:t>Q</a:t>
              </a:r>
              <a:endParaRPr lang="en-US" sz="1100" dirty="0">
                <a:latin typeface="Calibri" panose="020F0502020204030204" pitchFamily="34" charset="0"/>
                <a:cs typeface="Calibri" panose="020F0502020204030204" pitchFamily="34" charset="0"/>
              </a:endParaRPr>
            </a:p>
          </p:txBody>
        </p:sp>
        <p:sp>
          <p:nvSpPr>
            <p:cNvPr id="26" name="Oval 25">
              <a:extLst>
                <a:ext uri="{FF2B5EF4-FFF2-40B4-BE49-F238E27FC236}">
                  <a16:creationId xmlns:a16="http://schemas.microsoft.com/office/drawing/2014/main" id="{575CF852-7F64-45BC-AEF0-92F778C99D25}"/>
                </a:ext>
              </a:extLst>
            </p:cNvPr>
            <p:cNvSpPr/>
            <p:nvPr/>
          </p:nvSpPr>
          <p:spPr>
            <a:xfrm>
              <a:off x="7145184" y="3229188"/>
              <a:ext cx="166693" cy="170577"/>
            </a:xfrm>
            <a:prstGeom prst="ellips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100" dirty="0">
                  <a:latin typeface="Calibri" panose="020F0502020204030204" pitchFamily="34" charset="0"/>
                  <a:cs typeface="Calibri" panose="020F0502020204030204" pitchFamily="34" charset="0"/>
                </a:rPr>
                <a:t>R</a:t>
              </a:r>
              <a:endParaRPr lang="en-US" sz="1100" dirty="0">
                <a:latin typeface="Calibri" panose="020F0502020204030204" pitchFamily="34" charset="0"/>
                <a:cs typeface="Calibri" panose="020F0502020204030204" pitchFamily="34" charset="0"/>
              </a:endParaRPr>
            </a:p>
          </p:txBody>
        </p:sp>
        <p:sp>
          <p:nvSpPr>
            <p:cNvPr id="27" name="Oval 26">
              <a:extLst>
                <a:ext uri="{FF2B5EF4-FFF2-40B4-BE49-F238E27FC236}">
                  <a16:creationId xmlns:a16="http://schemas.microsoft.com/office/drawing/2014/main" id="{5D5583F0-08EF-4F54-A144-E8A322152A12}"/>
                </a:ext>
              </a:extLst>
            </p:cNvPr>
            <p:cNvSpPr/>
            <p:nvPr/>
          </p:nvSpPr>
          <p:spPr>
            <a:xfrm>
              <a:off x="7145179" y="3425873"/>
              <a:ext cx="166693" cy="170577"/>
            </a:xfrm>
            <a:prstGeom prst="ellips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100" dirty="0">
                  <a:latin typeface="Calibri" panose="020F0502020204030204" pitchFamily="34" charset="0"/>
                  <a:cs typeface="Calibri" panose="020F0502020204030204" pitchFamily="34" charset="0"/>
                </a:rPr>
                <a:t>S</a:t>
              </a:r>
              <a:endParaRPr lang="en-US" sz="1100" dirty="0">
                <a:latin typeface="Calibri" panose="020F0502020204030204" pitchFamily="34" charset="0"/>
                <a:cs typeface="Calibri" panose="020F0502020204030204" pitchFamily="34" charset="0"/>
              </a:endParaRPr>
            </a:p>
          </p:txBody>
        </p:sp>
        <p:sp>
          <p:nvSpPr>
            <p:cNvPr id="28" name="Oval 27">
              <a:extLst>
                <a:ext uri="{FF2B5EF4-FFF2-40B4-BE49-F238E27FC236}">
                  <a16:creationId xmlns:a16="http://schemas.microsoft.com/office/drawing/2014/main" id="{3193CADF-32C8-4F99-AE0F-63CB23557D6D}"/>
                </a:ext>
              </a:extLst>
            </p:cNvPr>
            <p:cNvSpPr/>
            <p:nvPr/>
          </p:nvSpPr>
          <p:spPr>
            <a:xfrm>
              <a:off x="7145181" y="3622558"/>
              <a:ext cx="166693" cy="170577"/>
            </a:xfrm>
            <a:prstGeom prst="ellips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100" dirty="0">
                  <a:latin typeface="Calibri" panose="020F0502020204030204" pitchFamily="34" charset="0"/>
                  <a:cs typeface="Calibri" panose="020F0502020204030204" pitchFamily="34" charset="0"/>
                </a:rPr>
                <a:t>T</a:t>
              </a:r>
              <a:endParaRPr lang="en-US" sz="1100" dirty="0">
                <a:latin typeface="Calibri" panose="020F0502020204030204" pitchFamily="34" charset="0"/>
                <a:cs typeface="Calibri" panose="020F0502020204030204" pitchFamily="34" charset="0"/>
              </a:endParaRPr>
            </a:p>
          </p:txBody>
        </p:sp>
        <p:sp>
          <p:nvSpPr>
            <p:cNvPr id="29" name="Oval 28">
              <a:extLst>
                <a:ext uri="{FF2B5EF4-FFF2-40B4-BE49-F238E27FC236}">
                  <a16:creationId xmlns:a16="http://schemas.microsoft.com/office/drawing/2014/main" id="{04CF3504-8C1D-417C-A434-266D89B5C543}"/>
                </a:ext>
              </a:extLst>
            </p:cNvPr>
            <p:cNvSpPr/>
            <p:nvPr/>
          </p:nvSpPr>
          <p:spPr>
            <a:xfrm>
              <a:off x="7145181" y="3819243"/>
              <a:ext cx="166693" cy="170577"/>
            </a:xfrm>
            <a:prstGeom prst="ellips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100" dirty="0">
                  <a:latin typeface="Calibri" panose="020F0502020204030204" pitchFamily="34" charset="0"/>
                  <a:cs typeface="Calibri" panose="020F0502020204030204" pitchFamily="34" charset="0"/>
                </a:rPr>
                <a:t>V</a:t>
              </a:r>
              <a:endParaRPr lang="en-US" sz="1100" dirty="0">
                <a:latin typeface="Calibri" panose="020F0502020204030204" pitchFamily="34" charset="0"/>
                <a:cs typeface="Calibri" panose="020F0502020204030204" pitchFamily="34" charset="0"/>
              </a:endParaRPr>
            </a:p>
          </p:txBody>
        </p:sp>
        <p:sp>
          <p:nvSpPr>
            <p:cNvPr id="30" name="Oval 29">
              <a:extLst>
                <a:ext uri="{FF2B5EF4-FFF2-40B4-BE49-F238E27FC236}">
                  <a16:creationId xmlns:a16="http://schemas.microsoft.com/office/drawing/2014/main" id="{F8BB770F-F637-4746-8AB6-C3A34BA1915A}"/>
                </a:ext>
              </a:extLst>
            </p:cNvPr>
            <p:cNvSpPr/>
            <p:nvPr/>
          </p:nvSpPr>
          <p:spPr>
            <a:xfrm>
              <a:off x="7145180" y="4015929"/>
              <a:ext cx="166693" cy="170577"/>
            </a:xfrm>
            <a:prstGeom prst="ellips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100" dirty="0">
                  <a:latin typeface="Calibri" panose="020F0502020204030204" pitchFamily="34" charset="0"/>
                  <a:cs typeface="Calibri" panose="020F0502020204030204" pitchFamily="34" charset="0"/>
                </a:rPr>
                <a:t>W</a:t>
              </a:r>
              <a:endParaRPr lang="en-US" sz="1100" dirty="0">
                <a:latin typeface="Calibri" panose="020F0502020204030204" pitchFamily="34" charset="0"/>
                <a:cs typeface="Calibri" panose="020F0502020204030204" pitchFamily="34" charset="0"/>
              </a:endParaRPr>
            </a:p>
          </p:txBody>
        </p:sp>
        <p:sp>
          <p:nvSpPr>
            <p:cNvPr id="31" name="Oval 30">
              <a:extLst>
                <a:ext uri="{FF2B5EF4-FFF2-40B4-BE49-F238E27FC236}">
                  <a16:creationId xmlns:a16="http://schemas.microsoft.com/office/drawing/2014/main" id="{F4BAC1CE-F399-4943-9FD9-4B9B0F609930}"/>
                </a:ext>
              </a:extLst>
            </p:cNvPr>
            <p:cNvSpPr/>
            <p:nvPr/>
          </p:nvSpPr>
          <p:spPr>
            <a:xfrm>
              <a:off x="7145179" y="4212614"/>
              <a:ext cx="166693" cy="170577"/>
            </a:xfrm>
            <a:prstGeom prst="ellips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100" dirty="0">
                  <a:latin typeface="Calibri" panose="020F0502020204030204" pitchFamily="34" charset="0"/>
                  <a:cs typeface="Calibri" panose="020F0502020204030204" pitchFamily="34" charset="0"/>
                </a:rPr>
                <a:t>Y</a:t>
              </a:r>
              <a:endParaRPr lang="en-US" sz="1100" dirty="0">
                <a:latin typeface="Calibri" panose="020F0502020204030204" pitchFamily="34" charset="0"/>
                <a:cs typeface="Calibri" panose="020F0502020204030204" pitchFamily="34" charset="0"/>
              </a:endParaRPr>
            </a:p>
          </p:txBody>
        </p:sp>
        <p:sp>
          <p:nvSpPr>
            <p:cNvPr id="32" name="Oval 31">
              <a:extLst>
                <a:ext uri="{FF2B5EF4-FFF2-40B4-BE49-F238E27FC236}">
                  <a16:creationId xmlns:a16="http://schemas.microsoft.com/office/drawing/2014/main" id="{307E6F27-30F4-4F75-813F-CAB454D1D59C}"/>
                </a:ext>
              </a:extLst>
            </p:cNvPr>
            <p:cNvSpPr/>
            <p:nvPr/>
          </p:nvSpPr>
          <p:spPr>
            <a:xfrm>
              <a:off x="7145181" y="4409299"/>
              <a:ext cx="166693" cy="170577"/>
            </a:xfrm>
            <a:prstGeom prst="ellips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100" dirty="0">
                  <a:latin typeface="Calibri" panose="020F0502020204030204" pitchFamily="34" charset="0"/>
                  <a:cs typeface="Calibri" panose="020F0502020204030204" pitchFamily="34" charset="0"/>
                </a:rPr>
                <a:t>-</a:t>
              </a:r>
              <a:endParaRPr lang="en-US" sz="1100" dirty="0">
                <a:latin typeface="Calibri" panose="020F0502020204030204" pitchFamily="34" charset="0"/>
                <a:cs typeface="Calibri" panose="020F0502020204030204" pitchFamily="34" charset="0"/>
              </a:endParaRPr>
            </a:p>
          </p:txBody>
        </p:sp>
        <p:sp>
          <p:nvSpPr>
            <p:cNvPr id="33" name="Oval 32">
              <a:extLst>
                <a:ext uri="{FF2B5EF4-FFF2-40B4-BE49-F238E27FC236}">
                  <a16:creationId xmlns:a16="http://schemas.microsoft.com/office/drawing/2014/main" id="{C2D45816-288E-465C-B5BF-3433F01F066F}"/>
                </a:ext>
              </a:extLst>
            </p:cNvPr>
            <p:cNvSpPr/>
            <p:nvPr/>
          </p:nvSpPr>
          <p:spPr>
            <a:xfrm>
              <a:off x="8369147" y="475593"/>
              <a:ext cx="166693" cy="170577"/>
            </a:xfrm>
            <a:prstGeom prst="ellips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100" dirty="0">
                  <a:latin typeface="Calibri" panose="020F0502020204030204" pitchFamily="34" charset="0"/>
                  <a:cs typeface="Calibri" panose="020F0502020204030204" pitchFamily="34" charset="0"/>
                </a:rPr>
                <a:t>A</a:t>
              </a:r>
              <a:endParaRPr lang="en-US" sz="1100" dirty="0">
                <a:latin typeface="Calibri" panose="020F0502020204030204" pitchFamily="34" charset="0"/>
                <a:cs typeface="Calibri" panose="020F0502020204030204" pitchFamily="34" charset="0"/>
              </a:endParaRPr>
            </a:p>
          </p:txBody>
        </p:sp>
        <p:sp>
          <p:nvSpPr>
            <p:cNvPr id="34" name="Oval 33">
              <a:extLst>
                <a:ext uri="{FF2B5EF4-FFF2-40B4-BE49-F238E27FC236}">
                  <a16:creationId xmlns:a16="http://schemas.microsoft.com/office/drawing/2014/main" id="{9012AB28-5E7A-44C0-8CE1-CE574953C2B9}"/>
                </a:ext>
              </a:extLst>
            </p:cNvPr>
            <p:cNvSpPr/>
            <p:nvPr/>
          </p:nvSpPr>
          <p:spPr>
            <a:xfrm>
              <a:off x="8369147" y="672278"/>
              <a:ext cx="166693" cy="170577"/>
            </a:xfrm>
            <a:prstGeom prst="ellips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100" dirty="0">
                  <a:latin typeface="Calibri" panose="020F0502020204030204" pitchFamily="34" charset="0"/>
                  <a:cs typeface="Calibri" panose="020F0502020204030204" pitchFamily="34" charset="0"/>
                </a:rPr>
                <a:t>C</a:t>
              </a:r>
              <a:endParaRPr lang="en-US" sz="1100" dirty="0">
                <a:latin typeface="Calibri" panose="020F0502020204030204" pitchFamily="34" charset="0"/>
                <a:cs typeface="Calibri" panose="020F0502020204030204" pitchFamily="34" charset="0"/>
              </a:endParaRPr>
            </a:p>
          </p:txBody>
        </p:sp>
        <p:sp>
          <p:nvSpPr>
            <p:cNvPr id="35" name="Oval 34">
              <a:extLst>
                <a:ext uri="{FF2B5EF4-FFF2-40B4-BE49-F238E27FC236}">
                  <a16:creationId xmlns:a16="http://schemas.microsoft.com/office/drawing/2014/main" id="{E75557F4-2553-4C9F-B356-4FE583452E96}"/>
                </a:ext>
              </a:extLst>
            </p:cNvPr>
            <p:cNvSpPr/>
            <p:nvPr/>
          </p:nvSpPr>
          <p:spPr>
            <a:xfrm>
              <a:off x="8369146" y="868964"/>
              <a:ext cx="166693" cy="170577"/>
            </a:xfrm>
            <a:prstGeom prst="ellips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100" dirty="0">
                  <a:latin typeface="Calibri" panose="020F0502020204030204" pitchFamily="34" charset="0"/>
                  <a:cs typeface="Calibri" panose="020F0502020204030204" pitchFamily="34" charset="0"/>
                </a:rPr>
                <a:t>D</a:t>
              </a:r>
              <a:endParaRPr lang="en-US" sz="1100" dirty="0">
                <a:latin typeface="Calibri" panose="020F0502020204030204" pitchFamily="34" charset="0"/>
                <a:cs typeface="Calibri" panose="020F0502020204030204" pitchFamily="34" charset="0"/>
              </a:endParaRPr>
            </a:p>
          </p:txBody>
        </p:sp>
        <p:sp>
          <p:nvSpPr>
            <p:cNvPr id="36" name="Oval 35">
              <a:extLst>
                <a:ext uri="{FF2B5EF4-FFF2-40B4-BE49-F238E27FC236}">
                  <a16:creationId xmlns:a16="http://schemas.microsoft.com/office/drawing/2014/main" id="{5D8ED382-D9F7-498C-9877-F29AF71D7FB8}"/>
                </a:ext>
              </a:extLst>
            </p:cNvPr>
            <p:cNvSpPr/>
            <p:nvPr/>
          </p:nvSpPr>
          <p:spPr>
            <a:xfrm>
              <a:off x="8369145" y="1065649"/>
              <a:ext cx="166693" cy="170577"/>
            </a:xfrm>
            <a:prstGeom prst="ellips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100" dirty="0">
                  <a:latin typeface="Calibri" panose="020F0502020204030204" pitchFamily="34" charset="0"/>
                  <a:cs typeface="Calibri" panose="020F0502020204030204" pitchFamily="34" charset="0"/>
                </a:rPr>
                <a:t>E</a:t>
              </a:r>
              <a:endParaRPr lang="en-US" sz="1100" dirty="0">
                <a:latin typeface="Calibri" panose="020F0502020204030204" pitchFamily="34" charset="0"/>
                <a:cs typeface="Calibri" panose="020F0502020204030204" pitchFamily="34" charset="0"/>
              </a:endParaRPr>
            </a:p>
          </p:txBody>
        </p:sp>
        <p:sp>
          <p:nvSpPr>
            <p:cNvPr id="37" name="Oval 36">
              <a:extLst>
                <a:ext uri="{FF2B5EF4-FFF2-40B4-BE49-F238E27FC236}">
                  <a16:creationId xmlns:a16="http://schemas.microsoft.com/office/drawing/2014/main" id="{CF2B599B-04A1-4A75-B0E6-1C575A40836F}"/>
                </a:ext>
              </a:extLst>
            </p:cNvPr>
            <p:cNvSpPr/>
            <p:nvPr/>
          </p:nvSpPr>
          <p:spPr>
            <a:xfrm>
              <a:off x="8369147" y="1262335"/>
              <a:ext cx="166693" cy="170577"/>
            </a:xfrm>
            <a:prstGeom prst="ellips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100" dirty="0">
                  <a:latin typeface="Calibri" panose="020F0502020204030204" pitchFamily="34" charset="0"/>
                  <a:cs typeface="Calibri" panose="020F0502020204030204" pitchFamily="34" charset="0"/>
                </a:rPr>
                <a:t>F</a:t>
              </a:r>
              <a:endParaRPr lang="en-US" sz="1100" dirty="0">
                <a:latin typeface="Calibri" panose="020F0502020204030204" pitchFamily="34" charset="0"/>
                <a:cs typeface="Calibri" panose="020F0502020204030204" pitchFamily="34" charset="0"/>
              </a:endParaRPr>
            </a:p>
          </p:txBody>
        </p:sp>
        <p:sp>
          <p:nvSpPr>
            <p:cNvPr id="38" name="Oval 37">
              <a:extLst>
                <a:ext uri="{FF2B5EF4-FFF2-40B4-BE49-F238E27FC236}">
                  <a16:creationId xmlns:a16="http://schemas.microsoft.com/office/drawing/2014/main" id="{78EC1D96-903F-470F-A483-D4E694A8A195}"/>
                </a:ext>
              </a:extLst>
            </p:cNvPr>
            <p:cNvSpPr/>
            <p:nvPr/>
          </p:nvSpPr>
          <p:spPr>
            <a:xfrm>
              <a:off x="8369145" y="1459020"/>
              <a:ext cx="166693" cy="170577"/>
            </a:xfrm>
            <a:prstGeom prst="ellips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100" dirty="0">
                  <a:latin typeface="Calibri" panose="020F0502020204030204" pitchFamily="34" charset="0"/>
                  <a:cs typeface="Calibri" panose="020F0502020204030204" pitchFamily="34" charset="0"/>
                </a:rPr>
                <a:t>G</a:t>
              </a:r>
              <a:endParaRPr lang="en-US" sz="1100" dirty="0">
                <a:latin typeface="Calibri" panose="020F0502020204030204" pitchFamily="34" charset="0"/>
                <a:cs typeface="Calibri" panose="020F0502020204030204" pitchFamily="34" charset="0"/>
              </a:endParaRPr>
            </a:p>
          </p:txBody>
        </p:sp>
        <p:sp>
          <p:nvSpPr>
            <p:cNvPr id="39" name="Oval 38">
              <a:extLst>
                <a:ext uri="{FF2B5EF4-FFF2-40B4-BE49-F238E27FC236}">
                  <a16:creationId xmlns:a16="http://schemas.microsoft.com/office/drawing/2014/main" id="{F2F53AC0-BB89-4336-8FE7-D8E4044B5016}"/>
                </a:ext>
              </a:extLst>
            </p:cNvPr>
            <p:cNvSpPr/>
            <p:nvPr/>
          </p:nvSpPr>
          <p:spPr>
            <a:xfrm>
              <a:off x="8369145" y="1655705"/>
              <a:ext cx="166693" cy="170577"/>
            </a:xfrm>
            <a:prstGeom prst="ellips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100" dirty="0">
                  <a:latin typeface="Calibri" panose="020F0502020204030204" pitchFamily="34" charset="0"/>
                  <a:cs typeface="Calibri" panose="020F0502020204030204" pitchFamily="34" charset="0"/>
                </a:rPr>
                <a:t>H</a:t>
              </a:r>
              <a:endParaRPr lang="en-US" sz="1100" dirty="0">
                <a:latin typeface="Calibri" panose="020F0502020204030204" pitchFamily="34" charset="0"/>
                <a:cs typeface="Calibri" panose="020F0502020204030204" pitchFamily="34" charset="0"/>
              </a:endParaRPr>
            </a:p>
          </p:txBody>
        </p:sp>
        <p:sp>
          <p:nvSpPr>
            <p:cNvPr id="40" name="Oval 39">
              <a:extLst>
                <a:ext uri="{FF2B5EF4-FFF2-40B4-BE49-F238E27FC236}">
                  <a16:creationId xmlns:a16="http://schemas.microsoft.com/office/drawing/2014/main" id="{779B9F5D-D88B-48C5-A23F-5716E380AD4E}"/>
                </a:ext>
              </a:extLst>
            </p:cNvPr>
            <p:cNvSpPr/>
            <p:nvPr/>
          </p:nvSpPr>
          <p:spPr>
            <a:xfrm>
              <a:off x="8369145" y="1852391"/>
              <a:ext cx="166693" cy="170577"/>
            </a:xfrm>
            <a:prstGeom prst="ellips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100" dirty="0">
                  <a:latin typeface="Calibri" panose="020F0502020204030204" pitchFamily="34" charset="0"/>
                  <a:cs typeface="Calibri" panose="020F0502020204030204" pitchFamily="34" charset="0"/>
                </a:rPr>
                <a:t>I</a:t>
              </a:r>
              <a:endParaRPr lang="en-US" sz="1100" dirty="0">
                <a:latin typeface="Calibri" panose="020F0502020204030204" pitchFamily="34" charset="0"/>
                <a:cs typeface="Calibri" panose="020F0502020204030204" pitchFamily="34" charset="0"/>
              </a:endParaRPr>
            </a:p>
          </p:txBody>
        </p:sp>
        <p:sp>
          <p:nvSpPr>
            <p:cNvPr id="41" name="Oval 40">
              <a:extLst>
                <a:ext uri="{FF2B5EF4-FFF2-40B4-BE49-F238E27FC236}">
                  <a16:creationId xmlns:a16="http://schemas.microsoft.com/office/drawing/2014/main" id="{2C0CAA2B-3E04-496F-A8EF-00FD1C116FF9}"/>
                </a:ext>
              </a:extLst>
            </p:cNvPr>
            <p:cNvSpPr/>
            <p:nvPr/>
          </p:nvSpPr>
          <p:spPr>
            <a:xfrm>
              <a:off x="8369144" y="2049076"/>
              <a:ext cx="166693" cy="170577"/>
            </a:xfrm>
            <a:prstGeom prst="ellips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100" dirty="0">
                  <a:latin typeface="Calibri" panose="020F0502020204030204" pitchFamily="34" charset="0"/>
                  <a:cs typeface="Calibri" panose="020F0502020204030204" pitchFamily="34" charset="0"/>
                </a:rPr>
                <a:t>K</a:t>
              </a:r>
              <a:endParaRPr lang="en-US" sz="1100" dirty="0">
                <a:latin typeface="Calibri" panose="020F0502020204030204" pitchFamily="34" charset="0"/>
                <a:cs typeface="Calibri" panose="020F0502020204030204" pitchFamily="34" charset="0"/>
              </a:endParaRPr>
            </a:p>
          </p:txBody>
        </p:sp>
        <p:sp>
          <p:nvSpPr>
            <p:cNvPr id="42" name="Oval 41">
              <a:extLst>
                <a:ext uri="{FF2B5EF4-FFF2-40B4-BE49-F238E27FC236}">
                  <a16:creationId xmlns:a16="http://schemas.microsoft.com/office/drawing/2014/main" id="{31C21431-2EFA-490A-8F4A-EC6ACC0A009E}"/>
                </a:ext>
              </a:extLst>
            </p:cNvPr>
            <p:cNvSpPr/>
            <p:nvPr/>
          </p:nvSpPr>
          <p:spPr>
            <a:xfrm>
              <a:off x="8369145" y="2245762"/>
              <a:ext cx="166693" cy="170577"/>
            </a:xfrm>
            <a:prstGeom prst="ellips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100" dirty="0">
                  <a:latin typeface="Calibri" panose="020F0502020204030204" pitchFamily="34" charset="0"/>
                  <a:cs typeface="Calibri" panose="020F0502020204030204" pitchFamily="34" charset="0"/>
                </a:rPr>
                <a:t>L</a:t>
              </a:r>
              <a:endParaRPr lang="en-US" sz="1100" dirty="0">
                <a:latin typeface="Calibri" panose="020F0502020204030204" pitchFamily="34" charset="0"/>
                <a:cs typeface="Calibri" panose="020F0502020204030204" pitchFamily="34" charset="0"/>
              </a:endParaRPr>
            </a:p>
          </p:txBody>
        </p:sp>
        <p:sp>
          <p:nvSpPr>
            <p:cNvPr id="43" name="Oval 42">
              <a:extLst>
                <a:ext uri="{FF2B5EF4-FFF2-40B4-BE49-F238E27FC236}">
                  <a16:creationId xmlns:a16="http://schemas.microsoft.com/office/drawing/2014/main" id="{DCD26812-3A81-4438-8869-1ABD429BD64E}"/>
                </a:ext>
              </a:extLst>
            </p:cNvPr>
            <p:cNvSpPr/>
            <p:nvPr/>
          </p:nvSpPr>
          <p:spPr>
            <a:xfrm>
              <a:off x="8369147" y="2442447"/>
              <a:ext cx="166693" cy="170577"/>
            </a:xfrm>
            <a:prstGeom prst="ellips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100" dirty="0">
                  <a:latin typeface="Calibri" panose="020F0502020204030204" pitchFamily="34" charset="0"/>
                  <a:cs typeface="Calibri" panose="020F0502020204030204" pitchFamily="34" charset="0"/>
                </a:rPr>
                <a:t>M</a:t>
              </a:r>
              <a:endParaRPr lang="en-US" sz="1100" dirty="0">
                <a:latin typeface="Calibri" panose="020F0502020204030204" pitchFamily="34" charset="0"/>
                <a:cs typeface="Calibri" panose="020F0502020204030204" pitchFamily="34" charset="0"/>
              </a:endParaRPr>
            </a:p>
          </p:txBody>
        </p:sp>
        <p:sp>
          <p:nvSpPr>
            <p:cNvPr id="44" name="Oval 43">
              <a:extLst>
                <a:ext uri="{FF2B5EF4-FFF2-40B4-BE49-F238E27FC236}">
                  <a16:creationId xmlns:a16="http://schemas.microsoft.com/office/drawing/2014/main" id="{C5917DFB-4668-49B0-97A3-8BF73EEB4A9A}"/>
                </a:ext>
              </a:extLst>
            </p:cNvPr>
            <p:cNvSpPr/>
            <p:nvPr/>
          </p:nvSpPr>
          <p:spPr>
            <a:xfrm>
              <a:off x="8369147" y="2639132"/>
              <a:ext cx="166693" cy="170577"/>
            </a:xfrm>
            <a:prstGeom prst="ellips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100" dirty="0">
                  <a:latin typeface="Calibri" panose="020F0502020204030204" pitchFamily="34" charset="0"/>
                  <a:cs typeface="Calibri" panose="020F0502020204030204" pitchFamily="34" charset="0"/>
                </a:rPr>
                <a:t>N</a:t>
              </a:r>
              <a:endParaRPr lang="en-US" sz="1100" dirty="0">
                <a:latin typeface="Calibri" panose="020F0502020204030204" pitchFamily="34" charset="0"/>
                <a:cs typeface="Calibri" panose="020F0502020204030204" pitchFamily="34" charset="0"/>
              </a:endParaRPr>
            </a:p>
          </p:txBody>
        </p:sp>
        <p:sp>
          <p:nvSpPr>
            <p:cNvPr id="45" name="Oval 44">
              <a:extLst>
                <a:ext uri="{FF2B5EF4-FFF2-40B4-BE49-F238E27FC236}">
                  <a16:creationId xmlns:a16="http://schemas.microsoft.com/office/drawing/2014/main" id="{087469DE-71BD-4CE1-ABCA-BB3B9E824853}"/>
                </a:ext>
              </a:extLst>
            </p:cNvPr>
            <p:cNvSpPr/>
            <p:nvPr/>
          </p:nvSpPr>
          <p:spPr>
            <a:xfrm>
              <a:off x="8369146" y="2835818"/>
              <a:ext cx="166693" cy="170577"/>
            </a:xfrm>
            <a:prstGeom prst="ellips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100" dirty="0">
                  <a:latin typeface="Calibri" panose="020F0502020204030204" pitchFamily="34" charset="0"/>
                  <a:cs typeface="Calibri" panose="020F0502020204030204" pitchFamily="34" charset="0"/>
                </a:rPr>
                <a:t>P</a:t>
              </a:r>
              <a:endParaRPr lang="en-US" sz="1100" dirty="0">
                <a:latin typeface="Calibri" panose="020F0502020204030204" pitchFamily="34" charset="0"/>
                <a:cs typeface="Calibri" panose="020F0502020204030204" pitchFamily="34" charset="0"/>
              </a:endParaRPr>
            </a:p>
          </p:txBody>
        </p:sp>
        <p:sp>
          <p:nvSpPr>
            <p:cNvPr id="46" name="Oval 45">
              <a:extLst>
                <a:ext uri="{FF2B5EF4-FFF2-40B4-BE49-F238E27FC236}">
                  <a16:creationId xmlns:a16="http://schemas.microsoft.com/office/drawing/2014/main" id="{297F64C0-0E34-43D6-B03E-C7B5C80B5794}"/>
                </a:ext>
              </a:extLst>
            </p:cNvPr>
            <p:cNvSpPr/>
            <p:nvPr/>
          </p:nvSpPr>
          <p:spPr>
            <a:xfrm>
              <a:off x="8369145" y="3032503"/>
              <a:ext cx="166693" cy="170577"/>
            </a:xfrm>
            <a:prstGeom prst="ellips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100" dirty="0">
                  <a:latin typeface="Calibri" panose="020F0502020204030204" pitchFamily="34" charset="0"/>
                  <a:cs typeface="Calibri" panose="020F0502020204030204" pitchFamily="34" charset="0"/>
                </a:rPr>
                <a:t>Q</a:t>
              </a:r>
              <a:endParaRPr lang="en-US" sz="1100" dirty="0">
                <a:latin typeface="Calibri" panose="020F0502020204030204" pitchFamily="34" charset="0"/>
                <a:cs typeface="Calibri" panose="020F0502020204030204" pitchFamily="34" charset="0"/>
              </a:endParaRPr>
            </a:p>
          </p:txBody>
        </p:sp>
        <p:sp>
          <p:nvSpPr>
            <p:cNvPr id="47" name="Oval 46">
              <a:extLst>
                <a:ext uri="{FF2B5EF4-FFF2-40B4-BE49-F238E27FC236}">
                  <a16:creationId xmlns:a16="http://schemas.microsoft.com/office/drawing/2014/main" id="{440F936C-0B93-49A8-9680-E9A8CB05D8A6}"/>
                </a:ext>
              </a:extLst>
            </p:cNvPr>
            <p:cNvSpPr/>
            <p:nvPr/>
          </p:nvSpPr>
          <p:spPr>
            <a:xfrm>
              <a:off x="8369147" y="3229188"/>
              <a:ext cx="166693" cy="170577"/>
            </a:xfrm>
            <a:prstGeom prst="ellips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100" dirty="0">
                  <a:latin typeface="Calibri" panose="020F0502020204030204" pitchFamily="34" charset="0"/>
                  <a:cs typeface="Calibri" panose="020F0502020204030204" pitchFamily="34" charset="0"/>
                </a:rPr>
                <a:t>R</a:t>
              </a:r>
              <a:endParaRPr lang="en-US" sz="1100" dirty="0">
                <a:latin typeface="Calibri" panose="020F0502020204030204" pitchFamily="34" charset="0"/>
                <a:cs typeface="Calibri" panose="020F0502020204030204" pitchFamily="34" charset="0"/>
              </a:endParaRPr>
            </a:p>
          </p:txBody>
        </p:sp>
        <p:sp>
          <p:nvSpPr>
            <p:cNvPr id="48" name="Oval 47">
              <a:extLst>
                <a:ext uri="{FF2B5EF4-FFF2-40B4-BE49-F238E27FC236}">
                  <a16:creationId xmlns:a16="http://schemas.microsoft.com/office/drawing/2014/main" id="{15626328-9FF9-4098-9591-AC40B9429037}"/>
                </a:ext>
              </a:extLst>
            </p:cNvPr>
            <p:cNvSpPr/>
            <p:nvPr/>
          </p:nvSpPr>
          <p:spPr>
            <a:xfrm>
              <a:off x="8369142" y="3425873"/>
              <a:ext cx="166693" cy="170577"/>
            </a:xfrm>
            <a:prstGeom prst="ellips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100" dirty="0">
                  <a:latin typeface="Calibri" panose="020F0502020204030204" pitchFamily="34" charset="0"/>
                  <a:cs typeface="Calibri" panose="020F0502020204030204" pitchFamily="34" charset="0"/>
                </a:rPr>
                <a:t>S</a:t>
              </a:r>
              <a:endParaRPr lang="en-US" sz="1100" dirty="0">
                <a:latin typeface="Calibri" panose="020F0502020204030204" pitchFamily="34" charset="0"/>
                <a:cs typeface="Calibri" panose="020F0502020204030204" pitchFamily="34" charset="0"/>
              </a:endParaRPr>
            </a:p>
          </p:txBody>
        </p:sp>
        <p:sp>
          <p:nvSpPr>
            <p:cNvPr id="49" name="Oval 48">
              <a:extLst>
                <a:ext uri="{FF2B5EF4-FFF2-40B4-BE49-F238E27FC236}">
                  <a16:creationId xmlns:a16="http://schemas.microsoft.com/office/drawing/2014/main" id="{6995672E-677A-40BE-B331-63EF3426E8A5}"/>
                </a:ext>
              </a:extLst>
            </p:cNvPr>
            <p:cNvSpPr/>
            <p:nvPr/>
          </p:nvSpPr>
          <p:spPr>
            <a:xfrm>
              <a:off x="8369144" y="3622558"/>
              <a:ext cx="166693" cy="170577"/>
            </a:xfrm>
            <a:prstGeom prst="ellips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100" dirty="0">
                  <a:latin typeface="Calibri" panose="020F0502020204030204" pitchFamily="34" charset="0"/>
                  <a:cs typeface="Calibri" panose="020F0502020204030204" pitchFamily="34" charset="0"/>
                </a:rPr>
                <a:t>T</a:t>
              </a:r>
              <a:endParaRPr lang="en-US" sz="1100" dirty="0">
                <a:latin typeface="Calibri" panose="020F0502020204030204" pitchFamily="34" charset="0"/>
                <a:cs typeface="Calibri" panose="020F0502020204030204" pitchFamily="34" charset="0"/>
              </a:endParaRPr>
            </a:p>
          </p:txBody>
        </p:sp>
        <p:sp>
          <p:nvSpPr>
            <p:cNvPr id="50" name="Oval 49">
              <a:extLst>
                <a:ext uri="{FF2B5EF4-FFF2-40B4-BE49-F238E27FC236}">
                  <a16:creationId xmlns:a16="http://schemas.microsoft.com/office/drawing/2014/main" id="{F5E89308-4EEF-4029-BC23-FBB9D9CFD7CD}"/>
                </a:ext>
              </a:extLst>
            </p:cNvPr>
            <p:cNvSpPr/>
            <p:nvPr/>
          </p:nvSpPr>
          <p:spPr>
            <a:xfrm>
              <a:off x="8369144" y="3819243"/>
              <a:ext cx="166693" cy="170577"/>
            </a:xfrm>
            <a:prstGeom prst="ellips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100" dirty="0">
                  <a:latin typeface="Calibri" panose="020F0502020204030204" pitchFamily="34" charset="0"/>
                  <a:cs typeface="Calibri" panose="020F0502020204030204" pitchFamily="34" charset="0"/>
                </a:rPr>
                <a:t>V</a:t>
              </a:r>
              <a:endParaRPr lang="en-US" sz="1100" dirty="0">
                <a:latin typeface="Calibri" panose="020F0502020204030204" pitchFamily="34" charset="0"/>
                <a:cs typeface="Calibri" panose="020F0502020204030204" pitchFamily="34" charset="0"/>
              </a:endParaRPr>
            </a:p>
          </p:txBody>
        </p:sp>
        <p:sp>
          <p:nvSpPr>
            <p:cNvPr id="51" name="Oval 50">
              <a:extLst>
                <a:ext uri="{FF2B5EF4-FFF2-40B4-BE49-F238E27FC236}">
                  <a16:creationId xmlns:a16="http://schemas.microsoft.com/office/drawing/2014/main" id="{EF568338-6FC0-4F36-A69D-0E03881D83B3}"/>
                </a:ext>
              </a:extLst>
            </p:cNvPr>
            <p:cNvSpPr/>
            <p:nvPr/>
          </p:nvSpPr>
          <p:spPr>
            <a:xfrm>
              <a:off x="8369143" y="4015929"/>
              <a:ext cx="166693" cy="170577"/>
            </a:xfrm>
            <a:prstGeom prst="ellips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100" dirty="0">
                  <a:latin typeface="Calibri" panose="020F0502020204030204" pitchFamily="34" charset="0"/>
                  <a:cs typeface="Calibri" panose="020F0502020204030204" pitchFamily="34" charset="0"/>
                </a:rPr>
                <a:t>W</a:t>
              </a:r>
              <a:endParaRPr lang="en-US" sz="1100" dirty="0">
                <a:latin typeface="Calibri" panose="020F0502020204030204" pitchFamily="34" charset="0"/>
                <a:cs typeface="Calibri" panose="020F0502020204030204" pitchFamily="34" charset="0"/>
              </a:endParaRPr>
            </a:p>
          </p:txBody>
        </p:sp>
        <p:sp>
          <p:nvSpPr>
            <p:cNvPr id="52" name="Oval 51">
              <a:extLst>
                <a:ext uri="{FF2B5EF4-FFF2-40B4-BE49-F238E27FC236}">
                  <a16:creationId xmlns:a16="http://schemas.microsoft.com/office/drawing/2014/main" id="{39A3A45C-A622-40E0-82B5-84DFC4A039B8}"/>
                </a:ext>
              </a:extLst>
            </p:cNvPr>
            <p:cNvSpPr/>
            <p:nvPr/>
          </p:nvSpPr>
          <p:spPr>
            <a:xfrm>
              <a:off x="8369142" y="4212614"/>
              <a:ext cx="166693" cy="170577"/>
            </a:xfrm>
            <a:prstGeom prst="ellips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100" dirty="0">
                  <a:latin typeface="Calibri" panose="020F0502020204030204" pitchFamily="34" charset="0"/>
                  <a:cs typeface="Calibri" panose="020F0502020204030204" pitchFamily="34" charset="0"/>
                </a:rPr>
                <a:t>Y</a:t>
              </a:r>
              <a:endParaRPr lang="en-US" sz="1100" dirty="0">
                <a:latin typeface="Calibri" panose="020F0502020204030204" pitchFamily="34" charset="0"/>
                <a:cs typeface="Calibri" panose="020F0502020204030204" pitchFamily="34" charset="0"/>
              </a:endParaRPr>
            </a:p>
          </p:txBody>
        </p:sp>
        <p:sp>
          <p:nvSpPr>
            <p:cNvPr id="53" name="Oval 52">
              <a:extLst>
                <a:ext uri="{FF2B5EF4-FFF2-40B4-BE49-F238E27FC236}">
                  <a16:creationId xmlns:a16="http://schemas.microsoft.com/office/drawing/2014/main" id="{FFBB56F2-0D05-4AEA-811B-D032691055FC}"/>
                </a:ext>
              </a:extLst>
            </p:cNvPr>
            <p:cNvSpPr/>
            <p:nvPr/>
          </p:nvSpPr>
          <p:spPr>
            <a:xfrm>
              <a:off x="8369144" y="4409299"/>
              <a:ext cx="166693" cy="170577"/>
            </a:xfrm>
            <a:prstGeom prst="ellips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100" dirty="0">
                  <a:latin typeface="Calibri" panose="020F0502020204030204" pitchFamily="34" charset="0"/>
                  <a:cs typeface="Calibri" panose="020F0502020204030204" pitchFamily="34" charset="0"/>
                </a:rPr>
                <a:t>-</a:t>
              </a:r>
              <a:endParaRPr lang="en-US" sz="1100" dirty="0">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54" name="Shape 155">
                  <a:extLst>
                    <a:ext uri="{FF2B5EF4-FFF2-40B4-BE49-F238E27FC236}">
                      <a16:creationId xmlns:a16="http://schemas.microsoft.com/office/drawing/2014/main" id="{76648409-496E-4C9A-B7A2-488DA7F34690}"/>
                    </a:ext>
                  </a:extLst>
                </p:cNvPr>
                <p:cNvSpPr/>
                <p:nvPr/>
              </p:nvSpPr>
              <p:spPr>
                <a:xfrm>
                  <a:off x="6732175" y="174888"/>
                  <a:ext cx="992700" cy="2154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1200" b="1" dirty="0">
                      <a:latin typeface="Calibri"/>
                      <a:ea typeface="Calibri"/>
                      <a:cs typeface="Calibri"/>
                      <a:sym typeface="Calibri"/>
                    </a:rPr>
                    <a:t>Position </a:t>
                  </a:r>
                  <a14:m>
                    <m:oMath xmlns:m="http://schemas.openxmlformats.org/officeDocument/2006/math">
                      <m:r>
                        <a:rPr lang="en-US" sz="1200" b="1" i="1" smtClean="0">
                          <a:latin typeface="Cambria Math" panose="02040503050406030204" pitchFamily="18" charset="0"/>
                          <a:ea typeface="Calibri"/>
                          <a:cs typeface="Calibri"/>
                          <a:sym typeface="Calibri"/>
                        </a:rPr>
                        <m:t>𝒊</m:t>
                      </m:r>
                    </m:oMath>
                  </a14:m>
                  <a:endParaRPr lang="en-US" sz="1200" b="1" dirty="0">
                    <a:latin typeface="Calibri"/>
                    <a:ea typeface="Calibri"/>
                    <a:cs typeface="Calibri"/>
                    <a:sym typeface="Calibri"/>
                  </a:endParaRPr>
                </a:p>
              </p:txBody>
            </p:sp>
          </mc:Choice>
          <mc:Fallback xmlns="">
            <p:sp>
              <p:nvSpPr>
                <p:cNvPr id="54" name="Shape 155">
                  <a:extLst>
                    <a:ext uri="{FF2B5EF4-FFF2-40B4-BE49-F238E27FC236}">
                      <a16:creationId xmlns:a16="http://schemas.microsoft.com/office/drawing/2014/main" id="{76648409-496E-4C9A-B7A2-488DA7F34690}"/>
                    </a:ext>
                  </a:extLst>
                </p:cNvPr>
                <p:cNvSpPr>
                  <a:spLocks noRot="1" noChangeAspect="1" noMove="1" noResize="1" noEditPoints="1" noAdjustHandles="1" noChangeArrowheads="1" noChangeShapeType="1" noTextEdit="1"/>
                </p:cNvSpPr>
                <p:nvPr/>
              </p:nvSpPr>
              <p:spPr>
                <a:xfrm>
                  <a:off x="6732175" y="174888"/>
                  <a:ext cx="992700" cy="215400"/>
                </a:xfrm>
                <a:prstGeom prst="rect">
                  <a:avLst/>
                </a:prstGeom>
                <a:blipFill>
                  <a:blip r:embed="rId5"/>
                  <a:stretch>
                    <a:fillRect t="-21875" b="-46875"/>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Shape 155">
                  <a:extLst>
                    <a:ext uri="{FF2B5EF4-FFF2-40B4-BE49-F238E27FC236}">
                      <a16:creationId xmlns:a16="http://schemas.microsoft.com/office/drawing/2014/main" id="{353FEAB8-6371-4CF7-BB73-6DB01A3A5468}"/>
                    </a:ext>
                  </a:extLst>
                </p:cNvPr>
                <p:cNvSpPr/>
                <p:nvPr/>
              </p:nvSpPr>
              <p:spPr>
                <a:xfrm>
                  <a:off x="7956138" y="176300"/>
                  <a:ext cx="992700" cy="2154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1200" b="1" dirty="0">
                      <a:latin typeface="Calibri"/>
                      <a:ea typeface="Calibri"/>
                      <a:cs typeface="Calibri"/>
                      <a:sym typeface="Calibri"/>
                    </a:rPr>
                    <a:t>Position </a:t>
                  </a:r>
                  <a14:m>
                    <m:oMath xmlns:m="http://schemas.openxmlformats.org/officeDocument/2006/math">
                      <m:r>
                        <a:rPr lang="en-US" sz="1200" b="1" i="1" smtClean="0">
                          <a:latin typeface="Cambria Math" panose="02040503050406030204" pitchFamily="18" charset="0"/>
                          <a:ea typeface="Calibri"/>
                          <a:cs typeface="Calibri"/>
                          <a:sym typeface="Calibri"/>
                        </a:rPr>
                        <m:t>𝒋</m:t>
                      </m:r>
                    </m:oMath>
                  </a14:m>
                  <a:endParaRPr lang="en-US" sz="1200" b="1" dirty="0">
                    <a:latin typeface="Calibri"/>
                    <a:ea typeface="Calibri"/>
                    <a:cs typeface="Calibri"/>
                    <a:sym typeface="Calibri"/>
                  </a:endParaRPr>
                </a:p>
              </p:txBody>
            </p:sp>
          </mc:Choice>
          <mc:Fallback xmlns="">
            <p:sp>
              <p:nvSpPr>
                <p:cNvPr id="55" name="Shape 155">
                  <a:extLst>
                    <a:ext uri="{FF2B5EF4-FFF2-40B4-BE49-F238E27FC236}">
                      <a16:creationId xmlns:a16="http://schemas.microsoft.com/office/drawing/2014/main" id="{353FEAB8-6371-4CF7-BB73-6DB01A3A5468}"/>
                    </a:ext>
                  </a:extLst>
                </p:cNvPr>
                <p:cNvSpPr>
                  <a:spLocks noRot="1" noChangeAspect="1" noMove="1" noResize="1" noEditPoints="1" noAdjustHandles="1" noChangeArrowheads="1" noChangeShapeType="1" noTextEdit="1"/>
                </p:cNvSpPr>
                <p:nvPr/>
              </p:nvSpPr>
              <p:spPr>
                <a:xfrm>
                  <a:off x="7956138" y="176300"/>
                  <a:ext cx="992700" cy="215400"/>
                </a:xfrm>
                <a:prstGeom prst="rect">
                  <a:avLst/>
                </a:prstGeom>
                <a:blipFill>
                  <a:blip r:embed="rId6"/>
                  <a:stretch>
                    <a:fillRect t="-21875" b="-46875"/>
                  </a:stretch>
                </a:blipFill>
                <a:ln>
                  <a:noFill/>
                </a:ln>
              </p:spPr>
              <p:txBody>
                <a:bodyPr/>
                <a:lstStyle/>
                <a:p>
                  <a:r>
                    <a:rPr lang="en-US">
                      <a:noFill/>
                    </a:rPr>
                    <a:t> </a:t>
                  </a:r>
                </a:p>
              </p:txBody>
            </p:sp>
          </mc:Fallback>
        </mc:AlternateContent>
        <p:sp>
          <p:nvSpPr>
            <p:cNvPr id="56" name="Left Brace 55">
              <a:extLst>
                <a:ext uri="{FF2B5EF4-FFF2-40B4-BE49-F238E27FC236}">
                  <a16:creationId xmlns:a16="http://schemas.microsoft.com/office/drawing/2014/main" id="{99C50294-874E-4BFF-9E5A-1DC2219D0DC4}"/>
                </a:ext>
              </a:extLst>
            </p:cNvPr>
            <p:cNvSpPr/>
            <p:nvPr/>
          </p:nvSpPr>
          <p:spPr>
            <a:xfrm rot="16200000">
              <a:off x="7759538" y="4165975"/>
              <a:ext cx="209550" cy="866775"/>
            </a:xfrm>
            <a:prstGeom prst="leftBrace">
              <a:avLst>
                <a:gd name="adj1" fmla="val 8333"/>
                <a:gd name="adj2" fmla="val 52198"/>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7" name="Shape 155">
              <a:extLst>
                <a:ext uri="{FF2B5EF4-FFF2-40B4-BE49-F238E27FC236}">
                  <a16:creationId xmlns:a16="http://schemas.microsoft.com/office/drawing/2014/main" id="{39E30722-28A9-4558-BB07-1749B4F3B86E}"/>
                </a:ext>
              </a:extLst>
            </p:cNvPr>
            <p:cNvSpPr/>
            <p:nvPr/>
          </p:nvSpPr>
          <p:spPr>
            <a:xfrm>
              <a:off x="7269656" y="4836853"/>
              <a:ext cx="1189314" cy="124663"/>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1200" b="1" dirty="0">
                  <a:latin typeface="Calibri"/>
                  <a:ea typeface="Calibri"/>
                  <a:cs typeface="Calibri"/>
                  <a:sym typeface="Calibri"/>
                </a:rPr>
                <a:t>Co-evolution statistics</a:t>
              </a:r>
            </a:p>
          </p:txBody>
        </p:sp>
        <p:cxnSp>
          <p:nvCxnSpPr>
            <p:cNvPr id="58" name="Straight Connector 57">
              <a:extLst>
                <a:ext uri="{FF2B5EF4-FFF2-40B4-BE49-F238E27FC236}">
                  <a16:creationId xmlns:a16="http://schemas.microsoft.com/office/drawing/2014/main" id="{04BB9532-AD8E-438A-8B30-4A45A82402FB}"/>
                </a:ext>
              </a:extLst>
            </p:cNvPr>
            <p:cNvCxnSpPr>
              <a:stCxn id="13" idx="6"/>
              <a:endCxn id="34" idx="2"/>
            </p:cNvCxnSpPr>
            <p:nvPr/>
          </p:nvCxnSpPr>
          <p:spPr>
            <a:xfrm>
              <a:off x="7311877" y="757567"/>
              <a:ext cx="105727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589E9420-51C1-4268-98AB-E4516FD48644}"/>
                </a:ext>
              </a:extLst>
            </p:cNvPr>
            <p:cNvCxnSpPr>
              <a:stCxn id="14" idx="6"/>
              <a:endCxn id="40" idx="2"/>
            </p:cNvCxnSpPr>
            <p:nvPr/>
          </p:nvCxnSpPr>
          <p:spPr>
            <a:xfrm>
              <a:off x="7311876" y="954253"/>
              <a:ext cx="1057269" cy="983427"/>
            </a:xfrm>
            <a:prstGeom prst="line">
              <a:avLst/>
            </a:prstGeom>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7C3C8A08-7894-46E5-AE78-5D321C8D1170}"/>
                </a:ext>
              </a:extLst>
            </p:cNvPr>
            <p:cNvCxnSpPr>
              <a:stCxn id="14" idx="6"/>
              <a:endCxn id="34" idx="2"/>
            </p:cNvCxnSpPr>
            <p:nvPr/>
          </p:nvCxnSpPr>
          <p:spPr>
            <a:xfrm flipV="1">
              <a:off x="7311876" y="757567"/>
              <a:ext cx="1057271" cy="196686"/>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7D4D110C-7613-4381-88CE-562565D481E7}"/>
                </a:ext>
              </a:extLst>
            </p:cNvPr>
            <p:cNvCxnSpPr>
              <a:stCxn id="14" idx="6"/>
              <a:endCxn id="46" idx="2"/>
            </p:cNvCxnSpPr>
            <p:nvPr/>
          </p:nvCxnSpPr>
          <p:spPr>
            <a:xfrm>
              <a:off x="7311876" y="954253"/>
              <a:ext cx="1057269" cy="2163539"/>
            </a:xfrm>
            <a:prstGeom prst="line">
              <a:avLst/>
            </a:prstGeom>
          </p:spPr>
          <p:style>
            <a:lnRef idx="1">
              <a:schemeClr val="accent4"/>
            </a:lnRef>
            <a:fillRef idx="0">
              <a:schemeClr val="accent4"/>
            </a:fillRef>
            <a:effectRef idx="0">
              <a:schemeClr val="accent4"/>
            </a:effectRef>
            <a:fontRef idx="minor">
              <a:schemeClr val="tx1"/>
            </a:fontRef>
          </p:style>
        </p:cxnSp>
        <p:cxnSp>
          <p:nvCxnSpPr>
            <p:cNvPr id="62" name="Straight Connector 61">
              <a:extLst>
                <a:ext uri="{FF2B5EF4-FFF2-40B4-BE49-F238E27FC236}">
                  <a16:creationId xmlns:a16="http://schemas.microsoft.com/office/drawing/2014/main" id="{75DB41C4-1A0C-436E-B07D-EB4C5CC1F680}"/>
                </a:ext>
              </a:extLst>
            </p:cNvPr>
            <p:cNvCxnSpPr>
              <a:stCxn id="15" idx="6"/>
              <a:endCxn id="46" idx="2"/>
            </p:cNvCxnSpPr>
            <p:nvPr/>
          </p:nvCxnSpPr>
          <p:spPr>
            <a:xfrm>
              <a:off x="7311875" y="1150938"/>
              <a:ext cx="1057270" cy="1966854"/>
            </a:xfrm>
            <a:prstGeom prst="line">
              <a:avLst/>
            </a:prstGeom>
          </p:spPr>
          <p:style>
            <a:lnRef idx="1">
              <a:schemeClr val="accent4"/>
            </a:lnRef>
            <a:fillRef idx="0">
              <a:schemeClr val="accent4"/>
            </a:fillRef>
            <a:effectRef idx="0">
              <a:schemeClr val="accent4"/>
            </a:effectRef>
            <a:fontRef idx="minor">
              <a:schemeClr val="tx1"/>
            </a:fontRef>
          </p:style>
        </p:cxnSp>
        <p:cxnSp>
          <p:nvCxnSpPr>
            <p:cNvPr id="63" name="Straight Connector 62">
              <a:extLst>
                <a:ext uri="{FF2B5EF4-FFF2-40B4-BE49-F238E27FC236}">
                  <a16:creationId xmlns:a16="http://schemas.microsoft.com/office/drawing/2014/main" id="{BF8B7455-89AB-4EDE-86AA-756A1B9BAD1E}"/>
                </a:ext>
              </a:extLst>
            </p:cNvPr>
            <p:cNvCxnSpPr>
              <a:stCxn id="27" idx="6"/>
              <a:endCxn id="34" idx="2"/>
            </p:cNvCxnSpPr>
            <p:nvPr/>
          </p:nvCxnSpPr>
          <p:spPr>
            <a:xfrm flipV="1">
              <a:off x="7311872" y="757567"/>
              <a:ext cx="1057275" cy="2753595"/>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9A05BD49-F599-4A31-A3E7-67BCF8803A31}"/>
                </a:ext>
              </a:extLst>
            </p:cNvPr>
            <p:cNvCxnSpPr>
              <a:cxnSpLocks/>
              <a:stCxn id="26" idx="6"/>
              <a:endCxn id="34" idx="2"/>
            </p:cNvCxnSpPr>
            <p:nvPr/>
          </p:nvCxnSpPr>
          <p:spPr>
            <a:xfrm flipV="1">
              <a:off x="7311877" y="757567"/>
              <a:ext cx="1057270" cy="255691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id="{84050C2D-CE17-4224-84BD-8FCC72485E8A}"/>
                </a:ext>
              </a:extLst>
            </p:cNvPr>
            <p:cNvCxnSpPr>
              <a:stCxn id="30" idx="6"/>
              <a:endCxn id="47" idx="2"/>
            </p:cNvCxnSpPr>
            <p:nvPr/>
          </p:nvCxnSpPr>
          <p:spPr>
            <a:xfrm flipV="1">
              <a:off x="7311873" y="3314477"/>
              <a:ext cx="1057274" cy="786741"/>
            </a:xfrm>
            <a:prstGeom prst="line">
              <a:avLst/>
            </a:prstGeom>
            <a:ln>
              <a:solidFill>
                <a:schemeClr val="bg1">
                  <a:lumMod val="65000"/>
                </a:schemeClr>
              </a:solidFill>
            </a:ln>
          </p:spPr>
          <p:style>
            <a:lnRef idx="1">
              <a:schemeClr val="accent6"/>
            </a:lnRef>
            <a:fillRef idx="0">
              <a:schemeClr val="accent6"/>
            </a:fillRef>
            <a:effectRef idx="0">
              <a:schemeClr val="accent6"/>
            </a:effectRef>
            <a:fontRef idx="minor">
              <a:schemeClr val="tx1"/>
            </a:fontRef>
          </p:style>
        </p:cxnSp>
        <p:cxnSp>
          <p:nvCxnSpPr>
            <p:cNvPr id="66" name="Straight Connector 65">
              <a:extLst>
                <a:ext uri="{FF2B5EF4-FFF2-40B4-BE49-F238E27FC236}">
                  <a16:creationId xmlns:a16="http://schemas.microsoft.com/office/drawing/2014/main" id="{5B747C5D-E86E-4A46-99C9-92512136ECCB}"/>
                </a:ext>
              </a:extLst>
            </p:cNvPr>
            <p:cNvCxnSpPr>
              <a:stCxn id="24" idx="6"/>
              <a:endCxn id="34" idx="2"/>
            </p:cNvCxnSpPr>
            <p:nvPr/>
          </p:nvCxnSpPr>
          <p:spPr>
            <a:xfrm flipV="1">
              <a:off x="7311876" y="757567"/>
              <a:ext cx="1057271" cy="216354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EA51BE58-5B50-4A84-8F53-91B50B981D8B}"/>
                </a:ext>
              </a:extLst>
            </p:cNvPr>
            <p:cNvCxnSpPr>
              <a:stCxn id="25" idx="6"/>
              <a:endCxn id="51" idx="2"/>
            </p:cNvCxnSpPr>
            <p:nvPr/>
          </p:nvCxnSpPr>
          <p:spPr>
            <a:xfrm>
              <a:off x="7311875" y="3117792"/>
              <a:ext cx="1057268" cy="983426"/>
            </a:xfrm>
            <a:prstGeom prst="line">
              <a:avLst/>
            </a:prstGeom>
            <a:ln>
              <a:solidFill>
                <a:schemeClr val="bg1">
                  <a:lumMod val="65000"/>
                </a:schemeClr>
              </a:solidFill>
            </a:ln>
          </p:spPr>
          <p:style>
            <a:lnRef idx="1">
              <a:schemeClr val="accent6"/>
            </a:lnRef>
            <a:fillRef idx="0">
              <a:schemeClr val="accent6"/>
            </a:fillRef>
            <a:effectRef idx="0">
              <a:schemeClr val="accent6"/>
            </a:effectRef>
            <a:fontRef idx="minor">
              <a:schemeClr val="tx1"/>
            </a:fontRef>
          </p:style>
        </p:cxnSp>
        <p:cxnSp>
          <p:nvCxnSpPr>
            <p:cNvPr id="68" name="Straight Connector 67">
              <a:extLst>
                <a:ext uri="{FF2B5EF4-FFF2-40B4-BE49-F238E27FC236}">
                  <a16:creationId xmlns:a16="http://schemas.microsoft.com/office/drawing/2014/main" id="{47B6A282-C6E1-4DAE-B29B-459122DF4BE1}"/>
                </a:ext>
              </a:extLst>
            </p:cNvPr>
            <p:cNvCxnSpPr>
              <a:stCxn id="24" idx="6"/>
              <a:endCxn id="40" idx="2"/>
            </p:cNvCxnSpPr>
            <p:nvPr/>
          </p:nvCxnSpPr>
          <p:spPr>
            <a:xfrm flipV="1">
              <a:off x="7311876" y="1937680"/>
              <a:ext cx="1057269" cy="983427"/>
            </a:xfrm>
            <a:prstGeom prst="line">
              <a:avLst/>
            </a:prstGeom>
            <a:ln>
              <a:solidFill>
                <a:schemeClr val="bg1">
                  <a:lumMod val="65000"/>
                </a:schemeClr>
              </a:solidFill>
            </a:ln>
          </p:spPr>
          <p:style>
            <a:lnRef idx="1">
              <a:schemeClr val="accent6"/>
            </a:lnRef>
            <a:fillRef idx="0">
              <a:schemeClr val="accent6"/>
            </a:fillRef>
            <a:effectRef idx="0">
              <a:schemeClr val="accent6"/>
            </a:effectRef>
            <a:fontRef idx="minor">
              <a:schemeClr val="tx1"/>
            </a:fontRef>
          </p:style>
        </p:cxnSp>
        <p:cxnSp>
          <p:nvCxnSpPr>
            <p:cNvPr id="69" name="Straight Connector 68">
              <a:extLst>
                <a:ext uri="{FF2B5EF4-FFF2-40B4-BE49-F238E27FC236}">
                  <a16:creationId xmlns:a16="http://schemas.microsoft.com/office/drawing/2014/main" id="{6E1B1B8A-50A5-4848-BA02-9A9103AD37DA}"/>
                </a:ext>
              </a:extLst>
            </p:cNvPr>
            <p:cNvCxnSpPr>
              <a:stCxn id="24" idx="6"/>
              <a:endCxn id="47" idx="2"/>
            </p:cNvCxnSpPr>
            <p:nvPr/>
          </p:nvCxnSpPr>
          <p:spPr>
            <a:xfrm>
              <a:off x="7311876" y="2921107"/>
              <a:ext cx="1057271" cy="393370"/>
            </a:xfrm>
            <a:prstGeom prst="line">
              <a:avLst/>
            </a:prstGeom>
          </p:spPr>
          <p:style>
            <a:lnRef idx="2">
              <a:schemeClr val="accent2"/>
            </a:lnRef>
            <a:fillRef idx="0">
              <a:schemeClr val="accent2"/>
            </a:fillRef>
            <a:effectRef idx="1">
              <a:schemeClr val="accent2"/>
            </a:effectRef>
            <a:fontRef idx="minor">
              <a:schemeClr val="tx1"/>
            </a:fontRef>
          </p:style>
        </p:cxnSp>
      </p:grpSp>
    </p:spTree>
    <p:extLst>
      <p:ext uri="{BB962C8B-B14F-4D97-AF65-F5344CB8AC3E}">
        <p14:creationId xmlns:p14="http://schemas.microsoft.com/office/powerpoint/2010/main" val="368970557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A628F-CADA-D844-A589-AAFC7AF787B5}"/>
              </a:ext>
            </a:extLst>
          </p:cNvPr>
          <p:cNvSpPr>
            <a:spLocks noGrp="1"/>
          </p:cNvSpPr>
          <p:nvPr>
            <p:ph type="title"/>
          </p:nvPr>
        </p:nvSpPr>
        <p:spPr/>
        <p:txBody>
          <a:bodyPr>
            <a:normAutofit fontScale="90000"/>
          </a:bodyPr>
          <a:lstStyle/>
          <a:p>
            <a:r>
              <a:rPr lang="en-US" altLang="zh-CN" dirty="0"/>
              <a:t>Feature</a:t>
            </a:r>
            <a:r>
              <a:rPr lang="zh-CN" altLang="en-US" dirty="0"/>
              <a:t> </a:t>
            </a:r>
            <a:r>
              <a:rPr lang="en-US" altLang="zh-CN" dirty="0"/>
              <a:t>Calculation:</a:t>
            </a:r>
            <a:r>
              <a:rPr lang="zh-CN" altLang="en-US" dirty="0"/>
              <a:t> </a:t>
            </a:r>
            <a:r>
              <a:rPr lang="en-US" altLang="zh-CN" dirty="0"/>
              <a:t>Covariance</a:t>
            </a:r>
            <a:endParaRPr lang="en-US" dirty="0"/>
          </a:p>
        </p:txBody>
      </p:sp>
      <p:sp>
        <p:nvSpPr>
          <p:cNvPr id="3" name="Content Placeholder 2">
            <a:extLst>
              <a:ext uri="{FF2B5EF4-FFF2-40B4-BE49-F238E27FC236}">
                <a16:creationId xmlns:a16="http://schemas.microsoft.com/office/drawing/2014/main" id="{50A11C2A-20CA-3544-A544-907598FE4309}"/>
              </a:ext>
            </a:extLst>
          </p:cNvPr>
          <p:cNvSpPr>
            <a:spLocks noGrp="1"/>
          </p:cNvSpPr>
          <p:nvPr>
            <p:ph idx="1"/>
          </p:nvPr>
        </p:nvSpPr>
        <p:spPr/>
        <p:txBody>
          <a:bodyPr/>
          <a:lstStyle/>
          <a:p>
            <a:pPr marL="385763" indent="-385763">
              <a:spcBef>
                <a:spcPts val="0"/>
              </a:spcBef>
              <a:spcAft>
                <a:spcPts val="600"/>
              </a:spcAft>
              <a:buFont typeface="+mj-lt"/>
              <a:buAutoNum type="arabicPeriod"/>
            </a:pPr>
            <a:r>
              <a:rPr lang="en-US" altLang="zh-CN" sz="2000" dirty="0"/>
              <a:t>Calculate</a:t>
            </a:r>
            <a:r>
              <a:rPr lang="zh-CN" altLang="en-US" sz="2000" dirty="0"/>
              <a:t> </a:t>
            </a:r>
            <a:r>
              <a:rPr lang="en-US" altLang="zh-CN" sz="2000" dirty="0"/>
              <a:t>weight</a:t>
            </a:r>
          </a:p>
          <a:p>
            <a:pPr marL="385763" indent="-385763">
              <a:spcBef>
                <a:spcPts val="0"/>
              </a:spcBef>
              <a:spcAft>
                <a:spcPts val="600"/>
              </a:spcAft>
              <a:buFont typeface="+mj-lt"/>
              <a:buAutoNum type="arabicPeriod"/>
            </a:pPr>
            <a:r>
              <a:rPr lang="en-US" altLang="zh-CN" sz="2000" dirty="0"/>
              <a:t>Calculate</a:t>
            </a:r>
            <a:r>
              <a:rPr lang="zh-CN" altLang="en-US" sz="2000" dirty="0"/>
              <a:t> </a:t>
            </a:r>
            <a:r>
              <a:rPr lang="en-US" altLang="zh-CN" sz="2000" dirty="0"/>
              <a:t>single</a:t>
            </a:r>
            <a:r>
              <a:rPr lang="zh-CN" altLang="en-US" sz="2000" dirty="0"/>
              <a:t> </a:t>
            </a:r>
            <a:r>
              <a:rPr lang="en-US" altLang="zh-CN" sz="2000" dirty="0"/>
              <a:t>frequencies</a:t>
            </a:r>
          </a:p>
          <a:p>
            <a:pPr marL="385763" indent="-385763">
              <a:spcBef>
                <a:spcPts val="0"/>
              </a:spcBef>
              <a:spcAft>
                <a:spcPts val="600"/>
              </a:spcAft>
              <a:buFont typeface="+mj-lt"/>
              <a:buAutoNum type="arabicPeriod"/>
            </a:pPr>
            <a:r>
              <a:rPr lang="en-US" altLang="zh-CN" sz="2000" dirty="0"/>
              <a:t>Calculate</a:t>
            </a:r>
            <a:r>
              <a:rPr lang="zh-CN" altLang="en-US" sz="2000" dirty="0"/>
              <a:t> </a:t>
            </a:r>
            <a:r>
              <a:rPr lang="en-US" altLang="zh-CN" sz="2000" dirty="0"/>
              <a:t>pair</a:t>
            </a:r>
            <a:r>
              <a:rPr lang="zh-CN" altLang="en-US" sz="2000" dirty="0"/>
              <a:t> </a:t>
            </a:r>
            <a:r>
              <a:rPr lang="en-US" altLang="zh-CN" sz="2000" dirty="0"/>
              <a:t>frequencies</a:t>
            </a:r>
          </a:p>
          <a:p>
            <a:pPr marL="385763" indent="-385763">
              <a:spcBef>
                <a:spcPts val="0"/>
              </a:spcBef>
              <a:spcAft>
                <a:spcPts val="600"/>
              </a:spcAft>
              <a:buFont typeface="+mj-lt"/>
              <a:buAutoNum type="arabicPeriod"/>
            </a:pPr>
            <a:r>
              <a:rPr lang="en-US" altLang="zh-CN" sz="2000" dirty="0"/>
              <a:t>Calculate</a:t>
            </a:r>
            <a:r>
              <a:rPr lang="zh-CN" altLang="en-US" sz="2000" dirty="0"/>
              <a:t> </a:t>
            </a:r>
            <a:r>
              <a:rPr lang="en-US" altLang="zh-CN" sz="2000" dirty="0"/>
              <a:t>covariance</a:t>
            </a:r>
          </a:p>
          <a:p>
            <a:pPr marL="385763" indent="-385763">
              <a:spcBef>
                <a:spcPts val="0"/>
              </a:spcBef>
              <a:spcAft>
                <a:spcPts val="600"/>
              </a:spcAft>
              <a:buFont typeface="+mj-lt"/>
              <a:buAutoNum type="arabicPeriod"/>
            </a:pPr>
            <a:endParaRPr lang="en-US" sz="2000" dirty="0"/>
          </a:p>
        </p:txBody>
      </p:sp>
      <p:sp>
        <p:nvSpPr>
          <p:cNvPr id="4" name="Rectangle 3">
            <a:extLst>
              <a:ext uri="{FF2B5EF4-FFF2-40B4-BE49-F238E27FC236}">
                <a16:creationId xmlns:a16="http://schemas.microsoft.com/office/drawing/2014/main" id="{BA5318FF-A6AC-F441-8451-746D2CCF05C3}"/>
              </a:ext>
            </a:extLst>
          </p:cNvPr>
          <p:cNvSpPr/>
          <p:nvPr/>
        </p:nvSpPr>
        <p:spPr>
          <a:xfrm>
            <a:off x="628650" y="4355723"/>
            <a:ext cx="7886700" cy="253916"/>
          </a:xfrm>
          <a:prstGeom prst="rect">
            <a:avLst/>
          </a:prstGeom>
        </p:spPr>
        <p:txBody>
          <a:bodyPr wrap="square">
            <a:spAutoFit/>
          </a:bodyPr>
          <a:lstStyle/>
          <a:p>
            <a:r>
              <a:rPr lang="en-US" altLang="zh-CN" sz="1050" dirty="0"/>
              <a:t>This</a:t>
            </a:r>
            <a:r>
              <a:rPr lang="zh-CN" altLang="en-US" sz="1050" dirty="0"/>
              <a:t> </a:t>
            </a:r>
            <a:r>
              <a:rPr lang="en-US" altLang="zh-CN" sz="1050" dirty="0"/>
              <a:t>step</a:t>
            </a:r>
            <a:r>
              <a:rPr lang="zh-CN" altLang="en-US" sz="1050" dirty="0"/>
              <a:t> </a:t>
            </a:r>
            <a:r>
              <a:rPr lang="en-US" altLang="zh-CN" sz="1050" dirty="0"/>
              <a:t>is</a:t>
            </a:r>
            <a:r>
              <a:rPr lang="zh-CN" altLang="en-US" sz="1050" dirty="0"/>
              <a:t> </a:t>
            </a:r>
            <a:r>
              <a:rPr lang="en-US" altLang="zh-CN" sz="1050" dirty="0"/>
              <a:t>from</a:t>
            </a:r>
            <a:r>
              <a:rPr lang="zh-CN" altLang="en-US" sz="1050" dirty="0"/>
              <a:t> </a:t>
            </a:r>
            <a:r>
              <a:rPr lang="en-US" altLang="zh-CN" sz="1050" dirty="0"/>
              <a:t>source</a:t>
            </a:r>
            <a:r>
              <a:rPr lang="zh-CN" altLang="en-US" sz="1050" dirty="0"/>
              <a:t> </a:t>
            </a:r>
            <a:r>
              <a:rPr lang="en-US" altLang="zh-CN" sz="1050" dirty="0"/>
              <a:t>code:</a:t>
            </a:r>
            <a:r>
              <a:rPr lang="zh-CN" altLang="en-US" sz="1050" dirty="0"/>
              <a:t> </a:t>
            </a:r>
            <a:r>
              <a:rPr lang="en-US" altLang="zh-CN" sz="1050" dirty="0"/>
              <a:t>https://</a:t>
            </a:r>
            <a:r>
              <a:rPr lang="en-US" altLang="zh-CN" sz="1050" dirty="0" err="1"/>
              <a:t>github.com</a:t>
            </a:r>
            <a:r>
              <a:rPr lang="en-US" altLang="zh-CN" sz="1050" dirty="0"/>
              <a:t>/</a:t>
            </a:r>
            <a:r>
              <a:rPr lang="en-US" altLang="zh-CN" sz="1050" dirty="0" err="1"/>
              <a:t>psipred</a:t>
            </a:r>
            <a:r>
              <a:rPr lang="en-US" altLang="zh-CN" sz="1050" dirty="0"/>
              <a:t>/DeepCov/blob/master/</a:t>
            </a:r>
            <a:r>
              <a:rPr lang="en-US" altLang="zh-CN" sz="1050" dirty="0" err="1"/>
              <a:t>src</a:t>
            </a:r>
            <a:r>
              <a:rPr lang="en-US" altLang="zh-CN" sz="1050" dirty="0"/>
              <a:t>/cov21stats.c</a:t>
            </a:r>
            <a:endParaRPr lang="en-US" sz="1050" dirty="0"/>
          </a:p>
        </p:txBody>
      </p:sp>
    </p:spTree>
    <p:extLst>
      <p:ext uri="{BB962C8B-B14F-4D97-AF65-F5344CB8AC3E}">
        <p14:creationId xmlns:p14="http://schemas.microsoft.com/office/powerpoint/2010/main" val="20681123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8" name="Shape 98"/>
              <p:cNvSpPr txBox="1">
                <a:spLocks noGrp="1"/>
              </p:cNvSpPr>
              <p:nvPr>
                <p:ph type="body" idx="1"/>
              </p:nvPr>
            </p:nvSpPr>
            <p:spPr>
              <a:xfrm>
                <a:off x="457199" y="968900"/>
                <a:ext cx="6032013" cy="3625800"/>
              </a:xfrm>
              <a:prstGeom prst="rect">
                <a:avLst/>
              </a:prstGeom>
            </p:spPr>
            <p:txBody>
              <a:bodyPr wrap="square" lIns="91425" tIns="91425" rIns="91425" bIns="91425" anchor="t" anchorCtr="0">
                <a:noAutofit/>
              </a:bodyPr>
              <a:lstStyle/>
              <a:p>
                <a:pPr>
                  <a:spcBef>
                    <a:spcPts val="0"/>
                  </a:spcBef>
                  <a:spcAft>
                    <a:spcPts val="600"/>
                  </a:spcAft>
                </a:pPr>
                <a:r>
                  <a:rPr lang="en-US" sz="1800" dirty="0"/>
                  <a:t>Distance Map of 3D protein structure: Euclidean distance of </a:t>
                </a:r>
                <a14:m>
                  <m:oMath xmlns:m="http://schemas.openxmlformats.org/officeDocument/2006/math">
                    <m:r>
                      <a:rPr lang="en-US" sz="1800" b="0" i="1" smtClean="0">
                        <a:latin typeface="Cambria Math" panose="02040503050406030204" pitchFamily="18" charset="0"/>
                      </a:rPr>
                      <m:t>𝐶</m:t>
                    </m:r>
                    <m:r>
                      <a:rPr lang="en-US" sz="1800" b="0" i="1" smtClean="0">
                        <a:latin typeface="Cambria Math" panose="02040503050406030204" pitchFamily="18" charset="0"/>
                      </a:rPr>
                      <m:t>𝛼</m:t>
                    </m:r>
                  </m:oMath>
                </a14:m>
                <a:r>
                  <a:rPr lang="en-US" sz="1800" dirty="0"/>
                  <a:t> atoms of all residue pairs</a:t>
                </a:r>
              </a:p>
              <a:p>
                <a:pPr lvl="1">
                  <a:spcBef>
                    <a:spcPts val="0"/>
                  </a:spcBef>
                  <a:spcAft>
                    <a:spcPts val="600"/>
                  </a:spcAft>
                </a:pPr>
                <a:r>
                  <a:rPr lang="en-US" sz="1600" dirty="0">
                    <a:latin typeface="+mn-lt"/>
                  </a:rPr>
                  <a:t>From 3D to 2D</a:t>
                </a:r>
              </a:p>
              <a:p>
                <a:pPr lvl="1">
                  <a:spcBef>
                    <a:spcPts val="0"/>
                  </a:spcBef>
                  <a:spcAft>
                    <a:spcPts val="600"/>
                  </a:spcAft>
                </a:pPr>
                <a:r>
                  <a:rPr lang="en-US" sz="1600" dirty="0">
                    <a:latin typeface="+mn-lt"/>
                  </a:rPr>
                  <a:t>Can be treated as an image</a:t>
                </a:r>
              </a:p>
              <a:p>
                <a:pPr lvl="1">
                  <a:spcBef>
                    <a:spcPts val="0"/>
                  </a:spcBef>
                  <a:spcAft>
                    <a:spcPts val="600"/>
                  </a:spcAft>
                </a:pPr>
                <a:r>
                  <a:rPr lang="en-US" sz="1600" dirty="0">
                    <a:latin typeface="+mn-lt"/>
                  </a:rPr>
                  <a:t>Orientation independent</a:t>
                </a:r>
              </a:p>
              <a:p>
                <a:pPr>
                  <a:spcBef>
                    <a:spcPts val="0"/>
                  </a:spcBef>
                  <a:spcAft>
                    <a:spcPts val="600"/>
                  </a:spcAft>
                </a:pPr>
                <a:r>
                  <a:rPr lang="en-US" sz="1800" dirty="0"/>
                  <a:t>Multidimensional Scaling (MDS) can restore 3D structure while preserving the distance constraints in the 2D distance map.</a:t>
                </a:r>
              </a:p>
            </p:txBody>
          </p:sp>
        </mc:Choice>
        <mc:Fallback xmlns="">
          <p:sp>
            <p:nvSpPr>
              <p:cNvPr id="98" name="Shape 98"/>
              <p:cNvSpPr txBox="1">
                <a:spLocks noGrp="1" noRot="1" noChangeAspect="1" noMove="1" noResize="1" noEditPoints="1" noAdjustHandles="1" noChangeArrowheads="1" noChangeShapeType="1" noTextEdit="1"/>
              </p:cNvSpPr>
              <p:nvPr>
                <p:ph type="body" idx="1"/>
              </p:nvPr>
            </p:nvSpPr>
            <p:spPr>
              <a:xfrm>
                <a:off x="457199" y="968900"/>
                <a:ext cx="6032013" cy="3625800"/>
              </a:xfrm>
              <a:prstGeom prst="rect">
                <a:avLst/>
              </a:prstGeom>
              <a:blipFill>
                <a:blip r:embed="rId3"/>
                <a:stretch>
                  <a:fillRect/>
                </a:stretch>
              </a:blipFill>
            </p:spPr>
            <p:txBody>
              <a:bodyPr/>
              <a:lstStyle/>
              <a:p>
                <a:r>
                  <a:rPr lang="en-US">
                    <a:noFill/>
                  </a:rPr>
                  <a:t> </a:t>
                </a:r>
              </a:p>
            </p:txBody>
          </p:sp>
        </mc:Fallback>
      </mc:AlternateContent>
      <p:sp>
        <p:nvSpPr>
          <p:cNvPr id="99" name="Shape 99"/>
          <p:cNvSpPr txBox="1">
            <a:spLocks noGrp="1"/>
          </p:cNvSpPr>
          <p:nvPr>
            <p:ph type="title"/>
          </p:nvPr>
        </p:nvSpPr>
        <p:spPr>
          <a:xfrm>
            <a:off x="457200" y="205976"/>
            <a:ext cx="8229600" cy="672000"/>
          </a:xfrm>
          <a:prstGeom prst="rect">
            <a:avLst/>
          </a:prstGeom>
        </p:spPr>
        <p:txBody>
          <a:bodyPr wrap="square" lIns="91425" tIns="91425" rIns="91425" bIns="91425" anchor="ctr" anchorCtr="0">
            <a:normAutofit fontScale="90000"/>
          </a:bodyPr>
          <a:lstStyle/>
          <a:p>
            <a:pPr lvl="0" rtl="0">
              <a:spcBef>
                <a:spcPts val="0"/>
              </a:spcBef>
              <a:buNone/>
            </a:pPr>
            <a:r>
              <a:rPr lang="en-US" dirty="0"/>
              <a:t>Background: Protein Distance Map</a:t>
            </a:r>
          </a:p>
        </p:txBody>
      </p:sp>
      <p:pic>
        <p:nvPicPr>
          <p:cNvPr id="7" name="Picture 2" descr="https://lh3.googleusercontent.com/mT8HNjOvZRiKOGce1ALUhgV06oJnpav3Fzfa1hivJeQBnvsPK6x1ifDxksWSuCjb0pNiej1viEw-f4u1K88xRkRKLdZe0Um-QA30qYFhir6_84_cJGXLJqlOPBZXNRcgfXObxV4JmZU">
            <a:extLst>
              <a:ext uri="{FF2B5EF4-FFF2-40B4-BE49-F238E27FC236}">
                <a16:creationId xmlns:a16="http://schemas.microsoft.com/office/drawing/2014/main" id="{AFD6E87C-2379-4F47-8654-4C1673E9DD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0656" y="839486"/>
            <a:ext cx="1869850" cy="1551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s://lh5.googleusercontent.com/xM31yNKkRH4KpK_jn1Ueu1-exPbdpA5g_wo-OcVzIwbEn1Wt_irhzTVCrjC-C8_jSlBMXvGxv7jyLJXcE3ASUHPhhv9qEaoMY9hUebXedI96nU8ATrQmQJFO5F5D75z6OXSiK9rJfQM">
            <a:extLst>
              <a:ext uri="{FF2B5EF4-FFF2-40B4-BE49-F238E27FC236}">
                <a16:creationId xmlns:a16="http://schemas.microsoft.com/office/drawing/2014/main" id="{0377C861-939B-49F3-A361-A5CAFF9804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7169" y="3224954"/>
            <a:ext cx="1598386" cy="1460215"/>
          </a:xfrm>
          <a:prstGeom prst="rect">
            <a:avLst/>
          </a:prstGeom>
          <a:noFill/>
          <a:extLst>
            <a:ext uri="{909E8E84-426E-40DD-AFC4-6F175D3DCCD1}">
              <a14:hiddenFill xmlns:a14="http://schemas.microsoft.com/office/drawing/2010/main">
                <a:solidFill>
                  <a:srgbClr val="FFFFFF"/>
                </a:solidFill>
              </a14:hiddenFill>
            </a:ext>
          </a:extLst>
        </p:spPr>
      </p:pic>
      <p:sp>
        <p:nvSpPr>
          <p:cNvPr id="4" name="Arrow: Down 3">
            <a:extLst>
              <a:ext uri="{FF2B5EF4-FFF2-40B4-BE49-F238E27FC236}">
                <a16:creationId xmlns:a16="http://schemas.microsoft.com/office/drawing/2014/main" id="{F41EC190-340D-4D13-B4CF-BF39E5D48EBD}"/>
              </a:ext>
            </a:extLst>
          </p:cNvPr>
          <p:cNvSpPr/>
          <p:nvPr/>
        </p:nvSpPr>
        <p:spPr>
          <a:xfrm>
            <a:off x="7245135" y="2412500"/>
            <a:ext cx="242887" cy="714375"/>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2" name="Arrow: Down 11">
            <a:extLst>
              <a:ext uri="{FF2B5EF4-FFF2-40B4-BE49-F238E27FC236}">
                <a16:creationId xmlns:a16="http://schemas.microsoft.com/office/drawing/2014/main" id="{F53A4511-FF20-48A3-A951-3CFE712FFDE2}"/>
              </a:ext>
            </a:extLst>
          </p:cNvPr>
          <p:cNvSpPr/>
          <p:nvPr/>
        </p:nvSpPr>
        <p:spPr>
          <a:xfrm rot="10800000">
            <a:off x="7539810" y="2412500"/>
            <a:ext cx="242887" cy="714375"/>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B74DBED-3657-4288-9BE0-48B745E6287D}"/>
              </a:ext>
            </a:extLst>
          </p:cNvPr>
          <p:cNvSpPr/>
          <p:nvPr/>
        </p:nvSpPr>
        <p:spPr>
          <a:xfrm>
            <a:off x="6614102" y="2654269"/>
            <a:ext cx="752476" cy="276999"/>
          </a:xfrm>
          <a:prstGeom prst="rect">
            <a:avLst/>
          </a:prstGeom>
        </p:spPr>
        <p:txBody>
          <a:bodyPr wrap="square">
            <a:spAutoFit/>
          </a:bodyPr>
          <a:lstStyle/>
          <a:p>
            <a:pPr algn="ctr"/>
            <a:r>
              <a:rPr lang="en-US" sz="1200" dirty="0">
                <a:solidFill>
                  <a:srgbClr val="4C4C4C"/>
                </a:solidFill>
                <a:latin typeface="+mn-lt"/>
              </a:rPr>
              <a:t>MDS</a:t>
            </a:r>
          </a:p>
        </p:txBody>
      </p:sp>
      <p:sp>
        <p:nvSpPr>
          <p:cNvPr id="14" name="Rectangle 13">
            <a:extLst>
              <a:ext uri="{FF2B5EF4-FFF2-40B4-BE49-F238E27FC236}">
                <a16:creationId xmlns:a16="http://schemas.microsoft.com/office/drawing/2014/main" id="{56326A25-304F-4401-92F2-561B4102C025}"/>
              </a:ext>
            </a:extLst>
          </p:cNvPr>
          <p:cNvSpPr/>
          <p:nvPr/>
        </p:nvSpPr>
        <p:spPr>
          <a:xfrm>
            <a:off x="7682150" y="2635024"/>
            <a:ext cx="1123590" cy="276999"/>
          </a:xfrm>
          <a:prstGeom prst="rect">
            <a:avLst/>
          </a:prstGeom>
        </p:spPr>
        <p:txBody>
          <a:bodyPr wrap="square">
            <a:spAutoFit/>
          </a:bodyPr>
          <a:lstStyle/>
          <a:p>
            <a:pPr algn="ctr"/>
            <a:r>
              <a:rPr lang="en-US" sz="1200" dirty="0">
                <a:solidFill>
                  <a:srgbClr val="4C4C4C"/>
                </a:solidFill>
                <a:latin typeface="+mn-lt"/>
              </a:rPr>
              <a:t>Calculation</a:t>
            </a:r>
          </a:p>
        </p:txBody>
      </p:sp>
      <p:sp>
        <p:nvSpPr>
          <p:cNvPr id="2" name="Slide Number Placeholder 1">
            <a:extLst>
              <a:ext uri="{FF2B5EF4-FFF2-40B4-BE49-F238E27FC236}">
                <a16:creationId xmlns:a16="http://schemas.microsoft.com/office/drawing/2014/main" id="{D6B09CE3-E30E-47F6-851B-FF83888FF8AD}"/>
              </a:ext>
            </a:extLst>
          </p:cNvPr>
          <p:cNvSpPr>
            <a:spLocks noGrp="1"/>
          </p:cNvSpPr>
          <p:nvPr>
            <p:ph type="sldNum" idx="4"/>
          </p:nvPr>
        </p:nvSpPr>
        <p:spPr/>
        <p:txBody>
          <a:bodyPr/>
          <a:lstStyle/>
          <a:p>
            <a:pPr marL="0" marR="0" lvl="0" indent="0" algn="l" rtl="0">
              <a:spcBef>
                <a:spcPts val="0"/>
              </a:spcBef>
              <a:buSzPct val="25000"/>
              <a:buNone/>
            </a:pPr>
            <a:fld id="{00000000-1234-1234-1234-123412341234}" type="slidenum">
              <a:rPr lang="en-US" sz="1000" b="0" i="0" u="none" strike="noStrike" cap="none" smtClean="0">
                <a:solidFill>
                  <a:schemeClr val="lt1"/>
                </a:solidFill>
                <a:latin typeface="+mn-lt"/>
                <a:ea typeface="Arial"/>
                <a:cs typeface="Arial"/>
                <a:sym typeface="Arial"/>
              </a:rPr>
              <a:t>8</a:t>
            </a:fld>
            <a:endParaRPr lang="en-US" sz="1000" b="0" i="0" u="none" strike="noStrike" cap="none">
              <a:solidFill>
                <a:schemeClr val="lt1"/>
              </a:solidFill>
              <a:latin typeface="+mn-lt"/>
              <a:ea typeface="Arial"/>
              <a:cs typeface="Arial"/>
              <a:sym typeface="Arial"/>
            </a:endParaRPr>
          </a:p>
        </p:txBody>
      </p:sp>
      <p:sp>
        <p:nvSpPr>
          <p:cNvPr id="11" name="Shape 12">
            <a:extLst>
              <a:ext uri="{FF2B5EF4-FFF2-40B4-BE49-F238E27FC236}">
                <a16:creationId xmlns:a16="http://schemas.microsoft.com/office/drawing/2014/main" id="{9B218951-6FDA-6F42-ABBA-514095247F9B}"/>
              </a:ext>
            </a:extLst>
          </p:cNvPr>
          <p:cNvSpPr txBox="1">
            <a:spLocks/>
          </p:cNvSpPr>
          <p:nvPr/>
        </p:nvSpPr>
        <p:spPr>
          <a:xfrm>
            <a:off x="0" y="4869656"/>
            <a:ext cx="2895600" cy="273844"/>
          </a:xfrm>
          <a:prstGeom prst="rect">
            <a:avLst/>
          </a:prstGeom>
          <a:noFill/>
          <a:ln>
            <a:noFill/>
          </a:ln>
        </p:spPr>
        <p:txBody>
          <a:bodyPr wrap="square"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None/>
              <a:defRPr sz="1000" b="0" i="0" u="none" strike="noStrike" cap="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r>
              <a:rPr lang="en-US" dirty="0">
                <a:solidFill>
                  <a:srgbClr val="FFFFFF"/>
                </a:solidFill>
              </a:rPr>
              <a:t>PhD Defense, May 11, 2020</a:t>
            </a:r>
          </a:p>
        </p:txBody>
      </p:sp>
    </p:spTree>
    <p:extLst>
      <p:ext uri="{BB962C8B-B14F-4D97-AF65-F5344CB8AC3E}">
        <p14:creationId xmlns:p14="http://schemas.microsoft.com/office/powerpoint/2010/main" val="236339020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885F7F-89B9-F942-936E-C2E38AFA0092}"/>
              </a:ext>
            </a:extLst>
          </p:cNvPr>
          <p:cNvSpPr>
            <a:spLocks noGrp="1"/>
          </p:cNvSpPr>
          <p:nvPr>
            <p:ph type="title"/>
          </p:nvPr>
        </p:nvSpPr>
        <p:spPr/>
        <p:txBody>
          <a:bodyPr>
            <a:normAutofit fontScale="90000"/>
          </a:bodyPr>
          <a:lstStyle/>
          <a:p>
            <a:r>
              <a:rPr lang="en-US" dirty="0"/>
              <a:t>Related Work using Neural Networks Details</a:t>
            </a:r>
          </a:p>
        </p:txBody>
      </p:sp>
      <p:sp>
        <p:nvSpPr>
          <p:cNvPr id="4" name="Slide Number Placeholder 3">
            <a:extLst>
              <a:ext uri="{FF2B5EF4-FFF2-40B4-BE49-F238E27FC236}">
                <a16:creationId xmlns:a16="http://schemas.microsoft.com/office/drawing/2014/main" id="{42692549-0055-5F45-9814-26EAD251D737}"/>
              </a:ext>
            </a:extLst>
          </p:cNvPr>
          <p:cNvSpPr>
            <a:spLocks noGrp="1"/>
          </p:cNvSpPr>
          <p:nvPr>
            <p:ph type="sldNum" idx="4"/>
          </p:nvPr>
        </p:nvSpPr>
        <p:spPr/>
        <p:txBody>
          <a:bodyPr/>
          <a:lstStyle/>
          <a:p>
            <a:pPr marL="0" marR="0" lvl="0" indent="0" algn="l" rtl="0">
              <a:spcBef>
                <a:spcPts val="0"/>
              </a:spcBef>
              <a:buSzPct val="25000"/>
              <a:buNone/>
            </a:pPr>
            <a:fld id="{00000000-1234-1234-1234-123412341234}" type="slidenum">
              <a:rPr lang="en-US" sz="1000" b="0" i="0" u="none" strike="noStrike" cap="none" smtClean="0">
                <a:solidFill>
                  <a:schemeClr val="lt1"/>
                </a:solidFill>
                <a:latin typeface="Arial"/>
                <a:ea typeface="Arial"/>
                <a:cs typeface="Arial"/>
                <a:sym typeface="Arial"/>
              </a:rPr>
              <a:t>80</a:t>
            </a:fld>
            <a:endParaRPr lang="en-US" sz="1000" b="0" i="0" u="none" strike="noStrike" cap="none">
              <a:solidFill>
                <a:schemeClr val="lt1"/>
              </a:solidFill>
              <a:latin typeface="Arial"/>
              <a:ea typeface="Arial"/>
              <a:cs typeface="Arial"/>
              <a:sym typeface="Arial"/>
            </a:endParaRPr>
          </a:p>
        </p:txBody>
      </p:sp>
      <p:graphicFrame>
        <p:nvGraphicFramePr>
          <p:cNvPr id="5" name="Table 4">
            <a:extLst>
              <a:ext uri="{FF2B5EF4-FFF2-40B4-BE49-F238E27FC236}">
                <a16:creationId xmlns:a16="http://schemas.microsoft.com/office/drawing/2014/main" id="{010A4690-7797-4CF6-909D-40D95F11D753}"/>
              </a:ext>
            </a:extLst>
          </p:cNvPr>
          <p:cNvGraphicFramePr>
            <a:graphicFrameLocks noGrp="1"/>
          </p:cNvGraphicFramePr>
          <p:nvPr>
            <p:extLst>
              <p:ext uri="{D42A27DB-BD31-4B8C-83A1-F6EECF244321}">
                <p14:modId xmlns:p14="http://schemas.microsoft.com/office/powerpoint/2010/main" val="3637762868"/>
              </p:ext>
            </p:extLst>
          </p:nvPr>
        </p:nvGraphicFramePr>
        <p:xfrm>
          <a:off x="561891" y="992975"/>
          <a:ext cx="7810830" cy="3499510"/>
        </p:xfrm>
        <a:graphic>
          <a:graphicData uri="http://schemas.openxmlformats.org/drawingml/2006/table">
            <a:tbl>
              <a:tblPr firstRow="1" bandRow="1">
                <a:tableStyleId>{7DF18680-E054-41AD-8BC1-D1AEF772440D}</a:tableStyleId>
              </a:tblPr>
              <a:tblGrid>
                <a:gridCol w="1664474">
                  <a:extLst>
                    <a:ext uri="{9D8B030D-6E8A-4147-A177-3AD203B41FA5}">
                      <a16:colId xmlns:a16="http://schemas.microsoft.com/office/drawing/2014/main" val="377505248"/>
                    </a:ext>
                  </a:extLst>
                </a:gridCol>
                <a:gridCol w="1057524">
                  <a:extLst>
                    <a:ext uri="{9D8B030D-6E8A-4147-A177-3AD203B41FA5}">
                      <a16:colId xmlns:a16="http://schemas.microsoft.com/office/drawing/2014/main" val="3913953352"/>
                    </a:ext>
                  </a:extLst>
                </a:gridCol>
                <a:gridCol w="5088832">
                  <a:extLst>
                    <a:ext uri="{9D8B030D-6E8A-4147-A177-3AD203B41FA5}">
                      <a16:colId xmlns:a16="http://schemas.microsoft.com/office/drawing/2014/main" val="3762401980"/>
                    </a:ext>
                  </a:extLst>
                </a:gridCol>
              </a:tblGrid>
              <a:tr h="428047">
                <a:tc>
                  <a:txBody>
                    <a:bodyPr/>
                    <a:lstStyle/>
                    <a:p>
                      <a:pPr algn="l"/>
                      <a:r>
                        <a:rPr lang="en-US" sz="1200" dirty="0"/>
                        <a:t>Tool</a:t>
                      </a:r>
                    </a:p>
                  </a:txBody>
                  <a:tcPr anchor="ctr"/>
                </a:tc>
                <a:tc>
                  <a:txBody>
                    <a:bodyPr/>
                    <a:lstStyle/>
                    <a:p>
                      <a:pPr algn="l"/>
                      <a:r>
                        <a:rPr lang="en-US" sz="1200" dirty="0"/>
                        <a:t>Year</a:t>
                      </a:r>
                    </a:p>
                  </a:txBody>
                  <a:tcPr anchor="ctr"/>
                </a:tc>
                <a:tc>
                  <a:txBody>
                    <a:bodyPr/>
                    <a:lstStyle/>
                    <a:p>
                      <a:pPr algn="l"/>
                      <a:r>
                        <a:rPr lang="en-US" sz="1200" dirty="0"/>
                        <a:t>Methods</a:t>
                      </a:r>
                    </a:p>
                  </a:txBody>
                  <a:tcPr anchor="ctr"/>
                </a:tc>
                <a:extLst>
                  <a:ext uri="{0D108BD9-81ED-4DB2-BD59-A6C34878D82A}">
                    <a16:rowId xmlns:a16="http://schemas.microsoft.com/office/drawing/2014/main" val="957976672"/>
                  </a:ext>
                </a:extLst>
              </a:tr>
              <a:tr h="428047">
                <a:tc>
                  <a:txBody>
                    <a:bodyPr/>
                    <a:lstStyle/>
                    <a:p>
                      <a:pPr algn="l"/>
                      <a:r>
                        <a:rPr lang="en-US" sz="1200" dirty="0"/>
                        <a:t>MetaPSICOV</a:t>
                      </a:r>
                    </a:p>
                  </a:txBody>
                  <a:tcPr anchor="ctr"/>
                </a:tc>
                <a:tc>
                  <a:txBody>
                    <a:bodyPr/>
                    <a:lstStyle/>
                    <a:p>
                      <a:pPr algn="l"/>
                      <a:r>
                        <a:rPr lang="en-US" sz="1200" dirty="0"/>
                        <a:t>2015</a:t>
                      </a:r>
                    </a:p>
                  </a:txBody>
                  <a:tcPr anchor="ctr"/>
                </a:tc>
                <a:tc>
                  <a:txBody>
                    <a:bodyPr/>
                    <a:lstStyle/>
                    <a:p>
                      <a:pPr algn="l"/>
                      <a:r>
                        <a:rPr lang="en-US" sz="1200" dirty="0"/>
                        <a:t>Two-layer NN, 9-residue window</a:t>
                      </a:r>
                    </a:p>
                  </a:txBody>
                  <a:tcPr anchor="ctr"/>
                </a:tc>
                <a:extLst>
                  <a:ext uri="{0D108BD9-81ED-4DB2-BD59-A6C34878D82A}">
                    <a16:rowId xmlns:a16="http://schemas.microsoft.com/office/drawing/2014/main" val="47160692"/>
                  </a:ext>
                </a:extLst>
              </a:tr>
              <a:tr h="428047">
                <a:tc>
                  <a:txBody>
                    <a:bodyPr/>
                    <a:lstStyle/>
                    <a:p>
                      <a:pPr algn="l"/>
                      <a:r>
                        <a:rPr lang="en-US" sz="1200" dirty="0"/>
                        <a:t>MetaPSICOV2</a:t>
                      </a:r>
                    </a:p>
                  </a:txBody>
                  <a:tcPr anchor="ctr"/>
                </a:tc>
                <a:tc>
                  <a:txBody>
                    <a:bodyPr/>
                    <a:lstStyle/>
                    <a:p>
                      <a:pPr algn="l"/>
                      <a:r>
                        <a:rPr lang="en-US" sz="1200" dirty="0"/>
                        <a:t>2017</a:t>
                      </a:r>
                    </a:p>
                  </a:txBody>
                  <a:tcPr anchor="ctr"/>
                </a:tc>
                <a:tc>
                  <a:txBody>
                    <a:bodyPr/>
                    <a:lstStyle/>
                    <a:p>
                      <a:pPr algn="l"/>
                      <a:r>
                        <a:rPr lang="en-US" sz="1200" b="0" i="0" u="none" strike="noStrike" cap="none" dirty="0">
                          <a:solidFill>
                            <a:schemeClr val="dk1"/>
                          </a:solidFill>
                          <a:effectLst/>
                          <a:latin typeface="+mn-lt"/>
                          <a:ea typeface="+mn-ea"/>
                          <a:cs typeface="+mn-cs"/>
                          <a:sym typeface="Arial"/>
                        </a:rPr>
                        <a:t>Deeper and wider network, </a:t>
                      </a:r>
                      <a:r>
                        <a:rPr lang="en-US" sz="1200" dirty="0"/>
                        <a:t>15-residue window</a:t>
                      </a:r>
                    </a:p>
                  </a:txBody>
                  <a:tcPr anchor="ctr"/>
                </a:tc>
                <a:extLst>
                  <a:ext uri="{0D108BD9-81ED-4DB2-BD59-A6C34878D82A}">
                    <a16:rowId xmlns:a16="http://schemas.microsoft.com/office/drawing/2014/main" val="4091459215"/>
                  </a:ext>
                </a:extLst>
              </a:tr>
              <a:tr h="428047">
                <a:tc>
                  <a:txBody>
                    <a:bodyPr/>
                    <a:lstStyle/>
                    <a:p>
                      <a:pPr algn="l"/>
                      <a:r>
                        <a:rPr lang="en-US" sz="1200" b="0" i="0" u="none" strike="noStrike" cap="none" dirty="0">
                          <a:solidFill>
                            <a:schemeClr val="dk1"/>
                          </a:solidFill>
                          <a:effectLst/>
                          <a:latin typeface="+mn-lt"/>
                          <a:ea typeface="+mn-ea"/>
                          <a:cs typeface="+mn-cs"/>
                          <a:sym typeface="Arial"/>
                        </a:rPr>
                        <a:t>RaptorX</a:t>
                      </a:r>
                      <a:endParaRPr lang="en-US" sz="1200" dirty="0"/>
                    </a:p>
                  </a:txBody>
                  <a:tcPr anchor="ctr"/>
                </a:tc>
                <a:tc>
                  <a:txBody>
                    <a:bodyPr/>
                    <a:lstStyle/>
                    <a:p>
                      <a:pPr algn="l"/>
                      <a:r>
                        <a:rPr lang="en-US" sz="1200" dirty="0"/>
                        <a:t>2017</a:t>
                      </a:r>
                    </a:p>
                  </a:txBody>
                  <a:tcPr anchor="ctr"/>
                </a:tc>
                <a:tc>
                  <a:txBody>
                    <a:bodyPr/>
                    <a:lstStyle/>
                    <a:p>
                      <a:pPr algn="l"/>
                      <a:r>
                        <a:rPr lang="en-US" sz="1200" dirty="0"/>
                        <a:t>60 layers Resnet, basic sequence and pairwise features</a:t>
                      </a:r>
                    </a:p>
                  </a:txBody>
                  <a:tcPr anchor="ctr"/>
                </a:tc>
                <a:extLst>
                  <a:ext uri="{0D108BD9-81ED-4DB2-BD59-A6C34878D82A}">
                    <a16:rowId xmlns:a16="http://schemas.microsoft.com/office/drawing/2014/main" val="1957504228"/>
                  </a:ext>
                </a:extLst>
              </a:tr>
              <a:tr h="428047">
                <a:tc>
                  <a:txBody>
                    <a:bodyPr/>
                    <a:lstStyle/>
                    <a:p>
                      <a:pPr algn="l"/>
                      <a:r>
                        <a:rPr lang="en-US" sz="1200" b="0" i="0" u="none" strike="noStrike" cap="none" dirty="0">
                          <a:solidFill>
                            <a:schemeClr val="dk1"/>
                          </a:solidFill>
                          <a:effectLst/>
                          <a:latin typeface="+mn-lt"/>
                          <a:ea typeface="+mn-ea"/>
                          <a:cs typeface="+mn-cs"/>
                          <a:sym typeface="Arial"/>
                        </a:rPr>
                        <a:t>PconsC4</a:t>
                      </a:r>
                      <a:endParaRPr lang="en-US" sz="1200" dirty="0"/>
                    </a:p>
                  </a:txBody>
                  <a:tcPr anchor="ctr"/>
                </a:tc>
                <a:tc>
                  <a:txBody>
                    <a:bodyPr/>
                    <a:lstStyle/>
                    <a:p>
                      <a:pPr algn="l"/>
                      <a:r>
                        <a:rPr lang="en-US" sz="1200" dirty="0"/>
                        <a:t>2018</a:t>
                      </a:r>
                    </a:p>
                  </a:txBody>
                  <a:tcPr anchor="ctr"/>
                </a:tc>
                <a:tc>
                  <a:txBody>
                    <a:bodyPr/>
                    <a:lstStyle/>
                    <a:p>
                      <a:pPr algn="l"/>
                      <a:r>
                        <a:rPr lang="en-US" sz="1200" dirty="0"/>
                        <a:t>U-net</a:t>
                      </a:r>
                    </a:p>
                  </a:txBody>
                  <a:tcPr anchor="ctr"/>
                </a:tc>
                <a:extLst>
                  <a:ext uri="{0D108BD9-81ED-4DB2-BD59-A6C34878D82A}">
                    <a16:rowId xmlns:a16="http://schemas.microsoft.com/office/drawing/2014/main" val="1727805273"/>
                  </a:ext>
                </a:extLst>
              </a:tr>
              <a:tr h="428047">
                <a:tc>
                  <a:txBody>
                    <a:bodyPr/>
                    <a:lstStyle/>
                    <a:p>
                      <a:pPr algn="l"/>
                      <a:r>
                        <a:rPr lang="en-US" sz="1200" b="0" i="0" u="none" strike="noStrike" cap="none" dirty="0">
                          <a:solidFill>
                            <a:schemeClr val="dk1"/>
                          </a:solidFill>
                          <a:effectLst/>
                          <a:latin typeface="+mn-lt"/>
                          <a:ea typeface="+mn-ea"/>
                          <a:cs typeface="+mn-cs"/>
                          <a:sym typeface="Arial"/>
                        </a:rPr>
                        <a:t>DNCON2</a:t>
                      </a:r>
                      <a:endParaRPr lang="en-US" sz="1200" dirty="0"/>
                    </a:p>
                  </a:txBody>
                  <a:tcPr anchor="ctr"/>
                </a:tc>
                <a:tc>
                  <a:txBody>
                    <a:bodyPr/>
                    <a:lstStyle/>
                    <a:p>
                      <a:pPr algn="l"/>
                      <a:r>
                        <a:rPr lang="en-US" sz="1200" dirty="0"/>
                        <a:t>2018</a:t>
                      </a:r>
                    </a:p>
                  </a:txBody>
                  <a:tcPr anchor="ctr"/>
                </a:tc>
                <a:tc>
                  <a:txBody>
                    <a:bodyPr/>
                    <a:lstStyle/>
                    <a:p>
                      <a:pPr algn="l"/>
                      <a:r>
                        <a:rPr lang="en-US" sz="1200" dirty="0"/>
                        <a:t>Two-level CNN, different nets for different contact threshold</a:t>
                      </a:r>
                    </a:p>
                  </a:txBody>
                  <a:tcPr anchor="ctr"/>
                </a:tc>
                <a:extLst>
                  <a:ext uri="{0D108BD9-81ED-4DB2-BD59-A6C34878D82A}">
                    <a16:rowId xmlns:a16="http://schemas.microsoft.com/office/drawing/2014/main" val="1331071644"/>
                  </a:ext>
                </a:extLst>
              </a:tr>
              <a:tr h="428047">
                <a:tc>
                  <a:txBody>
                    <a:bodyPr/>
                    <a:lstStyle/>
                    <a:p>
                      <a:pPr algn="l"/>
                      <a:r>
                        <a:rPr lang="en-US" sz="1200" dirty="0"/>
                        <a:t>ResPRE</a:t>
                      </a:r>
                    </a:p>
                  </a:txBody>
                  <a:tcPr anchor="ctr"/>
                </a:tc>
                <a:tc>
                  <a:txBody>
                    <a:bodyPr/>
                    <a:lstStyle/>
                    <a:p>
                      <a:pPr algn="l"/>
                      <a:r>
                        <a:rPr lang="en-US" altLang="zh-CN" sz="1200" dirty="0"/>
                        <a:t>2019</a:t>
                      </a:r>
                      <a:endParaRPr lang="en-US" sz="12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Deep</a:t>
                      </a:r>
                      <a:r>
                        <a:rPr lang="zh-CN" altLang="en-US" sz="1200" dirty="0"/>
                        <a:t> </a:t>
                      </a:r>
                      <a:r>
                        <a:rPr lang="en-US" altLang="zh-CN" sz="1200" dirty="0"/>
                        <a:t>residual</a:t>
                      </a:r>
                      <a:r>
                        <a:rPr lang="zh-CN" altLang="en-US" sz="1200" dirty="0"/>
                        <a:t> </a:t>
                      </a:r>
                      <a:r>
                        <a:rPr lang="en-US" altLang="zh-CN" sz="1200" dirty="0"/>
                        <a:t>CNN,</a:t>
                      </a:r>
                      <a:r>
                        <a:rPr lang="zh-CN" altLang="en-US" sz="1200" dirty="0"/>
                        <a:t> </a:t>
                      </a:r>
                      <a:r>
                        <a:rPr lang="en-US" altLang="zh-CN" sz="1200" dirty="0"/>
                        <a:t>precision matrix</a:t>
                      </a:r>
                      <a:r>
                        <a:rPr lang="zh-CN" altLang="en-US" sz="1200" dirty="0"/>
                        <a:t> </a:t>
                      </a:r>
                      <a:r>
                        <a:rPr lang="en-US" altLang="zh-CN" sz="1200" dirty="0"/>
                        <a:t>based</a:t>
                      </a:r>
                      <a:r>
                        <a:rPr lang="zh-CN" altLang="en-US" sz="1200" dirty="0"/>
                        <a:t> </a:t>
                      </a:r>
                      <a:r>
                        <a:rPr lang="en-US" altLang="zh-CN" sz="1200" dirty="0"/>
                        <a:t>features</a:t>
                      </a:r>
                    </a:p>
                  </a:txBody>
                  <a:tcPr anchor="ctr"/>
                </a:tc>
                <a:extLst>
                  <a:ext uri="{0D108BD9-81ED-4DB2-BD59-A6C34878D82A}">
                    <a16:rowId xmlns:a16="http://schemas.microsoft.com/office/drawing/2014/main" val="3749634316"/>
                  </a:ext>
                </a:extLst>
              </a:tr>
              <a:tr h="503181">
                <a:tc>
                  <a:txBody>
                    <a:bodyPr/>
                    <a:lstStyle/>
                    <a:p>
                      <a:pPr algn="l"/>
                      <a:r>
                        <a:rPr lang="en-US" sz="1200" dirty="0"/>
                        <a:t>MUFOLD-Contact</a:t>
                      </a:r>
                    </a:p>
                  </a:txBody>
                  <a:tcPr anchor="ctr"/>
                </a:tc>
                <a:tc>
                  <a:txBody>
                    <a:bodyPr/>
                    <a:lstStyle/>
                    <a:p>
                      <a:pPr algn="l"/>
                      <a:r>
                        <a:rPr lang="en-US" sz="1200" dirty="0"/>
                        <a:t>Mine</a:t>
                      </a:r>
                    </a:p>
                  </a:txBody>
                  <a:tcPr anchor="ctr"/>
                </a:tc>
                <a:tc>
                  <a:txBody>
                    <a:bodyPr/>
                    <a:lstStyle/>
                    <a:p>
                      <a:pPr algn="l"/>
                      <a:r>
                        <a:rPr lang="en-US" sz="1200" dirty="0"/>
                        <a:t>Two-stages, dilated Resnet, distance maps for different ranges, combined for final binary prediction</a:t>
                      </a:r>
                    </a:p>
                  </a:txBody>
                  <a:tcPr anchor="ctr"/>
                </a:tc>
                <a:extLst>
                  <a:ext uri="{0D108BD9-81ED-4DB2-BD59-A6C34878D82A}">
                    <a16:rowId xmlns:a16="http://schemas.microsoft.com/office/drawing/2014/main" val="4043736924"/>
                  </a:ext>
                </a:extLst>
              </a:tr>
            </a:tbl>
          </a:graphicData>
        </a:graphic>
      </p:graphicFrame>
      <p:sp>
        <p:nvSpPr>
          <p:cNvPr id="6" name="Shape 12">
            <a:extLst>
              <a:ext uri="{FF2B5EF4-FFF2-40B4-BE49-F238E27FC236}">
                <a16:creationId xmlns:a16="http://schemas.microsoft.com/office/drawing/2014/main" id="{D7F0AE82-1B4F-1A40-BA8F-ECF5BEE80A1D}"/>
              </a:ext>
            </a:extLst>
          </p:cNvPr>
          <p:cNvSpPr txBox="1">
            <a:spLocks/>
          </p:cNvSpPr>
          <p:nvPr/>
        </p:nvSpPr>
        <p:spPr>
          <a:xfrm>
            <a:off x="0" y="4869656"/>
            <a:ext cx="2895600" cy="273844"/>
          </a:xfrm>
          <a:prstGeom prst="rect">
            <a:avLst/>
          </a:prstGeom>
          <a:noFill/>
          <a:ln>
            <a:noFill/>
          </a:ln>
        </p:spPr>
        <p:txBody>
          <a:bodyPr wrap="square"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None/>
              <a:defRPr sz="1000" b="0" i="0" u="none" strike="noStrike" cap="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r>
              <a:rPr lang="en-US" dirty="0">
                <a:solidFill>
                  <a:srgbClr val="FFFFFF"/>
                </a:solidFill>
              </a:rPr>
              <a:t>PhD Defense, May 11, 2020</a:t>
            </a:r>
          </a:p>
        </p:txBody>
      </p:sp>
    </p:spTree>
    <p:extLst>
      <p:ext uri="{BB962C8B-B14F-4D97-AF65-F5344CB8AC3E}">
        <p14:creationId xmlns:p14="http://schemas.microsoft.com/office/powerpoint/2010/main" val="365354803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A628F-CADA-D844-A589-AAFC7AF787B5}"/>
              </a:ext>
            </a:extLst>
          </p:cNvPr>
          <p:cNvSpPr>
            <a:spLocks noGrp="1"/>
          </p:cNvSpPr>
          <p:nvPr>
            <p:ph type="title"/>
          </p:nvPr>
        </p:nvSpPr>
        <p:spPr/>
        <p:txBody>
          <a:bodyPr>
            <a:normAutofit fontScale="90000"/>
          </a:bodyPr>
          <a:lstStyle/>
          <a:p>
            <a:r>
              <a:rPr lang="en-US" altLang="zh-CN" dirty="0"/>
              <a:t>1. Calculate</a:t>
            </a:r>
            <a:r>
              <a:rPr lang="zh-CN" altLang="en-US" dirty="0"/>
              <a:t> </a:t>
            </a:r>
            <a:r>
              <a:rPr lang="en-US" altLang="zh-CN" dirty="0"/>
              <a:t>Weight</a:t>
            </a:r>
          </a:p>
        </p:txBody>
      </p:sp>
      <p:pic>
        <p:nvPicPr>
          <p:cNvPr id="5" name="Picture 4">
            <a:extLst>
              <a:ext uri="{FF2B5EF4-FFF2-40B4-BE49-F238E27FC236}">
                <a16:creationId xmlns:a16="http://schemas.microsoft.com/office/drawing/2014/main" id="{47476C4C-E0C8-4FCC-B62B-9DA80605352E}"/>
              </a:ext>
            </a:extLst>
          </p:cNvPr>
          <p:cNvPicPr>
            <a:picLocks noChangeAspect="1"/>
          </p:cNvPicPr>
          <p:nvPr/>
        </p:nvPicPr>
        <p:blipFill>
          <a:blip r:embed="rId2"/>
          <a:stretch>
            <a:fillRect/>
          </a:stretch>
        </p:blipFill>
        <p:spPr>
          <a:xfrm>
            <a:off x="644426" y="1184744"/>
            <a:ext cx="7855148" cy="2918996"/>
          </a:xfrm>
          <a:prstGeom prst="rect">
            <a:avLst/>
          </a:prstGeom>
        </p:spPr>
      </p:pic>
    </p:spTree>
    <p:extLst>
      <p:ext uri="{BB962C8B-B14F-4D97-AF65-F5344CB8AC3E}">
        <p14:creationId xmlns:p14="http://schemas.microsoft.com/office/powerpoint/2010/main" val="287953440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A628F-CADA-D844-A589-AAFC7AF787B5}"/>
              </a:ext>
            </a:extLst>
          </p:cNvPr>
          <p:cNvSpPr>
            <a:spLocks noGrp="1"/>
          </p:cNvSpPr>
          <p:nvPr>
            <p:ph type="title"/>
          </p:nvPr>
        </p:nvSpPr>
        <p:spPr/>
        <p:txBody>
          <a:bodyPr>
            <a:normAutofit fontScale="90000"/>
          </a:bodyPr>
          <a:lstStyle/>
          <a:p>
            <a:r>
              <a:rPr lang="en-US" altLang="zh-CN" dirty="0"/>
              <a:t>2. Calculate</a:t>
            </a:r>
            <a:r>
              <a:rPr lang="zh-CN" altLang="en-US" dirty="0"/>
              <a:t> </a:t>
            </a:r>
            <a:r>
              <a:rPr lang="en-US" altLang="zh-CN" dirty="0"/>
              <a:t>Single</a:t>
            </a:r>
            <a:r>
              <a:rPr lang="zh-CN" altLang="en-US" dirty="0"/>
              <a:t> </a:t>
            </a:r>
            <a:r>
              <a:rPr lang="en-US" altLang="zh-CN" dirty="0"/>
              <a:t>Frequencies</a:t>
            </a:r>
          </a:p>
        </p:txBody>
      </p:sp>
      <p:pic>
        <p:nvPicPr>
          <p:cNvPr id="6" name="Picture 5">
            <a:extLst>
              <a:ext uri="{FF2B5EF4-FFF2-40B4-BE49-F238E27FC236}">
                <a16:creationId xmlns:a16="http://schemas.microsoft.com/office/drawing/2014/main" id="{BD0239E1-2A9E-4B24-BCA4-2FC42C0F6EDC}"/>
              </a:ext>
            </a:extLst>
          </p:cNvPr>
          <p:cNvPicPr>
            <a:picLocks noChangeAspect="1"/>
          </p:cNvPicPr>
          <p:nvPr/>
        </p:nvPicPr>
        <p:blipFill>
          <a:blip r:embed="rId2"/>
          <a:stretch>
            <a:fillRect/>
          </a:stretch>
        </p:blipFill>
        <p:spPr>
          <a:xfrm>
            <a:off x="361785" y="1022374"/>
            <a:ext cx="8183117" cy="3400900"/>
          </a:xfrm>
          <a:prstGeom prst="rect">
            <a:avLst/>
          </a:prstGeom>
        </p:spPr>
      </p:pic>
    </p:spTree>
    <p:extLst>
      <p:ext uri="{BB962C8B-B14F-4D97-AF65-F5344CB8AC3E}">
        <p14:creationId xmlns:p14="http://schemas.microsoft.com/office/powerpoint/2010/main" val="43455685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A628F-CADA-D844-A589-AAFC7AF787B5}"/>
              </a:ext>
            </a:extLst>
          </p:cNvPr>
          <p:cNvSpPr>
            <a:spLocks noGrp="1"/>
          </p:cNvSpPr>
          <p:nvPr>
            <p:ph type="title"/>
          </p:nvPr>
        </p:nvSpPr>
        <p:spPr/>
        <p:txBody>
          <a:bodyPr>
            <a:normAutofit fontScale="90000"/>
          </a:bodyPr>
          <a:lstStyle/>
          <a:p>
            <a:r>
              <a:rPr lang="en-US" altLang="zh-CN" dirty="0"/>
              <a:t>3. Calculate</a:t>
            </a:r>
            <a:r>
              <a:rPr lang="zh-CN" altLang="en-US" dirty="0"/>
              <a:t> </a:t>
            </a:r>
            <a:r>
              <a:rPr lang="en-US" altLang="zh-CN" dirty="0"/>
              <a:t>Pairwise</a:t>
            </a:r>
            <a:r>
              <a:rPr lang="zh-CN" altLang="en-US" dirty="0"/>
              <a:t> </a:t>
            </a:r>
            <a:r>
              <a:rPr lang="en-US" altLang="zh-CN" dirty="0"/>
              <a:t>Frequencies</a:t>
            </a:r>
          </a:p>
        </p:txBody>
      </p:sp>
      <p:pic>
        <p:nvPicPr>
          <p:cNvPr id="5" name="Picture 4">
            <a:extLst>
              <a:ext uri="{FF2B5EF4-FFF2-40B4-BE49-F238E27FC236}">
                <a16:creationId xmlns:a16="http://schemas.microsoft.com/office/drawing/2014/main" id="{7261AF21-C628-42DE-94C1-073903E85D0B}"/>
              </a:ext>
            </a:extLst>
          </p:cNvPr>
          <p:cNvPicPr>
            <a:picLocks noChangeAspect="1"/>
          </p:cNvPicPr>
          <p:nvPr/>
        </p:nvPicPr>
        <p:blipFill>
          <a:blip r:embed="rId2"/>
          <a:stretch>
            <a:fillRect/>
          </a:stretch>
        </p:blipFill>
        <p:spPr>
          <a:xfrm>
            <a:off x="457200" y="966563"/>
            <a:ext cx="8173591" cy="3210373"/>
          </a:xfrm>
          <a:prstGeom prst="rect">
            <a:avLst/>
          </a:prstGeom>
        </p:spPr>
      </p:pic>
    </p:spTree>
    <p:extLst>
      <p:ext uri="{BB962C8B-B14F-4D97-AF65-F5344CB8AC3E}">
        <p14:creationId xmlns:p14="http://schemas.microsoft.com/office/powerpoint/2010/main" val="260532911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A628F-CADA-D844-A589-AAFC7AF787B5}"/>
              </a:ext>
            </a:extLst>
          </p:cNvPr>
          <p:cNvSpPr>
            <a:spLocks noGrp="1"/>
          </p:cNvSpPr>
          <p:nvPr>
            <p:ph type="title"/>
          </p:nvPr>
        </p:nvSpPr>
        <p:spPr/>
        <p:txBody>
          <a:bodyPr>
            <a:normAutofit fontScale="90000"/>
          </a:bodyPr>
          <a:lstStyle/>
          <a:p>
            <a:r>
              <a:rPr lang="en-US" altLang="zh-CN" dirty="0"/>
              <a:t>4. Calculate</a:t>
            </a:r>
            <a:r>
              <a:rPr lang="zh-CN" altLang="en-US" dirty="0"/>
              <a:t> </a:t>
            </a:r>
            <a:r>
              <a:rPr lang="en-US" altLang="zh-CN" dirty="0"/>
              <a:t>Covariance</a:t>
            </a:r>
          </a:p>
        </p:txBody>
      </p:sp>
      <p:pic>
        <p:nvPicPr>
          <p:cNvPr id="5" name="Picture 4">
            <a:extLst>
              <a:ext uri="{FF2B5EF4-FFF2-40B4-BE49-F238E27FC236}">
                <a16:creationId xmlns:a16="http://schemas.microsoft.com/office/drawing/2014/main" id="{F270FCBE-62FB-46A5-AD97-7C1720537702}"/>
              </a:ext>
            </a:extLst>
          </p:cNvPr>
          <p:cNvPicPr>
            <a:picLocks noChangeAspect="1"/>
          </p:cNvPicPr>
          <p:nvPr/>
        </p:nvPicPr>
        <p:blipFill>
          <a:blip r:embed="rId2"/>
          <a:stretch>
            <a:fillRect/>
          </a:stretch>
        </p:blipFill>
        <p:spPr>
          <a:xfrm>
            <a:off x="545246" y="959729"/>
            <a:ext cx="7687748" cy="2619741"/>
          </a:xfrm>
          <a:prstGeom prst="rect">
            <a:avLst/>
          </a:prstGeom>
        </p:spPr>
      </p:pic>
    </p:spTree>
    <p:extLst>
      <p:ext uri="{BB962C8B-B14F-4D97-AF65-F5344CB8AC3E}">
        <p14:creationId xmlns:p14="http://schemas.microsoft.com/office/powerpoint/2010/main" val="30006260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Shape 92"/>
          <p:cNvSpPr txBox="1">
            <a:spLocks noGrp="1"/>
          </p:cNvSpPr>
          <p:nvPr>
            <p:ph type="body" idx="1"/>
          </p:nvPr>
        </p:nvSpPr>
        <p:spPr>
          <a:xfrm>
            <a:off x="457199" y="968900"/>
            <a:ext cx="8229600" cy="3625800"/>
          </a:xfrm>
          <a:prstGeom prst="rect">
            <a:avLst/>
          </a:prstGeom>
        </p:spPr>
        <p:txBody>
          <a:bodyPr wrap="square" lIns="91425" tIns="91425" rIns="91425" bIns="91425" anchor="t" anchorCtr="0">
            <a:noAutofit/>
          </a:bodyPr>
          <a:lstStyle/>
          <a:p>
            <a:pPr>
              <a:spcBef>
                <a:spcPts val="0"/>
              </a:spcBef>
              <a:spcAft>
                <a:spcPts val="600"/>
              </a:spcAft>
            </a:pPr>
            <a:r>
              <a:rPr lang="en-US" sz="1600" dirty="0"/>
              <a:t>Great success in Computer Vision, NLP, Speech Recognition, etc.</a:t>
            </a:r>
          </a:p>
          <a:p>
            <a:pPr>
              <a:spcBef>
                <a:spcPts val="0"/>
              </a:spcBef>
              <a:spcAft>
                <a:spcPts val="600"/>
              </a:spcAft>
            </a:pPr>
            <a:r>
              <a:rPr lang="en-US" sz="1600" dirty="0"/>
              <a:t>Has been applied to bioinformatics with better performance</a:t>
            </a:r>
          </a:p>
          <a:p>
            <a:pPr>
              <a:spcBef>
                <a:spcPts val="0"/>
              </a:spcBef>
              <a:spcAft>
                <a:spcPts val="600"/>
              </a:spcAft>
            </a:pPr>
            <a:r>
              <a:rPr lang="en-US" sz="1600" dirty="0"/>
              <a:t>Can handle high dimensional features</a:t>
            </a:r>
          </a:p>
          <a:p>
            <a:pPr>
              <a:spcBef>
                <a:spcPts val="0"/>
              </a:spcBef>
              <a:spcAft>
                <a:spcPts val="600"/>
              </a:spcAft>
            </a:pPr>
            <a:r>
              <a:rPr lang="en-US" sz="1600" dirty="0"/>
              <a:t>Can model the complex mapping between input and output</a:t>
            </a:r>
          </a:p>
          <a:p>
            <a:pPr>
              <a:spcBef>
                <a:spcPts val="0"/>
              </a:spcBef>
              <a:spcAft>
                <a:spcPts val="600"/>
              </a:spcAft>
            </a:pPr>
            <a:endParaRPr lang="en-US" sz="1600" dirty="0"/>
          </a:p>
          <a:p>
            <a:pPr>
              <a:spcBef>
                <a:spcPts val="0"/>
              </a:spcBef>
              <a:spcAft>
                <a:spcPts val="600"/>
              </a:spcAft>
            </a:pPr>
            <a:endParaRPr lang="en-US" sz="1600" dirty="0"/>
          </a:p>
        </p:txBody>
      </p:sp>
      <p:sp>
        <p:nvSpPr>
          <p:cNvPr id="93" name="Shape 93"/>
          <p:cNvSpPr txBox="1">
            <a:spLocks noGrp="1"/>
          </p:cNvSpPr>
          <p:nvPr>
            <p:ph type="title"/>
          </p:nvPr>
        </p:nvSpPr>
        <p:spPr>
          <a:xfrm>
            <a:off x="457200" y="205976"/>
            <a:ext cx="8229600" cy="672000"/>
          </a:xfrm>
          <a:prstGeom prst="rect">
            <a:avLst/>
          </a:prstGeom>
        </p:spPr>
        <p:txBody>
          <a:bodyPr wrap="square" lIns="91425" tIns="91425" rIns="91425" bIns="91425" anchor="ctr" anchorCtr="0">
            <a:normAutofit fontScale="90000"/>
          </a:bodyPr>
          <a:lstStyle/>
          <a:p>
            <a:pPr lvl="0">
              <a:spcBef>
                <a:spcPts val="0"/>
              </a:spcBef>
              <a:buNone/>
            </a:pPr>
            <a:r>
              <a:rPr lang="en-US" dirty="0"/>
              <a:t>Deep Learning</a:t>
            </a:r>
          </a:p>
        </p:txBody>
      </p:sp>
      <p:pic>
        <p:nvPicPr>
          <p:cNvPr id="7" name="Picture 6">
            <a:extLst>
              <a:ext uri="{FF2B5EF4-FFF2-40B4-BE49-F238E27FC236}">
                <a16:creationId xmlns:a16="http://schemas.microsoft.com/office/drawing/2014/main" id="{304A0C2B-25D9-48F8-B147-8E47D721BEAD}"/>
              </a:ext>
            </a:extLst>
          </p:cNvPr>
          <p:cNvPicPr>
            <a:picLocks noChangeAspect="1"/>
          </p:cNvPicPr>
          <p:nvPr/>
        </p:nvPicPr>
        <p:blipFill rotWithShape="1">
          <a:blip r:embed="rId3"/>
          <a:srcRect t="19815"/>
          <a:stretch/>
        </p:blipFill>
        <p:spPr>
          <a:xfrm>
            <a:off x="873338" y="2733138"/>
            <a:ext cx="7397323" cy="1673324"/>
          </a:xfrm>
          <a:prstGeom prst="rect">
            <a:avLst/>
          </a:prstGeom>
        </p:spPr>
      </p:pic>
      <p:sp>
        <p:nvSpPr>
          <p:cNvPr id="3" name="Slide Number Placeholder 2">
            <a:extLst>
              <a:ext uri="{FF2B5EF4-FFF2-40B4-BE49-F238E27FC236}">
                <a16:creationId xmlns:a16="http://schemas.microsoft.com/office/drawing/2014/main" id="{CDA73AA4-7DFD-459D-A5E1-45A783C2C22C}"/>
              </a:ext>
            </a:extLst>
          </p:cNvPr>
          <p:cNvSpPr>
            <a:spLocks noGrp="1"/>
          </p:cNvSpPr>
          <p:nvPr>
            <p:ph type="sldNum" idx="4"/>
          </p:nvPr>
        </p:nvSpPr>
        <p:spPr/>
        <p:txBody>
          <a:bodyPr/>
          <a:lstStyle/>
          <a:p>
            <a:pPr marL="0" marR="0" lvl="0" indent="0" algn="l" rtl="0">
              <a:spcBef>
                <a:spcPts val="0"/>
              </a:spcBef>
              <a:buSzPct val="25000"/>
              <a:buNone/>
            </a:pPr>
            <a:fld id="{00000000-1234-1234-1234-123412341234}" type="slidenum">
              <a:rPr lang="en-US" sz="1000" b="0" i="0" u="none" strike="noStrike" cap="none" smtClean="0">
                <a:solidFill>
                  <a:schemeClr val="lt1"/>
                </a:solidFill>
                <a:latin typeface="Arial"/>
                <a:ea typeface="Arial"/>
                <a:cs typeface="Arial"/>
                <a:sym typeface="Arial"/>
              </a:rPr>
              <a:t>9</a:t>
            </a:fld>
            <a:endParaRPr lang="en-US" sz="1000" b="0" i="0" u="none" strike="noStrike" cap="none">
              <a:solidFill>
                <a:schemeClr val="lt1"/>
              </a:solidFill>
              <a:latin typeface="Arial"/>
              <a:ea typeface="Arial"/>
              <a:cs typeface="Arial"/>
              <a:sym typeface="Arial"/>
            </a:endParaRPr>
          </a:p>
        </p:txBody>
      </p:sp>
      <p:sp>
        <p:nvSpPr>
          <p:cNvPr id="6" name="Shape 12">
            <a:extLst>
              <a:ext uri="{FF2B5EF4-FFF2-40B4-BE49-F238E27FC236}">
                <a16:creationId xmlns:a16="http://schemas.microsoft.com/office/drawing/2014/main" id="{11A3D3CC-446B-7348-A673-6F56B774C20F}"/>
              </a:ext>
            </a:extLst>
          </p:cNvPr>
          <p:cNvSpPr txBox="1">
            <a:spLocks/>
          </p:cNvSpPr>
          <p:nvPr/>
        </p:nvSpPr>
        <p:spPr>
          <a:xfrm>
            <a:off x="0" y="4869656"/>
            <a:ext cx="2895600" cy="273844"/>
          </a:xfrm>
          <a:prstGeom prst="rect">
            <a:avLst/>
          </a:prstGeom>
          <a:noFill/>
          <a:ln>
            <a:noFill/>
          </a:ln>
        </p:spPr>
        <p:txBody>
          <a:bodyPr wrap="square"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None/>
              <a:defRPr sz="1000" b="0" i="0" u="none" strike="noStrike" cap="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r>
              <a:rPr lang="en-US" dirty="0">
                <a:solidFill>
                  <a:srgbClr val="FFFFFF"/>
                </a:solidFill>
              </a:rPr>
              <a:t>PhD Defense, May 11, 2020</a:t>
            </a:r>
          </a:p>
        </p:txBody>
      </p:sp>
    </p:spTree>
    <p:extLst>
      <p:ext uri="{BB962C8B-B14F-4D97-AF65-F5344CB8AC3E}">
        <p14:creationId xmlns:p14="http://schemas.microsoft.com/office/powerpoint/2010/main" val="1368060251"/>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4C4C4C"/>
      </a:dk2>
      <a:lt2>
        <a:srgbClr val="F1B82D"/>
      </a:lt2>
      <a:accent1>
        <a:srgbClr val="666666"/>
      </a:accent1>
      <a:accent2>
        <a:srgbClr val="C0504D"/>
      </a:accent2>
      <a:accent3>
        <a:srgbClr val="9BBB59"/>
      </a:accent3>
      <a:accent4>
        <a:srgbClr val="8064A2"/>
      </a:accent4>
      <a:accent5>
        <a:srgbClr val="4BACC6"/>
      </a:accent5>
      <a:accent6>
        <a:srgbClr val="F79646"/>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13269</TotalTime>
  <Words>5351</Words>
  <Application>Microsoft Macintosh PowerPoint</Application>
  <PresentationFormat>On-screen Show (16:9)</PresentationFormat>
  <Paragraphs>1354</Paragraphs>
  <Slides>84</Slides>
  <Notes>57</Notes>
  <HiddenSlides>2</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84</vt:i4>
      </vt:variant>
    </vt:vector>
  </HeadingPairs>
  <TitlesOfParts>
    <vt:vector size="95" baseType="lpstr">
      <vt:lpstr>Quattrocento Sans</vt:lpstr>
      <vt:lpstr>Arial</vt:lpstr>
      <vt:lpstr>Calibri</vt:lpstr>
      <vt:lpstr>Cambria Math</vt:lpstr>
      <vt:lpstr>Consolas</vt:lpstr>
      <vt:lpstr>Garamond</vt:lpstr>
      <vt:lpstr>Helvetica Neue</vt:lpstr>
      <vt:lpstr>Source Sans Pro</vt:lpstr>
      <vt:lpstr>Times New Roman</vt:lpstr>
      <vt:lpstr>Wingdings</vt:lpstr>
      <vt:lpstr>Office Theme</vt:lpstr>
      <vt:lpstr>Computational Protein Structure Prediction Using Deep Learning</vt:lpstr>
      <vt:lpstr>Outline</vt:lpstr>
      <vt:lpstr>Outline</vt:lpstr>
      <vt:lpstr>Introduction and Overview</vt:lpstr>
      <vt:lpstr>Protein Structure Prediction</vt:lpstr>
      <vt:lpstr>My Research Focuses On</vt:lpstr>
      <vt:lpstr>MUFOLD Platform</vt:lpstr>
      <vt:lpstr>Background: Protein Distance Map</vt:lpstr>
      <vt:lpstr>Deep Learning</vt:lpstr>
      <vt:lpstr>New Methods Developed</vt:lpstr>
      <vt:lpstr>Outline</vt:lpstr>
      <vt:lpstr>Introduction</vt:lpstr>
      <vt:lpstr>Related Work</vt:lpstr>
      <vt:lpstr>Generative Adversarial Network (GAN)</vt:lpstr>
      <vt:lpstr>New Method: MUFOLD-LM</vt:lpstr>
      <vt:lpstr>Per-Target Training</vt:lpstr>
      <vt:lpstr>The GAN Network Structure</vt:lpstr>
      <vt:lpstr>Loss Functions</vt:lpstr>
      <vt:lpstr>Evaluation</vt:lpstr>
      <vt:lpstr>Results – Outperformed Existing Methods</vt:lpstr>
      <vt:lpstr>Visualization of Examples</vt:lpstr>
      <vt:lpstr>Outline</vt:lpstr>
      <vt:lpstr>Introduction</vt:lpstr>
      <vt:lpstr>Background</vt:lpstr>
      <vt:lpstr>Related Work</vt:lpstr>
      <vt:lpstr>New Methods</vt:lpstr>
      <vt:lpstr>All Features Set</vt:lpstr>
      <vt:lpstr>1. MUFOLD-Contact_D</vt:lpstr>
      <vt:lpstr>MUFOLD-Contact_D Network Structure</vt:lpstr>
      <vt:lpstr>(Cont’d)</vt:lpstr>
      <vt:lpstr>2. MUFOLD-Contact_C</vt:lpstr>
      <vt:lpstr>MUFOLD-Contact_C Network Structure</vt:lpstr>
      <vt:lpstr>3. MUFOLD-Contact</vt:lpstr>
      <vt:lpstr>Two-stages Multi-branch Network</vt:lpstr>
      <vt:lpstr>PowerPoint Presentation</vt:lpstr>
      <vt:lpstr>Dilated Residual Block</vt:lpstr>
      <vt:lpstr>Training Sets</vt:lpstr>
      <vt:lpstr>Experimental Results</vt:lpstr>
      <vt:lpstr>Evaluation Metrics</vt:lpstr>
      <vt:lpstr>Testing Set 1 – CASP13</vt:lpstr>
      <vt:lpstr>PowerPoint Presentation</vt:lpstr>
      <vt:lpstr>Testing Set 2 – NewPDB50</vt:lpstr>
      <vt:lpstr>Outline</vt:lpstr>
      <vt:lpstr>Introduction</vt:lpstr>
      <vt:lpstr>New Method - TPCref</vt:lpstr>
      <vt:lpstr>Overall Architecture</vt:lpstr>
      <vt:lpstr>Overall Architecture</vt:lpstr>
      <vt:lpstr>Overall Architecture</vt:lpstr>
      <vt:lpstr>Contact Map Filter Generation</vt:lpstr>
      <vt:lpstr>Contact Map Filter Generation</vt:lpstr>
      <vt:lpstr>Individual Template Filter Generation</vt:lpstr>
      <vt:lpstr>Evaluation</vt:lpstr>
      <vt:lpstr>Improvements After Applying TPCref</vt:lpstr>
      <vt:lpstr>NewPDB50 Precision with TPCref</vt:lpstr>
      <vt:lpstr>Additional Results</vt:lpstr>
      <vt:lpstr>Outline</vt:lpstr>
      <vt:lpstr>New MUFOLD Improvements Overview</vt:lpstr>
      <vt:lpstr>MUFOLD Modules Design</vt:lpstr>
      <vt:lpstr>PowerPoint Presentation</vt:lpstr>
      <vt:lpstr>Web Services System</vt:lpstr>
      <vt:lpstr>Frontend and Job Scheduler/Management</vt:lpstr>
      <vt:lpstr>PowerPoint Presentation</vt:lpstr>
      <vt:lpstr>Usage and Usefulness</vt:lpstr>
      <vt:lpstr>Outline</vt:lpstr>
      <vt:lpstr>My Contributions</vt:lpstr>
      <vt:lpstr>Future Work</vt:lpstr>
      <vt:lpstr>List of Publications</vt:lpstr>
      <vt:lpstr>Acknowledgement</vt:lpstr>
      <vt:lpstr>PowerPoint Presentation</vt:lpstr>
      <vt:lpstr>Backup Slides</vt:lpstr>
      <vt:lpstr>MUFOLD-Contact_GAN</vt:lpstr>
      <vt:lpstr>MUFOLD_LM Loss Functions</vt:lpstr>
      <vt:lpstr>MUFOLD_LM Adversarial Loss</vt:lpstr>
      <vt:lpstr>How to train MUFOLD_LM</vt:lpstr>
      <vt:lpstr>How to train MUFOLD_LM</vt:lpstr>
      <vt:lpstr>ShapeString</vt:lpstr>
      <vt:lpstr>MUFOLD_LM Method Overview</vt:lpstr>
      <vt:lpstr>Raw Scores</vt:lpstr>
      <vt:lpstr>Feature Calculation: Covariance</vt:lpstr>
      <vt:lpstr>Related Work using Neural Networks Details</vt:lpstr>
      <vt:lpstr>1. Calculate Weight</vt:lpstr>
      <vt:lpstr>2. Calculate Single Frequencies</vt:lpstr>
      <vt:lpstr>3. Calculate Pairwise Frequencies</vt:lpstr>
      <vt:lpstr>4. Calculate Covariance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Protein Loop Modeling Using Deep Generative Adversarial Network</dc:title>
  <cp:lastModifiedBy>Li, Zhaoyu (MU-Student)</cp:lastModifiedBy>
  <cp:revision>807</cp:revision>
  <cp:lastPrinted>2019-05-17T19:39:27Z</cp:lastPrinted>
  <dcterms:modified xsi:type="dcterms:W3CDTF">2020-05-11T18:15:47Z</dcterms:modified>
</cp:coreProperties>
</file>