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3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36.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37.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38.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39.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40.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41.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8" r:id="rId1"/>
  </p:sldMasterIdLst>
  <p:notesMasterIdLst>
    <p:notesMasterId r:id="rId51"/>
  </p:notesMasterIdLst>
  <p:handoutMasterIdLst>
    <p:handoutMasterId r:id="rId52"/>
  </p:handoutMasterIdLst>
  <p:sldIdLst>
    <p:sldId id="256" r:id="rId2"/>
    <p:sldId id="315" r:id="rId3"/>
    <p:sldId id="350" r:id="rId4"/>
    <p:sldId id="345" r:id="rId5"/>
    <p:sldId id="320" r:id="rId6"/>
    <p:sldId id="360" r:id="rId7"/>
    <p:sldId id="359" r:id="rId8"/>
    <p:sldId id="318" r:id="rId9"/>
    <p:sldId id="322" r:id="rId10"/>
    <p:sldId id="300" r:id="rId11"/>
    <p:sldId id="326" r:id="rId12"/>
    <p:sldId id="325" r:id="rId13"/>
    <p:sldId id="342" r:id="rId14"/>
    <p:sldId id="327" r:id="rId15"/>
    <p:sldId id="303" r:id="rId16"/>
    <p:sldId id="305" r:id="rId17"/>
    <p:sldId id="306" r:id="rId18"/>
    <p:sldId id="341" r:id="rId19"/>
    <p:sldId id="329" r:id="rId20"/>
    <p:sldId id="269" r:id="rId21"/>
    <p:sldId id="330" r:id="rId22"/>
    <p:sldId id="275" r:id="rId23"/>
    <p:sldId id="331" r:id="rId24"/>
    <p:sldId id="353" r:id="rId25"/>
    <p:sldId id="339" r:id="rId26"/>
    <p:sldId id="355" r:id="rId27"/>
    <p:sldId id="356" r:id="rId28"/>
    <p:sldId id="346" r:id="rId29"/>
    <p:sldId id="310" r:id="rId30"/>
    <p:sldId id="278" r:id="rId31"/>
    <p:sldId id="357" r:id="rId32"/>
    <p:sldId id="282" r:id="rId33"/>
    <p:sldId id="283" r:id="rId34"/>
    <p:sldId id="284" r:id="rId35"/>
    <p:sldId id="281" r:id="rId36"/>
    <p:sldId id="332" r:id="rId37"/>
    <p:sldId id="334" r:id="rId38"/>
    <p:sldId id="335" r:id="rId39"/>
    <p:sldId id="336" r:id="rId40"/>
    <p:sldId id="337" r:id="rId41"/>
    <p:sldId id="338" r:id="rId42"/>
    <p:sldId id="348" r:id="rId43"/>
    <p:sldId id="349" r:id="rId44"/>
    <p:sldId id="311" r:id="rId45"/>
    <p:sldId id="312" r:id="rId46"/>
    <p:sldId id="344" r:id="rId47"/>
    <p:sldId id="361" r:id="rId48"/>
    <p:sldId id="296" r:id="rId49"/>
    <p:sldId id="362"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975"/>
    <a:srgbClr val="FF66FF"/>
    <a:srgbClr val="FFCCFF"/>
    <a:srgbClr val="CCFFCC"/>
    <a:srgbClr val="A66BD3"/>
    <a:srgbClr val="E7EC20"/>
    <a:srgbClr val="EF11B5"/>
    <a:srgbClr val="240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63" autoAdjust="0"/>
  </p:normalViewPr>
  <p:slideViewPr>
    <p:cSldViewPr>
      <p:cViewPr>
        <p:scale>
          <a:sx n="90" d="100"/>
          <a:sy n="90" d="100"/>
        </p:scale>
        <p:origin x="-2160" y="-19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shangy\Desktop\top1_top10_aver_metricstress.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Consensus GDTTS                                                                          </c:v>
                </c:pt>
              </c:strCache>
            </c:strRef>
          </c:tx>
          <c:cat>
            <c:strRef>
              <c:f>Sheet1!$A$2:$A$5</c:f>
              <c:strCache>
                <c:ptCount val="4"/>
                <c:pt idx="0">
                  <c:v>CASP10</c:v>
                </c:pt>
                <c:pt idx="1">
                  <c:v>CASP9</c:v>
                </c:pt>
                <c:pt idx="2">
                  <c:v>CASP8</c:v>
                </c:pt>
                <c:pt idx="3">
                  <c:v>CASP7</c:v>
                </c:pt>
              </c:strCache>
            </c:strRef>
          </c:cat>
          <c:val>
            <c:numRef>
              <c:f>Sheet1!$B$2:$B$5</c:f>
              <c:numCache>
                <c:formatCode>General</c:formatCode>
                <c:ptCount val="4"/>
                <c:pt idx="0">
                  <c:v>0.88880000000000003</c:v>
                </c:pt>
                <c:pt idx="1">
                  <c:v>0.92759999999999998</c:v>
                </c:pt>
                <c:pt idx="2">
                  <c:v>0.91549999999999998</c:v>
                </c:pt>
                <c:pt idx="3">
                  <c:v>0.89559999999999995</c:v>
                </c:pt>
              </c:numCache>
            </c:numRef>
          </c:val>
          <c:smooth val="0"/>
        </c:ser>
        <c:ser>
          <c:idx val="1"/>
          <c:order val="1"/>
          <c:tx>
            <c:strRef>
              <c:f>Sheet1!$C$1</c:f>
              <c:strCache>
                <c:ptCount val="1"/>
                <c:pt idx="0">
                  <c:v>Consensus GHDTTS</c:v>
                </c:pt>
              </c:strCache>
            </c:strRef>
          </c:tx>
          <c:cat>
            <c:strRef>
              <c:f>Sheet1!$A$2:$A$5</c:f>
              <c:strCache>
                <c:ptCount val="4"/>
                <c:pt idx="0">
                  <c:v>CASP10</c:v>
                </c:pt>
                <c:pt idx="1">
                  <c:v>CASP9</c:v>
                </c:pt>
                <c:pt idx="2">
                  <c:v>CASP8</c:v>
                </c:pt>
                <c:pt idx="3">
                  <c:v>CASP7</c:v>
                </c:pt>
              </c:strCache>
            </c:strRef>
          </c:cat>
          <c:val>
            <c:numRef>
              <c:f>Sheet1!$C$2:$C$5</c:f>
              <c:numCache>
                <c:formatCode>General</c:formatCode>
                <c:ptCount val="4"/>
                <c:pt idx="0">
                  <c:v>0.86470000000000002</c:v>
                </c:pt>
                <c:pt idx="1">
                  <c:v>0.89910000000000001</c:v>
                </c:pt>
                <c:pt idx="2">
                  <c:v>0.89219999999999999</c:v>
                </c:pt>
                <c:pt idx="3">
                  <c:v>0.8669</c:v>
                </c:pt>
              </c:numCache>
            </c:numRef>
          </c:val>
          <c:smooth val="0"/>
        </c:ser>
        <c:ser>
          <c:idx val="2"/>
          <c:order val="2"/>
          <c:tx>
            <c:strRef>
              <c:f>Sheet1!$D$1</c:f>
              <c:strCache>
                <c:ptCount val="1"/>
                <c:pt idx="0">
                  <c:v>Consensus TMscore</c:v>
                </c:pt>
              </c:strCache>
            </c:strRef>
          </c:tx>
          <c:cat>
            <c:strRef>
              <c:f>Sheet1!$A$2:$A$5</c:f>
              <c:strCache>
                <c:ptCount val="4"/>
                <c:pt idx="0">
                  <c:v>CASP10</c:v>
                </c:pt>
                <c:pt idx="1">
                  <c:v>CASP9</c:v>
                </c:pt>
                <c:pt idx="2">
                  <c:v>CASP8</c:v>
                </c:pt>
                <c:pt idx="3">
                  <c:v>CASP7</c:v>
                </c:pt>
              </c:strCache>
            </c:strRef>
          </c:cat>
          <c:val>
            <c:numRef>
              <c:f>Sheet1!$D$2:$D$5</c:f>
              <c:numCache>
                <c:formatCode>General</c:formatCode>
                <c:ptCount val="4"/>
                <c:pt idx="0">
                  <c:v>0.878</c:v>
                </c:pt>
                <c:pt idx="1">
                  <c:v>0.91369999999999996</c:v>
                </c:pt>
                <c:pt idx="2">
                  <c:v>0.9073</c:v>
                </c:pt>
                <c:pt idx="3">
                  <c:v>0.88849999999999996</c:v>
                </c:pt>
              </c:numCache>
            </c:numRef>
          </c:val>
          <c:smooth val="0"/>
        </c:ser>
        <c:ser>
          <c:idx val="3"/>
          <c:order val="3"/>
          <c:tx>
            <c:strRef>
              <c:f>Sheet1!$E$1</c:f>
              <c:strCache>
                <c:ptCount val="1"/>
                <c:pt idx="0">
                  <c:v>Consensus MaxSub</c:v>
                </c:pt>
              </c:strCache>
            </c:strRef>
          </c:tx>
          <c:cat>
            <c:strRef>
              <c:f>Sheet1!$A$2:$A$5</c:f>
              <c:strCache>
                <c:ptCount val="4"/>
                <c:pt idx="0">
                  <c:v>CASP10</c:v>
                </c:pt>
                <c:pt idx="1">
                  <c:v>CASP9</c:v>
                </c:pt>
                <c:pt idx="2">
                  <c:v>CASP8</c:v>
                </c:pt>
                <c:pt idx="3">
                  <c:v>CASP7</c:v>
                </c:pt>
              </c:strCache>
            </c:strRef>
          </c:cat>
          <c:val>
            <c:numRef>
              <c:f>Sheet1!$E$2:$E$5</c:f>
              <c:numCache>
                <c:formatCode>General</c:formatCode>
                <c:ptCount val="4"/>
                <c:pt idx="0">
                  <c:v>0.88239999999999996</c:v>
                </c:pt>
                <c:pt idx="1">
                  <c:v>0.92179999999999995</c:v>
                </c:pt>
                <c:pt idx="2">
                  <c:v>0.91100000000000003</c:v>
                </c:pt>
                <c:pt idx="3">
                  <c:v>0.88329999999999997</c:v>
                </c:pt>
              </c:numCache>
            </c:numRef>
          </c:val>
          <c:smooth val="0"/>
        </c:ser>
        <c:ser>
          <c:idx val="4"/>
          <c:order val="4"/>
          <c:tx>
            <c:strRef>
              <c:f>Sheet1!$F$1</c:f>
              <c:strCache>
                <c:ptCount val="1"/>
                <c:pt idx="0">
                  <c:v>Consensus RMSD(-)</c:v>
                </c:pt>
              </c:strCache>
            </c:strRef>
          </c:tx>
          <c:cat>
            <c:strRef>
              <c:f>Sheet1!$A$2:$A$5</c:f>
              <c:strCache>
                <c:ptCount val="4"/>
                <c:pt idx="0">
                  <c:v>CASP10</c:v>
                </c:pt>
                <c:pt idx="1">
                  <c:v>CASP9</c:v>
                </c:pt>
                <c:pt idx="2">
                  <c:v>CASP8</c:v>
                </c:pt>
                <c:pt idx="3">
                  <c:v>CASP7</c:v>
                </c:pt>
              </c:strCache>
            </c:strRef>
          </c:cat>
          <c:val>
            <c:numRef>
              <c:f>Sheet1!$F$2:$F$5</c:f>
              <c:numCache>
                <c:formatCode>General</c:formatCode>
                <c:ptCount val="4"/>
                <c:pt idx="0">
                  <c:v>0.49409999999999998</c:v>
                </c:pt>
                <c:pt idx="1">
                  <c:v>0.70820000000000005</c:v>
                </c:pt>
                <c:pt idx="2">
                  <c:v>0.77669999999999995</c:v>
                </c:pt>
                <c:pt idx="3">
                  <c:v>0.65939999999999999</c:v>
                </c:pt>
              </c:numCache>
            </c:numRef>
          </c:val>
          <c:smooth val="0"/>
        </c:ser>
        <c:dLbls>
          <c:showLegendKey val="0"/>
          <c:showVal val="0"/>
          <c:showCatName val="0"/>
          <c:showSerName val="0"/>
          <c:showPercent val="0"/>
          <c:showBubbleSize val="0"/>
        </c:dLbls>
        <c:marker val="1"/>
        <c:smooth val="0"/>
        <c:axId val="34935936"/>
        <c:axId val="34937856"/>
      </c:lineChart>
      <c:catAx>
        <c:axId val="34935936"/>
        <c:scaling>
          <c:orientation val="minMax"/>
        </c:scaling>
        <c:delete val="0"/>
        <c:axPos val="b"/>
        <c:title>
          <c:tx>
            <c:rich>
              <a:bodyPr/>
              <a:lstStyle/>
              <a:p>
                <a:pPr>
                  <a:defRPr sz="1800"/>
                </a:pPr>
                <a:r>
                  <a:rPr lang="en-US" sz="1800"/>
                  <a:t>Data Set</a:t>
                </a:r>
              </a:p>
            </c:rich>
          </c:tx>
          <c:layout/>
          <c:overlay val="0"/>
        </c:title>
        <c:majorTickMark val="none"/>
        <c:minorTickMark val="none"/>
        <c:tickLblPos val="nextTo"/>
        <c:txPr>
          <a:bodyPr/>
          <a:lstStyle/>
          <a:p>
            <a:pPr>
              <a:defRPr sz="1800"/>
            </a:pPr>
            <a:endParaRPr lang="en-US"/>
          </a:p>
        </c:txPr>
        <c:crossAx val="34937856"/>
        <c:crosses val="autoZero"/>
        <c:auto val="1"/>
        <c:lblAlgn val="ctr"/>
        <c:lblOffset val="100"/>
        <c:noMultiLvlLbl val="0"/>
      </c:catAx>
      <c:valAx>
        <c:axId val="34937856"/>
        <c:scaling>
          <c:orientation val="minMax"/>
        </c:scaling>
        <c:delete val="0"/>
        <c:axPos val="l"/>
        <c:majorGridlines/>
        <c:title>
          <c:tx>
            <c:rich>
              <a:bodyPr/>
              <a:lstStyle/>
              <a:p>
                <a:pPr>
                  <a:defRPr sz="1800"/>
                </a:pPr>
                <a:r>
                  <a:rPr lang="en-US" sz="1800"/>
                  <a:t>Correlation value</a:t>
                </a:r>
              </a:p>
            </c:rich>
          </c:tx>
          <c:layout/>
          <c:overlay val="0"/>
        </c:title>
        <c:numFmt formatCode="General" sourceLinked="1"/>
        <c:majorTickMark val="out"/>
        <c:minorTickMark val="none"/>
        <c:tickLblPos val="nextTo"/>
        <c:crossAx val="34935936"/>
        <c:crosses val="autoZero"/>
        <c:crossBetween val="between"/>
      </c:valAx>
    </c:plotArea>
    <c:legend>
      <c:legendPos val="r"/>
      <c:layout/>
      <c:overlay val="0"/>
      <c:txPr>
        <a:bodyPr/>
        <a:lstStyle/>
        <a:p>
          <a:pPr>
            <a:defRPr sz="200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Consensus!$B$63</c:f>
              <c:strCache>
                <c:ptCount val="1"/>
                <c:pt idx="0">
                  <c:v>Initial Best</c:v>
                </c:pt>
              </c:strCache>
            </c:strRef>
          </c:tx>
          <c:cat>
            <c:strRef>
              <c:f>Consensus!$A$64:$A$79</c:f>
              <c:strCache>
                <c:ptCount val="16"/>
                <c:pt idx="0">
                  <c:v>T0668</c:v>
                </c:pt>
                <c:pt idx="1">
                  <c:v>T0678</c:v>
                </c:pt>
                <c:pt idx="2">
                  <c:v>T0673</c:v>
                </c:pt>
                <c:pt idx="3">
                  <c:v>T0675</c:v>
                </c:pt>
                <c:pt idx="4">
                  <c:v>T0698</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Consensus!$B$64:$B$79</c:f>
              <c:numCache>
                <c:formatCode>General</c:formatCode>
                <c:ptCount val="16"/>
                <c:pt idx="0">
                  <c:v>0.37469000000000002</c:v>
                </c:pt>
                <c:pt idx="1">
                  <c:v>0.39123000000000002</c:v>
                </c:pt>
                <c:pt idx="2">
                  <c:v>0.49071999999999999</c:v>
                </c:pt>
                <c:pt idx="3">
                  <c:v>0.57015000000000005</c:v>
                </c:pt>
                <c:pt idx="4">
                  <c:v>0.61385000000000001</c:v>
                </c:pt>
                <c:pt idx="5">
                  <c:v>0.67164999999999997</c:v>
                </c:pt>
                <c:pt idx="6">
                  <c:v>0.68799999999999994</c:v>
                </c:pt>
                <c:pt idx="7">
                  <c:v>0.70626</c:v>
                </c:pt>
                <c:pt idx="8">
                  <c:v>0.75673000000000001</c:v>
                </c:pt>
                <c:pt idx="9">
                  <c:v>0.81455</c:v>
                </c:pt>
                <c:pt idx="10">
                  <c:v>0.86578999999999995</c:v>
                </c:pt>
                <c:pt idx="11">
                  <c:v>0.87170999999999998</c:v>
                </c:pt>
                <c:pt idx="12">
                  <c:v>0.88499000000000005</c:v>
                </c:pt>
                <c:pt idx="13">
                  <c:v>0.95235000000000003</c:v>
                </c:pt>
                <c:pt idx="14">
                  <c:v>0.97816000000000003</c:v>
                </c:pt>
                <c:pt idx="15">
                  <c:v>0.98180000000000001</c:v>
                </c:pt>
              </c:numCache>
            </c:numRef>
          </c:val>
          <c:smooth val="0"/>
        </c:ser>
        <c:ser>
          <c:idx val="1"/>
          <c:order val="1"/>
          <c:tx>
            <c:strRef>
              <c:f>Consensus!$C$63</c:f>
              <c:strCache>
                <c:ptCount val="1"/>
                <c:pt idx="0">
                  <c:v>C-2P-WMDS</c:v>
                </c:pt>
              </c:strCache>
            </c:strRef>
          </c:tx>
          <c:spPr>
            <a:ln>
              <a:noFill/>
            </a:ln>
          </c:spPr>
          <c:cat>
            <c:strRef>
              <c:f>Consensus!$A$64:$A$79</c:f>
              <c:strCache>
                <c:ptCount val="16"/>
                <c:pt idx="0">
                  <c:v>T0668</c:v>
                </c:pt>
                <c:pt idx="1">
                  <c:v>T0678</c:v>
                </c:pt>
                <c:pt idx="2">
                  <c:v>T0673</c:v>
                </c:pt>
                <c:pt idx="3">
                  <c:v>T0675</c:v>
                </c:pt>
                <c:pt idx="4">
                  <c:v>T0698</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Consensus!$C$64:$C$79</c:f>
              <c:numCache>
                <c:formatCode>General</c:formatCode>
                <c:ptCount val="16"/>
                <c:pt idx="0">
                  <c:v>0.38972000000000001</c:v>
                </c:pt>
                <c:pt idx="1">
                  <c:v>0.38978000000000002</c:v>
                </c:pt>
                <c:pt idx="2">
                  <c:v>0.33911000000000002</c:v>
                </c:pt>
                <c:pt idx="3">
                  <c:v>0.49956</c:v>
                </c:pt>
                <c:pt idx="4">
                  <c:v>0.60941000000000001</c:v>
                </c:pt>
                <c:pt idx="5">
                  <c:v>0.66290000000000004</c:v>
                </c:pt>
                <c:pt idx="6">
                  <c:v>0.50049999999999994</c:v>
                </c:pt>
                <c:pt idx="7">
                  <c:v>0.45415</c:v>
                </c:pt>
                <c:pt idx="8">
                  <c:v>0.74072000000000005</c:v>
                </c:pt>
                <c:pt idx="9">
                  <c:v>0.80723</c:v>
                </c:pt>
                <c:pt idx="10">
                  <c:v>0.87087000000000003</c:v>
                </c:pt>
                <c:pt idx="11">
                  <c:v>0.80986000000000002</c:v>
                </c:pt>
                <c:pt idx="12">
                  <c:v>0.84785999999999995</c:v>
                </c:pt>
                <c:pt idx="13">
                  <c:v>0.95474000000000003</c:v>
                </c:pt>
                <c:pt idx="14">
                  <c:v>0.97919999999999996</c:v>
                </c:pt>
                <c:pt idx="15">
                  <c:v>0.95154000000000005</c:v>
                </c:pt>
              </c:numCache>
            </c:numRef>
          </c:val>
          <c:smooth val="0"/>
        </c:ser>
        <c:ser>
          <c:idx val="2"/>
          <c:order val="2"/>
          <c:tx>
            <c:strRef>
              <c:f>Consensus!$D$63</c:f>
              <c:strCache>
                <c:ptCount val="1"/>
                <c:pt idx="0">
                  <c:v>C-3P-WMDS</c:v>
                </c:pt>
              </c:strCache>
            </c:strRef>
          </c:tx>
          <c:spPr>
            <a:ln>
              <a:noFill/>
            </a:ln>
          </c:spPr>
          <c:cat>
            <c:strRef>
              <c:f>Consensus!$A$64:$A$79</c:f>
              <c:strCache>
                <c:ptCount val="16"/>
                <c:pt idx="0">
                  <c:v>T0668</c:v>
                </c:pt>
                <c:pt idx="1">
                  <c:v>T0678</c:v>
                </c:pt>
                <c:pt idx="2">
                  <c:v>T0673</c:v>
                </c:pt>
                <c:pt idx="3">
                  <c:v>T0675</c:v>
                </c:pt>
                <c:pt idx="4">
                  <c:v>T0698</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Consensus!$D$64:$D$79</c:f>
              <c:numCache>
                <c:formatCode>General</c:formatCode>
                <c:ptCount val="16"/>
                <c:pt idx="0">
                  <c:v>0.25031999999999999</c:v>
                </c:pt>
                <c:pt idx="1">
                  <c:v>7.1440000000000003E-2</c:v>
                </c:pt>
                <c:pt idx="2">
                  <c:v>0.2024</c:v>
                </c:pt>
                <c:pt idx="3">
                  <c:v>0.24912000000000001</c:v>
                </c:pt>
                <c:pt idx="4">
                  <c:v>0.26385999999999998</c:v>
                </c:pt>
                <c:pt idx="5">
                  <c:v>0.26906999999999998</c:v>
                </c:pt>
                <c:pt idx="6">
                  <c:v>0.21475</c:v>
                </c:pt>
                <c:pt idx="7">
                  <c:v>0.70626</c:v>
                </c:pt>
                <c:pt idx="8">
                  <c:v>0.26347999999999999</c:v>
                </c:pt>
                <c:pt idx="9">
                  <c:v>0.30434</c:v>
                </c:pt>
                <c:pt idx="10">
                  <c:v>0.24754999999999999</c:v>
                </c:pt>
                <c:pt idx="11">
                  <c:v>0.33154</c:v>
                </c:pt>
                <c:pt idx="12">
                  <c:v>0.29858000000000001</c:v>
                </c:pt>
                <c:pt idx="13">
                  <c:v>0.35070000000000001</c:v>
                </c:pt>
                <c:pt idx="14">
                  <c:v>0.54586000000000001</c:v>
                </c:pt>
                <c:pt idx="15">
                  <c:v>0.4375</c:v>
                </c:pt>
              </c:numCache>
            </c:numRef>
          </c:val>
          <c:smooth val="0"/>
        </c:ser>
        <c:ser>
          <c:idx val="3"/>
          <c:order val="3"/>
          <c:tx>
            <c:strRef>
              <c:f>Consensus!$E$63</c:f>
              <c:strCache>
                <c:ptCount val="1"/>
                <c:pt idx="0">
                  <c:v>C-3P-MODELLER</c:v>
                </c:pt>
              </c:strCache>
            </c:strRef>
          </c:tx>
          <c:spPr>
            <a:ln>
              <a:noFill/>
            </a:ln>
          </c:spPr>
          <c:cat>
            <c:strRef>
              <c:f>Consensus!$A$64:$A$79</c:f>
              <c:strCache>
                <c:ptCount val="16"/>
                <c:pt idx="0">
                  <c:v>T0668</c:v>
                </c:pt>
                <c:pt idx="1">
                  <c:v>T0678</c:v>
                </c:pt>
                <c:pt idx="2">
                  <c:v>T0673</c:v>
                </c:pt>
                <c:pt idx="3">
                  <c:v>T0675</c:v>
                </c:pt>
                <c:pt idx="4">
                  <c:v>T0698</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Consensus!$E$64:$E$79</c:f>
              <c:numCache>
                <c:formatCode>General</c:formatCode>
                <c:ptCount val="16"/>
                <c:pt idx="0">
                  <c:v>0.41477999999999998</c:v>
                </c:pt>
                <c:pt idx="1">
                  <c:v>0.37306</c:v>
                </c:pt>
                <c:pt idx="2">
                  <c:v>0.46693000000000001</c:v>
                </c:pt>
                <c:pt idx="3">
                  <c:v>0.5</c:v>
                </c:pt>
                <c:pt idx="4">
                  <c:v>0.59408000000000005</c:v>
                </c:pt>
                <c:pt idx="5">
                  <c:v>0.64459</c:v>
                </c:pt>
                <c:pt idx="6">
                  <c:v>0.50475000000000003</c:v>
                </c:pt>
                <c:pt idx="7">
                  <c:v>0.55703999999999998</c:v>
                </c:pt>
                <c:pt idx="8">
                  <c:v>0.74397999999999997</c:v>
                </c:pt>
                <c:pt idx="9">
                  <c:v>0.81457999999999997</c:v>
                </c:pt>
                <c:pt idx="10">
                  <c:v>0.86916000000000004</c:v>
                </c:pt>
                <c:pt idx="11">
                  <c:v>0.79805999999999999</c:v>
                </c:pt>
                <c:pt idx="12">
                  <c:v>0.96499999999999997</c:v>
                </c:pt>
                <c:pt idx="13">
                  <c:v>0.95065999999999995</c:v>
                </c:pt>
                <c:pt idx="14">
                  <c:v>0.98960000000000004</c:v>
                </c:pt>
                <c:pt idx="15">
                  <c:v>0.96089999999999998</c:v>
                </c:pt>
              </c:numCache>
            </c:numRef>
          </c:val>
          <c:smooth val="0"/>
        </c:ser>
        <c:ser>
          <c:idx val="4"/>
          <c:order val="4"/>
          <c:tx>
            <c:strRef>
              <c:f>Consensus!$F$63</c:f>
              <c:strCache>
                <c:ptCount val="1"/>
                <c:pt idx="0">
                  <c:v>C-2P-WMDS-MODELLER</c:v>
                </c:pt>
              </c:strCache>
            </c:strRef>
          </c:tx>
          <c:spPr>
            <a:ln>
              <a:noFill/>
            </a:ln>
          </c:spPr>
          <c:cat>
            <c:strRef>
              <c:f>Consensus!$A$64:$A$79</c:f>
              <c:strCache>
                <c:ptCount val="16"/>
                <c:pt idx="0">
                  <c:v>T0668</c:v>
                </c:pt>
                <c:pt idx="1">
                  <c:v>T0678</c:v>
                </c:pt>
                <c:pt idx="2">
                  <c:v>T0673</c:v>
                </c:pt>
                <c:pt idx="3">
                  <c:v>T0675</c:v>
                </c:pt>
                <c:pt idx="4">
                  <c:v>T0698</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Consensus!$F$64:$F$79</c:f>
              <c:numCache>
                <c:formatCode>General</c:formatCode>
                <c:ptCount val="16"/>
                <c:pt idx="0">
                  <c:v>0.37052000000000002</c:v>
                </c:pt>
                <c:pt idx="1">
                  <c:v>0.36185</c:v>
                </c:pt>
                <c:pt idx="2">
                  <c:v>0.33831</c:v>
                </c:pt>
                <c:pt idx="3">
                  <c:v>0.50880000000000003</c:v>
                </c:pt>
                <c:pt idx="4">
                  <c:v>0.62414000000000003</c:v>
                </c:pt>
                <c:pt idx="5">
                  <c:v>0.63868000000000003</c:v>
                </c:pt>
                <c:pt idx="6">
                  <c:v>0.50049999999999994</c:v>
                </c:pt>
                <c:pt idx="7">
                  <c:v>0.45518999999999998</c:v>
                </c:pt>
                <c:pt idx="8">
                  <c:v>0.74126000000000003</c:v>
                </c:pt>
                <c:pt idx="9">
                  <c:v>0.79127999999999998</c:v>
                </c:pt>
                <c:pt idx="10">
                  <c:v>0.85750000000000004</c:v>
                </c:pt>
                <c:pt idx="11">
                  <c:v>0.81315999999999999</c:v>
                </c:pt>
                <c:pt idx="12">
                  <c:v>0.83074000000000003</c:v>
                </c:pt>
                <c:pt idx="13">
                  <c:v>0.94694999999999996</c:v>
                </c:pt>
                <c:pt idx="14">
                  <c:v>0.96250000000000002</c:v>
                </c:pt>
                <c:pt idx="15">
                  <c:v>0.95101999999999998</c:v>
                </c:pt>
              </c:numCache>
            </c:numRef>
          </c:val>
          <c:smooth val="0"/>
        </c:ser>
        <c:dLbls>
          <c:showLegendKey val="0"/>
          <c:showVal val="0"/>
          <c:showCatName val="0"/>
          <c:showSerName val="0"/>
          <c:showPercent val="0"/>
          <c:showBubbleSize val="0"/>
        </c:dLbls>
        <c:marker val="1"/>
        <c:smooth val="0"/>
        <c:axId val="62136320"/>
        <c:axId val="62139392"/>
      </c:lineChart>
      <c:catAx>
        <c:axId val="62136320"/>
        <c:scaling>
          <c:orientation val="minMax"/>
        </c:scaling>
        <c:delete val="0"/>
        <c:axPos val="b"/>
        <c:title>
          <c:tx>
            <c:rich>
              <a:bodyPr/>
              <a:lstStyle/>
              <a:p>
                <a:pPr>
                  <a:defRPr sz="1400"/>
                </a:pPr>
                <a:r>
                  <a:rPr lang="en-US" sz="1400"/>
                  <a:t>Targets</a:t>
                </a:r>
              </a:p>
            </c:rich>
          </c:tx>
          <c:layout/>
          <c:overlay val="0"/>
        </c:title>
        <c:majorTickMark val="none"/>
        <c:minorTickMark val="none"/>
        <c:tickLblPos val="nextTo"/>
        <c:crossAx val="62139392"/>
        <c:crosses val="autoZero"/>
        <c:auto val="1"/>
        <c:lblAlgn val="ctr"/>
        <c:lblOffset val="100"/>
        <c:noMultiLvlLbl val="0"/>
      </c:catAx>
      <c:valAx>
        <c:axId val="62139392"/>
        <c:scaling>
          <c:orientation val="minMax"/>
        </c:scaling>
        <c:delete val="0"/>
        <c:axPos val="l"/>
        <c:majorGridlines/>
        <c:title>
          <c:tx>
            <c:rich>
              <a:bodyPr/>
              <a:lstStyle/>
              <a:p>
                <a:pPr>
                  <a:defRPr sz="1400"/>
                </a:pPr>
                <a:r>
                  <a:rPr lang="en-US" sz="1400"/>
                  <a:t>GDT-TS</a:t>
                </a:r>
              </a:p>
            </c:rich>
          </c:tx>
          <c:layout/>
          <c:overlay val="0"/>
        </c:title>
        <c:numFmt formatCode="General" sourceLinked="1"/>
        <c:majorTickMark val="out"/>
        <c:minorTickMark val="none"/>
        <c:tickLblPos val="nextTo"/>
        <c:crossAx val="62136320"/>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Consensus!$B$102</c:f>
              <c:strCache>
                <c:ptCount val="1"/>
                <c:pt idx="0">
                  <c:v>Initial Best</c:v>
                </c:pt>
              </c:strCache>
            </c:strRef>
          </c:tx>
          <c:cat>
            <c:strRef>
              <c:f>Consensus!$A$103:$A$118</c:f>
              <c:strCache>
                <c:ptCount val="16"/>
                <c:pt idx="0">
                  <c:v>T0678</c:v>
                </c:pt>
                <c:pt idx="1">
                  <c:v>T0668</c:v>
                </c:pt>
                <c:pt idx="2">
                  <c:v>T0673</c:v>
                </c:pt>
                <c:pt idx="3">
                  <c:v>T0680</c:v>
                </c:pt>
                <c:pt idx="4">
                  <c:v>T0675</c:v>
                </c:pt>
                <c:pt idx="5">
                  <c:v>T0696</c:v>
                </c:pt>
                <c:pt idx="6">
                  <c:v>T0698</c:v>
                </c:pt>
                <c:pt idx="7">
                  <c:v>T0669</c:v>
                </c:pt>
                <c:pt idx="8">
                  <c:v>T0700</c:v>
                </c:pt>
                <c:pt idx="9">
                  <c:v>T0654</c:v>
                </c:pt>
                <c:pt idx="10">
                  <c:v>T0648</c:v>
                </c:pt>
                <c:pt idx="11">
                  <c:v>T0657</c:v>
                </c:pt>
                <c:pt idx="12">
                  <c:v>T0662</c:v>
                </c:pt>
                <c:pt idx="13">
                  <c:v>T0659</c:v>
                </c:pt>
                <c:pt idx="14">
                  <c:v>T0665</c:v>
                </c:pt>
                <c:pt idx="15">
                  <c:v>T0709</c:v>
                </c:pt>
              </c:strCache>
            </c:strRef>
          </c:cat>
          <c:val>
            <c:numRef>
              <c:f>Consensus!$B$103:$B$118</c:f>
              <c:numCache>
                <c:formatCode>General</c:formatCode>
                <c:ptCount val="16"/>
                <c:pt idx="0">
                  <c:v>0.240309090909091</c:v>
                </c:pt>
                <c:pt idx="1">
                  <c:v>0.280798984771573</c:v>
                </c:pt>
                <c:pt idx="2">
                  <c:v>0.32526345177665</c:v>
                </c:pt>
                <c:pt idx="3">
                  <c:v>0.40106700000000001</c:v>
                </c:pt>
                <c:pt idx="4">
                  <c:v>0.455955555555556</c:v>
                </c:pt>
                <c:pt idx="5">
                  <c:v>0.4728</c:v>
                </c:pt>
                <c:pt idx="6">
                  <c:v>0.50087199999999998</c:v>
                </c:pt>
                <c:pt idx="7">
                  <c:v>0.52226753926701597</c:v>
                </c:pt>
                <c:pt idx="8">
                  <c:v>0.58899999999999997</c:v>
                </c:pt>
                <c:pt idx="9">
                  <c:v>0.64111538461538498</c:v>
                </c:pt>
                <c:pt idx="10">
                  <c:v>0.65982571428571402</c:v>
                </c:pt>
                <c:pt idx="11">
                  <c:v>0.69177956989247302</c:v>
                </c:pt>
                <c:pt idx="12">
                  <c:v>0.71197624309392304</c:v>
                </c:pt>
                <c:pt idx="13">
                  <c:v>0.78524974093264299</c:v>
                </c:pt>
                <c:pt idx="14">
                  <c:v>0.82900543478260902</c:v>
                </c:pt>
                <c:pt idx="15">
                  <c:v>0.83289153439153396</c:v>
                </c:pt>
              </c:numCache>
            </c:numRef>
          </c:val>
          <c:smooth val="0"/>
        </c:ser>
        <c:ser>
          <c:idx val="1"/>
          <c:order val="1"/>
          <c:tx>
            <c:strRef>
              <c:f>Consensus!$C$102</c:f>
              <c:strCache>
                <c:ptCount val="1"/>
                <c:pt idx="0">
                  <c:v>C-2P-WMDS</c:v>
                </c:pt>
              </c:strCache>
            </c:strRef>
          </c:tx>
          <c:spPr>
            <a:ln>
              <a:noFill/>
            </a:ln>
          </c:spPr>
          <c:cat>
            <c:strRef>
              <c:f>Consensus!$A$103:$A$118</c:f>
              <c:strCache>
                <c:ptCount val="16"/>
                <c:pt idx="0">
                  <c:v>T0678</c:v>
                </c:pt>
                <c:pt idx="1">
                  <c:v>T0668</c:v>
                </c:pt>
                <c:pt idx="2">
                  <c:v>T0673</c:v>
                </c:pt>
                <c:pt idx="3">
                  <c:v>T0680</c:v>
                </c:pt>
                <c:pt idx="4">
                  <c:v>T0675</c:v>
                </c:pt>
                <c:pt idx="5">
                  <c:v>T0696</c:v>
                </c:pt>
                <c:pt idx="6">
                  <c:v>T0698</c:v>
                </c:pt>
                <c:pt idx="7">
                  <c:v>T0669</c:v>
                </c:pt>
                <c:pt idx="8">
                  <c:v>T0700</c:v>
                </c:pt>
                <c:pt idx="9">
                  <c:v>T0654</c:v>
                </c:pt>
                <c:pt idx="10">
                  <c:v>T0648</c:v>
                </c:pt>
                <c:pt idx="11">
                  <c:v>T0657</c:v>
                </c:pt>
                <c:pt idx="12">
                  <c:v>T0662</c:v>
                </c:pt>
                <c:pt idx="13">
                  <c:v>T0659</c:v>
                </c:pt>
                <c:pt idx="14">
                  <c:v>T0665</c:v>
                </c:pt>
                <c:pt idx="15">
                  <c:v>T0709</c:v>
                </c:pt>
              </c:strCache>
            </c:strRef>
          </c:cat>
          <c:val>
            <c:numRef>
              <c:f>Consensus!$C$103:$C$118</c:f>
              <c:numCache>
                <c:formatCode>General</c:formatCode>
                <c:ptCount val="16"/>
                <c:pt idx="0">
                  <c:v>0.36228149999999998</c:v>
                </c:pt>
                <c:pt idx="1">
                  <c:v>0.36776399999999998</c:v>
                </c:pt>
                <c:pt idx="2">
                  <c:v>0.31072850000000002</c:v>
                </c:pt>
                <c:pt idx="3">
                  <c:v>0.41476550000000001</c:v>
                </c:pt>
                <c:pt idx="4">
                  <c:v>0.48651050000000101</c:v>
                </c:pt>
                <c:pt idx="5">
                  <c:v>0.49546250000000103</c:v>
                </c:pt>
                <c:pt idx="6">
                  <c:v>0.58311800000000003</c:v>
                </c:pt>
                <c:pt idx="7">
                  <c:v>0.65489150000000196</c:v>
                </c:pt>
                <c:pt idx="8">
                  <c:v>0.80767700000000098</c:v>
                </c:pt>
                <c:pt idx="9">
                  <c:v>0.73401300000000003</c:v>
                </c:pt>
                <c:pt idx="10">
                  <c:v>0.80086450000000098</c:v>
                </c:pt>
                <c:pt idx="11">
                  <c:v>0.86553499999999906</c:v>
                </c:pt>
                <c:pt idx="12">
                  <c:v>0.78391699999999997</c:v>
                </c:pt>
                <c:pt idx="13">
                  <c:v>0.93853200000000003</c:v>
                </c:pt>
                <c:pt idx="14">
                  <c:v>0.94085400000000097</c:v>
                </c:pt>
                <c:pt idx="15">
                  <c:v>0.96564399999999995</c:v>
                </c:pt>
              </c:numCache>
            </c:numRef>
          </c:val>
          <c:smooth val="0"/>
        </c:ser>
        <c:ser>
          <c:idx val="2"/>
          <c:order val="2"/>
          <c:tx>
            <c:strRef>
              <c:f>Consensus!$D$102</c:f>
              <c:strCache>
                <c:ptCount val="1"/>
                <c:pt idx="0">
                  <c:v>C-3P-WMDS</c:v>
                </c:pt>
              </c:strCache>
            </c:strRef>
          </c:tx>
          <c:spPr>
            <a:ln>
              <a:noFill/>
            </a:ln>
          </c:spPr>
          <c:cat>
            <c:strRef>
              <c:f>Consensus!$A$103:$A$118</c:f>
              <c:strCache>
                <c:ptCount val="16"/>
                <c:pt idx="0">
                  <c:v>T0678</c:v>
                </c:pt>
                <c:pt idx="1">
                  <c:v>T0668</c:v>
                </c:pt>
                <c:pt idx="2">
                  <c:v>T0673</c:v>
                </c:pt>
                <c:pt idx="3">
                  <c:v>T0680</c:v>
                </c:pt>
                <c:pt idx="4">
                  <c:v>T0675</c:v>
                </c:pt>
                <c:pt idx="5">
                  <c:v>T0696</c:v>
                </c:pt>
                <c:pt idx="6">
                  <c:v>T0698</c:v>
                </c:pt>
                <c:pt idx="7">
                  <c:v>T0669</c:v>
                </c:pt>
                <c:pt idx="8">
                  <c:v>T0700</c:v>
                </c:pt>
                <c:pt idx="9">
                  <c:v>T0654</c:v>
                </c:pt>
                <c:pt idx="10">
                  <c:v>T0648</c:v>
                </c:pt>
                <c:pt idx="11">
                  <c:v>T0657</c:v>
                </c:pt>
                <c:pt idx="12">
                  <c:v>T0662</c:v>
                </c:pt>
                <c:pt idx="13">
                  <c:v>T0659</c:v>
                </c:pt>
                <c:pt idx="14">
                  <c:v>T0665</c:v>
                </c:pt>
                <c:pt idx="15">
                  <c:v>T0709</c:v>
                </c:pt>
              </c:strCache>
            </c:strRef>
          </c:cat>
          <c:val>
            <c:numRef>
              <c:f>Consensus!$D$103:$D$118</c:f>
              <c:numCache>
                <c:formatCode>General</c:formatCode>
                <c:ptCount val="16"/>
                <c:pt idx="0">
                  <c:v>4.1535000000000002E-2</c:v>
                </c:pt>
                <c:pt idx="1">
                  <c:v>0.14508299999999999</c:v>
                </c:pt>
                <c:pt idx="2">
                  <c:v>0.11995599999999999</c:v>
                </c:pt>
                <c:pt idx="3">
                  <c:v>0.40106700000000001</c:v>
                </c:pt>
                <c:pt idx="4">
                  <c:v>0.17292250000000001</c:v>
                </c:pt>
                <c:pt idx="5">
                  <c:v>0.16502500000000001</c:v>
                </c:pt>
                <c:pt idx="6">
                  <c:v>0.1799895</c:v>
                </c:pt>
                <c:pt idx="7">
                  <c:v>0.1921225</c:v>
                </c:pt>
                <c:pt idx="8">
                  <c:v>0.17735500000000001</c:v>
                </c:pt>
                <c:pt idx="9">
                  <c:v>0.17373549999999999</c:v>
                </c:pt>
                <c:pt idx="10">
                  <c:v>0.22826050000000001</c:v>
                </c:pt>
                <c:pt idx="11">
                  <c:v>0.16934399999999999</c:v>
                </c:pt>
                <c:pt idx="12">
                  <c:v>0.23667350000000001</c:v>
                </c:pt>
                <c:pt idx="13">
                  <c:v>0.25698949999999998</c:v>
                </c:pt>
                <c:pt idx="14">
                  <c:v>0.32912649999999999</c:v>
                </c:pt>
                <c:pt idx="15">
                  <c:v>0.40490100000000101</c:v>
                </c:pt>
              </c:numCache>
            </c:numRef>
          </c:val>
          <c:smooth val="0"/>
        </c:ser>
        <c:ser>
          <c:idx val="3"/>
          <c:order val="3"/>
          <c:tx>
            <c:strRef>
              <c:f>Consensus!$E$102</c:f>
              <c:strCache>
                <c:ptCount val="1"/>
                <c:pt idx="0">
                  <c:v>C-3P-MODELLER</c:v>
                </c:pt>
              </c:strCache>
            </c:strRef>
          </c:tx>
          <c:spPr>
            <a:ln>
              <a:noFill/>
            </a:ln>
          </c:spPr>
          <c:cat>
            <c:strRef>
              <c:f>Consensus!$A$103:$A$118</c:f>
              <c:strCache>
                <c:ptCount val="16"/>
                <c:pt idx="0">
                  <c:v>T0678</c:v>
                </c:pt>
                <c:pt idx="1">
                  <c:v>T0668</c:v>
                </c:pt>
                <c:pt idx="2">
                  <c:v>T0673</c:v>
                </c:pt>
                <c:pt idx="3">
                  <c:v>T0680</c:v>
                </c:pt>
                <c:pt idx="4">
                  <c:v>T0675</c:v>
                </c:pt>
                <c:pt idx="5">
                  <c:v>T0696</c:v>
                </c:pt>
                <c:pt idx="6">
                  <c:v>T0698</c:v>
                </c:pt>
                <c:pt idx="7">
                  <c:v>T0669</c:v>
                </c:pt>
                <c:pt idx="8">
                  <c:v>T0700</c:v>
                </c:pt>
                <c:pt idx="9">
                  <c:v>T0654</c:v>
                </c:pt>
                <c:pt idx="10">
                  <c:v>T0648</c:v>
                </c:pt>
                <c:pt idx="11">
                  <c:v>T0657</c:v>
                </c:pt>
                <c:pt idx="12">
                  <c:v>T0662</c:v>
                </c:pt>
                <c:pt idx="13">
                  <c:v>T0659</c:v>
                </c:pt>
                <c:pt idx="14">
                  <c:v>T0665</c:v>
                </c:pt>
                <c:pt idx="15">
                  <c:v>T0709</c:v>
                </c:pt>
              </c:strCache>
            </c:strRef>
          </c:cat>
          <c:val>
            <c:numRef>
              <c:f>Consensus!$E$103:$E$118</c:f>
              <c:numCache>
                <c:formatCode>General</c:formatCode>
                <c:ptCount val="16"/>
                <c:pt idx="0">
                  <c:v>0.35313</c:v>
                </c:pt>
                <c:pt idx="1">
                  <c:v>0.38899299999999998</c:v>
                </c:pt>
                <c:pt idx="2">
                  <c:v>0.43453849999999999</c:v>
                </c:pt>
                <c:pt idx="3">
                  <c:v>0.51651150000000001</c:v>
                </c:pt>
                <c:pt idx="4">
                  <c:v>0.48353099999999999</c:v>
                </c:pt>
                <c:pt idx="5">
                  <c:v>0.49562500000000098</c:v>
                </c:pt>
                <c:pt idx="6">
                  <c:v>0.58126999999999995</c:v>
                </c:pt>
                <c:pt idx="7">
                  <c:v>0.62658499999999995</c:v>
                </c:pt>
                <c:pt idx="8">
                  <c:v>0.921180000000001</c:v>
                </c:pt>
                <c:pt idx="9">
                  <c:v>0.73374150000000005</c:v>
                </c:pt>
                <c:pt idx="10">
                  <c:v>0.80197200000000102</c:v>
                </c:pt>
                <c:pt idx="11">
                  <c:v>0.86188100000000001</c:v>
                </c:pt>
                <c:pt idx="12">
                  <c:v>0.78237250000000003</c:v>
                </c:pt>
                <c:pt idx="13">
                  <c:v>0.93645350000000005</c:v>
                </c:pt>
                <c:pt idx="14">
                  <c:v>0.94878400000000196</c:v>
                </c:pt>
                <c:pt idx="15">
                  <c:v>0.97216049999999898</c:v>
                </c:pt>
              </c:numCache>
            </c:numRef>
          </c:val>
          <c:smooth val="0"/>
        </c:ser>
        <c:ser>
          <c:idx val="4"/>
          <c:order val="4"/>
          <c:tx>
            <c:strRef>
              <c:f>Consensus!$F$102</c:f>
              <c:strCache>
                <c:ptCount val="1"/>
                <c:pt idx="0">
                  <c:v>C-2P-WMDS-MODELLER</c:v>
                </c:pt>
              </c:strCache>
            </c:strRef>
          </c:tx>
          <c:spPr>
            <a:ln>
              <a:noFill/>
            </a:ln>
          </c:spPr>
          <c:cat>
            <c:strRef>
              <c:f>Consensus!$A$103:$A$118</c:f>
              <c:strCache>
                <c:ptCount val="16"/>
                <c:pt idx="0">
                  <c:v>T0678</c:v>
                </c:pt>
                <c:pt idx="1">
                  <c:v>T0668</c:v>
                </c:pt>
                <c:pt idx="2">
                  <c:v>T0673</c:v>
                </c:pt>
                <c:pt idx="3">
                  <c:v>T0680</c:v>
                </c:pt>
                <c:pt idx="4">
                  <c:v>T0675</c:v>
                </c:pt>
                <c:pt idx="5">
                  <c:v>T0696</c:v>
                </c:pt>
                <c:pt idx="6">
                  <c:v>T0698</c:v>
                </c:pt>
                <c:pt idx="7">
                  <c:v>T0669</c:v>
                </c:pt>
                <c:pt idx="8">
                  <c:v>T0700</c:v>
                </c:pt>
                <c:pt idx="9">
                  <c:v>T0654</c:v>
                </c:pt>
                <c:pt idx="10">
                  <c:v>T0648</c:v>
                </c:pt>
                <c:pt idx="11">
                  <c:v>T0657</c:v>
                </c:pt>
                <c:pt idx="12">
                  <c:v>T0662</c:v>
                </c:pt>
                <c:pt idx="13">
                  <c:v>T0659</c:v>
                </c:pt>
                <c:pt idx="14">
                  <c:v>T0665</c:v>
                </c:pt>
                <c:pt idx="15">
                  <c:v>T0709</c:v>
                </c:pt>
              </c:strCache>
            </c:strRef>
          </c:cat>
          <c:val>
            <c:numRef>
              <c:f>Consensus!$F$103:$F$118</c:f>
              <c:numCache>
                <c:formatCode>General</c:formatCode>
                <c:ptCount val="16"/>
                <c:pt idx="0">
                  <c:v>0.35408299999999998</c:v>
                </c:pt>
                <c:pt idx="1">
                  <c:v>0.35983200000000098</c:v>
                </c:pt>
                <c:pt idx="2">
                  <c:v>0.31785600000000003</c:v>
                </c:pt>
                <c:pt idx="3">
                  <c:v>0.4336005</c:v>
                </c:pt>
                <c:pt idx="4">
                  <c:v>0.49448449999999999</c:v>
                </c:pt>
                <c:pt idx="5">
                  <c:v>0.49338750000000098</c:v>
                </c:pt>
                <c:pt idx="6">
                  <c:v>0.60742700000000105</c:v>
                </c:pt>
                <c:pt idx="7">
                  <c:v>0.63034349999999995</c:v>
                </c:pt>
                <c:pt idx="8">
                  <c:v>0.80149750000000097</c:v>
                </c:pt>
                <c:pt idx="9">
                  <c:v>0.73416349999999897</c:v>
                </c:pt>
                <c:pt idx="10">
                  <c:v>0.77839049999999999</c:v>
                </c:pt>
                <c:pt idx="11">
                  <c:v>0.851033499999998</c:v>
                </c:pt>
                <c:pt idx="12">
                  <c:v>0.79119450000000002</c:v>
                </c:pt>
                <c:pt idx="13">
                  <c:v>0.93415650000000106</c:v>
                </c:pt>
                <c:pt idx="14">
                  <c:v>0.942778000000001</c:v>
                </c:pt>
                <c:pt idx="15">
                  <c:v>0.9430655</c:v>
                </c:pt>
              </c:numCache>
            </c:numRef>
          </c:val>
          <c:smooth val="0"/>
        </c:ser>
        <c:dLbls>
          <c:showLegendKey val="0"/>
          <c:showVal val="0"/>
          <c:showCatName val="0"/>
          <c:showSerName val="0"/>
          <c:showPercent val="0"/>
          <c:showBubbleSize val="0"/>
        </c:dLbls>
        <c:marker val="1"/>
        <c:smooth val="0"/>
        <c:axId val="60080896"/>
        <c:axId val="60460416"/>
      </c:lineChart>
      <c:catAx>
        <c:axId val="60080896"/>
        <c:scaling>
          <c:orientation val="minMax"/>
        </c:scaling>
        <c:delete val="0"/>
        <c:axPos val="b"/>
        <c:title>
          <c:tx>
            <c:rich>
              <a:bodyPr/>
              <a:lstStyle/>
              <a:p>
                <a:pPr>
                  <a:defRPr sz="1400"/>
                </a:pPr>
                <a:r>
                  <a:rPr lang="en-US" sz="1400"/>
                  <a:t>Targets</a:t>
                </a:r>
              </a:p>
            </c:rich>
          </c:tx>
          <c:layout/>
          <c:overlay val="0"/>
        </c:title>
        <c:majorTickMark val="none"/>
        <c:minorTickMark val="none"/>
        <c:tickLblPos val="nextTo"/>
        <c:crossAx val="60460416"/>
        <c:crosses val="autoZero"/>
        <c:auto val="1"/>
        <c:lblAlgn val="ctr"/>
        <c:lblOffset val="100"/>
        <c:noMultiLvlLbl val="0"/>
      </c:catAx>
      <c:valAx>
        <c:axId val="60460416"/>
        <c:scaling>
          <c:orientation val="minMax"/>
        </c:scaling>
        <c:delete val="0"/>
        <c:axPos val="l"/>
        <c:majorGridlines/>
        <c:title>
          <c:tx>
            <c:rich>
              <a:bodyPr/>
              <a:lstStyle/>
              <a:p>
                <a:pPr>
                  <a:defRPr sz="1400"/>
                </a:pPr>
                <a:r>
                  <a:rPr lang="en-US" sz="1400"/>
                  <a:t>GDT-TS</a:t>
                </a:r>
              </a:p>
            </c:rich>
          </c:tx>
          <c:layout/>
          <c:overlay val="0"/>
        </c:title>
        <c:numFmt formatCode="General" sourceLinked="1"/>
        <c:majorTickMark val="out"/>
        <c:minorTickMark val="none"/>
        <c:tickLblPos val="nextTo"/>
        <c:crossAx val="60080896"/>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Sheet3!$B$37</c:f>
              <c:strCache>
                <c:ptCount val="1"/>
                <c:pt idx="0">
                  <c:v>Top1</c:v>
                </c:pt>
              </c:strCache>
            </c:strRef>
          </c:tx>
          <c:invertIfNegative val="0"/>
          <c:cat>
            <c:strRef>
              <c:f>Sheet3!$A$38:$A$45</c:f>
              <c:strCache>
                <c:ptCount val="8"/>
                <c:pt idx="0">
                  <c:v>P-2P-WMDS</c:v>
                </c:pt>
                <c:pt idx="1">
                  <c:v>P-3P-WMDS</c:v>
                </c:pt>
                <c:pt idx="2">
                  <c:v>P-3P-Modeller</c:v>
                </c:pt>
                <c:pt idx="3">
                  <c:v>P-2P-WMDS-Modeller</c:v>
                </c:pt>
                <c:pt idx="4">
                  <c:v>C-2P-WMDS</c:v>
                </c:pt>
                <c:pt idx="5">
                  <c:v>C-3P-WMDS</c:v>
                </c:pt>
                <c:pt idx="6">
                  <c:v>C-3P-Modeller</c:v>
                </c:pt>
                <c:pt idx="7">
                  <c:v>C-2P-WMDS-Modeller</c:v>
                </c:pt>
              </c:strCache>
            </c:strRef>
          </c:cat>
          <c:val>
            <c:numRef>
              <c:f>Sheet3!$B$38:$B$45</c:f>
              <c:numCache>
                <c:formatCode>General</c:formatCode>
                <c:ptCount val="8"/>
                <c:pt idx="0">
                  <c:v>1.09E-2</c:v>
                </c:pt>
                <c:pt idx="1">
                  <c:v>-1.34E-2</c:v>
                </c:pt>
                <c:pt idx="2">
                  <c:v>3.0000000000000027E-3</c:v>
                </c:pt>
                <c:pt idx="3">
                  <c:v>-3.5000000000000001E-3</c:v>
                </c:pt>
                <c:pt idx="4">
                  <c:v>-7.8E-2</c:v>
                </c:pt>
                <c:pt idx="5">
                  <c:v>-0.435</c:v>
                </c:pt>
                <c:pt idx="6">
                  <c:v>-5.8799999999999963E-2</c:v>
                </c:pt>
                <c:pt idx="7">
                  <c:v>-8.5999999999999993E-2</c:v>
                </c:pt>
              </c:numCache>
            </c:numRef>
          </c:val>
        </c:ser>
        <c:ser>
          <c:idx val="1"/>
          <c:order val="1"/>
          <c:tx>
            <c:strRef>
              <c:f>Sheet3!$C$37</c:f>
              <c:strCache>
                <c:ptCount val="1"/>
                <c:pt idx="0">
                  <c:v>Top10</c:v>
                </c:pt>
              </c:strCache>
            </c:strRef>
          </c:tx>
          <c:invertIfNegative val="0"/>
          <c:cat>
            <c:strRef>
              <c:f>Sheet3!$A$38:$A$45</c:f>
              <c:strCache>
                <c:ptCount val="8"/>
                <c:pt idx="0">
                  <c:v>P-2P-WMDS</c:v>
                </c:pt>
                <c:pt idx="1">
                  <c:v>P-3P-WMDS</c:v>
                </c:pt>
                <c:pt idx="2">
                  <c:v>P-3P-Modeller</c:v>
                </c:pt>
                <c:pt idx="3">
                  <c:v>P-2P-WMDS-Modeller</c:v>
                </c:pt>
                <c:pt idx="4">
                  <c:v>C-2P-WMDS</c:v>
                </c:pt>
                <c:pt idx="5">
                  <c:v>C-3P-WMDS</c:v>
                </c:pt>
                <c:pt idx="6">
                  <c:v>C-3P-Modeller</c:v>
                </c:pt>
                <c:pt idx="7">
                  <c:v>C-2P-WMDS-Modeller</c:v>
                </c:pt>
              </c:strCache>
            </c:strRef>
          </c:cat>
          <c:val>
            <c:numRef>
              <c:f>Sheet3!$C$38:$C$45</c:f>
              <c:numCache>
                <c:formatCode>General</c:formatCode>
                <c:ptCount val="8"/>
                <c:pt idx="0">
                  <c:v>6.8999999999999999E-3</c:v>
                </c:pt>
                <c:pt idx="1">
                  <c:v>-2.5499999999999998E-2</c:v>
                </c:pt>
                <c:pt idx="2">
                  <c:v>-8.900000000000019E-3</c:v>
                </c:pt>
                <c:pt idx="3">
                  <c:v>-1.4E-2</c:v>
                </c:pt>
                <c:pt idx="4">
                  <c:v>-0.05</c:v>
                </c:pt>
                <c:pt idx="5">
                  <c:v>-0.4128</c:v>
                </c:pt>
                <c:pt idx="6">
                  <c:v>-2.9100000000000015E-2</c:v>
                </c:pt>
                <c:pt idx="7">
                  <c:v>-5.7500000000000002E-2</c:v>
                </c:pt>
              </c:numCache>
            </c:numRef>
          </c:val>
        </c:ser>
        <c:ser>
          <c:idx val="2"/>
          <c:order val="2"/>
          <c:tx>
            <c:strRef>
              <c:f>Sheet3!$D$37</c:f>
              <c:strCache>
                <c:ptCount val="1"/>
                <c:pt idx="0">
                  <c:v> All</c:v>
                </c:pt>
              </c:strCache>
            </c:strRef>
          </c:tx>
          <c:invertIfNegative val="0"/>
          <c:cat>
            <c:strRef>
              <c:f>Sheet3!$A$38:$A$45</c:f>
              <c:strCache>
                <c:ptCount val="8"/>
                <c:pt idx="0">
                  <c:v>P-2P-WMDS</c:v>
                </c:pt>
                <c:pt idx="1">
                  <c:v>P-3P-WMDS</c:v>
                </c:pt>
                <c:pt idx="2">
                  <c:v>P-3P-Modeller</c:v>
                </c:pt>
                <c:pt idx="3">
                  <c:v>P-2P-WMDS-Modeller</c:v>
                </c:pt>
                <c:pt idx="4">
                  <c:v>C-2P-WMDS</c:v>
                </c:pt>
                <c:pt idx="5">
                  <c:v>C-3P-WMDS</c:v>
                </c:pt>
                <c:pt idx="6">
                  <c:v>C-3P-Modeller</c:v>
                </c:pt>
                <c:pt idx="7">
                  <c:v>C-2P-WMDS-Modeller</c:v>
                </c:pt>
              </c:strCache>
            </c:strRef>
          </c:cat>
          <c:val>
            <c:numRef>
              <c:f>Sheet3!$D$38:$D$45</c:f>
              <c:numCache>
                <c:formatCode>General</c:formatCode>
                <c:ptCount val="8"/>
                <c:pt idx="0">
                  <c:v>7.1199999999999999E-2</c:v>
                </c:pt>
                <c:pt idx="1">
                  <c:v>-6.5799999999999997E-2</c:v>
                </c:pt>
                <c:pt idx="2">
                  <c:v>7.7699999999999991E-2</c:v>
                </c:pt>
                <c:pt idx="3">
                  <c:v>7.7799999999999994E-2</c:v>
                </c:pt>
                <c:pt idx="4">
                  <c:v>9.8199999999999996E-2</c:v>
                </c:pt>
                <c:pt idx="5">
                  <c:v>-0.34660000000000002</c:v>
                </c:pt>
                <c:pt idx="6">
                  <c:v>0.11860000000000004</c:v>
                </c:pt>
                <c:pt idx="7">
                  <c:v>9.5399999999999999E-2</c:v>
                </c:pt>
              </c:numCache>
            </c:numRef>
          </c:val>
        </c:ser>
        <c:dLbls>
          <c:showLegendKey val="0"/>
          <c:showVal val="0"/>
          <c:showCatName val="0"/>
          <c:showSerName val="0"/>
          <c:showPercent val="0"/>
          <c:showBubbleSize val="0"/>
        </c:dLbls>
        <c:gapWidth val="300"/>
        <c:axId val="64251776"/>
        <c:axId val="64262144"/>
      </c:barChart>
      <c:catAx>
        <c:axId val="64251776"/>
        <c:scaling>
          <c:orientation val="minMax"/>
        </c:scaling>
        <c:delete val="0"/>
        <c:axPos val="b"/>
        <c:title>
          <c:tx>
            <c:rich>
              <a:bodyPr/>
              <a:lstStyle/>
              <a:p>
                <a:pPr>
                  <a:defRPr sz="1400"/>
                </a:pPr>
                <a:r>
                  <a:rPr lang="en-US" sz="1400"/>
                  <a:t>Algorithms</a:t>
                </a:r>
              </a:p>
            </c:rich>
          </c:tx>
          <c:layout/>
          <c:overlay val="0"/>
        </c:title>
        <c:majorTickMark val="none"/>
        <c:minorTickMark val="none"/>
        <c:tickLblPos val="nextTo"/>
        <c:txPr>
          <a:bodyPr/>
          <a:lstStyle/>
          <a:p>
            <a:pPr>
              <a:defRPr sz="1200"/>
            </a:pPr>
            <a:endParaRPr lang="en-US"/>
          </a:p>
        </c:txPr>
        <c:crossAx val="64262144"/>
        <c:crosses val="autoZero"/>
        <c:auto val="1"/>
        <c:lblAlgn val="ctr"/>
        <c:lblOffset val="100"/>
        <c:noMultiLvlLbl val="0"/>
      </c:catAx>
      <c:valAx>
        <c:axId val="64262144"/>
        <c:scaling>
          <c:orientation val="minMax"/>
        </c:scaling>
        <c:delete val="0"/>
        <c:axPos val="l"/>
        <c:majorGridlines/>
        <c:title>
          <c:tx>
            <c:rich>
              <a:bodyPr/>
              <a:lstStyle/>
              <a:p>
                <a:pPr>
                  <a:defRPr sz="1400"/>
                </a:pPr>
                <a:r>
                  <a:rPr lang="en-US" sz="1400"/>
                  <a:t>Improved GDT-TS</a:t>
                </a:r>
              </a:p>
            </c:rich>
          </c:tx>
          <c:layout/>
          <c:overlay val="0"/>
        </c:title>
        <c:numFmt formatCode="General" sourceLinked="1"/>
        <c:majorTickMark val="out"/>
        <c:minorTickMark val="none"/>
        <c:tickLblPos val="nextTo"/>
        <c:crossAx val="64251776"/>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Sheet1!$B$29</c:f>
              <c:strCache>
                <c:ptCount val="1"/>
                <c:pt idx="0">
                  <c:v>Opusca(-)</c:v>
                </c:pt>
              </c:strCache>
            </c:strRef>
          </c:tx>
          <c:cat>
            <c:strRef>
              <c:f>Sheet1!$A$30:$A$33</c:f>
              <c:strCache>
                <c:ptCount val="4"/>
                <c:pt idx="0">
                  <c:v>CASP10</c:v>
                </c:pt>
                <c:pt idx="1">
                  <c:v>CASP9</c:v>
                </c:pt>
                <c:pt idx="2">
                  <c:v>CASP8</c:v>
                </c:pt>
                <c:pt idx="3">
                  <c:v>CASP7</c:v>
                </c:pt>
              </c:strCache>
            </c:strRef>
          </c:cat>
          <c:val>
            <c:numRef>
              <c:f>Sheet1!$B$30:$B$33</c:f>
              <c:numCache>
                <c:formatCode>General</c:formatCode>
                <c:ptCount val="4"/>
                <c:pt idx="0">
                  <c:v>0.23787920449948055</c:v>
                </c:pt>
                <c:pt idx="1">
                  <c:v>0.53049313990255009</c:v>
                </c:pt>
                <c:pt idx="2">
                  <c:v>0.50250224541461741</c:v>
                </c:pt>
                <c:pt idx="3">
                  <c:v>0.60374624614024863</c:v>
                </c:pt>
              </c:numCache>
            </c:numRef>
          </c:val>
          <c:smooth val="0"/>
        </c:ser>
        <c:ser>
          <c:idx val="1"/>
          <c:order val="1"/>
          <c:tx>
            <c:strRef>
              <c:f>Sheet1!$C$29</c:f>
              <c:strCache>
                <c:ptCount val="1"/>
                <c:pt idx="0">
                  <c:v>Ddfire(-)</c:v>
                </c:pt>
              </c:strCache>
            </c:strRef>
          </c:tx>
          <c:cat>
            <c:strRef>
              <c:f>Sheet1!$A$30:$A$33</c:f>
              <c:strCache>
                <c:ptCount val="4"/>
                <c:pt idx="0">
                  <c:v>CASP10</c:v>
                </c:pt>
                <c:pt idx="1">
                  <c:v>CASP9</c:v>
                </c:pt>
                <c:pt idx="2">
                  <c:v>CASP8</c:v>
                </c:pt>
                <c:pt idx="3">
                  <c:v>CASP7</c:v>
                </c:pt>
              </c:strCache>
            </c:strRef>
          </c:cat>
          <c:val>
            <c:numRef>
              <c:f>Sheet1!$C$30:$C$33</c:f>
              <c:numCache>
                <c:formatCode>General</c:formatCode>
                <c:ptCount val="4"/>
                <c:pt idx="0">
                  <c:v>0.23876152102558779</c:v>
                </c:pt>
                <c:pt idx="1">
                  <c:v>0.55307604259963206</c:v>
                </c:pt>
                <c:pt idx="2">
                  <c:v>0.52862574549940733</c:v>
                </c:pt>
                <c:pt idx="3">
                  <c:v>0.40536457262145092</c:v>
                </c:pt>
              </c:numCache>
            </c:numRef>
          </c:val>
          <c:smooth val="0"/>
        </c:ser>
        <c:ser>
          <c:idx val="2"/>
          <c:order val="2"/>
          <c:tx>
            <c:strRef>
              <c:f>Sheet1!$D$29</c:f>
              <c:strCache>
                <c:ptCount val="1"/>
                <c:pt idx="0">
                  <c:v>CalRW(-)</c:v>
                </c:pt>
              </c:strCache>
            </c:strRef>
          </c:tx>
          <c:cat>
            <c:strRef>
              <c:f>Sheet1!$A$30:$A$33</c:f>
              <c:strCache>
                <c:ptCount val="4"/>
                <c:pt idx="0">
                  <c:v>CASP10</c:v>
                </c:pt>
                <c:pt idx="1">
                  <c:v>CASP9</c:v>
                </c:pt>
                <c:pt idx="2">
                  <c:v>CASP8</c:v>
                </c:pt>
                <c:pt idx="3">
                  <c:v>CASP7</c:v>
                </c:pt>
              </c:strCache>
            </c:strRef>
          </c:cat>
          <c:val>
            <c:numRef>
              <c:f>Sheet1!$D$30:$D$33</c:f>
              <c:numCache>
                <c:formatCode>General</c:formatCode>
                <c:ptCount val="4"/>
                <c:pt idx="0">
                  <c:v>0.23066001203331127</c:v>
                </c:pt>
                <c:pt idx="1">
                  <c:v>0.47251457203828967</c:v>
                </c:pt>
                <c:pt idx="2">
                  <c:v>0.48298362841850234</c:v>
                </c:pt>
                <c:pt idx="3">
                  <c:v>0.34981235384381465</c:v>
                </c:pt>
              </c:numCache>
            </c:numRef>
          </c:val>
          <c:smooth val="0"/>
        </c:ser>
        <c:ser>
          <c:idx val="3"/>
          <c:order val="3"/>
          <c:tx>
            <c:strRef>
              <c:f>Sheet1!$E$29</c:f>
              <c:strCache>
                <c:ptCount val="1"/>
                <c:pt idx="0">
                  <c:v>ProQ2</c:v>
                </c:pt>
              </c:strCache>
            </c:strRef>
          </c:tx>
          <c:cat>
            <c:strRef>
              <c:f>Sheet1!$A$30:$A$33</c:f>
              <c:strCache>
                <c:ptCount val="4"/>
                <c:pt idx="0">
                  <c:v>CASP10</c:v>
                </c:pt>
                <c:pt idx="1">
                  <c:v>CASP9</c:v>
                </c:pt>
                <c:pt idx="2">
                  <c:v>CASP8</c:v>
                </c:pt>
                <c:pt idx="3">
                  <c:v>CASP7</c:v>
                </c:pt>
              </c:strCache>
            </c:strRef>
          </c:cat>
          <c:val>
            <c:numRef>
              <c:f>Sheet1!$E$30:$E$33</c:f>
              <c:numCache>
                <c:formatCode>General</c:formatCode>
                <c:ptCount val="4"/>
                <c:pt idx="0">
                  <c:v>0.4627</c:v>
                </c:pt>
                <c:pt idx="1">
                  <c:v>0.61240000000000006</c:v>
                </c:pt>
                <c:pt idx="2">
                  <c:v>0.69340000000000002</c:v>
                </c:pt>
                <c:pt idx="3">
                  <c:v>0.6623</c:v>
                </c:pt>
              </c:numCache>
            </c:numRef>
          </c:val>
          <c:smooth val="0"/>
        </c:ser>
        <c:dLbls>
          <c:showLegendKey val="0"/>
          <c:showVal val="0"/>
          <c:showCatName val="0"/>
          <c:showSerName val="0"/>
          <c:showPercent val="0"/>
          <c:showBubbleSize val="0"/>
        </c:dLbls>
        <c:marker val="1"/>
        <c:smooth val="0"/>
        <c:axId val="34392320"/>
        <c:axId val="34406784"/>
      </c:lineChart>
      <c:catAx>
        <c:axId val="34392320"/>
        <c:scaling>
          <c:orientation val="minMax"/>
        </c:scaling>
        <c:delete val="0"/>
        <c:axPos val="b"/>
        <c:title>
          <c:tx>
            <c:rich>
              <a:bodyPr/>
              <a:lstStyle/>
              <a:p>
                <a:pPr>
                  <a:defRPr sz="2000"/>
                </a:pPr>
                <a:r>
                  <a:rPr lang="en-US" sz="2000"/>
                  <a:t>Data Sets</a:t>
                </a:r>
              </a:p>
            </c:rich>
          </c:tx>
          <c:layout/>
          <c:overlay val="0"/>
        </c:title>
        <c:majorTickMark val="none"/>
        <c:minorTickMark val="none"/>
        <c:tickLblPos val="nextTo"/>
        <c:txPr>
          <a:bodyPr/>
          <a:lstStyle/>
          <a:p>
            <a:pPr>
              <a:defRPr sz="1800"/>
            </a:pPr>
            <a:endParaRPr lang="en-US"/>
          </a:p>
        </c:txPr>
        <c:crossAx val="34406784"/>
        <c:crosses val="autoZero"/>
        <c:auto val="1"/>
        <c:lblAlgn val="ctr"/>
        <c:lblOffset val="100"/>
        <c:noMultiLvlLbl val="0"/>
      </c:catAx>
      <c:valAx>
        <c:axId val="34406784"/>
        <c:scaling>
          <c:orientation val="minMax"/>
        </c:scaling>
        <c:delete val="0"/>
        <c:axPos val="l"/>
        <c:majorGridlines/>
        <c:title>
          <c:tx>
            <c:rich>
              <a:bodyPr/>
              <a:lstStyle/>
              <a:p>
                <a:pPr>
                  <a:defRPr sz="1800"/>
                </a:pPr>
                <a:r>
                  <a:rPr lang="en-US" sz="1800"/>
                  <a:t>Correlation Value</a:t>
                </a:r>
              </a:p>
            </c:rich>
          </c:tx>
          <c:layout/>
          <c:overlay val="0"/>
        </c:title>
        <c:numFmt formatCode="General" sourceLinked="1"/>
        <c:majorTickMark val="out"/>
        <c:minorTickMark val="none"/>
        <c:tickLblPos val="nextTo"/>
        <c:txPr>
          <a:bodyPr/>
          <a:lstStyle/>
          <a:p>
            <a:pPr>
              <a:defRPr sz="1800"/>
            </a:pPr>
            <a:endParaRPr lang="en-US"/>
          </a:p>
        </c:txPr>
        <c:crossAx val="34392320"/>
        <c:crosses val="autoZero"/>
        <c:crossBetween val="between"/>
      </c:valAx>
    </c:plotArea>
    <c:legend>
      <c:legendPos val="r"/>
      <c:layout/>
      <c:overlay val="0"/>
      <c:txPr>
        <a:bodyPr/>
        <a:lstStyle/>
        <a:p>
          <a:pPr>
            <a:defRPr sz="20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txPr>
              <a:bodyPr/>
              <a:lstStyle/>
              <a:p>
                <a:pPr>
                  <a:defRPr sz="1200">
                    <a:solidFill>
                      <a:srgbClr val="FF0000"/>
                    </a:solidFill>
                  </a:defRPr>
                </a:pPr>
                <a:endParaRPr lang="en-US"/>
              </a:p>
            </c:txPr>
            <c:showLegendKey val="0"/>
            <c:showVal val="1"/>
            <c:showCatName val="0"/>
            <c:showSerName val="0"/>
            <c:showPercent val="0"/>
            <c:showBubbleSize val="0"/>
            <c:showLeaderLines val="0"/>
          </c:dLbls>
          <c:cat>
            <c:strRef>
              <c:f>Sheet3!$A$62:$A$69</c:f>
              <c:strCache>
                <c:ptCount val="8"/>
                <c:pt idx="0">
                  <c:v>P-2P-WMDS</c:v>
                </c:pt>
                <c:pt idx="1">
                  <c:v>C-2P-WMDS</c:v>
                </c:pt>
                <c:pt idx="2">
                  <c:v>P-3P-WMDS</c:v>
                </c:pt>
                <c:pt idx="3">
                  <c:v>C-3P-WMDS</c:v>
                </c:pt>
                <c:pt idx="4">
                  <c:v>P-3P-MODELLER</c:v>
                </c:pt>
                <c:pt idx="5">
                  <c:v>C-3P-MODELLER</c:v>
                </c:pt>
                <c:pt idx="6">
                  <c:v>P-2P-WMDS-MODELLER</c:v>
                </c:pt>
                <c:pt idx="7">
                  <c:v>C-2P-WMDS-MODELLER</c:v>
                </c:pt>
              </c:strCache>
            </c:strRef>
          </c:cat>
          <c:val>
            <c:numRef>
              <c:f>Sheet3!$G$62:$G$69</c:f>
              <c:numCache>
                <c:formatCode>0.000</c:formatCode>
                <c:ptCount val="8"/>
                <c:pt idx="0">
                  <c:v>41.733333333333334</c:v>
                </c:pt>
                <c:pt idx="1">
                  <c:v>111.503125</c:v>
                </c:pt>
                <c:pt idx="2">
                  <c:v>35.881250000000001</c:v>
                </c:pt>
                <c:pt idx="3">
                  <c:v>109.715625</c:v>
                </c:pt>
                <c:pt idx="4">
                  <c:v>212.80520833333333</c:v>
                </c:pt>
                <c:pt idx="5">
                  <c:v>276.32916666666665</c:v>
                </c:pt>
                <c:pt idx="6">
                  <c:v>368.359375</c:v>
                </c:pt>
                <c:pt idx="7">
                  <c:v>428.05416666666667</c:v>
                </c:pt>
              </c:numCache>
            </c:numRef>
          </c:val>
        </c:ser>
        <c:dLbls>
          <c:showLegendKey val="0"/>
          <c:showVal val="1"/>
          <c:showCatName val="0"/>
          <c:showSerName val="0"/>
          <c:showPercent val="0"/>
          <c:showBubbleSize val="0"/>
        </c:dLbls>
        <c:gapWidth val="75"/>
        <c:axId val="50844416"/>
        <c:axId val="50847744"/>
      </c:barChart>
      <c:catAx>
        <c:axId val="50844416"/>
        <c:scaling>
          <c:orientation val="minMax"/>
        </c:scaling>
        <c:delete val="0"/>
        <c:axPos val="b"/>
        <c:title>
          <c:tx>
            <c:rich>
              <a:bodyPr/>
              <a:lstStyle/>
              <a:p>
                <a:pPr>
                  <a:defRPr sz="1200"/>
                </a:pPr>
                <a:r>
                  <a:rPr lang="en-US" sz="1200"/>
                  <a:t>Algorithms</a:t>
                </a:r>
              </a:p>
            </c:rich>
          </c:tx>
          <c:layout/>
          <c:overlay val="0"/>
        </c:title>
        <c:majorTickMark val="none"/>
        <c:minorTickMark val="none"/>
        <c:tickLblPos val="nextTo"/>
        <c:txPr>
          <a:bodyPr/>
          <a:lstStyle/>
          <a:p>
            <a:pPr>
              <a:defRPr sz="1200"/>
            </a:pPr>
            <a:endParaRPr lang="en-US"/>
          </a:p>
        </c:txPr>
        <c:crossAx val="50847744"/>
        <c:crosses val="autoZero"/>
        <c:auto val="1"/>
        <c:lblAlgn val="ctr"/>
        <c:lblOffset val="100"/>
        <c:noMultiLvlLbl val="0"/>
      </c:catAx>
      <c:valAx>
        <c:axId val="50847744"/>
        <c:scaling>
          <c:orientation val="minMax"/>
        </c:scaling>
        <c:delete val="0"/>
        <c:axPos val="l"/>
        <c:title>
          <c:tx>
            <c:rich>
              <a:bodyPr rot="-5400000" vert="horz"/>
              <a:lstStyle/>
              <a:p>
                <a:pPr>
                  <a:defRPr sz="1200"/>
                </a:pPr>
                <a:r>
                  <a:rPr lang="en-US" sz="1200"/>
                  <a:t>Minutes</a:t>
                </a:r>
              </a:p>
            </c:rich>
          </c:tx>
          <c:layout/>
          <c:overlay val="0"/>
        </c:title>
        <c:numFmt formatCode="0" sourceLinked="0"/>
        <c:majorTickMark val="none"/>
        <c:minorTickMark val="none"/>
        <c:tickLblPos val="nextTo"/>
        <c:crossAx val="5084441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5.4446631671041121E-2"/>
          <c:y val="4.3200465700542298E-2"/>
          <c:w val="0.94555336832895887"/>
          <c:h val="0.59213015238612432"/>
        </c:manualLayout>
      </c:layout>
      <c:bar3DChart>
        <c:barDir val="col"/>
        <c:grouping val="clustered"/>
        <c:varyColors val="0"/>
        <c:ser>
          <c:idx val="0"/>
          <c:order val="0"/>
          <c:tx>
            <c:strRef>
              <c:f>Sheet3!$B$71</c:f>
              <c:strCache>
                <c:ptCount val="1"/>
                <c:pt idx="0">
                  <c:v> Evaluation</c:v>
                </c:pt>
              </c:strCache>
            </c:strRef>
          </c:tx>
          <c:invertIfNegative val="0"/>
          <c:dLbls>
            <c:txPr>
              <a:bodyPr/>
              <a:lstStyle/>
              <a:p>
                <a:pPr>
                  <a:defRPr sz="1200">
                    <a:solidFill>
                      <a:schemeClr val="tx2">
                        <a:lumMod val="75000"/>
                      </a:schemeClr>
                    </a:solidFill>
                  </a:defRPr>
                </a:pPr>
                <a:endParaRPr lang="en-US"/>
              </a:p>
            </c:txPr>
            <c:showLegendKey val="0"/>
            <c:showVal val="1"/>
            <c:showCatName val="0"/>
            <c:showSerName val="0"/>
            <c:showPercent val="0"/>
            <c:showBubbleSize val="0"/>
            <c:showLeaderLines val="0"/>
          </c:dLbls>
          <c:cat>
            <c:strRef>
              <c:f>Sheet3!$A$72:$A$79</c:f>
              <c:strCache>
                <c:ptCount val="8"/>
                <c:pt idx="0">
                  <c:v>P-2P-WMDS</c:v>
                </c:pt>
                <c:pt idx="1">
                  <c:v>C-2P-WMDS</c:v>
                </c:pt>
                <c:pt idx="2">
                  <c:v>P-3P-WMDS</c:v>
                </c:pt>
                <c:pt idx="3">
                  <c:v>C-3P-WMDS</c:v>
                </c:pt>
                <c:pt idx="4">
                  <c:v>P-3P-MODELLER</c:v>
                </c:pt>
                <c:pt idx="5">
                  <c:v>C-3P-MODELLER</c:v>
                </c:pt>
                <c:pt idx="6">
                  <c:v>P-2P-WMDS-MODELLER</c:v>
                </c:pt>
                <c:pt idx="7">
                  <c:v>C-2P-WMDS-MODELLER</c:v>
                </c:pt>
              </c:strCache>
            </c:strRef>
          </c:cat>
          <c:val>
            <c:numRef>
              <c:f>Sheet3!$B$72:$B$79</c:f>
              <c:numCache>
                <c:formatCode>0.000</c:formatCode>
                <c:ptCount val="8"/>
                <c:pt idx="0">
                  <c:v>1.6526041666666667</c:v>
                </c:pt>
                <c:pt idx="1">
                  <c:v>8.5138541666666665</c:v>
                </c:pt>
                <c:pt idx="2">
                  <c:v>1.3413541666666666</c:v>
                </c:pt>
                <c:pt idx="3">
                  <c:v>8.566770833333333</c:v>
                </c:pt>
                <c:pt idx="4">
                  <c:v>1.0558333333333334</c:v>
                </c:pt>
                <c:pt idx="5">
                  <c:v>9.8224999999999998</c:v>
                </c:pt>
                <c:pt idx="6">
                  <c:v>1.5238541666666667</c:v>
                </c:pt>
                <c:pt idx="7">
                  <c:v>10.991562499999999</c:v>
                </c:pt>
              </c:numCache>
            </c:numRef>
          </c:val>
        </c:ser>
        <c:ser>
          <c:idx val="1"/>
          <c:order val="1"/>
          <c:tx>
            <c:strRef>
              <c:f>Sheet3!$C$71</c:f>
              <c:strCache>
                <c:ptCount val="1"/>
                <c:pt idx="0">
                  <c:v>Selection</c:v>
                </c:pt>
              </c:strCache>
            </c:strRef>
          </c:tx>
          <c:invertIfNegative val="0"/>
          <c:dLbls>
            <c:txPr>
              <a:bodyPr/>
              <a:lstStyle/>
              <a:p>
                <a:pPr>
                  <a:defRPr sz="1200">
                    <a:solidFill>
                      <a:srgbClr val="C00000"/>
                    </a:solidFill>
                  </a:defRPr>
                </a:pPr>
                <a:endParaRPr lang="en-US"/>
              </a:p>
            </c:txPr>
            <c:showLegendKey val="0"/>
            <c:showVal val="1"/>
            <c:showCatName val="0"/>
            <c:showSerName val="0"/>
            <c:showPercent val="0"/>
            <c:showBubbleSize val="0"/>
            <c:showLeaderLines val="0"/>
          </c:dLbls>
          <c:cat>
            <c:strRef>
              <c:f>Sheet3!$A$72:$A$79</c:f>
              <c:strCache>
                <c:ptCount val="8"/>
                <c:pt idx="0">
                  <c:v>P-2P-WMDS</c:v>
                </c:pt>
                <c:pt idx="1">
                  <c:v>C-2P-WMDS</c:v>
                </c:pt>
                <c:pt idx="2">
                  <c:v>P-3P-WMDS</c:v>
                </c:pt>
                <c:pt idx="3">
                  <c:v>C-3P-WMDS</c:v>
                </c:pt>
                <c:pt idx="4">
                  <c:v>P-3P-MODELLER</c:v>
                </c:pt>
                <c:pt idx="5">
                  <c:v>C-3P-MODELLER</c:v>
                </c:pt>
                <c:pt idx="6">
                  <c:v>P-2P-WMDS-MODELLER</c:v>
                </c:pt>
                <c:pt idx="7">
                  <c:v>C-2P-WMDS-MODELLER</c:v>
                </c:pt>
              </c:strCache>
            </c:strRef>
          </c:cat>
          <c:val>
            <c:numRef>
              <c:f>Sheet3!$C$72:$C$79</c:f>
              <c:numCache>
                <c:formatCode>0.000</c:formatCode>
                <c:ptCount val="8"/>
                <c:pt idx="0">
                  <c:v>0</c:v>
                </c:pt>
                <c:pt idx="1">
                  <c:v>0</c:v>
                </c:pt>
                <c:pt idx="2">
                  <c:v>0</c:v>
                </c:pt>
                <c:pt idx="3">
                  <c:v>2.0833333333333335E-4</c:v>
                </c:pt>
                <c:pt idx="4">
                  <c:v>5.2083333333333333E-4</c:v>
                </c:pt>
                <c:pt idx="5">
                  <c:v>4.1666666666666669E-4</c:v>
                </c:pt>
                <c:pt idx="6">
                  <c:v>4.1666666666666669E-4</c:v>
                </c:pt>
                <c:pt idx="7">
                  <c:v>6.2500000000000001E-4</c:v>
                </c:pt>
              </c:numCache>
            </c:numRef>
          </c:val>
        </c:ser>
        <c:ser>
          <c:idx val="2"/>
          <c:order val="2"/>
          <c:tx>
            <c:strRef>
              <c:f>Sheet3!$D$71</c:f>
              <c:strCache>
                <c:ptCount val="1"/>
                <c:pt idx="0">
                  <c:v>Crossover</c:v>
                </c:pt>
              </c:strCache>
            </c:strRef>
          </c:tx>
          <c:invertIfNegative val="0"/>
          <c:dLbls>
            <c:txPr>
              <a:bodyPr/>
              <a:lstStyle/>
              <a:p>
                <a:pPr>
                  <a:defRPr sz="1200">
                    <a:solidFill>
                      <a:srgbClr val="007635"/>
                    </a:solidFill>
                  </a:defRPr>
                </a:pPr>
                <a:endParaRPr lang="en-US"/>
              </a:p>
            </c:txPr>
            <c:showLegendKey val="0"/>
            <c:showVal val="1"/>
            <c:showCatName val="0"/>
            <c:showSerName val="0"/>
            <c:showPercent val="0"/>
            <c:showBubbleSize val="0"/>
            <c:showLeaderLines val="0"/>
          </c:dLbls>
          <c:cat>
            <c:strRef>
              <c:f>Sheet3!$A$72:$A$79</c:f>
              <c:strCache>
                <c:ptCount val="8"/>
                <c:pt idx="0">
                  <c:v>P-2P-WMDS</c:v>
                </c:pt>
                <c:pt idx="1">
                  <c:v>C-2P-WMDS</c:v>
                </c:pt>
                <c:pt idx="2">
                  <c:v>P-3P-WMDS</c:v>
                </c:pt>
                <c:pt idx="3">
                  <c:v>C-3P-WMDS</c:v>
                </c:pt>
                <c:pt idx="4">
                  <c:v>P-3P-MODELLER</c:v>
                </c:pt>
                <c:pt idx="5">
                  <c:v>C-3P-MODELLER</c:v>
                </c:pt>
                <c:pt idx="6">
                  <c:v>P-2P-WMDS-MODELLER</c:v>
                </c:pt>
                <c:pt idx="7">
                  <c:v>C-2P-WMDS-MODELLER</c:v>
                </c:pt>
              </c:strCache>
            </c:strRef>
          </c:cat>
          <c:val>
            <c:numRef>
              <c:f>Sheet3!$D$72:$D$79</c:f>
              <c:numCache>
                <c:formatCode>0.000</c:formatCode>
                <c:ptCount val="8"/>
                <c:pt idx="0">
                  <c:v>2.5202083333333336</c:v>
                </c:pt>
                <c:pt idx="1">
                  <c:v>2.63625</c:v>
                </c:pt>
                <c:pt idx="2">
                  <c:v>2.2459374999999997</c:v>
                </c:pt>
                <c:pt idx="3">
                  <c:v>2.4040625000000002</c:v>
                </c:pt>
                <c:pt idx="4">
                  <c:v>20.223958333333332</c:v>
                </c:pt>
                <c:pt idx="5">
                  <c:v>17.809479166666666</c:v>
                </c:pt>
                <c:pt idx="6">
                  <c:v>35.310833333333335</c:v>
                </c:pt>
                <c:pt idx="7">
                  <c:v>31.813020833333333</c:v>
                </c:pt>
              </c:numCache>
            </c:numRef>
          </c:val>
        </c:ser>
        <c:dLbls>
          <c:showLegendKey val="0"/>
          <c:showVal val="1"/>
          <c:showCatName val="0"/>
          <c:showSerName val="0"/>
          <c:showPercent val="0"/>
          <c:showBubbleSize val="0"/>
        </c:dLbls>
        <c:gapWidth val="75"/>
        <c:shape val="box"/>
        <c:axId val="36082816"/>
        <c:axId val="36084736"/>
        <c:axId val="0"/>
      </c:bar3DChart>
      <c:catAx>
        <c:axId val="36082816"/>
        <c:scaling>
          <c:orientation val="minMax"/>
        </c:scaling>
        <c:delete val="0"/>
        <c:axPos val="b"/>
        <c:title>
          <c:tx>
            <c:rich>
              <a:bodyPr/>
              <a:lstStyle/>
              <a:p>
                <a:pPr>
                  <a:defRPr sz="1200"/>
                </a:pPr>
                <a:r>
                  <a:rPr lang="en-US" sz="1200"/>
                  <a:t>Algorithms</a:t>
                </a:r>
              </a:p>
            </c:rich>
          </c:tx>
          <c:layout>
            <c:manualLayout>
              <c:xMode val="edge"/>
              <c:yMode val="edge"/>
              <c:x val="0.47640255905511814"/>
              <c:y val="0.90741842580961429"/>
            </c:manualLayout>
          </c:layout>
          <c:overlay val="0"/>
        </c:title>
        <c:majorTickMark val="none"/>
        <c:minorTickMark val="none"/>
        <c:tickLblPos val="nextTo"/>
        <c:txPr>
          <a:bodyPr/>
          <a:lstStyle/>
          <a:p>
            <a:pPr>
              <a:defRPr sz="1200"/>
            </a:pPr>
            <a:endParaRPr lang="en-US"/>
          </a:p>
        </c:txPr>
        <c:crossAx val="36084736"/>
        <c:crosses val="autoZero"/>
        <c:auto val="1"/>
        <c:lblAlgn val="ctr"/>
        <c:lblOffset val="100"/>
        <c:noMultiLvlLbl val="0"/>
      </c:catAx>
      <c:valAx>
        <c:axId val="36084736"/>
        <c:scaling>
          <c:orientation val="minMax"/>
        </c:scaling>
        <c:delete val="0"/>
        <c:axPos val="l"/>
        <c:title>
          <c:tx>
            <c:rich>
              <a:bodyPr rot="-5400000" vert="horz"/>
              <a:lstStyle/>
              <a:p>
                <a:pPr>
                  <a:defRPr sz="1200"/>
                </a:pPr>
                <a:r>
                  <a:rPr lang="en-US" sz="1200"/>
                  <a:t>Minutes</a:t>
                </a:r>
              </a:p>
            </c:rich>
          </c:tx>
          <c:layout>
            <c:manualLayout>
              <c:xMode val="edge"/>
              <c:yMode val="edge"/>
              <c:x val="3.9331802274715656E-3"/>
              <c:y val="0.21851600303516563"/>
            </c:manualLayout>
          </c:layout>
          <c:overlay val="0"/>
        </c:title>
        <c:numFmt formatCode="0" sourceLinked="0"/>
        <c:majorTickMark val="none"/>
        <c:minorTickMark val="none"/>
        <c:tickLblPos val="nextTo"/>
        <c:crossAx val="36082816"/>
        <c:crosses val="autoZero"/>
        <c:crossBetween val="between"/>
      </c:valAx>
    </c:plotArea>
    <c:legend>
      <c:legendPos val="b"/>
      <c:layout>
        <c:manualLayout>
          <c:xMode val="edge"/>
          <c:yMode val="edge"/>
          <c:x val="0.11129903032954214"/>
          <c:y val="7.8358273936137132E-2"/>
          <c:w val="0.4998877223680373"/>
          <c:h val="6.6006005085940136E-2"/>
        </c:manualLayout>
      </c:layout>
      <c:overlay val="0"/>
      <c:txPr>
        <a:bodyPr/>
        <a:lstStyle/>
        <a:p>
          <a:pPr>
            <a:defRPr sz="12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Sheet2!$A$24</c:f>
              <c:strCache>
                <c:ptCount val="1"/>
                <c:pt idx="0">
                  <c:v>P-2P-WMDS</c:v>
                </c:pt>
              </c:strCache>
            </c:strRef>
          </c:tx>
          <c:cat>
            <c:strRef>
              <c:f>Sheet2!$B$23:$G$23</c:f>
              <c:strCache>
                <c:ptCount val="6"/>
                <c:pt idx="0">
                  <c:v> Evaluation</c:v>
                </c:pt>
                <c:pt idx="1">
                  <c:v>Selection</c:v>
                </c:pt>
                <c:pt idx="2">
                  <c:v>Build Matrix</c:v>
                </c:pt>
                <c:pt idx="3">
                  <c:v> Combination</c:v>
                </c:pt>
                <c:pt idx="4">
                  <c:v> WMDS</c:v>
                </c:pt>
                <c:pt idx="5">
                  <c:v> xyz2pdb</c:v>
                </c:pt>
              </c:strCache>
            </c:strRef>
          </c:cat>
          <c:val>
            <c:numRef>
              <c:f>Sheet2!$B$24:$G$24</c:f>
              <c:numCache>
                <c:formatCode>General</c:formatCode>
                <c:ptCount val="6"/>
                <c:pt idx="0">
                  <c:v>1.6526041666666667</c:v>
                </c:pt>
                <c:pt idx="1">
                  <c:v>0</c:v>
                </c:pt>
                <c:pt idx="2">
                  <c:v>0.65031249999999996</c:v>
                </c:pt>
                <c:pt idx="3">
                  <c:v>0.22364583333333332</c:v>
                </c:pt>
                <c:pt idx="4">
                  <c:v>1.0846875</c:v>
                </c:pt>
                <c:pt idx="5">
                  <c:v>0.56156250000000008</c:v>
                </c:pt>
              </c:numCache>
            </c:numRef>
          </c:val>
          <c:smooth val="0"/>
        </c:ser>
        <c:ser>
          <c:idx val="1"/>
          <c:order val="1"/>
          <c:tx>
            <c:strRef>
              <c:f>Sheet2!$A$25</c:f>
              <c:strCache>
                <c:ptCount val="1"/>
                <c:pt idx="0">
                  <c:v>C-2P-WMDS</c:v>
                </c:pt>
              </c:strCache>
            </c:strRef>
          </c:tx>
          <c:cat>
            <c:strRef>
              <c:f>Sheet2!$B$23:$G$23</c:f>
              <c:strCache>
                <c:ptCount val="6"/>
                <c:pt idx="0">
                  <c:v> Evaluation</c:v>
                </c:pt>
                <c:pt idx="1">
                  <c:v>Selection</c:v>
                </c:pt>
                <c:pt idx="2">
                  <c:v>Build Matrix</c:v>
                </c:pt>
                <c:pt idx="3">
                  <c:v> Combination</c:v>
                </c:pt>
                <c:pt idx="4">
                  <c:v> WMDS</c:v>
                </c:pt>
                <c:pt idx="5">
                  <c:v> xyz2pdb</c:v>
                </c:pt>
              </c:strCache>
            </c:strRef>
          </c:cat>
          <c:val>
            <c:numRef>
              <c:f>Sheet2!$B$25:$G$25</c:f>
              <c:numCache>
                <c:formatCode>General</c:formatCode>
                <c:ptCount val="6"/>
                <c:pt idx="0">
                  <c:v>8.5138541666666665</c:v>
                </c:pt>
                <c:pt idx="1">
                  <c:v>0</c:v>
                </c:pt>
                <c:pt idx="2">
                  <c:v>0.46885416666666668</c:v>
                </c:pt>
                <c:pt idx="3">
                  <c:v>0.200625</c:v>
                </c:pt>
                <c:pt idx="4">
                  <c:v>1.5460416666666668</c:v>
                </c:pt>
                <c:pt idx="5">
                  <c:v>0.42072916666666665</c:v>
                </c:pt>
              </c:numCache>
            </c:numRef>
          </c:val>
          <c:smooth val="0"/>
        </c:ser>
        <c:ser>
          <c:idx val="2"/>
          <c:order val="2"/>
          <c:tx>
            <c:strRef>
              <c:f>Sheet2!$A$26</c:f>
              <c:strCache>
                <c:ptCount val="1"/>
                <c:pt idx="0">
                  <c:v>P-3P-WMDS</c:v>
                </c:pt>
              </c:strCache>
            </c:strRef>
          </c:tx>
          <c:cat>
            <c:strRef>
              <c:f>Sheet2!$B$23:$G$23</c:f>
              <c:strCache>
                <c:ptCount val="6"/>
                <c:pt idx="0">
                  <c:v> Evaluation</c:v>
                </c:pt>
                <c:pt idx="1">
                  <c:v>Selection</c:v>
                </c:pt>
                <c:pt idx="2">
                  <c:v>Build Matrix</c:v>
                </c:pt>
                <c:pt idx="3">
                  <c:v> Combination</c:v>
                </c:pt>
                <c:pt idx="4">
                  <c:v> WMDS</c:v>
                </c:pt>
                <c:pt idx="5">
                  <c:v> xyz2pdb</c:v>
                </c:pt>
              </c:strCache>
            </c:strRef>
          </c:cat>
          <c:val>
            <c:numRef>
              <c:f>Sheet2!$B$26:$G$26</c:f>
              <c:numCache>
                <c:formatCode>General</c:formatCode>
                <c:ptCount val="6"/>
                <c:pt idx="0">
                  <c:v>1.3413541666666666</c:v>
                </c:pt>
                <c:pt idx="1">
                  <c:v>0</c:v>
                </c:pt>
                <c:pt idx="2">
                  <c:v>0.54166666666666663</c:v>
                </c:pt>
                <c:pt idx="3">
                  <c:v>0.20729166666666668</c:v>
                </c:pt>
                <c:pt idx="4">
                  <c:v>1.0742708333333333</c:v>
                </c:pt>
                <c:pt idx="5">
                  <c:v>0.42270833333333335</c:v>
                </c:pt>
              </c:numCache>
            </c:numRef>
          </c:val>
          <c:smooth val="0"/>
        </c:ser>
        <c:ser>
          <c:idx val="3"/>
          <c:order val="3"/>
          <c:tx>
            <c:strRef>
              <c:f>Sheet2!$A$27</c:f>
              <c:strCache>
                <c:ptCount val="1"/>
                <c:pt idx="0">
                  <c:v>C-3P-WMDS</c:v>
                </c:pt>
              </c:strCache>
            </c:strRef>
          </c:tx>
          <c:cat>
            <c:strRef>
              <c:f>Sheet2!$B$23:$G$23</c:f>
              <c:strCache>
                <c:ptCount val="6"/>
                <c:pt idx="0">
                  <c:v> Evaluation</c:v>
                </c:pt>
                <c:pt idx="1">
                  <c:v>Selection</c:v>
                </c:pt>
                <c:pt idx="2">
                  <c:v>Build Matrix</c:v>
                </c:pt>
                <c:pt idx="3">
                  <c:v> Combination</c:v>
                </c:pt>
                <c:pt idx="4">
                  <c:v> WMDS</c:v>
                </c:pt>
                <c:pt idx="5">
                  <c:v> xyz2pdb</c:v>
                </c:pt>
              </c:strCache>
            </c:strRef>
          </c:cat>
          <c:val>
            <c:numRef>
              <c:f>Sheet2!$B$27:$G$27</c:f>
              <c:numCache>
                <c:formatCode>General</c:formatCode>
                <c:ptCount val="6"/>
                <c:pt idx="0">
                  <c:v>8.566770833333333</c:v>
                </c:pt>
                <c:pt idx="1">
                  <c:v>2.0833333333333335E-4</c:v>
                </c:pt>
                <c:pt idx="2">
                  <c:v>0.62031250000000004</c:v>
                </c:pt>
                <c:pt idx="3">
                  <c:v>0.24562500000000001</c:v>
                </c:pt>
                <c:pt idx="4">
                  <c:v>1.1926041666666667</c:v>
                </c:pt>
                <c:pt idx="5">
                  <c:v>0.34552083333333333</c:v>
                </c:pt>
              </c:numCache>
            </c:numRef>
          </c:val>
          <c:smooth val="0"/>
        </c:ser>
        <c:dLbls>
          <c:showLegendKey val="0"/>
          <c:showVal val="0"/>
          <c:showCatName val="0"/>
          <c:showSerName val="0"/>
          <c:showPercent val="0"/>
          <c:showBubbleSize val="0"/>
        </c:dLbls>
        <c:marker val="1"/>
        <c:smooth val="0"/>
        <c:axId val="36196352"/>
        <c:axId val="36198272"/>
      </c:lineChart>
      <c:catAx>
        <c:axId val="36196352"/>
        <c:scaling>
          <c:orientation val="minMax"/>
        </c:scaling>
        <c:delete val="0"/>
        <c:axPos val="b"/>
        <c:title>
          <c:tx>
            <c:rich>
              <a:bodyPr/>
              <a:lstStyle/>
              <a:p>
                <a:pPr>
                  <a:defRPr/>
                </a:pPr>
                <a:r>
                  <a:rPr lang="en-US" sz="1200"/>
                  <a:t>Steps</a:t>
                </a:r>
              </a:p>
            </c:rich>
          </c:tx>
          <c:layout/>
          <c:overlay val="0"/>
        </c:title>
        <c:majorTickMark val="none"/>
        <c:minorTickMark val="none"/>
        <c:tickLblPos val="nextTo"/>
        <c:txPr>
          <a:bodyPr/>
          <a:lstStyle/>
          <a:p>
            <a:pPr>
              <a:defRPr sz="1200"/>
            </a:pPr>
            <a:endParaRPr lang="en-US"/>
          </a:p>
        </c:txPr>
        <c:crossAx val="36198272"/>
        <c:crosses val="autoZero"/>
        <c:auto val="1"/>
        <c:lblAlgn val="ctr"/>
        <c:lblOffset val="100"/>
        <c:noMultiLvlLbl val="0"/>
      </c:catAx>
      <c:valAx>
        <c:axId val="36198272"/>
        <c:scaling>
          <c:orientation val="minMax"/>
        </c:scaling>
        <c:delete val="0"/>
        <c:axPos val="l"/>
        <c:majorGridlines/>
        <c:title>
          <c:tx>
            <c:rich>
              <a:bodyPr/>
              <a:lstStyle/>
              <a:p>
                <a:pPr>
                  <a:defRPr/>
                </a:pPr>
                <a:r>
                  <a:rPr lang="en-US" sz="1200"/>
                  <a:t>Minutes</a:t>
                </a:r>
              </a:p>
            </c:rich>
          </c:tx>
          <c:layout/>
          <c:overlay val="0"/>
        </c:title>
        <c:numFmt formatCode="General" sourceLinked="1"/>
        <c:majorTickMark val="out"/>
        <c:minorTickMark val="none"/>
        <c:tickLblPos val="nextTo"/>
        <c:crossAx val="36196352"/>
        <c:crosses val="autoZero"/>
        <c:crossBetween val="between"/>
      </c:valAx>
    </c:plotArea>
    <c:legend>
      <c:legendPos val="r"/>
      <c:layout/>
      <c:overlay val="0"/>
      <c:txPr>
        <a:bodyPr/>
        <a:lstStyle/>
        <a:p>
          <a:pPr>
            <a:defRPr sz="12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Proq2!$B$23</c:f>
              <c:strCache>
                <c:ptCount val="1"/>
                <c:pt idx="0">
                  <c:v>Initial Best</c:v>
                </c:pt>
              </c:strCache>
            </c:strRef>
          </c:tx>
          <c:cat>
            <c:strRef>
              <c:f>Proq2!$A$24:$A$39</c:f>
              <c:strCache>
                <c:ptCount val="16"/>
                <c:pt idx="0">
                  <c:v>T0678</c:v>
                </c:pt>
                <c:pt idx="1">
                  <c:v>T0668</c:v>
                </c:pt>
                <c:pt idx="2">
                  <c:v>T0675</c:v>
                </c:pt>
                <c:pt idx="3">
                  <c:v>T0698</c:v>
                </c:pt>
                <c:pt idx="4">
                  <c:v>T0673</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Proq2!$B$24:$B$39</c:f>
              <c:numCache>
                <c:formatCode>General</c:formatCode>
                <c:ptCount val="16"/>
                <c:pt idx="0">
                  <c:v>0.41720000000000002</c:v>
                </c:pt>
                <c:pt idx="1">
                  <c:v>0.42949999999999999</c:v>
                </c:pt>
                <c:pt idx="2">
                  <c:v>0.60960000000000003</c:v>
                </c:pt>
                <c:pt idx="3">
                  <c:v>0.64710000000000001</c:v>
                </c:pt>
                <c:pt idx="4">
                  <c:v>0.6532</c:v>
                </c:pt>
                <c:pt idx="5">
                  <c:v>0.68300000000000005</c:v>
                </c:pt>
                <c:pt idx="6">
                  <c:v>0.70750000000000002</c:v>
                </c:pt>
                <c:pt idx="7">
                  <c:v>0.76300000000000001</c:v>
                </c:pt>
                <c:pt idx="8">
                  <c:v>0.76819999999999999</c:v>
                </c:pt>
                <c:pt idx="9">
                  <c:v>0.82269999999999999</c:v>
                </c:pt>
                <c:pt idx="10">
                  <c:v>0.87029999999999996</c:v>
                </c:pt>
                <c:pt idx="11">
                  <c:v>0.88819999999999999</c:v>
                </c:pt>
                <c:pt idx="12">
                  <c:v>0.96430000000000005</c:v>
                </c:pt>
                <c:pt idx="13">
                  <c:v>0.96960000000000002</c:v>
                </c:pt>
                <c:pt idx="14">
                  <c:v>0.98960000000000004</c:v>
                </c:pt>
                <c:pt idx="15">
                  <c:v>0.99480000000000002</c:v>
                </c:pt>
              </c:numCache>
            </c:numRef>
          </c:val>
          <c:smooth val="0"/>
        </c:ser>
        <c:ser>
          <c:idx val="1"/>
          <c:order val="1"/>
          <c:tx>
            <c:strRef>
              <c:f>Proq2!$C$23</c:f>
              <c:strCache>
                <c:ptCount val="1"/>
                <c:pt idx="0">
                  <c:v>P-2P-WMDS</c:v>
                </c:pt>
              </c:strCache>
            </c:strRef>
          </c:tx>
          <c:spPr>
            <a:ln>
              <a:noFill/>
            </a:ln>
          </c:spPr>
          <c:cat>
            <c:strRef>
              <c:f>Proq2!$A$24:$A$39</c:f>
              <c:strCache>
                <c:ptCount val="16"/>
                <c:pt idx="0">
                  <c:v>T0678</c:v>
                </c:pt>
                <c:pt idx="1">
                  <c:v>T0668</c:v>
                </c:pt>
                <c:pt idx="2">
                  <c:v>T0675</c:v>
                </c:pt>
                <c:pt idx="3">
                  <c:v>T0698</c:v>
                </c:pt>
                <c:pt idx="4">
                  <c:v>T0673</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Proq2!$C$24:$C$39</c:f>
              <c:numCache>
                <c:formatCode>General</c:formatCode>
                <c:ptCount val="16"/>
                <c:pt idx="0">
                  <c:v>0.43180000000000002</c:v>
                </c:pt>
                <c:pt idx="1">
                  <c:v>0.44230000000000003</c:v>
                </c:pt>
                <c:pt idx="2">
                  <c:v>0.59650000000000003</c:v>
                </c:pt>
                <c:pt idx="3">
                  <c:v>0.67020000000000002</c:v>
                </c:pt>
                <c:pt idx="4">
                  <c:v>0.6532</c:v>
                </c:pt>
                <c:pt idx="5">
                  <c:v>0.7036</c:v>
                </c:pt>
                <c:pt idx="6">
                  <c:v>0.70499999999999996</c:v>
                </c:pt>
                <c:pt idx="7">
                  <c:v>0.83330000000000004</c:v>
                </c:pt>
                <c:pt idx="8">
                  <c:v>0.76819999999999999</c:v>
                </c:pt>
                <c:pt idx="9">
                  <c:v>0.83430000000000004</c:v>
                </c:pt>
                <c:pt idx="10">
                  <c:v>0.87409999999999999</c:v>
                </c:pt>
                <c:pt idx="11">
                  <c:v>0.91779999999999995</c:v>
                </c:pt>
                <c:pt idx="12">
                  <c:v>0.96430000000000005</c:v>
                </c:pt>
                <c:pt idx="13">
                  <c:v>0.97299999999999998</c:v>
                </c:pt>
                <c:pt idx="14">
                  <c:v>0.98960000000000004</c:v>
                </c:pt>
                <c:pt idx="15">
                  <c:v>0.99480000000000002</c:v>
                </c:pt>
              </c:numCache>
            </c:numRef>
          </c:val>
          <c:smooth val="0"/>
        </c:ser>
        <c:ser>
          <c:idx val="2"/>
          <c:order val="2"/>
          <c:tx>
            <c:strRef>
              <c:f>Proq2!$D$23</c:f>
              <c:strCache>
                <c:ptCount val="1"/>
                <c:pt idx="0">
                  <c:v>P-3P-WMDS</c:v>
                </c:pt>
              </c:strCache>
            </c:strRef>
          </c:tx>
          <c:spPr>
            <a:ln>
              <a:noFill/>
            </a:ln>
          </c:spPr>
          <c:cat>
            <c:strRef>
              <c:f>Proq2!$A$24:$A$39</c:f>
              <c:strCache>
                <c:ptCount val="16"/>
                <c:pt idx="0">
                  <c:v>T0678</c:v>
                </c:pt>
                <c:pt idx="1">
                  <c:v>T0668</c:v>
                </c:pt>
                <c:pt idx="2">
                  <c:v>T0675</c:v>
                </c:pt>
                <c:pt idx="3">
                  <c:v>T0698</c:v>
                </c:pt>
                <c:pt idx="4">
                  <c:v>T0673</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Proq2!$D$24:$D$39</c:f>
              <c:numCache>
                <c:formatCode>General</c:formatCode>
                <c:ptCount val="16"/>
                <c:pt idx="0">
                  <c:v>0.41720000000000002</c:v>
                </c:pt>
                <c:pt idx="1">
                  <c:v>0.42949999999999999</c:v>
                </c:pt>
                <c:pt idx="2">
                  <c:v>0.60960000000000003</c:v>
                </c:pt>
                <c:pt idx="3">
                  <c:v>0.64710000000000001</c:v>
                </c:pt>
                <c:pt idx="4">
                  <c:v>0.4395</c:v>
                </c:pt>
                <c:pt idx="5">
                  <c:v>0.68300000000000005</c:v>
                </c:pt>
                <c:pt idx="6">
                  <c:v>0.70750000000000002</c:v>
                </c:pt>
                <c:pt idx="7">
                  <c:v>0.76300000000000001</c:v>
                </c:pt>
                <c:pt idx="8">
                  <c:v>0.76819999999999999</c:v>
                </c:pt>
                <c:pt idx="9">
                  <c:v>0.82269999999999999</c:v>
                </c:pt>
                <c:pt idx="10">
                  <c:v>0.87029999999999996</c:v>
                </c:pt>
                <c:pt idx="11">
                  <c:v>0.88819999999999999</c:v>
                </c:pt>
                <c:pt idx="12">
                  <c:v>0.96430000000000005</c:v>
                </c:pt>
                <c:pt idx="13">
                  <c:v>0.96960000000000002</c:v>
                </c:pt>
                <c:pt idx="14">
                  <c:v>0.98960000000000004</c:v>
                </c:pt>
                <c:pt idx="15">
                  <c:v>0.99480000000000002</c:v>
                </c:pt>
              </c:numCache>
            </c:numRef>
          </c:val>
          <c:smooth val="0"/>
        </c:ser>
        <c:ser>
          <c:idx val="3"/>
          <c:order val="3"/>
          <c:tx>
            <c:strRef>
              <c:f>Proq2!$E$23</c:f>
              <c:strCache>
                <c:ptCount val="1"/>
                <c:pt idx="0">
                  <c:v>P-3P-MODELLER</c:v>
                </c:pt>
              </c:strCache>
            </c:strRef>
          </c:tx>
          <c:spPr>
            <a:ln>
              <a:noFill/>
            </a:ln>
          </c:spPr>
          <c:marker>
            <c:symbol val="x"/>
            <c:size val="7"/>
          </c:marker>
          <c:cat>
            <c:strRef>
              <c:f>Proq2!$A$24:$A$39</c:f>
              <c:strCache>
                <c:ptCount val="16"/>
                <c:pt idx="0">
                  <c:v>T0678</c:v>
                </c:pt>
                <c:pt idx="1">
                  <c:v>T0668</c:v>
                </c:pt>
                <c:pt idx="2">
                  <c:v>T0675</c:v>
                </c:pt>
                <c:pt idx="3">
                  <c:v>T0698</c:v>
                </c:pt>
                <c:pt idx="4">
                  <c:v>T0673</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Proq2!$E$24:$E$39</c:f>
              <c:numCache>
                <c:formatCode>General</c:formatCode>
                <c:ptCount val="16"/>
                <c:pt idx="0">
                  <c:v>0.42209999999999998</c:v>
                </c:pt>
                <c:pt idx="1">
                  <c:v>0.42949999999999999</c:v>
                </c:pt>
                <c:pt idx="2">
                  <c:v>0.57889999999999997</c:v>
                </c:pt>
                <c:pt idx="3">
                  <c:v>0.67230000000000001</c:v>
                </c:pt>
                <c:pt idx="4">
                  <c:v>0.6532</c:v>
                </c:pt>
                <c:pt idx="5">
                  <c:v>0.71650000000000003</c:v>
                </c:pt>
                <c:pt idx="6">
                  <c:v>0.74750000000000005</c:v>
                </c:pt>
                <c:pt idx="7">
                  <c:v>0.76300000000000001</c:v>
                </c:pt>
                <c:pt idx="8">
                  <c:v>0.76459999999999995</c:v>
                </c:pt>
                <c:pt idx="9">
                  <c:v>0.83140000000000003</c:v>
                </c:pt>
                <c:pt idx="10">
                  <c:v>0.87590000000000001</c:v>
                </c:pt>
                <c:pt idx="11">
                  <c:v>0.93420000000000003</c:v>
                </c:pt>
                <c:pt idx="12">
                  <c:v>0.87139999999999995</c:v>
                </c:pt>
                <c:pt idx="13">
                  <c:v>0.96960000000000002</c:v>
                </c:pt>
                <c:pt idx="14">
                  <c:v>1</c:v>
                </c:pt>
                <c:pt idx="15">
                  <c:v>0.99480000000000002</c:v>
                </c:pt>
              </c:numCache>
            </c:numRef>
          </c:val>
          <c:smooth val="0"/>
        </c:ser>
        <c:ser>
          <c:idx val="4"/>
          <c:order val="4"/>
          <c:tx>
            <c:strRef>
              <c:f>Proq2!$F$23</c:f>
              <c:strCache>
                <c:ptCount val="1"/>
                <c:pt idx="0">
                  <c:v>P-2P-WMDS-MODELLER</c:v>
                </c:pt>
              </c:strCache>
            </c:strRef>
          </c:tx>
          <c:spPr>
            <a:ln>
              <a:noFill/>
            </a:ln>
          </c:spPr>
          <c:val>
            <c:numRef>
              <c:f>Proq2!$F$24:$F$39</c:f>
              <c:numCache>
                <c:formatCode>General</c:formatCode>
                <c:ptCount val="16"/>
                <c:pt idx="0">
                  <c:v>0.41720000000000002</c:v>
                </c:pt>
                <c:pt idx="1">
                  <c:v>0.44230000000000003</c:v>
                </c:pt>
                <c:pt idx="2">
                  <c:v>0.59650000000000003</c:v>
                </c:pt>
                <c:pt idx="3">
                  <c:v>0.66180000000000005</c:v>
                </c:pt>
                <c:pt idx="4">
                  <c:v>0.6532</c:v>
                </c:pt>
                <c:pt idx="5">
                  <c:v>0.72419999999999995</c:v>
                </c:pt>
                <c:pt idx="6">
                  <c:v>0.70499999999999996</c:v>
                </c:pt>
                <c:pt idx="7">
                  <c:v>0.76300000000000001</c:v>
                </c:pt>
                <c:pt idx="8">
                  <c:v>0.75180000000000002</c:v>
                </c:pt>
                <c:pt idx="9">
                  <c:v>0.84299999999999997</c:v>
                </c:pt>
                <c:pt idx="10">
                  <c:v>0.87590000000000001</c:v>
                </c:pt>
                <c:pt idx="11">
                  <c:v>0.90129999999999999</c:v>
                </c:pt>
                <c:pt idx="12">
                  <c:v>0.84289999999999998</c:v>
                </c:pt>
                <c:pt idx="13">
                  <c:v>0.96960000000000002</c:v>
                </c:pt>
                <c:pt idx="14">
                  <c:v>0.97919999999999996</c:v>
                </c:pt>
                <c:pt idx="15">
                  <c:v>0.99480000000000002</c:v>
                </c:pt>
              </c:numCache>
            </c:numRef>
          </c:val>
          <c:smooth val="0"/>
        </c:ser>
        <c:dLbls>
          <c:showLegendKey val="0"/>
          <c:showVal val="0"/>
          <c:showCatName val="0"/>
          <c:showSerName val="0"/>
          <c:showPercent val="0"/>
          <c:showBubbleSize val="0"/>
        </c:dLbls>
        <c:marker val="1"/>
        <c:smooth val="0"/>
        <c:axId val="89530752"/>
        <c:axId val="89532672"/>
      </c:lineChart>
      <c:catAx>
        <c:axId val="89530752"/>
        <c:scaling>
          <c:orientation val="minMax"/>
        </c:scaling>
        <c:delete val="0"/>
        <c:axPos val="b"/>
        <c:title>
          <c:tx>
            <c:rich>
              <a:bodyPr/>
              <a:lstStyle/>
              <a:p>
                <a:pPr>
                  <a:defRPr sz="1400"/>
                </a:pPr>
                <a:r>
                  <a:rPr lang="en-US" sz="1400"/>
                  <a:t>Targets</a:t>
                </a:r>
              </a:p>
            </c:rich>
          </c:tx>
          <c:layout/>
          <c:overlay val="0"/>
        </c:title>
        <c:majorTickMark val="none"/>
        <c:minorTickMark val="none"/>
        <c:tickLblPos val="nextTo"/>
        <c:txPr>
          <a:bodyPr/>
          <a:lstStyle/>
          <a:p>
            <a:pPr>
              <a:defRPr sz="1000"/>
            </a:pPr>
            <a:endParaRPr lang="en-US"/>
          </a:p>
        </c:txPr>
        <c:crossAx val="89532672"/>
        <c:crosses val="autoZero"/>
        <c:auto val="1"/>
        <c:lblAlgn val="ctr"/>
        <c:lblOffset val="100"/>
        <c:noMultiLvlLbl val="0"/>
      </c:catAx>
      <c:valAx>
        <c:axId val="89532672"/>
        <c:scaling>
          <c:orientation val="minMax"/>
          <c:min val="0.4"/>
        </c:scaling>
        <c:delete val="0"/>
        <c:axPos val="l"/>
        <c:majorGridlines/>
        <c:title>
          <c:tx>
            <c:rich>
              <a:bodyPr/>
              <a:lstStyle/>
              <a:p>
                <a:pPr>
                  <a:defRPr sz="1400"/>
                </a:pPr>
                <a:r>
                  <a:rPr lang="en-US" sz="1400"/>
                  <a:t>GDT-TS</a:t>
                </a:r>
              </a:p>
            </c:rich>
          </c:tx>
          <c:layout/>
          <c:overlay val="0"/>
        </c:title>
        <c:numFmt formatCode="General" sourceLinked="1"/>
        <c:majorTickMark val="out"/>
        <c:minorTickMark val="none"/>
        <c:tickLblPos val="nextTo"/>
        <c:txPr>
          <a:bodyPr/>
          <a:lstStyle/>
          <a:p>
            <a:pPr>
              <a:defRPr sz="1000"/>
            </a:pPr>
            <a:endParaRPr lang="en-US"/>
          </a:p>
        </c:txPr>
        <c:crossAx val="89530752"/>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Proq2!$B$61</c:f>
              <c:strCache>
                <c:ptCount val="1"/>
                <c:pt idx="0">
                  <c:v>Initial Best</c:v>
                </c:pt>
              </c:strCache>
            </c:strRef>
          </c:tx>
          <c:cat>
            <c:strRef>
              <c:f>Proq2!$A$62:$A$77</c:f>
              <c:strCache>
                <c:ptCount val="16"/>
                <c:pt idx="0">
                  <c:v>T0668</c:v>
                </c:pt>
                <c:pt idx="1">
                  <c:v>T0678</c:v>
                </c:pt>
                <c:pt idx="2">
                  <c:v>T0673</c:v>
                </c:pt>
                <c:pt idx="3">
                  <c:v>T0675</c:v>
                </c:pt>
                <c:pt idx="4">
                  <c:v>T0698</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Proq2!$B$62:$B$77</c:f>
              <c:numCache>
                <c:formatCode>General</c:formatCode>
                <c:ptCount val="16"/>
                <c:pt idx="0">
                  <c:v>0.37469000000000002</c:v>
                </c:pt>
                <c:pt idx="1">
                  <c:v>0.39123000000000002</c:v>
                </c:pt>
                <c:pt idx="2">
                  <c:v>0.49071999999999999</c:v>
                </c:pt>
                <c:pt idx="3">
                  <c:v>0.57015000000000005</c:v>
                </c:pt>
                <c:pt idx="4">
                  <c:v>0.61385000000000001</c:v>
                </c:pt>
                <c:pt idx="5">
                  <c:v>0.67164999999999997</c:v>
                </c:pt>
                <c:pt idx="6">
                  <c:v>0.68799999999999994</c:v>
                </c:pt>
                <c:pt idx="7">
                  <c:v>0.70626</c:v>
                </c:pt>
                <c:pt idx="8">
                  <c:v>0.75673000000000001</c:v>
                </c:pt>
                <c:pt idx="9">
                  <c:v>0.81455</c:v>
                </c:pt>
                <c:pt idx="10">
                  <c:v>0.86578999999999995</c:v>
                </c:pt>
                <c:pt idx="11">
                  <c:v>0.87170999999999998</c:v>
                </c:pt>
                <c:pt idx="12">
                  <c:v>0.88499000000000005</c:v>
                </c:pt>
                <c:pt idx="13">
                  <c:v>0.95235000000000003</c:v>
                </c:pt>
                <c:pt idx="14">
                  <c:v>0.97816000000000003</c:v>
                </c:pt>
                <c:pt idx="15">
                  <c:v>0.98180000000000001</c:v>
                </c:pt>
              </c:numCache>
            </c:numRef>
          </c:val>
          <c:smooth val="0"/>
        </c:ser>
        <c:ser>
          <c:idx val="1"/>
          <c:order val="1"/>
          <c:tx>
            <c:strRef>
              <c:f>Proq2!$C$61</c:f>
              <c:strCache>
                <c:ptCount val="1"/>
                <c:pt idx="0">
                  <c:v>P-2P-WMDS</c:v>
                </c:pt>
              </c:strCache>
            </c:strRef>
          </c:tx>
          <c:spPr>
            <a:ln>
              <a:noFill/>
            </a:ln>
          </c:spPr>
          <c:cat>
            <c:strRef>
              <c:f>Proq2!$A$62:$A$77</c:f>
              <c:strCache>
                <c:ptCount val="16"/>
                <c:pt idx="0">
                  <c:v>T0668</c:v>
                </c:pt>
                <c:pt idx="1">
                  <c:v>T0678</c:v>
                </c:pt>
                <c:pt idx="2">
                  <c:v>T0673</c:v>
                </c:pt>
                <c:pt idx="3">
                  <c:v>T0675</c:v>
                </c:pt>
                <c:pt idx="4">
                  <c:v>T0698</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Proq2!$C$62:$C$77</c:f>
              <c:numCache>
                <c:formatCode>General</c:formatCode>
                <c:ptCount val="16"/>
                <c:pt idx="0">
                  <c:v>0.40511000000000003</c:v>
                </c:pt>
                <c:pt idx="1">
                  <c:v>0.40976000000000001</c:v>
                </c:pt>
                <c:pt idx="2">
                  <c:v>0.50685999999999998</c:v>
                </c:pt>
                <c:pt idx="3">
                  <c:v>0.54910999999999999</c:v>
                </c:pt>
                <c:pt idx="4">
                  <c:v>0.65654999999999997</c:v>
                </c:pt>
                <c:pt idx="5">
                  <c:v>0.69098000000000004</c:v>
                </c:pt>
                <c:pt idx="6">
                  <c:v>0.60250000000000004</c:v>
                </c:pt>
                <c:pt idx="7">
                  <c:v>0.73516000000000004</c:v>
                </c:pt>
                <c:pt idx="8">
                  <c:v>0.75253999999999999</c:v>
                </c:pt>
                <c:pt idx="9">
                  <c:v>0.82589000000000001</c:v>
                </c:pt>
                <c:pt idx="10">
                  <c:v>0.87200999999999995</c:v>
                </c:pt>
                <c:pt idx="11">
                  <c:v>0.90459999999999996</c:v>
                </c:pt>
                <c:pt idx="12">
                  <c:v>0.87573000000000001</c:v>
                </c:pt>
                <c:pt idx="13">
                  <c:v>0.96755999999999998</c:v>
                </c:pt>
                <c:pt idx="14">
                  <c:v>0.98024</c:v>
                </c:pt>
                <c:pt idx="15">
                  <c:v>0.98855999999999999</c:v>
                </c:pt>
              </c:numCache>
            </c:numRef>
          </c:val>
          <c:smooth val="0"/>
        </c:ser>
        <c:ser>
          <c:idx val="2"/>
          <c:order val="2"/>
          <c:tx>
            <c:strRef>
              <c:f>Proq2!$D$61</c:f>
              <c:strCache>
                <c:ptCount val="1"/>
                <c:pt idx="0">
                  <c:v>P-3P-WMDS</c:v>
                </c:pt>
              </c:strCache>
            </c:strRef>
          </c:tx>
          <c:spPr>
            <a:ln>
              <a:noFill/>
            </a:ln>
          </c:spPr>
          <c:cat>
            <c:strRef>
              <c:f>Proq2!$A$62:$A$77</c:f>
              <c:strCache>
                <c:ptCount val="16"/>
                <c:pt idx="0">
                  <c:v>T0668</c:v>
                </c:pt>
                <c:pt idx="1">
                  <c:v>T0678</c:v>
                </c:pt>
                <c:pt idx="2">
                  <c:v>T0673</c:v>
                </c:pt>
                <c:pt idx="3">
                  <c:v>T0675</c:v>
                </c:pt>
                <c:pt idx="4">
                  <c:v>T0698</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Proq2!$D$62:$D$77</c:f>
              <c:numCache>
                <c:formatCode>General</c:formatCode>
                <c:ptCount val="16"/>
                <c:pt idx="0">
                  <c:v>0.37469000000000002</c:v>
                </c:pt>
                <c:pt idx="1">
                  <c:v>0.39024999999999999</c:v>
                </c:pt>
                <c:pt idx="2">
                  <c:v>0.14637</c:v>
                </c:pt>
                <c:pt idx="3">
                  <c:v>0.57015000000000005</c:v>
                </c:pt>
                <c:pt idx="4">
                  <c:v>0.61385000000000001</c:v>
                </c:pt>
                <c:pt idx="5">
                  <c:v>0.67164999999999997</c:v>
                </c:pt>
                <c:pt idx="6">
                  <c:v>0.68625000000000003</c:v>
                </c:pt>
                <c:pt idx="7">
                  <c:v>0.67005000000000003</c:v>
                </c:pt>
                <c:pt idx="8">
                  <c:v>0.75673000000000001</c:v>
                </c:pt>
                <c:pt idx="9">
                  <c:v>0.81455</c:v>
                </c:pt>
                <c:pt idx="10">
                  <c:v>0.86578999999999995</c:v>
                </c:pt>
                <c:pt idx="11">
                  <c:v>0.87170999999999998</c:v>
                </c:pt>
                <c:pt idx="12">
                  <c:v>0.87927999999999995</c:v>
                </c:pt>
                <c:pt idx="13">
                  <c:v>0.95235000000000003</c:v>
                </c:pt>
                <c:pt idx="14">
                  <c:v>0.97816000000000003</c:v>
                </c:pt>
                <c:pt idx="15">
                  <c:v>0.98180000000000001</c:v>
                </c:pt>
              </c:numCache>
            </c:numRef>
          </c:val>
          <c:smooth val="0"/>
        </c:ser>
        <c:ser>
          <c:idx val="3"/>
          <c:order val="3"/>
          <c:tx>
            <c:strRef>
              <c:f>Proq2!$E$61</c:f>
              <c:strCache>
                <c:ptCount val="1"/>
                <c:pt idx="0">
                  <c:v>P-3P-MODELLER</c:v>
                </c:pt>
              </c:strCache>
            </c:strRef>
          </c:tx>
          <c:spPr>
            <a:ln>
              <a:noFill/>
            </a:ln>
          </c:spPr>
          <c:cat>
            <c:strRef>
              <c:f>Proq2!$A$62:$A$77</c:f>
              <c:strCache>
                <c:ptCount val="16"/>
                <c:pt idx="0">
                  <c:v>T0668</c:v>
                </c:pt>
                <c:pt idx="1">
                  <c:v>T0678</c:v>
                </c:pt>
                <c:pt idx="2">
                  <c:v>T0673</c:v>
                </c:pt>
                <c:pt idx="3">
                  <c:v>T0675</c:v>
                </c:pt>
                <c:pt idx="4">
                  <c:v>T0698</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Proq2!$E$62:$E$77</c:f>
              <c:numCache>
                <c:formatCode>General</c:formatCode>
                <c:ptCount val="16"/>
                <c:pt idx="0">
                  <c:v>0.39550000000000002</c:v>
                </c:pt>
                <c:pt idx="1">
                  <c:v>0.38167000000000001</c:v>
                </c:pt>
                <c:pt idx="2">
                  <c:v>0.50885999999999998</c:v>
                </c:pt>
                <c:pt idx="3">
                  <c:v>0.51973999999999998</c:v>
                </c:pt>
                <c:pt idx="4">
                  <c:v>0.66390000000000005</c:v>
                </c:pt>
                <c:pt idx="5">
                  <c:v>0.70591999999999999</c:v>
                </c:pt>
                <c:pt idx="6">
                  <c:v>0.54749999999999999</c:v>
                </c:pt>
                <c:pt idx="7">
                  <c:v>0.60780000000000001</c:v>
                </c:pt>
                <c:pt idx="8">
                  <c:v>0.75912999999999997</c:v>
                </c:pt>
                <c:pt idx="9">
                  <c:v>0.82733999999999996</c:v>
                </c:pt>
                <c:pt idx="10">
                  <c:v>0.87143000000000004</c:v>
                </c:pt>
                <c:pt idx="11">
                  <c:v>0.89475000000000005</c:v>
                </c:pt>
                <c:pt idx="12">
                  <c:v>0.85070999999999997</c:v>
                </c:pt>
                <c:pt idx="13">
                  <c:v>0.95981000000000005</c:v>
                </c:pt>
                <c:pt idx="14">
                  <c:v>0.99063999999999997</c:v>
                </c:pt>
                <c:pt idx="15">
                  <c:v>0.98492000000000002</c:v>
                </c:pt>
              </c:numCache>
            </c:numRef>
          </c:val>
          <c:smooth val="0"/>
        </c:ser>
        <c:ser>
          <c:idx val="4"/>
          <c:order val="4"/>
          <c:tx>
            <c:strRef>
              <c:f>Proq2!$F$61</c:f>
              <c:strCache>
                <c:ptCount val="1"/>
                <c:pt idx="0">
                  <c:v>P-2P-WMDS-MODELLER</c:v>
                </c:pt>
              </c:strCache>
            </c:strRef>
          </c:tx>
          <c:spPr>
            <a:ln>
              <a:noFill/>
            </a:ln>
          </c:spPr>
          <c:cat>
            <c:strRef>
              <c:f>Proq2!$A$62:$A$77</c:f>
              <c:strCache>
                <c:ptCount val="16"/>
                <c:pt idx="0">
                  <c:v>T0668</c:v>
                </c:pt>
                <c:pt idx="1">
                  <c:v>T0678</c:v>
                </c:pt>
                <c:pt idx="2">
                  <c:v>T0673</c:v>
                </c:pt>
                <c:pt idx="3">
                  <c:v>T0675</c:v>
                </c:pt>
                <c:pt idx="4">
                  <c:v>T0698</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Proq2!$F$62:$F$77</c:f>
              <c:numCache>
                <c:formatCode>General</c:formatCode>
                <c:ptCount val="16"/>
                <c:pt idx="0">
                  <c:v>0.40897</c:v>
                </c:pt>
                <c:pt idx="1">
                  <c:v>0.39140999999999998</c:v>
                </c:pt>
                <c:pt idx="2">
                  <c:v>0.49071999999999999</c:v>
                </c:pt>
                <c:pt idx="3">
                  <c:v>0.55393000000000003</c:v>
                </c:pt>
                <c:pt idx="4">
                  <c:v>0.64961999999999998</c:v>
                </c:pt>
                <c:pt idx="5">
                  <c:v>0.69150999999999996</c:v>
                </c:pt>
                <c:pt idx="6">
                  <c:v>0.57499999999999996</c:v>
                </c:pt>
                <c:pt idx="7">
                  <c:v>0.67005000000000003</c:v>
                </c:pt>
                <c:pt idx="8">
                  <c:v>0.74580000000000002</c:v>
                </c:pt>
                <c:pt idx="9">
                  <c:v>0.82589000000000001</c:v>
                </c:pt>
                <c:pt idx="10">
                  <c:v>0.87009999999999998</c:v>
                </c:pt>
                <c:pt idx="11">
                  <c:v>0.88258000000000003</c:v>
                </c:pt>
                <c:pt idx="12">
                  <c:v>0.78071000000000002</c:v>
                </c:pt>
                <c:pt idx="13">
                  <c:v>0.96014999999999995</c:v>
                </c:pt>
                <c:pt idx="14">
                  <c:v>0.96667999999999998</c:v>
                </c:pt>
                <c:pt idx="15">
                  <c:v>0.98387999999999998</c:v>
                </c:pt>
              </c:numCache>
            </c:numRef>
          </c:val>
          <c:smooth val="0"/>
        </c:ser>
        <c:dLbls>
          <c:showLegendKey val="0"/>
          <c:showVal val="0"/>
          <c:showCatName val="0"/>
          <c:showSerName val="0"/>
          <c:showPercent val="0"/>
          <c:showBubbleSize val="0"/>
        </c:dLbls>
        <c:marker val="1"/>
        <c:smooth val="0"/>
        <c:axId val="121696640"/>
        <c:axId val="122621952"/>
      </c:lineChart>
      <c:catAx>
        <c:axId val="121696640"/>
        <c:scaling>
          <c:orientation val="minMax"/>
        </c:scaling>
        <c:delete val="0"/>
        <c:axPos val="b"/>
        <c:title>
          <c:tx>
            <c:rich>
              <a:bodyPr/>
              <a:lstStyle/>
              <a:p>
                <a:pPr>
                  <a:defRPr sz="1400"/>
                </a:pPr>
                <a:r>
                  <a:rPr lang="en-US" sz="1400"/>
                  <a:t>Targets</a:t>
                </a:r>
              </a:p>
            </c:rich>
          </c:tx>
          <c:layout/>
          <c:overlay val="0"/>
        </c:title>
        <c:majorTickMark val="none"/>
        <c:minorTickMark val="none"/>
        <c:tickLblPos val="nextTo"/>
        <c:txPr>
          <a:bodyPr/>
          <a:lstStyle/>
          <a:p>
            <a:pPr>
              <a:defRPr sz="1000"/>
            </a:pPr>
            <a:endParaRPr lang="en-US"/>
          </a:p>
        </c:txPr>
        <c:crossAx val="122621952"/>
        <c:crosses val="autoZero"/>
        <c:auto val="1"/>
        <c:lblAlgn val="ctr"/>
        <c:lblOffset val="100"/>
        <c:noMultiLvlLbl val="0"/>
      </c:catAx>
      <c:valAx>
        <c:axId val="122621952"/>
        <c:scaling>
          <c:orientation val="minMax"/>
        </c:scaling>
        <c:delete val="0"/>
        <c:axPos val="l"/>
        <c:majorGridlines/>
        <c:title>
          <c:tx>
            <c:rich>
              <a:bodyPr/>
              <a:lstStyle/>
              <a:p>
                <a:pPr>
                  <a:defRPr sz="1400"/>
                </a:pPr>
                <a:r>
                  <a:rPr lang="en-US" sz="1400"/>
                  <a:t>GDT-TS</a:t>
                </a:r>
              </a:p>
            </c:rich>
          </c:tx>
          <c:layout/>
          <c:overlay val="0"/>
        </c:title>
        <c:numFmt formatCode="General" sourceLinked="1"/>
        <c:majorTickMark val="out"/>
        <c:minorTickMark val="none"/>
        <c:tickLblPos val="nextTo"/>
        <c:txPr>
          <a:bodyPr/>
          <a:lstStyle/>
          <a:p>
            <a:pPr>
              <a:defRPr sz="1000"/>
            </a:pPr>
            <a:endParaRPr lang="en-US"/>
          </a:p>
        </c:txPr>
        <c:crossAx val="121696640"/>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Proq2!$B$100</c:f>
              <c:strCache>
                <c:ptCount val="1"/>
                <c:pt idx="0">
                  <c:v>Initial Best</c:v>
                </c:pt>
              </c:strCache>
            </c:strRef>
          </c:tx>
          <c:cat>
            <c:strRef>
              <c:f>Proq2!$A$101:$A$116</c:f>
              <c:strCache>
                <c:ptCount val="16"/>
                <c:pt idx="0">
                  <c:v>T0678</c:v>
                </c:pt>
                <c:pt idx="1">
                  <c:v>T0668</c:v>
                </c:pt>
                <c:pt idx="2">
                  <c:v>T0673</c:v>
                </c:pt>
                <c:pt idx="3">
                  <c:v>T0680</c:v>
                </c:pt>
                <c:pt idx="4">
                  <c:v>T0675</c:v>
                </c:pt>
                <c:pt idx="5">
                  <c:v>T0696</c:v>
                </c:pt>
                <c:pt idx="6">
                  <c:v>T0698</c:v>
                </c:pt>
                <c:pt idx="7">
                  <c:v>T0669</c:v>
                </c:pt>
                <c:pt idx="8">
                  <c:v>T0700</c:v>
                </c:pt>
                <c:pt idx="9">
                  <c:v>T0654</c:v>
                </c:pt>
                <c:pt idx="10">
                  <c:v>T0648</c:v>
                </c:pt>
                <c:pt idx="11">
                  <c:v>T0657</c:v>
                </c:pt>
                <c:pt idx="12">
                  <c:v>T0662</c:v>
                </c:pt>
                <c:pt idx="13">
                  <c:v>T0659</c:v>
                </c:pt>
                <c:pt idx="14">
                  <c:v>T0665</c:v>
                </c:pt>
                <c:pt idx="15">
                  <c:v>T0709</c:v>
                </c:pt>
              </c:strCache>
            </c:strRef>
          </c:cat>
          <c:val>
            <c:numRef>
              <c:f>Proq2!$B$101:$B$116</c:f>
              <c:numCache>
                <c:formatCode>General</c:formatCode>
                <c:ptCount val="16"/>
                <c:pt idx="0">
                  <c:v>0.240309090909091</c:v>
                </c:pt>
                <c:pt idx="1">
                  <c:v>0.280798984771573</c:v>
                </c:pt>
                <c:pt idx="2">
                  <c:v>0.32526345177665</c:v>
                </c:pt>
                <c:pt idx="3">
                  <c:v>0.40106700000000001</c:v>
                </c:pt>
                <c:pt idx="4">
                  <c:v>0.455955555555556</c:v>
                </c:pt>
                <c:pt idx="5">
                  <c:v>0.4728</c:v>
                </c:pt>
                <c:pt idx="6">
                  <c:v>0.50087199999999998</c:v>
                </c:pt>
                <c:pt idx="7">
                  <c:v>0.52226753926701597</c:v>
                </c:pt>
                <c:pt idx="8">
                  <c:v>0.58899999999999997</c:v>
                </c:pt>
                <c:pt idx="9">
                  <c:v>0.64111538461538498</c:v>
                </c:pt>
                <c:pt idx="10">
                  <c:v>0.65982571428571402</c:v>
                </c:pt>
                <c:pt idx="11">
                  <c:v>0.69177956989247302</c:v>
                </c:pt>
                <c:pt idx="12">
                  <c:v>0.71197624309392304</c:v>
                </c:pt>
                <c:pt idx="13">
                  <c:v>0.78524974093264299</c:v>
                </c:pt>
                <c:pt idx="14">
                  <c:v>0.82900543478260902</c:v>
                </c:pt>
                <c:pt idx="15">
                  <c:v>0.83289153439153396</c:v>
                </c:pt>
              </c:numCache>
            </c:numRef>
          </c:val>
          <c:smooth val="0"/>
        </c:ser>
        <c:ser>
          <c:idx val="1"/>
          <c:order val="1"/>
          <c:tx>
            <c:strRef>
              <c:f>Proq2!$C$100</c:f>
              <c:strCache>
                <c:ptCount val="1"/>
                <c:pt idx="0">
                  <c:v>P-2P-WMDS</c:v>
                </c:pt>
              </c:strCache>
            </c:strRef>
          </c:tx>
          <c:spPr>
            <a:ln>
              <a:noFill/>
            </a:ln>
          </c:spPr>
          <c:cat>
            <c:strRef>
              <c:f>Proq2!$A$101:$A$116</c:f>
              <c:strCache>
                <c:ptCount val="16"/>
                <c:pt idx="0">
                  <c:v>T0678</c:v>
                </c:pt>
                <c:pt idx="1">
                  <c:v>T0668</c:v>
                </c:pt>
                <c:pt idx="2">
                  <c:v>T0673</c:v>
                </c:pt>
                <c:pt idx="3">
                  <c:v>T0680</c:v>
                </c:pt>
                <c:pt idx="4">
                  <c:v>T0675</c:v>
                </c:pt>
                <c:pt idx="5">
                  <c:v>T0696</c:v>
                </c:pt>
                <c:pt idx="6">
                  <c:v>T0698</c:v>
                </c:pt>
                <c:pt idx="7">
                  <c:v>T0669</c:v>
                </c:pt>
                <c:pt idx="8">
                  <c:v>T0700</c:v>
                </c:pt>
                <c:pt idx="9">
                  <c:v>T0654</c:v>
                </c:pt>
                <c:pt idx="10">
                  <c:v>T0648</c:v>
                </c:pt>
                <c:pt idx="11">
                  <c:v>T0657</c:v>
                </c:pt>
                <c:pt idx="12">
                  <c:v>T0662</c:v>
                </c:pt>
                <c:pt idx="13">
                  <c:v>T0659</c:v>
                </c:pt>
                <c:pt idx="14">
                  <c:v>T0665</c:v>
                </c:pt>
                <c:pt idx="15">
                  <c:v>T0709</c:v>
                </c:pt>
              </c:strCache>
            </c:strRef>
          </c:cat>
          <c:val>
            <c:numRef>
              <c:f>Proq2!$C$101:$C$116</c:f>
              <c:numCache>
                <c:formatCode>General</c:formatCode>
                <c:ptCount val="16"/>
                <c:pt idx="0">
                  <c:v>0.30333749999999998</c:v>
                </c:pt>
                <c:pt idx="1">
                  <c:v>0.31479299999999999</c:v>
                </c:pt>
                <c:pt idx="2">
                  <c:v>0.36280449999999997</c:v>
                </c:pt>
                <c:pt idx="3">
                  <c:v>0.437112</c:v>
                </c:pt>
                <c:pt idx="4">
                  <c:v>0.46041500000000002</c:v>
                </c:pt>
                <c:pt idx="5">
                  <c:v>0.47965000000000002</c:v>
                </c:pt>
                <c:pt idx="6">
                  <c:v>0.58476450000000002</c:v>
                </c:pt>
                <c:pt idx="7">
                  <c:v>0.61245850000000102</c:v>
                </c:pt>
                <c:pt idx="8">
                  <c:v>0.61203850000000004</c:v>
                </c:pt>
                <c:pt idx="9">
                  <c:v>0.70626900000000004</c:v>
                </c:pt>
                <c:pt idx="10">
                  <c:v>0.786331</c:v>
                </c:pt>
                <c:pt idx="11">
                  <c:v>0.83914349999999904</c:v>
                </c:pt>
                <c:pt idx="12">
                  <c:v>0.83376450000000002</c:v>
                </c:pt>
                <c:pt idx="13">
                  <c:v>0.913273</c:v>
                </c:pt>
                <c:pt idx="14">
                  <c:v>0.89314550000000104</c:v>
                </c:pt>
                <c:pt idx="15">
                  <c:v>0.94025749999999997</c:v>
                </c:pt>
              </c:numCache>
            </c:numRef>
          </c:val>
          <c:smooth val="0"/>
        </c:ser>
        <c:ser>
          <c:idx val="2"/>
          <c:order val="2"/>
          <c:tx>
            <c:strRef>
              <c:f>Proq2!$D$100</c:f>
              <c:strCache>
                <c:ptCount val="1"/>
                <c:pt idx="0">
                  <c:v>P-3P-WMDS</c:v>
                </c:pt>
              </c:strCache>
            </c:strRef>
          </c:tx>
          <c:spPr>
            <a:ln>
              <a:noFill/>
            </a:ln>
          </c:spPr>
          <c:cat>
            <c:strRef>
              <c:f>Proq2!$A$101:$A$116</c:f>
              <c:strCache>
                <c:ptCount val="16"/>
                <c:pt idx="0">
                  <c:v>T0678</c:v>
                </c:pt>
                <c:pt idx="1">
                  <c:v>T0668</c:v>
                </c:pt>
                <c:pt idx="2">
                  <c:v>T0673</c:v>
                </c:pt>
                <c:pt idx="3">
                  <c:v>T0680</c:v>
                </c:pt>
                <c:pt idx="4">
                  <c:v>T0675</c:v>
                </c:pt>
                <c:pt idx="5">
                  <c:v>T0696</c:v>
                </c:pt>
                <c:pt idx="6">
                  <c:v>T0698</c:v>
                </c:pt>
                <c:pt idx="7">
                  <c:v>T0669</c:v>
                </c:pt>
                <c:pt idx="8">
                  <c:v>T0700</c:v>
                </c:pt>
                <c:pt idx="9">
                  <c:v>T0654</c:v>
                </c:pt>
                <c:pt idx="10">
                  <c:v>T0648</c:v>
                </c:pt>
                <c:pt idx="11">
                  <c:v>T0657</c:v>
                </c:pt>
                <c:pt idx="12">
                  <c:v>T0662</c:v>
                </c:pt>
                <c:pt idx="13">
                  <c:v>T0659</c:v>
                </c:pt>
                <c:pt idx="14">
                  <c:v>T0665</c:v>
                </c:pt>
                <c:pt idx="15">
                  <c:v>T0709</c:v>
                </c:pt>
              </c:strCache>
            </c:strRef>
          </c:cat>
          <c:val>
            <c:numRef>
              <c:f>Proq2!$D$101:$D$116</c:f>
              <c:numCache>
                <c:formatCode>General</c:formatCode>
                <c:ptCount val="16"/>
                <c:pt idx="0">
                  <c:v>0.22041150000000001</c:v>
                </c:pt>
                <c:pt idx="1">
                  <c:v>0.2625325</c:v>
                </c:pt>
                <c:pt idx="2">
                  <c:v>6.0551000000000001E-2</c:v>
                </c:pt>
                <c:pt idx="3">
                  <c:v>0.22721649999999999</c:v>
                </c:pt>
                <c:pt idx="4">
                  <c:v>0.44032949999999998</c:v>
                </c:pt>
                <c:pt idx="5">
                  <c:v>0.43412499999999998</c:v>
                </c:pt>
                <c:pt idx="6">
                  <c:v>0.45773150000000001</c:v>
                </c:pt>
                <c:pt idx="7">
                  <c:v>0.46838950000000001</c:v>
                </c:pt>
                <c:pt idx="8">
                  <c:v>0.53003699999999998</c:v>
                </c:pt>
                <c:pt idx="9">
                  <c:v>0.60340749999999999</c:v>
                </c:pt>
                <c:pt idx="10">
                  <c:v>0.611011999999999</c:v>
                </c:pt>
                <c:pt idx="11">
                  <c:v>0.65711449999999905</c:v>
                </c:pt>
                <c:pt idx="12">
                  <c:v>0.67205199999999998</c:v>
                </c:pt>
                <c:pt idx="13">
                  <c:v>0.76871149999999999</c:v>
                </c:pt>
                <c:pt idx="14">
                  <c:v>0.73091899999999899</c:v>
                </c:pt>
                <c:pt idx="15">
                  <c:v>0.74327850000000095</c:v>
                </c:pt>
              </c:numCache>
            </c:numRef>
          </c:val>
          <c:smooth val="0"/>
        </c:ser>
        <c:ser>
          <c:idx val="3"/>
          <c:order val="3"/>
          <c:tx>
            <c:strRef>
              <c:f>Proq2!$E$100</c:f>
              <c:strCache>
                <c:ptCount val="1"/>
                <c:pt idx="0">
                  <c:v>P-3P-MODELLER</c:v>
                </c:pt>
              </c:strCache>
            </c:strRef>
          </c:tx>
          <c:spPr>
            <a:ln>
              <a:noFill/>
            </a:ln>
          </c:spPr>
          <c:cat>
            <c:strRef>
              <c:f>Proq2!$A$101:$A$116</c:f>
              <c:strCache>
                <c:ptCount val="16"/>
                <c:pt idx="0">
                  <c:v>T0678</c:v>
                </c:pt>
                <c:pt idx="1">
                  <c:v>T0668</c:v>
                </c:pt>
                <c:pt idx="2">
                  <c:v>T0673</c:v>
                </c:pt>
                <c:pt idx="3">
                  <c:v>T0680</c:v>
                </c:pt>
                <c:pt idx="4">
                  <c:v>T0675</c:v>
                </c:pt>
                <c:pt idx="5">
                  <c:v>T0696</c:v>
                </c:pt>
                <c:pt idx="6">
                  <c:v>T0698</c:v>
                </c:pt>
                <c:pt idx="7">
                  <c:v>T0669</c:v>
                </c:pt>
                <c:pt idx="8">
                  <c:v>T0700</c:v>
                </c:pt>
                <c:pt idx="9">
                  <c:v>T0654</c:v>
                </c:pt>
                <c:pt idx="10">
                  <c:v>T0648</c:v>
                </c:pt>
                <c:pt idx="11">
                  <c:v>T0657</c:v>
                </c:pt>
                <c:pt idx="12">
                  <c:v>T0662</c:v>
                </c:pt>
                <c:pt idx="13">
                  <c:v>T0659</c:v>
                </c:pt>
                <c:pt idx="14">
                  <c:v>T0665</c:v>
                </c:pt>
                <c:pt idx="15">
                  <c:v>T0709</c:v>
                </c:pt>
              </c:strCache>
            </c:strRef>
          </c:cat>
          <c:val>
            <c:numRef>
              <c:f>Proq2!$E$101:$E$116</c:f>
              <c:numCache>
                <c:formatCode>General</c:formatCode>
                <c:ptCount val="16"/>
                <c:pt idx="0">
                  <c:v>0.3237235</c:v>
                </c:pt>
                <c:pt idx="1">
                  <c:v>0.32195600000000002</c:v>
                </c:pt>
                <c:pt idx="2">
                  <c:v>6.1883000000000001E-2</c:v>
                </c:pt>
                <c:pt idx="3">
                  <c:v>0.24946299999999999</c:v>
                </c:pt>
                <c:pt idx="4">
                  <c:v>0.41666399999999998</c:v>
                </c:pt>
                <c:pt idx="5">
                  <c:v>0.4790625</c:v>
                </c:pt>
                <c:pt idx="6">
                  <c:v>0.60808649999999997</c:v>
                </c:pt>
                <c:pt idx="7">
                  <c:v>0.591391000000001</c:v>
                </c:pt>
                <c:pt idx="8">
                  <c:v>0.61946250000000003</c:v>
                </c:pt>
                <c:pt idx="9">
                  <c:v>0.74119599999999997</c:v>
                </c:pt>
                <c:pt idx="10">
                  <c:v>0.80441649999999998</c:v>
                </c:pt>
                <c:pt idx="11">
                  <c:v>0.85628400000000005</c:v>
                </c:pt>
                <c:pt idx="12">
                  <c:v>0.80991749999999996</c:v>
                </c:pt>
                <c:pt idx="13">
                  <c:v>0.93398249999999905</c:v>
                </c:pt>
                <c:pt idx="14">
                  <c:v>0.80398700000000001</c:v>
                </c:pt>
                <c:pt idx="15">
                  <c:v>0.95531750000000004</c:v>
                </c:pt>
              </c:numCache>
            </c:numRef>
          </c:val>
          <c:smooth val="0"/>
        </c:ser>
        <c:ser>
          <c:idx val="4"/>
          <c:order val="4"/>
          <c:tx>
            <c:strRef>
              <c:f>Proq2!$F$100</c:f>
              <c:strCache>
                <c:ptCount val="1"/>
                <c:pt idx="0">
                  <c:v>P-2P-WMDS-MODELLER</c:v>
                </c:pt>
              </c:strCache>
            </c:strRef>
          </c:tx>
          <c:spPr>
            <a:ln>
              <a:noFill/>
            </a:ln>
          </c:spPr>
          <c:cat>
            <c:strRef>
              <c:f>Proq2!$A$101:$A$116</c:f>
              <c:strCache>
                <c:ptCount val="16"/>
                <c:pt idx="0">
                  <c:v>T0678</c:v>
                </c:pt>
                <c:pt idx="1">
                  <c:v>T0668</c:v>
                </c:pt>
                <c:pt idx="2">
                  <c:v>T0673</c:v>
                </c:pt>
                <c:pt idx="3">
                  <c:v>T0680</c:v>
                </c:pt>
                <c:pt idx="4">
                  <c:v>T0675</c:v>
                </c:pt>
                <c:pt idx="5">
                  <c:v>T0696</c:v>
                </c:pt>
                <c:pt idx="6">
                  <c:v>T0698</c:v>
                </c:pt>
                <c:pt idx="7">
                  <c:v>T0669</c:v>
                </c:pt>
                <c:pt idx="8">
                  <c:v>T0700</c:v>
                </c:pt>
                <c:pt idx="9">
                  <c:v>T0654</c:v>
                </c:pt>
                <c:pt idx="10">
                  <c:v>T0648</c:v>
                </c:pt>
                <c:pt idx="11">
                  <c:v>T0657</c:v>
                </c:pt>
                <c:pt idx="12">
                  <c:v>T0662</c:v>
                </c:pt>
                <c:pt idx="13">
                  <c:v>T0659</c:v>
                </c:pt>
                <c:pt idx="14">
                  <c:v>T0665</c:v>
                </c:pt>
                <c:pt idx="15">
                  <c:v>T0709</c:v>
                </c:pt>
              </c:strCache>
            </c:strRef>
          </c:cat>
          <c:val>
            <c:numRef>
              <c:f>Proq2!$F$101:$F$116</c:f>
              <c:numCache>
                <c:formatCode>General</c:formatCode>
                <c:ptCount val="16"/>
                <c:pt idx="0">
                  <c:v>0.32668599999999998</c:v>
                </c:pt>
                <c:pt idx="1">
                  <c:v>0.32884849999999999</c:v>
                </c:pt>
                <c:pt idx="2">
                  <c:v>0.35643350000000001</c:v>
                </c:pt>
                <c:pt idx="3">
                  <c:v>0.42490650000000002</c:v>
                </c:pt>
                <c:pt idx="4">
                  <c:v>0.46392699999999998</c:v>
                </c:pt>
                <c:pt idx="5">
                  <c:v>0.48203750000000001</c:v>
                </c:pt>
                <c:pt idx="6">
                  <c:v>0.58288549999999995</c:v>
                </c:pt>
                <c:pt idx="7">
                  <c:v>0.62814200000000098</c:v>
                </c:pt>
                <c:pt idx="8">
                  <c:v>0.64171500000000004</c:v>
                </c:pt>
                <c:pt idx="9">
                  <c:v>0.72918700000000003</c:v>
                </c:pt>
                <c:pt idx="10">
                  <c:v>0.79675099999999999</c:v>
                </c:pt>
                <c:pt idx="11">
                  <c:v>0.84515850000000003</c:v>
                </c:pt>
                <c:pt idx="12">
                  <c:v>0.81644450000000002</c:v>
                </c:pt>
                <c:pt idx="13">
                  <c:v>0.92722549999999904</c:v>
                </c:pt>
                <c:pt idx="14">
                  <c:v>0.89577300000000104</c:v>
                </c:pt>
                <c:pt idx="15">
                  <c:v>0.93895200000000101</c:v>
                </c:pt>
              </c:numCache>
            </c:numRef>
          </c:val>
          <c:smooth val="0"/>
        </c:ser>
        <c:dLbls>
          <c:showLegendKey val="0"/>
          <c:showVal val="0"/>
          <c:showCatName val="0"/>
          <c:showSerName val="0"/>
          <c:showPercent val="0"/>
          <c:showBubbleSize val="0"/>
        </c:dLbls>
        <c:marker val="1"/>
        <c:smooth val="0"/>
        <c:axId val="36233984"/>
        <c:axId val="60050816"/>
      </c:lineChart>
      <c:catAx>
        <c:axId val="36233984"/>
        <c:scaling>
          <c:orientation val="minMax"/>
        </c:scaling>
        <c:delete val="0"/>
        <c:axPos val="b"/>
        <c:title>
          <c:tx>
            <c:rich>
              <a:bodyPr/>
              <a:lstStyle/>
              <a:p>
                <a:pPr>
                  <a:defRPr sz="1400"/>
                </a:pPr>
                <a:r>
                  <a:rPr lang="en-US" sz="1400"/>
                  <a:t>Targets</a:t>
                </a:r>
              </a:p>
            </c:rich>
          </c:tx>
          <c:layout/>
          <c:overlay val="0"/>
        </c:title>
        <c:majorTickMark val="none"/>
        <c:minorTickMark val="none"/>
        <c:tickLblPos val="nextTo"/>
        <c:crossAx val="60050816"/>
        <c:crosses val="autoZero"/>
        <c:auto val="1"/>
        <c:lblAlgn val="ctr"/>
        <c:lblOffset val="100"/>
        <c:noMultiLvlLbl val="0"/>
      </c:catAx>
      <c:valAx>
        <c:axId val="60050816"/>
        <c:scaling>
          <c:orientation val="minMax"/>
        </c:scaling>
        <c:delete val="0"/>
        <c:axPos val="l"/>
        <c:majorGridlines/>
        <c:title>
          <c:tx>
            <c:rich>
              <a:bodyPr/>
              <a:lstStyle/>
              <a:p>
                <a:pPr>
                  <a:defRPr sz="1400"/>
                </a:pPr>
                <a:r>
                  <a:rPr lang="en-US" sz="1400"/>
                  <a:t>GDT-TS</a:t>
                </a:r>
              </a:p>
            </c:rich>
          </c:tx>
          <c:layout/>
          <c:overlay val="0"/>
        </c:title>
        <c:numFmt formatCode="General" sourceLinked="1"/>
        <c:majorTickMark val="out"/>
        <c:minorTickMark val="none"/>
        <c:tickLblPos val="nextTo"/>
        <c:crossAx val="36233984"/>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Consensus!$B$23</c:f>
              <c:strCache>
                <c:ptCount val="1"/>
                <c:pt idx="0">
                  <c:v>Initial Best</c:v>
                </c:pt>
              </c:strCache>
            </c:strRef>
          </c:tx>
          <c:cat>
            <c:strRef>
              <c:f>Consensus!$A$24:$A$39</c:f>
              <c:strCache>
                <c:ptCount val="16"/>
                <c:pt idx="0">
                  <c:v>T0678</c:v>
                </c:pt>
                <c:pt idx="1">
                  <c:v>T0668</c:v>
                </c:pt>
                <c:pt idx="2">
                  <c:v>T0675</c:v>
                </c:pt>
                <c:pt idx="3">
                  <c:v>T0698</c:v>
                </c:pt>
                <c:pt idx="4">
                  <c:v>T0673</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Consensus!$B$24:$B$39</c:f>
              <c:numCache>
                <c:formatCode>General</c:formatCode>
                <c:ptCount val="16"/>
                <c:pt idx="0">
                  <c:v>0.41720000000000002</c:v>
                </c:pt>
                <c:pt idx="1">
                  <c:v>0.42949999999999999</c:v>
                </c:pt>
                <c:pt idx="2">
                  <c:v>0.60960000000000003</c:v>
                </c:pt>
                <c:pt idx="3">
                  <c:v>0.64710000000000001</c:v>
                </c:pt>
                <c:pt idx="4">
                  <c:v>0.6532</c:v>
                </c:pt>
                <c:pt idx="5">
                  <c:v>0.68300000000000005</c:v>
                </c:pt>
                <c:pt idx="6">
                  <c:v>0.70750000000000002</c:v>
                </c:pt>
                <c:pt idx="7">
                  <c:v>0.76300000000000001</c:v>
                </c:pt>
                <c:pt idx="8">
                  <c:v>0.76819999999999999</c:v>
                </c:pt>
                <c:pt idx="9">
                  <c:v>0.82269999999999999</c:v>
                </c:pt>
                <c:pt idx="10">
                  <c:v>0.87029999999999996</c:v>
                </c:pt>
                <c:pt idx="11">
                  <c:v>0.88819999999999999</c:v>
                </c:pt>
                <c:pt idx="12">
                  <c:v>0.96430000000000005</c:v>
                </c:pt>
                <c:pt idx="13">
                  <c:v>0.96960000000000002</c:v>
                </c:pt>
                <c:pt idx="14">
                  <c:v>0.98960000000000004</c:v>
                </c:pt>
                <c:pt idx="15">
                  <c:v>0.99480000000000002</c:v>
                </c:pt>
              </c:numCache>
            </c:numRef>
          </c:val>
          <c:smooth val="0"/>
        </c:ser>
        <c:ser>
          <c:idx val="1"/>
          <c:order val="1"/>
          <c:tx>
            <c:strRef>
              <c:f>Consensus!$C$23</c:f>
              <c:strCache>
                <c:ptCount val="1"/>
                <c:pt idx="0">
                  <c:v>C-2P-WMDS</c:v>
                </c:pt>
              </c:strCache>
            </c:strRef>
          </c:tx>
          <c:spPr>
            <a:ln>
              <a:noFill/>
            </a:ln>
          </c:spPr>
          <c:cat>
            <c:strRef>
              <c:f>Consensus!$A$24:$A$39</c:f>
              <c:strCache>
                <c:ptCount val="16"/>
                <c:pt idx="0">
                  <c:v>T0678</c:v>
                </c:pt>
                <c:pt idx="1">
                  <c:v>T0668</c:v>
                </c:pt>
                <c:pt idx="2">
                  <c:v>T0675</c:v>
                </c:pt>
                <c:pt idx="3">
                  <c:v>T0698</c:v>
                </c:pt>
                <c:pt idx="4">
                  <c:v>T0673</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Consensus!$C$24:$C$39</c:f>
              <c:numCache>
                <c:formatCode>General</c:formatCode>
                <c:ptCount val="16"/>
                <c:pt idx="0">
                  <c:v>0.40260000000000001</c:v>
                </c:pt>
                <c:pt idx="1">
                  <c:v>0.39100000000000001</c:v>
                </c:pt>
                <c:pt idx="2">
                  <c:v>0.5</c:v>
                </c:pt>
                <c:pt idx="3">
                  <c:v>0.61760000000000004</c:v>
                </c:pt>
                <c:pt idx="4">
                  <c:v>0.3508</c:v>
                </c:pt>
                <c:pt idx="5">
                  <c:v>0.66490000000000005</c:v>
                </c:pt>
                <c:pt idx="6">
                  <c:v>0.50249999999999995</c:v>
                </c:pt>
                <c:pt idx="7">
                  <c:v>0.47660000000000002</c:v>
                </c:pt>
                <c:pt idx="8">
                  <c:v>0.74270000000000003</c:v>
                </c:pt>
                <c:pt idx="9">
                  <c:v>0.81100000000000005</c:v>
                </c:pt>
                <c:pt idx="10">
                  <c:v>0.87219999999999998</c:v>
                </c:pt>
                <c:pt idx="11">
                  <c:v>0.82569999999999999</c:v>
                </c:pt>
                <c:pt idx="12">
                  <c:v>0.87860000000000005</c:v>
                </c:pt>
                <c:pt idx="13">
                  <c:v>0.95609999999999995</c:v>
                </c:pt>
                <c:pt idx="14">
                  <c:v>0.97919999999999996</c:v>
                </c:pt>
                <c:pt idx="15">
                  <c:v>0.95830000000000004</c:v>
                </c:pt>
              </c:numCache>
            </c:numRef>
          </c:val>
          <c:smooth val="0"/>
        </c:ser>
        <c:ser>
          <c:idx val="2"/>
          <c:order val="2"/>
          <c:tx>
            <c:strRef>
              <c:f>Consensus!$D$23</c:f>
              <c:strCache>
                <c:ptCount val="1"/>
                <c:pt idx="0">
                  <c:v>C-3P-WMDS</c:v>
                </c:pt>
              </c:strCache>
            </c:strRef>
          </c:tx>
          <c:spPr>
            <a:ln>
              <a:noFill/>
            </a:ln>
          </c:spPr>
          <c:cat>
            <c:strRef>
              <c:f>Consensus!$A$24:$A$39</c:f>
              <c:strCache>
                <c:ptCount val="16"/>
                <c:pt idx="0">
                  <c:v>T0678</c:v>
                </c:pt>
                <c:pt idx="1">
                  <c:v>T0668</c:v>
                </c:pt>
                <c:pt idx="2">
                  <c:v>T0675</c:v>
                </c:pt>
                <c:pt idx="3">
                  <c:v>T0698</c:v>
                </c:pt>
                <c:pt idx="4">
                  <c:v>T0673</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Consensus!$D$24:$D$39</c:f>
              <c:numCache>
                <c:formatCode>General</c:formatCode>
                <c:ptCount val="16"/>
                <c:pt idx="0">
                  <c:v>8.2799999999999999E-2</c:v>
                </c:pt>
                <c:pt idx="1">
                  <c:v>0.26600000000000001</c:v>
                </c:pt>
                <c:pt idx="2">
                  <c:v>0.25879999999999997</c:v>
                </c:pt>
                <c:pt idx="3">
                  <c:v>0.27729999999999999</c:v>
                </c:pt>
                <c:pt idx="4">
                  <c:v>0.2177</c:v>
                </c:pt>
                <c:pt idx="5">
                  <c:v>0.27839999999999998</c:v>
                </c:pt>
                <c:pt idx="6">
                  <c:v>0.2175</c:v>
                </c:pt>
                <c:pt idx="7">
                  <c:v>0.76300000000000001</c:v>
                </c:pt>
                <c:pt idx="8">
                  <c:v>0.26819999999999999</c:v>
                </c:pt>
                <c:pt idx="9">
                  <c:v>0.314</c:v>
                </c:pt>
                <c:pt idx="10">
                  <c:v>0.25559999999999999</c:v>
                </c:pt>
                <c:pt idx="11">
                  <c:v>0.33879999999999999</c:v>
                </c:pt>
                <c:pt idx="12">
                  <c:v>0.32140000000000002</c:v>
                </c:pt>
                <c:pt idx="13">
                  <c:v>0.35809999999999997</c:v>
                </c:pt>
                <c:pt idx="14">
                  <c:v>0.55210000000000004</c:v>
                </c:pt>
                <c:pt idx="15">
                  <c:v>0.44790000000000002</c:v>
                </c:pt>
              </c:numCache>
            </c:numRef>
          </c:val>
          <c:smooth val="0"/>
        </c:ser>
        <c:ser>
          <c:idx val="3"/>
          <c:order val="3"/>
          <c:tx>
            <c:strRef>
              <c:f>Consensus!$E$23</c:f>
              <c:strCache>
                <c:ptCount val="1"/>
                <c:pt idx="0">
                  <c:v>C-3P-MODELLER</c:v>
                </c:pt>
              </c:strCache>
            </c:strRef>
          </c:tx>
          <c:spPr>
            <a:ln>
              <a:noFill/>
            </a:ln>
          </c:spPr>
          <c:cat>
            <c:strRef>
              <c:f>Consensus!$A$24:$A$39</c:f>
              <c:strCache>
                <c:ptCount val="16"/>
                <c:pt idx="0">
                  <c:v>T0678</c:v>
                </c:pt>
                <c:pt idx="1">
                  <c:v>T0668</c:v>
                </c:pt>
                <c:pt idx="2">
                  <c:v>T0675</c:v>
                </c:pt>
                <c:pt idx="3">
                  <c:v>T0698</c:v>
                </c:pt>
                <c:pt idx="4">
                  <c:v>T0673</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Consensus!$E$24:$E$39</c:f>
              <c:numCache>
                <c:formatCode>General</c:formatCode>
                <c:ptCount val="16"/>
                <c:pt idx="0">
                  <c:v>0.37819999999999998</c:v>
                </c:pt>
                <c:pt idx="1">
                  <c:v>0.4199</c:v>
                </c:pt>
                <c:pt idx="2">
                  <c:v>0.50439999999999996</c:v>
                </c:pt>
                <c:pt idx="3">
                  <c:v>0.59870000000000001</c:v>
                </c:pt>
                <c:pt idx="4">
                  <c:v>0.4758</c:v>
                </c:pt>
                <c:pt idx="5">
                  <c:v>0.64949999999999997</c:v>
                </c:pt>
                <c:pt idx="6">
                  <c:v>0.50749999999999995</c:v>
                </c:pt>
                <c:pt idx="7">
                  <c:v>0.56769999999999998</c:v>
                </c:pt>
                <c:pt idx="8">
                  <c:v>0.75180000000000002</c:v>
                </c:pt>
                <c:pt idx="9">
                  <c:v>0.81689999999999996</c:v>
                </c:pt>
                <c:pt idx="10">
                  <c:v>0.87219999999999998</c:v>
                </c:pt>
                <c:pt idx="11">
                  <c:v>0.80589999999999995</c:v>
                </c:pt>
                <c:pt idx="12">
                  <c:v>0.97860000000000003</c:v>
                </c:pt>
                <c:pt idx="13">
                  <c:v>0.95609999999999995</c:v>
                </c:pt>
                <c:pt idx="14">
                  <c:v>0.98960000000000004</c:v>
                </c:pt>
                <c:pt idx="15">
                  <c:v>0.96350000000000002</c:v>
                </c:pt>
              </c:numCache>
            </c:numRef>
          </c:val>
          <c:smooth val="0"/>
        </c:ser>
        <c:ser>
          <c:idx val="4"/>
          <c:order val="4"/>
          <c:tx>
            <c:strRef>
              <c:f>Consensus!$F$23</c:f>
              <c:strCache>
                <c:ptCount val="1"/>
                <c:pt idx="0">
                  <c:v>C-2P-WMDS-MODELLER</c:v>
                </c:pt>
              </c:strCache>
            </c:strRef>
          </c:tx>
          <c:spPr>
            <a:ln>
              <a:noFill/>
            </a:ln>
          </c:spPr>
          <c:cat>
            <c:strRef>
              <c:f>Consensus!$A$24:$A$39</c:f>
              <c:strCache>
                <c:ptCount val="16"/>
                <c:pt idx="0">
                  <c:v>T0678</c:v>
                </c:pt>
                <c:pt idx="1">
                  <c:v>T0668</c:v>
                </c:pt>
                <c:pt idx="2">
                  <c:v>T0675</c:v>
                </c:pt>
                <c:pt idx="3">
                  <c:v>T0698</c:v>
                </c:pt>
                <c:pt idx="4">
                  <c:v>T0673</c:v>
                </c:pt>
                <c:pt idx="5">
                  <c:v>T0669</c:v>
                </c:pt>
                <c:pt idx="6">
                  <c:v>T0696</c:v>
                </c:pt>
                <c:pt idx="7">
                  <c:v>T0680</c:v>
                </c:pt>
                <c:pt idx="8">
                  <c:v>T0654</c:v>
                </c:pt>
                <c:pt idx="9">
                  <c:v>T0648</c:v>
                </c:pt>
                <c:pt idx="10">
                  <c:v>T0657</c:v>
                </c:pt>
                <c:pt idx="11">
                  <c:v>T0662</c:v>
                </c:pt>
                <c:pt idx="12">
                  <c:v>T0700</c:v>
                </c:pt>
                <c:pt idx="13">
                  <c:v>T0659</c:v>
                </c:pt>
                <c:pt idx="14">
                  <c:v>T0709</c:v>
                </c:pt>
                <c:pt idx="15">
                  <c:v>T0665</c:v>
                </c:pt>
              </c:strCache>
            </c:strRef>
          </c:cat>
          <c:val>
            <c:numRef>
              <c:f>Consensus!$F$24:$F$39</c:f>
              <c:numCache>
                <c:formatCode>General</c:formatCode>
                <c:ptCount val="16"/>
                <c:pt idx="0">
                  <c:v>0.36530000000000001</c:v>
                </c:pt>
                <c:pt idx="1">
                  <c:v>0.375</c:v>
                </c:pt>
                <c:pt idx="2">
                  <c:v>0.51319999999999999</c:v>
                </c:pt>
                <c:pt idx="3">
                  <c:v>0.63239999999999996</c:v>
                </c:pt>
                <c:pt idx="4">
                  <c:v>0.3508</c:v>
                </c:pt>
                <c:pt idx="5">
                  <c:v>0.64180000000000004</c:v>
                </c:pt>
                <c:pt idx="6">
                  <c:v>0.50249999999999995</c:v>
                </c:pt>
                <c:pt idx="7">
                  <c:v>0.46879999999999999</c:v>
                </c:pt>
                <c:pt idx="8">
                  <c:v>0.74450000000000005</c:v>
                </c:pt>
                <c:pt idx="9">
                  <c:v>0.79649999999999999</c:v>
                </c:pt>
                <c:pt idx="10">
                  <c:v>0.8609</c:v>
                </c:pt>
                <c:pt idx="11">
                  <c:v>0.82240000000000002</c:v>
                </c:pt>
                <c:pt idx="12">
                  <c:v>0.84289999999999998</c:v>
                </c:pt>
                <c:pt idx="13">
                  <c:v>0.95269999999999999</c:v>
                </c:pt>
                <c:pt idx="14">
                  <c:v>0.96879999999999999</c:v>
                </c:pt>
                <c:pt idx="15">
                  <c:v>0.96350000000000002</c:v>
                </c:pt>
              </c:numCache>
            </c:numRef>
          </c:val>
          <c:smooth val="0"/>
        </c:ser>
        <c:dLbls>
          <c:showLegendKey val="0"/>
          <c:showVal val="0"/>
          <c:showCatName val="0"/>
          <c:showSerName val="0"/>
          <c:showPercent val="0"/>
          <c:showBubbleSize val="0"/>
        </c:dLbls>
        <c:marker val="1"/>
        <c:smooth val="0"/>
        <c:axId val="60060416"/>
        <c:axId val="60062336"/>
      </c:lineChart>
      <c:catAx>
        <c:axId val="60060416"/>
        <c:scaling>
          <c:orientation val="minMax"/>
        </c:scaling>
        <c:delete val="0"/>
        <c:axPos val="b"/>
        <c:title>
          <c:tx>
            <c:rich>
              <a:bodyPr/>
              <a:lstStyle/>
              <a:p>
                <a:pPr>
                  <a:defRPr sz="1400"/>
                </a:pPr>
                <a:r>
                  <a:rPr lang="en-US" sz="1400"/>
                  <a:t>Targets</a:t>
                </a:r>
              </a:p>
            </c:rich>
          </c:tx>
          <c:layout/>
          <c:overlay val="0"/>
        </c:title>
        <c:majorTickMark val="none"/>
        <c:minorTickMark val="none"/>
        <c:tickLblPos val="nextTo"/>
        <c:crossAx val="60062336"/>
        <c:crosses val="autoZero"/>
        <c:auto val="1"/>
        <c:lblAlgn val="ctr"/>
        <c:lblOffset val="100"/>
        <c:noMultiLvlLbl val="0"/>
      </c:catAx>
      <c:valAx>
        <c:axId val="60062336"/>
        <c:scaling>
          <c:orientation val="minMax"/>
        </c:scaling>
        <c:delete val="0"/>
        <c:axPos val="l"/>
        <c:majorGridlines/>
        <c:title>
          <c:tx>
            <c:rich>
              <a:bodyPr/>
              <a:lstStyle/>
              <a:p>
                <a:pPr>
                  <a:defRPr sz="1400"/>
                </a:pPr>
                <a:r>
                  <a:rPr lang="en-US" sz="1400"/>
                  <a:t>GDT-TS</a:t>
                </a:r>
              </a:p>
            </c:rich>
          </c:tx>
          <c:layout/>
          <c:overlay val="0"/>
        </c:title>
        <c:numFmt formatCode="General" sourceLinked="1"/>
        <c:majorTickMark val="out"/>
        <c:minorTickMark val="none"/>
        <c:tickLblPos val="nextTo"/>
        <c:crossAx val="60060416"/>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12/06/2013</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2C467DC-A99E-463D-A0B5-595D11ED37CB}" type="slidenum">
              <a:rPr lang="en-US" smtClean="0"/>
              <a:t>‹#›</a:t>
            </a:fld>
            <a:endParaRPr lang="en-US" dirty="0"/>
          </a:p>
        </p:txBody>
      </p:sp>
    </p:spTree>
    <p:extLst>
      <p:ext uri="{BB962C8B-B14F-4D97-AF65-F5344CB8AC3E}">
        <p14:creationId xmlns:p14="http://schemas.microsoft.com/office/powerpoint/2010/main" val="28056134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B3A295-B08F-497D-851D-E6C2AE820103}" type="datetimeFigureOut">
              <a:rPr lang="en-US" smtClean="0"/>
              <a:t>12/10/2013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12/06/2013</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C7C42CC-E7A6-4EB6-A06E-402B249F6795}" type="slidenum">
              <a:rPr lang="en-US" smtClean="0"/>
              <a:t>‹#›</a:t>
            </a:fld>
            <a:endParaRPr lang="en-US"/>
          </a:p>
        </p:txBody>
      </p:sp>
    </p:spTree>
    <p:extLst>
      <p:ext uri="{BB962C8B-B14F-4D97-AF65-F5344CB8AC3E}">
        <p14:creationId xmlns:p14="http://schemas.microsoft.com/office/powerpoint/2010/main" val="14645069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everyone</a:t>
            </a:r>
            <a:r>
              <a:rPr lang="en-US" baseline="0" dirty="0" smtClean="0"/>
              <a:t>, Thank you for coming. This is my thesis project----multi dimensional scaling and MODELLER evolutionary algorithms for protein model refinement.</a:t>
            </a:r>
            <a:endParaRPr lang="en-US" dirty="0"/>
          </a:p>
        </p:txBody>
      </p:sp>
    </p:spTree>
    <p:extLst>
      <p:ext uri="{BB962C8B-B14F-4D97-AF65-F5344CB8AC3E}">
        <p14:creationId xmlns:p14="http://schemas.microsoft.com/office/powerpoint/2010/main" val="330512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Picking the best suitable candidates from the template is essential to model refinement. </a:t>
                </a:r>
              </a:p>
              <a:p>
                <a:r>
                  <a:rPr lang="en-US" sz="1200" kern="1200" dirty="0" smtClean="0">
                    <a:solidFill>
                      <a:schemeClr val="tx1"/>
                    </a:solidFill>
                    <a:effectLst/>
                    <a:latin typeface="+mn-lt"/>
                    <a:ea typeface="+mn-ea"/>
                    <a:cs typeface="+mn-cs"/>
                  </a:rPr>
                  <a:t>GDT-TS  is a global quality measure of the correct positioning of amino acid sequences between two protein models. </a:t>
                </a:r>
              </a:p>
              <a:p>
                <a:r>
                  <a:rPr lang="en-US" sz="1200" kern="1200" dirty="0" smtClean="0">
                    <a:solidFill>
                      <a:schemeClr val="tx1"/>
                    </a:solidFill>
                    <a:effectLst/>
                    <a:latin typeface="+mn-lt"/>
                    <a:ea typeface="+mn-ea"/>
                    <a:cs typeface="+mn-cs"/>
                  </a:rPr>
                  <a:t>It is the most commonly parameter used to evaluate the quality of a predicted protein models with the experimentally determined structure. It is also widely accepted as a quality assessment of protein models prediction tool in CASP competition.</a:t>
                </a:r>
              </a:p>
              <a:p>
                <a:r>
                  <a:rPr lang="en-US" sz="1200" kern="1200" dirty="0" smtClean="0">
                    <a:solidFill>
                      <a:schemeClr val="tx1"/>
                    </a:solidFill>
                    <a:effectLst/>
                    <a:latin typeface="+mn-lt"/>
                    <a:ea typeface="+mn-ea"/>
                    <a:cs typeface="+mn-cs"/>
                  </a:rPr>
                  <a:t>The GDT is defined as follow:</a:t>
                </a:r>
                <a:endParaRPr lang="en-US" dirty="0" smtClean="0"/>
              </a:p>
              <a:p>
                <a:r>
                  <a:rPr lang="en-US" sz="1200" kern="1200" dirty="0" smtClean="0">
                    <a:solidFill>
                      <a:schemeClr val="tx1"/>
                    </a:solidFill>
                    <a:effectLst/>
                    <a:latin typeface="+mn-lt"/>
                    <a:ea typeface="+mn-ea"/>
                    <a:cs typeface="+mn-cs"/>
                  </a:rPr>
                  <a:t>However, in the refinement procedure, the knowledge of native structure didn’t exposure.  For predicted model’s evaluation, most groups used consensus GDT-TS (CGDT-TS) </a:t>
                </a:r>
                <a:r>
                  <a:rPr lang="zh-CN" alt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which is consider the similarity between each pairs of model. Given a set of prediction structures set </a:t>
                </a:r>
                <a:r>
                  <a:rPr lang="en-US" sz="1200" i="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and a reference structure set</a:t>
                </a:r>
                <a:r>
                  <a:rPr lang="en-US" sz="1200" i="1" kern="1200" dirty="0" smtClean="0">
                    <a:solidFill>
                      <a:schemeClr val="tx1"/>
                    </a:solidFill>
                    <a:effectLst/>
                    <a:latin typeface="+mn-lt"/>
                    <a:ea typeface="+mn-ea"/>
                    <a:cs typeface="+mn-cs"/>
                  </a:rPr>
                  <a:t> R</a:t>
                </a:r>
                <a:r>
                  <a:rPr lang="en-US" sz="1200" kern="1200" dirty="0" smtClean="0">
                    <a:solidFill>
                      <a:schemeClr val="tx1"/>
                    </a:solidFill>
                    <a:effectLst/>
                    <a:latin typeface="+mn-lt"/>
                    <a:ea typeface="+mn-ea"/>
                    <a:cs typeface="+mn-cs"/>
                  </a:rPr>
                  <a:t>, the CGDT-TS score for each prediction structure</a:t>
                </a:r>
                <a:r>
                  <a:rPr lang="en-US" sz="1200" i="1" kern="1200" dirty="0" smtClean="0">
                    <a:solidFill>
                      <a:schemeClr val="tx1"/>
                    </a:solidFill>
                    <a:effectLst/>
                    <a:latin typeface="+mn-lt"/>
                    <a:ea typeface="+mn-ea"/>
                    <a:cs typeface="+mn-cs"/>
                  </a:rPr>
                  <a:t> S</a:t>
                </a:r>
                <a:r>
                  <a:rPr lang="en-US" sz="1200" i="1" kern="1200" baseline="-250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is defined as</a:t>
                </a:r>
                <a:endParaRPr lang="en-US" dirty="0" smtClean="0"/>
              </a:p>
              <a:p>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Picking the best suitable candidates from the template is essential to model refinement. </a:t>
                </a:r>
              </a:p>
              <a:p>
                <a:r>
                  <a:rPr lang="en-US" sz="1200" kern="1200" dirty="0" smtClean="0">
                    <a:solidFill>
                      <a:schemeClr val="tx1"/>
                    </a:solidFill>
                    <a:effectLst/>
                    <a:latin typeface="+mn-lt"/>
                    <a:ea typeface="+mn-ea"/>
                    <a:cs typeface="+mn-cs"/>
                  </a:rPr>
                  <a:t>GDT-TS  is a global quality measure of the correct positioning of amino acid sequences between two protein models. </a:t>
                </a:r>
              </a:p>
              <a:p>
                <a:r>
                  <a:rPr lang="en-US" sz="1200" kern="1200" dirty="0" smtClean="0">
                    <a:solidFill>
                      <a:schemeClr val="tx1"/>
                    </a:solidFill>
                    <a:effectLst/>
                    <a:latin typeface="+mn-lt"/>
                    <a:ea typeface="+mn-ea"/>
                    <a:cs typeface="+mn-cs"/>
                  </a:rPr>
                  <a:t>It is the most commonly parameter used to evaluate the quality of a predicted protein models with the experimentally determined structure. It is also widely accepted as a quality assessment of protein models prediction tool in CASP competition.</a:t>
                </a:r>
              </a:p>
              <a:p>
                <a:r>
                  <a:rPr lang="en-US" sz="1200" kern="1200" dirty="0" smtClean="0">
                    <a:solidFill>
                      <a:schemeClr val="tx1"/>
                    </a:solidFill>
                    <a:effectLst/>
                    <a:latin typeface="+mn-lt"/>
                    <a:ea typeface="+mn-ea"/>
                    <a:cs typeface="+mn-cs"/>
                  </a:rPr>
                  <a:t>The GDT is defined as follow: Where</a:t>
                </a:r>
                <a:r>
                  <a:rPr lang="en-US" sz="1200" i="0" kern="1200">
                    <a:solidFill>
                      <a:schemeClr val="tx1"/>
                    </a:solidFill>
                    <a:effectLst/>
                    <a:latin typeface="+mn-lt"/>
                    <a:ea typeface="+mn-ea"/>
                    <a:cs typeface="+mn-cs"/>
                  </a:rPr>
                  <a:t>〖   s〗_(i    )</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   s〗_(j    )</a:t>
                </a:r>
                <a:r>
                  <a:rPr lang="en-US" sz="1200" kern="1200" dirty="0">
                    <a:solidFill>
                      <a:schemeClr val="tx1"/>
                    </a:solidFill>
                    <a:effectLst/>
                    <a:latin typeface="+mn-lt"/>
                    <a:ea typeface="+mn-ea"/>
                    <a:cs typeface="+mn-cs"/>
                  </a:rPr>
                  <a:t>are two protein 3D structures and </a:t>
                </a:r>
                <a:r>
                  <a:rPr lang="en-US" sz="1200" i="0" kern="1200">
                    <a:solidFill>
                      <a:schemeClr val="tx1"/>
                    </a:solidFill>
                    <a:effectLst/>
                    <a:latin typeface="+mn-lt"/>
                    <a:ea typeface="+mn-ea"/>
                    <a:cs typeface="+mn-cs"/>
                  </a:rPr>
                  <a:t>〖   P〗_(d    )</a:t>
                </a:r>
                <a:r>
                  <a:rPr lang="en-US" sz="1200" kern="1200" dirty="0">
                    <a:solidFill>
                      <a:schemeClr val="tx1"/>
                    </a:solidFill>
                    <a:effectLst/>
                    <a:latin typeface="+mn-lt"/>
                    <a:ea typeface="+mn-ea"/>
                    <a:cs typeface="+mn-cs"/>
                  </a:rPr>
                  <a:t>is the percentage of amino acid residues' alpha carbon atoms from </a:t>
                </a:r>
                <a:r>
                  <a:rPr lang="en-US" sz="1200" i="0" kern="1200">
                    <a:solidFill>
                      <a:schemeClr val="tx1"/>
                    </a:solidFill>
                    <a:effectLst/>
                    <a:latin typeface="+mn-lt"/>
                    <a:ea typeface="+mn-ea"/>
                    <a:cs typeface="+mn-cs"/>
                  </a:rPr>
                  <a:t>〖   s〗_(i    )</a:t>
                </a:r>
                <a:r>
                  <a:rPr lang="en-US" sz="1200" kern="1200" dirty="0">
                    <a:solidFill>
                      <a:schemeClr val="tx1"/>
                    </a:solidFill>
                    <a:effectLst/>
                    <a:latin typeface="+mn-lt"/>
                    <a:ea typeface="+mn-ea"/>
                    <a:cs typeface="+mn-cs"/>
                  </a:rPr>
                  <a:t>that can be superimposed with corresponding residues from </a:t>
                </a:r>
                <a:r>
                  <a:rPr lang="en-US" sz="1200" i="0" kern="1200">
                    <a:solidFill>
                      <a:schemeClr val="tx1"/>
                    </a:solidFill>
                    <a:effectLst/>
                    <a:latin typeface="+mn-lt"/>
                    <a:ea typeface="+mn-ea"/>
                    <a:cs typeface="+mn-cs"/>
                  </a:rPr>
                  <a:t>〖   s〗_(j    )</a:t>
                </a:r>
                <a:r>
                  <a:rPr lang="en-US" sz="1200" kern="1200" dirty="0">
                    <a:solidFill>
                      <a:schemeClr val="tx1"/>
                    </a:solidFill>
                    <a:effectLst/>
                    <a:latin typeface="+mn-lt"/>
                    <a:ea typeface="+mn-ea"/>
                    <a:cs typeface="+mn-cs"/>
                  </a:rPr>
                  <a:t> within a defined distance cutoff </a:t>
                </a:r>
                <a:r>
                  <a:rPr lang="en-US" sz="1200" i="0" kern="1200">
                    <a:solidFill>
                      <a:schemeClr val="tx1"/>
                    </a:solidFill>
                    <a:effectLst/>
                    <a:latin typeface="+mn-lt"/>
                    <a:ea typeface="+mn-ea"/>
                    <a:cs typeface="+mn-cs"/>
                  </a:rPr>
                  <a:t>d</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d∈ {1,2,4,8}</a:t>
                </a:r>
                <a:endParaRPr lang="en-US" dirty="0" smtClean="0"/>
              </a:p>
              <a:p>
                <a:r>
                  <a:rPr lang="en-US" sz="1200" kern="1200" dirty="0" smtClean="0">
                    <a:solidFill>
                      <a:schemeClr val="tx1"/>
                    </a:solidFill>
                    <a:effectLst/>
                    <a:latin typeface="+mn-lt"/>
                    <a:ea typeface="+mn-ea"/>
                    <a:cs typeface="+mn-cs"/>
                  </a:rPr>
                  <a:t>However, in the refinement procedure, the knowledge of native structure didn’t exposure.  For predicted model’s evaluation, most groups used consensus GDT-TS (CGDT-TS) </a:t>
                </a:r>
                <a:r>
                  <a:rPr lang="zh-CN" alt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which is consider the similarity between each pairs of model. Given a set of prediction structures set </a:t>
                </a:r>
                <a:r>
                  <a:rPr lang="en-US" sz="1200" i="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and a reference structure set</a:t>
                </a:r>
                <a:r>
                  <a:rPr lang="en-US" sz="1200" i="1" kern="1200" dirty="0" smtClean="0">
                    <a:solidFill>
                      <a:schemeClr val="tx1"/>
                    </a:solidFill>
                    <a:effectLst/>
                    <a:latin typeface="+mn-lt"/>
                    <a:ea typeface="+mn-ea"/>
                    <a:cs typeface="+mn-cs"/>
                  </a:rPr>
                  <a:t> R</a:t>
                </a:r>
                <a:r>
                  <a:rPr lang="en-US" sz="1200" kern="1200" dirty="0" smtClean="0">
                    <a:solidFill>
                      <a:schemeClr val="tx1"/>
                    </a:solidFill>
                    <a:effectLst/>
                    <a:latin typeface="+mn-lt"/>
                    <a:ea typeface="+mn-ea"/>
                    <a:cs typeface="+mn-cs"/>
                  </a:rPr>
                  <a:t>, the CGDT-TS score for each prediction structure</a:t>
                </a:r>
                <a:r>
                  <a:rPr lang="en-US" sz="1200" i="1" kern="1200" dirty="0" smtClean="0">
                    <a:solidFill>
                      <a:schemeClr val="tx1"/>
                    </a:solidFill>
                    <a:effectLst/>
                    <a:latin typeface="+mn-lt"/>
                    <a:ea typeface="+mn-ea"/>
                    <a:cs typeface="+mn-cs"/>
                  </a:rPr>
                  <a:t> S</a:t>
                </a:r>
                <a:r>
                  <a:rPr lang="en-US" sz="1200" i="1" kern="1200" baseline="-250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is defined as</a:t>
                </a:r>
                <a:endParaRPr lang="en-US" dirty="0" smtClean="0"/>
              </a:p>
              <a:p>
                <a:endParaRPr lang="en-US" dirty="0"/>
              </a:p>
            </p:txBody>
          </p:sp>
        </mc:Fallback>
      </mc:AlternateContent>
    </p:spTree>
    <p:extLst>
      <p:ext uri="{BB962C8B-B14F-4D97-AF65-F5344CB8AC3E}">
        <p14:creationId xmlns:p14="http://schemas.microsoft.com/office/powerpoint/2010/main" val="181245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picture shows the correlative</a:t>
            </a:r>
            <a:r>
              <a:rPr lang="en-US" baseline="0" dirty="0" smtClean="0"/>
              <a:t> between most commonly used Consensus methods with the naïve GDTTS. From the figure, we could see for the CSAP data set, the Consensus GDTTS has very high correlative values with the naïve.</a:t>
            </a:r>
            <a:endParaRPr lang="en-US" dirty="0"/>
          </a:p>
        </p:txBody>
      </p:sp>
    </p:spTree>
    <p:extLst>
      <p:ext uri="{BB962C8B-B14F-4D97-AF65-F5344CB8AC3E}">
        <p14:creationId xmlns:p14="http://schemas.microsoft.com/office/powerpoint/2010/main" val="72530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a:t>
            </a:r>
            <a:r>
              <a:rPr lang="en-US" sz="1200" kern="1200" baseline="0" dirty="0" smtClean="0">
                <a:solidFill>
                  <a:schemeClr val="tx1"/>
                </a:solidFill>
                <a:effectLst/>
                <a:latin typeface="+mn-lt"/>
                <a:ea typeface="+mn-ea"/>
                <a:cs typeface="+mn-cs"/>
              </a:rPr>
              <a:t> method used for QA problem is u</a:t>
            </a:r>
            <a:r>
              <a:rPr lang="en-US" sz="1200" kern="1200" dirty="0" smtClean="0">
                <a:solidFill>
                  <a:schemeClr val="tx1"/>
                </a:solidFill>
                <a:effectLst/>
                <a:latin typeface="+mn-lt"/>
                <a:ea typeface="+mn-ea"/>
                <a:cs typeface="+mn-cs"/>
              </a:rPr>
              <a:t>sing energy or scoring functions.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ProQ2 program is developed by Dr. </a:t>
            </a:r>
            <a:r>
              <a:rPr lang="en-US" sz="1200" kern="1200" baseline="0" dirty="0" err="1" smtClean="0">
                <a:solidFill>
                  <a:schemeClr val="tx1"/>
                </a:solidFill>
                <a:effectLst/>
                <a:latin typeface="+mn-lt"/>
                <a:ea typeface="+mn-ea"/>
                <a:cs typeface="+mn-cs"/>
              </a:rPr>
              <a:t>Wallner</a:t>
            </a:r>
            <a:r>
              <a:rPr lang="en-US" sz="1200" kern="1200" baseline="0" dirty="0" smtClean="0">
                <a:solidFill>
                  <a:schemeClr val="tx1"/>
                </a:solidFill>
                <a:effectLst/>
                <a:latin typeface="+mn-lt"/>
                <a:ea typeface="+mn-ea"/>
                <a:cs typeface="+mn-cs"/>
              </a:rPr>
              <a:t> from Sweden in 2012, which is the best single model method in CASP10.</a:t>
            </a:r>
          </a:p>
          <a:p>
            <a:r>
              <a:rPr lang="en-US" sz="1200" kern="1200" baseline="0" dirty="0" smtClean="0">
                <a:solidFill>
                  <a:schemeClr val="tx1"/>
                </a:solidFill>
                <a:effectLst/>
                <a:latin typeface="+mn-lt"/>
                <a:ea typeface="+mn-ea"/>
                <a:cs typeface="+mn-cs"/>
              </a:rPr>
              <a:t>This method u</a:t>
            </a:r>
            <a:r>
              <a:rPr lang="en-US" sz="1200" dirty="0" smtClean="0"/>
              <a:t>ses support vector machines to validate local and global quality of protein models.</a:t>
            </a:r>
          </a:p>
          <a:p>
            <a:r>
              <a:rPr lang="en-US" sz="1200" dirty="0" smtClean="0"/>
              <a:t>It can evaluate</a:t>
            </a:r>
            <a:r>
              <a:rPr lang="en-US" sz="1200" baseline="0" dirty="0" smtClean="0"/>
              <a:t> both the global and local quality of a predicted model. </a:t>
            </a:r>
            <a:endParaRPr lang="en-US" sz="1200" dirty="0" smtClean="0"/>
          </a:p>
          <a:p>
            <a:endParaRPr lang="en-US" dirty="0"/>
          </a:p>
        </p:txBody>
      </p:sp>
    </p:spTree>
    <p:extLst>
      <p:ext uri="{BB962C8B-B14F-4D97-AF65-F5344CB8AC3E}">
        <p14:creationId xmlns:p14="http://schemas.microsoft.com/office/powerpoint/2010/main" val="239557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its</a:t>
            </a:r>
            <a:r>
              <a:rPr lang="en-US" baseline="0" dirty="0" smtClean="0"/>
              <a:t> performance in CASP10. The blue bar means the single score methods. ProQ2 is the top method for single model. </a:t>
            </a:r>
            <a:endParaRPr lang="en-US" dirty="0"/>
          </a:p>
        </p:txBody>
      </p:sp>
    </p:spTree>
    <p:extLst>
      <p:ext uri="{BB962C8B-B14F-4D97-AF65-F5344CB8AC3E}">
        <p14:creationId xmlns:p14="http://schemas.microsoft.com/office/powerpoint/2010/main" val="202838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run ProQ2</a:t>
            </a:r>
            <a:r>
              <a:rPr lang="en-US" baseline="0" dirty="0" smtClean="0"/>
              <a:t> program and get the correlation value between those scoring functions and true GDTTS . The ProQ2 evaluation methods are better than </a:t>
            </a:r>
            <a:r>
              <a:rPr lang="en-US" baseline="0" dirty="0" err="1" smtClean="0"/>
              <a:t>OpusCA,Ddfire</a:t>
            </a:r>
            <a:r>
              <a:rPr lang="en-US" baseline="0" dirty="0" smtClean="0"/>
              <a:t> and </a:t>
            </a:r>
            <a:r>
              <a:rPr lang="en-US" baseline="0" dirty="0" err="1" smtClean="0"/>
              <a:t>CalRW</a:t>
            </a:r>
            <a:r>
              <a:rPr lang="en-US" baseline="0" dirty="0" smtClean="0"/>
              <a:t>. </a:t>
            </a:r>
            <a:endParaRPr lang="en-US" dirty="0"/>
          </a:p>
        </p:txBody>
      </p:sp>
    </p:spTree>
    <p:extLst>
      <p:ext uri="{BB962C8B-B14F-4D97-AF65-F5344CB8AC3E}">
        <p14:creationId xmlns:p14="http://schemas.microsoft.com/office/powerpoint/2010/main" val="278052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MDS is</a:t>
            </a:r>
            <a:r>
              <a:rPr lang="en-US" baseline="0" dirty="0" smtClean="0"/>
              <a:t> short for Multi Dimensional Scaling, actually is a dimensional reduction technology.</a:t>
            </a:r>
          </a:p>
          <a:p>
            <a:r>
              <a:rPr lang="en-US" baseline="0" dirty="0" smtClean="0"/>
              <a:t>The aim of MDS is trying to find the low dimensional space to represent the distances.</a:t>
            </a:r>
          </a:p>
          <a:p>
            <a:r>
              <a:rPr lang="en-US" baseline="0" dirty="0" smtClean="0"/>
              <a:t>Weighted MDS named as WMDS.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here is a contact map, which is represent the distance matrix of a predicted model.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Correspondingly here is a weights matrix. Based on them, using WMDS methods we could get a 3D coordinates of a protein model. </a:t>
            </a:r>
            <a:endParaRPr lang="en-US" dirty="0" smtClean="0"/>
          </a:p>
        </p:txBody>
      </p:sp>
    </p:spTree>
    <p:extLst>
      <p:ext uri="{BB962C8B-B14F-4D97-AF65-F5344CB8AC3E}">
        <p14:creationId xmlns:p14="http://schemas.microsoft.com/office/powerpoint/2010/main" val="1011680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MODELLER</a:t>
            </a:r>
            <a:r>
              <a:rPr lang="en-US" baseline="0" dirty="0" smtClean="0"/>
              <a:t> program is written by Andrej </a:t>
            </a:r>
            <a:r>
              <a:rPr lang="en-US" baseline="0" dirty="0" err="1" smtClean="0"/>
              <a:t>Sali</a:t>
            </a:r>
            <a:r>
              <a:rPr lang="en-US" baseline="0" dirty="0" smtClean="0"/>
              <a:t> at the university of California, San Francisco in 1993.</a:t>
            </a:r>
          </a:p>
          <a:p>
            <a:r>
              <a:rPr lang="en-US" baseline="0" dirty="0" smtClean="0"/>
              <a:t>This program could used for homology or comparative modeling of protein three dimensional structures.</a:t>
            </a:r>
          </a:p>
          <a:p>
            <a:r>
              <a:rPr lang="en-US" baseline="0" dirty="0" smtClean="0"/>
              <a:t>Commonly, the input includes a sequence file of all models, less than 5 models and a script file to tell </a:t>
            </a:r>
            <a:r>
              <a:rPr lang="en-US" baseline="0" dirty="0" err="1" smtClean="0"/>
              <a:t>Modeller</a:t>
            </a:r>
            <a:r>
              <a:rPr lang="en-US" baseline="0" dirty="0" smtClean="0"/>
              <a:t> how to run the program.</a:t>
            </a:r>
          </a:p>
          <a:p>
            <a:r>
              <a:rPr lang="en-US" baseline="0" dirty="0" smtClean="0"/>
              <a:t>The output is a full-atom model.</a:t>
            </a:r>
          </a:p>
        </p:txBody>
      </p:sp>
    </p:spTree>
    <p:extLst>
      <p:ext uri="{BB962C8B-B14F-4D97-AF65-F5344CB8AC3E}">
        <p14:creationId xmlns:p14="http://schemas.microsoft.com/office/powerpoint/2010/main" val="1309462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 will talk about the methods I used.</a:t>
            </a:r>
          </a:p>
        </p:txBody>
      </p:sp>
    </p:spTree>
    <p:extLst>
      <p:ext uri="{BB962C8B-B14F-4D97-AF65-F5344CB8AC3E}">
        <p14:creationId xmlns:p14="http://schemas.microsoft.com/office/powerpoint/2010/main" val="3243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project, I am focus on different crossover operations in EA</a:t>
            </a:r>
            <a:endParaRPr lang="en-US" dirty="0"/>
          </a:p>
        </p:txBody>
      </p:sp>
    </p:spTree>
    <p:extLst>
      <p:ext uri="{BB962C8B-B14F-4D97-AF65-F5344CB8AC3E}">
        <p14:creationId xmlns:p14="http://schemas.microsoft.com/office/powerpoint/2010/main" val="2160780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flow chart of the EA. First, it will generate initial population, then using ProQ2 or CGDTTS as evaluation methods to choose the best 200 models.</a:t>
            </a:r>
          </a:p>
          <a:p>
            <a:r>
              <a:rPr lang="en-US" baseline="0" dirty="0" smtClean="0"/>
              <a:t>Then using Roulette wheel selection method to pick the parents. In the crossover part, three methods are developed. Put the new 100 models into the last population, then evaluate their quality and choose the best 200 models. Repeat this until the termination.</a:t>
            </a:r>
          </a:p>
          <a:p>
            <a:r>
              <a:rPr lang="en-US" baseline="0" dirty="0" smtClean="0"/>
              <a:t>We will see more details in each part.</a:t>
            </a:r>
          </a:p>
          <a:p>
            <a:r>
              <a:rPr lang="en-US" baseline="0" dirty="0" smtClean="0"/>
              <a:t>First, let’s look at how to gain the initial population.</a:t>
            </a:r>
            <a:endParaRPr lang="en-US" dirty="0"/>
          </a:p>
        </p:txBody>
      </p:sp>
    </p:spTree>
    <p:extLst>
      <p:ext uri="{BB962C8B-B14F-4D97-AF65-F5344CB8AC3E}">
        <p14:creationId xmlns:p14="http://schemas.microsoft.com/office/powerpoint/2010/main" val="64627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all known that protein is essential in our life.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computationally obtain an accurate protein structure is one of the most important problems in bioinformatics and it has been actively researches for many years.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Model refinement is a step in the prediction process.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the refinement category being added to the Critical Assessment of Structure Prediction (CASP) competition in 2008, the refinement</a:t>
            </a:r>
            <a:r>
              <a:rPr lang="en-US" sz="1200" kern="1200" baseline="0" dirty="0" smtClean="0">
                <a:solidFill>
                  <a:schemeClr val="tx1"/>
                </a:solidFill>
                <a:effectLst/>
                <a:latin typeface="+mn-lt"/>
                <a:ea typeface="+mn-ea"/>
                <a:cs typeface="+mn-cs"/>
              </a:rPr>
              <a:t> problem is drawing increasing attention.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last CASP competition, 7 groups improved the quality of the starting models, though only 2 or 3 are significantly better. I will talk more about in the existing work part.</a:t>
            </a:r>
          </a:p>
        </p:txBody>
      </p:sp>
    </p:spTree>
    <p:extLst>
      <p:ext uri="{BB962C8B-B14F-4D97-AF65-F5344CB8AC3E}">
        <p14:creationId xmlns:p14="http://schemas.microsoft.com/office/powerpoint/2010/main" val="2160780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project, </a:t>
            </a:r>
            <a:r>
              <a:rPr lang="en-US" baseline="0" dirty="0" smtClean="0"/>
              <a:t> I used models form CASP  competition. There are many groups, each group could submit at most 5 predicted models. If models from the same group or used similar methods, their quality may be similar,  so for maintain the diversity of the population, first, compute the GDTTS value between each pair, if GDTTS equals to 1, means one of them is redundant. Then I only keep models which length is the same with the native sequence. At the end, using CGDTTS method to choose the best 200 models as the initial population. </a:t>
            </a:r>
          </a:p>
          <a:p>
            <a:r>
              <a:rPr lang="en-US" baseline="0" dirty="0" smtClean="0"/>
              <a:t> </a:t>
            </a:r>
            <a:endParaRPr lang="en-US" dirty="0"/>
          </a:p>
        </p:txBody>
      </p:sp>
    </p:spTree>
    <p:extLst>
      <p:ext uri="{BB962C8B-B14F-4D97-AF65-F5344CB8AC3E}">
        <p14:creationId xmlns:p14="http://schemas.microsoft.com/office/powerpoint/2010/main" val="335982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already discussed about the evaluation methods.</a:t>
            </a:r>
          </a:p>
          <a:p>
            <a:r>
              <a:rPr lang="en-US" baseline="0" dirty="0" smtClean="0"/>
              <a:t>For the selection part, I used roulette wheel selection method.</a:t>
            </a:r>
            <a:endParaRPr lang="en-US" dirty="0"/>
          </a:p>
        </p:txBody>
      </p:sp>
    </p:spTree>
    <p:extLst>
      <p:ext uri="{BB962C8B-B14F-4D97-AF65-F5344CB8AC3E}">
        <p14:creationId xmlns:p14="http://schemas.microsoft.com/office/powerpoint/2010/main" val="646279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this method is the most wildly used selection method in EAs. This method based on the probability of individual. </a:t>
            </a:r>
          </a:p>
          <a:p>
            <a:r>
              <a:rPr lang="en-US" baseline="0" dirty="0" smtClean="0"/>
              <a:t>It use this formula to get the probability of each individual. The higher the probability, the higher chance to be chosen.</a:t>
            </a:r>
            <a:endParaRPr lang="en-US" dirty="0"/>
          </a:p>
        </p:txBody>
      </p:sp>
    </p:spTree>
    <p:extLst>
      <p:ext uri="{BB962C8B-B14F-4D97-AF65-F5344CB8AC3E}">
        <p14:creationId xmlns:p14="http://schemas.microsoft.com/office/powerpoint/2010/main" val="2227356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methods are developed in the crossover section.</a:t>
            </a:r>
            <a:endParaRPr lang="en-US" dirty="0"/>
          </a:p>
        </p:txBody>
      </p:sp>
    </p:spTree>
    <p:extLst>
      <p:ext uri="{BB962C8B-B14F-4D97-AF65-F5344CB8AC3E}">
        <p14:creationId xmlns:p14="http://schemas.microsoft.com/office/powerpoint/2010/main" val="646279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 will introduce the WMDS-based crossover method first. This method used some models and their ProQ2 scores as input.</a:t>
            </a:r>
          </a:p>
          <a:p>
            <a:r>
              <a:rPr lang="en-US" baseline="0" dirty="0" smtClean="0"/>
              <a:t>At the beginning, compute the contact map and weights matrix for each individual, then average the contact maps and weights </a:t>
            </a:r>
            <a:r>
              <a:rPr lang="en-US" baseline="0" dirty="0" err="1" smtClean="0"/>
              <a:t>mttrixes</a:t>
            </a:r>
            <a:r>
              <a:rPr lang="en-US" baseline="0" dirty="0" smtClean="0"/>
              <a:t>, respectively.</a:t>
            </a:r>
          </a:p>
          <a:p>
            <a:r>
              <a:rPr lang="en-US" baseline="0" dirty="0" smtClean="0"/>
              <a:t>Based on the new contact map and weights matrix, using the WMDS method to get the 3D coordinates of a model, convert it into the 3D models and output it.</a:t>
            </a:r>
          </a:p>
          <a:p>
            <a:endParaRPr lang="en-US" baseline="0" dirty="0" smtClean="0"/>
          </a:p>
          <a:p>
            <a:r>
              <a:rPr lang="en-US" baseline="0" dirty="0" smtClean="0"/>
              <a:t>The weights matrix is constructed in this way: multiply the ProQ2 score for each residue pairs. </a:t>
            </a:r>
          </a:p>
          <a:p>
            <a:r>
              <a:rPr lang="en-US" baseline="0" dirty="0" smtClean="0"/>
              <a:t>Except this weights matrix, I also tried other three weights matrix</a:t>
            </a:r>
          </a:p>
        </p:txBody>
      </p:sp>
    </p:spTree>
    <p:extLst>
      <p:ext uri="{BB962C8B-B14F-4D97-AF65-F5344CB8AC3E}">
        <p14:creationId xmlns:p14="http://schemas.microsoft.com/office/powerpoint/2010/main" val="1767933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one is sum up the </a:t>
            </a:r>
            <a:r>
              <a:rPr lang="en-US" baseline="0" dirty="0" smtClean="0"/>
              <a:t>ProQ2 score for each residue pairs.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weights matrix firstly added up the </a:t>
            </a:r>
            <a:r>
              <a:rPr lang="en-US" dirty="0" smtClean="0">
                <a:effectLst/>
              </a:rPr>
              <a:t>multiplication </a:t>
            </a:r>
            <a:r>
              <a:rPr lang="en-US" baseline="0" dirty="0" smtClean="0"/>
              <a:t> values of  the ProQ2 score for each residue pairs. Then use this as a dividends for the first matrix.</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Last one is added up the sum of the ProQ2 score for each residue pairs. Then use this as a dividends for the second matrix.</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did some experiment by using those three weights matrixes in EA framework. But the results didn’t show much improvement, even get worse. So in this project, I only used the first weights matrix.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Tree>
    <p:extLst>
      <p:ext uri="{BB962C8B-B14F-4D97-AF65-F5344CB8AC3E}">
        <p14:creationId xmlns:p14="http://schemas.microsoft.com/office/powerpoint/2010/main" val="2059588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Modeller</a:t>
            </a:r>
            <a:r>
              <a:rPr lang="en-US" baseline="0" dirty="0" smtClean="0"/>
              <a:t> based crossover method using some models and their sequence file, along with a script file to tell </a:t>
            </a:r>
            <a:r>
              <a:rPr lang="en-US" baseline="0" dirty="0" err="1" smtClean="0"/>
              <a:t>modeller</a:t>
            </a:r>
            <a:r>
              <a:rPr lang="en-US" baseline="0" dirty="0" smtClean="0"/>
              <a:t> how to run it. Then </a:t>
            </a:r>
            <a:r>
              <a:rPr lang="en-US" baseline="0" dirty="0" err="1" smtClean="0"/>
              <a:t>modeller</a:t>
            </a:r>
            <a:r>
              <a:rPr lang="en-US" baseline="0" dirty="0" smtClean="0"/>
              <a:t> will remodeling those models and output the best 1.</a:t>
            </a:r>
            <a:endParaRPr lang="en-US" dirty="0"/>
          </a:p>
        </p:txBody>
      </p:sp>
    </p:spTree>
    <p:extLst>
      <p:ext uri="{BB962C8B-B14F-4D97-AF65-F5344CB8AC3E}">
        <p14:creationId xmlns:p14="http://schemas.microsoft.com/office/powerpoint/2010/main" val="262315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simplify, the hybrid method, run WMDS-based crossover method several times at first, then use the new models generated by WMDS-based crossover as the input for MODELLER-based crossover, finally, get the best model.  </a:t>
            </a:r>
            <a:endParaRPr lang="en-US" dirty="0"/>
          </a:p>
        </p:txBody>
      </p:sp>
    </p:spTree>
    <p:extLst>
      <p:ext uri="{BB962C8B-B14F-4D97-AF65-F5344CB8AC3E}">
        <p14:creationId xmlns:p14="http://schemas.microsoft.com/office/powerpoint/2010/main" val="2081941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P-2P-MODELLER method first choosing 2 parents for WMDS method, repeat it 3 times and get 3 new models for </a:t>
            </a:r>
            <a:r>
              <a:rPr lang="en-US" baseline="0" dirty="0" err="1" smtClean="0"/>
              <a:t>Modeller</a:t>
            </a:r>
            <a:r>
              <a:rPr lang="en-US" baseline="0" dirty="0" smtClean="0"/>
              <a:t>, then based on this, generate 1 model by </a:t>
            </a:r>
            <a:r>
              <a:rPr lang="en-US" baseline="0" dirty="0" err="1" smtClean="0"/>
              <a:t>Modeller</a:t>
            </a:r>
            <a:r>
              <a:rPr lang="en-US" baseline="0" dirty="0" smtClean="0"/>
              <a:t>.</a:t>
            </a:r>
            <a:endParaRPr lang="en-US" dirty="0"/>
          </a:p>
        </p:txBody>
      </p:sp>
    </p:spTree>
    <p:extLst>
      <p:ext uri="{BB962C8B-B14F-4D97-AF65-F5344CB8AC3E}">
        <p14:creationId xmlns:p14="http://schemas.microsoft.com/office/powerpoint/2010/main" val="2081941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forth section is the experimental results.</a:t>
            </a:r>
            <a:endParaRPr lang="en-US" dirty="0"/>
          </a:p>
        </p:txBody>
      </p:sp>
    </p:spTree>
    <p:extLst>
      <p:ext uri="{BB962C8B-B14F-4D97-AF65-F5344CB8AC3E}">
        <p14:creationId xmlns:p14="http://schemas.microsoft.com/office/powerpoint/2010/main" val="27290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performance of most</a:t>
            </a:r>
            <a:r>
              <a:rPr lang="en-US" baseline="0" dirty="0" smtClean="0"/>
              <a:t> groups are not very well. Rather than improve it, most time they degrade the starting model.</a:t>
            </a:r>
          </a:p>
          <a:p>
            <a:r>
              <a:rPr lang="en-US" baseline="0" dirty="0" smtClean="0"/>
              <a:t>Overall, the improvements are still small even for the best groups.</a:t>
            </a:r>
          </a:p>
          <a:p>
            <a:r>
              <a:rPr lang="en-US" baseline="0" dirty="0" smtClean="0"/>
              <a:t>So my goal of this project is to explore new ways to improve existing refinement techniques.</a:t>
            </a:r>
            <a:endParaRPr lang="en-US" dirty="0"/>
          </a:p>
        </p:txBody>
      </p:sp>
    </p:spTree>
    <p:extLst>
      <p:ext uri="{BB962C8B-B14F-4D97-AF65-F5344CB8AC3E}">
        <p14:creationId xmlns:p14="http://schemas.microsoft.com/office/powerpoint/2010/main" val="2160780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n this project,  I  chose 16 targets from CASP10,  the number of their residues is between 33 to 166.</a:t>
            </a:r>
          </a:p>
          <a:p>
            <a:r>
              <a:rPr lang="en-US" baseline="0" dirty="0" smtClean="0"/>
              <a:t>According to the average CGDTTS, this dataset includes hard, medium and easy cases. </a:t>
            </a:r>
            <a:endParaRPr lang="en-US" dirty="0"/>
          </a:p>
        </p:txBody>
      </p:sp>
    </p:spTree>
    <p:extLst>
      <p:ext uri="{BB962C8B-B14F-4D97-AF65-F5344CB8AC3E}">
        <p14:creationId xmlns:p14="http://schemas.microsoft.com/office/powerpoint/2010/main" val="2379904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abbreviated</a:t>
            </a:r>
            <a:r>
              <a:rPr lang="en-US" baseline="0" dirty="0" smtClean="0"/>
              <a:t> name of different algorithms. Those symbol divided by dash line. The first symbol indicate the QA methods. ProQ2 or CGDTTS. The second part means the number of parents, the last partition is the crossover method. </a:t>
            </a:r>
            <a:endParaRPr lang="en-US" dirty="0"/>
          </a:p>
        </p:txBody>
      </p:sp>
    </p:spTree>
    <p:extLst>
      <p:ext uri="{BB962C8B-B14F-4D97-AF65-F5344CB8AC3E}">
        <p14:creationId xmlns:p14="http://schemas.microsoft.com/office/powerpoint/2010/main" val="3573383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picture shows the average computation time for different algorithms.</a:t>
            </a:r>
          </a:p>
          <a:p>
            <a:r>
              <a:rPr lang="en-US" baseline="0" dirty="0" smtClean="0"/>
              <a:t>WMDS-based method is fast than MODELLER-based method.</a:t>
            </a:r>
          </a:p>
          <a:p>
            <a:r>
              <a:rPr lang="en-US" baseline="0" dirty="0" smtClean="0"/>
              <a:t>Compare P-3P-WMDS and P-3P-MODELLER,both of them are using ProQ2 as QA,</a:t>
            </a:r>
            <a:r>
              <a:rPr lang="en-US" sz="1200" dirty="0" smtClean="0"/>
              <a:t> MODELLER-based over WMDS-based is 5.9.</a:t>
            </a:r>
          </a:p>
          <a:p>
            <a:r>
              <a:rPr lang="en-US" sz="1200" baseline="0" dirty="0" smtClean="0"/>
              <a:t>If CGDTS as QA, </a:t>
            </a:r>
            <a:r>
              <a:rPr lang="en-US" sz="1200" dirty="0" smtClean="0"/>
              <a:t>MODELLER-based over WMDS-based is 2.5. </a:t>
            </a:r>
            <a:endParaRPr lang="en-US" baseline="0" dirty="0" smtClean="0"/>
          </a:p>
        </p:txBody>
      </p:sp>
    </p:spTree>
    <p:extLst>
      <p:ext uri="{BB962C8B-B14F-4D97-AF65-F5344CB8AC3E}">
        <p14:creationId xmlns:p14="http://schemas.microsoft.com/office/powerpoint/2010/main" val="3577540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2225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WMDS-based method, c</a:t>
            </a:r>
            <a:r>
              <a:rPr lang="en-US" dirty="0" smtClean="0"/>
              <a:t>ompare the computation time for steps</a:t>
            </a:r>
            <a:r>
              <a:rPr lang="en-US" baseline="0" dirty="0" smtClean="0"/>
              <a:t> in each iteration,  we will see the using CGDTS as QA method, it spend most time in evaluation.</a:t>
            </a:r>
          </a:p>
          <a:p>
            <a:r>
              <a:rPr lang="en-US" baseline="0" dirty="0" smtClean="0"/>
              <a:t>Run WMDS function by MATLAB program is more than 1 minutes to get 100 new models on average.</a:t>
            </a:r>
            <a:endParaRPr lang="en-US" dirty="0"/>
          </a:p>
        </p:txBody>
      </p:sp>
    </p:spTree>
    <p:extLst>
      <p:ext uri="{BB962C8B-B14F-4D97-AF65-F5344CB8AC3E}">
        <p14:creationId xmlns:p14="http://schemas.microsoft.com/office/powerpoint/2010/main" val="14720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firstly, we study the results by using ProQ2 as QA methods. </a:t>
            </a:r>
          </a:p>
          <a:p>
            <a:r>
              <a:rPr lang="en-US" baseline="0" dirty="0" smtClean="0"/>
              <a:t>This figure shows the refinement results for top 1 model. The blue line stands for the initial best model in the population.</a:t>
            </a:r>
          </a:p>
          <a:p>
            <a:r>
              <a:rPr lang="en-US" baseline="0" dirty="0" smtClean="0"/>
              <a:t>The red square on behalf of P-2P-WMDS method, 9 out of 16 targets improved their GDTTS of the top1</a:t>
            </a:r>
          </a:p>
          <a:p>
            <a:r>
              <a:rPr lang="en-US" baseline="0" dirty="0" smtClean="0"/>
              <a:t>Biggest improvement occurred on target T0680, GDTTS  increased from0.763 to 0.833</a:t>
            </a:r>
          </a:p>
        </p:txBody>
      </p:sp>
    </p:spTree>
    <p:extLst>
      <p:ext uri="{BB962C8B-B14F-4D97-AF65-F5344CB8AC3E}">
        <p14:creationId xmlns:p14="http://schemas.microsoft.com/office/powerpoint/2010/main" val="3675955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average</a:t>
            </a:r>
            <a:r>
              <a:rPr lang="en-US" baseline="0" dirty="0" smtClean="0"/>
              <a:t> improvement of GDTTS for top10 models, using P-2P-WMDS method 13 targets improved.</a:t>
            </a:r>
          </a:p>
          <a:p>
            <a:r>
              <a:rPr lang="en-US" baseline="0" dirty="0" smtClean="0"/>
              <a:t>Except 3 parents,  target T0698, WMDS-based, MODELLER-based and Hybrid method improve the GDTTS for top10 models are 0.043,0.05,0.036 respectively.</a:t>
            </a:r>
            <a:endParaRPr lang="en-US" dirty="0"/>
          </a:p>
        </p:txBody>
      </p:sp>
    </p:spTree>
    <p:extLst>
      <p:ext uri="{BB962C8B-B14F-4D97-AF65-F5344CB8AC3E}">
        <p14:creationId xmlns:p14="http://schemas.microsoft.com/office/powerpoint/2010/main" val="3616211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population, except the 3 parents, the GDTTS of other methods improved</a:t>
            </a:r>
            <a:r>
              <a:rPr lang="en-US" baseline="0" dirty="0" smtClean="0"/>
              <a:t> a lot.</a:t>
            </a:r>
          </a:p>
        </p:txBody>
      </p:sp>
    </p:spTree>
    <p:extLst>
      <p:ext uri="{BB962C8B-B14F-4D97-AF65-F5344CB8AC3E}">
        <p14:creationId xmlns:p14="http://schemas.microsoft.com/office/powerpoint/2010/main" val="674922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look at the refinement results by using CGDTS as QA method.</a:t>
            </a:r>
          </a:p>
          <a:p>
            <a:r>
              <a:rPr lang="en-US" baseline="0" dirty="0" smtClean="0"/>
              <a:t>Almost all of them couldn’t obtain better predicted top1 model, especially WMDS-based method choosing three parents</a:t>
            </a:r>
            <a:endParaRPr lang="en-US" dirty="0"/>
          </a:p>
        </p:txBody>
      </p:sp>
    </p:spTree>
    <p:extLst>
      <p:ext uri="{BB962C8B-B14F-4D97-AF65-F5344CB8AC3E}">
        <p14:creationId xmlns:p14="http://schemas.microsoft.com/office/powerpoint/2010/main" val="39406505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a:t>
            </a:r>
            <a:r>
              <a:rPr lang="en-US" baseline="0" dirty="0" smtClean="0"/>
              <a:t> similar results shows for the top10 models</a:t>
            </a:r>
            <a:endParaRPr lang="en-US" dirty="0"/>
          </a:p>
        </p:txBody>
      </p:sp>
    </p:spTree>
    <p:extLst>
      <p:ext uri="{BB962C8B-B14F-4D97-AF65-F5344CB8AC3E}">
        <p14:creationId xmlns:p14="http://schemas.microsoft.com/office/powerpoint/2010/main" val="282327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focused on the evolutionary algorithm for protein model refinement. </a:t>
            </a:r>
            <a:endParaRPr lang="en-US" dirty="0" smtClean="0"/>
          </a:p>
          <a:p>
            <a:r>
              <a:rPr lang="en-US" dirty="0" smtClean="0"/>
              <a:t>Three methods are developed in this project.</a:t>
            </a:r>
            <a:r>
              <a:rPr lang="en-US" baseline="0" dirty="0" smtClean="0"/>
              <a:t> Multi dimensional scaling (MDS), MODELLER and a hybrid of both are used as crossover operators. </a:t>
            </a:r>
          </a:p>
          <a:p>
            <a:r>
              <a:rPr lang="en-US" sz="1200" kern="1200" dirty="0" smtClean="0">
                <a:solidFill>
                  <a:schemeClr val="tx1"/>
                </a:solidFill>
                <a:effectLst/>
                <a:latin typeface="+mn-lt"/>
                <a:ea typeface="+mn-ea"/>
                <a:cs typeface="+mn-cs"/>
              </a:rPr>
              <a:t>The MDS-based method takes a purely geometrical approach and generates a child model by combining the contact maps of multiple parents. </a:t>
            </a:r>
          </a:p>
          <a:p>
            <a:r>
              <a:rPr lang="en-US" sz="1200" kern="1200" dirty="0" smtClean="0">
                <a:solidFill>
                  <a:schemeClr val="tx1"/>
                </a:solidFill>
                <a:effectLst/>
                <a:latin typeface="+mn-lt"/>
                <a:ea typeface="+mn-ea"/>
                <a:cs typeface="+mn-cs"/>
              </a:rPr>
              <a:t>The MODELLER-based method takes a statistical and energy minimization approach and uses the remodeling module in MODELLER program to generate new models from multiple parents. </a:t>
            </a:r>
          </a:p>
          <a:p>
            <a:r>
              <a:rPr lang="en-US" sz="1200" kern="1200" dirty="0" smtClean="0">
                <a:solidFill>
                  <a:schemeClr val="tx1"/>
                </a:solidFill>
                <a:effectLst/>
                <a:latin typeface="+mn-lt"/>
                <a:ea typeface="+mn-ea"/>
                <a:cs typeface="+mn-cs"/>
              </a:rPr>
              <a:t>The hybrid method first generates models using the MDS-based method and then run them through the MODELLER-based method, aiming at combining the strength of both.</a:t>
            </a:r>
            <a:r>
              <a:rPr lang="en-US" baseline="0" dirty="0" smtClean="0"/>
              <a:t> </a:t>
            </a:r>
            <a:endParaRPr lang="en-US" dirty="0"/>
          </a:p>
        </p:txBody>
      </p:sp>
    </p:spTree>
    <p:extLst>
      <p:ext uri="{BB962C8B-B14F-4D97-AF65-F5344CB8AC3E}">
        <p14:creationId xmlns:p14="http://schemas.microsoft.com/office/powerpoint/2010/main" val="1783590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for the whole population, except the WMDS-based with 3 parents method, all other methods could get a higher GDTTS for the all population. </a:t>
            </a:r>
            <a:endParaRPr lang="en-US" dirty="0"/>
          </a:p>
        </p:txBody>
      </p:sp>
    </p:spTree>
    <p:extLst>
      <p:ext uri="{BB962C8B-B14F-4D97-AF65-F5344CB8AC3E}">
        <p14:creationId xmlns:p14="http://schemas.microsoft.com/office/powerpoint/2010/main" val="2755734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a:t>
            </a:r>
            <a:r>
              <a:rPr lang="en-US" baseline="0" dirty="0" smtClean="0"/>
              <a:t> all those methods into one figure. This figure shows the average improvement in GDTTS for different algorithms.</a:t>
            </a:r>
          </a:p>
          <a:p>
            <a:r>
              <a:rPr lang="en-US" baseline="0" dirty="0" smtClean="0"/>
              <a:t>Only </a:t>
            </a:r>
            <a:r>
              <a:rPr lang="en-US" sz="1200" dirty="0" smtClean="0"/>
              <a:t>P-2P-WMDS method can improve average GDT-TS for top1, top10 and all models.</a:t>
            </a:r>
          </a:p>
          <a:p>
            <a:r>
              <a:rPr lang="en-US" sz="1200" dirty="0" smtClean="0"/>
              <a:t>WMDS-based</a:t>
            </a:r>
            <a:r>
              <a:rPr lang="en-US" sz="1200" baseline="0" dirty="0" smtClean="0"/>
              <a:t> with 3 parents get very worse results in each subset.</a:t>
            </a:r>
          </a:p>
          <a:p>
            <a:r>
              <a:rPr lang="en-US" sz="1200" baseline="0" dirty="0" smtClean="0"/>
              <a:t>The improvement of MODELLER-based method with Hybrid method on different subset is very similar.</a:t>
            </a:r>
          </a:p>
          <a:p>
            <a:endParaRPr lang="en-US" dirty="0"/>
          </a:p>
        </p:txBody>
      </p:sp>
    </p:spTree>
    <p:extLst>
      <p:ext uri="{BB962C8B-B14F-4D97-AF65-F5344CB8AC3E}">
        <p14:creationId xmlns:p14="http://schemas.microsoft.com/office/powerpoint/2010/main" val="574271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sum up, </a:t>
            </a:r>
            <a:r>
              <a:rPr lang="en-US" sz="1200" dirty="0" smtClean="0"/>
              <a:t>The computation time for MODELLER-based over WMDS-based is 5.9 using ProQ2 as QA, CGDTTS as QA the ratio is 2.5</a:t>
            </a:r>
          </a:p>
          <a:p>
            <a:r>
              <a:rPr lang="en-US" sz="1200" dirty="0" smtClean="0"/>
              <a:t>P-2P-WMDS EA perform well</a:t>
            </a:r>
            <a:r>
              <a:rPr lang="en-US" sz="1200" baseline="0" dirty="0" smtClean="0"/>
              <a:t> and it </a:t>
            </a:r>
            <a:r>
              <a:rPr lang="en-US" sz="1200" dirty="0" smtClean="0"/>
              <a:t>improved GDT-TS of 9 models and 5 preserved out of 16 models for</a:t>
            </a:r>
            <a:r>
              <a:rPr lang="en-US" sz="1200" baseline="0" dirty="0" smtClean="0"/>
              <a:t> top1 model</a:t>
            </a:r>
          </a:p>
          <a:p>
            <a:r>
              <a:rPr lang="en-US" sz="1200" baseline="0" dirty="0" smtClean="0"/>
              <a:t>Using this method, target T0680 has biggest improvement in GDTTS, it form 0.763 to 0.833 </a:t>
            </a:r>
            <a:endParaRPr lang="en-US" dirty="0"/>
          </a:p>
        </p:txBody>
      </p:sp>
    </p:spTree>
    <p:extLst>
      <p:ext uri="{BB962C8B-B14F-4D97-AF65-F5344CB8AC3E}">
        <p14:creationId xmlns:p14="http://schemas.microsoft.com/office/powerpoint/2010/main" val="2081941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1941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right, we look at the </a:t>
            </a:r>
            <a:r>
              <a:rPr lang="en-US" dirty="0" smtClean="0">
                <a:effectLst/>
              </a:rPr>
              <a:t>conclusion part.</a:t>
            </a:r>
            <a:endParaRPr lang="en-US" dirty="0"/>
          </a:p>
        </p:txBody>
      </p:sp>
    </p:spTree>
    <p:extLst>
      <p:ext uri="{BB962C8B-B14F-4D97-AF65-F5344CB8AC3E}">
        <p14:creationId xmlns:p14="http://schemas.microsoft.com/office/powerpoint/2010/main" val="3526754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19412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1941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19412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project,</a:t>
            </a:r>
            <a:r>
              <a:rPr lang="en-US" baseline="0" dirty="0" smtClean="0"/>
              <a:t> choosing three parents is unhelpful in WMDS-based crossover EA, the reason is still not clear. So </a:t>
            </a:r>
            <a:r>
              <a:rPr lang="en-US" sz="1200" dirty="0" smtClean="0"/>
              <a:t>Multi-parents for WMDS-based refinement may needs more research</a:t>
            </a:r>
            <a:endParaRPr lang="en-US" dirty="0" smtClean="0"/>
          </a:p>
          <a:p>
            <a:r>
              <a:rPr lang="en-US" dirty="0" smtClean="0"/>
              <a:t>For the refinement</a:t>
            </a:r>
            <a:r>
              <a:rPr lang="en-US" baseline="0" dirty="0" smtClean="0"/>
              <a:t> problem in CASP competition, participant should focus on the starting model, which is the best model in the population. Further refinement work should be done with known the best starting models.</a:t>
            </a:r>
            <a:endParaRPr lang="en-US" dirty="0"/>
          </a:p>
        </p:txBody>
      </p:sp>
    </p:spTree>
    <p:extLst>
      <p:ext uri="{BB962C8B-B14F-4D97-AF65-F5344CB8AC3E}">
        <p14:creationId xmlns:p14="http://schemas.microsoft.com/office/powerpoint/2010/main" val="2081941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for every one.</a:t>
            </a:r>
          </a:p>
        </p:txBody>
      </p:sp>
    </p:spTree>
    <p:extLst>
      <p:ext uri="{BB962C8B-B14F-4D97-AF65-F5344CB8AC3E}">
        <p14:creationId xmlns:p14="http://schemas.microsoft.com/office/powerpoint/2010/main" val="401703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outline of my presentation.</a:t>
            </a:r>
          </a:p>
          <a:p>
            <a:r>
              <a:rPr lang="en-US" dirty="0" smtClean="0"/>
              <a:t>First of all, I will introduce</a:t>
            </a:r>
            <a:r>
              <a:rPr lang="en-US" baseline="0" dirty="0" smtClean="0"/>
              <a:t> the current existing work in CASP10 refinement along with some background information required to understand the proposed methods we will talk about. Next go into methods we developed to refine models. </a:t>
            </a:r>
          </a:p>
          <a:p>
            <a:r>
              <a:rPr lang="en-US" baseline="0" dirty="0" smtClean="0"/>
              <a:t>Then I will show the experimental results. </a:t>
            </a:r>
          </a:p>
          <a:p>
            <a:r>
              <a:rPr lang="en-US" baseline="0" dirty="0" smtClean="0"/>
              <a:t>At the last part, I will talk about the conclusions and future works.</a:t>
            </a:r>
            <a:endParaRPr lang="en-US" dirty="0"/>
          </a:p>
        </p:txBody>
      </p:sp>
    </p:spTree>
    <p:extLst>
      <p:ext uri="{BB962C8B-B14F-4D97-AF65-F5344CB8AC3E}">
        <p14:creationId xmlns:p14="http://schemas.microsoft.com/office/powerpoint/2010/main" val="275270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biggest challenge in CASP8 and CASP9  refinement is that only a few groups were able to improve the protein model quality consistently.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CSAP10, the leading groups demonstrated they could consistently improve the model quality both backbone and side-chain positioning.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also could improve the local quality of the predicted models.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over, using different assessment tools to evaluate their performance, the positions of top-ranked groups are stable.</a:t>
            </a:r>
          </a:p>
          <a:p>
            <a:endParaRPr lang="en-US" dirty="0"/>
          </a:p>
        </p:txBody>
      </p:sp>
    </p:spTree>
    <p:extLst>
      <p:ext uri="{BB962C8B-B14F-4D97-AF65-F5344CB8AC3E}">
        <p14:creationId xmlns:p14="http://schemas.microsoft.com/office/powerpoint/2010/main" val="94053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performance</a:t>
            </a:r>
            <a:r>
              <a:rPr lang="en-US" baseline="0" dirty="0" smtClean="0"/>
              <a:t> of the top groups in different methods.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top group 049</a:t>
            </a:r>
            <a:r>
              <a:rPr lang="en-US" baseline="0" dirty="0" smtClean="0"/>
              <a:t> is from </a:t>
            </a:r>
            <a:r>
              <a:rPr lang="en-US" sz="1200" b="0" i="0" kern="1200" dirty="0" smtClean="0">
                <a:solidFill>
                  <a:schemeClr val="tx1"/>
                </a:solidFill>
                <a:effectLst/>
                <a:latin typeface="+mn-lt"/>
                <a:ea typeface="+mn-ea"/>
                <a:cs typeface="+mn-cs"/>
              </a:rPr>
              <a:t>Michigan State University.</a:t>
            </a:r>
            <a:r>
              <a:rPr lang="en-US" sz="1200" b="0" i="0" kern="1200" baseline="0" dirty="0" smtClean="0">
                <a:solidFill>
                  <a:schemeClr val="tx1"/>
                </a:solidFill>
                <a:effectLst/>
                <a:latin typeface="+mn-lt"/>
                <a:ea typeface="+mn-ea"/>
                <a:cs typeface="+mn-cs"/>
              </a:rPr>
              <a:t> They </a:t>
            </a:r>
            <a:r>
              <a:rPr lang="en-US" sz="1200" b="0" i="0" kern="1200" dirty="0" smtClean="0">
                <a:solidFill>
                  <a:schemeClr val="tx1"/>
                </a:solidFill>
                <a:effectLst/>
                <a:latin typeface="+mn-lt"/>
                <a:ea typeface="+mn-ea"/>
                <a:cs typeface="+mn-cs"/>
              </a:rPr>
              <a:t>made largest</a:t>
            </a:r>
            <a:r>
              <a:rPr lang="en-US" sz="1200" b="0" i="0" kern="1200" baseline="0" dirty="0" smtClean="0">
                <a:solidFill>
                  <a:schemeClr val="tx1"/>
                </a:solidFill>
                <a:effectLst/>
                <a:latin typeface="+mn-lt"/>
                <a:ea typeface="+mn-ea"/>
                <a:cs typeface="+mn-cs"/>
              </a:rPr>
              <a:t> improvement in GDTHA.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They </a:t>
            </a:r>
            <a:r>
              <a:rPr lang="en-US" sz="1200" b="0" i="0" kern="1200" dirty="0" smtClean="0">
                <a:solidFill>
                  <a:schemeClr val="tx1"/>
                </a:solidFill>
                <a:effectLst/>
                <a:latin typeface="+mn-lt"/>
                <a:ea typeface="+mn-ea"/>
                <a:cs typeface="+mn-cs"/>
              </a:rPr>
              <a:t>succeeded in improving</a:t>
            </a:r>
            <a:r>
              <a:rPr lang="en-US" sz="1200" b="0" i="0" kern="1200" baseline="0" dirty="0" smtClean="0">
                <a:solidFill>
                  <a:schemeClr val="tx1"/>
                </a:solidFill>
                <a:effectLst/>
                <a:latin typeface="+mn-lt"/>
                <a:ea typeface="+mn-ea"/>
                <a:cs typeface="+mn-cs"/>
              </a:rPr>
              <a:t> the backbone in almost 90% targets. This is the </a:t>
            </a:r>
            <a:r>
              <a:rPr lang="en-US" dirty="0" smtClean="0"/>
              <a:t>first time in CASP refinement is successful in a clear majority of cases.</a:t>
            </a:r>
          </a:p>
        </p:txBody>
      </p:sp>
    </p:spTree>
    <p:extLst>
      <p:ext uri="{BB962C8B-B14F-4D97-AF65-F5344CB8AC3E}">
        <p14:creationId xmlns:p14="http://schemas.microsoft.com/office/powerpoint/2010/main" val="94053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a:t>
            </a:r>
            <a:r>
              <a:rPr lang="en-US" baseline="0" dirty="0" smtClean="0"/>
              <a:t> give you some background information about my project. </a:t>
            </a:r>
            <a:endParaRPr lang="en-US" dirty="0"/>
          </a:p>
        </p:txBody>
      </p:sp>
    </p:spTree>
    <p:extLst>
      <p:ext uri="{BB962C8B-B14F-4D97-AF65-F5344CB8AC3E}">
        <p14:creationId xmlns:p14="http://schemas.microsoft.com/office/powerpoint/2010/main" val="159490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EA? </a:t>
            </a:r>
            <a:r>
              <a:rPr lang="en-US" sz="1200" kern="1200" dirty="0" smtClean="0">
                <a:solidFill>
                  <a:schemeClr val="tx1"/>
                </a:solidFill>
                <a:effectLst/>
                <a:latin typeface="+mn-lt"/>
                <a:ea typeface="+mn-ea"/>
                <a:cs typeface="+mn-cs"/>
              </a:rPr>
              <a:t>Evolutionary Algorithms simulate the natural evolution progress.</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first step is generate the initial population, then evaluate each individual of the population, next select parents from it, breed new generation by crossover.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Repeat generation until termination</a:t>
            </a:r>
          </a:p>
        </p:txBody>
      </p:sp>
    </p:spTree>
    <p:extLst>
      <p:ext uri="{BB962C8B-B14F-4D97-AF65-F5344CB8AC3E}">
        <p14:creationId xmlns:p14="http://schemas.microsoft.com/office/powerpoint/2010/main" val="122823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200">
                <a:latin typeface="+mn-lt"/>
              </a:defRPr>
            </a:lvl1pPr>
          </a:lstStyle>
          <a:p>
            <a:fld id="{4401B473-F410-408E-B106-A6720FEC1723}" type="datetime1">
              <a:rPr lang="en-US" smtClean="0"/>
              <a:t>12/10/2013</a:t>
            </a:fld>
            <a:endParaRPr lang="en-US" dirty="0"/>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B6F15528-21DE-4FAA-801E-634DDDAF4B2B}" type="slidenum">
              <a:rPr lang="en-US" smtClean="0"/>
              <a:pPr/>
              <a:t>‹#›</a:t>
            </a:fld>
            <a:endParaRPr lang="en-US" dirty="0"/>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A5119-9105-4764-9C71-395D3F0B8DA4}" type="datetime1">
              <a:rPr lang="en-US" smtClean="0"/>
              <a:t>12/10/2013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12/06/2013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F8FB6D-672E-420B-A8B1-2031BBF56F10}" type="datetime1">
              <a:rPr lang="en-US" smtClean="0"/>
              <a:t>12/10/2013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12/06/2013</a:t>
            </a:r>
            <a:endParaRPr lang="en-US" dirty="0"/>
          </a:p>
        </p:txBody>
      </p:sp>
      <p:sp>
        <p:nvSpPr>
          <p:cNvPr id="6" name="Slide Number Placeholder 5"/>
          <p:cNvSpPr>
            <a:spLocks noGrp="1"/>
          </p:cNvSpPr>
          <p:nvPr>
            <p:ph type="sldNum" sz="quarter" idx="12"/>
          </p:nvPr>
        </p:nvSpPr>
        <p:spPr>
          <a:xfrm>
            <a:off x="6096000" y="6356350"/>
            <a:ext cx="762000" cy="365125"/>
          </a:xfrm>
        </p:spPr>
        <p:txBody>
          <a:bodyPr/>
          <a:lstStyle/>
          <a:p>
            <a:fld id="{B6F15528-21DE-4FAA-801E-634DDDAF4B2B}" type="slidenum">
              <a:rPr lang="en-US" smtClean="0"/>
              <a:pPr/>
              <a:t>‹#›</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8AFA21-D768-4AFD-B323-747653CB2116}" type="datetime1">
              <a:rPr lang="en-US" smtClean="0"/>
              <a:t>12/10/2013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12/06/2013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34D58-5F76-4DF8-AC60-08030660962A}" type="datetime1">
              <a:rPr lang="en-US" smtClean="0"/>
              <a:t>12/10/2013</a:t>
            </a:fld>
            <a:endParaRPr lang="en-US" dirty="0"/>
          </a:p>
        </p:txBody>
      </p:sp>
      <p:sp>
        <p:nvSpPr>
          <p:cNvPr id="5" name="Footer Placeholder 4"/>
          <p:cNvSpPr>
            <a:spLocks noGrp="1"/>
          </p:cNvSpPr>
          <p:nvPr>
            <p:ph type="ftr" sz="quarter" idx="11"/>
          </p:nvPr>
        </p:nvSpPr>
        <p:spPr>
          <a:xfrm>
            <a:off x="5791200" y="6356350"/>
            <a:ext cx="2895600" cy="365125"/>
          </a:xfrm>
          <a:prstGeom prst="rect">
            <a:avLst/>
          </a:prstGeom>
        </p:spPr>
        <p:txBody>
          <a:bodyPr/>
          <a:lstStyle/>
          <a:p>
            <a:r>
              <a:rPr lang="en-US" smtClean="0"/>
              <a:t>12/06/2013</a:t>
            </a:r>
            <a:endParaRPr lang="en-US" dirty="0"/>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B6F15528-21DE-4FAA-801E-634DDDAF4B2B}" type="slidenum">
              <a:rPr lang="en-US" smtClean="0"/>
              <a:pPr/>
              <a:t>‹#›</a:t>
            </a:fld>
            <a:endParaRPr lang="en-US" dirty="0"/>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D1F0A3-E17D-4355-BEA8-DDC9E4DFEDC5}" type="datetime1">
              <a:rPr lang="en-US" smtClean="0"/>
              <a:t>12/10/2013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12/06/2013</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F86FBB-FF94-4521-9B4F-60813D1D0F10}" type="datetime1">
              <a:rPr lang="en-US" smtClean="0"/>
              <a:t>12/10/2013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12/06/2013</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42AAF1-2BF6-4BBC-8426-2CF74FD1D56C}" type="datetime1">
              <a:rPr lang="en-US" smtClean="0"/>
              <a:t>12/10/2013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12/06/2013</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AB9151F-4019-4F16-BAE0-D4000654FE76}" type="datetime1">
              <a:rPr lang="en-US" smtClean="0"/>
              <a:t>12/10/2013</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08D1D9-DC4B-4E08-8226-D33823FD11D5}" type="datetime1">
              <a:rPr lang="en-US" smtClean="0"/>
              <a:t>12/10/2013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12/06/2013</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E04734C8-413D-4780-94E0-BDA35DFE005D}" type="datetime1">
              <a:rPr lang="en-US" smtClean="0"/>
              <a:t>12/10/2013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t>12/06/2013</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2CBA1EB-3C06-4964-AEF6-6A634EB5E1FA}" type="datetime1">
              <a:rPr lang="en-US" smtClean="0"/>
              <a:t>12/10/2013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dirty="0"/>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par>
    </p:tnLst>
  </p:timing>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q"/>
        <a:defRPr sz="2400" kern="1200">
          <a:solidFill>
            <a:schemeClr val="tx2"/>
          </a:solidFill>
          <a:latin typeface="Comic Sans MS" pitchFamily="66" charset="0"/>
          <a:ea typeface="+mn-ea"/>
          <a:cs typeface="+mn-cs"/>
        </a:defRPr>
      </a:lvl1pPr>
      <a:lvl2pPr marL="742950" indent="-285750" algn="l" defTabSz="914400" rtl="0" eaLnBrk="1" latinLnBrk="0" hangingPunct="1">
        <a:spcBef>
          <a:spcPct val="20000"/>
        </a:spcBef>
        <a:buClr>
          <a:schemeClr val="accent2"/>
        </a:buClr>
        <a:buSzPct val="85000"/>
        <a:buFont typeface="Wingdings" pitchFamily="2" charset="2"/>
        <a:buChar char="v"/>
        <a:defRPr sz="2000" kern="1200">
          <a:solidFill>
            <a:schemeClr val="tx2"/>
          </a:solidFill>
          <a:latin typeface="Comic Sans MS" pitchFamily="66" charset="0"/>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Comic Sans MS" pitchFamily="66" charset="0"/>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Comic Sans MS" pitchFamily="66" charset="0"/>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Comic Sans MS" pitchFamily="66" charset="0"/>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0.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848600" cy="2057400"/>
          </a:xfrm>
        </p:spPr>
        <p:txBody>
          <a:bodyPr>
            <a:noAutofit/>
          </a:bodyPr>
          <a:lstStyle/>
          <a:p>
            <a:pPr algn="ctr"/>
            <a:r>
              <a:rPr lang="en-US" sz="4400" dirty="0" smtClean="0"/>
              <a:t>Multi-Dimensional Scaling and MODELLER based Evolutionary Algorithms for Protein Model Refinement</a:t>
            </a:r>
            <a:endParaRPr lang="en-US" sz="4400" dirty="0"/>
          </a:p>
        </p:txBody>
      </p:sp>
      <p:sp>
        <p:nvSpPr>
          <p:cNvPr id="3" name="Subtitle 2"/>
          <p:cNvSpPr>
            <a:spLocks noGrp="1"/>
          </p:cNvSpPr>
          <p:nvPr>
            <p:ph type="subTitle" idx="1"/>
          </p:nvPr>
        </p:nvSpPr>
        <p:spPr>
          <a:xfrm>
            <a:off x="914400" y="3048000"/>
            <a:ext cx="7315200" cy="1600200"/>
          </a:xfrm>
        </p:spPr>
        <p:txBody>
          <a:bodyPr>
            <a:normAutofit/>
          </a:bodyPr>
          <a:lstStyle/>
          <a:p>
            <a:pPr algn="ctr"/>
            <a:r>
              <a:rPr lang="en-US" sz="2400" dirty="0" smtClean="0"/>
              <a:t>Yan Chen</a:t>
            </a:r>
          </a:p>
          <a:p>
            <a:pPr algn="ctr"/>
            <a:r>
              <a:rPr lang="en-US" sz="2400" dirty="0" smtClean="0"/>
              <a:t>Advisor: Yi Shang</a:t>
            </a:r>
          </a:p>
          <a:p>
            <a:pPr algn="ctr"/>
            <a:r>
              <a:rPr lang="en-US" sz="2400" dirty="0" smtClean="0"/>
              <a:t>12.06.2013</a:t>
            </a:r>
          </a:p>
          <a:p>
            <a:endParaRPr lang="en-US" dirty="0"/>
          </a:p>
        </p:txBody>
      </p:sp>
    </p:spTree>
    <p:extLst>
      <p:ext uri="{BB962C8B-B14F-4D97-AF65-F5344CB8AC3E}">
        <p14:creationId xmlns:p14="http://schemas.microsoft.com/office/powerpoint/2010/main" val="3772804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Models Quality Assessment—CGDTTS</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dirty="0"/>
          </a:p>
        </p:txBody>
      </p:sp>
      <p:sp>
        <p:nvSpPr>
          <p:cNvPr id="3" name="Content Placeholder 2"/>
          <p:cNvSpPr>
            <a:spLocks noGrp="1"/>
          </p:cNvSpPr>
          <p:nvPr>
            <p:ph idx="1"/>
          </p:nvPr>
        </p:nvSpPr>
        <p:spPr/>
        <p:txBody>
          <a:bodyPr/>
          <a:lstStyle/>
          <a:p>
            <a:r>
              <a:rPr lang="en-US" sz="2800" dirty="0" smtClean="0"/>
              <a:t>Measure </a:t>
            </a:r>
            <a:r>
              <a:rPr lang="en-US" sz="2800" dirty="0"/>
              <a:t>the correct positioning of amino acid sequences between two protein </a:t>
            </a:r>
            <a:r>
              <a:rPr lang="en-US" sz="2800" dirty="0" smtClean="0"/>
              <a:t>models</a:t>
            </a:r>
          </a:p>
          <a:p>
            <a:endParaRPr lang="en-US" sz="1000" dirty="0"/>
          </a:p>
          <a:p>
            <a:r>
              <a:rPr lang="en-US" sz="2800" dirty="0"/>
              <a:t>Widely accepted as a QA tool in CASP</a:t>
            </a:r>
          </a:p>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44996040"/>
              </p:ext>
            </p:extLst>
          </p:nvPr>
        </p:nvGraphicFramePr>
        <p:xfrm>
          <a:off x="2178050" y="4495800"/>
          <a:ext cx="4187825" cy="1028700"/>
        </p:xfrm>
        <a:graphic>
          <a:graphicData uri="http://schemas.openxmlformats.org/presentationml/2006/ole">
            <mc:AlternateContent xmlns:mc="http://schemas.openxmlformats.org/markup-compatibility/2006">
              <mc:Choice xmlns:v="urn:schemas-microsoft-com:vml" Requires="v">
                <p:oleObj spid="_x0000_s29964" name="Equation" r:id="rId4" imgW="2133360" imgH="520560" progId="Equation.3">
                  <p:embed/>
                </p:oleObj>
              </mc:Choice>
              <mc:Fallback>
                <p:oleObj name="Equation" r:id="rId4" imgW="2133360" imgH="520560" progId="Equation.3">
                  <p:embed/>
                  <p:pic>
                    <p:nvPicPr>
                      <p:cNvPr id="0" name="Object 1"/>
                      <p:cNvPicPr>
                        <a:picLocks noChangeAspect="1" noChangeArrowheads="1"/>
                      </p:cNvPicPr>
                      <p:nvPr/>
                    </p:nvPicPr>
                    <p:blipFill>
                      <a:blip r:embed="rId5"/>
                      <a:srcRect/>
                      <a:stretch>
                        <a:fillRect/>
                      </a:stretch>
                    </p:blipFill>
                    <p:spPr bwMode="auto">
                      <a:xfrm>
                        <a:off x="2178050" y="4495800"/>
                        <a:ext cx="4187825" cy="10287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79923694"/>
              </p:ext>
            </p:extLst>
          </p:nvPr>
        </p:nvGraphicFramePr>
        <p:xfrm>
          <a:off x="1968500" y="3886200"/>
          <a:ext cx="4665663" cy="479425"/>
        </p:xfrm>
        <a:graphic>
          <a:graphicData uri="http://schemas.openxmlformats.org/presentationml/2006/ole">
            <mc:AlternateContent xmlns:mc="http://schemas.openxmlformats.org/markup-compatibility/2006">
              <mc:Choice xmlns:v="urn:schemas-microsoft-com:vml" Requires="v">
                <p:oleObj spid="_x0000_s29965" name="Equation" r:id="rId6" imgW="2323800" imgH="241200" progId="Equation.3">
                  <p:embed/>
                </p:oleObj>
              </mc:Choice>
              <mc:Fallback>
                <p:oleObj name="Equation" r:id="rId6" imgW="2323800" imgH="241200" progId="Equation.3">
                  <p:embed/>
                  <p:pic>
                    <p:nvPicPr>
                      <p:cNvPr id="0" name="Object 3"/>
                      <p:cNvPicPr>
                        <a:picLocks noChangeAspect="1" noChangeArrowheads="1"/>
                      </p:cNvPicPr>
                      <p:nvPr/>
                    </p:nvPicPr>
                    <p:blipFill>
                      <a:blip r:embed="rId7"/>
                      <a:srcRect/>
                      <a:stretch>
                        <a:fillRect/>
                      </a:stretch>
                    </p:blipFill>
                    <p:spPr bwMode="auto">
                      <a:xfrm>
                        <a:off x="1968500" y="3886200"/>
                        <a:ext cx="4665663" cy="479425"/>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685800" y="5638800"/>
                <a:ext cx="8077200" cy="669992"/>
              </a:xfrm>
              <a:prstGeom prst="rect">
                <a:avLst/>
              </a:prstGeom>
              <a:noFill/>
            </p:spPr>
            <p:txBody>
              <a:bodyPr wrap="square" rtlCol="0">
                <a:spAutoFit/>
              </a:bodyPr>
              <a:lstStyle/>
              <a:p>
                <a:r>
                  <a:rPr lang="en-US" dirty="0"/>
                  <a:t>where </a:t>
                </a:r>
                <a:r>
                  <a:rPr lang="en-US" i="1" dirty="0"/>
                  <a:t>S</a:t>
                </a:r>
                <a:r>
                  <a:rPr lang="en-US" i="1" baseline="-25000" dirty="0"/>
                  <a:t>i</a:t>
                </a:r>
                <a:r>
                  <a:rPr lang="en-US" dirty="0"/>
                  <a:t> and </a:t>
                </a:r>
                <a:r>
                  <a:rPr lang="en-US" i="1" dirty="0" err="1"/>
                  <a:t>S</a:t>
                </a:r>
                <a:r>
                  <a:rPr lang="en-US" i="1" baseline="-25000" dirty="0" err="1"/>
                  <a:t>j</a:t>
                </a:r>
                <a:r>
                  <a:rPr lang="en-US" dirty="0"/>
                  <a:t> are </a:t>
                </a:r>
                <a:r>
                  <a:rPr lang="en-US" dirty="0" smtClean="0"/>
                  <a:t>3D </a:t>
                </a:r>
                <a:r>
                  <a:rPr lang="en-US" dirty="0"/>
                  <a:t>structures, </a:t>
                </a:r>
                <a:r>
                  <a:rPr lang="en-US" i="1" dirty="0" err="1" smtClean="0"/>
                  <a:t>P</a:t>
                </a:r>
                <a:r>
                  <a:rPr lang="en-US" i="1" baseline="-25000" dirty="0" err="1" smtClean="0"/>
                  <a:t>d</a:t>
                </a:r>
                <a:r>
                  <a:rPr lang="en-US" dirty="0" smtClean="0"/>
                  <a:t> </a:t>
                </a:r>
                <a:r>
                  <a:rPr lang="en-US" dirty="0"/>
                  <a:t>is the percentage of </a:t>
                </a:r>
                <a:r>
                  <a:rPr lang="en-US" dirty="0" err="1" smtClean="0"/>
                  <a:t>Ca</a:t>
                </a:r>
                <a:r>
                  <a:rPr lang="en-US" dirty="0" smtClean="0"/>
                  <a:t> from</a:t>
                </a:r>
                <a:r>
                  <a:rPr lang="en-US" i="1" dirty="0" smtClean="0"/>
                  <a:t> </a:t>
                </a:r>
                <a:r>
                  <a:rPr lang="en-US" i="1" dirty="0"/>
                  <a:t>S</a:t>
                </a:r>
                <a:r>
                  <a:rPr lang="en-US" i="1" baseline="-25000" dirty="0"/>
                  <a:t>i</a:t>
                </a:r>
                <a:r>
                  <a:rPr lang="en-US" dirty="0"/>
                  <a:t> that can be superimposed </a:t>
                </a:r>
                <a:r>
                  <a:rPr lang="en-US" dirty="0" smtClean="0"/>
                  <a:t>from</a:t>
                </a:r>
                <a:r>
                  <a:rPr lang="en-US" i="1" dirty="0" smtClean="0"/>
                  <a:t> </a:t>
                </a:r>
                <a:r>
                  <a:rPr lang="en-US" i="1" dirty="0" err="1"/>
                  <a:t>S</a:t>
                </a:r>
                <a:r>
                  <a:rPr lang="en-US" i="1" baseline="-25000" dirty="0" err="1"/>
                  <a:t>j</a:t>
                </a:r>
                <a:r>
                  <a:rPr lang="en-US" dirty="0"/>
                  <a:t> within a defined distance cutoff </a:t>
                </a:r>
                <a:r>
                  <a:rPr lang="en-US" i="1" dirty="0"/>
                  <a:t>d</a:t>
                </a:r>
                <a:r>
                  <a:rPr lang="en-US" dirty="0"/>
                  <a:t>, </a:t>
                </a:r>
                <a:r>
                  <a:rPr lang="en-US" dirty="0" smtClean="0"/>
                  <a:t>d</a:t>
                </a:r>
                <a14:m>
                  <m:oMath xmlns:m="http://schemas.openxmlformats.org/officeDocument/2006/math">
                    <m:r>
                      <a:rPr lang="en-US" sz="2000" i="1" smtClean="0">
                        <a:solidFill>
                          <a:schemeClr val="tx1"/>
                        </a:solidFill>
                        <a:latin typeface="Cambria Math"/>
                        <a:ea typeface="Cambria Math"/>
                      </a:rPr>
                      <m:t>𝜖</m:t>
                    </m:r>
                  </m:oMath>
                </a14:m>
                <a:r>
                  <a:rPr lang="en-US" dirty="0" smtClean="0"/>
                  <a:t> {1,2,4,8}</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85800" y="5638800"/>
                <a:ext cx="8077200" cy="669992"/>
              </a:xfrm>
              <a:prstGeom prst="rect">
                <a:avLst/>
              </a:prstGeom>
              <a:blipFill rotWithShape="1">
                <a:blip r:embed="rId8"/>
                <a:stretch>
                  <a:fillRect l="-679" t="-4545" b="-13636"/>
                </a:stretch>
              </a:blipFill>
            </p:spPr>
            <p:txBody>
              <a:bodyPr/>
              <a:lstStyle/>
              <a:p>
                <a:r>
                  <a:rPr lang="en-US">
                    <a:noFill/>
                  </a:rPr>
                  <a:t> </a:t>
                </a:r>
              </a:p>
            </p:txBody>
          </p:sp>
        </mc:Fallback>
      </mc:AlternateContent>
    </p:spTree>
    <p:extLst>
      <p:ext uri="{BB962C8B-B14F-4D97-AF65-F5344CB8AC3E}">
        <p14:creationId xmlns:p14="http://schemas.microsoft.com/office/powerpoint/2010/main" val="1106630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Correlation with true GDTTS—Consensus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323568907"/>
              </p:ext>
            </p:extLst>
          </p:nvPr>
        </p:nvGraphicFramePr>
        <p:xfrm>
          <a:off x="533400" y="1721643"/>
          <a:ext cx="8305800" cy="49839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5321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Models Quality Assessment—ProQ2</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12</a:t>
            </a:fld>
            <a:endParaRPr lang="en-US" dirty="0"/>
          </a:p>
        </p:txBody>
      </p:sp>
      <p:sp>
        <p:nvSpPr>
          <p:cNvPr id="3" name="Content Placeholder 2"/>
          <p:cNvSpPr>
            <a:spLocks noGrp="1"/>
          </p:cNvSpPr>
          <p:nvPr>
            <p:ph idx="1"/>
          </p:nvPr>
        </p:nvSpPr>
        <p:spPr>
          <a:xfrm>
            <a:off x="457200" y="1722437"/>
            <a:ext cx="8229600" cy="4525963"/>
          </a:xfrm>
        </p:spPr>
        <p:txBody>
          <a:bodyPr>
            <a:noAutofit/>
          </a:bodyPr>
          <a:lstStyle/>
          <a:p>
            <a:r>
              <a:rPr lang="en-US" sz="2800" dirty="0" smtClean="0"/>
              <a:t>Developed by B </a:t>
            </a:r>
            <a:r>
              <a:rPr lang="en-US" sz="2800" dirty="0" err="1" smtClean="0"/>
              <a:t>Wallner</a:t>
            </a:r>
            <a:r>
              <a:rPr lang="en-US" sz="2800" dirty="0" smtClean="0"/>
              <a:t> from Sweden in 2012</a:t>
            </a:r>
          </a:p>
          <a:p>
            <a:endParaRPr lang="en-US" sz="1000" dirty="0"/>
          </a:p>
          <a:p>
            <a:r>
              <a:rPr lang="en-US" sz="2800" dirty="0" smtClean="0"/>
              <a:t>Best </a:t>
            </a:r>
            <a:r>
              <a:rPr lang="en-US" sz="2800" dirty="0"/>
              <a:t>single-model </a:t>
            </a:r>
            <a:r>
              <a:rPr lang="en-US" sz="2800" dirty="0" smtClean="0"/>
              <a:t>method in CASP10</a:t>
            </a:r>
          </a:p>
          <a:p>
            <a:endParaRPr lang="en-US" sz="1000" dirty="0"/>
          </a:p>
          <a:p>
            <a:r>
              <a:rPr lang="en-US" sz="2800" dirty="0" smtClean="0"/>
              <a:t>Uses </a:t>
            </a:r>
            <a:r>
              <a:rPr lang="en-US" sz="2800" dirty="0"/>
              <a:t>support vector machines to validate local and global quality of </a:t>
            </a:r>
            <a:r>
              <a:rPr lang="en-US" sz="2800" dirty="0" smtClean="0"/>
              <a:t>protein models</a:t>
            </a:r>
          </a:p>
          <a:p>
            <a:endParaRPr lang="en-US" sz="1000" dirty="0" smtClean="0"/>
          </a:p>
        </p:txBody>
      </p:sp>
    </p:spTree>
    <p:extLst>
      <p:ext uri="{BB962C8B-B14F-4D97-AF65-F5344CB8AC3E}">
        <p14:creationId xmlns:p14="http://schemas.microsoft.com/office/powerpoint/2010/main" val="2609812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48775" cy="69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2743201" y="3048000"/>
            <a:ext cx="1219199" cy="99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76800" y="3048000"/>
            <a:ext cx="1143000" cy="1600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0" y="2590800"/>
            <a:ext cx="1219200" cy="523220"/>
          </a:xfrm>
          <a:prstGeom prst="rect">
            <a:avLst/>
          </a:prstGeom>
          <a:solidFill>
            <a:schemeClr val="accent1"/>
          </a:solidFill>
        </p:spPr>
        <p:txBody>
          <a:bodyPr wrap="square" rtlCol="0">
            <a:spAutoFit/>
          </a:bodyPr>
          <a:lstStyle/>
          <a:p>
            <a:pPr algn="ctr"/>
            <a:r>
              <a:rPr lang="en-US" sz="2800" dirty="0" smtClean="0"/>
              <a:t>ProQ2</a:t>
            </a:r>
            <a:endParaRPr lang="en-US" sz="2800" dirty="0"/>
          </a:p>
        </p:txBody>
      </p:sp>
    </p:spTree>
    <p:extLst>
      <p:ext uri="{BB962C8B-B14F-4D97-AF65-F5344CB8AC3E}">
        <p14:creationId xmlns:p14="http://schemas.microsoft.com/office/powerpoint/2010/main" val="379226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763000" cy="1111664"/>
          </a:xfrm>
        </p:spPr>
        <p:txBody>
          <a:bodyPr>
            <a:normAutofit fontScale="90000"/>
          </a:bodyPr>
          <a:lstStyle/>
          <a:p>
            <a:r>
              <a:rPr lang="en-US" dirty="0" smtClean="0"/>
              <a:t>Correlation with true GDTTS—Score functions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852921309"/>
              </p:ext>
            </p:extLst>
          </p:nvPr>
        </p:nvGraphicFramePr>
        <p:xfrm>
          <a:off x="457200" y="1600200"/>
          <a:ext cx="83058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0699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7487" t="6059" r="15123" b="5402"/>
          <a:stretch/>
        </p:blipFill>
        <p:spPr>
          <a:xfrm>
            <a:off x="6492766" y="4007859"/>
            <a:ext cx="2133600" cy="1950007"/>
          </a:xfrm>
          <a:prstGeom prst="rect">
            <a:avLst/>
          </a:prstGeom>
        </p:spPr>
      </p:pic>
      <p:sp>
        <p:nvSpPr>
          <p:cNvPr id="2" name="Title 1"/>
          <p:cNvSpPr>
            <a:spLocks noGrp="1"/>
          </p:cNvSpPr>
          <p:nvPr>
            <p:ph type="title"/>
          </p:nvPr>
        </p:nvSpPr>
        <p:spPr/>
        <p:txBody>
          <a:bodyPr>
            <a:normAutofit fontScale="90000"/>
          </a:bodyPr>
          <a:lstStyle/>
          <a:p>
            <a:r>
              <a:rPr lang="en-US" dirty="0" smtClean="0"/>
              <a:t>Weighted Multi-Dimensional </a:t>
            </a:r>
            <a:r>
              <a:rPr lang="en-US" dirty="0"/>
              <a:t>Scaling (WMDS)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dirty="0"/>
          </a:p>
        </p:txBody>
      </p:sp>
      <p:sp>
        <p:nvSpPr>
          <p:cNvPr id="3" name="Content Placeholder 2"/>
          <p:cNvSpPr>
            <a:spLocks noGrp="1"/>
          </p:cNvSpPr>
          <p:nvPr>
            <p:ph idx="1"/>
          </p:nvPr>
        </p:nvSpPr>
        <p:spPr>
          <a:xfrm>
            <a:off x="457200" y="1600201"/>
            <a:ext cx="8534400" cy="1828799"/>
          </a:xfrm>
        </p:spPr>
        <p:txBody>
          <a:bodyPr>
            <a:normAutofit/>
          </a:bodyPr>
          <a:lstStyle/>
          <a:p>
            <a:r>
              <a:rPr lang="en-US" sz="2800" dirty="0" smtClean="0"/>
              <a:t>Dimensional reduction technology</a:t>
            </a:r>
            <a:endParaRPr lang="en-US" sz="2800" dirty="0"/>
          </a:p>
          <a:p>
            <a:r>
              <a:rPr lang="en-US" sz="2800" dirty="0" smtClean="0"/>
              <a:t>Find </a:t>
            </a:r>
            <a:r>
              <a:rPr lang="en-US" sz="2800" dirty="0"/>
              <a:t>the low dimensional space to represent the </a:t>
            </a:r>
            <a:r>
              <a:rPr lang="en-US" sz="2800" dirty="0" smtClean="0"/>
              <a:t>distances</a:t>
            </a:r>
            <a:endParaRPr lang="en-US" sz="2800" dirty="0"/>
          </a:p>
          <a:p>
            <a:pPr marL="0" indent="0">
              <a:buNone/>
            </a:pPr>
            <a:endParaRPr lang="en-US" dirty="0"/>
          </a:p>
        </p:txBody>
      </p:sp>
      <p:pic>
        <p:nvPicPr>
          <p:cNvPr id="4" name="Picture 3"/>
          <p:cNvPicPr preferRelativeResize="0">
            <a:picLocks/>
          </p:cNvPicPr>
          <p:nvPr/>
        </p:nvPicPr>
        <p:blipFill rotWithShape="1">
          <a:blip r:embed="rId4">
            <a:extLst>
              <a:ext uri="{28A0092B-C50C-407E-A947-70E740481C1C}">
                <a14:useLocalDpi xmlns:a14="http://schemas.microsoft.com/office/drawing/2010/main" val="0"/>
              </a:ext>
            </a:extLst>
          </a:blip>
          <a:srcRect l="8029" t="6754" r="8029" b="4088"/>
          <a:stretch/>
        </p:blipFill>
        <p:spPr>
          <a:xfrm>
            <a:off x="3033526" y="4186535"/>
            <a:ext cx="2376674" cy="1828800"/>
          </a:xfrm>
          <a:prstGeom prst="rect">
            <a:avLst/>
          </a:prstGeom>
        </p:spPr>
      </p:pic>
      <p:pic>
        <p:nvPicPr>
          <p:cNvPr id="5" name="Picture 4"/>
          <p:cNvPicPr preferRelativeResize="0">
            <a:picLocks/>
          </p:cNvPicPr>
          <p:nvPr/>
        </p:nvPicPr>
        <p:blipFill rotWithShape="1">
          <a:blip r:embed="rId5">
            <a:extLst>
              <a:ext uri="{28A0092B-C50C-407E-A947-70E740481C1C}">
                <a14:useLocalDpi xmlns:a14="http://schemas.microsoft.com/office/drawing/2010/main" val="0"/>
              </a:ext>
            </a:extLst>
          </a:blip>
          <a:srcRect l="8620" t="6322" r="9409" b="5665"/>
          <a:stretch/>
        </p:blipFill>
        <p:spPr>
          <a:xfrm>
            <a:off x="457200" y="4186535"/>
            <a:ext cx="2286000" cy="1828800"/>
          </a:xfrm>
          <a:prstGeom prst="rect">
            <a:avLst/>
          </a:prstGeom>
        </p:spPr>
      </p:pic>
      <p:sp>
        <p:nvSpPr>
          <p:cNvPr id="11" name="Rectangle 10"/>
          <p:cNvSpPr/>
          <p:nvPr/>
        </p:nvSpPr>
        <p:spPr>
          <a:xfrm>
            <a:off x="3164905" y="3574307"/>
            <a:ext cx="2245295" cy="461665"/>
          </a:xfrm>
          <a:prstGeom prst="rect">
            <a:avLst/>
          </a:prstGeom>
        </p:spPr>
        <p:txBody>
          <a:bodyPr wrap="square">
            <a:spAutoFit/>
          </a:bodyPr>
          <a:lstStyle/>
          <a:p>
            <a:r>
              <a:rPr lang="en-US" sz="2400" dirty="0" smtClean="0"/>
              <a:t>Weights Matrix </a:t>
            </a:r>
            <a:endParaRPr lang="en-US" sz="2400" dirty="0"/>
          </a:p>
        </p:txBody>
      </p:sp>
      <p:sp>
        <p:nvSpPr>
          <p:cNvPr id="12" name="Rectangle 11"/>
          <p:cNvSpPr/>
          <p:nvPr/>
        </p:nvSpPr>
        <p:spPr>
          <a:xfrm>
            <a:off x="651641" y="3581400"/>
            <a:ext cx="1981200" cy="461665"/>
          </a:xfrm>
          <a:prstGeom prst="rect">
            <a:avLst/>
          </a:prstGeom>
        </p:spPr>
        <p:txBody>
          <a:bodyPr wrap="square">
            <a:spAutoFit/>
          </a:bodyPr>
          <a:lstStyle/>
          <a:p>
            <a:r>
              <a:rPr lang="en-US" sz="2400" dirty="0" smtClean="0"/>
              <a:t>Contact Map</a:t>
            </a:r>
            <a:endParaRPr lang="en-US" sz="2400" dirty="0"/>
          </a:p>
        </p:txBody>
      </p:sp>
      <p:sp>
        <p:nvSpPr>
          <p:cNvPr id="13" name="Rectangle 12"/>
          <p:cNvSpPr/>
          <p:nvPr/>
        </p:nvSpPr>
        <p:spPr>
          <a:xfrm>
            <a:off x="6545318" y="3572074"/>
            <a:ext cx="2245295" cy="461665"/>
          </a:xfrm>
          <a:prstGeom prst="rect">
            <a:avLst/>
          </a:prstGeom>
        </p:spPr>
        <p:txBody>
          <a:bodyPr wrap="square">
            <a:spAutoFit/>
          </a:bodyPr>
          <a:lstStyle/>
          <a:p>
            <a:r>
              <a:rPr lang="en-US" sz="2400" dirty="0" smtClean="0"/>
              <a:t>3D Coordinates</a:t>
            </a:r>
            <a:endParaRPr lang="en-US" sz="2400" dirty="0"/>
          </a:p>
        </p:txBody>
      </p:sp>
      <p:sp>
        <p:nvSpPr>
          <p:cNvPr id="14" name="Plus 13"/>
          <p:cNvSpPr/>
          <p:nvPr/>
        </p:nvSpPr>
        <p:spPr>
          <a:xfrm>
            <a:off x="2632841" y="3625080"/>
            <a:ext cx="421705" cy="374303"/>
          </a:xfrm>
          <a:prstGeom prst="mathPlu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562600" y="3808554"/>
            <a:ext cx="777766" cy="4571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MODELLER</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dirty="0"/>
          </a:p>
        </p:txBody>
      </p:sp>
      <p:sp>
        <p:nvSpPr>
          <p:cNvPr id="3" name="Content Placeholder 2"/>
          <p:cNvSpPr>
            <a:spLocks noGrp="1"/>
          </p:cNvSpPr>
          <p:nvPr>
            <p:ph idx="1"/>
          </p:nvPr>
        </p:nvSpPr>
        <p:spPr>
          <a:xfrm>
            <a:off x="457200" y="1600200"/>
            <a:ext cx="8534400" cy="2088931"/>
          </a:xfrm>
        </p:spPr>
        <p:txBody>
          <a:bodyPr>
            <a:normAutofit/>
          </a:bodyPr>
          <a:lstStyle/>
          <a:p>
            <a:r>
              <a:rPr lang="en-US" sz="2800" dirty="0" smtClean="0"/>
              <a:t>Written by Andrej </a:t>
            </a:r>
            <a:r>
              <a:rPr lang="en-US" sz="2800" dirty="0" err="1" smtClean="0"/>
              <a:t>Sali</a:t>
            </a:r>
            <a:r>
              <a:rPr lang="en-US" sz="2800" dirty="0" smtClean="0"/>
              <a:t> </a:t>
            </a:r>
            <a:r>
              <a:rPr lang="en-US" sz="2800" dirty="0"/>
              <a:t>at the </a:t>
            </a:r>
            <a:r>
              <a:rPr lang="en-US" sz="2800" dirty="0" smtClean="0"/>
              <a:t>University of California, San Francisco in </a:t>
            </a:r>
            <a:r>
              <a:rPr lang="en-US" sz="2800" dirty="0"/>
              <a:t>1993</a:t>
            </a:r>
          </a:p>
          <a:p>
            <a:r>
              <a:rPr lang="en-US" sz="2800" dirty="0" smtClean="0"/>
              <a:t>Used </a:t>
            </a:r>
            <a:r>
              <a:rPr lang="en-US" sz="2800" dirty="0"/>
              <a:t>for homology or comparative modeling of protein three-dimensional structures </a:t>
            </a:r>
            <a:endParaRPr lang="en-US" sz="2800" dirty="0" smtClean="0"/>
          </a:p>
        </p:txBody>
      </p:sp>
      <p:sp>
        <p:nvSpPr>
          <p:cNvPr id="11" name="Rectangle 10"/>
          <p:cNvSpPr/>
          <p:nvPr/>
        </p:nvSpPr>
        <p:spPr>
          <a:xfrm>
            <a:off x="3212123" y="3848387"/>
            <a:ext cx="1635695" cy="461665"/>
          </a:xfrm>
          <a:prstGeom prst="rect">
            <a:avLst/>
          </a:prstGeom>
        </p:spPr>
        <p:txBody>
          <a:bodyPr wrap="square">
            <a:spAutoFit/>
          </a:bodyPr>
          <a:lstStyle/>
          <a:p>
            <a:r>
              <a:rPr lang="en-US" sz="2400" dirty="0" smtClean="0"/>
              <a:t>&lt;5 models</a:t>
            </a:r>
            <a:endParaRPr lang="en-US" sz="2400" dirty="0"/>
          </a:p>
        </p:txBody>
      </p:sp>
      <p:sp>
        <p:nvSpPr>
          <p:cNvPr id="12" name="Rectangle 11"/>
          <p:cNvSpPr/>
          <p:nvPr/>
        </p:nvSpPr>
        <p:spPr>
          <a:xfrm>
            <a:off x="651641" y="3881735"/>
            <a:ext cx="1981200" cy="461665"/>
          </a:xfrm>
          <a:prstGeom prst="rect">
            <a:avLst/>
          </a:prstGeom>
        </p:spPr>
        <p:txBody>
          <a:bodyPr wrap="square">
            <a:spAutoFit/>
          </a:bodyPr>
          <a:lstStyle/>
          <a:p>
            <a:r>
              <a:rPr lang="en-US" sz="2400" dirty="0" smtClean="0"/>
              <a:t>Sequence file</a:t>
            </a:r>
            <a:endParaRPr lang="en-US" sz="2400" dirty="0"/>
          </a:p>
        </p:txBody>
      </p:sp>
      <p:sp>
        <p:nvSpPr>
          <p:cNvPr id="13" name="Rectangle 12"/>
          <p:cNvSpPr/>
          <p:nvPr/>
        </p:nvSpPr>
        <p:spPr>
          <a:xfrm>
            <a:off x="6545318" y="3872409"/>
            <a:ext cx="2245295" cy="461665"/>
          </a:xfrm>
          <a:prstGeom prst="rect">
            <a:avLst/>
          </a:prstGeom>
        </p:spPr>
        <p:txBody>
          <a:bodyPr wrap="square">
            <a:spAutoFit/>
          </a:bodyPr>
          <a:lstStyle/>
          <a:p>
            <a:r>
              <a:rPr lang="en-US" sz="2400" dirty="0" smtClean="0"/>
              <a:t>3D model</a:t>
            </a:r>
            <a:endParaRPr lang="en-US" sz="2400" dirty="0"/>
          </a:p>
        </p:txBody>
      </p:sp>
      <p:sp>
        <p:nvSpPr>
          <p:cNvPr id="14" name="Plus 13"/>
          <p:cNvSpPr/>
          <p:nvPr/>
        </p:nvSpPr>
        <p:spPr>
          <a:xfrm>
            <a:off x="2632841" y="3925415"/>
            <a:ext cx="421705" cy="374303"/>
          </a:xfrm>
          <a:prstGeom prst="mathPlu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181601" y="4154608"/>
            <a:ext cx="1142999" cy="4571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7" r="73608" b="69804"/>
          <a:stretch/>
        </p:blipFill>
        <p:spPr bwMode="auto">
          <a:xfrm>
            <a:off x="622739" y="4453759"/>
            <a:ext cx="2120461" cy="21756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9741"/>
          <a:stretch/>
        </p:blipFill>
        <p:spPr bwMode="auto">
          <a:xfrm>
            <a:off x="2878341" y="4453758"/>
            <a:ext cx="2303260" cy="21756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5029200" y="3687035"/>
            <a:ext cx="1635695" cy="461665"/>
          </a:xfrm>
          <a:prstGeom prst="rect">
            <a:avLst/>
          </a:prstGeom>
        </p:spPr>
        <p:txBody>
          <a:bodyPr wrap="square">
            <a:spAutoFit/>
          </a:bodyPr>
          <a:lstStyle/>
          <a:p>
            <a:r>
              <a:rPr lang="en-US" sz="2400" dirty="0" smtClean="0"/>
              <a:t>Script file</a:t>
            </a:r>
            <a:endParaRPr lang="en-US" sz="2400" dirty="0"/>
          </a:p>
        </p:txBody>
      </p:sp>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282" t="18039" r="18218" b="10497"/>
          <a:stretch/>
        </p:blipFill>
        <p:spPr bwMode="auto">
          <a:xfrm>
            <a:off x="6019800" y="4390697"/>
            <a:ext cx="2564524" cy="2238703"/>
          </a:xfrm>
          <a:prstGeom prst="rect">
            <a:avLst/>
          </a:prstGeom>
          <a:solidFill>
            <a:schemeClr val="bg1"/>
          </a:solidFill>
          <a:ln>
            <a:noFill/>
          </a:ln>
          <a:effectLst/>
          <a:extLst/>
        </p:spPr>
      </p:pic>
    </p:spTree>
    <p:extLst>
      <p:ext uri="{BB962C8B-B14F-4D97-AF65-F5344CB8AC3E}">
        <p14:creationId xmlns:p14="http://schemas.microsoft.com/office/powerpoint/2010/main" val="325527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en-US" dirty="0"/>
          </a:p>
        </p:txBody>
      </p:sp>
      <p:sp>
        <p:nvSpPr>
          <p:cNvPr id="4" name="Content Placeholder 2"/>
          <p:cNvSpPr>
            <a:spLocks noGrp="1"/>
          </p:cNvSpPr>
          <p:nvPr>
            <p:ph idx="1"/>
          </p:nvPr>
        </p:nvSpPr>
        <p:spPr>
          <a:xfrm>
            <a:off x="457200" y="1752600"/>
            <a:ext cx="8229600" cy="4495800"/>
          </a:xfrm>
        </p:spPr>
        <p:txBody>
          <a:bodyPr>
            <a:normAutofit/>
          </a:bodyPr>
          <a:lstStyle/>
          <a:p>
            <a:pPr>
              <a:buClr>
                <a:schemeClr val="accent1">
                  <a:lumMod val="20000"/>
                  <a:lumOff val="80000"/>
                </a:schemeClr>
              </a:buClr>
            </a:pPr>
            <a:r>
              <a:rPr lang="en-US" sz="2800" dirty="0" smtClean="0">
                <a:solidFill>
                  <a:schemeClr val="bg2"/>
                </a:solidFill>
              </a:rPr>
              <a:t>Existing Work</a:t>
            </a:r>
          </a:p>
          <a:p>
            <a:pPr>
              <a:buClr>
                <a:schemeClr val="accent1">
                  <a:lumMod val="20000"/>
                  <a:lumOff val="80000"/>
                </a:schemeClr>
              </a:buClr>
            </a:pPr>
            <a:r>
              <a:rPr lang="en-US" sz="2800" dirty="0">
                <a:solidFill>
                  <a:schemeClr val="bg2"/>
                </a:solidFill>
              </a:rPr>
              <a:t>Foundations</a:t>
            </a:r>
          </a:p>
          <a:p>
            <a:r>
              <a:rPr lang="en-US" sz="2800" b="1" dirty="0" smtClean="0"/>
              <a:t>Proposed Methods</a:t>
            </a:r>
          </a:p>
          <a:p>
            <a:pPr lvl="1"/>
            <a:r>
              <a:rPr lang="en-US" sz="2400" dirty="0" smtClean="0"/>
              <a:t>Flow Chart</a:t>
            </a:r>
          </a:p>
          <a:p>
            <a:pPr lvl="1"/>
            <a:r>
              <a:rPr lang="en-US" sz="2400" dirty="0" smtClean="0"/>
              <a:t>Generate Initial </a:t>
            </a:r>
            <a:r>
              <a:rPr lang="en-US" sz="2400" dirty="0"/>
              <a:t>P</a:t>
            </a:r>
            <a:r>
              <a:rPr lang="en-US" sz="2400" dirty="0" smtClean="0"/>
              <a:t>opulation</a:t>
            </a:r>
          </a:p>
          <a:p>
            <a:pPr lvl="1"/>
            <a:r>
              <a:rPr lang="en-US" sz="2400" dirty="0" smtClean="0"/>
              <a:t>Roulette Wheel Selection </a:t>
            </a:r>
          </a:p>
          <a:p>
            <a:pPr lvl="1"/>
            <a:r>
              <a:rPr lang="en-US" sz="2400" dirty="0" smtClean="0"/>
              <a:t>Three Crossover Methods</a:t>
            </a:r>
          </a:p>
          <a:p>
            <a:pPr>
              <a:buClr>
                <a:schemeClr val="accent1">
                  <a:lumMod val="20000"/>
                  <a:lumOff val="80000"/>
                </a:schemeClr>
              </a:buClr>
            </a:pPr>
            <a:r>
              <a:rPr lang="en-US" sz="2800" dirty="0">
                <a:solidFill>
                  <a:schemeClr val="bg2"/>
                </a:solidFill>
              </a:rPr>
              <a:t>Experimental Results</a:t>
            </a:r>
          </a:p>
          <a:p>
            <a:pPr>
              <a:buClr>
                <a:schemeClr val="accent1">
                  <a:lumMod val="20000"/>
                  <a:lumOff val="80000"/>
                </a:schemeClr>
              </a:buClr>
            </a:pPr>
            <a:r>
              <a:rPr lang="en-US" sz="2800" dirty="0">
                <a:solidFill>
                  <a:schemeClr val="bg2"/>
                </a:solidFill>
              </a:rPr>
              <a:t>Conclusions</a:t>
            </a:r>
          </a:p>
          <a:p>
            <a:pPr marL="0" indent="0">
              <a:buNone/>
            </a:pP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5554A"/>
                </a:solidFill>
              </a:rPr>
              <a:pPr/>
              <a:t>17</a:t>
            </a:fld>
            <a:endParaRPr lang="en-US" dirty="0">
              <a:solidFill>
                <a:srgbClr val="55554A"/>
              </a:solidFill>
            </a:endParaRPr>
          </a:p>
        </p:txBody>
      </p:sp>
    </p:spTree>
    <p:extLst>
      <p:ext uri="{BB962C8B-B14F-4D97-AF65-F5344CB8AC3E}">
        <p14:creationId xmlns:p14="http://schemas.microsoft.com/office/powerpoint/2010/main" val="167255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00025" y="5029200"/>
            <a:ext cx="8555420" cy="1597572"/>
          </a:xfrm>
          <a:prstGeom prst="round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51017" y="182880"/>
            <a:ext cx="8435783" cy="1111664"/>
          </a:xfrm>
        </p:spPr>
        <p:txBody>
          <a:bodyPr>
            <a:normAutofit/>
          </a:bodyPr>
          <a:lstStyle/>
          <a:p>
            <a:r>
              <a:rPr lang="en-US" dirty="0" smtClean="0"/>
              <a:t>Focus: different crossover operators in EA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dirty="0"/>
          </a:p>
        </p:txBody>
      </p:sp>
      <p:sp>
        <p:nvSpPr>
          <p:cNvPr id="5" name="Rounded Rectangle 4"/>
          <p:cNvSpPr/>
          <p:nvPr/>
        </p:nvSpPr>
        <p:spPr>
          <a:xfrm>
            <a:off x="200025" y="1795790"/>
            <a:ext cx="8486775" cy="1142999"/>
          </a:xfrm>
          <a:prstGeom prst="round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215134" y="4767590"/>
            <a:ext cx="2545966" cy="457200"/>
          </a:xfrm>
          <a:prstGeom prst="rect">
            <a:avLst/>
          </a:prstGeom>
          <a:solidFill>
            <a:srgbClr val="FF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ounded Rectangle 9"/>
          <p:cNvSpPr/>
          <p:nvPr/>
        </p:nvSpPr>
        <p:spPr>
          <a:xfrm>
            <a:off x="200025" y="3303060"/>
            <a:ext cx="8534400" cy="1345140"/>
          </a:xfrm>
          <a:prstGeom prst="roundRect">
            <a:avLst/>
          </a:prstGeom>
          <a:solidFill>
            <a:srgbClr val="CC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p:cNvSpPr/>
          <p:nvPr/>
        </p:nvSpPr>
        <p:spPr>
          <a:xfrm>
            <a:off x="200025" y="3048000"/>
            <a:ext cx="2514600" cy="457200"/>
          </a:xfrm>
          <a:prstGeom prst="rect">
            <a:avLst/>
          </a:prstGeom>
          <a:solidFill>
            <a:srgbClr val="A3C97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p:cNvSpPr/>
          <p:nvPr/>
        </p:nvSpPr>
        <p:spPr>
          <a:xfrm>
            <a:off x="213163" y="1567190"/>
            <a:ext cx="2514600" cy="4572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TextBox 13"/>
          <p:cNvSpPr txBox="1"/>
          <p:nvPr/>
        </p:nvSpPr>
        <p:spPr>
          <a:xfrm>
            <a:off x="448086" y="1524000"/>
            <a:ext cx="2060356" cy="523220"/>
          </a:xfrm>
          <a:prstGeom prst="rect">
            <a:avLst/>
          </a:prstGeom>
          <a:noFill/>
        </p:spPr>
        <p:txBody>
          <a:bodyPr wrap="square" rtlCol="0">
            <a:spAutoFit/>
          </a:bodyPr>
          <a:lstStyle/>
          <a:p>
            <a:r>
              <a:rPr lang="en-US" sz="2800" dirty="0" smtClean="0">
                <a:solidFill>
                  <a:schemeClr val="bg1"/>
                </a:solidFill>
              </a:rPr>
              <a:t>MDS-based</a:t>
            </a:r>
            <a:endParaRPr lang="en-US" sz="2800" dirty="0">
              <a:solidFill>
                <a:schemeClr val="bg1"/>
              </a:solidFill>
            </a:endParaRPr>
          </a:p>
        </p:txBody>
      </p:sp>
      <p:sp>
        <p:nvSpPr>
          <p:cNvPr id="15" name="TextBox 14"/>
          <p:cNvSpPr txBox="1"/>
          <p:nvPr/>
        </p:nvSpPr>
        <p:spPr>
          <a:xfrm>
            <a:off x="215134" y="3011105"/>
            <a:ext cx="2933699" cy="461665"/>
          </a:xfrm>
          <a:prstGeom prst="rect">
            <a:avLst/>
          </a:prstGeom>
          <a:noFill/>
        </p:spPr>
        <p:txBody>
          <a:bodyPr wrap="square" rtlCol="0">
            <a:spAutoFit/>
          </a:bodyPr>
          <a:lstStyle/>
          <a:p>
            <a:r>
              <a:rPr lang="en-US" sz="2400" dirty="0" smtClean="0"/>
              <a:t>MODELLER-based</a:t>
            </a:r>
            <a:endParaRPr lang="en-US" sz="2400" dirty="0"/>
          </a:p>
        </p:txBody>
      </p:sp>
      <p:sp>
        <p:nvSpPr>
          <p:cNvPr id="16" name="TextBox 15"/>
          <p:cNvSpPr txBox="1"/>
          <p:nvPr/>
        </p:nvSpPr>
        <p:spPr>
          <a:xfrm>
            <a:off x="251017" y="4767590"/>
            <a:ext cx="2510083" cy="523220"/>
          </a:xfrm>
          <a:prstGeom prst="rect">
            <a:avLst/>
          </a:prstGeom>
          <a:noFill/>
        </p:spPr>
        <p:txBody>
          <a:bodyPr wrap="square" rtlCol="0">
            <a:spAutoFit/>
          </a:bodyPr>
          <a:lstStyle/>
          <a:p>
            <a:pPr algn="ctr"/>
            <a:r>
              <a:rPr lang="en-US" sz="2800" dirty="0" smtClean="0">
                <a:solidFill>
                  <a:schemeClr val="bg1"/>
                </a:solidFill>
              </a:rPr>
              <a:t>Hybrid</a:t>
            </a:r>
            <a:endParaRPr lang="en-US" sz="2800" dirty="0">
              <a:solidFill>
                <a:schemeClr val="bg1"/>
              </a:solidFill>
            </a:endParaRPr>
          </a:p>
        </p:txBody>
      </p:sp>
      <p:sp>
        <p:nvSpPr>
          <p:cNvPr id="18" name="TextBox 17"/>
          <p:cNvSpPr txBox="1"/>
          <p:nvPr/>
        </p:nvSpPr>
        <p:spPr>
          <a:xfrm>
            <a:off x="448086" y="1981200"/>
            <a:ext cx="5833241" cy="954107"/>
          </a:xfrm>
          <a:prstGeom prst="rect">
            <a:avLst/>
          </a:prstGeom>
          <a:noFill/>
        </p:spPr>
        <p:txBody>
          <a:bodyPr wrap="square" rtlCol="0">
            <a:spAutoFit/>
          </a:bodyPr>
          <a:lstStyle/>
          <a:p>
            <a:pPr marL="168275" indent="-168275">
              <a:buFont typeface="Arial" pitchFamily="34" charset="0"/>
              <a:buChar char="•"/>
            </a:pPr>
            <a:r>
              <a:rPr lang="en-US" sz="2800" dirty="0" smtClean="0">
                <a:solidFill>
                  <a:schemeClr val="tx2"/>
                </a:solidFill>
                <a:latin typeface="Comic Sans MS" pitchFamily="66" charset="0"/>
              </a:rPr>
              <a:t>geometrical approach</a:t>
            </a:r>
          </a:p>
          <a:p>
            <a:pPr marL="168275" indent="-168275">
              <a:buFont typeface="Arial" pitchFamily="34" charset="0"/>
              <a:buChar char="•"/>
            </a:pPr>
            <a:r>
              <a:rPr lang="en-US" sz="2800" dirty="0">
                <a:solidFill>
                  <a:schemeClr val="tx2"/>
                </a:solidFill>
                <a:latin typeface="Comic Sans MS" pitchFamily="66" charset="0"/>
              </a:rPr>
              <a:t>combining the contact </a:t>
            </a:r>
            <a:r>
              <a:rPr lang="en-US" sz="2800" dirty="0" smtClean="0">
                <a:solidFill>
                  <a:schemeClr val="tx2"/>
                </a:solidFill>
                <a:latin typeface="Comic Sans MS" pitchFamily="66" charset="0"/>
              </a:rPr>
              <a:t>maps</a:t>
            </a:r>
            <a:endParaRPr lang="en-US" sz="2800" dirty="0">
              <a:solidFill>
                <a:schemeClr val="tx2"/>
              </a:solidFill>
              <a:latin typeface="Comic Sans MS" pitchFamily="66" charset="0"/>
            </a:endParaRPr>
          </a:p>
        </p:txBody>
      </p:sp>
      <p:sp>
        <p:nvSpPr>
          <p:cNvPr id="19" name="TextBox 18"/>
          <p:cNvSpPr txBox="1"/>
          <p:nvPr/>
        </p:nvSpPr>
        <p:spPr>
          <a:xfrm>
            <a:off x="470666" y="3574776"/>
            <a:ext cx="8216134" cy="954107"/>
          </a:xfrm>
          <a:prstGeom prst="rect">
            <a:avLst/>
          </a:prstGeom>
          <a:noFill/>
        </p:spPr>
        <p:txBody>
          <a:bodyPr wrap="square" rtlCol="0">
            <a:spAutoFit/>
          </a:bodyPr>
          <a:lstStyle/>
          <a:p>
            <a:pPr marL="168275" indent="-168275">
              <a:buFont typeface="Arial" pitchFamily="34" charset="0"/>
              <a:buChar char="•"/>
            </a:pPr>
            <a:r>
              <a:rPr lang="en-US" sz="2800" dirty="0" smtClean="0">
                <a:solidFill>
                  <a:schemeClr val="tx2"/>
                </a:solidFill>
                <a:latin typeface="Comic Sans MS" pitchFamily="66" charset="0"/>
              </a:rPr>
              <a:t>statistical </a:t>
            </a:r>
            <a:r>
              <a:rPr lang="en-US" sz="2800" dirty="0">
                <a:solidFill>
                  <a:schemeClr val="tx2"/>
                </a:solidFill>
                <a:latin typeface="Comic Sans MS" pitchFamily="66" charset="0"/>
              </a:rPr>
              <a:t>and energy minimization </a:t>
            </a:r>
            <a:r>
              <a:rPr lang="en-US" sz="2800" dirty="0" smtClean="0">
                <a:solidFill>
                  <a:schemeClr val="tx2"/>
                </a:solidFill>
                <a:latin typeface="Comic Sans MS" pitchFamily="66" charset="0"/>
              </a:rPr>
              <a:t>approach</a:t>
            </a:r>
          </a:p>
          <a:p>
            <a:pPr marL="168275" indent="-168275">
              <a:buFont typeface="Arial" pitchFamily="34" charset="0"/>
              <a:buChar char="•"/>
            </a:pPr>
            <a:r>
              <a:rPr lang="en-US" sz="2800" dirty="0">
                <a:solidFill>
                  <a:srgbClr val="55554A"/>
                </a:solidFill>
                <a:latin typeface="Comic Sans MS" pitchFamily="66" charset="0"/>
              </a:rPr>
              <a:t>remodeling module in MODELLER</a:t>
            </a:r>
            <a:endParaRPr lang="en-US" sz="2800" dirty="0">
              <a:solidFill>
                <a:schemeClr val="tx2"/>
              </a:solidFill>
              <a:latin typeface="Comic Sans MS" pitchFamily="66" charset="0"/>
            </a:endParaRPr>
          </a:p>
        </p:txBody>
      </p:sp>
      <p:sp>
        <p:nvSpPr>
          <p:cNvPr id="20" name="TextBox 19"/>
          <p:cNvSpPr txBox="1"/>
          <p:nvPr/>
        </p:nvSpPr>
        <p:spPr>
          <a:xfrm>
            <a:off x="533400" y="5225939"/>
            <a:ext cx="8382000" cy="1384995"/>
          </a:xfrm>
          <a:prstGeom prst="rect">
            <a:avLst/>
          </a:prstGeom>
          <a:noFill/>
        </p:spPr>
        <p:txBody>
          <a:bodyPr wrap="square" rtlCol="0">
            <a:spAutoFit/>
          </a:bodyPr>
          <a:lstStyle/>
          <a:p>
            <a:pPr marL="115888" indent="-115888">
              <a:buFont typeface="Arial" pitchFamily="34" charset="0"/>
              <a:buChar char="•"/>
            </a:pPr>
            <a:r>
              <a:rPr lang="en-US" sz="2800" dirty="0">
                <a:solidFill>
                  <a:srgbClr val="55554A"/>
                </a:solidFill>
                <a:latin typeface="Comic Sans MS" pitchFamily="66" charset="0"/>
              </a:rPr>
              <a:t>first </a:t>
            </a:r>
            <a:r>
              <a:rPr lang="en-US" sz="2800" dirty="0" smtClean="0">
                <a:solidFill>
                  <a:srgbClr val="55554A"/>
                </a:solidFill>
                <a:latin typeface="Comic Sans MS" pitchFamily="66" charset="0"/>
              </a:rPr>
              <a:t>using </a:t>
            </a:r>
            <a:r>
              <a:rPr lang="en-US" sz="2800" dirty="0">
                <a:solidFill>
                  <a:srgbClr val="55554A"/>
                </a:solidFill>
                <a:latin typeface="Comic Sans MS" pitchFamily="66" charset="0"/>
              </a:rPr>
              <a:t>the </a:t>
            </a:r>
            <a:r>
              <a:rPr lang="en-US" sz="2800" dirty="0" smtClean="0">
                <a:solidFill>
                  <a:srgbClr val="55554A"/>
                </a:solidFill>
                <a:latin typeface="Comic Sans MS" pitchFamily="66" charset="0"/>
              </a:rPr>
              <a:t>MDS-based</a:t>
            </a:r>
          </a:p>
          <a:p>
            <a:pPr marL="168275" indent="-168275">
              <a:buFont typeface="Arial" pitchFamily="34" charset="0"/>
              <a:buChar char="•"/>
            </a:pPr>
            <a:r>
              <a:rPr lang="en-US" sz="2800" dirty="0" smtClean="0">
                <a:solidFill>
                  <a:srgbClr val="55554A"/>
                </a:solidFill>
                <a:latin typeface="Comic Sans MS" pitchFamily="66" charset="0"/>
              </a:rPr>
              <a:t>then </a:t>
            </a:r>
            <a:r>
              <a:rPr lang="en-US" sz="2800" dirty="0">
                <a:solidFill>
                  <a:srgbClr val="55554A"/>
                </a:solidFill>
                <a:latin typeface="Comic Sans MS" pitchFamily="66" charset="0"/>
              </a:rPr>
              <a:t>run them through the </a:t>
            </a:r>
            <a:r>
              <a:rPr lang="en-US" sz="2800" dirty="0" smtClean="0">
                <a:solidFill>
                  <a:srgbClr val="55554A"/>
                </a:solidFill>
                <a:latin typeface="Comic Sans MS" pitchFamily="66" charset="0"/>
              </a:rPr>
              <a:t>MODELLER-based</a:t>
            </a:r>
          </a:p>
          <a:p>
            <a:pPr marL="168275" indent="-168275">
              <a:buFont typeface="Arial" pitchFamily="34" charset="0"/>
              <a:buChar char="•"/>
            </a:pPr>
            <a:r>
              <a:rPr lang="en-US" sz="2800" dirty="0" smtClean="0">
                <a:solidFill>
                  <a:srgbClr val="55554A"/>
                </a:solidFill>
                <a:latin typeface="Comic Sans MS" pitchFamily="66" charset="0"/>
              </a:rPr>
              <a:t>combining </a:t>
            </a:r>
            <a:r>
              <a:rPr lang="en-US" sz="2800" dirty="0">
                <a:solidFill>
                  <a:srgbClr val="55554A"/>
                </a:solidFill>
                <a:latin typeface="Comic Sans MS" pitchFamily="66" charset="0"/>
              </a:rPr>
              <a:t>the strength of </a:t>
            </a:r>
            <a:r>
              <a:rPr lang="en-US" sz="2800" dirty="0" smtClean="0">
                <a:solidFill>
                  <a:srgbClr val="55554A"/>
                </a:solidFill>
                <a:latin typeface="Comic Sans MS" pitchFamily="66" charset="0"/>
              </a:rPr>
              <a:t>both</a:t>
            </a:r>
            <a:endParaRPr lang="en-US" sz="2800" dirty="0">
              <a:solidFill>
                <a:srgbClr val="55554A"/>
              </a:solidFill>
              <a:latin typeface="Comic Sans MS" pitchFamily="66" charset="0"/>
            </a:endParaRPr>
          </a:p>
        </p:txBody>
      </p:sp>
    </p:spTree>
    <p:extLst>
      <p:ext uri="{BB962C8B-B14F-4D97-AF65-F5344CB8AC3E}">
        <p14:creationId xmlns:p14="http://schemas.microsoft.com/office/powerpoint/2010/main" val="2557798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Oval 91"/>
          <p:cNvSpPr/>
          <p:nvPr/>
        </p:nvSpPr>
        <p:spPr>
          <a:xfrm>
            <a:off x="4438650" y="173172"/>
            <a:ext cx="609600" cy="364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90600" y="724603"/>
            <a:ext cx="7919545" cy="5980997"/>
          </a:xfrm>
          <a:prstGeom prst="rect">
            <a:avLst/>
          </a:prstGeom>
          <a:solidFill>
            <a:schemeClr val="bg1"/>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237798" y="3776408"/>
            <a:ext cx="7144202" cy="490792"/>
          </a:xfrm>
          <a:prstGeom prst="roundRect">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187668" y="1350422"/>
            <a:ext cx="7194332" cy="1507078"/>
          </a:xfrm>
          <a:prstGeom prst="roundRect">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187668" y="4419600"/>
            <a:ext cx="7216666" cy="2197793"/>
          </a:xfrm>
          <a:prstGeom prst="roundRect">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505402" y="1419679"/>
            <a:ext cx="2142798" cy="1323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524001" y="4790047"/>
            <a:ext cx="2858898" cy="1704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46329" y="4800600"/>
            <a:ext cx="1559471" cy="1704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503681" y="4800600"/>
            <a:ext cx="2049519" cy="1704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914900" y="1419679"/>
            <a:ext cx="2416724" cy="1323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19</a:t>
            </a:fld>
            <a:endParaRPr lang="en-US" dirty="0"/>
          </a:p>
        </p:txBody>
      </p:sp>
      <p:sp>
        <p:nvSpPr>
          <p:cNvPr id="15" name="TextBox 14"/>
          <p:cNvSpPr txBox="1"/>
          <p:nvPr/>
        </p:nvSpPr>
        <p:spPr>
          <a:xfrm>
            <a:off x="990600" y="4343400"/>
            <a:ext cx="1600200" cy="400110"/>
          </a:xfrm>
          <a:prstGeom prst="rect">
            <a:avLst/>
          </a:prstGeom>
          <a:noFill/>
        </p:spPr>
        <p:txBody>
          <a:bodyPr wrap="square" rtlCol="0">
            <a:spAutoFit/>
          </a:bodyPr>
          <a:lstStyle/>
          <a:p>
            <a:pPr algn="ctr"/>
            <a:r>
              <a:rPr lang="en-US" sz="2000" dirty="0" smtClean="0"/>
              <a:t>Crossover</a:t>
            </a:r>
            <a:endParaRPr lang="en-US" sz="2000" dirty="0"/>
          </a:p>
        </p:txBody>
      </p:sp>
      <p:sp>
        <p:nvSpPr>
          <p:cNvPr id="16" name="Diamond 15"/>
          <p:cNvSpPr/>
          <p:nvPr/>
        </p:nvSpPr>
        <p:spPr>
          <a:xfrm>
            <a:off x="3857212" y="2953101"/>
            <a:ext cx="2010188"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158809" y="3088543"/>
            <a:ext cx="1583126" cy="400110"/>
          </a:xfrm>
          <a:prstGeom prst="rect">
            <a:avLst/>
          </a:prstGeom>
          <a:noFill/>
        </p:spPr>
        <p:txBody>
          <a:bodyPr wrap="square" rtlCol="0">
            <a:spAutoFit/>
          </a:bodyPr>
          <a:lstStyle/>
          <a:p>
            <a:r>
              <a:rPr lang="en-US" sz="2000" dirty="0" smtClean="0"/>
              <a:t>Terminate?</a:t>
            </a:r>
            <a:endParaRPr lang="en-US" sz="2000" dirty="0"/>
          </a:p>
        </p:txBody>
      </p:sp>
      <p:cxnSp>
        <p:nvCxnSpPr>
          <p:cNvPr id="35" name="Straight Arrow Connector 34"/>
          <p:cNvCxnSpPr>
            <a:stCxn id="16" idx="1"/>
          </p:cNvCxnSpPr>
          <p:nvPr/>
        </p:nvCxnSpPr>
        <p:spPr>
          <a:xfrm flipH="1">
            <a:off x="762000" y="3296001"/>
            <a:ext cx="309521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419600" y="168082"/>
            <a:ext cx="685800" cy="369332"/>
          </a:xfrm>
          <a:prstGeom prst="rect">
            <a:avLst/>
          </a:prstGeom>
          <a:noFill/>
        </p:spPr>
        <p:txBody>
          <a:bodyPr wrap="square" rtlCol="0">
            <a:spAutoFit/>
          </a:bodyPr>
          <a:lstStyle/>
          <a:p>
            <a:r>
              <a:rPr lang="en-US" dirty="0" smtClean="0">
                <a:solidFill>
                  <a:schemeClr val="bg1"/>
                </a:solidFill>
              </a:rPr>
              <a:t>Start</a:t>
            </a:r>
            <a:endParaRPr lang="en-US" dirty="0">
              <a:solidFill>
                <a:schemeClr val="bg1"/>
              </a:solidFill>
            </a:endParaRPr>
          </a:p>
        </p:txBody>
      </p:sp>
      <p:sp>
        <p:nvSpPr>
          <p:cNvPr id="39" name="TextBox 38"/>
          <p:cNvSpPr txBox="1"/>
          <p:nvPr/>
        </p:nvSpPr>
        <p:spPr>
          <a:xfrm>
            <a:off x="3124200" y="2926669"/>
            <a:ext cx="685800" cy="369332"/>
          </a:xfrm>
          <a:prstGeom prst="rect">
            <a:avLst/>
          </a:prstGeom>
          <a:noFill/>
        </p:spPr>
        <p:txBody>
          <a:bodyPr wrap="square" rtlCol="0">
            <a:spAutoFit/>
          </a:bodyPr>
          <a:lstStyle/>
          <a:p>
            <a:r>
              <a:rPr lang="en-US" dirty="0" smtClean="0"/>
              <a:t>Y</a:t>
            </a:r>
            <a:endParaRPr lang="en-US" dirty="0"/>
          </a:p>
        </p:txBody>
      </p:sp>
      <p:sp>
        <p:nvSpPr>
          <p:cNvPr id="40" name="TextBox 39"/>
          <p:cNvSpPr txBox="1"/>
          <p:nvPr/>
        </p:nvSpPr>
        <p:spPr>
          <a:xfrm>
            <a:off x="4838700" y="3509401"/>
            <a:ext cx="685800" cy="369332"/>
          </a:xfrm>
          <a:prstGeom prst="rect">
            <a:avLst/>
          </a:prstGeom>
          <a:noFill/>
        </p:spPr>
        <p:txBody>
          <a:bodyPr wrap="square" rtlCol="0">
            <a:spAutoFit/>
          </a:bodyPr>
          <a:lstStyle/>
          <a:p>
            <a:r>
              <a:rPr lang="en-US" dirty="0" smtClean="0"/>
              <a:t>N</a:t>
            </a:r>
            <a:endParaRPr lang="en-US" dirty="0"/>
          </a:p>
        </p:txBody>
      </p:sp>
      <p:cxnSp>
        <p:nvCxnSpPr>
          <p:cNvPr id="53" name="Straight Arrow Connector 52"/>
          <p:cNvCxnSpPr/>
          <p:nvPr/>
        </p:nvCxnSpPr>
        <p:spPr>
          <a:xfrm>
            <a:off x="4809798" y="2857500"/>
            <a:ext cx="0" cy="13833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82000" y="5765133"/>
            <a:ext cx="381000" cy="78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8763000" y="1988217"/>
            <a:ext cx="0" cy="37847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8382001" y="2007892"/>
            <a:ext cx="38099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854387" y="729006"/>
            <a:ext cx="206101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t>Generation Cycle</a:t>
            </a:r>
            <a:endParaRPr lang="en-US" sz="2000" dirty="0"/>
          </a:p>
        </p:txBody>
      </p:sp>
      <p:sp>
        <p:nvSpPr>
          <p:cNvPr id="11" name="TextBox 10"/>
          <p:cNvSpPr txBox="1"/>
          <p:nvPr/>
        </p:nvSpPr>
        <p:spPr>
          <a:xfrm>
            <a:off x="1066800" y="1295400"/>
            <a:ext cx="1533197" cy="400110"/>
          </a:xfrm>
          <a:prstGeom prst="rect">
            <a:avLst/>
          </a:prstGeom>
          <a:noFill/>
        </p:spPr>
        <p:txBody>
          <a:bodyPr wrap="square" rtlCol="0">
            <a:spAutoFit/>
          </a:bodyPr>
          <a:lstStyle/>
          <a:p>
            <a:pPr algn="ctr"/>
            <a:r>
              <a:rPr lang="en-US" sz="2000" dirty="0" smtClean="0"/>
              <a:t>Evaluation</a:t>
            </a:r>
            <a:endParaRPr lang="en-US" sz="2000" dirty="0"/>
          </a:p>
        </p:txBody>
      </p:sp>
      <p:sp>
        <p:nvSpPr>
          <p:cNvPr id="56" name="Rounded Rectangle 55"/>
          <p:cNvSpPr/>
          <p:nvPr/>
        </p:nvSpPr>
        <p:spPr>
          <a:xfrm>
            <a:off x="2895600" y="3812896"/>
            <a:ext cx="3766646" cy="38100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58" name="TextBox 57"/>
          <p:cNvSpPr txBox="1"/>
          <p:nvPr/>
        </p:nvSpPr>
        <p:spPr>
          <a:xfrm>
            <a:off x="3548718" y="3837138"/>
            <a:ext cx="2623482" cy="369332"/>
          </a:xfrm>
          <a:prstGeom prst="rect">
            <a:avLst/>
          </a:prstGeom>
          <a:noFill/>
        </p:spPr>
        <p:txBody>
          <a:bodyPr wrap="square" rtlCol="0">
            <a:spAutoFit/>
          </a:bodyPr>
          <a:lstStyle/>
          <a:p>
            <a:r>
              <a:rPr lang="en-US" dirty="0" smtClean="0"/>
              <a:t>Roulette Wheel Selection</a:t>
            </a:r>
            <a:endParaRPr lang="en-US" dirty="0"/>
          </a:p>
        </p:txBody>
      </p:sp>
      <p:sp>
        <p:nvSpPr>
          <p:cNvPr id="62" name="Rounded Rectangle 61"/>
          <p:cNvSpPr/>
          <p:nvPr/>
        </p:nvSpPr>
        <p:spPr>
          <a:xfrm>
            <a:off x="5193630" y="2322948"/>
            <a:ext cx="1895802" cy="32300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63" name="TextBox 62"/>
          <p:cNvSpPr txBox="1"/>
          <p:nvPr/>
        </p:nvSpPr>
        <p:spPr>
          <a:xfrm>
            <a:off x="5214773" y="2299782"/>
            <a:ext cx="1912226" cy="369332"/>
          </a:xfrm>
          <a:prstGeom prst="rect">
            <a:avLst/>
          </a:prstGeom>
          <a:noFill/>
        </p:spPr>
        <p:txBody>
          <a:bodyPr wrap="square" rtlCol="0">
            <a:spAutoFit/>
          </a:bodyPr>
          <a:lstStyle/>
          <a:p>
            <a:r>
              <a:rPr lang="en-US" dirty="0" smtClean="0"/>
              <a:t>Best 200 Models</a:t>
            </a:r>
            <a:endParaRPr lang="en-US" dirty="0"/>
          </a:p>
        </p:txBody>
      </p:sp>
      <p:sp>
        <p:nvSpPr>
          <p:cNvPr id="64" name="Rounded Rectangle 63"/>
          <p:cNvSpPr/>
          <p:nvPr/>
        </p:nvSpPr>
        <p:spPr>
          <a:xfrm>
            <a:off x="5038398" y="1876453"/>
            <a:ext cx="2124402"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66" name="TextBox 65"/>
          <p:cNvSpPr txBox="1"/>
          <p:nvPr/>
        </p:nvSpPr>
        <p:spPr>
          <a:xfrm>
            <a:off x="1196536" y="3733800"/>
            <a:ext cx="2293226" cy="369332"/>
          </a:xfrm>
          <a:prstGeom prst="rect">
            <a:avLst/>
          </a:prstGeom>
          <a:noFill/>
        </p:spPr>
        <p:txBody>
          <a:bodyPr wrap="square" rtlCol="0">
            <a:spAutoFit/>
          </a:bodyPr>
          <a:lstStyle/>
          <a:p>
            <a:r>
              <a:rPr lang="en-US" dirty="0" smtClean="0"/>
              <a:t>Selection</a:t>
            </a:r>
            <a:endParaRPr lang="en-US" dirty="0"/>
          </a:p>
        </p:txBody>
      </p:sp>
      <p:sp>
        <p:nvSpPr>
          <p:cNvPr id="68" name="Rounded Rectangle 67"/>
          <p:cNvSpPr/>
          <p:nvPr/>
        </p:nvSpPr>
        <p:spPr>
          <a:xfrm>
            <a:off x="5638800" y="1447801"/>
            <a:ext cx="986987" cy="32961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61" name="TextBox 60"/>
          <p:cNvSpPr txBox="1"/>
          <p:nvPr/>
        </p:nvSpPr>
        <p:spPr>
          <a:xfrm>
            <a:off x="5623692" y="1419679"/>
            <a:ext cx="1122637" cy="369332"/>
          </a:xfrm>
          <a:prstGeom prst="rect">
            <a:avLst/>
          </a:prstGeom>
          <a:noFill/>
        </p:spPr>
        <p:txBody>
          <a:bodyPr wrap="square" rtlCol="0">
            <a:spAutoFit/>
          </a:bodyPr>
          <a:lstStyle/>
          <a:p>
            <a:r>
              <a:rPr lang="en-US" dirty="0" smtClean="0"/>
              <a:t>CGDT-TS</a:t>
            </a:r>
            <a:endParaRPr lang="en-US" dirty="0"/>
          </a:p>
        </p:txBody>
      </p:sp>
      <p:sp>
        <p:nvSpPr>
          <p:cNvPr id="70" name="Rounded Rectangle 69"/>
          <p:cNvSpPr/>
          <p:nvPr/>
        </p:nvSpPr>
        <p:spPr>
          <a:xfrm>
            <a:off x="3070334" y="1618530"/>
            <a:ext cx="869731"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45" name="TextBox 44"/>
          <p:cNvSpPr txBox="1"/>
          <p:nvPr/>
        </p:nvSpPr>
        <p:spPr>
          <a:xfrm>
            <a:off x="3101864" y="1618885"/>
            <a:ext cx="806669" cy="369332"/>
          </a:xfrm>
          <a:prstGeom prst="rect">
            <a:avLst/>
          </a:prstGeom>
          <a:noFill/>
        </p:spPr>
        <p:txBody>
          <a:bodyPr wrap="square" rtlCol="0">
            <a:spAutoFit/>
          </a:bodyPr>
          <a:lstStyle/>
          <a:p>
            <a:r>
              <a:rPr lang="en-US" dirty="0" smtClean="0"/>
              <a:t>ProQ2</a:t>
            </a:r>
            <a:endParaRPr lang="en-US" dirty="0"/>
          </a:p>
        </p:txBody>
      </p:sp>
      <p:sp>
        <p:nvSpPr>
          <p:cNvPr id="71" name="Rounded Rectangle 70"/>
          <p:cNvSpPr/>
          <p:nvPr/>
        </p:nvSpPr>
        <p:spPr>
          <a:xfrm>
            <a:off x="3134381" y="814092"/>
            <a:ext cx="3018112"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4" name="TextBox 3"/>
          <p:cNvSpPr txBox="1"/>
          <p:nvPr/>
        </p:nvSpPr>
        <p:spPr>
          <a:xfrm>
            <a:off x="3043237" y="790561"/>
            <a:ext cx="3200400" cy="369332"/>
          </a:xfrm>
          <a:prstGeom prst="rect">
            <a:avLst/>
          </a:prstGeom>
          <a:noFill/>
        </p:spPr>
        <p:txBody>
          <a:bodyPr wrap="square" rtlCol="0">
            <a:spAutoFit/>
          </a:bodyPr>
          <a:lstStyle/>
          <a:p>
            <a:pPr algn="ctr"/>
            <a:r>
              <a:rPr lang="en-US" dirty="0" smtClean="0"/>
              <a:t>Generate initial population</a:t>
            </a:r>
            <a:endParaRPr lang="en-US" dirty="0"/>
          </a:p>
        </p:txBody>
      </p:sp>
      <p:sp>
        <p:nvSpPr>
          <p:cNvPr id="84" name="Rounded Rectangle 83"/>
          <p:cNvSpPr/>
          <p:nvPr/>
        </p:nvSpPr>
        <p:spPr>
          <a:xfrm>
            <a:off x="1745369" y="5035478"/>
            <a:ext cx="790903" cy="5955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85" name="Rounded Rectangle 84"/>
          <p:cNvSpPr/>
          <p:nvPr/>
        </p:nvSpPr>
        <p:spPr>
          <a:xfrm>
            <a:off x="3351279" y="5029200"/>
            <a:ext cx="917441" cy="57779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86" name="Rounded Rectangle 85"/>
          <p:cNvSpPr/>
          <p:nvPr/>
        </p:nvSpPr>
        <p:spPr>
          <a:xfrm>
            <a:off x="2561689" y="5715000"/>
            <a:ext cx="790903"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87" name="Rounded Rectangle 86"/>
          <p:cNvSpPr/>
          <p:nvPr/>
        </p:nvSpPr>
        <p:spPr>
          <a:xfrm>
            <a:off x="2505402" y="6137186"/>
            <a:ext cx="961698"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88" name="Rounded Rectangle 87"/>
          <p:cNvSpPr/>
          <p:nvPr/>
        </p:nvSpPr>
        <p:spPr>
          <a:xfrm>
            <a:off x="4536527" y="5325812"/>
            <a:ext cx="1026073"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89" name="Rounded Rectangle 88"/>
          <p:cNvSpPr/>
          <p:nvPr/>
        </p:nvSpPr>
        <p:spPr>
          <a:xfrm>
            <a:off x="5651118" y="5319513"/>
            <a:ext cx="887386"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90" name="Rounded Rectangle 89"/>
          <p:cNvSpPr/>
          <p:nvPr/>
        </p:nvSpPr>
        <p:spPr>
          <a:xfrm>
            <a:off x="4993071" y="5973492"/>
            <a:ext cx="1195140"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91" name="Rounded Rectangle 90"/>
          <p:cNvSpPr/>
          <p:nvPr/>
        </p:nvSpPr>
        <p:spPr>
          <a:xfrm>
            <a:off x="7030764" y="5168750"/>
            <a:ext cx="1072055" cy="54625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93" name="TextBox 92"/>
          <p:cNvSpPr txBox="1"/>
          <p:nvPr/>
        </p:nvSpPr>
        <p:spPr>
          <a:xfrm>
            <a:off x="4455068" y="5268938"/>
            <a:ext cx="1270442" cy="369332"/>
          </a:xfrm>
          <a:prstGeom prst="rect">
            <a:avLst/>
          </a:prstGeom>
          <a:noFill/>
        </p:spPr>
        <p:txBody>
          <a:bodyPr wrap="square" rtlCol="0">
            <a:spAutoFit/>
          </a:bodyPr>
          <a:lstStyle/>
          <a:p>
            <a:r>
              <a:rPr lang="en-US" dirty="0" smtClean="0"/>
              <a:t>Sequence</a:t>
            </a:r>
            <a:endParaRPr lang="en-US" dirty="0"/>
          </a:p>
        </p:txBody>
      </p:sp>
      <p:sp>
        <p:nvSpPr>
          <p:cNvPr id="94" name="TextBox 93"/>
          <p:cNvSpPr txBox="1"/>
          <p:nvPr/>
        </p:nvSpPr>
        <p:spPr>
          <a:xfrm>
            <a:off x="5682813" y="5269468"/>
            <a:ext cx="827693" cy="369332"/>
          </a:xfrm>
          <a:prstGeom prst="rect">
            <a:avLst/>
          </a:prstGeom>
          <a:noFill/>
        </p:spPr>
        <p:txBody>
          <a:bodyPr wrap="square" rtlCol="0">
            <a:spAutoFit/>
          </a:bodyPr>
          <a:lstStyle/>
          <a:p>
            <a:r>
              <a:rPr lang="en-US" dirty="0" smtClean="0"/>
              <a:t>Model</a:t>
            </a:r>
            <a:endParaRPr lang="en-US" dirty="0"/>
          </a:p>
        </p:txBody>
      </p:sp>
      <p:sp>
        <p:nvSpPr>
          <p:cNvPr id="95" name="TextBox 94"/>
          <p:cNvSpPr txBox="1"/>
          <p:nvPr/>
        </p:nvSpPr>
        <p:spPr>
          <a:xfrm>
            <a:off x="4950372" y="5979820"/>
            <a:ext cx="1401491" cy="369332"/>
          </a:xfrm>
          <a:prstGeom prst="rect">
            <a:avLst/>
          </a:prstGeom>
          <a:noFill/>
        </p:spPr>
        <p:txBody>
          <a:bodyPr wrap="square" rtlCol="0">
            <a:spAutoFit/>
          </a:bodyPr>
          <a:lstStyle/>
          <a:p>
            <a:r>
              <a:rPr lang="en-US" dirty="0" smtClean="0"/>
              <a:t>MODELLER</a:t>
            </a:r>
            <a:endParaRPr lang="en-US" dirty="0"/>
          </a:p>
        </p:txBody>
      </p:sp>
      <p:sp>
        <p:nvSpPr>
          <p:cNvPr id="96" name="TextBox 95"/>
          <p:cNvSpPr txBox="1"/>
          <p:nvPr/>
        </p:nvSpPr>
        <p:spPr>
          <a:xfrm>
            <a:off x="2286000" y="4615934"/>
            <a:ext cx="1641914"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dirty="0" smtClean="0"/>
              <a:t>WMDS-based</a:t>
            </a:r>
            <a:endParaRPr lang="en-US" dirty="0"/>
          </a:p>
        </p:txBody>
      </p:sp>
      <p:sp>
        <p:nvSpPr>
          <p:cNvPr id="97" name="Rounded Rectangle 96"/>
          <p:cNvSpPr/>
          <p:nvPr/>
        </p:nvSpPr>
        <p:spPr>
          <a:xfrm>
            <a:off x="2700258" y="2132448"/>
            <a:ext cx="1895802" cy="38100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98" name="TextBox 97"/>
          <p:cNvSpPr txBox="1"/>
          <p:nvPr/>
        </p:nvSpPr>
        <p:spPr>
          <a:xfrm>
            <a:off x="2700258" y="2144272"/>
            <a:ext cx="1912226" cy="369332"/>
          </a:xfrm>
          <a:prstGeom prst="rect">
            <a:avLst/>
          </a:prstGeom>
          <a:noFill/>
        </p:spPr>
        <p:txBody>
          <a:bodyPr wrap="square" rtlCol="0">
            <a:spAutoFit/>
          </a:bodyPr>
          <a:lstStyle/>
          <a:p>
            <a:r>
              <a:rPr lang="en-US" dirty="0" smtClean="0"/>
              <a:t>Best 200 Models</a:t>
            </a:r>
            <a:endParaRPr lang="en-US" dirty="0"/>
          </a:p>
        </p:txBody>
      </p:sp>
      <p:sp>
        <p:nvSpPr>
          <p:cNvPr id="99" name="TextBox 98"/>
          <p:cNvSpPr txBox="1"/>
          <p:nvPr/>
        </p:nvSpPr>
        <p:spPr>
          <a:xfrm>
            <a:off x="5026572" y="1840468"/>
            <a:ext cx="2288628" cy="369332"/>
          </a:xfrm>
          <a:prstGeom prst="rect">
            <a:avLst/>
          </a:prstGeom>
          <a:noFill/>
        </p:spPr>
        <p:txBody>
          <a:bodyPr wrap="square" rtlCol="0">
            <a:spAutoFit/>
          </a:bodyPr>
          <a:lstStyle/>
          <a:p>
            <a:r>
              <a:rPr lang="en-US" dirty="0" smtClean="0"/>
              <a:t>Remove Redundancy</a:t>
            </a:r>
            <a:endParaRPr lang="en-US" dirty="0"/>
          </a:p>
        </p:txBody>
      </p:sp>
      <p:cxnSp>
        <p:nvCxnSpPr>
          <p:cNvPr id="114" name="Straight Arrow Connector 113"/>
          <p:cNvCxnSpPr/>
          <p:nvPr/>
        </p:nvCxnSpPr>
        <p:spPr>
          <a:xfrm>
            <a:off x="4800600" y="3666491"/>
            <a:ext cx="0" cy="13833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7083809" y="5118709"/>
            <a:ext cx="965965" cy="646331"/>
          </a:xfrm>
          <a:prstGeom prst="rect">
            <a:avLst/>
          </a:prstGeom>
          <a:noFill/>
        </p:spPr>
        <p:txBody>
          <a:bodyPr wrap="square" rtlCol="0">
            <a:spAutoFit/>
          </a:bodyPr>
          <a:lstStyle/>
          <a:p>
            <a:pPr algn="ctr"/>
            <a:r>
              <a:rPr lang="en-US" dirty="0" smtClean="0"/>
              <a:t>WMDS-</a:t>
            </a:r>
          </a:p>
          <a:p>
            <a:pPr algn="ctr"/>
            <a:r>
              <a:rPr lang="en-US" dirty="0" smtClean="0"/>
              <a:t>based</a:t>
            </a:r>
            <a:endParaRPr lang="en-US" dirty="0"/>
          </a:p>
        </p:txBody>
      </p:sp>
      <p:sp>
        <p:nvSpPr>
          <p:cNvPr id="117" name="Rounded Rectangle 116"/>
          <p:cNvSpPr/>
          <p:nvPr/>
        </p:nvSpPr>
        <p:spPr>
          <a:xfrm>
            <a:off x="6897415" y="5867400"/>
            <a:ext cx="1338754" cy="54625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18" name="TextBox 117"/>
          <p:cNvSpPr txBox="1"/>
          <p:nvPr/>
        </p:nvSpPr>
        <p:spPr>
          <a:xfrm>
            <a:off x="6897415" y="5817359"/>
            <a:ext cx="1392619" cy="646331"/>
          </a:xfrm>
          <a:prstGeom prst="rect">
            <a:avLst/>
          </a:prstGeom>
          <a:noFill/>
        </p:spPr>
        <p:txBody>
          <a:bodyPr wrap="square" rtlCol="0">
            <a:spAutoFit/>
          </a:bodyPr>
          <a:lstStyle/>
          <a:p>
            <a:r>
              <a:rPr lang="en-US" dirty="0" smtClean="0"/>
              <a:t>MODELLER-</a:t>
            </a:r>
          </a:p>
          <a:p>
            <a:pPr algn="ctr"/>
            <a:r>
              <a:rPr lang="en-US" dirty="0" smtClean="0"/>
              <a:t>based</a:t>
            </a:r>
            <a:endParaRPr lang="en-US" dirty="0"/>
          </a:p>
        </p:txBody>
      </p:sp>
      <p:sp>
        <p:nvSpPr>
          <p:cNvPr id="119" name="TextBox 118"/>
          <p:cNvSpPr txBox="1"/>
          <p:nvPr/>
        </p:nvSpPr>
        <p:spPr>
          <a:xfrm>
            <a:off x="6818093" y="4643496"/>
            <a:ext cx="1451413"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dirty="0" smtClean="0"/>
              <a:t>Hybrid</a:t>
            </a:r>
            <a:endParaRPr lang="en-US" dirty="0"/>
          </a:p>
        </p:txBody>
      </p:sp>
      <p:sp>
        <p:nvSpPr>
          <p:cNvPr id="120" name="TextBox 119"/>
          <p:cNvSpPr txBox="1"/>
          <p:nvPr/>
        </p:nvSpPr>
        <p:spPr>
          <a:xfrm>
            <a:off x="4534723" y="4619655"/>
            <a:ext cx="1975783"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dirty="0" smtClean="0"/>
              <a:t>MODELLER-based</a:t>
            </a:r>
            <a:endParaRPr lang="en-US" dirty="0"/>
          </a:p>
        </p:txBody>
      </p:sp>
      <p:sp>
        <p:nvSpPr>
          <p:cNvPr id="121" name="TextBox 120"/>
          <p:cNvSpPr txBox="1"/>
          <p:nvPr/>
        </p:nvSpPr>
        <p:spPr>
          <a:xfrm>
            <a:off x="1684301" y="5012828"/>
            <a:ext cx="927622" cy="646331"/>
          </a:xfrm>
          <a:prstGeom prst="rect">
            <a:avLst/>
          </a:prstGeom>
          <a:noFill/>
        </p:spPr>
        <p:txBody>
          <a:bodyPr wrap="square" rtlCol="0">
            <a:spAutoFit/>
          </a:bodyPr>
          <a:lstStyle/>
          <a:p>
            <a:pPr algn="ctr"/>
            <a:r>
              <a:rPr lang="en-US" dirty="0" smtClean="0"/>
              <a:t>Contact</a:t>
            </a:r>
          </a:p>
          <a:p>
            <a:pPr algn="ctr"/>
            <a:r>
              <a:rPr lang="en-US" dirty="0" smtClean="0"/>
              <a:t>Map</a:t>
            </a:r>
            <a:endParaRPr lang="en-US" dirty="0"/>
          </a:p>
        </p:txBody>
      </p:sp>
      <p:sp>
        <p:nvSpPr>
          <p:cNvPr id="125" name="TextBox 124"/>
          <p:cNvSpPr txBox="1"/>
          <p:nvPr/>
        </p:nvSpPr>
        <p:spPr>
          <a:xfrm>
            <a:off x="3288299" y="4985266"/>
            <a:ext cx="1043401" cy="646331"/>
          </a:xfrm>
          <a:prstGeom prst="rect">
            <a:avLst/>
          </a:prstGeom>
          <a:noFill/>
        </p:spPr>
        <p:txBody>
          <a:bodyPr wrap="square" rtlCol="0">
            <a:spAutoFit/>
          </a:bodyPr>
          <a:lstStyle/>
          <a:p>
            <a:pPr algn="ctr"/>
            <a:r>
              <a:rPr lang="en-US" dirty="0" smtClean="0"/>
              <a:t>Weights Matrix</a:t>
            </a:r>
            <a:endParaRPr lang="en-US" dirty="0"/>
          </a:p>
        </p:txBody>
      </p:sp>
      <p:sp>
        <p:nvSpPr>
          <p:cNvPr id="126" name="TextBox 125"/>
          <p:cNvSpPr txBox="1"/>
          <p:nvPr/>
        </p:nvSpPr>
        <p:spPr>
          <a:xfrm>
            <a:off x="2512404" y="5707309"/>
            <a:ext cx="947694" cy="369332"/>
          </a:xfrm>
          <a:prstGeom prst="rect">
            <a:avLst/>
          </a:prstGeom>
          <a:noFill/>
        </p:spPr>
        <p:txBody>
          <a:bodyPr wrap="square" rtlCol="0">
            <a:spAutoFit/>
          </a:bodyPr>
          <a:lstStyle/>
          <a:p>
            <a:r>
              <a:rPr lang="en-US" dirty="0" smtClean="0"/>
              <a:t>WMDS</a:t>
            </a:r>
            <a:endParaRPr lang="en-US" dirty="0"/>
          </a:p>
        </p:txBody>
      </p:sp>
      <p:sp>
        <p:nvSpPr>
          <p:cNvPr id="127" name="TextBox 126"/>
          <p:cNvSpPr txBox="1"/>
          <p:nvPr/>
        </p:nvSpPr>
        <p:spPr>
          <a:xfrm>
            <a:off x="2415426" y="6140165"/>
            <a:ext cx="1090842" cy="369332"/>
          </a:xfrm>
          <a:prstGeom prst="rect">
            <a:avLst/>
          </a:prstGeom>
          <a:noFill/>
        </p:spPr>
        <p:txBody>
          <a:bodyPr wrap="square" rtlCol="0">
            <a:spAutoFit/>
          </a:bodyPr>
          <a:lstStyle/>
          <a:p>
            <a:r>
              <a:rPr lang="en-US" dirty="0" smtClean="0"/>
              <a:t>XYZ2PDB</a:t>
            </a:r>
            <a:endParaRPr lang="en-US" dirty="0"/>
          </a:p>
        </p:txBody>
      </p:sp>
      <p:cxnSp>
        <p:nvCxnSpPr>
          <p:cNvPr id="128" name="Straight Arrow Connector 127"/>
          <p:cNvCxnSpPr/>
          <p:nvPr/>
        </p:nvCxnSpPr>
        <p:spPr>
          <a:xfrm>
            <a:off x="4775638" y="1102719"/>
            <a:ext cx="0" cy="2766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endCxn id="79" idx="0"/>
          </p:cNvCxnSpPr>
          <p:nvPr/>
        </p:nvCxnSpPr>
        <p:spPr>
          <a:xfrm flipH="1">
            <a:off x="4796001" y="4267200"/>
            <a:ext cx="4599" cy="152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4" name="Elbow Connector 133"/>
          <p:cNvCxnSpPr/>
          <p:nvPr/>
        </p:nvCxnSpPr>
        <p:spPr>
          <a:xfrm>
            <a:off x="2133819" y="5659159"/>
            <a:ext cx="478104" cy="232816"/>
          </a:xfrm>
          <a:prstGeom prst="bentConnector3">
            <a:avLst>
              <a:gd name="adj1" fmla="val -56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25" idx="2"/>
          </p:cNvCxnSpPr>
          <p:nvPr/>
        </p:nvCxnSpPr>
        <p:spPr>
          <a:xfrm flipH="1">
            <a:off x="3809999" y="5631597"/>
            <a:ext cx="1" cy="2500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3288299" y="5881673"/>
            <a:ext cx="521701" cy="1030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2960847" y="6048347"/>
            <a:ext cx="0" cy="11613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7543800" y="5688845"/>
            <a:ext cx="0" cy="1963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5179393" y="5659159"/>
            <a:ext cx="154607" cy="32066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89" idx="2"/>
          </p:cNvCxnSpPr>
          <p:nvPr/>
        </p:nvCxnSpPr>
        <p:spPr>
          <a:xfrm flipH="1">
            <a:off x="5947377" y="5652860"/>
            <a:ext cx="147434" cy="3269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2" name="Rectangle 171"/>
          <p:cNvSpPr/>
          <p:nvPr/>
        </p:nvSpPr>
        <p:spPr>
          <a:xfrm>
            <a:off x="1187668" y="724603"/>
            <a:ext cx="7194332" cy="516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p:cNvSpPr txBox="1"/>
          <p:nvPr/>
        </p:nvSpPr>
        <p:spPr>
          <a:xfrm>
            <a:off x="1178965" y="685800"/>
            <a:ext cx="1308866" cy="369332"/>
          </a:xfrm>
          <a:prstGeom prst="rect">
            <a:avLst/>
          </a:prstGeom>
          <a:solidFill>
            <a:srgbClr val="FF0000"/>
          </a:solidFill>
          <a:ln>
            <a:noFill/>
          </a:ln>
        </p:spPr>
        <p:txBody>
          <a:bodyPr wrap="square" rtlCol="0">
            <a:spAutoFit/>
          </a:bodyPr>
          <a:lstStyle/>
          <a:p>
            <a:r>
              <a:rPr lang="en-US" dirty="0" smtClean="0">
                <a:solidFill>
                  <a:schemeClr val="bg1"/>
                </a:solidFill>
              </a:rPr>
              <a:t>Initial</a:t>
            </a:r>
            <a:r>
              <a:rPr lang="en-US" dirty="0" smtClean="0">
                <a:solidFill>
                  <a:srgbClr val="FF0000"/>
                </a:solidFill>
              </a:rPr>
              <a:t> </a:t>
            </a:r>
            <a:r>
              <a:rPr lang="en-US" dirty="0" smtClean="0">
                <a:solidFill>
                  <a:schemeClr val="bg1"/>
                </a:solidFill>
              </a:rPr>
              <a:t>Pool</a:t>
            </a:r>
            <a:endParaRPr lang="en-US" dirty="0">
              <a:solidFill>
                <a:schemeClr val="bg1"/>
              </a:solidFill>
            </a:endParaRPr>
          </a:p>
        </p:txBody>
      </p:sp>
      <p:sp>
        <p:nvSpPr>
          <p:cNvPr id="81" name="Oval 80"/>
          <p:cNvSpPr/>
          <p:nvPr/>
        </p:nvSpPr>
        <p:spPr>
          <a:xfrm>
            <a:off x="152400" y="3053091"/>
            <a:ext cx="609600" cy="364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166851" y="3048001"/>
            <a:ext cx="685800" cy="369332"/>
          </a:xfrm>
          <a:prstGeom prst="rect">
            <a:avLst/>
          </a:prstGeom>
          <a:noFill/>
        </p:spPr>
        <p:txBody>
          <a:bodyPr wrap="square" rtlCol="0">
            <a:spAutoFit/>
          </a:bodyPr>
          <a:lstStyle/>
          <a:p>
            <a:r>
              <a:rPr lang="en-US" dirty="0" smtClean="0">
                <a:solidFill>
                  <a:schemeClr val="bg1"/>
                </a:solidFill>
              </a:rPr>
              <a:t>End</a:t>
            </a:r>
            <a:endParaRPr lang="en-US" dirty="0">
              <a:solidFill>
                <a:schemeClr val="bg1"/>
              </a:solidFill>
            </a:endParaRPr>
          </a:p>
        </p:txBody>
      </p:sp>
      <p:sp>
        <p:nvSpPr>
          <p:cNvPr id="13" name="TextBox 12"/>
          <p:cNvSpPr txBox="1"/>
          <p:nvPr/>
        </p:nvSpPr>
        <p:spPr>
          <a:xfrm>
            <a:off x="8341667" y="2953100"/>
            <a:ext cx="461665" cy="2082377"/>
          </a:xfrm>
          <a:prstGeom prst="rect">
            <a:avLst/>
          </a:prstGeom>
          <a:noFill/>
        </p:spPr>
        <p:txBody>
          <a:bodyPr vert="eaVert" wrap="square" rtlCol="0">
            <a:spAutoFit/>
          </a:bodyPr>
          <a:lstStyle/>
          <a:p>
            <a:r>
              <a:rPr lang="en-US" dirty="0" smtClean="0"/>
              <a:t>100 new  models</a:t>
            </a:r>
            <a:endParaRPr lang="en-US" dirty="0"/>
          </a:p>
        </p:txBody>
      </p:sp>
      <p:cxnSp>
        <p:nvCxnSpPr>
          <p:cNvPr id="101" name="Straight Arrow Connector 100"/>
          <p:cNvCxnSpPr/>
          <p:nvPr/>
        </p:nvCxnSpPr>
        <p:spPr>
          <a:xfrm>
            <a:off x="4743450" y="513883"/>
            <a:ext cx="0" cy="2766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08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72" grpId="0" animBg="1"/>
      <p:bldP spid="1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a:t>
            </a:r>
            <a:endParaRPr lang="en-US" dirty="0"/>
          </a:p>
        </p:txBody>
      </p:sp>
      <p:sp>
        <p:nvSpPr>
          <p:cNvPr id="3" name="Content Placeholder 2"/>
          <p:cNvSpPr>
            <a:spLocks noGrp="1"/>
          </p:cNvSpPr>
          <p:nvPr>
            <p:ph idx="1"/>
          </p:nvPr>
        </p:nvSpPr>
        <p:spPr>
          <a:xfrm>
            <a:off x="304800" y="1600200"/>
            <a:ext cx="8534400" cy="4724400"/>
          </a:xfrm>
        </p:spPr>
        <p:txBody>
          <a:bodyPr>
            <a:normAutofit/>
          </a:bodyPr>
          <a:lstStyle/>
          <a:p>
            <a:r>
              <a:rPr lang="en-US" sz="2800" dirty="0" smtClean="0"/>
              <a:t>To obtain an accurate protein structure is important in bioinformatics</a:t>
            </a:r>
            <a:endParaRPr lang="en-US" sz="1200" dirty="0" smtClean="0"/>
          </a:p>
          <a:p>
            <a:endParaRPr lang="en-US" sz="1200" dirty="0" smtClean="0"/>
          </a:p>
          <a:p>
            <a:r>
              <a:rPr lang="en-US" sz="2800" dirty="0" smtClean="0"/>
              <a:t>Refinement is a step in the prediction  process</a:t>
            </a:r>
          </a:p>
          <a:p>
            <a:endParaRPr lang="en-US" sz="1300" dirty="0" smtClean="0"/>
          </a:p>
          <a:p>
            <a:r>
              <a:rPr lang="en-US" sz="2800" dirty="0" smtClean="0"/>
              <a:t>Refinement category added since CASP8(2008), the category is drawing increasing attention</a:t>
            </a:r>
          </a:p>
          <a:p>
            <a:endParaRPr lang="en-US" sz="1200" dirty="0" smtClean="0"/>
          </a:p>
          <a:p>
            <a:r>
              <a:rPr lang="en-US" sz="2800" dirty="0" smtClean="0"/>
              <a:t>In </a:t>
            </a:r>
            <a:r>
              <a:rPr lang="en-US" sz="2800" dirty="0"/>
              <a:t>CASP10, </a:t>
            </a:r>
            <a:r>
              <a:rPr lang="en-US" sz="2800" dirty="0" smtClean="0"/>
              <a:t>7 out of 50 </a:t>
            </a:r>
            <a:r>
              <a:rPr lang="en-US" sz="2800" dirty="0"/>
              <a:t>groups </a:t>
            </a:r>
            <a:r>
              <a:rPr lang="en-US" sz="2800" dirty="0" smtClean="0"/>
              <a:t>improved </a:t>
            </a:r>
            <a:r>
              <a:rPr lang="en-US" sz="2800" dirty="0"/>
              <a:t>the quality of the starting </a:t>
            </a:r>
            <a:r>
              <a:rPr lang="en-US" sz="2800" dirty="0" smtClean="0"/>
              <a:t>models (though only 2 or 3 are significantly better)</a:t>
            </a:r>
            <a:endParaRPr lang="en-US" sz="2800" dirty="0"/>
          </a:p>
          <a:p>
            <a:endParaRPr lang="en-US" sz="1000" dirty="0" smtClean="0"/>
          </a:p>
          <a:p>
            <a:endParaRPr lang="en-US" sz="3100"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4275650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Generate Initial </a:t>
            </a:r>
            <a:r>
              <a:rPr lang="en-US" dirty="0"/>
              <a:t>Population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3657600"/>
              </a:xfrm>
            </p:spPr>
            <p:txBody>
              <a:bodyPr>
                <a:normAutofit fontScale="92500" lnSpcReduction="20000"/>
              </a:bodyPr>
              <a:lstStyle/>
              <a:p>
                <a:pPr marL="0" lvl="1" indent="0">
                  <a:buClr>
                    <a:schemeClr val="accent1"/>
                  </a:buClr>
                  <a:buNone/>
                </a:pPr>
                <a:endParaRPr lang="en-US" sz="1000" dirty="0" smtClean="0"/>
              </a:p>
              <a:p>
                <a:pPr marL="514350" lvl="1" indent="-514350">
                  <a:buClr>
                    <a:schemeClr val="accent1"/>
                  </a:buClr>
                  <a:buFont typeface="+mj-lt"/>
                  <a:buAutoNum type="arabicPeriod"/>
                </a:pPr>
                <a:r>
                  <a:rPr lang="en-US" sz="2800" dirty="0" smtClean="0"/>
                  <a:t>Remove one of similar models</a:t>
                </a:r>
              </a:p>
              <a:p>
                <a:pPr marL="0" lvl="1" indent="0" defTabSz="514350">
                  <a:buClr>
                    <a:schemeClr val="accent1"/>
                  </a:buClr>
                  <a:buNone/>
                </a:pPr>
                <a14:m>
                  <m:oMathPara xmlns:m="http://schemas.openxmlformats.org/officeDocument/2006/math">
                    <m:oMathParaPr>
                      <m:jc m:val="centerGroup"/>
                    </m:oMathParaPr>
                    <m:oMath xmlns:m="http://schemas.openxmlformats.org/officeDocument/2006/math">
                      <m:r>
                        <a:rPr lang="en-US" sz="2800" b="0" i="1" smtClean="0">
                          <a:latin typeface="Cambria Math"/>
                        </a:rPr>
                        <m:t>𝐺𝐷𝑇𝑇𝑆</m:t>
                      </m:r>
                      <m:r>
                        <a:rPr lang="en-US" sz="2800" b="0" i="1" smtClean="0">
                          <a:latin typeface="Cambria Math"/>
                        </a:rPr>
                        <m:t>(</m:t>
                      </m:r>
                      <m:sSub>
                        <m:sSubPr>
                          <m:ctrlPr>
                            <a:rPr lang="en-US" sz="2800" b="0" i="1" smtClean="0">
                              <a:latin typeface="Cambria Math"/>
                            </a:rPr>
                          </m:ctrlPr>
                        </m:sSubPr>
                        <m:e>
                          <m:r>
                            <a:rPr lang="en-US" sz="2800" b="0" i="1" smtClean="0">
                              <a:latin typeface="Cambria Math"/>
                            </a:rPr>
                            <m:t>𝑆</m:t>
                          </m:r>
                        </m:e>
                        <m:sub>
                          <m:r>
                            <a:rPr lang="en-US" sz="2800" b="0" i="1" smtClean="0">
                              <a:latin typeface="Cambria Math"/>
                            </a:rPr>
                            <m:t>𝑖</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𝑆</m:t>
                          </m:r>
                        </m:e>
                        <m:sub>
                          <m:r>
                            <a:rPr lang="en-US" sz="2800" b="0" i="1" smtClean="0">
                              <a:latin typeface="Cambria Math"/>
                            </a:rPr>
                            <m:t>𝑗</m:t>
                          </m:r>
                        </m:sub>
                      </m:sSub>
                      <m:r>
                        <a:rPr lang="en-US" sz="2800" b="0" i="1" smtClean="0">
                          <a:latin typeface="Cambria Math"/>
                        </a:rPr>
                        <m:t>)</m:t>
                      </m:r>
                      <m:r>
                        <a:rPr lang="en-US" sz="2800" i="1" smtClean="0">
                          <a:latin typeface="Cambria Math"/>
                        </a:rPr>
                        <m:t>=</m:t>
                      </m:r>
                      <m:r>
                        <a:rPr lang="en-US" sz="2800" b="0" i="1" smtClean="0">
                          <a:latin typeface="Cambria Math"/>
                        </a:rPr>
                        <m:t>1</m:t>
                      </m:r>
                    </m:oMath>
                  </m:oMathPara>
                </a14:m>
                <a:endParaRPr lang="en-US" sz="2800" dirty="0" smtClean="0"/>
              </a:p>
              <a:p>
                <a:pPr marL="0" lvl="1" indent="0">
                  <a:buClr>
                    <a:schemeClr val="accent1"/>
                  </a:buClr>
                  <a:buNone/>
                </a:pPr>
                <a:r>
                  <a:rPr lang="en-US" sz="2800" dirty="0"/>
                  <a:t> </a:t>
                </a:r>
                <a:r>
                  <a:rPr lang="en-US" sz="2800" dirty="0" smtClean="0"/>
                  <a:t>    </a:t>
                </a:r>
                <a:endParaRPr lang="en-US" sz="1100" dirty="0"/>
              </a:p>
              <a:p>
                <a:pPr marL="514350" lvl="1" indent="-514350">
                  <a:buClr>
                    <a:schemeClr val="accent1"/>
                  </a:buClr>
                  <a:buFont typeface="+mj-lt"/>
                  <a:buAutoNum type="arabicPeriod" startAt="2"/>
                </a:pPr>
                <a:r>
                  <a:rPr lang="en-US" sz="2800" dirty="0" smtClean="0"/>
                  <a:t>Remove model </a:t>
                </a:r>
                <a14:m>
                  <m:oMath xmlns:m="http://schemas.openxmlformats.org/officeDocument/2006/math">
                    <m:sSub>
                      <m:sSubPr>
                        <m:ctrlPr>
                          <a:rPr lang="en-US" sz="2800" i="1">
                            <a:latin typeface="Cambria Math"/>
                            <a:ea typeface="Cambria Math"/>
                          </a:rPr>
                        </m:ctrlPr>
                      </m:sSubPr>
                      <m:e>
                        <m:r>
                          <a:rPr lang="en-US" sz="2800" i="1">
                            <a:latin typeface="Cambria Math"/>
                            <a:ea typeface="Cambria Math"/>
                          </a:rPr>
                          <m:t>𝑆</m:t>
                        </m:r>
                      </m:e>
                      <m:sub>
                        <m:r>
                          <a:rPr lang="en-US" sz="2800" b="0" i="1" smtClean="0">
                            <a:latin typeface="Cambria Math"/>
                            <a:ea typeface="Cambria Math"/>
                          </a:rPr>
                          <m:t>𝑖</m:t>
                        </m:r>
                        <m:r>
                          <a:rPr lang="en-US" sz="2800" b="0" i="1" smtClean="0">
                            <a:latin typeface="Cambria Math"/>
                            <a:ea typeface="Cambria Math"/>
                          </a:rPr>
                          <m:t> </m:t>
                        </m:r>
                      </m:sub>
                    </m:sSub>
                    <m:r>
                      <a:rPr lang="en-US" sz="2800" b="0" i="0" smtClean="0">
                        <a:latin typeface="Cambria Math"/>
                        <a:ea typeface="Cambria Math"/>
                      </a:rPr>
                      <m:t> </m:t>
                    </m:r>
                  </m:oMath>
                </a14:m>
                <a:r>
                  <a:rPr lang="en-US" sz="2800" dirty="0" smtClean="0"/>
                  <a:t>whose sequence length is too short or too long</a:t>
                </a:r>
              </a:p>
              <a:p>
                <a:pPr marL="0" lvl="1" indent="0">
                  <a:buClr>
                    <a:schemeClr val="accent1"/>
                  </a:buClr>
                  <a:buNone/>
                </a:pPr>
                <a14:m>
                  <m:oMathPara xmlns:m="http://schemas.openxmlformats.org/officeDocument/2006/math">
                    <m:oMathParaPr>
                      <m:jc m:val="centerGroup"/>
                    </m:oMathParaPr>
                    <m:oMath xmlns:m="http://schemas.openxmlformats.org/officeDocument/2006/math">
                      <m:r>
                        <a:rPr lang="en-US" sz="2800" b="0" i="1" smtClean="0">
                          <a:latin typeface="Cambria Math"/>
                        </a:rPr>
                        <m:t>𝐿𝑒𝑛𝑔𝑡h</m:t>
                      </m:r>
                      <m:r>
                        <a:rPr lang="en-US" sz="2800" b="0" i="1" smtClean="0">
                          <a:latin typeface="Cambria Math"/>
                        </a:rPr>
                        <m:t>(</m:t>
                      </m:r>
                      <m:sSub>
                        <m:sSubPr>
                          <m:ctrlPr>
                            <a:rPr lang="en-US" sz="2800" b="0" i="1" smtClean="0">
                              <a:latin typeface="Cambria Math"/>
                            </a:rPr>
                          </m:ctrlPr>
                        </m:sSubPr>
                        <m:e>
                          <m:r>
                            <a:rPr lang="en-US" sz="2800" b="0" i="1" smtClean="0">
                              <a:latin typeface="Cambria Math"/>
                            </a:rPr>
                            <m:t>𝑆</m:t>
                          </m:r>
                        </m:e>
                        <m:sub>
                          <m:r>
                            <a:rPr lang="en-US" sz="2800" b="0" i="1" smtClean="0">
                              <a:latin typeface="Cambria Math"/>
                            </a:rPr>
                            <m:t>𝑖</m:t>
                          </m:r>
                        </m:sub>
                      </m:sSub>
                      <m:r>
                        <a:rPr lang="en-US" sz="2800" b="0" i="1" smtClean="0">
                          <a:latin typeface="Cambria Math"/>
                        </a:rPr>
                        <m:t>)</m:t>
                      </m:r>
                      <m:r>
                        <a:rPr lang="en-US" sz="2800" i="1" smtClean="0">
                          <a:latin typeface="Cambria Math"/>
                          <a:ea typeface="Cambria Math"/>
                        </a:rPr>
                        <m:t>≠</m:t>
                      </m:r>
                      <m:r>
                        <a:rPr lang="en-US" sz="2800" b="0" i="1" smtClean="0">
                          <a:latin typeface="Cambria Math"/>
                          <a:ea typeface="Cambria Math"/>
                        </a:rPr>
                        <m:t>𝐿𝑒𝑛𝑔𝑡h</m:t>
                      </m:r>
                      <m:r>
                        <a:rPr lang="en-US" sz="2800" b="0" i="1" smtClean="0">
                          <a:latin typeface="Cambria Math"/>
                          <a:ea typeface="Cambria Math"/>
                        </a:rPr>
                        <m:t>(</m:t>
                      </m:r>
                      <m:sSub>
                        <m:sSubPr>
                          <m:ctrlPr>
                            <a:rPr lang="en-US" sz="2800" b="0" i="1" smtClean="0">
                              <a:latin typeface="Cambria Math"/>
                              <a:ea typeface="Cambria Math"/>
                            </a:rPr>
                          </m:ctrlPr>
                        </m:sSubPr>
                        <m:e>
                          <m:r>
                            <a:rPr lang="en-US" sz="2800" b="0" i="1" smtClean="0">
                              <a:latin typeface="Cambria Math"/>
                              <a:ea typeface="Cambria Math"/>
                            </a:rPr>
                            <m:t>𝑆</m:t>
                          </m:r>
                        </m:e>
                        <m:sub>
                          <m:r>
                            <a:rPr lang="en-US" sz="2800" b="0" i="1" smtClean="0">
                              <a:latin typeface="Cambria Math"/>
                              <a:ea typeface="Cambria Math"/>
                            </a:rPr>
                            <m:t>𝑛𝑎𝑡𝑖𝑣𝑒</m:t>
                          </m:r>
                        </m:sub>
                      </m:sSub>
                      <m:r>
                        <a:rPr lang="en-US" sz="2800" b="0" i="1" smtClean="0">
                          <a:latin typeface="Cambria Math"/>
                          <a:ea typeface="Cambria Math"/>
                        </a:rPr>
                        <m:t>)</m:t>
                      </m:r>
                    </m:oMath>
                  </m:oMathPara>
                </a14:m>
                <a:endParaRPr lang="en-US" sz="1100" dirty="0" smtClean="0"/>
              </a:p>
              <a:p>
                <a:pPr marL="0" lvl="1" indent="0">
                  <a:buClr>
                    <a:schemeClr val="accent1"/>
                  </a:buClr>
                  <a:buNone/>
                </a:pPr>
                <a:endParaRPr lang="en-US" sz="2800" dirty="0" smtClean="0"/>
              </a:p>
              <a:p>
                <a:pPr marL="514350" lvl="1" indent="-514350">
                  <a:buClr>
                    <a:schemeClr val="accent1"/>
                  </a:buClr>
                  <a:buFont typeface="+mj-lt"/>
                  <a:buAutoNum type="arabicPeriod"/>
                </a:pPr>
                <a:endParaRPr lang="en-US" sz="1100" dirty="0"/>
              </a:p>
              <a:p>
                <a:pPr marL="514350" lvl="1" indent="-514350">
                  <a:buClr>
                    <a:schemeClr val="accent1"/>
                  </a:buClr>
                  <a:buFont typeface="+mj-lt"/>
                  <a:buAutoNum type="arabicPeriod" startAt="3"/>
                </a:pPr>
                <a:r>
                  <a:rPr lang="en-US" sz="2800" dirty="0" smtClean="0"/>
                  <a:t>Choose the best </a:t>
                </a:r>
                <a:r>
                  <a:rPr lang="en-US" sz="2800" dirty="0"/>
                  <a:t>200 </a:t>
                </a:r>
                <a:r>
                  <a:rPr lang="en-US" sz="2800" dirty="0" smtClean="0"/>
                  <a:t>models by CGDTTS</a:t>
                </a:r>
              </a:p>
              <a:p>
                <a:pPr marL="514350" lvl="1" indent="-514350">
                  <a:buClr>
                    <a:schemeClr val="accent1"/>
                  </a:buClr>
                  <a:buFont typeface="+mj-lt"/>
                  <a:buAutoNum type="arabicPeriod" startAt="3"/>
                </a:pPr>
                <a:endParaRPr lang="en-US" sz="2800" dirty="0"/>
              </a:p>
              <a:p>
                <a:pPr marL="0" lvl="1" indent="0">
                  <a:buClr>
                    <a:schemeClr val="accent1"/>
                  </a:buClr>
                  <a:buNone/>
                </a:pPr>
                <a:endParaRPr lang="en-US" sz="2800" dirty="0" smtClean="0"/>
              </a:p>
              <a:p>
                <a:pPr marL="0" lvl="1" indent="0">
                  <a:buClr>
                    <a:schemeClr val="accent1"/>
                  </a:buClr>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3657600"/>
              </a:xfrm>
              <a:blipFill rotWithShape="1">
                <a:blip r:embed="rId3"/>
                <a:stretch>
                  <a:fillRect l="-1259"/>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2810443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990600" y="724603"/>
            <a:ext cx="7919545" cy="5980997"/>
          </a:xfrm>
          <a:prstGeom prst="rect">
            <a:avLst/>
          </a:prstGeom>
          <a:solidFill>
            <a:schemeClr val="bg1"/>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237798" y="3776408"/>
            <a:ext cx="7144202" cy="490792"/>
          </a:xfrm>
          <a:prstGeom prst="roundRect">
            <a:avLst/>
          </a:prstGeom>
          <a:solidFill>
            <a:schemeClr val="bg1"/>
          </a:solidFill>
          <a:ln w="9525">
            <a:solidFill>
              <a:srgbClr val="2409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187668" y="1350422"/>
            <a:ext cx="7194332" cy="1507078"/>
          </a:xfrm>
          <a:prstGeom prst="roundRect">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187668" y="4419600"/>
            <a:ext cx="7216666" cy="2197793"/>
          </a:xfrm>
          <a:prstGeom prst="roundRect">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505402" y="1419679"/>
            <a:ext cx="2142798" cy="1323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524001" y="4790047"/>
            <a:ext cx="2858898" cy="1704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46329" y="4800600"/>
            <a:ext cx="1559471" cy="1704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503681" y="4800600"/>
            <a:ext cx="2049519" cy="1704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914900" y="1419679"/>
            <a:ext cx="2416724" cy="1323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21</a:t>
            </a:fld>
            <a:endParaRPr lang="en-US" dirty="0"/>
          </a:p>
        </p:txBody>
      </p:sp>
      <p:sp>
        <p:nvSpPr>
          <p:cNvPr id="15" name="TextBox 14"/>
          <p:cNvSpPr txBox="1"/>
          <p:nvPr/>
        </p:nvSpPr>
        <p:spPr>
          <a:xfrm>
            <a:off x="990600" y="4343400"/>
            <a:ext cx="1600200" cy="400110"/>
          </a:xfrm>
          <a:prstGeom prst="rect">
            <a:avLst/>
          </a:prstGeom>
          <a:noFill/>
        </p:spPr>
        <p:txBody>
          <a:bodyPr wrap="square" rtlCol="0">
            <a:spAutoFit/>
          </a:bodyPr>
          <a:lstStyle/>
          <a:p>
            <a:pPr algn="ctr"/>
            <a:r>
              <a:rPr lang="en-US" sz="2000" dirty="0" smtClean="0"/>
              <a:t>Crossover</a:t>
            </a:r>
            <a:endParaRPr lang="en-US" sz="2000" dirty="0"/>
          </a:p>
        </p:txBody>
      </p:sp>
      <p:cxnSp>
        <p:nvCxnSpPr>
          <p:cNvPr id="35" name="Straight Arrow Connector 34"/>
          <p:cNvCxnSpPr/>
          <p:nvPr/>
        </p:nvCxnSpPr>
        <p:spPr>
          <a:xfrm flipH="1">
            <a:off x="823748" y="3295476"/>
            <a:ext cx="35763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124200" y="2926669"/>
            <a:ext cx="685800" cy="369332"/>
          </a:xfrm>
          <a:prstGeom prst="rect">
            <a:avLst/>
          </a:prstGeom>
          <a:noFill/>
        </p:spPr>
        <p:txBody>
          <a:bodyPr wrap="square" rtlCol="0">
            <a:spAutoFit/>
          </a:bodyPr>
          <a:lstStyle/>
          <a:p>
            <a:r>
              <a:rPr lang="en-US" dirty="0" smtClean="0"/>
              <a:t>Y</a:t>
            </a:r>
            <a:endParaRPr lang="en-US" dirty="0"/>
          </a:p>
        </p:txBody>
      </p:sp>
      <p:sp>
        <p:nvSpPr>
          <p:cNvPr id="40" name="TextBox 39"/>
          <p:cNvSpPr txBox="1"/>
          <p:nvPr/>
        </p:nvSpPr>
        <p:spPr>
          <a:xfrm>
            <a:off x="4838700" y="3509401"/>
            <a:ext cx="685800" cy="369332"/>
          </a:xfrm>
          <a:prstGeom prst="rect">
            <a:avLst/>
          </a:prstGeom>
          <a:noFill/>
        </p:spPr>
        <p:txBody>
          <a:bodyPr wrap="square" rtlCol="0">
            <a:spAutoFit/>
          </a:bodyPr>
          <a:lstStyle/>
          <a:p>
            <a:r>
              <a:rPr lang="en-US" dirty="0" smtClean="0"/>
              <a:t>N</a:t>
            </a:r>
            <a:endParaRPr lang="en-US" dirty="0"/>
          </a:p>
        </p:txBody>
      </p:sp>
      <p:cxnSp>
        <p:nvCxnSpPr>
          <p:cNvPr id="53" name="Straight Arrow Connector 52"/>
          <p:cNvCxnSpPr/>
          <p:nvPr/>
        </p:nvCxnSpPr>
        <p:spPr>
          <a:xfrm>
            <a:off x="4809798" y="2857500"/>
            <a:ext cx="0" cy="138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82000" y="5765133"/>
            <a:ext cx="381000" cy="786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8763000" y="1988217"/>
            <a:ext cx="0" cy="378478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8382001" y="2007892"/>
            <a:ext cx="3809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2895600" y="3812896"/>
            <a:ext cx="3766646" cy="38100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58" name="TextBox 57"/>
          <p:cNvSpPr txBox="1"/>
          <p:nvPr/>
        </p:nvSpPr>
        <p:spPr>
          <a:xfrm>
            <a:off x="3548718" y="3837138"/>
            <a:ext cx="2623482" cy="369332"/>
          </a:xfrm>
          <a:prstGeom prst="rect">
            <a:avLst/>
          </a:prstGeom>
          <a:noFill/>
        </p:spPr>
        <p:txBody>
          <a:bodyPr wrap="square" rtlCol="0">
            <a:spAutoFit/>
          </a:bodyPr>
          <a:lstStyle/>
          <a:p>
            <a:r>
              <a:rPr lang="en-US" dirty="0" smtClean="0"/>
              <a:t>Roulette Wheel Selection</a:t>
            </a:r>
            <a:endParaRPr lang="en-US" dirty="0"/>
          </a:p>
        </p:txBody>
      </p:sp>
      <p:sp>
        <p:nvSpPr>
          <p:cNvPr id="62" name="Rounded Rectangle 61"/>
          <p:cNvSpPr/>
          <p:nvPr/>
        </p:nvSpPr>
        <p:spPr>
          <a:xfrm>
            <a:off x="5193630" y="2322948"/>
            <a:ext cx="1895802" cy="32300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63" name="TextBox 62"/>
          <p:cNvSpPr txBox="1"/>
          <p:nvPr/>
        </p:nvSpPr>
        <p:spPr>
          <a:xfrm>
            <a:off x="5214773" y="2299782"/>
            <a:ext cx="1912226" cy="369332"/>
          </a:xfrm>
          <a:prstGeom prst="rect">
            <a:avLst/>
          </a:prstGeom>
          <a:noFill/>
        </p:spPr>
        <p:txBody>
          <a:bodyPr wrap="square" rtlCol="0">
            <a:spAutoFit/>
          </a:bodyPr>
          <a:lstStyle/>
          <a:p>
            <a:r>
              <a:rPr lang="en-US" dirty="0" smtClean="0"/>
              <a:t>Best 200 Models</a:t>
            </a:r>
            <a:endParaRPr lang="en-US" dirty="0"/>
          </a:p>
        </p:txBody>
      </p:sp>
      <p:sp>
        <p:nvSpPr>
          <p:cNvPr id="64" name="Rounded Rectangle 63"/>
          <p:cNvSpPr/>
          <p:nvPr/>
        </p:nvSpPr>
        <p:spPr>
          <a:xfrm>
            <a:off x="5038398" y="1876453"/>
            <a:ext cx="2124402"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68" name="Rounded Rectangle 67"/>
          <p:cNvSpPr/>
          <p:nvPr/>
        </p:nvSpPr>
        <p:spPr>
          <a:xfrm>
            <a:off x="5638800" y="1447801"/>
            <a:ext cx="986987" cy="32961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61" name="TextBox 60"/>
          <p:cNvSpPr txBox="1"/>
          <p:nvPr/>
        </p:nvSpPr>
        <p:spPr>
          <a:xfrm>
            <a:off x="5623692" y="1419679"/>
            <a:ext cx="1122637" cy="369332"/>
          </a:xfrm>
          <a:prstGeom prst="rect">
            <a:avLst/>
          </a:prstGeom>
          <a:noFill/>
        </p:spPr>
        <p:txBody>
          <a:bodyPr wrap="square" rtlCol="0">
            <a:spAutoFit/>
          </a:bodyPr>
          <a:lstStyle/>
          <a:p>
            <a:r>
              <a:rPr lang="en-US" dirty="0" smtClean="0"/>
              <a:t>CGDTTS</a:t>
            </a:r>
            <a:endParaRPr lang="en-US" dirty="0"/>
          </a:p>
        </p:txBody>
      </p:sp>
      <p:sp>
        <p:nvSpPr>
          <p:cNvPr id="70" name="Rounded Rectangle 69"/>
          <p:cNvSpPr/>
          <p:nvPr/>
        </p:nvSpPr>
        <p:spPr>
          <a:xfrm>
            <a:off x="3070334" y="1618530"/>
            <a:ext cx="869731"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45" name="TextBox 44"/>
          <p:cNvSpPr txBox="1"/>
          <p:nvPr/>
        </p:nvSpPr>
        <p:spPr>
          <a:xfrm>
            <a:off x="3101864" y="1618885"/>
            <a:ext cx="806669" cy="369332"/>
          </a:xfrm>
          <a:prstGeom prst="rect">
            <a:avLst/>
          </a:prstGeom>
          <a:noFill/>
        </p:spPr>
        <p:txBody>
          <a:bodyPr wrap="square" rtlCol="0">
            <a:spAutoFit/>
          </a:bodyPr>
          <a:lstStyle/>
          <a:p>
            <a:r>
              <a:rPr lang="en-US" dirty="0" smtClean="0"/>
              <a:t>ProQ2</a:t>
            </a:r>
            <a:endParaRPr lang="en-US" dirty="0"/>
          </a:p>
        </p:txBody>
      </p:sp>
      <p:sp>
        <p:nvSpPr>
          <p:cNvPr id="71" name="Rounded Rectangle 70"/>
          <p:cNvSpPr/>
          <p:nvPr/>
        </p:nvSpPr>
        <p:spPr>
          <a:xfrm>
            <a:off x="3134381" y="814092"/>
            <a:ext cx="3018112"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4" name="TextBox 3"/>
          <p:cNvSpPr txBox="1"/>
          <p:nvPr/>
        </p:nvSpPr>
        <p:spPr>
          <a:xfrm>
            <a:off x="3043237" y="790561"/>
            <a:ext cx="3200400" cy="369332"/>
          </a:xfrm>
          <a:prstGeom prst="rect">
            <a:avLst/>
          </a:prstGeom>
          <a:noFill/>
        </p:spPr>
        <p:txBody>
          <a:bodyPr wrap="square" rtlCol="0">
            <a:spAutoFit/>
          </a:bodyPr>
          <a:lstStyle/>
          <a:p>
            <a:pPr algn="ctr"/>
            <a:r>
              <a:rPr lang="en-US" dirty="0" smtClean="0"/>
              <a:t>Generate initial population</a:t>
            </a:r>
            <a:endParaRPr lang="en-US" dirty="0"/>
          </a:p>
        </p:txBody>
      </p:sp>
      <p:sp>
        <p:nvSpPr>
          <p:cNvPr id="84" name="Rounded Rectangle 83"/>
          <p:cNvSpPr/>
          <p:nvPr/>
        </p:nvSpPr>
        <p:spPr>
          <a:xfrm>
            <a:off x="1745369" y="5035478"/>
            <a:ext cx="790903" cy="5955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85" name="Rounded Rectangle 84"/>
          <p:cNvSpPr/>
          <p:nvPr/>
        </p:nvSpPr>
        <p:spPr>
          <a:xfrm>
            <a:off x="3351279" y="5029200"/>
            <a:ext cx="917441" cy="57779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86" name="Rounded Rectangle 85"/>
          <p:cNvSpPr/>
          <p:nvPr/>
        </p:nvSpPr>
        <p:spPr>
          <a:xfrm>
            <a:off x="2561689" y="5715000"/>
            <a:ext cx="790903"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87" name="Rounded Rectangle 86"/>
          <p:cNvSpPr/>
          <p:nvPr/>
        </p:nvSpPr>
        <p:spPr>
          <a:xfrm>
            <a:off x="2505402" y="6137186"/>
            <a:ext cx="961698"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90" name="Rounded Rectangle 89"/>
          <p:cNvSpPr/>
          <p:nvPr/>
        </p:nvSpPr>
        <p:spPr>
          <a:xfrm>
            <a:off x="4993071" y="5973492"/>
            <a:ext cx="1195140"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91" name="Rounded Rectangle 90"/>
          <p:cNvSpPr/>
          <p:nvPr/>
        </p:nvSpPr>
        <p:spPr>
          <a:xfrm>
            <a:off x="7030764" y="5168750"/>
            <a:ext cx="1072055" cy="54625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95" name="TextBox 94"/>
          <p:cNvSpPr txBox="1"/>
          <p:nvPr/>
        </p:nvSpPr>
        <p:spPr>
          <a:xfrm>
            <a:off x="4950372" y="5979820"/>
            <a:ext cx="1401491" cy="369332"/>
          </a:xfrm>
          <a:prstGeom prst="rect">
            <a:avLst/>
          </a:prstGeom>
          <a:noFill/>
        </p:spPr>
        <p:txBody>
          <a:bodyPr wrap="square" rtlCol="0">
            <a:spAutoFit/>
          </a:bodyPr>
          <a:lstStyle/>
          <a:p>
            <a:r>
              <a:rPr lang="en-US" dirty="0" smtClean="0"/>
              <a:t>MODELLER</a:t>
            </a:r>
            <a:endParaRPr lang="en-US" dirty="0"/>
          </a:p>
        </p:txBody>
      </p:sp>
      <p:sp>
        <p:nvSpPr>
          <p:cNvPr id="96" name="TextBox 95"/>
          <p:cNvSpPr txBox="1"/>
          <p:nvPr/>
        </p:nvSpPr>
        <p:spPr>
          <a:xfrm>
            <a:off x="2286000" y="4615934"/>
            <a:ext cx="1641914"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dirty="0" smtClean="0"/>
              <a:t>WMDS-based</a:t>
            </a:r>
            <a:endParaRPr lang="en-US" dirty="0"/>
          </a:p>
        </p:txBody>
      </p:sp>
      <p:sp>
        <p:nvSpPr>
          <p:cNvPr id="97" name="Rounded Rectangle 96"/>
          <p:cNvSpPr/>
          <p:nvPr/>
        </p:nvSpPr>
        <p:spPr>
          <a:xfrm>
            <a:off x="2700258" y="2132448"/>
            <a:ext cx="1895802" cy="38100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98" name="TextBox 97"/>
          <p:cNvSpPr txBox="1"/>
          <p:nvPr/>
        </p:nvSpPr>
        <p:spPr>
          <a:xfrm>
            <a:off x="2700258" y="2144272"/>
            <a:ext cx="1912226" cy="369332"/>
          </a:xfrm>
          <a:prstGeom prst="rect">
            <a:avLst/>
          </a:prstGeom>
          <a:noFill/>
        </p:spPr>
        <p:txBody>
          <a:bodyPr wrap="square" rtlCol="0">
            <a:spAutoFit/>
          </a:bodyPr>
          <a:lstStyle/>
          <a:p>
            <a:r>
              <a:rPr lang="en-US" dirty="0" smtClean="0"/>
              <a:t>Best 200 Models</a:t>
            </a:r>
            <a:endParaRPr lang="en-US" dirty="0"/>
          </a:p>
        </p:txBody>
      </p:sp>
      <p:sp>
        <p:nvSpPr>
          <p:cNvPr id="99" name="TextBox 98"/>
          <p:cNvSpPr txBox="1"/>
          <p:nvPr/>
        </p:nvSpPr>
        <p:spPr>
          <a:xfrm>
            <a:off x="5026572" y="1840468"/>
            <a:ext cx="2288628" cy="369332"/>
          </a:xfrm>
          <a:prstGeom prst="rect">
            <a:avLst/>
          </a:prstGeom>
          <a:noFill/>
        </p:spPr>
        <p:txBody>
          <a:bodyPr wrap="square" rtlCol="0">
            <a:spAutoFit/>
          </a:bodyPr>
          <a:lstStyle/>
          <a:p>
            <a:r>
              <a:rPr lang="en-US" dirty="0" smtClean="0"/>
              <a:t>Remove Redundancy</a:t>
            </a:r>
            <a:endParaRPr lang="en-US" dirty="0"/>
          </a:p>
        </p:txBody>
      </p:sp>
      <p:cxnSp>
        <p:nvCxnSpPr>
          <p:cNvPr id="114" name="Straight Arrow Connector 113"/>
          <p:cNvCxnSpPr/>
          <p:nvPr/>
        </p:nvCxnSpPr>
        <p:spPr>
          <a:xfrm>
            <a:off x="4800600" y="3666491"/>
            <a:ext cx="0" cy="138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7083809" y="5118709"/>
            <a:ext cx="965965" cy="646331"/>
          </a:xfrm>
          <a:prstGeom prst="rect">
            <a:avLst/>
          </a:prstGeom>
          <a:noFill/>
        </p:spPr>
        <p:txBody>
          <a:bodyPr wrap="square" rtlCol="0">
            <a:spAutoFit/>
          </a:bodyPr>
          <a:lstStyle/>
          <a:p>
            <a:pPr algn="ctr"/>
            <a:r>
              <a:rPr lang="en-US" dirty="0" smtClean="0"/>
              <a:t>WMDS-</a:t>
            </a:r>
          </a:p>
          <a:p>
            <a:pPr algn="ctr"/>
            <a:r>
              <a:rPr lang="en-US" dirty="0" smtClean="0"/>
              <a:t>based</a:t>
            </a:r>
            <a:endParaRPr lang="en-US" dirty="0"/>
          </a:p>
        </p:txBody>
      </p:sp>
      <p:sp>
        <p:nvSpPr>
          <p:cNvPr id="117" name="Rounded Rectangle 116"/>
          <p:cNvSpPr/>
          <p:nvPr/>
        </p:nvSpPr>
        <p:spPr>
          <a:xfrm>
            <a:off x="6897415" y="5867400"/>
            <a:ext cx="1338754" cy="54625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18" name="TextBox 117"/>
          <p:cNvSpPr txBox="1"/>
          <p:nvPr/>
        </p:nvSpPr>
        <p:spPr>
          <a:xfrm>
            <a:off x="6897415" y="5817359"/>
            <a:ext cx="1392619" cy="646331"/>
          </a:xfrm>
          <a:prstGeom prst="rect">
            <a:avLst/>
          </a:prstGeom>
          <a:noFill/>
        </p:spPr>
        <p:txBody>
          <a:bodyPr wrap="square" rtlCol="0">
            <a:spAutoFit/>
          </a:bodyPr>
          <a:lstStyle/>
          <a:p>
            <a:r>
              <a:rPr lang="en-US" dirty="0" smtClean="0"/>
              <a:t>MODELLER-</a:t>
            </a:r>
          </a:p>
          <a:p>
            <a:pPr algn="ctr"/>
            <a:r>
              <a:rPr lang="en-US" dirty="0" smtClean="0"/>
              <a:t>based</a:t>
            </a:r>
            <a:endParaRPr lang="en-US" dirty="0"/>
          </a:p>
        </p:txBody>
      </p:sp>
      <p:sp>
        <p:nvSpPr>
          <p:cNvPr id="120" name="TextBox 119"/>
          <p:cNvSpPr txBox="1"/>
          <p:nvPr/>
        </p:nvSpPr>
        <p:spPr>
          <a:xfrm>
            <a:off x="4534723" y="4619655"/>
            <a:ext cx="1975783"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dirty="0" smtClean="0"/>
              <a:t>MODELLER-based</a:t>
            </a:r>
            <a:endParaRPr lang="en-US" dirty="0"/>
          </a:p>
        </p:txBody>
      </p:sp>
      <p:sp>
        <p:nvSpPr>
          <p:cNvPr id="121" name="TextBox 120"/>
          <p:cNvSpPr txBox="1"/>
          <p:nvPr/>
        </p:nvSpPr>
        <p:spPr>
          <a:xfrm>
            <a:off x="1684301" y="5012828"/>
            <a:ext cx="927622" cy="646331"/>
          </a:xfrm>
          <a:prstGeom prst="rect">
            <a:avLst/>
          </a:prstGeom>
          <a:noFill/>
        </p:spPr>
        <p:txBody>
          <a:bodyPr wrap="square" rtlCol="0">
            <a:spAutoFit/>
          </a:bodyPr>
          <a:lstStyle/>
          <a:p>
            <a:pPr algn="ctr"/>
            <a:r>
              <a:rPr lang="en-US" dirty="0" smtClean="0"/>
              <a:t>Contact</a:t>
            </a:r>
          </a:p>
          <a:p>
            <a:pPr algn="ctr"/>
            <a:r>
              <a:rPr lang="en-US" dirty="0" smtClean="0"/>
              <a:t>Map</a:t>
            </a:r>
            <a:endParaRPr lang="en-US" dirty="0"/>
          </a:p>
        </p:txBody>
      </p:sp>
      <p:sp>
        <p:nvSpPr>
          <p:cNvPr id="125" name="TextBox 124"/>
          <p:cNvSpPr txBox="1"/>
          <p:nvPr/>
        </p:nvSpPr>
        <p:spPr>
          <a:xfrm>
            <a:off x="3288299" y="4985266"/>
            <a:ext cx="1043401" cy="646331"/>
          </a:xfrm>
          <a:prstGeom prst="rect">
            <a:avLst/>
          </a:prstGeom>
          <a:noFill/>
        </p:spPr>
        <p:txBody>
          <a:bodyPr wrap="square" rtlCol="0">
            <a:spAutoFit/>
          </a:bodyPr>
          <a:lstStyle/>
          <a:p>
            <a:pPr algn="ctr"/>
            <a:r>
              <a:rPr lang="en-US" dirty="0" smtClean="0"/>
              <a:t>Weights Matrix</a:t>
            </a:r>
            <a:endParaRPr lang="en-US" dirty="0"/>
          </a:p>
        </p:txBody>
      </p:sp>
      <p:sp>
        <p:nvSpPr>
          <p:cNvPr id="126" name="TextBox 125"/>
          <p:cNvSpPr txBox="1"/>
          <p:nvPr/>
        </p:nvSpPr>
        <p:spPr>
          <a:xfrm>
            <a:off x="2512404" y="5707309"/>
            <a:ext cx="947694" cy="369332"/>
          </a:xfrm>
          <a:prstGeom prst="rect">
            <a:avLst/>
          </a:prstGeom>
          <a:noFill/>
        </p:spPr>
        <p:txBody>
          <a:bodyPr wrap="square" rtlCol="0">
            <a:spAutoFit/>
          </a:bodyPr>
          <a:lstStyle/>
          <a:p>
            <a:r>
              <a:rPr lang="en-US" dirty="0" smtClean="0"/>
              <a:t>WMDS</a:t>
            </a:r>
            <a:endParaRPr lang="en-US" dirty="0"/>
          </a:p>
        </p:txBody>
      </p:sp>
      <p:sp>
        <p:nvSpPr>
          <p:cNvPr id="127" name="TextBox 126"/>
          <p:cNvSpPr txBox="1"/>
          <p:nvPr/>
        </p:nvSpPr>
        <p:spPr>
          <a:xfrm>
            <a:off x="2415426" y="6140165"/>
            <a:ext cx="1090842" cy="369332"/>
          </a:xfrm>
          <a:prstGeom prst="rect">
            <a:avLst/>
          </a:prstGeom>
          <a:noFill/>
        </p:spPr>
        <p:txBody>
          <a:bodyPr wrap="square" rtlCol="0">
            <a:spAutoFit/>
          </a:bodyPr>
          <a:lstStyle/>
          <a:p>
            <a:r>
              <a:rPr lang="en-US" dirty="0" smtClean="0"/>
              <a:t>XYZ2PDB</a:t>
            </a:r>
            <a:endParaRPr lang="en-US" dirty="0"/>
          </a:p>
        </p:txBody>
      </p:sp>
      <p:cxnSp>
        <p:nvCxnSpPr>
          <p:cNvPr id="128" name="Straight Arrow Connector 127"/>
          <p:cNvCxnSpPr/>
          <p:nvPr/>
        </p:nvCxnSpPr>
        <p:spPr>
          <a:xfrm>
            <a:off x="4775638" y="1102719"/>
            <a:ext cx="0" cy="276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endCxn id="79" idx="0"/>
          </p:cNvCxnSpPr>
          <p:nvPr/>
        </p:nvCxnSpPr>
        <p:spPr>
          <a:xfrm flipH="1">
            <a:off x="4796001" y="4267200"/>
            <a:ext cx="4599"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4" name="Elbow Connector 133"/>
          <p:cNvCxnSpPr/>
          <p:nvPr/>
        </p:nvCxnSpPr>
        <p:spPr>
          <a:xfrm>
            <a:off x="2133819" y="5659159"/>
            <a:ext cx="478104" cy="232816"/>
          </a:xfrm>
          <a:prstGeom prst="bentConnector3">
            <a:avLst>
              <a:gd name="adj1" fmla="val -56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25" idx="2"/>
          </p:cNvCxnSpPr>
          <p:nvPr/>
        </p:nvCxnSpPr>
        <p:spPr>
          <a:xfrm flipH="1">
            <a:off x="3809999" y="5631597"/>
            <a:ext cx="1" cy="25007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3288299" y="5881673"/>
            <a:ext cx="521701" cy="10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2960847" y="6048347"/>
            <a:ext cx="0" cy="116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7543800" y="5688845"/>
            <a:ext cx="0" cy="196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5179393" y="5659159"/>
            <a:ext cx="154607" cy="320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a:off x="5947377" y="5652860"/>
            <a:ext cx="278772" cy="326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2" name="Rectangle 171"/>
          <p:cNvSpPr/>
          <p:nvPr/>
        </p:nvSpPr>
        <p:spPr>
          <a:xfrm>
            <a:off x="1187668" y="1346117"/>
            <a:ext cx="7216666" cy="15113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p:cNvSpPr txBox="1"/>
          <p:nvPr/>
        </p:nvSpPr>
        <p:spPr>
          <a:xfrm>
            <a:off x="1187668" y="1346117"/>
            <a:ext cx="1308866" cy="369332"/>
          </a:xfrm>
          <a:prstGeom prst="rect">
            <a:avLst/>
          </a:prstGeom>
          <a:solidFill>
            <a:srgbClr val="FF0000"/>
          </a:solidFill>
          <a:ln>
            <a:noFill/>
          </a:ln>
        </p:spPr>
        <p:txBody>
          <a:bodyPr wrap="square" rtlCol="0">
            <a:spAutoFit/>
          </a:bodyPr>
          <a:lstStyle/>
          <a:p>
            <a:r>
              <a:rPr lang="en-US" dirty="0">
                <a:solidFill>
                  <a:schemeClr val="bg1"/>
                </a:solidFill>
              </a:rPr>
              <a:t>Evaluation</a:t>
            </a:r>
          </a:p>
        </p:txBody>
      </p:sp>
      <p:sp>
        <p:nvSpPr>
          <p:cNvPr id="82" name="Rectangle 81"/>
          <p:cNvSpPr/>
          <p:nvPr/>
        </p:nvSpPr>
        <p:spPr>
          <a:xfrm>
            <a:off x="1222689" y="3776408"/>
            <a:ext cx="7159311" cy="4907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1203538" y="3776408"/>
            <a:ext cx="1082462" cy="369332"/>
          </a:xfrm>
          <a:prstGeom prst="rect">
            <a:avLst/>
          </a:prstGeom>
          <a:solidFill>
            <a:srgbClr val="FF0000"/>
          </a:solidFill>
          <a:ln>
            <a:noFill/>
          </a:ln>
        </p:spPr>
        <p:txBody>
          <a:bodyPr wrap="square" rtlCol="0">
            <a:spAutoFit/>
          </a:bodyPr>
          <a:lstStyle/>
          <a:p>
            <a:r>
              <a:rPr lang="en-US" dirty="0" smtClean="0">
                <a:solidFill>
                  <a:schemeClr val="bg1"/>
                </a:solidFill>
              </a:rPr>
              <a:t>Selection</a:t>
            </a:r>
            <a:endParaRPr lang="en-US" dirty="0">
              <a:solidFill>
                <a:schemeClr val="bg1"/>
              </a:solidFill>
            </a:endParaRPr>
          </a:p>
        </p:txBody>
      </p:sp>
      <p:sp>
        <p:nvSpPr>
          <p:cNvPr id="80" name="Oval 79"/>
          <p:cNvSpPr/>
          <p:nvPr/>
        </p:nvSpPr>
        <p:spPr>
          <a:xfrm>
            <a:off x="4438650" y="173172"/>
            <a:ext cx="609600" cy="364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419600" y="168082"/>
            <a:ext cx="685800" cy="369332"/>
          </a:xfrm>
          <a:prstGeom prst="rect">
            <a:avLst/>
          </a:prstGeom>
          <a:noFill/>
        </p:spPr>
        <p:txBody>
          <a:bodyPr wrap="square" rtlCol="0">
            <a:spAutoFit/>
          </a:bodyPr>
          <a:lstStyle/>
          <a:p>
            <a:r>
              <a:rPr lang="en-US" dirty="0" smtClean="0">
                <a:solidFill>
                  <a:schemeClr val="bg1"/>
                </a:solidFill>
              </a:rPr>
              <a:t>Start</a:t>
            </a:r>
            <a:endParaRPr lang="en-US" dirty="0">
              <a:solidFill>
                <a:schemeClr val="bg1"/>
              </a:solidFill>
            </a:endParaRPr>
          </a:p>
        </p:txBody>
      </p:sp>
      <p:cxnSp>
        <p:nvCxnSpPr>
          <p:cNvPr id="92" name="Straight Arrow Connector 91"/>
          <p:cNvCxnSpPr/>
          <p:nvPr/>
        </p:nvCxnSpPr>
        <p:spPr>
          <a:xfrm>
            <a:off x="4761186" y="537414"/>
            <a:ext cx="0" cy="276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152400" y="3053091"/>
            <a:ext cx="609600" cy="364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166851" y="3048001"/>
            <a:ext cx="685800" cy="369332"/>
          </a:xfrm>
          <a:prstGeom prst="rect">
            <a:avLst/>
          </a:prstGeom>
          <a:noFill/>
        </p:spPr>
        <p:txBody>
          <a:bodyPr wrap="square" rtlCol="0">
            <a:spAutoFit/>
          </a:bodyPr>
          <a:lstStyle/>
          <a:p>
            <a:r>
              <a:rPr lang="en-US" dirty="0" smtClean="0">
                <a:solidFill>
                  <a:schemeClr val="bg1"/>
                </a:solidFill>
              </a:rPr>
              <a:t>End</a:t>
            </a:r>
            <a:endParaRPr lang="en-US" dirty="0">
              <a:solidFill>
                <a:schemeClr val="bg1"/>
              </a:solidFill>
            </a:endParaRPr>
          </a:p>
        </p:txBody>
      </p:sp>
      <p:sp>
        <p:nvSpPr>
          <p:cNvPr id="102" name="Diamond 101"/>
          <p:cNvSpPr/>
          <p:nvPr/>
        </p:nvSpPr>
        <p:spPr>
          <a:xfrm>
            <a:off x="3857212" y="2953101"/>
            <a:ext cx="2010188"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158809" y="3088543"/>
            <a:ext cx="1583126" cy="400110"/>
          </a:xfrm>
          <a:prstGeom prst="rect">
            <a:avLst/>
          </a:prstGeom>
          <a:noFill/>
        </p:spPr>
        <p:txBody>
          <a:bodyPr wrap="square" rtlCol="0">
            <a:spAutoFit/>
          </a:bodyPr>
          <a:lstStyle/>
          <a:p>
            <a:r>
              <a:rPr lang="en-US" sz="2000" dirty="0" smtClean="0"/>
              <a:t>Terminate?</a:t>
            </a:r>
            <a:endParaRPr lang="en-US" sz="2000" dirty="0"/>
          </a:p>
        </p:txBody>
      </p:sp>
      <p:sp>
        <p:nvSpPr>
          <p:cNvPr id="104" name="TextBox 103"/>
          <p:cNvSpPr txBox="1"/>
          <p:nvPr/>
        </p:nvSpPr>
        <p:spPr>
          <a:xfrm>
            <a:off x="6818093" y="4643496"/>
            <a:ext cx="1451413"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dirty="0" smtClean="0"/>
              <a:t>Hybrid</a:t>
            </a:r>
            <a:endParaRPr lang="en-US" dirty="0"/>
          </a:p>
        </p:txBody>
      </p:sp>
      <p:sp>
        <p:nvSpPr>
          <p:cNvPr id="105" name="TextBox 104"/>
          <p:cNvSpPr txBox="1"/>
          <p:nvPr/>
        </p:nvSpPr>
        <p:spPr>
          <a:xfrm>
            <a:off x="8341667" y="2953100"/>
            <a:ext cx="461665" cy="2082377"/>
          </a:xfrm>
          <a:prstGeom prst="rect">
            <a:avLst/>
          </a:prstGeom>
          <a:noFill/>
        </p:spPr>
        <p:txBody>
          <a:bodyPr vert="eaVert" wrap="square" rtlCol="0">
            <a:spAutoFit/>
          </a:bodyPr>
          <a:lstStyle/>
          <a:p>
            <a:r>
              <a:rPr lang="en-US" dirty="0" smtClean="0"/>
              <a:t>100 new  models</a:t>
            </a:r>
            <a:endParaRPr lang="en-US" dirty="0"/>
          </a:p>
        </p:txBody>
      </p:sp>
      <p:sp>
        <p:nvSpPr>
          <p:cNvPr id="110" name="Rounded Rectangle 109"/>
          <p:cNvSpPr/>
          <p:nvPr/>
        </p:nvSpPr>
        <p:spPr>
          <a:xfrm>
            <a:off x="4536527" y="5325812"/>
            <a:ext cx="1026073"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11" name="Rounded Rectangle 110"/>
          <p:cNvSpPr/>
          <p:nvPr/>
        </p:nvSpPr>
        <p:spPr>
          <a:xfrm>
            <a:off x="5651118" y="5319513"/>
            <a:ext cx="887386"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06" name="TextBox 105"/>
          <p:cNvSpPr txBox="1"/>
          <p:nvPr/>
        </p:nvSpPr>
        <p:spPr>
          <a:xfrm>
            <a:off x="4455068" y="5268938"/>
            <a:ext cx="1270442" cy="369332"/>
          </a:xfrm>
          <a:prstGeom prst="rect">
            <a:avLst/>
          </a:prstGeom>
          <a:noFill/>
        </p:spPr>
        <p:txBody>
          <a:bodyPr wrap="square" rtlCol="0">
            <a:spAutoFit/>
          </a:bodyPr>
          <a:lstStyle/>
          <a:p>
            <a:r>
              <a:rPr lang="en-US" dirty="0" smtClean="0"/>
              <a:t>Sequence</a:t>
            </a:r>
            <a:endParaRPr lang="en-US" dirty="0"/>
          </a:p>
        </p:txBody>
      </p:sp>
      <p:sp>
        <p:nvSpPr>
          <p:cNvPr id="107" name="TextBox 106"/>
          <p:cNvSpPr txBox="1"/>
          <p:nvPr/>
        </p:nvSpPr>
        <p:spPr>
          <a:xfrm>
            <a:off x="5682813" y="5269468"/>
            <a:ext cx="827693" cy="369332"/>
          </a:xfrm>
          <a:prstGeom prst="rect">
            <a:avLst/>
          </a:prstGeom>
          <a:noFill/>
        </p:spPr>
        <p:txBody>
          <a:bodyPr wrap="square" rtlCol="0">
            <a:spAutoFit/>
          </a:bodyPr>
          <a:lstStyle/>
          <a:p>
            <a:r>
              <a:rPr lang="en-US" dirty="0" smtClean="0"/>
              <a:t>Model</a:t>
            </a:r>
            <a:endParaRPr lang="en-US" dirty="0"/>
          </a:p>
        </p:txBody>
      </p:sp>
    </p:spTree>
    <p:extLst>
      <p:ext uri="{BB962C8B-B14F-4D97-AF65-F5344CB8AC3E}">
        <p14:creationId xmlns:p14="http://schemas.microsoft.com/office/powerpoint/2010/main" val="359659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4" grpId="0" animBg="1"/>
      <p:bldP spid="82" grpId="0" animBg="1"/>
      <p:bldP spid="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Roulette Wheel Selection</a:t>
            </a:r>
          </a:p>
        </p:txBody>
      </p:sp>
      <p:sp>
        <p:nvSpPr>
          <p:cNvPr id="3" name="Content Placeholder 2"/>
          <p:cNvSpPr>
            <a:spLocks noGrp="1"/>
          </p:cNvSpPr>
          <p:nvPr>
            <p:ph idx="1"/>
          </p:nvPr>
        </p:nvSpPr>
        <p:spPr/>
        <p:txBody>
          <a:bodyPr>
            <a:normAutofit fontScale="92500" lnSpcReduction="10000"/>
          </a:bodyPr>
          <a:lstStyle/>
          <a:p>
            <a:pPr marL="342900" lvl="1" indent="-342900">
              <a:buClr>
                <a:schemeClr val="accent1"/>
              </a:buClr>
              <a:buSzPct val="75000"/>
              <a:buFont typeface="Wingdings" pitchFamily="2" charset="2"/>
              <a:buChar char="q"/>
            </a:pPr>
            <a:r>
              <a:rPr lang="en-US" sz="3000" dirty="0" smtClean="0"/>
              <a:t>The most wildly used selection method</a:t>
            </a:r>
          </a:p>
          <a:p>
            <a:pPr marL="342900" lvl="1" indent="-342900">
              <a:buClr>
                <a:schemeClr val="accent1"/>
              </a:buClr>
              <a:buSzPct val="75000"/>
              <a:buFont typeface="Wingdings" pitchFamily="2" charset="2"/>
              <a:buChar char="q"/>
            </a:pPr>
            <a:r>
              <a:rPr lang="en-US" sz="3000" dirty="0" smtClean="0"/>
              <a:t>Based on the probability of individual</a:t>
            </a:r>
          </a:p>
          <a:p>
            <a:pPr marL="0" lvl="1" indent="0">
              <a:buClr>
                <a:schemeClr val="accent1"/>
              </a:buClr>
              <a:buSzPct val="75000"/>
              <a:buNone/>
            </a:pPr>
            <a:r>
              <a:rPr lang="en-US" sz="2800" dirty="0" smtClean="0"/>
              <a:t> </a:t>
            </a:r>
          </a:p>
          <a:p>
            <a:pPr marL="857250" lvl="2" indent="-457200">
              <a:buClr>
                <a:schemeClr val="tx2"/>
              </a:buClr>
              <a:buSzPct val="75000"/>
              <a:buFont typeface="Wingdings" pitchFamily="2" charset="2"/>
              <a:buChar char="v"/>
            </a:pPr>
            <a:r>
              <a:rPr lang="en-US" sz="2400" dirty="0" smtClean="0"/>
              <a:t>The </a:t>
            </a:r>
            <a:r>
              <a:rPr lang="en-US" sz="2400" dirty="0"/>
              <a:t>selection probability </a:t>
            </a:r>
            <a:r>
              <a:rPr lang="en-US" sz="2400" i="1" dirty="0"/>
              <a:t>P</a:t>
            </a:r>
            <a:r>
              <a:rPr lang="en-US" sz="1900" i="1" dirty="0"/>
              <a:t>i </a:t>
            </a:r>
            <a:r>
              <a:rPr lang="en-US" sz="2400" dirty="0"/>
              <a:t>for individual </a:t>
            </a:r>
            <a:r>
              <a:rPr lang="en-US" sz="2400" i="1" dirty="0" err="1"/>
              <a:t>i</a:t>
            </a:r>
            <a:r>
              <a:rPr lang="en-US" sz="2400" dirty="0"/>
              <a:t> </a:t>
            </a:r>
          </a:p>
          <a:p>
            <a:pPr lvl="1">
              <a:buClr>
                <a:srgbClr val="00B0F0"/>
              </a:buClr>
              <a:buFont typeface="Arial" pitchFamily="34" charset="0"/>
              <a:buChar char="•"/>
            </a:pPr>
            <a:endParaRPr lang="en-US" i="1" dirty="0"/>
          </a:p>
          <a:p>
            <a:pPr lvl="1">
              <a:buClr>
                <a:srgbClr val="00B0F0"/>
              </a:buClr>
              <a:buFont typeface="Arial" pitchFamily="34" charset="0"/>
              <a:buChar char="•"/>
            </a:pPr>
            <a:endParaRPr lang="en-US" i="1" dirty="0" smtClean="0"/>
          </a:p>
          <a:p>
            <a:pPr lvl="1">
              <a:buClr>
                <a:srgbClr val="00B0F0"/>
              </a:buClr>
              <a:buFont typeface="Arial" pitchFamily="34" charset="0"/>
              <a:buChar char="•"/>
            </a:pPr>
            <a:endParaRPr lang="en-US" i="1" dirty="0"/>
          </a:p>
          <a:p>
            <a:pPr marL="457200" lvl="1" indent="0">
              <a:buClr>
                <a:srgbClr val="00B0F0"/>
              </a:buClr>
              <a:buNone/>
            </a:pPr>
            <a:r>
              <a:rPr lang="en-US" sz="1800" dirty="0" smtClean="0"/>
              <a:t>                </a:t>
            </a:r>
          </a:p>
          <a:p>
            <a:pPr marL="457200" lvl="1" indent="0">
              <a:buClr>
                <a:srgbClr val="00B0F0"/>
              </a:buClr>
              <a:buNone/>
            </a:pPr>
            <a:endParaRPr lang="en-US" sz="1800" dirty="0" smtClean="0"/>
          </a:p>
          <a:p>
            <a:pPr marL="457200" lvl="1" indent="0">
              <a:buClr>
                <a:srgbClr val="00B0F0"/>
              </a:buClr>
              <a:buNone/>
            </a:pPr>
            <a:endParaRPr lang="en-US" sz="1800" dirty="0"/>
          </a:p>
          <a:p>
            <a:pPr marL="457200" lvl="1" indent="0">
              <a:buClr>
                <a:srgbClr val="00B0F0"/>
              </a:buClr>
              <a:buNone/>
            </a:pPr>
            <a:r>
              <a:rPr lang="en-US" sz="1800" dirty="0" smtClean="0"/>
              <a:t>where </a:t>
            </a:r>
            <a:r>
              <a:rPr lang="en-US" sz="1800" i="1" dirty="0"/>
              <a:t>f</a:t>
            </a:r>
            <a:r>
              <a:rPr lang="en-US" sz="1800" i="1" baseline="-25000" dirty="0"/>
              <a:t>1</a:t>
            </a:r>
            <a:r>
              <a:rPr lang="en-US" sz="1800" dirty="0"/>
              <a:t>, </a:t>
            </a:r>
            <a:r>
              <a:rPr lang="en-US" sz="1800" i="1" dirty="0"/>
              <a:t>f</a:t>
            </a:r>
            <a:r>
              <a:rPr lang="en-US" sz="1800" i="1" baseline="-25000" dirty="0"/>
              <a:t>2</a:t>
            </a:r>
            <a:r>
              <a:rPr lang="en-US" sz="1800" dirty="0" smtClean="0"/>
              <a:t>,…, </a:t>
            </a:r>
            <a:r>
              <a:rPr lang="en-US" sz="1800" i="1" dirty="0" err="1" smtClean="0"/>
              <a:t>f</a:t>
            </a:r>
            <a:r>
              <a:rPr lang="en-US" sz="1800" i="1" baseline="-25000" dirty="0" err="1" smtClean="0"/>
              <a:t>n</a:t>
            </a:r>
            <a:r>
              <a:rPr lang="en-US" sz="1800" dirty="0" smtClean="0"/>
              <a:t> </a:t>
            </a:r>
            <a:r>
              <a:rPr lang="en-US" sz="1800" dirty="0"/>
              <a:t>are the fitness values of individual 1, 2,…, </a:t>
            </a:r>
            <a:r>
              <a:rPr lang="en-US" sz="1800" dirty="0" smtClean="0"/>
              <a:t>n</a:t>
            </a:r>
            <a:endParaRPr lang="en-US" sz="1800" i="1" dirty="0" smtClean="0"/>
          </a:p>
          <a:p>
            <a:pPr marL="457200" lvl="1" indent="0">
              <a:buClr>
                <a:srgbClr val="00B0F0"/>
              </a:buClr>
              <a:buNone/>
            </a:pPr>
            <a:endParaRPr lang="en-US" dirty="0">
              <a:latin typeface="Comic Sans MS" pitchFamily="66" charset="0"/>
            </a:endParaRPr>
          </a:p>
          <a:p>
            <a:pPr marL="457200" lvl="1" indent="0">
              <a:buClr>
                <a:srgbClr val="00B0F0"/>
              </a:buClr>
              <a:buNone/>
            </a:pPr>
            <a:r>
              <a:rPr lang="en-US" dirty="0">
                <a:latin typeface="Comic Sans MS" pitchFamily="66" charset="0"/>
              </a:rPr>
              <a:t> </a:t>
            </a:r>
            <a:r>
              <a:rPr lang="en-US" dirty="0" smtClean="0">
                <a:latin typeface="Comic Sans MS" pitchFamily="66" charset="0"/>
              </a:rPr>
              <a:t> </a:t>
            </a:r>
            <a:endParaRPr lang="en-US" dirty="0" smtClean="0"/>
          </a:p>
        </p:txBody>
      </p:sp>
      <mc:AlternateContent xmlns:mc="http://schemas.openxmlformats.org/markup-compatibility/2006" xmlns:a14="http://schemas.microsoft.com/office/drawing/2010/main">
        <mc:Choice Requires="a14">
          <p:sp>
            <p:nvSpPr>
              <p:cNvPr id="2" name="TextBox 1"/>
              <p:cNvSpPr txBox="1"/>
              <p:nvPr/>
            </p:nvSpPr>
            <p:spPr>
              <a:xfrm>
                <a:off x="2514600" y="3665376"/>
                <a:ext cx="2429236" cy="922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𝑃</m:t>
                          </m:r>
                        </m:e>
                        <m:sub>
                          <m:r>
                            <a:rPr lang="en-US" sz="2400" b="0" i="1" smtClean="0">
                              <a:latin typeface="Cambria Math"/>
                            </a:rPr>
                            <m:t>𝑖</m:t>
                          </m:r>
                        </m:sub>
                      </m:sSub>
                      <m:r>
                        <a:rPr lang="en-US" sz="2400" i="1" smtClean="0">
                          <a:latin typeface="Cambria Math"/>
                        </a:rPr>
                        <m:t>=</m:t>
                      </m:r>
                      <m:f>
                        <m:fPr>
                          <m:ctrlPr>
                            <a:rPr lang="en-US" sz="2400" i="1" smtClean="0">
                              <a:latin typeface="Cambria Math"/>
                            </a:rPr>
                          </m:ctrlPr>
                        </m:fPr>
                        <m:num>
                          <m:sSub>
                            <m:sSubPr>
                              <m:ctrlPr>
                                <a:rPr lang="en-US" sz="2400" i="1" smtClean="0">
                                  <a:latin typeface="Cambria Math"/>
                                </a:rPr>
                              </m:ctrlPr>
                            </m:sSubPr>
                            <m:e>
                              <m:r>
                                <a:rPr lang="en-US" sz="2400" b="0" i="1" smtClean="0">
                                  <a:latin typeface="Cambria Math"/>
                                </a:rPr>
                                <m:t>𝑓</m:t>
                              </m:r>
                            </m:e>
                            <m:sub>
                              <m:r>
                                <a:rPr lang="en-US" sz="2400" b="0" i="1" smtClean="0">
                                  <a:latin typeface="Cambria Math"/>
                                </a:rPr>
                                <m:t>𝑖</m:t>
                              </m:r>
                            </m:sub>
                          </m:sSub>
                        </m:num>
                        <m:den>
                          <m:nary>
                            <m:naryPr>
                              <m:chr m:val="∑"/>
                              <m:ctrlPr>
                                <a:rPr lang="en-US" sz="2400" i="1" smtClean="0">
                                  <a:latin typeface="Cambria Math"/>
                                </a:rPr>
                              </m:ctrlPr>
                            </m:naryPr>
                            <m:sub>
                              <m:r>
                                <m:rPr>
                                  <m:brk m:alnAt="23"/>
                                </m:rPr>
                                <a:rPr lang="en-US" sz="2400" b="0" i="1" smtClean="0">
                                  <a:latin typeface="Cambria Math"/>
                                </a:rPr>
                                <m:t>𝑗</m:t>
                              </m:r>
                              <m:r>
                                <a:rPr lang="en-US" sz="2400" b="0" i="1" smtClean="0">
                                  <a:latin typeface="Cambria Math"/>
                                </a:rPr>
                                <m:t>=1</m:t>
                              </m:r>
                            </m:sub>
                            <m:sup>
                              <m:r>
                                <a:rPr lang="en-US" sz="2400" b="0" i="1" smtClean="0">
                                  <a:latin typeface="Cambria Math"/>
                                </a:rPr>
                                <m:t>𝑛</m:t>
                              </m:r>
                            </m:sup>
                            <m:e>
                              <m:sSub>
                                <m:sSubPr>
                                  <m:ctrlPr>
                                    <a:rPr lang="en-US" sz="2400" i="1" smtClean="0">
                                      <a:latin typeface="Cambria Math"/>
                                    </a:rPr>
                                  </m:ctrlPr>
                                </m:sSubPr>
                                <m:e>
                                  <m:r>
                                    <a:rPr lang="en-US" sz="2400" b="0" i="1" smtClean="0">
                                      <a:latin typeface="Cambria Math"/>
                                    </a:rPr>
                                    <m:t>𝑓</m:t>
                                  </m:r>
                                </m:e>
                                <m:sub>
                                  <m:r>
                                    <a:rPr lang="en-US" sz="2400" b="0" i="1" smtClean="0">
                                      <a:latin typeface="Cambria Math"/>
                                    </a:rPr>
                                    <m:t>𝑗</m:t>
                                  </m:r>
                                </m:sub>
                              </m:sSub>
                            </m:e>
                          </m:nary>
                        </m:den>
                      </m:f>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2514600" y="3665376"/>
                <a:ext cx="2429236" cy="922176"/>
              </a:xfrm>
              <a:prstGeom prst="rect">
                <a:avLst/>
              </a:prstGeom>
              <a:blipFill rotWithShape="1">
                <a:blip r:embed="rId3"/>
                <a:stretch>
                  <a:fillRect/>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dirty="0"/>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3173964"/>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031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990600" y="724603"/>
            <a:ext cx="7919545" cy="5980997"/>
          </a:xfrm>
          <a:prstGeom prst="rect">
            <a:avLst/>
          </a:prstGeom>
          <a:solidFill>
            <a:schemeClr val="bg1"/>
          </a:solid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237798" y="3776408"/>
            <a:ext cx="7144202" cy="490792"/>
          </a:xfrm>
          <a:prstGeom prst="roundRect">
            <a:avLst/>
          </a:prstGeom>
          <a:solidFill>
            <a:schemeClr val="bg1"/>
          </a:solidFill>
          <a:ln w="9525">
            <a:solidFill>
              <a:srgbClr val="24099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1187668" y="1350422"/>
            <a:ext cx="7194332" cy="1507078"/>
          </a:xfrm>
          <a:prstGeom prst="roundRect">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187668" y="4419600"/>
            <a:ext cx="7216666" cy="2197793"/>
          </a:xfrm>
          <a:prstGeom prst="roundRect">
            <a:avLst/>
          </a:prstGeom>
          <a:solidFill>
            <a:schemeClr val="bg1"/>
          </a:solid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505402" y="1419679"/>
            <a:ext cx="2142798" cy="1323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524001" y="4790047"/>
            <a:ext cx="2858898" cy="1704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46329" y="4800600"/>
            <a:ext cx="1559471" cy="1704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503681" y="4800600"/>
            <a:ext cx="2049519" cy="1704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914900" y="1419679"/>
            <a:ext cx="2416724" cy="1323521"/>
          </a:xfrm>
          <a:prstGeom prst="rect">
            <a:avLst/>
          </a:prstGeom>
          <a:solidFill>
            <a:schemeClr val="bg1"/>
          </a:solid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23</a:t>
            </a:fld>
            <a:endParaRPr lang="en-US" dirty="0"/>
          </a:p>
        </p:txBody>
      </p:sp>
      <p:cxnSp>
        <p:nvCxnSpPr>
          <p:cNvPr id="35" name="Straight Arrow Connector 34"/>
          <p:cNvCxnSpPr/>
          <p:nvPr/>
        </p:nvCxnSpPr>
        <p:spPr>
          <a:xfrm flipH="1">
            <a:off x="823748" y="3295476"/>
            <a:ext cx="357635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124200" y="2926669"/>
            <a:ext cx="685800" cy="369332"/>
          </a:xfrm>
          <a:prstGeom prst="rect">
            <a:avLst/>
          </a:prstGeom>
          <a:noFill/>
        </p:spPr>
        <p:txBody>
          <a:bodyPr wrap="square" rtlCol="0">
            <a:spAutoFit/>
          </a:bodyPr>
          <a:lstStyle/>
          <a:p>
            <a:r>
              <a:rPr lang="en-US" dirty="0" smtClean="0"/>
              <a:t>Y</a:t>
            </a:r>
            <a:endParaRPr lang="en-US" dirty="0"/>
          </a:p>
        </p:txBody>
      </p:sp>
      <p:sp>
        <p:nvSpPr>
          <p:cNvPr id="40" name="TextBox 39"/>
          <p:cNvSpPr txBox="1"/>
          <p:nvPr/>
        </p:nvSpPr>
        <p:spPr>
          <a:xfrm>
            <a:off x="4838700" y="3509401"/>
            <a:ext cx="685800" cy="369332"/>
          </a:xfrm>
          <a:prstGeom prst="rect">
            <a:avLst/>
          </a:prstGeom>
          <a:noFill/>
        </p:spPr>
        <p:txBody>
          <a:bodyPr wrap="square" rtlCol="0">
            <a:spAutoFit/>
          </a:bodyPr>
          <a:lstStyle/>
          <a:p>
            <a:r>
              <a:rPr lang="en-US" dirty="0" smtClean="0"/>
              <a:t>N</a:t>
            </a:r>
            <a:endParaRPr lang="en-US" dirty="0"/>
          </a:p>
        </p:txBody>
      </p:sp>
      <p:cxnSp>
        <p:nvCxnSpPr>
          <p:cNvPr id="53" name="Straight Arrow Connector 52"/>
          <p:cNvCxnSpPr/>
          <p:nvPr/>
        </p:nvCxnSpPr>
        <p:spPr>
          <a:xfrm>
            <a:off x="4809798" y="2857500"/>
            <a:ext cx="0" cy="138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82000" y="5765133"/>
            <a:ext cx="381000" cy="786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8763000" y="1988217"/>
            <a:ext cx="0" cy="378478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8382001" y="2007892"/>
            <a:ext cx="3809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2895600" y="3812896"/>
            <a:ext cx="3766646" cy="38100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58" name="TextBox 57"/>
          <p:cNvSpPr txBox="1"/>
          <p:nvPr/>
        </p:nvSpPr>
        <p:spPr>
          <a:xfrm>
            <a:off x="3548718" y="3837138"/>
            <a:ext cx="2623482" cy="369332"/>
          </a:xfrm>
          <a:prstGeom prst="rect">
            <a:avLst/>
          </a:prstGeom>
          <a:noFill/>
        </p:spPr>
        <p:txBody>
          <a:bodyPr wrap="square" rtlCol="0">
            <a:spAutoFit/>
          </a:bodyPr>
          <a:lstStyle/>
          <a:p>
            <a:r>
              <a:rPr lang="en-US" dirty="0" smtClean="0"/>
              <a:t>Roulette Wheel Selection</a:t>
            </a:r>
            <a:endParaRPr lang="en-US" dirty="0"/>
          </a:p>
        </p:txBody>
      </p:sp>
      <p:sp>
        <p:nvSpPr>
          <p:cNvPr id="62" name="Rounded Rectangle 61"/>
          <p:cNvSpPr/>
          <p:nvPr/>
        </p:nvSpPr>
        <p:spPr>
          <a:xfrm>
            <a:off x="5193630" y="2322948"/>
            <a:ext cx="1895802" cy="32300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63" name="TextBox 62"/>
          <p:cNvSpPr txBox="1"/>
          <p:nvPr/>
        </p:nvSpPr>
        <p:spPr>
          <a:xfrm>
            <a:off x="5214773" y="2299782"/>
            <a:ext cx="1912226" cy="369332"/>
          </a:xfrm>
          <a:prstGeom prst="rect">
            <a:avLst/>
          </a:prstGeom>
          <a:noFill/>
        </p:spPr>
        <p:txBody>
          <a:bodyPr wrap="square" rtlCol="0">
            <a:spAutoFit/>
          </a:bodyPr>
          <a:lstStyle/>
          <a:p>
            <a:r>
              <a:rPr lang="en-US" dirty="0" smtClean="0"/>
              <a:t>Best 200 Models</a:t>
            </a:r>
            <a:endParaRPr lang="en-US" dirty="0"/>
          </a:p>
        </p:txBody>
      </p:sp>
      <p:sp>
        <p:nvSpPr>
          <p:cNvPr id="64" name="Rounded Rectangle 63"/>
          <p:cNvSpPr/>
          <p:nvPr/>
        </p:nvSpPr>
        <p:spPr>
          <a:xfrm>
            <a:off x="5038398" y="1876453"/>
            <a:ext cx="2124402"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68" name="Rounded Rectangle 67"/>
          <p:cNvSpPr/>
          <p:nvPr/>
        </p:nvSpPr>
        <p:spPr>
          <a:xfrm>
            <a:off x="5638800" y="1447801"/>
            <a:ext cx="986987" cy="32961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61" name="TextBox 60"/>
          <p:cNvSpPr txBox="1"/>
          <p:nvPr/>
        </p:nvSpPr>
        <p:spPr>
          <a:xfrm>
            <a:off x="5623692" y="1419679"/>
            <a:ext cx="1122637" cy="369332"/>
          </a:xfrm>
          <a:prstGeom prst="rect">
            <a:avLst/>
          </a:prstGeom>
          <a:noFill/>
        </p:spPr>
        <p:txBody>
          <a:bodyPr wrap="square" rtlCol="0">
            <a:spAutoFit/>
          </a:bodyPr>
          <a:lstStyle/>
          <a:p>
            <a:r>
              <a:rPr lang="en-US" dirty="0" smtClean="0"/>
              <a:t>CGDT-TS</a:t>
            </a:r>
            <a:endParaRPr lang="en-US" dirty="0"/>
          </a:p>
        </p:txBody>
      </p:sp>
      <p:sp>
        <p:nvSpPr>
          <p:cNvPr id="70" name="Rounded Rectangle 69"/>
          <p:cNvSpPr/>
          <p:nvPr/>
        </p:nvSpPr>
        <p:spPr>
          <a:xfrm>
            <a:off x="3070334" y="1618530"/>
            <a:ext cx="869731"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45" name="TextBox 44"/>
          <p:cNvSpPr txBox="1"/>
          <p:nvPr/>
        </p:nvSpPr>
        <p:spPr>
          <a:xfrm>
            <a:off x="3101864" y="1618885"/>
            <a:ext cx="806669" cy="369332"/>
          </a:xfrm>
          <a:prstGeom prst="rect">
            <a:avLst/>
          </a:prstGeom>
          <a:noFill/>
        </p:spPr>
        <p:txBody>
          <a:bodyPr wrap="square" rtlCol="0">
            <a:spAutoFit/>
          </a:bodyPr>
          <a:lstStyle/>
          <a:p>
            <a:r>
              <a:rPr lang="en-US" dirty="0" smtClean="0"/>
              <a:t>ProQ2</a:t>
            </a:r>
            <a:endParaRPr lang="en-US" dirty="0"/>
          </a:p>
        </p:txBody>
      </p:sp>
      <p:sp>
        <p:nvSpPr>
          <p:cNvPr id="71" name="Rounded Rectangle 70"/>
          <p:cNvSpPr/>
          <p:nvPr/>
        </p:nvSpPr>
        <p:spPr>
          <a:xfrm>
            <a:off x="3134381" y="814092"/>
            <a:ext cx="3018112"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4" name="TextBox 3"/>
          <p:cNvSpPr txBox="1"/>
          <p:nvPr/>
        </p:nvSpPr>
        <p:spPr>
          <a:xfrm>
            <a:off x="3043237" y="790561"/>
            <a:ext cx="3200400" cy="369332"/>
          </a:xfrm>
          <a:prstGeom prst="rect">
            <a:avLst/>
          </a:prstGeom>
          <a:noFill/>
        </p:spPr>
        <p:txBody>
          <a:bodyPr wrap="square" rtlCol="0">
            <a:spAutoFit/>
          </a:bodyPr>
          <a:lstStyle/>
          <a:p>
            <a:pPr algn="ctr"/>
            <a:r>
              <a:rPr lang="en-US" dirty="0" smtClean="0"/>
              <a:t>Generate initial population</a:t>
            </a:r>
            <a:endParaRPr lang="en-US" dirty="0"/>
          </a:p>
        </p:txBody>
      </p:sp>
      <p:sp>
        <p:nvSpPr>
          <p:cNvPr id="84" name="Rounded Rectangle 83"/>
          <p:cNvSpPr/>
          <p:nvPr/>
        </p:nvSpPr>
        <p:spPr>
          <a:xfrm>
            <a:off x="1745369" y="5035478"/>
            <a:ext cx="790903" cy="5955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85" name="Rounded Rectangle 84"/>
          <p:cNvSpPr/>
          <p:nvPr/>
        </p:nvSpPr>
        <p:spPr>
          <a:xfrm>
            <a:off x="3351279" y="5029200"/>
            <a:ext cx="917441" cy="57779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86" name="Rounded Rectangle 85"/>
          <p:cNvSpPr/>
          <p:nvPr/>
        </p:nvSpPr>
        <p:spPr>
          <a:xfrm>
            <a:off x="2561689" y="5715000"/>
            <a:ext cx="790903"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87" name="Rounded Rectangle 86"/>
          <p:cNvSpPr/>
          <p:nvPr/>
        </p:nvSpPr>
        <p:spPr>
          <a:xfrm>
            <a:off x="2505402" y="6137186"/>
            <a:ext cx="961698"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90" name="Rounded Rectangle 89"/>
          <p:cNvSpPr/>
          <p:nvPr/>
        </p:nvSpPr>
        <p:spPr>
          <a:xfrm>
            <a:off x="4993071" y="5973492"/>
            <a:ext cx="1195140"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91" name="Rounded Rectangle 90"/>
          <p:cNvSpPr/>
          <p:nvPr/>
        </p:nvSpPr>
        <p:spPr>
          <a:xfrm>
            <a:off x="7030764" y="5168750"/>
            <a:ext cx="1072055" cy="54625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95" name="TextBox 94"/>
          <p:cNvSpPr txBox="1"/>
          <p:nvPr/>
        </p:nvSpPr>
        <p:spPr>
          <a:xfrm>
            <a:off x="4950372" y="5979820"/>
            <a:ext cx="1401491" cy="369332"/>
          </a:xfrm>
          <a:prstGeom prst="rect">
            <a:avLst/>
          </a:prstGeom>
          <a:noFill/>
        </p:spPr>
        <p:txBody>
          <a:bodyPr wrap="square" rtlCol="0">
            <a:spAutoFit/>
          </a:bodyPr>
          <a:lstStyle/>
          <a:p>
            <a:r>
              <a:rPr lang="en-US" dirty="0" smtClean="0"/>
              <a:t>MODELLER</a:t>
            </a:r>
            <a:endParaRPr lang="en-US" dirty="0"/>
          </a:p>
        </p:txBody>
      </p:sp>
      <p:sp>
        <p:nvSpPr>
          <p:cNvPr id="96" name="TextBox 95"/>
          <p:cNvSpPr txBox="1"/>
          <p:nvPr/>
        </p:nvSpPr>
        <p:spPr>
          <a:xfrm>
            <a:off x="2286000" y="4615934"/>
            <a:ext cx="1641914"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dirty="0" smtClean="0"/>
              <a:t>WMDS-based</a:t>
            </a:r>
            <a:endParaRPr lang="en-US" dirty="0"/>
          </a:p>
        </p:txBody>
      </p:sp>
      <p:sp>
        <p:nvSpPr>
          <p:cNvPr id="97" name="Rounded Rectangle 96"/>
          <p:cNvSpPr/>
          <p:nvPr/>
        </p:nvSpPr>
        <p:spPr>
          <a:xfrm>
            <a:off x="2700258" y="2132448"/>
            <a:ext cx="1895802" cy="38100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98" name="TextBox 97"/>
          <p:cNvSpPr txBox="1"/>
          <p:nvPr/>
        </p:nvSpPr>
        <p:spPr>
          <a:xfrm>
            <a:off x="2700258" y="2144272"/>
            <a:ext cx="1912226" cy="369332"/>
          </a:xfrm>
          <a:prstGeom prst="rect">
            <a:avLst/>
          </a:prstGeom>
          <a:noFill/>
        </p:spPr>
        <p:txBody>
          <a:bodyPr wrap="square" rtlCol="0">
            <a:spAutoFit/>
          </a:bodyPr>
          <a:lstStyle/>
          <a:p>
            <a:r>
              <a:rPr lang="en-US" dirty="0" smtClean="0"/>
              <a:t>Best 200 Models</a:t>
            </a:r>
            <a:endParaRPr lang="en-US" dirty="0"/>
          </a:p>
        </p:txBody>
      </p:sp>
      <p:sp>
        <p:nvSpPr>
          <p:cNvPr id="99" name="TextBox 98"/>
          <p:cNvSpPr txBox="1"/>
          <p:nvPr/>
        </p:nvSpPr>
        <p:spPr>
          <a:xfrm>
            <a:off x="5026572" y="1840468"/>
            <a:ext cx="2288628" cy="369332"/>
          </a:xfrm>
          <a:prstGeom prst="rect">
            <a:avLst/>
          </a:prstGeom>
          <a:noFill/>
        </p:spPr>
        <p:txBody>
          <a:bodyPr wrap="square" rtlCol="0">
            <a:spAutoFit/>
          </a:bodyPr>
          <a:lstStyle/>
          <a:p>
            <a:r>
              <a:rPr lang="en-US" dirty="0" smtClean="0"/>
              <a:t>Remove Redundancy</a:t>
            </a:r>
            <a:endParaRPr lang="en-US" dirty="0"/>
          </a:p>
        </p:txBody>
      </p:sp>
      <p:cxnSp>
        <p:nvCxnSpPr>
          <p:cNvPr id="114" name="Straight Arrow Connector 113"/>
          <p:cNvCxnSpPr/>
          <p:nvPr/>
        </p:nvCxnSpPr>
        <p:spPr>
          <a:xfrm>
            <a:off x="4800600" y="3666491"/>
            <a:ext cx="0" cy="138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7083809" y="5118709"/>
            <a:ext cx="965965" cy="646331"/>
          </a:xfrm>
          <a:prstGeom prst="rect">
            <a:avLst/>
          </a:prstGeom>
          <a:noFill/>
        </p:spPr>
        <p:txBody>
          <a:bodyPr wrap="square" rtlCol="0">
            <a:spAutoFit/>
          </a:bodyPr>
          <a:lstStyle/>
          <a:p>
            <a:pPr algn="ctr"/>
            <a:r>
              <a:rPr lang="en-US" dirty="0" smtClean="0"/>
              <a:t>WMDS-</a:t>
            </a:r>
          </a:p>
          <a:p>
            <a:pPr algn="ctr"/>
            <a:r>
              <a:rPr lang="en-US" dirty="0" smtClean="0"/>
              <a:t>based</a:t>
            </a:r>
            <a:endParaRPr lang="en-US" dirty="0"/>
          </a:p>
        </p:txBody>
      </p:sp>
      <p:sp>
        <p:nvSpPr>
          <p:cNvPr id="117" name="Rounded Rectangle 116"/>
          <p:cNvSpPr/>
          <p:nvPr/>
        </p:nvSpPr>
        <p:spPr>
          <a:xfrm>
            <a:off x="6897415" y="5867400"/>
            <a:ext cx="1338754" cy="54625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18" name="TextBox 117"/>
          <p:cNvSpPr txBox="1"/>
          <p:nvPr/>
        </p:nvSpPr>
        <p:spPr>
          <a:xfrm>
            <a:off x="6897415" y="5817359"/>
            <a:ext cx="1392619" cy="646331"/>
          </a:xfrm>
          <a:prstGeom prst="rect">
            <a:avLst/>
          </a:prstGeom>
          <a:noFill/>
        </p:spPr>
        <p:txBody>
          <a:bodyPr wrap="square" rtlCol="0">
            <a:spAutoFit/>
          </a:bodyPr>
          <a:lstStyle/>
          <a:p>
            <a:r>
              <a:rPr lang="en-US" dirty="0" smtClean="0"/>
              <a:t>MODELLER-</a:t>
            </a:r>
          </a:p>
          <a:p>
            <a:pPr algn="ctr"/>
            <a:r>
              <a:rPr lang="en-US" dirty="0" smtClean="0"/>
              <a:t>based</a:t>
            </a:r>
            <a:endParaRPr lang="en-US" dirty="0"/>
          </a:p>
        </p:txBody>
      </p:sp>
      <p:sp>
        <p:nvSpPr>
          <p:cNvPr id="120" name="TextBox 119"/>
          <p:cNvSpPr txBox="1"/>
          <p:nvPr/>
        </p:nvSpPr>
        <p:spPr>
          <a:xfrm>
            <a:off x="4534723" y="4619655"/>
            <a:ext cx="1975783"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dirty="0" smtClean="0"/>
              <a:t>MODELLER-based</a:t>
            </a:r>
            <a:endParaRPr lang="en-US" dirty="0"/>
          </a:p>
        </p:txBody>
      </p:sp>
      <p:sp>
        <p:nvSpPr>
          <p:cNvPr id="121" name="TextBox 120"/>
          <p:cNvSpPr txBox="1"/>
          <p:nvPr/>
        </p:nvSpPr>
        <p:spPr>
          <a:xfrm>
            <a:off x="1684301" y="5012828"/>
            <a:ext cx="927622" cy="646331"/>
          </a:xfrm>
          <a:prstGeom prst="rect">
            <a:avLst/>
          </a:prstGeom>
          <a:noFill/>
        </p:spPr>
        <p:txBody>
          <a:bodyPr wrap="square" rtlCol="0">
            <a:spAutoFit/>
          </a:bodyPr>
          <a:lstStyle/>
          <a:p>
            <a:pPr algn="ctr"/>
            <a:r>
              <a:rPr lang="en-US" dirty="0" smtClean="0"/>
              <a:t>Contact</a:t>
            </a:r>
          </a:p>
          <a:p>
            <a:pPr algn="ctr"/>
            <a:r>
              <a:rPr lang="en-US" dirty="0" smtClean="0"/>
              <a:t>Map</a:t>
            </a:r>
            <a:endParaRPr lang="en-US" dirty="0"/>
          </a:p>
        </p:txBody>
      </p:sp>
      <p:sp>
        <p:nvSpPr>
          <p:cNvPr id="125" name="TextBox 124"/>
          <p:cNvSpPr txBox="1"/>
          <p:nvPr/>
        </p:nvSpPr>
        <p:spPr>
          <a:xfrm>
            <a:off x="3288299" y="4985266"/>
            <a:ext cx="1043401" cy="646331"/>
          </a:xfrm>
          <a:prstGeom prst="rect">
            <a:avLst/>
          </a:prstGeom>
          <a:noFill/>
        </p:spPr>
        <p:txBody>
          <a:bodyPr wrap="square" rtlCol="0">
            <a:spAutoFit/>
          </a:bodyPr>
          <a:lstStyle/>
          <a:p>
            <a:pPr algn="ctr"/>
            <a:r>
              <a:rPr lang="en-US" dirty="0" smtClean="0"/>
              <a:t>Weights Matrix</a:t>
            </a:r>
            <a:endParaRPr lang="en-US" dirty="0"/>
          </a:p>
        </p:txBody>
      </p:sp>
      <p:sp>
        <p:nvSpPr>
          <p:cNvPr id="126" name="TextBox 125"/>
          <p:cNvSpPr txBox="1"/>
          <p:nvPr/>
        </p:nvSpPr>
        <p:spPr>
          <a:xfrm>
            <a:off x="2512404" y="5707309"/>
            <a:ext cx="947694" cy="369332"/>
          </a:xfrm>
          <a:prstGeom prst="rect">
            <a:avLst/>
          </a:prstGeom>
          <a:noFill/>
        </p:spPr>
        <p:txBody>
          <a:bodyPr wrap="square" rtlCol="0">
            <a:spAutoFit/>
          </a:bodyPr>
          <a:lstStyle/>
          <a:p>
            <a:r>
              <a:rPr lang="en-US" dirty="0" smtClean="0"/>
              <a:t>WMDS</a:t>
            </a:r>
            <a:endParaRPr lang="en-US" dirty="0"/>
          </a:p>
        </p:txBody>
      </p:sp>
      <p:sp>
        <p:nvSpPr>
          <p:cNvPr id="127" name="TextBox 126"/>
          <p:cNvSpPr txBox="1"/>
          <p:nvPr/>
        </p:nvSpPr>
        <p:spPr>
          <a:xfrm>
            <a:off x="2415426" y="6140165"/>
            <a:ext cx="1090842" cy="369332"/>
          </a:xfrm>
          <a:prstGeom prst="rect">
            <a:avLst/>
          </a:prstGeom>
          <a:noFill/>
        </p:spPr>
        <p:txBody>
          <a:bodyPr wrap="square" rtlCol="0">
            <a:spAutoFit/>
          </a:bodyPr>
          <a:lstStyle/>
          <a:p>
            <a:r>
              <a:rPr lang="en-US" dirty="0" smtClean="0"/>
              <a:t>XYZ2PDB</a:t>
            </a:r>
            <a:endParaRPr lang="en-US" dirty="0"/>
          </a:p>
        </p:txBody>
      </p:sp>
      <p:cxnSp>
        <p:nvCxnSpPr>
          <p:cNvPr id="128" name="Straight Arrow Connector 127"/>
          <p:cNvCxnSpPr/>
          <p:nvPr/>
        </p:nvCxnSpPr>
        <p:spPr>
          <a:xfrm>
            <a:off x="4775638" y="1102719"/>
            <a:ext cx="0" cy="276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endCxn id="79" idx="0"/>
          </p:cNvCxnSpPr>
          <p:nvPr/>
        </p:nvCxnSpPr>
        <p:spPr>
          <a:xfrm flipH="1">
            <a:off x="4796001" y="4267200"/>
            <a:ext cx="4599"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4" name="Elbow Connector 133"/>
          <p:cNvCxnSpPr/>
          <p:nvPr/>
        </p:nvCxnSpPr>
        <p:spPr>
          <a:xfrm>
            <a:off x="2133819" y="5659159"/>
            <a:ext cx="478104" cy="232816"/>
          </a:xfrm>
          <a:prstGeom prst="bentConnector3">
            <a:avLst>
              <a:gd name="adj1" fmla="val -56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25" idx="2"/>
          </p:cNvCxnSpPr>
          <p:nvPr/>
        </p:nvCxnSpPr>
        <p:spPr>
          <a:xfrm flipH="1">
            <a:off x="3809999" y="5631597"/>
            <a:ext cx="1" cy="25007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3288299" y="5881673"/>
            <a:ext cx="521701" cy="10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2960847" y="6048347"/>
            <a:ext cx="0" cy="116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7543800" y="5688845"/>
            <a:ext cx="0" cy="196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5179393" y="5659159"/>
            <a:ext cx="154607" cy="320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a:off x="5947377" y="5652860"/>
            <a:ext cx="278772" cy="326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1202081" y="4410687"/>
            <a:ext cx="7202253" cy="22067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1187667" y="4419600"/>
            <a:ext cx="1185203" cy="369332"/>
          </a:xfrm>
          <a:prstGeom prst="rect">
            <a:avLst/>
          </a:prstGeom>
          <a:solidFill>
            <a:srgbClr val="FF0000"/>
          </a:solidFill>
          <a:ln>
            <a:noFill/>
          </a:ln>
        </p:spPr>
        <p:txBody>
          <a:bodyPr wrap="square" rtlCol="0">
            <a:spAutoFit/>
          </a:bodyPr>
          <a:lstStyle/>
          <a:p>
            <a:pPr algn="ctr"/>
            <a:r>
              <a:rPr lang="en-US" dirty="0" smtClean="0">
                <a:solidFill>
                  <a:schemeClr val="bg1"/>
                </a:solidFill>
              </a:rPr>
              <a:t>Crossover</a:t>
            </a:r>
            <a:endParaRPr lang="en-US" dirty="0">
              <a:solidFill>
                <a:schemeClr val="bg1"/>
              </a:solidFill>
            </a:endParaRPr>
          </a:p>
        </p:txBody>
      </p:sp>
      <p:cxnSp>
        <p:nvCxnSpPr>
          <p:cNvPr id="80" name="Straight Arrow Connector 79"/>
          <p:cNvCxnSpPr/>
          <p:nvPr/>
        </p:nvCxnSpPr>
        <p:spPr>
          <a:xfrm>
            <a:off x="4763814" y="537414"/>
            <a:ext cx="0" cy="276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4438650" y="173172"/>
            <a:ext cx="609600" cy="364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4419600" y="168082"/>
            <a:ext cx="685800" cy="369332"/>
          </a:xfrm>
          <a:prstGeom prst="rect">
            <a:avLst/>
          </a:prstGeom>
          <a:noFill/>
        </p:spPr>
        <p:txBody>
          <a:bodyPr wrap="square" rtlCol="0">
            <a:spAutoFit/>
          </a:bodyPr>
          <a:lstStyle/>
          <a:p>
            <a:r>
              <a:rPr lang="en-US" dirty="0" smtClean="0">
                <a:solidFill>
                  <a:schemeClr val="bg1"/>
                </a:solidFill>
              </a:rPr>
              <a:t>Start</a:t>
            </a:r>
            <a:endParaRPr lang="en-US" dirty="0">
              <a:solidFill>
                <a:schemeClr val="bg1"/>
              </a:solidFill>
            </a:endParaRPr>
          </a:p>
        </p:txBody>
      </p:sp>
      <p:sp>
        <p:nvSpPr>
          <p:cNvPr id="101" name="Oval 100"/>
          <p:cNvSpPr/>
          <p:nvPr/>
        </p:nvSpPr>
        <p:spPr>
          <a:xfrm>
            <a:off x="152400" y="3053091"/>
            <a:ext cx="609600" cy="364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166851" y="3048001"/>
            <a:ext cx="685800" cy="369332"/>
          </a:xfrm>
          <a:prstGeom prst="rect">
            <a:avLst/>
          </a:prstGeom>
          <a:noFill/>
        </p:spPr>
        <p:txBody>
          <a:bodyPr wrap="square" rtlCol="0">
            <a:spAutoFit/>
          </a:bodyPr>
          <a:lstStyle/>
          <a:p>
            <a:r>
              <a:rPr lang="en-US" dirty="0" smtClean="0">
                <a:solidFill>
                  <a:schemeClr val="bg1"/>
                </a:solidFill>
              </a:rPr>
              <a:t>End</a:t>
            </a:r>
            <a:endParaRPr lang="en-US" dirty="0">
              <a:solidFill>
                <a:schemeClr val="bg1"/>
              </a:solidFill>
            </a:endParaRPr>
          </a:p>
        </p:txBody>
      </p:sp>
      <p:sp>
        <p:nvSpPr>
          <p:cNvPr id="103" name="Diamond 102"/>
          <p:cNvSpPr/>
          <p:nvPr/>
        </p:nvSpPr>
        <p:spPr>
          <a:xfrm>
            <a:off x="3857212" y="2953101"/>
            <a:ext cx="2010188"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4158809" y="3088543"/>
            <a:ext cx="1583126" cy="400110"/>
          </a:xfrm>
          <a:prstGeom prst="rect">
            <a:avLst/>
          </a:prstGeom>
          <a:noFill/>
        </p:spPr>
        <p:txBody>
          <a:bodyPr wrap="square" rtlCol="0">
            <a:spAutoFit/>
          </a:bodyPr>
          <a:lstStyle/>
          <a:p>
            <a:r>
              <a:rPr lang="en-US" sz="2000" dirty="0" smtClean="0"/>
              <a:t>Terminate?</a:t>
            </a:r>
            <a:endParaRPr lang="en-US" sz="2000" dirty="0"/>
          </a:p>
        </p:txBody>
      </p:sp>
      <p:sp>
        <p:nvSpPr>
          <p:cNvPr id="105" name="TextBox 104"/>
          <p:cNvSpPr txBox="1"/>
          <p:nvPr/>
        </p:nvSpPr>
        <p:spPr>
          <a:xfrm>
            <a:off x="6818093" y="4643496"/>
            <a:ext cx="1451413"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dirty="0" smtClean="0"/>
              <a:t>Hybrid</a:t>
            </a:r>
            <a:endParaRPr lang="en-US" dirty="0"/>
          </a:p>
        </p:txBody>
      </p:sp>
      <p:sp>
        <p:nvSpPr>
          <p:cNvPr id="106" name="TextBox 105"/>
          <p:cNvSpPr txBox="1"/>
          <p:nvPr/>
        </p:nvSpPr>
        <p:spPr>
          <a:xfrm>
            <a:off x="8341667" y="2953100"/>
            <a:ext cx="461665" cy="2082377"/>
          </a:xfrm>
          <a:prstGeom prst="rect">
            <a:avLst/>
          </a:prstGeom>
          <a:noFill/>
        </p:spPr>
        <p:txBody>
          <a:bodyPr vert="eaVert" wrap="square" rtlCol="0">
            <a:spAutoFit/>
          </a:bodyPr>
          <a:lstStyle/>
          <a:p>
            <a:r>
              <a:rPr lang="en-US" dirty="0" smtClean="0"/>
              <a:t>100 new  models</a:t>
            </a:r>
            <a:endParaRPr lang="en-US" dirty="0"/>
          </a:p>
        </p:txBody>
      </p:sp>
      <p:sp>
        <p:nvSpPr>
          <p:cNvPr id="109" name="Rounded Rectangle 108"/>
          <p:cNvSpPr/>
          <p:nvPr/>
        </p:nvSpPr>
        <p:spPr>
          <a:xfrm>
            <a:off x="4536527" y="5325812"/>
            <a:ext cx="1026073"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10" name="Rounded Rectangle 109"/>
          <p:cNvSpPr/>
          <p:nvPr/>
        </p:nvSpPr>
        <p:spPr>
          <a:xfrm>
            <a:off x="5651118" y="5319513"/>
            <a:ext cx="887386" cy="33334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07" name="TextBox 106"/>
          <p:cNvSpPr txBox="1"/>
          <p:nvPr/>
        </p:nvSpPr>
        <p:spPr>
          <a:xfrm>
            <a:off x="4455068" y="5268938"/>
            <a:ext cx="1270442" cy="369332"/>
          </a:xfrm>
          <a:prstGeom prst="rect">
            <a:avLst/>
          </a:prstGeom>
          <a:noFill/>
        </p:spPr>
        <p:txBody>
          <a:bodyPr wrap="square" rtlCol="0">
            <a:spAutoFit/>
          </a:bodyPr>
          <a:lstStyle/>
          <a:p>
            <a:r>
              <a:rPr lang="en-US" dirty="0" smtClean="0"/>
              <a:t>Sequence</a:t>
            </a:r>
            <a:endParaRPr lang="en-US" dirty="0"/>
          </a:p>
        </p:txBody>
      </p:sp>
      <p:sp>
        <p:nvSpPr>
          <p:cNvPr id="108" name="TextBox 107"/>
          <p:cNvSpPr txBox="1"/>
          <p:nvPr/>
        </p:nvSpPr>
        <p:spPr>
          <a:xfrm>
            <a:off x="5682813" y="5269468"/>
            <a:ext cx="827693" cy="369332"/>
          </a:xfrm>
          <a:prstGeom prst="rect">
            <a:avLst/>
          </a:prstGeom>
          <a:noFill/>
        </p:spPr>
        <p:txBody>
          <a:bodyPr wrap="square" rtlCol="0">
            <a:spAutoFit/>
          </a:bodyPr>
          <a:lstStyle/>
          <a:p>
            <a:r>
              <a:rPr lang="en-US" dirty="0" smtClean="0"/>
              <a:t>Model</a:t>
            </a:r>
            <a:endParaRPr lang="en-US" dirty="0"/>
          </a:p>
        </p:txBody>
      </p:sp>
    </p:spTree>
    <p:extLst>
      <p:ext uri="{BB962C8B-B14F-4D97-AF65-F5344CB8AC3E}">
        <p14:creationId xmlns:p14="http://schemas.microsoft.com/office/powerpoint/2010/main" val="15415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52400"/>
            <a:ext cx="7315200" cy="1154097"/>
          </a:xfrm>
        </p:spPr>
        <p:txBody>
          <a:bodyPr>
            <a:normAutofit/>
          </a:bodyPr>
          <a:lstStyle/>
          <a:p>
            <a:r>
              <a:rPr lang="en-US" dirty="0" smtClean="0"/>
              <a:t>WMDS-based Crossover</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152400" y="1486188"/>
                <a:ext cx="8839200" cy="4919167"/>
              </a:xfrm>
              <a:prstGeom prst="rect">
                <a:avLst/>
              </a:prstGeom>
              <a:noFill/>
            </p:spPr>
            <p:txBody>
              <a:bodyPr wrap="square" rtlCol="0">
                <a:spAutoFit/>
              </a:bodyPr>
              <a:lstStyle/>
              <a:p>
                <a:pPr marL="0" lvl="2"/>
                <a:r>
                  <a:rPr lang="en-US" sz="2800" dirty="0" smtClean="0">
                    <a:solidFill>
                      <a:srgbClr val="0070C0"/>
                    </a:solidFill>
                    <a:latin typeface="Times New Roman" pitchFamily="18" charset="0"/>
                    <a:cs typeface="Times New Roman" pitchFamily="18" charset="0"/>
                  </a:rPr>
                  <a:t>Function</a:t>
                </a:r>
                <a:r>
                  <a:rPr lang="en-US" sz="2800" dirty="0" smtClean="0">
                    <a:solidFill>
                      <a:schemeClr val="tx2"/>
                    </a:solidFill>
                    <a:latin typeface="Times New Roman" pitchFamily="18" charset="0"/>
                    <a:cs typeface="Times New Roman" pitchFamily="18" charset="0"/>
                  </a:rPr>
                  <a:t> WMDS-C(Models, PrQ2S) </a:t>
                </a:r>
                <a:r>
                  <a:rPr lang="en-US" sz="2800" dirty="0" smtClean="0">
                    <a:solidFill>
                      <a:srgbClr val="0070C0"/>
                    </a:solidFill>
                    <a:latin typeface="Times New Roman" pitchFamily="18" charset="0"/>
                    <a:cs typeface="Times New Roman" pitchFamily="18" charset="0"/>
                  </a:rPr>
                  <a:t>returns</a:t>
                </a:r>
                <a:r>
                  <a:rPr lang="en-US" sz="2800" dirty="0" smtClean="0">
                    <a:solidFill>
                      <a:schemeClr val="tx2"/>
                    </a:solidFill>
                    <a:latin typeface="Times New Roman" pitchFamily="18" charset="0"/>
                    <a:cs typeface="Times New Roman" pitchFamily="18" charset="0"/>
                  </a:rPr>
                  <a:t> a model</a:t>
                </a:r>
              </a:p>
              <a:p>
                <a:pPr marL="0" lvl="2"/>
                <a:r>
                  <a:rPr lang="en-US" sz="2800" dirty="0">
                    <a:solidFill>
                      <a:schemeClr val="tx2"/>
                    </a:solidFill>
                    <a:latin typeface="Times New Roman" pitchFamily="18" charset="0"/>
                    <a:cs typeface="Times New Roman" pitchFamily="18" charset="0"/>
                  </a:rPr>
                  <a:t> </a:t>
                </a:r>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inputs</a:t>
                </a:r>
                <a:r>
                  <a:rPr lang="en-US" sz="2800" dirty="0" smtClean="0">
                    <a:solidFill>
                      <a:schemeClr val="tx2"/>
                    </a:solidFill>
                    <a:latin typeface="Times New Roman" pitchFamily="18" charset="0"/>
                    <a:cs typeface="Times New Roman" pitchFamily="18" charset="0"/>
                  </a:rPr>
                  <a:t>: Models,  a set of individuals</a:t>
                </a:r>
              </a:p>
              <a:p>
                <a:pPr marL="0" lvl="2"/>
                <a:r>
                  <a:rPr lang="en-US" sz="2800" dirty="0" smtClean="0">
                    <a:solidFill>
                      <a:schemeClr val="tx2"/>
                    </a:solidFill>
                    <a:latin typeface="Times New Roman" pitchFamily="18" charset="0"/>
                    <a:cs typeface="Times New Roman" pitchFamily="18" charset="0"/>
                  </a:rPr>
                  <a:t>                 ProQ2S, ProQ2 score for each individuals</a:t>
                </a:r>
              </a:p>
              <a:p>
                <a:pPr marL="0" lvl="2"/>
                <a:r>
                  <a:rPr lang="en-US" sz="2800" dirty="0">
                    <a:solidFill>
                      <a:schemeClr val="tx2"/>
                    </a:solidFill>
                    <a:latin typeface="Times New Roman" pitchFamily="18" charset="0"/>
                    <a:cs typeface="Times New Roman" pitchFamily="18" charset="0"/>
                  </a:rPr>
                  <a:t> </a:t>
                </a:r>
                <a:r>
                  <a:rPr lang="en-US" sz="2800" dirty="0" smtClean="0">
                    <a:solidFill>
                      <a:schemeClr val="tx2"/>
                    </a:solidFill>
                    <a:latin typeface="Times New Roman" pitchFamily="18" charset="0"/>
                    <a:cs typeface="Times New Roman" pitchFamily="18" charset="0"/>
                  </a:rPr>
                  <a:t>        K          SIZE(Models</a:t>
                </a:r>
                <a:r>
                  <a:rPr lang="en-US" sz="2800" dirty="0">
                    <a:solidFill>
                      <a:schemeClr val="tx2"/>
                    </a:solidFill>
                    <a:latin typeface="Times New Roman" pitchFamily="18" charset="0"/>
                    <a:cs typeface="Times New Roman" pitchFamily="18" charset="0"/>
                  </a:rPr>
                  <a:t>)</a:t>
                </a:r>
                <a:endParaRPr lang="en-US" sz="2800" dirty="0" smtClean="0">
                  <a:solidFill>
                    <a:schemeClr val="tx2"/>
                  </a:solidFill>
                  <a:latin typeface="Times New Roman" pitchFamily="18" charset="0"/>
                  <a:cs typeface="Times New Roman" pitchFamily="18" charset="0"/>
                </a:endParaRPr>
              </a:p>
              <a:p>
                <a:pPr marL="0" lvl="2"/>
                <a:r>
                  <a:rPr lang="en-US" sz="2800" dirty="0">
                    <a:solidFill>
                      <a:schemeClr val="tx2"/>
                    </a:solidFill>
                    <a:latin typeface="Times New Roman" pitchFamily="18" charset="0"/>
                    <a:cs typeface="Times New Roman" pitchFamily="18" charset="0"/>
                  </a:rPr>
                  <a:t> </a:t>
                </a:r>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for</a:t>
                </a:r>
                <a:r>
                  <a:rPr lang="en-US" sz="2800" dirty="0" smtClean="0">
                    <a:solidFill>
                      <a:schemeClr val="tx2"/>
                    </a:solidFill>
                    <a:latin typeface="Times New Roman" pitchFamily="18" charset="0"/>
                    <a:cs typeface="Times New Roman" pitchFamily="18" charset="0"/>
                  </a:rPr>
                  <a:t> </a:t>
                </a:r>
                <a14:m>
                  <m:oMath xmlns:m="http://schemas.openxmlformats.org/officeDocument/2006/math">
                    <m:r>
                      <a:rPr lang="en-US" sz="2800" b="0" i="1" dirty="0" smtClean="0">
                        <a:solidFill>
                          <a:schemeClr val="tx2"/>
                        </a:solidFill>
                        <a:latin typeface="Cambria Math"/>
                        <a:cs typeface="Times New Roman" pitchFamily="18" charset="0"/>
                      </a:rPr>
                      <m:t>𝑖</m:t>
                    </m:r>
                    <m:r>
                      <a:rPr lang="en-US" sz="2800" b="0" i="1" dirty="0" smtClean="0">
                        <a:solidFill>
                          <a:schemeClr val="tx2"/>
                        </a:solidFill>
                        <a:latin typeface="Cambria Math"/>
                        <a:cs typeface="Times New Roman" pitchFamily="18" charset="0"/>
                      </a:rPr>
                      <m:t>=1</m:t>
                    </m:r>
                  </m:oMath>
                </a14:m>
                <a:r>
                  <a:rPr lang="en-US" sz="2800" dirty="0">
                    <a:solidFill>
                      <a:schemeClr val="tx2"/>
                    </a:solidFill>
                    <a:latin typeface="Times New Roman" pitchFamily="18" charset="0"/>
                    <a:cs typeface="Times New Roman" pitchFamily="18" charset="0"/>
                  </a:rPr>
                  <a:t> </a:t>
                </a:r>
                <a:r>
                  <a:rPr lang="en-US" sz="2800" dirty="0">
                    <a:solidFill>
                      <a:srgbClr val="0070C0"/>
                    </a:solidFill>
                    <a:latin typeface="Times New Roman" pitchFamily="18" charset="0"/>
                    <a:cs typeface="Times New Roman" pitchFamily="18" charset="0"/>
                  </a:rPr>
                  <a:t>to</a:t>
                </a:r>
                <a:r>
                  <a:rPr lang="en-US" sz="2800" dirty="0">
                    <a:solidFill>
                      <a:schemeClr val="tx2"/>
                    </a:solidFill>
                    <a:latin typeface="Times New Roman" pitchFamily="18" charset="0"/>
                    <a:cs typeface="Times New Roman" pitchFamily="18" charset="0"/>
                  </a:rPr>
                  <a:t> </a:t>
                </a:r>
                <a:r>
                  <a:rPr lang="en-US" sz="2800" dirty="0" smtClean="0">
                    <a:solidFill>
                      <a:schemeClr val="tx2"/>
                    </a:solidFill>
                    <a:latin typeface="Times New Roman" pitchFamily="18" charset="0"/>
                    <a:cs typeface="Times New Roman" pitchFamily="18" charset="0"/>
                  </a:rPr>
                  <a:t>K </a:t>
                </a:r>
                <a:r>
                  <a:rPr lang="en-US" sz="2800" dirty="0" smtClean="0">
                    <a:solidFill>
                      <a:srgbClr val="0070C0"/>
                    </a:solidFill>
                    <a:latin typeface="Times New Roman" pitchFamily="18" charset="0"/>
                    <a:cs typeface="Times New Roman" pitchFamily="18" charset="0"/>
                  </a:rPr>
                  <a:t>do</a:t>
                </a:r>
              </a:p>
              <a:p>
                <a:pPr marL="0" lvl="2"/>
                <a14:m>
                  <m:oMath xmlns:m="http://schemas.openxmlformats.org/officeDocument/2006/math">
                    <m:r>
                      <a:rPr lang="en-US" sz="2800" b="0" i="1" dirty="0" smtClean="0">
                        <a:latin typeface="Cambria Math"/>
                        <a:cs typeface="Times New Roman" pitchFamily="18" charset="0"/>
                      </a:rPr>
                      <m:t>                </m:t>
                    </m:r>
                    <m:sSub>
                      <m:sSubPr>
                        <m:ctrlPr>
                          <a:rPr lang="en-US" sz="2800" i="1" dirty="0">
                            <a:latin typeface="Cambria Math"/>
                            <a:cs typeface="Times New Roman" pitchFamily="18" charset="0"/>
                          </a:rPr>
                        </m:ctrlPr>
                      </m:sSubPr>
                      <m:e>
                        <m:r>
                          <a:rPr lang="en-US" sz="2800" i="1" dirty="0">
                            <a:latin typeface="Cambria Math"/>
                            <a:cs typeface="Times New Roman" pitchFamily="18" charset="0"/>
                          </a:rPr>
                          <m:t>𝐶𝑀</m:t>
                        </m:r>
                      </m:e>
                      <m:sub>
                        <m:r>
                          <a:rPr lang="en-US" sz="2800" i="1" dirty="0">
                            <a:latin typeface="Cambria Math"/>
                            <a:cs typeface="Times New Roman" pitchFamily="18" charset="0"/>
                          </a:rPr>
                          <m:t>𝑖</m:t>
                        </m:r>
                      </m:sub>
                    </m:sSub>
                  </m:oMath>
                </a14:m>
                <a:r>
                  <a:rPr lang="en-US" dirty="0"/>
                  <a:t> </a:t>
                </a:r>
                <a:r>
                  <a:rPr lang="en-US" dirty="0" smtClean="0"/>
                  <a:t>                </a:t>
                </a:r>
                <a:r>
                  <a:rPr lang="en-US" sz="2800" dirty="0" smtClean="0">
                    <a:solidFill>
                      <a:schemeClr val="tx2"/>
                    </a:solidFill>
                    <a:latin typeface="Times New Roman" pitchFamily="18" charset="0"/>
                    <a:cs typeface="Times New Roman" pitchFamily="18" charset="0"/>
                  </a:rPr>
                  <a:t>Contact-Map(</a:t>
                </a:r>
                <a14:m>
                  <m:oMath xmlns:m="http://schemas.openxmlformats.org/officeDocument/2006/math">
                    <m:sSub>
                      <m:sSubPr>
                        <m:ctrlPr>
                          <a:rPr lang="en-US" sz="2800" i="1" dirty="0" smtClean="0">
                            <a:solidFill>
                              <a:schemeClr val="tx2"/>
                            </a:solidFill>
                            <a:latin typeface="Cambria Math"/>
                            <a:cs typeface="Times New Roman" pitchFamily="18" charset="0"/>
                          </a:rPr>
                        </m:ctrlPr>
                      </m:sSubPr>
                      <m:e>
                        <m:r>
                          <a:rPr lang="en-US" sz="2800" b="0" i="1" dirty="0" smtClean="0">
                            <a:solidFill>
                              <a:schemeClr val="tx2"/>
                            </a:solidFill>
                            <a:latin typeface="Cambria Math"/>
                            <a:cs typeface="Times New Roman" pitchFamily="18" charset="0"/>
                          </a:rPr>
                          <m:t>𝑀𝑜𝑑𝑒𝑙𝑠</m:t>
                        </m:r>
                      </m:e>
                      <m:sub>
                        <m:r>
                          <a:rPr lang="en-US" sz="2800" b="0" i="1" dirty="0" smtClean="0">
                            <a:solidFill>
                              <a:schemeClr val="tx2"/>
                            </a:solidFill>
                            <a:latin typeface="Cambria Math"/>
                            <a:cs typeface="Times New Roman" pitchFamily="18" charset="0"/>
                          </a:rPr>
                          <m:t>𝑖</m:t>
                        </m:r>
                      </m:sub>
                    </m:sSub>
                  </m:oMath>
                </a14:m>
                <a:r>
                  <a:rPr lang="en-US" sz="2800" dirty="0" smtClean="0">
                    <a:solidFill>
                      <a:schemeClr val="tx2"/>
                    </a:solidFill>
                    <a:latin typeface="Times New Roman" pitchFamily="18" charset="0"/>
                    <a:cs typeface="Times New Roman" pitchFamily="18" charset="0"/>
                  </a:rPr>
                  <a:t>) </a:t>
                </a:r>
                <a:endParaRPr lang="en-US" sz="2800" dirty="0" smtClean="0"/>
              </a:p>
              <a:p>
                <a:pPr marL="0" lvl="2"/>
                <a14:m>
                  <m:oMath xmlns:m="http://schemas.openxmlformats.org/officeDocument/2006/math">
                    <m:sSub>
                      <m:sSubPr>
                        <m:ctrlPr>
                          <a:rPr lang="en-US" sz="2800" i="1">
                            <a:latin typeface="Cambria Math"/>
                            <a:cs typeface="Times New Roman" pitchFamily="18" charset="0"/>
                          </a:rPr>
                        </m:ctrlPr>
                      </m:sSubPr>
                      <m:e>
                        <m:r>
                          <a:rPr lang="en-US" sz="2800" b="0" i="1" smtClean="0">
                            <a:latin typeface="Cambria Math"/>
                            <a:cs typeface="Times New Roman" pitchFamily="18" charset="0"/>
                          </a:rPr>
                          <m:t>                </m:t>
                        </m:r>
                        <m:r>
                          <a:rPr lang="en-US" sz="2800" i="1">
                            <a:latin typeface="Cambria Math"/>
                            <a:cs typeface="Times New Roman" pitchFamily="18" charset="0"/>
                          </a:rPr>
                          <m:t>𝑊𝑀</m:t>
                        </m:r>
                      </m:e>
                      <m:sub>
                        <m:r>
                          <a:rPr lang="en-US" sz="2800" i="1">
                            <a:latin typeface="Cambria Math"/>
                            <a:cs typeface="Times New Roman" pitchFamily="18" charset="0"/>
                          </a:rPr>
                          <m:t>𝑖</m:t>
                        </m:r>
                      </m:sub>
                    </m:sSub>
                  </m:oMath>
                </a14:m>
                <a:r>
                  <a:rPr lang="en-US" sz="2800" dirty="0" smtClean="0">
                    <a:solidFill>
                      <a:schemeClr val="tx2"/>
                    </a:solidFill>
                    <a:latin typeface="Times New Roman" pitchFamily="18" charset="0"/>
                    <a:cs typeface="Times New Roman" pitchFamily="18" charset="0"/>
                  </a:rPr>
                  <a:t>          Weights-Matrix(</a:t>
                </a:r>
                <a14:m>
                  <m:oMath xmlns:m="http://schemas.openxmlformats.org/officeDocument/2006/math">
                    <m:sSub>
                      <m:sSubPr>
                        <m:ctrlPr>
                          <a:rPr lang="en-US" sz="2800" i="1" dirty="0">
                            <a:solidFill>
                              <a:schemeClr val="tx2"/>
                            </a:solidFill>
                            <a:latin typeface="Cambria Math"/>
                            <a:cs typeface="Times New Roman" pitchFamily="18" charset="0"/>
                          </a:rPr>
                        </m:ctrlPr>
                      </m:sSubPr>
                      <m:e>
                        <m:r>
                          <a:rPr lang="en-US" sz="2800" i="1" dirty="0">
                            <a:solidFill>
                              <a:schemeClr val="tx2"/>
                            </a:solidFill>
                            <a:latin typeface="Cambria Math"/>
                            <a:cs typeface="Times New Roman" pitchFamily="18" charset="0"/>
                          </a:rPr>
                          <m:t>𝑀𝑜𝑑𝑒𝑙𝑠</m:t>
                        </m:r>
                      </m:e>
                      <m:sub>
                        <m:r>
                          <a:rPr lang="en-US" sz="2800" i="1" dirty="0">
                            <a:solidFill>
                              <a:schemeClr val="tx2"/>
                            </a:solidFill>
                            <a:latin typeface="Cambria Math"/>
                            <a:cs typeface="Times New Roman" pitchFamily="18" charset="0"/>
                          </a:rPr>
                          <m:t>𝑖</m:t>
                        </m:r>
                      </m:sub>
                    </m:sSub>
                  </m:oMath>
                </a14:m>
                <a:r>
                  <a:rPr lang="en-US" sz="2800" dirty="0" smtClean="0">
                    <a:solidFill>
                      <a:schemeClr val="tx2"/>
                    </a:solidFill>
                    <a:latin typeface="Times New Roman" pitchFamily="18" charset="0"/>
                    <a:cs typeface="Times New Roman" pitchFamily="18" charset="0"/>
                  </a:rPr>
                  <a:t>,</a:t>
                </a:r>
                <a:r>
                  <a:rPr lang="en-US" sz="2800" dirty="0">
                    <a:solidFill>
                      <a:schemeClr val="tx2"/>
                    </a:solidFill>
                    <a:cs typeface="Times New Roman" pitchFamily="18" charset="0"/>
                  </a:rPr>
                  <a:t> </a:t>
                </a:r>
                <a14:m>
                  <m:oMath xmlns:m="http://schemas.openxmlformats.org/officeDocument/2006/math">
                    <m:sSub>
                      <m:sSubPr>
                        <m:ctrlPr>
                          <a:rPr lang="en-US" sz="2800" i="1" dirty="0">
                            <a:solidFill>
                              <a:schemeClr val="tx2"/>
                            </a:solidFill>
                            <a:latin typeface="Cambria Math"/>
                            <a:cs typeface="Times New Roman" pitchFamily="18" charset="0"/>
                          </a:rPr>
                        </m:ctrlPr>
                      </m:sSubPr>
                      <m:e>
                        <m:r>
                          <a:rPr lang="en-US" sz="2800" b="0" i="1" dirty="0" smtClean="0">
                            <a:solidFill>
                              <a:schemeClr val="tx2"/>
                            </a:solidFill>
                            <a:latin typeface="Cambria Math"/>
                            <a:cs typeface="Times New Roman" pitchFamily="18" charset="0"/>
                          </a:rPr>
                          <m:t>𝑃𝑟𝑜𝑄</m:t>
                        </m:r>
                        <m:r>
                          <a:rPr lang="en-US" sz="2800" b="0" i="1" dirty="0" smtClean="0">
                            <a:solidFill>
                              <a:schemeClr val="tx2"/>
                            </a:solidFill>
                            <a:latin typeface="Cambria Math"/>
                            <a:cs typeface="Times New Roman" pitchFamily="18" charset="0"/>
                          </a:rPr>
                          <m:t>2</m:t>
                        </m:r>
                        <m:r>
                          <a:rPr lang="en-US" sz="2800" b="0" i="1" dirty="0" smtClean="0">
                            <a:solidFill>
                              <a:schemeClr val="tx2"/>
                            </a:solidFill>
                            <a:latin typeface="Cambria Math"/>
                            <a:cs typeface="Times New Roman" pitchFamily="18" charset="0"/>
                          </a:rPr>
                          <m:t>𝑆</m:t>
                        </m:r>
                      </m:e>
                      <m:sub>
                        <m:r>
                          <a:rPr lang="en-US" sz="2800" i="1" dirty="0">
                            <a:solidFill>
                              <a:schemeClr val="tx2"/>
                            </a:solidFill>
                            <a:latin typeface="Cambria Math"/>
                            <a:cs typeface="Times New Roman" pitchFamily="18" charset="0"/>
                          </a:rPr>
                          <m:t>𝑖</m:t>
                        </m:r>
                      </m:sub>
                    </m:sSub>
                  </m:oMath>
                </a14:m>
                <a:r>
                  <a:rPr lang="en-US" sz="2800" dirty="0" smtClean="0">
                    <a:solidFill>
                      <a:schemeClr val="tx2"/>
                    </a:solidFill>
                    <a:latin typeface="Times New Roman" pitchFamily="18" charset="0"/>
                    <a:cs typeface="Times New Roman" pitchFamily="18" charset="0"/>
                  </a:rPr>
                  <a:t>)</a:t>
                </a:r>
              </a:p>
              <a:p>
                <a:pPr marL="0" lvl="2"/>
                <a:r>
                  <a:rPr lang="en-US" sz="2800" dirty="0">
                    <a:solidFill>
                      <a:schemeClr val="tx2"/>
                    </a:solidFill>
                    <a:latin typeface="Times New Roman" pitchFamily="18" charset="0"/>
                    <a:cs typeface="Times New Roman" pitchFamily="18" charset="0"/>
                  </a:rPr>
                  <a:t> </a:t>
                </a:r>
                <a:r>
                  <a:rPr lang="en-US" sz="2800" dirty="0" smtClean="0">
                    <a:solidFill>
                      <a:schemeClr val="tx2"/>
                    </a:solidFill>
                    <a:latin typeface="Times New Roman" pitchFamily="18" charset="0"/>
                    <a:cs typeface="Times New Roman" pitchFamily="18" charset="0"/>
                  </a:rPr>
                  <a:t>   </a:t>
                </a:r>
                <a:r>
                  <a:rPr lang="en-US" sz="2800" dirty="0">
                    <a:solidFill>
                      <a:schemeClr val="tx2"/>
                    </a:solidFill>
                    <a:latin typeface="Times New Roman" pitchFamily="18" charset="0"/>
                    <a:cs typeface="Times New Roman" pitchFamily="18" charset="0"/>
                  </a:rPr>
                  <a:t> </a:t>
                </a:r>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end for</a:t>
                </a:r>
              </a:p>
              <a:p>
                <a:pPr marL="0" lvl="2"/>
                <a:r>
                  <a:rPr lang="en-US" sz="2800" dirty="0">
                    <a:solidFill>
                      <a:schemeClr val="tx2"/>
                    </a:solidFill>
                    <a:latin typeface="Times New Roman" pitchFamily="18" charset="0"/>
                    <a:cs typeface="Times New Roman" pitchFamily="18" charset="0"/>
                  </a:rPr>
                  <a:t> </a:t>
                </a:r>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then </a:t>
                </a:r>
                <a14:m>
                  <m:oMath xmlns:m="http://schemas.openxmlformats.org/officeDocument/2006/math">
                    <m:r>
                      <a:rPr lang="en-US" sz="2800" b="0" i="1" smtClean="0">
                        <a:solidFill>
                          <a:schemeClr val="tx2"/>
                        </a:solidFill>
                        <a:latin typeface="Cambria Math"/>
                        <a:cs typeface="Times New Roman" pitchFamily="18" charset="0"/>
                      </a:rPr>
                      <m:t>𝑋𝑌𝑍</m:t>
                    </m:r>
                    <m:r>
                      <a:rPr lang="en-US" sz="2800" b="0" i="1" smtClean="0">
                        <a:solidFill>
                          <a:schemeClr val="tx2"/>
                        </a:solidFill>
                        <a:latin typeface="Cambria Math"/>
                        <a:cs typeface="Times New Roman" pitchFamily="18" charset="0"/>
                      </a:rPr>
                      <m:t>            </m:t>
                    </m:r>
                  </m:oMath>
                </a14:m>
                <a:r>
                  <a:rPr lang="en-US" sz="2800" dirty="0" smtClean="0">
                    <a:latin typeface="Times New Roman" pitchFamily="18" charset="0"/>
                    <a:cs typeface="Times New Roman" pitchFamily="18" charset="0"/>
                  </a:rPr>
                  <a:t>WMDS(</a:t>
                </a:r>
                <a14:m>
                  <m:oMath xmlns:m="http://schemas.openxmlformats.org/officeDocument/2006/math">
                    <m:nary>
                      <m:naryPr>
                        <m:chr m:val="∑"/>
                        <m:ctrlPr>
                          <a:rPr lang="en-US" sz="2800" i="1" smtClean="0">
                            <a:latin typeface="Cambria Math"/>
                          </a:rPr>
                        </m:ctrlPr>
                      </m:naryPr>
                      <m:sub>
                        <m:r>
                          <m:rPr>
                            <m:brk m:alnAt="23"/>
                          </m:rPr>
                          <a:rPr lang="en-US" sz="2800" b="0" i="1" smtClean="0">
                            <a:latin typeface="Cambria Math"/>
                          </a:rPr>
                          <m:t>𝑖</m:t>
                        </m:r>
                        <m:r>
                          <a:rPr lang="en-US" sz="2800" b="0" i="1" smtClean="0">
                            <a:latin typeface="Cambria Math"/>
                          </a:rPr>
                          <m:t>=1</m:t>
                        </m:r>
                      </m:sub>
                      <m:sup>
                        <m:r>
                          <a:rPr lang="en-US" sz="2800" b="0" i="1" smtClean="0">
                            <a:latin typeface="Cambria Math"/>
                          </a:rPr>
                          <m:t>𝐾</m:t>
                        </m:r>
                      </m:sup>
                      <m:e>
                        <m:box>
                          <m:boxPr>
                            <m:ctrlPr>
                              <a:rPr lang="en-US" sz="2800" i="1" smtClean="0">
                                <a:latin typeface="Cambria Math"/>
                              </a:rPr>
                            </m:ctrlPr>
                          </m:boxPr>
                          <m:e>
                            <m:argPr>
                              <m:argSz m:val="-1"/>
                            </m:argPr>
                            <m:f>
                              <m:fPr>
                                <m:ctrlPr>
                                  <a:rPr lang="en-US" sz="2800" i="1" smtClean="0">
                                    <a:latin typeface="Cambria Math"/>
                                  </a:rPr>
                                </m:ctrlPr>
                              </m:fPr>
                              <m:num>
                                <m:sSub>
                                  <m:sSubPr>
                                    <m:ctrlPr>
                                      <a:rPr lang="en-US" sz="2800" i="1" smtClean="0">
                                        <a:latin typeface="Cambria Math"/>
                                      </a:rPr>
                                    </m:ctrlPr>
                                  </m:sSubPr>
                                  <m:e>
                                    <m:r>
                                      <a:rPr lang="en-US" sz="2800" b="0" i="1" smtClean="0">
                                        <a:latin typeface="Cambria Math"/>
                                      </a:rPr>
                                      <m:t>𝐶𝑀</m:t>
                                    </m:r>
                                  </m:e>
                                  <m:sub>
                                    <m:r>
                                      <a:rPr lang="en-US" sz="2800" b="0" i="1" smtClean="0">
                                        <a:latin typeface="Cambria Math"/>
                                      </a:rPr>
                                      <m:t>𝑖</m:t>
                                    </m:r>
                                  </m:sub>
                                </m:sSub>
                              </m:num>
                              <m:den>
                                <m:r>
                                  <a:rPr lang="en-US" sz="2800" b="0" i="1" smtClean="0">
                                    <a:latin typeface="Cambria Math"/>
                                  </a:rPr>
                                  <m:t>𝐾</m:t>
                                </m:r>
                              </m:den>
                            </m:f>
                          </m:e>
                        </m:box>
                      </m:e>
                    </m:nary>
                  </m:oMath>
                </a14:m>
                <a:r>
                  <a:rPr lang="en-US" sz="2800" dirty="0" smtClean="0">
                    <a:latin typeface="Times New Roman" pitchFamily="18" charset="0"/>
                    <a:cs typeface="Times New Roman" pitchFamily="18" charset="0"/>
                  </a:rPr>
                  <a:t>,</a:t>
                </a:r>
                <a:r>
                  <a:rPr lang="pt-BR" sz="2800" dirty="0" smtClean="0"/>
                  <a:t> </a:t>
                </a:r>
                <a14:m>
                  <m:oMath xmlns:m="http://schemas.openxmlformats.org/officeDocument/2006/math">
                    <m:nary>
                      <m:naryPr>
                        <m:chr m:val="∑"/>
                        <m:ctrlPr>
                          <a:rPr lang="en-US" sz="2800" i="1">
                            <a:latin typeface="Cambria Math"/>
                          </a:rPr>
                        </m:ctrlPr>
                      </m:naryPr>
                      <m:sub>
                        <m:r>
                          <m:rPr>
                            <m:brk m:alnAt="23"/>
                          </m:rPr>
                          <a:rPr lang="en-US" sz="2800" i="1">
                            <a:latin typeface="Cambria Math"/>
                          </a:rPr>
                          <m:t>𝑖</m:t>
                        </m:r>
                        <m:r>
                          <a:rPr lang="en-US" sz="2800" i="1">
                            <a:latin typeface="Cambria Math"/>
                          </a:rPr>
                          <m:t>=1</m:t>
                        </m:r>
                      </m:sub>
                      <m:sup>
                        <m:r>
                          <a:rPr lang="en-US" sz="2800" i="1">
                            <a:latin typeface="Cambria Math"/>
                          </a:rPr>
                          <m:t>𝐾</m:t>
                        </m:r>
                      </m:sup>
                      <m:e>
                        <m:box>
                          <m:boxPr>
                            <m:ctrlPr>
                              <a:rPr lang="en-US" sz="2800" i="1">
                                <a:latin typeface="Cambria Math"/>
                              </a:rPr>
                            </m:ctrlPr>
                          </m:boxPr>
                          <m:e>
                            <m:argPr>
                              <m:argSz m:val="-1"/>
                            </m:argPr>
                            <m:f>
                              <m:fPr>
                                <m:ctrlPr>
                                  <a:rPr lang="en-US" sz="2800" i="1">
                                    <a:latin typeface="Cambria Math"/>
                                  </a:rPr>
                                </m:ctrlPr>
                              </m:fPr>
                              <m:num>
                                <m:sSub>
                                  <m:sSubPr>
                                    <m:ctrlPr>
                                      <a:rPr lang="en-US" sz="2800" i="1">
                                        <a:latin typeface="Cambria Math"/>
                                      </a:rPr>
                                    </m:ctrlPr>
                                  </m:sSubPr>
                                  <m:e>
                                    <m:r>
                                      <a:rPr lang="en-US" sz="2800" b="0" i="1" smtClean="0">
                                        <a:latin typeface="Cambria Math"/>
                                      </a:rPr>
                                      <m:t>𝑤</m:t>
                                    </m:r>
                                    <m:r>
                                      <a:rPr lang="en-US" sz="2800" i="1">
                                        <a:latin typeface="Cambria Math"/>
                                      </a:rPr>
                                      <m:t>𝑀</m:t>
                                    </m:r>
                                  </m:e>
                                  <m:sub>
                                    <m:r>
                                      <a:rPr lang="en-US" sz="2800" i="1">
                                        <a:latin typeface="Cambria Math"/>
                                      </a:rPr>
                                      <m:t>𝑖</m:t>
                                    </m:r>
                                  </m:sub>
                                </m:sSub>
                              </m:num>
                              <m:den>
                                <m:r>
                                  <a:rPr lang="en-US" sz="2800" i="1">
                                    <a:latin typeface="Cambria Math"/>
                                  </a:rPr>
                                  <m:t>𝐾</m:t>
                                </m:r>
                              </m:den>
                            </m:f>
                          </m:e>
                        </m:box>
                      </m:e>
                    </m:nary>
                  </m:oMath>
                </a14:m>
                <a:r>
                  <a:rPr lang="en-US" sz="2800" dirty="0" smtClean="0">
                    <a:latin typeface="Times New Roman" pitchFamily="18" charset="0"/>
                    <a:cs typeface="Times New Roman" pitchFamily="18" charset="0"/>
                  </a:rPr>
                  <a:t>)</a:t>
                </a:r>
              </a:p>
              <a:p>
                <a:pPr marL="0" lvl="2"/>
                <a:r>
                  <a:rPr lang="en-US" sz="2800" b="0" dirty="0" smtClean="0">
                    <a:solidFill>
                      <a:schemeClr val="tx2"/>
                    </a:solidFill>
                    <a:cs typeface="Times New Roman" pitchFamily="18" charset="0"/>
                  </a:rPr>
                  <a:t>                 </a:t>
                </a:r>
                <a14:m>
                  <m:oMath xmlns:m="http://schemas.openxmlformats.org/officeDocument/2006/math">
                    <m:r>
                      <a:rPr lang="en-US" sz="2800" b="0" i="1" smtClean="0">
                        <a:solidFill>
                          <a:schemeClr val="tx2"/>
                        </a:solidFill>
                        <a:latin typeface="Cambria Math"/>
                        <a:cs typeface="Times New Roman" pitchFamily="18" charset="0"/>
                      </a:rPr>
                      <m:t>𝑃𝐷𝐵</m:t>
                    </m:r>
                    <m:r>
                      <a:rPr lang="en-US" sz="2800" i="1">
                        <a:solidFill>
                          <a:schemeClr val="tx2"/>
                        </a:solidFill>
                        <a:latin typeface="Cambria Math"/>
                        <a:cs typeface="Times New Roman" pitchFamily="18" charset="0"/>
                      </a:rPr>
                      <m:t> </m:t>
                    </m:r>
                    <m:r>
                      <a:rPr lang="en-US" sz="2800" b="0" i="1" smtClean="0">
                        <a:solidFill>
                          <a:schemeClr val="tx2"/>
                        </a:solidFill>
                        <a:latin typeface="Cambria Math"/>
                        <a:cs typeface="Times New Roman" pitchFamily="18" charset="0"/>
                      </a:rPr>
                      <m:t>           </m:t>
                    </m:r>
                  </m:oMath>
                </a14:m>
                <a:r>
                  <a:rPr lang="en-US" sz="2800" dirty="0" smtClean="0">
                    <a:latin typeface="Times New Roman" pitchFamily="18" charset="0"/>
                    <a:cs typeface="Times New Roman" pitchFamily="18" charset="0"/>
                  </a:rPr>
                  <a:t>XYZ2PDB(</a:t>
                </a:r>
                <a14:m>
                  <m:oMath xmlns:m="http://schemas.openxmlformats.org/officeDocument/2006/math">
                    <m:r>
                      <a:rPr lang="en-US" sz="2800" i="1">
                        <a:solidFill>
                          <a:schemeClr val="tx2"/>
                        </a:solidFill>
                        <a:latin typeface="Cambria Math"/>
                        <a:cs typeface="Times New Roman" pitchFamily="18" charset="0"/>
                      </a:rPr>
                      <m:t>𝑋𝑌𝑍</m:t>
                    </m:r>
                  </m:oMath>
                </a14:m>
                <a:r>
                  <a:rPr lang="en-US" sz="2800" dirty="0" smtClean="0">
                    <a:latin typeface="Times New Roman" pitchFamily="18" charset="0"/>
                    <a:cs typeface="Times New Roman" pitchFamily="18" charset="0"/>
                  </a:rPr>
                  <a:t>)</a:t>
                </a:r>
                <a:r>
                  <a:rPr lang="en-US" sz="2800" dirty="0" smtClean="0"/>
                  <a:t>  </a:t>
                </a:r>
                <a:endParaRPr lang="en-US" sz="2800" dirty="0"/>
              </a:p>
              <a:p>
                <a:pPr marL="0" lvl="2"/>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return</a:t>
                </a:r>
                <a:r>
                  <a:rPr lang="en-US" sz="2800" dirty="0" smtClean="0">
                    <a:solidFill>
                      <a:schemeClr val="tx2"/>
                    </a:solidFill>
                    <a:latin typeface="Times New Roman" pitchFamily="18" charset="0"/>
                    <a:cs typeface="Times New Roman" pitchFamily="18" charset="0"/>
                  </a:rPr>
                  <a:t> PDB file of individual model</a:t>
                </a:r>
                <a:endParaRPr lang="en-US" sz="2800" dirty="0">
                  <a:solidFill>
                    <a:schemeClr val="tx2"/>
                  </a:solidFill>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52400" y="1486188"/>
                <a:ext cx="8839200" cy="4919167"/>
              </a:xfrm>
              <a:prstGeom prst="rect">
                <a:avLst/>
              </a:prstGeom>
              <a:blipFill rotWithShape="1">
                <a:blip r:embed="rId3"/>
                <a:stretch>
                  <a:fillRect l="-1379" t="-1239" b="-2354"/>
                </a:stretch>
              </a:blipFill>
            </p:spPr>
            <p:txBody>
              <a:bodyPr/>
              <a:lstStyle/>
              <a:p>
                <a:r>
                  <a:rPr lang="en-US">
                    <a:noFill/>
                  </a:rPr>
                  <a:t> </a:t>
                </a:r>
              </a:p>
            </p:txBody>
          </p:sp>
        </mc:Fallback>
      </mc:AlternateContent>
      <p:cxnSp>
        <p:nvCxnSpPr>
          <p:cNvPr id="18" name="Straight Arrow Connector 17"/>
          <p:cNvCxnSpPr/>
          <p:nvPr/>
        </p:nvCxnSpPr>
        <p:spPr>
          <a:xfrm flipH="1">
            <a:off x="1371600" y="30480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62200" y="390567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362200" y="43434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528886" y="51816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28886" y="56388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Content Placeholder 2"/>
              <p:cNvSpPr txBox="1">
                <a:spLocks/>
              </p:cNvSpPr>
              <p:nvPr/>
            </p:nvSpPr>
            <p:spPr>
              <a:xfrm>
                <a:off x="609600" y="4539442"/>
                <a:ext cx="8229600" cy="186591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q"/>
                  <a:defRPr sz="2400" kern="1200">
                    <a:solidFill>
                      <a:schemeClr val="tx2"/>
                    </a:solidFill>
                    <a:latin typeface="Comic Sans MS" pitchFamily="66" charset="0"/>
                    <a:ea typeface="+mn-ea"/>
                    <a:cs typeface="+mn-cs"/>
                  </a:defRPr>
                </a:lvl1pPr>
                <a:lvl2pPr marL="742950" indent="-285750" algn="l" defTabSz="914400" rtl="0" eaLnBrk="1" latinLnBrk="0" hangingPunct="1">
                  <a:spcBef>
                    <a:spcPct val="20000"/>
                  </a:spcBef>
                  <a:buClr>
                    <a:schemeClr val="accent2"/>
                  </a:buClr>
                  <a:buSzPct val="85000"/>
                  <a:buFont typeface="Wingdings" pitchFamily="2" charset="2"/>
                  <a:buChar char="v"/>
                  <a:defRPr sz="2000" kern="1200">
                    <a:solidFill>
                      <a:schemeClr val="tx2"/>
                    </a:solidFill>
                    <a:latin typeface="Comic Sans MS" pitchFamily="66" charset="0"/>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Comic Sans MS" pitchFamily="66" charset="0"/>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Comic Sans MS" pitchFamily="66" charset="0"/>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Comic Sans MS" pitchFamily="66" charset="0"/>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spcBef>
                    <a:spcPts val="600"/>
                  </a:spcBef>
                  <a:spcAft>
                    <a:spcPts val="600"/>
                  </a:spcAft>
                  <a:buFont typeface="Wingdings" pitchFamily="2" charset="2"/>
                  <a:buNone/>
                </a:pPr>
                <a:r>
                  <a:rPr lang="en-US" sz="2800" dirty="0" smtClean="0"/>
                  <a:t>	      </a:t>
                </a:r>
                <a14:m>
                  <m:oMath xmlns:m="http://schemas.openxmlformats.org/officeDocument/2006/math">
                    <m:sSub>
                      <m:sSubPr>
                        <m:ctrlPr>
                          <a:rPr lang="en-US" sz="2800" i="1" smtClean="0">
                            <a:latin typeface="Cambria Math"/>
                          </a:rPr>
                        </m:ctrlPr>
                      </m:sSubPr>
                      <m:e>
                        <m:r>
                          <a:rPr lang="en-US" sz="2800" b="0" i="1" smtClean="0">
                            <a:latin typeface="Cambria Math"/>
                          </a:rPr>
                          <m:t>𝑊𝑀</m:t>
                        </m:r>
                      </m:e>
                      <m:sub>
                        <m:r>
                          <a:rPr lang="en-US" sz="2800" b="0" i="1" smtClean="0">
                            <a:latin typeface="Cambria Math"/>
                          </a:rPr>
                          <m:t>𝑖</m:t>
                        </m:r>
                      </m:sub>
                    </m:sSub>
                    <m:r>
                      <m:rPr>
                        <m:nor/>
                      </m:rPr>
                      <a:rPr lang="en-US" sz="2000" dirty="0"/>
                      <m:t>= </m:t>
                    </m:r>
                    <m:d>
                      <m:dPr>
                        <m:begChr m:val="["/>
                        <m:endChr m:val="]"/>
                        <m:ctrlPr>
                          <a:rPr lang="en-US" sz="2000" i="1">
                            <a:latin typeface="Cambria Math"/>
                          </a:rPr>
                        </m:ctrlPr>
                      </m:dPr>
                      <m:e>
                        <m:m>
                          <m:mPr>
                            <m:mcs>
                              <m:mc>
                                <m:mcPr>
                                  <m:count m:val="3"/>
                                  <m:mcJc m:val="center"/>
                                </m:mcPr>
                              </m:mc>
                            </m:mcs>
                            <m:ctrlPr>
                              <a:rPr lang="en-US" sz="2000" i="1">
                                <a:latin typeface="Cambria Math"/>
                              </a:rPr>
                            </m:ctrlPr>
                          </m:mPr>
                          <m:mr>
                            <m:e>
                              <m:r>
                                <m:rPr>
                                  <m:brk m:alnAt="7"/>
                                </m:rPr>
                                <a:rPr lang="en-US" sz="2000" i="1">
                                  <a:latin typeface="Cambria Math"/>
                                </a:rPr>
                                <m:t>1</m:t>
                              </m:r>
                            </m:e>
                            <m:e>
                              <m:sSub>
                                <m:sSubPr>
                                  <m:ctrlPr>
                                    <a:rPr lang="en-US" sz="2000" i="1">
                                      <a:latin typeface="Cambria Math"/>
                                    </a:rPr>
                                  </m:ctrlPr>
                                </m:sSubPr>
                                <m:e>
                                  <m:r>
                                    <a:rPr lang="en-US" sz="2000" i="1">
                                      <a:latin typeface="Cambria Math"/>
                                    </a:rPr>
                                    <m:t>𝑞</m:t>
                                  </m:r>
                                </m:e>
                                <m:sub>
                                  <m:r>
                                    <a:rPr lang="en-US" sz="2000" i="1">
                                      <a:latin typeface="Cambria Math"/>
                                    </a:rPr>
                                    <m:t>1</m:t>
                                  </m:r>
                                </m:sub>
                              </m:sSub>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2</m:t>
                                  </m:r>
                                </m:sub>
                              </m:sSub>
                              <m:r>
                                <a:rPr lang="en-US" sz="2000" i="1">
                                  <a:latin typeface="Cambria Math"/>
                                  <a:ea typeface="Cambria Math"/>
                                </a:rPr>
                                <m:t>       </m:t>
                              </m:r>
                              <m:r>
                                <a:rPr lang="en-US" sz="2000" i="1">
                                  <a:latin typeface="Cambria Math"/>
                                </a:rPr>
                                <m:t>⋯</m:t>
                              </m:r>
                            </m:e>
                            <m:e>
                              <m:sSub>
                                <m:sSubPr>
                                  <m:ctrlPr>
                                    <a:rPr lang="en-US" sz="2000" i="1">
                                      <a:latin typeface="Cambria Math"/>
                                    </a:rPr>
                                  </m:ctrlPr>
                                </m:sSubPr>
                                <m:e>
                                  <m:r>
                                    <a:rPr lang="en-US" sz="2000" i="1">
                                      <a:latin typeface="Cambria Math"/>
                                    </a:rPr>
                                    <m:t>𝑞</m:t>
                                  </m:r>
                                </m:e>
                                <m:sub>
                                  <m:r>
                                    <a:rPr lang="en-US" sz="2000" i="1">
                                      <a:latin typeface="Cambria Math"/>
                                    </a:rPr>
                                    <m:t>1</m:t>
                                  </m:r>
                                </m:sub>
                              </m:sSub>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𝑛</m:t>
                                  </m:r>
                                </m:sub>
                              </m:sSub>
                            </m:e>
                          </m:mr>
                          <m:mr>
                            <m:e>
                              <m:r>
                                <a:rPr lang="en-US" sz="2000" i="1">
                                  <a:latin typeface="Cambria Math"/>
                                </a:rPr>
                                <m:t>⋮</m:t>
                              </m:r>
                            </m:e>
                            <m:e>
                              <m:r>
                                <a:rPr lang="en-US" sz="2000" i="1">
                                  <a:latin typeface="Cambria Math"/>
                                </a:rPr>
                                <m:t>⋱</m:t>
                              </m:r>
                            </m:e>
                            <m:e>
                              <m:r>
                                <a:rPr lang="en-US" sz="2000" i="1">
                                  <a:latin typeface="Cambria Math"/>
                                </a:rPr>
                                <m:t>⋮</m:t>
                              </m:r>
                            </m:e>
                          </m:mr>
                          <m:mr>
                            <m:e>
                              <m:sSub>
                                <m:sSubPr>
                                  <m:ctrlPr>
                                    <a:rPr lang="en-US" sz="2000" i="1">
                                      <a:latin typeface="Cambria Math"/>
                                    </a:rPr>
                                  </m:ctrlPr>
                                </m:sSubPr>
                                <m:e>
                                  <m:r>
                                    <a:rPr lang="en-US" sz="2000" i="1">
                                      <a:latin typeface="Cambria Math"/>
                                    </a:rPr>
                                    <m:t>𝑞</m:t>
                                  </m:r>
                                </m:e>
                                <m:sub>
                                  <m:r>
                                    <a:rPr lang="en-US" sz="2000" i="1">
                                      <a:latin typeface="Cambria Math"/>
                                    </a:rPr>
                                    <m:t>𝑛</m:t>
                                  </m:r>
                                </m:sub>
                              </m:sSub>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1</m:t>
                                  </m:r>
                                </m:sub>
                              </m:sSub>
                            </m:e>
                            <m:e>
                              <m:sSub>
                                <m:sSubPr>
                                  <m:ctrlPr>
                                    <a:rPr lang="en-US" sz="2000" i="1">
                                      <a:latin typeface="Cambria Math"/>
                                    </a:rPr>
                                  </m:ctrlPr>
                                </m:sSubPr>
                                <m:e>
                                  <m:r>
                                    <a:rPr lang="en-US" sz="2000" i="1">
                                      <a:latin typeface="Cambria Math"/>
                                    </a:rPr>
                                    <m:t>𝑞</m:t>
                                  </m:r>
                                </m:e>
                                <m:sub>
                                  <m:r>
                                    <a:rPr lang="en-US" sz="2000" i="1">
                                      <a:latin typeface="Cambria Math"/>
                                    </a:rPr>
                                    <m:t>𝑛</m:t>
                                  </m:r>
                                </m:sub>
                              </m:sSub>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2          </m:t>
                                  </m:r>
                                </m:sub>
                              </m:sSub>
                              <m:r>
                                <a:rPr lang="en-US" sz="2000" i="1">
                                  <a:latin typeface="Cambria Math"/>
                                </a:rPr>
                                <m:t>⋯</m:t>
                              </m:r>
                            </m:e>
                            <m:e>
                              <m:r>
                                <a:rPr lang="en-US" sz="2000" i="1">
                                  <a:latin typeface="Cambria Math"/>
                                </a:rPr>
                                <m:t>1</m:t>
                              </m:r>
                            </m:e>
                          </m:mr>
                        </m:m>
                      </m:e>
                    </m:d>
                  </m:oMath>
                </a14:m>
                <a:endParaRPr lang="en-US" sz="2000" dirty="0"/>
              </a:p>
              <a:p>
                <a:pPr marL="0" indent="0">
                  <a:spcBef>
                    <a:spcPts val="600"/>
                  </a:spcBef>
                  <a:spcAft>
                    <a:spcPts val="600"/>
                  </a:spcAft>
                  <a:buFont typeface="Wingdings" pitchFamily="2" charset="2"/>
                  <a:buNone/>
                </a:pPr>
                <a:r>
                  <a:rPr lang="en-US" sz="1800" dirty="0"/>
                  <a:t>   where </a:t>
                </a:r>
                <a:r>
                  <a:rPr lang="en-US" sz="1800" i="1" dirty="0"/>
                  <a:t>q</a:t>
                </a:r>
                <a:r>
                  <a:rPr lang="en-US" sz="1800" i="1" baseline="-25000" dirty="0"/>
                  <a:t>1</a:t>
                </a:r>
                <a:r>
                  <a:rPr lang="en-US" sz="1800" dirty="0"/>
                  <a:t>, q</a:t>
                </a:r>
                <a:r>
                  <a:rPr lang="en-US" sz="1800" i="1" baseline="-25000" dirty="0"/>
                  <a:t>2</a:t>
                </a:r>
                <a:r>
                  <a:rPr lang="en-US" sz="1800" dirty="0"/>
                  <a:t>,… are the ProQ2 </a:t>
                </a:r>
                <a:r>
                  <a:rPr lang="en-US" sz="1800" dirty="0" smtClean="0"/>
                  <a:t>values of residue </a:t>
                </a:r>
                <a:r>
                  <a:rPr lang="en-US" sz="1800" dirty="0"/>
                  <a:t>1, 2,…, n for </a:t>
                </a:r>
                <a:r>
                  <a:rPr lang="en-US" sz="1800" dirty="0" smtClean="0"/>
                  <a:t>model </a:t>
                </a:r>
                <a:r>
                  <a:rPr lang="en-US" sz="1800" dirty="0" err="1" smtClean="0"/>
                  <a:t>i</a:t>
                </a:r>
                <a:endParaRPr lang="en-US" sz="1800" dirty="0"/>
              </a:p>
            </p:txBody>
          </p:sp>
        </mc:Choice>
        <mc:Fallback>
          <p:sp>
            <p:nvSpPr>
              <p:cNvPr id="8" name="Content Placeholder 2"/>
              <p:cNvSpPr txBox="1">
                <a:spLocks noRot="1" noChangeAspect="1" noMove="1" noResize="1" noEditPoints="1" noAdjustHandles="1" noChangeArrowheads="1" noChangeShapeType="1" noTextEdit="1"/>
              </p:cNvSpPr>
              <p:nvPr/>
            </p:nvSpPr>
            <p:spPr>
              <a:xfrm>
                <a:off x="609600" y="4539442"/>
                <a:ext cx="8229600" cy="1865913"/>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3762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52400"/>
            <a:ext cx="7315200" cy="1154097"/>
          </a:xfrm>
        </p:spPr>
        <p:txBody>
          <a:bodyPr>
            <a:normAutofit/>
          </a:bodyPr>
          <a:lstStyle/>
          <a:p>
            <a:r>
              <a:rPr lang="en-US" dirty="0" smtClean="0"/>
              <a:t>Other Weights Matrix</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dirty="0"/>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457200" y="2401287"/>
                <a:ext cx="8229600" cy="186591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q"/>
                  <a:defRPr sz="2400" kern="1200">
                    <a:solidFill>
                      <a:schemeClr val="tx2"/>
                    </a:solidFill>
                    <a:latin typeface="Comic Sans MS" pitchFamily="66" charset="0"/>
                    <a:ea typeface="+mn-ea"/>
                    <a:cs typeface="+mn-cs"/>
                  </a:defRPr>
                </a:lvl1pPr>
                <a:lvl2pPr marL="742950" indent="-285750" algn="l" defTabSz="914400" rtl="0" eaLnBrk="1" latinLnBrk="0" hangingPunct="1">
                  <a:spcBef>
                    <a:spcPct val="20000"/>
                  </a:spcBef>
                  <a:buClr>
                    <a:schemeClr val="accent2"/>
                  </a:buClr>
                  <a:buSzPct val="85000"/>
                  <a:buFont typeface="Wingdings" pitchFamily="2" charset="2"/>
                  <a:buChar char="v"/>
                  <a:defRPr sz="2000" kern="1200">
                    <a:solidFill>
                      <a:schemeClr val="tx2"/>
                    </a:solidFill>
                    <a:latin typeface="Comic Sans MS" pitchFamily="66" charset="0"/>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Comic Sans MS" pitchFamily="66" charset="0"/>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Comic Sans MS" pitchFamily="66" charset="0"/>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Comic Sans MS" pitchFamily="66" charset="0"/>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spcBef>
                    <a:spcPts val="600"/>
                  </a:spcBef>
                  <a:spcAft>
                    <a:spcPts val="600"/>
                  </a:spcAft>
                  <a:buFont typeface="Wingdings" pitchFamily="2" charset="2"/>
                  <a:buNone/>
                </a:pPr>
                <a:r>
                  <a:rPr lang="en-US" sz="2800" dirty="0" smtClean="0"/>
                  <a:t>	      </a:t>
                </a:r>
                <a14:m>
                  <m:oMath xmlns:m="http://schemas.openxmlformats.org/officeDocument/2006/math">
                    <m:sSub>
                      <m:sSubPr>
                        <m:ctrlPr>
                          <a:rPr lang="en-US" sz="2800" i="1" smtClean="0">
                            <a:latin typeface="Cambria Math"/>
                          </a:rPr>
                        </m:ctrlPr>
                      </m:sSubPr>
                      <m:e>
                        <m:r>
                          <a:rPr lang="en-US" sz="2800" b="0" i="1" smtClean="0">
                            <a:latin typeface="Cambria Math"/>
                          </a:rPr>
                          <m:t>𝑊𝑀</m:t>
                        </m:r>
                      </m:e>
                      <m:sub>
                        <m:r>
                          <a:rPr lang="en-US" sz="2800" b="0" i="1" smtClean="0">
                            <a:latin typeface="Cambria Math"/>
                          </a:rPr>
                          <m:t>𝑖</m:t>
                        </m:r>
                      </m:sub>
                    </m:sSub>
                    <m:r>
                      <m:rPr>
                        <m:nor/>
                      </m:rPr>
                      <a:rPr lang="en-US" sz="2000" dirty="0"/>
                      <m:t>= </m:t>
                    </m:r>
                    <m:d>
                      <m:dPr>
                        <m:begChr m:val="["/>
                        <m:endChr m:val="]"/>
                        <m:ctrlPr>
                          <a:rPr lang="en-US" sz="2000" i="1">
                            <a:latin typeface="Cambria Math"/>
                          </a:rPr>
                        </m:ctrlPr>
                      </m:dPr>
                      <m:e>
                        <m:m>
                          <m:mPr>
                            <m:mcs>
                              <m:mc>
                                <m:mcPr>
                                  <m:count m:val="3"/>
                                  <m:mcJc m:val="center"/>
                                </m:mcPr>
                              </m:mc>
                            </m:mcs>
                            <m:ctrlPr>
                              <a:rPr lang="en-US" sz="2000" i="1">
                                <a:latin typeface="Cambria Math"/>
                              </a:rPr>
                            </m:ctrlPr>
                          </m:mPr>
                          <m:mr>
                            <m:e>
                              <m:r>
                                <m:rPr>
                                  <m:brk m:alnAt="7"/>
                                </m:rPr>
                                <a:rPr lang="en-US" sz="2000" i="1">
                                  <a:latin typeface="Cambria Math"/>
                                </a:rPr>
                                <m:t>1</m:t>
                              </m:r>
                            </m:e>
                            <m:e>
                              <m:sSub>
                                <m:sSubPr>
                                  <m:ctrlPr>
                                    <a:rPr lang="en-US" sz="2000" i="1">
                                      <a:latin typeface="Cambria Math"/>
                                    </a:rPr>
                                  </m:ctrlPr>
                                </m:sSubPr>
                                <m:e>
                                  <m:r>
                                    <a:rPr lang="en-US" sz="2000" i="1">
                                      <a:latin typeface="Cambria Math"/>
                                    </a:rPr>
                                    <m:t>𝑞</m:t>
                                  </m:r>
                                </m:e>
                                <m:sub>
                                  <m:r>
                                    <a:rPr lang="en-US" sz="2000" i="1">
                                      <a:latin typeface="Cambria Math"/>
                                    </a:rPr>
                                    <m:t>1</m:t>
                                  </m:r>
                                </m:sub>
                              </m:sSub>
                              <m:r>
                                <a:rPr lang="en-US" sz="2000" b="0" i="1" smtClean="0">
                                  <a:latin typeface="Cambria Math"/>
                                </a:rPr>
                                <m:t>+</m:t>
                              </m:r>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2</m:t>
                                  </m:r>
                                </m:sub>
                              </m:sSub>
                              <m:r>
                                <a:rPr lang="en-US" sz="2000" i="1">
                                  <a:latin typeface="Cambria Math"/>
                                  <a:ea typeface="Cambria Math"/>
                                </a:rPr>
                                <m:t>       </m:t>
                              </m:r>
                              <m:r>
                                <a:rPr lang="en-US" sz="2000" i="1">
                                  <a:latin typeface="Cambria Math"/>
                                </a:rPr>
                                <m:t>⋯</m:t>
                              </m:r>
                            </m:e>
                            <m:e>
                              <m:sSub>
                                <m:sSubPr>
                                  <m:ctrlPr>
                                    <a:rPr lang="en-US" sz="2000" i="1">
                                      <a:latin typeface="Cambria Math"/>
                                    </a:rPr>
                                  </m:ctrlPr>
                                </m:sSubPr>
                                <m:e>
                                  <m:r>
                                    <a:rPr lang="en-US" sz="2000" i="1">
                                      <a:latin typeface="Cambria Math"/>
                                    </a:rPr>
                                    <m:t>𝑞</m:t>
                                  </m:r>
                                </m:e>
                                <m:sub>
                                  <m:r>
                                    <a:rPr lang="en-US" sz="2000" i="1">
                                      <a:latin typeface="Cambria Math"/>
                                    </a:rPr>
                                    <m:t>1</m:t>
                                  </m:r>
                                </m:sub>
                              </m:sSub>
                              <m:r>
                                <a:rPr lang="en-US" sz="2000" b="0" i="1" smtClean="0">
                                  <a:latin typeface="Cambria Math"/>
                                </a:rPr>
                                <m:t>+</m:t>
                              </m:r>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𝑛</m:t>
                                  </m:r>
                                </m:sub>
                              </m:sSub>
                            </m:e>
                          </m:mr>
                          <m:mr>
                            <m:e>
                              <m:r>
                                <a:rPr lang="en-US" sz="2000" i="1">
                                  <a:latin typeface="Cambria Math"/>
                                </a:rPr>
                                <m:t>⋮</m:t>
                              </m:r>
                            </m:e>
                            <m:e>
                              <m:r>
                                <a:rPr lang="en-US" sz="2000" i="1">
                                  <a:latin typeface="Cambria Math"/>
                                </a:rPr>
                                <m:t>⋱</m:t>
                              </m:r>
                            </m:e>
                            <m:e>
                              <m:r>
                                <a:rPr lang="en-US" sz="2000" i="1">
                                  <a:latin typeface="Cambria Math"/>
                                </a:rPr>
                                <m:t>⋮</m:t>
                              </m:r>
                            </m:e>
                          </m:mr>
                          <m:mr>
                            <m:e>
                              <m:sSub>
                                <m:sSubPr>
                                  <m:ctrlPr>
                                    <a:rPr lang="en-US" sz="2000" i="1">
                                      <a:latin typeface="Cambria Math"/>
                                    </a:rPr>
                                  </m:ctrlPr>
                                </m:sSubPr>
                                <m:e>
                                  <m:r>
                                    <a:rPr lang="en-US" sz="2000" i="1">
                                      <a:latin typeface="Cambria Math"/>
                                    </a:rPr>
                                    <m:t>𝑞</m:t>
                                  </m:r>
                                </m:e>
                                <m:sub>
                                  <m:r>
                                    <a:rPr lang="en-US" sz="2000" i="1">
                                      <a:latin typeface="Cambria Math"/>
                                    </a:rPr>
                                    <m:t>𝑛</m:t>
                                  </m:r>
                                </m:sub>
                              </m:sSub>
                              <m:r>
                                <a:rPr lang="en-US" sz="2000" b="0" i="1" smtClean="0">
                                  <a:latin typeface="Cambria Math"/>
                                </a:rPr>
                                <m:t>+</m:t>
                              </m:r>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1</m:t>
                                  </m:r>
                                </m:sub>
                              </m:sSub>
                            </m:e>
                            <m:e>
                              <m:sSub>
                                <m:sSubPr>
                                  <m:ctrlPr>
                                    <a:rPr lang="en-US" sz="2000" i="1">
                                      <a:latin typeface="Cambria Math"/>
                                    </a:rPr>
                                  </m:ctrlPr>
                                </m:sSubPr>
                                <m:e>
                                  <m:r>
                                    <a:rPr lang="en-US" sz="2000" i="1">
                                      <a:latin typeface="Cambria Math"/>
                                    </a:rPr>
                                    <m:t>𝑞</m:t>
                                  </m:r>
                                </m:e>
                                <m:sub>
                                  <m:r>
                                    <a:rPr lang="en-US" sz="2000" i="1">
                                      <a:latin typeface="Cambria Math"/>
                                    </a:rPr>
                                    <m:t>𝑛</m:t>
                                  </m:r>
                                </m:sub>
                              </m:sSub>
                              <m:r>
                                <a:rPr lang="en-US" sz="2000" b="0" i="1" smtClean="0">
                                  <a:latin typeface="Cambria Math"/>
                                </a:rPr>
                                <m:t>+</m:t>
                              </m:r>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2          </m:t>
                                  </m:r>
                                </m:sub>
                              </m:sSub>
                              <m:r>
                                <a:rPr lang="en-US" sz="2000" i="1">
                                  <a:latin typeface="Cambria Math"/>
                                </a:rPr>
                                <m:t>⋯</m:t>
                              </m:r>
                            </m:e>
                            <m:e>
                              <m:r>
                                <a:rPr lang="en-US" sz="2000" i="1">
                                  <a:latin typeface="Cambria Math"/>
                                </a:rPr>
                                <m:t>1</m:t>
                              </m:r>
                            </m:e>
                          </m:mr>
                        </m:m>
                      </m:e>
                    </m:d>
                  </m:oMath>
                </a14:m>
                <a:endParaRPr lang="en-US" sz="2000" dirty="0"/>
              </a:p>
              <a:p>
                <a:pPr marL="0" indent="0">
                  <a:spcBef>
                    <a:spcPts val="600"/>
                  </a:spcBef>
                  <a:spcAft>
                    <a:spcPts val="600"/>
                  </a:spcAft>
                  <a:buFont typeface="Wingdings" pitchFamily="2" charset="2"/>
                  <a:buNone/>
                </a:pPr>
                <a:r>
                  <a:rPr lang="en-US" sz="1800" dirty="0"/>
                  <a:t>   where </a:t>
                </a:r>
                <a:r>
                  <a:rPr lang="en-US" sz="1800" i="1" dirty="0"/>
                  <a:t>q</a:t>
                </a:r>
                <a:r>
                  <a:rPr lang="en-US" sz="1800" i="1" baseline="-25000" dirty="0"/>
                  <a:t>1</a:t>
                </a:r>
                <a:r>
                  <a:rPr lang="en-US" sz="1800" dirty="0"/>
                  <a:t>, q</a:t>
                </a:r>
                <a:r>
                  <a:rPr lang="en-US" sz="1800" i="1" baseline="-25000" dirty="0"/>
                  <a:t>2</a:t>
                </a:r>
                <a:r>
                  <a:rPr lang="en-US" sz="1800" dirty="0"/>
                  <a:t>,… are the ProQ2 </a:t>
                </a:r>
                <a:r>
                  <a:rPr lang="en-US" sz="1800" dirty="0" smtClean="0"/>
                  <a:t>values </a:t>
                </a:r>
                <a:r>
                  <a:rPr lang="en-US" sz="1800" dirty="0"/>
                  <a:t>of each residue 1, 2,…, n for </a:t>
                </a:r>
                <a:r>
                  <a:rPr lang="en-US" sz="1800" dirty="0" smtClean="0"/>
                  <a:t>model </a:t>
                </a:r>
                <a:r>
                  <a:rPr lang="en-US" sz="1800" dirty="0" err="1" smtClean="0"/>
                  <a:t>i</a:t>
                </a:r>
                <a:endParaRPr lang="en-US" sz="18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457200" y="2401287"/>
                <a:ext cx="8229600" cy="186591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p:cNvSpPr txBox="1">
                <a:spLocks/>
              </p:cNvSpPr>
              <p:nvPr/>
            </p:nvSpPr>
            <p:spPr>
              <a:xfrm>
                <a:off x="457200" y="2401287"/>
                <a:ext cx="8229600" cy="2819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ormAutofit lnSpcReduction="10000"/>
              </a:bodyPr>
              <a:lstStyle>
                <a:lvl1pPr marL="342900" indent="-342900" algn="l" defTabSz="914400" rtl="0" eaLnBrk="1" latinLnBrk="0" hangingPunct="1">
                  <a:spcBef>
                    <a:spcPct val="20000"/>
                  </a:spcBef>
                  <a:buClr>
                    <a:schemeClr val="accent1"/>
                  </a:buClr>
                  <a:buSzPct val="75000"/>
                  <a:buFont typeface="Wingdings" pitchFamily="2" charset="2"/>
                  <a:buChar char="q"/>
                  <a:defRPr sz="2400" kern="1200">
                    <a:solidFill>
                      <a:schemeClr val="tx2"/>
                    </a:solidFill>
                    <a:latin typeface="Comic Sans MS" pitchFamily="66" charset="0"/>
                    <a:ea typeface="+mn-ea"/>
                    <a:cs typeface="+mn-cs"/>
                  </a:defRPr>
                </a:lvl1pPr>
                <a:lvl2pPr marL="742950" indent="-285750" algn="l" defTabSz="914400" rtl="0" eaLnBrk="1" latinLnBrk="0" hangingPunct="1">
                  <a:spcBef>
                    <a:spcPct val="20000"/>
                  </a:spcBef>
                  <a:buClr>
                    <a:schemeClr val="accent2"/>
                  </a:buClr>
                  <a:buSzPct val="85000"/>
                  <a:buFont typeface="Wingdings" pitchFamily="2" charset="2"/>
                  <a:buChar char="v"/>
                  <a:defRPr sz="2000" kern="1200">
                    <a:solidFill>
                      <a:schemeClr val="tx2"/>
                    </a:solidFill>
                    <a:latin typeface="Comic Sans MS" pitchFamily="66" charset="0"/>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Comic Sans MS" pitchFamily="66" charset="0"/>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Comic Sans MS" pitchFamily="66" charset="0"/>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Comic Sans MS" pitchFamily="66" charset="0"/>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ctr">
                  <a:buNone/>
                </a:pPr>
                <a:r>
                  <a:rPr lang="en-US" sz="2800" dirty="0" smtClean="0"/>
                  <a:t>	</a:t>
                </a:r>
                <a14:m>
                  <m:oMath xmlns:m="http://schemas.openxmlformats.org/officeDocument/2006/math">
                    <m:sSub>
                      <m:sSubPr>
                        <m:ctrlPr>
                          <a:rPr lang="en-US" sz="2800" i="1">
                            <a:latin typeface="Cambria Math"/>
                          </a:rPr>
                        </m:ctrlPr>
                      </m:sSubPr>
                      <m:e>
                        <m:r>
                          <m:rPr>
                            <m:sty m:val="p"/>
                          </m:rPr>
                          <a:rPr lang="en-US" sz="2800">
                            <a:latin typeface="Cambria Math"/>
                          </a:rPr>
                          <m:t>sum</m:t>
                        </m:r>
                      </m:e>
                      <m:sub>
                        <m:r>
                          <m:rPr>
                            <m:sty m:val="p"/>
                          </m:rPr>
                          <a:rPr lang="en-US" sz="2800">
                            <a:latin typeface="Cambria Math"/>
                          </a:rPr>
                          <m:t>i</m:t>
                        </m:r>
                      </m:sub>
                    </m:sSub>
                    <m:r>
                      <a:rPr lang="en-US" sz="2800">
                        <a:latin typeface="Cambria Math"/>
                      </a:rPr>
                      <m:t>=</m:t>
                    </m:r>
                    <m:nary>
                      <m:naryPr>
                        <m:chr m:val="∑"/>
                        <m:limLoc m:val="undOvr"/>
                        <m:ctrlPr>
                          <a:rPr lang="en-US" sz="2800" i="1">
                            <a:latin typeface="Cambria Math"/>
                          </a:rPr>
                        </m:ctrlPr>
                      </m:naryPr>
                      <m:sub>
                        <m:r>
                          <a:rPr lang="en-US" sz="2800" i="1">
                            <a:latin typeface="Cambria Math"/>
                          </a:rPr>
                          <m:t>𝑗</m:t>
                        </m:r>
                        <m:r>
                          <a:rPr lang="en-US" sz="2800" i="1">
                            <a:latin typeface="Cambria Math"/>
                          </a:rPr>
                          <m:t>=1,</m:t>
                        </m:r>
                        <m:r>
                          <a:rPr lang="en-US" sz="2800" i="1">
                            <a:latin typeface="Cambria Math"/>
                          </a:rPr>
                          <m:t>𝑗</m:t>
                        </m:r>
                        <m:r>
                          <a:rPr lang="en-US" sz="2800" i="1">
                            <a:latin typeface="Cambria Math"/>
                          </a:rPr>
                          <m:t>≠</m:t>
                        </m:r>
                        <m:r>
                          <a:rPr lang="en-US" sz="2800" i="1">
                            <a:latin typeface="Cambria Math"/>
                          </a:rPr>
                          <m:t>𝑖</m:t>
                        </m:r>
                      </m:sub>
                      <m:sup>
                        <m:r>
                          <m:rPr>
                            <m:sty m:val="p"/>
                          </m:rPr>
                          <a:rPr lang="en-US" sz="2800">
                            <a:latin typeface="Cambria Math"/>
                          </a:rPr>
                          <m:t>n</m:t>
                        </m:r>
                      </m:sup>
                      <m:e>
                        <m:r>
                          <a:rPr lang="en-US" sz="2800">
                            <a:latin typeface="Cambria Math"/>
                          </a:rPr>
                          <m:t>(</m:t>
                        </m:r>
                        <m:sSub>
                          <m:sSubPr>
                            <m:ctrlPr>
                              <a:rPr lang="en-US" sz="2800" i="1">
                                <a:latin typeface="Cambria Math"/>
                              </a:rPr>
                            </m:ctrlPr>
                          </m:sSubPr>
                          <m:e>
                            <m:r>
                              <m:rPr>
                                <m:sty m:val="p"/>
                              </m:rPr>
                              <a:rPr lang="en-US" sz="2800">
                                <a:latin typeface="Cambria Math"/>
                              </a:rPr>
                              <m:t>q</m:t>
                            </m:r>
                          </m:e>
                          <m:sub>
                            <m:r>
                              <m:rPr>
                                <m:sty m:val="p"/>
                              </m:rPr>
                              <a:rPr lang="en-US" sz="2800">
                                <a:latin typeface="Cambria Math"/>
                              </a:rPr>
                              <m:t>i</m:t>
                            </m:r>
                          </m:sub>
                        </m:sSub>
                        <m:r>
                          <a:rPr lang="en-US" sz="2800">
                            <a:latin typeface="Cambria Math"/>
                          </a:rPr>
                          <m:t>×</m:t>
                        </m:r>
                        <m:sSub>
                          <m:sSubPr>
                            <m:ctrlPr>
                              <a:rPr lang="en-US" sz="2800" i="1">
                                <a:latin typeface="Cambria Math"/>
                              </a:rPr>
                            </m:ctrlPr>
                          </m:sSubPr>
                          <m:e>
                            <m:r>
                              <m:rPr>
                                <m:sty m:val="p"/>
                              </m:rPr>
                              <a:rPr lang="en-US" sz="2800">
                                <a:latin typeface="Cambria Math"/>
                              </a:rPr>
                              <m:t>q</m:t>
                            </m:r>
                          </m:e>
                          <m:sub>
                            <m:r>
                              <m:rPr>
                                <m:sty m:val="p"/>
                              </m:rPr>
                              <a:rPr lang="en-US" sz="2800">
                                <a:latin typeface="Cambria Math"/>
                              </a:rPr>
                              <m:t>j</m:t>
                            </m:r>
                          </m:sub>
                        </m:sSub>
                        <m:r>
                          <a:rPr lang="en-US" sz="2800">
                            <a:latin typeface="Cambria Math"/>
                          </a:rPr>
                          <m:t>)</m:t>
                        </m:r>
                      </m:e>
                    </m:nary>
                  </m:oMath>
                </a14:m>
                <a:endParaRPr lang="en-US" sz="2800" i="1" dirty="0"/>
              </a:p>
              <a:p>
                <a:pPr marL="0" indent="0" algn="ctr">
                  <a:buNone/>
                </a:pPr>
                <a14:m>
                  <m:oMath xmlns:m="http://schemas.openxmlformats.org/officeDocument/2006/math">
                    <m:sSub>
                      <m:sSubPr>
                        <m:ctrlPr>
                          <a:rPr lang="en-US" sz="2800" i="1">
                            <a:latin typeface="Cambria Math"/>
                          </a:rPr>
                        </m:ctrlPr>
                      </m:sSubPr>
                      <m:e>
                        <m:r>
                          <a:rPr lang="en-US" sz="2800" i="1">
                            <a:latin typeface="Cambria Math"/>
                          </a:rPr>
                          <m:t>𝑊𝑀</m:t>
                        </m:r>
                      </m:e>
                      <m:sub>
                        <m:r>
                          <a:rPr lang="en-US" sz="2800" i="1">
                            <a:latin typeface="Cambria Math"/>
                          </a:rPr>
                          <m:t>𝑖</m:t>
                        </m:r>
                      </m:sub>
                    </m:sSub>
                  </m:oMath>
                </a14:m>
                <a:r>
                  <a:rPr lang="en-US" sz="2800" dirty="0"/>
                  <a:t>= </a:t>
                </a:r>
                <a14:m>
                  <m:oMath xmlns:m="http://schemas.openxmlformats.org/officeDocument/2006/math">
                    <m:d>
                      <m:dPr>
                        <m:begChr m:val="["/>
                        <m:endChr m:val="]"/>
                        <m:ctrlPr>
                          <a:rPr lang="en-US" sz="2800" i="1">
                            <a:latin typeface="Cambria Math"/>
                          </a:rPr>
                        </m:ctrlPr>
                      </m:dPr>
                      <m:e>
                        <m:m>
                          <m:mPr>
                            <m:mcs>
                              <m:mc>
                                <m:mcPr>
                                  <m:count m:val="3"/>
                                  <m:mcJc m:val="center"/>
                                </m:mcPr>
                              </m:mc>
                            </m:mcs>
                            <m:ctrlPr>
                              <a:rPr lang="en-US" sz="2800" i="1">
                                <a:latin typeface="Cambria Math"/>
                              </a:rPr>
                            </m:ctrlPr>
                          </m:mPr>
                          <m:mr>
                            <m:e>
                              <m:r>
                                <m:rPr>
                                  <m:brk m:alnAt="7"/>
                                </m:rPr>
                                <a:rPr lang="en-US" sz="2800" i="1">
                                  <a:latin typeface="Cambria Math"/>
                                </a:rPr>
                                <m:t>1</m:t>
                              </m:r>
                            </m:e>
                            <m:e>
                              <m:r>
                                <a:rPr lang="en-US" sz="2800" i="1">
                                  <a:latin typeface="Cambria Math"/>
                                  <a:ea typeface="Cambria Math"/>
                                </a:rPr>
                                <m:t> </m:t>
                              </m:r>
                              <m:f>
                                <m:fPr>
                                  <m:ctrlPr>
                                    <a:rPr lang="en-US" sz="2800" i="1">
                                      <a:latin typeface="Cambria Math"/>
                                      <a:ea typeface="Cambria Math"/>
                                    </a:rPr>
                                  </m:ctrlPr>
                                </m:fPr>
                                <m:num>
                                  <m:sSub>
                                    <m:sSubPr>
                                      <m:ctrlPr>
                                        <a:rPr lang="en-US" sz="2800" i="1">
                                          <a:latin typeface="Cambria Math"/>
                                        </a:rPr>
                                      </m:ctrlPr>
                                    </m:sSubPr>
                                    <m:e>
                                      <m:r>
                                        <a:rPr lang="en-US" sz="2800" i="1">
                                          <a:latin typeface="Cambria Math"/>
                                        </a:rPr>
                                        <m:t>𝑞</m:t>
                                      </m:r>
                                    </m:e>
                                    <m:sub>
                                      <m:r>
                                        <a:rPr lang="en-US" sz="2800" i="1">
                                          <a:latin typeface="Cambria Math"/>
                                        </a:rPr>
                                        <m:t>1</m:t>
                                      </m:r>
                                    </m:sub>
                                  </m:sSub>
                                  <m:r>
                                    <a:rPr lang="en-US" sz="2800" i="1">
                                      <a:latin typeface="Cambria Math"/>
                                      <a:ea typeface="Cambria Math"/>
                                    </a:rPr>
                                    <m:t>×</m:t>
                                  </m:r>
                                  <m:sSub>
                                    <m:sSubPr>
                                      <m:ctrlPr>
                                        <a:rPr lang="en-US" sz="2800" i="1">
                                          <a:latin typeface="Cambria Math"/>
                                          <a:ea typeface="Cambria Math"/>
                                        </a:rPr>
                                      </m:ctrlPr>
                                    </m:sSubPr>
                                    <m:e>
                                      <m:r>
                                        <a:rPr lang="en-US" sz="2800" i="1">
                                          <a:latin typeface="Cambria Math"/>
                                          <a:ea typeface="Cambria Math"/>
                                        </a:rPr>
                                        <m:t>𝑞</m:t>
                                      </m:r>
                                    </m:e>
                                    <m:sub>
                                      <m:r>
                                        <a:rPr lang="en-US" sz="2800" i="1">
                                          <a:latin typeface="Cambria Math"/>
                                          <a:ea typeface="Cambria Math"/>
                                        </a:rPr>
                                        <m:t>2</m:t>
                                      </m:r>
                                    </m:sub>
                                  </m:sSub>
                                </m:num>
                                <m:den>
                                  <m:sSub>
                                    <m:sSubPr>
                                      <m:ctrlPr>
                                        <a:rPr lang="en-US" sz="2800" i="1">
                                          <a:latin typeface="Cambria Math"/>
                                          <a:ea typeface="Cambria Math"/>
                                        </a:rPr>
                                      </m:ctrlPr>
                                    </m:sSubPr>
                                    <m:e>
                                      <m:r>
                                        <a:rPr lang="en-US" sz="2800" i="1">
                                          <a:latin typeface="Cambria Math"/>
                                          <a:ea typeface="Cambria Math"/>
                                        </a:rPr>
                                        <m:t>𝑠𝑢𝑚</m:t>
                                      </m:r>
                                    </m:e>
                                    <m:sub>
                                      <m:r>
                                        <a:rPr lang="en-US" sz="2800" i="1">
                                          <a:latin typeface="Cambria Math"/>
                                          <a:ea typeface="Cambria Math"/>
                                        </a:rPr>
                                        <m:t>1</m:t>
                                      </m:r>
                                    </m:sub>
                                  </m:sSub>
                                </m:den>
                              </m:f>
                              <m:r>
                                <a:rPr lang="en-US" sz="2800" i="1">
                                  <a:latin typeface="Cambria Math"/>
                                  <a:ea typeface="Cambria Math"/>
                                </a:rPr>
                                <m:t>      </m:t>
                              </m:r>
                              <m:r>
                                <a:rPr lang="en-US" sz="2800" i="1">
                                  <a:latin typeface="Cambria Math"/>
                                </a:rPr>
                                <m:t>⋯</m:t>
                              </m:r>
                            </m:e>
                            <m:e>
                              <m:f>
                                <m:fPr>
                                  <m:ctrlPr>
                                    <a:rPr lang="en-US" sz="2800" i="1">
                                      <a:latin typeface="Cambria Math"/>
                                      <a:ea typeface="Cambria Math"/>
                                    </a:rPr>
                                  </m:ctrlPr>
                                </m:fPr>
                                <m:num>
                                  <m:sSub>
                                    <m:sSubPr>
                                      <m:ctrlPr>
                                        <a:rPr lang="en-US" sz="2800" i="1">
                                          <a:latin typeface="Cambria Math"/>
                                        </a:rPr>
                                      </m:ctrlPr>
                                    </m:sSubPr>
                                    <m:e>
                                      <m:r>
                                        <a:rPr lang="en-US" sz="2800" i="1">
                                          <a:latin typeface="Cambria Math"/>
                                        </a:rPr>
                                        <m:t>𝑞</m:t>
                                      </m:r>
                                    </m:e>
                                    <m:sub>
                                      <m:r>
                                        <a:rPr lang="en-US" sz="2800" i="1">
                                          <a:latin typeface="Cambria Math"/>
                                        </a:rPr>
                                        <m:t>1</m:t>
                                      </m:r>
                                    </m:sub>
                                  </m:sSub>
                                  <m:r>
                                    <a:rPr lang="en-US" sz="2800" i="1">
                                      <a:latin typeface="Cambria Math"/>
                                      <a:ea typeface="Cambria Math"/>
                                    </a:rPr>
                                    <m:t>×</m:t>
                                  </m:r>
                                  <m:sSub>
                                    <m:sSubPr>
                                      <m:ctrlPr>
                                        <a:rPr lang="en-US" sz="2800" i="1">
                                          <a:latin typeface="Cambria Math"/>
                                          <a:ea typeface="Cambria Math"/>
                                        </a:rPr>
                                      </m:ctrlPr>
                                    </m:sSubPr>
                                    <m:e>
                                      <m:r>
                                        <a:rPr lang="en-US" sz="2800" i="1">
                                          <a:latin typeface="Cambria Math"/>
                                          <a:ea typeface="Cambria Math"/>
                                        </a:rPr>
                                        <m:t>𝑞</m:t>
                                      </m:r>
                                    </m:e>
                                    <m:sub>
                                      <m:r>
                                        <a:rPr lang="en-US" sz="2800" i="1">
                                          <a:latin typeface="Cambria Math"/>
                                          <a:ea typeface="Cambria Math"/>
                                        </a:rPr>
                                        <m:t>𝑛</m:t>
                                      </m:r>
                                    </m:sub>
                                  </m:sSub>
                                </m:num>
                                <m:den>
                                  <m:sSub>
                                    <m:sSubPr>
                                      <m:ctrlPr>
                                        <a:rPr lang="en-US" sz="2800" i="1">
                                          <a:latin typeface="Cambria Math"/>
                                          <a:ea typeface="Cambria Math"/>
                                        </a:rPr>
                                      </m:ctrlPr>
                                    </m:sSubPr>
                                    <m:e>
                                      <m:r>
                                        <a:rPr lang="en-US" sz="2800" i="1">
                                          <a:latin typeface="Cambria Math"/>
                                          <a:ea typeface="Cambria Math"/>
                                        </a:rPr>
                                        <m:t>𝑠𝑢𝑚</m:t>
                                      </m:r>
                                    </m:e>
                                    <m:sub>
                                      <m:r>
                                        <a:rPr lang="en-US" sz="2800" i="1">
                                          <a:latin typeface="Cambria Math"/>
                                          <a:ea typeface="Cambria Math"/>
                                        </a:rPr>
                                        <m:t>1</m:t>
                                      </m:r>
                                    </m:sub>
                                  </m:sSub>
                                </m:den>
                              </m:f>
                            </m:e>
                          </m:mr>
                          <m:mr>
                            <m:e>
                              <m:r>
                                <a:rPr lang="en-US" sz="2800" i="1">
                                  <a:latin typeface="Cambria Math"/>
                                </a:rPr>
                                <m:t>⋮</m:t>
                              </m:r>
                            </m:e>
                            <m:e>
                              <m:r>
                                <a:rPr lang="en-US" sz="2800" i="1">
                                  <a:latin typeface="Cambria Math"/>
                                </a:rPr>
                                <m:t>⋱</m:t>
                              </m:r>
                            </m:e>
                            <m:e>
                              <m:r>
                                <a:rPr lang="en-US" sz="2800" i="1">
                                  <a:latin typeface="Cambria Math"/>
                                </a:rPr>
                                <m:t>⋮</m:t>
                              </m:r>
                            </m:e>
                          </m:mr>
                          <m:mr>
                            <m:e>
                              <m:f>
                                <m:fPr>
                                  <m:ctrlPr>
                                    <a:rPr lang="en-US" sz="2800" i="1">
                                      <a:latin typeface="Cambria Math"/>
                                      <a:ea typeface="Cambria Math"/>
                                    </a:rPr>
                                  </m:ctrlPr>
                                </m:fPr>
                                <m:num>
                                  <m:sSub>
                                    <m:sSubPr>
                                      <m:ctrlPr>
                                        <a:rPr lang="en-US" sz="2800" i="1">
                                          <a:latin typeface="Cambria Math"/>
                                          <a:ea typeface="Cambria Math"/>
                                        </a:rPr>
                                      </m:ctrlPr>
                                    </m:sSubPr>
                                    <m:e>
                                      <m:sSub>
                                        <m:sSubPr>
                                          <m:ctrlPr>
                                            <a:rPr lang="en-US" sz="2800" i="1">
                                              <a:latin typeface="Cambria Math"/>
                                            </a:rPr>
                                          </m:ctrlPr>
                                        </m:sSubPr>
                                        <m:e>
                                          <m:r>
                                            <a:rPr lang="en-US" sz="2800" i="1">
                                              <a:latin typeface="Cambria Math"/>
                                            </a:rPr>
                                            <m:t>𝑞</m:t>
                                          </m:r>
                                        </m:e>
                                        <m:sub>
                                          <m:r>
                                            <a:rPr lang="en-US" sz="2800" i="1">
                                              <a:latin typeface="Cambria Math"/>
                                            </a:rPr>
                                            <m:t>𝑛</m:t>
                                          </m:r>
                                        </m:sub>
                                      </m:sSub>
                                      <m:r>
                                        <a:rPr lang="en-US" sz="2800" i="1">
                                          <a:latin typeface="Cambria Math"/>
                                          <a:ea typeface="Cambria Math"/>
                                        </a:rPr>
                                        <m:t>×</m:t>
                                      </m:r>
                                      <m:r>
                                        <a:rPr lang="en-US" sz="2800" i="1">
                                          <a:latin typeface="Cambria Math"/>
                                          <a:ea typeface="Cambria Math"/>
                                        </a:rPr>
                                        <m:t>𝑞</m:t>
                                      </m:r>
                                    </m:e>
                                    <m:sub>
                                      <m:r>
                                        <a:rPr lang="en-US" sz="2800" i="1">
                                          <a:latin typeface="Cambria Math"/>
                                          <a:ea typeface="Cambria Math"/>
                                        </a:rPr>
                                        <m:t>1</m:t>
                                      </m:r>
                                    </m:sub>
                                  </m:sSub>
                                </m:num>
                                <m:den>
                                  <m:sSub>
                                    <m:sSubPr>
                                      <m:ctrlPr>
                                        <a:rPr lang="en-US" sz="2800" i="1">
                                          <a:latin typeface="Cambria Math"/>
                                          <a:ea typeface="Cambria Math"/>
                                        </a:rPr>
                                      </m:ctrlPr>
                                    </m:sSubPr>
                                    <m:e>
                                      <m:r>
                                        <a:rPr lang="en-US" sz="2800" i="1">
                                          <a:latin typeface="Cambria Math"/>
                                          <a:ea typeface="Cambria Math"/>
                                        </a:rPr>
                                        <m:t>𝑠𝑢𝑚</m:t>
                                      </m:r>
                                    </m:e>
                                    <m:sub>
                                      <m:r>
                                        <a:rPr lang="en-US" sz="2800" i="1">
                                          <a:latin typeface="Cambria Math"/>
                                          <a:ea typeface="Cambria Math"/>
                                        </a:rPr>
                                        <m:t>𝑛</m:t>
                                      </m:r>
                                    </m:sub>
                                  </m:sSub>
                                </m:den>
                              </m:f>
                            </m:e>
                            <m:e>
                              <m:f>
                                <m:fPr>
                                  <m:ctrlPr>
                                    <a:rPr lang="en-US" sz="2800" i="1">
                                      <a:latin typeface="Cambria Math"/>
                                      <a:ea typeface="Cambria Math"/>
                                    </a:rPr>
                                  </m:ctrlPr>
                                </m:fPr>
                                <m:num>
                                  <m:sSub>
                                    <m:sSubPr>
                                      <m:ctrlPr>
                                        <a:rPr lang="en-US" sz="2800" i="1">
                                          <a:latin typeface="Cambria Math"/>
                                          <a:ea typeface="Cambria Math"/>
                                        </a:rPr>
                                      </m:ctrlPr>
                                    </m:sSubPr>
                                    <m:e>
                                      <m:sSub>
                                        <m:sSubPr>
                                          <m:ctrlPr>
                                            <a:rPr lang="en-US" sz="2800" i="1">
                                              <a:latin typeface="Cambria Math"/>
                                            </a:rPr>
                                          </m:ctrlPr>
                                        </m:sSubPr>
                                        <m:e>
                                          <m:r>
                                            <a:rPr lang="en-US" sz="2800" i="1">
                                              <a:latin typeface="Cambria Math"/>
                                            </a:rPr>
                                            <m:t>𝑞</m:t>
                                          </m:r>
                                        </m:e>
                                        <m:sub>
                                          <m:r>
                                            <a:rPr lang="en-US" sz="2800" i="1">
                                              <a:latin typeface="Cambria Math"/>
                                            </a:rPr>
                                            <m:t>𝑛</m:t>
                                          </m:r>
                                        </m:sub>
                                      </m:sSub>
                                      <m:r>
                                        <a:rPr lang="en-US" sz="2800" i="1">
                                          <a:latin typeface="Cambria Math"/>
                                          <a:ea typeface="Cambria Math"/>
                                        </a:rPr>
                                        <m:t>×</m:t>
                                      </m:r>
                                      <m:r>
                                        <a:rPr lang="en-US" sz="2800" i="1">
                                          <a:latin typeface="Cambria Math"/>
                                          <a:ea typeface="Cambria Math"/>
                                        </a:rPr>
                                        <m:t>𝑞</m:t>
                                      </m:r>
                                    </m:e>
                                    <m:sub>
                                      <m:r>
                                        <a:rPr lang="en-US" sz="2800" i="1">
                                          <a:latin typeface="Cambria Math"/>
                                          <a:ea typeface="Cambria Math"/>
                                        </a:rPr>
                                        <m:t>2</m:t>
                                      </m:r>
                                    </m:sub>
                                  </m:sSub>
                                </m:num>
                                <m:den>
                                  <m:sSub>
                                    <m:sSubPr>
                                      <m:ctrlPr>
                                        <a:rPr lang="en-US" sz="2800" i="1">
                                          <a:latin typeface="Cambria Math"/>
                                          <a:ea typeface="Cambria Math"/>
                                        </a:rPr>
                                      </m:ctrlPr>
                                    </m:sSubPr>
                                    <m:e>
                                      <m:r>
                                        <a:rPr lang="en-US" sz="2800" i="1">
                                          <a:latin typeface="Cambria Math"/>
                                          <a:ea typeface="Cambria Math"/>
                                        </a:rPr>
                                        <m:t>𝑠𝑢𝑚</m:t>
                                      </m:r>
                                    </m:e>
                                    <m:sub>
                                      <m:r>
                                        <a:rPr lang="en-US" sz="2800" i="1">
                                          <a:latin typeface="Cambria Math"/>
                                          <a:ea typeface="Cambria Math"/>
                                        </a:rPr>
                                        <m:t>𝑛</m:t>
                                      </m:r>
                                    </m:sub>
                                  </m:sSub>
                                </m:den>
                              </m:f>
                              <m:r>
                                <a:rPr lang="en-US" sz="2800" i="1">
                                  <a:latin typeface="Cambria Math"/>
                                  <a:ea typeface="Cambria Math"/>
                                </a:rPr>
                                <m:t>   </m:t>
                              </m:r>
                              <m:r>
                                <a:rPr lang="en-US" sz="2800" i="1">
                                  <a:latin typeface="Cambria Math"/>
                                </a:rPr>
                                <m:t>⋯</m:t>
                              </m:r>
                            </m:e>
                            <m:e>
                              <m:r>
                                <a:rPr lang="en-US" sz="2800" i="1">
                                  <a:latin typeface="Cambria Math"/>
                                </a:rPr>
                                <m:t>1</m:t>
                              </m:r>
                            </m:e>
                          </m:mr>
                        </m:m>
                      </m:e>
                    </m:d>
                  </m:oMath>
                </a14:m>
                <a:endParaRPr lang="en-US" sz="2000" dirty="0"/>
              </a:p>
              <a:p>
                <a:pPr marL="0" indent="0">
                  <a:spcBef>
                    <a:spcPts val="600"/>
                  </a:spcBef>
                  <a:spcAft>
                    <a:spcPts val="600"/>
                  </a:spcAft>
                  <a:buFont typeface="Wingdings" pitchFamily="2" charset="2"/>
                  <a:buNone/>
                </a:pPr>
                <a:r>
                  <a:rPr lang="en-US" sz="1800" dirty="0"/>
                  <a:t>   where </a:t>
                </a:r>
                <a:r>
                  <a:rPr lang="en-US" sz="1800" i="1" dirty="0"/>
                  <a:t>q</a:t>
                </a:r>
                <a:r>
                  <a:rPr lang="en-US" sz="1800" i="1" baseline="-25000" dirty="0"/>
                  <a:t>1</a:t>
                </a:r>
                <a:r>
                  <a:rPr lang="en-US" sz="1800" dirty="0"/>
                  <a:t>, q</a:t>
                </a:r>
                <a:r>
                  <a:rPr lang="en-US" sz="1800" i="1" baseline="-25000" dirty="0"/>
                  <a:t>2</a:t>
                </a:r>
                <a:r>
                  <a:rPr lang="en-US" sz="1800" dirty="0"/>
                  <a:t>,… are the ProQ2 </a:t>
                </a:r>
                <a:r>
                  <a:rPr lang="en-US" sz="1800" dirty="0" smtClean="0"/>
                  <a:t>values </a:t>
                </a:r>
                <a:r>
                  <a:rPr lang="en-US" sz="1800" dirty="0"/>
                  <a:t>of each residue 1, 2,…, n for </a:t>
                </a:r>
                <a:r>
                  <a:rPr lang="en-US" sz="1800" dirty="0" smtClean="0"/>
                  <a:t>model </a:t>
                </a:r>
                <a:r>
                  <a:rPr lang="en-US" sz="1800" dirty="0" err="1" smtClean="0"/>
                  <a:t>i</a:t>
                </a:r>
                <a:endParaRPr lang="en-US" sz="1800"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57200" y="2401287"/>
                <a:ext cx="8229600" cy="281940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p:cNvSpPr txBox="1">
                <a:spLocks/>
              </p:cNvSpPr>
              <p:nvPr/>
            </p:nvSpPr>
            <p:spPr>
              <a:xfrm>
                <a:off x="491836" y="2401287"/>
                <a:ext cx="8229600" cy="2819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ormAutofit lnSpcReduction="10000"/>
              </a:bodyPr>
              <a:lstStyle>
                <a:lvl1pPr marL="342900" indent="-342900" algn="l" defTabSz="914400" rtl="0" eaLnBrk="1" latinLnBrk="0" hangingPunct="1">
                  <a:spcBef>
                    <a:spcPct val="20000"/>
                  </a:spcBef>
                  <a:buClr>
                    <a:schemeClr val="accent1"/>
                  </a:buClr>
                  <a:buSzPct val="75000"/>
                  <a:buFont typeface="Wingdings" pitchFamily="2" charset="2"/>
                  <a:buChar char="q"/>
                  <a:defRPr sz="2400" kern="1200">
                    <a:solidFill>
                      <a:schemeClr val="tx2"/>
                    </a:solidFill>
                    <a:latin typeface="Comic Sans MS" pitchFamily="66" charset="0"/>
                    <a:ea typeface="+mn-ea"/>
                    <a:cs typeface="+mn-cs"/>
                  </a:defRPr>
                </a:lvl1pPr>
                <a:lvl2pPr marL="742950" indent="-285750" algn="l" defTabSz="914400" rtl="0" eaLnBrk="1" latinLnBrk="0" hangingPunct="1">
                  <a:spcBef>
                    <a:spcPct val="20000"/>
                  </a:spcBef>
                  <a:buClr>
                    <a:schemeClr val="accent2"/>
                  </a:buClr>
                  <a:buSzPct val="85000"/>
                  <a:buFont typeface="Wingdings" pitchFamily="2" charset="2"/>
                  <a:buChar char="v"/>
                  <a:defRPr sz="2000" kern="1200">
                    <a:solidFill>
                      <a:schemeClr val="tx2"/>
                    </a:solidFill>
                    <a:latin typeface="Comic Sans MS" pitchFamily="66" charset="0"/>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Comic Sans MS" pitchFamily="66" charset="0"/>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Comic Sans MS" pitchFamily="66" charset="0"/>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Comic Sans MS" pitchFamily="66" charset="0"/>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ctr">
                  <a:buNone/>
                </a:pPr>
                <a:r>
                  <a:rPr lang="en-US" sz="2800" dirty="0" smtClean="0"/>
                  <a:t>	</a:t>
                </a:r>
                <a14:m>
                  <m:oMath xmlns:m="http://schemas.openxmlformats.org/officeDocument/2006/math">
                    <m:sSub>
                      <m:sSubPr>
                        <m:ctrlPr>
                          <a:rPr lang="en-US" sz="2800" i="1">
                            <a:latin typeface="Cambria Math"/>
                          </a:rPr>
                        </m:ctrlPr>
                      </m:sSubPr>
                      <m:e>
                        <m:r>
                          <m:rPr>
                            <m:sty m:val="p"/>
                          </m:rPr>
                          <a:rPr lang="en-US" sz="2800">
                            <a:latin typeface="Cambria Math"/>
                          </a:rPr>
                          <m:t>sum</m:t>
                        </m:r>
                      </m:e>
                      <m:sub>
                        <m:r>
                          <m:rPr>
                            <m:sty m:val="p"/>
                          </m:rPr>
                          <a:rPr lang="en-US" sz="2800">
                            <a:latin typeface="Cambria Math"/>
                          </a:rPr>
                          <m:t>i</m:t>
                        </m:r>
                      </m:sub>
                    </m:sSub>
                    <m:r>
                      <a:rPr lang="en-US" sz="2800">
                        <a:latin typeface="Cambria Math"/>
                      </a:rPr>
                      <m:t>=</m:t>
                    </m:r>
                    <m:nary>
                      <m:naryPr>
                        <m:chr m:val="∑"/>
                        <m:limLoc m:val="undOvr"/>
                        <m:ctrlPr>
                          <a:rPr lang="en-US" sz="2800" i="1">
                            <a:latin typeface="Cambria Math"/>
                          </a:rPr>
                        </m:ctrlPr>
                      </m:naryPr>
                      <m:sub>
                        <m:r>
                          <a:rPr lang="en-US" sz="2800" i="1">
                            <a:latin typeface="Cambria Math"/>
                          </a:rPr>
                          <m:t>𝑗</m:t>
                        </m:r>
                        <m:r>
                          <a:rPr lang="en-US" sz="2800" i="1">
                            <a:latin typeface="Cambria Math"/>
                          </a:rPr>
                          <m:t>=1,</m:t>
                        </m:r>
                        <m:r>
                          <a:rPr lang="en-US" sz="2800" i="1">
                            <a:latin typeface="Cambria Math"/>
                          </a:rPr>
                          <m:t>𝑗</m:t>
                        </m:r>
                        <m:r>
                          <a:rPr lang="en-US" sz="2800" i="1">
                            <a:latin typeface="Cambria Math"/>
                          </a:rPr>
                          <m:t>≠</m:t>
                        </m:r>
                        <m:r>
                          <a:rPr lang="en-US" sz="2800" i="1">
                            <a:latin typeface="Cambria Math"/>
                          </a:rPr>
                          <m:t>𝑖</m:t>
                        </m:r>
                      </m:sub>
                      <m:sup>
                        <m:r>
                          <m:rPr>
                            <m:sty m:val="p"/>
                          </m:rPr>
                          <a:rPr lang="en-US" sz="2800">
                            <a:latin typeface="Cambria Math"/>
                          </a:rPr>
                          <m:t>n</m:t>
                        </m:r>
                      </m:sup>
                      <m:e>
                        <m:r>
                          <a:rPr lang="en-US" sz="2800">
                            <a:latin typeface="Cambria Math"/>
                          </a:rPr>
                          <m:t>(</m:t>
                        </m:r>
                        <m:sSub>
                          <m:sSubPr>
                            <m:ctrlPr>
                              <a:rPr lang="en-US" sz="2800" i="1">
                                <a:latin typeface="Cambria Math"/>
                              </a:rPr>
                            </m:ctrlPr>
                          </m:sSubPr>
                          <m:e>
                            <m:r>
                              <m:rPr>
                                <m:sty m:val="p"/>
                              </m:rPr>
                              <a:rPr lang="en-US" sz="2800">
                                <a:latin typeface="Cambria Math"/>
                              </a:rPr>
                              <m:t>q</m:t>
                            </m:r>
                          </m:e>
                          <m:sub>
                            <m:r>
                              <m:rPr>
                                <m:sty m:val="p"/>
                              </m:rPr>
                              <a:rPr lang="en-US" sz="2800">
                                <a:latin typeface="Cambria Math"/>
                              </a:rPr>
                              <m:t>i</m:t>
                            </m:r>
                          </m:sub>
                        </m:sSub>
                        <m:r>
                          <a:rPr lang="en-US" sz="2800" b="0" i="1" smtClean="0">
                            <a:latin typeface="Cambria Math"/>
                          </a:rPr>
                          <m:t>+</m:t>
                        </m:r>
                        <m:sSub>
                          <m:sSubPr>
                            <m:ctrlPr>
                              <a:rPr lang="en-US" sz="2800" i="1">
                                <a:latin typeface="Cambria Math"/>
                              </a:rPr>
                            </m:ctrlPr>
                          </m:sSubPr>
                          <m:e>
                            <m:r>
                              <m:rPr>
                                <m:sty m:val="p"/>
                              </m:rPr>
                              <a:rPr lang="en-US" sz="2800">
                                <a:latin typeface="Cambria Math"/>
                              </a:rPr>
                              <m:t>q</m:t>
                            </m:r>
                          </m:e>
                          <m:sub>
                            <m:r>
                              <m:rPr>
                                <m:sty m:val="p"/>
                              </m:rPr>
                              <a:rPr lang="en-US" sz="2800">
                                <a:latin typeface="Cambria Math"/>
                              </a:rPr>
                              <m:t>j</m:t>
                            </m:r>
                          </m:sub>
                        </m:sSub>
                        <m:r>
                          <a:rPr lang="en-US" sz="2800">
                            <a:latin typeface="Cambria Math"/>
                          </a:rPr>
                          <m:t>)</m:t>
                        </m:r>
                      </m:e>
                    </m:nary>
                  </m:oMath>
                </a14:m>
                <a:endParaRPr lang="en-US" sz="2800" i="1" dirty="0"/>
              </a:p>
              <a:p>
                <a:pPr marL="0" indent="0" algn="ctr">
                  <a:buNone/>
                </a:pPr>
                <a14:m>
                  <m:oMath xmlns:m="http://schemas.openxmlformats.org/officeDocument/2006/math">
                    <m:sSub>
                      <m:sSubPr>
                        <m:ctrlPr>
                          <a:rPr lang="en-US" sz="2800" i="1">
                            <a:latin typeface="Cambria Math"/>
                          </a:rPr>
                        </m:ctrlPr>
                      </m:sSubPr>
                      <m:e>
                        <m:r>
                          <a:rPr lang="en-US" sz="2800" i="1">
                            <a:latin typeface="Cambria Math"/>
                          </a:rPr>
                          <m:t>𝑊𝑀</m:t>
                        </m:r>
                      </m:e>
                      <m:sub>
                        <m:r>
                          <a:rPr lang="en-US" sz="2800" i="1">
                            <a:latin typeface="Cambria Math"/>
                          </a:rPr>
                          <m:t>𝑖</m:t>
                        </m:r>
                      </m:sub>
                    </m:sSub>
                  </m:oMath>
                </a14:m>
                <a:r>
                  <a:rPr lang="en-US" sz="2800" dirty="0"/>
                  <a:t>= </a:t>
                </a:r>
                <a14:m>
                  <m:oMath xmlns:m="http://schemas.openxmlformats.org/officeDocument/2006/math">
                    <m:d>
                      <m:dPr>
                        <m:begChr m:val="["/>
                        <m:endChr m:val="]"/>
                        <m:ctrlPr>
                          <a:rPr lang="en-US" sz="2800" i="1">
                            <a:latin typeface="Cambria Math"/>
                          </a:rPr>
                        </m:ctrlPr>
                      </m:dPr>
                      <m:e>
                        <m:m>
                          <m:mPr>
                            <m:mcs>
                              <m:mc>
                                <m:mcPr>
                                  <m:count m:val="3"/>
                                  <m:mcJc m:val="center"/>
                                </m:mcPr>
                              </m:mc>
                            </m:mcs>
                            <m:ctrlPr>
                              <a:rPr lang="en-US" sz="2800" i="1">
                                <a:latin typeface="Cambria Math"/>
                              </a:rPr>
                            </m:ctrlPr>
                          </m:mPr>
                          <m:mr>
                            <m:e>
                              <m:r>
                                <m:rPr>
                                  <m:brk m:alnAt="7"/>
                                </m:rPr>
                                <a:rPr lang="en-US" sz="2800" i="1">
                                  <a:latin typeface="Cambria Math"/>
                                </a:rPr>
                                <m:t>1</m:t>
                              </m:r>
                            </m:e>
                            <m:e>
                              <m:r>
                                <a:rPr lang="en-US" sz="2800" i="1">
                                  <a:latin typeface="Cambria Math"/>
                                  <a:ea typeface="Cambria Math"/>
                                </a:rPr>
                                <m:t> </m:t>
                              </m:r>
                              <m:f>
                                <m:fPr>
                                  <m:ctrlPr>
                                    <a:rPr lang="en-US" sz="2800" i="1">
                                      <a:latin typeface="Cambria Math"/>
                                      <a:ea typeface="Cambria Math"/>
                                    </a:rPr>
                                  </m:ctrlPr>
                                </m:fPr>
                                <m:num>
                                  <m:sSub>
                                    <m:sSubPr>
                                      <m:ctrlPr>
                                        <a:rPr lang="en-US" sz="2800" i="1">
                                          <a:latin typeface="Cambria Math"/>
                                        </a:rPr>
                                      </m:ctrlPr>
                                    </m:sSubPr>
                                    <m:e>
                                      <m:r>
                                        <a:rPr lang="en-US" sz="2800" i="1">
                                          <a:latin typeface="Cambria Math"/>
                                        </a:rPr>
                                        <m:t>𝑞</m:t>
                                      </m:r>
                                    </m:e>
                                    <m:sub>
                                      <m:r>
                                        <a:rPr lang="en-US" sz="2800" i="1">
                                          <a:latin typeface="Cambria Math"/>
                                        </a:rPr>
                                        <m:t>1</m:t>
                                      </m:r>
                                    </m:sub>
                                  </m:sSub>
                                  <m:r>
                                    <a:rPr lang="en-US" sz="2800" b="0" i="1" smtClean="0">
                                      <a:latin typeface="Cambria Math"/>
                                    </a:rPr>
                                    <m:t>+</m:t>
                                  </m:r>
                                  <m:sSub>
                                    <m:sSubPr>
                                      <m:ctrlPr>
                                        <a:rPr lang="en-US" sz="2800" i="1">
                                          <a:latin typeface="Cambria Math"/>
                                          <a:ea typeface="Cambria Math"/>
                                        </a:rPr>
                                      </m:ctrlPr>
                                    </m:sSubPr>
                                    <m:e>
                                      <m:r>
                                        <a:rPr lang="en-US" sz="2800" i="1">
                                          <a:latin typeface="Cambria Math"/>
                                          <a:ea typeface="Cambria Math"/>
                                        </a:rPr>
                                        <m:t>𝑞</m:t>
                                      </m:r>
                                    </m:e>
                                    <m:sub>
                                      <m:r>
                                        <a:rPr lang="en-US" sz="2800" i="1">
                                          <a:latin typeface="Cambria Math"/>
                                          <a:ea typeface="Cambria Math"/>
                                        </a:rPr>
                                        <m:t>2</m:t>
                                      </m:r>
                                    </m:sub>
                                  </m:sSub>
                                </m:num>
                                <m:den>
                                  <m:sSub>
                                    <m:sSubPr>
                                      <m:ctrlPr>
                                        <a:rPr lang="en-US" sz="2800" i="1">
                                          <a:latin typeface="Cambria Math"/>
                                          <a:ea typeface="Cambria Math"/>
                                        </a:rPr>
                                      </m:ctrlPr>
                                    </m:sSubPr>
                                    <m:e>
                                      <m:r>
                                        <a:rPr lang="en-US" sz="2800" i="1">
                                          <a:latin typeface="Cambria Math"/>
                                          <a:ea typeface="Cambria Math"/>
                                        </a:rPr>
                                        <m:t>𝑠𝑢𝑚</m:t>
                                      </m:r>
                                    </m:e>
                                    <m:sub>
                                      <m:r>
                                        <a:rPr lang="en-US" sz="2800" i="1">
                                          <a:latin typeface="Cambria Math"/>
                                          <a:ea typeface="Cambria Math"/>
                                        </a:rPr>
                                        <m:t>1</m:t>
                                      </m:r>
                                    </m:sub>
                                  </m:sSub>
                                </m:den>
                              </m:f>
                              <m:r>
                                <a:rPr lang="en-US" sz="2800" i="1">
                                  <a:latin typeface="Cambria Math"/>
                                  <a:ea typeface="Cambria Math"/>
                                </a:rPr>
                                <m:t>      </m:t>
                              </m:r>
                              <m:r>
                                <a:rPr lang="en-US" sz="2800" i="1">
                                  <a:latin typeface="Cambria Math"/>
                                </a:rPr>
                                <m:t>⋯</m:t>
                              </m:r>
                            </m:e>
                            <m:e>
                              <m:f>
                                <m:fPr>
                                  <m:ctrlPr>
                                    <a:rPr lang="en-US" sz="2800" i="1">
                                      <a:latin typeface="Cambria Math"/>
                                      <a:ea typeface="Cambria Math"/>
                                    </a:rPr>
                                  </m:ctrlPr>
                                </m:fPr>
                                <m:num>
                                  <m:sSub>
                                    <m:sSubPr>
                                      <m:ctrlPr>
                                        <a:rPr lang="en-US" sz="2800" i="1">
                                          <a:latin typeface="Cambria Math"/>
                                        </a:rPr>
                                      </m:ctrlPr>
                                    </m:sSubPr>
                                    <m:e>
                                      <m:r>
                                        <a:rPr lang="en-US" sz="2800" i="1">
                                          <a:latin typeface="Cambria Math"/>
                                        </a:rPr>
                                        <m:t>𝑞</m:t>
                                      </m:r>
                                    </m:e>
                                    <m:sub>
                                      <m:r>
                                        <a:rPr lang="en-US" sz="2800" i="1">
                                          <a:latin typeface="Cambria Math"/>
                                        </a:rPr>
                                        <m:t>1</m:t>
                                      </m:r>
                                    </m:sub>
                                  </m:sSub>
                                  <m:r>
                                    <a:rPr lang="en-US" sz="2800" b="0" i="1" smtClean="0">
                                      <a:latin typeface="Cambria Math"/>
                                    </a:rPr>
                                    <m:t>+</m:t>
                                  </m:r>
                                  <m:sSub>
                                    <m:sSubPr>
                                      <m:ctrlPr>
                                        <a:rPr lang="en-US" sz="2800" i="1">
                                          <a:latin typeface="Cambria Math"/>
                                          <a:ea typeface="Cambria Math"/>
                                        </a:rPr>
                                      </m:ctrlPr>
                                    </m:sSubPr>
                                    <m:e>
                                      <m:r>
                                        <a:rPr lang="en-US" sz="2800" i="1">
                                          <a:latin typeface="Cambria Math"/>
                                          <a:ea typeface="Cambria Math"/>
                                        </a:rPr>
                                        <m:t>𝑞</m:t>
                                      </m:r>
                                    </m:e>
                                    <m:sub>
                                      <m:r>
                                        <a:rPr lang="en-US" sz="2800" i="1">
                                          <a:latin typeface="Cambria Math"/>
                                          <a:ea typeface="Cambria Math"/>
                                        </a:rPr>
                                        <m:t>𝑛</m:t>
                                      </m:r>
                                    </m:sub>
                                  </m:sSub>
                                </m:num>
                                <m:den>
                                  <m:sSub>
                                    <m:sSubPr>
                                      <m:ctrlPr>
                                        <a:rPr lang="en-US" sz="2800" i="1">
                                          <a:latin typeface="Cambria Math"/>
                                          <a:ea typeface="Cambria Math"/>
                                        </a:rPr>
                                      </m:ctrlPr>
                                    </m:sSubPr>
                                    <m:e>
                                      <m:r>
                                        <a:rPr lang="en-US" sz="2800" i="1">
                                          <a:latin typeface="Cambria Math"/>
                                          <a:ea typeface="Cambria Math"/>
                                        </a:rPr>
                                        <m:t>𝑠𝑢𝑚</m:t>
                                      </m:r>
                                    </m:e>
                                    <m:sub>
                                      <m:r>
                                        <a:rPr lang="en-US" sz="2800" i="1">
                                          <a:latin typeface="Cambria Math"/>
                                          <a:ea typeface="Cambria Math"/>
                                        </a:rPr>
                                        <m:t>1</m:t>
                                      </m:r>
                                    </m:sub>
                                  </m:sSub>
                                </m:den>
                              </m:f>
                            </m:e>
                          </m:mr>
                          <m:mr>
                            <m:e>
                              <m:r>
                                <a:rPr lang="en-US" sz="2800" i="1">
                                  <a:latin typeface="Cambria Math"/>
                                </a:rPr>
                                <m:t>⋮</m:t>
                              </m:r>
                            </m:e>
                            <m:e>
                              <m:r>
                                <a:rPr lang="en-US" sz="2800" i="1">
                                  <a:latin typeface="Cambria Math"/>
                                </a:rPr>
                                <m:t>⋱</m:t>
                              </m:r>
                            </m:e>
                            <m:e>
                              <m:r>
                                <a:rPr lang="en-US" sz="2800" i="1">
                                  <a:latin typeface="Cambria Math"/>
                                </a:rPr>
                                <m:t>⋮</m:t>
                              </m:r>
                            </m:e>
                          </m:mr>
                          <m:mr>
                            <m:e>
                              <m:f>
                                <m:fPr>
                                  <m:ctrlPr>
                                    <a:rPr lang="en-US" sz="2800" i="1">
                                      <a:latin typeface="Cambria Math"/>
                                      <a:ea typeface="Cambria Math"/>
                                    </a:rPr>
                                  </m:ctrlPr>
                                </m:fPr>
                                <m:num>
                                  <m:sSub>
                                    <m:sSubPr>
                                      <m:ctrlPr>
                                        <a:rPr lang="en-US" sz="2800" i="1">
                                          <a:latin typeface="Cambria Math"/>
                                          <a:ea typeface="Cambria Math"/>
                                        </a:rPr>
                                      </m:ctrlPr>
                                    </m:sSubPr>
                                    <m:e>
                                      <m:sSub>
                                        <m:sSubPr>
                                          <m:ctrlPr>
                                            <a:rPr lang="en-US" sz="2800" i="1">
                                              <a:latin typeface="Cambria Math"/>
                                            </a:rPr>
                                          </m:ctrlPr>
                                        </m:sSubPr>
                                        <m:e>
                                          <m:r>
                                            <a:rPr lang="en-US" sz="2800" i="1">
                                              <a:latin typeface="Cambria Math"/>
                                            </a:rPr>
                                            <m:t>𝑞</m:t>
                                          </m:r>
                                        </m:e>
                                        <m:sub>
                                          <m:r>
                                            <a:rPr lang="en-US" sz="2800" i="1">
                                              <a:latin typeface="Cambria Math"/>
                                            </a:rPr>
                                            <m:t>𝑛</m:t>
                                          </m:r>
                                        </m:sub>
                                      </m:sSub>
                                      <m:r>
                                        <a:rPr lang="en-US" sz="2800" b="0" i="1" smtClean="0">
                                          <a:latin typeface="Cambria Math"/>
                                        </a:rPr>
                                        <m:t>+</m:t>
                                      </m:r>
                                      <m:r>
                                        <a:rPr lang="en-US" sz="2800" i="1">
                                          <a:latin typeface="Cambria Math"/>
                                          <a:ea typeface="Cambria Math"/>
                                        </a:rPr>
                                        <m:t>𝑞</m:t>
                                      </m:r>
                                    </m:e>
                                    <m:sub>
                                      <m:r>
                                        <a:rPr lang="en-US" sz="2800" i="1">
                                          <a:latin typeface="Cambria Math"/>
                                          <a:ea typeface="Cambria Math"/>
                                        </a:rPr>
                                        <m:t>1</m:t>
                                      </m:r>
                                    </m:sub>
                                  </m:sSub>
                                </m:num>
                                <m:den>
                                  <m:sSub>
                                    <m:sSubPr>
                                      <m:ctrlPr>
                                        <a:rPr lang="en-US" sz="2800" i="1">
                                          <a:latin typeface="Cambria Math"/>
                                          <a:ea typeface="Cambria Math"/>
                                        </a:rPr>
                                      </m:ctrlPr>
                                    </m:sSubPr>
                                    <m:e>
                                      <m:r>
                                        <a:rPr lang="en-US" sz="2800" i="1">
                                          <a:latin typeface="Cambria Math"/>
                                          <a:ea typeface="Cambria Math"/>
                                        </a:rPr>
                                        <m:t>𝑠𝑢𝑚</m:t>
                                      </m:r>
                                    </m:e>
                                    <m:sub>
                                      <m:r>
                                        <a:rPr lang="en-US" sz="2800" i="1">
                                          <a:latin typeface="Cambria Math"/>
                                          <a:ea typeface="Cambria Math"/>
                                        </a:rPr>
                                        <m:t>𝑛</m:t>
                                      </m:r>
                                    </m:sub>
                                  </m:sSub>
                                </m:den>
                              </m:f>
                            </m:e>
                            <m:e>
                              <m:f>
                                <m:fPr>
                                  <m:ctrlPr>
                                    <a:rPr lang="en-US" sz="2800" i="1">
                                      <a:latin typeface="Cambria Math"/>
                                      <a:ea typeface="Cambria Math"/>
                                    </a:rPr>
                                  </m:ctrlPr>
                                </m:fPr>
                                <m:num>
                                  <m:sSub>
                                    <m:sSubPr>
                                      <m:ctrlPr>
                                        <a:rPr lang="en-US" sz="2800" i="1">
                                          <a:latin typeface="Cambria Math"/>
                                          <a:ea typeface="Cambria Math"/>
                                        </a:rPr>
                                      </m:ctrlPr>
                                    </m:sSubPr>
                                    <m:e>
                                      <m:sSub>
                                        <m:sSubPr>
                                          <m:ctrlPr>
                                            <a:rPr lang="en-US" sz="2800" i="1">
                                              <a:latin typeface="Cambria Math"/>
                                            </a:rPr>
                                          </m:ctrlPr>
                                        </m:sSubPr>
                                        <m:e>
                                          <m:r>
                                            <a:rPr lang="en-US" sz="2800" i="1">
                                              <a:latin typeface="Cambria Math"/>
                                            </a:rPr>
                                            <m:t>𝑞</m:t>
                                          </m:r>
                                        </m:e>
                                        <m:sub>
                                          <m:r>
                                            <a:rPr lang="en-US" sz="2800" i="1">
                                              <a:latin typeface="Cambria Math"/>
                                            </a:rPr>
                                            <m:t>𝑛</m:t>
                                          </m:r>
                                        </m:sub>
                                      </m:sSub>
                                      <m:r>
                                        <a:rPr lang="en-US" sz="2800" b="0" i="1" smtClean="0">
                                          <a:latin typeface="Cambria Math"/>
                                        </a:rPr>
                                        <m:t>+</m:t>
                                      </m:r>
                                      <m:r>
                                        <a:rPr lang="en-US" sz="2800" i="1">
                                          <a:latin typeface="Cambria Math"/>
                                          <a:ea typeface="Cambria Math"/>
                                        </a:rPr>
                                        <m:t>𝑞</m:t>
                                      </m:r>
                                    </m:e>
                                    <m:sub>
                                      <m:r>
                                        <a:rPr lang="en-US" sz="2800" i="1">
                                          <a:latin typeface="Cambria Math"/>
                                          <a:ea typeface="Cambria Math"/>
                                        </a:rPr>
                                        <m:t>2</m:t>
                                      </m:r>
                                    </m:sub>
                                  </m:sSub>
                                </m:num>
                                <m:den>
                                  <m:sSub>
                                    <m:sSubPr>
                                      <m:ctrlPr>
                                        <a:rPr lang="en-US" sz="2800" i="1">
                                          <a:latin typeface="Cambria Math"/>
                                          <a:ea typeface="Cambria Math"/>
                                        </a:rPr>
                                      </m:ctrlPr>
                                    </m:sSubPr>
                                    <m:e>
                                      <m:r>
                                        <a:rPr lang="en-US" sz="2800" i="1">
                                          <a:latin typeface="Cambria Math"/>
                                          <a:ea typeface="Cambria Math"/>
                                        </a:rPr>
                                        <m:t>𝑠𝑢𝑚</m:t>
                                      </m:r>
                                    </m:e>
                                    <m:sub>
                                      <m:r>
                                        <a:rPr lang="en-US" sz="2800" i="1">
                                          <a:latin typeface="Cambria Math"/>
                                          <a:ea typeface="Cambria Math"/>
                                        </a:rPr>
                                        <m:t>𝑛</m:t>
                                      </m:r>
                                    </m:sub>
                                  </m:sSub>
                                </m:den>
                              </m:f>
                              <m:r>
                                <a:rPr lang="en-US" sz="2800" i="1">
                                  <a:latin typeface="Cambria Math"/>
                                  <a:ea typeface="Cambria Math"/>
                                </a:rPr>
                                <m:t>   </m:t>
                              </m:r>
                              <m:r>
                                <a:rPr lang="en-US" sz="2800" i="1">
                                  <a:latin typeface="Cambria Math"/>
                                </a:rPr>
                                <m:t>⋯</m:t>
                              </m:r>
                            </m:e>
                            <m:e>
                              <m:r>
                                <a:rPr lang="en-US" sz="2800" i="1">
                                  <a:latin typeface="Cambria Math"/>
                                </a:rPr>
                                <m:t>1</m:t>
                              </m:r>
                            </m:e>
                          </m:mr>
                        </m:m>
                      </m:e>
                    </m:d>
                  </m:oMath>
                </a14:m>
                <a:endParaRPr lang="en-US" sz="2000" dirty="0"/>
              </a:p>
              <a:p>
                <a:pPr marL="0" indent="0">
                  <a:spcBef>
                    <a:spcPts val="600"/>
                  </a:spcBef>
                  <a:spcAft>
                    <a:spcPts val="600"/>
                  </a:spcAft>
                  <a:buFont typeface="Wingdings" pitchFamily="2" charset="2"/>
                  <a:buNone/>
                </a:pPr>
                <a:r>
                  <a:rPr lang="en-US" sz="1800" dirty="0"/>
                  <a:t>   where </a:t>
                </a:r>
                <a:r>
                  <a:rPr lang="en-US" sz="1800" i="1" dirty="0"/>
                  <a:t>q</a:t>
                </a:r>
                <a:r>
                  <a:rPr lang="en-US" sz="1800" i="1" baseline="-25000" dirty="0"/>
                  <a:t>1</a:t>
                </a:r>
                <a:r>
                  <a:rPr lang="en-US" sz="1800" dirty="0"/>
                  <a:t>, q</a:t>
                </a:r>
                <a:r>
                  <a:rPr lang="en-US" sz="1800" i="1" baseline="-25000" dirty="0"/>
                  <a:t>2</a:t>
                </a:r>
                <a:r>
                  <a:rPr lang="en-US" sz="1800" dirty="0"/>
                  <a:t>,… are the ProQ2 </a:t>
                </a:r>
                <a:r>
                  <a:rPr lang="en-US" sz="1800" dirty="0" smtClean="0"/>
                  <a:t>values </a:t>
                </a:r>
                <a:r>
                  <a:rPr lang="en-US" sz="1800" dirty="0"/>
                  <a:t>of each residue 1, 2,…, n for </a:t>
                </a:r>
                <a:r>
                  <a:rPr lang="en-US" sz="1800" dirty="0" smtClean="0"/>
                  <a:t>model </a:t>
                </a:r>
                <a:r>
                  <a:rPr lang="en-US" sz="1800" dirty="0" err="1" smtClean="0"/>
                  <a:t>i</a:t>
                </a:r>
                <a:endParaRPr lang="en-US" sz="1800" dirty="0"/>
              </a:p>
            </p:txBody>
          </p:sp>
        </mc:Choice>
        <mc:Fallback xmlns="">
          <p:sp>
            <p:nvSpPr>
              <p:cNvPr id="15" name="Content Placeholder 2"/>
              <p:cNvSpPr txBox="1">
                <a:spLocks noRot="1" noChangeAspect="1" noMove="1" noResize="1" noEditPoints="1" noAdjustHandles="1" noChangeArrowheads="1" noChangeShapeType="1" noTextEdit="1"/>
              </p:cNvSpPr>
              <p:nvPr/>
            </p:nvSpPr>
            <p:spPr>
              <a:xfrm>
                <a:off x="491836" y="2401287"/>
                <a:ext cx="8229600" cy="2819400"/>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3521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5" grpId="0" animBg="1"/>
      <p:bldP spid="1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52400"/>
            <a:ext cx="7315200" cy="1154097"/>
          </a:xfrm>
        </p:spPr>
        <p:txBody>
          <a:bodyPr>
            <a:normAutofit/>
          </a:bodyPr>
          <a:lstStyle/>
          <a:p>
            <a:r>
              <a:rPr lang="en-US" dirty="0" smtClean="0"/>
              <a:t>MODELLER-based Crossover</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TextBox 7"/>
          <p:cNvSpPr txBox="1"/>
          <p:nvPr/>
        </p:nvSpPr>
        <p:spPr>
          <a:xfrm>
            <a:off x="384810" y="1600200"/>
            <a:ext cx="8225790" cy="3108543"/>
          </a:xfrm>
          <a:prstGeom prst="rect">
            <a:avLst/>
          </a:prstGeom>
          <a:noFill/>
        </p:spPr>
        <p:txBody>
          <a:bodyPr wrap="square" rtlCol="0">
            <a:spAutoFit/>
          </a:bodyPr>
          <a:lstStyle/>
          <a:p>
            <a:pPr marL="0" lvl="2"/>
            <a:r>
              <a:rPr lang="en-US" sz="2800" dirty="0" smtClean="0">
                <a:solidFill>
                  <a:srgbClr val="0070C0"/>
                </a:solidFill>
                <a:latin typeface="Times New Roman" pitchFamily="18" charset="0"/>
                <a:cs typeface="Times New Roman" pitchFamily="18" charset="0"/>
              </a:rPr>
              <a:t>Function</a:t>
            </a:r>
            <a:r>
              <a:rPr lang="en-US" sz="2800" dirty="0" smtClean="0">
                <a:solidFill>
                  <a:schemeClr val="tx2"/>
                </a:solidFill>
                <a:latin typeface="Times New Roman" pitchFamily="18" charset="0"/>
                <a:cs typeface="Times New Roman" pitchFamily="18" charset="0"/>
              </a:rPr>
              <a:t> MODELLER-C(Models, </a:t>
            </a:r>
            <a:r>
              <a:rPr lang="en-US" sz="2800" dirty="0" err="1" smtClean="0">
                <a:solidFill>
                  <a:schemeClr val="tx2"/>
                </a:solidFill>
                <a:latin typeface="Times New Roman" pitchFamily="18" charset="0"/>
                <a:cs typeface="Times New Roman" pitchFamily="18" charset="0"/>
              </a:rPr>
              <a:t>SeqF</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ScriptsF</a:t>
            </a:r>
            <a:r>
              <a:rPr lang="en-US" sz="2800" dirty="0" smtClean="0">
                <a:solidFill>
                  <a:schemeClr val="tx2"/>
                </a:solidFill>
                <a:latin typeface="Times New Roman" pitchFamily="18" charset="0"/>
                <a:cs typeface="Times New Roman" pitchFamily="18" charset="0"/>
              </a:rPr>
              <a:t>)</a:t>
            </a:r>
            <a:r>
              <a:rPr lang="en-US" sz="2800" dirty="0">
                <a:solidFill>
                  <a:srgbClr val="0070C0"/>
                </a:solidFill>
                <a:latin typeface="Times New Roman" pitchFamily="18" charset="0"/>
                <a:cs typeface="Times New Roman" pitchFamily="18" charset="0"/>
              </a:rPr>
              <a:t> returns</a:t>
            </a:r>
            <a:r>
              <a:rPr lang="en-US" sz="2800" dirty="0">
                <a:solidFill>
                  <a:schemeClr val="tx2"/>
                </a:solidFill>
                <a:latin typeface="Times New Roman" pitchFamily="18" charset="0"/>
                <a:cs typeface="Times New Roman" pitchFamily="18" charset="0"/>
              </a:rPr>
              <a:t> a model</a:t>
            </a:r>
          </a:p>
          <a:p>
            <a:pPr marL="0" lvl="2"/>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inputs</a:t>
            </a:r>
            <a:r>
              <a:rPr lang="en-US" sz="2800" dirty="0">
                <a:solidFill>
                  <a:schemeClr val="tx2"/>
                </a:solidFill>
                <a:latin typeface="Times New Roman" pitchFamily="18" charset="0"/>
                <a:cs typeface="Times New Roman" pitchFamily="18" charset="0"/>
              </a:rPr>
              <a:t>: Models,  a set of individuals</a:t>
            </a:r>
          </a:p>
          <a:p>
            <a:pPr marL="0" lvl="2"/>
            <a:r>
              <a:rPr lang="en-US" sz="2800" dirty="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SeqF</a:t>
            </a:r>
            <a:r>
              <a:rPr lang="en-US" sz="2800" dirty="0" smtClean="0">
                <a:solidFill>
                  <a:schemeClr val="tx2"/>
                </a:solidFill>
                <a:latin typeface="Times New Roman" pitchFamily="18" charset="0"/>
                <a:cs typeface="Times New Roman" pitchFamily="18" charset="0"/>
              </a:rPr>
              <a:t>, Sequences file</a:t>
            </a:r>
          </a:p>
          <a:p>
            <a:pPr marL="0" lvl="2"/>
            <a:r>
              <a:rPr lang="en-US" sz="2800" dirty="0">
                <a:solidFill>
                  <a:schemeClr val="tx2"/>
                </a:solidFill>
                <a:latin typeface="Times New Roman" pitchFamily="18" charset="0"/>
                <a:cs typeface="Times New Roman" pitchFamily="18" charset="0"/>
              </a:rPr>
              <a:t> </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ScriptF</a:t>
            </a:r>
            <a:r>
              <a:rPr lang="en-US" sz="2800" dirty="0" smtClean="0">
                <a:solidFill>
                  <a:schemeClr val="tx2"/>
                </a:solidFill>
                <a:latin typeface="Times New Roman" pitchFamily="18" charset="0"/>
                <a:cs typeface="Times New Roman" pitchFamily="18" charset="0"/>
              </a:rPr>
              <a:t>, Script file for MODELLER</a:t>
            </a:r>
          </a:p>
          <a:p>
            <a:pPr marL="0" lvl="2"/>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do</a:t>
            </a:r>
            <a:r>
              <a:rPr lang="en-US" sz="2800" dirty="0" smtClean="0">
                <a:solidFill>
                  <a:schemeClr val="tx2"/>
                </a:solidFill>
                <a:latin typeface="Times New Roman" pitchFamily="18" charset="0"/>
                <a:cs typeface="Times New Roman" pitchFamily="18" charset="0"/>
              </a:rPr>
              <a:t> </a:t>
            </a:r>
            <a:r>
              <a:rPr lang="en-US" sz="2800" dirty="0">
                <a:solidFill>
                  <a:schemeClr val="tx2"/>
                </a:solidFill>
                <a:latin typeface="Times New Roman" pitchFamily="18" charset="0"/>
                <a:cs typeface="Times New Roman" pitchFamily="18" charset="0"/>
              </a:rPr>
              <a:t>run MODELLER(Models, </a:t>
            </a:r>
            <a:r>
              <a:rPr lang="en-US" sz="2800" dirty="0" err="1">
                <a:solidFill>
                  <a:schemeClr val="tx2"/>
                </a:solidFill>
                <a:latin typeface="Times New Roman" pitchFamily="18" charset="0"/>
                <a:cs typeface="Times New Roman" pitchFamily="18" charset="0"/>
              </a:rPr>
              <a:t>SeqF</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ScriptsF</a:t>
            </a:r>
            <a:r>
              <a:rPr lang="en-US" sz="2800" dirty="0">
                <a:solidFill>
                  <a:schemeClr val="tx2"/>
                </a:solidFill>
                <a:latin typeface="Times New Roman" pitchFamily="18" charset="0"/>
                <a:cs typeface="Times New Roman" pitchFamily="18" charset="0"/>
              </a:rPr>
              <a:t>)</a:t>
            </a:r>
          </a:p>
          <a:p>
            <a:pPr marL="0" lvl="2"/>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return</a:t>
            </a:r>
            <a:r>
              <a:rPr lang="en-US" sz="2800" dirty="0" smtClean="0">
                <a:solidFill>
                  <a:schemeClr val="tx2"/>
                </a:solidFill>
                <a:latin typeface="Times New Roman" pitchFamily="18" charset="0"/>
                <a:cs typeface="Times New Roman" pitchFamily="18" charset="0"/>
              </a:rPr>
              <a:t> the best model generate by MODELLER</a:t>
            </a:r>
            <a:endParaRPr lang="en-US" sz="28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086613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82880"/>
            <a:ext cx="8610600" cy="1111664"/>
          </a:xfrm>
        </p:spPr>
        <p:txBody>
          <a:bodyPr>
            <a:normAutofit/>
          </a:bodyPr>
          <a:lstStyle/>
          <a:p>
            <a:r>
              <a:rPr lang="en-US" dirty="0" smtClean="0"/>
              <a:t>Hybrid MDS and MODELLER-based Crossover</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158434" y="1600200"/>
                <a:ext cx="8839200" cy="4832092"/>
              </a:xfrm>
              <a:prstGeom prst="rect">
                <a:avLst/>
              </a:prstGeom>
              <a:solidFill>
                <a:schemeClr val="bg1"/>
              </a:solidFill>
            </p:spPr>
            <p:txBody>
              <a:bodyPr wrap="square" rtlCol="0">
                <a:spAutoFit/>
              </a:bodyPr>
              <a:lstStyle/>
              <a:p>
                <a:pPr marL="0" lvl="2"/>
                <a:r>
                  <a:rPr lang="en-US" sz="2800" dirty="0" smtClean="0">
                    <a:solidFill>
                      <a:srgbClr val="0070C0"/>
                    </a:solidFill>
                    <a:latin typeface="Times New Roman" pitchFamily="18" charset="0"/>
                    <a:cs typeface="Times New Roman" pitchFamily="18" charset="0"/>
                  </a:rPr>
                  <a:t>Function</a:t>
                </a:r>
                <a:r>
                  <a:rPr lang="en-US" sz="2800" dirty="0" smtClean="0">
                    <a:solidFill>
                      <a:schemeClr val="tx2"/>
                    </a:solidFill>
                    <a:latin typeface="Times New Roman" pitchFamily="18" charset="0"/>
                    <a:cs typeface="Times New Roman" pitchFamily="18" charset="0"/>
                  </a:rPr>
                  <a:t> Hybrid-C(Models, ProQ2S, </a:t>
                </a:r>
                <a:r>
                  <a:rPr lang="en-US" sz="2800" dirty="0" err="1" smtClean="0">
                    <a:solidFill>
                      <a:schemeClr val="tx2"/>
                    </a:solidFill>
                    <a:latin typeface="Times New Roman" pitchFamily="18" charset="0"/>
                    <a:cs typeface="Times New Roman" pitchFamily="18" charset="0"/>
                  </a:rPr>
                  <a:t>SeqF</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ScriptsF</a:t>
                </a:r>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returns</a:t>
                </a:r>
                <a:r>
                  <a:rPr lang="en-US" sz="2800" dirty="0" smtClean="0">
                    <a:solidFill>
                      <a:schemeClr val="tx2"/>
                    </a:solidFill>
                    <a:latin typeface="Times New Roman" pitchFamily="18" charset="0"/>
                    <a:cs typeface="Times New Roman" pitchFamily="18" charset="0"/>
                  </a:rPr>
                  <a:t> a model</a:t>
                </a:r>
              </a:p>
              <a:p>
                <a:pPr marL="0" lvl="2"/>
                <a:r>
                  <a:rPr lang="en-US" sz="2800" dirty="0" smtClean="0">
                    <a:solidFill>
                      <a:schemeClr val="tx2"/>
                    </a:solidFill>
                    <a:latin typeface="Times New Roman" pitchFamily="18" charset="0"/>
                    <a:cs typeface="Times New Roman" pitchFamily="18" charset="0"/>
                  </a:rPr>
                  <a:t>         NK          SIZE(Models)</a:t>
                </a:r>
              </a:p>
              <a:p>
                <a:pPr marL="0" lvl="2"/>
                <a:r>
                  <a:rPr lang="en-US" sz="2800" dirty="0" smtClean="0">
                    <a:solidFill>
                      <a:schemeClr val="tx2"/>
                    </a:solidFill>
                    <a:latin typeface="Times New Roman" pitchFamily="18" charset="0"/>
                    <a:cs typeface="Times New Roman" pitchFamily="18" charset="0"/>
                  </a:rPr>
                  <a:t>         N             Number of Parents run MODELLER-C </a:t>
                </a:r>
              </a:p>
              <a:p>
                <a:pPr marL="0" lvl="2"/>
                <a:r>
                  <a:rPr lang="en-US" sz="2800" dirty="0" smtClean="0">
                    <a:solidFill>
                      <a:schemeClr val="tx2"/>
                    </a:solidFill>
                    <a:latin typeface="Times New Roman" pitchFamily="18" charset="0"/>
                    <a:cs typeface="Times New Roman" pitchFamily="18" charset="0"/>
                  </a:rPr>
                  <a:t>         </a:t>
                </a:r>
                <a:r>
                  <a:rPr lang="en-US" sz="2800" dirty="0">
                    <a:solidFill>
                      <a:srgbClr val="0070C0"/>
                    </a:solidFill>
                    <a:latin typeface="Times New Roman" pitchFamily="18" charset="0"/>
                    <a:cs typeface="Times New Roman" pitchFamily="18" charset="0"/>
                  </a:rPr>
                  <a:t>for</a:t>
                </a:r>
                <a:r>
                  <a:rPr lang="en-US" sz="2800" dirty="0">
                    <a:solidFill>
                      <a:schemeClr val="tx2"/>
                    </a:solidFill>
                    <a:latin typeface="Times New Roman" pitchFamily="18" charset="0"/>
                    <a:cs typeface="Times New Roman" pitchFamily="18" charset="0"/>
                  </a:rPr>
                  <a:t> </a:t>
                </a:r>
                <a14:m>
                  <m:oMath xmlns:m="http://schemas.openxmlformats.org/officeDocument/2006/math">
                    <m:r>
                      <a:rPr lang="en-US" sz="2800" i="1" dirty="0">
                        <a:solidFill>
                          <a:schemeClr val="tx2"/>
                        </a:solidFill>
                        <a:latin typeface="Cambria Math"/>
                        <a:cs typeface="Times New Roman" pitchFamily="18" charset="0"/>
                      </a:rPr>
                      <m:t>𝑖</m:t>
                    </m:r>
                    <m:r>
                      <a:rPr lang="en-US" sz="2800" i="1" dirty="0">
                        <a:solidFill>
                          <a:schemeClr val="tx2"/>
                        </a:solidFill>
                        <a:latin typeface="Cambria Math"/>
                        <a:cs typeface="Times New Roman" pitchFamily="18" charset="0"/>
                      </a:rPr>
                      <m:t>=1</m:t>
                    </m:r>
                  </m:oMath>
                </a14:m>
                <a:r>
                  <a:rPr lang="en-US" sz="2800" dirty="0">
                    <a:solidFill>
                      <a:schemeClr val="tx2"/>
                    </a:solidFill>
                    <a:latin typeface="Times New Roman" pitchFamily="18" charset="0"/>
                    <a:cs typeface="Times New Roman" pitchFamily="18" charset="0"/>
                  </a:rPr>
                  <a:t> </a:t>
                </a:r>
                <a:r>
                  <a:rPr lang="en-US" sz="2800" dirty="0">
                    <a:solidFill>
                      <a:srgbClr val="0070C0"/>
                    </a:solidFill>
                    <a:latin typeface="Times New Roman" pitchFamily="18" charset="0"/>
                    <a:cs typeface="Times New Roman" pitchFamily="18" charset="0"/>
                  </a:rPr>
                  <a:t>to</a:t>
                </a:r>
                <a:r>
                  <a:rPr lang="en-US" sz="2800" dirty="0">
                    <a:solidFill>
                      <a:schemeClr val="tx2"/>
                    </a:solidFill>
                    <a:latin typeface="Times New Roman" pitchFamily="18" charset="0"/>
                    <a:cs typeface="Times New Roman" pitchFamily="18" charset="0"/>
                  </a:rPr>
                  <a:t> N</a:t>
                </a:r>
                <a:r>
                  <a:rPr lang="en-US" sz="2800" dirty="0" smtClean="0">
                    <a:solidFill>
                      <a:schemeClr val="tx2"/>
                    </a:solidFill>
                    <a:latin typeface="Times New Roman" pitchFamily="18" charset="0"/>
                    <a:cs typeface="Times New Roman" pitchFamily="18" charset="0"/>
                  </a:rPr>
                  <a:t> </a:t>
                </a:r>
                <a:r>
                  <a:rPr lang="en-US" sz="2800" dirty="0">
                    <a:solidFill>
                      <a:srgbClr val="0070C0"/>
                    </a:solidFill>
                    <a:latin typeface="Times New Roman" pitchFamily="18" charset="0"/>
                    <a:cs typeface="Times New Roman" pitchFamily="18" charset="0"/>
                  </a:rPr>
                  <a:t>do</a:t>
                </a:r>
                <a:endParaRPr lang="en-US" sz="2800" dirty="0">
                  <a:solidFill>
                    <a:schemeClr val="tx2"/>
                  </a:solidFill>
                  <a:latin typeface="Times New Roman" pitchFamily="18" charset="0"/>
                  <a:cs typeface="Times New Roman" pitchFamily="18" charset="0"/>
                </a:endParaRPr>
              </a:p>
              <a:p>
                <a:pPr marL="0" lvl="2"/>
                <a:r>
                  <a:rPr lang="en-US" sz="2800" dirty="0" smtClean="0">
                    <a:solidFill>
                      <a:schemeClr val="tx2"/>
                    </a:solidFill>
                    <a:latin typeface="Times New Roman" pitchFamily="18" charset="0"/>
                    <a:cs typeface="Times New Roman" pitchFamily="18" charset="0"/>
                  </a:rPr>
                  <a:t>              K           Number of Parents run WMDS-C  </a:t>
                </a:r>
              </a:p>
              <a:p>
                <a:pPr marL="914400" lvl="4"/>
                <a14:m>
                  <m:oMath xmlns:m="http://schemas.openxmlformats.org/officeDocument/2006/math">
                    <m:sSub>
                      <m:sSubPr>
                        <m:ctrlPr>
                          <a:rPr lang="en-US" sz="2800" i="1" dirty="0" smtClean="0">
                            <a:latin typeface="Cambria Math"/>
                            <a:cs typeface="Times New Roman" pitchFamily="18" charset="0"/>
                          </a:rPr>
                        </m:ctrlPr>
                      </m:sSubPr>
                      <m:e>
                        <m:r>
                          <a:rPr lang="en-US" sz="2800" b="0" i="1" dirty="0" smtClean="0">
                            <a:latin typeface="Cambria Math"/>
                            <a:cs typeface="Times New Roman" pitchFamily="18" charset="0"/>
                          </a:rPr>
                          <m:t>    </m:t>
                        </m:r>
                        <m:r>
                          <a:rPr lang="en-US" sz="2800" b="0" i="1" dirty="0" smtClean="0">
                            <a:latin typeface="Cambria Math"/>
                            <a:cs typeface="Times New Roman" pitchFamily="18" charset="0"/>
                          </a:rPr>
                          <m:t>𝑀</m:t>
                        </m:r>
                      </m:e>
                      <m:sub>
                        <m:r>
                          <a:rPr lang="en-US" sz="2800" b="0" i="1" dirty="0" smtClean="0">
                            <a:latin typeface="Cambria Math"/>
                            <a:cs typeface="Times New Roman" pitchFamily="18" charset="0"/>
                          </a:rPr>
                          <m:t>𝑖</m:t>
                        </m:r>
                      </m:sub>
                    </m:sSub>
                  </m:oMath>
                </a14:m>
                <a:r>
                  <a:rPr lang="en-US" sz="2800" dirty="0" smtClean="0">
                    <a:solidFill>
                      <a:schemeClr val="tx2"/>
                    </a:solidFill>
                    <a:latin typeface="Times New Roman" pitchFamily="18" charset="0"/>
                    <a:cs typeface="Times New Roman" pitchFamily="18" charset="0"/>
                  </a:rPr>
                  <a:t>         WMDS-C(</a:t>
                </a:r>
                <a14:m>
                  <m:oMath xmlns:m="http://schemas.openxmlformats.org/officeDocument/2006/math">
                    <m:sSub>
                      <m:sSubPr>
                        <m:ctrlPr>
                          <a:rPr lang="en-US" sz="2800" i="1" dirty="0">
                            <a:solidFill>
                              <a:schemeClr val="tx2"/>
                            </a:solidFill>
                            <a:latin typeface="Cambria Math"/>
                            <a:cs typeface="Times New Roman" pitchFamily="18" charset="0"/>
                          </a:rPr>
                        </m:ctrlPr>
                      </m:sSubPr>
                      <m:e>
                        <m:r>
                          <a:rPr lang="en-US" sz="2800" i="1" dirty="0">
                            <a:solidFill>
                              <a:schemeClr val="tx2"/>
                            </a:solidFill>
                            <a:latin typeface="Cambria Math"/>
                            <a:cs typeface="Times New Roman" pitchFamily="18" charset="0"/>
                          </a:rPr>
                          <m:t>𝑀𝑜𝑑𝑒𝑙𝑠</m:t>
                        </m:r>
                      </m:e>
                      <m:sub>
                        <m:r>
                          <a:rPr lang="en-US" sz="2800" b="0" i="1" dirty="0" smtClean="0">
                            <a:solidFill>
                              <a:schemeClr val="tx2"/>
                            </a:solidFill>
                            <a:latin typeface="Cambria Math"/>
                            <a:cs typeface="Times New Roman" pitchFamily="18" charset="0"/>
                          </a:rPr>
                          <m:t>𝑘</m:t>
                        </m:r>
                      </m:sub>
                    </m:sSub>
                  </m:oMath>
                </a14:m>
                <a:r>
                  <a:rPr lang="en-US" sz="2800" dirty="0">
                    <a:solidFill>
                      <a:schemeClr val="tx2"/>
                    </a:solidFill>
                    <a:latin typeface="Times New Roman" pitchFamily="18" charset="0"/>
                    <a:cs typeface="Times New Roman" pitchFamily="18" charset="0"/>
                  </a:rPr>
                  <a:t>,</a:t>
                </a:r>
                <a:r>
                  <a:rPr lang="en-US" sz="2800" dirty="0">
                    <a:solidFill>
                      <a:schemeClr val="tx2"/>
                    </a:solidFill>
                    <a:cs typeface="Times New Roman" pitchFamily="18" charset="0"/>
                  </a:rPr>
                  <a:t> </a:t>
                </a:r>
                <a14:m>
                  <m:oMath xmlns:m="http://schemas.openxmlformats.org/officeDocument/2006/math">
                    <m:sSub>
                      <m:sSubPr>
                        <m:ctrlPr>
                          <a:rPr lang="en-US" sz="2800" i="1" dirty="0">
                            <a:solidFill>
                              <a:schemeClr val="tx2"/>
                            </a:solidFill>
                            <a:latin typeface="Cambria Math"/>
                            <a:cs typeface="Times New Roman" pitchFamily="18" charset="0"/>
                          </a:rPr>
                        </m:ctrlPr>
                      </m:sSubPr>
                      <m:e>
                        <m:r>
                          <a:rPr lang="en-US" sz="2800" i="1" dirty="0">
                            <a:solidFill>
                              <a:schemeClr val="tx2"/>
                            </a:solidFill>
                            <a:latin typeface="Cambria Math"/>
                            <a:cs typeface="Times New Roman" pitchFamily="18" charset="0"/>
                          </a:rPr>
                          <m:t>𝑃𝑟𝑜𝑄</m:t>
                        </m:r>
                        <m:r>
                          <a:rPr lang="en-US" sz="2800" i="1" dirty="0">
                            <a:solidFill>
                              <a:schemeClr val="tx2"/>
                            </a:solidFill>
                            <a:latin typeface="Cambria Math"/>
                            <a:cs typeface="Times New Roman" pitchFamily="18" charset="0"/>
                          </a:rPr>
                          <m:t>2</m:t>
                        </m:r>
                        <m:r>
                          <a:rPr lang="en-US" sz="2800" i="1" dirty="0">
                            <a:solidFill>
                              <a:schemeClr val="tx2"/>
                            </a:solidFill>
                            <a:latin typeface="Cambria Math"/>
                            <a:cs typeface="Times New Roman" pitchFamily="18" charset="0"/>
                          </a:rPr>
                          <m:t>𝑆</m:t>
                        </m:r>
                      </m:e>
                      <m:sub>
                        <m:r>
                          <a:rPr lang="en-US" sz="2800" b="0" i="1" dirty="0" smtClean="0">
                            <a:solidFill>
                              <a:schemeClr val="tx2"/>
                            </a:solidFill>
                            <a:latin typeface="Cambria Math"/>
                            <a:cs typeface="Times New Roman" pitchFamily="18" charset="0"/>
                          </a:rPr>
                          <m:t>𝑘</m:t>
                        </m:r>
                      </m:sub>
                    </m:sSub>
                  </m:oMath>
                </a14:m>
                <a:r>
                  <a:rPr lang="en-US" sz="2800" dirty="0" smtClean="0">
                    <a:solidFill>
                      <a:schemeClr val="tx2"/>
                    </a:solidFill>
                    <a:latin typeface="Times New Roman" pitchFamily="18" charset="0"/>
                    <a:cs typeface="Times New Roman" pitchFamily="18" charset="0"/>
                  </a:rPr>
                  <a:t>)</a:t>
                </a:r>
              </a:p>
              <a:p>
                <a:pPr marL="914400" lvl="4"/>
                <a:r>
                  <a:rPr lang="en-US" sz="2800" dirty="0" smtClean="0">
                    <a:solidFill>
                      <a:srgbClr val="0070C0"/>
                    </a:solidFill>
                    <a:latin typeface="Times New Roman" pitchFamily="18" charset="0"/>
                    <a:cs typeface="Times New Roman" pitchFamily="18" charset="0"/>
                  </a:rPr>
                  <a:t>end for </a:t>
                </a:r>
              </a:p>
              <a:p>
                <a:pPr marL="457200" lvl="3"/>
                <a:r>
                  <a:rPr lang="en-US" sz="2800" dirty="0">
                    <a:solidFill>
                      <a:srgbClr val="0070C0"/>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Nmodels</a:t>
                </a:r>
                <a:r>
                  <a:rPr lang="en-US" sz="2800" dirty="0" smtClean="0">
                    <a:solidFill>
                      <a:schemeClr val="tx2"/>
                    </a:solidFill>
                    <a:latin typeface="Times New Roman" pitchFamily="18" charset="0"/>
                    <a:cs typeface="Times New Roman" pitchFamily="18" charset="0"/>
                  </a:rPr>
                  <a:t>       set of M generate by WMDS-C</a:t>
                </a:r>
                <a:endParaRPr lang="en-US" sz="2800" dirty="0" smtClean="0">
                  <a:solidFill>
                    <a:srgbClr val="0070C0"/>
                  </a:solidFill>
                  <a:latin typeface="Times New Roman" pitchFamily="18" charset="0"/>
                  <a:cs typeface="Times New Roman" pitchFamily="18" charset="0"/>
                </a:endParaRPr>
              </a:p>
              <a:p>
                <a:pPr marL="0" lvl="2"/>
                <a:r>
                  <a:rPr lang="en-US" sz="2800" dirty="0">
                    <a:solidFill>
                      <a:schemeClr val="tx2"/>
                    </a:solidFill>
                    <a:latin typeface="Times New Roman" pitchFamily="18" charset="0"/>
                    <a:cs typeface="Times New Roman" pitchFamily="18" charset="0"/>
                  </a:rPr>
                  <a:t> </a:t>
                </a:r>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then</a:t>
                </a:r>
                <a:r>
                  <a:rPr lang="en-US" sz="2800" dirty="0" smtClean="0">
                    <a:solidFill>
                      <a:schemeClr val="tx2"/>
                    </a:solidFill>
                    <a:latin typeface="Times New Roman" pitchFamily="18" charset="0"/>
                    <a:cs typeface="Times New Roman" pitchFamily="18" charset="0"/>
                  </a:rPr>
                  <a:t> run MODELLER-C(</a:t>
                </a:r>
                <a:r>
                  <a:rPr lang="en-US" sz="2800" dirty="0" err="1" smtClean="0">
                    <a:solidFill>
                      <a:schemeClr val="tx2"/>
                    </a:solidFill>
                    <a:latin typeface="Times New Roman" pitchFamily="18" charset="0"/>
                    <a:cs typeface="Times New Roman" pitchFamily="18" charset="0"/>
                  </a:rPr>
                  <a:t>NModels</a:t>
                </a:r>
                <a:r>
                  <a:rPr lang="en-US" sz="2800" dirty="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SeqF</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ScriptsF</a:t>
                </a:r>
                <a:r>
                  <a:rPr lang="en-US" sz="2800" dirty="0">
                    <a:solidFill>
                      <a:schemeClr val="tx2"/>
                    </a:solidFill>
                    <a:latin typeface="Times New Roman" pitchFamily="18" charset="0"/>
                    <a:cs typeface="Times New Roman" pitchFamily="18" charset="0"/>
                  </a:rPr>
                  <a:t>) </a:t>
                </a:r>
              </a:p>
              <a:p>
                <a:pPr marL="0" lvl="2"/>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return</a:t>
                </a:r>
                <a:r>
                  <a:rPr lang="en-US" sz="2800" dirty="0" smtClean="0">
                    <a:solidFill>
                      <a:schemeClr val="tx2"/>
                    </a:solidFill>
                    <a:latin typeface="Times New Roman" pitchFamily="18" charset="0"/>
                    <a:cs typeface="Times New Roman" pitchFamily="18" charset="0"/>
                  </a:rPr>
                  <a:t> </a:t>
                </a:r>
                <a:r>
                  <a:rPr lang="en-US" sz="2800" dirty="0">
                    <a:solidFill>
                      <a:schemeClr val="tx2"/>
                    </a:solidFill>
                    <a:latin typeface="Times New Roman" pitchFamily="18" charset="0"/>
                    <a:cs typeface="Times New Roman" pitchFamily="18" charset="0"/>
                  </a:rPr>
                  <a:t>the best model generate by MODELLER</a:t>
                </a:r>
              </a:p>
            </p:txBody>
          </p:sp>
        </mc:Choice>
        <mc:Fallback xmlns="">
          <p:sp>
            <p:nvSpPr>
              <p:cNvPr id="13" name="TextBox 12"/>
              <p:cNvSpPr txBox="1">
                <a:spLocks noRot="1" noChangeAspect="1" noMove="1" noResize="1" noEditPoints="1" noAdjustHandles="1" noChangeArrowheads="1" noChangeShapeType="1" noTextEdit="1"/>
              </p:cNvSpPr>
              <p:nvPr/>
            </p:nvSpPr>
            <p:spPr>
              <a:xfrm>
                <a:off x="158434" y="1600200"/>
                <a:ext cx="8839200" cy="4832092"/>
              </a:xfrm>
              <a:prstGeom prst="rect">
                <a:avLst/>
              </a:prstGeom>
              <a:blipFill rotWithShape="1">
                <a:blip r:embed="rId3"/>
                <a:stretch>
                  <a:fillRect l="-1448" t="-1263" r="-1103" b="-2525"/>
                </a:stretch>
              </a:blipFill>
            </p:spPr>
            <p:txBody>
              <a:bodyPr/>
              <a:lstStyle/>
              <a:p>
                <a:r>
                  <a:rPr lang="en-US">
                    <a:noFill/>
                  </a:rPr>
                  <a:t> </a:t>
                </a:r>
              </a:p>
            </p:txBody>
          </p:sp>
        </mc:Fallback>
      </mc:AlternateContent>
      <p:cxnSp>
        <p:nvCxnSpPr>
          <p:cNvPr id="15" name="Straight Arrow Connector 14"/>
          <p:cNvCxnSpPr/>
          <p:nvPr/>
        </p:nvCxnSpPr>
        <p:spPr>
          <a:xfrm flipH="1">
            <a:off x="1589809" y="31242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95775" y="53340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019300" y="44958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986395" y="4016246"/>
            <a:ext cx="57842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589809" y="2667000"/>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083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82880"/>
            <a:ext cx="8610600" cy="1111664"/>
          </a:xfrm>
        </p:spPr>
        <p:txBody>
          <a:bodyPr>
            <a:normAutofit/>
          </a:bodyPr>
          <a:lstStyle/>
          <a:p>
            <a:r>
              <a:rPr lang="en-US" dirty="0" smtClean="0"/>
              <a:t>Example: P-2P-WMDS-MODELLER</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173182" y="1600200"/>
                <a:ext cx="8839200" cy="3970318"/>
              </a:xfrm>
              <a:prstGeom prst="rect">
                <a:avLst/>
              </a:prstGeom>
              <a:solidFill>
                <a:schemeClr val="bg1"/>
              </a:solidFill>
            </p:spPr>
            <p:txBody>
              <a:bodyPr wrap="square" rtlCol="0">
                <a:spAutoFit/>
              </a:bodyPr>
              <a:lstStyle/>
              <a:p>
                <a:pPr marL="0" lvl="2"/>
                <a:r>
                  <a:rPr lang="en-US" sz="2800" dirty="0" smtClean="0">
                    <a:solidFill>
                      <a:srgbClr val="0070C0"/>
                    </a:solidFill>
                    <a:latin typeface="Times New Roman" pitchFamily="18" charset="0"/>
                    <a:cs typeface="Times New Roman" pitchFamily="18" charset="0"/>
                  </a:rPr>
                  <a:t>Function</a:t>
                </a:r>
                <a:r>
                  <a:rPr lang="en-US" sz="2800" dirty="0" smtClean="0">
                    <a:solidFill>
                      <a:schemeClr val="tx2"/>
                    </a:solidFill>
                    <a:latin typeface="Times New Roman" pitchFamily="18" charset="0"/>
                    <a:cs typeface="Times New Roman" pitchFamily="18" charset="0"/>
                  </a:rPr>
                  <a:t> Hybrid-C(Models, ProQ2S, </a:t>
                </a:r>
                <a:r>
                  <a:rPr lang="en-US" sz="2800" dirty="0" err="1" smtClean="0">
                    <a:solidFill>
                      <a:schemeClr val="tx2"/>
                    </a:solidFill>
                    <a:latin typeface="Times New Roman" pitchFamily="18" charset="0"/>
                    <a:cs typeface="Times New Roman" pitchFamily="18" charset="0"/>
                  </a:rPr>
                  <a:t>SeqF</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ScriptsF</a:t>
                </a:r>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returns</a:t>
                </a:r>
                <a:r>
                  <a:rPr lang="en-US" sz="2800" dirty="0" smtClean="0">
                    <a:solidFill>
                      <a:schemeClr val="tx2"/>
                    </a:solidFill>
                    <a:latin typeface="Times New Roman" pitchFamily="18" charset="0"/>
                    <a:cs typeface="Times New Roman" pitchFamily="18" charset="0"/>
                  </a:rPr>
                  <a:t> a model</a:t>
                </a:r>
              </a:p>
              <a:p>
                <a:pPr marL="0" lvl="2"/>
                <a:r>
                  <a:rPr lang="en-US" sz="2800" dirty="0" smtClean="0">
                    <a:solidFill>
                      <a:srgbClr val="0070C0"/>
                    </a:solidFill>
                    <a:latin typeface="Times New Roman" pitchFamily="18" charset="0"/>
                    <a:cs typeface="Times New Roman" pitchFamily="18" charset="0"/>
                  </a:rPr>
                  <a:t>         for</a:t>
                </a:r>
                <a:r>
                  <a:rPr lang="en-US" sz="2800" dirty="0" smtClean="0">
                    <a:solidFill>
                      <a:schemeClr val="tx2"/>
                    </a:solidFill>
                    <a:latin typeface="Times New Roman" pitchFamily="18" charset="0"/>
                    <a:cs typeface="Times New Roman" pitchFamily="18" charset="0"/>
                  </a:rPr>
                  <a:t> </a:t>
                </a:r>
                <a14:m>
                  <m:oMath xmlns:m="http://schemas.openxmlformats.org/officeDocument/2006/math">
                    <m:r>
                      <a:rPr lang="en-US" sz="2800" i="1" dirty="0">
                        <a:solidFill>
                          <a:schemeClr val="tx2"/>
                        </a:solidFill>
                        <a:latin typeface="Cambria Math"/>
                        <a:cs typeface="Times New Roman" pitchFamily="18" charset="0"/>
                      </a:rPr>
                      <m:t>𝑖</m:t>
                    </m:r>
                    <m:r>
                      <a:rPr lang="en-US" sz="2800" i="1" dirty="0">
                        <a:solidFill>
                          <a:schemeClr val="tx2"/>
                        </a:solidFill>
                        <a:latin typeface="Cambria Math"/>
                        <a:cs typeface="Times New Roman" pitchFamily="18" charset="0"/>
                      </a:rPr>
                      <m:t>=1</m:t>
                    </m:r>
                  </m:oMath>
                </a14:m>
                <a:r>
                  <a:rPr lang="en-US" sz="2800" dirty="0">
                    <a:solidFill>
                      <a:schemeClr val="tx2"/>
                    </a:solidFill>
                    <a:latin typeface="Times New Roman" pitchFamily="18" charset="0"/>
                    <a:cs typeface="Times New Roman" pitchFamily="18" charset="0"/>
                  </a:rPr>
                  <a:t> </a:t>
                </a:r>
                <a:r>
                  <a:rPr lang="en-US" sz="2800" dirty="0">
                    <a:solidFill>
                      <a:srgbClr val="0070C0"/>
                    </a:solidFill>
                    <a:latin typeface="Times New Roman" pitchFamily="18" charset="0"/>
                    <a:cs typeface="Times New Roman" pitchFamily="18" charset="0"/>
                  </a:rPr>
                  <a:t>to</a:t>
                </a:r>
                <a:r>
                  <a:rPr lang="en-US" sz="2800" dirty="0">
                    <a:solidFill>
                      <a:schemeClr val="tx2"/>
                    </a:solidFill>
                    <a:latin typeface="Times New Roman" pitchFamily="18" charset="0"/>
                    <a:cs typeface="Times New Roman" pitchFamily="18" charset="0"/>
                  </a:rPr>
                  <a:t> </a:t>
                </a:r>
                <a:r>
                  <a:rPr lang="en-US" sz="2800" dirty="0" smtClean="0">
                    <a:solidFill>
                      <a:schemeClr val="tx2"/>
                    </a:solidFill>
                    <a:latin typeface="Times New Roman" pitchFamily="18" charset="0"/>
                    <a:cs typeface="Times New Roman" pitchFamily="18" charset="0"/>
                  </a:rPr>
                  <a:t>3 </a:t>
                </a:r>
                <a:r>
                  <a:rPr lang="en-US" sz="2800" dirty="0">
                    <a:solidFill>
                      <a:srgbClr val="0070C0"/>
                    </a:solidFill>
                    <a:latin typeface="Times New Roman" pitchFamily="18" charset="0"/>
                    <a:cs typeface="Times New Roman" pitchFamily="18" charset="0"/>
                  </a:rPr>
                  <a:t>do</a:t>
                </a:r>
                <a:endParaRPr lang="en-US" sz="2800" dirty="0">
                  <a:solidFill>
                    <a:schemeClr val="tx2"/>
                  </a:solidFill>
                  <a:latin typeface="Times New Roman" pitchFamily="18" charset="0"/>
                  <a:cs typeface="Times New Roman" pitchFamily="18" charset="0"/>
                </a:endParaRPr>
              </a:p>
              <a:p>
                <a:pPr marL="0" lvl="2"/>
                <a:r>
                  <a:rPr lang="en-US" sz="2800" dirty="0" smtClean="0">
                    <a:solidFill>
                      <a:schemeClr val="tx2"/>
                    </a:solidFill>
                    <a:latin typeface="Times New Roman" pitchFamily="18" charset="0"/>
                    <a:cs typeface="Times New Roman" pitchFamily="18" charset="0"/>
                  </a:rPr>
                  <a:t>              K =2          Number of Parents run WMDS-C  </a:t>
                </a:r>
              </a:p>
              <a:p>
                <a:pPr marL="914400" lvl="4"/>
                <a14:m>
                  <m:oMath xmlns:m="http://schemas.openxmlformats.org/officeDocument/2006/math">
                    <m:sSub>
                      <m:sSubPr>
                        <m:ctrlPr>
                          <a:rPr lang="en-US" sz="2800" i="1" dirty="0" smtClean="0">
                            <a:latin typeface="Cambria Math"/>
                            <a:cs typeface="Times New Roman" pitchFamily="18" charset="0"/>
                          </a:rPr>
                        </m:ctrlPr>
                      </m:sSubPr>
                      <m:e>
                        <m:r>
                          <a:rPr lang="en-US" sz="2800" b="0" i="1" dirty="0" smtClean="0">
                            <a:latin typeface="Cambria Math"/>
                            <a:cs typeface="Times New Roman" pitchFamily="18" charset="0"/>
                          </a:rPr>
                          <m:t>    </m:t>
                        </m:r>
                        <m:r>
                          <a:rPr lang="en-US" sz="2800" b="0" i="1" dirty="0" smtClean="0">
                            <a:latin typeface="Cambria Math"/>
                            <a:cs typeface="Times New Roman" pitchFamily="18" charset="0"/>
                          </a:rPr>
                          <m:t>𝑀</m:t>
                        </m:r>
                      </m:e>
                      <m:sub>
                        <m:r>
                          <a:rPr lang="en-US" sz="2800" b="0" i="1" dirty="0" smtClean="0">
                            <a:latin typeface="Cambria Math"/>
                            <a:cs typeface="Times New Roman" pitchFamily="18" charset="0"/>
                          </a:rPr>
                          <m:t>𝑖</m:t>
                        </m:r>
                      </m:sub>
                    </m:sSub>
                  </m:oMath>
                </a14:m>
                <a:r>
                  <a:rPr lang="en-US" sz="2800" dirty="0" smtClean="0">
                    <a:solidFill>
                      <a:schemeClr val="tx2"/>
                    </a:solidFill>
                    <a:latin typeface="Times New Roman" pitchFamily="18" charset="0"/>
                    <a:cs typeface="Times New Roman" pitchFamily="18" charset="0"/>
                  </a:rPr>
                  <a:t>         WMDS-C(</a:t>
                </a:r>
                <a14:m>
                  <m:oMath xmlns:m="http://schemas.openxmlformats.org/officeDocument/2006/math">
                    <m:sSub>
                      <m:sSubPr>
                        <m:ctrlPr>
                          <a:rPr lang="en-US" sz="2800" i="1" dirty="0">
                            <a:solidFill>
                              <a:schemeClr val="tx2"/>
                            </a:solidFill>
                            <a:latin typeface="Cambria Math"/>
                            <a:cs typeface="Times New Roman" pitchFamily="18" charset="0"/>
                          </a:rPr>
                        </m:ctrlPr>
                      </m:sSubPr>
                      <m:e>
                        <m:r>
                          <a:rPr lang="en-US" sz="2800" i="1" dirty="0">
                            <a:solidFill>
                              <a:schemeClr val="tx2"/>
                            </a:solidFill>
                            <a:latin typeface="Cambria Math"/>
                            <a:cs typeface="Times New Roman" pitchFamily="18" charset="0"/>
                          </a:rPr>
                          <m:t>𝑀𝑜𝑑𝑒𝑙𝑠</m:t>
                        </m:r>
                      </m:e>
                      <m:sub>
                        <m:r>
                          <a:rPr lang="en-US" sz="2800" b="0" i="1" dirty="0" smtClean="0">
                            <a:solidFill>
                              <a:schemeClr val="tx2"/>
                            </a:solidFill>
                            <a:latin typeface="Cambria Math"/>
                            <a:cs typeface="Times New Roman" pitchFamily="18" charset="0"/>
                          </a:rPr>
                          <m:t>2</m:t>
                        </m:r>
                      </m:sub>
                    </m:sSub>
                  </m:oMath>
                </a14:m>
                <a:r>
                  <a:rPr lang="en-US" sz="2800" dirty="0">
                    <a:solidFill>
                      <a:schemeClr val="tx2"/>
                    </a:solidFill>
                    <a:latin typeface="Times New Roman" pitchFamily="18" charset="0"/>
                    <a:cs typeface="Times New Roman" pitchFamily="18" charset="0"/>
                  </a:rPr>
                  <a:t>,</a:t>
                </a:r>
                <a:r>
                  <a:rPr lang="en-US" sz="2800" dirty="0">
                    <a:solidFill>
                      <a:schemeClr val="tx2"/>
                    </a:solidFill>
                    <a:cs typeface="Times New Roman" pitchFamily="18" charset="0"/>
                  </a:rPr>
                  <a:t> </a:t>
                </a:r>
                <a14:m>
                  <m:oMath xmlns:m="http://schemas.openxmlformats.org/officeDocument/2006/math">
                    <m:sSub>
                      <m:sSubPr>
                        <m:ctrlPr>
                          <a:rPr lang="en-US" sz="2800" i="1" dirty="0">
                            <a:solidFill>
                              <a:schemeClr val="tx2"/>
                            </a:solidFill>
                            <a:latin typeface="Cambria Math"/>
                            <a:cs typeface="Times New Roman" pitchFamily="18" charset="0"/>
                          </a:rPr>
                        </m:ctrlPr>
                      </m:sSubPr>
                      <m:e>
                        <m:r>
                          <a:rPr lang="en-US" sz="2800" i="1" dirty="0">
                            <a:solidFill>
                              <a:schemeClr val="tx2"/>
                            </a:solidFill>
                            <a:latin typeface="Cambria Math"/>
                            <a:cs typeface="Times New Roman" pitchFamily="18" charset="0"/>
                          </a:rPr>
                          <m:t>𝑃𝑟𝑜𝑄</m:t>
                        </m:r>
                        <m:r>
                          <a:rPr lang="en-US" sz="2800" i="1" dirty="0">
                            <a:solidFill>
                              <a:schemeClr val="tx2"/>
                            </a:solidFill>
                            <a:latin typeface="Cambria Math"/>
                            <a:cs typeface="Times New Roman" pitchFamily="18" charset="0"/>
                          </a:rPr>
                          <m:t>2</m:t>
                        </m:r>
                        <m:r>
                          <a:rPr lang="en-US" sz="2800" i="1" dirty="0">
                            <a:solidFill>
                              <a:schemeClr val="tx2"/>
                            </a:solidFill>
                            <a:latin typeface="Cambria Math"/>
                            <a:cs typeface="Times New Roman" pitchFamily="18" charset="0"/>
                          </a:rPr>
                          <m:t>𝑆</m:t>
                        </m:r>
                      </m:e>
                      <m:sub>
                        <m:r>
                          <a:rPr lang="en-US" sz="2800" b="0" i="1" dirty="0" smtClean="0">
                            <a:solidFill>
                              <a:schemeClr val="tx2"/>
                            </a:solidFill>
                            <a:latin typeface="Cambria Math"/>
                            <a:cs typeface="Times New Roman" pitchFamily="18" charset="0"/>
                          </a:rPr>
                          <m:t>2</m:t>
                        </m:r>
                      </m:sub>
                    </m:sSub>
                  </m:oMath>
                </a14:m>
                <a:r>
                  <a:rPr lang="en-US" sz="2800" dirty="0" smtClean="0">
                    <a:solidFill>
                      <a:schemeClr val="tx2"/>
                    </a:solidFill>
                    <a:latin typeface="Times New Roman" pitchFamily="18" charset="0"/>
                    <a:cs typeface="Times New Roman" pitchFamily="18" charset="0"/>
                  </a:rPr>
                  <a:t>)</a:t>
                </a:r>
              </a:p>
              <a:p>
                <a:pPr marL="914400" lvl="4"/>
                <a:r>
                  <a:rPr lang="en-US" sz="2800" dirty="0" smtClean="0">
                    <a:solidFill>
                      <a:srgbClr val="0070C0"/>
                    </a:solidFill>
                    <a:latin typeface="Times New Roman" pitchFamily="18" charset="0"/>
                    <a:cs typeface="Times New Roman" pitchFamily="18" charset="0"/>
                  </a:rPr>
                  <a:t>end for </a:t>
                </a:r>
              </a:p>
              <a:p>
                <a:pPr marL="457200" lvl="3"/>
                <a:r>
                  <a:rPr lang="en-US" sz="2800" dirty="0">
                    <a:solidFill>
                      <a:srgbClr val="0070C0"/>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Nmodels</a:t>
                </a:r>
                <a:r>
                  <a:rPr lang="en-US" sz="2800" dirty="0" smtClean="0">
                    <a:solidFill>
                      <a:schemeClr val="tx2"/>
                    </a:solidFill>
                    <a:latin typeface="Times New Roman" pitchFamily="18" charset="0"/>
                    <a:cs typeface="Times New Roman" pitchFamily="18" charset="0"/>
                  </a:rPr>
                  <a:t>       3 new models generate by WMDS-C</a:t>
                </a:r>
                <a:endParaRPr lang="en-US" sz="2800" dirty="0" smtClean="0">
                  <a:solidFill>
                    <a:srgbClr val="0070C0"/>
                  </a:solidFill>
                  <a:latin typeface="Times New Roman" pitchFamily="18" charset="0"/>
                  <a:cs typeface="Times New Roman" pitchFamily="18" charset="0"/>
                </a:endParaRPr>
              </a:p>
              <a:p>
                <a:pPr marL="0" lvl="2"/>
                <a:r>
                  <a:rPr lang="en-US" sz="2800" dirty="0">
                    <a:solidFill>
                      <a:schemeClr val="tx2"/>
                    </a:solidFill>
                    <a:latin typeface="Times New Roman" pitchFamily="18" charset="0"/>
                    <a:cs typeface="Times New Roman" pitchFamily="18" charset="0"/>
                  </a:rPr>
                  <a:t> </a:t>
                </a:r>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then</a:t>
                </a:r>
                <a:r>
                  <a:rPr lang="en-US" sz="2800" dirty="0" smtClean="0">
                    <a:solidFill>
                      <a:schemeClr val="tx2"/>
                    </a:solidFill>
                    <a:latin typeface="Times New Roman" pitchFamily="18" charset="0"/>
                    <a:cs typeface="Times New Roman" pitchFamily="18" charset="0"/>
                  </a:rPr>
                  <a:t> run MODELLER-C(</a:t>
                </a:r>
                <a:r>
                  <a:rPr lang="en-US" sz="2800" dirty="0" err="1" smtClean="0">
                    <a:solidFill>
                      <a:schemeClr val="tx2"/>
                    </a:solidFill>
                    <a:latin typeface="Times New Roman" pitchFamily="18" charset="0"/>
                    <a:cs typeface="Times New Roman" pitchFamily="18" charset="0"/>
                  </a:rPr>
                  <a:t>NModels</a:t>
                </a:r>
                <a:r>
                  <a:rPr lang="en-US" sz="2800" dirty="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SeqF</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ScriptsF</a:t>
                </a:r>
                <a:r>
                  <a:rPr lang="en-US" sz="2800" dirty="0">
                    <a:solidFill>
                      <a:schemeClr val="tx2"/>
                    </a:solidFill>
                    <a:latin typeface="Times New Roman" pitchFamily="18" charset="0"/>
                    <a:cs typeface="Times New Roman" pitchFamily="18" charset="0"/>
                  </a:rPr>
                  <a:t>) </a:t>
                </a:r>
              </a:p>
              <a:p>
                <a:pPr marL="0" lvl="2"/>
                <a:r>
                  <a:rPr lang="en-US" sz="2800" dirty="0" smtClean="0">
                    <a:solidFill>
                      <a:schemeClr val="tx2"/>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return</a:t>
                </a:r>
                <a:r>
                  <a:rPr lang="en-US" sz="2800" dirty="0" smtClean="0">
                    <a:solidFill>
                      <a:schemeClr val="tx2"/>
                    </a:solidFill>
                    <a:latin typeface="Times New Roman" pitchFamily="18" charset="0"/>
                    <a:cs typeface="Times New Roman" pitchFamily="18" charset="0"/>
                  </a:rPr>
                  <a:t> </a:t>
                </a:r>
                <a:r>
                  <a:rPr lang="en-US" sz="2800" dirty="0">
                    <a:solidFill>
                      <a:schemeClr val="tx2"/>
                    </a:solidFill>
                    <a:latin typeface="Times New Roman" pitchFamily="18" charset="0"/>
                    <a:cs typeface="Times New Roman" pitchFamily="18" charset="0"/>
                  </a:rPr>
                  <a:t>the best model generate by MODELLER</a:t>
                </a:r>
              </a:p>
            </p:txBody>
          </p:sp>
        </mc:Choice>
        <mc:Fallback xmlns="">
          <p:sp>
            <p:nvSpPr>
              <p:cNvPr id="13" name="TextBox 12"/>
              <p:cNvSpPr txBox="1">
                <a:spLocks noRot="1" noChangeAspect="1" noMove="1" noResize="1" noEditPoints="1" noAdjustHandles="1" noChangeArrowheads="1" noChangeShapeType="1" noTextEdit="1"/>
              </p:cNvSpPr>
              <p:nvPr/>
            </p:nvSpPr>
            <p:spPr>
              <a:xfrm>
                <a:off x="173182" y="1600200"/>
                <a:ext cx="8839200" cy="3970318"/>
              </a:xfrm>
              <a:prstGeom prst="rect">
                <a:avLst/>
              </a:prstGeom>
              <a:blipFill rotWithShape="1">
                <a:blip r:embed="rId3"/>
                <a:stretch>
                  <a:fillRect l="-1379" t="-1536" r="-1172" b="-3226"/>
                </a:stretch>
              </a:blipFill>
            </p:spPr>
            <p:txBody>
              <a:bodyPr/>
              <a:lstStyle/>
              <a:p>
                <a:r>
                  <a:rPr lang="en-US">
                    <a:noFill/>
                  </a:rPr>
                  <a:t> </a:t>
                </a:r>
              </a:p>
            </p:txBody>
          </p:sp>
        </mc:Fallback>
      </mc:AlternateContent>
      <p:cxnSp>
        <p:nvCxnSpPr>
          <p:cNvPr id="15" name="Straight Arrow Connector 14"/>
          <p:cNvCxnSpPr/>
          <p:nvPr/>
        </p:nvCxnSpPr>
        <p:spPr>
          <a:xfrm flipH="1">
            <a:off x="2376055" y="3170903"/>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905671" y="3618575"/>
            <a:ext cx="685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399742" y="4495800"/>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538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en-US" dirty="0"/>
          </a:p>
        </p:txBody>
      </p:sp>
      <p:sp>
        <p:nvSpPr>
          <p:cNvPr id="4" name="Content Placeholder 2"/>
          <p:cNvSpPr>
            <a:spLocks noGrp="1"/>
          </p:cNvSpPr>
          <p:nvPr>
            <p:ph idx="1"/>
          </p:nvPr>
        </p:nvSpPr>
        <p:spPr>
          <a:xfrm>
            <a:off x="457200" y="1752600"/>
            <a:ext cx="8229600" cy="4495800"/>
          </a:xfrm>
        </p:spPr>
        <p:txBody>
          <a:bodyPr>
            <a:normAutofit/>
          </a:bodyPr>
          <a:lstStyle/>
          <a:p>
            <a:pPr>
              <a:spcBef>
                <a:spcPts val="200"/>
              </a:spcBef>
              <a:spcAft>
                <a:spcPts val="300"/>
              </a:spcAft>
              <a:buClr>
                <a:schemeClr val="accent1">
                  <a:lumMod val="20000"/>
                  <a:lumOff val="80000"/>
                </a:schemeClr>
              </a:buClr>
            </a:pPr>
            <a:r>
              <a:rPr lang="en-US" sz="2800" dirty="0" smtClean="0">
                <a:solidFill>
                  <a:schemeClr val="bg2"/>
                </a:solidFill>
              </a:rPr>
              <a:t>Existing Work</a:t>
            </a:r>
          </a:p>
          <a:p>
            <a:pPr>
              <a:spcBef>
                <a:spcPts val="200"/>
              </a:spcBef>
              <a:spcAft>
                <a:spcPts val="300"/>
              </a:spcAft>
              <a:buClr>
                <a:schemeClr val="accent1">
                  <a:lumMod val="20000"/>
                  <a:lumOff val="80000"/>
                </a:schemeClr>
              </a:buClr>
            </a:pPr>
            <a:r>
              <a:rPr lang="en-US" sz="2800" dirty="0" smtClean="0">
                <a:solidFill>
                  <a:schemeClr val="bg2"/>
                </a:solidFill>
              </a:rPr>
              <a:t>Foundations</a:t>
            </a:r>
            <a:endParaRPr lang="en-US" sz="2800" dirty="0">
              <a:solidFill>
                <a:schemeClr val="bg2"/>
              </a:solidFill>
            </a:endParaRPr>
          </a:p>
          <a:p>
            <a:pPr>
              <a:spcBef>
                <a:spcPts val="200"/>
              </a:spcBef>
              <a:spcAft>
                <a:spcPts val="300"/>
              </a:spcAft>
              <a:buClr>
                <a:schemeClr val="accent1">
                  <a:lumMod val="20000"/>
                  <a:lumOff val="80000"/>
                </a:schemeClr>
              </a:buClr>
            </a:pPr>
            <a:r>
              <a:rPr lang="en-US" sz="2800" dirty="0" smtClean="0">
                <a:solidFill>
                  <a:schemeClr val="bg2"/>
                </a:solidFill>
              </a:rPr>
              <a:t>Proposed Methods</a:t>
            </a:r>
            <a:endParaRPr lang="en-US" sz="2800" dirty="0">
              <a:solidFill>
                <a:schemeClr val="bg2"/>
              </a:solidFill>
            </a:endParaRPr>
          </a:p>
          <a:p>
            <a:pPr marL="342900" lvl="1" indent="-342900">
              <a:spcBef>
                <a:spcPts val="200"/>
              </a:spcBef>
              <a:spcAft>
                <a:spcPts val="300"/>
              </a:spcAft>
              <a:buClr>
                <a:schemeClr val="accent1"/>
              </a:buClr>
              <a:buSzPct val="75000"/>
              <a:buFont typeface="Wingdings" pitchFamily="2" charset="2"/>
              <a:buChar char="q"/>
            </a:pPr>
            <a:r>
              <a:rPr lang="en-US" sz="2800" b="1" dirty="0"/>
              <a:t>Experimental </a:t>
            </a:r>
            <a:r>
              <a:rPr lang="en-US" sz="2800" b="1" dirty="0" smtClean="0"/>
              <a:t>Results</a:t>
            </a:r>
            <a:endParaRPr lang="en-US" sz="2400" b="1" dirty="0"/>
          </a:p>
          <a:p>
            <a:pPr lvl="1">
              <a:spcBef>
                <a:spcPts val="200"/>
              </a:spcBef>
              <a:spcAft>
                <a:spcPts val="300"/>
              </a:spcAft>
            </a:pPr>
            <a:r>
              <a:rPr lang="en-US" sz="2400" dirty="0" smtClean="0"/>
              <a:t>Data Set</a:t>
            </a:r>
          </a:p>
          <a:p>
            <a:pPr lvl="1">
              <a:spcBef>
                <a:spcPts val="200"/>
              </a:spcBef>
              <a:spcAft>
                <a:spcPts val="300"/>
              </a:spcAft>
            </a:pPr>
            <a:r>
              <a:rPr lang="en-US" sz="2400" dirty="0" smtClean="0"/>
              <a:t>Computation time</a:t>
            </a:r>
          </a:p>
          <a:p>
            <a:pPr lvl="1">
              <a:spcBef>
                <a:spcPts val="200"/>
              </a:spcBef>
              <a:spcAft>
                <a:spcPts val="300"/>
              </a:spcAft>
            </a:pPr>
            <a:r>
              <a:rPr lang="en-US" sz="2400" dirty="0" smtClean="0"/>
              <a:t>Results using ProQ2 as QA</a:t>
            </a:r>
          </a:p>
          <a:p>
            <a:pPr lvl="1">
              <a:spcBef>
                <a:spcPts val="200"/>
              </a:spcBef>
              <a:spcAft>
                <a:spcPts val="300"/>
              </a:spcAft>
            </a:pPr>
            <a:r>
              <a:rPr lang="en-US" sz="2400" dirty="0"/>
              <a:t>Results using </a:t>
            </a:r>
            <a:r>
              <a:rPr lang="en-US" sz="2400" dirty="0" smtClean="0"/>
              <a:t>CGDT-TS </a:t>
            </a:r>
            <a:r>
              <a:rPr lang="en-US" sz="2400" dirty="0"/>
              <a:t>as QA</a:t>
            </a:r>
          </a:p>
          <a:p>
            <a:pPr>
              <a:spcBef>
                <a:spcPts val="200"/>
              </a:spcBef>
              <a:spcAft>
                <a:spcPts val="300"/>
              </a:spcAft>
              <a:buClr>
                <a:schemeClr val="accent1">
                  <a:lumMod val="20000"/>
                  <a:lumOff val="80000"/>
                </a:schemeClr>
              </a:buClr>
            </a:pPr>
            <a:r>
              <a:rPr lang="en-US" sz="2800" dirty="0">
                <a:solidFill>
                  <a:schemeClr val="bg2"/>
                </a:solidFill>
              </a:rPr>
              <a:t>Conclusions</a:t>
            </a:r>
          </a:p>
          <a:p>
            <a:pPr marL="0" indent="0">
              <a:buNone/>
            </a:pP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5554A"/>
                </a:solidFill>
              </a:rPr>
              <a:pPr/>
              <a:t>29</a:t>
            </a:fld>
            <a:endParaRPr lang="en-US" dirty="0">
              <a:solidFill>
                <a:srgbClr val="55554A"/>
              </a:solidFill>
            </a:endParaRPr>
          </a:p>
        </p:txBody>
      </p:sp>
    </p:spTree>
    <p:extLst>
      <p:ext uri="{BB962C8B-B14F-4D97-AF65-F5344CB8AC3E}">
        <p14:creationId xmlns:p14="http://schemas.microsoft.com/office/powerpoint/2010/main" val="3325896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a:t>
            </a:r>
            <a:endParaRPr lang="en-US" dirty="0"/>
          </a:p>
        </p:txBody>
      </p:sp>
      <p:sp>
        <p:nvSpPr>
          <p:cNvPr id="3" name="Content Placeholder 2"/>
          <p:cNvSpPr>
            <a:spLocks noGrp="1"/>
          </p:cNvSpPr>
          <p:nvPr>
            <p:ph idx="1"/>
          </p:nvPr>
        </p:nvSpPr>
        <p:spPr>
          <a:xfrm>
            <a:off x="304800" y="1600200"/>
            <a:ext cx="8534400" cy="4724400"/>
          </a:xfrm>
        </p:spPr>
        <p:txBody>
          <a:bodyPr>
            <a:normAutofit/>
          </a:bodyPr>
          <a:lstStyle/>
          <a:p>
            <a:r>
              <a:rPr lang="en-US" sz="2800" dirty="0"/>
              <a:t>Most groups degrade the starting model more often than they improve it</a:t>
            </a:r>
          </a:p>
          <a:p>
            <a:endParaRPr lang="en-US" sz="1200" dirty="0"/>
          </a:p>
          <a:p>
            <a:r>
              <a:rPr lang="en-US" sz="2800" dirty="0"/>
              <a:t>Improvements are still small even for the best groups</a:t>
            </a:r>
          </a:p>
          <a:p>
            <a:endParaRPr lang="en-US" sz="1200" dirty="0"/>
          </a:p>
          <a:p>
            <a:r>
              <a:rPr lang="en-US" sz="2800" dirty="0"/>
              <a:t>The goal of the project: Exploring new ways to improve existing refinement techniques</a:t>
            </a:r>
          </a:p>
          <a:p>
            <a:endParaRPr lang="en-US" sz="1000" dirty="0" smtClean="0"/>
          </a:p>
          <a:p>
            <a:endParaRPr lang="en-US" sz="3100"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340096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30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366950055"/>
              </p:ext>
            </p:extLst>
          </p:nvPr>
        </p:nvGraphicFramePr>
        <p:xfrm>
          <a:off x="762000" y="1905000"/>
          <a:ext cx="7924800" cy="2722605"/>
        </p:xfrm>
        <a:graphic>
          <a:graphicData uri="http://schemas.openxmlformats.org/drawingml/2006/table">
            <a:tbl>
              <a:tblPr firstRow="1" bandRow="1">
                <a:tableStyleId>{5C22544A-7EE6-4342-B048-85BDC9FD1C3A}</a:tableStyleId>
              </a:tblPr>
              <a:tblGrid>
                <a:gridCol w="3962400"/>
                <a:gridCol w="3962400"/>
              </a:tblGrid>
              <a:tr h="665205">
                <a:tc gridSpan="2">
                  <a:txBody>
                    <a:bodyPr/>
                    <a:lstStyle/>
                    <a:p>
                      <a:pPr marL="0" indent="0" algn="l" defTabSz="914400" rtl="0" eaLnBrk="1" latinLnBrk="0" hangingPunct="1">
                        <a:spcBef>
                          <a:spcPts val="200"/>
                        </a:spcBef>
                        <a:spcAft>
                          <a:spcPts val="300"/>
                        </a:spcAft>
                        <a:buClr>
                          <a:schemeClr val="accent1"/>
                        </a:buClr>
                        <a:buSzPct val="75000"/>
                        <a:buFontTx/>
                        <a:buNone/>
                      </a:pPr>
                      <a:r>
                        <a:rPr lang="en-US" sz="2800" kern="1200" dirty="0" smtClean="0">
                          <a:solidFill>
                            <a:schemeClr val="tx2"/>
                          </a:solidFill>
                          <a:latin typeface="Times New Roman" pitchFamily="18" charset="0"/>
                          <a:ea typeface="+mn-ea"/>
                          <a:cs typeface="Times New Roman" pitchFamily="18" charset="0"/>
                        </a:rPr>
                        <a:t>16 targets in CASP10</a:t>
                      </a:r>
                      <a:endParaRPr lang="en-US" sz="2800" kern="1200" dirty="0">
                        <a:solidFill>
                          <a:schemeClr val="tx2"/>
                        </a:solidFill>
                        <a:latin typeface="Times New Roman" pitchFamily="18" charset="0"/>
                        <a:ea typeface="+mn-ea"/>
                        <a:cs typeface="Times New Roman" pitchFamily="18" charset="0"/>
                      </a:endParaRPr>
                    </a:p>
                  </a:txBody>
                  <a:tcPr/>
                </a:tc>
                <a:tc hMerge="1">
                  <a:txBody>
                    <a:bodyPr/>
                    <a:lstStyle/>
                    <a:p>
                      <a:endParaRPr lang="en-US" dirty="0"/>
                    </a:p>
                  </a:txBody>
                  <a:tcPr/>
                </a:tc>
              </a:tr>
              <a:tr h="665205">
                <a:tc>
                  <a:txBody>
                    <a:bodyPr/>
                    <a:lstStyle/>
                    <a:p>
                      <a:pPr marL="0" indent="0" algn="l" defTabSz="914400" rtl="0" eaLnBrk="1" latinLnBrk="0" hangingPunct="1">
                        <a:spcBef>
                          <a:spcPts val="200"/>
                        </a:spcBef>
                        <a:spcAft>
                          <a:spcPts val="300"/>
                        </a:spcAft>
                        <a:buClr>
                          <a:schemeClr val="accent1"/>
                        </a:buClr>
                        <a:buSzPct val="75000"/>
                        <a:buFontTx/>
                        <a:buNone/>
                      </a:pPr>
                      <a:r>
                        <a:rPr lang="en-US" sz="2800" kern="1200" dirty="0" smtClean="0">
                          <a:solidFill>
                            <a:schemeClr val="tx2"/>
                          </a:solidFill>
                          <a:latin typeface="Times New Roman" pitchFamily="18" charset="0"/>
                          <a:ea typeface="+mn-ea"/>
                          <a:cs typeface="Times New Roman" pitchFamily="18" charset="0"/>
                        </a:rPr>
                        <a:t>Residues</a:t>
                      </a:r>
                      <a:endParaRPr lang="en-US" sz="2800" kern="1200" dirty="0">
                        <a:solidFill>
                          <a:schemeClr val="tx2"/>
                        </a:solidFill>
                        <a:latin typeface="Times New Roman" pitchFamily="18" charset="0"/>
                        <a:ea typeface="+mn-ea"/>
                        <a:cs typeface="Times New Roman" pitchFamily="18" charset="0"/>
                      </a:endParaRPr>
                    </a:p>
                  </a:txBody>
                  <a:tcPr/>
                </a:tc>
                <a:tc>
                  <a:txBody>
                    <a:bodyPr/>
                    <a:lstStyle/>
                    <a:p>
                      <a:pPr marL="0" indent="0" algn="ctr" defTabSz="914400" rtl="0" eaLnBrk="1" latinLnBrk="0" hangingPunct="1">
                        <a:spcBef>
                          <a:spcPts val="200"/>
                        </a:spcBef>
                        <a:spcAft>
                          <a:spcPts val="300"/>
                        </a:spcAft>
                        <a:buClr>
                          <a:schemeClr val="accent1"/>
                        </a:buClr>
                        <a:buSzPct val="75000"/>
                        <a:buFontTx/>
                        <a:buNone/>
                      </a:pPr>
                      <a:r>
                        <a:rPr lang="en-US" sz="2800" kern="1200" dirty="0" smtClean="0">
                          <a:solidFill>
                            <a:schemeClr val="tx2"/>
                          </a:solidFill>
                          <a:latin typeface="Times New Roman" pitchFamily="18" charset="0"/>
                          <a:ea typeface="+mn-ea"/>
                          <a:cs typeface="Times New Roman" pitchFamily="18" charset="0"/>
                        </a:rPr>
                        <a:t>33~166</a:t>
                      </a:r>
                      <a:endParaRPr lang="en-US" sz="2800" kern="1200" dirty="0">
                        <a:solidFill>
                          <a:schemeClr val="tx2"/>
                        </a:solidFill>
                        <a:latin typeface="Times New Roman" pitchFamily="18" charset="0"/>
                        <a:ea typeface="+mn-ea"/>
                        <a:cs typeface="Times New Roman" pitchFamily="18" charset="0"/>
                      </a:endParaRPr>
                    </a:p>
                  </a:txBody>
                  <a:tcPr/>
                </a:tc>
              </a:tr>
              <a:tr h="726990">
                <a:tc>
                  <a:txBody>
                    <a:bodyPr/>
                    <a:lstStyle/>
                    <a:p>
                      <a:pPr marL="0" indent="0" algn="l" defTabSz="914400" rtl="0" eaLnBrk="1" latinLnBrk="0" hangingPunct="1">
                        <a:spcBef>
                          <a:spcPts val="200"/>
                        </a:spcBef>
                        <a:spcAft>
                          <a:spcPts val="300"/>
                        </a:spcAft>
                        <a:buClr>
                          <a:schemeClr val="accent1"/>
                        </a:buClr>
                        <a:buSzPct val="75000"/>
                        <a:buFontTx/>
                        <a:buNone/>
                      </a:pPr>
                      <a:r>
                        <a:rPr lang="en-US" sz="2800" kern="1200" dirty="0" smtClean="0">
                          <a:solidFill>
                            <a:schemeClr val="tx2"/>
                          </a:solidFill>
                          <a:latin typeface="Times New Roman" pitchFamily="18" charset="0"/>
                          <a:ea typeface="+mn-ea"/>
                          <a:cs typeface="Times New Roman" pitchFamily="18" charset="0"/>
                        </a:rPr>
                        <a:t>Average CGDTTS</a:t>
                      </a:r>
                      <a:endParaRPr lang="en-US" sz="2800" kern="1200" dirty="0">
                        <a:solidFill>
                          <a:schemeClr val="tx2"/>
                        </a:solidFill>
                        <a:latin typeface="Times New Roman" pitchFamily="18" charset="0"/>
                        <a:ea typeface="+mn-ea"/>
                        <a:cs typeface="Times New Roman" pitchFamily="18" charset="0"/>
                      </a:endParaRPr>
                    </a:p>
                  </a:txBody>
                  <a:tcPr/>
                </a:tc>
                <a:tc>
                  <a:txBody>
                    <a:bodyPr/>
                    <a:lstStyle/>
                    <a:p>
                      <a:pPr marL="0" indent="0" algn="ctr" defTabSz="914400" rtl="0" eaLnBrk="1" latinLnBrk="0" hangingPunct="1">
                        <a:spcBef>
                          <a:spcPts val="200"/>
                        </a:spcBef>
                        <a:spcAft>
                          <a:spcPts val="300"/>
                        </a:spcAft>
                        <a:buClr>
                          <a:schemeClr val="accent1"/>
                        </a:buClr>
                        <a:buSzPct val="75000"/>
                        <a:buFontTx/>
                        <a:buNone/>
                      </a:pPr>
                      <a:r>
                        <a:rPr lang="en-US" sz="2800" kern="1200" dirty="0" smtClean="0">
                          <a:solidFill>
                            <a:schemeClr val="tx2"/>
                          </a:solidFill>
                          <a:latin typeface="Times New Roman" pitchFamily="18" charset="0"/>
                          <a:ea typeface="+mn-ea"/>
                          <a:cs typeface="Times New Roman" pitchFamily="18" charset="0"/>
                        </a:rPr>
                        <a:t>0.240~0.747</a:t>
                      </a:r>
                      <a:endParaRPr lang="en-US" sz="2800" kern="1200" dirty="0">
                        <a:solidFill>
                          <a:schemeClr val="tx2"/>
                        </a:solidFill>
                        <a:latin typeface="Times New Roman" pitchFamily="18" charset="0"/>
                        <a:ea typeface="+mn-ea"/>
                        <a:cs typeface="Times New Roman" pitchFamily="18" charset="0"/>
                      </a:endParaRPr>
                    </a:p>
                  </a:txBody>
                  <a:tcPr/>
                </a:tc>
              </a:tr>
              <a:tr h="665205">
                <a:tc>
                  <a:txBody>
                    <a:bodyPr/>
                    <a:lstStyle/>
                    <a:p>
                      <a:pPr marL="0" indent="0" algn="l" defTabSz="914400" rtl="0" eaLnBrk="1" latinLnBrk="0" hangingPunct="1">
                        <a:spcBef>
                          <a:spcPts val="200"/>
                        </a:spcBef>
                        <a:spcAft>
                          <a:spcPts val="300"/>
                        </a:spcAft>
                        <a:buClr>
                          <a:schemeClr val="accent1"/>
                        </a:buClr>
                        <a:buSzPct val="75000"/>
                        <a:buFontTx/>
                        <a:buNone/>
                      </a:pPr>
                      <a:r>
                        <a:rPr lang="en-US" sz="2800" kern="1200" dirty="0" smtClean="0">
                          <a:solidFill>
                            <a:schemeClr val="tx2"/>
                          </a:solidFill>
                          <a:latin typeface="Times New Roman" pitchFamily="18" charset="0"/>
                          <a:ea typeface="+mn-ea"/>
                          <a:cs typeface="Times New Roman" pitchFamily="18" charset="0"/>
                        </a:rPr>
                        <a:t>Best GDTTS</a:t>
                      </a:r>
                      <a:endParaRPr lang="en-US" sz="2800" kern="1200" dirty="0">
                        <a:solidFill>
                          <a:schemeClr val="tx2"/>
                        </a:solidFill>
                        <a:latin typeface="Times New Roman" pitchFamily="18" charset="0"/>
                        <a:ea typeface="+mn-ea"/>
                        <a:cs typeface="Times New Roman" pitchFamily="18" charset="0"/>
                      </a:endParaRPr>
                    </a:p>
                  </a:txBody>
                  <a:tcPr/>
                </a:tc>
                <a:tc>
                  <a:txBody>
                    <a:bodyPr/>
                    <a:lstStyle/>
                    <a:p>
                      <a:pPr marL="0" indent="0" algn="ctr" defTabSz="914400" rtl="0" eaLnBrk="1" latinLnBrk="0" hangingPunct="1">
                        <a:spcBef>
                          <a:spcPts val="200"/>
                        </a:spcBef>
                        <a:spcAft>
                          <a:spcPts val="300"/>
                        </a:spcAft>
                        <a:buClr>
                          <a:schemeClr val="accent1"/>
                        </a:buClr>
                        <a:buSzPct val="75000"/>
                        <a:buFontTx/>
                        <a:buNone/>
                      </a:pPr>
                      <a:r>
                        <a:rPr lang="en-US" sz="2800" kern="1200" dirty="0" smtClean="0">
                          <a:solidFill>
                            <a:schemeClr val="tx2"/>
                          </a:solidFill>
                          <a:latin typeface="Times New Roman" pitchFamily="18" charset="0"/>
                          <a:ea typeface="+mn-ea"/>
                          <a:cs typeface="Times New Roman" pitchFamily="18" charset="0"/>
                        </a:rPr>
                        <a:t>0.417~0.995</a:t>
                      </a:r>
                      <a:endParaRPr lang="en-US" sz="2800" kern="1200" dirty="0">
                        <a:solidFill>
                          <a:schemeClr val="tx2"/>
                        </a:solidFill>
                        <a:latin typeface="Times New Roman" pitchFamily="18" charset="0"/>
                        <a:ea typeface="+mn-ea"/>
                        <a:cs typeface="Times New Roman" pitchFamily="18" charset="0"/>
                      </a:endParaRPr>
                    </a:p>
                  </a:txBody>
                  <a:tcPr/>
                </a:tc>
              </a:tr>
            </a:tbl>
          </a:graphicData>
        </a:graphic>
      </p:graphicFrame>
    </p:spTree>
    <p:extLst>
      <p:ext uri="{BB962C8B-B14F-4D97-AF65-F5344CB8AC3E}">
        <p14:creationId xmlns:p14="http://schemas.microsoft.com/office/powerpoint/2010/main" val="951009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Abbreviated Name of Different Algorithms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8718289"/>
              </p:ext>
            </p:extLst>
          </p:nvPr>
        </p:nvGraphicFramePr>
        <p:xfrm>
          <a:off x="304800" y="1981200"/>
          <a:ext cx="8534401" cy="3870960"/>
        </p:xfrm>
        <a:graphic>
          <a:graphicData uri="http://schemas.openxmlformats.org/drawingml/2006/table">
            <a:tbl>
              <a:tblPr firstRow="1" bandRow="1">
                <a:tableStyleId>{5C22544A-7EE6-4342-B048-85BDC9FD1C3A}</a:tableStyleId>
              </a:tblPr>
              <a:tblGrid>
                <a:gridCol w="2794450"/>
                <a:gridCol w="1434988"/>
                <a:gridCol w="1888142"/>
                <a:gridCol w="2416821"/>
              </a:tblGrid>
              <a:tr h="370840">
                <a:tc>
                  <a:txBody>
                    <a:bodyPr/>
                    <a:lstStyle/>
                    <a:p>
                      <a:r>
                        <a:rPr lang="en-US" sz="2000" dirty="0" smtClean="0"/>
                        <a:t>Name</a:t>
                      </a:r>
                      <a:endParaRPr lang="en-US" sz="2000" dirty="0"/>
                    </a:p>
                  </a:txBody>
                  <a:tcPr/>
                </a:tc>
                <a:tc>
                  <a:txBody>
                    <a:bodyPr/>
                    <a:lstStyle/>
                    <a:p>
                      <a:r>
                        <a:rPr lang="en-US" sz="2000" baseline="0" dirty="0" smtClean="0"/>
                        <a:t>QA method</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Number of Parent</a:t>
                      </a:r>
                      <a:endParaRPr lang="en-US" sz="2000" dirty="0" smtClean="0"/>
                    </a:p>
                  </a:txBody>
                  <a:tcPr/>
                </a:tc>
                <a:tc>
                  <a:txBody>
                    <a:bodyPr/>
                    <a:lstStyle/>
                    <a:p>
                      <a:r>
                        <a:rPr lang="en-US" sz="2000" dirty="0" smtClean="0"/>
                        <a:t>Crossover Method</a:t>
                      </a:r>
                      <a:endParaRPr lang="en-US" sz="2000" dirty="0"/>
                    </a:p>
                  </a:txBody>
                  <a:tcPr/>
                </a:tc>
              </a:tr>
              <a:tr h="370840">
                <a:tc>
                  <a:txBody>
                    <a:bodyPr/>
                    <a:lstStyle/>
                    <a:p>
                      <a:r>
                        <a:rPr lang="en-US" sz="2000" dirty="0" smtClean="0"/>
                        <a:t>P-2P-WMDS</a:t>
                      </a:r>
                      <a:endParaRPr lang="en-US" sz="2000" dirty="0"/>
                    </a:p>
                  </a:txBody>
                  <a:tcPr/>
                </a:tc>
                <a:tc>
                  <a:txBody>
                    <a:bodyPr/>
                    <a:lstStyle/>
                    <a:p>
                      <a:r>
                        <a:rPr lang="en-US" sz="2000" dirty="0" smtClean="0"/>
                        <a:t>ProQ2</a:t>
                      </a:r>
                      <a:endParaRPr lang="en-US" sz="2000" dirty="0"/>
                    </a:p>
                  </a:txBody>
                  <a:tcPr/>
                </a:tc>
                <a:tc>
                  <a:txBody>
                    <a:bodyPr/>
                    <a:lstStyle/>
                    <a:p>
                      <a:r>
                        <a:rPr lang="en-US" sz="2000" dirty="0" smtClean="0"/>
                        <a:t>2</a:t>
                      </a:r>
                      <a:endParaRPr lang="en-US" sz="2000" dirty="0"/>
                    </a:p>
                  </a:txBody>
                  <a:tcPr/>
                </a:tc>
                <a:tc>
                  <a:txBody>
                    <a:bodyPr/>
                    <a:lstStyle/>
                    <a:p>
                      <a:r>
                        <a:rPr lang="en-US" sz="2000" dirty="0" smtClean="0"/>
                        <a:t>WMDS-based</a:t>
                      </a:r>
                      <a:endParaRPr lang="en-US" sz="2000" dirty="0"/>
                    </a:p>
                  </a:txBody>
                  <a:tcPr/>
                </a:tc>
              </a:tr>
              <a:tr h="370840">
                <a:tc>
                  <a:txBody>
                    <a:bodyPr/>
                    <a:lstStyle/>
                    <a:p>
                      <a:r>
                        <a:rPr lang="en-US" sz="2000" dirty="0" smtClean="0"/>
                        <a:t>C-2P-WMDS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CGDTTS</a:t>
                      </a:r>
                    </a:p>
                  </a:txBody>
                  <a:tcPr/>
                </a:tc>
                <a:tc>
                  <a:txBody>
                    <a:bodyPr/>
                    <a:lstStyle/>
                    <a:p>
                      <a:r>
                        <a:rPr lang="en-US" sz="2000" dirty="0" smtClean="0"/>
                        <a:t>2</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WMDS-based</a:t>
                      </a:r>
                    </a:p>
                  </a:txBody>
                  <a:tcPr/>
                </a:tc>
              </a:tr>
              <a:tr h="370840">
                <a:tc>
                  <a:txBody>
                    <a:bodyPr/>
                    <a:lstStyle/>
                    <a:p>
                      <a:r>
                        <a:rPr lang="en-US" sz="2000" dirty="0" smtClean="0"/>
                        <a:t>P-3P-WMDS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ProQ2</a:t>
                      </a:r>
                    </a:p>
                  </a:txBody>
                  <a:tcPr/>
                </a:tc>
                <a:tc>
                  <a:txBody>
                    <a:bodyPr/>
                    <a:lstStyle/>
                    <a:p>
                      <a:r>
                        <a:rPr lang="en-US" sz="2000" dirty="0" smtClean="0"/>
                        <a:t>3</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WMDS-based</a:t>
                      </a:r>
                    </a:p>
                  </a:txBody>
                  <a:tcPr/>
                </a:tc>
              </a:tr>
              <a:tr h="370840">
                <a:tc>
                  <a:txBody>
                    <a:bodyPr/>
                    <a:lstStyle/>
                    <a:p>
                      <a:r>
                        <a:rPr lang="en-US" sz="2000" dirty="0" smtClean="0"/>
                        <a:t>C-3P-WMDS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CGDTTS</a:t>
                      </a:r>
                    </a:p>
                  </a:txBody>
                  <a:tcPr/>
                </a:tc>
                <a:tc>
                  <a:txBody>
                    <a:bodyPr/>
                    <a:lstStyle/>
                    <a:p>
                      <a:r>
                        <a:rPr lang="en-US" sz="2000" dirty="0" smtClean="0"/>
                        <a:t>3</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WMDS-based</a:t>
                      </a:r>
                    </a:p>
                  </a:txBody>
                  <a:tcPr/>
                </a:tc>
              </a:tr>
              <a:tr h="370840">
                <a:tc>
                  <a:txBody>
                    <a:bodyPr/>
                    <a:lstStyle/>
                    <a:p>
                      <a:r>
                        <a:rPr lang="en-US" sz="2000" dirty="0" smtClean="0"/>
                        <a:t>P-3P-MODELLER</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ProQ2</a:t>
                      </a:r>
                    </a:p>
                  </a:txBody>
                  <a:tcPr/>
                </a:tc>
                <a:tc>
                  <a:txBody>
                    <a:bodyPr/>
                    <a:lstStyle/>
                    <a:p>
                      <a:r>
                        <a:rPr lang="en-US" sz="2000" dirty="0" smtClean="0"/>
                        <a:t>3</a:t>
                      </a:r>
                      <a:endParaRPr lang="en-US" sz="2000" dirty="0"/>
                    </a:p>
                  </a:txBody>
                  <a:tcPr/>
                </a:tc>
                <a:tc>
                  <a:txBody>
                    <a:bodyPr/>
                    <a:lstStyle/>
                    <a:p>
                      <a:r>
                        <a:rPr lang="en-US" sz="2000" dirty="0" smtClean="0"/>
                        <a:t>MODELLER-based</a:t>
                      </a:r>
                      <a:endParaRPr lang="en-US" sz="2000" dirty="0"/>
                    </a:p>
                  </a:txBody>
                  <a:tcPr/>
                </a:tc>
              </a:tr>
              <a:tr h="370840">
                <a:tc>
                  <a:txBody>
                    <a:bodyPr/>
                    <a:lstStyle/>
                    <a:p>
                      <a:r>
                        <a:rPr lang="en-US" sz="2000" dirty="0" smtClean="0"/>
                        <a:t>P-3P-MODELLER</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CGDTTS</a:t>
                      </a:r>
                    </a:p>
                  </a:txBody>
                  <a:tcPr/>
                </a:tc>
                <a:tc>
                  <a:txBody>
                    <a:bodyPr/>
                    <a:lstStyle/>
                    <a:p>
                      <a:r>
                        <a:rPr lang="en-US" sz="2000" dirty="0" smtClean="0"/>
                        <a:t>3</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MODELLER-based</a:t>
                      </a:r>
                    </a:p>
                  </a:txBody>
                  <a:tcPr/>
                </a:tc>
              </a:tr>
              <a:tr h="370840">
                <a:tc>
                  <a:txBody>
                    <a:bodyPr/>
                    <a:lstStyle/>
                    <a:p>
                      <a:r>
                        <a:rPr lang="en-US" sz="2000" dirty="0" smtClean="0"/>
                        <a:t>P-2P-WMDS-MODELLER</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ProQ2</a:t>
                      </a:r>
                    </a:p>
                  </a:txBody>
                  <a:tcPr/>
                </a:tc>
                <a:tc>
                  <a:txBody>
                    <a:bodyPr/>
                    <a:lstStyle/>
                    <a:p>
                      <a:r>
                        <a:rPr lang="en-US" sz="2000" dirty="0" smtClean="0"/>
                        <a:t>First</a:t>
                      </a:r>
                      <a:r>
                        <a:rPr lang="en-US" sz="2000" baseline="0" dirty="0" smtClean="0"/>
                        <a:t> </a:t>
                      </a:r>
                      <a:r>
                        <a:rPr lang="en-US" sz="2000" dirty="0" smtClean="0"/>
                        <a:t>2,then 3</a:t>
                      </a:r>
                      <a:endParaRPr lang="en-US" sz="2000" dirty="0"/>
                    </a:p>
                  </a:txBody>
                  <a:tcPr/>
                </a:tc>
                <a:tc>
                  <a:txBody>
                    <a:bodyPr/>
                    <a:lstStyle/>
                    <a:p>
                      <a:r>
                        <a:rPr lang="en-US" sz="2000" dirty="0" smtClean="0"/>
                        <a:t>Hybrid</a:t>
                      </a:r>
                      <a:endParaRPr lang="en-US" sz="2000" dirty="0"/>
                    </a:p>
                  </a:txBody>
                  <a:tcPr/>
                </a:tc>
              </a:tr>
              <a:tr h="370840">
                <a:tc>
                  <a:txBody>
                    <a:bodyPr/>
                    <a:lstStyle/>
                    <a:p>
                      <a:r>
                        <a:rPr lang="en-US" sz="2000" dirty="0" smtClean="0"/>
                        <a:t>P-2P-WMDS-MODELLER</a:t>
                      </a:r>
                      <a:endParaRPr lang="en-US" sz="2000" dirty="0"/>
                    </a:p>
                  </a:txBody>
                  <a:tcPr/>
                </a:tc>
                <a:tc>
                  <a:txBody>
                    <a:bodyPr/>
                    <a:lstStyle/>
                    <a:p>
                      <a:r>
                        <a:rPr lang="en-US" sz="2000" dirty="0" smtClean="0"/>
                        <a:t>CGDTTS</a:t>
                      </a:r>
                      <a:endParaRPr lang="en-US" sz="2000" dirty="0"/>
                    </a:p>
                  </a:txBody>
                  <a:tcPr/>
                </a:tc>
                <a:tc>
                  <a:txBody>
                    <a:bodyPr/>
                    <a:lstStyle/>
                    <a:p>
                      <a:r>
                        <a:rPr lang="en-US" sz="2000" dirty="0" smtClean="0"/>
                        <a:t>First 2,then 3</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Hybrid</a:t>
                      </a:r>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1352637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8839200" cy="1111664"/>
          </a:xfrm>
        </p:spPr>
        <p:txBody>
          <a:bodyPr>
            <a:normAutofit/>
          </a:bodyPr>
          <a:lstStyle/>
          <a:p>
            <a:r>
              <a:rPr lang="en-US" dirty="0" smtClean="0"/>
              <a:t>Computation Time for Different Algorithms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dirty="0"/>
          </a:p>
        </p:txBody>
      </p:sp>
      <p:sp>
        <p:nvSpPr>
          <p:cNvPr id="14" name="TextBox 13"/>
          <p:cNvSpPr txBox="1"/>
          <p:nvPr/>
        </p:nvSpPr>
        <p:spPr>
          <a:xfrm>
            <a:off x="304800" y="5943600"/>
            <a:ext cx="8686800" cy="830997"/>
          </a:xfrm>
          <a:prstGeom prst="rect">
            <a:avLst/>
          </a:prstGeom>
          <a:noFill/>
        </p:spPr>
        <p:txBody>
          <a:bodyPr wrap="square" rtlCol="0">
            <a:spAutoFit/>
          </a:bodyPr>
          <a:lstStyle/>
          <a:p>
            <a:pPr marL="285750" indent="-285750">
              <a:buClr>
                <a:schemeClr val="accent1"/>
              </a:buClr>
              <a:buFont typeface="Wingdings" pitchFamily="2" charset="2"/>
              <a:buChar char="q"/>
            </a:pPr>
            <a:r>
              <a:rPr lang="en-US" sz="2400" dirty="0" smtClean="0"/>
              <a:t>MODELLER-based over WMDS-based is 5.9 (ProQ2 </a:t>
            </a:r>
            <a:r>
              <a:rPr lang="en-US" sz="2400" dirty="0"/>
              <a:t>as QA</a:t>
            </a:r>
            <a:r>
              <a:rPr lang="en-US" sz="2400" dirty="0" smtClean="0"/>
              <a:t>) </a:t>
            </a:r>
          </a:p>
          <a:p>
            <a:pPr marL="285750" indent="-285750">
              <a:buClr>
                <a:schemeClr val="accent1"/>
              </a:buClr>
              <a:buFont typeface="Wingdings" pitchFamily="2" charset="2"/>
              <a:buChar char="q"/>
            </a:pPr>
            <a:r>
              <a:rPr lang="en-US" sz="2400" dirty="0"/>
              <a:t>MODELLER-based over WMDS-based is </a:t>
            </a:r>
            <a:r>
              <a:rPr lang="en-US" sz="2400" dirty="0" smtClean="0"/>
              <a:t>2.5 (CGDTTS </a:t>
            </a:r>
            <a:r>
              <a:rPr lang="en-US" sz="2400" dirty="0"/>
              <a:t>as QA) </a:t>
            </a:r>
          </a:p>
        </p:txBody>
      </p:sp>
      <p:graphicFrame>
        <p:nvGraphicFramePr>
          <p:cNvPr id="15" name="Chart 14"/>
          <p:cNvGraphicFramePr>
            <a:graphicFrameLocks/>
          </p:cNvGraphicFramePr>
          <p:nvPr>
            <p:extLst>
              <p:ext uri="{D42A27DB-BD31-4B8C-83A1-F6EECF244321}">
                <p14:modId xmlns:p14="http://schemas.microsoft.com/office/powerpoint/2010/main" val="1940871509"/>
              </p:ext>
            </p:extLst>
          </p:nvPr>
        </p:nvGraphicFramePr>
        <p:xfrm>
          <a:off x="304800" y="1447800"/>
          <a:ext cx="86106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015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Title 1"/>
          <p:cNvSpPr txBox="1">
            <a:spLocks/>
          </p:cNvSpPr>
          <p:nvPr/>
        </p:nvSpPr>
        <p:spPr>
          <a:xfrm>
            <a:off x="228600" y="228600"/>
            <a:ext cx="8839200" cy="1111664"/>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dirty="0" smtClean="0"/>
              <a:t>Average Iteration Time for Different Algorithms </a:t>
            </a:r>
            <a:endParaRPr lang="en-US" dirty="0"/>
          </a:p>
        </p:txBody>
      </p:sp>
      <p:sp>
        <p:nvSpPr>
          <p:cNvPr id="11" name="TextBox 10"/>
          <p:cNvSpPr txBox="1"/>
          <p:nvPr/>
        </p:nvSpPr>
        <p:spPr>
          <a:xfrm>
            <a:off x="381000" y="5874603"/>
            <a:ext cx="8686800" cy="830997"/>
          </a:xfrm>
          <a:prstGeom prst="rect">
            <a:avLst/>
          </a:prstGeom>
          <a:noFill/>
        </p:spPr>
        <p:txBody>
          <a:bodyPr wrap="square" rtlCol="0">
            <a:spAutoFit/>
          </a:bodyPr>
          <a:lstStyle/>
          <a:p>
            <a:pPr marL="285750" indent="-285750">
              <a:buClr>
                <a:schemeClr val="accent1"/>
              </a:buClr>
              <a:buFont typeface="Wingdings" pitchFamily="2" charset="2"/>
              <a:buChar char="q"/>
            </a:pPr>
            <a:r>
              <a:rPr lang="en-US" sz="2400" dirty="0" smtClean="0"/>
              <a:t>Selection spend just in seconds</a:t>
            </a:r>
          </a:p>
          <a:p>
            <a:pPr marL="285750" indent="-285750">
              <a:buClr>
                <a:schemeClr val="accent1"/>
              </a:buClr>
              <a:buFont typeface="Wingdings" pitchFamily="2" charset="2"/>
              <a:buChar char="q"/>
            </a:pPr>
            <a:r>
              <a:rPr lang="en-US" sz="2400" dirty="0" smtClean="0"/>
              <a:t>ProQ2 spend &lt;2 m to </a:t>
            </a:r>
            <a:r>
              <a:rPr lang="en-US" sz="2400" dirty="0"/>
              <a:t>evaluate 100 new </a:t>
            </a:r>
            <a:r>
              <a:rPr lang="en-US" sz="2400" dirty="0" smtClean="0"/>
              <a:t>models. </a:t>
            </a:r>
            <a:endParaRPr lang="en-US" sz="2400" dirty="0"/>
          </a:p>
        </p:txBody>
      </p:sp>
      <p:graphicFrame>
        <p:nvGraphicFramePr>
          <p:cNvPr id="10" name="Chart 9"/>
          <p:cNvGraphicFramePr/>
          <p:nvPr>
            <p:extLst>
              <p:ext uri="{D42A27DB-BD31-4B8C-83A1-F6EECF244321}">
                <p14:modId xmlns:p14="http://schemas.microsoft.com/office/powerpoint/2010/main" val="2972460100"/>
              </p:ext>
            </p:extLst>
          </p:nvPr>
        </p:nvGraphicFramePr>
        <p:xfrm>
          <a:off x="228600" y="1340264"/>
          <a:ext cx="8839200" cy="4831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16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Title 1"/>
          <p:cNvSpPr txBox="1">
            <a:spLocks/>
          </p:cNvSpPr>
          <p:nvPr/>
        </p:nvSpPr>
        <p:spPr>
          <a:xfrm>
            <a:off x="228600" y="228600"/>
            <a:ext cx="8839200" cy="11116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dirty="0" smtClean="0"/>
              <a:t>Computation Time for Steps of Each Iteration</a:t>
            </a:r>
            <a:endParaRPr lang="en-US" dirty="0"/>
          </a:p>
        </p:txBody>
      </p:sp>
      <p:sp>
        <p:nvSpPr>
          <p:cNvPr id="12" name="TextBox 11"/>
          <p:cNvSpPr txBox="1"/>
          <p:nvPr/>
        </p:nvSpPr>
        <p:spPr>
          <a:xfrm>
            <a:off x="457200" y="6248400"/>
            <a:ext cx="8382000" cy="461665"/>
          </a:xfrm>
          <a:prstGeom prst="rect">
            <a:avLst/>
          </a:prstGeom>
          <a:noFill/>
        </p:spPr>
        <p:txBody>
          <a:bodyPr wrap="square" rtlCol="0">
            <a:spAutoFit/>
          </a:bodyPr>
          <a:lstStyle/>
          <a:p>
            <a:pPr marL="285750" indent="-285750">
              <a:buClr>
                <a:schemeClr val="accent1"/>
              </a:buClr>
              <a:buFont typeface="Wingdings" pitchFamily="2" charset="2"/>
              <a:buChar char="q"/>
            </a:pPr>
            <a:r>
              <a:rPr lang="en-US" sz="2400" dirty="0" smtClean="0"/>
              <a:t>CGDTTS as QA spend most time in Evaluation</a:t>
            </a:r>
          </a:p>
        </p:txBody>
      </p:sp>
      <p:graphicFrame>
        <p:nvGraphicFramePr>
          <p:cNvPr id="9" name="Chart 8"/>
          <p:cNvGraphicFramePr>
            <a:graphicFrameLocks/>
          </p:cNvGraphicFramePr>
          <p:nvPr>
            <p:extLst>
              <p:ext uri="{D42A27DB-BD31-4B8C-83A1-F6EECF244321}">
                <p14:modId xmlns:p14="http://schemas.microsoft.com/office/powerpoint/2010/main" val="3863101342"/>
              </p:ext>
            </p:extLst>
          </p:nvPr>
        </p:nvGraphicFramePr>
        <p:xfrm>
          <a:off x="228600" y="1356225"/>
          <a:ext cx="8686800" cy="4908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16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763000" cy="1111664"/>
          </a:xfrm>
        </p:spPr>
        <p:txBody>
          <a:bodyPr>
            <a:normAutofit fontScale="90000"/>
          </a:bodyPr>
          <a:lstStyle/>
          <a:p>
            <a:r>
              <a:rPr lang="en-US" dirty="0" smtClean="0"/>
              <a:t>Refinement Results using ProQ2 as QA</a:t>
            </a:r>
            <a:r>
              <a:rPr lang="en-US" altLang="zh-CN" dirty="0" smtClean="0"/>
              <a:t>—top 1</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35</a:t>
            </a:fld>
            <a:endParaRPr lang="en-US" dirty="0"/>
          </a:p>
        </p:txBody>
      </p:sp>
      <p:sp>
        <p:nvSpPr>
          <p:cNvPr id="7" name="TextBox 6"/>
          <p:cNvSpPr txBox="1"/>
          <p:nvPr/>
        </p:nvSpPr>
        <p:spPr>
          <a:xfrm>
            <a:off x="381000" y="5486400"/>
            <a:ext cx="8305800" cy="830997"/>
          </a:xfrm>
          <a:prstGeom prst="rect">
            <a:avLst/>
          </a:prstGeom>
          <a:noFill/>
        </p:spPr>
        <p:txBody>
          <a:bodyPr wrap="square" rtlCol="0">
            <a:spAutoFit/>
          </a:bodyPr>
          <a:lstStyle/>
          <a:p>
            <a:pPr marL="285750" indent="-285750">
              <a:buClr>
                <a:schemeClr val="accent1"/>
              </a:buClr>
              <a:buFont typeface="Wingdings" pitchFamily="2" charset="2"/>
              <a:buChar char="q"/>
            </a:pPr>
            <a:r>
              <a:rPr lang="en-US" sz="2400" dirty="0" smtClean="0"/>
              <a:t>9 improved, 5 preserved </a:t>
            </a:r>
            <a:r>
              <a:rPr lang="en-US" sz="2400" dirty="0"/>
              <a:t>for P-2P-WMDS</a:t>
            </a:r>
            <a:endParaRPr lang="en-US" sz="2400" dirty="0" smtClean="0"/>
          </a:p>
          <a:p>
            <a:pPr marL="285750" indent="-285750">
              <a:buClr>
                <a:schemeClr val="accent1"/>
              </a:buClr>
              <a:buFont typeface="Wingdings" pitchFamily="2" charset="2"/>
              <a:buChar char="q"/>
            </a:pPr>
            <a:r>
              <a:rPr lang="en-US" sz="2400" dirty="0" smtClean="0"/>
              <a:t>T0680</a:t>
            </a:r>
            <a:r>
              <a:rPr lang="en-US" sz="2400" dirty="0"/>
              <a:t>, </a:t>
            </a:r>
            <a:r>
              <a:rPr lang="en-US" sz="2400" dirty="0" smtClean="0"/>
              <a:t>GDTTS increased </a:t>
            </a:r>
            <a:r>
              <a:rPr lang="en-US" sz="2400" dirty="0"/>
              <a:t>from </a:t>
            </a:r>
            <a:r>
              <a:rPr lang="en-US" sz="2400" dirty="0">
                <a:solidFill>
                  <a:srgbClr val="FF0000"/>
                </a:solidFill>
              </a:rPr>
              <a:t>0.763</a:t>
            </a:r>
            <a:r>
              <a:rPr lang="en-US" sz="2400" dirty="0"/>
              <a:t> to </a:t>
            </a:r>
            <a:r>
              <a:rPr lang="en-US" sz="2400" dirty="0" smtClean="0">
                <a:solidFill>
                  <a:srgbClr val="FF0000"/>
                </a:solidFill>
              </a:rPr>
              <a:t>0.833</a:t>
            </a:r>
          </a:p>
        </p:txBody>
      </p:sp>
      <p:graphicFrame>
        <p:nvGraphicFramePr>
          <p:cNvPr id="9" name="Chart 8"/>
          <p:cNvGraphicFramePr/>
          <p:nvPr>
            <p:extLst>
              <p:ext uri="{D42A27DB-BD31-4B8C-83A1-F6EECF244321}">
                <p14:modId xmlns:p14="http://schemas.microsoft.com/office/powerpoint/2010/main" val="1562027567"/>
              </p:ext>
            </p:extLst>
          </p:nvPr>
        </p:nvGraphicFramePr>
        <p:xfrm>
          <a:off x="228600" y="1447800"/>
          <a:ext cx="8686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0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763000" cy="1111664"/>
          </a:xfrm>
        </p:spPr>
        <p:txBody>
          <a:bodyPr>
            <a:normAutofit fontScale="90000"/>
          </a:bodyPr>
          <a:lstStyle/>
          <a:p>
            <a:r>
              <a:rPr lang="en-US" dirty="0" smtClean="0"/>
              <a:t>Refinement Results using ProQ2 as QA</a:t>
            </a:r>
            <a:r>
              <a:rPr lang="en-US" altLang="zh-CN" dirty="0" smtClean="0"/>
              <a:t>—top 10</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36</a:t>
            </a:fld>
            <a:endParaRPr lang="en-US" dirty="0"/>
          </a:p>
        </p:txBody>
      </p:sp>
      <p:sp>
        <p:nvSpPr>
          <p:cNvPr id="9" name="TextBox 8"/>
          <p:cNvSpPr txBox="1"/>
          <p:nvPr/>
        </p:nvSpPr>
        <p:spPr>
          <a:xfrm>
            <a:off x="381000" y="5257800"/>
            <a:ext cx="8305800" cy="1200329"/>
          </a:xfrm>
          <a:prstGeom prst="rect">
            <a:avLst/>
          </a:prstGeom>
          <a:noFill/>
        </p:spPr>
        <p:txBody>
          <a:bodyPr wrap="square" rtlCol="0">
            <a:spAutoFit/>
          </a:bodyPr>
          <a:lstStyle/>
          <a:p>
            <a:pPr marL="285750" indent="-285750">
              <a:buClr>
                <a:schemeClr val="accent1"/>
              </a:buClr>
              <a:buFont typeface="Wingdings" pitchFamily="2" charset="2"/>
              <a:buChar char="q"/>
            </a:pPr>
            <a:r>
              <a:rPr lang="en-US" sz="2400" dirty="0" smtClean="0"/>
              <a:t>13 improved for P-2P-WMDS</a:t>
            </a:r>
          </a:p>
          <a:p>
            <a:pPr marL="285750" indent="-285750">
              <a:buClr>
                <a:schemeClr val="accent1"/>
              </a:buClr>
              <a:buFont typeface="Wingdings" pitchFamily="2" charset="2"/>
              <a:buChar char="q"/>
            </a:pPr>
            <a:r>
              <a:rPr lang="en-US" sz="2400" dirty="0" smtClean="0"/>
              <a:t>T0698</a:t>
            </a:r>
            <a:r>
              <a:rPr lang="en-US" sz="2400" dirty="0"/>
              <a:t>, </a:t>
            </a:r>
            <a:r>
              <a:rPr lang="en-US" sz="2400" dirty="0" smtClean="0"/>
              <a:t>P-2P-WMDS(</a:t>
            </a:r>
            <a:r>
              <a:rPr lang="en-US" sz="2400" dirty="0" smtClean="0">
                <a:solidFill>
                  <a:srgbClr val="FF0000"/>
                </a:solidFill>
              </a:rPr>
              <a:t>0.043</a:t>
            </a:r>
            <a:r>
              <a:rPr lang="en-US" sz="2400" dirty="0" smtClean="0"/>
              <a:t>), P-3P-MODELLER(</a:t>
            </a:r>
            <a:r>
              <a:rPr lang="en-US" sz="2400" dirty="0" smtClean="0">
                <a:solidFill>
                  <a:srgbClr val="FF0000"/>
                </a:solidFill>
              </a:rPr>
              <a:t>0.050</a:t>
            </a:r>
            <a:r>
              <a:rPr lang="en-US" sz="2400" dirty="0" smtClean="0"/>
              <a:t>), P-2P-WMDS-MODELLER(</a:t>
            </a:r>
            <a:r>
              <a:rPr lang="en-US" sz="2400" dirty="0" smtClean="0">
                <a:solidFill>
                  <a:srgbClr val="FF0000"/>
                </a:solidFill>
              </a:rPr>
              <a:t>0.036</a:t>
            </a:r>
            <a:r>
              <a:rPr lang="en-US" sz="2400" dirty="0" smtClean="0"/>
              <a:t>)</a:t>
            </a:r>
          </a:p>
        </p:txBody>
      </p:sp>
      <p:graphicFrame>
        <p:nvGraphicFramePr>
          <p:cNvPr id="10" name="Chart 9"/>
          <p:cNvGraphicFramePr/>
          <p:nvPr>
            <p:extLst>
              <p:ext uri="{D42A27DB-BD31-4B8C-83A1-F6EECF244321}">
                <p14:modId xmlns:p14="http://schemas.microsoft.com/office/powerpoint/2010/main" val="4024442772"/>
              </p:ext>
            </p:extLst>
          </p:nvPr>
        </p:nvGraphicFramePr>
        <p:xfrm>
          <a:off x="381000" y="1447800"/>
          <a:ext cx="8610600" cy="4038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72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763000" cy="1111664"/>
          </a:xfrm>
        </p:spPr>
        <p:txBody>
          <a:bodyPr>
            <a:normAutofit/>
          </a:bodyPr>
          <a:lstStyle/>
          <a:p>
            <a:r>
              <a:rPr lang="en-US" dirty="0" smtClean="0"/>
              <a:t>Refinement Results using ProQ2 as QA</a:t>
            </a:r>
            <a:r>
              <a:rPr lang="en-US" altLang="zh-CN" dirty="0" smtClean="0"/>
              <a:t>—all</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37</a:t>
            </a:fld>
            <a:endParaRPr lang="en-US" dirty="0"/>
          </a:p>
        </p:txBody>
      </p:sp>
      <p:sp>
        <p:nvSpPr>
          <p:cNvPr id="9" name="TextBox 8"/>
          <p:cNvSpPr txBox="1"/>
          <p:nvPr/>
        </p:nvSpPr>
        <p:spPr>
          <a:xfrm>
            <a:off x="381000" y="5257800"/>
            <a:ext cx="8305800" cy="830997"/>
          </a:xfrm>
          <a:prstGeom prst="rect">
            <a:avLst/>
          </a:prstGeom>
          <a:noFill/>
        </p:spPr>
        <p:txBody>
          <a:bodyPr wrap="square" rtlCol="0">
            <a:spAutoFit/>
          </a:bodyPr>
          <a:lstStyle/>
          <a:p>
            <a:pPr marL="285750" indent="-285750">
              <a:buClr>
                <a:schemeClr val="accent1"/>
              </a:buClr>
              <a:buFont typeface="Wingdings" pitchFamily="2" charset="2"/>
              <a:buChar char="q"/>
            </a:pPr>
            <a:r>
              <a:rPr lang="en-US" sz="2400" dirty="0" smtClean="0"/>
              <a:t>T0657, P-2P-WMDS(</a:t>
            </a:r>
            <a:r>
              <a:rPr lang="en-US" sz="2400" dirty="0" smtClean="0">
                <a:solidFill>
                  <a:srgbClr val="FF0000"/>
                </a:solidFill>
              </a:rPr>
              <a:t>0.147</a:t>
            </a:r>
            <a:r>
              <a:rPr lang="en-US" sz="2400" dirty="0" smtClean="0"/>
              <a:t>), P-3P-MODELLER(</a:t>
            </a:r>
            <a:r>
              <a:rPr lang="en-US" sz="2400" dirty="0" smtClean="0">
                <a:solidFill>
                  <a:srgbClr val="FF0000"/>
                </a:solidFill>
              </a:rPr>
              <a:t>0.165</a:t>
            </a:r>
            <a:r>
              <a:rPr lang="en-US" sz="2400" dirty="0" smtClean="0"/>
              <a:t>), P-3P-WMDS-MODELLER(</a:t>
            </a:r>
            <a:r>
              <a:rPr lang="en-US" sz="2400" dirty="0" smtClean="0">
                <a:solidFill>
                  <a:srgbClr val="FF0000"/>
                </a:solidFill>
              </a:rPr>
              <a:t>0.153</a:t>
            </a:r>
            <a:r>
              <a:rPr lang="en-US" sz="2400" dirty="0" smtClean="0"/>
              <a:t>)</a:t>
            </a:r>
          </a:p>
        </p:txBody>
      </p:sp>
      <p:graphicFrame>
        <p:nvGraphicFramePr>
          <p:cNvPr id="7" name="Chart 6"/>
          <p:cNvGraphicFramePr/>
          <p:nvPr>
            <p:extLst>
              <p:ext uri="{D42A27DB-BD31-4B8C-83A1-F6EECF244321}">
                <p14:modId xmlns:p14="http://schemas.microsoft.com/office/powerpoint/2010/main" val="3224309442"/>
              </p:ext>
            </p:extLst>
          </p:nvPr>
        </p:nvGraphicFramePr>
        <p:xfrm>
          <a:off x="381000" y="1447800"/>
          <a:ext cx="85344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95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915400" cy="1111664"/>
          </a:xfrm>
        </p:spPr>
        <p:txBody>
          <a:bodyPr>
            <a:normAutofit fontScale="90000"/>
          </a:bodyPr>
          <a:lstStyle/>
          <a:p>
            <a:r>
              <a:rPr lang="en-US" dirty="0" smtClean="0"/>
              <a:t>Refinement Results using CGDTTS as QA</a:t>
            </a:r>
            <a:r>
              <a:rPr lang="en-US" altLang="zh-CN" dirty="0" smtClean="0"/>
              <a:t>—top 1</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38</a:t>
            </a:fld>
            <a:endParaRPr lang="en-US" dirty="0"/>
          </a:p>
        </p:txBody>
      </p:sp>
      <p:sp>
        <p:nvSpPr>
          <p:cNvPr id="9" name="TextBox 8"/>
          <p:cNvSpPr txBox="1"/>
          <p:nvPr/>
        </p:nvSpPr>
        <p:spPr>
          <a:xfrm>
            <a:off x="370490" y="5685701"/>
            <a:ext cx="8305800" cy="461665"/>
          </a:xfrm>
          <a:prstGeom prst="rect">
            <a:avLst/>
          </a:prstGeom>
          <a:noFill/>
        </p:spPr>
        <p:txBody>
          <a:bodyPr wrap="square" rtlCol="0">
            <a:spAutoFit/>
          </a:bodyPr>
          <a:lstStyle/>
          <a:p>
            <a:pPr marL="285750" indent="-285750">
              <a:buClr>
                <a:schemeClr val="accent1"/>
              </a:buClr>
              <a:buFont typeface="Wingdings" pitchFamily="2" charset="2"/>
              <a:buChar char="q"/>
            </a:pPr>
            <a:r>
              <a:rPr lang="en-US" sz="2400" dirty="0" smtClean="0"/>
              <a:t>All of them can’t </a:t>
            </a:r>
            <a:r>
              <a:rPr lang="en-US" sz="2400" dirty="0"/>
              <a:t>achieve better predicted </a:t>
            </a:r>
            <a:r>
              <a:rPr lang="en-US" sz="2400" dirty="0" smtClean="0"/>
              <a:t>top 1 model</a:t>
            </a:r>
          </a:p>
        </p:txBody>
      </p:sp>
      <p:graphicFrame>
        <p:nvGraphicFramePr>
          <p:cNvPr id="12" name="Chart 11"/>
          <p:cNvGraphicFramePr/>
          <p:nvPr>
            <p:extLst>
              <p:ext uri="{D42A27DB-BD31-4B8C-83A1-F6EECF244321}">
                <p14:modId xmlns:p14="http://schemas.microsoft.com/office/powerpoint/2010/main" val="1143581203"/>
              </p:ext>
            </p:extLst>
          </p:nvPr>
        </p:nvGraphicFramePr>
        <p:xfrm>
          <a:off x="370490" y="1447800"/>
          <a:ext cx="8468709"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694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2880"/>
            <a:ext cx="8991600" cy="1111664"/>
          </a:xfrm>
        </p:spPr>
        <p:txBody>
          <a:bodyPr>
            <a:normAutofit/>
          </a:bodyPr>
          <a:lstStyle/>
          <a:p>
            <a:r>
              <a:rPr lang="en-US" sz="4800" dirty="0" smtClean="0"/>
              <a:t>Refinement Results using CGDTTS as QA</a:t>
            </a:r>
            <a:r>
              <a:rPr lang="en-US" altLang="zh-CN" sz="4800" dirty="0" smtClean="0"/>
              <a:t>—top 10</a:t>
            </a:r>
            <a:endParaRPr lang="en-US" sz="4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39</a:t>
            </a:fld>
            <a:endParaRPr lang="en-US" dirty="0"/>
          </a:p>
        </p:txBody>
      </p:sp>
      <p:graphicFrame>
        <p:nvGraphicFramePr>
          <p:cNvPr id="7" name="Chart 6"/>
          <p:cNvGraphicFramePr/>
          <p:nvPr>
            <p:extLst>
              <p:ext uri="{D42A27DB-BD31-4B8C-83A1-F6EECF244321}">
                <p14:modId xmlns:p14="http://schemas.microsoft.com/office/powerpoint/2010/main" val="1488644046"/>
              </p:ext>
            </p:extLst>
          </p:nvPr>
        </p:nvGraphicFramePr>
        <p:xfrm>
          <a:off x="457200" y="1447800"/>
          <a:ext cx="84582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9141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Developed in the Project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Content Placeholder 2"/>
          <p:cNvSpPr>
            <a:spLocks noGrp="1"/>
          </p:cNvSpPr>
          <p:nvPr>
            <p:ph idx="1"/>
          </p:nvPr>
        </p:nvSpPr>
        <p:spPr>
          <a:xfrm>
            <a:off x="228600" y="1600200"/>
            <a:ext cx="8763000" cy="4525963"/>
          </a:xfrm>
        </p:spPr>
        <p:txBody>
          <a:bodyPr>
            <a:normAutofit fontScale="92500" lnSpcReduction="10000"/>
          </a:bodyPr>
          <a:lstStyle/>
          <a:p>
            <a:r>
              <a:rPr lang="en-US" sz="3000" dirty="0" smtClean="0"/>
              <a:t>Three evolutionary </a:t>
            </a:r>
            <a:r>
              <a:rPr lang="en-US" sz="3000" dirty="0"/>
              <a:t>algorithms for protein model </a:t>
            </a:r>
            <a:r>
              <a:rPr lang="en-US" sz="3000" dirty="0" smtClean="0"/>
              <a:t>refinement</a:t>
            </a:r>
          </a:p>
          <a:p>
            <a:pPr lvl="1"/>
            <a:r>
              <a:rPr lang="en-US" sz="2600" dirty="0" smtClean="0">
                <a:solidFill>
                  <a:srgbClr val="00B0F0"/>
                </a:solidFill>
              </a:rPr>
              <a:t>MDS-based</a:t>
            </a:r>
            <a:r>
              <a:rPr lang="en-US" sz="2600" dirty="0" smtClean="0"/>
              <a:t>: takes </a:t>
            </a:r>
            <a:r>
              <a:rPr lang="en-US" sz="2600" dirty="0"/>
              <a:t>a purely geometrical approach and generates model by combining the contact maps. </a:t>
            </a:r>
          </a:p>
          <a:p>
            <a:pPr marL="400050" lvl="1" indent="0">
              <a:buNone/>
            </a:pPr>
            <a:endParaRPr lang="en-US" sz="1100" dirty="0"/>
          </a:p>
          <a:p>
            <a:pPr lvl="1"/>
            <a:r>
              <a:rPr lang="en-US" sz="2600" dirty="0" smtClean="0">
                <a:solidFill>
                  <a:srgbClr val="00B0F0"/>
                </a:solidFill>
              </a:rPr>
              <a:t>MODELLER-based</a:t>
            </a:r>
            <a:r>
              <a:rPr lang="en-US" sz="2600" dirty="0" smtClean="0"/>
              <a:t>: takes </a:t>
            </a:r>
            <a:r>
              <a:rPr lang="en-US" sz="2600" dirty="0"/>
              <a:t>a statistical and energy minimization approach and uses the remodeling module in MODELLER program. </a:t>
            </a:r>
          </a:p>
          <a:p>
            <a:pPr lvl="1"/>
            <a:endParaRPr lang="en-US" sz="1100" dirty="0"/>
          </a:p>
          <a:p>
            <a:pPr lvl="1"/>
            <a:r>
              <a:rPr lang="en-US" sz="2600" dirty="0" smtClean="0">
                <a:solidFill>
                  <a:srgbClr val="00B0F0"/>
                </a:solidFill>
              </a:rPr>
              <a:t>Hybrid</a:t>
            </a:r>
            <a:r>
              <a:rPr lang="en-US" sz="2600" dirty="0" smtClean="0"/>
              <a:t>: first </a:t>
            </a:r>
            <a:r>
              <a:rPr lang="en-US" sz="2600" dirty="0"/>
              <a:t>generates models using the MDS-based method and then run them through the MODELLER-based method, aiming at combining the strength of both.</a:t>
            </a:r>
          </a:p>
          <a:p>
            <a:endParaRPr lang="en-US" sz="2800" dirty="0" smtClean="0"/>
          </a:p>
          <a:p>
            <a:endParaRPr lang="en-US" sz="1200" dirty="0"/>
          </a:p>
        </p:txBody>
      </p:sp>
    </p:spTree>
    <p:extLst>
      <p:ext uri="{BB962C8B-B14F-4D97-AF65-F5344CB8AC3E}">
        <p14:creationId xmlns:p14="http://schemas.microsoft.com/office/powerpoint/2010/main" val="795572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763000" cy="1111664"/>
          </a:xfrm>
        </p:spPr>
        <p:txBody>
          <a:bodyPr>
            <a:normAutofit fontScale="90000"/>
          </a:bodyPr>
          <a:lstStyle/>
          <a:p>
            <a:r>
              <a:rPr lang="en-US" dirty="0" smtClean="0"/>
              <a:t>Refinement Results using CGDTTS as QA</a:t>
            </a:r>
            <a:r>
              <a:rPr lang="en-US" altLang="zh-CN" dirty="0" smtClean="0"/>
              <a:t>—all</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40</a:t>
            </a:fld>
            <a:endParaRPr lang="en-US" dirty="0"/>
          </a:p>
        </p:txBody>
      </p:sp>
      <p:graphicFrame>
        <p:nvGraphicFramePr>
          <p:cNvPr id="6" name="Chart 5"/>
          <p:cNvGraphicFramePr/>
          <p:nvPr>
            <p:extLst>
              <p:ext uri="{D42A27DB-BD31-4B8C-83A1-F6EECF244321}">
                <p14:modId xmlns:p14="http://schemas.microsoft.com/office/powerpoint/2010/main" val="2679248450"/>
              </p:ext>
            </p:extLst>
          </p:nvPr>
        </p:nvGraphicFramePr>
        <p:xfrm>
          <a:off x="533400" y="1371600"/>
          <a:ext cx="83058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6572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GDTTS for Different Algorithms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
        <p:nvSpPr>
          <p:cNvPr id="7" name="TextBox 6"/>
          <p:cNvSpPr txBox="1"/>
          <p:nvPr/>
        </p:nvSpPr>
        <p:spPr>
          <a:xfrm>
            <a:off x="333704" y="5867400"/>
            <a:ext cx="8305800" cy="830997"/>
          </a:xfrm>
          <a:prstGeom prst="rect">
            <a:avLst/>
          </a:prstGeom>
          <a:noFill/>
        </p:spPr>
        <p:txBody>
          <a:bodyPr wrap="square" rtlCol="0">
            <a:spAutoFit/>
          </a:bodyPr>
          <a:lstStyle/>
          <a:p>
            <a:pPr marL="285750" indent="-285750">
              <a:buClr>
                <a:schemeClr val="accent1"/>
              </a:buClr>
              <a:buFont typeface="Wingdings" pitchFamily="2" charset="2"/>
              <a:buChar char="q"/>
            </a:pPr>
            <a:r>
              <a:rPr lang="en-US" sz="2400" dirty="0" smtClean="0"/>
              <a:t>P-2P-WMDS method can improve average GDT-TS for top1, top10 and all models</a:t>
            </a:r>
          </a:p>
        </p:txBody>
      </p:sp>
      <p:graphicFrame>
        <p:nvGraphicFramePr>
          <p:cNvPr id="10" name="Chart 9"/>
          <p:cNvGraphicFramePr/>
          <p:nvPr>
            <p:extLst>
              <p:ext uri="{D42A27DB-BD31-4B8C-83A1-F6EECF244321}">
                <p14:modId xmlns:p14="http://schemas.microsoft.com/office/powerpoint/2010/main" val="326799362"/>
              </p:ext>
            </p:extLst>
          </p:nvPr>
        </p:nvGraphicFramePr>
        <p:xfrm>
          <a:off x="457200" y="1524000"/>
          <a:ext cx="8077200" cy="4419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75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Summary of the Experimental Results</a:t>
            </a:r>
            <a:endParaRPr lang="en-US" dirty="0"/>
          </a:p>
        </p:txBody>
      </p:sp>
      <p:sp>
        <p:nvSpPr>
          <p:cNvPr id="3" name="Content Placeholder 2"/>
          <p:cNvSpPr>
            <a:spLocks noGrp="1"/>
          </p:cNvSpPr>
          <p:nvPr>
            <p:ph idx="1"/>
          </p:nvPr>
        </p:nvSpPr>
        <p:spPr/>
        <p:txBody>
          <a:bodyPr>
            <a:normAutofit/>
          </a:bodyPr>
          <a:lstStyle/>
          <a:p>
            <a:pPr marL="285750" indent="-285750"/>
            <a:r>
              <a:rPr lang="en-US" sz="2800" dirty="0" smtClean="0"/>
              <a:t>The computation time for </a:t>
            </a:r>
            <a:r>
              <a:rPr lang="en-US" sz="2800" dirty="0"/>
              <a:t>MODELLER-based over WMDS-based is 5.9 </a:t>
            </a:r>
            <a:r>
              <a:rPr lang="en-US" sz="2800" dirty="0" smtClean="0"/>
              <a:t>using ProQ2 </a:t>
            </a:r>
            <a:r>
              <a:rPr lang="en-US" sz="2800" dirty="0"/>
              <a:t>as </a:t>
            </a:r>
            <a:r>
              <a:rPr lang="en-US" sz="2800" dirty="0" smtClean="0"/>
              <a:t>QA, </a:t>
            </a:r>
            <a:r>
              <a:rPr lang="en-US" sz="2800" dirty="0"/>
              <a:t>CGDTTS as </a:t>
            </a:r>
            <a:r>
              <a:rPr lang="en-US" sz="2800" dirty="0" smtClean="0"/>
              <a:t>QA the ratio is 2.5</a:t>
            </a:r>
            <a:endParaRPr lang="en-US" sz="2800" dirty="0"/>
          </a:p>
          <a:p>
            <a:pPr>
              <a:spcBef>
                <a:spcPts val="200"/>
              </a:spcBef>
              <a:spcAft>
                <a:spcPts val="300"/>
              </a:spcAft>
            </a:pPr>
            <a:endParaRPr lang="en-US" sz="1000" dirty="0" smtClean="0"/>
          </a:p>
          <a:p>
            <a:pPr>
              <a:spcBef>
                <a:spcPts val="200"/>
              </a:spcBef>
              <a:spcAft>
                <a:spcPts val="300"/>
              </a:spcAft>
            </a:pPr>
            <a:r>
              <a:rPr lang="en-US" sz="2800" dirty="0" smtClean="0"/>
              <a:t>P-2P-WMDS EA improved GDT-TS </a:t>
            </a:r>
            <a:r>
              <a:rPr lang="en-US" sz="2800" dirty="0"/>
              <a:t>of 9 </a:t>
            </a:r>
            <a:r>
              <a:rPr lang="en-US" sz="2800" dirty="0" smtClean="0"/>
              <a:t>models and 5 preserved out of 16 models for top1 model;</a:t>
            </a:r>
          </a:p>
          <a:p>
            <a:pPr>
              <a:spcBef>
                <a:spcPts val="200"/>
              </a:spcBef>
              <a:spcAft>
                <a:spcPts val="300"/>
              </a:spcAft>
            </a:pPr>
            <a:endParaRPr lang="en-US" sz="1000" dirty="0" smtClean="0"/>
          </a:p>
          <a:p>
            <a:pPr>
              <a:spcBef>
                <a:spcPts val="200"/>
              </a:spcBef>
              <a:spcAft>
                <a:spcPts val="300"/>
              </a:spcAft>
              <a:buFont typeface="Wingdings" pitchFamily="2" charset="2"/>
              <a:buChar char="q"/>
            </a:pPr>
            <a:r>
              <a:rPr lang="en-US" sz="2800" dirty="0"/>
              <a:t>The true GDT-TS of best model for T0680 is changed from 0.763 to </a:t>
            </a:r>
            <a:r>
              <a:rPr lang="en-US" sz="2800" dirty="0" smtClean="0"/>
              <a:t>0.833 by </a:t>
            </a:r>
            <a:r>
              <a:rPr lang="en-US" sz="2800" dirty="0"/>
              <a:t>using </a:t>
            </a:r>
            <a:r>
              <a:rPr lang="en-US" sz="2800" dirty="0" smtClean="0"/>
              <a:t>P-2P-WMDS method;</a:t>
            </a:r>
            <a:endParaRPr lang="en-US" sz="2800"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5554A"/>
                </a:solidFill>
              </a:rPr>
              <a:pPr/>
              <a:t>42</a:t>
            </a:fld>
            <a:endParaRPr lang="en-US" dirty="0">
              <a:solidFill>
                <a:srgbClr val="55554A"/>
              </a:solidFill>
            </a:endParaRPr>
          </a:p>
        </p:txBody>
      </p:sp>
    </p:spTree>
    <p:extLst>
      <p:ext uri="{BB962C8B-B14F-4D97-AF65-F5344CB8AC3E}">
        <p14:creationId xmlns:p14="http://schemas.microsoft.com/office/powerpoint/2010/main" val="594743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Summary of the Experimental Results</a:t>
            </a:r>
            <a:endParaRPr lang="en-US" dirty="0"/>
          </a:p>
        </p:txBody>
      </p:sp>
      <p:sp>
        <p:nvSpPr>
          <p:cNvPr id="3" name="Content Placeholder 2"/>
          <p:cNvSpPr>
            <a:spLocks noGrp="1"/>
          </p:cNvSpPr>
          <p:nvPr>
            <p:ph idx="1"/>
          </p:nvPr>
        </p:nvSpPr>
        <p:spPr/>
        <p:txBody>
          <a:bodyPr>
            <a:normAutofit/>
          </a:bodyPr>
          <a:lstStyle/>
          <a:p>
            <a:pPr>
              <a:spcBef>
                <a:spcPts val="200"/>
              </a:spcBef>
              <a:spcAft>
                <a:spcPts val="300"/>
              </a:spcAft>
            </a:pPr>
            <a:r>
              <a:rPr lang="en-US" sz="2800" dirty="0"/>
              <a:t>3 parents for WMDS-based EAs is failed in most cases;</a:t>
            </a:r>
          </a:p>
          <a:p>
            <a:pPr>
              <a:spcBef>
                <a:spcPts val="200"/>
              </a:spcBef>
              <a:spcAft>
                <a:spcPts val="300"/>
              </a:spcAft>
            </a:pPr>
            <a:endParaRPr lang="en-US" sz="1000" dirty="0"/>
          </a:p>
          <a:p>
            <a:pPr>
              <a:spcBef>
                <a:spcPts val="200"/>
              </a:spcBef>
              <a:spcAft>
                <a:spcPts val="300"/>
              </a:spcAft>
            </a:pPr>
            <a:r>
              <a:rPr lang="en-US" sz="2800" dirty="0"/>
              <a:t>Using CGDT-TS as QA method can’t achieve better top 1 model and top 10 models.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5554A"/>
                </a:solidFill>
              </a:rPr>
              <a:pPr/>
              <a:t>43</a:t>
            </a:fld>
            <a:endParaRPr lang="en-US" dirty="0">
              <a:solidFill>
                <a:srgbClr val="55554A"/>
              </a:solidFill>
            </a:endParaRPr>
          </a:p>
        </p:txBody>
      </p:sp>
    </p:spTree>
    <p:extLst>
      <p:ext uri="{BB962C8B-B14F-4D97-AF65-F5344CB8AC3E}">
        <p14:creationId xmlns:p14="http://schemas.microsoft.com/office/powerpoint/2010/main" val="59474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en-US" dirty="0"/>
          </a:p>
        </p:txBody>
      </p:sp>
      <p:sp>
        <p:nvSpPr>
          <p:cNvPr id="4" name="Content Placeholder 2"/>
          <p:cNvSpPr>
            <a:spLocks noGrp="1"/>
          </p:cNvSpPr>
          <p:nvPr>
            <p:ph idx="1"/>
          </p:nvPr>
        </p:nvSpPr>
        <p:spPr>
          <a:xfrm>
            <a:off x="457200" y="1752600"/>
            <a:ext cx="8229600" cy="4495800"/>
          </a:xfrm>
        </p:spPr>
        <p:txBody>
          <a:bodyPr>
            <a:normAutofit/>
          </a:bodyPr>
          <a:lstStyle/>
          <a:p>
            <a:pPr>
              <a:spcBef>
                <a:spcPts val="200"/>
              </a:spcBef>
              <a:spcAft>
                <a:spcPts val="300"/>
              </a:spcAft>
              <a:buClr>
                <a:schemeClr val="accent1">
                  <a:lumMod val="20000"/>
                  <a:lumOff val="80000"/>
                </a:schemeClr>
              </a:buClr>
            </a:pPr>
            <a:r>
              <a:rPr lang="en-US" sz="2800" dirty="0" smtClean="0">
                <a:solidFill>
                  <a:schemeClr val="bg2">
                    <a:lumMod val="90000"/>
                  </a:schemeClr>
                </a:solidFill>
              </a:rPr>
              <a:t>Existing Work</a:t>
            </a:r>
          </a:p>
          <a:p>
            <a:pPr>
              <a:spcBef>
                <a:spcPts val="200"/>
              </a:spcBef>
              <a:spcAft>
                <a:spcPts val="300"/>
              </a:spcAft>
              <a:buClr>
                <a:schemeClr val="accent1">
                  <a:lumMod val="20000"/>
                  <a:lumOff val="80000"/>
                </a:schemeClr>
              </a:buClr>
            </a:pPr>
            <a:r>
              <a:rPr lang="en-US" sz="2800" dirty="0" smtClean="0">
                <a:solidFill>
                  <a:schemeClr val="bg2">
                    <a:lumMod val="90000"/>
                  </a:schemeClr>
                </a:solidFill>
              </a:rPr>
              <a:t>Foundations</a:t>
            </a:r>
          </a:p>
          <a:p>
            <a:pPr>
              <a:spcBef>
                <a:spcPts val="200"/>
              </a:spcBef>
              <a:spcAft>
                <a:spcPts val="300"/>
              </a:spcAft>
              <a:buClr>
                <a:schemeClr val="accent1">
                  <a:lumMod val="20000"/>
                  <a:lumOff val="80000"/>
                </a:schemeClr>
              </a:buClr>
            </a:pPr>
            <a:r>
              <a:rPr lang="en-US" sz="2800" dirty="0" smtClean="0">
                <a:solidFill>
                  <a:schemeClr val="bg2">
                    <a:lumMod val="90000"/>
                  </a:schemeClr>
                </a:solidFill>
              </a:rPr>
              <a:t>Proposed Methods</a:t>
            </a:r>
          </a:p>
          <a:p>
            <a:pPr marL="342900" lvl="1" indent="-342900">
              <a:spcBef>
                <a:spcPts val="200"/>
              </a:spcBef>
              <a:spcAft>
                <a:spcPts val="300"/>
              </a:spcAft>
              <a:buClr>
                <a:schemeClr val="accent1">
                  <a:lumMod val="20000"/>
                  <a:lumOff val="80000"/>
                </a:schemeClr>
              </a:buClr>
              <a:buSzPct val="75000"/>
              <a:buFont typeface="Wingdings" pitchFamily="2" charset="2"/>
              <a:buChar char="q"/>
            </a:pPr>
            <a:r>
              <a:rPr lang="en-US" sz="2800" dirty="0">
                <a:solidFill>
                  <a:schemeClr val="bg2">
                    <a:lumMod val="90000"/>
                  </a:schemeClr>
                </a:solidFill>
              </a:rPr>
              <a:t>Experimental</a:t>
            </a:r>
            <a:r>
              <a:rPr lang="en-US" sz="2800" b="1" dirty="0">
                <a:solidFill>
                  <a:schemeClr val="bg2">
                    <a:lumMod val="90000"/>
                  </a:schemeClr>
                </a:solidFill>
              </a:rPr>
              <a:t> </a:t>
            </a:r>
            <a:r>
              <a:rPr lang="en-US" sz="2800" dirty="0" smtClean="0">
                <a:solidFill>
                  <a:schemeClr val="bg2">
                    <a:lumMod val="90000"/>
                  </a:schemeClr>
                </a:solidFill>
              </a:rPr>
              <a:t>Results</a:t>
            </a:r>
            <a:endParaRPr lang="en-US" sz="2800" dirty="0">
              <a:solidFill>
                <a:schemeClr val="bg2">
                  <a:lumMod val="90000"/>
                </a:schemeClr>
              </a:solidFill>
            </a:endParaRPr>
          </a:p>
          <a:p>
            <a:pPr>
              <a:spcBef>
                <a:spcPts val="200"/>
              </a:spcBef>
              <a:spcAft>
                <a:spcPts val="300"/>
              </a:spcAft>
            </a:pPr>
            <a:r>
              <a:rPr lang="en-US" sz="2800" b="1" dirty="0" smtClean="0"/>
              <a:t>Conclusions</a:t>
            </a:r>
          </a:p>
          <a:p>
            <a:pPr marL="0" indent="0">
              <a:buNone/>
            </a:pP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5554A"/>
                </a:solidFill>
              </a:rPr>
              <a:pPr/>
              <a:t>44</a:t>
            </a:fld>
            <a:endParaRPr lang="en-US" dirty="0">
              <a:solidFill>
                <a:srgbClr val="55554A"/>
              </a:solidFill>
            </a:endParaRPr>
          </a:p>
        </p:txBody>
      </p:sp>
    </p:spTree>
    <p:extLst>
      <p:ext uri="{BB962C8B-B14F-4D97-AF65-F5344CB8AC3E}">
        <p14:creationId xmlns:p14="http://schemas.microsoft.com/office/powerpoint/2010/main" val="19403794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pPr>
              <a:spcBef>
                <a:spcPts val="200"/>
              </a:spcBef>
              <a:spcAft>
                <a:spcPts val="300"/>
              </a:spcAft>
            </a:pPr>
            <a:r>
              <a:rPr lang="en-US" sz="2800" dirty="0" smtClean="0"/>
              <a:t>This project applied EA framework and tested three algorithms:</a:t>
            </a:r>
          </a:p>
          <a:p>
            <a:pPr lvl="1">
              <a:spcBef>
                <a:spcPts val="200"/>
              </a:spcBef>
              <a:spcAft>
                <a:spcPts val="300"/>
              </a:spcAft>
            </a:pPr>
            <a:r>
              <a:rPr lang="en-US" sz="2400" dirty="0" smtClean="0"/>
              <a:t>WMDS-based method</a:t>
            </a:r>
          </a:p>
          <a:p>
            <a:pPr lvl="1">
              <a:spcBef>
                <a:spcPts val="200"/>
              </a:spcBef>
              <a:spcAft>
                <a:spcPts val="300"/>
              </a:spcAft>
            </a:pPr>
            <a:r>
              <a:rPr lang="en-US" sz="2400" dirty="0" smtClean="0"/>
              <a:t>MODELLER-based method</a:t>
            </a:r>
          </a:p>
          <a:p>
            <a:pPr lvl="1">
              <a:spcBef>
                <a:spcPts val="200"/>
              </a:spcBef>
              <a:spcAft>
                <a:spcPts val="300"/>
              </a:spcAft>
            </a:pPr>
            <a:r>
              <a:rPr lang="en-US" sz="2400" dirty="0" smtClean="0"/>
              <a:t>Hybrid method</a:t>
            </a:r>
          </a:p>
          <a:p>
            <a:pPr>
              <a:spcBef>
                <a:spcPts val="200"/>
              </a:spcBef>
              <a:spcAft>
                <a:spcPts val="300"/>
              </a:spcAft>
            </a:pPr>
            <a:endParaRPr lang="en-US" sz="1200" dirty="0" smtClean="0"/>
          </a:p>
          <a:p>
            <a:pPr>
              <a:spcBef>
                <a:spcPts val="200"/>
              </a:spcBef>
              <a:spcAft>
                <a:spcPts val="300"/>
              </a:spcAft>
            </a:pPr>
            <a:r>
              <a:rPr lang="en-US" sz="2800" dirty="0" smtClean="0"/>
              <a:t>WMDS-based method:</a:t>
            </a:r>
          </a:p>
          <a:p>
            <a:pPr lvl="1" indent="-342900">
              <a:spcBef>
                <a:spcPts val="200"/>
              </a:spcBef>
              <a:spcAft>
                <a:spcPts val="300"/>
              </a:spcAft>
            </a:pPr>
            <a:r>
              <a:rPr lang="en-US" sz="2400" dirty="0" smtClean="0"/>
              <a:t>3 parents </a:t>
            </a:r>
          </a:p>
          <a:p>
            <a:pPr lvl="1" indent="-342900">
              <a:spcBef>
                <a:spcPts val="200"/>
              </a:spcBef>
              <a:spcAft>
                <a:spcPts val="300"/>
              </a:spcAft>
            </a:pPr>
            <a:r>
              <a:rPr lang="en-US" sz="2400" dirty="0" smtClean="0"/>
              <a:t>CGDTTS </a:t>
            </a:r>
            <a:r>
              <a:rPr lang="en-US" sz="2400" dirty="0"/>
              <a:t>as </a:t>
            </a:r>
            <a:r>
              <a:rPr lang="en-US" sz="2400" dirty="0" smtClean="0"/>
              <a:t>QA</a:t>
            </a:r>
          </a:p>
          <a:p>
            <a:pPr lvl="1" indent="-342900">
              <a:spcBef>
                <a:spcPts val="200"/>
              </a:spcBef>
              <a:spcAft>
                <a:spcPts val="300"/>
              </a:spcAft>
            </a:pPr>
            <a:r>
              <a:rPr lang="en-US" sz="2400" dirty="0" smtClean="0"/>
              <a:t>2 parents, ProQ2 as QA </a:t>
            </a:r>
          </a:p>
          <a:p>
            <a:pPr>
              <a:spcBef>
                <a:spcPts val="200"/>
              </a:spcBef>
              <a:spcAft>
                <a:spcPts val="300"/>
              </a:spcAft>
            </a:pPr>
            <a:endParaRPr lang="en-US" sz="2800" dirty="0" smtClean="0"/>
          </a:p>
          <a:p>
            <a:pPr marL="0" indent="0">
              <a:spcBef>
                <a:spcPts val="200"/>
              </a:spcBef>
              <a:spcAft>
                <a:spcPts val="300"/>
              </a:spcAft>
              <a:buNone/>
            </a:pPr>
            <a:endParaRPr lang="en-US" sz="1200" dirty="0" smtClean="0"/>
          </a:p>
          <a:p>
            <a:pPr>
              <a:spcBef>
                <a:spcPts val="200"/>
              </a:spcBef>
              <a:spcAft>
                <a:spcPts val="300"/>
              </a:spcAft>
            </a:pPr>
            <a:endParaRPr lang="en-US" sz="1000"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55554A"/>
                </a:solidFill>
              </a:rPr>
              <a:pPr/>
              <a:t>45</a:t>
            </a:fld>
            <a:endParaRPr lang="en-US" dirty="0">
              <a:solidFill>
                <a:srgbClr val="55554A"/>
              </a:solidFill>
            </a:endParaRPr>
          </a:p>
        </p:txBody>
      </p:sp>
      <p:sp>
        <p:nvSpPr>
          <p:cNvPr id="2" name="Multiply 1"/>
          <p:cNvSpPr/>
          <p:nvPr/>
        </p:nvSpPr>
        <p:spPr>
          <a:xfrm>
            <a:off x="2840294" y="4616245"/>
            <a:ext cx="381000" cy="304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3657600" y="5063613"/>
            <a:ext cx="381000" cy="304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953000" y="5486400"/>
            <a:ext cx="228600" cy="228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181600" y="5368413"/>
            <a:ext cx="381000" cy="34658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4890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Conclusions</a:t>
            </a:r>
            <a:endParaRPr lang="en-US" dirty="0"/>
          </a:p>
        </p:txBody>
      </p:sp>
      <p:sp>
        <p:nvSpPr>
          <p:cNvPr id="3" name="Content Placeholder 2"/>
          <p:cNvSpPr>
            <a:spLocks noGrp="1"/>
          </p:cNvSpPr>
          <p:nvPr>
            <p:ph idx="1"/>
          </p:nvPr>
        </p:nvSpPr>
        <p:spPr/>
        <p:txBody>
          <a:bodyPr>
            <a:noAutofit/>
          </a:bodyPr>
          <a:lstStyle/>
          <a:p>
            <a:pPr>
              <a:spcBef>
                <a:spcPts val="200"/>
              </a:spcBef>
              <a:spcAft>
                <a:spcPts val="300"/>
              </a:spcAft>
            </a:pPr>
            <a:r>
              <a:rPr lang="en-US" sz="2800" dirty="0" smtClean="0"/>
              <a:t>MODELLER-based method:</a:t>
            </a:r>
          </a:p>
          <a:p>
            <a:pPr lvl="1">
              <a:spcBef>
                <a:spcPts val="200"/>
              </a:spcBef>
              <a:spcAft>
                <a:spcPts val="300"/>
              </a:spcAft>
            </a:pPr>
            <a:r>
              <a:rPr lang="en-US" sz="2400" dirty="0" smtClean="0"/>
              <a:t>The average </a:t>
            </a:r>
            <a:r>
              <a:rPr lang="en-US" sz="2400" dirty="0"/>
              <a:t>c</a:t>
            </a:r>
            <a:r>
              <a:rPr lang="en-US" sz="2400" dirty="0" smtClean="0"/>
              <a:t>omputation time for each target </a:t>
            </a:r>
            <a:r>
              <a:rPr lang="en-US" sz="2400" dirty="0" smtClean="0"/>
              <a:t>is more </a:t>
            </a:r>
            <a:r>
              <a:rPr lang="en-US" sz="2400" dirty="0" smtClean="0"/>
              <a:t>than 3.5 hours;</a:t>
            </a:r>
          </a:p>
          <a:p>
            <a:pPr lvl="1">
              <a:spcBef>
                <a:spcPts val="200"/>
              </a:spcBef>
              <a:spcAft>
                <a:spcPts val="300"/>
              </a:spcAft>
            </a:pPr>
            <a:r>
              <a:rPr lang="en-US" sz="2400" dirty="0" smtClean="0"/>
              <a:t>could </a:t>
            </a:r>
            <a:r>
              <a:rPr lang="en-US" sz="2400" dirty="0"/>
              <a:t>achieve better models in some cases;</a:t>
            </a:r>
          </a:p>
          <a:p>
            <a:pPr marL="0" indent="0">
              <a:spcBef>
                <a:spcPts val="200"/>
              </a:spcBef>
              <a:spcAft>
                <a:spcPts val="300"/>
              </a:spcAft>
              <a:buNone/>
            </a:pPr>
            <a:endParaRPr lang="en-US" sz="1200" dirty="0" smtClean="0"/>
          </a:p>
          <a:p>
            <a:pPr>
              <a:spcBef>
                <a:spcPts val="200"/>
              </a:spcBef>
              <a:spcAft>
                <a:spcPts val="300"/>
              </a:spcAft>
            </a:pPr>
            <a:r>
              <a:rPr lang="en-US" sz="2800" dirty="0" smtClean="0"/>
              <a:t>Hybrid method:</a:t>
            </a:r>
          </a:p>
          <a:p>
            <a:pPr lvl="1">
              <a:spcBef>
                <a:spcPts val="200"/>
              </a:spcBef>
              <a:spcAft>
                <a:spcPts val="300"/>
              </a:spcAft>
            </a:pPr>
            <a:r>
              <a:rPr lang="en-US" sz="2400" dirty="0"/>
              <a:t>could attain </a:t>
            </a:r>
            <a:r>
              <a:rPr lang="en-US" sz="2400" dirty="0" smtClean="0"/>
              <a:t>few better </a:t>
            </a:r>
            <a:r>
              <a:rPr lang="en-US" sz="2400" dirty="0"/>
              <a:t>models </a:t>
            </a:r>
            <a:r>
              <a:rPr lang="en-US" sz="2400" dirty="0" smtClean="0"/>
              <a:t>sometimes;</a:t>
            </a:r>
            <a:endParaRPr lang="en-US" sz="2400" dirty="0"/>
          </a:p>
          <a:p>
            <a:pPr lvl="1">
              <a:spcBef>
                <a:spcPts val="200"/>
              </a:spcBef>
              <a:spcAft>
                <a:spcPts val="300"/>
              </a:spcAft>
            </a:pPr>
            <a:r>
              <a:rPr lang="en-US" sz="2400" dirty="0" smtClean="0"/>
              <a:t>Can’t improve the average GDTTS for each target on top1 and top10</a:t>
            </a:r>
          </a:p>
          <a:p>
            <a:pPr lvl="1">
              <a:spcBef>
                <a:spcPts val="200"/>
              </a:spcBef>
              <a:spcAft>
                <a:spcPts val="300"/>
              </a:spcAft>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191160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381000" y="1600200"/>
            <a:ext cx="8382000" cy="5105400"/>
          </a:xfrm>
        </p:spPr>
        <p:txBody>
          <a:bodyPr>
            <a:noAutofit/>
          </a:bodyPr>
          <a:lstStyle/>
          <a:p>
            <a:pPr>
              <a:spcBef>
                <a:spcPts val="200"/>
              </a:spcBef>
              <a:spcAft>
                <a:spcPts val="300"/>
              </a:spcAft>
            </a:pPr>
            <a:r>
              <a:rPr lang="en-US" sz="2800" dirty="0" smtClean="0"/>
              <a:t>Compare three EAs</a:t>
            </a:r>
          </a:p>
          <a:p>
            <a:pPr lvl="1">
              <a:spcBef>
                <a:spcPts val="200"/>
              </a:spcBef>
              <a:spcAft>
                <a:spcPts val="300"/>
              </a:spcAft>
            </a:pPr>
            <a:r>
              <a:rPr lang="en-US" sz="2400" dirty="0" smtClean="0"/>
              <a:t>The computation time for MODELLER-based method are slow than WMDS-based method;</a:t>
            </a:r>
          </a:p>
          <a:p>
            <a:pPr lvl="1">
              <a:spcBef>
                <a:spcPts val="200"/>
              </a:spcBef>
              <a:spcAft>
                <a:spcPts val="300"/>
              </a:spcAft>
            </a:pPr>
            <a:endParaRPr lang="en-US" sz="1000" dirty="0" smtClean="0"/>
          </a:p>
          <a:p>
            <a:pPr lvl="1">
              <a:spcBef>
                <a:spcPts val="200"/>
              </a:spcBef>
              <a:spcAft>
                <a:spcPts val="300"/>
              </a:spcAft>
            </a:pPr>
            <a:r>
              <a:rPr lang="en-US" sz="2400" dirty="0" smtClean="0"/>
              <a:t>ProQ2 evaluation method fast than CGDTTS;</a:t>
            </a:r>
          </a:p>
          <a:p>
            <a:pPr lvl="1">
              <a:spcBef>
                <a:spcPts val="200"/>
              </a:spcBef>
              <a:spcAft>
                <a:spcPts val="300"/>
              </a:spcAft>
            </a:pPr>
            <a:endParaRPr lang="en-US" sz="1000" dirty="0" smtClean="0"/>
          </a:p>
          <a:p>
            <a:pPr lvl="1">
              <a:spcBef>
                <a:spcPts val="200"/>
              </a:spcBef>
              <a:spcAft>
                <a:spcPts val="300"/>
              </a:spcAft>
            </a:pPr>
            <a:endParaRPr lang="en-US" sz="1000" dirty="0" smtClean="0"/>
          </a:p>
          <a:p>
            <a:pPr lvl="1">
              <a:spcBef>
                <a:spcPts val="200"/>
              </a:spcBef>
              <a:spcAft>
                <a:spcPts val="300"/>
              </a:spcAft>
            </a:pPr>
            <a:r>
              <a:rPr lang="en-US" sz="2400" dirty="0" smtClean="0"/>
              <a:t>Except 3 parents, all methods could improve the overall quality of the population; </a:t>
            </a:r>
          </a:p>
          <a:p>
            <a:pPr lvl="1">
              <a:spcBef>
                <a:spcPts val="200"/>
              </a:spcBef>
              <a:spcAft>
                <a:spcPts val="300"/>
              </a:spcAft>
            </a:pPr>
            <a:endParaRPr lang="en-US" sz="1000" dirty="0" smtClean="0"/>
          </a:p>
          <a:p>
            <a:pPr lvl="1">
              <a:spcBef>
                <a:spcPts val="200"/>
              </a:spcBef>
              <a:spcAft>
                <a:spcPts val="300"/>
              </a:spcAft>
            </a:pPr>
            <a:r>
              <a:rPr lang="en-US" sz="2400" dirty="0" smtClean="0"/>
              <a:t>Only </a:t>
            </a:r>
            <a:r>
              <a:rPr lang="en-US" sz="2400" dirty="0"/>
              <a:t>P-2P-WMDS could improve the average GDTTS of each target on top1,top10 and </a:t>
            </a:r>
            <a:r>
              <a:rPr lang="en-US" sz="2400" dirty="0" smtClean="0"/>
              <a:t>all models.</a:t>
            </a:r>
          </a:p>
          <a:p>
            <a:pPr>
              <a:spcBef>
                <a:spcPts val="200"/>
              </a:spcBef>
              <a:spcAft>
                <a:spcPts val="300"/>
              </a:spcAft>
            </a:pPr>
            <a:endParaRPr lang="en-US" sz="28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dirty="0"/>
          </a:p>
        </p:txBody>
      </p:sp>
    </p:spTree>
    <p:extLst>
      <p:ext uri="{BB962C8B-B14F-4D97-AF65-F5344CB8AC3E}">
        <p14:creationId xmlns:p14="http://schemas.microsoft.com/office/powerpoint/2010/main" val="434810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Future Works</a:t>
            </a:r>
            <a:endParaRPr lang="en-US" dirty="0"/>
          </a:p>
        </p:txBody>
      </p:sp>
      <p:sp>
        <p:nvSpPr>
          <p:cNvPr id="3" name="Content Placeholder 2"/>
          <p:cNvSpPr>
            <a:spLocks noGrp="1"/>
          </p:cNvSpPr>
          <p:nvPr>
            <p:ph idx="1"/>
          </p:nvPr>
        </p:nvSpPr>
        <p:spPr>
          <a:xfrm>
            <a:off x="457200" y="1600201"/>
            <a:ext cx="8534400" cy="2514600"/>
          </a:xfrm>
        </p:spPr>
        <p:txBody>
          <a:bodyPr>
            <a:normAutofit/>
          </a:bodyPr>
          <a:lstStyle/>
          <a:p>
            <a:pPr marL="0" indent="0">
              <a:buNone/>
            </a:pPr>
            <a:endParaRPr lang="en-US" sz="1000" dirty="0" smtClean="0"/>
          </a:p>
          <a:p>
            <a:r>
              <a:rPr lang="en-US" sz="2800" dirty="0" smtClean="0"/>
              <a:t>Multi-parents for WMDS-based refinement needs more research;</a:t>
            </a:r>
            <a:endParaRPr lang="en-US" altLang="zh-CN" sz="2800" dirty="0" smtClean="0"/>
          </a:p>
          <a:p>
            <a:endParaRPr lang="en-US" sz="1000" dirty="0"/>
          </a:p>
          <a:p>
            <a:r>
              <a:rPr lang="en-US" sz="2800" dirty="0" smtClean="0"/>
              <a:t>Known the best starting model, then refine it. </a:t>
            </a:r>
            <a:endParaRPr lang="en-US" sz="2800" dirty="0"/>
          </a:p>
          <a:p>
            <a:pPr marL="0" indent="0">
              <a:buNone/>
            </a:pPr>
            <a:endParaRPr lang="en-US" sz="2800"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34598842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Content Placeholder 3"/>
          <p:cNvSpPr>
            <a:spLocks noGrp="1"/>
          </p:cNvSpPr>
          <p:nvPr>
            <p:ph idx="1"/>
          </p:nvPr>
        </p:nvSpPr>
        <p:spPr/>
        <p:txBody>
          <a:bodyPr>
            <a:normAutofit/>
          </a:bodyPr>
          <a:lstStyle/>
          <a:p>
            <a:r>
              <a:rPr lang="en-US" sz="2800" dirty="0" smtClean="0"/>
              <a:t>Prof. Shang, </a:t>
            </a:r>
            <a:r>
              <a:rPr lang="en-US" sz="2800" dirty="0"/>
              <a:t>Prof.</a:t>
            </a:r>
            <a:r>
              <a:rPr lang="en-US" sz="2800" dirty="0" smtClean="0"/>
              <a:t> </a:t>
            </a:r>
            <a:r>
              <a:rPr lang="en-US" sz="2800" dirty="0" err="1" smtClean="0"/>
              <a:t>Xu</a:t>
            </a:r>
            <a:r>
              <a:rPr lang="en-US" sz="2800" dirty="0" smtClean="0"/>
              <a:t>, </a:t>
            </a:r>
            <a:r>
              <a:rPr lang="en-US" sz="2800" dirty="0"/>
              <a:t>Prof.</a:t>
            </a:r>
            <a:r>
              <a:rPr lang="en-US" sz="2800" dirty="0" smtClean="0"/>
              <a:t> </a:t>
            </a:r>
            <a:r>
              <a:rPr lang="en-US" sz="2800" dirty="0" err="1" smtClean="0"/>
              <a:t>Kosztin</a:t>
            </a:r>
            <a:endParaRPr lang="en-US" sz="2800" dirty="0" smtClean="0"/>
          </a:p>
          <a:p>
            <a:r>
              <a:rPr lang="en-US" sz="2800" dirty="0" smtClean="0"/>
              <a:t>All group members and friends</a:t>
            </a:r>
          </a:p>
          <a:p>
            <a:r>
              <a:rPr lang="en-US" sz="2800" dirty="0" smtClean="0"/>
              <a:t>Husband and Relatives</a:t>
            </a:r>
            <a:endParaRPr lang="en-US" sz="28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49</a:t>
            </a:fld>
            <a:endParaRPr lang="en-US" dirty="0"/>
          </a:p>
        </p:txBody>
      </p:sp>
    </p:spTree>
    <p:extLst>
      <p:ext uri="{BB962C8B-B14F-4D97-AF65-F5344CB8AC3E}">
        <p14:creationId xmlns:p14="http://schemas.microsoft.com/office/powerpoint/2010/main" val="1696521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en-US" dirty="0"/>
          </a:p>
        </p:txBody>
      </p:sp>
      <p:sp>
        <p:nvSpPr>
          <p:cNvPr id="4" name="Content Placeholder 2"/>
          <p:cNvSpPr>
            <a:spLocks noGrp="1"/>
          </p:cNvSpPr>
          <p:nvPr>
            <p:ph idx="1"/>
          </p:nvPr>
        </p:nvSpPr>
        <p:spPr>
          <a:xfrm>
            <a:off x="457200" y="1752600"/>
            <a:ext cx="8229600" cy="3124200"/>
          </a:xfrm>
        </p:spPr>
        <p:txBody>
          <a:bodyPr/>
          <a:lstStyle/>
          <a:p>
            <a:r>
              <a:rPr lang="en-US" sz="2800" dirty="0" smtClean="0"/>
              <a:t>Existing work</a:t>
            </a:r>
          </a:p>
          <a:p>
            <a:r>
              <a:rPr lang="en-US" sz="2800" dirty="0" smtClean="0"/>
              <a:t>Foundations</a:t>
            </a:r>
          </a:p>
          <a:p>
            <a:r>
              <a:rPr lang="en-US" sz="2800" dirty="0" smtClean="0"/>
              <a:t>Proposed Methods</a:t>
            </a:r>
          </a:p>
          <a:p>
            <a:r>
              <a:rPr lang="en-US" sz="2800" dirty="0" smtClean="0"/>
              <a:t>Experimental Results</a:t>
            </a:r>
          </a:p>
          <a:p>
            <a:r>
              <a:rPr lang="en-US" sz="2800" dirty="0" smtClean="0"/>
              <a:t>Conclusions</a:t>
            </a:r>
          </a:p>
          <a:p>
            <a:pPr marL="0" indent="0">
              <a:buNone/>
            </a:pP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014478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Existing Work</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311663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C:\Users\shangy\AppData\Roaming\Tencent\Users\254217398\QQ\WinTemp\RichOle\ZVG])IFPJ1K44PP4[`19TU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Existing Work</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360009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Outline</a:t>
            </a:r>
            <a:endParaRPr lang="en-US" dirty="0"/>
          </a:p>
        </p:txBody>
      </p:sp>
      <p:sp>
        <p:nvSpPr>
          <p:cNvPr id="4" name="Content Placeholder 2"/>
          <p:cNvSpPr>
            <a:spLocks noGrp="1"/>
          </p:cNvSpPr>
          <p:nvPr>
            <p:ph idx="1"/>
          </p:nvPr>
        </p:nvSpPr>
        <p:spPr>
          <a:xfrm>
            <a:off x="457200" y="1722437"/>
            <a:ext cx="8229600" cy="4525963"/>
          </a:xfrm>
        </p:spPr>
        <p:txBody>
          <a:bodyPr>
            <a:normAutofit/>
          </a:bodyPr>
          <a:lstStyle/>
          <a:p>
            <a:pPr>
              <a:buClr>
                <a:schemeClr val="accent1">
                  <a:lumMod val="20000"/>
                  <a:lumOff val="80000"/>
                </a:schemeClr>
              </a:buClr>
            </a:pPr>
            <a:r>
              <a:rPr lang="en-US" sz="2800" dirty="0">
                <a:solidFill>
                  <a:schemeClr val="bg2"/>
                </a:solidFill>
              </a:rPr>
              <a:t>Existing work</a:t>
            </a:r>
          </a:p>
          <a:p>
            <a:r>
              <a:rPr lang="en-US" sz="2800" b="1" dirty="0" smtClean="0"/>
              <a:t>Foundations of the proposed methods</a:t>
            </a:r>
          </a:p>
          <a:p>
            <a:pPr marL="857250" lvl="1" indent="-457200"/>
            <a:r>
              <a:rPr lang="en-US" sz="2400" dirty="0" smtClean="0"/>
              <a:t>Evolutionary Algorithm (EA)</a:t>
            </a:r>
          </a:p>
          <a:p>
            <a:pPr marL="857250" lvl="1" indent="-457200"/>
            <a:r>
              <a:rPr lang="en-US" sz="2400" dirty="0" smtClean="0"/>
              <a:t>Protein Quality </a:t>
            </a:r>
            <a:r>
              <a:rPr lang="en-US" sz="2400" dirty="0"/>
              <a:t>E</a:t>
            </a:r>
            <a:r>
              <a:rPr lang="en-US" sz="2400" dirty="0" smtClean="0"/>
              <a:t>valuation</a:t>
            </a:r>
          </a:p>
          <a:p>
            <a:pPr marL="857250" lvl="1" indent="-457200"/>
            <a:r>
              <a:rPr lang="en-US" sz="2400" dirty="0" smtClean="0"/>
              <a:t>MDS </a:t>
            </a:r>
          </a:p>
          <a:p>
            <a:pPr marL="857250" lvl="1" indent="-457200"/>
            <a:r>
              <a:rPr lang="en-US" sz="2400" dirty="0" smtClean="0"/>
              <a:t>MODELLER </a:t>
            </a:r>
          </a:p>
          <a:p>
            <a:pPr>
              <a:buClr>
                <a:schemeClr val="accent1">
                  <a:lumMod val="20000"/>
                  <a:lumOff val="80000"/>
                </a:schemeClr>
              </a:buClr>
            </a:pPr>
            <a:r>
              <a:rPr lang="en-US" sz="2800" dirty="0" smtClean="0">
                <a:solidFill>
                  <a:schemeClr val="bg2"/>
                </a:solidFill>
              </a:rPr>
              <a:t>Proposed methods</a:t>
            </a:r>
          </a:p>
          <a:p>
            <a:pPr>
              <a:buClr>
                <a:schemeClr val="accent1">
                  <a:lumMod val="20000"/>
                  <a:lumOff val="80000"/>
                </a:schemeClr>
              </a:buClr>
            </a:pPr>
            <a:r>
              <a:rPr lang="en-US" sz="2800" dirty="0" smtClean="0">
                <a:solidFill>
                  <a:schemeClr val="bg2"/>
                </a:solidFill>
              </a:rPr>
              <a:t>Experimental Results</a:t>
            </a:r>
          </a:p>
          <a:p>
            <a:pPr>
              <a:buClr>
                <a:schemeClr val="accent1">
                  <a:lumMod val="20000"/>
                  <a:lumOff val="80000"/>
                </a:schemeClr>
              </a:buClr>
            </a:pPr>
            <a:r>
              <a:rPr lang="en-US" sz="2800" dirty="0" smtClean="0">
                <a:solidFill>
                  <a:schemeClr val="bg2"/>
                </a:solidFill>
              </a:rPr>
              <a:t>Conclusions</a:t>
            </a: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4087873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a:xfrm>
            <a:off x="1600200" y="3067427"/>
            <a:ext cx="6400800" cy="3616513"/>
          </a:xfrm>
          <a:prstGeom prst="roundRect">
            <a:avLst/>
          </a:prstGeom>
          <a:solidFill>
            <a:schemeClr val="bg1"/>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p:cNvSpPr/>
          <p:nvPr/>
        </p:nvSpPr>
        <p:spPr>
          <a:xfrm>
            <a:off x="2670942" y="3270411"/>
            <a:ext cx="1516116" cy="479286"/>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sp>
        <p:nvSpPr>
          <p:cNvPr id="33" name="Oval 32"/>
          <p:cNvSpPr/>
          <p:nvPr/>
        </p:nvSpPr>
        <p:spPr>
          <a:xfrm>
            <a:off x="533400" y="4272290"/>
            <a:ext cx="838200" cy="461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024351" y="1620540"/>
            <a:ext cx="838200" cy="461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Evolutionary Algorithm</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Rounded Rectangle 7"/>
          <p:cNvSpPr/>
          <p:nvPr/>
        </p:nvSpPr>
        <p:spPr>
          <a:xfrm>
            <a:off x="2240674" y="2286000"/>
            <a:ext cx="2392417" cy="479286"/>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sp>
        <p:nvSpPr>
          <p:cNvPr id="4" name="TextBox 3"/>
          <p:cNvSpPr txBox="1"/>
          <p:nvPr/>
        </p:nvSpPr>
        <p:spPr>
          <a:xfrm>
            <a:off x="2209800" y="2286000"/>
            <a:ext cx="2552700" cy="461665"/>
          </a:xfrm>
          <a:prstGeom prst="rect">
            <a:avLst/>
          </a:prstGeom>
          <a:noFill/>
        </p:spPr>
        <p:txBody>
          <a:bodyPr wrap="square" rtlCol="0">
            <a:spAutoFit/>
          </a:bodyPr>
          <a:lstStyle/>
          <a:p>
            <a:pPr algn="ctr"/>
            <a:r>
              <a:rPr lang="en-US" sz="2400" dirty="0" smtClean="0"/>
              <a:t>Initial population</a:t>
            </a:r>
            <a:endParaRPr lang="en-US" sz="2400" dirty="0"/>
          </a:p>
        </p:txBody>
      </p:sp>
      <p:sp>
        <p:nvSpPr>
          <p:cNvPr id="14" name="Rounded Rectangle 13"/>
          <p:cNvSpPr/>
          <p:nvPr/>
        </p:nvSpPr>
        <p:spPr>
          <a:xfrm>
            <a:off x="2743200" y="6019800"/>
            <a:ext cx="1524000" cy="48873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sp>
        <p:nvSpPr>
          <p:cNvPr id="15" name="TextBox 14"/>
          <p:cNvSpPr txBox="1"/>
          <p:nvPr/>
        </p:nvSpPr>
        <p:spPr>
          <a:xfrm>
            <a:off x="2743200" y="6046865"/>
            <a:ext cx="1600200" cy="461665"/>
          </a:xfrm>
          <a:prstGeom prst="rect">
            <a:avLst/>
          </a:prstGeom>
          <a:noFill/>
        </p:spPr>
        <p:txBody>
          <a:bodyPr wrap="square" rtlCol="0">
            <a:spAutoFit/>
          </a:bodyPr>
          <a:lstStyle/>
          <a:p>
            <a:pPr algn="ctr"/>
            <a:r>
              <a:rPr lang="en-US" sz="2400" dirty="0" smtClean="0"/>
              <a:t>Crossover</a:t>
            </a:r>
          </a:p>
        </p:txBody>
      </p:sp>
      <p:sp>
        <p:nvSpPr>
          <p:cNvPr id="16" name="Diamond 15"/>
          <p:cNvSpPr/>
          <p:nvPr/>
        </p:nvSpPr>
        <p:spPr>
          <a:xfrm>
            <a:off x="2635632" y="4123051"/>
            <a:ext cx="1638299" cy="685800"/>
          </a:xfrm>
          <a:prstGeom prst="diamon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667000" y="4272290"/>
            <a:ext cx="1870841" cy="461665"/>
          </a:xfrm>
          <a:prstGeom prst="rect">
            <a:avLst/>
          </a:prstGeom>
          <a:noFill/>
        </p:spPr>
        <p:txBody>
          <a:bodyPr wrap="square" rtlCol="0">
            <a:spAutoFit/>
          </a:bodyPr>
          <a:lstStyle/>
          <a:p>
            <a:r>
              <a:rPr lang="en-US" sz="2400" dirty="0" smtClean="0"/>
              <a:t>terminate?</a:t>
            </a:r>
            <a:endParaRPr lang="en-US" sz="2400" dirty="0"/>
          </a:p>
        </p:txBody>
      </p:sp>
      <p:cxnSp>
        <p:nvCxnSpPr>
          <p:cNvPr id="32" name="Straight Arrow Connector 31"/>
          <p:cNvCxnSpPr/>
          <p:nvPr/>
        </p:nvCxnSpPr>
        <p:spPr>
          <a:xfrm>
            <a:off x="3458724" y="5638800"/>
            <a:ext cx="5748" cy="381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6" idx="1"/>
          </p:cNvCxnSpPr>
          <p:nvPr/>
        </p:nvCxnSpPr>
        <p:spPr>
          <a:xfrm flipH="1">
            <a:off x="1423002" y="4465951"/>
            <a:ext cx="121263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03331" y="1620540"/>
            <a:ext cx="1111469" cy="461665"/>
          </a:xfrm>
          <a:prstGeom prst="rect">
            <a:avLst/>
          </a:prstGeom>
          <a:noFill/>
        </p:spPr>
        <p:txBody>
          <a:bodyPr wrap="square" rtlCol="0">
            <a:spAutoFit/>
          </a:bodyPr>
          <a:lstStyle/>
          <a:p>
            <a:r>
              <a:rPr lang="en-US" sz="2400" dirty="0" smtClean="0"/>
              <a:t>Start</a:t>
            </a:r>
            <a:endParaRPr lang="en-US" sz="2400" dirty="0"/>
          </a:p>
        </p:txBody>
      </p:sp>
      <p:sp>
        <p:nvSpPr>
          <p:cNvPr id="38" name="TextBox 37"/>
          <p:cNvSpPr txBox="1"/>
          <p:nvPr/>
        </p:nvSpPr>
        <p:spPr>
          <a:xfrm>
            <a:off x="609600" y="4267200"/>
            <a:ext cx="685800" cy="461665"/>
          </a:xfrm>
          <a:prstGeom prst="rect">
            <a:avLst/>
          </a:prstGeom>
          <a:noFill/>
        </p:spPr>
        <p:txBody>
          <a:bodyPr wrap="square" rtlCol="0">
            <a:spAutoFit/>
          </a:bodyPr>
          <a:lstStyle/>
          <a:p>
            <a:r>
              <a:rPr lang="en-US" sz="2400" dirty="0" smtClean="0"/>
              <a:t>End</a:t>
            </a:r>
            <a:endParaRPr lang="en-US" sz="2400" dirty="0"/>
          </a:p>
        </p:txBody>
      </p:sp>
      <p:sp>
        <p:nvSpPr>
          <p:cNvPr id="39" name="TextBox 38"/>
          <p:cNvSpPr txBox="1"/>
          <p:nvPr/>
        </p:nvSpPr>
        <p:spPr>
          <a:xfrm>
            <a:off x="1917481" y="4082534"/>
            <a:ext cx="685800" cy="369332"/>
          </a:xfrm>
          <a:prstGeom prst="rect">
            <a:avLst/>
          </a:prstGeom>
          <a:noFill/>
        </p:spPr>
        <p:txBody>
          <a:bodyPr wrap="square" rtlCol="0">
            <a:spAutoFit/>
          </a:bodyPr>
          <a:lstStyle/>
          <a:p>
            <a:r>
              <a:rPr lang="en-US" dirty="0" smtClean="0"/>
              <a:t>Y</a:t>
            </a:r>
            <a:endParaRPr lang="en-US" dirty="0"/>
          </a:p>
        </p:txBody>
      </p:sp>
      <p:sp>
        <p:nvSpPr>
          <p:cNvPr id="40" name="TextBox 39"/>
          <p:cNvSpPr txBox="1"/>
          <p:nvPr/>
        </p:nvSpPr>
        <p:spPr>
          <a:xfrm>
            <a:off x="3567605" y="4726329"/>
            <a:ext cx="685800" cy="369332"/>
          </a:xfrm>
          <a:prstGeom prst="rect">
            <a:avLst/>
          </a:prstGeom>
          <a:noFill/>
        </p:spPr>
        <p:txBody>
          <a:bodyPr wrap="square" rtlCol="0">
            <a:spAutoFit/>
          </a:bodyPr>
          <a:lstStyle/>
          <a:p>
            <a:r>
              <a:rPr lang="en-US" dirty="0" smtClean="0"/>
              <a:t>N</a:t>
            </a:r>
            <a:endParaRPr lang="en-US" dirty="0"/>
          </a:p>
        </p:txBody>
      </p:sp>
      <p:cxnSp>
        <p:nvCxnSpPr>
          <p:cNvPr id="54" name="Straight Arrow Connector 53"/>
          <p:cNvCxnSpPr/>
          <p:nvPr/>
        </p:nvCxnSpPr>
        <p:spPr>
          <a:xfrm flipH="1">
            <a:off x="3434255" y="3752325"/>
            <a:ext cx="2627" cy="34618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454782" y="4808851"/>
            <a:ext cx="0" cy="3506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253405" y="6277697"/>
            <a:ext cx="85987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5105400" y="3510054"/>
            <a:ext cx="7884" cy="27541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177205" y="3507820"/>
            <a:ext cx="928195"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638800" y="3048000"/>
            <a:ext cx="2362200" cy="461665"/>
          </a:xfrm>
          <a:prstGeom prst="rect">
            <a:avLst/>
          </a:prstGeom>
          <a:solidFill>
            <a:srgbClr val="00B0F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smtClean="0"/>
              <a:t>Generation Cycle</a:t>
            </a:r>
            <a:endParaRPr lang="en-US" sz="2400" dirty="0"/>
          </a:p>
        </p:txBody>
      </p:sp>
      <p:cxnSp>
        <p:nvCxnSpPr>
          <p:cNvPr id="41" name="Straight Arrow Connector 40"/>
          <p:cNvCxnSpPr/>
          <p:nvPr/>
        </p:nvCxnSpPr>
        <p:spPr>
          <a:xfrm>
            <a:off x="3390900" y="2082205"/>
            <a:ext cx="0" cy="2766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590800" y="3279221"/>
            <a:ext cx="1735849" cy="461665"/>
          </a:xfrm>
          <a:prstGeom prst="rect">
            <a:avLst/>
          </a:prstGeom>
          <a:noFill/>
        </p:spPr>
        <p:txBody>
          <a:bodyPr wrap="square" rtlCol="0">
            <a:spAutoFit/>
          </a:bodyPr>
          <a:lstStyle/>
          <a:p>
            <a:pPr algn="ctr"/>
            <a:r>
              <a:rPr lang="en-US" sz="2400" dirty="0" smtClean="0"/>
              <a:t>Evaluation</a:t>
            </a:r>
            <a:endParaRPr lang="en-US" sz="2400" dirty="0"/>
          </a:p>
        </p:txBody>
      </p:sp>
      <p:sp>
        <p:nvSpPr>
          <p:cNvPr id="44" name="Rounded Rectangle 43"/>
          <p:cNvSpPr/>
          <p:nvPr/>
        </p:nvSpPr>
        <p:spPr>
          <a:xfrm>
            <a:off x="2759951" y="5159514"/>
            <a:ext cx="1367000" cy="479286"/>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sp>
        <p:nvSpPr>
          <p:cNvPr id="45" name="TextBox 44"/>
          <p:cNvSpPr txBox="1"/>
          <p:nvPr/>
        </p:nvSpPr>
        <p:spPr>
          <a:xfrm>
            <a:off x="2606564" y="5159514"/>
            <a:ext cx="1600200" cy="461665"/>
          </a:xfrm>
          <a:prstGeom prst="rect">
            <a:avLst/>
          </a:prstGeom>
          <a:noFill/>
        </p:spPr>
        <p:txBody>
          <a:bodyPr wrap="square" rtlCol="0">
            <a:spAutoFit/>
          </a:bodyPr>
          <a:lstStyle/>
          <a:p>
            <a:pPr algn="ctr"/>
            <a:r>
              <a:rPr lang="en-US" sz="2400" dirty="0" smtClean="0"/>
              <a:t>Selection</a:t>
            </a:r>
            <a:endParaRPr lang="en-US" sz="2400" dirty="0"/>
          </a:p>
        </p:txBody>
      </p:sp>
      <p:cxnSp>
        <p:nvCxnSpPr>
          <p:cNvPr id="58" name="Straight Arrow Connector 57"/>
          <p:cNvCxnSpPr/>
          <p:nvPr/>
        </p:nvCxnSpPr>
        <p:spPr>
          <a:xfrm>
            <a:off x="3390900" y="2747665"/>
            <a:ext cx="18392" cy="5429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3579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23251</TotalTime>
  <Words>3895</Words>
  <Application>Microsoft Office PowerPoint</Application>
  <PresentationFormat>On-screen Show (4:3)</PresentationFormat>
  <Paragraphs>585</Paragraphs>
  <Slides>49</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Decatur</vt:lpstr>
      <vt:lpstr>Equation</vt:lpstr>
      <vt:lpstr>Multi-Dimensional Scaling and MODELLER based Evolutionary Algorithms for Protein Model Refinement</vt:lpstr>
      <vt:lpstr>Motivation</vt:lpstr>
      <vt:lpstr>Motivation</vt:lpstr>
      <vt:lpstr>Methods Developed in the Project</vt:lpstr>
      <vt:lpstr>Outline</vt:lpstr>
      <vt:lpstr>Existing Work</vt:lpstr>
      <vt:lpstr>Existing Work</vt:lpstr>
      <vt:lpstr>Outline</vt:lpstr>
      <vt:lpstr>Evolutionary Algorithm</vt:lpstr>
      <vt:lpstr>Models Quality Assessment—CGDTTS</vt:lpstr>
      <vt:lpstr>Correlation with true GDTTS—Consensus</vt:lpstr>
      <vt:lpstr>Models Quality Assessment—ProQ2</vt:lpstr>
      <vt:lpstr>PowerPoint Presentation</vt:lpstr>
      <vt:lpstr>Correlation with true GDTTS—Score functions</vt:lpstr>
      <vt:lpstr>Weighted Multi-Dimensional Scaling (WMDS)</vt:lpstr>
      <vt:lpstr>MODELLER</vt:lpstr>
      <vt:lpstr>Outline</vt:lpstr>
      <vt:lpstr>Focus: different crossover operators in EA</vt:lpstr>
      <vt:lpstr>PowerPoint Presentation</vt:lpstr>
      <vt:lpstr>Generate Initial Population</vt:lpstr>
      <vt:lpstr>PowerPoint Presentation</vt:lpstr>
      <vt:lpstr>Roulette Wheel Selection</vt:lpstr>
      <vt:lpstr>PowerPoint Presentation</vt:lpstr>
      <vt:lpstr>WMDS-based Crossover</vt:lpstr>
      <vt:lpstr>Other Weights Matrix</vt:lpstr>
      <vt:lpstr>MODELLER-based Crossover</vt:lpstr>
      <vt:lpstr>Hybrid MDS and MODELLER-based Crossover</vt:lpstr>
      <vt:lpstr>Example: P-2P-WMDS-MODELLER</vt:lpstr>
      <vt:lpstr>Outline</vt:lpstr>
      <vt:lpstr>Data Set</vt:lpstr>
      <vt:lpstr>Abbreviated Name of Different Algorithms</vt:lpstr>
      <vt:lpstr>Computation Time for Different Algorithms</vt:lpstr>
      <vt:lpstr>PowerPoint Presentation</vt:lpstr>
      <vt:lpstr>PowerPoint Presentation</vt:lpstr>
      <vt:lpstr>Refinement Results using ProQ2 as QA—top 1</vt:lpstr>
      <vt:lpstr>Refinement Results using ProQ2 as QA—top 10</vt:lpstr>
      <vt:lpstr>Refinement Results using ProQ2 as QA—all</vt:lpstr>
      <vt:lpstr>Refinement Results using CGDTTS as QA—top 1</vt:lpstr>
      <vt:lpstr>Refinement Results using CGDTTS as QA—top 10</vt:lpstr>
      <vt:lpstr>Refinement Results using CGDTTS as QA—all</vt:lpstr>
      <vt:lpstr>Improved GDTTS for Different Algorithms</vt:lpstr>
      <vt:lpstr>Summary of the Experimental Results</vt:lpstr>
      <vt:lpstr>Summary of the Experimental Results</vt:lpstr>
      <vt:lpstr>Outline</vt:lpstr>
      <vt:lpstr>Conclusions</vt:lpstr>
      <vt:lpstr>Conclusions</vt:lpstr>
      <vt:lpstr>Conclusions</vt:lpstr>
      <vt:lpstr>Future Works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wangqg</cp:lastModifiedBy>
  <cp:revision>284</cp:revision>
  <cp:lastPrinted>2013-11-19T16:28:37Z</cp:lastPrinted>
  <dcterms:created xsi:type="dcterms:W3CDTF">2006-08-16T00:00:00Z</dcterms:created>
  <dcterms:modified xsi:type="dcterms:W3CDTF">2013-12-12T16:04:51Z</dcterms:modified>
</cp:coreProperties>
</file>