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sldIdLst>
    <p:sldId id="256" r:id="rId2"/>
    <p:sldId id="257" r:id="rId3"/>
    <p:sldId id="316" r:id="rId4"/>
    <p:sldId id="317" r:id="rId5"/>
    <p:sldId id="298" r:id="rId6"/>
    <p:sldId id="319" r:id="rId7"/>
    <p:sldId id="320" r:id="rId8"/>
    <p:sldId id="330" r:id="rId9"/>
    <p:sldId id="321" r:id="rId10"/>
    <p:sldId id="304" r:id="rId11"/>
    <p:sldId id="322" r:id="rId12"/>
    <p:sldId id="323" r:id="rId13"/>
    <p:sldId id="325" r:id="rId14"/>
    <p:sldId id="326" r:id="rId15"/>
    <p:sldId id="363" r:id="rId16"/>
    <p:sldId id="357" r:id="rId17"/>
    <p:sldId id="261" r:id="rId18"/>
    <p:sldId id="332" r:id="rId19"/>
    <p:sldId id="331" r:id="rId20"/>
    <p:sldId id="334" r:id="rId21"/>
    <p:sldId id="337" r:id="rId22"/>
    <p:sldId id="339" r:id="rId23"/>
    <p:sldId id="364" r:id="rId24"/>
    <p:sldId id="361" r:id="rId25"/>
    <p:sldId id="359" r:id="rId26"/>
    <p:sldId id="327" r:id="rId27"/>
    <p:sldId id="348" r:id="rId28"/>
    <p:sldId id="340" r:id="rId29"/>
    <p:sldId id="328" r:id="rId30"/>
    <p:sldId id="341" r:id="rId31"/>
    <p:sldId id="343" r:id="rId32"/>
    <p:sldId id="344" r:id="rId33"/>
    <p:sldId id="350" r:id="rId34"/>
    <p:sldId id="345" r:id="rId35"/>
    <p:sldId id="346" r:id="rId36"/>
    <p:sldId id="262" r:id="rId37"/>
    <p:sldId id="347" r:id="rId38"/>
    <p:sldId id="273" r:id="rId39"/>
    <p:sldId id="365" r:id="rId40"/>
    <p:sldId id="274" r:id="rId41"/>
    <p:sldId id="275" r:id="rId42"/>
    <p:sldId id="276" r:id="rId43"/>
    <p:sldId id="315" r:id="rId44"/>
    <p:sldId id="263" r:id="rId45"/>
    <p:sldId id="351" r:id="rId46"/>
    <p:sldId id="352" r:id="rId47"/>
    <p:sldId id="355" r:id="rId48"/>
    <p:sldId id="353" r:id="rId49"/>
    <p:sldId id="356" r:id="rId50"/>
    <p:sldId id="366" r:id="rId51"/>
    <p:sldId id="367" r:id="rId52"/>
    <p:sldId id="368" r:id="rId53"/>
    <p:sldId id="362" r:id="rId54"/>
    <p:sldId id="314" r:id="rId5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325" autoAdjust="0"/>
    <p:restoredTop sz="84235" autoAdjust="0"/>
  </p:normalViewPr>
  <p:slideViewPr>
    <p:cSldViewPr snapToGrid="0">
      <p:cViewPr varScale="1">
        <p:scale>
          <a:sx n="96" d="100"/>
          <a:sy n="96" d="100"/>
        </p:scale>
        <p:origin x="44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MATLAB\CASP11_download\process\6_Addmine\CASP11_performance_77only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eo\Desktop\Thesis\ranking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Composition of MQAPsingleB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9FE-4189-93A0-C8E359091CD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9FE-4189-93A0-C8E359091CD4}"/>
              </c:ext>
            </c:extLst>
          </c:dPt>
          <c:cat>
            <c:strRef>
              <c:f>Sheet1!$A$2:$A$3</c:f>
              <c:strCache>
                <c:ptCount val="2"/>
                <c:pt idx="0">
                  <c:v>MQAPsingleA</c:v>
                </c:pt>
                <c:pt idx="1">
                  <c:v>MQAPsingleC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0.8</c:v>
                </c:pt>
                <c:pt idx="1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9A-4EB9-903F-28C523BDCD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 sz="1800" b="0" i="0" baseline="0" dirty="0">
                <a:effectLst/>
              </a:rPr>
              <a:t>CASP 11 Stage 2 Performance Comparison</a:t>
            </a:r>
          </a:p>
          <a:p>
            <a:pPr>
              <a:defRPr/>
            </a:pPr>
            <a:r>
              <a:rPr lang="en-US" altLang="zh-CN" sz="3200" b="1" i="0" baseline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Speedup: </a:t>
            </a:r>
            <a:r>
              <a:rPr lang="en-US" altLang="zh-CN" sz="3200" b="1" i="0" u="none" strike="noStrike" baseline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MAX: 6.2 times Mean 4.3 times</a:t>
            </a:r>
            <a:endParaRPr lang="zh-CN" altLang="zh-CN" sz="3200" b="1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[CASP11_performance_77only.xlsx]CASP11_performance_77only!$B$1</c:f>
              <c:strCache>
                <c:ptCount val="1"/>
                <c:pt idx="0">
                  <c:v>MATLAB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[CASP11_performance_77only.xlsx]CASP11_performance_77only!$A$2:$A$78</c:f>
              <c:strCache>
                <c:ptCount val="77"/>
                <c:pt idx="0">
                  <c:v>T0759</c:v>
                </c:pt>
                <c:pt idx="1">
                  <c:v>T0760</c:v>
                </c:pt>
                <c:pt idx="2">
                  <c:v>T0761</c:v>
                </c:pt>
                <c:pt idx="3">
                  <c:v>T0762</c:v>
                </c:pt>
                <c:pt idx="4">
                  <c:v>T0763</c:v>
                </c:pt>
                <c:pt idx="5">
                  <c:v>T0764</c:v>
                </c:pt>
                <c:pt idx="6">
                  <c:v>T0765</c:v>
                </c:pt>
                <c:pt idx="7">
                  <c:v>T0766</c:v>
                </c:pt>
                <c:pt idx="8">
                  <c:v>T0767</c:v>
                </c:pt>
                <c:pt idx="9">
                  <c:v>T0768</c:v>
                </c:pt>
                <c:pt idx="10">
                  <c:v>T0769</c:v>
                </c:pt>
                <c:pt idx="11">
                  <c:v>T0770</c:v>
                </c:pt>
                <c:pt idx="12">
                  <c:v>T0771</c:v>
                </c:pt>
                <c:pt idx="13">
                  <c:v>T0772</c:v>
                </c:pt>
                <c:pt idx="14">
                  <c:v>T0773</c:v>
                </c:pt>
                <c:pt idx="15">
                  <c:v>T0774</c:v>
                </c:pt>
                <c:pt idx="16">
                  <c:v>T0776</c:v>
                </c:pt>
                <c:pt idx="17">
                  <c:v>T0777</c:v>
                </c:pt>
                <c:pt idx="18">
                  <c:v>T0780</c:v>
                </c:pt>
                <c:pt idx="19">
                  <c:v>T0781</c:v>
                </c:pt>
                <c:pt idx="20">
                  <c:v>T0782</c:v>
                </c:pt>
                <c:pt idx="21">
                  <c:v>T0783</c:v>
                </c:pt>
                <c:pt idx="22">
                  <c:v>T0784</c:v>
                </c:pt>
                <c:pt idx="23">
                  <c:v>T0785</c:v>
                </c:pt>
                <c:pt idx="24">
                  <c:v>T0786</c:v>
                </c:pt>
                <c:pt idx="25">
                  <c:v>T0787</c:v>
                </c:pt>
                <c:pt idx="26">
                  <c:v>T0788</c:v>
                </c:pt>
                <c:pt idx="27">
                  <c:v>T0789</c:v>
                </c:pt>
                <c:pt idx="28">
                  <c:v>T0790</c:v>
                </c:pt>
                <c:pt idx="29">
                  <c:v>T0792</c:v>
                </c:pt>
                <c:pt idx="30">
                  <c:v>T0794</c:v>
                </c:pt>
                <c:pt idx="31">
                  <c:v>T0796</c:v>
                </c:pt>
                <c:pt idx="32">
                  <c:v>T0800</c:v>
                </c:pt>
                <c:pt idx="33">
                  <c:v>T0801</c:v>
                </c:pt>
                <c:pt idx="34">
                  <c:v>T0803</c:v>
                </c:pt>
                <c:pt idx="35">
                  <c:v>T0805</c:v>
                </c:pt>
                <c:pt idx="36">
                  <c:v>T0806</c:v>
                </c:pt>
                <c:pt idx="37">
                  <c:v>T0807</c:v>
                </c:pt>
                <c:pt idx="38">
                  <c:v>T0808</c:v>
                </c:pt>
                <c:pt idx="39">
                  <c:v>T0810</c:v>
                </c:pt>
                <c:pt idx="40">
                  <c:v>T0811</c:v>
                </c:pt>
                <c:pt idx="41">
                  <c:v>T0812</c:v>
                </c:pt>
                <c:pt idx="42">
                  <c:v>T0813</c:v>
                </c:pt>
                <c:pt idx="43">
                  <c:v>T0815</c:v>
                </c:pt>
                <c:pt idx="44">
                  <c:v>T0816</c:v>
                </c:pt>
                <c:pt idx="45">
                  <c:v>T0817</c:v>
                </c:pt>
                <c:pt idx="46">
                  <c:v>T0818</c:v>
                </c:pt>
                <c:pt idx="47">
                  <c:v>T0819</c:v>
                </c:pt>
                <c:pt idx="48">
                  <c:v>T0821</c:v>
                </c:pt>
                <c:pt idx="49">
                  <c:v>T0822</c:v>
                </c:pt>
                <c:pt idx="50">
                  <c:v>T0823</c:v>
                </c:pt>
                <c:pt idx="51">
                  <c:v>T0824</c:v>
                </c:pt>
                <c:pt idx="52">
                  <c:v>T0827</c:v>
                </c:pt>
                <c:pt idx="53">
                  <c:v>T0829</c:v>
                </c:pt>
                <c:pt idx="54">
                  <c:v>T0830</c:v>
                </c:pt>
                <c:pt idx="55">
                  <c:v>T0831</c:v>
                </c:pt>
                <c:pt idx="56">
                  <c:v>T0832</c:v>
                </c:pt>
                <c:pt idx="57">
                  <c:v>T0833</c:v>
                </c:pt>
                <c:pt idx="58">
                  <c:v>T0834</c:v>
                </c:pt>
                <c:pt idx="59">
                  <c:v>T0835</c:v>
                </c:pt>
                <c:pt idx="60">
                  <c:v>T0836</c:v>
                </c:pt>
                <c:pt idx="61">
                  <c:v>T0837</c:v>
                </c:pt>
                <c:pt idx="62">
                  <c:v>T0838</c:v>
                </c:pt>
                <c:pt idx="63">
                  <c:v>T0840</c:v>
                </c:pt>
                <c:pt idx="64">
                  <c:v>T0841</c:v>
                </c:pt>
                <c:pt idx="65">
                  <c:v>T0843</c:v>
                </c:pt>
                <c:pt idx="66">
                  <c:v>T0845</c:v>
                </c:pt>
                <c:pt idx="67">
                  <c:v>T0847</c:v>
                </c:pt>
                <c:pt idx="68">
                  <c:v>T0848</c:v>
                </c:pt>
                <c:pt idx="69">
                  <c:v>T0849</c:v>
                </c:pt>
                <c:pt idx="70">
                  <c:v>T0851</c:v>
                </c:pt>
                <c:pt idx="71">
                  <c:v>T0852</c:v>
                </c:pt>
                <c:pt idx="72">
                  <c:v>T0853</c:v>
                </c:pt>
                <c:pt idx="73">
                  <c:v>T0854</c:v>
                </c:pt>
                <c:pt idx="74">
                  <c:v>T0855</c:v>
                </c:pt>
                <c:pt idx="75">
                  <c:v>T0856</c:v>
                </c:pt>
                <c:pt idx="76">
                  <c:v>T0858</c:v>
                </c:pt>
              </c:strCache>
            </c:strRef>
          </c:cat>
          <c:val>
            <c:numRef>
              <c:f>[CASP11_performance_77only.xlsx]CASP11_performance_77only!$B$2:$B$78</c:f>
              <c:numCache>
                <c:formatCode>General</c:formatCode>
                <c:ptCount val="77"/>
                <c:pt idx="0">
                  <c:v>5690</c:v>
                </c:pt>
                <c:pt idx="1">
                  <c:v>21698</c:v>
                </c:pt>
                <c:pt idx="2">
                  <c:v>20878</c:v>
                </c:pt>
                <c:pt idx="3">
                  <c:v>21556</c:v>
                </c:pt>
                <c:pt idx="4">
                  <c:v>8709</c:v>
                </c:pt>
                <c:pt idx="5">
                  <c:v>35172</c:v>
                </c:pt>
                <c:pt idx="6">
                  <c:v>7120</c:v>
                </c:pt>
                <c:pt idx="7">
                  <c:v>7461</c:v>
                </c:pt>
                <c:pt idx="8">
                  <c:v>21530</c:v>
                </c:pt>
                <c:pt idx="9">
                  <c:v>15170</c:v>
                </c:pt>
                <c:pt idx="10">
                  <c:v>10202</c:v>
                </c:pt>
                <c:pt idx="11">
                  <c:v>74771</c:v>
                </c:pt>
                <c:pt idx="12">
                  <c:v>10898</c:v>
                </c:pt>
                <c:pt idx="13">
                  <c:v>27783</c:v>
                </c:pt>
                <c:pt idx="14">
                  <c:v>3841</c:v>
                </c:pt>
                <c:pt idx="15">
                  <c:v>61558</c:v>
                </c:pt>
                <c:pt idx="16">
                  <c:v>23095</c:v>
                </c:pt>
                <c:pt idx="17">
                  <c:v>39182</c:v>
                </c:pt>
                <c:pt idx="18">
                  <c:v>18159</c:v>
                </c:pt>
                <c:pt idx="19">
                  <c:v>46426</c:v>
                </c:pt>
                <c:pt idx="20">
                  <c:v>8762</c:v>
                </c:pt>
                <c:pt idx="21">
                  <c:v>54968</c:v>
                </c:pt>
                <c:pt idx="22">
                  <c:v>10611</c:v>
                </c:pt>
                <c:pt idx="23">
                  <c:v>5276</c:v>
                </c:pt>
                <c:pt idx="24">
                  <c:v>38290</c:v>
                </c:pt>
                <c:pt idx="25">
                  <c:v>12193</c:v>
                </c:pt>
                <c:pt idx="26">
                  <c:v>69980</c:v>
                </c:pt>
                <c:pt idx="27">
                  <c:v>29068</c:v>
                </c:pt>
                <c:pt idx="28">
                  <c:v>19123</c:v>
                </c:pt>
                <c:pt idx="29">
                  <c:v>4125</c:v>
                </c:pt>
                <c:pt idx="30">
                  <c:v>48577</c:v>
                </c:pt>
                <c:pt idx="31">
                  <c:v>52452</c:v>
                </c:pt>
                <c:pt idx="32">
                  <c:v>27769</c:v>
                </c:pt>
                <c:pt idx="33">
                  <c:v>57233</c:v>
                </c:pt>
                <c:pt idx="34">
                  <c:v>8038</c:v>
                </c:pt>
                <c:pt idx="35">
                  <c:v>24947</c:v>
                </c:pt>
                <c:pt idx="36">
                  <c:v>24344</c:v>
                </c:pt>
                <c:pt idx="37">
                  <c:v>36093</c:v>
                </c:pt>
                <c:pt idx="38">
                  <c:v>42448</c:v>
                </c:pt>
                <c:pt idx="39">
                  <c:v>33153</c:v>
                </c:pt>
                <c:pt idx="40">
                  <c:v>29615</c:v>
                </c:pt>
                <c:pt idx="41">
                  <c:v>14292</c:v>
                </c:pt>
                <c:pt idx="42">
                  <c:v>47109</c:v>
                </c:pt>
                <c:pt idx="43">
                  <c:v>6011</c:v>
                </c:pt>
                <c:pt idx="44">
                  <c:v>2831</c:v>
                </c:pt>
                <c:pt idx="45">
                  <c:v>114187</c:v>
                </c:pt>
                <c:pt idx="46">
                  <c:v>9752</c:v>
                </c:pt>
                <c:pt idx="47">
                  <c:v>58625</c:v>
                </c:pt>
                <c:pt idx="48">
                  <c:v>52257</c:v>
                </c:pt>
                <c:pt idx="49">
                  <c:v>6329</c:v>
                </c:pt>
                <c:pt idx="50">
                  <c:v>43920</c:v>
                </c:pt>
                <c:pt idx="51">
                  <c:v>4549</c:v>
                </c:pt>
                <c:pt idx="52">
                  <c:v>83161</c:v>
                </c:pt>
                <c:pt idx="53">
                  <c:v>3274</c:v>
                </c:pt>
                <c:pt idx="54">
                  <c:v>128322</c:v>
                </c:pt>
                <c:pt idx="55">
                  <c:v>27339</c:v>
                </c:pt>
                <c:pt idx="56">
                  <c:v>21669</c:v>
                </c:pt>
                <c:pt idx="57">
                  <c:v>10451</c:v>
                </c:pt>
                <c:pt idx="58">
                  <c:v>16399</c:v>
                </c:pt>
                <c:pt idx="59">
                  <c:v>95930</c:v>
                </c:pt>
                <c:pt idx="60">
                  <c:v>15461</c:v>
                </c:pt>
                <c:pt idx="61">
                  <c:v>7502</c:v>
                </c:pt>
                <c:pt idx="62">
                  <c:v>11191</c:v>
                </c:pt>
                <c:pt idx="63">
                  <c:v>150317</c:v>
                </c:pt>
                <c:pt idx="64">
                  <c:v>26231</c:v>
                </c:pt>
                <c:pt idx="65">
                  <c:v>55001</c:v>
                </c:pt>
                <c:pt idx="66">
                  <c:v>83875</c:v>
                </c:pt>
                <c:pt idx="67">
                  <c:v>14469</c:v>
                </c:pt>
                <c:pt idx="68">
                  <c:v>31959</c:v>
                </c:pt>
                <c:pt idx="69">
                  <c:v>35851</c:v>
                </c:pt>
                <c:pt idx="70">
                  <c:v>97116</c:v>
                </c:pt>
                <c:pt idx="71">
                  <c:v>47349</c:v>
                </c:pt>
                <c:pt idx="72">
                  <c:v>8163</c:v>
                </c:pt>
                <c:pt idx="73">
                  <c:v>30409</c:v>
                </c:pt>
                <c:pt idx="74">
                  <c:v>6712</c:v>
                </c:pt>
                <c:pt idx="75">
                  <c:v>13923</c:v>
                </c:pt>
                <c:pt idx="76">
                  <c:v>101560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60-4859-BE4C-81DC607DE66E}"/>
            </c:ext>
          </c:extLst>
        </c:ser>
        <c:ser>
          <c:idx val="1"/>
          <c:order val="1"/>
          <c:tx>
            <c:strRef>
              <c:f>[CASP11_performance_77only.xlsx]CASP11_performance_77only!$C$1</c:f>
              <c:strCache>
                <c:ptCount val="1"/>
                <c:pt idx="0">
                  <c:v>Go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[CASP11_performance_77only.xlsx]CASP11_performance_77only!$A$2:$A$78</c:f>
              <c:strCache>
                <c:ptCount val="77"/>
                <c:pt idx="0">
                  <c:v>T0759</c:v>
                </c:pt>
                <c:pt idx="1">
                  <c:v>T0760</c:v>
                </c:pt>
                <c:pt idx="2">
                  <c:v>T0761</c:v>
                </c:pt>
                <c:pt idx="3">
                  <c:v>T0762</c:v>
                </c:pt>
                <c:pt idx="4">
                  <c:v>T0763</c:v>
                </c:pt>
                <c:pt idx="5">
                  <c:v>T0764</c:v>
                </c:pt>
                <c:pt idx="6">
                  <c:v>T0765</c:v>
                </c:pt>
                <c:pt idx="7">
                  <c:v>T0766</c:v>
                </c:pt>
                <c:pt idx="8">
                  <c:v>T0767</c:v>
                </c:pt>
                <c:pt idx="9">
                  <c:v>T0768</c:v>
                </c:pt>
                <c:pt idx="10">
                  <c:v>T0769</c:v>
                </c:pt>
                <c:pt idx="11">
                  <c:v>T0770</c:v>
                </c:pt>
                <c:pt idx="12">
                  <c:v>T0771</c:v>
                </c:pt>
                <c:pt idx="13">
                  <c:v>T0772</c:v>
                </c:pt>
                <c:pt idx="14">
                  <c:v>T0773</c:v>
                </c:pt>
                <c:pt idx="15">
                  <c:v>T0774</c:v>
                </c:pt>
                <c:pt idx="16">
                  <c:v>T0776</c:v>
                </c:pt>
                <c:pt idx="17">
                  <c:v>T0777</c:v>
                </c:pt>
                <c:pt idx="18">
                  <c:v>T0780</c:v>
                </c:pt>
                <c:pt idx="19">
                  <c:v>T0781</c:v>
                </c:pt>
                <c:pt idx="20">
                  <c:v>T0782</c:v>
                </c:pt>
                <c:pt idx="21">
                  <c:v>T0783</c:v>
                </c:pt>
                <c:pt idx="22">
                  <c:v>T0784</c:v>
                </c:pt>
                <c:pt idx="23">
                  <c:v>T0785</c:v>
                </c:pt>
                <c:pt idx="24">
                  <c:v>T0786</c:v>
                </c:pt>
                <c:pt idx="25">
                  <c:v>T0787</c:v>
                </c:pt>
                <c:pt idx="26">
                  <c:v>T0788</c:v>
                </c:pt>
                <c:pt idx="27">
                  <c:v>T0789</c:v>
                </c:pt>
                <c:pt idx="28">
                  <c:v>T0790</c:v>
                </c:pt>
                <c:pt idx="29">
                  <c:v>T0792</c:v>
                </c:pt>
                <c:pt idx="30">
                  <c:v>T0794</c:v>
                </c:pt>
                <c:pt idx="31">
                  <c:v>T0796</c:v>
                </c:pt>
                <c:pt idx="32">
                  <c:v>T0800</c:v>
                </c:pt>
                <c:pt idx="33">
                  <c:v>T0801</c:v>
                </c:pt>
                <c:pt idx="34">
                  <c:v>T0803</c:v>
                </c:pt>
                <c:pt idx="35">
                  <c:v>T0805</c:v>
                </c:pt>
                <c:pt idx="36">
                  <c:v>T0806</c:v>
                </c:pt>
                <c:pt idx="37">
                  <c:v>T0807</c:v>
                </c:pt>
                <c:pt idx="38">
                  <c:v>T0808</c:v>
                </c:pt>
                <c:pt idx="39">
                  <c:v>T0810</c:v>
                </c:pt>
                <c:pt idx="40">
                  <c:v>T0811</c:v>
                </c:pt>
                <c:pt idx="41">
                  <c:v>T0812</c:v>
                </c:pt>
                <c:pt idx="42">
                  <c:v>T0813</c:v>
                </c:pt>
                <c:pt idx="43">
                  <c:v>T0815</c:v>
                </c:pt>
                <c:pt idx="44">
                  <c:v>T0816</c:v>
                </c:pt>
                <c:pt idx="45">
                  <c:v>T0817</c:v>
                </c:pt>
                <c:pt idx="46">
                  <c:v>T0818</c:v>
                </c:pt>
                <c:pt idx="47">
                  <c:v>T0819</c:v>
                </c:pt>
                <c:pt idx="48">
                  <c:v>T0821</c:v>
                </c:pt>
                <c:pt idx="49">
                  <c:v>T0822</c:v>
                </c:pt>
                <c:pt idx="50">
                  <c:v>T0823</c:v>
                </c:pt>
                <c:pt idx="51">
                  <c:v>T0824</c:v>
                </c:pt>
                <c:pt idx="52">
                  <c:v>T0827</c:v>
                </c:pt>
                <c:pt idx="53">
                  <c:v>T0829</c:v>
                </c:pt>
                <c:pt idx="54">
                  <c:v>T0830</c:v>
                </c:pt>
                <c:pt idx="55">
                  <c:v>T0831</c:v>
                </c:pt>
                <c:pt idx="56">
                  <c:v>T0832</c:v>
                </c:pt>
                <c:pt idx="57">
                  <c:v>T0833</c:v>
                </c:pt>
                <c:pt idx="58">
                  <c:v>T0834</c:v>
                </c:pt>
                <c:pt idx="59">
                  <c:v>T0835</c:v>
                </c:pt>
                <c:pt idx="60">
                  <c:v>T0836</c:v>
                </c:pt>
                <c:pt idx="61">
                  <c:v>T0837</c:v>
                </c:pt>
                <c:pt idx="62">
                  <c:v>T0838</c:v>
                </c:pt>
                <c:pt idx="63">
                  <c:v>T0840</c:v>
                </c:pt>
                <c:pt idx="64">
                  <c:v>T0841</c:v>
                </c:pt>
                <c:pt idx="65">
                  <c:v>T0843</c:v>
                </c:pt>
                <c:pt idx="66">
                  <c:v>T0845</c:v>
                </c:pt>
                <c:pt idx="67">
                  <c:v>T0847</c:v>
                </c:pt>
                <c:pt idx="68">
                  <c:v>T0848</c:v>
                </c:pt>
                <c:pt idx="69">
                  <c:v>T0849</c:v>
                </c:pt>
                <c:pt idx="70">
                  <c:v>T0851</c:v>
                </c:pt>
                <c:pt idx="71">
                  <c:v>T0852</c:v>
                </c:pt>
                <c:pt idx="72">
                  <c:v>T0853</c:v>
                </c:pt>
                <c:pt idx="73">
                  <c:v>T0854</c:v>
                </c:pt>
                <c:pt idx="74">
                  <c:v>T0855</c:v>
                </c:pt>
                <c:pt idx="75">
                  <c:v>T0856</c:v>
                </c:pt>
                <c:pt idx="76">
                  <c:v>T0858</c:v>
                </c:pt>
              </c:strCache>
            </c:strRef>
          </c:cat>
          <c:val>
            <c:numRef>
              <c:f>[CASP11_performance_77only.xlsx]CASP11_performance_77only!$C$2:$C$78</c:f>
              <c:numCache>
                <c:formatCode>General</c:formatCode>
                <c:ptCount val="77"/>
                <c:pt idx="0">
                  <c:v>2069</c:v>
                </c:pt>
                <c:pt idx="1">
                  <c:v>4664</c:v>
                </c:pt>
                <c:pt idx="2">
                  <c:v>5977</c:v>
                </c:pt>
                <c:pt idx="3">
                  <c:v>4570</c:v>
                </c:pt>
                <c:pt idx="4">
                  <c:v>3313</c:v>
                </c:pt>
                <c:pt idx="5">
                  <c:v>6621</c:v>
                </c:pt>
                <c:pt idx="6">
                  <c:v>3158</c:v>
                </c:pt>
                <c:pt idx="7">
                  <c:v>2462</c:v>
                </c:pt>
                <c:pt idx="8">
                  <c:v>6842</c:v>
                </c:pt>
                <c:pt idx="9">
                  <c:v>4518</c:v>
                </c:pt>
                <c:pt idx="10">
                  <c:v>3485</c:v>
                </c:pt>
                <c:pt idx="11">
                  <c:v>12266</c:v>
                </c:pt>
                <c:pt idx="12">
                  <c:v>4659</c:v>
                </c:pt>
                <c:pt idx="13">
                  <c:v>6562</c:v>
                </c:pt>
                <c:pt idx="14">
                  <c:v>1638</c:v>
                </c:pt>
                <c:pt idx="15">
                  <c:v>13238</c:v>
                </c:pt>
                <c:pt idx="16">
                  <c:v>5274</c:v>
                </c:pt>
                <c:pt idx="17">
                  <c:v>11083</c:v>
                </c:pt>
                <c:pt idx="18">
                  <c:v>5899</c:v>
                </c:pt>
                <c:pt idx="19">
                  <c:v>12935</c:v>
                </c:pt>
                <c:pt idx="20">
                  <c:v>3563</c:v>
                </c:pt>
                <c:pt idx="21">
                  <c:v>12565</c:v>
                </c:pt>
                <c:pt idx="22">
                  <c:v>3186</c:v>
                </c:pt>
                <c:pt idx="23">
                  <c:v>2646</c:v>
                </c:pt>
                <c:pt idx="24">
                  <c:v>8343</c:v>
                </c:pt>
                <c:pt idx="25">
                  <c:v>4173</c:v>
                </c:pt>
                <c:pt idx="26">
                  <c:v>13693</c:v>
                </c:pt>
                <c:pt idx="27">
                  <c:v>9137</c:v>
                </c:pt>
                <c:pt idx="28">
                  <c:v>6942</c:v>
                </c:pt>
                <c:pt idx="29">
                  <c:v>1688</c:v>
                </c:pt>
                <c:pt idx="30">
                  <c:v>10360</c:v>
                </c:pt>
                <c:pt idx="31">
                  <c:v>12608</c:v>
                </c:pt>
                <c:pt idx="32">
                  <c:v>7513</c:v>
                </c:pt>
                <c:pt idx="33">
                  <c:v>10318</c:v>
                </c:pt>
                <c:pt idx="34">
                  <c:v>2996</c:v>
                </c:pt>
                <c:pt idx="35">
                  <c:v>6393</c:v>
                </c:pt>
                <c:pt idx="36">
                  <c:v>7852</c:v>
                </c:pt>
                <c:pt idx="37">
                  <c:v>7208</c:v>
                </c:pt>
                <c:pt idx="38">
                  <c:v>12887</c:v>
                </c:pt>
                <c:pt idx="39">
                  <c:v>7650</c:v>
                </c:pt>
                <c:pt idx="40">
                  <c:v>5780</c:v>
                </c:pt>
                <c:pt idx="41">
                  <c:v>5127</c:v>
                </c:pt>
                <c:pt idx="42">
                  <c:v>9268</c:v>
                </c:pt>
                <c:pt idx="43">
                  <c:v>2259</c:v>
                </c:pt>
                <c:pt idx="44">
                  <c:v>1480</c:v>
                </c:pt>
                <c:pt idx="45">
                  <c:v>22143</c:v>
                </c:pt>
                <c:pt idx="46">
                  <c:v>3479</c:v>
                </c:pt>
                <c:pt idx="47">
                  <c:v>10744</c:v>
                </c:pt>
                <c:pt idx="48">
                  <c:v>11392</c:v>
                </c:pt>
                <c:pt idx="49">
                  <c:v>2883</c:v>
                </c:pt>
                <c:pt idx="50">
                  <c:v>8028</c:v>
                </c:pt>
                <c:pt idx="51">
                  <c:v>2412</c:v>
                </c:pt>
                <c:pt idx="52">
                  <c:v>18642</c:v>
                </c:pt>
                <c:pt idx="53">
                  <c:v>1479</c:v>
                </c:pt>
                <c:pt idx="54">
                  <c:v>28558</c:v>
                </c:pt>
                <c:pt idx="55">
                  <c:v>8655</c:v>
                </c:pt>
                <c:pt idx="56">
                  <c:v>7903</c:v>
                </c:pt>
                <c:pt idx="57">
                  <c:v>3308</c:v>
                </c:pt>
                <c:pt idx="58">
                  <c:v>5884</c:v>
                </c:pt>
                <c:pt idx="59">
                  <c:v>18081</c:v>
                </c:pt>
                <c:pt idx="60">
                  <c:v>5414</c:v>
                </c:pt>
                <c:pt idx="61">
                  <c:v>3265</c:v>
                </c:pt>
                <c:pt idx="62">
                  <c:v>4320</c:v>
                </c:pt>
                <c:pt idx="63">
                  <c:v>29149</c:v>
                </c:pt>
                <c:pt idx="64">
                  <c:v>5723</c:v>
                </c:pt>
                <c:pt idx="65">
                  <c:v>9837</c:v>
                </c:pt>
                <c:pt idx="66">
                  <c:v>15878</c:v>
                </c:pt>
                <c:pt idx="67">
                  <c:v>3849</c:v>
                </c:pt>
                <c:pt idx="68">
                  <c:v>10291</c:v>
                </c:pt>
                <c:pt idx="69">
                  <c:v>6959</c:v>
                </c:pt>
                <c:pt idx="70">
                  <c:v>16258</c:v>
                </c:pt>
                <c:pt idx="71">
                  <c:v>9073</c:v>
                </c:pt>
                <c:pt idx="72">
                  <c:v>3263</c:v>
                </c:pt>
                <c:pt idx="73">
                  <c:v>6079</c:v>
                </c:pt>
                <c:pt idx="74">
                  <c:v>2786</c:v>
                </c:pt>
                <c:pt idx="75">
                  <c:v>3881</c:v>
                </c:pt>
                <c:pt idx="76">
                  <c:v>16391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060-4859-BE4C-81DC607DE6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79170016"/>
        <c:axId val="779170432"/>
      </c:barChart>
      <c:catAx>
        <c:axId val="77917001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/>
                  <a:t>Target</a:t>
                </a:r>
                <a:endParaRPr lang="zh-CN" alt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779170432"/>
        <c:crosses val="autoZero"/>
        <c:auto val="1"/>
        <c:lblAlgn val="ctr"/>
        <c:lblOffset val="100"/>
        <c:noMultiLvlLbl val="0"/>
      </c:catAx>
      <c:valAx>
        <c:axId val="779170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/>
                  <a:t>TIme (S)</a:t>
                </a:r>
                <a:endParaRPr lang="zh-CN" alt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779170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 dirty="0"/>
              <a:t>Sorted by average</a:t>
            </a:r>
            <a:r>
              <a:rPr lang="en-US" altLang="zh-CN" baseline="0" dirty="0"/>
              <a:t> ranking</a:t>
            </a:r>
            <a:endParaRPr lang="zh-CN" alt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Stage 1 Ranking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Sheet1!$A$2:$A$43</c:f>
              <c:strCache>
                <c:ptCount val="41"/>
                <c:pt idx="0">
                  <c:v>MUfoldQA_C</c:v>
                </c:pt>
                <c:pt idx="1">
                  <c:v>Pcons-net</c:v>
                </c:pt>
                <c:pt idx="2">
                  <c:v>MULTICOM-REFINE</c:v>
                </c:pt>
                <c:pt idx="3">
                  <c:v>DAVIS-QAconsensus</c:v>
                </c:pt>
                <c:pt idx="4">
                  <c:v>MUFOLD-Server</c:v>
                </c:pt>
                <c:pt idx="5">
                  <c:v>Wallner</c:v>
                </c:pt>
                <c:pt idx="6">
                  <c:v>MUFOLD-QA</c:v>
                </c:pt>
                <c:pt idx="7">
                  <c:v>MUfoldQA_S</c:v>
                </c:pt>
                <c:pt idx="8">
                  <c:v>nns</c:v>
                </c:pt>
                <c:pt idx="9">
                  <c:v>ModFOLDclust2</c:v>
                </c:pt>
                <c:pt idx="10">
                  <c:v>MQAPsingleA</c:v>
                </c:pt>
                <c:pt idx="11">
                  <c:v>MQAPmulti</c:v>
                </c:pt>
                <c:pt idx="12">
                  <c:v>MULTICOM-CONSTRUCT</c:v>
                </c:pt>
                <c:pt idx="13">
                  <c:v>ModFOLD5</c:v>
                </c:pt>
                <c:pt idx="14">
                  <c:v>MQAPsingle</c:v>
                </c:pt>
                <c:pt idx="15">
                  <c:v>ConsMQAPsingle</c:v>
                </c:pt>
                <c:pt idx="16">
                  <c:v>ModFOLD5_single</c:v>
                </c:pt>
                <c:pt idx="17">
                  <c:v>PconsD</c:v>
                </c:pt>
                <c:pt idx="18">
                  <c:v>MULTICOM-CLUSTER</c:v>
                </c:pt>
                <c:pt idx="19">
                  <c:v>myprotein-me</c:v>
                </c:pt>
                <c:pt idx="20">
                  <c:v>ProQ2-refine</c:v>
                </c:pt>
                <c:pt idx="21">
                  <c:v>MQAPsingleB</c:v>
                </c:pt>
                <c:pt idx="22">
                  <c:v>Wang_SVM</c:v>
                </c:pt>
                <c:pt idx="23">
                  <c:v>ProQ2</c:v>
                </c:pt>
                <c:pt idx="24">
                  <c:v>MULTICOM-NOVEL</c:v>
                </c:pt>
                <c:pt idx="25">
                  <c:v>VoroMQA</c:v>
                </c:pt>
                <c:pt idx="26">
                  <c:v>Wang_deep_2</c:v>
                </c:pt>
                <c:pt idx="27">
                  <c:v>Wang_deep_3</c:v>
                </c:pt>
                <c:pt idx="28">
                  <c:v>BITS</c:v>
                </c:pt>
                <c:pt idx="29">
                  <c:v>RFMQA</c:v>
                </c:pt>
                <c:pt idx="30">
                  <c:v>Wang_deep_1</c:v>
                </c:pt>
                <c:pt idx="31">
                  <c:v>keasar</c:v>
                </c:pt>
                <c:pt idx="32">
                  <c:v>Qpotclust</c:v>
                </c:pt>
                <c:pt idx="33">
                  <c:v>raghavagps-qaspro</c:v>
                </c:pt>
                <c:pt idx="34">
                  <c:v>Qpotfilt</c:v>
                </c:pt>
                <c:pt idx="35">
                  <c:v>LNCCUnB</c:v>
                </c:pt>
                <c:pt idx="36">
                  <c:v>Qpot</c:v>
                </c:pt>
                <c:pt idx="37">
                  <c:v>MUFOLD-DQA</c:v>
                </c:pt>
                <c:pt idx="38">
                  <c:v>FUSION</c:v>
                </c:pt>
                <c:pt idx="39">
                  <c:v>DandekarLab</c:v>
                </c:pt>
                <c:pt idx="40">
                  <c:v>OccuScore</c:v>
                </c:pt>
              </c:strCache>
            </c:strRef>
          </c:cat>
          <c:val>
            <c:numRef>
              <c:f>Sheet1!$C$2:$C$43</c:f>
              <c:numCache>
                <c:formatCode>General</c:formatCode>
                <c:ptCount val="42"/>
                <c:pt idx="0">
                  <c:v>2</c:v>
                </c:pt>
                <c:pt idx="1">
                  <c:v>5</c:v>
                </c:pt>
                <c:pt idx="2">
                  <c:v>4</c:v>
                </c:pt>
                <c:pt idx="3">
                  <c:v>6</c:v>
                </c:pt>
                <c:pt idx="4">
                  <c:v>8</c:v>
                </c:pt>
                <c:pt idx="5">
                  <c:v>11</c:v>
                </c:pt>
                <c:pt idx="6">
                  <c:v>7</c:v>
                </c:pt>
                <c:pt idx="7">
                  <c:v>3</c:v>
                </c:pt>
                <c:pt idx="8">
                  <c:v>9</c:v>
                </c:pt>
                <c:pt idx="9">
                  <c:v>13</c:v>
                </c:pt>
                <c:pt idx="10">
                  <c:v>10</c:v>
                </c:pt>
                <c:pt idx="11">
                  <c:v>12</c:v>
                </c:pt>
                <c:pt idx="12">
                  <c:v>18</c:v>
                </c:pt>
                <c:pt idx="13">
                  <c:v>15</c:v>
                </c:pt>
                <c:pt idx="14">
                  <c:v>14</c:v>
                </c:pt>
                <c:pt idx="15">
                  <c:v>17</c:v>
                </c:pt>
                <c:pt idx="16">
                  <c:v>16</c:v>
                </c:pt>
                <c:pt idx="17">
                  <c:v>28</c:v>
                </c:pt>
                <c:pt idx="18">
                  <c:v>24</c:v>
                </c:pt>
                <c:pt idx="19">
                  <c:v>23</c:v>
                </c:pt>
                <c:pt idx="20">
                  <c:v>21</c:v>
                </c:pt>
                <c:pt idx="21">
                  <c:v>19</c:v>
                </c:pt>
                <c:pt idx="22">
                  <c:v>20</c:v>
                </c:pt>
                <c:pt idx="23">
                  <c:v>22</c:v>
                </c:pt>
                <c:pt idx="24">
                  <c:v>26</c:v>
                </c:pt>
                <c:pt idx="25">
                  <c:v>32</c:v>
                </c:pt>
                <c:pt idx="26">
                  <c:v>25</c:v>
                </c:pt>
                <c:pt idx="27">
                  <c:v>27</c:v>
                </c:pt>
                <c:pt idx="28">
                  <c:v>30</c:v>
                </c:pt>
                <c:pt idx="29">
                  <c:v>31</c:v>
                </c:pt>
                <c:pt idx="30">
                  <c:v>29</c:v>
                </c:pt>
                <c:pt idx="31">
                  <c:v>33</c:v>
                </c:pt>
                <c:pt idx="32">
                  <c:v>35</c:v>
                </c:pt>
                <c:pt idx="33">
                  <c:v>34</c:v>
                </c:pt>
                <c:pt idx="34">
                  <c:v>37</c:v>
                </c:pt>
                <c:pt idx="35">
                  <c:v>36</c:v>
                </c:pt>
                <c:pt idx="36">
                  <c:v>38</c:v>
                </c:pt>
                <c:pt idx="37">
                  <c:v>39</c:v>
                </c:pt>
                <c:pt idx="38">
                  <c:v>40</c:v>
                </c:pt>
                <c:pt idx="39">
                  <c:v>42</c:v>
                </c:pt>
                <c:pt idx="40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C6-4E2E-8463-03E2457537F6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Stage 2 Ranking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Sheet1!$A$2:$A$43</c:f>
              <c:strCache>
                <c:ptCount val="41"/>
                <c:pt idx="0">
                  <c:v>MUfoldQA_C</c:v>
                </c:pt>
                <c:pt idx="1">
                  <c:v>Pcons-net</c:v>
                </c:pt>
                <c:pt idx="2">
                  <c:v>MULTICOM-REFINE</c:v>
                </c:pt>
                <c:pt idx="3">
                  <c:v>DAVIS-QAconsensus</c:v>
                </c:pt>
                <c:pt idx="4">
                  <c:v>MUFOLD-Server</c:v>
                </c:pt>
                <c:pt idx="5">
                  <c:v>Wallner</c:v>
                </c:pt>
                <c:pt idx="6">
                  <c:v>MUFOLD-QA</c:v>
                </c:pt>
                <c:pt idx="7">
                  <c:v>MUfoldQA_S</c:v>
                </c:pt>
                <c:pt idx="8">
                  <c:v>nns</c:v>
                </c:pt>
                <c:pt idx="9">
                  <c:v>ModFOLDclust2</c:v>
                </c:pt>
                <c:pt idx="10">
                  <c:v>MQAPsingleA</c:v>
                </c:pt>
                <c:pt idx="11">
                  <c:v>MQAPmulti</c:v>
                </c:pt>
                <c:pt idx="12">
                  <c:v>MULTICOM-CONSTRUCT</c:v>
                </c:pt>
                <c:pt idx="13">
                  <c:v>ModFOLD5</c:v>
                </c:pt>
                <c:pt idx="14">
                  <c:v>MQAPsingle</c:v>
                </c:pt>
                <c:pt idx="15">
                  <c:v>ConsMQAPsingle</c:v>
                </c:pt>
                <c:pt idx="16">
                  <c:v>ModFOLD5_single</c:v>
                </c:pt>
                <c:pt idx="17">
                  <c:v>PconsD</c:v>
                </c:pt>
                <c:pt idx="18">
                  <c:v>MULTICOM-CLUSTER</c:v>
                </c:pt>
                <c:pt idx="19">
                  <c:v>myprotein-me</c:v>
                </c:pt>
                <c:pt idx="20">
                  <c:v>ProQ2-refine</c:v>
                </c:pt>
                <c:pt idx="21">
                  <c:v>MQAPsingleB</c:v>
                </c:pt>
                <c:pt idx="22">
                  <c:v>Wang_SVM</c:v>
                </c:pt>
                <c:pt idx="23">
                  <c:v>ProQ2</c:v>
                </c:pt>
                <c:pt idx="24">
                  <c:v>MULTICOM-NOVEL</c:v>
                </c:pt>
                <c:pt idx="25">
                  <c:v>VoroMQA</c:v>
                </c:pt>
                <c:pt idx="26">
                  <c:v>Wang_deep_2</c:v>
                </c:pt>
                <c:pt idx="27">
                  <c:v>Wang_deep_3</c:v>
                </c:pt>
                <c:pt idx="28">
                  <c:v>BITS</c:v>
                </c:pt>
                <c:pt idx="29">
                  <c:v>RFMQA</c:v>
                </c:pt>
                <c:pt idx="30">
                  <c:v>Wang_deep_1</c:v>
                </c:pt>
                <c:pt idx="31">
                  <c:v>keasar</c:v>
                </c:pt>
                <c:pt idx="32">
                  <c:v>Qpotclust</c:v>
                </c:pt>
                <c:pt idx="33">
                  <c:v>raghavagps-qaspro</c:v>
                </c:pt>
                <c:pt idx="34">
                  <c:v>Qpotfilt</c:v>
                </c:pt>
                <c:pt idx="35">
                  <c:v>LNCCUnB</c:v>
                </c:pt>
                <c:pt idx="36">
                  <c:v>Qpot</c:v>
                </c:pt>
                <c:pt idx="37">
                  <c:v>MUFOLD-DQA</c:v>
                </c:pt>
                <c:pt idx="38">
                  <c:v>FUSION</c:v>
                </c:pt>
                <c:pt idx="39">
                  <c:v>DandekarLab</c:v>
                </c:pt>
                <c:pt idx="40">
                  <c:v>OccuScore</c:v>
                </c:pt>
              </c:strCache>
            </c:strRef>
          </c:cat>
          <c:val>
            <c:numRef>
              <c:f>Sheet1!$D$2:$D$43</c:f>
              <c:numCache>
                <c:formatCode>General</c:formatCode>
                <c:ptCount val="42"/>
                <c:pt idx="0">
                  <c:v>3</c:v>
                </c:pt>
                <c:pt idx="1">
                  <c:v>1</c:v>
                </c:pt>
                <c:pt idx="2">
                  <c:v>7</c:v>
                </c:pt>
                <c:pt idx="3">
                  <c:v>6</c:v>
                </c:pt>
                <c:pt idx="4">
                  <c:v>4</c:v>
                </c:pt>
                <c:pt idx="5">
                  <c:v>2</c:v>
                </c:pt>
                <c:pt idx="6">
                  <c:v>9</c:v>
                </c:pt>
                <c:pt idx="7">
                  <c:v>15</c:v>
                </c:pt>
                <c:pt idx="8">
                  <c:v>11</c:v>
                </c:pt>
                <c:pt idx="9">
                  <c:v>8</c:v>
                </c:pt>
                <c:pt idx="10">
                  <c:v>12</c:v>
                </c:pt>
                <c:pt idx="11">
                  <c:v>16</c:v>
                </c:pt>
                <c:pt idx="12">
                  <c:v>10</c:v>
                </c:pt>
                <c:pt idx="13">
                  <c:v>14</c:v>
                </c:pt>
                <c:pt idx="14">
                  <c:v>18</c:v>
                </c:pt>
                <c:pt idx="15">
                  <c:v>17</c:v>
                </c:pt>
                <c:pt idx="16">
                  <c:v>23</c:v>
                </c:pt>
                <c:pt idx="17">
                  <c:v>13</c:v>
                </c:pt>
                <c:pt idx="18">
                  <c:v>19</c:v>
                </c:pt>
                <c:pt idx="19">
                  <c:v>21</c:v>
                </c:pt>
                <c:pt idx="20">
                  <c:v>24</c:v>
                </c:pt>
                <c:pt idx="21">
                  <c:v>27</c:v>
                </c:pt>
                <c:pt idx="22">
                  <c:v>26</c:v>
                </c:pt>
                <c:pt idx="23">
                  <c:v>25</c:v>
                </c:pt>
                <c:pt idx="24">
                  <c:v>22</c:v>
                </c:pt>
                <c:pt idx="25">
                  <c:v>20</c:v>
                </c:pt>
                <c:pt idx="26">
                  <c:v>30</c:v>
                </c:pt>
                <c:pt idx="27">
                  <c:v>31</c:v>
                </c:pt>
                <c:pt idx="28">
                  <c:v>29</c:v>
                </c:pt>
                <c:pt idx="29">
                  <c:v>28</c:v>
                </c:pt>
                <c:pt idx="30">
                  <c:v>32</c:v>
                </c:pt>
                <c:pt idx="31">
                  <c:v>33</c:v>
                </c:pt>
                <c:pt idx="32">
                  <c:v>34</c:v>
                </c:pt>
                <c:pt idx="33">
                  <c:v>35</c:v>
                </c:pt>
                <c:pt idx="34">
                  <c:v>36</c:v>
                </c:pt>
                <c:pt idx="35">
                  <c:v>38</c:v>
                </c:pt>
                <c:pt idx="36">
                  <c:v>37</c:v>
                </c:pt>
                <c:pt idx="37">
                  <c:v>39</c:v>
                </c:pt>
                <c:pt idx="38">
                  <c:v>41</c:v>
                </c:pt>
                <c:pt idx="39">
                  <c:v>40</c:v>
                </c:pt>
                <c:pt idx="40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5C6-4E2E-8463-03E2457537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94139104"/>
        <c:axId val="2094139520"/>
      </c:barChart>
      <c:catAx>
        <c:axId val="2094139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094139520"/>
        <c:crosses val="autoZero"/>
        <c:auto val="1"/>
        <c:lblAlgn val="ctr"/>
        <c:lblOffset val="100"/>
        <c:noMultiLvlLbl val="0"/>
      </c:catAx>
      <c:valAx>
        <c:axId val="2094139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094139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EBD75F-5387-47C9-91AC-841F0FCB9CDB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418534AC-21E6-4E5E-AE30-AC0EF92BB41C}">
      <dgm:prSet phldrT="[文本]"/>
      <dgm:spPr/>
      <dgm:t>
        <a:bodyPr/>
        <a:lstStyle/>
        <a:p>
          <a:r>
            <a:rPr lang="en-US" altLang="en-US" b="1" dirty="0"/>
            <a:t>Web interface</a:t>
          </a:r>
          <a:endParaRPr lang="zh-CN" altLang="en-US" dirty="0"/>
        </a:p>
      </dgm:t>
    </dgm:pt>
    <dgm:pt modelId="{9FEE8D76-6E2D-4B29-AD8A-2A68413582D1}" type="parTrans" cxnId="{9CA6933A-7D13-43D4-B2F2-821430142FD3}">
      <dgm:prSet/>
      <dgm:spPr/>
      <dgm:t>
        <a:bodyPr/>
        <a:lstStyle/>
        <a:p>
          <a:endParaRPr lang="zh-CN" altLang="en-US"/>
        </a:p>
      </dgm:t>
    </dgm:pt>
    <dgm:pt modelId="{D5178904-4495-4623-8880-E94915E52D89}" type="sibTrans" cxnId="{9CA6933A-7D13-43D4-B2F2-821430142FD3}">
      <dgm:prSet/>
      <dgm:spPr/>
      <dgm:t>
        <a:bodyPr/>
        <a:lstStyle/>
        <a:p>
          <a:endParaRPr lang="zh-CN" altLang="en-US"/>
        </a:p>
      </dgm:t>
    </dgm:pt>
    <dgm:pt modelId="{1EB42E68-7201-4B09-939F-6B68CFBB72A7}">
      <dgm:prSet phldrT="[文本]"/>
      <dgm:spPr/>
      <dgm:t>
        <a:bodyPr/>
        <a:lstStyle/>
        <a:p>
          <a:r>
            <a:rPr lang="en-US" altLang="en-US" b="1" dirty="0"/>
            <a:t>Alignment generator</a:t>
          </a:r>
          <a:endParaRPr lang="zh-CN" altLang="en-US" dirty="0"/>
        </a:p>
      </dgm:t>
    </dgm:pt>
    <dgm:pt modelId="{D6A8AFF5-C894-4632-99E6-DE6E59C911B0}" type="parTrans" cxnId="{7B1436AA-D4D5-4640-AB24-99C643261CC5}">
      <dgm:prSet/>
      <dgm:spPr/>
      <dgm:t>
        <a:bodyPr/>
        <a:lstStyle/>
        <a:p>
          <a:endParaRPr lang="zh-CN" altLang="en-US"/>
        </a:p>
      </dgm:t>
    </dgm:pt>
    <dgm:pt modelId="{5582A4E6-5C47-479C-BE83-6B310D6102A5}" type="sibTrans" cxnId="{7B1436AA-D4D5-4640-AB24-99C643261CC5}">
      <dgm:prSet/>
      <dgm:spPr/>
      <dgm:t>
        <a:bodyPr/>
        <a:lstStyle/>
        <a:p>
          <a:endParaRPr lang="zh-CN" altLang="en-US"/>
        </a:p>
      </dgm:t>
    </dgm:pt>
    <dgm:pt modelId="{1F25CD45-4B2F-4E38-925A-78CD950D2595}">
      <dgm:prSet phldrT="[文本]"/>
      <dgm:spPr/>
      <dgm:t>
        <a:bodyPr/>
        <a:lstStyle/>
        <a:p>
          <a:r>
            <a:rPr lang="en-US" altLang="en-US" b="1" dirty="0"/>
            <a:t>Helper Program</a:t>
          </a:r>
          <a:endParaRPr lang="zh-CN" altLang="en-US" dirty="0"/>
        </a:p>
      </dgm:t>
    </dgm:pt>
    <dgm:pt modelId="{7D70FFD7-8514-426C-8877-040920635B65}" type="parTrans" cxnId="{6B4743C6-9BDB-4CA8-96BF-1C246C88C3F9}">
      <dgm:prSet/>
      <dgm:spPr/>
      <dgm:t>
        <a:bodyPr/>
        <a:lstStyle/>
        <a:p>
          <a:endParaRPr lang="zh-CN" altLang="en-US"/>
        </a:p>
      </dgm:t>
    </dgm:pt>
    <dgm:pt modelId="{88F1F1D5-5A75-4FC1-8307-86F8E4EED935}" type="sibTrans" cxnId="{6B4743C6-9BDB-4CA8-96BF-1C246C88C3F9}">
      <dgm:prSet/>
      <dgm:spPr/>
      <dgm:t>
        <a:bodyPr/>
        <a:lstStyle/>
        <a:p>
          <a:endParaRPr lang="zh-CN" altLang="en-US"/>
        </a:p>
      </dgm:t>
    </dgm:pt>
    <dgm:pt modelId="{32C9B2AD-D763-4D78-AAB6-48E96F56BA4D}">
      <dgm:prSet phldrT="[文本]"/>
      <dgm:spPr/>
      <dgm:t>
        <a:bodyPr/>
        <a:lstStyle/>
        <a:p>
          <a:r>
            <a:rPr lang="en-US" altLang="en-US" b="1" dirty="0"/>
            <a:t>Core Program</a:t>
          </a:r>
          <a:endParaRPr lang="zh-CN" altLang="en-US" dirty="0"/>
        </a:p>
      </dgm:t>
    </dgm:pt>
    <dgm:pt modelId="{C1E18ABD-A1B5-4EFD-BB6F-2CE39DFB19B5}" type="parTrans" cxnId="{1A8E2877-AB9C-476E-AE83-15874DCD968B}">
      <dgm:prSet/>
      <dgm:spPr/>
      <dgm:t>
        <a:bodyPr/>
        <a:lstStyle/>
        <a:p>
          <a:endParaRPr lang="zh-CN" altLang="en-US"/>
        </a:p>
      </dgm:t>
    </dgm:pt>
    <dgm:pt modelId="{397F4B65-6B4B-416A-8031-EBBC1C85FA56}" type="sibTrans" cxnId="{1A8E2877-AB9C-476E-AE83-15874DCD968B}">
      <dgm:prSet/>
      <dgm:spPr/>
      <dgm:t>
        <a:bodyPr/>
        <a:lstStyle/>
        <a:p>
          <a:endParaRPr lang="zh-CN" altLang="en-US"/>
        </a:p>
      </dgm:t>
    </dgm:pt>
    <dgm:pt modelId="{FABF9EC9-CFF6-4BE2-9ECB-4B2F66651BD2}">
      <dgm:prSet phldrT="[文本]"/>
      <dgm:spPr/>
      <dgm:t>
        <a:bodyPr/>
        <a:lstStyle/>
        <a:p>
          <a:r>
            <a:rPr lang="en-US" altLang="en-US" b="1" dirty="0"/>
            <a:t>GDT-TS calculator</a:t>
          </a:r>
          <a:endParaRPr lang="zh-CN" altLang="en-US" dirty="0"/>
        </a:p>
      </dgm:t>
    </dgm:pt>
    <dgm:pt modelId="{D93AFF44-A47C-43E0-9885-D3D7EC017F36}" type="parTrans" cxnId="{ED3A1F12-E0D7-408B-984D-D5799356B43A}">
      <dgm:prSet/>
      <dgm:spPr/>
      <dgm:t>
        <a:bodyPr/>
        <a:lstStyle/>
        <a:p>
          <a:endParaRPr lang="zh-CN" altLang="en-US"/>
        </a:p>
      </dgm:t>
    </dgm:pt>
    <dgm:pt modelId="{0C7449FA-5D11-460B-8F60-7AFF2A26E237}" type="sibTrans" cxnId="{ED3A1F12-E0D7-408B-984D-D5799356B43A}">
      <dgm:prSet/>
      <dgm:spPr/>
      <dgm:t>
        <a:bodyPr/>
        <a:lstStyle/>
        <a:p>
          <a:endParaRPr lang="zh-CN" altLang="en-US"/>
        </a:p>
      </dgm:t>
    </dgm:pt>
    <dgm:pt modelId="{359712B7-F321-47E6-B76D-0137FD64DF35}" type="pres">
      <dgm:prSet presAssocID="{88EBD75F-5387-47C9-91AC-841F0FCB9CDB}" presName="Name0" presStyleCnt="0">
        <dgm:presLayoutVars>
          <dgm:dir/>
          <dgm:resizeHandles val="exact"/>
        </dgm:presLayoutVars>
      </dgm:prSet>
      <dgm:spPr/>
    </dgm:pt>
    <dgm:pt modelId="{C0E8C3B1-0084-470D-A836-339623F1E025}" type="pres">
      <dgm:prSet presAssocID="{88EBD75F-5387-47C9-91AC-841F0FCB9CDB}" presName="bkgdShp" presStyleLbl="alignAccFollowNode1" presStyleIdx="0" presStyleCnt="1"/>
      <dgm:spPr/>
    </dgm:pt>
    <dgm:pt modelId="{0F723F1D-128C-49D7-A796-9F0DF4EF8DE0}" type="pres">
      <dgm:prSet presAssocID="{88EBD75F-5387-47C9-91AC-841F0FCB9CDB}" presName="linComp" presStyleCnt="0"/>
      <dgm:spPr/>
    </dgm:pt>
    <dgm:pt modelId="{2E63129A-A72C-4840-9EBF-B9E8471E189D}" type="pres">
      <dgm:prSet presAssocID="{418534AC-21E6-4E5E-AE30-AC0EF92BB41C}" presName="compNode" presStyleCnt="0"/>
      <dgm:spPr/>
    </dgm:pt>
    <dgm:pt modelId="{8DD55F61-E0C6-4F74-84EF-90BE2997A351}" type="pres">
      <dgm:prSet presAssocID="{418534AC-21E6-4E5E-AE30-AC0EF92BB41C}" presName="node" presStyleLbl="node1" presStyleIdx="0" presStyleCnt="5">
        <dgm:presLayoutVars>
          <dgm:bulletEnabled val="1"/>
        </dgm:presLayoutVars>
      </dgm:prSet>
      <dgm:spPr/>
    </dgm:pt>
    <dgm:pt modelId="{082431E8-2ADE-4510-A36F-ED594A37290D}" type="pres">
      <dgm:prSet presAssocID="{418534AC-21E6-4E5E-AE30-AC0EF92BB41C}" presName="invisiNode" presStyleLbl="node1" presStyleIdx="0" presStyleCnt="5"/>
      <dgm:spPr/>
    </dgm:pt>
    <dgm:pt modelId="{0078FB90-A131-4271-8F33-9B581870D3BE}" type="pres">
      <dgm:prSet presAssocID="{418534AC-21E6-4E5E-AE30-AC0EF92BB41C}" presName="imagNode" presStyleLbl="fgImgPlace1" presStyleIdx="0" presStyleCnt="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D2364BC9-1D73-4C3E-83DF-C1B3754DC920}" type="pres">
      <dgm:prSet presAssocID="{D5178904-4495-4623-8880-E94915E52D89}" presName="sibTrans" presStyleLbl="sibTrans2D1" presStyleIdx="0" presStyleCnt="0"/>
      <dgm:spPr/>
    </dgm:pt>
    <dgm:pt modelId="{0AE78BA2-5413-4FC1-A9DE-0BCA2D92BA30}" type="pres">
      <dgm:prSet presAssocID="{1EB42E68-7201-4B09-939F-6B68CFBB72A7}" presName="compNode" presStyleCnt="0"/>
      <dgm:spPr/>
    </dgm:pt>
    <dgm:pt modelId="{8B916D4E-20D3-40B3-B603-A50F36B37434}" type="pres">
      <dgm:prSet presAssocID="{1EB42E68-7201-4B09-939F-6B68CFBB72A7}" presName="node" presStyleLbl="node1" presStyleIdx="1" presStyleCnt="5">
        <dgm:presLayoutVars>
          <dgm:bulletEnabled val="1"/>
        </dgm:presLayoutVars>
      </dgm:prSet>
      <dgm:spPr/>
    </dgm:pt>
    <dgm:pt modelId="{1293503A-07E8-4129-8A82-B20AF418996C}" type="pres">
      <dgm:prSet presAssocID="{1EB42E68-7201-4B09-939F-6B68CFBB72A7}" presName="invisiNode" presStyleLbl="node1" presStyleIdx="1" presStyleCnt="5"/>
      <dgm:spPr/>
    </dgm:pt>
    <dgm:pt modelId="{8F3AFA92-F017-4949-9B23-CF28E1170DB2}" type="pres">
      <dgm:prSet presAssocID="{1EB42E68-7201-4B09-939F-6B68CFBB72A7}" presName="imagNode" presStyleLbl="fgImgPlace1" presStyleIdx="1" presStyleCnt="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09E59E1B-6595-4209-8021-F79B8056473B}" type="pres">
      <dgm:prSet presAssocID="{5582A4E6-5C47-479C-BE83-6B310D6102A5}" presName="sibTrans" presStyleLbl="sibTrans2D1" presStyleIdx="0" presStyleCnt="0"/>
      <dgm:spPr/>
    </dgm:pt>
    <dgm:pt modelId="{CDB4C34E-2235-40DA-8279-15037B7E7800}" type="pres">
      <dgm:prSet presAssocID="{1F25CD45-4B2F-4E38-925A-78CD950D2595}" presName="compNode" presStyleCnt="0"/>
      <dgm:spPr/>
    </dgm:pt>
    <dgm:pt modelId="{F737DAD2-A4B4-4431-9FE9-EA5B3C0B9C9F}" type="pres">
      <dgm:prSet presAssocID="{1F25CD45-4B2F-4E38-925A-78CD950D2595}" presName="node" presStyleLbl="node1" presStyleIdx="2" presStyleCnt="5">
        <dgm:presLayoutVars>
          <dgm:bulletEnabled val="1"/>
        </dgm:presLayoutVars>
      </dgm:prSet>
      <dgm:spPr/>
    </dgm:pt>
    <dgm:pt modelId="{544D757B-4988-42C7-A863-7C326F992687}" type="pres">
      <dgm:prSet presAssocID="{1F25CD45-4B2F-4E38-925A-78CD950D2595}" presName="invisiNode" presStyleLbl="node1" presStyleIdx="2" presStyleCnt="5"/>
      <dgm:spPr/>
    </dgm:pt>
    <dgm:pt modelId="{C0043C17-7E10-4FC0-A8DC-E1607BC0041D}" type="pres">
      <dgm:prSet presAssocID="{1F25CD45-4B2F-4E38-925A-78CD950D2595}" presName="imagNode" presStyleLbl="fgImgPlace1" presStyleIdx="2" presStyleCnt="5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B75F2069-3A88-465E-BBB9-BBEC3AB64B94}" type="pres">
      <dgm:prSet presAssocID="{88F1F1D5-5A75-4FC1-8307-86F8E4EED935}" presName="sibTrans" presStyleLbl="sibTrans2D1" presStyleIdx="0" presStyleCnt="0"/>
      <dgm:spPr/>
    </dgm:pt>
    <dgm:pt modelId="{60DB9716-1C64-4B47-9362-1098F3FFCD71}" type="pres">
      <dgm:prSet presAssocID="{32C9B2AD-D763-4D78-AAB6-48E96F56BA4D}" presName="compNode" presStyleCnt="0"/>
      <dgm:spPr/>
    </dgm:pt>
    <dgm:pt modelId="{8F76FE06-D724-404D-AB21-4B7429FA45FE}" type="pres">
      <dgm:prSet presAssocID="{32C9B2AD-D763-4D78-AAB6-48E96F56BA4D}" presName="node" presStyleLbl="node1" presStyleIdx="3" presStyleCnt="5">
        <dgm:presLayoutVars>
          <dgm:bulletEnabled val="1"/>
        </dgm:presLayoutVars>
      </dgm:prSet>
      <dgm:spPr/>
    </dgm:pt>
    <dgm:pt modelId="{D9D90093-8CCF-4EAF-9945-D6537EEEC4D9}" type="pres">
      <dgm:prSet presAssocID="{32C9B2AD-D763-4D78-AAB6-48E96F56BA4D}" presName="invisiNode" presStyleLbl="node1" presStyleIdx="3" presStyleCnt="5"/>
      <dgm:spPr/>
    </dgm:pt>
    <dgm:pt modelId="{AEA0E05B-2068-44FA-8526-498F2FDC147A}" type="pres">
      <dgm:prSet presAssocID="{32C9B2AD-D763-4D78-AAB6-48E96F56BA4D}" presName="imagNode" presStyleLbl="fgImgPlace1" presStyleIdx="3" presStyleCnt="5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3DCEEE37-E1E8-4AD3-B4D8-3FD3D08950A5}" type="pres">
      <dgm:prSet presAssocID="{397F4B65-6B4B-416A-8031-EBBC1C85FA56}" presName="sibTrans" presStyleLbl="sibTrans2D1" presStyleIdx="0" presStyleCnt="0"/>
      <dgm:spPr/>
    </dgm:pt>
    <dgm:pt modelId="{3447F1A5-7F51-4A2C-B89F-8BDBE79E858D}" type="pres">
      <dgm:prSet presAssocID="{FABF9EC9-CFF6-4BE2-9ECB-4B2F66651BD2}" presName="compNode" presStyleCnt="0"/>
      <dgm:spPr/>
    </dgm:pt>
    <dgm:pt modelId="{673755F2-346D-4883-97DA-387B2A950544}" type="pres">
      <dgm:prSet presAssocID="{FABF9EC9-CFF6-4BE2-9ECB-4B2F66651BD2}" presName="node" presStyleLbl="node1" presStyleIdx="4" presStyleCnt="5">
        <dgm:presLayoutVars>
          <dgm:bulletEnabled val="1"/>
        </dgm:presLayoutVars>
      </dgm:prSet>
      <dgm:spPr/>
    </dgm:pt>
    <dgm:pt modelId="{651C38EE-D2F7-4D81-A4B8-1CCF089AD13E}" type="pres">
      <dgm:prSet presAssocID="{FABF9EC9-CFF6-4BE2-9ECB-4B2F66651BD2}" presName="invisiNode" presStyleLbl="node1" presStyleIdx="4" presStyleCnt="5"/>
      <dgm:spPr/>
    </dgm:pt>
    <dgm:pt modelId="{9609D6B5-53DB-4BAF-8075-7154F07D3592}" type="pres">
      <dgm:prSet presAssocID="{FABF9EC9-CFF6-4BE2-9ECB-4B2F66651BD2}" presName="imagNode" presStyleLbl="fgImgPlace1" presStyleIdx="4" presStyleCnt="5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</dgm:ptLst>
  <dgm:cxnLst>
    <dgm:cxn modelId="{F4F77C5E-4839-4B61-8200-2EE5D72427D0}" type="presOf" srcId="{FABF9EC9-CFF6-4BE2-9ECB-4B2F66651BD2}" destId="{673755F2-346D-4883-97DA-387B2A950544}" srcOrd="0" destOrd="0" presId="urn:microsoft.com/office/officeart/2005/8/layout/pList2"/>
    <dgm:cxn modelId="{6B4743C6-9BDB-4CA8-96BF-1C246C88C3F9}" srcId="{88EBD75F-5387-47C9-91AC-841F0FCB9CDB}" destId="{1F25CD45-4B2F-4E38-925A-78CD950D2595}" srcOrd="2" destOrd="0" parTransId="{7D70FFD7-8514-426C-8877-040920635B65}" sibTransId="{88F1F1D5-5A75-4FC1-8307-86F8E4EED935}"/>
    <dgm:cxn modelId="{1A8E2877-AB9C-476E-AE83-15874DCD968B}" srcId="{88EBD75F-5387-47C9-91AC-841F0FCB9CDB}" destId="{32C9B2AD-D763-4D78-AAB6-48E96F56BA4D}" srcOrd="3" destOrd="0" parTransId="{C1E18ABD-A1B5-4EFD-BB6F-2CE39DFB19B5}" sibTransId="{397F4B65-6B4B-416A-8031-EBBC1C85FA56}"/>
    <dgm:cxn modelId="{ED3A1F12-E0D7-408B-984D-D5799356B43A}" srcId="{88EBD75F-5387-47C9-91AC-841F0FCB9CDB}" destId="{FABF9EC9-CFF6-4BE2-9ECB-4B2F66651BD2}" srcOrd="4" destOrd="0" parTransId="{D93AFF44-A47C-43E0-9885-D3D7EC017F36}" sibTransId="{0C7449FA-5D11-460B-8F60-7AFF2A26E237}"/>
    <dgm:cxn modelId="{296ACD9C-25E8-4F48-94E2-91D9B2EC7EDA}" type="presOf" srcId="{32C9B2AD-D763-4D78-AAB6-48E96F56BA4D}" destId="{8F76FE06-D724-404D-AB21-4B7429FA45FE}" srcOrd="0" destOrd="0" presId="urn:microsoft.com/office/officeart/2005/8/layout/pList2"/>
    <dgm:cxn modelId="{7B1436AA-D4D5-4640-AB24-99C643261CC5}" srcId="{88EBD75F-5387-47C9-91AC-841F0FCB9CDB}" destId="{1EB42E68-7201-4B09-939F-6B68CFBB72A7}" srcOrd="1" destOrd="0" parTransId="{D6A8AFF5-C894-4632-99E6-DE6E59C911B0}" sibTransId="{5582A4E6-5C47-479C-BE83-6B310D6102A5}"/>
    <dgm:cxn modelId="{E386B0BE-5626-4A40-8077-A5F050478FEE}" type="presOf" srcId="{88EBD75F-5387-47C9-91AC-841F0FCB9CDB}" destId="{359712B7-F321-47E6-B76D-0137FD64DF35}" srcOrd="0" destOrd="0" presId="urn:microsoft.com/office/officeart/2005/8/layout/pList2"/>
    <dgm:cxn modelId="{C1C99298-DC49-46F8-A3CB-4A73540A62AF}" type="presOf" srcId="{418534AC-21E6-4E5E-AE30-AC0EF92BB41C}" destId="{8DD55F61-E0C6-4F74-84EF-90BE2997A351}" srcOrd="0" destOrd="0" presId="urn:microsoft.com/office/officeart/2005/8/layout/pList2"/>
    <dgm:cxn modelId="{9786040F-1834-48EE-A885-78BBB2C4F089}" type="presOf" srcId="{397F4B65-6B4B-416A-8031-EBBC1C85FA56}" destId="{3DCEEE37-E1E8-4AD3-B4D8-3FD3D08950A5}" srcOrd="0" destOrd="0" presId="urn:microsoft.com/office/officeart/2005/8/layout/pList2"/>
    <dgm:cxn modelId="{B491F581-9F53-493F-893E-BC370D6679F5}" type="presOf" srcId="{1F25CD45-4B2F-4E38-925A-78CD950D2595}" destId="{F737DAD2-A4B4-4431-9FE9-EA5B3C0B9C9F}" srcOrd="0" destOrd="0" presId="urn:microsoft.com/office/officeart/2005/8/layout/pList2"/>
    <dgm:cxn modelId="{B9527F0F-C471-4114-9A3A-A97E5BB13DB1}" type="presOf" srcId="{5582A4E6-5C47-479C-BE83-6B310D6102A5}" destId="{09E59E1B-6595-4209-8021-F79B8056473B}" srcOrd="0" destOrd="0" presId="urn:microsoft.com/office/officeart/2005/8/layout/pList2"/>
    <dgm:cxn modelId="{34156690-8E21-4A01-9D03-A148C9D33A39}" type="presOf" srcId="{88F1F1D5-5A75-4FC1-8307-86F8E4EED935}" destId="{B75F2069-3A88-465E-BBB9-BBEC3AB64B94}" srcOrd="0" destOrd="0" presId="urn:microsoft.com/office/officeart/2005/8/layout/pList2"/>
    <dgm:cxn modelId="{21EC6B84-71E7-4843-97B9-8169442E1129}" type="presOf" srcId="{D5178904-4495-4623-8880-E94915E52D89}" destId="{D2364BC9-1D73-4C3E-83DF-C1B3754DC920}" srcOrd="0" destOrd="0" presId="urn:microsoft.com/office/officeart/2005/8/layout/pList2"/>
    <dgm:cxn modelId="{9CA6933A-7D13-43D4-B2F2-821430142FD3}" srcId="{88EBD75F-5387-47C9-91AC-841F0FCB9CDB}" destId="{418534AC-21E6-4E5E-AE30-AC0EF92BB41C}" srcOrd="0" destOrd="0" parTransId="{9FEE8D76-6E2D-4B29-AD8A-2A68413582D1}" sibTransId="{D5178904-4495-4623-8880-E94915E52D89}"/>
    <dgm:cxn modelId="{F785D466-44BB-4F0E-ACD2-CE51AA246FF1}" type="presOf" srcId="{1EB42E68-7201-4B09-939F-6B68CFBB72A7}" destId="{8B916D4E-20D3-40B3-B603-A50F36B37434}" srcOrd="0" destOrd="0" presId="urn:microsoft.com/office/officeart/2005/8/layout/pList2"/>
    <dgm:cxn modelId="{12823C8A-0D2A-48C7-847B-A1959117D9F8}" type="presParOf" srcId="{359712B7-F321-47E6-B76D-0137FD64DF35}" destId="{C0E8C3B1-0084-470D-A836-339623F1E025}" srcOrd="0" destOrd="0" presId="urn:microsoft.com/office/officeart/2005/8/layout/pList2"/>
    <dgm:cxn modelId="{94C8F2E9-0344-4EF4-8AD4-D68D1FB79AD9}" type="presParOf" srcId="{359712B7-F321-47E6-B76D-0137FD64DF35}" destId="{0F723F1D-128C-49D7-A796-9F0DF4EF8DE0}" srcOrd="1" destOrd="0" presId="urn:microsoft.com/office/officeart/2005/8/layout/pList2"/>
    <dgm:cxn modelId="{CB281996-D48D-4270-8499-FB22A17B6060}" type="presParOf" srcId="{0F723F1D-128C-49D7-A796-9F0DF4EF8DE0}" destId="{2E63129A-A72C-4840-9EBF-B9E8471E189D}" srcOrd="0" destOrd="0" presId="urn:microsoft.com/office/officeart/2005/8/layout/pList2"/>
    <dgm:cxn modelId="{768FF1F5-BF53-43D5-BF8C-F3EABFC3BFBD}" type="presParOf" srcId="{2E63129A-A72C-4840-9EBF-B9E8471E189D}" destId="{8DD55F61-E0C6-4F74-84EF-90BE2997A351}" srcOrd="0" destOrd="0" presId="urn:microsoft.com/office/officeart/2005/8/layout/pList2"/>
    <dgm:cxn modelId="{220844BD-E657-4F51-8960-74975ED2F909}" type="presParOf" srcId="{2E63129A-A72C-4840-9EBF-B9E8471E189D}" destId="{082431E8-2ADE-4510-A36F-ED594A37290D}" srcOrd="1" destOrd="0" presId="urn:microsoft.com/office/officeart/2005/8/layout/pList2"/>
    <dgm:cxn modelId="{4E57CB10-DF43-4DF1-BE9E-E6D568F80F0A}" type="presParOf" srcId="{2E63129A-A72C-4840-9EBF-B9E8471E189D}" destId="{0078FB90-A131-4271-8F33-9B581870D3BE}" srcOrd="2" destOrd="0" presId="urn:microsoft.com/office/officeart/2005/8/layout/pList2"/>
    <dgm:cxn modelId="{11F0EF65-655E-4B12-82A3-62D7AD55E676}" type="presParOf" srcId="{0F723F1D-128C-49D7-A796-9F0DF4EF8DE0}" destId="{D2364BC9-1D73-4C3E-83DF-C1B3754DC920}" srcOrd="1" destOrd="0" presId="urn:microsoft.com/office/officeart/2005/8/layout/pList2"/>
    <dgm:cxn modelId="{75CAB923-F8BF-4C81-8651-F5EF78F792B1}" type="presParOf" srcId="{0F723F1D-128C-49D7-A796-9F0DF4EF8DE0}" destId="{0AE78BA2-5413-4FC1-A9DE-0BCA2D92BA30}" srcOrd="2" destOrd="0" presId="urn:microsoft.com/office/officeart/2005/8/layout/pList2"/>
    <dgm:cxn modelId="{5B194E5B-C0CE-4206-92A5-19AF4D11AEF2}" type="presParOf" srcId="{0AE78BA2-5413-4FC1-A9DE-0BCA2D92BA30}" destId="{8B916D4E-20D3-40B3-B603-A50F36B37434}" srcOrd="0" destOrd="0" presId="urn:microsoft.com/office/officeart/2005/8/layout/pList2"/>
    <dgm:cxn modelId="{1EB49A5B-30AA-4E8B-9C83-8F3B9897FC58}" type="presParOf" srcId="{0AE78BA2-5413-4FC1-A9DE-0BCA2D92BA30}" destId="{1293503A-07E8-4129-8A82-B20AF418996C}" srcOrd="1" destOrd="0" presId="urn:microsoft.com/office/officeart/2005/8/layout/pList2"/>
    <dgm:cxn modelId="{6869B900-C414-4137-B84E-96542F2BB0E8}" type="presParOf" srcId="{0AE78BA2-5413-4FC1-A9DE-0BCA2D92BA30}" destId="{8F3AFA92-F017-4949-9B23-CF28E1170DB2}" srcOrd="2" destOrd="0" presId="urn:microsoft.com/office/officeart/2005/8/layout/pList2"/>
    <dgm:cxn modelId="{73AC368A-6C57-45BE-865B-53A8289D1BA0}" type="presParOf" srcId="{0F723F1D-128C-49D7-A796-9F0DF4EF8DE0}" destId="{09E59E1B-6595-4209-8021-F79B8056473B}" srcOrd="3" destOrd="0" presId="urn:microsoft.com/office/officeart/2005/8/layout/pList2"/>
    <dgm:cxn modelId="{6982C68D-6CD1-4937-8231-BDA76B3ADF27}" type="presParOf" srcId="{0F723F1D-128C-49D7-A796-9F0DF4EF8DE0}" destId="{CDB4C34E-2235-40DA-8279-15037B7E7800}" srcOrd="4" destOrd="0" presId="urn:microsoft.com/office/officeart/2005/8/layout/pList2"/>
    <dgm:cxn modelId="{BABED55E-E827-440F-9838-B69B53AFAD3F}" type="presParOf" srcId="{CDB4C34E-2235-40DA-8279-15037B7E7800}" destId="{F737DAD2-A4B4-4431-9FE9-EA5B3C0B9C9F}" srcOrd="0" destOrd="0" presId="urn:microsoft.com/office/officeart/2005/8/layout/pList2"/>
    <dgm:cxn modelId="{B3AD98D4-3F4F-43AF-859F-808FC304E526}" type="presParOf" srcId="{CDB4C34E-2235-40DA-8279-15037B7E7800}" destId="{544D757B-4988-42C7-A863-7C326F992687}" srcOrd="1" destOrd="0" presId="urn:microsoft.com/office/officeart/2005/8/layout/pList2"/>
    <dgm:cxn modelId="{DD2880AB-4C6A-4478-BF61-B5FAEF60F4E4}" type="presParOf" srcId="{CDB4C34E-2235-40DA-8279-15037B7E7800}" destId="{C0043C17-7E10-4FC0-A8DC-E1607BC0041D}" srcOrd="2" destOrd="0" presId="urn:microsoft.com/office/officeart/2005/8/layout/pList2"/>
    <dgm:cxn modelId="{9B67A0D4-C4A7-43AB-81AD-7BA049053D39}" type="presParOf" srcId="{0F723F1D-128C-49D7-A796-9F0DF4EF8DE0}" destId="{B75F2069-3A88-465E-BBB9-BBEC3AB64B94}" srcOrd="5" destOrd="0" presId="urn:microsoft.com/office/officeart/2005/8/layout/pList2"/>
    <dgm:cxn modelId="{32064ECC-BB44-421C-B0DB-8B5D45811619}" type="presParOf" srcId="{0F723F1D-128C-49D7-A796-9F0DF4EF8DE0}" destId="{60DB9716-1C64-4B47-9362-1098F3FFCD71}" srcOrd="6" destOrd="0" presId="urn:microsoft.com/office/officeart/2005/8/layout/pList2"/>
    <dgm:cxn modelId="{206BB044-2DCC-4160-ABB4-764CA06D8D84}" type="presParOf" srcId="{60DB9716-1C64-4B47-9362-1098F3FFCD71}" destId="{8F76FE06-D724-404D-AB21-4B7429FA45FE}" srcOrd="0" destOrd="0" presId="urn:microsoft.com/office/officeart/2005/8/layout/pList2"/>
    <dgm:cxn modelId="{760BBF67-1899-4C0E-B32C-C90627B4817E}" type="presParOf" srcId="{60DB9716-1C64-4B47-9362-1098F3FFCD71}" destId="{D9D90093-8CCF-4EAF-9945-D6537EEEC4D9}" srcOrd="1" destOrd="0" presId="urn:microsoft.com/office/officeart/2005/8/layout/pList2"/>
    <dgm:cxn modelId="{FAD0449B-4ADA-471F-9E96-B628730550F7}" type="presParOf" srcId="{60DB9716-1C64-4B47-9362-1098F3FFCD71}" destId="{AEA0E05B-2068-44FA-8526-498F2FDC147A}" srcOrd="2" destOrd="0" presId="urn:microsoft.com/office/officeart/2005/8/layout/pList2"/>
    <dgm:cxn modelId="{8736DC39-5095-4EF3-AA00-75B4B829E231}" type="presParOf" srcId="{0F723F1D-128C-49D7-A796-9F0DF4EF8DE0}" destId="{3DCEEE37-E1E8-4AD3-B4D8-3FD3D08950A5}" srcOrd="7" destOrd="0" presId="urn:microsoft.com/office/officeart/2005/8/layout/pList2"/>
    <dgm:cxn modelId="{F91809E8-C68C-4DE7-B2EA-FA85CF8E3A14}" type="presParOf" srcId="{0F723F1D-128C-49D7-A796-9F0DF4EF8DE0}" destId="{3447F1A5-7F51-4A2C-B89F-8BDBE79E858D}" srcOrd="8" destOrd="0" presId="urn:microsoft.com/office/officeart/2005/8/layout/pList2"/>
    <dgm:cxn modelId="{FA9C288E-5020-4BBC-AA70-6AEC848F5BD4}" type="presParOf" srcId="{3447F1A5-7F51-4A2C-B89F-8BDBE79E858D}" destId="{673755F2-346D-4883-97DA-387B2A950544}" srcOrd="0" destOrd="0" presId="urn:microsoft.com/office/officeart/2005/8/layout/pList2"/>
    <dgm:cxn modelId="{91BFD6E0-68EF-4C3D-B4A9-329C5CF79A4D}" type="presParOf" srcId="{3447F1A5-7F51-4A2C-B89F-8BDBE79E858D}" destId="{651C38EE-D2F7-4D81-A4B8-1CCF089AD13E}" srcOrd="1" destOrd="0" presId="urn:microsoft.com/office/officeart/2005/8/layout/pList2"/>
    <dgm:cxn modelId="{B5855B64-3F08-413E-942D-74508E612139}" type="presParOf" srcId="{3447F1A5-7F51-4A2C-B89F-8BDBE79E858D}" destId="{9609D6B5-53DB-4BAF-8075-7154F07D3592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E8C3B1-0084-470D-A836-339623F1E025}">
      <dsp:nvSpPr>
        <dsp:cNvPr id="0" name=""/>
        <dsp:cNvSpPr/>
      </dsp:nvSpPr>
      <dsp:spPr>
        <a:xfrm>
          <a:off x="0" y="0"/>
          <a:ext cx="10515600" cy="195810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78FB90-A131-4271-8F33-9B581870D3BE}">
      <dsp:nvSpPr>
        <dsp:cNvPr id="0" name=""/>
        <dsp:cNvSpPr/>
      </dsp:nvSpPr>
      <dsp:spPr>
        <a:xfrm>
          <a:off x="318846" y="261080"/>
          <a:ext cx="1829242" cy="143594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D55F61-E0C6-4F74-84EF-90BE2997A351}">
      <dsp:nvSpPr>
        <dsp:cNvPr id="0" name=""/>
        <dsp:cNvSpPr/>
      </dsp:nvSpPr>
      <dsp:spPr>
        <a:xfrm rot="10800000">
          <a:off x="318846" y="1958102"/>
          <a:ext cx="1829242" cy="2393235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t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300" b="1" kern="1200" dirty="0"/>
            <a:t>Web interface</a:t>
          </a:r>
          <a:endParaRPr lang="zh-CN" altLang="en-US" sz="2300" kern="1200" dirty="0"/>
        </a:p>
      </dsp:txBody>
      <dsp:txXfrm rot="10800000">
        <a:off x="375102" y="1958102"/>
        <a:ext cx="1716730" cy="2336979"/>
      </dsp:txXfrm>
    </dsp:sp>
    <dsp:sp modelId="{8F3AFA92-F017-4949-9B23-CF28E1170DB2}">
      <dsp:nvSpPr>
        <dsp:cNvPr id="0" name=""/>
        <dsp:cNvSpPr/>
      </dsp:nvSpPr>
      <dsp:spPr>
        <a:xfrm>
          <a:off x="2331012" y="261080"/>
          <a:ext cx="1829242" cy="143594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916D4E-20D3-40B3-B603-A50F36B37434}">
      <dsp:nvSpPr>
        <dsp:cNvPr id="0" name=""/>
        <dsp:cNvSpPr/>
      </dsp:nvSpPr>
      <dsp:spPr>
        <a:xfrm rot="10800000">
          <a:off x="2331012" y="1958102"/>
          <a:ext cx="1829242" cy="2393235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t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300" b="1" kern="1200" dirty="0"/>
            <a:t>Alignment generator</a:t>
          </a:r>
          <a:endParaRPr lang="zh-CN" altLang="en-US" sz="2300" kern="1200" dirty="0"/>
        </a:p>
      </dsp:txBody>
      <dsp:txXfrm rot="10800000">
        <a:off x="2387268" y="1958102"/>
        <a:ext cx="1716730" cy="2336979"/>
      </dsp:txXfrm>
    </dsp:sp>
    <dsp:sp modelId="{C0043C17-7E10-4FC0-A8DC-E1607BC0041D}">
      <dsp:nvSpPr>
        <dsp:cNvPr id="0" name=""/>
        <dsp:cNvSpPr/>
      </dsp:nvSpPr>
      <dsp:spPr>
        <a:xfrm>
          <a:off x="4343178" y="261080"/>
          <a:ext cx="1829242" cy="143594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37DAD2-A4B4-4431-9FE9-EA5B3C0B9C9F}">
      <dsp:nvSpPr>
        <dsp:cNvPr id="0" name=""/>
        <dsp:cNvSpPr/>
      </dsp:nvSpPr>
      <dsp:spPr>
        <a:xfrm rot="10800000">
          <a:off x="4343178" y="1958102"/>
          <a:ext cx="1829242" cy="2393235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t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300" b="1" kern="1200" dirty="0"/>
            <a:t>Helper Program</a:t>
          </a:r>
          <a:endParaRPr lang="zh-CN" altLang="en-US" sz="2300" kern="1200" dirty="0"/>
        </a:p>
      </dsp:txBody>
      <dsp:txXfrm rot="10800000">
        <a:off x="4399434" y="1958102"/>
        <a:ext cx="1716730" cy="2336979"/>
      </dsp:txXfrm>
    </dsp:sp>
    <dsp:sp modelId="{AEA0E05B-2068-44FA-8526-498F2FDC147A}">
      <dsp:nvSpPr>
        <dsp:cNvPr id="0" name=""/>
        <dsp:cNvSpPr/>
      </dsp:nvSpPr>
      <dsp:spPr>
        <a:xfrm>
          <a:off x="6355345" y="261080"/>
          <a:ext cx="1829242" cy="143594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76FE06-D724-404D-AB21-4B7429FA45FE}">
      <dsp:nvSpPr>
        <dsp:cNvPr id="0" name=""/>
        <dsp:cNvSpPr/>
      </dsp:nvSpPr>
      <dsp:spPr>
        <a:xfrm rot="10800000">
          <a:off x="6355345" y="1958102"/>
          <a:ext cx="1829242" cy="2393235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t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300" b="1" kern="1200" dirty="0"/>
            <a:t>Core Program</a:t>
          </a:r>
          <a:endParaRPr lang="zh-CN" altLang="en-US" sz="2300" kern="1200" dirty="0"/>
        </a:p>
      </dsp:txBody>
      <dsp:txXfrm rot="10800000">
        <a:off x="6411601" y="1958102"/>
        <a:ext cx="1716730" cy="2336979"/>
      </dsp:txXfrm>
    </dsp:sp>
    <dsp:sp modelId="{9609D6B5-53DB-4BAF-8075-7154F07D3592}">
      <dsp:nvSpPr>
        <dsp:cNvPr id="0" name=""/>
        <dsp:cNvSpPr/>
      </dsp:nvSpPr>
      <dsp:spPr>
        <a:xfrm>
          <a:off x="8367511" y="261080"/>
          <a:ext cx="1829242" cy="143594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3755F2-346D-4883-97DA-387B2A950544}">
      <dsp:nvSpPr>
        <dsp:cNvPr id="0" name=""/>
        <dsp:cNvSpPr/>
      </dsp:nvSpPr>
      <dsp:spPr>
        <a:xfrm rot="10800000">
          <a:off x="8367511" y="1958102"/>
          <a:ext cx="1829242" cy="2393235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t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300" b="1" kern="1200" dirty="0"/>
            <a:t>GDT-TS calculator</a:t>
          </a:r>
          <a:endParaRPr lang="zh-CN" altLang="en-US" sz="2300" kern="1200" dirty="0"/>
        </a:p>
      </dsp:txBody>
      <dsp:txXfrm rot="10800000">
        <a:off x="8423767" y="1958102"/>
        <a:ext cx="1716730" cy="23369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D9D979-B544-435F-8969-E23CBAC5D6B2}" type="datetimeFigureOut">
              <a:rPr lang="zh-CN" altLang="en-US" smtClean="0"/>
              <a:t>2016/12/13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799727-D6FC-45FE-B5F6-3166C193402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6046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799727-D6FC-45FE-B5F6-3166C1934021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9650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799727-D6FC-45FE-B5F6-3166C1934021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16582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799727-D6FC-45FE-B5F6-3166C1934021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58688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799727-D6FC-45FE-B5F6-3166C1934021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73171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799727-D6FC-45FE-B5F6-3166C1934021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08591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799727-D6FC-45FE-B5F6-3166C1934021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21048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799727-D6FC-45FE-B5F6-3166C1934021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54158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799727-D6FC-45FE-B5F6-3166C1934021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88780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799727-D6FC-45FE-B5F6-3166C1934021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66075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799727-D6FC-45FE-B5F6-3166C1934021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66487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799727-D6FC-45FE-B5F6-3166C1934021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6964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799727-D6FC-45FE-B5F6-3166C1934021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47665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799727-D6FC-45FE-B5F6-3166C1934021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05329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799727-D6FC-45FE-B5F6-3166C1934021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57186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799727-D6FC-45FE-B5F6-3166C1934021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10478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799727-D6FC-45FE-B5F6-3166C1934021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425184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799727-D6FC-45FE-B5F6-3166C1934021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548293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799727-D6FC-45FE-B5F6-3166C1934021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726616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799727-D6FC-45FE-B5F6-3166C1934021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489441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799727-D6FC-45FE-B5F6-3166C1934021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539861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799727-D6FC-45FE-B5F6-3166C1934021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211098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799727-D6FC-45FE-B5F6-3166C1934021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53664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799727-D6FC-45FE-B5F6-3166C1934021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776403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799727-D6FC-45FE-B5F6-3166C1934021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585488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799727-D6FC-45FE-B5F6-3166C1934021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633266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799727-D6FC-45FE-B5F6-3166C1934021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604490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799727-D6FC-45FE-B5F6-3166C1934021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213437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799727-D6FC-45FE-B5F6-3166C1934021}" type="slidenum">
              <a:rPr lang="zh-CN" altLang="en-US" smtClean="0"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015637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799727-D6FC-45FE-B5F6-3166C1934021}" type="slidenum">
              <a:rPr lang="zh-CN" altLang="en-US" smtClean="0"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486889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799727-D6FC-45FE-B5F6-3166C1934021}" type="slidenum">
              <a:rPr lang="zh-CN" altLang="en-US" smtClean="0"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532450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799727-D6FC-45FE-B5F6-3166C1934021}" type="slidenum">
              <a:rPr lang="zh-CN" altLang="en-US" smtClean="0"/>
              <a:t>38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318778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799727-D6FC-45FE-B5F6-3166C1934021}" type="slidenum">
              <a:rPr lang="zh-CN" altLang="en-US" smtClean="0"/>
              <a:t>39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69015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799727-D6FC-45FE-B5F6-3166C1934021}" type="slidenum">
              <a:rPr lang="zh-CN" altLang="en-US" smtClean="0"/>
              <a:t>40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04611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799727-D6FC-45FE-B5F6-3166C1934021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036514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799727-D6FC-45FE-B5F6-3166C1934021}" type="slidenum">
              <a:rPr lang="zh-CN" altLang="en-US" smtClean="0"/>
              <a:t>41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709028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799727-D6FC-45FE-B5F6-3166C1934021}" type="slidenum">
              <a:rPr lang="zh-CN" altLang="en-US" smtClean="0"/>
              <a:t>42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399445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799727-D6FC-45FE-B5F6-3166C1934021}" type="slidenum">
              <a:rPr lang="zh-CN" altLang="en-US" smtClean="0"/>
              <a:t>43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873465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799727-D6FC-45FE-B5F6-3166C1934021}" type="slidenum">
              <a:rPr lang="zh-CN" altLang="en-US" smtClean="0"/>
              <a:t>44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524394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799727-D6FC-45FE-B5F6-3166C1934021}" type="slidenum">
              <a:rPr lang="zh-CN" altLang="en-US" smtClean="0"/>
              <a:t>49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146859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799727-D6FC-45FE-B5F6-3166C1934021}" type="slidenum">
              <a:rPr lang="zh-CN" altLang="en-US" smtClean="0"/>
              <a:t>50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118532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799727-D6FC-45FE-B5F6-3166C1934021}" type="slidenum">
              <a:rPr lang="zh-CN" altLang="en-US" smtClean="0"/>
              <a:t>51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739790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799727-D6FC-45FE-B5F6-3166C1934021}" type="slidenum">
              <a:rPr lang="zh-CN" altLang="en-US" smtClean="0"/>
              <a:t>52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85253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799727-D6FC-45FE-B5F6-3166C1934021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05488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799727-D6FC-45FE-B5F6-3166C1934021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59415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799727-D6FC-45FE-B5F6-3166C1934021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53652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799727-D6FC-45FE-B5F6-3166C1934021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60107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799727-D6FC-45FE-B5F6-3166C1934021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566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D66CF-8C4E-4D60-A29E-45728FCC0076}" type="datetimeFigureOut">
              <a:rPr lang="zh-CN" altLang="en-US" smtClean="0"/>
              <a:t>2016/12/13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BD6CB-3F0B-4BA2-A28B-58655EF1A6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7459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D66CF-8C4E-4D60-A29E-45728FCC0076}" type="datetimeFigureOut">
              <a:rPr lang="zh-CN" altLang="en-US" smtClean="0"/>
              <a:t>2016/12/13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BD6CB-3F0B-4BA2-A28B-58655EF1A6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2072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D66CF-8C4E-4D60-A29E-45728FCC0076}" type="datetimeFigureOut">
              <a:rPr lang="zh-CN" altLang="en-US" smtClean="0"/>
              <a:t>2016/12/13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BD6CB-3F0B-4BA2-A28B-58655EF1A6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6164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D66CF-8C4E-4D60-A29E-45728FCC0076}" type="datetimeFigureOut">
              <a:rPr lang="zh-CN" altLang="en-US" smtClean="0"/>
              <a:t>2016/12/13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BD6CB-3F0B-4BA2-A28B-58655EF1A6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3539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D66CF-8C4E-4D60-A29E-45728FCC0076}" type="datetimeFigureOut">
              <a:rPr lang="zh-CN" altLang="en-US" smtClean="0"/>
              <a:t>2016/12/13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BD6CB-3F0B-4BA2-A28B-58655EF1A6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6562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D66CF-8C4E-4D60-A29E-45728FCC0076}" type="datetimeFigureOut">
              <a:rPr lang="zh-CN" altLang="en-US" smtClean="0"/>
              <a:t>2016/12/13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BD6CB-3F0B-4BA2-A28B-58655EF1A6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792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D66CF-8C4E-4D60-A29E-45728FCC0076}" type="datetimeFigureOut">
              <a:rPr lang="zh-CN" altLang="en-US" smtClean="0"/>
              <a:t>2016/12/13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BD6CB-3F0B-4BA2-A28B-58655EF1A6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478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D66CF-8C4E-4D60-A29E-45728FCC0076}" type="datetimeFigureOut">
              <a:rPr lang="zh-CN" altLang="en-US" smtClean="0"/>
              <a:t>2016/12/13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BD6CB-3F0B-4BA2-A28B-58655EF1A6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5146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D66CF-8C4E-4D60-A29E-45728FCC0076}" type="datetimeFigureOut">
              <a:rPr lang="zh-CN" altLang="en-US" smtClean="0"/>
              <a:t>2016/12/13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BD6CB-3F0B-4BA2-A28B-58655EF1A6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3567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D66CF-8C4E-4D60-A29E-45728FCC0076}" type="datetimeFigureOut">
              <a:rPr lang="zh-CN" altLang="en-US" smtClean="0"/>
              <a:t>2016/12/13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BD6CB-3F0B-4BA2-A28B-58655EF1A6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7183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D66CF-8C4E-4D60-A29E-45728FCC0076}" type="datetimeFigureOut">
              <a:rPr lang="zh-CN" altLang="en-US" smtClean="0"/>
              <a:t>2016/12/13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BD6CB-3F0B-4BA2-A28B-58655EF1A6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6394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BD66CF-8C4E-4D60-A29E-45728FCC0076}" type="datetimeFigureOut">
              <a:rPr lang="zh-CN" altLang="en-US" smtClean="0"/>
              <a:t>2016/12/13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5BD6CB-3F0B-4BA2-A28B-58655EF1A6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7748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gif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C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TEMPLATE-BASED METHODS</a:t>
            </a:r>
            <a:br>
              <a:rPr lang="en-US" altLang="zh-C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PROTEIN MODEL QA</a:t>
            </a:r>
            <a:endParaRPr lang="zh-CN" alt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/>
              <a:t>Master’s Thesis Defense</a:t>
            </a:r>
          </a:p>
          <a:p>
            <a:r>
              <a:rPr lang="en-US" altLang="zh-CN" dirty="0"/>
              <a:t>Wenbo Wang</a:t>
            </a:r>
          </a:p>
          <a:p>
            <a:endParaRPr lang="en-US" altLang="zh-CN" dirty="0"/>
          </a:p>
          <a:p>
            <a:r>
              <a:rPr lang="en-US" altLang="zh-CN" dirty="0"/>
              <a:t>Advisor: Dr. Yi Shang</a:t>
            </a:r>
          </a:p>
        </p:txBody>
      </p:sp>
    </p:spTree>
    <p:extLst>
      <p:ext uri="{BB962C8B-B14F-4D97-AF65-F5344CB8AC3E}">
        <p14:creationId xmlns:p14="http://schemas.microsoft.com/office/powerpoint/2010/main" val="20939635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QA method classification</a:t>
            </a:r>
            <a:endParaRPr lang="zh-CN" altLang="en-US" dirty="0"/>
          </a:p>
        </p:txBody>
      </p:sp>
      <p:graphicFrame>
        <p:nvGraphicFramePr>
          <p:cNvPr id="5" name="内容占位符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4673867"/>
              </p:ext>
            </p:extLst>
          </p:nvPr>
        </p:nvGraphicFramePr>
        <p:xfrm>
          <a:off x="838200" y="1825625"/>
          <a:ext cx="10515600" cy="31368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38325">
                  <a:extLst>
                    <a:ext uri="{9D8B030D-6E8A-4147-A177-3AD203B41FA5}">
                      <a16:colId xmlns:a16="http://schemas.microsoft.com/office/drawing/2014/main" val="1453692034"/>
                    </a:ext>
                  </a:extLst>
                </a:gridCol>
                <a:gridCol w="8677275">
                  <a:extLst>
                    <a:ext uri="{9D8B030D-6E8A-4147-A177-3AD203B41FA5}">
                      <a16:colId xmlns:a16="http://schemas.microsoft.com/office/drawing/2014/main" val="907288779"/>
                    </a:ext>
                  </a:extLst>
                </a:gridCol>
              </a:tblGrid>
              <a:tr h="1045633">
                <a:tc rowSpan="3">
                  <a:txBody>
                    <a:bodyPr/>
                    <a:lstStyle/>
                    <a:p>
                      <a:pPr algn="ctr"/>
                      <a:r>
                        <a:rPr lang="en-US" altLang="zh-CN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QA</a:t>
                      </a:r>
                      <a:endParaRPr lang="zh-CN" alt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Single model</a:t>
                      </a:r>
                      <a:r>
                        <a:rPr lang="zh-CN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QA</a:t>
                      </a:r>
                      <a:endParaRPr lang="zh-CN" alt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9686281"/>
                  </a:ext>
                </a:extLst>
              </a:tr>
              <a:tr h="1045633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Quasi-single model</a:t>
                      </a:r>
                      <a:r>
                        <a:rPr lang="en-US" altLang="zh-CN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QA</a:t>
                      </a:r>
                      <a:endParaRPr lang="zh-CN" alt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9260911"/>
                  </a:ext>
                </a:extLst>
              </a:tr>
              <a:tr h="1045633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Multi-model QA</a:t>
                      </a:r>
                      <a:endParaRPr lang="zh-CN" alt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09884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88781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QA method classification</a:t>
            </a:r>
            <a:endParaRPr lang="zh-CN" altLang="en-US" dirty="0"/>
          </a:p>
        </p:txBody>
      </p:sp>
      <p:graphicFrame>
        <p:nvGraphicFramePr>
          <p:cNvPr id="5" name="内容占位符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6126935"/>
              </p:ext>
            </p:extLst>
          </p:nvPr>
        </p:nvGraphicFramePr>
        <p:xfrm>
          <a:off x="838200" y="1825625"/>
          <a:ext cx="10515601" cy="445134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00100">
                  <a:extLst>
                    <a:ext uri="{9D8B030D-6E8A-4147-A177-3AD203B41FA5}">
                      <a16:colId xmlns:a16="http://schemas.microsoft.com/office/drawing/2014/main" val="1453692034"/>
                    </a:ext>
                  </a:extLst>
                </a:gridCol>
                <a:gridCol w="2066925">
                  <a:extLst>
                    <a:ext uri="{9D8B030D-6E8A-4147-A177-3AD203B41FA5}">
                      <a16:colId xmlns:a16="http://schemas.microsoft.com/office/drawing/2014/main" val="907288779"/>
                    </a:ext>
                  </a:extLst>
                </a:gridCol>
                <a:gridCol w="7648576">
                  <a:extLst>
                    <a:ext uri="{9D8B030D-6E8A-4147-A177-3AD203B41FA5}">
                      <a16:colId xmlns:a16="http://schemas.microsoft.com/office/drawing/2014/main" val="2260043023"/>
                    </a:ext>
                  </a:extLst>
                </a:gridCol>
              </a:tblGrid>
              <a:tr h="1483783">
                <a:tc rowSpan="3">
                  <a:txBody>
                    <a:bodyPr/>
                    <a:lstStyle/>
                    <a:p>
                      <a:pPr algn="ctr"/>
                      <a:r>
                        <a:rPr lang="en-US" altLang="zh-C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QA</a:t>
                      </a:r>
                      <a:endParaRPr lang="zh-CN" alt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Single model</a:t>
                      </a:r>
                      <a:r>
                        <a:rPr lang="zh-CN" alt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QA</a:t>
                      </a:r>
                      <a:endParaRPr lang="zh-CN" alt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Only uses</a:t>
                      </a:r>
                      <a:r>
                        <a:rPr lang="en-US" altLang="zh-CN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one decoy to calculate score</a:t>
                      </a:r>
                      <a:endParaRPr lang="zh-CN" alt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9686281"/>
                  </a:ext>
                </a:extLst>
              </a:tr>
              <a:tr h="1483783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Quasi-single model</a:t>
                      </a:r>
                      <a:r>
                        <a:rPr lang="en-US" altLang="zh-CN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QA</a:t>
                      </a:r>
                      <a:endParaRPr lang="zh-CN" alt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Only uses one decoy from the pool, but might also</a:t>
                      </a:r>
                      <a:r>
                        <a:rPr lang="en-US" altLang="zh-CN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use its own predicted model</a:t>
                      </a:r>
                      <a:endParaRPr lang="zh-CN" alt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9260911"/>
                  </a:ext>
                </a:extLst>
              </a:tr>
              <a:tr h="1483783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Multi-model QA</a:t>
                      </a:r>
                      <a:endParaRPr lang="zh-CN" alt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Uses multiple decoys from</a:t>
                      </a:r>
                      <a:r>
                        <a:rPr lang="en-US" altLang="zh-CN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the pool</a:t>
                      </a:r>
                      <a:endParaRPr lang="zh-CN" alt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09884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35507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Single model QA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CN" dirty="0"/>
              <a:t>Method: Physical statistics + Machine Learning</a:t>
            </a:r>
          </a:p>
          <a:p>
            <a:r>
              <a:rPr lang="en-US" altLang="zh-CN" dirty="0"/>
              <a:t>Example:</a:t>
            </a:r>
          </a:p>
          <a:p>
            <a:pPr lvl="1"/>
            <a:r>
              <a:rPr lang="en-US" altLang="zh-CN" dirty="0"/>
              <a:t>Group: MUfold2</a:t>
            </a:r>
          </a:p>
          <a:p>
            <a:pPr lvl="1"/>
            <a:r>
              <a:rPr lang="en-US" altLang="zh-CN" dirty="0"/>
              <a:t>Method:</a:t>
            </a:r>
          </a:p>
          <a:p>
            <a:pPr lvl="2" fontAlgn="t"/>
            <a:r>
              <a:rPr lang="en-US" altLang="zh-CN" dirty="0"/>
              <a:t>Features: </a:t>
            </a:r>
          </a:p>
          <a:p>
            <a:pPr marL="1371600" lvl="3" indent="0" fontAlgn="t">
              <a:buNone/>
            </a:pPr>
            <a:r>
              <a:rPr lang="en-US" altLang="zh-CN" b="1" dirty="0"/>
              <a:t>Score Function Results: </a:t>
            </a:r>
            <a:r>
              <a:rPr lang="en-US" altLang="zh-CN" dirty="0" err="1"/>
              <a:t>Ddfire</a:t>
            </a:r>
            <a:r>
              <a:rPr lang="en-US" altLang="zh-CN" dirty="0"/>
              <a:t>, </a:t>
            </a:r>
            <a:r>
              <a:rPr lang="en-US" altLang="zh-CN" dirty="0" err="1"/>
              <a:t>Dfire</a:t>
            </a:r>
            <a:r>
              <a:rPr lang="en-US" altLang="zh-CN" dirty="0"/>
              <a:t>, Dope, Opus, </a:t>
            </a:r>
            <a:r>
              <a:rPr lang="en-US" altLang="zh-CN" dirty="0" err="1"/>
              <a:t>Rapdf</a:t>
            </a:r>
            <a:r>
              <a:rPr lang="en-US" altLang="zh-CN" dirty="0"/>
              <a:t>, RW, </a:t>
            </a:r>
            <a:r>
              <a:rPr kumimoji="1" lang="en-US" altLang="zh-CN" dirty="0"/>
              <a:t>Proq2</a:t>
            </a:r>
          </a:p>
          <a:p>
            <a:pPr marL="1371600" lvl="3" indent="0" fontAlgn="t">
              <a:buNone/>
            </a:pPr>
            <a:r>
              <a:rPr kumimoji="1" lang="en-US" altLang="zh-CN" b="1" dirty="0"/>
              <a:t>Secondary structure features: </a:t>
            </a:r>
            <a:r>
              <a:rPr kumimoji="1" lang="en-US" altLang="zh-CN" dirty="0"/>
              <a:t>Percentage of Helix, Percentage of Sheet, Percentage of Coil, Percentage of all matching Secondary Structure, Consistence Score of Secondary Structure</a:t>
            </a:r>
          </a:p>
          <a:p>
            <a:pPr marL="1371600" lvl="3" indent="0" fontAlgn="t">
              <a:buNone/>
            </a:pPr>
            <a:r>
              <a:rPr kumimoji="1" lang="en-US" altLang="zh-CN" b="1" dirty="0"/>
              <a:t>Solvent Accessibility features: </a:t>
            </a:r>
            <a:r>
              <a:rPr kumimoji="1" lang="en-US" altLang="zh-CN" dirty="0"/>
              <a:t>Matching</a:t>
            </a:r>
            <a:r>
              <a:rPr kumimoji="1" lang="zh-CN" altLang="zh-CN" dirty="0"/>
              <a:t> </a:t>
            </a:r>
            <a:r>
              <a:rPr kumimoji="1" lang="en-US" altLang="zh-CN" dirty="0"/>
              <a:t>of</a:t>
            </a:r>
            <a:r>
              <a:rPr kumimoji="1" lang="zh-CN" altLang="zh-CN" dirty="0"/>
              <a:t> </a:t>
            </a:r>
            <a:r>
              <a:rPr kumimoji="1" lang="en-US" altLang="zh-CN" dirty="0"/>
              <a:t>Bury</a:t>
            </a:r>
            <a:r>
              <a:rPr kumimoji="1" lang="zh-CN" altLang="zh-CN" dirty="0"/>
              <a:t> </a:t>
            </a:r>
            <a:r>
              <a:rPr kumimoji="1" lang="en-US" altLang="zh-CN" dirty="0"/>
              <a:t>Amino</a:t>
            </a:r>
            <a:r>
              <a:rPr kumimoji="1" lang="zh-CN" altLang="zh-CN" dirty="0"/>
              <a:t> </a:t>
            </a:r>
            <a:r>
              <a:rPr kumimoji="1" lang="en-US" altLang="zh-CN" dirty="0"/>
              <a:t>Acid, Matching</a:t>
            </a:r>
            <a:r>
              <a:rPr kumimoji="1" lang="zh-CN" altLang="zh-CN" dirty="0"/>
              <a:t> </a:t>
            </a:r>
            <a:r>
              <a:rPr kumimoji="1" lang="en-US" altLang="zh-CN" dirty="0"/>
              <a:t>of</a:t>
            </a:r>
            <a:r>
              <a:rPr kumimoji="1" lang="zh-CN" altLang="zh-CN" dirty="0"/>
              <a:t> </a:t>
            </a:r>
            <a:r>
              <a:rPr kumimoji="1" lang="en-US" altLang="zh-CN" dirty="0"/>
              <a:t>expose</a:t>
            </a:r>
            <a:r>
              <a:rPr kumimoji="1" lang="zh-CN" altLang="zh-CN" dirty="0"/>
              <a:t> </a:t>
            </a:r>
            <a:r>
              <a:rPr kumimoji="1" lang="en-US" altLang="zh-CN" dirty="0"/>
              <a:t>Amino</a:t>
            </a:r>
            <a:r>
              <a:rPr kumimoji="1" lang="zh-CN" altLang="zh-CN" dirty="0"/>
              <a:t> </a:t>
            </a:r>
            <a:r>
              <a:rPr kumimoji="1" lang="en-US" altLang="zh-CN" dirty="0"/>
              <a:t>Acid, Percentage of matching Solvent Accessibility</a:t>
            </a:r>
            <a:endParaRPr lang="zh-CN" altLang="zh-CN" dirty="0"/>
          </a:p>
          <a:p>
            <a:pPr lvl="2" fontAlgn="t"/>
            <a:r>
              <a:rPr lang="en-US" altLang="zh-CN" dirty="0"/>
              <a:t>Machine Learning: </a:t>
            </a:r>
          </a:p>
          <a:p>
            <a:pPr marL="1371600" lvl="3" indent="0" fontAlgn="ctr">
              <a:buNone/>
            </a:pPr>
            <a:r>
              <a:rPr lang="en-US" altLang="zh-CN" dirty="0"/>
              <a:t>Linear Regression</a:t>
            </a:r>
            <a:endParaRPr lang="zh-CN" altLang="zh-CN" sz="4400" dirty="0"/>
          </a:p>
          <a:p>
            <a:pPr marL="1371600" lvl="3" indent="0" fontAlgn="ctr">
              <a:buNone/>
            </a:pPr>
            <a:r>
              <a:rPr lang="en-US" altLang="zh-CN" dirty="0"/>
              <a:t>Decision Tree</a:t>
            </a:r>
            <a:endParaRPr lang="zh-CN" altLang="zh-CN" sz="4400" dirty="0"/>
          </a:p>
          <a:p>
            <a:pPr marL="1371600" lvl="3" indent="0" fontAlgn="ctr">
              <a:buNone/>
            </a:pPr>
            <a:r>
              <a:rPr lang="en-US" altLang="zh-CN" dirty="0"/>
              <a:t>Neural Network</a:t>
            </a:r>
            <a:endParaRPr lang="zh-CN" altLang="zh-CN" sz="5600" dirty="0"/>
          </a:p>
          <a:p>
            <a:pPr marL="1371600" lvl="3" indent="0" fontAlgn="ctr">
              <a:buNone/>
            </a:pPr>
            <a:r>
              <a:rPr lang="en-US" altLang="zh-CN" dirty="0"/>
              <a:t>Boosting</a:t>
            </a:r>
            <a:endParaRPr lang="zh-CN" altLang="zh-CN" sz="4400" dirty="0"/>
          </a:p>
          <a:p>
            <a:pPr marL="1371600" lvl="3" indent="0" fontAlgn="ctr">
              <a:buNone/>
            </a:pPr>
            <a:r>
              <a:rPr lang="en-US" altLang="zh-CN" dirty="0"/>
              <a:t>Random Forest</a:t>
            </a:r>
            <a:endParaRPr lang="zh-CN" altLang="zh-CN" sz="5600" dirty="0"/>
          </a:p>
          <a:p>
            <a:pPr lvl="1" fontAlgn="t"/>
            <a:endParaRPr lang="en-US" altLang="zh-CN" dirty="0"/>
          </a:p>
          <a:p>
            <a:pPr fontAlgn="t"/>
            <a:endParaRPr lang="en-US" altLang="zh-CN" dirty="0"/>
          </a:p>
          <a:p>
            <a:pPr fontAlgn="t"/>
            <a:endParaRPr lang="zh-CN" altLang="zh-CN" dirty="0"/>
          </a:p>
          <a:p>
            <a:pPr lvl="2"/>
            <a:endParaRPr lang="en-US" altLang="zh-CN" dirty="0"/>
          </a:p>
          <a:p>
            <a:pPr lvl="1"/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974306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Quasi-single model QA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CN" dirty="0"/>
              <a:t>Method: Generate its own model and use these model to score the </a:t>
            </a:r>
            <a:r>
              <a:rPr lang="en-US" altLang="zh-CN" dirty="0" err="1"/>
              <a:t>decoy+single</a:t>
            </a:r>
            <a:r>
              <a:rPr lang="en-US" altLang="zh-CN" dirty="0"/>
              <a:t> model QA Score</a:t>
            </a:r>
          </a:p>
          <a:p>
            <a:r>
              <a:rPr lang="en-US" altLang="zh-CN" dirty="0"/>
              <a:t>Example 1:</a:t>
            </a:r>
          </a:p>
          <a:p>
            <a:pPr lvl="1"/>
            <a:r>
              <a:rPr lang="en-US" altLang="zh-CN" dirty="0"/>
              <a:t>Group: </a:t>
            </a:r>
            <a:r>
              <a:rPr lang="en-US" altLang="zh-CN" dirty="0" err="1"/>
              <a:t>MQAPsingleA</a:t>
            </a:r>
            <a:endParaRPr lang="en-US" altLang="zh-CN" dirty="0"/>
          </a:p>
          <a:p>
            <a:pPr lvl="1"/>
            <a:r>
              <a:rPr lang="en-US" altLang="zh-CN" dirty="0"/>
              <a:t>Method:</a:t>
            </a:r>
          </a:p>
          <a:p>
            <a:pPr marL="1371600" lvl="2" indent="-457200" fontAlgn="t">
              <a:buFont typeface="+mj-lt"/>
              <a:buAutoNum type="arabicPeriod"/>
            </a:pPr>
            <a:r>
              <a:rPr lang="en-US" altLang="zh-CN" dirty="0"/>
              <a:t>Submits the target sequence to the </a:t>
            </a:r>
            <a:r>
              <a:rPr lang="en-US" altLang="zh-CN" dirty="0" err="1"/>
              <a:t>GeneSilico</a:t>
            </a:r>
            <a:r>
              <a:rPr lang="en-US" altLang="zh-CN" dirty="0"/>
              <a:t> Fold prediction </a:t>
            </a:r>
            <a:r>
              <a:rPr lang="en-US" altLang="zh-CN" dirty="0" err="1"/>
              <a:t>metaserver</a:t>
            </a:r>
            <a:r>
              <a:rPr lang="en-US" altLang="zh-CN" dirty="0"/>
              <a:t> to collect approximately one hundred of 3D models</a:t>
            </a:r>
          </a:p>
          <a:p>
            <a:pPr marL="1371600" lvl="2" indent="-457200" fontAlgn="t">
              <a:buFont typeface="+mj-lt"/>
              <a:buAutoNum type="arabicPeriod"/>
            </a:pPr>
            <a:r>
              <a:rPr lang="en-US" altLang="zh-CN" dirty="0"/>
              <a:t>scores a model by average GDT_TS distance of the model to the reference models</a:t>
            </a:r>
          </a:p>
          <a:p>
            <a:r>
              <a:rPr lang="en-US" altLang="zh-CN" dirty="0"/>
              <a:t>Example 2:</a:t>
            </a:r>
          </a:p>
          <a:p>
            <a:pPr lvl="1"/>
            <a:r>
              <a:rPr lang="en-US" altLang="zh-CN" dirty="0"/>
              <a:t>Group: </a:t>
            </a:r>
            <a:r>
              <a:rPr lang="en-US" altLang="zh-CN" dirty="0" err="1"/>
              <a:t>MQAPsingleB</a:t>
            </a:r>
            <a:endParaRPr lang="en-US" altLang="zh-CN" dirty="0"/>
          </a:p>
          <a:p>
            <a:pPr lvl="1"/>
            <a:r>
              <a:rPr lang="en-US" altLang="zh-CN" dirty="0"/>
              <a:t>Method:</a:t>
            </a:r>
          </a:p>
          <a:p>
            <a:pPr lvl="2"/>
            <a:r>
              <a:rPr lang="en-US" altLang="zh-CN" dirty="0"/>
              <a:t>0.8*MQAPsingleA+0.2*</a:t>
            </a:r>
            <a:r>
              <a:rPr lang="en-US" altLang="zh-CN" dirty="0" err="1"/>
              <a:t>MQAPsingleC</a:t>
            </a:r>
            <a:endParaRPr lang="en-US" altLang="zh-CN" dirty="0"/>
          </a:p>
          <a:p>
            <a:pPr marL="914400" lvl="2" indent="0">
              <a:buNone/>
            </a:pPr>
            <a:r>
              <a:rPr lang="en-US" altLang="zh-CN" dirty="0"/>
              <a:t>(</a:t>
            </a:r>
            <a:r>
              <a:rPr lang="en-US" altLang="zh-CN" dirty="0" err="1"/>
              <a:t>MQAPsingleC</a:t>
            </a:r>
            <a:r>
              <a:rPr lang="en-US" altLang="zh-CN" dirty="0"/>
              <a:t> is a </a:t>
            </a:r>
            <a:r>
              <a:rPr lang="en-US" altLang="zh-CN" dirty="0" err="1"/>
              <a:t>sinlge</a:t>
            </a:r>
            <a:r>
              <a:rPr lang="en-US" altLang="zh-CN" dirty="0"/>
              <a:t> model QA: </a:t>
            </a:r>
            <a:r>
              <a:rPr lang="en-US" altLang="zh-CN" dirty="0" err="1"/>
              <a:t>Feature+linear</a:t>
            </a:r>
            <a:r>
              <a:rPr lang="en-US" altLang="zh-CN" dirty="0"/>
              <a:t> regression)</a:t>
            </a:r>
          </a:p>
          <a:p>
            <a:pPr fontAlgn="t"/>
            <a:endParaRPr lang="en-US" altLang="zh-CN" dirty="0"/>
          </a:p>
          <a:p>
            <a:pPr fontAlgn="t"/>
            <a:endParaRPr lang="en-US" altLang="zh-CN" dirty="0"/>
          </a:p>
          <a:p>
            <a:pPr fontAlgn="t"/>
            <a:endParaRPr lang="zh-CN" altLang="zh-CN" dirty="0"/>
          </a:p>
          <a:p>
            <a:pPr lvl="2"/>
            <a:endParaRPr lang="en-US" altLang="zh-CN" dirty="0"/>
          </a:p>
          <a:p>
            <a:pPr lvl="1"/>
            <a:endParaRPr lang="en-US" altLang="zh-CN" dirty="0"/>
          </a:p>
          <a:p>
            <a:endParaRPr lang="zh-CN" altLang="en-US" dirty="0"/>
          </a:p>
        </p:txBody>
      </p:sp>
      <p:graphicFrame>
        <p:nvGraphicFramePr>
          <p:cNvPr id="6" name="图表 5"/>
          <p:cNvGraphicFramePr/>
          <p:nvPr>
            <p:extLst>
              <p:ext uri="{D42A27DB-BD31-4B8C-83A1-F6EECF244321}">
                <p14:modId xmlns:p14="http://schemas.microsoft.com/office/powerpoint/2010/main" val="3392115553"/>
              </p:ext>
            </p:extLst>
          </p:nvPr>
        </p:nvGraphicFramePr>
        <p:xfrm>
          <a:off x="8313756" y="4555891"/>
          <a:ext cx="4529574" cy="24204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467319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Multi-model QA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Method: Using other models in the pool to score the </a:t>
            </a:r>
            <a:r>
              <a:rPr lang="en-US" altLang="zh-CN" dirty="0" err="1"/>
              <a:t>decoy+single</a:t>
            </a:r>
            <a:r>
              <a:rPr lang="en-US" altLang="zh-CN" dirty="0"/>
              <a:t> model QA Score</a:t>
            </a:r>
          </a:p>
          <a:p>
            <a:r>
              <a:rPr lang="en-US" altLang="zh-CN" dirty="0"/>
              <a:t>Example 1:</a:t>
            </a:r>
          </a:p>
          <a:p>
            <a:pPr lvl="1"/>
            <a:r>
              <a:rPr lang="en-US" altLang="zh-CN" dirty="0"/>
              <a:t>Group: DAVIS-</a:t>
            </a:r>
            <a:r>
              <a:rPr lang="en-US" altLang="zh-CN" dirty="0" err="1"/>
              <a:t>QAconsensus</a:t>
            </a:r>
            <a:r>
              <a:rPr lang="en-US" altLang="zh-CN" dirty="0"/>
              <a:t> </a:t>
            </a:r>
          </a:p>
          <a:p>
            <a:pPr lvl="1"/>
            <a:r>
              <a:rPr lang="en-US" altLang="zh-CN" dirty="0"/>
              <a:t>Method:</a:t>
            </a:r>
          </a:p>
          <a:p>
            <a:pPr marL="914400" lvl="2" indent="0" fontAlgn="t">
              <a:buNone/>
            </a:pPr>
            <a:r>
              <a:rPr lang="en-US" altLang="zh-CN" dirty="0"/>
              <a:t>Naïve consensus: average of GDT-TS score from other models in the pool</a:t>
            </a:r>
          </a:p>
          <a:p>
            <a:r>
              <a:rPr lang="en-US" altLang="zh-CN" dirty="0"/>
              <a:t>Example 2:</a:t>
            </a:r>
          </a:p>
          <a:p>
            <a:pPr lvl="1"/>
            <a:r>
              <a:rPr lang="en-US" altLang="zh-CN" dirty="0"/>
              <a:t>Group: </a:t>
            </a:r>
            <a:r>
              <a:rPr lang="en-US" altLang="zh-CN" dirty="0" err="1"/>
              <a:t>Wallner</a:t>
            </a:r>
            <a:endParaRPr lang="en-US" altLang="zh-CN" dirty="0"/>
          </a:p>
          <a:p>
            <a:pPr lvl="1"/>
            <a:r>
              <a:rPr lang="en-US" altLang="zh-CN" dirty="0"/>
              <a:t>Method:</a:t>
            </a:r>
          </a:p>
          <a:p>
            <a:pPr lvl="2"/>
            <a:r>
              <a:rPr lang="en-US" altLang="zh-CN" dirty="0"/>
              <a:t>0.2*ProQ2(single)+0.8*</a:t>
            </a:r>
            <a:r>
              <a:rPr lang="en-US" altLang="zh-CN" dirty="0" err="1"/>
              <a:t>Pcons</a:t>
            </a:r>
            <a:r>
              <a:rPr lang="en-US" altLang="zh-CN" dirty="0"/>
              <a:t>(consensus)</a:t>
            </a:r>
          </a:p>
          <a:p>
            <a:pPr marL="0" indent="0">
              <a:buNone/>
            </a:pPr>
            <a:endParaRPr lang="en-US" altLang="zh-CN" dirty="0"/>
          </a:p>
          <a:p>
            <a:pPr marL="1371600" lvl="2" indent="-457200" fontAlgn="t">
              <a:buFont typeface="+mj-lt"/>
              <a:buAutoNum type="arabicPeriod"/>
            </a:pPr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81067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Multi-model QA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CN" dirty="0"/>
              <a:t>Method: Using other models in the pool to score the </a:t>
            </a:r>
            <a:r>
              <a:rPr lang="en-US" altLang="zh-CN" dirty="0" err="1"/>
              <a:t>decoy+single</a:t>
            </a:r>
            <a:r>
              <a:rPr lang="en-US" altLang="zh-CN" dirty="0"/>
              <a:t> model QA Score</a:t>
            </a:r>
          </a:p>
          <a:p>
            <a:r>
              <a:rPr lang="en-US" altLang="zh-CN" dirty="0"/>
              <a:t>Example 3:</a:t>
            </a:r>
          </a:p>
          <a:p>
            <a:pPr lvl="1"/>
            <a:r>
              <a:rPr lang="en-US" altLang="zh-CN" dirty="0"/>
              <a:t>Group: </a:t>
            </a:r>
            <a:r>
              <a:rPr lang="en-US" altLang="zh-CN" dirty="0" err="1"/>
              <a:t>FDUBio</a:t>
            </a:r>
            <a:r>
              <a:rPr lang="en-US" altLang="zh-CN" dirty="0"/>
              <a:t> </a:t>
            </a:r>
          </a:p>
          <a:p>
            <a:pPr lvl="1"/>
            <a:r>
              <a:rPr lang="en-US" altLang="zh-CN" dirty="0"/>
              <a:t>Method: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zh-CN" dirty="0"/>
              <a:t>Use SVM to rank </a:t>
            </a:r>
          </a:p>
          <a:p>
            <a:pPr marL="1428750" lvl="2" indent="-514350">
              <a:buFont typeface="+mj-lt"/>
              <a:buAutoNum type="alphaLcParenR"/>
            </a:pPr>
            <a:r>
              <a:rPr lang="en-US" altLang="zh-CN" dirty="0"/>
              <a:t>linear kernel and the parameters are optimized with five-fold cross validation on the 3DRobot dataset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n-US" altLang="zh-CN" dirty="0"/>
              <a:t>Feature Vector:</a:t>
            </a:r>
          </a:p>
          <a:p>
            <a:pPr marL="1885950" lvl="3" indent="-514350">
              <a:buFont typeface="+mj-lt"/>
              <a:buAutoNum type="romanUcPeriod"/>
            </a:pPr>
            <a:r>
              <a:rPr lang="en-US" altLang="zh-CN" dirty="0"/>
              <a:t>Knowledge based: Boltzmann-based potentials, the DFIRE potential, the DOPE potential, the GOAP potential and the </a:t>
            </a:r>
            <a:r>
              <a:rPr lang="en-US" altLang="zh-CN" dirty="0" err="1"/>
              <a:t>RWplus</a:t>
            </a:r>
            <a:r>
              <a:rPr lang="en-US" altLang="zh-CN" dirty="0"/>
              <a:t> potential</a:t>
            </a:r>
          </a:p>
          <a:p>
            <a:pPr marL="1885950" lvl="3" indent="-514350">
              <a:buFont typeface="+mj-ea"/>
              <a:buAutoNum type="romanUcPeriod"/>
            </a:pPr>
            <a:r>
              <a:rPr lang="en-US" altLang="zh-CN" dirty="0"/>
              <a:t>Other feature: </a:t>
            </a:r>
            <a:r>
              <a:rPr lang="en-US" altLang="zh-CN" dirty="0" err="1"/>
              <a:t>Frst</a:t>
            </a:r>
            <a:r>
              <a:rPr lang="en-US" altLang="zh-CN" dirty="0"/>
              <a:t>, </a:t>
            </a:r>
            <a:r>
              <a:rPr lang="en-US" altLang="zh-CN" dirty="0" err="1"/>
              <a:t>ProQ</a:t>
            </a:r>
            <a:r>
              <a:rPr lang="en-US" altLang="zh-CN" dirty="0"/>
              <a:t>, RFMQA, SIFT and </a:t>
            </a:r>
            <a:r>
              <a:rPr lang="en-US" altLang="zh-CN" dirty="0" err="1"/>
              <a:t>SELECTpro</a:t>
            </a:r>
            <a:endParaRPr lang="en-US" altLang="zh-CN" dirty="0"/>
          </a:p>
          <a:p>
            <a:pPr marL="971550" lvl="1" indent="-514350">
              <a:buFont typeface="+mj-lt"/>
              <a:buAutoNum type="arabicPeriod"/>
            </a:pPr>
            <a:r>
              <a:rPr lang="en-US" altLang="zh-CN" dirty="0"/>
              <a:t>Use Top 5 to calculate consensus</a:t>
            </a:r>
          </a:p>
          <a:p>
            <a:pPr marL="0" indent="0">
              <a:buNone/>
            </a:pPr>
            <a:endParaRPr lang="en-US" altLang="zh-CN" dirty="0"/>
          </a:p>
          <a:p>
            <a:pPr marL="1371600" lvl="2" indent="-457200" fontAlgn="t">
              <a:buFont typeface="+mj-lt"/>
              <a:buAutoNum type="arabicPeriod"/>
            </a:pPr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509513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Early attempts on template-based method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TASSER-QA</a:t>
            </a:r>
          </a:p>
          <a:p>
            <a:pPr lvl="1"/>
            <a:r>
              <a:rPr lang="en-US" altLang="zh-CN" dirty="0"/>
              <a:t>RMSD VS GDT-TS</a:t>
            </a:r>
          </a:p>
          <a:p>
            <a:pPr lvl="1"/>
            <a:r>
              <a:rPr lang="en-US" altLang="zh-CN" dirty="0"/>
              <a:t>Sliding window VS direct comparison</a:t>
            </a:r>
          </a:p>
          <a:p>
            <a:pPr lvl="1"/>
            <a:r>
              <a:rPr lang="en-US" altLang="zh-CN" dirty="0"/>
              <a:t>Linear VS non-linear score combination</a:t>
            </a:r>
          </a:p>
          <a:p>
            <a:pPr lvl="1"/>
            <a:r>
              <a:rPr lang="en-US" altLang="zh-CN" dirty="0"/>
              <a:t>Different technology set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927790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Contents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Introduction</a:t>
            </a:r>
          </a:p>
          <a:p>
            <a:r>
              <a:rPr lang="en-US" altLang="zh-CN" dirty="0"/>
              <a:t>Related Work</a:t>
            </a:r>
          </a:p>
          <a:p>
            <a:r>
              <a:rPr lang="en-US" altLang="zh-CN" b="1" dirty="0"/>
              <a:t>Algorithm</a:t>
            </a:r>
          </a:p>
          <a:p>
            <a:r>
              <a:rPr lang="en-US" altLang="zh-CN" dirty="0"/>
              <a:t>Implementation</a:t>
            </a:r>
          </a:p>
          <a:p>
            <a:r>
              <a:rPr lang="en-US" altLang="zh-CN" dirty="0"/>
              <a:t>Experiment Results</a:t>
            </a:r>
          </a:p>
          <a:p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050606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Basic Idea</a:t>
            </a:r>
            <a:endParaRPr lang="zh-CN" altLang="en-US" dirty="0"/>
          </a:p>
        </p:txBody>
      </p:sp>
      <p:pic>
        <p:nvPicPr>
          <p:cNvPr id="5122" name="Picture 2" descr="Image result for expert opinion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496" y="1825625"/>
            <a:ext cx="6527007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7835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Basic Idea</a:t>
            </a:r>
            <a:endParaRPr lang="zh-CN" altLang="en-US" dirty="0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7126" b="51308"/>
          <a:stretch/>
        </p:blipFill>
        <p:spPr>
          <a:xfrm>
            <a:off x="4955717" y="5407348"/>
            <a:ext cx="1973084" cy="1450652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8007" r="64333"/>
          <a:stretch/>
        </p:blipFill>
        <p:spPr>
          <a:xfrm>
            <a:off x="4136304" y="1217814"/>
            <a:ext cx="4604279" cy="3331596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5196" t="50198" r="32729"/>
          <a:stretch/>
        </p:blipFill>
        <p:spPr>
          <a:xfrm>
            <a:off x="2716756" y="5587811"/>
            <a:ext cx="1842392" cy="1419908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6546" t="45520"/>
          <a:stretch/>
        </p:blipFill>
        <p:spPr>
          <a:xfrm>
            <a:off x="156027" y="5302276"/>
            <a:ext cx="2164160" cy="1749374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695" t="3162" r="32431" b="48146"/>
          <a:stretch/>
        </p:blipFill>
        <p:spPr>
          <a:xfrm>
            <a:off x="7468640" y="5448330"/>
            <a:ext cx="2180732" cy="160332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71" t="3393" r="63755" b="47915"/>
          <a:stretch/>
        </p:blipFill>
        <p:spPr>
          <a:xfrm>
            <a:off x="9805988" y="5429774"/>
            <a:ext cx="2157412" cy="1586175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857250" y="4690754"/>
            <a:ext cx="838200" cy="701701"/>
            <a:chOff x="952500" y="4600575"/>
            <a:chExt cx="838200" cy="701701"/>
          </a:xfrm>
        </p:grpSpPr>
        <p:sp>
          <p:nvSpPr>
            <p:cNvPr id="8" name="圆角矩形标注 7"/>
            <p:cNvSpPr/>
            <p:nvPr/>
          </p:nvSpPr>
          <p:spPr>
            <a:xfrm>
              <a:off x="952500" y="4600575"/>
              <a:ext cx="838200" cy="701701"/>
            </a:xfrm>
            <a:prstGeom prst="wedgeRoundRectCallou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003909" y="4705674"/>
              <a:ext cx="7353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/>
                <a:t>0.97</a:t>
              </a:r>
              <a:endParaRPr lang="zh-CN" altLang="en-US" sz="2400" dirty="0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2774516" y="4705674"/>
            <a:ext cx="838200" cy="701701"/>
            <a:chOff x="952500" y="4600575"/>
            <a:chExt cx="838200" cy="701701"/>
          </a:xfrm>
        </p:grpSpPr>
        <p:sp>
          <p:nvSpPr>
            <p:cNvPr id="28" name="圆角矩形标注 27"/>
            <p:cNvSpPr/>
            <p:nvPr/>
          </p:nvSpPr>
          <p:spPr>
            <a:xfrm>
              <a:off x="952500" y="4600575"/>
              <a:ext cx="838200" cy="701701"/>
            </a:xfrm>
            <a:prstGeom prst="wedgeRoundRectCallou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1003909" y="4705674"/>
              <a:ext cx="7353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/>
                <a:t>0.98</a:t>
              </a:r>
              <a:endParaRPr lang="zh-CN" altLang="en-US" sz="2400" dirty="0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543800" y="4690754"/>
            <a:ext cx="838200" cy="701701"/>
            <a:chOff x="952500" y="4600575"/>
            <a:chExt cx="838200" cy="701701"/>
          </a:xfrm>
        </p:grpSpPr>
        <p:sp>
          <p:nvSpPr>
            <p:cNvPr id="31" name="圆角矩形标注 30"/>
            <p:cNvSpPr/>
            <p:nvPr/>
          </p:nvSpPr>
          <p:spPr>
            <a:xfrm>
              <a:off x="952500" y="4600575"/>
              <a:ext cx="838200" cy="701701"/>
            </a:xfrm>
            <a:prstGeom prst="wedgeRoundRectCallou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1003909" y="4705674"/>
              <a:ext cx="7353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/>
                <a:t>0.95</a:t>
              </a:r>
              <a:endParaRPr lang="zh-CN" altLang="en-US" sz="2400" dirty="0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5088216" y="4705647"/>
            <a:ext cx="838200" cy="701701"/>
            <a:chOff x="952500" y="4600575"/>
            <a:chExt cx="838200" cy="701701"/>
          </a:xfrm>
        </p:grpSpPr>
        <p:sp>
          <p:nvSpPr>
            <p:cNvPr id="34" name="圆角矩形标注 33"/>
            <p:cNvSpPr/>
            <p:nvPr/>
          </p:nvSpPr>
          <p:spPr>
            <a:xfrm>
              <a:off x="952500" y="4600575"/>
              <a:ext cx="838200" cy="701701"/>
            </a:xfrm>
            <a:prstGeom prst="wedgeRoundRectCallou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1003909" y="4705674"/>
              <a:ext cx="7353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/>
                <a:t>0.99</a:t>
              </a:r>
              <a:endParaRPr lang="zh-CN" altLang="en-US" sz="2400" dirty="0"/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9791203" y="4728073"/>
            <a:ext cx="838200" cy="701701"/>
            <a:chOff x="952500" y="4600575"/>
            <a:chExt cx="838200" cy="701701"/>
          </a:xfrm>
        </p:grpSpPr>
        <p:sp>
          <p:nvSpPr>
            <p:cNvPr id="37" name="圆角矩形标注 36"/>
            <p:cNvSpPr/>
            <p:nvPr/>
          </p:nvSpPr>
          <p:spPr>
            <a:xfrm>
              <a:off x="952500" y="4600575"/>
              <a:ext cx="838200" cy="701701"/>
            </a:xfrm>
            <a:prstGeom prst="wedgeRoundRectCallou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1003909" y="4705674"/>
              <a:ext cx="7353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/>
                <a:t>0.91</a:t>
              </a:r>
              <a:endParaRPr lang="zh-CN" altLang="en-US" sz="2400" dirty="0"/>
            </a:p>
          </p:txBody>
        </p:sp>
      </p:grpSp>
      <p:sp>
        <p:nvSpPr>
          <p:cNvPr id="23" name="矩形 22"/>
          <p:cNvSpPr/>
          <p:nvPr/>
        </p:nvSpPr>
        <p:spPr>
          <a:xfrm>
            <a:off x="777692" y="1605064"/>
            <a:ext cx="33586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Consensus</a:t>
            </a:r>
            <a:endParaRPr lang="zh-CN" alt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25" name="Picture 2" descr="Image result for expert opinion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0784" y="1978263"/>
            <a:ext cx="2359035" cy="157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直接箭头连接符 9"/>
          <p:cNvCxnSpPr/>
          <p:nvPr/>
        </p:nvCxnSpPr>
        <p:spPr>
          <a:xfrm flipH="1" flipV="1">
            <a:off x="8559006" y="2128492"/>
            <a:ext cx="1381061" cy="44553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>
            <a:endCxn id="31" idx="3"/>
          </p:cNvCxnSpPr>
          <p:nvPr/>
        </p:nvCxnSpPr>
        <p:spPr>
          <a:xfrm flipH="1">
            <a:off x="8382000" y="2883612"/>
            <a:ext cx="2195993" cy="215799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>
            <a:endCxn id="20" idx="0"/>
          </p:cNvCxnSpPr>
          <p:nvPr/>
        </p:nvCxnSpPr>
        <p:spPr>
          <a:xfrm flipH="1">
            <a:off x="8559006" y="2883612"/>
            <a:ext cx="2360598" cy="256471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4314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Contents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1" dirty="0"/>
              <a:t>Introduction</a:t>
            </a:r>
          </a:p>
          <a:p>
            <a:r>
              <a:rPr lang="en-US" altLang="zh-CN" dirty="0"/>
              <a:t>Related Work</a:t>
            </a:r>
          </a:p>
          <a:p>
            <a:r>
              <a:rPr lang="en-US" altLang="zh-CN" dirty="0"/>
              <a:t>Algorithm</a:t>
            </a:r>
          </a:p>
          <a:p>
            <a:r>
              <a:rPr lang="en-US" altLang="zh-CN" dirty="0"/>
              <a:t>Implementation</a:t>
            </a:r>
          </a:p>
          <a:p>
            <a:r>
              <a:rPr lang="en-US" altLang="zh-CN" dirty="0"/>
              <a:t>Experiment Results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599862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Basic Idea</a:t>
            </a:r>
            <a:endParaRPr lang="zh-CN" altLang="en-US" dirty="0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7126" b="51308"/>
          <a:stretch/>
        </p:blipFill>
        <p:spPr>
          <a:xfrm>
            <a:off x="4955717" y="5407348"/>
            <a:ext cx="1973084" cy="1450652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8007" r="64333"/>
          <a:stretch/>
        </p:blipFill>
        <p:spPr>
          <a:xfrm>
            <a:off x="7353510" y="1430791"/>
            <a:ext cx="4604279" cy="3331596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5196" t="50198" r="32729"/>
          <a:stretch/>
        </p:blipFill>
        <p:spPr>
          <a:xfrm>
            <a:off x="2716756" y="5587811"/>
            <a:ext cx="1842392" cy="1419908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6546" t="45520"/>
          <a:stretch/>
        </p:blipFill>
        <p:spPr>
          <a:xfrm>
            <a:off x="156027" y="5302276"/>
            <a:ext cx="2164160" cy="1749374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695" t="3162" r="32431" b="48146"/>
          <a:stretch/>
        </p:blipFill>
        <p:spPr>
          <a:xfrm>
            <a:off x="7468640" y="5448330"/>
            <a:ext cx="2180732" cy="160332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71" t="3393" r="63755" b="47915"/>
          <a:stretch/>
        </p:blipFill>
        <p:spPr>
          <a:xfrm>
            <a:off x="9805988" y="5429774"/>
            <a:ext cx="2157412" cy="1586175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235710" y="4690754"/>
            <a:ext cx="838200" cy="701701"/>
            <a:chOff x="952500" y="4600575"/>
            <a:chExt cx="838200" cy="701701"/>
          </a:xfrm>
        </p:grpSpPr>
        <p:sp>
          <p:nvSpPr>
            <p:cNvPr id="8" name="圆角矩形标注 7"/>
            <p:cNvSpPr/>
            <p:nvPr/>
          </p:nvSpPr>
          <p:spPr>
            <a:xfrm>
              <a:off x="952500" y="4600575"/>
              <a:ext cx="838200" cy="701701"/>
            </a:xfrm>
            <a:prstGeom prst="wedgeRoundRectCallou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003909" y="4705674"/>
              <a:ext cx="7353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/>
                <a:t>0.97</a:t>
              </a:r>
              <a:endParaRPr lang="zh-CN" altLang="en-US" sz="2400" dirty="0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2774516" y="4705674"/>
            <a:ext cx="838200" cy="701701"/>
            <a:chOff x="952500" y="4600575"/>
            <a:chExt cx="838200" cy="701701"/>
          </a:xfrm>
        </p:grpSpPr>
        <p:sp>
          <p:nvSpPr>
            <p:cNvPr id="28" name="圆角矩形标注 27"/>
            <p:cNvSpPr/>
            <p:nvPr/>
          </p:nvSpPr>
          <p:spPr>
            <a:xfrm>
              <a:off x="952500" y="4600575"/>
              <a:ext cx="838200" cy="701701"/>
            </a:xfrm>
            <a:prstGeom prst="wedgeRoundRectCallou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1003909" y="4705674"/>
              <a:ext cx="7353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/>
                <a:t>0.98</a:t>
              </a:r>
              <a:endParaRPr lang="zh-CN" altLang="en-US" sz="2400" dirty="0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543800" y="4690754"/>
            <a:ext cx="838200" cy="701701"/>
            <a:chOff x="952500" y="4600575"/>
            <a:chExt cx="838200" cy="701701"/>
          </a:xfrm>
        </p:grpSpPr>
        <p:sp>
          <p:nvSpPr>
            <p:cNvPr id="31" name="圆角矩形标注 30"/>
            <p:cNvSpPr/>
            <p:nvPr/>
          </p:nvSpPr>
          <p:spPr>
            <a:xfrm>
              <a:off x="952500" y="4600575"/>
              <a:ext cx="838200" cy="701701"/>
            </a:xfrm>
            <a:prstGeom prst="wedgeRoundRectCallou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1003909" y="4705674"/>
              <a:ext cx="7353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/>
                <a:t>0.95</a:t>
              </a:r>
              <a:endParaRPr lang="zh-CN" altLang="en-US" sz="2400" dirty="0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5088216" y="4705647"/>
            <a:ext cx="838200" cy="701701"/>
            <a:chOff x="952500" y="4600575"/>
            <a:chExt cx="838200" cy="701701"/>
          </a:xfrm>
        </p:grpSpPr>
        <p:sp>
          <p:nvSpPr>
            <p:cNvPr id="34" name="圆角矩形标注 33"/>
            <p:cNvSpPr/>
            <p:nvPr/>
          </p:nvSpPr>
          <p:spPr>
            <a:xfrm>
              <a:off x="952500" y="4600575"/>
              <a:ext cx="838200" cy="701701"/>
            </a:xfrm>
            <a:prstGeom prst="wedgeRoundRectCallou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1003909" y="4705674"/>
              <a:ext cx="7353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/>
                <a:t>0.99</a:t>
              </a:r>
              <a:endParaRPr lang="zh-CN" altLang="en-US" sz="2400" dirty="0"/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9791203" y="4728073"/>
            <a:ext cx="838200" cy="701701"/>
            <a:chOff x="952500" y="4600575"/>
            <a:chExt cx="838200" cy="701701"/>
          </a:xfrm>
        </p:grpSpPr>
        <p:sp>
          <p:nvSpPr>
            <p:cNvPr id="37" name="圆角矩形标注 36"/>
            <p:cNvSpPr/>
            <p:nvPr/>
          </p:nvSpPr>
          <p:spPr>
            <a:xfrm>
              <a:off x="952500" y="4600575"/>
              <a:ext cx="838200" cy="701701"/>
            </a:xfrm>
            <a:prstGeom prst="wedgeRoundRectCallou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1003909" y="4705674"/>
              <a:ext cx="7353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/>
                <a:t>0.91</a:t>
              </a:r>
              <a:endParaRPr lang="zh-CN" altLang="en-US" sz="2400" dirty="0"/>
            </a:p>
          </p:txBody>
        </p:sp>
      </p:grpSp>
      <p:sp>
        <p:nvSpPr>
          <p:cNvPr id="23" name="矩形 22"/>
          <p:cNvSpPr/>
          <p:nvPr/>
        </p:nvSpPr>
        <p:spPr>
          <a:xfrm>
            <a:off x="3637952" y="1425474"/>
            <a:ext cx="33586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Consensus</a:t>
            </a:r>
            <a:endParaRPr lang="zh-CN" alt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22500" y="4728073"/>
            <a:ext cx="103746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800" b="0" cap="none" spc="0" dirty="0">
                <a:ln w="0"/>
                <a:solidFill>
                  <a:srgbClr val="FF0000"/>
                </a:solidFill>
                <a:effectLst/>
              </a:rPr>
              <a:t>X0.89</a:t>
            </a:r>
            <a:endParaRPr lang="zh-CN" altLang="en-US" sz="2800" b="0" cap="none" spc="0" dirty="0">
              <a:ln w="0"/>
              <a:solidFill>
                <a:srgbClr val="FF0000"/>
              </a:solidFill>
              <a:effectLst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6013308" y="4816660"/>
            <a:ext cx="103746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800" b="0" cap="none" spc="0" dirty="0">
                <a:ln w="0"/>
                <a:solidFill>
                  <a:srgbClr val="FF0000"/>
                </a:solidFill>
                <a:effectLst/>
              </a:rPr>
              <a:t>X0.93</a:t>
            </a:r>
            <a:endParaRPr lang="zh-CN" altLang="en-US" sz="2800" b="0" cap="none" spc="0" dirty="0">
              <a:ln w="0"/>
              <a:solidFill>
                <a:srgbClr val="FF0000"/>
              </a:solidFill>
              <a:effectLst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8530267" y="4794887"/>
            <a:ext cx="103746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800" b="0" cap="none" spc="0" dirty="0">
                <a:ln w="0"/>
                <a:solidFill>
                  <a:srgbClr val="FF0000"/>
                </a:solidFill>
                <a:effectLst/>
              </a:rPr>
              <a:t>X0.80</a:t>
            </a:r>
            <a:endParaRPr lang="zh-CN" altLang="en-US" sz="2800" b="0" cap="none" spc="0" dirty="0">
              <a:ln w="0"/>
              <a:solidFill>
                <a:srgbClr val="FF0000"/>
              </a:solidFill>
              <a:effectLst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10680814" y="4802394"/>
            <a:ext cx="103746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800" b="0" cap="none" spc="0" dirty="0">
                <a:ln w="0"/>
                <a:solidFill>
                  <a:srgbClr val="FF0000"/>
                </a:solidFill>
                <a:effectLst/>
              </a:rPr>
              <a:t>X0.70</a:t>
            </a:r>
            <a:endParaRPr lang="zh-CN" altLang="en-US" sz="2800" b="0" cap="none" spc="0" dirty="0">
              <a:ln w="0"/>
              <a:solidFill>
                <a:srgbClr val="FF0000"/>
              </a:solidFill>
              <a:effectLst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3693807" y="4749191"/>
            <a:ext cx="103746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800" b="0" cap="none" spc="0" dirty="0">
                <a:ln w="0"/>
                <a:solidFill>
                  <a:srgbClr val="FF0000"/>
                </a:solidFill>
                <a:effectLst/>
              </a:rPr>
              <a:t>X0.95</a:t>
            </a:r>
            <a:endParaRPr lang="zh-CN" altLang="en-US" sz="2800" b="0" cap="none" spc="0" dirty="0">
              <a:ln w="0"/>
              <a:solidFill>
                <a:srgbClr val="FF0000"/>
              </a:solidFill>
              <a:effectLst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287119" y="1425474"/>
            <a:ext cx="30812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0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Weighted</a:t>
            </a:r>
            <a:endParaRPr lang="zh-CN" altLang="en-US" sz="5400" b="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396550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Basic Idea – MUfoldQA_S</a:t>
            </a:r>
            <a:endParaRPr lang="zh-CN" altLang="en-US" dirty="0"/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8007" r="64333"/>
          <a:stretch/>
        </p:blipFill>
        <p:spPr>
          <a:xfrm>
            <a:off x="4260265" y="2030826"/>
            <a:ext cx="3671470" cy="2656628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3777491" y="5692117"/>
            <a:ext cx="7248062" cy="1220133"/>
            <a:chOff x="4943938" y="5809551"/>
            <a:chExt cx="7248062" cy="1220133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67126" b="51308"/>
            <a:stretch/>
          </p:blipFill>
          <p:spPr>
            <a:xfrm>
              <a:off x="7799243" y="5809551"/>
              <a:ext cx="1426033" cy="1048449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5196" t="50198" r="32729"/>
            <a:stretch/>
          </p:blipFill>
          <p:spPr>
            <a:xfrm>
              <a:off x="6411685" y="5954420"/>
              <a:ext cx="1366701" cy="1053299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66546" t="45520"/>
            <a:stretch/>
          </p:blipFill>
          <p:spPr>
            <a:xfrm>
              <a:off x="4943938" y="5809551"/>
              <a:ext cx="1444173" cy="1167381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4695" t="3162" r="32431" b="48146"/>
            <a:stretch/>
          </p:blipFill>
          <p:spPr>
            <a:xfrm>
              <a:off x="9246133" y="5932454"/>
              <a:ext cx="1492381" cy="1097230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371" t="3393" r="63755" b="47915"/>
            <a:stretch/>
          </p:blipFill>
          <p:spPr>
            <a:xfrm>
              <a:off x="10759371" y="5949776"/>
              <a:ext cx="1432629" cy="1053299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642413" y="6044974"/>
            <a:ext cx="15424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/>
              <a:t>Templates</a:t>
            </a:r>
            <a:endParaRPr lang="zh-CN" altLang="en-US" sz="2400" dirty="0"/>
          </a:p>
        </p:txBody>
      </p:sp>
      <p:grpSp>
        <p:nvGrpSpPr>
          <p:cNvPr id="15" name="组合 14"/>
          <p:cNvGrpSpPr/>
          <p:nvPr/>
        </p:nvGrpSpPr>
        <p:grpSpPr>
          <a:xfrm>
            <a:off x="4072169" y="5002992"/>
            <a:ext cx="838200" cy="701701"/>
            <a:chOff x="952500" y="4600575"/>
            <a:chExt cx="838200" cy="701701"/>
          </a:xfrm>
        </p:grpSpPr>
        <p:sp>
          <p:nvSpPr>
            <p:cNvPr id="22" name="圆角矩形标注 21"/>
            <p:cNvSpPr/>
            <p:nvPr/>
          </p:nvSpPr>
          <p:spPr>
            <a:xfrm>
              <a:off x="952500" y="4600575"/>
              <a:ext cx="838200" cy="701701"/>
            </a:xfrm>
            <a:prstGeom prst="wedgeRoundRectCallou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1003909" y="4705674"/>
              <a:ext cx="7353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/>
                <a:t>0.97</a:t>
              </a:r>
              <a:endParaRPr lang="zh-CN" altLang="en-US" sz="2400" dirty="0"/>
            </a:p>
          </p:txBody>
        </p:sp>
      </p:grpSp>
      <p:sp>
        <p:nvSpPr>
          <p:cNvPr id="24" name="矩形 23"/>
          <p:cNvSpPr/>
          <p:nvPr/>
        </p:nvSpPr>
        <p:spPr>
          <a:xfrm>
            <a:off x="4858959" y="5040311"/>
            <a:ext cx="103746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800" b="0" cap="none" spc="0" dirty="0">
                <a:ln w="0"/>
                <a:solidFill>
                  <a:srgbClr val="FF0000"/>
                </a:solidFill>
                <a:effectLst/>
              </a:rPr>
              <a:t>X0.89</a:t>
            </a:r>
            <a:endParaRPr lang="zh-CN" altLang="en-US" sz="2800" b="0" cap="none" spc="0" dirty="0">
              <a:ln w="0"/>
              <a:solidFill>
                <a:srgbClr val="FF0000"/>
              </a:solidFill>
              <a:effectLst/>
            </a:endParaRPr>
          </a:p>
        </p:txBody>
      </p:sp>
      <p:cxnSp>
        <p:nvCxnSpPr>
          <p:cNvPr id="6" name="直接箭头连接符 5"/>
          <p:cNvCxnSpPr>
            <a:stCxn id="19" idx="1"/>
            <a:endCxn id="3" idx="3"/>
          </p:cNvCxnSpPr>
          <p:nvPr/>
        </p:nvCxnSpPr>
        <p:spPr>
          <a:xfrm flipH="1" flipV="1">
            <a:off x="2184823" y="6275807"/>
            <a:ext cx="1592668" cy="1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/>
          <p:cNvSpPr/>
          <p:nvPr/>
        </p:nvSpPr>
        <p:spPr>
          <a:xfrm>
            <a:off x="1625297" y="5108091"/>
            <a:ext cx="12346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/>
              <a:t>GDT-TS</a:t>
            </a:r>
            <a:endParaRPr lang="zh-CN" altLang="en-US" sz="2400" dirty="0"/>
          </a:p>
        </p:txBody>
      </p:sp>
      <p:cxnSp>
        <p:nvCxnSpPr>
          <p:cNvPr id="26" name="直接箭头连接符 25"/>
          <p:cNvCxnSpPr>
            <a:endCxn id="25" idx="3"/>
          </p:cNvCxnSpPr>
          <p:nvPr/>
        </p:nvCxnSpPr>
        <p:spPr>
          <a:xfrm flipH="1" flipV="1">
            <a:off x="2859930" y="5338924"/>
            <a:ext cx="1146395" cy="2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矩形 26"/>
          <p:cNvSpPr/>
          <p:nvPr/>
        </p:nvSpPr>
        <p:spPr>
          <a:xfrm>
            <a:off x="6927474" y="5040311"/>
            <a:ext cx="37962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/>
              <a:t>BLOSUM45 Inspired weight</a:t>
            </a:r>
            <a:endParaRPr lang="zh-CN" altLang="en-US" sz="2400" dirty="0"/>
          </a:p>
        </p:txBody>
      </p:sp>
      <p:cxnSp>
        <p:nvCxnSpPr>
          <p:cNvPr id="28" name="直接箭头连接符 27"/>
          <p:cNvCxnSpPr/>
          <p:nvPr/>
        </p:nvCxnSpPr>
        <p:spPr>
          <a:xfrm flipV="1">
            <a:off x="5860465" y="5297278"/>
            <a:ext cx="978895" cy="9286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21741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Basic Idea – MUfoldQA_C</a:t>
            </a:r>
            <a:endParaRPr lang="zh-CN" altLang="en-US" dirty="0"/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8007" r="64333"/>
          <a:stretch/>
        </p:blipFill>
        <p:spPr>
          <a:xfrm>
            <a:off x="4260265" y="2030826"/>
            <a:ext cx="3671470" cy="2656628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3777491" y="5692117"/>
            <a:ext cx="7248062" cy="1220133"/>
            <a:chOff x="4943938" y="5809551"/>
            <a:chExt cx="7248062" cy="1220133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67126" b="51308"/>
            <a:stretch/>
          </p:blipFill>
          <p:spPr>
            <a:xfrm>
              <a:off x="7799243" y="5809551"/>
              <a:ext cx="1426033" cy="1048449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5196" t="50198" r="32729"/>
            <a:stretch/>
          </p:blipFill>
          <p:spPr>
            <a:xfrm>
              <a:off x="6411685" y="5954420"/>
              <a:ext cx="1366701" cy="1053299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66546" t="45520"/>
            <a:stretch/>
          </p:blipFill>
          <p:spPr>
            <a:xfrm>
              <a:off x="4943938" y="5809551"/>
              <a:ext cx="1444173" cy="1167381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4695" t="3162" r="32431" b="48146"/>
            <a:stretch/>
          </p:blipFill>
          <p:spPr>
            <a:xfrm>
              <a:off x="9246133" y="5932454"/>
              <a:ext cx="1492381" cy="1097230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371" t="3393" r="63755" b="47915"/>
            <a:stretch/>
          </p:blipFill>
          <p:spPr>
            <a:xfrm>
              <a:off x="10759371" y="5949776"/>
              <a:ext cx="1432629" cy="1053299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66675" y="6044974"/>
            <a:ext cx="26193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/>
              <a:t>Reference Models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4072169" y="5002992"/>
            <a:ext cx="838200" cy="701701"/>
            <a:chOff x="952500" y="4600575"/>
            <a:chExt cx="838200" cy="701701"/>
          </a:xfrm>
        </p:grpSpPr>
        <p:sp>
          <p:nvSpPr>
            <p:cNvPr id="22" name="圆角矩形标注 21"/>
            <p:cNvSpPr/>
            <p:nvPr/>
          </p:nvSpPr>
          <p:spPr>
            <a:xfrm>
              <a:off x="952500" y="4600575"/>
              <a:ext cx="838200" cy="701701"/>
            </a:xfrm>
            <a:prstGeom prst="wedgeRoundRectCallou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1003909" y="4705674"/>
              <a:ext cx="7353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/>
                <a:t>0.97</a:t>
              </a:r>
              <a:endParaRPr lang="zh-CN" altLang="en-US" sz="2400" dirty="0"/>
            </a:p>
          </p:txBody>
        </p:sp>
      </p:grpSp>
      <p:sp>
        <p:nvSpPr>
          <p:cNvPr id="24" name="矩形 23"/>
          <p:cNvSpPr/>
          <p:nvPr/>
        </p:nvSpPr>
        <p:spPr>
          <a:xfrm>
            <a:off x="4858959" y="5040311"/>
            <a:ext cx="103746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800" b="0" cap="none" spc="0" dirty="0">
                <a:ln w="0"/>
                <a:solidFill>
                  <a:srgbClr val="FF0000"/>
                </a:solidFill>
                <a:effectLst/>
              </a:rPr>
              <a:t>X0.89</a:t>
            </a:r>
            <a:endParaRPr lang="zh-CN" altLang="en-US" sz="2800" b="0" cap="none" spc="0" dirty="0">
              <a:ln w="0"/>
              <a:solidFill>
                <a:srgbClr val="FF0000"/>
              </a:solidFill>
              <a:effectLst/>
            </a:endParaRPr>
          </a:p>
        </p:txBody>
      </p:sp>
      <p:cxnSp>
        <p:nvCxnSpPr>
          <p:cNvPr id="6" name="直接箭头连接符 5"/>
          <p:cNvCxnSpPr>
            <a:stCxn id="19" idx="1"/>
            <a:endCxn id="3" idx="3"/>
          </p:cNvCxnSpPr>
          <p:nvPr/>
        </p:nvCxnSpPr>
        <p:spPr>
          <a:xfrm flipH="1" flipV="1">
            <a:off x="2686051" y="6275807"/>
            <a:ext cx="1091440" cy="1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/>
          <p:cNvSpPr/>
          <p:nvPr/>
        </p:nvSpPr>
        <p:spPr>
          <a:xfrm>
            <a:off x="1625297" y="5108091"/>
            <a:ext cx="12346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/>
              <a:t>GDT-TS</a:t>
            </a:r>
            <a:endParaRPr lang="zh-CN" altLang="en-US" sz="2400" dirty="0"/>
          </a:p>
        </p:txBody>
      </p:sp>
      <p:cxnSp>
        <p:nvCxnSpPr>
          <p:cNvPr id="26" name="直接箭头连接符 25"/>
          <p:cNvCxnSpPr>
            <a:endCxn id="25" idx="3"/>
          </p:cNvCxnSpPr>
          <p:nvPr/>
        </p:nvCxnSpPr>
        <p:spPr>
          <a:xfrm flipH="1" flipV="1">
            <a:off x="2859930" y="5338924"/>
            <a:ext cx="1146395" cy="2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矩形 26"/>
          <p:cNvSpPr/>
          <p:nvPr/>
        </p:nvSpPr>
        <p:spPr>
          <a:xfrm>
            <a:off x="6927474" y="5040311"/>
            <a:ext cx="34724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/>
              <a:t>MUfoldQA_S Local Score</a:t>
            </a:r>
            <a:endParaRPr lang="zh-CN" altLang="en-US" sz="2400" dirty="0"/>
          </a:p>
        </p:txBody>
      </p:sp>
      <p:cxnSp>
        <p:nvCxnSpPr>
          <p:cNvPr id="28" name="直接箭头连接符 27"/>
          <p:cNvCxnSpPr/>
          <p:nvPr/>
        </p:nvCxnSpPr>
        <p:spPr>
          <a:xfrm flipV="1">
            <a:off x="5860465" y="5297278"/>
            <a:ext cx="978895" cy="9286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88249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Basic Idea – MUfoldQA_C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7126" b="51308"/>
          <a:stretch/>
        </p:blipFill>
        <p:spPr>
          <a:xfrm>
            <a:off x="7168454" y="3899992"/>
            <a:ext cx="1580130" cy="116174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8007" r="64333"/>
          <a:stretch/>
        </p:blipFill>
        <p:spPr>
          <a:xfrm>
            <a:off x="6626220" y="1568208"/>
            <a:ext cx="2933703" cy="212278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6546" t="45520"/>
          <a:stretch/>
        </p:blipFill>
        <p:spPr>
          <a:xfrm>
            <a:off x="5288306" y="3703534"/>
            <a:ext cx="1733152" cy="140097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71" t="3393" r="63755" b="47915"/>
          <a:stretch/>
        </p:blipFill>
        <p:spPr>
          <a:xfrm>
            <a:off x="9042576" y="3899992"/>
            <a:ext cx="1727748" cy="1270278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243483" y="6253909"/>
            <a:ext cx="16754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/>
              <a:t>Templates</a:t>
            </a:r>
            <a:endParaRPr lang="zh-CN" altLang="en-US" sz="2400" dirty="0"/>
          </a:p>
        </p:txBody>
      </p:sp>
      <p:cxnSp>
        <p:nvCxnSpPr>
          <p:cNvPr id="11" name="直接箭头连接符 10"/>
          <p:cNvCxnSpPr>
            <a:stCxn id="7" idx="1"/>
          </p:cNvCxnSpPr>
          <p:nvPr/>
        </p:nvCxnSpPr>
        <p:spPr>
          <a:xfrm flipH="1" flipV="1">
            <a:off x="3553924" y="4404020"/>
            <a:ext cx="1734382" cy="1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 flipV="1">
            <a:off x="6279693" y="3202746"/>
            <a:ext cx="914367" cy="51662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>
            <a:stCxn id="4" idx="0"/>
          </p:cNvCxnSpPr>
          <p:nvPr/>
        </p:nvCxnSpPr>
        <p:spPr>
          <a:xfrm flipV="1">
            <a:off x="7958519" y="3403118"/>
            <a:ext cx="2174" cy="49687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>
            <a:stCxn id="9" idx="0"/>
          </p:cNvCxnSpPr>
          <p:nvPr/>
        </p:nvCxnSpPr>
        <p:spPr>
          <a:xfrm flipH="1" flipV="1">
            <a:off x="9040435" y="3129743"/>
            <a:ext cx="866015" cy="77024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7126" b="51308"/>
          <a:stretch/>
        </p:blipFill>
        <p:spPr>
          <a:xfrm>
            <a:off x="7168454" y="6003040"/>
            <a:ext cx="1356309" cy="997186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5196" t="50198" r="32729"/>
          <a:stretch/>
        </p:blipFill>
        <p:spPr>
          <a:xfrm>
            <a:off x="5546953" y="6054230"/>
            <a:ext cx="1189923" cy="917058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6546" t="45520"/>
          <a:stretch/>
        </p:blipFill>
        <p:spPr>
          <a:xfrm>
            <a:off x="3775360" y="5936803"/>
            <a:ext cx="1355716" cy="1095878"/>
          </a:xfrm>
          <a:prstGeom prst="rect">
            <a:avLst/>
          </a:prstGeom>
        </p:spPr>
      </p:pic>
      <p:cxnSp>
        <p:nvCxnSpPr>
          <p:cNvPr id="40" name="直接箭头连接符 39"/>
          <p:cNvCxnSpPr>
            <a:stCxn id="32" idx="1"/>
            <a:endCxn id="10" idx="3"/>
          </p:cNvCxnSpPr>
          <p:nvPr/>
        </p:nvCxnSpPr>
        <p:spPr>
          <a:xfrm flipH="1">
            <a:off x="1918942" y="6484742"/>
            <a:ext cx="1856418" cy="0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箭头连接符 42"/>
          <p:cNvCxnSpPr/>
          <p:nvPr/>
        </p:nvCxnSpPr>
        <p:spPr>
          <a:xfrm flipV="1">
            <a:off x="4605952" y="5009544"/>
            <a:ext cx="862826" cy="86291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箭头连接符 45"/>
          <p:cNvCxnSpPr/>
          <p:nvPr/>
        </p:nvCxnSpPr>
        <p:spPr>
          <a:xfrm flipV="1">
            <a:off x="6175465" y="4947075"/>
            <a:ext cx="5404" cy="98972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箭头连接符 47"/>
          <p:cNvCxnSpPr/>
          <p:nvPr/>
        </p:nvCxnSpPr>
        <p:spPr>
          <a:xfrm flipH="1" flipV="1">
            <a:off x="6884533" y="4894080"/>
            <a:ext cx="693341" cy="87230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矩形 50"/>
          <p:cNvSpPr/>
          <p:nvPr/>
        </p:nvSpPr>
        <p:spPr>
          <a:xfrm>
            <a:off x="787552" y="4173188"/>
            <a:ext cx="26193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/>
              <a:t>Reference Models</a:t>
            </a:r>
          </a:p>
        </p:txBody>
      </p:sp>
      <p:sp>
        <p:nvSpPr>
          <p:cNvPr id="54" name="矩形 53"/>
          <p:cNvSpPr/>
          <p:nvPr/>
        </p:nvSpPr>
        <p:spPr>
          <a:xfrm>
            <a:off x="3143530" y="2281662"/>
            <a:ext cx="11487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/>
              <a:t>Decoy</a:t>
            </a:r>
          </a:p>
        </p:txBody>
      </p:sp>
      <p:cxnSp>
        <p:nvCxnSpPr>
          <p:cNvPr id="55" name="直接箭头连接符 54"/>
          <p:cNvCxnSpPr>
            <a:endCxn id="54" idx="3"/>
          </p:cNvCxnSpPr>
          <p:nvPr/>
        </p:nvCxnSpPr>
        <p:spPr>
          <a:xfrm flipH="1">
            <a:off x="4292301" y="2500044"/>
            <a:ext cx="2479446" cy="12451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62222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Overview MUfoldQA_S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79007" y="1454109"/>
            <a:ext cx="9833986" cy="5094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9890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Overview MUfoldQA_C</a:t>
            </a:r>
            <a:endParaRPr lang="zh-CN" altLang="en-US" dirty="0"/>
          </a:p>
        </p:txBody>
      </p:sp>
      <p:pic>
        <p:nvPicPr>
          <p:cNvPr id="73" name="内容占位符 7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0853" y="1144588"/>
            <a:ext cx="10330294" cy="5713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7358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Step 1: Generate Templates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Run Blast and HHsearch to find templates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8459" y="2682874"/>
            <a:ext cx="7675082" cy="3629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2443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Step 2: Select Top templates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sz="3600" dirty="0"/>
                  <a:t>Sort by </a:t>
                </a:r>
                <a:endParaRPr lang="en-US" altLang="zh-CN" sz="3600" i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600" i="1">
                          <a:latin typeface="Cambria Math" panose="02040503050406030204" pitchFamily="18" charset="0"/>
                        </a:rPr>
                        <m:t>𝑆𝑜𝑟𝑡𝑆𝑐𝑜𝑟𝑒</m:t>
                      </m:r>
                      <m:r>
                        <a:rPr lang="en-US" altLang="zh-CN" sz="3600" i="1">
                          <a:latin typeface="Cambria Math" panose="02040503050406030204" pitchFamily="18" charset="0"/>
                        </a:rPr>
                        <m:t>=(3−</m:t>
                      </m:r>
                      <m:func>
                        <m:funcPr>
                          <m:ctrlPr>
                            <a:rPr lang="zh-CN" altLang="zh-CN" sz="3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zh-CN" altLang="zh-CN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360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altLang="zh-CN" sz="3600" i="1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sub>
                          </m:sSub>
                        </m:fName>
                        <m:e>
                          <m:r>
                            <a:rPr lang="en-US" altLang="zh-CN" sz="36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func>
                      <m:r>
                        <a:rPr lang="en-US" altLang="zh-CN" sz="3600" i="1">
                          <a:latin typeface="Cambria Math" panose="02040503050406030204" pitchFamily="18" charset="0"/>
                        </a:rPr>
                        <m:t>)∙</m:t>
                      </m:r>
                      <m:r>
                        <a:rPr lang="en-US" altLang="zh-CN" sz="3600" i="1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altLang="zh-CN" sz="3600" i="1"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en-US" altLang="zh-CN" sz="3600" i="1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altLang="zh-CN" sz="3600" dirty="0"/>
              </a:p>
              <a:p>
                <a:pPr marL="1371600" lvl="3" indent="0">
                  <a:buNone/>
                </a:pPr>
                <a:r>
                  <a:rPr lang="en-US" altLang="zh-CN" sz="2200" dirty="0"/>
                  <a:t>E: E-value </a:t>
                </a:r>
              </a:p>
              <a:p>
                <a:pPr marL="1371600" lvl="3" indent="0">
                  <a:buNone/>
                </a:pPr>
                <a:r>
                  <a:rPr lang="en-US" altLang="zh-CN" sz="2200" dirty="0"/>
                  <a:t>I: Percentage of identical sequences </a:t>
                </a:r>
              </a:p>
              <a:p>
                <a:pPr marL="1371600" lvl="3" indent="0">
                  <a:buNone/>
                </a:pPr>
                <a:r>
                  <a:rPr lang="en-US" altLang="zh-CN" sz="2200" dirty="0"/>
                  <a:t>C: cover rate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𝐿𝑒𝑛𝑔𝑡h</m:t>
                        </m:r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altLang="zh-CN" sz="2200" dirty="0"/>
                          <m:t>template</m:t>
                        </m:r>
                        <m:r>
                          <m:rPr>
                            <m:nor/>
                          </m:rPr>
                          <a:rPr lang="en-US" altLang="zh-CN" sz="2200" dirty="0"/>
                          <m:t> </m:t>
                        </m:r>
                        <m:r>
                          <m:rPr>
                            <m:nor/>
                          </m:rPr>
                          <a:rPr lang="en-US" altLang="zh-CN" sz="2200" dirty="0"/>
                          <m:t>sequence</m:t>
                        </m:r>
                        <m:r>
                          <a:rPr lang="en-US" altLang="zh-CN" sz="2200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𝐿𝑒𝑛𝑔𝑡h</m:t>
                        </m:r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altLang="zh-CN" sz="2200" dirty="0"/>
                          <m:t>target</m:t>
                        </m:r>
                        <m:r>
                          <m:rPr>
                            <m:nor/>
                          </m:rPr>
                          <a:rPr lang="en-US" altLang="zh-CN" sz="2200" dirty="0"/>
                          <m:t> </m:t>
                        </m:r>
                        <m:r>
                          <m:rPr>
                            <m:nor/>
                          </m:rPr>
                          <a:rPr lang="en-US" altLang="zh-CN" sz="2200" dirty="0"/>
                          <m:t>sequence</m:t>
                        </m:r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altLang="zh-CN" sz="2200" dirty="0"/>
              </a:p>
              <a:p>
                <a:r>
                  <a:rPr lang="en-US" altLang="zh-CN" sz="3600" dirty="0"/>
                  <a:t>Select top 10</a:t>
                </a:r>
                <a:endParaRPr lang="zh-CN" altLang="zh-CN" sz="3600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623" t="-33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31909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Step 3: Calculate GDT-TS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GDT-TS between decoy and multiple Template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7126" b="51308"/>
          <a:stretch/>
        </p:blipFill>
        <p:spPr>
          <a:xfrm>
            <a:off x="6767657" y="5773973"/>
            <a:ext cx="1580130" cy="116174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8007" r="64333"/>
          <a:stretch/>
        </p:blipFill>
        <p:spPr>
          <a:xfrm>
            <a:off x="6210123" y="2740922"/>
            <a:ext cx="3687306" cy="266808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5196" t="50198" r="32729"/>
          <a:stretch/>
        </p:blipFill>
        <p:spPr>
          <a:xfrm>
            <a:off x="5184995" y="5774946"/>
            <a:ext cx="1475468" cy="113712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6546" t="45520"/>
          <a:stretch/>
        </p:blipFill>
        <p:spPr>
          <a:xfrm>
            <a:off x="3387119" y="5611413"/>
            <a:ext cx="1733152" cy="140097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695" t="3162" r="32431" b="48146"/>
          <a:stretch/>
        </p:blipFill>
        <p:spPr>
          <a:xfrm>
            <a:off x="8477235" y="5669896"/>
            <a:ext cx="1746424" cy="128400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71" t="3393" r="63755" b="47915"/>
          <a:stretch/>
        </p:blipFill>
        <p:spPr>
          <a:xfrm>
            <a:off x="10446800" y="5773973"/>
            <a:ext cx="1727748" cy="1270278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252041" y="6081067"/>
            <a:ext cx="16754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/>
              <a:t>Templates</a:t>
            </a:r>
            <a:endParaRPr lang="zh-CN" altLang="en-US" sz="2400" dirty="0"/>
          </a:p>
        </p:txBody>
      </p:sp>
      <p:cxnSp>
        <p:nvCxnSpPr>
          <p:cNvPr id="11" name="直接箭头连接符 10"/>
          <p:cNvCxnSpPr>
            <a:stCxn id="7" idx="1"/>
            <a:endCxn id="10" idx="3"/>
          </p:cNvCxnSpPr>
          <p:nvPr/>
        </p:nvCxnSpPr>
        <p:spPr>
          <a:xfrm flipH="1">
            <a:off x="1927500" y="6311900"/>
            <a:ext cx="1459619" cy="0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>
            <a:stCxn id="7" idx="0"/>
          </p:cNvCxnSpPr>
          <p:nvPr/>
        </p:nvCxnSpPr>
        <p:spPr>
          <a:xfrm flipV="1">
            <a:off x="4253695" y="5124599"/>
            <a:ext cx="1135680" cy="48681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/>
        </p:nvCxnSpPr>
        <p:spPr>
          <a:xfrm flipV="1">
            <a:off x="5974319" y="5124600"/>
            <a:ext cx="692563" cy="48681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/>
          <p:nvPr/>
        </p:nvCxnSpPr>
        <p:spPr>
          <a:xfrm flipV="1">
            <a:off x="7123642" y="5161207"/>
            <a:ext cx="532845" cy="54529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/>
          <p:cNvCxnSpPr/>
          <p:nvPr/>
        </p:nvCxnSpPr>
        <p:spPr>
          <a:xfrm flipH="1" flipV="1">
            <a:off x="8477235" y="5124599"/>
            <a:ext cx="327636" cy="58190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/>
          <p:cNvCxnSpPr/>
          <p:nvPr/>
        </p:nvCxnSpPr>
        <p:spPr>
          <a:xfrm flipH="1" flipV="1">
            <a:off x="9625619" y="4938549"/>
            <a:ext cx="1221385" cy="74230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09620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Step 4: Calculate Sequence-Based Weight</a:t>
            </a:r>
            <a:endParaRPr lang="zh-CN" altLang="en-US" dirty="0"/>
          </a:p>
        </p:txBody>
      </p:sp>
      <p:sp>
        <p:nvSpPr>
          <p:cNvPr id="13" name="内容占位符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Extract template sequence</a:t>
            </a:r>
          </a:p>
          <a:p>
            <a:r>
              <a:rPr lang="en-US" altLang="zh-CN" dirty="0"/>
              <a:t>Compare with Target sequence</a:t>
            </a:r>
            <a:endParaRPr lang="zh-CN" altLang="en-US" dirty="0"/>
          </a:p>
          <a:p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2445204" y="3181472"/>
                <a:ext cx="2087110" cy="5668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8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zh-CN" altLang="en-US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zh-CN" altLang="en-US" sz="2800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zh-CN" altLang="en-US" sz="28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zh-CN" altLang="en-US" sz="2800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zh-CN" alt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sz="2800" i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zh-CN" altLang="en-US" sz="2800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+6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5204" y="3181472"/>
                <a:ext cx="2087110" cy="56682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5" name="表格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4468727"/>
              </p:ext>
            </p:extLst>
          </p:nvPr>
        </p:nvGraphicFramePr>
        <p:xfrm>
          <a:off x="0" y="5239078"/>
          <a:ext cx="12192000" cy="1427163"/>
        </p:xfrm>
        <a:graphic>
          <a:graphicData uri="http://schemas.openxmlformats.org/drawingml/2006/table">
            <a:tbl>
              <a:tblPr/>
              <a:tblGrid>
                <a:gridCol w="1609344">
                  <a:extLst>
                    <a:ext uri="{9D8B030D-6E8A-4147-A177-3AD203B41FA5}">
                      <a16:colId xmlns:a16="http://schemas.microsoft.com/office/drawing/2014/main" val="883563721"/>
                    </a:ext>
                  </a:extLst>
                </a:gridCol>
                <a:gridCol w="804672">
                  <a:extLst>
                    <a:ext uri="{9D8B030D-6E8A-4147-A177-3AD203B41FA5}">
                      <a16:colId xmlns:a16="http://schemas.microsoft.com/office/drawing/2014/main" val="3065185903"/>
                    </a:ext>
                  </a:extLst>
                </a:gridCol>
                <a:gridCol w="804672">
                  <a:extLst>
                    <a:ext uri="{9D8B030D-6E8A-4147-A177-3AD203B41FA5}">
                      <a16:colId xmlns:a16="http://schemas.microsoft.com/office/drawing/2014/main" val="2930264181"/>
                    </a:ext>
                  </a:extLst>
                </a:gridCol>
                <a:gridCol w="804672">
                  <a:extLst>
                    <a:ext uri="{9D8B030D-6E8A-4147-A177-3AD203B41FA5}">
                      <a16:colId xmlns:a16="http://schemas.microsoft.com/office/drawing/2014/main" val="4043779186"/>
                    </a:ext>
                  </a:extLst>
                </a:gridCol>
                <a:gridCol w="804672">
                  <a:extLst>
                    <a:ext uri="{9D8B030D-6E8A-4147-A177-3AD203B41FA5}">
                      <a16:colId xmlns:a16="http://schemas.microsoft.com/office/drawing/2014/main" val="4221828666"/>
                    </a:ext>
                  </a:extLst>
                </a:gridCol>
                <a:gridCol w="804672">
                  <a:extLst>
                    <a:ext uri="{9D8B030D-6E8A-4147-A177-3AD203B41FA5}">
                      <a16:colId xmlns:a16="http://schemas.microsoft.com/office/drawing/2014/main" val="2710413028"/>
                    </a:ext>
                  </a:extLst>
                </a:gridCol>
                <a:gridCol w="926592">
                  <a:extLst>
                    <a:ext uri="{9D8B030D-6E8A-4147-A177-3AD203B41FA5}">
                      <a16:colId xmlns:a16="http://schemas.microsoft.com/office/drawing/2014/main" val="125707376"/>
                    </a:ext>
                  </a:extLst>
                </a:gridCol>
                <a:gridCol w="804672">
                  <a:extLst>
                    <a:ext uri="{9D8B030D-6E8A-4147-A177-3AD203B41FA5}">
                      <a16:colId xmlns:a16="http://schemas.microsoft.com/office/drawing/2014/main" val="168888565"/>
                    </a:ext>
                  </a:extLst>
                </a:gridCol>
                <a:gridCol w="804672">
                  <a:extLst>
                    <a:ext uri="{9D8B030D-6E8A-4147-A177-3AD203B41FA5}">
                      <a16:colId xmlns:a16="http://schemas.microsoft.com/office/drawing/2014/main" val="768229504"/>
                    </a:ext>
                  </a:extLst>
                </a:gridCol>
                <a:gridCol w="804672">
                  <a:extLst>
                    <a:ext uri="{9D8B030D-6E8A-4147-A177-3AD203B41FA5}">
                      <a16:colId xmlns:a16="http://schemas.microsoft.com/office/drawing/2014/main" val="2380959408"/>
                    </a:ext>
                  </a:extLst>
                </a:gridCol>
                <a:gridCol w="804672">
                  <a:extLst>
                    <a:ext uri="{9D8B030D-6E8A-4147-A177-3AD203B41FA5}">
                      <a16:colId xmlns:a16="http://schemas.microsoft.com/office/drawing/2014/main" val="2064743992"/>
                    </a:ext>
                  </a:extLst>
                </a:gridCol>
                <a:gridCol w="804672">
                  <a:extLst>
                    <a:ext uri="{9D8B030D-6E8A-4147-A177-3AD203B41FA5}">
                      <a16:colId xmlns:a16="http://schemas.microsoft.com/office/drawing/2014/main" val="3051657761"/>
                    </a:ext>
                  </a:extLst>
                </a:gridCol>
                <a:gridCol w="804672">
                  <a:extLst>
                    <a:ext uri="{9D8B030D-6E8A-4147-A177-3AD203B41FA5}">
                      <a16:colId xmlns:a16="http://schemas.microsoft.com/office/drawing/2014/main" val="2519332606"/>
                    </a:ext>
                  </a:extLst>
                </a:gridCol>
                <a:gridCol w="804672">
                  <a:extLst>
                    <a:ext uri="{9D8B030D-6E8A-4147-A177-3AD203B41FA5}">
                      <a16:colId xmlns:a16="http://schemas.microsoft.com/office/drawing/2014/main" val="490124320"/>
                    </a:ext>
                  </a:extLst>
                </a:gridCol>
              </a:tblGrid>
              <a:tr h="4757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Template 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Q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K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7639210"/>
                  </a:ext>
                </a:extLst>
              </a:tr>
              <a:tr h="4757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Target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Q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K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K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5054994"/>
                  </a:ext>
                </a:extLst>
              </a:tr>
              <a:tr h="475721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Weight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4096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512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4096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16384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2048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2048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3733989"/>
                  </a:ext>
                </a:extLst>
              </a:tr>
            </a:tbl>
          </a:graphicData>
        </a:graphic>
      </p:graphicFrame>
      <p:pic>
        <p:nvPicPr>
          <p:cNvPr id="17" name="图片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5016" y="1912385"/>
            <a:ext cx="3664470" cy="2730390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7991392" y="2802324"/>
            <a:ext cx="378619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4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BLOSUM45</a:t>
            </a:r>
            <a:endParaRPr lang="zh-CN" altLang="en-US" sz="4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68755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The Problem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Protein structure prediction is one of the most popular problem in  bioinformatics</a:t>
            </a:r>
          </a:p>
          <a:p>
            <a:endParaRPr lang="zh-CN" altLang="en-US" dirty="0"/>
          </a:p>
        </p:txBody>
      </p:sp>
      <p:pic>
        <p:nvPicPr>
          <p:cNvPr id="1028" name="Picture 4" descr="http://www.robotics.tu-berlin.de/fileadmin/_processed_/1/1f/csm_compbio_seq2struct_1614a2532b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5930" y="3000689"/>
            <a:ext cx="6960140" cy="2897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037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/>
          <a:lstStyle/>
          <a:p>
            <a:r>
              <a:rPr lang="en-US" altLang="zh-CN" dirty="0"/>
              <a:t>Step 5: Calculate Local and Global Weighted Score</a:t>
            </a:r>
            <a:endParaRPr lang="zh-CN" altLang="en-US" dirty="0"/>
          </a:p>
        </p:txBody>
      </p:sp>
      <p:graphicFrame>
        <p:nvGraphicFramePr>
          <p:cNvPr id="9" name="内容占位符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9339060"/>
              </p:ext>
            </p:extLst>
          </p:nvPr>
        </p:nvGraphicFramePr>
        <p:xfrm>
          <a:off x="838197" y="1921106"/>
          <a:ext cx="10515605" cy="4494912"/>
        </p:xfrm>
        <a:graphic>
          <a:graphicData uri="http://schemas.openxmlformats.org/drawingml/2006/table">
            <a:tbl>
              <a:tblPr/>
              <a:tblGrid>
                <a:gridCol w="1949012">
                  <a:extLst>
                    <a:ext uri="{9D8B030D-6E8A-4147-A177-3AD203B41FA5}">
                      <a16:colId xmlns:a16="http://schemas.microsoft.com/office/drawing/2014/main" val="727020034"/>
                    </a:ext>
                  </a:extLst>
                </a:gridCol>
                <a:gridCol w="1223799">
                  <a:extLst>
                    <a:ext uri="{9D8B030D-6E8A-4147-A177-3AD203B41FA5}">
                      <a16:colId xmlns:a16="http://schemas.microsoft.com/office/drawing/2014/main" val="1421261244"/>
                    </a:ext>
                  </a:extLst>
                </a:gridCol>
                <a:gridCol w="1223799">
                  <a:extLst>
                    <a:ext uri="{9D8B030D-6E8A-4147-A177-3AD203B41FA5}">
                      <a16:colId xmlns:a16="http://schemas.microsoft.com/office/drawing/2014/main" val="800845115"/>
                    </a:ext>
                  </a:extLst>
                </a:gridCol>
                <a:gridCol w="1223799">
                  <a:extLst>
                    <a:ext uri="{9D8B030D-6E8A-4147-A177-3AD203B41FA5}">
                      <a16:colId xmlns:a16="http://schemas.microsoft.com/office/drawing/2014/main" val="1638127080"/>
                    </a:ext>
                  </a:extLst>
                </a:gridCol>
                <a:gridCol w="1223799">
                  <a:extLst>
                    <a:ext uri="{9D8B030D-6E8A-4147-A177-3AD203B41FA5}">
                      <a16:colId xmlns:a16="http://schemas.microsoft.com/office/drawing/2014/main" val="1818962995"/>
                    </a:ext>
                  </a:extLst>
                </a:gridCol>
                <a:gridCol w="1223799">
                  <a:extLst>
                    <a:ext uri="{9D8B030D-6E8A-4147-A177-3AD203B41FA5}">
                      <a16:colId xmlns:a16="http://schemas.microsoft.com/office/drawing/2014/main" val="3643250295"/>
                    </a:ext>
                  </a:extLst>
                </a:gridCol>
                <a:gridCol w="1223799">
                  <a:extLst>
                    <a:ext uri="{9D8B030D-6E8A-4147-A177-3AD203B41FA5}">
                      <a16:colId xmlns:a16="http://schemas.microsoft.com/office/drawing/2014/main" val="3559283577"/>
                    </a:ext>
                  </a:extLst>
                </a:gridCol>
                <a:gridCol w="1223799">
                  <a:extLst>
                    <a:ext uri="{9D8B030D-6E8A-4147-A177-3AD203B41FA5}">
                      <a16:colId xmlns:a16="http://schemas.microsoft.com/office/drawing/2014/main" val="881911466"/>
                    </a:ext>
                  </a:extLst>
                </a:gridCol>
              </a:tblGrid>
              <a:tr h="2080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 CA position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4769896"/>
                  </a:ext>
                </a:extLst>
              </a:tr>
              <a:tr h="2080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Template 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0.72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0.72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0.72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NaN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0.72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0.72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0.72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3748152"/>
                  </a:ext>
                </a:extLst>
              </a:tr>
              <a:tr h="4160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Weight 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2048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2048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2048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NaN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2048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64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946233"/>
                  </a:ext>
                </a:extLst>
              </a:tr>
              <a:tr h="4160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Template 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0.61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0.61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NaN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NaN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0.61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0.61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0.61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3916973"/>
                  </a:ext>
                </a:extLst>
              </a:tr>
              <a:tr h="4160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Weight 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2048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NaN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NaN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64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32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9305110"/>
                  </a:ext>
                </a:extLst>
              </a:tr>
              <a:tr h="4160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Template 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0.63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0.63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0.63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NaN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0.63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0.63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0.63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906890"/>
                  </a:ext>
                </a:extLst>
              </a:tr>
              <a:tr h="4160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Weight 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32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32.00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128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NaN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32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512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32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8566586"/>
                  </a:ext>
                </a:extLst>
              </a:tr>
              <a:tr h="416038">
                <a:tc>
                  <a:txBody>
                    <a:bodyPr/>
                    <a:lstStyle/>
                    <a:p>
                      <a:pPr algn="ctr" fontAlgn="b"/>
                      <a:endParaRPr lang="zh-CN" altLang="en-US" sz="24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24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9105110"/>
                  </a:ext>
                </a:extLst>
              </a:tr>
              <a:tr h="4160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Local Score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0.70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0.66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0.71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0.71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0.63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0.67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4035185"/>
                  </a:ext>
                </a:extLst>
              </a:tr>
              <a:tr h="416038">
                <a:tc>
                  <a:txBody>
                    <a:bodyPr/>
                    <a:lstStyle/>
                    <a:p>
                      <a:pPr algn="ctr" fontAlgn="b"/>
                      <a:endParaRPr lang="zh-CN" altLang="en-US" sz="24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24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24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24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24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24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24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24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099442"/>
                  </a:ext>
                </a:extLst>
              </a:tr>
              <a:tr h="4160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Global Score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0.58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24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24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24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24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90049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3530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/>
          <a:lstStyle/>
          <a:p>
            <a:r>
              <a:rPr lang="en-US" altLang="zh-CN" dirty="0"/>
              <a:t>Step 5: Calculate Local and Global Weighted Score</a:t>
            </a:r>
            <a:endParaRPr lang="zh-CN" altLang="en-US" dirty="0"/>
          </a:p>
        </p:txBody>
      </p:sp>
      <p:graphicFrame>
        <p:nvGraphicFramePr>
          <p:cNvPr id="9" name="内容占位符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5832685"/>
              </p:ext>
            </p:extLst>
          </p:nvPr>
        </p:nvGraphicFramePr>
        <p:xfrm>
          <a:off x="838197" y="1921106"/>
          <a:ext cx="10515605" cy="4494912"/>
        </p:xfrm>
        <a:graphic>
          <a:graphicData uri="http://schemas.openxmlformats.org/drawingml/2006/table">
            <a:tbl>
              <a:tblPr/>
              <a:tblGrid>
                <a:gridCol w="1949012">
                  <a:extLst>
                    <a:ext uri="{9D8B030D-6E8A-4147-A177-3AD203B41FA5}">
                      <a16:colId xmlns:a16="http://schemas.microsoft.com/office/drawing/2014/main" val="727020034"/>
                    </a:ext>
                  </a:extLst>
                </a:gridCol>
                <a:gridCol w="1223799">
                  <a:extLst>
                    <a:ext uri="{9D8B030D-6E8A-4147-A177-3AD203B41FA5}">
                      <a16:colId xmlns:a16="http://schemas.microsoft.com/office/drawing/2014/main" val="1421261244"/>
                    </a:ext>
                  </a:extLst>
                </a:gridCol>
                <a:gridCol w="1223799">
                  <a:extLst>
                    <a:ext uri="{9D8B030D-6E8A-4147-A177-3AD203B41FA5}">
                      <a16:colId xmlns:a16="http://schemas.microsoft.com/office/drawing/2014/main" val="800845115"/>
                    </a:ext>
                  </a:extLst>
                </a:gridCol>
                <a:gridCol w="1223799">
                  <a:extLst>
                    <a:ext uri="{9D8B030D-6E8A-4147-A177-3AD203B41FA5}">
                      <a16:colId xmlns:a16="http://schemas.microsoft.com/office/drawing/2014/main" val="1638127080"/>
                    </a:ext>
                  </a:extLst>
                </a:gridCol>
                <a:gridCol w="1223799">
                  <a:extLst>
                    <a:ext uri="{9D8B030D-6E8A-4147-A177-3AD203B41FA5}">
                      <a16:colId xmlns:a16="http://schemas.microsoft.com/office/drawing/2014/main" val="1818962995"/>
                    </a:ext>
                  </a:extLst>
                </a:gridCol>
                <a:gridCol w="1223799">
                  <a:extLst>
                    <a:ext uri="{9D8B030D-6E8A-4147-A177-3AD203B41FA5}">
                      <a16:colId xmlns:a16="http://schemas.microsoft.com/office/drawing/2014/main" val="3643250295"/>
                    </a:ext>
                  </a:extLst>
                </a:gridCol>
                <a:gridCol w="1223799">
                  <a:extLst>
                    <a:ext uri="{9D8B030D-6E8A-4147-A177-3AD203B41FA5}">
                      <a16:colId xmlns:a16="http://schemas.microsoft.com/office/drawing/2014/main" val="3559283577"/>
                    </a:ext>
                  </a:extLst>
                </a:gridCol>
                <a:gridCol w="1223799">
                  <a:extLst>
                    <a:ext uri="{9D8B030D-6E8A-4147-A177-3AD203B41FA5}">
                      <a16:colId xmlns:a16="http://schemas.microsoft.com/office/drawing/2014/main" val="881911466"/>
                    </a:ext>
                  </a:extLst>
                </a:gridCol>
              </a:tblGrid>
              <a:tr h="2080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 CA position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4769896"/>
                  </a:ext>
                </a:extLst>
              </a:tr>
              <a:tr h="2080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Template 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0.72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0.72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0.72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NaN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0.72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0.72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0.72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3748152"/>
                  </a:ext>
                </a:extLst>
              </a:tr>
              <a:tr h="4160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Weight 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2048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2048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2048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NaN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2048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64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946233"/>
                  </a:ext>
                </a:extLst>
              </a:tr>
              <a:tr h="4160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Template 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0.61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0.61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NaN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NaN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0.61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0.61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0.61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3916973"/>
                  </a:ext>
                </a:extLst>
              </a:tr>
              <a:tr h="4160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Weight 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2048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NaN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NaN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64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32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9305110"/>
                  </a:ext>
                </a:extLst>
              </a:tr>
              <a:tr h="4160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Template 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0.63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0.63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0.63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NaN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0.63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0.63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0.63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906890"/>
                  </a:ext>
                </a:extLst>
              </a:tr>
              <a:tr h="4160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Weight 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32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32.00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128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NaN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32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512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32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8566586"/>
                  </a:ext>
                </a:extLst>
              </a:tr>
              <a:tr h="416038">
                <a:tc>
                  <a:txBody>
                    <a:bodyPr/>
                    <a:lstStyle/>
                    <a:p>
                      <a:pPr algn="ctr" fontAlgn="b"/>
                      <a:endParaRPr lang="zh-CN" altLang="en-US" sz="24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24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9105110"/>
                  </a:ext>
                </a:extLst>
              </a:tr>
              <a:tr h="4160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Local Score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0.70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0.66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0.71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0.71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0.63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0.67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4035185"/>
                  </a:ext>
                </a:extLst>
              </a:tr>
              <a:tr h="416038">
                <a:tc>
                  <a:txBody>
                    <a:bodyPr/>
                    <a:lstStyle/>
                    <a:p>
                      <a:pPr algn="ctr" fontAlgn="b"/>
                      <a:endParaRPr lang="zh-CN" altLang="en-US" sz="24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24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24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24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24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24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24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24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099442"/>
                  </a:ext>
                </a:extLst>
              </a:tr>
              <a:tr h="4160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Global Score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0.58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24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24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24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9004927"/>
                  </a:ext>
                </a:extLst>
              </a:tr>
            </a:tbl>
          </a:graphicData>
        </a:graphic>
      </p:graphicFrame>
      <p:sp>
        <p:nvSpPr>
          <p:cNvPr id="4" name="矩形 3"/>
          <p:cNvSpPr/>
          <p:nvPr/>
        </p:nvSpPr>
        <p:spPr>
          <a:xfrm>
            <a:off x="5258332" y="5954353"/>
            <a:ext cx="47900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/>
              <a:t>Output as MUfoldQA_S Final Score</a:t>
            </a:r>
            <a:endParaRPr lang="zh-CN" altLang="en-US" sz="2400" dirty="0"/>
          </a:p>
        </p:txBody>
      </p:sp>
      <p:cxnSp>
        <p:nvCxnSpPr>
          <p:cNvPr id="5" name="直接箭头连接符 4"/>
          <p:cNvCxnSpPr/>
          <p:nvPr/>
        </p:nvCxnSpPr>
        <p:spPr>
          <a:xfrm flipV="1">
            <a:off x="4191323" y="6211320"/>
            <a:ext cx="978895" cy="9286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02290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/>
          <a:lstStyle/>
          <a:p>
            <a:r>
              <a:rPr lang="en-US" altLang="zh-CN" dirty="0"/>
              <a:t>Step 5: Calculate Local and Global Weighted Score</a:t>
            </a:r>
            <a:endParaRPr lang="zh-CN" altLang="en-US" dirty="0"/>
          </a:p>
        </p:txBody>
      </p:sp>
      <p:graphicFrame>
        <p:nvGraphicFramePr>
          <p:cNvPr id="9" name="内容占位符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4433263"/>
              </p:ext>
            </p:extLst>
          </p:nvPr>
        </p:nvGraphicFramePr>
        <p:xfrm>
          <a:off x="838197" y="1921106"/>
          <a:ext cx="10515605" cy="4494912"/>
        </p:xfrm>
        <a:graphic>
          <a:graphicData uri="http://schemas.openxmlformats.org/drawingml/2006/table">
            <a:tbl>
              <a:tblPr/>
              <a:tblGrid>
                <a:gridCol w="1949012">
                  <a:extLst>
                    <a:ext uri="{9D8B030D-6E8A-4147-A177-3AD203B41FA5}">
                      <a16:colId xmlns:a16="http://schemas.microsoft.com/office/drawing/2014/main" val="727020034"/>
                    </a:ext>
                  </a:extLst>
                </a:gridCol>
                <a:gridCol w="1223799">
                  <a:extLst>
                    <a:ext uri="{9D8B030D-6E8A-4147-A177-3AD203B41FA5}">
                      <a16:colId xmlns:a16="http://schemas.microsoft.com/office/drawing/2014/main" val="1421261244"/>
                    </a:ext>
                  </a:extLst>
                </a:gridCol>
                <a:gridCol w="1223799">
                  <a:extLst>
                    <a:ext uri="{9D8B030D-6E8A-4147-A177-3AD203B41FA5}">
                      <a16:colId xmlns:a16="http://schemas.microsoft.com/office/drawing/2014/main" val="800845115"/>
                    </a:ext>
                  </a:extLst>
                </a:gridCol>
                <a:gridCol w="1223799">
                  <a:extLst>
                    <a:ext uri="{9D8B030D-6E8A-4147-A177-3AD203B41FA5}">
                      <a16:colId xmlns:a16="http://schemas.microsoft.com/office/drawing/2014/main" val="1638127080"/>
                    </a:ext>
                  </a:extLst>
                </a:gridCol>
                <a:gridCol w="1223799">
                  <a:extLst>
                    <a:ext uri="{9D8B030D-6E8A-4147-A177-3AD203B41FA5}">
                      <a16:colId xmlns:a16="http://schemas.microsoft.com/office/drawing/2014/main" val="1818962995"/>
                    </a:ext>
                  </a:extLst>
                </a:gridCol>
                <a:gridCol w="1223799">
                  <a:extLst>
                    <a:ext uri="{9D8B030D-6E8A-4147-A177-3AD203B41FA5}">
                      <a16:colId xmlns:a16="http://schemas.microsoft.com/office/drawing/2014/main" val="3643250295"/>
                    </a:ext>
                  </a:extLst>
                </a:gridCol>
                <a:gridCol w="1223799">
                  <a:extLst>
                    <a:ext uri="{9D8B030D-6E8A-4147-A177-3AD203B41FA5}">
                      <a16:colId xmlns:a16="http://schemas.microsoft.com/office/drawing/2014/main" val="3559283577"/>
                    </a:ext>
                  </a:extLst>
                </a:gridCol>
                <a:gridCol w="1223799">
                  <a:extLst>
                    <a:ext uri="{9D8B030D-6E8A-4147-A177-3AD203B41FA5}">
                      <a16:colId xmlns:a16="http://schemas.microsoft.com/office/drawing/2014/main" val="881911466"/>
                    </a:ext>
                  </a:extLst>
                </a:gridCol>
              </a:tblGrid>
              <a:tr h="2080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 CA position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4769896"/>
                  </a:ext>
                </a:extLst>
              </a:tr>
              <a:tr h="2080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Template 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0.72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0.72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0.72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NaN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0.72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0.72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0.72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3748152"/>
                  </a:ext>
                </a:extLst>
              </a:tr>
              <a:tr h="4160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Weight 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2048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2048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2048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NaN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2048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64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946233"/>
                  </a:ext>
                </a:extLst>
              </a:tr>
              <a:tr h="4160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Template 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0.61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0.61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NaN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NaN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0.61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0.61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0.61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3916973"/>
                  </a:ext>
                </a:extLst>
              </a:tr>
              <a:tr h="4160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Weight 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2048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NaN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NaN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64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32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9305110"/>
                  </a:ext>
                </a:extLst>
              </a:tr>
              <a:tr h="4160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Template 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0.63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0.63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0.63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NaN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0.63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0.63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0.63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906890"/>
                  </a:ext>
                </a:extLst>
              </a:tr>
              <a:tr h="4160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Weight 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32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32.00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128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NaN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32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512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32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8566586"/>
                  </a:ext>
                </a:extLst>
              </a:tr>
              <a:tr h="416038">
                <a:tc>
                  <a:txBody>
                    <a:bodyPr/>
                    <a:lstStyle/>
                    <a:p>
                      <a:pPr algn="ctr" fontAlgn="b"/>
                      <a:endParaRPr lang="zh-CN" altLang="en-US" sz="24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24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9105110"/>
                  </a:ext>
                </a:extLst>
              </a:tr>
              <a:tr h="4160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Local Score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0.70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0.66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0.71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0.71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0.63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0.67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4035185"/>
                  </a:ext>
                </a:extLst>
              </a:tr>
              <a:tr h="416038">
                <a:tc>
                  <a:txBody>
                    <a:bodyPr/>
                    <a:lstStyle/>
                    <a:p>
                      <a:pPr algn="ctr" fontAlgn="b"/>
                      <a:endParaRPr lang="zh-CN" altLang="en-US" sz="24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24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24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24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24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24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24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099442"/>
                  </a:ext>
                </a:extLst>
              </a:tr>
              <a:tr h="4160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Global Score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0.58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24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24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24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24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9004927"/>
                  </a:ext>
                </a:extLst>
              </a:tr>
            </a:tbl>
          </a:graphicData>
        </a:graphic>
      </p:graphicFrame>
      <p:sp>
        <p:nvSpPr>
          <p:cNvPr id="4" name="矩形 3"/>
          <p:cNvSpPr/>
          <p:nvPr/>
        </p:nvSpPr>
        <p:spPr>
          <a:xfrm>
            <a:off x="5170218" y="6416018"/>
            <a:ext cx="46907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/>
              <a:t>Stored as weight in MUfoldQA_C</a:t>
            </a:r>
            <a:endParaRPr lang="zh-CN" altLang="en-US" sz="2400" dirty="0"/>
          </a:p>
        </p:txBody>
      </p:sp>
      <p:cxnSp>
        <p:nvCxnSpPr>
          <p:cNvPr id="5" name="直接箭头连接符 4"/>
          <p:cNvCxnSpPr/>
          <p:nvPr/>
        </p:nvCxnSpPr>
        <p:spPr>
          <a:xfrm>
            <a:off x="7187893" y="5733846"/>
            <a:ext cx="0" cy="682172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1975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Step 6: Select Top Reference Models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3600" dirty="0"/>
              <a:t>Sort all decoys in pool by MUfoldQA_S global score </a:t>
            </a:r>
            <a:r>
              <a:rPr lang="en-US" altLang="zh-CN" sz="3600" i="1" dirty="0"/>
              <a:t> </a:t>
            </a:r>
            <a:endParaRPr lang="en-US" altLang="zh-CN" sz="2200" dirty="0"/>
          </a:p>
          <a:p>
            <a:r>
              <a:rPr lang="en-US" altLang="zh-CN" sz="3600" dirty="0"/>
              <a:t>Select up to top 100 as reference model</a:t>
            </a:r>
            <a:endParaRPr lang="zh-CN" altLang="zh-CN" sz="3600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117399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Step 7: Calculate Pair-wise GDT-TS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GDT-TS between decoy and reference models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7126" b="51308"/>
          <a:stretch/>
        </p:blipFill>
        <p:spPr>
          <a:xfrm>
            <a:off x="6767657" y="5773973"/>
            <a:ext cx="1580130" cy="116174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8007" r="64333"/>
          <a:stretch/>
        </p:blipFill>
        <p:spPr>
          <a:xfrm>
            <a:off x="6210123" y="2740922"/>
            <a:ext cx="3687306" cy="266808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5196" t="50198" r="32729"/>
          <a:stretch/>
        </p:blipFill>
        <p:spPr>
          <a:xfrm>
            <a:off x="5184995" y="5774946"/>
            <a:ext cx="1475468" cy="113712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6546" t="45520"/>
          <a:stretch/>
        </p:blipFill>
        <p:spPr>
          <a:xfrm>
            <a:off x="3387119" y="5611413"/>
            <a:ext cx="1733152" cy="140097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695" t="3162" r="32431" b="48146"/>
          <a:stretch/>
        </p:blipFill>
        <p:spPr>
          <a:xfrm>
            <a:off x="8477235" y="5669896"/>
            <a:ext cx="1746424" cy="128400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71" t="3393" r="63755" b="47915"/>
          <a:stretch/>
        </p:blipFill>
        <p:spPr>
          <a:xfrm>
            <a:off x="10446800" y="5773973"/>
            <a:ext cx="1727748" cy="1270278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252041" y="6081067"/>
            <a:ext cx="26217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/>
              <a:t>Reference Models</a:t>
            </a:r>
            <a:endParaRPr lang="zh-CN" altLang="en-US" sz="2400" dirty="0"/>
          </a:p>
        </p:txBody>
      </p:sp>
      <p:cxnSp>
        <p:nvCxnSpPr>
          <p:cNvPr id="11" name="直接箭头连接符 10"/>
          <p:cNvCxnSpPr>
            <a:stCxn id="7" idx="1"/>
            <a:endCxn id="10" idx="3"/>
          </p:cNvCxnSpPr>
          <p:nvPr/>
        </p:nvCxnSpPr>
        <p:spPr>
          <a:xfrm flipH="1">
            <a:off x="2873829" y="6311900"/>
            <a:ext cx="513290" cy="0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>
            <a:stCxn id="7" idx="0"/>
          </p:cNvCxnSpPr>
          <p:nvPr/>
        </p:nvCxnSpPr>
        <p:spPr>
          <a:xfrm flipV="1">
            <a:off x="4253695" y="5124599"/>
            <a:ext cx="1135680" cy="48681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/>
        </p:nvCxnSpPr>
        <p:spPr>
          <a:xfrm flipV="1">
            <a:off x="5974319" y="5124600"/>
            <a:ext cx="692563" cy="48681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/>
          <p:nvPr/>
        </p:nvCxnSpPr>
        <p:spPr>
          <a:xfrm flipV="1">
            <a:off x="7123642" y="5161207"/>
            <a:ext cx="532845" cy="54529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/>
          <p:cNvCxnSpPr/>
          <p:nvPr/>
        </p:nvCxnSpPr>
        <p:spPr>
          <a:xfrm flipH="1" flipV="1">
            <a:off x="8477235" y="5124599"/>
            <a:ext cx="327636" cy="58190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/>
          <p:cNvCxnSpPr/>
          <p:nvPr/>
        </p:nvCxnSpPr>
        <p:spPr>
          <a:xfrm flipH="1" flipV="1">
            <a:off x="9625619" y="4938549"/>
            <a:ext cx="1221385" cy="74230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68375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Step 6: Calculate Weighted Consensus</a:t>
            </a:r>
            <a:endParaRPr lang="zh-CN" altLang="en-US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8138617"/>
              </p:ext>
            </p:extLst>
          </p:nvPr>
        </p:nvGraphicFramePr>
        <p:xfrm>
          <a:off x="838198" y="1799772"/>
          <a:ext cx="10515602" cy="4129610"/>
        </p:xfrm>
        <a:graphic>
          <a:graphicData uri="http://schemas.openxmlformats.org/drawingml/2006/table">
            <a:tbl>
              <a:tblPr/>
              <a:tblGrid>
                <a:gridCol w="1846250">
                  <a:extLst>
                    <a:ext uri="{9D8B030D-6E8A-4147-A177-3AD203B41FA5}">
                      <a16:colId xmlns:a16="http://schemas.microsoft.com/office/drawing/2014/main" val="256046128"/>
                    </a:ext>
                  </a:extLst>
                </a:gridCol>
                <a:gridCol w="1444892">
                  <a:extLst>
                    <a:ext uri="{9D8B030D-6E8A-4147-A177-3AD203B41FA5}">
                      <a16:colId xmlns:a16="http://schemas.microsoft.com/office/drawing/2014/main" val="2385635220"/>
                    </a:ext>
                  </a:extLst>
                </a:gridCol>
                <a:gridCol w="1444892">
                  <a:extLst>
                    <a:ext uri="{9D8B030D-6E8A-4147-A177-3AD203B41FA5}">
                      <a16:colId xmlns:a16="http://schemas.microsoft.com/office/drawing/2014/main" val="1126965407"/>
                    </a:ext>
                  </a:extLst>
                </a:gridCol>
                <a:gridCol w="1444892">
                  <a:extLst>
                    <a:ext uri="{9D8B030D-6E8A-4147-A177-3AD203B41FA5}">
                      <a16:colId xmlns:a16="http://schemas.microsoft.com/office/drawing/2014/main" val="1010330318"/>
                    </a:ext>
                  </a:extLst>
                </a:gridCol>
                <a:gridCol w="1444892">
                  <a:extLst>
                    <a:ext uri="{9D8B030D-6E8A-4147-A177-3AD203B41FA5}">
                      <a16:colId xmlns:a16="http://schemas.microsoft.com/office/drawing/2014/main" val="1030546570"/>
                    </a:ext>
                  </a:extLst>
                </a:gridCol>
                <a:gridCol w="1444892">
                  <a:extLst>
                    <a:ext uri="{9D8B030D-6E8A-4147-A177-3AD203B41FA5}">
                      <a16:colId xmlns:a16="http://schemas.microsoft.com/office/drawing/2014/main" val="1334521931"/>
                    </a:ext>
                  </a:extLst>
                </a:gridCol>
                <a:gridCol w="1444892">
                  <a:extLst>
                    <a:ext uri="{9D8B030D-6E8A-4147-A177-3AD203B41FA5}">
                      <a16:colId xmlns:a16="http://schemas.microsoft.com/office/drawing/2014/main" val="1348857629"/>
                    </a:ext>
                  </a:extLst>
                </a:gridCol>
              </a:tblGrid>
              <a:tr h="3767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 CA position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782032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Reference 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NaN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0.63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0.63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0.63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0.63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0.63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622943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Weight 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NaN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0.90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0.91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0.96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0.87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0.96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5809333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Reference 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NaN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0.66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0.66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0.66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0.66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0.66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6491175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Weight 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NaN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0.82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0.79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0.76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0.80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0.82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55010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Reference 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NaN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09820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Weight 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NaN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0.80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0.77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0.73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0.77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0.77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0879183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fontAlgn="b"/>
                      <a:endParaRPr lang="zh-CN" altLang="en-US" sz="24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24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7780014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Local Socre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0.76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0.76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0.75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0.76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0.75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2253173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fontAlgn="b"/>
                      <a:endParaRPr lang="zh-CN" altLang="en-US" sz="24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24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24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24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24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8154774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Global Score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0.63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24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24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24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24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1993060"/>
                  </a:ext>
                </a:extLst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5505075" y="5467717"/>
            <a:ext cx="47900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/>
              <a:t>Output as MUfoldQA_C Final Score</a:t>
            </a:r>
            <a:endParaRPr lang="zh-CN" altLang="en-US" sz="2400" dirty="0"/>
          </a:p>
        </p:txBody>
      </p:sp>
      <p:cxnSp>
        <p:nvCxnSpPr>
          <p:cNvPr id="6" name="直接箭头连接符 5"/>
          <p:cNvCxnSpPr/>
          <p:nvPr/>
        </p:nvCxnSpPr>
        <p:spPr>
          <a:xfrm flipV="1">
            <a:off x="4438066" y="5724684"/>
            <a:ext cx="978895" cy="9286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10402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Contents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Introduction</a:t>
            </a:r>
          </a:p>
          <a:p>
            <a:r>
              <a:rPr lang="en-US" altLang="zh-CN" dirty="0"/>
              <a:t>Related Work</a:t>
            </a:r>
          </a:p>
          <a:p>
            <a:r>
              <a:rPr lang="en-US" altLang="zh-CN" dirty="0"/>
              <a:t>Algorithm</a:t>
            </a:r>
          </a:p>
          <a:p>
            <a:r>
              <a:rPr lang="en-US" altLang="zh-CN" b="1" dirty="0"/>
              <a:t>Implementation</a:t>
            </a:r>
          </a:p>
          <a:p>
            <a:r>
              <a:rPr lang="en-US" altLang="zh-CN" dirty="0"/>
              <a:t>Experiment Results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820748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Primary Modules</a:t>
            </a:r>
            <a:endParaRPr lang="zh-CN" altLang="en-US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774353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右箭头 2"/>
          <p:cNvSpPr/>
          <p:nvPr/>
        </p:nvSpPr>
        <p:spPr>
          <a:xfrm>
            <a:off x="2388197" y="4883972"/>
            <a:ext cx="1549102" cy="78530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右箭头 4"/>
          <p:cNvSpPr/>
          <p:nvPr/>
        </p:nvSpPr>
        <p:spPr>
          <a:xfrm>
            <a:off x="4380155" y="4883972"/>
            <a:ext cx="1549102" cy="78530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右箭头 5"/>
          <p:cNvSpPr/>
          <p:nvPr/>
        </p:nvSpPr>
        <p:spPr>
          <a:xfrm>
            <a:off x="6372113" y="4883972"/>
            <a:ext cx="1549102" cy="78530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左右箭头 7"/>
          <p:cNvSpPr/>
          <p:nvPr/>
        </p:nvSpPr>
        <p:spPr>
          <a:xfrm>
            <a:off x="8364071" y="4860995"/>
            <a:ext cx="1653989" cy="831262"/>
          </a:xfrm>
          <a:prstGeom prst="left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96655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内容占位符 1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632886" y="1696386"/>
            <a:ext cx="4161905" cy="30000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>
            <a:clrChange>
              <a:clrFrom>
                <a:srgbClr val="F0FFFF"/>
              </a:clrFrom>
              <a:clrTo>
                <a:srgbClr val="F0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644808" y="1690688"/>
            <a:ext cx="7542857" cy="4419048"/>
          </a:xfrm>
          <a:prstGeom prst="rect">
            <a:avLst/>
          </a:prstGeom>
        </p:spPr>
      </p:pic>
      <p:pic>
        <p:nvPicPr>
          <p:cNvPr id="13" name="内容占位符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105" y="5172183"/>
            <a:ext cx="1075390" cy="166190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Implementation: Web interface</a:t>
            </a:r>
            <a:endParaRPr lang="zh-CN" altLang="en-US" dirty="0"/>
          </a:p>
        </p:txBody>
      </p:sp>
      <p:pic>
        <p:nvPicPr>
          <p:cNvPr id="11" name="内容占位符 10"/>
          <p:cNvPicPr>
            <a:picLocks noGrp="1" noChangeAspect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6638" y="5204300"/>
            <a:ext cx="1070082" cy="1653700"/>
          </a:xfr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0869" y="6009760"/>
            <a:ext cx="869290" cy="82432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2081" y="6367247"/>
            <a:ext cx="649423" cy="343991"/>
          </a:xfrm>
          <a:prstGeom prst="rect">
            <a:avLst/>
          </a:prstGeom>
        </p:spPr>
      </p:pic>
      <p:sp>
        <p:nvSpPr>
          <p:cNvPr id="14" name="左右箭头 13"/>
          <p:cNvSpPr/>
          <p:nvPr/>
        </p:nvSpPr>
        <p:spPr>
          <a:xfrm>
            <a:off x="9587775" y="5504463"/>
            <a:ext cx="1057275" cy="40005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12362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Implementation: Web interface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1573" y="3239295"/>
            <a:ext cx="6588077" cy="3029883"/>
          </a:xfrm>
        </p:spPr>
      </p:pic>
      <p:graphicFrame>
        <p:nvGraphicFramePr>
          <p:cNvPr id="5" name="内容占位符 6"/>
          <p:cNvGraphicFramePr>
            <a:graphicFrameLocks/>
          </p:cNvGraphicFramePr>
          <p:nvPr>
            <p:extLst/>
          </p:nvPr>
        </p:nvGraphicFramePr>
        <p:xfrm>
          <a:off x="518432" y="1690688"/>
          <a:ext cx="4735286" cy="4351338"/>
        </p:xfrm>
        <a:graphic>
          <a:graphicData uri="http://schemas.openxmlformats.org/drawingml/2006/table">
            <a:tbl>
              <a:tblPr/>
              <a:tblGrid>
                <a:gridCol w="1873500">
                  <a:extLst>
                    <a:ext uri="{9D8B030D-6E8A-4147-A177-3AD203B41FA5}">
                      <a16:colId xmlns:a16="http://schemas.microsoft.com/office/drawing/2014/main" val="499583677"/>
                    </a:ext>
                  </a:extLst>
                </a:gridCol>
                <a:gridCol w="2861786">
                  <a:extLst>
                    <a:ext uri="{9D8B030D-6E8A-4147-A177-3AD203B41FA5}">
                      <a16:colId xmlns:a16="http://schemas.microsoft.com/office/drawing/2014/main" val="3807662424"/>
                    </a:ext>
                  </a:extLst>
                </a:gridCol>
              </a:tblGrid>
              <a:tr h="483482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T0866_set20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May 11 14:24:48 CDT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2316309"/>
                  </a:ext>
                </a:extLst>
              </a:tr>
              <a:tr h="483482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T0867_set20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May 11 14:28:59 CDT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7242073"/>
                  </a:ext>
                </a:extLst>
              </a:tr>
              <a:tr h="483482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T0861_set150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May 11 14:29:28 CDT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7599429"/>
                  </a:ext>
                </a:extLst>
              </a:tr>
              <a:tr h="483482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T0861_set150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May 11 14:30:36 CDT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7553512"/>
                  </a:ext>
                </a:extLst>
              </a:tr>
              <a:tr h="483482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T0863_set150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May 11 14:33:06 CDT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9697252"/>
                  </a:ext>
                </a:extLst>
              </a:tr>
              <a:tr h="483482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T0862_set150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May 11 14:41:52 CDT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4255598"/>
                  </a:ext>
                </a:extLst>
              </a:tr>
              <a:tr h="483482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T0863_set150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May 11 14:42:58 CDT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9234317"/>
                  </a:ext>
                </a:extLst>
              </a:tr>
              <a:tr h="483482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T0866_set20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May 11 14:44:03 CDT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6180507"/>
                  </a:ext>
                </a:extLst>
              </a:tr>
              <a:tr h="483482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T0867_set20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May 11 14:45:06 CDT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173338"/>
                  </a:ext>
                </a:extLst>
              </a:tr>
            </a:tbl>
          </a:graphicData>
        </a:graphic>
      </p:graphicFrame>
      <p:graphicFrame>
        <p:nvGraphicFramePr>
          <p:cNvPr id="6" name="内容占位符 7"/>
          <p:cNvGraphicFramePr>
            <a:graphicFrameLocks/>
          </p:cNvGraphicFramePr>
          <p:nvPr>
            <p:extLst/>
          </p:nvPr>
        </p:nvGraphicFramePr>
        <p:xfrm>
          <a:off x="5511573" y="1690688"/>
          <a:ext cx="5584371" cy="1456417"/>
        </p:xfrm>
        <a:graphic>
          <a:graphicData uri="http://schemas.openxmlformats.org/drawingml/2006/table">
            <a:tbl>
              <a:tblPr/>
              <a:tblGrid>
                <a:gridCol w="2240242">
                  <a:extLst>
                    <a:ext uri="{9D8B030D-6E8A-4147-A177-3AD203B41FA5}">
                      <a16:colId xmlns:a16="http://schemas.microsoft.com/office/drawing/2014/main" val="907456194"/>
                    </a:ext>
                  </a:extLst>
                </a:gridCol>
                <a:gridCol w="3344129">
                  <a:extLst>
                    <a:ext uri="{9D8B030D-6E8A-4147-A177-3AD203B41FA5}">
                      <a16:colId xmlns:a16="http://schemas.microsoft.com/office/drawing/2014/main" val="1178190375"/>
                    </a:ext>
                  </a:extLst>
                </a:gridCol>
              </a:tblGrid>
              <a:tr h="484061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T0868_set20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May 14 14:24:56 CDT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61652552"/>
                  </a:ext>
                </a:extLst>
              </a:tr>
              <a:tr h="486178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T0869_set20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May 14 14:28:31 CDT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79127693"/>
                  </a:ext>
                </a:extLst>
              </a:tr>
              <a:tr h="486178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T0869_ser20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May 14 18:56:44 CDT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6937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1951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The Problem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In CASP 12 150-200 predicted models (decoys) are submitted for each target </a:t>
            </a:r>
          </a:p>
          <a:p>
            <a:r>
              <a:rPr lang="en-US" altLang="zh-CN" dirty="0"/>
              <a:t>How do we know which one is the best?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14637" y="3166800"/>
            <a:ext cx="6562725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8017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Implementation: Alignment generator</a:t>
            </a:r>
            <a:endParaRPr lang="zh-CN" altLang="en-US" dirty="0"/>
          </a:p>
        </p:txBody>
      </p:sp>
      <p:pic>
        <p:nvPicPr>
          <p:cNvPr id="7" name="内容占位符 6"/>
          <p:cNvPicPr>
            <a:picLocks noGrp="1"/>
          </p:cNvPicPr>
          <p:nvPr>
            <p:ph sz="half" idx="1"/>
          </p:nvPr>
        </p:nvPicPr>
        <p:blipFill rotWithShape="1">
          <a:blip r:embed="rId3"/>
          <a:srcRect b="37051"/>
          <a:stretch/>
        </p:blipFill>
        <p:spPr bwMode="auto">
          <a:xfrm>
            <a:off x="838200" y="1825625"/>
            <a:ext cx="5475514" cy="28334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内容占位符 7"/>
          <p:cNvPicPr>
            <a:picLocks noGrp="1"/>
          </p:cNvPicPr>
          <p:nvPr>
            <p:ph sz="half" idx="2"/>
          </p:nvPr>
        </p:nvPicPr>
        <p:blipFill rotWithShape="1">
          <a:blip r:embed="rId4"/>
          <a:srcRect t="780"/>
          <a:stretch/>
        </p:blipFill>
        <p:spPr bwMode="auto">
          <a:xfrm>
            <a:off x="6495388" y="1825625"/>
            <a:ext cx="4858411" cy="48364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直角上箭头 5"/>
          <p:cNvSpPr/>
          <p:nvPr/>
        </p:nvSpPr>
        <p:spPr>
          <a:xfrm rot="5400000">
            <a:off x="2776433" y="3994276"/>
            <a:ext cx="1305132" cy="3265715"/>
          </a:xfrm>
          <a:prstGeom prst="bentUp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4899544" y="3893497"/>
            <a:ext cx="14141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Raw</a:t>
            </a:r>
            <a:endParaRPr lang="zh-CN" alt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9472408" y="4197421"/>
            <a:ext cx="18053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JSON</a:t>
            </a:r>
            <a:endParaRPr lang="zh-CN" alt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2449882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Implementation: Helper Program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346290" cy="4351338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altLang="zh-CN" dirty="0"/>
              <a:t>Check environment</a:t>
            </a:r>
            <a:endParaRPr lang="zh-CN" altLang="zh-CN" dirty="0"/>
          </a:p>
          <a:p>
            <a:pPr marL="514350" lvl="0" indent="-514350">
              <a:buFont typeface="+mj-lt"/>
              <a:buAutoNum type="arabicPeriod"/>
            </a:pPr>
            <a:r>
              <a:rPr lang="en-US" altLang="zh-CN" dirty="0"/>
              <a:t>Monitor core program and send report</a:t>
            </a:r>
            <a:endParaRPr lang="zh-CN" altLang="zh-CN" dirty="0"/>
          </a:p>
          <a:p>
            <a:endParaRPr lang="zh-CN" altLang="en-US" dirty="0"/>
          </a:p>
        </p:txBody>
      </p:sp>
      <p:pic>
        <p:nvPicPr>
          <p:cNvPr id="6" name="内容占位符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852" y="1690688"/>
            <a:ext cx="2824014" cy="5020471"/>
          </a:xfrm>
        </p:spPr>
      </p:pic>
    </p:spTree>
    <p:extLst>
      <p:ext uri="{BB962C8B-B14F-4D97-AF65-F5344CB8AC3E}">
        <p14:creationId xmlns:p14="http://schemas.microsoft.com/office/powerpoint/2010/main" val="244805036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Implementation: Core Program 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n-US" altLang="zh-CN" dirty="0"/>
              <a:t>Handle the most calculation</a:t>
            </a:r>
            <a:endParaRPr lang="zh-CN" altLang="en-US" dirty="0"/>
          </a:p>
        </p:txBody>
      </p:sp>
      <p:pic>
        <p:nvPicPr>
          <p:cNvPr id="6" name="内容占位符 3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253738" y="1960899"/>
            <a:ext cx="4938262" cy="435133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599509"/>
            <a:ext cx="5558244" cy="307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13638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Implementation: GDT-TS calculator  </a:t>
            </a:r>
            <a:endParaRPr lang="zh-CN" altLang="en-US" dirty="0"/>
          </a:p>
        </p:txBody>
      </p:sp>
      <p:graphicFrame>
        <p:nvGraphicFramePr>
          <p:cNvPr id="5" name="内容占位符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0665232"/>
              </p:ext>
            </p:extLst>
          </p:nvPr>
        </p:nvGraphicFramePr>
        <p:xfrm>
          <a:off x="0" y="1436915"/>
          <a:ext cx="12192000" cy="54210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9460380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Contents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Introduction</a:t>
            </a:r>
          </a:p>
          <a:p>
            <a:r>
              <a:rPr lang="en-US" altLang="zh-CN" dirty="0"/>
              <a:t>Related Work</a:t>
            </a:r>
          </a:p>
          <a:p>
            <a:r>
              <a:rPr lang="en-US" altLang="zh-CN" dirty="0"/>
              <a:t>Algorithm</a:t>
            </a:r>
          </a:p>
          <a:p>
            <a:r>
              <a:rPr lang="en-US" altLang="zh-CN" dirty="0"/>
              <a:t>Implementation</a:t>
            </a:r>
          </a:p>
          <a:p>
            <a:r>
              <a:rPr lang="en-US" altLang="zh-CN" b="1" dirty="0"/>
              <a:t>Experiment Results</a:t>
            </a:r>
          </a:p>
          <a:p>
            <a:pPr marL="0" indent="0">
              <a:buNone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748160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Experiment Setup – CASP 11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Dataset: </a:t>
            </a:r>
          </a:p>
          <a:p>
            <a:pPr lvl="1"/>
            <a:r>
              <a:rPr lang="en-US" altLang="zh-CN" dirty="0"/>
              <a:t>77 targets in CASP 11</a:t>
            </a:r>
          </a:p>
          <a:p>
            <a:pPr lvl="1"/>
            <a:r>
              <a:rPr lang="en-US" altLang="zh-CN" dirty="0"/>
              <a:t>Stage 1 and Stage 2 decoys</a:t>
            </a:r>
          </a:p>
          <a:p>
            <a:r>
              <a:rPr lang="en-US" altLang="zh-CN" dirty="0"/>
              <a:t>Database Version</a:t>
            </a:r>
          </a:p>
          <a:p>
            <a:pPr lvl="1"/>
            <a:r>
              <a:rPr lang="en-US" altLang="zh-CN"/>
              <a:t>April 2014</a:t>
            </a:r>
            <a:endParaRPr lang="en-US" altLang="zh-CN" dirty="0"/>
          </a:p>
          <a:p>
            <a:r>
              <a:rPr lang="en-US" altLang="zh-CN" dirty="0"/>
              <a:t>Results of other group downloaded from CASP official website</a:t>
            </a:r>
          </a:p>
          <a:p>
            <a:pPr marL="457200" lvl="1" indent="0">
              <a:buNone/>
            </a:pPr>
            <a:r>
              <a:rPr lang="en-US" altLang="zh-CN" dirty="0"/>
              <a:t>http://www.predictioncenter.org/casp11/qa_analysis.cgi</a:t>
            </a:r>
          </a:p>
          <a:p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9046859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内容占位符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855357"/>
              </p:ext>
            </p:extLst>
          </p:nvPr>
        </p:nvGraphicFramePr>
        <p:xfrm>
          <a:off x="838200" y="8"/>
          <a:ext cx="11252201" cy="6857991"/>
        </p:xfrm>
        <a:graphic>
          <a:graphicData uri="http://schemas.openxmlformats.org/drawingml/2006/table">
            <a:tbl>
              <a:tblPr/>
              <a:tblGrid>
                <a:gridCol w="840632">
                  <a:extLst>
                    <a:ext uri="{9D8B030D-6E8A-4147-A177-3AD203B41FA5}">
                      <a16:colId xmlns:a16="http://schemas.microsoft.com/office/drawing/2014/main" val="3077169659"/>
                    </a:ext>
                  </a:extLst>
                </a:gridCol>
                <a:gridCol w="2486868">
                  <a:extLst>
                    <a:ext uri="{9D8B030D-6E8A-4147-A177-3AD203B41FA5}">
                      <a16:colId xmlns:a16="http://schemas.microsoft.com/office/drawing/2014/main" val="3546625813"/>
                    </a:ext>
                  </a:extLst>
                </a:gridCol>
                <a:gridCol w="1313486">
                  <a:extLst>
                    <a:ext uri="{9D8B030D-6E8A-4147-A177-3AD203B41FA5}">
                      <a16:colId xmlns:a16="http://schemas.microsoft.com/office/drawing/2014/main" val="673172807"/>
                    </a:ext>
                  </a:extLst>
                </a:gridCol>
                <a:gridCol w="2403681">
                  <a:extLst>
                    <a:ext uri="{9D8B030D-6E8A-4147-A177-3AD203B41FA5}">
                      <a16:colId xmlns:a16="http://schemas.microsoft.com/office/drawing/2014/main" val="167655800"/>
                    </a:ext>
                  </a:extLst>
                </a:gridCol>
                <a:gridCol w="455342">
                  <a:extLst>
                    <a:ext uri="{9D8B030D-6E8A-4147-A177-3AD203B41FA5}">
                      <a16:colId xmlns:a16="http://schemas.microsoft.com/office/drawing/2014/main" val="3120716484"/>
                    </a:ext>
                  </a:extLst>
                </a:gridCol>
                <a:gridCol w="367776">
                  <a:extLst>
                    <a:ext uri="{9D8B030D-6E8A-4147-A177-3AD203B41FA5}">
                      <a16:colId xmlns:a16="http://schemas.microsoft.com/office/drawing/2014/main" val="165936731"/>
                    </a:ext>
                  </a:extLst>
                </a:gridCol>
                <a:gridCol w="2136604">
                  <a:extLst>
                    <a:ext uri="{9D8B030D-6E8A-4147-A177-3AD203B41FA5}">
                      <a16:colId xmlns:a16="http://schemas.microsoft.com/office/drawing/2014/main" val="1350398991"/>
                    </a:ext>
                  </a:extLst>
                </a:gridCol>
                <a:gridCol w="367776">
                  <a:extLst>
                    <a:ext uri="{9D8B030D-6E8A-4147-A177-3AD203B41FA5}">
                      <a16:colId xmlns:a16="http://schemas.microsoft.com/office/drawing/2014/main" val="1289427787"/>
                    </a:ext>
                  </a:extLst>
                </a:gridCol>
                <a:gridCol w="880036">
                  <a:extLst>
                    <a:ext uri="{9D8B030D-6E8A-4147-A177-3AD203B41FA5}">
                      <a16:colId xmlns:a16="http://schemas.microsoft.com/office/drawing/2014/main" val="2343662303"/>
                    </a:ext>
                  </a:extLst>
                </a:gridCol>
              </a:tblGrid>
              <a:tr h="3265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Ranking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Group Name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Target Count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Avg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 .Pearson Correlation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ProQ2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0.6589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5502358"/>
                  </a:ext>
                </a:extLst>
              </a:tr>
              <a:tr h="326571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MUfoldQA_C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0.8458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myprotein-me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76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0.6547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4409993"/>
                  </a:ext>
                </a:extLst>
              </a:tr>
              <a:tr h="326571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MUfoldQA_S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0.8157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MULTICOM-CLUSTER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0.6530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9630225"/>
                  </a:ext>
                </a:extLst>
              </a:tr>
              <a:tr h="326571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MULTICOM-REFINE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0.8139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Wang_deep_2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0.6484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4294072"/>
                  </a:ext>
                </a:extLst>
              </a:tr>
              <a:tr h="326571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Pcons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-net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0.8106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MULTICOM-NOVEL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0.6467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4147124"/>
                  </a:ext>
                </a:extLst>
              </a:tr>
              <a:tr h="326571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DAVIS-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QAconsensus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0.8083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Wang_deep_3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0.6425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163301"/>
                  </a:ext>
                </a:extLst>
              </a:tr>
              <a:tr h="326571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MUFOLD-QA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0.8076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PconsD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0.6411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2277753"/>
                  </a:ext>
                </a:extLst>
              </a:tr>
              <a:tr h="326571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MUFOLD-Server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0.8055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Wang_deep_1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0.6313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8393106"/>
                  </a:ext>
                </a:extLst>
              </a:tr>
              <a:tr h="326571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nns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0.7854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BITS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0.6271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3926402"/>
                  </a:ext>
                </a:extLst>
              </a:tr>
              <a:tr h="326571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MQAPsingleA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71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0.7793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RFMQA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0.6189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8909074"/>
                  </a:ext>
                </a:extLst>
              </a:tr>
              <a:tr h="326571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Wallner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0.7764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31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VoroMQA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0.5681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6557883"/>
                  </a:ext>
                </a:extLst>
              </a:tr>
              <a:tr h="326571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MQAPmulti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71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0.7522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keasar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0.5598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976068"/>
                  </a:ext>
                </a:extLst>
              </a:tr>
              <a:tr h="326571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ModFOLDclust2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0.7426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raghavagps-qaspro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0.3624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2672081"/>
                  </a:ext>
                </a:extLst>
              </a:tr>
              <a:tr h="326571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MQAPsingle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71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0.7418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34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Qpotclust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31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0.2831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0326975"/>
                  </a:ext>
                </a:extLst>
              </a:tr>
              <a:tr h="326571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ModFOLD5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0.7406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LNCCUnB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54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0.2790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150921"/>
                  </a:ext>
                </a:extLst>
              </a:tr>
              <a:tr h="326571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ModFOLD5_single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0.7389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36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Qpotfilt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31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0.2712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3244442"/>
                  </a:ext>
                </a:extLst>
              </a:tr>
              <a:tr h="326571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ConsMQAPsingle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71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0.7198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Qpot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31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0.2274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8220455"/>
                  </a:ext>
                </a:extLst>
              </a:tr>
              <a:tr h="326571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MULTICOM-CONSTRUCT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0.6811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38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MUFOLD-DQA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0.1866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1901175"/>
                  </a:ext>
                </a:extLst>
              </a:tr>
              <a:tr h="326571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MQAPsingleB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71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0.6797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39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FUSION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0.0784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4547062"/>
                  </a:ext>
                </a:extLst>
              </a:tr>
              <a:tr h="326571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Wang_SVM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0.6722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OccuScore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0.0000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0057241"/>
                  </a:ext>
                </a:extLst>
              </a:tr>
              <a:tr h="326571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ProQ2-refine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0.6698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DandekarLab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-0.0033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0755385"/>
                  </a:ext>
                </a:extLst>
              </a:tr>
            </a:tbl>
          </a:graphicData>
        </a:graphic>
      </p:graphicFrame>
      <p:sp>
        <p:nvSpPr>
          <p:cNvPr id="8" name="文本框 7"/>
          <p:cNvSpPr txBox="1"/>
          <p:nvPr/>
        </p:nvSpPr>
        <p:spPr>
          <a:xfrm rot="10800000">
            <a:off x="0" y="1001484"/>
            <a:ext cx="800219" cy="399142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4000" dirty="0"/>
              <a:t>CASP 11 Stage 1 </a:t>
            </a:r>
            <a:endParaRPr lang="zh-CN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99670943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 rot="10800000">
            <a:off x="0" y="1001484"/>
            <a:ext cx="800219" cy="399142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4000" dirty="0"/>
              <a:t>CASP 11 Stage 2</a:t>
            </a:r>
            <a:endParaRPr lang="zh-CN" altLang="en-US" sz="4000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7919613"/>
              </p:ext>
            </p:extLst>
          </p:nvPr>
        </p:nvGraphicFramePr>
        <p:xfrm>
          <a:off x="798284" y="-2"/>
          <a:ext cx="11393715" cy="6858012"/>
        </p:xfrm>
        <a:graphic>
          <a:graphicData uri="http://schemas.openxmlformats.org/drawingml/2006/table">
            <a:tbl>
              <a:tblPr/>
              <a:tblGrid>
                <a:gridCol w="870165">
                  <a:extLst>
                    <a:ext uri="{9D8B030D-6E8A-4147-A177-3AD203B41FA5}">
                      <a16:colId xmlns:a16="http://schemas.microsoft.com/office/drawing/2014/main" val="2975313443"/>
                    </a:ext>
                  </a:extLst>
                </a:gridCol>
                <a:gridCol w="2574236">
                  <a:extLst>
                    <a:ext uri="{9D8B030D-6E8A-4147-A177-3AD203B41FA5}">
                      <a16:colId xmlns:a16="http://schemas.microsoft.com/office/drawing/2014/main" val="742174224"/>
                    </a:ext>
                  </a:extLst>
                </a:gridCol>
                <a:gridCol w="1359632">
                  <a:extLst>
                    <a:ext uri="{9D8B030D-6E8A-4147-A177-3AD203B41FA5}">
                      <a16:colId xmlns:a16="http://schemas.microsoft.com/office/drawing/2014/main" val="2615466330"/>
                    </a:ext>
                  </a:extLst>
                </a:gridCol>
                <a:gridCol w="2488126">
                  <a:extLst>
                    <a:ext uri="{9D8B030D-6E8A-4147-A177-3AD203B41FA5}">
                      <a16:colId xmlns:a16="http://schemas.microsoft.com/office/drawing/2014/main" val="3147980086"/>
                    </a:ext>
                  </a:extLst>
                </a:gridCol>
                <a:gridCol w="489467">
                  <a:extLst>
                    <a:ext uri="{9D8B030D-6E8A-4147-A177-3AD203B41FA5}">
                      <a16:colId xmlns:a16="http://schemas.microsoft.com/office/drawing/2014/main" val="2988783979"/>
                    </a:ext>
                  </a:extLst>
                </a:gridCol>
                <a:gridCol w="380697">
                  <a:extLst>
                    <a:ext uri="{9D8B030D-6E8A-4147-A177-3AD203B41FA5}">
                      <a16:colId xmlns:a16="http://schemas.microsoft.com/office/drawing/2014/main" val="502707504"/>
                    </a:ext>
                  </a:extLst>
                </a:gridCol>
                <a:gridCol w="2048512">
                  <a:extLst>
                    <a:ext uri="{9D8B030D-6E8A-4147-A177-3AD203B41FA5}">
                      <a16:colId xmlns:a16="http://schemas.microsoft.com/office/drawing/2014/main" val="261761282"/>
                    </a:ext>
                  </a:extLst>
                </a:gridCol>
                <a:gridCol w="380697">
                  <a:extLst>
                    <a:ext uri="{9D8B030D-6E8A-4147-A177-3AD203B41FA5}">
                      <a16:colId xmlns:a16="http://schemas.microsoft.com/office/drawing/2014/main" val="1201516557"/>
                    </a:ext>
                  </a:extLst>
                </a:gridCol>
                <a:gridCol w="802183">
                  <a:extLst>
                    <a:ext uri="{9D8B030D-6E8A-4147-A177-3AD203B41FA5}">
                      <a16:colId xmlns:a16="http://schemas.microsoft.com/office/drawing/2014/main" val="1284443094"/>
                    </a:ext>
                  </a:extLst>
                </a:gridCol>
              </a:tblGrid>
              <a:tr h="3265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Ranking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Group Name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Target Count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Avg. Pearson Correlation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MULTICOM-NOVEL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0.4056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2035698"/>
                  </a:ext>
                </a:extLst>
              </a:tr>
              <a:tr h="326572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Pcons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-net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0.6484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ModFOLD5_single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0.4040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3035142"/>
                  </a:ext>
                </a:extLst>
              </a:tr>
              <a:tr h="326572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Wallner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0.6417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ProQ2-refine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0.3835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3528896"/>
                  </a:ext>
                </a:extLst>
              </a:tr>
              <a:tr h="326572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MUfoldQA_C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0.5819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ProQ2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0.3827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7491080"/>
                  </a:ext>
                </a:extLst>
              </a:tr>
              <a:tr h="326572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MUFOLD-Server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0.5681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Wang_SVM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0.3779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304668"/>
                  </a:ext>
                </a:extLst>
              </a:tr>
              <a:tr h="326572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DAVIS-QAconsensus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0.5550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MQAPsingleB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0.3692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6621885"/>
                  </a:ext>
                </a:extLst>
              </a:tr>
              <a:tr h="326572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MULTICOM-REFINE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0.5538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RFMQA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76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0.3645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7166946"/>
                  </a:ext>
                </a:extLst>
              </a:tr>
              <a:tr h="326572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ModFOLDclust2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0.5488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BITS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0.3172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1031632"/>
                  </a:ext>
                </a:extLst>
              </a:tr>
              <a:tr h="326572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MUFOLD-QA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76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0.5463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Wang_deep_2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0.3157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189225"/>
                  </a:ext>
                </a:extLst>
              </a:tr>
              <a:tr h="326572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MULTICOM-CONSTRUCT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0.5404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Wang_deep_3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0.3098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3882841"/>
                  </a:ext>
                </a:extLst>
              </a:tr>
              <a:tr h="326572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nns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0.5305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31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Wang_deep_1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0.3091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4261310"/>
                  </a:ext>
                </a:extLst>
              </a:tr>
              <a:tr h="326572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MQAPsingleA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66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0.5019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keasar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72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0.2983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3931219"/>
                  </a:ext>
                </a:extLst>
              </a:tr>
              <a:tr h="326572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PconsD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0.4899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Qpotclust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0.2926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7096985"/>
                  </a:ext>
                </a:extLst>
              </a:tr>
              <a:tr h="326572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ModFOLD5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0.4852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34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raghavagps-qaspro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0.2393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1978357"/>
                  </a:ext>
                </a:extLst>
              </a:tr>
              <a:tr h="326572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MUfoldQA_S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0.4758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Qpotfilt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0.2039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1373198"/>
                  </a:ext>
                </a:extLst>
              </a:tr>
              <a:tr h="326572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MQAPmulti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0.4556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36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Qpot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0.1681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8678709"/>
                  </a:ext>
                </a:extLst>
              </a:tr>
              <a:tr h="326572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ConsMQAPsingle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0.4429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LNCCUnB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0.0890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8459864"/>
                  </a:ext>
                </a:extLst>
              </a:tr>
              <a:tr h="326572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MQAPsingle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0.4237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38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MUFOLD-DQA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0.0810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3937730"/>
                  </a:ext>
                </a:extLst>
              </a:tr>
              <a:tr h="326572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MULTICOM-CLUSTER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0.4170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39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DandekarLab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0.0590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9550670"/>
                  </a:ext>
                </a:extLst>
              </a:tr>
              <a:tr h="326572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VoroMQA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0.4142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FUSION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0.0521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4156474"/>
                  </a:ext>
                </a:extLst>
              </a:tr>
              <a:tr h="326572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myprotein-me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76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0.4100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OccuScore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0.0000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56280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481731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 rot="10800000">
            <a:off x="0" y="1001484"/>
            <a:ext cx="800219" cy="399142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4000" dirty="0"/>
              <a:t>CASP 11 Stage 2</a:t>
            </a:r>
            <a:endParaRPr lang="zh-CN" altLang="en-US" sz="4000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6800454"/>
              </p:ext>
            </p:extLst>
          </p:nvPr>
        </p:nvGraphicFramePr>
        <p:xfrm>
          <a:off x="798284" y="-2"/>
          <a:ext cx="11393715" cy="6858012"/>
        </p:xfrm>
        <a:graphic>
          <a:graphicData uri="http://schemas.openxmlformats.org/drawingml/2006/table">
            <a:tbl>
              <a:tblPr/>
              <a:tblGrid>
                <a:gridCol w="870165">
                  <a:extLst>
                    <a:ext uri="{9D8B030D-6E8A-4147-A177-3AD203B41FA5}">
                      <a16:colId xmlns:a16="http://schemas.microsoft.com/office/drawing/2014/main" val="2975313443"/>
                    </a:ext>
                  </a:extLst>
                </a:gridCol>
                <a:gridCol w="2574236">
                  <a:extLst>
                    <a:ext uri="{9D8B030D-6E8A-4147-A177-3AD203B41FA5}">
                      <a16:colId xmlns:a16="http://schemas.microsoft.com/office/drawing/2014/main" val="742174224"/>
                    </a:ext>
                  </a:extLst>
                </a:gridCol>
                <a:gridCol w="1359632">
                  <a:extLst>
                    <a:ext uri="{9D8B030D-6E8A-4147-A177-3AD203B41FA5}">
                      <a16:colId xmlns:a16="http://schemas.microsoft.com/office/drawing/2014/main" val="2615466330"/>
                    </a:ext>
                  </a:extLst>
                </a:gridCol>
                <a:gridCol w="2488126">
                  <a:extLst>
                    <a:ext uri="{9D8B030D-6E8A-4147-A177-3AD203B41FA5}">
                      <a16:colId xmlns:a16="http://schemas.microsoft.com/office/drawing/2014/main" val="3147980086"/>
                    </a:ext>
                  </a:extLst>
                </a:gridCol>
                <a:gridCol w="489467">
                  <a:extLst>
                    <a:ext uri="{9D8B030D-6E8A-4147-A177-3AD203B41FA5}">
                      <a16:colId xmlns:a16="http://schemas.microsoft.com/office/drawing/2014/main" val="2988783979"/>
                    </a:ext>
                  </a:extLst>
                </a:gridCol>
                <a:gridCol w="380697">
                  <a:extLst>
                    <a:ext uri="{9D8B030D-6E8A-4147-A177-3AD203B41FA5}">
                      <a16:colId xmlns:a16="http://schemas.microsoft.com/office/drawing/2014/main" val="502707504"/>
                    </a:ext>
                  </a:extLst>
                </a:gridCol>
                <a:gridCol w="2048512">
                  <a:extLst>
                    <a:ext uri="{9D8B030D-6E8A-4147-A177-3AD203B41FA5}">
                      <a16:colId xmlns:a16="http://schemas.microsoft.com/office/drawing/2014/main" val="261761282"/>
                    </a:ext>
                  </a:extLst>
                </a:gridCol>
                <a:gridCol w="380697">
                  <a:extLst>
                    <a:ext uri="{9D8B030D-6E8A-4147-A177-3AD203B41FA5}">
                      <a16:colId xmlns:a16="http://schemas.microsoft.com/office/drawing/2014/main" val="1201516557"/>
                    </a:ext>
                  </a:extLst>
                </a:gridCol>
                <a:gridCol w="802183">
                  <a:extLst>
                    <a:ext uri="{9D8B030D-6E8A-4147-A177-3AD203B41FA5}">
                      <a16:colId xmlns:a16="http://schemas.microsoft.com/office/drawing/2014/main" val="1284443094"/>
                    </a:ext>
                  </a:extLst>
                </a:gridCol>
              </a:tblGrid>
              <a:tr h="3265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Ranking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Group Name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Target Count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Avg. Pearson Correlation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MULTICOM-NOVEL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0.4056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2035698"/>
                  </a:ext>
                </a:extLst>
              </a:tr>
              <a:tr h="326572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Pcons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-net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0.6484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ModFOLD5_single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0.4040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3035142"/>
                  </a:ext>
                </a:extLst>
              </a:tr>
              <a:tr h="326572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Wallner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0.6417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ProQ2-refine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0.3835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3528896"/>
                  </a:ext>
                </a:extLst>
              </a:tr>
              <a:tr h="326572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MUfoldQA_C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0.5819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ProQ2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0.3827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7491080"/>
                  </a:ext>
                </a:extLst>
              </a:tr>
              <a:tr h="326572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MUFOLD-Server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0.5681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Wang_SVM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0.3779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304668"/>
                  </a:ext>
                </a:extLst>
              </a:tr>
              <a:tr h="326572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DAVIS-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QAconsensus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0.5550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MQAPsingleB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0.3692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6621885"/>
                  </a:ext>
                </a:extLst>
              </a:tr>
              <a:tr h="326572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MULTICOM-REFINE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0.5538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RFMQA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76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0.3645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7166946"/>
                  </a:ext>
                </a:extLst>
              </a:tr>
              <a:tr h="326572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ModFOLDclust2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0.5488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BITS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0.3172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1031632"/>
                  </a:ext>
                </a:extLst>
              </a:tr>
              <a:tr h="326572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MUFOLD-QA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76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0.5463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Wang_deep_2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0.3157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189225"/>
                  </a:ext>
                </a:extLst>
              </a:tr>
              <a:tr h="326572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MULTICOM-CONSTRUCT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0.5404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Wang_deep_3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0.3098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3882841"/>
                  </a:ext>
                </a:extLst>
              </a:tr>
              <a:tr h="326572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nns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0.5305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31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Wang_deep_1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0.3091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4261310"/>
                  </a:ext>
                </a:extLst>
              </a:tr>
              <a:tr h="326572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MQAPsingleA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66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0.5019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keasar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72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0.2983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3931219"/>
                  </a:ext>
                </a:extLst>
              </a:tr>
              <a:tr h="326572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PconsD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0.4899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Qpotclust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0.2926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7096985"/>
                  </a:ext>
                </a:extLst>
              </a:tr>
              <a:tr h="326572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ModFOLD5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0.4852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34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raghavagps-qaspro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0.2393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1978357"/>
                  </a:ext>
                </a:extLst>
              </a:tr>
              <a:tr h="326572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MUfoldQA_S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0.4758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Qpotfilt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0.2039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1373198"/>
                  </a:ext>
                </a:extLst>
              </a:tr>
              <a:tr h="326572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MQAPmulti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0.4556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36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Qpot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0.1681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8678709"/>
                  </a:ext>
                </a:extLst>
              </a:tr>
              <a:tr h="326572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ConsMQAPsingle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0.4429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LNCCUnB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0.0890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8459864"/>
                  </a:ext>
                </a:extLst>
              </a:tr>
              <a:tr h="326572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MQAPsingle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0.4237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38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MUFOLD-DQA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0.0810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3937730"/>
                  </a:ext>
                </a:extLst>
              </a:tr>
              <a:tr h="326572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MULTICOM-CLUSTER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0.4170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39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DandekarLab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0.0590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9550670"/>
                  </a:ext>
                </a:extLst>
              </a:tr>
              <a:tr h="326572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VoroMQA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0.4142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FUSION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0.0521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4156474"/>
                  </a:ext>
                </a:extLst>
              </a:tr>
              <a:tr h="326572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myprotein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-me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76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0.4100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OccuScore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0.0000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56280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037479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Overall performance</a:t>
            </a:r>
            <a:endParaRPr lang="zh-CN" altLang="en-US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7493595"/>
              </p:ext>
            </p:extLst>
          </p:nvPr>
        </p:nvGraphicFramePr>
        <p:xfrm>
          <a:off x="0" y="1825624"/>
          <a:ext cx="12192000" cy="5032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838199" y="2276820"/>
            <a:ext cx="691243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</a:rPr>
              <a:t>MUfoldQA_C: Best of all QA methods</a:t>
            </a:r>
          </a:p>
          <a:p>
            <a:r>
              <a:rPr lang="en-US" altLang="zh-CN" sz="2400" dirty="0">
                <a:solidFill>
                  <a:srgbClr val="FF0000"/>
                </a:solidFill>
              </a:rPr>
              <a:t>MUfoldQA_S: Best of Quasi-single and single 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71585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The Problem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398846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altLang="zh-CN" dirty="0"/>
              <a:t>Real Structure (Native)</a:t>
            </a:r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398846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altLang="zh-CN" dirty="0"/>
              <a:t>Prediction (Decoy)</a:t>
            </a:r>
            <a:endParaRPr lang="zh-CN" altLang="en-US" dirty="0"/>
          </a:p>
        </p:txBody>
      </p:sp>
      <p:pic>
        <p:nvPicPr>
          <p:cNvPr id="11" name="内容占位符 10"/>
          <p:cNvPicPr>
            <a:picLocks noGrp="1" noChangeAspect="1"/>
          </p:cNvPicPr>
          <p:nvPr>
            <p:ph sz="half" idx="2"/>
          </p:nvPr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861" y="2080009"/>
            <a:ext cx="4159639" cy="2112317"/>
          </a:xfrm>
        </p:spPr>
      </p:pic>
      <p:pic>
        <p:nvPicPr>
          <p:cNvPr id="7" name="内容占位符 5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853" y="4581647"/>
            <a:ext cx="4352722" cy="2210366"/>
          </a:xfrm>
          <a:prstGeom prst="rect">
            <a:avLst/>
          </a:prstGeom>
        </p:spPr>
      </p:pic>
      <p:pic>
        <p:nvPicPr>
          <p:cNvPr id="12" name="内容占位符 11"/>
          <p:cNvPicPr>
            <a:picLocks noGrp="1" noChangeAspect="1"/>
          </p:cNvPicPr>
          <p:nvPr>
            <p:ph sz="quarter" idx="4"/>
          </p:nvPr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96"/>
          <a:stretch/>
        </p:blipFill>
        <p:spPr>
          <a:xfrm>
            <a:off x="7228028" y="1991968"/>
            <a:ext cx="3071532" cy="27663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内容占位符 8"/>
              <p:cNvSpPr txBox="1">
                <a:spLocks/>
              </p:cNvSpPr>
              <p:nvPr/>
            </p:nvSpPr>
            <p:spPr>
              <a:xfrm>
                <a:off x="6172200" y="5059558"/>
                <a:ext cx="5565403" cy="230095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1800" i="1" smtClean="0">
                          <a:latin typeface="Cambria Math" panose="02040503050406030204" pitchFamily="18" charset="0"/>
                        </a:rPr>
                        <m:t>𝐺𝐷𝑇</m:t>
                      </m:r>
                      <m:r>
                        <a:rPr lang="en-US" altLang="zh-CN" sz="18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CN" sz="1800" i="1" smtClean="0">
                          <a:latin typeface="Cambria Math" panose="02040503050406030204" pitchFamily="18" charset="0"/>
                        </a:rPr>
                        <m:t>𝑇𝑆</m:t>
                      </m:r>
                      <m:r>
                        <a:rPr lang="en-US" altLang="zh-CN" sz="18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zh-CN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8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zh-CN" altLang="zh-CN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zh-CN" sz="180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altLang="zh-CN" sz="1800" i="1" smtClean="0">
                                  <a:latin typeface="Cambria Math" panose="02040503050406030204" pitchFamily="18" charset="0"/>
                                </a:rPr>
                                <m:t>&lt;1</m:t>
                              </m:r>
                            </m:sub>
                          </m:sSub>
                          <m:r>
                            <a:rPr lang="en-US" altLang="zh-CN" sz="18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zh-CN" altLang="zh-CN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zh-CN" sz="180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altLang="zh-CN" sz="1800" i="1" smtClean="0">
                                  <a:latin typeface="Cambria Math" panose="02040503050406030204" pitchFamily="18" charset="0"/>
                                </a:rPr>
                                <m:t>&lt;2</m:t>
                              </m:r>
                            </m:sub>
                          </m:sSub>
                          <m:r>
                            <a:rPr lang="en-US" altLang="zh-CN" sz="18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zh-CN" altLang="zh-CN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zh-CN" sz="180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altLang="zh-CN" sz="1800" i="1" smtClean="0">
                                  <a:latin typeface="Cambria Math" panose="02040503050406030204" pitchFamily="18" charset="0"/>
                                </a:rPr>
                                <m:t>&lt;4</m:t>
                              </m:r>
                            </m:sub>
                          </m:sSub>
                          <m:r>
                            <a:rPr lang="en-US" altLang="zh-CN" sz="18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zh-CN" altLang="zh-CN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zh-CN" sz="180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altLang="zh-CN" sz="1800" i="1" smtClean="0">
                                  <a:latin typeface="Cambria Math" panose="02040503050406030204" pitchFamily="18" charset="0"/>
                                </a:rPr>
                                <m:t>&lt;8</m:t>
                              </m:r>
                            </m:sub>
                          </m:sSub>
                          <m:r>
                            <a:rPr lang="en-US" altLang="zh-CN" sz="18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altLang="zh-CN" sz="1800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altLang="zh-CN" sz="2000" dirty="0"/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sz="200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altLang="zh-CN" sz="2000" i="1" dirty="0" smtClean="0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altLang="zh-CN" sz="200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altLang="zh-CN" sz="2000" dirty="0"/>
                  <a:t>: Percentage of carbon alpha is within L angstrom distance from the correct position after superimpose </a:t>
                </a:r>
                <a:endParaRPr lang="zh-CN" altLang="en-US" sz="2000" dirty="0"/>
              </a:p>
            </p:txBody>
          </p:sp>
        </mc:Choice>
        <mc:Fallback xmlns="">
          <p:sp>
            <p:nvSpPr>
              <p:cNvPr id="13" name="内容占位符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00" y="5059558"/>
                <a:ext cx="5565403" cy="2300951"/>
              </a:xfrm>
              <a:prstGeom prst="rect">
                <a:avLst/>
              </a:prstGeom>
              <a:blipFill>
                <a:blip r:embed="rId6"/>
                <a:stretch>
                  <a:fillRect l="-1206" r="-20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直接箭头连接符 13"/>
          <p:cNvCxnSpPr/>
          <p:nvPr/>
        </p:nvCxnSpPr>
        <p:spPr>
          <a:xfrm flipH="1">
            <a:off x="5235191" y="3918857"/>
            <a:ext cx="1992837" cy="95459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>
            <a:off x="3821214" y="4039437"/>
            <a:ext cx="0" cy="43620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97301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Experiment Setup – CASP 12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zh-CN" dirty="0"/>
              <a:t>Submitted the result to CASP 12 under the method name</a:t>
            </a:r>
            <a:endParaRPr lang="zh-CN" altLang="en-US" dirty="0"/>
          </a:p>
        </p:txBody>
      </p:sp>
      <p:pic>
        <p:nvPicPr>
          <p:cNvPr id="6" name="内容占位符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2343058"/>
            <a:ext cx="5181600" cy="3316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3029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/>
          <a:lstStyle/>
          <a:p>
            <a:r>
              <a:rPr lang="en-US" altLang="zh-CN" dirty="0"/>
              <a:t>CASP 12  Score Differences (predicted vs observed)</a:t>
            </a:r>
            <a:endParaRPr lang="zh-CN" altLang="en-US" dirty="0"/>
          </a:p>
        </p:txBody>
      </p:sp>
      <p:pic>
        <p:nvPicPr>
          <p:cNvPr id="14" name="内容占位符 1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72037" y="1825625"/>
            <a:ext cx="8247925" cy="4351338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9777556" y="5934670"/>
            <a:ext cx="24144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Stage 1</a:t>
            </a:r>
            <a:endParaRPr lang="zh-CN" alt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794868" y="6103947"/>
            <a:ext cx="555435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2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…</a:t>
            </a:r>
          </a:p>
          <a:p>
            <a:pPr algn="ctr"/>
            <a:r>
              <a:rPr lang="en-US" altLang="zh-CN" sz="2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27 more teams omitted</a:t>
            </a:r>
            <a:endParaRPr lang="zh-CN" altLang="en-US" sz="2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5939824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/>
          <a:lstStyle/>
          <a:p>
            <a:r>
              <a:rPr lang="en-US" altLang="zh-CN" dirty="0"/>
              <a:t>CASP 12  Score Differences (predicted vs observed)</a:t>
            </a:r>
            <a:endParaRPr lang="zh-CN" altLang="en-US" dirty="0"/>
          </a:p>
        </p:txBody>
      </p:sp>
      <p:pic>
        <p:nvPicPr>
          <p:cNvPr id="3" name="内容占位符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76972" y="1825625"/>
            <a:ext cx="8238056" cy="4351338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9777556" y="5934670"/>
            <a:ext cx="24144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Stage 2</a:t>
            </a:r>
            <a:endParaRPr lang="zh-CN" alt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4" name="矩形 3"/>
          <p:cNvSpPr/>
          <p:nvPr/>
        </p:nvSpPr>
        <p:spPr>
          <a:xfrm>
            <a:off x="2794868" y="6103947"/>
            <a:ext cx="555435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2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…</a:t>
            </a:r>
          </a:p>
          <a:p>
            <a:pPr algn="ctr"/>
            <a:r>
              <a:rPr lang="en-US" altLang="zh-CN" sz="2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27 more teams omitted</a:t>
            </a:r>
            <a:endParaRPr lang="zh-CN" altLang="en-US" sz="2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1952122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Future Work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Add local score feature for MUfoldQA_C</a:t>
            </a:r>
          </a:p>
          <a:p>
            <a:r>
              <a:rPr lang="en-US" altLang="zh-CN" dirty="0"/>
              <a:t>Port the algorithm to find good alignment</a:t>
            </a:r>
          </a:p>
          <a:p>
            <a:r>
              <a:rPr lang="en-US" altLang="zh-CN" dirty="0"/>
              <a:t>Better gap handling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3234229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55804" y="2009163"/>
            <a:ext cx="11280394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13800" dirty="0">
                <a:ln w="0"/>
                <a:solidFill>
                  <a:srgbClr val="00B0F0"/>
                </a:solidFill>
                <a:effectLst>
                  <a:reflection blurRad="6350" stA="53000" endA="300" endPos="35500" dir="5400000" sy="-90000" algn="bl" rotWithShape="0"/>
                </a:effectLst>
              </a:rPr>
              <a:t>Thank you!</a:t>
            </a:r>
            <a:endParaRPr lang="zh-CN" altLang="en-US" sz="13800" b="0" cap="none" spc="0" dirty="0">
              <a:ln w="0"/>
              <a:solidFill>
                <a:srgbClr val="00B0F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867289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The Problem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398846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altLang="zh-CN" dirty="0"/>
              <a:t>Real Structure (Native)</a:t>
            </a:r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398846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altLang="zh-CN" dirty="0"/>
              <a:t>Prediction (Decoy)</a:t>
            </a:r>
            <a:endParaRPr lang="zh-CN" altLang="en-US" dirty="0"/>
          </a:p>
        </p:txBody>
      </p:sp>
      <p:pic>
        <p:nvPicPr>
          <p:cNvPr id="11" name="内容占位符 10"/>
          <p:cNvPicPr>
            <a:picLocks noGrp="1" noChangeAspect="1"/>
          </p:cNvPicPr>
          <p:nvPr>
            <p:ph sz="half" idx="2"/>
          </p:nvPr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861" y="2080009"/>
            <a:ext cx="4159639" cy="2112317"/>
          </a:xfrm>
        </p:spPr>
      </p:pic>
      <p:pic>
        <p:nvPicPr>
          <p:cNvPr id="12" name="内容占位符 11"/>
          <p:cNvPicPr>
            <a:picLocks noGrp="1" noChangeAspect="1"/>
          </p:cNvPicPr>
          <p:nvPr>
            <p:ph sz="quarter" idx="4"/>
          </p:nvPr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96"/>
          <a:stretch/>
        </p:blipFill>
        <p:spPr>
          <a:xfrm>
            <a:off x="7228028" y="1991968"/>
            <a:ext cx="3071532" cy="2766310"/>
          </a:xfrm>
          <a:prstGeom prst="rect">
            <a:avLst/>
          </a:prstGeom>
        </p:spPr>
      </p:pic>
      <p:cxnSp>
        <p:nvCxnSpPr>
          <p:cNvPr id="14" name="直接箭头连接符 13"/>
          <p:cNvCxnSpPr/>
          <p:nvPr/>
        </p:nvCxnSpPr>
        <p:spPr>
          <a:xfrm flipH="1">
            <a:off x="5235191" y="3918857"/>
            <a:ext cx="1992837" cy="95459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>
            <a:off x="3821214" y="4039437"/>
            <a:ext cx="0" cy="43620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矩形 2"/>
          <p:cNvSpPr/>
          <p:nvPr/>
        </p:nvSpPr>
        <p:spPr>
          <a:xfrm>
            <a:off x="2492191" y="2170115"/>
            <a:ext cx="1746581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138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</a:t>
            </a:r>
            <a:endParaRPr lang="zh-CN" altLang="en-US" sz="138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矩形 4"/>
          <p:cNvSpPr/>
          <p:nvPr/>
        </p:nvSpPr>
        <p:spPr>
          <a:xfrm>
            <a:off x="3438051" y="4685768"/>
            <a:ext cx="72487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96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endParaRPr lang="zh-CN" altLang="en-US" sz="96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47819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The Task-Model Quality Assessment</a:t>
            </a:r>
            <a:endParaRPr lang="zh-CN" altLang="en-US" dirty="0"/>
          </a:p>
        </p:txBody>
      </p:sp>
      <p:sp>
        <p:nvSpPr>
          <p:cNvPr id="8" name="内容占位符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zh-CN" sz="4000" dirty="0"/>
              <a:t>Design an algorithm</a:t>
            </a:r>
          </a:p>
          <a:p>
            <a:pPr marL="457200" lvl="1" indent="0">
              <a:buNone/>
            </a:pPr>
            <a:r>
              <a:rPr lang="en-US" altLang="zh-CN" sz="3600" dirty="0"/>
              <a:t>Input: </a:t>
            </a:r>
          </a:p>
          <a:p>
            <a:pPr lvl="2"/>
            <a:r>
              <a:rPr lang="en-US" altLang="zh-CN" sz="3200" dirty="0"/>
              <a:t>Target sequence</a:t>
            </a:r>
          </a:p>
          <a:p>
            <a:pPr lvl="2"/>
            <a:r>
              <a:rPr lang="en-US" altLang="zh-CN" sz="3200" dirty="0"/>
              <a:t>Pool of decoys</a:t>
            </a:r>
          </a:p>
          <a:p>
            <a:pPr marL="457200" lvl="1" indent="0">
              <a:buNone/>
            </a:pPr>
            <a:r>
              <a:rPr lang="en-US" altLang="zh-CN" sz="3600" dirty="0"/>
              <a:t>Output:</a:t>
            </a:r>
          </a:p>
          <a:p>
            <a:pPr lvl="2"/>
            <a:r>
              <a:rPr lang="en-US" altLang="zh-CN" sz="3200" dirty="0"/>
              <a:t>A score for each decoy</a:t>
            </a:r>
          </a:p>
          <a:p>
            <a:pPr lvl="2"/>
            <a:r>
              <a:rPr lang="en-US" altLang="zh-CN" sz="3200" dirty="0"/>
              <a:t>Range [0,1], 0 is worst, 1 is best</a:t>
            </a:r>
          </a:p>
          <a:p>
            <a:pPr marL="457200" lvl="1" indent="0">
              <a:buNone/>
            </a:pPr>
            <a:r>
              <a:rPr lang="en-US" altLang="zh-CN" sz="3600" dirty="0"/>
              <a:t>Performance:</a:t>
            </a:r>
          </a:p>
          <a:p>
            <a:pPr lvl="2"/>
            <a:r>
              <a:rPr lang="en-US" altLang="zh-CN" sz="3200" dirty="0"/>
              <a:t>Pearson Correlation with GDT-TS</a:t>
            </a:r>
          </a:p>
          <a:p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4615" y="1582864"/>
            <a:ext cx="3072650" cy="2767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5924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Contribution and Achievements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/>
              <a:t>9 major versions of algorithms iterated through 39 builds</a:t>
            </a:r>
          </a:p>
          <a:p>
            <a:r>
              <a:rPr lang="en-US" altLang="zh-CN" dirty="0"/>
              <a:t>2 fully automatic new QA algorithms: MUfoldQA_C, MUfoldQA_S</a:t>
            </a:r>
          </a:p>
          <a:p>
            <a:r>
              <a:rPr lang="en-US" altLang="zh-CN" dirty="0"/>
              <a:t>MUfoldQA_C: </a:t>
            </a:r>
          </a:p>
          <a:p>
            <a:pPr lvl="1"/>
            <a:r>
              <a:rPr lang="en-US" altLang="zh-CN" dirty="0"/>
              <a:t>No. 1 in CASP 11 stage 1</a:t>
            </a:r>
          </a:p>
          <a:p>
            <a:pPr lvl="1"/>
            <a:r>
              <a:rPr lang="en-US" altLang="zh-CN" dirty="0"/>
              <a:t>No. 3 in CASP 11 stage 2</a:t>
            </a:r>
          </a:p>
          <a:p>
            <a:pPr lvl="1"/>
            <a:r>
              <a:rPr lang="en-US" altLang="zh-CN" dirty="0"/>
              <a:t>No. 1 in CASP 11 average ranking </a:t>
            </a:r>
          </a:p>
          <a:p>
            <a:r>
              <a:rPr lang="en-US" altLang="zh-CN" dirty="0"/>
              <a:t>MUfoldQA_S: </a:t>
            </a:r>
          </a:p>
          <a:p>
            <a:pPr lvl="1"/>
            <a:r>
              <a:rPr lang="en-US" altLang="zh-CN" dirty="0"/>
              <a:t>No. 2 in CASP 11 stage 1 </a:t>
            </a:r>
          </a:p>
          <a:p>
            <a:pPr lvl="1"/>
            <a:r>
              <a:rPr lang="en-US" altLang="zh-CN" dirty="0"/>
              <a:t>No. 3 in CASP 11 stage 2  among single and Quasi-single</a:t>
            </a:r>
          </a:p>
          <a:p>
            <a:pPr lvl="1"/>
            <a:r>
              <a:rPr lang="en-US" altLang="zh-CN" dirty="0"/>
              <a:t>No. 1 in CASP 11 average ranking among single and Quasi-single</a:t>
            </a:r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pPr lvl="1"/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838200" y="6381750"/>
            <a:ext cx="10267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*DAVIS-</a:t>
            </a:r>
            <a:r>
              <a:rPr lang="en-US" altLang="zh-CN" sz="1600" dirty="0" err="1"/>
              <a:t>QAconsensus</a:t>
            </a:r>
            <a:r>
              <a:rPr lang="en-US" altLang="zh-CN" sz="1600" dirty="0"/>
              <a:t> remove from ranking due to using internal competition information</a:t>
            </a:r>
          </a:p>
        </p:txBody>
      </p:sp>
    </p:spTree>
    <p:extLst>
      <p:ext uri="{BB962C8B-B14F-4D97-AF65-F5344CB8AC3E}">
        <p14:creationId xmlns:p14="http://schemas.microsoft.com/office/powerpoint/2010/main" val="25815141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Contents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Introduction</a:t>
            </a:r>
          </a:p>
          <a:p>
            <a:r>
              <a:rPr lang="en-US" altLang="zh-CN" b="1" dirty="0"/>
              <a:t>Related Work</a:t>
            </a:r>
          </a:p>
          <a:p>
            <a:r>
              <a:rPr lang="en-US" altLang="zh-CN" dirty="0"/>
              <a:t>Algorithm</a:t>
            </a:r>
          </a:p>
          <a:p>
            <a:r>
              <a:rPr lang="en-US" altLang="zh-CN" dirty="0"/>
              <a:t>Implementation</a:t>
            </a:r>
          </a:p>
          <a:p>
            <a:r>
              <a:rPr lang="en-US" altLang="zh-CN" dirty="0"/>
              <a:t>Experiment Results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102215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5137</TotalTime>
  <Words>2028</Words>
  <Application>Microsoft Office PowerPoint</Application>
  <PresentationFormat>宽屏</PresentationFormat>
  <Paragraphs>1146</Paragraphs>
  <Slides>54</Slides>
  <Notes>47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54</vt:i4>
      </vt:variant>
    </vt:vector>
  </HeadingPairs>
  <TitlesOfParts>
    <vt:vector size="60" baseType="lpstr">
      <vt:lpstr>等线</vt:lpstr>
      <vt:lpstr>等线 Light</vt:lpstr>
      <vt:lpstr>Arial</vt:lpstr>
      <vt:lpstr>Cambria Math</vt:lpstr>
      <vt:lpstr>Times New Roman</vt:lpstr>
      <vt:lpstr>Office 主题​​</vt:lpstr>
      <vt:lpstr>TEMPLATE-BASED METHODS FOR PROTEIN MODEL QA</vt:lpstr>
      <vt:lpstr>Contents</vt:lpstr>
      <vt:lpstr>The Problem</vt:lpstr>
      <vt:lpstr>The Problem</vt:lpstr>
      <vt:lpstr>The Problem</vt:lpstr>
      <vt:lpstr>The Problem</vt:lpstr>
      <vt:lpstr>The Task-Model Quality Assessment</vt:lpstr>
      <vt:lpstr>Contribution and Achievements</vt:lpstr>
      <vt:lpstr>Contents</vt:lpstr>
      <vt:lpstr>QA method classification</vt:lpstr>
      <vt:lpstr>QA method classification</vt:lpstr>
      <vt:lpstr>Single model QA</vt:lpstr>
      <vt:lpstr>Quasi-single model QA</vt:lpstr>
      <vt:lpstr>Multi-model QA</vt:lpstr>
      <vt:lpstr>Multi-model QA</vt:lpstr>
      <vt:lpstr>Early attempts on template-based method</vt:lpstr>
      <vt:lpstr>Contents</vt:lpstr>
      <vt:lpstr>Basic Idea</vt:lpstr>
      <vt:lpstr>Basic Idea</vt:lpstr>
      <vt:lpstr>Basic Idea</vt:lpstr>
      <vt:lpstr>Basic Idea – MUfoldQA_S</vt:lpstr>
      <vt:lpstr>Basic Idea – MUfoldQA_C</vt:lpstr>
      <vt:lpstr>Basic Idea – MUfoldQA_C</vt:lpstr>
      <vt:lpstr>Overview MUfoldQA_S</vt:lpstr>
      <vt:lpstr>Overview MUfoldQA_C</vt:lpstr>
      <vt:lpstr>Step 1: Generate Templates</vt:lpstr>
      <vt:lpstr>Step 2: Select Top templates</vt:lpstr>
      <vt:lpstr>Step 3: Calculate GDT-TS</vt:lpstr>
      <vt:lpstr>Step 4: Calculate Sequence-Based Weight</vt:lpstr>
      <vt:lpstr>Step 5: Calculate Local and Global Weighted Score</vt:lpstr>
      <vt:lpstr>Step 5: Calculate Local and Global Weighted Score</vt:lpstr>
      <vt:lpstr>Step 5: Calculate Local and Global Weighted Score</vt:lpstr>
      <vt:lpstr>Step 6: Select Top Reference Models</vt:lpstr>
      <vt:lpstr>Step 7: Calculate Pair-wise GDT-TS</vt:lpstr>
      <vt:lpstr>Step 6: Calculate Weighted Consensus</vt:lpstr>
      <vt:lpstr>Contents</vt:lpstr>
      <vt:lpstr>Primary Modules</vt:lpstr>
      <vt:lpstr>Implementation: Web interface</vt:lpstr>
      <vt:lpstr>Implementation: Web interface</vt:lpstr>
      <vt:lpstr>Implementation: Alignment generator</vt:lpstr>
      <vt:lpstr>Implementation: Helper Program</vt:lpstr>
      <vt:lpstr>Implementation: Core Program </vt:lpstr>
      <vt:lpstr>Implementation: GDT-TS calculator  </vt:lpstr>
      <vt:lpstr>Contents</vt:lpstr>
      <vt:lpstr>Experiment Setup – CASP 11</vt:lpstr>
      <vt:lpstr>PowerPoint 演示文稿</vt:lpstr>
      <vt:lpstr>PowerPoint 演示文稿</vt:lpstr>
      <vt:lpstr>PowerPoint 演示文稿</vt:lpstr>
      <vt:lpstr>Overall performance</vt:lpstr>
      <vt:lpstr>Experiment Setup – CASP 12</vt:lpstr>
      <vt:lpstr>CASP 12  Score Differences (predicted vs observed)</vt:lpstr>
      <vt:lpstr>CASP 12  Score Differences (predicted vs observed)</vt:lpstr>
      <vt:lpstr>Future Work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TEMPLATE-BASED METHODS FOR SINGLE AND MULTI- PROTEIN MODEL QUALITY ASSESSMENT</dc:title>
  <dc:creator>Wang, Wenbo   (MU-Student)</dc:creator>
  <cp:lastModifiedBy>Wang, Wenbo   (MU-Student)</cp:lastModifiedBy>
  <cp:revision>240</cp:revision>
  <dcterms:created xsi:type="dcterms:W3CDTF">2016-11-16T02:19:11Z</dcterms:created>
  <dcterms:modified xsi:type="dcterms:W3CDTF">2016-12-14T02:05:24Z</dcterms:modified>
</cp:coreProperties>
</file>