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notesSlides/notesSlide23.xml" ContentType="application/vnd.openxmlformats-officedocument.presentationml.notesSlide+xml"/>
  <Override PartName="/ppt/tags/tag30.xml" ContentType="application/vnd.openxmlformats-officedocument.presentationml.tags+xml"/>
  <Override PartName="/ppt/notesSlides/notesSlide24.xml" ContentType="application/vnd.openxmlformats-officedocument.presentationml.notesSlide+xml"/>
  <Override PartName="/ppt/tags/tag31.xml" ContentType="application/vnd.openxmlformats-officedocument.presentationml.tags+xml"/>
  <Override PartName="/ppt/notesSlides/notesSlide25.xml" ContentType="application/vnd.openxmlformats-officedocument.presentationml.notesSlide+xml"/>
  <Override PartName="/ppt/tags/tag32.xml" ContentType="application/vnd.openxmlformats-officedocument.presentationml.tags+xml"/>
  <Override PartName="/ppt/notesSlides/notesSlide26.xml" ContentType="application/vnd.openxmlformats-officedocument.presentationml.notesSlide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ppt/tags/tag35.xml" ContentType="application/vnd.openxmlformats-officedocument.presentationml.tags+xml"/>
  <Override PartName="/ppt/notesSlides/notesSlide29.xml" ContentType="application/vnd.openxmlformats-officedocument.presentationml.notesSlide+xml"/>
  <Override PartName="/ppt/tags/tag36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424" r:id="rId2"/>
    <p:sldId id="427" r:id="rId3"/>
    <p:sldId id="446" r:id="rId4"/>
    <p:sldId id="366" r:id="rId5"/>
    <p:sldId id="426" r:id="rId6"/>
    <p:sldId id="444" r:id="rId7"/>
    <p:sldId id="429" r:id="rId8"/>
    <p:sldId id="367" r:id="rId9"/>
    <p:sldId id="430" r:id="rId10"/>
    <p:sldId id="368" r:id="rId11"/>
    <p:sldId id="445" r:id="rId12"/>
    <p:sldId id="399" r:id="rId13"/>
    <p:sldId id="370" r:id="rId14"/>
    <p:sldId id="431" r:id="rId15"/>
    <p:sldId id="432" r:id="rId16"/>
    <p:sldId id="371" r:id="rId17"/>
    <p:sldId id="400" r:id="rId18"/>
    <p:sldId id="377" r:id="rId19"/>
    <p:sldId id="433" r:id="rId20"/>
    <p:sldId id="434" r:id="rId21"/>
    <p:sldId id="435" r:id="rId22"/>
    <p:sldId id="451" r:id="rId23"/>
    <p:sldId id="436" r:id="rId24"/>
    <p:sldId id="440" r:id="rId25"/>
    <p:sldId id="441" r:id="rId26"/>
    <p:sldId id="448" r:id="rId27"/>
    <p:sldId id="449" r:id="rId28"/>
    <p:sldId id="450" r:id="rId29"/>
    <p:sldId id="381" r:id="rId30"/>
    <p:sldId id="452" r:id="rId31"/>
    <p:sldId id="454" r:id="rId32"/>
    <p:sldId id="437" r:id="rId33"/>
    <p:sldId id="438" r:id="rId34"/>
    <p:sldId id="316" r:id="rId35"/>
    <p:sldId id="425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1B82D"/>
    <a:srgbClr val="FF4646"/>
    <a:srgbClr val="60FC5E"/>
    <a:srgbClr val="A0C0DD"/>
    <a:srgbClr val="0000FF"/>
    <a:srgbClr val="17FF17"/>
    <a:srgbClr val="FF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8" autoAdjust="0"/>
    <p:restoredTop sz="90331" autoAdjust="0"/>
  </p:normalViewPr>
  <p:slideViewPr>
    <p:cSldViewPr snapToGrid="0">
      <p:cViewPr>
        <p:scale>
          <a:sx n="78" d="100"/>
          <a:sy n="78" d="100"/>
        </p:scale>
        <p:origin x="1168" y="392"/>
      </p:cViewPr>
      <p:guideLst/>
    </p:cSldViewPr>
  </p:slideViewPr>
  <p:outlineViewPr>
    <p:cViewPr>
      <p:scale>
        <a:sx n="33" d="100"/>
        <a:sy n="33" d="100"/>
      </p:scale>
      <p:origin x="0" y="-387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tags" Target="tags/tag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3D1EC-296A-4B35-A3EA-2B083B17BF2A}" type="datetimeFigureOut">
              <a:rPr lang="en-US" smtClean="0"/>
              <a:t>5/4/19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77E44-7EE8-4A32-BC01-2016F1462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0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答辩准备</a:t>
            </a:r>
            <a:endParaRPr lang="en-US" altLang="zh-CN" dirty="0" smtClean="0"/>
          </a:p>
          <a:p>
            <a:r>
              <a:rPr lang="zh-CN" altLang="en-US" dirty="0" smtClean="0"/>
              <a:t>正装</a:t>
            </a:r>
            <a:endParaRPr lang="en-US" altLang="zh-CN" dirty="0" smtClean="0"/>
          </a:p>
          <a:p>
            <a:r>
              <a:rPr lang="en-US" dirty="0" smtClean="0"/>
              <a:t>M3</a:t>
            </a:r>
          </a:p>
          <a:p>
            <a:r>
              <a:rPr lang="en-US" dirty="0" err="1" smtClean="0"/>
              <a:t>Ppt</a:t>
            </a:r>
            <a:r>
              <a:rPr lang="zh-CN" altLang="en-US" dirty="0" smtClean="0"/>
              <a:t>打印</a:t>
            </a:r>
            <a:endParaRPr lang="en-US" altLang="zh-CN" dirty="0" smtClean="0"/>
          </a:p>
          <a:p>
            <a:r>
              <a:rPr lang="zh-CN" altLang="en-US" dirty="0" smtClean="0"/>
              <a:t>关空调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20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51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firebase.google.com</a:t>
            </a:r>
            <a:r>
              <a:rPr lang="en-US" dirty="0" smtClean="0"/>
              <a:t>/products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40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77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3 steps to implement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18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random notifications</a:t>
            </a:r>
            <a:r>
              <a:rPr lang="en-US" baseline="0" dirty="0" smtClean="0"/>
              <a:t> , we need to schedule them with 15 mins 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11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 the problem is </a:t>
            </a:r>
          </a:p>
          <a:p>
            <a:r>
              <a:rPr lang="en-US" baseline="0" dirty="0" smtClean="0"/>
              <a:t>notifications might be scheduled too close to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99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</a:t>
            </a:r>
            <a:r>
              <a:rPr lang="en-US" baseline="0" dirty="0" smtClean="0"/>
              <a:t> in order to make sure the 15 mins </a:t>
            </a:r>
            <a:r>
              <a:rPr lang="en-US" baseline="0" dirty="0" err="1" smtClean="0"/>
              <a:t>break,we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developed algorithm2 </a:t>
            </a:r>
            <a:endParaRPr lang="en-US" dirty="0" smtClean="0"/>
          </a:p>
          <a:p>
            <a:r>
              <a:rPr lang="en-US" dirty="0" smtClean="0"/>
              <a:t>For</a:t>
            </a:r>
            <a:r>
              <a:rPr lang="en-US" baseline="0" dirty="0" smtClean="0"/>
              <a:t> example, from midnight to 1am, we want to schedule 3 random notification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</a:t>
            </a:r>
            <a:r>
              <a:rPr lang="en-US" baseline="0" dirty="0" err="1" smtClean="0"/>
              <a:t>whats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lastest</a:t>
            </a:r>
            <a:r>
              <a:rPr lang="en-US" baseline="0" dirty="0" smtClean="0"/>
              <a:t> start time for the first notification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imagine we scheduled the </a:t>
            </a:r>
            <a:r>
              <a:rPr lang="en-US" baseline="0" dirty="0" err="1" smtClean="0"/>
              <a:t>fitst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notif</a:t>
            </a:r>
            <a:r>
              <a:rPr lang="en-US" baseline="0" dirty="0" smtClean="0"/>
              <a:t> at 18mins,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45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but the problem is, </a:t>
            </a:r>
            <a:r>
              <a:rPr lang="en-US" baseline="0" dirty="0" err="1" smtClean="0"/>
              <a:t>notiifcatiions</a:t>
            </a:r>
            <a:r>
              <a:rPr lang="en-US" baseline="0" dirty="0" smtClean="0"/>
              <a:t> are not even distributed, for example, the late time, </a:t>
            </a:r>
            <a:r>
              <a:rPr lang="en-US" baseline="0" dirty="0" err="1" smtClean="0"/>
              <a:t>alwasys</a:t>
            </a:r>
            <a:r>
              <a:rPr lang="en-US" baseline="0" dirty="0" smtClean="0"/>
              <a:t> have chance to be scheduled with </a:t>
            </a:r>
            <a:r>
              <a:rPr lang="en-US" baseline="0" dirty="0" err="1" smtClean="0"/>
              <a:t>notificaitons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6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The conditional random selection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(click twice)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2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suspension, this is how our suspend window looks like</a:t>
            </a:r>
          </a:p>
          <a:p>
            <a:r>
              <a:rPr lang="en-US" baseline="0" dirty="0" smtClean="0"/>
              <a:t>and the requirement 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3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21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handle</a:t>
            </a:r>
            <a:r>
              <a:rPr lang="en-US" baseline="0" dirty="0" smtClean="0"/>
              <a:t> the repeating issue</a:t>
            </a:r>
          </a:p>
          <a:p>
            <a:r>
              <a:rPr lang="en-US" baseline="0" dirty="0" err="1" smtClean="0"/>
              <a:t>i</a:t>
            </a:r>
            <a:r>
              <a:rPr lang="en-US" baseline="0" dirty="0" smtClean="0"/>
              <a:t> developed algorithm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5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 case from midnight</a:t>
            </a:r>
            <a:r>
              <a:rPr lang="en-US" baseline="0" dirty="0" smtClean="0"/>
              <a:t> to 8am</a:t>
            </a:r>
          </a:p>
          <a:p>
            <a:r>
              <a:rPr lang="en-US" baseline="0" dirty="0" smtClean="0"/>
              <a:t>it works fine and it is a quick fix for current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lets look at a more complex situation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8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r>
              <a:rPr lang="en-US" baseline="0" dirty="0" smtClean="0"/>
              <a:t>2 solved the repeating problem by adding suspend date</a:t>
            </a:r>
          </a:p>
          <a:p>
            <a:r>
              <a:rPr lang="en-US" baseline="0" dirty="0" smtClean="0"/>
              <a:t>but the problem is, if we want to suspend over midnight, it always start from midnight to end </a:t>
            </a:r>
            <a:r>
              <a:rPr lang="en-US" baseline="0" dirty="0" err="1" smtClean="0"/>
              <a:t>time,and</a:t>
            </a:r>
            <a:r>
              <a:rPr lang="en-US" baseline="0" dirty="0" smtClean="0"/>
              <a:t> ignored the time before midnight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57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15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42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</a:rPr>
              <a:t>after first notification is scheduled, the second notification cannot be scheduled before first notification.</a:t>
            </a:r>
            <a:endParaRPr lang="en-US" sz="1200" dirty="0" smtClean="0">
              <a:solidFill>
                <a:srgbClr val="000000"/>
              </a:solidFill>
              <a:effectLst/>
              <a:latin typeface="Calibri" charset="0"/>
              <a:ea typeface="宋体" charset="-122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44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</a:rPr>
              <a:t>algorithm1</a:t>
            </a:r>
            <a:r>
              <a:rPr lang="en-US" sz="1200" baseline="0" dirty="0" smtClean="0">
                <a:effectLst/>
              </a:rPr>
              <a:t> the basic notification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effectLst/>
              </a:rPr>
              <a:t>algorithm2 the latest start time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effectLst/>
              </a:rPr>
              <a:t>algorithm3 the conditional selection</a:t>
            </a:r>
            <a:endParaRPr lang="en-US" sz="1200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</a:rPr>
              <a:t>after first notification is scheduled, the second notification cannot be scheduled before first notification.</a:t>
            </a:r>
            <a:endParaRPr lang="en-US" sz="1200" dirty="0" smtClean="0">
              <a:solidFill>
                <a:srgbClr val="000000"/>
              </a:solidFill>
              <a:effectLst/>
              <a:latin typeface="Calibri" charset="0"/>
              <a:ea typeface="宋体" charset="-122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0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format table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verb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232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54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 smtClean="0">
                <a:sym typeface="Helvetica Neue"/>
              </a:rPr>
              <a:t>For custom questions, I use a three steps, first check if we can combine two questions into one, then check if we can add new features into existing questions, finally consider building a new question from scratch</a:t>
            </a:r>
          </a:p>
          <a:p>
            <a:pPr lvl="1"/>
            <a:endParaRPr lang="en-US" sz="2400" dirty="0" smtClean="0">
              <a:sym typeface="Helvetica Neue"/>
            </a:endParaRPr>
          </a:p>
          <a:p>
            <a:pPr lvl="1"/>
            <a:endParaRPr lang="en-US" sz="2400" dirty="0" smtClean="0">
              <a:sym typeface="Helvetica Neue"/>
            </a:endParaRPr>
          </a:p>
          <a:p>
            <a:pPr lvl="1"/>
            <a:r>
              <a:rPr lang="en-US" sz="2400" dirty="0" smtClean="0">
                <a:sym typeface="Helvetica Neue"/>
              </a:rPr>
              <a:t>For random notifications, eventually I chose the conditional random selection algorithm because it is more random based on the time sequence.</a:t>
            </a:r>
          </a:p>
          <a:p>
            <a:pPr lvl="1"/>
            <a:endParaRPr lang="en-US" sz="2400" dirty="0" smtClean="0">
              <a:sym typeface="Helvetica Neue"/>
            </a:endParaRPr>
          </a:p>
          <a:p>
            <a:pPr lvl="1"/>
            <a:endParaRPr lang="en-US" sz="2400" dirty="0" smtClean="0">
              <a:sym typeface="Helvetica Neue"/>
            </a:endParaRPr>
          </a:p>
          <a:p>
            <a:pPr lvl="1"/>
            <a:r>
              <a:rPr lang="en-US" sz="2400" dirty="0" smtClean="0">
                <a:sym typeface="Helvetica Neue"/>
              </a:rPr>
              <a:t>For suspend window, first I chose the end time algorithm because it’s a quick fix, then switched to date detection algorithm based on start time and end time, because it has more compatibility to deal with different situations.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3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330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BD5A-EB90-FA43-A292-200C58D1BF4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1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thus a </a:t>
            </a:r>
            <a:r>
              <a:rPr lang="en-US" dirty="0" err="1" smtClean="0"/>
              <a:t>corss</a:t>
            </a:r>
            <a:r>
              <a:rPr lang="en-US" baseline="0" dirty="0" smtClean="0"/>
              <a:t> platform system called </a:t>
            </a:r>
            <a:r>
              <a:rPr lang="en-US" baseline="0" dirty="0" err="1" smtClean="0"/>
              <a:t>TigerAware</a:t>
            </a:r>
            <a:r>
              <a:rPr lang="en-US" baseline="0" dirty="0" smtClean="0"/>
              <a:t> is developed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14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to </a:t>
            </a:r>
            <a:r>
              <a:rPr lang="en-US" dirty="0" err="1" smtClean="0"/>
              <a:t>tigeraware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12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tigeraware</a:t>
            </a:r>
            <a:r>
              <a:rPr lang="en-US" baseline="0" dirty="0" smtClean="0"/>
              <a:t> android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63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介绍功能</a:t>
            </a:r>
            <a:endParaRPr lang="en-US" dirty="0" smtClean="0"/>
          </a:p>
          <a:p>
            <a:pPr marL="0" lvl="1"/>
            <a:endParaRPr lang="en-US" dirty="0" smtClean="0"/>
          </a:p>
          <a:p>
            <a:pPr marL="0" lvl="1"/>
            <a:r>
              <a:rPr lang="en-US" dirty="0" smtClean="0"/>
              <a:t>However, there are a few problems occurring while using the previous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7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ResearchStack</a:t>
            </a:r>
            <a:r>
              <a:rPr lang="en-US" dirty="0" smtClean="0"/>
              <a:t> can only</a:t>
            </a:r>
            <a:r>
              <a:rPr lang="en-US" baseline="0" dirty="0" smtClean="0"/>
              <a:t> support 10 question types while research studies needs more and more,</a:t>
            </a:r>
          </a:p>
          <a:p>
            <a:endParaRPr lang="en-US" baseline="0" dirty="0" smtClean="0"/>
          </a:p>
          <a:p>
            <a:r>
              <a:rPr lang="en-US" dirty="0" err="1" smtClean="0"/>
              <a:t>insufic</a:t>
            </a:r>
            <a:r>
              <a:rPr lang="en-US" dirty="0" smtClean="0"/>
              <a:t> support of custom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inapporavire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86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researchstack</a:t>
            </a:r>
            <a:r>
              <a:rPr lang="en-US" baseline="0" dirty="0" smtClean="0"/>
              <a:t> ,we have two different format, single selection and </a:t>
            </a:r>
            <a:r>
              <a:rPr lang="en-US" baseline="0" dirty="0" err="1" smtClean="0"/>
              <a:t>mult</a:t>
            </a:r>
            <a:r>
              <a:rPr lang="en-US" baseline="0" dirty="0" smtClean="0"/>
              <a:t> selection.</a:t>
            </a:r>
          </a:p>
          <a:p>
            <a:pPr lvl="2"/>
            <a:r>
              <a:rPr lang="en-US" dirty="0" smtClean="0"/>
              <a:t>[]First check </a:t>
            </a:r>
            <a:r>
              <a:rPr lang="en-US" dirty="0" smtClean="0">
                <a:sym typeface="Helvetica Neue"/>
              </a:rPr>
              <a:t>if we can combine two questions into a new question</a:t>
            </a:r>
          </a:p>
          <a:p>
            <a:pPr lvl="2"/>
            <a:r>
              <a:rPr lang="en-US" dirty="0" smtClean="0"/>
              <a:t>[]Then check if we can add more function to existing questions</a:t>
            </a:r>
          </a:p>
          <a:p>
            <a:pPr lvl="2"/>
            <a:r>
              <a:rPr lang="en-US" dirty="0" smtClean="0"/>
              <a:t>[]Finally, if above does not work, create a new question from scratch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6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6598-C91D-4D28-AC8C-2DB788283D07}" type="datetime1">
              <a:rPr lang="en-US" smtClean="0"/>
              <a:t>5/4/19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5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7E22-1ACA-4CC5-AAF2-7F05C19E4DEB}" type="datetime1">
              <a:rPr lang="en-US" smtClean="0"/>
              <a:t>5/4/19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6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0041-B0F3-48D7-88FD-A4EAC89D56E6}" type="datetime1">
              <a:rPr lang="en-US" smtClean="0"/>
              <a:t>5/4/19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0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3246-2BFA-4542-AE4C-A09E0C5588A5}" type="datetime1">
              <a:rPr lang="en-US" smtClean="0"/>
              <a:t>5/4/19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1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ECB0-0164-49EA-94A0-61A1059EB1C6}" type="datetime1">
              <a:rPr lang="en-US" smtClean="0"/>
              <a:t>5/4/19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1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F109-DA44-4A5A-92A7-FB7D34459C79}" type="datetime1">
              <a:rPr lang="en-US" smtClean="0"/>
              <a:t>5/4/19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9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EB29-B938-499D-9BCF-02CA0F7665FB}" type="datetime1">
              <a:rPr lang="en-US" smtClean="0"/>
              <a:t>5/4/19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8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4199-81DD-4376-BB7D-046604BB9644}" type="datetime1">
              <a:rPr lang="en-US" smtClean="0"/>
              <a:t>5/4/19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0955-E2EE-45D8-BFAC-2EBCD494963B}" type="datetime1">
              <a:rPr lang="en-US" smtClean="0"/>
              <a:t>5/4/19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0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2DE6-A048-47BF-8DBD-D97A33911A21}" type="datetime1">
              <a:rPr lang="en-US" smtClean="0"/>
              <a:t>5/4/19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0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576D-2EFD-4520-BCC2-621CF5E7E71A}" type="datetime1">
              <a:rPr lang="en-US" smtClean="0"/>
              <a:t>5/4/19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7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83878-28A3-4D36-B101-99E92C67BC1A}" type="datetime1">
              <a:rPr lang="en-US" smtClean="0"/>
              <a:t>5/4/19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9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.jp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.jpg"/><Relationship Id="rId5" Type="http://schemas.openxmlformats.org/officeDocument/2006/relationships/image" Target="../media/image9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1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2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.jp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.jp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.jpg"/><Relationship Id="rId5" Type="http://schemas.openxmlformats.org/officeDocument/2006/relationships/image" Target="../media/image16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jp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.jpg"/><Relationship Id="rId5" Type="http://schemas.openxmlformats.org/officeDocument/2006/relationships/image" Target="../media/image17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.jpg"/><Relationship Id="rId5" Type="http://schemas.openxmlformats.org/officeDocument/2006/relationships/image" Target="../media/image17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2.jpg"/><Relationship Id="rId5" Type="http://schemas.openxmlformats.org/officeDocument/2006/relationships/image" Target="../media/image17.pn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.jpg"/><Relationship Id="rId5" Type="http://schemas.openxmlformats.org/officeDocument/2006/relationships/image" Target="../media/image17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.jp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2.jp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2.jpg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2.jp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2.jpg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2.jpg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jp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2.jpg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2.jpg"/><Relationship Id="rId5" Type="http://schemas.openxmlformats.org/officeDocument/2006/relationships/image" Target="../media/image17.png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2.jpg"/><Relationship Id="rId5" Type="http://schemas.openxmlformats.org/officeDocument/2006/relationships/image" Target="../media/image21.png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2.jpg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2.jpg"/><Relationship Id="rId5" Type="http://schemas.openxmlformats.org/officeDocument/2006/relationships/image" Target="../media/image22.png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23.jpeg"/><Relationship Id="rId5" Type="http://schemas.openxmlformats.org/officeDocument/2006/relationships/image" Target="../media/image24.emf"/><Relationship Id="rId6" Type="http://schemas.openxmlformats.org/officeDocument/2006/relationships/image" Target="../media/image25.png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.jp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.jp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.jp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.jp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.jp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.jp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_PPT_wide_newbg-0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29390" y="2162648"/>
            <a:ext cx="9794240" cy="1470025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</a:rPr>
              <a:t>TigerAware</a:t>
            </a:r>
            <a:r>
              <a:rPr lang="en-US" sz="3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US" sz="36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</a:rPr>
              <a:t>Android-An </a:t>
            </a:r>
            <a:r>
              <a:rPr lang="en-US" sz="3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</a:rPr>
              <a:t>Improved </a:t>
            </a:r>
            <a:r>
              <a:rPr lang="en-US" sz="36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</a:rPr>
              <a:t/>
            </a:r>
            <a:br>
              <a:rPr lang="en-US" sz="36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</a:rPr>
            </a:br>
            <a:r>
              <a:rPr lang="en-US" sz="36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</a:rPr>
              <a:t>Mobile </a:t>
            </a:r>
            <a:r>
              <a:rPr lang="en-US" sz="3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</a:rPr>
              <a:t>Survey </a:t>
            </a:r>
            <a:r>
              <a:rPr lang="en-US" sz="36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</a:rPr>
              <a:t>and </a:t>
            </a:r>
            <a:r>
              <a:rPr lang="en-US" sz="3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</a:rPr>
              <a:t>Notification </a:t>
            </a:r>
            <a:r>
              <a:rPr lang="en-US" sz="3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</a:t>
            </a:r>
          </a:p>
        </p:txBody>
      </p:sp>
      <p:sp>
        <p:nvSpPr>
          <p:cNvPr id="6" name="Google Shape;85;p13"/>
          <p:cNvSpPr txBox="1">
            <a:spLocks/>
          </p:cNvSpPr>
          <p:nvPr/>
        </p:nvSpPr>
        <p:spPr>
          <a:xfrm>
            <a:off x="1809749" y="4436492"/>
            <a:ext cx="8572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lt1"/>
              </a:buClr>
              <a:buSzPts val="2400"/>
            </a:pPr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Department of Electrical Engineering and Computer Science</a:t>
            </a:r>
          </a:p>
          <a:p>
            <a:pPr>
              <a:spcBef>
                <a:spcPts val="1680"/>
              </a:spcBef>
              <a:buClr>
                <a:schemeClr val="lt1"/>
              </a:buClr>
              <a:buSzPts val="2400"/>
            </a:pPr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Advisor: Professor Yi Shang </a:t>
            </a:r>
          </a:p>
          <a:p>
            <a:pPr>
              <a:spcBef>
                <a:spcPts val="1680"/>
              </a:spcBef>
              <a:buClr>
                <a:schemeClr val="lt1"/>
              </a:buClr>
              <a:buSzPts val="2400"/>
            </a:pPr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Speaker: Weiliang Xia</a:t>
            </a: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2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Improvements on existing application</a:t>
            </a:r>
          </a:p>
          <a:p>
            <a:pPr lvl="1"/>
            <a:r>
              <a:rPr lang="en-US" dirty="0"/>
              <a:t>Custom questions</a:t>
            </a:r>
          </a:p>
          <a:p>
            <a:pPr marL="457200" lvl="1" indent="0">
              <a:buNone/>
            </a:pPr>
            <a:r>
              <a:rPr lang="en-US" sz="2100" dirty="0"/>
              <a:t>	- add kinds of questions, such as image question, </a:t>
            </a:r>
            <a:r>
              <a:rPr lang="en-US" sz="2100" dirty="0" smtClean="0"/>
              <a:t>continuous scale question </a:t>
            </a:r>
            <a:r>
              <a:rPr lang="en-US" sz="2100" dirty="0"/>
              <a:t>and so on</a:t>
            </a:r>
          </a:p>
          <a:p>
            <a:pPr lvl="1"/>
            <a:r>
              <a:rPr lang="en-US" dirty="0"/>
              <a:t>Truly randomized notifications</a:t>
            </a:r>
          </a:p>
          <a:p>
            <a:pPr marL="457200" lvl="1" indent="0">
              <a:buNone/>
            </a:pPr>
            <a:r>
              <a:rPr lang="en-US" sz="2100" dirty="0"/>
              <a:t>	- notifications with 15 mins break</a:t>
            </a:r>
          </a:p>
          <a:p>
            <a:pPr lvl="1"/>
            <a:r>
              <a:rPr lang="en-US" dirty="0"/>
              <a:t>One time suspension</a:t>
            </a:r>
          </a:p>
          <a:p>
            <a:pPr marL="457200" lvl="1" indent="0">
              <a:buNone/>
            </a:pPr>
            <a:r>
              <a:rPr lang="en-US" sz="2100" dirty="0"/>
              <a:t>	- suspend window which will only occur one time</a:t>
            </a:r>
          </a:p>
          <a:p>
            <a:pPr lvl="1"/>
            <a:r>
              <a:rPr lang="en-US" dirty="0"/>
              <a:t>Others</a:t>
            </a:r>
          </a:p>
          <a:p>
            <a:pPr marL="457200" lvl="1" indent="0">
              <a:buNone/>
            </a:pPr>
            <a:r>
              <a:rPr lang="en-US" sz="2100" dirty="0"/>
              <a:t>	- UI improvements: text color, icon, bar color and so on</a:t>
            </a:r>
          </a:p>
          <a:p>
            <a:pPr marL="457200" lvl="1" indent="0">
              <a:buNone/>
            </a:pPr>
            <a:r>
              <a:rPr lang="en-US" sz="2100" dirty="0"/>
              <a:t>	- Testing: debug and so on</a:t>
            </a:r>
          </a:p>
          <a:p>
            <a:pPr marL="457200" lvl="1" indent="0">
              <a:buNone/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10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69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dirty="0"/>
              <a:t>Related </a:t>
            </a:r>
            <a:r>
              <a:rPr lang="en-US" dirty="0" smtClean="0"/>
              <a:t>Work</a:t>
            </a:r>
          </a:p>
          <a:p>
            <a:pPr lvl="1"/>
            <a:r>
              <a:rPr lang="en-US" dirty="0" err="1" smtClean="0"/>
              <a:t>TigerAware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Firebase</a:t>
            </a:r>
          </a:p>
          <a:p>
            <a:pPr lvl="1"/>
            <a:r>
              <a:rPr lang="en-US" dirty="0" err="1" smtClean="0"/>
              <a:t>ResearchStack</a:t>
            </a:r>
            <a:endParaRPr lang="en-US" dirty="0"/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System Improvement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Performance Evaluation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11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8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</a:t>
            </a:r>
            <a:r>
              <a:rPr lang="en-US" dirty="0" smtClean="0"/>
              <a:t>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William Morrison; Luke </a:t>
            </a:r>
            <a:r>
              <a:rPr lang="en-US" sz="2400" b="1" dirty="0" err="1" smtClean="0"/>
              <a:t>Guerdan</a:t>
            </a:r>
            <a:r>
              <a:rPr lang="en-US" sz="2400" b="1" dirty="0" smtClean="0"/>
              <a:t>; </a:t>
            </a:r>
            <a:r>
              <a:rPr lang="en-US" sz="2400" b="1" dirty="0" err="1" smtClean="0"/>
              <a:t>Jayanth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Kanugo</a:t>
            </a:r>
            <a:r>
              <a:rPr lang="en-US" sz="2400" b="1" dirty="0" smtClean="0"/>
              <a:t>; Timothy </a:t>
            </a:r>
            <a:r>
              <a:rPr lang="en-US" sz="2400" b="1" dirty="0" err="1" smtClean="0"/>
              <a:t>Trull</a:t>
            </a:r>
            <a:r>
              <a:rPr lang="en-US" sz="2400" b="1" dirty="0" smtClean="0"/>
              <a:t>; Yi Shang, “</a:t>
            </a:r>
            <a:r>
              <a:rPr lang="en-US" sz="2400" b="1" dirty="0" err="1" smtClean="0"/>
              <a:t>TigerAware</a:t>
            </a:r>
            <a:r>
              <a:rPr lang="en-US" sz="2400" b="1" dirty="0" smtClean="0"/>
              <a:t>: An Innovative Mobile Survey and Sensor Data Collection and Analytics System,” in 2018 IEEE Third International Conference on Data Science in Cyberspace (DSC), 2018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Introduced the system architecture of </a:t>
            </a:r>
            <a:r>
              <a:rPr lang="en-US" sz="2400" dirty="0" err="1"/>
              <a:t>TigerAware</a:t>
            </a:r>
            <a:r>
              <a:rPr lang="en-US" sz="2400" dirty="0"/>
              <a:t>, including the </a:t>
            </a:r>
            <a:r>
              <a:rPr lang="en-US" sz="2400" dirty="0" err="1"/>
              <a:t>TigerAware</a:t>
            </a:r>
            <a:r>
              <a:rPr lang="en-US" sz="2400" dirty="0"/>
              <a:t> </a:t>
            </a:r>
            <a:r>
              <a:rPr lang="en-US" sz="2400" dirty="0" err="1"/>
              <a:t>DashBoard</a:t>
            </a:r>
            <a:r>
              <a:rPr lang="en-US" sz="2400" dirty="0"/>
              <a:t>, </a:t>
            </a:r>
            <a:r>
              <a:rPr lang="en-US" sz="2400" dirty="0" smtClean="0"/>
              <a:t>survey structure in Firebase Database and </a:t>
            </a:r>
            <a:r>
              <a:rPr lang="en-US" sz="2400" dirty="0" err="1"/>
              <a:t>TigerAware</a:t>
            </a:r>
            <a:r>
              <a:rPr lang="en-US" sz="2400" dirty="0"/>
              <a:t> </a:t>
            </a:r>
            <a:r>
              <a:rPr lang="en-US" sz="2400" dirty="0" smtClean="0"/>
              <a:t>Mobile </a:t>
            </a:r>
            <a:r>
              <a:rPr lang="en-US" sz="2400" dirty="0" err="1" smtClean="0"/>
              <a:t>developement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12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6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13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9" y="161926"/>
            <a:ext cx="9926974" cy="5718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27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5458"/>
            <a:ext cx="10515600" cy="4351338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14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069"/>
            <a:ext cx="10058400" cy="58787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85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5458"/>
            <a:ext cx="10515600" cy="4351338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15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2" y="152855"/>
            <a:ext cx="10058400" cy="5528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ResearchStack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16</a:t>
            </a:fld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5" y="179615"/>
            <a:ext cx="10462986" cy="6074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62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Related Work</a:t>
            </a:r>
          </a:p>
          <a:p>
            <a:r>
              <a:rPr lang="en-US" dirty="0"/>
              <a:t>System Improvement</a:t>
            </a:r>
          </a:p>
          <a:p>
            <a:pPr lvl="1"/>
            <a:r>
              <a:rPr lang="en-US" dirty="0"/>
              <a:t>Custom Questions</a:t>
            </a:r>
          </a:p>
          <a:p>
            <a:pPr lvl="1"/>
            <a:r>
              <a:rPr lang="en-US" dirty="0"/>
              <a:t>Random Notifications with 15 minutes break</a:t>
            </a:r>
          </a:p>
          <a:p>
            <a:pPr lvl="1"/>
            <a:r>
              <a:rPr lang="en-US" dirty="0"/>
              <a:t>One time suspension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Performance Evaluation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17</a:t>
            </a:fld>
            <a:endParaRPr lang="en-US" sz="160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7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51489" y="1748630"/>
            <a:ext cx="4931763" cy="18887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07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Custom Questions</a:t>
            </a:r>
            <a:endParaRPr lang="en-US" dirty="0"/>
          </a:p>
          <a:p>
            <a:pPr lvl="1"/>
            <a:r>
              <a:rPr lang="en-US" dirty="0" smtClean="0"/>
              <a:t>Requirement</a:t>
            </a:r>
          </a:p>
          <a:p>
            <a:pPr lvl="2"/>
            <a:r>
              <a:rPr lang="en-US" altLang="zh-CN" dirty="0" smtClean="0"/>
              <a:t> 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Implements</a:t>
            </a:r>
          </a:p>
          <a:p>
            <a:pPr lvl="2"/>
            <a:r>
              <a:rPr lang="en-US" dirty="0"/>
              <a:t>First check </a:t>
            </a:r>
            <a:r>
              <a:rPr lang="en-US" dirty="0">
                <a:sym typeface="Helvetica Neue"/>
              </a:rPr>
              <a:t>if we can </a:t>
            </a:r>
            <a:r>
              <a:rPr lang="en-US" dirty="0" smtClean="0">
                <a:sym typeface="Helvetica Neue"/>
              </a:rPr>
              <a:t>combine two questions into a new question</a:t>
            </a:r>
            <a:endParaRPr lang="en-US" dirty="0"/>
          </a:p>
          <a:p>
            <a:pPr lvl="2"/>
            <a:r>
              <a:rPr lang="en-US" dirty="0" smtClean="0"/>
              <a:t>Then check if we can add more function to existing questions</a:t>
            </a:r>
            <a:endParaRPr lang="en-US" dirty="0"/>
          </a:p>
          <a:p>
            <a:pPr lvl="2"/>
            <a:r>
              <a:rPr lang="en-US" dirty="0" smtClean="0"/>
              <a:t>Finally, if above does not work, create a new question from scratch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18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8341" y="2652459"/>
            <a:ext cx="319747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zh-CN" sz="2000" dirty="0" smtClean="0"/>
              <a:t>Create </a:t>
            </a:r>
            <a:r>
              <a:rPr lang="en-US" altLang="zh-CN" sz="2000" dirty="0"/>
              <a:t>custom questions </a:t>
            </a:r>
            <a:r>
              <a:rPr lang="en-US" altLang="zh-CN" sz="2000" dirty="0" smtClean="0"/>
              <a:t>to</a:t>
            </a:r>
          </a:p>
          <a:p>
            <a:pPr marL="0" lvl="2"/>
            <a:r>
              <a:rPr lang="en-US" altLang="zh-CN" sz="2000" dirty="0" smtClean="0"/>
              <a:t>meet the specific study goals</a:t>
            </a:r>
            <a:endParaRPr lang="en-US" altLang="zh-CN" sz="2000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97" y="1816844"/>
            <a:ext cx="3890156" cy="1789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97" y="1816844"/>
            <a:ext cx="4288476" cy="1789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0"/>
          <a:stretch/>
        </p:blipFill>
        <p:spPr>
          <a:xfrm>
            <a:off x="9014710" y="3805004"/>
            <a:ext cx="1493395" cy="2455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200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07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Random Notifications</a:t>
            </a:r>
            <a:endParaRPr lang="en-US" dirty="0"/>
          </a:p>
          <a:p>
            <a:pPr lvl="1"/>
            <a:r>
              <a:rPr lang="en-US" dirty="0" smtClean="0"/>
              <a:t>Requirement</a:t>
            </a:r>
          </a:p>
          <a:p>
            <a:pPr lvl="2"/>
            <a:r>
              <a:rPr lang="en-US" altLang="zh-CN" dirty="0" smtClean="0"/>
              <a:t> 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Algorithms</a:t>
            </a:r>
            <a:endParaRPr lang="en-US" dirty="0"/>
          </a:p>
          <a:p>
            <a:pPr lvl="2"/>
            <a:r>
              <a:rPr lang="en-US" dirty="0" smtClean="0"/>
              <a:t>Algorithm1-Original algorithm</a:t>
            </a:r>
            <a:endParaRPr lang="en-US" dirty="0"/>
          </a:p>
          <a:p>
            <a:pPr lvl="2"/>
            <a:r>
              <a:rPr lang="en-US" dirty="0" smtClean="0"/>
              <a:t>Algorithm2-</a:t>
            </a:r>
            <a:r>
              <a:rPr lang="en-US" dirty="0" smtClean="0">
                <a:sym typeface="Helvetica Neue"/>
              </a:rPr>
              <a:t>The </a:t>
            </a:r>
            <a:r>
              <a:rPr lang="en-US" dirty="0">
                <a:sym typeface="Helvetica Neue"/>
              </a:rPr>
              <a:t>latest start time algorithm </a:t>
            </a:r>
            <a:endParaRPr lang="en-US" dirty="0" smtClean="0">
              <a:sym typeface="Helvetica Neue"/>
            </a:endParaRPr>
          </a:p>
          <a:p>
            <a:pPr lvl="2"/>
            <a:r>
              <a:rPr lang="en-US" dirty="0" smtClean="0"/>
              <a:t>Algorithm3-</a:t>
            </a:r>
            <a:r>
              <a:rPr lang="en-US" dirty="0" smtClean="0">
                <a:sym typeface="Helvetica Neue"/>
              </a:rPr>
              <a:t>The </a:t>
            </a:r>
            <a:r>
              <a:rPr lang="en-US" dirty="0">
                <a:sym typeface="Helvetica Neue"/>
              </a:rPr>
              <a:t>conditional random selection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19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2932" y="2747994"/>
            <a:ext cx="401795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chemeClr val="dk1"/>
              </a:buClr>
            </a:pPr>
            <a:r>
              <a:rPr lang="en-US" sz="2000" dirty="0">
                <a:sym typeface="Helvetica Neue"/>
              </a:rPr>
              <a:t>R</a:t>
            </a:r>
            <a:r>
              <a:rPr lang="en-US" sz="2000" dirty="0" smtClean="0">
                <a:sym typeface="Helvetica Neue"/>
              </a:rPr>
              <a:t>andom </a:t>
            </a:r>
            <a:r>
              <a:rPr lang="en-US" sz="2000" dirty="0">
                <a:sym typeface="Helvetica Neue"/>
              </a:rPr>
              <a:t>notifications need </a:t>
            </a:r>
            <a:r>
              <a:rPr lang="en-US" sz="2000" dirty="0" smtClean="0">
                <a:sym typeface="Helvetica Neue"/>
              </a:rPr>
              <a:t>to </a:t>
            </a:r>
          </a:p>
          <a:p>
            <a:pPr lvl="0">
              <a:buClr>
                <a:schemeClr val="dk1"/>
              </a:buClr>
            </a:pPr>
            <a:r>
              <a:rPr lang="en-US" sz="2000" dirty="0" smtClean="0">
                <a:sym typeface="Helvetica Neue"/>
              </a:rPr>
              <a:t>be </a:t>
            </a:r>
            <a:r>
              <a:rPr lang="en-US" sz="2000" dirty="0">
                <a:sym typeface="Helvetica Neue"/>
              </a:rPr>
              <a:t>scheduled with 15 minutes break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87" y="1301766"/>
            <a:ext cx="2436024" cy="4862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5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Related Work</a:t>
            </a:r>
          </a:p>
          <a:p>
            <a:r>
              <a:rPr lang="en-US" dirty="0"/>
              <a:t>System Improvement</a:t>
            </a:r>
          </a:p>
          <a:p>
            <a:r>
              <a:rPr lang="en-US" dirty="0"/>
              <a:t>Performance Evaluation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2</a:t>
            </a:fld>
            <a:endParaRPr lang="en-US" sz="160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9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07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Original algorithm </a:t>
            </a:r>
            <a:endParaRPr lang="en-US" dirty="0"/>
          </a:p>
          <a:p>
            <a:pPr lvl="1"/>
            <a:r>
              <a:rPr lang="en-US" dirty="0" smtClean="0"/>
              <a:t>Requirement</a:t>
            </a:r>
          </a:p>
          <a:p>
            <a:pPr lvl="2"/>
            <a:r>
              <a:rPr lang="en-US" altLang="zh-CN" dirty="0" smtClean="0"/>
              <a:t> 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Implementations</a:t>
            </a:r>
            <a:endParaRPr lang="en-US" dirty="0"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20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2932" y="2747994"/>
            <a:ext cx="515275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chemeClr val="dk1"/>
              </a:buClr>
            </a:pPr>
            <a:r>
              <a:rPr lang="en-US" sz="2000" dirty="0">
                <a:sym typeface="Helvetica Neue"/>
              </a:rPr>
              <a:t>R</a:t>
            </a:r>
            <a:r>
              <a:rPr lang="en-US" sz="2000" dirty="0" smtClean="0">
                <a:sym typeface="Helvetica Neue"/>
              </a:rPr>
              <a:t>andom </a:t>
            </a:r>
            <a:r>
              <a:rPr lang="en-US" sz="2000" dirty="0">
                <a:sym typeface="Helvetica Neue"/>
              </a:rPr>
              <a:t>notifications need </a:t>
            </a:r>
            <a:r>
              <a:rPr lang="en-US" sz="2000" dirty="0" smtClean="0">
                <a:sym typeface="Helvetica Neue"/>
              </a:rPr>
              <a:t>to </a:t>
            </a:r>
          </a:p>
          <a:p>
            <a:pPr lvl="0">
              <a:buClr>
                <a:schemeClr val="dk1"/>
              </a:buClr>
            </a:pPr>
            <a:r>
              <a:rPr lang="en-US" sz="2000" dirty="0" smtClean="0">
                <a:sym typeface="Helvetica Neue"/>
              </a:rPr>
              <a:t>be </a:t>
            </a:r>
            <a:r>
              <a:rPr lang="en-US" sz="2000" dirty="0">
                <a:sym typeface="Helvetica Neue"/>
              </a:rPr>
              <a:t>scheduled </a:t>
            </a:r>
            <a:r>
              <a:rPr lang="en-US" sz="2000" dirty="0" smtClean="0">
                <a:sym typeface="Helvetica Neue"/>
              </a:rPr>
              <a:t>between start hour and end hour </a:t>
            </a:r>
            <a:endParaRPr lang="en-US" sz="2000" dirty="0">
              <a:sym typeface="Helvetica Neue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44602" y="5424842"/>
            <a:ext cx="8337598" cy="257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55957" y="486532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982200" y="486532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0836" y="4570557"/>
            <a:ext cx="169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Input1 midnight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79924" y="4591084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Input2 1AM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50967" y="486532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7201" y="4570557"/>
            <a:ext cx="219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Notification: 0:33 AM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629" y="1889128"/>
            <a:ext cx="1630388" cy="1479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Algorithm-2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07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 latest start time algorithm</a:t>
            </a:r>
          </a:p>
          <a:p>
            <a:pPr lvl="1"/>
            <a:r>
              <a:rPr lang="en-US" dirty="0" smtClean="0"/>
              <a:t>Requirement</a:t>
            </a:r>
          </a:p>
          <a:p>
            <a:pPr lvl="2"/>
            <a:r>
              <a:rPr lang="en-US" altLang="zh-CN" dirty="0" smtClean="0"/>
              <a:t> 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Implementations:</a:t>
            </a:r>
            <a:endParaRPr lang="en-US" dirty="0"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21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2932" y="2747994"/>
            <a:ext cx="506619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chemeClr val="dk1"/>
              </a:buClr>
            </a:pPr>
            <a:r>
              <a:rPr lang="en-US" sz="2000" dirty="0">
                <a:sym typeface="Helvetica Neue"/>
              </a:rPr>
              <a:t>R</a:t>
            </a:r>
            <a:r>
              <a:rPr lang="en-US" sz="2000" dirty="0" smtClean="0">
                <a:sym typeface="Helvetica Neue"/>
              </a:rPr>
              <a:t>andom </a:t>
            </a:r>
            <a:r>
              <a:rPr lang="en-US" sz="2000" dirty="0">
                <a:sym typeface="Helvetica Neue"/>
              </a:rPr>
              <a:t>notifications need </a:t>
            </a:r>
            <a:r>
              <a:rPr lang="en-US" sz="2000" dirty="0" smtClean="0">
                <a:sym typeface="Helvetica Neue"/>
              </a:rPr>
              <a:t>to </a:t>
            </a:r>
          </a:p>
          <a:p>
            <a:pPr lvl="0">
              <a:buClr>
                <a:schemeClr val="dk1"/>
              </a:buClr>
            </a:pPr>
            <a:r>
              <a:rPr lang="en-US" sz="2000" dirty="0" smtClean="0">
                <a:sym typeface="Helvetica Neue"/>
              </a:rPr>
              <a:t>be </a:t>
            </a:r>
            <a:r>
              <a:rPr lang="en-US" sz="2000" dirty="0">
                <a:sym typeface="Helvetica Neue"/>
              </a:rPr>
              <a:t>scheduled </a:t>
            </a:r>
            <a:r>
              <a:rPr lang="en-US" sz="2000" dirty="0" smtClean="0">
                <a:sym typeface="Helvetica Neue"/>
              </a:rPr>
              <a:t>between start time and end time</a:t>
            </a:r>
          </a:p>
          <a:p>
            <a:pPr lvl="0">
              <a:buClr>
                <a:schemeClr val="dk1"/>
              </a:buClr>
            </a:pPr>
            <a:r>
              <a:rPr lang="en-US" sz="2000" dirty="0">
                <a:solidFill>
                  <a:srgbClr val="FF0000"/>
                </a:solidFill>
                <a:sym typeface="Helvetica Neue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sym typeface="Helvetica Neue"/>
              </a:rPr>
              <a:t>nd with 15 minutes break </a:t>
            </a:r>
            <a:endParaRPr lang="en-US" sz="2000" dirty="0">
              <a:solidFill>
                <a:srgbClr val="FF0000"/>
              </a:solidFill>
              <a:sym typeface="Helvetica Neue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629" y="1889128"/>
            <a:ext cx="1630388" cy="1479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44602" y="5424842"/>
            <a:ext cx="8337598" cy="257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55957" y="486532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982200" y="486532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0836" y="4570557"/>
            <a:ext cx="169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Input1 midnight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279924" y="4591084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Input2 1AM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50967" y="486532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23762" y="4570557"/>
            <a:ext cx="297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latest start time: 0:30 AM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655957" y="5145081"/>
            <a:ext cx="379501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44602" y="5823801"/>
            <a:ext cx="387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First notification can be scheduled here</a:t>
            </a:r>
            <a:endParaRPr lang="en-US" dirty="0">
              <a:sym typeface="Helvetica Neue"/>
            </a:endParaRPr>
          </a:p>
          <a:p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681547" y="4865321"/>
            <a:ext cx="0" cy="55952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27853" y="455246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0:45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60399" y="3880265"/>
            <a:ext cx="4004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err="1" smtClean="0"/>
              <a:t>Eg</a:t>
            </a:r>
            <a:r>
              <a:rPr lang="en-US" dirty="0" smtClean="0"/>
              <a:t>: 3 notifications </a:t>
            </a:r>
            <a:r>
              <a:rPr lang="en-US" dirty="0"/>
              <a:t>from midnight to 1AM</a:t>
            </a:r>
            <a:endParaRPr lang="en-US" dirty="0">
              <a:sym typeface="Helvetica Neue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9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Algorithm-2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07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 latest start time algorithm</a:t>
            </a:r>
          </a:p>
          <a:p>
            <a:pPr lvl="1"/>
            <a:r>
              <a:rPr lang="en-US" dirty="0" smtClean="0"/>
              <a:t>Requirement</a:t>
            </a:r>
          </a:p>
          <a:p>
            <a:pPr lvl="2"/>
            <a:r>
              <a:rPr lang="en-US" altLang="zh-CN" dirty="0" smtClean="0"/>
              <a:t> 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Implementations:</a:t>
            </a:r>
            <a:endParaRPr lang="en-US" dirty="0"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22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2932" y="2747994"/>
            <a:ext cx="506619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chemeClr val="dk1"/>
              </a:buClr>
            </a:pPr>
            <a:r>
              <a:rPr lang="en-US" sz="2000" dirty="0">
                <a:sym typeface="Helvetica Neue"/>
              </a:rPr>
              <a:t>R</a:t>
            </a:r>
            <a:r>
              <a:rPr lang="en-US" sz="2000" dirty="0" smtClean="0">
                <a:sym typeface="Helvetica Neue"/>
              </a:rPr>
              <a:t>andom </a:t>
            </a:r>
            <a:r>
              <a:rPr lang="en-US" sz="2000" dirty="0">
                <a:sym typeface="Helvetica Neue"/>
              </a:rPr>
              <a:t>notifications need </a:t>
            </a:r>
            <a:r>
              <a:rPr lang="en-US" sz="2000" dirty="0" smtClean="0">
                <a:sym typeface="Helvetica Neue"/>
              </a:rPr>
              <a:t>to </a:t>
            </a:r>
          </a:p>
          <a:p>
            <a:pPr lvl="0">
              <a:buClr>
                <a:schemeClr val="dk1"/>
              </a:buClr>
            </a:pPr>
            <a:r>
              <a:rPr lang="en-US" sz="2000" dirty="0" smtClean="0">
                <a:sym typeface="Helvetica Neue"/>
              </a:rPr>
              <a:t>be </a:t>
            </a:r>
            <a:r>
              <a:rPr lang="en-US" sz="2000" dirty="0">
                <a:sym typeface="Helvetica Neue"/>
              </a:rPr>
              <a:t>scheduled </a:t>
            </a:r>
            <a:r>
              <a:rPr lang="en-US" sz="2000" dirty="0" smtClean="0">
                <a:sym typeface="Helvetica Neue"/>
              </a:rPr>
              <a:t>between start time and end time</a:t>
            </a:r>
          </a:p>
          <a:p>
            <a:pPr lvl="0">
              <a:buClr>
                <a:schemeClr val="dk1"/>
              </a:buClr>
            </a:pPr>
            <a:r>
              <a:rPr lang="en-US" sz="2000" dirty="0">
                <a:solidFill>
                  <a:srgbClr val="FF0000"/>
                </a:solidFill>
                <a:sym typeface="Helvetica Neue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sym typeface="Helvetica Neue"/>
              </a:rPr>
              <a:t>nd with 15 minutes break </a:t>
            </a:r>
            <a:endParaRPr lang="en-US" sz="2000" dirty="0">
              <a:solidFill>
                <a:srgbClr val="FF0000"/>
              </a:solidFill>
              <a:sym typeface="Helvetica Neue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629" y="1889128"/>
            <a:ext cx="1630388" cy="1479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44602" y="5424842"/>
            <a:ext cx="8337598" cy="257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55957" y="486532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982200" y="486532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0836" y="4570557"/>
            <a:ext cx="169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Input1 midnight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279924" y="4591084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Input2 1AM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175193" y="486532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0399" y="3895255"/>
            <a:ext cx="4004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err="1" smtClean="0"/>
              <a:t>Eg</a:t>
            </a:r>
            <a:r>
              <a:rPr lang="en-US" dirty="0" smtClean="0"/>
              <a:t>: 3 notifications </a:t>
            </a:r>
            <a:r>
              <a:rPr lang="en-US" dirty="0"/>
              <a:t>from midnight to 1AM</a:t>
            </a:r>
            <a:endParaRPr lang="en-US" dirty="0">
              <a:sym typeface="Helvetica Neue"/>
            </a:endParaRP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77527" y="4554580"/>
            <a:ext cx="214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Notification: 0:18AM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28103" y="4541152"/>
            <a:ext cx="2142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Input1:0:33AM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230455" y="486532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75193" y="5126636"/>
            <a:ext cx="2055262" cy="149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19476" y="5748577"/>
            <a:ext cx="250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Plus 15 </a:t>
            </a:r>
            <a:r>
              <a:rPr lang="en-US" smtClean="0"/>
              <a:t>mins break time</a:t>
            </a:r>
            <a:endParaRPr lang="en-US" dirty="0">
              <a:sym typeface="Helvetica Neue"/>
            </a:endParaRPr>
          </a:p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644601" y="5424409"/>
            <a:ext cx="4585854" cy="2568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0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538555" y="5424840"/>
            <a:ext cx="1150752" cy="294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0242"/>
            <a:ext cx="10515600" cy="1325563"/>
          </a:xfrm>
        </p:spPr>
        <p:txBody>
          <a:bodyPr>
            <a:norm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4400" dirty="0" smtClean="0">
                <a:latin typeface="+mj-lt"/>
                <a:sym typeface="Helvetica Neue"/>
              </a:rPr>
              <a:t>Algorithm-3</a:t>
            </a:r>
            <a:r>
              <a:rPr lang="en-US" dirty="0" smtClean="0">
                <a:sym typeface="Helvetica Neue"/>
              </a:rPr>
              <a:t/>
            </a:r>
            <a:br>
              <a:rPr lang="en-US" dirty="0" smtClean="0">
                <a:sym typeface="Helvetica Neue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07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 conditional selection algorithm</a:t>
            </a:r>
          </a:p>
          <a:p>
            <a:pPr lvl="1"/>
            <a:r>
              <a:rPr lang="en-US" dirty="0" smtClean="0"/>
              <a:t>Requirement</a:t>
            </a:r>
          </a:p>
          <a:p>
            <a:pPr lvl="2"/>
            <a:r>
              <a:rPr lang="en-US" altLang="zh-CN" dirty="0" smtClean="0"/>
              <a:t> 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Implementations</a:t>
            </a:r>
            <a:endParaRPr lang="en-US" dirty="0"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23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2932" y="2747994"/>
            <a:ext cx="506619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chemeClr val="dk1"/>
              </a:buClr>
            </a:pPr>
            <a:r>
              <a:rPr lang="en-US" sz="2000" dirty="0">
                <a:sym typeface="Helvetica Neue"/>
              </a:rPr>
              <a:t>R</a:t>
            </a:r>
            <a:r>
              <a:rPr lang="en-US" sz="2000" dirty="0" smtClean="0">
                <a:sym typeface="Helvetica Neue"/>
              </a:rPr>
              <a:t>andom </a:t>
            </a:r>
            <a:r>
              <a:rPr lang="en-US" sz="2000" dirty="0">
                <a:sym typeface="Helvetica Neue"/>
              </a:rPr>
              <a:t>notifications need </a:t>
            </a:r>
            <a:r>
              <a:rPr lang="en-US" sz="2000" dirty="0" smtClean="0">
                <a:sym typeface="Helvetica Neue"/>
              </a:rPr>
              <a:t>to </a:t>
            </a:r>
          </a:p>
          <a:p>
            <a:pPr lvl="0">
              <a:buClr>
                <a:schemeClr val="dk1"/>
              </a:buClr>
            </a:pPr>
            <a:r>
              <a:rPr lang="en-US" sz="2000" dirty="0" smtClean="0">
                <a:sym typeface="Helvetica Neue"/>
              </a:rPr>
              <a:t>be </a:t>
            </a:r>
            <a:r>
              <a:rPr lang="en-US" sz="2000" dirty="0">
                <a:sym typeface="Helvetica Neue"/>
              </a:rPr>
              <a:t>scheduled </a:t>
            </a:r>
            <a:r>
              <a:rPr lang="en-US" sz="2000" dirty="0" smtClean="0">
                <a:sym typeface="Helvetica Neue"/>
              </a:rPr>
              <a:t>between start time and end time</a:t>
            </a:r>
          </a:p>
          <a:p>
            <a:pPr lvl="0">
              <a:buClr>
                <a:schemeClr val="dk1"/>
              </a:buClr>
            </a:pPr>
            <a:r>
              <a:rPr lang="en-US" sz="2000" dirty="0">
                <a:solidFill>
                  <a:srgbClr val="FF0000"/>
                </a:solidFill>
                <a:sym typeface="Helvetica Neue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sym typeface="Helvetica Neue"/>
              </a:rPr>
              <a:t>nd with 15 minutes break </a:t>
            </a:r>
            <a:endParaRPr lang="en-US" sz="2000" dirty="0">
              <a:solidFill>
                <a:srgbClr val="FF0000"/>
              </a:solidFill>
              <a:sym typeface="Helvetica Neue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629" y="1889128"/>
            <a:ext cx="1630388" cy="1479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44602" y="5424842"/>
            <a:ext cx="2522353" cy="2947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55957" y="486532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982200" y="486532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0836" y="4570557"/>
            <a:ext cx="169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Input1 midnight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50967" y="486532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0372" y="4524788"/>
            <a:ext cx="219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Notification: 0:35 AM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275917" y="4539156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smtClean="0"/>
              <a:t>nput2</a:t>
            </a:r>
            <a:r>
              <a:rPr lang="en-US" dirty="0" smtClean="0"/>
              <a:t>: 1 AM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321508" y="5424842"/>
            <a:ext cx="217047" cy="2947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89308" y="5424841"/>
            <a:ext cx="3292892" cy="2947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78310" y="5424840"/>
            <a:ext cx="1143198" cy="2947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78310" y="5424840"/>
            <a:ext cx="1143198" cy="2947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46944" y="5424839"/>
            <a:ext cx="1150752" cy="2947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60399" y="3895255"/>
            <a:ext cx="4004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err="1" smtClean="0"/>
              <a:t>Eg</a:t>
            </a:r>
            <a:r>
              <a:rPr lang="en-US" dirty="0" smtClean="0"/>
              <a:t>: 3 notifications </a:t>
            </a:r>
            <a:r>
              <a:rPr lang="en-US" dirty="0"/>
              <a:t>from midnight to 1AM</a:t>
            </a:r>
            <a:endParaRPr lang="en-US" dirty="0">
              <a:sym typeface="Helvetica Neue"/>
            </a:endParaRP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08488" y="5823143"/>
            <a:ext cx="231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Remove 15 mins break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78310" y="4865318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699261" y="4865318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49863" y="4525609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0:20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672947" y="454052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0:50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63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Suspension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07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One time suspension</a:t>
            </a:r>
            <a:endParaRPr lang="en-US" dirty="0"/>
          </a:p>
          <a:p>
            <a:pPr lvl="1"/>
            <a:r>
              <a:rPr lang="en-US" dirty="0" smtClean="0"/>
              <a:t>Requirement</a:t>
            </a:r>
          </a:p>
          <a:p>
            <a:pPr lvl="2"/>
            <a:r>
              <a:rPr lang="en-US" altLang="zh-CN" dirty="0" smtClean="0"/>
              <a:t> 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Algorithms</a:t>
            </a:r>
          </a:p>
          <a:p>
            <a:pPr lvl="2"/>
            <a:r>
              <a:rPr lang="en-US" dirty="0" smtClean="0"/>
              <a:t>Algorithm-1:  </a:t>
            </a:r>
            <a:r>
              <a:rPr lang="en-US" dirty="0"/>
              <a:t>O</a:t>
            </a:r>
            <a:r>
              <a:rPr lang="en-US" dirty="0" smtClean="0"/>
              <a:t>riginal algorithm</a:t>
            </a:r>
            <a:endParaRPr lang="en-US" dirty="0"/>
          </a:p>
          <a:p>
            <a:pPr lvl="2"/>
            <a:r>
              <a:rPr lang="en-US" dirty="0" smtClean="0"/>
              <a:t>Algorithm-2:  </a:t>
            </a:r>
            <a:r>
              <a:rPr lang="en-US" dirty="0"/>
              <a:t>B</a:t>
            </a:r>
            <a:r>
              <a:rPr lang="en-US" dirty="0" smtClean="0"/>
              <a:t>ased on end date</a:t>
            </a:r>
          </a:p>
          <a:p>
            <a:pPr lvl="2"/>
            <a:r>
              <a:rPr lang="en-US" dirty="0" smtClean="0">
                <a:sym typeface="Helvetica Neue"/>
              </a:rPr>
              <a:t>Algorithm-3:  Based on </a:t>
            </a:r>
            <a:r>
              <a:rPr lang="en-US" dirty="0">
                <a:sym typeface="Helvetica Neue"/>
              </a:rPr>
              <a:t>both start and end time</a:t>
            </a:r>
            <a:endParaRPr lang="en-US" dirty="0" smtClean="0"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24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2932" y="2747994"/>
            <a:ext cx="434253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ym typeface="Helvetica Neue"/>
              </a:rPr>
              <a:t>Suspend window will block </a:t>
            </a:r>
            <a:r>
              <a:rPr lang="en-US" sz="2000" dirty="0" smtClean="0">
                <a:sym typeface="Helvetica Neue"/>
              </a:rPr>
              <a:t>notifications</a:t>
            </a:r>
          </a:p>
          <a:p>
            <a:r>
              <a:rPr lang="en-US" sz="2000" dirty="0" smtClean="0">
                <a:sym typeface="Helvetica Neue"/>
              </a:rPr>
              <a:t>during </a:t>
            </a:r>
            <a:r>
              <a:rPr lang="en-US" sz="2000" dirty="0">
                <a:sym typeface="Helvetica Neue"/>
              </a:rPr>
              <a:t>that time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3732879"/>
            <a:ext cx="3721542" cy="1123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2562253"/>
            <a:ext cx="3721542" cy="1170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27" y="1310433"/>
            <a:ext cx="3717616" cy="1298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00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Algorithm-1 </a:t>
            </a:r>
            <a:br>
              <a:rPr lang="en-US" dirty="0" smtClean="0"/>
            </a:br>
            <a:r>
              <a:rPr lang="en-US" sz="2400" dirty="0" smtClean="0"/>
              <a:t>-original algorithm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07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Suspension</a:t>
            </a:r>
            <a:endParaRPr lang="en-US" dirty="0"/>
          </a:p>
          <a:p>
            <a:pPr lvl="1"/>
            <a:r>
              <a:rPr lang="en-US" dirty="0" smtClean="0"/>
              <a:t>Requirement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Implementations</a:t>
            </a:r>
            <a:endParaRPr lang="en-US" dirty="0"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25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5891" y="5339365"/>
            <a:ext cx="2473377" cy="19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59268" y="5339365"/>
            <a:ext cx="1142319" cy="1948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01587" y="5339365"/>
            <a:ext cx="2473377" cy="19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74964" y="5339365"/>
            <a:ext cx="1142319" cy="1948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817283" y="5339365"/>
            <a:ext cx="2473377" cy="19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641742" y="3733536"/>
            <a:ext cx="16489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919308" y="345855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timeline</a:t>
            </a:r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817283" y="472190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201587" y="4721902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674396" y="472190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88680" y="4721900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641743" y="4020673"/>
            <a:ext cx="277566" cy="236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919308" y="3930956"/>
            <a:ext cx="13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notifications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641743" y="4487500"/>
            <a:ext cx="277565" cy="23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919308" y="4403360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suspension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869214" y="431736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0:00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460006" y="431405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0:00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965954" y="431736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8:00 AM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589581" y="4314057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8:00 AM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512034" y="2729765"/>
            <a:ext cx="76570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r>
              <a:rPr lang="en-US" dirty="0" smtClean="0">
                <a:sym typeface="Helvetica Neue"/>
              </a:rPr>
              <a:t>Suspend </a:t>
            </a:r>
            <a:r>
              <a:rPr lang="en-US" dirty="0">
                <a:sym typeface="Helvetica Neue"/>
              </a:rPr>
              <a:t>window will block notifications during that time </a:t>
            </a:r>
            <a:endParaRPr lang="en-US" dirty="0" smtClean="0"/>
          </a:p>
          <a:p>
            <a:r>
              <a:rPr lang="en-US" dirty="0" smtClean="0"/>
              <a:t>2.Set </a:t>
            </a:r>
            <a:r>
              <a:rPr lang="en-US" dirty="0"/>
              <a:t>up a suspend window by choosing two </a:t>
            </a:r>
            <a:r>
              <a:rPr lang="en-US" dirty="0" smtClean="0"/>
              <a:t>timestamps </a:t>
            </a:r>
            <a:r>
              <a:rPr lang="en-US" dirty="0"/>
              <a:t>between 0 to 24 hours</a:t>
            </a:r>
          </a:p>
          <a:p>
            <a:r>
              <a:rPr lang="en-US" dirty="0"/>
              <a:t>3</a:t>
            </a:r>
            <a:r>
              <a:rPr lang="en-US" dirty="0" smtClean="0"/>
              <a:t>.The </a:t>
            </a:r>
            <a:r>
              <a:rPr lang="en-US" dirty="0"/>
              <a:t>end time should be after the start time</a:t>
            </a:r>
          </a:p>
          <a:p>
            <a:r>
              <a:rPr lang="en-US" dirty="0"/>
              <a:t>4</a:t>
            </a:r>
            <a:r>
              <a:rPr lang="en-US" dirty="0" smtClean="0"/>
              <a:t>.It </a:t>
            </a:r>
            <a:r>
              <a:rPr lang="en-US" dirty="0"/>
              <a:t>will repeat over and over again</a:t>
            </a:r>
          </a:p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512034" y="5009210"/>
            <a:ext cx="59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now</a:t>
            </a: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585891" y="5822258"/>
            <a:ext cx="272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Eg</a:t>
            </a:r>
            <a:r>
              <a:rPr lang="en-US" dirty="0" smtClean="0"/>
              <a:t>: suspend from 0 to 8AM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3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Algorithm-2(case 1) </a:t>
            </a:r>
            <a:br>
              <a:rPr lang="en-US" dirty="0" smtClean="0"/>
            </a:br>
            <a:r>
              <a:rPr lang="en-US" sz="2400" dirty="0"/>
              <a:t>-based on end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07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Suspension</a:t>
            </a:r>
            <a:endParaRPr lang="en-US" dirty="0"/>
          </a:p>
          <a:p>
            <a:pPr lvl="1"/>
            <a:r>
              <a:rPr lang="en-US" dirty="0" smtClean="0"/>
              <a:t>Requirement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Implementations</a:t>
            </a:r>
            <a:endParaRPr lang="en-US" dirty="0"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26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5891" y="5339365"/>
            <a:ext cx="2473377" cy="19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59268" y="5339365"/>
            <a:ext cx="1142319" cy="1948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01587" y="5339365"/>
            <a:ext cx="2473377" cy="19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74964" y="5339365"/>
            <a:ext cx="1142319" cy="1948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817283" y="5339365"/>
            <a:ext cx="2473377" cy="19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641742" y="3733536"/>
            <a:ext cx="16489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919308" y="345855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timeline</a:t>
            </a:r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817283" y="472190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201587" y="4721902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674396" y="472190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88680" y="4721900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69214" y="431736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0:00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460006" y="431405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0:00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965954" y="431736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8:00 AM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589581" y="4314057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8:00 AM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512034" y="2729765"/>
            <a:ext cx="76570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r>
              <a:rPr lang="en-US" dirty="0" smtClean="0">
                <a:sym typeface="Helvetica Neue"/>
              </a:rPr>
              <a:t>Suspend </a:t>
            </a:r>
            <a:r>
              <a:rPr lang="en-US" dirty="0">
                <a:sym typeface="Helvetica Neue"/>
              </a:rPr>
              <a:t>window will block notifications during that time </a:t>
            </a:r>
            <a:endParaRPr lang="en-US" dirty="0" smtClean="0"/>
          </a:p>
          <a:p>
            <a:r>
              <a:rPr lang="en-US" dirty="0" smtClean="0"/>
              <a:t>2.Set </a:t>
            </a:r>
            <a:r>
              <a:rPr lang="en-US" dirty="0"/>
              <a:t>up a suspend window by choosing two </a:t>
            </a:r>
            <a:r>
              <a:rPr lang="en-US" dirty="0" smtClean="0"/>
              <a:t>timestamps </a:t>
            </a:r>
            <a:r>
              <a:rPr lang="en-US" dirty="0"/>
              <a:t>between 0 to 24 hours</a:t>
            </a:r>
          </a:p>
          <a:p>
            <a:r>
              <a:rPr lang="en-US" dirty="0"/>
              <a:t>3</a:t>
            </a:r>
            <a:r>
              <a:rPr lang="en-US" dirty="0" smtClean="0"/>
              <a:t>.The </a:t>
            </a:r>
            <a:r>
              <a:rPr lang="en-US" dirty="0"/>
              <a:t>end time </a:t>
            </a:r>
            <a:r>
              <a:rPr lang="en-US" dirty="0" smtClean="0">
                <a:solidFill>
                  <a:srgbClr val="FF0000"/>
                </a:solidFill>
              </a:rPr>
              <a:t>could </a:t>
            </a:r>
            <a:r>
              <a:rPr lang="en-US" dirty="0">
                <a:solidFill>
                  <a:srgbClr val="FF0000"/>
                </a:solidFill>
              </a:rPr>
              <a:t>be </a:t>
            </a:r>
            <a:r>
              <a:rPr lang="en-US" dirty="0" smtClean="0">
                <a:solidFill>
                  <a:srgbClr val="FF0000"/>
                </a:solidFill>
              </a:rPr>
              <a:t>set before </a:t>
            </a:r>
            <a:r>
              <a:rPr lang="en-US" dirty="0"/>
              <a:t>the start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4.Suspend date is added automatically from back end based on the end time</a:t>
            </a:r>
            <a:endParaRPr lang="en-US" dirty="0"/>
          </a:p>
          <a:p>
            <a:r>
              <a:rPr lang="en-US" dirty="0" smtClean="0"/>
              <a:t>5.It </a:t>
            </a:r>
            <a:r>
              <a:rPr lang="en-US" dirty="0"/>
              <a:t>will </a:t>
            </a:r>
            <a:r>
              <a:rPr lang="en-US" dirty="0" smtClean="0"/>
              <a:t>only </a:t>
            </a:r>
            <a:r>
              <a:rPr lang="en-US" dirty="0" smtClean="0">
                <a:solidFill>
                  <a:srgbClr val="FF0000"/>
                </a:solidFill>
              </a:rPr>
              <a:t>occur once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59268" y="5726243"/>
            <a:ext cx="276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3</a:t>
            </a:r>
            <a:r>
              <a:rPr lang="en-US" baseline="30000" dirty="0" smtClean="0"/>
              <a:t>rd</a:t>
            </a:r>
            <a:r>
              <a:rPr lang="en-US" dirty="0" smtClean="0"/>
              <a:t> from the back end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549947" y="5726243"/>
            <a:ext cx="276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not May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12034" y="5009210"/>
            <a:ext cx="59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now</a:t>
            </a: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84098" y="5743401"/>
            <a:ext cx="272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Eg</a:t>
            </a:r>
            <a:r>
              <a:rPr lang="en-US" dirty="0" smtClean="0"/>
              <a:t>: suspend from 0 to 8AM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9641743" y="4020673"/>
            <a:ext cx="277566" cy="236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221214" y="3948033"/>
            <a:ext cx="13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notifications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9641743" y="4487500"/>
            <a:ext cx="277565" cy="23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220897" y="4398958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suspension</a:t>
            </a: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0003384" y="4025029"/>
            <a:ext cx="277566" cy="2365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7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Algorithm-2(case 2) </a:t>
            </a:r>
            <a:br>
              <a:rPr lang="en-US" dirty="0" smtClean="0"/>
            </a:br>
            <a:r>
              <a:rPr lang="en-US" sz="2400" dirty="0"/>
              <a:t>-based on end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07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Suspension</a:t>
            </a:r>
            <a:endParaRPr lang="en-US" dirty="0"/>
          </a:p>
          <a:p>
            <a:pPr lvl="1"/>
            <a:r>
              <a:rPr lang="en-US" dirty="0" smtClean="0"/>
              <a:t>Requirement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Implementations</a:t>
            </a:r>
            <a:endParaRPr lang="en-US" dirty="0"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27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5891" y="5339365"/>
            <a:ext cx="2473377" cy="19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59268" y="5339365"/>
            <a:ext cx="1142319" cy="1948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01587" y="5339365"/>
            <a:ext cx="2473377" cy="19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74964" y="5339365"/>
            <a:ext cx="1142319" cy="1948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817283" y="5339365"/>
            <a:ext cx="2473377" cy="19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641742" y="3733536"/>
            <a:ext cx="16489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919308" y="345855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817283" y="472190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201587" y="4721902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674396" y="472190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88680" y="4721900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641743" y="4020673"/>
            <a:ext cx="277566" cy="236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221214" y="3948033"/>
            <a:ext cx="13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notifications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9641743" y="4487500"/>
            <a:ext cx="277565" cy="23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220897" y="4398958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suspension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869214" y="431736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11:00PM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460006" y="431405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11:00PM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965954" y="431736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8:00 AM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589581" y="4314057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8:00 AM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512034" y="2729765"/>
            <a:ext cx="76570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r>
              <a:rPr lang="en-US" dirty="0" smtClean="0">
                <a:sym typeface="Helvetica Neue"/>
              </a:rPr>
              <a:t>Suspend </a:t>
            </a:r>
            <a:r>
              <a:rPr lang="en-US" dirty="0">
                <a:sym typeface="Helvetica Neue"/>
              </a:rPr>
              <a:t>window will block notifications during that time </a:t>
            </a:r>
            <a:endParaRPr lang="en-US" dirty="0" smtClean="0"/>
          </a:p>
          <a:p>
            <a:r>
              <a:rPr lang="en-US" dirty="0" smtClean="0"/>
              <a:t>2.Set </a:t>
            </a:r>
            <a:r>
              <a:rPr lang="en-US" dirty="0"/>
              <a:t>up a suspend window by choosing two </a:t>
            </a:r>
            <a:r>
              <a:rPr lang="en-US" dirty="0" smtClean="0"/>
              <a:t>timestamps </a:t>
            </a:r>
            <a:r>
              <a:rPr lang="en-US" dirty="0"/>
              <a:t>between 0 to 24 hours</a:t>
            </a:r>
          </a:p>
          <a:p>
            <a:r>
              <a:rPr lang="en-US" dirty="0"/>
              <a:t>3</a:t>
            </a:r>
            <a:r>
              <a:rPr lang="en-US" dirty="0" smtClean="0"/>
              <a:t>.The </a:t>
            </a:r>
            <a:r>
              <a:rPr lang="en-US" dirty="0"/>
              <a:t>end time </a:t>
            </a:r>
            <a:r>
              <a:rPr lang="en-US" dirty="0" smtClean="0">
                <a:solidFill>
                  <a:srgbClr val="FF0000"/>
                </a:solidFill>
              </a:rPr>
              <a:t>could </a:t>
            </a:r>
            <a:r>
              <a:rPr lang="en-US" dirty="0">
                <a:solidFill>
                  <a:srgbClr val="FF0000"/>
                </a:solidFill>
              </a:rPr>
              <a:t>be </a:t>
            </a:r>
            <a:r>
              <a:rPr lang="en-US" dirty="0" smtClean="0">
                <a:solidFill>
                  <a:srgbClr val="FF0000"/>
                </a:solidFill>
              </a:rPr>
              <a:t>set before </a:t>
            </a:r>
            <a:r>
              <a:rPr lang="en-US" dirty="0"/>
              <a:t>the start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4.Suspend </a:t>
            </a:r>
            <a:r>
              <a:rPr lang="en-US" dirty="0"/>
              <a:t>date is added automatically from back end based on the end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 smtClean="0"/>
              <a:t>5.It </a:t>
            </a:r>
            <a:r>
              <a:rPr lang="en-US" dirty="0"/>
              <a:t>will </a:t>
            </a:r>
            <a:r>
              <a:rPr lang="en-US" dirty="0" smtClean="0"/>
              <a:t>only </a:t>
            </a:r>
            <a:r>
              <a:rPr lang="en-US" dirty="0" smtClean="0">
                <a:solidFill>
                  <a:srgbClr val="FF0000"/>
                </a:solidFill>
              </a:rPr>
              <a:t>occur once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59268" y="5726243"/>
            <a:ext cx="276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3</a:t>
            </a:r>
            <a:r>
              <a:rPr lang="en-US" baseline="30000" dirty="0" smtClean="0"/>
              <a:t>rd</a:t>
            </a:r>
            <a:r>
              <a:rPr lang="en-US" dirty="0" smtClean="0"/>
              <a:t> from the back end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549947" y="5726243"/>
            <a:ext cx="276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not May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059268" y="5339363"/>
            <a:ext cx="310365" cy="20507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368445" y="5727536"/>
            <a:ext cx="276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not </a:t>
            </a:r>
            <a:r>
              <a:rPr lang="en-US" smtClean="0"/>
              <a:t>May 3</a:t>
            </a:r>
            <a:r>
              <a:rPr lang="en-US" baseline="30000" smtClean="0"/>
              <a:t>rd</a:t>
            </a:r>
            <a:r>
              <a:rPr lang="en-US" smtClean="0"/>
              <a:t> </a:t>
            </a:r>
            <a:endParaRPr lang="en-US" dirty="0"/>
          </a:p>
        </p:txBody>
      </p:sp>
      <p:cxnSp>
        <p:nvCxnSpPr>
          <p:cNvPr id="33" name="Straight Arrow Connector 32"/>
          <p:cNvCxnSpPr>
            <a:endCxn id="28" idx="1"/>
          </p:cNvCxnSpPr>
          <p:nvPr/>
        </p:nvCxnSpPr>
        <p:spPr>
          <a:xfrm flipV="1">
            <a:off x="3057993" y="5441902"/>
            <a:ext cx="1001275" cy="2843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12034" y="5009210"/>
            <a:ext cx="59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now</a:t>
            </a:r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510402" y="4471759"/>
            <a:ext cx="197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Suspend from   11PM to 8AM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0003384" y="4025029"/>
            <a:ext cx="277566" cy="2365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Algorithm-3 </a:t>
            </a:r>
            <a:br>
              <a:rPr lang="en-US" dirty="0" smtClean="0"/>
            </a:br>
            <a:r>
              <a:rPr lang="en-US" sz="2400" dirty="0" smtClean="0"/>
              <a:t>-for both start time and end time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07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Suspension</a:t>
            </a:r>
            <a:endParaRPr lang="en-US" dirty="0"/>
          </a:p>
          <a:p>
            <a:pPr lvl="1"/>
            <a:r>
              <a:rPr lang="en-US" dirty="0" smtClean="0"/>
              <a:t>Requirement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Implementations</a:t>
            </a:r>
            <a:endParaRPr lang="en-US" dirty="0"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28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5891" y="5339365"/>
            <a:ext cx="2473377" cy="19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59268" y="5339365"/>
            <a:ext cx="1142319" cy="1948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01587" y="5339365"/>
            <a:ext cx="2473377" cy="19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74964" y="5339365"/>
            <a:ext cx="1142319" cy="1948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817283" y="5339365"/>
            <a:ext cx="2473377" cy="19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641742" y="3733536"/>
            <a:ext cx="16489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919308" y="345855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timeline</a:t>
            </a:r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817283" y="472190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201587" y="4721902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674396" y="4721901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88680" y="4721900"/>
            <a:ext cx="0" cy="559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69214" y="431736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11:00PM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460006" y="431405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11:00PM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965954" y="431736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8:00 AM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589581" y="4314057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8:00 AM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512034" y="2729765"/>
            <a:ext cx="76570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r>
              <a:rPr lang="en-US" dirty="0" smtClean="0">
                <a:sym typeface="Helvetica Neue"/>
              </a:rPr>
              <a:t>Suspend </a:t>
            </a:r>
            <a:r>
              <a:rPr lang="en-US" dirty="0">
                <a:sym typeface="Helvetica Neue"/>
              </a:rPr>
              <a:t>window will block notifications during that time </a:t>
            </a:r>
            <a:endParaRPr lang="en-US" dirty="0" smtClean="0"/>
          </a:p>
          <a:p>
            <a:r>
              <a:rPr lang="en-US" dirty="0" smtClean="0"/>
              <a:t>2.Set </a:t>
            </a:r>
            <a:r>
              <a:rPr lang="en-US" dirty="0"/>
              <a:t>up a suspend window by choosing two </a:t>
            </a:r>
            <a:r>
              <a:rPr lang="en-US" dirty="0" smtClean="0"/>
              <a:t>timestamps </a:t>
            </a:r>
            <a:r>
              <a:rPr lang="en-US" dirty="0"/>
              <a:t>between 0 to 24 hours</a:t>
            </a:r>
          </a:p>
          <a:p>
            <a:r>
              <a:rPr lang="en-US" dirty="0"/>
              <a:t>3</a:t>
            </a:r>
            <a:r>
              <a:rPr lang="en-US" dirty="0" smtClean="0"/>
              <a:t>.The </a:t>
            </a:r>
            <a:r>
              <a:rPr lang="en-US" dirty="0"/>
              <a:t>end time </a:t>
            </a:r>
            <a:r>
              <a:rPr lang="en-US" dirty="0" smtClean="0">
                <a:solidFill>
                  <a:srgbClr val="FF0000"/>
                </a:solidFill>
              </a:rPr>
              <a:t>could </a:t>
            </a:r>
            <a:r>
              <a:rPr lang="en-US" dirty="0">
                <a:solidFill>
                  <a:srgbClr val="FF0000"/>
                </a:solidFill>
              </a:rPr>
              <a:t>be </a:t>
            </a:r>
            <a:r>
              <a:rPr lang="en-US" dirty="0" smtClean="0">
                <a:solidFill>
                  <a:srgbClr val="FF0000"/>
                </a:solidFill>
              </a:rPr>
              <a:t>set before </a:t>
            </a:r>
            <a:r>
              <a:rPr lang="en-US" dirty="0"/>
              <a:t>the start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4.Suspend </a:t>
            </a:r>
            <a:r>
              <a:rPr lang="en-US" dirty="0" smtClean="0">
                <a:solidFill>
                  <a:srgbClr val="FF0000"/>
                </a:solidFill>
              </a:rPr>
              <a:t>start date and end date </a:t>
            </a:r>
            <a:r>
              <a:rPr lang="en-US" dirty="0" smtClean="0"/>
              <a:t>are added based on both time</a:t>
            </a:r>
          </a:p>
          <a:p>
            <a:r>
              <a:rPr lang="en-US" dirty="0" smtClean="0"/>
              <a:t>5.It will only </a:t>
            </a:r>
            <a:r>
              <a:rPr lang="en-US" dirty="0" smtClean="0">
                <a:solidFill>
                  <a:srgbClr val="FF0000"/>
                </a:solidFill>
              </a:rPr>
              <a:t>occur once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68518" y="5711253"/>
            <a:ext cx="276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3</a:t>
            </a:r>
            <a:r>
              <a:rPr lang="en-US" baseline="30000" dirty="0" smtClean="0"/>
              <a:t>rd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549947" y="5726243"/>
            <a:ext cx="276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059268" y="5339363"/>
            <a:ext cx="310365" cy="205078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72549" y="5702359"/>
            <a:ext cx="123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May 2</a:t>
            </a:r>
            <a:r>
              <a:rPr lang="en-US" baseline="30000" dirty="0"/>
              <a:t>n</a:t>
            </a:r>
            <a:r>
              <a:rPr lang="en-US" baseline="30000" dirty="0" smtClean="0"/>
              <a:t>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2034" y="5009210"/>
            <a:ext cx="59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now</a:t>
            </a: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641743" y="4020673"/>
            <a:ext cx="277566" cy="236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0221214" y="3948033"/>
            <a:ext cx="13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notifications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9641743" y="4487500"/>
            <a:ext cx="277565" cy="23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220897" y="4398958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suspension</a:t>
            </a: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03384" y="4025029"/>
            <a:ext cx="277566" cy="2365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Related Work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System Improvement</a:t>
            </a:r>
          </a:p>
          <a:p>
            <a:r>
              <a:rPr lang="en-US" dirty="0"/>
              <a:t>Performance </a:t>
            </a:r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Test matrix</a:t>
            </a:r>
          </a:p>
          <a:p>
            <a:pPr lvl="1"/>
            <a:r>
              <a:rPr lang="en-US" dirty="0" smtClean="0"/>
              <a:t>Notification</a:t>
            </a:r>
          </a:p>
          <a:p>
            <a:pPr lvl="1"/>
            <a:r>
              <a:rPr lang="en-US" dirty="0" smtClean="0"/>
              <a:t>Suspension</a:t>
            </a:r>
            <a:endParaRPr lang="en-US" dirty="0"/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29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Related Work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System Improvement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Performance Evaluation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9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matrix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29010" y="6431302"/>
            <a:ext cx="2224790" cy="269302"/>
          </a:xfrm>
        </p:spPr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30</a:t>
            </a:fld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49335"/>
              </p:ext>
            </p:extLst>
          </p:nvPr>
        </p:nvGraphicFramePr>
        <p:xfrm>
          <a:off x="1001010" y="1690688"/>
          <a:ext cx="8832540" cy="255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135"/>
                <a:gridCol w="2208135"/>
                <a:gridCol w="2208135"/>
                <a:gridCol w="2208135"/>
              </a:tblGrid>
              <a:tr h="8427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Aspect1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Aspect2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Aspect3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441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Notifications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 Random notifications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Distribution</a:t>
                      </a:r>
                      <a:endParaRPr lang="en-US" dirty="0"/>
                    </a:p>
                  </a:txBody>
                  <a:tcPr/>
                </a:tc>
              </a:tr>
              <a:tr h="85441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Suspension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 suspension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</a:t>
                      </a:r>
                      <a:r>
                        <a:rPr lang="en-US" altLang="zh-CN" dirty="0" smtClean="0"/>
                        <a:t>e</a:t>
                      </a:r>
                      <a:r>
                        <a:rPr lang="en-US" dirty="0" smtClean="0"/>
                        <a:t>quency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Overnight suspension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001010" y="1690688"/>
            <a:ext cx="8832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01010" y="2512560"/>
            <a:ext cx="8832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01010" y="3377974"/>
            <a:ext cx="8832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01010" y="4242216"/>
            <a:ext cx="8832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01010" y="1690688"/>
            <a:ext cx="0" cy="25515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4482" y="1690688"/>
            <a:ext cx="0" cy="25515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98839" y="1690688"/>
            <a:ext cx="0" cy="25515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03196" y="1690688"/>
            <a:ext cx="0" cy="25515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833550" y="1690688"/>
            <a:ext cx="0" cy="25515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499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</a:t>
            </a:r>
            <a:r>
              <a:rPr lang="en-US" dirty="0" smtClean="0"/>
              <a:t>Evaluation - Notification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29010" y="6431302"/>
            <a:ext cx="2224790" cy="269302"/>
          </a:xfrm>
        </p:spPr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31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031" y="264852"/>
            <a:ext cx="1147995" cy="1041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35596" y="2179117"/>
            <a:ext cx="2473377" cy="19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35596" y="3513063"/>
            <a:ext cx="2473377" cy="19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5596" y="4879666"/>
            <a:ext cx="2473377" cy="19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2373" y="2083401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2372" y="3425833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2372" y="4792436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Algorithm3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08973" y="2179117"/>
            <a:ext cx="2497681" cy="194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06654" y="3498395"/>
            <a:ext cx="2473377" cy="2377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21125" y="3513063"/>
            <a:ext cx="2473377" cy="1948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21125" y="4879666"/>
            <a:ext cx="2473377" cy="1948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82350" y="4879666"/>
            <a:ext cx="2473377" cy="1948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35595" y="2446369"/>
            <a:ext cx="2716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dirty="0" smtClean="0"/>
              <a:t>andom notification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225261" y="2491033"/>
            <a:ext cx="30910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US" altLang="zh-CN" sz="1600" dirty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35595" y="3858417"/>
            <a:ext cx="2716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dirty="0" smtClean="0"/>
              <a:t>andom notification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035595" y="5368702"/>
            <a:ext cx="2716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dirty="0" smtClean="0"/>
              <a:t>andom notification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521125" y="3835475"/>
            <a:ext cx="162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Certain interval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08973" y="5337175"/>
            <a:ext cx="162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Certain interval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25261" y="3889194"/>
            <a:ext cx="30910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1600" dirty="0" smtClean="0"/>
              <a:t>Uneven distribution</a:t>
            </a:r>
            <a:endParaRPr lang="en-US" altLang="zh-CN" sz="1600" dirty="0"/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25261" y="5368702"/>
            <a:ext cx="30910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1600" dirty="0" smtClean="0"/>
              <a:t>Even distribution</a:t>
            </a:r>
            <a:endParaRPr lang="en-US" altLang="zh-CN" sz="1600" dirty="0"/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08973" y="2452733"/>
            <a:ext cx="30910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1600"/>
              <a:t>Uncertain </a:t>
            </a:r>
            <a:r>
              <a:rPr lang="en-US" altLang="zh-CN" sz="1600" smtClean="0"/>
              <a:t>interval</a:t>
            </a:r>
            <a:endParaRPr lang="en-US" altLang="zh-CN" sz="16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9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</a:t>
            </a:r>
            <a:r>
              <a:rPr lang="en-US" dirty="0" smtClean="0"/>
              <a:t>Evaluation - Suspension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32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284" y="493765"/>
            <a:ext cx="920645" cy="9206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35596" y="2179117"/>
            <a:ext cx="2473377" cy="19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35596" y="3513063"/>
            <a:ext cx="2473377" cy="19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35596" y="4879666"/>
            <a:ext cx="2473377" cy="19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2373" y="2083401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2372" y="3425833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2372" y="4792436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08973" y="2179117"/>
            <a:ext cx="2497681" cy="194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06654" y="3498395"/>
            <a:ext cx="2473377" cy="2377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21125" y="3513063"/>
            <a:ext cx="2473377" cy="1948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21125" y="4879666"/>
            <a:ext cx="2473377" cy="1948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82350" y="4879666"/>
            <a:ext cx="2473377" cy="1948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35595" y="2446369"/>
            <a:ext cx="2716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  <a:r>
              <a:rPr lang="en-US" sz="1600" dirty="0" smtClean="0"/>
              <a:t>asic suspension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225261" y="2491033"/>
            <a:ext cx="30910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US" altLang="zh-CN" sz="1600" dirty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35595" y="3858417"/>
            <a:ext cx="2716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Basic suspension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035595" y="5368702"/>
            <a:ext cx="2716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Basic suspension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521125" y="3835475"/>
            <a:ext cx="1850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dirty="0" smtClean="0"/>
              <a:t>Occurring only once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7225261" y="3889194"/>
            <a:ext cx="30910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1600" dirty="0" smtClean="0"/>
              <a:t>Unsupported over midnight suspension</a:t>
            </a:r>
            <a:endParaRPr lang="en-US" altLang="zh-CN" sz="1600" dirty="0"/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25261" y="5368702"/>
            <a:ext cx="3091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1600" dirty="0" smtClean="0"/>
              <a:t>Supported </a:t>
            </a:r>
            <a:r>
              <a:rPr lang="en-US" altLang="zh-CN" sz="1600" dirty="0"/>
              <a:t>over midnight suspension</a:t>
            </a:r>
          </a:p>
          <a:p>
            <a:pPr marL="0" lvl="1"/>
            <a:endParaRPr lang="en-US" altLang="zh-CN" sz="1600" dirty="0"/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08973" y="2452733"/>
            <a:ext cx="30910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/>
              <a:t>Repeating suspension period</a:t>
            </a:r>
          </a:p>
          <a:p>
            <a:pPr marL="0" lvl="1"/>
            <a:endParaRPr lang="en-US" altLang="zh-CN" sz="1600" dirty="0"/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21125" y="5368702"/>
            <a:ext cx="1850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smtClean="0"/>
              <a:t>Occurring only once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Related Work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System Improvement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Performance Evaluation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33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2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34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33" y="1690688"/>
            <a:ext cx="9308679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55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_PPT_2_wide_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3671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chemeClr val="bg1">
                    <a:lumMod val="85000"/>
                  </a:schemeClr>
                </a:solidFill>
              </a:rPr>
              <a:t>Thank You!</a:t>
            </a:r>
          </a:p>
        </p:txBody>
      </p:sp>
      <p:pic>
        <p:nvPicPr>
          <p:cNvPr id="7" name="Picture 6" descr="MU_UniversitySig_horiz_RGB_REV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" y="5844632"/>
            <a:ext cx="2592289" cy="35174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28781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Question?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744" y="500648"/>
            <a:ext cx="113025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400" dirty="0">
              <a:solidFill>
                <a:schemeClr val="bg1"/>
              </a:solidFill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Last but not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 least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, I hope </a:t>
            </a: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TigerAware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 will be better and better in the future!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91" y="5844633"/>
            <a:ext cx="1795663" cy="470708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35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7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What is Mobile Data Collection?</a:t>
            </a:r>
          </a:p>
          <a:p>
            <a:pPr lvl="1"/>
            <a:r>
              <a:rPr lang="en-US" dirty="0"/>
              <a:t>Mobile Data Collection is the method of gathering any type of information using a mobile device, such as a smartphone or tablet.</a:t>
            </a:r>
          </a:p>
          <a:p>
            <a:pPr lvl="1"/>
            <a:endParaRPr lang="en-US" dirty="0"/>
          </a:p>
          <a:p>
            <a:r>
              <a:rPr lang="en-US" dirty="0"/>
              <a:t>Smart phones have quickly become predominant in the United States, with 77% of Americans owning smart phones.</a:t>
            </a:r>
          </a:p>
          <a:p>
            <a:pPr lvl="1"/>
            <a:r>
              <a:rPr lang="en-US" dirty="0"/>
              <a:t> Up to 92% people in younger populations use smart phones.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Smart phones are cheap and an easy way to collect information without a major learning curve.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4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92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mobile system </a:t>
            </a:r>
            <a:r>
              <a:rPr lang="en-US" dirty="0" err="1"/>
              <a:t>TigerAware</a:t>
            </a:r>
            <a:r>
              <a:rPr lang="en-US" dirty="0"/>
              <a:t> Android based on surveys</a:t>
            </a:r>
          </a:p>
          <a:p>
            <a:pPr lvl="1"/>
            <a:r>
              <a:rPr lang="en-US" dirty="0"/>
              <a:t>A mobile data collecting system </a:t>
            </a:r>
            <a:endParaRPr lang="en-US" dirty="0" smtClean="0"/>
          </a:p>
          <a:p>
            <a:pPr lvl="1"/>
            <a:r>
              <a:rPr lang="en-US" dirty="0" smtClean="0"/>
              <a:t>Sending notifications and surveys to participants </a:t>
            </a:r>
            <a:endParaRPr lang="en-US" dirty="0"/>
          </a:p>
          <a:p>
            <a:pPr lvl="1"/>
            <a:r>
              <a:rPr lang="en-US" dirty="0"/>
              <a:t>Collecting data from surveys and mobile phone </a:t>
            </a:r>
            <a:r>
              <a:rPr lang="en-US" dirty="0" smtClean="0"/>
              <a:t>sensors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5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4314932"/>
            <a:ext cx="1950720" cy="975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4"/>
          <a:stretch/>
        </p:blipFill>
        <p:spPr>
          <a:xfrm>
            <a:off x="1340188" y="4176920"/>
            <a:ext cx="5319692" cy="1251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6" y="365125"/>
            <a:ext cx="10814154" cy="5991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9331" y="584616"/>
            <a:ext cx="3147935" cy="817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4004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TigerAware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9646" y="1825625"/>
            <a:ext cx="5321508" cy="27313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1817206"/>
            <a:ext cx="5097779" cy="406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A cross platform system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Collecting data for Psychology Research Studies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Schedule surveys on dashboard website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Store surveys in Firebase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Finish surveys on phones or voice devices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34715" y="1825625"/>
            <a:ext cx="104931" cy="45307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4715" y="5606322"/>
            <a:ext cx="1019331" cy="78536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2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TigerAware</a:t>
            </a:r>
            <a:r>
              <a:rPr lang="en-US" dirty="0" smtClean="0"/>
              <a:t>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mobile system </a:t>
            </a:r>
            <a:r>
              <a:rPr lang="en-US" dirty="0" err="1"/>
              <a:t>TigerAware</a:t>
            </a:r>
            <a:r>
              <a:rPr lang="en-US" dirty="0"/>
              <a:t> Android based on surveys</a:t>
            </a:r>
          </a:p>
          <a:p>
            <a:pPr lvl="1"/>
            <a:r>
              <a:rPr lang="en-US" dirty="0"/>
              <a:t>A mobile data collecting system </a:t>
            </a:r>
            <a:endParaRPr lang="en-US" dirty="0" smtClean="0"/>
          </a:p>
          <a:p>
            <a:pPr lvl="1"/>
            <a:r>
              <a:rPr lang="en-US" dirty="0" smtClean="0"/>
              <a:t>Sending notifications and surveys to participants </a:t>
            </a:r>
            <a:endParaRPr lang="en-US" dirty="0"/>
          </a:p>
          <a:p>
            <a:pPr lvl="1"/>
            <a:r>
              <a:rPr lang="en-US" dirty="0"/>
              <a:t>Collecting data from surveys and mobile phone </a:t>
            </a:r>
            <a:r>
              <a:rPr lang="en-US" dirty="0" smtClean="0"/>
              <a:t>sensors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6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4314932"/>
            <a:ext cx="1950720" cy="975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4"/>
          <a:stretch/>
        </p:blipFill>
        <p:spPr>
          <a:xfrm>
            <a:off x="1340188" y="4176920"/>
            <a:ext cx="5319692" cy="12513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8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7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8DBA3916-39C0-40C5-9BE5-93AA05851340}"/>
              </a:ext>
            </a:extLst>
          </p:cNvPr>
          <p:cNvSpPr/>
          <p:nvPr/>
        </p:nvSpPr>
        <p:spPr>
          <a:xfrm>
            <a:off x="942975" y="2057400"/>
            <a:ext cx="5414963" cy="3454550"/>
          </a:xfrm>
          <a:prstGeom prst="rect">
            <a:avLst/>
          </a:prstGeom>
          <a:ln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D5D5F5F0-56E0-461C-9E3D-C513D2301B87}"/>
              </a:ext>
            </a:extLst>
          </p:cNvPr>
          <p:cNvSpPr txBox="1"/>
          <p:nvPr/>
        </p:nvSpPr>
        <p:spPr>
          <a:xfrm>
            <a:off x="838200" y="1690688"/>
            <a:ext cx="413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</a:t>
            </a:r>
            <a:r>
              <a:rPr lang="en-US" dirty="0" err="1"/>
              <a:t>ResearchStack</a:t>
            </a:r>
            <a:r>
              <a:rPr lang="en-US" dirty="0"/>
              <a:t> Modules</a:t>
            </a:r>
          </a:p>
          <a:p>
            <a:r>
              <a:rPr lang="en-US" dirty="0"/>
              <a:t> </a:t>
            </a: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xmlns="" id="{FC00B2F7-5DE5-47EF-AD8E-1FCD3F26F5E3}"/>
              </a:ext>
            </a:extLst>
          </p:cNvPr>
          <p:cNvSpPr/>
          <p:nvPr/>
        </p:nvSpPr>
        <p:spPr>
          <a:xfrm>
            <a:off x="1067057" y="2151578"/>
            <a:ext cx="5162293" cy="456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Multiple Choice Question</a:t>
            </a:r>
            <a:endParaRPr lang="en-US" sz="1600" dirty="0"/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A89C0A1C-C14A-47A8-ACC9-C4015E492076}"/>
              </a:ext>
            </a:extLst>
          </p:cNvPr>
          <p:cNvSpPr/>
          <p:nvPr/>
        </p:nvSpPr>
        <p:spPr>
          <a:xfrm>
            <a:off x="1067056" y="2714558"/>
            <a:ext cx="5162293" cy="456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Date and Time Question</a:t>
            </a:r>
            <a:endParaRPr lang="en-US" sz="1600" dirty="0"/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xmlns="" id="{7D44FC5B-6FC3-4EA5-9265-ED2A4FD7856D}"/>
              </a:ext>
            </a:extLst>
          </p:cNvPr>
          <p:cNvSpPr/>
          <p:nvPr/>
        </p:nvSpPr>
        <p:spPr>
          <a:xfrm>
            <a:off x="1067056" y="4556699"/>
            <a:ext cx="5162292" cy="456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Continuous Scale Question</a:t>
            </a:r>
            <a:endParaRPr lang="en-US" sz="1600" dirty="0"/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xmlns="" id="{0607C4DB-D4C1-4004-9BE7-D2D5A462E940}"/>
              </a:ext>
            </a:extLst>
          </p:cNvPr>
          <p:cNvSpPr/>
          <p:nvPr/>
        </p:nvSpPr>
        <p:spPr>
          <a:xfrm>
            <a:off x="1067056" y="3316259"/>
            <a:ext cx="5162292" cy="456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 of Day question</a:t>
            </a:r>
            <a:endParaRPr lang="en-US" sz="1600" dirty="0"/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xmlns="" id="{3A3F5D85-927B-42F8-A9AB-718F5A627817}"/>
              </a:ext>
            </a:extLst>
          </p:cNvPr>
          <p:cNvSpPr/>
          <p:nvPr/>
        </p:nvSpPr>
        <p:spPr>
          <a:xfrm>
            <a:off x="1067056" y="3934187"/>
            <a:ext cx="5162292" cy="456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Scale Question</a:t>
            </a:r>
            <a:endParaRPr lang="en-US" sz="1600" dirty="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2DD1E387-F8B3-4D31-AF86-D6083621AD79}"/>
              </a:ext>
            </a:extLst>
          </p:cNvPr>
          <p:cNvSpPr/>
          <p:nvPr/>
        </p:nvSpPr>
        <p:spPr>
          <a:xfrm>
            <a:off x="7119938" y="2013854"/>
            <a:ext cx="2148523" cy="3498096"/>
          </a:xfrm>
          <a:prstGeom prst="rect">
            <a:avLst/>
          </a:prstGeom>
          <a:ln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7F4AB2C-467F-4C08-A7F1-3F00DC77F58C}"/>
              </a:ext>
            </a:extLst>
          </p:cNvPr>
          <p:cNvSpPr txBox="1"/>
          <p:nvPr/>
        </p:nvSpPr>
        <p:spPr>
          <a:xfrm>
            <a:off x="6272850" y="1609277"/>
            <a:ext cx="413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</a:t>
            </a:r>
            <a:r>
              <a:rPr lang="en-US" dirty="0" err="1"/>
              <a:t>TigerAware</a:t>
            </a:r>
            <a:r>
              <a:rPr lang="en-US" dirty="0"/>
              <a:t> Android</a:t>
            </a:r>
          </a:p>
          <a:p>
            <a:r>
              <a:rPr lang="en-US" dirty="0"/>
              <a:t> </a:t>
            </a:r>
          </a:p>
        </p:txBody>
      </p:sp>
      <p:pic>
        <p:nvPicPr>
          <p:cNvPr id="18" name="Picture 6" descr="power-icon-11246776 (1).jpg">
            <a:extLst>
              <a:ext uri="{FF2B5EF4-FFF2-40B4-BE49-F238E27FC236}">
                <a16:creationId xmlns:a16="http://schemas.microsoft.com/office/drawing/2014/main" xmlns="" id="{BA330284-350A-46FA-997D-1B1135160CC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08358">
            <a:off x="9363759" y="2126397"/>
            <a:ext cx="967324" cy="506768"/>
          </a:xfrm>
          <a:prstGeom prst="rect">
            <a:avLst/>
          </a:prstGeom>
        </p:spPr>
      </p:pic>
      <p:pic>
        <p:nvPicPr>
          <p:cNvPr id="19" name="Picture 3" descr="internet-cloud-hi.png">
            <a:extLst>
              <a:ext uri="{FF2B5EF4-FFF2-40B4-BE49-F238E27FC236}">
                <a16:creationId xmlns:a16="http://schemas.microsoft.com/office/drawing/2014/main" xmlns="" id="{97EA5223-D95C-41C9-ADE6-86EEEB8BF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9375" y="1699420"/>
            <a:ext cx="1281750" cy="886648"/>
          </a:xfrm>
          <a:prstGeom prst="rect">
            <a:avLst/>
          </a:prstGeom>
        </p:spPr>
      </p:pic>
      <p:cxnSp>
        <p:nvCxnSpPr>
          <p:cNvPr id="20" name="Straight Arrow Connector 16">
            <a:extLst>
              <a:ext uri="{FF2B5EF4-FFF2-40B4-BE49-F238E27FC236}">
                <a16:creationId xmlns:a16="http://schemas.microsoft.com/office/drawing/2014/main" xmlns="" id="{5590E32C-3200-4D50-94D7-D42895A31FFC}"/>
              </a:ext>
            </a:extLst>
          </p:cNvPr>
          <p:cNvCxnSpPr/>
          <p:nvPr/>
        </p:nvCxnSpPr>
        <p:spPr>
          <a:xfrm>
            <a:off x="10878221" y="2685552"/>
            <a:ext cx="2029" cy="46071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server.jpg">
            <a:extLst>
              <a:ext uri="{FF2B5EF4-FFF2-40B4-BE49-F238E27FC236}">
                <a16:creationId xmlns:a16="http://schemas.microsoft.com/office/drawing/2014/main" xmlns="" id="{AF158313-107A-4397-B3A6-25D81B5D0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7302" y="3092812"/>
            <a:ext cx="989995" cy="106070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3C24A97C-E57B-47CC-8FDC-25528CD43ADC}"/>
              </a:ext>
            </a:extLst>
          </p:cNvPr>
          <p:cNvSpPr txBox="1"/>
          <p:nvPr/>
        </p:nvSpPr>
        <p:spPr>
          <a:xfrm>
            <a:off x="10477297" y="3234245"/>
            <a:ext cx="120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Database</a:t>
            </a:r>
          </a:p>
        </p:txBody>
      </p:sp>
      <p:cxnSp>
        <p:nvCxnSpPr>
          <p:cNvPr id="23" name="Straight Arrow Connector 16">
            <a:extLst>
              <a:ext uri="{FF2B5EF4-FFF2-40B4-BE49-F238E27FC236}">
                <a16:creationId xmlns:a16="http://schemas.microsoft.com/office/drawing/2014/main" xmlns="" id="{1798FC45-3CD6-482E-8BF2-A8F2BED8266F}"/>
              </a:ext>
            </a:extLst>
          </p:cNvPr>
          <p:cNvCxnSpPr>
            <a:cxnSpLocks/>
          </p:cNvCxnSpPr>
          <p:nvPr/>
        </p:nvCxnSpPr>
        <p:spPr>
          <a:xfrm>
            <a:off x="10878221" y="3923162"/>
            <a:ext cx="2029" cy="46071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8">
            <a:extLst>
              <a:ext uri="{FF2B5EF4-FFF2-40B4-BE49-F238E27FC236}">
                <a16:creationId xmlns:a16="http://schemas.microsoft.com/office/drawing/2014/main" xmlns="" id="{E656BEB8-DB24-4B74-B9BC-47234FC00615}"/>
              </a:ext>
            </a:extLst>
          </p:cNvPr>
          <p:cNvSpPr/>
          <p:nvPr/>
        </p:nvSpPr>
        <p:spPr>
          <a:xfrm>
            <a:off x="9899808" y="4534459"/>
            <a:ext cx="1756596" cy="75536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TigerAware</a:t>
            </a:r>
            <a:endParaRPr lang="en-US" dirty="0"/>
          </a:p>
          <a:p>
            <a:pPr algn="ctr"/>
            <a:r>
              <a:rPr lang="en-US" sz="1600" dirty="0"/>
              <a:t>Web Server</a:t>
            </a:r>
          </a:p>
        </p:txBody>
      </p:sp>
      <p:cxnSp>
        <p:nvCxnSpPr>
          <p:cNvPr id="27" name="Straight Arrow Connector 16">
            <a:extLst>
              <a:ext uri="{FF2B5EF4-FFF2-40B4-BE49-F238E27FC236}">
                <a16:creationId xmlns:a16="http://schemas.microsoft.com/office/drawing/2014/main" xmlns="" id="{C2244E8C-E186-43D0-A5F8-129435873A93}"/>
              </a:ext>
            </a:extLst>
          </p:cNvPr>
          <p:cNvCxnSpPr>
            <a:cxnSpLocks/>
          </p:cNvCxnSpPr>
          <p:nvPr/>
        </p:nvCxnSpPr>
        <p:spPr>
          <a:xfrm flipH="1">
            <a:off x="6384451" y="3690651"/>
            <a:ext cx="702019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8">
            <a:extLst>
              <a:ext uri="{FF2B5EF4-FFF2-40B4-BE49-F238E27FC236}">
                <a16:creationId xmlns:a16="http://schemas.microsoft.com/office/drawing/2014/main" xmlns="" id="{9C0BAEF0-ED04-4BEE-9FD6-9626728F0282}"/>
              </a:ext>
            </a:extLst>
          </p:cNvPr>
          <p:cNvSpPr/>
          <p:nvPr/>
        </p:nvSpPr>
        <p:spPr>
          <a:xfrm>
            <a:off x="7315901" y="4507163"/>
            <a:ext cx="1756596" cy="75536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Suspension</a:t>
            </a:r>
            <a:endParaRPr lang="en-US" sz="1600" dirty="0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xmlns="" id="{241B5B57-4543-4538-9D00-7B0739C1ACEB}"/>
              </a:ext>
            </a:extLst>
          </p:cNvPr>
          <p:cNvSpPr/>
          <p:nvPr/>
        </p:nvSpPr>
        <p:spPr>
          <a:xfrm>
            <a:off x="7320054" y="3424049"/>
            <a:ext cx="1756596" cy="75536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Notifications</a:t>
            </a: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xmlns="" id="{4FFD8D98-CAF5-419B-93A7-9D7126344A4D}"/>
              </a:ext>
            </a:extLst>
          </p:cNvPr>
          <p:cNvSpPr/>
          <p:nvPr/>
        </p:nvSpPr>
        <p:spPr>
          <a:xfrm>
            <a:off x="7295384" y="2293582"/>
            <a:ext cx="1756596" cy="75536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DBC2008F-236B-42F8-913C-6AC0CF19DD8F}"/>
              </a:ext>
            </a:extLst>
          </p:cNvPr>
          <p:cNvSpPr txBox="1"/>
          <p:nvPr/>
        </p:nvSpPr>
        <p:spPr>
          <a:xfrm>
            <a:off x="3417369" y="5078884"/>
            <a:ext cx="461665" cy="3672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7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690688"/>
            <a:ext cx="11301412" cy="4665662"/>
          </a:xfrm>
        </p:spPr>
        <p:txBody>
          <a:bodyPr/>
          <a:lstStyle/>
          <a:p>
            <a:pPr lvl="1"/>
            <a:r>
              <a:rPr lang="en-US" altLang="zh-CN" sz="2800" dirty="0" smtClean="0"/>
              <a:t>Insufficient c</a:t>
            </a:r>
            <a:r>
              <a:rPr lang="en-US" sz="2800" dirty="0" smtClean="0"/>
              <a:t>ustom </a:t>
            </a:r>
            <a:r>
              <a:rPr lang="en-US" sz="2800" dirty="0"/>
              <a:t>questions</a:t>
            </a:r>
          </a:p>
          <a:p>
            <a:pPr lvl="2"/>
            <a:r>
              <a:rPr lang="en-US" sz="2400" dirty="0"/>
              <a:t>It needs more questions to meet the requirements of specific study </a:t>
            </a:r>
            <a:r>
              <a:rPr lang="en-US" sz="2400" dirty="0" smtClean="0"/>
              <a:t>goals </a:t>
            </a:r>
            <a:endParaRPr lang="en-US" sz="2400" dirty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altLang="zh-CN" sz="2800" dirty="0" smtClean="0"/>
              <a:t>Uncertain interval for notifications</a:t>
            </a:r>
            <a:endParaRPr lang="en-US" altLang="zh-CN" sz="2800" dirty="0"/>
          </a:p>
          <a:p>
            <a:pPr lvl="2"/>
            <a:r>
              <a:rPr lang="en-US" sz="2400" dirty="0"/>
              <a:t>Original random notifications might be scheduled too close to each </a:t>
            </a:r>
            <a:r>
              <a:rPr lang="en-US" sz="2400" dirty="0" smtClean="0"/>
              <a:t>other or even at the same time</a:t>
            </a:r>
            <a:endParaRPr lang="en-US" sz="2400" dirty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sz="2800" dirty="0" smtClean="0"/>
              <a:t>Repeating suspension period</a:t>
            </a:r>
            <a:endParaRPr lang="en-US" sz="2800" dirty="0"/>
          </a:p>
          <a:p>
            <a:pPr lvl="2"/>
            <a:r>
              <a:rPr lang="en-US" sz="2400" dirty="0"/>
              <a:t>Some user may forget to reset suspend window and it will repeat over and over again then they won’t get any notification during that time in the future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8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5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z="1600" smtClean="0">
                <a:solidFill>
                  <a:schemeClr val="bg1"/>
                </a:solidFill>
              </a:rPr>
              <a:t>9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8DBA3916-39C0-40C5-9BE5-93AA05851340}"/>
              </a:ext>
            </a:extLst>
          </p:cNvPr>
          <p:cNvSpPr/>
          <p:nvPr/>
        </p:nvSpPr>
        <p:spPr>
          <a:xfrm>
            <a:off x="942975" y="2057400"/>
            <a:ext cx="5414963" cy="3729038"/>
          </a:xfrm>
          <a:prstGeom prst="rect">
            <a:avLst/>
          </a:prstGeom>
          <a:ln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D5D5F5F0-56E0-461C-9E3D-C513D2301B87}"/>
              </a:ext>
            </a:extLst>
          </p:cNvPr>
          <p:cNvSpPr txBox="1"/>
          <p:nvPr/>
        </p:nvSpPr>
        <p:spPr>
          <a:xfrm>
            <a:off x="838200" y="1690688"/>
            <a:ext cx="413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</a:t>
            </a:r>
            <a:r>
              <a:rPr lang="en-US" dirty="0" err="1"/>
              <a:t>ResearchStack</a:t>
            </a:r>
            <a:r>
              <a:rPr lang="en-US" dirty="0"/>
              <a:t> Modules</a:t>
            </a:r>
          </a:p>
          <a:p>
            <a:r>
              <a:rPr lang="en-US" dirty="0"/>
              <a:t> </a:t>
            </a: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xmlns="" id="{FC00B2F7-5DE5-47EF-AD8E-1FCD3F26F5E3}"/>
              </a:ext>
            </a:extLst>
          </p:cNvPr>
          <p:cNvSpPr/>
          <p:nvPr/>
        </p:nvSpPr>
        <p:spPr>
          <a:xfrm>
            <a:off x="1067058" y="2151578"/>
            <a:ext cx="2561968" cy="45640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Multiple Choice Question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xmlns="" id="{A89C0A1C-C14A-47A8-ACC9-C4015E492076}"/>
              </a:ext>
            </a:extLst>
          </p:cNvPr>
          <p:cNvSpPr/>
          <p:nvPr/>
        </p:nvSpPr>
        <p:spPr>
          <a:xfrm>
            <a:off x="1067057" y="2714558"/>
            <a:ext cx="2561968" cy="45640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Date and Time Question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xmlns="" id="{7D44FC5B-6FC3-4EA5-9265-ED2A4FD7856D}"/>
              </a:ext>
            </a:extLst>
          </p:cNvPr>
          <p:cNvSpPr/>
          <p:nvPr/>
        </p:nvSpPr>
        <p:spPr>
          <a:xfrm>
            <a:off x="1088489" y="4575122"/>
            <a:ext cx="2561967" cy="45640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Continuous Scale Question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xmlns="" id="{0607C4DB-D4C1-4004-9BE7-D2D5A462E940}"/>
              </a:ext>
            </a:extLst>
          </p:cNvPr>
          <p:cNvSpPr/>
          <p:nvPr/>
        </p:nvSpPr>
        <p:spPr>
          <a:xfrm>
            <a:off x="1058291" y="3309473"/>
            <a:ext cx="2561967" cy="4463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 of Day question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xmlns="" id="{3A3F5D85-927B-42F8-A9AB-718F5A627817}"/>
              </a:ext>
            </a:extLst>
          </p:cNvPr>
          <p:cNvSpPr/>
          <p:nvPr/>
        </p:nvSpPr>
        <p:spPr>
          <a:xfrm>
            <a:off x="1067058" y="3956859"/>
            <a:ext cx="2561967" cy="45640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Scale Question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2DD1E387-F8B3-4D31-AF86-D6083621AD79}"/>
              </a:ext>
            </a:extLst>
          </p:cNvPr>
          <p:cNvSpPr/>
          <p:nvPr/>
        </p:nvSpPr>
        <p:spPr>
          <a:xfrm>
            <a:off x="7119938" y="2013853"/>
            <a:ext cx="2365335" cy="3783469"/>
          </a:xfrm>
          <a:prstGeom prst="rect">
            <a:avLst/>
          </a:prstGeom>
          <a:ln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7F4AB2C-467F-4C08-A7F1-3F00DC77F58C}"/>
              </a:ext>
            </a:extLst>
          </p:cNvPr>
          <p:cNvSpPr txBox="1"/>
          <p:nvPr/>
        </p:nvSpPr>
        <p:spPr>
          <a:xfrm>
            <a:off x="6272850" y="1609277"/>
            <a:ext cx="413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</a:t>
            </a:r>
            <a:r>
              <a:rPr lang="en-US" dirty="0" err="1"/>
              <a:t>TigerAware</a:t>
            </a:r>
            <a:r>
              <a:rPr lang="en-US" dirty="0"/>
              <a:t> Android</a:t>
            </a:r>
          </a:p>
          <a:p>
            <a:r>
              <a:rPr lang="en-US" dirty="0"/>
              <a:t> </a:t>
            </a:r>
          </a:p>
        </p:txBody>
      </p:sp>
      <p:pic>
        <p:nvPicPr>
          <p:cNvPr id="18" name="Picture 6" descr="power-icon-11246776 (1).jpg">
            <a:extLst>
              <a:ext uri="{FF2B5EF4-FFF2-40B4-BE49-F238E27FC236}">
                <a16:creationId xmlns:a16="http://schemas.microsoft.com/office/drawing/2014/main" xmlns="" id="{BA330284-350A-46FA-997D-1B1135160CC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08358">
            <a:off x="9498537" y="2126395"/>
            <a:ext cx="967324" cy="506768"/>
          </a:xfrm>
          <a:prstGeom prst="rect">
            <a:avLst/>
          </a:prstGeom>
        </p:spPr>
      </p:pic>
      <p:pic>
        <p:nvPicPr>
          <p:cNvPr id="19" name="Picture 3" descr="internet-cloud-hi.png">
            <a:extLst>
              <a:ext uri="{FF2B5EF4-FFF2-40B4-BE49-F238E27FC236}">
                <a16:creationId xmlns:a16="http://schemas.microsoft.com/office/drawing/2014/main" xmlns="" id="{97EA5223-D95C-41C9-ADE6-86EEEB8BF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9375" y="1699420"/>
            <a:ext cx="1281750" cy="886648"/>
          </a:xfrm>
          <a:prstGeom prst="rect">
            <a:avLst/>
          </a:prstGeom>
        </p:spPr>
      </p:pic>
      <p:cxnSp>
        <p:nvCxnSpPr>
          <p:cNvPr id="20" name="Straight Arrow Connector 16">
            <a:extLst>
              <a:ext uri="{FF2B5EF4-FFF2-40B4-BE49-F238E27FC236}">
                <a16:creationId xmlns:a16="http://schemas.microsoft.com/office/drawing/2014/main" xmlns="" id="{5590E32C-3200-4D50-94D7-D42895A31FFC}"/>
              </a:ext>
            </a:extLst>
          </p:cNvPr>
          <p:cNvCxnSpPr/>
          <p:nvPr/>
        </p:nvCxnSpPr>
        <p:spPr>
          <a:xfrm>
            <a:off x="10878221" y="2685552"/>
            <a:ext cx="2029" cy="46071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server.jpg">
            <a:extLst>
              <a:ext uri="{FF2B5EF4-FFF2-40B4-BE49-F238E27FC236}">
                <a16:creationId xmlns:a16="http://schemas.microsoft.com/office/drawing/2014/main" xmlns="" id="{AF158313-107A-4397-B3A6-25D81B5D0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5572" y="3106008"/>
            <a:ext cx="989995" cy="106070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3C24A97C-E57B-47CC-8FDC-25528CD43ADC}"/>
              </a:ext>
            </a:extLst>
          </p:cNvPr>
          <p:cNvSpPr txBox="1"/>
          <p:nvPr/>
        </p:nvSpPr>
        <p:spPr>
          <a:xfrm>
            <a:off x="10477297" y="3234245"/>
            <a:ext cx="120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Database</a:t>
            </a:r>
          </a:p>
        </p:txBody>
      </p:sp>
      <p:cxnSp>
        <p:nvCxnSpPr>
          <p:cNvPr id="23" name="Straight Arrow Connector 16">
            <a:extLst>
              <a:ext uri="{FF2B5EF4-FFF2-40B4-BE49-F238E27FC236}">
                <a16:creationId xmlns:a16="http://schemas.microsoft.com/office/drawing/2014/main" xmlns="" id="{1798FC45-3CD6-482E-8BF2-A8F2BED8266F}"/>
              </a:ext>
            </a:extLst>
          </p:cNvPr>
          <p:cNvCxnSpPr>
            <a:cxnSpLocks/>
          </p:cNvCxnSpPr>
          <p:nvPr/>
        </p:nvCxnSpPr>
        <p:spPr>
          <a:xfrm>
            <a:off x="10878221" y="3923162"/>
            <a:ext cx="2029" cy="46071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8">
            <a:extLst>
              <a:ext uri="{FF2B5EF4-FFF2-40B4-BE49-F238E27FC236}">
                <a16:creationId xmlns:a16="http://schemas.microsoft.com/office/drawing/2014/main" xmlns="" id="{E656BEB8-DB24-4B74-B9BC-47234FC00615}"/>
              </a:ext>
            </a:extLst>
          </p:cNvPr>
          <p:cNvSpPr/>
          <p:nvPr/>
        </p:nvSpPr>
        <p:spPr>
          <a:xfrm>
            <a:off x="9899808" y="4534459"/>
            <a:ext cx="1756596" cy="75536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TigerAware</a:t>
            </a:r>
            <a:endParaRPr lang="en-US" dirty="0"/>
          </a:p>
          <a:p>
            <a:pPr algn="ctr"/>
            <a:r>
              <a:rPr lang="en-US" sz="1600" dirty="0"/>
              <a:t>Web Server</a:t>
            </a:r>
          </a:p>
        </p:txBody>
      </p:sp>
      <p:cxnSp>
        <p:nvCxnSpPr>
          <p:cNvPr id="27" name="Straight Arrow Connector 16">
            <a:extLst>
              <a:ext uri="{FF2B5EF4-FFF2-40B4-BE49-F238E27FC236}">
                <a16:creationId xmlns:a16="http://schemas.microsoft.com/office/drawing/2014/main" xmlns="" id="{C2244E8C-E186-43D0-A5F8-129435873A93}"/>
              </a:ext>
            </a:extLst>
          </p:cNvPr>
          <p:cNvCxnSpPr>
            <a:cxnSpLocks/>
          </p:cNvCxnSpPr>
          <p:nvPr/>
        </p:nvCxnSpPr>
        <p:spPr>
          <a:xfrm flipH="1">
            <a:off x="6384451" y="3690651"/>
            <a:ext cx="702019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8">
            <a:extLst>
              <a:ext uri="{FF2B5EF4-FFF2-40B4-BE49-F238E27FC236}">
                <a16:creationId xmlns:a16="http://schemas.microsoft.com/office/drawing/2014/main" xmlns="" id="{9C0BAEF0-ED04-4BEE-9FD6-9626728F0282}"/>
              </a:ext>
            </a:extLst>
          </p:cNvPr>
          <p:cNvSpPr/>
          <p:nvPr/>
        </p:nvSpPr>
        <p:spPr>
          <a:xfrm>
            <a:off x="7302276" y="4766126"/>
            <a:ext cx="2009379" cy="3651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Suspension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xmlns="" id="{241B5B57-4543-4538-9D00-7B0739C1ACEB}"/>
              </a:ext>
            </a:extLst>
          </p:cNvPr>
          <p:cNvSpPr/>
          <p:nvPr/>
        </p:nvSpPr>
        <p:spPr>
          <a:xfrm>
            <a:off x="7320053" y="3424049"/>
            <a:ext cx="1981875" cy="3651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Notifications</a:t>
            </a: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xmlns="" id="{4FFD8D98-CAF5-419B-93A7-9D7126344A4D}"/>
              </a:ext>
            </a:extLst>
          </p:cNvPr>
          <p:cNvSpPr/>
          <p:nvPr/>
        </p:nvSpPr>
        <p:spPr>
          <a:xfrm>
            <a:off x="7295384" y="2293583"/>
            <a:ext cx="1973076" cy="39197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DBC2008F-236B-42F8-913C-6AC0CF19DD8F}"/>
              </a:ext>
            </a:extLst>
          </p:cNvPr>
          <p:cNvSpPr txBox="1"/>
          <p:nvPr/>
        </p:nvSpPr>
        <p:spPr>
          <a:xfrm>
            <a:off x="3467398" y="5533450"/>
            <a:ext cx="461665" cy="619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…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xmlns="" id="{AB1FC6DE-C635-4C08-8D71-7E048DA5936C}"/>
              </a:ext>
            </a:extLst>
          </p:cNvPr>
          <p:cNvSpPr/>
          <p:nvPr/>
        </p:nvSpPr>
        <p:spPr>
          <a:xfrm>
            <a:off x="3620259" y="2162103"/>
            <a:ext cx="2561968" cy="44588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Combined with multiple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Selection question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E1B228B-87E5-4928-A38A-45B94F1A8B02}"/>
              </a:ext>
            </a:extLst>
          </p:cNvPr>
          <p:cNvSpPr/>
          <p:nvPr/>
        </p:nvSpPr>
        <p:spPr>
          <a:xfrm>
            <a:off x="3620258" y="2714558"/>
            <a:ext cx="2561968" cy="4564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Added time, past day, multiple day option</a:t>
            </a:r>
            <a:endParaRPr lang="en-US" sz="1600" dirty="0"/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xmlns="" id="{29B58BC8-E408-4422-A217-E5D178A5C4B4}"/>
              </a:ext>
            </a:extLst>
          </p:cNvPr>
          <p:cNvSpPr/>
          <p:nvPr/>
        </p:nvSpPr>
        <p:spPr>
          <a:xfrm>
            <a:off x="1088487" y="5193415"/>
            <a:ext cx="5093739" cy="4564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 question </a:t>
            </a:r>
            <a:endParaRPr lang="en-US" sz="1600" dirty="0"/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xmlns="" id="{8FE15ECC-446B-4895-ABEF-7EDB7DA91D5B}"/>
              </a:ext>
            </a:extLst>
          </p:cNvPr>
          <p:cNvSpPr/>
          <p:nvPr/>
        </p:nvSpPr>
        <p:spPr>
          <a:xfrm>
            <a:off x="3620258" y="3309473"/>
            <a:ext cx="2561968" cy="4564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Changed the time format from 24 hours to AP/PM </a:t>
            </a:r>
            <a:endParaRPr lang="en-US" sz="1600" dirty="0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xmlns="" id="{BAF3308C-470D-4FEC-8E75-72528F0462CF}"/>
              </a:ext>
            </a:extLst>
          </p:cNvPr>
          <p:cNvSpPr/>
          <p:nvPr/>
        </p:nvSpPr>
        <p:spPr>
          <a:xfrm>
            <a:off x="3629025" y="3956859"/>
            <a:ext cx="2561968" cy="4564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Dynamically change the value of string</a:t>
            </a:r>
            <a:endParaRPr lang="en-US" sz="1600" dirty="0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xmlns="" id="{8B3AA78D-F4B6-4468-943E-3D08E5C92EF3}"/>
              </a:ext>
            </a:extLst>
          </p:cNvPr>
          <p:cNvSpPr/>
          <p:nvPr/>
        </p:nvSpPr>
        <p:spPr>
          <a:xfrm>
            <a:off x="3651776" y="4575122"/>
            <a:ext cx="2561968" cy="4564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Added the min, max text display and </a:t>
            </a:r>
            <a:r>
              <a:rPr lang="en-US" dirty="0" smtClean="0"/>
              <a:t>the </a:t>
            </a:r>
            <a:r>
              <a:rPr lang="en-US" dirty="0"/>
              <a:t>index </a:t>
            </a:r>
            <a:endParaRPr lang="en-US" sz="1600" dirty="0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xmlns="" id="{3E9EDD6E-5216-45A3-B0C8-FE00E777CF8A}"/>
              </a:ext>
            </a:extLst>
          </p:cNvPr>
          <p:cNvSpPr/>
          <p:nvPr/>
        </p:nvSpPr>
        <p:spPr>
          <a:xfrm>
            <a:off x="7302277" y="2701531"/>
            <a:ext cx="1981875" cy="5529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 Questions</a:t>
            </a:r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xmlns="" id="{1EDBDC13-ACFC-4A61-92F6-23601CCA51BF}"/>
              </a:ext>
            </a:extLst>
          </p:cNvPr>
          <p:cNvSpPr/>
          <p:nvPr/>
        </p:nvSpPr>
        <p:spPr>
          <a:xfrm>
            <a:off x="7315901" y="3789227"/>
            <a:ext cx="1995755" cy="81316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notifications with </a:t>
            </a:r>
            <a:r>
              <a:rPr lang="en-US" dirty="0" smtClean="0"/>
              <a:t>15 mins </a:t>
            </a:r>
            <a:r>
              <a:rPr lang="en-US" dirty="0"/>
              <a:t>break  </a:t>
            </a:r>
          </a:p>
        </p:txBody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xmlns="" id="{C68AD504-4550-4DDA-9635-0771DB27AD7A}"/>
              </a:ext>
            </a:extLst>
          </p:cNvPr>
          <p:cNvSpPr/>
          <p:nvPr/>
        </p:nvSpPr>
        <p:spPr>
          <a:xfrm>
            <a:off x="7295384" y="5096919"/>
            <a:ext cx="2016271" cy="5529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 time suspension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088487" y="2714558"/>
            <a:ext cx="5093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058291" y="3170964"/>
            <a:ext cx="5123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67057" y="3309473"/>
            <a:ext cx="5123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058291" y="3755871"/>
            <a:ext cx="5123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058291" y="3956859"/>
            <a:ext cx="512393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58291" y="4413265"/>
            <a:ext cx="5123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088487" y="4575122"/>
            <a:ext cx="5093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088487" y="5031528"/>
            <a:ext cx="51252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1088487" y="5193415"/>
            <a:ext cx="5093739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088487" y="5649821"/>
            <a:ext cx="50937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067057" y="2714558"/>
            <a:ext cx="0" cy="456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058291" y="3309473"/>
            <a:ext cx="0" cy="456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1058291" y="3956860"/>
            <a:ext cx="8766" cy="456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088487" y="4575122"/>
            <a:ext cx="0" cy="456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088487" y="5193416"/>
            <a:ext cx="0" cy="456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182226" y="2714558"/>
            <a:ext cx="0" cy="456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182226" y="3309473"/>
            <a:ext cx="0" cy="456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6182226" y="3956859"/>
            <a:ext cx="8768" cy="427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213744" y="4602393"/>
            <a:ext cx="0" cy="42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605268" y="2177093"/>
            <a:ext cx="45719" cy="41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4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6db2fd9b269ff9a2d3d965c05fdd3b00&quot;,&quot;LanguageCode&quot;:&quot;en-US&quot;,&quot;SlideGuids&quot;:[&quot;8994ec9f-f1d6-4170-af9f-e2818238c32e&quot;,&quot;940c6b33-9c52-4005-9e04-5c588f8896d2&quot;,&quot;d4ffcc10-afe4-43a0-88cc-0dc78e0c0401&quot;,&quot;981925c2-8bef-4a6a-95b7-4d3d04abe162&quot;,&quot;b56f90f3-517e-4687-9bc8-004dc568ba27&quot;,&quot;bee05426-2f0f-48d4-a8b8-714b173b13d9&quot;,&quot;c09ccb79-e41b-48f0-b49b-e0ee1d0d2d69&quot;,&quot;ac9036d9-ba4f-4662-9cc4-1a53d659dd74&quot;,&quot;d9d090bc-f535-429e-9938-48f52b15cbd7&quot;,&quot;fb146f41-76dd-4a2b-9f5f-b5f12670e74e&quot;,&quot;22dd1327-688a-4d9d-a2ff-d1745853ee70&quot;,&quot;1fc96577-71a6-4b98-a33b-9db8788c9ffa&quot;,&quot;bd2c57fe-e420-4f89-828a-c50de1617833&quot;,&quot;dd0d41da-3c36-4140-b770-685acc7cd62a&quot;,&quot;1405721b-bf31-4a01-8404-c77e1b615f7b&quot;,&quot;791a61d5-5c25-4112-ab88-a947612e52ce&quot;,&quot;beee156f-ebdd-4b04-87a1-57cca6ac1776&quot;,&quot;ce297c5c-7498-4d8a-b13f-d56f49226a8b&quot;,&quot;40f78bef-610a-4efb-bae6-e2b8d9b2c6ee&quot;,&quot;b9e0a28f-5035-4f11-85e7-a2b47443c226&quot;,&quot;119c704e-2bbf-424c-9f0b-823eb2607ba4&quot;,&quot;6cd0122d-7a83-4137-a963-0390c143787a&quot;,&quot;6f719035-b46f-431b-b7e3-de47d3856a6f&quot;,&quot;5ab0afc1-3061-4b10-9d99-47e61b5591dc&quot;,&quot;42e6d50b-b835-46cb-8498-744d464e15b4&quot;,&quot;2a8bc7a8-fa3e-4fe5-aa44-147d1a194bf4&quot;,&quot;310d9f79-6425-41cf-aa06-861c04278b8f&quot;,&quot;f6dc227c-5874-45f9-aedd-43cad312937b&quot;,&quot;4268c42e-6db0-45a8-9de5-9f8b5039aaa4&quot;,&quot;83f84cba-9b44-4dd4-8553-48b42eee6cbb&quot;,&quot;7b12b7e4-19ef-4c16-b494-e92e9d9e8679&quot;,&quot;a3f65bc2-f516-4a2f-981e-c1bc9a1c5237&quot;,&quot;118ba690-5c17-4332-be97-b778673c5108&quot;,&quot;5574c592-82d0-4629-9acc-5abd749653eb&quot;,&quot;d58b0820-3f06-4a4a-8ca4-c45b2fe1a1be&quot;,&quot;1e0f6d8c-7dc8-4d30-a0f5-9e08e721af52&quot;,&quot;c4ef944c-e703-4f25-a94d-94c1df2a917e&quot;],&quot;TimeStamp&quot;:&quot;2019-04-24T11:08:10.6014232-05:00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b56f90f3-517e-4687-9bc8-004dc568ba27&quot;,&quot;TimeStamp&quot;:&quot;2019-04-24T11:08:10.5904257-05:00&quot;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bee05426-2f0f-48d4-a8b8-714b173b13d9&quot;,&quot;TimeStamp&quot;:&quot;2019-04-24T11:08:10.5904257-05:00&quot;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40c6b33-9c52-4005-9e04-5c588f8896d2&quot;,&quot;TimeStamp&quot;:&quot;2019-04-24T11:08:10.5894281-05:00&quot;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c09ccb79-e41b-48f0-b49b-e0ee1d0d2d69&quot;,&quot;TimeStamp&quot;:&quot;2019-04-24T11:08:10.5904257-05:00&quot;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ac9036d9-ba4f-4662-9cc4-1a53d659dd74&quot;,&quot;TimeStamp&quot;:&quot;2019-04-24T11:08:10.5914255-05:00&quot;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ac9036d9-ba4f-4662-9cc4-1a53d659dd74&quot;,&quot;TimeStamp&quot;:&quot;2019-04-24T11:08:10.5914255-05:00&quot;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ac9036d9-ba4f-4662-9cc4-1a53d659dd74&quot;,&quot;TimeStamp&quot;:&quot;2019-04-24T11:08:10.5914255-05:00&quot;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9d090bc-f535-429e-9938-48f52b15cbd7&quot;,&quot;TimeStamp&quot;:&quot;2019-04-24T11:08:10.5914255-05:00&quot;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fb146f41-76dd-4a2b-9f5f-b5f12670e74e&quot;,&quot;TimeStamp&quot;:&quot;2019-04-24T11:08:10.5924268-05:00&quot;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d1327-688a-4d9d-a2ff-d1745853ee70&quot;,&quot;TimeStamp&quot;:&quot;2019-04-24T11:08:10.5924268-05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994ec9f-f1d6-4170-af9f-e2818238c32e&quot;,&quot;TimeStamp&quot;:&quot;2019-04-24T11:08:10.5844272-05:00&quot;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d1327-688a-4d9d-a2ff-d1745853ee70&quot;,&quot;TimeStamp&quot;:&quot;2019-04-24T11:08:10.5924268-05:00&quot;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d1327-688a-4d9d-a2ff-d1745853ee70&quot;,&quot;TimeStamp&quot;:&quot;2019-04-24T11:08:10.5924268-05:00&quot;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d1327-688a-4d9d-a2ff-d1745853ee70&quot;,&quot;TimeStamp&quot;:&quot;2019-04-24T11:08:10.5924268-05:00&quot;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d1327-688a-4d9d-a2ff-d1745853ee70&quot;,&quot;TimeStamp&quot;:&quot;2019-04-24T11:08:10.5924268-05:00&quot;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d1327-688a-4d9d-a2ff-d1745853ee70&quot;,&quot;TimeStamp&quot;:&quot;2019-04-24T11:08:10.5924268-05:00&quot;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d1327-688a-4d9d-a2ff-d1745853ee70&quot;,&quot;TimeStamp&quot;:&quot;2019-04-24T11:08:10.5924268-05:00&quot;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d1327-688a-4d9d-a2ff-d1745853ee70&quot;,&quot;TimeStamp&quot;:&quot;2019-04-24T11:08:10.5924268-05:00&quot;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d1327-688a-4d9d-a2ff-d1745853ee70&quot;,&quot;TimeStamp&quot;:&quot;2019-04-24T11:08:10.5924268-05:00&quot;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d1327-688a-4d9d-a2ff-d1745853ee70&quot;,&quot;TimeStamp&quot;:&quot;2019-04-24T11:08:10.5924268-05:00&quot;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d1327-688a-4d9d-a2ff-d1745853ee70&quot;,&quot;TimeStamp&quot;:&quot;2019-04-24T11:08:10.5924268-05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40c6b33-9c52-4005-9e04-5c588f8896d2&quot;,&quot;TimeStamp&quot;:&quot;2019-04-24T11:08:10.5894281-05:00&quot;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1405721b-bf31-4a01-8404-c77e1b615f7b&quot;,&quot;TimeStamp&quot;:&quot;2019-04-24T11:08:10.5934263-05:00&quot;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791a61d5-5c25-4112-ab88-a947612e52ce&quot;,&quot;TimeStamp&quot;:&quot;2019-04-24T11:08:10.5944243-05:00&quot;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791a61d5-5c25-4112-ab88-a947612e52ce&quot;,&quot;TimeStamp&quot;:&quot;2019-04-24T11:08:10.5944243-05:00&quot;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791a61d5-5c25-4112-ab88-a947612e52ce&quot;,&quot;TimeStamp&quot;:&quot;2019-04-24T11:08:10.5944243-05:00&quot;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1405721b-bf31-4a01-8404-c77e1b615f7b&quot;,&quot;TimeStamp&quot;:&quot;2019-04-24T11:08:10.5934263-05:00&quot;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1e0f6d8c-7dc8-4d30-a0f5-9e08e721af52&quot;,&quot;TimeStamp&quot;:&quot;2019-04-24T11:08:10.6014232-05:00&quot;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c4ef944c-e703-4f25-a94d-94c1df2a917e&quot;,&quot;TimeStamp&quot;:&quot;2019-04-24T11:08:10.6014232-05:00&quot;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40c6b33-9c52-4005-9e04-5c588f8896d2&quot;,&quot;TimeStamp&quot;:&quot;2019-04-24T11:08:10.5894281-05:00&quot;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81925c2-8bef-4a6a-95b7-4d3d04abe162&quot;,&quot;TimeStamp&quot;:&quot;2019-04-24T11:08:10.5894281-05:00&quot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81925c2-8bef-4a6a-95b7-4d3d04abe162&quot;,&quot;TimeStamp&quot;:&quot;2019-04-24T11:08:10.5894281-05:00&quot;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b56f90f3-517e-4687-9bc8-004dc568ba27&quot;,&quot;TimeStamp&quot;:&quot;2019-04-24T11:08:10.5904257-05:00&quot;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b56f90f3-517e-4687-9bc8-004dc568ba27&quot;,&quot;TimeStamp&quot;:&quot;2019-04-24T11:08:10.5904257-05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7455</TotalTime>
  <Words>1745</Words>
  <Application>Microsoft Macintosh PowerPoint</Application>
  <PresentationFormat>Widescreen</PresentationFormat>
  <Paragraphs>506</Paragraphs>
  <Slides>35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Calibri</vt:lpstr>
      <vt:lpstr>Calibri Light</vt:lpstr>
      <vt:lpstr>Helvetica</vt:lpstr>
      <vt:lpstr>Helvetica Neue</vt:lpstr>
      <vt:lpstr>Mangal</vt:lpstr>
      <vt:lpstr>Times New Roman</vt:lpstr>
      <vt:lpstr>宋体</vt:lpstr>
      <vt:lpstr>Arial</vt:lpstr>
      <vt:lpstr>Office Theme</vt:lpstr>
      <vt:lpstr>TigerAware Android-An Improved  Mobile Survey and Notification System</vt:lpstr>
      <vt:lpstr>Contents</vt:lpstr>
      <vt:lpstr>Contents</vt:lpstr>
      <vt:lpstr>Motivation</vt:lpstr>
      <vt:lpstr>Introduction (cont’d)</vt:lpstr>
      <vt:lpstr>TigerAware Android</vt:lpstr>
      <vt:lpstr>Previous System</vt:lpstr>
      <vt:lpstr>Problems</vt:lpstr>
      <vt:lpstr>Enhanced System</vt:lpstr>
      <vt:lpstr>Contribution</vt:lpstr>
      <vt:lpstr>Contents</vt:lpstr>
      <vt:lpstr>Related Research</vt:lpstr>
      <vt:lpstr>Database</vt:lpstr>
      <vt:lpstr>Database</vt:lpstr>
      <vt:lpstr>Database</vt:lpstr>
      <vt:lpstr>ResearchStack</vt:lpstr>
      <vt:lpstr>Contents</vt:lpstr>
      <vt:lpstr>Questions</vt:lpstr>
      <vt:lpstr>Notifications</vt:lpstr>
      <vt:lpstr>Algorithm-1</vt:lpstr>
      <vt:lpstr>Algorithm-2 </vt:lpstr>
      <vt:lpstr>Algorithm-2 </vt:lpstr>
      <vt:lpstr>Algorithm-3 </vt:lpstr>
      <vt:lpstr>Suspension</vt:lpstr>
      <vt:lpstr>Algorithm-1  -original algorithm</vt:lpstr>
      <vt:lpstr>Algorithm-2(case 1)  -based on end time</vt:lpstr>
      <vt:lpstr>Algorithm-2(case 2)  -based on end time</vt:lpstr>
      <vt:lpstr>Algorithm-3  -for both start time and end time</vt:lpstr>
      <vt:lpstr>Contents</vt:lpstr>
      <vt:lpstr>Test matrix</vt:lpstr>
      <vt:lpstr>Performance Evaluation - Notification</vt:lpstr>
      <vt:lpstr>Performance Evaluation - Suspension</vt:lpstr>
      <vt:lpstr>Contents</vt:lpstr>
      <vt:lpstr>Conclusion</vt:lpstr>
      <vt:lpstr>Thank You!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TigerAware Android – An Improved Mobile Survey  and Notification System</dc:title>
  <dc:creator>玮良 夏</dc:creator>
  <cp:lastModifiedBy>Weiliang Xia</cp:lastModifiedBy>
  <cp:revision>92</cp:revision>
  <dcterms:created xsi:type="dcterms:W3CDTF">2019-04-24T19:21:07Z</dcterms:created>
  <dcterms:modified xsi:type="dcterms:W3CDTF">2019-05-04T20:19:12Z</dcterms:modified>
</cp:coreProperties>
</file>