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488" r:id="rId3"/>
    <p:sldId id="722" r:id="rId4"/>
    <p:sldId id="639" r:id="rId5"/>
    <p:sldId id="720" r:id="rId6"/>
    <p:sldId id="690" r:id="rId7"/>
    <p:sldId id="723" r:id="rId8"/>
    <p:sldId id="736" r:id="rId9"/>
    <p:sldId id="735" r:id="rId10"/>
    <p:sldId id="737" r:id="rId11"/>
    <p:sldId id="739" r:id="rId12"/>
    <p:sldId id="738" r:id="rId13"/>
    <p:sldId id="740" r:id="rId14"/>
    <p:sldId id="741" r:id="rId15"/>
    <p:sldId id="742" r:id="rId16"/>
    <p:sldId id="755" r:id="rId17"/>
    <p:sldId id="743" r:id="rId18"/>
    <p:sldId id="745" r:id="rId19"/>
    <p:sldId id="744" r:id="rId20"/>
    <p:sldId id="746" r:id="rId21"/>
    <p:sldId id="747" r:id="rId22"/>
    <p:sldId id="748" r:id="rId23"/>
    <p:sldId id="749" r:id="rId24"/>
    <p:sldId id="750" r:id="rId25"/>
    <p:sldId id="751" r:id="rId26"/>
    <p:sldId id="752" r:id="rId27"/>
    <p:sldId id="753" r:id="rId28"/>
    <p:sldId id="729" r:id="rId29"/>
    <p:sldId id="647" r:id="rId30"/>
    <p:sldId id="730" r:id="rId31"/>
    <p:sldId id="640" r:id="rId32"/>
    <p:sldId id="648" r:id="rId33"/>
    <p:sldId id="657" r:id="rId34"/>
    <p:sldId id="656" r:id="rId35"/>
    <p:sldId id="658" r:id="rId36"/>
    <p:sldId id="652" r:id="rId37"/>
    <p:sldId id="731" r:id="rId38"/>
    <p:sldId id="642" r:id="rId39"/>
    <p:sldId id="691" r:id="rId40"/>
    <p:sldId id="649" r:id="rId41"/>
    <p:sldId id="694" r:id="rId42"/>
    <p:sldId id="696" r:id="rId43"/>
    <p:sldId id="697" r:id="rId44"/>
    <p:sldId id="732" r:id="rId45"/>
    <p:sldId id="493" r:id="rId46"/>
    <p:sldId id="645" r:id="rId47"/>
    <p:sldId id="646" r:id="rId48"/>
    <p:sldId id="653" r:id="rId49"/>
    <p:sldId id="733" r:id="rId50"/>
    <p:sldId id="563" r:id="rId51"/>
    <p:sldId id="728" r:id="rId52"/>
    <p:sldId id="756" r:id="rId53"/>
    <p:sldId id="778" r:id="rId54"/>
    <p:sldId id="762" r:id="rId55"/>
    <p:sldId id="782" r:id="rId56"/>
    <p:sldId id="783" r:id="rId57"/>
    <p:sldId id="779" r:id="rId58"/>
    <p:sldId id="765" r:id="rId59"/>
    <p:sldId id="766" r:id="rId60"/>
    <p:sldId id="780" r:id="rId61"/>
    <p:sldId id="772" r:id="rId62"/>
    <p:sldId id="773" r:id="rId63"/>
    <p:sldId id="774" r:id="rId64"/>
    <p:sldId id="775" r:id="rId65"/>
    <p:sldId id="781" r:id="rId66"/>
    <p:sldId id="777" r:id="rId67"/>
    <p:sldId id="734" r:id="rId68"/>
    <p:sldId id="708" r:id="rId69"/>
    <p:sldId id="784" r:id="rId70"/>
    <p:sldId id="56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8226" autoAdjust="0"/>
  </p:normalViewPr>
  <p:slideViewPr>
    <p:cSldViewPr>
      <p:cViewPr varScale="1">
        <p:scale>
          <a:sx n="81" d="100"/>
          <a:sy n="81" d="100"/>
        </p:scale>
        <p:origin x="1512" y="114"/>
      </p:cViewPr>
      <p:guideLst>
        <p:guide orient="horz" pos="2160"/>
        <p:guide pos="2880"/>
      </p:guideLst>
    </p:cSldViewPr>
  </p:slideViewPr>
  <p:outlineViewPr>
    <p:cViewPr>
      <p:scale>
        <a:sx n="33" d="100"/>
        <a:sy n="33" d="100"/>
      </p:scale>
      <p:origin x="24" y="12972"/>
    </p:cViewPr>
  </p:outlineViewPr>
  <p:notesTextViewPr>
    <p:cViewPr>
      <p:scale>
        <a:sx n="1" d="1"/>
        <a:sy n="1" d="1"/>
      </p:scale>
      <p:origin x="0" y="0"/>
    </p:cViewPr>
  </p:notesTextViewPr>
  <p:sorterViewPr>
    <p:cViewPr>
      <p:scale>
        <a:sx n="200" d="100"/>
        <a:sy n="200" d="100"/>
      </p:scale>
      <p:origin x="0" y="88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oleObject" Target="file:///E:\Mizzou\DrShangLab\NeuralNets\coding\wcci1\output\wcci1_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izzou\DrShangLab\NeuralNets\coding\wcci1\output\wcci1_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Sheet1!$A$22:$D$22</c:f>
              <c:strCache>
                <c:ptCount val="4"/>
                <c:pt idx="0">
                  <c:v>EC-OpusCA</c:v>
                </c:pt>
                <c:pt idx="1">
                  <c:v>EC-DOPE </c:v>
                </c:pt>
                <c:pt idx="2">
                  <c:v>EC-RW</c:v>
                </c:pt>
                <c:pt idx="3">
                  <c:v>EC-DFIRE</c:v>
                </c:pt>
              </c:strCache>
            </c:strRef>
          </c:cat>
          <c:val>
            <c:numRef>
              <c:f>Sheet1!$A$23:$D$23</c:f>
              <c:numCache>
                <c:formatCode>General</c:formatCode>
                <c:ptCount val="4"/>
                <c:pt idx="0">
                  <c:v>0.6665000000000002</c:v>
                </c:pt>
                <c:pt idx="1">
                  <c:v>0.65780000000000038</c:v>
                </c:pt>
                <c:pt idx="2">
                  <c:v>0.67550000000000021</c:v>
                </c:pt>
                <c:pt idx="3">
                  <c:v>0.75000000000000022</c:v>
                </c:pt>
              </c:numCache>
            </c:numRef>
          </c:val>
          <c:extLst>
            <c:ext xmlns:c16="http://schemas.microsoft.com/office/drawing/2014/chart" uri="{C3380CC4-5D6E-409C-BE32-E72D297353CC}">
              <c16:uniqueId val="{00000000-8432-4A06-AC98-9F9A70CBC0C6}"/>
            </c:ext>
          </c:extLst>
        </c:ser>
        <c:dLbls>
          <c:showLegendKey val="0"/>
          <c:showVal val="0"/>
          <c:showCatName val="0"/>
          <c:showSerName val="0"/>
          <c:showPercent val="0"/>
          <c:showBubbleSize val="0"/>
        </c:dLbls>
        <c:gapWidth val="150"/>
        <c:axId val="81338368"/>
        <c:axId val="81340672"/>
      </c:barChart>
      <c:catAx>
        <c:axId val="81338368"/>
        <c:scaling>
          <c:orientation val="minMax"/>
        </c:scaling>
        <c:delete val="0"/>
        <c:axPos val="b"/>
        <c:numFmt formatCode="General" sourceLinked="0"/>
        <c:majorTickMark val="out"/>
        <c:minorTickMark val="none"/>
        <c:tickLblPos val="nextTo"/>
        <c:crossAx val="81340672"/>
        <c:crosses val="autoZero"/>
        <c:auto val="1"/>
        <c:lblAlgn val="ctr"/>
        <c:lblOffset val="100"/>
        <c:noMultiLvlLbl val="0"/>
      </c:catAx>
      <c:valAx>
        <c:axId val="81340672"/>
        <c:scaling>
          <c:orientation val="minMax"/>
          <c:max val="0.8"/>
          <c:min val="0.5"/>
        </c:scaling>
        <c:delete val="0"/>
        <c:axPos val="l"/>
        <c:title>
          <c:tx>
            <c:rich>
              <a:bodyPr rot="-5400000" vert="horz"/>
              <a:lstStyle/>
              <a:p>
                <a:pPr>
                  <a:defRPr/>
                </a:pPr>
                <a:r>
                  <a:rPr lang="en-US"/>
                  <a:t>Accuracy</a:t>
                </a:r>
              </a:p>
            </c:rich>
          </c:tx>
          <c:overlay val="0"/>
        </c:title>
        <c:numFmt formatCode="General" sourceLinked="1"/>
        <c:majorTickMark val="out"/>
        <c:minorTickMark val="none"/>
        <c:tickLblPos val="nextTo"/>
        <c:crossAx val="81338368"/>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Sheet3!$D$8:$H$8</c:f>
              <c:strCache>
                <c:ptCount val="5"/>
                <c:pt idx="0">
                  <c:v>EC-DFIRE</c:v>
                </c:pt>
                <c:pt idx="1">
                  <c:v>FFNN</c:v>
                </c:pt>
                <c:pt idx="2">
                  <c:v>DL-Pro1</c:v>
                </c:pt>
                <c:pt idx="3">
                  <c:v>DL-Pro2</c:v>
                </c:pt>
                <c:pt idx="4">
                  <c:v>SVM</c:v>
                </c:pt>
              </c:strCache>
            </c:strRef>
          </c:cat>
          <c:val>
            <c:numRef>
              <c:f>Sheet3!$D$9:$H$9</c:f>
              <c:numCache>
                <c:formatCode>General</c:formatCode>
                <c:ptCount val="5"/>
                <c:pt idx="0">
                  <c:v>0.75</c:v>
                </c:pt>
                <c:pt idx="1">
                  <c:v>0.7</c:v>
                </c:pt>
                <c:pt idx="2">
                  <c:v>0.78</c:v>
                </c:pt>
                <c:pt idx="3">
                  <c:v>0.76</c:v>
                </c:pt>
                <c:pt idx="4">
                  <c:v>0.77</c:v>
                </c:pt>
              </c:numCache>
            </c:numRef>
          </c:val>
          <c:extLst>
            <c:ext xmlns:c16="http://schemas.microsoft.com/office/drawing/2014/chart" uri="{C3380CC4-5D6E-409C-BE32-E72D297353CC}">
              <c16:uniqueId val="{00000000-E081-4AE2-A83C-923353469C07}"/>
            </c:ext>
          </c:extLst>
        </c:ser>
        <c:dLbls>
          <c:showLegendKey val="0"/>
          <c:showVal val="0"/>
          <c:showCatName val="0"/>
          <c:showSerName val="0"/>
          <c:showPercent val="0"/>
          <c:showBubbleSize val="0"/>
        </c:dLbls>
        <c:gapWidth val="150"/>
        <c:axId val="85869312"/>
        <c:axId val="85870848"/>
      </c:barChart>
      <c:catAx>
        <c:axId val="85869312"/>
        <c:scaling>
          <c:orientation val="minMax"/>
        </c:scaling>
        <c:delete val="0"/>
        <c:axPos val="b"/>
        <c:numFmt formatCode="General" sourceLinked="0"/>
        <c:majorTickMark val="out"/>
        <c:minorTickMark val="none"/>
        <c:tickLblPos val="nextTo"/>
        <c:crossAx val="85870848"/>
        <c:crosses val="autoZero"/>
        <c:auto val="1"/>
        <c:lblAlgn val="ctr"/>
        <c:lblOffset val="100"/>
        <c:noMultiLvlLbl val="0"/>
      </c:catAx>
      <c:valAx>
        <c:axId val="85870848"/>
        <c:scaling>
          <c:orientation val="minMax"/>
        </c:scaling>
        <c:delete val="0"/>
        <c:axPos val="l"/>
        <c:majorGridlines/>
        <c:title>
          <c:tx>
            <c:rich>
              <a:bodyPr rot="-5400000" vert="horz"/>
              <a:lstStyle/>
              <a:p>
                <a:pPr>
                  <a:defRPr/>
                </a:pPr>
                <a:r>
                  <a:rPr lang="en-US"/>
                  <a:t>Accuracy</a:t>
                </a:r>
              </a:p>
            </c:rich>
          </c:tx>
          <c:overlay val="0"/>
        </c:title>
        <c:numFmt formatCode="General" sourceLinked="1"/>
        <c:majorTickMark val="out"/>
        <c:minorTickMark val="none"/>
        <c:tickLblPos val="nextTo"/>
        <c:crossAx val="85869312"/>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666F9-8770-40B5-8C7F-36FF04F6A5C6}" type="datetimeFigureOut">
              <a:rPr lang="en-US" smtClean="0"/>
              <a:t>7/17/2017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1C537-8015-4C7B-ABAB-D9E5E8163EA5}" type="slidenum">
              <a:rPr lang="en-US" smtClean="0"/>
              <a:t>‹#›</a:t>
            </a:fld>
            <a:endParaRPr lang="en-US"/>
          </a:p>
        </p:txBody>
      </p:sp>
    </p:spTree>
    <p:extLst>
      <p:ext uri="{BB962C8B-B14F-4D97-AF65-F5344CB8AC3E}">
        <p14:creationId xmlns:p14="http://schemas.microsoft.com/office/powerpoint/2010/main" val="367003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327D38-438D-463E-80B2-6AE25DFB4CC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157388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27D38-438D-463E-80B2-6AE25DFB4CC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331427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27D38-438D-463E-80B2-6AE25DFB4CC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81070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27D38-438D-463E-80B2-6AE25DFB4CC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63156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27D38-438D-463E-80B2-6AE25DFB4CC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35570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327D38-438D-463E-80B2-6AE25DFB4CC0}"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168281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327D38-438D-463E-80B2-6AE25DFB4CC0}"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206832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327D38-438D-463E-80B2-6AE25DFB4CC0}"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264919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27D38-438D-463E-80B2-6AE25DFB4CC0}"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1265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27D38-438D-463E-80B2-6AE25DFB4CC0}"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291469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27D38-438D-463E-80B2-6AE25DFB4CC0}"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9B7D8-0360-42B7-8686-156956FD075C}" type="slidenum">
              <a:rPr lang="en-US" smtClean="0"/>
              <a:t>‹#›</a:t>
            </a:fld>
            <a:endParaRPr lang="en-US"/>
          </a:p>
        </p:txBody>
      </p:sp>
    </p:spTree>
    <p:extLst>
      <p:ext uri="{BB962C8B-B14F-4D97-AF65-F5344CB8AC3E}">
        <p14:creationId xmlns:p14="http://schemas.microsoft.com/office/powerpoint/2010/main" val="12674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7D38-438D-463E-80B2-6AE25DFB4CC0}" type="datetimeFigureOut">
              <a:rPr lang="en-US" smtClean="0"/>
              <a:t>7/17/2017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9B7D8-0360-42B7-8686-156956FD075C}" type="slidenum">
              <a:rPr lang="en-US" smtClean="0"/>
              <a:t>‹#›</a:t>
            </a:fld>
            <a:endParaRPr lang="en-US"/>
          </a:p>
        </p:txBody>
      </p:sp>
    </p:spTree>
    <p:extLst>
      <p:ext uri="{BB962C8B-B14F-4D97-AF65-F5344CB8AC3E}">
        <p14:creationId xmlns:p14="http://schemas.microsoft.com/office/powerpoint/2010/main" val="1171460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Autofit/>
          </a:bodyPr>
          <a:lstStyle/>
          <a:p>
            <a:r>
              <a:rPr lang="en-US" sz="4800" b="1" i="1" dirty="0">
                <a:solidFill>
                  <a:srgbClr val="0070C0"/>
                </a:solidFill>
              </a:rPr>
              <a:t>Deep Learning Methods for Protein Predictions</a:t>
            </a:r>
            <a:endParaRPr lang="en-US" sz="6600" dirty="0"/>
          </a:p>
        </p:txBody>
      </p:sp>
      <p:pic>
        <p:nvPicPr>
          <p:cNvPr id="4"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057400" y="3429000"/>
            <a:ext cx="48768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914399" y="4267200"/>
            <a:ext cx="6596149" cy="11430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lumMod val="95000"/>
                  <a:lumOff val="5000"/>
                </a:schemeClr>
              </a:solidFill>
            </a:endParaRPr>
          </a:p>
          <a:p>
            <a:r>
              <a:rPr lang="en-US" dirty="0">
                <a:solidFill>
                  <a:schemeClr val="tx1">
                    <a:lumMod val="95000"/>
                    <a:lumOff val="5000"/>
                  </a:schemeClr>
                </a:solidFill>
              </a:rPr>
              <a:t>Son P. Nguyen</a:t>
            </a:r>
          </a:p>
          <a:p>
            <a:r>
              <a:rPr lang="en-US" dirty="0">
                <a:solidFill>
                  <a:schemeClr val="tx1">
                    <a:lumMod val="95000"/>
                    <a:lumOff val="5000"/>
                  </a:schemeClr>
                </a:solidFill>
              </a:rPr>
              <a:t>Advisor: Dr. Yi Shang</a:t>
            </a:r>
          </a:p>
        </p:txBody>
      </p:sp>
    </p:spTree>
    <p:extLst>
      <p:ext uri="{BB962C8B-B14F-4D97-AF65-F5344CB8AC3E}">
        <p14:creationId xmlns:p14="http://schemas.microsoft.com/office/powerpoint/2010/main" val="363730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Current Loop Modeling Methods</a:t>
            </a:r>
          </a:p>
        </p:txBody>
      </p:sp>
      <p:sp>
        <p:nvSpPr>
          <p:cNvPr id="3" name="Content Placeholder 2"/>
          <p:cNvSpPr>
            <a:spLocks noGrp="1"/>
          </p:cNvSpPr>
          <p:nvPr>
            <p:ph idx="1"/>
          </p:nvPr>
        </p:nvSpPr>
        <p:spPr>
          <a:xfrm>
            <a:off x="0" y="762000"/>
            <a:ext cx="9144000" cy="6096000"/>
          </a:xfrm>
        </p:spPr>
        <p:txBody>
          <a:bodyPr>
            <a:normAutofit/>
          </a:bodyPr>
          <a:lstStyle/>
          <a:p>
            <a:r>
              <a:rPr lang="en-US" dirty="0"/>
              <a:t>Ab initio methods</a:t>
            </a:r>
          </a:p>
          <a:p>
            <a:pPr lvl="1"/>
            <a:r>
              <a:rPr lang="en-US" dirty="0"/>
              <a:t>Based on physical and biological properties of the loop region</a:t>
            </a:r>
          </a:p>
          <a:p>
            <a:pPr lvl="1"/>
            <a:r>
              <a:rPr lang="en-US" dirty="0"/>
              <a:t>Methods: LOOPY, PLOP, MODELLER</a:t>
            </a:r>
          </a:p>
          <a:p>
            <a:r>
              <a:rPr lang="en-US" dirty="0"/>
              <a:t>Template based methods</a:t>
            </a:r>
          </a:p>
          <a:p>
            <a:pPr lvl="1"/>
            <a:r>
              <a:rPr lang="en-US" dirty="0"/>
              <a:t>Use loop structure candidates and some energy functions / selection methods to model the loop region</a:t>
            </a:r>
          </a:p>
          <a:p>
            <a:pPr lvl="1"/>
            <a:r>
              <a:rPr lang="en-US" dirty="0"/>
              <a:t>Methods: LIP, NGK, Galaxy PS1, Galaxy PS2.</a:t>
            </a:r>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3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Distance Matrix</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762000"/>
                <a:ext cx="9144000" cy="6096000"/>
              </a:xfrm>
            </p:spPr>
            <p:txBody>
              <a:bodyPr>
                <a:normAutofit/>
              </a:bodyPr>
              <a:lstStyle/>
              <a:p>
                <a:r>
                  <a:rPr lang="en-US" dirty="0"/>
                  <a:t>Convert protein 3D model into </a:t>
                </a:r>
                <a:r>
                  <a:rPr lang="en-US" dirty="0" err="1"/>
                  <a:t>n</a:t>
                </a:r>
                <a:r>
                  <a:rPr lang="en-US" baseline="-25000" dirty="0" err="1"/>
                  <a:t>x</a:t>
                </a:r>
                <a:r>
                  <a:rPr lang="en-US" dirty="0" err="1"/>
                  <a:t>n</a:t>
                </a:r>
                <a:r>
                  <a:rPr lang="en-US" dirty="0"/>
                  <a:t> matrix with :</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𝑖𝑗</m:t>
                          </m:r>
                        </m:sub>
                      </m:sSub>
                      <m:r>
                        <a:rPr lang="en-US" i="1">
                          <a:latin typeface="Cambria Math"/>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𝑥</m:t>
                                      </m:r>
                                    </m:sub>
                                    <m:sup>
                                      <m:r>
                                        <a:rPr lang="en-US" i="1">
                                          <a:latin typeface="Cambria Math"/>
                                        </a:rPr>
                                        <m:t>𝑖</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𝑥</m:t>
                                      </m:r>
                                    </m:sub>
                                    <m:sup>
                                      <m:r>
                                        <a:rPr lang="en-US" i="1">
                                          <a:latin typeface="Cambria Math"/>
                                        </a:rPr>
                                        <m:t>𝑗</m:t>
                                      </m:r>
                                    </m:sup>
                                  </m:sSubSup>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𝑦</m:t>
                                      </m:r>
                                    </m:sub>
                                    <m:sup>
                                      <m:r>
                                        <a:rPr lang="en-US" i="1">
                                          <a:latin typeface="Cambria Math"/>
                                        </a:rPr>
                                        <m:t>𝑖</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𝑦</m:t>
                                      </m:r>
                                    </m:sub>
                                    <m:sup>
                                      <m:r>
                                        <a:rPr lang="en-US" i="1">
                                          <a:latin typeface="Cambria Math"/>
                                        </a:rPr>
                                        <m:t>𝑗</m:t>
                                      </m:r>
                                    </m:sup>
                                  </m:sSubSup>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𝑧</m:t>
                                  </m:r>
                                </m:sub>
                                <m:sup>
                                  <m:r>
                                    <a:rPr lang="en-US" i="1">
                                      <a:latin typeface="Cambria Math"/>
                                    </a:rPr>
                                    <m:t>𝑖</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𝑧</m:t>
                                  </m:r>
                                </m:sub>
                                <m:sup>
                                  <m:r>
                                    <a:rPr lang="en-US" i="1">
                                      <a:latin typeface="Cambria Math"/>
                                    </a:rPr>
                                    <m:t>𝑗</m:t>
                                  </m:r>
                                </m:sup>
                              </m:sSubSup>
                              <m:r>
                                <a:rPr lang="en-US" i="1">
                                  <a:latin typeface="Cambria Math"/>
                                </a:rPr>
                                <m:t>)</m:t>
                              </m:r>
                            </m:e>
                            <m:sup>
                              <m:r>
                                <a:rPr lang="en-US" i="1">
                                  <a:latin typeface="Cambria Math"/>
                                </a:rPr>
                                <m:t>2</m:t>
                              </m:r>
                            </m:sup>
                          </m:sSup>
                        </m:e>
                      </m:rad>
                    </m:oMath>
                  </m:oMathPara>
                </a14:m>
                <a:endParaRPr lang="en-US" dirty="0"/>
              </a:p>
              <a:p>
                <a:pPr marL="914400" lvl="2" indent="0">
                  <a:buNone/>
                </a:pPr>
                <a:r>
                  <a:rPr lang="en-US" dirty="0"/>
                  <a:t>where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U</m:t>
                        </m:r>
                      </m:e>
                      <m:sub>
                        <m:r>
                          <m:rPr>
                            <m:sty m:val="p"/>
                          </m:rPr>
                          <a:rPr lang="en-US">
                            <a:latin typeface="Cambria Math" panose="02040503050406030204" pitchFamily="18" charset="0"/>
                          </a:rPr>
                          <m:t>x</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m:rPr>
                            <m:sty m:val="p"/>
                          </m:rPr>
                          <a:rPr lang="en-US">
                            <a:latin typeface="Cambria Math" panose="02040503050406030204" pitchFamily="18" charset="0"/>
                          </a:rPr>
                          <m:t>z</m:t>
                        </m:r>
                      </m:sub>
                      <m:sup>
                        <m:r>
                          <m:rPr>
                            <m:sty m:val="p"/>
                          </m:rPr>
                          <a:rPr lang="en-US">
                            <a:latin typeface="Cambria Math" panose="02040503050406030204" pitchFamily="18" charset="0"/>
                          </a:rPr>
                          <m:t>i</m:t>
                        </m:r>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U</m:t>
                        </m:r>
                      </m:e>
                      <m:sub>
                        <m:r>
                          <m:rPr>
                            <m:sty m:val="p"/>
                          </m:rPr>
                          <a:rPr lang="en-US">
                            <a:latin typeface="Cambria Math" panose="02040503050406030204" pitchFamily="18" charset="0"/>
                          </a:rPr>
                          <m:t>x</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m:rPr>
                            <m:sty m:val="p"/>
                          </m:rPr>
                          <a:rPr lang="en-US">
                            <a:latin typeface="Cambria Math" panose="02040503050406030204" pitchFamily="18" charset="0"/>
                          </a:rPr>
                          <m:t>z</m:t>
                        </m:r>
                      </m:sub>
                      <m:sup>
                        <m:r>
                          <m:rPr>
                            <m:sty m:val="p"/>
                          </m:rPr>
                          <a:rPr lang="en-US">
                            <a:latin typeface="Cambria Math" panose="02040503050406030204" pitchFamily="18" charset="0"/>
                          </a:rPr>
                          <m:t>j</m:t>
                        </m:r>
                      </m:sup>
                    </m:sSubSup>
                  </m:oMath>
                </a14:m>
                <a:r>
                  <a:rPr lang="en-US" dirty="0"/>
                  <a:t> are the 3D coordinates of points i and j, respectively. </a:t>
                </a:r>
              </a:p>
              <a:p>
                <a:endParaRPr lang="en-US" dirty="0"/>
              </a:p>
              <a:p>
                <a:endParaRPr lang="en-US" dirty="0"/>
              </a:p>
              <a:p>
                <a:pPr lvl="1"/>
                <a:endParaRPr lang="en-US" dirty="0"/>
              </a:p>
              <a:p>
                <a:pPr lvl="1"/>
                <a:endParaRPr lang="en-US" dirty="0"/>
              </a:p>
              <a:p>
                <a:pPr lvl="1"/>
                <a:endParaRPr lang="en-US"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762000"/>
                <a:ext cx="9144000" cy="6096000"/>
              </a:xfrm>
              <a:blipFill>
                <a:blip r:embed="rId2"/>
                <a:stretch>
                  <a:fillRect l="-1533" t="-1300"/>
                </a:stretch>
              </a:blipFill>
            </p:spPr>
            <p:txBody>
              <a:bodyPr/>
              <a:lstStyle/>
              <a:p>
                <a:r>
                  <a:rPr lang="en-US">
                    <a:noFill/>
                  </a:rPr>
                  <a:t> </a:t>
                </a:r>
              </a:p>
            </p:txBody>
          </p:sp>
        </mc:Fallback>
      </mc:AlternateContent>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1828800" y="3733800"/>
            <a:ext cx="5105400" cy="1981200"/>
          </a:xfrm>
          <a:prstGeom prst="rect">
            <a:avLst/>
          </a:prstGeom>
        </p:spPr>
      </p:pic>
    </p:spTree>
    <p:extLst>
      <p:ext uri="{BB962C8B-B14F-4D97-AF65-F5344CB8AC3E}">
        <p14:creationId xmlns:p14="http://schemas.microsoft.com/office/powerpoint/2010/main" val="39727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Deep Convolutional Neural Networks</a:t>
            </a:r>
          </a:p>
        </p:txBody>
      </p:sp>
      <p:sp>
        <p:nvSpPr>
          <p:cNvPr id="3" name="Content Placeholder 2"/>
          <p:cNvSpPr>
            <a:spLocks noGrp="1"/>
          </p:cNvSpPr>
          <p:nvPr>
            <p:ph idx="1"/>
          </p:nvPr>
        </p:nvSpPr>
        <p:spPr>
          <a:xfrm>
            <a:off x="0" y="762000"/>
            <a:ext cx="9144000" cy="1524000"/>
          </a:xfrm>
        </p:spPr>
        <p:txBody>
          <a:bodyPr>
            <a:normAutofit/>
          </a:bodyPr>
          <a:lstStyle/>
          <a:p>
            <a:r>
              <a:rPr lang="en-US" dirty="0"/>
              <a:t>Architecture of LeNet-5, a typical Convolutional Neural Networks for digits’ recognition</a:t>
            </a:r>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5834" y="2057400"/>
            <a:ext cx="9144000" cy="3810000"/>
          </a:xfrm>
          <a:prstGeom prst="rect">
            <a:avLst/>
          </a:prstGeom>
        </p:spPr>
      </p:pic>
      <p:sp>
        <p:nvSpPr>
          <p:cNvPr id="10" name="Content Placeholder 2"/>
          <p:cNvSpPr txBox="1">
            <a:spLocks/>
          </p:cNvSpPr>
          <p:nvPr/>
        </p:nvSpPr>
        <p:spPr>
          <a:xfrm>
            <a:off x="15834" y="6324600"/>
            <a:ext cx="9144000" cy="529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Picture taken from: Y. </a:t>
            </a:r>
            <a:r>
              <a:rPr lang="en-US" sz="1400" dirty="0" err="1"/>
              <a:t>LeCun</a:t>
            </a:r>
            <a:r>
              <a:rPr lang="en-US" sz="1400" dirty="0"/>
              <a:t>, L. </a:t>
            </a:r>
            <a:r>
              <a:rPr lang="en-US" sz="1400" dirty="0" err="1"/>
              <a:t>Bottou</a:t>
            </a:r>
            <a:r>
              <a:rPr lang="en-US" sz="1400" dirty="0"/>
              <a:t>, Y. </a:t>
            </a:r>
            <a:r>
              <a:rPr lang="en-US" sz="1400" dirty="0" err="1"/>
              <a:t>Bengio</a:t>
            </a:r>
            <a:r>
              <a:rPr lang="en-US" sz="1400" dirty="0"/>
              <a:t>, and P. </a:t>
            </a:r>
            <a:r>
              <a:rPr lang="en-US" sz="1400" dirty="0" err="1"/>
              <a:t>Haffner</a:t>
            </a:r>
            <a:r>
              <a:rPr lang="en-US" sz="1400" dirty="0"/>
              <a:t>, Gradient-based learning applied to document recognition, Proc. IEEE 86(11): 2278–2324, 1998</a:t>
            </a:r>
          </a:p>
          <a:p>
            <a:pPr lvl="1"/>
            <a:endParaRPr lang="en-US" dirty="0"/>
          </a:p>
          <a:p>
            <a:endParaRPr lang="en-US" sz="2000" dirty="0"/>
          </a:p>
        </p:txBody>
      </p:sp>
    </p:spTree>
    <p:extLst>
      <p:ext uri="{BB962C8B-B14F-4D97-AF65-F5344CB8AC3E}">
        <p14:creationId xmlns:p14="http://schemas.microsoft.com/office/powerpoint/2010/main" val="223878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Residual Neural Networks</a:t>
            </a:r>
          </a:p>
        </p:txBody>
      </p:sp>
      <p:sp>
        <p:nvSpPr>
          <p:cNvPr id="3" name="Content Placeholder 2"/>
          <p:cNvSpPr>
            <a:spLocks noGrp="1"/>
          </p:cNvSpPr>
          <p:nvPr>
            <p:ph idx="1"/>
          </p:nvPr>
        </p:nvSpPr>
        <p:spPr>
          <a:xfrm>
            <a:off x="0" y="762000"/>
            <a:ext cx="9144000" cy="1524000"/>
          </a:xfrm>
        </p:spPr>
        <p:txBody>
          <a:bodyPr>
            <a:normAutofit/>
          </a:bodyPr>
          <a:lstStyle/>
          <a:p>
            <a:r>
              <a:rPr lang="en-US" dirty="0"/>
              <a:t>Based on Convolutional Neural Networks</a:t>
            </a:r>
          </a:p>
          <a:p>
            <a:r>
              <a:rPr lang="en-US" dirty="0"/>
              <a:t>Network architecture is built on building blocks</a:t>
            </a:r>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15834" y="6248400"/>
            <a:ext cx="9144000" cy="60564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Configuration of the pre-activation building block in our residual neural network.</a:t>
            </a:r>
            <a:endParaRPr lang="en-US" sz="1400" i="1" dirty="0"/>
          </a:p>
          <a:p>
            <a:pPr lvl="1"/>
            <a:endParaRPr lang="en-US" dirty="0"/>
          </a:p>
          <a:p>
            <a:endParaRPr lang="en-US" sz="2000"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048000" cy="4175760"/>
          </a:xfrm>
          <a:prstGeom prst="rect">
            <a:avLst/>
          </a:prstGeom>
          <a:noFill/>
        </p:spPr>
      </p:pic>
    </p:spTree>
    <p:extLst>
      <p:ext uri="{BB962C8B-B14F-4D97-AF65-F5344CB8AC3E}">
        <p14:creationId xmlns:p14="http://schemas.microsoft.com/office/powerpoint/2010/main" val="40786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t>New Deep Learning method for Loop Modeling</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rgbClr val="C00000"/>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82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Framework of 5 proposed methods</a:t>
            </a:r>
          </a:p>
        </p:txBody>
      </p:sp>
      <p:sp>
        <p:nvSpPr>
          <p:cNvPr id="3" name="Content Placeholder 2"/>
          <p:cNvSpPr>
            <a:spLocks noGrp="1"/>
          </p:cNvSpPr>
          <p:nvPr>
            <p:ph idx="1"/>
          </p:nvPr>
        </p:nvSpPr>
        <p:spPr>
          <a:xfrm>
            <a:off x="0" y="762000"/>
            <a:ext cx="9144000" cy="1524000"/>
          </a:xfrm>
        </p:spPr>
        <p:txBody>
          <a:bodyPr>
            <a:normAutofit/>
          </a:bodyPr>
          <a:lstStyle/>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15834" y="6396038"/>
            <a:ext cx="9144000" cy="45800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The framework of the five proposed loop modeling methods, </a:t>
            </a:r>
            <a:r>
              <a:rPr lang="en-US" i="1" dirty="0" err="1"/>
              <a:t>NearLooper</a:t>
            </a:r>
            <a:r>
              <a:rPr lang="en-US" i="1" dirty="0"/>
              <a:t>, </a:t>
            </a:r>
            <a:r>
              <a:rPr lang="en-US" i="1" dirty="0" err="1"/>
              <a:t>ConLooper</a:t>
            </a:r>
            <a:r>
              <a:rPr lang="en-US" i="1" dirty="0"/>
              <a:t>, HyLooper1, </a:t>
            </a:r>
            <a:r>
              <a:rPr lang="en-US" i="1" dirty="0" err="1"/>
              <a:t>ResLooper</a:t>
            </a:r>
            <a:r>
              <a:rPr lang="en-US" i="1" dirty="0"/>
              <a:t> and HyLooper2.</a:t>
            </a:r>
            <a:endParaRPr lang="en-US" sz="1400" i="1" dirty="0"/>
          </a:p>
          <a:p>
            <a:pPr lvl="1"/>
            <a:endParaRPr lang="en-US" dirty="0"/>
          </a:p>
          <a:p>
            <a:endParaRPr lang="en-US" sz="2000" dirty="0"/>
          </a:p>
        </p:txBody>
      </p:sp>
      <p:pic>
        <p:nvPicPr>
          <p:cNvPr id="12" name="Picture 11"/>
          <p:cNvPicPr/>
          <p:nvPr/>
        </p:nvPicPr>
        <p:blipFill>
          <a:blip r:embed="rId3"/>
          <a:stretch>
            <a:fillRect/>
          </a:stretch>
        </p:blipFill>
        <p:spPr>
          <a:xfrm>
            <a:off x="0" y="1062038"/>
            <a:ext cx="9144000" cy="5110162"/>
          </a:xfrm>
          <a:prstGeom prst="rect">
            <a:avLst/>
          </a:prstGeom>
        </p:spPr>
      </p:pic>
    </p:spTree>
    <p:extLst>
      <p:ext uri="{BB962C8B-B14F-4D97-AF65-F5344CB8AC3E}">
        <p14:creationId xmlns:p14="http://schemas.microsoft.com/office/powerpoint/2010/main" val="247667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err="1"/>
              <a:t>ConLooper</a:t>
            </a:r>
            <a:r>
              <a:rPr lang="en-US" sz="2800" b="1" dirty="0"/>
              <a:t> Method</a:t>
            </a:r>
            <a:endParaRPr lang="en-US" sz="2800" b="1" dirty="0"/>
          </a:p>
        </p:txBody>
      </p:sp>
      <p:sp>
        <p:nvSpPr>
          <p:cNvPr id="3" name="Content Placeholder 2"/>
          <p:cNvSpPr>
            <a:spLocks noGrp="1"/>
          </p:cNvSpPr>
          <p:nvPr>
            <p:ph idx="1"/>
          </p:nvPr>
        </p:nvSpPr>
        <p:spPr>
          <a:xfrm>
            <a:off x="0" y="3276600"/>
            <a:ext cx="9144000" cy="533400"/>
          </a:xfrm>
        </p:spPr>
        <p:txBody>
          <a:bodyPr>
            <a:normAutofit fontScale="47500" lnSpcReduction="20000"/>
          </a:bodyPr>
          <a:lstStyle/>
          <a:p>
            <a:pPr marL="0" indent="0" algn="ctr">
              <a:buNone/>
            </a:pPr>
            <a:r>
              <a:rPr lang="en-US" i="1" dirty="0"/>
              <a:t>An example of the distance matrix of a protein structure containing a gap region in the middle (the blue bands), the </a:t>
            </a:r>
            <a:r>
              <a:rPr lang="en-US" i="1" dirty="0" err="1"/>
              <a:t>ConLooper</a:t>
            </a:r>
            <a:r>
              <a:rPr lang="en-US" i="1" dirty="0"/>
              <a:t> method is used to predict the gap region’s 3-D structure</a:t>
            </a:r>
            <a:endParaRPr lang="en-US" sz="2000" i="1"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stretch>
            <a:fillRect/>
          </a:stretch>
        </p:blipFill>
        <p:spPr>
          <a:xfrm>
            <a:off x="3162542" y="733300"/>
            <a:ext cx="2704858" cy="2543300"/>
          </a:xfrm>
          <a:prstGeom prst="rect">
            <a:avLst/>
          </a:prstGeom>
        </p:spPr>
      </p:pic>
      <p:pic>
        <p:nvPicPr>
          <p:cNvPr id="10" name="Picture 9" descr="D:\Mizzou\DrShangLab\NeuralNets\CNN_paper\others\Picture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6973" y="3810000"/>
            <a:ext cx="6055995" cy="2207895"/>
          </a:xfrm>
          <a:prstGeom prst="rect">
            <a:avLst/>
          </a:prstGeom>
          <a:noFill/>
          <a:ln>
            <a:noFill/>
          </a:ln>
        </p:spPr>
      </p:pic>
      <p:sp>
        <p:nvSpPr>
          <p:cNvPr id="11" name="Content Placeholder 2"/>
          <p:cNvSpPr txBox="1">
            <a:spLocks/>
          </p:cNvSpPr>
          <p:nvPr/>
        </p:nvSpPr>
        <p:spPr>
          <a:xfrm>
            <a:off x="0" y="6017895"/>
            <a:ext cx="9144000" cy="602105"/>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A training example of the DCNN in </a:t>
            </a:r>
            <a:r>
              <a:rPr lang="en-US" i="1" dirty="0" err="1"/>
              <a:t>ConLooper</a:t>
            </a:r>
            <a:r>
              <a:rPr lang="en-US" i="1" dirty="0"/>
              <a:t>. a) The distance matrix of a template found by a 3rd party alignment tool. b) Input distance matrix for DCNN. It is a combination of 4 corner squares marked as black boxes in a). The boundaries of these black boxes are derived from the gap position in the structure. c) Output distance matrix for CNN. It is created from the white box in a).</a:t>
            </a:r>
            <a:endParaRPr lang="en-US" sz="2000" i="1" dirty="0"/>
          </a:p>
        </p:txBody>
      </p:sp>
    </p:spTree>
    <p:extLst>
      <p:ext uri="{BB962C8B-B14F-4D97-AF65-F5344CB8AC3E}">
        <p14:creationId xmlns:p14="http://schemas.microsoft.com/office/powerpoint/2010/main" val="205432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t>New Deep Learning method for Loop Modeling</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rgbClr val="C00000"/>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47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Dataset</a:t>
            </a: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a:t>Set CASP</a:t>
            </a:r>
          </a:p>
          <a:p>
            <a:pPr lvl="1"/>
            <a:r>
              <a:rPr lang="en-US" dirty="0"/>
              <a:t>9 targets from CASP11 with filter condition</a:t>
            </a:r>
          </a:p>
          <a:p>
            <a:pPr lvl="2"/>
            <a:r>
              <a:rPr lang="en-US" dirty="0"/>
              <a:t>Top template from </a:t>
            </a:r>
            <a:r>
              <a:rPr lang="en-US" dirty="0" err="1"/>
              <a:t>HHSearch</a:t>
            </a:r>
            <a:r>
              <a:rPr lang="en-US" dirty="0"/>
              <a:t> has gaps from 5-12 and </a:t>
            </a:r>
            <a:r>
              <a:rPr lang="en-US" dirty="0"/>
              <a:t>both sides of the gap can be extended to have a total length of 50 residues</a:t>
            </a:r>
            <a:endParaRPr lang="en-US" dirty="0"/>
          </a:p>
          <a:p>
            <a:r>
              <a:rPr lang="en-US" dirty="0"/>
              <a:t>Three dataset taken from public data of Park et. al.</a:t>
            </a:r>
          </a:p>
          <a:p>
            <a:pPr lvl="1"/>
            <a:r>
              <a:rPr lang="en-US" dirty="0"/>
              <a:t>Set 8Res:  20 targets with gaps length 8</a:t>
            </a:r>
          </a:p>
          <a:p>
            <a:pPr lvl="1"/>
            <a:r>
              <a:rPr lang="en-US" dirty="0"/>
              <a:t>Set 20Res: 20 targets with gaps length 12</a:t>
            </a:r>
          </a:p>
          <a:p>
            <a:pPr lvl="1"/>
            <a:r>
              <a:rPr lang="en-US" dirty="0"/>
              <a:t>Set TMB: 22 targets with gaps length 6-11</a:t>
            </a:r>
          </a:p>
          <a:p>
            <a:pPr lvl="1"/>
            <a:endParaRPr lang="en-US" dirty="0"/>
          </a:p>
          <a:p>
            <a:r>
              <a:rPr lang="en-US" dirty="0"/>
              <a:t>H. Park, G. R. Lee, L. </a:t>
            </a:r>
            <a:r>
              <a:rPr lang="en-US" dirty="0" err="1"/>
              <a:t>Heo</a:t>
            </a:r>
            <a:r>
              <a:rPr lang="en-US" dirty="0"/>
              <a:t>, C. </a:t>
            </a:r>
            <a:r>
              <a:rPr lang="en-US" dirty="0" err="1"/>
              <a:t>Seok</a:t>
            </a:r>
            <a:r>
              <a:rPr lang="en-US" dirty="0"/>
              <a:t>, “</a:t>
            </a:r>
            <a:r>
              <a:rPr lang="en-US" i="1" dirty="0"/>
              <a:t>Protein Loop Modeling Using a New Hybrid Energy Function and Its Application to Modeling in Inaccurate Structural Environments</a:t>
            </a:r>
            <a:r>
              <a:rPr lang="en-US" dirty="0"/>
              <a:t>,” </a:t>
            </a:r>
            <a:r>
              <a:rPr lang="en-US" i="1" dirty="0" err="1"/>
              <a:t>PLoS</a:t>
            </a:r>
            <a:r>
              <a:rPr lang="en-US" i="1" dirty="0"/>
              <a:t> ONE</a:t>
            </a:r>
            <a:r>
              <a:rPr lang="en-US" dirty="0"/>
              <a:t>, 2014.</a:t>
            </a:r>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5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err="1"/>
              <a:t>ConLooper</a:t>
            </a:r>
            <a:r>
              <a:rPr lang="en-US" sz="2800" b="1" dirty="0"/>
              <a:t> with set CASP</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dirty="0" err="1"/>
              <a:t>ConLooper</a:t>
            </a:r>
            <a:r>
              <a:rPr lang="en-US" dirty="0"/>
              <a:t> with different number of hidden layers</a:t>
            </a:r>
          </a:p>
          <a:p>
            <a:endParaRPr lang="en-US" dirty="0"/>
          </a:p>
          <a:p>
            <a:endParaRPr lang="en-US" dirty="0"/>
          </a:p>
          <a:p>
            <a:endParaRPr lang="en-US" dirty="0"/>
          </a:p>
          <a:p>
            <a:endParaRPr lang="en-US" dirty="0"/>
          </a:p>
          <a:p>
            <a:r>
              <a:rPr lang="en-US" dirty="0" err="1"/>
              <a:t>ConLooper</a:t>
            </a:r>
            <a:r>
              <a:rPr lang="en-US" dirty="0"/>
              <a:t> with different number of epochs</a:t>
            </a:r>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D:\Mizzou\DrShangLab\NeuralNets\CNN_paper\others\dif_lay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645" y="1828800"/>
            <a:ext cx="4905756" cy="1676400"/>
          </a:xfrm>
          <a:prstGeom prst="rect">
            <a:avLst/>
          </a:prstGeom>
          <a:noFill/>
          <a:ln>
            <a:noFill/>
          </a:ln>
        </p:spPr>
      </p:pic>
      <p:pic>
        <p:nvPicPr>
          <p:cNvPr id="13" name="Picture 12" descr="D:\Mizzou\DrShangLab\NeuralNets\CNN_paper\others\diff_epoch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44" y="4621480"/>
            <a:ext cx="4905757" cy="1703119"/>
          </a:xfrm>
          <a:prstGeom prst="rect">
            <a:avLst/>
          </a:prstGeom>
          <a:noFill/>
          <a:ln>
            <a:noFill/>
          </a:ln>
        </p:spPr>
      </p:pic>
    </p:spTree>
    <p:extLst>
      <p:ext uri="{BB962C8B-B14F-4D97-AF65-F5344CB8AC3E}">
        <p14:creationId xmlns:p14="http://schemas.microsoft.com/office/powerpoint/2010/main" val="328050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endParaRPr lang="en-US" dirty="0"/>
          </a:p>
          <a:p>
            <a:pPr>
              <a:buFont typeface="Wingdings" pitchFamily="2" charset="2"/>
              <a:buChar char="v"/>
            </a:pPr>
            <a:r>
              <a:rPr lang="en-US" dirty="0"/>
              <a:t>Introduction</a:t>
            </a:r>
          </a:p>
          <a:p>
            <a:pPr>
              <a:buFont typeface="Wingdings" pitchFamily="2" charset="2"/>
              <a:buChar char="v"/>
            </a:pPr>
            <a:r>
              <a:rPr lang="en-US" dirty="0"/>
              <a:t>New Deep Learning method for Loop Modeling</a:t>
            </a:r>
          </a:p>
          <a:p>
            <a:pPr>
              <a:buFont typeface="Wingdings" pitchFamily="2" charset="2"/>
              <a:buChar char="v"/>
            </a:pPr>
            <a:r>
              <a:rPr lang="en-US" dirty="0"/>
              <a:t>DL-Pro method for protein quality classification</a:t>
            </a:r>
          </a:p>
          <a:p>
            <a:pPr>
              <a:buFont typeface="Wingdings" pitchFamily="2" charset="2"/>
              <a:buChar char="v"/>
            </a:pPr>
            <a:r>
              <a:rPr lang="en-US" dirty="0"/>
              <a:t>Deep learning methods for single-model QA</a:t>
            </a:r>
          </a:p>
          <a:p>
            <a:pPr>
              <a:buFont typeface="Wingdings" pitchFamily="2" charset="2"/>
              <a:buChar char="v"/>
            </a:pPr>
            <a:r>
              <a:rPr lang="en-US" dirty="0"/>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5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a:t>Determining the best configuration for </a:t>
            </a:r>
            <a:r>
              <a:rPr lang="en-US" sz="2800" b="1" dirty="0" err="1"/>
              <a:t>ConLooper</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dirty="0"/>
              <a:t>Configuration of CNN in </a:t>
            </a:r>
            <a:r>
              <a:rPr lang="en-US" dirty="0" err="1"/>
              <a:t>ConLooper</a:t>
            </a:r>
            <a:r>
              <a:rPr lang="en-US" dirty="0"/>
              <a:t> method after training on Set CASP</a:t>
            </a:r>
          </a:p>
          <a:p>
            <a:endParaRPr lang="en-US" dirty="0"/>
          </a:p>
          <a:p>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stretch>
            <a:fillRect/>
          </a:stretch>
        </p:blipFill>
        <p:spPr>
          <a:xfrm>
            <a:off x="1828800" y="2590800"/>
            <a:ext cx="4648200" cy="3017203"/>
          </a:xfrm>
          <a:prstGeom prst="rect">
            <a:avLst/>
          </a:prstGeom>
        </p:spPr>
      </p:pic>
    </p:spTree>
    <p:extLst>
      <p:ext uri="{BB962C8B-B14F-4D97-AF65-F5344CB8AC3E}">
        <p14:creationId xmlns:p14="http://schemas.microsoft.com/office/powerpoint/2010/main" val="159010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err="1"/>
              <a:t>ResLooper</a:t>
            </a:r>
            <a:r>
              <a:rPr lang="en-US" sz="2800" b="1" dirty="0"/>
              <a:t> with set CASP</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dirty="0" err="1"/>
              <a:t>ResLooper</a:t>
            </a:r>
            <a:r>
              <a:rPr lang="en-US" dirty="0"/>
              <a:t> with different number of hidden layers</a:t>
            </a:r>
          </a:p>
          <a:p>
            <a:endParaRPr lang="en-US" dirty="0"/>
          </a:p>
          <a:p>
            <a:endParaRPr lang="en-US" dirty="0"/>
          </a:p>
          <a:p>
            <a:endParaRPr lang="en-US" dirty="0"/>
          </a:p>
          <a:p>
            <a:endParaRPr lang="en-US" dirty="0"/>
          </a:p>
          <a:p>
            <a:r>
              <a:rPr lang="en-US" dirty="0" err="1"/>
              <a:t>ResLooper</a:t>
            </a:r>
            <a:r>
              <a:rPr lang="en-US" dirty="0"/>
              <a:t> with different number of epochs</a:t>
            </a:r>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stretch>
            <a:fillRect/>
          </a:stretch>
        </p:blipFill>
        <p:spPr>
          <a:xfrm>
            <a:off x="984405" y="1828800"/>
            <a:ext cx="4654395" cy="1752600"/>
          </a:xfrm>
          <a:prstGeom prst="rect">
            <a:avLst/>
          </a:prstGeom>
        </p:spPr>
      </p:pic>
      <p:pic>
        <p:nvPicPr>
          <p:cNvPr id="11" name="Picture 10"/>
          <p:cNvPicPr/>
          <p:nvPr/>
        </p:nvPicPr>
        <p:blipFill>
          <a:blip r:embed="rId4"/>
          <a:stretch>
            <a:fillRect/>
          </a:stretch>
        </p:blipFill>
        <p:spPr>
          <a:xfrm>
            <a:off x="961644" y="4648200"/>
            <a:ext cx="4677156" cy="1905000"/>
          </a:xfrm>
          <a:prstGeom prst="rect">
            <a:avLst/>
          </a:prstGeom>
        </p:spPr>
      </p:pic>
    </p:spTree>
    <p:extLst>
      <p:ext uri="{BB962C8B-B14F-4D97-AF65-F5344CB8AC3E}">
        <p14:creationId xmlns:p14="http://schemas.microsoft.com/office/powerpoint/2010/main" val="177055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a:t>Determining the best configuration for </a:t>
            </a:r>
            <a:r>
              <a:rPr lang="en-US" sz="2800" b="1" dirty="0" err="1"/>
              <a:t>ResLooper</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dirty="0"/>
              <a:t>Configuration of CNN in </a:t>
            </a:r>
            <a:r>
              <a:rPr lang="en-US" dirty="0" err="1"/>
              <a:t>ResLooper</a:t>
            </a:r>
            <a:r>
              <a:rPr lang="en-US" dirty="0"/>
              <a:t> method after training on Set CASP</a:t>
            </a:r>
          </a:p>
          <a:p>
            <a:endParaRPr lang="en-US" dirty="0"/>
          </a:p>
          <a:p>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stretch>
            <a:fillRect/>
          </a:stretch>
        </p:blipFill>
        <p:spPr>
          <a:xfrm>
            <a:off x="1219200" y="1981200"/>
            <a:ext cx="6019800" cy="3886200"/>
          </a:xfrm>
          <a:prstGeom prst="rect">
            <a:avLst/>
          </a:prstGeom>
        </p:spPr>
      </p:pic>
    </p:spTree>
    <p:extLst>
      <p:ext uri="{BB962C8B-B14F-4D97-AF65-F5344CB8AC3E}">
        <p14:creationId xmlns:p14="http://schemas.microsoft.com/office/powerpoint/2010/main" val="126726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a:t>Comparing Performance Between Methods</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sz="2400" dirty="0"/>
              <a:t>Loop reconstruction results for the 8-residue loop dataset Set 8Res</a:t>
            </a:r>
          </a:p>
          <a:p>
            <a:r>
              <a:rPr lang="en-US" sz="2400" dirty="0"/>
              <a:t>The experiment is executed 10 times to get the average RMSD and standard deviation for each protein</a:t>
            </a:r>
          </a:p>
          <a:p>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stretch>
            <a:fillRect/>
          </a:stretch>
        </p:blipFill>
        <p:spPr>
          <a:xfrm>
            <a:off x="0" y="1981200"/>
            <a:ext cx="9067799" cy="4876800"/>
          </a:xfrm>
          <a:prstGeom prst="rect">
            <a:avLst/>
          </a:prstGeom>
        </p:spPr>
      </p:pic>
      <p:cxnSp>
        <p:nvCxnSpPr>
          <p:cNvPr id="7" name="Straight Connector 6"/>
          <p:cNvCxnSpPr/>
          <p:nvPr/>
        </p:nvCxnSpPr>
        <p:spPr>
          <a:xfrm>
            <a:off x="4267200" y="1981200"/>
            <a:ext cx="0" cy="4876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83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a:t>Comparing Performance Between Methods</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sz="2400" dirty="0"/>
              <a:t>Loop reconstruction results for the 12-residue loop dataset Set 12Res</a:t>
            </a:r>
          </a:p>
          <a:p>
            <a:r>
              <a:rPr lang="en-US" sz="2400" dirty="0"/>
              <a:t>The experiment is executed 10 times to get the average RMSD and standard deviation for each protein</a:t>
            </a:r>
          </a:p>
          <a:p>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stretch>
            <a:fillRect/>
          </a:stretch>
        </p:blipFill>
        <p:spPr>
          <a:xfrm>
            <a:off x="0" y="1981200"/>
            <a:ext cx="9144000" cy="4876800"/>
          </a:xfrm>
          <a:prstGeom prst="rect">
            <a:avLst/>
          </a:prstGeom>
        </p:spPr>
      </p:pic>
      <p:cxnSp>
        <p:nvCxnSpPr>
          <p:cNvPr id="11" name="Straight Connector 10"/>
          <p:cNvCxnSpPr/>
          <p:nvPr/>
        </p:nvCxnSpPr>
        <p:spPr>
          <a:xfrm>
            <a:off x="4267200" y="1981200"/>
            <a:ext cx="0" cy="4876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16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sz="2800" b="1" dirty="0"/>
              <a:t>Comparing Performance Between Methods</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sz="2400" dirty="0"/>
              <a:t>Loop reconstruction results for data set </a:t>
            </a:r>
            <a:r>
              <a:rPr lang="en-US" sz="2400" dirty="0" err="1"/>
              <a:t>Set</a:t>
            </a:r>
            <a:r>
              <a:rPr lang="en-US" sz="2400" dirty="0"/>
              <a:t> TBM</a:t>
            </a:r>
          </a:p>
          <a:p>
            <a:r>
              <a:rPr lang="en-US" sz="2400" dirty="0"/>
              <a:t>The experiment is executed 10 times to get the average RMSD and standard deviation for each protein</a:t>
            </a:r>
          </a:p>
          <a:p>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stretch>
            <a:fillRect/>
          </a:stretch>
        </p:blipFill>
        <p:spPr>
          <a:xfrm>
            <a:off x="4948" y="2057400"/>
            <a:ext cx="9139052" cy="4800600"/>
          </a:xfrm>
          <a:prstGeom prst="rect">
            <a:avLst/>
          </a:prstGeom>
        </p:spPr>
      </p:pic>
      <p:cxnSp>
        <p:nvCxnSpPr>
          <p:cNvPr id="11" name="Straight Connector 10"/>
          <p:cNvCxnSpPr/>
          <p:nvPr/>
        </p:nvCxnSpPr>
        <p:spPr>
          <a:xfrm>
            <a:off x="4267200" y="1981200"/>
            <a:ext cx="0" cy="4876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606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t>New Deep Learning method for Loop Modeling</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rgbClr val="C00000"/>
                </a:solidFill>
              </a:rPr>
              <a:t>Summary</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0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3" y="7937"/>
            <a:ext cx="8029955" cy="604839"/>
          </a:xfrm>
        </p:spPr>
        <p:txBody>
          <a:bodyPr>
            <a:normAutofit fontScale="90000"/>
          </a:bodyPr>
          <a:lstStyle/>
          <a:p>
            <a:pPr algn="l"/>
            <a:r>
              <a:rPr lang="en-US" b="1" dirty="0"/>
              <a:t>Summary</a:t>
            </a:r>
          </a:p>
        </p:txBody>
      </p:sp>
      <p:sp>
        <p:nvSpPr>
          <p:cNvPr id="3" name="Content Placeholder 2"/>
          <p:cNvSpPr>
            <a:spLocks noGrp="1"/>
          </p:cNvSpPr>
          <p:nvPr>
            <p:ph idx="1"/>
          </p:nvPr>
        </p:nvSpPr>
        <p:spPr>
          <a:xfrm>
            <a:off x="0" y="762000"/>
            <a:ext cx="9144000" cy="6096000"/>
          </a:xfrm>
        </p:spPr>
        <p:txBody>
          <a:bodyPr>
            <a:normAutofit/>
          </a:bodyPr>
          <a:lstStyle/>
          <a:p>
            <a:r>
              <a:rPr lang="en-US" dirty="0"/>
              <a:t>Five new loop modeling methods have been proposed</a:t>
            </a:r>
            <a:endParaRPr lang="en-US" dirty="0"/>
          </a:p>
          <a:p>
            <a:r>
              <a:rPr lang="en-US" dirty="0"/>
              <a:t>Novel approach of using distance matrix and deep learning for loop modeling</a:t>
            </a:r>
          </a:p>
          <a:p>
            <a:r>
              <a:rPr lang="en-US" dirty="0"/>
              <a:t>Promising results has been shown</a:t>
            </a:r>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62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t>DL-Pro method for protein quality classification</a:t>
            </a:r>
          </a:p>
          <a:p>
            <a:pPr lvl="1">
              <a:buFont typeface="Wingdings" pitchFamily="2" charset="2"/>
              <a:buChar char="v"/>
            </a:pPr>
            <a:r>
              <a:rPr lang="en-US" dirty="0">
                <a:solidFill>
                  <a:srgbClr val="C00000"/>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21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Problem Formulation</a:t>
            </a:r>
          </a:p>
        </p:txBody>
      </p:sp>
      <p:sp>
        <p:nvSpPr>
          <p:cNvPr id="3" name="Content Placeholder 2"/>
          <p:cNvSpPr>
            <a:spLocks noGrp="1"/>
          </p:cNvSpPr>
          <p:nvPr>
            <p:ph idx="1"/>
          </p:nvPr>
        </p:nvSpPr>
        <p:spPr>
          <a:xfrm>
            <a:off x="0" y="762000"/>
            <a:ext cx="9144000" cy="6096000"/>
          </a:xfrm>
        </p:spPr>
        <p:txBody>
          <a:bodyPr>
            <a:normAutofit/>
          </a:bodyPr>
          <a:lstStyle/>
          <a:p>
            <a:r>
              <a:rPr lang="en-US" dirty="0"/>
              <a:t>Problem formulation</a:t>
            </a:r>
          </a:p>
          <a:p>
            <a:pPr lvl="1"/>
            <a:r>
              <a:rPr lang="en-US" dirty="0"/>
              <a:t>Input: a set of predicted models of a protein</a:t>
            </a:r>
          </a:p>
          <a:p>
            <a:pPr lvl="1"/>
            <a:r>
              <a:rPr lang="en-US" dirty="0"/>
              <a:t>Output: classify into two classes: </a:t>
            </a:r>
          </a:p>
          <a:p>
            <a:pPr lvl="2"/>
            <a:r>
              <a:rPr lang="en-US" dirty="0"/>
              <a:t>Good (near-native) </a:t>
            </a:r>
          </a:p>
          <a:p>
            <a:pPr lvl="2"/>
            <a:r>
              <a:rPr lang="en-US" dirty="0"/>
              <a:t>Bad</a:t>
            </a:r>
          </a:p>
          <a:p>
            <a:r>
              <a:rPr lang="en-US" dirty="0"/>
              <a:t>Goal</a:t>
            </a:r>
          </a:p>
          <a:p>
            <a:pPr lvl="1"/>
            <a:r>
              <a:rPr lang="en-US" dirty="0"/>
              <a:t>Improve the accuracy of single model QA classification</a:t>
            </a:r>
          </a:p>
          <a:p>
            <a:r>
              <a:rPr lang="en-US" dirty="0"/>
              <a:t>Proposed Solution</a:t>
            </a:r>
          </a:p>
          <a:p>
            <a:pPr lvl="1"/>
            <a:r>
              <a:rPr lang="en-US" dirty="0"/>
              <a:t>Deep Learning techniques for feature extraction</a:t>
            </a:r>
          </a:p>
          <a:p>
            <a:pPr lvl="1"/>
            <a:r>
              <a:rPr lang="en-US" dirty="0"/>
              <a:t>Distance matrix (DM) to represent protein 3D model</a:t>
            </a:r>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4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endParaRPr lang="en-US" dirty="0"/>
          </a:p>
          <a:p>
            <a:pPr>
              <a:buFont typeface="Wingdings" pitchFamily="2" charset="2"/>
              <a:buChar char="v"/>
            </a:pPr>
            <a:r>
              <a:rPr lang="en-US" dirty="0">
                <a:solidFill>
                  <a:srgbClr val="C00000"/>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554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t>DL-Pro method for protein quality classification</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rgbClr val="C00000"/>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3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Structures Similarity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0"/>
                <a:ext cx="9144000" cy="6096000"/>
              </a:xfrm>
            </p:spPr>
            <p:txBody>
              <a:bodyPr>
                <a:normAutofit/>
              </a:bodyPr>
              <a:lstStyle/>
              <a:p>
                <a:pPr lvl="1"/>
                <a:r>
                  <a:rPr lang="en-US" dirty="0"/>
                  <a:t>Measure the similarity between two 3D structures</a:t>
                </a:r>
              </a:p>
              <a:p>
                <a:pPr lvl="1"/>
                <a:r>
                  <a:rPr lang="en-US" dirty="0"/>
                  <a:t>Common Metrics: RMSD, TM-Score, GDT_TS </a:t>
                </a:r>
              </a:p>
              <a:p>
                <a:pPr lvl="1"/>
                <a14:m>
                  <m:oMath xmlns:m="http://schemas.openxmlformats.org/officeDocument/2006/math">
                    <m:r>
                      <a:rPr lang="en-US" i="1">
                        <a:latin typeface="Cambria Math"/>
                      </a:rPr>
                      <m:t>𝐺𝐷𝑇</m:t>
                    </m:r>
                    <m:r>
                      <a:rPr lang="en-US" i="1">
                        <a:latin typeface="Cambria Math"/>
                      </a:rPr>
                      <m:t>_</m:t>
                    </m:r>
                    <m:r>
                      <a:rPr lang="en-US" i="1">
                        <a:latin typeface="Cambria Math"/>
                      </a:rPr>
                      <m:t>𝑇𝑆</m:t>
                    </m:r>
                    <m:r>
                      <a:rPr lang="en-US" i="1">
                        <a:latin typeface="Cambria Math"/>
                      </a:rPr>
                      <m:t>(</m:t>
                    </m:r>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𝑈</m:t>
                        </m:r>
                      </m:e>
                      <m:sub>
                        <m:r>
                          <a:rPr lang="en-US" i="1">
                            <a:latin typeface="Cambria Math"/>
                          </a:rPr>
                          <m:t>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3</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4</m:t>
                        </m:r>
                      </m:sub>
                    </m:sSub>
                    <m:r>
                      <a:rPr lang="en-US" i="1">
                        <a:latin typeface="Cambria Math"/>
                      </a:rPr>
                      <m:t>)/4</m:t>
                    </m:r>
                  </m:oMath>
                </a14:m>
                <a:r>
                  <a:rPr lang="en-US" i="1" dirty="0"/>
                  <a:t> </a:t>
                </a:r>
                <a:endParaRPr lang="en-US" dirty="0"/>
              </a:p>
              <a:p>
                <a:pPr lvl="2"/>
                <a:r>
                  <a:rPr lang="en-US" i="1" dirty="0" err="1"/>
                  <a:t>U</a:t>
                </a:r>
                <a:r>
                  <a:rPr lang="en-US" i="1" baseline="-25000" dirty="0" err="1"/>
                  <a:t>i</a:t>
                </a:r>
                <a:r>
                  <a:rPr lang="en-US" i="1" dirty="0"/>
                  <a:t> </a:t>
                </a:r>
                <a:r>
                  <a:rPr lang="en-US" dirty="0"/>
                  <a:t>and </a:t>
                </a:r>
                <a:r>
                  <a:rPr lang="en-US" i="1" dirty="0" err="1"/>
                  <a:t>U</a:t>
                </a:r>
                <a:r>
                  <a:rPr lang="en-US" i="1" baseline="-25000" dirty="0" err="1"/>
                  <a:t>j</a:t>
                </a:r>
                <a:r>
                  <a:rPr lang="en-US" dirty="0"/>
                  <a:t> are two 3D models </a:t>
                </a:r>
              </a:p>
              <a:p>
                <a:pPr lvl="2"/>
                <a:r>
                  <a:rPr lang="en-US" i="1" dirty="0" err="1"/>
                  <a:t>P</a:t>
                </a:r>
                <a:r>
                  <a:rPr lang="en-US" i="1" baseline="-25000" dirty="0" err="1"/>
                  <a:t>d</a:t>
                </a:r>
                <a:r>
                  <a:rPr lang="en-US" dirty="0"/>
                  <a:t> is the percentage that the C-α atoms in </a:t>
                </a:r>
                <a:r>
                  <a:rPr lang="en-US" i="1" dirty="0" err="1"/>
                  <a:t>U</a:t>
                </a:r>
                <a:r>
                  <a:rPr lang="en-US" i="1" baseline="-25000" dirty="0" err="1"/>
                  <a:t>i</a:t>
                </a:r>
                <a:r>
                  <a:rPr lang="en-US" i="1" baseline="-25000" dirty="0"/>
                  <a:t>   </a:t>
                </a:r>
                <a:r>
                  <a:rPr lang="en-US" dirty="0"/>
                  <a:t>is within a defined cutoff distance </a:t>
                </a:r>
                <a:r>
                  <a:rPr lang="en-US" i="1" dirty="0"/>
                  <a:t>d, </a:t>
                </a:r>
                <a14:m>
                  <m:oMath xmlns:m="http://schemas.openxmlformats.org/officeDocument/2006/math">
                    <m:r>
                      <a:rPr lang="en-US" i="1">
                        <a:latin typeface="Cambria Math"/>
                      </a:rPr>
                      <m:t>𝑑</m:t>
                    </m:r>
                    <m:r>
                      <a:rPr lang="en-US" i="1">
                        <a:latin typeface="Cambria Math"/>
                      </a:rPr>
                      <m:t>∈ </m:t>
                    </m:r>
                    <m:d>
                      <m:dPr>
                        <m:begChr m:val="{"/>
                        <m:endChr m:val="}"/>
                        <m:ctrlPr>
                          <a:rPr lang="en-US" i="1">
                            <a:latin typeface="Cambria Math" panose="02040503050406030204" pitchFamily="18" charset="0"/>
                          </a:rPr>
                        </m:ctrlPr>
                      </m:dPr>
                      <m:e>
                        <m:r>
                          <a:rPr lang="en-US" i="1">
                            <a:latin typeface="Cambria Math"/>
                          </a:rPr>
                          <m:t>1,2,4,8</m:t>
                        </m:r>
                      </m:e>
                    </m:d>
                  </m:oMath>
                </a14:m>
                <a:endParaRPr lang="en-US" i="1" dirty="0"/>
              </a:p>
              <a:p>
                <a:pPr lvl="2"/>
                <a14:m>
                  <m:oMath xmlns:m="http://schemas.openxmlformats.org/officeDocument/2006/math">
                    <m:r>
                      <a:rPr lang="en-US" i="1">
                        <a:latin typeface="Cambria Math"/>
                      </a:rPr>
                      <m:t>𝐺𝐷𝑇</m:t>
                    </m:r>
                    <m:r>
                      <a:rPr lang="en-US" i="1">
                        <a:latin typeface="Cambria Math"/>
                      </a:rPr>
                      <m:t>_</m:t>
                    </m:r>
                    <m:r>
                      <a:rPr lang="en-US" i="1">
                        <a:latin typeface="Cambria Math"/>
                      </a:rPr>
                      <m:t>𝑇𝑆</m:t>
                    </m:r>
                  </m:oMath>
                </a14:m>
                <a:r>
                  <a:rPr lang="en-US" dirty="0"/>
                  <a:t> </a:t>
                </a:r>
                <a14:m>
                  <m:oMath xmlns:m="http://schemas.openxmlformats.org/officeDocument/2006/math">
                    <m:r>
                      <a:rPr lang="en-US" i="1">
                        <a:latin typeface="Cambria Math"/>
                      </a:rPr>
                      <m:t>∈</m:t>
                    </m:r>
                  </m:oMath>
                </a14:m>
                <a:r>
                  <a:rPr lang="en-US" dirty="0"/>
                  <a:t> [0,1]</a:t>
                </a:r>
              </a:p>
              <a:p>
                <a:pPr lvl="1"/>
                <a:endParaRPr lang="en-US" dirty="0"/>
              </a:p>
              <a:p>
                <a:pPr lvl="1"/>
                <a:endParaRPr lang="en-US" dirty="0"/>
              </a:p>
              <a:p>
                <a:endParaRPr lang="en-US" dirty="0"/>
              </a:p>
              <a:p>
                <a:pPr lvl="1"/>
                <a:endParaRPr lang="en-US" dirty="0"/>
              </a:p>
              <a:p>
                <a:pPr lvl="1"/>
                <a:endParaRPr lang="en-US" dirty="0"/>
              </a:p>
              <a:p>
                <a:pPr lvl="1"/>
                <a:endParaRPr lang="en-US"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0"/>
                <a:ext cx="9144000" cy="6096000"/>
              </a:xfrm>
              <a:blipFill rotWithShape="1">
                <a:blip r:embed="rId2"/>
                <a:stretch>
                  <a:fillRect t="-900"/>
                </a:stretch>
              </a:blipFill>
            </p:spPr>
            <p:txBody>
              <a:bodyPr/>
              <a:lstStyle/>
              <a:p>
                <a:r>
                  <a:rPr lang="en-US">
                    <a:noFill/>
                  </a:rPr>
                  <a:t> </a:t>
                </a:r>
              </a:p>
            </p:txBody>
          </p:sp>
        </mc:Fallback>
      </mc:AlternateContent>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043828" y="4419600"/>
            <a:ext cx="6728572" cy="1933575"/>
            <a:chOff x="1371600" y="4800600"/>
            <a:chExt cx="6728572" cy="1933575"/>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00600"/>
              <a:ext cx="33623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800600"/>
              <a:ext cx="3375772"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4800600"/>
              <a:ext cx="1432828" cy="369332"/>
            </a:xfrm>
            <a:prstGeom prst="rect">
              <a:avLst/>
            </a:prstGeom>
            <a:noFill/>
          </p:spPr>
          <p:txBody>
            <a:bodyPr wrap="none" rtlCol="0">
              <a:spAutoFit/>
            </a:bodyPr>
            <a:lstStyle/>
            <a:p>
              <a:r>
                <a:rPr lang="en-US" dirty="0">
                  <a:solidFill>
                    <a:srgbClr val="FFFF00"/>
                  </a:solidFill>
                </a:rPr>
                <a:t>GDTTS = 0.52</a:t>
              </a:r>
            </a:p>
          </p:txBody>
        </p:sp>
      </p:grpSp>
    </p:spTree>
    <p:extLst>
      <p:ext uri="{BB962C8B-B14F-4D97-AF65-F5344CB8AC3E}">
        <p14:creationId xmlns:p14="http://schemas.microsoft.com/office/powerpoint/2010/main" val="3356271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Distance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0"/>
                <a:ext cx="9144000" cy="6096000"/>
              </a:xfrm>
            </p:spPr>
            <p:txBody>
              <a:bodyPr>
                <a:normAutofit/>
              </a:bodyPr>
              <a:lstStyle/>
              <a:p>
                <a:r>
                  <a:rPr lang="en-US" dirty="0"/>
                  <a:t>Convert protein 3D model into </a:t>
                </a:r>
                <a:r>
                  <a:rPr lang="en-US" dirty="0" err="1"/>
                  <a:t>nxn</a:t>
                </a:r>
                <a:r>
                  <a:rPr lang="en-US" dirty="0"/>
                  <a:t> matrix with :</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𝑖𝑗</m:t>
                          </m:r>
                        </m:sub>
                      </m:sSub>
                      <m:r>
                        <a:rPr lang="en-US" i="1">
                          <a:latin typeface="Cambria Math"/>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𝑥</m:t>
                                      </m:r>
                                    </m:sub>
                                    <m:sup>
                                      <m:r>
                                        <a:rPr lang="en-US" i="1">
                                          <a:latin typeface="Cambria Math"/>
                                        </a:rPr>
                                        <m:t>𝑖</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𝑥</m:t>
                                      </m:r>
                                    </m:sub>
                                    <m:sup>
                                      <m:r>
                                        <a:rPr lang="en-US" i="1">
                                          <a:latin typeface="Cambria Math"/>
                                        </a:rPr>
                                        <m:t>𝑗</m:t>
                                      </m:r>
                                    </m:sup>
                                  </m:sSubSup>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𝑦</m:t>
                                      </m:r>
                                    </m:sub>
                                    <m:sup>
                                      <m:r>
                                        <a:rPr lang="en-US" i="1">
                                          <a:latin typeface="Cambria Math"/>
                                        </a:rPr>
                                        <m:t>𝑖</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𝑦</m:t>
                                      </m:r>
                                    </m:sub>
                                    <m:sup>
                                      <m:r>
                                        <a:rPr lang="en-US" i="1">
                                          <a:latin typeface="Cambria Math"/>
                                        </a:rPr>
                                        <m:t>𝑗</m:t>
                                      </m:r>
                                    </m:sup>
                                  </m:sSubSup>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𝑧</m:t>
                                  </m:r>
                                </m:sub>
                                <m:sup>
                                  <m:r>
                                    <a:rPr lang="en-US" i="1">
                                      <a:latin typeface="Cambria Math"/>
                                    </a:rPr>
                                    <m:t>𝑖</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𝑈</m:t>
                                  </m:r>
                                </m:e>
                                <m:sub>
                                  <m:r>
                                    <a:rPr lang="en-US" i="1">
                                      <a:latin typeface="Cambria Math"/>
                                    </a:rPr>
                                    <m:t>𝑧</m:t>
                                  </m:r>
                                </m:sub>
                                <m:sup>
                                  <m:r>
                                    <a:rPr lang="en-US" i="1">
                                      <a:latin typeface="Cambria Math"/>
                                    </a:rPr>
                                    <m:t>𝑗</m:t>
                                  </m:r>
                                </m:sup>
                              </m:sSubSup>
                              <m:r>
                                <a:rPr lang="en-US" i="1">
                                  <a:latin typeface="Cambria Math"/>
                                </a:rPr>
                                <m:t>)</m:t>
                              </m:r>
                            </m:e>
                            <m:sup>
                              <m:r>
                                <a:rPr lang="en-US" i="1">
                                  <a:latin typeface="Cambria Math"/>
                                </a:rPr>
                                <m:t>2</m:t>
                              </m:r>
                            </m:sup>
                          </m:sSup>
                        </m:e>
                      </m:rad>
                    </m:oMath>
                  </m:oMathPara>
                </a14:m>
                <a:endParaRPr lang="en-US" dirty="0"/>
              </a:p>
              <a:p>
                <a:pPr marL="914400" lvl="2" indent="0">
                  <a:buNone/>
                </a:pPr>
                <a:r>
                  <a:rPr lang="en-US" dirty="0"/>
                  <a:t>where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U</m:t>
                        </m:r>
                      </m:e>
                      <m:sub>
                        <m:r>
                          <m:rPr>
                            <m:sty m:val="p"/>
                          </m:rPr>
                          <a:rPr lang="en-US">
                            <a:latin typeface="Cambria Math" panose="02040503050406030204" pitchFamily="18" charset="0"/>
                          </a:rPr>
                          <m:t>x</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m:rPr>
                            <m:sty m:val="p"/>
                          </m:rPr>
                          <a:rPr lang="en-US">
                            <a:latin typeface="Cambria Math" panose="02040503050406030204" pitchFamily="18" charset="0"/>
                          </a:rPr>
                          <m:t>z</m:t>
                        </m:r>
                      </m:sub>
                      <m:sup>
                        <m:r>
                          <m:rPr>
                            <m:sty m:val="p"/>
                          </m:rPr>
                          <a:rPr lang="en-US">
                            <a:latin typeface="Cambria Math" panose="02040503050406030204" pitchFamily="18" charset="0"/>
                          </a:rPr>
                          <m:t>i</m:t>
                        </m:r>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U</m:t>
                        </m:r>
                      </m:e>
                      <m:sub>
                        <m:r>
                          <m:rPr>
                            <m:sty m:val="p"/>
                          </m:rPr>
                          <a:rPr lang="en-US">
                            <a:latin typeface="Cambria Math" panose="02040503050406030204" pitchFamily="18" charset="0"/>
                          </a:rPr>
                          <m:t>x</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m:rPr>
                            <m:sty m:val="p"/>
                          </m:rPr>
                          <a:rPr lang="en-US">
                            <a:latin typeface="Cambria Math" panose="02040503050406030204" pitchFamily="18" charset="0"/>
                          </a:rPr>
                          <m:t>z</m:t>
                        </m:r>
                      </m:sub>
                      <m:sup>
                        <m:r>
                          <m:rPr>
                            <m:sty m:val="p"/>
                          </m:rPr>
                          <a:rPr lang="en-US">
                            <a:latin typeface="Cambria Math" panose="02040503050406030204" pitchFamily="18" charset="0"/>
                          </a:rPr>
                          <m:t>j</m:t>
                        </m:r>
                      </m:sup>
                    </m:sSubSup>
                  </m:oMath>
                </a14:m>
                <a:r>
                  <a:rPr lang="en-US" dirty="0"/>
                  <a:t> are the 3D coordinates of points i and j, respectively. </a:t>
                </a:r>
              </a:p>
              <a:p>
                <a:endParaRPr lang="en-US" dirty="0"/>
              </a:p>
              <a:p>
                <a:endParaRPr lang="en-US" dirty="0"/>
              </a:p>
              <a:p>
                <a:pPr lvl="1"/>
                <a:endParaRPr lang="en-US" dirty="0"/>
              </a:p>
              <a:p>
                <a:pPr lvl="1"/>
                <a:endParaRPr lang="en-US" dirty="0"/>
              </a:p>
              <a:p>
                <a:pPr lvl="1"/>
                <a:endParaRPr lang="en-US"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0"/>
                <a:ext cx="9144000" cy="6096000"/>
              </a:xfrm>
              <a:blipFill rotWithShape="1">
                <a:blip r:embed="rId2"/>
                <a:stretch>
                  <a:fillRect l="-1467" t="-1300"/>
                </a:stretch>
              </a:blipFill>
            </p:spPr>
            <p:txBody>
              <a:bodyPr/>
              <a:lstStyle/>
              <a:p>
                <a:r>
                  <a:rPr lang="en-US">
                    <a:noFill/>
                  </a:rPr>
                  <a:t> </a:t>
                </a:r>
              </a:p>
            </p:txBody>
          </p:sp>
        </mc:Fallback>
      </mc:AlternateContent>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1828800" y="3733800"/>
            <a:ext cx="5105400" cy="1981200"/>
          </a:xfrm>
          <a:prstGeom prst="rect">
            <a:avLst/>
          </a:prstGeom>
        </p:spPr>
      </p:pic>
    </p:spTree>
    <p:extLst>
      <p:ext uri="{BB962C8B-B14F-4D97-AF65-F5344CB8AC3E}">
        <p14:creationId xmlns:p14="http://schemas.microsoft.com/office/powerpoint/2010/main" val="1898138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801356" cy="604839"/>
          </a:xfrm>
        </p:spPr>
        <p:txBody>
          <a:bodyPr>
            <a:normAutofit fontScale="90000"/>
          </a:bodyPr>
          <a:lstStyle/>
          <a:p>
            <a:pPr algn="l"/>
            <a:r>
              <a:rPr lang="en-US" b="1" dirty="0"/>
              <a:t>Protein Model Quality Assessment</a:t>
            </a:r>
          </a:p>
        </p:txBody>
      </p:sp>
      <p:sp>
        <p:nvSpPr>
          <p:cNvPr id="3" name="Content Placeholder 2"/>
          <p:cNvSpPr>
            <a:spLocks noGrp="1"/>
          </p:cNvSpPr>
          <p:nvPr>
            <p:ph idx="1"/>
          </p:nvPr>
        </p:nvSpPr>
        <p:spPr>
          <a:xfrm>
            <a:off x="0" y="762000"/>
            <a:ext cx="9144000" cy="6096000"/>
          </a:xfrm>
        </p:spPr>
        <p:txBody>
          <a:bodyPr>
            <a:normAutofit/>
          </a:bodyPr>
          <a:lstStyle/>
          <a:p>
            <a:pPr marL="514350" indent="-514350">
              <a:buFont typeface="+mj-lt"/>
              <a:buAutoNum type="arabicPeriod"/>
            </a:pPr>
            <a:r>
              <a:rPr lang="en-US" dirty="0"/>
              <a:t>Energy or Scoring functions</a:t>
            </a:r>
          </a:p>
          <a:p>
            <a:pPr lvl="1"/>
            <a:r>
              <a:rPr lang="en-US" dirty="0"/>
              <a:t>Based on physical properties at molecule levels or statistics based properties from known structures</a:t>
            </a:r>
          </a:p>
          <a:p>
            <a:pPr lvl="1"/>
            <a:r>
              <a:rPr lang="en-US" dirty="0"/>
              <a:t>Common methods: </a:t>
            </a:r>
          </a:p>
          <a:p>
            <a:pPr lvl="2"/>
            <a:r>
              <a:rPr lang="en-US" dirty="0"/>
              <a:t>Opus-CA, DFIRE, DOPE, RW</a:t>
            </a:r>
          </a:p>
          <a:p>
            <a:pPr lvl="1"/>
            <a:r>
              <a:rPr lang="en-US" dirty="0"/>
              <a:t>Pros</a:t>
            </a:r>
          </a:p>
          <a:p>
            <a:pPr lvl="2"/>
            <a:r>
              <a:rPr lang="en-US" dirty="0"/>
              <a:t>Good theoretical foundations</a:t>
            </a:r>
          </a:p>
          <a:p>
            <a:pPr lvl="2"/>
            <a:r>
              <a:rPr lang="en-US" dirty="0"/>
              <a:t>Can do single QA</a:t>
            </a:r>
          </a:p>
          <a:p>
            <a:pPr lvl="1"/>
            <a:r>
              <a:rPr lang="en-US" dirty="0"/>
              <a:t>Cons</a:t>
            </a:r>
          </a:p>
          <a:p>
            <a:pPr lvl="2"/>
            <a:r>
              <a:rPr lang="en-US" dirty="0"/>
              <a:t>The accuracy is as good as consensus method</a:t>
            </a:r>
          </a:p>
          <a:p>
            <a:pPr lvl="2"/>
            <a:r>
              <a:rPr lang="en-US" dirty="0"/>
              <a:t>Sensitive to small structure errors</a:t>
            </a:r>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41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801356" cy="604839"/>
          </a:xfrm>
        </p:spPr>
        <p:txBody>
          <a:bodyPr>
            <a:normAutofit fontScale="90000"/>
          </a:bodyPr>
          <a:lstStyle/>
          <a:p>
            <a:pPr algn="l"/>
            <a:r>
              <a:rPr lang="en-US" b="1" dirty="0"/>
              <a:t>Protein Model Quality Assessment</a:t>
            </a:r>
          </a:p>
        </p:txBody>
      </p:sp>
      <p:sp>
        <p:nvSpPr>
          <p:cNvPr id="3" name="Content Placeholder 2"/>
          <p:cNvSpPr>
            <a:spLocks noGrp="1"/>
          </p:cNvSpPr>
          <p:nvPr>
            <p:ph idx="1"/>
          </p:nvPr>
        </p:nvSpPr>
        <p:spPr>
          <a:xfrm>
            <a:off x="0" y="762000"/>
            <a:ext cx="9144000" cy="6096000"/>
          </a:xfrm>
        </p:spPr>
        <p:txBody>
          <a:bodyPr>
            <a:normAutofit/>
          </a:bodyPr>
          <a:lstStyle/>
          <a:p>
            <a:pPr marL="514350" indent="-514350">
              <a:buFont typeface="+mj-lt"/>
              <a:buAutoNum type="arabicPeriod" startAt="2"/>
            </a:pPr>
            <a:r>
              <a:rPr lang="en-US" dirty="0"/>
              <a:t>Consensus methods</a:t>
            </a:r>
          </a:p>
          <a:p>
            <a:pPr lvl="1"/>
            <a:r>
              <a:rPr lang="en-US" dirty="0"/>
              <a:t>Structures more similar to others are better</a:t>
            </a:r>
          </a:p>
          <a:p>
            <a:pPr lvl="1"/>
            <a:r>
              <a:rPr lang="en-US" dirty="0"/>
              <a:t>Similar methods</a:t>
            </a:r>
          </a:p>
          <a:p>
            <a:pPr lvl="2"/>
            <a:r>
              <a:rPr lang="en-US" dirty="0" err="1"/>
              <a:t>QMEANclust</a:t>
            </a:r>
            <a:r>
              <a:rPr lang="en-US" dirty="0"/>
              <a:t>, United3D, MULTICOM, </a:t>
            </a:r>
            <a:r>
              <a:rPr lang="en-US" dirty="0" err="1"/>
              <a:t>ModFOLDclust</a:t>
            </a:r>
            <a:r>
              <a:rPr lang="en-US" dirty="0"/>
              <a:t>, etc.</a:t>
            </a:r>
          </a:p>
          <a:p>
            <a:pPr lvl="1"/>
            <a:r>
              <a:rPr lang="en-US" dirty="0"/>
              <a:t>Pros</a:t>
            </a:r>
          </a:p>
          <a:p>
            <a:pPr lvl="2"/>
            <a:r>
              <a:rPr lang="en-US" dirty="0"/>
              <a:t>The accuracy is very good</a:t>
            </a:r>
          </a:p>
          <a:p>
            <a:pPr lvl="1"/>
            <a:r>
              <a:rPr lang="en-US" dirty="0"/>
              <a:t>Cons</a:t>
            </a:r>
          </a:p>
          <a:p>
            <a:pPr lvl="2"/>
            <a:r>
              <a:rPr lang="en-US" dirty="0"/>
              <a:t>Need a diversify pool of models</a:t>
            </a:r>
          </a:p>
          <a:p>
            <a:pPr lvl="2"/>
            <a:r>
              <a:rPr lang="en-US" dirty="0"/>
              <a:t>Can’t do QA for single model</a:t>
            </a:r>
          </a:p>
          <a:p>
            <a:pPr marL="514350" indent="-514350">
              <a:buFont typeface="+mj-lt"/>
              <a:buAutoNum type="arabicPeriod" startAt="2"/>
            </a:pPr>
            <a:r>
              <a:rPr lang="en-US" dirty="0"/>
              <a:t>Quasi-single methods</a:t>
            </a:r>
          </a:p>
          <a:p>
            <a:pPr lvl="1"/>
            <a:r>
              <a:rPr lang="en-US" dirty="0"/>
              <a:t>Based on a preliminary generation of auxiliary ensembles of models </a:t>
            </a:r>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5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Deep Learning</a:t>
            </a:r>
          </a:p>
        </p:txBody>
      </p:sp>
      <p:sp>
        <p:nvSpPr>
          <p:cNvPr id="3" name="Content Placeholder 2"/>
          <p:cNvSpPr>
            <a:spLocks noGrp="1"/>
          </p:cNvSpPr>
          <p:nvPr>
            <p:ph idx="1"/>
          </p:nvPr>
        </p:nvSpPr>
        <p:spPr>
          <a:xfrm>
            <a:off x="0" y="762000"/>
            <a:ext cx="9144000" cy="6096000"/>
          </a:xfrm>
        </p:spPr>
        <p:txBody>
          <a:bodyPr>
            <a:normAutofit/>
          </a:bodyPr>
          <a:lstStyle/>
          <a:p>
            <a:r>
              <a:rPr lang="en-US" dirty="0" err="1"/>
              <a:t>Autoencoder</a:t>
            </a:r>
            <a:r>
              <a:rPr lang="en-US" dirty="0"/>
              <a:t> (AE)</a:t>
            </a:r>
          </a:p>
          <a:p>
            <a:pPr lvl="1"/>
            <a:r>
              <a:rPr lang="en-US" dirty="0"/>
              <a:t>FFNN, trained by optimizing Input equals Output</a:t>
            </a:r>
          </a:p>
          <a:p>
            <a:pPr lvl="1"/>
            <a:r>
              <a:rPr lang="en-US" dirty="0"/>
              <a:t>Output from hidden layer can be used as “Abstracted features”</a:t>
            </a:r>
          </a:p>
          <a:p>
            <a:pPr lvl="1"/>
            <a:r>
              <a:rPr lang="en-US" dirty="0"/>
              <a:t>Can be used for feature reduction or input reconstruction</a:t>
            </a:r>
          </a:p>
          <a:p>
            <a:pPr lvl="1"/>
            <a:r>
              <a:rPr lang="en-US" dirty="0"/>
              <a:t>Stacked AE by adding other AEs on top of it</a:t>
            </a:r>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725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Deep Learning</a:t>
            </a:r>
          </a:p>
        </p:txBody>
      </p:sp>
      <p:sp>
        <p:nvSpPr>
          <p:cNvPr id="3" name="Content Placeholder 2"/>
          <p:cNvSpPr>
            <a:spLocks noGrp="1"/>
          </p:cNvSpPr>
          <p:nvPr>
            <p:ph idx="1"/>
          </p:nvPr>
        </p:nvSpPr>
        <p:spPr>
          <a:xfrm>
            <a:off x="0" y="762000"/>
            <a:ext cx="9144000" cy="6096000"/>
          </a:xfrm>
        </p:spPr>
        <p:txBody>
          <a:bodyPr>
            <a:normAutofit/>
          </a:bodyPr>
          <a:lstStyle/>
          <a:p>
            <a:r>
              <a:rPr lang="en-US" dirty="0"/>
              <a:t>Stacked AE Classification</a:t>
            </a:r>
          </a:p>
          <a:p>
            <a:pPr lvl="1"/>
            <a:r>
              <a:rPr lang="en-US" dirty="0"/>
              <a:t>Unsupervised training</a:t>
            </a:r>
          </a:p>
          <a:p>
            <a:pPr lvl="1"/>
            <a:r>
              <a:rPr lang="en-US" dirty="0"/>
              <a:t>Supervised training</a:t>
            </a:r>
          </a:p>
          <a:p>
            <a:pPr lvl="2"/>
            <a:r>
              <a:rPr lang="en-US" dirty="0" err="1"/>
              <a:t>Softmax</a:t>
            </a:r>
            <a:r>
              <a:rPr lang="en-US" dirty="0"/>
              <a:t> classifier</a:t>
            </a:r>
          </a:p>
          <a:p>
            <a:pPr lvl="2"/>
            <a:r>
              <a:rPr lang="en-US" dirty="0"/>
              <a:t>Train whole network using </a:t>
            </a:r>
            <a:r>
              <a:rPr lang="en-US" dirty="0" err="1"/>
              <a:t>backpropagation</a:t>
            </a:r>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File:Stacked Combin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6248400" cy="32963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307975" y="6572906"/>
            <a:ext cx="792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Picture taken from WWW</a:t>
            </a:r>
            <a:r>
              <a:rPr lang="en-US" sz="1000" i="1" dirty="0"/>
              <a:t>, “http://deeplearning.stanford.edu/wiki/</a:t>
            </a:r>
            <a:r>
              <a:rPr lang="en-US" sz="1000" i="1" dirty="0" err="1"/>
              <a:t>index.php</a:t>
            </a:r>
            <a:r>
              <a:rPr lang="en-US" sz="1000" i="1" dirty="0"/>
              <a:t>/</a:t>
            </a:r>
            <a:r>
              <a:rPr lang="en-US" sz="1000" i="1" dirty="0" err="1"/>
              <a:t>Stacked_Autoencoders</a:t>
            </a:r>
            <a:r>
              <a:rPr lang="en-US" sz="1000" i="1" dirty="0"/>
              <a:t>”.</a:t>
            </a:r>
          </a:p>
        </p:txBody>
      </p:sp>
    </p:spTree>
    <p:extLst>
      <p:ext uri="{BB962C8B-B14F-4D97-AF65-F5344CB8AC3E}">
        <p14:creationId xmlns:p14="http://schemas.microsoft.com/office/powerpoint/2010/main" val="294788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t>DL-Pro method for protein quality classification</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rgbClr val="C00000"/>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54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Classification using scoring functions</a:t>
            </a: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a:t>Energy function based Classifications  (</a:t>
            </a:r>
            <a:r>
              <a:rPr lang="en-US" dirty="0" err="1"/>
              <a:t>ECReg</a:t>
            </a:r>
            <a:r>
              <a:rPr lang="en-US" dirty="0"/>
              <a:t>)</a:t>
            </a:r>
          </a:p>
          <a:p>
            <a:pPr lvl="1"/>
            <a:r>
              <a:rPr lang="en-US" dirty="0"/>
              <a:t>Learn separated classifier for each score</a:t>
            </a:r>
          </a:p>
          <a:p>
            <a:pPr lvl="1"/>
            <a:r>
              <a:rPr lang="en-US" dirty="0"/>
              <a:t>OPUS-CA, DOPE, DFIRE, and RW</a:t>
            </a:r>
          </a:p>
          <a:p>
            <a:pPr lvl="1"/>
            <a:r>
              <a:rPr lang="en-US" dirty="0"/>
              <a:t>Use Linear Regression to fit scores</a:t>
            </a:r>
          </a:p>
          <a:p>
            <a:pPr lvl="1"/>
            <a:r>
              <a:rPr lang="en-US" dirty="0"/>
              <a:t>Derive thresholds for classification</a:t>
            </a:r>
          </a:p>
          <a:p>
            <a:pPr lvl="1"/>
            <a:r>
              <a:rPr lang="en-US" dirty="0"/>
              <a:t>Input:</a:t>
            </a:r>
          </a:p>
          <a:p>
            <a:pPr lvl="2"/>
            <a:r>
              <a:rPr lang="en-US" dirty="0"/>
              <a:t>True GDTTS</a:t>
            </a:r>
          </a:p>
          <a:p>
            <a:pPr lvl="3"/>
            <a:r>
              <a:rPr lang="en-US" dirty="0"/>
              <a:t>GDTTS &gt;= 0.7: Good Prediction</a:t>
            </a:r>
          </a:p>
          <a:p>
            <a:pPr lvl="3"/>
            <a:r>
              <a:rPr lang="en-US" dirty="0"/>
              <a:t>GDTTS &lt; 0.4: Bad Prediction</a:t>
            </a:r>
          </a:p>
          <a:p>
            <a:pPr lvl="2"/>
            <a:r>
              <a:rPr lang="en-US" dirty="0"/>
              <a:t>Energy scores</a:t>
            </a:r>
          </a:p>
          <a:p>
            <a:pPr lvl="1"/>
            <a:r>
              <a:rPr lang="en-US" dirty="0"/>
              <a:t>Output:</a:t>
            </a:r>
          </a:p>
          <a:p>
            <a:pPr lvl="2"/>
            <a:r>
              <a:rPr lang="en-US" dirty="0"/>
              <a:t>Threshold for Energy score</a:t>
            </a:r>
          </a:p>
          <a:p>
            <a:pPr lvl="2"/>
            <a:r>
              <a:rPr lang="en-US" dirty="0"/>
              <a:t>Classified sample</a:t>
            </a:r>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215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err="1"/>
              <a:t>ECReg</a:t>
            </a:r>
            <a:r>
              <a:rPr lang="en-US" b="1" dirty="0"/>
              <a:t> Algorithm</a:t>
            </a:r>
          </a:p>
        </p:txBody>
      </p:sp>
      <p:sp>
        <p:nvSpPr>
          <p:cNvPr id="3" name="Content Placeholder 2"/>
          <p:cNvSpPr>
            <a:spLocks noGrp="1"/>
          </p:cNvSpPr>
          <p:nvPr>
            <p:ph idx="1"/>
          </p:nvPr>
        </p:nvSpPr>
        <p:spPr>
          <a:xfrm>
            <a:off x="0" y="762000"/>
            <a:ext cx="9144000" cy="6096000"/>
          </a:xfrm>
        </p:spPr>
        <p:txBody>
          <a:bodyPr>
            <a:normAutofit/>
          </a:bodyPr>
          <a:lstStyle/>
          <a:p>
            <a:pPr lvl="2"/>
            <a:endParaRPr lang="en-US" dirty="0"/>
          </a:p>
          <a:p>
            <a:pPr lvl="1"/>
            <a:endParaRPr lang="en-US" dirty="0"/>
          </a:p>
          <a:p>
            <a:pPr lvl="1"/>
            <a:endParaRPr lang="en-US" dirty="0"/>
          </a:p>
          <a:p>
            <a:pPr marL="0" indent="0">
              <a:buNone/>
            </a:pPr>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68014" y="1149395"/>
            <a:ext cx="8723586" cy="525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31" idx="1"/>
            <a:endCxn id="31" idx="3"/>
          </p:cNvCxnSpPr>
          <p:nvPr/>
        </p:nvCxnSpPr>
        <p:spPr>
          <a:xfrm>
            <a:off x="268014" y="3778295"/>
            <a:ext cx="87235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60375" y="1905589"/>
            <a:ext cx="853933" cy="4786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Energy Scores</a:t>
            </a:r>
          </a:p>
        </p:txBody>
      </p:sp>
      <p:sp>
        <p:nvSpPr>
          <p:cNvPr id="34" name="Right Arrow 33"/>
          <p:cNvSpPr/>
          <p:nvPr/>
        </p:nvSpPr>
        <p:spPr>
          <a:xfrm>
            <a:off x="1371600" y="2339448"/>
            <a:ext cx="486744" cy="1815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981200" y="2229149"/>
            <a:ext cx="1219200" cy="43129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Train Data</a:t>
            </a:r>
          </a:p>
        </p:txBody>
      </p:sp>
      <p:sp>
        <p:nvSpPr>
          <p:cNvPr id="37" name="Rounded Rectangle 36"/>
          <p:cNvSpPr/>
          <p:nvPr/>
        </p:nvSpPr>
        <p:spPr>
          <a:xfrm>
            <a:off x="3886200" y="2063795"/>
            <a:ext cx="1799517" cy="78112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Linear Regression Model</a:t>
            </a:r>
          </a:p>
        </p:txBody>
      </p:sp>
      <p:sp>
        <p:nvSpPr>
          <p:cNvPr id="39" name="Rounded Rectangle 38"/>
          <p:cNvSpPr/>
          <p:nvPr/>
        </p:nvSpPr>
        <p:spPr>
          <a:xfrm>
            <a:off x="6072351" y="1476583"/>
            <a:ext cx="654312" cy="39633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r>
              <a:rPr lang="en-US" b="1" baseline="-25000" dirty="0">
                <a:solidFill>
                  <a:schemeClr val="tx1"/>
                </a:solidFill>
              </a:rPr>
              <a:t>1</a:t>
            </a:r>
          </a:p>
        </p:txBody>
      </p:sp>
      <p:sp>
        <p:nvSpPr>
          <p:cNvPr id="40" name="Rectangle 39"/>
          <p:cNvSpPr/>
          <p:nvPr/>
        </p:nvSpPr>
        <p:spPr>
          <a:xfrm>
            <a:off x="386651" y="1674749"/>
            <a:ext cx="2966149" cy="16082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898217" y="2899038"/>
            <a:ext cx="1511376" cy="369332"/>
          </a:xfrm>
          <a:prstGeom prst="rect">
            <a:avLst/>
          </a:prstGeom>
          <a:noFill/>
        </p:spPr>
        <p:txBody>
          <a:bodyPr wrap="none" rtlCol="0">
            <a:spAutoFit/>
          </a:bodyPr>
          <a:lstStyle/>
          <a:p>
            <a:r>
              <a:rPr lang="en-US" b="1" dirty="0">
                <a:solidFill>
                  <a:srgbClr val="FF0000"/>
                </a:solidFill>
              </a:rPr>
              <a:t>Preprocessing</a:t>
            </a:r>
          </a:p>
        </p:txBody>
      </p:sp>
      <p:sp>
        <p:nvSpPr>
          <p:cNvPr id="47" name="TextBox 46"/>
          <p:cNvSpPr txBox="1"/>
          <p:nvPr/>
        </p:nvSpPr>
        <p:spPr>
          <a:xfrm>
            <a:off x="287804" y="1143000"/>
            <a:ext cx="778996" cy="307777"/>
          </a:xfrm>
          <a:prstGeom prst="rect">
            <a:avLst/>
          </a:prstGeom>
          <a:solidFill>
            <a:schemeClr val="accent3">
              <a:lumMod val="40000"/>
              <a:lumOff val="60000"/>
            </a:schemeClr>
          </a:solidFill>
          <a:ln>
            <a:solidFill>
              <a:srgbClr val="FF0000"/>
            </a:solidFill>
          </a:ln>
        </p:spPr>
        <p:txBody>
          <a:bodyPr wrap="none" rtlCol="0">
            <a:spAutoFit/>
          </a:bodyPr>
          <a:lstStyle/>
          <a:p>
            <a:r>
              <a:rPr lang="en-US" sz="1400" b="1" dirty="0"/>
              <a:t>Training</a:t>
            </a:r>
            <a:endParaRPr lang="en-US" b="1" dirty="0"/>
          </a:p>
        </p:txBody>
      </p:sp>
      <p:sp>
        <p:nvSpPr>
          <p:cNvPr id="48" name="TextBox 47"/>
          <p:cNvSpPr txBox="1"/>
          <p:nvPr/>
        </p:nvSpPr>
        <p:spPr>
          <a:xfrm>
            <a:off x="259889" y="3779783"/>
            <a:ext cx="705771" cy="307777"/>
          </a:xfrm>
          <a:prstGeom prst="rect">
            <a:avLst/>
          </a:prstGeom>
          <a:solidFill>
            <a:schemeClr val="accent3">
              <a:lumMod val="40000"/>
              <a:lumOff val="60000"/>
            </a:schemeClr>
          </a:solidFill>
          <a:ln>
            <a:solidFill>
              <a:srgbClr val="FF0000"/>
            </a:solidFill>
          </a:ln>
        </p:spPr>
        <p:txBody>
          <a:bodyPr wrap="none" rtlCol="0">
            <a:spAutoFit/>
          </a:bodyPr>
          <a:lstStyle/>
          <a:p>
            <a:r>
              <a:rPr lang="en-US" sz="1400" b="1" dirty="0"/>
              <a:t>Testing</a:t>
            </a:r>
            <a:endParaRPr lang="en-US" b="1" dirty="0"/>
          </a:p>
        </p:txBody>
      </p:sp>
      <p:sp>
        <p:nvSpPr>
          <p:cNvPr id="50" name="Rounded Rectangle 49"/>
          <p:cNvSpPr/>
          <p:nvPr/>
        </p:nvSpPr>
        <p:spPr>
          <a:xfrm>
            <a:off x="460375" y="2491415"/>
            <a:ext cx="853933" cy="4786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True Scores</a:t>
            </a:r>
          </a:p>
        </p:txBody>
      </p:sp>
      <p:sp>
        <p:nvSpPr>
          <p:cNvPr id="51" name="Rounded Rectangle 50"/>
          <p:cNvSpPr/>
          <p:nvPr/>
        </p:nvSpPr>
        <p:spPr>
          <a:xfrm>
            <a:off x="2057400" y="4865146"/>
            <a:ext cx="1219200" cy="43129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Test Data</a:t>
            </a:r>
          </a:p>
        </p:txBody>
      </p:sp>
      <p:sp>
        <p:nvSpPr>
          <p:cNvPr id="52" name="Right Arrow 51"/>
          <p:cNvSpPr/>
          <p:nvPr/>
        </p:nvSpPr>
        <p:spPr>
          <a:xfrm>
            <a:off x="3352800" y="2339448"/>
            <a:ext cx="486744" cy="1815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4883988" y="4323095"/>
            <a:ext cx="1440612" cy="4372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Good Model</a:t>
            </a:r>
          </a:p>
        </p:txBody>
      </p:sp>
      <p:sp>
        <p:nvSpPr>
          <p:cNvPr id="55" name="Rounded Rectangle 54"/>
          <p:cNvSpPr/>
          <p:nvPr/>
        </p:nvSpPr>
        <p:spPr>
          <a:xfrm>
            <a:off x="4883988" y="5340395"/>
            <a:ext cx="1440612" cy="4372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Bad Model</a:t>
            </a:r>
          </a:p>
        </p:txBody>
      </p:sp>
      <p:sp>
        <p:nvSpPr>
          <p:cNvPr id="56" name="Rectangle 55"/>
          <p:cNvSpPr/>
          <p:nvPr/>
        </p:nvSpPr>
        <p:spPr>
          <a:xfrm>
            <a:off x="381000" y="4312421"/>
            <a:ext cx="2966149" cy="16082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457200" y="4859719"/>
            <a:ext cx="853933" cy="4786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Energy Scores</a:t>
            </a:r>
          </a:p>
        </p:txBody>
      </p:sp>
      <p:sp>
        <p:nvSpPr>
          <p:cNvPr id="58" name="Right Arrow 57"/>
          <p:cNvSpPr/>
          <p:nvPr/>
        </p:nvSpPr>
        <p:spPr>
          <a:xfrm>
            <a:off x="1447800" y="5025770"/>
            <a:ext cx="486744" cy="1815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65660" y="5504986"/>
            <a:ext cx="1511376" cy="369332"/>
          </a:xfrm>
          <a:prstGeom prst="rect">
            <a:avLst/>
          </a:prstGeom>
          <a:noFill/>
        </p:spPr>
        <p:txBody>
          <a:bodyPr wrap="none" rtlCol="0">
            <a:spAutoFit/>
          </a:bodyPr>
          <a:lstStyle/>
          <a:p>
            <a:r>
              <a:rPr lang="en-US" b="1" dirty="0">
                <a:solidFill>
                  <a:srgbClr val="FF0000"/>
                </a:solidFill>
              </a:rPr>
              <a:t>Preprocessing</a:t>
            </a:r>
          </a:p>
        </p:txBody>
      </p:sp>
      <p:cxnSp>
        <p:nvCxnSpPr>
          <p:cNvPr id="2049" name="Elbow Connector 2048"/>
          <p:cNvCxnSpPr>
            <a:stCxn id="51" idx="0"/>
            <a:endCxn id="54" idx="1"/>
          </p:cNvCxnSpPr>
          <p:nvPr/>
        </p:nvCxnSpPr>
        <p:spPr>
          <a:xfrm rot="5400000" flipH="1" flipV="1">
            <a:off x="3613794" y="3594952"/>
            <a:ext cx="323401" cy="221698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1" idx="2"/>
            <a:endCxn id="55" idx="1"/>
          </p:cNvCxnSpPr>
          <p:nvPr/>
        </p:nvCxnSpPr>
        <p:spPr>
          <a:xfrm rot="16200000" flipH="1">
            <a:off x="3644190" y="4319247"/>
            <a:ext cx="262608" cy="221698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29000" y="4132863"/>
            <a:ext cx="1260153" cy="369332"/>
          </a:xfrm>
          <a:prstGeom prst="rect">
            <a:avLst/>
          </a:prstGeom>
          <a:noFill/>
        </p:spPr>
        <p:txBody>
          <a:bodyPr wrap="none" rtlCol="0">
            <a:spAutoFit/>
          </a:bodyPr>
          <a:lstStyle/>
          <a:p>
            <a:r>
              <a:rPr lang="en-US" dirty="0">
                <a:solidFill>
                  <a:srgbClr val="FF0000"/>
                </a:solidFill>
              </a:rPr>
              <a:t>Score &gt;= S</a:t>
            </a:r>
            <a:r>
              <a:rPr lang="en-US" baseline="-25000" dirty="0">
                <a:solidFill>
                  <a:srgbClr val="FF0000"/>
                </a:solidFill>
              </a:rPr>
              <a:t>0</a:t>
            </a:r>
          </a:p>
        </p:txBody>
      </p:sp>
      <p:sp>
        <p:nvSpPr>
          <p:cNvPr id="66" name="TextBox 65"/>
          <p:cNvSpPr txBox="1"/>
          <p:nvPr/>
        </p:nvSpPr>
        <p:spPr>
          <a:xfrm>
            <a:off x="3358696" y="5189712"/>
            <a:ext cx="1106265" cy="369332"/>
          </a:xfrm>
          <a:prstGeom prst="rect">
            <a:avLst/>
          </a:prstGeom>
          <a:noFill/>
        </p:spPr>
        <p:txBody>
          <a:bodyPr wrap="none" rtlCol="0">
            <a:spAutoFit/>
          </a:bodyPr>
          <a:lstStyle/>
          <a:p>
            <a:r>
              <a:rPr lang="en-US" dirty="0">
                <a:solidFill>
                  <a:srgbClr val="FF0000"/>
                </a:solidFill>
              </a:rPr>
              <a:t>Score &lt; S</a:t>
            </a:r>
            <a:r>
              <a:rPr lang="en-US" baseline="-25000" dirty="0">
                <a:solidFill>
                  <a:srgbClr val="FF0000"/>
                </a:solidFill>
              </a:rPr>
              <a:t>0</a:t>
            </a:r>
            <a:endParaRPr lang="en-US" dirty="0">
              <a:solidFill>
                <a:srgbClr val="FF0000"/>
              </a:solidFill>
            </a:endParaRPr>
          </a:p>
        </p:txBody>
      </p:sp>
      <p:cxnSp>
        <p:nvCxnSpPr>
          <p:cNvPr id="67" name="Elbow Connector 66"/>
          <p:cNvCxnSpPr>
            <a:stCxn id="37" idx="0"/>
            <a:endCxn id="39" idx="1"/>
          </p:cNvCxnSpPr>
          <p:nvPr/>
        </p:nvCxnSpPr>
        <p:spPr>
          <a:xfrm rot="5400000" flipH="1" flipV="1">
            <a:off x="5234633" y="1226077"/>
            <a:ext cx="389045" cy="128639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29225" y="1149395"/>
            <a:ext cx="1309526" cy="307777"/>
          </a:xfrm>
          <a:prstGeom prst="rect">
            <a:avLst/>
          </a:prstGeom>
          <a:noFill/>
        </p:spPr>
        <p:txBody>
          <a:bodyPr wrap="none" rtlCol="0">
            <a:spAutoFit/>
          </a:bodyPr>
          <a:lstStyle/>
          <a:p>
            <a:r>
              <a:rPr lang="en-US" sz="1400" dirty="0">
                <a:solidFill>
                  <a:srgbClr val="FF0000"/>
                </a:solidFill>
              </a:rPr>
              <a:t>Map GDTTS 0.4</a:t>
            </a:r>
          </a:p>
        </p:txBody>
      </p:sp>
      <p:sp>
        <p:nvSpPr>
          <p:cNvPr id="71" name="TextBox 70"/>
          <p:cNvSpPr txBox="1"/>
          <p:nvPr/>
        </p:nvSpPr>
        <p:spPr>
          <a:xfrm>
            <a:off x="4176874" y="3352800"/>
            <a:ext cx="1309526" cy="307777"/>
          </a:xfrm>
          <a:prstGeom prst="rect">
            <a:avLst/>
          </a:prstGeom>
          <a:noFill/>
        </p:spPr>
        <p:txBody>
          <a:bodyPr wrap="none" rtlCol="0">
            <a:spAutoFit/>
          </a:bodyPr>
          <a:lstStyle/>
          <a:p>
            <a:r>
              <a:rPr lang="en-US" sz="1400" dirty="0">
                <a:solidFill>
                  <a:srgbClr val="FF0000"/>
                </a:solidFill>
              </a:rPr>
              <a:t>Map GDTTS 0.7</a:t>
            </a:r>
          </a:p>
        </p:txBody>
      </p:sp>
      <p:cxnSp>
        <p:nvCxnSpPr>
          <p:cNvPr id="72" name="Elbow Connector 71"/>
          <p:cNvCxnSpPr>
            <a:stCxn id="37" idx="2"/>
            <a:endCxn id="78" idx="1"/>
          </p:cNvCxnSpPr>
          <p:nvPr/>
        </p:nvCxnSpPr>
        <p:spPr>
          <a:xfrm rot="16200000" flipH="1">
            <a:off x="5226791" y="2404088"/>
            <a:ext cx="480927" cy="136259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6148550" y="3127681"/>
            <a:ext cx="654312" cy="39633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r>
              <a:rPr lang="en-US" b="1" baseline="-25000" dirty="0">
                <a:solidFill>
                  <a:schemeClr val="tx1"/>
                </a:solidFill>
              </a:rPr>
              <a:t>2</a:t>
            </a:r>
          </a:p>
        </p:txBody>
      </p:sp>
      <p:cxnSp>
        <p:nvCxnSpPr>
          <p:cNvPr id="81" name="Elbow Connector 80"/>
          <p:cNvCxnSpPr>
            <a:stCxn id="39" idx="3"/>
            <a:endCxn id="88" idx="0"/>
          </p:cNvCxnSpPr>
          <p:nvPr/>
        </p:nvCxnSpPr>
        <p:spPr>
          <a:xfrm>
            <a:off x="6726663" y="1674750"/>
            <a:ext cx="1312437" cy="60595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7315200" y="2280705"/>
            <a:ext cx="1447800" cy="39633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a:t>
            </a:r>
            <a:r>
              <a:rPr lang="en-US" sz="1600" b="1" baseline="-25000" dirty="0">
                <a:solidFill>
                  <a:schemeClr val="tx1"/>
                </a:solidFill>
              </a:rPr>
              <a:t>0 </a:t>
            </a:r>
            <a:r>
              <a:rPr lang="en-US" sz="1600" b="1" dirty="0">
                <a:solidFill>
                  <a:schemeClr val="tx1"/>
                </a:solidFill>
              </a:rPr>
              <a:t>= (S</a:t>
            </a:r>
            <a:r>
              <a:rPr lang="en-US" sz="1600" b="1" baseline="-25000" dirty="0">
                <a:solidFill>
                  <a:schemeClr val="tx1"/>
                </a:solidFill>
              </a:rPr>
              <a:t>1</a:t>
            </a:r>
            <a:r>
              <a:rPr lang="en-US" sz="1600" b="1" dirty="0">
                <a:solidFill>
                  <a:schemeClr val="tx1"/>
                </a:solidFill>
              </a:rPr>
              <a:t> + S</a:t>
            </a:r>
            <a:r>
              <a:rPr lang="en-US" sz="1600" b="1" baseline="-25000" dirty="0">
                <a:solidFill>
                  <a:schemeClr val="tx1"/>
                </a:solidFill>
              </a:rPr>
              <a:t>2</a:t>
            </a:r>
            <a:r>
              <a:rPr lang="en-US" sz="1600" b="1" dirty="0">
                <a:solidFill>
                  <a:schemeClr val="tx1"/>
                </a:solidFill>
              </a:rPr>
              <a:t>)/2</a:t>
            </a:r>
            <a:endParaRPr lang="en-US" sz="1600" b="1" baseline="-25000" dirty="0">
              <a:solidFill>
                <a:schemeClr val="tx1"/>
              </a:solidFill>
            </a:endParaRPr>
          </a:p>
        </p:txBody>
      </p:sp>
      <p:cxnSp>
        <p:nvCxnSpPr>
          <p:cNvPr id="91" name="Elbow Connector 90"/>
          <p:cNvCxnSpPr>
            <a:stCxn id="78" idx="3"/>
            <a:endCxn id="88" idx="2"/>
          </p:cNvCxnSpPr>
          <p:nvPr/>
        </p:nvCxnSpPr>
        <p:spPr>
          <a:xfrm flipV="1">
            <a:off x="6802862" y="2677038"/>
            <a:ext cx="1236238" cy="64881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39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Protein Prediction Problem</a:t>
            </a:r>
          </a:p>
        </p:txBody>
      </p:sp>
      <p:sp>
        <p:nvSpPr>
          <p:cNvPr id="3" name="Content Placeholder 2"/>
          <p:cNvSpPr>
            <a:spLocks noGrp="1"/>
          </p:cNvSpPr>
          <p:nvPr>
            <p:ph idx="1"/>
          </p:nvPr>
        </p:nvSpPr>
        <p:spPr>
          <a:xfrm>
            <a:off x="0" y="762000"/>
            <a:ext cx="9144000" cy="6096000"/>
          </a:xfrm>
        </p:spPr>
        <p:txBody>
          <a:bodyPr>
            <a:normAutofit/>
          </a:bodyPr>
          <a:lstStyle/>
          <a:p>
            <a:r>
              <a:rPr lang="en-US" dirty="0"/>
              <a:t>Protein 3D structures is critical for biology applications</a:t>
            </a:r>
          </a:p>
          <a:p>
            <a:r>
              <a:rPr lang="en-US" dirty="0"/>
              <a:t>Protein predictions using computational prediction methods</a:t>
            </a:r>
          </a:p>
          <a:p>
            <a:pPr lvl="1"/>
            <a:r>
              <a:rPr lang="en-US" dirty="0" err="1"/>
              <a:t>Modeller</a:t>
            </a:r>
            <a:r>
              <a:rPr lang="en-US" dirty="0"/>
              <a:t>, </a:t>
            </a:r>
            <a:r>
              <a:rPr lang="en-US" dirty="0" err="1"/>
              <a:t>HHpred</a:t>
            </a:r>
            <a:r>
              <a:rPr lang="en-US" dirty="0"/>
              <a:t>, I-TASSER, </a:t>
            </a:r>
            <a:r>
              <a:rPr lang="en-US" dirty="0" err="1"/>
              <a:t>Mufold</a:t>
            </a:r>
            <a:endParaRPr lang="en-US" dirty="0"/>
          </a:p>
          <a:p>
            <a:r>
              <a:rPr lang="en-US" dirty="0"/>
              <a:t>Protein Model Quality </a:t>
            </a:r>
            <a:r>
              <a:rPr lang="en-US" dirty="0" err="1"/>
              <a:t>Asssessment</a:t>
            </a:r>
            <a:r>
              <a:rPr lang="en-US" dirty="0"/>
              <a:t> (QA) methods</a:t>
            </a:r>
          </a:p>
          <a:p>
            <a:pPr lvl="1"/>
            <a:r>
              <a:rPr lang="en-US" dirty="0"/>
              <a:t>Single model QA</a:t>
            </a:r>
          </a:p>
          <a:p>
            <a:pPr lvl="2"/>
            <a:r>
              <a:rPr lang="en-US" dirty="0"/>
              <a:t>Opus-CA, DOPE, DFIRE, RW, etc.</a:t>
            </a:r>
          </a:p>
          <a:p>
            <a:pPr lvl="1"/>
            <a:r>
              <a:rPr lang="en-US" dirty="0"/>
              <a:t>Consensus QA</a:t>
            </a:r>
          </a:p>
          <a:p>
            <a:pPr lvl="2"/>
            <a:r>
              <a:rPr lang="en-US" dirty="0" err="1"/>
              <a:t>Mufold</a:t>
            </a:r>
            <a:r>
              <a:rPr lang="en-US" dirty="0"/>
              <a:t>-WQA, </a:t>
            </a:r>
            <a:r>
              <a:rPr lang="en-US" dirty="0" err="1"/>
              <a:t>QmeanClust</a:t>
            </a:r>
            <a:r>
              <a:rPr lang="en-US" dirty="0"/>
              <a:t>, </a:t>
            </a:r>
            <a:r>
              <a:rPr lang="en-US" dirty="0" err="1"/>
              <a:t>Multicom</a:t>
            </a:r>
            <a:r>
              <a:rPr lang="en-US" dirty="0"/>
              <a:t>, etc.</a:t>
            </a:r>
          </a:p>
          <a:p>
            <a:r>
              <a:rPr lang="en-US" dirty="0"/>
              <a:t>Critical Assessment of Structure Prediction (CASP)</a:t>
            </a:r>
          </a:p>
          <a:p>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72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rmAutofit fontScale="90000"/>
          </a:bodyPr>
          <a:lstStyle/>
          <a:p>
            <a:pPr algn="l"/>
            <a:r>
              <a:rPr lang="en-US" b="1" dirty="0"/>
              <a:t>Classification using Distance Matrix</a:t>
            </a:r>
          </a:p>
        </p:txBody>
      </p:sp>
      <p:sp>
        <p:nvSpPr>
          <p:cNvPr id="3" name="Content Placeholder 2"/>
          <p:cNvSpPr>
            <a:spLocks noGrp="1"/>
          </p:cNvSpPr>
          <p:nvPr>
            <p:ph idx="1"/>
          </p:nvPr>
        </p:nvSpPr>
        <p:spPr>
          <a:xfrm>
            <a:off x="0" y="762000"/>
            <a:ext cx="9144000" cy="6096000"/>
          </a:xfrm>
        </p:spPr>
        <p:txBody>
          <a:bodyPr>
            <a:normAutofit/>
          </a:bodyPr>
          <a:lstStyle/>
          <a:p>
            <a:r>
              <a:rPr lang="en-US" dirty="0"/>
              <a:t>Deep learning (DL-Pro) classifier</a:t>
            </a:r>
          </a:p>
          <a:p>
            <a:pPr lvl="1"/>
            <a:r>
              <a:rPr lang="en-US" dirty="0"/>
              <a:t>Uses DM as features</a:t>
            </a:r>
          </a:p>
          <a:p>
            <a:pPr lvl="1"/>
            <a:r>
              <a:rPr lang="en-US" dirty="0"/>
              <a:t>Stacked AE followed by a </a:t>
            </a:r>
            <a:r>
              <a:rPr lang="en-US" dirty="0" err="1"/>
              <a:t>softmax</a:t>
            </a:r>
            <a:r>
              <a:rPr lang="en-US" dirty="0"/>
              <a:t> classifier (SAE)</a:t>
            </a:r>
          </a:p>
          <a:p>
            <a:pPr lvl="1"/>
            <a:r>
              <a:rPr lang="en-US" dirty="0"/>
              <a:t>Unsupervised training with proteins of PDB</a:t>
            </a:r>
          </a:p>
          <a:p>
            <a:pPr lvl="1"/>
            <a:r>
              <a:rPr lang="en-US" dirty="0"/>
              <a:t>Input</a:t>
            </a:r>
          </a:p>
          <a:p>
            <a:pPr lvl="2"/>
            <a:r>
              <a:rPr lang="en-US" dirty="0"/>
              <a:t>Model structures</a:t>
            </a:r>
          </a:p>
          <a:p>
            <a:pPr lvl="2"/>
            <a:r>
              <a:rPr lang="en-US" dirty="0"/>
              <a:t>Labels of models</a:t>
            </a:r>
          </a:p>
          <a:p>
            <a:pPr lvl="1"/>
            <a:r>
              <a:rPr lang="en-US" dirty="0"/>
              <a:t>Output</a:t>
            </a:r>
          </a:p>
          <a:p>
            <a:pPr lvl="2"/>
            <a:r>
              <a:rPr lang="en-US" dirty="0"/>
              <a:t>Trained DL-Pro classifier</a:t>
            </a:r>
          </a:p>
          <a:p>
            <a:pPr lvl="2"/>
            <a:r>
              <a:rPr lang="en-US" dirty="0"/>
              <a:t>Classified samples</a:t>
            </a:r>
          </a:p>
          <a:p>
            <a:pPr lvl="1"/>
            <a:endParaRPr lang="en-US" dirty="0"/>
          </a:p>
          <a:p>
            <a:pPr lvl="2"/>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0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DL-Pro Algorithm</a:t>
            </a:r>
          </a:p>
        </p:txBody>
      </p:sp>
      <p:sp>
        <p:nvSpPr>
          <p:cNvPr id="3" name="Content Placeholder 2"/>
          <p:cNvSpPr>
            <a:spLocks noGrp="1"/>
          </p:cNvSpPr>
          <p:nvPr>
            <p:ph idx="1"/>
          </p:nvPr>
        </p:nvSpPr>
        <p:spPr>
          <a:xfrm>
            <a:off x="0" y="762000"/>
            <a:ext cx="9144000" cy="6096000"/>
          </a:xfrm>
        </p:spPr>
        <p:txBody>
          <a:bodyPr>
            <a:normAutofit/>
          </a:bodyPr>
          <a:lstStyle/>
          <a:p>
            <a:pPr lvl="2"/>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68014" y="1073195"/>
            <a:ext cx="8647386" cy="525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31" idx="1"/>
            <a:endCxn id="31" idx="3"/>
          </p:cNvCxnSpPr>
          <p:nvPr/>
        </p:nvCxnSpPr>
        <p:spPr>
          <a:xfrm>
            <a:off x="268014" y="3702095"/>
            <a:ext cx="86473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19213" y="1715918"/>
            <a:ext cx="987425" cy="38100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Structures</a:t>
            </a:r>
          </a:p>
        </p:txBody>
      </p:sp>
      <p:sp>
        <p:nvSpPr>
          <p:cNvPr id="35" name="Rounded Rectangle 34"/>
          <p:cNvSpPr/>
          <p:nvPr/>
        </p:nvSpPr>
        <p:spPr>
          <a:xfrm>
            <a:off x="4549838" y="2920482"/>
            <a:ext cx="1219200" cy="3422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Train Data</a:t>
            </a:r>
          </a:p>
        </p:txBody>
      </p:sp>
      <p:sp>
        <p:nvSpPr>
          <p:cNvPr id="37" name="Rounded Rectangle 36"/>
          <p:cNvSpPr/>
          <p:nvPr/>
        </p:nvSpPr>
        <p:spPr>
          <a:xfrm>
            <a:off x="6978525" y="2824011"/>
            <a:ext cx="1479675" cy="535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Stacked </a:t>
            </a:r>
            <a:r>
              <a:rPr lang="en-US" sz="1600" b="1" dirty="0" err="1">
                <a:solidFill>
                  <a:schemeClr val="tx1"/>
                </a:solidFill>
              </a:rPr>
              <a:t>Autoencoder</a:t>
            </a:r>
            <a:endParaRPr lang="en-US" sz="1600" b="1" dirty="0">
              <a:solidFill>
                <a:schemeClr val="tx1"/>
              </a:solidFill>
            </a:endParaRPr>
          </a:p>
        </p:txBody>
      </p:sp>
      <p:sp>
        <p:nvSpPr>
          <p:cNvPr id="47" name="TextBox 46"/>
          <p:cNvSpPr txBox="1"/>
          <p:nvPr/>
        </p:nvSpPr>
        <p:spPr>
          <a:xfrm>
            <a:off x="287804" y="1066800"/>
            <a:ext cx="778996" cy="307777"/>
          </a:xfrm>
          <a:prstGeom prst="rect">
            <a:avLst/>
          </a:prstGeom>
          <a:solidFill>
            <a:schemeClr val="accent3">
              <a:lumMod val="40000"/>
              <a:lumOff val="60000"/>
            </a:schemeClr>
          </a:solidFill>
          <a:ln>
            <a:solidFill>
              <a:srgbClr val="FF0000"/>
            </a:solidFill>
          </a:ln>
        </p:spPr>
        <p:txBody>
          <a:bodyPr wrap="none" rtlCol="0">
            <a:spAutoFit/>
          </a:bodyPr>
          <a:lstStyle/>
          <a:p>
            <a:r>
              <a:rPr lang="en-US" sz="1400" b="1" dirty="0"/>
              <a:t>Training</a:t>
            </a:r>
            <a:endParaRPr lang="en-US" b="1" dirty="0"/>
          </a:p>
        </p:txBody>
      </p:sp>
      <p:sp>
        <p:nvSpPr>
          <p:cNvPr id="48" name="TextBox 47"/>
          <p:cNvSpPr txBox="1"/>
          <p:nvPr/>
        </p:nvSpPr>
        <p:spPr>
          <a:xfrm>
            <a:off x="259889" y="3703583"/>
            <a:ext cx="705771" cy="307777"/>
          </a:xfrm>
          <a:prstGeom prst="rect">
            <a:avLst/>
          </a:prstGeom>
          <a:solidFill>
            <a:schemeClr val="accent3">
              <a:lumMod val="40000"/>
              <a:lumOff val="60000"/>
            </a:schemeClr>
          </a:solidFill>
          <a:ln>
            <a:solidFill>
              <a:srgbClr val="FF0000"/>
            </a:solidFill>
          </a:ln>
        </p:spPr>
        <p:txBody>
          <a:bodyPr wrap="none" rtlCol="0">
            <a:spAutoFit/>
          </a:bodyPr>
          <a:lstStyle/>
          <a:p>
            <a:r>
              <a:rPr lang="en-US" sz="1400" b="1" dirty="0"/>
              <a:t>Testing</a:t>
            </a:r>
            <a:endParaRPr lang="en-US" b="1" dirty="0"/>
          </a:p>
        </p:txBody>
      </p:sp>
      <p:sp>
        <p:nvSpPr>
          <p:cNvPr id="50" name="Rounded Rectangle 49"/>
          <p:cNvSpPr/>
          <p:nvPr/>
        </p:nvSpPr>
        <p:spPr>
          <a:xfrm>
            <a:off x="2873438" y="2920482"/>
            <a:ext cx="758825" cy="3422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Labels</a:t>
            </a:r>
          </a:p>
        </p:txBody>
      </p:sp>
      <p:sp>
        <p:nvSpPr>
          <p:cNvPr id="42" name="Rounded Rectangle 41"/>
          <p:cNvSpPr/>
          <p:nvPr/>
        </p:nvSpPr>
        <p:spPr>
          <a:xfrm>
            <a:off x="2876613" y="1715918"/>
            <a:ext cx="758825" cy="38100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DMs</a:t>
            </a:r>
          </a:p>
        </p:txBody>
      </p:sp>
      <p:cxnSp>
        <p:nvCxnSpPr>
          <p:cNvPr id="10" name="Straight Arrow Connector 9"/>
          <p:cNvCxnSpPr>
            <a:stCxn id="33" idx="3"/>
            <a:endCxn id="42" idx="1"/>
          </p:cNvCxnSpPr>
          <p:nvPr/>
        </p:nvCxnSpPr>
        <p:spPr>
          <a:xfrm>
            <a:off x="1806638" y="1906419"/>
            <a:ext cx="10699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93719" y="1605633"/>
            <a:ext cx="1079719" cy="307777"/>
          </a:xfrm>
          <a:prstGeom prst="rect">
            <a:avLst/>
          </a:prstGeom>
          <a:noFill/>
        </p:spPr>
        <p:txBody>
          <a:bodyPr wrap="none" rtlCol="0">
            <a:spAutoFit/>
          </a:bodyPr>
          <a:lstStyle/>
          <a:p>
            <a:r>
              <a:rPr lang="en-US" sz="1400" dirty="0">
                <a:solidFill>
                  <a:srgbClr val="FF0000"/>
                </a:solidFill>
              </a:rPr>
              <a:t>Convert DM</a:t>
            </a:r>
          </a:p>
        </p:txBody>
      </p:sp>
      <p:cxnSp>
        <p:nvCxnSpPr>
          <p:cNvPr id="49" name="Straight Arrow Connector 48"/>
          <p:cNvCxnSpPr>
            <a:stCxn id="64" idx="2"/>
            <a:endCxn id="35" idx="0"/>
          </p:cNvCxnSpPr>
          <p:nvPr/>
        </p:nvCxnSpPr>
        <p:spPr>
          <a:xfrm>
            <a:off x="5149200" y="2096919"/>
            <a:ext cx="10238" cy="8235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0" idx="3"/>
            <a:endCxn id="35" idx="1"/>
          </p:cNvCxnSpPr>
          <p:nvPr/>
        </p:nvCxnSpPr>
        <p:spPr>
          <a:xfrm>
            <a:off x="3632263" y="3091603"/>
            <a:ext cx="9175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696182" y="1562030"/>
            <a:ext cx="609462" cy="307777"/>
          </a:xfrm>
          <a:prstGeom prst="rect">
            <a:avLst/>
          </a:prstGeom>
          <a:noFill/>
        </p:spPr>
        <p:txBody>
          <a:bodyPr wrap="none" rtlCol="0">
            <a:spAutoFit/>
          </a:bodyPr>
          <a:lstStyle/>
          <a:p>
            <a:r>
              <a:rPr lang="en-US" sz="1400" dirty="0">
                <a:solidFill>
                  <a:srgbClr val="FF0000"/>
                </a:solidFill>
              </a:rPr>
              <a:t>Norm</a:t>
            </a:r>
          </a:p>
        </p:txBody>
      </p:sp>
      <p:sp>
        <p:nvSpPr>
          <p:cNvPr id="61" name="TextBox 60"/>
          <p:cNvSpPr txBox="1"/>
          <p:nvPr/>
        </p:nvSpPr>
        <p:spPr>
          <a:xfrm>
            <a:off x="4659395" y="2257527"/>
            <a:ext cx="478016" cy="307777"/>
          </a:xfrm>
          <a:prstGeom prst="rect">
            <a:avLst/>
          </a:prstGeom>
          <a:noFill/>
        </p:spPr>
        <p:txBody>
          <a:bodyPr wrap="none" rtlCol="0">
            <a:spAutoFit/>
          </a:bodyPr>
          <a:lstStyle/>
          <a:p>
            <a:r>
              <a:rPr lang="en-US" sz="1400" dirty="0">
                <a:solidFill>
                  <a:srgbClr val="FF0000"/>
                </a:solidFill>
              </a:rPr>
              <a:t>PCA</a:t>
            </a:r>
          </a:p>
        </p:txBody>
      </p:sp>
      <p:sp>
        <p:nvSpPr>
          <p:cNvPr id="63" name="TextBox 62"/>
          <p:cNvSpPr txBox="1"/>
          <p:nvPr/>
        </p:nvSpPr>
        <p:spPr>
          <a:xfrm>
            <a:off x="6039332" y="2824833"/>
            <a:ext cx="543354" cy="307777"/>
          </a:xfrm>
          <a:prstGeom prst="rect">
            <a:avLst/>
          </a:prstGeom>
          <a:noFill/>
        </p:spPr>
        <p:txBody>
          <a:bodyPr wrap="none" rtlCol="0">
            <a:spAutoFit/>
          </a:bodyPr>
          <a:lstStyle/>
          <a:p>
            <a:r>
              <a:rPr lang="en-US" sz="1400" dirty="0">
                <a:solidFill>
                  <a:srgbClr val="FF0000"/>
                </a:solidFill>
              </a:rPr>
              <a:t>Train</a:t>
            </a:r>
          </a:p>
        </p:txBody>
      </p:sp>
      <p:sp>
        <p:nvSpPr>
          <p:cNvPr id="64" name="Rounded Rectangle 63"/>
          <p:cNvSpPr/>
          <p:nvPr/>
        </p:nvSpPr>
        <p:spPr>
          <a:xfrm>
            <a:off x="4549838" y="1715919"/>
            <a:ext cx="1198724"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Normalized DMs</a:t>
            </a:r>
          </a:p>
        </p:txBody>
      </p:sp>
      <p:cxnSp>
        <p:nvCxnSpPr>
          <p:cNvPr id="68" name="Straight Arrow Connector 67"/>
          <p:cNvCxnSpPr>
            <a:stCxn id="42" idx="3"/>
            <a:endCxn id="64" idx="1"/>
          </p:cNvCxnSpPr>
          <p:nvPr/>
        </p:nvCxnSpPr>
        <p:spPr>
          <a:xfrm>
            <a:off x="3635438" y="1906419"/>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35" idx="3"/>
            <a:endCxn id="37" idx="1"/>
          </p:cNvCxnSpPr>
          <p:nvPr/>
        </p:nvCxnSpPr>
        <p:spPr>
          <a:xfrm>
            <a:off x="5769038" y="3091603"/>
            <a:ext cx="12094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1727116" y="4242701"/>
            <a:ext cx="987425" cy="355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Structures</a:t>
            </a:r>
          </a:p>
        </p:txBody>
      </p:sp>
      <p:sp>
        <p:nvSpPr>
          <p:cNvPr id="89" name="Rounded Rectangle 88"/>
          <p:cNvSpPr/>
          <p:nvPr/>
        </p:nvSpPr>
        <p:spPr>
          <a:xfrm>
            <a:off x="5603552" y="5378740"/>
            <a:ext cx="1219200" cy="3422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Train Data</a:t>
            </a:r>
          </a:p>
        </p:txBody>
      </p:sp>
      <p:sp>
        <p:nvSpPr>
          <p:cNvPr id="90" name="Rounded Rectangle 89"/>
          <p:cNvSpPr/>
          <p:nvPr/>
        </p:nvSpPr>
        <p:spPr>
          <a:xfrm>
            <a:off x="3492115" y="5293839"/>
            <a:ext cx="1479675" cy="535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Stacked </a:t>
            </a:r>
            <a:r>
              <a:rPr lang="en-US" sz="1600" b="1" dirty="0" err="1">
                <a:solidFill>
                  <a:schemeClr val="tx1"/>
                </a:solidFill>
              </a:rPr>
              <a:t>Autoencoder</a:t>
            </a:r>
            <a:endParaRPr lang="en-US" sz="1600" b="1" dirty="0">
              <a:solidFill>
                <a:schemeClr val="tx1"/>
              </a:solidFill>
            </a:endParaRPr>
          </a:p>
        </p:txBody>
      </p:sp>
      <p:sp>
        <p:nvSpPr>
          <p:cNvPr id="93" name="Rounded Rectangle 92"/>
          <p:cNvSpPr/>
          <p:nvPr/>
        </p:nvSpPr>
        <p:spPr>
          <a:xfrm>
            <a:off x="3930327" y="4223009"/>
            <a:ext cx="758825" cy="38100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DMs</a:t>
            </a:r>
          </a:p>
        </p:txBody>
      </p:sp>
      <p:cxnSp>
        <p:nvCxnSpPr>
          <p:cNvPr id="94" name="Straight Arrow Connector 93"/>
          <p:cNvCxnSpPr>
            <a:stCxn id="87" idx="3"/>
            <a:endCxn id="93" idx="1"/>
          </p:cNvCxnSpPr>
          <p:nvPr/>
        </p:nvCxnSpPr>
        <p:spPr>
          <a:xfrm flipV="1">
            <a:off x="2714541" y="4413510"/>
            <a:ext cx="1215786" cy="69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743200" y="4112724"/>
            <a:ext cx="1079719" cy="307777"/>
          </a:xfrm>
          <a:prstGeom prst="rect">
            <a:avLst/>
          </a:prstGeom>
          <a:noFill/>
        </p:spPr>
        <p:txBody>
          <a:bodyPr wrap="none" rtlCol="0">
            <a:spAutoFit/>
          </a:bodyPr>
          <a:lstStyle/>
          <a:p>
            <a:r>
              <a:rPr lang="en-US" sz="1400" dirty="0">
                <a:solidFill>
                  <a:srgbClr val="FF0000"/>
                </a:solidFill>
              </a:rPr>
              <a:t>Convert DM</a:t>
            </a:r>
          </a:p>
        </p:txBody>
      </p:sp>
      <p:cxnSp>
        <p:nvCxnSpPr>
          <p:cNvPr id="96" name="Straight Arrow Connector 95"/>
          <p:cNvCxnSpPr>
            <a:stCxn id="101" idx="2"/>
            <a:endCxn id="89" idx="0"/>
          </p:cNvCxnSpPr>
          <p:nvPr/>
        </p:nvCxnSpPr>
        <p:spPr>
          <a:xfrm>
            <a:off x="6202914" y="4604010"/>
            <a:ext cx="10238" cy="7747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749896" y="4069121"/>
            <a:ext cx="609462" cy="307777"/>
          </a:xfrm>
          <a:prstGeom prst="rect">
            <a:avLst/>
          </a:prstGeom>
          <a:noFill/>
        </p:spPr>
        <p:txBody>
          <a:bodyPr wrap="none" rtlCol="0">
            <a:spAutoFit/>
          </a:bodyPr>
          <a:lstStyle/>
          <a:p>
            <a:r>
              <a:rPr lang="en-US" sz="1400" dirty="0">
                <a:solidFill>
                  <a:srgbClr val="FF0000"/>
                </a:solidFill>
              </a:rPr>
              <a:t>Norm</a:t>
            </a:r>
          </a:p>
        </p:txBody>
      </p:sp>
      <p:sp>
        <p:nvSpPr>
          <p:cNvPr id="99" name="TextBox 98"/>
          <p:cNvSpPr txBox="1"/>
          <p:nvPr/>
        </p:nvSpPr>
        <p:spPr>
          <a:xfrm>
            <a:off x="6248400" y="4651618"/>
            <a:ext cx="478016" cy="307777"/>
          </a:xfrm>
          <a:prstGeom prst="rect">
            <a:avLst/>
          </a:prstGeom>
          <a:noFill/>
        </p:spPr>
        <p:txBody>
          <a:bodyPr wrap="none" rtlCol="0">
            <a:spAutoFit/>
          </a:bodyPr>
          <a:lstStyle/>
          <a:p>
            <a:r>
              <a:rPr lang="en-US" sz="1400" dirty="0">
                <a:solidFill>
                  <a:srgbClr val="FF0000"/>
                </a:solidFill>
              </a:rPr>
              <a:t>PCA</a:t>
            </a:r>
          </a:p>
        </p:txBody>
      </p:sp>
      <p:sp>
        <p:nvSpPr>
          <p:cNvPr id="100" name="TextBox 99"/>
          <p:cNvSpPr txBox="1"/>
          <p:nvPr/>
        </p:nvSpPr>
        <p:spPr>
          <a:xfrm>
            <a:off x="5062827" y="5197937"/>
            <a:ext cx="543354" cy="307777"/>
          </a:xfrm>
          <a:prstGeom prst="rect">
            <a:avLst/>
          </a:prstGeom>
          <a:noFill/>
        </p:spPr>
        <p:txBody>
          <a:bodyPr wrap="none" rtlCol="0">
            <a:spAutoFit/>
          </a:bodyPr>
          <a:lstStyle/>
          <a:p>
            <a:r>
              <a:rPr lang="en-US" sz="1400" dirty="0">
                <a:solidFill>
                  <a:srgbClr val="FF0000"/>
                </a:solidFill>
              </a:rPr>
              <a:t>Train</a:t>
            </a:r>
          </a:p>
        </p:txBody>
      </p:sp>
      <p:sp>
        <p:nvSpPr>
          <p:cNvPr id="101" name="Rounded Rectangle 100"/>
          <p:cNvSpPr/>
          <p:nvPr/>
        </p:nvSpPr>
        <p:spPr>
          <a:xfrm>
            <a:off x="5603552" y="4223010"/>
            <a:ext cx="1198724"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Normalized DMs</a:t>
            </a:r>
          </a:p>
        </p:txBody>
      </p:sp>
      <p:cxnSp>
        <p:nvCxnSpPr>
          <p:cNvPr id="102" name="Straight Arrow Connector 101"/>
          <p:cNvCxnSpPr>
            <a:stCxn id="93" idx="3"/>
            <a:endCxn id="101" idx="1"/>
          </p:cNvCxnSpPr>
          <p:nvPr/>
        </p:nvCxnSpPr>
        <p:spPr>
          <a:xfrm>
            <a:off x="4689152" y="4413510"/>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9" idx="1"/>
            <a:endCxn id="90" idx="3"/>
          </p:cNvCxnSpPr>
          <p:nvPr/>
        </p:nvCxnSpPr>
        <p:spPr>
          <a:xfrm flipH="1">
            <a:off x="4971790" y="5549861"/>
            <a:ext cx="631762" cy="115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1143000" y="5351825"/>
            <a:ext cx="1428813" cy="4192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Predicted Labels</a:t>
            </a:r>
          </a:p>
        </p:txBody>
      </p:sp>
      <p:cxnSp>
        <p:nvCxnSpPr>
          <p:cNvPr id="119" name="Straight Arrow Connector 118"/>
          <p:cNvCxnSpPr>
            <a:stCxn id="90" idx="1"/>
            <a:endCxn id="117" idx="3"/>
          </p:cNvCxnSpPr>
          <p:nvPr/>
        </p:nvCxnSpPr>
        <p:spPr>
          <a:xfrm flipH="1">
            <a:off x="2571813" y="5561431"/>
            <a:ext cx="9203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727233" y="5261218"/>
            <a:ext cx="728982" cy="307777"/>
          </a:xfrm>
          <a:prstGeom prst="rect">
            <a:avLst/>
          </a:prstGeom>
          <a:noFill/>
        </p:spPr>
        <p:txBody>
          <a:bodyPr wrap="none" rtlCol="0">
            <a:spAutoFit/>
          </a:bodyPr>
          <a:lstStyle/>
          <a:p>
            <a:r>
              <a:rPr lang="en-US" sz="1400" dirty="0">
                <a:solidFill>
                  <a:srgbClr val="FF0000"/>
                </a:solidFill>
              </a:rPr>
              <a:t>Classify</a:t>
            </a:r>
          </a:p>
        </p:txBody>
      </p:sp>
    </p:spTree>
    <p:extLst>
      <p:ext uri="{BB962C8B-B14F-4D97-AF65-F5344CB8AC3E}">
        <p14:creationId xmlns:p14="http://schemas.microsoft.com/office/powerpoint/2010/main" val="380653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rmAutofit fontScale="90000"/>
          </a:bodyPr>
          <a:lstStyle/>
          <a:p>
            <a:pPr algn="l"/>
            <a:r>
              <a:rPr lang="en-US" b="1" dirty="0"/>
              <a:t>Classification using Distance Matrix</a:t>
            </a:r>
          </a:p>
        </p:txBody>
      </p:sp>
      <p:sp>
        <p:nvSpPr>
          <p:cNvPr id="3" name="Content Placeholder 2"/>
          <p:cNvSpPr>
            <a:spLocks noGrp="1"/>
          </p:cNvSpPr>
          <p:nvPr>
            <p:ph idx="1"/>
          </p:nvPr>
        </p:nvSpPr>
        <p:spPr>
          <a:xfrm>
            <a:off x="0" y="762000"/>
            <a:ext cx="9144000" cy="6096000"/>
          </a:xfrm>
        </p:spPr>
        <p:txBody>
          <a:bodyPr>
            <a:normAutofit/>
          </a:bodyPr>
          <a:lstStyle/>
          <a:p>
            <a:r>
              <a:rPr lang="en-US" dirty="0"/>
              <a:t>Support Vector Machine (SVM-Pro) classifier</a:t>
            </a:r>
          </a:p>
          <a:p>
            <a:pPr lvl="1"/>
            <a:r>
              <a:rPr lang="en-US" dirty="0"/>
              <a:t>Uses DM as features</a:t>
            </a:r>
          </a:p>
          <a:p>
            <a:pPr lvl="1"/>
            <a:r>
              <a:rPr lang="en-US" dirty="0"/>
              <a:t>Support Vector Machine</a:t>
            </a:r>
          </a:p>
          <a:p>
            <a:pPr lvl="1"/>
            <a:r>
              <a:rPr lang="en-US" dirty="0"/>
              <a:t>Input</a:t>
            </a:r>
          </a:p>
          <a:p>
            <a:pPr lvl="2"/>
            <a:r>
              <a:rPr lang="en-US" dirty="0"/>
              <a:t>Model structures</a:t>
            </a:r>
          </a:p>
          <a:p>
            <a:pPr lvl="2"/>
            <a:r>
              <a:rPr lang="en-US" dirty="0"/>
              <a:t>Labels of models</a:t>
            </a:r>
          </a:p>
          <a:p>
            <a:pPr lvl="1"/>
            <a:r>
              <a:rPr lang="en-US" dirty="0"/>
              <a:t>Output</a:t>
            </a:r>
          </a:p>
          <a:p>
            <a:pPr lvl="2"/>
            <a:r>
              <a:rPr lang="en-US" dirty="0"/>
              <a:t>Trained SVM classifier</a:t>
            </a:r>
          </a:p>
          <a:p>
            <a:pPr lvl="2"/>
            <a:r>
              <a:rPr lang="en-US" dirty="0"/>
              <a:t>Classified samples</a:t>
            </a:r>
          </a:p>
          <a:p>
            <a:pPr lvl="1"/>
            <a:endParaRPr lang="en-US" dirty="0"/>
          </a:p>
          <a:p>
            <a:pPr lvl="2"/>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36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rmAutofit fontScale="90000"/>
          </a:bodyPr>
          <a:lstStyle/>
          <a:p>
            <a:pPr algn="l"/>
            <a:r>
              <a:rPr lang="en-US" b="1" dirty="0"/>
              <a:t>Classification using Distance Matrix</a:t>
            </a:r>
          </a:p>
        </p:txBody>
      </p:sp>
      <p:sp>
        <p:nvSpPr>
          <p:cNvPr id="3" name="Content Placeholder 2"/>
          <p:cNvSpPr>
            <a:spLocks noGrp="1"/>
          </p:cNvSpPr>
          <p:nvPr>
            <p:ph idx="1"/>
          </p:nvPr>
        </p:nvSpPr>
        <p:spPr>
          <a:xfrm>
            <a:off x="0" y="762000"/>
            <a:ext cx="9144000" cy="6096000"/>
          </a:xfrm>
        </p:spPr>
        <p:txBody>
          <a:bodyPr>
            <a:normAutofit/>
          </a:bodyPr>
          <a:lstStyle/>
          <a:p>
            <a:r>
              <a:rPr lang="en-US" dirty="0" err="1"/>
              <a:t>Feedforward</a:t>
            </a:r>
            <a:r>
              <a:rPr lang="en-US" dirty="0"/>
              <a:t> Neural Network (FFNN-Pro) classifier</a:t>
            </a:r>
          </a:p>
          <a:p>
            <a:pPr lvl="1"/>
            <a:r>
              <a:rPr lang="en-US" dirty="0"/>
              <a:t>Uses DM as features</a:t>
            </a:r>
          </a:p>
          <a:p>
            <a:pPr lvl="1"/>
            <a:r>
              <a:rPr lang="en-US" dirty="0" err="1"/>
              <a:t>Feedforward</a:t>
            </a:r>
            <a:r>
              <a:rPr lang="en-US" dirty="0"/>
              <a:t> Neural Network</a:t>
            </a:r>
          </a:p>
          <a:p>
            <a:pPr lvl="1"/>
            <a:r>
              <a:rPr lang="en-US" dirty="0"/>
              <a:t>Input</a:t>
            </a:r>
          </a:p>
          <a:p>
            <a:pPr lvl="2"/>
            <a:r>
              <a:rPr lang="en-US" dirty="0"/>
              <a:t>Model structures</a:t>
            </a:r>
          </a:p>
          <a:p>
            <a:pPr lvl="2"/>
            <a:r>
              <a:rPr lang="en-US" dirty="0"/>
              <a:t>Labels of models</a:t>
            </a:r>
          </a:p>
          <a:p>
            <a:pPr lvl="1"/>
            <a:r>
              <a:rPr lang="en-US" dirty="0"/>
              <a:t>Output</a:t>
            </a:r>
          </a:p>
          <a:p>
            <a:pPr lvl="2"/>
            <a:r>
              <a:rPr lang="en-US" dirty="0"/>
              <a:t>Trained FFNN classifier</a:t>
            </a:r>
          </a:p>
          <a:p>
            <a:pPr lvl="2"/>
            <a:r>
              <a:rPr lang="en-US" dirty="0"/>
              <a:t>Classified samples</a:t>
            </a:r>
          </a:p>
          <a:p>
            <a:pPr lvl="1"/>
            <a:endParaRPr lang="en-US" dirty="0"/>
          </a:p>
          <a:p>
            <a:pPr lvl="2"/>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165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t>DL-Pro method for protein quality classification</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rgbClr val="C00000"/>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23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Dataset</a:t>
            </a:r>
          </a:p>
        </p:txBody>
      </p:sp>
      <p:sp>
        <p:nvSpPr>
          <p:cNvPr id="3" name="Content Placeholder 2"/>
          <p:cNvSpPr>
            <a:spLocks noGrp="1"/>
          </p:cNvSpPr>
          <p:nvPr>
            <p:ph idx="1"/>
          </p:nvPr>
        </p:nvSpPr>
        <p:spPr>
          <a:xfrm>
            <a:off x="0" y="762000"/>
            <a:ext cx="9144000" cy="6096000"/>
          </a:xfrm>
        </p:spPr>
        <p:txBody>
          <a:bodyPr>
            <a:normAutofit/>
          </a:bodyPr>
          <a:lstStyle/>
          <a:p>
            <a:r>
              <a:rPr lang="en-US" dirty="0"/>
              <a:t>CASP 10</a:t>
            </a:r>
          </a:p>
          <a:p>
            <a:pPr lvl="1"/>
            <a:r>
              <a:rPr lang="en-US" dirty="0"/>
              <a:t>20 proteins (targets) with 1117 models</a:t>
            </a:r>
          </a:p>
          <a:p>
            <a:pPr lvl="2"/>
            <a:r>
              <a:rPr lang="en-US" dirty="0"/>
              <a:t>Experiments with 4 folds cross-validation</a:t>
            </a:r>
          </a:p>
          <a:p>
            <a:pPr lvl="1"/>
            <a:r>
              <a:rPr lang="en-US" dirty="0"/>
              <a:t>Sequence lengths from 93 – 115</a:t>
            </a:r>
          </a:p>
          <a:p>
            <a:r>
              <a:rPr lang="en-US" dirty="0"/>
              <a:t>Protein Native Structure database</a:t>
            </a:r>
          </a:p>
          <a:p>
            <a:pPr lvl="1"/>
            <a:r>
              <a:rPr lang="en-US" dirty="0"/>
              <a:t>Protein Data Bank’s website</a:t>
            </a:r>
          </a:p>
          <a:p>
            <a:pPr lvl="1"/>
            <a:r>
              <a:rPr lang="en-US" dirty="0"/>
              <a:t>Sequence lengths from 93 – 115</a:t>
            </a:r>
          </a:p>
          <a:p>
            <a:pPr lvl="1"/>
            <a:r>
              <a:rPr lang="en-US" dirty="0"/>
              <a:t>Remove proteins similar to CASP targets (&gt;80%)</a:t>
            </a:r>
          </a:p>
          <a:p>
            <a:pPr lvl="1"/>
            <a:r>
              <a:rPr lang="en-US" dirty="0"/>
              <a:t>972 proteins used</a:t>
            </a:r>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522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err="1"/>
              <a:t>ECReg</a:t>
            </a:r>
            <a:r>
              <a:rPr lang="en-US" b="1" dirty="0"/>
              <a:t> Classification Result</a:t>
            </a:r>
          </a:p>
        </p:txBody>
      </p:sp>
      <p:sp>
        <p:nvSpPr>
          <p:cNvPr id="3" name="Content Placeholder 2"/>
          <p:cNvSpPr>
            <a:spLocks noGrp="1"/>
          </p:cNvSpPr>
          <p:nvPr>
            <p:ph idx="1"/>
          </p:nvPr>
        </p:nvSpPr>
        <p:spPr>
          <a:xfrm>
            <a:off x="0" y="762000"/>
            <a:ext cx="9144000" cy="6096000"/>
          </a:xfrm>
        </p:spPr>
        <p:txBody>
          <a:bodyPr>
            <a:normAutofit/>
          </a:bodyPr>
          <a:lstStyle/>
          <a:p>
            <a:r>
              <a:rPr lang="en-US" sz="2000" dirty="0"/>
              <a:t>Classification performances of energy functions with different energy scores obtained from OPUS-CA, DOPE, DFIRE, and RW, respectively.</a:t>
            </a:r>
            <a:endParaRPr lang="en-US" sz="2800" dirty="0"/>
          </a:p>
          <a:p>
            <a:r>
              <a:rPr lang="en-US" sz="2000" dirty="0"/>
              <a:t>Classifier using DFIRE scores achieves best accuracy</a:t>
            </a:r>
          </a:p>
          <a:p>
            <a:endParaRPr lang="en-US" sz="24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555511216"/>
              </p:ext>
            </p:extLst>
          </p:nvPr>
        </p:nvGraphicFramePr>
        <p:xfrm>
          <a:off x="1219200" y="1981200"/>
          <a:ext cx="6705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590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Autofit/>
          </a:bodyPr>
          <a:lstStyle/>
          <a:p>
            <a:pPr algn="l"/>
            <a:r>
              <a:rPr lang="en-US" sz="3600" b="1" dirty="0"/>
              <a:t>DL-Pro &amp; FFNN-Pro Classification Results</a:t>
            </a:r>
          </a:p>
        </p:txBody>
      </p:sp>
      <p:sp>
        <p:nvSpPr>
          <p:cNvPr id="3" name="Content Placeholder 2"/>
          <p:cNvSpPr>
            <a:spLocks noGrp="1"/>
          </p:cNvSpPr>
          <p:nvPr>
            <p:ph idx="1"/>
          </p:nvPr>
        </p:nvSpPr>
        <p:spPr>
          <a:xfrm>
            <a:off x="0" y="762000"/>
            <a:ext cx="9144000" cy="6096000"/>
          </a:xfrm>
        </p:spPr>
        <p:txBody>
          <a:bodyPr>
            <a:normAutofit/>
          </a:bodyPr>
          <a:lstStyle/>
          <a:p>
            <a:r>
              <a:rPr lang="en-US" sz="2000" dirty="0"/>
              <a:t>Classification performance of DL-Pro1 (one hidden-layer configurations), DL-Pro2 (two hidden-layer configurations), and FFNN-Pro with various hidden units</a:t>
            </a:r>
          </a:p>
          <a:p>
            <a:r>
              <a:rPr lang="en-US" sz="2000" dirty="0"/>
              <a:t>DL-Pro with one hidden-layer and 100 hidden units achieves best accuracy</a:t>
            </a:r>
          </a:p>
          <a:p>
            <a:pPr lvl="1"/>
            <a:endParaRPr lang="en-US" sz="2000" dirty="0"/>
          </a:p>
          <a:p>
            <a:pPr lvl="1"/>
            <a:endParaRPr lang="en-US" sz="2000"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E:\Mizzou\DrShangLab\NeuralNets\coding\wcci1\wcci_plot1.png"/>
          <p:cNvPicPr/>
          <p:nvPr/>
        </p:nvPicPr>
        <p:blipFill>
          <a:blip r:embed="rId4">
            <a:extLst>
              <a:ext uri="{28A0092B-C50C-407E-A947-70E740481C1C}">
                <a14:useLocalDpi xmlns:a14="http://schemas.microsoft.com/office/drawing/2010/main" val="0"/>
              </a:ext>
            </a:extLst>
          </a:blip>
          <a:srcRect/>
          <a:stretch>
            <a:fillRect/>
          </a:stretch>
        </p:blipFill>
        <p:spPr bwMode="auto">
          <a:xfrm>
            <a:off x="487269" y="2075328"/>
            <a:ext cx="8275731" cy="4401671"/>
          </a:xfrm>
          <a:prstGeom prst="rect">
            <a:avLst/>
          </a:prstGeom>
          <a:noFill/>
          <a:ln>
            <a:noFill/>
          </a:ln>
        </p:spPr>
      </p:pic>
    </p:spTree>
    <p:extLst>
      <p:ext uri="{BB962C8B-B14F-4D97-AF65-F5344CB8AC3E}">
        <p14:creationId xmlns:p14="http://schemas.microsoft.com/office/powerpoint/2010/main" val="366720342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Summary Classifiers</a:t>
            </a:r>
          </a:p>
        </p:txBody>
      </p:sp>
      <p:sp>
        <p:nvSpPr>
          <p:cNvPr id="3" name="Content Placeholder 2"/>
          <p:cNvSpPr>
            <a:spLocks noGrp="1"/>
          </p:cNvSpPr>
          <p:nvPr>
            <p:ph idx="1"/>
          </p:nvPr>
        </p:nvSpPr>
        <p:spPr>
          <a:xfrm>
            <a:off x="0" y="762000"/>
            <a:ext cx="9144000" cy="6096000"/>
          </a:xfrm>
        </p:spPr>
        <p:txBody>
          <a:bodyPr>
            <a:normAutofit/>
          </a:bodyPr>
          <a:lstStyle/>
          <a:p>
            <a:r>
              <a:rPr lang="en-US" sz="2000" dirty="0"/>
              <a:t>Classification performances of EC-DFIRE, SVM-Pro, FFNN-Pro, DL-Pro1 (DL-Pro with one-hidden-layer configuration), DL-Pro2 (DL-Pro with two-hidden-layer configuration)</a:t>
            </a:r>
          </a:p>
          <a:p>
            <a:pPr lvl="1"/>
            <a:endParaRPr lang="en-US" sz="2000" dirty="0"/>
          </a:p>
          <a:p>
            <a:pPr lvl="1"/>
            <a:endParaRPr lang="en-US" sz="2000"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941933131"/>
              </p:ext>
            </p:extLst>
          </p:nvPr>
        </p:nvGraphicFramePr>
        <p:xfrm>
          <a:off x="1143000" y="2133600"/>
          <a:ext cx="6400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2195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t>DL-Pro method for protein quality classification</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rgbClr val="C00000"/>
                </a:solidFill>
              </a:rPr>
              <a:t>Summary</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97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a:stCxn id="26" idx="3"/>
            <a:endCxn id="21" idx="2"/>
          </p:cNvCxnSpPr>
          <p:nvPr/>
        </p:nvCxnSpPr>
        <p:spPr>
          <a:xfrm flipV="1">
            <a:off x="4799326" y="3932609"/>
            <a:ext cx="148131" cy="1261867"/>
          </a:xfrm>
          <a:prstGeom prst="bentConnector3">
            <a:avLst>
              <a:gd name="adj1" fmla="val 70923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1644" y="7937"/>
            <a:ext cx="7191756" cy="604839"/>
          </a:xfrm>
        </p:spPr>
        <p:txBody>
          <a:bodyPr>
            <a:normAutofit fontScale="90000"/>
          </a:bodyPr>
          <a:lstStyle/>
          <a:p>
            <a:pPr algn="l"/>
            <a:r>
              <a:rPr lang="en-US" b="1" dirty="0">
                <a:solidFill>
                  <a:sysClr val="windowText" lastClr="000000"/>
                </a:solidFill>
              </a:rPr>
              <a:t>Framework</a:t>
            </a:r>
          </a:p>
        </p:txBody>
      </p:sp>
      <p:sp>
        <p:nvSpPr>
          <p:cNvPr id="3" name="Content Placeholder 2"/>
          <p:cNvSpPr>
            <a:spLocks noGrp="1"/>
          </p:cNvSpPr>
          <p:nvPr>
            <p:ph idx="1"/>
          </p:nvPr>
        </p:nvSpPr>
        <p:spPr>
          <a:xfrm>
            <a:off x="0" y="762000"/>
            <a:ext cx="9144000" cy="6096000"/>
          </a:xfrm>
        </p:spPr>
        <p:txBody>
          <a:bodyPr>
            <a:normAutofit/>
          </a:bodyPr>
          <a:lstStyle/>
          <a:p>
            <a:endParaRPr lang="en-US" sz="2400" dirty="0"/>
          </a:p>
          <a:p>
            <a:pPr lvl="1"/>
            <a:endParaRPr lang="en-US" sz="2000" dirty="0"/>
          </a:p>
          <a:p>
            <a:endParaRPr lang="en-US" sz="16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 Box 38"/>
          <p:cNvSpPr txBox="1">
            <a:spLocks noChangeArrowheads="1"/>
          </p:cNvSpPr>
          <p:nvPr/>
        </p:nvSpPr>
        <p:spPr bwMode="auto">
          <a:xfrm>
            <a:off x="5016209" y="4191000"/>
            <a:ext cx="1705768" cy="584775"/>
          </a:xfrm>
          <a:prstGeom prst="rect">
            <a:avLst/>
          </a:prstGeom>
          <a:solidFill>
            <a:schemeClr val="bg1">
              <a:lumMod val="95000"/>
            </a:schemeClr>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pPr>
            <a:r>
              <a:rPr lang="en-US" altLang="zh-CN" sz="1600" b="1" dirty="0">
                <a:solidFill>
                  <a:srgbClr val="000000"/>
                </a:solidFill>
                <a:latin typeface="Times New Roman" pitchFamily="18" charset="0"/>
                <a:ea typeface="宋体" charset="-122"/>
                <a:cs typeface="Times New Roman" pitchFamily="18" charset="0"/>
              </a:rPr>
              <a:t>Model Refinement</a:t>
            </a:r>
            <a:endParaRPr lang="en-US" sz="1600" b="1" dirty="0">
              <a:solidFill>
                <a:srgbClr val="000000"/>
              </a:solidFill>
              <a:latin typeface="Times New Roman" pitchFamily="18" charset="0"/>
              <a:ea typeface="宋体" charset="-122"/>
              <a:cs typeface="Times New Roman" pitchFamily="18" charset="0"/>
            </a:endParaRPr>
          </a:p>
        </p:txBody>
      </p:sp>
      <p:sp>
        <p:nvSpPr>
          <p:cNvPr id="21" name="Parallelogram 20"/>
          <p:cNvSpPr/>
          <p:nvPr/>
        </p:nvSpPr>
        <p:spPr>
          <a:xfrm>
            <a:off x="2717508" y="3657600"/>
            <a:ext cx="2298701" cy="550018"/>
          </a:xfrm>
          <a:prstGeom prst="parallelogram">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Pool of predicted structures</a:t>
            </a:r>
          </a:p>
        </p:txBody>
      </p:sp>
      <p:sp>
        <p:nvSpPr>
          <p:cNvPr id="22" name="Parallelogram 21"/>
          <p:cNvSpPr/>
          <p:nvPr/>
        </p:nvSpPr>
        <p:spPr>
          <a:xfrm>
            <a:off x="2717508" y="1476851"/>
            <a:ext cx="2451101" cy="580549"/>
          </a:xfrm>
          <a:prstGeom prst="parallelogram">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Target Sequence</a:t>
            </a:r>
          </a:p>
        </p:txBody>
      </p:sp>
      <p:sp>
        <p:nvSpPr>
          <p:cNvPr id="26" name="Text Box 38"/>
          <p:cNvSpPr txBox="1">
            <a:spLocks noChangeArrowheads="1"/>
          </p:cNvSpPr>
          <p:nvPr/>
        </p:nvSpPr>
        <p:spPr bwMode="auto">
          <a:xfrm>
            <a:off x="2943705" y="5025199"/>
            <a:ext cx="1855621" cy="338554"/>
          </a:xfrm>
          <a:prstGeom prst="rect">
            <a:avLst/>
          </a:prstGeom>
          <a:solidFill>
            <a:schemeClr val="accent6">
              <a:lumMod val="60000"/>
              <a:lumOff val="40000"/>
            </a:schemeClr>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pPr>
            <a:r>
              <a:rPr lang="en-US" sz="1600" b="1" dirty="0">
                <a:solidFill>
                  <a:srgbClr val="000000"/>
                </a:solidFill>
                <a:latin typeface="Times New Roman" pitchFamily="18" charset="0"/>
                <a:ea typeface="宋体" charset="-122"/>
                <a:cs typeface="Times New Roman" pitchFamily="18" charset="0"/>
              </a:rPr>
              <a:t>1. Model QA</a:t>
            </a:r>
          </a:p>
        </p:txBody>
      </p:sp>
      <p:sp>
        <p:nvSpPr>
          <p:cNvPr id="29" name="Parallelogram 28"/>
          <p:cNvSpPr/>
          <p:nvPr/>
        </p:nvSpPr>
        <p:spPr>
          <a:xfrm>
            <a:off x="2667000" y="5972651"/>
            <a:ext cx="2451101" cy="580549"/>
          </a:xfrm>
          <a:prstGeom prst="parallelogram">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Predicted Structure</a:t>
            </a:r>
          </a:p>
        </p:txBody>
      </p:sp>
      <p:sp>
        <p:nvSpPr>
          <p:cNvPr id="41" name="Text Box 38"/>
          <p:cNvSpPr txBox="1">
            <a:spLocks noChangeArrowheads="1"/>
          </p:cNvSpPr>
          <p:nvPr/>
        </p:nvSpPr>
        <p:spPr bwMode="auto">
          <a:xfrm>
            <a:off x="3018632" y="2619669"/>
            <a:ext cx="1705768" cy="584775"/>
          </a:xfrm>
          <a:prstGeom prst="rect">
            <a:avLst/>
          </a:prstGeom>
          <a:solidFill>
            <a:schemeClr val="accent6">
              <a:lumMod val="60000"/>
              <a:lumOff val="40000"/>
            </a:schemeClr>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pPr>
            <a:r>
              <a:rPr lang="en-US" sz="1600" b="1" dirty="0">
                <a:solidFill>
                  <a:srgbClr val="000000"/>
                </a:solidFill>
                <a:latin typeface="Times New Roman" pitchFamily="18" charset="0"/>
                <a:ea typeface="宋体" charset="-122"/>
                <a:cs typeface="Times New Roman" pitchFamily="18" charset="0"/>
              </a:rPr>
              <a:t>2. Model Prediction</a:t>
            </a:r>
          </a:p>
        </p:txBody>
      </p:sp>
      <p:cxnSp>
        <p:nvCxnSpPr>
          <p:cNvPr id="2050" name="Straight Arrow Connector 2049"/>
          <p:cNvCxnSpPr>
            <a:stCxn id="22" idx="3"/>
            <a:endCxn id="41" idx="0"/>
          </p:cNvCxnSpPr>
          <p:nvPr/>
        </p:nvCxnSpPr>
        <p:spPr>
          <a:xfrm>
            <a:off x="3870490" y="2057400"/>
            <a:ext cx="1026" cy="5622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2"/>
            <a:endCxn id="21" idx="0"/>
          </p:cNvCxnSpPr>
          <p:nvPr/>
        </p:nvCxnSpPr>
        <p:spPr>
          <a:xfrm flipH="1">
            <a:off x="3866859" y="3204444"/>
            <a:ext cx="4657" cy="4531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1" idx="4"/>
            <a:endCxn id="26" idx="0"/>
          </p:cNvCxnSpPr>
          <p:nvPr/>
        </p:nvCxnSpPr>
        <p:spPr>
          <a:xfrm>
            <a:off x="3866859" y="4207618"/>
            <a:ext cx="4657" cy="817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6" idx="2"/>
            <a:endCxn id="29" idx="0"/>
          </p:cNvCxnSpPr>
          <p:nvPr/>
        </p:nvCxnSpPr>
        <p:spPr>
          <a:xfrm>
            <a:off x="3871516" y="5363753"/>
            <a:ext cx="21035" cy="6088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47800" y="838200"/>
            <a:ext cx="5562600" cy="5867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838200"/>
            <a:ext cx="2667000" cy="4100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ysClr val="windowText" lastClr="000000"/>
                </a:solidFill>
              </a:rPr>
              <a:t>Protein Prediction Pipeline</a:t>
            </a:r>
          </a:p>
        </p:txBody>
      </p:sp>
    </p:spTree>
    <p:extLst>
      <p:ext uri="{BB962C8B-B14F-4D97-AF65-F5344CB8AC3E}">
        <p14:creationId xmlns:p14="http://schemas.microsoft.com/office/powerpoint/2010/main" val="109280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3" y="7937"/>
            <a:ext cx="8029955" cy="604839"/>
          </a:xfrm>
        </p:spPr>
        <p:txBody>
          <a:bodyPr>
            <a:normAutofit fontScale="90000"/>
          </a:bodyPr>
          <a:lstStyle/>
          <a:p>
            <a:pPr algn="l"/>
            <a:r>
              <a:rPr lang="en-US" b="1" dirty="0"/>
              <a:t>Summary</a:t>
            </a:r>
          </a:p>
        </p:txBody>
      </p:sp>
      <p:sp>
        <p:nvSpPr>
          <p:cNvPr id="3" name="Content Placeholder 2"/>
          <p:cNvSpPr>
            <a:spLocks noGrp="1"/>
          </p:cNvSpPr>
          <p:nvPr>
            <p:ph idx="1"/>
          </p:nvPr>
        </p:nvSpPr>
        <p:spPr>
          <a:xfrm>
            <a:off x="0" y="762000"/>
            <a:ext cx="9144000" cy="6096000"/>
          </a:xfrm>
        </p:spPr>
        <p:txBody>
          <a:bodyPr>
            <a:normAutofit/>
          </a:bodyPr>
          <a:lstStyle/>
          <a:p>
            <a:r>
              <a:rPr lang="en-US" dirty="0"/>
              <a:t>Novel approach of using purely geometric information of a model and deep learning for single-model QA</a:t>
            </a:r>
          </a:p>
          <a:p>
            <a:r>
              <a:rPr lang="en-US" dirty="0"/>
              <a:t>Promising results has been shown</a:t>
            </a:r>
          </a:p>
          <a:p>
            <a:r>
              <a:rPr lang="en-US" dirty="0"/>
              <a:t>The information required is far less than other single-model QA methods</a:t>
            </a:r>
          </a:p>
          <a:p>
            <a:r>
              <a:rPr lang="en-US" dirty="0"/>
              <a:t>Can combine additional information for further QA improvement</a:t>
            </a:r>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07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t>Deep learning methods for single-model QA</a:t>
            </a:r>
          </a:p>
          <a:p>
            <a:pPr lvl="1">
              <a:buFont typeface="Wingdings" pitchFamily="2" charset="2"/>
              <a:buChar char="v"/>
            </a:pPr>
            <a:r>
              <a:rPr lang="en-US" dirty="0">
                <a:solidFill>
                  <a:srgbClr val="C00000"/>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095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Problem Formulation</a:t>
            </a:r>
          </a:p>
        </p:txBody>
      </p:sp>
      <p:sp>
        <p:nvSpPr>
          <p:cNvPr id="3" name="Content Placeholder 2"/>
          <p:cNvSpPr>
            <a:spLocks noGrp="1"/>
          </p:cNvSpPr>
          <p:nvPr>
            <p:ph idx="1"/>
          </p:nvPr>
        </p:nvSpPr>
        <p:spPr>
          <a:xfrm>
            <a:off x="0" y="762000"/>
            <a:ext cx="9144000" cy="6096000"/>
          </a:xfrm>
        </p:spPr>
        <p:txBody>
          <a:bodyPr>
            <a:normAutofit/>
          </a:bodyPr>
          <a:lstStyle/>
          <a:p>
            <a:r>
              <a:rPr lang="en-US" dirty="0"/>
              <a:t>Problem formulation</a:t>
            </a:r>
          </a:p>
          <a:p>
            <a:pPr lvl="1"/>
            <a:r>
              <a:rPr lang="en-US" dirty="0"/>
              <a:t>Input: a set of predicted models of a protein</a:t>
            </a:r>
          </a:p>
          <a:p>
            <a:pPr lvl="1"/>
            <a:r>
              <a:rPr lang="en-US" dirty="0"/>
              <a:t>Output: predict QA score for that models</a:t>
            </a:r>
          </a:p>
          <a:p>
            <a:r>
              <a:rPr lang="en-US" dirty="0"/>
              <a:t>Goal</a:t>
            </a:r>
          </a:p>
          <a:p>
            <a:pPr lvl="1"/>
            <a:r>
              <a:rPr lang="en-US" dirty="0"/>
              <a:t>Improve the accuracy of single model QA prediction</a:t>
            </a:r>
          </a:p>
          <a:p>
            <a:r>
              <a:rPr lang="en-US" dirty="0"/>
              <a:t>Proposed Solution</a:t>
            </a:r>
          </a:p>
          <a:p>
            <a:pPr lvl="1"/>
            <a:r>
              <a:rPr lang="en-US" dirty="0"/>
              <a:t>Deep Convolutional Neural Networks</a:t>
            </a:r>
          </a:p>
          <a:p>
            <a:pPr lvl="1"/>
            <a:r>
              <a:rPr lang="en-US" dirty="0"/>
              <a:t>Continuous distributed representation of protein sequences</a:t>
            </a:r>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523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t>Deep learning methods for single-model QA</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rgbClr val="C00000"/>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961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Autofit/>
          </a:bodyPr>
          <a:lstStyle/>
          <a:p>
            <a:pPr algn="l"/>
            <a:r>
              <a:rPr lang="en-US" sz="2400" b="1" dirty="0"/>
              <a:t>Continuous Distributed Representation of Protein Sequences</a:t>
            </a:r>
            <a:endParaRPr lang="en-US" sz="2400" b="1" dirty="0"/>
          </a:p>
        </p:txBody>
      </p:sp>
      <p:sp>
        <p:nvSpPr>
          <p:cNvPr id="3" name="Content Placeholder 2"/>
          <p:cNvSpPr>
            <a:spLocks noGrp="1"/>
          </p:cNvSpPr>
          <p:nvPr>
            <p:ph idx="1"/>
          </p:nvPr>
        </p:nvSpPr>
        <p:spPr>
          <a:xfrm>
            <a:off x="0" y="762000"/>
            <a:ext cx="9144000" cy="6096000"/>
          </a:xfrm>
        </p:spPr>
        <p:txBody>
          <a:bodyPr>
            <a:normAutofit/>
          </a:bodyPr>
          <a:lstStyle/>
          <a:p>
            <a:r>
              <a:rPr lang="en-US" dirty="0"/>
              <a:t>Derived from the work of </a:t>
            </a:r>
            <a:r>
              <a:rPr lang="en-US" dirty="0" err="1"/>
              <a:t>Asgari</a:t>
            </a:r>
            <a:r>
              <a:rPr lang="en-US" dirty="0"/>
              <a:t> et. al. </a:t>
            </a:r>
            <a:r>
              <a:rPr lang="en-US" dirty="0"/>
              <a:t>“Continuous Distributed Representation of Biological Sequences for Deep Proteomics and Genomics,” </a:t>
            </a:r>
            <a:r>
              <a:rPr lang="en-US" dirty="0" err="1"/>
              <a:t>PLoS</a:t>
            </a:r>
            <a:r>
              <a:rPr lang="en-US" dirty="0"/>
              <a:t> One, 2015</a:t>
            </a:r>
          </a:p>
          <a:p>
            <a:pPr marL="457200" lvl="1" indent="-457200">
              <a:buFont typeface="Arial" panose="020B0604020202020204" pitchFamily="34" charset="0"/>
              <a:buChar char="•"/>
            </a:pPr>
            <a:r>
              <a:rPr lang="en-US" sz="3200" dirty="0"/>
              <a:t>Swiss-</a:t>
            </a:r>
            <a:r>
              <a:rPr lang="en-US" sz="3200" dirty="0" err="1"/>
              <a:t>Prot</a:t>
            </a:r>
            <a:r>
              <a:rPr lang="en-US" sz="3200" dirty="0"/>
              <a:t> protein sequence dataset</a:t>
            </a:r>
          </a:p>
          <a:p>
            <a:pPr marL="742950" lvl="2" indent="-342900"/>
            <a:r>
              <a:rPr lang="en-US" dirty="0"/>
              <a:t>1,640,370 sequences of 3-grams</a:t>
            </a:r>
          </a:p>
          <a:p>
            <a:r>
              <a:rPr lang="en-US" dirty="0"/>
              <a:t>Skip-gram neural network</a:t>
            </a:r>
          </a:p>
          <a:p>
            <a:r>
              <a:rPr lang="en-US" dirty="0"/>
              <a:t>Represent a protein sequence with a single dense n-dimensional vector</a:t>
            </a:r>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880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Autofit/>
          </a:bodyPr>
          <a:lstStyle/>
          <a:p>
            <a:pPr algn="l"/>
            <a:r>
              <a:rPr lang="en-US" sz="2400" b="1" dirty="0"/>
              <a:t>Continuous Distributed Representation of Protein Sequences</a:t>
            </a:r>
            <a:endParaRPr lang="en-US" sz="2400" b="1" dirty="0"/>
          </a:p>
        </p:txBody>
      </p:sp>
      <p:sp>
        <p:nvSpPr>
          <p:cNvPr id="3" name="Content Placeholder 2"/>
          <p:cNvSpPr>
            <a:spLocks noGrp="1"/>
          </p:cNvSpPr>
          <p:nvPr>
            <p:ph idx="1"/>
          </p:nvPr>
        </p:nvSpPr>
        <p:spPr>
          <a:xfrm>
            <a:off x="0" y="762000"/>
            <a:ext cx="9144000" cy="6096000"/>
          </a:xfrm>
        </p:spPr>
        <p:txBody>
          <a:bodyPr>
            <a:normAutofit/>
          </a:bodyPr>
          <a:lstStyle/>
          <a:p>
            <a:r>
              <a:rPr lang="en-US" dirty="0"/>
              <a:t>Sequence vector representation</a:t>
            </a:r>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958" y="1371600"/>
            <a:ext cx="9140042" cy="4648200"/>
          </a:xfrm>
          <a:prstGeom prst="rect">
            <a:avLst/>
          </a:prstGeom>
        </p:spPr>
      </p:pic>
    </p:spTree>
    <p:extLst>
      <p:ext uri="{BB962C8B-B14F-4D97-AF65-F5344CB8AC3E}">
        <p14:creationId xmlns:p14="http://schemas.microsoft.com/office/powerpoint/2010/main" val="691124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Autofit/>
          </a:bodyPr>
          <a:lstStyle/>
          <a:p>
            <a:pPr algn="l"/>
            <a:r>
              <a:rPr lang="en-US" sz="2400" b="1" dirty="0"/>
              <a:t>CASP11: QA</a:t>
            </a:r>
            <a:endParaRPr lang="en-US" sz="2400" b="1" dirty="0"/>
          </a:p>
        </p:txBody>
      </p:sp>
      <p:sp>
        <p:nvSpPr>
          <p:cNvPr id="3" name="Content Placeholder 2"/>
          <p:cNvSpPr>
            <a:spLocks noGrp="1"/>
          </p:cNvSpPr>
          <p:nvPr>
            <p:ph idx="1"/>
          </p:nvPr>
        </p:nvSpPr>
        <p:spPr>
          <a:xfrm>
            <a:off x="0" y="6553200"/>
            <a:ext cx="9144000" cy="304800"/>
          </a:xfrm>
        </p:spPr>
        <p:txBody>
          <a:bodyPr>
            <a:normAutofit fontScale="40000" lnSpcReduction="20000"/>
          </a:bodyPr>
          <a:lstStyle/>
          <a:p>
            <a:pPr marL="457200" lvl="1" indent="0">
              <a:buNone/>
            </a:pPr>
            <a:r>
              <a:rPr lang="en-US" i="1" dirty="0"/>
              <a:t>Picture taken from: CASP11: QA – A. </a:t>
            </a:r>
            <a:r>
              <a:rPr lang="en-US" i="1" dirty="0" err="1"/>
              <a:t>Kryshtafovych</a:t>
            </a:r>
            <a:r>
              <a:rPr lang="en-US" i="1" dirty="0"/>
              <a:t> et. al. http://predictioncenter.org/casp11/doc/presentations/CASP11_QA_AK.pdf</a:t>
            </a:r>
          </a:p>
          <a:p>
            <a:pPr lvl="1"/>
            <a:endParaRPr lang="en-US" i="1" dirty="0"/>
          </a:p>
          <a:p>
            <a:pPr lvl="1"/>
            <a:endParaRPr lang="en-US" i="1" dirty="0"/>
          </a:p>
          <a:p>
            <a:endParaRPr lang="en-US" sz="2000" i="1"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306389" y="757241"/>
            <a:ext cx="8382000" cy="5795959"/>
          </a:xfrm>
          <a:prstGeom prst="rect">
            <a:avLst/>
          </a:prstGeom>
        </p:spPr>
      </p:pic>
    </p:spTree>
    <p:extLst>
      <p:ext uri="{BB962C8B-B14F-4D97-AF65-F5344CB8AC3E}">
        <p14:creationId xmlns:p14="http://schemas.microsoft.com/office/powerpoint/2010/main" val="1668926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t>Deep learning methods for single-model QA</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rgbClr val="C00000"/>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534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Training </a:t>
            </a:r>
            <a:r>
              <a:rPr lang="en-US" b="1" dirty="0" err="1"/>
              <a:t>DeepCon</a:t>
            </a:r>
            <a:r>
              <a:rPr lang="en-US" b="1" dirty="0"/>
              <a:t>-QA</a:t>
            </a:r>
          </a:p>
        </p:txBody>
      </p:sp>
      <p:sp>
        <p:nvSpPr>
          <p:cNvPr id="3" name="Content Placeholder 2"/>
          <p:cNvSpPr>
            <a:spLocks noGrp="1"/>
          </p:cNvSpPr>
          <p:nvPr>
            <p:ph idx="1"/>
          </p:nvPr>
        </p:nvSpPr>
        <p:spPr>
          <a:xfrm>
            <a:off x="0" y="762000"/>
            <a:ext cx="9144000" cy="6096000"/>
          </a:xfrm>
        </p:spPr>
        <p:txBody>
          <a:bodyPr>
            <a:normAutofit/>
          </a:bodyPr>
          <a:lstStyle/>
          <a:p>
            <a:endParaRPr lang="en-US" dirty="0"/>
          </a:p>
          <a:p>
            <a:pPr lvl="1"/>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752600" y="761999"/>
            <a:ext cx="6019800" cy="6096001"/>
          </a:xfrm>
          <a:prstGeom prst="rect">
            <a:avLst/>
          </a:prstGeom>
        </p:spPr>
      </p:pic>
    </p:spTree>
    <p:extLst>
      <p:ext uri="{BB962C8B-B14F-4D97-AF65-F5344CB8AC3E}">
        <p14:creationId xmlns:p14="http://schemas.microsoft.com/office/powerpoint/2010/main" val="605341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rmAutofit fontScale="90000"/>
          </a:bodyPr>
          <a:lstStyle/>
          <a:p>
            <a:pPr algn="l"/>
            <a:r>
              <a:rPr lang="en-US" b="1" dirty="0"/>
              <a:t>Prediction with </a:t>
            </a:r>
            <a:r>
              <a:rPr lang="en-US" b="1" dirty="0" err="1"/>
              <a:t>DeepCon</a:t>
            </a:r>
            <a:r>
              <a:rPr lang="en-US" b="1" dirty="0"/>
              <a:t>-QA</a:t>
            </a:r>
          </a:p>
        </p:txBody>
      </p:sp>
      <p:sp>
        <p:nvSpPr>
          <p:cNvPr id="3" name="Content Placeholder 2"/>
          <p:cNvSpPr>
            <a:spLocks noGrp="1"/>
          </p:cNvSpPr>
          <p:nvPr>
            <p:ph idx="1"/>
          </p:nvPr>
        </p:nvSpPr>
        <p:spPr>
          <a:xfrm>
            <a:off x="0" y="762000"/>
            <a:ext cx="9144000" cy="6096000"/>
          </a:xfrm>
        </p:spPr>
        <p:txBody>
          <a:bodyPr>
            <a:normAutofit/>
          </a:bodyPr>
          <a:lstStyle/>
          <a:p>
            <a:pPr lvl="2"/>
            <a:endParaRPr lang="en-US" dirty="0"/>
          </a:p>
          <a:p>
            <a:pPr lvl="1"/>
            <a:endParaRPr lang="en-US" dirty="0"/>
          </a:p>
          <a:p>
            <a:pPr lvl="1"/>
            <a:endParaRPr lang="en-US" dirty="0"/>
          </a:p>
          <a:p>
            <a:pPr marL="0" indent="0">
              <a:buNone/>
            </a:pPr>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2" name="Picture 41"/>
          <p:cNvPicPr/>
          <p:nvPr/>
        </p:nvPicPr>
        <p:blipFill>
          <a:blip r:embed="rId3">
            <a:extLst>
              <a:ext uri="{28A0092B-C50C-407E-A947-70E740481C1C}">
                <a14:useLocalDpi xmlns:a14="http://schemas.microsoft.com/office/drawing/2010/main" val="0"/>
              </a:ext>
            </a:extLst>
          </a:blip>
          <a:stretch>
            <a:fillRect/>
          </a:stretch>
        </p:blipFill>
        <p:spPr>
          <a:xfrm>
            <a:off x="2209800" y="1202771"/>
            <a:ext cx="5257800" cy="5426629"/>
          </a:xfrm>
          <a:prstGeom prst="rect">
            <a:avLst/>
          </a:prstGeom>
        </p:spPr>
      </p:pic>
    </p:spTree>
    <p:extLst>
      <p:ext uri="{BB962C8B-B14F-4D97-AF65-F5344CB8AC3E}">
        <p14:creationId xmlns:p14="http://schemas.microsoft.com/office/powerpoint/2010/main" val="267830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Main Contributions </a:t>
            </a: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a:t>For solving Loop Modeling Problem</a:t>
            </a:r>
          </a:p>
          <a:p>
            <a:pPr lvl="1"/>
            <a:r>
              <a:rPr lang="en-US" dirty="0"/>
              <a:t>Developed 5 new methods for Loop Modeling</a:t>
            </a:r>
          </a:p>
          <a:p>
            <a:pPr lvl="1"/>
            <a:r>
              <a:rPr lang="en-US" dirty="0"/>
              <a:t>Our best method outperforms the best state-of-the-art method</a:t>
            </a:r>
          </a:p>
          <a:p>
            <a:r>
              <a:rPr lang="en-US" dirty="0"/>
              <a:t>For classifying Protein Structure Prediction</a:t>
            </a:r>
          </a:p>
          <a:p>
            <a:pPr lvl="1"/>
            <a:r>
              <a:rPr lang="en-US" dirty="0"/>
              <a:t>Developed 3 new algorithms for single model QA classification: DL-Pro, SVM-Pro, FFNN-Pro</a:t>
            </a:r>
          </a:p>
          <a:p>
            <a:pPr lvl="1"/>
            <a:r>
              <a:rPr lang="en-US" dirty="0"/>
              <a:t>DL-Pro shows better accuracy than base line methods</a:t>
            </a:r>
          </a:p>
          <a:p>
            <a:r>
              <a:rPr lang="en-US" dirty="0"/>
              <a:t>For single model quality assessment</a:t>
            </a:r>
          </a:p>
          <a:p>
            <a:pPr lvl="1"/>
            <a:r>
              <a:rPr lang="en-US" dirty="0"/>
              <a:t>Developed </a:t>
            </a:r>
            <a:r>
              <a:rPr lang="en-US" dirty="0" err="1"/>
              <a:t>DeepCon</a:t>
            </a:r>
            <a:r>
              <a:rPr lang="en-US" dirty="0"/>
              <a:t>-QA for single model QA</a:t>
            </a:r>
          </a:p>
          <a:p>
            <a:pPr lvl="1"/>
            <a:r>
              <a:rPr lang="en-US" dirty="0"/>
              <a:t>On a subset of CASP11 targets, </a:t>
            </a:r>
            <a:r>
              <a:rPr lang="en-US" dirty="0" err="1"/>
              <a:t>DeepCon</a:t>
            </a:r>
            <a:r>
              <a:rPr lang="en-US" dirty="0"/>
              <a:t>-QA outperforms the best method </a:t>
            </a:r>
            <a:r>
              <a:rPr lang="en-US" dirty="0" err="1"/>
              <a:t>MQAPmulti</a:t>
            </a:r>
            <a:endParaRPr lang="en-US" dirty="0"/>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295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t>Deep learning methods for single-model QA</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rgbClr val="C00000"/>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14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Dataset</a:t>
            </a: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a:t>Set QA20</a:t>
            </a:r>
          </a:p>
          <a:p>
            <a:pPr lvl="1"/>
            <a:r>
              <a:rPr lang="en-US" dirty="0"/>
              <a:t>Select targets from CASP 11 with conditions: single domain, free modeling, sequence length &lt; 300 residues.</a:t>
            </a:r>
          </a:p>
          <a:p>
            <a:pPr lvl="1"/>
            <a:r>
              <a:rPr lang="en-US" dirty="0"/>
              <a:t>8 targets with 20 decoys</a:t>
            </a:r>
          </a:p>
          <a:p>
            <a:pPr lvl="1"/>
            <a:r>
              <a:rPr lang="en-US" dirty="0"/>
              <a:t>QA scores from </a:t>
            </a:r>
            <a:r>
              <a:rPr lang="en-US" dirty="0" err="1"/>
              <a:t>MQAPmulti</a:t>
            </a:r>
            <a:r>
              <a:rPr lang="en-US" dirty="0"/>
              <a:t>, ProQ2</a:t>
            </a:r>
          </a:p>
          <a:p>
            <a:r>
              <a:rPr lang="en-US" dirty="0"/>
              <a:t>Set PDB25</a:t>
            </a:r>
          </a:p>
          <a:p>
            <a:pPr lvl="1"/>
            <a:r>
              <a:rPr lang="en-US" dirty="0"/>
              <a:t>Protein Data Bank’s website</a:t>
            </a:r>
          </a:p>
          <a:p>
            <a:pPr lvl="1"/>
            <a:r>
              <a:rPr lang="en-US" dirty="0"/>
              <a:t>25% filtering of sequence identity similarity</a:t>
            </a:r>
          </a:p>
          <a:p>
            <a:pPr lvl="1"/>
            <a:r>
              <a:rPr lang="en-US" dirty="0"/>
              <a:t>Total: 5715</a:t>
            </a:r>
            <a:r>
              <a:rPr lang="en-US" dirty="0"/>
              <a:t> proteins</a:t>
            </a:r>
          </a:p>
          <a:p>
            <a:pPr lvl="1"/>
            <a:r>
              <a:rPr lang="en-US" dirty="0"/>
              <a:t>Number of Training/Validation/Test: 75%/15%/10%</a:t>
            </a:r>
          </a:p>
          <a:p>
            <a:r>
              <a:rPr lang="en-US" dirty="0"/>
              <a:t>Set PDB25-hard</a:t>
            </a:r>
          </a:p>
          <a:p>
            <a:pPr lvl="1"/>
            <a:r>
              <a:rPr lang="en-US" dirty="0"/>
              <a:t>Subset of set PDB25 with NEFF score ≤ 3</a:t>
            </a:r>
          </a:p>
          <a:p>
            <a:pPr lvl="1"/>
            <a:r>
              <a:rPr lang="en-US" dirty="0"/>
              <a:t>Total: 805 proteins</a:t>
            </a:r>
          </a:p>
          <a:p>
            <a:pPr lvl="1"/>
            <a:r>
              <a:rPr lang="en-US" dirty="0"/>
              <a:t>Number of Training/Validation/Test: 75%/15%/10%</a:t>
            </a:r>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073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82356" cy="604839"/>
          </a:xfrm>
        </p:spPr>
        <p:txBody>
          <a:bodyPr>
            <a:noAutofit/>
          </a:bodyPr>
          <a:lstStyle/>
          <a:p>
            <a:pPr algn="l"/>
            <a:r>
              <a:rPr lang="en-US" dirty="0" err="1"/>
              <a:t>DeepCon</a:t>
            </a:r>
            <a:r>
              <a:rPr lang="en-US" dirty="0"/>
              <a:t>-QA with set PDB25</a:t>
            </a:r>
            <a:endParaRPr lang="en-US" sz="2800" b="1" dirty="0"/>
          </a:p>
        </p:txBody>
      </p:sp>
      <p:sp>
        <p:nvSpPr>
          <p:cNvPr id="3" name="Content Placeholder 2"/>
          <p:cNvSpPr>
            <a:spLocks noGrp="1"/>
          </p:cNvSpPr>
          <p:nvPr>
            <p:ph idx="1"/>
          </p:nvPr>
        </p:nvSpPr>
        <p:spPr>
          <a:xfrm>
            <a:off x="0" y="762000"/>
            <a:ext cx="9144000" cy="6096000"/>
          </a:xfrm>
        </p:spPr>
        <p:txBody>
          <a:bodyPr>
            <a:normAutofit/>
          </a:bodyPr>
          <a:lstStyle/>
          <a:p>
            <a:r>
              <a:rPr lang="en-US" dirty="0"/>
              <a:t>Average RMSE of </a:t>
            </a:r>
            <a:r>
              <a:rPr lang="en-US" dirty="0" err="1"/>
              <a:t>DeepCon</a:t>
            </a:r>
            <a:r>
              <a:rPr lang="en-US" dirty="0"/>
              <a:t>-QA with Profile features only versus Combined features.</a:t>
            </a:r>
            <a:endParaRPr lang="en-US" sz="2000" dirty="0"/>
          </a:p>
          <a:p>
            <a:endParaRPr lang="en-US" sz="24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62354" y="2162810"/>
            <a:ext cx="3466399" cy="2133600"/>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257800" y="2133600"/>
            <a:ext cx="3195955" cy="2162810"/>
          </a:xfrm>
          <a:prstGeom prst="rect">
            <a:avLst/>
          </a:prstGeom>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2819400" y="4445633"/>
            <a:ext cx="3581400" cy="2107567"/>
          </a:xfrm>
          <a:prstGeom prst="rect">
            <a:avLst/>
          </a:prstGeom>
        </p:spPr>
      </p:pic>
      <p:sp>
        <p:nvSpPr>
          <p:cNvPr id="6" name="TextBox 5"/>
          <p:cNvSpPr txBox="1"/>
          <p:nvPr/>
        </p:nvSpPr>
        <p:spPr>
          <a:xfrm>
            <a:off x="976488" y="4296410"/>
            <a:ext cx="1260858" cy="369332"/>
          </a:xfrm>
          <a:prstGeom prst="rect">
            <a:avLst/>
          </a:prstGeom>
          <a:noFill/>
        </p:spPr>
        <p:txBody>
          <a:bodyPr wrap="none" rtlCol="0">
            <a:spAutoFit/>
          </a:bodyPr>
          <a:lstStyle/>
          <a:p>
            <a:r>
              <a:rPr lang="en-US" dirty="0"/>
              <a:t>Training set</a:t>
            </a:r>
          </a:p>
        </p:txBody>
      </p:sp>
      <p:sp>
        <p:nvSpPr>
          <p:cNvPr id="13" name="TextBox 12"/>
          <p:cNvSpPr txBox="1"/>
          <p:nvPr/>
        </p:nvSpPr>
        <p:spPr>
          <a:xfrm>
            <a:off x="6855777" y="4381799"/>
            <a:ext cx="1457322" cy="369332"/>
          </a:xfrm>
          <a:prstGeom prst="rect">
            <a:avLst/>
          </a:prstGeom>
          <a:noFill/>
        </p:spPr>
        <p:txBody>
          <a:bodyPr wrap="none" rtlCol="0">
            <a:spAutoFit/>
          </a:bodyPr>
          <a:lstStyle/>
          <a:p>
            <a:r>
              <a:rPr lang="en-US" dirty="0"/>
              <a:t>Validation set</a:t>
            </a:r>
          </a:p>
        </p:txBody>
      </p:sp>
      <p:sp>
        <p:nvSpPr>
          <p:cNvPr id="14" name="TextBox 13"/>
          <p:cNvSpPr txBox="1"/>
          <p:nvPr/>
        </p:nvSpPr>
        <p:spPr>
          <a:xfrm>
            <a:off x="4127134" y="6553200"/>
            <a:ext cx="889731" cy="369332"/>
          </a:xfrm>
          <a:prstGeom prst="rect">
            <a:avLst/>
          </a:prstGeom>
          <a:noFill/>
        </p:spPr>
        <p:txBody>
          <a:bodyPr wrap="none" rtlCol="0">
            <a:spAutoFit/>
          </a:bodyPr>
          <a:lstStyle/>
          <a:p>
            <a:r>
              <a:rPr lang="en-US" dirty="0"/>
              <a:t>Test set</a:t>
            </a:r>
          </a:p>
        </p:txBody>
      </p:sp>
    </p:spTree>
    <p:extLst>
      <p:ext uri="{BB962C8B-B14F-4D97-AF65-F5344CB8AC3E}">
        <p14:creationId xmlns:p14="http://schemas.microsoft.com/office/powerpoint/2010/main" val="3348643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106156" cy="604839"/>
          </a:xfrm>
        </p:spPr>
        <p:txBody>
          <a:bodyPr>
            <a:noAutofit/>
          </a:bodyPr>
          <a:lstStyle/>
          <a:p>
            <a:pPr algn="l"/>
            <a:r>
              <a:rPr lang="en-US" sz="3600" b="1" dirty="0" err="1"/>
              <a:t>DeepCon</a:t>
            </a:r>
            <a:r>
              <a:rPr lang="en-US" sz="3600" b="1" dirty="0"/>
              <a:t>-QA with set PDB25-hard</a:t>
            </a:r>
            <a:endParaRPr lang="en-US" sz="3600" b="1" dirty="0"/>
          </a:p>
        </p:txBody>
      </p:sp>
      <p:sp>
        <p:nvSpPr>
          <p:cNvPr id="3" name="Content Placeholder 2"/>
          <p:cNvSpPr>
            <a:spLocks noGrp="1"/>
          </p:cNvSpPr>
          <p:nvPr>
            <p:ph idx="1"/>
          </p:nvPr>
        </p:nvSpPr>
        <p:spPr>
          <a:xfrm>
            <a:off x="0" y="762000"/>
            <a:ext cx="9144000" cy="6096000"/>
          </a:xfrm>
        </p:spPr>
        <p:txBody>
          <a:bodyPr>
            <a:normAutofit/>
          </a:bodyPr>
          <a:lstStyle/>
          <a:p>
            <a:r>
              <a:rPr lang="en-US" sz="2400" dirty="0"/>
              <a:t>Training set: </a:t>
            </a:r>
            <a:r>
              <a:rPr lang="en-US" sz="2400" dirty="0" err="1"/>
              <a:t>avg_RMSE</a:t>
            </a:r>
            <a:r>
              <a:rPr lang="en-US" sz="2400" dirty="0"/>
              <a:t>(Profile):3.08 vs </a:t>
            </a:r>
            <a:r>
              <a:rPr lang="en-US" sz="2400" dirty="0" err="1"/>
              <a:t>avg_RMSE</a:t>
            </a:r>
            <a:r>
              <a:rPr lang="en-US" sz="2400" dirty="0"/>
              <a:t>(Combine):2.84</a:t>
            </a:r>
          </a:p>
          <a:p>
            <a:r>
              <a:rPr lang="en-US" sz="2400" dirty="0"/>
              <a:t>Validation set: </a:t>
            </a:r>
            <a:r>
              <a:rPr lang="en-US" sz="2400" dirty="0" err="1"/>
              <a:t>avg_RMSE</a:t>
            </a:r>
            <a:r>
              <a:rPr lang="en-US" sz="2400" dirty="0"/>
              <a:t>(Profile):3.75 vs </a:t>
            </a:r>
            <a:r>
              <a:rPr lang="en-US" sz="2400" dirty="0" err="1"/>
              <a:t>avg_RMSE</a:t>
            </a:r>
            <a:r>
              <a:rPr lang="en-US" sz="2400" dirty="0"/>
              <a:t>(Combine):3.68</a:t>
            </a:r>
          </a:p>
          <a:p>
            <a:r>
              <a:rPr lang="en-US" sz="2400" dirty="0"/>
              <a:t>Test set: </a:t>
            </a:r>
            <a:r>
              <a:rPr lang="en-US" sz="2400" dirty="0" err="1"/>
              <a:t>avg_RMSE</a:t>
            </a:r>
            <a:r>
              <a:rPr lang="en-US" sz="2400" dirty="0"/>
              <a:t>(Profile):3.68 vs </a:t>
            </a:r>
            <a:r>
              <a:rPr lang="en-US" sz="2400" dirty="0" err="1"/>
              <a:t>avg_RMSE</a:t>
            </a:r>
            <a:r>
              <a:rPr lang="en-US" sz="2400" dirty="0"/>
              <a:t>(Combine):2.44</a:t>
            </a:r>
            <a:endParaRPr lang="en-US" sz="2400"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969" y="3273424"/>
            <a:ext cx="9144000" cy="3733799"/>
          </a:xfrm>
          <a:prstGeom prst="rect">
            <a:avLst/>
          </a:prstGeom>
        </p:spPr>
      </p:pic>
      <p:sp>
        <p:nvSpPr>
          <p:cNvPr id="10" name="TextBox 9"/>
          <p:cNvSpPr txBox="1"/>
          <p:nvPr/>
        </p:nvSpPr>
        <p:spPr>
          <a:xfrm>
            <a:off x="961644" y="3088758"/>
            <a:ext cx="1295400" cy="369332"/>
          </a:xfrm>
          <a:prstGeom prst="rect">
            <a:avLst/>
          </a:prstGeom>
          <a:noFill/>
        </p:spPr>
        <p:txBody>
          <a:bodyPr wrap="square" rtlCol="0">
            <a:spAutoFit/>
          </a:bodyPr>
          <a:lstStyle/>
          <a:p>
            <a:r>
              <a:rPr lang="en-US" dirty="0"/>
              <a:t>Training set</a:t>
            </a:r>
          </a:p>
        </p:txBody>
      </p:sp>
      <p:sp>
        <p:nvSpPr>
          <p:cNvPr id="12" name="TextBox 11"/>
          <p:cNvSpPr txBox="1"/>
          <p:nvPr/>
        </p:nvSpPr>
        <p:spPr>
          <a:xfrm>
            <a:off x="3843339" y="3084591"/>
            <a:ext cx="1457322" cy="369332"/>
          </a:xfrm>
          <a:prstGeom prst="rect">
            <a:avLst/>
          </a:prstGeom>
          <a:noFill/>
        </p:spPr>
        <p:txBody>
          <a:bodyPr wrap="none" rtlCol="0">
            <a:spAutoFit/>
          </a:bodyPr>
          <a:lstStyle/>
          <a:p>
            <a:r>
              <a:rPr lang="en-US" dirty="0"/>
              <a:t>Validation set</a:t>
            </a:r>
          </a:p>
        </p:txBody>
      </p:sp>
      <p:sp>
        <p:nvSpPr>
          <p:cNvPr id="13" name="TextBox 12"/>
          <p:cNvSpPr txBox="1"/>
          <p:nvPr/>
        </p:nvSpPr>
        <p:spPr>
          <a:xfrm>
            <a:off x="7239000" y="3084591"/>
            <a:ext cx="889731" cy="369332"/>
          </a:xfrm>
          <a:prstGeom prst="rect">
            <a:avLst/>
          </a:prstGeom>
          <a:noFill/>
        </p:spPr>
        <p:txBody>
          <a:bodyPr wrap="none" rtlCol="0">
            <a:spAutoFit/>
          </a:bodyPr>
          <a:lstStyle/>
          <a:p>
            <a:r>
              <a:rPr lang="en-US" dirty="0"/>
              <a:t>Test set</a:t>
            </a:r>
          </a:p>
        </p:txBody>
      </p:sp>
    </p:spTree>
    <p:extLst>
      <p:ext uri="{BB962C8B-B14F-4D97-AF65-F5344CB8AC3E}">
        <p14:creationId xmlns:p14="http://schemas.microsoft.com/office/powerpoint/2010/main" val="2282563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8029956" cy="604839"/>
          </a:xfrm>
        </p:spPr>
        <p:txBody>
          <a:bodyPr>
            <a:normAutofit fontScale="90000"/>
          </a:bodyPr>
          <a:lstStyle/>
          <a:p>
            <a:pPr algn="l"/>
            <a:r>
              <a:rPr lang="en-US" b="1" dirty="0" err="1"/>
              <a:t>DeepCon</a:t>
            </a:r>
            <a:r>
              <a:rPr lang="en-US" b="1" dirty="0"/>
              <a:t>-QA with </a:t>
            </a:r>
            <a:r>
              <a:rPr lang="en-US" b="1"/>
              <a:t>set QA20</a:t>
            </a:r>
            <a:endParaRPr lang="en-US" b="1" dirty="0"/>
          </a:p>
        </p:txBody>
      </p:sp>
      <p:sp>
        <p:nvSpPr>
          <p:cNvPr id="3" name="Content Placeholder 2"/>
          <p:cNvSpPr>
            <a:spLocks noGrp="1"/>
          </p:cNvSpPr>
          <p:nvPr>
            <p:ph idx="1"/>
          </p:nvPr>
        </p:nvSpPr>
        <p:spPr>
          <a:xfrm>
            <a:off x="0" y="762000"/>
            <a:ext cx="9144000" cy="6096000"/>
          </a:xfrm>
        </p:spPr>
        <p:txBody>
          <a:bodyPr>
            <a:normAutofit/>
          </a:bodyPr>
          <a:lstStyle/>
          <a:p>
            <a:r>
              <a:rPr lang="en-US" sz="2800" dirty="0"/>
              <a:t>Pearson correlation coefficient values of our </a:t>
            </a:r>
            <a:r>
              <a:rPr lang="en-US" sz="2800" dirty="0" err="1"/>
              <a:t>DeepCon</a:t>
            </a:r>
            <a:r>
              <a:rPr lang="en-US" sz="2800" dirty="0"/>
              <a:t>-QA method and other QA methods on dataset QA20</a:t>
            </a:r>
            <a:endParaRPr lang="en-US" sz="2000" dirty="0"/>
          </a:p>
          <a:p>
            <a:pPr lvl="1"/>
            <a:endParaRPr lang="en-US" sz="2000" dirty="0"/>
          </a:p>
          <a:p>
            <a:pPr lvl="1"/>
            <a:endParaRPr lang="en-US" sz="2000"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752600" y="1905000"/>
            <a:ext cx="5410200" cy="4724400"/>
          </a:xfrm>
          <a:prstGeom prst="rect">
            <a:avLst/>
          </a:prstGeom>
        </p:spPr>
      </p:pic>
    </p:spTree>
    <p:extLst>
      <p:ext uri="{BB962C8B-B14F-4D97-AF65-F5344CB8AC3E}">
        <p14:creationId xmlns:p14="http://schemas.microsoft.com/office/powerpoint/2010/main" val="1640401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t>Deep learning methods for single-model QA</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rgbClr val="C00000"/>
                </a:solidFill>
              </a:rPr>
              <a:t>Summary</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06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3" y="7937"/>
            <a:ext cx="8029955" cy="604839"/>
          </a:xfrm>
        </p:spPr>
        <p:txBody>
          <a:bodyPr>
            <a:normAutofit fontScale="90000"/>
          </a:bodyPr>
          <a:lstStyle/>
          <a:p>
            <a:pPr algn="l"/>
            <a:r>
              <a:rPr lang="en-US" b="1" dirty="0"/>
              <a:t>Summary</a:t>
            </a:r>
          </a:p>
        </p:txBody>
      </p:sp>
      <p:sp>
        <p:nvSpPr>
          <p:cNvPr id="3" name="Content Placeholder 2"/>
          <p:cNvSpPr>
            <a:spLocks noGrp="1"/>
          </p:cNvSpPr>
          <p:nvPr>
            <p:ph idx="1"/>
          </p:nvPr>
        </p:nvSpPr>
        <p:spPr>
          <a:xfrm>
            <a:off x="0" y="762000"/>
            <a:ext cx="9144000" cy="6096000"/>
          </a:xfrm>
        </p:spPr>
        <p:txBody>
          <a:bodyPr>
            <a:normAutofit/>
          </a:bodyPr>
          <a:lstStyle/>
          <a:p>
            <a:r>
              <a:rPr lang="en-US" dirty="0"/>
              <a:t>Proposed a new method </a:t>
            </a:r>
            <a:r>
              <a:rPr lang="en-US" dirty="0" err="1"/>
              <a:t>DeepCon</a:t>
            </a:r>
            <a:r>
              <a:rPr lang="en-US" dirty="0"/>
              <a:t>-QA for single-model QA</a:t>
            </a:r>
          </a:p>
          <a:p>
            <a:r>
              <a:rPr lang="en-US" dirty="0"/>
              <a:t>Use protein sequence vector representation as a new set of features</a:t>
            </a:r>
          </a:p>
          <a:p>
            <a:r>
              <a:rPr lang="en-US" dirty="0"/>
              <a:t>Take advantage the strength of Deep Learning for QA tasks</a:t>
            </a:r>
          </a:p>
          <a:p>
            <a:r>
              <a:rPr lang="en-US" dirty="0"/>
              <a:t>Can combine additional information for further QA improvement</a:t>
            </a:r>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21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solidFill>
                  <a:schemeClr val="bg1">
                    <a:lumMod val="75000"/>
                  </a:schemeClr>
                </a:solidFill>
              </a:rPr>
              <a:t>New Deep Learning method for Loop Modeling</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rgbClr val="C00000"/>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561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Summary</a:t>
            </a:r>
          </a:p>
        </p:txBody>
      </p:sp>
      <p:sp>
        <p:nvSpPr>
          <p:cNvPr id="3" name="Content Placeholder 2"/>
          <p:cNvSpPr>
            <a:spLocks noGrp="1"/>
          </p:cNvSpPr>
          <p:nvPr>
            <p:ph idx="1"/>
          </p:nvPr>
        </p:nvSpPr>
        <p:spPr>
          <a:xfrm>
            <a:off x="0" y="762000"/>
            <a:ext cx="9144000" cy="6096000"/>
          </a:xfrm>
        </p:spPr>
        <p:txBody>
          <a:bodyPr>
            <a:normAutofit/>
          </a:bodyPr>
          <a:lstStyle/>
          <a:p>
            <a:r>
              <a:rPr lang="en-US" dirty="0"/>
              <a:t>Proposed several new approaches for single-model QA and loop modeling problem.</a:t>
            </a:r>
          </a:p>
          <a:p>
            <a:r>
              <a:rPr lang="en-US" dirty="0"/>
              <a:t>Combine deep learning with useful information of protein sequence successfully for protein structure prediction problem.</a:t>
            </a:r>
          </a:p>
          <a:p>
            <a:r>
              <a:rPr lang="en-US" dirty="0"/>
              <a:t>Experiments from our methods show promising results.</a:t>
            </a:r>
          </a:p>
          <a:p>
            <a:pPr lvl="1"/>
            <a:endParaRPr lang="en-US" dirty="0"/>
          </a:p>
          <a:p>
            <a:pPr lvl="2"/>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26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Future Work</a:t>
            </a:r>
          </a:p>
        </p:txBody>
      </p:sp>
      <p:sp>
        <p:nvSpPr>
          <p:cNvPr id="3" name="Content Placeholder 2"/>
          <p:cNvSpPr>
            <a:spLocks noGrp="1"/>
          </p:cNvSpPr>
          <p:nvPr>
            <p:ph idx="1"/>
          </p:nvPr>
        </p:nvSpPr>
        <p:spPr>
          <a:xfrm>
            <a:off x="0" y="762000"/>
            <a:ext cx="9144000" cy="6096000"/>
          </a:xfrm>
        </p:spPr>
        <p:txBody>
          <a:bodyPr>
            <a:normAutofit/>
          </a:bodyPr>
          <a:lstStyle/>
          <a:p>
            <a:r>
              <a:rPr lang="en-US" dirty="0"/>
              <a:t>Extend our loop modeling method to become a protein structure prediction method.</a:t>
            </a:r>
          </a:p>
          <a:p>
            <a:r>
              <a:rPr lang="en-US" dirty="0"/>
              <a:t>Explored o</a:t>
            </a:r>
            <a:r>
              <a:rPr lang="en-US" dirty="0"/>
              <a:t>ther deep learning methods, such as </a:t>
            </a:r>
            <a:r>
              <a:rPr lang="en-US" dirty="0"/>
              <a:t>Generative adversarial networks, Long short term memory networks…</a:t>
            </a:r>
            <a:endParaRPr lang="en-US" dirty="0"/>
          </a:p>
          <a:p>
            <a:r>
              <a:rPr lang="en-US" dirty="0"/>
              <a:t>Combine protein sequence vector representation with many others features to improve performance of predictions.</a:t>
            </a:r>
          </a:p>
          <a:p>
            <a:endParaRPr lang="en-US" dirty="0"/>
          </a:p>
          <a:p>
            <a:pPr lvl="1"/>
            <a:endParaRPr lang="en-US" dirty="0"/>
          </a:p>
          <a:p>
            <a:pPr lvl="2"/>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36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t>New Deep Learning method for Loop Modeling</a:t>
            </a:r>
          </a:p>
          <a:p>
            <a:pPr lvl="1">
              <a:buFont typeface="Wingdings" pitchFamily="2" charset="2"/>
              <a:buChar char="v"/>
            </a:pPr>
            <a:r>
              <a:rPr lang="en-US" dirty="0">
                <a:solidFill>
                  <a:srgbClr val="C00000"/>
                </a:solidFill>
              </a:rPr>
              <a:t>Problem formulation</a:t>
            </a:r>
          </a:p>
          <a:p>
            <a:pPr lvl="1">
              <a:buFont typeface="Wingdings" pitchFamily="2" charset="2"/>
              <a:buChar char="v"/>
            </a:pPr>
            <a:r>
              <a:rPr lang="en-US" dirty="0">
                <a:solidFill>
                  <a:schemeClr val="bg1">
                    <a:lumMod val="75000"/>
                  </a:schemeClr>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560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8229600" cy="990600"/>
          </a:xfrm>
        </p:spPr>
        <p:txBody>
          <a:bodyPr>
            <a:noAutofit/>
          </a:bodyPr>
          <a:lstStyle/>
          <a:p>
            <a:pPr algn="ctr"/>
            <a:r>
              <a:rPr lang="en-US" sz="6600" b="1" dirty="0">
                <a:solidFill>
                  <a:srgbClr val="C00000"/>
                </a:solidFill>
              </a:rPr>
              <a:t>THANK YOU!</a:t>
            </a:r>
          </a:p>
        </p:txBody>
      </p:sp>
      <p:pic>
        <p:nvPicPr>
          <p:cNvPr id="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Problem Formulation</a:t>
            </a:r>
          </a:p>
        </p:txBody>
      </p:sp>
      <p:sp>
        <p:nvSpPr>
          <p:cNvPr id="3" name="Content Placeholder 2"/>
          <p:cNvSpPr>
            <a:spLocks noGrp="1"/>
          </p:cNvSpPr>
          <p:nvPr>
            <p:ph idx="1"/>
          </p:nvPr>
        </p:nvSpPr>
        <p:spPr>
          <a:xfrm>
            <a:off x="0" y="762000"/>
            <a:ext cx="9144000" cy="6096000"/>
          </a:xfrm>
        </p:spPr>
        <p:txBody>
          <a:bodyPr>
            <a:normAutofit/>
          </a:bodyPr>
          <a:lstStyle/>
          <a:p>
            <a:r>
              <a:rPr lang="en-US" dirty="0"/>
              <a:t>Problem formulation</a:t>
            </a:r>
          </a:p>
          <a:p>
            <a:pPr lvl="1"/>
            <a:r>
              <a:rPr lang="en-US" dirty="0"/>
              <a:t>Input: protein structures with gaps inside</a:t>
            </a:r>
          </a:p>
          <a:p>
            <a:pPr lvl="1"/>
            <a:r>
              <a:rPr lang="en-US" dirty="0"/>
              <a:t>Output: complete protein structures with gaps filled</a:t>
            </a:r>
          </a:p>
          <a:p>
            <a:r>
              <a:rPr lang="en-US" dirty="0"/>
              <a:t>Goal</a:t>
            </a:r>
          </a:p>
          <a:p>
            <a:pPr lvl="1"/>
            <a:r>
              <a:rPr lang="en-US" dirty="0"/>
              <a:t>Design a good loop modeling method that outperforms current methods</a:t>
            </a:r>
          </a:p>
          <a:p>
            <a:r>
              <a:rPr lang="en-US" dirty="0"/>
              <a:t>Proposed Solution</a:t>
            </a:r>
          </a:p>
          <a:p>
            <a:pPr lvl="1"/>
            <a:r>
              <a:rPr lang="en-US" dirty="0"/>
              <a:t>Deep Learning methods with DCNN and </a:t>
            </a:r>
            <a:r>
              <a:rPr lang="en-US" dirty="0" err="1"/>
              <a:t>ResNet</a:t>
            </a:r>
            <a:endParaRPr lang="en-US" dirty="0"/>
          </a:p>
          <a:p>
            <a:pPr lvl="1"/>
            <a:r>
              <a:rPr lang="en-US" dirty="0"/>
              <a:t>Distance matrix (DM) to represent protein 3D model</a:t>
            </a:r>
          </a:p>
          <a:p>
            <a:pPr lvl="1"/>
            <a:endParaRPr lang="en-US" dirty="0"/>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25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4" y="7937"/>
            <a:ext cx="7191756" cy="604839"/>
          </a:xfrm>
        </p:spPr>
        <p:txBody>
          <a:bodyPr>
            <a:normAutofit fontScale="90000"/>
          </a:bodyPr>
          <a:lstStyle/>
          <a:p>
            <a:pPr algn="l"/>
            <a:r>
              <a:rPr lang="en-US" b="1" dirty="0"/>
              <a:t>Agenda</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v"/>
            </a:pPr>
            <a:r>
              <a:rPr lang="en-US" dirty="0">
                <a:solidFill>
                  <a:schemeClr val="bg1">
                    <a:lumMod val="75000"/>
                  </a:schemeClr>
                </a:solidFill>
              </a:rPr>
              <a:t>Introduction</a:t>
            </a:r>
          </a:p>
          <a:p>
            <a:pPr>
              <a:buFont typeface="Wingdings" pitchFamily="2" charset="2"/>
              <a:buChar char="v"/>
            </a:pPr>
            <a:r>
              <a:rPr lang="en-US" dirty="0"/>
              <a:t>New Deep Learning method for Loop Modeling</a:t>
            </a:r>
          </a:p>
          <a:p>
            <a:pPr lvl="1">
              <a:buFont typeface="Wingdings" pitchFamily="2" charset="2"/>
              <a:buChar char="v"/>
            </a:pPr>
            <a:r>
              <a:rPr lang="en-US" dirty="0">
                <a:solidFill>
                  <a:schemeClr val="bg1">
                    <a:lumMod val="75000"/>
                  </a:schemeClr>
                </a:solidFill>
              </a:rPr>
              <a:t>Problem formulation</a:t>
            </a:r>
          </a:p>
          <a:p>
            <a:pPr lvl="1">
              <a:buFont typeface="Wingdings" pitchFamily="2" charset="2"/>
              <a:buChar char="v"/>
            </a:pPr>
            <a:r>
              <a:rPr lang="en-US" dirty="0">
                <a:solidFill>
                  <a:srgbClr val="C00000"/>
                </a:solidFill>
              </a:rPr>
              <a:t>Related work</a:t>
            </a:r>
          </a:p>
          <a:p>
            <a:pPr lvl="1">
              <a:buFont typeface="Wingdings" pitchFamily="2" charset="2"/>
              <a:buChar char="v"/>
            </a:pPr>
            <a:r>
              <a:rPr lang="en-US" dirty="0">
                <a:solidFill>
                  <a:schemeClr val="bg1">
                    <a:lumMod val="75000"/>
                  </a:schemeClr>
                </a:solidFill>
              </a:rPr>
              <a:t>Methods</a:t>
            </a:r>
          </a:p>
          <a:p>
            <a:pPr lvl="1">
              <a:buFont typeface="Wingdings" pitchFamily="2" charset="2"/>
              <a:buChar char="v"/>
            </a:pPr>
            <a:r>
              <a:rPr lang="en-US" dirty="0">
                <a:solidFill>
                  <a:schemeClr val="bg1">
                    <a:lumMod val="75000"/>
                  </a:schemeClr>
                </a:solidFill>
              </a:rPr>
              <a:t>Experiments</a:t>
            </a:r>
          </a:p>
          <a:p>
            <a:pPr lvl="1">
              <a:buFont typeface="Wingdings" pitchFamily="2" charset="2"/>
              <a:buChar char="v"/>
            </a:pPr>
            <a:r>
              <a:rPr lang="en-US" dirty="0">
                <a:solidFill>
                  <a:schemeClr val="bg1">
                    <a:lumMod val="75000"/>
                  </a:schemeClr>
                </a:solidFill>
              </a:rPr>
              <a:t>Summary</a:t>
            </a:r>
          </a:p>
          <a:p>
            <a:pPr>
              <a:buFont typeface="Wingdings" pitchFamily="2" charset="2"/>
              <a:buChar char="v"/>
            </a:pPr>
            <a:r>
              <a:rPr lang="en-US" dirty="0">
                <a:solidFill>
                  <a:schemeClr val="bg1">
                    <a:lumMod val="75000"/>
                  </a:schemeClr>
                </a:solidFill>
              </a:rPr>
              <a:t>DL-Pro method for protein quality classification</a:t>
            </a:r>
          </a:p>
          <a:p>
            <a:pPr>
              <a:buFont typeface="Wingdings" pitchFamily="2" charset="2"/>
              <a:buChar char="v"/>
            </a:pPr>
            <a:r>
              <a:rPr lang="en-US" dirty="0">
                <a:solidFill>
                  <a:schemeClr val="bg1">
                    <a:lumMod val="75000"/>
                  </a:schemeClr>
                </a:solidFill>
              </a:rPr>
              <a:t>Deep learning methods for single-model QA</a:t>
            </a:r>
          </a:p>
          <a:p>
            <a:pPr>
              <a:buFont typeface="Wingdings" pitchFamily="2" charset="2"/>
              <a:buChar char="v"/>
            </a:pPr>
            <a:r>
              <a:rPr lang="en-US" dirty="0">
                <a:solidFill>
                  <a:schemeClr val="bg1">
                    <a:lumMod val="75000"/>
                  </a:schemeClr>
                </a:solidFill>
              </a:rPr>
              <a:t>Summary &amp; Future Work</a:t>
            </a:r>
          </a:p>
          <a:p>
            <a:pPr lvl="1"/>
            <a:endParaRPr lang="en-US" dirty="0"/>
          </a:p>
          <a:p>
            <a:endParaRPr lang="en-US"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oAMBIgACEQEDEQH/xAAcAAABBAMBAAAAAAAAAAAAAAAABQYHCAECBAP/xABMEAABAwIBBAwMBAMECwAAAAABAAIDBAURBgchMRITFEFRVGFxcoGy0RUiMzU2UnORkpOhsTJCU8EWI/BDRHThFyQmRWJjgpSzwtL/xAAbAQABBQEBAAAAAAAAAAAAAAAAAQIEBQYDB//EADERAAIBAwEFBgYBBQAAAAAAAAABAgMEEQUSITFBUQYUcZGhsRMWM1Nh4cEiIzRCUv/aAAwDAQACEQMRAD8AnFecszIhi7Ryr0TFztzyw5IXB0Mjo3BrcHMcQR47dRCAHablTjW5Y8JU/rfVVN3dW8eq/wDuH96zu+t49VfPd3oDBbHwlT+t9UeEqf1vqqnbvrePVXz3d6N31vHqr57u9AYLY+Eqf1vqjwnT+t9VU7d9bx6q+e7vWN3VvHqv57u9AYLax18LzgCuppBGIVSbderjbq+nrIqyqe6GRr9i6ZxDgNYIJw0jQrP5NXSG622CqgeHRzMD2nHWCgBWe9rBi4rkdcoAcC5NHOnlGbHYJ3QPAqpv5UOn8x3+oYnqVet31x119YeU1D+9AFsvCVP631R4Sp/W+qqdu+t49VfPd3o3fW8eqvnu70Bgtj4Sp/W+qPCVP631VTt31vHqr57u9G763j1V893egMFsfCVP631WRcoCcAVU3d9bx6q+e7vWklfXCNxFfVg4H+8P70AW/jkbIMW763SJklI6Sy0jnuLjtLNJ5gltAAdSYOeD0OuHRb22p/HUmDng9Drh0W9tqAK7LBOAxOgLKUsmmtflDbmvaHNNQ0FrtRCbKWymxy37hK22P9RnxBG2x/qM+IKedxUnFKf5TUbipOKU/wApvcs/8xU/tvzJnc5dSBttj/UZ8QQJGEgB7cTyqedxUnFKf5Te5Ydb6J7Sx9FTlrhgQYm6R7kvzDS/4fmHc5dSCuRS1mXyj2ulqLRO7TT/AMyHE62OJxHUe0FG+UVpfZbtLRO2RjHjQvdrcw6uvePMvGz3Ke0XGKupcNsjBGB1OBGGB5NR6lfwnGcVKPBkNrDwxzZ1L8bzlI6nieTT0OMYwOgvP4j1YAe9MwnAYk6ls5znuc6R2ye4lznHWTrJTpzfWXwldTVzsDqWkOJB1Pk3h1a/cudetGjTdSXBCwjtPCGltsf6jPiCNui/UZ8QU97mp+Lw/LCNzQcXh+WFR/MNP7b8yX3OXUgTbov1GfEEbbH+oz4gp73NBxeH5YWk1NBtMn8iH8J/sxwJY9oKbaWw/MR2cks5IKWkvkn9Eog8hH0QiXyT+iVoSGWsyO8yUnsWdkJeSDkd5kpPYM7IS8gQDqTBzweh1w6Le21P46kwc8HodcOi3ttQBXZbRSPhkZJE90cjCHNc04EEb4K1QgcS/kVd57xZBNV4OnikMT3DRs8MCDz4EYpeTPzYeYqj/FO7LU8FgdShGF1OMeGS1ovNNNghC56SshqzO2IgvglMUjcdLSP8iCoijJptcjruEDL6y+FLRuiBuNVR4vbgNLmfmH79SigEEYjUVPyiDLOzeBry/am4UtQTJBwAfmb1H6ELTaFebS+BLlvRBuqf+6ESGKSeaOGFpfLI4NY0b7idCmqwWuOzWmCijwJaMZHD87zrP9bwCZWbWy7bO+71DPEixjpsd9xHjO6gcOsqRVH12825qhF7lxH2tPC22CFyur4G3RltDsah0Dpy31WBwGnnJ+hXUqGUJQxtc95LTT4AmVnHvdbbxSUVDIYRUNc+SRv4sAQMAd7Wnqo4zqecbb7CTtNVlo0Izu4qSzx9jhcvFPcMgDAADUFrL5J/RK3Wkvkn9ErblWWsyO8yUnsGdkJeSDkd5kpPYM7IS8gQDqTBzweh1w6Le21P46kwc8HodcOi3ttQBXZCEIHEm5sPMVT/AIp3ZangmlmyhkZk9I+Rpa2aoc6Mn8wwAx5sQU7Vg9Uad3Px/gtaH00AUa0978C5eXHb34Uc9RsJsToboGD+r7EqSgoYyuY5uU9yD2kYzbIAjWCBp5lN0OnCrKpTnwaOd1JxSaJnSPlTZGX21mn2TWTsds4ZD+R3+YJSXm+vnhG3bhqH41VIMMSdL4949Wo9XCnYq6pGrZXGFxR1i1VhlnPb6OG30UFHTDCKFga3hPKeU6Si4VkFvopauqdsYYm7J3CeQcpXQo2zj3vdNWLTA4GGAh05B/FJvN6vueRdbK2le3GHw4sSrNU4GchLhPdMtKutqvKS0khwGpo2cYDRyAaFJCjHNhFI6/1Ewa4xspHNc/DQCXsIHPoKk5d9bUVc4jySGW2djLBRxnU85W32EnaapHUc51Gu3fbX7E7HapBjhox2Q0JNE/zF4P2C6+mMhaS+Sf0St1pL5J/RK2pWFrMjvMlJ7BnZCXkg5HeZKT2DOyEvIEA6kwc8HodcOi3ttT+OpMHPB6HXDot7bUAV2XfYIIqm90MFRGJIpJ2tex2pw4CuBetLUS0lTFUwO2MsTg5hwxwITZpuLSHLiid2MbGxrGNaxrRgGtGAHMFlRH/Gt/44PlN7kfxpf+OD5Te5ZR6Bct5cl6lgruC5EuJpZyqWndYHVZhjNTHJGxsuHjBpdpGPAmh/Gl/44PlN7lyXPKS7XSkdSV1SJIXOa4tEYGkHEbyk2ej3FvWjUclhcRlS5hOLWDmstyltFzhroNcZ8ZvrtOtv9cAU10lVDW0sNVTPD4ZmhzHDfBUDpWtmUl1tdKKWiqthCHFwaWB2GOvWp+p6b3tRcHiS9jjQrfD3MlDKm9NsdokqW4Gof4kDTvuO/wAwGnqUMvc5znPe4ue4lznO1uJ1kruu13rrxLHJcJ9tdE0tZ4oAGJxOrmHuXCuunWKtKWy97fEbWq/ElkmvJylp6SyUbaaFkQdCxztiMNk4gEk8JSkohgyxvsEEcMVW0RxtDWjamnADQN5b/wAbZQccb8lvcqWtodzUqOe0t/iSo3UIpLBLa5LnRUlfRvhrYI54wC4NeMcDhrHAeVRf/G2UHHG/Jb3LDstb8WkGsbgRgf5Te5JT0O5pzUlJbvEJXUGsYG3ES6JhJxJaD9ES+Sf0StmtDWho1AYLWXyT+iVqyvLWZHeZKT2DOyEvJByO8yUnsGdkJeQIB1Jg54PQ64dFvban8dSYOeD0OuHRb22oArshCU8mSBlFbSSAN0NTZy2YtjkstITMD6p9yMDwH3KftWgrCzr7Qr7fr+ib3P8AJAWB4D7lnYn1T7lPi2Z+NuvWEq7Qpv6fr+gdpjmQAhB0kk4azp4ULRLgQnxBGGOpCcOQJ/2rouaTsOTKs/h05TxwWRYrLwN7A8B9yMDwH3KfULP/ADEvt+v6Jnc/yQFgeA+5GB9U+5T6sP8AJv04eKfslj2gUml8P1/QjtMLOSA1pL5J/RKxB5CPoj7LMvkn9ErRkItZkd5kpPYM7IS8kHI7zJSewZ2Ql5AgHUmDng9Drh0W9tqfx1Jg54PQ64dFvbagCuyAcNOJHMhCBxLGb6vnrsn/APWpHSPglMQeTiS3AEYnkxw6k5Uz82HmKp/xTuy1PBYLU4qN3NJcy2oPNNAmXnMuNVSUlJTU0r4m1DnbYWHAuAA0Y8GlPRMDOr/uznl/9V00iKleQyuvsNuHimxgoQhbkqwWWucwhzHuY4HQ5pwI5isIQBMmR9dNcsnKOqqnF8pDmOedbti4txPKcEspuZvfRKjH/FL/AOV6ca8+vYqNzUS6st6TzBAmHnQuNTA6ioYJnxxSse+TYHAvwIAB5NafijjOp5xtvsJO01S9FipXkU119jnctqnuGStJfJv6JW60l8k/olbYqy1mR3mSk9gzshLyQcjvMlJ7BnZCXkCAdSYOeD0OuHRb22p/JjZ3IXS5G3PYjHYw7M8zSCfoCgCuKEIQOJJzWyh1rrYcfGZUB3UWjuT0UP5G3ptku+2Tkiknbtc+H5dOh3V9ieBS9G9ksbZInNexwxa5pxBHCCsbrVvKncupykWVtNOGDZIGWOT7r9QMbA9rKqB2yiL8di7HQWnvS+hVdCvOhUVSHFHeUVJYZB9dZ7lb3EVlDPFhrdsdk33jEJO26L9RnxBWBxI1IOnXrWgh2i3f1U/Uhuz6MgBj2SODY3Bzjqa04k9SW7Tkvd7o8bVSSQxHXNUNLGj36T1BTIDhoGgciE2p2hk1/bhh/lixtFzZx2e3R2m2QUMLiWwt2OJ1uOsnrJK7EIWenNzk5S4smJJLCBRpnRla69UcIOmKmLj/ANTj/wDKkOvraa3Ur6qslbFCzW5x18g4SoZvtzfeLrPXPbsBI7BjPVYNDR7v3V7oNvJ1nWa3Je5Fu5rZ2TgWkvkn9ErdayNLmOa0YucCAOFawri1eR3mSk9gzshLyRclYnQ2emY4YFsTQRy4JaQICTr3RMrqGWCRuyY9pa4cIOgpRWHDEYIAqVlBZp7Ddqi3VDHDanfy3HU9n5XD+taTlZDL/Imlyko96KqjBMM4biWHgPC074UAX2yV9hrTSXKAxuJ8R4HiyDhaf21oFE7fxSrZcoLnZfFoqj+TjiYJBsmHq3urBJSEydONSOzNZQ5Np5RItvzi0r9i24UUsR33wkPb7jgfulynyvsE4BFzhix3pwY/uFDyFVVdEtZvMcrwO8bqoicYLtbagbKC40cg4WTsP7roFRARiJ4iOR4UCOY134mg84WNqi/TZ8IUZ9nqXKb8jp3yXQns1VONdRDh7QLnmvFqgGM9zoo+lUMH7qDNqj/TZ8IWWta38LQOYIXZ6lzm/JB3yXQmKoywsEAJ8IxS4b0AMn2CQLnnGj2JZa6F5O9LUnAfCNPvIUfIUqjotrTeWs+JzldVHuOy6XSuus4muFQ+Z7fwg4BrOYDQFxoQrWMVFYitxHbbeWCcmQGT8l/yip2bEmlpntmndvaDi1vWfoCvDJbJO55TTtbRxmOmxwfVPHijm9Y8g6yrC5H5LUeTtvZS0serS57tLnuOsk/1wbycILtFCIYGtw3l0LAGAWUCAhCEAYc0EaQke95PUF4pXwVtNHNG7W17cdPDz8qWUIAgzKLNBLE58tjqfF3oKjThyB+v34phXLJa/WvZbttVQ1o/PGNsaRw4tx+qte5rXaxiueSjgk/E0e5AFP3Oa15YTg8a2nQfctlaytyattYMKikglH/MjDvukWpzbZOTnE2mlG/4sex+yBclbd9CsM/NVk67+4Ac0jh+68v9EuTvE3/Of3oDJX5CsE3NNk6047jceeZ/evZmazJxuu2xu6TnH90BkrudGtZga6ofsKdrpn+rE0uPuCstS5vMnqYgx2mkBHDED90t0tioqZobDBGwDea0BAZK32vIfKO5vaIrc+GM/wBpUODB7vxfRSLk1mipYXNmvMpq3jTtQGxiHIRrd16ORSzHTRM/C0L2AA1IEOK32ynooWRwRMjYwYNa1oAA5l2gYallCAB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guyen\Desktop\mizzou_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
            <a:ext cx="612774" cy="6127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85800" y="612776"/>
            <a:ext cx="80772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3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16414</TotalTime>
  <Words>2797</Words>
  <Application>Microsoft Office PowerPoint</Application>
  <PresentationFormat>On-screen Show (4:3)</PresentationFormat>
  <Paragraphs>598</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SimSun</vt:lpstr>
      <vt:lpstr>Arial</vt:lpstr>
      <vt:lpstr>Calibri</vt:lpstr>
      <vt:lpstr>Cambria Math</vt:lpstr>
      <vt:lpstr>Times New Roman</vt:lpstr>
      <vt:lpstr>Wingdings</vt:lpstr>
      <vt:lpstr>Office Theme</vt:lpstr>
      <vt:lpstr>Deep Learning Methods for Protein Predictions</vt:lpstr>
      <vt:lpstr>Agenda</vt:lpstr>
      <vt:lpstr>Agenda</vt:lpstr>
      <vt:lpstr>Protein Prediction Problem</vt:lpstr>
      <vt:lpstr>Framework</vt:lpstr>
      <vt:lpstr>Main Contributions </vt:lpstr>
      <vt:lpstr>Agenda</vt:lpstr>
      <vt:lpstr>Problem Formulation</vt:lpstr>
      <vt:lpstr>Agenda</vt:lpstr>
      <vt:lpstr>Current Loop Modeling Methods</vt:lpstr>
      <vt:lpstr>Distance Matrix</vt:lpstr>
      <vt:lpstr>Deep Convolutional Neural Networks</vt:lpstr>
      <vt:lpstr>Residual Neural Networks</vt:lpstr>
      <vt:lpstr>Agenda</vt:lpstr>
      <vt:lpstr>Framework of 5 proposed methods</vt:lpstr>
      <vt:lpstr>ConLooper Method</vt:lpstr>
      <vt:lpstr>Agenda</vt:lpstr>
      <vt:lpstr>Dataset</vt:lpstr>
      <vt:lpstr>ConLooper with set CASP</vt:lpstr>
      <vt:lpstr>Determining the best configuration for ConLooper</vt:lpstr>
      <vt:lpstr>ResLooper with set CASP</vt:lpstr>
      <vt:lpstr>Determining the best configuration for ResLooper</vt:lpstr>
      <vt:lpstr>Comparing Performance Between Methods</vt:lpstr>
      <vt:lpstr>Comparing Performance Between Methods</vt:lpstr>
      <vt:lpstr>Comparing Performance Between Methods</vt:lpstr>
      <vt:lpstr>Agenda</vt:lpstr>
      <vt:lpstr>Summary</vt:lpstr>
      <vt:lpstr>Agenda</vt:lpstr>
      <vt:lpstr>Problem Formulation</vt:lpstr>
      <vt:lpstr>Agenda</vt:lpstr>
      <vt:lpstr>Structures Similarity</vt:lpstr>
      <vt:lpstr>Distance Matrix</vt:lpstr>
      <vt:lpstr>Protein Model Quality Assessment</vt:lpstr>
      <vt:lpstr>Protein Model Quality Assessment</vt:lpstr>
      <vt:lpstr>Deep Learning</vt:lpstr>
      <vt:lpstr>Deep Learning</vt:lpstr>
      <vt:lpstr>Agenda</vt:lpstr>
      <vt:lpstr>Classification using scoring functions</vt:lpstr>
      <vt:lpstr>ECReg Algorithm</vt:lpstr>
      <vt:lpstr>Classification using Distance Matrix</vt:lpstr>
      <vt:lpstr>DL-Pro Algorithm</vt:lpstr>
      <vt:lpstr>Classification using Distance Matrix</vt:lpstr>
      <vt:lpstr>Classification using Distance Matrix</vt:lpstr>
      <vt:lpstr>Agenda</vt:lpstr>
      <vt:lpstr>Dataset</vt:lpstr>
      <vt:lpstr>ECReg Classification Result</vt:lpstr>
      <vt:lpstr>DL-Pro &amp; FFNN-Pro Classification Results</vt:lpstr>
      <vt:lpstr>Summary Classifiers</vt:lpstr>
      <vt:lpstr>Agenda</vt:lpstr>
      <vt:lpstr>Summary</vt:lpstr>
      <vt:lpstr>Agenda</vt:lpstr>
      <vt:lpstr>Problem Formulation</vt:lpstr>
      <vt:lpstr>Agenda</vt:lpstr>
      <vt:lpstr>Continuous Distributed Representation of Protein Sequences</vt:lpstr>
      <vt:lpstr>Continuous Distributed Representation of Protein Sequences</vt:lpstr>
      <vt:lpstr>CASP11: QA</vt:lpstr>
      <vt:lpstr>Agenda</vt:lpstr>
      <vt:lpstr>Training DeepCon-QA</vt:lpstr>
      <vt:lpstr>Prediction with DeepCon-QA</vt:lpstr>
      <vt:lpstr>Agenda</vt:lpstr>
      <vt:lpstr>Dataset</vt:lpstr>
      <vt:lpstr>DeepCon-QA with set PDB25</vt:lpstr>
      <vt:lpstr>DeepCon-QA with set PDB25-hard</vt:lpstr>
      <vt:lpstr>DeepCon-QA with set QA20</vt:lpstr>
      <vt:lpstr>Agenda</vt:lpstr>
      <vt:lpstr>Summary</vt:lpstr>
      <vt:lpstr>Agenda</vt:lpstr>
      <vt:lpstr>Summary</vt:lpstr>
      <vt:lpstr>Future Work</vt:lpstr>
      <vt:lpstr>THANK YOU!</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Meeting</dc:title>
  <dc:creator>Nguyen</dc:creator>
  <cp:lastModifiedBy>Son Nguyen</cp:lastModifiedBy>
  <cp:revision>1110</cp:revision>
  <dcterms:created xsi:type="dcterms:W3CDTF">2012-03-09T18:26:00Z</dcterms:created>
  <dcterms:modified xsi:type="dcterms:W3CDTF">2017-07-18T10:29:33Z</dcterms:modified>
</cp:coreProperties>
</file>