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5"/>
  </p:notesMasterIdLst>
  <p:sldIdLst>
    <p:sldId id="256" r:id="rId2"/>
    <p:sldId id="488" r:id="rId3"/>
    <p:sldId id="679" r:id="rId4"/>
    <p:sldId id="639" r:id="rId5"/>
    <p:sldId id="647" r:id="rId6"/>
    <p:sldId id="690" r:id="rId7"/>
    <p:sldId id="680" r:id="rId8"/>
    <p:sldId id="640" r:id="rId9"/>
    <p:sldId id="648" r:id="rId10"/>
    <p:sldId id="656" r:id="rId11"/>
    <p:sldId id="657" r:id="rId12"/>
    <p:sldId id="658" r:id="rId13"/>
    <p:sldId id="652" r:id="rId14"/>
    <p:sldId id="681" r:id="rId15"/>
    <p:sldId id="642" r:id="rId16"/>
    <p:sldId id="691" r:id="rId17"/>
    <p:sldId id="649" r:id="rId18"/>
    <p:sldId id="694" r:id="rId19"/>
    <p:sldId id="696" r:id="rId20"/>
    <p:sldId id="697" r:id="rId21"/>
    <p:sldId id="682" r:id="rId22"/>
    <p:sldId id="493" r:id="rId23"/>
    <p:sldId id="645" r:id="rId24"/>
    <p:sldId id="646" r:id="rId25"/>
    <p:sldId id="653" r:id="rId26"/>
    <p:sldId id="683" r:id="rId27"/>
    <p:sldId id="563" r:id="rId28"/>
    <p:sldId id="684" r:id="rId29"/>
    <p:sldId id="705" r:id="rId30"/>
    <p:sldId id="704" r:id="rId31"/>
    <p:sldId id="700" r:id="rId32"/>
    <p:sldId id="685" r:id="rId33"/>
    <p:sldId id="706" r:id="rId34"/>
    <p:sldId id="708" r:id="rId35"/>
    <p:sldId id="707" r:id="rId36"/>
    <p:sldId id="664" r:id="rId37"/>
    <p:sldId id="665" r:id="rId38"/>
    <p:sldId id="714" r:id="rId39"/>
    <p:sldId id="715" r:id="rId40"/>
    <p:sldId id="718" r:id="rId41"/>
    <p:sldId id="687" r:id="rId42"/>
    <p:sldId id="668" r:id="rId43"/>
    <p:sldId id="709" r:id="rId44"/>
    <p:sldId id="710" r:id="rId45"/>
    <p:sldId id="669" r:id="rId46"/>
    <p:sldId id="671" r:id="rId47"/>
    <p:sldId id="712" r:id="rId48"/>
    <p:sldId id="713" r:id="rId49"/>
    <p:sldId id="675" r:id="rId50"/>
    <p:sldId id="711" r:id="rId51"/>
    <p:sldId id="716" r:id="rId52"/>
    <p:sldId id="676" r:id="rId53"/>
    <p:sldId id="562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9" autoAdjust="0"/>
    <p:restoredTop sz="98226" autoAdjust="0"/>
  </p:normalViewPr>
  <p:slideViewPr>
    <p:cSldViewPr>
      <p:cViewPr>
        <p:scale>
          <a:sx n="75" d="100"/>
          <a:sy n="75" d="100"/>
        </p:scale>
        <p:origin x="-32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" y="1297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888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Mizzou\DrShangLab\NeuralNets\coding\wcci1\output\wcci1_result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Mizzou\DrShangLab\NeuralNets\coding\wcci1\output\wcci1_resul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Sheet1!$A$22:$D$22</c:f>
              <c:strCache>
                <c:ptCount val="4"/>
                <c:pt idx="0">
                  <c:v>EC-OpusCA</c:v>
                </c:pt>
                <c:pt idx="1">
                  <c:v>EC-DOPE </c:v>
                </c:pt>
                <c:pt idx="2">
                  <c:v>EC-RW</c:v>
                </c:pt>
                <c:pt idx="3">
                  <c:v>EC-DFIRE</c:v>
                </c:pt>
              </c:strCache>
            </c:strRef>
          </c:cat>
          <c:val>
            <c:numRef>
              <c:f>Sheet1!$A$23:$D$23</c:f>
              <c:numCache>
                <c:formatCode>General</c:formatCode>
                <c:ptCount val="4"/>
                <c:pt idx="0">
                  <c:v>0.6665000000000002</c:v>
                </c:pt>
                <c:pt idx="1">
                  <c:v>0.65780000000000038</c:v>
                </c:pt>
                <c:pt idx="2">
                  <c:v>0.67550000000000021</c:v>
                </c:pt>
                <c:pt idx="3">
                  <c:v>0.75000000000000022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7587072"/>
        <c:axId val="87599360"/>
      </c:barChart>
      <c:catAx>
        <c:axId val="87587072"/>
        <c:scaling>
          <c:orientation val="minMax"/>
        </c:scaling>
        <c:delete val="0"/>
        <c:axPos val="b"/>
        <c:majorTickMark val="out"/>
        <c:minorTickMark val="none"/>
        <c:tickLblPos val="nextTo"/>
        <c:crossAx val="87599360"/>
        <c:crosses val="autoZero"/>
        <c:auto val="1"/>
        <c:lblAlgn val="ctr"/>
        <c:lblOffset val="100"/>
        <c:noMultiLvlLbl val="0"/>
      </c:catAx>
      <c:valAx>
        <c:axId val="87599360"/>
        <c:scaling>
          <c:orientation val="minMax"/>
          <c:max val="0.8"/>
          <c:min val="0.5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Accuracy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8758707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Sheet3!$D$8:$H$8</c:f>
              <c:strCache>
                <c:ptCount val="5"/>
                <c:pt idx="0">
                  <c:v>EC-DFIRE</c:v>
                </c:pt>
                <c:pt idx="1">
                  <c:v>FFNN</c:v>
                </c:pt>
                <c:pt idx="2">
                  <c:v>DL-Pro1</c:v>
                </c:pt>
                <c:pt idx="3">
                  <c:v>DL-Pro2</c:v>
                </c:pt>
                <c:pt idx="4">
                  <c:v>SVM</c:v>
                </c:pt>
              </c:strCache>
            </c:strRef>
          </c:cat>
          <c:val>
            <c:numRef>
              <c:f>Sheet3!$D$9:$H$9</c:f>
              <c:numCache>
                <c:formatCode>General</c:formatCode>
                <c:ptCount val="5"/>
                <c:pt idx="0">
                  <c:v>0.75</c:v>
                </c:pt>
                <c:pt idx="1">
                  <c:v>0.7</c:v>
                </c:pt>
                <c:pt idx="2">
                  <c:v>0.78</c:v>
                </c:pt>
                <c:pt idx="3">
                  <c:v>0.76</c:v>
                </c:pt>
                <c:pt idx="4">
                  <c:v>0.77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0014976"/>
        <c:axId val="40016512"/>
      </c:barChart>
      <c:catAx>
        <c:axId val="40014976"/>
        <c:scaling>
          <c:orientation val="minMax"/>
        </c:scaling>
        <c:delete val="0"/>
        <c:axPos val="b"/>
        <c:majorTickMark val="out"/>
        <c:minorTickMark val="none"/>
        <c:tickLblPos val="nextTo"/>
        <c:crossAx val="40016512"/>
        <c:crosses val="autoZero"/>
        <c:auto val="1"/>
        <c:lblAlgn val="ctr"/>
        <c:lblOffset val="100"/>
        <c:noMultiLvlLbl val="0"/>
      </c:catAx>
      <c:valAx>
        <c:axId val="4001651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Accuracy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40014976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666F9-8770-40B5-8C7F-36FF04F6A5C6}" type="datetimeFigureOut">
              <a:rPr lang="en-US" smtClean="0"/>
              <a:t>7/25/2014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51C537-8015-4C7B-ABAB-D9E5E8163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038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27D38-438D-463E-80B2-6AE25DFB4CC0}" type="datetimeFigureOut">
              <a:rPr lang="en-US" smtClean="0"/>
              <a:t>7/25/2014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9B7D8-0360-42B7-8686-156956FD0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889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27D38-438D-463E-80B2-6AE25DFB4CC0}" type="datetimeFigureOut">
              <a:rPr lang="en-US" smtClean="0"/>
              <a:t>7/25/2014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9B7D8-0360-42B7-8686-156956FD0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270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27D38-438D-463E-80B2-6AE25DFB4CC0}" type="datetimeFigureOut">
              <a:rPr lang="en-US" smtClean="0"/>
              <a:t>7/25/2014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9B7D8-0360-42B7-8686-156956FD0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708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27D38-438D-463E-80B2-6AE25DFB4CC0}" type="datetimeFigureOut">
              <a:rPr lang="en-US" smtClean="0"/>
              <a:t>7/25/2014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9B7D8-0360-42B7-8686-156956FD0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565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27D38-438D-463E-80B2-6AE25DFB4CC0}" type="datetimeFigureOut">
              <a:rPr lang="en-US" smtClean="0"/>
              <a:t>7/25/2014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9B7D8-0360-42B7-8686-156956FD0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089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27D38-438D-463E-80B2-6AE25DFB4CC0}" type="datetimeFigureOut">
              <a:rPr lang="en-US" smtClean="0"/>
              <a:t>7/25/2014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9B7D8-0360-42B7-8686-156956FD0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816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27D38-438D-463E-80B2-6AE25DFB4CC0}" type="datetimeFigureOut">
              <a:rPr lang="en-US" smtClean="0"/>
              <a:t>7/25/2014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9B7D8-0360-42B7-8686-156956FD0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327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27D38-438D-463E-80B2-6AE25DFB4CC0}" type="datetimeFigureOut">
              <a:rPr lang="en-US" smtClean="0"/>
              <a:t>7/25/2014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9B7D8-0360-42B7-8686-156956FD0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191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27D38-438D-463E-80B2-6AE25DFB4CC0}" type="datetimeFigureOut">
              <a:rPr lang="en-US" smtClean="0"/>
              <a:t>7/25/2014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9B7D8-0360-42B7-8686-156956FD0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67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27D38-438D-463E-80B2-6AE25DFB4CC0}" type="datetimeFigureOut">
              <a:rPr lang="en-US" smtClean="0"/>
              <a:t>7/25/2014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9B7D8-0360-42B7-8686-156956FD0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692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27D38-438D-463E-80B2-6AE25DFB4CC0}" type="datetimeFigureOut">
              <a:rPr lang="en-US" smtClean="0"/>
              <a:t>7/25/2014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9B7D8-0360-42B7-8686-156956FD0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44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327D38-438D-463E-80B2-6AE25DFB4CC0}" type="datetimeFigureOut">
              <a:rPr lang="en-US" smtClean="0"/>
              <a:t>7/25/2014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A9B7D8-0360-42B7-8686-156956FD0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460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20000"/>
                <a:lumOff val="80000"/>
              </a:scheme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772400" cy="1470025"/>
          </a:xfrm>
        </p:spPr>
        <p:txBody>
          <a:bodyPr>
            <a:noAutofit/>
          </a:bodyPr>
          <a:lstStyle/>
          <a:p>
            <a:r>
              <a:rPr lang="en-US" sz="4800" b="1" i="1" dirty="0" smtClean="0">
                <a:solidFill>
                  <a:srgbClr val="0070C0"/>
                </a:solidFill>
              </a:rPr>
              <a:t>Deep Learning Methods for Protein Predictions</a:t>
            </a:r>
            <a:endParaRPr lang="en-US" sz="6600" dirty="0"/>
          </a:p>
        </p:txBody>
      </p:sp>
      <p:pic>
        <p:nvPicPr>
          <p:cNvPr id="4" name="Picture 5" descr="C:\Users\Nguyen\Desktop\mizzou_logo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5240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2057400" y="3429000"/>
            <a:ext cx="4876800" cy="0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ubtitle 2"/>
          <p:cNvSpPr txBox="1">
            <a:spLocks/>
          </p:cNvSpPr>
          <p:nvPr/>
        </p:nvSpPr>
        <p:spPr>
          <a:xfrm>
            <a:off x="914399" y="4267200"/>
            <a:ext cx="6596149" cy="1143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Master’s Thesis Defense – Comprehensive Defense</a:t>
            </a:r>
          </a:p>
          <a:p>
            <a:pPr algn="l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Son P. Nguyen</a:t>
            </a:r>
          </a:p>
          <a:p>
            <a:pPr algn="l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Advisor: Yi Shang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30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1644" y="7937"/>
            <a:ext cx="7801356" cy="604839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/>
              <a:t>Protein Model Quality </a:t>
            </a:r>
            <a:r>
              <a:rPr lang="en-US" b="1" dirty="0" smtClean="0"/>
              <a:t>Assessment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6096000"/>
          </a:xfrm>
        </p:spPr>
        <p:txBody>
          <a:bodyPr>
            <a:normAutofit/>
          </a:bodyPr>
          <a:lstStyle/>
          <a:p>
            <a:r>
              <a:rPr lang="en-US" dirty="0" smtClean="0"/>
              <a:t>Consensus methods</a:t>
            </a:r>
          </a:p>
          <a:p>
            <a:pPr lvl="1"/>
            <a:r>
              <a:rPr lang="en-US" dirty="0" smtClean="0"/>
              <a:t>Structures more similar to others are better</a:t>
            </a:r>
          </a:p>
          <a:p>
            <a:pPr lvl="1"/>
            <a:r>
              <a:rPr lang="en-US" i="1" dirty="0" smtClean="0"/>
              <a:t>Naive Consensus</a:t>
            </a:r>
          </a:p>
          <a:p>
            <a:pPr lvl="1"/>
            <a:r>
              <a:rPr lang="en-US" dirty="0" smtClean="0"/>
              <a:t>Similar methods</a:t>
            </a:r>
          </a:p>
          <a:p>
            <a:pPr lvl="2"/>
            <a:r>
              <a:rPr lang="en-US" dirty="0" err="1" smtClean="0"/>
              <a:t>QMEANclust</a:t>
            </a:r>
            <a:r>
              <a:rPr lang="en-US" dirty="0" smtClean="0"/>
              <a:t>, United3D, MULTICOM, </a:t>
            </a:r>
            <a:r>
              <a:rPr lang="en-US" dirty="0" err="1" smtClean="0"/>
              <a:t>ModFOLDclust</a:t>
            </a:r>
            <a:r>
              <a:rPr lang="en-US" dirty="0" smtClean="0"/>
              <a:t>, etc.</a:t>
            </a:r>
          </a:p>
          <a:p>
            <a:pPr lvl="1"/>
            <a:r>
              <a:rPr lang="en-US" dirty="0" smtClean="0"/>
              <a:t>Pros</a:t>
            </a:r>
          </a:p>
          <a:p>
            <a:pPr lvl="2"/>
            <a:r>
              <a:rPr lang="en-US" dirty="0" smtClean="0"/>
              <a:t>The accuracy is very good</a:t>
            </a:r>
          </a:p>
          <a:p>
            <a:pPr lvl="1"/>
            <a:r>
              <a:rPr lang="en-US" dirty="0" smtClean="0"/>
              <a:t>Cons</a:t>
            </a:r>
          </a:p>
          <a:p>
            <a:pPr lvl="2"/>
            <a:r>
              <a:rPr lang="en-US" dirty="0" smtClean="0"/>
              <a:t>Need a diversify pool of models</a:t>
            </a:r>
          </a:p>
          <a:p>
            <a:pPr lvl="2"/>
            <a:r>
              <a:rPr lang="en-US" dirty="0" smtClean="0"/>
              <a:t>Can’t do QA for single model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sz="2000" dirty="0"/>
          </a:p>
        </p:txBody>
      </p:sp>
      <p:sp>
        <p:nvSpPr>
          <p:cNvPr id="4" name="AutoShape 2" descr="data:image/jpeg;base64,/9j/4AAQSkZJRgABAQAAAQABAAD/2wCEAAkGBwgHBgkIBwgKCgkLDRYPDQwMDRsUFRAWIB0iIiAdHx8kKDQsJCYxJx8fLT0tMTU3Ojo6Iys/RD84QzQ5OjcBCgoKDQwNGg8PGjclHyU3Nzc3Nzc3Nzc3Nzc3Nzc3Nzc3Nzc3Nzc3Nzc3Nzc3Nzc3Nzc3Nzc3Nzc3Nzc3Nzc3N//AABEIAKAAoAMBIgACEQEDEQH/xAAcAAABBAMBAAAAAAAAAAAAAAAABQYHCAECBAP/xABMEAABAwIBBAwMBAMECwAAAAABAAIDBAURBgchMRITFEFRVGFxcoGy0RUiMzU2UnORkpOhsTJCU8EWI/BDRHThFyQmRWJjgpSzwtL/xAAbAQABBQEBAAAAAAAAAAAAAAAAAQIEBQYDB//EADERAAIBAwEFBgYBBQAAAAAAAAABAgMEEQUSITFBUQYUcZGhsRMWM1Nh4cEiIzRCUv/aAAwDAQACEQMRAD8AnFecszIhi7Ryr0TFztzyw5IXB0Mjo3BrcHMcQR47dRCAHablTjW5Y8JU/rfVVN3dW8eq/wDuH96zu+t49VfPd3oDBbHwlT+t9UeEqf1vqqnbvrePVXz3d6N31vHqr57u9AYLY+Eqf1vqjwnT+t9VU7d9bx6q+e7vWN3VvHqv57u9AYLax18LzgCuppBGIVSbderjbq+nrIqyqe6GRr9i6ZxDgNYIJw0jQrP5NXSG622CqgeHRzMD2nHWCgBWe9rBi4rkdcoAcC5NHOnlGbHYJ3QPAqpv5UOn8x3+oYnqVet31x119YeU1D+9AFsvCVP631R4Sp/W+qqdu+t49VfPd3o3fW8eqvnu70Bgtj4Sp/W+qPCVP631VTt31vHqr57u9G763j1V893egMFsfCVP631WRcoCcAVU3d9bx6q+e7vWklfXCNxFfVg4H+8P70AW/jkbIMW763SJklI6Sy0jnuLjtLNJ5gltAAdSYOeD0OuHRb22p/HUmDng9Drh0W9tqAK7LBOAxOgLKUsmmtflDbmvaHNNQ0FrtRCbKWymxy37hK22P9RnxBG2x/qM+IKedxUnFKf5TUbipOKU/wApvcs/8xU/tvzJnc5dSBttj/UZ8QQJGEgB7cTyqedxUnFKf5Te5Ydb6J7Sx9FTlrhgQYm6R7kvzDS/4fmHc5dSCuRS1mXyj2ulqLRO7TT/AMyHE62OJxHUe0FG+UVpfZbtLRO2RjHjQvdrcw6uvePMvGz3Ke0XGKupcNsjBGB1OBGGB5NR6lfwnGcVKPBkNrDwxzZ1L8bzlI6nieTT0OMYwOgvP4j1YAe9MwnAYk6ls5znuc6R2ye4lznHWTrJTpzfWXwldTVzsDqWkOJB1Pk3h1a/cudetGjTdSXBCwjtPCGltsf6jPiCNui/UZ8QU97mp+Lw/LCNzQcXh+WFR/MNP7b8yX3OXUgTbov1GfEEbbH+oz4gp73NBxeH5YWk1NBtMn8iH8J/sxwJY9oKbaWw/MR2cks5IKWkvkn9Eog8hH0QiXyT+iVoSGWsyO8yUnsWdkJeSDkd5kpPYM7IS8gQDqTBzweh1w6Le21P46kwc8HodcOi3ttQBXZbRSPhkZJE90cjCHNc04EEb4K1QgcS/kVd57xZBNV4OnikMT3DRs8MCDz4EYpeTPzYeYqj/FO7LU8FgdShGF1OMeGS1ovNNNghC56SshqzO2IgvglMUjcdLSP8iCoijJptcjruEDL6y+FLRuiBuNVR4vbgNLmfmH79SigEEYjUVPyiDLOzeBry/am4UtQTJBwAfmb1H6ELTaFebS+BLlvRBuqf+6ESGKSeaOGFpfLI4NY0b7idCmqwWuOzWmCijwJaMZHD87zrP9bwCZWbWy7bO+71DPEixjpsd9xHjO6gcOsqRVH12825qhF7lxH2tPC22CFyur4G3RltDsah0Dpy31WBwGnnJ+hXUqGUJQxtc95LTT4AmVnHvdbbxSUVDIYRUNc+SRv4sAQMAd7Wnqo4zqecbb7CTtNVlo0Izu4qSzx9jhcvFPcMgDAADUFrL5J/RK3Wkvkn9ErblWWsyO8yUnsGdkJeSDkd5kpPYM7IS8gQDqTBzweh1w6Le21P46kwc8HodcOi3ttQBXZCEIHEm5sPMVT/AIp3ZangmlmyhkZk9I+Rpa2aoc6Mn8wwAx5sQU7Vg9Uad3Px/gtaH00AUa0978C5eXHb34Uc9RsJsToboGD+r7EqSgoYyuY5uU9yD2kYzbIAjWCBp5lN0OnCrKpTnwaOd1JxSaJnSPlTZGX21mn2TWTsds4ZD+R3+YJSXm+vnhG3bhqH41VIMMSdL4949Wo9XCnYq6pGrZXGFxR1i1VhlnPb6OG30UFHTDCKFga3hPKeU6Si4VkFvopauqdsYYm7J3CeQcpXQo2zj3vdNWLTA4GGAh05B/FJvN6vueRdbK2le3GHw4sSrNU4GchLhPdMtKutqvKS0khwGpo2cYDRyAaFJCjHNhFI6/1Ewa4xspHNc/DQCXsIHPoKk5d9bUVc4jySGW2djLBRxnU85W32EnaapHUc51Gu3fbX7E7HapBjhox2Q0JNE/zF4P2C6+mMhaS+Sf0St1pL5J/RK2pWFrMjvMlJ7BnZCXkg5HeZKT2DOyEvIEA6kwc8HodcOi3ttT+OpMHPB6HXDot7bUAV2XfYIIqm90MFRGJIpJ2tex2pw4CuBetLUS0lTFUwO2MsTg5hwxwITZpuLSHLiid2MbGxrGNaxrRgGtGAHMFlRH/Gt/44PlN7kfxpf+OD5Te5ZR6Bct5cl6lgruC5EuJpZyqWndYHVZhjNTHJGxsuHjBpdpGPAmh/Gl/44PlN7lyXPKS7XSkdSV1SJIXOa4tEYGkHEbyk2ej3FvWjUclhcRlS5hOLWDmstyltFzhroNcZ8ZvrtOtv9cAU10lVDW0sNVTPD4ZmhzHDfBUDpWtmUl1tdKKWiqthCHFwaWB2GOvWp+p6b3tRcHiS9jjQrfD3MlDKm9NsdokqW4Gof4kDTvuO/wAwGnqUMvc5znPe4ue4lznO1uJ1kruu13rrxLHJcJ9tdE0tZ4oAGJxOrmHuXCuunWKtKWy97fEbWq/ElkmvJylp6SyUbaaFkQdCxztiMNk4gEk8JSkohgyxvsEEcMVW0RxtDWjamnADQN5b/wAbZQccb8lvcqWtodzUqOe0t/iSo3UIpLBLa5LnRUlfRvhrYI54wC4NeMcDhrHAeVRf/G2UHHG/Jb3LDstb8WkGsbgRgf5Te5JT0O5pzUlJbvEJXUGsYG3ES6JhJxJaD9ES+Sf0StmtDWho1AYLWXyT+iVqyvLWZHeZKT2DOyEvJByO8yUnsGdkJeQIB1Jg54PQ64dFvban8dSYOeD0OuHRb22oArshCU8mSBlFbSSAN0NTZy2YtjkstITMD6p9yMDwH3KftWgrCzr7Qr7fr+ib3P8AJAWB4D7lnYn1T7lPi2Z+NuvWEq7Qpv6fr+gdpjmQAhB0kk4azp4ULRLgQnxBGGOpCcOQJ/2rouaTsOTKs/h05TxwWRYrLwN7A8B9yMDwH3KfULP/ADEvt+v6Jnc/yQFgeA+5GB9U+5T6sP8AJv04eKfslj2gUml8P1/QjtMLOSA1pL5J/RKxB5CPoj7LMvkn9ErRkItZkd5kpPYM7IS8kHI7zJSewZ2Ql5AgHUmDng9Drh0W9tqfx1Jg54PQ64dFvbagCuyAcNOJHMhCBxLGb6vnrsn/APWpHSPglMQeTiS3AEYnkxw6k5Uz82HmKp/xTuy1PBYLU4qN3NJcy2oPNNAmXnMuNVSUlJTU0r4m1DnbYWHAuAA0Y8GlPRMDOr/uznl/9V00iKleQyuvsNuHimxgoQhbkqwWWucwhzHuY4HQ5pwI5isIQBMmR9dNcsnKOqqnF8pDmOedbti4txPKcEspuZvfRKjH/FL/AOV6ca8+vYqNzUS6st6TzBAmHnQuNTA6ioYJnxxSse+TYHAvwIAB5NafijjOp5xtvsJO01S9FipXkU119jnctqnuGStJfJv6JW60l8k/olbYqy1mR3mSk9gzshLyQcjvMlJ7BnZCXkCAdSYOeD0OuHRb22p/JjZ3IXS5G3PYjHYw7M8zSCfoCgCuKEIQOJJzWyh1rrYcfGZUB3UWjuT0UP5G3ptku+2Tkiknbtc+H5dOh3V9ieBS9G9ksbZInNexwxa5pxBHCCsbrVvKncupykWVtNOGDZIGWOT7r9QMbA9rKqB2yiL8di7HQWnvS+hVdCvOhUVSHFHeUVJYZB9dZ7lb3EVlDPFhrdsdk33jEJO26L9RnxBWBxI1IOnXrWgh2i3f1U/Uhuz6MgBj2SODY3Bzjqa04k9SW7Tkvd7o8bVSSQxHXNUNLGj36T1BTIDhoGgciE2p2hk1/bhh/lixtFzZx2e3R2m2QUMLiWwt2OJ1uOsnrJK7EIWenNzk5S4smJJLCBRpnRla69UcIOmKmLj/ANTj/wDKkOvraa3Ur6qslbFCzW5x18g4SoZvtzfeLrPXPbsBI7BjPVYNDR7v3V7oNvJ1nWa3Je5Fu5rZ2TgWkvkn9ErdayNLmOa0YucCAOFawri1eR3mSk9gzshLyRclYnQ2emY4YFsTQRy4JaQICTr3RMrqGWCRuyY9pa4cIOgpRWHDEYIAqVlBZp7Ddqi3VDHDanfy3HU9n5XD+taTlZDL/Imlyko96KqjBMM4biWHgPC074UAX2yV9hrTSXKAxuJ8R4HiyDhaf21oFE7fxSrZcoLnZfFoqj+TjiYJBsmHq3urBJSEydONSOzNZQ5Np5RItvzi0r9i24UUsR33wkPb7jgfulynyvsE4BFzhix3pwY/uFDyFVVdEtZvMcrwO8bqoicYLtbagbKC40cg4WTsP7roFRARiJ4iOR4UCOY134mg84WNqi/TZ8IUZ9nqXKb8jp3yXQns1VONdRDh7QLnmvFqgGM9zoo+lUMH7qDNqj/TZ8IWWta38LQOYIXZ6lzm/JB3yXQmKoywsEAJ8IxS4b0AMn2CQLnnGj2JZa6F5O9LUnAfCNPvIUfIUqjotrTeWs+JzldVHuOy6XSuus4muFQ+Z7fwg4BrOYDQFxoQrWMVFYitxHbbeWCcmQGT8l/yip2bEmlpntmndvaDi1vWfoCvDJbJO55TTtbRxmOmxwfVPHijm9Y8g6yrC5H5LUeTtvZS0serS57tLnuOsk/1wbycILtFCIYGtw3l0LAGAWUCAhCEAYc0EaQke95PUF4pXwVtNHNG7W17cdPDz8qWUIAgzKLNBLE58tjqfF3oKjThyB+v34phXLJa/WvZbttVQ1o/PGNsaRw4tx+qte5rXaxiueSjgk/E0e5AFP3Oa15YTg8a2nQfctlaytyattYMKikglH/MjDvukWpzbZOTnE2mlG/4sex+yBclbd9CsM/NVk67+4Ac0jh+68v9EuTvE3/Of3oDJX5CsE3NNk6047jceeZ/evZmazJxuu2xu6TnH90BkrudGtZga6ofsKdrpn+rE0uPuCstS5vMnqYgx2mkBHDED90t0tioqZobDBGwDea0BAZK32vIfKO5vaIrc+GM/wBpUODB7vxfRSLk1mipYXNmvMpq3jTtQGxiHIRrd16ORSzHTRM/C0L2AA1IEOK32ynooWRwRMjYwYNa1oAA5l2gYallCABCEI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wgHBgkIBwgKCgkLDRYPDQwMDRsUFRAWIB0iIiAdHx8kKDQsJCYxJx8fLT0tMTU3Ojo6Iys/RD84QzQ5OjcBCgoKDQwNGg8PGjclHyU3Nzc3Nzc3Nzc3Nzc3Nzc3Nzc3Nzc3Nzc3Nzc3Nzc3Nzc3Nzc3Nzc3Nzc3Nzc3Nzc3N//AABEIAKAAoAMBIgACEQEDEQH/xAAcAAABBAMBAAAAAAAAAAAAAAAABQYHCAECBAP/xABMEAABAwIBBAwMBAMECwAAAAABAAIDBAURBgchMRITFEFRVGFxcoGy0RUiMzU2UnORkpOhsTJCU8EWI/BDRHThFyQmRWJjgpSzwtL/xAAbAQABBQEBAAAAAAAAAAAAAAAAAQIEBQYDB//EADERAAIBAwEFBgYBBQAAAAAAAAABAgMEEQUSITFBUQYUcZGhsRMWM1Nh4cEiIzRCUv/aAAwDAQACEQMRAD8AnFecszIhi7Ryr0TFztzyw5IXB0Mjo3BrcHMcQR47dRCAHablTjW5Y8JU/rfVVN3dW8eq/wDuH96zu+t49VfPd3oDBbHwlT+t9UeEqf1vqqnbvrePVXz3d6N31vHqr57u9AYLY+Eqf1vqjwnT+t9VU7d9bx6q+e7vWN3VvHqv57u9AYLax18LzgCuppBGIVSbderjbq+nrIqyqe6GRr9i6ZxDgNYIJw0jQrP5NXSG622CqgeHRzMD2nHWCgBWe9rBi4rkdcoAcC5NHOnlGbHYJ3QPAqpv5UOn8x3+oYnqVet31x119YeU1D+9AFsvCVP631R4Sp/W+qqdu+t49VfPd3o3fW8eqvnu70Bgtj4Sp/W+qPCVP631VTt31vHqr57u9G763j1V893egMFsfCVP631WRcoCcAVU3d9bx6q+e7vWklfXCNxFfVg4H+8P70AW/jkbIMW763SJklI6Sy0jnuLjtLNJ5gltAAdSYOeD0OuHRb22p/HUmDng9Drh0W9tqAK7LBOAxOgLKUsmmtflDbmvaHNNQ0FrtRCbKWymxy37hK22P9RnxBG2x/qM+IKedxUnFKf5TUbipOKU/wApvcs/8xU/tvzJnc5dSBttj/UZ8QQJGEgB7cTyqedxUnFKf5Te5Ydb6J7Sx9FTlrhgQYm6R7kvzDS/4fmHc5dSCuRS1mXyj2ulqLRO7TT/AMyHE62OJxHUe0FG+UVpfZbtLRO2RjHjQvdrcw6uvePMvGz3Ke0XGKupcNsjBGB1OBGGB5NR6lfwnGcVKPBkNrDwxzZ1L8bzlI6nieTT0OMYwOgvP4j1YAe9MwnAYk6ls5znuc6R2ye4lznHWTrJTpzfWXwldTVzsDqWkOJB1Pk3h1a/cudetGjTdSXBCwjtPCGltsf6jPiCNui/UZ8QU97mp+Lw/LCNzQcXh+WFR/MNP7b8yX3OXUgTbov1GfEEbbH+oz4gp73NBxeH5YWk1NBtMn8iH8J/sxwJY9oKbaWw/MR2cks5IKWkvkn9Eog8hH0QiXyT+iVoSGWsyO8yUnsWdkJeSDkd5kpPYM7IS8gQDqTBzweh1w6Le21P46kwc8HodcOi3ttQBXZbRSPhkZJE90cjCHNc04EEb4K1QgcS/kVd57xZBNV4OnikMT3DRs8MCDz4EYpeTPzYeYqj/FO7LU8FgdShGF1OMeGS1ovNNNghC56SshqzO2IgvglMUjcdLSP8iCoijJptcjruEDL6y+FLRuiBuNVR4vbgNLmfmH79SigEEYjUVPyiDLOzeBry/am4UtQTJBwAfmb1H6ELTaFebS+BLlvRBuqf+6ESGKSeaOGFpfLI4NY0b7idCmqwWuOzWmCijwJaMZHD87zrP9bwCZWbWy7bO+71DPEixjpsd9xHjO6gcOsqRVH12825qhF7lxH2tPC22CFyur4G3RltDsah0Dpy31WBwGnnJ+hXUqGUJQxtc95LTT4AmVnHvdbbxSUVDIYRUNc+SRv4sAQMAd7Wnqo4zqecbb7CTtNVlo0Izu4qSzx9jhcvFPcMgDAADUFrL5J/RK3Wkvkn9ErblWWsyO8yUnsGdkJeSDkd5kpPYM7IS8gQDqTBzweh1w6Le21P46kwc8HodcOi3ttQBXZCEIHEm5sPMVT/AIp3ZangmlmyhkZk9I+Rpa2aoc6Mn8wwAx5sQU7Vg9Uad3Px/gtaH00AUa0978C5eXHb34Uc9RsJsToboGD+r7EqSgoYyuY5uU9yD2kYzbIAjWCBp5lN0OnCrKpTnwaOd1JxSaJnSPlTZGX21mn2TWTsds4ZD+R3+YJSXm+vnhG3bhqH41VIMMSdL4949Wo9XCnYq6pGrZXGFxR1i1VhlnPb6OG30UFHTDCKFga3hPKeU6Si4VkFvopauqdsYYm7J3CeQcpXQo2zj3vdNWLTA4GGAh05B/FJvN6vueRdbK2le3GHw4sSrNU4GchLhPdMtKutqvKS0khwGpo2cYDRyAaFJCjHNhFI6/1Ewa4xspHNc/DQCXsIHPoKk5d9bUVc4jySGW2djLBRxnU85W32EnaapHUc51Gu3fbX7E7HapBjhox2Q0JNE/zF4P2C6+mMhaS+Sf0St1pL5J/RK2pWFrMjvMlJ7BnZCXkg5HeZKT2DOyEvIEA6kwc8HodcOi3ttT+OpMHPB6HXDot7bUAV2XfYIIqm90MFRGJIpJ2tex2pw4CuBetLUS0lTFUwO2MsTg5hwxwITZpuLSHLiid2MbGxrGNaxrRgGtGAHMFlRH/Gt/44PlN7kfxpf+OD5Te5ZR6Bct5cl6lgruC5EuJpZyqWndYHVZhjNTHJGxsuHjBpdpGPAmh/Gl/44PlN7lyXPKS7XSkdSV1SJIXOa4tEYGkHEbyk2ej3FvWjUclhcRlS5hOLWDmstyltFzhroNcZ8ZvrtOtv9cAU10lVDW0sNVTPD4ZmhzHDfBUDpWtmUl1tdKKWiqthCHFwaWB2GOvWp+p6b3tRcHiS9jjQrfD3MlDKm9NsdokqW4Gof4kDTvuO/wAwGnqUMvc5znPe4ue4lznO1uJ1kruu13rrxLHJcJ9tdE0tZ4oAGJxOrmHuXCuunWKtKWy97fEbWq/ElkmvJylp6SyUbaaFkQdCxztiMNk4gEk8JSkohgyxvsEEcMVW0RxtDWjamnADQN5b/wAbZQccb8lvcqWtodzUqOe0t/iSo3UIpLBLa5LnRUlfRvhrYI54wC4NeMcDhrHAeVRf/G2UHHG/Jb3LDstb8WkGsbgRgf5Te5JT0O5pzUlJbvEJXUGsYG3ES6JhJxJaD9ES+Sf0StmtDWho1AYLWXyT+iVqyvLWZHeZKT2DOyEvJByO8yUnsGdkJeQIB1Jg54PQ64dFvban8dSYOeD0OuHRb22oArshCU8mSBlFbSSAN0NTZy2YtjkstITMD6p9yMDwH3KftWgrCzr7Qr7fr+ib3P8AJAWB4D7lnYn1T7lPi2Z+NuvWEq7Qpv6fr+gdpjmQAhB0kk4azp4ULRLgQnxBGGOpCcOQJ/2rouaTsOTKs/h05TxwWRYrLwN7A8B9yMDwH3KfULP/ADEvt+v6Jnc/yQFgeA+5GB9U+5T6sP8AJv04eKfslj2gUml8P1/QjtMLOSA1pL5J/RKxB5CPoj7LMvkn9ErRkItZkd5kpPYM7IS8kHI7zJSewZ2Ql5AgHUmDng9Drh0W9tqfx1Jg54PQ64dFvbagCuyAcNOJHMhCBxLGb6vnrsn/APWpHSPglMQeTiS3AEYnkxw6k5Uz82HmKp/xTuy1PBYLU4qN3NJcy2oPNNAmXnMuNVSUlJTU0r4m1DnbYWHAuAA0Y8GlPRMDOr/uznl/9V00iKleQyuvsNuHimxgoQhbkqwWWucwhzHuY4HQ5pwI5isIQBMmR9dNcsnKOqqnF8pDmOedbti4txPKcEspuZvfRKjH/FL/AOV6ca8+vYqNzUS6st6TzBAmHnQuNTA6ioYJnxxSse+TYHAvwIAB5NafijjOp5xtvsJO01S9FipXkU119jnctqnuGStJfJv6JW60l8k/olbYqy1mR3mSk9gzshLyQcjvMlJ7BnZCXkCAdSYOeD0OuHRb22p/JjZ3IXS5G3PYjHYw7M8zSCfoCgCuKEIQOJJzWyh1rrYcfGZUB3UWjuT0UP5G3ptku+2Tkiknbtc+H5dOh3V9ieBS9G9ksbZInNexwxa5pxBHCCsbrVvKncupykWVtNOGDZIGWOT7r9QMbA9rKqB2yiL8di7HQWnvS+hVdCvOhUVSHFHeUVJYZB9dZ7lb3EVlDPFhrdsdk33jEJO26L9RnxBWBxI1IOnXrWgh2i3f1U/Uhuz6MgBj2SODY3Bzjqa04k9SW7Tkvd7o8bVSSQxHXNUNLGj36T1BTIDhoGgciE2p2hk1/bhh/lixtFzZx2e3R2m2QUMLiWwt2OJ1uOsnrJK7EIWenNzk5S4smJJLCBRpnRla69UcIOmKmLj/ANTj/wDKkOvraa3Ur6qslbFCzW5x18g4SoZvtzfeLrPXPbsBI7BjPVYNDR7v3V7oNvJ1nWa3Je5Fu5rZ2TgWkvkn9ErdayNLmOa0YucCAOFawri1eR3mSk9gzshLyRclYnQ2emY4YFsTQRy4JaQICTr3RMrqGWCRuyY9pa4cIOgpRWHDEYIAqVlBZp7Ddqi3VDHDanfy3HU9n5XD+taTlZDL/Imlyko96KqjBMM4biWHgPC074UAX2yV9hrTSXKAxuJ8R4HiyDhaf21oFE7fxSrZcoLnZfFoqj+TjiYJBsmHq3urBJSEydONSOzNZQ5Np5RItvzi0r9i24UUsR33wkPb7jgfulynyvsE4BFzhix3pwY/uFDyFVVdEtZvMcrwO8bqoicYLtbagbKC40cg4WTsP7roFRARiJ4iOR4UCOY134mg84WNqi/TZ8IUZ9nqXKb8jp3yXQns1VONdRDh7QLnmvFqgGM9zoo+lUMH7qDNqj/TZ8IWWta38LQOYIXZ6lzm/JB3yXQmKoywsEAJ8IxS4b0AMn2CQLnnGj2JZa6F5O9LUnAfCNPvIUfIUqjotrTeWs+JzldVHuOy6XSuus4muFQ+Z7fwg4BrOYDQFxoQrWMVFYitxHbbeWCcmQGT8l/yip2bEmlpntmndvaDi1vWfoCvDJbJO55TTtbRxmOmxwfVPHijm9Y8g6yrC5H5LUeTtvZS0serS57tLnuOsk/1wbycILtFCIYGtw3l0LAGAWUCAhCEAYc0EaQke95PUF4pXwVtNHNG7W17cdPDz8qWUIAgzKLNBLE58tjqfF3oKjThyB+v34phXLJa/WvZbttVQ1o/PGNsaRw4tx+qte5rXaxiueSjgk/E0e5AFP3Oa15YTg8a2nQfctlaytyattYMKikglH/MjDvukWpzbZOTnE2mlG/4sex+yBclbd9CsM/NVk67+4Ac0jh+68v9EuTvE3/Of3oDJX5CsE3NNk6047jceeZ/evZmazJxuu2xu6TnH90BkrudGtZga6ofsKdrpn+rE0uPuCstS5vMnqYgx2mkBHDED90t0tioqZobDBGwDea0BAZK32vIfKO5vaIrc+GM/wBpUODB7vxfRSLk1mipYXNmvMpq3jTtQGxiHIRrd16ORSzHTRM/C0L2AA1IEOK32ynooWRwRMjYwYNa1oAA5l2gYallCABCEIA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3" name="Picture 5" descr="C:\Users\Nguyen\Desktop\mizzou_logo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2"/>
            <a:ext cx="612774" cy="612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685800" y="612776"/>
            <a:ext cx="8077200" cy="0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025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1644" y="7937"/>
            <a:ext cx="7801356" cy="604839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/>
              <a:t>Protein Model Quality 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6096000"/>
          </a:xfrm>
        </p:spPr>
        <p:txBody>
          <a:bodyPr>
            <a:normAutofit/>
          </a:bodyPr>
          <a:lstStyle/>
          <a:p>
            <a:r>
              <a:rPr lang="en-US" dirty="0" smtClean="0"/>
              <a:t>Energy or Scoring functions</a:t>
            </a:r>
          </a:p>
          <a:p>
            <a:pPr lvl="1"/>
            <a:r>
              <a:rPr lang="en-US" dirty="0" smtClean="0"/>
              <a:t>Based on physical properties at molecule levels or statistics based properties from known structures</a:t>
            </a:r>
          </a:p>
          <a:p>
            <a:pPr lvl="1"/>
            <a:r>
              <a:rPr lang="en-US" dirty="0" smtClean="0"/>
              <a:t>Common methods: </a:t>
            </a:r>
          </a:p>
          <a:p>
            <a:pPr lvl="2"/>
            <a:r>
              <a:rPr lang="en-US" dirty="0" smtClean="0"/>
              <a:t>Opus-CA, DFIRE, DOPE, RW</a:t>
            </a:r>
          </a:p>
          <a:p>
            <a:pPr lvl="1"/>
            <a:r>
              <a:rPr lang="en-US" dirty="0" smtClean="0"/>
              <a:t>Pros</a:t>
            </a:r>
          </a:p>
          <a:p>
            <a:pPr lvl="2"/>
            <a:r>
              <a:rPr lang="en-US" dirty="0" smtClean="0"/>
              <a:t>Good theoretical foundations</a:t>
            </a:r>
          </a:p>
          <a:p>
            <a:pPr lvl="2"/>
            <a:r>
              <a:rPr lang="en-US" dirty="0" smtClean="0"/>
              <a:t>Can do single QA</a:t>
            </a:r>
          </a:p>
          <a:p>
            <a:pPr lvl="1"/>
            <a:r>
              <a:rPr lang="en-US" dirty="0" smtClean="0"/>
              <a:t>Cons</a:t>
            </a:r>
          </a:p>
          <a:p>
            <a:pPr lvl="2"/>
            <a:r>
              <a:rPr lang="en-US" dirty="0" smtClean="0"/>
              <a:t>The accuracy is as good as consensus method</a:t>
            </a:r>
          </a:p>
          <a:p>
            <a:pPr lvl="2"/>
            <a:r>
              <a:rPr lang="en-US" dirty="0" smtClean="0"/>
              <a:t>Sensitive to small structure errors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sz="2000" dirty="0"/>
          </a:p>
        </p:txBody>
      </p:sp>
      <p:sp>
        <p:nvSpPr>
          <p:cNvPr id="4" name="AutoShape 2" descr="data:image/jpeg;base64,/9j/4AAQSkZJRgABAQAAAQABAAD/2wCEAAkGBwgHBgkIBwgKCgkLDRYPDQwMDRsUFRAWIB0iIiAdHx8kKDQsJCYxJx8fLT0tMTU3Ojo6Iys/RD84QzQ5OjcBCgoKDQwNGg8PGjclHyU3Nzc3Nzc3Nzc3Nzc3Nzc3Nzc3Nzc3Nzc3Nzc3Nzc3Nzc3Nzc3Nzc3Nzc3Nzc3Nzc3N//AABEIAKAAoAMBIgACEQEDEQH/xAAcAAABBAMBAAAAAAAAAAAAAAAABQYHCAECBAP/xABMEAABAwIBBAwMBAMECwAAAAABAAIDBAURBgchMRITFEFRVGFxcoGy0RUiMzU2UnORkpOhsTJCU8EWI/BDRHThFyQmRWJjgpSzwtL/xAAbAQABBQEBAAAAAAAAAAAAAAAAAQIEBQYDB//EADERAAIBAwEFBgYBBQAAAAAAAAABAgMEEQUSITFBUQYUcZGhsRMWM1Nh4cEiIzRCUv/aAAwDAQACEQMRAD8AnFecszIhi7Ryr0TFztzyw5IXB0Mjo3BrcHMcQR47dRCAHablTjW5Y8JU/rfVVN3dW8eq/wDuH96zu+t49VfPd3oDBbHwlT+t9UeEqf1vqqnbvrePVXz3d6N31vHqr57u9AYLY+Eqf1vqjwnT+t9VU7d9bx6q+e7vWN3VvHqv57u9AYLax18LzgCuppBGIVSbderjbq+nrIqyqe6GRr9i6ZxDgNYIJw0jQrP5NXSG622CqgeHRzMD2nHWCgBWe9rBi4rkdcoAcC5NHOnlGbHYJ3QPAqpv5UOn8x3+oYnqVet31x119YeU1D+9AFsvCVP631R4Sp/W+qqdu+t49VfPd3o3fW8eqvnu70Bgtj4Sp/W+qPCVP631VTt31vHqr57u9G763j1V893egMFsfCVP631WRcoCcAVU3d9bx6q+e7vWklfXCNxFfVg4H+8P70AW/jkbIMW763SJklI6Sy0jnuLjtLNJ5gltAAdSYOeD0OuHRb22p/HUmDng9Drh0W9tqAK7LBOAxOgLKUsmmtflDbmvaHNNQ0FrtRCbKWymxy37hK22P9RnxBG2x/qM+IKedxUnFKf5TUbipOKU/wApvcs/8xU/tvzJnc5dSBttj/UZ8QQJGEgB7cTyqedxUnFKf5Te5Ydb6J7Sx9FTlrhgQYm6R7kvzDS/4fmHc5dSCuRS1mXyj2ulqLRO7TT/AMyHE62OJxHUe0FG+UVpfZbtLRO2RjHjQvdrcw6uvePMvGz3Ke0XGKupcNsjBGB1OBGGB5NR6lfwnGcVKPBkNrDwxzZ1L8bzlI6nieTT0OMYwOgvP4j1YAe9MwnAYk6ls5znuc6R2ye4lznHWTrJTpzfWXwldTVzsDqWkOJB1Pk3h1a/cudetGjTdSXBCwjtPCGltsf6jPiCNui/UZ8QU97mp+Lw/LCNzQcXh+WFR/MNP7b8yX3OXUgTbov1GfEEbbH+oz4gp73NBxeH5YWk1NBtMn8iH8J/sxwJY9oKbaWw/MR2cks5IKWkvkn9Eog8hH0QiXyT+iVoSGWsyO8yUnsWdkJeSDkd5kpPYM7IS8gQDqTBzweh1w6Le21P46kwc8HodcOi3ttQBXZbRSPhkZJE90cjCHNc04EEb4K1QgcS/kVd57xZBNV4OnikMT3DRs8MCDz4EYpeTPzYeYqj/FO7LU8FgdShGF1OMeGS1ovNNNghC56SshqzO2IgvglMUjcdLSP8iCoijJptcjruEDL6y+FLRuiBuNVR4vbgNLmfmH79SigEEYjUVPyiDLOzeBry/am4UtQTJBwAfmb1H6ELTaFebS+BLlvRBuqf+6ESGKSeaOGFpfLI4NY0b7idCmqwWuOzWmCijwJaMZHD87zrP9bwCZWbWy7bO+71DPEixjpsd9xHjO6gcOsqRVH12825qhF7lxH2tPC22CFyur4G3RltDsah0Dpy31WBwGnnJ+hXUqGUJQxtc95LTT4AmVnHvdbbxSUVDIYRUNc+SRv4sAQMAd7Wnqo4zqecbb7CTtNVlo0Izu4qSzx9jhcvFPcMgDAADUFrL5J/RK3Wkvkn9ErblWWsyO8yUnsGdkJeSDkd5kpPYM7IS8gQDqTBzweh1w6Le21P46kwc8HodcOi3ttQBXZCEIHEm5sPMVT/AIp3ZangmlmyhkZk9I+Rpa2aoc6Mn8wwAx5sQU7Vg9Uad3Px/gtaH00AUa0978C5eXHb34Uc9RsJsToboGD+r7EqSgoYyuY5uU9yD2kYzbIAjWCBp5lN0OnCrKpTnwaOd1JxSaJnSPlTZGX21mn2TWTsds4ZD+R3+YJSXm+vnhG3bhqH41VIMMSdL4949Wo9XCnYq6pGrZXGFxR1i1VhlnPb6OG30UFHTDCKFga3hPKeU6Si4VkFvopauqdsYYm7J3CeQcpXQo2zj3vdNWLTA4GGAh05B/FJvN6vueRdbK2le3GHw4sSrNU4GchLhPdMtKutqvKS0khwGpo2cYDRyAaFJCjHNhFI6/1Ewa4xspHNc/DQCXsIHPoKk5d9bUVc4jySGW2djLBRxnU85W32EnaapHUc51Gu3fbX7E7HapBjhox2Q0JNE/zF4P2C6+mMhaS+Sf0St1pL5J/RK2pWFrMjvMlJ7BnZCXkg5HeZKT2DOyEvIEA6kwc8HodcOi3ttT+OpMHPB6HXDot7bUAV2XfYIIqm90MFRGJIpJ2tex2pw4CuBetLUS0lTFUwO2MsTg5hwxwITZpuLSHLiid2MbGxrGNaxrRgGtGAHMFlRH/Gt/44PlN7kfxpf+OD5Te5ZR6Bct5cl6lgruC5EuJpZyqWndYHVZhjNTHJGxsuHjBpdpGPAmh/Gl/44PlN7lyXPKS7XSkdSV1SJIXOa4tEYGkHEbyk2ej3FvWjUclhcRlS5hOLWDmstyltFzhroNcZ8ZvrtOtv9cAU10lVDW0sNVTPD4ZmhzHDfBUDpWtmUl1tdKKWiqthCHFwaWB2GOvWp+p6b3tRcHiS9jjQrfD3MlDKm9NsdokqW4Gof4kDTvuO/wAwGnqUMvc5znPe4ue4lznO1uJ1kruu13rrxLHJcJ9tdE0tZ4oAGJxOrmHuXCuunWKtKWy97fEbWq/ElkmvJylp6SyUbaaFkQdCxztiMNk4gEk8JSkohgyxvsEEcMVW0RxtDWjamnADQN5b/wAbZQccb8lvcqWtodzUqOe0t/iSo3UIpLBLa5LnRUlfRvhrYI54wC4NeMcDhrHAeVRf/G2UHHG/Jb3LDstb8WkGsbgRgf5Te5JT0O5pzUlJbvEJXUGsYG3ES6JhJxJaD9ES+Sf0StmtDWho1AYLWXyT+iVqyvLWZHeZKT2DOyEvJByO8yUnsGdkJeQIB1Jg54PQ64dFvban8dSYOeD0OuHRb22oArshCU8mSBlFbSSAN0NTZy2YtjkstITMD6p9yMDwH3KftWgrCzr7Qr7fr+ib3P8AJAWB4D7lnYn1T7lPi2Z+NuvWEq7Qpv6fr+gdpjmQAhB0kk4azp4ULRLgQnxBGGOpCcOQJ/2rouaTsOTKs/h05TxwWRYrLwN7A8B9yMDwH3KfULP/ADEvt+v6Jnc/yQFgeA+5GB9U+5T6sP8AJv04eKfslj2gUml8P1/QjtMLOSA1pL5J/RKxB5CPoj7LMvkn9ErRkItZkd5kpPYM7IS8kHI7zJSewZ2Ql5AgHUmDng9Drh0W9tqfx1Jg54PQ64dFvbagCuyAcNOJHMhCBxLGb6vnrsn/APWpHSPglMQeTiS3AEYnkxw6k5Uz82HmKp/xTuy1PBYLU4qN3NJcy2oPNNAmXnMuNVSUlJTU0r4m1DnbYWHAuAA0Y8GlPRMDOr/uznl/9V00iKleQyuvsNuHimxgoQhbkqwWWucwhzHuY4HQ5pwI5isIQBMmR9dNcsnKOqqnF8pDmOedbti4txPKcEspuZvfRKjH/FL/AOV6ca8+vYqNzUS6st6TzBAmHnQuNTA6ioYJnxxSse+TYHAvwIAB5NafijjOp5xtvsJO01S9FipXkU119jnctqnuGStJfJv6JW60l8k/olbYqy1mR3mSk9gzshLyQcjvMlJ7BnZCXkCAdSYOeD0OuHRb22p/JjZ3IXS5G3PYjHYw7M8zSCfoCgCuKEIQOJJzWyh1rrYcfGZUB3UWjuT0UP5G3ptku+2Tkiknbtc+H5dOh3V9ieBS9G9ksbZInNexwxa5pxBHCCsbrVvKncupykWVtNOGDZIGWOT7r9QMbA9rKqB2yiL8di7HQWnvS+hVdCvOhUVSHFHeUVJYZB9dZ7lb3EVlDPFhrdsdk33jEJO26L9RnxBWBxI1IOnXrWgh2i3f1U/Uhuz6MgBj2SODY3Bzjqa04k9SW7Tkvd7o8bVSSQxHXNUNLGj36T1BTIDhoGgciE2p2hk1/bhh/lixtFzZx2e3R2m2QUMLiWwt2OJ1uOsnrJK7EIWenNzk5S4smJJLCBRpnRla69UcIOmKmLj/ANTj/wDKkOvraa3Ur6qslbFCzW5x18g4SoZvtzfeLrPXPbsBI7BjPVYNDR7v3V7oNvJ1nWa3Je5Fu5rZ2TgWkvkn9ErdayNLmOa0YucCAOFawri1eR3mSk9gzshLyRclYnQ2emY4YFsTQRy4JaQICTr3RMrqGWCRuyY9pa4cIOgpRWHDEYIAqVlBZp7Ddqi3VDHDanfy3HU9n5XD+taTlZDL/Imlyko96KqjBMM4biWHgPC074UAX2yV9hrTSXKAxuJ8R4HiyDhaf21oFE7fxSrZcoLnZfFoqj+TjiYJBsmHq3urBJSEydONSOzNZQ5Np5RItvzi0r9i24UUsR33wkPb7jgfulynyvsE4BFzhix3pwY/uFDyFVVdEtZvMcrwO8bqoicYLtbagbKC40cg4WTsP7roFRARiJ4iOR4UCOY134mg84WNqi/TZ8IUZ9nqXKb8jp3yXQns1VONdRDh7QLnmvFqgGM9zoo+lUMH7qDNqj/TZ8IWWta38LQOYIXZ6lzm/JB3yXQmKoywsEAJ8IxS4b0AMn2CQLnnGj2JZa6F5O9LUnAfCNPvIUfIUqjotrTeWs+JzldVHuOy6XSuus4muFQ+Z7fwg4BrOYDQFxoQrWMVFYitxHbbeWCcmQGT8l/yip2bEmlpntmndvaDi1vWfoCvDJbJO55TTtbRxmOmxwfVPHijm9Y8g6yrC5H5LUeTtvZS0serS57tLnuOsk/1wbycILtFCIYGtw3l0LAGAWUCAhCEAYc0EaQke95PUF4pXwVtNHNG7W17cdPDz8qWUIAgzKLNBLE58tjqfF3oKjThyB+v34phXLJa/WvZbttVQ1o/PGNsaRw4tx+qte5rXaxiueSjgk/E0e5AFP3Oa15YTg8a2nQfctlaytyattYMKikglH/MjDvukWpzbZOTnE2mlG/4sex+yBclbd9CsM/NVk67+4Ac0jh+68v9EuTvE3/Of3oDJX5CsE3NNk6047jceeZ/evZmazJxuu2xu6TnH90BkrudGtZga6ofsKdrpn+rE0uPuCstS5vMnqYgx2mkBHDED90t0tioqZobDBGwDea0BAZK32vIfKO5vaIrc+GM/wBpUODB7vxfRSLk1mipYXNmvMpq3jTtQGxiHIRrd16ORSzHTRM/C0L2AA1IEOK32ynooWRwRMjYwYNa1oAA5l2gYallCABCEI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wgHBgkIBwgKCgkLDRYPDQwMDRsUFRAWIB0iIiAdHx8kKDQsJCYxJx8fLT0tMTU3Ojo6Iys/RD84QzQ5OjcBCgoKDQwNGg8PGjclHyU3Nzc3Nzc3Nzc3Nzc3Nzc3Nzc3Nzc3Nzc3Nzc3Nzc3Nzc3Nzc3Nzc3Nzc3Nzc3Nzc3N//AABEIAKAAoAMBIgACEQEDEQH/xAAcAAABBAMBAAAAAAAAAAAAAAAABQYHCAECBAP/xABMEAABAwIBBAwMBAMECwAAAAABAAIDBAURBgchMRITFEFRVGFxcoGy0RUiMzU2UnORkpOhsTJCU8EWI/BDRHThFyQmRWJjgpSzwtL/xAAbAQABBQEBAAAAAAAAAAAAAAAAAQIEBQYDB//EADERAAIBAwEFBgYBBQAAAAAAAAABAgMEEQUSITFBUQYUcZGhsRMWM1Nh4cEiIzRCUv/aAAwDAQACEQMRAD8AnFecszIhi7Ryr0TFztzyw5IXB0Mjo3BrcHMcQR47dRCAHablTjW5Y8JU/rfVVN3dW8eq/wDuH96zu+t49VfPd3oDBbHwlT+t9UeEqf1vqqnbvrePVXz3d6N31vHqr57u9AYLY+Eqf1vqjwnT+t9VU7d9bx6q+e7vWN3VvHqv57u9AYLax18LzgCuppBGIVSbderjbq+nrIqyqe6GRr9i6ZxDgNYIJw0jQrP5NXSG622CqgeHRzMD2nHWCgBWe9rBi4rkdcoAcC5NHOnlGbHYJ3QPAqpv5UOn8x3+oYnqVet31x119YeU1D+9AFsvCVP631R4Sp/W+qqdu+t49VfPd3o3fW8eqvnu70Bgtj4Sp/W+qPCVP631VTt31vHqr57u9G763j1V893egMFsfCVP631WRcoCcAVU3d9bx6q+e7vWklfXCNxFfVg4H+8P70AW/jkbIMW763SJklI6Sy0jnuLjtLNJ5gltAAdSYOeD0OuHRb22p/HUmDng9Drh0W9tqAK7LBOAxOgLKUsmmtflDbmvaHNNQ0FrtRCbKWymxy37hK22P9RnxBG2x/qM+IKedxUnFKf5TUbipOKU/wApvcs/8xU/tvzJnc5dSBttj/UZ8QQJGEgB7cTyqedxUnFKf5Te5Ydb6J7Sx9FTlrhgQYm6R7kvzDS/4fmHc5dSCuRS1mXyj2ulqLRO7TT/AMyHE62OJxHUe0FG+UVpfZbtLRO2RjHjQvdrcw6uvePMvGz3Ke0XGKupcNsjBGB1OBGGB5NR6lfwnGcVKPBkNrDwxzZ1L8bzlI6nieTT0OMYwOgvP4j1YAe9MwnAYk6ls5znuc6R2ye4lznHWTrJTpzfWXwldTVzsDqWkOJB1Pk3h1a/cudetGjTdSXBCwjtPCGltsf6jPiCNui/UZ8QU97mp+Lw/LCNzQcXh+WFR/MNP7b8yX3OXUgTbov1GfEEbbH+oz4gp73NBxeH5YWk1NBtMn8iH8J/sxwJY9oKbaWw/MR2cks5IKWkvkn9Eog8hH0QiXyT+iVoSGWsyO8yUnsWdkJeSDkd5kpPYM7IS8gQDqTBzweh1w6Le21P46kwc8HodcOi3ttQBXZbRSPhkZJE90cjCHNc04EEb4K1QgcS/kVd57xZBNV4OnikMT3DRs8MCDz4EYpeTPzYeYqj/FO7LU8FgdShGF1OMeGS1ovNNNghC56SshqzO2IgvglMUjcdLSP8iCoijJptcjruEDL6y+FLRuiBuNVR4vbgNLmfmH79SigEEYjUVPyiDLOzeBry/am4UtQTJBwAfmb1H6ELTaFebS+BLlvRBuqf+6ESGKSeaOGFpfLI4NY0b7idCmqwWuOzWmCijwJaMZHD87zrP9bwCZWbWy7bO+71DPEixjpsd9xHjO6gcOsqRVH12825qhF7lxH2tPC22CFyur4G3RltDsah0Dpy31WBwGnnJ+hXUqGUJQxtc95LTT4AmVnHvdbbxSUVDIYRUNc+SRv4sAQMAd7Wnqo4zqecbb7CTtNVlo0Izu4qSzx9jhcvFPcMgDAADUFrL5J/RK3Wkvkn9ErblWWsyO8yUnsGdkJeSDkd5kpPYM7IS8gQDqTBzweh1w6Le21P46kwc8HodcOi3ttQBXZCEIHEm5sPMVT/AIp3ZangmlmyhkZk9I+Rpa2aoc6Mn8wwAx5sQU7Vg9Uad3Px/gtaH00AUa0978C5eXHb34Uc9RsJsToboGD+r7EqSgoYyuY5uU9yD2kYzbIAjWCBp5lN0OnCrKpTnwaOd1JxSaJnSPlTZGX21mn2TWTsds4ZD+R3+YJSXm+vnhG3bhqH41VIMMSdL4949Wo9XCnYq6pGrZXGFxR1i1VhlnPb6OG30UFHTDCKFga3hPKeU6Si4VkFvopauqdsYYm7J3CeQcpXQo2zj3vdNWLTA4GGAh05B/FJvN6vueRdbK2le3GHw4sSrNU4GchLhPdMtKutqvKS0khwGpo2cYDRyAaFJCjHNhFI6/1Ewa4xspHNc/DQCXsIHPoKk5d9bUVc4jySGW2djLBRxnU85W32EnaapHUc51Gu3fbX7E7HapBjhox2Q0JNE/zF4P2C6+mMhaS+Sf0St1pL5J/RK2pWFrMjvMlJ7BnZCXkg5HeZKT2DOyEvIEA6kwc8HodcOi3ttT+OpMHPB6HXDot7bUAV2XfYIIqm90MFRGJIpJ2tex2pw4CuBetLUS0lTFUwO2MsTg5hwxwITZpuLSHLiid2MbGxrGNaxrRgGtGAHMFlRH/Gt/44PlN7kfxpf+OD5Te5ZR6Bct5cl6lgruC5EuJpZyqWndYHVZhjNTHJGxsuHjBpdpGPAmh/Gl/44PlN7lyXPKS7XSkdSV1SJIXOa4tEYGkHEbyk2ej3FvWjUclhcRlS5hOLWDmstyltFzhroNcZ8ZvrtOtv9cAU10lVDW0sNVTPD4ZmhzHDfBUDpWtmUl1tdKKWiqthCHFwaWB2GOvWp+p6b3tRcHiS9jjQrfD3MlDKm9NsdokqW4Gof4kDTvuO/wAwGnqUMvc5znPe4ue4lznO1uJ1kruu13rrxLHJcJ9tdE0tZ4oAGJxOrmHuXCuunWKtKWy97fEbWq/ElkmvJylp6SyUbaaFkQdCxztiMNk4gEk8JSkohgyxvsEEcMVW0RxtDWjamnADQN5b/wAbZQccb8lvcqWtodzUqOe0t/iSo3UIpLBLa5LnRUlfRvhrYI54wC4NeMcDhrHAeVRf/G2UHHG/Jb3LDstb8WkGsbgRgf5Te5JT0O5pzUlJbvEJXUGsYG3ES6JhJxJaD9ES+Sf0StmtDWho1AYLWXyT+iVqyvLWZHeZKT2DOyEvJByO8yUnsGdkJeQIB1Jg54PQ64dFvban8dSYOeD0OuHRb22oArshCU8mSBlFbSSAN0NTZy2YtjkstITMD6p9yMDwH3KftWgrCzr7Qr7fr+ib3P8AJAWB4D7lnYn1T7lPi2Z+NuvWEq7Qpv6fr+gdpjmQAhB0kk4azp4ULRLgQnxBGGOpCcOQJ/2rouaTsOTKs/h05TxwWRYrLwN7A8B9yMDwH3KfULP/ADEvt+v6Jnc/yQFgeA+5GB9U+5T6sP8AJv04eKfslj2gUml8P1/QjtMLOSA1pL5J/RKxB5CPoj7LMvkn9ErRkItZkd5kpPYM7IS8kHI7zJSewZ2Ql5AgHUmDng9Drh0W9tqfx1Jg54PQ64dFvbagCuyAcNOJHMhCBxLGb6vnrsn/APWpHSPglMQeTiS3AEYnkxw6k5Uz82HmKp/xTuy1PBYLU4qN3NJcy2oPNNAmXnMuNVSUlJTU0r4m1DnbYWHAuAA0Y8GlPRMDOr/uznl/9V00iKleQyuvsNuHimxgoQhbkqwWWucwhzHuY4HQ5pwI5isIQBMmR9dNcsnKOqqnF8pDmOedbti4txPKcEspuZvfRKjH/FL/AOV6ca8+vYqNzUS6st6TzBAmHnQuNTA6ioYJnxxSse+TYHAvwIAB5NafijjOp5xtvsJO01S9FipXkU119jnctqnuGStJfJv6JW60l8k/olbYqy1mR3mSk9gzshLyQcjvMlJ7BnZCXkCAdSYOeD0OuHRb22p/JjZ3IXS5G3PYjHYw7M8zSCfoCgCuKEIQOJJzWyh1rrYcfGZUB3UWjuT0UP5G3ptku+2Tkiknbtc+H5dOh3V9ieBS9G9ksbZInNexwxa5pxBHCCsbrVvKncupykWVtNOGDZIGWOT7r9QMbA9rKqB2yiL8di7HQWnvS+hVdCvOhUVSHFHeUVJYZB9dZ7lb3EVlDPFhrdsdk33jEJO26L9RnxBWBxI1IOnXrWgh2i3f1U/Uhuz6MgBj2SODY3Bzjqa04k9SW7Tkvd7o8bVSSQxHXNUNLGj36T1BTIDhoGgciE2p2hk1/bhh/lixtFzZx2e3R2m2QUMLiWwt2OJ1uOsnrJK7EIWenNzk5S4smJJLCBRpnRla69UcIOmKmLj/ANTj/wDKkOvraa3Ur6qslbFCzW5x18g4SoZvtzfeLrPXPbsBI7BjPVYNDR7v3V7oNvJ1nWa3Je5Fu5rZ2TgWkvkn9ErdayNLmOa0YucCAOFawri1eR3mSk9gzshLyRclYnQ2emY4YFsTQRy4JaQICTr3RMrqGWCRuyY9pa4cIOgpRWHDEYIAqVlBZp7Ddqi3VDHDanfy3HU9n5XD+taTlZDL/Imlyko96KqjBMM4biWHgPC074UAX2yV9hrTSXKAxuJ8R4HiyDhaf21oFE7fxSrZcoLnZfFoqj+TjiYJBsmHq3urBJSEydONSOzNZQ5Np5RItvzi0r9i24UUsR33wkPb7jgfulynyvsE4BFzhix3pwY/uFDyFVVdEtZvMcrwO8bqoicYLtbagbKC40cg4WTsP7roFRARiJ4iOR4UCOY134mg84WNqi/TZ8IUZ9nqXKb8jp3yXQns1VONdRDh7QLnmvFqgGM9zoo+lUMH7qDNqj/TZ8IWWta38LQOYIXZ6lzm/JB3yXQmKoywsEAJ8IxS4b0AMn2CQLnnGj2JZa6F5O9LUnAfCNPvIUfIUqjotrTeWs+JzldVHuOy6XSuus4muFQ+Z7fwg4BrOYDQFxoQrWMVFYitxHbbeWCcmQGT8l/yip2bEmlpntmndvaDi1vWfoCvDJbJO55TTtbRxmOmxwfVPHijm9Y8g6yrC5H5LUeTtvZS0serS57tLnuOsk/1wbycILtFCIYGtw3l0LAGAWUCAhCEAYc0EaQke95PUF4pXwVtNHNG7W17cdPDz8qWUIAgzKLNBLE58tjqfF3oKjThyB+v34phXLJa/WvZbttVQ1o/PGNsaRw4tx+qte5rXaxiueSjgk/E0e5AFP3Oa15YTg8a2nQfctlaytyattYMKikglH/MjDvukWpzbZOTnE2mlG/4sex+yBclbd9CsM/NVk67+4Ac0jh+68v9EuTvE3/Of3oDJX5CsE3NNk6047jceeZ/evZmazJxuu2xu6TnH90BkrudGtZga6ofsKdrpn+rE0uPuCstS5vMnqYgx2mkBHDED90t0tioqZobDBGwDea0BAZK32vIfKO5vaIrc+GM/wBpUODB7vxfRSLk1mipYXNmvMpq3jTtQGxiHIRrd16ORSzHTRM/C0L2AA1IEOK32ynooWRwRMjYwYNa1oAA5l2gYallCABCEIA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3" name="Picture 5" descr="C:\Users\Nguyen\Desktop\mizzou_logo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2"/>
            <a:ext cx="612774" cy="612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685800" y="612776"/>
            <a:ext cx="8077200" cy="0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914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1644" y="7937"/>
            <a:ext cx="7191756" cy="604839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/>
              <a:t>Deep </a:t>
            </a:r>
            <a:r>
              <a:rPr lang="en-US" b="1" dirty="0" smtClean="0"/>
              <a:t>Learning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6096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Autoencoder</a:t>
            </a:r>
            <a:r>
              <a:rPr lang="en-US" dirty="0" smtClean="0"/>
              <a:t> (AE)</a:t>
            </a:r>
          </a:p>
          <a:p>
            <a:pPr lvl="1"/>
            <a:r>
              <a:rPr lang="en-US" dirty="0" smtClean="0"/>
              <a:t>FFNN, trained by optimizing Input equals Output</a:t>
            </a:r>
          </a:p>
          <a:p>
            <a:pPr lvl="1"/>
            <a:r>
              <a:rPr lang="en-US" dirty="0" smtClean="0"/>
              <a:t>Output from hidden layer can be used as “Abstracted features”</a:t>
            </a:r>
          </a:p>
          <a:p>
            <a:pPr lvl="1"/>
            <a:r>
              <a:rPr lang="en-US" dirty="0" smtClean="0"/>
              <a:t>Can be used for feature reduction or input reconstruction</a:t>
            </a:r>
          </a:p>
          <a:p>
            <a:pPr lvl="1"/>
            <a:r>
              <a:rPr lang="en-US" dirty="0" err="1"/>
              <a:t>Sparsity</a:t>
            </a:r>
            <a:r>
              <a:rPr lang="en-US" dirty="0"/>
              <a:t>: limits number of active hidden nodes</a:t>
            </a:r>
          </a:p>
          <a:p>
            <a:pPr lvl="1"/>
            <a:r>
              <a:rPr lang="en-US" dirty="0" smtClean="0"/>
              <a:t>Stacked AE by adding other AEs on top of it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sz="2000" dirty="0"/>
          </a:p>
        </p:txBody>
      </p:sp>
      <p:sp>
        <p:nvSpPr>
          <p:cNvPr id="4" name="AutoShape 2" descr="data:image/jpeg;base64,/9j/4AAQSkZJRgABAQAAAQABAAD/2wCEAAkGBwgHBgkIBwgKCgkLDRYPDQwMDRsUFRAWIB0iIiAdHx8kKDQsJCYxJx8fLT0tMTU3Ojo6Iys/RD84QzQ5OjcBCgoKDQwNGg8PGjclHyU3Nzc3Nzc3Nzc3Nzc3Nzc3Nzc3Nzc3Nzc3Nzc3Nzc3Nzc3Nzc3Nzc3Nzc3Nzc3Nzc3N//AABEIAKAAoAMBIgACEQEDEQH/xAAcAAABBAMBAAAAAAAAAAAAAAAABQYHCAECBAP/xABMEAABAwIBBAwMBAMECwAAAAABAAIDBAURBgchMRITFEFRVGFxcoGy0RUiMzU2UnORkpOhsTJCU8EWI/BDRHThFyQmRWJjgpSzwtL/xAAbAQABBQEBAAAAAAAAAAAAAAAAAQIEBQYDB//EADERAAIBAwEFBgYBBQAAAAAAAAABAgMEEQUSITFBUQYUcZGhsRMWM1Nh4cEiIzRCUv/aAAwDAQACEQMRAD8AnFecszIhi7Ryr0TFztzyw5IXB0Mjo3BrcHMcQR47dRCAHablTjW5Y8JU/rfVVN3dW8eq/wDuH96zu+t49VfPd3oDBbHwlT+t9UeEqf1vqqnbvrePVXz3d6N31vHqr57u9AYLY+Eqf1vqjwnT+t9VU7d9bx6q+e7vWN3VvHqv57u9AYLax18LzgCuppBGIVSbderjbq+nrIqyqe6GRr9i6ZxDgNYIJw0jQrP5NXSG622CqgeHRzMD2nHWCgBWe9rBi4rkdcoAcC5NHOnlGbHYJ3QPAqpv5UOn8x3+oYnqVet31x119YeU1D+9AFsvCVP631R4Sp/W+qqdu+t49VfPd3o3fW8eqvnu70Bgtj4Sp/W+qPCVP631VTt31vHqr57u9G763j1V893egMFsfCVP631WRcoCcAVU3d9bx6q+e7vWklfXCNxFfVg4H+8P70AW/jkbIMW763SJklI6Sy0jnuLjtLNJ5gltAAdSYOeD0OuHRb22p/HUmDng9Drh0W9tqAK7LBOAxOgLKUsmmtflDbmvaHNNQ0FrtRCbKWymxy37hK22P9RnxBG2x/qM+IKedxUnFKf5TUbipOKU/wApvcs/8xU/tvzJnc5dSBttj/UZ8QQJGEgB7cTyqedxUnFKf5Te5Ydb6J7Sx9FTlrhgQYm6R7kvzDS/4fmHc5dSCuRS1mXyj2ulqLRO7TT/AMyHE62OJxHUe0FG+UVpfZbtLRO2RjHjQvdrcw6uvePMvGz3Ke0XGKupcNsjBGB1OBGGB5NR6lfwnGcVKPBkNrDwxzZ1L8bzlI6nieTT0OMYwOgvP4j1YAe9MwnAYk6ls5znuc6R2ye4lznHWTrJTpzfWXwldTVzsDqWkOJB1Pk3h1a/cudetGjTdSXBCwjtPCGltsf6jPiCNui/UZ8QU97mp+Lw/LCNzQcXh+WFR/MNP7b8yX3OXUgTbov1GfEEbbH+oz4gp73NBxeH5YWk1NBtMn8iH8J/sxwJY9oKbaWw/MR2cks5IKWkvkn9Eog8hH0QiXyT+iVoSGWsyO8yUnsWdkJeSDkd5kpPYM7IS8gQDqTBzweh1w6Le21P46kwc8HodcOi3ttQBXZbRSPhkZJE90cjCHNc04EEb4K1QgcS/kVd57xZBNV4OnikMT3DRs8MCDz4EYpeTPzYeYqj/FO7LU8FgdShGF1OMeGS1ovNNNghC56SshqzO2IgvglMUjcdLSP8iCoijJptcjruEDL6y+FLRuiBuNVR4vbgNLmfmH79SigEEYjUVPyiDLOzeBry/am4UtQTJBwAfmb1H6ELTaFebS+BLlvRBuqf+6ESGKSeaOGFpfLI4NY0b7idCmqwWuOzWmCijwJaMZHD87zrP9bwCZWbWy7bO+71DPEixjpsd9xHjO6gcOsqRVH12825qhF7lxH2tPC22CFyur4G3RltDsah0Dpy31WBwGnnJ+hXUqGUJQxtc95LTT4AmVnHvdbbxSUVDIYRUNc+SRv4sAQMAd7Wnqo4zqecbb7CTtNVlo0Izu4qSzx9jhcvFPcMgDAADUFrL5J/RK3Wkvkn9ErblWWsyO8yUnsGdkJeSDkd5kpPYM7IS8gQDqTBzweh1w6Le21P46kwc8HodcOi3ttQBXZCEIHEm5sPMVT/AIp3ZangmlmyhkZk9I+Rpa2aoc6Mn8wwAx5sQU7Vg9Uad3Px/gtaH00AUa0978C5eXHb34Uc9RsJsToboGD+r7EqSgoYyuY5uU9yD2kYzbIAjWCBp5lN0OnCrKpTnwaOd1JxSaJnSPlTZGX21mn2TWTsds4ZD+R3+YJSXm+vnhG3bhqH41VIMMSdL4949Wo9XCnYq6pGrZXGFxR1i1VhlnPb6OG30UFHTDCKFga3hPKeU6Si4VkFvopauqdsYYm7J3CeQcpXQo2zj3vdNWLTA4GGAh05B/FJvN6vueRdbK2le3GHw4sSrNU4GchLhPdMtKutqvKS0khwGpo2cYDRyAaFJCjHNhFI6/1Ewa4xspHNc/DQCXsIHPoKk5d9bUVc4jySGW2djLBRxnU85W32EnaapHUc51Gu3fbX7E7HapBjhox2Q0JNE/zF4P2C6+mMhaS+Sf0St1pL5J/RK2pWFrMjvMlJ7BnZCXkg5HeZKT2DOyEvIEA6kwc8HodcOi3ttT+OpMHPB6HXDot7bUAV2XfYIIqm90MFRGJIpJ2tex2pw4CuBetLUS0lTFUwO2MsTg5hwxwITZpuLSHLiid2MbGxrGNaxrRgGtGAHMFlRH/Gt/44PlN7kfxpf+OD5Te5ZR6Bct5cl6lgruC5EuJpZyqWndYHVZhjNTHJGxsuHjBpdpGPAmh/Gl/44PlN7lyXPKS7XSkdSV1SJIXOa4tEYGkHEbyk2ej3FvWjUclhcRlS5hOLWDmstyltFzhroNcZ8ZvrtOtv9cAU10lVDW0sNVTPD4ZmhzHDfBUDpWtmUl1tdKKWiqthCHFwaWB2GOvWp+p6b3tRcHiS9jjQrfD3MlDKm9NsdokqW4Gof4kDTvuO/wAwGnqUMvc5znPe4ue4lznO1uJ1kruu13rrxLHJcJ9tdE0tZ4oAGJxOrmHuXCuunWKtKWy97fEbWq/ElkmvJylp6SyUbaaFkQdCxztiMNk4gEk8JSkohgyxvsEEcMVW0RxtDWjamnADQN5b/wAbZQccb8lvcqWtodzUqOe0t/iSo3UIpLBLa5LnRUlfRvhrYI54wC4NeMcDhrHAeVRf/G2UHHG/Jb3LDstb8WkGsbgRgf5Te5JT0O5pzUlJbvEJXUGsYG3ES6JhJxJaD9ES+Sf0StmtDWho1AYLWXyT+iVqyvLWZHeZKT2DOyEvJByO8yUnsGdkJeQIB1Jg54PQ64dFvban8dSYOeD0OuHRb22oArshCU8mSBlFbSSAN0NTZy2YtjkstITMD6p9yMDwH3KftWgrCzr7Qr7fr+ib3P8AJAWB4D7lnYn1T7lPi2Z+NuvWEq7Qpv6fr+gdpjmQAhB0kk4azp4ULRLgQnxBGGOpCcOQJ/2rouaTsOTKs/h05TxwWRYrLwN7A8B9yMDwH3KfULP/ADEvt+v6Jnc/yQFgeA+5GB9U+5T6sP8AJv04eKfslj2gUml8P1/QjtMLOSA1pL5J/RKxB5CPoj7LMvkn9ErRkItZkd5kpPYM7IS8kHI7zJSewZ2Ql5AgHUmDng9Drh0W9tqfx1Jg54PQ64dFvbagCuyAcNOJHMhCBxLGb6vnrsn/APWpHSPglMQeTiS3AEYnkxw6k5Uz82HmKp/xTuy1PBYLU4qN3NJcy2oPNNAmXnMuNVSUlJTU0r4m1DnbYWHAuAA0Y8GlPRMDOr/uznl/9V00iKleQyuvsNuHimxgoQhbkqwWWucwhzHuY4HQ5pwI5isIQBMmR9dNcsnKOqqnF8pDmOedbti4txPKcEspuZvfRKjH/FL/AOV6ca8+vYqNzUS6st6TzBAmHnQuNTA6ioYJnxxSse+TYHAvwIAB5NafijjOp5xtvsJO01S9FipXkU119jnctqnuGStJfJv6JW60l8k/olbYqy1mR3mSk9gzshLyQcjvMlJ7BnZCXkCAdSYOeD0OuHRb22p/JjZ3IXS5G3PYjHYw7M8zSCfoCgCuKEIQOJJzWyh1rrYcfGZUB3UWjuT0UP5G3ptku+2Tkiknbtc+H5dOh3V9ieBS9G9ksbZInNexwxa5pxBHCCsbrVvKncupykWVtNOGDZIGWOT7r9QMbA9rKqB2yiL8di7HQWnvS+hVdCvOhUVSHFHeUVJYZB9dZ7lb3EVlDPFhrdsdk33jEJO26L9RnxBWBxI1IOnXrWgh2i3f1U/Uhuz6MgBj2SODY3Bzjqa04k9SW7Tkvd7o8bVSSQxHXNUNLGj36T1BTIDhoGgciE2p2hk1/bhh/lixtFzZx2e3R2m2QUMLiWwt2OJ1uOsnrJK7EIWenNzk5S4smJJLCBRpnRla69UcIOmKmLj/ANTj/wDKkOvraa3Ur6qslbFCzW5x18g4SoZvtzfeLrPXPbsBI7BjPVYNDR7v3V7oNvJ1nWa3Je5Fu5rZ2TgWkvkn9ErdayNLmOa0YucCAOFawri1eR3mSk9gzshLyRclYnQ2emY4YFsTQRy4JaQICTr3RMrqGWCRuyY9pa4cIOgpRWHDEYIAqVlBZp7Ddqi3VDHDanfy3HU9n5XD+taTlZDL/Imlyko96KqjBMM4biWHgPC074UAX2yV9hrTSXKAxuJ8R4HiyDhaf21oFE7fxSrZcoLnZfFoqj+TjiYJBsmHq3urBJSEydONSOzNZQ5Np5RItvzi0r9i24UUsR33wkPb7jgfulynyvsE4BFzhix3pwY/uFDyFVVdEtZvMcrwO8bqoicYLtbagbKC40cg4WTsP7roFRARiJ4iOR4UCOY134mg84WNqi/TZ8IUZ9nqXKb8jp3yXQns1VONdRDh7QLnmvFqgGM9zoo+lUMH7qDNqj/TZ8IWWta38LQOYIXZ6lzm/JB3yXQmKoywsEAJ8IxS4b0AMn2CQLnnGj2JZa6F5O9LUnAfCNPvIUfIUqjotrTeWs+JzldVHuOy6XSuus4muFQ+Z7fwg4BrOYDQFxoQrWMVFYitxHbbeWCcmQGT8l/yip2bEmlpntmndvaDi1vWfoCvDJbJO55TTtbRxmOmxwfVPHijm9Y8g6yrC5H5LUeTtvZS0serS57tLnuOsk/1wbycILtFCIYGtw3l0LAGAWUCAhCEAYc0EaQke95PUF4pXwVtNHNG7W17cdPDz8qWUIAgzKLNBLE58tjqfF3oKjThyB+v34phXLJa/WvZbttVQ1o/PGNsaRw4tx+qte5rXaxiueSjgk/E0e5AFP3Oa15YTg8a2nQfctlaytyattYMKikglH/MjDvukWpzbZOTnE2mlG/4sex+yBclbd9CsM/NVk67+4Ac0jh+68v9EuTvE3/Of3oDJX5CsE3NNk6047jceeZ/evZmazJxuu2xu6TnH90BkrudGtZga6ofsKdrpn+rE0uPuCstS5vMnqYgx2mkBHDED90t0tioqZobDBGwDea0BAZK32vIfKO5vaIrc+GM/wBpUODB7vxfRSLk1mipYXNmvMpq3jTtQGxiHIRrd16ORSzHTRM/C0L2AA1IEOK32ynooWRwRMjYwYNa1oAA5l2gYallCABCEI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wgHBgkIBwgKCgkLDRYPDQwMDRsUFRAWIB0iIiAdHx8kKDQsJCYxJx8fLT0tMTU3Ojo6Iys/RD84QzQ5OjcBCgoKDQwNGg8PGjclHyU3Nzc3Nzc3Nzc3Nzc3Nzc3Nzc3Nzc3Nzc3Nzc3Nzc3Nzc3Nzc3Nzc3Nzc3Nzc3Nzc3N//AABEIAKAAoAMBIgACEQEDEQH/xAAcAAABBAMBAAAAAAAAAAAAAAAABQYHCAECBAP/xABMEAABAwIBBAwMBAMECwAAAAABAAIDBAURBgchMRITFEFRVGFxcoGy0RUiMzU2UnORkpOhsTJCU8EWI/BDRHThFyQmRWJjgpSzwtL/xAAbAQABBQEBAAAAAAAAAAAAAAAAAQIEBQYDB//EADERAAIBAwEFBgYBBQAAAAAAAAABAgMEEQUSITFBUQYUcZGhsRMWM1Nh4cEiIzRCUv/aAAwDAQACEQMRAD8AnFecszIhi7Ryr0TFztzyw5IXB0Mjo3BrcHMcQR47dRCAHablTjW5Y8JU/rfVVN3dW8eq/wDuH96zu+t49VfPd3oDBbHwlT+t9UeEqf1vqqnbvrePVXz3d6N31vHqr57u9AYLY+Eqf1vqjwnT+t9VU7d9bx6q+e7vWN3VvHqv57u9AYLax18LzgCuppBGIVSbderjbq+nrIqyqe6GRr9i6ZxDgNYIJw0jQrP5NXSG622CqgeHRzMD2nHWCgBWe9rBi4rkdcoAcC5NHOnlGbHYJ3QPAqpv5UOn8x3+oYnqVet31x119YeU1D+9AFsvCVP631R4Sp/W+qqdu+t49VfPd3o3fW8eqvnu70Bgtj4Sp/W+qPCVP631VTt31vHqr57u9G763j1V893egMFsfCVP631WRcoCcAVU3d9bx6q+e7vWklfXCNxFfVg4H+8P70AW/jkbIMW763SJklI6Sy0jnuLjtLNJ5gltAAdSYOeD0OuHRb22p/HUmDng9Drh0W9tqAK7LBOAxOgLKUsmmtflDbmvaHNNQ0FrtRCbKWymxy37hK22P9RnxBG2x/qM+IKedxUnFKf5TUbipOKU/wApvcs/8xU/tvzJnc5dSBttj/UZ8QQJGEgB7cTyqedxUnFKf5Te5Ydb6J7Sx9FTlrhgQYm6R7kvzDS/4fmHc5dSCuRS1mXyj2ulqLRO7TT/AMyHE62OJxHUe0FG+UVpfZbtLRO2RjHjQvdrcw6uvePMvGz3Ke0XGKupcNsjBGB1OBGGB5NR6lfwnGcVKPBkNrDwxzZ1L8bzlI6nieTT0OMYwOgvP4j1YAe9MwnAYk6ls5znuc6R2ye4lznHWTrJTpzfWXwldTVzsDqWkOJB1Pk3h1a/cudetGjTdSXBCwjtPCGltsf6jPiCNui/UZ8QU97mp+Lw/LCNzQcXh+WFR/MNP7b8yX3OXUgTbov1GfEEbbH+oz4gp73NBxeH5YWk1NBtMn8iH8J/sxwJY9oKbaWw/MR2cks5IKWkvkn9Eog8hH0QiXyT+iVoSGWsyO8yUnsWdkJeSDkd5kpPYM7IS8gQDqTBzweh1w6Le21P46kwc8HodcOi3ttQBXZbRSPhkZJE90cjCHNc04EEb4K1QgcS/kVd57xZBNV4OnikMT3DRs8MCDz4EYpeTPzYeYqj/FO7LU8FgdShGF1OMeGS1ovNNNghC56SshqzO2IgvglMUjcdLSP8iCoijJptcjruEDL6y+FLRuiBuNVR4vbgNLmfmH79SigEEYjUVPyiDLOzeBry/am4UtQTJBwAfmb1H6ELTaFebS+BLlvRBuqf+6ESGKSeaOGFpfLI4NY0b7idCmqwWuOzWmCijwJaMZHD87zrP9bwCZWbWy7bO+71DPEixjpsd9xHjO6gcOsqRVH12825qhF7lxH2tPC22CFyur4G3RltDsah0Dpy31WBwGnnJ+hXUqGUJQxtc95LTT4AmVnHvdbbxSUVDIYRUNc+SRv4sAQMAd7Wnqo4zqecbb7CTtNVlo0Izu4qSzx9jhcvFPcMgDAADUFrL5J/RK3Wkvkn9ErblWWsyO8yUnsGdkJeSDkd5kpPYM7IS8gQDqTBzweh1w6Le21P46kwc8HodcOi3ttQBXZCEIHEm5sPMVT/AIp3ZangmlmyhkZk9I+Rpa2aoc6Mn8wwAx5sQU7Vg9Uad3Px/gtaH00AUa0978C5eXHb34Uc9RsJsToboGD+r7EqSgoYyuY5uU9yD2kYzbIAjWCBp5lN0OnCrKpTnwaOd1JxSaJnSPlTZGX21mn2TWTsds4ZD+R3+YJSXm+vnhG3bhqH41VIMMSdL4949Wo9XCnYq6pGrZXGFxR1i1VhlnPb6OG30UFHTDCKFga3hPKeU6Si4VkFvopauqdsYYm7J3CeQcpXQo2zj3vdNWLTA4GGAh05B/FJvN6vueRdbK2le3GHw4sSrNU4GchLhPdMtKutqvKS0khwGpo2cYDRyAaFJCjHNhFI6/1Ewa4xspHNc/DQCXsIHPoKk5d9bUVc4jySGW2djLBRxnU85W32EnaapHUc51Gu3fbX7E7HapBjhox2Q0JNE/zF4P2C6+mMhaS+Sf0St1pL5J/RK2pWFrMjvMlJ7BnZCXkg5HeZKT2DOyEvIEA6kwc8HodcOi3ttT+OpMHPB6HXDot7bUAV2XfYIIqm90MFRGJIpJ2tex2pw4CuBetLUS0lTFUwO2MsTg5hwxwITZpuLSHLiid2MbGxrGNaxrRgGtGAHMFlRH/Gt/44PlN7kfxpf+OD5Te5ZR6Bct5cl6lgruC5EuJpZyqWndYHVZhjNTHJGxsuHjBpdpGPAmh/Gl/44PlN7lyXPKS7XSkdSV1SJIXOa4tEYGkHEbyk2ej3FvWjUclhcRlS5hOLWDmstyltFzhroNcZ8ZvrtOtv9cAU10lVDW0sNVTPD4ZmhzHDfBUDpWtmUl1tdKKWiqthCHFwaWB2GOvWp+p6b3tRcHiS9jjQrfD3MlDKm9NsdokqW4Gof4kDTvuO/wAwGnqUMvc5znPe4ue4lznO1uJ1kruu13rrxLHJcJ9tdE0tZ4oAGJxOrmHuXCuunWKtKWy97fEbWq/ElkmvJylp6SyUbaaFkQdCxztiMNk4gEk8JSkohgyxvsEEcMVW0RxtDWjamnADQN5b/wAbZQccb8lvcqWtodzUqOe0t/iSo3UIpLBLa5LnRUlfRvhrYI54wC4NeMcDhrHAeVRf/G2UHHG/Jb3LDstb8WkGsbgRgf5Te5JT0O5pzUlJbvEJXUGsYG3ES6JhJxJaD9ES+Sf0StmtDWho1AYLWXyT+iVqyvLWZHeZKT2DOyEvJByO8yUnsGdkJeQIB1Jg54PQ64dFvban8dSYOeD0OuHRb22oArshCU8mSBlFbSSAN0NTZy2YtjkstITMD6p9yMDwH3KftWgrCzr7Qr7fr+ib3P8AJAWB4D7lnYn1T7lPi2Z+NuvWEq7Qpv6fr+gdpjmQAhB0kk4azp4ULRLgQnxBGGOpCcOQJ/2rouaTsOTKs/h05TxwWRYrLwN7A8B9yMDwH3KfULP/ADEvt+v6Jnc/yQFgeA+5GB9U+5T6sP8AJv04eKfslj2gUml8P1/QjtMLOSA1pL5J/RKxB5CPoj7LMvkn9ErRkItZkd5kpPYM7IS8kHI7zJSewZ2Ql5AgHUmDng9Drh0W9tqfx1Jg54PQ64dFvbagCuyAcNOJHMhCBxLGb6vnrsn/APWpHSPglMQeTiS3AEYnkxw6k5Uz82HmKp/xTuy1PBYLU4qN3NJcy2oPNNAmXnMuNVSUlJTU0r4m1DnbYWHAuAA0Y8GlPRMDOr/uznl/9V00iKleQyuvsNuHimxgoQhbkqwWWucwhzHuY4HQ5pwI5isIQBMmR9dNcsnKOqqnF8pDmOedbti4txPKcEspuZvfRKjH/FL/AOV6ca8+vYqNzUS6st6TzBAmHnQuNTA6ioYJnxxSse+TYHAvwIAB5NafijjOp5xtvsJO01S9FipXkU119jnctqnuGStJfJv6JW60l8k/olbYqy1mR3mSk9gzshLyQcjvMlJ7BnZCXkCAdSYOeD0OuHRb22p/JjZ3IXS5G3PYjHYw7M8zSCfoCgCuKEIQOJJzWyh1rrYcfGZUB3UWjuT0UP5G3ptku+2Tkiknbtc+H5dOh3V9ieBS9G9ksbZInNexwxa5pxBHCCsbrVvKncupykWVtNOGDZIGWOT7r9QMbA9rKqB2yiL8di7HQWnvS+hVdCvOhUVSHFHeUVJYZB9dZ7lb3EVlDPFhrdsdk33jEJO26L9RnxBWBxI1IOnXrWgh2i3f1U/Uhuz6MgBj2SODY3Bzjqa04k9SW7Tkvd7o8bVSSQxHXNUNLGj36T1BTIDhoGgciE2p2hk1/bhh/lixtFzZx2e3R2m2QUMLiWwt2OJ1uOsnrJK7EIWenNzk5S4smJJLCBRpnRla69UcIOmKmLj/ANTj/wDKkOvraa3Ur6qslbFCzW5x18g4SoZvtzfeLrPXPbsBI7BjPVYNDR7v3V7oNvJ1nWa3Je5Fu5rZ2TgWkvkn9ErdayNLmOa0YucCAOFawri1eR3mSk9gzshLyRclYnQ2emY4YFsTQRy4JaQICTr3RMrqGWCRuyY9pa4cIOgpRWHDEYIAqVlBZp7Ddqi3VDHDanfy3HU9n5XD+taTlZDL/Imlyko96KqjBMM4biWHgPC074UAX2yV9hrTSXKAxuJ8R4HiyDhaf21oFE7fxSrZcoLnZfFoqj+TjiYJBsmHq3urBJSEydONSOzNZQ5Np5RItvzi0r9i24UUsR33wkPb7jgfulynyvsE4BFzhix3pwY/uFDyFVVdEtZvMcrwO8bqoicYLtbagbKC40cg4WTsP7roFRARiJ4iOR4UCOY134mg84WNqi/TZ8IUZ9nqXKb8jp3yXQns1VONdRDh7QLnmvFqgGM9zoo+lUMH7qDNqj/TZ8IWWta38LQOYIXZ6lzm/JB3yXQmKoywsEAJ8IxS4b0AMn2CQLnnGj2JZa6F5O9LUnAfCNPvIUfIUqjotrTeWs+JzldVHuOy6XSuus4muFQ+Z7fwg4BrOYDQFxoQrWMVFYitxHbbeWCcmQGT8l/yip2bEmlpntmndvaDi1vWfoCvDJbJO55TTtbRxmOmxwfVPHijm9Y8g6yrC5H5LUeTtvZS0serS57tLnuOsk/1wbycILtFCIYGtw3l0LAGAWUCAhCEAYc0EaQke95PUF4pXwVtNHNG7W17cdPDz8qWUIAgzKLNBLE58tjqfF3oKjThyB+v34phXLJa/WvZbttVQ1o/PGNsaRw4tx+qte5rXaxiueSjgk/E0e5AFP3Oa15YTg8a2nQfctlaytyattYMKikglH/MjDvukWpzbZOTnE2mlG/4sex+yBclbd9CsM/NVk67+4Ac0jh+68v9EuTvE3/Of3oDJX5CsE3NNk6047jceeZ/evZmazJxuu2xu6TnH90BkrudGtZga6ofsKdrpn+rE0uPuCstS5vMnqYgx2mkBHDED90t0tioqZobDBGwDea0BAZK32vIfKO5vaIrc+GM/wBpUODB7vxfRSLk1mipYXNmvMpq3jTtQGxiHIRrd16ORSzHTRM/C0L2AA1IEOK32ynooWRwRMjYwYNa1oAA5l2gYallCABCEIA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3" name="Picture 5" descr="C:\Users\Nguyen\Desktop\mizzou_logo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2"/>
            <a:ext cx="612774" cy="612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685800" y="612776"/>
            <a:ext cx="8077200" cy="0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372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1644" y="7937"/>
            <a:ext cx="7191756" cy="604839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/>
              <a:t>Deep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6096000"/>
          </a:xfrm>
        </p:spPr>
        <p:txBody>
          <a:bodyPr>
            <a:normAutofit/>
          </a:bodyPr>
          <a:lstStyle/>
          <a:p>
            <a:r>
              <a:rPr lang="en-US" dirty="0"/>
              <a:t>Stacked AE Classification</a:t>
            </a:r>
          </a:p>
          <a:p>
            <a:pPr lvl="1"/>
            <a:r>
              <a:rPr lang="en-US" dirty="0" smtClean="0"/>
              <a:t>Unsupervised training</a:t>
            </a:r>
          </a:p>
          <a:p>
            <a:pPr lvl="1"/>
            <a:r>
              <a:rPr lang="en-US" dirty="0" smtClean="0"/>
              <a:t>Supervised </a:t>
            </a:r>
            <a:r>
              <a:rPr lang="en-US" dirty="0"/>
              <a:t>training</a:t>
            </a:r>
          </a:p>
          <a:p>
            <a:pPr lvl="2"/>
            <a:r>
              <a:rPr lang="en-US" dirty="0" err="1"/>
              <a:t>Softmax</a:t>
            </a:r>
            <a:r>
              <a:rPr lang="en-US" dirty="0"/>
              <a:t> classifier</a:t>
            </a:r>
          </a:p>
          <a:p>
            <a:pPr lvl="2"/>
            <a:r>
              <a:rPr lang="en-US" dirty="0"/>
              <a:t>Train whole network using </a:t>
            </a:r>
            <a:r>
              <a:rPr lang="en-US" dirty="0" err="1"/>
              <a:t>backpropagation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sz="2000" dirty="0"/>
          </a:p>
        </p:txBody>
      </p:sp>
      <p:sp>
        <p:nvSpPr>
          <p:cNvPr id="4" name="AutoShape 2" descr="data:image/jpeg;base64,/9j/4AAQSkZJRgABAQAAAQABAAD/2wCEAAkGBwgHBgkIBwgKCgkLDRYPDQwMDRsUFRAWIB0iIiAdHx8kKDQsJCYxJx8fLT0tMTU3Ojo6Iys/RD84QzQ5OjcBCgoKDQwNGg8PGjclHyU3Nzc3Nzc3Nzc3Nzc3Nzc3Nzc3Nzc3Nzc3Nzc3Nzc3Nzc3Nzc3Nzc3Nzc3Nzc3Nzc3N//AABEIAKAAoAMBIgACEQEDEQH/xAAcAAABBAMBAAAAAAAAAAAAAAAABQYHCAECBAP/xABMEAABAwIBBAwMBAMECwAAAAABAAIDBAURBgchMRITFEFRVGFxcoGy0RUiMzU2UnORkpOhsTJCU8EWI/BDRHThFyQmRWJjgpSzwtL/xAAbAQABBQEBAAAAAAAAAAAAAAAAAQIEBQYDB//EADERAAIBAwEFBgYBBQAAAAAAAAABAgMEEQUSITFBUQYUcZGhsRMWM1Nh4cEiIzRCUv/aAAwDAQACEQMRAD8AnFecszIhi7Ryr0TFztzyw5IXB0Mjo3BrcHMcQR47dRCAHablTjW5Y8JU/rfVVN3dW8eq/wDuH96zu+t49VfPd3oDBbHwlT+t9UeEqf1vqqnbvrePVXz3d6N31vHqr57u9AYLY+Eqf1vqjwnT+t9VU7d9bx6q+e7vWN3VvHqv57u9AYLax18LzgCuppBGIVSbderjbq+nrIqyqe6GRr9i6ZxDgNYIJw0jQrP5NXSG622CqgeHRzMD2nHWCgBWe9rBi4rkdcoAcC5NHOnlGbHYJ3QPAqpv5UOn8x3+oYnqVet31x119YeU1D+9AFsvCVP631R4Sp/W+qqdu+t49VfPd3o3fW8eqvnu70Bgtj4Sp/W+qPCVP631VTt31vHqr57u9G763j1V893egMFsfCVP631WRcoCcAVU3d9bx6q+e7vWklfXCNxFfVg4H+8P70AW/jkbIMW763SJklI6Sy0jnuLjtLNJ5gltAAdSYOeD0OuHRb22p/HUmDng9Drh0W9tqAK7LBOAxOgLKUsmmtflDbmvaHNNQ0FrtRCbKWymxy37hK22P9RnxBG2x/qM+IKedxUnFKf5TUbipOKU/wApvcs/8xU/tvzJnc5dSBttj/UZ8QQJGEgB7cTyqedxUnFKf5Te5Ydb6J7Sx9FTlrhgQYm6R7kvzDS/4fmHc5dSCuRS1mXyj2ulqLRO7TT/AMyHE62OJxHUe0FG+UVpfZbtLRO2RjHjQvdrcw6uvePMvGz3Ke0XGKupcNsjBGB1OBGGB5NR6lfwnGcVKPBkNrDwxzZ1L8bzlI6nieTT0OMYwOgvP4j1YAe9MwnAYk6ls5znuc6R2ye4lznHWTrJTpzfWXwldTVzsDqWkOJB1Pk3h1a/cudetGjTdSXBCwjtPCGltsf6jPiCNui/UZ8QU97mp+Lw/LCNzQcXh+WFR/MNP7b8yX3OXUgTbov1GfEEbbH+oz4gp73NBxeH5YWk1NBtMn8iH8J/sxwJY9oKbaWw/MR2cks5IKWkvkn9Eog8hH0QiXyT+iVoSGWsyO8yUnsWdkJeSDkd5kpPYM7IS8gQDqTBzweh1w6Le21P46kwc8HodcOi3ttQBXZbRSPhkZJE90cjCHNc04EEb4K1QgcS/kVd57xZBNV4OnikMT3DRs8MCDz4EYpeTPzYeYqj/FO7LU8FgdShGF1OMeGS1ovNNNghC56SshqzO2IgvglMUjcdLSP8iCoijJptcjruEDL6y+FLRuiBuNVR4vbgNLmfmH79SigEEYjUVPyiDLOzeBry/am4UtQTJBwAfmb1H6ELTaFebS+BLlvRBuqf+6ESGKSeaOGFpfLI4NY0b7idCmqwWuOzWmCijwJaMZHD87zrP9bwCZWbWy7bO+71DPEixjpsd9xHjO6gcOsqRVH12825qhF7lxH2tPC22CFyur4G3RltDsah0Dpy31WBwGnnJ+hXUqGUJQxtc95LTT4AmVnHvdbbxSUVDIYRUNc+SRv4sAQMAd7Wnqo4zqecbb7CTtNVlo0Izu4qSzx9jhcvFPcMgDAADUFrL5J/RK3Wkvkn9ErblWWsyO8yUnsGdkJeSDkd5kpPYM7IS8gQDqTBzweh1w6Le21P46kwc8HodcOi3ttQBXZCEIHEm5sPMVT/AIp3ZangmlmyhkZk9I+Rpa2aoc6Mn8wwAx5sQU7Vg9Uad3Px/gtaH00AUa0978C5eXHb34Uc9RsJsToboGD+r7EqSgoYyuY5uU9yD2kYzbIAjWCBp5lN0OnCrKpTnwaOd1JxSaJnSPlTZGX21mn2TWTsds4ZD+R3+YJSXm+vnhG3bhqH41VIMMSdL4949Wo9XCnYq6pGrZXGFxR1i1VhlnPb6OG30UFHTDCKFga3hPKeU6Si4VkFvopauqdsYYm7J3CeQcpXQo2zj3vdNWLTA4GGAh05B/FJvN6vueRdbK2le3GHw4sSrNU4GchLhPdMtKutqvKS0khwGpo2cYDRyAaFJCjHNhFI6/1Ewa4xspHNc/DQCXsIHPoKk5d9bUVc4jySGW2djLBRxnU85W32EnaapHUc51Gu3fbX7E7HapBjhox2Q0JNE/zF4P2C6+mMhaS+Sf0St1pL5J/RK2pWFrMjvMlJ7BnZCXkg5HeZKT2DOyEvIEA6kwc8HodcOi3ttT+OpMHPB6HXDot7bUAV2XfYIIqm90MFRGJIpJ2tex2pw4CuBetLUS0lTFUwO2MsTg5hwxwITZpuLSHLiid2MbGxrGNaxrRgGtGAHMFlRH/Gt/44PlN7kfxpf+OD5Te5ZR6Bct5cl6lgruC5EuJpZyqWndYHVZhjNTHJGxsuHjBpdpGPAmh/Gl/44PlN7lyXPKS7XSkdSV1SJIXOa4tEYGkHEbyk2ej3FvWjUclhcRlS5hOLWDmstyltFzhroNcZ8ZvrtOtv9cAU10lVDW0sNVTPD4ZmhzHDfBUDpWtmUl1tdKKWiqthCHFwaWB2GOvWp+p6b3tRcHiS9jjQrfD3MlDKm9NsdokqW4Gof4kDTvuO/wAwGnqUMvc5znPe4ue4lznO1uJ1kruu13rrxLHJcJ9tdE0tZ4oAGJxOrmHuXCuunWKtKWy97fEbWq/ElkmvJylp6SyUbaaFkQdCxztiMNk4gEk8JSkohgyxvsEEcMVW0RxtDWjamnADQN5b/wAbZQccb8lvcqWtodzUqOe0t/iSo3UIpLBLa5LnRUlfRvhrYI54wC4NeMcDhrHAeVRf/G2UHHG/Jb3LDstb8WkGsbgRgf5Te5JT0O5pzUlJbvEJXUGsYG3ES6JhJxJaD9ES+Sf0StmtDWho1AYLWXyT+iVqyvLWZHeZKT2DOyEvJByO8yUnsGdkJeQIB1Jg54PQ64dFvban8dSYOeD0OuHRb22oArshCU8mSBlFbSSAN0NTZy2YtjkstITMD6p9yMDwH3KftWgrCzr7Qr7fr+ib3P8AJAWB4D7lnYn1T7lPi2Z+NuvWEq7Qpv6fr+gdpjmQAhB0kk4azp4ULRLgQnxBGGOpCcOQJ/2rouaTsOTKs/h05TxwWRYrLwN7A8B9yMDwH3KfULP/ADEvt+v6Jnc/yQFgeA+5GB9U+5T6sP8AJv04eKfslj2gUml8P1/QjtMLOSA1pL5J/RKxB5CPoj7LMvkn9ErRkItZkd5kpPYM7IS8kHI7zJSewZ2Ql5AgHUmDng9Drh0W9tqfx1Jg54PQ64dFvbagCuyAcNOJHMhCBxLGb6vnrsn/APWpHSPglMQeTiS3AEYnkxw6k5Uz82HmKp/xTuy1PBYLU4qN3NJcy2oPNNAmXnMuNVSUlJTU0r4m1DnbYWHAuAA0Y8GlPRMDOr/uznl/9V00iKleQyuvsNuHimxgoQhbkqwWWucwhzHuY4HQ5pwI5isIQBMmR9dNcsnKOqqnF8pDmOedbti4txPKcEspuZvfRKjH/FL/AOV6ca8+vYqNzUS6st6TzBAmHnQuNTA6ioYJnxxSse+TYHAvwIAB5NafijjOp5xtvsJO01S9FipXkU119jnctqnuGStJfJv6JW60l8k/olbYqy1mR3mSk9gzshLyQcjvMlJ7BnZCXkCAdSYOeD0OuHRb22p/JjZ3IXS5G3PYjHYw7M8zSCfoCgCuKEIQOJJzWyh1rrYcfGZUB3UWjuT0UP5G3ptku+2Tkiknbtc+H5dOh3V9ieBS9G9ksbZInNexwxa5pxBHCCsbrVvKncupykWVtNOGDZIGWOT7r9QMbA9rKqB2yiL8di7HQWnvS+hVdCvOhUVSHFHeUVJYZB9dZ7lb3EVlDPFhrdsdk33jEJO26L9RnxBWBxI1IOnXrWgh2i3f1U/Uhuz6MgBj2SODY3Bzjqa04k9SW7Tkvd7o8bVSSQxHXNUNLGj36T1BTIDhoGgciE2p2hk1/bhh/lixtFzZx2e3R2m2QUMLiWwt2OJ1uOsnrJK7EIWenNzk5S4smJJLCBRpnRla69UcIOmKmLj/ANTj/wDKkOvraa3Ur6qslbFCzW5x18g4SoZvtzfeLrPXPbsBI7BjPVYNDR7v3V7oNvJ1nWa3Je5Fu5rZ2TgWkvkn9ErdayNLmOa0YucCAOFawri1eR3mSk9gzshLyRclYnQ2emY4YFsTQRy4JaQICTr3RMrqGWCRuyY9pa4cIOgpRWHDEYIAqVlBZp7Ddqi3VDHDanfy3HU9n5XD+taTlZDL/Imlyko96KqjBMM4biWHgPC074UAX2yV9hrTSXKAxuJ8R4HiyDhaf21oFE7fxSrZcoLnZfFoqj+TjiYJBsmHq3urBJSEydONSOzNZQ5Np5RItvzi0r9i24UUsR33wkPb7jgfulynyvsE4BFzhix3pwY/uFDyFVVdEtZvMcrwO8bqoicYLtbagbKC40cg4WTsP7roFRARiJ4iOR4UCOY134mg84WNqi/TZ8IUZ9nqXKb8jp3yXQns1VONdRDh7QLnmvFqgGM9zoo+lUMH7qDNqj/TZ8IWWta38LQOYIXZ6lzm/JB3yXQmKoywsEAJ8IxS4b0AMn2CQLnnGj2JZa6F5O9LUnAfCNPvIUfIUqjotrTeWs+JzldVHuOy6XSuus4muFQ+Z7fwg4BrOYDQFxoQrWMVFYitxHbbeWCcmQGT8l/yip2bEmlpntmndvaDi1vWfoCvDJbJO55TTtbRxmOmxwfVPHijm9Y8g6yrC5H5LUeTtvZS0serS57tLnuOsk/1wbycILtFCIYGtw3l0LAGAWUCAhCEAYc0EaQke95PUF4pXwVtNHNG7W17cdPDz8qWUIAgzKLNBLE58tjqfF3oKjThyB+v34phXLJa/WvZbttVQ1o/PGNsaRw4tx+qte5rXaxiueSjgk/E0e5AFP3Oa15YTg8a2nQfctlaytyattYMKikglH/MjDvukWpzbZOTnE2mlG/4sex+yBclbd9CsM/NVk67+4Ac0jh+68v9EuTvE3/Of3oDJX5CsE3NNk6047jceeZ/evZmazJxuu2xu6TnH90BkrudGtZga6ofsKdrpn+rE0uPuCstS5vMnqYgx2mkBHDED90t0tioqZobDBGwDea0BAZK32vIfKO5vaIrc+GM/wBpUODB7vxfRSLk1mipYXNmvMpq3jTtQGxiHIRrd16ORSzHTRM/C0L2AA1IEOK32ynooWRwRMjYwYNa1oAA5l2gYallCABCEI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wgHBgkIBwgKCgkLDRYPDQwMDRsUFRAWIB0iIiAdHx8kKDQsJCYxJx8fLT0tMTU3Ojo6Iys/RD84QzQ5OjcBCgoKDQwNGg8PGjclHyU3Nzc3Nzc3Nzc3Nzc3Nzc3Nzc3Nzc3Nzc3Nzc3Nzc3Nzc3Nzc3Nzc3Nzc3Nzc3Nzc3N//AABEIAKAAoAMBIgACEQEDEQH/xAAcAAABBAMBAAAAAAAAAAAAAAAABQYHCAECBAP/xABMEAABAwIBBAwMBAMECwAAAAABAAIDBAURBgchMRITFEFRVGFxcoGy0RUiMzU2UnORkpOhsTJCU8EWI/BDRHThFyQmRWJjgpSzwtL/xAAbAQABBQEBAAAAAAAAAAAAAAAAAQIEBQYDB//EADERAAIBAwEFBgYBBQAAAAAAAAABAgMEEQUSITFBUQYUcZGhsRMWM1Nh4cEiIzRCUv/aAAwDAQACEQMRAD8AnFecszIhi7Ryr0TFztzyw5IXB0Mjo3BrcHMcQR47dRCAHablTjW5Y8JU/rfVVN3dW8eq/wDuH96zu+t49VfPd3oDBbHwlT+t9UeEqf1vqqnbvrePVXz3d6N31vHqr57u9AYLY+Eqf1vqjwnT+t9VU7d9bx6q+e7vWN3VvHqv57u9AYLax18LzgCuppBGIVSbderjbq+nrIqyqe6GRr9i6ZxDgNYIJw0jQrP5NXSG622CqgeHRzMD2nHWCgBWe9rBi4rkdcoAcC5NHOnlGbHYJ3QPAqpv5UOn8x3+oYnqVet31x119YeU1D+9AFsvCVP631R4Sp/W+qqdu+t49VfPd3o3fW8eqvnu70Bgtj4Sp/W+qPCVP631VTt31vHqr57u9G763j1V893egMFsfCVP631WRcoCcAVU3d9bx6q+e7vWklfXCNxFfVg4H+8P70AW/jkbIMW763SJklI6Sy0jnuLjtLNJ5gltAAdSYOeD0OuHRb22p/HUmDng9Drh0W9tqAK7LBOAxOgLKUsmmtflDbmvaHNNQ0FrtRCbKWymxy37hK22P9RnxBG2x/qM+IKedxUnFKf5TUbipOKU/wApvcs/8xU/tvzJnc5dSBttj/UZ8QQJGEgB7cTyqedxUnFKf5Te5Ydb6J7Sx9FTlrhgQYm6R7kvzDS/4fmHc5dSCuRS1mXyj2ulqLRO7TT/AMyHE62OJxHUe0FG+UVpfZbtLRO2RjHjQvdrcw6uvePMvGz3Ke0XGKupcNsjBGB1OBGGB5NR6lfwnGcVKPBkNrDwxzZ1L8bzlI6nieTT0OMYwOgvP4j1YAe9MwnAYk6ls5znuc6R2ye4lznHWTrJTpzfWXwldTVzsDqWkOJB1Pk3h1a/cudetGjTdSXBCwjtPCGltsf6jPiCNui/UZ8QU97mp+Lw/LCNzQcXh+WFR/MNP7b8yX3OXUgTbov1GfEEbbH+oz4gp73NBxeH5YWk1NBtMn8iH8J/sxwJY9oKbaWw/MR2cks5IKWkvkn9Eog8hH0QiXyT+iVoSGWsyO8yUnsWdkJeSDkd5kpPYM7IS8gQDqTBzweh1w6Le21P46kwc8HodcOi3ttQBXZbRSPhkZJE90cjCHNc04EEb4K1QgcS/kVd57xZBNV4OnikMT3DRs8MCDz4EYpeTPzYeYqj/FO7LU8FgdShGF1OMeGS1ovNNNghC56SshqzO2IgvglMUjcdLSP8iCoijJptcjruEDL6y+FLRuiBuNVR4vbgNLmfmH79SigEEYjUVPyiDLOzeBry/am4UtQTJBwAfmb1H6ELTaFebS+BLlvRBuqf+6ESGKSeaOGFpfLI4NY0b7idCmqwWuOzWmCijwJaMZHD87zrP9bwCZWbWy7bO+71DPEixjpsd9xHjO6gcOsqRVH12825qhF7lxH2tPC22CFyur4G3RltDsah0Dpy31WBwGnnJ+hXUqGUJQxtc95LTT4AmVnHvdbbxSUVDIYRUNc+SRv4sAQMAd7Wnqo4zqecbb7CTtNVlo0Izu4qSzx9jhcvFPcMgDAADUFrL5J/RK3Wkvkn9ErblWWsyO8yUnsGdkJeSDkd5kpPYM7IS8gQDqTBzweh1w6Le21P46kwc8HodcOi3ttQBXZCEIHEm5sPMVT/AIp3ZangmlmyhkZk9I+Rpa2aoc6Mn8wwAx5sQU7Vg9Uad3Px/gtaH00AUa0978C5eXHb34Uc9RsJsToboGD+r7EqSgoYyuY5uU9yD2kYzbIAjWCBp5lN0OnCrKpTnwaOd1JxSaJnSPlTZGX21mn2TWTsds4ZD+R3+YJSXm+vnhG3bhqH41VIMMSdL4949Wo9XCnYq6pGrZXGFxR1i1VhlnPb6OG30UFHTDCKFga3hPKeU6Si4VkFvopauqdsYYm7J3CeQcpXQo2zj3vdNWLTA4GGAh05B/FJvN6vueRdbK2le3GHw4sSrNU4GchLhPdMtKutqvKS0khwGpo2cYDRyAaFJCjHNhFI6/1Ewa4xspHNc/DQCXsIHPoKk5d9bUVc4jySGW2djLBRxnU85W32EnaapHUc51Gu3fbX7E7HapBjhox2Q0JNE/zF4P2C6+mMhaS+Sf0St1pL5J/RK2pWFrMjvMlJ7BnZCXkg5HeZKT2DOyEvIEA6kwc8HodcOi3ttT+OpMHPB6HXDot7bUAV2XfYIIqm90MFRGJIpJ2tex2pw4CuBetLUS0lTFUwO2MsTg5hwxwITZpuLSHLiid2MbGxrGNaxrRgGtGAHMFlRH/Gt/44PlN7kfxpf+OD5Te5ZR6Bct5cl6lgruC5EuJpZyqWndYHVZhjNTHJGxsuHjBpdpGPAmh/Gl/44PlN7lyXPKS7XSkdSV1SJIXOa4tEYGkHEbyk2ej3FvWjUclhcRlS5hOLWDmstyltFzhroNcZ8ZvrtOtv9cAU10lVDW0sNVTPD4ZmhzHDfBUDpWtmUl1tdKKWiqthCHFwaWB2GOvWp+p6b3tRcHiS9jjQrfD3MlDKm9NsdokqW4Gof4kDTvuO/wAwGnqUMvc5znPe4ue4lznO1uJ1kruu13rrxLHJcJ9tdE0tZ4oAGJxOrmHuXCuunWKtKWy97fEbWq/ElkmvJylp6SyUbaaFkQdCxztiMNk4gEk8JSkohgyxvsEEcMVW0RxtDWjamnADQN5b/wAbZQccb8lvcqWtodzUqOe0t/iSo3UIpLBLa5LnRUlfRvhrYI54wC4NeMcDhrHAeVRf/G2UHHG/Jb3LDstb8WkGsbgRgf5Te5JT0O5pzUlJbvEJXUGsYG3ES6JhJxJaD9ES+Sf0StmtDWho1AYLWXyT+iVqyvLWZHeZKT2DOyEvJByO8yUnsGdkJeQIB1Jg54PQ64dFvban8dSYOeD0OuHRb22oArshCU8mSBlFbSSAN0NTZy2YtjkstITMD6p9yMDwH3KftWgrCzr7Qr7fr+ib3P8AJAWB4D7lnYn1T7lPi2Z+NuvWEq7Qpv6fr+gdpjmQAhB0kk4azp4ULRLgQnxBGGOpCcOQJ/2rouaTsOTKs/h05TxwWRYrLwN7A8B9yMDwH3KfULP/ADEvt+v6Jnc/yQFgeA+5GB9U+5T6sP8AJv04eKfslj2gUml8P1/QjtMLOSA1pL5J/RKxB5CPoj7LMvkn9ErRkItZkd5kpPYM7IS8kHI7zJSewZ2Ql5AgHUmDng9Drh0W9tqfx1Jg54PQ64dFvbagCuyAcNOJHMhCBxLGb6vnrsn/APWpHSPglMQeTiS3AEYnkxw6k5Uz82HmKp/xTuy1PBYLU4qN3NJcy2oPNNAmXnMuNVSUlJTU0r4m1DnbYWHAuAA0Y8GlPRMDOr/uznl/9V00iKleQyuvsNuHimxgoQhbkqwWWucwhzHuY4HQ5pwI5isIQBMmR9dNcsnKOqqnF8pDmOedbti4txPKcEspuZvfRKjH/FL/AOV6ca8+vYqNzUS6st6TzBAmHnQuNTA6ioYJnxxSse+TYHAvwIAB5NafijjOp5xtvsJO01S9FipXkU119jnctqnuGStJfJv6JW60l8k/olbYqy1mR3mSk9gzshLyQcjvMlJ7BnZCXkCAdSYOeD0OuHRb22p/JjZ3IXS5G3PYjHYw7M8zSCfoCgCuKEIQOJJzWyh1rrYcfGZUB3UWjuT0UP5G3ptku+2Tkiknbtc+H5dOh3V9ieBS9G9ksbZInNexwxa5pxBHCCsbrVvKncupykWVtNOGDZIGWOT7r9QMbA9rKqB2yiL8di7HQWnvS+hVdCvOhUVSHFHeUVJYZB9dZ7lb3EVlDPFhrdsdk33jEJO26L9RnxBWBxI1IOnXrWgh2i3f1U/Uhuz6MgBj2SODY3Bzjqa04k9SW7Tkvd7o8bVSSQxHXNUNLGj36T1BTIDhoGgciE2p2hk1/bhh/lixtFzZx2e3R2m2QUMLiWwt2OJ1uOsnrJK7EIWenNzk5S4smJJLCBRpnRla69UcIOmKmLj/ANTj/wDKkOvraa3Ur6qslbFCzW5x18g4SoZvtzfeLrPXPbsBI7BjPVYNDR7v3V7oNvJ1nWa3Je5Fu5rZ2TgWkvkn9ErdayNLmOa0YucCAOFawri1eR3mSk9gzshLyRclYnQ2emY4YFsTQRy4JaQICTr3RMrqGWCRuyY9pa4cIOgpRWHDEYIAqVlBZp7Ddqi3VDHDanfy3HU9n5XD+taTlZDL/Imlyko96KqjBMM4biWHgPC074UAX2yV9hrTSXKAxuJ8R4HiyDhaf21oFE7fxSrZcoLnZfFoqj+TjiYJBsmHq3urBJSEydONSOzNZQ5Np5RItvzi0r9i24UUsR33wkPb7jgfulynyvsE4BFzhix3pwY/uFDyFVVdEtZvMcrwO8bqoicYLtbagbKC40cg4WTsP7roFRARiJ4iOR4UCOY134mg84WNqi/TZ8IUZ9nqXKb8jp3yXQns1VONdRDh7QLnmvFqgGM9zoo+lUMH7qDNqj/TZ8IWWta38LQOYIXZ6lzm/JB3yXQmKoywsEAJ8IxS4b0AMn2CQLnnGj2JZa6F5O9LUnAfCNPvIUfIUqjotrTeWs+JzldVHuOy6XSuus4muFQ+Z7fwg4BrOYDQFxoQrWMVFYitxHbbeWCcmQGT8l/yip2bEmlpntmndvaDi1vWfoCvDJbJO55TTtbRxmOmxwfVPHijm9Y8g6yrC5H5LUeTtvZS0serS57tLnuOsk/1wbycILtFCIYGtw3l0LAGAWUCAhCEAYc0EaQke95PUF4pXwVtNHNG7W17cdPDz8qWUIAgzKLNBLE58tjqfF3oKjThyB+v34phXLJa/WvZbttVQ1o/PGNsaRw4tx+qte5rXaxiueSjgk/E0e5AFP3Oa15YTg8a2nQfctlaytyattYMKikglH/MjDvukWpzbZOTnE2mlG/4sex+yBclbd9CsM/NVk67+4Ac0jh+68v9EuTvE3/Of3oDJX5CsE3NNk6047jceeZ/evZmazJxuu2xu6TnH90BkrudGtZga6ofsKdrpn+rE0uPuCstS5vMnqYgx2mkBHDED90t0tioqZobDBGwDea0BAZK32vIfKO5vaIrc+GM/wBpUODB7vxfRSLk1mipYXNmvMpq3jTtQGxiHIRrd16ORSzHTRM/C0L2AA1IEOK32ynooWRwRMjYwYNa1oAA5l2gYallCABCEIA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3" name="Picture 5" descr="C:\Users\Nguyen\Desktop\mizzou_logo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2"/>
            <a:ext cx="612774" cy="612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685800" y="612776"/>
            <a:ext cx="8077200" cy="0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File:Stacked Combin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276600"/>
            <a:ext cx="6248400" cy="329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307975" y="6572906"/>
            <a:ext cx="79248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000" dirty="0"/>
              <a:t>Picture taken from </a:t>
            </a:r>
            <a:r>
              <a:rPr lang="en-US" sz="1000" dirty="0" smtClean="0"/>
              <a:t>WWW</a:t>
            </a:r>
            <a:r>
              <a:rPr lang="en-US" sz="1000" i="1" dirty="0"/>
              <a:t>, “http://deeplearning.stanford.edu/wiki/</a:t>
            </a:r>
            <a:r>
              <a:rPr lang="en-US" sz="1000" i="1" dirty="0" err="1"/>
              <a:t>index.php</a:t>
            </a:r>
            <a:r>
              <a:rPr lang="en-US" sz="1000" i="1" dirty="0"/>
              <a:t>/</a:t>
            </a:r>
            <a:r>
              <a:rPr lang="en-US" sz="1000" i="1" dirty="0" err="1"/>
              <a:t>Stacked_Autoencoders</a:t>
            </a:r>
            <a:r>
              <a:rPr lang="en-US" sz="1000" i="1" dirty="0"/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294788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1644" y="7937"/>
            <a:ext cx="7191756" cy="604839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Agenda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6096000"/>
          </a:xfrm>
        </p:spPr>
        <p:txBody>
          <a:bodyPr>
            <a:normAutofit/>
          </a:bodyPr>
          <a:lstStyle/>
          <a:p>
            <a:pPr>
              <a:buFont typeface="Courier New" pitchFamily="49" charset="0"/>
              <a:buChar char="o"/>
            </a:pPr>
            <a:r>
              <a:rPr lang="en-US" b="1" i="1" dirty="0" smtClean="0">
                <a:solidFill>
                  <a:schemeClr val="bg1">
                    <a:lumMod val="65000"/>
                  </a:schemeClr>
                </a:solidFill>
              </a:rPr>
              <a:t>Master Thesis</a:t>
            </a:r>
          </a:p>
          <a:p>
            <a:pPr lvl="1">
              <a:buFont typeface="Wingdings" pitchFamily="2" charset="2"/>
              <a:buChar char="v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Introduction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lvl="1">
              <a:buFont typeface="Wingdings" pitchFamily="2" charset="2"/>
              <a:buChar char="v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Background and Related Work</a:t>
            </a:r>
          </a:p>
          <a:p>
            <a:pPr lvl="1">
              <a:buFont typeface="Wingdings" pitchFamily="2" charset="2"/>
              <a:buChar char="v"/>
            </a:pPr>
            <a:r>
              <a:rPr lang="en-US" b="1" dirty="0" smtClean="0">
                <a:solidFill>
                  <a:srgbClr val="C00000"/>
                </a:solidFill>
              </a:rPr>
              <a:t>Methods</a:t>
            </a:r>
            <a:endParaRPr lang="en-US" b="1" dirty="0">
              <a:solidFill>
                <a:srgbClr val="C00000"/>
              </a:solidFill>
            </a:endParaRPr>
          </a:p>
          <a:p>
            <a:pPr lvl="1">
              <a:buFont typeface="Wingdings" pitchFamily="2" charset="2"/>
              <a:buChar char="v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Experiments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lvl="1">
              <a:buFont typeface="Wingdings" pitchFamily="2" charset="2"/>
              <a:buChar char="v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Summary</a:t>
            </a:r>
          </a:p>
          <a:p>
            <a:pPr>
              <a:buFont typeface="Courier New" pitchFamily="49" charset="0"/>
              <a:buChar char="o"/>
            </a:pPr>
            <a:r>
              <a:rPr lang="en-US" b="1" i="1" dirty="0" smtClean="0">
                <a:solidFill>
                  <a:schemeClr val="bg1">
                    <a:lumMod val="65000"/>
                  </a:schemeClr>
                </a:solidFill>
              </a:rPr>
              <a:t>PhD Comprehensive</a:t>
            </a:r>
            <a:endParaRPr lang="en-US" b="1" i="1" dirty="0">
              <a:solidFill>
                <a:schemeClr val="bg1">
                  <a:lumMod val="65000"/>
                </a:schemeClr>
              </a:solidFill>
            </a:endParaRPr>
          </a:p>
          <a:p>
            <a:pPr lvl="1">
              <a:buFont typeface="Wingdings" pitchFamily="2" charset="2"/>
              <a:buChar char="v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Framework</a:t>
            </a:r>
          </a:p>
          <a:p>
            <a:pPr lvl="1">
              <a:buFont typeface="Wingdings" pitchFamily="2" charset="2"/>
              <a:buChar char="v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Preliminary Works</a:t>
            </a:r>
          </a:p>
          <a:p>
            <a:pPr lvl="1">
              <a:buFont typeface="Wingdings" pitchFamily="2" charset="2"/>
              <a:buChar char="v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Research Plan</a:t>
            </a:r>
            <a:endParaRPr lang="en-US" dirty="0"/>
          </a:p>
          <a:p>
            <a:pPr lvl="1"/>
            <a:endParaRPr lang="en-US" dirty="0"/>
          </a:p>
          <a:p>
            <a:endParaRPr lang="en-US" sz="2000" dirty="0"/>
          </a:p>
        </p:txBody>
      </p:sp>
      <p:sp>
        <p:nvSpPr>
          <p:cNvPr id="4" name="AutoShape 2" descr="data:image/jpeg;base64,/9j/4AAQSkZJRgABAQAAAQABAAD/2wCEAAkGBwgHBgkIBwgKCgkLDRYPDQwMDRsUFRAWIB0iIiAdHx8kKDQsJCYxJx8fLT0tMTU3Ojo6Iys/RD84QzQ5OjcBCgoKDQwNGg8PGjclHyU3Nzc3Nzc3Nzc3Nzc3Nzc3Nzc3Nzc3Nzc3Nzc3Nzc3Nzc3Nzc3Nzc3Nzc3Nzc3Nzc3N//AABEIAKAAoAMBIgACEQEDEQH/xAAcAAABBAMBAAAAAAAAAAAAAAAABQYHCAECBAP/xABMEAABAwIBBAwMBAMECwAAAAABAAIDBAURBgchMRITFEFRVGFxcoGy0RUiMzU2UnORkpOhsTJCU8EWI/BDRHThFyQmRWJjgpSzwtL/xAAbAQABBQEBAAAAAAAAAAAAAAAAAQIEBQYDB//EADERAAIBAwEFBgYBBQAAAAAAAAABAgMEEQUSITFBUQYUcZGhsRMWM1Nh4cEiIzRCUv/aAAwDAQACEQMRAD8AnFecszIhi7Ryr0TFztzyw5IXB0Mjo3BrcHMcQR47dRCAHablTjW5Y8JU/rfVVN3dW8eq/wDuH96zu+t49VfPd3oDBbHwlT+t9UeEqf1vqqnbvrePVXz3d6N31vHqr57u9AYLY+Eqf1vqjwnT+t9VU7d9bx6q+e7vWN3VvHqv57u9AYLax18LzgCuppBGIVSbderjbq+nrIqyqe6GRr9i6ZxDgNYIJw0jQrP5NXSG622CqgeHRzMD2nHWCgBWe9rBi4rkdcoAcC5NHOnlGbHYJ3QPAqpv5UOn8x3+oYnqVet31x119YeU1D+9AFsvCVP631R4Sp/W+qqdu+t49VfPd3o3fW8eqvnu70Bgtj4Sp/W+qPCVP631VTt31vHqr57u9G763j1V893egMFsfCVP631WRcoCcAVU3d9bx6q+e7vWklfXCNxFfVg4H+8P70AW/jkbIMW763SJklI6Sy0jnuLjtLNJ5gltAAdSYOeD0OuHRb22p/HUmDng9Drh0W9tqAK7LBOAxOgLKUsmmtflDbmvaHNNQ0FrtRCbKWymxy37hK22P9RnxBG2x/qM+IKedxUnFKf5TUbipOKU/wApvcs/8xU/tvzJnc5dSBttj/UZ8QQJGEgB7cTyqedxUnFKf5Te5Ydb6J7Sx9FTlrhgQYm6R7kvzDS/4fmHc5dSCuRS1mXyj2ulqLRO7TT/AMyHE62OJxHUe0FG+UVpfZbtLRO2RjHjQvdrcw6uvePMvGz3Ke0XGKupcNsjBGB1OBGGB5NR6lfwnGcVKPBkNrDwxzZ1L8bzlI6nieTT0OMYwOgvP4j1YAe9MwnAYk6ls5znuc6R2ye4lznHWTrJTpzfWXwldTVzsDqWkOJB1Pk3h1a/cudetGjTdSXBCwjtPCGltsf6jPiCNui/UZ8QU97mp+Lw/LCNzQcXh+WFR/MNP7b8yX3OXUgTbov1GfEEbbH+oz4gp73NBxeH5YWk1NBtMn8iH8J/sxwJY9oKbaWw/MR2cks5IKWkvkn9Eog8hH0QiXyT+iVoSGWsyO8yUnsWdkJeSDkd5kpPYM7IS8gQDqTBzweh1w6Le21P46kwc8HodcOi3ttQBXZbRSPhkZJE90cjCHNc04EEb4K1QgcS/kVd57xZBNV4OnikMT3DRs8MCDz4EYpeTPzYeYqj/FO7LU8FgdShGF1OMeGS1ovNNNghC56SshqzO2IgvglMUjcdLSP8iCoijJptcjruEDL6y+FLRuiBuNVR4vbgNLmfmH79SigEEYjUVPyiDLOzeBry/am4UtQTJBwAfmb1H6ELTaFebS+BLlvRBuqf+6ESGKSeaOGFpfLI4NY0b7idCmqwWuOzWmCijwJaMZHD87zrP9bwCZWbWy7bO+71DPEixjpsd9xHjO6gcOsqRVH12825qhF7lxH2tPC22CFyur4G3RltDsah0Dpy31WBwGnnJ+hXUqGUJQxtc95LTT4AmVnHvdbbxSUVDIYRUNc+SRv4sAQMAd7Wnqo4zqecbb7CTtNVlo0Izu4qSzx9jhcvFPcMgDAADUFrL5J/RK3Wkvkn9ErblWWsyO8yUnsGdkJeSDkd5kpPYM7IS8gQDqTBzweh1w6Le21P46kwc8HodcOi3ttQBXZCEIHEm5sPMVT/AIp3ZangmlmyhkZk9I+Rpa2aoc6Mn8wwAx5sQU7Vg9Uad3Px/gtaH00AUa0978C5eXHb34Uc9RsJsToboGD+r7EqSgoYyuY5uU9yD2kYzbIAjWCBp5lN0OnCrKpTnwaOd1JxSaJnSPlTZGX21mn2TWTsds4ZD+R3+YJSXm+vnhG3bhqH41VIMMSdL4949Wo9XCnYq6pGrZXGFxR1i1VhlnPb6OG30UFHTDCKFga3hPKeU6Si4VkFvopauqdsYYm7J3CeQcpXQo2zj3vdNWLTA4GGAh05B/FJvN6vueRdbK2le3GHw4sSrNU4GchLhPdMtKutqvKS0khwGpo2cYDRyAaFJCjHNhFI6/1Ewa4xspHNc/DQCXsIHPoKk5d9bUVc4jySGW2djLBRxnU85W32EnaapHUc51Gu3fbX7E7HapBjhox2Q0JNE/zF4P2C6+mMhaS+Sf0St1pL5J/RK2pWFrMjvMlJ7BnZCXkg5HeZKT2DOyEvIEA6kwc8HodcOi3ttT+OpMHPB6HXDot7bUAV2XfYIIqm90MFRGJIpJ2tex2pw4CuBetLUS0lTFUwO2MsTg5hwxwITZpuLSHLiid2MbGxrGNaxrRgGtGAHMFlRH/Gt/44PlN7kfxpf+OD5Te5ZR6Bct5cl6lgruC5EuJpZyqWndYHVZhjNTHJGxsuHjBpdpGPAmh/Gl/44PlN7lyXPKS7XSkdSV1SJIXOa4tEYGkHEbyk2ej3FvWjUclhcRlS5hOLWDmstyltFzhroNcZ8ZvrtOtv9cAU10lVDW0sNVTPD4ZmhzHDfBUDpWtmUl1tdKKWiqthCHFwaWB2GOvWp+p6b3tRcHiS9jjQrfD3MlDKm9NsdokqW4Gof4kDTvuO/wAwGnqUMvc5znPe4ue4lznO1uJ1kruu13rrxLHJcJ9tdE0tZ4oAGJxOrmHuXCuunWKtKWy97fEbWq/ElkmvJylp6SyUbaaFkQdCxztiMNk4gEk8JSkohgyxvsEEcMVW0RxtDWjamnADQN5b/wAbZQccb8lvcqWtodzUqOe0t/iSo3UIpLBLa5LnRUlfRvhrYI54wC4NeMcDhrHAeVRf/G2UHHG/Jb3LDstb8WkGsbgRgf5Te5JT0O5pzUlJbvEJXUGsYG3ES6JhJxJaD9ES+Sf0StmtDWho1AYLWXyT+iVqyvLWZHeZKT2DOyEvJByO8yUnsGdkJeQIB1Jg54PQ64dFvban8dSYOeD0OuHRb22oArshCU8mSBlFbSSAN0NTZy2YtjkstITMD6p9yMDwH3KftWgrCzr7Qr7fr+ib3P8AJAWB4D7lnYn1T7lPi2Z+NuvWEq7Qpv6fr+gdpjmQAhB0kk4azp4ULRLgQnxBGGOpCcOQJ/2rouaTsOTKs/h05TxwWRYrLwN7A8B9yMDwH3KfULP/ADEvt+v6Jnc/yQFgeA+5GB9U+5T6sP8AJv04eKfslj2gUml8P1/QjtMLOSA1pL5J/RKxB5CPoj7LMvkn9ErRkItZkd5kpPYM7IS8kHI7zJSewZ2Ql5AgHUmDng9Drh0W9tqfx1Jg54PQ64dFvbagCuyAcNOJHMhCBxLGb6vnrsn/APWpHSPglMQeTiS3AEYnkxw6k5Uz82HmKp/xTuy1PBYLU4qN3NJcy2oPNNAmXnMuNVSUlJTU0r4m1DnbYWHAuAA0Y8GlPRMDOr/uznl/9V00iKleQyuvsNuHimxgoQhbkqwWWucwhzHuY4HQ5pwI5isIQBMmR9dNcsnKOqqnF8pDmOedbti4txPKcEspuZvfRKjH/FL/AOV6ca8+vYqNzUS6st6TzBAmHnQuNTA6ioYJnxxSse+TYHAvwIAB5NafijjOp5xtvsJO01S9FipXkU119jnctqnuGStJfJv6JW60l8k/olbYqy1mR3mSk9gzshLyQcjvMlJ7BnZCXkCAdSYOeD0OuHRb22p/JjZ3IXS5G3PYjHYw7M8zSCfoCgCuKEIQOJJzWyh1rrYcfGZUB3UWjuT0UP5G3ptku+2Tkiknbtc+H5dOh3V9ieBS9G9ksbZInNexwxa5pxBHCCsbrVvKncupykWVtNOGDZIGWOT7r9QMbA9rKqB2yiL8di7HQWnvS+hVdCvOhUVSHFHeUVJYZB9dZ7lb3EVlDPFhrdsdk33jEJO26L9RnxBWBxI1IOnXrWgh2i3f1U/Uhuz6MgBj2SODY3Bzjqa04k9SW7Tkvd7o8bVSSQxHXNUNLGj36T1BTIDhoGgciE2p2hk1/bhh/lixtFzZx2e3R2m2QUMLiWwt2OJ1uOsnrJK7EIWenNzk5S4smJJLCBRpnRla69UcIOmKmLj/ANTj/wDKkOvraa3Ur6qslbFCzW5x18g4SoZvtzfeLrPXPbsBI7BjPVYNDR7v3V7oNvJ1nWa3Je5Fu5rZ2TgWkvkn9ErdayNLmOa0YucCAOFawri1eR3mSk9gzshLyRclYnQ2emY4YFsTQRy4JaQICTr3RMrqGWCRuyY9pa4cIOgpRWHDEYIAqVlBZp7Ddqi3VDHDanfy3HU9n5XD+taTlZDL/Imlyko96KqjBMM4biWHgPC074UAX2yV9hrTSXKAxuJ8R4HiyDhaf21oFE7fxSrZcoLnZfFoqj+TjiYJBsmHq3urBJSEydONSOzNZQ5Np5RItvzi0r9i24UUsR33wkPb7jgfulynyvsE4BFzhix3pwY/uFDyFVVdEtZvMcrwO8bqoicYLtbagbKC40cg4WTsP7roFRARiJ4iOR4UCOY134mg84WNqi/TZ8IUZ9nqXKb8jp3yXQns1VONdRDh7QLnmvFqgGM9zoo+lUMH7qDNqj/TZ8IWWta38LQOYIXZ6lzm/JB3yXQmKoywsEAJ8IxS4b0AMn2CQLnnGj2JZa6F5O9LUnAfCNPvIUfIUqjotrTeWs+JzldVHuOy6XSuus4muFQ+Z7fwg4BrOYDQFxoQrWMVFYitxHbbeWCcmQGT8l/yip2bEmlpntmndvaDi1vWfoCvDJbJO55TTtbRxmOmxwfVPHijm9Y8g6yrC5H5LUeTtvZS0serS57tLnuOsk/1wbycILtFCIYGtw3l0LAGAWUCAhCEAYc0EaQke95PUF4pXwVtNHNG7W17cdPDz8qWUIAgzKLNBLE58tjqfF3oKjThyB+v34phXLJa/WvZbttVQ1o/PGNsaRw4tx+qte5rXaxiueSjgk/E0e5AFP3Oa15YTg8a2nQfctlaytyattYMKikglH/MjDvukWpzbZOTnE2mlG/4sex+yBclbd9CsM/NVk67+4Ac0jh+68v9EuTvE3/Of3oDJX5CsE3NNk6047jceeZ/evZmazJxuu2xu6TnH90BkrudGtZga6ofsKdrpn+rE0uPuCstS5vMnqYgx2mkBHDED90t0tioqZobDBGwDea0BAZK32vIfKO5vaIrc+GM/wBpUODB7vxfRSLk1mipYXNmvMpq3jTtQGxiHIRrd16ORSzHTRM/C0L2AA1IEOK32ynooWRwRMjYwYNa1oAA5l2gYallCABCEI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wgHBgkIBwgKCgkLDRYPDQwMDRsUFRAWIB0iIiAdHx8kKDQsJCYxJx8fLT0tMTU3Ojo6Iys/RD84QzQ5OjcBCgoKDQwNGg8PGjclHyU3Nzc3Nzc3Nzc3Nzc3Nzc3Nzc3Nzc3Nzc3Nzc3Nzc3Nzc3Nzc3Nzc3Nzc3Nzc3Nzc3N//AABEIAKAAoAMBIgACEQEDEQH/xAAcAAABBAMBAAAAAAAAAAAAAAAABQYHCAECBAP/xABMEAABAwIBBAwMBAMECwAAAAABAAIDBAURBgchMRITFEFRVGFxcoGy0RUiMzU2UnORkpOhsTJCU8EWI/BDRHThFyQmRWJjgpSzwtL/xAAbAQABBQEBAAAAAAAAAAAAAAAAAQIEBQYDB//EADERAAIBAwEFBgYBBQAAAAAAAAABAgMEEQUSITFBUQYUcZGhsRMWM1Nh4cEiIzRCUv/aAAwDAQACEQMRAD8AnFecszIhi7Ryr0TFztzyw5IXB0Mjo3BrcHMcQR47dRCAHablTjW5Y8JU/rfVVN3dW8eq/wDuH96zu+t49VfPd3oDBbHwlT+t9UeEqf1vqqnbvrePVXz3d6N31vHqr57u9AYLY+Eqf1vqjwnT+t9VU7d9bx6q+e7vWN3VvHqv57u9AYLax18LzgCuppBGIVSbderjbq+nrIqyqe6GRr9i6ZxDgNYIJw0jQrP5NXSG622CqgeHRzMD2nHWCgBWe9rBi4rkdcoAcC5NHOnlGbHYJ3QPAqpv5UOn8x3+oYnqVet31x119YeU1D+9AFsvCVP631R4Sp/W+qqdu+t49VfPd3o3fW8eqvnu70Bgtj4Sp/W+qPCVP631VTt31vHqr57u9G763j1V893egMFsfCVP631WRcoCcAVU3d9bx6q+e7vWklfXCNxFfVg4H+8P70AW/jkbIMW763SJklI6Sy0jnuLjtLNJ5gltAAdSYOeD0OuHRb22p/HUmDng9Drh0W9tqAK7LBOAxOgLKUsmmtflDbmvaHNNQ0FrtRCbKWymxy37hK22P9RnxBG2x/qM+IKedxUnFKf5TUbipOKU/wApvcs/8xU/tvzJnc5dSBttj/UZ8QQJGEgB7cTyqedxUnFKf5Te5Ydb6J7Sx9FTlrhgQYm6R7kvzDS/4fmHc5dSCuRS1mXyj2ulqLRO7TT/AMyHE62OJxHUe0FG+UVpfZbtLRO2RjHjQvdrcw6uvePMvGz3Ke0XGKupcNsjBGB1OBGGB5NR6lfwnGcVKPBkNrDwxzZ1L8bzlI6nieTT0OMYwOgvP4j1YAe9MwnAYk6ls5znuc6R2ye4lznHWTrJTpzfWXwldTVzsDqWkOJB1Pk3h1a/cudetGjTdSXBCwjtPCGltsf6jPiCNui/UZ8QU97mp+Lw/LCNzQcXh+WFR/MNP7b8yX3OXUgTbov1GfEEbbH+oz4gp73NBxeH5YWk1NBtMn8iH8J/sxwJY9oKbaWw/MR2cks5IKWkvkn9Eog8hH0QiXyT+iVoSGWsyO8yUnsWdkJeSDkd5kpPYM7IS8gQDqTBzweh1w6Le21P46kwc8HodcOi3ttQBXZbRSPhkZJE90cjCHNc04EEb4K1QgcS/kVd57xZBNV4OnikMT3DRs8MCDz4EYpeTPzYeYqj/FO7LU8FgdShGF1OMeGS1ovNNNghC56SshqzO2IgvglMUjcdLSP8iCoijJptcjruEDL6y+FLRuiBuNVR4vbgNLmfmH79SigEEYjUVPyiDLOzeBry/am4UtQTJBwAfmb1H6ELTaFebS+BLlvRBuqf+6ESGKSeaOGFpfLI4NY0b7idCmqwWuOzWmCijwJaMZHD87zrP9bwCZWbWy7bO+71DPEixjpsd9xHjO6gcOsqRVH12825qhF7lxH2tPC22CFyur4G3RltDsah0Dpy31WBwGnnJ+hXUqGUJQxtc95LTT4AmVnHvdbbxSUVDIYRUNc+SRv4sAQMAd7Wnqo4zqecbb7CTtNVlo0Izu4qSzx9jhcvFPcMgDAADUFrL5J/RK3Wkvkn9ErblWWsyO8yUnsGdkJeSDkd5kpPYM7IS8gQDqTBzweh1w6Le21P46kwc8HodcOi3ttQBXZCEIHEm5sPMVT/AIp3ZangmlmyhkZk9I+Rpa2aoc6Mn8wwAx5sQU7Vg9Uad3Px/gtaH00AUa0978C5eXHb34Uc9RsJsToboGD+r7EqSgoYyuY5uU9yD2kYzbIAjWCBp5lN0OnCrKpTnwaOd1JxSaJnSPlTZGX21mn2TWTsds4ZD+R3+YJSXm+vnhG3bhqH41VIMMSdL4949Wo9XCnYq6pGrZXGFxR1i1VhlnPb6OG30UFHTDCKFga3hPKeU6Si4VkFvopauqdsYYm7J3CeQcpXQo2zj3vdNWLTA4GGAh05B/FJvN6vueRdbK2le3GHw4sSrNU4GchLhPdMtKutqvKS0khwGpo2cYDRyAaFJCjHNhFI6/1Ewa4xspHNc/DQCXsIHPoKk5d9bUVc4jySGW2djLBRxnU85W32EnaapHUc51Gu3fbX7E7HapBjhox2Q0JNE/zF4P2C6+mMhaS+Sf0St1pL5J/RK2pWFrMjvMlJ7BnZCXkg5HeZKT2DOyEvIEA6kwc8HodcOi3ttT+OpMHPB6HXDot7bUAV2XfYIIqm90MFRGJIpJ2tex2pw4CuBetLUS0lTFUwO2MsTg5hwxwITZpuLSHLiid2MbGxrGNaxrRgGtGAHMFlRH/Gt/44PlN7kfxpf+OD5Te5ZR6Bct5cl6lgruC5EuJpZyqWndYHVZhjNTHJGxsuHjBpdpGPAmh/Gl/44PlN7lyXPKS7XSkdSV1SJIXOa4tEYGkHEbyk2ej3FvWjUclhcRlS5hOLWDmstyltFzhroNcZ8ZvrtOtv9cAU10lVDW0sNVTPD4ZmhzHDfBUDpWtmUl1tdKKWiqthCHFwaWB2GOvWp+p6b3tRcHiS9jjQrfD3MlDKm9NsdokqW4Gof4kDTvuO/wAwGnqUMvc5znPe4ue4lznO1uJ1kruu13rrxLHJcJ9tdE0tZ4oAGJxOrmHuXCuunWKtKWy97fEbWq/ElkmvJylp6SyUbaaFkQdCxztiMNk4gEk8JSkohgyxvsEEcMVW0RxtDWjamnADQN5b/wAbZQccb8lvcqWtodzUqOe0t/iSo3UIpLBLa5LnRUlfRvhrYI54wC4NeMcDhrHAeVRf/G2UHHG/Jb3LDstb8WkGsbgRgf5Te5JT0O5pzUlJbvEJXUGsYG3ES6JhJxJaD9ES+Sf0StmtDWho1AYLWXyT+iVqyvLWZHeZKT2DOyEvJByO8yUnsGdkJeQIB1Jg54PQ64dFvban8dSYOeD0OuHRb22oArshCU8mSBlFbSSAN0NTZy2YtjkstITMD6p9yMDwH3KftWgrCzr7Qr7fr+ib3P8AJAWB4D7lnYn1T7lPi2Z+NuvWEq7Qpv6fr+gdpjmQAhB0kk4azp4ULRLgQnxBGGOpCcOQJ/2rouaTsOTKs/h05TxwWRYrLwN7A8B9yMDwH3KfULP/ADEvt+v6Jnc/yQFgeA+5GB9U+5T6sP8AJv04eKfslj2gUml8P1/QjtMLOSA1pL5J/RKxB5CPoj7LMvkn9ErRkItZkd5kpPYM7IS8kHI7zJSewZ2Ql5AgHUmDng9Drh0W9tqfx1Jg54PQ64dFvbagCuyAcNOJHMhCBxLGb6vnrsn/APWpHSPglMQeTiS3AEYnkxw6k5Uz82HmKp/xTuy1PBYLU4qN3NJcy2oPNNAmXnMuNVSUlJTU0r4m1DnbYWHAuAA0Y8GlPRMDOr/uznl/9V00iKleQyuvsNuHimxgoQhbkqwWWucwhzHuY4HQ5pwI5isIQBMmR9dNcsnKOqqnF8pDmOedbti4txPKcEspuZvfRKjH/FL/AOV6ca8+vYqNzUS6st6TzBAmHnQuNTA6ioYJnxxSse+TYHAvwIAB5NafijjOp5xtvsJO01S9FipXkU119jnctqnuGStJfJv6JW60l8k/olbYqy1mR3mSk9gzshLyQcjvMlJ7BnZCXkCAdSYOeD0OuHRb22p/JjZ3IXS5G3PYjHYw7M8zSCfoCgCuKEIQOJJzWyh1rrYcfGZUB3UWjuT0UP5G3ptku+2Tkiknbtc+H5dOh3V9ieBS9G9ksbZInNexwxa5pxBHCCsbrVvKncupykWVtNOGDZIGWOT7r9QMbA9rKqB2yiL8di7HQWnvS+hVdCvOhUVSHFHeUVJYZB9dZ7lb3EVlDPFhrdsdk33jEJO26L9RnxBWBxI1IOnXrWgh2i3f1U/Uhuz6MgBj2SODY3Bzjqa04k9SW7Tkvd7o8bVSSQxHXNUNLGj36T1BTIDhoGgciE2p2hk1/bhh/lixtFzZx2e3R2m2QUMLiWwt2OJ1uOsnrJK7EIWenNzk5S4smJJLCBRpnRla69UcIOmKmLj/ANTj/wDKkOvraa3Ur6qslbFCzW5x18g4SoZvtzfeLrPXPbsBI7BjPVYNDR7v3V7oNvJ1nWa3Je5Fu5rZ2TgWkvkn9ErdayNLmOa0YucCAOFawri1eR3mSk9gzshLyRclYnQ2emY4YFsTQRy4JaQICTr3RMrqGWCRuyY9pa4cIOgpRWHDEYIAqVlBZp7Ddqi3VDHDanfy3HU9n5XD+taTlZDL/Imlyko96KqjBMM4biWHgPC074UAX2yV9hrTSXKAxuJ8R4HiyDhaf21oFE7fxSrZcoLnZfFoqj+TjiYJBsmHq3urBJSEydONSOzNZQ5Np5RItvzi0r9i24UUsR33wkPb7jgfulynyvsE4BFzhix3pwY/uFDyFVVdEtZvMcrwO8bqoicYLtbagbKC40cg4WTsP7roFRARiJ4iOR4UCOY134mg84WNqi/TZ8IUZ9nqXKb8jp3yXQns1VONdRDh7QLnmvFqgGM9zoo+lUMH7qDNqj/TZ8IWWta38LQOYIXZ6lzm/JB3yXQmKoywsEAJ8IxS4b0AMn2CQLnnGj2JZa6F5O9LUnAfCNPvIUfIUqjotrTeWs+JzldVHuOy6XSuus4muFQ+Z7fwg4BrOYDQFxoQrWMVFYitxHbbeWCcmQGT8l/yip2bEmlpntmndvaDi1vWfoCvDJbJO55TTtbRxmOmxwfVPHijm9Y8g6yrC5H5LUeTtvZS0serS57tLnuOsk/1wbycILtFCIYGtw3l0LAGAWUCAhCEAYc0EaQke95PUF4pXwVtNHNG7W17cdPDz8qWUIAgzKLNBLE58tjqfF3oKjThyB+v34phXLJa/WvZbttVQ1o/PGNsaRw4tx+qte5rXaxiueSjgk/E0e5AFP3Oa15YTg8a2nQfctlaytyattYMKikglH/MjDvukWpzbZOTnE2mlG/4sex+yBclbd9CsM/NVk67+4Ac0jh+68v9EuTvE3/Of3oDJX5CsE3NNk6047jceeZ/evZmazJxuu2xu6TnH90BkrudGtZga6ofsKdrpn+rE0uPuCstS5vMnqYgx2mkBHDED90t0tioqZobDBGwDea0BAZK32vIfKO5vaIrc+GM/wBpUODB7vxfRSLk1mipYXNmvMpq3jTtQGxiHIRrd16ORSzHTRM/C0L2AA1IEOK32ynooWRwRMjYwYNa1oAA5l2gYallCABCEIA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3" name="Picture 5" descr="C:\Users\Nguyen\Desktop\mizzou_logo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2"/>
            <a:ext cx="612774" cy="612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685800" y="612776"/>
            <a:ext cx="8077200" cy="0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734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1644" y="7937"/>
            <a:ext cx="8182356" cy="604839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/>
              <a:t>Classification using scoring </a:t>
            </a:r>
            <a:r>
              <a:rPr lang="en-US" b="1" dirty="0" smtClean="0"/>
              <a:t>functions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6096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Energy function </a:t>
            </a:r>
            <a:r>
              <a:rPr lang="en-US" dirty="0"/>
              <a:t>based </a:t>
            </a:r>
            <a:r>
              <a:rPr lang="en-US" dirty="0" smtClean="0"/>
              <a:t>Classifications  (</a:t>
            </a:r>
            <a:r>
              <a:rPr lang="en-US" dirty="0" err="1" smtClean="0"/>
              <a:t>ECReg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Learn separated classifier for each score</a:t>
            </a:r>
          </a:p>
          <a:p>
            <a:pPr lvl="1"/>
            <a:r>
              <a:rPr lang="en-US" dirty="0" smtClean="0"/>
              <a:t>OPUS-CA, DOPE, DFIRE, </a:t>
            </a:r>
            <a:r>
              <a:rPr lang="en-US" dirty="0"/>
              <a:t>and RW</a:t>
            </a:r>
            <a:endParaRPr lang="en-US" dirty="0" smtClean="0"/>
          </a:p>
          <a:p>
            <a:pPr lvl="1"/>
            <a:r>
              <a:rPr lang="en-US" dirty="0" smtClean="0"/>
              <a:t>Use Linear Regression to fit scores</a:t>
            </a:r>
          </a:p>
          <a:p>
            <a:pPr lvl="1"/>
            <a:r>
              <a:rPr lang="en-US" dirty="0" smtClean="0"/>
              <a:t>Derive thresholds for classification</a:t>
            </a:r>
          </a:p>
          <a:p>
            <a:pPr lvl="1"/>
            <a:r>
              <a:rPr lang="en-US" dirty="0" smtClean="0"/>
              <a:t>Input:</a:t>
            </a:r>
          </a:p>
          <a:p>
            <a:pPr lvl="2"/>
            <a:r>
              <a:rPr lang="en-US" dirty="0" smtClean="0"/>
              <a:t>True GDTTS</a:t>
            </a:r>
          </a:p>
          <a:p>
            <a:pPr lvl="3"/>
            <a:r>
              <a:rPr lang="en-US" dirty="0" smtClean="0"/>
              <a:t>GDTTS &gt;= 0.7: Good Prediction</a:t>
            </a:r>
          </a:p>
          <a:p>
            <a:pPr lvl="3"/>
            <a:r>
              <a:rPr lang="en-US" dirty="0"/>
              <a:t>GDTTS </a:t>
            </a:r>
            <a:r>
              <a:rPr lang="en-US" dirty="0" smtClean="0"/>
              <a:t>&lt; 0.4: Bad </a:t>
            </a:r>
            <a:r>
              <a:rPr lang="en-US" dirty="0"/>
              <a:t>Prediction</a:t>
            </a:r>
          </a:p>
          <a:p>
            <a:pPr lvl="2"/>
            <a:r>
              <a:rPr lang="en-US" dirty="0" smtClean="0"/>
              <a:t>Energy scores</a:t>
            </a:r>
          </a:p>
          <a:p>
            <a:pPr lvl="1"/>
            <a:r>
              <a:rPr lang="en-US" dirty="0" smtClean="0"/>
              <a:t>Output:</a:t>
            </a:r>
          </a:p>
          <a:p>
            <a:pPr lvl="2"/>
            <a:r>
              <a:rPr lang="en-US" dirty="0" smtClean="0"/>
              <a:t>Threshold for Energy score</a:t>
            </a:r>
          </a:p>
          <a:p>
            <a:pPr lvl="2"/>
            <a:r>
              <a:rPr lang="en-US" dirty="0" smtClean="0"/>
              <a:t>Classified sample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sz="2000" dirty="0"/>
          </a:p>
        </p:txBody>
      </p:sp>
      <p:sp>
        <p:nvSpPr>
          <p:cNvPr id="4" name="AutoShape 2" descr="data:image/jpeg;base64,/9j/4AAQSkZJRgABAQAAAQABAAD/2wCEAAkGBwgHBgkIBwgKCgkLDRYPDQwMDRsUFRAWIB0iIiAdHx8kKDQsJCYxJx8fLT0tMTU3Ojo6Iys/RD84QzQ5OjcBCgoKDQwNGg8PGjclHyU3Nzc3Nzc3Nzc3Nzc3Nzc3Nzc3Nzc3Nzc3Nzc3Nzc3Nzc3Nzc3Nzc3Nzc3Nzc3Nzc3N//AABEIAKAAoAMBIgACEQEDEQH/xAAcAAABBAMBAAAAAAAAAAAAAAAABQYHCAECBAP/xABMEAABAwIBBAwMBAMECwAAAAABAAIDBAURBgchMRITFEFRVGFxcoGy0RUiMzU2UnORkpOhsTJCU8EWI/BDRHThFyQmRWJjgpSzwtL/xAAbAQABBQEBAAAAAAAAAAAAAAAAAQIEBQYDB//EADERAAIBAwEFBgYBBQAAAAAAAAABAgMEEQUSITFBUQYUcZGhsRMWM1Nh4cEiIzRCUv/aAAwDAQACEQMRAD8AnFecszIhi7Ryr0TFztzyw5IXB0Mjo3BrcHMcQR47dRCAHablTjW5Y8JU/rfVVN3dW8eq/wDuH96zu+t49VfPd3oDBbHwlT+t9UeEqf1vqqnbvrePVXz3d6N31vHqr57u9AYLY+Eqf1vqjwnT+t9VU7d9bx6q+e7vWN3VvHqv57u9AYLax18LzgCuppBGIVSbderjbq+nrIqyqe6GRr9i6ZxDgNYIJw0jQrP5NXSG622CqgeHRzMD2nHWCgBWe9rBi4rkdcoAcC5NHOnlGbHYJ3QPAqpv5UOn8x3+oYnqVet31x119YeU1D+9AFsvCVP631R4Sp/W+qqdu+t49VfPd3o3fW8eqvnu70Bgtj4Sp/W+qPCVP631VTt31vHqr57u9G763j1V893egMFsfCVP631WRcoCcAVU3d9bx6q+e7vWklfXCNxFfVg4H+8P70AW/jkbIMW763SJklI6Sy0jnuLjtLNJ5gltAAdSYOeD0OuHRb22p/HUmDng9Drh0W9tqAK7LBOAxOgLKUsmmtflDbmvaHNNQ0FrtRCbKWymxy37hK22P9RnxBG2x/qM+IKedxUnFKf5TUbipOKU/wApvcs/8xU/tvzJnc5dSBttj/UZ8QQJGEgB7cTyqedxUnFKf5Te5Ydb6J7Sx9FTlrhgQYm6R7kvzDS/4fmHc5dSCuRS1mXyj2ulqLRO7TT/AMyHE62OJxHUe0FG+UVpfZbtLRO2RjHjQvdrcw6uvePMvGz3Ke0XGKupcNsjBGB1OBGGB5NR6lfwnGcVKPBkNrDwxzZ1L8bzlI6nieTT0OMYwOgvP4j1YAe9MwnAYk6ls5znuc6R2ye4lznHWTrJTpzfWXwldTVzsDqWkOJB1Pk3h1a/cudetGjTdSXBCwjtPCGltsf6jPiCNui/UZ8QU97mp+Lw/LCNzQcXh+WFR/MNP7b8yX3OXUgTbov1GfEEbbH+oz4gp73NBxeH5YWk1NBtMn8iH8J/sxwJY9oKbaWw/MR2cks5IKWkvkn9Eog8hH0QiXyT+iVoSGWsyO8yUnsWdkJeSDkd5kpPYM7IS8gQDqTBzweh1w6Le21P46kwc8HodcOi3ttQBXZbRSPhkZJE90cjCHNc04EEb4K1QgcS/kVd57xZBNV4OnikMT3DRs8MCDz4EYpeTPzYeYqj/FO7LU8FgdShGF1OMeGS1ovNNNghC56SshqzO2IgvglMUjcdLSP8iCoijJptcjruEDL6y+FLRuiBuNVR4vbgNLmfmH79SigEEYjUVPyiDLOzeBry/am4UtQTJBwAfmb1H6ELTaFebS+BLlvRBuqf+6ESGKSeaOGFpfLI4NY0b7idCmqwWuOzWmCijwJaMZHD87zrP9bwCZWbWy7bO+71DPEixjpsd9xHjO6gcOsqRVH12825qhF7lxH2tPC22CFyur4G3RltDsah0Dpy31WBwGnnJ+hXUqGUJQxtc95LTT4AmVnHvdbbxSUVDIYRUNc+SRv4sAQMAd7Wnqo4zqecbb7CTtNVlo0Izu4qSzx9jhcvFPcMgDAADUFrL5J/RK3Wkvkn9ErblWWsyO8yUnsGdkJeSDkd5kpPYM7IS8gQDqTBzweh1w6Le21P46kwc8HodcOi3ttQBXZCEIHEm5sPMVT/AIp3ZangmlmyhkZk9I+Rpa2aoc6Mn8wwAx5sQU7Vg9Uad3Px/gtaH00AUa0978C5eXHb34Uc9RsJsToboGD+r7EqSgoYyuY5uU9yD2kYzbIAjWCBp5lN0OnCrKpTnwaOd1JxSaJnSPlTZGX21mn2TWTsds4ZD+R3+YJSXm+vnhG3bhqH41VIMMSdL4949Wo9XCnYq6pGrZXGFxR1i1VhlnPb6OG30UFHTDCKFga3hPKeU6Si4VkFvopauqdsYYm7J3CeQcpXQo2zj3vdNWLTA4GGAh05B/FJvN6vueRdbK2le3GHw4sSrNU4GchLhPdMtKutqvKS0khwGpo2cYDRyAaFJCjHNhFI6/1Ewa4xspHNc/DQCXsIHPoKk5d9bUVc4jySGW2djLBRxnU85W32EnaapHUc51Gu3fbX7E7HapBjhox2Q0JNE/zF4P2C6+mMhaS+Sf0St1pL5J/RK2pWFrMjvMlJ7BnZCXkg5HeZKT2DOyEvIEA6kwc8HodcOi3ttT+OpMHPB6HXDot7bUAV2XfYIIqm90MFRGJIpJ2tex2pw4CuBetLUS0lTFUwO2MsTg5hwxwITZpuLSHLiid2MbGxrGNaxrRgGtGAHMFlRH/Gt/44PlN7kfxpf+OD5Te5ZR6Bct5cl6lgruC5EuJpZyqWndYHVZhjNTHJGxsuHjBpdpGPAmh/Gl/44PlN7lyXPKS7XSkdSV1SJIXOa4tEYGkHEbyk2ej3FvWjUclhcRlS5hOLWDmstyltFzhroNcZ8ZvrtOtv9cAU10lVDW0sNVTPD4ZmhzHDfBUDpWtmUl1tdKKWiqthCHFwaWB2GOvWp+p6b3tRcHiS9jjQrfD3MlDKm9NsdokqW4Gof4kDTvuO/wAwGnqUMvc5znPe4ue4lznO1uJ1kruu13rrxLHJcJ9tdE0tZ4oAGJxOrmHuXCuunWKtKWy97fEbWq/ElkmvJylp6SyUbaaFkQdCxztiMNk4gEk8JSkohgyxvsEEcMVW0RxtDWjamnADQN5b/wAbZQccb8lvcqWtodzUqOe0t/iSo3UIpLBLa5LnRUlfRvhrYI54wC4NeMcDhrHAeVRf/G2UHHG/Jb3LDstb8WkGsbgRgf5Te5JT0O5pzUlJbvEJXUGsYG3ES6JhJxJaD9ES+Sf0StmtDWho1AYLWXyT+iVqyvLWZHeZKT2DOyEvJByO8yUnsGdkJeQIB1Jg54PQ64dFvban8dSYOeD0OuHRb22oArshCU8mSBlFbSSAN0NTZy2YtjkstITMD6p9yMDwH3KftWgrCzr7Qr7fr+ib3P8AJAWB4D7lnYn1T7lPi2Z+NuvWEq7Qpv6fr+gdpjmQAhB0kk4azp4ULRLgQnxBGGOpCcOQJ/2rouaTsOTKs/h05TxwWRYrLwN7A8B9yMDwH3KfULP/ADEvt+v6Jnc/yQFgeA+5GB9U+5T6sP8AJv04eKfslj2gUml8P1/QjtMLOSA1pL5J/RKxB5CPoj7LMvkn9ErRkItZkd5kpPYM7IS8kHI7zJSewZ2Ql5AgHUmDng9Drh0W9tqfx1Jg54PQ64dFvbagCuyAcNOJHMhCBxLGb6vnrsn/APWpHSPglMQeTiS3AEYnkxw6k5Uz82HmKp/xTuy1PBYLU4qN3NJcy2oPNNAmXnMuNVSUlJTU0r4m1DnbYWHAuAA0Y8GlPRMDOr/uznl/9V00iKleQyuvsNuHimxgoQhbkqwWWucwhzHuY4HQ5pwI5isIQBMmR9dNcsnKOqqnF8pDmOedbti4txPKcEspuZvfRKjH/FL/AOV6ca8+vYqNzUS6st6TzBAmHnQuNTA6ioYJnxxSse+TYHAvwIAB5NafijjOp5xtvsJO01S9FipXkU119jnctqnuGStJfJv6JW60l8k/olbYqy1mR3mSk9gzshLyQcjvMlJ7BnZCXkCAdSYOeD0OuHRb22p/JjZ3IXS5G3PYjHYw7M8zSCfoCgCuKEIQOJJzWyh1rrYcfGZUB3UWjuT0UP5G3ptku+2Tkiknbtc+H5dOh3V9ieBS9G9ksbZInNexwxa5pxBHCCsbrVvKncupykWVtNOGDZIGWOT7r9QMbA9rKqB2yiL8di7HQWnvS+hVdCvOhUVSHFHeUVJYZB9dZ7lb3EVlDPFhrdsdk33jEJO26L9RnxBWBxI1IOnXrWgh2i3f1U/Uhuz6MgBj2SODY3Bzjqa04k9SW7Tkvd7o8bVSSQxHXNUNLGj36T1BTIDhoGgciE2p2hk1/bhh/lixtFzZx2e3R2m2QUMLiWwt2OJ1uOsnrJK7EIWenNzk5S4smJJLCBRpnRla69UcIOmKmLj/ANTj/wDKkOvraa3Ur6qslbFCzW5x18g4SoZvtzfeLrPXPbsBI7BjPVYNDR7v3V7oNvJ1nWa3Je5Fu5rZ2TgWkvkn9ErdayNLmOa0YucCAOFawri1eR3mSk9gzshLyRclYnQ2emY4YFsTQRy4JaQICTr3RMrqGWCRuyY9pa4cIOgpRWHDEYIAqVlBZp7Ddqi3VDHDanfy3HU9n5XD+taTlZDL/Imlyko96KqjBMM4biWHgPC074UAX2yV9hrTSXKAxuJ8R4HiyDhaf21oFE7fxSrZcoLnZfFoqj+TjiYJBsmHq3urBJSEydONSOzNZQ5Np5RItvzi0r9i24UUsR33wkPb7jgfulynyvsE4BFzhix3pwY/uFDyFVVdEtZvMcrwO8bqoicYLtbagbKC40cg4WTsP7roFRARiJ4iOR4UCOY134mg84WNqi/TZ8IUZ9nqXKb8jp3yXQns1VONdRDh7QLnmvFqgGM9zoo+lUMH7qDNqj/TZ8IWWta38LQOYIXZ6lzm/JB3yXQmKoywsEAJ8IxS4b0AMn2CQLnnGj2JZa6F5O9LUnAfCNPvIUfIUqjotrTeWs+JzldVHuOy6XSuus4muFQ+Z7fwg4BrOYDQFxoQrWMVFYitxHbbeWCcmQGT8l/yip2bEmlpntmndvaDi1vWfoCvDJbJO55TTtbRxmOmxwfVPHijm9Y8g6yrC5H5LUeTtvZS0serS57tLnuOsk/1wbycILtFCIYGtw3l0LAGAWUCAhCEAYc0EaQke95PUF4pXwVtNHNG7W17cdPDz8qWUIAgzKLNBLE58tjqfF3oKjThyB+v34phXLJa/WvZbttVQ1o/PGNsaRw4tx+qte5rXaxiueSjgk/E0e5AFP3Oa15YTg8a2nQfctlaytyattYMKikglH/MjDvukWpzbZOTnE2mlG/4sex+yBclbd9CsM/NVk67+4Ac0jh+68v9EuTvE3/Of3oDJX5CsE3NNk6047jceeZ/evZmazJxuu2xu6TnH90BkrudGtZga6ofsKdrpn+rE0uPuCstS5vMnqYgx2mkBHDED90t0tioqZobDBGwDea0BAZK32vIfKO5vaIrc+GM/wBpUODB7vxfRSLk1mipYXNmvMpq3jTtQGxiHIRrd16ORSzHTRM/C0L2AA1IEOK32ynooWRwRMjYwYNa1oAA5l2gYallCABCEI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wgHBgkIBwgKCgkLDRYPDQwMDRsUFRAWIB0iIiAdHx8kKDQsJCYxJx8fLT0tMTU3Ojo6Iys/RD84QzQ5OjcBCgoKDQwNGg8PGjclHyU3Nzc3Nzc3Nzc3Nzc3Nzc3Nzc3Nzc3Nzc3Nzc3Nzc3Nzc3Nzc3Nzc3Nzc3Nzc3Nzc3N//AABEIAKAAoAMBIgACEQEDEQH/xAAcAAABBAMBAAAAAAAAAAAAAAAABQYHCAECBAP/xABMEAABAwIBBAwMBAMECwAAAAABAAIDBAURBgchMRITFEFRVGFxcoGy0RUiMzU2UnORkpOhsTJCU8EWI/BDRHThFyQmRWJjgpSzwtL/xAAbAQABBQEBAAAAAAAAAAAAAAAAAQIEBQYDB//EADERAAIBAwEFBgYBBQAAAAAAAAABAgMEEQUSITFBUQYUcZGhsRMWM1Nh4cEiIzRCUv/aAAwDAQACEQMRAD8AnFecszIhi7Ryr0TFztzyw5IXB0Mjo3BrcHMcQR47dRCAHablTjW5Y8JU/rfVVN3dW8eq/wDuH96zu+t49VfPd3oDBbHwlT+t9UeEqf1vqqnbvrePVXz3d6N31vHqr57u9AYLY+Eqf1vqjwnT+t9VU7d9bx6q+e7vWN3VvHqv57u9AYLax18LzgCuppBGIVSbderjbq+nrIqyqe6GRr9i6ZxDgNYIJw0jQrP5NXSG622CqgeHRzMD2nHWCgBWe9rBi4rkdcoAcC5NHOnlGbHYJ3QPAqpv5UOn8x3+oYnqVet31x119YeU1D+9AFsvCVP631R4Sp/W+qqdu+t49VfPd3o3fW8eqvnu70Bgtj4Sp/W+qPCVP631VTt31vHqr57u9G763j1V893egMFsfCVP631WRcoCcAVU3d9bx6q+e7vWklfXCNxFfVg4H+8P70AW/jkbIMW763SJklI6Sy0jnuLjtLNJ5gltAAdSYOeD0OuHRb22p/HUmDng9Drh0W9tqAK7LBOAxOgLKUsmmtflDbmvaHNNQ0FrtRCbKWymxy37hK22P9RnxBG2x/qM+IKedxUnFKf5TUbipOKU/wApvcs/8xU/tvzJnc5dSBttj/UZ8QQJGEgB7cTyqedxUnFKf5Te5Ydb6J7Sx9FTlrhgQYm6R7kvzDS/4fmHc5dSCuRS1mXyj2ulqLRO7TT/AMyHE62OJxHUe0FG+UVpfZbtLRO2RjHjQvdrcw6uvePMvGz3Ke0XGKupcNsjBGB1OBGGB5NR6lfwnGcVKPBkNrDwxzZ1L8bzlI6nieTT0OMYwOgvP4j1YAe9MwnAYk6ls5znuc6R2ye4lznHWTrJTpzfWXwldTVzsDqWkOJB1Pk3h1a/cudetGjTdSXBCwjtPCGltsf6jPiCNui/UZ8QU97mp+Lw/LCNzQcXh+WFR/MNP7b8yX3OXUgTbov1GfEEbbH+oz4gp73NBxeH5YWk1NBtMn8iH8J/sxwJY9oKbaWw/MR2cks5IKWkvkn9Eog8hH0QiXyT+iVoSGWsyO8yUnsWdkJeSDkd5kpPYM7IS8gQDqTBzweh1w6Le21P46kwc8HodcOi3ttQBXZbRSPhkZJE90cjCHNc04EEb4K1QgcS/kVd57xZBNV4OnikMT3DRs8MCDz4EYpeTPzYeYqj/FO7LU8FgdShGF1OMeGS1ovNNNghC56SshqzO2IgvglMUjcdLSP8iCoijJptcjruEDL6y+FLRuiBuNVR4vbgNLmfmH79SigEEYjUVPyiDLOzeBry/am4UtQTJBwAfmb1H6ELTaFebS+BLlvRBuqf+6ESGKSeaOGFpfLI4NY0b7idCmqwWuOzWmCijwJaMZHD87zrP9bwCZWbWy7bO+71DPEixjpsd9xHjO6gcOsqRVH12825qhF7lxH2tPC22CFyur4G3RltDsah0Dpy31WBwGnnJ+hXUqGUJQxtc95LTT4AmVnHvdbbxSUVDIYRUNc+SRv4sAQMAd7Wnqo4zqecbb7CTtNVlo0Izu4qSzx9jhcvFPcMgDAADUFrL5J/RK3Wkvkn9ErblWWsyO8yUnsGdkJeSDkd5kpPYM7IS8gQDqTBzweh1w6Le21P46kwc8HodcOi3ttQBXZCEIHEm5sPMVT/AIp3ZangmlmyhkZk9I+Rpa2aoc6Mn8wwAx5sQU7Vg9Uad3Px/gtaH00AUa0978C5eXHb34Uc9RsJsToboGD+r7EqSgoYyuY5uU9yD2kYzbIAjWCBp5lN0OnCrKpTnwaOd1JxSaJnSPlTZGX21mn2TWTsds4ZD+R3+YJSXm+vnhG3bhqH41VIMMSdL4949Wo9XCnYq6pGrZXGFxR1i1VhlnPb6OG30UFHTDCKFga3hPKeU6Si4VkFvopauqdsYYm7J3CeQcpXQo2zj3vdNWLTA4GGAh05B/FJvN6vueRdbK2le3GHw4sSrNU4GchLhPdMtKutqvKS0khwGpo2cYDRyAaFJCjHNhFI6/1Ewa4xspHNc/DQCXsIHPoKk5d9bUVc4jySGW2djLBRxnU85W32EnaapHUc51Gu3fbX7E7HapBjhox2Q0JNE/zF4P2C6+mMhaS+Sf0St1pL5J/RK2pWFrMjvMlJ7BnZCXkg5HeZKT2DOyEvIEA6kwc8HodcOi3ttT+OpMHPB6HXDot7bUAV2XfYIIqm90MFRGJIpJ2tex2pw4CuBetLUS0lTFUwO2MsTg5hwxwITZpuLSHLiid2MbGxrGNaxrRgGtGAHMFlRH/Gt/44PlN7kfxpf+OD5Te5ZR6Bct5cl6lgruC5EuJpZyqWndYHVZhjNTHJGxsuHjBpdpGPAmh/Gl/44PlN7lyXPKS7XSkdSV1SJIXOa4tEYGkHEbyk2ej3FvWjUclhcRlS5hOLWDmstyltFzhroNcZ8ZvrtOtv9cAU10lVDW0sNVTPD4ZmhzHDfBUDpWtmUl1tdKKWiqthCHFwaWB2GOvWp+p6b3tRcHiS9jjQrfD3MlDKm9NsdokqW4Gof4kDTvuO/wAwGnqUMvc5znPe4ue4lznO1uJ1kruu13rrxLHJcJ9tdE0tZ4oAGJxOrmHuXCuunWKtKWy97fEbWq/ElkmvJylp6SyUbaaFkQdCxztiMNk4gEk8JSkohgyxvsEEcMVW0RxtDWjamnADQN5b/wAbZQccb8lvcqWtodzUqOe0t/iSo3UIpLBLa5LnRUlfRvhrYI54wC4NeMcDhrHAeVRf/G2UHHG/Jb3LDstb8WkGsbgRgf5Te5JT0O5pzUlJbvEJXUGsYG3ES6JhJxJaD9ES+Sf0StmtDWho1AYLWXyT+iVqyvLWZHeZKT2DOyEvJByO8yUnsGdkJeQIB1Jg54PQ64dFvban8dSYOeD0OuHRb22oArshCU8mSBlFbSSAN0NTZy2YtjkstITMD6p9yMDwH3KftWgrCzr7Qr7fr+ib3P8AJAWB4D7lnYn1T7lPi2Z+NuvWEq7Qpv6fr+gdpjmQAhB0kk4azp4ULRLgQnxBGGOpCcOQJ/2rouaTsOTKs/h05TxwWRYrLwN7A8B9yMDwH3KfULP/ADEvt+v6Jnc/yQFgeA+5GB9U+5T6sP8AJv04eKfslj2gUml8P1/QjtMLOSA1pL5J/RKxB5CPoj7LMvkn9ErRkItZkd5kpPYM7IS8kHI7zJSewZ2Ql5AgHUmDng9Drh0W9tqfx1Jg54PQ64dFvbagCuyAcNOJHMhCBxLGb6vnrsn/APWpHSPglMQeTiS3AEYnkxw6k5Uz82HmKp/xTuy1PBYLU4qN3NJcy2oPNNAmXnMuNVSUlJTU0r4m1DnbYWHAuAA0Y8GlPRMDOr/uznl/9V00iKleQyuvsNuHimxgoQhbkqwWWucwhzHuY4HQ5pwI5isIQBMmR9dNcsnKOqqnF8pDmOedbti4txPKcEspuZvfRKjH/FL/AOV6ca8+vYqNzUS6st6TzBAmHnQuNTA6ioYJnxxSse+TYHAvwIAB5NafijjOp5xtvsJO01S9FipXkU119jnctqnuGStJfJv6JW60l8k/olbYqy1mR3mSk9gzshLyQcjvMlJ7BnZCXkCAdSYOeD0OuHRb22p/JjZ3IXS5G3PYjHYw7M8zSCfoCgCuKEIQOJJzWyh1rrYcfGZUB3UWjuT0UP5G3ptku+2Tkiknbtc+H5dOh3V9ieBS9G9ksbZInNexwxa5pxBHCCsbrVvKncupykWVtNOGDZIGWOT7r9QMbA9rKqB2yiL8di7HQWnvS+hVdCvOhUVSHFHeUVJYZB9dZ7lb3EVlDPFhrdsdk33jEJO26L9RnxBWBxI1IOnXrWgh2i3f1U/Uhuz6MgBj2SODY3Bzjqa04k9SW7Tkvd7o8bVSSQxHXNUNLGj36T1BTIDhoGgciE2p2hk1/bhh/lixtFzZx2e3R2m2QUMLiWwt2OJ1uOsnrJK7EIWenNzk5S4smJJLCBRpnRla69UcIOmKmLj/ANTj/wDKkOvraa3Ur6qslbFCzW5x18g4SoZvtzfeLrPXPbsBI7BjPVYNDR7v3V7oNvJ1nWa3Je5Fu5rZ2TgWkvkn9ErdayNLmOa0YucCAOFawri1eR3mSk9gzshLyRclYnQ2emY4YFsTQRy4JaQICTr3RMrqGWCRuyY9pa4cIOgpRWHDEYIAqVlBZp7Ddqi3VDHDanfy3HU9n5XD+taTlZDL/Imlyko96KqjBMM4biWHgPC074UAX2yV9hrTSXKAxuJ8R4HiyDhaf21oFE7fxSrZcoLnZfFoqj+TjiYJBsmHq3urBJSEydONSOzNZQ5Np5RItvzi0r9i24UUsR33wkPb7jgfulynyvsE4BFzhix3pwY/uFDyFVVdEtZvMcrwO8bqoicYLtbagbKC40cg4WTsP7roFRARiJ4iOR4UCOY134mg84WNqi/TZ8IUZ9nqXKb8jp3yXQns1VONdRDh7QLnmvFqgGM9zoo+lUMH7qDNqj/TZ8IWWta38LQOYIXZ6lzm/JB3yXQmKoywsEAJ8IxS4b0AMn2CQLnnGj2JZa6F5O9LUnAfCNPvIUfIUqjotrTeWs+JzldVHuOy6XSuus4muFQ+Z7fwg4BrOYDQFxoQrWMVFYitxHbbeWCcmQGT8l/yip2bEmlpntmndvaDi1vWfoCvDJbJO55TTtbRxmOmxwfVPHijm9Y8g6yrC5H5LUeTtvZS0serS57tLnuOsk/1wbycILtFCIYGtw3l0LAGAWUCAhCEAYc0EaQke95PUF4pXwVtNHNG7W17cdPDz8qWUIAgzKLNBLE58tjqfF3oKjThyB+v34phXLJa/WvZbttVQ1o/PGNsaRw4tx+qte5rXaxiueSjgk/E0e5AFP3Oa15YTg8a2nQfctlaytyattYMKikglH/MjDvukWpzbZOTnE2mlG/4sex+yBclbd9CsM/NVk67+4Ac0jh+68v9EuTvE3/Of3oDJX5CsE3NNk6047jceeZ/evZmazJxuu2xu6TnH90BkrudGtZga6ofsKdrpn+rE0uPuCstS5vMnqYgx2mkBHDED90t0tioqZobDBGwDea0BAZK32vIfKO5vaIrc+GM/wBpUODB7vxfRSLk1mipYXNmvMpq3jTtQGxiHIRrd16ORSzHTRM/C0L2AA1IEOK32ynooWRwRMjYwYNa1oAA5l2gYallCABCEIA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3" name="Picture 5" descr="C:\Users\Nguyen\Desktop\mizzou_logo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2"/>
            <a:ext cx="612774" cy="612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685800" y="612776"/>
            <a:ext cx="8077200" cy="0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621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1644" y="7937"/>
            <a:ext cx="8182356" cy="604839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err="1" smtClean="0"/>
              <a:t>ECReg</a:t>
            </a:r>
            <a:r>
              <a:rPr lang="en-US" b="1" dirty="0" smtClean="0"/>
              <a:t> Algorithm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6096000"/>
          </a:xfrm>
        </p:spPr>
        <p:txBody>
          <a:bodyPr>
            <a:normAutofit/>
          </a:bodyPr>
          <a:lstStyle/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AutoShape 2" descr="data:image/jpeg;base64,/9j/4AAQSkZJRgABAQAAAQABAAD/2wCEAAkGBwgHBgkIBwgKCgkLDRYPDQwMDRsUFRAWIB0iIiAdHx8kKDQsJCYxJx8fLT0tMTU3Ojo6Iys/RD84QzQ5OjcBCgoKDQwNGg8PGjclHyU3Nzc3Nzc3Nzc3Nzc3Nzc3Nzc3Nzc3Nzc3Nzc3Nzc3Nzc3Nzc3Nzc3Nzc3Nzc3Nzc3N//AABEIAKAAoAMBIgACEQEDEQH/xAAcAAABBAMBAAAAAAAAAAAAAAAABQYHCAECBAP/xABMEAABAwIBBAwMBAMECwAAAAABAAIDBAURBgchMRITFEFRVGFxcoGy0RUiMzU2UnORkpOhsTJCU8EWI/BDRHThFyQmRWJjgpSzwtL/xAAbAQABBQEBAAAAAAAAAAAAAAAAAQIEBQYDB//EADERAAIBAwEFBgYBBQAAAAAAAAABAgMEEQUSITFBUQYUcZGhsRMWM1Nh4cEiIzRCUv/aAAwDAQACEQMRAD8AnFecszIhi7Ryr0TFztzyw5IXB0Mjo3BrcHMcQR47dRCAHablTjW5Y8JU/rfVVN3dW8eq/wDuH96zu+t49VfPd3oDBbHwlT+t9UeEqf1vqqnbvrePVXz3d6N31vHqr57u9AYLY+Eqf1vqjwnT+t9VU7d9bx6q+e7vWN3VvHqv57u9AYLax18LzgCuppBGIVSbderjbq+nrIqyqe6GRr9i6ZxDgNYIJw0jQrP5NXSG622CqgeHRzMD2nHWCgBWe9rBi4rkdcoAcC5NHOnlGbHYJ3QPAqpv5UOn8x3+oYnqVet31x119YeU1D+9AFsvCVP631R4Sp/W+qqdu+t49VfPd3o3fW8eqvnu70Bgtj4Sp/W+qPCVP631VTt31vHqr57u9G763j1V893egMFsfCVP631WRcoCcAVU3d9bx6q+e7vWklfXCNxFfVg4H+8P70AW/jkbIMW763SJklI6Sy0jnuLjtLNJ5gltAAdSYOeD0OuHRb22p/HUmDng9Drh0W9tqAK7LBOAxOgLKUsmmtflDbmvaHNNQ0FrtRCbKWymxy37hK22P9RnxBG2x/qM+IKedxUnFKf5TUbipOKU/wApvcs/8xU/tvzJnc5dSBttj/UZ8QQJGEgB7cTyqedxUnFKf5Te5Ydb6J7Sx9FTlrhgQYm6R7kvzDS/4fmHc5dSCuRS1mXyj2ulqLRO7TT/AMyHE62OJxHUe0FG+UVpfZbtLRO2RjHjQvdrcw6uvePMvGz3Ke0XGKupcNsjBGB1OBGGB5NR6lfwnGcVKPBkNrDwxzZ1L8bzlI6nieTT0OMYwOgvP4j1YAe9MwnAYk6ls5znuc6R2ye4lznHWTrJTpzfWXwldTVzsDqWkOJB1Pk3h1a/cudetGjTdSXBCwjtPCGltsf6jPiCNui/UZ8QU97mp+Lw/LCNzQcXh+WFR/MNP7b8yX3OXUgTbov1GfEEbbH+oz4gp73NBxeH5YWk1NBtMn8iH8J/sxwJY9oKbaWw/MR2cks5IKWkvkn9Eog8hH0QiXyT+iVoSGWsyO8yUnsWdkJeSDkd5kpPYM7IS8gQDqTBzweh1w6Le21P46kwc8HodcOi3ttQBXZbRSPhkZJE90cjCHNc04EEb4K1QgcS/kVd57xZBNV4OnikMT3DRs8MCDz4EYpeTPzYeYqj/FO7LU8FgdShGF1OMeGS1ovNNNghC56SshqzO2IgvglMUjcdLSP8iCoijJptcjruEDL6y+FLRuiBuNVR4vbgNLmfmH79SigEEYjUVPyiDLOzeBry/am4UtQTJBwAfmb1H6ELTaFebS+BLlvRBuqf+6ESGKSeaOGFpfLI4NY0b7idCmqwWuOzWmCijwJaMZHD87zrP9bwCZWbWy7bO+71DPEixjpsd9xHjO6gcOsqRVH12825qhF7lxH2tPC22CFyur4G3RltDsah0Dpy31WBwGnnJ+hXUqGUJQxtc95LTT4AmVnHvdbbxSUVDIYRUNc+SRv4sAQMAd7Wnqo4zqecbb7CTtNVlo0Izu4qSzx9jhcvFPcMgDAADUFrL5J/RK3Wkvkn9ErblWWsyO8yUnsGdkJeSDkd5kpPYM7IS8gQDqTBzweh1w6Le21P46kwc8HodcOi3ttQBXZCEIHEm5sPMVT/AIp3ZangmlmyhkZk9I+Rpa2aoc6Mn8wwAx5sQU7Vg9Uad3Px/gtaH00AUa0978C5eXHb34Uc9RsJsToboGD+r7EqSgoYyuY5uU9yD2kYzbIAjWCBp5lN0OnCrKpTnwaOd1JxSaJnSPlTZGX21mn2TWTsds4ZD+R3+YJSXm+vnhG3bhqH41VIMMSdL4949Wo9XCnYq6pGrZXGFxR1i1VhlnPb6OG30UFHTDCKFga3hPKeU6Si4VkFvopauqdsYYm7J3CeQcpXQo2zj3vdNWLTA4GGAh05B/FJvN6vueRdbK2le3GHw4sSrNU4GchLhPdMtKutqvKS0khwGpo2cYDRyAaFJCjHNhFI6/1Ewa4xspHNc/DQCXsIHPoKk5d9bUVc4jySGW2djLBRxnU85W32EnaapHUc51Gu3fbX7E7HapBjhox2Q0JNE/zF4P2C6+mMhaS+Sf0St1pL5J/RK2pWFrMjvMlJ7BnZCXkg5HeZKT2DOyEvIEA6kwc8HodcOi3ttT+OpMHPB6HXDot7bUAV2XfYIIqm90MFRGJIpJ2tex2pw4CuBetLUS0lTFUwO2MsTg5hwxwITZpuLSHLiid2MbGxrGNaxrRgGtGAHMFlRH/Gt/44PlN7kfxpf+OD5Te5ZR6Bct5cl6lgruC5EuJpZyqWndYHVZhjNTHJGxsuHjBpdpGPAmh/Gl/44PlN7lyXPKS7XSkdSV1SJIXOa4tEYGkHEbyk2ej3FvWjUclhcRlS5hOLWDmstyltFzhroNcZ8ZvrtOtv9cAU10lVDW0sNVTPD4ZmhzHDfBUDpWtmUl1tdKKWiqthCHFwaWB2GOvWp+p6b3tRcHiS9jjQrfD3MlDKm9NsdokqW4Gof4kDTvuO/wAwGnqUMvc5znPe4ue4lznO1uJ1kruu13rrxLHJcJ9tdE0tZ4oAGJxOrmHuXCuunWKtKWy97fEbWq/ElkmvJylp6SyUbaaFkQdCxztiMNk4gEk8JSkohgyxvsEEcMVW0RxtDWjamnADQN5b/wAbZQccb8lvcqWtodzUqOe0t/iSo3UIpLBLa5LnRUlfRvhrYI54wC4NeMcDhrHAeVRf/G2UHHG/Jb3LDstb8WkGsbgRgf5Te5JT0O5pzUlJbvEJXUGsYG3ES6JhJxJaD9ES+Sf0StmtDWho1AYLWXyT+iVqyvLWZHeZKT2DOyEvJByO8yUnsGdkJeQIB1Jg54PQ64dFvban8dSYOeD0OuHRb22oArshCU8mSBlFbSSAN0NTZy2YtjkstITMD6p9yMDwH3KftWgrCzr7Qr7fr+ib3P8AJAWB4D7lnYn1T7lPi2Z+NuvWEq7Qpv6fr+gdpjmQAhB0kk4azp4ULRLgQnxBGGOpCcOQJ/2rouaTsOTKs/h05TxwWRYrLwN7A8B9yMDwH3KfULP/ADEvt+v6Jnc/yQFgeA+5GB9U+5T6sP8AJv04eKfslj2gUml8P1/QjtMLOSA1pL5J/RKxB5CPoj7LMvkn9ErRkItZkd5kpPYM7IS8kHI7zJSewZ2Ql5AgHUmDng9Drh0W9tqfx1Jg54PQ64dFvbagCuyAcNOJHMhCBxLGb6vnrsn/APWpHSPglMQeTiS3AEYnkxw6k5Uz82HmKp/xTuy1PBYLU4qN3NJcy2oPNNAmXnMuNVSUlJTU0r4m1DnbYWHAuAA0Y8GlPRMDOr/uznl/9V00iKleQyuvsNuHimxgoQhbkqwWWucwhzHuY4HQ5pwI5isIQBMmR9dNcsnKOqqnF8pDmOedbti4txPKcEspuZvfRKjH/FL/AOV6ca8+vYqNzUS6st6TzBAmHnQuNTA6ioYJnxxSse+TYHAvwIAB5NafijjOp5xtvsJO01S9FipXkU119jnctqnuGStJfJv6JW60l8k/olbYqy1mR3mSk9gzshLyQcjvMlJ7BnZCXkCAdSYOeD0OuHRb22p/JjZ3IXS5G3PYjHYw7M8zSCfoCgCuKEIQOJJzWyh1rrYcfGZUB3UWjuT0UP5G3ptku+2Tkiknbtc+H5dOh3V9ieBS9G9ksbZInNexwxa5pxBHCCsbrVvKncupykWVtNOGDZIGWOT7r9QMbA9rKqB2yiL8di7HQWnvS+hVdCvOhUVSHFHeUVJYZB9dZ7lb3EVlDPFhrdsdk33jEJO26L9RnxBWBxI1IOnXrWgh2i3f1U/Uhuz6MgBj2SODY3Bzjqa04k9SW7Tkvd7o8bVSSQxHXNUNLGj36T1BTIDhoGgciE2p2hk1/bhh/lixtFzZx2e3R2m2QUMLiWwt2OJ1uOsnrJK7EIWenNzk5S4smJJLCBRpnRla69UcIOmKmLj/ANTj/wDKkOvraa3Ur6qslbFCzW5x18g4SoZvtzfeLrPXPbsBI7BjPVYNDR7v3V7oNvJ1nWa3Je5Fu5rZ2TgWkvkn9ErdayNLmOa0YucCAOFawri1eR3mSk9gzshLyRclYnQ2emY4YFsTQRy4JaQICTr3RMrqGWCRuyY9pa4cIOgpRWHDEYIAqVlBZp7Ddqi3VDHDanfy3HU9n5XD+taTlZDL/Imlyko96KqjBMM4biWHgPC074UAX2yV9hrTSXKAxuJ8R4HiyDhaf21oFE7fxSrZcoLnZfFoqj+TjiYJBsmHq3urBJSEydONSOzNZQ5Np5RItvzi0r9i24UUsR33wkPb7jgfulynyvsE4BFzhix3pwY/uFDyFVVdEtZvMcrwO8bqoicYLtbagbKC40cg4WTsP7roFRARiJ4iOR4UCOY134mg84WNqi/TZ8IUZ9nqXKb8jp3yXQns1VONdRDh7QLnmvFqgGM9zoo+lUMH7qDNqj/TZ8IWWta38LQOYIXZ6lzm/JB3yXQmKoywsEAJ8IxS4b0AMn2CQLnnGj2JZa6F5O9LUnAfCNPvIUfIUqjotrTeWs+JzldVHuOy6XSuus4muFQ+Z7fwg4BrOYDQFxoQrWMVFYitxHbbeWCcmQGT8l/yip2bEmlpntmndvaDi1vWfoCvDJbJO55TTtbRxmOmxwfVPHijm9Y8g6yrC5H5LUeTtvZS0serS57tLnuOsk/1wbycILtFCIYGtw3l0LAGAWUCAhCEAYc0EaQke95PUF4pXwVtNHNG7W17cdPDz8qWUIAgzKLNBLE58tjqfF3oKjThyB+v34phXLJa/WvZbttVQ1o/PGNsaRw4tx+qte5rXaxiueSjgk/E0e5AFP3Oa15YTg8a2nQfctlaytyattYMKikglH/MjDvukWpzbZOTnE2mlG/4sex+yBclbd9CsM/NVk67+4Ac0jh+68v9EuTvE3/Of3oDJX5CsE3NNk6047jceeZ/evZmazJxuu2xu6TnH90BkrudGtZga6ofsKdrpn+rE0uPuCstS5vMnqYgx2mkBHDED90t0tioqZobDBGwDea0BAZK32vIfKO5vaIrc+GM/wBpUODB7vxfRSLk1mipYXNmvMpq3jTtQGxiHIRrd16ORSzHTRM/C0L2AA1IEOK32ynooWRwRMjYwYNa1oAA5l2gYallCABCEI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wgHBgkIBwgKCgkLDRYPDQwMDRsUFRAWIB0iIiAdHx8kKDQsJCYxJx8fLT0tMTU3Ojo6Iys/RD84QzQ5OjcBCgoKDQwNGg8PGjclHyU3Nzc3Nzc3Nzc3Nzc3Nzc3Nzc3Nzc3Nzc3Nzc3Nzc3Nzc3Nzc3Nzc3Nzc3Nzc3Nzc3N//AABEIAKAAoAMBIgACEQEDEQH/xAAcAAABBAMBAAAAAAAAAAAAAAAABQYHCAECBAP/xABMEAABAwIBBAwMBAMECwAAAAABAAIDBAURBgchMRITFEFRVGFxcoGy0RUiMzU2UnORkpOhsTJCU8EWI/BDRHThFyQmRWJjgpSzwtL/xAAbAQABBQEBAAAAAAAAAAAAAAAAAQIEBQYDB//EADERAAIBAwEFBgYBBQAAAAAAAAABAgMEEQUSITFBUQYUcZGhsRMWM1Nh4cEiIzRCUv/aAAwDAQACEQMRAD8AnFecszIhi7Ryr0TFztzyw5IXB0Mjo3BrcHMcQR47dRCAHablTjW5Y8JU/rfVVN3dW8eq/wDuH96zu+t49VfPd3oDBbHwlT+t9UeEqf1vqqnbvrePVXz3d6N31vHqr57u9AYLY+Eqf1vqjwnT+t9VU7d9bx6q+e7vWN3VvHqv57u9AYLax18LzgCuppBGIVSbderjbq+nrIqyqe6GRr9i6ZxDgNYIJw0jQrP5NXSG622CqgeHRzMD2nHWCgBWe9rBi4rkdcoAcC5NHOnlGbHYJ3QPAqpv5UOn8x3+oYnqVet31x119YeU1D+9AFsvCVP631R4Sp/W+qqdu+t49VfPd3o3fW8eqvnu70Bgtj4Sp/W+qPCVP631VTt31vHqr57u9G763j1V893egMFsfCVP631WRcoCcAVU3d9bx6q+e7vWklfXCNxFfVg4H+8P70AW/jkbIMW763SJklI6Sy0jnuLjtLNJ5gltAAdSYOeD0OuHRb22p/HUmDng9Drh0W9tqAK7LBOAxOgLKUsmmtflDbmvaHNNQ0FrtRCbKWymxy37hK22P9RnxBG2x/qM+IKedxUnFKf5TUbipOKU/wApvcs/8xU/tvzJnc5dSBttj/UZ8QQJGEgB7cTyqedxUnFKf5Te5Ydb6J7Sx9FTlrhgQYm6R7kvzDS/4fmHc5dSCuRS1mXyj2ulqLRO7TT/AMyHE62OJxHUe0FG+UVpfZbtLRO2RjHjQvdrcw6uvePMvGz3Ke0XGKupcNsjBGB1OBGGB5NR6lfwnGcVKPBkNrDwxzZ1L8bzlI6nieTT0OMYwOgvP4j1YAe9MwnAYk6ls5znuc6R2ye4lznHWTrJTpzfWXwldTVzsDqWkOJB1Pk3h1a/cudetGjTdSXBCwjtPCGltsf6jPiCNui/UZ8QU97mp+Lw/LCNzQcXh+WFR/MNP7b8yX3OXUgTbov1GfEEbbH+oz4gp73NBxeH5YWk1NBtMn8iH8J/sxwJY9oKbaWw/MR2cks5IKWkvkn9Eog8hH0QiXyT+iVoSGWsyO8yUnsWdkJeSDkd5kpPYM7IS8gQDqTBzweh1w6Le21P46kwc8HodcOi3ttQBXZbRSPhkZJE90cjCHNc04EEb4K1QgcS/kVd57xZBNV4OnikMT3DRs8MCDz4EYpeTPzYeYqj/FO7LU8FgdShGF1OMeGS1ovNNNghC56SshqzO2IgvglMUjcdLSP8iCoijJptcjruEDL6y+FLRuiBuNVR4vbgNLmfmH79SigEEYjUVPyiDLOzeBry/am4UtQTJBwAfmb1H6ELTaFebS+BLlvRBuqf+6ESGKSeaOGFpfLI4NY0b7idCmqwWuOzWmCijwJaMZHD87zrP9bwCZWbWy7bO+71DPEixjpsd9xHjO6gcOsqRVH12825qhF7lxH2tPC22CFyur4G3RltDsah0Dpy31WBwGnnJ+hXUqGUJQxtc95LTT4AmVnHvdbbxSUVDIYRUNc+SRv4sAQMAd7Wnqo4zqecbb7CTtNVlo0Izu4qSzx9jhcvFPcMgDAADUFrL5J/RK3Wkvkn9ErblWWsyO8yUnsGdkJeSDkd5kpPYM7IS8gQDqTBzweh1w6Le21P46kwc8HodcOi3ttQBXZCEIHEm5sPMVT/AIp3ZangmlmyhkZk9I+Rpa2aoc6Mn8wwAx5sQU7Vg9Uad3Px/gtaH00AUa0978C5eXHb34Uc9RsJsToboGD+r7EqSgoYyuY5uU9yD2kYzbIAjWCBp5lN0OnCrKpTnwaOd1JxSaJnSPlTZGX21mn2TWTsds4ZD+R3+YJSXm+vnhG3bhqH41VIMMSdL4949Wo9XCnYq6pGrZXGFxR1i1VhlnPb6OG30UFHTDCKFga3hPKeU6Si4VkFvopauqdsYYm7J3CeQcpXQo2zj3vdNWLTA4GGAh05B/FJvN6vueRdbK2le3GHw4sSrNU4GchLhPdMtKutqvKS0khwGpo2cYDRyAaFJCjHNhFI6/1Ewa4xspHNc/DQCXsIHPoKk5d9bUVc4jySGW2djLBRxnU85W32EnaapHUc51Gu3fbX7E7HapBjhox2Q0JNE/zF4P2C6+mMhaS+Sf0St1pL5J/RK2pWFrMjvMlJ7BnZCXkg5HeZKT2DOyEvIEA6kwc8HodcOi3ttT+OpMHPB6HXDot7bUAV2XfYIIqm90MFRGJIpJ2tex2pw4CuBetLUS0lTFUwO2MsTg5hwxwITZpuLSHLiid2MbGxrGNaxrRgGtGAHMFlRH/Gt/44PlN7kfxpf+OD5Te5ZR6Bct5cl6lgruC5EuJpZyqWndYHVZhjNTHJGxsuHjBpdpGPAmh/Gl/44PlN7lyXPKS7XSkdSV1SJIXOa4tEYGkHEbyk2ej3FvWjUclhcRlS5hOLWDmstyltFzhroNcZ8ZvrtOtv9cAU10lVDW0sNVTPD4ZmhzHDfBUDpWtmUl1tdKKWiqthCHFwaWB2GOvWp+p6b3tRcHiS9jjQrfD3MlDKm9NsdokqW4Gof4kDTvuO/wAwGnqUMvc5znPe4ue4lznO1uJ1kruu13rrxLHJcJ9tdE0tZ4oAGJxOrmHuXCuunWKtKWy97fEbWq/ElkmvJylp6SyUbaaFkQdCxztiMNk4gEk8JSkohgyxvsEEcMVW0RxtDWjamnADQN5b/wAbZQccb8lvcqWtodzUqOe0t/iSo3UIpLBLa5LnRUlfRvhrYI54wC4NeMcDhrHAeVRf/G2UHHG/Jb3LDstb8WkGsbgRgf5Te5JT0O5pzUlJbvEJXUGsYG3ES6JhJxJaD9ES+Sf0StmtDWho1AYLWXyT+iVqyvLWZHeZKT2DOyEvJByO8yUnsGdkJeQIB1Jg54PQ64dFvban8dSYOeD0OuHRb22oArshCU8mSBlFbSSAN0NTZy2YtjkstITMD6p9yMDwH3KftWgrCzr7Qr7fr+ib3P8AJAWB4D7lnYn1T7lPi2Z+NuvWEq7Qpv6fr+gdpjmQAhB0kk4azp4ULRLgQnxBGGOpCcOQJ/2rouaTsOTKs/h05TxwWRYrLwN7A8B9yMDwH3KfULP/ADEvt+v6Jnc/yQFgeA+5GB9U+5T6sP8AJv04eKfslj2gUml8P1/QjtMLOSA1pL5J/RKxB5CPoj7LMvkn9ErRkItZkd5kpPYM7IS8kHI7zJSewZ2Ql5AgHUmDng9Drh0W9tqfx1Jg54PQ64dFvbagCuyAcNOJHMhCBxLGb6vnrsn/APWpHSPglMQeTiS3AEYnkxw6k5Uz82HmKp/xTuy1PBYLU4qN3NJcy2oPNNAmXnMuNVSUlJTU0r4m1DnbYWHAuAA0Y8GlPRMDOr/uznl/9V00iKleQyuvsNuHimxgoQhbkqwWWucwhzHuY4HQ5pwI5isIQBMmR9dNcsnKOqqnF8pDmOedbti4txPKcEspuZvfRKjH/FL/AOV6ca8+vYqNzUS6st6TzBAmHnQuNTA6ioYJnxxSse+TYHAvwIAB5NafijjOp5xtvsJO01S9FipXkU119jnctqnuGStJfJv6JW60l8k/olbYqy1mR3mSk9gzshLyQcjvMlJ7BnZCXkCAdSYOeD0OuHRb22p/JjZ3IXS5G3PYjHYw7M8zSCfoCgCuKEIQOJJzWyh1rrYcfGZUB3UWjuT0UP5G3ptku+2Tkiknbtc+H5dOh3V9ieBS9G9ksbZInNexwxa5pxBHCCsbrVvKncupykWVtNOGDZIGWOT7r9QMbA9rKqB2yiL8di7HQWnvS+hVdCvOhUVSHFHeUVJYZB9dZ7lb3EVlDPFhrdsdk33jEJO26L9RnxBWBxI1IOnXrWgh2i3f1U/Uhuz6MgBj2SODY3Bzjqa04k9SW7Tkvd7o8bVSSQxHXNUNLGj36T1BTIDhoGgciE2p2hk1/bhh/lixtFzZx2e3R2m2QUMLiWwt2OJ1uOsnrJK7EIWenNzk5S4smJJLCBRpnRla69UcIOmKmLj/ANTj/wDKkOvraa3Ur6qslbFCzW5x18g4SoZvtzfeLrPXPbsBI7BjPVYNDR7v3V7oNvJ1nWa3Je5Fu5rZ2TgWkvkn9ErdayNLmOa0YucCAOFawri1eR3mSk9gzshLyRclYnQ2emY4YFsTQRy4JaQICTr3RMrqGWCRuyY9pa4cIOgpRWHDEYIAqVlBZp7Ddqi3VDHDanfy3HU9n5XD+taTlZDL/Imlyko96KqjBMM4biWHgPC074UAX2yV9hrTSXKAxuJ8R4HiyDhaf21oFE7fxSrZcoLnZfFoqj+TjiYJBsmHq3urBJSEydONSOzNZQ5Np5RItvzi0r9i24UUsR33wkPb7jgfulynyvsE4BFzhix3pwY/uFDyFVVdEtZvMcrwO8bqoicYLtbagbKC40cg4WTsP7roFRARiJ4iOR4UCOY134mg84WNqi/TZ8IUZ9nqXKb8jp3yXQns1VONdRDh7QLnmvFqgGM9zoo+lUMH7qDNqj/TZ8IWWta38LQOYIXZ6lzm/JB3yXQmKoywsEAJ8IxS4b0AMn2CQLnnGj2JZa6F5O9LUnAfCNPvIUfIUqjotrTeWs+JzldVHuOy6XSuus4muFQ+Z7fwg4BrOYDQFxoQrWMVFYitxHbbeWCcmQGT8l/yip2bEmlpntmndvaDi1vWfoCvDJbJO55TTtbRxmOmxwfVPHijm9Y8g6yrC5H5LUeTtvZS0serS57tLnuOsk/1wbycILtFCIYGtw3l0LAGAWUCAhCEAYc0EaQke95PUF4pXwVtNHNG7W17cdPDz8qWUIAgzKLNBLE58tjqfF3oKjThyB+v34phXLJa/WvZbttVQ1o/PGNsaRw4tx+qte5rXaxiueSjgk/E0e5AFP3Oa15YTg8a2nQfctlaytyattYMKikglH/MjDvukWpzbZOTnE2mlG/4sex+yBclbd9CsM/NVk67+4Ac0jh+68v9EuTvE3/Of3oDJX5CsE3NNk6047jceeZ/evZmazJxuu2xu6TnH90BkrudGtZga6ofsKdrpn+rE0uPuCstS5vMnqYgx2mkBHDED90t0tioqZobDBGwDea0BAZK32vIfKO5vaIrc+GM/wBpUODB7vxfRSLk1mipYXNmvMpq3jTtQGxiHIRrd16ORSzHTRM/C0L2AA1IEOK32ynooWRwRMjYwYNa1oAA5l2gYallCABCEIA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3" name="Picture 5" descr="C:\Users\Nguyen\Desktop\mizzou_logo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2"/>
            <a:ext cx="612774" cy="612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685800" y="612776"/>
            <a:ext cx="8077200" cy="0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268014" y="1149395"/>
            <a:ext cx="8723586" cy="5257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>
            <a:stCxn id="31" idx="1"/>
            <a:endCxn id="31" idx="3"/>
          </p:cNvCxnSpPr>
          <p:nvPr/>
        </p:nvCxnSpPr>
        <p:spPr>
          <a:xfrm>
            <a:off x="268014" y="3778295"/>
            <a:ext cx="872358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ounded Rectangle 32"/>
          <p:cNvSpPr/>
          <p:nvPr/>
        </p:nvSpPr>
        <p:spPr>
          <a:xfrm>
            <a:off x="460375" y="1905589"/>
            <a:ext cx="853933" cy="478627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Energy Scores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34" name="Right Arrow 33"/>
          <p:cNvSpPr/>
          <p:nvPr/>
        </p:nvSpPr>
        <p:spPr>
          <a:xfrm>
            <a:off x="1371600" y="2339448"/>
            <a:ext cx="486744" cy="181547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/>
          <p:cNvSpPr/>
          <p:nvPr/>
        </p:nvSpPr>
        <p:spPr>
          <a:xfrm>
            <a:off x="1981200" y="2229149"/>
            <a:ext cx="1219200" cy="431291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Train Data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3886200" y="2063795"/>
            <a:ext cx="1799517" cy="78112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Linear Regression Model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6072351" y="1476583"/>
            <a:ext cx="654312" cy="39633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S</a:t>
            </a:r>
            <a:r>
              <a:rPr lang="en-US" b="1" baseline="-25000" dirty="0" smtClean="0">
                <a:solidFill>
                  <a:schemeClr val="tx1"/>
                </a:solidFill>
              </a:rPr>
              <a:t>1</a:t>
            </a:r>
            <a:endParaRPr lang="en-US" b="1" baseline="-25000" dirty="0"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86651" y="1674749"/>
            <a:ext cx="2966149" cy="160824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898217" y="2899038"/>
            <a:ext cx="1511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Preprocessing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87804" y="1143000"/>
            <a:ext cx="778996" cy="3077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Training</a:t>
            </a:r>
            <a:endParaRPr lang="en-US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259889" y="3779783"/>
            <a:ext cx="705771" cy="3077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Testing</a:t>
            </a:r>
            <a:endParaRPr lang="en-US" b="1" dirty="0"/>
          </a:p>
        </p:txBody>
      </p:sp>
      <p:sp>
        <p:nvSpPr>
          <p:cNvPr id="50" name="Rounded Rectangle 49"/>
          <p:cNvSpPr/>
          <p:nvPr/>
        </p:nvSpPr>
        <p:spPr>
          <a:xfrm>
            <a:off x="460375" y="2491415"/>
            <a:ext cx="853933" cy="478627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True Scores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2057400" y="4865146"/>
            <a:ext cx="1219200" cy="431291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Test Data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2" name="Right Arrow 51"/>
          <p:cNvSpPr/>
          <p:nvPr/>
        </p:nvSpPr>
        <p:spPr>
          <a:xfrm>
            <a:off x="3352800" y="2339448"/>
            <a:ext cx="486744" cy="181547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>
            <a:off x="4883988" y="4323095"/>
            <a:ext cx="1440612" cy="43729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Good Model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4883988" y="5340395"/>
            <a:ext cx="1440612" cy="43729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Bad Model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381000" y="4312421"/>
            <a:ext cx="2966149" cy="160824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ounded Rectangle 56"/>
          <p:cNvSpPr/>
          <p:nvPr/>
        </p:nvSpPr>
        <p:spPr>
          <a:xfrm>
            <a:off x="457200" y="4859719"/>
            <a:ext cx="853933" cy="478627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Energy Scores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58" name="Right Arrow 57"/>
          <p:cNvSpPr/>
          <p:nvPr/>
        </p:nvSpPr>
        <p:spPr>
          <a:xfrm>
            <a:off x="1447800" y="5025770"/>
            <a:ext cx="486744" cy="181547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965660" y="5504986"/>
            <a:ext cx="1511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Preprocessing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2049" name="Elbow Connector 2048"/>
          <p:cNvCxnSpPr>
            <a:stCxn id="51" idx="0"/>
            <a:endCxn id="54" idx="1"/>
          </p:cNvCxnSpPr>
          <p:nvPr/>
        </p:nvCxnSpPr>
        <p:spPr>
          <a:xfrm rot="5400000" flipH="1" flipV="1">
            <a:off x="3613794" y="3594952"/>
            <a:ext cx="323401" cy="2216988"/>
          </a:xfrm>
          <a:prstGeom prst="bentConnector2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Elbow Connector 61"/>
          <p:cNvCxnSpPr>
            <a:stCxn id="51" idx="2"/>
            <a:endCxn id="55" idx="1"/>
          </p:cNvCxnSpPr>
          <p:nvPr/>
        </p:nvCxnSpPr>
        <p:spPr>
          <a:xfrm rot="16200000" flipH="1">
            <a:off x="3644190" y="4319247"/>
            <a:ext cx="262608" cy="2216988"/>
          </a:xfrm>
          <a:prstGeom prst="bentConnector2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3429000" y="4132863"/>
            <a:ext cx="1260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Score &gt;= S</a:t>
            </a:r>
            <a:r>
              <a:rPr lang="en-US" baseline="-25000" dirty="0" smtClean="0">
                <a:solidFill>
                  <a:srgbClr val="FF0000"/>
                </a:solidFill>
              </a:rPr>
              <a:t>0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358696" y="5189712"/>
            <a:ext cx="1106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Score </a:t>
            </a:r>
            <a:r>
              <a:rPr lang="en-US" dirty="0">
                <a:solidFill>
                  <a:srgbClr val="FF0000"/>
                </a:solidFill>
              </a:rPr>
              <a:t>&lt; S</a:t>
            </a:r>
            <a:r>
              <a:rPr lang="en-US" baseline="-25000" dirty="0">
                <a:solidFill>
                  <a:srgbClr val="FF0000"/>
                </a:solidFill>
              </a:rPr>
              <a:t>0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67" name="Elbow Connector 66"/>
          <p:cNvCxnSpPr>
            <a:stCxn id="37" idx="0"/>
            <a:endCxn id="39" idx="1"/>
          </p:cNvCxnSpPr>
          <p:nvPr/>
        </p:nvCxnSpPr>
        <p:spPr>
          <a:xfrm rot="5400000" flipH="1" flipV="1">
            <a:off x="5234633" y="1226077"/>
            <a:ext cx="389045" cy="1286392"/>
          </a:xfrm>
          <a:prstGeom prst="bentConnector2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4229225" y="1149395"/>
            <a:ext cx="13095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Map GDTTS 0.4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176874" y="3352800"/>
            <a:ext cx="13095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Map GDTTS 0.7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72" name="Elbow Connector 71"/>
          <p:cNvCxnSpPr>
            <a:stCxn id="37" idx="2"/>
            <a:endCxn id="78" idx="1"/>
          </p:cNvCxnSpPr>
          <p:nvPr/>
        </p:nvCxnSpPr>
        <p:spPr>
          <a:xfrm rot="16200000" flipH="1">
            <a:off x="5226791" y="2404088"/>
            <a:ext cx="480927" cy="1362591"/>
          </a:xfrm>
          <a:prstGeom prst="bentConnector2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ounded Rectangle 77"/>
          <p:cNvSpPr/>
          <p:nvPr/>
        </p:nvSpPr>
        <p:spPr>
          <a:xfrm>
            <a:off x="6148550" y="3127681"/>
            <a:ext cx="654312" cy="39633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S</a:t>
            </a:r>
            <a:r>
              <a:rPr lang="en-US" b="1" baseline="-25000" dirty="0" smtClean="0">
                <a:solidFill>
                  <a:schemeClr val="tx1"/>
                </a:solidFill>
              </a:rPr>
              <a:t>2</a:t>
            </a:r>
            <a:endParaRPr lang="en-US" b="1" baseline="-25000" dirty="0">
              <a:solidFill>
                <a:schemeClr val="tx1"/>
              </a:solidFill>
            </a:endParaRPr>
          </a:p>
        </p:txBody>
      </p:sp>
      <p:cxnSp>
        <p:nvCxnSpPr>
          <p:cNvPr id="81" name="Elbow Connector 80"/>
          <p:cNvCxnSpPr>
            <a:stCxn id="39" idx="3"/>
            <a:endCxn id="88" idx="0"/>
          </p:cNvCxnSpPr>
          <p:nvPr/>
        </p:nvCxnSpPr>
        <p:spPr>
          <a:xfrm>
            <a:off x="6726663" y="1674750"/>
            <a:ext cx="1312437" cy="605955"/>
          </a:xfrm>
          <a:prstGeom prst="bentConnector2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ounded Rectangle 87"/>
          <p:cNvSpPr/>
          <p:nvPr/>
        </p:nvSpPr>
        <p:spPr>
          <a:xfrm>
            <a:off x="7315200" y="2280705"/>
            <a:ext cx="1447800" cy="39633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S</a:t>
            </a:r>
            <a:r>
              <a:rPr lang="en-US" sz="1600" b="1" baseline="-25000" dirty="0" smtClean="0">
                <a:solidFill>
                  <a:schemeClr val="tx1"/>
                </a:solidFill>
              </a:rPr>
              <a:t>0 </a:t>
            </a:r>
            <a:r>
              <a:rPr lang="en-US" sz="1600" b="1" dirty="0" smtClean="0">
                <a:solidFill>
                  <a:schemeClr val="tx1"/>
                </a:solidFill>
              </a:rPr>
              <a:t>= (S</a:t>
            </a:r>
            <a:r>
              <a:rPr lang="en-US" sz="1600" b="1" baseline="-25000" dirty="0" smtClean="0">
                <a:solidFill>
                  <a:schemeClr val="tx1"/>
                </a:solidFill>
              </a:rPr>
              <a:t>1</a:t>
            </a:r>
            <a:r>
              <a:rPr lang="en-US" sz="1600" b="1" dirty="0" smtClean="0">
                <a:solidFill>
                  <a:schemeClr val="tx1"/>
                </a:solidFill>
              </a:rPr>
              <a:t> + S</a:t>
            </a:r>
            <a:r>
              <a:rPr lang="en-US" sz="1600" b="1" baseline="-25000" dirty="0" smtClean="0">
                <a:solidFill>
                  <a:schemeClr val="tx1"/>
                </a:solidFill>
              </a:rPr>
              <a:t>2</a:t>
            </a:r>
            <a:r>
              <a:rPr lang="en-US" sz="1600" b="1" dirty="0" smtClean="0">
                <a:solidFill>
                  <a:schemeClr val="tx1"/>
                </a:solidFill>
              </a:rPr>
              <a:t>)/2</a:t>
            </a:r>
            <a:endParaRPr lang="en-US" sz="1600" b="1" baseline="-25000" dirty="0">
              <a:solidFill>
                <a:schemeClr val="tx1"/>
              </a:solidFill>
            </a:endParaRPr>
          </a:p>
        </p:txBody>
      </p:sp>
      <p:cxnSp>
        <p:nvCxnSpPr>
          <p:cNvPr id="91" name="Elbow Connector 90"/>
          <p:cNvCxnSpPr>
            <a:stCxn id="78" idx="3"/>
            <a:endCxn id="88" idx="2"/>
          </p:cNvCxnSpPr>
          <p:nvPr/>
        </p:nvCxnSpPr>
        <p:spPr>
          <a:xfrm flipV="1">
            <a:off x="6802862" y="2677038"/>
            <a:ext cx="1236238" cy="648810"/>
          </a:xfrm>
          <a:prstGeom prst="bentConnector2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439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1644" y="7937"/>
            <a:ext cx="8106156" cy="604839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/>
              <a:t>Classification using </a:t>
            </a:r>
            <a:r>
              <a:rPr lang="en-US" b="1" dirty="0" smtClean="0"/>
              <a:t>Distance Matrix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6096000"/>
          </a:xfrm>
        </p:spPr>
        <p:txBody>
          <a:bodyPr>
            <a:normAutofit/>
          </a:bodyPr>
          <a:lstStyle/>
          <a:p>
            <a:r>
              <a:rPr lang="en-US" dirty="0" smtClean="0"/>
              <a:t>Deep </a:t>
            </a:r>
            <a:r>
              <a:rPr lang="en-US" dirty="0"/>
              <a:t>learning (DL-Pro</a:t>
            </a:r>
            <a:r>
              <a:rPr lang="en-US" dirty="0" smtClean="0"/>
              <a:t>) classifier</a:t>
            </a:r>
          </a:p>
          <a:p>
            <a:pPr lvl="1"/>
            <a:r>
              <a:rPr lang="en-US" dirty="0" smtClean="0"/>
              <a:t>Uses DM as features</a:t>
            </a:r>
          </a:p>
          <a:p>
            <a:pPr lvl="1"/>
            <a:r>
              <a:rPr lang="en-US" dirty="0"/>
              <a:t>Stacked AE followed by a </a:t>
            </a:r>
            <a:r>
              <a:rPr lang="en-US" dirty="0" err="1"/>
              <a:t>softmax</a:t>
            </a:r>
            <a:r>
              <a:rPr lang="en-US" dirty="0"/>
              <a:t> classifier (SAE)</a:t>
            </a:r>
            <a:endParaRPr lang="en-US" dirty="0" smtClean="0"/>
          </a:p>
          <a:p>
            <a:pPr lvl="1"/>
            <a:r>
              <a:rPr lang="en-US" dirty="0" smtClean="0"/>
              <a:t>Unsupervised training with proteins of PDB</a:t>
            </a:r>
          </a:p>
          <a:p>
            <a:pPr lvl="1"/>
            <a:r>
              <a:rPr lang="en-US" dirty="0" smtClean="0"/>
              <a:t>Input</a:t>
            </a:r>
          </a:p>
          <a:p>
            <a:pPr lvl="2"/>
            <a:r>
              <a:rPr lang="en-US" dirty="0" smtClean="0"/>
              <a:t>Model structures</a:t>
            </a:r>
          </a:p>
          <a:p>
            <a:pPr lvl="2"/>
            <a:r>
              <a:rPr lang="en-US" dirty="0" smtClean="0"/>
              <a:t>Labels of models</a:t>
            </a:r>
          </a:p>
          <a:p>
            <a:pPr lvl="1"/>
            <a:r>
              <a:rPr lang="en-US" dirty="0" smtClean="0"/>
              <a:t>Output</a:t>
            </a:r>
          </a:p>
          <a:p>
            <a:pPr lvl="2"/>
            <a:r>
              <a:rPr lang="en-US" dirty="0" smtClean="0"/>
              <a:t>Trained DL-Pro classifier</a:t>
            </a:r>
          </a:p>
          <a:p>
            <a:pPr lvl="2"/>
            <a:r>
              <a:rPr lang="en-US" dirty="0" smtClean="0"/>
              <a:t>Classified samples</a:t>
            </a:r>
          </a:p>
          <a:p>
            <a:pPr lvl="1"/>
            <a:endParaRPr lang="en-US" dirty="0" smtClean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sz="2000" dirty="0"/>
          </a:p>
        </p:txBody>
      </p:sp>
      <p:sp>
        <p:nvSpPr>
          <p:cNvPr id="4" name="AutoShape 2" descr="data:image/jpeg;base64,/9j/4AAQSkZJRgABAQAAAQABAAD/2wCEAAkGBwgHBgkIBwgKCgkLDRYPDQwMDRsUFRAWIB0iIiAdHx8kKDQsJCYxJx8fLT0tMTU3Ojo6Iys/RD84QzQ5OjcBCgoKDQwNGg8PGjclHyU3Nzc3Nzc3Nzc3Nzc3Nzc3Nzc3Nzc3Nzc3Nzc3Nzc3Nzc3Nzc3Nzc3Nzc3Nzc3Nzc3N//AABEIAKAAoAMBIgACEQEDEQH/xAAcAAABBAMBAAAAAAAAAAAAAAAABQYHCAECBAP/xABMEAABAwIBBAwMBAMECwAAAAABAAIDBAURBgchMRITFEFRVGFxcoGy0RUiMzU2UnORkpOhsTJCU8EWI/BDRHThFyQmRWJjgpSzwtL/xAAbAQABBQEBAAAAAAAAAAAAAAAAAQIEBQYDB//EADERAAIBAwEFBgYBBQAAAAAAAAABAgMEEQUSITFBUQYUcZGhsRMWM1Nh4cEiIzRCUv/aAAwDAQACEQMRAD8AnFecszIhi7Ryr0TFztzyw5IXB0Mjo3BrcHMcQR47dRCAHablTjW5Y8JU/rfVVN3dW8eq/wDuH96zu+t49VfPd3oDBbHwlT+t9UeEqf1vqqnbvrePVXz3d6N31vHqr57u9AYLY+Eqf1vqjwnT+t9VU7d9bx6q+e7vWN3VvHqv57u9AYLax18LzgCuppBGIVSbderjbq+nrIqyqe6GRr9i6ZxDgNYIJw0jQrP5NXSG622CqgeHRzMD2nHWCgBWe9rBi4rkdcoAcC5NHOnlGbHYJ3QPAqpv5UOn8x3+oYnqVet31x119YeU1D+9AFsvCVP631R4Sp/W+qqdu+t49VfPd3o3fW8eqvnu70Bgtj4Sp/W+qPCVP631VTt31vHqr57u9G763j1V893egMFsfCVP631WRcoCcAVU3d9bx6q+e7vWklfXCNxFfVg4H+8P70AW/jkbIMW763SJklI6Sy0jnuLjtLNJ5gltAAdSYOeD0OuHRb22p/HUmDng9Drh0W9tqAK7LBOAxOgLKUsmmtflDbmvaHNNQ0FrtRCbKWymxy37hK22P9RnxBG2x/qM+IKedxUnFKf5TUbipOKU/wApvcs/8xU/tvzJnc5dSBttj/UZ8QQJGEgB7cTyqedxUnFKf5Te5Ydb6J7Sx9FTlrhgQYm6R7kvzDS/4fmHc5dSCuRS1mXyj2ulqLRO7TT/AMyHE62OJxHUe0FG+UVpfZbtLRO2RjHjQvdrcw6uvePMvGz3Ke0XGKupcNsjBGB1OBGGB5NR6lfwnGcVKPBkNrDwxzZ1L8bzlI6nieTT0OMYwOgvP4j1YAe9MwnAYk6ls5znuc6R2ye4lznHWTrJTpzfWXwldTVzsDqWkOJB1Pk3h1a/cudetGjTdSXBCwjtPCGltsf6jPiCNui/UZ8QU97mp+Lw/LCNzQcXh+WFR/MNP7b8yX3OXUgTbov1GfEEbbH+oz4gp73NBxeH5YWk1NBtMn8iH8J/sxwJY9oKbaWw/MR2cks5IKWkvkn9Eog8hH0QiXyT+iVoSGWsyO8yUnsWdkJeSDkd5kpPYM7IS8gQDqTBzweh1w6Le21P46kwc8HodcOi3ttQBXZbRSPhkZJE90cjCHNc04EEb4K1QgcS/kVd57xZBNV4OnikMT3DRs8MCDz4EYpeTPzYeYqj/FO7LU8FgdShGF1OMeGS1ovNNNghC56SshqzO2IgvglMUjcdLSP8iCoijJptcjruEDL6y+FLRuiBuNVR4vbgNLmfmH79SigEEYjUVPyiDLOzeBry/am4UtQTJBwAfmb1H6ELTaFebS+BLlvRBuqf+6ESGKSeaOGFpfLI4NY0b7idCmqwWuOzWmCijwJaMZHD87zrP9bwCZWbWy7bO+71DPEixjpsd9xHjO6gcOsqRVH12825qhF7lxH2tPC22CFyur4G3RltDsah0Dpy31WBwGnnJ+hXUqGUJQxtc95LTT4AmVnHvdbbxSUVDIYRUNc+SRv4sAQMAd7Wnqo4zqecbb7CTtNVlo0Izu4qSzx9jhcvFPcMgDAADUFrL5J/RK3Wkvkn9ErblWWsyO8yUnsGdkJeSDkd5kpPYM7IS8gQDqTBzweh1w6Le21P46kwc8HodcOi3ttQBXZCEIHEm5sPMVT/AIp3ZangmlmyhkZk9I+Rpa2aoc6Mn8wwAx5sQU7Vg9Uad3Px/gtaH00AUa0978C5eXHb34Uc9RsJsToboGD+r7EqSgoYyuY5uU9yD2kYzbIAjWCBp5lN0OnCrKpTnwaOd1JxSaJnSPlTZGX21mn2TWTsds4ZD+R3+YJSXm+vnhG3bhqH41VIMMSdL4949Wo9XCnYq6pGrZXGFxR1i1VhlnPb6OG30UFHTDCKFga3hPKeU6Si4VkFvopauqdsYYm7J3CeQcpXQo2zj3vdNWLTA4GGAh05B/FJvN6vueRdbK2le3GHw4sSrNU4GchLhPdMtKutqvKS0khwGpo2cYDRyAaFJCjHNhFI6/1Ewa4xspHNc/DQCXsIHPoKk5d9bUVc4jySGW2djLBRxnU85W32EnaapHUc51Gu3fbX7E7HapBjhox2Q0JNE/zF4P2C6+mMhaS+Sf0St1pL5J/RK2pWFrMjvMlJ7BnZCXkg5HeZKT2DOyEvIEA6kwc8HodcOi3ttT+OpMHPB6HXDot7bUAV2XfYIIqm90MFRGJIpJ2tex2pw4CuBetLUS0lTFUwO2MsTg5hwxwITZpuLSHLiid2MbGxrGNaxrRgGtGAHMFlRH/Gt/44PlN7kfxpf+OD5Te5ZR6Bct5cl6lgruC5EuJpZyqWndYHVZhjNTHJGxsuHjBpdpGPAmh/Gl/44PlN7lyXPKS7XSkdSV1SJIXOa4tEYGkHEbyk2ej3FvWjUclhcRlS5hOLWDmstyltFzhroNcZ8ZvrtOtv9cAU10lVDW0sNVTPD4ZmhzHDfBUDpWtmUl1tdKKWiqthCHFwaWB2GOvWp+p6b3tRcHiS9jjQrfD3MlDKm9NsdokqW4Gof4kDTvuO/wAwGnqUMvc5znPe4ue4lznO1uJ1kruu13rrxLHJcJ9tdE0tZ4oAGJxOrmHuXCuunWKtKWy97fEbWq/ElkmvJylp6SyUbaaFkQdCxztiMNk4gEk8JSkohgyxvsEEcMVW0RxtDWjamnADQN5b/wAbZQccb8lvcqWtodzUqOe0t/iSo3UIpLBLa5LnRUlfRvhrYI54wC4NeMcDhrHAeVRf/G2UHHG/Jb3LDstb8WkGsbgRgf5Te5JT0O5pzUlJbvEJXUGsYG3ES6JhJxJaD9ES+Sf0StmtDWho1AYLWXyT+iVqyvLWZHeZKT2DOyEvJByO8yUnsGdkJeQIB1Jg54PQ64dFvban8dSYOeD0OuHRb22oArshCU8mSBlFbSSAN0NTZy2YtjkstITMD6p9yMDwH3KftWgrCzr7Qr7fr+ib3P8AJAWB4D7lnYn1T7lPi2Z+NuvWEq7Qpv6fr+gdpjmQAhB0kk4azp4ULRLgQnxBGGOpCcOQJ/2rouaTsOTKs/h05TxwWRYrLwN7A8B9yMDwH3KfULP/ADEvt+v6Jnc/yQFgeA+5GB9U+5T6sP8AJv04eKfslj2gUml8P1/QjtMLOSA1pL5J/RKxB5CPoj7LMvkn9ErRkItZkd5kpPYM7IS8kHI7zJSewZ2Ql5AgHUmDng9Drh0W9tqfx1Jg54PQ64dFvbagCuyAcNOJHMhCBxLGb6vnrsn/APWpHSPglMQeTiS3AEYnkxw6k5Uz82HmKp/xTuy1PBYLU4qN3NJcy2oPNNAmXnMuNVSUlJTU0r4m1DnbYWHAuAA0Y8GlPRMDOr/uznl/9V00iKleQyuvsNuHimxgoQhbkqwWWucwhzHuY4HQ5pwI5isIQBMmR9dNcsnKOqqnF8pDmOedbti4txPKcEspuZvfRKjH/FL/AOV6ca8+vYqNzUS6st6TzBAmHnQuNTA6ioYJnxxSse+TYHAvwIAB5NafijjOp5xtvsJO01S9FipXkU119jnctqnuGStJfJv6JW60l8k/olbYqy1mR3mSk9gzshLyQcjvMlJ7BnZCXkCAdSYOeD0OuHRb22p/JjZ3IXS5G3PYjHYw7M8zSCfoCgCuKEIQOJJzWyh1rrYcfGZUB3UWjuT0UP5G3ptku+2Tkiknbtc+H5dOh3V9ieBS9G9ksbZInNexwxa5pxBHCCsbrVvKncupykWVtNOGDZIGWOT7r9QMbA9rKqB2yiL8di7HQWnvS+hVdCvOhUVSHFHeUVJYZB9dZ7lb3EVlDPFhrdsdk33jEJO26L9RnxBWBxI1IOnXrWgh2i3f1U/Uhuz6MgBj2SODY3Bzjqa04k9SW7Tkvd7o8bVSSQxHXNUNLGj36T1BTIDhoGgciE2p2hk1/bhh/lixtFzZx2e3R2m2QUMLiWwt2OJ1uOsnrJK7EIWenNzk5S4smJJLCBRpnRla69UcIOmKmLj/ANTj/wDKkOvraa3Ur6qslbFCzW5x18g4SoZvtzfeLrPXPbsBI7BjPVYNDR7v3V7oNvJ1nWa3Je5Fu5rZ2TgWkvkn9ErdayNLmOa0YucCAOFawri1eR3mSk9gzshLyRclYnQ2emY4YFsTQRy4JaQICTr3RMrqGWCRuyY9pa4cIOgpRWHDEYIAqVlBZp7Ddqi3VDHDanfy3HU9n5XD+taTlZDL/Imlyko96KqjBMM4biWHgPC074UAX2yV9hrTSXKAxuJ8R4HiyDhaf21oFE7fxSrZcoLnZfFoqj+TjiYJBsmHq3urBJSEydONSOzNZQ5Np5RItvzi0r9i24UUsR33wkPb7jgfulynyvsE4BFzhix3pwY/uFDyFVVdEtZvMcrwO8bqoicYLtbagbKC40cg4WTsP7roFRARiJ4iOR4UCOY134mg84WNqi/TZ8IUZ9nqXKb8jp3yXQns1VONdRDh7QLnmvFqgGM9zoo+lUMH7qDNqj/TZ8IWWta38LQOYIXZ6lzm/JB3yXQmKoywsEAJ8IxS4b0AMn2CQLnnGj2JZa6F5O9LUnAfCNPvIUfIUqjotrTeWs+JzldVHuOy6XSuus4muFQ+Z7fwg4BrOYDQFxoQrWMVFYitxHbbeWCcmQGT8l/yip2bEmlpntmndvaDi1vWfoCvDJbJO55TTtbRxmOmxwfVPHijm9Y8g6yrC5H5LUeTtvZS0serS57tLnuOsk/1wbycILtFCIYGtw3l0LAGAWUCAhCEAYc0EaQke95PUF4pXwVtNHNG7W17cdPDz8qWUIAgzKLNBLE58tjqfF3oKjThyB+v34phXLJa/WvZbttVQ1o/PGNsaRw4tx+qte5rXaxiueSjgk/E0e5AFP3Oa15YTg8a2nQfctlaytyattYMKikglH/MjDvukWpzbZOTnE2mlG/4sex+yBclbd9CsM/NVk67+4Ac0jh+68v9EuTvE3/Of3oDJX5CsE3NNk6047jceeZ/evZmazJxuu2xu6TnH90BkrudGtZga6ofsKdrpn+rE0uPuCstS5vMnqYgx2mkBHDED90t0tioqZobDBGwDea0BAZK32vIfKO5vaIrc+GM/wBpUODB7vxfRSLk1mipYXNmvMpq3jTtQGxiHIRrd16ORSzHTRM/C0L2AA1IEOK32ynooWRwRMjYwYNa1oAA5l2gYallCABCEI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wgHBgkIBwgKCgkLDRYPDQwMDRsUFRAWIB0iIiAdHx8kKDQsJCYxJx8fLT0tMTU3Ojo6Iys/RD84QzQ5OjcBCgoKDQwNGg8PGjclHyU3Nzc3Nzc3Nzc3Nzc3Nzc3Nzc3Nzc3Nzc3Nzc3Nzc3Nzc3Nzc3Nzc3Nzc3Nzc3Nzc3N//AABEIAKAAoAMBIgACEQEDEQH/xAAcAAABBAMBAAAAAAAAAAAAAAAABQYHCAECBAP/xABMEAABAwIBBAwMBAMECwAAAAABAAIDBAURBgchMRITFEFRVGFxcoGy0RUiMzU2UnORkpOhsTJCU8EWI/BDRHThFyQmRWJjgpSzwtL/xAAbAQABBQEBAAAAAAAAAAAAAAAAAQIEBQYDB//EADERAAIBAwEFBgYBBQAAAAAAAAABAgMEEQUSITFBUQYUcZGhsRMWM1Nh4cEiIzRCUv/aAAwDAQACEQMRAD8AnFecszIhi7Ryr0TFztzyw5IXB0Mjo3BrcHMcQR47dRCAHablTjW5Y8JU/rfVVN3dW8eq/wDuH96zu+t49VfPd3oDBbHwlT+t9UeEqf1vqqnbvrePVXz3d6N31vHqr57u9AYLY+Eqf1vqjwnT+t9VU7d9bx6q+e7vWN3VvHqv57u9AYLax18LzgCuppBGIVSbderjbq+nrIqyqe6GRr9i6ZxDgNYIJw0jQrP5NXSG622CqgeHRzMD2nHWCgBWe9rBi4rkdcoAcC5NHOnlGbHYJ3QPAqpv5UOn8x3+oYnqVet31x119YeU1D+9AFsvCVP631R4Sp/W+qqdu+t49VfPd3o3fW8eqvnu70Bgtj4Sp/W+qPCVP631VTt31vHqr57u9G763j1V893egMFsfCVP631WRcoCcAVU3d9bx6q+e7vWklfXCNxFfVg4H+8P70AW/jkbIMW763SJklI6Sy0jnuLjtLNJ5gltAAdSYOeD0OuHRb22p/HUmDng9Drh0W9tqAK7LBOAxOgLKUsmmtflDbmvaHNNQ0FrtRCbKWymxy37hK22P9RnxBG2x/qM+IKedxUnFKf5TUbipOKU/wApvcs/8xU/tvzJnc5dSBttj/UZ8QQJGEgB7cTyqedxUnFKf5Te5Ydb6J7Sx9FTlrhgQYm6R7kvzDS/4fmHc5dSCuRS1mXyj2ulqLRO7TT/AMyHE62OJxHUe0FG+UVpfZbtLRO2RjHjQvdrcw6uvePMvGz3Ke0XGKupcNsjBGB1OBGGB5NR6lfwnGcVKPBkNrDwxzZ1L8bzlI6nieTT0OMYwOgvP4j1YAe9MwnAYk6ls5znuc6R2ye4lznHWTrJTpzfWXwldTVzsDqWkOJB1Pk3h1a/cudetGjTdSXBCwjtPCGltsf6jPiCNui/UZ8QU97mp+Lw/LCNzQcXh+WFR/MNP7b8yX3OXUgTbov1GfEEbbH+oz4gp73NBxeH5YWk1NBtMn8iH8J/sxwJY9oKbaWw/MR2cks5IKWkvkn9Eog8hH0QiXyT+iVoSGWsyO8yUnsWdkJeSDkd5kpPYM7IS8gQDqTBzweh1w6Le21P46kwc8HodcOi3ttQBXZbRSPhkZJE90cjCHNc04EEb4K1QgcS/kVd57xZBNV4OnikMT3DRs8MCDz4EYpeTPzYeYqj/FO7LU8FgdShGF1OMeGS1ovNNNghC56SshqzO2IgvglMUjcdLSP8iCoijJptcjruEDL6y+FLRuiBuNVR4vbgNLmfmH79SigEEYjUVPyiDLOzeBry/am4UtQTJBwAfmb1H6ELTaFebS+BLlvRBuqf+6ESGKSeaOGFpfLI4NY0b7idCmqwWuOzWmCijwJaMZHD87zrP9bwCZWbWy7bO+71DPEixjpsd9xHjO6gcOsqRVH12825qhF7lxH2tPC22CFyur4G3RltDsah0Dpy31WBwGnnJ+hXUqGUJQxtc95LTT4AmVnHvdbbxSUVDIYRUNc+SRv4sAQMAd7Wnqo4zqecbb7CTtNVlo0Izu4qSzx9jhcvFPcMgDAADUFrL5J/RK3Wkvkn9ErblWWsyO8yUnsGdkJeSDkd5kpPYM7IS8gQDqTBzweh1w6Le21P46kwc8HodcOi3ttQBXZCEIHEm5sPMVT/AIp3ZangmlmyhkZk9I+Rpa2aoc6Mn8wwAx5sQU7Vg9Uad3Px/gtaH00AUa0978C5eXHb34Uc9RsJsToboGD+r7EqSgoYyuY5uU9yD2kYzbIAjWCBp5lN0OnCrKpTnwaOd1JxSaJnSPlTZGX21mn2TWTsds4ZD+R3+YJSXm+vnhG3bhqH41VIMMSdL4949Wo9XCnYq6pGrZXGFxR1i1VhlnPb6OG30UFHTDCKFga3hPKeU6Si4VkFvopauqdsYYm7J3CeQcpXQo2zj3vdNWLTA4GGAh05B/FJvN6vueRdbK2le3GHw4sSrNU4GchLhPdMtKutqvKS0khwGpo2cYDRyAaFJCjHNhFI6/1Ewa4xspHNc/DQCXsIHPoKk5d9bUVc4jySGW2djLBRxnU85W32EnaapHUc51Gu3fbX7E7HapBjhox2Q0JNE/zF4P2C6+mMhaS+Sf0St1pL5J/RK2pWFrMjvMlJ7BnZCXkg5HeZKT2DOyEvIEA6kwc8HodcOi3ttT+OpMHPB6HXDot7bUAV2XfYIIqm90MFRGJIpJ2tex2pw4CuBetLUS0lTFUwO2MsTg5hwxwITZpuLSHLiid2MbGxrGNaxrRgGtGAHMFlRH/Gt/44PlN7kfxpf+OD5Te5ZR6Bct5cl6lgruC5EuJpZyqWndYHVZhjNTHJGxsuHjBpdpGPAmh/Gl/44PlN7lyXPKS7XSkdSV1SJIXOa4tEYGkHEbyk2ej3FvWjUclhcRlS5hOLWDmstyltFzhroNcZ8ZvrtOtv9cAU10lVDW0sNVTPD4ZmhzHDfBUDpWtmUl1tdKKWiqthCHFwaWB2GOvWp+p6b3tRcHiS9jjQrfD3MlDKm9NsdokqW4Gof4kDTvuO/wAwGnqUMvc5znPe4ue4lznO1uJ1kruu13rrxLHJcJ9tdE0tZ4oAGJxOrmHuXCuunWKtKWy97fEbWq/ElkmvJylp6SyUbaaFkQdCxztiMNk4gEk8JSkohgyxvsEEcMVW0RxtDWjamnADQN5b/wAbZQccb8lvcqWtodzUqOe0t/iSo3UIpLBLa5LnRUlfRvhrYI54wC4NeMcDhrHAeVRf/G2UHHG/Jb3LDstb8WkGsbgRgf5Te5JT0O5pzUlJbvEJXUGsYG3ES6JhJxJaD9ES+Sf0StmtDWho1AYLWXyT+iVqyvLWZHeZKT2DOyEvJByO8yUnsGdkJeQIB1Jg54PQ64dFvban8dSYOeD0OuHRb22oArshCU8mSBlFbSSAN0NTZy2YtjkstITMD6p9yMDwH3KftWgrCzr7Qr7fr+ib3P8AJAWB4D7lnYn1T7lPi2Z+NuvWEq7Qpv6fr+gdpjmQAhB0kk4azp4ULRLgQnxBGGOpCcOQJ/2rouaTsOTKs/h05TxwWRYrLwN7A8B9yMDwH3KfULP/ADEvt+v6Jnc/yQFgeA+5GB9U+5T6sP8AJv04eKfslj2gUml8P1/QjtMLOSA1pL5J/RKxB5CPoj7LMvkn9ErRkItZkd5kpPYM7IS8kHI7zJSewZ2Ql5AgHUmDng9Drh0W9tqfx1Jg54PQ64dFvbagCuyAcNOJHMhCBxLGb6vnrsn/APWpHSPglMQeTiS3AEYnkxw6k5Uz82HmKp/xTuy1PBYLU4qN3NJcy2oPNNAmXnMuNVSUlJTU0r4m1DnbYWHAuAA0Y8GlPRMDOr/uznl/9V00iKleQyuvsNuHimxgoQhbkqwWWucwhzHuY4HQ5pwI5isIQBMmR9dNcsnKOqqnF8pDmOedbti4txPKcEspuZvfRKjH/FL/AOV6ca8+vYqNzUS6st6TzBAmHnQuNTA6ioYJnxxSse+TYHAvwIAB5NafijjOp5xtvsJO01S9FipXkU119jnctqnuGStJfJv6JW60l8k/olbYqy1mR3mSk9gzshLyQcjvMlJ7BnZCXkCAdSYOeD0OuHRb22p/JjZ3IXS5G3PYjHYw7M8zSCfoCgCuKEIQOJJzWyh1rrYcfGZUB3UWjuT0UP5G3ptku+2Tkiknbtc+H5dOh3V9ieBS9G9ksbZInNexwxa5pxBHCCsbrVvKncupykWVtNOGDZIGWOT7r9QMbA9rKqB2yiL8di7HQWnvS+hVdCvOhUVSHFHeUVJYZB9dZ7lb3EVlDPFhrdsdk33jEJO26L9RnxBWBxI1IOnXrWgh2i3f1U/Uhuz6MgBj2SODY3Bzjqa04k9SW7Tkvd7o8bVSSQxHXNUNLGj36T1BTIDhoGgciE2p2hk1/bhh/lixtFzZx2e3R2m2QUMLiWwt2OJ1uOsnrJK7EIWenNzk5S4smJJLCBRpnRla69UcIOmKmLj/ANTj/wDKkOvraa3Ur6qslbFCzW5x18g4SoZvtzfeLrPXPbsBI7BjPVYNDR7v3V7oNvJ1nWa3Je5Fu5rZ2TgWkvkn9ErdayNLmOa0YucCAOFawri1eR3mSk9gzshLyRclYnQ2emY4YFsTQRy4JaQICTr3RMrqGWCRuyY9pa4cIOgpRWHDEYIAqVlBZp7Ddqi3VDHDanfy3HU9n5XD+taTlZDL/Imlyko96KqjBMM4biWHgPC074UAX2yV9hrTSXKAxuJ8R4HiyDhaf21oFE7fxSrZcoLnZfFoqj+TjiYJBsmHq3urBJSEydONSOzNZQ5Np5RItvzi0r9i24UUsR33wkPb7jgfulynyvsE4BFzhix3pwY/uFDyFVVdEtZvMcrwO8bqoicYLtbagbKC40cg4WTsP7roFRARiJ4iOR4UCOY134mg84WNqi/TZ8IUZ9nqXKb8jp3yXQns1VONdRDh7QLnmvFqgGM9zoo+lUMH7qDNqj/TZ8IWWta38LQOYIXZ6lzm/JB3yXQmKoywsEAJ8IxS4b0AMn2CQLnnGj2JZa6F5O9LUnAfCNPvIUfIUqjotrTeWs+JzldVHuOy6XSuus4muFQ+Z7fwg4BrOYDQFxoQrWMVFYitxHbbeWCcmQGT8l/yip2bEmlpntmndvaDi1vWfoCvDJbJO55TTtbRxmOmxwfVPHijm9Y8g6yrC5H5LUeTtvZS0serS57tLnuOsk/1wbycILtFCIYGtw3l0LAGAWUCAhCEAYc0EaQke95PUF4pXwVtNHNG7W17cdPDz8qWUIAgzKLNBLE58tjqfF3oKjThyB+v34phXLJa/WvZbttVQ1o/PGNsaRw4tx+qte5rXaxiueSjgk/E0e5AFP3Oa15YTg8a2nQfctlaytyattYMKikglH/MjDvukWpzbZOTnE2mlG/4sex+yBclbd9CsM/NVk67+4Ac0jh+68v9EuTvE3/Of3oDJX5CsE3NNk6047jceeZ/evZmazJxuu2xu6TnH90BkrudGtZga6ofsKdrpn+rE0uPuCstS5vMnqYgx2mkBHDED90t0tioqZobDBGwDea0BAZK32vIfKO5vaIrc+GM/wBpUODB7vxfRSLk1mipYXNmvMpq3jTtQGxiHIRrd16ORSzHTRM/C0L2AA1IEOK32ynooWRwRMjYwYNa1oAA5l2gYallCABCEIA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3" name="Picture 5" descr="C:\Users\Nguyen\Desktop\mizzou_logo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2"/>
            <a:ext cx="612774" cy="612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685800" y="612776"/>
            <a:ext cx="8077200" cy="0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40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1644" y="7937"/>
            <a:ext cx="8182356" cy="604839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DL-Pro Algorithm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6096000"/>
          </a:xfrm>
        </p:spPr>
        <p:txBody>
          <a:bodyPr>
            <a:normAutofit/>
          </a:bodyPr>
          <a:lstStyle/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sz="2000" dirty="0"/>
          </a:p>
        </p:txBody>
      </p:sp>
      <p:sp>
        <p:nvSpPr>
          <p:cNvPr id="4" name="AutoShape 2" descr="data:image/jpeg;base64,/9j/4AAQSkZJRgABAQAAAQABAAD/2wCEAAkGBwgHBgkIBwgKCgkLDRYPDQwMDRsUFRAWIB0iIiAdHx8kKDQsJCYxJx8fLT0tMTU3Ojo6Iys/RD84QzQ5OjcBCgoKDQwNGg8PGjclHyU3Nzc3Nzc3Nzc3Nzc3Nzc3Nzc3Nzc3Nzc3Nzc3Nzc3Nzc3Nzc3Nzc3Nzc3Nzc3Nzc3N//AABEIAKAAoAMBIgACEQEDEQH/xAAcAAABBAMBAAAAAAAAAAAAAAAABQYHCAECBAP/xABMEAABAwIBBAwMBAMECwAAAAABAAIDBAURBgchMRITFEFRVGFxcoGy0RUiMzU2UnORkpOhsTJCU8EWI/BDRHThFyQmRWJjgpSzwtL/xAAbAQABBQEBAAAAAAAAAAAAAAAAAQIEBQYDB//EADERAAIBAwEFBgYBBQAAAAAAAAABAgMEEQUSITFBUQYUcZGhsRMWM1Nh4cEiIzRCUv/aAAwDAQACEQMRAD8AnFecszIhi7Ryr0TFztzyw5IXB0Mjo3BrcHMcQR47dRCAHablTjW5Y8JU/rfVVN3dW8eq/wDuH96zu+t49VfPd3oDBbHwlT+t9UeEqf1vqqnbvrePVXz3d6N31vHqr57u9AYLY+Eqf1vqjwnT+t9VU7d9bx6q+e7vWN3VvHqv57u9AYLax18LzgCuppBGIVSbderjbq+nrIqyqe6GRr9i6ZxDgNYIJw0jQrP5NXSG622CqgeHRzMD2nHWCgBWe9rBi4rkdcoAcC5NHOnlGbHYJ3QPAqpv5UOn8x3+oYnqVet31x119YeU1D+9AFsvCVP631R4Sp/W+qqdu+t49VfPd3o3fW8eqvnu70Bgtj4Sp/W+qPCVP631VTt31vHqr57u9G763j1V893egMFsfCVP631WRcoCcAVU3d9bx6q+e7vWklfXCNxFfVg4H+8P70AW/jkbIMW763SJklI6Sy0jnuLjtLNJ5gltAAdSYOeD0OuHRb22p/HUmDng9Drh0W9tqAK7LBOAxOgLKUsmmtflDbmvaHNNQ0FrtRCbKWymxy37hK22P9RnxBG2x/qM+IKedxUnFKf5TUbipOKU/wApvcs/8xU/tvzJnc5dSBttj/UZ8QQJGEgB7cTyqedxUnFKf5Te5Ydb6J7Sx9FTlrhgQYm6R7kvzDS/4fmHc5dSCuRS1mXyj2ulqLRO7TT/AMyHE62OJxHUe0FG+UVpfZbtLRO2RjHjQvdrcw6uvePMvGz3Ke0XGKupcNsjBGB1OBGGB5NR6lfwnGcVKPBkNrDwxzZ1L8bzlI6nieTT0OMYwOgvP4j1YAe9MwnAYk6ls5znuc6R2ye4lznHWTrJTpzfWXwldTVzsDqWkOJB1Pk3h1a/cudetGjTdSXBCwjtPCGltsf6jPiCNui/UZ8QU97mp+Lw/LCNzQcXh+WFR/MNP7b8yX3OXUgTbov1GfEEbbH+oz4gp73NBxeH5YWk1NBtMn8iH8J/sxwJY9oKbaWw/MR2cks5IKWkvkn9Eog8hH0QiXyT+iVoSGWsyO8yUnsWdkJeSDkd5kpPYM7IS8gQDqTBzweh1w6Le21P46kwc8HodcOi3ttQBXZbRSPhkZJE90cjCHNc04EEb4K1QgcS/kVd57xZBNV4OnikMT3DRs8MCDz4EYpeTPzYeYqj/FO7LU8FgdShGF1OMeGS1ovNNNghC56SshqzO2IgvglMUjcdLSP8iCoijJptcjruEDL6y+FLRuiBuNVR4vbgNLmfmH79SigEEYjUVPyiDLOzeBry/am4UtQTJBwAfmb1H6ELTaFebS+BLlvRBuqf+6ESGKSeaOGFpfLI4NY0b7idCmqwWuOzWmCijwJaMZHD87zrP9bwCZWbWy7bO+71DPEixjpsd9xHjO6gcOsqRVH12825qhF7lxH2tPC22CFyur4G3RltDsah0Dpy31WBwGnnJ+hXUqGUJQxtc95LTT4AmVnHvdbbxSUVDIYRUNc+SRv4sAQMAd7Wnqo4zqecbb7CTtNVlo0Izu4qSzx9jhcvFPcMgDAADUFrL5J/RK3Wkvkn9ErblWWsyO8yUnsGdkJeSDkd5kpPYM7IS8gQDqTBzweh1w6Le21P46kwc8HodcOi3ttQBXZCEIHEm5sPMVT/AIp3ZangmlmyhkZk9I+Rpa2aoc6Mn8wwAx5sQU7Vg9Uad3Px/gtaH00AUa0978C5eXHb34Uc9RsJsToboGD+r7EqSgoYyuY5uU9yD2kYzbIAjWCBp5lN0OnCrKpTnwaOd1JxSaJnSPlTZGX21mn2TWTsds4ZD+R3+YJSXm+vnhG3bhqH41VIMMSdL4949Wo9XCnYq6pGrZXGFxR1i1VhlnPb6OG30UFHTDCKFga3hPKeU6Si4VkFvopauqdsYYm7J3CeQcpXQo2zj3vdNWLTA4GGAh05B/FJvN6vueRdbK2le3GHw4sSrNU4GchLhPdMtKutqvKS0khwGpo2cYDRyAaFJCjHNhFI6/1Ewa4xspHNc/DQCXsIHPoKk5d9bUVc4jySGW2djLBRxnU85W32EnaapHUc51Gu3fbX7E7HapBjhox2Q0JNE/zF4P2C6+mMhaS+Sf0St1pL5J/RK2pWFrMjvMlJ7BnZCXkg5HeZKT2DOyEvIEA6kwc8HodcOi3ttT+OpMHPB6HXDot7bUAV2XfYIIqm90MFRGJIpJ2tex2pw4CuBetLUS0lTFUwO2MsTg5hwxwITZpuLSHLiid2MbGxrGNaxrRgGtGAHMFlRH/Gt/44PlN7kfxpf+OD5Te5ZR6Bct5cl6lgruC5EuJpZyqWndYHVZhjNTHJGxsuHjBpdpGPAmh/Gl/44PlN7lyXPKS7XSkdSV1SJIXOa4tEYGkHEbyk2ej3FvWjUclhcRlS5hOLWDmstyltFzhroNcZ8ZvrtOtv9cAU10lVDW0sNVTPD4ZmhzHDfBUDpWtmUl1tdKKWiqthCHFwaWB2GOvWp+p6b3tRcHiS9jjQrfD3MlDKm9NsdokqW4Gof4kDTvuO/wAwGnqUMvc5znPe4ue4lznO1uJ1kruu13rrxLHJcJ9tdE0tZ4oAGJxOrmHuXCuunWKtKWy97fEbWq/ElkmvJylp6SyUbaaFkQdCxztiMNk4gEk8JSkohgyxvsEEcMVW0RxtDWjamnADQN5b/wAbZQccb8lvcqWtodzUqOe0t/iSo3UIpLBLa5LnRUlfRvhrYI54wC4NeMcDhrHAeVRf/G2UHHG/Jb3LDstb8WkGsbgRgf5Te5JT0O5pzUlJbvEJXUGsYG3ES6JhJxJaD9ES+Sf0StmtDWho1AYLWXyT+iVqyvLWZHeZKT2DOyEvJByO8yUnsGdkJeQIB1Jg54PQ64dFvban8dSYOeD0OuHRb22oArshCU8mSBlFbSSAN0NTZy2YtjkstITMD6p9yMDwH3KftWgrCzr7Qr7fr+ib3P8AJAWB4D7lnYn1T7lPi2Z+NuvWEq7Qpv6fr+gdpjmQAhB0kk4azp4ULRLgQnxBGGOpCcOQJ/2rouaTsOTKs/h05TxwWRYrLwN7A8B9yMDwH3KfULP/ADEvt+v6Jnc/yQFgeA+5GB9U+5T6sP8AJv04eKfslj2gUml8P1/QjtMLOSA1pL5J/RKxB5CPoj7LMvkn9ErRkItZkd5kpPYM7IS8kHI7zJSewZ2Ql5AgHUmDng9Drh0W9tqfx1Jg54PQ64dFvbagCuyAcNOJHMhCBxLGb6vnrsn/APWpHSPglMQeTiS3AEYnkxw6k5Uz82HmKp/xTuy1PBYLU4qN3NJcy2oPNNAmXnMuNVSUlJTU0r4m1DnbYWHAuAA0Y8GlPRMDOr/uznl/9V00iKleQyuvsNuHimxgoQhbkqwWWucwhzHuY4HQ5pwI5isIQBMmR9dNcsnKOqqnF8pDmOedbti4txPKcEspuZvfRKjH/FL/AOV6ca8+vYqNzUS6st6TzBAmHnQuNTA6ioYJnxxSse+TYHAvwIAB5NafijjOp5xtvsJO01S9FipXkU119jnctqnuGStJfJv6JW60l8k/olbYqy1mR3mSk9gzshLyQcjvMlJ7BnZCXkCAdSYOeD0OuHRb22p/JjZ3IXS5G3PYjHYw7M8zSCfoCgCuKEIQOJJzWyh1rrYcfGZUB3UWjuT0UP5G3ptku+2Tkiknbtc+H5dOh3V9ieBS9G9ksbZInNexwxa5pxBHCCsbrVvKncupykWVtNOGDZIGWOT7r9QMbA9rKqB2yiL8di7HQWnvS+hVdCvOhUVSHFHeUVJYZB9dZ7lb3EVlDPFhrdsdk33jEJO26L9RnxBWBxI1IOnXrWgh2i3f1U/Uhuz6MgBj2SODY3Bzjqa04k9SW7Tkvd7o8bVSSQxHXNUNLGj36T1BTIDhoGgciE2p2hk1/bhh/lixtFzZx2e3R2m2QUMLiWwt2OJ1uOsnrJK7EIWenNzk5S4smJJLCBRpnRla69UcIOmKmLj/ANTj/wDKkOvraa3Ur6qslbFCzW5x18g4SoZvtzfeLrPXPbsBI7BjPVYNDR7v3V7oNvJ1nWa3Je5Fu5rZ2TgWkvkn9ErdayNLmOa0YucCAOFawri1eR3mSk9gzshLyRclYnQ2emY4YFsTQRy4JaQICTr3RMrqGWCRuyY9pa4cIOgpRWHDEYIAqVlBZp7Ddqi3VDHDanfy3HU9n5XD+taTlZDL/Imlyko96KqjBMM4biWHgPC074UAX2yV9hrTSXKAxuJ8R4HiyDhaf21oFE7fxSrZcoLnZfFoqj+TjiYJBsmHq3urBJSEydONSOzNZQ5Np5RItvzi0r9i24UUsR33wkPb7jgfulynyvsE4BFzhix3pwY/uFDyFVVdEtZvMcrwO8bqoicYLtbagbKC40cg4WTsP7roFRARiJ4iOR4UCOY134mg84WNqi/TZ8IUZ9nqXKb8jp3yXQns1VONdRDh7QLnmvFqgGM9zoo+lUMH7qDNqj/TZ8IWWta38LQOYIXZ6lzm/JB3yXQmKoywsEAJ8IxS4b0AMn2CQLnnGj2JZa6F5O9LUnAfCNPvIUfIUqjotrTeWs+JzldVHuOy6XSuus4muFQ+Z7fwg4BrOYDQFxoQrWMVFYitxHbbeWCcmQGT8l/yip2bEmlpntmndvaDi1vWfoCvDJbJO55TTtbRxmOmxwfVPHijm9Y8g6yrC5H5LUeTtvZS0serS57tLnuOsk/1wbycILtFCIYGtw3l0LAGAWUCAhCEAYc0EaQke95PUF4pXwVtNHNG7W17cdPDz8qWUIAgzKLNBLE58tjqfF3oKjThyB+v34phXLJa/WvZbttVQ1o/PGNsaRw4tx+qte5rXaxiueSjgk/E0e5AFP3Oa15YTg8a2nQfctlaytyattYMKikglH/MjDvukWpzbZOTnE2mlG/4sex+yBclbd9CsM/NVk67+4Ac0jh+68v9EuTvE3/Of3oDJX5CsE3NNk6047jceeZ/evZmazJxuu2xu6TnH90BkrudGtZga6ofsKdrpn+rE0uPuCstS5vMnqYgx2mkBHDED90t0tioqZobDBGwDea0BAZK32vIfKO5vaIrc+GM/wBpUODB7vxfRSLk1mipYXNmvMpq3jTtQGxiHIRrd16ORSzHTRM/C0L2AA1IEOK32ynooWRwRMjYwYNa1oAA5l2gYallCABCEI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wgHBgkIBwgKCgkLDRYPDQwMDRsUFRAWIB0iIiAdHx8kKDQsJCYxJx8fLT0tMTU3Ojo6Iys/RD84QzQ5OjcBCgoKDQwNGg8PGjclHyU3Nzc3Nzc3Nzc3Nzc3Nzc3Nzc3Nzc3Nzc3Nzc3Nzc3Nzc3Nzc3Nzc3Nzc3Nzc3Nzc3N//AABEIAKAAoAMBIgACEQEDEQH/xAAcAAABBAMBAAAAAAAAAAAAAAAABQYHCAECBAP/xABMEAABAwIBBAwMBAMECwAAAAABAAIDBAURBgchMRITFEFRVGFxcoGy0RUiMzU2UnORkpOhsTJCU8EWI/BDRHThFyQmRWJjgpSzwtL/xAAbAQABBQEBAAAAAAAAAAAAAAAAAQIEBQYDB//EADERAAIBAwEFBgYBBQAAAAAAAAABAgMEEQUSITFBUQYUcZGhsRMWM1Nh4cEiIzRCUv/aAAwDAQACEQMRAD8AnFecszIhi7Ryr0TFztzyw5IXB0Mjo3BrcHMcQR47dRCAHablTjW5Y8JU/rfVVN3dW8eq/wDuH96zu+t49VfPd3oDBbHwlT+t9UeEqf1vqqnbvrePVXz3d6N31vHqr57u9AYLY+Eqf1vqjwnT+t9VU7d9bx6q+e7vWN3VvHqv57u9AYLax18LzgCuppBGIVSbderjbq+nrIqyqe6GRr9i6ZxDgNYIJw0jQrP5NXSG622CqgeHRzMD2nHWCgBWe9rBi4rkdcoAcC5NHOnlGbHYJ3QPAqpv5UOn8x3+oYnqVet31x119YeU1D+9AFsvCVP631R4Sp/W+qqdu+t49VfPd3o3fW8eqvnu70Bgtj4Sp/W+qPCVP631VTt31vHqr57u9G763j1V893egMFsfCVP631WRcoCcAVU3d9bx6q+e7vWklfXCNxFfVg4H+8P70AW/jkbIMW763SJklI6Sy0jnuLjtLNJ5gltAAdSYOeD0OuHRb22p/HUmDng9Drh0W9tqAK7LBOAxOgLKUsmmtflDbmvaHNNQ0FrtRCbKWymxy37hK22P9RnxBG2x/qM+IKedxUnFKf5TUbipOKU/wApvcs/8xU/tvzJnc5dSBttj/UZ8QQJGEgB7cTyqedxUnFKf5Te5Ydb6J7Sx9FTlrhgQYm6R7kvzDS/4fmHc5dSCuRS1mXyj2ulqLRO7TT/AMyHE62OJxHUe0FG+UVpfZbtLRO2RjHjQvdrcw6uvePMvGz3Ke0XGKupcNsjBGB1OBGGB5NR6lfwnGcVKPBkNrDwxzZ1L8bzlI6nieTT0OMYwOgvP4j1YAe9MwnAYk6ls5znuc6R2ye4lznHWTrJTpzfWXwldTVzsDqWkOJB1Pk3h1a/cudetGjTdSXBCwjtPCGltsf6jPiCNui/UZ8QU97mp+Lw/LCNzQcXh+WFR/MNP7b8yX3OXUgTbov1GfEEbbH+oz4gp73NBxeH5YWk1NBtMn8iH8J/sxwJY9oKbaWw/MR2cks5IKWkvkn9Eog8hH0QiXyT+iVoSGWsyO8yUnsWdkJeSDkd5kpPYM7IS8gQDqTBzweh1w6Le21P46kwc8HodcOi3ttQBXZbRSPhkZJE90cjCHNc04EEb4K1QgcS/kVd57xZBNV4OnikMT3DRs8MCDz4EYpeTPzYeYqj/FO7LU8FgdShGF1OMeGS1ovNNNghC56SshqzO2IgvglMUjcdLSP8iCoijJptcjruEDL6y+FLRuiBuNVR4vbgNLmfmH79SigEEYjUVPyiDLOzeBry/am4UtQTJBwAfmb1H6ELTaFebS+BLlvRBuqf+6ESGKSeaOGFpfLI4NY0b7idCmqwWuOzWmCijwJaMZHD87zrP9bwCZWbWy7bO+71DPEixjpsd9xHjO6gcOsqRVH12825qhF7lxH2tPC22CFyur4G3RltDsah0Dpy31WBwGnnJ+hXUqGUJQxtc95LTT4AmVnHvdbbxSUVDIYRUNc+SRv4sAQMAd7Wnqo4zqecbb7CTtNVlo0Izu4qSzx9jhcvFPcMgDAADUFrL5J/RK3Wkvkn9ErblWWsyO8yUnsGdkJeSDkd5kpPYM7IS8gQDqTBzweh1w6Le21P46kwc8HodcOi3ttQBXZCEIHEm5sPMVT/AIp3ZangmlmyhkZk9I+Rpa2aoc6Mn8wwAx5sQU7Vg9Uad3Px/gtaH00AUa0978C5eXHb34Uc9RsJsToboGD+r7EqSgoYyuY5uU9yD2kYzbIAjWCBp5lN0OnCrKpTnwaOd1JxSaJnSPlTZGX21mn2TWTsds4ZD+R3+YJSXm+vnhG3bhqH41VIMMSdL4949Wo9XCnYq6pGrZXGFxR1i1VhlnPb6OG30UFHTDCKFga3hPKeU6Si4VkFvopauqdsYYm7J3CeQcpXQo2zj3vdNWLTA4GGAh05B/FJvN6vueRdbK2le3GHw4sSrNU4GchLhPdMtKutqvKS0khwGpo2cYDRyAaFJCjHNhFI6/1Ewa4xspHNc/DQCXsIHPoKk5d9bUVc4jySGW2djLBRxnU85W32EnaapHUc51Gu3fbX7E7HapBjhox2Q0JNE/zF4P2C6+mMhaS+Sf0St1pL5J/RK2pWFrMjvMlJ7BnZCXkg5HeZKT2DOyEvIEA6kwc8HodcOi3ttT+OpMHPB6HXDot7bUAV2XfYIIqm90MFRGJIpJ2tex2pw4CuBetLUS0lTFUwO2MsTg5hwxwITZpuLSHLiid2MbGxrGNaxrRgGtGAHMFlRH/Gt/44PlN7kfxpf+OD5Te5ZR6Bct5cl6lgruC5EuJpZyqWndYHVZhjNTHJGxsuHjBpdpGPAmh/Gl/44PlN7lyXPKS7XSkdSV1SJIXOa4tEYGkHEbyk2ej3FvWjUclhcRlS5hOLWDmstyltFzhroNcZ8ZvrtOtv9cAU10lVDW0sNVTPD4ZmhzHDfBUDpWtmUl1tdKKWiqthCHFwaWB2GOvWp+p6b3tRcHiS9jjQrfD3MlDKm9NsdokqW4Gof4kDTvuO/wAwGnqUMvc5znPe4ue4lznO1uJ1kruu13rrxLHJcJ9tdE0tZ4oAGJxOrmHuXCuunWKtKWy97fEbWq/ElkmvJylp6SyUbaaFkQdCxztiMNk4gEk8JSkohgyxvsEEcMVW0RxtDWjamnADQN5b/wAbZQccb8lvcqWtodzUqOe0t/iSo3UIpLBLa5LnRUlfRvhrYI54wC4NeMcDhrHAeVRf/G2UHHG/Jb3LDstb8WkGsbgRgf5Te5JT0O5pzUlJbvEJXUGsYG3ES6JhJxJaD9ES+Sf0StmtDWho1AYLWXyT+iVqyvLWZHeZKT2DOyEvJByO8yUnsGdkJeQIB1Jg54PQ64dFvban8dSYOeD0OuHRb22oArshCU8mSBlFbSSAN0NTZy2YtjkstITMD6p9yMDwH3KftWgrCzr7Qr7fr+ib3P8AJAWB4D7lnYn1T7lPi2Z+NuvWEq7Qpv6fr+gdpjmQAhB0kk4azp4ULRLgQnxBGGOpCcOQJ/2rouaTsOTKs/h05TxwWRYrLwN7A8B9yMDwH3KfULP/ADEvt+v6Jnc/yQFgeA+5GB9U+5T6sP8AJv04eKfslj2gUml8P1/QjtMLOSA1pL5J/RKxB5CPoj7LMvkn9ErRkItZkd5kpPYM7IS8kHI7zJSewZ2Ql5AgHUmDng9Drh0W9tqfx1Jg54PQ64dFvbagCuyAcNOJHMhCBxLGb6vnrsn/APWpHSPglMQeTiS3AEYnkxw6k5Uz82HmKp/xTuy1PBYLU4qN3NJcy2oPNNAmXnMuNVSUlJTU0r4m1DnbYWHAuAA0Y8GlPRMDOr/uznl/9V00iKleQyuvsNuHimxgoQhbkqwWWucwhzHuY4HQ5pwI5isIQBMmR9dNcsnKOqqnF8pDmOedbti4txPKcEspuZvfRKjH/FL/AOV6ca8+vYqNzUS6st6TzBAmHnQuNTA6ioYJnxxSse+TYHAvwIAB5NafijjOp5xtvsJO01S9FipXkU119jnctqnuGStJfJv6JW60l8k/olbYqy1mR3mSk9gzshLyQcjvMlJ7BnZCXkCAdSYOeD0OuHRb22p/JjZ3IXS5G3PYjHYw7M8zSCfoCgCuKEIQOJJzWyh1rrYcfGZUB3UWjuT0UP5G3ptku+2Tkiknbtc+H5dOh3V9ieBS9G9ksbZInNexwxa5pxBHCCsbrVvKncupykWVtNOGDZIGWOT7r9QMbA9rKqB2yiL8di7HQWnvS+hVdCvOhUVSHFHeUVJYZB9dZ7lb3EVlDPFhrdsdk33jEJO26L9RnxBWBxI1IOnXrWgh2i3f1U/Uhuz6MgBj2SODY3Bzjqa04k9SW7Tkvd7o8bVSSQxHXNUNLGj36T1BTIDhoGgciE2p2hk1/bhh/lixtFzZx2e3R2m2QUMLiWwt2OJ1uOsnrJK7EIWenNzk5S4smJJLCBRpnRla69UcIOmKmLj/ANTj/wDKkOvraa3Ur6qslbFCzW5x18g4SoZvtzfeLrPXPbsBI7BjPVYNDR7v3V7oNvJ1nWa3Je5Fu5rZ2TgWkvkn9ErdayNLmOa0YucCAOFawri1eR3mSk9gzshLyRclYnQ2emY4YFsTQRy4JaQICTr3RMrqGWCRuyY9pa4cIOgpRWHDEYIAqVlBZp7Ddqi3VDHDanfy3HU9n5XD+taTlZDL/Imlyko96KqjBMM4biWHgPC074UAX2yV9hrTSXKAxuJ8R4HiyDhaf21oFE7fxSrZcoLnZfFoqj+TjiYJBsmHq3urBJSEydONSOzNZQ5Np5RItvzi0r9i24UUsR33wkPb7jgfulynyvsE4BFzhix3pwY/uFDyFVVdEtZvMcrwO8bqoicYLtbagbKC40cg4WTsP7roFRARiJ4iOR4UCOY134mg84WNqi/TZ8IUZ9nqXKb8jp3yXQns1VONdRDh7QLnmvFqgGM9zoo+lUMH7qDNqj/TZ8IWWta38LQOYIXZ6lzm/JB3yXQmKoywsEAJ8IxS4b0AMn2CQLnnGj2JZa6F5O9LUnAfCNPvIUfIUqjotrTeWs+JzldVHuOy6XSuus4muFQ+Z7fwg4BrOYDQFxoQrWMVFYitxHbbeWCcmQGT8l/yip2bEmlpntmndvaDi1vWfoCvDJbJO55TTtbRxmOmxwfVPHijm9Y8g6yrC5H5LUeTtvZS0serS57tLnuOsk/1wbycILtFCIYGtw3l0LAGAWUCAhCEAYc0EaQke95PUF4pXwVtNHNG7W17cdPDz8qWUIAgzKLNBLE58tjqfF3oKjThyB+v34phXLJa/WvZbttVQ1o/PGNsaRw4tx+qte5rXaxiueSjgk/E0e5AFP3Oa15YTg8a2nQfctlaytyattYMKikglH/MjDvukWpzbZOTnE2mlG/4sex+yBclbd9CsM/NVk67+4Ac0jh+68v9EuTvE3/Of3oDJX5CsE3NNk6047jceeZ/evZmazJxuu2xu6TnH90BkrudGtZga6ofsKdrpn+rE0uPuCstS5vMnqYgx2mkBHDED90t0tioqZobDBGwDea0BAZK32vIfKO5vaIrc+GM/wBpUODB7vxfRSLk1mipYXNmvMpq3jTtQGxiHIRrd16ORSzHTRM/C0L2AA1IEOK32ynooWRwRMjYwYNa1oAA5l2gYallCABCEIA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3" name="Picture 5" descr="C:\Users\Nguyen\Desktop\mizzou_logo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2"/>
            <a:ext cx="612774" cy="612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685800" y="612776"/>
            <a:ext cx="8077200" cy="0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268014" y="1073195"/>
            <a:ext cx="8647386" cy="5257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>
            <a:stCxn id="31" idx="1"/>
            <a:endCxn id="31" idx="3"/>
          </p:cNvCxnSpPr>
          <p:nvPr/>
        </p:nvCxnSpPr>
        <p:spPr>
          <a:xfrm>
            <a:off x="268014" y="3702095"/>
            <a:ext cx="864738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ounded Rectangle 32"/>
          <p:cNvSpPr/>
          <p:nvPr/>
        </p:nvSpPr>
        <p:spPr>
          <a:xfrm>
            <a:off x="819213" y="1715918"/>
            <a:ext cx="987425" cy="381001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Structures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4549838" y="2920482"/>
            <a:ext cx="1219200" cy="34224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Train Data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6978525" y="2824011"/>
            <a:ext cx="1479675" cy="53518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Stacked </a:t>
            </a:r>
            <a:r>
              <a:rPr lang="en-US" sz="1600" b="1" dirty="0" err="1" smtClean="0">
                <a:solidFill>
                  <a:schemeClr val="tx1"/>
                </a:solidFill>
              </a:rPr>
              <a:t>Autoencoder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87804" y="1066800"/>
            <a:ext cx="778996" cy="3077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Training</a:t>
            </a:r>
            <a:endParaRPr lang="en-US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259889" y="3703583"/>
            <a:ext cx="705771" cy="3077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Testing</a:t>
            </a:r>
            <a:endParaRPr lang="en-US" b="1" dirty="0"/>
          </a:p>
        </p:txBody>
      </p:sp>
      <p:sp>
        <p:nvSpPr>
          <p:cNvPr id="50" name="Rounded Rectangle 49"/>
          <p:cNvSpPr/>
          <p:nvPr/>
        </p:nvSpPr>
        <p:spPr>
          <a:xfrm>
            <a:off x="2873438" y="2920482"/>
            <a:ext cx="758825" cy="34224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Labels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2876613" y="1715918"/>
            <a:ext cx="758825" cy="381001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DMs</a:t>
            </a:r>
            <a:endParaRPr lang="en-US" sz="1200" b="1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>
            <a:stCxn id="33" idx="3"/>
            <a:endCxn id="42" idx="1"/>
          </p:cNvCxnSpPr>
          <p:nvPr/>
        </p:nvCxnSpPr>
        <p:spPr>
          <a:xfrm>
            <a:off x="1806638" y="1906419"/>
            <a:ext cx="1069975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793719" y="1605633"/>
            <a:ext cx="10797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Convert DM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49" name="Straight Arrow Connector 48"/>
          <p:cNvCxnSpPr>
            <a:stCxn id="64" idx="2"/>
            <a:endCxn id="35" idx="0"/>
          </p:cNvCxnSpPr>
          <p:nvPr/>
        </p:nvCxnSpPr>
        <p:spPr>
          <a:xfrm>
            <a:off x="5149200" y="2096919"/>
            <a:ext cx="10238" cy="82356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50" idx="3"/>
            <a:endCxn id="35" idx="1"/>
          </p:cNvCxnSpPr>
          <p:nvPr/>
        </p:nvCxnSpPr>
        <p:spPr>
          <a:xfrm>
            <a:off x="3632263" y="3091603"/>
            <a:ext cx="917575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3696182" y="1562030"/>
            <a:ext cx="609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Norm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659395" y="2257527"/>
            <a:ext cx="4780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PCA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039332" y="2824833"/>
            <a:ext cx="5433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Train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64" name="Rounded Rectangle 63"/>
          <p:cNvSpPr/>
          <p:nvPr/>
        </p:nvSpPr>
        <p:spPr>
          <a:xfrm>
            <a:off x="4549838" y="1715919"/>
            <a:ext cx="1198724" cy="3810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Normalized DMs</a:t>
            </a:r>
            <a:endParaRPr lang="en-US" sz="1200" b="1" dirty="0">
              <a:solidFill>
                <a:schemeClr val="tx1"/>
              </a:solidFill>
            </a:endParaRPr>
          </a:p>
        </p:txBody>
      </p:sp>
      <p:cxnSp>
        <p:nvCxnSpPr>
          <p:cNvPr id="68" name="Straight Arrow Connector 67"/>
          <p:cNvCxnSpPr>
            <a:stCxn id="42" idx="3"/>
            <a:endCxn id="64" idx="1"/>
          </p:cNvCxnSpPr>
          <p:nvPr/>
        </p:nvCxnSpPr>
        <p:spPr>
          <a:xfrm>
            <a:off x="3635438" y="1906419"/>
            <a:ext cx="9144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>
            <a:stCxn id="35" idx="3"/>
            <a:endCxn id="37" idx="1"/>
          </p:cNvCxnSpPr>
          <p:nvPr/>
        </p:nvCxnSpPr>
        <p:spPr>
          <a:xfrm>
            <a:off x="5769038" y="3091603"/>
            <a:ext cx="1209487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ounded Rectangle 86"/>
          <p:cNvSpPr/>
          <p:nvPr/>
        </p:nvSpPr>
        <p:spPr>
          <a:xfrm>
            <a:off x="1727116" y="4242701"/>
            <a:ext cx="987425" cy="3556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Structures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89" name="Rounded Rectangle 88"/>
          <p:cNvSpPr/>
          <p:nvPr/>
        </p:nvSpPr>
        <p:spPr>
          <a:xfrm>
            <a:off x="5603552" y="5378740"/>
            <a:ext cx="1219200" cy="34224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Train Data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90" name="Rounded Rectangle 89"/>
          <p:cNvSpPr/>
          <p:nvPr/>
        </p:nvSpPr>
        <p:spPr>
          <a:xfrm>
            <a:off x="3492115" y="5293839"/>
            <a:ext cx="1479675" cy="53518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Stacked </a:t>
            </a:r>
            <a:r>
              <a:rPr lang="en-US" sz="1600" b="1" dirty="0" err="1" smtClean="0">
                <a:solidFill>
                  <a:schemeClr val="tx1"/>
                </a:solidFill>
              </a:rPr>
              <a:t>Autoencoder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93" name="Rounded Rectangle 92"/>
          <p:cNvSpPr/>
          <p:nvPr/>
        </p:nvSpPr>
        <p:spPr>
          <a:xfrm>
            <a:off x="3930327" y="4223009"/>
            <a:ext cx="758825" cy="381001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DMs</a:t>
            </a:r>
            <a:endParaRPr lang="en-US" sz="1200" b="1" dirty="0">
              <a:solidFill>
                <a:schemeClr val="tx1"/>
              </a:solidFill>
            </a:endParaRPr>
          </a:p>
        </p:txBody>
      </p:sp>
      <p:cxnSp>
        <p:nvCxnSpPr>
          <p:cNvPr id="94" name="Straight Arrow Connector 93"/>
          <p:cNvCxnSpPr>
            <a:stCxn id="87" idx="3"/>
            <a:endCxn id="93" idx="1"/>
          </p:cNvCxnSpPr>
          <p:nvPr/>
        </p:nvCxnSpPr>
        <p:spPr>
          <a:xfrm flipV="1">
            <a:off x="2714541" y="4413510"/>
            <a:ext cx="1215786" cy="699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2743200" y="4112724"/>
            <a:ext cx="10797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Convert DM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96" name="Straight Arrow Connector 95"/>
          <p:cNvCxnSpPr>
            <a:stCxn id="101" idx="2"/>
            <a:endCxn id="89" idx="0"/>
          </p:cNvCxnSpPr>
          <p:nvPr/>
        </p:nvCxnSpPr>
        <p:spPr>
          <a:xfrm>
            <a:off x="6202914" y="4604010"/>
            <a:ext cx="10238" cy="77473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/>
          <p:cNvSpPr txBox="1"/>
          <p:nvPr/>
        </p:nvSpPr>
        <p:spPr>
          <a:xfrm>
            <a:off x="4749896" y="4069121"/>
            <a:ext cx="609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Norm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6248400" y="4651618"/>
            <a:ext cx="4780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PCA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5062827" y="5197937"/>
            <a:ext cx="5433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Train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01" name="Rounded Rectangle 100"/>
          <p:cNvSpPr/>
          <p:nvPr/>
        </p:nvSpPr>
        <p:spPr>
          <a:xfrm>
            <a:off x="5603552" y="4223010"/>
            <a:ext cx="1198724" cy="3810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Normalized DMs</a:t>
            </a:r>
            <a:endParaRPr lang="en-US" sz="1200" b="1" dirty="0">
              <a:solidFill>
                <a:schemeClr val="tx1"/>
              </a:solidFill>
            </a:endParaRPr>
          </a:p>
        </p:txBody>
      </p:sp>
      <p:cxnSp>
        <p:nvCxnSpPr>
          <p:cNvPr id="102" name="Straight Arrow Connector 101"/>
          <p:cNvCxnSpPr>
            <a:stCxn id="93" idx="3"/>
            <a:endCxn id="101" idx="1"/>
          </p:cNvCxnSpPr>
          <p:nvPr/>
        </p:nvCxnSpPr>
        <p:spPr>
          <a:xfrm>
            <a:off x="4689152" y="4413510"/>
            <a:ext cx="9144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>
            <a:stCxn id="89" idx="1"/>
            <a:endCxn id="90" idx="3"/>
          </p:cNvCxnSpPr>
          <p:nvPr/>
        </p:nvCxnSpPr>
        <p:spPr>
          <a:xfrm flipH="1">
            <a:off x="4971790" y="5549861"/>
            <a:ext cx="631762" cy="1157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Rounded Rectangle 116"/>
          <p:cNvSpPr/>
          <p:nvPr/>
        </p:nvSpPr>
        <p:spPr>
          <a:xfrm>
            <a:off x="1143000" y="5351825"/>
            <a:ext cx="1428813" cy="41921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Predicted Labels</a:t>
            </a:r>
            <a:endParaRPr lang="en-US" sz="1400" b="1" dirty="0">
              <a:solidFill>
                <a:schemeClr val="tx1"/>
              </a:solidFill>
            </a:endParaRPr>
          </a:p>
        </p:txBody>
      </p:sp>
      <p:cxnSp>
        <p:nvCxnSpPr>
          <p:cNvPr id="119" name="Straight Arrow Connector 118"/>
          <p:cNvCxnSpPr>
            <a:stCxn id="90" idx="1"/>
            <a:endCxn id="117" idx="3"/>
          </p:cNvCxnSpPr>
          <p:nvPr/>
        </p:nvCxnSpPr>
        <p:spPr>
          <a:xfrm flipH="1">
            <a:off x="2571813" y="5561431"/>
            <a:ext cx="920302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TextBox 138"/>
          <p:cNvSpPr txBox="1"/>
          <p:nvPr/>
        </p:nvSpPr>
        <p:spPr>
          <a:xfrm>
            <a:off x="2727233" y="5261218"/>
            <a:ext cx="7289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Classify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5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1644" y="7937"/>
            <a:ext cx="8106156" cy="604839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/>
              <a:t>Classification using </a:t>
            </a:r>
            <a:r>
              <a:rPr lang="en-US" b="1" dirty="0" smtClean="0"/>
              <a:t>Distance Matrix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6096000"/>
          </a:xfrm>
        </p:spPr>
        <p:txBody>
          <a:bodyPr>
            <a:normAutofit/>
          </a:bodyPr>
          <a:lstStyle/>
          <a:p>
            <a:r>
              <a:rPr lang="en-US" dirty="0" smtClean="0"/>
              <a:t>Support Vector Machine (SVM-Pro) classifier</a:t>
            </a:r>
          </a:p>
          <a:p>
            <a:pPr lvl="1"/>
            <a:r>
              <a:rPr lang="en-US" dirty="0" smtClean="0"/>
              <a:t>Uses DM as features</a:t>
            </a:r>
          </a:p>
          <a:p>
            <a:pPr lvl="1"/>
            <a:r>
              <a:rPr lang="en-US" dirty="0" smtClean="0"/>
              <a:t>Support Vector Machine</a:t>
            </a:r>
          </a:p>
          <a:p>
            <a:pPr lvl="1"/>
            <a:r>
              <a:rPr lang="en-US" dirty="0" smtClean="0"/>
              <a:t>Input</a:t>
            </a:r>
          </a:p>
          <a:p>
            <a:pPr lvl="2"/>
            <a:r>
              <a:rPr lang="en-US" dirty="0" smtClean="0"/>
              <a:t>Model structures</a:t>
            </a:r>
          </a:p>
          <a:p>
            <a:pPr lvl="2"/>
            <a:r>
              <a:rPr lang="en-US" dirty="0" smtClean="0"/>
              <a:t>Labels of models</a:t>
            </a:r>
          </a:p>
          <a:p>
            <a:pPr lvl="1"/>
            <a:r>
              <a:rPr lang="en-US" dirty="0" smtClean="0"/>
              <a:t>Output</a:t>
            </a:r>
          </a:p>
          <a:p>
            <a:pPr lvl="2"/>
            <a:r>
              <a:rPr lang="en-US" dirty="0" smtClean="0"/>
              <a:t>Trained SVM classifier</a:t>
            </a:r>
          </a:p>
          <a:p>
            <a:pPr lvl="2"/>
            <a:r>
              <a:rPr lang="en-US" dirty="0" smtClean="0"/>
              <a:t>Classified samples</a:t>
            </a:r>
          </a:p>
          <a:p>
            <a:pPr lvl="1"/>
            <a:endParaRPr lang="en-US" dirty="0" smtClean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sz="2000" dirty="0"/>
          </a:p>
        </p:txBody>
      </p:sp>
      <p:sp>
        <p:nvSpPr>
          <p:cNvPr id="4" name="AutoShape 2" descr="data:image/jpeg;base64,/9j/4AAQSkZJRgABAQAAAQABAAD/2wCEAAkGBwgHBgkIBwgKCgkLDRYPDQwMDRsUFRAWIB0iIiAdHx8kKDQsJCYxJx8fLT0tMTU3Ojo6Iys/RD84QzQ5OjcBCgoKDQwNGg8PGjclHyU3Nzc3Nzc3Nzc3Nzc3Nzc3Nzc3Nzc3Nzc3Nzc3Nzc3Nzc3Nzc3Nzc3Nzc3Nzc3Nzc3N//AABEIAKAAoAMBIgACEQEDEQH/xAAcAAABBAMBAAAAAAAAAAAAAAAABQYHCAECBAP/xABMEAABAwIBBAwMBAMECwAAAAABAAIDBAURBgchMRITFEFRVGFxcoGy0RUiMzU2UnORkpOhsTJCU8EWI/BDRHThFyQmRWJjgpSzwtL/xAAbAQABBQEBAAAAAAAAAAAAAAAAAQIEBQYDB//EADERAAIBAwEFBgYBBQAAAAAAAAABAgMEEQUSITFBUQYUcZGhsRMWM1Nh4cEiIzRCUv/aAAwDAQACEQMRAD8AnFecszIhi7Ryr0TFztzyw5IXB0Mjo3BrcHMcQR47dRCAHablTjW5Y8JU/rfVVN3dW8eq/wDuH96zu+t49VfPd3oDBbHwlT+t9UeEqf1vqqnbvrePVXz3d6N31vHqr57u9AYLY+Eqf1vqjwnT+t9VU7d9bx6q+e7vWN3VvHqv57u9AYLax18LzgCuppBGIVSbderjbq+nrIqyqe6GRr9i6ZxDgNYIJw0jQrP5NXSG622CqgeHRzMD2nHWCgBWe9rBi4rkdcoAcC5NHOnlGbHYJ3QPAqpv5UOn8x3+oYnqVet31x119YeU1D+9AFsvCVP631R4Sp/W+qqdu+t49VfPd3o3fW8eqvnu70Bgtj4Sp/W+qPCVP631VTt31vHqr57u9G763j1V893egMFsfCVP631WRcoCcAVU3d9bx6q+e7vWklfXCNxFfVg4H+8P70AW/jkbIMW763SJklI6Sy0jnuLjtLNJ5gltAAdSYOeD0OuHRb22p/HUmDng9Drh0W9tqAK7LBOAxOgLKUsmmtflDbmvaHNNQ0FrtRCbKWymxy37hK22P9RnxBG2x/qM+IKedxUnFKf5TUbipOKU/wApvcs/8xU/tvzJnc5dSBttj/UZ8QQJGEgB7cTyqedxUnFKf5Te5Ydb6J7Sx9FTlrhgQYm6R7kvzDS/4fmHc5dSCuRS1mXyj2ulqLRO7TT/AMyHE62OJxHUe0FG+UVpfZbtLRO2RjHjQvdrcw6uvePMvGz3Ke0XGKupcNsjBGB1OBGGB5NR6lfwnGcVKPBkNrDwxzZ1L8bzlI6nieTT0OMYwOgvP4j1YAe9MwnAYk6ls5znuc6R2ye4lznHWTrJTpzfWXwldTVzsDqWkOJB1Pk3h1a/cudetGjTdSXBCwjtPCGltsf6jPiCNui/UZ8QU97mp+Lw/LCNzQcXh+WFR/MNP7b8yX3OXUgTbov1GfEEbbH+oz4gp73NBxeH5YWk1NBtMn8iH8J/sxwJY9oKbaWw/MR2cks5IKWkvkn9Eog8hH0QiXyT+iVoSGWsyO8yUnsWdkJeSDkd5kpPYM7IS8gQDqTBzweh1w6Le21P46kwc8HodcOi3ttQBXZbRSPhkZJE90cjCHNc04EEb4K1QgcS/kVd57xZBNV4OnikMT3DRs8MCDz4EYpeTPzYeYqj/FO7LU8FgdShGF1OMeGS1ovNNNghC56SshqzO2IgvglMUjcdLSP8iCoijJptcjruEDL6y+FLRuiBuNVR4vbgNLmfmH79SigEEYjUVPyiDLOzeBry/am4UtQTJBwAfmb1H6ELTaFebS+BLlvRBuqf+6ESGKSeaOGFpfLI4NY0b7idCmqwWuOzWmCijwJaMZHD87zrP9bwCZWbWy7bO+71DPEixjpsd9xHjO6gcOsqRVH12825qhF7lxH2tPC22CFyur4G3RltDsah0Dpy31WBwGnnJ+hXUqGUJQxtc95LTT4AmVnHvdbbxSUVDIYRUNc+SRv4sAQMAd7Wnqo4zqecbb7CTtNVlo0Izu4qSzx9jhcvFPcMgDAADUFrL5J/RK3Wkvkn9ErblWWsyO8yUnsGdkJeSDkd5kpPYM7IS8gQDqTBzweh1w6Le21P46kwc8HodcOi3ttQBXZCEIHEm5sPMVT/AIp3ZangmlmyhkZk9I+Rpa2aoc6Mn8wwAx5sQU7Vg9Uad3Px/gtaH00AUa0978C5eXHb34Uc9RsJsToboGD+r7EqSgoYyuY5uU9yD2kYzbIAjWCBp5lN0OnCrKpTnwaOd1JxSaJnSPlTZGX21mn2TWTsds4ZD+R3+YJSXm+vnhG3bhqH41VIMMSdL4949Wo9XCnYq6pGrZXGFxR1i1VhlnPb6OG30UFHTDCKFga3hPKeU6Si4VkFvopauqdsYYm7J3CeQcpXQo2zj3vdNWLTA4GGAh05B/FJvN6vueRdbK2le3GHw4sSrNU4GchLhPdMtKutqvKS0khwGpo2cYDRyAaFJCjHNhFI6/1Ewa4xspHNc/DQCXsIHPoKk5d9bUVc4jySGW2djLBRxnU85W32EnaapHUc51Gu3fbX7E7HapBjhox2Q0JNE/zF4P2C6+mMhaS+Sf0St1pL5J/RK2pWFrMjvMlJ7BnZCXkg5HeZKT2DOyEvIEA6kwc8HodcOi3ttT+OpMHPB6HXDot7bUAV2XfYIIqm90MFRGJIpJ2tex2pw4CuBetLUS0lTFUwO2MsTg5hwxwITZpuLSHLiid2MbGxrGNaxrRgGtGAHMFlRH/Gt/44PlN7kfxpf+OD5Te5ZR6Bct5cl6lgruC5EuJpZyqWndYHVZhjNTHJGxsuHjBpdpGPAmh/Gl/44PlN7lyXPKS7XSkdSV1SJIXOa4tEYGkHEbyk2ej3FvWjUclhcRlS5hOLWDmstyltFzhroNcZ8ZvrtOtv9cAU10lVDW0sNVTPD4ZmhzHDfBUDpWtmUl1tdKKWiqthCHFwaWB2GOvWp+p6b3tRcHiS9jjQrfD3MlDKm9NsdokqW4Gof4kDTvuO/wAwGnqUMvc5znPe4ue4lznO1uJ1kruu13rrxLHJcJ9tdE0tZ4oAGJxOrmHuXCuunWKtKWy97fEbWq/ElkmvJylp6SyUbaaFkQdCxztiMNk4gEk8JSkohgyxvsEEcMVW0RxtDWjamnADQN5b/wAbZQccb8lvcqWtodzUqOe0t/iSo3UIpLBLa5LnRUlfRvhrYI54wC4NeMcDhrHAeVRf/G2UHHG/Jb3LDstb8WkGsbgRgf5Te5JT0O5pzUlJbvEJXUGsYG3ES6JhJxJaD9ES+Sf0StmtDWho1AYLWXyT+iVqyvLWZHeZKT2DOyEvJByO8yUnsGdkJeQIB1Jg54PQ64dFvban8dSYOeD0OuHRb22oArshCU8mSBlFbSSAN0NTZy2YtjkstITMD6p9yMDwH3KftWgrCzr7Qr7fr+ib3P8AJAWB4D7lnYn1T7lPi2Z+NuvWEq7Qpv6fr+gdpjmQAhB0kk4azp4ULRLgQnxBGGOpCcOQJ/2rouaTsOTKs/h05TxwWRYrLwN7A8B9yMDwH3KfULP/ADEvt+v6Jnc/yQFgeA+5GB9U+5T6sP8AJv04eKfslj2gUml8P1/QjtMLOSA1pL5J/RKxB5CPoj7LMvkn9ErRkItZkd5kpPYM7IS8kHI7zJSewZ2Ql5AgHUmDng9Drh0W9tqfx1Jg54PQ64dFvbagCuyAcNOJHMhCBxLGb6vnrsn/APWpHSPglMQeTiS3AEYnkxw6k5Uz82HmKp/xTuy1PBYLU4qN3NJcy2oPNNAmXnMuNVSUlJTU0r4m1DnbYWHAuAA0Y8GlPRMDOr/uznl/9V00iKleQyuvsNuHimxgoQhbkqwWWucwhzHuY4HQ5pwI5isIQBMmR9dNcsnKOqqnF8pDmOedbti4txPKcEspuZvfRKjH/FL/AOV6ca8+vYqNzUS6st6TzBAmHnQuNTA6ioYJnxxSse+TYHAvwIAB5NafijjOp5xtvsJO01S9FipXkU119jnctqnuGStJfJv6JW60l8k/olbYqy1mR3mSk9gzshLyQcjvMlJ7BnZCXkCAdSYOeD0OuHRb22p/JjZ3IXS5G3PYjHYw7M8zSCfoCgCuKEIQOJJzWyh1rrYcfGZUB3UWjuT0UP5G3ptku+2Tkiknbtc+H5dOh3V9ieBS9G9ksbZInNexwxa5pxBHCCsbrVvKncupykWVtNOGDZIGWOT7r9QMbA9rKqB2yiL8di7HQWnvS+hVdCvOhUVSHFHeUVJYZB9dZ7lb3EVlDPFhrdsdk33jEJO26L9RnxBWBxI1IOnXrWgh2i3f1U/Uhuz6MgBj2SODY3Bzjqa04k9SW7Tkvd7o8bVSSQxHXNUNLGj36T1BTIDhoGgciE2p2hk1/bhh/lixtFzZx2e3R2m2QUMLiWwt2OJ1uOsnrJK7EIWenNzk5S4smJJLCBRpnRla69UcIOmKmLj/ANTj/wDKkOvraa3Ur6qslbFCzW5x18g4SoZvtzfeLrPXPbsBI7BjPVYNDR7v3V7oNvJ1nWa3Je5Fu5rZ2TgWkvkn9ErdayNLmOa0YucCAOFawri1eR3mSk9gzshLyRclYnQ2emY4YFsTQRy4JaQICTr3RMrqGWCRuyY9pa4cIOgpRWHDEYIAqVlBZp7Ddqi3VDHDanfy3HU9n5XD+taTlZDL/Imlyko96KqjBMM4biWHgPC074UAX2yV9hrTSXKAxuJ8R4HiyDhaf21oFE7fxSrZcoLnZfFoqj+TjiYJBsmHq3urBJSEydONSOzNZQ5Np5RItvzi0r9i24UUsR33wkPb7jgfulynyvsE4BFzhix3pwY/uFDyFVVdEtZvMcrwO8bqoicYLtbagbKC40cg4WTsP7roFRARiJ4iOR4UCOY134mg84WNqi/TZ8IUZ9nqXKb8jp3yXQns1VONdRDh7QLnmvFqgGM9zoo+lUMH7qDNqj/TZ8IWWta38LQOYIXZ6lzm/JB3yXQmKoywsEAJ8IxS4b0AMn2CQLnnGj2JZa6F5O9LUnAfCNPvIUfIUqjotrTeWs+JzldVHuOy6XSuus4muFQ+Z7fwg4BrOYDQFxoQrWMVFYitxHbbeWCcmQGT8l/yip2bEmlpntmndvaDi1vWfoCvDJbJO55TTtbRxmOmxwfVPHijm9Y8g6yrC5H5LUeTtvZS0serS57tLnuOsk/1wbycILtFCIYGtw3l0LAGAWUCAhCEAYc0EaQke95PUF4pXwVtNHNG7W17cdPDz8qWUIAgzKLNBLE58tjqfF3oKjThyB+v34phXLJa/WvZbttVQ1o/PGNsaRw4tx+qte5rXaxiueSjgk/E0e5AFP3Oa15YTg8a2nQfctlaytyattYMKikglH/MjDvukWpzbZOTnE2mlG/4sex+yBclbd9CsM/NVk67+4Ac0jh+68v9EuTvE3/Of3oDJX5CsE3NNk6047jceeZ/evZmazJxuu2xu6TnH90BkrudGtZga6ofsKdrpn+rE0uPuCstS5vMnqYgx2mkBHDED90t0tioqZobDBGwDea0BAZK32vIfKO5vaIrc+GM/wBpUODB7vxfRSLk1mipYXNmvMpq3jTtQGxiHIRrd16ORSzHTRM/C0L2AA1IEOK32ynooWRwRMjYwYNa1oAA5l2gYallCABCEI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wgHBgkIBwgKCgkLDRYPDQwMDRsUFRAWIB0iIiAdHx8kKDQsJCYxJx8fLT0tMTU3Ojo6Iys/RD84QzQ5OjcBCgoKDQwNGg8PGjclHyU3Nzc3Nzc3Nzc3Nzc3Nzc3Nzc3Nzc3Nzc3Nzc3Nzc3Nzc3Nzc3Nzc3Nzc3Nzc3Nzc3N//AABEIAKAAoAMBIgACEQEDEQH/xAAcAAABBAMBAAAAAAAAAAAAAAAABQYHCAECBAP/xABMEAABAwIBBAwMBAMECwAAAAABAAIDBAURBgchMRITFEFRVGFxcoGy0RUiMzU2UnORkpOhsTJCU8EWI/BDRHThFyQmRWJjgpSzwtL/xAAbAQABBQEBAAAAAAAAAAAAAAAAAQIEBQYDB//EADERAAIBAwEFBgYBBQAAAAAAAAABAgMEEQUSITFBUQYUcZGhsRMWM1Nh4cEiIzRCUv/aAAwDAQACEQMRAD8AnFecszIhi7Ryr0TFztzyw5IXB0Mjo3BrcHMcQR47dRCAHablTjW5Y8JU/rfVVN3dW8eq/wDuH96zu+t49VfPd3oDBbHwlT+t9UeEqf1vqqnbvrePVXz3d6N31vHqr57u9AYLY+Eqf1vqjwnT+t9VU7d9bx6q+e7vWN3VvHqv57u9AYLax18LzgCuppBGIVSbderjbq+nrIqyqe6GRr9i6ZxDgNYIJw0jQrP5NXSG622CqgeHRzMD2nHWCgBWe9rBi4rkdcoAcC5NHOnlGbHYJ3QPAqpv5UOn8x3+oYnqVet31x119YeU1D+9AFsvCVP631R4Sp/W+qqdu+t49VfPd3o3fW8eqvnu70Bgtj4Sp/W+qPCVP631VTt31vHqr57u9G763j1V893egMFsfCVP631WRcoCcAVU3d9bx6q+e7vWklfXCNxFfVg4H+8P70AW/jkbIMW763SJklI6Sy0jnuLjtLNJ5gltAAdSYOeD0OuHRb22p/HUmDng9Drh0W9tqAK7LBOAxOgLKUsmmtflDbmvaHNNQ0FrtRCbKWymxy37hK22P9RnxBG2x/qM+IKedxUnFKf5TUbipOKU/wApvcs/8xU/tvzJnc5dSBttj/UZ8QQJGEgB7cTyqedxUnFKf5Te5Ydb6J7Sx9FTlrhgQYm6R7kvzDS/4fmHc5dSCuRS1mXyj2ulqLRO7TT/AMyHE62OJxHUe0FG+UVpfZbtLRO2RjHjQvdrcw6uvePMvGz3Ke0XGKupcNsjBGB1OBGGB5NR6lfwnGcVKPBkNrDwxzZ1L8bzlI6nieTT0OMYwOgvP4j1YAe9MwnAYk6ls5znuc6R2ye4lznHWTrJTpzfWXwldTVzsDqWkOJB1Pk3h1a/cudetGjTdSXBCwjtPCGltsf6jPiCNui/UZ8QU97mp+Lw/LCNzQcXh+WFR/MNP7b8yX3OXUgTbov1GfEEbbH+oz4gp73NBxeH5YWk1NBtMn8iH8J/sxwJY9oKbaWw/MR2cks5IKWkvkn9Eog8hH0QiXyT+iVoSGWsyO8yUnsWdkJeSDkd5kpPYM7IS8gQDqTBzweh1w6Le21P46kwc8HodcOi3ttQBXZbRSPhkZJE90cjCHNc04EEb4K1QgcS/kVd57xZBNV4OnikMT3DRs8MCDz4EYpeTPzYeYqj/FO7LU8FgdShGF1OMeGS1ovNNNghC56SshqzO2IgvglMUjcdLSP8iCoijJptcjruEDL6y+FLRuiBuNVR4vbgNLmfmH79SigEEYjUVPyiDLOzeBry/am4UtQTJBwAfmb1H6ELTaFebS+BLlvRBuqf+6ESGKSeaOGFpfLI4NY0b7idCmqwWuOzWmCijwJaMZHD87zrP9bwCZWbWy7bO+71DPEixjpsd9xHjO6gcOsqRVH12825qhF7lxH2tPC22CFyur4G3RltDsah0Dpy31WBwGnnJ+hXUqGUJQxtc95LTT4AmVnHvdbbxSUVDIYRUNc+SRv4sAQMAd7Wnqo4zqecbb7CTtNVlo0Izu4qSzx9jhcvFPcMgDAADUFrL5J/RK3Wkvkn9ErblWWsyO8yUnsGdkJeSDkd5kpPYM7IS8gQDqTBzweh1w6Le21P46kwc8HodcOi3ttQBXZCEIHEm5sPMVT/AIp3ZangmlmyhkZk9I+Rpa2aoc6Mn8wwAx5sQU7Vg9Uad3Px/gtaH00AUa0978C5eXHb34Uc9RsJsToboGD+r7EqSgoYyuY5uU9yD2kYzbIAjWCBp5lN0OnCrKpTnwaOd1JxSaJnSPlTZGX21mn2TWTsds4ZD+R3+YJSXm+vnhG3bhqH41VIMMSdL4949Wo9XCnYq6pGrZXGFxR1i1VhlnPb6OG30UFHTDCKFga3hPKeU6Si4VkFvopauqdsYYm7J3CeQcpXQo2zj3vdNWLTA4GGAh05B/FJvN6vueRdbK2le3GHw4sSrNU4GchLhPdMtKutqvKS0khwGpo2cYDRyAaFJCjHNhFI6/1Ewa4xspHNc/DQCXsIHPoKk5d9bUVc4jySGW2djLBRxnU85W32EnaapHUc51Gu3fbX7E7HapBjhox2Q0JNE/zF4P2C6+mMhaS+Sf0St1pL5J/RK2pWFrMjvMlJ7BnZCXkg5HeZKT2DOyEvIEA6kwc8HodcOi3ttT+OpMHPB6HXDot7bUAV2XfYIIqm90MFRGJIpJ2tex2pw4CuBetLUS0lTFUwO2MsTg5hwxwITZpuLSHLiid2MbGxrGNaxrRgGtGAHMFlRH/Gt/44PlN7kfxpf+OD5Te5ZR6Bct5cl6lgruC5EuJpZyqWndYHVZhjNTHJGxsuHjBpdpGPAmh/Gl/44PlN7lyXPKS7XSkdSV1SJIXOa4tEYGkHEbyk2ej3FvWjUclhcRlS5hOLWDmstyltFzhroNcZ8ZvrtOtv9cAU10lVDW0sNVTPD4ZmhzHDfBUDpWtmUl1tdKKWiqthCHFwaWB2GOvWp+p6b3tRcHiS9jjQrfD3MlDKm9NsdokqW4Gof4kDTvuO/wAwGnqUMvc5znPe4ue4lznO1uJ1kruu13rrxLHJcJ9tdE0tZ4oAGJxOrmHuXCuunWKtKWy97fEbWq/ElkmvJylp6SyUbaaFkQdCxztiMNk4gEk8JSkohgyxvsEEcMVW0RxtDWjamnADQN5b/wAbZQccb8lvcqWtodzUqOe0t/iSo3UIpLBLa5LnRUlfRvhrYI54wC4NeMcDhrHAeVRf/G2UHHG/Jb3LDstb8WkGsbgRgf5Te5JT0O5pzUlJbvEJXUGsYG3ES6JhJxJaD9ES+Sf0StmtDWho1AYLWXyT+iVqyvLWZHeZKT2DOyEvJByO8yUnsGdkJeQIB1Jg54PQ64dFvban8dSYOeD0OuHRb22oArshCU8mSBlFbSSAN0NTZy2YtjkstITMD6p9yMDwH3KftWgrCzr7Qr7fr+ib3P8AJAWB4D7lnYn1T7lPi2Z+NuvWEq7Qpv6fr+gdpjmQAhB0kk4azp4ULRLgQnxBGGOpCcOQJ/2rouaTsOTKs/h05TxwWRYrLwN7A8B9yMDwH3KfULP/ADEvt+v6Jnc/yQFgeA+5GB9U+5T6sP8AJv04eKfslj2gUml8P1/QjtMLOSA1pL5J/RKxB5CPoj7LMvkn9ErRkItZkd5kpPYM7IS8kHI7zJSewZ2Ql5AgHUmDng9Drh0W9tqfx1Jg54PQ64dFvbagCuyAcNOJHMhCBxLGb6vnrsn/APWpHSPglMQeTiS3AEYnkxw6k5Uz82HmKp/xTuy1PBYLU4qN3NJcy2oPNNAmXnMuNVSUlJTU0r4m1DnbYWHAuAA0Y8GlPRMDOr/uznl/9V00iKleQyuvsNuHimxgoQhbkqwWWucwhzHuY4HQ5pwI5isIQBMmR9dNcsnKOqqnF8pDmOedbti4txPKcEspuZvfRKjH/FL/AOV6ca8+vYqNzUS6st6TzBAmHnQuNTA6ioYJnxxSse+TYHAvwIAB5NafijjOp5xtvsJO01S9FipXkU119jnctqnuGStJfJv6JW60l8k/olbYqy1mR3mSk9gzshLyQcjvMlJ7BnZCXkCAdSYOeD0OuHRb22p/JjZ3IXS5G3PYjHYw7M8zSCfoCgCuKEIQOJJzWyh1rrYcfGZUB3UWjuT0UP5G3ptku+2Tkiknbtc+H5dOh3V9ieBS9G9ksbZInNexwxa5pxBHCCsbrVvKncupykWVtNOGDZIGWOT7r9QMbA9rKqB2yiL8di7HQWnvS+hVdCvOhUVSHFHeUVJYZB9dZ7lb3EVlDPFhrdsdk33jEJO26L9RnxBWBxI1IOnXrWgh2i3f1U/Uhuz6MgBj2SODY3Bzjqa04k9SW7Tkvd7o8bVSSQxHXNUNLGj36T1BTIDhoGgciE2p2hk1/bhh/lixtFzZx2e3R2m2QUMLiWwt2OJ1uOsnrJK7EIWenNzk5S4smJJLCBRpnRla69UcIOmKmLj/ANTj/wDKkOvraa3Ur6qslbFCzW5x18g4SoZvtzfeLrPXPbsBI7BjPVYNDR7v3V7oNvJ1nWa3Je5Fu5rZ2TgWkvkn9ErdayNLmOa0YucCAOFawri1eR3mSk9gzshLyRclYnQ2emY4YFsTQRy4JaQICTr3RMrqGWCRuyY9pa4cIOgpRWHDEYIAqVlBZp7Ddqi3VDHDanfy3HU9n5XD+taTlZDL/Imlyko96KqjBMM4biWHgPC074UAX2yV9hrTSXKAxuJ8R4HiyDhaf21oFE7fxSrZcoLnZfFoqj+TjiYJBsmHq3urBJSEydONSOzNZQ5Np5RItvzi0r9i24UUsR33wkPb7jgfulynyvsE4BFzhix3pwY/uFDyFVVdEtZvMcrwO8bqoicYLtbagbKC40cg4WTsP7roFRARiJ4iOR4UCOY134mg84WNqi/TZ8IUZ9nqXKb8jp3yXQns1VONdRDh7QLnmvFqgGM9zoo+lUMH7qDNqj/TZ8IWWta38LQOYIXZ6lzm/JB3yXQmKoywsEAJ8IxS4b0AMn2CQLnnGj2JZa6F5O9LUnAfCNPvIUfIUqjotrTeWs+JzldVHuOy6XSuus4muFQ+Z7fwg4BrOYDQFxoQrWMVFYitxHbbeWCcmQGT8l/yip2bEmlpntmndvaDi1vWfoCvDJbJO55TTtbRxmOmxwfVPHijm9Y8g6yrC5H5LUeTtvZS0serS57tLnuOsk/1wbycILtFCIYGtw3l0LAGAWUCAhCEAYc0EaQke95PUF4pXwVtNHNG7W17cdPDz8qWUIAgzKLNBLE58tjqfF3oKjThyB+v34phXLJa/WvZbttVQ1o/PGNsaRw4tx+qte5rXaxiueSjgk/E0e5AFP3Oa15YTg8a2nQfctlaytyattYMKikglH/MjDvukWpzbZOTnE2mlG/4sex+yBclbd9CsM/NVk67+4Ac0jh+68v9EuTvE3/Of3oDJX5CsE3NNk6047jceeZ/evZmazJxuu2xu6TnH90BkrudGtZga6ofsKdrpn+rE0uPuCstS5vMnqYgx2mkBHDED90t0tioqZobDBGwDea0BAZK32vIfKO5vaIrc+GM/wBpUODB7vxfRSLk1mipYXNmvMpq3jTtQGxiHIRrd16ORSzHTRM/C0L2AA1IEOK32ynooWRwRMjYwYNa1oAA5l2gYallCABCEIA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3" name="Picture 5" descr="C:\Users\Nguyen\Desktop\mizzou_logo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2"/>
            <a:ext cx="612774" cy="612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685800" y="612776"/>
            <a:ext cx="8077200" cy="0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136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1644" y="7937"/>
            <a:ext cx="7191756" cy="604839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Agenda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6096000"/>
          </a:xfrm>
        </p:spPr>
        <p:txBody>
          <a:bodyPr>
            <a:normAutofit/>
          </a:bodyPr>
          <a:lstStyle/>
          <a:p>
            <a:pPr>
              <a:buFont typeface="Courier New" pitchFamily="49" charset="0"/>
              <a:buChar char="o"/>
            </a:pPr>
            <a:r>
              <a:rPr lang="en-US" b="1" i="1" dirty="0" smtClean="0"/>
              <a:t>Master Thesis</a:t>
            </a:r>
          </a:p>
          <a:p>
            <a:pPr lvl="1">
              <a:buFont typeface="Wingdings" pitchFamily="2" charset="2"/>
              <a:buChar char="v"/>
            </a:pPr>
            <a:r>
              <a:rPr lang="en-US" dirty="0" smtClean="0"/>
              <a:t>Introduction</a:t>
            </a:r>
            <a:endParaRPr lang="en-US" dirty="0"/>
          </a:p>
          <a:p>
            <a:pPr lvl="1">
              <a:buFont typeface="Wingdings" pitchFamily="2" charset="2"/>
              <a:buChar char="v"/>
            </a:pPr>
            <a:r>
              <a:rPr lang="en-US" dirty="0"/>
              <a:t>Background and Related Work</a:t>
            </a:r>
          </a:p>
          <a:p>
            <a:pPr lvl="1">
              <a:buFont typeface="Wingdings" pitchFamily="2" charset="2"/>
              <a:buChar char="v"/>
            </a:pPr>
            <a:r>
              <a:rPr lang="en-US" dirty="0" smtClean="0"/>
              <a:t>Methods</a:t>
            </a:r>
            <a:endParaRPr lang="en-US" dirty="0"/>
          </a:p>
          <a:p>
            <a:pPr lvl="1">
              <a:buFont typeface="Wingdings" pitchFamily="2" charset="2"/>
              <a:buChar char="v"/>
            </a:pPr>
            <a:r>
              <a:rPr lang="en-US" dirty="0" smtClean="0"/>
              <a:t>Experiments</a:t>
            </a:r>
            <a:endParaRPr lang="en-US" dirty="0"/>
          </a:p>
          <a:p>
            <a:pPr lvl="1">
              <a:buFont typeface="Wingdings" pitchFamily="2" charset="2"/>
              <a:buChar char="v"/>
            </a:pPr>
            <a:r>
              <a:rPr lang="en-US" dirty="0" smtClean="0"/>
              <a:t>Summary</a:t>
            </a:r>
          </a:p>
          <a:p>
            <a:pPr>
              <a:buFont typeface="Courier New" pitchFamily="49" charset="0"/>
              <a:buChar char="o"/>
            </a:pPr>
            <a:r>
              <a:rPr lang="en-US" b="1" i="1" dirty="0" smtClean="0"/>
              <a:t>PhD Comprehensive</a:t>
            </a:r>
            <a:endParaRPr lang="en-US" b="1" i="1" dirty="0"/>
          </a:p>
          <a:p>
            <a:pPr lvl="1">
              <a:buFont typeface="Wingdings" pitchFamily="2" charset="2"/>
              <a:buChar char="v"/>
            </a:pPr>
            <a:r>
              <a:rPr lang="en-US" dirty="0" smtClean="0"/>
              <a:t>Framework</a:t>
            </a:r>
          </a:p>
          <a:p>
            <a:pPr lvl="1">
              <a:buFont typeface="Wingdings" pitchFamily="2" charset="2"/>
              <a:buChar char="v"/>
            </a:pPr>
            <a:r>
              <a:rPr lang="en-US" dirty="0" smtClean="0"/>
              <a:t>Preliminary Works</a:t>
            </a:r>
          </a:p>
          <a:p>
            <a:pPr lvl="1">
              <a:buFont typeface="Wingdings" pitchFamily="2" charset="2"/>
              <a:buChar char="v"/>
            </a:pPr>
            <a:r>
              <a:rPr lang="en-US" dirty="0" smtClean="0"/>
              <a:t>Research Plan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sz="2000" dirty="0"/>
          </a:p>
        </p:txBody>
      </p:sp>
      <p:sp>
        <p:nvSpPr>
          <p:cNvPr id="4" name="AutoShape 2" descr="data:image/jpeg;base64,/9j/4AAQSkZJRgABAQAAAQABAAD/2wCEAAkGBwgHBgkIBwgKCgkLDRYPDQwMDRsUFRAWIB0iIiAdHx8kKDQsJCYxJx8fLT0tMTU3Ojo6Iys/RD84QzQ5OjcBCgoKDQwNGg8PGjclHyU3Nzc3Nzc3Nzc3Nzc3Nzc3Nzc3Nzc3Nzc3Nzc3Nzc3Nzc3Nzc3Nzc3Nzc3Nzc3Nzc3N//AABEIAKAAoAMBIgACEQEDEQH/xAAcAAABBAMBAAAAAAAAAAAAAAAABQYHCAECBAP/xABMEAABAwIBBAwMBAMECwAAAAABAAIDBAURBgchMRITFEFRVGFxcoGy0RUiMzU2UnORkpOhsTJCU8EWI/BDRHThFyQmRWJjgpSzwtL/xAAbAQABBQEBAAAAAAAAAAAAAAAAAQIEBQYDB//EADERAAIBAwEFBgYBBQAAAAAAAAABAgMEEQUSITFBUQYUcZGhsRMWM1Nh4cEiIzRCUv/aAAwDAQACEQMRAD8AnFecszIhi7Ryr0TFztzyw5IXB0Mjo3BrcHMcQR47dRCAHablTjW5Y8JU/rfVVN3dW8eq/wDuH96zu+t49VfPd3oDBbHwlT+t9UeEqf1vqqnbvrePVXz3d6N31vHqr57u9AYLY+Eqf1vqjwnT+t9VU7d9bx6q+e7vWN3VvHqv57u9AYLax18LzgCuppBGIVSbderjbq+nrIqyqe6GRr9i6ZxDgNYIJw0jQrP5NXSG622CqgeHRzMD2nHWCgBWe9rBi4rkdcoAcC5NHOnlGbHYJ3QPAqpv5UOn8x3+oYnqVet31x119YeU1D+9AFsvCVP631R4Sp/W+qqdu+t49VfPd3o3fW8eqvnu70Bgtj4Sp/W+qPCVP631VTt31vHqr57u9G763j1V893egMFsfCVP631WRcoCcAVU3d9bx6q+e7vWklfXCNxFfVg4H+8P70AW/jkbIMW763SJklI6Sy0jnuLjtLNJ5gltAAdSYOeD0OuHRb22p/HUmDng9Drh0W9tqAK7LBOAxOgLKUsmmtflDbmvaHNNQ0FrtRCbKWymxy37hK22P9RnxBG2x/qM+IKedxUnFKf5TUbipOKU/wApvcs/8xU/tvzJnc5dSBttj/UZ8QQJGEgB7cTyqedxUnFKf5Te5Ydb6J7Sx9FTlrhgQYm6R7kvzDS/4fmHc5dSCuRS1mXyj2ulqLRO7TT/AMyHE62OJxHUe0FG+UVpfZbtLRO2RjHjQvdrcw6uvePMvGz3Ke0XGKupcNsjBGB1OBGGB5NR6lfwnGcVKPBkNrDwxzZ1L8bzlI6nieTT0OMYwOgvP4j1YAe9MwnAYk6ls5znuc6R2ye4lznHWTrJTpzfWXwldTVzsDqWkOJB1Pk3h1a/cudetGjTdSXBCwjtPCGltsf6jPiCNui/UZ8QU97mp+Lw/LCNzQcXh+WFR/MNP7b8yX3OXUgTbov1GfEEbbH+oz4gp73NBxeH5YWk1NBtMn8iH8J/sxwJY9oKbaWw/MR2cks5IKWkvkn9Eog8hH0QiXyT+iVoSGWsyO8yUnsWdkJeSDkd5kpPYM7IS8gQDqTBzweh1w6Le21P46kwc8HodcOi3ttQBXZbRSPhkZJE90cjCHNc04EEb4K1QgcS/kVd57xZBNV4OnikMT3DRs8MCDz4EYpeTPzYeYqj/FO7LU8FgdShGF1OMeGS1ovNNNghC56SshqzO2IgvglMUjcdLSP8iCoijJptcjruEDL6y+FLRuiBuNVR4vbgNLmfmH79SigEEYjUVPyiDLOzeBry/am4UtQTJBwAfmb1H6ELTaFebS+BLlvRBuqf+6ESGKSeaOGFpfLI4NY0b7idCmqwWuOzWmCijwJaMZHD87zrP9bwCZWbWy7bO+71DPEixjpsd9xHjO6gcOsqRVH12825qhF7lxH2tPC22CFyur4G3RltDsah0Dpy31WBwGnnJ+hXUqGUJQxtc95LTT4AmVnHvdbbxSUVDIYRUNc+SRv4sAQMAd7Wnqo4zqecbb7CTtNVlo0Izu4qSzx9jhcvFPcMgDAADUFrL5J/RK3Wkvkn9ErblWWsyO8yUnsGdkJeSDkd5kpPYM7IS8gQDqTBzweh1w6Le21P46kwc8HodcOi3ttQBXZCEIHEm5sPMVT/AIp3ZangmlmyhkZk9I+Rpa2aoc6Mn8wwAx5sQU7Vg9Uad3Px/gtaH00AUa0978C5eXHb34Uc9RsJsToboGD+r7EqSgoYyuY5uU9yD2kYzbIAjWCBp5lN0OnCrKpTnwaOd1JxSaJnSPlTZGX21mn2TWTsds4ZD+R3+YJSXm+vnhG3bhqH41VIMMSdL4949Wo9XCnYq6pGrZXGFxR1i1VhlnPb6OG30UFHTDCKFga3hPKeU6Si4VkFvopauqdsYYm7J3CeQcpXQo2zj3vdNWLTA4GGAh05B/FJvN6vueRdbK2le3GHw4sSrNU4GchLhPdMtKutqvKS0khwGpo2cYDRyAaFJCjHNhFI6/1Ewa4xspHNc/DQCXsIHPoKk5d9bUVc4jySGW2djLBRxnU85W32EnaapHUc51Gu3fbX7E7HapBjhox2Q0JNE/zF4P2C6+mMhaS+Sf0St1pL5J/RK2pWFrMjvMlJ7BnZCXkg5HeZKT2DOyEvIEA6kwc8HodcOi3ttT+OpMHPB6HXDot7bUAV2XfYIIqm90MFRGJIpJ2tex2pw4CuBetLUS0lTFUwO2MsTg5hwxwITZpuLSHLiid2MbGxrGNaxrRgGtGAHMFlRH/Gt/44PlN7kfxpf+OD5Te5ZR6Bct5cl6lgruC5EuJpZyqWndYHVZhjNTHJGxsuHjBpdpGPAmh/Gl/44PlN7lyXPKS7XSkdSV1SJIXOa4tEYGkHEbyk2ej3FvWjUclhcRlS5hOLWDmstyltFzhroNcZ8ZvrtOtv9cAU10lVDW0sNVTPD4ZmhzHDfBUDpWtmUl1tdKKWiqthCHFwaWB2GOvWp+p6b3tRcHiS9jjQrfD3MlDKm9NsdokqW4Gof4kDTvuO/wAwGnqUMvc5znPe4ue4lznO1uJ1kruu13rrxLHJcJ9tdE0tZ4oAGJxOrmHuXCuunWKtKWy97fEbWq/ElkmvJylp6SyUbaaFkQdCxztiMNk4gEk8JSkohgyxvsEEcMVW0RxtDWjamnADQN5b/wAbZQccb8lvcqWtodzUqOe0t/iSo3UIpLBLa5LnRUlfRvhrYI54wC4NeMcDhrHAeVRf/G2UHHG/Jb3LDstb8WkGsbgRgf5Te5JT0O5pzUlJbvEJXUGsYG3ES6JhJxJaD9ES+Sf0StmtDWho1AYLWXyT+iVqyvLWZHeZKT2DOyEvJByO8yUnsGdkJeQIB1Jg54PQ64dFvban8dSYOeD0OuHRb22oArshCU8mSBlFbSSAN0NTZy2YtjkstITMD6p9yMDwH3KftWgrCzr7Qr7fr+ib3P8AJAWB4D7lnYn1T7lPi2Z+NuvWEq7Qpv6fr+gdpjmQAhB0kk4azp4ULRLgQnxBGGOpCcOQJ/2rouaTsOTKs/h05TxwWRYrLwN7A8B9yMDwH3KfULP/ADEvt+v6Jnc/yQFgeA+5GB9U+5T6sP8AJv04eKfslj2gUml8P1/QjtMLOSA1pL5J/RKxB5CPoj7LMvkn9ErRkItZkd5kpPYM7IS8kHI7zJSewZ2Ql5AgHUmDng9Drh0W9tqfx1Jg54PQ64dFvbagCuyAcNOJHMhCBxLGb6vnrsn/APWpHSPglMQeTiS3AEYnkxw6k5Uz82HmKp/xTuy1PBYLU4qN3NJcy2oPNNAmXnMuNVSUlJTU0r4m1DnbYWHAuAA0Y8GlPRMDOr/uznl/9V00iKleQyuvsNuHimxgoQhbkqwWWucwhzHuY4HQ5pwI5isIQBMmR9dNcsnKOqqnF8pDmOedbti4txPKcEspuZvfRKjH/FL/AOV6ca8+vYqNzUS6st6TzBAmHnQuNTA6ioYJnxxSse+TYHAvwIAB5NafijjOp5xtvsJO01S9FipXkU119jnctqnuGStJfJv6JW60l8k/olbYqy1mR3mSk9gzshLyQcjvMlJ7BnZCXkCAdSYOeD0OuHRb22p/JjZ3IXS5G3PYjHYw7M8zSCfoCgCuKEIQOJJzWyh1rrYcfGZUB3UWjuT0UP5G3ptku+2Tkiknbtc+H5dOh3V9ieBS9G9ksbZInNexwxa5pxBHCCsbrVvKncupykWVtNOGDZIGWOT7r9QMbA9rKqB2yiL8di7HQWnvS+hVdCvOhUVSHFHeUVJYZB9dZ7lb3EVlDPFhrdsdk33jEJO26L9RnxBWBxI1IOnXrWgh2i3f1U/Uhuz6MgBj2SODY3Bzjqa04k9SW7Tkvd7o8bVSSQxHXNUNLGj36T1BTIDhoGgciE2p2hk1/bhh/lixtFzZx2e3R2m2QUMLiWwt2OJ1uOsnrJK7EIWenNzk5S4smJJLCBRpnRla69UcIOmKmLj/ANTj/wDKkOvraa3Ur6qslbFCzW5x18g4SoZvtzfeLrPXPbsBI7BjPVYNDR7v3V7oNvJ1nWa3Je5Fu5rZ2TgWkvkn9ErdayNLmOa0YucCAOFawri1eR3mSk9gzshLyRclYnQ2emY4YFsTQRy4JaQICTr3RMrqGWCRuyY9pa4cIOgpRWHDEYIAqVlBZp7Ddqi3VDHDanfy3HU9n5XD+taTlZDL/Imlyko96KqjBMM4biWHgPC074UAX2yV9hrTSXKAxuJ8R4HiyDhaf21oFE7fxSrZcoLnZfFoqj+TjiYJBsmHq3urBJSEydONSOzNZQ5Np5RItvzi0r9i24UUsR33wkPb7jgfulynyvsE4BFzhix3pwY/uFDyFVVdEtZvMcrwO8bqoicYLtbagbKC40cg4WTsP7roFRARiJ4iOR4UCOY134mg84WNqi/TZ8IUZ9nqXKb8jp3yXQns1VONdRDh7QLnmvFqgGM9zoo+lUMH7qDNqj/TZ8IWWta38LQOYIXZ6lzm/JB3yXQmKoywsEAJ8IxS4b0AMn2CQLnnGj2JZa6F5O9LUnAfCNPvIUfIUqjotrTeWs+JzldVHuOy6XSuus4muFQ+Z7fwg4BrOYDQFxoQrWMVFYitxHbbeWCcmQGT8l/yip2bEmlpntmndvaDi1vWfoCvDJbJO55TTtbRxmOmxwfVPHijm9Y8g6yrC5H5LUeTtvZS0serS57tLnuOsk/1wbycILtFCIYGtw3l0LAGAWUCAhCEAYc0EaQke95PUF4pXwVtNHNG7W17cdPDz8qWUIAgzKLNBLE58tjqfF3oKjThyB+v34phXLJa/WvZbttVQ1o/PGNsaRw4tx+qte5rXaxiueSjgk/E0e5AFP3Oa15YTg8a2nQfctlaytyattYMKikglH/MjDvukWpzbZOTnE2mlG/4sex+yBclbd9CsM/NVk67+4Ac0jh+68v9EuTvE3/Of3oDJX5CsE3NNk6047jceeZ/evZmazJxuu2xu6TnH90BkrudGtZga6ofsKdrpn+rE0uPuCstS5vMnqYgx2mkBHDED90t0tioqZobDBGwDea0BAZK32vIfKO5vaIrc+GM/wBpUODB7vxfRSLk1mipYXNmvMpq3jTtQGxiHIRrd16ORSzHTRM/C0L2AA1IEOK32ynooWRwRMjYwYNa1oAA5l2gYallCABCEI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wgHBgkIBwgKCgkLDRYPDQwMDRsUFRAWIB0iIiAdHx8kKDQsJCYxJx8fLT0tMTU3Ojo6Iys/RD84QzQ5OjcBCgoKDQwNGg8PGjclHyU3Nzc3Nzc3Nzc3Nzc3Nzc3Nzc3Nzc3Nzc3Nzc3Nzc3Nzc3Nzc3Nzc3Nzc3Nzc3Nzc3N//AABEIAKAAoAMBIgACEQEDEQH/xAAcAAABBAMBAAAAAAAAAAAAAAAABQYHCAECBAP/xABMEAABAwIBBAwMBAMECwAAAAABAAIDBAURBgchMRITFEFRVGFxcoGy0RUiMzU2UnORkpOhsTJCU8EWI/BDRHThFyQmRWJjgpSzwtL/xAAbAQABBQEBAAAAAAAAAAAAAAAAAQIEBQYDB//EADERAAIBAwEFBgYBBQAAAAAAAAABAgMEEQUSITFBUQYUcZGhsRMWM1Nh4cEiIzRCUv/aAAwDAQACEQMRAD8AnFecszIhi7Ryr0TFztzyw5IXB0Mjo3BrcHMcQR47dRCAHablTjW5Y8JU/rfVVN3dW8eq/wDuH96zu+t49VfPd3oDBbHwlT+t9UeEqf1vqqnbvrePVXz3d6N31vHqr57u9AYLY+Eqf1vqjwnT+t9VU7d9bx6q+e7vWN3VvHqv57u9AYLax18LzgCuppBGIVSbderjbq+nrIqyqe6GRr9i6ZxDgNYIJw0jQrP5NXSG622CqgeHRzMD2nHWCgBWe9rBi4rkdcoAcC5NHOnlGbHYJ3QPAqpv5UOn8x3+oYnqVet31x119YeU1D+9AFsvCVP631R4Sp/W+qqdu+t49VfPd3o3fW8eqvnu70Bgtj4Sp/W+qPCVP631VTt31vHqr57u9G763j1V893egMFsfCVP631WRcoCcAVU3d9bx6q+e7vWklfXCNxFfVg4H+8P70AW/jkbIMW763SJklI6Sy0jnuLjtLNJ5gltAAdSYOeD0OuHRb22p/HUmDng9Drh0W9tqAK7LBOAxOgLKUsmmtflDbmvaHNNQ0FrtRCbKWymxy37hK22P9RnxBG2x/qM+IKedxUnFKf5TUbipOKU/wApvcs/8xU/tvzJnc5dSBttj/UZ8QQJGEgB7cTyqedxUnFKf5Te5Ydb6J7Sx9FTlrhgQYm6R7kvzDS/4fmHc5dSCuRS1mXyj2ulqLRO7TT/AMyHE62OJxHUe0FG+UVpfZbtLRO2RjHjQvdrcw6uvePMvGz3Ke0XGKupcNsjBGB1OBGGB5NR6lfwnGcVKPBkNrDwxzZ1L8bzlI6nieTT0OMYwOgvP4j1YAe9MwnAYk6ls5znuc6R2ye4lznHWTrJTpzfWXwldTVzsDqWkOJB1Pk3h1a/cudetGjTdSXBCwjtPCGltsf6jPiCNui/UZ8QU97mp+Lw/LCNzQcXh+WFR/MNP7b8yX3OXUgTbov1GfEEbbH+oz4gp73NBxeH5YWk1NBtMn8iH8J/sxwJY9oKbaWw/MR2cks5IKWkvkn9Eog8hH0QiXyT+iVoSGWsyO8yUnsWdkJeSDkd5kpPYM7IS8gQDqTBzweh1w6Le21P46kwc8HodcOi3ttQBXZbRSPhkZJE90cjCHNc04EEb4K1QgcS/kVd57xZBNV4OnikMT3DRs8MCDz4EYpeTPzYeYqj/FO7LU8FgdShGF1OMeGS1ovNNNghC56SshqzO2IgvglMUjcdLSP8iCoijJptcjruEDL6y+FLRuiBuNVR4vbgNLmfmH79SigEEYjUVPyiDLOzeBry/am4UtQTJBwAfmb1H6ELTaFebS+BLlvRBuqf+6ESGKSeaOGFpfLI4NY0b7idCmqwWuOzWmCijwJaMZHD87zrP9bwCZWbWy7bO+71DPEixjpsd9xHjO6gcOsqRVH12825qhF7lxH2tPC22CFyur4G3RltDsah0Dpy31WBwGnnJ+hXUqGUJQxtc95LTT4AmVnHvdbbxSUVDIYRUNc+SRv4sAQMAd7Wnqo4zqecbb7CTtNVlo0Izu4qSzx9jhcvFPcMgDAADUFrL5J/RK3Wkvkn9ErblWWsyO8yUnsGdkJeSDkd5kpPYM7IS8gQDqTBzweh1w6Le21P46kwc8HodcOi3ttQBXZCEIHEm5sPMVT/AIp3ZangmlmyhkZk9I+Rpa2aoc6Mn8wwAx5sQU7Vg9Uad3Px/gtaH00AUa0978C5eXHb34Uc9RsJsToboGD+r7EqSgoYyuY5uU9yD2kYzbIAjWCBp5lN0OnCrKpTnwaOd1JxSaJnSPlTZGX21mn2TWTsds4ZD+R3+YJSXm+vnhG3bhqH41VIMMSdL4949Wo9XCnYq6pGrZXGFxR1i1VhlnPb6OG30UFHTDCKFga3hPKeU6Si4VkFvopauqdsYYm7J3CeQcpXQo2zj3vdNWLTA4GGAh05B/FJvN6vueRdbK2le3GHw4sSrNU4GchLhPdMtKutqvKS0khwGpo2cYDRyAaFJCjHNhFI6/1Ewa4xspHNc/DQCXsIHPoKk5d9bUVc4jySGW2djLBRxnU85W32EnaapHUc51Gu3fbX7E7HapBjhox2Q0JNE/zF4P2C6+mMhaS+Sf0St1pL5J/RK2pWFrMjvMlJ7BnZCXkg5HeZKT2DOyEvIEA6kwc8HodcOi3ttT+OpMHPB6HXDot7bUAV2XfYIIqm90MFRGJIpJ2tex2pw4CuBetLUS0lTFUwO2MsTg5hwxwITZpuLSHLiid2MbGxrGNaxrRgGtGAHMFlRH/Gt/44PlN7kfxpf+OD5Te5ZR6Bct5cl6lgruC5EuJpZyqWndYHVZhjNTHJGxsuHjBpdpGPAmh/Gl/44PlN7lyXPKS7XSkdSV1SJIXOa4tEYGkHEbyk2ej3FvWjUclhcRlS5hOLWDmstyltFzhroNcZ8ZvrtOtv9cAU10lVDW0sNVTPD4ZmhzHDfBUDpWtmUl1tdKKWiqthCHFwaWB2GOvWp+p6b3tRcHiS9jjQrfD3MlDKm9NsdokqW4Gof4kDTvuO/wAwGnqUMvc5znPe4ue4lznO1uJ1kruu13rrxLHJcJ9tdE0tZ4oAGJxOrmHuXCuunWKtKWy97fEbWq/ElkmvJylp6SyUbaaFkQdCxztiMNk4gEk8JSkohgyxvsEEcMVW0RxtDWjamnADQN5b/wAbZQccb8lvcqWtodzUqOe0t/iSo3UIpLBLa5LnRUlfRvhrYI54wC4NeMcDhrHAeVRf/G2UHHG/Jb3LDstb8WkGsbgRgf5Te5JT0O5pzUlJbvEJXUGsYG3ES6JhJxJaD9ES+Sf0StmtDWho1AYLWXyT+iVqyvLWZHeZKT2DOyEvJByO8yUnsGdkJeQIB1Jg54PQ64dFvban8dSYOeD0OuHRb22oArshCU8mSBlFbSSAN0NTZy2YtjkstITMD6p9yMDwH3KftWgrCzr7Qr7fr+ib3P8AJAWB4D7lnYn1T7lPi2Z+NuvWEq7Qpv6fr+gdpjmQAhB0kk4azp4ULRLgQnxBGGOpCcOQJ/2rouaTsOTKs/h05TxwWRYrLwN7A8B9yMDwH3KfULP/ADEvt+v6Jnc/yQFgeA+5GB9U+5T6sP8AJv04eKfslj2gUml8P1/QjtMLOSA1pL5J/RKxB5CPoj7LMvkn9ErRkItZkd5kpPYM7IS8kHI7zJSewZ2Ql5AgHUmDng9Drh0W9tqfx1Jg54PQ64dFvbagCuyAcNOJHMhCBxLGb6vnrsn/APWpHSPglMQeTiS3AEYnkxw6k5Uz82HmKp/xTuy1PBYLU4qN3NJcy2oPNNAmXnMuNVSUlJTU0r4m1DnbYWHAuAA0Y8GlPRMDOr/uznl/9V00iKleQyuvsNuHimxgoQhbkqwWWucwhzHuY4HQ5pwI5isIQBMmR9dNcsnKOqqnF8pDmOedbti4txPKcEspuZvfRKjH/FL/AOV6ca8+vYqNzUS6st6TzBAmHnQuNTA6ioYJnxxSse+TYHAvwIAB5NafijjOp5xtvsJO01S9FipXkU119jnctqnuGStJfJv6JW60l8k/olbYqy1mR3mSk9gzshLyQcjvMlJ7BnZCXkCAdSYOeD0OuHRb22p/JjZ3IXS5G3PYjHYw7M8zSCfoCgCuKEIQOJJzWyh1rrYcfGZUB3UWjuT0UP5G3ptku+2Tkiknbtc+H5dOh3V9ieBS9G9ksbZInNexwxa5pxBHCCsbrVvKncupykWVtNOGDZIGWOT7r9QMbA9rKqB2yiL8di7HQWnvS+hVdCvOhUVSHFHeUVJYZB9dZ7lb3EVlDPFhrdsdk33jEJO26L9RnxBWBxI1IOnXrWgh2i3f1U/Uhuz6MgBj2SODY3Bzjqa04k9SW7Tkvd7o8bVSSQxHXNUNLGj36T1BTIDhoGgciE2p2hk1/bhh/lixtFzZx2e3R2m2QUMLiWwt2OJ1uOsnrJK7EIWenNzk5S4smJJLCBRpnRla69UcIOmKmLj/ANTj/wDKkOvraa3Ur6qslbFCzW5x18g4SoZvtzfeLrPXPbsBI7BjPVYNDR7v3V7oNvJ1nWa3Je5Fu5rZ2TgWkvkn9ErdayNLmOa0YucCAOFawri1eR3mSk9gzshLyRclYnQ2emY4YFsTQRy4JaQICTr3RMrqGWCRuyY9pa4cIOgpRWHDEYIAqVlBZp7Ddqi3VDHDanfy3HU9n5XD+taTlZDL/Imlyko96KqjBMM4biWHgPC074UAX2yV9hrTSXKAxuJ8R4HiyDhaf21oFE7fxSrZcoLnZfFoqj+TjiYJBsmHq3urBJSEydONSOzNZQ5Np5RItvzi0r9i24UUsR33wkPb7jgfulynyvsE4BFzhix3pwY/uFDyFVVdEtZvMcrwO8bqoicYLtbagbKC40cg4WTsP7roFRARiJ4iOR4UCOY134mg84WNqi/TZ8IUZ9nqXKb8jp3yXQns1VONdRDh7QLnmvFqgGM9zoo+lUMH7qDNqj/TZ8IWWta38LQOYIXZ6lzm/JB3yXQmKoywsEAJ8IxS4b0AMn2CQLnnGj2JZa6F5O9LUnAfCNPvIUfIUqjotrTeWs+JzldVHuOy6XSuus4muFQ+Z7fwg4BrOYDQFxoQrWMVFYitxHbbeWCcmQGT8l/yip2bEmlpntmndvaDi1vWfoCvDJbJO55TTtbRxmOmxwfVPHijm9Y8g6yrC5H5LUeTtvZS0serS57tLnuOsk/1wbycILtFCIYGtw3l0LAGAWUCAhCEAYc0EaQke95PUF4pXwVtNHNG7W17cdPDz8qWUIAgzKLNBLE58tjqfF3oKjThyB+v34phXLJa/WvZbttVQ1o/PGNsaRw4tx+qte5rXaxiueSjgk/E0e5AFP3Oa15YTg8a2nQfctlaytyattYMKikglH/MjDvukWpzbZOTnE2mlG/4sex+yBclbd9CsM/NVk67+4Ac0jh+68v9EuTvE3/Of3oDJX5CsE3NNk6047jceeZ/evZmazJxuu2xu6TnH90BkrudGtZga6ofsKdrpn+rE0uPuCstS5vMnqYgx2mkBHDED90t0tioqZobDBGwDea0BAZK32vIfKO5vaIrc+GM/wBpUODB7vxfRSLk1mipYXNmvMpq3jTtQGxiHIRrd16ORSzHTRM/C0L2AA1IEOK32ynooWRwRMjYwYNa1oAA5l2gYallCABCEIA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3" name="Picture 5" descr="C:\Users\Nguyen\Desktop\mizzou_logo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2"/>
            <a:ext cx="612774" cy="612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685800" y="612776"/>
            <a:ext cx="8077200" cy="0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565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1644" y="7937"/>
            <a:ext cx="8106156" cy="604839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/>
              <a:t>Classification using </a:t>
            </a:r>
            <a:r>
              <a:rPr lang="en-US" b="1" dirty="0" smtClean="0"/>
              <a:t>Distance Matrix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6096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Feedforward</a:t>
            </a:r>
            <a:r>
              <a:rPr lang="en-US" dirty="0" smtClean="0"/>
              <a:t> Neural Network (FFNN-Pro) classifier</a:t>
            </a:r>
          </a:p>
          <a:p>
            <a:pPr lvl="1"/>
            <a:r>
              <a:rPr lang="en-US" dirty="0" smtClean="0"/>
              <a:t>Uses DM as features</a:t>
            </a:r>
          </a:p>
          <a:p>
            <a:pPr lvl="1"/>
            <a:r>
              <a:rPr lang="en-US" dirty="0" err="1" smtClean="0"/>
              <a:t>Feedforward</a:t>
            </a:r>
            <a:r>
              <a:rPr lang="en-US" dirty="0" smtClean="0"/>
              <a:t> Neural Network</a:t>
            </a:r>
          </a:p>
          <a:p>
            <a:pPr lvl="1"/>
            <a:r>
              <a:rPr lang="en-US" dirty="0" smtClean="0"/>
              <a:t>Input</a:t>
            </a:r>
          </a:p>
          <a:p>
            <a:pPr lvl="2"/>
            <a:r>
              <a:rPr lang="en-US" dirty="0" smtClean="0"/>
              <a:t>Model structures</a:t>
            </a:r>
          </a:p>
          <a:p>
            <a:pPr lvl="2"/>
            <a:r>
              <a:rPr lang="en-US" dirty="0" smtClean="0"/>
              <a:t>Labels of models</a:t>
            </a:r>
          </a:p>
          <a:p>
            <a:pPr lvl="1"/>
            <a:r>
              <a:rPr lang="en-US" dirty="0" smtClean="0"/>
              <a:t>Output</a:t>
            </a:r>
          </a:p>
          <a:p>
            <a:pPr lvl="2"/>
            <a:r>
              <a:rPr lang="en-US" dirty="0" smtClean="0"/>
              <a:t>Trained FFNN classifier</a:t>
            </a:r>
          </a:p>
          <a:p>
            <a:pPr lvl="2"/>
            <a:r>
              <a:rPr lang="en-US" dirty="0" smtClean="0"/>
              <a:t>Classified samples</a:t>
            </a:r>
          </a:p>
          <a:p>
            <a:pPr lvl="1"/>
            <a:endParaRPr lang="en-US" dirty="0" smtClean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sz="2000" dirty="0"/>
          </a:p>
        </p:txBody>
      </p:sp>
      <p:sp>
        <p:nvSpPr>
          <p:cNvPr id="4" name="AutoShape 2" descr="data:image/jpeg;base64,/9j/4AAQSkZJRgABAQAAAQABAAD/2wCEAAkGBwgHBgkIBwgKCgkLDRYPDQwMDRsUFRAWIB0iIiAdHx8kKDQsJCYxJx8fLT0tMTU3Ojo6Iys/RD84QzQ5OjcBCgoKDQwNGg8PGjclHyU3Nzc3Nzc3Nzc3Nzc3Nzc3Nzc3Nzc3Nzc3Nzc3Nzc3Nzc3Nzc3Nzc3Nzc3Nzc3Nzc3N//AABEIAKAAoAMBIgACEQEDEQH/xAAcAAABBAMBAAAAAAAAAAAAAAAABQYHCAECBAP/xABMEAABAwIBBAwMBAMECwAAAAABAAIDBAURBgchMRITFEFRVGFxcoGy0RUiMzU2UnORkpOhsTJCU8EWI/BDRHThFyQmRWJjgpSzwtL/xAAbAQABBQEBAAAAAAAAAAAAAAAAAQIEBQYDB//EADERAAIBAwEFBgYBBQAAAAAAAAABAgMEEQUSITFBUQYUcZGhsRMWM1Nh4cEiIzRCUv/aAAwDAQACEQMRAD8AnFecszIhi7Ryr0TFztzyw5IXB0Mjo3BrcHMcQR47dRCAHablTjW5Y8JU/rfVVN3dW8eq/wDuH96zu+t49VfPd3oDBbHwlT+t9UeEqf1vqqnbvrePVXz3d6N31vHqr57u9AYLY+Eqf1vqjwnT+t9VU7d9bx6q+e7vWN3VvHqv57u9AYLax18LzgCuppBGIVSbderjbq+nrIqyqe6GRr9i6ZxDgNYIJw0jQrP5NXSG622CqgeHRzMD2nHWCgBWe9rBi4rkdcoAcC5NHOnlGbHYJ3QPAqpv5UOn8x3+oYnqVet31x119YeU1D+9AFsvCVP631R4Sp/W+qqdu+t49VfPd3o3fW8eqvnu70Bgtj4Sp/W+qPCVP631VTt31vHqr57u9G763j1V893egMFsfCVP631WRcoCcAVU3d9bx6q+e7vWklfXCNxFfVg4H+8P70AW/jkbIMW763SJklI6Sy0jnuLjtLNJ5gltAAdSYOeD0OuHRb22p/HUmDng9Drh0W9tqAK7LBOAxOgLKUsmmtflDbmvaHNNQ0FrtRCbKWymxy37hK22P9RnxBG2x/qM+IKedxUnFKf5TUbipOKU/wApvcs/8xU/tvzJnc5dSBttj/UZ8QQJGEgB7cTyqedxUnFKf5Te5Ydb6J7Sx9FTlrhgQYm6R7kvzDS/4fmHc5dSCuRS1mXyj2ulqLRO7TT/AMyHE62OJxHUe0FG+UVpfZbtLRO2RjHjQvdrcw6uvePMvGz3Ke0XGKupcNsjBGB1OBGGB5NR6lfwnGcVKPBkNrDwxzZ1L8bzlI6nieTT0OMYwOgvP4j1YAe9MwnAYk6ls5znuc6R2ye4lznHWTrJTpzfWXwldTVzsDqWkOJB1Pk3h1a/cudetGjTdSXBCwjtPCGltsf6jPiCNui/UZ8QU97mp+Lw/LCNzQcXh+WFR/MNP7b8yX3OXUgTbov1GfEEbbH+oz4gp73NBxeH5YWk1NBtMn8iH8J/sxwJY9oKbaWw/MR2cks5IKWkvkn9Eog8hH0QiXyT+iVoSGWsyO8yUnsWdkJeSDkd5kpPYM7IS8gQDqTBzweh1w6Le21P46kwc8HodcOi3ttQBXZbRSPhkZJE90cjCHNc04EEb4K1QgcS/kVd57xZBNV4OnikMT3DRs8MCDz4EYpeTPzYeYqj/FO7LU8FgdShGF1OMeGS1ovNNNghC56SshqzO2IgvglMUjcdLSP8iCoijJptcjruEDL6y+FLRuiBuNVR4vbgNLmfmH79SigEEYjUVPyiDLOzeBry/am4UtQTJBwAfmb1H6ELTaFebS+BLlvRBuqf+6ESGKSeaOGFpfLI4NY0b7idCmqwWuOzWmCijwJaMZHD87zrP9bwCZWbWy7bO+71DPEixjpsd9xHjO6gcOsqRVH12825qhF7lxH2tPC22CFyur4G3RltDsah0Dpy31WBwGnnJ+hXUqGUJQxtc95LTT4AmVnHvdbbxSUVDIYRUNc+SRv4sAQMAd7Wnqo4zqecbb7CTtNVlo0Izu4qSzx9jhcvFPcMgDAADUFrL5J/RK3Wkvkn9ErblWWsyO8yUnsGdkJeSDkd5kpPYM7IS8gQDqTBzweh1w6Le21P46kwc8HodcOi3ttQBXZCEIHEm5sPMVT/AIp3ZangmlmyhkZk9I+Rpa2aoc6Mn8wwAx5sQU7Vg9Uad3Px/gtaH00AUa0978C5eXHb34Uc9RsJsToboGD+r7EqSgoYyuY5uU9yD2kYzbIAjWCBp5lN0OnCrKpTnwaOd1JxSaJnSPlTZGX21mn2TWTsds4ZD+R3+YJSXm+vnhG3bhqH41VIMMSdL4949Wo9XCnYq6pGrZXGFxR1i1VhlnPb6OG30UFHTDCKFga3hPKeU6Si4VkFvopauqdsYYm7J3CeQcpXQo2zj3vdNWLTA4GGAh05B/FJvN6vueRdbK2le3GHw4sSrNU4GchLhPdMtKutqvKS0khwGpo2cYDRyAaFJCjHNhFI6/1Ewa4xspHNc/DQCXsIHPoKk5d9bUVc4jySGW2djLBRxnU85W32EnaapHUc51Gu3fbX7E7HapBjhox2Q0JNE/zF4P2C6+mMhaS+Sf0St1pL5J/RK2pWFrMjvMlJ7BnZCXkg5HeZKT2DOyEvIEA6kwc8HodcOi3ttT+OpMHPB6HXDot7bUAV2XfYIIqm90MFRGJIpJ2tex2pw4CuBetLUS0lTFUwO2MsTg5hwxwITZpuLSHLiid2MbGxrGNaxrRgGtGAHMFlRH/Gt/44PlN7kfxpf+OD5Te5ZR6Bct5cl6lgruC5EuJpZyqWndYHVZhjNTHJGxsuHjBpdpGPAmh/Gl/44PlN7lyXPKS7XSkdSV1SJIXOa4tEYGkHEbyk2ej3FvWjUclhcRlS5hOLWDmstyltFzhroNcZ8ZvrtOtv9cAU10lVDW0sNVTPD4ZmhzHDfBUDpWtmUl1tdKKWiqthCHFwaWB2GOvWp+p6b3tRcHiS9jjQrfD3MlDKm9NsdokqW4Gof4kDTvuO/wAwGnqUMvc5znPe4ue4lznO1uJ1kruu13rrxLHJcJ9tdE0tZ4oAGJxOrmHuXCuunWKtKWy97fEbWq/ElkmvJylp6SyUbaaFkQdCxztiMNk4gEk8JSkohgyxvsEEcMVW0RxtDWjamnADQN5b/wAbZQccb8lvcqWtodzUqOe0t/iSo3UIpLBLa5LnRUlfRvhrYI54wC4NeMcDhrHAeVRf/G2UHHG/Jb3LDstb8WkGsbgRgf5Te5JT0O5pzUlJbvEJXUGsYG3ES6JhJxJaD9ES+Sf0StmtDWho1AYLWXyT+iVqyvLWZHeZKT2DOyEvJByO8yUnsGdkJeQIB1Jg54PQ64dFvban8dSYOeD0OuHRb22oArshCU8mSBlFbSSAN0NTZy2YtjkstITMD6p9yMDwH3KftWgrCzr7Qr7fr+ib3P8AJAWB4D7lnYn1T7lPi2Z+NuvWEq7Qpv6fr+gdpjmQAhB0kk4azp4ULRLgQnxBGGOpCcOQJ/2rouaTsOTKs/h05TxwWRYrLwN7A8B9yMDwH3KfULP/ADEvt+v6Jnc/yQFgeA+5GB9U+5T6sP8AJv04eKfslj2gUml8P1/QjtMLOSA1pL5J/RKxB5CPoj7LMvkn9ErRkItZkd5kpPYM7IS8kHI7zJSewZ2Ql5AgHUmDng9Drh0W9tqfx1Jg54PQ64dFvbagCuyAcNOJHMhCBxLGb6vnrsn/APWpHSPglMQeTiS3AEYnkxw6k5Uz82HmKp/xTuy1PBYLU4qN3NJcy2oPNNAmXnMuNVSUlJTU0r4m1DnbYWHAuAA0Y8GlPRMDOr/uznl/9V00iKleQyuvsNuHimxgoQhbkqwWWucwhzHuY4HQ5pwI5isIQBMmR9dNcsnKOqqnF8pDmOedbti4txPKcEspuZvfRKjH/FL/AOV6ca8+vYqNzUS6st6TzBAmHnQuNTA6ioYJnxxSse+TYHAvwIAB5NafijjOp5xtvsJO01S9FipXkU119jnctqnuGStJfJv6JW60l8k/olbYqy1mR3mSk9gzshLyQcjvMlJ7BnZCXkCAdSYOeD0OuHRb22p/JjZ3IXS5G3PYjHYw7M8zSCfoCgCuKEIQOJJzWyh1rrYcfGZUB3UWjuT0UP5G3ptku+2Tkiknbtc+H5dOh3V9ieBS9G9ksbZInNexwxa5pxBHCCsbrVvKncupykWVtNOGDZIGWOT7r9QMbA9rKqB2yiL8di7HQWnvS+hVdCvOhUVSHFHeUVJYZB9dZ7lb3EVlDPFhrdsdk33jEJO26L9RnxBWBxI1IOnXrWgh2i3f1U/Uhuz6MgBj2SODY3Bzjqa04k9SW7Tkvd7o8bVSSQxHXNUNLGj36T1BTIDhoGgciE2p2hk1/bhh/lixtFzZx2e3R2m2QUMLiWwt2OJ1uOsnrJK7EIWenNzk5S4smJJLCBRpnRla69UcIOmKmLj/ANTj/wDKkOvraa3Ur6qslbFCzW5x18g4SoZvtzfeLrPXPbsBI7BjPVYNDR7v3V7oNvJ1nWa3Je5Fu5rZ2TgWkvkn9ErdayNLmOa0YucCAOFawri1eR3mSk9gzshLyRclYnQ2emY4YFsTQRy4JaQICTr3RMrqGWCRuyY9pa4cIOgpRWHDEYIAqVlBZp7Ddqi3VDHDanfy3HU9n5XD+taTlZDL/Imlyko96KqjBMM4biWHgPC074UAX2yV9hrTSXKAxuJ8R4HiyDhaf21oFE7fxSrZcoLnZfFoqj+TjiYJBsmHq3urBJSEydONSOzNZQ5Np5RItvzi0r9i24UUsR33wkPb7jgfulynyvsE4BFzhix3pwY/uFDyFVVdEtZvMcrwO8bqoicYLtbagbKC40cg4WTsP7roFRARiJ4iOR4UCOY134mg84WNqi/TZ8IUZ9nqXKb8jp3yXQns1VONdRDh7QLnmvFqgGM9zoo+lUMH7qDNqj/TZ8IWWta38LQOYIXZ6lzm/JB3yXQmKoywsEAJ8IxS4b0AMn2CQLnnGj2JZa6F5O9LUnAfCNPvIUfIUqjotrTeWs+JzldVHuOy6XSuus4muFQ+Z7fwg4BrOYDQFxoQrWMVFYitxHbbeWCcmQGT8l/yip2bEmlpntmndvaDi1vWfoCvDJbJO55TTtbRxmOmxwfVPHijm9Y8g6yrC5H5LUeTtvZS0serS57tLnuOsk/1wbycILtFCIYGtw3l0LAGAWUCAhCEAYc0EaQke95PUF4pXwVtNHNG7W17cdPDz8qWUIAgzKLNBLE58tjqfF3oKjThyB+v34phXLJa/WvZbttVQ1o/PGNsaRw4tx+qte5rXaxiueSjgk/E0e5AFP3Oa15YTg8a2nQfctlaytyattYMKikglH/MjDvukWpzbZOTnE2mlG/4sex+yBclbd9CsM/NVk67+4Ac0jh+68v9EuTvE3/Of3oDJX5CsE3NNk6047jceeZ/evZmazJxuu2xu6TnH90BkrudGtZga6ofsKdrpn+rE0uPuCstS5vMnqYgx2mkBHDED90t0tioqZobDBGwDea0BAZK32vIfKO5vaIrc+GM/wBpUODB7vxfRSLk1mipYXNmvMpq3jTtQGxiHIRrd16ORSzHTRM/C0L2AA1IEOK32ynooWRwRMjYwYNa1oAA5l2gYallCABCEI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wgHBgkIBwgKCgkLDRYPDQwMDRsUFRAWIB0iIiAdHx8kKDQsJCYxJx8fLT0tMTU3Ojo6Iys/RD84QzQ5OjcBCgoKDQwNGg8PGjclHyU3Nzc3Nzc3Nzc3Nzc3Nzc3Nzc3Nzc3Nzc3Nzc3Nzc3Nzc3Nzc3Nzc3Nzc3Nzc3Nzc3N//AABEIAKAAoAMBIgACEQEDEQH/xAAcAAABBAMBAAAAAAAAAAAAAAAABQYHCAECBAP/xABMEAABAwIBBAwMBAMECwAAAAABAAIDBAURBgchMRITFEFRVGFxcoGy0RUiMzU2UnORkpOhsTJCU8EWI/BDRHThFyQmRWJjgpSzwtL/xAAbAQABBQEBAAAAAAAAAAAAAAAAAQIEBQYDB//EADERAAIBAwEFBgYBBQAAAAAAAAABAgMEEQUSITFBUQYUcZGhsRMWM1Nh4cEiIzRCUv/aAAwDAQACEQMRAD8AnFecszIhi7Ryr0TFztzyw5IXB0Mjo3BrcHMcQR47dRCAHablTjW5Y8JU/rfVVN3dW8eq/wDuH96zu+t49VfPd3oDBbHwlT+t9UeEqf1vqqnbvrePVXz3d6N31vHqr57u9AYLY+Eqf1vqjwnT+t9VU7d9bx6q+e7vWN3VvHqv57u9AYLax18LzgCuppBGIVSbderjbq+nrIqyqe6GRr9i6ZxDgNYIJw0jQrP5NXSG622CqgeHRzMD2nHWCgBWe9rBi4rkdcoAcC5NHOnlGbHYJ3QPAqpv5UOn8x3+oYnqVet31x119YeU1D+9AFsvCVP631R4Sp/W+qqdu+t49VfPd3o3fW8eqvnu70Bgtj4Sp/W+qPCVP631VTt31vHqr57u9G763j1V893egMFsfCVP631WRcoCcAVU3d9bx6q+e7vWklfXCNxFfVg4H+8P70AW/jkbIMW763SJklI6Sy0jnuLjtLNJ5gltAAdSYOeD0OuHRb22p/HUmDng9Drh0W9tqAK7LBOAxOgLKUsmmtflDbmvaHNNQ0FrtRCbKWymxy37hK22P9RnxBG2x/qM+IKedxUnFKf5TUbipOKU/wApvcs/8xU/tvzJnc5dSBttj/UZ8QQJGEgB7cTyqedxUnFKf5Te5Ydb6J7Sx9FTlrhgQYm6R7kvzDS/4fmHc5dSCuRS1mXyj2ulqLRO7TT/AMyHE62OJxHUe0FG+UVpfZbtLRO2RjHjQvdrcw6uvePMvGz3Ke0XGKupcNsjBGB1OBGGB5NR6lfwnGcVKPBkNrDwxzZ1L8bzlI6nieTT0OMYwOgvP4j1YAe9MwnAYk6ls5znuc6R2ye4lznHWTrJTpzfWXwldTVzsDqWkOJB1Pk3h1a/cudetGjTdSXBCwjtPCGltsf6jPiCNui/UZ8QU97mp+Lw/LCNzQcXh+WFR/MNP7b8yX3OXUgTbov1GfEEbbH+oz4gp73NBxeH5YWk1NBtMn8iH8J/sxwJY9oKbaWw/MR2cks5IKWkvkn9Eog8hH0QiXyT+iVoSGWsyO8yUnsWdkJeSDkd5kpPYM7IS8gQDqTBzweh1w6Le21P46kwc8HodcOi3ttQBXZbRSPhkZJE90cjCHNc04EEb4K1QgcS/kVd57xZBNV4OnikMT3DRs8MCDz4EYpeTPzYeYqj/FO7LU8FgdShGF1OMeGS1ovNNNghC56SshqzO2IgvglMUjcdLSP8iCoijJptcjruEDL6y+FLRuiBuNVR4vbgNLmfmH79SigEEYjUVPyiDLOzeBry/am4UtQTJBwAfmb1H6ELTaFebS+BLlvRBuqf+6ESGKSeaOGFpfLI4NY0b7idCmqwWuOzWmCijwJaMZHD87zrP9bwCZWbWy7bO+71DPEixjpsd9xHjO6gcOsqRVH12825qhF7lxH2tPC22CFyur4G3RltDsah0Dpy31WBwGnnJ+hXUqGUJQxtc95LTT4AmVnHvdbbxSUVDIYRUNc+SRv4sAQMAd7Wnqo4zqecbb7CTtNVlo0Izu4qSzx9jhcvFPcMgDAADUFrL5J/RK3Wkvkn9ErblWWsyO8yUnsGdkJeSDkd5kpPYM7IS8gQDqTBzweh1w6Le21P46kwc8HodcOi3ttQBXZCEIHEm5sPMVT/AIp3ZangmlmyhkZk9I+Rpa2aoc6Mn8wwAx5sQU7Vg9Uad3Px/gtaH00AUa0978C5eXHb34Uc9RsJsToboGD+r7EqSgoYyuY5uU9yD2kYzbIAjWCBp5lN0OnCrKpTnwaOd1JxSaJnSPlTZGX21mn2TWTsds4ZD+R3+YJSXm+vnhG3bhqH41VIMMSdL4949Wo9XCnYq6pGrZXGFxR1i1VhlnPb6OG30UFHTDCKFga3hPKeU6Si4VkFvopauqdsYYm7J3CeQcpXQo2zj3vdNWLTA4GGAh05B/FJvN6vueRdbK2le3GHw4sSrNU4GchLhPdMtKutqvKS0khwGpo2cYDRyAaFJCjHNhFI6/1Ewa4xspHNc/DQCXsIHPoKk5d9bUVc4jySGW2djLBRxnU85W32EnaapHUc51Gu3fbX7E7HapBjhox2Q0JNE/zF4P2C6+mMhaS+Sf0St1pL5J/RK2pWFrMjvMlJ7BnZCXkg5HeZKT2DOyEvIEA6kwc8HodcOi3ttT+OpMHPB6HXDot7bUAV2XfYIIqm90MFRGJIpJ2tex2pw4CuBetLUS0lTFUwO2MsTg5hwxwITZpuLSHLiid2MbGxrGNaxrRgGtGAHMFlRH/Gt/44PlN7kfxpf+OD5Te5ZR6Bct5cl6lgruC5EuJpZyqWndYHVZhjNTHJGxsuHjBpdpGPAmh/Gl/44PlN7lyXPKS7XSkdSV1SJIXOa4tEYGkHEbyk2ej3FvWjUclhcRlS5hOLWDmstyltFzhroNcZ8ZvrtOtv9cAU10lVDW0sNVTPD4ZmhzHDfBUDpWtmUl1tdKKWiqthCHFwaWB2GOvWp+p6b3tRcHiS9jjQrfD3MlDKm9NsdokqW4Gof4kDTvuO/wAwGnqUMvc5znPe4ue4lznO1uJ1kruu13rrxLHJcJ9tdE0tZ4oAGJxOrmHuXCuunWKtKWy97fEbWq/ElkmvJylp6SyUbaaFkQdCxztiMNk4gEk8JSkohgyxvsEEcMVW0RxtDWjamnADQN5b/wAbZQccb8lvcqWtodzUqOe0t/iSo3UIpLBLa5LnRUlfRvhrYI54wC4NeMcDhrHAeVRf/G2UHHG/Jb3LDstb8WkGsbgRgf5Te5JT0O5pzUlJbvEJXUGsYG3ES6JhJxJaD9ES+Sf0StmtDWho1AYLWXyT+iVqyvLWZHeZKT2DOyEvJByO8yUnsGdkJeQIB1Jg54PQ64dFvban8dSYOeD0OuHRb22oArshCU8mSBlFbSSAN0NTZy2YtjkstITMD6p9yMDwH3KftWgrCzr7Qr7fr+ib3P8AJAWB4D7lnYn1T7lPi2Z+NuvWEq7Qpv6fr+gdpjmQAhB0kk4azp4ULRLgQnxBGGOpCcOQJ/2rouaTsOTKs/h05TxwWRYrLwN7A8B9yMDwH3KfULP/ADEvt+v6Jnc/yQFgeA+5GB9U+5T6sP8AJv04eKfslj2gUml8P1/QjtMLOSA1pL5J/RKxB5CPoj7LMvkn9ErRkItZkd5kpPYM7IS8kHI7zJSewZ2Ql5AgHUmDng9Drh0W9tqfx1Jg54PQ64dFvbagCuyAcNOJHMhCBxLGb6vnrsn/APWpHSPglMQeTiS3AEYnkxw6k5Uz82HmKp/xTuy1PBYLU4qN3NJcy2oPNNAmXnMuNVSUlJTU0r4m1DnbYWHAuAA0Y8GlPRMDOr/uznl/9V00iKleQyuvsNuHimxgoQhbkqwWWucwhzHuY4HQ5pwI5isIQBMmR9dNcsnKOqqnF8pDmOedbti4txPKcEspuZvfRKjH/FL/AOV6ca8+vYqNzUS6st6TzBAmHnQuNTA6ioYJnxxSse+TYHAvwIAB5NafijjOp5xtvsJO01S9FipXkU119jnctqnuGStJfJv6JW60l8k/olbYqy1mR3mSk9gzshLyQcjvMlJ7BnZCXkCAdSYOeD0OuHRb22p/JjZ3IXS5G3PYjHYw7M8zSCfoCgCuKEIQOJJzWyh1rrYcfGZUB3UWjuT0UP5G3ptku+2Tkiknbtc+H5dOh3V9ieBS9G9ksbZInNexwxa5pxBHCCsbrVvKncupykWVtNOGDZIGWOT7r9QMbA9rKqB2yiL8di7HQWnvS+hVdCvOhUVSHFHeUVJYZB9dZ7lb3EVlDPFhrdsdk33jEJO26L9RnxBWBxI1IOnXrWgh2i3f1U/Uhuz6MgBj2SODY3Bzjqa04k9SW7Tkvd7o8bVSSQxHXNUNLGj36T1BTIDhoGgciE2p2hk1/bhh/lixtFzZx2e3R2m2QUMLiWwt2OJ1uOsnrJK7EIWenNzk5S4smJJLCBRpnRla69UcIOmKmLj/ANTj/wDKkOvraa3Ur6qslbFCzW5x18g4SoZvtzfeLrPXPbsBI7BjPVYNDR7v3V7oNvJ1nWa3Je5Fu5rZ2TgWkvkn9ErdayNLmOa0YucCAOFawri1eR3mSk9gzshLyRclYnQ2emY4YFsTQRy4JaQICTr3RMrqGWCRuyY9pa4cIOgpRWHDEYIAqVlBZp7Ddqi3VDHDanfy3HU9n5XD+taTlZDL/Imlyko96KqjBMM4biWHgPC074UAX2yV9hrTSXKAxuJ8R4HiyDhaf21oFE7fxSrZcoLnZfFoqj+TjiYJBsmHq3urBJSEydONSOzNZQ5Np5RItvzi0r9i24UUsR33wkPb7jgfulynyvsE4BFzhix3pwY/uFDyFVVdEtZvMcrwO8bqoicYLtbagbKC40cg4WTsP7roFRARiJ4iOR4UCOY134mg84WNqi/TZ8IUZ9nqXKb8jp3yXQns1VONdRDh7QLnmvFqgGM9zoo+lUMH7qDNqj/TZ8IWWta38LQOYIXZ6lzm/JB3yXQmKoywsEAJ8IxS4b0AMn2CQLnnGj2JZa6F5O9LUnAfCNPvIUfIUqjotrTeWs+JzldVHuOy6XSuus4muFQ+Z7fwg4BrOYDQFxoQrWMVFYitxHbbeWCcmQGT8l/yip2bEmlpntmndvaDi1vWfoCvDJbJO55TTtbRxmOmxwfVPHijm9Y8g6yrC5H5LUeTtvZS0serS57tLnuOsk/1wbycILtFCIYGtw3l0LAGAWUCAhCEAYc0EaQke95PUF4pXwVtNHNG7W17cdPDz8qWUIAgzKLNBLE58tjqfF3oKjThyB+v34phXLJa/WvZbttVQ1o/PGNsaRw4tx+qte5rXaxiueSjgk/E0e5AFP3Oa15YTg8a2nQfctlaytyattYMKikglH/MjDvukWpzbZOTnE2mlG/4sex+yBclbd9CsM/NVk67+4Ac0jh+68v9EuTvE3/Of3oDJX5CsE3NNk6047jceeZ/evZmazJxuu2xu6TnH90BkrudGtZga6ofsKdrpn+rE0uPuCstS5vMnqYgx2mkBHDED90t0tioqZobDBGwDea0BAZK32vIfKO5vaIrc+GM/wBpUODB7vxfRSLk1mipYXNmvMpq3jTtQGxiHIRrd16ORSzHTRM/C0L2AA1IEOK32ynooWRwRMjYwYNa1oAA5l2gYallCABCEIA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3" name="Picture 5" descr="C:\Users\Nguyen\Desktop\mizzou_logo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2"/>
            <a:ext cx="612774" cy="612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685800" y="612776"/>
            <a:ext cx="8077200" cy="0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616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1644" y="7937"/>
            <a:ext cx="7191756" cy="604839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Agenda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6096000"/>
          </a:xfrm>
        </p:spPr>
        <p:txBody>
          <a:bodyPr>
            <a:normAutofit/>
          </a:bodyPr>
          <a:lstStyle/>
          <a:p>
            <a:pPr>
              <a:buFont typeface="Courier New" pitchFamily="49" charset="0"/>
              <a:buChar char="o"/>
            </a:pPr>
            <a:r>
              <a:rPr lang="en-US" b="1" i="1" dirty="0" smtClean="0">
                <a:solidFill>
                  <a:schemeClr val="bg1">
                    <a:lumMod val="65000"/>
                  </a:schemeClr>
                </a:solidFill>
              </a:rPr>
              <a:t>Master Thesis</a:t>
            </a:r>
          </a:p>
          <a:p>
            <a:pPr lvl="1">
              <a:buFont typeface="Wingdings" pitchFamily="2" charset="2"/>
              <a:buChar char="v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Introduction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lvl="1">
              <a:buFont typeface="Wingdings" pitchFamily="2" charset="2"/>
              <a:buChar char="v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Background and Related Work</a:t>
            </a:r>
          </a:p>
          <a:p>
            <a:pPr lvl="1">
              <a:buFont typeface="Wingdings" pitchFamily="2" charset="2"/>
              <a:buChar char="v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Methods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lvl="1">
              <a:buFont typeface="Wingdings" pitchFamily="2" charset="2"/>
              <a:buChar char="v"/>
            </a:pPr>
            <a:r>
              <a:rPr lang="en-US" b="1" dirty="0" smtClean="0">
                <a:solidFill>
                  <a:srgbClr val="C00000"/>
                </a:solidFill>
              </a:rPr>
              <a:t>Experiments</a:t>
            </a:r>
            <a:endParaRPr lang="en-US" b="1" dirty="0">
              <a:solidFill>
                <a:srgbClr val="C00000"/>
              </a:solidFill>
            </a:endParaRPr>
          </a:p>
          <a:p>
            <a:pPr lvl="1">
              <a:buFont typeface="Wingdings" pitchFamily="2" charset="2"/>
              <a:buChar char="v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Summary</a:t>
            </a:r>
          </a:p>
          <a:p>
            <a:pPr>
              <a:buFont typeface="Courier New" pitchFamily="49" charset="0"/>
              <a:buChar char="o"/>
            </a:pPr>
            <a:r>
              <a:rPr lang="en-US" b="1" i="1" dirty="0" smtClean="0">
                <a:solidFill>
                  <a:schemeClr val="bg1">
                    <a:lumMod val="65000"/>
                  </a:schemeClr>
                </a:solidFill>
              </a:rPr>
              <a:t>PhD Comprehensive</a:t>
            </a:r>
            <a:endParaRPr lang="en-US" b="1" i="1" dirty="0">
              <a:solidFill>
                <a:schemeClr val="bg1">
                  <a:lumMod val="65000"/>
                </a:schemeClr>
              </a:solidFill>
            </a:endParaRPr>
          </a:p>
          <a:p>
            <a:pPr lvl="1">
              <a:buFont typeface="Wingdings" pitchFamily="2" charset="2"/>
              <a:buChar char="v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Framework</a:t>
            </a:r>
          </a:p>
          <a:p>
            <a:pPr lvl="1">
              <a:buFont typeface="Wingdings" pitchFamily="2" charset="2"/>
              <a:buChar char="v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Preliminary Works</a:t>
            </a:r>
          </a:p>
          <a:p>
            <a:pPr lvl="1">
              <a:buFont typeface="Wingdings" pitchFamily="2" charset="2"/>
              <a:buChar char="v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Research Plan</a:t>
            </a:r>
            <a:endParaRPr lang="en-US" dirty="0"/>
          </a:p>
          <a:p>
            <a:pPr lvl="1"/>
            <a:endParaRPr lang="en-US" dirty="0"/>
          </a:p>
          <a:p>
            <a:endParaRPr lang="en-US" sz="2000" dirty="0"/>
          </a:p>
        </p:txBody>
      </p:sp>
      <p:sp>
        <p:nvSpPr>
          <p:cNvPr id="4" name="AutoShape 2" descr="data:image/jpeg;base64,/9j/4AAQSkZJRgABAQAAAQABAAD/2wCEAAkGBwgHBgkIBwgKCgkLDRYPDQwMDRsUFRAWIB0iIiAdHx8kKDQsJCYxJx8fLT0tMTU3Ojo6Iys/RD84QzQ5OjcBCgoKDQwNGg8PGjclHyU3Nzc3Nzc3Nzc3Nzc3Nzc3Nzc3Nzc3Nzc3Nzc3Nzc3Nzc3Nzc3Nzc3Nzc3Nzc3Nzc3N//AABEIAKAAoAMBIgACEQEDEQH/xAAcAAABBAMBAAAAAAAAAAAAAAAABQYHCAECBAP/xABMEAABAwIBBAwMBAMECwAAAAABAAIDBAURBgchMRITFEFRVGFxcoGy0RUiMzU2UnORkpOhsTJCU8EWI/BDRHThFyQmRWJjgpSzwtL/xAAbAQABBQEBAAAAAAAAAAAAAAAAAQIEBQYDB//EADERAAIBAwEFBgYBBQAAAAAAAAABAgMEEQUSITFBUQYUcZGhsRMWM1Nh4cEiIzRCUv/aAAwDAQACEQMRAD8AnFecszIhi7Ryr0TFztzyw5IXB0Mjo3BrcHMcQR47dRCAHablTjW5Y8JU/rfVVN3dW8eq/wDuH96zu+t49VfPd3oDBbHwlT+t9UeEqf1vqqnbvrePVXz3d6N31vHqr57u9AYLY+Eqf1vqjwnT+t9VU7d9bx6q+e7vWN3VvHqv57u9AYLax18LzgCuppBGIVSbderjbq+nrIqyqe6GRr9i6ZxDgNYIJw0jQrP5NXSG622CqgeHRzMD2nHWCgBWe9rBi4rkdcoAcC5NHOnlGbHYJ3QPAqpv5UOn8x3+oYnqVet31x119YeU1D+9AFsvCVP631R4Sp/W+qqdu+t49VfPd3o3fW8eqvnu70Bgtj4Sp/W+qPCVP631VTt31vHqr57u9G763j1V893egMFsfCVP631WRcoCcAVU3d9bx6q+e7vWklfXCNxFfVg4H+8P70AW/jkbIMW763SJklI6Sy0jnuLjtLNJ5gltAAdSYOeD0OuHRb22p/HUmDng9Drh0W9tqAK7LBOAxOgLKUsmmtflDbmvaHNNQ0FrtRCbKWymxy37hK22P9RnxBG2x/qM+IKedxUnFKf5TUbipOKU/wApvcs/8xU/tvzJnc5dSBttj/UZ8QQJGEgB7cTyqedxUnFKf5Te5Ydb6J7Sx9FTlrhgQYm6R7kvzDS/4fmHc5dSCuRS1mXyj2ulqLRO7TT/AMyHE62OJxHUe0FG+UVpfZbtLRO2RjHjQvdrcw6uvePMvGz3Ke0XGKupcNsjBGB1OBGGB5NR6lfwnGcVKPBkNrDwxzZ1L8bzlI6nieTT0OMYwOgvP4j1YAe9MwnAYk6ls5znuc6R2ye4lznHWTrJTpzfWXwldTVzsDqWkOJB1Pk3h1a/cudetGjTdSXBCwjtPCGltsf6jPiCNui/UZ8QU97mp+Lw/LCNzQcXh+WFR/MNP7b8yX3OXUgTbov1GfEEbbH+oz4gp73NBxeH5YWk1NBtMn8iH8J/sxwJY9oKbaWw/MR2cks5IKWkvkn9Eog8hH0QiXyT+iVoSGWsyO8yUnsWdkJeSDkd5kpPYM7IS8gQDqTBzweh1w6Le21P46kwc8HodcOi3ttQBXZbRSPhkZJE90cjCHNc04EEb4K1QgcS/kVd57xZBNV4OnikMT3DRs8MCDz4EYpeTPzYeYqj/FO7LU8FgdShGF1OMeGS1ovNNNghC56SshqzO2IgvglMUjcdLSP8iCoijJptcjruEDL6y+FLRuiBuNVR4vbgNLmfmH79SigEEYjUVPyiDLOzeBry/am4UtQTJBwAfmb1H6ELTaFebS+BLlvRBuqf+6ESGKSeaOGFpfLI4NY0b7idCmqwWuOzWmCijwJaMZHD87zrP9bwCZWbWy7bO+71DPEixjpsd9xHjO6gcOsqRVH12825qhF7lxH2tPC22CFyur4G3RltDsah0Dpy31WBwGnnJ+hXUqGUJQxtc95LTT4AmVnHvdbbxSUVDIYRUNc+SRv4sAQMAd7Wnqo4zqecbb7CTtNVlo0Izu4qSzx9jhcvFPcMgDAADUFrL5J/RK3Wkvkn9ErblWWsyO8yUnsGdkJeSDkd5kpPYM7IS8gQDqTBzweh1w6Le21P46kwc8HodcOi3ttQBXZCEIHEm5sPMVT/AIp3ZangmlmyhkZk9I+Rpa2aoc6Mn8wwAx5sQU7Vg9Uad3Px/gtaH00AUa0978C5eXHb34Uc9RsJsToboGD+r7EqSgoYyuY5uU9yD2kYzbIAjWCBp5lN0OnCrKpTnwaOd1JxSaJnSPlTZGX21mn2TWTsds4ZD+R3+YJSXm+vnhG3bhqH41VIMMSdL4949Wo9XCnYq6pGrZXGFxR1i1VhlnPb6OG30UFHTDCKFga3hPKeU6Si4VkFvopauqdsYYm7J3CeQcpXQo2zj3vdNWLTA4GGAh05B/FJvN6vueRdbK2le3GHw4sSrNU4GchLhPdMtKutqvKS0khwGpo2cYDRyAaFJCjHNhFI6/1Ewa4xspHNc/DQCXsIHPoKk5d9bUVc4jySGW2djLBRxnU85W32EnaapHUc51Gu3fbX7E7HapBjhox2Q0JNE/zF4P2C6+mMhaS+Sf0St1pL5J/RK2pWFrMjvMlJ7BnZCXkg5HeZKT2DOyEvIEA6kwc8HodcOi3ttT+OpMHPB6HXDot7bUAV2XfYIIqm90MFRGJIpJ2tex2pw4CuBetLUS0lTFUwO2MsTg5hwxwITZpuLSHLiid2MbGxrGNaxrRgGtGAHMFlRH/Gt/44PlN7kfxpf+OD5Te5ZR6Bct5cl6lgruC5EuJpZyqWndYHVZhjNTHJGxsuHjBpdpGPAmh/Gl/44PlN7lyXPKS7XSkdSV1SJIXOa4tEYGkHEbyk2ej3FvWjUclhcRlS5hOLWDmstyltFzhroNcZ8ZvrtOtv9cAU10lVDW0sNVTPD4ZmhzHDfBUDpWtmUl1tdKKWiqthCHFwaWB2GOvWp+p6b3tRcHiS9jjQrfD3MlDKm9NsdokqW4Gof4kDTvuO/wAwGnqUMvc5znPe4ue4lznO1uJ1kruu13rrxLHJcJ9tdE0tZ4oAGJxOrmHuXCuunWKtKWy97fEbWq/ElkmvJylp6SyUbaaFkQdCxztiMNk4gEk8JSkohgyxvsEEcMVW0RxtDWjamnADQN5b/wAbZQccb8lvcqWtodzUqOe0t/iSo3UIpLBLa5LnRUlfRvhrYI54wC4NeMcDhrHAeVRf/G2UHHG/Jb3LDstb8WkGsbgRgf5Te5JT0O5pzUlJbvEJXUGsYG3ES6JhJxJaD9ES+Sf0StmtDWho1AYLWXyT+iVqyvLWZHeZKT2DOyEvJByO8yUnsGdkJeQIB1Jg54PQ64dFvban8dSYOeD0OuHRb22oArshCU8mSBlFbSSAN0NTZy2YtjkstITMD6p9yMDwH3KftWgrCzr7Qr7fr+ib3P8AJAWB4D7lnYn1T7lPi2Z+NuvWEq7Qpv6fr+gdpjmQAhB0kk4azp4ULRLgQnxBGGOpCcOQJ/2rouaTsOTKs/h05TxwWRYrLwN7A8B9yMDwH3KfULP/ADEvt+v6Jnc/yQFgeA+5GB9U+5T6sP8AJv04eKfslj2gUml8P1/QjtMLOSA1pL5J/RKxB5CPoj7LMvkn9ErRkItZkd5kpPYM7IS8kHI7zJSewZ2Ql5AgHUmDng9Drh0W9tqfx1Jg54PQ64dFvbagCuyAcNOJHMhCBxLGb6vnrsn/APWpHSPglMQeTiS3AEYnkxw6k5Uz82HmKp/xTuy1PBYLU4qN3NJcy2oPNNAmXnMuNVSUlJTU0r4m1DnbYWHAuAA0Y8GlPRMDOr/uznl/9V00iKleQyuvsNuHimxgoQhbkqwWWucwhzHuY4HQ5pwI5isIQBMmR9dNcsnKOqqnF8pDmOedbti4txPKcEspuZvfRKjH/FL/AOV6ca8+vYqNzUS6st6TzBAmHnQuNTA6ioYJnxxSse+TYHAvwIAB5NafijjOp5xtvsJO01S9FipXkU119jnctqnuGStJfJv6JW60l8k/olbYqy1mR3mSk9gzshLyQcjvMlJ7BnZCXkCAdSYOeD0OuHRb22p/JjZ3IXS5G3PYjHYw7M8zSCfoCgCuKEIQOJJzWyh1rrYcfGZUB3UWjuT0UP5G3ptku+2Tkiknbtc+H5dOh3V9ieBS9G9ksbZInNexwxa5pxBHCCsbrVvKncupykWVtNOGDZIGWOT7r9QMbA9rKqB2yiL8di7HQWnvS+hVdCvOhUVSHFHeUVJYZB9dZ7lb3EVlDPFhrdsdk33jEJO26L9RnxBWBxI1IOnXrWgh2i3f1U/Uhuz6MgBj2SODY3Bzjqa04k9SW7Tkvd7o8bVSSQxHXNUNLGj36T1BTIDhoGgciE2p2hk1/bhh/lixtFzZx2e3R2m2QUMLiWwt2OJ1uOsnrJK7EIWenNzk5S4smJJLCBRpnRla69UcIOmKmLj/ANTj/wDKkOvraa3Ur6qslbFCzW5x18g4SoZvtzfeLrPXPbsBI7BjPVYNDR7v3V7oNvJ1nWa3Je5Fu5rZ2TgWkvkn9ErdayNLmOa0YucCAOFawri1eR3mSk9gzshLyRclYnQ2emY4YFsTQRy4JaQICTr3RMrqGWCRuyY9pa4cIOgpRWHDEYIAqVlBZp7Ddqi3VDHDanfy3HU9n5XD+taTlZDL/Imlyko96KqjBMM4biWHgPC074UAX2yV9hrTSXKAxuJ8R4HiyDhaf21oFE7fxSrZcoLnZfFoqj+TjiYJBsmHq3urBJSEydONSOzNZQ5Np5RItvzi0r9i24UUsR33wkPb7jgfulynyvsE4BFzhix3pwY/uFDyFVVdEtZvMcrwO8bqoicYLtbagbKC40cg4WTsP7roFRARiJ4iOR4UCOY134mg84WNqi/TZ8IUZ9nqXKb8jp3yXQns1VONdRDh7QLnmvFqgGM9zoo+lUMH7qDNqj/TZ8IWWta38LQOYIXZ6lzm/JB3yXQmKoywsEAJ8IxS4b0AMn2CQLnnGj2JZa6F5O9LUnAfCNPvIUfIUqjotrTeWs+JzldVHuOy6XSuus4muFQ+Z7fwg4BrOYDQFxoQrWMVFYitxHbbeWCcmQGT8l/yip2bEmlpntmndvaDi1vWfoCvDJbJO55TTtbRxmOmxwfVPHijm9Y8g6yrC5H5LUeTtvZS0serS57tLnuOsk/1wbycILtFCIYGtw3l0LAGAWUCAhCEAYc0EaQke95PUF4pXwVtNHNG7W17cdPDz8qWUIAgzKLNBLE58tjqfF3oKjThyB+v34phXLJa/WvZbttVQ1o/PGNsaRw4tx+qte5rXaxiueSjgk/E0e5AFP3Oa15YTg8a2nQfctlaytyattYMKikglH/MjDvukWpzbZOTnE2mlG/4sex+yBclbd9CsM/NVk67+4Ac0jh+68v9EuTvE3/Of3oDJX5CsE3NNk6047jceeZ/evZmazJxuu2xu6TnH90BkrudGtZga6ofsKdrpn+rE0uPuCstS5vMnqYgx2mkBHDED90t0tioqZobDBGwDea0BAZK32vIfKO5vaIrc+GM/wBpUODB7vxfRSLk1mipYXNmvMpq3jTtQGxiHIRrd16ORSzHTRM/C0L2AA1IEOK32ynooWRwRMjYwYNa1oAA5l2gYallCABCEI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wgHBgkIBwgKCgkLDRYPDQwMDRsUFRAWIB0iIiAdHx8kKDQsJCYxJx8fLT0tMTU3Ojo6Iys/RD84QzQ5OjcBCgoKDQwNGg8PGjclHyU3Nzc3Nzc3Nzc3Nzc3Nzc3Nzc3Nzc3Nzc3Nzc3Nzc3Nzc3Nzc3Nzc3Nzc3Nzc3Nzc3N//AABEIAKAAoAMBIgACEQEDEQH/xAAcAAABBAMBAAAAAAAAAAAAAAAABQYHCAECBAP/xABMEAABAwIBBAwMBAMECwAAAAABAAIDBAURBgchMRITFEFRVGFxcoGy0RUiMzU2UnORkpOhsTJCU8EWI/BDRHThFyQmRWJjgpSzwtL/xAAbAQABBQEBAAAAAAAAAAAAAAAAAQIEBQYDB//EADERAAIBAwEFBgYBBQAAAAAAAAABAgMEEQUSITFBUQYUcZGhsRMWM1Nh4cEiIzRCUv/aAAwDAQACEQMRAD8AnFecszIhi7Ryr0TFztzyw5IXB0Mjo3BrcHMcQR47dRCAHablTjW5Y8JU/rfVVN3dW8eq/wDuH96zu+t49VfPd3oDBbHwlT+t9UeEqf1vqqnbvrePVXz3d6N31vHqr57u9AYLY+Eqf1vqjwnT+t9VU7d9bx6q+e7vWN3VvHqv57u9AYLax18LzgCuppBGIVSbderjbq+nrIqyqe6GRr9i6ZxDgNYIJw0jQrP5NXSG622CqgeHRzMD2nHWCgBWe9rBi4rkdcoAcC5NHOnlGbHYJ3QPAqpv5UOn8x3+oYnqVet31x119YeU1D+9AFsvCVP631R4Sp/W+qqdu+t49VfPd3o3fW8eqvnu70Bgtj4Sp/W+qPCVP631VTt31vHqr57u9G763j1V893egMFsfCVP631WRcoCcAVU3d9bx6q+e7vWklfXCNxFfVg4H+8P70AW/jkbIMW763SJklI6Sy0jnuLjtLNJ5gltAAdSYOeD0OuHRb22p/HUmDng9Drh0W9tqAK7LBOAxOgLKUsmmtflDbmvaHNNQ0FrtRCbKWymxy37hK22P9RnxBG2x/qM+IKedxUnFKf5TUbipOKU/wApvcs/8xU/tvzJnc5dSBttj/UZ8QQJGEgB7cTyqedxUnFKf5Te5Ydb6J7Sx9FTlrhgQYm6R7kvzDS/4fmHc5dSCuRS1mXyj2ulqLRO7TT/AMyHE62OJxHUe0FG+UVpfZbtLRO2RjHjQvdrcw6uvePMvGz3Ke0XGKupcNsjBGB1OBGGB5NR6lfwnGcVKPBkNrDwxzZ1L8bzlI6nieTT0OMYwOgvP4j1YAe9MwnAYk6ls5znuc6R2ye4lznHWTrJTpzfWXwldTVzsDqWkOJB1Pk3h1a/cudetGjTdSXBCwjtPCGltsf6jPiCNui/UZ8QU97mp+Lw/LCNzQcXh+WFR/MNP7b8yX3OXUgTbov1GfEEbbH+oz4gp73NBxeH5YWk1NBtMn8iH8J/sxwJY9oKbaWw/MR2cks5IKWkvkn9Eog8hH0QiXyT+iVoSGWsyO8yUnsWdkJeSDkd5kpPYM7IS8gQDqTBzweh1w6Le21P46kwc8HodcOi3ttQBXZbRSPhkZJE90cjCHNc04EEb4K1QgcS/kVd57xZBNV4OnikMT3DRs8MCDz4EYpeTPzYeYqj/FO7LU8FgdShGF1OMeGS1ovNNNghC56SshqzO2IgvglMUjcdLSP8iCoijJptcjruEDL6y+FLRuiBuNVR4vbgNLmfmH79SigEEYjUVPyiDLOzeBry/am4UtQTJBwAfmb1H6ELTaFebS+BLlvRBuqf+6ESGKSeaOGFpfLI4NY0b7idCmqwWuOzWmCijwJaMZHD87zrP9bwCZWbWy7bO+71DPEixjpsd9xHjO6gcOsqRVH12825qhF7lxH2tPC22CFyur4G3RltDsah0Dpy31WBwGnnJ+hXUqGUJQxtc95LTT4AmVnHvdbbxSUVDIYRUNc+SRv4sAQMAd7Wnqo4zqecbb7CTtNVlo0Izu4qSzx9jhcvFPcMgDAADUFrL5J/RK3Wkvkn9ErblWWsyO8yUnsGdkJeSDkd5kpPYM7IS8gQDqTBzweh1w6Le21P46kwc8HodcOi3ttQBXZCEIHEm5sPMVT/AIp3ZangmlmyhkZk9I+Rpa2aoc6Mn8wwAx5sQU7Vg9Uad3Px/gtaH00AUa0978C5eXHb34Uc9RsJsToboGD+r7EqSgoYyuY5uU9yD2kYzbIAjWCBp5lN0OnCrKpTnwaOd1JxSaJnSPlTZGX21mn2TWTsds4ZD+R3+YJSXm+vnhG3bhqH41VIMMSdL4949Wo9XCnYq6pGrZXGFxR1i1VhlnPb6OG30UFHTDCKFga3hPKeU6Si4VkFvopauqdsYYm7J3CeQcpXQo2zj3vdNWLTA4GGAh05B/FJvN6vueRdbK2le3GHw4sSrNU4GchLhPdMtKutqvKS0khwGpo2cYDRyAaFJCjHNhFI6/1Ewa4xspHNc/DQCXsIHPoKk5d9bUVc4jySGW2djLBRxnU85W32EnaapHUc51Gu3fbX7E7HapBjhox2Q0JNE/zF4P2C6+mMhaS+Sf0St1pL5J/RK2pWFrMjvMlJ7BnZCXkg5HeZKT2DOyEvIEA6kwc8HodcOi3ttT+OpMHPB6HXDot7bUAV2XfYIIqm90MFRGJIpJ2tex2pw4CuBetLUS0lTFUwO2MsTg5hwxwITZpuLSHLiid2MbGxrGNaxrRgGtGAHMFlRH/Gt/44PlN7kfxpf+OD5Te5ZR6Bct5cl6lgruC5EuJpZyqWndYHVZhjNTHJGxsuHjBpdpGPAmh/Gl/44PlN7lyXPKS7XSkdSV1SJIXOa4tEYGkHEbyk2ej3FvWjUclhcRlS5hOLWDmstyltFzhroNcZ8ZvrtOtv9cAU10lVDW0sNVTPD4ZmhzHDfBUDpWtmUl1tdKKWiqthCHFwaWB2GOvWp+p6b3tRcHiS9jjQrfD3MlDKm9NsdokqW4Gof4kDTvuO/wAwGnqUMvc5znPe4ue4lznO1uJ1kruu13rrxLHJcJ9tdE0tZ4oAGJxOrmHuXCuunWKtKWy97fEbWq/ElkmvJylp6SyUbaaFkQdCxztiMNk4gEk8JSkohgyxvsEEcMVW0RxtDWjamnADQN5b/wAbZQccb8lvcqWtodzUqOe0t/iSo3UIpLBLa5LnRUlfRvhrYI54wC4NeMcDhrHAeVRf/G2UHHG/Jb3LDstb8WkGsbgRgf5Te5JT0O5pzUlJbvEJXUGsYG3ES6JhJxJaD9ES+Sf0StmtDWho1AYLWXyT+iVqyvLWZHeZKT2DOyEvJByO8yUnsGdkJeQIB1Jg54PQ64dFvban8dSYOeD0OuHRb22oArshCU8mSBlFbSSAN0NTZy2YtjkstITMD6p9yMDwH3KftWgrCzr7Qr7fr+ib3P8AJAWB4D7lnYn1T7lPi2Z+NuvWEq7Qpv6fr+gdpjmQAhB0kk4azp4ULRLgQnxBGGOpCcOQJ/2rouaTsOTKs/h05TxwWRYrLwN7A8B9yMDwH3KfULP/ADEvt+v6Jnc/yQFgeA+5GB9U+5T6sP8AJv04eKfslj2gUml8P1/QjtMLOSA1pL5J/RKxB5CPoj7LMvkn9ErRkItZkd5kpPYM7IS8kHI7zJSewZ2Ql5AgHUmDng9Drh0W9tqfx1Jg54PQ64dFvbagCuyAcNOJHMhCBxLGb6vnrsn/APWpHSPglMQeTiS3AEYnkxw6k5Uz82HmKp/xTuy1PBYLU4qN3NJcy2oPNNAmXnMuNVSUlJTU0r4m1DnbYWHAuAA0Y8GlPRMDOr/uznl/9V00iKleQyuvsNuHimxgoQhbkqwWWucwhzHuY4HQ5pwI5isIQBMmR9dNcsnKOqqnF8pDmOedbti4txPKcEspuZvfRKjH/FL/AOV6ca8+vYqNzUS6st6TzBAmHnQuNTA6ioYJnxxSse+TYHAvwIAB5NafijjOp5xtvsJO01S9FipXkU119jnctqnuGStJfJv6JW60l8k/olbYqy1mR3mSk9gzshLyQcjvMlJ7BnZCXkCAdSYOeD0OuHRb22p/JjZ3IXS5G3PYjHYw7M8zSCfoCgCuKEIQOJJzWyh1rrYcfGZUB3UWjuT0UP5G3ptku+2Tkiknbtc+H5dOh3V9ieBS9G9ksbZInNexwxa5pxBHCCsbrVvKncupykWVtNOGDZIGWOT7r9QMbA9rKqB2yiL8di7HQWnvS+hVdCvOhUVSHFHeUVJYZB9dZ7lb3EVlDPFhrdsdk33jEJO26L9RnxBWBxI1IOnXrWgh2i3f1U/Uhuz6MgBj2SODY3Bzjqa04k9SW7Tkvd7o8bVSSQxHXNUNLGj36T1BTIDhoGgciE2p2hk1/bhh/lixtFzZx2e3R2m2QUMLiWwt2OJ1uOsnrJK7EIWenNzk5S4smJJLCBRpnRla69UcIOmKmLj/ANTj/wDKkOvraa3Ur6qslbFCzW5x18g4SoZvtzfeLrPXPbsBI7BjPVYNDR7v3V7oNvJ1nWa3Je5Fu5rZ2TgWkvkn9ErdayNLmOa0YucCAOFawri1eR3mSk9gzshLyRclYnQ2emY4YFsTQRy4JaQICTr3RMrqGWCRuyY9pa4cIOgpRWHDEYIAqVlBZp7Ddqi3VDHDanfy3HU9n5XD+taTlZDL/Imlyko96KqjBMM4biWHgPC074UAX2yV9hrTSXKAxuJ8R4HiyDhaf21oFE7fxSrZcoLnZfFoqj+TjiYJBsmHq3urBJSEydONSOzNZQ5Np5RItvzi0r9i24UUsR33wkPb7jgfulynyvsE4BFzhix3pwY/uFDyFVVdEtZvMcrwO8bqoicYLtbagbKC40cg4WTsP7roFRARiJ4iOR4UCOY134mg84WNqi/TZ8IUZ9nqXKb8jp3yXQns1VONdRDh7QLnmvFqgGM9zoo+lUMH7qDNqj/TZ8IWWta38LQOYIXZ6lzm/JB3yXQmKoywsEAJ8IxS4b0AMn2CQLnnGj2JZa6F5O9LUnAfCNPvIUfIUqjotrTeWs+JzldVHuOy6XSuus4muFQ+Z7fwg4BrOYDQFxoQrWMVFYitxHbbeWCcmQGT8l/yip2bEmlpntmndvaDi1vWfoCvDJbJO55TTtbRxmOmxwfVPHijm9Y8g6yrC5H5LUeTtvZS0serS57tLnuOsk/1wbycILtFCIYGtw3l0LAGAWUCAhCEAYc0EaQke95PUF4pXwVtNHNG7W17cdPDz8qWUIAgzKLNBLE58tjqfF3oKjThyB+v34phXLJa/WvZbttVQ1o/PGNsaRw4tx+qte5rXaxiueSjgk/E0e5AFP3Oa15YTg8a2nQfctlaytyattYMKikglH/MjDvukWpzbZOTnE2mlG/4sex+yBclbd9CsM/NVk67+4Ac0jh+68v9EuTvE3/Of3oDJX5CsE3NNk6047jceeZ/evZmazJxuu2xu6TnH90BkrudGtZga6ofsKdrpn+rE0uPuCstS5vMnqYgx2mkBHDED90t0tioqZobDBGwDea0BAZK32vIfKO5vaIrc+GM/wBpUODB7vxfRSLk1mipYXNmvMpq3jTtQGxiHIRrd16ORSzHTRM/C0L2AA1IEOK32ynooWRwRMjYwYNa1oAA5l2gYallCABCEIA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3" name="Picture 5" descr="C:\Users\Nguyen\Desktop\mizzou_logo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2"/>
            <a:ext cx="612774" cy="612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685800" y="612776"/>
            <a:ext cx="8077200" cy="0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734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1644" y="7937"/>
            <a:ext cx="7191756" cy="604839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/>
              <a:t>Dataset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6096000"/>
          </a:xfrm>
        </p:spPr>
        <p:txBody>
          <a:bodyPr>
            <a:normAutofit/>
          </a:bodyPr>
          <a:lstStyle/>
          <a:p>
            <a:r>
              <a:rPr lang="en-US" dirty="0" smtClean="0"/>
              <a:t>CASP 10</a:t>
            </a:r>
          </a:p>
          <a:p>
            <a:pPr lvl="1"/>
            <a:r>
              <a:rPr lang="en-US" dirty="0" smtClean="0"/>
              <a:t>20 proteins (targets) with 1117 models</a:t>
            </a:r>
          </a:p>
          <a:p>
            <a:pPr lvl="2"/>
            <a:r>
              <a:rPr lang="en-US" dirty="0" smtClean="0"/>
              <a:t>Experiments with 4 folds cross-validation</a:t>
            </a:r>
            <a:endParaRPr lang="en-US" dirty="0"/>
          </a:p>
          <a:p>
            <a:pPr lvl="1"/>
            <a:r>
              <a:rPr lang="en-US" dirty="0" smtClean="0"/>
              <a:t>Sequence lengths from 93 – 115</a:t>
            </a:r>
          </a:p>
          <a:p>
            <a:r>
              <a:rPr lang="en-US" dirty="0" smtClean="0"/>
              <a:t>Protein Native Structure database</a:t>
            </a:r>
          </a:p>
          <a:p>
            <a:pPr lvl="1"/>
            <a:r>
              <a:rPr lang="en-US" dirty="0"/>
              <a:t>Protein Data Bank’s </a:t>
            </a:r>
            <a:r>
              <a:rPr lang="en-US" dirty="0" smtClean="0"/>
              <a:t>website</a:t>
            </a:r>
          </a:p>
          <a:p>
            <a:pPr lvl="1"/>
            <a:r>
              <a:rPr lang="en-US" dirty="0"/>
              <a:t>Sequence lengths from 93 – </a:t>
            </a:r>
            <a:r>
              <a:rPr lang="en-US" dirty="0" smtClean="0"/>
              <a:t>115</a:t>
            </a:r>
          </a:p>
          <a:p>
            <a:pPr lvl="1"/>
            <a:r>
              <a:rPr lang="en-US" dirty="0" smtClean="0"/>
              <a:t>Remove proteins similar to CASP targets (&gt;80%)</a:t>
            </a:r>
          </a:p>
          <a:p>
            <a:pPr lvl="1"/>
            <a:r>
              <a:rPr lang="en-US" dirty="0" smtClean="0"/>
              <a:t>972 proteins used</a:t>
            </a:r>
          </a:p>
          <a:p>
            <a:endParaRPr lang="en-US" sz="2000" dirty="0"/>
          </a:p>
        </p:txBody>
      </p:sp>
      <p:sp>
        <p:nvSpPr>
          <p:cNvPr id="4" name="AutoShape 2" descr="data:image/jpeg;base64,/9j/4AAQSkZJRgABAQAAAQABAAD/2wCEAAkGBwgHBgkIBwgKCgkLDRYPDQwMDRsUFRAWIB0iIiAdHx8kKDQsJCYxJx8fLT0tMTU3Ojo6Iys/RD84QzQ5OjcBCgoKDQwNGg8PGjclHyU3Nzc3Nzc3Nzc3Nzc3Nzc3Nzc3Nzc3Nzc3Nzc3Nzc3Nzc3Nzc3Nzc3Nzc3Nzc3Nzc3N//AABEIAKAAoAMBIgACEQEDEQH/xAAcAAABBAMBAAAAAAAAAAAAAAAABQYHCAECBAP/xABMEAABAwIBBAwMBAMECwAAAAABAAIDBAURBgchMRITFEFRVGFxcoGy0RUiMzU2UnORkpOhsTJCU8EWI/BDRHThFyQmRWJjgpSzwtL/xAAbAQABBQEBAAAAAAAAAAAAAAAAAQIEBQYDB//EADERAAIBAwEFBgYBBQAAAAAAAAABAgMEEQUSITFBUQYUcZGhsRMWM1Nh4cEiIzRCUv/aAAwDAQACEQMRAD8AnFecszIhi7Ryr0TFztzyw5IXB0Mjo3BrcHMcQR47dRCAHablTjW5Y8JU/rfVVN3dW8eq/wDuH96zu+t49VfPd3oDBbHwlT+t9UeEqf1vqqnbvrePVXz3d6N31vHqr57u9AYLY+Eqf1vqjwnT+t9VU7d9bx6q+e7vWN3VvHqv57u9AYLax18LzgCuppBGIVSbderjbq+nrIqyqe6GRr9i6ZxDgNYIJw0jQrP5NXSG622CqgeHRzMD2nHWCgBWe9rBi4rkdcoAcC5NHOnlGbHYJ3QPAqpv5UOn8x3+oYnqVet31x119YeU1D+9AFsvCVP631R4Sp/W+qqdu+t49VfPd3o3fW8eqvnu70Bgtj4Sp/W+qPCVP631VTt31vHqr57u9G763j1V893egMFsfCVP631WRcoCcAVU3d9bx6q+e7vWklfXCNxFfVg4H+8P70AW/jkbIMW763SJklI6Sy0jnuLjtLNJ5gltAAdSYOeD0OuHRb22p/HUmDng9Drh0W9tqAK7LBOAxOgLKUsmmtflDbmvaHNNQ0FrtRCbKWymxy37hK22P9RnxBG2x/qM+IKedxUnFKf5TUbipOKU/wApvcs/8xU/tvzJnc5dSBttj/UZ8QQJGEgB7cTyqedxUnFKf5Te5Ydb6J7Sx9FTlrhgQYm6R7kvzDS/4fmHc5dSCuRS1mXyj2ulqLRO7TT/AMyHE62OJxHUe0FG+UVpfZbtLRO2RjHjQvdrcw6uvePMvGz3Ke0XGKupcNsjBGB1OBGGB5NR6lfwnGcVKPBkNrDwxzZ1L8bzlI6nieTT0OMYwOgvP4j1YAe9MwnAYk6ls5znuc6R2ye4lznHWTrJTpzfWXwldTVzsDqWkOJB1Pk3h1a/cudetGjTdSXBCwjtPCGltsf6jPiCNui/UZ8QU97mp+Lw/LCNzQcXh+WFR/MNP7b8yX3OXUgTbov1GfEEbbH+oz4gp73NBxeH5YWk1NBtMn8iH8J/sxwJY9oKbaWw/MR2cks5IKWkvkn9Eog8hH0QiXyT+iVoSGWsyO8yUnsWdkJeSDkd5kpPYM7IS8gQDqTBzweh1w6Le21P46kwc8HodcOi3ttQBXZbRSPhkZJE90cjCHNc04EEb4K1QgcS/kVd57xZBNV4OnikMT3DRs8MCDz4EYpeTPzYeYqj/FO7LU8FgdShGF1OMeGS1ovNNNghC56SshqzO2IgvglMUjcdLSP8iCoijJptcjruEDL6y+FLRuiBuNVR4vbgNLmfmH79SigEEYjUVPyiDLOzeBry/am4UtQTJBwAfmb1H6ELTaFebS+BLlvRBuqf+6ESGKSeaOGFpfLI4NY0b7idCmqwWuOzWmCijwJaMZHD87zrP9bwCZWbWy7bO+71DPEixjpsd9xHjO6gcOsqRVH12825qhF7lxH2tPC22CFyur4G3RltDsah0Dpy31WBwGnnJ+hXUqGUJQxtc95LTT4AmVnHvdbbxSUVDIYRUNc+SRv4sAQMAd7Wnqo4zqecbb7CTtNVlo0Izu4qSzx9jhcvFPcMgDAADUFrL5J/RK3Wkvkn9ErblWWsyO8yUnsGdkJeSDkd5kpPYM7IS8gQDqTBzweh1w6Le21P46kwc8HodcOi3ttQBXZCEIHEm5sPMVT/AIp3ZangmlmyhkZk9I+Rpa2aoc6Mn8wwAx5sQU7Vg9Uad3Px/gtaH00AUa0978C5eXHb34Uc9RsJsToboGD+r7EqSgoYyuY5uU9yD2kYzbIAjWCBp5lN0OnCrKpTnwaOd1JxSaJnSPlTZGX21mn2TWTsds4ZD+R3+YJSXm+vnhG3bhqH41VIMMSdL4949Wo9XCnYq6pGrZXGFxR1i1VhlnPb6OG30UFHTDCKFga3hPKeU6Si4VkFvopauqdsYYm7J3CeQcpXQo2zj3vdNWLTA4GGAh05B/FJvN6vueRdbK2le3GHw4sSrNU4GchLhPdMtKutqvKS0khwGpo2cYDRyAaFJCjHNhFI6/1Ewa4xspHNc/DQCXsIHPoKk5d9bUVc4jySGW2djLBRxnU85W32EnaapHUc51Gu3fbX7E7HapBjhox2Q0JNE/zF4P2C6+mMhaS+Sf0St1pL5J/RK2pWFrMjvMlJ7BnZCXkg5HeZKT2DOyEvIEA6kwc8HodcOi3ttT+OpMHPB6HXDot7bUAV2XfYIIqm90MFRGJIpJ2tex2pw4CuBetLUS0lTFUwO2MsTg5hwxwITZpuLSHLiid2MbGxrGNaxrRgGtGAHMFlRH/Gt/44PlN7kfxpf+OD5Te5ZR6Bct5cl6lgruC5EuJpZyqWndYHVZhjNTHJGxsuHjBpdpGPAmh/Gl/44PlN7lyXPKS7XSkdSV1SJIXOa4tEYGkHEbyk2ej3FvWjUclhcRlS5hOLWDmstyltFzhroNcZ8ZvrtOtv9cAU10lVDW0sNVTPD4ZmhzHDfBUDpWtmUl1tdKKWiqthCHFwaWB2GOvWp+p6b3tRcHiS9jjQrfD3MlDKm9NsdokqW4Gof4kDTvuO/wAwGnqUMvc5znPe4ue4lznO1uJ1kruu13rrxLHJcJ9tdE0tZ4oAGJxOrmHuXCuunWKtKWy97fEbWq/ElkmvJylp6SyUbaaFkQdCxztiMNk4gEk8JSkohgyxvsEEcMVW0RxtDWjamnADQN5b/wAbZQccb8lvcqWtodzUqOe0t/iSo3UIpLBLa5LnRUlfRvhrYI54wC4NeMcDhrHAeVRf/G2UHHG/Jb3LDstb8WkGsbgRgf5Te5JT0O5pzUlJbvEJXUGsYG3ES6JhJxJaD9ES+Sf0StmtDWho1AYLWXyT+iVqyvLWZHeZKT2DOyEvJByO8yUnsGdkJeQIB1Jg54PQ64dFvban8dSYOeD0OuHRb22oArshCU8mSBlFbSSAN0NTZy2YtjkstITMD6p9yMDwH3KftWgrCzr7Qr7fr+ib3P8AJAWB4D7lnYn1T7lPi2Z+NuvWEq7Qpv6fr+gdpjmQAhB0kk4azp4ULRLgQnxBGGOpCcOQJ/2rouaTsOTKs/h05TxwWRYrLwN7A8B9yMDwH3KfULP/ADEvt+v6Jnc/yQFgeA+5GB9U+5T6sP8AJv04eKfslj2gUml8P1/QjtMLOSA1pL5J/RKxB5CPoj7LMvkn9ErRkItZkd5kpPYM7IS8kHI7zJSewZ2Ql5AgHUmDng9Drh0W9tqfx1Jg54PQ64dFvbagCuyAcNOJHMhCBxLGb6vnrsn/APWpHSPglMQeTiS3AEYnkxw6k5Uz82HmKp/xTuy1PBYLU4qN3NJcy2oPNNAmXnMuNVSUlJTU0r4m1DnbYWHAuAA0Y8GlPRMDOr/uznl/9V00iKleQyuvsNuHimxgoQhbkqwWWucwhzHuY4HQ5pwI5isIQBMmR9dNcsnKOqqnF8pDmOedbti4txPKcEspuZvfRKjH/FL/AOV6ca8+vYqNzUS6st6TzBAmHnQuNTA6ioYJnxxSse+TYHAvwIAB5NafijjOp5xtvsJO01S9FipXkU119jnctqnuGStJfJv6JW60l8k/olbYqy1mR3mSk9gzshLyQcjvMlJ7BnZCXkCAdSYOeD0OuHRb22p/JjZ3IXS5G3PYjHYw7M8zSCfoCgCuKEIQOJJzWyh1rrYcfGZUB3UWjuT0UP5G3ptku+2Tkiknbtc+H5dOh3V9ieBS9G9ksbZInNexwxa5pxBHCCsbrVvKncupykWVtNOGDZIGWOT7r9QMbA9rKqB2yiL8di7HQWnvS+hVdCvOhUVSHFHeUVJYZB9dZ7lb3EVlDPFhrdsdk33jEJO26L9RnxBWBxI1IOnXrWgh2i3f1U/Uhuz6MgBj2SODY3Bzjqa04k9SW7Tkvd7o8bVSSQxHXNUNLGj36T1BTIDhoGgciE2p2hk1/bhh/lixtFzZx2e3R2m2QUMLiWwt2OJ1uOsnrJK7EIWenNzk5S4smJJLCBRpnRla69UcIOmKmLj/ANTj/wDKkOvraa3Ur6qslbFCzW5x18g4SoZvtzfeLrPXPbsBI7BjPVYNDR7v3V7oNvJ1nWa3Je5Fu5rZ2TgWkvkn9ErdayNLmOa0YucCAOFawri1eR3mSk9gzshLyRclYnQ2emY4YFsTQRy4JaQICTr3RMrqGWCRuyY9pa4cIOgpRWHDEYIAqVlBZp7Ddqi3VDHDanfy3HU9n5XD+taTlZDL/Imlyko96KqjBMM4biWHgPC074UAX2yV9hrTSXKAxuJ8R4HiyDhaf21oFE7fxSrZcoLnZfFoqj+TjiYJBsmHq3urBJSEydONSOzNZQ5Np5RItvzi0r9i24UUsR33wkPb7jgfulynyvsE4BFzhix3pwY/uFDyFVVdEtZvMcrwO8bqoicYLtbagbKC40cg4WTsP7roFRARiJ4iOR4UCOY134mg84WNqi/TZ8IUZ9nqXKb8jp3yXQns1VONdRDh7QLnmvFqgGM9zoo+lUMH7qDNqj/TZ8IWWta38LQOYIXZ6lzm/JB3yXQmKoywsEAJ8IxS4b0AMn2CQLnnGj2JZa6F5O9LUnAfCNPvIUfIUqjotrTeWs+JzldVHuOy6XSuus4muFQ+Z7fwg4BrOYDQFxoQrWMVFYitxHbbeWCcmQGT8l/yip2bEmlpntmndvaDi1vWfoCvDJbJO55TTtbRxmOmxwfVPHijm9Y8g6yrC5H5LUeTtvZS0serS57tLnuOsk/1wbycILtFCIYGtw3l0LAGAWUCAhCEAYc0EaQke95PUF4pXwVtNHNG7W17cdPDz8qWUIAgzKLNBLE58tjqfF3oKjThyB+v34phXLJa/WvZbttVQ1o/PGNsaRw4tx+qte5rXaxiueSjgk/E0e5AFP3Oa15YTg8a2nQfctlaytyattYMKikglH/MjDvukWpzbZOTnE2mlG/4sex+yBclbd9CsM/NVk67+4Ac0jh+68v9EuTvE3/Of3oDJX5CsE3NNk6047jceeZ/evZmazJxuu2xu6TnH90BkrudGtZga6ofsKdrpn+rE0uPuCstS5vMnqYgx2mkBHDED90t0tioqZobDBGwDea0BAZK32vIfKO5vaIrc+GM/wBpUODB7vxfRSLk1mipYXNmvMpq3jTtQGxiHIRrd16ORSzHTRM/C0L2AA1IEOK32ynooWRwRMjYwYNa1oAA5l2gYallCABCEI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wgHBgkIBwgKCgkLDRYPDQwMDRsUFRAWIB0iIiAdHx8kKDQsJCYxJx8fLT0tMTU3Ojo6Iys/RD84QzQ5OjcBCgoKDQwNGg8PGjclHyU3Nzc3Nzc3Nzc3Nzc3Nzc3Nzc3Nzc3Nzc3Nzc3Nzc3Nzc3Nzc3Nzc3Nzc3Nzc3Nzc3N//AABEIAKAAoAMBIgACEQEDEQH/xAAcAAABBAMBAAAAAAAAAAAAAAAABQYHCAECBAP/xABMEAABAwIBBAwMBAMECwAAAAABAAIDBAURBgchMRITFEFRVGFxcoGy0RUiMzU2UnORkpOhsTJCU8EWI/BDRHThFyQmRWJjgpSzwtL/xAAbAQABBQEBAAAAAAAAAAAAAAAAAQIEBQYDB//EADERAAIBAwEFBgYBBQAAAAAAAAABAgMEEQUSITFBUQYUcZGhsRMWM1Nh4cEiIzRCUv/aAAwDAQACEQMRAD8AnFecszIhi7Ryr0TFztzyw5IXB0Mjo3BrcHMcQR47dRCAHablTjW5Y8JU/rfVVN3dW8eq/wDuH96zu+t49VfPd3oDBbHwlT+t9UeEqf1vqqnbvrePVXz3d6N31vHqr57u9AYLY+Eqf1vqjwnT+t9VU7d9bx6q+e7vWN3VvHqv57u9AYLax18LzgCuppBGIVSbderjbq+nrIqyqe6GRr9i6ZxDgNYIJw0jQrP5NXSG622CqgeHRzMD2nHWCgBWe9rBi4rkdcoAcC5NHOnlGbHYJ3QPAqpv5UOn8x3+oYnqVet31x119YeU1D+9AFsvCVP631R4Sp/W+qqdu+t49VfPd3o3fW8eqvnu70Bgtj4Sp/W+qPCVP631VTt31vHqr57u9G763j1V893egMFsfCVP631WRcoCcAVU3d9bx6q+e7vWklfXCNxFfVg4H+8P70AW/jkbIMW763SJklI6Sy0jnuLjtLNJ5gltAAdSYOeD0OuHRb22p/HUmDng9Drh0W9tqAK7LBOAxOgLKUsmmtflDbmvaHNNQ0FrtRCbKWymxy37hK22P9RnxBG2x/qM+IKedxUnFKf5TUbipOKU/wApvcs/8xU/tvzJnc5dSBttj/UZ8QQJGEgB7cTyqedxUnFKf5Te5Ydb6J7Sx9FTlrhgQYm6R7kvzDS/4fmHc5dSCuRS1mXyj2ulqLRO7TT/AMyHE62OJxHUe0FG+UVpfZbtLRO2RjHjQvdrcw6uvePMvGz3Ke0XGKupcNsjBGB1OBGGB5NR6lfwnGcVKPBkNrDwxzZ1L8bzlI6nieTT0OMYwOgvP4j1YAe9MwnAYk6ls5znuc6R2ye4lznHWTrJTpzfWXwldTVzsDqWkOJB1Pk3h1a/cudetGjTdSXBCwjtPCGltsf6jPiCNui/UZ8QU97mp+Lw/LCNzQcXh+WFR/MNP7b8yX3OXUgTbov1GfEEbbH+oz4gp73NBxeH5YWk1NBtMn8iH8J/sxwJY9oKbaWw/MR2cks5IKWkvkn9Eog8hH0QiXyT+iVoSGWsyO8yUnsWdkJeSDkd5kpPYM7IS8gQDqTBzweh1w6Le21P46kwc8HodcOi3ttQBXZbRSPhkZJE90cjCHNc04EEb4K1QgcS/kVd57xZBNV4OnikMT3DRs8MCDz4EYpeTPzYeYqj/FO7LU8FgdShGF1OMeGS1ovNNNghC56SshqzO2IgvglMUjcdLSP8iCoijJptcjruEDL6y+FLRuiBuNVR4vbgNLmfmH79SigEEYjUVPyiDLOzeBry/am4UtQTJBwAfmb1H6ELTaFebS+BLlvRBuqf+6ESGKSeaOGFpfLI4NY0b7idCmqwWuOzWmCijwJaMZHD87zrP9bwCZWbWy7bO+71DPEixjpsd9xHjO6gcOsqRVH12825qhF7lxH2tPC22CFyur4G3RltDsah0Dpy31WBwGnnJ+hXUqGUJQxtc95LTT4AmVnHvdbbxSUVDIYRUNc+SRv4sAQMAd7Wnqo4zqecbb7CTtNVlo0Izu4qSzx9jhcvFPcMgDAADUFrL5J/RK3Wkvkn9ErblWWsyO8yUnsGdkJeSDkd5kpPYM7IS8gQDqTBzweh1w6Le21P46kwc8HodcOi3ttQBXZCEIHEm5sPMVT/AIp3ZangmlmyhkZk9I+Rpa2aoc6Mn8wwAx5sQU7Vg9Uad3Px/gtaH00AUa0978C5eXHb34Uc9RsJsToboGD+r7EqSgoYyuY5uU9yD2kYzbIAjWCBp5lN0OnCrKpTnwaOd1JxSaJnSPlTZGX21mn2TWTsds4ZD+R3+YJSXm+vnhG3bhqH41VIMMSdL4949Wo9XCnYq6pGrZXGFxR1i1VhlnPb6OG30UFHTDCKFga3hPKeU6Si4VkFvopauqdsYYm7J3CeQcpXQo2zj3vdNWLTA4GGAh05B/FJvN6vueRdbK2le3GHw4sSrNU4GchLhPdMtKutqvKS0khwGpo2cYDRyAaFJCjHNhFI6/1Ewa4xspHNc/DQCXsIHPoKk5d9bUVc4jySGW2djLBRxnU85W32EnaapHUc51Gu3fbX7E7HapBjhox2Q0JNE/zF4P2C6+mMhaS+Sf0St1pL5J/RK2pWFrMjvMlJ7BnZCXkg5HeZKT2DOyEvIEA6kwc8HodcOi3ttT+OpMHPB6HXDot7bUAV2XfYIIqm90MFRGJIpJ2tex2pw4CuBetLUS0lTFUwO2MsTg5hwxwITZpuLSHLiid2MbGxrGNaxrRgGtGAHMFlRH/Gt/44PlN7kfxpf+OD5Te5ZR6Bct5cl6lgruC5EuJpZyqWndYHVZhjNTHJGxsuHjBpdpGPAmh/Gl/44PlN7lyXPKS7XSkdSV1SJIXOa4tEYGkHEbyk2ej3FvWjUclhcRlS5hOLWDmstyltFzhroNcZ8ZvrtOtv9cAU10lVDW0sNVTPD4ZmhzHDfBUDpWtmUl1tdKKWiqthCHFwaWB2GOvWp+p6b3tRcHiS9jjQrfD3MlDKm9NsdokqW4Gof4kDTvuO/wAwGnqUMvc5znPe4ue4lznO1uJ1kruu13rrxLHJcJ9tdE0tZ4oAGJxOrmHuXCuunWKtKWy97fEbWq/ElkmvJylp6SyUbaaFkQdCxztiMNk4gEk8JSkohgyxvsEEcMVW0RxtDWjamnADQN5b/wAbZQccb8lvcqWtodzUqOe0t/iSo3UIpLBLa5LnRUlfRvhrYI54wC4NeMcDhrHAeVRf/G2UHHG/Jb3LDstb8WkGsbgRgf5Te5JT0O5pzUlJbvEJXUGsYG3ES6JhJxJaD9ES+Sf0StmtDWho1AYLWXyT+iVqyvLWZHeZKT2DOyEvJByO8yUnsGdkJeQIB1Jg54PQ64dFvban8dSYOeD0OuHRb22oArshCU8mSBlFbSSAN0NTZy2YtjkstITMD6p9yMDwH3KftWgrCzr7Qr7fr+ib3P8AJAWB4D7lnYn1T7lPi2Z+NuvWEq7Qpv6fr+gdpjmQAhB0kk4azp4ULRLgQnxBGGOpCcOQJ/2rouaTsOTKs/h05TxwWRYrLwN7A8B9yMDwH3KfULP/ADEvt+v6Jnc/yQFgeA+5GB9U+5T6sP8AJv04eKfslj2gUml8P1/QjtMLOSA1pL5J/RKxB5CPoj7LMvkn9ErRkItZkd5kpPYM7IS8kHI7zJSewZ2Ql5AgHUmDng9Drh0W9tqfx1Jg54PQ64dFvbagCuyAcNOJHMhCBxLGb6vnrsn/APWpHSPglMQeTiS3AEYnkxw6k5Uz82HmKp/xTuy1PBYLU4qN3NJcy2oPNNAmXnMuNVSUlJTU0r4m1DnbYWHAuAA0Y8GlPRMDOr/uznl/9V00iKleQyuvsNuHimxgoQhbkqwWWucwhzHuY4HQ5pwI5isIQBMmR9dNcsnKOqqnF8pDmOedbti4txPKcEspuZvfRKjH/FL/AOV6ca8+vYqNzUS6st6TzBAmHnQuNTA6ioYJnxxSse+TYHAvwIAB5NafijjOp5xtvsJO01S9FipXkU119jnctqnuGStJfJv6JW60l8k/olbYqy1mR3mSk9gzshLyQcjvMlJ7BnZCXkCAdSYOeD0OuHRb22p/JjZ3IXS5G3PYjHYw7M8zSCfoCgCuKEIQOJJzWyh1rrYcfGZUB3UWjuT0UP5G3ptku+2Tkiknbtc+H5dOh3V9ieBS9G9ksbZInNexwxa5pxBHCCsbrVvKncupykWVtNOGDZIGWOT7r9QMbA9rKqB2yiL8di7HQWnvS+hVdCvOhUVSHFHeUVJYZB9dZ7lb3EVlDPFhrdsdk33jEJO26L9RnxBWBxI1IOnXrWgh2i3f1U/Uhuz6MgBj2SODY3Bzjqa04k9SW7Tkvd7o8bVSSQxHXNUNLGj36T1BTIDhoGgciE2p2hk1/bhh/lixtFzZx2e3R2m2QUMLiWwt2OJ1uOsnrJK7EIWenNzk5S4smJJLCBRpnRla69UcIOmKmLj/ANTj/wDKkOvraa3Ur6qslbFCzW5x18g4SoZvtzfeLrPXPbsBI7BjPVYNDR7v3V7oNvJ1nWa3Je5Fu5rZ2TgWkvkn9ErdayNLmOa0YucCAOFawri1eR3mSk9gzshLyRclYnQ2emY4YFsTQRy4JaQICTr3RMrqGWCRuyY9pa4cIOgpRWHDEYIAqVlBZp7Ddqi3VDHDanfy3HU9n5XD+taTlZDL/Imlyko96KqjBMM4biWHgPC074UAX2yV9hrTSXKAxuJ8R4HiyDhaf21oFE7fxSrZcoLnZfFoqj+TjiYJBsmHq3urBJSEydONSOzNZQ5Np5RItvzi0r9i24UUsR33wkPb7jgfulynyvsE4BFzhix3pwY/uFDyFVVdEtZvMcrwO8bqoicYLtbagbKC40cg4WTsP7roFRARiJ4iOR4UCOY134mg84WNqi/TZ8IUZ9nqXKb8jp3yXQns1VONdRDh7QLnmvFqgGM9zoo+lUMH7qDNqj/TZ8IWWta38LQOYIXZ6lzm/JB3yXQmKoywsEAJ8IxS4b0AMn2CQLnnGj2JZa6F5O9LUnAfCNPvIUfIUqjotrTeWs+JzldVHuOy6XSuus4muFQ+Z7fwg4BrOYDQFxoQrWMVFYitxHbbeWCcmQGT8l/yip2bEmlpntmndvaDi1vWfoCvDJbJO55TTtbRxmOmxwfVPHijm9Y8g6yrC5H5LUeTtvZS0serS57tLnuOsk/1wbycILtFCIYGtw3l0LAGAWUCAhCEAYc0EaQke95PUF4pXwVtNHNG7W17cdPDz8qWUIAgzKLNBLE58tjqfF3oKjThyB+v34phXLJa/WvZbttVQ1o/PGNsaRw4tx+qte5rXaxiueSjgk/E0e5AFP3Oa15YTg8a2nQfctlaytyattYMKikglH/MjDvukWpzbZOTnE2mlG/4sex+yBclbd9CsM/NVk67+4Ac0jh+68v9EuTvE3/Of3oDJX5CsE3NNk6047jceeZ/evZmazJxuu2xu6TnH90BkrudGtZga6ofsKdrpn+rE0uPuCstS5vMnqYgx2mkBHDED90t0tioqZobDBGwDea0BAZK32vIfKO5vaIrc+GM/wBpUODB7vxfRSLk1mipYXNmvMpq3jTtQGxiHIRrd16ORSzHTRM/C0L2AA1IEOK32ynooWRwRMjYwYNa1oAA5l2gYallCABCEIA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3" name="Picture 5" descr="C:\Users\Nguyen\Desktop\mizzou_logo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2"/>
            <a:ext cx="612774" cy="612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685800" y="612776"/>
            <a:ext cx="8077200" cy="0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052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1644" y="7937"/>
            <a:ext cx="7191756" cy="604839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err="1" smtClean="0"/>
              <a:t>ECReg</a:t>
            </a:r>
            <a:r>
              <a:rPr lang="en-US" b="1" dirty="0" smtClean="0"/>
              <a:t> Classification Result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60960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Classification performances of energy functions with different energy scores obtained from OPUS-CA, DOPE, DFIRE, and RW, respectively.</a:t>
            </a:r>
            <a:endParaRPr lang="en-US" sz="2800" dirty="0"/>
          </a:p>
          <a:p>
            <a:r>
              <a:rPr lang="en-US" sz="2000" dirty="0"/>
              <a:t>Classifier using </a:t>
            </a:r>
            <a:r>
              <a:rPr lang="en-US" sz="2000" dirty="0" smtClean="0"/>
              <a:t>DFIRE scores </a:t>
            </a:r>
            <a:r>
              <a:rPr lang="en-US" sz="2000" dirty="0"/>
              <a:t>achieves best </a:t>
            </a:r>
            <a:r>
              <a:rPr lang="en-US" sz="2000" dirty="0" smtClean="0"/>
              <a:t>accuracy</a:t>
            </a:r>
          </a:p>
          <a:p>
            <a:endParaRPr lang="en-US" sz="2400" dirty="0"/>
          </a:p>
        </p:txBody>
      </p:sp>
      <p:sp>
        <p:nvSpPr>
          <p:cNvPr id="4" name="AutoShape 2" descr="data:image/jpeg;base64,/9j/4AAQSkZJRgABAQAAAQABAAD/2wCEAAkGBwgHBgkIBwgKCgkLDRYPDQwMDRsUFRAWIB0iIiAdHx8kKDQsJCYxJx8fLT0tMTU3Ojo6Iys/RD84QzQ5OjcBCgoKDQwNGg8PGjclHyU3Nzc3Nzc3Nzc3Nzc3Nzc3Nzc3Nzc3Nzc3Nzc3Nzc3Nzc3Nzc3Nzc3Nzc3Nzc3Nzc3N//AABEIAKAAoAMBIgACEQEDEQH/xAAcAAABBAMBAAAAAAAAAAAAAAAABQYHCAECBAP/xABMEAABAwIBBAwMBAMECwAAAAABAAIDBAURBgchMRITFEFRVGFxcoGy0RUiMzU2UnORkpOhsTJCU8EWI/BDRHThFyQmRWJjgpSzwtL/xAAbAQABBQEBAAAAAAAAAAAAAAAAAQIEBQYDB//EADERAAIBAwEFBgYBBQAAAAAAAAABAgMEEQUSITFBUQYUcZGhsRMWM1Nh4cEiIzRCUv/aAAwDAQACEQMRAD8AnFecszIhi7Ryr0TFztzyw5IXB0Mjo3BrcHMcQR47dRCAHablTjW5Y8JU/rfVVN3dW8eq/wDuH96zu+t49VfPd3oDBbHwlT+t9UeEqf1vqqnbvrePVXz3d6N31vHqr57u9AYLY+Eqf1vqjwnT+t9VU7d9bx6q+e7vWN3VvHqv57u9AYLax18LzgCuppBGIVSbderjbq+nrIqyqe6GRr9i6ZxDgNYIJw0jQrP5NXSG622CqgeHRzMD2nHWCgBWe9rBi4rkdcoAcC5NHOnlGbHYJ3QPAqpv5UOn8x3+oYnqVet31x119YeU1D+9AFsvCVP631R4Sp/W+qqdu+t49VfPd3o3fW8eqvnu70Bgtj4Sp/W+qPCVP631VTt31vHqr57u9G763j1V893egMFsfCVP631WRcoCcAVU3d9bx6q+e7vWklfXCNxFfVg4H+8P70AW/jkbIMW763SJklI6Sy0jnuLjtLNJ5gltAAdSYOeD0OuHRb22p/HUmDng9Drh0W9tqAK7LBOAxOgLKUsmmtflDbmvaHNNQ0FrtRCbKWymxy37hK22P9RnxBG2x/qM+IKedxUnFKf5TUbipOKU/wApvcs/8xU/tvzJnc5dSBttj/UZ8QQJGEgB7cTyqedxUnFKf5Te5Ydb6J7Sx9FTlrhgQYm6R7kvzDS/4fmHc5dSCuRS1mXyj2ulqLRO7TT/AMyHE62OJxHUe0FG+UVpfZbtLRO2RjHjQvdrcw6uvePMvGz3Ke0XGKupcNsjBGB1OBGGB5NR6lfwnGcVKPBkNrDwxzZ1L8bzlI6nieTT0OMYwOgvP4j1YAe9MwnAYk6ls5znuc6R2ye4lznHWTrJTpzfWXwldTVzsDqWkOJB1Pk3h1a/cudetGjTdSXBCwjtPCGltsf6jPiCNui/UZ8QU97mp+Lw/LCNzQcXh+WFR/MNP7b8yX3OXUgTbov1GfEEbbH+oz4gp73NBxeH5YWk1NBtMn8iH8J/sxwJY9oKbaWw/MR2cks5IKWkvkn9Eog8hH0QiXyT+iVoSGWsyO8yUnsWdkJeSDkd5kpPYM7IS8gQDqTBzweh1w6Le21P46kwc8HodcOi3ttQBXZbRSPhkZJE90cjCHNc04EEb4K1QgcS/kVd57xZBNV4OnikMT3DRs8MCDz4EYpeTPzYeYqj/FO7LU8FgdShGF1OMeGS1ovNNNghC56SshqzO2IgvglMUjcdLSP8iCoijJptcjruEDL6y+FLRuiBuNVR4vbgNLmfmH79SigEEYjUVPyiDLOzeBry/am4UtQTJBwAfmb1H6ELTaFebS+BLlvRBuqf+6ESGKSeaOGFpfLI4NY0b7idCmqwWuOzWmCijwJaMZHD87zrP9bwCZWbWy7bO+71DPEixjpsd9xHjO6gcOsqRVH12825qhF7lxH2tPC22CFyur4G3RltDsah0Dpy31WBwGnnJ+hXUqGUJQxtc95LTT4AmVnHvdbbxSUVDIYRUNc+SRv4sAQMAd7Wnqo4zqecbb7CTtNVlo0Izu4qSzx9jhcvFPcMgDAADUFrL5J/RK3Wkvkn9ErblWWsyO8yUnsGdkJeSDkd5kpPYM7IS8gQDqTBzweh1w6Le21P46kwc8HodcOi3ttQBXZCEIHEm5sPMVT/AIp3ZangmlmyhkZk9I+Rpa2aoc6Mn8wwAx5sQU7Vg9Uad3Px/gtaH00AUa0978C5eXHb34Uc9RsJsToboGD+r7EqSgoYyuY5uU9yD2kYzbIAjWCBp5lN0OnCrKpTnwaOd1JxSaJnSPlTZGX21mn2TWTsds4ZD+R3+YJSXm+vnhG3bhqH41VIMMSdL4949Wo9XCnYq6pGrZXGFxR1i1VhlnPb6OG30UFHTDCKFga3hPKeU6Si4VkFvopauqdsYYm7J3CeQcpXQo2zj3vdNWLTA4GGAh05B/FJvN6vueRdbK2le3GHw4sSrNU4GchLhPdMtKutqvKS0khwGpo2cYDRyAaFJCjHNhFI6/1Ewa4xspHNc/DQCXsIHPoKk5d9bUVc4jySGW2djLBRxnU85W32EnaapHUc51Gu3fbX7E7HapBjhox2Q0JNE/zF4P2C6+mMhaS+Sf0St1pL5J/RK2pWFrMjvMlJ7BnZCXkg5HeZKT2DOyEvIEA6kwc8HodcOi3ttT+OpMHPB6HXDot7bUAV2XfYIIqm90MFRGJIpJ2tex2pw4CuBetLUS0lTFUwO2MsTg5hwxwITZpuLSHLiid2MbGxrGNaxrRgGtGAHMFlRH/Gt/44PlN7kfxpf+OD5Te5ZR6Bct5cl6lgruC5EuJpZyqWndYHVZhjNTHJGxsuHjBpdpGPAmh/Gl/44PlN7lyXPKS7XSkdSV1SJIXOa4tEYGkHEbyk2ej3FvWjUclhcRlS5hOLWDmstyltFzhroNcZ8ZvrtOtv9cAU10lVDW0sNVTPD4ZmhzHDfBUDpWtmUl1tdKKWiqthCHFwaWB2GOvWp+p6b3tRcHiS9jjQrfD3MlDKm9NsdokqW4Gof4kDTvuO/wAwGnqUMvc5znPe4ue4lznO1uJ1kruu13rrxLHJcJ9tdE0tZ4oAGJxOrmHuXCuunWKtKWy97fEbWq/ElkmvJylp6SyUbaaFkQdCxztiMNk4gEk8JSkohgyxvsEEcMVW0RxtDWjamnADQN5b/wAbZQccb8lvcqWtodzUqOe0t/iSo3UIpLBLa5LnRUlfRvhrYI54wC4NeMcDhrHAeVRf/G2UHHG/Jb3LDstb8WkGsbgRgf5Te5JT0O5pzUlJbvEJXUGsYG3ES6JhJxJaD9ES+Sf0StmtDWho1AYLWXyT+iVqyvLWZHeZKT2DOyEvJByO8yUnsGdkJeQIB1Jg54PQ64dFvban8dSYOeD0OuHRb22oArshCU8mSBlFbSSAN0NTZy2YtjkstITMD6p9yMDwH3KftWgrCzr7Qr7fr+ib3P8AJAWB4D7lnYn1T7lPi2Z+NuvWEq7Qpv6fr+gdpjmQAhB0kk4azp4ULRLgQnxBGGOpCcOQJ/2rouaTsOTKs/h05TxwWRYrLwN7A8B9yMDwH3KfULP/ADEvt+v6Jnc/yQFgeA+5GB9U+5T6sP8AJv04eKfslj2gUml8P1/QjtMLOSA1pL5J/RKxB5CPoj7LMvkn9ErRkItZkd5kpPYM7IS8kHI7zJSewZ2Ql5AgHUmDng9Drh0W9tqfx1Jg54PQ64dFvbagCuyAcNOJHMhCBxLGb6vnrsn/APWpHSPglMQeTiS3AEYnkxw6k5Uz82HmKp/xTuy1PBYLU4qN3NJcy2oPNNAmXnMuNVSUlJTU0r4m1DnbYWHAuAA0Y8GlPRMDOr/uznl/9V00iKleQyuvsNuHimxgoQhbkqwWWucwhzHuY4HQ5pwI5isIQBMmR9dNcsnKOqqnF8pDmOedbti4txPKcEspuZvfRKjH/FL/AOV6ca8+vYqNzUS6st6TzBAmHnQuNTA6ioYJnxxSse+TYHAvwIAB5NafijjOp5xtvsJO01S9FipXkU119jnctqnuGStJfJv6JW60l8k/olbYqy1mR3mSk9gzshLyQcjvMlJ7BnZCXkCAdSYOeD0OuHRb22p/JjZ3IXS5G3PYjHYw7M8zSCfoCgCuKEIQOJJzWyh1rrYcfGZUB3UWjuT0UP5G3ptku+2Tkiknbtc+H5dOh3V9ieBS9G9ksbZInNexwxa5pxBHCCsbrVvKncupykWVtNOGDZIGWOT7r9QMbA9rKqB2yiL8di7HQWnvS+hVdCvOhUVSHFHeUVJYZB9dZ7lb3EVlDPFhrdsdk33jEJO26L9RnxBWBxI1IOnXrWgh2i3f1U/Uhuz6MgBj2SODY3Bzjqa04k9SW7Tkvd7o8bVSSQxHXNUNLGj36T1BTIDhoGgciE2p2hk1/bhh/lixtFzZx2e3R2m2QUMLiWwt2OJ1uOsnrJK7EIWenNzk5S4smJJLCBRpnRla69UcIOmKmLj/ANTj/wDKkOvraa3Ur6qslbFCzW5x18g4SoZvtzfeLrPXPbsBI7BjPVYNDR7v3V7oNvJ1nWa3Je5Fu5rZ2TgWkvkn9ErdayNLmOa0YucCAOFawri1eR3mSk9gzshLyRclYnQ2emY4YFsTQRy4JaQICTr3RMrqGWCRuyY9pa4cIOgpRWHDEYIAqVlBZp7Ddqi3VDHDanfy3HU9n5XD+taTlZDL/Imlyko96KqjBMM4biWHgPC074UAX2yV9hrTSXKAxuJ8R4HiyDhaf21oFE7fxSrZcoLnZfFoqj+TjiYJBsmHq3urBJSEydONSOzNZQ5Np5RItvzi0r9i24UUsR33wkPb7jgfulynyvsE4BFzhix3pwY/uFDyFVVdEtZvMcrwO8bqoicYLtbagbKC40cg4WTsP7roFRARiJ4iOR4UCOY134mg84WNqi/TZ8IUZ9nqXKb8jp3yXQns1VONdRDh7QLnmvFqgGM9zoo+lUMH7qDNqj/TZ8IWWta38LQOYIXZ6lzm/JB3yXQmKoywsEAJ8IxS4b0AMn2CQLnnGj2JZa6F5O9LUnAfCNPvIUfIUqjotrTeWs+JzldVHuOy6XSuus4muFQ+Z7fwg4BrOYDQFxoQrWMVFYitxHbbeWCcmQGT8l/yip2bEmlpntmndvaDi1vWfoCvDJbJO55TTtbRxmOmxwfVPHijm9Y8g6yrC5H5LUeTtvZS0serS57tLnuOsk/1wbycILtFCIYGtw3l0LAGAWUCAhCEAYc0EaQke95PUF4pXwVtNHNG7W17cdPDz8qWUIAgzKLNBLE58tjqfF3oKjThyB+v34phXLJa/WvZbttVQ1o/PGNsaRw4tx+qte5rXaxiueSjgk/E0e5AFP3Oa15YTg8a2nQfctlaytyattYMKikglH/MjDvukWpzbZOTnE2mlG/4sex+yBclbd9CsM/NVk67+4Ac0jh+68v9EuTvE3/Of3oDJX5CsE3NNk6047jceeZ/evZmazJxuu2xu6TnH90BkrudGtZga6ofsKdrpn+rE0uPuCstS5vMnqYgx2mkBHDED90t0tioqZobDBGwDea0BAZK32vIfKO5vaIrc+GM/wBpUODB7vxfRSLk1mipYXNmvMpq3jTtQGxiHIRrd16ORSzHTRM/C0L2AA1IEOK32ynooWRwRMjYwYNa1oAA5l2gYallCABCEI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wgHBgkIBwgKCgkLDRYPDQwMDRsUFRAWIB0iIiAdHx8kKDQsJCYxJx8fLT0tMTU3Ojo6Iys/RD84QzQ5OjcBCgoKDQwNGg8PGjclHyU3Nzc3Nzc3Nzc3Nzc3Nzc3Nzc3Nzc3Nzc3Nzc3Nzc3Nzc3Nzc3Nzc3Nzc3Nzc3Nzc3N//AABEIAKAAoAMBIgACEQEDEQH/xAAcAAABBAMBAAAAAAAAAAAAAAAABQYHCAECBAP/xABMEAABAwIBBAwMBAMECwAAAAABAAIDBAURBgchMRITFEFRVGFxcoGy0RUiMzU2UnORkpOhsTJCU8EWI/BDRHThFyQmRWJjgpSzwtL/xAAbAQABBQEBAAAAAAAAAAAAAAAAAQIEBQYDB//EADERAAIBAwEFBgYBBQAAAAAAAAABAgMEEQUSITFBUQYUcZGhsRMWM1Nh4cEiIzRCUv/aAAwDAQACEQMRAD8AnFecszIhi7Ryr0TFztzyw5IXB0Mjo3BrcHMcQR47dRCAHablTjW5Y8JU/rfVVN3dW8eq/wDuH96zu+t49VfPd3oDBbHwlT+t9UeEqf1vqqnbvrePVXz3d6N31vHqr57u9AYLY+Eqf1vqjwnT+t9VU7d9bx6q+e7vWN3VvHqv57u9AYLax18LzgCuppBGIVSbderjbq+nrIqyqe6GRr9i6ZxDgNYIJw0jQrP5NXSG622CqgeHRzMD2nHWCgBWe9rBi4rkdcoAcC5NHOnlGbHYJ3QPAqpv5UOn8x3+oYnqVet31x119YeU1D+9AFsvCVP631R4Sp/W+qqdu+t49VfPd3o3fW8eqvnu70Bgtj4Sp/W+qPCVP631VTt31vHqr57u9G763j1V893egMFsfCVP631WRcoCcAVU3d9bx6q+e7vWklfXCNxFfVg4H+8P70AW/jkbIMW763SJklI6Sy0jnuLjtLNJ5gltAAdSYOeD0OuHRb22p/HUmDng9Drh0W9tqAK7LBOAxOgLKUsmmtflDbmvaHNNQ0FrtRCbKWymxy37hK22P9RnxBG2x/qM+IKedxUnFKf5TUbipOKU/wApvcs/8xU/tvzJnc5dSBttj/UZ8QQJGEgB7cTyqedxUnFKf5Te5Ydb6J7Sx9FTlrhgQYm6R7kvzDS/4fmHc5dSCuRS1mXyj2ulqLRO7TT/AMyHE62OJxHUe0FG+UVpfZbtLRO2RjHjQvdrcw6uvePMvGz3Ke0XGKupcNsjBGB1OBGGB5NR6lfwnGcVKPBkNrDwxzZ1L8bzlI6nieTT0OMYwOgvP4j1YAe9MwnAYk6ls5znuc6R2ye4lznHWTrJTpzfWXwldTVzsDqWkOJB1Pk3h1a/cudetGjTdSXBCwjtPCGltsf6jPiCNui/UZ8QU97mp+Lw/LCNzQcXh+WFR/MNP7b8yX3OXUgTbov1GfEEbbH+oz4gp73NBxeH5YWk1NBtMn8iH8J/sxwJY9oKbaWw/MR2cks5IKWkvkn9Eog8hH0QiXyT+iVoSGWsyO8yUnsWdkJeSDkd5kpPYM7IS8gQDqTBzweh1w6Le21P46kwc8HodcOi3ttQBXZbRSPhkZJE90cjCHNc04EEb4K1QgcS/kVd57xZBNV4OnikMT3DRs8MCDz4EYpeTPzYeYqj/FO7LU8FgdShGF1OMeGS1ovNNNghC56SshqzO2IgvglMUjcdLSP8iCoijJptcjruEDL6y+FLRuiBuNVR4vbgNLmfmH79SigEEYjUVPyiDLOzeBry/am4UtQTJBwAfmb1H6ELTaFebS+BLlvRBuqf+6ESGKSeaOGFpfLI4NY0b7idCmqwWuOzWmCijwJaMZHD87zrP9bwCZWbWy7bO+71DPEixjpsd9xHjO6gcOsqRVH12825qhF7lxH2tPC22CFyur4G3RltDsah0Dpy31WBwGnnJ+hXUqGUJQxtc95LTT4AmVnHvdbbxSUVDIYRUNc+SRv4sAQMAd7Wnqo4zqecbb7CTtNVlo0Izu4qSzx9jhcvFPcMgDAADUFrL5J/RK3Wkvkn9ErblWWsyO8yUnsGdkJeSDkd5kpPYM7IS8gQDqTBzweh1w6Le21P46kwc8HodcOi3ttQBXZCEIHEm5sPMVT/AIp3ZangmlmyhkZk9I+Rpa2aoc6Mn8wwAx5sQU7Vg9Uad3Px/gtaH00AUa0978C5eXHb34Uc9RsJsToboGD+r7EqSgoYyuY5uU9yD2kYzbIAjWCBp5lN0OnCrKpTnwaOd1JxSaJnSPlTZGX21mn2TWTsds4ZD+R3+YJSXm+vnhG3bhqH41VIMMSdL4949Wo9XCnYq6pGrZXGFxR1i1VhlnPb6OG30UFHTDCKFga3hPKeU6Si4VkFvopauqdsYYm7J3CeQcpXQo2zj3vdNWLTA4GGAh05B/FJvN6vueRdbK2le3GHw4sSrNU4GchLhPdMtKutqvKS0khwGpo2cYDRyAaFJCjHNhFI6/1Ewa4xspHNc/DQCXsIHPoKk5d9bUVc4jySGW2djLBRxnU85W32EnaapHUc51Gu3fbX7E7HapBjhox2Q0JNE/zF4P2C6+mMhaS+Sf0St1pL5J/RK2pWFrMjvMlJ7BnZCXkg5HeZKT2DOyEvIEA6kwc8HodcOi3ttT+OpMHPB6HXDot7bUAV2XfYIIqm90MFRGJIpJ2tex2pw4CuBetLUS0lTFUwO2MsTg5hwxwITZpuLSHLiid2MbGxrGNaxrRgGtGAHMFlRH/Gt/44PlN7kfxpf+OD5Te5ZR6Bct5cl6lgruC5EuJpZyqWndYHVZhjNTHJGxsuHjBpdpGPAmh/Gl/44PlN7lyXPKS7XSkdSV1SJIXOa4tEYGkHEbyk2ej3FvWjUclhcRlS5hOLWDmstyltFzhroNcZ8ZvrtOtv9cAU10lVDW0sNVTPD4ZmhzHDfBUDpWtmUl1tdKKWiqthCHFwaWB2GOvWp+p6b3tRcHiS9jjQrfD3MlDKm9NsdokqW4Gof4kDTvuO/wAwGnqUMvc5znPe4ue4lznO1uJ1kruu13rrxLHJcJ9tdE0tZ4oAGJxOrmHuXCuunWKtKWy97fEbWq/ElkmvJylp6SyUbaaFkQdCxztiMNk4gEk8JSkohgyxvsEEcMVW0RxtDWjamnADQN5b/wAbZQccb8lvcqWtodzUqOe0t/iSo3UIpLBLa5LnRUlfRvhrYI54wC4NeMcDhrHAeVRf/G2UHHG/Jb3LDstb8WkGsbgRgf5Te5JT0O5pzUlJbvEJXUGsYG3ES6JhJxJaD9ES+Sf0StmtDWho1AYLWXyT+iVqyvLWZHeZKT2DOyEvJByO8yUnsGdkJeQIB1Jg54PQ64dFvban8dSYOeD0OuHRb22oArshCU8mSBlFbSSAN0NTZy2YtjkstITMD6p9yMDwH3KftWgrCzr7Qr7fr+ib3P8AJAWB4D7lnYn1T7lPi2Z+NuvWEq7Qpv6fr+gdpjmQAhB0kk4azp4ULRLgQnxBGGOpCcOQJ/2rouaTsOTKs/h05TxwWRYrLwN7A8B9yMDwH3KfULP/ADEvt+v6Jnc/yQFgeA+5GB9U+5T6sP8AJv04eKfslj2gUml8P1/QjtMLOSA1pL5J/RKxB5CPoj7LMvkn9ErRkItZkd5kpPYM7IS8kHI7zJSewZ2Ql5AgHUmDng9Drh0W9tqfx1Jg54PQ64dFvbagCuyAcNOJHMhCBxLGb6vnrsn/APWpHSPglMQeTiS3AEYnkxw6k5Uz82HmKp/xTuy1PBYLU4qN3NJcy2oPNNAmXnMuNVSUlJTU0r4m1DnbYWHAuAA0Y8GlPRMDOr/uznl/9V00iKleQyuvsNuHimxgoQhbkqwWWucwhzHuY4HQ5pwI5isIQBMmR9dNcsnKOqqnF8pDmOedbti4txPKcEspuZvfRKjH/FL/AOV6ca8+vYqNzUS6st6TzBAmHnQuNTA6ioYJnxxSse+TYHAvwIAB5NafijjOp5xtvsJO01S9FipXkU119jnctqnuGStJfJv6JW60l8k/olbYqy1mR3mSk9gzshLyQcjvMlJ7BnZCXkCAdSYOeD0OuHRb22p/JjZ3IXS5G3PYjHYw7M8zSCfoCgCuKEIQOJJzWyh1rrYcfGZUB3UWjuT0UP5G3ptku+2Tkiknbtc+H5dOh3V9ieBS9G9ksbZInNexwxa5pxBHCCsbrVvKncupykWVtNOGDZIGWOT7r9QMbA9rKqB2yiL8di7HQWnvS+hVdCvOhUVSHFHeUVJYZB9dZ7lb3EVlDPFhrdsdk33jEJO26L9RnxBWBxI1IOnXrWgh2i3f1U/Uhuz6MgBj2SODY3Bzjqa04k9SW7Tkvd7o8bVSSQxHXNUNLGj36T1BTIDhoGgciE2p2hk1/bhh/lixtFzZx2e3R2m2QUMLiWwt2OJ1uOsnrJK7EIWenNzk5S4smJJLCBRpnRla69UcIOmKmLj/ANTj/wDKkOvraa3Ur6qslbFCzW5x18g4SoZvtzfeLrPXPbsBI7BjPVYNDR7v3V7oNvJ1nWa3Je5Fu5rZ2TgWkvkn9ErdayNLmOa0YucCAOFawri1eR3mSk9gzshLyRclYnQ2emY4YFsTQRy4JaQICTr3RMrqGWCRuyY9pa4cIOgpRWHDEYIAqVlBZp7Ddqi3VDHDanfy3HU9n5XD+taTlZDL/Imlyko96KqjBMM4biWHgPC074UAX2yV9hrTSXKAxuJ8R4HiyDhaf21oFE7fxSrZcoLnZfFoqj+TjiYJBsmHq3urBJSEydONSOzNZQ5Np5RItvzi0r9i24UUsR33wkPb7jgfulynyvsE4BFzhix3pwY/uFDyFVVdEtZvMcrwO8bqoicYLtbagbKC40cg4WTsP7roFRARiJ4iOR4UCOY134mg84WNqi/TZ8IUZ9nqXKb8jp3yXQns1VONdRDh7QLnmvFqgGM9zoo+lUMH7qDNqj/TZ8IWWta38LQOYIXZ6lzm/JB3yXQmKoywsEAJ8IxS4b0AMn2CQLnnGj2JZa6F5O9LUnAfCNPvIUfIUqjotrTeWs+JzldVHuOy6XSuus4muFQ+Z7fwg4BrOYDQFxoQrWMVFYitxHbbeWCcmQGT8l/yip2bEmlpntmndvaDi1vWfoCvDJbJO55TTtbRxmOmxwfVPHijm9Y8g6yrC5H5LUeTtvZS0serS57tLnuOsk/1wbycILtFCIYGtw3l0LAGAWUCAhCEAYc0EaQke95PUF4pXwVtNHNG7W17cdPDz8qWUIAgzKLNBLE58tjqfF3oKjThyB+v34phXLJa/WvZbttVQ1o/PGNsaRw4tx+qte5rXaxiueSjgk/E0e5AFP3Oa15YTg8a2nQfctlaytyattYMKikglH/MjDvukWpzbZOTnE2mlG/4sex+yBclbd9CsM/NVk67+4Ac0jh+68v9EuTvE3/Of3oDJX5CsE3NNk6047jceeZ/evZmazJxuu2xu6TnH90BkrudGtZga6ofsKdrpn+rE0uPuCstS5vMnqYgx2mkBHDED90t0tioqZobDBGwDea0BAZK32vIfKO5vaIrc+GM/wBpUODB7vxfRSLk1mipYXNmvMpq3jTtQGxiHIRrd16ORSzHTRM/C0L2AA1IEOK32ynooWRwRMjYwYNa1oAA5l2gYallCABCEIA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3" name="Picture 5" descr="C:\Users\Nguyen\Desktop\mizzou_logo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2"/>
            <a:ext cx="612774" cy="612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685800" y="612776"/>
            <a:ext cx="8077200" cy="0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555511216"/>
              </p:ext>
            </p:extLst>
          </p:nvPr>
        </p:nvGraphicFramePr>
        <p:xfrm>
          <a:off x="1219200" y="1981200"/>
          <a:ext cx="67056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2759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1644" y="7937"/>
            <a:ext cx="8106156" cy="604839"/>
          </a:xfrm>
        </p:spPr>
        <p:txBody>
          <a:bodyPr>
            <a:noAutofit/>
          </a:bodyPr>
          <a:lstStyle/>
          <a:p>
            <a:pPr algn="l"/>
            <a:r>
              <a:rPr lang="en-US" sz="3600" b="1" dirty="0" smtClean="0"/>
              <a:t>DL-Pro &amp; FFNN-Pro Classification Results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6096000"/>
          </a:xfrm>
        </p:spPr>
        <p:txBody>
          <a:bodyPr>
            <a:normAutofit/>
          </a:bodyPr>
          <a:lstStyle/>
          <a:p>
            <a:r>
              <a:rPr lang="en-US" sz="2000" dirty="0"/>
              <a:t>Classification performance of DL-Pro1 </a:t>
            </a:r>
            <a:r>
              <a:rPr lang="en-US" sz="2000" dirty="0" smtClean="0"/>
              <a:t>(one hidden-layer </a:t>
            </a:r>
            <a:r>
              <a:rPr lang="en-US" sz="2000" dirty="0"/>
              <a:t>configurations), DL-Pro2 </a:t>
            </a:r>
            <a:r>
              <a:rPr lang="en-US" sz="2000" dirty="0" smtClean="0"/>
              <a:t>(two hidden-layer </a:t>
            </a:r>
            <a:r>
              <a:rPr lang="en-US" sz="2000" dirty="0"/>
              <a:t>configurations), and </a:t>
            </a:r>
            <a:r>
              <a:rPr lang="en-US" sz="2000" dirty="0" smtClean="0"/>
              <a:t>FFNN-Pro </a:t>
            </a:r>
            <a:r>
              <a:rPr lang="en-US" sz="2000" dirty="0"/>
              <a:t>with various hidden units</a:t>
            </a:r>
          </a:p>
          <a:p>
            <a:r>
              <a:rPr lang="en-US" sz="2000" dirty="0" smtClean="0"/>
              <a:t>DL-Pro with one hidden-layer and 100 hidden units achieves best accuracy</a:t>
            </a:r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endParaRPr lang="en-US" sz="2000" dirty="0"/>
          </a:p>
        </p:txBody>
      </p:sp>
      <p:sp>
        <p:nvSpPr>
          <p:cNvPr id="4" name="AutoShape 2" descr="data:image/jpeg;base64,/9j/4AAQSkZJRgABAQAAAQABAAD/2wCEAAkGBwgHBgkIBwgKCgkLDRYPDQwMDRsUFRAWIB0iIiAdHx8kKDQsJCYxJx8fLT0tMTU3Ojo6Iys/RD84QzQ5OjcBCgoKDQwNGg8PGjclHyU3Nzc3Nzc3Nzc3Nzc3Nzc3Nzc3Nzc3Nzc3Nzc3Nzc3Nzc3Nzc3Nzc3Nzc3Nzc3Nzc3N//AABEIAKAAoAMBIgACEQEDEQH/xAAcAAABBAMBAAAAAAAAAAAAAAAABQYHCAECBAP/xABMEAABAwIBBAwMBAMECwAAAAABAAIDBAURBgchMRITFEFRVGFxcoGy0RUiMzU2UnORkpOhsTJCU8EWI/BDRHThFyQmRWJjgpSzwtL/xAAbAQABBQEBAAAAAAAAAAAAAAAAAQIEBQYDB//EADERAAIBAwEFBgYBBQAAAAAAAAABAgMEEQUSITFBUQYUcZGhsRMWM1Nh4cEiIzRCUv/aAAwDAQACEQMRAD8AnFecszIhi7Ryr0TFztzyw5IXB0Mjo3BrcHMcQR47dRCAHablTjW5Y8JU/rfVVN3dW8eq/wDuH96zu+t49VfPd3oDBbHwlT+t9UeEqf1vqqnbvrePVXz3d6N31vHqr57u9AYLY+Eqf1vqjwnT+t9VU7d9bx6q+e7vWN3VvHqv57u9AYLax18LzgCuppBGIVSbderjbq+nrIqyqe6GRr9i6ZxDgNYIJw0jQrP5NXSG622CqgeHRzMD2nHWCgBWe9rBi4rkdcoAcC5NHOnlGbHYJ3QPAqpv5UOn8x3+oYnqVet31x119YeU1D+9AFsvCVP631R4Sp/W+qqdu+t49VfPd3o3fW8eqvnu70Bgtj4Sp/W+qPCVP631VTt31vHqr57u9G763j1V893egMFsfCVP631WRcoCcAVU3d9bx6q+e7vWklfXCNxFfVg4H+8P70AW/jkbIMW763SJklI6Sy0jnuLjtLNJ5gltAAdSYOeD0OuHRb22p/HUmDng9Drh0W9tqAK7LBOAxOgLKUsmmtflDbmvaHNNQ0FrtRCbKWymxy37hK22P9RnxBG2x/qM+IKedxUnFKf5TUbipOKU/wApvcs/8xU/tvzJnc5dSBttj/UZ8QQJGEgB7cTyqedxUnFKf5Te5Ydb6J7Sx9FTlrhgQYm6R7kvzDS/4fmHc5dSCuRS1mXyj2ulqLRO7TT/AMyHE62OJxHUe0FG+UVpfZbtLRO2RjHjQvdrcw6uvePMvGz3Ke0XGKupcNsjBGB1OBGGB5NR6lfwnGcVKPBkNrDwxzZ1L8bzlI6nieTT0OMYwOgvP4j1YAe9MwnAYk6ls5znuc6R2ye4lznHWTrJTpzfWXwldTVzsDqWkOJB1Pk3h1a/cudetGjTdSXBCwjtPCGltsf6jPiCNui/UZ8QU97mp+Lw/LCNzQcXh+WFR/MNP7b8yX3OXUgTbov1GfEEbbH+oz4gp73NBxeH5YWk1NBtMn8iH8J/sxwJY9oKbaWw/MR2cks5IKWkvkn9Eog8hH0QiXyT+iVoSGWsyO8yUnsWdkJeSDkd5kpPYM7IS8gQDqTBzweh1w6Le21P46kwc8HodcOi3ttQBXZbRSPhkZJE90cjCHNc04EEb4K1QgcS/kVd57xZBNV4OnikMT3DRs8MCDz4EYpeTPzYeYqj/FO7LU8FgdShGF1OMeGS1ovNNNghC56SshqzO2IgvglMUjcdLSP8iCoijJptcjruEDL6y+FLRuiBuNVR4vbgNLmfmH79SigEEYjUVPyiDLOzeBry/am4UtQTJBwAfmb1H6ELTaFebS+BLlvRBuqf+6ESGKSeaOGFpfLI4NY0b7idCmqwWuOzWmCijwJaMZHD87zrP9bwCZWbWy7bO+71DPEixjpsd9xHjO6gcOsqRVH12825qhF7lxH2tPC22CFyur4G3RltDsah0Dpy31WBwGnnJ+hXUqGUJQxtc95LTT4AmVnHvdbbxSUVDIYRUNc+SRv4sAQMAd7Wnqo4zqecbb7CTtNVlo0Izu4qSzx9jhcvFPcMgDAADUFrL5J/RK3Wkvkn9ErblWWsyO8yUnsGdkJeSDkd5kpPYM7IS8gQDqTBzweh1w6Le21P46kwc8HodcOi3ttQBXZCEIHEm5sPMVT/AIp3ZangmlmyhkZk9I+Rpa2aoc6Mn8wwAx5sQU7Vg9Uad3Px/gtaH00AUa0978C5eXHb34Uc9RsJsToboGD+r7EqSgoYyuY5uU9yD2kYzbIAjWCBp5lN0OnCrKpTnwaOd1JxSaJnSPlTZGX21mn2TWTsds4ZD+R3+YJSXm+vnhG3bhqH41VIMMSdL4949Wo9XCnYq6pGrZXGFxR1i1VhlnPb6OG30UFHTDCKFga3hPKeU6Si4VkFvopauqdsYYm7J3CeQcpXQo2zj3vdNWLTA4GGAh05B/FJvN6vueRdbK2le3GHw4sSrNU4GchLhPdMtKutqvKS0khwGpo2cYDRyAaFJCjHNhFI6/1Ewa4xspHNc/DQCXsIHPoKk5d9bUVc4jySGW2djLBRxnU85W32EnaapHUc51Gu3fbX7E7HapBjhox2Q0JNE/zF4P2C6+mMhaS+Sf0St1pL5J/RK2pWFrMjvMlJ7BnZCXkg5HeZKT2DOyEvIEA6kwc8HodcOi3ttT+OpMHPB6HXDot7bUAV2XfYIIqm90MFRGJIpJ2tex2pw4CuBetLUS0lTFUwO2MsTg5hwxwITZpuLSHLiid2MbGxrGNaxrRgGtGAHMFlRH/Gt/44PlN7kfxpf+OD5Te5ZR6Bct5cl6lgruC5EuJpZyqWndYHVZhjNTHJGxsuHjBpdpGPAmh/Gl/44PlN7lyXPKS7XSkdSV1SJIXOa4tEYGkHEbyk2ej3FvWjUclhcRlS5hOLWDmstyltFzhroNcZ8ZvrtOtv9cAU10lVDW0sNVTPD4ZmhzHDfBUDpWtmUl1tdKKWiqthCHFwaWB2GOvWp+p6b3tRcHiS9jjQrfD3MlDKm9NsdokqW4Gof4kDTvuO/wAwGnqUMvc5znPe4ue4lznO1uJ1kruu13rrxLHJcJ9tdE0tZ4oAGJxOrmHuXCuunWKtKWy97fEbWq/ElkmvJylp6SyUbaaFkQdCxztiMNk4gEk8JSkohgyxvsEEcMVW0RxtDWjamnADQN5b/wAbZQccb8lvcqWtodzUqOe0t/iSo3UIpLBLa5LnRUlfRvhrYI54wC4NeMcDhrHAeVRf/G2UHHG/Jb3LDstb8WkGsbgRgf5Te5JT0O5pzUlJbvEJXUGsYG3ES6JhJxJaD9ES+Sf0StmtDWho1AYLWXyT+iVqyvLWZHeZKT2DOyEvJByO8yUnsGdkJeQIB1Jg54PQ64dFvban8dSYOeD0OuHRb22oArshCU8mSBlFbSSAN0NTZy2YtjkstITMD6p9yMDwH3KftWgrCzr7Qr7fr+ib3P8AJAWB4D7lnYn1T7lPi2Z+NuvWEq7Qpv6fr+gdpjmQAhB0kk4azp4ULRLgQnxBGGOpCcOQJ/2rouaTsOTKs/h05TxwWRYrLwN7A8B9yMDwH3KfULP/ADEvt+v6Jnc/yQFgeA+5GB9U+5T6sP8AJv04eKfslj2gUml8P1/QjtMLOSA1pL5J/RKxB5CPoj7LMvkn9ErRkItZkd5kpPYM7IS8kHI7zJSewZ2Ql5AgHUmDng9Drh0W9tqfx1Jg54PQ64dFvbagCuyAcNOJHMhCBxLGb6vnrsn/APWpHSPglMQeTiS3AEYnkxw6k5Uz82HmKp/xTuy1PBYLU4qN3NJcy2oPNNAmXnMuNVSUlJTU0r4m1DnbYWHAuAA0Y8GlPRMDOr/uznl/9V00iKleQyuvsNuHimxgoQhbkqwWWucwhzHuY4HQ5pwI5isIQBMmR9dNcsnKOqqnF8pDmOedbti4txPKcEspuZvfRKjH/FL/AOV6ca8+vYqNzUS6st6TzBAmHnQuNTA6ioYJnxxSse+TYHAvwIAB5NafijjOp5xtvsJO01S9FipXkU119jnctqnuGStJfJv6JW60l8k/olbYqy1mR3mSk9gzshLyQcjvMlJ7BnZCXkCAdSYOeD0OuHRb22p/JjZ3IXS5G3PYjHYw7M8zSCfoCgCuKEIQOJJzWyh1rrYcfGZUB3UWjuT0UP5G3ptku+2Tkiknbtc+H5dOh3V9ieBS9G9ksbZInNexwxa5pxBHCCsbrVvKncupykWVtNOGDZIGWOT7r9QMbA9rKqB2yiL8di7HQWnvS+hVdCvOhUVSHFHeUVJYZB9dZ7lb3EVlDPFhrdsdk33jEJO26L9RnxBWBxI1IOnXrWgh2i3f1U/Uhuz6MgBj2SODY3Bzjqa04k9SW7Tkvd7o8bVSSQxHXNUNLGj36T1BTIDhoGgciE2p2hk1/bhh/lixtFzZx2e3R2m2QUMLiWwt2OJ1uOsnrJK7EIWenNzk5S4smJJLCBRpnRla69UcIOmKmLj/ANTj/wDKkOvraa3Ur6qslbFCzW5x18g4SoZvtzfeLrPXPbsBI7BjPVYNDR7v3V7oNvJ1nWa3Je5Fu5rZ2TgWkvkn9ErdayNLmOa0YucCAOFawri1eR3mSk9gzshLyRclYnQ2emY4YFsTQRy4JaQICTr3RMrqGWCRuyY9pa4cIOgpRWHDEYIAqVlBZp7Ddqi3VDHDanfy3HU9n5XD+taTlZDL/Imlyko96KqjBMM4biWHgPC074UAX2yV9hrTSXKAxuJ8R4HiyDhaf21oFE7fxSrZcoLnZfFoqj+TjiYJBsmHq3urBJSEydONSOzNZQ5Np5RItvzi0r9i24UUsR33wkPb7jgfulynyvsE4BFzhix3pwY/uFDyFVVdEtZvMcrwO8bqoicYLtbagbKC40cg4WTsP7roFRARiJ4iOR4UCOY134mg84WNqi/TZ8IUZ9nqXKb8jp3yXQns1VONdRDh7QLnmvFqgGM9zoo+lUMH7qDNqj/TZ8IWWta38LQOYIXZ6lzm/JB3yXQmKoywsEAJ8IxS4b0AMn2CQLnnGj2JZa6F5O9LUnAfCNPvIUfIUqjotrTeWs+JzldVHuOy6XSuus4muFQ+Z7fwg4BrOYDQFxoQrWMVFYitxHbbeWCcmQGT8l/yip2bEmlpntmndvaDi1vWfoCvDJbJO55TTtbRxmOmxwfVPHijm9Y8g6yrC5H5LUeTtvZS0serS57tLnuOsk/1wbycILtFCIYGtw3l0LAGAWUCAhCEAYc0EaQke95PUF4pXwVtNHNG7W17cdPDz8qWUIAgzKLNBLE58tjqfF3oKjThyB+v34phXLJa/WvZbttVQ1o/PGNsaRw4tx+qte5rXaxiueSjgk/E0e5AFP3Oa15YTg8a2nQfctlaytyattYMKikglH/MjDvukWpzbZOTnE2mlG/4sex+yBclbd9CsM/NVk67+4Ac0jh+68v9EuTvE3/Of3oDJX5CsE3NNk6047jceeZ/evZmazJxuu2xu6TnH90BkrudGtZga6ofsKdrpn+rE0uPuCstS5vMnqYgx2mkBHDED90t0tioqZobDBGwDea0BAZK32vIfKO5vaIrc+GM/wBpUODB7vxfRSLk1mipYXNmvMpq3jTtQGxiHIRrd16ORSzHTRM/C0L2AA1IEOK32ynooWRwRMjYwYNa1oAA5l2gYallCABCEI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wgHBgkIBwgKCgkLDRYPDQwMDRsUFRAWIB0iIiAdHx8kKDQsJCYxJx8fLT0tMTU3Ojo6Iys/RD84QzQ5OjcBCgoKDQwNGg8PGjclHyU3Nzc3Nzc3Nzc3Nzc3Nzc3Nzc3Nzc3Nzc3Nzc3Nzc3Nzc3Nzc3Nzc3Nzc3Nzc3Nzc3N//AABEIAKAAoAMBIgACEQEDEQH/xAAcAAABBAMBAAAAAAAAAAAAAAAABQYHCAECBAP/xABMEAABAwIBBAwMBAMECwAAAAABAAIDBAURBgchMRITFEFRVGFxcoGy0RUiMzU2UnORkpOhsTJCU8EWI/BDRHThFyQmRWJjgpSzwtL/xAAbAQABBQEBAAAAAAAAAAAAAAAAAQIEBQYDB//EADERAAIBAwEFBgYBBQAAAAAAAAABAgMEEQUSITFBUQYUcZGhsRMWM1Nh4cEiIzRCUv/aAAwDAQACEQMRAD8AnFecszIhi7Ryr0TFztzyw5IXB0Mjo3BrcHMcQR47dRCAHablTjW5Y8JU/rfVVN3dW8eq/wDuH96zu+t49VfPd3oDBbHwlT+t9UeEqf1vqqnbvrePVXz3d6N31vHqr57u9AYLY+Eqf1vqjwnT+t9VU7d9bx6q+e7vWN3VvHqv57u9AYLax18LzgCuppBGIVSbderjbq+nrIqyqe6GRr9i6ZxDgNYIJw0jQrP5NXSG622CqgeHRzMD2nHWCgBWe9rBi4rkdcoAcC5NHOnlGbHYJ3QPAqpv5UOn8x3+oYnqVet31x119YeU1D+9AFsvCVP631R4Sp/W+qqdu+t49VfPd3o3fW8eqvnu70Bgtj4Sp/W+qPCVP631VTt31vHqr57u9G763j1V893egMFsfCVP631WRcoCcAVU3d9bx6q+e7vWklfXCNxFfVg4H+8P70AW/jkbIMW763SJklI6Sy0jnuLjtLNJ5gltAAdSYOeD0OuHRb22p/HUmDng9Drh0W9tqAK7LBOAxOgLKUsmmtflDbmvaHNNQ0FrtRCbKWymxy37hK22P9RnxBG2x/qM+IKedxUnFKf5TUbipOKU/wApvcs/8xU/tvzJnc5dSBttj/UZ8QQJGEgB7cTyqedxUnFKf5Te5Ydb6J7Sx9FTlrhgQYm6R7kvzDS/4fmHc5dSCuRS1mXyj2ulqLRO7TT/AMyHE62OJxHUe0FG+UVpfZbtLRO2RjHjQvdrcw6uvePMvGz3Ke0XGKupcNsjBGB1OBGGB5NR6lfwnGcVKPBkNrDwxzZ1L8bzlI6nieTT0OMYwOgvP4j1YAe9MwnAYk6ls5znuc6R2ye4lznHWTrJTpzfWXwldTVzsDqWkOJB1Pk3h1a/cudetGjTdSXBCwjtPCGltsf6jPiCNui/UZ8QU97mp+Lw/LCNzQcXh+WFR/MNP7b8yX3OXUgTbov1GfEEbbH+oz4gp73NBxeH5YWk1NBtMn8iH8J/sxwJY9oKbaWw/MR2cks5IKWkvkn9Eog8hH0QiXyT+iVoSGWsyO8yUnsWdkJeSDkd5kpPYM7IS8gQDqTBzweh1w6Le21P46kwc8HodcOi3ttQBXZbRSPhkZJE90cjCHNc04EEb4K1QgcS/kVd57xZBNV4OnikMT3DRs8MCDz4EYpeTPzYeYqj/FO7LU8FgdShGF1OMeGS1ovNNNghC56SshqzO2IgvglMUjcdLSP8iCoijJptcjruEDL6y+FLRuiBuNVR4vbgNLmfmH79SigEEYjUVPyiDLOzeBry/am4UtQTJBwAfmb1H6ELTaFebS+BLlvRBuqf+6ESGKSeaOGFpfLI4NY0b7idCmqwWuOzWmCijwJaMZHD87zrP9bwCZWbWy7bO+71DPEixjpsd9xHjO6gcOsqRVH12825qhF7lxH2tPC22CFyur4G3RltDsah0Dpy31WBwGnnJ+hXUqGUJQxtc95LTT4AmVnHvdbbxSUVDIYRUNc+SRv4sAQMAd7Wnqo4zqecbb7CTtNVlo0Izu4qSzx9jhcvFPcMgDAADUFrL5J/RK3Wkvkn9ErblWWsyO8yUnsGdkJeSDkd5kpPYM7IS8gQDqTBzweh1w6Le21P46kwc8HodcOi3ttQBXZCEIHEm5sPMVT/AIp3ZangmlmyhkZk9I+Rpa2aoc6Mn8wwAx5sQU7Vg9Uad3Px/gtaH00AUa0978C5eXHb34Uc9RsJsToboGD+r7EqSgoYyuY5uU9yD2kYzbIAjWCBp5lN0OnCrKpTnwaOd1JxSaJnSPlTZGX21mn2TWTsds4ZD+R3+YJSXm+vnhG3bhqH41VIMMSdL4949Wo9XCnYq6pGrZXGFxR1i1VhlnPb6OG30UFHTDCKFga3hPKeU6Si4VkFvopauqdsYYm7J3CeQcpXQo2zj3vdNWLTA4GGAh05B/FJvN6vueRdbK2le3GHw4sSrNU4GchLhPdMtKutqvKS0khwGpo2cYDRyAaFJCjHNhFI6/1Ewa4xspHNc/DQCXsIHPoKk5d9bUVc4jySGW2djLBRxnU85W32EnaapHUc51Gu3fbX7E7HapBjhox2Q0JNE/zF4P2C6+mMhaS+Sf0St1pL5J/RK2pWFrMjvMlJ7BnZCXkg5HeZKT2DOyEvIEA6kwc8HodcOi3ttT+OpMHPB6HXDot7bUAV2XfYIIqm90MFRGJIpJ2tex2pw4CuBetLUS0lTFUwO2MsTg5hwxwITZpuLSHLiid2MbGxrGNaxrRgGtGAHMFlRH/Gt/44PlN7kfxpf+OD5Te5ZR6Bct5cl6lgruC5EuJpZyqWndYHVZhjNTHJGxsuHjBpdpGPAmh/Gl/44PlN7lyXPKS7XSkdSV1SJIXOa4tEYGkHEbyk2ej3FvWjUclhcRlS5hOLWDmstyltFzhroNcZ8ZvrtOtv9cAU10lVDW0sNVTPD4ZmhzHDfBUDpWtmUl1tdKKWiqthCHFwaWB2GOvWp+p6b3tRcHiS9jjQrfD3MlDKm9NsdokqW4Gof4kDTvuO/wAwGnqUMvc5znPe4ue4lznO1uJ1kruu13rrxLHJcJ9tdE0tZ4oAGJxOrmHuXCuunWKtKWy97fEbWq/ElkmvJylp6SyUbaaFkQdCxztiMNk4gEk8JSkohgyxvsEEcMVW0RxtDWjamnADQN5b/wAbZQccb8lvcqWtodzUqOe0t/iSo3UIpLBLa5LnRUlfRvhrYI54wC4NeMcDhrHAeVRf/G2UHHG/Jb3LDstb8WkGsbgRgf5Te5JT0O5pzUlJbvEJXUGsYG3ES6JhJxJaD9ES+Sf0StmtDWho1AYLWXyT+iVqyvLWZHeZKT2DOyEvJByO8yUnsGdkJeQIB1Jg54PQ64dFvban8dSYOeD0OuHRb22oArshCU8mSBlFbSSAN0NTZy2YtjkstITMD6p9yMDwH3KftWgrCzr7Qr7fr+ib3P8AJAWB4D7lnYn1T7lPi2Z+NuvWEq7Qpv6fr+gdpjmQAhB0kk4azp4ULRLgQnxBGGOpCcOQJ/2rouaTsOTKs/h05TxwWRYrLwN7A8B9yMDwH3KfULP/ADEvt+v6Jnc/yQFgeA+5GB9U+5T6sP8AJv04eKfslj2gUml8P1/QjtMLOSA1pL5J/RKxB5CPoj7LMvkn9ErRkItZkd5kpPYM7IS8kHI7zJSewZ2Ql5AgHUmDng9Drh0W9tqfx1Jg54PQ64dFvbagCuyAcNOJHMhCBxLGb6vnrsn/APWpHSPglMQeTiS3AEYnkxw6k5Uz82HmKp/xTuy1PBYLU4qN3NJcy2oPNNAmXnMuNVSUlJTU0r4m1DnbYWHAuAA0Y8GlPRMDOr/uznl/9V00iKleQyuvsNuHimxgoQhbkqwWWucwhzHuY4HQ5pwI5isIQBMmR9dNcsnKOqqnF8pDmOedbti4txPKcEspuZvfRKjH/FL/AOV6ca8+vYqNzUS6st6TzBAmHnQuNTA6ioYJnxxSse+TYHAvwIAB5NafijjOp5xtvsJO01S9FipXkU119jnctqnuGStJfJv6JW60l8k/olbYqy1mR3mSk9gzshLyQcjvMlJ7BnZCXkCAdSYOeD0OuHRb22p/JjZ3IXS5G3PYjHYw7M8zSCfoCgCuKEIQOJJzWyh1rrYcfGZUB3UWjuT0UP5G3ptku+2Tkiknbtc+H5dOh3V9ieBS9G9ksbZInNexwxa5pxBHCCsbrVvKncupykWVtNOGDZIGWOT7r9QMbA9rKqB2yiL8di7HQWnvS+hVdCvOhUVSHFHeUVJYZB9dZ7lb3EVlDPFhrdsdk33jEJO26L9RnxBWBxI1IOnXrWgh2i3f1U/Uhuz6MgBj2SODY3Bzjqa04k9SW7Tkvd7o8bVSSQxHXNUNLGj36T1BTIDhoGgciE2p2hk1/bhh/lixtFzZx2e3R2m2QUMLiWwt2OJ1uOsnrJK7EIWenNzk5S4smJJLCBRpnRla69UcIOmKmLj/ANTj/wDKkOvraa3Ur6qslbFCzW5x18g4SoZvtzfeLrPXPbsBI7BjPVYNDR7v3V7oNvJ1nWa3Je5Fu5rZ2TgWkvkn9ErdayNLmOa0YucCAOFawri1eR3mSk9gzshLyRclYnQ2emY4YFsTQRy4JaQICTr3RMrqGWCRuyY9pa4cIOgpRWHDEYIAqVlBZp7Ddqi3VDHDanfy3HU9n5XD+taTlZDL/Imlyko96KqjBMM4biWHgPC074UAX2yV9hrTSXKAxuJ8R4HiyDhaf21oFE7fxSrZcoLnZfFoqj+TjiYJBsmHq3urBJSEydONSOzNZQ5Np5RItvzi0r9i24UUsR33wkPb7jgfulynyvsE4BFzhix3pwY/uFDyFVVdEtZvMcrwO8bqoicYLtbagbKC40cg4WTsP7roFRARiJ4iOR4UCOY134mg84WNqi/TZ8IUZ9nqXKb8jp3yXQns1VONdRDh7QLnmvFqgGM9zoo+lUMH7qDNqj/TZ8IWWta38LQOYIXZ6lzm/JB3yXQmKoywsEAJ8IxS4b0AMn2CQLnnGj2JZa6F5O9LUnAfCNPvIUfIUqjotrTeWs+JzldVHuOy6XSuus4muFQ+Z7fwg4BrOYDQFxoQrWMVFYitxHbbeWCcmQGT8l/yip2bEmlpntmndvaDi1vWfoCvDJbJO55TTtbRxmOmxwfVPHijm9Y8g6yrC5H5LUeTtvZS0serS57tLnuOsk/1wbycILtFCIYGtw3l0LAGAWUCAhCEAYc0EaQke95PUF4pXwVtNHNG7W17cdPDz8qWUIAgzKLNBLE58tjqfF3oKjThyB+v34phXLJa/WvZbttVQ1o/PGNsaRw4tx+qte5rXaxiueSjgk/E0e5AFP3Oa15YTg8a2nQfctlaytyattYMKikglH/MjDvukWpzbZOTnE2mlG/4sex+yBclbd9CsM/NVk67+4Ac0jh+68v9EuTvE3/Of3oDJX5CsE3NNk6047jceeZ/evZmazJxuu2xu6TnH90BkrudGtZga6ofsKdrpn+rE0uPuCstS5vMnqYgx2mkBHDED90t0tioqZobDBGwDea0BAZK32vIfKO5vaIrc+GM/wBpUODB7vxfRSLk1mipYXNmvMpq3jTtQGxiHIRrd16ORSzHTRM/C0L2AA1IEOK32ynooWRwRMjYwYNa1oAA5l2gYallCABCEIA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3" name="Picture 5" descr="C:\Users\Nguyen\Desktop\mizzou_logo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2"/>
            <a:ext cx="612774" cy="612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685800" y="612776"/>
            <a:ext cx="8077200" cy="0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E:\Mizzou\DrShangLab\NeuralNets\coding\wcci1\wcci_plot1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69" y="2075328"/>
            <a:ext cx="8275731" cy="44016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72034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1644" y="7937"/>
            <a:ext cx="7191756" cy="604839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Summary Classifiers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6096000"/>
          </a:xfrm>
        </p:spPr>
        <p:txBody>
          <a:bodyPr>
            <a:normAutofit/>
          </a:bodyPr>
          <a:lstStyle/>
          <a:p>
            <a:r>
              <a:rPr lang="en-US" sz="2000" dirty="0"/>
              <a:t>Classification </a:t>
            </a:r>
            <a:r>
              <a:rPr lang="en-US" sz="2000" dirty="0" smtClean="0"/>
              <a:t>performances </a:t>
            </a:r>
            <a:r>
              <a:rPr lang="en-US" sz="2000" dirty="0"/>
              <a:t>of EC-DFIRE, </a:t>
            </a:r>
            <a:r>
              <a:rPr lang="en-US" sz="2000" dirty="0" smtClean="0"/>
              <a:t>SVM-Pro, FFNN-Pro, </a:t>
            </a:r>
            <a:r>
              <a:rPr lang="en-US" sz="2000" dirty="0"/>
              <a:t>DL-Pro1 (DL-Pro with one-hidden-layer </a:t>
            </a:r>
            <a:r>
              <a:rPr lang="en-US" sz="2000" dirty="0" smtClean="0"/>
              <a:t>configuration), </a:t>
            </a:r>
            <a:r>
              <a:rPr lang="en-US" sz="2000" dirty="0"/>
              <a:t>DL-Pro2 (DL-Pro with two-hidden-layer </a:t>
            </a:r>
            <a:r>
              <a:rPr lang="en-US" sz="2000" dirty="0" smtClean="0"/>
              <a:t>configuration)</a:t>
            </a:r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endParaRPr lang="en-US" sz="2000" dirty="0"/>
          </a:p>
        </p:txBody>
      </p:sp>
      <p:sp>
        <p:nvSpPr>
          <p:cNvPr id="4" name="AutoShape 2" descr="data:image/jpeg;base64,/9j/4AAQSkZJRgABAQAAAQABAAD/2wCEAAkGBwgHBgkIBwgKCgkLDRYPDQwMDRsUFRAWIB0iIiAdHx8kKDQsJCYxJx8fLT0tMTU3Ojo6Iys/RD84QzQ5OjcBCgoKDQwNGg8PGjclHyU3Nzc3Nzc3Nzc3Nzc3Nzc3Nzc3Nzc3Nzc3Nzc3Nzc3Nzc3Nzc3Nzc3Nzc3Nzc3Nzc3N//AABEIAKAAoAMBIgACEQEDEQH/xAAcAAABBAMBAAAAAAAAAAAAAAAABQYHCAECBAP/xABMEAABAwIBBAwMBAMECwAAAAABAAIDBAURBgchMRITFEFRVGFxcoGy0RUiMzU2UnORkpOhsTJCU8EWI/BDRHThFyQmRWJjgpSzwtL/xAAbAQABBQEBAAAAAAAAAAAAAAAAAQIEBQYDB//EADERAAIBAwEFBgYBBQAAAAAAAAABAgMEEQUSITFBUQYUcZGhsRMWM1Nh4cEiIzRCUv/aAAwDAQACEQMRAD8AnFecszIhi7Ryr0TFztzyw5IXB0Mjo3BrcHMcQR47dRCAHablTjW5Y8JU/rfVVN3dW8eq/wDuH96zu+t49VfPd3oDBbHwlT+t9UeEqf1vqqnbvrePVXz3d6N31vHqr57u9AYLY+Eqf1vqjwnT+t9VU7d9bx6q+e7vWN3VvHqv57u9AYLax18LzgCuppBGIVSbderjbq+nrIqyqe6GRr9i6ZxDgNYIJw0jQrP5NXSG622CqgeHRzMD2nHWCgBWe9rBi4rkdcoAcC5NHOnlGbHYJ3QPAqpv5UOn8x3+oYnqVet31x119YeU1D+9AFsvCVP631R4Sp/W+qqdu+t49VfPd3o3fW8eqvnu70Bgtj4Sp/W+qPCVP631VTt31vHqr57u9G763j1V893egMFsfCVP631WRcoCcAVU3d9bx6q+e7vWklfXCNxFfVg4H+8P70AW/jkbIMW763SJklI6Sy0jnuLjtLNJ5gltAAdSYOeD0OuHRb22p/HUmDng9Drh0W9tqAK7LBOAxOgLKUsmmtflDbmvaHNNQ0FrtRCbKWymxy37hK22P9RnxBG2x/qM+IKedxUnFKf5TUbipOKU/wApvcs/8xU/tvzJnc5dSBttj/UZ8QQJGEgB7cTyqedxUnFKf5Te5Ydb6J7Sx9FTlrhgQYm6R7kvzDS/4fmHc5dSCuRS1mXyj2ulqLRO7TT/AMyHE62OJxHUe0FG+UVpfZbtLRO2RjHjQvdrcw6uvePMvGz3Ke0XGKupcNsjBGB1OBGGB5NR6lfwnGcVKPBkNrDwxzZ1L8bzlI6nieTT0OMYwOgvP4j1YAe9MwnAYk6ls5znuc6R2ye4lznHWTrJTpzfWXwldTVzsDqWkOJB1Pk3h1a/cudetGjTdSXBCwjtPCGltsf6jPiCNui/UZ8QU97mp+Lw/LCNzQcXh+WFR/MNP7b8yX3OXUgTbov1GfEEbbH+oz4gp73NBxeH5YWk1NBtMn8iH8J/sxwJY9oKbaWw/MR2cks5IKWkvkn9Eog8hH0QiXyT+iVoSGWsyO8yUnsWdkJeSDkd5kpPYM7IS8gQDqTBzweh1w6Le21P46kwc8HodcOi3ttQBXZbRSPhkZJE90cjCHNc04EEb4K1QgcS/kVd57xZBNV4OnikMT3DRs8MCDz4EYpeTPzYeYqj/FO7LU8FgdShGF1OMeGS1ovNNNghC56SshqzO2IgvglMUjcdLSP8iCoijJptcjruEDL6y+FLRuiBuNVR4vbgNLmfmH79SigEEYjUVPyiDLOzeBry/am4UtQTJBwAfmb1H6ELTaFebS+BLlvRBuqf+6ESGKSeaOGFpfLI4NY0b7idCmqwWuOzWmCijwJaMZHD87zrP9bwCZWbWy7bO+71DPEixjpsd9xHjO6gcOsqRVH12825qhF7lxH2tPC22CFyur4G3RltDsah0Dpy31WBwGnnJ+hXUqGUJQxtc95LTT4AmVnHvdbbxSUVDIYRUNc+SRv4sAQMAd7Wnqo4zqecbb7CTtNVlo0Izu4qSzx9jhcvFPcMgDAADUFrL5J/RK3Wkvkn9ErblWWsyO8yUnsGdkJeSDkd5kpPYM7IS8gQDqTBzweh1w6Le21P46kwc8HodcOi3ttQBXZCEIHEm5sPMVT/AIp3ZangmlmyhkZk9I+Rpa2aoc6Mn8wwAx5sQU7Vg9Uad3Px/gtaH00AUa0978C5eXHb34Uc9RsJsToboGD+r7EqSgoYyuY5uU9yD2kYzbIAjWCBp5lN0OnCrKpTnwaOd1JxSaJnSPlTZGX21mn2TWTsds4ZD+R3+YJSXm+vnhG3bhqH41VIMMSdL4949Wo9XCnYq6pGrZXGFxR1i1VhlnPb6OG30UFHTDCKFga3hPKeU6Si4VkFvopauqdsYYm7J3CeQcpXQo2zj3vdNWLTA4GGAh05B/FJvN6vueRdbK2le3GHw4sSrNU4GchLhPdMtKutqvKS0khwGpo2cYDRyAaFJCjHNhFI6/1Ewa4xspHNc/DQCXsIHPoKk5d9bUVc4jySGW2djLBRxnU85W32EnaapHUc51Gu3fbX7E7HapBjhox2Q0JNE/zF4P2C6+mMhaS+Sf0St1pL5J/RK2pWFrMjvMlJ7BnZCXkg5HeZKT2DOyEvIEA6kwc8HodcOi3ttT+OpMHPB6HXDot7bUAV2XfYIIqm90MFRGJIpJ2tex2pw4CuBetLUS0lTFUwO2MsTg5hwxwITZpuLSHLiid2MbGxrGNaxrRgGtGAHMFlRH/Gt/44PlN7kfxpf+OD5Te5ZR6Bct5cl6lgruC5EuJpZyqWndYHVZhjNTHJGxsuHjBpdpGPAmh/Gl/44PlN7lyXPKS7XSkdSV1SJIXOa4tEYGkHEbyk2ej3FvWjUclhcRlS5hOLWDmstyltFzhroNcZ8ZvrtOtv9cAU10lVDW0sNVTPD4ZmhzHDfBUDpWtmUl1tdKKWiqthCHFwaWB2GOvWp+p6b3tRcHiS9jjQrfD3MlDKm9NsdokqW4Gof4kDTvuO/wAwGnqUMvc5znPe4ue4lznO1uJ1kruu13rrxLHJcJ9tdE0tZ4oAGJxOrmHuXCuunWKtKWy97fEbWq/ElkmvJylp6SyUbaaFkQdCxztiMNk4gEk8JSkohgyxvsEEcMVW0RxtDWjamnADQN5b/wAbZQccb8lvcqWtodzUqOe0t/iSo3UIpLBLa5LnRUlfRvhrYI54wC4NeMcDhrHAeVRf/G2UHHG/Jb3LDstb8WkGsbgRgf5Te5JT0O5pzUlJbvEJXUGsYG3ES6JhJxJaD9ES+Sf0StmtDWho1AYLWXyT+iVqyvLWZHeZKT2DOyEvJByO8yUnsGdkJeQIB1Jg54PQ64dFvban8dSYOeD0OuHRb22oArshCU8mSBlFbSSAN0NTZy2YtjkstITMD6p9yMDwH3KftWgrCzr7Qr7fr+ib3P8AJAWB4D7lnYn1T7lPi2Z+NuvWEq7Qpv6fr+gdpjmQAhB0kk4azp4ULRLgQnxBGGOpCcOQJ/2rouaTsOTKs/h05TxwWRYrLwN7A8B9yMDwH3KfULP/ADEvt+v6Jnc/yQFgeA+5GB9U+5T6sP8AJv04eKfslj2gUml8P1/QjtMLOSA1pL5J/RKxB5CPoj7LMvkn9ErRkItZkd5kpPYM7IS8kHI7zJSewZ2Ql5AgHUmDng9Drh0W9tqfx1Jg54PQ64dFvbagCuyAcNOJHMhCBxLGb6vnrsn/APWpHSPglMQeTiS3AEYnkxw6k5Uz82HmKp/xTuy1PBYLU4qN3NJcy2oPNNAmXnMuNVSUlJTU0r4m1DnbYWHAuAA0Y8GlPRMDOr/uznl/9V00iKleQyuvsNuHimxgoQhbkqwWWucwhzHuY4HQ5pwI5isIQBMmR9dNcsnKOqqnF8pDmOedbti4txPKcEspuZvfRKjH/FL/AOV6ca8+vYqNzUS6st6TzBAmHnQuNTA6ioYJnxxSse+TYHAvwIAB5NafijjOp5xtvsJO01S9FipXkU119jnctqnuGStJfJv6JW60l8k/olbYqy1mR3mSk9gzshLyQcjvMlJ7BnZCXkCAdSYOeD0OuHRb22p/JjZ3IXS5G3PYjHYw7M8zSCfoCgCuKEIQOJJzWyh1rrYcfGZUB3UWjuT0UP5G3ptku+2Tkiknbtc+H5dOh3V9ieBS9G9ksbZInNexwxa5pxBHCCsbrVvKncupykWVtNOGDZIGWOT7r9QMbA9rKqB2yiL8di7HQWnvS+hVdCvOhUVSHFHeUVJYZB9dZ7lb3EVlDPFhrdsdk33jEJO26L9RnxBWBxI1IOnXrWgh2i3f1U/Uhuz6MgBj2SODY3Bzjqa04k9SW7Tkvd7o8bVSSQxHXNUNLGj36T1BTIDhoGgciE2p2hk1/bhh/lixtFzZx2e3R2m2QUMLiWwt2OJ1uOsnrJK7EIWenNzk5S4smJJLCBRpnRla69UcIOmKmLj/ANTj/wDKkOvraa3Ur6qslbFCzW5x18g4SoZvtzfeLrPXPbsBI7BjPVYNDR7v3V7oNvJ1nWa3Je5Fu5rZ2TgWkvkn9ErdayNLmOa0YucCAOFawri1eR3mSk9gzshLyRclYnQ2emY4YFsTQRy4JaQICTr3RMrqGWCRuyY9pa4cIOgpRWHDEYIAqVlBZp7Ddqi3VDHDanfy3HU9n5XD+taTlZDL/Imlyko96KqjBMM4biWHgPC074UAX2yV9hrTSXKAxuJ8R4HiyDhaf21oFE7fxSrZcoLnZfFoqj+TjiYJBsmHq3urBJSEydONSOzNZQ5Np5RItvzi0r9i24UUsR33wkPb7jgfulynyvsE4BFzhix3pwY/uFDyFVVdEtZvMcrwO8bqoicYLtbagbKC40cg4WTsP7roFRARiJ4iOR4UCOY134mg84WNqi/TZ8IUZ9nqXKb8jp3yXQns1VONdRDh7QLnmvFqgGM9zoo+lUMH7qDNqj/TZ8IWWta38LQOYIXZ6lzm/JB3yXQmKoywsEAJ8IxS4b0AMn2CQLnnGj2JZa6F5O9LUnAfCNPvIUfIUqjotrTeWs+JzldVHuOy6XSuus4muFQ+Z7fwg4BrOYDQFxoQrWMVFYitxHbbeWCcmQGT8l/yip2bEmlpntmndvaDi1vWfoCvDJbJO55TTtbRxmOmxwfVPHijm9Y8g6yrC5H5LUeTtvZS0serS57tLnuOsk/1wbycILtFCIYGtw3l0LAGAWUCAhCEAYc0EaQke95PUF4pXwVtNHNG7W17cdPDz8qWUIAgzKLNBLE58tjqfF3oKjThyB+v34phXLJa/WvZbttVQ1o/PGNsaRw4tx+qte5rXaxiueSjgk/E0e5AFP3Oa15YTg8a2nQfctlaytyattYMKikglH/MjDvukWpzbZOTnE2mlG/4sex+yBclbd9CsM/NVk67+4Ac0jh+68v9EuTvE3/Of3oDJX5CsE3NNk6047jceeZ/evZmazJxuu2xu6TnH90BkrudGtZga6ofsKdrpn+rE0uPuCstS5vMnqYgx2mkBHDED90t0tioqZobDBGwDea0BAZK32vIfKO5vaIrc+GM/wBpUODB7vxfRSLk1mipYXNmvMpq3jTtQGxiHIRrd16ORSzHTRM/C0L2AA1IEOK32ynooWRwRMjYwYNa1oAA5l2gYallCABCEI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wgHBgkIBwgKCgkLDRYPDQwMDRsUFRAWIB0iIiAdHx8kKDQsJCYxJx8fLT0tMTU3Ojo6Iys/RD84QzQ5OjcBCgoKDQwNGg8PGjclHyU3Nzc3Nzc3Nzc3Nzc3Nzc3Nzc3Nzc3Nzc3Nzc3Nzc3Nzc3Nzc3Nzc3Nzc3Nzc3Nzc3N//AABEIAKAAoAMBIgACEQEDEQH/xAAcAAABBAMBAAAAAAAAAAAAAAAABQYHCAECBAP/xABMEAABAwIBBAwMBAMECwAAAAABAAIDBAURBgchMRITFEFRVGFxcoGy0RUiMzU2UnORkpOhsTJCU8EWI/BDRHThFyQmRWJjgpSzwtL/xAAbAQABBQEBAAAAAAAAAAAAAAAAAQIEBQYDB//EADERAAIBAwEFBgYBBQAAAAAAAAABAgMEEQUSITFBUQYUcZGhsRMWM1Nh4cEiIzRCUv/aAAwDAQACEQMRAD8AnFecszIhi7Ryr0TFztzyw5IXB0Mjo3BrcHMcQR47dRCAHablTjW5Y8JU/rfVVN3dW8eq/wDuH96zu+t49VfPd3oDBbHwlT+t9UeEqf1vqqnbvrePVXz3d6N31vHqr57u9AYLY+Eqf1vqjwnT+t9VU7d9bx6q+e7vWN3VvHqv57u9AYLax18LzgCuppBGIVSbderjbq+nrIqyqe6GRr9i6ZxDgNYIJw0jQrP5NXSG622CqgeHRzMD2nHWCgBWe9rBi4rkdcoAcC5NHOnlGbHYJ3QPAqpv5UOn8x3+oYnqVet31x119YeU1D+9AFsvCVP631R4Sp/W+qqdu+t49VfPd3o3fW8eqvnu70Bgtj4Sp/W+qPCVP631VTt31vHqr57u9G763j1V893egMFsfCVP631WRcoCcAVU3d9bx6q+e7vWklfXCNxFfVg4H+8P70AW/jkbIMW763SJklI6Sy0jnuLjtLNJ5gltAAdSYOeD0OuHRb22p/HUmDng9Drh0W9tqAK7LBOAxOgLKUsmmtflDbmvaHNNQ0FrtRCbKWymxy37hK22P9RnxBG2x/qM+IKedxUnFKf5TUbipOKU/wApvcs/8xU/tvzJnc5dSBttj/UZ8QQJGEgB7cTyqedxUnFKf5Te5Ydb6J7Sx9FTlrhgQYm6R7kvzDS/4fmHc5dSCuRS1mXyj2ulqLRO7TT/AMyHE62OJxHUe0FG+UVpfZbtLRO2RjHjQvdrcw6uvePMvGz3Ke0XGKupcNsjBGB1OBGGB5NR6lfwnGcVKPBkNrDwxzZ1L8bzlI6nieTT0OMYwOgvP4j1YAe9MwnAYk6ls5znuc6R2ye4lznHWTrJTpzfWXwldTVzsDqWkOJB1Pk3h1a/cudetGjTdSXBCwjtPCGltsf6jPiCNui/UZ8QU97mp+Lw/LCNzQcXh+WFR/MNP7b8yX3OXUgTbov1GfEEbbH+oz4gp73NBxeH5YWk1NBtMn8iH8J/sxwJY9oKbaWw/MR2cks5IKWkvkn9Eog8hH0QiXyT+iVoSGWsyO8yUnsWdkJeSDkd5kpPYM7IS8gQDqTBzweh1w6Le21P46kwc8HodcOi3ttQBXZbRSPhkZJE90cjCHNc04EEb4K1QgcS/kVd57xZBNV4OnikMT3DRs8MCDz4EYpeTPzYeYqj/FO7LU8FgdShGF1OMeGS1ovNNNghC56SshqzO2IgvglMUjcdLSP8iCoijJptcjruEDL6y+FLRuiBuNVR4vbgNLmfmH79SigEEYjUVPyiDLOzeBry/am4UtQTJBwAfmb1H6ELTaFebS+BLlvRBuqf+6ESGKSeaOGFpfLI4NY0b7idCmqwWuOzWmCijwJaMZHD87zrP9bwCZWbWy7bO+71DPEixjpsd9xHjO6gcOsqRVH12825qhF7lxH2tPC22CFyur4G3RltDsah0Dpy31WBwGnnJ+hXUqGUJQxtc95LTT4AmVnHvdbbxSUVDIYRUNc+SRv4sAQMAd7Wnqo4zqecbb7CTtNVlo0Izu4qSzx9jhcvFPcMgDAADUFrL5J/RK3Wkvkn9ErblWWsyO8yUnsGdkJeSDkd5kpPYM7IS8gQDqTBzweh1w6Le21P46kwc8HodcOi3ttQBXZCEIHEm5sPMVT/AIp3ZangmlmyhkZk9I+Rpa2aoc6Mn8wwAx5sQU7Vg9Uad3Px/gtaH00AUa0978C5eXHb34Uc9RsJsToboGD+r7EqSgoYyuY5uU9yD2kYzbIAjWCBp5lN0OnCrKpTnwaOd1JxSaJnSPlTZGX21mn2TWTsds4ZD+R3+YJSXm+vnhG3bhqH41VIMMSdL4949Wo9XCnYq6pGrZXGFxR1i1VhlnPb6OG30UFHTDCKFga3hPKeU6Si4VkFvopauqdsYYm7J3CeQcpXQo2zj3vdNWLTA4GGAh05B/FJvN6vueRdbK2le3GHw4sSrNU4GchLhPdMtKutqvKS0khwGpo2cYDRyAaFJCjHNhFI6/1Ewa4xspHNc/DQCXsIHPoKk5d9bUVc4jySGW2djLBRxnU85W32EnaapHUc51Gu3fbX7E7HapBjhox2Q0JNE/zF4P2C6+mMhaS+Sf0St1pL5J/RK2pWFrMjvMlJ7BnZCXkg5HeZKT2DOyEvIEA6kwc8HodcOi3ttT+OpMHPB6HXDot7bUAV2XfYIIqm90MFRGJIpJ2tex2pw4CuBetLUS0lTFUwO2MsTg5hwxwITZpuLSHLiid2MbGxrGNaxrRgGtGAHMFlRH/Gt/44PlN7kfxpf+OD5Te5ZR6Bct5cl6lgruC5EuJpZyqWndYHVZhjNTHJGxsuHjBpdpGPAmh/Gl/44PlN7lyXPKS7XSkdSV1SJIXOa4tEYGkHEbyk2ej3FvWjUclhcRlS5hOLWDmstyltFzhroNcZ8ZvrtOtv9cAU10lVDW0sNVTPD4ZmhzHDfBUDpWtmUl1tdKKWiqthCHFwaWB2GOvWp+p6b3tRcHiS9jjQrfD3MlDKm9NsdokqW4Gof4kDTvuO/wAwGnqUMvc5znPe4ue4lznO1uJ1kruu13rrxLHJcJ9tdE0tZ4oAGJxOrmHuXCuunWKtKWy97fEbWq/ElkmvJylp6SyUbaaFkQdCxztiMNk4gEk8JSkohgyxvsEEcMVW0RxtDWjamnADQN5b/wAbZQccb8lvcqWtodzUqOe0t/iSo3UIpLBLa5LnRUlfRvhrYI54wC4NeMcDhrHAeVRf/G2UHHG/Jb3LDstb8WkGsbgRgf5Te5JT0O5pzUlJbvEJXUGsYG3ES6JhJxJaD9ES+Sf0StmtDWho1AYLWXyT+iVqyvLWZHeZKT2DOyEvJByO8yUnsGdkJeQIB1Jg54PQ64dFvban8dSYOeD0OuHRb22oArshCU8mSBlFbSSAN0NTZy2YtjkstITMD6p9yMDwH3KftWgrCzr7Qr7fr+ib3P8AJAWB4D7lnYn1T7lPi2Z+NuvWEq7Qpv6fr+gdpjmQAhB0kk4azp4ULRLgQnxBGGOpCcOQJ/2rouaTsOTKs/h05TxwWRYrLwN7A8B9yMDwH3KfULP/ADEvt+v6Jnc/yQFgeA+5GB9U+5T6sP8AJv04eKfslj2gUml8P1/QjtMLOSA1pL5J/RKxB5CPoj7LMvkn9ErRkItZkd5kpPYM7IS8kHI7zJSewZ2Ql5AgHUmDng9Drh0W9tqfx1Jg54PQ64dFvbagCuyAcNOJHMhCBxLGb6vnrsn/APWpHSPglMQeTiS3AEYnkxw6k5Uz82HmKp/xTuy1PBYLU4qN3NJcy2oPNNAmXnMuNVSUlJTU0r4m1DnbYWHAuAA0Y8GlPRMDOr/uznl/9V00iKleQyuvsNuHimxgoQhbkqwWWucwhzHuY4HQ5pwI5isIQBMmR9dNcsnKOqqnF8pDmOedbti4txPKcEspuZvfRKjH/FL/AOV6ca8+vYqNzUS6st6TzBAmHnQuNTA6ioYJnxxSse+TYHAvwIAB5NafijjOp5xtvsJO01S9FipXkU119jnctqnuGStJfJv6JW60l8k/olbYqy1mR3mSk9gzshLyQcjvMlJ7BnZCXkCAdSYOeD0OuHRb22p/JjZ3IXS5G3PYjHYw7M8zSCfoCgCuKEIQOJJzWyh1rrYcfGZUB3UWjuT0UP5G3ptku+2Tkiknbtc+H5dOh3V9ieBS9G9ksbZInNexwxa5pxBHCCsbrVvKncupykWVtNOGDZIGWOT7r9QMbA9rKqB2yiL8di7HQWnvS+hVdCvOhUVSHFHeUVJYZB9dZ7lb3EVlDPFhrdsdk33jEJO26L9RnxBWBxI1IOnXrWgh2i3f1U/Uhuz6MgBj2SODY3Bzjqa04k9SW7Tkvd7o8bVSSQxHXNUNLGj36T1BTIDhoGgciE2p2hk1/bhh/lixtFzZx2e3R2m2QUMLiWwt2OJ1uOsnrJK7EIWenNzk5S4smJJLCBRpnRla69UcIOmKmLj/ANTj/wDKkOvraa3Ur6qslbFCzW5x18g4SoZvtzfeLrPXPbsBI7BjPVYNDR7v3V7oNvJ1nWa3Je5Fu5rZ2TgWkvkn9ErdayNLmOa0YucCAOFawri1eR3mSk9gzshLyRclYnQ2emY4YFsTQRy4JaQICTr3RMrqGWCRuyY9pa4cIOgpRWHDEYIAqVlBZp7Ddqi3VDHDanfy3HU9n5XD+taTlZDL/Imlyko96KqjBMM4biWHgPC074UAX2yV9hrTSXKAxuJ8R4HiyDhaf21oFE7fxSrZcoLnZfFoqj+TjiYJBsmHq3urBJSEydONSOzNZQ5Np5RItvzi0r9i24UUsR33wkPb7jgfulynyvsE4BFzhix3pwY/uFDyFVVdEtZvMcrwO8bqoicYLtbagbKC40cg4WTsP7roFRARiJ4iOR4UCOY134mg84WNqi/TZ8IUZ9nqXKb8jp3yXQns1VONdRDh7QLnmvFqgGM9zoo+lUMH7qDNqj/TZ8IWWta38LQOYIXZ6lzm/JB3yXQmKoywsEAJ8IxS4b0AMn2CQLnnGj2JZa6F5O9LUnAfCNPvIUfIUqjotrTeWs+JzldVHuOy6XSuus4muFQ+Z7fwg4BrOYDQFxoQrWMVFYitxHbbeWCcmQGT8l/yip2bEmlpntmndvaDi1vWfoCvDJbJO55TTtbRxmOmxwfVPHijm9Y8g6yrC5H5LUeTtvZS0serS57tLnuOsk/1wbycILtFCIYGtw3l0LAGAWUCAhCEAYc0EaQke95PUF4pXwVtNHNG7W17cdPDz8qWUIAgzKLNBLE58tjqfF3oKjThyB+v34phXLJa/WvZbttVQ1o/PGNsaRw4tx+qte5rXaxiueSjgk/E0e5AFP3Oa15YTg8a2nQfctlaytyattYMKikglH/MjDvukWpzbZOTnE2mlG/4sex+yBclbd9CsM/NVk67+4Ac0jh+68v9EuTvE3/Of3oDJX5CsE3NNk6047jceeZ/evZmazJxuu2xu6TnH90BkrudGtZga6ofsKdrpn+rE0uPuCstS5vMnqYgx2mkBHDED90t0tioqZobDBGwDea0BAZK32vIfKO5vaIrc+GM/wBpUODB7vxfRSLk1mipYXNmvMpq3jTtQGxiHIRrd16ORSzHTRM/C0L2AA1IEOK32ynooWRwRMjYwYNa1oAA5l2gYallCABCEIA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3" name="Picture 5" descr="C:\Users\Nguyen\Desktop\mizzou_logo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2"/>
            <a:ext cx="612774" cy="612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685800" y="612776"/>
            <a:ext cx="8077200" cy="0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941933131"/>
              </p:ext>
            </p:extLst>
          </p:nvPr>
        </p:nvGraphicFramePr>
        <p:xfrm>
          <a:off x="1143000" y="2133600"/>
          <a:ext cx="64008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8219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1644" y="7937"/>
            <a:ext cx="7191756" cy="604839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Agenda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6096000"/>
          </a:xfrm>
        </p:spPr>
        <p:txBody>
          <a:bodyPr>
            <a:normAutofit/>
          </a:bodyPr>
          <a:lstStyle/>
          <a:p>
            <a:pPr>
              <a:buFont typeface="Courier New" pitchFamily="49" charset="0"/>
              <a:buChar char="o"/>
            </a:pPr>
            <a:r>
              <a:rPr lang="en-US" b="1" i="1" dirty="0" smtClean="0">
                <a:solidFill>
                  <a:schemeClr val="bg1">
                    <a:lumMod val="65000"/>
                  </a:schemeClr>
                </a:solidFill>
              </a:rPr>
              <a:t>Master Thesis</a:t>
            </a:r>
          </a:p>
          <a:p>
            <a:pPr lvl="1">
              <a:buFont typeface="Wingdings" pitchFamily="2" charset="2"/>
              <a:buChar char="v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Introduction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lvl="1">
              <a:buFont typeface="Wingdings" pitchFamily="2" charset="2"/>
              <a:buChar char="v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Background and Related Work</a:t>
            </a:r>
          </a:p>
          <a:p>
            <a:pPr lvl="1">
              <a:buFont typeface="Wingdings" pitchFamily="2" charset="2"/>
              <a:buChar char="v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Methods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lvl="1">
              <a:buFont typeface="Wingdings" pitchFamily="2" charset="2"/>
              <a:buChar char="v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Experiments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lvl="1">
              <a:buFont typeface="Wingdings" pitchFamily="2" charset="2"/>
              <a:buChar char="v"/>
            </a:pPr>
            <a:r>
              <a:rPr lang="en-US" b="1" dirty="0" smtClean="0">
                <a:solidFill>
                  <a:srgbClr val="C00000"/>
                </a:solidFill>
              </a:rPr>
              <a:t>Summary</a:t>
            </a:r>
          </a:p>
          <a:p>
            <a:pPr>
              <a:buFont typeface="Courier New" pitchFamily="49" charset="0"/>
              <a:buChar char="o"/>
            </a:pPr>
            <a:r>
              <a:rPr lang="en-US" b="1" i="1" dirty="0" smtClean="0">
                <a:solidFill>
                  <a:schemeClr val="bg1">
                    <a:lumMod val="65000"/>
                  </a:schemeClr>
                </a:solidFill>
              </a:rPr>
              <a:t>PhD Comprehensive</a:t>
            </a:r>
            <a:endParaRPr lang="en-US" b="1" i="1" dirty="0">
              <a:solidFill>
                <a:schemeClr val="bg1">
                  <a:lumMod val="65000"/>
                </a:schemeClr>
              </a:solidFill>
            </a:endParaRPr>
          </a:p>
          <a:p>
            <a:pPr lvl="1">
              <a:buFont typeface="Wingdings" pitchFamily="2" charset="2"/>
              <a:buChar char="v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Framework</a:t>
            </a:r>
          </a:p>
          <a:p>
            <a:pPr lvl="1">
              <a:buFont typeface="Wingdings" pitchFamily="2" charset="2"/>
              <a:buChar char="v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Preliminary Works</a:t>
            </a:r>
          </a:p>
          <a:p>
            <a:pPr lvl="1">
              <a:buFont typeface="Wingdings" pitchFamily="2" charset="2"/>
              <a:buChar char="v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Research Plan</a:t>
            </a:r>
            <a:endParaRPr lang="en-US" dirty="0"/>
          </a:p>
          <a:p>
            <a:pPr lvl="1"/>
            <a:endParaRPr lang="en-US" dirty="0"/>
          </a:p>
          <a:p>
            <a:endParaRPr lang="en-US" sz="2000" dirty="0"/>
          </a:p>
        </p:txBody>
      </p:sp>
      <p:sp>
        <p:nvSpPr>
          <p:cNvPr id="4" name="AutoShape 2" descr="data:image/jpeg;base64,/9j/4AAQSkZJRgABAQAAAQABAAD/2wCEAAkGBwgHBgkIBwgKCgkLDRYPDQwMDRsUFRAWIB0iIiAdHx8kKDQsJCYxJx8fLT0tMTU3Ojo6Iys/RD84QzQ5OjcBCgoKDQwNGg8PGjclHyU3Nzc3Nzc3Nzc3Nzc3Nzc3Nzc3Nzc3Nzc3Nzc3Nzc3Nzc3Nzc3Nzc3Nzc3Nzc3Nzc3N//AABEIAKAAoAMBIgACEQEDEQH/xAAcAAABBAMBAAAAAAAAAAAAAAAABQYHCAECBAP/xABMEAABAwIBBAwMBAMECwAAAAABAAIDBAURBgchMRITFEFRVGFxcoGy0RUiMzU2UnORkpOhsTJCU8EWI/BDRHThFyQmRWJjgpSzwtL/xAAbAQABBQEBAAAAAAAAAAAAAAAAAQIEBQYDB//EADERAAIBAwEFBgYBBQAAAAAAAAABAgMEEQUSITFBUQYUcZGhsRMWM1Nh4cEiIzRCUv/aAAwDAQACEQMRAD8AnFecszIhi7Ryr0TFztzyw5IXB0Mjo3BrcHMcQR47dRCAHablTjW5Y8JU/rfVVN3dW8eq/wDuH96zu+t49VfPd3oDBbHwlT+t9UeEqf1vqqnbvrePVXz3d6N31vHqr57u9AYLY+Eqf1vqjwnT+t9VU7d9bx6q+e7vWN3VvHqv57u9AYLax18LzgCuppBGIVSbderjbq+nrIqyqe6GRr9i6ZxDgNYIJw0jQrP5NXSG622CqgeHRzMD2nHWCgBWe9rBi4rkdcoAcC5NHOnlGbHYJ3QPAqpv5UOn8x3+oYnqVet31x119YeU1D+9AFsvCVP631R4Sp/W+qqdu+t49VfPd3o3fW8eqvnu70Bgtj4Sp/W+qPCVP631VTt31vHqr57u9G763j1V893egMFsfCVP631WRcoCcAVU3d9bx6q+e7vWklfXCNxFfVg4H+8P70AW/jkbIMW763SJklI6Sy0jnuLjtLNJ5gltAAdSYOeD0OuHRb22p/HUmDng9Drh0W9tqAK7LBOAxOgLKUsmmtflDbmvaHNNQ0FrtRCbKWymxy37hK22P9RnxBG2x/qM+IKedxUnFKf5TUbipOKU/wApvcs/8xU/tvzJnc5dSBttj/UZ8QQJGEgB7cTyqedxUnFKf5Te5Ydb6J7Sx9FTlrhgQYm6R7kvzDS/4fmHc5dSCuRS1mXyj2ulqLRO7TT/AMyHE62OJxHUe0FG+UVpfZbtLRO2RjHjQvdrcw6uvePMvGz3Ke0XGKupcNsjBGB1OBGGB5NR6lfwnGcVKPBkNrDwxzZ1L8bzlI6nieTT0OMYwOgvP4j1YAe9MwnAYk6ls5znuc6R2ye4lznHWTrJTpzfWXwldTVzsDqWkOJB1Pk3h1a/cudetGjTdSXBCwjtPCGltsf6jPiCNui/UZ8QU97mp+Lw/LCNzQcXh+WFR/MNP7b8yX3OXUgTbov1GfEEbbH+oz4gp73NBxeH5YWk1NBtMn8iH8J/sxwJY9oKbaWw/MR2cks5IKWkvkn9Eog8hH0QiXyT+iVoSGWsyO8yUnsWdkJeSDkd5kpPYM7IS8gQDqTBzweh1w6Le21P46kwc8HodcOi3ttQBXZbRSPhkZJE90cjCHNc04EEb4K1QgcS/kVd57xZBNV4OnikMT3DRs8MCDz4EYpeTPzYeYqj/FO7LU8FgdShGF1OMeGS1ovNNNghC56SshqzO2IgvglMUjcdLSP8iCoijJptcjruEDL6y+FLRuiBuNVR4vbgNLmfmH79SigEEYjUVPyiDLOzeBry/am4UtQTJBwAfmb1H6ELTaFebS+BLlvRBuqf+6ESGKSeaOGFpfLI4NY0b7idCmqwWuOzWmCijwJaMZHD87zrP9bwCZWbWy7bO+71DPEixjpsd9xHjO6gcOsqRVH12825qhF7lxH2tPC22CFyur4G3RltDsah0Dpy31WBwGnnJ+hXUqGUJQxtc95LTT4AmVnHvdbbxSUVDIYRUNc+SRv4sAQMAd7Wnqo4zqecbb7CTtNVlo0Izu4qSzx9jhcvFPcMgDAADUFrL5J/RK3Wkvkn9ErblWWsyO8yUnsGdkJeSDkd5kpPYM7IS8gQDqTBzweh1w6Le21P46kwc8HodcOi3ttQBXZCEIHEm5sPMVT/AIp3ZangmlmyhkZk9I+Rpa2aoc6Mn8wwAx5sQU7Vg9Uad3Px/gtaH00AUa0978C5eXHb34Uc9RsJsToboGD+r7EqSgoYyuY5uU9yD2kYzbIAjWCBp5lN0OnCrKpTnwaOd1JxSaJnSPlTZGX21mn2TWTsds4ZD+R3+YJSXm+vnhG3bhqH41VIMMSdL4949Wo9XCnYq6pGrZXGFxR1i1VhlnPb6OG30UFHTDCKFga3hPKeU6Si4VkFvopauqdsYYm7J3CeQcpXQo2zj3vdNWLTA4GGAh05B/FJvN6vueRdbK2le3GHw4sSrNU4GchLhPdMtKutqvKS0khwGpo2cYDRyAaFJCjHNhFI6/1Ewa4xspHNc/DQCXsIHPoKk5d9bUVc4jySGW2djLBRxnU85W32EnaapHUc51Gu3fbX7E7HapBjhox2Q0JNE/zF4P2C6+mMhaS+Sf0St1pL5J/RK2pWFrMjvMlJ7BnZCXkg5HeZKT2DOyEvIEA6kwc8HodcOi3ttT+OpMHPB6HXDot7bUAV2XfYIIqm90MFRGJIpJ2tex2pw4CuBetLUS0lTFUwO2MsTg5hwxwITZpuLSHLiid2MbGxrGNaxrRgGtGAHMFlRH/Gt/44PlN7kfxpf+OD5Te5ZR6Bct5cl6lgruC5EuJpZyqWndYHVZhjNTHJGxsuHjBpdpGPAmh/Gl/44PlN7lyXPKS7XSkdSV1SJIXOa4tEYGkHEbyk2ej3FvWjUclhcRlS5hOLWDmstyltFzhroNcZ8ZvrtOtv9cAU10lVDW0sNVTPD4ZmhzHDfBUDpWtmUl1tdKKWiqthCHFwaWB2GOvWp+p6b3tRcHiS9jjQrfD3MlDKm9NsdokqW4Gof4kDTvuO/wAwGnqUMvc5znPe4ue4lznO1uJ1kruu13rrxLHJcJ9tdE0tZ4oAGJxOrmHuXCuunWKtKWy97fEbWq/ElkmvJylp6SyUbaaFkQdCxztiMNk4gEk8JSkohgyxvsEEcMVW0RxtDWjamnADQN5b/wAbZQccb8lvcqWtodzUqOe0t/iSo3UIpLBLa5LnRUlfRvhrYI54wC4NeMcDhrHAeVRf/G2UHHG/Jb3LDstb8WkGsbgRgf5Te5JT0O5pzUlJbvEJXUGsYG3ES6JhJxJaD9ES+Sf0StmtDWho1AYLWXyT+iVqyvLWZHeZKT2DOyEvJByO8yUnsGdkJeQIB1Jg54PQ64dFvban8dSYOeD0OuHRb22oArshCU8mSBlFbSSAN0NTZy2YtjkstITMD6p9yMDwH3KftWgrCzr7Qr7fr+ib3P8AJAWB4D7lnYn1T7lPi2Z+NuvWEq7Qpv6fr+gdpjmQAhB0kk4azp4ULRLgQnxBGGOpCcOQJ/2rouaTsOTKs/h05TxwWRYrLwN7A8B9yMDwH3KfULP/ADEvt+v6Jnc/yQFgeA+5GB9U+5T6sP8AJv04eKfslj2gUml8P1/QjtMLOSA1pL5J/RKxB5CPoj7LMvkn9ErRkItZkd5kpPYM7IS8kHI7zJSewZ2Ql5AgHUmDng9Drh0W9tqfx1Jg54PQ64dFvbagCuyAcNOJHMhCBxLGb6vnrsn/APWpHSPglMQeTiS3AEYnkxw6k5Uz82HmKp/xTuy1PBYLU4qN3NJcy2oPNNAmXnMuNVSUlJTU0r4m1DnbYWHAuAA0Y8GlPRMDOr/uznl/9V00iKleQyuvsNuHimxgoQhbkqwWWucwhzHuY4HQ5pwI5isIQBMmR9dNcsnKOqqnF8pDmOedbti4txPKcEspuZvfRKjH/FL/AOV6ca8+vYqNzUS6st6TzBAmHnQuNTA6ioYJnxxSse+TYHAvwIAB5NafijjOp5xtvsJO01S9FipXkU119jnctqnuGStJfJv6JW60l8k/olbYqy1mR3mSk9gzshLyQcjvMlJ7BnZCXkCAdSYOeD0OuHRb22p/JjZ3IXS5G3PYjHYw7M8zSCfoCgCuKEIQOJJzWyh1rrYcfGZUB3UWjuT0UP5G3ptku+2Tkiknbtc+H5dOh3V9ieBS9G9ksbZInNexwxa5pxBHCCsbrVvKncupykWVtNOGDZIGWOT7r9QMbA9rKqB2yiL8di7HQWnvS+hVdCvOhUVSHFHeUVJYZB9dZ7lb3EVlDPFhrdsdk33jEJO26L9RnxBWBxI1IOnXrWgh2i3f1U/Uhuz6MgBj2SODY3Bzjqa04k9SW7Tkvd7o8bVSSQxHXNUNLGj36T1BTIDhoGgciE2p2hk1/bhh/lixtFzZx2e3R2m2QUMLiWwt2OJ1uOsnrJK7EIWenNzk5S4smJJLCBRpnRla69UcIOmKmLj/ANTj/wDKkOvraa3Ur6qslbFCzW5x18g4SoZvtzfeLrPXPbsBI7BjPVYNDR7v3V7oNvJ1nWa3Je5Fu5rZ2TgWkvkn9ErdayNLmOa0YucCAOFawri1eR3mSk9gzshLyRclYnQ2emY4YFsTQRy4JaQICTr3RMrqGWCRuyY9pa4cIOgpRWHDEYIAqVlBZp7Ddqi3VDHDanfy3HU9n5XD+taTlZDL/Imlyko96KqjBMM4biWHgPC074UAX2yV9hrTSXKAxuJ8R4HiyDhaf21oFE7fxSrZcoLnZfFoqj+TjiYJBsmHq3urBJSEydONSOzNZQ5Np5RItvzi0r9i24UUsR33wkPb7jgfulynyvsE4BFzhix3pwY/uFDyFVVdEtZvMcrwO8bqoicYLtbagbKC40cg4WTsP7roFRARiJ4iOR4UCOY134mg84WNqi/TZ8IUZ9nqXKb8jp3yXQns1VONdRDh7QLnmvFqgGM9zoo+lUMH7qDNqj/TZ8IWWta38LQOYIXZ6lzm/JB3yXQmKoywsEAJ8IxS4b0AMn2CQLnnGj2JZa6F5O9LUnAfCNPvIUfIUqjotrTeWs+JzldVHuOy6XSuus4muFQ+Z7fwg4BrOYDQFxoQrWMVFYitxHbbeWCcmQGT8l/yip2bEmlpntmndvaDi1vWfoCvDJbJO55TTtbRxmOmxwfVPHijm9Y8g6yrC5H5LUeTtvZS0serS57tLnuOsk/1wbycILtFCIYGtw3l0LAGAWUCAhCEAYc0EaQke95PUF4pXwVtNHNG7W17cdPDz8qWUIAgzKLNBLE58tjqfF3oKjThyB+v34phXLJa/WvZbttVQ1o/PGNsaRw4tx+qte5rXaxiueSjgk/E0e5AFP3Oa15YTg8a2nQfctlaytyattYMKikglH/MjDvukWpzbZOTnE2mlG/4sex+yBclbd9CsM/NVk67+4Ac0jh+68v9EuTvE3/Of3oDJX5CsE3NNk6047jceeZ/evZmazJxuu2xu6TnH90BkrudGtZga6ofsKdrpn+rE0uPuCstS5vMnqYgx2mkBHDED90t0tioqZobDBGwDea0BAZK32vIfKO5vaIrc+GM/wBpUODB7vxfRSLk1mipYXNmvMpq3jTtQGxiHIRrd16ORSzHTRM/C0L2AA1IEOK32ynooWRwRMjYwYNa1oAA5l2gYallCABCEI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wgHBgkIBwgKCgkLDRYPDQwMDRsUFRAWIB0iIiAdHx8kKDQsJCYxJx8fLT0tMTU3Ojo6Iys/RD84QzQ5OjcBCgoKDQwNGg8PGjclHyU3Nzc3Nzc3Nzc3Nzc3Nzc3Nzc3Nzc3Nzc3Nzc3Nzc3Nzc3Nzc3Nzc3Nzc3Nzc3Nzc3N//AABEIAKAAoAMBIgACEQEDEQH/xAAcAAABBAMBAAAAAAAAAAAAAAAABQYHCAECBAP/xABMEAABAwIBBAwMBAMECwAAAAABAAIDBAURBgchMRITFEFRVGFxcoGy0RUiMzU2UnORkpOhsTJCU8EWI/BDRHThFyQmRWJjgpSzwtL/xAAbAQABBQEBAAAAAAAAAAAAAAAAAQIEBQYDB//EADERAAIBAwEFBgYBBQAAAAAAAAABAgMEEQUSITFBUQYUcZGhsRMWM1Nh4cEiIzRCUv/aAAwDAQACEQMRAD8AnFecszIhi7Ryr0TFztzyw5IXB0Mjo3BrcHMcQR47dRCAHablTjW5Y8JU/rfVVN3dW8eq/wDuH96zu+t49VfPd3oDBbHwlT+t9UeEqf1vqqnbvrePVXz3d6N31vHqr57u9AYLY+Eqf1vqjwnT+t9VU7d9bx6q+e7vWN3VvHqv57u9AYLax18LzgCuppBGIVSbderjbq+nrIqyqe6GRr9i6ZxDgNYIJw0jQrP5NXSG622CqgeHRzMD2nHWCgBWe9rBi4rkdcoAcC5NHOnlGbHYJ3QPAqpv5UOn8x3+oYnqVet31x119YeU1D+9AFsvCVP631R4Sp/W+qqdu+t49VfPd3o3fW8eqvnu70Bgtj4Sp/W+qPCVP631VTt31vHqr57u9G763j1V893egMFsfCVP631WRcoCcAVU3d9bx6q+e7vWklfXCNxFfVg4H+8P70AW/jkbIMW763SJklI6Sy0jnuLjtLNJ5gltAAdSYOeD0OuHRb22p/HUmDng9Drh0W9tqAK7LBOAxOgLKUsmmtflDbmvaHNNQ0FrtRCbKWymxy37hK22P9RnxBG2x/qM+IKedxUnFKf5TUbipOKU/wApvcs/8xU/tvzJnc5dSBttj/UZ8QQJGEgB7cTyqedxUnFKf5Te5Ydb6J7Sx9FTlrhgQYm6R7kvzDS/4fmHc5dSCuRS1mXyj2ulqLRO7TT/AMyHE62OJxHUe0FG+UVpfZbtLRO2RjHjQvdrcw6uvePMvGz3Ke0XGKupcNsjBGB1OBGGB5NR6lfwnGcVKPBkNrDwxzZ1L8bzlI6nieTT0OMYwOgvP4j1YAe9MwnAYk6ls5znuc6R2ye4lznHWTrJTpzfWXwldTVzsDqWkOJB1Pk3h1a/cudetGjTdSXBCwjtPCGltsf6jPiCNui/UZ8QU97mp+Lw/LCNzQcXh+WFR/MNP7b8yX3OXUgTbov1GfEEbbH+oz4gp73NBxeH5YWk1NBtMn8iH8J/sxwJY9oKbaWw/MR2cks5IKWkvkn9Eog8hH0QiXyT+iVoSGWsyO8yUnsWdkJeSDkd5kpPYM7IS8gQDqTBzweh1w6Le21P46kwc8HodcOi3ttQBXZbRSPhkZJE90cjCHNc04EEb4K1QgcS/kVd57xZBNV4OnikMT3DRs8MCDz4EYpeTPzYeYqj/FO7LU8FgdShGF1OMeGS1ovNNNghC56SshqzO2IgvglMUjcdLSP8iCoijJptcjruEDL6y+FLRuiBuNVR4vbgNLmfmH79SigEEYjUVPyiDLOzeBry/am4UtQTJBwAfmb1H6ELTaFebS+BLlvRBuqf+6ESGKSeaOGFpfLI4NY0b7idCmqwWuOzWmCijwJaMZHD87zrP9bwCZWbWy7bO+71DPEixjpsd9xHjO6gcOsqRVH12825qhF7lxH2tPC22CFyur4G3RltDsah0Dpy31WBwGnnJ+hXUqGUJQxtc95LTT4AmVnHvdbbxSUVDIYRUNc+SRv4sAQMAd7Wnqo4zqecbb7CTtNVlo0Izu4qSzx9jhcvFPcMgDAADUFrL5J/RK3Wkvkn9ErblWWsyO8yUnsGdkJeSDkd5kpPYM7IS8gQDqTBzweh1w6Le21P46kwc8HodcOi3ttQBXZCEIHEm5sPMVT/AIp3ZangmlmyhkZk9I+Rpa2aoc6Mn8wwAx5sQU7Vg9Uad3Px/gtaH00AUa0978C5eXHb34Uc9RsJsToboGD+r7EqSgoYyuY5uU9yD2kYzbIAjWCBp5lN0OnCrKpTnwaOd1JxSaJnSPlTZGX21mn2TWTsds4ZD+R3+YJSXm+vnhG3bhqH41VIMMSdL4949Wo9XCnYq6pGrZXGFxR1i1VhlnPb6OG30UFHTDCKFga3hPKeU6Si4VkFvopauqdsYYm7J3CeQcpXQo2zj3vdNWLTA4GGAh05B/FJvN6vueRdbK2le3GHw4sSrNU4GchLhPdMtKutqvKS0khwGpo2cYDRyAaFJCjHNhFI6/1Ewa4xspHNc/DQCXsIHPoKk5d9bUVc4jySGW2djLBRxnU85W32EnaapHUc51Gu3fbX7E7HapBjhox2Q0JNE/zF4P2C6+mMhaS+Sf0St1pL5J/RK2pWFrMjvMlJ7BnZCXkg5HeZKT2DOyEvIEA6kwc8HodcOi3ttT+OpMHPB6HXDot7bUAV2XfYIIqm90MFRGJIpJ2tex2pw4CuBetLUS0lTFUwO2MsTg5hwxwITZpuLSHLiid2MbGxrGNaxrRgGtGAHMFlRH/Gt/44PlN7kfxpf+OD5Te5ZR6Bct5cl6lgruC5EuJpZyqWndYHVZhjNTHJGxsuHjBpdpGPAmh/Gl/44PlN7lyXPKS7XSkdSV1SJIXOa4tEYGkHEbyk2ej3FvWjUclhcRlS5hOLWDmstyltFzhroNcZ8ZvrtOtv9cAU10lVDW0sNVTPD4ZmhzHDfBUDpWtmUl1tdKKWiqthCHFwaWB2GOvWp+p6b3tRcHiS9jjQrfD3MlDKm9NsdokqW4Gof4kDTvuO/wAwGnqUMvc5znPe4ue4lznO1uJ1kruu13rrxLHJcJ9tdE0tZ4oAGJxOrmHuXCuunWKtKWy97fEbWq/ElkmvJylp6SyUbaaFkQdCxztiMNk4gEk8JSkohgyxvsEEcMVW0RxtDWjamnADQN5b/wAbZQccb8lvcqWtodzUqOe0t/iSo3UIpLBLa5LnRUlfRvhrYI54wC4NeMcDhrHAeVRf/G2UHHG/Jb3LDstb8WkGsbgRgf5Te5JT0O5pzUlJbvEJXUGsYG3ES6JhJxJaD9ES+Sf0StmtDWho1AYLWXyT+iVqyvLWZHeZKT2DOyEvJByO8yUnsGdkJeQIB1Jg54PQ64dFvban8dSYOeD0OuHRb22oArshCU8mSBlFbSSAN0NTZy2YtjkstITMD6p9yMDwH3KftWgrCzr7Qr7fr+ib3P8AJAWB4D7lnYn1T7lPi2Z+NuvWEq7Qpv6fr+gdpjmQAhB0kk4azp4ULRLgQnxBGGOpCcOQJ/2rouaTsOTKs/h05TxwWRYrLwN7A8B9yMDwH3KfULP/ADEvt+v6Jnc/yQFgeA+5GB9U+5T6sP8AJv04eKfslj2gUml8P1/QjtMLOSA1pL5J/RKxB5CPoj7LMvkn9ErRkItZkd5kpPYM7IS8kHI7zJSewZ2Ql5AgHUmDng9Drh0W9tqfx1Jg54PQ64dFvbagCuyAcNOJHMhCBxLGb6vnrsn/APWpHSPglMQeTiS3AEYnkxw6k5Uz82HmKp/xTuy1PBYLU4qN3NJcy2oPNNAmXnMuNVSUlJTU0r4m1DnbYWHAuAA0Y8GlPRMDOr/uznl/9V00iKleQyuvsNuHimxgoQhbkqwWWucwhzHuY4HQ5pwI5isIQBMmR9dNcsnKOqqnF8pDmOedbti4txPKcEspuZvfRKjH/FL/AOV6ca8+vYqNzUS6st6TzBAmHnQuNTA6ioYJnxxSse+TYHAvwIAB5NafijjOp5xtvsJO01S9FipXkU119jnctqnuGStJfJv6JW60l8k/olbYqy1mR3mSk9gzshLyQcjvMlJ7BnZCXkCAdSYOeD0OuHRb22p/JjZ3IXS5G3PYjHYw7M8zSCfoCgCuKEIQOJJzWyh1rrYcfGZUB3UWjuT0UP5G3ptku+2Tkiknbtc+H5dOh3V9ieBS9G9ksbZInNexwxa5pxBHCCsbrVvKncupykWVtNOGDZIGWOT7r9QMbA9rKqB2yiL8di7HQWnvS+hVdCvOhUVSHFHeUVJYZB9dZ7lb3EVlDPFhrdsdk33jEJO26L9RnxBWBxI1IOnXrWgh2i3f1U/Uhuz6MgBj2SODY3Bzjqa04k9SW7Tkvd7o8bVSSQxHXNUNLGj36T1BTIDhoGgciE2p2hk1/bhh/lixtFzZx2e3R2m2QUMLiWwt2OJ1uOsnrJK7EIWenNzk5S4smJJLCBRpnRla69UcIOmKmLj/ANTj/wDKkOvraa3Ur6qslbFCzW5x18g4SoZvtzfeLrPXPbsBI7BjPVYNDR7v3V7oNvJ1nWa3Je5Fu5rZ2TgWkvkn9ErdayNLmOa0YucCAOFawri1eR3mSk9gzshLyRclYnQ2emY4YFsTQRy4JaQICTr3RMrqGWCRuyY9pa4cIOgpRWHDEYIAqVlBZp7Ddqi3VDHDanfy3HU9n5XD+taTlZDL/Imlyko96KqjBMM4biWHgPC074UAX2yV9hrTSXKAxuJ8R4HiyDhaf21oFE7fxSrZcoLnZfFoqj+TjiYJBsmHq3urBJSEydONSOzNZQ5Np5RItvzi0r9i24UUsR33wkPb7jgfulynyvsE4BFzhix3pwY/uFDyFVVdEtZvMcrwO8bqoicYLtbagbKC40cg4WTsP7roFRARiJ4iOR4UCOY134mg84WNqi/TZ8IUZ9nqXKb8jp3yXQns1VONdRDh7QLnmvFqgGM9zoo+lUMH7qDNqj/TZ8IWWta38LQOYIXZ6lzm/JB3yXQmKoywsEAJ8IxS4b0AMn2CQLnnGj2JZa6F5O9LUnAfCNPvIUfIUqjotrTeWs+JzldVHuOy6XSuus4muFQ+Z7fwg4BrOYDQFxoQrWMVFYitxHbbeWCcmQGT8l/yip2bEmlpntmndvaDi1vWfoCvDJbJO55TTtbRxmOmxwfVPHijm9Y8g6yrC5H5LUeTtvZS0serS57tLnuOsk/1wbycILtFCIYGtw3l0LAGAWUCAhCEAYc0EaQke95PUF4pXwVtNHNG7W17cdPDz8qWUIAgzKLNBLE58tjqfF3oKjThyB+v34phXLJa/WvZbttVQ1o/PGNsaRw4tx+qte5rXaxiueSjgk/E0e5AFP3Oa15YTg8a2nQfctlaytyattYMKikglH/MjDvukWpzbZOTnE2mlG/4sex+yBclbd9CsM/NVk67+4Ac0jh+68v9EuTvE3/Of3oDJX5CsE3NNk6047jceeZ/evZmazJxuu2xu6TnH90BkrudGtZga6ofsKdrpn+rE0uPuCstS5vMnqYgx2mkBHDED90t0tioqZobDBGwDea0BAZK32vIfKO5vaIrc+GM/wBpUODB7vxfRSLk1mipYXNmvMpq3jTtQGxiHIRrd16ORSzHTRM/C0L2AA1IEOK32ynooWRwRMjYwYNa1oAA5l2gYallCABCEIA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3" name="Picture 5" descr="C:\Users\Nguyen\Desktop\mizzou_logo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2"/>
            <a:ext cx="612774" cy="612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685800" y="612776"/>
            <a:ext cx="8077200" cy="0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734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1643" y="7937"/>
            <a:ext cx="8029955" cy="604839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Summary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6096000"/>
          </a:xfrm>
        </p:spPr>
        <p:txBody>
          <a:bodyPr>
            <a:normAutofit/>
          </a:bodyPr>
          <a:lstStyle/>
          <a:p>
            <a:r>
              <a:rPr lang="en-US" dirty="0" smtClean="0"/>
              <a:t>Novel approach of using </a:t>
            </a:r>
            <a:r>
              <a:rPr lang="en-US" dirty="0"/>
              <a:t>purely geometric information of a model and deep learning for single-model </a:t>
            </a:r>
            <a:r>
              <a:rPr lang="en-US" dirty="0" smtClean="0"/>
              <a:t>QA</a:t>
            </a:r>
          </a:p>
          <a:p>
            <a:r>
              <a:rPr lang="en-US" dirty="0" smtClean="0"/>
              <a:t>Promising results has been shown</a:t>
            </a:r>
          </a:p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information </a:t>
            </a:r>
            <a:r>
              <a:rPr lang="en-US" dirty="0" smtClean="0"/>
              <a:t>required </a:t>
            </a:r>
            <a:r>
              <a:rPr lang="en-US" dirty="0"/>
              <a:t>is far less than other single-model QA </a:t>
            </a:r>
            <a:r>
              <a:rPr lang="en-US" dirty="0" smtClean="0"/>
              <a:t>methods</a:t>
            </a:r>
          </a:p>
          <a:p>
            <a:r>
              <a:rPr lang="en-US" dirty="0" smtClean="0"/>
              <a:t>Can combine additional information for further QA improvement</a:t>
            </a:r>
          </a:p>
          <a:p>
            <a:endParaRPr lang="en-US" sz="2000" dirty="0"/>
          </a:p>
        </p:txBody>
      </p:sp>
      <p:sp>
        <p:nvSpPr>
          <p:cNvPr id="4" name="AutoShape 2" descr="data:image/jpeg;base64,/9j/4AAQSkZJRgABAQAAAQABAAD/2wCEAAkGBwgHBgkIBwgKCgkLDRYPDQwMDRsUFRAWIB0iIiAdHx8kKDQsJCYxJx8fLT0tMTU3Ojo6Iys/RD84QzQ5OjcBCgoKDQwNGg8PGjclHyU3Nzc3Nzc3Nzc3Nzc3Nzc3Nzc3Nzc3Nzc3Nzc3Nzc3Nzc3Nzc3Nzc3Nzc3Nzc3Nzc3N//AABEIAKAAoAMBIgACEQEDEQH/xAAcAAABBAMBAAAAAAAAAAAAAAAABQYHCAECBAP/xABMEAABAwIBBAwMBAMECwAAAAABAAIDBAURBgchMRITFEFRVGFxcoGy0RUiMzU2UnORkpOhsTJCU8EWI/BDRHThFyQmRWJjgpSzwtL/xAAbAQABBQEBAAAAAAAAAAAAAAAAAQIEBQYDB//EADERAAIBAwEFBgYBBQAAAAAAAAABAgMEEQUSITFBUQYUcZGhsRMWM1Nh4cEiIzRCUv/aAAwDAQACEQMRAD8AnFecszIhi7Ryr0TFztzyw5IXB0Mjo3BrcHMcQR47dRCAHablTjW5Y8JU/rfVVN3dW8eq/wDuH96zu+t49VfPd3oDBbHwlT+t9UeEqf1vqqnbvrePVXz3d6N31vHqr57u9AYLY+Eqf1vqjwnT+t9VU7d9bx6q+e7vWN3VvHqv57u9AYLax18LzgCuppBGIVSbderjbq+nrIqyqe6GRr9i6ZxDgNYIJw0jQrP5NXSG622CqgeHRzMD2nHWCgBWe9rBi4rkdcoAcC5NHOnlGbHYJ3QPAqpv5UOn8x3+oYnqVet31x119YeU1D+9AFsvCVP631R4Sp/W+qqdu+t49VfPd3o3fW8eqvnu70Bgtj4Sp/W+qPCVP631VTt31vHqr57u9G763j1V893egMFsfCVP631WRcoCcAVU3d9bx6q+e7vWklfXCNxFfVg4H+8P70AW/jkbIMW763SJklI6Sy0jnuLjtLNJ5gltAAdSYOeD0OuHRb22p/HUmDng9Drh0W9tqAK7LBOAxOgLKUsmmtflDbmvaHNNQ0FrtRCbKWymxy37hK22P9RnxBG2x/qM+IKedxUnFKf5TUbipOKU/wApvcs/8xU/tvzJnc5dSBttj/UZ8QQJGEgB7cTyqedxUnFKf5Te5Ydb6J7Sx9FTlrhgQYm6R7kvzDS/4fmHc5dSCuRS1mXyj2ulqLRO7TT/AMyHE62OJxHUe0FG+UVpfZbtLRO2RjHjQvdrcw6uvePMvGz3Ke0XGKupcNsjBGB1OBGGB5NR6lfwnGcVKPBkNrDwxzZ1L8bzlI6nieTT0OMYwOgvP4j1YAe9MwnAYk6ls5znuc6R2ye4lznHWTrJTpzfWXwldTVzsDqWkOJB1Pk3h1a/cudetGjTdSXBCwjtPCGltsf6jPiCNui/UZ8QU97mp+Lw/LCNzQcXh+WFR/MNP7b8yX3OXUgTbov1GfEEbbH+oz4gp73NBxeH5YWk1NBtMn8iH8J/sxwJY9oKbaWw/MR2cks5IKWkvkn9Eog8hH0QiXyT+iVoSGWsyO8yUnsWdkJeSDkd5kpPYM7IS8gQDqTBzweh1w6Le21P46kwc8HodcOi3ttQBXZbRSPhkZJE90cjCHNc04EEb4K1QgcS/kVd57xZBNV4OnikMT3DRs8MCDz4EYpeTPzYeYqj/FO7LU8FgdShGF1OMeGS1ovNNNghC56SshqzO2IgvglMUjcdLSP8iCoijJptcjruEDL6y+FLRuiBuNVR4vbgNLmfmH79SigEEYjUVPyiDLOzeBry/am4UtQTJBwAfmb1H6ELTaFebS+BLlvRBuqf+6ESGKSeaOGFpfLI4NY0b7idCmqwWuOzWmCijwJaMZHD87zrP9bwCZWbWy7bO+71DPEixjpsd9xHjO6gcOsqRVH12825qhF7lxH2tPC22CFyur4G3RltDsah0Dpy31WBwGnnJ+hXUqGUJQxtc95LTT4AmVnHvdbbxSUVDIYRUNc+SRv4sAQMAd7Wnqo4zqecbb7CTtNVlo0Izu4qSzx9jhcvFPcMgDAADUFrL5J/RK3Wkvkn9ErblWWsyO8yUnsGdkJeSDkd5kpPYM7IS8gQDqTBzweh1w6Le21P46kwc8HodcOi3ttQBXZCEIHEm5sPMVT/AIp3ZangmlmyhkZk9I+Rpa2aoc6Mn8wwAx5sQU7Vg9Uad3Px/gtaH00AUa0978C5eXHb34Uc9RsJsToboGD+r7EqSgoYyuY5uU9yD2kYzbIAjWCBp5lN0OnCrKpTnwaOd1JxSaJnSPlTZGX21mn2TWTsds4ZD+R3+YJSXm+vnhG3bhqH41VIMMSdL4949Wo9XCnYq6pGrZXGFxR1i1VhlnPb6OG30UFHTDCKFga3hPKeU6Si4VkFvopauqdsYYm7J3CeQcpXQo2zj3vdNWLTA4GGAh05B/FJvN6vueRdbK2le3GHw4sSrNU4GchLhPdMtKutqvKS0khwGpo2cYDRyAaFJCjHNhFI6/1Ewa4xspHNc/DQCXsIHPoKk5d9bUVc4jySGW2djLBRxnU85W32EnaapHUc51Gu3fbX7E7HapBjhox2Q0JNE/zF4P2C6+mMhaS+Sf0St1pL5J/RK2pWFrMjvMlJ7BnZCXkg5HeZKT2DOyEvIEA6kwc8HodcOi3ttT+OpMHPB6HXDot7bUAV2XfYIIqm90MFRGJIpJ2tex2pw4CuBetLUS0lTFUwO2MsTg5hwxwITZpuLSHLiid2MbGxrGNaxrRgGtGAHMFlRH/Gt/44PlN7kfxpf+OD5Te5ZR6Bct5cl6lgruC5EuJpZyqWndYHVZhjNTHJGxsuHjBpdpGPAmh/Gl/44PlN7lyXPKS7XSkdSV1SJIXOa4tEYGkHEbyk2ej3FvWjUclhcRlS5hOLWDmstyltFzhroNcZ8ZvrtOtv9cAU10lVDW0sNVTPD4ZmhzHDfBUDpWtmUl1tdKKWiqthCHFwaWB2GOvWp+p6b3tRcHiS9jjQrfD3MlDKm9NsdokqW4Gof4kDTvuO/wAwGnqUMvc5znPe4ue4lznO1uJ1kruu13rrxLHJcJ9tdE0tZ4oAGJxOrmHuXCuunWKtKWy97fEbWq/ElkmvJylp6SyUbaaFkQdCxztiMNk4gEk8JSkohgyxvsEEcMVW0RxtDWjamnADQN5b/wAbZQccb8lvcqWtodzUqOe0t/iSo3UIpLBLa5LnRUlfRvhrYI54wC4NeMcDhrHAeVRf/G2UHHG/Jb3LDstb8WkGsbgRgf5Te5JT0O5pzUlJbvEJXUGsYG3ES6JhJxJaD9ES+Sf0StmtDWho1AYLWXyT+iVqyvLWZHeZKT2DOyEvJByO8yUnsGdkJeQIB1Jg54PQ64dFvban8dSYOeD0OuHRb22oArshCU8mSBlFbSSAN0NTZy2YtjkstITMD6p9yMDwH3KftWgrCzr7Qr7fr+ib3P8AJAWB4D7lnYn1T7lPi2Z+NuvWEq7Qpv6fr+gdpjmQAhB0kk4azp4ULRLgQnxBGGOpCcOQJ/2rouaTsOTKs/h05TxwWRYrLwN7A8B9yMDwH3KfULP/ADEvt+v6Jnc/yQFgeA+5GB9U+5T6sP8AJv04eKfslj2gUml8P1/QjtMLOSA1pL5J/RKxB5CPoj7LMvkn9ErRkItZkd5kpPYM7IS8kHI7zJSewZ2Ql5AgHUmDng9Drh0W9tqfx1Jg54PQ64dFvbagCuyAcNOJHMhCBxLGb6vnrsn/APWpHSPglMQeTiS3AEYnkxw6k5Uz82HmKp/xTuy1PBYLU4qN3NJcy2oPNNAmXnMuNVSUlJTU0r4m1DnbYWHAuAA0Y8GlPRMDOr/uznl/9V00iKleQyuvsNuHimxgoQhbkqwWWucwhzHuY4HQ5pwI5isIQBMmR9dNcsnKOqqnF8pDmOedbti4txPKcEspuZvfRKjH/FL/AOV6ca8+vYqNzUS6st6TzBAmHnQuNTA6ioYJnxxSse+TYHAvwIAB5NafijjOp5xtvsJO01S9FipXkU119jnctqnuGStJfJv6JW60l8k/olbYqy1mR3mSk9gzshLyQcjvMlJ7BnZCXkCAdSYOeD0OuHRb22p/JjZ3IXS5G3PYjHYw7M8zSCfoCgCuKEIQOJJzWyh1rrYcfGZUB3UWjuT0UP5G3ptku+2Tkiknbtc+H5dOh3V9ieBS9G9ksbZInNexwxa5pxBHCCsbrVvKncupykWVtNOGDZIGWOT7r9QMbA9rKqB2yiL8di7HQWnvS+hVdCvOhUVSHFHeUVJYZB9dZ7lb3EVlDPFhrdsdk33jEJO26L9RnxBWBxI1IOnXrWgh2i3f1U/Uhuz6MgBj2SODY3Bzjqa04k9SW7Tkvd7o8bVSSQxHXNUNLGj36T1BTIDhoGgciE2p2hk1/bhh/lixtFzZx2e3R2m2QUMLiWwt2OJ1uOsnrJK7EIWenNzk5S4smJJLCBRpnRla69UcIOmKmLj/ANTj/wDKkOvraa3Ur6qslbFCzW5x18g4SoZvtzfeLrPXPbsBI7BjPVYNDR7v3V7oNvJ1nWa3Je5Fu5rZ2TgWkvkn9ErdayNLmOa0YucCAOFawri1eR3mSk9gzshLyRclYnQ2emY4YFsTQRy4JaQICTr3RMrqGWCRuyY9pa4cIOgpRWHDEYIAqVlBZp7Ddqi3VDHDanfy3HU9n5XD+taTlZDL/Imlyko96KqjBMM4biWHgPC074UAX2yV9hrTSXKAxuJ8R4HiyDhaf21oFE7fxSrZcoLnZfFoqj+TjiYJBsmHq3urBJSEydONSOzNZQ5Np5RItvzi0r9i24UUsR33wkPb7jgfulynyvsE4BFzhix3pwY/uFDyFVVdEtZvMcrwO8bqoicYLtbagbKC40cg4WTsP7roFRARiJ4iOR4UCOY134mg84WNqi/TZ8IUZ9nqXKb8jp3yXQns1VONdRDh7QLnmvFqgGM9zoo+lUMH7qDNqj/TZ8IWWta38LQOYIXZ6lzm/JB3yXQmKoywsEAJ8IxS4b0AMn2CQLnnGj2JZa6F5O9LUnAfCNPvIUfIUqjotrTeWs+JzldVHuOy6XSuus4muFQ+Z7fwg4BrOYDQFxoQrWMVFYitxHbbeWCcmQGT8l/yip2bEmlpntmndvaDi1vWfoCvDJbJO55TTtbRxmOmxwfVPHijm9Y8g6yrC5H5LUeTtvZS0serS57tLnuOsk/1wbycILtFCIYGtw3l0LAGAWUCAhCEAYc0EaQke95PUF4pXwVtNHNG7W17cdPDz8qWUIAgzKLNBLE58tjqfF3oKjThyB+v34phXLJa/WvZbttVQ1o/PGNsaRw4tx+qte5rXaxiueSjgk/E0e5AFP3Oa15YTg8a2nQfctlaytyattYMKikglH/MjDvukWpzbZOTnE2mlG/4sex+yBclbd9CsM/NVk67+4Ac0jh+68v9EuTvE3/Of3oDJX5CsE3NNk6047jceeZ/evZmazJxuu2xu6TnH90BkrudGtZga6ofsKdrpn+rE0uPuCstS5vMnqYgx2mkBHDED90t0tioqZobDBGwDea0BAZK32vIfKO5vaIrc+GM/wBpUODB7vxfRSLk1mipYXNmvMpq3jTtQGxiHIRrd16ORSzHTRM/C0L2AA1IEOK32ynooWRwRMjYwYNa1oAA5l2gYallCABCEI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wgHBgkIBwgKCgkLDRYPDQwMDRsUFRAWIB0iIiAdHx8kKDQsJCYxJx8fLT0tMTU3Ojo6Iys/RD84QzQ5OjcBCgoKDQwNGg8PGjclHyU3Nzc3Nzc3Nzc3Nzc3Nzc3Nzc3Nzc3Nzc3Nzc3Nzc3Nzc3Nzc3Nzc3Nzc3Nzc3Nzc3N//AABEIAKAAoAMBIgACEQEDEQH/xAAcAAABBAMBAAAAAAAAAAAAAAAABQYHCAECBAP/xABMEAABAwIBBAwMBAMECwAAAAABAAIDBAURBgchMRITFEFRVGFxcoGy0RUiMzU2UnORkpOhsTJCU8EWI/BDRHThFyQmRWJjgpSzwtL/xAAbAQABBQEBAAAAAAAAAAAAAAAAAQIEBQYDB//EADERAAIBAwEFBgYBBQAAAAAAAAABAgMEEQUSITFBUQYUcZGhsRMWM1Nh4cEiIzRCUv/aAAwDAQACEQMRAD8AnFecszIhi7Ryr0TFztzyw5IXB0Mjo3BrcHMcQR47dRCAHablTjW5Y8JU/rfVVN3dW8eq/wDuH96zu+t49VfPd3oDBbHwlT+t9UeEqf1vqqnbvrePVXz3d6N31vHqr57u9AYLY+Eqf1vqjwnT+t9VU7d9bx6q+e7vWN3VvHqv57u9AYLax18LzgCuppBGIVSbderjbq+nrIqyqe6GRr9i6ZxDgNYIJw0jQrP5NXSG622CqgeHRzMD2nHWCgBWe9rBi4rkdcoAcC5NHOnlGbHYJ3QPAqpv5UOn8x3+oYnqVet31x119YeU1D+9AFsvCVP631R4Sp/W+qqdu+t49VfPd3o3fW8eqvnu70Bgtj4Sp/W+qPCVP631VTt31vHqr57u9G763j1V893egMFsfCVP631WRcoCcAVU3d9bx6q+e7vWklfXCNxFfVg4H+8P70AW/jkbIMW763SJklI6Sy0jnuLjtLNJ5gltAAdSYOeD0OuHRb22p/HUmDng9Drh0W9tqAK7LBOAxOgLKUsmmtflDbmvaHNNQ0FrtRCbKWymxy37hK22P9RnxBG2x/qM+IKedxUnFKf5TUbipOKU/wApvcs/8xU/tvzJnc5dSBttj/UZ8QQJGEgB7cTyqedxUnFKf5Te5Ydb6J7Sx9FTlrhgQYm6R7kvzDS/4fmHc5dSCuRS1mXyj2ulqLRO7TT/AMyHE62OJxHUe0FG+UVpfZbtLRO2RjHjQvdrcw6uvePMvGz3Ke0XGKupcNsjBGB1OBGGB5NR6lfwnGcVKPBkNrDwxzZ1L8bzlI6nieTT0OMYwOgvP4j1YAe9MwnAYk6ls5znuc6R2ye4lznHWTrJTpzfWXwldTVzsDqWkOJB1Pk3h1a/cudetGjTdSXBCwjtPCGltsf6jPiCNui/UZ8QU97mp+Lw/LCNzQcXh+WFR/MNP7b8yX3OXUgTbov1GfEEbbH+oz4gp73NBxeH5YWk1NBtMn8iH8J/sxwJY9oKbaWw/MR2cks5IKWkvkn9Eog8hH0QiXyT+iVoSGWsyO8yUnsWdkJeSDkd5kpPYM7IS8gQDqTBzweh1w6Le21P46kwc8HodcOi3ttQBXZbRSPhkZJE90cjCHNc04EEb4K1QgcS/kVd57xZBNV4OnikMT3DRs8MCDz4EYpeTPzYeYqj/FO7LU8FgdShGF1OMeGS1ovNNNghC56SshqzO2IgvglMUjcdLSP8iCoijJptcjruEDL6y+FLRuiBuNVR4vbgNLmfmH79SigEEYjUVPyiDLOzeBry/am4UtQTJBwAfmb1H6ELTaFebS+BLlvRBuqf+6ESGKSeaOGFpfLI4NY0b7idCmqwWuOzWmCijwJaMZHD87zrP9bwCZWbWy7bO+71DPEixjpsd9xHjO6gcOsqRVH12825qhF7lxH2tPC22CFyur4G3RltDsah0Dpy31WBwGnnJ+hXUqGUJQxtc95LTT4AmVnHvdbbxSUVDIYRUNc+SRv4sAQMAd7Wnqo4zqecbb7CTtNVlo0Izu4qSzx9jhcvFPcMgDAADUFrL5J/RK3Wkvkn9ErblWWsyO8yUnsGdkJeSDkd5kpPYM7IS8gQDqTBzweh1w6Le21P46kwc8HodcOi3ttQBXZCEIHEm5sPMVT/AIp3ZangmlmyhkZk9I+Rpa2aoc6Mn8wwAx5sQU7Vg9Uad3Px/gtaH00AUa0978C5eXHb34Uc9RsJsToboGD+r7EqSgoYyuY5uU9yD2kYzbIAjWCBp5lN0OnCrKpTnwaOd1JxSaJnSPlTZGX21mn2TWTsds4ZD+R3+YJSXm+vnhG3bhqH41VIMMSdL4949Wo9XCnYq6pGrZXGFxR1i1VhlnPb6OG30UFHTDCKFga3hPKeU6Si4VkFvopauqdsYYm7J3CeQcpXQo2zj3vdNWLTA4GGAh05B/FJvN6vueRdbK2le3GHw4sSrNU4GchLhPdMtKutqvKS0khwGpo2cYDRyAaFJCjHNhFI6/1Ewa4xspHNc/DQCXsIHPoKk5d9bUVc4jySGW2djLBRxnU85W32EnaapHUc51Gu3fbX7E7HapBjhox2Q0JNE/zF4P2C6+mMhaS+Sf0St1pL5J/RK2pWFrMjvMlJ7BnZCXkg5HeZKT2DOyEvIEA6kwc8HodcOi3ttT+OpMHPB6HXDot7bUAV2XfYIIqm90MFRGJIpJ2tex2pw4CuBetLUS0lTFUwO2MsTg5hwxwITZpuLSHLiid2MbGxrGNaxrRgGtGAHMFlRH/Gt/44PlN7kfxpf+OD5Te5ZR6Bct5cl6lgruC5EuJpZyqWndYHVZhjNTHJGxsuHjBpdpGPAmh/Gl/44PlN7lyXPKS7XSkdSV1SJIXOa4tEYGkHEbyk2ej3FvWjUclhcRlS5hOLWDmstyltFzhroNcZ8ZvrtOtv9cAU10lVDW0sNVTPD4ZmhzHDfBUDpWtmUl1tdKKWiqthCHFwaWB2GOvWp+p6b3tRcHiS9jjQrfD3MlDKm9NsdokqW4Gof4kDTvuO/wAwGnqUMvc5znPe4ue4lznO1uJ1kruu13rrxLHJcJ9tdE0tZ4oAGJxOrmHuXCuunWKtKWy97fEbWq/ElkmvJylp6SyUbaaFkQdCxztiMNk4gEk8JSkohgyxvsEEcMVW0RxtDWjamnADQN5b/wAbZQccb8lvcqWtodzUqOe0t/iSo3UIpLBLa5LnRUlfRvhrYI54wC4NeMcDhrHAeVRf/G2UHHG/Jb3LDstb8WkGsbgRgf5Te5JT0O5pzUlJbvEJXUGsYG3ES6JhJxJaD9ES+Sf0StmtDWho1AYLWXyT+iVqyvLWZHeZKT2DOyEvJByO8yUnsGdkJeQIB1Jg54PQ64dFvban8dSYOeD0OuHRb22oArshCU8mSBlFbSSAN0NTZy2YtjkstITMD6p9yMDwH3KftWgrCzr7Qr7fr+ib3P8AJAWB4D7lnYn1T7lPi2Z+NuvWEq7Qpv6fr+gdpjmQAhB0kk4azp4ULRLgQnxBGGOpCcOQJ/2rouaTsOTKs/h05TxwWRYrLwN7A8B9yMDwH3KfULP/ADEvt+v6Jnc/yQFgeA+5GB9U+5T6sP8AJv04eKfslj2gUml8P1/QjtMLOSA1pL5J/RKxB5CPoj7LMvkn9ErRkItZkd5kpPYM7IS8kHI7zJSewZ2Ql5AgHUmDng9Drh0W9tqfx1Jg54PQ64dFvbagCuyAcNOJHMhCBxLGb6vnrsn/APWpHSPglMQeTiS3AEYnkxw6k5Uz82HmKp/xTuy1PBYLU4qN3NJcy2oPNNAmXnMuNVSUlJTU0r4m1DnbYWHAuAA0Y8GlPRMDOr/uznl/9V00iKleQyuvsNuHimxgoQhbkqwWWucwhzHuY4HQ5pwI5isIQBMmR9dNcsnKOqqnF8pDmOedbti4txPKcEspuZvfRKjH/FL/AOV6ca8+vYqNzUS6st6TzBAmHnQuNTA6ioYJnxxSse+TYHAvwIAB5NafijjOp5xtvsJO01S9FipXkU119jnctqnuGStJfJv6JW60l8k/olbYqy1mR3mSk9gzshLyQcjvMlJ7BnZCXkCAdSYOeD0OuHRb22p/JjZ3IXS5G3PYjHYw7M8zSCfoCgCuKEIQOJJzWyh1rrYcfGZUB3UWjuT0UP5G3ptku+2Tkiknbtc+H5dOh3V9ieBS9G9ksbZInNexwxa5pxBHCCsbrVvKncupykWVtNOGDZIGWOT7r9QMbA9rKqB2yiL8di7HQWnvS+hVdCvOhUVSHFHeUVJYZB9dZ7lb3EVlDPFhrdsdk33jEJO26L9RnxBWBxI1IOnXrWgh2i3f1U/Uhuz6MgBj2SODY3Bzjqa04k9SW7Tkvd7o8bVSSQxHXNUNLGj36T1BTIDhoGgciE2p2hk1/bhh/lixtFzZx2e3R2m2QUMLiWwt2OJ1uOsnrJK7EIWenNzk5S4smJJLCBRpnRla69UcIOmKmLj/ANTj/wDKkOvraa3Ur6qslbFCzW5x18g4SoZvtzfeLrPXPbsBI7BjPVYNDR7v3V7oNvJ1nWa3Je5Fu5rZ2TgWkvkn9ErdayNLmOa0YucCAOFawri1eR3mSk9gzshLyRclYnQ2emY4YFsTQRy4JaQICTr3RMrqGWCRuyY9pa4cIOgpRWHDEYIAqVlBZp7Ddqi3VDHDanfy3HU9n5XD+taTlZDL/Imlyko96KqjBMM4biWHgPC074UAX2yV9hrTSXKAxuJ8R4HiyDhaf21oFE7fxSrZcoLnZfFoqj+TjiYJBsmHq3urBJSEydONSOzNZQ5Np5RItvzi0r9i24UUsR33wkPb7jgfulynyvsE4BFzhix3pwY/uFDyFVVdEtZvMcrwO8bqoicYLtbagbKC40cg4WTsP7roFRARiJ4iOR4UCOY134mg84WNqi/TZ8IUZ9nqXKb8jp3yXQns1VONdRDh7QLnmvFqgGM9zoo+lUMH7qDNqj/TZ8IWWta38LQOYIXZ6lzm/JB3yXQmKoywsEAJ8IxS4b0AMn2CQLnnGj2JZa6F5O9LUnAfCNPvIUfIUqjotrTeWs+JzldVHuOy6XSuus4muFQ+Z7fwg4BrOYDQFxoQrWMVFYitxHbbeWCcmQGT8l/yip2bEmlpntmndvaDi1vWfoCvDJbJO55TTtbRxmOmxwfVPHijm9Y8g6yrC5H5LUeTtvZS0serS57tLnuOsk/1wbycILtFCIYGtw3l0LAGAWUCAhCEAYc0EaQke95PUF4pXwVtNHNG7W17cdPDz8qWUIAgzKLNBLE58tjqfF3oKjThyB+v34phXLJa/WvZbttVQ1o/PGNsaRw4tx+qte5rXaxiueSjgk/E0e5AFP3Oa15YTg8a2nQfctlaytyattYMKikglH/MjDvukWpzbZOTnE2mlG/4sex+yBclbd9CsM/NVk67+4Ac0jh+68v9EuTvE3/Of3oDJX5CsE3NNk6047jceeZ/evZmazJxuu2xu6TnH90BkrudGtZga6ofsKdrpn+rE0uPuCstS5vMnqYgx2mkBHDED90t0tioqZobDBGwDea0BAZK32vIfKO5vaIrc+GM/wBpUODB7vxfRSLk1mipYXNmvMpq3jTtQGxiHIRrd16ORSzHTRM/C0L2AA1IEOK32ynooWRwRMjYwYNa1oAA5l2gYallCABCEIA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3" name="Picture 5" descr="C:\Users\Nguyen\Desktop\mizzou_logo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2"/>
            <a:ext cx="612774" cy="612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685800" y="612776"/>
            <a:ext cx="8077200" cy="0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007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1644" y="7937"/>
            <a:ext cx="7191756" cy="604839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Agenda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6096000"/>
          </a:xfrm>
        </p:spPr>
        <p:txBody>
          <a:bodyPr>
            <a:normAutofit/>
          </a:bodyPr>
          <a:lstStyle/>
          <a:p>
            <a:pPr>
              <a:buFont typeface="Courier New" pitchFamily="49" charset="0"/>
              <a:buChar char="o"/>
            </a:pPr>
            <a:r>
              <a:rPr lang="en-US" b="1" i="1" dirty="0" smtClean="0">
                <a:solidFill>
                  <a:schemeClr val="bg1">
                    <a:lumMod val="65000"/>
                  </a:schemeClr>
                </a:solidFill>
              </a:rPr>
              <a:t>Master Thesis</a:t>
            </a:r>
          </a:p>
          <a:p>
            <a:pPr lvl="1">
              <a:buFont typeface="Wingdings" pitchFamily="2" charset="2"/>
              <a:buChar char="v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Introduction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lvl="1">
              <a:buFont typeface="Wingdings" pitchFamily="2" charset="2"/>
              <a:buChar char="v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Background and Related Work</a:t>
            </a:r>
          </a:p>
          <a:p>
            <a:pPr lvl="1">
              <a:buFont typeface="Wingdings" pitchFamily="2" charset="2"/>
              <a:buChar char="v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Methods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lvl="1">
              <a:buFont typeface="Wingdings" pitchFamily="2" charset="2"/>
              <a:buChar char="v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Experiments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lvl="1">
              <a:buFont typeface="Wingdings" pitchFamily="2" charset="2"/>
              <a:buChar char="v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Summary</a:t>
            </a:r>
          </a:p>
          <a:p>
            <a:pPr>
              <a:buFont typeface="Courier New" pitchFamily="49" charset="0"/>
              <a:buChar char="o"/>
            </a:pPr>
            <a:r>
              <a:rPr lang="en-US" b="1" i="1" dirty="0" smtClean="0">
                <a:solidFill>
                  <a:srgbClr val="C00000"/>
                </a:solidFill>
              </a:rPr>
              <a:t>PhD Comprehensive</a:t>
            </a:r>
            <a:endParaRPr lang="en-US" b="1" i="1" dirty="0">
              <a:solidFill>
                <a:srgbClr val="C00000"/>
              </a:solidFill>
            </a:endParaRPr>
          </a:p>
          <a:p>
            <a:pPr lvl="1">
              <a:buFont typeface="Wingdings" pitchFamily="2" charset="2"/>
              <a:buChar char="v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Framework</a:t>
            </a:r>
          </a:p>
          <a:p>
            <a:pPr lvl="1">
              <a:buFont typeface="Wingdings" pitchFamily="2" charset="2"/>
              <a:buChar char="v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Preliminary Works</a:t>
            </a:r>
          </a:p>
          <a:p>
            <a:pPr lvl="1">
              <a:buFont typeface="Wingdings" pitchFamily="2" charset="2"/>
              <a:buChar char="v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Research Plan</a:t>
            </a:r>
            <a:endParaRPr lang="en-US" dirty="0"/>
          </a:p>
          <a:p>
            <a:pPr lvl="1"/>
            <a:endParaRPr lang="en-US" dirty="0"/>
          </a:p>
          <a:p>
            <a:endParaRPr lang="en-US" sz="2000" dirty="0"/>
          </a:p>
        </p:txBody>
      </p:sp>
      <p:sp>
        <p:nvSpPr>
          <p:cNvPr id="4" name="AutoShape 2" descr="data:image/jpeg;base64,/9j/4AAQSkZJRgABAQAAAQABAAD/2wCEAAkGBwgHBgkIBwgKCgkLDRYPDQwMDRsUFRAWIB0iIiAdHx8kKDQsJCYxJx8fLT0tMTU3Ojo6Iys/RD84QzQ5OjcBCgoKDQwNGg8PGjclHyU3Nzc3Nzc3Nzc3Nzc3Nzc3Nzc3Nzc3Nzc3Nzc3Nzc3Nzc3Nzc3Nzc3Nzc3Nzc3Nzc3N//AABEIAKAAoAMBIgACEQEDEQH/xAAcAAABBAMBAAAAAAAAAAAAAAAABQYHCAECBAP/xABMEAABAwIBBAwMBAMECwAAAAABAAIDBAURBgchMRITFEFRVGFxcoGy0RUiMzU2UnORkpOhsTJCU8EWI/BDRHThFyQmRWJjgpSzwtL/xAAbAQABBQEBAAAAAAAAAAAAAAAAAQIEBQYDB//EADERAAIBAwEFBgYBBQAAAAAAAAABAgMEEQUSITFBUQYUcZGhsRMWM1Nh4cEiIzRCUv/aAAwDAQACEQMRAD8AnFecszIhi7Ryr0TFztzyw5IXB0Mjo3BrcHMcQR47dRCAHablTjW5Y8JU/rfVVN3dW8eq/wDuH96zu+t49VfPd3oDBbHwlT+t9UeEqf1vqqnbvrePVXz3d6N31vHqr57u9AYLY+Eqf1vqjwnT+t9VU7d9bx6q+e7vWN3VvHqv57u9AYLax18LzgCuppBGIVSbderjbq+nrIqyqe6GRr9i6ZxDgNYIJw0jQrP5NXSG622CqgeHRzMD2nHWCgBWe9rBi4rkdcoAcC5NHOnlGbHYJ3QPAqpv5UOn8x3+oYnqVet31x119YeU1D+9AFsvCVP631R4Sp/W+qqdu+t49VfPd3o3fW8eqvnu70Bgtj4Sp/W+qPCVP631VTt31vHqr57u9G763j1V893egMFsfCVP631WRcoCcAVU3d9bx6q+e7vWklfXCNxFfVg4H+8P70AW/jkbIMW763SJklI6Sy0jnuLjtLNJ5gltAAdSYOeD0OuHRb22p/HUmDng9Drh0W9tqAK7LBOAxOgLKUsmmtflDbmvaHNNQ0FrtRCbKWymxy37hK22P9RnxBG2x/qM+IKedxUnFKf5TUbipOKU/wApvcs/8xU/tvzJnc5dSBttj/UZ8QQJGEgB7cTyqedxUnFKf5Te5Ydb6J7Sx9FTlrhgQYm6R7kvzDS/4fmHc5dSCuRS1mXyj2ulqLRO7TT/AMyHE62OJxHUe0FG+UVpfZbtLRO2RjHjQvdrcw6uvePMvGz3Ke0XGKupcNsjBGB1OBGGB5NR6lfwnGcVKPBkNrDwxzZ1L8bzlI6nieTT0OMYwOgvP4j1YAe9MwnAYk6ls5znuc6R2ye4lznHWTrJTpzfWXwldTVzsDqWkOJB1Pk3h1a/cudetGjTdSXBCwjtPCGltsf6jPiCNui/UZ8QU97mp+Lw/LCNzQcXh+WFR/MNP7b8yX3OXUgTbov1GfEEbbH+oz4gp73NBxeH5YWk1NBtMn8iH8J/sxwJY9oKbaWw/MR2cks5IKWkvkn9Eog8hH0QiXyT+iVoSGWsyO8yUnsWdkJeSDkd5kpPYM7IS8gQDqTBzweh1w6Le21P46kwc8HodcOi3ttQBXZbRSPhkZJE90cjCHNc04EEb4K1QgcS/kVd57xZBNV4OnikMT3DRs8MCDz4EYpeTPzYeYqj/FO7LU8FgdShGF1OMeGS1ovNNNghC56SshqzO2IgvglMUjcdLSP8iCoijJptcjruEDL6y+FLRuiBuNVR4vbgNLmfmH79SigEEYjUVPyiDLOzeBry/am4UtQTJBwAfmb1H6ELTaFebS+BLlvRBuqf+6ESGKSeaOGFpfLI4NY0b7idCmqwWuOzWmCijwJaMZHD87zrP9bwCZWbWy7bO+71DPEixjpsd9xHjO6gcOsqRVH12825qhF7lxH2tPC22CFyur4G3RltDsah0Dpy31WBwGnnJ+hXUqGUJQxtc95LTT4AmVnHvdbbxSUVDIYRUNc+SRv4sAQMAd7Wnqo4zqecbb7CTtNVlo0Izu4qSzx9jhcvFPcMgDAADUFrL5J/RK3Wkvkn9ErblWWsyO8yUnsGdkJeSDkd5kpPYM7IS8gQDqTBzweh1w6Le21P46kwc8HodcOi3ttQBXZCEIHEm5sPMVT/AIp3ZangmlmyhkZk9I+Rpa2aoc6Mn8wwAx5sQU7Vg9Uad3Px/gtaH00AUa0978C5eXHb34Uc9RsJsToboGD+r7EqSgoYyuY5uU9yD2kYzbIAjWCBp5lN0OnCrKpTnwaOd1JxSaJnSPlTZGX21mn2TWTsds4ZD+R3+YJSXm+vnhG3bhqH41VIMMSdL4949Wo9XCnYq6pGrZXGFxR1i1VhlnPb6OG30UFHTDCKFga3hPKeU6Si4VkFvopauqdsYYm7J3CeQcpXQo2zj3vdNWLTA4GGAh05B/FJvN6vueRdbK2le3GHw4sSrNU4GchLhPdMtKutqvKS0khwGpo2cYDRyAaFJCjHNhFI6/1Ewa4xspHNc/DQCXsIHPoKk5d9bUVc4jySGW2djLBRxnU85W32EnaapHUc51Gu3fbX7E7HapBjhox2Q0JNE/zF4P2C6+mMhaS+Sf0St1pL5J/RK2pWFrMjvMlJ7BnZCXkg5HeZKT2DOyEvIEA6kwc8HodcOi3ttT+OpMHPB6HXDot7bUAV2XfYIIqm90MFRGJIpJ2tex2pw4CuBetLUS0lTFUwO2MsTg5hwxwITZpuLSHLiid2MbGxrGNaxrRgGtGAHMFlRH/Gt/44PlN7kfxpf+OD5Te5ZR6Bct5cl6lgruC5EuJpZyqWndYHVZhjNTHJGxsuHjBpdpGPAmh/Gl/44PlN7lyXPKS7XSkdSV1SJIXOa4tEYGkHEbyk2ej3FvWjUclhcRlS5hOLWDmstyltFzhroNcZ8ZvrtOtv9cAU10lVDW0sNVTPD4ZmhzHDfBUDpWtmUl1tdKKWiqthCHFwaWB2GOvWp+p6b3tRcHiS9jjQrfD3MlDKm9NsdokqW4Gof4kDTvuO/wAwGnqUMvc5znPe4ue4lznO1uJ1kruu13rrxLHJcJ9tdE0tZ4oAGJxOrmHuXCuunWKtKWy97fEbWq/ElkmvJylp6SyUbaaFkQdCxztiMNk4gEk8JSkohgyxvsEEcMVW0RxtDWjamnADQN5b/wAbZQccb8lvcqWtodzUqOe0t/iSo3UIpLBLa5LnRUlfRvhrYI54wC4NeMcDhrHAeVRf/G2UHHG/Jb3LDstb8WkGsbgRgf5Te5JT0O5pzUlJbvEJXUGsYG3ES6JhJxJaD9ES+Sf0StmtDWho1AYLWXyT+iVqyvLWZHeZKT2DOyEvJByO8yUnsGdkJeQIB1Jg54PQ64dFvban8dSYOeD0OuHRb22oArshCU8mSBlFbSSAN0NTZy2YtjkstITMD6p9yMDwH3KftWgrCzr7Qr7fr+ib3P8AJAWB4D7lnYn1T7lPi2Z+NuvWEq7Qpv6fr+gdpjmQAhB0kk4azp4ULRLgQnxBGGOpCcOQJ/2rouaTsOTKs/h05TxwWRYrLwN7A8B9yMDwH3KfULP/ADEvt+v6Jnc/yQFgeA+5GB9U+5T6sP8AJv04eKfslj2gUml8P1/QjtMLOSA1pL5J/RKxB5CPoj7LMvkn9ErRkItZkd5kpPYM7IS8kHI7zJSewZ2Ql5AgHUmDng9Drh0W9tqfx1Jg54PQ64dFvbagCuyAcNOJHMhCBxLGb6vnrsn/APWpHSPglMQeTiS3AEYnkxw6k5Uz82HmKp/xTuy1PBYLU4qN3NJcy2oPNNAmXnMuNVSUlJTU0r4m1DnbYWHAuAA0Y8GlPRMDOr/uznl/9V00iKleQyuvsNuHimxgoQhbkqwWWucwhzHuY4HQ5pwI5isIQBMmR9dNcsnKOqqnF8pDmOedbti4txPKcEspuZvfRKjH/FL/AOV6ca8+vYqNzUS6st6TzBAmHnQuNTA6ioYJnxxSse+TYHAvwIAB5NafijjOp5xtvsJO01S9FipXkU119jnctqnuGStJfJv6JW60l8k/olbYqy1mR3mSk9gzshLyQcjvMlJ7BnZCXkCAdSYOeD0OuHRb22p/JjZ3IXS5G3PYjHYw7M8zSCfoCgCuKEIQOJJzWyh1rrYcfGZUB3UWjuT0UP5G3ptku+2Tkiknbtc+H5dOh3V9ieBS9G9ksbZInNexwxa5pxBHCCsbrVvKncupykWVtNOGDZIGWOT7r9QMbA9rKqB2yiL8di7HQWnvS+hVdCvOhUVSHFHeUVJYZB9dZ7lb3EVlDPFhrdsdk33jEJO26L9RnxBWBxI1IOnXrWgh2i3f1U/Uhuz6MgBj2SODY3Bzjqa04k9SW7Tkvd7o8bVSSQxHXNUNLGj36T1BTIDhoGgciE2p2hk1/bhh/lixtFzZx2e3R2m2QUMLiWwt2OJ1uOsnrJK7EIWenNzk5S4smJJLCBRpnRla69UcIOmKmLj/ANTj/wDKkOvraa3Ur6qslbFCzW5x18g4SoZvtzfeLrPXPbsBI7BjPVYNDR7v3V7oNvJ1nWa3Je5Fu5rZ2TgWkvkn9ErdayNLmOa0YucCAOFawri1eR3mSk9gzshLyRclYnQ2emY4YFsTQRy4JaQICTr3RMrqGWCRuyY9pa4cIOgpRWHDEYIAqVlBZp7Ddqi3VDHDanfy3HU9n5XD+taTlZDL/Imlyko96KqjBMM4biWHgPC074UAX2yV9hrTSXKAxuJ8R4HiyDhaf21oFE7fxSrZcoLnZfFoqj+TjiYJBsmHq3urBJSEydONSOzNZQ5Np5RItvzi0r9i24UUsR33wkPb7jgfulynyvsE4BFzhix3pwY/uFDyFVVdEtZvMcrwO8bqoicYLtbagbKC40cg4WTsP7roFRARiJ4iOR4UCOY134mg84WNqi/TZ8IUZ9nqXKb8jp3yXQns1VONdRDh7QLnmvFqgGM9zoo+lUMH7qDNqj/TZ8IWWta38LQOYIXZ6lzm/JB3yXQmKoywsEAJ8IxS4b0AMn2CQLnnGj2JZa6F5O9LUnAfCNPvIUfIUqjotrTeWs+JzldVHuOy6XSuus4muFQ+Z7fwg4BrOYDQFxoQrWMVFYitxHbbeWCcmQGT8l/yip2bEmlpntmndvaDi1vWfoCvDJbJO55TTtbRxmOmxwfVPHijm9Y8g6yrC5H5LUeTtvZS0serS57tLnuOsk/1wbycILtFCIYGtw3l0LAGAWUCAhCEAYc0EaQke95PUF4pXwVtNHNG7W17cdPDz8qWUIAgzKLNBLE58tjqfF3oKjThyB+v34phXLJa/WvZbttVQ1o/PGNsaRw4tx+qte5rXaxiueSjgk/E0e5AFP3Oa15YTg8a2nQfctlaytyattYMKikglH/MjDvukWpzbZOTnE2mlG/4sex+yBclbd9CsM/NVk67+4Ac0jh+68v9EuTvE3/Of3oDJX5CsE3NNk6047jceeZ/evZmazJxuu2xu6TnH90BkrudGtZga6ofsKdrpn+rE0uPuCstS5vMnqYgx2mkBHDED90t0tioqZobDBGwDea0BAZK32vIfKO5vaIrc+GM/wBpUODB7vxfRSLk1mipYXNmvMpq3jTtQGxiHIRrd16ORSzHTRM/C0L2AA1IEOK32ynooWRwRMjYwYNa1oAA5l2gYallCABCEI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wgHBgkIBwgKCgkLDRYPDQwMDRsUFRAWIB0iIiAdHx8kKDQsJCYxJx8fLT0tMTU3Ojo6Iys/RD84QzQ5OjcBCgoKDQwNGg8PGjclHyU3Nzc3Nzc3Nzc3Nzc3Nzc3Nzc3Nzc3Nzc3Nzc3Nzc3Nzc3Nzc3Nzc3Nzc3Nzc3Nzc3N//AABEIAKAAoAMBIgACEQEDEQH/xAAcAAABBAMBAAAAAAAAAAAAAAAABQYHCAECBAP/xABMEAABAwIBBAwMBAMECwAAAAABAAIDBAURBgchMRITFEFRVGFxcoGy0RUiMzU2UnORkpOhsTJCU8EWI/BDRHThFyQmRWJjgpSzwtL/xAAbAQABBQEBAAAAAAAAAAAAAAAAAQIEBQYDB//EADERAAIBAwEFBgYBBQAAAAAAAAABAgMEEQUSITFBUQYUcZGhsRMWM1Nh4cEiIzRCUv/aAAwDAQACEQMRAD8AnFecszIhi7Ryr0TFztzyw5IXB0Mjo3BrcHMcQR47dRCAHablTjW5Y8JU/rfVVN3dW8eq/wDuH96zu+t49VfPd3oDBbHwlT+t9UeEqf1vqqnbvrePVXz3d6N31vHqr57u9AYLY+Eqf1vqjwnT+t9VU7d9bx6q+e7vWN3VvHqv57u9AYLax18LzgCuppBGIVSbderjbq+nrIqyqe6GRr9i6ZxDgNYIJw0jQrP5NXSG622CqgeHRzMD2nHWCgBWe9rBi4rkdcoAcC5NHOnlGbHYJ3QPAqpv5UOn8x3+oYnqVet31x119YeU1D+9AFsvCVP631R4Sp/W+qqdu+t49VfPd3o3fW8eqvnu70Bgtj4Sp/W+qPCVP631VTt31vHqr57u9G763j1V893egMFsfCVP631WRcoCcAVU3d9bx6q+e7vWklfXCNxFfVg4H+8P70AW/jkbIMW763SJklI6Sy0jnuLjtLNJ5gltAAdSYOeD0OuHRb22p/HUmDng9Drh0W9tqAK7LBOAxOgLKUsmmtflDbmvaHNNQ0FrtRCbKWymxy37hK22P9RnxBG2x/qM+IKedxUnFKf5TUbipOKU/wApvcs/8xU/tvzJnc5dSBttj/UZ8QQJGEgB7cTyqedxUnFKf5Te5Ydb6J7Sx9FTlrhgQYm6R7kvzDS/4fmHc5dSCuRS1mXyj2ulqLRO7TT/AMyHE62OJxHUe0FG+UVpfZbtLRO2RjHjQvdrcw6uvePMvGz3Ke0XGKupcNsjBGB1OBGGB5NR6lfwnGcVKPBkNrDwxzZ1L8bzlI6nieTT0OMYwOgvP4j1YAe9MwnAYk6ls5znuc6R2ye4lznHWTrJTpzfWXwldTVzsDqWkOJB1Pk3h1a/cudetGjTdSXBCwjtPCGltsf6jPiCNui/UZ8QU97mp+Lw/LCNzQcXh+WFR/MNP7b8yX3OXUgTbov1GfEEbbH+oz4gp73NBxeH5YWk1NBtMn8iH8J/sxwJY9oKbaWw/MR2cks5IKWkvkn9Eog8hH0QiXyT+iVoSGWsyO8yUnsWdkJeSDkd5kpPYM7IS8gQDqTBzweh1w6Le21P46kwc8HodcOi3ttQBXZbRSPhkZJE90cjCHNc04EEb4K1QgcS/kVd57xZBNV4OnikMT3DRs8MCDz4EYpeTPzYeYqj/FO7LU8FgdShGF1OMeGS1ovNNNghC56SshqzO2IgvglMUjcdLSP8iCoijJptcjruEDL6y+FLRuiBuNVR4vbgNLmfmH79SigEEYjUVPyiDLOzeBry/am4UtQTJBwAfmb1H6ELTaFebS+BLlvRBuqf+6ESGKSeaOGFpfLI4NY0b7idCmqwWuOzWmCijwJaMZHD87zrP9bwCZWbWy7bO+71DPEixjpsd9xHjO6gcOsqRVH12825qhF7lxH2tPC22CFyur4G3RltDsah0Dpy31WBwGnnJ+hXUqGUJQxtc95LTT4AmVnHvdbbxSUVDIYRUNc+SRv4sAQMAd7Wnqo4zqecbb7CTtNVlo0Izu4qSzx9jhcvFPcMgDAADUFrL5J/RK3Wkvkn9ErblWWsyO8yUnsGdkJeSDkd5kpPYM7IS8gQDqTBzweh1w6Le21P46kwc8HodcOi3ttQBXZCEIHEm5sPMVT/AIp3ZangmlmyhkZk9I+Rpa2aoc6Mn8wwAx5sQU7Vg9Uad3Px/gtaH00AUa0978C5eXHb34Uc9RsJsToboGD+r7EqSgoYyuY5uU9yD2kYzbIAjWCBp5lN0OnCrKpTnwaOd1JxSaJnSPlTZGX21mn2TWTsds4ZD+R3+YJSXm+vnhG3bhqH41VIMMSdL4949Wo9XCnYq6pGrZXGFxR1i1VhlnPb6OG30UFHTDCKFga3hPKeU6Si4VkFvopauqdsYYm7J3CeQcpXQo2zj3vdNWLTA4GGAh05B/FJvN6vueRdbK2le3GHw4sSrNU4GchLhPdMtKutqvKS0khwGpo2cYDRyAaFJCjHNhFI6/1Ewa4xspHNc/DQCXsIHPoKk5d9bUVc4jySGW2djLBRxnU85W32EnaapHUc51Gu3fbX7E7HapBjhox2Q0JNE/zF4P2C6+mMhaS+Sf0St1pL5J/RK2pWFrMjvMlJ7BnZCXkg5HeZKT2DOyEvIEA6kwc8HodcOi3ttT+OpMHPB6HXDot7bUAV2XfYIIqm90MFRGJIpJ2tex2pw4CuBetLUS0lTFUwO2MsTg5hwxwITZpuLSHLiid2MbGxrGNaxrRgGtGAHMFlRH/Gt/44PlN7kfxpf+OD5Te5ZR6Bct5cl6lgruC5EuJpZyqWndYHVZhjNTHJGxsuHjBpdpGPAmh/Gl/44PlN7lyXPKS7XSkdSV1SJIXOa4tEYGkHEbyk2ej3FvWjUclhcRlS5hOLWDmstyltFzhroNcZ8ZvrtOtv9cAU10lVDW0sNVTPD4ZmhzHDfBUDpWtmUl1tdKKWiqthCHFwaWB2GOvWp+p6b3tRcHiS9jjQrfD3MlDKm9NsdokqW4Gof4kDTvuO/wAwGnqUMvc5znPe4ue4lznO1uJ1kruu13rrxLHJcJ9tdE0tZ4oAGJxOrmHuXCuunWKtKWy97fEbWq/ElkmvJylp6SyUbaaFkQdCxztiMNk4gEk8JSkohgyxvsEEcMVW0RxtDWjamnADQN5b/wAbZQccb8lvcqWtodzUqOe0t/iSo3UIpLBLa5LnRUlfRvhrYI54wC4NeMcDhrHAeVRf/G2UHHG/Jb3LDstb8WkGsbgRgf5Te5JT0O5pzUlJbvEJXUGsYG3ES6JhJxJaD9ES+Sf0StmtDWho1AYLWXyT+iVqyvLWZHeZKT2DOyEvJByO8yUnsGdkJeQIB1Jg54PQ64dFvban8dSYOeD0OuHRb22oArshCU8mSBlFbSSAN0NTZy2YtjkstITMD6p9yMDwH3KftWgrCzr7Qr7fr+ib3P8AJAWB4D7lnYn1T7lPi2Z+NuvWEq7Qpv6fr+gdpjmQAhB0kk4azp4ULRLgQnxBGGOpCcOQJ/2rouaTsOTKs/h05TxwWRYrLwN7A8B9yMDwH3KfULP/ADEvt+v6Jnc/yQFgeA+5GB9U+5T6sP8AJv04eKfslj2gUml8P1/QjtMLOSA1pL5J/RKxB5CPoj7LMvkn9ErRkItZkd5kpPYM7IS8kHI7zJSewZ2Ql5AgHUmDng9Drh0W9tqfx1Jg54PQ64dFvbagCuyAcNOJHMhCBxLGb6vnrsn/APWpHSPglMQeTiS3AEYnkxw6k5Uz82HmKp/xTuy1PBYLU4qN3NJcy2oPNNAmXnMuNVSUlJTU0r4m1DnbYWHAuAA0Y8GlPRMDOr/uznl/9V00iKleQyuvsNuHimxgoQhbkqwWWucwhzHuY4HQ5pwI5isIQBMmR9dNcsnKOqqnF8pDmOedbti4txPKcEspuZvfRKjH/FL/AOV6ca8+vYqNzUS6st6TzBAmHnQuNTA6ioYJnxxSse+TYHAvwIAB5NafijjOp5xtvsJO01S9FipXkU119jnctqnuGStJfJv6JW60l8k/olbYqy1mR3mSk9gzshLyQcjvMlJ7BnZCXkCAdSYOeD0OuHRb22p/JjZ3IXS5G3PYjHYw7M8zSCfoCgCuKEIQOJJzWyh1rrYcfGZUB3UWjuT0UP5G3ptku+2Tkiknbtc+H5dOh3V9ieBS9G9ksbZInNexwxa5pxBHCCsbrVvKncupykWVtNOGDZIGWOT7r9QMbA9rKqB2yiL8di7HQWnvS+hVdCvOhUVSHFHeUVJYZB9dZ7lb3EVlDPFhrdsdk33jEJO26L9RnxBWBxI1IOnXrWgh2i3f1U/Uhuz6MgBj2SODY3Bzjqa04k9SW7Tkvd7o8bVSSQxHXNUNLGj36T1BTIDhoGgciE2p2hk1/bhh/lixtFzZx2e3R2m2QUMLiWwt2OJ1uOsnrJK7EIWenNzk5S4smJJLCBRpnRla69UcIOmKmLj/ANTj/wDKkOvraa3Ur6qslbFCzW5x18g4SoZvtzfeLrPXPbsBI7BjPVYNDR7v3V7oNvJ1nWa3Je5Fu5rZ2TgWkvkn9ErdayNLmOa0YucCAOFawri1eR3mSk9gzshLyRclYnQ2emY4YFsTQRy4JaQICTr3RMrqGWCRuyY9pa4cIOgpRWHDEYIAqVlBZp7Ddqi3VDHDanfy3HU9n5XD+taTlZDL/Imlyko96KqjBMM4biWHgPC074UAX2yV9hrTSXKAxuJ8R4HiyDhaf21oFE7fxSrZcoLnZfFoqj+TjiYJBsmHq3urBJSEydONSOzNZQ5Np5RItvzi0r9i24UUsR33wkPb7jgfulynyvsE4BFzhix3pwY/uFDyFVVdEtZvMcrwO8bqoicYLtbagbKC40cg4WTsP7roFRARiJ4iOR4UCOY134mg84WNqi/TZ8IUZ9nqXKb8jp3yXQns1VONdRDh7QLnmvFqgGM9zoo+lUMH7qDNqj/TZ8IWWta38LQOYIXZ6lzm/JB3yXQmKoywsEAJ8IxS4b0AMn2CQLnnGj2JZa6F5O9LUnAfCNPvIUfIUqjotrTeWs+JzldVHuOy6XSuus4muFQ+Z7fwg4BrOYDQFxoQrWMVFYitxHbbeWCcmQGT8l/yip2bEmlpntmndvaDi1vWfoCvDJbJO55TTtbRxmOmxwfVPHijm9Y8g6yrC5H5LUeTtvZS0serS57tLnuOsk/1wbycILtFCIYGtw3l0LAGAWUCAhCEAYc0EaQke95PUF4pXwVtNHNG7W17cdPDz8qWUIAgzKLNBLE58tjqfF3oKjThyB+v34phXLJa/WvZbttVQ1o/PGNsaRw4tx+qte5rXaxiueSjgk/E0e5AFP3Oa15YTg8a2nQfctlaytyattYMKikglH/MjDvukWpzbZOTnE2mlG/4sex+yBclbd9CsM/NVk67+4Ac0jh+68v9EuTvE3/Of3oDJX5CsE3NNk6047jceeZ/evZmazJxuu2xu6TnH90BkrudGtZga6ofsKdrpn+rE0uPuCstS5vMnqYgx2mkBHDED90t0tioqZobDBGwDea0BAZK32vIfKO5vaIrc+GM/wBpUODB7vxfRSLk1mipYXNmvMpq3jTtQGxiHIRrd16ORSzHTRM/C0L2AA1IEOK32ynooWRwRMjYwYNa1oAA5l2gYallCABCEIA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3" name="Picture 5" descr="C:\Users\Nguyen\Desktop\mizzou_logo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2"/>
            <a:ext cx="612774" cy="612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685800" y="612776"/>
            <a:ext cx="8077200" cy="0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734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1644" y="7937"/>
            <a:ext cx="7191756" cy="604839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Main Contributions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6096000"/>
          </a:xfrm>
        </p:spPr>
        <p:txBody>
          <a:bodyPr>
            <a:normAutofit/>
          </a:bodyPr>
          <a:lstStyle/>
          <a:p>
            <a:r>
              <a:rPr lang="en-US" dirty="0" smtClean="0"/>
              <a:t>Theory</a:t>
            </a:r>
          </a:p>
          <a:p>
            <a:pPr lvl="1"/>
            <a:r>
              <a:rPr lang="en-US" dirty="0" smtClean="0"/>
              <a:t>Developed DL-Recon algorithm, a Deep learning method for protein structure predictions</a:t>
            </a:r>
          </a:p>
          <a:p>
            <a:pPr lvl="1"/>
            <a:r>
              <a:rPr lang="en-US" dirty="0" smtClean="0"/>
              <a:t>Developed DL-Pro algorithm, a Deep learning method for protein QA</a:t>
            </a:r>
          </a:p>
          <a:p>
            <a:r>
              <a:rPr lang="en-US" dirty="0" smtClean="0"/>
              <a:t>Experiment</a:t>
            </a:r>
          </a:p>
          <a:p>
            <a:pPr lvl="1"/>
            <a:r>
              <a:rPr lang="en-US" dirty="0" smtClean="0"/>
              <a:t>Implement and test DL-Recon, DL-Pro on practical data</a:t>
            </a:r>
          </a:p>
          <a:p>
            <a:pPr lvl="1"/>
            <a:r>
              <a:rPr lang="en-US" dirty="0" smtClean="0"/>
              <a:t>DL-Pro shows better accuracy</a:t>
            </a:r>
          </a:p>
          <a:p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sz="2000" dirty="0"/>
          </a:p>
        </p:txBody>
      </p:sp>
      <p:sp>
        <p:nvSpPr>
          <p:cNvPr id="4" name="AutoShape 2" descr="data:image/jpeg;base64,/9j/4AAQSkZJRgABAQAAAQABAAD/2wCEAAkGBwgHBgkIBwgKCgkLDRYPDQwMDRsUFRAWIB0iIiAdHx8kKDQsJCYxJx8fLT0tMTU3Ojo6Iys/RD84QzQ5OjcBCgoKDQwNGg8PGjclHyU3Nzc3Nzc3Nzc3Nzc3Nzc3Nzc3Nzc3Nzc3Nzc3Nzc3Nzc3Nzc3Nzc3Nzc3Nzc3Nzc3N//AABEIAKAAoAMBIgACEQEDEQH/xAAcAAABBAMBAAAAAAAAAAAAAAAABQYHCAECBAP/xABMEAABAwIBBAwMBAMECwAAAAABAAIDBAURBgchMRITFEFRVGFxcoGy0RUiMzU2UnORkpOhsTJCU8EWI/BDRHThFyQmRWJjgpSzwtL/xAAbAQABBQEBAAAAAAAAAAAAAAAAAQIEBQYDB//EADERAAIBAwEFBgYBBQAAAAAAAAABAgMEEQUSITFBUQYUcZGhsRMWM1Nh4cEiIzRCUv/aAAwDAQACEQMRAD8AnFecszIhi7Ryr0TFztzyw5IXB0Mjo3BrcHMcQR47dRCAHablTjW5Y8JU/rfVVN3dW8eq/wDuH96zu+t49VfPd3oDBbHwlT+t9UeEqf1vqqnbvrePVXz3d6N31vHqr57u9AYLY+Eqf1vqjwnT+t9VU7d9bx6q+e7vWN3VvHqv57u9AYLax18LzgCuppBGIVSbderjbq+nrIqyqe6GRr9i6ZxDgNYIJw0jQrP5NXSG622CqgeHRzMD2nHWCgBWe9rBi4rkdcoAcC5NHOnlGbHYJ3QPAqpv5UOn8x3+oYnqVet31x119YeU1D+9AFsvCVP631R4Sp/W+qqdu+t49VfPd3o3fW8eqvnu70Bgtj4Sp/W+qPCVP631VTt31vHqr57u9G763j1V893egMFsfCVP631WRcoCcAVU3d9bx6q+e7vWklfXCNxFfVg4H+8P70AW/jkbIMW763SJklI6Sy0jnuLjtLNJ5gltAAdSYOeD0OuHRb22p/HUmDng9Drh0W9tqAK7LBOAxOgLKUsmmtflDbmvaHNNQ0FrtRCbKWymxy37hK22P9RnxBG2x/qM+IKedxUnFKf5TUbipOKU/wApvcs/8xU/tvzJnc5dSBttj/UZ8QQJGEgB7cTyqedxUnFKf5Te5Ydb6J7Sx9FTlrhgQYm6R7kvzDS/4fmHc5dSCuRS1mXyj2ulqLRO7TT/AMyHE62OJxHUe0FG+UVpfZbtLRO2RjHjQvdrcw6uvePMvGz3Ke0XGKupcNsjBGB1OBGGB5NR6lfwnGcVKPBkNrDwxzZ1L8bzlI6nieTT0OMYwOgvP4j1YAe9MwnAYk6ls5znuc6R2ye4lznHWTrJTpzfWXwldTVzsDqWkOJB1Pk3h1a/cudetGjTdSXBCwjtPCGltsf6jPiCNui/UZ8QU97mp+Lw/LCNzQcXh+WFR/MNP7b8yX3OXUgTbov1GfEEbbH+oz4gp73NBxeH5YWk1NBtMn8iH8J/sxwJY9oKbaWw/MR2cks5IKWkvkn9Eog8hH0QiXyT+iVoSGWsyO8yUnsWdkJeSDkd5kpPYM7IS8gQDqTBzweh1w6Le21P46kwc8HodcOi3ttQBXZbRSPhkZJE90cjCHNc04EEb4K1QgcS/kVd57xZBNV4OnikMT3DRs8MCDz4EYpeTPzYeYqj/FO7LU8FgdShGF1OMeGS1ovNNNghC56SshqzO2IgvglMUjcdLSP8iCoijJptcjruEDL6y+FLRuiBuNVR4vbgNLmfmH79SigEEYjUVPyiDLOzeBry/am4UtQTJBwAfmb1H6ELTaFebS+BLlvRBuqf+6ESGKSeaOGFpfLI4NY0b7idCmqwWuOzWmCijwJaMZHD87zrP9bwCZWbWy7bO+71DPEixjpsd9xHjO6gcOsqRVH12825qhF7lxH2tPC22CFyur4G3RltDsah0Dpy31WBwGnnJ+hXUqGUJQxtc95LTT4AmVnHvdbbxSUVDIYRUNc+SRv4sAQMAd7Wnqo4zqecbb7CTtNVlo0Izu4qSzx9jhcvFPcMgDAADUFrL5J/RK3Wkvkn9ErblWWsyO8yUnsGdkJeSDkd5kpPYM7IS8gQDqTBzweh1w6Le21P46kwc8HodcOi3ttQBXZCEIHEm5sPMVT/AIp3ZangmlmyhkZk9I+Rpa2aoc6Mn8wwAx5sQU7Vg9Uad3Px/gtaH00AUa0978C5eXHb34Uc9RsJsToboGD+r7EqSgoYyuY5uU9yD2kYzbIAjWCBp5lN0OnCrKpTnwaOd1JxSaJnSPlTZGX21mn2TWTsds4ZD+R3+YJSXm+vnhG3bhqH41VIMMSdL4949Wo9XCnYq6pGrZXGFxR1i1VhlnPb6OG30UFHTDCKFga3hPKeU6Si4VkFvopauqdsYYm7J3CeQcpXQo2zj3vdNWLTA4GGAh05B/FJvN6vueRdbK2le3GHw4sSrNU4GchLhPdMtKutqvKS0khwGpo2cYDRyAaFJCjHNhFI6/1Ewa4xspHNc/DQCXsIHPoKk5d9bUVc4jySGW2djLBRxnU85W32EnaapHUc51Gu3fbX7E7HapBjhox2Q0JNE/zF4P2C6+mMhaS+Sf0St1pL5J/RK2pWFrMjvMlJ7BnZCXkg5HeZKT2DOyEvIEA6kwc8HodcOi3ttT+OpMHPB6HXDot7bUAV2XfYIIqm90MFRGJIpJ2tex2pw4CuBetLUS0lTFUwO2MsTg5hwxwITZpuLSHLiid2MbGxrGNaxrRgGtGAHMFlRH/Gt/44PlN7kfxpf+OD5Te5ZR6Bct5cl6lgruC5EuJpZyqWndYHVZhjNTHJGxsuHjBpdpGPAmh/Gl/44PlN7lyXPKS7XSkdSV1SJIXOa4tEYGkHEbyk2ej3FvWjUclhcRlS5hOLWDmstyltFzhroNcZ8ZvrtOtv9cAU10lVDW0sNVTPD4ZmhzHDfBUDpWtmUl1tdKKWiqthCHFwaWB2GOvWp+p6b3tRcHiS9jjQrfD3MlDKm9NsdokqW4Gof4kDTvuO/wAwGnqUMvc5znPe4ue4lznO1uJ1kruu13rrxLHJcJ9tdE0tZ4oAGJxOrmHuXCuunWKtKWy97fEbWq/ElkmvJylp6SyUbaaFkQdCxztiMNk4gEk8JSkohgyxvsEEcMVW0RxtDWjamnADQN5b/wAbZQccb8lvcqWtodzUqOe0t/iSo3UIpLBLa5LnRUlfRvhrYI54wC4NeMcDhrHAeVRf/G2UHHG/Jb3LDstb8WkGsbgRgf5Te5JT0O5pzUlJbvEJXUGsYG3ES6JhJxJaD9ES+Sf0StmtDWho1AYLWXyT+iVqyvLWZHeZKT2DOyEvJByO8yUnsGdkJeQIB1Jg54PQ64dFvban8dSYOeD0OuHRb22oArshCU8mSBlFbSSAN0NTZy2YtjkstITMD6p9yMDwH3KftWgrCzr7Qr7fr+ib3P8AJAWB4D7lnYn1T7lPi2Z+NuvWEq7Qpv6fr+gdpjmQAhB0kk4azp4ULRLgQnxBGGOpCcOQJ/2rouaTsOTKs/h05TxwWRYrLwN7A8B9yMDwH3KfULP/ADEvt+v6Jnc/yQFgeA+5GB9U+5T6sP8AJv04eKfslj2gUml8P1/QjtMLOSA1pL5J/RKxB5CPoj7LMvkn9ErRkItZkd5kpPYM7IS8kHI7zJSewZ2Ql5AgHUmDng9Drh0W9tqfx1Jg54PQ64dFvbagCuyAcNOJHMhCBxLGb6vnrsn/APWpHSPglMQeTiS3AEYnkxw6k5Uz82HmKp/xTuy1PBYLU4qN3NJcy2oPNNAmXnMuNVSUlJTU0r4m1DnbYWHAuAA0Y8GlPRMDOr/uznl/9V00iKleQyuvsNuHimxgoQhbkqwWWucwhzHuY4HQ5pwI5isIQBMmR9dNcsnKOqqnF8pDmOedbti4txPKcEspuZvfRKjH/FL/AOV6ca8+vYqNzUS6st6TzBAmHnQuNTA6ioYJnxxSse+TYHAvwIAB5NafijjOp5xtvsJO01S9FipXkU119jnctqnuGStJfJv6JW60l8k/olbYqy1mR3mSk9gzshLyQcjvMlJ7BnZCXkCAdSYOeD0OuHRb22p/JjZ3IXS5G3PYjHYw7M8zSCfoCgCuKEIQOJJzWyh1rrYcfGZUB3UWjuT0UP5G3ptku+2Tkiknbtc+H5dOh3V9ieBS9G9ksbZInNexwxa5pxBHCCsbrVvKncupykWVtNOGDZIGWOT7r9QMbA9rKqB2yiL8di7HQWnvS+hVdCvOhUVSHFHeUVJYZB9dZ7lb3EVlDPFhrdsdk33jEJO26L9RnxBWBxI1IOnXrWgh2i3f1U/Uhuz6MgBj2SODY3Bzjqa04k9SW7Tkvd7o8bVSSQxHXNUNLGj36T1BTIDhoGgciE2p2hk1/bhh/lixtFzZx2e3R2m2QUMLiWwt2OJ1uOsnrJK7EIWenNzk5S4smJJLCBRpnRla69UcIOmKmLj/ANTj/wDKkOvraa3Ur6qslbFCzW5x18g4SoZvtzfeLrPXPbsBI7BjPVYNDR7v3V7oNvJ1nWa3Je5Fu5rZ2TgWkvkn9ErdayNLmOa0YucCAOFawri1eR3mSk9gzshLyRclYnQ2emY4YFsTQRy4JaQICTr3RMrqGWCRuyY9pa4cIOgpRWHDEYIAqVlBZp7Ddqi3VDHDanfy3HU9n5XD+taTlZDL/Imlyko96KqjBMM4biWHgPC074UAX2yV9hrTSXKAxuJ8R4HiyDhaf21oFE7fxSrZcoLnZfFoqj+TjiYJBsmHq3urBJSEydONSOzNZQ5Np5RItvzi0r9i24UUsR33wkPb7jgfulynyvsE4BFzhix3pwY/uFDyFVVdEtZvMcrwO8bqoicYLtbagbKC40cg4WTsP7roFRARiJ4iOR4UCOY134mg84WNqi/TZ8IUZ9nqXKb8jp3yXQns1VONdRDh7QLnmvFqgGM9zoo+lUMH7qDNqj/TZ8IWWta38LQOYIXZ6lzm/JB3yXQmKoywsEAJ8IxS4b0AMn2CQLnnGj2JZa6F5O9LUnAfCNPvIUfIUqjotrTeWs+JzldVHuOy6XSuus4muFQ+Z7fwg4BrOYDQFxoQrWMVFYitxHbbeWCcmQGT8l/yip2bEmlpntmndvaDi1vWfoCvDJbJO55TTtbRxmOmxwfVPHijm9Y8g6yrC5H5LUeTtvZS0serS57tLnuOsk/1wbycILtFCIYGtw3l0LAGAWUCAhCEAYc0EaQke95PUF4pXwVtNHNG7W17cdPDz8qWUIAgzKLNBLE58tjqfF3oKjThyB+v34phXLJa/WvZbttVQ1o/PGNsaRw4tx+qte5rXaxiueSjgk/E0e5AFP3Oa15YTg8a2nQfctlaytyattYMKikglH/MjDvukWpzbZOTnE2mlG/4sex+yBclbd9CsM/NVk67+4Ac0jh+68v9EuTvE3/Of3oDJX5CsE3NNk6047jceeZ/evZmazJxuu2xu6TnH90BkrudGtZga6ofsKdrpn+rE0uPuCstS5vMnqYgx2mkBHDED90t0tioqZobDBGwDea0BAZK32vIfKO5vaIrc+GM/wBpUODB7vxfRSLk1mipYXNmvMpq3jTtQGxiHIRrd16ORSzHTRM/C0L2AA1IEOK32ynooWRwRMjYwYNa1oAA5l2gYallCABCEI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wgHBgkIBwgKCgkLDRYPDQwMDRsUFRAWIB0iIiAdHx8kKDQsJCYxJx8fLT0tMTU3Ojo6Iys/RD84QzQ5OjcBCgoKDQwNGg8PGjclHyU3Nzc3Nzc3Nzc3Nzc3Nzc3Nzc3Nzc3Nzc3Nzc3Nzc3Nzc3Nzc3Nzc3Nzc3Nzc3Nzc3N//AABEIAKAAoAMBIgACEQEDEQH/xAAcAAABBAMBAAAAAAAAAAAAAAAABQYHCAECBAP/xABMEAABAwIBBAwMBAMECwAAAAABAAIDBAURBgchMRITFEFRVGFxcoGy0RUiMzU2UnORkpOhsTJCU8EWI/BDRHThFyQmRWJjgpSzwtL/xAAbAQABBQEBAAAAAAAAAAAAAAAAAQIEBQYDB//EADERAAIBAwEFBgYBBQAAAAAAAAABAgMEEQUSITFBUQYUcZGhsRMWM1Nh4cEiIzRCUv/aAAwDAQACEQMRAD8AnFecszIhi7Ryr0TFztzyw5IXB0Mjo3BrcHMcQR47dRCAHablTjW5Y8JU/rfVVN3dW8eq/wDuH96zu+t49VfPd3oDBbHwlT+t9UeEqf1vqqnbvrePVXz3d6N31vHqr57u9AYLY+Eqf1vqjwnT+t9VU7d9bx6q+e7vWN3VvHqv57u9AYLax18LzgCuppBGIVSbderjbq+nrIqyqe6GRr9i6ZxDgNYIJw0jQrP5NXSG622CqgeHRzMD2nHWCgBWe9rBi4rkdcoAcC5NHOnlGbHYJ3QPAqpv5UOn8x3+oYnqVet31x119YeU1D+9AFsvCVP631R4Sp/W+qqdu+t49VfPd3o3fW8eqvnu70Bgtj4Sp/W+qPCVP631VTt31vHqr57u9G763j1V893egMFsfCVP631WRcoCcAVU3d9bx6q+e7vWklfXCNxFfVg4H+8P70AW/jkbIMW763SJklI6Sy0jnuLjtLNJ5gltAAdSYOeD0OuHRb22p/HUmDng9Drh0W9tqAK7LBOAxOgLKUsmmtflDbmvaHNNQ0FrtRCbKWymxy37hK22P9RnxBG2x/qM+IKedxUnFKf5TUbipOKU/wApvcs/8xU/tvzJnc5dSBttj/UZ8QQJGEgB7cTyqedxUnFKf5Te5Ydb6J7Sx9FTlrhgQYm6R7kvzDS/4fmHc5dSCuRS1mXyj2ulqLRO7TT/AMyHE62OJxHUe0FG+UVpfZbtLRO2RjHjQvdrcw6uvePMvGz3Ke0XGKupcNsjBGB1OBGGB5NR6lfwnGcVKPBkNrDwxzZ1L8bzlI6nieTT0OMYwOgvP4j1YAe9MwnAYk6ls5znuc6R2ye4lznHWTrJTpzfWXwldTVzsDqWkOJB1Pk3h1a/cudetGjTdSXBCwjtPCGltsf6jPiCNui/UZ8QU97mp+Lw/LCNzQcXh+WFR/MNP7b8yX3OXUgTbov1GfEEbbH+oz4gp73NBxeH5YWk1NBtMn8iH8J/sxwJY9oKbaWw/MR2cks5IKWkvkn9Eog8hH0QiXyT+iVoSGWsyO8yUnsWdkJeSDkd5kpPYM7IS8gQDqTBzweh1w6Le21P46kwc8HodcOi3ttQBXZbRSPhkZJE90cjCHNc04EEb4K1QgcS/kVd57xZBNV4OnikMT3DRs8MCDz4EYpeTPzYeYqj/FO7LU8FgdShGF1OMeGS1ovNNNghC56SshqzO2IgvglMUjcdLSP8iCoijJptcjruEDL6y+FLRuiBuNVR4vbgNLmfmH79SigEEYjUVPyiDLOzeBry/am4UtQTJBwAfmb1H6ELTaFebS+BLlvRBuqf+6ESGKSeaOGFpfLI4NY0b7idCmqwWuOzWmCijwJaMZHD87zrP9bwCZWbWy7bO+71DPEixjpsd9xHjO6gcOsqRVH12825qhF7lxH2tPC22CFyur4G3RltDsah0Dpy31WBwGnnJ+hXUqGUJQxtc95LTT4AmVnHvdbbxSUVDIYRUNc+SRv4sAQMAd7Wnqo4zqecbb7CTtNVlo0Izu4qSzx9jhcvFPcMgDAADUFrL5J/RK3Wkvkn9ErblWWsyO8yUnsGdkJeSDkd5kpPYM7IS8gQDqTBzweh1w6Le21P46kwc8HodcOi3ttQBXZCEIHEm5sPMVT/AIp3ZangmlmyhkZk9I+Rpa2aoc6Mn8wwAx5sQU7Vg9Uad3Px/gtaH00AUa0978C5eXHb34Uc9RsJsToboGD+r7EqSgoYyuY5uU9yD2kYzbIAjWCBp5lN0OnCrKpTnwaOd1JxSaJnSPlTZGX21mn2TWTsds4ZD+R3+YJSXm+vnhG3bhqH41VIMMSdL4949Wo9XCnYq6pGrZXGFxR1i1VhlnPb6OG30UFHTDCKFga3hPKeU6Si4VkFvopauqdsYYm7J3CeQcpXQo2zj3vdNWLTA4GGAh05B/FJvN6vueRdbK2le3GHw4sSrNU4GchLhPdMtKutqvKS0khwGpo2cYDRyAaFJCjHNhFI6/1Ewa4xspHNc/DQCXsIHPoKk5d9bUVc4jySGW2djLBRxnU85W32EnaapHUc51Gu3fbX7E7HapBjhox2Q0JNE/zF4P2C6+mMhaS+Sf0St1pL5J/RK2pWFrMjvMlJ7BnZCXkg5HeZKT2DOyEvIEA6kwc8HodcOi3ttT+OpMHPB6HXDot7bUAV2XfYIIqm90MFRGJIpJ2tex2pw4CuBetLUS0lTFUwO2MsTg5hwxwITZpuLSHLiid2MbGxrGNaxrRgGtGAHMFlRH/Gt/44PlN7kfxpf+OD5Te5ZR6Bct5cl6lgruC5EuJpZyqWndYHVZhjNTHJGxsuHjBpdpGPAmh/Gl/44PlN7lyXPKS7XSkdSV1SJIXOa4tEYGkHEbyk2ej3FvWjUclhcRlS5hOLWDmstyltFzhroNcZ8ZvrtOtv9cAU10lVDW0sNVTPD4ZmhzHDfBUDpWtmUl1tdKKWiqthCHFwaWB2GOvWp+p6b3tRcHiS9jjQrfD3MlDKm9NsdokqW4Gof4kDTvuO/wAwGnqUMvc5znPe4ue4lznO1uJ1kruu13rrxLHJcJ9tdE0tZ4oAGJxOrmHuXCuunWKtKWy97fEbWq/ElkmvJylp6SyUbaaFkQdCxztiMNk4gEk8JSkohgyxvsEEcMVW0RxtDWjamnADQN5b/wAbZQccb8lvcqWtodzUqOe0t/iSo3UIpLBLa5LnRUlfRvhrYI54wC4NeMcDhrHAeVRf/G2UHHG/Jb3LDstb8WkGsbgRgf5Te5JT0O5pzUlJbvEJXUGsYG3ES6JhJxJaD9ES+Sf0StmtDWho1AYLWXyT+iVqyvLWZHeZKT2DOyEvJByO8yUnsGdkJeQIB1Jg54PQ64dFvban8dSYOeD0OuHRb22oArshCU8mSBlFbSSAN0NTZy2YtjkstITMD6p9yMDwH3KftWgrCzr7Qr7fr+ib3P8AJAWB4D7lnYn1T7lPi2Z+NuvWEq7Qpv6fr+gdpjmQAhB0kk4azp4ULRLgQnxBGGOpCcOQJ/2rouaTsOTKs/h05TxwWRYrLwN7A8B9yMDwH3KfULP/ADEvt+v6Jnc/yQFgeA+5GB9U+5T6sP8AJv04eKfslj2gUml8P1/QjtMLOSA1pL5J/RKxB5CPoj7LMvkn9ErRkItZkd5kpPYM7IS8kHI7zJSewZ2Ql5AgHUmDng9Drh0W9tqfx1Jg54PQ64dFvbagCuyAcNOJHMhCBxLGb6vnrsn/APWpHSPglMQeTiS3AEYnkxw6k5Uz82HmKp/xTuy1PBYLU4qN3NJcy2oPNNAmXnMuNVSUlJTU0r4m1DnbYWHAuAA0Y8GlPRMDOr/uznl/9V00iKleQyuvsNuHimxgoQhbkqwWWucwhzHuY4HQ5pwI5isIQBMmR9dNcsnKOqqnF8pDmOedbti4txPKcEspuZvfRKjH/FL/AOV6ca8+vYqNzUS6st6TzBAmHnQuNTA6ioYJnxxSse+TYHAvwIAB5NafijjOp5xtvsJO01S9FipXkU119jnctqnuGStJfJv6JW60l8k/olbYqy1mR3mSk9gzshLyQcjvMlJ7BnZCXkCAdSYOeD0OuHRb22p/JjZ3IXS5G3PYjHYw7M8zSCfoCgCuKEIQOJJzWyh1rrYcfGZUB3UWjuT0UP5G3ptku+2Tkiknbtc+H5dOh3V9ieBS9G9ksbZInNexwxa5pxBHCCsbrVvKncupykWVtNOGDZIGWOT7r9QMbA9rKqB2yiL8di7HQWnvS+hVdCvOhUVSHFHeUVJYZB9dZ7lb3EVlDPFhrdsdk33jEJO26L9RnxBWBxI1IOnXrWgh2i3f1U/Uhuz6MgBj2SODY3Bzjqa04k9SW7Tkvd7o8bVSSQxHXNUNLGj36T1BTIDhoGgciE2p2hk1/bhh/lixtFzZx2e3R2m2QUMLiWwt2OJ1uOsnrJK7EIWenNzk5S4smJJLCBRpnRla69UcIOmKmLj/ANTj/wDKkOvraa3Ur6qslbFCzW5x18g4SoZvtzfeLrPXPbsBI7BjPVYNDR7v3V7oNvJ1nWa3Je5Fu5rZ2TgWkvkn9ErdayNLmOa0YucCAOFawri1eR3mSk9gzshLyRclYnQ2emY4YFsTQRy4JaQICTr3RMrqGWCRuyY9pa4cIOgpRWHDEYIAqVlBZp7Ddqi3VDHDanfy3HU9n5XD+taTlZDL/Imlyko96KqjBMM4biWHgPC074UAX2yV9hrTSXKAxuJ8R4HiyDhaf21oFE7fxSrZcoLnZfFoqj+TjiYJBsmHq3urBJSEydONSOzNZQ5Np5RItvzi0r9i24UUsR33wkPb7jgfulynyvsE4BFzhix3pwY/uFDyFVVdEtZvMcrwO8bqoicYLtbagbKC40cg4WTsP7roFRARiJ4iOR4UCOY134mg84WNqi/TZ8IUZ9nqXKb8jp3yXQns1VONdRDh7QLnmvFqgGM9zoo+lUMH7qDNqj/TZ8IWWta38LQOYIXZ6lzm/JB3yXQmKoywsEAJ8IxS4b0AMn2CQLnnGj2JZa6F5O9LUnAfCNPvIUfIUqjotrTeWs+JzldVHuOy6XSuus4muFQ+Z7fwg4BrOYDQFxoQrWMVFYitxHbbeWCcmQGT8l/yip2bEmlpntmndvaDi1vWfoCvDJbJO55TTtbRxmOmxwfVPHijm9Y8g6yrC5H5LUeTtvZS0serS57tLnuOsk/1wbycILtFCIYGtw3l0LAGAWUCAhCEAYc0EaQke95PUF4pXwVtNHNG7W17cdPDz8qWUIAgzKLNBLE58tjqfF3oKjThyB+v34phXLJa/WvZbttVQ1o/PGNsaRw4tx+qte5rXaxiueSjgk/E0e5AFP3Oa15YTg8a2nQfctlaytyattYMKikglH/MjDvukWpzbZOTnE2mlG/4sex+yBclbd9CsM/NVk67+4Ac0jh+68v9EuTvE3/Of3oDJX5CsE3NNk6047jceeZ/evZmazJxuu2xu6TnH90BkrudGtZga6ofsKdrpn+rE0uPuCstS5vMnqYgx2mkBHDED90t0tioqZobDBGwDea0BAZK32vIfKO5vaIrc+GM/wBpUODB7vxfRSLk1mipYXNmvMpq3jTtQGxiHIRrd16ORSzHTRM/C0L2AA1IEOK32ynooWRwRMjYwYNa1oAA5l2gYallCABCEIA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3" name="Picture 5" descr="C:\Users\Nguyen\Desktop\mizzou_logo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2"/>
            <a:ext cx="612774" cy="612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685800" y="612776"/>
            <a:ext cx="8077200" cy="0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703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1644" y="7937"/>
            <a:ext cx="7191756" cy="604839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Agenda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6096000"/>
          </a:xfrm>
        </p:spPr>
        <p:txBody>
          <a:bodyPr>
            <a:normAutofit/>
          </a:bodyPr>
          <a:lstStyle/>
          <a:p>
            <a:pPr>
              <a:buFont typeface="Courier New" pitchFamily="49" charset="0"/>
              <a:buChar char="o"/>
            </a:pPr>
            <a:r>
              <a:rPr lang="en-US" b="1" i="1" dirty="0" smtClean="0">
                <a:solidFill>
                  <a:schemeClr val="bg1">
                    <a:lumMod val="65000"/>
                  </a:schemeClr>
                </a:solidFill>
              </a:rPr>
              <a:t>Master Thesis</a:t>
            </a:r>
          </a:p>
          <a:p>
            <a:pPr lvl="1">
              <a:buFont typeface="Wingdings" pitchFamily="2" charset="2"/>
              <a:buChar char="v"/>
            </a:pPr>
            <a:r>
              <a:rPr lang="en-US" b="1" dirty="0" smtClean="0">
                <a:solidFill>
                  <a:srgbClr val="C00000"/>
                </a:solidFill>
              </a:rPr>
              <a:t>Introduction</a:t>
            </a:r>
            <a:endParaRPr lang="en-US" b="1" dirty="0">
              <a:solidFill>
                <a:srgbClr val="C00000"/>
              </a:solidFill>
            </a:endParaRPr>
          </a:p>
          <a:p>
            <a:pPr lvl="1">
              <a:buFont typeface="Wingdings" pitchFamily="2" charset="2"/>
              <a:buChar char="v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Background and Related Work</a:t>
            </a:r>
          </a:p>
          <a:p>
            <a:pPr lvl="1">
              <a:buFont typeface="Wingdings" pitchFamily="2" charset="2"/>
              <a:buChar char="v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Methods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lvl="1">
              <a:buFont typeface="Wingdings" pitchFamily="2" charset="2"/>
              <a:buChar char="v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Experiments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lvl="1">
              <a:buFont typeface="Wingdings" pitchFamily="2" charset="2"/>
              <a:buChar char="v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Summary</a:t>
            </a:r>
          </a:p>
          <a:p>
            <a:pPr>
              <a:buFont typeface="Courier New" pitchFamily="49" charset="0"/>
              <a:buChar char="o"/>
            </a:pPr>
            <a:r>
              <a:rPr lang="en-US" b="1" i="1" dirty="0" smtClean="0">
                <a:solidFill>
                  <a:schemeClr val="bg1">
                    <a:lumMod val="65000"/>
                  </a:schemeClr>
                </a:solidFill>
              </a:rPr>
              <a:t>PhD Comprehensive</a:t>
            </a:r>
            <a:endParaRPr lang="en-US" b="1" i="1" dirty="0">
              <a:solidFill>
                <a:schemeClr val="bg1">
                  <a:lumMod val="65000"/>
                </a:schemeClr>
              </a:solidFill>
            </a:endParaRPr>
          </a:p>
          <a:p>
            <a:pPr lvl="1">
              <a:buFont typeface="Wingdings" pitchFamily="2" charset="2"/>
              <a:buChar char="v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Framework</a:t>
            </a:r>
          </a:p>
          <a:p>
            <a:pPr lvl="1">
              <a:buFont typeface="Wingdings" pitchFamily="2" charset="2"/>
              <a:buChar char="v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Preliminary Works</a:t>
            </a:r>
          </a:p>
          <a:p>
            <a:pPr lvl="1">
              <a:buFont typeface="Wingdings" pitchFamily="2" charset="2"/>
              <a:buChar char="v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Research Plan</a:t>
            </a:r>
            <a:endParaRPr lang="en-US" dirty="0"/>
          </a:p>
          <a:p>
            <a:pPr lvl="1"/>
            <a:endParaRPr lang="en-US" dirty="0"/>
          </a:p>
          <a:p>
            <a:endParaRPr lang="en-US" sz="2000" dirty="0"/>
          </a:p>
        </p:txBody>
      </p:sp>
      <p:sp>
        <p:nvSpPr>
          <p:cNvPr id="4" name="AutoShape 2" descr="data:image/jpeg;base64,/9j/4AAQSkZJRgABAQAAAQABAAD/2wCEAAkGBwgHBgkIBwgKCgkLDRYPDQwMDRsUFRAWIB0iIiAdHx8kKDQsJCYxJx8fLT0tMTU3Ojo6Iys/RD84QzQ5OjcBCgoKDQwNGg8PGjclHyU3Nzc3Nzc3Nzc3Nzc3Nzc3Nzc3Nzc3Nzc3Nzc3Nzc3Nzc3Nzc3Nzc3Nzc3Nzc3Nzc3N//AABEIAKAAoAMBIgACEQEDEQH/xAAcAAABBAMBAAAAAAAAAAAAAAAABQYHCAECBAP/xABMEAABAwIBBAwMBAMECwAAAAABAAIDBAURBgchMRITFEFRVGFxcoGy0RUiMzU2UnORkpOhsTJCU8EWI/BDRHThFyQmRWJjgpSzwtL/xAAbAQABBQEBAAAAAAAAAAAAAAAAAQIEBQYDB//EADERAAIBAwEFBgYBBQAAAAAAAAABAgMEEQUSITFBUQYUcZGhsRMWM1Nh4cEiIzRCUv/aAAwDAQACEQMRAD8AnFecszIhi7Ryr0TFztzyw5IXB0Mjo3BrcHMcQR47dRCAHablTjW5Y8JU/rfVVN3dW8eq/wDuH96zu+t49VfPd3oDBbHwlT+t9UeEqf1vqqnbvrePVXz3d6N31vHqr57u9AYLY+Eqf1vqjwnT+t9VU7d9bx6q+e7vWN3VvHqv57u9AYLax18LzgCuppBGIVSbderjbq+nrIqyqe6GRr9i6ZxDgNYIJw0jQrP5NXSG622CqgeHRzMD2nHWCgBWe9rBi4rkdcoAcC5NHOnlGbHYJ3QPAqpv5UOn8x3+oYnqVet31x119YeU1D+9AFsvCVP631R4Sp/W+qqdu+t49VfPd3o3fW8eqvnu70Bgtj4Sp/W+qPCVP631VTt31vHqr57u9G763j1V893egMFsfCVP631WRcoCcAVU3d9bx6q+e7vWklfXCNxFfVg4H+8P70AW/jkbIMW763SJklI6Sy0jnuLjtLNJ5gltAAdSYOeD0OuHRb22p/HUmDng9Drh0W9tqAK7LBOAxOgLKUsmmtflDbmvaHNNQ0FrtRCbKWymxy37hK22P9RnxBG2x/qM+IKedxUnFKf5TUbipOKU/wApvcs/8xU/tvzJnc5dSBttj/UZ8QQJGEgB7cTyqedxUnFKf5Te5Ydb6J7Sx9FTlrhgQYm6R7kvzDS/4fmHc5dSCuRS1mXyj2ulqLRO7TT/AMyHE62OJxHUe0FG+UVpfZbtLRO2RjHjQvdrcw6uvePMvGz3Ke0XGKupcNsjBGB1OBGGB5NR6lfwnGcVKPBkNrDwxzZ1L8bzlI6nieTT0OMYwOgvP4j1YAe9MwnAYk6ls5znuc6R2ye4lznHWTrJTpzfWXwldTVzsDqWkOJB1Pk3h1a/cudetGjTdSXBCwjtPCGltsf6jPiCNui/UZ8QU97mp+Lw/LCNzQcXh+WFR/MNP7b8yX3OXUgTbov1GfEEbbH+oz4gp73NBxeH5YWk1NBtMn8iH8J/sxwJY9oKbaWw/MR2cks5IKWkvkn9Eog8hH0QiXyT+iVoSGWsyO8yUnsWdkJeSDkd5kpPYM7IS8gQDqTBzweh1w6Le21P46kwc8HodcOi3ttQBXZbRSPhkZJE90cjCHNc04EEb4K1QgcS/kVd57xZBNV4OnikMT3DRs8MCDz4EYpeTPzYeYqj/FO7LU8FgdShGF1OMeGS1ovNNNghC56SshqzO2IgvglMUjcdLSP8iCoijJptcjruEDL6y+FLRuiBuNVR4vbgNLmfmH79SigEEYjUVPyiDLOzeBry/am4UtQTJBwAfmb1H6ELTaFebS+BLlvRBuqf+6ESGKSeaOGFpfLI4NY0b7idCmqwWuOzWmCijwJaMZHD87zrP9bwCZWbWy7bO+71DPEixjpsd9xHjO6gcOsqRVH12825qhF7lxH2tPC22CFyur4G3RltDsah0Dpy31WBwGnnJ+hXUqGUJQxtc95LTT4AmVnHvdbbxSUVDIYRUNc+SRv4sAQMAd7Wnqo4zqecbb7CTtNVlo0Izu4qSzx9jhcvFPcMgDAADUFrL5J/RK3Wkvkn9ErblWWsyO8yUnsGdkJeSDkd5kpPYM7IS8gQDqTBzweh1w6Le21P46kwc8HodcOi3ttQBXZCEIHEm5sPMVT/AIp3ZangmlmyhkZk9I+Rpa2aoc6Mn8wwAx5sQU7Vg9Uad3Px/gtaH00AUa0978C5eXHb34Uc9RsJsToboGD+r7EqSgoYyuY5uU9yD2kYzbIAjWCBp5lN0OnCrKpTnwaOd1JxSaJnSPlTZGX21mn2TWTsds4ZD+R3+YJSXm+vnhG3bhqH41VIMMSdL4949Wo9XCnYq6pGrZXGFxR1i1VhlnPb6OG30UFHTDCKFga3hPKeU6Si4VkFvopauqdsYYm7J3CeQcpXQo2zj3vdNWLTA4GGAh05B/FJvN6vueRdbK2le3GHw4sSrNU4GchLhPdMtKutqvKS0khwGpo2cYDRyAaFJCjHNhFI6/1Ewa4xspHNc/DQCXsIHPoKk5d9bUVc4jySGW2djLBRxnU85W32EnaapHUc51Gu3fbX7E7HapBjhox2Q0JNE/zF4P2C6+mMhaS+Sf0St1pL5J/RK2pWFrMjvMlJ7BnZCXkg5HeZKT2DOyEvIEA6kwc8HodcOi3ttT+OpMHPB6HXDot7bUAV2XfYIIqm90MFRGJIpJ2tex2pw4CuBetLUS0lTFUwO2MsTg5hwxwITZpuLSHLiid2MbGxrGNaxrRgGtGAHMFlRH/Gt/44PlN7kfxpf+OD5Te5ZR6Bct5cl6lgruC5EuJpZyqWndYHVZhjNTHJGxsuHjBpdpGPAmh/Gl/44PlN7lyXPKS7XSkdSV1SJIXOa4tEYGkHEbyk2ej3FvWjUclhcRlS5hOLWDmstyltFzhroNcZ8ZvrtOtv9cAU10lVDW0sNVTPD4ZmhzHDfBUDpWtmUl1tdKKWiqthCHFwaWB2GOvWp+p6b3tRcHiS9jjQrfD3MlDKm9NsdokqW4Gof4kDTvuO/wAwGnqUMvc5znPe4ue4lznO1uJ1kruu13rrxLHJcJ9tdE0tZ4oAGJxOrmHuXCuunWKtKWy97fEbWq/ElkmvJylp6SyUbaaFkQdCxztiMNk4gEk8JSkohgyxvsEEcMVW0RxtDWjamnADQN5b/wAbZQccb8lvcqWtodzUqOe0t/iSo3UIpLBLa5LnRUlfRvhrYI54wC4NeMcDhrHAeVRf/G2UHHG/Jb3LDstb8WkGsbgRgf5Te5JT0O5pzUlJbvEJXUGsYG3ES6JhJxJaD9ES+Sf0StmtDWho1AYLWXyT+iVqyvLWZHeZKT2DOyEvJByO8yUnsGdkJeQIB1Jg54PQ64dFvban8dSYOeD0OuHRb22oArshCU8mSBlFbSSAN0NTZy2YtjkstITMD6p9yMDwH3KftWgrCzr7Qr7fr+ib3P8AJAWB4D7lnYn1T7lPi2Z+NuvWEq7Qpv6fr+gdpjmQAhB0kk4azp4ULRLgQnxBGGOpCcOQJ/2rouaTsOTKs/h05TxwWRYrLwN7A8B9yMDwH3KfULP/ADEvt+v6Jnc/yQFgeA+5GB9U+5T6sP8AJv04eKfslj2gUml8P1/QjtMLOSA1pL5J/RKxB5CPoj7LMvkn9ErRkItZkd5kpPYM7IS8kHI7zJSewZ2Ql5AgHUmDng9Drh0W9tqfx1Jg54PQ64dFvbagCuyAcNOJHMhCBxLGb6vnrsn/APWpHSPglMQeTiS3AEYnkxw6k5Uz82HmKp/xTuy1PBYLU4qN3NJcy2oPNNAmXnMuNVSUlJTU0r4m1DnbYWHAuAA0Y8GlPRMDOr/uznl/9V00iKleQyuvsNuHimxgoQhbkqwWWucwhzHuY4HQ5pwI5isIQBMmR9dNcsnKOqqnF8pDmOedbti4txPKcEspuZvfRKjH/FL/AOV6ca8+vYqNzUS6st6TzBAmHnQuNTA6ioYJnxxSse+TYHAvwIAB5NafijjOp5xtvsJO01S9FipXkU119jnctqnuGStJfJv6JW60l8k/olbYqy1mR3mSk9gzshLyQcjvMlJ7BnZCXkCAdSYOeD0OuHRb22p/JjZ3IXS5G3PYjHYw7M8zSCfoCgCuKEIQOJJzWyh1rrYcfGZUB3UWjuT0UP5G3ptku+2Tkiknbtc+H5dOh3V9ieBS9G9ksbZInNexwxa5pxBHCCsbrVvKncupykWVtNOGDZIGWOT7r9QMbA9rKqB2yiL8di7HQWnvS+hVdCvOhUVSHFHeUVJYZB9dZ7lb3EVlDPFhrdsdk33jEJO26L9RnxBWBxI1IOnXrWgh2i3f1U/Uhuz6MgBj2SODY3Bzjqa04k9SW7Tkvd7o8bVSSQxHXNUNLGj36T1BTIDhoGgciE2p2hk1/bhh/lixtFzZx2e3R2m2QUMLiWwt2OJ1uOsnrJK7EIWenNzk5S4smJJLCBRpnRla69UcIOmKmLj/ANTj/wDKkOvraa3Ur6qslbFCzW5x18g4SoZvtzfeLrPXPbsBI7BjPVYNDR7v3V7oNvJ1nWa3Je5Fu5rZ2TgWkvkn9ErdayNLmOa0YucCAOFawri1eR3mSk9gzshLyRclYnQ2emY4YFsTQRy4JaQICTr3RMrqGWCRuyY9pa4cIOgpRWHDEYIAqVlBZp7Ddqi3VDHDanfy3HU9n5XD+taTlZDL/Imlyko96KqjBMM4biWHgPC074UAX2yV9hrTSXKAxuJ8R4HiyDhaf21oFE7fxSrZcoLnZfFoqj+TjiYJBsmHq3urBJSEydONSOzNZQ5Np5RItvzi0r9i24UUsR33wkPb7jgfulynyvsE4BFzhix3pwY/uFDyFVVdEtZvMcrwO8bqoicYLtbagbKC40cg4WTsP7roFRARiJ4iOR4UCOY134mg84WNqi/TZ8IUZ9nqXKb8jp3yXQns1VONdRDh7QLnmvFqgGM9zoo+lUMH7qDNqj/TZ8IWWta38LQOYIXZ6lzm/JB3yXQmKoywsEAJ8IxS4b0AMn2CQLnnGj2JZa6F5O9LUnAfCNPvIUfIUqjotrTeWs+JzldVHuOy6XSuus4muFQ+Z7fwg4BrOYDQFxoQrWMVFYitxHbbeWCcmQGT8l/yip2bEmlpntmndvaDi1vWfoCvDJbJO55TTtbRxmOmxwfVPHijm9Y8g6yrC5H5LUeTtvZS0serS57tLnuOsk/1wbycILtFCIYGtw3l0LAGAWUCAhCEAYc0EaQke95PUF4pXwVtNHNG7W17cdPDz8qWUIAgzKLNBLE58tjqfF3oKjThyB+v34phXLJa/WvZbttVQ1o/PGNsaRw4tx+qte5rXaxiueSjgk/E0e5AFP3Oa15YTg8a2nQfctlaytyattYMKikglH/MjDvukWpzbZOTnE2mlG/4sex+yBclbd9CsM/NVk67+4Ac0jh+68v9EuTvE3/Of3oDJX5CsE3NNk6047jceeZ/evZmazJxuu2xu6TnH90BkrudGtZga6ofsKdrpn+rE0uPuCstS5vMnqYgx2mkBHDED90t0tioqZobDBGwDea0BAZK32vIfKO5vaIrc+GM/wBpUODB7vxfRSLk1mipYXNmvMpq3jTtQGxiHIRrd16ORSzHTRM/C0L2AA1IEOK32ynooWRwRMjYwYNa1oAA5l2gYallCABCEI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wgHBgkIBwgKCgkLDRYPDQwMDRsUFRAWIB0iIiAdHx8kKDQsJCYxJx8fLT0tMTU3Ojo6Iys/RD84QzQ5OjcBCgoKDQwNGg8PGjclHyU3Nzc3Nzc3Nzc3Nzc3Nzc3Nzc3Nzc3Nzc3Nzc3Nzc3Nzc3Nzc3Nzc3Nzc3Nzc3Nzc3N//AABEIAKAAoAMBIgACEQEDEQH/xAAcAAABBAMBAAAAAAAAAAAAAAAABQYHCAECBAP/xABMEAABAwIBBAwMBAMECwAAAAABAAIDBAURBgchMRITFEFRVGFxcoGy0RUiMzU2UnORkpOhsTJCU8EWI/BDRHThFyQmRWJjgpSzwtL/xAAbAQABBQEBAAAAAAAAAAAAAAAAAQIEBQYDB//EADERAAIBAwEFBgYBBQAAAAAAAAABAgMEEQUSITFBUQYUcZGhsRMWM1Nh4cEiIzRCUv/aAAwDAQACEQMRAD8AnFecszIhi7Ryr0TFztzyw5IXB0Mjo3BrcHMcQR47dRCAHablTjW5Y8JU/rfVVN3dW8eq/wDuH96zu+t49VfPd3oDBbHwlT+t9UeEqf1vqqnbvrePVXz3d6N31vHqr57u9AYLY+Eqf1vqjwnT+t9VU7d9bx6q+e7vWN3VvHqv57u9AYLax18LzgCuppBGIVSbderjbq+nrIqyqe6GRr9i6ZxDgNYIJw0jQrP5NXSG622CqgeHRzMD2nHWCgBWe9rBi4rkdcoAcC5NHOnlGbHYJ3QPAqpv5UOn8x3+oYnqVet31x119YeU1D+9AFsvCVP631R4Sp/W+qqdu+t49VfPd3o3fW8eqvnu70Bgtj4Sp/W+qPCVP631VTt31vHqr57u9G763j1V893egMFsfCVP631WRcoCcAVU3d9bx6q+e7vWklfXCNxFfVg4H+8P70AW/jkbIMW763SJklI6Sy0jnuLjtLNJ5gltAAdSYOeD0OuHRb22p/HUmDng9Drh0W9tqAK7LBOAxOgLKUsmmtflDbmvaHNNQ0FrtRCbKWymxy37hK22P9RnxBG2x/qM+IKedxUnFKf5TUbipOKU/wApvcs/8xU/tvzJnc5dSBttj/UZ8QQJGEgB7cTyqedxUnFKf5Te5Ydb6J7Sx9FTlrhgQYm6R7kvzDS/4fmHc5dSCuRS1mXyj2ulqLRO7TT/AMyHE62OJxHUe0FG+UVpfZbtLRO2RjHjQvdrcw6uvePMvGz3Ke0XGKupcNsjBGB1OBGGB5NR6lfwnGcVKPBkNrDwxzZ1L8bzlI6nieTT0OMYwOgvP4j1YAe9MwnAYk6ls5znuc6R2ye4lznHWTrJTpzfWXwldTVzsDqWkOJB1Pk3h1a/cudetGjTdSXBCwjtPCGltsf6jPiCNui/UZ8QU97mp+Lw/LCNzQcXh+WFR/MNP7b8yX3OXUgTbov1GfEEbbH+oz4gp73NBxeH5YWk1NBtMn8iH8J/sxwJY9oKbaWw/MR2cks5IKWkvkn9Eog8hH0QiXyT+iVoSGWsyO8yUnsWdkJeSDkd5kpPYM7IS8gQDqTBzweh1w6Le21P46kwc8HodcOi3ttQBXZbRSPhkZJE90cjCHNc04EEb4K1QgcS/kVd57xZBNV4OnikMT3DRs8MCDz4EYpeTPzYeYqj/FO7LU8FgdShGF1OMeGS1ovNNNghC56SshqzO2IgvglMUjcdLSP8iCoijJptcjruEDL6y+FLRuiBuNVR4vbgNLmfmH79SigEEYjUVPyiDLOzeBry/am4UtQTJBwAfmb1H6ELTaFebS+BLlvRBuqf+6ESGKSeaOGFpfLI4NY0b7idCmqwWuOzWmCijwJaMZHD87zrP9bwCZWbWy7bO+71DPEixjpsd9xHjO6gcOsqRVH12825qhF7lxH2tPC22CFyur4G3RltDsah0Dpy31WBwGnnJ+hXUqGUJQxtc95LTT4AmVnHvdbbxSUVDIYRUNc+SRv4sAQMAd7Wnqo4zqecbb7CTtNVlo0Izu4qSzx9jhcvFPcMgDAADUFrL5J/RK3Wkvkn9ErblWWsyO8yUnsGdkJeSDkd5kpPYM7IS8gQDqTBzweh1w6Le21P46kwc8HodcOi3ttQBXZCEIHEm5sPMVT/AIp3ZangmlmyhkZk9I+Rpa2aoc6Mn8wwAx5sQU7Vg9Uad3Px/gtaH00AUa0978C5eXHb34Uc9RsJsToboGD+r7EqSgoYyuY5uU9yD2kYzbIAjWCBp5lN0OnCrKpTnwaOd1JxSaJnSPlTZGX21mn2TWTsds4ZD+R3+YJSXm+vnhG3bhqH41VIMMSdL4949Wo9XCnYq6pGrZXGFxR1i1VhlnPb6OG30UFHTDCKFga3hPKeU6Si4VkFvopauqdsYYm7J3CeQcpXQo2zj3vdNWLTA4GGAh05B/FJvN6vueRdbK2le3GHw4sSrNU4GchLhPdMtKutqvKS0khwGpo2cYDRyAaFJCjHNhFI6/1Ewa4xspHNc/DQCXsIHPoKk5d9bUVc4jySGW2djLBRxnU85W32EnaapHUc51Gu3fbX7E7HapBjhox2Q0JNE/zF4P2C6+mMhaS+Sf0St1pL5J/RK2pWFrMjvMlJ7BnZCXkg5HeZKT2DOyEvIEA6kwc8HodcOi3ttT+OpMHPB6HXDot7bUAV2XfYIIqm90MFRGJIpJ2tex2pw4CuBetLUS0lTFUwO2MsTg5hwxwITZpuLSHLiid2MbGxrGNaxrRgGtGAHMFlRH/Gt/44PlN7kfxpf+OD5Te5ZR6Bct5cl6lgruC5EuJpZyqWndYHVZhjNTHJGxsuHjBpdpGPAmh/Gl/44PlN7lyXPKS7XSkdSV1SJIXOa4tEYGkHEbyk2ej3FvWjUclhcRlS5hOLWDmstyltFzhroNcZ8ZvrtOtv9cAU10lVDW0sNVTPD4ZmhzHDfBUDpWtmUl1tdKKWiqthCHFwaWB2GOvWp+p6b3tRcHiS9jjQrfD3MlDKm9NsdokqW4Gof4kDTvuO/wAwGnqUMvc5znPe4ue4lznO1uJ1kruu13rrxLHJcJ9tdE0tZ4oAGJxOrmHuXCuunWKtKWy97fEbWq/ElkmvJylp6SyUbaaFkQdCxztiMNk4gEk8JSkohgyxvsEEcMVW0RxtDWjamnADQN5b/wAbZQccb8lvcqWtodzUqOe0t/iSo3UIpLBLa5LnRUlfRvhrYI54wC4NeMcDhrHAeVRf/G2UHHG/Jb3LDstb8WkGsbgRgf5Te5JT0O5pzUlJbvEJXUGsYG3ES6JhJxJaD9ES+Sf0StmtDWho1AYLWXyT+iVqyvLWZHeZKT2DOyEvJByO8yUnsGdkJeQIB1Jg54PQ64dFvban8dSYOeD0OuHRb22oArshCU8mSBlFbSSAN0NTZy2YtjkstITMD6p9yMDwH3KftWgrCzr7Qr7fr+ib3P8AJAWB4D7lnYn1T7lPi2Z+NuvWEq7Qpv6fr+gdpjmQAhB0kk4azp4ULRLgQnxBGGOpCcOQJ/2rouaTsOTKs/h05TxwWRYrLwN7A8B9yMDwH3KfULP/ADEvt+v6Jnc/yQFgeA+5GB9U+5T6sP8AJv04eKfslj2gUml8P1/QjtMLOSA1pL5J/RKxB5CPoj7LMvkn9ErRkItZkd5kpPYM7IS8kHI7zJSewZ2Ql5AgHUmDng9Drh0W9tqfx1Jg54PQ64dFvbagCuyAcNOJHMhCBxLGb6vnrsn/APWpHSPglMQeTiS3AEYnkxw6k5Uz82HmKp/xTuy1PBYLU4qN3NJcy2oPNNAmXnMuNVSUlJTU0r4m1DnbYWHAuAA0Y8GlPRMDOr/uznl/9V00iKleQyuvsNuHimxgoQhbkqwWWucwhzHuY4HQ5pwI5isIQBMmR9dNcsnKOqqnF8pDmOedbti4txPKcEspuZvfRKjH/FL/AOV6ca8+vYqNzUS6st6TzBAmHnQuNTA6ioYJnxxSse+TYHAvwIAB5NafijjOp5xtvsJO01S9FipXkU119jnctqnuGStJfJv6JW60l8k/olbYqy1mR3mSk9gzshLyQcjvMlJ7BnZCXkCAdSYOeD0OuHRb22p/JjZ3IXS5G3PYjHYw7M8zSCfoCgCuKEIQOJJzWyh1rrYcfGZUB3UWjuT0UP5G3ptku+2Tkiknbtc+H5dOh3V9ieBS9G9ksbZInNexwxa5pxBHCCsbrVvKncupykWVtNOGDZIGWOT7r9QMbA9rKqB2yiL8di7HQWnvS+hVdCvOhUVSHFHeUVJYZB9dZ7lb3EVlDPFhrdsdk33jEJO26L9RnxBWBxI1IOnXrWgh2i3f1U/Uhuz6MgBj2SODY3Bzjqa04k9SW7Tkvd7o8bVSSQxHXNUNLGj36T1BTIDhoGgciE2p2hk1/bhh/lixtFzZx2e3R2m2QUMLiWwt2OJ1uOsnrJK7EIWenNzk5S4smJJLCBRpnRla69UcIOmKmLj/ANTj/wDKkOvraa3Ur6qslbFCzW5x18g4SoZvtzfeLrPXPbsBI7BjPVYNDR7v3V7oNvJ1nWa3Je5Fu5rZ2TgWkvkn9ErdayNLmOa0YucCAOFawri1eR3mSk9gzshLyRclYnQ2emY4YFsTQRy4JaQICTr3RMrqGWCRuyY9pa4cIOgpRWHDEYIAqVlBZp7Ddqi3VDHDanfy3HU9n5XD+taTlZDL/Imlyko96KqjBMM4biWHgPC074UAX2yV9hrTSXKAxuJ8R4HiyDhaf21oFE7fxSrZcoLnZfFoqj+TjiYJBsmHq3urBJSEydONSOzNZQ5Np5RItvzi0r9i24UUsR33wkPb7jgfulynyvsE4BFzhix3pwY/uFDyFVVdEtZvMcrwO8bqoicYLtbagbKC40cg4WTsP7roFRARiJ4iOR4UCOY134mg84WNqi/TZ8IUZ9nqXKb8jp3yXQns1VONdRDh7QLnmvFqgGM9zoo+lUMH7qDNqj/TZ8IWWta38LQOYIXZ6lzm/JB3yXQmKoywsEAJ8IxS4b0AMn2CQLnnGj2JZa6F5O9LUnAfCNPvIUfIUqjotrTeWs+JzldVHuOy6XSuus4muFQ+Z7fwg4BrOYDQFxoQrWMVFYitxHbbeWCcmQGT8l/yip2bEmlpntmndvaDi1vWfoCvDJbJO55TTtbRxmOmxwfVPHijm9Y8g6yrC5H5LUeTtvZS0serS57tLnuOsk/1wbycILtFCIYGtw3l0LAGAWUCAhCEAYc0EaQke95PUF4pXwVtNHNG7W17cdPDz8qWUIAgzKLNBLE58tjqfF3oKjThyB+v34phXLJa/WvZbttVQ1o/PGNsaRw4tx+qte5rXaxiueSjgk/E0e5AFP3Oa15YTg8a2nQfctlaytyattYMKikglH/MjDvukWpzbZOTnE2mlG/4sex+yBclbd9CsM/NVk67+4Ac0jh+68v9EuTvE3/Of3oDJX5CsE3NNk6047jceeZ/evZmazJxuu2xu6TnH90BkrudGtZga6ofsKdrpn+rE0uPuCstS5vMnqYgx2mkBHDED90t0tioqZobDBGwDea0BAZK32vIfKO5vaIrc+GM/wBpUODB7vxfRSLk1mipYXNmvMpq3jTtQGxiHIRrd16ORSzHTRM/C0L2AA1IEOK32ynooWRwRMjYwYNa1oAA5l2gYallCABCEIA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3" name="Picture 5" descr="C:\Users\Nguyen\Desktop\mizzou_logo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2"/>
            <a:ext cx="612774" cy="612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685800" y="612776"/>
            <a:ext cx="8077200" cy="0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836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1644" y="7937"/>
            <a:ext cx="7191756" cy="604839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Agenda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6096000"/>
          </a:xfrm>
        </p:spPr>
        <p:txBody>
          <a:bodyPr>
            <a:normAutofit/>
          </a:bodyPr>
          <a:lstStyle/>
          <a:p>
            <a:pPr>
              <a:buFont typeface="Courier New" pitchFamily="49" charset="0"/>
              <a:buChar char="o"/>
            </a:pPr>
            <a:r>
              <a:rPr lang="en-US" b="1" i="1" dirty="0" smtClean="0">
                <a:solidFill>
                  <a:schemeClr val="bg1">
                    <a:lumMod val="65000"/>
                  </a:schemeClr>
                </a:solidFill>
              </a:rPr>
              <a:t>Master Thesis</a:t>
            </a:r>
          </a:p>
          <a:p>
            <a:pPr lvl="1">
              <a:buFont typeface="Wingdings" pitchFamily="2" charset="2"/>
              <a:buChar char="v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Introduction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lvl="1">
              <a:buFont typeface="Wingdings" pitchFamily="2" charset="2"/>
              <a:buChar char="v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Background and Related Work</a:t>
            </a:r>
          </a:p>
          <a:p>
            <a:pPr lvl="1">
              <a:buFont typeface="Wingdings" pitchFamily="2" charset="2"/>
              <a:buChar char="v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Methods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lvl="1">
              <a:buFont typeface="Wingdings" pitchFamily="2" charset="2"/>
              <a:buChar char="v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Experiments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lvl="1">
              <a:buFont typeface="Wingdings" pitchFamily="2" charset="2"/>
              <a:buChar char="v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Summary</a:t>
            </a:r>
          </a:p>
          <a:p>
            <a:pPr>
              <a:buFont typeface="Courier New" pitchFamily="49" charset="0"/>
              <a:buChar char="o"/>
            </a:pPr>
            <a:r>
              <a:rPr lang="en-US" b="1" i="1" dirty="0" smtClean="0">
                <a:solidFill>
                  <a:schemeClr val="bg1">
                    <a:lumMod val="65000"/>
                  </a:schemeClr>
                </a:solidFill>
              </a:rPr>
              <a:t>PhD Comprehensive</a:t>
            </a:r>
            <a:endParaRPr lang="en-US" b="1" i="1" dirty="0">
              <a:solidFill>
                <a:schemeClr val="bg1">
                  <a:lumMod val="65000"/>
                </a:schemeClr>
              </a:solidFill>
            </a:endParaRPr>
          </a:p>
          <a:p>
            <a:pPr lvl="1">
              <a:buFont typeface="Wingdings" pitchFamily="2" charset="2"/>
              <a:buChar char="v"/>
            </a:pPr>
            <a:r>
              <a:rPr lang="en-US" b="1" dirty="0" smtClean="0">
                <a:solidFill>
                  <a:srgbClr val="C00000"/>
                </a:solidFill>
              </a:rPr>
              <a:t>Framework</a:t>
            </a:r>
          </a:p>
          <a:p>
            <a:pPr lvl="1">
              <a:buFont typeface="Wingdings" pitchFamily="2" charset="2"/>
              <a:buChar char="v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Preliminary Works</a:t>
            </a:r>
          </a:p>
          <a:p>
            <a:pPr lvl="1">
              <a:buFont typeface="Wingdings" pitchFamily="2" charset="2"/>
              <a:buChar char="v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Research Plan</a:t>
            </a:r>
            <a:endParaRPr lang="en-US" dirty="0"/>
          </a:p>
          <a:p>
            <a:pPr lvl="1"/>
            <a:endParaRPr lang="en-US" dirty="0"/>
          </a:p>
          <a:p>
            <a:endParaRPr lang="en-US" sz="2000" dirty="0"/>
          </a:p>
        </p:txBody>
      </p:sp>
      <p:sp>
        <p:nvSpPr>
          <p:cNvPr id="4" name="AutoShape 2" descr="data:image/jpeg;base64,/9j/4AAQSkZJRgABAQAAAQABAAD/2wCEAAkGBwgHBgkIBwgKCgkLDRYPDQwMDRsUFRAWIB0iIiAdHx8kKDQsJCYxJx8fLT0tMTU3Ojo6Iys/RD84QzQ5OjcBCgoKDQwNGg8PGjclHyU3Nzc3Nzc3Nzc3Nzc3Nzc3Nzc3Nzc3Nzc3Nzc3Nzc3Nzc3Nzc3Nzc3Nzc3Nzc3Nzc3N//AABEIAKAAoAMBIgACEQEDEQH/xAAcAAABBAMBAAAAAAAAAAAAAAAABQYHCAECBAP/xABMEAABAwIBBAwMBAMECwAAAAABAAIDBAURBgchMRITFEFRVGFxcoGy0RUiMzU2UnORkpOhsTJCU8EWI/BDRHThFyQmRWJjgpSzwtL/xAAbAQABBQEBAAAAAAAAAAAAAAAAAQIEBQYDB//EADERAAIBAwEFBgYBBQAAAAAAAAABAgMEEQUSITFBUQYUcZGhsRMWM1Nh4cEiIzRCUv/aAAwDAQACEQMRAD8AnFecszIhi7Ryr0TFztzyw5IXB0Mjo3BrcHMcQR47dRCAHablTjW5Y8JU/rfVVN3dW8eq/wDuH96zu+t49VfPd3oDBbHwlT+t9UeEqf1vqqnbvrePVXz3d6N31vHqr57u9AYLY+Eqf1vqjwnT+t9VU7d9bx6q+e7vWN3VvHqv57u9AYLax18LzgCuppBGIVSbderjbq+nrIqyqe6GRr9i6ZxDgNYIJw0jQrP5NXSG622CqgeHRzMD2nHWCgBWe9rBi4rkdcoAcC5NHOnlGbHYJ3QPAqpv5UOn8x3+oYnqVet31x119YeU1D+9AFsvCVP631R4Sp/W+qqdu+t49VfPd3o3fW8eqvnu70Bgtj4Sp/W+qPCVP631VTt31vHqr57u9G763j1V893egMFsfCVP631WRcoCcAVU3d9bx6q+e7vWklfXCNxFfVg4H+8P70AW/jkbIMW763SJklI6Sy0jnuLjtLNJ5gltAAdSYOeD0OuHRb22p/HUmDng9Drh0W9tqAK7LBOAxOgLKUsmmtflDbmvaHNNQ0FrtRCbKWymxy37hK22P9RnxBG2x/qM+IKedxUnFKf5TUbipOKU/wApvcs/8xU/tvzJnc5dSBttj/UZ8QQJGEgB7cTyqedxUnFKf5Te5Ydb6J7Sx9FTlrhgQYm6R7kvzDS/4fmHc5dSCuRS1mXyj2ulqLRO7TT/AMyHE62OJxHUe0FG+UVpfZbtLRO2RjHjQvdrcw6uvePMvGz3Ke0XGKupcNsjBGB1OBGGB5NR6lfwnGcVKPBkNrDwxzZ1L8bzlI6nieTT0OMYwOgvP4j1YAe9MwnAYk6ls5znuc6R2ye4lznHWTrJTpzfWXwldTVzsDqWkOJB1Pk3h1a/cudetGjTdSXBCwjtPCGltsf6jPiCNui/UZ8QU97mp+Lw/LCNzQcXh+WFR/MNP7b8yX3OXUgTbov1GfEEbbH+oz4gp73NBxeH5YWk1NBtMn8iH8J/sxwJY9oKbaWw/MR2cks5IKWkvkn9Eog8hH0QiXyT+iVoSGWsyO8yUnsWdkJeSDkd5kpPYM7IS8gQDqTBzweh1w6Le21P46kwc8HodcOi3ttQBXZbRSPhkZJE90cjCHNc04EEb4K1QgcS/kVd57xZBNV4OnikMT3DRs8MCDz4EYpeTPzYeYqj/FO7LU8FgdShGF1OMeGS1ovNNNghC56SshqzO2IgvglMUjcdLSP8iCoijJptcjruEDL6y+FLRuiBuNVR4vbgNLmfmH79SigEEYjUVPyiDLOzeBry/am4UtQTJBwAfmb1H6ELTaFebS+BLlvRBuqf+6ESGKSeaOGFpfLI4NY0b7idCmqwWuOzWmCijwJaMZHD87zrP9bwCZWbWy7bO+71DPEixjpsd9xHjO6gcOsqRVH12825qhF7lxH2tPC22CFyur4G3RltDsah0Dpy31WBwGnnJ+hXUqGUJQxtc95LTT4AmVnHvdbbxSUVDIYRUNc+SRv4sAQMAd7Wnqo4zqecbb7CTtNVlo0Izu4qSzx9jhcvFPcMgDAADUFrL5J/RK3Wkvkn9ErblWWsyO8yUnsGdkJeSDkd5kpPYM7IS8gQDqTBzweh1w6Le21P46kwc8HodcOi3ttQBXZCEIHEm5sPMVT/AIp3ZangmlmyhkZk9I+Rpa2aoc6Mn8wwAx5sQU7Vg9Uad3Px/gtaH00AUa0978C5eXHb34Uc9RsJsToboGD+r7EqSgoYyuY5uU9yD2kYzbIAjWCBp5lN0OnCrKpTnwaOd1JxSaJnSPlTZGX21mn2TWTsds4ZD+R3+YJSXm+vnhG3bhqH41VIMMSdL4949Wo9XCnYq6pGrZXGFxR1i1VhlnPb6OG30UFHTDCKFga3hPKeU6Si4VkFvopauqdsYYm7J3CeQcpXQo2zj3vdNWLTA4GGAh05B/FJvN6vueRdbK2le3GHw4sSrNU4GchLhPdMtKutqvKS0khwGpo2cYDRyAaFJCjHNhFI6/1Ewa4xspHNc/DQCXsIHPoKk5d9bUVc4jySGW2djLBRxnU85W32EnaapHUc51Gu3fbX7E7HapBjhox2Q0JNE/zF4P2C6+mMhaS+Sf0St1pL5J/RK2pWFrMjvMlJ7BnZCXkg5HeZKT2DOyEvIEA6kwc8HodcOi3ttT+OpMHPB6HXDot7bUAV2XfYIIqm90MFRGJIpJ2tex2pw4CuBetLUS0lTFUwO2MsTg5hwxwITZpuLSHLiid2MbGxrGNaxrRgGtGAHMFlRH/Gt/44PlN7kfxpf+OD5Te5ZR6Bct5cl6lgruC5EuJpZyqWndYHVZhjNTHJGxsuHjBpdpGPAmh/Gl/44PlN7lyXPKS7XSkdSV1SJIXOa4tEYGkHEbyk2ej3FvWjUclhcRlS5hOLWDmstyltFzhroNcZ8ZvrtOtv9cAU10lVDW0sNVTPD4ZmhzHDfBUDpWtmUl1tdKKWiqthCHFwaWB2GOvWp+p6b3tRcHiS9jjQrfD3MlDKm9NsdokqW4Gof4kDTvuO/wAwGnqUMvc5znPe4ue4lznO1uJ1kruu13rrxLHJcJ9tdE0tZ4oAGJxOrmHuXCuunWKtKWy97fEbWq/ElkmvJylp6SyUbaaFkQdCxztiMNk4gEk8JSkohgyxvsEEcMVW0RxtDWjamnADQN5b/wAbZQccb8lvcqWtodzUqOe0t/iSo3UIpLBLa5LnRUlfRvhrYI54wC4NeMcDhrHAeVRf/G2UHHG/Jb3LDstb8WkGsbgRgf5Te5JT0O5pzUlJbvEJXUGsYG3ES6JhJxJaD9ES+Sf0StmtDWho1AYLWXyT+iVqyvLWZHeZKT2DOyEvJByO8yUnsGdkJeQIB1Jg54PQ64dFvban8dSYOeD0OuHRb22oArshCU8mSBlFbSSAN0NTZy2YtjkstITMD6p9yMDwH3KftWgrCzr7Qr7fr+ib3P8AJAWB4D7lnYn1T7lPi2Z+NuvWEq7Qpv6fr+gdpjmQAhB0kk4azp4ULRLgQnxBGGOpCcOQJ/2rouaTsOTKs/h05TxwWRYrLwN7A8B9yMDwH3KfULP/ADEvt+v6Jnc/yQFgeA+5GB9U+5T6sP8AJv04eKfslj2gUml8P1/QjtMLOSA1pL5J/RKxB5CPoj7LMvkn9ErRkItZkd5kpPYM7IS8kHI7zJSewZ2Ql5AgHUmDng9Drh0W9tqfx1Jg54PQ64dFvbagCuyAcNOJHMhCBxLGb6vnrsn/APWpHSPglMQeTiS3AEYnkxw6k5Uz82HmKp/xTuy1PBYLU4qN3NJcy2oPNNAmXnMuNVSUlJTU0r4m1DnbYWHAuAA0Y8GlPRMDOr/uznl/9V00iKleQyuvsNuHimxgoQhbkqwWWucwhzHuY4HQ5pwI5isIQBMmR9dNcsnKOqqnF8pDmOedbti4txPKcEspuZvfRKjH/FL/AOV6ca8+vYqNzUS6st6TzBAmHnQuNTA6ioYJnxxSse+TYHAvwIAB5NafijjOp5xtvsJO01S9FipXkU119jnctqnuGStJfJv6JW60l8k/olbYqy1mR3mSk9gzshLyQcjvMlJ7BnZCXkCAdSYOeD0OuHRb22p/JjZ3IXS5G3PYjHYw7M8zSCfoCgCuKEIQOJJzWyh1rrYcfGZUB3UWjuT0UP5G3ptku+2Tkiknbtc+H5dOh3V9ieBS9G9ksbZInNexwxa5pxBHCCsbrVvKncupykWVtNOGDZIGWOT7r9QMbA9rKqB2yiL8di7HQWnvS+hVdCvOhUVSHFHeUVJYZB9dZ7lb3EVlDPFhrdsdk33jEJO26L9RnxBWBxI1IOnXrWgh2i3f1U/Uhuz6MgBj2SODY3Bzjqa04k9SW7Tkvd7o8bVSSQxHXNUNLGj36T1BTIDhoGgciE2p2hk1/bhh/lixtFzZx2e3R2m2QUMLiWwt2OJ1uOsnrJK7EIWenNzk5S4smJJLCBRpnRla69UcIOmKmLj/ANTj/wDKkOvraa3Ur6qslbFCzW5x18g4SoZvtzfeLrPXPbsBI7BjPVYNDR7v3V7oNvJ1nWa3Je5Fu5rZ2TgWkvkn9ErdayNLmOa0YucCAOFawri1eR3mSk9gzshLyRclYnQ2emY4YFsTQRy4JaQICTr3RMrqGWCRuyY9pa4cIOgpRWHDEYIAqVlBZp7Ddqi3VDHDanfy3HU9n5XD+taTlZDL/Imlyko96KqjBMM4biWHgPC074UAX2yV9hrTSXKAxuJ8R4HiyDhaf21oFE7fxSrZcoLnZfFoqj+TjiYJBsmHq3urBJSEydONSOzNZQ5Np5RItvzi0r9i24UUsR33wkPb7jgfulynyvsE4BFzhix3pwY/uFDyFVVdEtZvMcrwO8bqoicYLtbagbKC40cg4WTsP7roFRARiJ4iOR4UCOY134mg84WNqi/TZ8IUZ9nqXKb8jp3yXQns1VONdRDh7QLnmvFqgGM9zoo+lUMH7qDNqj/TZ8IWWta38LQOYIXZ6lzm/JB3yXQmKoywsEAJ8IxS4b0AMn2CQLnnGj2JZa6F5O9LUnAfCNPvIUfIUqjotrTeWs+JzldVHuOy6XSuus4muFQ+Z7fwg4BrOYDQFxoQrWMVFYitxHbbeWCcmQGT8l/yip2bEmlpntmndvaDi1vWfoCvDJbJO55TTtbRxmOmxwfVPHijm9Y8g6yrC5H5LUeTtvZS0serS57tLnuOsk/1wbycILtFCIYGtw3l0LAGAWUCAhCEAYc0EaQke95PUF4pXwVtNHNG7W17cdPDz8qWUIAgzKLNBLE58tjqfF3oKjThyB+v34phXLJa/WvZbttVQ1o/PGNsaRw4tx+qte5rXaxiueSjgk/E0e5AFP3Oa15YTg8a2nQfctlaytyattYMKikglH/MjDvukWpzbZOTnE2mlG/4sex+yBclbd9CsM/NVk67+4Ac0jh+68v9EuTvE3/Of3oDJX5CsE3NNk6047jceeZ/evZmazJxuu2xu6TnH90BkrudGtZga6ofsKdrpn+rE0uPuCstS5vMnqYgx2mkBHDED90t0tioqZobDBGwDea0BAZK32vIfKO5vaIrc+GM/wBpUODB7vxfRSLk1mipYXNmvMpq3jTtQGxiHIRrd16ORSzHTRM/C0L2AA1IEOK32ynooWRwRMjYwYNa1oAA5l2gYallCABCEI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wgHBgkIBwgKCgkLDRYPDQwMDRsUFRAWIB0iIiAdHx8kKDQsJCYxJx8fLT0tMTU3Ojo6Iys/RD84QzQ5OjcBCgoKDQwNGg8PGjclHyU3Nzc3Nzc3Nzc3Nzc3Nzc3Nzc3Nzc3Nzc3Nzc3Nzc3Nzc3Nzc3Nzc3Nzc3Nzc3Nzc3N//AABEIAKAAoAMBIgACEQEDEQH/xAAcAAABBAMBAAAAAAAAAAAAAAAABQYHCAECBAP/xABMEAABAwIBBAwMBAMECwAAAAABAAIDBAURBgchMRITFEFRVGFxcoGy0RUiMzU2UnORkpOhsTJCU8EWI/BDRHThFyQmRWJjgpSzwtL/xAAbAQABBQEBAAAAAAAAAAAAAAAAAQIEBQYDB//EADERAAIBAwEFBgYBBQAAAAAAAAABAgMEEQUSITFBUQYUcZGhsRMWM1Nh4cEiIzRCUv/aAAwDAQACEQMRAD8AnFecszIhi7Ryr0TFztzyw5IXB0Mjo3BrcHMcQR47dRCAHablTjW5Y8JU/rfVVN3dW8eq/wDuH96zu+t49VfPd3oDBbHwlT+t9UeEqf1vqqnbvrePVXz3d6N31vHqr57u9AYLY+Eqf1vqjwnT+t9VU7d9bx6q+e7vWN3VvHqv57u9AYLax18LzgCuppBGIVSbderjbq+nrIqyqe6GRr9i6ZxDgNYIJw0jQrP5NXSG622CqgeHRzMD2nHWCgBWe9rBi4rkdcoAcC5NHOnlGbHYJ3QPAqpv5UOn8x3+oYnqVet31x119YeU1D+9AFsvCVP631R4Sp/W+qqdu+t49VfPd3o3fW8eqvnu70Bgtj4Sp/W+qPCVP631VTt31vHqr57u9G763j1V893egMFsfCVP631WRcoCcAVU3d9bx6q+e7vWklfXCNxFfVg4H+8P70AW/jkbIMW763SJklI6Sy0jnuLjtLNJ5gltAAdSYOeD0OuHRb22p/HUmDng9Drh0W9tqAK7LBOAxOgLKUsmmtflDbmvaHNNQ0FrtRCbKWymxy37hK22P9RnxBG2x/qM+IKedxUnFKf5TUbipOKU/wApvcs/8xU/tvzJnc5dSBttj/UZ8QQJGEgB7cTyqedxUnFKf5Te5Ydb6J7Sx9FTlrhgQYm6R7kvzDS/4fmHc5dSCuRS1mXyj2ulqLRO7TT/AMyHE62OJxHUe0FG+UVpfZbtLRO2RjHjQvdrcw6uvePMvGz3Ke0XGKupcNsjBGB1OBGGB5NR6lfwnGcVKPBkNrDwxzZ1L8bzlI6nieTT0OMYwOgvP4j1YAe9MwnAYk6ls5znuc6R2ye4lznHWTrJTpzfWXwldTVzsDqWkOJB1Pk3h1a/cudetGjTdSXBCwjtPCGltsf6jPiCNui/UZ8QU97mp+Lw/LCNzQcXh+WFR/MNP7b8yX3OXUgTbov1GfEEbbH+oz4gp73NBxeH5YWk1NBtMn8iH8J/sxwJY9oKbaWw/MR2cks5IKWkvkn9Eog8hH0QiXyT+iVoSGWsyO8yUnsWdkJeSDkd5kpPYM7IS8gQDqTBzweh1w6Le21P46kwc8HodcOi3ttQBXZbRSPhkZJE90cjCHNc04EEb4K1QgcS/kVd57xZBNV4OnikMT3DRs8MCDz4EYpeTPzYeYqj/FO7LU8FgdShGF1OMeGS1ovNNNghC56SshqzO2IgvglMUjcdLSP8iCoijJptcjruEDL6y+FLRuiBuNVR4vbgNLmfmH79SigEEYjUVPyiDLOzeBry/am4UtQTJBwAfmb1H6ELTaFebS+BLlvRBuqf+6ESGKSeaOGFpfLI4NY0b7idCmqwWuOzWmCijwJaMZHD87zrP9bwCZWbWy7bO+71DPEixjpsd9xHjO6gcOsqRVH12825qhF7lxH2tPC22CFyur4G3RltDsah0Dpy31WBwGnnJ+hXUqGUJQxtc95LTT4AmVnHvdbbxSUVDIYRUNc+SRv4sAQMAd7Wnqo4zqecbb7CTtNVlo0Izu4qSzx9jhcvFPcMgDAADUFrL5J/RK3Wkvkn9ErblWWsyO8yUnsGdkJeSDkd5kpPYM7IS8gQDqTBzweh1w6Le21P46kwc8HodcOi3ttQBXZCEIHEm5sPMVT/AIp3ZangmlmyhkZk9I+Rpa2aoc6Mn8wwAx5sQU7Vg9Uad3Px/gtaH00AUa0978C5eXHb34Uc9RsJsToboGD+r7EqSgoYyuY5uU9yD2kYzbIAjWCBp5lN0OnCrKpTnwaOd1JxSaJnSPlTZGX21mn2TWTsds4ZD+R3+YJSXm+vnhG3bhqH41VIMMSdL4949Wo9XCnYq6pGrZXGFxR1i1VhlnPb6OG30UFHTDCKFga3hPKeU6Si4VkFvopauqdsYYm7J3CeQcpXQo2zj3vdNWLTA4GGAh05B/FJvN6vueRdbK2le3GHw4sSrNU4GchLhPdMtKutqvKS0khwGpo2cYDRyAaFJCjHNhFI6/1Ewa4xspHNc/DQCXsIHPoKk5d9bUVc4jySGW2djLBRxnU85W32EnaapHUc51Gu3fbX7E7HapBjhox2Q0JNE/zF4P2C6+mMhaS+Sf0St1pL5J/RK2pWFrMjvMlJ7BnZCXkg5HeZKT2DOyEvIEA6kwc8HodcOi3ttT+OpMHPB6HXDot7bUAV2XfYIIqm90MFRGJIpJ2tex2pw4CuBetLUS0lTFUwO2MsTg5hwxwITZpuLSHLiid2MbGxrGNaxrRgGtGAHMFlRH/Gt/44PlN7kfxpf+OD5Te5ZR6Bct5cl6lgruC5EuJpZyqWndYHVZhjNTHJGxsuHjBpdpGPAmh/Gl/44PlN7lyXPKS7XSkdSV1SJIXOa4tEYGkHEbyk2ej3FvWjUclhcRlS5hOLWDmstyltFzhroNcZ8ZvrtOtv9cAU10lVDW0sNVTPD4ZmhzHDfBUDpWtmUl1tdKKWiqthCHFwaWB2GOvWp+p6b3tRcHiS9jjQrfD3MlDKm9NsdokqW4Gof4kDTvuO/wAwGnqUMvc5znPe4ue4lznO1uJ1kruu13rrxLHJcJ9tdE0tZ4oAGJxOrmHuXCuunWKtKWy97fEbWq/ElkmvJylp6SyUbaaFkQdCxztiMNk4gEk8JSkohgyxvsEEcMVW0RxtDWjamnADQN5b/wAbZQccb8lvcqWtodzUqOe0t/iSo3UIpLBLa5LnRUlfRvhrYI54wC4NeMcDhrHAeVRf/G2UHHG/Jb3LDstb8WkGsbgRgf5Te5JT0O5pzUlJbvEJXUGsYG3ES6JhJxJaD9ES+Sf0StmtDWho1AYLWXyT+iVqyvLWZHeZKT2DOyEvJByO8yUnsGdkJeQIB1Jg54PQ64dFvban8dSYOeD0OuHRb22oArshCU8mSBlFbSSAN0NTZy2YtjkstITMD6p9yMDwH3KftWgrCzr7Qr7fr+ib3P8AJAWB4D7lnYn1T7lPi2Z+NuvWEq7Qpv6fr+gdpjmQAhB0kk4azp4ULRLgQnxBGGOpCcOQJ/2rouaTsOTKs/h05TxwWRYrLwN7A8B9yMDwH3KfULP/ADEvt+v6Jnc/yQFgeA+5GB9U+5T6sP8AJv04eKfslj2gUml8P1/QjtMLOSA1pL5J/RKxB5CPoj7LMvkn9ErRkItZkd5kpPYM7IS8kHI7zJSewZ2Ql5AgHUmDng9Drh0W9tqfx1Jg54PQ64dFvbagCuyAcNOJHMhCBxLGb6vnrsn/APWpHSPglMQeTiS3AEYnkxw6k5Uz82HmKp/xTuy1PBYLU4qN3NJcy2oPNNAmXnMuNVSUlJTU0r4m1DnbYWHAuAA0Y8GlPRMDOr/uznl/9V00iKleQyuvsNuHimxgoQhbkqwWWucwhzHuY4HQ5pwI5isIQBMmR9dNcsnKOqqnF8pDmOedbti4txPKcEspuZvfRKjH/FL/AOV6ca8+vYqNzUS6st6TzBAmHnQuNTA6ioYJnxxSse+TYHAvwIAB5NafijjOp5xtvsJO01S9FipXkU119jnctqnuGStJfJv6JW60l8k/olbYqy1mR3mSk9gzshLyQcjvMlJ7BnZCXkCAdSYOeD0OuHRb22p/JjZ3IXS5G3PYjHYw7M8zSCfoCgCuKEIQOJJzWyh1rrYcfGZUB3UWjuT0UP5G3ptku+2Tkiknbtc+H5dOh3V9ieBS9G9ksbZInNexwxa5pxBHCCsbrVvKncupykWVtNOGDZIGWOT7r9QMbA9rKqB2yiL8di7HQWnvS+hVdCvOhUVSHFHeUVJYZB9dZ7lb3EVlDPFhrdsdk33jEJO26L9RnxBWBxI1IOnXrWgh2i3f1U/Uhuz6MgBj2SODY3Bzjqa04k9SW7Tkvd7o8bVSSQxHXNUNLGj36T1BTIDhoGgciE2p2hk1/bhh/lixtFzZx2e3R2m2QUMLiWwt2OJ1uOsnrJK7EIWenNzk5S4smJJLCBRpnRla69UcIOmKmLj/ANTj/wDKkOvraa3Ur6qslbFCzW5x18g4SoZvtzfeLrPXPbsBI7BjPVYNDR7v3V7oNvJ1nWa3Je5Fu5rZ2TgWkvkn9ErdayNLmOa0YucCAOFawri1eR3mSk9gzshLyRclYnQ2emY4YFsTQRy4JaQICTr3RMrqGWCRuyY9pa4cIOgpRWHDEYIAqVlBZp7Ddqi3VDHDanfy3HU9n5XD+taTlZDL/Imlyko96KqjBMM4biWHgPC074UAX2yV9hrTSXKAxuJ8R4HiyDhaf21oFE7fxSrZcoLnZfFoqj+TjiYJBsmHq3urBJSEydONSOzNZQ5Np5RItvzi0r9i24UUsR33wkPb7jgfulynyvsE4BFzhix3pwY/uFDyFVVdEtZvMcrwO8bqoicYLtbagbKC40cg4WTsP7roFRARiJ4iOR4UCOY134mg84WNqi/TZ8IUZ9nqXKb8jp3yXQns1VONdRDh7QLnmvFqgGM9zoo+lUMH7qDNqj/TZ8IWWta38LQOYIXZ6lzm/JB3yXQmKoywsEAJ8IxS4b0AMn2CQLnnGj2JZa6F5O9LUnAfCNPvIUfIUqjotrTeWs+JzldVHuOy6XSuus4muFQ+Z7fwg4BrOYDQFxoQrWMVFYitxHbbeWCcmQGT8l/yip2bEmlpntmndvaDi1vWfoCvDJbJO55TTtbRxmOmxwfVPHijm9Y8g6yrC5H5LUeTtvZS0serS57tLnuOsk/1wbycILtFCIYGtw3l0LAGAWUCAhCEAYc0EaQke95PUF4pXwVtNHNG7W17cdPDz8qWUIAgzKLNBLE58tjqfF3oKjThyB+v34phXLJa/WvZbttVQ1o/PGNsaRw4tx+qte5rXaxiueSjgk/E0e5AFP3Oa15YTg8a2nQfctlaytyattYMKikglH/MjDvukWpzbZOTnE2mlG/4sex+yBclbd9CsM/NVk67+4Ac0jh+68v9EuTvE3/Of3oDJX5CsE3NNk6047jceeZ/evZmazJxuu2xu6TnH90BkrudGtZga6ofsKdrpn+rE0uPuCstS5vMnqYgx2mkBHDED90t0tioqZobDBGwDea0BAZK32vIfKO5vaIrc+GM/wBpUODB7vxfRSLk1mipYXNmvMpq3jTtQGxiHIRrd16ORSzHTRM/C0L2AA1IEOK32ynooWRwRMjYwYNa1oAA5l2gYallCABCEIA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3" name="Picture 5" descr="C:\Users\Nguyen\Desktop\mizzou_logo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2"/>
            <a:ext cx="612774" cy="612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685800" y="612776"/>
            <a:ext cx="8077200" cy="0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981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Elbow Connector 9"/>
          <p:cNvCxnSpPr>
            <a:stCxn id="26" idx="3"/>
            <a:endCxn id="21" idx="2"/>
          </p:cNvCxnSpPr>
          <p:nvPr/>
        </p:nvCxnSpPr>
        <p:spPr>
          <a:xfrm flipV="1">
            <a:off x="4799326" y="3932609"/>
            <a:ext cx="148131" cy="1261867"/>
          </a:xfrm>
          <a:prstGeom prst="bentConnector3">
            <a:avLst>
              <a:gd name="adj1" fmla="val 709238"/>
            </a:avLst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1644" y="7937"/>
            <a:ext cx="7191756" cy="604839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sysClr val="windowText" lastClr="000000"/>
                </a:solidFill>
              </a:rPr>
              <a:t>Framework</a:t>
            </a:r>
            <a:endParaRPr lang="en-US" b="1" dirty="0">
              <a:solidFill>
                <a:sysClr val="windowText" lastClr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6096000"/>
          </a:xfrm>
        </p:spPr>
        <p:txBody>
          <a:bodyPr>
            <a:normAutofit/>
          </a:bodyPr>
          <a:lstStyle/>
          <a:p>
            <a:endParaRPr lang="en-US" sz="2400" dirty="0"/>
          </a:p>
          <a:p>
            <a:pPr lvl="1"/>
            <a:endParaRPr lang="en-US" sz="2000" dirty="0"/>
          </a:p>
          <a:p>
            <a:endParaRPr lang="en-US" sz="1600" dirty="0"/>
          </a:p>
        </p:txBody>
      </p:sp>
      <p:sp>
        <p:nvSpPr>
          <p:cNvPr id="4" name="AutoShape 2" descr="data:image/jpeg;base64,/9j/4AAQSkZJRgABAQAAAQABAAD/2wCEAAkGBwgHBgkIBwgKCgkLDRYPDQwMDRsUFRAWIB0iIiAdHx8kKDQsJCYxJx8fLT0tMTU3Ojo6Iys/RD84QzQ5OjcBCgoKDQwNGg8PGjclHyU3Nzc3Nzc3Nzc3Nzc3Nzc3Nzc3Nzc3Nzc3Nzc3Nzc3Nzc3Nzc3Nzc3Nzc3Nzc3Nzc3N//AABEIAKAAoAMBIgACEQEDEQH/xAAcAAABBAMBAAAAAAAAAAAAAAAABQYHCAECBAP/xABMEAABAwIBBAwMBAMECwAAAAABAAIDBAURBgchMRITFEFRVGFxcoGy0RUiMzU2UnORkpOhsTJCU8EWI/BDRHThFyQmRWJjgpSzwtL/xAAbAQABBQEBAAAAAAAAAAAAAAAAAQIEBQYDB//EADERAAIBAwEFBgYBBQAAAAAAAAABAgMEEQUSITFBUQYUcZGhsRMWM1Nh4cEiIzRCUv/aAAwDAQACEQMRAD8AnFecszIhi7Ryr0TFztzyw5IXB0Mjo3BrcHMcQR47dRCAHablTjW5Y8JU/rfVVN3dW8eq/wDuH96zu+t49VfPd3oDBbHwlT+t9UeEqf1vqqnbvrePVXz3d6N31vHqr57u9AYLY+Eqf1vqjwnT+t9VU7d9bx6q+e7vWN3VvHqv57u9AYLax18LzgCuppBGIVSbderjbq+nrIqyqe6GRr9i6ZxDgNYIJw0jQrP5NXSG622CqgeHRzMD2nHWCgBWe9rBi4rkdcoAcC5NHOnlGbHYJ3QPAqpv5UOn8x3+oYnqVet31x119YeU1D+9AFsvCVP631R4Sp/W+qqdu+t49VfPd3o3fW8eqvnu70Bgtj4Sp/W+qPCVP631VTt31vHqr57u9G763j1V893egMFsfCVP631WRcoCcAVU3d9bx6q+e7vWklfXCNxFfVg4H+8P70AW/jkbIMW763SJklI6Sy0jnuLjtLNJ5gltAAdSYOeD0OuHRb22p/HUmDng9Drh0W9tqAK7LBOAxOgLKUsmmtflDbmvaHNNQ0FrtRCbKWymxy37hK22P9RnxBG2x/qM+IKedxUnFKf5TUbipOKU/wApvcs/8xU/tvzJnc5dSBttj/UZ8QQJGEgB7cTyqedxUnFKf5Te5Ydb6J7Sx9FTlrhgQYm6R7kvzDS/4fmHc5dSCuRS1mXyj2ulqLRO7TT/AMyHE62OJxHUe0FG+UVpfZbtLRO2RjHjQvdrcw6uvePMvGz3Ke0XGKupcNsjBGB1OBGGB5NR6lfwnGcVKPBkNrDwxzZ1L8bzlI6nieTT0OMYwOgvP4j1YAe9MwnAYk6ls5znuc6R2ye4lznHWTrJTpzfWXwldTVzsDqWkOJB1Pk3h1a/cudetGjTdSXBCwjtPCGltsf6jPiCNui/UZ8QU97mp+Lw/LCNzQcXh+WFR/MNP7b8yX3OXUgTbov1GfEEbbH+oz4gp73NBxeH5YWk1NBtMn8iH8J/sxwJY9oKbaWw/MR2cks5IKWkvkn9Eog8hH0QiXyT+iVoSGWsyO8yUnsWdkJeSDkd5kpPYM7IS8gQDqTBzweh1w6Le21P46kwc8HodcOi3ttQBXZbRSPhkZJE90cjCHNc04EEb4K1QgcS/kVd57xZBNV4OnikMT3DRs8MCDz4EYpeTPzYeYqj/FO7LU8FgdShGF1OMeGS1ovNNNghC56SshqzO2IgvglMUjcdLSP8iCoijJptcjruEDL6y+FLRuiBuNVR4vbgNLmfmH79SigEEYjUVPyiDLOzeBry/am4UtQTJBwAfmb1H6ELTaFebS+BLlvRBuqf+6ESGKSeaOGFpfLI4NY0b7idCmqwWuOzWmCijwJaMZHD87zrP9bwCZWbWy7bO+71DPEixjpsd9xHjO6gcOsqRVH12825qhF7lxH2tPC22CFyur4G3RltDsah0Dpy31WBwGnnJ+hXUqGUJQxtc95LTT4AmVnHvdbbxSUVDIYRUNc+SRv4sAQMAd7Wnqo4zqecbb7CTtNVlo0Izu4qSzx9jhcvFPcMgDAADUFrL5J/RK3Wkvkn9ErblWWsyO8yUnsGdkJeSDkd5kpPYM7IS8gQDqTBzweh1w6Le21P46kwc8HodcOi3ttQBXZCEIHEm5sPMVT/AIp3ZangmlmyhkZk9I+Rpa2aoc6Mn8wwAx5sQU7Vg9Uad3Px/gtaH00AUa0978C5eXHb34Uc9RsJsToboGD+r7EqSgoYyuY5uU9yD2kYzbIAjWCBp5lN0OnCrKpTnwaOd1JxSaJnSPlTZGX21mn2TWTsds4ZD+R3+YJSXm+vnhG3bhqH41VIMMSdL4949Wo9XCnYq6pGrZXGFxR1i1VhlnPb6OG30UFHTDCKFga3hPKeU6Si4VkFvopauqdsYYm7J3CeQcpXQo2zj3vdNWLTA4GGAh05B/FJvN6vueRdbK2le3GHw4sSrNU4GchLhPdMtKutqvKS0khwGpo2cYDRyAaFJCjHNhFI6/1Ewa4xspHNc/DQCXsIHPoKk5d9bUVc4jySGW2djLBRxnU85W32EnaapHUc51Gu3fbX7E7HapBjhox2Q0JNE/zF4P2C6+mMhaS+Sf0St1pL5J/RK2pWFrMjvMlJ7BnZCXkg5HeZKT2DOyEvIEA6kwc8HodcOi3ttT+OpMHPB6HXDot7bUAV2XfYIIqm90MFRGJIpJ2tex2pw4CuBetLUS0lTFUwO2MsTg5hwxwITZpuLSHLiid2MbGxrGNaxrRgGtGAHMFlRH/Gt/44PlN7kfxpf+OD5Te5ZR6Bct5cl6lgruC5EuJpZyqWndYHVZhjNTHJGxsuHjBpdpGPAmh/Gl/44PlN7lyXPKS7XSkdSV1SJIXOa4tEYGkHEbyk2ej3FvWjUclhcRlS5hOLWDmstyltFzhroNcZ8ZvrtOtv9cAU10lVDW0sNVTPD4ZmhzHDfBUDpWtmUl1tdKKWiqthCHFwaWB2GOvWp+p6b3tRcHiS9jjQrfD3MlDKm9NsdokqW4Gof4kDTvuO/wAwGnqUMvc5znPe4ue4lznO1uJ1kruu13rrxLHJcJ9tdE0tZ4oAGJxOrmHuXCuunWKtKWy97fEbWq/ElkmvJylp6SyUbaaFkQdCxztiMNk4gEk8JSkohgyxvsEEcMVW0RxtDWjamnADQN5b/wAbZQccb8lvcqWtodzUqOe0t/iSo3UIpLBLa5LnRUlfRvhrYI54wC4NeMcDhrHAeVRf/G2UHHG/Jb3LDstb8WkGsbgRgf5Te5JT0O5pzUlJbvEJXUGsYG3ES6JhJxJaD9ES+Sf0StmtDWho1AYLWXyT+iVqyvLWZHeZKT2DOyEvJByO8yUnsGdkJeQIB1Jg54PQ64dFvban8dSYOeD0OuHRb22oArshCU8mSBlFbSSAN0NTZy2YtjkstITMD6p9yMDwH3KftWgrCzr7Qr7fr+ib3P8AJAWB4D7lnYn1T7lPi2Z+NuvWEq7Qpv6fr+gdpjmQAhB0kk4azp4ULRLgQnxBGGOpCcOQJ/2rouaTsOTKs/h05TxwWRYrLwN7A8B9yMDwH3KfULP/ADEvt+v6Jnc/yQFgeA+5GB9U+5T6sP8AJv04eKfslj2gUml8P1/QjtMLOSA1pL5J/RKxB5CPoj7LMvkn9ErRkItZkd5kpPYM7IS8kHI7zJSewZ2Ql5AgHUmDng9Drh0W9tqfx1Jg54PQ64dFvbagCuyAcNOJHMhCBxLGb6vnrsn/APWpHSPglMQeTiS3AEYnkxw6k5Uz82HmKp/xTuy1PBYLU4qN3NJcy2oPNNAmXnMuNVSUlJTU0r4m1DnbYWHAuAA0Y8GlPRMDOr/uznl/9V00iKleQyuvsNuHimxgoQhbkqwWWucwhzHuY4HQ5pwI5isIQBMmR9dNcsnKOqqnF8pDmOedbti4txPKcEspuZvfRKjH/FL/AOV6ca8+vYqNzUS6st6TzBAmHnQuNTA6ioYJnxxSse+TYHAvwIAB5NafijjOp5xtvsJO01S9FipXkU119jnctqnuGStJfJv6JW60l8k/olbYqy1mR3mSk9gzshLyQcjvMlJ7BnZCXkCAdSYOeD0OuHRb22p/JjZ3IXS5G3PYjHYw7M8zSCfoCgCuKEIQOJJzWyh1rrYcfGZUB3UWjuT0UP5G3ptku+2Tkiknbtc+H5dOh3V9ieBS9G9ksbZInNexwxa5pxBHCCsbrVvKncupykWVtNOGDZIGWOT7r9QMbA9rKqB2yiL8di7HQWnvS+hVdCvOhUVSHFHeUVJYZB9dZ7lb3EVlDPFhrdsdk33jEJO26L9RnxBWBxI1IOnXrWgh2i3f1U/Uhuz6MgBj2SODY3Bzjqa04k9SW7Tkvd7o8bVSSQxHXNUNLGj36T1BTIDhoGgciE2p2hk1/bhh/lixtFzZx2e3R2m2QUMLiWwt2OJ1uOsnrJK7EIWenNzk5S4smJJLCBRpnRla69UcIOmKmLj/ANTj/wDKkOvraa3Ur6qslbFCzW5x18g4SoZvtzfeLrPXPbsBI7BjPVYNDR7v3V7oNvJ1nWa3Je5Fu5rZ2TgWkvkn9ErdayNLmOa0YucCAOFawri1eR3mSk9gzshLyRclYnQ2emY4YFsTQRy4JaQICTr3RMrqGWCRuyY9pa4cIOgpRWHDEYIAqVlBZp7Ddqi3VDHDanfy3HU9n5XD+taTlZDL/Imlyko96KqjBMM4biWHgPC074UAX2yV9hrTSXKAxuJ8R4HiyDhaf21oFE7fxSrZcoLnZfFoqj+TjiYJBsmHq3urBJSEydONSOzNZQ5Np5RItvzi0r9i24UUsR33wkPb7jgfulynyvsE4BFzhix3pwY/uFDyFVVdEtZvMcrwO8bqoicYLtbagbKC40cg4WTsP7roFRARiJ4iOR4UCOY134mg84WNqi/TZ8IUZ9nqXKb8jp3yXQns1VONdRDh7QLnmvFqgGM9zoo+lUMH7qDNqj/TZ8IWWta38LQOYIXZ6lzm/JB3yXQmKoywsEAJ8IxS4b0AMn2CQLnnGj2JZa6F5O9LUnAfCNPvIUfIUqjotrTeWs+JzldVHuOy6XSuus4muFQ+Z7fwg4BrOYDQFxoQrWMVFYitxHbbeWCcmQGT8l/yip2bEmlpntmndvaDi1vWfoCvDJbJO55TTtbRxmOmxwfVPHijm9Y8g6yrC5H5LUeTtvZS0serS57tLnuOsk/1wbycILtFCIYGtw3l0LAGAWUCAhCEAYc0EaQke95PUF4pXwVtNHNG7W17cdPDz8qWUIAgzKLNBLE58tjqfF3oKjThyB+v34phXLJa/WvZbttVQ1o/PGNsaRw4tx+qte5rXaxiueSjgk/E0e5AFP3Oa15YTg8a2nQfctlaytyattYMKikglH/MjDvukWpzbZOTnE2mlG/4sex+yBclbd9CsM/NVk67+4Ac0jh+68v9EuTvE3/Of3oDJX5CsE3NNk6047jceeZ/evZmazJxuu2xu6TnH90BkrudGtZga6ofsKdrpn+rE0uPuCstS5vMnqYgx2mkBHDED90t0tioqZobDBGwDea0BAZK32vIfKO5vaIrc+GM/wBpUODB7vxfRSLk1mipYXNmvMpq3jTtQGxiHIRrd16ORSzHTRM/C0L2AA1IEOK32ynooWRwRMjYwYNa1oAA5l2gYallCABCEI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wgHBgkIBwgKCgkLDRYPDQwMDRsUFRAWIB0iIiAdHx8kKDQsJCYxJx8fLT0tMTU3Ojo6Iys/RD84QzQ5OjcBCgoKDQwNGg8PGjclHyU3Nzc3Nzc3Nzc3Nzc3Nzc3Nzc3Nzc3Nzc3Nzc3Nzc3Nzc3Nzc3Nzc3Nzc3Nzc3Nzc3N//AABEIAKAAoAMBIgACEQEDEQH/xAAcAAABBAMBAAAAAAAAAAAAAAAABQYHCAECBAP/xABMEAABAwIBBAwMBAMECwAAAAABAAIDBAURBgchMRITFEFRVGFxcoGy0RUiMzU2UnORkpOhsTJCU8EWI/BDRHThFyQmRWJjgpSzwtL/xAAbAQABBQEBAAAAAAAAAAAAAAAAAQIEBQYDB//EADERAAIBAwEFBgYBBQAAAAAAAAABAgMEEQUSITFBUQYUcZGhsRMWM1Nh4cEiIzRCUv/aAAwDAQACEQMRAD8AnFecszIhi7Ryr0TFztzyw5IXB0Mjo3BrcHMcQR47dRCAHablTjW5Y8JU/rfVVN3dW8eq/wDuH96zu+t49VfPd3oDBbHwlT+t9UeEqf1vqqnbvrePVXz3d6N31vHqr57u9AYLY+Eqf1vqjwnT+t9VU7d9bx6q+e7vWN3VvHqv57u9AYLax18LzgCuppBGIVSbderjbq+nrIqyqe6GRr9i6ZxDgNYIJw0jQrP5NXSG622CqgeHRzMD2nHWCgBWe9rBi4rkdcoAcC5NHOnlGbHYJ3QPAqpv5UOn8x3+oYnqVet31x119YeU1D+9AFsvCVP631R4Sp/W+qqdu+t49VfPd3o3fW8eqvnu70Bgtj4Sp/W+qPCVP631VTt31vHqr57u9G763j1V893egMFsfCVP631WRcoCcAVU3d9bx6q+e7vWklfXCNxFfVg4H+8P70AW/jkbIMW763SJklI6Sy0jnuLjtLNJ5gltAAdSYOeD0OuHRb22p/HUmDng9Drh0W9tqAK7LBOAxOgLKUsmmtflDbmvaHNNQ0FrtRCbKWymxy37hK22P9RnxBG2x/qM+IKedxUnFKf5TUbipOKU/wApvcs/8xU/tvzJnc5dSBttj/UZ8QQJGEgB7cTyqedxUnFKf5Te5Ydb6J7Sx9FTlrhgQYm6R7kvzDS/4fmHc5dSCuRS1mXyj2ulqLRO7TT/AMyHE62OJxHUe0FG+UVpfZbtLRO2RjHjQvdrcw6uvePMvGz3Ke0XGKupcNsjBGB1OBGGB5NR6lfwnGcVKPBkNrDwxzZ1L8bzlI6nieTT0OMYwOgvP4j1YAe9MwnAYk6ls5znuc6R2ye4lznHWTrJTpzfWXwldTVzsDqWkOJB1Pk3h1a/cudetGjTdSXBCwjtPCGltsf6jPiCNui/UZ8QU97mp+Lw/LCNzQcXh+WFR/MNP7b8yX3OXUgTbov1GfEEbbH+oz4gp73NBxeH5YWk1NBtMn8iH8J/sxwJY9oKbaWw/MR2cks5IKWkvkn9Eog8hH0QiXyT+iVoSGWsyO8yUnsWdkJeSDkd5kpPYM7IS8gQDqTBzweh1w6Le21P46kwc8HodcOi3ttQBXZbRSPhkZJE90cjCHNc04EEb4K1QgcS/kVd57xZBNV4OnikMT3DRs8MCDz4EYpeTPzYeYqj/FO7LU8FgdShGF1OMeGS1ovNNNghC56SshqzO2IgvglMUjcdLSP8iCoijJptcjruEDL6y+FLRuiBuNVR4vbgNLmfmH79SigEEYjUVPyiDLOzeBry/am4UtQTJBwAfmb1H6ELTaFebS+BLlvRBuqf+6ESGKSeaOGFpfLI4NY0b7idCmqwWuOzWmCijwJaMZHD87zrP9bwCZWbWy7bO+71DPEixjpsd9xHjO6gcOsqRVH12825qhF7lxH2tPC22CFyur4G3RltDsah0Dpy31WBwGnnJ+hXUqGUJQxtc95LTT4AmVnHvdbbxSUVDIYRUNc+SRv4sAQMAd7Wnqo4zqecbb7CTtNVlo0Izu4qSzx9jhcvFPcMgDAADUFrL5J/RK3Wkvkn9ErblWWsyO8yUnsGdkJeSDkd5kpPYM7IS8gQDqTBzweh1w6Le21P46kwc8HodcOi3ttQBXZCEIHEm5sPMVT/AIp3ZangmlmyhkZk9I+Rpa2aoc6Mn8wwAx5sQU7Vg9Uad3Px/gtaH00AUa0978C5eXHb34Uc9RsJsToboGD+r7EqSgoYyuY5uU9yD2kYzbIAjWCBp5lN0OnCrKpTnwaOd1JxSaJnSPlTZGX21mn2TWTsds4ZD+R3+YJSXm+vnhG3bhqH41VIMMSdL4949Wo9XCnYq6pGrZXGFxR1i1VhlnPb6OG30UFHTDCKFga3hPKeU6Si4VkFvopauqdsYYm7J3CeQcpXQo2zj3vdNWLTA4GGAh05B/FJvN6vueRdbK2le3GHw4sSrNU4GchLhPdMtKutqvKS0khwGpo2cYDRyAaFJCjHNhFI6/1Ewa4xspHNc/DQCXsIHPoKk5d9bUVc4jySGW2djLBRxnU85W32EnaapHUc51Gu3fbX7E7HapBjhox2Q0JNE/zF4P2C6+mMhaS+Sf0St1pL5J/RK2pWFrMjvMlJ7BnZCXkg5HeZKT2DOyEvIEA6kwc8HodcOi3ttT+OpMHPB6HXDot7bUAV2XfYIIqm90MFRGJIpJ2tex2pw4CuBetLUS0lTFUwO2MsTg5hwxwITZpuLSHLiid2MbGxrGNaxrRgGtGAHMFlRH/Gt/44PlN7kfxpf+OD5Te5ZR6Bct5cl6lgruC5EuJpZyqWndYHVZhjNTHJGxsuHjBpdpGPAmh/Gl/44PlN7lyXPKS7XSkdSV1SJIXOa4tEYGkHEbyk2ej3FvWjUclhcRlS5hOLWDmstyltFzhroNcZ8ZvrtOtv9cAU10lVDW0sNVTPD4ZmhzHDfBUDpWtmUl1tdKKWiqthCHFwaWB2GOvWp+p6b3tRcHiS9jjQrfD3MlDKm9NsdokqW4Gof4kDTvuO/wAwGnqUMvc5znPe4ue4lznO1uJ1kruu13rrxLHJcJ9tdE0tZ4oAGJxOrmHuXCuunWKtKWy97fEbWq/ElkmvJylp6SyUbaaFkQdCxztiMNk4gEk8JSkohgyxvsEEcMVW0RxtDWjamnADQN5b/wAbZQccb8lvcqWtodzUqOe0t/iSo3UIpLBLa5LnRUlfRvhrYI54wC4NeMcDhrHAeVRf/G2UHHG/Jb3LDstb8WkGsbgRgf5Te5JT0O5pzUlJbvEJXUGsYG3ES6JhJxJaD9ES+Sf0StmtDWho1AYLWXyT+iVqyvLWZHeZKT2DOyEvJByO8yUnsGdkJeQIB1Jg54PQ64dFvban8dSYOeD0OuHRb22oArshCU8mSBlFbSSAN0NTZy2YtjkstITMD6p9yMDwH3KftWgrCzr7Qr7fr+ib3P8AJAWB4D7lnYn1T7lPi2Z+NuvWEq7Qpv6fr+gdpjmQAhB0kk4azp4ULRLgQnxBGGOpCcOQJ/2rouaTsOTKs/h05TxwWRYrLwN7A8B9yMDwH3KfULP/ADEvt+v6Jnc/yQFgeA+5GB9U+5T6sP8AJv04eKfslj2gUml8P1/QjtMLOSA1pL5J/RKxB5CPoj7LMvkn9ErRkItZkd5kpPYM7IS8kHI7zJSewZ2Ql5AgHUmDng9Drh0W9tqfx1Jg54PQ64dFvbagCuyAcNOJHMhCBxLGb6vnrsn/APWpHSPglMQeTiS3AEYnkxw6k5Uz82HmKp/xTuy1PBYLU4qN3NJcy2oPNNAmXnMuNVSUlJTU0r4m1DnbYWHAuAA0Y8GlPRMDOr/uznl/9V00iKleQyuvsNuHimxgoQhbkqwWWucwhzHuY4HQ5pwI5isIQBMmR9dNcsnKOqqnF8pDmOedbti4txPKcEspuZvfRKjH/FL/AOV6ca8+vYqNzUS6st6TzBAmHnQuNTA6ioYJnxxSse+TYHAvwIAB5NafijjOp5xtvsJO01S9FipXkU119jnctqnuGStJfJv6JW60l8k/olbYqy1mR3mSk9gzshLyQcjvMlJ7BnZCXkCAdSYOeD0OuHRb22p/JjZ3IXS5G3PYjHYw7M8zSCfoCgCuKEIQOJJzWyh1rrYcfGZUB3UWjuT0UP5G3ptku+2Tkiknbtc+H5dOh3V9ieBS9G9ksbZInNexwxa5pxBHCCsbrVvKncupykWVtNOGDZIGWOT7r9QMbA9rKqB2yiL8di7HQWnvS+hVdCvOhUVSHFHeUVJYZB9dZ7lb3EVlDPFhrdsdk33jEJO26L9RnxBWBxI1IOnXrWgh2i3f1U/Uhuz6MgBj2SODY3Bzjqa04k9SW7Tkvd7o8bVSSQxHXNUNLGj36T1BTIDhoGgciE2p2hk1/bhh/lixtFzZx2e3R2m2QUMLiWwt2OJ1uOsnrJK7EIWenNzk5S4smJJLCBRpnRla69UcIOmKmLj/ANTj/wDKkOvraa3Ur6qslbFCzW5x18g4SoZvtzfeLrPXPbsBI7BjPVYNDR7v3V7oNvJ1nWa3Je5Fu5rZ2TgWkvkn9ErdayNLmOa0YucCAOFawri1eR3mSk9gzshLyRclYnQ2emY4YFsTQRy4JaQICTr3RMrqGWCRuyY9pa4cIOgpRWHDEYIAqVlBZp7Ddqi3VDHDanfy3HU9n5XD+taTlZDL/Imlyko96KqjBMM4biWHgPC074UAX2yV9hrTSXKAxuJ8R4HiyDhaf21oFE7fxSrZcoLnZfFoqj+TjiYJBsmHq3urBJSEydONSOzNZQ5Np5RItvzi0r9i24UUsR33wkPb7jgfulynyvsE4BFzhix3pwY/uFDyFVVdEtZvMcrwO8bqoicYLtbagbKC40cg4WTsP7roFRARiJ4iOR4UCOY134mg84WNqi/TZ8IUZ9nqXKb8jp3yXQns1VONdRDh7QLnmvFqgGM9zoo+lUMH7qDNqj/TZ8IWWta38LQOYIXZ6lzm/JB3yXQmKoywsEAJ8IxS4b0AMn2CQLnnGj2JZa6F5O9LUnAfCNPvIUfIUqjotrTeWs+JzldVHuOy6XSuus4muFQ+Z7fwg4BrOYDQFxoQrWMVFYitxHbbeWCcmQGT8l/yip2bEmlpntmndvaDi1vWfoCvDJbJO55TTtbRxmOmxwfVPHijm9Y8g6yrC5H5LUeTtvZS0serS57tLnuOsk/1wbycILtFCIYGtw3l0LAGAWUCAhCEAYc0EaQke95PUF4pXwVtNHNG7W17cdPDz8qWUIAgzKLNBLE58tjqfF3oKjThyB+v34phXLJa/WvZbttVQ1o/PGNsaRw4tx+qte5rXaxiueSjgk/E0e5AFP3Oa15YTg8a2nQfctlaytyattYMKikglH/MjDvukWpzbZOTnE2mlG/4sex+yBclbd9CsM/NVk67+4Ac0jh+68v9EuTvE3/Of3oDJX5CsE3NNk6047jceeZ/evZmazJxuu2xu6TnH90BkrudGtZga6ofsKdrpn+rE0uPuCstS5vMnqYgx2mkBHDED90t0tioqZobDBGwDea0BAZK32vIfKO5vaIrc+GM/wBpUODB7vxfRSLk1mipYXNmvMpq3jTtQGxiHIRrd16ORSzHTRM/C0L2AA1IEOK32ynooWRwRMjYwYNa1oAA5l2gYallCABCEIA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3" name="Picture 5" descr="C:\Users\Nguyen\Desktop\mizzou_logo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2"/>
            <a:ext cx="612774" cy="612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685800" y="612776"/>
            <a:ext cx="8077200" cy="0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Box 38"/>
          <p:cNvSpPr txBox="1">
            <a:spLocks noChangeArrowheads="1"/>
          </p:cNvSpPr>
          <p:nvPr/>
        </p:nvSpPr>
        <p:spPr bwMode="auto">
          <a:xfrm>
            <a:off x="5016209" y="4191000"/>
            <a:ext cx="1705768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600"/>
              </a:spcBef>
            </a:pPr>
            <a:r>
              <a:rPr lang="en-US" altLang="zh-CN" sz="1600" b="1" dirty="0" smtClean="0">
                <a:solidFill>
                  <a:srgbClr val="00000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Model Refinement</a:t>
            </a:r>
            <a:endParaRPr lang="en-US" sz="1600" b="1" dirty="0">
              <a:solidFill>
                <a:srgbClr val="000000"/>
              </a:solidFill>
              <a:latin typeface="Times New Roman" pitchFamily="18" charset="0"/>
              <a:ea typeface="宋体" charset="-122"/>
              <a:cs typeface="Times New Roman" pitchFamily="18" charset="0"/>
            </a:endParaRPr>
          </a:p>
        </p:txBody>
      </p:sp>
      <p:sp>
        <p:nvSpPr>
          <p:cNvPr id="21" name="Parallelogram 20"/>
          <p:cNvSpPr/>
          <p:nvPr/>
        </p:nvSpPr>
        <p:spPr>
          <a:xfrm>
            <a:off x="2717508" y="3657600"/>
            <a:ext cx="2298701" cy="550018"/>
          </a:xfrm>
          <a:prstGeom prst="parallelogram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Pool of predicted structures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Parallelogram 21"/>
          <p:cNvSpPr/>
          <p:nvPr/>
        </p:nvSpPr>
        <p:spPr>
          <a:xfrm>
            <a:off x="2717508" y="1476851"/>
            <a:ext cx="2451101" cy="580549"/>
          </a:xfrm>
          <a:prstGeom prst="parallelogram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Target Sequence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6" name="Text Box 38"/>
          <p:cNvSpPr txBox="1">
            <a:spLocks noChangeArrowheads="1"/>
          </p:cNvSpPr>
          <p:nvPr/>
        </p:nvSpPr>
        <p:spPr bwMode="auto">
          <a:xfrm>
            <a:off x="2943705" y="5025199"/>
            <a:ext cx="1855621" cy="33855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600"/>
              </a:spcBef>
            </a:pPr>
            <a:r>
              <a:rPr lang="en-US" sz="1600" b="1" dirty="0">
                <a:solidFill>
                  <a:srgbClr val="00000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1</a:t>
            </a:r>
            <a:r>
              <a:rPr lang="en-US" sz="1600" b="1" dirty="0" smtClean="0">
                <a:solidFill>
                  <a:srgbClr val="00000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. Model QA</a:t>
            </a:r>
            <a:endParaRPr lang="en-US" sz="1600" b="1" dirty="0">
              <a:solidFill>
                <a:srgbClr val="000000"/>
              </a:solidFill>
              <a:latin typeface="Times New Roman" pitchFamily="18" charset="0"/>
              <a:ea typeface="宋体" charset="-122"/>
              <a:cs typeface="Times New Roman" pitchFamily="18" charset="0"/>
            </a:endParaRPr>
          </a:p>
        </p:txBody>
      </p:sp>
      <p:sp>
        <p:nvSpPr>
          <p:cNvPr id="29" name="Parallelogram 28"/>
          <p:cNvSpPr/>
          <p:nvPr/>
        </p:nvSpPr>
        <p:spPr>
          <a:xfrm>
            <a:off x="2667000" y="5972651"/>
            <a:ext cx="2451101" cy="580549"/>
          </a:xfrm>
          <a:prstGeom prst="parallelogram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Predicted Structure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1" name="Text Box 38"/>
          <p:cNvSpPr txBox="1">
            <a:spLocks noChangeArrowheads="1"/>
          </p:cNvSpPr>
          <p:nvPr/>
        </p:nvSpPr>
        <p:spPr bwMode="auto">
          <a:xfrm>
            <a:off x="3018632" y="2619669"/>
            <a:ext cx="1705768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600"/>
              </a:spcBef>
            </a:pPr>
            <a:r>
              <a:rPr lang="en-US" sz="1600" b="1" dirty="0">
                <a:solidFill>
                  <a:srgbClr val="00000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2</a:t>
            </a:r>
            <a:r>
              <a:rPr lang="en-US" sz="1600" b="1" dirty="0" smtClean="0">
                <a:solidFill>
                  <a:srgbClr val="00000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. Model Prediction</a:t>
            </a:r>
            <a:endParaRPr lang="en-US" sz="1600" b="1" dirty="0">
              <a:solidFill>
                <a:srgbClr val="000000"/>
              </a:solidFill>
              <a:latin typeface="Times New Roman" pitchFamily="18" charset="0"/>
              <a:ea typeface="宋体" charset="-122"/>
              <a:cs typeface="Times New Roman" pitchFamily="18" charset="0"/>
            </a:endParaRPr>
          </a:p>
        </p:txBody>
      </p:sp>
      <p:cxnSp>
        <p:nvCxnSpPr>
          <p:cNvPr id="2050" name="Straight Arrow Connector 2049"/>
          <p:cNvCxnSpPr>
            <a:stCxn id="22" idx="3"/>
            <a:endCxn id="41" idx="0"/>
          </p:cNvCxnSpPr>
          <p:nvPr/>
        </p:nvCxnSpPr>
        <p:spPr>
          <a:xfrm>
            <a:off x="3870490" y="2057400"/>
            <a:ext cx="1026" cy="562269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41" idx="2"/>
            <a:endCxn id="21" idx="0"/>
          </p:cNvCxnSpPr>
          <p:nvPr/>
        </p:nvCxnSpPr>
        <p:spPr>
          <a:xfrm flipH="1">
            <a:off x="3866859" y="3204444"/>
            <a:ext cx="4657" cy="45315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21" idx="4"/>
            <a:endCxn id="26" idx="0"/>
          </p:cNvCxnSpPr>
          <p:nvPr/>
        </p:nvCxnSpPr>
        <p:spPr>
          <a:xfrm>
            <a:off x="3866859" y="4207618"/>
            <a:ext cx="4657" cy="81758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26" idx="2"/>
            <a:endCxn id="29" idx="0"/>
          </p:cNvCxnSpPr>
          <p:nvPr/>
        </p:nvCxnSpPr>
        <p:spPr>
          <a:xfrm>
            <a:off x="3871516" y="5363753"/>
            <a:ext cx="21035" cy="60889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447800" y="838200"/>
            <a:ext cx="5562600" cy="58674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447800" y="838200"/>
            <a:ext cx="2667000" cy="41005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ysClr val="windowText" lastClr="000000"/>
                </a:solidFill>
              </a:rPr>
              <a:t>Protein Prediction Pipeline</a:t>
            </a:r>
            <a:endParaRPr lang="en-US" sz="1600" b="1" dirty="0">
              <a:solidFill>
                <a:sysClr val="windowText" lastClr="000000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55575" y="5042076"/>
            <a:ext cx="1368425" cy="368124"/>
          </a:xfrm>
          <a:prstGeom prst="round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ysClr val="windowText" lastClr="000000"/>
                </a:solidFill>
              </a:rPr>
              <a:t>MS Thesis</a:t>
            </a:r>
            <a:endParaRPr lang="en-US" b="1" dirty="0">
              <a:solidFill>
                <a:sysClr val="windowText" lastClr="000000"/>
              </a:solidFill>
            </a:endParaRPr>
          </a:p>
        </p:txBody>
      </p:sp>
      <p:cxnSp>
        <p:nvCxnSpPr>
          <p:cNvPr id="24" name="Straight Arrow Connector 23"/>
          <p:cNvCxnSpPr>
            <a:stCxn id="23" idx="3"/>
            <a:endCxn id="26" idx="1"/>
          </p:cNvCxnSpPr>
          <p:nvPr/>
        </p:nvCxnSpPr>
        <p:spPr>
          <a:xfrm flipV="1">
            <a:off x="1524000" y="5194476"/>
            <a:ext cx="1419705" cy="31662"/>
          </a:xfrm>
          <a:prstGeom prst="straightConnector1">
            <a:avLst/>
          </a:prstGeom>
          <a:ln w="1905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939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1644" y="7937"/>
            <a:ext cx="7191756" cy="604839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Agenda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6096000"/>
          </a:xfrm>
        </p:spPr>
        <p:txBody>
          <a:bodyPr>
            <a:normAutofit lnSpcReduction="10000"/>
          </a:bodyPr>
          <a:lstStyle/>
          <a:p>
            <a:pPr>
              <a:buFont typeface="Courier New" pitchFamily="49" charset="0"/>
              <a:buChar char="o"/>
            </a:pPr>
            <a:r>
              <a:rPr lang="en-US" b="1" i="1" dirty="0" smtClean="0">
                <a:solidFill>
                  <a:schemeClr val="bg1">
                    <a:lumMod val="65000"/>
                  </a:schemeClr>
                </a:solidFill>
              </a:rPr>
              <a:t>Master Thesis</a:t>
            </a:r>
          </a:p>
          <a:p>
            <a:pPr lvl="1">
              <a:buFont typeface="Wingdings" pitchFamily="2" charset="2"/>
              <a:buChar char="v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Introduction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lvl="1">
              <a:buFont typeface="Wingdings" pitchFamily="2" charset="2"/>
              <a:buChar char="v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Background and Related Work</a:t>
            </a:r>
          </a:p>
          <a:p>
            <a:pPr lvl="1">
              <a:buFont typeface="Wingdings" pitchFamily="2" charset="2"/>
              <a:buChar char="v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Methods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lvl="1">
              <a:buFont typeface="Wingdings" pitchFamily="2" charset="2"/>
              <a:buChar char="v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Experiments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lvl="1">
              <a:buFont typeface="Wingdings" pitchFamily="2" charset="2"/>
              <a:buChar char="v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Summary</a:t>
            </a:r>
          </a:p>
          <a:p>
            <a:pPr>
              <a:buFont typeface="Courier New" pitchFamily="49" charset="0"/>
              <a:buChar char="o"/>
            </a:pPr>
            <a:r>
              <a:rPr lang="en-US" b="1" i="1" dirty="0" smtClean="0">
                <a:solidFill>
                  <a:schemeClr val="bg1">
                    <a:lumMod val="65000"/>
                  </a:schemeClr>
                </a:solidFill>
              </a:rPr>
              <a:t>PhD Comprehensive</a:t>
            </a:r>
            <a:endParaRPr lang="en-US" b="1" i="1" dirty="0">
              <a:solidFill>
                <a:schemeClr val="bg1">
                  <a:lumMod val="65000"/>
                </a:schemeClr>
              </a:solidFill>
            </a:endParaRPr>
          </a:p>
          <a:p>
            <a:pPr lvl="1">
              <a:buFont typeface="Wingdings" pitchFamily="2" charset="2"/>
              <a:buChar char="v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Framework</a:t>
            </a:r>
          </a:p>
          <a:p>
            <a:pPr lvl="1">
              <a:buFont typeface="Wingdings" pitchFamily="2" charset="2"/>
              <a:buChar char="v"/>
            </a:pPr>
            <a:r>
              <a:rPr lang="en-US" b="1" dirty="0" smtClean="0"/>
              <a:t>Preliminary Work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b="1" dirty="0" smtClean="0">
                <a:solidFill>
                  <a:srgbClr val="C00000"/>
                </a:solidFill>
              </a:rPr>
              <a:t>Model QA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Model Prediction</a:t>
            </a:r>
          </a:p>
          <a:p>
            <a:pPr lvl="1">
              <a:buFont typeface="Wingdings" pitchFamily="2" charset="2"/>
              <a:buChar char="v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Research Plan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sz="2000" dirty="0"/>
          </a:p>
        </p:txBody>
      </p:sp>
      <p:sp>
        <p:nvSpPr>
          <p:cNvPr id="4" name="AutoShape 2" descr="data:image/jpeg;base64,/9j/4AAQSkZJRgABAQAAAQABAAD/2wCEAAkGBwgHBgkIBwgKCgkLDRYPDQwMDRsUFRAWIB0iIiAdHx8kKDQsJCYxJx8fLT0tMTU3Ojo6Iys/RD84QzQ5OjcBCgoKDQwNGg8PGjclHyU3Nzc3Nzc3Nzc3Nzc3Nzc3Nzc3Nzc3Nzc3Nzc3Nzc3Nzc3Nzc3Nzc3Nzc3Nzc3Nzc3N//AABEIAKAAoAMBIgACEQEDEQH/xAAcAAABBAMBAAAAAAAAAAAAAAAABQYHCAECBAP/xABMEAABAwIBBAwMBAMECwAAAAABAAIDBAURBgchMRITFEFRVGFxcoGy0RUiMzU2UnORkpOhsTJCU8EWI/BDRHThFyQmRWJjgpSzwtL/xAAbAQABBQEBAAAAAAAAAAAAAAAAAQIEBQYDB//EADERAAIBAwEFBgYBBQAAAAAAAAABAgMEEQUSITFBUQYUcZGhsRMWM1Nh4cEiIzRCUv/aAAwDAQACEQMRAD8AnFecszIhi7Ryr0TFztzyw5IXB0Mjo3BrcHMcQR47dRCAHablTjW5Y8JU/rfVVN3dW8eq/wDuH96zu+t49VfPd3oDBbHwlT+t9UeEqf1vqqnbvrePVXz3d6N31vHqr57u9AYLY+Eqf1vqjwnT+t9VU7d9bx6q+e7vWN3VvHqv57u9AYLax18LzgCuppBGIVSbderjbq+nrIqyqe6GRr9i6ZxDgNYIJw0jQrP5NXSG622CqgeHRzMD2nHWCgBWe9rBi4rkdcoAcC5NHOnlGbHYJ3QPAqpv5UOn8x3+oYnqVet31x119YeU1D+9AFsvCVP631R4Sp/W+qqdu+t49VfPd3o3fW8eqvnu70Bgtj4Sp/W+qPCVP631VTt31vHqr57u9G763j1V893egMFsfCVP631WRcoCcAVU3d9bx6q+e7vWklfXCNxFfVg4H+8P70AW/jkbIMW763SJklI6Sy0jnuLjtLNJ5gltAAdSYOeD0OuHRb22p/HUmDng9Drh0W9tqAK7LBOAxOgLKUsmmtflDbmvaHNNQ0FrtRCbKWymxy37hK22P9RnxBG2x/qM+IKedxUnFKf5TUbipOKU/wApvcs/8xU/tvzJnc5dSBttj/UZ8QQJGEgB7cTyqedxUnFKf5Te5Ydb6J7Sx9FTlrhgQYm6R7kvzDS/4fmHc5dSCuRS1mXyj2ulqLRO7TT/AMyHE62OJxHUe0FG+UVpfZbtLRO2RjHjQvdrcw6uvePMvGz3Ke0XGKupcNsjBGB1OBGGB5NR6lfwnGcVKPBkNrDwxzZ1L8bzlI6nieTT0OMYwOgvP4j1YAe9MwnAYk6ls5znuc6R2ye4lznHWTrJTpzfWXwldTVzsDqWkOJB1Pk3h1a/cudetGjTdSXBCwjtPCGltsf6jPiCNui/UZ8QU97mp+Lw/LCNzQcXh+WFR/MNP7b8yX3OXUgTbov1GfEEbbH+oz4gp73NBxeH5YWk1NBtMn8iH8J/sxwJY9oKbaWw/MR2cks5IKWkvkn9Eog8hH0QiXyT+iVoSGWsyO8yUnsWdkJeSDkd5kpPYM7IS8gQDqTBzweh1w6Le21P46kwc8HodcOi3ttQBXZbRSPhkZJE90cjCHNc04EEb4K1QgcS/kVd57xZBNV4OnikMT3DRs8MCDz4EYpeTPzYeYqj/FO7LU8FgdShGF1OMeGS1ovNNNghC56SshqzO2IgvglMUjcdLSP8iCoijJptcjruEDL6y+FLRuiBuNVR4vbgNLmfmH79SigEEYjUVPyiDLOzeBry/am4UtQTJBwAfmb1H6ELTaFebS+BLlvRBuqf+6ESGKSeaOGFpfLI4NY0b7idCmqwWuOzWmCijwJaMZHD87zrP9bwCZWbWy7bO+71DPEixjpsd9xHjO6gcOsqRVH12825qhF7lxH2tPC22CFyur4G3RltDsah0Dpy31WBwGnnJ+hXUqGUJQxtc95LTT4AmVnHvdbbxSUVDIYRUNc+SRv4sAQMAd7Wnqo4zqecbb7CTtNVlo0Izu4qSzx9jhcvFPcMgDAADUFrL5J/RK3Wkvkn9ErblWWsyO8yUnsGdkJeSDkd5kpPYM7IS8gQDqTBzweh1w6Le21P46kwc8HodcOi3ttQBXZCEIHEm5sPMVT/AIp3ZangmlmyhkZk9I+Rpa2aoc6Mn8wwAx5sQU7Vg9Uad3Px/gtaH00AUa0978C5eXHb34Uc9RsJsToboGD+r7EqSgoYyuY5uU9yD2kYzbIAjWCBp5lN0OnCrKpTnwaOd1JxSaJnSPlTZGX21mn2TWTsds4ZD+R3+YJSXm+vnhG3bhqH41VIMMSdL4949Wo9XCnYq6pGrZXGFxR1i1VhlnPb6OG30UFHTDCKFga3hPKeU6Si4VkFvopauqdsYYm7J3CeQcpXQo2zj3vdNWLTA4GGAh05B/FJvN6vueRdbK2le3GHw4sSrNU4GchLhPdMtKutqvKS0khwGpo2cYDRyAaFJCjHNhFI6/1Ewa4xspHNc/DQCXsIHPoKk5d9bUVc4jySGW2djLBRxnU85W32EnaapHUc51Gu3fbX7E7HapBjhox2Q0JNE/zF4P2C6+mMhaS+Sf0St1pL5J/RK2pWFrMjvMlJ7BnZCXkg5HeZKT2DOyEvIEA6kwc8HodcOi3ttT+OpMHPB6HXDot7bUAV2XfYIIqm90MFRGJIpJ2tex2pw4CuBetLUS0lTFUwO2MsTg5hwxwITZpuLSHLiid2MbGxrGNaxrRgGtGAHMFlRH/Gt/44PlN7kfxpf+OD5Te5ZR6Bct5cl6lgruC5EuJpZyqWndYHVZhjNTHJGxsuHjBpdpGPAmh/Gl/44PlN7lyXPKS7XSkdSV1SJIXOa4tEYGkHEbyk2ej3FvWjUclhcRlS5hOLWDmstyltFzhroNcZ8ZvrtOtv9cAU10lVDW0sNVTPD4ZmhzHDfBUDpWtmUl1tdKKWiqthCHFwaWB2GOvWp+p6b3tRcHiS9jjQrfD3MlDKm9NsdokqW4Gof4kDTvuO/wAwGnqUMvc5znPe4ue4lznO1uJ1kruu13rrxLHJcJ9tdE0tZ4oAGJxOrmHuXCuunWKtKWy97fEbWq/ElkmvJylp6SyUbaaFkQdCxztiMNk4gEk8JSkohgyxvsEEcMVW0RxtDWjamnADQN5b/wAbZQccb8lvcqWtodzUqOe0t/iSo3UIpLBLa5LnRUlfRvhrYI54wC4NeMcDhrHAeVRf/G2UHHG/Jb3LDstb8WkGsbgRgf5Te5JT0O5pzUlJbvEJXUGsYG3ES6JhJxJaD9ES+Sf0StmtDWho1AYLWXyT+iVqyvLWZHeZKT2DOyEvJByO8yUnsGdkJeQIB1Jg54PQ64dFvban8dSYOeD0OuHRb22oArshCU8mSBlFbSSAN0NTZy2YtjkstITMD6p9yMDwH3KftWgrCzr7Qr7fr+ib3P8AJAWB4D7lnYn1T7lPi2Z+NuvWEq7Qpv6fr+gdpjmQAhB0kk4azp4ULRLgQnxBGGOpCcOQJ/2rouaTsOTKs/h05TxwWRYrLwN7A8B9yMDwH3KfULP/ADEvt+v6Jnc/yQFgeA+5GB9U+5T6sP8AJv04eKfslj2gUml8P1/QjtMLOSA1pL5J/RKxB5CPoj7LMvkn9ErRkItZkd5kpPYM7IS8kHI7zJSewZ2Ql5AgHUmDng9Drh0W9tqfx1Jg54PQ64dFvbagCuyAcNOJHMhCBxLGb6vnrsn/APWpHSPglMQeTiS3AEYnkxw6k5Uz82HmKp/xTuy1PBYLU4qN3NJcy2oPNNAmXnMuNVSUlJTU0r4m1DnbYWHAuAA0Y8GlPRMDOr/uznl/9V00iKleQyuvsNuHimxgoQhbkqwWWucwhzHuY4HQ5pwI5isIQBMmR9dNcsnKOqqnF8pDmOedbti4txPKcEspuZvfRKjH/FL/AOV6ca8+vYqNzUS6st6TzBAmHnQuNTA6ioYJnxxSse+TYHAvwIAB5NafijjOp5xtvsJO01S9FipXkU119jnctqnuGStJfJv6JW60l8k/olbYqy1mR3mSk9gzshLyQcjvMlJ7BnZCXkCAdSYOeD0OuHRb22p/JjZ3IXS5G3PYjHYw7M8zSCfoCgCuKEIQOJJzWyh1rrYcfGZUB3UWjuT0UP5G3ptku+2Tkiknbtc+H5dOh3V9ieBS9G9ksbZInNexwxa5pxBHCCsbrVvKncupykWVtNOGDZIGWOT7r9QMbA9rKqB2yiL8di7HQWnvS+hVdCvOhUVSHFHeUVJYZB9dZ7lb3EVlDPFhrdsdk33jEJO26L9RnxBWBxI1IOnXrWgh2i3f1U/Uhuz6MgBj2SODY3Bzjqa04k9SW7Tkvd7o8bVSSQxHXNUNLGj36T1BTIDhoGgciE2p2hk1/bhh/lixtFzZx2e3R2m2QUMLiWwt2OJ1uOsnrJK7EIWenNzk5S4smJJLCBRpnRla69UcIOmKmLj/ANTj/wDKkOvraa3Ur6qslbFCzW5x18g4SoZvtzfeLrPXPbsBI7BjPVYNDR7v3V7oNvJ1nWa3Je5Fu5rZ2TgWkvkn9ErdayNLmOa0YucCAOFawri1eR3mSk9gzshLyRclYnQ2emY4YFsTQRy4JaQICTr3RMrqGWCRuyY9pa4cIOgpRWHDEYIAqVlBZp7Ddqi3VDHDanfy3HU9n5XD+taTlZDL/Imlyko96KqjBMM4biWHgPC074UAX2yV9hrTSXKAxuJ8R4HiyDhaf21oFE7fxSrZcoLnZfFoqj+TjiYJBsmHq3urBJSEydONSOzNZQ5Np5RItvzi0r9i24UUsR33wkPb7jgfulynyvsE4BFzhix3pwY/uFDyFVVdEtZvMcrwO8bqoicYLtbagbKC40cg4WTsP7roFRARiJ4iOR4UCOY134mg84WNqi/TZ8IUZ9nqXKb8jp3yXQns1VONdRDh7QLnmvFqgGM9zoo+lUMH7qDNqj/TZ8IWWta38LQOYIXZ6lzm/JB3yXQmKoywsEAJ8IxS4b0AMn2CQLnnGj2JZa6F5O9LUnAfCNPvIUfIUqjotrTeWs+JzldVHuOy6XSuus4muFQ+Z7fwg4BrOYDQFxoQrWMVFYitxHbbeWCcmQGT8l/yip2bEmlpntmndvaDi1vWfoCvDJbJO55TTtbRxmOmxwfVPHijm9Y8g6yrC5H5LUeTtvZS0serS57tLnuOsk/1wbycILtFCIYGtw3l0LAGAWUCAhCEAYc0EaQke95PUF4pXwVtNHNG7W17cdPDz8qWUIAgzKLNBLE58tjqfF3oKjThyB+v34phXLJa/WvZbttVQ1o/PGNsaRw4tx+qte5rXaxiueSjgk/E0e5AFP3Oa15YTg8a2nQfctlaytyattYMKikglH/MjDvukWpzbZOTnE2mlG/4sex+yBclbd9CsM/NVk67+4Ac0jh+68v9EuTvE3/Of3oDJX5CsE3NNk6047jceeZ/evZmazJxuu2xu6TnH90BkrudGtZga6ofsKdrpn+rE0uPuCstS5vMnqYgx2mkBHDED90t0tioqZobDBGwDea0BAZK32vIfKO5vaIrc+GM/wBpUODB7vxfRSLk1mipYXNmvMpq3jTtQGxiHIRrd16ORSzHTRM/C0L2AA1IEOK32ynooWRwRMjYwYNa1oAA5l2gYallCABCEI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wgHBgkIBwgKCgkLDRYPDQwMDRsUFRAWIB0iIiAdHx8kKDQsJCYxJx8fLT0tMTU3Ojo6Iys/RD84QzQ5OjcBCgoKDQwNGg8PGjclHyU3Nzc3Nzc3Nzc3Nzc3Nzc3Nzc3Nzc3Nzc3Nzc3Nzc3Nzc3Nzc3Nzc3Nzc3Nzc3Nzc3N//AABEIAKAAoAMBIgACEQEDEQH/xAAcAAABBAMBAAAAAAAAAAAAAAAABQYHCAECBAP/xABMEAABAwIBBAwMBAMECwAAAAABAAIDBAURBgchMRITFEFRVGFxcoGy0RUiMzU2UnORkpOhsTJCU8EWI/BDRHThFyQmRWJjgpSzwtL/xAAbAQABBQEBAAAAAAAAAAAAAAAAAQIEBQYDB//EADERAAIBAwEFBgYBBQAAAAAAAAABAgMEEQUSITFBUQYUcZGhsRMWM1Nh4cEiIzRCUv/aAAwDAQACEQMRAD8AnFecszIhi7Ryr0TFztzyw5IXB0Mjo3BrcHMcQR47dRCAHablTjW5Y8JU/rfVVN3dW8eq/wDuH96zu+t49VfPd3oDBbHwlT+t9UeEqf1vqqnbvrePVXz3d6N31vHqr57u9AYLY+Eqf1vqjwnT+t9VU7d9bx6q+e7vWN3VvHqv57u9AYLax18LzgCuppBGIVSbderjbq+nrIqyqe6GRr9i6ZxDgNYIJw0jQrP5NXSG622CqgeHRzMD2nHWCgBWe9rBi4rkdcoAcC5NHOnlGbHYJ3QPAqpv5UOn8x3+oYnqVet31x119YeU1D+9AFsvCVP631R4Sp/W+qqdu+t49VfPd3o3fW8eqvnu70Bgtj4Sp/W+qPCVP631VTt31vHqr57u9G763j1V893egMFsfCVP631WRcoCcAVU3d9bx6q+e7vWklfXCNxFfVg4H+8P70AW/jkbIMW763SJklI6Sy0jnuLjtLNJ5gltAAdSYOeD0OuHRb22p/HUmDng9Drh0W9tqAK7LBOAxOgLKUsmmtflDbmvaHNNQ0FrtRCbKWymxy37hK22P9RnxBG2x/qM+IKedxUnFKf5TUbipOKU/wApvcs/8xU/tvzJnc5dSBttj/UZ8QQJGEgB7cTyqedxUnFKf5Te5Ydb6J7Sx9FTlrhgQYm6R7kvzDS/4fmHc5dSCuRS1mXyj2ulqLRO7TT/AMyHE62OJxHUe0FG+UVpfZbtLRO2RjHjQvdrcw6uvePMvGz3Ke0XGKupcNsjBGB1OBGGB5NR6lfwnGcVKPBkNrDwxzZ1L8bzlI6nieTT0OMYwOgvP4j1YAe9MwnAYk6ls5znuc6R2ye4lznHWTrJTpzfWXwldTVzsDqWkOJB1Pk3h1a/cudetGjTdSXBCwjtPCGltsf6jPiCNui/UZ8QU97mp+Lw/LCNzQcXh+WFR/MNP7b8yX3OXUgTbov1GfEEbbH+oz4gp73NBxeH5YWk1NBtMn8iH8J/sxwJY9oKbaWw/MR2cks5IKWkvkn9Eog8hH0QiXyT+iVoSGWsyO8yUnsWdkJeSDkd5kpPYM7IS8gQDqTBzweh1w6Le21P46kwc8HodcOi3ttQBXZbRSPhkZJE90cjCHNc04EEb4K1QgcS/kVd57xZBNV4OnikMT3DRs8MCDz4EYpeTPzYeYqj/FO7LU8FgdShGF1OMeGS1ovNNNghC56SshqzO2IgvglMUjcdLSP8iCoijJptcjruEDL6y+FLRuiBuNVR4vbgNLmfmH79SigEEYjUVPyiDLOzeBry/am4UtQTJBwAfmb1H6ELTaFebS+BLlvRBuqf+6ESGKSeaOGFpfLI4NY0b7idCmqwWuOzWmCijwJaMZHD87zrP9bwCZWbWy7bO+71DPEixjpsd9xHjO6gcOsqRVH12825qhF7lxH2tPC22CFyur4G3RltDsah0Dpy31WBwGnnJ+hXUqGUJQxtc95LTT4AmVnHvdbbxSUVDIYRUNc+SRv4sAQMAd7Wnqo4zqecbb7CTtNVlo0Izu4qSzx9jhcvFPcMgDAADUFrL5J/RK3Wkvkn9ErblWWsyO8yUnsGdkJeSDkd5kpPYM7IS8gQDqTBzweh1w6Le21P46kwc8HodcOi3ttQBXZCEIHEm5sPMVT/AIp3ZangmlmyhkZk9I+Rpa2aoc6Mn8wwAx5sQU7Vg9Uad3Px/gtaH00AUa0978C5eXHb34Uc9RsJsToboGD+r7EqSgoYyuY5uU9yD2kYzbIAjWCBp5lN0OnCrKpTnwaOd1JxSaJnSPlTZGX21mn2TWTsds4ZD+R3+YJSXm+vnhG3bhqH41VIMMSdL4949Wo9XCnYq6pGrZXGFxR1i1VhlnPb6OG30UFHTDCKFga3hPKeU6Si4VkFvopauqdsYYm7J3CeQcpXQo2zj3vdNWLTA4GGAh05B/FJvN6vueRdbK2le3GHw4sSrNU4GchLhPdMtKutqvKS0khwGpo2cYDRyAaFJCjHNhFI6/1Ewa4xspHNc/DQCXsIHPoKk5d9bUVc4jySGW2djLBRxnU85W32EnaapHUc51Gu3fbX7E7HapBjhox2Q0JNE/zF4P2C6+mMhaS+Sf0St1pL5J/RK2pWFrMjvMlJ7BnZCXkg5HeZKT2DOyEvIEA6kwc8HodcOi3ttT+OpMHPB6HXDot7bUAV2XfYIIqm90MFRGJIpJ2tex2pw4CuBetLUS0lTFUwO2MsTg5hwxwITZpuLSHLiid2MbGxrGNaxrRgGtGAHMFlRH/Gt/44PlN7kfxpf+OD5Te5ZR6Bct5cl6lgruC5EuJpZyqWndYHVZhjNTHJGxsuHjBpdpGPAmh/Gl/44PlN7lyXPKS7XSkdSV1SJIXOa4tEYGkHEbyk2ej3FvWjUclhcRlS5hOLWDmstyltFzhroNcZ8ZvrtOtv9cAU10lVDW0sNVTPD4ZmhzHDfBUDpWtmUl1tdKKWiqthCHFwaWB2GOvWp+p6b3tRcHiS9jjQrfD3MlDKm9NsdokqW4Gof4kDTvuO/wAwGnqUMvc5znPe4ue4lznO1uJ1kruu13rrxLHJcJ9tdE0tZ4oAGJxOrmHuXCuunWKtKWy97fEbWq/ElkmvJylp6SyUbaaFkQdCxztiMNk4gEk8JSkohgyxvsEEcMVW0RxtDWjamnADQN5b/wAbZQccb8lvcqWtodzUqOe0t/iSo3UIpLBLa5LnRUlfRvhrYI54wC4NeMcDhrHAeVRf/G2UHHG/Jb3LDstb8WkGsbgRgf5Te5JT0O5pzUlJbvEJXUGsYG3ES6JhJxJaD9ES+Sf0StmtDWho1AYLWXyT+iVqyvLWZHeZKT2DOyEvJByO8yUnsGdkJeQIB1Jg54PQ64dFvban8dSYOeD0OuHRb22oArshCU8mSBlFbSSAN0NTZy2YtjkstITMD6p9yMDwH3KftWgrCzr7Qr7fr+ib3P8AJAWB4D7lnYn1T7lPi2Z+NuvWEq7Qpv6fr+gdpjmQAhB0kk4azp4ULRLgQnxBGGOpCcOQJ/2rouaTsOTKs/h05TxwWRYrLwN7A8B9yMDwH3KfULP/ADEvt+v6Jnc/yQFgeA+5GB9U+5T6sP8AJv04eKfslj2gUml8P1/QjtMLOSA1pL5J/RKxB5CPoj7LMvkn9ErRkItZkd5kpPYM7IS8kHI7zJSewZ2Ql5AgHUmDng9Drh0W9tqfx1Jg54PQ64dFvbagCuyAcNOJHMhCBxLGb6vnrsn/APWpHSPglMQeTiS3AEYnkxw6k5Uz82HmKp/xTuy1PBYLU4qN3NJcy2oPNNAmXnMuNVSUlJTU0r4m1DnbYWHAuAA0Y8GlPRMDOr/uznl/9V00iKleQyuvsNuHimxgoQhbkqwWWucwhzHuY4HQ5pwI5isIQBMmR9dNcsnKOqqnF8pDmOedbti4txPKcEspuZvfRKjH/FL/AOV6ca8+vYqNzUS6st6TzBAmHnQuNTA6ioYJnxxSse+TYHAvwIAB5NafijjOp5xtvsJO01S9FipXkU119jnctqnuGStJfJv6JW60l8k/olbYqy1mR3mSk9gzshLyQcjvMlJ7BnZCXkCAdSYOeD0OuHRb22p/JjZ3IXS5G3PYjHYw7M8zSCfoCgCuKEIQOJJzWyh1rrYcfGZUB3UWjuT0UP5G3ptku+2Tkiknbtc+H5dOh3V9ieBS9G9ksbZInNexwxa5pxBHCCsbrVvKncupykWVtNOGDZIGWOT7r9QMbA9rKqB2yiL8di7HQWnvS+hVdCvOhUVSHFHeUVJYZB9dZ7lb3EVlDPFhrdsdk33jEJO26L9RnxBWBxI1IOnXrWgh2i3f1U/Uhuz6MgBj2SODY3Bzjqa04k9SW7Tkvd7o8bVSSQxHXNUNLGj36T1BTIDhoGgciE2p2hk1/bhh/lixtFzZx2e3R2m2QUMLiWwt2OJ1uOsnrJK7EIWenNzk5S4smJJLCBRpnRla69UcIOmKmLj/ANTj/wDKkOvraa3Ur6qslbFCzW5x18g4SoZvtzfeLrPXPbsBI7BjPVYNDR7v3V7oNvJ1nWa3Je5Fu5rZ2TgWkvkn9ErdayNLmOa0YucCAOFawri1eR3mSk9gzshLyRclYnQ2emY4YFsTQRy4JaQICTr3RMrqGWCRuyY9pa4cIOgpRWHDEYIAqVlBZp7Ddqi3VDHDanfy3HU9n5XD+taTlZDL/Imlyko96KqjBMM4biWHgPC074UAX2yV9hrTSXKAxuJ8R4HiyDhaf21oFE7fxSrZcoLnZfFoqj+TjiYJBsmHq3urBJSEydONSOzNZQ5Np5RItvzi0r9i24UUsR33wkPb7jgfulynyvsE4BFzhix3pwY/uFDyFVVdEtZvMcrwO8bqoicYLtbagbKC40cg4WTsP7roFRARiJ4iOR4UCOY134mg84WNqi/TZ8IUZ9nqXKb8jp3yXQns1VONdRDh7QLnmvFqgGM9zoo+lUMH7qDNqj/TZ8IWWta38LQOYIXZ6lzm/JB3yXQmKoywsEAJ8IxS4b0AMn2CQLnnGj2JZa6F5O9LUnAfCNPvIUfIUqjotrTeWs+JzldVHuOy6XSuus4muFQ+Z7fwg4BrOYDQFxoQrWMVFYitxHbbeWCcmQGT8l/yip2bEmlpntmndvaDi1vWfoCvDJbJO55TTtbRxmOmxwfVPHijm9Y8g6yrC5H5LUeTtvZS0serS57tLnuOsk/1wbycILtFCIYGtw3l0LAGAWUCAhCEAYc0EaQke95PUF4pXwVtNHNG7W17cdPDz8qWUIAgzKLNBLE58tjqfF3oKjThyB+v34phXLJa/WvZbttVQ1o/PGNsaRw4tx+qte5rXaxiueSjgk/E0e5AFP3Oa15YTg8a2nQfctlaytyattYMKikglH/MjDvukWpzbZOTnE2mlG/4sex+yBclbd9CsM/NVk67+4Ac0jh+68v9EuTvE3/Of3oDJX5CsE3NNk6047jceeZ/evZmazJxuu2xu6TnH90BkrudGtZga6ofsKdrpn+rE0uPuCstS5vMnqYgx2mkBHDED90t0tioqZobDBGwDea0BAZK32vIfKO5vaIrc+GM/wBpUODB7vxfRSLk1mipYXNmvMpq3jTtQGxiHIRrd16ORSzHTRM/C0L2AA1IEOK32ynooWRwRMjYwYNa1oAA5l2gYallCABCEIA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3" name="Picture 5" descr="C:\Users\Nguyen\Desktop\mizzou_logo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2"/>
            <a:ext cx="612774" cy="612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685800" y="612776"/>
            <a:ext cx="8077200" cy="0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734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1644" y="7937"/>
            <a:ext cx="7191756" cy="604839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Accomplished Works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6096000"/>
          </a:xfrm>
        </p:spPr>
        <p:txBody>
          <a:bodyPr>
            <a:normAutofit/>
          </a:bodyPr>
          <a:lstStyle/>
          <a:p>
            <a:r>
              <a:rPr lang="en-US" dirty="0" smtClean="0"/>
              <a:t>Model Quality Assessment</a:t>
            </a:r>
          </a:p>
          <a:p>
            <a:pPr lvl="1"/>
            <a:r>
              <a:rPr lang="en-US" dirty="0" smtClean="0"/>
              <a:t>Single model QA</a:t>
            </a:r>
          </a:p>
          <a:p>
            <a:pPr lvl="2"/>
            <a:r>
              <a:rPr lang="en-US" dirty="0" smtClean="0"/>
              <a:t>Literature Review and Problem Formulation</a:t>
            </a:r>
          </a:p>
          <a:p>
            <a:pPr lvl="2"/>
            <a:r>
              <a:rPr lang="en-US" dirty="0" smtClean="0"/>
              <a:t>Proposed, implement and test successfully DL-Pro algorithm for single model QA classification</a:t>
            </a:r>
          </a:p>
          <a:p>
            <a:pPr lvl="1"/>
            <a:r>
              <a:rPr lang="en-US" dirty="0" smtClean="0"/>
              <a:t>Local QA</a:t>
            </a:r>
          </a:p>
          <a:p>
            <a:pPr lvl="2"/>
            <a:r>
              <a:rPr lang="en-US" dirty="0"/>
              <a:t>Literature Review and Problem Formulation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endParaRPr lang="en-US" sz="2000" dirty="0"/>
          </a:p>
        </p:txBody>
      </p:sp>
      <p:sp>
        <p:nvSpPr>
          <p:cNvPr id="4" name="AutoShape 2" descr="data:image/jpeg;base64,/9j/4AAQSkZJRgABAQAAAQABAAD/2wCEAAkGBwgHBgkIBwgKCgkLDRYPDQwMDRsUFRAWIB0iIiAdHx8kKDQsJCYxJx8fLT0tMTU3Ojo6Iys/RD84QzQ5OjcBCgoKDQwNGg8PGjclHyU3Nzc3Nzc3Nzc3Nzc3Nzc3Nzc3Nzc3Nzc3Nzc3Nzc3Nzc3Nzc3Nzc3Nzc3Nzc3Nzc3N//AABEIAKAAoAMBIgACEQEDEQH/xAAcAAABBAMBAAAAAAAAAAAAAAAABQYHCAECBAP/xABMEAABAwIBBAwMBAMECwAAAAABAAIDBAURBgchMRITFEFRVGFxcoGy0RUiMzU2UnORkpOhsTJCU8EWI/BDRHThFyQmRWJjgpSzwtL/xAAbAQABBQEBAAAAAAAAAAAAAAAAAQIEBQYDB//EADERAAIBAwEFBgYBBQAAAAAAAAABAgMEEQUSITFBUQYUcZGhsRMWM1Nh4cEiIzRCUv/aAAwDAQACEQMRAD8AnFecszIhi7Ryr0TFztzyw5IXB0Mjo3BrcHMcQR47dRCAHablTjW5Y8JU/rfVVN3dW8eq/wDuH96zu+t49VfPd3oDBbHwlT+t9UeEqf1vqqnbvrePVXz3d6N31vHqr57u9AYLY+Eqf1vqjwnT+t9VU7d9bx6q+e7vWN3VvHqv57u9AYLax18LzgCuppBGIVSbderjbq+nrIqyqe6GRr9i6ZxDgNYIJw0jQrP5NXSG622CqgeHRzMD2nHWCgBWe9rBi4rkdcoAcC5NHOnlGbHYJ3QPAqpv5UOn8x3+oYnqVet31x119YeU1D+9AFsvCVP631R4Sp/W+qqdu+t49VfPd3o3fW8eqvnu70Bgtj4Sp/W+qPCVP631VTt31vHqr57u9G763j1V893egMFsfCVP631WRcoCcAVU3d9bx6q+e7vWklfXCNxFfVg4H+8P70AW/jkbIMW763SJklI6Sy0jnuLjtLNJ5gltAAdSYOeD0OuHRb22p/HUmDng9Drh0W9tqAK7LBOAxOgLKUsmmtflDbmvaHNNQ0FrtRCbKWymxy37hK22P9RnxBG2x/qM+IKedxUnFKf5TUbipOKU/wApvcs/8xU/tvzJnc5dSBttj/UZ8QQJGEgB7cTyqedxUnFKf5Te5Ydb6J7Sx9FTlrhgQYm6R7kvzDS/4fmHc5dSCuRS1mXyj2ulqLRO7TT/AMyHE62OJxHUe0FG+UVpfZbtLRO2RjHjQvdrcw6uvePMvGz3Ke0XGKupcNsjBGB1OBGGB5NR6lfwnGcVKPBkNrDwxzZ1L8bzlI6nieTT0OMYwOgvP4j1YAe9MwnAYk6ls5znuc6R2ye4lznHWTrJTpzfWXwldTVzsDqWkOJB1Pk3h1a/cudetGjTdSXBCwjtPCGltsf6jPiCNui/UZ8QU97mp+Lw/LCNzQcXh+WFR/MNP7b8yX3OXUgTbov1GfEEbbH+oz4gp73NBxeH5YWk1NBtMn8iH8J/sxwJY9oKbaWw/MR2cks5IKWkvkn9Eog8hH0QiXyT+iVoSGWsyO8yUnsWdkJeSDkd5kpPYM7IS8gQDqTBzweh1w6Le21P46kwc8HodcOi3ttQBXZbRSPhkZJE90cjCHNc04EEb4K1QgcS/kVd57xZBNV4OnikMT3DRs8MCDz4EYpeTPzYeYqj/FO7LU8FgdShGF1OMeGS1ovNNNghC56SshqzO2IgvglMUjcdLSP8iCoijJptcjruEDL6y+FLRuiBuNVR4vbgNLmfmH79SigEEYjUVPyiDLOzeBry/am4UtQTJBwAfmb1H6ELTaFebS+BLlvRBuqf+6ESGKSeaOGFpfLI4NY0b7idCmqwWuOzWmCijwJaMZHD87zrP9bwCZWbWy7bO+71DPEixjpsd9xHjO6gcOsqRVH12825qhF7lxH2tPC22CFyur4G3RltDsah0Dpy31WBwGnnJ+hXUqGUJQxtc95LTT4AmVnHvdbbxSUVDIYRUNc+SRv4sAQMAd7Wnqo4zqecbb7CTtNVlo0Izu4qSzx9jhcvFPcMgDAADUFrL5J/RK3Wkvkn9ErblWWsyO8yUnsGdkJeSDkd5kpPYM7IS8gQDqTBzweh1w6Le21P46kwc8HodcOi3ttQBXZCEIHEm5sPMVT/AIp3ZangmlmyhkZk9I+Rpa2aoc6Mn8wwAx5sQU7Vg9Uad3Px/gtaH00AUa0978C5eXHb34Uc9RsJsToboGD+r7EqSgoYyuY5uU9yD2kYzbIAjWCBp5lN0OnCrKpTnwaOd1JxSaJnSPlTZGX21mn2TWTsds4ZD+R3+YJSXm+vnhG3bhqH41VIMMSdL4949Wo9XCnYq6pGrZXGFxR1i1VhlnPb6OG30UFHTDCKFga3hPKeU6Si4VkFvopauqdsYYm7J3CeQcpXQo2zj3vdNWLTA4GGAh05B/FJvN6vueRdbK2le3GHw4sSrNU4GchLhPdMtKutqvKS0khwGpo2cYDRyAaFJCjHNhFI6/1Ewa4xspHNc/DQCXsIHPoKk5d9bUVc4jySGW2djLBRxnU85W32EnaapHUc51Gu3fbX7E7HapBjhox2Q0JNE/zF4P2C6+mMhaS+Sf0St1pL5J/RK2pWFrMjvMlJ7BnZCXkg5HeZKT2DOyEvIEA6kwc8HodcOi3ttT+OpMHPB6HXDot7bUAV2XfYIIqm90MFRGJIpJ2tex2pw4CuBetLUS0lTFUwO2MsTg5hwxwITZpuLSHLiid2MbGxrGNaxrRgGtGAHMFlRH/Gt/44PlN7kfxpf+OD5Te5ZR6Bct5cl6lgruC5EuJpZyqWndYHVZhjNTHJGxsuHjBpdpGPAmh/Gl/44PlN7lyXPKS7XSkdSV1SJIXOa4tEYGkHEbyk2ej3FvWjUclhcRlS5hOLWDmstyltFzhroNcZ8ZvrtOtv9cAU10lVDW0sNVTPD4ZmhzHDfBUDpWtmUl1tdKKWiqthCHFwaWB2GOvWp+p6b3tRcHiS9jjQrfD3MlDKm9NsdokqW4Gof4kDTvuO/wAwGnqUMvc5znPe4ue4lznO1uJ1kruu13rrxLHJcJ9tdE0tZ4oAGJxOrmHuXCuunWKtKWy97fEbWq/ElkmvJylp6SyUbaaFkQdCxztiMNk4gEk8JSkohgyxvsEEcMVW0RxtDWjamnADQN5b/wAbZQccb8lvcqWtodzUqOe0t/iSo3UIpLBLa5LnRUlfRvhrYI54wC4NeMcDhrHAeVRf/G2UHHG/Jb3LDstb8WkGsbgRgf5Te5JT0O5pzUlJbvEJXUGsYG3ES6JhJxJaD9ES+Sf0StmtDWho1AYLWXyT+iVqyvLWZHeZKT2DOyEvJByO8yUnsGdkJeQIB1Jg54PQ64dFvban8dSYOeD0OuHRb22oArshCU8mSBlFbSSAN0NTZy2YtjkstITMD6p9yMDwH3KftWgrCzr7Qr7fr+ib3P8AJAWB4D7lnYn1T7lPi2Z+NuvWEq7Qpv6fr+gdpjmQAhB0kk4azp4ULRLgQnxBGGOpCcOQJ/2rouaTsOTKs/h05TxwWRYrLwN7A8B9yMDwH3KfULP/ADEvt+v6Jnc/yQFgeA+5GB9U+5T6sP8AJv04eKfslj2gUml8P1/QjtMLOSA1pL5J/RKxB5CPoj7LMvkn9ErRkItZkd5kpPYM7IS8kHI7zJSewZ2Ql5AgHUmDng9Drh0W9tqfx1Jg54PQ64dFvbagCuyAcNOJHMhCBxLGb6vnrsn/APWpHSPglMQeTiS3AEYnkxw6k5Uz82HmKp/xTuy1PBYLU4qN3NJcy2oPNNAmXnMuNVSUlJTU0r4m1DnbYWHAuAA0Y8GlPRMDOr/uznl/9V00iKleQyuvsNuHimxgoQhbkqwWWucwhzHuY4HQ5pwI5isIQBMmR9dNcsnKOqqnF8pDmOedbti4txPKcEspuZvfRKjH/FL/AOV6ca8+vYqNzUS6st6TzBAmHnQuNTA6ioYJnxxSse+TYHAvwIAB5NafijjOp5xtvsJO01S9FipXkU119jnctqnuGStJfJv6JW60l8k/olbYqy1mR3mSk9gzshLyQcjvMlJ7BnZCXkCAdSYOeD0OuHRb22p/JjZ3IXS5G3PYjHYw7M8zSCfoCgCuKEIQOJJzWyh1rrYcfGZUB3UWjuT0UP5G3ptku+2Tkiknbtc+H5dOh3V9ieBS9G9ksbZInNexwxa5pxBHCCsbrVvKncupykWVtNOGDZIGWOT7r9QMbA9rKqB2yiL8di7HQWnvS+hVdCvOhUVSHFHeUVJYZB9dZ7lb3EVlDPFhrdsdk33jEJO26L9RnxBWBxI1IOnXrWgh2i3f1U/Uhuz6MgBj2SODY3Bzjqa04k9SW7Tkvd7o8bVSSQxHXNUNLGj36T1BTIDhoGgciE2p2hk1/bhh/lixtFzZx2e3R2m2QUMLiWwt2OJ1uOsnrJK7EIWenNzk5S4smJJLCBRpnRla69UcIOmKmLj/ANTj/wDKkOvraa3Ur6qslbFCzW5x18g4SoZvtzfeLrPXPbsBI7BjPVYNDR7v3V7oNvJ1nWa3Je5Fu5rZ2TgWkvkn9ErdayNLmOa0YucCAOFawri1eR3mSk9gzshLyRclYnQ2emY4YFsTQRy4JaQICTr3RMrqGWCRuyY9pa4cIOgpRWHDEYIAqVlBZp7Ddqi3VDHDanfy3HU9n5XD+taTlZDL/Imlyko96KqjBMM4biWHgPC074UAX2yV9hrTSXKAxuJ8R4HiyDhaf21oFE7fxSrZcoLnZfFoqj+TjiYJBsmHq3urBJSEydONSOzNZQ5Np5RItvzi0r9i24UUsR33wkPb7jgfulynyvsE4BFzhix3pwY/uFDyFVVdEtZvMcrwO8bqoicYLtbagbKC40cg4WTsP7roFRARiJ4iOR4UCOY134mg84WNqi/TZ8IUZ9nqXKb8jp3yXQns1VONdRDh7QLnmvFqgGM9zoo+lUMH7qDNqj/TZ8IWWta38LQOYIXZ6lzm/JB3yXQmKoywsEAJ8IxS4b0AMn2CQLnnGj2JZa6F5O9LUnAfCNPvIUfIUqjotrTeWs+JzldVHuOy6XSuus4muFQ+Z7fwg4BrOYDQFxoQrWMVFYitxHbbeWCcmQGT8l/yip2bEmlpntmndvaDi1vWfoCvDJbJO55TTtbRxmOmxwfVPHijm9Y8g6yrC5H5LUeTtvZS0serS57tLnuOsk/1wbycILtFCIYGtw3l0LAGAWUCAhCEAYc0EaQke95PUF4pXwVtNHNG7W17cdPDz8qWUIAgzKLNBLE58tjqfF3oKjThyB+v34phXLJa/WvZbttVQ1o/PGNsaRw4tx+qte5rXaxiueSjgk/E0e5AFP3Oa15YTg8a2nQfctlaytyattYMKikglH/MjDvukWpzbZOTnE2mlG/4sex+yBclbd9CsM/NVk67+4Ac0jh+68v9EuTvE3/Of3oDJX5CsE3NNk6047jceeZ/evZmazJxuu2xu6TnH90BkrudGtZga6ofsKdrpn+rE0uPuCstS5vMnqYgx2mkBHDED90t0tioqZobDBGwDea0BAZK32vIfKO5vaIrc+GM/wBpUODB7vxfRSLk1mipYXNmvMpq3jTtQGxiHIRrd16ORSzHTRM/C0L2AA1IEOK32ynooWRwRMjYwYNa1oAA5l2gYallCABCEI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wgHBgkIBwgKCgkLDRYPDQwMDRsUFRAWIB0iIiAdHx8kKDQsJCYxJx8fLT0tMTU3Ojo6Iys/RD84QzQ5OjcBCgoKDQwNGg8PGjclHyU3Nzc3Nzc3Nzc3Nzc3Nzc3Nzc3Nzc3Nzc3Nzc3Nzc3Nzc3Nzc3Nzc3Nzc3Nzc3Nzc3N//AABEIAKAAoAMBIgACEQEDEQH/xAAcAAABBAMBAAAAAAAAAAAAAAAABQYHCAECBAP/xABMEAABAwIBBAwMBAMECwAAAAABAAIDBAURBgchMRITFEFRVGFxcoGy0RUiMzU2UnORkpOhsTJCU8EWI/BDRHThFyQmRWJjgpSzwtL/xAAbAQABBQEBAAAAAAAAAAAAAAAAAQIEBQYDB//EADERAAIBAwEFBgYBBQAAAAAAAAABAgMEEQUSITFBUQYUcZGhsRMWM1Nh4cEiIzRCUv/aAAwDAQACEQMRAD8AnFecszIhi7Ryr0TFztzyw5IXB0Mjo3BrcHMcQR47dRCAHablTjW5Y8JU/rfVVN3dW8eq/wDuH96zu+t49VfPd3oDBbHwlT+t9UeEqf1vqqnbvrePVXz3d6N31vHqr57u9AYLY+Eqf1vqjwnT+t9VU7d9bx6q+e7vWN3VvHqv57u9AYLax18LzgCuppBGIVSbderjbq+nrIqyqe6GRr9i6ZxDgNYIJw0jQrP5NXSG622CqgeHRzMD2nHWCgBWe9rBi4rkdcoAcC5NHOnlGbHYJ3QPAqpv5UOn8x3+oYnqVet31x119YeU1D+9AFsvCVP631R4Sp/W+qqdu+t49VfPd3o3fW8eqvnu70Bgtj4Sp/W+qPCVP631VTt31vHqr57u9G763j1V893egMFsfCVP631WRcoCcAVU3d9bx6q+e7vWklfXCNxFfVg4H+8P70AW/jkbIMW763SJklI6Sy0jnuLjtLNJ5gltAAdSYOeD0OuHRb22p/HUmDng9Drh0W9tqAK7LBOAxOgLKUsmmtflDbmvaHNNQ0FrtRCbKWymxy37hK22P9RnxBG2x/qM+IKedxUnFKf5TUbipOKU/wApvcs/8xU/tvzJnc5dSBttj/UZ8QQJGEgB7cTyqedxUnFKf5Te5Ydb6J7Sx9FTlrhgQYm6R7kvzDS/4fmHc5dSCuRS1mXyj2ulqLRO7TT/AMyHE62OJxHUe0FG+UVpfZbtLRO2RjHjQvdrcw6uvePMvGz3Ke0XGKupcNsjBGB1OBGGB5NR6lfwnGcVKPBkNrDwxzZ1L8bzlI6nieTT0OMYwOgvP4j1YAe9MwnAYk6ls5znuc6R2ye4lznHWTrJTpzfWXwldTVzsDqWkOJB1Pk3h1a/cudetGjTdSXBCwjtPCGltsf6jPiCNui/UZ8QU97mp+Lw/LCNzQcXh+WFR/MNP7b8yX3OXUgTbov1GfEEbbH+oz4gp73NBxeH5YWk1NBtMn8iH8J/sxwJY9oKbaWw/MR2cks5IKWkvkn9Eog8hH0QiXyT+iVoSGWsyO8yUnsWdkJeSDkd5kpPYM7IS8gQDqTBzweh1w6Le21P46kwc8HodcOi3ttQBXZbRSPhkZJE90cjCHNc04EEb4K1QgcS/kVd57xZBNV4OnikMT3DRs8MCDz4EYpeTPzYeYqj/FO7LU8FgdShGF1OMeGS1ovNNNghC56SshqzO2IgvglMUjcdLSP8iCoijJptcjruEDL6y+FLRuiBuNVR4vbgNLmfmH79SigEEYjUVPyiDLOzeBry/am4UtQTJBwAfmb1H6ELTaFebS+BLlvRBuqf+6ESGKSeaOGFpfLI4NY0b7idCmqwWuOzWmCijwJaMZHD87zrP9bwCZWbWy7bO+71DPEixjpsd9xHjO6gcOsqRVH12825qhF7lxH2tPC22CFyur4G3RltDsah0Dpy31WBwGnnJ+hXUqGUJQxtc95LTT4AmVnHvdbbxSUVDIYRUNc+SRv4sAQMAd7Wnqo4zqecbb7CTtNVlo0Izu4qSzx9jhcvFPcMgDAADUFrL5J/RK3Wkvkn9ErblWWsyO8yUnsGdkJeSDkd5kpPYM7IS8gQDqTBzweh1w6Le21P46kwc8HodcOi3ttQBXZCEIHEm5sPMVT/AIp3ZangmlmyhkZk9I+Rpa2aoc6Mn8wwAx5sQU7Vg9Uad3Px/gtaH00AUa0978C5eXHb34Uc9RsJsToboGD+r7EqSgoYyuY5uU9yD2kYzbIAjWCBp5lN0OnCrKpTnwaOd1JxSaJnSPlTZGX21mn2TWTsds4ZD+R3+YJSXm+vnhG3bhqH41VIMMSdL4949Wo9XCnYq6pGrZXGFxR1i1VhlnPb6OG30UFHTDCKFga3hPKeU6Si4VkFvopauqdsYYm7J3CeQcpXQo2zj3vdNWLTA4GGAh05B/FJvN6vueRdbK2le3GHw4sSrNU4GchLhPdMtKutqvKS0khwGpo2cYDRyAaFJCjHNhFI6/1Ewa4xspHNc/DQCXsIHPoKk5d9bUVc4jySGW2djLBRxnU85W32EnaapHUc51Gu3fbX7E7HapBjhox2Q0JNE/zF4P2C6+mMhaS+Sf0St1pL5J/RK2pWFrMjvMlJ7BnZCXkg5HeZKT2DOyEvIEA6kwc8HodcOi3ttT+OpMHPB6HXDot7bUAV2XfYIIqm90MFRGJIpJ2tex2pw4CuBetLUS0lTFUwO2MsTg5hwxwITZpuLSHLiid2MbGxrGNaxrRgGtGAHMFlRH/Gt/44PlN7kfxpf+OD5Te5ZR6Bct5cl6lgruC5EuJpZyqWndYHVZhjNTHJGxsuHjBpdpGPAmh/Gl/44PlN7lyXPKS7XSkdSV1SJIXOa4tEYGkHEbyk2ej3FvWjUclhcRlS5hOLWDmstyltFzhroNcZ8ZvrtOtv9cAU10lVDW0sNVTPD4ZmhzHDfBUDpWtmUl1tdKKWiqthCHFwaWB2GOvWp+p6b3tRcHiS9jjQrfD3MlDKm9NsdokqW4Gof4kDTvuO/wAwGnqUMvc5znPe4ue4lznO1uJ1kruu13rrxLHJcJ9tdE0tZ4oAGJxOrmHuXCuunWKtKWy97fEbWq/ElkmvJylp6SyUbaaFkQdCxztiMNk4gEk8JSkohgyxvsEEcMVW0RxtDWjamnADQN5b/wAbZQccb8lvcqWtodzUqOe0t/iSo3UIpLBLa5LnRUlfRvhrYI54wC4NeMcDhrHAeVRf/G2UHHG/Jb3LDstb8WkGsbgRgf5Te5JT0O5pzUlJbvEJXUGsYG3ES6JhJxJaD9ES+Sf0StmtDWho1AYLWXyT+iVqyvLWZHeZKT2DOyEvJByO8yUnsGdkJeQIB1Jg54PQ64dFvban8dSYOeD0OuHRb22oArshCU8mSBlFbSSAN0NTZy2YtjkstITMD6p9yMDwH3KftWgrCzr7Qr7fr+ib3P8AJAWB4D7lnYn1T7lPi2Z+NuvWEq7Qpv6fr+gdpjmQAhB0kk4azp4ULRLgQnxBGGOpCcOQJ/2rouaTsOTKs/h05TxwWRYrLwN7A8B9yMDwH3KfULP/ADEvt+v6Jnc/yQFgeA+5GB9U+5T6sP8AJv04eKfslj2gUml8P1/QjtMLOSA1pL5J/RKxB5CPoj7LMvkn9ErRkItZkd5kpPYM7IS8kHI7zJSewZ2Ql5AgHUmDng9Drh0W9tqfx1Jg54PQ64dFvbagCuyAcNOJHMhCBxLGb6vnrsn/APWpHSPglMQeTiS3AEYnkxw6k5Uz82HmKp/xTuy1PBYLU4qN3NJcy2oPNNAmXnMuNVSUlJTU0r4m1DnbYWHAuAA0Y8GlPRMDOr/uznl/9V00iKleQyuvsNuHimxgoQhbkqwWWucwhzHuY4HQ5pwI5isIQBMmR9dNcsnKOqqnF8pDmOedbti4txPKcEspuZvfRKjH/FL/AOV6ca8+vYqNzUS6st6TzBAmHnQuNTA6ioYJnxxSse+TYHAvwIAB5NafijjOp5xtvsJO01S9FipXkU119jnctqnuGStJfJv6JW60l8k/olbYqy1mR3mSk9gzshLyQcjvMlJ7BnZCXkCAdSYOeD0OuHRb22p/JjZ3IXS5G3PYjHYw7M8zSCfoCgCuKEIQOJJzWyh1rrYcfGZUB3UWjuT0UP5G3ptku+2Tkiknbtc+H5dOh3V9ieBS9G9ksbZInNexwxa5pxBHCCsbrVvKncupykWVtNOGDZIGWOT7r9QMbA9rKqB2yiL8di7HQWnvS+hVdCvOhUVSHFHeUVJYZB9dZ7lb3EVlDPFhrdsdk33jEJO26L9RnxBWBxI1IOnXrWgh2i3f1U/Uhuz6MgBj2SODY3Bzjqa04k9SW7Tkvd7o8bVSSQxHXNUNLGj36T1BTIDhoGgciE2p2hk1/bhh/lixtFzZx2e3R2m2QUMLiWwt2OJ1uOsnrJK7EIWenNzk5S4smJJLCBRpnRla69UcIOmKmLj/ANTj/wDKkOvraa3Ur6qslbFCzW5x18g4SoZvtzfeLrPXPbsBI7BjPVYNDR7v3V7oNvJ1nWa3Je5Fu5rZ2TgWkvkn9ErdayNLmOa0YucCAOFawri1eR3mSk9gzshLyRclYnQ2emY4YFsTQRy4JaQICTr3RMrqGWCRuyY9pa4cIOgpRWHDEYIAqVlBZp7Ddqi3VDHDanfy3HU9n5XD+taTlZDL/Imlyko96KqjBMM4biWHgPC074UAX2yV9hrTSXKAxuJ8R4HiyDhaf21oFE7fxSrZcoLnZfFoqj+TjiYJBsmHq3urBJSEydONSOzNZQ5Np5RItvzi0r9i24UUsR33wkPb7jgfulynyvsE4BFzhix3pwY/uFDyFVVdEtZvMcrwO8bqoicYLtbagbKC40cg4WTsP7roFRARiJ4iOR4UCOY134mg84WNqi/TZ8IUZ9nqXKb8jp3yXQns1VONdRDh7QLnmvFqgGM9zoo+lUMH7qDNqj/TZ8IWWta38LQOYIXZ6lzm/JB3yXQmKoywsEAJ8IxS4b0AMn2CQLnnGj2JZa6F5O9LUnAfCNPvIUfIUqjotrTeWs+JzldVHuOy6XSuus4muFQ+Z7fwg4BrOYDQFxoQrWMVFYitxHbbeWCcmQGT8l/yip2bEmlpntmndvaDi1vWfoCvDJbJO55TTtbRxmOmxwfVPHijm9Y8g6yrC5H5LUeTtvZS0serS57tLnuOsk/1wbycILtFCIYGtw3l0LAGAWUCAhCEAYc0EaQke95PUF4pXwVtNHNG7W17cdPDz8qWUIAgzKLNBLE58tjqfF3oKjThyB+v34phXLJa/WvZbttVQ1o/PGNsaRw4tx+qte5rXaxiueSjgk/E0e5AFP3Oa15YTg8a2nQfctlaytyattYMKikglH/MjDvukWpzbZOTnE2mlG/4sex+yBclbd9CsM/NVk67+4Ac0jh+68v9EuTvE3/Of3oDJX5CsE3NNk6047jceeZ/evZmazJxuu2xu6TnH90BkrudGtZga6ofsKdrpn+rE0uPuCstS5vMnqYgx2mkBHDED90t0tioqZobDBGwDea0BAZK32vIfKO5vaIrc+GM/wBpUODB7vxfRSLk1mipYXNmvMpq3jTtQGxiHIRrd16ORSzHTRM/C0L2AA1IEOK32ynooWRwRMjYwYNa1oAA5l2gYallCABCEIA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3" name="Picture 5" descr="C:\Users\Nguyen\Desktop\mizzou_logo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2"/>
            <a:ext cx="612774" cy="612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685800" y="612776"/>
            <a:ext cx="8077200" cy="0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20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1644" y="7937"/>
            <a:ext cx="7191756" cy="604839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Future Works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6096000"/>
          </a:xfrm>
        </p:spPr>
        <p:txBody>
          <a:bodyPr>
            <a:normAutofit/>
          </a:bodyPr>
          <a:lstStyle/>
          <a:p>
            <a:r>
              <a:rPr lang="en-US" dirty="0" smtClean="0"/>
              <a:t>Model Quality Assessment</a:t>
            </a:r>
          </a:p>
          <a:p>
            <a:pPr lvl="1"/>
            <a:r>
              <a:rPr lang="en-US" dirty="0" smtClean="0"/>
              <a:t>Single model QA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Test DL-Pro with bigger data set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Combine Deep Learning with Energy functions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Use evolutionary information</a:t>
            </a:r>
          </a:p>
          <a:p>
            <a:pPr lvl="1"/>
            <a:r>
              <a:rPr lang="en-US" dirty="0" smtClean="0"/>
              <a:t>Local QA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Use Deep Learning to learn common local positions of model and use that for local QA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endParaRPr lang="en-US" sz="2000" dirty="0"/>
          </a:p>
        </p:txBody>
      </p:sp>
      <p:sp>
        <p:nvSpPr>
          <p:cNvPr id="4" name="AutoShape 2" descr="data:image/jpeg;base64,/9j/4AAQSkZJRgABAQAAAQABAAD/2wCEAAkGBwgHBgkIBwgKCgkLDRYPDQwMDRsUFRAWIB0iIiAdHx8kKDQsJCYxJx8fLT0tMTU3Ojo6Iys/RD84QzQ5OjcBCgoKDQwNGg8PGjclHyU3Nzc3Nzc3Nzc3Nzc3Nzc3Nzc3Nzc3Nzc3Nzc3Nzc3Nzc3Nzc3Nzc3Nzc3Nzc3Nzc3N//AABEIAKAAoAMBIgACEQEDEQH/xAAcAAABBAMBAAAAAAAAAAAAAAAABQYHCAECBAP/xABMEAABAwIBBAwMBAMECwAAAAABAAIDBAURBgchMRITFEFRVGFxcoGy0RUiMzU2UnORkpOhsTJCU8EWI/BDRHThFyQmRWJjgpSzwtL/xAAbAQABBQEBAAAAAAAAAAAAAAAAAQIEBQYDB//EADERAAIBAwEFBgYBBQAAAAAAAAABAgMEEQUSITFBUQYUcZGhsRMWM1Nh4cEiIzRCUv/aAAwDAQACEQMRAD8AnFecszIhi7Ryr0TFztzyw5IXB0Mjo3BrcHMcQR47dRCAHablTjW5Y8JU/rfVVN3dW8eq/wDuH96zu+t49VfPd3oDBbHwlT+t9UeEqf1vqqnbvrePVXz3d6N31vHqr57u9AYLY+Eqf1vqjwnT+t9VU7d9bx6q+e7vWN3VvHqv57u9AYLax18LzgCuppBGIVSbderjbq+nrIqyqe6GRr9i6ZxDgNYIJw0jQrP5NXSG622CqgeHRzMD2nHWCgBWe9rBi4rkdcoAcC5NHOnlGbHYJ3QPAqpv5UOn8x3+oYnqVet31x119YeU1D+9AFsvCVP631R4Sp/W+qqdu+t49VfPd3o3fW8eqvnu70Bgtj4Sp/W+qPCVP631VTt31vHqr57u9G763j1V893egMFsfCVP631WRcoCcAVU3d9bx6q+e7vWklfXCNxFfVg4H+8P70AW/jkbIMW763SJklI6Sy0jnuLjtLNJ5gltAAdSYOeD0OuHRb22p/HUmDng9Drh0W9tqAK7LBOAxOgLKUsmmtflDbmvaHNNQ0FrtRCbKWymxy37hK22P9RnxBG2x/qM+IKedxUnFKf5TUbipOKU/wApvcs/8xU/tvzJnc5dSBttj/UZ8QQJGEgB7cTyqedxUnFKf5Te5Ydb6J7Sx9FTlrhgQYm6R7kvzDS/4fmHc5dSCuRS1mXyj2ulqLRO7TT/AMyHE62OJxHUe0FG+UVpfZbtLRO2RjHjQvdrcw6uvePMvGz3Ke0XGKupcNsjBGB1OBGGB5NR6lfwnGcVKPBkNrDwxzZ1L8bzlI6nieTT0OMYwOgvP4j1YAe9MwnAYk6ls5znuc6R2ye4lznHWTrJTpzfWXwldTVzsDqWkOJB1Pk3h1a/cudetGjTdSXBCwjtPCGltsf6jPiCNui/UZ8QU97mp+Lw/LCNzQcXh+WFR/MNP7b8yX3OXUgTbov1GfEEbbH+oz4gp73NBxeH5YWk1NBtMn8iH8J/sxwJY9oKbaWw/MR2cks5IKWkvkn9Eog8hH0QiXyT+iVoSGWsyO8yUnsWdkJeSDkd5kpPYM7IS8gQDqTBzweh1w6Le21P46kwc8HodcOi3ttQBXZbRSPhkZJE90cjCHNc04EEb4K1QgcS/kVd57xZBNV4OnikMT3DRs8MCDz4EYpeTPzYeYqj/FO7LU8FgdShGF1OMeGS1ovNNNghC56SshqzO2IgvglMUjcdLSP8iCoijJptcjruEDL6y+FLRuiBuNVR4vbgNLmfmH79SigEEYjUVPyiDLOzeBry/am4UtQTJBwAfmb1H6ELTaFebS+BLlvRBuqf+6ESGKSeaOGFpfLI4NY0b7idCmqwWuOzWmCijwJaMZHD87zrP9bwCZWbWy7bO+71DPEixjpsd9xHjO6gcOsqRVH12825qhF7lxH2tPC22CFyur4G3RltDsah0Dpy31WBwGnnJ+hXUqGUJQxtc95LTT4AmVnHvdbbxSUVDIYRUNc+SRv4sAQMAd7Wnqo4zqecbb7CTtNVlo0Izu4qSzx9jhcvFPcMgDAADUFrL5J/RK3Wkvkn9ErblWWsyO8yUnsGdkJeSDkd5kpPYM7IS8gQDqTBzweh1w6Le21P46kwc8HodcOi3ttQBXZCEIHEm5sPMVT/AIp3ZangmlmyhkZk9I+Rpa2aoc6Mn8wwAx5sQU7Vg9Uad3Px/gtaH00AUa0978C5eXHb34Uc9RsJsToboGD+r7EqSgoYyuY5uU9yD2kYzbIAjWCBp5lN0OnCrKpTnwaOd1JxSaJnSPlTZGX21mn2TWTsds4ZD+R3+YJSXm+vnhG3bhqH41VIMMSdL4949Wo9XCnYq6pGrZXGFxR1i1VhlnPb6OG30UFHTDCKFga3hPKeU6Si4VkFvopauqdsYYm7J3CeQcpXQo2zj3vdNWLTA4GGAh05B/FJvN6vueRdbK2le3GHw4sSrNU4GchLhPdMtKutqvKS0khwGpo2cYDRyAaFJCjHNhFI6/1Ewa4xspHNc/DQCXsIHPoKk5d9bUVc4jySGW2djLBRxnU85W32EnaapHUc51Gu3fbX7E7HapBjhox2Q0JNE/zF4P2C6+mMhaS+Sf0St1pL5J/RK2pWFrMjvMlJ7BnZCXkg5HeZKT2DOyEvIEA6kwc8HodcOi3ttT+OpMHPB6HXDot7bUAV2XfYIIqm90MFRGJIpJ2tex2pw4CuBetLUS0lTFUwO2MsTg5hwxwITZpuLSHLiid2MbGxrGNaxrRgGtGAHMFlRH/Gt/44PlN7kfxpf+OD5Te5ZR6Bct5cl6lgruC5EuJpZyqWndYHVZhjNTHJGxsuHjBpdpGPAmh/Gl/44PlN7lyXPKS7XSkdSV1SJIXOa4tEYGkHEbyk2ej3FvWjUclhcRlS5hOLWDmstyltFzhroNcZ8ZvrtOtv9cAU10lVDW0sNVTPD4ZmhzHDfBUDpWtmUl1tdKKWiqthCHFwaWB2GOvWp+p6b3tRcHiS9jjQrfD3MlDKm9NsdokqW4Gof4kDTvuO/wAwGnqUMvc5znPe4ue4lznO1uJ1kruu13rrxLHJcJ9tdE0tZ4oAGJxOrmHuXCuunWKtKWy97fEbWq/ElkmvJylp6SyUbaaFkQdCxztiMNk4gEk8JSkohgyxvsEEcMVW0RxtDWjamnADQN5b/wAbZQccb8lvcqWtodzUqOe0t/iSo3UIpLBLa5LnRUlfRvhrYI54wC4NeMcDhrHAeVRf/G2UHHG/Jb3LDstb8WkGsbgRgf5Te5JT0O5pzUlJbvEJXUGsYG3ES6JhJxJaD9ES+Sf0StmtDWho1AYLWXyT+iVqyvLWZHeZKT2DOyEvJByO8yUnsGdkJeQIB1Jg54PQ64dFvban8dSYOeD0OuHRb22oArshCU8mSBlFbSSAN0NTZy2YtjkstITMD6p9yMDwH3KftWgrCzr7Qr7fr+ib3P8AJAWB4D7lnYn1T7lPi2Z+NuvWEq7Qpv6fr+gdpjmQAhB0kk4azp4ULRLgQnxBGGOpCcOQJ/2rouaTsOTKs/h05TxwWRYrLwN7A8B9yMDwH3KfULP/ADEvt+v6Jnc/yQFgeA+5GB9U+5T6sP8AJv04eKfslj2gUml8P1/QjtMLOSA1pL5J/RKxB5CPoj7LMvkn9ErRkItZkd5kpPYM7IS8kHI7zJSewZ2Ql5AgHUmDng9Drh0W9tqfx1Jg54PQ64dFvbagCuyAcNOJHMhCBxLGb6vnrsn/APWpHSPglMQeTiS3AEYnkxw6k5Uz82HmKp/xTuy1PBYLU4qN3NJcy2oPNNAmXnMuNVSUlJTU0r4m1DnbYWHAuAA0Y8GlPRMDOr/uznl/9V00iKleQyuvsNuHimxgoQhbkqwWWucwhzHuY4HQ5pwI5isIQBMmR9dNcsnKOqqnF8pDmOedbti4txPKcEspuZvfRKjH/FL/AOV6ca8+vYqNzUS6st6TzBAmHnQuNTA6ioYJnxxSse+TYHAvwIAB5NafijjOp5xtvsJO01S9FipXkU119jnctqnuGStJfJv6JW60l8k/olbYqy1mR3mSk9gzshLyQcjvMlJ7BnZCXkCAdSYOeD0OuHRb22p/JjZ3IXS5G3PYjHYw7M8zSCfoCgCuKEIQOJJzWyh1rrYcfGZUB3UWjuT0UP5G3ptku+2Tkiknbtc+H5dOh3V9ieBS9G9ksbZInNexwxa5pxBHCCsbrVvKncupykWVtNOGDZIGWOT7r9QMbA9rKqB2yiL8di7HQWnvS+hVdCvOhUVSHFHeUVJYZB9dZ7lb3EVlDPFhrdsdk33jEJO26L9RnxBWBxI1IOnXrWgh2i3f1U/Uhuz6MgBj2SODY3Bzjqa04k9SW7Tkvd7o8bVSSQxHXNUNLGj36T1BTIDhoGgciE2p2hk1/bhh/lixtFzZx2e3R2m2QUMLiWwt2OJ1uOsnrJK7EIWenNzk5S4smJJLCBRpnRla69UcIOmKmLj/ANTj/wDKkOvraa3Ur6qslbFCzW5x18g4SoZvtzfeLrPXPbsBI7BjPVYNDR7v3V7oNvJ1nWa3Je5Fu5rZ2TgWkvkn9ErdayNLmOa0YucCAOFawri1eR3mSk9gzshLyRclYnQ2emY4YFsTQRy4JaQICTr3RMrqGWCRuyY9pa4cIOgpRWHDEYIAqVlBZp7Ddqi3VDHDanfy3HU9n5XD+taTlZDL/Imlyko96KqjBMM4biWHgPC074UAX2yV9hrTSXKAxuJ8R4HiyDhaf21oFE7fxSrZcoLnZfFoqj+TjiYJBsmHq3urBJSEydONSOzNZQ5Np5RItvzi0r9i24UUsR33wkPb7jgfulynyvsE4BFzhix3pwY/uFDyFVVdEtZvMcrwO8bqoicYLtbagbKC40cg4WTsP7roFRARiJ4iOR4UCOY134mg84WNqi/TZ8IUZ9nqXKb8jp3yXQns1VONdRDh7QLnmvFqgGM9zoo+lUMH7qDNqj/TZ8IWWta38LQOYIXZ6lzm/JB3yXQmKoywsEAJ8IxS4b0AMn2CQLnnGj2JZa6F5O9LUnAfCNPvIUfIUqjotrTeWs+JzldVHuOy6XSuus4muFQ+Z7fwg4BrOYDQFxoQrWMVFYitxHbbeWCcmQGT8l/yip2bEmlpntmndvaDi1vWfoCvDJbJO55TTtbRxmOmxwfVPHijm9Y8g6yrC5H5LUeTtvZS0serS57tLnuOsk/1wbycILtFCIYGtw3l0LAGAWUCAhCEAYc0EaQke95PUF4pXwVtNHNG7W17cdPDz8qWUIAgzKLNBLE58tjqfF3oKjThyB+v34phXLJa/WvZbttVQ1o/PGNsaRw4tx+qte5rXaxiueSjgk/E0e5AFP3Oa15YTg8a2nQfctlaytyattYMKikglH/MjDvukWpzbZOTnE2mlG/4sex+yBclbd9CsM/NVk67+4Ac0jh+68v9EuTvE3/Of3oDJX5CsE3NNk6047jceeZ/evZmazJxuu2xu6TnH90BkrudGtZga6ofsKdrpn+rE0uPuCstS5vMnqYgx2mkBHDED90t0tioqZobDBGwDea0BAZK32vIfKO5vaIrc+GM/wBpUODB7vxfRSLk1mipYXNmvMpq3jTtQGxiHIRrd16ORSzHTRM/C0L2AA1IEOK32ynooWRwRMjYwYNa1oAA5l2gYallCABCEI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wgHBgkIBwgKCgkLDRYPDQwMDRsUFRAWIB0iIiAdHx8kKDQsJCYxJx8fLT0tMTU3Ojo6Iys/RD84QzQ5OjcBCgoKDQwNGg8PGjclHyU3Nzc3Nzc3Nzc3Nzc3Nzc3Nzc3Nzc3Nzc3Nzc3Nzc3Nzc3Nzc3Nzc3Nzc3Nzc3Nzc3N//AABEIAKAAoAMBIgACEQEDEQH/xAAcAAABBAMBAAAAAAAAAAAAAAAABQYHCAECBAP/xABMEAABAwIBBAwMBAMECwAAAAABAAIDBAURBgchMRITFEFRVGFxcoGy0RUiMzU2UnORkpOhsTJCU8EWI/BDRHThFyQmRWJjgpSzwtL/xAAbAQABBQEBAAAAAAAAAAAAAAAAAQIEBQYDB//EADERAAIBAwEFBgYBBQAAAAAAAAABAgMEEQUSITFBUQYUcZGhsRMWM1Nh4cEiIzRCUv/aAAwDAQACEQMRAD8AnFecszIhi7Ryr0TFztzyw5IXB0Mjo3BrcHMcQR47dRCAHablTjW5Y8JU/rfVVN3dW8eq/wDuH96zu+t49VfPd3oDBbHwlT+t9UeEqf1vqqnbvrePVXz3d6N31vHqr57u9AYLY+Eqf1vqjwnT+t9VU7d9bx6q+e7vWN3VvHqv57u9AYLax18LzgCuppBGIVSbderjbq+nrIqyqe6GRr9i6ZxDgNYIJw0jQrP5NXSG622CqgeHRzMD2nHWCgBWe9rBi4rkdcoAcC5NHOnlGbHYJ3QPAqpv5UOn8x3+oYnqVet31x119YeU1D+9AFsvCVP631R4Sp/W+qqdu+t49VfPd3o3fW8eqvnu70Bgtj4Sp/W+qPCVP631VTt31vHqr57u9G763j1V893egMFsfCVP631WRcoCcAVU3d9bx6q+e7vWklfXCNxFfVg4H+8P70AW/jkbIMW763SJklI6Sy0jnuLjtLNJ5gltAAdSYOeD0OuHRb22p/HUmDng9Drh0W9tqAK7LBOAxOgLKUsmmtflDbmvaHNNQ0FrtRCbKWymxy37hK22P9RnxBG2x/qM+IKedxUnFKf5TUbipOKU/wApvcs/8xU/tvzJnc5dSBttj/UZ8QQJGEgB7cTyqedxUnFKf5Te5Ydb6J7Sx9FTlrhgQYm6R7kvzDS/4fmHc5dSCuRS1mXyj2ulqLRO7TT/AMyHE62OJxHUe0FG+UVpfZbtLRO2RjHjQvdrcw6uvePMvGz3Ke0XGKupcNsjBGB1OBGGB5NR6lfwnGcVKPBkNrDwxzZ1L8bzlI6nieTT0OMYwOgvP4j1YAe9MwnAYk6ls5znuc6R2ye4lznHWTrJTpzfWXwldTVzsDqWkOJB1Pk3h1a/cudetGjTdSXBCwjtPCGltsf6jPiCNui/UZ8QU97mp+Lw/LCNzQcXh+WFR/MNP7b8yX3OXUgTbov1GfEEbbH+oz4gp73NBxeH5YWk1NBtMn8iH8J/sxwJY9oKbaWw/MR2cks5IKWkvkn9Eog8hH0QiXyT+iVoSGWsyO8yUnsWdkJeSDkd5kpPYM7IS8gQDqTBzweh1w6Le21P46kwc8HodcOi3ttQBXZbRSPhkZJE90cjCHNc04EEb4K1QgcS/kVd57xZBNV4OnikMT3DRs8MCDz4EYpeTPzYeYqj/FO7LU8FgdShGF1OMeGS1ovNNNghC56SshqzO2IgvglMUjcdLSP8iCoijJptcjruEDL6y+FLRuiBuNVR4vbgNLmfmH79SigEEYjUVPyiDLOzeBry/am4UtQTJBwAfmb1H6ELTaFebS+BLlvRBuqf+6ESGKSeaOGFpfLI4NY0b7idCmqwWuOzWmCijwJaMZHD87zrP9bwCZWbWy7bO+71DPEixjpsd9xHjO6gcOsqRVH12825qhF7lxH2tPC22CFyur4G3RltDsah0Dpy31WBwGnnJ+hXUqGUJQxtc95LTT4AmVnHvdbbxSUVDIYRUNc+SRv4sAQMAd7Wnqo4zqecbb7CTtNVlo0Izu4qSzx9jhcvFPcMgDAADUFrL5J/RK3Wkvkn9ErblWWsyO8yUnsGdkJeSDkd5kpPYM7IS8gQDqTBzweh1w6Le21P46kwc8HodcOi3ttQBXZCEIHEm5sPMVT/AIp3ZangmlmyhkZk9I+Rpa2aoc6Mn8wwAx5sQU7Vg9Uad3Px/gtaH00AUa0978C5eXHb34Uc9RsJsToboGD+r7EqSgoYyuY5uU9yD2kYzbIAjWCBp5lN0OnCrKpTnwaOd1JxSaJnSPlTZGX21mn2TWTsds4ZD+R3+YJSXm+vnhG3bhqH41VIMMSdL4949Wo9XCnYq6pGrZXGFxR1i1VhlnPb6OG30UFHTDCKFga3hPKeU6Si4VkFvopauqdsYYm7J3CeQcpXQo2zj3vdNWLTA4GGAh05B/FJvN6vueRdbK2le3GHw4sSrNU4GchLhPdMtKutqvKS0khwGpo2cYDRyAaFJCjHNhFI6/1Ewa4xspHNc/DQCXsIHPoKk5d9bUVc4jySGW2djLBRxnU85W32EnaapHUc51Gu3fbX7E7HapBjhox2Q0JNE/zF4P2C6+mMhaS+Sf0St1pL5J/RK2pWFrMjvMlJ7BnZCXkg5HeZKT2DOyEvIEA6kwc8HodcOi3ttT+OpMHPB6HXDot7bUAV2XfYIIqm90MFRGJIpJ2tex2pw4CuBetLUS0lTFUwO2MsTg5hwxwITZpuLSHLiid2MbGxrGNaxrRgGtGAHMFlRH/Gt/44PlN7kfxpf+OD5Te5ZR6Bct5cl6lgruC5EuJpZyqWndYHVZhjNTHJGxsuHjBpdpGPAmh/Gl/44PlN7lyXPKS7XSkdSV1SJIXOa4tEYGkHEbyk2ej3FvWjUclhcRlS5hOLWDmstyltFzhroNcZ8ZvrtOtv9cAU10lVDW0sNVTPD4ZmhzHDfBUDpWtmUl1tdKKWiqthCHFwaWB2GOvWp+p6b3tRcHiS9jjQrfD3MlDKm9NsdokqW4Gof4kDTvuO/wAwGnqUMvc5znPe4ue4lznO1uJ1kruu13rrxLHJcJ9tdE0tZ4oAGJxOrmHuXCuunWKtKWy97fEbWq/ElkmvJylp6SyUbaaFkQdCxztiMNk4gEk8JSkohgyxvsEEcMVW0RxtDWjamnADQN5b/wAbZQccb8lvcqWtodzUqOe0t/iSo3UIpLBLa5LnRUlfRvhrYI54wC4NeMcDhrHAeVRf/G2UHHG/Jb3LDstb8WkGsbgRgf5Te5JT0O5pzUlJbvEJXUGsYG3ES6JhJxJaD9ES+Sf0StmtDWho1AYLWXyT+iVqyvLWZHeZKT2DOyEvJByO8yUnsGdkJeQIB1Jg54PQ64dFvban8dSYOeD0OuHRb22oArshCU8mSBlFbSSAN0NTZy2YtjkstITMD6p9yMDwH3KftWgrCzr7Qr7fr+ib3P8AJAWB4D7lnYn1T7lPi2Z+NuvWEq7Qpv6fr+gdpjmQAhB0kk4azp4ULRLgQnxBGGOpCcOQJ/2rouaTsOTKs/h05TxwWRYrLwN7A8B9yMDwH3KfULP/ADEvt+v6Jnc/yQFgeA+5GB9U+5T6sP8AJv04eKfslj2gUml8P1/QjtMLOSA1pL5J/RKxB5CPoj7LMvkn9ErRkItZkd5kpPYM7IS8kHI7zJSewZ2Ql5AgHUmDng9Drh0W9tqfx1Jg54PQ64dFvbagCuyAcNOJHMhCBxLGb6vnrsn/APWpHSPglMQeTiS3AEYnkxw6k5Uz82HmKp/xTuy1PBYLU4qN3NJcy2oPNNAmXnMuNVSUlJTU0r4m1DnbYWHAuAA0Y8GlPRMDOr/uznl/9V00iKleQyuvsNuHimxgoQhbkqwWWucwhzHuY4HQ5pwI5isIQBMmR9dNcsnKOqqnF8pDmOedbti4txPKcEspuZvfRKjH/FL/AOV6ca8+vYqNzUS6st6TzBAmHnQuNTA6ioYJnxxSse+TYHAvwIAB5NafijjOp5xtvsJO01S9FipXkU119jnctqnuGStJfJv6JW60l8k/olbYqy1mR3mSk9gzshLyQcjvMlJ7BnZCXkCAdSYOeD0OuHRb22p/JjZ3IXS5G3PYjHYw7M8zSCfoCgCuKEIQOJJzWyh1rrYcfGZUB3UWjuT0UP5G3ptku+2Tkiknbtc+H5dOh3V9ieBS9G9ksbZInNexwxa5pxBHCCsbrVvKncupykWVtNOGDZIGWOT7r9QMbA9rKqB2yiL8di7HQWnvS+hVdCvOhUVSHFHeUVJYZB9dZ7lb3EVlDPFhrdsdk33jEJO26L9RnxBWBxI1IOnXrWgh2i3f1U/Uhuz6MgBj2SODY3Bzjqa04k9SW7Tkvd7o8bVSSQxHXNUNLGj36T1BTIDhoGgciE2p2hk1/bhh/lixtFzZx2e3R2m2QUMLiWwt2OJ1uOsnrJK7EIWenNzk5S4smJJLCBRpnRla69UcIOmKmLj/ANTj/wDKkOvraa3Ur6qslbFCzW5x18g4SoZvtzfeLrPXPbsBI7BjPVYNDR7v3V7oNvJ1nWa3Je5Fu5rZ2TgWkvkn9ErdayNLmOa0YucCAOFawri1eR3mSk9gzshLyRclYnQ2emY4YFsTQRy4JaQICTr3RMrqGWCRuyY9pa4cIOgpRWHDEYIAqVlBZp7Ddqi3VDHDanfy3HU9n5XD+taTlZDL/Imlyko96KqjBMM4biWHgPC074UAX2yV9hrTSXKAxuJ8R4HiyDhaf21oFE7fxSrZcoLnZfFoqj+TjiYJBsmHq3urBJSEydONSOzNZQ5Np5RItvzi0r9i24UUsR33wkPb7jgfulynyvsE4BFzhix3pwY/uFDyFVVdEtZvMcrwO8bqoicYLtbagbKC40cg4WTsP7roFRARiJ4iOR4UCOY134mg84WNqi/TZ8IUZ9nqXKb8jp3yXQns1VONdRDh7QLnmvFqgGM9zoo+lUMH7qDNqj/TZ8IWWta38LQOYIXZ6lzm/JB3yXQmKoywsEAJ8IxS4b0AMn2CQLnnGj2JZa6F5O9LUnAfCNPvIUfIUqjotrTeWs+JzldVHuOy6XSuus4muFQ+Z7fwg4BrOYDQFxoQrWMVFYitxHbbeWCcmQGT8l/yip2bEmlpntmndvaDi1vWfoCvDJbJO55TTtbRxmOmxwfVPHijm9Y8g6yrC5H5LUeTtvZS0serS57tLnuOsk/1wbycILtFCIYGtw3l0LAGAWUCAhCEAYc0EaQke95PUF4pXwVtNHNG7W17cdPDz8qWUIAgzKLNBLE58tjqfF3oKjThyB+v34phXLJa/WvZbttVQ1o/PGNsaRw4tx+qte5rXaxiueSjgk/E0e5AFP3Oa15YTg8a2nQfctlaytyattYMKikglH/MjDvukWpzbZOTnE2mlG/4sex+yBclbd9CsM/NVk67+4Ac0jh+68v9EuTvE3/Of3oDJX5CsE3NNk6047jceeZ/evZmazJxuu2xu6TnH90BkrudGtZga6ofsKdrpn+rE0uPuCstS5vMnqYgx2mkBHDED90t0tioqZobDBGwDea0BAZK32vIfKO5vaIrc+GM/wBpUODB7vxfRSLk1mipYXNmvMpq3jTtQGxiHIRrd16ORSzHTRM/C0L2AA1IEOK32ynooWRwRMjYwYNa1oAA5l2gYallCABCEIA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3" name="Picture 5" descr="C:\Users\Nguyen\Desktop\mizzou_logo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2"/>
            <a:ext cx="612774" cy="612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685800" y="612776"/>
            <a:ext cx="8077200" cy="0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622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1644" y="7937"/>
            <a:ext cx="7191756" cy="604839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Agenda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6096000"/>
          </a:xfrm>
        </p:spPr>
        <p:txBody>
          <a:bodyPr>
            <a:normAutofit fontScale="92500" lnSpcReduction="10000"/>
          </a:bodyPr>
          <a:lstStyle/>
          <a:p>
            <a:pPr>
              <a:buFont typeface="Courier New" pitchFamily="49" charset="0"/>
              <a:buChar char="o"/>
            </a:pPr>
            <a:r>
              <a:rPr lang="en-US" b="1" i="1" dirty="0" smtClean="0">
                <a:solidFill>
                  <a:schemeClr val="bg1">
                    <a:lumMod val="65000"/>
                  </a:schemeClr>
                </a:solidFill>
              </a:rPr>
              <a:t>Master Thesis</a:t>
            </a:r>
          </a:p>
          <a:p>
            <a:pPr lvl="1">
              <a:buFont typeface="Wingdings" pitchFamily="2" charset="2"/>
              <a:buChar char="v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Introduction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lvl="1">
              <a:buFont typeface="Wingdings" pitchFamily="2" charset="2"/>
              <a:buChar char="v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Background and Related Work</a:t>
            </a:r>
          </a:p>
          <a:p>
            <a:pPr lvl="1">
              <a:buFont typeface="Wingdings" pitchFamily="2" charset="2"/>
              <a:buChar char="v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Methods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lvl="1">
              <a:buFont typeface="Wingdings" pitchFamily="2" charset="2"/>
              <a:buChar char="v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Experiments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lvl="1">
              <a:buFont typeface="Wingdings" pitchFamily="2" charset="2"/>
              <a:buChar char="v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Summary</a:t>
            </a:r>
          </a:p>
          <a:p>
            <a:pPr>
              <a:buFont typeface="Courier New" pitchFamily="49" charset="0"/>
              <a:buChar char="o"/>
            </a:pPr>
            <a:r>
              <a:rPr lang="en-US" b="1" i="1" dirty="0" smtClean="0">
                <a:solidFill>
                  <a:schemeClr val="bg1">
                    <a:lumMod val="65000"/>
                  </a:schemeClr>
                </a:solidFill>
              </a:rPr>
              <a:t>PhD Comprehensive</a:t>
            </a:r>
            <a:endParaRPr lang="en-US" b="1" i="1" dirty="0">
              <a:solidFill>
                <a:schemeClr val="bg1">
                  <a:lumMod val="65000"/>
                </a:schemeClr>
              </a:solidFill>
            </a:endParaRPr>
          </a:p>
          <a:p>
            <a:pPr lvl="1">
              <a:buFont typeface="Wingdings" pitchFamily="2" charset="2"/>
              <a:buChar char="v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Framework</a:t>
            </a:r>
          </a:p>
          <a:p>
            <a:pPr lvl="1">
              <a:buFont typeface="Wingdings" pitchFamily="2" charset="2"/>
              <a:buChar char="v"/>
            </a:pPr>
            <a:r>
              <a:rPr lang="en-US" b="1" dirty="0" smtClean="0"/>
              <a:t>Preliminary Work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Model QA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>
                <a:solidFill>
                  <a:srgbClr val="C00000"/>
                </a:solidFill>
              </a:rPr>
              <a:t>Model Prediction</a:t>
            </a:r>
          </a:p>
          <a:p>
            <a:pPr lvl="3">
              <a:buFont typeface="Wingdings" pitchFamily="2" charset="2"/>
              <a:buChar char="v"/>
            </a:pPr>
            <a:r>
              <a:rPr lang="en-US" b="1" dirty="0" smtClean="0">
                <a:solidFill>
                  <a:srgbClr val="C00000"/>
                </a:solidFill>
              </a:rPr>
              <a:t>Accomplished works</a:t>
            </a:r>
          </a:p>
          <a:p>
            <a:pPr lvl="3">
              <a:buFont typeface="Wingdings" pitchFamily="2" charset="2"/>
              <a:buChar char="v"/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Future works</a:t>
            </a:r>
          </a:p>
          <a:p>
            <a:pPr lvl="1">
              <a:buFont typeface="Wingdings" pitchFamily="2" charset="2"/>
              <a:buChar char="v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Research Plan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sz="2000" dirty="0"/>
          </a:p>
        </p:txBody>
      </p:sp>
      <p:sp>
        <p:nvSpPr>
          <p:cNvPr id="4" name="AutoShape 2" descr="data:image/jpeg;base64,/9j/4AAQSkZJRgABAQAAAQABAAD/2wCEAAkGBwgHBgkIBwgKCgkLDRYPDQwMDRsUFRAWIB0iIiAdHx8kKDQsJCYxJx8fLT0tMTU3Ojo6Iys/RD84QzQ5OjcBCgoKDQwNGg8PGjclHyU3Nzc3Nzc3Nzc3Nzc3Nzc3Nzc3Nzc3Nzc3Nzc3Nzc3Nzc3Nzc3Nzc3Nzc3Nzc3Nzc3N//AABEIAKAAoAMBIgACEQEDEQH/xAAcAAABBAMBAAAAAAAAAAAAAAAABQYHCAECBAP/xABMEAABAwIBBAwMBAMECwAAAAABAAIDBAURBgchMRITFEFRVGFxcoGy0RUiMzU2UnORkpOhsTJCU8EWI/BDRHThFyQmRWJjgpSzwtL/xAAbAQABBQEBAAAAAAAAAAAAAAAAAQIEBQYDB//EADERAAIBAwEFBgYBBQAAAAAAAAABAgMEEQUSITFBUQYUcZGhsRMWM1Nh4cEiIzRCUv/aAAwDAQACEQMRAD8AnFecszIhi7Ryr0TFztzyw5IXB0Mjo3BrcHMcQR47dRCAHablTjW5Y8JU/rfVVN3dW8eq/wDuH96zu+t49VfPd3oDBbHwlT+t9UeEqf1vqqnbvrePVXz3d6N31vHqr57u9AYLY+Eqf1vqjwnT+t9VU7d9bx6q+e7vWN3VvHqv57u9AYLax18LzgCuppBGIVSbderjbq+nrIqyqe6GRr9i6ZxDgNYIJw0jQrP5NXSG622CqgeHRzMD2nHWCgBWe9rBi4rkdcoAcC5NHOnlGbHYJ3QPAqpv5UOn8x3+oYnqVet31x119YeU1D+9AFsvCVP631R4Sp/W+qqdu+t49VfPd3o3fW8eqvnu70Bgtj4Sp/W+qPCVP631VTt31vHqr57u9G763j1V893egMFsfCVP631WRcoCcAVU3d9bx6q+e7vWklfXCNxFfVg4H+8P70AW/jkbIMW763SJklI6Sy0jnuLjtLNJ5gltAAdSYOeD0OuHRb22p/HUmDng9Drh0W9tqAK7LBOAxOgLKUsmmtflDbmvaHNNQ0FrtRCbKWymxy37hK22P9RnxBG2x/qM+IKedxUnFKf5TUbipOKU/wApvcs/8xU/tvzJnc5dSBttj/UZ8QQJGEgB7cTyqedxUnFKf5Te5Ydb6J7Sx9FTlrhgQYm6R7kvzDS/4fmHc5dSCuRS1mXyj2ulqLRO7TT/AMyHE62OJxHUe0FG+UVpfZbtLRO2RjHjQvdrcw6uvePMvGz3Ke0XGKupcNsjBGB1OBGGB5NR6lfwnGcVKPBkNrDwxzZ1L8bzlI6nieTT0OMYwOgvP4j1YAe9MwnAYk6ls5znuc6R2ye4lznHWTrJTpzfWXwldTVzsDqWkOJB1Pk3h1a/cudetGjTdSXBCwjtPCGltsf6jPiCNui/UZ8QU97mp+Lw/LCNzQcXh+WFR/MNP7b8yX3OXUgTbov1GfEEbbH+oz4gp73NBxeH5YWk1NBtMn8iH8J/sxwJY9oKbaWw/MR2cks5IKWkvkn9Eog8hH0QiXyT+iVoSGWsyO8yUnsWdkJeSDkd5kpPYM7IS8gQDqTBzweh1w6Le21P46kwc8HodcOi3ttQBXZbRSPhkZJE90cjCHNc04EEb4K1QgcS/kVd57xZBNV4OnikMT3DRs8MCDz4EYpeTPzYeYqj/FO7LU8FgdShGF1OMeGS1ovNNNghC56SshqzO2IgvglMUjcdLSP8iCoijJptcjruEDL6y+FLRuiBuNVR4vbgNLmfmH79SigEEYjUVPyiDLOzeBry/am4UtQTJBwAfmb1H6ELTaFebS+BLlvRBuqf+6ESGKSeaOGFpfLI4NY0b7idCmqwWuOzWmCijwJaMZHD87zrP9bwCZWbWy7bO+71DPEixjpsd9xHjO6gcOsqRVH12825qhF7lxH2tPC22CFyur4G3RltDsah0Dpy31WBwGnnJ+hXUqGUJQxtc95LTT4AmVnHvdbbxSUVDIYRUNc+SRv4sAQMAd7Wnqo4zqecbb7CTtNVlo0Izu4qSzx9jhcvFPcMgDAADUFrL5J/RK3Wkvkn9ErblWWsyO8yUnsGdkJeSDkd5kpPYM7IS8gQDqTBzweh1w6Le21P46kwc8HodcOi3ttQBXZCEIHEm5sPMVT/AIp3ZangmlmyhkZk9I+Rpa2aoc6Mn8wwAx5sQU7Vg9Uad3Px/gtaH00AUa0978C5eXHb34Uc9RsJsToboGD+r7EqSgoYyuY5uU9yD2kYzbIAjWCBp5lN0OnCrKpTnwaOd1JxSaJnSPlTZGX21mn2TWTsds4ZD+R3+YJSXm+vnhG3bhqH41VIMMSdL4949Wo9XCnYq6pGrZXGFxR1i1VhlnPb6OG30UFHTDCKFga3hPKeU6Si4VkFvopauqdsYYm7J3CeQcpXQo2zj3vdNWLTA4GGAh05B/FJvN6vueRdbK2le3GHw4sSrNU4GchLhPdMtKutqvKS0khwGpo2cYDRyAaFJCjHNhFI6/1Ewa4xspHNc/DQCXsIHPoKk5d9bUVc4jySGW2djLBRxnU85W32EnaapHUc51Gu3fbX7E7HapBjhox2Q0JNE/zF4P2C6+mMhaS+Sf0St1pL5J/RK2pWFrMjvMlJ7BnZCXkg5HeZKT2DOyEvIEA6kwc8HodcOi3ttT+OpMHPB6HXDot7bUAV2XfYIIqm90MFRGJIpJ2tex2pw4CuBetLUS0lTFUwO2MsTg5hwxwITZpuLSHLiid2MbGxrGNaxrRgGtGAHMFlRH/Gt/44PlN7kfxpf+OD5Te5ZR6Bct5cl6lgruC5EuJpZyqWndYHVZhjNTHJGxsuHjBpdpGPAmh/Gl/44PlN7lyXPKS7XSkdSV1SJIXOa4tEYGkHEbyk2ej3FvWjUclhcRlS5hOLWDmstyltFzhroNcZ8ZvrtOtv9cAU10lVDW0sNVTPD4ZmhzHDfBUDpWtmUl1tdKKWiqthCHFwaWB2GOvWp+p6b3tRcHiS9jjQrfD3MlDKm9NsdokqW4Gof4kDTvuO/wAwGnqUMvc5znPe4ue4lznO1uJ1kruu13rrxLHJcJ9tdE0tZ4oAGJxOrmHuXCuunWKtKWy97fEbWq/ElkmvJylp6SyUbaaFkQdCxztiMNk4gEk8JSkohgyxvsEEcMVW0RxtDWjamnADQN5b/wAbZQccb8lvcqWtodzUqOe0t/iSo3UIpLBLa5LnRUlfRvhrYI54wC4NeMcDhrHAeVRf/G2UHHG/Jb3LDstb8WkGsbgRgf5Te5JT0O5pzUlJbvEJXUGsYG3ES6JhJxJaD9ES+Sf0StmtDWho1AYLWXyT+iVqyvLWZHeZKT2DOyEvJByO8yUnsGdkJeQIB1Jg54PQ64dFvban8dSYOeD0OuHRb22oArshCU8mSBlFbSSAN0NTZy2YtjkstITMD6p9yMDwH3KftWgrCzr7Qr7fr+ib3P8AJAWB4D7lnYn1T7lPi2Z+NuvWEq7Qpv6fr+gdpjmQAhB0kk4azp4ULRLgQnxBGGOpCcOQJ/2rouaTsOTKs/h05TxwWRYrLwN7A8B9yMDwH3KfULP/ADEvt+v6Jnc/yQFgeA+5GB9U+5T6sP8AJv04eKfslj2gUml8P1/QjtMLOSA1pL5J/RKxB5CPoj7LMvkn9ErRkItZkd5kpPYM7IS8kHI7zJSewZ2Ql5AgHUmDng9Drh0W9tqfx1Jg54PQ64dFvbagCuyAcNOJHMhCBxLGb6vnrsn/APWpHSPglMQeTiS3AEYnkxw6k5Uz82HmKp/xTuy1PBYLU4qN3NJcy2oPNNAmXnMuNVSUlJTU0r4m1DnbYWHAuAA0Y8GlPRMDOr/uznl/9V00iKleQyuvsNuHimxgoQhbkqwWWucwhzHuY4HQ5pwI5isIQBMmR9dNcsnKOqqnF8pDmOedbti4txPKcEspuZvfRKjH/FL/AOV6ca8+vYqNzUS6st6TzBAmHnQuNTA6ioYJnxxSse+TYHAvwIAB5NafijjOp5xtvsJO01S9FipXkU119jnctqnuGStJfJv6JW60l8k/olbYqy1mR3mSk9gzshLyQcjvMlJ7BnZCXkCAdSYOeD0OuHRb22p/JjZ3IXS5G3PYjHYw7M8zSCfoCgCuKEIQOJJzWyh1rrYcfGZUB3UWjuT0UP5G3ptku+2Tkiknbtc+H5dOh3V9ieBS9G9ksbZInNexwxa5pxBHCCsbrVvKncupykWVtNOGDZIGWOT7r9QMbA9rKqB2yiL8di7HQWnvS+hVdCvOhUVSHFHeUVJYZB9dZ7lb3EVlDPFhrdsdk33jEJO26L9RnxBWBxI1IOnXrWgh2i3f1U/Uhuz6MgBj2SODY3Bzjqa04k9SW7Tkvd7o8bVSSQxHXNUNLGj36T1BTIDhoGgciE2p2hk1/bhh/lixtFzZx2e3R2m2QUMLiWwt2OJ1uOsnrJK7EIWenNzk5S4smJJLCBRpnRla69UcIOmKmLj/ANTj/wDKkOvraa3Ur6qslbFCzW5x18g4SoZvtzfeLrPXPbsBI7BjPVYNDR7v3V7oNvJ1nWa3Je5Fu5rZ2TgWkvkn9ErdayNLmOa0YucCAOFawri1eR3mSk9gzshLyRclYnQ2emY4YFsTQRy4JaQICTr3RMrqGWCRuyY9pa4cIOgpRWHDEYIAqVlBZp7Ddqi3VDHDanfy3HU9n5XD+taTlZDL/Imlyko96KqjBMM4biWHgPC074UAX2yV9hrTSXKAxuJ8R4HiyDhaf21oFE7fxSrZcoLnZfFoqj+TjiYJBsmHq3urBJSEydONSOzNZQ5Np5RItvzi0r9i24UUsR33wkPb7jgfulynyvsE4BFzhix3pwY/uFDyFVVdEtZvMcrwO8bqoicYLtbagbKC40cg4WTsP7roFRARiJ4iOR4UCOY134mg84WNqi/TZ8IUZ9nqXKb8jp3yXQns1VONdRDh7QLnmvFqgGM9zoo+lUMH7qDNqj/TZ8IWWta38LQOYIXZ6lzm/JB3yXQmKoywsEAJ8IxS4b0AMn2CQLnnGj2JZa6F5O9LUnAfCNPvIUfIUqjotrTeWs+JzldVHuOy6XSuus4muFQ+Z7fwg4BrOYDQFxoQrWMVFYitxHbbeWCcmQGT8l/yip2bEmlpntmndvaDi1vWfoCvDJbJO55TTtbRxmOmxwfVPHijm9Y8g6yrC5H5LUeTtvZS0serS57tLnuOsk/1wbycILtFCIYGtw3l0LAGAWUCAhCEAYc0EaQke95PUF4pXwVtNHNG7W17cdPDz8qWUIAgzKLNBLE58tjqfF3oKjThyB+v34phXLJa/WvZbttVQ1o/PGNsaRw4tx+qte5rXaxiueSjgk/E0e5AFP3Oa15YTg8a2nQfctlaytyattYMKikglH/MjDvukWpzbZOTnE2mlG/4sex+yBclbd9CsM/NVk67+4Ac0jh+68v9EuTvE3/Of3oDJX5CsE3NNk6047jceeZ/evZmazJxuu2xu6TnH90BkrudGtZga6ofsKdrpn+rE0uPuCstS5vMnqYgx2mkBHDED90t0tioqZobDBGwDea0BAZK32vIfKO5vaIrc+GM/wBpUODB7vxfRSLk1mipYXNmvMpq3jTtQGxiHIRrd16ORSzHTRM/C0L2AA1IEOK32ynooWRwRMjYwYNa1oAA5l2gYallCABCEI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wgHBgkIBwgKCgkLDRYPDQwMDRsUFRAWIB0iIiAdHx8kKDQsJCYxJx8fLT0tMTU3Ojo6Iys/RD84QzQ5OjcBCgoKDQwNGg8PGjclHyU3Nzc3Nzc3Nzc3Nzc3Nzc3Nzc3Nzc3Nzc3Nzc3Nzc3Nzc3Nzc3Nzc3Nzc3Nzc3Nzc3N//AABEIAKAAoAMBIgACEQEDEQH/xAAcAAABBAMBAAAAAAAAAAAAAAAABQYHCAECBAP/xABMEAABAwIBBAwMBAMECwAAAAABAAIDBAURBgchMRITFEFRVGFxcoGy0RUiMzU2UnORkpOhsTJCU8EWI/BDRHThFyQmRWJjgpSzwtL/xAAbAQABBQEBAAAAAAAAAAAAAAAAAQIEBQYDB//EADERAAIBAwEFBgYBBQAAAAAAAAABAgMEEQUSITFBUQYUcZGhsRMWM1Nh4cEiIzRCUv/aAAwDAQACEQMRAD8AnFecszIhi7Ryr0TFztzyw5IXB0Mjo3BrcHMcQR47dRCAHablTjW5Y8JU/rfVVN3dW8eq/wDuH96zu+t49VfPd3oDBbHwlT+t9UeEqf1vqqnbvrePVXz3d6N31vHqr57u9AYLY+Eqf1vqjwnT+t9VU7d9bx6q+e7vWN3VvHqv57u9AYLax18LzgCuppBGIVSbderjbq+nrIqyqe6GRr9i6ZxDgNYIJw0jQrP5NXSG622CqgeHRzMD2nHWCgBWe9rBi4rkdcoAcC5NHOnlGbHYJ3QPAqpv5UOn8x3+oYnqVet31x119YeU1D+9AFsvCVP631R4Sp/W+qqdu+t49VfPd3o3fW8eqvnu70Bgtj4Sp/W+qPCVP631VTt31vHqr57u9G763j1V893egMFsfCVP631WRcoCcAVU3d9bx6q+e7vWklfXCNxFfVg4H+8P70AW/jkbIMW763SJklI6Sy0jnuLjtLNJ5gltAAdSYOeD0OuHRb22p/HUmDng9Drh0W9tqAK7LBOAxOgLKUsmmtflDbmvaHNNQ0FrtRCbKWymxy37hK22P9RnxBG2x/qM+IKedxUnFKf5TUbipOKU/wApvcs/8xU/tvzJnc5dSBttj/UZ8QQJGEgB7cTyqedxUnFKf5Te5Ydb6J7Sx9FTlrhgQYm6R7kvzDS/4fmHc5dSCuRS1mXyj2ulqLRO7TT/AMyHE62OJxHUe0FG+UVpfZbtLRO2RjHjQvdrcw6uvePMvGz3Ke0XGKupcNsjBGB1OBGGB5NR6lfwnGcVKPBkNrDwxzZ1L8bzlI6nieTT0OMYwOgvP4j1YAe9MwnAYk6ls5znuc6R2ye4lznHWTrJTpzfWXwldTVzsDqWkOJB1Pk3h1a/cudetGjTdSXBCwjtPCGltsf6jPiCNui/UZ8QU97mp+Lw/LCNzQcXh+WFR/MNP7b8yX3OXUgTbov1GfEEbbH+oz4gp73NBxeH5YWk1NBtMn8iH8J/sxwJY9oKbaWw/MR2cks5IKWkvkn9Eog8hH0QiXyT+iVoSGWsyO8yUnsWdkJeSDkd5kpPYM7IS8gQDqTBzweh1w6Le21P46kwc8HodcOi3ttQBXZbRSPhkZJE90cjCHNc04EEb4K1QgcS/kVd57xZBNV4OnikMT3DRs8MCDz4EYpeTPzYeYqj/FO7LU8FgdShGF1OMeGS1ovNNNghC56SshqzO2IgvglMUjcdLSP8iCoijJptcjruEDL6y+FLRuiBuNVR4vbgNLmfmH79SigEEYjUVPyiDLOzeBry/am4UtQTJBwAfmb1H6ELTaFebS+BLlvRBuqf+6ESGKSeaOGFpfLI4NY0b7idCmqwWuOzWmCijwJaMZHD87zrP9bwCZWbWy7bO+71DPEixjpsd9xHjO6gcOsqRVH12825qhF7lxH2tPC22CFyur4G3RltDsah0Dpy31WBwGnnJ+hXUqGUJQxtc95LTT4AmVnHvdbbxSUVDIYRUNc+SRv4sAQMAd7Wnqo4zqecbb7CTtNVlo0Izu4qSzx9jhcvFPcMgDAADUFrL5J/RK3Wkvkn9ErblWWsyO8yUnsGdkJeSDkd5kpPYM7IS8gQDqTBzweh1w6Le21P46kwc8HodcOi3ttQBXZCEIHEm5sPMVT/AIp3ZangmlmyhkZk9I+Rpa2aoc6Mn8wwAx5sQU7Vg9Uad3Px/gtaH00AUa0978C5eXHb34Uc9RsJsToboGD+r7EqSgoYyuY5uU9yD2kYzbIAjWCBp5lN0OnCrKpTnwaOd1JxSaJnSPlTZGX21mn2TWTsds4ZD+R3+YJSXm+vnhG3bhqH41VIMMSdL4949Wo9XCnYq6pGrZXGFxR1i1VhlnPb6OG30UFHTDCKFga3hPKeU6Si4VkFvopauqdsYYm7J3CeQcpXQo2zj3vdNWLTA4GGAh05B/FJvN6vueRdbK2le3GHw4sSrNU4GchLhPdMtKutqvKS0khwGpo2cYDRyAaFJCjHNhFI6/1Ewa4xspHNc/DQCXsIHPoKk5d9bUVc4jySGW2djLBRxnU85W32EnaapHUc51Gu3fbX7E7HapBjhox2Q0JNE/zF4P2C6+mMhaS+Sf0St1pL5J/RK2pWFrMjvMlJ7BnZCXkg5HeZKT2DOyEvIEA6kwc8HodcOi3ttT+OpMHPB6HXDot7bUAV2XfYIIqm90MFRGJIpJ2tex2pw4CuBetLUS0lTFUwO2MsTg5hwxwITZpuLSHLiid2MbGxrGNaxrRgGtGAHMFlRH/Gt/44PlN7kfxpf+OD5Te5ZR6Bct5cl6lgruC5EuJpZyqWndYHVZhjNTHJGxsuHjBpdpGPAmh/Gl/44PlN7lyXPKS7XSkdSV1SJIXOa4tEYGkHEbyk2ej3FvWjUclhcRlS5hOLWDmstyltFzhroNcZ8ZvrtOtv9cAU10lVDW0sNVTPD4ZmhzHDfBUDpWtmUl1tdKKWiqthCHFwaWB2GOvWp+p6b3tRcHiS9jjQrfD3MlDKm9NsdokqW4Gof4kDTvuO/wAwGnqUMvc5znPe4ue4lznO1uJ1kruu13rrxLHJcJ9tdE0tZ4oAGJxOrmHuXCuunWKtKWy97fEbWq/ElkmvJylp6SyUbaaFkQdCxztiMNk4gEk8JSkohgyxvsEEcMVW0RxtDWjamnADQN5b/wAbZQccb8lvcqWtodzUqOe0t/iSo3UIpLBLa5LnRUlfRvhrYI54wC4NeMcDhrHAeVRf/G2UHHG/Jb3LDstb8WkGsbgRgf5Te5JT0O5pzUlJbvEJXUGsYG3ES6JhJxJaD9ES+Sf0StmtDWho1AYLWXyT+iVqyvLWZHeZKT2DOyEvJByO8yUnsGdkJeQIB1Jg54PQ64dFvban8dSYOeD0OuHRb22oArshCU8mSBlFbSSAN0NTZy2YtjkstITMD6p9yMDwH3KftWgrCzr7Qr7fr+ib3P8AJAWB4D7lnYn1T7lPi2Z+NuvWEq7Qpv6fr+gdpjmQAhB0kk4azp4ULRLgQnxBGGOpCcOQJ/2rouaTsOTKs/h05TxwWRYrLwN7A8B9yMDwH3KfULP/ADEvt+v6Jnc/yQFgeA+5GB9U+5T6sP8AJv04eKfslj2gUml8P1/QjtMLOSA1pL5J/RKxB5CPoj7LMvkn9ErRkItZkd5kpPYM7IS8kHI7zJSewZ2Ql5AgHUmDng9Drh0W9tqfx1Jg54PQ64dFvbagCuyAcNOJHMhCBxLGb6vnrsn/APWpHSPglMQeTiS3AEYnkxw6k5Uz82HmKp/xTuy1PBYLU4qN3NJcy2oPNNAmXnMuNVSUlJTU0r4m1DnbYWHAuAA0Y8GlPRMDOr/uznl/9V00iKleQyuvsNuHimxgoQhbkqwWWucwhzHuY4HQ5pwI5isIQBMmR9dNcsnKOqqnF8pDmOedbti4txPKcEspuZvfRKjH/FL/AOV6ca8+vYqNzUS6st6TzBAmHnQuNTA6ioYJnxxSse+TYHAvwIAB5NafijjOp5xtvsJO01S9FipXkU119jnctqnuGStJfJv6JW60l8k/olbYqy1mR3mSk9gzshLyQcjvMlJ7BnZCXkCAdSYOeD0OuHRb22p/JjZ3IXS5G3PYjHYw7M8zSCfoCgCuKEIQOJJzWyh1rrYcfGZUB3UWjuT0UP5G3ptku+2Tkiknbtc+H5dOh3V9ieBS9G9ksbZInNexwxa5pxBHCCsbrVvKncupykWVtNOGDZIGWOT7r9QMbA9rKqB2yiL8di7HQWnvS+hVdCvOhUVSHFHeUVJYZB9dZ7lb3EVlDPFhrdsdk33jEJO26L9RnxBWBxI1IOnXrWgh2i3f1U/Uhuz6MgBj2SODY3Bzjqa04k9SW7Tkvd7o8bVSSQxHXNUNLGj36T1BTIDhoGgciE2p2hk1/bhh/lixtFzZx2e3R2m2QUMLiWwt2OJ1uOsnrJK7EIWenNzk5S4smJJLCBRpnRla69UcIOmKmLj/ANTj/wDKkOvraa3Ur6qslbFCzW5x18g4SoZvtzfeLrPXPbsBI7BjPVYNDR7v3V7oNvJ1nWa3Je5Fu5rZ2TgWkvkn9ErdayNLmOa0YucCAOFawri1eR3mSk9gzshLyRclYnQ2emY4YFsTQRy4JaQICTr3RMrqGWCRuyY9pa4cIOgpRWHDEYIAqVlBZp7Ddqi3VDHDanfy3HU9n5XD+taTlZDL/Imlyko96KqjBMM4biWHgPC074UAX2yV9hrTSXKAxuJ8R4HiyDhaf21oFE7fxSrZcoLnZfFoqj+TjiYJBsmHq3urBJSEydONSOzNZQ5Np5RItvzi0r9i24UUsR33wkPb7jgfulynyvsE4BFzhix3pwY/uFDyFVVdEtZvMcrwO8bqoicYLtbagbKC40cg4WTsP7roFRARiJ4iOR4UCOY134mg84WNqi/TZ8IUZ9nqXKb8jp3yXQns1VONdRDh7QLnmvFqgGM9zoo+lUMH7qDNqj/TZ8IWWta38LQOYIXZ6lzm/JB3yXQmKoywsEAJ8IxS4b0AMn2CQLnnGj2JZa6F5O9LUnAfCNPvIUfIUqjotrTeWs+JzldVHuOy6XSuus4muFQ+Z7fwg4BrOYDQFxoQrWMVFYitxHbbeWCcmQGT8l/yip2bEmlpntmndvaDi1vWfoCvDJbJO55TTtbRxmOmxwfVPHijm9Y8g6yrC5H5LUeTtvZS0serS57tLnuOsk/1wbycILtFCIYGtw3l0LAGAWUCAhCEAYc0EaQke95PUF4pXwVtNHNG7W17cdPDz8qWUIAgzKLNBLE58tjqfF3oKjThyB+v34phXLJa/WvZbttVQ1o/PGNsaRw4tx+qte5rXaxiueSjgk/E0e5AFP3Oa15YTg8a2nQfctlaytyattYMKikglH/MjDvukWpzbZOTnE2mlG/4sex+yBclbd9CsM/NVk67+4Ac0jh+68v9EuTvE3/Of3oDJX5CsE3NNk6047jceeZ/evZmazJxuu2xu6TnH90BkrudGtZga6ofsKdrpn+rE0uPuCstS5vMnqYgx2mkBHDED90t0tioqZobDBGwDea0BAZK32vIfKO5vaIrc+GM/wBpUODB7vxfRSLk1mipYXNmvMpq3jTtQGxiHIRrd16ORSzHTRM/C0L2AA1IEOK32ynooWRwRMjYwYNa1oAA5l2gYallCABCEIA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3" name="Picture 5" descr="C:\Users\Nguyen\Desktop\mizzou_logo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2"/>
            <a:ext cx="612774" cy="612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685800" y="612776"/>
            <a:ext cx="8077200" cy="0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795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762000"/>
                <a:ext cx="9144000" cy="60960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Distance Matrices comparison</a:t>
                </a:r>
              </a:p>
              <a:p>
                <a:pPr lvl="1">
                  <a:buFont typeface="Courier New" pitchFamily="49" charset="0"/>
                  <a:buChar char="o"/>
                </a:pPr>
                <a:r>
                  <a:rPr lang="en-US" dirty="0"/>
                  <a:t>R-Score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/>
                              </a:rPr>
                              <m:t>∑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𝐴</m:t>
                                </m:r>
                                <m:r>
                                  <a:rPr lang="en-US" i="1" baseline="-25000">
                                    <a:latin typeface="Cambria Math"/>
                                  </a:rPr>
                                  <m:t>𝑖𝑗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𝐵𝑖𝑗</m:t>
                                </m:r>
                              </m:e>
                            </m:d>
                            <m:r>
                              <a:rPr lang="en-US" i="1" baseline="30000">
                                <a:latin typeface="Cambria Math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i="1">
                            <a:latin typeface="Cambria Math"/>
                          </a:rPr>
                          <m:t>𝑚</m:t>
                        </m:r>
                        <m:r>
                          <a:rPr lang="en-US" i="1" baseline="3000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 	</a:t>
                </a:r>
              </a:p>
              <a:p>
                <a:pPr lvl="2"/>
                <a:r>
                  <a:rPr lang="en-US" dirty="0"/>
                  <a:t>with A,B: DM matrix size (</a:t>
                </a:r>
                <a:r>
                  <a:rPr lang="en-US" dirty="0" err="1"/>
                  <a:t>m,m</a:t>
                </a:r>
                <a:r>
                  <a:rPr lang="en-US" dirty="0"/>
                  <a:t>)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pPr lvl="1"/>
                <a:endParaRPr lang="en-US" dirty="0"/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762000"/>
                <a:ext cx="9144000" cy="6096000"/>
              </a:xfrm>
              <a:blipFill rotWithShape="1">
                <a:blip r:embed="rId2"/>
                <a:stretch>
                  <a:fillRect l="-1467" t="-13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utoShape 2" descr="data:image/jpeg;base64,/9j/4AAQSkZJRgABAQAAAQABAAD/2wCEAAkGBwgHBgkIBwgKCgkLDRYPDQwMDRsUFRAWIB0iIiAdHx8kKDQsJCYxJx8fLT0tMTU3Ojo6Iys/RD84QzQ5OjcBCgoKDQwNGg8PGjclHyU3Nzc3Nzc3Nzc3Nzc3Nzc3Nzc3Nzc3Nzc3Nzc3Nzc3Nzc3Nzc3Nzc3Nzc3Nzc3Nzc3N//AABEIAKAAoAMBIgACEQEDEQH/xAAcAAABBAMBAAAAAAAAAAAAAAAABQYHCAECBAP/xABMEAABAwIBBAwMBAMECwAAAAABAAIDBAURBgchMRITFEFRVGFxcoGy0RUiMzU2UnORkpOhsTJCU8EWI/BDRHThFyQmRWJjgpSzwtL/xAAbAQABBQEBAAAAAAAAAAAAAAAAAQIEBQYDB//EADERAAIBAwEFBgYBBQAAAAAAAAABAgMEEQUSITFBUQYUcZGhsRMWM1Nh4cEiIzRCUv/aAAwDAQACEQMRAD8AnFecszIhi7Ryr0TFztzyw5IXB0Mjo3BrcHMcQR47dRCAHablTjW5Y8JU/rfVVN3dW8eq/wDuH96zu+t49VfPd3oDBbHwlT+t9UeEqf1vqqnbvrePVXz3d6N31vHqr57u9AYLY+Eqf1vqjwnT+t9VU7d9bx6q+e7vWN3VvHqv57u9AYLax18LzgCuppBGIVSbderjbq+nrIqyqe6GRr9i6ZxDgNYIJw0jQrP5NXSG622CqgeHRzMD2nHWCgBWe9rBi4rkdcoAcC5NHOnlGbHYJ3QPAqpv5UOn8x3+oYnqVet31x119YeU1D+9AFsvCVP631R4Sp/W+qqdu+t49VfPd3o3fW8eqvnu70Bgtj4Sp/W+qPCVP631VTt31vHqr57u9G763j1V893egMFsfCVP631WRcoCcAVU3d9bx6q+e7vWklfXCNxFfVg4H+8P70AW/jkbIMW763SJklI6Sy0jnuLjtLNJ5gltAAdSYOeD0OuHRb22p/HUmDng9Drh0W9tqAK7LBOAxOgLKUsmmtflDbmvaHNNQ0FrtRCbKWymxy37hK22P9RnxBG2x/qM+IKedxUnFKf5TUbipOKU/wApvcs/8xU/tvzJnc5dSBttj/UZ8QQJGEgB7cTyqedxUnFKf5Te5Ydb6J7Sx9FTlrhgQYm6R7kvzDS/4fmHc5dSCuRS1mXyj2ulqLRO7TT/AMyHE62OJxHUe0FG+UVpfZbtLRO2RjHjQvdrcw6uvePMvGz3Ke0XGKupcNsjBGB1OBGGB5NR6lfwnGcVKPBkNrDwxzZ1L8bzlI6nieTT0OMYwOgvP4j1YAe9MwnAYk6ls5znuc6R2ye4lznHWTrJTpzfWXwldTVzsDqWkOJB1Pk3h1a/cudetGjTdSXBCwjtPCGltsf6jPiCNui/UZ8QU97mp+Lw/LCNzQcXh+WFR/MNP7b8yX3OXUgTbov1GfEEbbH+oz4gp73NBxeH5YWk1NBtMn8iH8J/sxwJY9oKbaWw/MR2cks5IKWkvkn9Eog8hH0QiXyT+iVoSGWsyO8yUnsWdkJeSDkd5kpPYM7IS8gQDqTBzweh1w6Le21P46kwc8HodcOi3ttQBXZbRSPhkZJE90cjCHNc04EEb4K1QgcS/kVd57xZBNV4OnikMT3DRs8MCDz4EYpeTPzYeYqj/FO7LU8FgdShGF1OMeGS1ovNNNghC56SshqzO2IgvglMUjcdLSP8iCoijJptcjruEDL6y+FLRuiBuNVR4vbgNLmfmH79SigEEYjUVPyiDLOzeBry/am4UtQTJBwAfmb1H6ELTaFebS+BLlvRBuqf+6ESGKSeaOGFpfLI4NY0b7idCmqwWuOzWmCijwJaMZHD87zrP9bwCZWbWy7bO+71DPEixjpsd9xHjO6gcOsqRVH12825qhF7lxH2tPC22CFyur4G3RltDsah0Dpy31WBwGnnJ+hXUqGUJQxtc95LTT4AmVnHvdbbxSUVDIYRUNc+SRv4sAQMAd7Wnqo4zqecbb7CTtNVlo0Izu4qSzx9jhcvFPcMgDAADUFrL5J/RK3Wkvkn9ErblWWsyO8yUnsGdkJeSDkd5kpPYM7IS8gQDqTBzweh1w6Le21P46kwc8HodcOi3ttQBXZCEIHEm5sPMVT/AIp3ZangmlmyhkZk9I+Rpa2aoc6Mn8wwAx5sQU7Vg9Uad3Px/gtaH00AUa0978C5eXHb34Uc9RsJsToboGD+r7EqSgoYyuY5uU9yD2kYzbIAjWCBp5lN0OnCrKpTnwaOd1JxSaJnSPlTZGX21mn2TWTsds4ZD+R3+YJSXm+vnhG3bhqH41VIMMSdL4949Wo9XCnYq6pGrZXGFxR1i1VhlnPb6OG30UFHTDCKFga3hPKeU6Si4VkFvopauqdsYYm7J3CeQcpXQo2zj3vdNWLTA4GGAh05B/FJvN6vueRdbK2le3GHw4sSrNU4GchLhPdMtKutqvKS0khwGpo2cYDRyAaFJCjHNhFI6/1Ewa4xspHNc/DQCXsIHPoKk5d9bUVc4jySGW2djLBRxnU85W32EnaapHUc51Gu3fbX7E7HapBjhox2Q0JNE/zF4P2C6+mMhaS+Sf0St1pL5J/RK2pWFrMjvMlJ7BnZCXkg5HeZKT2DOyEvIEA6kwc8HodcOi3ttT+OpMHPB6HXDot7bUAV2XfYIIqm90MFRGJIpJ2tex2pw4CuBetLUS0lTFUwO2MsTg5hwxwITZpuLSHLiid2MbGxrGNaxrRgGtGAHMFlRH/Gt/44PlN7kfxpf+OD5Te5ZR6Bct5cl6lgruC5EuJpZyqWndYHVZhjNTHJGxsuHjBpdpGPAmh/Gl/44PlN7lyXPKS7XSkdSV1SJIXOa4tEYGkHEbyk2ej3FvWjUclhcRlS5hOLWDmstyltFzhroNcZ8ZvrtOtv9cAU10lVDW0sNVTPD4ZmhzHDfBUDpWtmUl1tdKKWiqthCHFwaWB2GOvWp+p6b3tRcHiS9jjQrfD3MlDKm9NsdokqW4Gof4kDTvuO/wAwGnqUMvc5znPe4ue4lznO1uJ1kruu13rrxLHJcJ9tdE0tZ4oAGJxOrmHuXCuunWKtKWy97fEbWq/ElkmvJylp6SyUbaaFkQdCxztiMNk4gEk8JSkohgyxvsEEcMVW0RxtDWjamnADQN5b/wAbZQccb8lvcqWtodzUqOe0t/iSo3UIpLBLa5LnRUlfRvhrYI54wC4NeMcDhrHAeVRf/G2UHHG/Jb3LDstb8WkGsbgRgf5Te5JT0O5pzUlJbvEJXUGsYG3ES6JhJxJaD9ES+Sf0StmtDWho1AYLWXyT+iVqyvLWZHeZKT2DOyEvJByO8yUnsGdkJeQIB1Jg54PQ64dFvban8dSYOeD0OuHRb22oArshCU8mSBlFbSSAN0NTZy2YtjkstITMD6p9yMDwH3KftWgrCzr7Qr7fr+ib3P8AJAWB4D7lnYn1T7lPi2Z+NuvWEq7Qpv6fr+gdpjmQAhB0kk4azp4ULRLgQnxBGGOpCcOQJ/2rouaTsOTKs/h05TxwWRYrLwN7A8B9yMDwH3KfULP/ADEvt+v6Jnc/yQFgeA+5GB9U+5T6sP8AJv04eKfslj2gUml8P1/QjtMLOSA1pL5J/RKxB5CPoj7LMvkn9ErRkItZkd5kpPYM7IS8kHI7zJSewZ2Ql5AgHUmDng9Drh0W9tqfx1Jg54PQ64dFvbagCuyAcNOJHMhCBxLGb6vnrsn/APWpHSPglMQeTiS3AEYnkxw6k5Uz82HmKp/xTuy1PBYLU4qN3NJcy2oPNNAmXnMuNVSUlJTU0r4m1DnbYWHAuAA0Y8GlPRMDOr/uznl/9V00iKleQyuvsNuHimxgoQhbkqwWWucwhzHuY4HQ5pwI5isIQBMmR9dNcsnKOqqnF8pDmOedbti4txPKcEspuZvfRKjH/FL/AOV6ca8+vYqNzUS6st6TzBAmHnQuNTA6ioYJnxxSse+TYHAvwIAB5NafijjOp5xtvsJO01S9FipXkU119jnctqnuGStJfJv6JW60l8k/olbYqy1mR3mSk9gzshLyQcjvMlJ7BnZCXkCAdSYOeD0OuHRb22p/JjZ3IXS5G3PYjHYw7M8zSCfoCgCuKEIQOJJzWyh1rrYcfGZUB3UWjuT0UP5G3ptku+2Tkiknbtc+H5dOh3V9ieBS9G9ksbZInNexwxa5pxBHCCsbrVvKncupykWVtNOGDZIGWOT7r9QMbA9rKqB2yiL8di7HQWnvS+hVdCvOhUVSHFHeUVJYZB9dZ7lb3EVlDPFhrdsdk33jEJO26L9RnxBWBxI1IOnXrWgh2i3f1U/Uhuz6MgBj2SODY3Bzjqa04k9SW7Tkvd7o8bVSSQxHXNUNLGj36T1BTIDhoGgciE2p2hk1/bhh/lixtFzZx2e3R2m2QUMLiWwt2OJ1uOsnrJK7EIWenNzk5S4smJJLCBRpnRla69UcIOmKmLj/ANTj/wDKkOvraa3Ur6qslbFCzW5x18g4SoZvtzfeLrPXPbsBI7BjPVYNDR7v3V7oNvJ1nWa3Je5Fu5rZ2TgWkvkn9ErdayNLmOa0YucCAOFawri1eR3mSk9gzshLyRclYnQ2emY4YFsTQRy4JaQICTr3RMrqGWCRuyY9pa4cIOgpRWHDEYIAqVlBZp7Ddqi3VDHDanfy3HU9n5XD+taTlZDL/Imlyko96KqjBMM4biWHgPC074UAX2yV9hrTSXKAxuJ8R4HiyDhaf21oFE7fxSrZcoLnZfFoqj+TjiYJBsmHq3urBJSEydONSOzNZQ5Np5RItvzi0r9i24UUsR33wkPb7jgfulynyvsE4BFzhix3pwY/uFDyFVVdEtZvMcrwO8bqoicYLtbagbKC40cg4WTsP7roFRARiJ4iOR4UCOY134mg84WNqi/TZ8IUZ9nqXKb8jp3yXQns1VONdRDh7QLnmvFqgGM9zoo+lUMH7qDNqj/TZ8IWWta38LQOYIXZ6lzm/JB3yXQmKoywsEAJ8IxS4b0AMn2CQLnnGj2JZa6F5O9LUnAfCNPvIUfIUqjotrTeWs+JzldVHuOy6XSuus4muFQ+Z7fwg4BrOYDQFxoQrWMVFYitxHbbeWCcmQGT8l/yip2bEmlpntmndvaDi1vWfoCvDJbJO55TTtbRxmOmxwfVPHijm9Y8g6yrC5H5LUeTtvZS0serS57tLnuOsk/1wbycILtFCIYGtw3l0LAGAWUCAhCEAYc0EaQke95PUF4pXwVtNHNG7W17cdPDz8qWUIAgzKLNBLE58tjqfF3oKjThyB+v34phXLJa/WvZbttVQ1o/PGNsaRw4tx+qte5rXaxiueSjgk/E0e5AFP3Oa15YTg8a2nQfctlaytyattYMKikglH/MjDvukWpzbZOTnE2mlG/4sex+yBclbd9CsM/NVk67+4Ac0jh+68v9EuTvE3/Of3oDJX5CsE3NNk6047jceeZ/evZmazJxuu2xu6TnH90BkrudGtZga6ofsKdrpn+rE0uPuCstS5vMnqYgx2mkBHDED90t0tioqZobDBGwDea0BAZK32vIfKO5vaIrc+GM/wBpUODB7vxfRSLk1mipYXNmvMpq3jTtQGxiHIRrd16ORSzHTRM/C0L2AA1IEOK32ynooWRwRMjYwYNa1oAA5l2gYallCABCEI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wgHBgkIBwgKCgkLDRYPDQwMDRsUFRAWIB0iIiAdHx8kKDQsJCYxJx8fLT0tMTU3Ojo6Iys/RD84QzQ5OjcBCgoKDQwNGg8PGjclHyU3Nzc3Nzc3Nzc3Nzc3Nzc3Nzc3Nzc3Nzc3Nzc3Nzc3Nzc3Nzc3Nzc3Nzc3Nzc3Nzc3N//AABEIAKAAoAMBIgACEQEDEQH/xAAcAAABBAMBAAAAAAAAAAAAAAAABQYHCAECBAP/xABMEAABAwIBBAwMBAMECwAAAAABAAIDBAURBgchMRITFEFRVGFxcoGy0RUiMzU2UnORkpOhsTJCU8EWI/BDRHThFyQmRWJjgpSzwtL/xAAbAQABBQEBAAAAAAAAAAAAAAAAAQIEBQYDB//EADERAAIBAwEFBgYBBQAAAAAAAAABAgMEEQUSITFBUQYUcZGhsRMWM1Nh4cEiIzRCUv/aAAwDAQACEQMRAD8AnFecszIhi7Ryr0TFztzyw5IXB0Mjo3BrcHMcQR47dRCAHablTjW5Y8JU/rfVVN3dW8eq/wDuH96zu+t49VfPd3oDBbHwlT+t9UeEqf1vqqnbvrePVXz3d6N31vHqr57u9AYLY+Eqf1vqjwnT+t9VU7d9bx6q+e7vWN3VvHqv57u9AYLax18LzgCuppBGIVSbderjbq+nrIqyqe6GRr9i6ZxDgNYIJw0jQrP5NXSG622CqgeHRzMD2nHWCgBWe9rBi4rkdcoAcC5NHOnlGbHYJ3QPAqpv5UOn8x3+oYnqVet31x119YeU1D+9AFsvCVP631R4Sp/W+qqdu+t49VfPd3o3fW8eqvnu70Bgtj4Sp/W+qPCVP631VTt31vHqr57u9G763j1V893egMFsfCVP631WRcoCcAVU3d9bx6q+e7vWklfXCNxFfVg4H+8P70AW/jkbIMW763SJklI6Sy0jnuLjtLNJ5gltAAdSYOeD0OuHRb22p/HUmDng9Drh0W9tqAK7LBOAxOgLKUsmmtflDbmvaHNNQ0FrtRCbKWymxy37hK22P9RnxBG2x/qM+IKedxUnFKf5TUbipOKU/wApvcs/8xU/tvzJnc5dSBttj/UZ8QQJGEgB7cTyqedxUnFKf5Te5Ydb6J7Sx9FTlrhgQYm6R7kvzDS/4fmHc5dSCuRS1mXyj2ulqLRO7TT/AMyHE62OJxHUe0FG+UVpfZbtLRO2RjHjQvdrcw6uvePMvGz3Ke0XGKupcNsjBGB1OBGGB5NR6lfwnGcVKPBkNrDwxzZ1L8bzlI6nieTT0OMYwOgvP4j1YAe9MwnAYk6ls5znuc6R2ye4lznHWTrJTpzfWXwldTVzsDqWkOJB1Pk3h1a/cudetGjTdSXBCwjtPCGltsf6jPiCNui/UZ8QU97mp+Lw/LCNzQcXh+WFR/MNP7b8yX3OXUgTbov1GfEEbbH+oz4gp73NBxeH5YWk1NBtMn8iH8J/sxwJY9oKbaWw/MR2cks5IKWkvkn9Eog8hH0QiXyT+iVoSGWsyO8yUnsWdkJeSDkd5kpPYM7IS8gQDqTBzweh1w6Le21P46kwc8HodcOi3ttQBXZbRSPhkZJE90cjCHNc04EEb4K1QgcS/kVd57xZBNV4OnikMT3DRs8MCDz4EYpeTPzYeYqj/FO7LU8FgdShGF1OMeGS1ovNNNghC56SshqzO2IgvglMUjcdLSP8iCoijJptcjruEDL6y+FLRuiBuNVR4vbgNLmfmH79SigEEYjUVPyiDLOzeBry/am4UtQTJBwAfmb1H6ELTaFebS+BLlvRBuqf+6ESGKSeaOGFpfLI4NY0b7idCmqwWuOzWmCijwJaMZHD87zrP9bwCZWbWy7bO+71DPEixjpsd9xHjO6gcOsqRVH12825qhF7lxH2tPC22CFyur4G3RltDsah0Dpy31WBwGnnJ+hXUqGUJQxtc95LTT4AmVnHvdbbxSUVDIYRUNc+SRv4sAQMAd7Wnqo4zqecbb7CTtNVlo0Izu4qSzx9jhcvFPcMgDAADUFrL5J/RK3Wkvkn9ErblWWsyO8yUnsGdkJeSDkd5kpPYM7IS8gQDqTBzweh1w6Le21P46kwc8HodcOi3ttQBXZCEIHEm5sPMVT/AIp3ZangmlmyhkZk9I+Rpa2aoc6Mn8wwAx5sQU7Vg9Uad3Px/gtaH00AUa0978C5eXHb34Uc9RsJsToboGD+r7EqSgoYyuY5uU9yD2kYzbIAjWCBp5lN0OnCrKpTnwaOd1JxSaJnSPlTZGX21mn2TWTsds4ZD+R3+YJSXm+vnhG3bhqH41VIMMSdL4949Wo9XCnYq6pGrZXGFxR1i1VhlnPb6OG30UFHTDCKFga3hPKeU6Si4VkFvopauqdsYYm7J3CeQcpXQo2zj3vdNWLTA4GGAh05B/FJvN6vueRdbK2le3GHw4sSrNU4GchLhPdMtKutqvKS0khwGpo2cYDRyAaFJCjHNhFI6/1Ewa4xspHNc/DQCXsIHPoKk5d9bUVc4jySGW2djLBRxnU85W32EnaapHUc51Gu3fbX7E7HapBjhox2Q0JNE/zF4P2C6+mMhaS+Sf0St1pL5J/RK2pWFrMjvMlJ7BnZCXkg5HeZKT2DOyEvIEA6kwc8HodcOi3ttT+OpMHPB6HXDot7bUAV2XfYIIqm90MFRGJIpJ2tex2pw4CuBetLUS0lTFUwO2MsTg5hwxwITZpuLSHLiid2MbGxrGNaxrRgGtGAHMFlRH/Gt/44PlN7kfxpf+OD5Te5ZR6Bct5cl6lgruC5EuJpZyqWndYHVZhjNTHJGxsuHjBpdpGPAmh/Gl/44PlN7lyXPKS7XSkdSV1SJIXOa4tEYGkHEbyk2ej3FvWjUclhcRlS5hOLWDmstyltFzhroNcZ8ZvrtOtv9cAU10lVDW0sNVTPD4ZmhzHDfBUDpWtmUl1tdKKWiqthCHFwaWB2GOvWp+p6b3tRcHiS9jjQrfD3MlDKm9NsdokqW4Gof4kDTvuO/wAwGnqUMvc5znPe4ue4lznO1uJ1kruu13rrxLHJcJ9tdE0tZ4oAGJxOrmHuXCuunWKtKWy97fEbWq/ElkmvJylp6SyUbaaFkQdCxztiMNk4gEk8JSkohgyxvsEEcMVW0RxtDWjamnADQN5b/wAbZQccb8lvcqWtodzUqOe0t/iSo3UIpLBLa5LnRUlfRvhrYI54wC4NeMcDhrHAeVRf/G2UHHG/Jb3LDstb8WkGsbgRgf5Te5JT0O5pzUlJbvEJXUGsYG3ES6JhJxJaD9ES+Sf0StmtDWho1AYLWXyT+iVqyvLWZHeZKT2DOyEvJByO8yUnsGdkJeQIB1Jg54PQ64dFvban8dSYOeD0OuHRb22oArshCU8mSBlFbSSAN0NTZy2YtjkstITMD6p9yMDwH3KftWgrCzr7Qr7fr+ib3P8AJAWB4D7lnYn1T7lPi2Z+NuvWEq7Qpv6fr+gdpjmQAhB0kk4azp4ULRLgQnxBGGOpCcOQJ/2rouaTsOTKs/h05TxwWRYrLwN7A8B9yMDwH3KfULP/ADEvt+v6Jnc/yQFgeA+5GB9U+5T6sP8AJv04eKfslj2gUml8P1/QjtMLOSA1pL5J/RKxB5CPoj7LMvkn9ErRkItZkd5kpPYM7IS8kHI7zJSewZ2Ql5AgHUmDng9Drh0W9tqfx1Jg54PQ64dFvbagCuyAcNOJHMhCBxLGb6vnrsn/APWpHSPglMQeTiS3AEYnkxw6k5Uz82HmKp/xTuy1PBYLU4qN3NJcy2oPNNAmXnMuNVSUlJTU0r4m1DnbYWHAuAA0Y8GlPRMDOr/uznl/9V00iKleQyuvsNuHimxgoQhbkqwWWucwhzHuY4HQ5pwI5isIQBMmR9dNcsnKOqqnF8pDmOedbti4txPKcEspuZvfRKjH/FL/AOV6ca8+vYqNzUS6st6TzBAmHnQuNTA6ioYJnxxSse+TYHAvwIAB5NafijjOp5xtvsJO01S9FipXkU119jnctqnuGStJfJv6JW60l8k/olbYqy1mR3mSk9gzshLyQcjvMlJ7BnZCXkCAdSYOeD0OuHRb22p/JjZ3IXS5G3PYjHYw7M8zSCfoCgCuKEIQOJJzWyh1rrYcfGZUB3UWjuT0UP5G3ptku+2Tkiknbtc+H5dOh3V9ieBS9G9ksbZInNexwxa5pxBHCCsbrVvKncupykWVtNOGDZIGWOT7r9QMbA9rKqB2yiL8di7HQWnvS+hVdCvOhUVSHFHeUVJYZB9dZ7lb3EVlDPFhrdsdk33jEJO26L9RnxBWBxI1IOnXrWgh2i3f1U/Uhuz6MgBj2SODY3Bzjqa04k9SW7Tkvd7o8bVSSQxHXNUNLGj36T1BTIDhoGgciE2p2hk1/bhh/lixtFzZx2e3R2m2QUMLiWwt2OJ1uOsnrJK7EIWenNzk5S4smJJLCBRpnRla69UcIOmKmLj/ANTj/wDKkOvraa3Ur6qslbFCzW5x18g4SoZvtzfeLrPXPbsBI7BjPVYNDR7v3V7oNvJ1nWa3Je5Fu5rZ2TgWkvkn9ErdayNLmOa0YucCAOFawri1eR3mSk9gzshLyRclYnQ2emY4YFsTQRy4JaQICTr3RMrqGWCRuyY9pa4cIOgpRWHDEYIAqVlBZp7Ddqi3VDHDanfy3HU9n5XD+taTlZDL/Imlyko96KqjBMM4biWHgPC074UAX2yV9hrTSXKAxuJ8R4HiyDhaf21oFE7fxSrZcoLnZfFoqj+TjiYJBsmHq3urBJSEydONSOzNZQ5Np5RItvzi0r9i24UUsR33wkPb7jgfulynyvsE4BFzhix3pwY/uFDyFVVdEtZvMcrwO8bqoicYLtbagbKC40cg4WTsP7roFRARiJ4iOR4UCOY134mg84WNqi/TZ8IUZ9nqXKb8jp3yXQns1VONdRDh7QLnmvFqgGM9zoo+lUMH7qDNqj/TZ8IWWta38LQOYIXZ6lzm/JB3yXQmKoywsEAJ8IxS4b0AMn2CQLnnGj2JZa6F5O9LUnAfCNPvIUfIUqjotrTeWs+JzldVHuOy6XSuus4muFQ+Z7fwg4BrOYDQFxoQrWMVFYitxHbbeWCcmQGT8l/yip2bEmlpntmndvaDi1vWfoCvDJbJO55TTtbRxmOmxwfVPHijm9Y8g6yrC5H5LUeTtvZS0serS57tLnuOsk/1wbycILtFCIYGtw3l0LAGAWUCAhCEAYc0EaQke95PUF4pXwVtNHNG7W17cdPDz8qWUIAgzKLNBLE58tjqfF3oKjThyB+v34phXLJa/WvZbttVQ1o/PGNsaRw4tx+qte5rXaxiueSjgk/E0e5AFP3Oa15YTg8a2nQfctlaytyattYMKikglH/MjDvukWpzbZOTnE2mlG/4sex+yBclbd9CsM/NVk67+4Ac0jh+68v9EuTvE3/Of3oDJX5CsE3NNk6047jceeZ/evZmazJxuu2xu6TnH90BkrudGtZga6ofsKdrpn+rE0uPuCstS5vMnqYgx2mkBHDED90t0tioqZobDBGwDea0BAZK32vIfKO5vaIrc+GM/wBpUODB7vxfRSLk1mipYXNmvMpq3jTtQGxiHIRrd16ORSzHTRM/C0L2AA1IEOK32ynooWRwRMjYwYNa1oAA5l2gYallCABCEIA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3" name="Picture 5" descr="C:\Users\Nguyen\Desktop\mizzou_logo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2"/>
            <a:ext cx="612774" cy="612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685800" y="612776"/>
            <a:ext cx="8077200" cy="0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 txBox="1">
            <a:spLocks/>
          </p:cNvSpPr>
          <p:nvPr/>
        </p:nvSpPr>
        <p:spPr>
          <a:xfrm>
            <a:off x="961644" y="7937"/>
            <a:ext cx="8182356" cy="604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smtClean="0"/>
              <a:t>Background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028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6096000"/>
          </a:xfrm>
        </p:spPr>
        <p:txBody>
          <a:bodyPr>
            <a:normAutofit/>
          </a:bodyPr>
          <a:lstStyle/>
          <a:p>
            <a:r>
              <a:rPr lang="en-US" dirty="0" smtClean="0"/>
              <a:t>Deep Belief Network (DBN)</a:t>
            </a:r>
          </a:p>
          <a:p>
            <a:pPr lvl="1"/>
            <a:r>
              <a:rPr lang="en-US" dirty="0" smtClean="0"/>
              <a:t>Restricted </a:t>
            </a:r>
            <a:r>
              <a:rPr lang="en-US" dirty="0" err="1" smtClean="0"/>
              <a:t>Boltzman</a:t>
            </a:r>
            <a:r>
              <a:rPr lang="en-US" dirty="0" smtClean="0"/>
              <a:t> Machine as building blocks</a:t>
            </a:r>
          </a:p>
          <a:p>
            <a:pPr lvl="1"/>
            <a:r>
              <a:rPr lang="en-US" dirty="0" smtClean="0"/>
              <a:t>Unsupervised training</a:t>
            </a:r>
          </a:p>
          <a:p>
            <a:pPr lvl="1"/>
            <a:r>
              <a:rPr lang="en-US" dirty="0" smtClean="0"/>
              <a:t>Supervised training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sz="2000" dirty="0"/>
          </a:p>
        </p:txBody>
      </p:sp>
      <p:sp>
        <p:nvSpPr>
          <p:cNvPr id="4" name="AutoShape 2" descr="data:image/jpeg;base64,/9j/4AAQSkZJRgABAQAAAQABAAD/2wCEAAkGBwgHBgkIBwgKCgkLDRYPDQwMDRsUFRAWIB0iIiAdHx8kKDQsJCYxJx8fLT0tMTU3Ojo6Iys/RD84QzQ5OjcBCgoKDQwNGg8PGjclHyU3Nzc3Nzc3Nzc3Nzc3Nzc3Nzc3Nzc3Nzc3Nzc3Nzc3Nzc3Nzc3Nzc3Nzc3Nzc3Nzc3N//AABEIAKAAoAMBIgACEQEDEQH/xAAcAAABBAMBAAAAAAAAAAAAAAAABQYHCAECBAP/xABMEAABAwIBBAwMBAMECwAAAAABAAIDBAURBgchMRITFEFRVGFxcoGy0RUiMzU2UnORkpOhsTJCU8EWI/BDRHThFyQmRWJjgpSzwtL/xAAbAQABBQEBAAAAAAAAAAAAAAAAAQIEBQYDB//EADERAAIBAwEFBgYBBQAAAAAAAAABAgMEEQUSITFBUQYUcZGhsRMWM1Nh4cEiIzRCUv/aAAwDAQACEQMRAD8AnFecszIhi7Ryr0TFztzyw5IXB0Mjo3BrcHMcQR47dRCAHablTjW5Y8JU/rfVVN3dW8eq/wDuH96zu+t49VfPd3oDBbHwlT+t9UeEqf1vqqnbvrePVXz3d6N31vHqr57u9AYLY+Eqf1vqjwnT+t9VU7d9bx6q+e7vWN3VvHqv57u9AYLax18LzgCuppBGIVSbderjbq+nrIqyqe6GRr9i6ZxDgNYIJw0jQrP5NXSG622CqgeHRzMD2nHWCgBWe9rBi4rkdcoAcC5NHOnlGbHYJ3QPAqpv5UOn8x3+oYnqVet31x119YeU1D+9AFsvCVP631R4Sp/W+qqdu+t49VfPd3o3fW8eqvnu70Bgtj4Sp/W+qPCVP631VTt31vHqr57u9G763j1V893egMFsfCVP631WRcoCcAVU3d9bx6q+e7vWklfXCNxFfVg4H+8P70AW/jkbIMW763SJklI6Sy0jnuLjtLNJ5gltAAdSYOeD0OuHRb22p/HUmDng9Drh0W9tqAK7LBOAxOgLKUsmmtflDbmvaHNNQ0FrtRCbKWymxy37hK22P9RnxBG2x/qM+IKedxUnFKf5TUbipOKU/wApvcs/8xU/tvzJnc5dSBttj/UZ8QQJGEgB7cTyqedxUnFKf5Te5Ydb6J7Sx9FTlrhgQYm6R7kvzDS/4fmHc5dSCuRS1mXyj2ulqLRO7TT/AMyHE62OJxHUe0FG+UVpfZbtLRO2RjHjQvdrcw6uvePMvGz3Ke0XGKupcNsjBGB1OBGGB5NR6lfwnGcVKPBkNrDwxzZ1L8bzlI6nieTT0OMYwOgvP4j1YAe9MwnAYk6ls5znuc6R2ye4lznHWTrJTpzfWXwldTVzsDqWkOJB1Pk3h1a/cudetGjTdSXBCwjtPCGltsf6jPiCNui/UZ8QU97mp+Lw/LCNzQcXh+WFR/MNP7b8yX3OXUgTbov1GfEEbbH+oz4gp73NBxeH5YWk1NBtMn8iH8J/sxwJY9oKbaWw/MR2cks5IKWkvkn9Eog8hH0QiXyT+iVoSGWsyO8yUnsWdkJeSDkd5kpPYM7IS8gQDqTBzweh1w6Le21P46kwc8HodcOi3ttQBXZbRSPhkZJE90cjCHNc04EEb4K1QgcS/kVd57xZBNV4OnikMT3DRs8MCDz4EYpeTPzYeYqj/FO7LU8FgdShGF1OMeGS1ovNNNghC56SshqzO2IgvglMUjcdLSP8iCoijJptcjruEDL6y+FLRuiBuNVR4vbgNLmfmH79SigEEYjUVPyiDLOzeBry/am4UtQTJBwAfmb1H6ELTaFebS+BLlvRBuqf+6ESGKSeaOGFpfLI4NY0b7idCmqwWuOzWmCijwJaMZHD87zrP9bwCZWbWy7bO+71DPEixjpsd9xHjO6gcOsqRVH12825qhF7lxH2tPC22CFyur4G3RltDsah0Dpy31WBwGnnJ+hXUqGUJQxtc95LTT4AmVnHvdbbxSUVDIYRUNc+SRv4sAQMAd7Wnqo4zqecbb7CTtNVlo0Izu4qSzx9jhcvFPcMgDAADUFrL5J/RK3Wkvkn9ErblWWsyO8yUnsGdkJeSDkd5kpPYM7IS8gQDqTBzweh1w6Le21P46kwc8HodcOi3ttQBXZCEIHEm5sPMVT/AIp3ZangmlmyhkZk9I+Rpa2aoc6Mn8wwAx5sQU7Vg9Uad3Px/gtaH00AUa0978C5eXHb34Uc9RsJsToboGD+r7EqSgoYyuY5uU9yD2kYzbIAjWCBp5lN0OnCrKpTnwaOd1JxSaJnSPlTZGX21mn2TWTsds4ZD+R3+YJSXm+vnhG3bhqH41VIMMSdL4949Wo9XCnYq6pGrZXGFxR1i1VhlnPb6OG30UFHTDCKFga3hPKeU6Si4VkFvopauqdsYYm7J3CeQcpXQo2zj3vdNWLTA4GGAh05B/FJvN6vueRdbK2le3GHw4sSrNU4GchLhPdMtKutqvKS0khwGpo2cYDRyAaFJCjHNhFI6/1Ewa4xspHNc/DQCXsIHPoKk5d9bUVc4jySGW2djLBRxnU85W32EnaapHUc51Gu3fbX7E7HapBjhox2Q0JNE/zF4P2C6+mMhaS+Sf0St1pL5J/RK2pWFrMjvMlJ7BnZCXkg5HeZKT2DOyEvIEA6kwc8HodcOi3ttT+OpMHPB6HXDot7bUAV2XfYIIqm90MFRGJIpJ2tex2pw4CuBetLUS0lTFUwO2MsTg5hwxwITZpuLSHLiid2MbGxrGNaxrRgGtGAHMFlRH/Gt/44PlN7kfxpf+OD5Te5ZR6Bct5cl6lgruC5EuJpZyqWndYHVZhjNTHJGxsuHjBpdpGPAmh/Gl/44PlN7lyXPKS7XSkdSV1SJIXOa4tEYGkHEbyk2ej3FvWjUclhcRlS5hOLWDmstyltFzhroNcZ8ZvrtOtv9cAU10lVDW0sNVTPD4ZmhzHDfBUDpWtmUl1tdKKWiqthCHFwaWB2GOvWp+p6b3tRcHiS9jjQrfD3MlDKm9NsdokqW4Gof4kDTvuO/wAwGnqUMvc5znPe4ue4lznO1uJ1kruu13rrxLHJcJ9tdE0tZ4oAGJxOrmHuXCuunWKtKWy97fEbWq/ElkmvJylp6SyUbaaFkQdCxztiMNk4gEk8JSkohgyxvsEEcMVW0RxtDWjamnADQN5b/wAbZQccb8lvcqWtodzUqOe0t/iSo3UIpLBLa5LnRUlfRvhrYI54wC4NeMcDhrHAeVRf/G2UHHG/Jb3LDstb8WkGsbgRgf5Te5JT0O5pzUlJbvEJXUGsYG3ES6JhJxJaD9ES+Sf0StmtDWho1AYLWXyT+iVqyvLWZHeZKT2DOyEvJByO8yUnsGdkJeQIB1Jg54PQ64dFvban8dSYOeD0OuHRb22oArshCU8mSBlFbSSAN0NTZy2YtjkstITMD6p9yMDwH3KftWgrCzr7Qr7fr+ib3P8AJAWB4D7lnYn1T7lPi2Z+NuvWEq7Qpv6fr+gdpjmQAhB0kk4azp4ULRLgQnxBGGOpCcOQJ/2rouaTsOTKs/h05TxwWRYrLwN7A8B9yMDwH3KfULP/ADEvt+v6Jnc/yQFgeA+5GB9U+5T6sP8AJv04eKfslj2gUml8P1/QjtMLOSA1pL5J/RKxB5CPoj7LMvkn9ErRkItZkd5kpPYM7IS8kHI7zJSewZ2Ql5AgHUmDng9Drh0W9tqfx1Jg54PQ64dFvbagCuyAcNOJHMhCBxLGb6vnrsn/APWpHSPglMQeTiS3AEYnkxw6k5Uz82HmKp/xTuy1PBYLU4qN3NJcy2oPNNAmXnMuNVSUlJTU0r4m1DnbYWHAuAA0Y8GlPRMDOr/uznl/9V00iKleQyuvsNuHimxgoQhbkqwWWucwhzHuY4HQ5pwI5isIQBMmR9dNcsnKOqqnF8pDmOedbti4txPKcEspuZvfRKjH/FL/AOV6ca8+vYqNzUS6st6TzBAmHnQuNTA6ioYJnxxSse+TYHAvwIAB5NafijjOp5xtvsJO01S9FipXkU119jnctqnuGStJfJv6JW60l8k/olbYqy1mR3mSk9gzshLyQcjvMlJ7BnZCXkCAdSYOeD0OuHRb22p/JjZ3IXS5G3PYjHYw7M8zSCfoCgCuKEIQOJJzWyh1rrYcfGZUB3UWjuT0UP5G3ptku+2Tkiknbtc+H5dOh3V9ieBS9G9ksbZInNexwxa5pxBHCCsbrVvKncupykWVtNOGDZIGWOT7r9QMbA9rKqB2yiL8di7HQWnvS+hVdCvOhUVSHFHeUVJYZB9dZ7lb3EVlDPFhrdsdk33jEJO26L9RnxBWBxI1IOnXrWgh2i3f1U/Uhuz6MgBj2SODY3Bzjqa04k9SW7Tkvd7o8bVSSQxHXNUNLGj36T1BTIDhoGgciE2p2hk1/bhh/lixtFzZx2e3R2m2QUMLiWwt2OJ1uOsnrJK7EIWenNzk5S4smJJLCBRpnRla69UcIOmKmLj/ANTj/wDKkOvraa3Ur6qslbFCzW5x18g4SoZvtzfeLrPXPbsBI7BjPVYNDR7v3V7oNvJ1nWa3Je5Fu5rZ2TgWkvkn9ErdayNLmOa0YucCAOFawri1eR3mSk9gzshLyRclYnQ2emY4YFsTQRy4JaQICTr3RMrqGWCRuyY9pa4cIOgpRWHDEYIAqVlBZp7Ddqi3VDHDanfy3HU9n5XD+taTlZDL/Imlyko96KqjBMM4biWHgPC074UAX2yV9hrTSXKAxuJ8R4HiyDhaf21oFE7fxSrZcoLnZfFoqj+TjiYJBsmHq3urBJSEydONSOzNZQ5Np5RItvzi0r9i24UUsR33wkPb7jgfulynyvsE4BFzhix3pwY/uFDyFVVdEtZvMcrwO8bqoicYLtbagbKC40cg4WTsP7roFRARiJ4iOR4UCOY134mg84WNqi/TZ8IUZ9nqXKb8jp3yXQns1VONdRDh7QLnmvFqgGM9zoo+lUMH7qDNqj/TZ8IWWta38LQOYIXZ6lzm/JB3yXQmKoywsEAJ8IxS4b0AMn2CQLnnGj2JZa6F5O9LUnAfCNPvIUfIUqjotrTeWs+JzldVHuOy6XSuus4muFQ+Z7fwg4BrOYDQFxoQrWMVFYitxHbbeWCcmQGT8l/yip2bEmlpntmndvaDi1vWfoCvDJbJO55TTtbRxmOmxwfVPHijm9Y8g6yrC5H5LUeTtvZS0serS57tLnuOsk/1wbycILtFCIYGtw3l0LAGAWUCAhCEAYc0EaQke95PUF4pXwVtNHNG7W17cdPDz8qWUIAgzKLNBLE58tjqfF3oKjThyB+v34phXLJa/WvZbttVQ1o/PGNsaRw4tx+qte5rXaxiueSjgk/E0e5AFP3Oa15YTg8a2nQfctlaytyattYMKikglH/MjDvukWpzbZOTnE2mlG/4sex+yBclbd9CsM/NVk67+4Ac0jh+68v9EuTvE3/Of3oDJX5CsE3NNk6047jceeZ/evZmazJxuu2xu6TnH90BkrudGtZga6ofsKdrpn+rE0uPuCstS5vMnqYgx2mkBHDED90t0tioqZobDBGwDea0BAZK32vIfKO5vaIrc+GM/wBpUODB7vxfRSLk1mipYXNmvMpq3jTtQGxiHIRrd16ORSzHTRM/C0L2AA1IEOK32ynooWRwRMjYwYNa1oAA5l2gYallCABCEI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wgHBgkIBwgKCgkLDRYPDQwMDRsUFRAWIB0iIiAdHx8kKDQsJCYxJx8fLT0tMTU3Ojo6Iys/RD84QzQ5OjcBCgoKDQwNGg8PGjclHyU3Nzc3Nzc3Nzc3Nzc3Nzc3Nzc3Nzc3Nzc3Nzc3Nzc3Nzc3Nzc3Nzc3Nzc3Nzc3Nzc3N//AABEIAKAAoAMBIgACEQEDEQH/xAAcAAABBAMBAAAAAAAAAAAAAAAABQYHCAECBAP/xABMEAABAwIBBAwMBAMECwAAAAABAAIDBAURBgchMRITFEFRVGFxcoGy0RUiMzU2UnORkpOhsTJCU8EWI/BDRHThFyQmRWJjgpSzwtL/xAAbAQABBQEBAAAAAAAAAAAAAAAAAQIEBQYDB//EADERAAIBAwEFBgYBBQAAAAAAAAABAgMEEQUSITFBUQYUcZGhsRMWM1Nh4cEiIzRCUv/aAAwDAQACEQMRAD8AnFecszIhi7Ryr0TFztzyw5IXB0Mjo3BrcHMcQR47dRCAHablTjW5Y8JU/rfVVN3dW8eq/wDuH96zu+t49VfPd3oDBbHwlT+t9UeEqf1vqqnbvrePVXz3d6N31vHqr57u9AYLY+Eqf1vqjwnT+t9VU7d9bx6q+e7vWN3VvHqv57u9AYLax18LzgCuppBGIVSbderjbq+nrIqyqe6GRr9i6ZxDgNYIJw0jQrP5NXSG622CqgeHRzMD2nHWCgBWe9rBi4rkdcoAcC5NHOnlGbHYJ3QPAqpv5UOn8x3+oYnqVet31x119YeU1D+9AFsvCVP631R4Sp/W+qqdu+t49VfPd3o3fW8eqvnu70Bgtj4Sp/W+qPCVP631VTt31vHqr57u9G763j1V893egMFsfCVP631WRcoCcAVU3d9bx6q+e7vWklfXCNxFfVg4H+8P70AW/jkbIMW763SJklI6Sy0jnuLjtLNJ5gltAAdSYOeD0OuHRb22p/HUmDng9Drh0W9tqAK7LBOAxOgLKUsmmtflDbmvaHNNQ0FrtRCbKWymxy37hK22P9RnxBG2x/qM+IKedxUnFKf5TUbipOKU/wApvcs/8xU/tvzJnc5dSBttj/UZ8QQJGEgB7cTyqedxUnFKf5Te5Ydb6J7Sx9FTlrhgQYm6R7kvzDS/4fmHc5dSCuRS1mXyj2ulqLRO7TT/AMyHE62OJxHUe0FG+UVpfZbtLRO2RjHjQvdrcw6uvePMvGz3Ke0XGKupcNsjBGB1OBGGB5NR6lfwnGcVKPBkNrDwxzZ1L8bzlI6nieTT0OMYwOgvP4j1YAe9MwnAYk6ls5znuc6R2ye4lznHWTrJTpzfWXwldTVzsDqWkOJB1Pk3h1a/cudetGjTdSXBCwjtPCGltsf6jPiCNui/UZ8QU97mp+Lw/LCNzQcXh+WFR/MNP7b8yX3OXUgTbov1GfEEbbH+oz4gp73NBxeH5YWk1NBtMn8iH8J/sxwJY9oKbaWw/MR2cks5IKWkvkn9Eog8hH0QiXyT+iVoSGWsyO8yUnsWdkJeSDkd5kpPYM7IS8gQDqTBzweh1w6Le21P46kwc8HodcOi3ttQBXZbRSPhkZJE90cjCHNc04EEb4K1QgcS/kVd57xZBNV4OnikMT3DRs8MCDz4EYpeTPzYeYqj/FO7LU8FgdShGF1OMeGS1ovNNNghC56SshqzO2IgvglMUjcdLSP8iCoijJptcjruEDL6y+FLRuiBuNVR4vbgNLmfmH79SigEEYjUVPyiDLOzeBry/am4UtQTJBwAfmb1H6ELTaFebS+BLlvRBuqf+6ESGKSeaOGFpfLI4NY0b7idCmqwWuOzWmCijwJaMZHD87zrP9bwCZWbWy7bO+71DPEixjpsd9xHjO6gcOsqRVH12825qhF7lxH2tPC22CFyur4G3RltDsah0Dpy31WBwGnnJ+hXUqGUJQxtc95LTT4AmVnHvdbbxSUVDIYRUNc+SRv4sAQMAd7Wnqo4zqecbb7CTtNVlo0Izu4qSzx9jhcvFPcMgDAADUFrL5J/RK3Wkvkn9ErblWWsyO8yUnsGdkJeSDkd5kpPYM7IS8gQDqTBzweh1w6Le21P46kwc8HodcOi3ttQBXZCEIHEm5sPMVT/AIp3ZangmlmyhkZk9I+Rpa2aoc6Mn8wwAx5sQU7Vg9Uad3Px/gtaH00AUa0978C5eXHb34Uc9RsJsToboGD+r7EqSgoYyuY5uU9yD2kYzbIAjWCBp5lN0OnCrKpTnwaOd1JxSaJnSPlTZGX21mn2TWTsds4ZD+R3+YJSXm+vnhG3bhqH41VIMMSdL4949Wo9XCnYq6pGrZXGFxR1i1VhlnPb6OG30UFHTDCKFga3hPKeU6Si4VkFvopauqdsYYm7J3CeQcpXQo2zj3vdNWLTA4GGAh05B/FJvN6vueRdbK2le3GHw4sSrNU4GchLhPdMtKutqvKS0khwGpo2cYDRyAaFJCjHNhFI6/1Ewa4xspHNc/DQCXsIHPoKk5d9bUVc4jySGW2djLBRxnU85W32EnaapHUc51Gu3fbX7E7HapBjhox2Q0JNE/zF4P2C6+mMhaS+Sf0St1pL5J/RK2pWFrMjvMlJ7BnZCXkg5HeZKT2DOyEvIEA6kwc8HodcOi3ttT+OpMHPB6HXDot7bUAV2XfYIIqm90MFRGJIpJ2tex2pw4CuBetLUS0lTFUwO2MsTg5hwxwITZpuLSHLiid2MbGxrGNaxrRgGtGAHMFlRH/Gt/44PlN7kfxpf+OD5Te5ZR6Bct5cl6lgruC5EuJpZyqWndYHVZhjNTHJGxsuHjBpdpGPAmh/Gl/44PlN7lyXPKS7XSkdSV1SJIXOa4tEYGkHEbyk2ej3FvWjUclhcRlS5hOLWDmstyltFzhroNcZ8ZvrtOtv9cAU10lVDW0sNVTPD4ZmhzHDfBUDpWtmUl1tdKKWiqthCHFwaWB2GOvWp+p6b3tRcHiS9jjQrfD3MlDKm9NsdokqW4Gof4kDTvuO/wAwGnqUMvc5znPe4ue4lznO1uJ1kruu13rrxLHJcJ9tdE0tZ4oAGJxOrmHuXCuunWKtKWy97fEbWq/ElkmvJylp6SyUbaaFkQdCxztiMNk4gEk8JSkohgyxvsEEcMVW0RxtDWjamnADQN5b/wAbZQccb8lvcqWtodzUqOe0t/iSo3UIpLBLa5LnRUlfRvhrYI54wC4NeMcDhrHAeVRf/G2UHHG/Jb3LDstb8WkGsbgRgf5Te5JT0O5pzUlJbvEJXUGsYG3ES6JhJxJaD9ES+Sf0StmtDWho1AYLWXyT+iVqyvLWZHeZKT2DOyEvJByO8yUnsGdkJeQIB1Jg54PQ64dFvban8dSYOeD0OuHRb22oArshCU8mSBlFbSSAN0NTZy2YtjkstITMD6p9yMDwH3KftWgrCzr7Qr7fr+ib3P8AJAWB4D7lnYn1T7lPi2Z+NuvWEq7Qpv6fr+gdpjmQAhB0kk4azp4ULRLgQnxBGGOpCcOQJ/2rouaTsOTKs/h05TxwWRYrLwN7A8B9yMDwH3KfULP/ADEvt+v6Jnc/yQFgeA+5GB9U+5T6sP8AJv04eKfslj2gUml8P1/QjtMLOSA1pL5J/RKxB5CPoj7LMvkn9ErRkItZkd5kpPYM7IS8kHI7zJSewZ2Ql5AgHUmDng9Drh0W9tqfx1Jg54PQ64dFvbagCuyAcNOJHMhCBxLGb6vnrsn/APWpHSPglMQeTiS3AEYnkxw6k5Uz82HmKp/xTuy1PBYLU4qN3NJcy2oPNNAmXnMuNVSUlJTU0r4m1DnbYWHAuAA0Y8GlPRMDOr/uznl/9V00iKleQyuvsNuHimxgoQhbkqwWWucwhzHuY4HQ5pwI5isIQBMmR9dNcsnKOqqnF8pDmOedbti4txPKcEspuZvfRKjH/FL/AOV6ca8+vYqNzUS6st6TzBAmHnQuNTA6ioYJnxxSse+TYHAvwIAB5NafijjOp5xtvsJO01S9FipXkU119jnctqnuGStJfJv6JW60l8k/olbYqy1mR3mSk9gzshLyQcjvMlJ7BnZCXkCAdSYOeD0OuHRb22p/JjZ3IXS5G3PYjHYw7M8zSCfoCgCuKEIQOJJzWyh1rrYcfGZUB3UWjuT0UP5G3ptku+2Tkiknbtc+H5dOh3V9ieBS9G9ksbZInNexwxa5pxBHCCsbrVvKncupykWVtNOGDZIGWOT7r9QMbA9rKqB2yiL8di7HQWnvS+hVdCvOhUVSHFHeUVJYZB9dZ7lb3EVlDPFhrdsdk33jEJO26L9RnxBWBxI1IOnXrWgh2i3f1U/Uhuz6MgBj2SODY3Bzjqa04k9SW7Tkvd7o8bVSSQxHXNUNLGj36T1BTIDhoGgciE2p2hk1/bhh/lixtFzZx2e3R2m2QUMLiWwt2OJ1uOsnrJK7EIWenNzk5S4smJJLCBRpnRla69UcIOmKmLj/ANTj/wDKkOvraa3Ur6qslbFCzW5x18g4SoZvtzfeLrPXPbsBI7BjPVYNDR7v3V7oNvJ1nWa3Je5Fu5rZ2TgWkvkn9ErdayNLmOa0YucCAOFawri1eR3mSk9gzshLyRclYnQ2emY4YFsTQRy4JaQICTr3RMrqGWCRuyY9pa4cIOgpRWHDEYIAqVlBZp7Ddqi3VDHDanfy3HU9n5XD+taTlZDL/Imlyko96KqjBMM4biWHgPC074UAX2yV9hrTSXKAxuJ8R4HiyDhaf21oFE7fxSrZcoLnZfFoqj+TjiYJBsmHq3urBJSEydONSOzNZQ5Np5RItvzi0r9i24UUsR33wkPb7jgfulynyvsE4BFzhix3pwY/uFDyFVVdEtZvMcrwO8bqoicYLtbagbKC40cg4WTsP7roFRARiJ4iOR4UCOY134mg84WNqi/TZ8IUZ9nqXKb8jp3yXQns1VONdRDh7QLnmvFqgGM9zoo+lUMH7qDNqj/TZ8IWWta38LQOYIXZ6lzm/JB3yXQmKoywsEAJ8IxS4b0AMn2CQLnnGj2JZa6F5O9LUnAfCNPvIUfIUqjotrTeWs+JzldVHuOy6XSuus4muFQ+Z7fwg4BrOYDQFxoQrWMVFYitxHbbeWCcmQGT8l/yip2bEmlpntmndvaDi1vWfoCvDJbJO55TTtbRxmOmxwfVPHijm9Y8g6yrC5H5LUeTtvZS0serS57tLnuOsk/1wbycILtFCIYGtw3l0LAGAWUCAhCEAYc0EaQke95PUF4pXwVtNHNG7W17cdPDz8qWUIAgzKLNBLE58tjqfF3oKjThyB+v34phXLJa/WvZbttVQ1o/PGNsaRw4tx+qte5rXaxiueSjgk/E0e5AFP3Oa15YTg8a2nQfctlaytyattYMKikglH/MjDvukWpzbZOTnE2mlG/4sex+yBclbd9CsM/NVk67+4Ac0jh+68v9EuTvE3/Of3oDJX5CsE3NNk6047jceeZ/evZmazJxuu2xu6TnH90BkrudGtZga6ofsKdrpn+rE0uPuCstS5vMnqYgx2mkBHDED90t0tioqZobDBGwDea0BAZK32vIfKO5vaIrc+GM/wBpUODB7vxfRSLk1mipYXNmvMpq3jTtQGxiHIRrd16ORSzHTRM/C0L2AA1IEOK32ynooWRwRMjYwYNa1oAA5l2gYallCABCEIA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3" name="Picture 5" descr="C:\Users\Nguyen\Desktop\mizzou_logo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2"/>
            <a:ext cx="612774" cy="612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685800" y="612776"/>
            <a:ext cx="8077200" cy="0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 txBox="1">
            <a:spLocks/>
          </p:cNvSpPr>
          <p:nvPr/>
        </p:nvSpPr>
        <p:spPr>
          <a:xfrm>
            <a:off x="961644" y="7937"/>
            <a:ext cx="8182356" cy="604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smtClean="0"/>
              <a:t>Background</a:t>
            </a:r>
            <a:endParaRPr lang="en-US" b="1" dirty="0"/>
          </a:p>
        </p:txBody>
      </p:sp>
      <p:sp>
        <p:nvSpPr>
          <p:cNvPr id="2" name="Rounded Rectangle 1"/>
          <p:cNvSpPr/>
          <p:nvPr/>
        </p:nvSpPr>
        <p:spPr>
          <a:xfrm>
            <a:off x="5715000" y="5791200"/>
            <a:ext cx="2438400" cy="6858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ysClr val="windowText" lastClr="000000"/>
                </a:solidFill>
              </a:rPr>
              <a:t>Data</a:t>
            </a:r>
            <a:endParaRPr lang="en-US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699234" y="4495800"/>
            <a:ext cx="2438400" cy="6858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ysClr val="windowText" lastClr="000000"/>
                </a:solidFill>
              </a:rPr>
              <a:t>Hiddent</a:t>
            </a:r>
            <a:r>
              <a:rPr lang="en-US" sz="2000" b="1" dirty="0" smtClean="0">
                <a:solidFill>
                  <a:sysClr val="windowText" lastClr="000000"/>
                </a:solidFill>
              </a:rPr>
              <a:t> Layer 1</a:t>
            </a:r>
            <a:endParaRPr lang="en-US" sz="2000" b="1" dirty="0">
              <a:solidFill>
                <a:sysClr val="windowText" lastClr="00000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715000" y="3276600"/>
            <a:ext cx="2438400" cy="6858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ysClr val="windowText" lastClr="000000"/>
                </a:solidFill>
              </a:rPr>
              <a:t>Hiddent</a:t>
            </a:r>
            <a:r>
              <a:rPr lang="en-US" sz="2000" b="1" dirty="0" smtClean="0">
                <a:solidFill>
                  <a:sysClr val="windowText" lastClr="000000"/>
                </a:solidFill>
              </a:rPr>
              <a:t> Layer 2</a:t>
            </a:r>
            <a:endParaRPr lang="en-US" sz="2000" b="1" dirty="0">
              <a:solidFill>
                <a:sysClr val="windowText" lastClr="00000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717628" y="1981200"/>
            <a:ext cx="2438400" cy="6858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ysClr val="windowText" lastClr="000000"/>
                </a:solidFill>
              </a:rPr>
              <a:t>Hiddent</a:t>
            </a:r>
            <a:r>
              <a:rPr lang="en-US" sz="2000" b="1" dirty="0" smtClean="0">
                <a:solidFill>
                  <a:sysClr val="windowText" lastClr="000000"/>
                </a:solidFill>
              </a:rPr>
              <a:t> Layer 3</a:t>
            </a:r>
            <a:endParaRPr lang="en-US" sz="2400" b="1" dirty="0">
              <a:solidFill>
                <a:sysClr val="windowText" lastClr="00000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6400800" y="5181600"/>
            <a:ext cx="0" cy="60960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6400800" y="3962400"/>
            <a:ext cx="0" cy="53340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7620000" y="5181600"/>
            <a:ext cx="0" cy="609600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7620000" y="3962400"/>
            <a:ext cx="0" cy="533400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12" idx="0"/>
          </p:cNvCxnSpPr>
          <p:nvPr/>
        </p:nvCxnSpPr>
        <p:spPr>
          <a:xfrm flipH="1">
            <a:off x="6934200" y="2667000"/>
            <a:ext cx="2628" cy="609600"/>
          </a:xfrm>
          <a:prstGeom prst="straightConnector1">
            <a:avLst/>
          </a:prstGeom>
          <a:ln w="381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" name="TextBox 2048"/>
          <p:cNvSpPr txBox="1"/>
          <p:nvPr/>
        </p:nvSpPr>
        <p:spPr>
          <a:xfrm>
            <a:off x="7990489" y="5255567"/>
            <a:ext cx="619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W1</a:t>
            </a:r>
            <a:endParaRPr lang="en-US" sz="24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7990489" y="3998267"/>
            <a:ext cx="619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W2</a:t>
            </a:r>
            <a:endParaRPr lang="en-US" sz="2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7990489" y="2740967"/>
            <a:ext cx="619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W3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2028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1644" y="7937"/>
            <a:ext cx="8182356" cy="604839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/>
              <a:t>Problem </a:t>
            </a:r>
            <a:r>
              <a:rPr lang="en-US" b="1" dirty="0" smtClean="0"/>
              <a:t>formulation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6096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Input</a:t>
            </a:r>
            <a:r>
              <a:rPr lang="en-US" dirty="0"/>
              <a:t>: a </a:t>
            </a:r>
            <a:r>
              <a:rPr lang="en-US" dirty="0" smtClean="0"/>
              <a:t>protein sequence</a:t>
            </a:r>
          </a:p>
          <a:p>
            <a:pPr lvl="1"/>
            <a:r>
              <a:rPr lang="en-US" dirty="0" smtClean="0"/>
              <a:t>Ex: </a:t>
            </a:r>
            <a:r>
              <a:rPr lang="en-US" i="1" dirty="0"/>
              <a:t>&gt;T0738 BA0019A, , 249 residues</a:t>
            </a:r>
          </a:p>
          <a:p>
            <a:pPr marL="148590" lvl="1" indent="0">
              <a:buNone/>
            </a:pPr>
            <a:r>
              <a:rPr lang="en-US" i="1" dirty="0" smtClean="0"/>
              <a:t>MNLVQDKVTIITGGTRGIGFAAAKIFIDNGAKVSIFGETQEE…</a:t>
            </a:r>
            <a:endParaRPr lang="en-US" sz="5200" i="1" dirty="0"/>
          </a:p>
          <a:p>
            <a:r>
              <a:rPr lang="en-US" dirty="0" smtClean="0"/>
              <a:t>Output</a:t>
            </a:r>
            <a:r>
              <a:rPr lang="en-US" dirty="0"/>
              <a:t>: </a:t>
            </a:r>
            <a:r>
              <a:rPr lang="en-US" dirty="0" smtClean="0"/>
              <a:t>pool of predicted models 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Proposed </a:t>
            </a:r>
            <a:r>
              <a:rPr lang="en-US" dirty="0"/>
              <a:t>Solution</a:t>
            </a:r>
          </a:p>
          <a:p>
            <a:pPr lvl="1"/>
            <a:r>
              <a:rPr lang="en-US" dirty="0" smtClean="0"/>
              <a:t>Evolutionary information: Alignments, Scores</a:t>
            </a:r>
            <a:endParaRPr lang="en-US" dirty="0"/>
          </a:p>
          <a:p>
            <a:pPr lvl="1"/>
            <a:r>
              <a:rPr lang="en-US" dirty="0" smtClean="0"/>
              <a:t>Deep Belief Network</a:t>
            </a:r>
            <a:endParaRPr lang="en-US" dirty="0"/>
          </a:p>
          <a:p>
            <a:pPr lvl="1"/>
            <a:r>
              <a:rPr lang="en-US" dirty="0"/>
              <a:t>Distance matrix to represent protein 3D model</a:t>
            </a:r>
          </a:p>
          <a:p>
            <a:pPr lvl="1"/>
            <a:r>
              <a:rPr lang="en-US" dirty="0"/>
              <a:t>Use CASP data &amp; Proteins from Protein Data </a:t>
            </a:r>
            <a:r>
              <a:rPr lang="en-US" dirty="0" smtClean="0"/>
              <a:t>Bank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sz="2000" dirty="0"/>
          </a:p>
        </p:txBody>
      </p:sp>
      <p:sp>
        <p:nvSpPr>
          <p:cNvPr id="4" name="AutoShape 2" descr="data:image/jpeg;base64,/9j/4AAQSkZJRgABAQAAAQABAAD/2wCEAAkGBwgHBgkIBwgKCgkLDRYPDQwMDRsUFRAWIB0iIiAdHx8kKDQsJCYxJx8fLT0tMTU3Ojo6Iys/RD84QzQ5OjcBCgoKDQwNGg8PGjclHyU3Nzc3Nzc3Nzc3Nzc3Nzc3Nzc3Nzc3Nzc3Nzc3Nzc3Nzc3Nzc3Nzc3Nzc3Nzc3Nzc3N//AABEIAKAAoAMBIgACEQEDEQH/xAAcAAABBAMBAAAAAAAAAAAAAAAABQYHCAECBAP/xABMEAABAwIBBAwMBAMECwAAAAABAAIDBAURBgchMRITFEFRVGFxcoGy0RUiMzU2UnORkpOhsTJCU8EWI/BDRHThFyQmRWJjgpSzwtL/xAAbAQABBQEBAAAAAAAAAAAAAAAAAQIEBQYDB//EADERAAIBAwEFBgYBBQAAAAAAAAABAgMEEQUSITFBUQYUcZGhsRMWM1Nh4cEiIzRCUv/aAAwDAQACEQMRAD8AnFecszIhi7Ryr0TFztzyw5IXB0Mjo3BrcHMcQR47dRCAHablTjW5Y8JU/rfVVN3dW8eq/wDuH96zu+t49VfPd3oDBbHwlT+t9UeEqf1vqqnbvrePVXz3d6N31vHqr57u9AYLY+Eqf1vqjwnT+t9VU7d9bx6q+e7vWN3VvHqv57u9AYLax18LzgCuppBGIVSbderjbq+nrIqyqe6GRr9i6ZxDgNYIJw0jQrP5NXSG622CqgeHRzMD2nHWCgBWe9rBi4rkdcoAcC5NHOnlGbHYJ3QPAqpv5UOn8x3+oYnqVet31x119YeU1D+9AFsvCVP631R4Sp/W+qqdu+t49VfPd3o3fW8eqvnu70Bgtj4Sp/W+qPCVP631VTt31vHqr57u9G763j1V893egMFsfCVP631WRcoCcAVU3d9bx6q+e7vWklfXCNxFfVg4H+8P70AW/jkbIMW763SJklI6Sy0jnuLjtLNJ5gltAAdSYOeD0OuHRb22p/HUmDng9Drh0W9tqAK7LBOAxOgLKUsmmtflDbmvaHNNQ0FrtRCbKWymxy37hK22P9RnxBG2x/qM+IKedxUnFKf5TUbipOKU/wApvcs/8xU/tvzJnc5dSBttj/UZ8QQJGEgB7cTyqedxUnFKf5Te5Ydb6J7Sx9FTlrhgQYm6R7kvzDS/4fmHc5dSCuRS1mXyj2ulqLRO7TT/AMyHE62OJxHUe0FG+UVpfZbtLRO2RjHjQvdrcw6uvePMvGz3Ke0XGKupcNsjBGB1OBGGB5NR6lfwnGcVKPBkNrDwxzZ1L8bzlI6nieTT0OMYwOgvP4j1YAe9MwnAYk6ls5znuc6R2ye4lznHWTrJTpzfWXwldTVzsDqWkOJB1Pk3h1a/cudetGjTdSXBCwjtPCGltsf6jPiCNui/UZ8QU97mp+Lw/LCNzQcXh+WFR/MNP7b8yX3OXUgTbov1GfEEbbH+oz4gp73NBxeH5YWk1NBtMn8iH8J/sxwJY9oKbaWw/MR2cks5IKWkvkn9Eog8hH0QiXyT+iVoSGWsyO8yUnsWdkJeSDkd5kpPYM7IS8gQDqTBzweh1w6Le21P46kwc8HodcOi3ttQBXZbRSPhkZJE90cjCHNc04EEb4K1QgcS/kVd57xZBNV4OnikMT3DRs8MCDz4EYpeTPzYeYqj/FO7LU8FgdShGF1OMeGS1ovNNNghC56SshqzO2IgvglMUjcdLSP8iCoijJptcjruEDL6y+FLRuiBuNVR4vbgNLmfmH79SigEEYjUVPyiDLOzeBry/am4UtQTJBwAfmb1H6ELTaFebS+BLlvRBuqf+6ESGKSeaOGFpfLI4NY0b7idCmqwWuOzWmCijwJaMZHD87zrP9bwCZWbWy7bO+71DPEixjpsd9xHjO6gcOsqRVH12825qhF7lxH2tPC22CFyur4G3RltDsah0Dpy31WBwGnnJ+hXUqGUJQxtc95LTT4AmVnHvdbbxSUVDIYRUNc+SRv4sAQMAd7Wnqo4zqecbb7CTtNVlo0Izu4qSzx9jhcvFPcMgDAADUFrL5J/RK3Wkvkn9ErblWWsyO8yUnsGdkJeSDkd5kpPYM7IS8gQDqTBzweh1w6Le21P46kwc8HodcOi3ttQBXZCEIHEm5sPMVT/AIp3ZangmlmyhkZk9I+Rpa2aoc6Mn8wwAx5sQU7Vg9Uad3Px/gtaH00AUa0978C5eXHb34Uc9RsJsToboGD+r7EqSgoYyuY5uU9yD2kYzbIAjWCBp5lN0OnCrKpTnwaOd1JxSaJnSPlTZGX21mn2TWTsds4ZD+R3+YJSXm+vnhG3bhqH41VIMMSdL4949Wo9XCnYq6pGrZXGFxR1i1VhlnPb6OG30UFHTDCKFga3hPKeU6Si4VkFvopauqdsYYm7J3CeQcpXQo2zj3vdNWLTA4GGAh05B/FJvN6vueRdbK2le3GHw4sSrNU4GchLhPdMtKutqvKS0khwGpo2cYDRyAaFJCjHNhFI6/1Ewa4xspHNc/DQCXsIHPoKk5d9bUVc4jySGW2djLBRxnU85W32EnaapHUc51Gu3fbX7E7HapBjhox2Q0JNE/zF4P2C6+mMhaS+Sf0St1pL5J/RK2pWFrMjvMlJ7BnZCXkg5HeZKT2DOyEvIEA6kwc8HodcOi3ttT+OpMHPB6HXDot7bUAV2XfYIIqm90MFRGJIpJ2tex2pw4CuBetLUS0lTFUwO2MsTg5hwxwITZpuLSHLiid2MbGxrGNaxrRgGtGAHMFlRH/Gt/44PlN7kfxpf+OD5Te5ZR6Bct5cl6lgruC5EuJpZyqWndYHVZhjNTHJGxsuHjBpdpGPAmh/Gl/44PlN7lyXPKS7XSkdSV1SJIXOa4tEYGkHEbyk2ej3FvWjUclhcRlS5hOLWDmstyltFzhroNcZ8ZvrtOtv9cAU10lVDW0sNVTPD4ZmhzHDfBUDpWtmUl1tdKKWiqthCHFwaWB2GOvWp+p6b3tRcHiS9jjQrfD3MlDKm9NsdokqW4Gof4kDTvuO/wAwGnqUMvc5znPe4ue4lznO1uJ1kruu13rrxLHJcJ9tdE0tZ4oAGJxOrmHuXCuunWKtKWy97fEbWq/ElkmvJylp6SyUbaaFkQdCxztiMNk4gEk8JSkohgyxvsEEcMVW0RxtDWjamnADQN5b/wAbZQccb8lvcqWtodzUqOe0t/iSo3UIpLBLa5LnRUlfRvhrYI54wC4NeMcDhrHAeVRf/G2UHHG/Jb3LDstb8WkGsbgRgf5Te5JT0O5pzUlJbvEJXUGsYG3ES6JhJxJaD9ES+Sf0StmtDWho1AYLWXyT+iVqyvLWZHeZKT2DOyEvJByO8yUnsGdkJeQIB1Jg54PQ64dFvban8dSYOeD0OuHRb22oArshCU8mSBlFbSSAN0NTZy2YtjkstITMD6p9yMDwH3KftWgrCzr7Qr7fr+ib3P8AJAWB4D7lnYn1T7lPi2Z+NuvWEq7Qpv6fr+gdpjmQAhB0kk4azp4ULRLgQnxBGGOpCcOQJ/2rouaTsOTKs/h05TxwWRYrLwN7A8B9yMDwH3KfULP/ADEvt+v6Jnc/yQFgeA+5GB9U+5T6sP8AJv04eKfslj2gUml8P1/QjtMLOSA1pL5J/RKxB5CPoj7LMvkn9ErRkItZkd5kpPYM7IS8kHI7zJSewZ2Ql5AgHUmDng9Drh0W9tqfx1Jg54PQ64dFvbagCuyAcNOJHMhCBxLGb6vnrsn/APWpHSPglMQeTiS3AEYnkxw6k5Uz82HmKp/xTuy1PBYLU4qN3NJcy2oPNNAmXnMuNVSUlJTU0r4m1DnbYWHAuAA0Y8GlPRMDOr/uznl/9V00iKleQyuvsNuHimxgoQhbkqwWWucwhzHuY4HQ5pwI5isIQBMmR9dNcsnKOqqnF8pDmOedbti4txPKcEspuZvfRKjH/FL/AOV6ca8+vYqNzUS6st6TzBAmHnQuNTA6ioYJnxxSse+TYHAvwIAB5NafijjOp5xtvsJO01S9FipXkU119jnctqnuGStJfJv6JW60l8k/olbYqy1mR3mSk9gzshLyQcjvMlJ7BnZCXkCAdSYOeD0OuHRb22p/JjZ3IXS5G3PYjHYw7M8zSCfoCgCuKEIQOJJzWyh1rrYcfGZUB3UWjuT0UP5G3ptku+2Tkiknbtc+H5dOh3V9ieBS9G9ksbZInNexwxa5pxBHCCsbrVvKncupykWVtNOGDZIGWOT7r9QMbA9rKqB2yiL8di7HQWnvS+hVdCvOhUVSHFHeUVJYZB9dZ7lb3EVlDPFhrdsdk33jEJO26L9RnxBWBxI1IOnXrWgh2i3f1U/Uhuz6MgBj2SODY3Bzjqa04k9SW7Tkvd7o8bVSSQxHXNUNLGj36T1BTIDhoGgciE2p2hk1/bhh/lixtFzZx2e3R2m2QUMLiWwt2OJ1uOsnrJK7EIWenNzk5S4smJJLCBRpnRla69UcIOmKmLj/ANTj/wDKkOvraa3Ur6qslbFCzW5x18g4SoZvtzfeLrPXPbsBI7BjPVYNDR7v3V7oNvJ1nWa3Je5Fu5rZ2TgWkvkn9ErdayNLmOa0YucCAOFawri1eR3mSk9gzshLyRclYnQ2emY4YFsTQRy4JaQICTr3RMrqGWCRuyY9pa4cIOgpRWHDEYIAqVlBZp7Ddqi3VDHDanfy3HU9n5XD+taTlZDL/Imlyko96KqjBMM4biWHgPC074UAX2yV9hrTSXKAxuJ8R4HiyDhaf21oFE7fxSrZcoLnZfFoqj+TjiYJBsmHq3urBJSEydONSOzNZQ5Np5RItvzi0r9i24UUsR33wkPb7jgfulynyvsE4BFzhix3pwY/uFDyFVVdEtZvMcrwO8bqoicYLtbagbKC40cg4WTsP7roFRARiJ4iOR4UCOY134mg84WNqi/TZ8IUZ9nqXKb8jp3yXQns1VONdRDh7QLnmvFqgGM9zoo+lUMH7qDNqj/TZ8IWWta38LQOYIXZ6lzm/JB3yXQmKoywsEAJ8IxS4b0AMn2CQLnnGj2JZa6F5O9LUnAfCNPvIUfIUqjotrTeWs+JzldVHuOy6XSuus4muFQ+Z7fwg4BrOYDQFxoQrWMVFYitxHbbeWCcmQGT8l/yip2bEmlpntmndvaDi1vWfoCvDJbJO55TTtbRxmOmxwfVPHijm9Y8g6yrC5H5LUeTtvZS0serS57tLnuOsk/1wbycILtFCIYGtw3l0LAGAWUCAhCEAYc0EaQke95PUF4pXwVtNHNG7W17cdPDz8qWUIAgzKLNBLE58tjqfF3oKjThyB+v34phXLJa/WvZbttVQ1o/PGNsaRw4tx+qte5rXaxiueSjgk/E0e5AFP3Oa15YTg8a2nQfctlaytyattYMKikglH/MjDvukWpzbZOTnE2mlG/4sex+yBclbd9CsM/NVk67+4Ac0jh+68v9EuTvE3/Of3oDJX5CsE3NNk6047jceeZ/evZmazJxuu2xu6TnH90BkrudGtZga6ofsKdrpn+rE0uPuCstS5vMnqYgx2mkBHDED90t0tioqZobDBGwDea0BAZK32vIfKO5vaIrc+GM/wBpUODB7vxfRSLk1mipYXNmvMpq3jTtQGxiHIRrd16ORSzHTRM/C0L2AA1IEOK32ynooWRwRMjYwYNa1oAA5l2gYallCABCEI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wgHBgkIBwgKCgkLDRYPDQwMDRsUFRAWIB0iIiAdHx8kKDQsJCYxJx8fLT0tMTU3Ojo6Iys/RD84QzQ5OjcBCgoKDQwNGg8PGjclHyU3Nzc3Nzc3Nzc3Nzc3Nzc3Nzc3Nzc3Nzc3Nzc3Nzc3Nzc3Nzc3Nzc3Nzc3Nzc3Nzc3N//AABEIAKAAoAMBIgACEQEDEQH/xAAcAAABBAMBAAAAAAAAAAAAAAAABQYHCAECBAP/xABMEAABAwIBBAwMBAMECwAAAAABAAIDBAURBgchMRITFEFRVGFxcoGy0RUiMzU2UnORkpOhsTJCU8EWI/BDRHThFyQmRWJjgpSzwtL/xAAbAQABBQEBAAAAAAAAAAAAAAAAAQIEBQYDB//EADERAAIBAwEFBgYBBQAAAAAAAAABAgMEEQUSITFBUQYUcZGhsRMWM1Nh4cEiIzRCUv/aAAwDAQACEQMRAD8AnFecszIhi7Ryr0TFztzyw5IXB0Mjo3BrcHMcQR47dRCAHablTjW5Y8JU/rfVVN3dW8eq/wDuH96zu+t49VfPd3oDBbHwlT+t9UeEqf1vqqnbvrePVXz3d6N31vHqr57u9AYLY+Eqf1vqjwnT+t9VU7d9bx6q+e7vWN3VvHqv57u9AYLax18LzgCuppBGIVSbderjbq+nrIqyqe6GRr9i6ZxDgNYIJw0jQrP5NXSG622CqgeHRzMD2nHWCgBWe9rBi4rkdcoAcC5NHOnlGbHYJ3QPAqpv5UOn8x3+oYnqVet31x119YeU1D+9AFsvCVP631R4Sp/W+qqdu+t49VfPd3o3fW8eqvnu70Bgtj4Sp/W+qPCVP631VTt31vHqr57u9G763j1V893egMFsfCVP631WRcoCcAVU3d9bx6q+e7vWklfXCNxFfVg4H+8P70AW/jkbIMW763SJklI6Sy0jnuLjtLNJ5gltAAdSYOeD0OuHRb22p/HUmDng9Drh0W9tqAK7LBOAxOgLKUsmmtflDbmvaHNNQ0FrtRCbKWymxy37hK22P9RnxBG2x/qM+IKedxUnFKf5TUbipOKU/wApvcs/8xU/tvzJnc5dSBttj/UZ8QQJGEgB7cTyqedxUnFKf5Te5Ydb6J7Sx9FTlrhgQYm6R7kvzDS/4fmHc5dSCuRS1mXyj2ulqLRO7TT/AMyHE62OJxHUe0FG+UVpfZbtLRO2RjHjQvdrcw6uvePMvGz3Ke0XGKupcNsjBGB1OBGGB5NR6lfwnGcVKPBkNrDwxzZ1L8bzlI6nieTT0OMYwOgvP4j1YAe9MwnAYk6ls5znuc6R2ye4lznHWTrJTpzfWXwldTVzsDqWkOJB1Pk3h1a/cudetGjTdSXBCwjtPCGltsf6jPiCNui/UZ8QU97mp+Lw/LCNzQcXh+WFR/MNP7b8yX3OXUgTbov1GfEEbbH+oz4gp73NBxeH5YWk1NBtMn8iH8J/sxwJY9oKbaWw/MR2cks5IKWkvkn9Eog8hH0QiXyT+iVoSGWsyO8yUnsWdkJeSDkd5kpPYM7IS8gQDqTBzweh1w6Le21P46kwc8HodcOi3ttQBXZbRSPhkZJE90cjCHNc04EEb4K1QgcS/kVd57xZBNV4OnikMT3DRs8MCDz4EYpeTPzYeYqj/FO7LU8FgdShGF1OMeGS1ovNNNghC56SshqzO2IgvglMUjcdLSP8iCoijJptcjruEDL6y+FLRuiBuNVR4vbgNLmfmH79SigEEYjUVPyiDLOzeBry/am4UtQTJBwAfmb1H6ELTaFebS+BLlvRBuqf+6ESGKSeaOGFpfLI4NY0b7idCmqwWuOzWmCijwJaMZHD87zrP9bwCZWbWy7bO+71DPEixjpsd9xHjO6gcOsqRVH12825qhF7lxH2tPC22CFyur4G3RltDsah0Dpy31WBwGnnJ+hXUqGUJQxtc95LTT4AmVnHvdbbxSUVDIYRUNc+SRv4sAQMAd7Wnqo4zqecbb7CTtNVlo0Izu4qSzx9jhcvFPcMgDAADUFrL5J/RK3Wkvkn9ErblWWsyO8yUnsGdkJeSDkd5kpPYM7IS8gQDqTBzweh1w6Le21P46kwc8HodcOi3ttQBXZCEIHEm5sPMVT/AIp3ZangmlmyhkZk9I+Rpa2aoc6Mn8wwAx5sQU7Vg9Uad3Px/gtaH00AUa0978C5eXHb34Uc9RsJsToboGD+r7EqSgoYyuY5uU9yD2kYzbIAjWCBp5lN0OnCrKpTnwaOd1JxSaJnSPlTZGX21mn2TWTsds4ZD+R3+YJSXm+vnhG3bhqH41VIMMSdL4949Wo9XCnYq6pGrZXGFxR1i1VhlnPb6OG30UFHTDCKFga3hPKeU6Si4VkFvopauqdsYYm7J3CeQcpXQo2zj3vdNWLTA4GGAh05B/FJvN6vueRdbK2le3GHw4sSrNU4GchLhPdMtKutqvKS0khwGpo2cYDRyAaFJCjHNhFI6/1Ewa4xspHNc/DQCXsIHPoKk5d9bUVc4jySGW2djLBRxnU85W32EnaapHUc51Gu3fbX7E7HapBjhox2Q0JNE/zF4P2C6+mMhaS+Sf0St1pL5J/RK2pWFrMjvMlJ7BnZCXkg5HeZKT2DOyEvIEA6kwc8HodcOi3ttT+OpMHPB6HXDot7bUAV2XfYIIqm90MFRGJIpJ2tex2pw4CuBetLUS0lTFUwO2MsTg5hwxwITZpuLSHLiid2MbGxrGNaxrRgGtGAHMFlRH/Gt/44PlN7kfxpf+OD5Te5ZR6Bct5cl6lgruC5EuJpZyqWndYHVZhjNTHJGxsuHjBpdpGPAmh/Gl/44PlN7lyXPKS7XSkdSV1SJIXOa4tEYGkHEbyk2ej3FvWjUclhcRlS5hOLWDmstyltFzhroNcZ8ZvrtOtv9cAU10lVDW0sNVTPD4ZmhzHDfBUDpWtmUl1tdKKWiqthCHFwaWB2GOvWp+p6b3tRcHiS9jjQrfD3MlDKm9NsdokqW4Gof4kDTvuO/wAwGnqUMvc5znPe4ue4lznO1uJ1kruu13rrxLHJcJ9tdE0tZ4oAGJxOrmHuXCuunWKtKWy97fEbWq/ElkmvJylp6SyUbaaFkQdCxztiMNk4gEk8JSkohgyxvsEEcMVW0RxtDWjamnADQN5b/wAbZQccb8lvcqWtodzUqOe0t/iSo3UIpLBLa5LnRUlfRvhrYI54wC4NeMcDhrHAeVRf/G2UHHG/Jb3LDstb8WkGsbgRgf5Te5JT0O5pzUlJbvEJXUGsYG3ES6JhJxJaD9ES+Sf0StmtDWho1AYLWXyT+iVqyvLWZHeZKT2DOyEvJByO8yUnsGdkJeQIB1Jg54PQ64dFvban8dSYOeD0OuHRb22oArshCU8mSBlFbSSAN0NTZy2YtjkstITMD6p9yMDwH3KftWgrCzr7Qr7fr+ib3P8AJAWB4D7lnYn1T7lPi2Z+NuvWEq7Qpv6fr+gdpjmQAhB0kk4azp4ULRLgQnxBGGOpCcOQJ/2rouaTsOTKs/h05TxwWRYrLwN7A8B9yMDwH3KfULP/ADEvt+v6Jnc/yQFgeA+5GB9U+5T6sP8AJv04eKfslj2gUml8P1/QjtMLOSA1pL5J/RKxB5CPoj7LMvkn9ErRkItZkd5kpPYM7IS8kHI7zJSewZ2Ql5AgHUmDng9Drh0W9tqfx1Jg54PQ64dFvbagCuyAcNOJHMhCBxLGb6vnrsn/APWpHSPglMQeTiS3AEYnkxw6k5Uz82HmKp/xTuy1PBYLU4qN3NJcy2oPNNAmXnMuNVSUlJTU0r4m1DnbYWHAuAA0Y8GlPRMDOr/uznl/9V00iKleQyuvsNuHimxgoQhbkqwWWucwhzHuY4HQ5pwI5isIQBMmR9dNcsnKOqqnF8pDmOedbti4txPKcEspuZvfRKjH/FL/AOV6ca8+vYqNzUS6st6TzBAmHnQuNTA6ioYJnxxSse+TYHAvwIAB5NafijjOp5xtvsJO01S9FipXkU119jnctqnuGStJfJv6JW60l8k/olbYqy1mR3mSk9gzshLyQcjvMlJ7BnZCXkCAdSYOeD0OuHRb22p/JjZ3IXS5G3PYjHYw7M8zSCfoCgCuKEIQOJJzWyh1rrYcfGZUB3UWjuT0UP5G3ptku+2Tkiknbtc+H5dOh3V9ieBS9G9ksbZInNexwxa5pxBHCCsbrVvKncupykWVtNOGDZIGWOT7r9QMbA9rKqB2yiL8di7HQWnvS+hVdCvOhUVSHFHeUVJYZB9dZ7lb3EVlDPFhrdsdk33jEJO26L9RnxBWBxI1IOnXrWgh2i3f1U/Uhuz6MgBj2SODY3Bzjqa04k9SW7Tkvd7o8bVSSQxHXNUNLGj36T1BTIDhoGgciE2p2hk1/bhh/lixtFzZx2e3R2m2QUMLiWwt2OJ1uOsnrJK7EIWenNzk5S4smJJLCBRpnRla69UcIOmKmLj/ANTj/wDKkOvraa3Ur6qslbFCzW5x18g4SoZvtzfeLrPXPbsBI7BjPVYNDR7v3V7oNvJ1nWa3Je5Fu5rZ2TgWkvkn9ErdayNLmOa0YucCAOFawri1eR3mSk9gzshLyRclYnQ2emY4YFsTQRy4JaQICTr3RMrqGWCRuyY9pa4cIOgpRWHDEYIAqVlBZp7Ddqi3VDHDanfy3HU9n5XD+taTlZDL/Imlyko96KqjBMM4biWHgPC074UAX2yV9hrTSXKAxuJ8R4HiyDhaf21oFE7fxSrZcoLnZfFoqj+TjiYJBsmHq3urBJSEydONSOzNZQ5Np5RItvzi0r9i24UUsR33wkPb7jgfulynyvsE4BFzhix3pwY/uFDyFVVdEtZvMcrwO8bqoicYLtbagbKC40cg4WTsP7roFRARiJ4iOR4UCOY134mg84WNqi/TZ8IUZ9nqXKb8jp3yXQns1VONdRDh7QLnmvFqgGM9zoo+lUMH7qDNqj/TZ8IWWta38LQOYIXZ6lzm/JB3yXQmKoywsEAJ8IxS4b0AMn2CQLnnGj2JZa6F5O9LUnAfCNPvIUfIUqjotrTeWs+JzldVHuOy6XSuus4muFQ+Z7fwg4BrOYDQFxoQrWMVFYitxHbbeWCcmQGT8l/yip2bEmlpntmndvaDi1vWfoCvDJbJO55TTtbRxmOmxwfVPHijm9Y8g6yrC5H5LUeTtvZS0serS57tLnuOsk/1wbycILtFCIYGtw3l0LAGAWUCAhCEAYc0EaQke95PUF4pXwVtNHNG7W17cdPDz8qWUIAgzKLNBLE58tjqfF3oKjThyB+v34phXLJa/WvZbttVQ1o/PGNsaRw4tx+qte5rXaxiueSjgk/E0e5AFP3Oa15YTg8a2nQfctlaytyattYMKikglH/MjDvukWpzbZOTnE2mlG/4sex+yBclbd9CsM/NVk67+4Ac0jh+68v9EuTvE3/Of3oDJX5CsE3NNk6047jceeZ/evZmazJxuu2xu6TnH90BkrudGtZga6ofsKdrpn+rE0uPuCstS5vMnqYgx2mkBHDED90t0tioqZobDBGwDea0BAZK32vIfKO5vaIrc+GM/wBpUODB7vxfRSLk1mipYXNmvMpq3jTtQGxiHIRrd16ORSzHTRM/C0L2AA1IEOK32ynooWRwRMjYwYNa1oAA5l2gYallCABCEIA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3" name="Picture 5" descr="C:\Users\Nguyen\Desktop\mizzou_logo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2"/>
            <a:ext cx="612774" cy="612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685800" y="612776"/>
            <a:ext cx="8077200" cy="0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E:\Mizzou\DrShangLab\NeuralNets\sample_running\t028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554941"/>
            <a:ext cx="1905000" cy="1616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900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6096000"/>
          </a:xfrm>
        </p:spPr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sz="2400" dirty="0" smtClean="0"/>
              <a:t>Training</a:t>
            </a:r>
            <a:endParaRPr lang="en-US" sz="2400" dirty="0"/>
          </a:p>
          <a:p>
            <a:pPr lvl="1"/>
            <a:endParaRPr lang="en-US" sz="2000" dirty="0"/>
          </a:p>
          <a:p>
            <a:endParaRPr lang="en-US" sz="1600" dirty="0"/>
          </a:p>
        </p:txBody>
      </p:sp>
      <p:sp>
        <p:nvSpPr>
          <p:cNvPr id="4" name="AutoShape 2" descr="data:image/jpeg;base64,/9j/4AAQSkZJRgABAQAAAQABAAD/2wCEAAkGBwgHBgkIBwgKCgkLDRYPDQwMDRsUFRAWIB0iIiAdHx8kKDQsJCYxJx8fLT0tMTU3Ojo6Iys/RD84QzQ5OjcBCgoKDQwNGg8PGjclHyU3Nzc3Nzc3Nzc3Nzc3Nzc3Nzc3Nzc3Nzc3Nzc3Nzc3Nzc3Nzc3Nzc3Nzc3Nzc3Nzc3N//AABEIAKAAoAMBIgACEQEDEQH/xAAcAAABBAMBAAAAAAAAAAAAAAAABQYHCAECBAP/xABMEAABAwIBBAwMBAMECwAAAAABAAIDBAURBgchMRITFEFRVGFxcoGy0RUiMzU2UnORkpOhsTJCU8EWI/BDRHThFyQmRWJjgpSzwtL/xAAbAQABBQEBAAAAAAAAAAAAAAAAAQIEBQYDB//EADERAAIBAwEFBgYBBQAAAAAAAAABAgMEEQUSITFBUQYUcZGhsRMWM1Nh4cEiIzRCUv/aAAwDAQACEQMRAD8AnFecszIhi7Ryr0TFztzyw5IXB0Mjo3BrcHMcQR47dRCAHablTjW5Y8JU/rfVVN3dW8eq/wDuH96zu+t49VfPd3oDBbHwlT+t9UeEqf1vqqnbvrePVXz3d6N31vHqr57u9AYLY+Eqf1vqjwnT+t9VU7d9bx6q+e7vWN3VvHqv57u9AYLax18LzgCuppBGIVSbderjbq+nrIqyqe6GRr9i6ZxDgNYIJw0jQrP5NXSG622CqgeHRzMD2nHWCgBWe9rBi4rkdcoAcC5NHOnlGbHYJ3QPAqpv5UOn8x3+oYnqVet31x119YeU1D+9AFsvCVP631R4Sp/W+qqdu+t49VfPd3o3fW8eqvnu70Bgtj4Sp/W+qPCVP631VTt31vHqr57u9G763j1V893egMFsfCVP631WRcoCcAVU3d9bx6q+e7vWklfXCNxFfVg4H+8P70AW/jkbIMW763SJklI6Sy0jnuLjtLNJ5gltAAdSYOeD0OuHRb22p/HUmDng9Drh0W9tqAK7LBOAxOgLKUsmmtflDbmvaHNNQ0FrtRCbKWymxy37hK22P9RnxBG2x/qM+IKedxUnFKf5TUbipOKU/wApvcs/8xU/tvzJnc5dSBttj/UZ8QQJGEgB7cTyqedxUnFKf5Te5Ydb6J7Sx9FTlrhgQYm6R7kvzDS/4fmHc5dSCuRS1mXyj2ulqLRO7TT/AMyHE62OJxHUe0FG+UVpfZbtLRO2RjHjQvdrcw6uvePMvGz3Ke0XGKupcNsjBGB1OBGGB5NR6lfwnGcVKPBkNrDwxzZ1L8bzlI6nieTT0OMYwOgvP4j1YAe9MwnAYk6ls5znuc6R2ye4lznHWTrJTpzfWXwldTVzsDqWkOJB1Pk3h1a/cudetGjTdSXBCwjtPCGltsf6jPiCNui/UZ8QU97mp+Lw/LCNzQcXh+WFR/MNP7b8yX3OXUgTbov1GfEEbbH+oz4gp73NBxeH5YWk1NBtMn8iH8J/sxwJY9oKbaWw/MR2cks5IKWkvkn9Eog8hH0QiXyT+iVoSGWsyO8yUnsWdkJeSDkd5kpPYM7IS8gQDqTBzweh1w6Le21P46kwc8HodcOi3ttQBXZbRSPhkZJE90cjCHNc04EEb4K1QgcS/kVd57xZBNV4OnikMT3DRs8MCDz4EYpeTPzYeYqj/FO7LU8FgdShGF1OMeGS1ovNNNghC56SshqzO2IgvglMUjcdLSP8iCoijJptcjruEDL6y+FLRuiBuNVR4vbgNLmfmH79SigEEYjUVPyiDLOzeBry/am4UtQTJBwAfmb1H6ELTaFebS+BLlvRBuqf+6ESGKSeaOGFpfLI4NY0b7idCmqwWuOzWmCijwJaMZHD87zrP9bwCZWbWy7bO+71DPEixjpsd9xHjO6gcOsqRVH12825qhF7lxH2tPC22CFyur4G3RltDsah0Dpy31WBwGnnJ+hXUqGUJQxtc95LTT4AmVnHvdbbxSUVDIYRUNc+SRv4sAQMAd7Wnqo4zqecbb7CTtNVlo0Izu4qSzx9jhcvFPcMgDAADUFrL5J/RK3Wkvkn9ErblWWsyO8yUnsGdkJeSDkd5kpPYM7IS8gQDqTBzweh1w6Le21P46kwc8HodcOi3ttQBXZCEIHEm5sPMVT/AIp3ZangmlmyhkZk9I+Rpa2aoc6Mn8wwAx5sQU7Vg9Uad3Px/gtaH00AUa0978C5eXHb34Uc9RsJsToboGD+r7EqSgoYyuY5uU9yD2kYzbIAjWCBp5lN0OnCrKpTnwaOd1JxSaJnSPlTZGX21mn2TWTsds4ZD+R3+YJSXm+vnhG3bhqH41VIMMSdL4949Wo9XCnYq6pGrZXGFxR1i1VhlnPb6OG30UFHTDCKFga3hPKeU6Si4VkFvopauqdsYYm7J3CeQcpXQo2zj3vdNWLTA4GGAh05B/FJvN6vueRdbK2le3GHw4sSrNU4GchLhPdMtKutqvKS0khwGpo2cYDRyAaFJCjHNhFI6/1Ewa4xspHNc/DQCXsIHPoKk5d9bUVc4jySGW2djLBRxnU85W32EnaapHUc51Gu3fbX7E7HapBjhox2Q0JNE/zF4P2C6+mMhaS+Sf0St1pL5J/RK2pWFrMjvMlJ7BnZCXkg5HeZKT2DOyEvIEA6kwc8HodcOi3ttT+OpMHPB6HXDot7bUAV2XfYIIqm90MFRGJIpJ2tex2pw4CuBetLUS0lTFUwO2MsTg5hwxwITZpuLSHLiid2MbGxrGNaxrRgGtGAHMFlRH/Gt/44PlN7kfxpf+OD5Te5ZR6Bct5cl6lgruC5EuJpZyqWndYHVZhjNTHJGxsuHjBpdpGPAmh/Gl/44PlN7lyXPKS7XSkdSV1SJIXOa4tEYGkHEbyk2ej3FvWjUclhcRlS5hOLWDmstyltFzhroNcZ8ZvrtOtv9cAU10lVDW0sNVTPD4ZmhzHDfBUDpWtmUl1tdKKWiqthCHFwaWB2GOvWp+p6b3tRcHiS9jjQrfD3MlDKm9NsdokqW4Gof4kDTvuO/wAwGnqUMvc5znPe4ue4lznO1uJ1kruu13rrxLHJcJ9tdE0tZ4oAGJxOrmHuXCuunWKtKWy97fEbWq/ElkmvJylp6SyUbaaFkQdCxztiMNk4gEk8JSkohgyxvsEEcMVW0RxtDWjamnADQN5b/wAbZQccb8lvcqWtodzUqOe0t/iSo3UIpLBLa5LnRUlfRvhrYI54wC4NeMcDhrHAeVRf/G2UHHG/Jb3LDstb8WkGsbgRgf5Te5JT0O5pzUlJbvEJXUGsYG3ES6JhJxJaD9ES+Sf0StmtDWho1AYLWXyT+iVqyvLWZHeZKT2DOyEvJByO8yUnsGdkJeQIB1Jg54PQ64dFvban8dSYOeD0OuHRb22oArshCU8mSBlFbSSAN0NTZy2YtjkstITMD6p9yMDwH3KftWgrCzr7Qr7fr+ib3P8AJAWB4D7lnYn1T7lPi2Z+NuvWEq7Qpv6fr+gdpjmQAhB0kk4azp4ULRLgQnxBGGOpCcOQJ/2rouaTsOTKs/h05TxwWRYrLwN7A8B9yMDwH3KfULP/ADEvt+v6Jnc/yQFgeA+5GB9U+5T6sP8AJv04eKfslj2gUml8P1/QjtMLOSA1pL5J/RKxB5CPoj7LMvkn9ErRkItZkd5kpPYM7IS8kHI7zJSewZ2Ql5AgHUmDng9Drh0W9tqfx1Jg54PQ64dFvbagCuyAcNOJHMhCBxLGb6vnrsn/APWpHSPglMQeTiS3AEYnkxw6k5Uz82HmKp/xTuy1PBYLU4qN3NJcy2oPNNAmXnMuNVSUlJTU0r4m1DnbYWHAuAA0Y8GlPRMDOr/uznl/9V00iKleQyuvsNuHimxgoQhbkqwWWucwhzHuY4HQ5pwI5isIQBMmR9dNcsnKOqqnF8pDmOedbti4txPKcEspuZvfRKjH/FL/AOV6ca8+vYqNzUS6st6TzBAmHnQuNTA6ioYJnxxSse+TYHAvwIAB5NafijjOp5xtvsJO01S9FipXkU119jnctqnuGStJfJv6JW60l8k/olbYqy1mR3mSk9gzshLyQcjvMlJ7BnZCXkCAdSYOeD0OuHRb22p/JjZ3IXS5G3PYjHYw7M8zSCfoCgCuKEIQOJJzWyh1rrYcfGZUB3UWjuT0UP5G3ptku+2Tkiknbtc+H5dOh3V9ieBS9G9ksbZInNexwxa5pxBHCCsbrVvKncupykWVtNOGDZIGWOT7r9QMbA9rKqB2yiL8di7HQWnvS+hVdCvOhUVSHFHeUVJYZB9dZ7lb3EVlDPFhrdsdk33jEJO26L9RnxBWBxI1IOnXrWgh2i3f1U/Uhuz6MgBj2SODY3Bzjqa04k9SW7Tkvd7o8bVSSQxHXNUNLGj36T1BTIDhoGgciE2p2hk1/bhh/lixtFzZx2e3R2m2QUMLiWwt2OJ1uOsnrJK7EIWenNzk5S4smJJLCBRpnRla69UcIOmKmLj/ANTj/wDKkOvraa3Ur6qslbFCzW5x18g4SoZvtzfeLrPXPbsBI7BjPVYNDR7v3V7oNvJ1nWa3Je5Fu5rZ2TgWkvkn9ErdayNLmOa0YucCAOFawri1eR3mSk9gzshLyRclYnQ2emY4YFsTQRy4JaQICTr3RMrqGWCRuyY9pa4cIOgpRWHDEYIAqVlBZp7Ddqi3VDHDanfy3HU9n5XD+taTlZDL/Imlyko96KqjBMM4biWHgPC074UAX2yV9hrTSXKAxuJ8R4HiyDhaf21oFE7fxSrZcoLnZfFoqj+TjiYJBsmHq3urBJSEydONSOzNZQ5Np5RItvzi0r9i24UUsR33wkPb7jgfulynyvsE4BFzhix3pwY/uFDyFVVdEtZvMcrwO8bqoicYLtbagbKC40cg4WTsP7roFRARiJ4iOR4UCOY134mg84WNqi/TZ8IUZ9nqXKb8jp3yXQns1VONdRDh7QLnmvFqgGM9zoo+lUMH7qDNqj/TZ8IWWta38LQOYIXZ6lzm/JB3yXQmKoywsEAJ8IxS4b0AMn2CQLnnGj2JZa6F5O9LUnAfCNPvIUfIUqjotrTeWs+JzldVHuOy6XSuus4muFQ+Z7fwg4BrOYDQFxoQrWMVFYitxHbbeWCcmQGT8l/yip2bEmlpntmndvaDi1vWfoCvDJbJO55TTtbRxmOmxwfVPHijm9Y8g6yrC5H5LUeTtvZS0serS57tLnuOsk/1wbycILtFCIYGtw3l0LAGAWUCAhCEAYc0EaQke95PUF4pXwVtNHNG7W17cdPDz8qWUIAgzKLNBLE58tjqfF3oKjThyB+v34phXLJa/WvZbttVQ1o/PGNsaRw4tx+qte5rXaxiueSjgk/E0e5AFP3Oa15YTg8a2nQfctlaytyattYMKikglH/MjDvukWpzbZOTnE2mlG/4sex+yBclbd9CsM/NVk67+4Ac0jh+68v9EuTvE3/Of3oDJX5CsE3NNk6047jceeZ/evZmazJxuu2xu6TnH90BkrudGtZga6ofsKdrpn+rE0uPuCstS5vMnqYgx2mkBHDED90t0tioqZobDBGwDea0BAZK32vIfKO5vaIrc+GM/wBpUODB7vxfRSLk1mipYXNmvMpq3jTtQGxiHIRrd16ORSzHTRM/C0L2AA1IEOK32ynooWRwRMjYwYNa1oAA5l2gYallCABCEI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wgHBgkIBwgKCgkLDRYPDQwMDRsUFRAWIB0iIiAdHx8kKDQsJCYxJx8fLT0tMTU3Ojo6Iys/RD84QzQ5OjcBCgoKDQwNGg8PGjclHyU3Nzc3Nzc3Nzc3Nzc3Nzc3Nzc3Nzc3Nzc3Nzc3Nzc3Nzc3Nzc3Nzc3Nzc3Nzc3Nzc3N//AABEIAKAAoAMBIgACEQEDEQH/xAAcAAABBAMBAAAAAAAAAAAAAAAABQYHCAECBAP/xABMEAABAwIBBAwMBAMECwAAAAABAAIDBAURBgchMRITFEFRVGFxcoGy0RUiMzU2UnORkpOhsTJCU8EWI/BDRHThFyQmRWJjgpSzwtL/xAAbAQABBQEBAAAAAAAAAAAAAAAAAQIEBQYDB//EADERAAIBAwEFBgYBBQAAAAAAAAABAgMEEQUSITFBUQYUcZGhsRMWM1Nh4cEiIzRCUv/aAAwDAQACEQMRAD8AnFecszIhi7Ryr0TFztzyw5IXB0Mjo3BrcHMcQR47dRCAHablTjW5Y8JU/rfVVN3dW8eq/wDuH96zu+t49VfPd3oDBbHwlT+t9UeEqf1vqqnbvrePVXz3d6N31vHqr57u9AYLY+Eqf1vqjwnT+t9VU7d9bx6q+e7vWN3VvHqv57u9AYLax18LzgCuppBGIVSbderjbq+nrIqyqe6GRr9i6ZxDgNYIJw0jQrP5NXSG622CqgeHRzMD2nHWCgBWe9rBi4rkdcoAcC5NHOnlGbHYJ3QPAqpv5UOn8x3+oYnqVet31x119YeU1D+9AFsvCVP631R4Sp/W+qqdu+t49VfPd3o3fW8eqvnu70Bgtj4Sp/W+qPCVP631VTt31vHqr57u9G763j1V893egMFsfCVP631WRcoCcAVU3d9bx6q+e7vWklfXCNxFfVg4H+8P70AW/jkbIMW763SJklI6Sy0jnuLjtLNJ5gltAAdSYOeD0OuHRb22p/HUmDng9Drh0W9tqAK7LBOAxOgLKUsmmtflDbmvaHNNQ0FrtRCbKWymxy37hK22P9RnxBG2x/qM+IKedxUnFKf5TUbipOKU/wApvcs/8xU/tvzJnc5dSBttj/UZ8QQJGEgB7cTyqedxUnFKf5Te5Ydb6J7Sx9FTlrhgQYm6R7kvzDS/4fmHc5dSCuRS1mXyj2ulqLRO7TT/AMyHE62OJxHUe0FG+UVpfZbtLRO2RjHjQvdrcw6uvePMvGz3Ke0XGKupcNsjBGB1OBGGB5NR6lfwnGcVKPBkNrDwxzZ1L8bzlI6nieTT0OMYwOgvP4j1YAe9MwnAYk6ls5znuc6R2ye4lznHWTrJTpzfWXwldTVzsDqWkOJB1Pk3h1a/cudetGjTdSXBCwjtPCGltsf6jPiCNui/UZ8QU97mp+Lw/LCNzQcXh+WFR/MNP7b8yX3OXUgTbov1GfEEbbH+oz4gp73NBxeH5YWk1NBtMn8iH8J/sxwJY9oKbaWw/MR2cks5IKWkvkn9Eog8hH0QiXyT+iVoSGWsyO8yUnsWdkJeSDkd5kpPYM7IS8gQDqTBzweh1w6Le21P46kwc8HodcOi3ttQBXZbRSPhkZJE90cjCHNc04EEb4K1QgcS/kVd57xZBNV4OnikMT3DRs8MCDz4EYpeTPzYeYqj/FO7LU8FgdShGF1OMeGS1ovNNNghC56SshqzO2IgvglMUjcdLSP8iCoijJptcjruEDL6y+FLRuiBuNVR4vbgNLmfmH79SigEEYjUVPyiDLOzeBry/am4UtQTJBwAfmb1H6ELTaFebS+BLlvRBuqf+6ESGKSeaOGFpfLI4NY0b7idCmqwWuOzWmCijwJaMZHD87zrP9bwCZWbWy7bO+71DPEixjpsd9xHjO6gcOsqRVH12825qhF7lxH2tPC22CFyur4G3RltDsah0Dpy31WBwGnnJ+hXUqGUJQxtc95LTT4AmVnHvdbbxSUVDIYRUNc+SRv4sAQMAd7Wnqo4zqecbb7CTtNVlo0Izu4qSzx9jhcvFPcMgDAADUFrL5J/RK3Wkvkn9ErblWWsyO8yUnsGdkJeSDkd5kpPYM7IS8gQDqTBzweh1w6Le21P46kwc8HodcOi3ttQBXZCEIHEm5sPMVT/AIp3ZangmlmyhkZk9I+Rpa2aoc6Mn8wwAx5sQU7Vg9Uad3Px/gtaH00AUa0978C5eXHb34Uc9RsJsToboGD+r7EqSgoYyuY5uU9yD2kYzbIAjWCBp5lN0OnCrKpTnwaOd1JxSaJnSPlTZGX21mn2TWTsds4ZD+R3+YJSXm+vnhG3bhqH41VIMMSdL4949Wo9XCnYq6pGrZXGFxR1i1VhlnPb6OG30UFHTDCKFga3hPKeU6Si4VkFvopauqdsYYm7J3CeQcpXQo2zj3vdNWLTA4GGAh05B/FJvN6vueRdbK2le3GHw4sSrNU4GchLhPdMtKutqvKS0khwGpo2cYDRyAaFJCjHNhFI6/1Ewa4xspHNc/DQCXsIHPoKk5d9bUVc4jySGW2djLBRxnU85W32EnaapHUc51Gu3fbX7E7HapBjhox2Q0JNE/zF4P2C6+mMhaS+Sf0St1pL5J/RK2pWFrMjvMlJ7BnZCXkg5HeZKT2DOyEvIEA6kwc8HodcOi3ttT+OpMHPB6HXDot7bUAV2XfYIIqm90MFRGJIpJ2tex2pw4CuBetLUS0lTFUwO2MsTg5hwxwITZpuLSHLiid2MbGxrGNaxrRgGtGAHMFlRH/Gt/44PlN7kfxpf+OD5Te5ZR6Bct5cl6lgruC5EuJpZyqWndYHVZhjNTHJGxsuHjBpdpGPAmh/Gl/44PlN7lyXPKS7XSkdSV1SJIXOa4tEYGkHEbyk2ej3FvWjUclhcRlS5hOLWDmstyltFzhroNcZ8ZvrtOtv9cAU10lVDW0sNVTPD4ZmhzHDfBUDpWtmUl1tdKKWiqthCHFwaWB2GOvWp+p6b3tRcHiS9jjQrfD3MlDKm9NsdokqW4Gof4kDTvuO/wAwGnqUMvc5znPe4ue4lznO1uJ1kruu13rrxLHJcJ9tdE0tZ4oAGJxOrmHuXCuunWKtKWy97fEbWq/ElkmvJylp6SyUbaaFkQdCxztiMNk4gEk8JSkohgyxvsEEcMVW0RxtDWjamnADQN5b/wAbZQccb8lvcqWtodzUqOe0t/iSo3UIpLBLa5LnRUlfRvhrYI54wC4NeMcDhrHAeVRf/G2UHHG/Jb3LDstb8WkGsbgRgf5Te5JT0O5pzUlJbvEJXUGsYG3ES6JhJxJaD9ES+Sf0StmtDWho1AYLWXyT+iVqyvLWZHeZKT2DOyEvJByO8yUnsGdkJeQIB1Jg54PQ64dFvban8dSYOeD0OuHRb22oArshCU8mSBlFbSSAN0NTZy2YtjkstITMD6p9yMDwH3KftWgrCzr7Qr7fr+ib3P8AJAWB4D7lnYn1T7lPi2Z+NuvWEq7Qpv6fr+gdpjmQAhB0kk4azp4ULRLgQnxBGGOpCcOQJ/2rouaTsOTKs/h05TxwWRYrLwN7A8B9yMDwH3KfULP/ADEvt+v6Jnc/yQFgeA+5GB9U+5T6sP8AJv04eKfslj2gUml8P1/QjtMLOSA1pL5J/RKxB5CPoj7LMvkn9ErRkItZkd5kpPYM7IS8kHI7zJSewZ2Ql5AgHUmDng9Drh0W9tqfx1Jg54PQ64dFvbagCuyAcNOJHMhCBxLGb6vnrsn/APWpHSPglMQeTiS3AEYnkxw6k5Uz82HmKp/xTuy1PBYLU4qN3NJcy2oPNNAmXnMuNVSUlJTU0r4m1DnbYWHAuAA0Y8GlPRMDOr/uznl/9V00iKleQyuvsNuHimxgoQhbkqwWWucwhzHuY4HQ5pwI5isIQBMmR9dNcsnKOqqnF8pDmOedbti4txPKcEspuZvfRKjH/FL/AOV6ca8+vYqNzUS6st6TzBAmHnQuNTA6ioYJnxxSse+TYHAvwIAB5NafijjOp5xtvsJO01S9FipXkU119jnctqnuGStJfJv6JW60l8k/olbYqy1mR3mSk9gzshLyQcjvMlJ7BnZCXkCAdSYOeD0OuHRb22p/JjZ3IXS5G3PYjHYw7M8zSCfoCgCuKEIQOJJzWyh1rrYcfGZUB3UWjuT0UP5G3ptku+2Tkiknbtc+H5dOh3V9ieBS9G9ksbZInNexwxa5pxBHCCsbrVvKncupykWVtNOGDZIGWOT7r9QMbA9rKqB2yiL8di7HQWnvS+hVdCvOhUVSHFHeUVJYZB9dZ7lb3EVlDPFhrdsdk33jEJO26L9RnxBWBxI1IOnXrWgh2i3f1U/Uhuz6MgBj2SODY3Bzjqa04k9SW7Tkvd7o8bVSSQxHXNUNLGj36T1BTIDhoGgciE2p2hk1/bhh/lixtFzZx2e3R2m2QUMLiWwt2OJ1uOsnrJK7EIWenNzk5S4smJJLCBRpnRla69UcIOmKmLj/ANTj/wDKkOvraa3Ur6qslbFCzW5x18g4SoZvtzfeLrPXPbsBI7BjPVYNDR7v3V7oNvJ1nWa3Je5Fu5rZ2TgWkvkn9ErdayNLmOa0YucCAOFawri1eR3mSk9gzshLyRclYnQ2emY4YFsTQRy4JaQICTr3RMrqGWCRuyY9pa4cIOgpRWHDEYIAqVlBZp7Ddqi3VDHDanfy3HU9n5XD+taTlZDL/Imlyko96KqjBMM4biWHgPC074UAX2yV9hrTSXKAxuJ8R4HiyDhaf21oFE7fxSrZcoLnZfFoqj+TjiYJBsmHq3urBJSEydONSOzNZQ5Np5RItvzi0r9i24UUsR33wkPb7jgfulynyvsE4BFzhix3pwY/uFDyFVVdEtZvMcrwO8bqoicYLtbagbKC40cg4WTsP7roFRARiJ4iOR4UCOY134mg84WNqi/TZ8IUZ9nqXKb8jp3yXQns1VONdRDh7QLnmvFqgGM9zoo+lUMH7qDNqj/TZ8IWWta38LQOYIXZ6lzm/JB3yXQmKoywsEAJ8IxS4b0AMn2CQLnnGj2JZa6F5O9LUnAfCNPvIUfIUqjotrTeWs+JzldVHuOy6XSuus4muFQ+Z7fwg4BrOYDQFxoQrWMVFYitxHbbeWCcmQGT8l/yip2bEmlpntmndvaDi1vWfoCvDJbJO55TTtbRxmOmxwfVPHijm9Y8g6yrC5H5LUeTtvZS0serS57tLnuOsk/1wbycILtFCIYGtw3l0LAGAWUCAhCEAYc0EaQke95PUF4pXwVtNHNG7W17cdPDz8qWUIAgzKLNBLE58tjqfF3oKjThyB+v34phXLJa/WvZbttVQ1o/PGNsaRw4tx+qte5rXaxiueSjgk/E0e5AFP3Oa15YTg8a2nQfctlaytyattYMKikglH/MjDvukWpzbZOTnE2mlG/4sex+yBclbd9CsM/NVk67+4Ac0jh+68v9EuTvE3/Of3oDJX5CsE3NNk6047jceeZ/evZmazJxuu2xu6TnH90BkrudGtZga6ofsKdrpn+rE0uPuCstS5vMnqYgx2mkBHDED90t0tioqZobDBGwDea0BAZK32vIfKO5vaIrc+GM/wBpUODB7vxfRSLk1mipYXNmvMpq3jTtQGxiHIRrd16ORSzHTRM/C0L2AA1IEOK32ynooWRwRMjYwYNa1oAA5l2gYallCABCEIA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3" name="Picture 5" descr="C:\Users\Nguyen\Desktop\mizzou_logo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2"/>
            <a:ext cx="612774" cy="612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685800" y="612776"/>
            <a:ext cx="8077200" cy="0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1465324" y="5608731"/>
            <a:ext cx="2370137" cy="649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Parallelogram 20"/>
          <p:cNvSpPr/>
          <p:nvPr/>
        </p:nvSpPr>
        <p:spPr>
          <a:xfrm>
            <a:off x="2144224" y="2514600"/>
            <a:ext cx="2243120" cy="457200"/>
          </a:xfrm>
          <a:prstGeom prst="parallelogram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Alignments &amp; Scores</a:t>
            </a:r>
          </a:p>
        </p:txBody>
      </p:sp>
      <p:sp>
        <p:nvSpPr>
          <p:cNvPr id="22" name="Parallelogram 21"/>
          <p:cNvSpPr/>
          <p:nvPr/>
        </p:nvSpPr>
        <p:spPr>
          <a:xfrm>
            <a:off x="2264369" y="1172051"/>
            <a:ext cx="2002831" cy="580549"/>
          </a:xfrm>
          <a:prstGeom prst="parallelogram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Target Sequence</a:t>
            </a:r>
          </a:p>
        </p:txBody>
      </p:sp>
      <p:sp>
        <p:nvSpPr>
          <p:cNvPr id="23" name="Parallelogram 22"/>
          <p:cNvSpPr/>
          <p:nvPr/>
        </p:nvSpPr>
        <p:spPr>
          <a:xfrm>
            <a:off x="2144223" y="3675182"/>
            <a:ext cx="2122977" cy="439618"/>
          </a:xfrm>
          <a:prstGeom prst="parallelogram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Distance Matrices (DM) </a:t>
            </a:r>
          </a:p>
        </p:txBody>
      </p:sp>
      <p:sp>
        <p:nvSpPr>
          <p:cNvPr id="41" name="Title 1"/>
          <p:cNvSpPr txBox="1">
            <a:spLocks/>
          </p:cNvSpPr>
          <p:nvPr/>
        </p:nvSpPr>
        <p:spPr>
          <a:xfrm>
            <a:off x="961644" y="7937"/>
            <a:ext cx="8182356" cy="604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smtClean="0"/>
              <a:t>DL-Recon: Working Flow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290243" y="2971800"/>
            <a:ext cx="1350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Extract Data</a:t>
            </a:r>
            <a:endParaRPr lang="en-US" i="1" dirty="0"/>
          </a:p>
        </p:txBody>
      </p:sp>
      <p:sp>
        <p:nvSpPr>
          <p:cNvPr id="42" name="TextBox 41"/>
          <p:cNvSpPr txBox="1"/>
          <p:nvPr/>
        </p:nvSpPr>
        <p:spPr>
          <a:xfrm>
            <a:off x="3307862" y="4226363"/>
            <a:ext cx="654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Train</a:t>
            </a:r>
            <a:endParaRPr lang="en-US" i="1" dirty="0"/>
          </a:p>
        </p:txBody>
      </p:sp>
      <p:sp>
        <p:nvSpPr>
          <p:cNvPr id="44" name="TextBox 43"/>
          <p:cNvSpPr txBox="1"/>
          <p:nvPr/>
        </p:nvSpPr>
        <p:spPr>
          <a:xfrm>
            <a:off x="3237772" y="1840468"/>
            <a:ext cx="163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Find Alignment</a:t>
            </a:r>
            <a:endParaRPr lang="en-US" i="1" dirty="0"/>
          </a:p>
        </p:txBody>
      </p:sp>
      <p:cxnSp>
        <p:nvCxnSpPr>
          <p:cNvPr id="10" name="Straight Arrow Connector 9"/>
          <p:cNvCxnSpPr>
            <a:stCxn id="22" idx="4"/>
            <a:endCxn id="21" idx="0"/>
          </p:cNvCxnSpPr>
          <p:nvPr/>
        </p:nvCxnSpPr>
        <p:spPr>
          <a:xfrm flipH="1">
            <a:off x="3265784" y="1752600"/>
            <a:ext cx="1" cy="762000"/>
          </a:xfrm>
          <a:prstGeom prst="straightConnector1">
            <a:avLst/>
          </a:prstGeom>
          <a:ln w="5715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21" idx="4"/>
            <a:endCxn id="23" idx="1"/>
          </p:cNvCxnSpPr>
          <p:nvPr/>
        </p:nvCxnSpPr>
        <p:spPr>
          <a:xfrm flipH="1">
            <a:off x="3260664" y="2971800"/>
            <a:ext cx="5120" cy="703382"/>
          </a:xfrm>
          <a:prstGeom prst="straightConnector1">
            <a:avLst/>
          </a:prstGeom>
          <a:ln w="5715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3311708" y="4114800"/>
            <a:ext cx="41092" cy="961790"/>
          </a:xfrm>
          <a:prstGeom prst="straightConnector1">
            <a:avLst/>
          </a:prstGeom>
          <a:ln w="5715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2438400" y="5076590"/>
            <a:ext cx="1616808" cy="64974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DBN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25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1644" y="7937"/>
            <a:ext cx="7191756" cy="604839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Protein Prediction Problem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6096000"/>
          </a:xfrm>
        </p:spPr>
        <p:txBody>
          <a:bodyPr>
            <a:normAutofit/>
          </a:bodyPr>
          <a:lstStyle/>
          <a:p>
            <a:r>
              <a:rPr lang="en-US" dirty="0" smtClean="0"/>
              <a:t>Protein 3D structures is critical for biology applications</a:t>
            </a:r>
          </a:p>
          <a:p>
            <a:r>
              <a:rPr lang="en-US" dirty="0" smtClean="0"/>
              <a:t>Protein predictions using computational prediction methods</a:t>
            </a:r>
          </a:p>
          <a:p>
            <a:pPr lvl="1"/>
            <a:r>
              <a:rPr lang="en-US" dirty="0" err="1" smtClean="0"/>
              <a:t>Modeller</a:t>
            </a:r>
            <a:r>
              <a:rPr lang="en-US" dirty="0" smtClean="0"/>
              <a:t>, </a:t>
            </a:r>
            <a:r>
              <a:rPr lang="en-US" dirty="0" err="1" smtClean="0"/>
              <a:t>HHpred</a:t>
            </a:r>
            <a:r>
              <a:rPr lang="en-US" dirty="0" smtClean="0"/>
              <a:t>, I-TASSER, </a:t>
            </a:r>
            <a:r>
              <a:rPr lang="en-US" dirty="0" err="1" smtClean="0"/>
              <a:t>Mufold</a:t>
            </a:r>
            <a:endParaRPr lang="en-US" dirty="0" smtClean="0"/>
          </a:p>
          <a:p>
            <a:r>
              <a:rPr lang="en-US" dirty="0" smtClean="0"/>
              <a:t>Protein Model Quality </a:t>
            </a:r>
            <a:r>
              <a:rPr lang="en-US" dirty="0" err="1" smtClean="0"/>
              <a:t>Asssessment</a:t>
            </a:r>
            <a:r>
              <a:rPr lang="en-US" dirty="0" smtClean="0"/>
              <a:t> (QA) methods</a:t>
            </a:r>
          </a:p>
          <a:p>
            <a:pPr lvl="1"/>
            <a:r>
              <a:rPr lang="en-US" dirty="0" smtClean="0"/>
              <a:t>Single model QA</a:t>
            </a:r>
          </a:p>
          <a:p>
            <a:pPr lvl="2"/>
            <a:r>
              <a:rPr lang="en-US" dirty="0" smtClean="0"/>
              <a:t>Opus-CA, DOPE, DFIRE, RW, etc.</a:t>
            </a:r>
          </a:p>
          <a:p>
            <a:pPr lvl="1"/>
            <a:r>
              <a:rPr lang="en-US" dirty="0" smtClean="0"/>
              <a:t>Consensus QA</a:t>
            </a:r>
          </a:p>
          <a:p>
            <a:pPr lvl="2"/>
            <a:r>
              <a:rPr lang="en-US" dirty="0" err="1" smtClean="0"/>
              <a:t>Mufold</a:t>
            </a:r>
            <a:r>
              <a:rPr lang="en-US" dirty="0" smtClean="0"/>
              <a:t>-WQA, </a:t>
            </a:r>
            <a:r>
              <a:rPr lang="en-US" dirty="0" err="1" smtClean="0"/>
              <a:t>QmeanClust</a:t>
            </a:r>
            <a:r>
              <a:rPr lang="en-US" dirty="0" smtClean="0"/>
              <a:t>, </a:t>
            </a:r>
            <a:r>
              <a:rPr lang="en-US" dirty="0" err="1" smtClean="0"/>
              <a:t>Multicom</a:t>
            </a:r>
            <a:r>
              <a:rPr lang="en-US" dirty="0" smtClean="0"/>
              <a:t>, etc.</a:t>
            </a:r>
            <a:endParaRPr lang="en-US" dirty="0"/>
          </a:p>
          <a:p>
            <a:r>
              <a:rPr lang="en-US" dirty="0" smtClean="0"/>
              <a:t>Critical Assessment of Structure Prediction (CASP)</a:t>
            </a:r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sz="2000" dirty="0"/>
          </a:p>
        </p:txBody>
      </p:sp>
      <p:sp>
        <p:nvSpPr>
          <p:cNvPr id="4" name="AutoShape 2" descr="data:image/jpeg;base64,/9j/4AAQSkZJRgABAQAAAQABAAD/2wCEAAkGBwgHBgkIBwgKCgkLDRYPDQwMDRsUFRAWIB0iIiAdHx8kKDQsJCYxJx8fLT0tMTU3Ojo6Iys/RD84QzQ5OjcBCgoKDQwNGg8PGjclHyU3Nzc3Nzc3Nzc3Nzc3Nzc3Nzc3Nzc3Nzc3Nzc3Nzc3Nzc3Nzc3Nzc3Nzc3Nzc3Nzc3N//AABEIAKAAoAMBIgACEQEDEQH/xAAcAAABBAMBAAAAAAAAAAAAAAAABQYHCAECBAP/xABMEAABAwIBBAwMBAMECwAAAAABAAIDBAURBgchMRITFEFRVGFxcoGy0RUiMzU2UnORkpOhsTJCU8EWI/BDRHThFyQmRWJjgpSzwtL/xAAbAQABBQEBAAAAAAAAAAAAAAAAAQIEBQYDB//EADERAAIBAwEFBgYBBQAAAAAAAAABAgMEEQUSITFBUQYUcZGhsRMWM1Nh4cEiIzRCUv/aAAwDAQACEQMRAD8AnFecszIhi7Ryr0TFztzyw5IXB0Mjo3BrcHMcQR47dRCAHablTjW5Y8JU/rfVVN3dW8eq/wDuH96zu+t49VfPd3oDBbHwlT+t9UeEqf1vqqnbvrePVXz3d6N31vHqr57u9AYLY+Eqf1vqjwnT+t9VU7d9bx6q+e7vWN3VvHqv57u9AYLax18LzgCuppBGIVSbderjbq+nrIqyqe6GRr9i6ZxDgNYIJw0jQrP5NXSG622CqgeHRzMD2nHWCgBWe9rBi4rkdcoAcC5NHOnlGbHYJ3QPAqpv5UOn8x3+oYnqVet31x119YeU1D+9AFsvCVP631R4Sp/W+qqdu+t49VfPd3o3fW8eqvnu70Bgtj4Sp/W+qPCVP631VTt31vHqr57u9G763j1V893egMFsfCVP631WRcoCcAVU3d9bx6q+e7vWklfXCNxFfVg4H+8P70AW/jkbIMW763SJklI6Sy0jnuLjtLNJ5gltAAdSYOeD0OuHRb22p/HUmDng9Drh0W9tqAK7LBOAxOgLKUsmmtflDbmvaHNNQ0FrtRCbKWymxy37hK22P9RnxBG2x/qM+IKedxUnFKf5TUbipOKU/wApvcs/8xU/tvzJnc5dSBttj/UZ8QQJGEgB7cTyqedxUnFKf5Te5Ydb6J7Sx9FTlrhgQYm6R7kvzDS/4fmHc5dSCuRS1mXyj2ulqLRO7TT/AMyHE62OJxHUe0FG+UVpfZbtLRO2RjHjQvdrcw6uvePMvGz3Ke0XGKupcNsjBGB1OBGGB5NR6lfwnGcVKPBkNrDwxzZ1L8bzlI6nieTT0OMYwOgvP4j1YAe9MwnAYk6ls5znuc6R2ye4lznHWTrJTpzfWXwldTVzsDqWkOJB1Pk3h1a/cudetGjTdSXBCwjtPCGltsf6jPiCNui/UZ8QU97mp+Lw/LCNzQcXh+WFR/MNP7b8yX3OXUgTbov1GfEEbbH+oz4gp73NBxeH5YWk1NBtMn8iH8J/sxwJY9oKbaWw/MR2cks5IKWkvkn9Eog8hH0QiXyT+iVoSGWsyO8yUnsWdkJeSDkd5kpPYM7IS8gQDqTBzweh1w6Le21P46kwc8HodcOi3ttQBXZbRSPhkZJE90cjCHNc04EEb4K1QgcS/kVd57xZBNV4OnikMT3DRs8MCDz4EYpeTPzYeYqj/FO7LU8FgdShGF1OMeGS1ovNNNghC56SshqzO2IgvglMUjcdLSP8iCoijJptcjruEDL6y+FLRuiBuNVR4vbgNLmfmH79SigEEYjUVPyiDLOzeBry/am4UtQTJBwAfmb1H6ELTaFebS+BLlvRBuqf+6ESGKSeaOGFpfLI4NY0b7idCmqwWuOzWmCijwJaMZHD87zrP9bwCZWbWy7bO+71DPEixjpsd9xHjO6gcOsqRVH12825qhF7lxH2tPC22CFyur4G3RltDsah0Dpy31WBwGnnJ+hXUqGUJQxtc95LTT4AmVnHvdbbxSUVDIYRUNc+SRv4sAQMAd7Wnqo4zqecbb7CTtNVlo0Izu4qSzx9jhcvFPcMgDAADUFrL5J/RK3Wkvkn9ErblWWsyO8yUnsGdkJeSDkd5kpPYM7IS8gQDqTBzweh1w6Le21P46kwc8HodcOi3ttQBXZCEIHEm5sPMVT/AIp3ZangmlmyhkZk9I+Rpa2aoc6Mn8wwAx5sQU7Vg9Uad3Px/gtaH00AUa0978C5eXHb34Uc9RsJsToboGD+r7EqSgoYyuY5uU9yD2kYzbIAjWCBp5lN0OnCrKpTnwaOd1JxSaJnSPlTZGX21mn2TWTsds4ZD+R3+YJSXm+vnhG3bhqH41VIMMSdL4949Wo9XCnYq6pGrZXGFxR1i1VhlnPb6OG30UFHTDCKFga3hPKeU6Si4VkFvopauqdsYYm7J3CeQcpXQo2zj3vdNWLTA4GGAh05B/FJvN6vueRdbK2le3GHw4sSrNU4GchLhPdMtKutqvKS0khwGpo2cYDRyAaFJCjHNhFI6/1Ewa4xspHNc/DQCXsIHPoKk5d9bUVc4jySGW2djLBRxnU85W32EnaapHUc51Gu3fbX7E7HapBjhox2Q0JNE/zF4P2C6+mMhaS+Sf0St1pL5J/RK2pWFrMjvMlJ7BnZCXkg5HeZKT2DOyEvIEA6kwc8HodcOi3ttT+OpMHPB6HXDot7bUAV2XfYIIqm90MFRGJIpJ2tex2pw4CuBetLUS0lTFUwO2MsTg5hwxwITZpuLSHLiid2MbGxrGNaxrRgGtGAHMFlRH/Gt/44PlN7kfxpf+OD5Te5ZR6Bct5cl6lgruC5EuJpZyqWndYHVZhjNTHJGxsuHjBpdpGPAmh/Gl/44PlN7lyXPKS7XSkdSV1SJIXOa4tEYGkHEbyk2ej3FvWjUclhcRlS5hOLWDmstyltFzhroNcZ8ZvrtOtv9cAU10lVDW0sNVTPD4ZmhzHDfBUDpWtmUl1tdKKWiqthCHFwaWB2GOvWp+p6b3tRcHiS9jjQrfD3MlDKm9NsdokqW4Gof4kDTvuO/wAwGnqUMvc5znPe4ue4lznO1uJ1kruu13rrxLHJcJ9tdE0tZ4oAGJxOrmHuXCuunWKtKWy97fEbWq/ElkmvJylp6SyUbaaFkQdCxztiMNk4gEk8JSkohgyxvsEEcMVW0RxtDWjamnADQN5b/wAbZQccb8lvcqWtodzUqOe0t/iSo3UIpLBLa5LnRUlfRvhrYI54wC4NeMcDhrHAeVRf/G2UHHG/Jb3LDstb8WkGsbgRgf5Te5JT0O5pzUlJbvEJXUGsYG3ES6JhJxJaD9ES+Sf0StmtDWho1AYLWXyT+iVqyvLWZHeZKT2DOyEvJByO8yUnsGdkJeQIB1Jg54PQ64dFvban8dSYOeD0OuHRb22oArshCU8mSBlFbSSAN0NTZy2YtjkstITMD6p9yMDwH3KftWgrCzr7Qr7fr+ib3P8AJAWB4D7lnYn1T7lPi2Z+NuvWEq7Qpv6fr+gdpjmQAhB0kk4azp4ULRLgQnxBGGOpCcOQJ/2rouaTsOTKs/h05TxwWRYrLwN7A8B9yMDwH3KfULP/ADEvt+v6Jnc/yQFgeA+5GB9U+5T6sP8AJv04eKfslj2gUml8P1/QjtMLOSA1pL5J/RKxB5CPoj7LMvkn9ErRkItZkd5kpPYM7IS8kHI7zJSewZ2Ql5AgHUmDng9Drh0W9tqfx1Jg54PQ64dFvbagCuyAcNOJHMhCBxLGb6vnrsn/APWpHSPglMQeTiS3AEYnkxw6k5Uz82HmKp/xTuy1PBYLU4qN3NJcy2oPNNAmXnMuNVSUlJTU0r4m1DnbYWHAuAA0Y8GlPRMDOr/uznl/9V00iKleQyuvsNuHimxgoQhbkqwWWucwhzHuY4HQ5pwI5isIQBMmR9dNcsnKOqqnF8pDmOedbti4txPKcEspuZvfRKjH/FL/AOV6ca8+vYqNzUS6st6TzBAmHnQuNTA6ioYJnxxSse+TYHAvwIAB5NafijjOp5xtvsJO01S9FipXkU119jnctqnuGStJfJv6JW60l8k/olbYqy1mR3mSk9gzshLyQcjvMlJ7BnZCXkCAdSYOeD0OuHRb22p/JjZ3IXS5G3PYjHYw7M8zSCfoCgCuKEIQOJJzWyh1rrYcfGZUB3UWjuT0UP5G3ptku+2Tkiknbtc+H5dOh3V9ieBS9G9ksbZInNexwxa5pxBHCCsbrVvKncupykWVtNOGDZIGWOT7r9QMbA9rKqB2yiL8di7HQWnvS+hVdCvOhUVSHFHeUVJYZB9dZ7lb3EVlDPFhrdsdk33jEJO26L9RnxBWBxI1IOnXrWgh2i3f1U/Uhuz6MgBj2SODY3Bzjqa04k9SW7Tkvd7o8bVSSQxHXNUNLGj36T1BTIDhoGgciE2p2hk1/bhh/lixtFzZx2e3R2m2QUMLiWwt2OJ1uOsnrJK7EIWenNzk5S4smJJLCBRpnRla69UcIOmKmLj/ANTj/wDKkOvraa3Ur6qslbFCzW5x18g4SoZvtzfeLrPXPbsBI7BjPVYNDR7v3V7oNvJ1nWa3Je5Fu5rZ2TgWkvkn9ErdayNLmOa0YucCAOFawri1eR3mSk9gzshLyRclYnQ2emY4YFsTQRy4JaQICTr3RMrqGWCRuyY9pa4cIOgpRWHDEYIAqVlBZp7Ddqi3VDHDanfy3HU9n5XD+taTlZDL/Imlyko96KqjBMM4biWHgPC074UAX2yV9hrTSXKAxuJ8R4HiyDhaf21oFE7fxSrZcoLnZfFoqj+TjiYJBsmHq3urBJSEydONSOzNZQ5Np5RItvzi0r9i24UUsR33wkPb7jgfulynyvsE4BFzhix3pwY/uFDyFVVdEtZvMcrwO8bqoicYLtbagbKC40cg4WTsP7roFRARiJ4iOR4UCOY134mg84WNqi/TZ8IUZ9nqXKb8jp3yXQns1VONdRDh7QLnmvFqgGM9zoo+lUMH7qDNqj/TZ8IWWta38LQOYIXZ6lzm/JB3yXQmKoywsEAJ8IxS4b0AMn2CQLnnGj2JZa6F5O9LUnAfCNPvIUfIUqjotrTeWs+JzldVHuOy6XSuus4muFQ+Z7fwg4BrOYDQFxoQrWMVFYitxHbbeWCcmQGT8l/yip2bEmlpntmndvaDi1vWfoCvDJbJO55TTtbRxmOmxwfVPHijm9Y8g6yrC5H5LUeTtvZS0serS57tLnuOsk/1wbycILtFCIYGtw3l0LAGAWUCAhCEAYc0EaQke95PUF4pXwVtNHNG7W17cdPDz8qWUIAgzKLNBLE58tjqfF3oKjThyB+v34phXLJa/WvZbttVQ1o/PGNsaRw4tx+qte5rXaxiueSjgk/E0e5AFP3Oa15YTg8a2nQfctlaytyattYMKikglH/MjDvukWpzbZOTnE2mlG/4sex+yBclbd9CsM/NVk67+4Ac0jh+68v9EuTvE3/Of3oDJX5CsE3NNk6047jceeZ/evZmazJxuu2xu6TnH90BkrudGtZga6ofsKdrpn+rE0uPuCstS5vMnqYgx2mkBHDED90t0tioqZobDBGwDea0BAZK32vIfKO5vaIrc+GM/wBpUODB7vxfRSLk1mipYXNmvMpq3jTtQGxiHIRrd16ORSzHTRM/C0L2AA1IEOK32ynooWRwRMjYwYNa1oAA5l2gYallCABCEI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wgHBgkIBwgKCgkLDRYPDQwMDRsUFRAWIB0iIiAdHx8kKDQsJCYxJx8fLT0tMTU3Ojo6Iys/RD84QzQ5OjcBCgoKDQwNGg8PGjclHyU3Nzc3Nzc3Nzc3Nzc3Nzc3Nzc3Nzc3Nzc3Nzc3Nzc3Nzc3Nzc3Nzc3Nzc3Nzc3Nzc3N//AABEIAKAAoAMBIgACEQEDEQH/xAAcAAABBAMBAAAAAAAAAAAAAAAABQYHCAECBAP/xABMEAABAwIBBAwMBAMECwAAAAABAAIDBAURBgchMRITFEFRVGFxcoGy0RUiMzU2UnORkpOhsTJCU8EWI/BDRHThFyQmRWJjgpSzwtL/xAAbAQABBQEBAAAAAAAAAAAAAAAAAQIEBQYDB//EADERAAIBAwEFBgYBBQAAAAAAAAABAgMEEQUSITFBUQYUcZGhsRMWM1Nh4cEiIzRCUv/aAAwDAQACEQMRAD8AnFecszIhi7Ryr0TFztzyw5IXB0Mjo3BrcHMcQR47dRCAHablTjW5Y8JU/rfVVN3dW8eq/wDuH96zu+t49VfPd3oDBbHwlT+t9UeEqf1vqqnbvrePVXz3d6N31vHqr57u9AYLY+Eqf1vqjwnT+t9VU7d9bx6q+e7vWN3VvHqv57u9AYLax18LzgCuppBGIVSbderjbq+nrIqyqe6GRr9i6ZxDgNYIJw0jQrP5NXSG622CqgeHRzMD2nHWCgBWe9rBi4rkdcoAcC5NHOnlGbHYJ3QPAqpv5UOn8x3+oYnqVet31x119YeU1D+9AFsvCVP631R4Sp/W+qqdu+t49VfPd3o3fW8eqvnu70Bgtj4Sp/W+qPCVP631VTt31vHqr57u9G763j1V893egMFsfCVP631WRcoCcAVU3d9bx6q+e7vWklfXCNxFfVg4H+8P70AW/jkbIMW763SJklI6Sy0jnuLjtLNJ5gltAAdSYOeD0OuHRb22p/HUmDng9Drh0W9tqAK7LBOAxOgLKUsmmtflDbmvaHNNQ0FrtRCbKWymxy37hK22P9RnxBG2x/qM+IKedxUnFKf5TUbipOKU/wApvcs/8xU/tvzJnc5dSBttj/UZ8QQJGEgB7cTyqedxUnFKf5Te5Ydb6J7Sx9FTlrhgQYm6R7kvzDS/4fmHc5dSCuRS1mXyj2ulqLRO7TT/AMyHE62OJxHUe0FG+UVpfZbtLRO2RjHjQvdrcw6uvePMvGz3Ke0XGKupcNsjBGB1OBGGB5NR6lfwnGcVKPBkNrDwxzZ1L8bzlI6nieTT0OMYwOgvP4j1YAe9MwnAYk6ls5znuc6R2ye4lznHWTrJTpzfWXwldTVzsDqWkOJB1Pk3h1a/cudetGjTdSXBCwjtPCGltsf6jPiCNui/UZ8QU97mp+Lw/LCNzQcXh+WFR/MNP7b8yX3OXUgTbov1GfEEbbH+oz4gp73NBxeH5YWk1NBtMn8iH8J/sxwJY9oKbaWw/MR2cks5IKWkvkn9Eog8hH0QiXyT+iVoSGWsyO8yUnsWdkJeSDkd5kpPYM7IS8gQDqTBzweh1w6Le21P46kwc8HodcOi3ttQBXZbRSPhkZJE90cjCHNc04EEb4K1QgcS/kVd57xZBNV4OnikMT3DRs8MCDz4EYpeTPzYeYqj/FO7LU8FgdShGF1OMeGS1ovNNNghC56SshqzO2IgvglMUjcdLSP8iCoijJptcjruEDL6y+FLRuiBuNVR4vbgNLmfmH79SigEEYjUVPyiDLOzeBry/am4UtQTJBwAfmb1H6ELTaFebS+BLlvRBuqf+6ESGKSeaOGFpfLI4NY0b7idCmqwWuOzWmCijwJaMZHD87zrP9bwCZWbWy7bO+71DPEixjpsd9xHjO6gcOsqRVH12825qhF7lxH2tPC22CFyur4G3RltDsah0Dpy31WBwGnnJ+hXUqGUJQxtc95LTT4AmVnHvdbbxSUVDIYRUNc+SRv4sAQMAd7Wnqo4zqecbb7CTtNVlo0Izu4qSzx9jhcvFPcMgDAADUFrL5J/RK3Wkvkn9ErblWWsyO8yUnsGdkJeSDkd5kpPYM7IS8gQDqTBzweh1w6Le21P46kwc8HodcOi3ttQBXZCEIHEm5sPMVT/AIp3ZangmlmyhkZk9I+Rpa2aoc6Mn8wwAx5sQU7Vg9Uad3Px/gtaH00AUa0978C5eXHb34Uc9RsJsToboGD+r7EqSgoYyuY5uU9yD2kYzbIAjWCBp5lN0OnCrKpTnwaOd1JxSaJnSPlTZGX21mn2TWTsds4ZD+R3+YJSXm+vnhG3bhqH41VIMMSdL4949Wo9XCnYq6pGrZXGFxR1i1VhlnPb6OG30UFHTDCKFga3hPKeU6Si4VkFvopauqdsYYm7J3CeQcpXQo2zj3vdNWLTA4GGAh05B/FJvN6vueRdbK2le3GHw4sSrNU4GchLhPdMtKutqvKS0khwGpo2cYDRyAaFJCjHNhFI6/1Ewa4xspHNc/DQCXsIHPoKk5d9bUVc4jySGW2djLBRxnU85W32EnaapHUc51Gu3fbX7E7HapBjhox2Q0JNE/zF4P2C6+mMhaS+Sf0St1pL5J/RK2pWFrMjvMlJ7BnZCXkg5HeZKT2DOyEvIEA6kwc8HodcOi3ttT+OpMHPB6HXDot7bUAV2XfYIIqm90MFRGJIpJ2tex2pw4CuBetLUS0lTFUwO2MsTg5hwxwITZpuLSHLiid2MbGxrGNaxrRgGtGAHMFlRH/Gt/44PlN7kfxpf+OD5Te5ZR6Bct5cl6lgruC5EuJpZyqWndYHVZhjNTHJGxsuHjBpdpGPAmh/Gl/44PlN7lyXPKS7XSkdSV1SJIXOa4tEYGkHEbyk2ej3FvWjUclhcRlS5hOLWDmstyltFzhroNcZ8ZvrtOtv9cAU10lVDW0sNVTPD4ZmhzHDfBUDpWtmUl1tdKKWiqthCHFwaWB2GOvWp+p6b3tRcHiS9jjQrfD3MlDKm9NsdokqW4Gof4kDTvuO/wAwGnqUMvc5znPe4ue4lznO1uJ1kruu13rrxLHJcJ9tdE0tZ4oAGJxOrmHuXCuunWKtKWy97fEbWq/ElkmvJylp6SyUbaaFkQdCxztiMNk4gEk8JSkohgyxvsEEcMVW0RxtDWjamnADQN5b/wAbZQccb8lvcqWtodzUqOe0t/iSo3UIpLBLa5LnRUlfRvhrYI54wC4NeMcDhrHAeVRf/G2UHHG/Jb3LDstb8WkGsbgRgf5Te5JT0O5pzUlJbvEJXUGsYG3ES6JhJxJaD9ES+Sf0StmtDWho1AYLWXyT+iVqyvLWZHeZKT2DOyEvJByO8yUnsGdkJeQIB1Jg54PQ64dFvban8dSYOeD0OuHRb22oArshCU8mSBlFbSSAN0NTZy2YtjkstITMD6p9yMDwH3KftWgrCzr7Qr7fr+ib3P8AJAWB4D7lnYn1T7lPi2Z+NuvWEq7Qpv6fr+gdpjmQAhB0kk4azp4ULRLgQnxBGGOpCcOQJ/2rouaTsOTKs/h05TxwWRYrLwN7A8B9yMDwH3KfULP/ADEvt+v6Jnc/yQFgeA+5GB9U+5T6sP8AJv04eKfslj2gUml8P1/QjtMLOSA1pL5J/RKxB5CPoj7LMvkn9ErRkItZkd5kpPYM7IS8kHI7zJSewZ2Ql5AgHUmDng9Drh0W9tqfx1Jg54PQ64dFvbagCuyAcNOJHMhCBxLGb6vnrsn/APWpHSPglMQeTiS3AEYnkxw6k5Uz82HmKp/xTuy1PBYLU4qN3NJcy2oPNNAmXnMuNVSUlJTU0r4m1DnbYWHAuAA0Y8GlPRMDOr/uznl/9V00iKleQyuvsNuHimxgoQhbkqwWWucwhzHuY4HQ5pwI5isIQBMmR9dNcsnKOqqnF8pDmOedbti4txPKcEspuZvfRKjH/FL/AOV6ca8+vYqNzUS6st6TzBAmHnQuNTA6ioYJnxxSse+TYHAvwIAB5NafijjOp5xtvsJO01S9FipXkU119jnctqnuGStJfJv6JW60l8k/olbYqy1mR3mSk9gzshLyQcjvMlJ7BnZCXkCAdSYOeD0OuHRb22p/JjZ3IXS5G3PYjHYw7M8zSCfoCgCuKEIQOJJzWyh1rrYcfGZUB3UWjuT0UP5G3ptku+2Tkiknbtc+H5dOh3V9ieBS9G9ksbZInNexwxa5pxBHCCsbrVvKncupykWVtNOGDZIGWOT7r9QMbA9rKqB2yiL8di7HQWnvS+hVdCvOhUVSHFHeUVJYZB9dZ7lb3EVlDPFhrdsdk33jEJO26L9RnxBWBxI1IOnXrWgh2i3f1U/Uhuz6MgBj2SODY3Bzjqa04k9SW7Tkvd7o8bVSSQxHXNUNLGj36T1BTIDhoGgciE2p2hk1/bhh/lixtFzZx2e3R2m2QUMLiWwt2OJ1uOsnrJK7EIWenNzk5S4smJJLCBRpnRla69UcIOmKmLj/ANTj/wDKkOvraa3Ur6qslbFCzW5x18g4SoZvtzfeLrPXPbsBI7BjPVYNDR7v3V7oNvJ1nWa3Je5Fu5rZ2TgWkvkn9ErdayNLmOa0YucCAOFawri1eR3mSk9gzshLyRclYnQ2emY4YFsTQRy4JaQICTr3RMrqGWCRuyY9pa4cIOgpRWHDEYIAqVlBZp7Ddqi3VDHDanfy3HU9n5XD+taTlZDL/Imlyko96KqjBMM4biWHgPC074UAX2yV9hrTSXKAxuJ8R4HiyDhaf21oFE7fxSrZcoLnZfFoqj+TjiYJBsmHq3urBJSEydONSOzNZQ5Np5RItvzi0r9i24UUsR33wkPb7jgfulynyvsE4BFzhix3pwY/uFDyFVVdEtZvMcrwO8bqoicYLtbagbKC40cg4WTsP7roFRARiJ4iOR4UCOY134mg84WNqi/TZ8IUZ9nqXKb8jp3yXQns1VONdRDh7QLnmvFqgGM9zoo+lUMH7qDNqj/TZ8IWWta38LQOYIXZ6lzm/JB3yXQmKoywsEAJ8IxS4b0AMn2CQLnnGj2JZa6F5O9LUnAfCNPvIUfIUqjotrTeWs+JzldVHuOy6XSuus4muFQ+Z7fwg4BrOYDQFxoQrWMVFYitxHbbeWCcmQGT8l/yip2bEmlpntmndvaDi1vWfoCvDJbJO55TTtbRxmOmxwfVPHijm9Y8g6yrC5H5LUeTtvZS0serS57tLnuOsk/1wbycILtFCIYGtw3l0LAGAWUCAhCEAYc0EaQke95PUF4pXwVtNHNG7W17cdPDz8qWUIAgzKLNBLE58tjqfF3oKjThyB+v34phXLJa/WvZbttVQ1o/PGNsaRw4tx+qte5rXaxiueSjgk/E0e5AFP3Oa15YTg8a2nQfctlaytyattYMKikglH/MjDvukWpzbZOTnE2mlG/4sex+yBclbd9CsM/NVk67+4Ac0jh+68v9EuTvE3/Of3oDJX5CsE3NNk6047jceeZ/evZmazJxuu2xu6TnH90BkrudGtZga6ofsKdrpn+rE0uPuCstS5vMnqYgx2mkBHDED90t0tioqZobDBGwDea0BAZK32vIfKO5vaIrc+GM/wBpUODB7vxfRSLk1mipYXNmvMpq3jTtQGxiHIRrd16ORSzHTRM/C0L2AA1IEOK32ynooWRwRMjYwYNa1oAA5l2gYallCABCEIA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3" name="Picture 5" descr="C:\Users\Nguyen\Desktop\mizzou_logo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2"/>
            <a:ext cx="612774" cy="612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685800" y="612776"/>
            <a:ext cx="8077200" cy="0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07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6096000"/>
          </a:xfrm>
        </p:spPr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sz="2400" dirty="0" smtClean="0"/>
              <a:t>Testing</a:t>
            </a:r>
            <a:endParaRPr lang="en-US" sz="2400" dirty="0"/>
          </a:p>
          <a:p>
            <a:pPr lvl="1"/>
            <a:endParaRPr lang="en-US" sz="2000" dirty="0"/>
          </a:p>
          <a:p>
            <a:endParaRPr lang="en-US" sz="1600" dirty="0"/>
          </a:p>
        </p:txBody>
      </p:sp>
      <p:sp>
        <p:nvSpPr>
          <p:cNvPr id="4" name="AutoShape 2" descr="data:image/jpeg;base64,/9j/4AAQSkZJRgABAQAAAQABAAD/2wCEAAkGBwgHBgkIBwgKCgkLDRYPDQwMDRsUFRAWIB0iIiAdHx8kKDQsJCYxJx8fLT0tMTU3Ojo6Iys/RD84QzQ5OjcBCgoKDQwNGg8PGjclHyU3Nzc3Nzc3Nzc3Nzc3Nzc3Nzc3Nzc3Nzc3Nzc3Nzc3Nzc3Nzc3Nzc3Nzc3Nzc3Nzc3N//AABEIAKAAoAMBIgACEQEDEQH/xAAcAAABBAMBAAAAAAAAAAAAAAAABQYHCAECBAP/xABMEAABAwIBBAwMBAMECwAAAAABAAIDBAURBgchMRITFEFRVGFxcoGy0RUiMzU2UnORkpOhsTJCU8EWI/BDRHThFyQmRWJjgpSzwtL/xAAbAQABBQEBAAAAAAAAAAAAAAAAAQIEBQYDB//EADERAAIBAwEFBgYBBQAAAAAAAAABAgMEEQUSITFBUQYUcZGhsRMWM1Nh4cEiIzRCUv/aAAwDAQACEQMRAD8AnFecszIhi7Ryr0TFztzyw5IXB0Mjo3BrcHMcQR47dRCAHablTjW5Y8JU/rfVVN3dW8eq/wDuH96zu+t49VfPd3oDBbHwlT+t9UeEqf1vqqnbvrePVXz3d6N31vHqr57u9AYLY+Eqf1vqjwnT+t9VU7d9bx6q+e7vWN3VvHqv57u9AYLax18LzgCuppBGIVSbderjbq+nrIqyqe6GRr9i6ZxDgNYIJw0jQrP5NXSG622CqgeHRzMD2nHWCgBWe9rBi4rkdcoAcC5NHOnlGbHYJ3QPAqpv5UOn8x3+oYnqVet31x119YeU1D+9AFsvCVP631R4Sp/W+qqdu+t49VfPd3o3fW8eqvnu70Bgtj4Sp/W+qPCVP631VTt31vHqr57u9G763j1V893egMFsfCVP631WRcoCcAVU3d9bx6q+e7vWklfXCNxFfVg4H+8P70AW/jkbIMW763SJklI6Sy0jnuLjtLNJ5gltAAdSYOeD0OuHRb22p/HUmDng9Drh0W9tqAK7LBOAxOgLKUsmmtflDbmvaHNNQ0FrtRCbKWymxy37hK22P9RnxBG2x/qM+IKedxUnFKf5TUbipOKU/wApvcs/8xU/tvzJnc5dSBttj/UZ8QQJGEgB7cTyqedxUnFKf5Te5Ydb6J7Sx9FTlrhgQYm6R7kvzDS/4fmHc5dSCuRS1mXyj2ulqLRO7TT/AMyHE62OJxHUe0FG+UVpfZbtLRO2RjHjQvdrcw6uvePMvGz3Ke0XGKupcNsjBGB1OBGGB5NR6lfwnGcVKPBkNrDwxzZ1L8bzlI6nieTT0OMYwOgvP4j1YAe9MwnAYk6ls5znuc6R2ye4lznHWTrJTpzfWXwldTVzsDqWkOJB1Pk3h1a/cudetGjTdSXBCwjtPCGltsf6jPiCNui/UZ8QU97mp+Lw/LCNzQcXh+WFR/MNP7b8yX3OXUgTbov1GfEEbbH+oz4gp73NBxeH5YWk1NBtMn8iH8J/sxwJY9oKbaWw/MR2cks5IKWkvkn9Eog8hH0QiXyT+iVoSGWsyO8yUnsWdkJeSDkd5kpPYM7IS8gQDqTBzweh1w6Le21P46kwc8HodcOi3ttQBXZbRSPhkZJE90cjCHNc04EEb4K1QgcS/kVd57xZBNV4OnikMT3DRs8MCDz4EYpeTPzYeYqj/FO7LU8FgdShGF1OMeGS1ovNNNghC56SshqzO2IgvglMUjcdLSP8iCoijJptcjruEDL6y+FLRuiBuNVR4vbgNLmfmH79SigEEYjUVPyiDLOzeBry/am4UtQTJBwAfmb1H6ELTaFebS+BLlvRBuqf+6ESGKSeaOGFpfLI4NY0b7idCmqwWuOzWmCijwJaMZHD87zrP9bwCZWbWy7bO+71DPEixjpsd9xHjO6gcOsqRVH12825qhF7lxH2tPC22CFyur4G3RltDsah0Dpy31WBwGnnJ+hXUqGUJQxtc95LTT4AmVnHvdbbxSUVDIYRUNc+SRv4sAQMAd7Wnqo4zqecbb7CTtNVlo0Izu4qSzx9jhcvFPcMgDAADUFrL5J/RK3Wkvkn9ErblWWsyO8yUnsGdkJeSDkd5kpPYM7IS8gQDqTBzweh1w6Le21P46kwc8HodcOi3ttQBXZCEIHEm5sPMVT/AIp3ZangmlmyhkZk9I+Rpa2aoc6Mn8wwAx5sQU7Vg9Uad3Px/gtaH00AUa0978C5eXHb34Uc9RsJsToboGD+r7EqSgoYyuY5uU9yD2kYzbIAjWCBp5lN0OnCrKpTnwaOd1JxSaJnSPlTZGX21mn2TWTsds4ZD+R3+YJSXm+vnhG3bhqH41VIMMSdL4949Wo9XCnYq6pGrZXGFxR1i1VhlnPb6OG30UFHTDCKFga3hPKeU6Si4VkFvopauqdsYYm7J3CeQcpXQo2zj3vdNWLTA4GGAh05B/FJvN6vueRdbK2le3GHw4sSrNU4GchLhPdMtKutqvKS0khwGpo2cYDRyAaFJCjHNhFI6/1Ewa4xspHNc/DQCXsIHPoKk5d9bUVc4jySGW2djLBRxnU85W32EnaapHUc51Gu3fbX7E7HapBjhox2Q0JNE/zF4P2C6+mMhaS+Sf0St1pL5J/RK2pWFrMjvMlJ7BnZCXkg5HeZKT2DOyEvIEA6kwc8HodcOi3ttT+OpMHPB6HXDot7bUAV2XfYIIqm90MFRGJIpJ2tex2pw4CuBetLUS0lTFUwO2MsTg5hwxwITZpuLSHLiid2MbGxrGNaxrRgGtGAHMFlRH/Gt/44PlN7kfxpf+OD5Te5ZR6Bct5cl6lgruC5EuJpZyqWndYHVZhjNTHJGxsuHjBpdpGPAmh/Gl/44PlN7lyXPKS7XSkdSV1SJIXOa4tEYGkHEbyk2ej3FvWjUclhcRlS5hOLWDmstyltFzhroNcZ8ZvrtOtv9cAU10lVDW0sNVTPD4ZmhzHDfBUDpWtmUl1tdKKWiqthCHFwaWB2GOvWp+p6b3tRcHiS9jjQrfD3MlDKm9NsdokqW4Gof4kDTvuO/wAwGnqUMvc5znPe4ue4lznO1uJ1kruu13rrxLHJcJ9tdE0tZ4oAGJxOrmHuXCuunWKtKWy97fEbWq/ElkmvJylp6SyUbaaFkQdCxztiMNk4gEk8JSkohgyxvsEEcMVW0RxtDWjamnADQN5b/wAbZQccb8lvcqWtodzUqOe0t/iSo3UIpLBLa5LnRUlfRvhrYI54wC4NeMcDhrHAeVRf/G2UHHG/Jb3LDstb8WkGsbgRgf5Te5JT0O5pzUlJbvEJXUGsYG3ES6JhJxJaD9ES+Sf0StmtDWho1AYLWXyT+iVqyvLWZHeZKT2DOyEvJByO8yUnsGdkJeQIB1Jg54PQ64dFvban8dSYOeD0OuHRb22oArshCU8mSBlFbSSAN0NTZy2YtjkstITMD6p9yMDwH3KftWgrCzr7Qr7fr+ib3P8AJAWB4D7lnYn1T7lPi2Z+NuvWEq7Qpv6fr+gdpjmQAhB0kk4azp4ULRLgQnxBGGOpCcOQJ/2rouaTsOTKs/h05TxwWRYrLwN7A8B9yMDwH3KfULP/ADEvt+v6Jnc/yQFgeA+5GB9U+5T6sP8AJv04eKfslj2gUml8P1/QjtMLOSA1pL5J/RKxB5CPoj7LMvkn9ErRkItZkd5kpPYM7IS8kHI7zJSewZ2Ql5AgHUmDng9Drh0W9tqfx1Jg54PQ64dFvbagCuyAcNOJHMhCBxLGb6vnrsn/APWpHSPglMQeTiS3AEYnkxw6k5Uz82HmKp/xTuy1PBYLU4qN3NJcy2oPNNAmXnMuNVSUlJTU0r4m1DnbYWHAuAA0Y8GlPRMDOr/uznl/9V00iKleQyuvsNuHimxgoQhbkqwWWucwhzHuY4HQ5pwI5isIQBMmR9dNcsnKOqqnF8pDmOedbti4txPKcEspuZvfRKjH/FL/AOV6ca8+vYqNzUS6st6TzBAmHnQuNTA6ioYJnxxSse+TYHAvwIAB5NafijjOp5xtvsJO01S9FipXkU119jnctqnuGStJfJv6JW60l8k/olbYqy1mR3mSk9gzshLyQcjvMlJ7BnZCXkCAdSYOeD0OuHRb22p/JjZ3IXS5G3PYjHYw7M8zSCfoCgCuKEIQOJJzWyh1rrYcfGZUB3UWjuT0UP5G3ptku+2Tkiknbtc+H5dOh3V9ieBS9G9ksbZInNexwxa5pxBHCCsbrVvKncupykWVtNOGDZIGWOT7r9QMbA9rKqB2yiL8di7HQWnvS+hVdCvOhUVSHFHeUVJYZB9dZ7lb3EVlDPFhrdsdk33jEJO26L9RnxBWBxI1IOnXrWgh2i3f1U/Uhuz6MgBj2SODY3Bzjqa04k9SW7Tkvd7o8bVSSQxHXNUNLGj36T1BTIDhoGgciE2p2hk1/bhh/lixtFzZx2e3R2m2QUMLiWwt2OJ1uOsnrJK7EIWenNzk5S4smJJLCBRpnRla69UcIOmKmLj/ANTj/wDKkOvraa3Ur6qslbFCzW5x18g4SoZvtzfeLrPXPbsBI7BjPVYNDR7v3V7oNvJ1nWa3Je5Fu5rZ2TgWkvkn9ErdayNLmOa0YucCAOFawri1eR3mSk9gzshLyRclYnQ2emY4YFsTQRy4JaQICTr3RMrqGWCRuyY9pa4cIOgpRWHDEYIAqVlBZp7Ddqi3VDHDanfy3HU9n5XD+taTlZDL/Imlyko96KqjBMM4biWHgPC074UAX2yV9hrTSXKAxuJ8R4HiyDhaf21oFE7fxSrZcoLnZfFoqj+TjiYJBsmHq3urBJSEydONSOzNZQ5Np5RItvzi0r9i24UUsR33wkPb7jgfulynyvsE4BFzhix3pwY/uFDyFVVdEtZvMcrwO8bqoicYLtbagbKC40cg4WTsP7roFRARiJ4iOR4UCOY134mg84WNqi/TZ8IUZ9nqXKb8jp3yXQns1VONdRDh7QLnmvFqgGM9zoo+lUMH7qDNqj/TZ8IWWta38LQOYIXZ6lzm/JB3yXQmKoywsEAJ8IxS4b0AMn2CQLnnGj2JZa6F5O9LUnAfCNPvIUfIUqjotrTeWs+JzldVHuOy6XSuus4muFQ+Z7fwg4BrOYDQFxoQrWMVFYitxHbbeWCcmQGT8l/yip2bEmlpntmndvaDi1vWfoCvDJbJO55TTtbRxmOmxwfVPHijm9Y8g6yrC5H5LUeTtvZS0serS57tLnuOsk/1wbycILtFCIYGtw3l0LAGAWUCAhCEAYc0EaQke95PUF4pXwVtNHNG7W17cdPDz8qWUIAgzKLNBLE58tjqfF3oKjThyB+v34phXLJa/WvZbttVQ1o/PGNsaRw4tx+qte5rXaxiueSjgk/E0e5AFP3Oa15YTg8a2nQfctlaytyattYMKikglH/MjDvukWpzbZOTnE2mlG/4sex+yBclbd9CsM/NVk67+4Ac0jh+68v9EuTvE3/Of3oDJX5CsE3NNk6047jceeZ/evZmazJxuu2xu6TnH90BkrudGtZga6ofsKdrpn+rE0uPuCstS5vMnqYgx2mkBHDED90t0tioqZobDBGwDea0BAZK32vIfKO5vaIrc+GM/wBpUODB7vxfRSLk1mipYXNmvMpq3jTtQGxiHIRrd16ORSzHTRM/C0L2AA1IEOK32ynooWRwRMjYwYNa1oAA5l2gYallCABCEI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wgHBgkIBwgKCgkLDRYPDQwMDRsUFRAWIB0iIiAdHx8kKDQsJCYxJx8fLT0tMTU3Ojo6Iys/RD84QzQ5OjcBCgoKDQwNGg8PGjclHyU3Nzc3Nzc3Nzc3Nzc3Nzc3Nzc3Nzc3Nzc3Nzc3Nzc3Nzc3Nzc3Nzc3Nzc3Nzc3Nzc3N//AABEIAKAAoAMBIgACEQEDEQH/xAAcAAABBAMBAAAAAAAAAAAAAAAABQYHCAECBAP/xABMEAABAwIBBAwMBAMECwAAAAABAAIDBAURBgchMRITFEFRVGFxcoGy0RUiMzU2UnORkpOhsTJCU8EWI/BDRHThFyQmRWJjgpSzwtL/xAAbAQABBQEBAAAAAAAAAAAAAAAAAQIEBQYDB//EADERAAIBAwEFBgYBBQAAAAAAAAABAgMEEQUSITFBUQYUcZGhsRMWM1Nh4cEiIzRCUv/aAAwDAQACEQMRAD8AnFecszIhi7Ryr0TFztzyw5IXB0Mjo3BrcHMcQR47dRCAHablTjW5Y8JU/rfVVN3dW8eq/wDuH96zu+t49VfPd3oDBbHwlT+t9UeEqf1vqqnbvrePVXz3d6N31vHqr57u9AYLY+Eqf1vqjwnT+t9VU7d9bx6q+e7vWN3VvHqv57u9AYLax18LzgCuppBGIVSbderjbq+nrIqyqe6GRr9i6ZxDgNYIJw0jQrP5NXSG622CqgeHRzMD2nHWCgBWe9rBi4rkdcoAcC5NHOnlGbHYJ3QPAqpv5UOn8x3+oYnqVet31x119YeU1D+9AFsvCVP631R4Sp/W+qqdu+t49VfPd3o3fW8eqvnu70Bgtj4Sp/W+qPCVP631VTt31vHqr57u9G763j1V893egMFsfCVP631WRcoCcAVU3d9bx6q+e7vWklfXCNxFfVg4H+8P70AW/jkbIMW763SJklI6Sy0jnuLjtLNJ5gltAAdSYOeD0OuHRb22p/HUmDng9Drh0W9tqAK7LBOAxOgLKUsmmtflDbmvaHNNQ0FrtRCbKWymxy37hK22P9RnxBG2x/qM+IKedxUnFKf5TUbipOKU/wApvcs/8xU/tvzJnc5dSBttj/UZ8QQJGEgB7cTyqedxUnFKf5Te5Ydb6J7Sx9FTlrhgQYm6R7kvzDS/4fmHc5dSCuRS1mXyj2ulqLRO7TT/AMyHE62OJxHUe0FG+UVpfZbtLRO2RjHjQvdrcw6uvePMvGz3Ke0XGKupcNsjBGB1OBGGB5NR6lfwnGcVKPBkNrDwxzZ1L8bzlI6nieTT0OMYwOgvP4j1YAe9MwnAYk6ls5znuc6R2ye4lznHWTrJTpzfWXwldTVzsDqWkOJB1Pk3h1a/cudetGjTdSXBCwjtPCGltsf6jPiCNui/UZ8QU97mp+Lw/LCNzQcXh+WFR/MNP7b8yX3OXUgTbov1GfEEbbH+oz4gp73NBxeH5YWk1NBtMn8iH8J/sxwJY9oKbaWw/MR2cks5IKWkvkn9Eog8hH0QiXyT+iVoSGWsyO8yUnsWdkJeSDkd5kpPYM7IS8gQDqTBzweh1w6Le21P46kwc8HodcOi3ttQBXZbRSPhkZJE90cjCHNc04EEb4K1QgcS/kVd57xZBNV4OnikMT3DRs8MCDz4EYpeTPzYeYqj/FO7LU8FgdShGF1OMeGS1ovNNNghC56SshqzO2IgvglMUjcdLSP8iCoijJptcjruEDL6y+FLRuiBuNVR4vbgNLmfmH79SigEEYjUVPyiDLOzeBry/am4UtQTJBwAfmb1H6ELTaFebS+BLlvRBuqf+6ESGKSeaOGFpfLI4NY0b7idCmqwWuOzWmCijwJaMZHD87zrP9bwCZWbWy7bO+71DPEixjpsd9xHjO6gcOsqRVH12825qhF7lxH2tPC22CFyur4G3RltDsah0Dpy31WBwGnnJ+hXUqGUJQxtc95LTT4AmVnHvdbbxSUVDIYRUNc+SRv4sAQMAd7Wnqo4zqecbb7CTtNVlo0Izu4qSzx9jhcvFPcMgDAADUFrL5J/RK3Wkvkn9ErblWWsyO8yUnsGdkJeSDkd5kpPYM7IS8gQDqTBzweh1w6Le21P46kwc8HodcOi3ttQBXZCEIHEm5sPMVT/AIp3ZangmlmyhkZk9I+Rpa2aoc6Mn8wwAx5sQU7Vg9Uad3Px/gtaH00AUa0978C5eXHb34Uc9RsJsToboGD+r7EqSgoYyuY5uU9yD2kYzbIAjWCBp5lN0OnCrKpTnwaOd1JxSaJnSPlTZGX21mn2TWTsds4ZD+R3+YJSXm+vnhG3bhqH41VIMMSdL4949Wo9XCnYq6pGrZXGFxR1i1VhlnPb6OG30UFHTDCKFga3hPKeU6Si4VkFvopauqdsYYm7J3CeQcpXQo2zj3vdNWLTA4GGAh05B/FJvN6vueRdbK2le3GHw4sSrNU4GchLhPdMtKutqvKS0khwGpo2cYDRyAaFJCjHNhFI6/1Ewa4xspHNc/DQCXsIHPoKk5d9bUVc4jySGW2djLBRxnU85W32EnaapHUc51Gu3fbX7E7HapBjhox2Q0JNE/zF4P2C6+mMhaS+Sf0St1pL5J/RK2pWFrMjvMlJ7BnZCXkg5HeZKT2DOyEvIEA6kwc8HodcOi3ttT+OpMHPB6HXDot7bUAV2XfYIIqm90MFRGJIpJ2tex2pw4CuBetLUS0lTFUwO2MsTg5hwxwITZpuLSHLiid2MbGxrGNaxrRgGtGAHMFlRH/Gt/44PlN7kfxpf+OD5Te5ZR6Bct5cl6lgruC5EuJpZyqWndYHVZhjNTHJGxsuHjBpdpGPAmh/Gl/44PlN7lyXPKS7XSkdSV1SJIXOa4tEYGkHEbyk2ej3FvWjUclhcRlS5hOLWDmstyltFzhroNcZ8ZvrtOtv9cAU10lVDW0sNVTPD4ZmhzHDfBUDpWtmUl1tdKKWiqthCHFwaWB2GOvWp+p6b3tRcHiS9jjQrfD3MlDKm9NsdokqW4Gof4kDTvuO/wAwGnqUMvc5znPe4ue4lznO1uJ1kruu13rrxLHJcJ9tdE0tZ4oAGJxOrmHuXCuunWKtKWy97fEbWq/ElkmvJylp6SyUbaaFkQdCxztiMNk4gEk8JSkohgyxvsEEcMVW0RxtDWjamnADQN5b/wAbZQccb8lvcqWtodzUqOe0t/iSo3UIpLBLa5LnRUlfRvhrYI54wC4NeMcDhrHAeVRf/G2UHHG/Jb3LDstb8WkGsbgRgf5Te5JT0O5pzUlJbvEJXUGsYG3ES6JhJxJaD9ES+Sf0StmtDWho1AYLWXyT+iVqyvLWZHeZKT2DOyEvJByO8yUnsGdkJeQIB1Jg54PQ64dFvban8dSYOeD0OuHRb22oArshCU8mSBlFbSSAN0NTZy2YtjkstITMD6p9yMDwH3KftWgrCzr7Qr7fr+ib3P8AJAWB4D7lnYn1T7lPi2Z+NuvWEq7Qpv6fr+gdpjmQAhB0kk4azp4ULRLgQnxBGGOpCcOQJ/2rouaTsOTKs/h05TxwWRYrLwN7A8B9yMDwH3KfULP/ADEvt+v6Jnc/yQFgeA+5GB9U+5T6sP8AJv04eKfslj2gUml8P1/QjtMLOSA1pL5J/RKxB5CPoj7LMvkn9ErRkItZkd5kpPYM7IS8kHI7zJSewZ2Ql5AgHUmDng9Drh0W9tqfx1Jg54PQ64dFvbagCuyAcNOJHMhCBxLGb6vnrsn/APWpHSPglMQeTiS3AEYnkxw6k5Uz82HmKp/xTuy1PBYLU4qN3NJcy2oPNNAmXnMuNVSUlJTU0r4m1DnbYWHAuAA0Y8GlPRMDOr/uznl/9V00iKleQyuvsNuHimxgoQhbkqwWWucwhzHuY4HQ5pwI5isIQBMmR9dNcsnKOqqnF8pDmOedbti4txPKcEspuZvfRKjH/FL/AOV6ca8+vYqNzUS6st6TzBAmHnQuNTA6ioYJnxxSse+TYHAvwIAB5NafijjOp5xtvsJO01S9FipXkU119jnctqnuGStJfJv6JW60l8k/olbYqy1mR3mSk9gzshLyQcjvMlJ7BnZCXkCAdSYOeD0OuHRb22p/JjZ3IXS5G3PYjHYw7M8zSCfoCgCuKEIQOJJzWyh1rrYcfGZUB3UWjuT0UP5G3ptku+2Tkiknbtc+H5dOh3V9ieBS9G9ksbZInNexwxa5pxBHCCsbrVvKncupykWVtNOGDZIGWOT7r9QMbA9rKqB2yiL8di7HQWnvS+hVdCvOhUVSHFHeUVJYZB9dZ7lb3EVlDPFhrdsdk33jEJO26L9RnxBWBxI1IOnXrWgh2i3f1U/Uhuz6MgBj2SODY3Bzjqa04k9SW7Tkvd7o8bVSSQxHXNUNLGj36T1BTIDhoGgciE2p2hk1/bhh/lixtFzZx2e3R2m2QUMLiWwt2OJ1uOsnrJK7EIWenNzk5S4smJJLCBRpnRla69UcIOmKmLj/ANTj/wDKkOvraa3Ur6qslbFCzW5x18g4SoZvtzfeLrPXPbsBI7BjPVYNDR7v3V7oNvJ1nWa3Je5Fu5rZ2TgWkvkn9ErdayNLmOa0YucCAOFawri1eR3mSk9gzshLyRclYnQ2emY4YFsTQRy4JaQICTr3RMrqGWCRuyY9pa4cIOgpRWHDEYIAqVlBZp7Ddqi3VDHDanfy3HU9n5XD+taTlZDL/Imlyko96KqjBMM4biWHgPC074UAX2yV9hrTSXKAxuJ8R4HiyDhaf21oFE7fxSrZcoLnZfFoqj+TjiYJBsmHq3urBJSEydONSOzNZQ5Np5RItvzi0r9i24UUsR33wkPb7jgfulynyvsE4BFzhix3pwY/uFDyFVVdEtZvMcrwO8bqoicYLtbagbKC40cg4WTsP7roFRARiJ4iOR4UCOY134mg84WNqi/TZ8IUZ9nqXKb8jp3yXQns1VONdRDh7QLnmvFqgGM9zoo+lUMH7qDNqj/TZ8IWWta38LQOYIXZ6lzm/JB3yXQmKoywsEAJ8IxS4b0AMn2CQLnnGj2JZa6F5O9LUnAfCNPvIUfIUqjotrTeWs+JzldVHuOy6XSuus4muFQ+Z7fwg4BrOYDQFxoQrWMVFYitxHbbeWCcmQGT8l/yip2bEmlpntmndvaDi1vWfoCvDJbJO55TTtbRxmOmxwfVPHijm9Y8g6yrC5H5LUeTtvZS0serS57tLnuOsk/1wbycILtFCIYGtw3l0LAGAWUCAhCEAYc0EaQke95PUF4pXwVtNHNG7W17cdPDz8qWUIAgzKLNBLE58tjqfF3oKjThyB+v34phXLJa/WvZbttVQ1o/PGNsaRw4tx+qte5rXaxiueSjgk/E0e5AFP3Oa15YTg8a2nQfctlaytyattYMKikglH/MjDvukWpzbZOTnE2mlG/4sex+yBclbd9CsM/NVk67+4Ac0jh+68v9EuTvE3/Of3oDJX5CsE3NNk6047jceeZ/evZmazJxuu2xu6TnH90BkrudGtZga6ofsKdrpn+rE0uPuCstS5vMnqYgx2mkBHDED90t0tioqZobDBGwDea0BAZK32vIfKO5vaIrc+GM/wBpUODB7vxfRSLk1mipYXNmvMpq3jTtQGxiHIRrd16ORSzHTRM/C0L2AA1IEOK32ynooWRwRMjYwYNa1oAA5l2gYallCABCEIA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3" name="Picture 5" descr="C:\Users\Nguyen\Desktop\mizzou_logo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2"/>
            <a:ext cx="612774" cy="612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685800" y="612776"/>
            <a:ext cx="8077200" cy="0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1465324" y="5608731"/>
            <a:ext cx="2370137" cy="649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Parallelogram 20"/>
          <p:cNvSpPr/>
          <p:nvPr/>
        </p:nvSpPr>
        <p:spPr>
          <a:xfrm>
            <a:off x="1687391" y="3552349"/>
            <a:ext cx="2243120" cy="457200"/>
          </a:xfrm>
          <a:prstGeom prst="parallelogram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Alignments &amp; Scores</a:t>
            </a:r>
          </a:p>
        </p:txBody>
      </p:sp>
      <p:sp>
        <p:nvSpPr>
          <p:cNvPr id="22" name="Parallelogram 21"/>
          <p:cNvSpPr/>
          <p:nvPr/>
        </p:nvSpPr>
        <p:spPr>
          <a:xfrm>
            <a:off x="1807169" y="1342549"/>
            <a:ext cx="2002831" cy="580549"/>
          </a:xfrm>
          <a:prstGeom prst="parallelogram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Target Sequence</a:t>
            </a:r>
          </a:p>
        </p:txBody>
      </p:sp>
      <p:sp>
        <p:nvSpPr>
          <p:cNvPr id="23" name="Parallelogram 22"/>
          <p:cNvSpPr/>
          <p:nvPr/>
        </p:nvSpPr>
        <p:spPr>
          <a:xfrm>
            <a:off x="1492111" y="5474931"/>
            <a:ext cx="2470289" cy="592018"/>
          </a:xfrm>
          <a:prstGeom prst="parallelogram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Distance Matrices(DM) </a:t>
            </a:r>
          </a:p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&amp; Scores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25" name="Parallelogram 24"/>
          <p:cNvSpPr/>
          <p:nvPr/>
        </p:nvSpPr>
        <p:spPr>
          <a:xfrm>
            <a:off x="5723079" y="5529654"/>
            <a:ext cx="1618490" cy="461095"/>
          </a:xfrm>
          <a:prstGeom prst="parallelogram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Initial DMs</a:t>
            </a:r>
          </a:p>
        </p:txBody>
      </p:sp>
      <p:sp>
        <p:nvSpPr>
          <p:cNvPr id="27" name="Parallelogram 26"/>
          <p:cNvSpPr/>
          <p:nvPr/>
        </p:nvSpPr>
        <p:spPr>
          <a:xfrm>
            <a:off x="5674672" y="3472254"/>
            <a:ext cx="1792928" cy="461095"/>
          </a:xfrm>
          <a:prstGeom prst="parallelogram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Refined DMs</a:t>
            </a:r>
          </a:p>
        </p:txBody>
      </p:sp>
      <p:sp>
        <p:nvSpPr>
          <p:cNvPr id="29" name="Parallelogram 28"/>
          <p:cNvSpPr/>
          <p:nvPr/>
        </p:nvSpPr>
        <p:spPr>
          <a:xfrm>
            <a:off x="5528153" y="1295400"/>
            <a:ext cx="2091847" cy="580549"/>
          </a:xfrm>
          <a:prstGeom prst="parallelogram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Pool of Predicted Models</a:t>
            </a:r>
          </a:p>
        </p:txBody>
      </p:sp>
      <p:sp>
        <p:nvSpPr>
          <p:cNvPr id="41" name="Title 1"/>
          <p:cNvSpPr txBox="1">
            <a:spLocks/>
          </p:cNvSpPr>
          <p:nvPr/>
        </p:nvSpPr>
        <p:spPr>
          <a:xfrm>
            <a:off x="961644" y="7937"/>
            <a:ext cx="8182356" cy="604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smtClean="0"/>
              <a:t>DL-Recon: Working Flow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1867180" y="4487152"/>
            <a:ext cx="1350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Extract Data</a:t>
            </a:r>
            <a:endParaRPr lang="en-US" i="1" dirty="0"/>
          </a:p>
        </p:txBody>
      </p:sp>
      <p:sp>
        <p:nvSpPr>
          <p:cNvPr id="37" name="TextBox 36"/>
          <p:cNvSpPr txBox="1"/>
          <p:nvPr/>
        </p:nvSpPr>
        <p:spPr>
          <a:xfrm rot="16200000">
            <a:off x="5513469" y="4544610"/>
            <a:ext cx="1534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Deep Learning</a:t>
            </a:r>
            <a:endParaRPr lang="en-US" i="1" dirty="0"/>
          </a:p>
        </p:txBody>
      </p:sp>
      <p:sp>
        <p:nvSpPr>
          <p:cNvPr id="42" name="TextBox 41"/>
          <p:cNvSpPr txBox="1"/>
          <p:nvPr/>
        </p:nvSpPr>
        <p:spPr>
          <a:xfrm>
            <a:off x="3962400" y="5233601"/>
            <a:ext cx="1860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Create Initial DMs</a:t>
            </a:r>
            <a:endParaRPr lang="en-US" i="1" dirty="0"/>
          </a:p>
        </p:txBody>
      </p:sp>
      <p:sp>
        <p:nvSpPr>
          <p:cNvPr id="44" name="TextBox 43"/>
          <p:cNvSpPr txBox="1"/>
          <p:nvPr/>
        </p:nvSpPr>
        <p:spPr>
          <a:xfrm rot="16200000">
            <a:off x="1805631" y="2572659"/>
            <a:ext cx="163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Find Alignment</a:t>
            </a:r>
            <a:endParaRPr lang="en-US" i="1" dirty="0"/>
          </a:p>
        </p:txBody>
      </p:sp>
      <p:sp>
        <p:nvSpPr>
          <p:cNvPr id="46" name="TextBox 45"/>
          <p:cNvSpPr txBox="1"/>
          <p:nvPr/>
        </p:nvSpPr>
        <p:spPr>
          <a:xfrm rot="16200000">
            <a:off x="5751057" y="2597806"/>
            <a:ext cx="1234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Convert 3D</a:t>
            </a:r>
            <a:endParaRPr lang="en-US" i="1" dirty="0"/>
          </a:p>
        </p:txBody>
      </p:sp>
      <p:cxnSp>
        <p:nvCxnSpPr>
          <p:cNvPr id="10" name="Straight Arrow Connector 9"/>
          <p:cNvCxnSpPr>
            <a:stCxn id="22" idx="4"/>
            <a:endCxn id="21" idx="0"/>
          </p:cNvCxnSpPr>
          <p:nvPr/>
        </p:nvCxnSpPr>
        <p:spPr>
          <a:xfrm>
            <a:off x="2808585" y="1923098"/>
            <a:ext cx="366" cy="1629251"/>
          </a:xfrm>
          <a:prstGeom prst="straightConnector1">
            <a:avLst/>
          </a:prstGeom>
          <a:ln w="5715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21" idx="4"/>
            <a:endCxn id="23" idx="1"/>
          </p:cNvCxnSpPr>
          <p:nvPr/>
        </p:nvCxnSpPr>
        <p:spPr>
          <a:xfrm flipH="1">
            <a:off x="2801258" y="4009549"/>
            <a:ext cx="7693" cy="1465382"/>
          </a:xfrm>
          <a:prstGeom prst="straightConnector1">
            <a:avLst/>
          </a:prstGeom>
          <a:ln w="5715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23" idx="2"/>
            <a:endCxn id="25" idx="5"/>
          </p:cNvCxnSpPr>
          <p:nvPr/>
        </p:nvCxnSpPr>
        <p:spPr>
          <a:xfrm flipV="1">
            <a:off x="3888398" y="5760202"/>
            <a:ext cx="1892318" cy="10738"/>
          </a:xfrm>
          <a:prstGeom prst="straightConnector1">
            <a:avLst/>
          </a:prstGeom>
          <a:ln w="5715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25" idx="1"/>
            <a:endCxn id="27" idx="4"/>
          </p:cNvCxnSpPr>
          <p:nvPr/>
        </p:nvCxnSpPr>
        <p:spPr>
          <a:xfrm flipH="1" flipV="1">
            <a:off x="6571136" y="3933349"/>
            <a:ext cx="18825" cy="1596305"/>
          </a:xfrm>
          <a:prstGeom prst="straightConnector1">
            <a:avLst/>
          </a:prstGeom>
          <a:ln w="5715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27" idx="0"/>
            <a:endCxn id="29" idx="4"/>
          </p:cNvCxnSpPr>
          <p:nvPr/>
        </p:nvCxnSpPr>
        <p:spPr>
          <a:xfrm flipV="1">
            <a:off x="6571136" y="1875949"/>
            <a:ext cx="2941" cy="1596305"/>
          </a:xfrm>
          <a:prstGeom prst="straightConnector1">
            <a:avLst/>
          </a:prstGeom>
          <a:ln w="5715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758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6096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Data set</a:t>
            </a:r>
            <a:endParaRPr lang="en-US" dirty="0"/>
          </a:p>
          <a:p>
            <a:pPr lvl="1"/>
            <a:r>
              <a:rPr lang="en-US" dirty="0"/>
              <a:t>CASP10 targets</a:t>
            </a:r>
          </a:p>
          <a:p>
            <a:pPr lvl="1"/>
            <a:r>
              <a:rPr lang="en-US" dirty="0"/>
              <a:t>Select 100 aligned proteins per </a:t>
            </a:r>
            <a:r>
              <a:rPr lang="en-US" dirty="0" smtClean="0"/>
              <a:t>target</a:t>
            </a:r>
          </a:p>
          <a:p>
            <a:pPr lvl="1"/>
            <a:r>
              <a:rPr lang="en-US" smtClean="0"/>
              <a:t>Create </a:t>
            </a:r>
            <a:r>
              <a:rPr lang="en-US" dirty="0"/>
              <a:t>DMs for the first 60 residues of aligned proteins</a:t>
            </a:r>
          </a:p>
          <a:p>
            <a:pPr lvl="1"/>
            <a:r>
              <a:rPr lang="en-US" dirty="0"/>
              <a:t>Normalize data from [0, 35] to [0,1]</a:t>
            </a:r>
          </a:p>
          <a:p>
            <a:r>
              <a:rPr lang="en-US" dirty="0"/>
              <a:t>Training</a:t>
            </a:r>
          </a:p>
          <a:p>
            <a:pPr lvl="1"/>
            <a:r>
              <a:rPr lang="en-US" dirty="0"/>
              <a:t>600 Distance Matrices </a:t>
            </a:r>
          </a:p>
          <a:p>
            <a:pPr lvl="2"/>
            <a:r>
              <a:rPr lang="en-US" dirty="0"/>
              <a:t>6 targets with 100 aligned proteins for each</a:t>
            </a:r>
          </a:p>
          <a:p>
            <a:r>
              <a:rPr lang="en-US" dirty="0"/>
              <a:t>Test</a:t>
            </a:r>
          </a:p>
          <a:p>
            <a:pPr lvl="1"/>
            <a:r>
              <a:rPr lang="en-US" dirty="0" smtClean="0"/>
              <a:t>Input: Native </a:t>
            </a:r>
            <a:r>
              <a:rPr lang="en-US" dirty="0"/>
              <a:t>Distance Matrix</a:t>
            </a:r>
          </a:p>
          <a:p>
            <a:pPr lvl="1"/>
            <a:r>
              <a:rPr lang="en-US" dirty="0" smtClean="0"/>
              <a:t>Output: Refined </a:t>
            </a:r>
            <a:r>
              <a:rPr lang="en-US" dirty="0"/>
              <a:t>Distance Matrix</a:t>
            </a:r>
          </a:p>
          <a:p>
            <a:r>
              <a:rPr lang="en-US" dirty="0"/>
              <a:t>Objective</a:t>
            </a:r>
          </a:p>
          <a:p>
            <a:pPr lvl="1"/>
            <a:r>
              <a:rPr lang="en-US" dirty="0"/>
              <a:t>Check if we can reconstruct well from an ideal case</a:t>
            </a:r>
          </a:p>
          <a:p>
            <a:r>
              <a:rPr lang="en-US" dirty="0"/>
              <a:t>Configuration</a:t>
            </a:r>
          </a:p>
          <a:p>
            <a:pPr lvl="1"/>
            <a:r>
              <a:rPr lang="en-US" b="1" i="1" dirty="0"/>
              <a:t>[&lt;input: 1770&gt; 2000 1000 500 70]</a:t>
            </a:r>
          </a:p>
          <a:p>
            <a:pPr lvl="1"/>
            <a:r>
              <a:rPr lang="en-US" i="1" dirty="0"/>
              <a:t>RBM Epoch number: </a:t>
            </a:r>
            <a:r>
              <a:rPr lang="en-US" i="1" dirty="0" smtClean="0"/>
              <a:t>20</a:t>
            </a:r>
          </a:p>
          <a:p>
            <a:pPr lvl="1"/>
            <a:r>
              <a:rPr lang="en-US" i="1" dirty="0"/>
              <a:t>DBN Epoch number: </a:t>
            </a:r>
            <a:r>
              <a:rPr lang="en-US" i="1" dirty="0" smtClean="0"/>
              <a:t>15</a:t>
            </a:r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sz="2000" dirty="0"/>
          </a:p>
        </p:txBody>
      </p:sp>
      <p:sp>
        <p:nvSpPr>
          <p:cNvPr id="4" name="AutoShape 2" descr="data:image/jpeg;base64,/9j/4AAQSkZJRgABAQAAAQABAAD/2wCEAAkGBwgHBgkIBwgKCgkLDRYPDQwMDRsUFRAWIB0iIiAdHx8kKDQsJCYxJx8fLT0tMTU3Ojo6Iys/RD84QzQ5OjcBCgoKDQwNGg8PGjclHyU3Nzc3Nzc3Nzc3Nzc3Nzc3Nzc3Nzc3Nzc3Nzc3Nzc3Nzc3Nzc3Nzc3Nzc3Nzc3Nzc3N//AABEIAKAAoAMBIgACEQEDEQH/xAAcAAABBAMBAAAAAAAAAAAAAAAABQYHCAECBAP/xABMEAABAwIBBAwMBAMECwAAAAABAAIDBAURBgchMRITFEFRVGFxcoGy0RUiMzU2UnORkpOhsTJCU8EWI/BDRHThFyQmRWJjgpSzwtL/xAAbAQABBQEBAAAAAAAAAAAAAAAAAQIEBQYDB//EADERAAIBAwEFBgYBBQAAAAAAAAABAgMEEQUSITFBUQYUcZGhsRMWM1Nh4cEiIzRCUv/aAAwDAQACEQMRAD8AnFecszIhi7Ryr0TFztzyw5IXB0Mjo3BrcHMcQR47dRCAHablTjW5Y8JU/rfVVN3dW8eq/wDuH96zu+t49VfPd3oDBbHwlT+t9UeEqf1vqqnbvrePVXz3d6N31vHqr57u9AYLY+Eqf1vqjwnT+t9VU7d9bx6q+e7vWN3VvHqv57u9AYLax18LzgCuppBGIVSbderjbq+nrIqyqe6GRr9i6ZxDgNYIJw0jQrP5NXSG622CqgeHRzMD2nHWCgBWe9rBi4rkdcoAcC5NHOnlGbHYJ3QPAqpv5UOn8x3+oYnqVet31x119YeU1D+9AFsvCVP631R4Sp/W+qqdu+t49VfPd3o3fW8eqvnu70Bgtj4Sp/W+qPCVP631VTt31vHqr57u9G763j1V893egMFsfCVP631WRcoCcAVU3d9bx6q+e7vWklfXCNxFfVg4H+8P70AW/jkbIMW763SJklI6Sy0jnuLjtLNJ5gltAAdSYOeD0OuHRb22p/HUmDng9Drh0W9tqAK7LBOAxOgLKUsmmtflDbmvaHNNQ0FrtRCbKWymxy37hK22P9RnxBG2x/qM+IKedxUnFKf5TUbipOKU/wApvcs/8xU/tvzJnc5dSBttj/UZ8QQJGEgB7cTyqedxUnFKf5Te5Ydb6J7Sx9FTlrhgQYm6R7kvzDS/4fmHc5dSCuRS1mXyj2ulqLRO7TT/AMyHE62OJxHUe0FG+UVpfZbtLRO2RjHjQvdrcw6uvePMvGz3Ke0XGKupcNsjBGB1OBGGB5NR6lfwnGcVKPBkNrDwxzZ1L8bzlI6nieTT0OMYwOgvP4j1YAe9MwnAYk6ls5znuc6R2ye4lznHWTrJTpzfWXwldTVzsDqWkOJB1Pk3h1a/cudetGjTdSXBCwjtPCGltsf6jPiCNui/UZ8QU97mp+Lw/LCNzQcXh+WFR/MNP7b8yX3OXUgTbov1GfEEbbH+oz4gp73NBxeH5YWk1NBtMn8iH8J/sxwJY9oKbaWw/MR2cks5IKWkvkn9Eog8hH0QiXyT+iVoSGWsyO8yUnsWdkJeSDkd5kpPYM7IS8gQDqTBzweh1w6Le21P46kwc8HodcOi3ttQBXZbRSPhkZJE90cjCHNc04EEb4K1QgcS/kVd57xZBNV4OnikMT3DRs8MCDz4EYpeTPzYeYqj/FO7LU8FgdShGF1OMeGS1ovNNNghC56SshqzO2IgvglMUjcdLSP8iCoijJptcjruEDL6y+FLRuiBuNVR4vbgNLmfmH79SigEEYjUVPyiDLOzeBry/am4UtQTJBwAfmb1H6ELTaFebS+BLlvRBuqf+6ESGKSeaOGFpfLI4NY0b7idCmqwWuOzWmCijwJaMZHD87zrP9bwCZWbWy7bO+71DPEixjpsd9xHjO6gcOsqRVH12825qhF7lxH2tPC22CFyur4G3RltDsah0Dpy31WBwGnnJ+hXUqGUJQxtc95LTT4AmVnHvdbbxSUVDIYRUNc+SRv4sAQMAd7Wnqo4zqecbb7CTtNVlo0Izu4qSzx9jhcvFPcMgDAADUFrL5J/RK3Wkvkn9ErblWWsyO8yUnsGdkJeSDkd5kpPYM7IS8gQDqTBzweh1w6Le21P46kwc8HodcOi3ttQBXZCEIHEm5sPMVT/AIp3ZangmlmyhkZk9I+Rpa2aoc6Mn8wwAx5sQU7Vg9Uad3Px/gtaH00AUa0978C5eXHb34Uc9RsJsToboGD+r7EqSgoYyuY5uU9yD2kYzbIAjWCBp5lN0OnCrKpTnwaOd1JxSaJnSPlTZGX21mn2TWTsds4ZD+R3+YJSXm+vnhG3bhqH41VIMMSdL4949Wo9XCnYq6pGrZXGFxR1i1VhlnPb6OG30UFHTDCKFga3hPKeU6Si4VkFvopauqdsYYm7J3CeQcpXQo2zj3vdNWLTA4GGAh05B/FJvN6vueRdbK2le3GHw4sSrNU4GchLhPdMtKutqvKS0khwGpo2cYDRyAaFJCjHNhFI6/1Ewa4xspHNc/DQCXsIHPoKk5d9bUVc4jySGW2djLBRxnU85W32EnaapHUc51Gu3fbX7E7HapBjhox2Q0JNE/zF4P2C6+mMhaS+Sf0St1pL5J/RK2pWFrMjvMlJ7BnZCXkg5HeZKT2DOyEvIEA6kwc8HodcOi3ttT+OpMHPB6HXDot7bUAV2XfYIIqm90MFRGJIpJ2tex2pw4CuBetLUS0lTFUwO2MsTg5hwxwITZpuLSHLiid2MbGxrGNaxrRgGtGAHMFlRH/Gt/44PlN7kfxpf+OD5Te5ZR6Bct5cl6lgruC5EuJpZyqWndYHVZhjNTHJGxsuHjBpdpGPAmh/Gl/44PlN7lyXPKS7XSkdSV1SJIXOa4tEYGkHEbyk2ej3FvWjUclhcRlS5hOLWDmstyltFzhroNcZ8ZvrtOtv9cAU10lVDW0sNVTPD4ZmhzHDfBUDpWtmUl1tdKKWiqthCHFwaWB2GOvWp+p6b3tRcHiS9jjQrfD3MlDKm9NsdokqW4Gof4kDTvuO/wAwGnqUMvc5znPe4ue4lznO1uJ1kruu13rrxLHJcJ9tdE0tZ4oAGJxOrmHuXCuunWKtKWy97fEbWq/ElkmvJylp6SyUbaaFkQdCxztiMNk4gEk8JSkohgyxvsEEcMVW0RxtDWjamnADQN5b/wAbZQccb8lvcqWtodzUqOe0t/iSo3UIpLBLa5LnRUlfRvhrYI54wC4NeMcDhrHAeVRf/G2UHHG/Jb3LDstb8WkGsbgRgf5Te5JT0O5pzUlJbvEJXUGsYG3ES6JhJxJaD9ES+Sf0StmtDWho1AYLWXyT+iVqyvLWZHeZKT2DOyEvJByO8yUnsGdkJeQIB1Jg54PQ64dFvban8dSYOeD0OuHRb22oArshCU8mSBlFbSSAN0NTZy2YtjkstITMD6p9yMDwH3KftWgrCzr7Qr7fr+ib3P8AJAWB4D7lnYn1T7lPi2Z+NuvWEq7Qpv6fr+gdpjmQAhB0kk4azp4ULRLgQnxBGGOpCcOQJ/2rouaTsOTKs/h05TxwWRYrLwN7A8B9yMDwH3KfULP/ADEvt+v6Jnc/yQFgeA+5GB9U+5T6sP8AJv04eKfslj2gUml8P1/QjtMLOSA1pL5J/RKxB5CPoj7LMvkn9ErRkItZkd5kpPYM7IS8kHI7zJSewZ2Ql5AgHUmDng9Drh0W9tqfx1Jg54PQ64dFvbagCuyAcNOJHMhCBxLGb6vnrsn/APWpHSPglMQeTiS3AEYnkxw6k5Uz82HmKp/xTuy1PBYLU4qN3NJcy2oPNNAmXnMuNVSUlJTU0r4m1DnbYWHAuAA0Y8GlPRMDOr/uznl/9V00iKleQyuvsNuHimxgoQhbkqwWWucwhzHuY4HQ5pwI5isIQBMmR9dNcsnKOqqnF8pDmOedbti4txPKcEspuZvfRKjH/FL/AOV6ca8+vYqNzUS6st6TzBAmHnQuNTA6ioYJnxxSse+TYHAvwIAB5NafijjOp5xtvsJO01S9FipXkU119jnctqnuGStJfJv6JW60l8k/olbYqy1mR3mSk9gzshLyQcjvMlJ7BnZCXkCAdSYOeD0OuHRb22p/JjZ3IXS5G3PYjHYw7M8zSCfoCgCuKEIQOJJzWyh1rrYcfGZUB3UWjuT0UP5G3ptku+2Tkiknbtc+H5dOh3V9ieBS9G9ksbZInNexwxa5pxBHCCsbrVvKncupykWVtNOGDZIGWOT7r9QMbA9rKqB2yiL8di7HQWnvS+hVdCvOhUVSHFHeUVJYZB9dZ7lb3EVlDPFhrdsdk33jEJO26L9RnxBWBxI1IOnXrWgh2i3f1U/Uhuz6MgBj2SODY3Bzjqa04k9SW7Tkvd7o8bVSSQxHXNUNLGj36T1BTIDhoGgciE2p2hk1/bhh/lixtFzZx2e3R2m2QUMLiWwt2OJ1uOsnrJK7EIWenNzk5S4smJJLCBRpnRla69UcIOmKmLj/ANTj/wDKkOvraa3Ur6qslbFCzW5x18g4SoZvtzfeLrPXPbsBI7BjPVYNDR7v3V7oNvJ1nWa3Je5Fu5rZ2TgWkvkn9ErdayNLmOa0YucCAOFawri1eR3mSk9gzshLyRclYnQ2emY4YFsTQRy4JaQICTr3RMrqGWCRuyY9pa4cIOgpRWHDEYIAqVlBZp7Ddqi3VDHDanfy3HU9n5XD+taTlZDL/Imlyko96KqjBMM4biWHgPC074UAX2yV9hrTSXKAxuJ8R4HiyDhaf21oFE7fxSrZcoLnZfFoqj+TjiYJBsmHq3urBJSEydONSOzNZQ5Np5RItvzi0r9i24UUsR33wkPb7jgfulynyvsE4BFzhix3pwY/uFDyFVVdEtZvMcrwO8bqoicYLtbagbKC40cg4WTsP7roFRARiJ4iOR4UCOY134mg84WNqi/TZ8IUZ9nqXKb8jp3yXQns1VONdRDh7QLnmvFqgGM9zoo+lUMH7qDNqj/TZ8IWWta38LQOYIXZ6lzm/JB3yXQmKoywsEAJ8IxS4b0AMn2CQLnnGj2JZa6F5O9LUnAfCNPvIUfIUqjotrTeWs+JzldVHuOy6XSuus4muFQ+Z7fwg4BrOYDQFxoQrWMVFYitxHbbeWCcmQGT8l/yip2bEmlpntmndvaDi1vWfoCvDJbJO55TTtbRxmOmxwfVPHijm9Y8g6yrC5H5LUeTtvZS0serS57tLnuOsk/1wbycILtFCIYGtw3l0LAGAWUCAhCEAYc0EaQke95PUF4pXwVtNHNG7W17cdPDz8qWUIAgzKLNBLE58tjqfF3oKjThyB+v34phXLJa/WvZbttVQ1o/PGNsaRw4tx+qte5rXaxiueSjgk/E0e5AFP3Oa15YTg8a2nQfctlaytyattYMKikglH/MjDvukWpzbZOTnE2mlG/4sex+yBclbd9CsM/NVk67+4Ac0jh+68v9EuTvE3/Of3oDJX5CsE3NNk6047jceeZ/evZmazJxuu2xu6TnH90BkrudGtZga6ofsKdrpn+rE0uPuCstS5vMnqYgx2mkBHDED90t0tioqZobDBGwDea0BAZK32vIfKO5vaIrc+GM/wBpUODB7vxfRSLk1mipYXNmvMpq3jTtQGxiHIRrd16ORSzHTRM/C0L2AA1IEOK32ynooWRwRMjYwYNa1oAA5l2gYallCABCEI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wgHBgkIBwgKCgkLDRYPDQwMDRsUFRAWIB0iIiAdHx8kKDQsJCYxJx8fLT0tMTU3Ojo6Iys/RD84QzQ5OjcBCgoKDQwNGg8PGjclHyU3Nzc3Nzc3Nzc3Nzc3Nzc3Nzc3Nzc3Nzc3Nzc3Nzc3Nzc3Nzc3Nzc3Nzc3Nzc3Nzc3N//AABEIAKAAoAMBIgACEQEDEQH/xAAcAAABBAMBAAAAAAAAAAAAAAAABQYHCAECBAP/xABMEAABAwIBBAwMBAMECwAAAAABAAIDBAURBgchMRITFEFRVGFxcoGy0RUiMzU2UnORkpOhsTJCU8EWI/BDRHThFyQmRWJjgpSzwtL/xAAbAQABBQEBAAAAAAAAAAAAAAAAAQIEBQYDB//EADERAAIBAwEFBgYBBQAAAAAAAAABAgMEEQUSITFBUQYUcZGhsRMWM1Nh4cEiIzRCUv/aAAwDAQACEQMRAD8AnFecszIhi7Ryr0TFztzyw5IXB0Mjo3BrcHMcQR47dRCAHablTjW5Y8JU/rfVVN3dW8eq/wDuH96zu+t49VfPd3oDBbHwlT+t9UeEqf1vqqnbvrePVXz3d6N31vHqr57u9AYLY+Eqf1vqjwnT+t9VU7d9bx6q+e7vWN3VvHqv57u9AYLax18LzgCuppBGIVSbderjbq+nrIqyqe6GRr9i6ZxDgNYIJw0jQrP5NXSG622CqgeHRzMD2nHWCgBWe9rBi4rkdcoAcC5NHOnlGbHYJ3QPAqpv5UOn8x3+oYnqVet31x119YeU1D+9AFsvCVP631R4Sp/W+qqdu+t49VfPd3o3fW8eqvnu70Bgtj4Sp/W+qPCVP631VTt31vHqr57u9G763j1V893egMFsfCVP631WRcoCcAVU3d9bx6q+e7vWklfXCNxFfVg4H+8P70AW/jkbIMW763SJklI6Sy0jnuLjtLNJ5gltAAdSYOeD0OuHRb22p/HUmDng9Drh0W9tqAK7LBOAxOgLKUsmmtflDbmvaHNNQ0FrtRCbKWymxy37hK22P9RnxBG2x/qM+IKedxUnFKf5TUbipOKU/wApvcs/8xU/tvzJnc5dSBttj/UZ8QQJGEgB7cTyqedxUnFKf5Te5Ydb6J7Sx9FTlrhgQYm6R7kvzDS/4fmHc5dSCuRS1mXyj2ulqLRO7TT/AMyHE62OJxHUe0FG+UVpfZbtLRO2RjHjQvdrcw6uvePMvGz3Ke0XGKupcNsjBGB1OBGGB5NR6lfwnGcVKPBkNrDwxzZ1L8bzlI6nieTT0OMYwOgvP4j1YAe9MwnAYk6ls5znuc6R2ye4lznHWTrJTpzfWXwldTVzsDqWkOJB1Pk3h1a/cudetGjTdSXBCwjtPCGltsf6jPiCNui/UZ8QU97mp+Lw/LCNzQcXh+WFR/MNP7b8yX3OXUgTbov1GfEEbbH+oz4gp73NBxeH5YWk1NBtMn8iH8J/sxwJY9oKbaWw/MR2cks5IKWkvkn9Eog8hH0QiXyT+iVoSGWsyO8yUnsWdkJeSDkd5kpPYM7IS8gQDqTBzweh1w6Le21P46kwc8HodcOi3ttQBXZbRSPhkZJE90cjCHNc04EEb4K1QgcS/kVd57xZBNV4OnikMT3DRs8MCDz4EYpeTPzYeYqj/FO7LU8FgdShGF1OMeGS1ovNNNghC56SshqzO2IgvglMUjcdLSP8iCoijJptcjruEDL6y+FLRuiBuNVR4vbgNLmfmH79SigEEYjUVPyiDLOzeBry/am4UtQTJBwAfmb1H6ELTaFebS+BLlvRBuqf+6ESGKSeaOGFpfLI4NY0b7idCmqwWuOzWmCijwJaMZHD87zrP9bwCZWbWy7bO+71DPEixjpsd9xHjO6gcOsqRVH12825qhF7lxH2tPC22CFyur4G3RltDsah0Dpy31WBwGnnJ+hXUqGUJQxtc95LTT4AmVnHvdbbxSUVDIYRUNc+SRv4sAQMAd7Wnqo4zqecbb7CTtNVlo0Izu4qSzx9jhcvFPcMgDAADUFrL5J/RK3Wkvkn9ErblWWsyO8yUnsGdkJeSDkd5kpPYM7IS8gQDqTBzweh1w6Le21P46kwc8HodcOi3ttQBXZCEIHEm5sPMVT/AIp3ZangmlmyhkZk9I+Rpa2aoc6Mn8wwAx5sQU7Vg9Uad3Px/gtaH00AUa0978C5eXHb34Uc9RsJsToboGD+r7EqSgoYyuY5uU9yD2kYzbIAjWCBp5lN0OnCrKpTnwaOd1JxSaJnSPlTZGX21mn2TWTsds4ZD+R3+YJSXm+vnhG3bhqH41VIMMSdL4949Wo9XCnYq6pGrZXGFxR1i1VhlnPb6OG30UFHTDCKFga3hPKeU6Si4VkFvopauqdsYYm7J3CeQcpXQo2zj3vdNWLTA4GGAh05B/FJvN6vueRdbK2le3GHw4sSrNU4GchLhPdMtKutqvKS0khwGpo2cYDRyAaFJCjHNhFI6/1Ewa4xspHNc/DQCXsIHPoKk5d9bUVc4jySGW2djLBRxnU85W32EnaapHUc51Gu3fbX7E7HapBjhox2Q0JNE/zF4P2C6+mMhaS+Sf0St1pL5J/RK2pWFrMjvMlJ7BnZCXkg5HeZKT2DOyEvIEA6kwc8HodcOi3ttT+OpMHPB6HXDot7bUAV2XfYIIqm90MFRGJIpJ2tex2pw4CuBetLUS0lTFUwO2MsTg5hwxwITZpuLSHLiid2MbGxrGNaxrRgGtGAHMFlRH/Gt/44PlN7kfxpf+OD5Te5ZR6Bct5cl6lgruC5EuJpZyqWndYHVZhjNTHJGxsuHjBpdpGPAmh/Gl/44PlN7lyXPKS7XSkdSV1SJIXOa4tEYGkHEbyk2ej3FvWjUclhcRlS5hOLWDmstyltFzhroNcZ8ZvrtOtv9cAU10lVDW0sNVTPD4ZmhzHDfBUDpWtmUl1tdKKWiqthCHFwaWB2GOvWp+p6b3tRcHiS9jjQrfD3MlDKm9NsdokqW4Gof4kDTvuO/wAwGnqUMvc5znPe4ue4lznO1uJ1kruu13rrxLHJcJ9tdE0tZ4oAGJxOrmHuXCuunWKtKWy97fEbWq/ElkmvJylp6SyUbaaFkQdCxztiMNk4gEk8JSkohgyxvsEEcMVW0RxtDWjamnADQN5b/wAbZQccb8lvcqWtodzUqOe0t/iSo3UIpLBLa5LnRUlfRvhrYI54wC4NeMcDhrHAeVRf/G2UHHG/Jb3LDstb8WkGsbgRgf5Te5JT0O5pzUlJbvEJXUGsYG3ES6JhJxJaD9ES+Sf0StmtDWho1AYLWXyT+iVqyvLWZHeZKT2DOyEvJByO8yUnsGdkJeQIB1Jg54PQ64dFvban8dSYOeD0OuHRb22oArshCU8mSBlFbSSAN0NTZy2YtjkstITMD6p9yMDwH3KftWgrCzr7Qr7fr+ib3P8AJAWB4D7lnYn1T7lPi2Z+NuvWEq7Qpv6fr+gdpjmQAhB0kk4azp4ULRLgQnxBGGOpCcOQJ/2rouaTsOTKs/h05TxwWRYrLwN7A8B9yMDwH3KfULP/ADEvt+v6Jnc/yQFgeA+5GB9U+5T6sP8AJv04eKfslj2gUml8P1/QjtMLOSA1pL5J/RKxB5CPoj7LMvkn9ErRkItZkd5kpPYM7IS8kHI7zJSewZ2Ql5AgHUmDng9Drh0W9tqfx1Jg54PQ64dFvbagCuyAcNOJHMhCBxLGb6vnrsn/APWpHSPglMQeTiS3AEYnkxw6k5Uz82HmKp/xTuy1PBYLU4qN3NJcy2oPNNAmXnMuNVSUlJTU0r4m1DnbYWHAuAA0Y8GlPRMDOr/uznl/9V00iKleQyuvsNuHimxgoQhbkqwWWucwhzHuY4HQ5pwI5isIQBMmR9dNcsnKOqqnF8pDmOedbti4txPKcEspuZvfRKjH/FL/AOV6ca8+vYqNzUS6st6TzBAmHnQuNTA6ioYJnxxSse+TYHAvwIAB5NafijjOp5xtvsJO01S9FipXkU119jnctqnuGStJfJv6JW60l8k/olbYqy1mR3mSk9gzshLyQcjvMlJ7BnZCXkCAdSYOeD0OuHRb22p/JjZ3IXS5G3PYjHYw7M8zSCfoCgCuKEIQOJJzWyh1rrYcfGZUB3UWjuT0UP5G3ptku+2Tkiknbtc+H5dOh3V9ieBS9G9ksbZInNexwxa5pxBHCCsbrVvKncupykWVtNOGDZIGWOT7r9QMbA9rKqB2yiL8di7HQWnvS+hVdCvOhUVSHFHeUVJYZB9dZ7lb3EVlDPFhrdsdk33jEJO26L9RnxBWBxI1IOnXrWgh2i3f1U/Uhuz6MgBj2SODY3Bzjqa04k9SW7Tkvd7o8bVSSQxHXNUNLGj36T1BTIDhoGgciE2p2hk1/bhh/lixtFzZx2e3R2m2QUMLiWwt2OJ1uOsnrJK7EIWenNzk5S4smJJLCBRpnRla69UcIOmKmLj/ANTj/wDKkOvraa3Ur6qslbFCzW5x18g4SoZvtzfeLrPXPbsBI7BjPVYNDR7v3V7oNvJ1nWa3Je5Fu5rZ2TgWkvkn9ErdayNLmOa0YucCAOFawri1eR3mSk9gzshLyRclYnQ2emY4YFsTQRy4JaQICTr3RMrqGWCRuyY9pa4cIOgpRWHDEYIAqVlBZp7Ddqi3VDHDanfy3HU9n5XD+taTlZDL/Imlyko96KqjBMM4biWHgPC074UAX2yV9hrTSXKAxuJ8R4HiyDhaf21oFE7fxSrZcoLnZfFoqj+TjiYJBsmHq3urBJSEydONSOzNZQ5Np5RItvzi0r9i24UUsR33wkPb7jgfulynyvsE4BFzhix3pwY/uFDyFVVdEtZvMcrwO8bqoicYLtbagbKC40cg4WTsP7roFRARiJ4iOR4UCOY134mg84WNqi/TZ8IUZ9nqXKb8jp3yXQns1VONdRDh7QLnmvFqgGM9zoo+lUMH7qDNqj/TZ8IWWta38LQOYIXZ6lzm/JB3yXQmKoywsEAJ8IxS4b0AMn2CQLnnGj2JZa6F5O9LUnAfCNPvIUfIUqjotrTeWs+JzldVHuOy6XSuus4muFQ+Z7fwg4BrOYDQFxoQrWMVFYitxHbbeWCcmQGT8l/yip2bEmlpntmndvaDi1vWfoCvDJbJO55TTtbRxmOmxwfVPHijm9Y8g6yrC5H5LUeTtvZS0serS57tLnuOsk/1wbycILtFCIYGtw3l0LAGAWUCAhCEAYc0EaQke95PUF4pXwVtNHNG7W17cdPDz8qWUIAgzKLNBLE58tjqfF3oKjThyB+v34phXLJa/WvZbttVQ1o/PGNsaRw4tx+qte5rXaxiueSjgk/E0e5AFP3Oa15YTg8a2nQfctlaytyattYMKikglH/MjDvukWpzbZOTnE2mlG/4sex+yBclbd9CsM/NVk67+4Ac0jh+68v9EuTvE3/Of3oDJX5CsE3NNk6047jceeZ/evZmazJxuu2xu6TnH90BkrudGtZga6ofsKdrpn+rE0uPuCstS5vMnqYgx2mkBHDED90t0tioqZobDBGwDea0BAZK32vIfKO5vaIrc+GM/wBpUODB7vxfRSLk1mipYXNmvMpq3jTtQGxiHIRrd16ORSzHTRM/C0L2AA1IEOK32ynooWRwRMjYwYNa1oAA5l2gYallCABCEIA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3" name="Picture 5" descr="C:\Users\Nguyen\Desktop\mizzou_logo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2"/>
            <a:ext cx="612774" cy="612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685800" y="612776"/>
            <a:ext cx="8077200" cy="0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/>
        </p:nvSpPr>
        <p:spPr>
          <a:xfrm>
            <a:off x="961644" y="7937"/>
            <a:ext cx="8182356" cy="604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smtClean="0"/>
              <a:t>Experiment 1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4619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6096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DL-Recon can reconstruct native structure of target T0729 quite well. All patterns are kept in the reconstruction.</a:t>
            </a:r>
            <a:endParaRPr lang="en-US" sz="2400" dirty="0"/>
          </a:p>
          <a:p>
            <a:endParaRPr lang="en-US" sz="2000" dirty="0"/>
          </a:p>
        </p:txBody>
      </p:sp>
      <p:sp>
        <p:nvSpPr>
          <p:cNvPr id="4" name="AutoShape 2" descr="data:image/jpeg;base64,/9j/4AAQSkZJRgABAQAAAQABAAD/2wCEAAkGBwgHBgkIBwgKCgkLDRYPDQwMDRsUFRAWIB0iIiAdHx8kKDQsJCYxJx8fLT0tMTU3Ojo6Iys/RD84QzQ5OjcBCgoKDQwNGg8PGjclHyU3Nzc3Nzc3Nzc3Nzc3Nzc3Nzc3Nzc3Nzc3Nzc3Nzc3Nzc3Nzc3Nzc3Nzc3Nzc3Nzc3N//AABEIAKAAoAMBIgACEQEDEQH/xAAcAAABBAMBAAAAAAAAAAAAAAAABQYHCAECBAP/xABMEAABAwIBBAwMBAMECwAAAAABAAIDBAURBgchMRITFEFRVGFxcoGy0RUiMzU2UnORkpOhsTJCU8EWI/BDRHThFyQmRWJjgpSzwtL/xAAbAQABBQEBAAAAAAAAAAAAAAAAAQIEBQYDB//EADERAAIBAwEFBgYBBQAAAAAAAAABAgMEEQUSITFBUQYUcZGhsRMWM1Nh4cEiIzRCUv/aAAwDAQACEQMRAD8AnFecszIhi7Ryr0TFztzyw5IXB0Mjo3BrcHMcQR47dRCAHablTjW5Y8JU/rfVVN3dW8eq/wDuH96zu+t49VfPd3oDBbHwlT+t9UeEqf1vqqnbvrePVXz3d6N31vHqr57u9AYLY+Eqf1vqjwnT+t9VU7d9bx6q+e7vWN3VvHqv57u9AYLax18LzgCuppBGIVSbderjbq+nrIqyqe6GRr9i6ZxDgNYIJw0jQrP5NXSG622CqgeHRzMD2nHWCgBWe9rBi4rkdcoAcC5NHOnlGbHYJ3QPAqpv5UOn8x3+oYnqVet31x119YeU1D+9AFsvCVP631R4Sp/W+qqdu+t49VfPd3o3fW8eqvnu70Bgtj4Sp/W+qPCVP631VTt31vHqr57u9G763j1V893egMFsfCVP631WRcoCcAVU3d9bx6q+e7vWklfXCNxFfVg4H+8P70AW/jkbIMW763SJklI6Sy0jnuLjtLNJ5gltAAdSYOeD0OuHRb22p/HUmDng9Drh0W9tqAK7LBOAxOgLKUsmmtflDbmvaHNNQ0FrtRCbKWymxy37hK22P9RnxBG2x/qM+IKedxUnFKf5TUbipOKU/wApvcs/8xU/tvzJnc5dSBttj/UZ8QQJGEgB7cTyqedxUnFKf5Te5Ydb6J7Sx9FTlrhgQYm6R7kvzDS/4fmHc5dSCuRS1mXyj2ulqLRO7TT/AMyHE62OJxHUe0FG+UVpfZbtLRO2RjHjQvdrcw6uvePMvGz3Ke0XGKupcNsjBGB1OBGGB5NR6lfwnGcVKPBkNrDwxzZ1L8bzlI6nieTT0OMYwOgvP4j1YAe9MwnAYk6ls5znuc6R2ye4lznHWTrJTpzfWXwldTVzsDqWkOJB1Pk3h1a/cudetGjTdSXBCwjtPCGltsf6jPiCNui/UZ8QU97mp+Lw/LCNzQcXh+WFR/MNP7b8yX3OXUgTbov1GfEEbbH+oz4gp73NBxeH5YWk1NBtMn8iH8J/sxwJY9oKbaWw/MR2cks5IKWkvkn9Eog8hH0QiXyT+iVoSGWsyO8yUnsWdkJeSDkd5kpPYM7IS8gQDqTBzweh1w6Le21P46kwc8HodcOi3ttQBXZbRSPhkZJE90cjCHNc04EEb4K1QgcS/kVd57xZBNV4OnikMT3DRs8MCDz4EYpeTPzYeYqj/FO7LU8FgdShGF1OMeGS1ovNNNghC56SshqzO2IgvglMUjcdLSP8iCoijJptcjruEDL6y+FLRuiBuNVR4vbgNLmfmH79SigEEYjUVPyiDLOzeBry/am4UtQTJBwAfmb1H6ELTaFebS+BLlvRBuqf+6ESGKSeaOGFpfLI4NY0b7idCmqwWuOzWmCijwJaMZHD87zrP9bwCZWbWy7bO+71DPEixjpsd9xHjO6gcOsqRVH12825qhF7lxH2tPC22CFyur4G3RltDsah0Dpy31WBwGnnJ+hXUqGUJQxtc95LTT4AmVnHvdbbxSUVDIYRUNc+SRv4sAQMAd7Wnqo4zqecbb7CTtNVlo0Izu4qSzx9jhcvFPcMgDAADUFrL5J/RK3Wkvkn9ErblWWsyO8yUnsGdkJeSDkd5kpPYM7IS8gQDqTBzweh1w6Le21P46kwc8HodcOi3ttQBXZCEIHEm5sPMVT/AIp3ZangmlmyhkZk9I+Rpa2aoc6Mn8wwAx5sQU7Vg9Uad3Px/gtaH00AUa0978C5eXHb34Uc9RsJsToboGD+r7EqSgoYyuY5uU9yD2kYzbIAjWCBp5lN0OnCrKpTnwaOd1JxSaJnSPlTZGX21mn2TWTsds4ZD+R3+YJSXm+vnhG3bhqH41VIMMSdL4949Wo9XCnYq6pGrZXGFxR1i1VhlnPb6OG30UFHTDCKFga3hPKeU6Si4VkFvopauqdsYYm7J3CeQcpXQo2zj3vdNWLTA4GGAh05B/FJvN6vueRdbK2le3GHw4sSrNU4GchLhPdMtKutqvKS0khwGpo2cYDRyAaFJCjHNhFI6/1Ewa4xspHNc/DQCXsIHPoKk5d9bUVc4jySGW2djLBRxnU85W32EnaapHUc51Gu3fbX7E7HapBjhox2Q0JNE/zF4P2C6+mMhaS+Sf0St1pL5J/RK2pWFrMjvMlJ7BnZCXkg5HeZKT2DOyEvIEA6kwc8HodcOi3ttT+OpMHPB6HXDot7bUAV2XfYIIqm90MFRGJIpJ2tex2pw4CuBetLUS0lTFUwO2MsTg5hwxwITZpuLSHLiid2MbGxrGNaxrRgGtGAHMFlRH/Gt/44PlN7kfxpf+OD5Te5ZR6Bct5cl6lgruC5EuJpZyqWndYHVZhjNTHJGxsuHjBpdpGPAmh/Gl/44PlN7lyXPKS7XSkdSV1SJIXOa4tEYGkHEbyk2ej3FvWjUclhcRlS5hOLWDmstyltFzhroNcZ8ZvrtOtv9cAU10lVDW0sNVTPD4ZmhzHDfBUDpWtmUl1tdKKWiqthCHFwaWB2GOvWp+p6b3tRcHiS9jjQrfD3MlDKm9NsdokqW4Gof4kDTvuO/wAwGnqUMvc5znPe4ue4lznO1uJ1kruu13rrxLHJcJ9tdE0tZ4oAGJxOrmHuXCuunWKtKWy97fEbWq/ElkmvJylp6SyUbaaFkQdCxztiMNk4gEk8JSkohgyxvsEEcMVW0RxtDWjamnADQN5b/wAbZQccb8lvcqWtodzUqOe0t/iSo3UIpLBLa5LnRUlfRvhrYI54wC4NeMcDhrHAeVRf/G2UHHG/Jb3LDstb8WkGsbgRgf5Te5JT0O5pzUlJbvEJXUGsYG3ES6JhJxJaD9ES+Sf0StmtDWho1AYLWXyT+iVqyvLWZHeZKT2DOyEvJByO8yUnsGdkJeQIB1Jg54PQ64dFvban8dSYOeD0OuHRb22oArshCU8mSBlFbSSAN0NTZy2YtjkstITMD6p9yMDwH3KftWgrCzr7Qr7fr+ib3P8AJAWB4D7lnYn1T7lPi2Z+NuvWEq7Qpv6fr+gdpjmQAhB0kk4azp4ULRLgQnxBGGOpCcOQJ/2rouaTsOTKs/h05TxwWRYrLwN7A8B9yMDwH3KfULP/ADEvt+v6Jnc/yQFgeA+5GB9U+5T6sP8AJv04eKfslj2gUml8P1/QjtMLOSA1pL5J/RKxB5CPoj7LMvkn9ErRkItZkd5kpPYM7IS8kHI7zJSewZ2Ql5AgHUmDng9Drh0W9tqfx1Jg54PQ64dFvbagCuyAcNOJHMhCBxLGb6vnrsn/APWpHSPglMQeTiS3AEYnkxw6k5Uz82HmKp/xTuy1PBYLU4qN3NJcy2oPNNAmXnMuNVSUlJTU0r4m1DnbYWHAuAA0Y8GlPRMDOr/uznl/9V00iKleQyuvsNuHimxgoQhbkqwWWucwhzHuY4HQ5pwI5isIQBMmR9dNcsnKOqqnF8pDmOedbti4txPKcEspuZvfRKjH/FL/AOV6ca8+vYqNzUS6st6TzBAmHnQuNTA6ioYJnxxSse+TYHAvwIAB5NafijjOp5xtvsJO01S9FipXkU119jnctqnuGStJfJv6JW60l8k/olbYqy1mR3mSk9gzshLyQcjvMlJ7BnZCXkCAdSYOeD0OuHRb22p/JjZ3IXS5G3PYjHYw7M8zSCfoCgCuKEIQOJJzWyh1rrYcfGZUB3UWjuT0UP5G3ptku+2Tkiknbtc+H5dOh3V9ieBS9G9ksbZInNexwxa5pxBHCCsbrVvKncupykWVtNOGDZIGWOT7r9QMbA9rKqB2yiL8di7HQWnvS+hVdCvOhUVSHFHeUVJYZB9dZ7lb3EVlDPFhrdsdk33jEJO26L9RnxBWBxI1IOnXrWgh2i3f1U/Uhuz6MgBj2SODY3Bzjqa04k9SW7Tkvd7o8bVSSQxHXNUNLGj36T1BTIDhoGgciE2p2hk1/bhh/lixtFzZx2e3R2m2QUMLiWwt2OJ1uOsnrJK7EIWenNzk5S4smJJLCBRpnRla69UcIOmKmLj/ANTj/wDKkOvraa3Ur6qslbFCzW5x18g4SoZvtzfeLrPXPbsBI7BjPVYNDR7v3V7oNvJ1nWa3Je5Fu5rZ2TgWkvkn9ErdayNLmOa0YucCAOFawri1eR3mSk9gzshLyRclYnQ2emY4YFsTQRy4JaQICTr3RMrqGWCRuyY9pa4cIOgpRWHDEYIAqVlBZp7Ddqi3VDHDanfy3HU9n5XD+taTlZDL/Imlyko96KqjBMM4biWHgPC074UAX2yV9hrTSXKAxuJ8R4HiyDhaf21oFE7fxSrZcoLnZfFoqj+TjiYJBsmHq3urBJSEydONSOzNZQ5Np5RItvzi0r9i24UUsR33wkPb7jgfulynyvsE4BFzhix3pwY/uFDyFVVdEtZvMcrwO8bqoicYLtbagbKC40cg4WTsP7roFRARiJ4iOR4UCOY134mg84WNqi/TZ8IUZ9nqXKb8jp3yXQns1VONdRDh7QLnmvFqgGM9zoo+lUMH7qDNqj/TZ8IWWta38LQOYIXZ6lzm/JB3yXQmKoywsEAJ8IxS4b0AMn2CQLnnGj2JZa6F5O9LUnAfCNPvIUfIUqjotrTeWs+JzldVHuOy6XSuus4muFQ+Z7fwg4BrOYDQFxoQrWMVFYitxHbbeWCcmQGT8l/yip2bEmlpntmndvaDi1vWfoCvDJbJO55TTtbRxmOmxwfVPHijm9Y8g6yrC5H5LUeTtvZS0serS57tLnuOsk/1wbycILtFCIYGtw3l0LAGAWUCAhCEAYc0EaQke95PUF4pXwVtNHNG7W17cdPDz8qWUIAgzKLNBLE58tjqfF3oKjThyB+v34phXLJa/WvZbttVQ1o/PGNsaRw4tx+qte5rXaxiueSjgk/E0e5AFP3Oa15YTg8a2nQfctlaytyattYMKikglH/MjDvukWpzbZOTnE2mlG/4sex+yBclbd9CsM/NVk67+4Ac0jh+68v9EuTvE3/Of3oDJX5CsE3NNk6047jceeZ/evZmazJxuu2xu6TnH90BkrudGtZga6ofsKdrpn+rE0uPuCstS5vMnqYgx2mkBHDED90t0tioqZobDBGwDea0BAZK32vIfKO5vaIrc+GM/wBpUODB7vxfRSLk1mipYXNmvMpq3jTtQGxiHIRrd16ORSzHTRM/C0L2AA1IEOK32ynooWRwRMjYwYNa1oAA5l2gYallCABCEI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wgHBgkIBwgKCgkLDRYPDQwMDRsUFRAWIB0iIiAdHx8kKDQsJCYxJx8fLT0tMTU3Ojo6Iys/RD84QzQ5OjcBCgoKDQwNGg8PGjclHyU3Nzc3Nzc3Nzc3Nzc3Nzc3Nzc3Nzc3Nzc3Nzc3Nzc3Nzc3Nzc3Nzc3Nzc3Nzc3Nzc3N//AABEIAKAAoAMBIgACEQEDEQH/xAAcAAABBAMBAAAAAAAAAAAAAAAABQYHCAECBAP/xABMEAABAwIBBAwMBAMECwAAAAABAAIDBAURBgchMRITFEFRVGFxcoGy0RUiMzU2UnORkpOhsTJCU8EWI/BDRHThFyQmRWJjgpSzwtL/xAAbAQABBQEBAAAAAAAAAAAAAAAAAQIEBQYDB//EADERAAIBAwEFBgYBBQAAAAAAAAABAgMEEQUSITFBUQYUcZGhsRMWM1Nh4cEiIzRCUv/aAAwDAQACEQMRAD8AnFecszIhi7Ryr0TFztzyw5IXB0Mjo3BrcHMcQR47dRCAHablTjW5Y8JU/rfVVN3dW8eq/wDuH96zu+t49VfPd3oDBbHwlT+t9UeEqf1vqqnbvrePVXz3d6N31vHqr57u9AYLY+Eqf1vqjwnT+t9VU7d9bx6q+e7vWN3VvHqv57u9AYLax18LzgCuppBGIVSbderjbq+nrIqyqe6GRr9i6ZxDgNYIJw0jQrP5NXSG622CqgeHRzMD2nHWCgBWe9rBi4rkdcoAcC5NHOnlGbHYJ3QPAqpv5UOn8x3+oYnqVet31x119YeU1D+9AFsvCVP631R4Sp/W+qqdu+t49VfPd3o3fW8eqvnu70Bgtj4Sp/W+qPCVP631VTt31vHqr57u9G763j1V893egMFsfCVP631WRcoCcAVU3d9bx6q+e7vWklfXCNxFfVg4H+8P70AW/jkbIMW763SJklI6Sy0jnuLjtLNJ5gltAAdSYOeD0OuHRb22p/HUmDng9Drh0W9tqAK7LBOAxOgLKUsmmtflDbmvaHNNQ0FrtRCbKWymxy37hK22P9RnxBG2x/qM+IKedxUnFKf5TUbipOKU/wApvcs/8xU/tvzJnc5dSBttj/UZ8QQJGEgB7cTyqedxUnFKf5Te5Ydb6J7Sx9FTlrhgQYm6R7kvzDS/4fmHc5dSCuRS1mXyj2ulqLRO7TT/AMyHE62OJxHUe0FG+UVpfZbtLRO2RjHjQvdrcw6uvePMvGz3Ke0XGKupcNsjBGB1OBGGB5NR6lfwnGcVKPBkNrDwxzZ1L8bzlI6nieTT0OMYwOgvP4j1YAe9MwnAYk6ls5znuc6R2ye4lznHWTrJTpzfWXwldTVzsDqWkOJB1Pk3h1a/cudetGjTdSXBCwjtPCGltsf6jPiCNui/UZ8QU97mp+Lw/LCNzQcXh+WFR/MNP7b8yX3OXUgTbov1GfEEbbH+oz4gp73NBxeH5YWk1NBtMn8iH8J/sxwJY9oKbaWw/MR2cks5IKWkvkn9Eog8hH0QiXyT+iVoSGWsyO8yUnsWdkJeSDkd5kpPYM7IS8gQDqTBzweh1w6Le21P46kwc8HodcOi3ttQBXZbRSPhkZJE90cjCHNc04EEb4K1QgcS/kVd57xZBNV4OnikMT3DRs8MCDz4EYpeTPzYeYqj/FO7LU8FgdShGF1OMeGS1ovNNNghC56SshqzO2IgvglMUjcdLSP8iCoijJptcjruEDL6y+FLRuiBuNVR4vbgNLmfmH79SigEEYjUVPyiDLOzeBry/am4UtQTJBwAfmb1H6ELTaFebS+BLlvRBuqf+6ESGKSeaOGFpfLI4NY0b7idCmqwWuOzWmCijwJaMZHD87zrP9bwCZWbWy7bO+71DPEixjpsd9xHjO6gcOsqRVH12825qhF7lxH2tPC22CFyur4G3RltDsah0Dpy31WBwGnnJ+hXUqGUJQxtc95LTT4AmVnHvdbbxSUVDIYRUNc+SRv4sAQMAd7Wnqo4zqecbb7CTtNVlo0Izu4qSzx9jhcvFPcMgDAADUFrL5J/RK3Wkvkn9ErblWWsyO8yUnsGdkJeSDkd5kpPYM7IS8gQDqTBzweh1w6Le21P46kwc8HodcOi3ttQBXZCEIHEm5sPMVT/AIp3ZangmlmyhkZk9I+Rpa2aoc6Mn8wwAx5sQU7Vg9Uad3Px/gtaH00AUa0978C5eXHb34Uc9RsJsToboGD+r7EqSgoYyuY5uU9yD2kYzbIAjWCBp5lN0OnCrKpTnwaOd1JxSaJnSPlTZGX21mn2TWTsds4ZD+R3+YJSXm+vnhG3bhqH41VIMMSdL4949Wo9XCnYq6pGrZXGFxR1i1VhlnPb6OG30UFHTDCKFga3hPKeU6Si4VkFvopauqdsYYm7J3CeQcpXQo2zj3vdNWLTA4GGAh05B/FJvN6vueRdbK2le3GHw4sSrNU4GchLhPdMtKutqvKS0khwGpo2cYDRyAaFJCjHNhFI6/1Ewa4xspHNc/DQCXsIHPoKk5d9bUVc4jySGW2djLBRxnU85W32EnaapHUc51Gu3fbX7E7HapBjhox2Q0JNE/zF4P2C6+mMhaS+Sf0St1pL5J/RK2pWFrMjvMlJ7BnZCXkg5HeZKT2DOyEvIEA6kwc8HodcOi3ttT+OpMHPB6HXDot7bUAV2XfYIIqm90MFRGJIpJ2tex2pw4CuBetLUS0lTFUwO2MsTg5hwxwITZpuLSHLiid2MbGxrGNaxrRgGtGAHMFlRH/Gt/44PlN7kfxpf+OD5Te5ZR6Bct5cl6lgruC5EuJpZyqWndYHVZhjNTHJGxsuHjBpdpGPAmh/Gl/44PlN7lyXPKS7XSkdSV1SJIXOa4tEYGkHEbyk2ej3FvWjUclhcRlS5hOLWDmstyltFzhroNcZ8ZvrtOtv9cAU10lVDW0sNVTPD4ZmhzHDfBUDpWtmUl1tdKKWiqthCHFwaWB2GOvWp+p6b3tRcHiS9jjQrfD3MlDKm9NsdokqW4Gof4kDTvuO/wAwGnqUMvc5znPe4ue4lznO1uJ1kruu13rrxLHJcJ9tdE0tZ4oAGJxOrmHuXCuunWKtKWy97fEbWq/ElkmvJylp6SyUbaaFkQdCxztiMNk4gEk8JSkohgyxvsEEcMVW0RxtDWjamnADQN5b/wAbZQccb8lvcqWtodzUqOe0t/iSo3UIpLBLa5LnRUlfRvhrYI54wC4NeMcDhrHAeVRf/G2UHHG/Jb3LDstb8WkGsbgRgf5Te5JT0O5pzUlJbvEJXUGsYG3ES6JhJxJaD9ES+Sf0StmtDWho1AYLWXyT+iVqyvLWZHeZKT2DOyEvJByO8yUnsGdkJeQIB1Jg54PQ64dFvban8dSYOeD0OuHRb22oArshCU8mSBlFbSSAN0NTZy2YtjkstITMD6p9yMDwH3KftWgrCzr7Qr7fr+ib3P8AJAWB4D7lnYn1T7lPi2Z+NuvWEq7Qpv6fr+gdpjmQAhB0kk4azp4ULRLgQnxBGGOpCcOQJ/2rouaTsOTKs/h05TxwWRYrLwN7A8B9yMDwH3KfULP/ADEvt+v6Jnc/yQFgeA+5GB9U+5T6sP8AJv04eKfslj2gUml8P1/QjtMLOSA1pL5J/RKxB5CPoj7LMvkn9ErRkItZkd5kpPYM7IS8kHI7zJSewZ2Ql5AgHUmDng9Drh0W9tqfx1Jg54PQ64dFvbagCuyAcNOJHMhCBxLGb6vnrsn/APWpHSPglMQeTiS3AEYnkxw6k5Uz82HmKp/xTuy1PBYLU4qN3NJcy2oPNNAmXnMuNVSUlJTU0r4m1DnbYWHAuAA0Y8GlPRMDOr/uznl/9V00iKleQyuvsNuHimxgoQhbkqwWWucwhzHuY4HQ5pwI5isIQBMmR9dNcsnKOqqnF8pDmOedbti4txPKcEspuZvfRKjH/FL/AOV6ca8+vYqNzUS6st6TzBAmHnQuNTA6ioYJnxxSse+TYHAvwIAB5NafijjOp5xtvsJO01S9FipXkU119jnctqnuGStJfJv6JW60l8k/olbYqy1mR3mSk9gzshLyQcjvMlJ7BnZCXkCAdSYOeD0OuHRb22p/JjZ3IXS5G3PYjHYw7M8zSCfoCgCuKEIQOJJzWyh1rrYcfGZUB3UWjuT0UP5G3ptku+2Tkiknbtc+H5dOh3V9ieBS9G9ksbZInNexwxa5pxBHCCsbrVvKncupykWVtNOGDZIGWOT7r9QMbA9rKqB2yiL8di7HQWnvS+hVdCvOhUVSHFHeUVJYZB9dZ7lb3EVlDPFhrdsdk33jEJO26L9RnxBWBxI1IOnXrWgh2i3f1U/Uhuz6MgBj2SODY3Bzjqa04k9SW7Tkvd7o8bVSSQxHXNUNLGj36T1BTIDhoGgciE2p2hk1/bhh/lixtFzZx2e3R2m2QUMLiWwt2OJ1uOsnrJK7EIWenNzk5S4smJJLCBRpnRla69UcIOmKmLj/ANTj/wDKkOvraa3Ur6qslbFCzW5x18g4SoZvtzfeLrPXPbsBI7BjPVYNDR7v3V7oNvJ1nWa3Je5Fu5rZ2TgWkvkn9ErdayNLmOa0YucCAOFawri1eR3mSk9gzshLyRclYnQ2emY4YFsTQRy4JaQICTr3RMrqGWCRuyY9pa4cIOgpRWHDEYIAqVlBZp7Ddqi3VDHDanfy3HU9n5XD+taTlZDL/Imlyko96KqjBMM4biWHgPC074UAX2yV9hrTSXKAxuJ8R4HiyDhaf21oFE7fxSrZcoLnZfFoqj+TjiYJBsmHq3urBJSEydONSOzNZQ5Np5RItvzi0r9i24UUsR33wkPb7jgfulynyvsE4BFzhix3pwY/uFDyFVVdEtZvMcrwO8bqoicYLtbagbKC40cg4WTsP7roFRARiJ4iOR4UCOY134mg84WNqi/TZ8IUZ9nqXKb8jp3yXQns1VONdRDh7QLnmvFqgGM9zoo+lUMH7qDNqj/TZ8IWWta38LQOYIXZ6lzm/JB3yXQmKoywsEAJ8IxS4b0AMn2CQLnnGj2JZa6F5O9LUnAfCNPvIUfIUqjotrTeWs+JzldVHuOy6XSuus4muFQ+Z7fwg4BrOYDQFxoQrWMVFYitxHbbeWCcmQGT8l/yip2bEmlpntmndvaDi1vWfoCvDJbJO55TTtbRxmOmxwfVPHijm9Y8g6yrC5H5LUeTtvZS0serS57tLnuOsk/1wbycILtFCIYGtw3l0LAGAWUCAhCEAYc0EaQke95PUF4pXwVtNHNG7W17cdPDz8qWUIAgzKLNBLE58tjqfF3oKjThyB+v34phXLJa/WvZbttVQ1o/PGNsaRw4tx+qte5rXaxiueSjgk/E0e5AFP3Oa15YTg8a2nQfctlaytyattYMKikglH/MjDvukWpzbZOTnE2mlG/4sex+yBclbd9CsM/NVk67+4Ac0jh+68v9EuTvE3/Of3oDJX5CsE3NNk6047jceeZ/evZmazJxuu2xu6TnH90BkrudGtZga6ofsKdrpn+rE0uPuCstS5vMnqYgx2mkBHDED90t0tioqZobDBGwDea0BAZK32vIfKO5vaIrc+GM/wBpUODB7vxfRSLk1mipYXNmvMpq3jTtQGxiHIRrd16ORSzHTRM/C0L2AA1IEOK32ynooWRwRMjYwYNa1oAA5l2gYallCABCEIA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3" name="Picture 5" descr="C:\Users\Nguyen\Desktop\mizzou_logo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2"/>
            <a:ext cx="612774" cy="612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685800" y="612776"/>
            <a:ext cx="8077200" cy="0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/>
          <p:nvPr/>
        </p:nvPicPr>
        <p:blipFill>
          <a:blip r:embed="rId3"/>
          <a:stretch>
            <a:fillRect/>
          </a:stretch>
        </p:blipFill>
        <p:spPr>
          <a:xfrm>
            <a:off x="672662" y="2590800"/>
            <a:ext cx="7785538" cy="3200399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961644" y="7937"/>
            <a:ext cx="8182356" cy="604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smtClean="0"/>
              <a:t>Experiment 1</a:t>
            </a:r>
            <a:endParaRPr lang="en-US" b="1" dirty="0"/>
          </a:p>
        </p:txBody>
      </p:sp>
      <p:sp>
        <p:nvSpPr>
          <p:cNvPr id="2" name="Right Arrow 1"/>
          <p:cNvSpPr/>
          <p:nvPr/>
        </p:nvSpPr>
        <p:spPr>
          <a:xfrm>
            <a:off x="4146305" y="3831020"/>
            <a:ext cx="9144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43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6096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Many details in the native map are not kept in reconstruction. The result is not as good as previous T0729 target.</a:t>
            </a:r>
            <a:endParaRPr lang="en-US" dirty="0"/>
          </a:p>
          <a:p>
            <a:endParaRPr lang="en-US" sz="2000" dirty="0"/>
          </a:p>
        </p:txBody>
      </p:sp>
      <p:sp>
        <p:nvSpPr>
          <p:cNvPr id="4" name="AutoShape 2" descr="data:image/jpeg;base64,/9j/4AAQSkZJRgABAQAAAQABAAD/2wCEAAkGBwgHBgkIBwgKCgkLDRYPDQwMDRsUFRAWIB0iIiAdHx8kKDQsJCYxJx8fLT0tMTU3Ojo6Iys/RD84QzQ5OjcBCgoKDQwNGg8PGjclHyU3Nzc3Nzc3Nzc3Nzc3Nzc3Nzc3Nzc3Nzc3Nzc3Nzc3Nzc3Nzc3Nzc3Nzc3Nzc3Nzc3N//AABEIAKAAoAMBIgACEQEDEQH/xAAcAAABBAMBAAAAAAAAAAAAAAAABQYHCAECBAP/xABMEAABAwIBBAwMBAMECwAAAAABAAIDBAURBgchMRITFEFRVGFxcoGy0RUiMzU2UnORkpOhsTJCU8EWI/BDRHThFyQmRWJjgpSzwtL/xAAbAQABBQEBAAAAAAAAAAAAAAAAAQIEBQYDB//EADERAAIBAwEFBgYBBQAAAAAAAAABAgMEEQUSITFBUQYUcZGhsRMWM1Nh4cEiIzRCUv/aAAwDAQACEQMRAD8AnFecszIhi7Ryr0TFztzyw5IXB0Mjo3BrcHMcQR47dRCAHablTjW5Y8JU/rfVVN3dW8eq/wDuH96zu+t49VfPd3oDBbHwlT+t9UeEqf1vqqnbvrePVXz3d6N31vHqr57u9AYLY+Eqf1vqjwnT+t9VU7d9bx6q+e7vWN3VvHqv57u9AYLax18LzgCuppBGIVSbderjbq+nrIqyqe6GRr9i6ZxDgNYIJw0jQrP5NXSG622CqgeHRzMD2nHWCgBWe9rBi4rkdcoAcC5NHOnlGbHYJ3QPAqpv5UOn8x3+oYnqVet31x119YeU1D+9AFsvCVP631R4Sp/W+qqdu+t49VfPd3o3fW8eqvnu70Bgtj4Sp/W+qPCVP631VTt31vHqr57u9G763j1V893egMFsfCVP631WRcoCcAVU3d9bx6q+e7vWklfXCNxFfVg4H+8P70AW/jkbIMW763SJklI6Sy0jnuLjtLNJ5gltAAdSYOeD0OuHRb22p/HUmDng9Drh0W9tqAK7LBOAxOgLKUsmmtflDbmvaHNNQ0FrtRCbKWymxy37hK22P9RnxBG2x/qM+IKedxUnFKf5TUbipOKU/wApvcs/8xU/tvzJnc5dSBttj/UZ8QQJGEgB7cTyqedxUnFKf5Te5Ydb6J7Sx9FTlrhgQYm6R7kvzDS/4fmHc5dSCuRS1mXyj2ulqLRO7TT/AMyHE62OJxHUe0FG+UVpfZbtLRO2RjHjQvdrcw6uvePMvGz3Ke0XGKupcNsjBGB1OBGGB5NR6lfwnGcVKPBkNrDwxzZ1L8bzlI6nieTT0OMYwOgvP4j1YAe9MwnAYk6ls5znuc6R2ye4lznHWTrJTpzfWXwldTVzsDqWkOJB1Pk3h1a/cudetGjTdSXBCwjtPCGltsf6jPiCNui/UZ8QU97mp+Lw/LCNzQcXh+WFR/MNP7b8yX3OXUgTbov1GfEEbbH+oz4gp73NBxeH5YWk1NBtMn8iH8J/sxwJY9oKbaWw/MR2cks5IKWkvkn9Eog8hH0QiXyT+iVoSGWsyO8yUnsWdkJeSDkd5kpPYM7IS8gQDqTBzweh1w6Le21P46kwc8HodcOi3ttQBXZbRSPhkZJE90cjCHNc04EEb4K1QgcS/kVd57xZBNV4OnikMT3DRs8MCDz4EYpeTPzYeYqj/FO7LU8FgdShGF1OMeGS1ovNNNghC56SshqzO2IgvglMUjcdLSP8iCoijJptcjruEDL6y+FLRuiBuNVR4vbgNLmfmH79SigEEYjUVPyiDLOzeBry/am4UtQTJBwAfmb1H6ELTaFebS+BLlvRBuqf+6ESGKSeaOGFpfLI4NY0b7idCmqwWuOzWmCijwJaMZHD87zrP9bwCZWbWy7bO+71DPEixjpsd9xHjO6gcOsqRVH12825qhF7lxH2tPC22CFyur4G3RltDsah0Dpy31WBwGnnJ+hXUqGUJQxtc95LTT4AmVnHvdbbxSUVDIYRUNc+SRv4sAQMAd7Wnqo4zqecbb7CTtNVlo0Izu4qSzx9jhcvFPcMgDAADUFrL5J/RK3Wkvkn9ErblWWsyO8yUnsGdkJeSDkd5kpPYM7IS8gQDqTBzweh1w6Le21P46kwc8HodcOi3ttQBXZCEIHEm5sPMVT/AIp3ZangmlmyhkZk9I+Rpa2aoc6Mn8wwAx5sQU7Vg9Uad3Px/gtaH00AUa0978C5eXHb34Uc9RsJsToboGD+r7EqSgoYyuY5uU9yD2kYzbIAjWCBp5lN0OnCrKpTnwaOd1JxSaJnSPlTZGX21mn2TWTsds4ZD+R3+YJSXm+vnhG3bhqH41VIMMSdL4949Wo9XCnYq6pGrZXGFxR1i1VhlnPb6OG30UFHTDCKFga3hPKeU6Si4VkFvopauqdsYYm7J3CeQcpXQo2zj3vdNWLTA4GGAh05B/FJvN6vueRdbK2le3GHw4sSrNU4GchLhPdMtKutqvKS0khwGpo2cYDRyAaFJCjHNhFI6/1Ewa4xspHNc/DQCXsIHPoKk5d9bUVc4jySGW2djLBRxnU85W32EnaapHUc51Gu3fbX7E7HapBjhox2Q0JNE/zF4P2C6+mMhaS+Sf0St1pL5J/RK2pWFrMjvMlJ7BnZCXkg5HeZKT2DOyEvIEA6kwc8HodcOi3ttT+OpMHPB6HXDot7bUAV2XfYIIqm90MFRGJIpJ2tex2pw4CuBetLUS0lTFUwO2MsTg5hwxwITZpuLSHLiid2MbGxrGNaxrRgGtGAHMFlRH/Gt/44PlN7kfxpf+OD5Te5ZR6Bct5cl6lgruC5EuJpZyqWndYHVZhjNTHJGxsuHjBpdpGPAmh/Gl/44PlN7lyXPKS7XSkdSV1SJIXOa4tEYGkHEbyk2ej3FvWjUclhcRlS5hOLWDmstyltFzhroNcZ8ZvrtOtv9cAU10lVDW0sNVTPD4ZmhzHDfBUDpWtmUl1tdKKWiqthCHFwaWB2GOvWp+p6b3tRcHiS9jjQrfD3MlDKm9NsdokqW4Gof4kDTvuO/wAwGnqUMvc5znPe4ue4lznO1uJ1kruu13rrxLHJcJ9tdE0tZ4oAGJxOrmHuXCuunWKtKWy97fEbWq/ElkmvJylp6SyUbaaFkQdCxztiMNk4gEk8JSkohgyxvsEEcMVW0RxtDWjamnADQN5b/wAbZQccb8lvcqWtodzUqOe0t/iSo3UIpLBLa5LnRUlfRvhrYI54wC4NeMcDhrHAeVRf/G2UHHG/Jb3LDstb8WkGsbgRgf5Te5JT0O5pzUlJbvEJXUGsYG3ES6JhJxJaD9ES+Sf0StmtDWho1AYLWXyT+iVqyvLWZHeZKT2DOyEvJByO8yUnsGdkJeQIB1Jg54PQ64dFvban8dSYOeD0OuHRb22oArshCU8mSBlFbSSAN0NTZy2YtjkstITMD6p9yMDwH3KftWgrCzr7Qr7fr+ib3P8AJAWB4D7lnYn1T7lPi2Z+NuvWEq7Qpv6fr+gdpjmQAhB0kk4azp4ULRLgQnxBGGOpCcOQJ/2rouaTsOTKs/h05TxwWRYrLwN7A8B9yMDwH3KfULP/ADEvt+v6Jnc/yQFgeA+5GB9U+5T6sP8AJv04eKfslj2gUml8P1/QjtMLOSA1pL5J/RKxB5CPoj7LMvkn9ErRkItZkd5kpPYM7IS8kHI7zJSewZ2Ql5AgHUmDng9Drh0W9tqfx1Jg54PQ64dFvbagCuyAcNOJHMhCBxLGb6vnrsn/APWpHSPglMQeTiS3AEYnkxw6k5Uz82HmKp/xTuy1PBYLU4qN3NJcy2oPNNAmXnMuNVSUlJTU0r4m1DnbYWHAuAA0Y8GlPRMDOr/uznl/9V00iKleQyuvsNuHimxgoQhbkqwWWucwhzHuY4HQ5pwI5isIQBMmR9dNcsnKOqqnF8pDmOedbti4txPKcEspuZvfRKjH/FL/AOV6ca8+vYqNzUS6st6TzBAmHnQuNTA6ioYJnxxSse+TYHAvwIAB5NafijjOp5xtvsJO01S9FipXkU119jnctqnuGStJfJv6JW60l8k/olbYqy1mR3mSk9gzshLyQcjvMlJ7BnZCXkCAdSYOeD0OuHRb22p/JjZ3IXS5G3PYjHYw7M8zSCfoCgCuKEIQOJJzWyh1rrYcfGZUB3UWjuT0UP5G3ptku+2Tkiknbtc+H5dOh3V9ieBS9G9ksbZInNexwxa5pxBHCCsbrVvKncupykWVtNOGDZIGWOT7r9QMbA9rKqB2yiL8di7HQWnvS+hVdCvOhUVSHFHeUVJYZB9dZ7lb3EVlDPFhrdsdk33jEJO26L9RnxBWBxI1IOnXrWgh2i3f1U/Uhuz6MgBj2SODY3Bzjqa04k9SW7Tkvd7o8bVSSQxHXNUNLGj36T1BTIDhoGgciE2p2hk1/bhh/lixtFzZx2e3R2m2QUMLiWwt2OJ1uOsnrJK7EIWenNzk5S4smJJLCBRpnRla69UcIOmKmLj/ANTj/wDKkOvraa3Ur6qslbFCzW5x18g4SoZvtzfeLrPXPbsBI7BjPVYNDR7v3V7oNvJ1nWa3Je5Fu5rZ2TgWkvkn9ErdayNLmOa0YucCAOFawri1eR3mSk9gzshLyRclYnQ2emY4YFsTQRy4JaQICTr3RMrqGWCRuyY9pa4cIOgpRWHDEYIAqVlBZp7Ddqi3VDHDanfy3HU9n5XD+taTlZDL/Imlyko96KqjBMM4biWHgPC074UAX2yV9hrTSXKAxuJ8R4HiyDhaf21oFE7fxSrZcoLnZfFoqj+TjiYJBsmHq3urBJSEydONSOzNZQ5Np5RItvzi0r9i24UUsR33wkPb7jgfulynyvsE4BFzhix3pwY/uFDyFVVdEtZvMcrwO8bqoicYLtbagbKC40cg4WTsP7roFRARiJ4iOR4UCOY134mg84WNqi/TZ8IUZ9nqXKb8jp3yXQns1VONdRDh7QLnmvFqgGM9zoo+lUMH7qDNqj/TZ8IWWta38LQOYIXZ6lzm/JB3yXQmKoywsEAJ8IxS4b0AMn2CQLnnGj2JZa6F5O9LUnAfCNPvIUfIUqjotrTeWs+JzldVHuOy6XSuus4muFQ+Z7fwg4BrOYDQFxoQrWMVFYitxHbbeWCcmQGT8l/yip2bEmlpntmndvaDi1vWfoCvDJbJO55TTtbRxmOmxwfVPHijm9Y8g6yrC5H5LUeTtvZS0serS57tLnuOsk/1wbycILtFCIYGtw3l0LAGAWUCAhCEAYc0EaQke95PUF4pXwVtNHNG7W17cdPDz8qWUIAgzKLNBLE58tjqfF3oKjThyB+v34phXLJa/WvZbttVQ1o/PGNsaRw4tx+qte5rXaxiueSjgk/E0e5AFP3Oa15YTg8a2nQfctlaytyattYMKikglH/MjDvukWpzbZOTnE2mlG/4sex+yBclbd9CsM/NVk67+4Ac0jh+68v9EuTvE3/Of3oDJX5CsE3NNk6047jceeZ/evZmazJxuu2xu6TnH90BkrudGtZga6ofsKdrpn+rE0uPuCstS5vMnqYgx2mkBHDED90t0tioqZobDBGwDea0BAZK32vIfKO5vaIrc+GM/wBpUODB7vxfRSLk1mipYXNmvMpq3jTtQGxiHIRrd16ORSzHTRM/C0L2AA1IEOK32ynooWRwRMjYwYNa1oAA5l2gYallCABCEI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wgHBgkIBwgKCgkLDRYPDQwMDRsUFRAWIB0iIiAdHx8kKDQsJCYxJx8fLT0tMTU3Ojo6Iys/RD84QzQ5OjcBCgoKDQwNGg8PGjclHyU3Nzc3Nzc3Nzc3Nzc3Nzc3Nzc3Nzc3Nzc3Nzc3Nzc3Nzc3Nzc3Nzc3Nzc3Nzc3Nzc3N//AABEIAKAAoAMBIgACEQEDEQH/xAAcAAABBAMBAAAAAAAAAAAAAAAABQYHCAECBAP/xABMEAABAwIBBAwMBAMECwAAAAABAAIDBAURBgchMRITFEFRVGFxcoGy0RUiMzU2UnORkpOhsTJCU8EWI/BDRHThFyQmRWJjgpSzwtL/xAAbAQABBQEBAAAAAAAAAAAAAAAAAQIEBQYDB//EADERAAIBAwEFBgYBBQAAAAAAAAABAgMEEQUSITFBUQYUcZGhsRMWM1Nh4cEiIzRCUv/aAAwDAQACEQMRAD8AnFecszIhi7Ryr0TFztzyw5IXB0Mjo3BrcHMcQR47dRCAHablTjW5Y8JU/rfVVN3dW8eq/wDuH96zu+t49VfPd3oDBbHwlT+t9UeEqf1vqqnbvrePVXz3d6N31vHqr57u9AYLY+Eqf1vqjwnT+t9VU7d9bx6q+e7vWN3VvHqv57u9AYLax18LzgCuppBGIVSbderjbq+nrIqyqe6GRr9i6ZxDgNYIJw0jQrP5NXSG622CqgeHRzMD2nHWCgBWe9rBi4rkdcoAcC5NHOnlGbHYJ3QPAqpv5UOn8x3+oYnqVet31x119YeU1D+9AFsvCVP631R4Sp/W+qqdu+t49VfPd3o3fW8eqvnu70Bgtj4Sp/W+qPCVP631VTt31vHqr57u9G763j1V893egMFsfCVP631WRcoCcAVU3d9bx6q+e7vWklfXCNxFfVg4H+8P70AW/jkbIMW763SJklI6Sy0jnuLjtLNJ5gltAAdSYOeD0OuHRb22p/HUmDng9Drh0W9tqAK7LBOAxOgLKUsmmtflDbmvaHNNQ0FrtRCbKWymxy37hK22P9RnxBG2x/qM+IKedxUnFKf5TUbipOKU/wApvcs/8xU/tvzJnc5dSBttj/UZ8QQJGEgB7cTyqedxUnFKf5Te5Ydb6J7Sx9FTlrhgQYm6R7kvzDS/4fmHc5dSCuRS1mXyj2ulqLRO7TT/AMyHE62OJxHUe0FG+UVpfZbtLRO2RjHjQvdrcw6uvePMvGz3Ke0XGKupcNsjBGB1OBGGB5NR6lfwnGcVKPBkNrDwxzZ1L8bzlI6nieTT0OMYwOgvP4j1YAe9MwnAYk6ls5znuc6R2ye4lznHWTrJTpzfWXwldTVzsDqWkOJB1Pk3h1a/cudetGjTdSXBCwjtPCGltsf6jPiCNui/UZ8QU97mp+Lw/LCNzQcXh+WFR/MNP7b8yX3OXUgTbov1GfEEbbH+oz4gp73NBxeH5YWk1NBtMn8iH8J/sxwJY9oKbaWw/MR2cks5IKWkvkn9Eog8hH0QiXyT+iVoSGWsyO8yUnsWdkJeSDkd5kpPYM7IS8gQDqTBzweh1w6Le21P46kwc8HodcOi3ttQBXZbRSPhkZJE90cjCHNc04EEb4K1QgcS/kVd57xZBNV4OnikMT3DRs8MCDz4EYpeTPzYeYqj/FO7LU8FgdShGF1OMeGS1ovNNNghC56SshqzO2IgvglMUjcdLSP8iCoijJptcjruEDL6y+FLRuiBuNVR4vbgNLmfmH79SigEEYjUVPyiDLOzeBry/am4UtQTJBwAfmb1H6ELTaFebS+BLlvRBuqf+6ESGKSeaOGFpfLI4NY0b7idCmqwWuOzWmCijwJaMZHD87zrP9bwCZWbWy7bO+71DPEixjpsd9xHjO6gcOsqRVH12825qhF7lxH2tPC22CFyur4G3RltDsah0Dpy31WBwGnnJ+hXUqGUJQxtc95LTT4AmVnHvdbbxSUVDIYRUNc+SRv4sAQMAd7Wnqo4zqecbb7CTtNVlo0Izu4qSzx9jhcvFPcMgDAADUFrL5J/RK3Wkvkn9ErblWWsyO8yUnsGdkJeSDkd5kpPYM7IS8gQDqTBzweh1w6Le21P46kwc8HodcOi3ttQBXZCEIHEm5sPMVT/AIp3ZangmlmyhkZk9I+Rpa2aoc6Mn8wwAx5sQU7Vg9Uad3Px/gtaH00AUa0978C5eXHb34Uc9RsJsToboGD+r7EqSgoYyuY5uU9yD2kYzbIAjWCBp5lN0OnCrKpTnwaOd1JxSaJnSPlTZGX21mn2TWTsds4ZD+R3+YJSXm+vnhG3bhqH41VIMMSdL4949Wo9XCnYq6pGrZXGFxR1i1VhlnPb6OG30UFHTDCKFga3hPKeU6Si4VkFvopauqdsYYm7J3CeQcpXQo2zj3vdNWLTA4GGAh05B/FJvN6vueRdbK2le3GHw4sSrNU4GchLhPdMtKutqvKS0khwGpo2cYDRyAaFJCjHNhFI6/1Ewa4xspHNc/DQCXsIHPoKk5d9bUVc4jySGW2djLBRxnU85W32EnaapHUc51Gu3fbX7E7HapBjhox2Q0JNE/zF4P2C6+mMhaS+Sf0St1pL5J/RK2pWFrMjvMlJ7BnZCXkg5HeZKT2DOyEvIEA6kwc8HodcOi3ttT+OpMHPB6HXDot7bUAV2XfYIIqm90MFRGJIpJ2tex2pw4CuBetLUS0lTFUwO2MsTg5hwxwITZpuLSHLiid2MbGxrGNaxrRgGtGAHMFlRH/Gt/44PlN7kfxpf+OD5Te5ZR6Bct5cl6lgruC5EuJpZyqWndYHVZhjNTHJGxsuHjBpdpGPAmh/Gl/44PlN7lyXPKS7XSkdSV1SJIXOa4tEYGkHEbyk2ej3FvWjUclhcRlS5hOLWDmstyltFzhroNcZ8ZvrtOtv9cAU10lVDW0sNVTPD4ZmhzHDfBUDpWtmUl1tdKKWiqthCHFwaWB2GOvWp+p6b3tRcHiS9jjQrfD3MlDKm9NsdokqW4Gof4kDTvuO/wAwGnqUMvc5znPe4ue4lznO1uJ1kruu13rrxLHJcJ9tdE0tZ4oAGJxOrmHuXCuunWKtKWy97fEbWq/ElkmvJylp6SyUbaaFkQdCxztiMNk4gEk8JSkohgyxvsEEcMVW0RxtDWjamnADQN5b/wAbZQccb8lvcqWtodzUqOe0t/iSo3UIpLBLa5LnRUlfRvhrYI54wC4NeMcDhrHAeVRf/G2UHHG/Jb3LDstb8WkGsbgRgf5Te5JT0O5pzUlJbvEJXUGsYG3ES6JhJxJaD9ES+Sf0StmtDWho1AYLWXyT+iVqyvLWZHeZKT2DOyEvJByO8yUnsGdkJeQIB1Jg54PQ64dFvban8dSYOeD0OuHRb22oArshCU8mSBlFbSSAN0NTZy2YtjkstITMD6p9yMDwH3KftWgrCzr7Qr7fr+ib3P8AJAWB4D7lnYn1T7lPi2Z+NuvWEq7Qpv6fr+gdpjmQAhB0kk4azp4ULRLgQnxBGGOpCcOQJ/2rouaTsOTKs/h05TxwWRYrLwN7A8B9yMDwH3KfULP/ADEvt+v6Jnc/yQFgeA+5GB9U+5T6sP8AJv04eKfslj2gUml8P1/QjtMLOSA1pL5J/RKxB5CPoj7LMvkn9ErRkItZkd5kpPYM7IS8kHI7zJSewZ2Ql5AgHUmDng9Drh0W9tqfx1Jg54PQ64dFvbagCuyAcNOJHMhCBxLGb6vnrsn/APWpHSPglMQeTiS3AEYnkxw6k5Uz82HmKp/xTuy1PBYLU4qN3NJcy2oPNNAmXnMuNVSUlJTU0r4m1DnbYWHAuAA0Y8GlPRMDOr/uznl/9V00iKleQyuvsNuHimxgoQhbkqwWWucwhzHuY4HQ5pwI5isIQBMmR9dNcsnKOqqnF8pDmOedbti4txPKcEspuZvfRKjH/FL/AOV6ca8+vYqNzUS6st6TzBAmHnQuNTA6ioYJnxxSse+TYHAvwIAB5NafijjOp5xtvsJO01S9FipXkU119jnctqnuGStJfJv6JW60l8k/olbYqy1mR3mSk9gzshLyQcjvMlJ7BnZCXkCAdSYOeD0OuHRb22p/JjZ3IXS5G3PYjHYw7M8zSCfoCgCuKEIQOJJzWyh1rrYcfGZUB3UWjuT0UP5G3ptku+2Tkiknbtc+H5dOh3V9ieBS9G9ksbZInNexwxa5pxBHCCsbrVvKncupykWVtNOGDZIGWOT7r9QMbA9rKqB2yiL8di7HQWnvS+hVdCvOhUVSHFHeUVJYZB9dZ7lb3EVlDPFhrdsdk33jEJO26L9RnxBWBxI1IOnXrWgh2i3f1U/Uhuz6MgBj2SODY3Bzjqa04k9SW7Tkvd7o8bVSSQxHXNUNLGj36T1BTIDhoGgciE2p2hk1/bhh/lixtFzZx2e3R2m2QUMLiWwt2OJ1uOsnrJK7EIWenNzk5S4smJJLCBRpnRla69UcIOmKmLj/ANTj/wDKkOvraa3Ur6qslbFCzW5x18g4SoZvtzfeLrPXPbsBI7BjPVYNDR7v3V7oNvJ1nWa3Je5Fu5rZ2TgWkvkn9ErdayNLmOa0YucCAOFawri1eR3mSk9gzshLyRclYnQ2emY4YFsTQRy4JaQICTr3RMrqGWCRuyY9pa4cIOgpRWHDEYIAqVlBZp7Ddqi3VDHDanfy3HU9n5XD+taTlZDL/Imlyko96KqjBMM4biWHgPC074UAX2yV9hrTSXKAxuJ8R4HiyDhaf21oFE7fxSrZcoLnZfFoqj+TjiYJBsmHq3urBJSEydONSOzNZQ5Np5RItvzi0r9i24UUsR33wkPb7jgfulynyvsE4BFzhix3pwY/uFDyFVVdEtZvMcrwO8bqoicYLtbagbKC40cg4WTsP7roFRARiJ4iOR4UCOY134mg84WNqi/TZ8IUZ9nqXKb8jp3yXQns1VONdRDh7QLnmvFqgGM9zoo+lUMH7qDNqj/TZ8IWWta38LQOYIXZ6lzm/JB3yXQmKoywsEAJ8IxS4b0AMn2CQLnnGj2JZa6F5O9LUnAfCNPvIUfIUqjotrTeWs+JzldVHuOy6XSuus4muFQ+Z7fwg4BrOYDQFxoQrWMVFYitxHbbeWCcmQGT8l/yip2bEmlpntmndvaDi1vWfoCvDJbJO55TTtbRxmOmxwfVPHijm9Y8g6yrC5H5LUeTtvZS0serS57tLnuOsk/1wbycILtFCIYGtw3l0LAGAWUCAhCEAYc0EaQke95PUF4pXwVtNHNG7W17cdPDz8qWUIAgzKLNBLE58tjqfF3oKjThyB+v34phXLJa/WvZbttVQ1o/PGNsaRw4tx+qte5rXaxiueSjgk/E0e5AFP3Oa15YTg8a2nQfctlaytyattYMKikglH/MjDvukWpzbZOTnE2mlG/4sex+yBclbd9CsM/NVk67+4Ac0jh+68v9EuTvE3/Of3oDJX5CsE3NNk6047jceeZ/evZmazJxuu2xu6TnH90BkrudGtZga6ofsKdrpn+rE0uPuCstS5vMnqYgx2mkBHDED90t0tioqZobDBGwDea0BAZK32vIfKO5vaIrc+GM/wBpUODB7vxfRSLk1mipYXNmvMpq3jTtQGxiHIRrd16ORSzHTRM/C0L2AA1IEOK32ynooWRwRMjYwYNa1oAA5l2gYallCABCEIA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3" name="Picture 5" descr="C:\Users\Nguyen\Desktop\mizzou_logo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2"/>
            <a:ext cx="612774" cy="612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685800" y="612776"/>
            <a:ext cx="8077200" cy="0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/>
          <p:nvPr/>
        </p:nvPicPr>
        <p:blipFill>
          <a:blip r:embed="rId3"/>
          <a:stretch>
            <a:fillRect/>
          </a:stretch>
        </p:blipFill>
        <p:spPr>
          <a:xfrm>
            <a:off x="606972" y="2362200"/>
            <a:ext cx="7848600" cy="2819400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961644" y="7937"/>
            <a:ext cx="8182356" cy="604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smtClean="0"/>
              <a:t>Experiment 1</a:t>
            </a:r>
            <a:endParaRPr lang="en-US" b="1" dirty="0"/>
          </a:p>
        </p:txBody>
      </p:sp>
      <p:sp>
        <p:nvSpPr>
          <p:cNvPr id="14" name="Right Arrow 13"/>
          <p:cNvSpPr/>
          <p:nvPr/>
        </p:nvSpPr>
        <p:spPr>
          <a:xfrm>
            <a:off x="4143677" y="3581400"/>
            <a:ext cx="9144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2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6096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Reconstruction can’t keep most of native’s patterns. The result is significantly worse than targets T0729. The R-Score of this target T0714 is better than T0668: 4.2 vs. 5.6</a:t>
            </a:r>
            <a:endParaRPr lang="en-US" sz="2400" dirty="0"/>
          </a:p>
          <a:p>
            <a:endParaRPr lang="en-US" sz="1600" dirty="0"/>
          </a:p>
        </p:txBody>
      </p:sp>
      <p:sp>
        <p:nvSpPr>
          <p:cNvPr id="4" name="AutoShape 2" descr="data:image/jpeg;base64,/9j/4AAQSkZJRgABAQAAAQABAAD/2wCEAAkGBwgHBgkIBwgKCgkLDRYPDQwMDRsUFRAWIB0iIiAdHx8kKDQsJCYxJx8fLT0tMTU3Ojo6Iys/RD84QzQ5OjcBCgoKDQwNGg8PGjclHyU3Nzc3Nzc3Nzc3Nzc3Nzc3Nzc3Nzc3Nzc3Nzc3Nzc3Nzc3Nzc3Nzc3Nzc3Nzc3Nzc3N//AABEIAKAAoAMBIgACEQEDEQH/xAAcAAABBAMBAAAAAAAAAAAAAAAABQYHCAECBAP/xABMEAABAwIBBAwMBAMECwAAAAABAAIDBAURBgchMRITFEFRVGFxcoGy0RUiMzU2UnORkpOhsTJCU8EWI/BDRHThFyQmRWJjgpSzwtL/xAAbAQABBQEBAAAAAAAAAAAAAAAAAQIEBQYDB//EADERAAIBAwEFBgYBBQAAAAAAAAABAgMEEQUSITFBUQYUcZGhsRMWM1Nh4cEiIzRCUv/aAAwDAQACEQMRAD8AnFecszIhi7Ryr0TFztzyw5IXB0Mjo3BrcHMcQR47dRCAHablTjW5Y8JU/rfVVN3dW8eq/wDuH96zu+t49VfPd3oDBbHwlT+t9UeEqf1vqqnbvrePVXz3d6N31vHqr57u9AYLY+Eqf1vqjwnT+t9VU7d9bx6q+e7vWN3VvHqv57u9AYLax18LzgCuppBGIVSbderjbq+nrIqyqe6GRr9i6ZxDgNYIJw0jQrP5NXSG622CqgeHRzMD2nHWCgBWe9rBi4rkdcoAcC5NHOnlGbHYJ3QPAqpv5UOn8x3+oYnqVet31x119YeU1D+9AFsvCVP631R4Sp/W+qqdu+t49VfPd3o3fW8eqvnu70Bgtj4Sp/W+qPCVP631VTt31vHqr57u9G763j1V893egMFsfCVP631WRcoCcAVU3d9bx6q+e7vWklfXCNxFfVg4H+8P70AW/jkbIMW763SJklI6Sy0jnuLjtLNJ5gltAAdSYOeD0OuHRb22p/HUmDng9Drh0W9tqAK7LBOAxOgLKUsmmtflDbmvaHNNQ0FrtRCbKWymxy37hK22P9RnxBG2x/qM+IKedxUnFKf5TUbipOKU/wApvcs/8xU/tvzJnc5dSBttj/UZ8QQJGEgB7cTyqedxUnFKf5Te5Ydb6J7Sx9FTlrhgQYm6R7kvzDS/4fmHc5dSCuRS1mXyj2ulqLRO7TT/AMyHE62OJxHUe0FG+UVpfZbtLRO2RjHjQvdrcw6uvePMvGz3Ke0XGKupcNsjBGB1OBGGB5NR6lfwnGcVKPBkNrDwxzZ1L8bzlI6nieTT0OMYwOgvP4j1YAe9MwnAYk6ls5znuc6R2ye4lznHWTrJTpzfWXwldTVzsDqWkOJB1Pk3h1a/cudetGjTdSXBCwjtPCGltsf6jPiCNui/UZ8QU97mp+Lw/LCNzQcXh+WFR/MNP7b8yX3OXUgTbov1GfEEbbH+oz4gp73NBxeH5YWk1NBtMn8iH8J/sxwJY9oKbaWw/MR2cks5IKWkvkn9Eog8hH0QiXyT+iVoSGWsyO8yUnsWdkJeSDkd5kpPYM7IS8gQDqTBzweh1w6Le21P46kwc8HodcOi3ttQBXZbRSPhkZJE90cjCHNc04EEb4K1QgcS/kVd57xZBNV4OnikMT3DRs8MCDz4EYpeTPzYeYqj/FO7LU8FgdShGF1OMeGS1ovNNNghC56SshqzO2IgvglMUjcdLSP8iCoijJptcjruEDL6y+FLRuiBuNVR4vbgNLmfmH79SigEEYjUVPyiDLOzeBry/am4UtQTJBwAfmb1H6ELTaFebS+BLlvRBuqf+6ESGKSeaOGFpfLI4NY0b7idCmqwWuOzWmCijwJaMZHD87zrP9bwCZWbWy7bO+71DPEixjpsd9xHjO6gcOsqRVH12825qhF7lxH2tPC22CFyur4G3RltDsah0Dpy31WBwGnnJ+hXUqGUJQxtc95LTT4AmVnHvdbbxSUVDIYRUNc+SRv4sAQMAd7Wnqo4zqecbb7CTtNVlo0Izu4qSzx9jhcvFPcMgDAADUFrL5J/RK3Wkvkn9ErblWWsyO8yUnsGdkJeSDkd5kpPYM7IS8gQDqTBzweh1w6Le21P46kwc8HodcOi3ttQBXZCEIHEm5sPMVT/AIp3ZangmlmyhkZk9I+Rpa2aoc6Mn8wwAx5sQU7Vg9Uad3Px/gtaH00AUa0978C5eXHb34Uc9RsJsToboGD+r7EqSgoYyuY5uU9yD2kYzbIAjWCBp5lN0OnCrKpTnwaOd1JxSaJnSPlTZGX21mn2TWTsds4ZD+R3+YJSXm+vnhG3bhqH41VIMMSdL4949Wo9XCnYq6pGrZXGFxR1i1VhlnPb6OG30UFHTDCKFga3hPKeU6Si4VkFvopauqdsYYm7J3CeQcpXQo2zj3vdNWLTA4GGAh05B/FJvN6vueRdbK2le3GHw4sSrNU4GchLhPdMtKutqvKS0khwGpo2cYDRyAaFJCjHNhFI6/1Ewa4xspHNc/DQCXsIHPoKk5d9bUVc4jySGW2djLBRxnU85W32EnaapHUc51Gu3fbX7E7HapBjhox2Q0JNE/zF4P2C6+mMhaS+Sf0St1pL5J/RK2pWFrMjvMlJ7BnZCXkg5HeZKT2DOyEvIEA6kwc8HodcOi3ttT+OpMHPB6HXDot7bUAV2XfYIIqm90MFRGJIpJ2tex2pw4CuBetLUS0lTFUwO2MsTg5hwxwITZpuLSHLiid2MbGxrGNaxrRgGtGAHMFlRH/Gt/44PlN7kfxpf+OD5Te5ZR6Bct5cl6lgruC5EuJpZyqWndYHVZhjNTHJGxsuHjBpdpGPAmh/Gl/44PlN7lyXPKS7XSkdSV1SJIXOa4tEYGkHEbyk2ej3FvWjUclhcRlS5hOLWDmstyltFzhroNcZ8ZvrtOtv9cAU10lVDW0sNVTPD4ZmhzHDfBUDpWtmUl1tdKKWiqthCHFwaWB2GOvWp+p6b3tRcHiS9jjQrfD3MlDKm9NsdokqW4Gof4kDTvuO/wAwGnqUMvc5znPe4ue4lznO1uJ1kruu13rrxLHJcJ9tdE0tZ4oAGJxOrmHuXCuunWKtKWy97fEbWq/ElkmvJylp6SyUbaaFkQdCxztiMNk4gEk8JSkohgyxvsEEcMVW0RxtDWjamnADQN5b/wAbZQccb8lvcqWtodzUqOe0t/iSo3UIpLBLa5LnRUlfRvhrYI54wC4NeMcDhrHAeVRf/G2UHHG/Jb3LDstb8WkGsbgRgf5Te5JT0O5pzUlJbvEJXUGsYG3ES6JhJxJaD9ES+Sf0StmtDWho1AYLWXyT+iVqyvLWZHeZKT2DOyEvJByO8yUnsGdkJeQIB1Jg54PQ64dFvban8dSYOeD0OuHRb22oArshCU8mSBlFbSSAN0NTZy2YtjkstITMD6p9yMDwH3KftWgrCzr7Qr7fr+ib3P8AJAWB4D7lnYn1T7lPi2Z+NuvWEq7Qpv6fr+gdpjmQAhB0kk4azp4ULRLgQnxBGGOpCcOQJ/2rouaTsOTKs/h05TxwWRYrLwN7A8B9yMDwH3KfULP/ADEvt+v6Jnc/yQFgeA+5GB9U+5T6sP8AJv04eKfslj2gUml8P1/QjtMLOSA1pL5J/RKxB5CPoj7LMvkn9ErRkItZkd5kpPYM7IS8kHI7zJSewZ2Ql5AgHUmDng9Drh0W9tqfx1Jg54PQ64dFvbagCuyAcNOJHMhCBxLGb6vnrsn/APWpHSPglMQeTiS3AEYnkxw6k5Uz82HmKp/xTuy1PBYLU4qN3NJcy2oPNNAmXnMuNVSUlJTU0r4m1DnbYWHAuAA0Y8GlPRMDOr/uznl/9V00iKleQyuvsNuHimxgoQhbkqwWWucwhzHuY4HQ5pwI5isIQBMmR9dNcsnKOqqnF8pDmOedbti4txPKcEspuZvfRKjH/FL/AOV6ca8+vYqNzUS6st6TzBAmHnQuNTA6ioYJnxxSse+TYHAvwIAB5NafijjOp5xtvsJO01S9FipXkU119jnctqnuGStJfJv6JW60l8k/olbYqy1mR3mSk9gzshLyQcjvMlJ7BnZCXkCAdSYOeD0OuHRb22p/JjZ3IXS5G3PYjHYw7M8zSCfoCgCuKEIQOJJzWyh1rrYcfGZUB3UWjuT0UP5G3ptku+2Tkiknbtc+H5dOh3V9ieBS9G9ksbZInNexwxa5pxBHCCsbrVvKncupykWVtNOGDZIGWOT7r9QMbA9rKqB2yiL8di7HQWnvS+hVdCvOhUVSHFHeUVJYZB9dZ7lb3EVlDPFhrdsdk33jEJO26L9RnxBWBxI1IOnXrWgh2i3f1U/Uhuz6MgBj2SODY3Bzjqa04k9SW7Tkvd7o8bVSSQxHXNUNLGj36T1BTIDhoGgciE2p2hk1/bhh/lixtFzZx2e3R2m2QUMLiWwt2OJ1uOsnrJK7EIWenNzk5S4smJJLCBRpnRla69UcIOmKmLj/ANTj/wDKkOvraa3Ur6qslbFCzW5x18g4SoZvtzfeLrPXPbsBI7BjPVYNDR7v3V7oNvJ1nWa3Je5Fu5rZ2TgWkvkn9ErdayNLmOa0YucCAOFawri1eR3mSk9gzshLyRclYnQ2emY4YFsTQRy4JaQICTr3RMrqGWCRuyY9pa4cIOgpRWHDEYIAqVlBZp7Ddqi3VDHDanfy3HU9n5XD+taTlZDL/Imlyko96KqjBMM4biWHgPC074UAX2yV9hrTSXKAxuJ8R4HiyDhaf21oFE7fxSrZcoLnZfFoqj+TjiYJBsmHq3urBJSEydONSOzNZQ5Np5RItvzi0r9i24UUsR33wkPb7jgfulynyvsE4BFzhix3pwY/uFDyFVVdEtZvMcrwO8bqoicYLtbagbKC40cg4WTsP7roFRARiJ4iOR4UCOY134mg84WNqi/TZ8IUZ9nqXKb8jp3yXQns1VONdRDh7QLnmvFqgGM9zoo+lUMH7qDNqj/TZ8IWWta38LQOYIXZ6lzm/JB3yXQmKoywsEAJ8IxS4b0AMn2CQLnnGj2JZa6F5O9LUnAfCNPvIUfIUqjotrTeWs+JzldVHuOy6XSuus4muFQ+Z7fwg4BrOYDQFxoQrWMVFYitxHbbeWCcmQGT8l/yip2bEmlpntmndvaDi1vWfoCvDJbJO55TTtbRxmOmxwfVPHijm9Y8g6yrC5H5LUeTtvZS0serS57tLnuOsk/1wbycILtFCIYGtw3l0LAGAWUCAhCEAYc0EaQke95PUF4pXwVtNHNG7W17cdPDz8qWUIAgzKLNBLE58tjqfF3oKjThyB+v34phXLJa/WvZbttVQ1o/PGNsaRw4tx+qte5rXaxiueSjgk/E0e5AFP3Oa15YTg8a2nQfctlaytyattYMKikglH/MjDvukWpzbZOTnE2mlG/4sex+yBclbd9CsM/NVk67+4Ac0jh+68v9EuTvE3/Of3oDJX5CsE3NNk6047jceeZ/evZmazJxuu2xu6TnH90BkrudGtZga6ofsKdrpn+rE0uPuCstS5vMnqYgx2mkBHDED90t0tioqZobDBGwDea0BAZK32vIfKO5vaIrc+GM/wBpUODB7vxfRSLk1mipYXNmvMpq3jTtQGxiHIRrd16ORSzHTRM/C0L2AA1IEOK32ynooWRwRMjYwYNa1oAA5l2gYallCABCEI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wgHBgkIBwgKCgkLDRYPDQwMDRsUFRAWIB0iIiAdHx8kKDQsJCYxJx8fLT0tMTU3Ojo6Iys/RD84QzQ5OjcBCgoKDQwNGg8PGjclHyU3Nzc3Nzc3Nzc3Nzc3Nzc3Nzc3Nzc3Nzc3Nzc3Nzc3Nzc3Nzc3Nzc3Nzc3Nzc3Nzc3N//AABEIAKAAoAMBIgACEQEDEQH/xAAcAAABBAMBAAAAAAAAAAAAAAAABQYHCAECBAP/xABMEAABAwIBBAwMBAMECwAAAAABAAIDBAURBgchMRITFEFRVGFxcoGy0RUiMzU2UnORkpOhsTJCU8EWI/BDRHThFyQmRWJjgpSzwtL/xAAbAQABBQEBAAAAAAAAAAAAAAAAAQIEBQYDB//EADERAAIBAwEFBgYBBQAAAAAAAAABAgMEEQUSITFBUQYUcZGhsRMWM1Nh4cEiIzRCUv/aAAwDAQACEQMRAD8AnFecszIhi7Ryr0TFztzyw5IXB0Mjo3BrcHMcQR47dRCAHablTjW5Y8JU/rfVVN3dW8eq/wDuH96zu+t49VfPd3oDBbHwlT+t9UeEqf1vqqnbvrePVXz3d6N31vHqr57u9AYLY+Eqf1vqjwnT+t9VU7d9bx6q+e7vWN3VvHqv57u9AYLax18LzgCuppBGIVSbderjbq+nrIqyqe6GRr9i6ZxDgNYIJw0jQrP5NXSG622CqgeHRzMD2nHWCgBWe9rBi4rkdcoAcC5NHOnlGbHYJ3QPAqpv5UOn8x3+oYnqVet31x119YeU1D+9AFsvCVP631R4Sp/W+qqdu+t49VfPd3o3fW8eqvnu70Bgtj4Sp/W+qPCVP631VTt31vHqr57u9G763j1V893egMFsfCVP631WRcoCcAVU3d9bx6q+e7vWklfXCNxFfVg4H+8P70AW/jkbIMW763SJklI6Sy0jnuLjtLNJ5gltAAdSYOeD0OuHRb22p/HUmDng9Drh0W9tqAK7LBOAxOgLKUsmmtflDbmvaHNNQ0FrtRCbKWymxy37hK22P9RnxBG2x/qM+IKedxUnFKf5TUbipOKU/wApvcs/8xU/tvzJnc5dSBttj/UZ8QQJGEgB7cTyqedxUnFKf5Te5Ydb6J7Sx9FTlrhgQYm6R7kvzDS/4fmHc5dSCuRS1mXyj2ulqLRO7TT/AMyHE62OJxHUe0FG+UVpfZbtLRO2RjHjQvdrcw6uvePMvGz3Ke0XGKupcNsjBGB1OBGGB5NR6lfwnGcVKPBkNrDwxzZ1L8bzlI6nieTT0OMYwOgvP4j1YAe9MwnAYk6ls5znuc6R2ye4lznHWTrJTpzfWXwldTVzsDqWkOJB1Pk3h1a/cudetGjTdSXBCwjtPCGltsf6jPiCNui/UZ8QU97mp+Lw/LCNzQcXh+WFR/MNP7b8yX3OXUgTbov1GfEEbbH+oz4gp73NBxeH5YWk1NBtMn8iH8J/sxwJY9oKbaWw/MR2cks5IKWkvkn9Eog8hH0QiXyT+iVoSGWsyO8yUnsWdkJeSDkd5kpPYM7IS8gQDqTBzweh1w6Le21P46kwc8HodcOi3ttQBXZbRSPhkZJE90cjCHNc04EEb4K1QgcS/kVd57xZBNV4OnikMT3DRs8MCDz4EYpeTPzYeYqj/FO7LU8FgdShGF1OMeGS1ovNNNghC56SshqzO2IgvglMUjcdLSP8iCoijJptcjruEDL6y+FLRuiBuNVR4vbgNLmfmH79SigEEYjUVPyiDLOzeBry/am4UtQTJBwAfmb1H6ELTaFebS+BLlvRBuqf+6ESGKSeaOGFpfLI4NY0b7idCmqwWuOzWmCijwJaMZHD87zrP9bwCZWbWy7bO+71DPEixjpsd9xHjO6gcOsqRVH12825qhF7lxH2tPC22CFyur4G3RltDsah0Dpy31WBwGnnJ+hXUqGUJQxtc95LTT4AmVnHvdbbxSUVDIYRUNc+SRv4sAQMAd7Wnqo4zqecbb7CTtNVlo0Izu4qSzx9jhcvFPcMgDAADUFrL5J/RK3Wkvkn9ErblWWsyO8yUnsGdkJeSDkd5kpPYM7IS8gQDqTBzweh1w6Le21P46kwc8HodcOi3ttQBXZCEIHEm5sPMVT/AIp3ZangmlmyhkZk9I+Rpa2aoc6Mn8wwAx5sQU7Vg9Uad3Px/gtaH00AUa0978C5eXHb34Uc9RsJsToboGD+r7EqSgoYyuY5uU9yD2kYzbIAjWCBp5lN0OnCrKpTnwaOd1JxSaJnSPlTZGX21mn2TWTsds4ZD+R3+YJSXm+vnhG3bhqH41VIMMSdL4949Wo9XCnYq6pGrZXGFxR1i1VhlnPb6OG30UFHTDCKFga3hPKeU6Si4VkFvopauqdsYYm7J3CeQcpXQo2zj3vdNWLTA4GGAh05B/FJvN6vueRdbK2le3GHw4sSrNU4GchLhPdMtKutqvKS0khwGpo2cYDRyAaFJCjHNhFI6/1Ewa4xspHNc/DQCXsIHPoKk5d9bUVc4jySGW2djLBRxnU85W32EnaapHUc51Gu3fbX7E7HapBjhox2Q0JNE/zF4P2C6+mMhaS+Sf0St1pL5J/RK2pWFrMjvMlJ7BnZCXkg5HeZKT2DOyEvIEA6kwc8HodcOi3ttT+OpMHPB6HXDot7bUAV2XfYIIqm90MFRGJIpJ2tex2pw4CuBetLUS0lTFUwO2MsTg5hwxwITZpuLSHLiid2MbGxrGNaxrRgGtGAHMFlRH/Gt/44PlN7kfxpf+OD5Te5ZR6Bct5cl6lgruC5EuJpZyqWndYHVZhjNTHJGxsuHjBpdpGPAmh/Gl/44PlN7lyXPKS7XSkdSV1SJIXOa4tEYGkHEbyk2ej3FvWjUclhcRlS5hOLWDmstyltFzhroNcZ8ZvrtOtv9cAU10lVDW0sNVTPD4ZmhzHDfBUDpWtmUl1tdKKWiqthCHFwaWB2GOvWp+p6b3tRcHiS9jjQrfD3MlDKm9NsdokqW4Gof4kDTvuO/wAwGnqUMvc5znPe4ue4lznO1uJ1kruu13rrxLHJcJ9tdE0tZ4oAGJxOrmHuXCuunWKtKWy97fEbWq/ElkmvJylp6SyUbaaFkQdCxztiMNk4gEk8JSkohgyxvsEEcMVW0RxtDWjamnADQN5b/wAbZQccb8lvcqWtodzUqOe0t/iSo3UIpLBLa5LnRUlfRvhrYI54wC4NeMcDhrHAeVRf/G2UHHG/Jb3LDstb8WkGsbgRgf5Te5JT0O5pzUlJbvEJXUGsYG3ES6JhJxJaD9ES+Sf0StmtDWho1AYLWXyT+iVqyvLWZHeZKT2DOyEvJByO8yUnsGdkJeQIB1Jg54PQ64dFvban8dSYOeD0OuHRb22oArshCU8mSBlFbSSAN0NTZy2YtjkstITMD6p9yMDwH3KftWgrCzr7Qr7fr+ib3P8AJAWB4D7lnYn1T7lPi2Z+NuvWEq7Qpv6fr+gdpjmQAhB0kk4azp4ULRLgQnxBGGOpCcOQJ/2rouaTsOTKs/h05TxwWRYrLwN7A8B9yMDwH3KfULP/ADEvt+v6Jnc/yQFgeA+5GB9U+5T6sP8AJv04eKfslj2gUml8P1/QjtMLOSA1pL5J/RKxB5CPoj7LMvkn9ErRkItZkd5kpPYM7IS8kHI7zJSewZ2Ql5AgHUmDng9Drh0W9tqfx1Jg54PQ64dFvbagCuyAcNOJHMhCBxLGb6vnrsn/APWpHSPglMQeTiS3AEYnkxw6k5Uz82HmKp/xTuy1PBYLU4qN3NJcy2oPNNAmXnMuNVSUlJTU0r4m1DnbYWHAuAA0Y8GlPRMDOr/uznl/9V00iKleQyuvsNuHimxgoQhbkqwWWucwhzHuY4HQ5pwI5isIQBMmR9dNcsnKOqqnF8pDmOedbti4txPKcEspuZvfRKjH/FL/AOV6ca8+vYqNzUS6st6TzBAmHnQuNTA6ioYJnxxSse+TYHAvwIAB5NafijjOp5xtvsJO01S9FipXkU119jnctqnuGStJfJv6JW60l8k/olbYqy1mR3mSk9gzshLyQcjvMlJ7BnZCXkCAdSYOeD0OuHRb22p/JjZ3IXS5G3PYjHYw7M8zSCfoCgCuKEIQOJJzWyh1rrYcfGZUB3UWjuT0UP5G3ptku+2Tkiknbtc+H5dOh3V9ieBS9G9ksbZInNexwxa5pxBHCCsbrVvKncupykWVtNOGDZIGWOT7r9QMbA9rKqB2yiL8di7HQWnvS+hVdCvOhUVSHFHeUVJYZB9dZ7lb3EVlDPFhrdsdk33jEJO26L9RnxBWBxI1IOnXrWgh2i3f1U/Uhuz6MgBj2SODY3Bzjqa04k9SW7Tkvd7o8bVSSQxHXNUNLGj36T1BTIDhoGgciE2p2hk1/bhh/lixtFzZx2e3R2m2QUMLiWwt2OJ1uOsnrJK7EIWenNzk5S4smJJLCBRpnRla69UcIOmKmLj/ANTj/wDKkOvraa3Ur6qslbFCzW5x18g4SoZvtzfeLrPXPbsBI7BjPVYNDR7v3V7oNvJ1nWa3Je5Fu5rZ2TgWkvkn9ErdayNLmOa0YucCAOFawri1eR3mSk9gzshLyRclYnQ2emY4YFsTQRy4JaQICTr3RMrqGWCRuyY9pa4cIOgpRWHDEYIAqVlBZp7Ddqi3VDHDanfy3HU9n5XD+taTlZDL/Imlyko96KqjBMM4biWHgPC074UAX2yV9hrTSXKAxuJ8R4HiyDhaf21oFE7fxSrZcoLnZfFoqj+TjiYJBsmHq3urBJSEydONSOzNZQ5Np5RItvzi0r9i24UUsR33wkPb7jgfulynyvsE4BFzhix3pwY/uFDyFVVdEtZvMcrwO8bqoicYLtbagbKC40cg4WTsP7roFRARiJ4iOR4UCOY134mg84WNqi/TZ8IUZ9nqXKb8jp3yXQns1VONdRDh7QLnmvFqgGM9zoo+lUMH7qDNqj/TZ8IWWta38LQOYIXZ6lzm/JB3yXQmKoywsEAJ8IxS4b0AMn2CQLnnGj2JZa6F5O9LUnAfCNPvIUfIUqjotrTeWs+JzldVHuOy6XSuus4muFQ+Z7fwg4BrOYDQFxoQrWMVFYitxHbbeWCcmQGT8l/yip2bEmlpntmndvaDi1vWfoCvDJbJO55TTtbRxmOmxwfVPHijm9Y8g6yrC5H5LUeTtvZS0serS57tLnuOsk/1wbycILtFCIYGtw3l0LAGAWUCAhCEAYc0EaQke95PUF4pXwVtNHNG7W17cdPDz8qWUIAgzKLNBLE58tjqfF3oKjThyB+v34phXLJa/WvZbttVQ1o/PGNsaRw4tx+qte5rXaxiueSjgk/E0e5AFP3Oa15YTg8a2nQfctlaytyattYMKikglH/MjDvukWpzbZOTnE2mlG/4sex+yBclbd9CsM/NVk67+4Ac0jh+68v9EuTvE3/Of3oDJX5CsE3NNk6047jceeZ/evZmazJxuu2xu6TnH90BkrudGtZga6ofsKdrpn+rE0uPuCstS5vMnqYgx2mkBHDED90t0tioqZobDBGwDea0BAZK32vIfKO5vaIrc+GM/wBpUODB7vxfRSLk1mipYXNmvMpq3jTtQGxiHIRrd16ORSzHTRM/C0L2AA1IEOK32ynooWRwRMjYwYNa1oAA5l2gYallCABCEIA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3" name="Picture 5" descr="C:\Users\Nguyen\Desktop\mizzou_logo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2"/>
            <a:ext cx="612774" cy="612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685800" y="612776"/>
            <a:ext cx="8077200" cy="0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/>
          <p:nvPr/>
        </p:nvPicPr>
        <p:blipFill>
          <a:blip r:embed="rId3"/>
          <a:stretch>
            <a:fillRect/>
          </a:stretch>
        </p:blipFill>
        <p:spPr>
          <a:xfrm>
            <a:off x="449865" y="2590800"/>
            <a:ext cx="8226425" cy="2854054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961644" y="7937"/>
            <a:ext cx="8182356" cy="604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smtClean="0"/>
              <a:t>Experiment 1</a:t>
            </a:r>
            <a:endParaRPr lang="en-US" b="1" dirty="0"/>
          </a:p>
        </p:txBody>
      </p:sp>
      <p:sp>
        <p:nvSpPr>
          <p:cNvPr id="14" name="Right Arrow 13"/>
          <p:cNvSpPr/>
          <p:nvPr/>
        </p:nvSpPr>
        <p:spPr>
          <a:xfrm>
            <a:off x="4105877" y="3827327"/>
            <a:ext cx="9144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2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60960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DBN Experiment</a:t>
            </a:r>
            <a:endParaRPr lang="en-US" dirty="0" smtClean="0"/>
          </a:p>
          <a:p>
            <a:pPr lvl="1"/>
            <a:r>
              <a:rPr lang="en-US" dirty="0" smtClean="0"/>
              <a:t>Data </a:t>
            </a:r>
            <a:r>
              <a:rPr lang="en-US" dirty="0"/>
              <a:t>&amp; Training</a:t>
            </a:r>
          </a:p>
          <a:p>
            <a:pPr lvl="2"/>
            <a:r>
              <a:rPr lang="en-US" dirty="0"/>
              <a:t>Target: T0668</a:t>
            </a:r>
          </a:p>
          <a:p>
            <a:pPr lvl="2"/>
            <a:r>
              <a:rPr lang="en-US" dirty="0" err="1"/>
              <a:t>mTrain</a:t>
            </a:r>
            <a:r>
              <a:rPr lang="en-US" dirty="0"/>
              <a:t>: 189 samples of aligned proteins</a:t>
            </a:r>
          </a:p>
          <a:p>
            <a:pPr lvl="2"/>
            <a:r>
              <a:rPr lang="en-US" dirty="0" err="1"/>
              <a:t>mTrainSamples</a:t>
            </a:r>
            <a:r>
              <a:rPr lang="en-US" dirty="0"/>
              <a:t>(151x3655)</a:t>
            </a:r>
          </a:p>
          <a:p>
            <a:pPr lvl="2"/>
            <a:r>
              <a:rPr lang="en-US" dirty="0" err="1"/>
              <a:t>mValSamples</a:t>
            </a:r>
            <a:r>
              <a:rPr lang="en-US" dirty="0"/>
              <a:t>(38x3655)</a:t>
            </a:r>
          </a:p>
          <a:p>
            <a:pPr lvl="1"/>
            <a:r>
              <a:rPr lang="en-US" dirty="0"/>
              <a:t>Input:</a:t>
            </a:r>
          </a:p>
          <a:p>
            <a:pPr lvl="2"/>
            <a:r>
              <a:rPr lang="en-US" dirty="0" smtClean="0"/>
              <a:t>Combined DM</a:t>
            </a:r>
            <a:endParaRPr lang="en-US" dirty="0"/>
          </a:p>
          <a:p>
            <a:pPr lvl="1"/>
            <a:r>
              <a:rPr lang="en-US" dirty="0"/>
              <a:t>Output</a:t>
            </a:r>
          </a:p>
          <a:p>
            <a:pPr lvl="2"/>
            <a:r>
              <a:rPr lang="en-US" dirty="0"/>
              <a:t>Refined </a:t>
            </a:r>
            <a:r>
              <a:rPr lang="en-US" dirty="0" smtClean="0"/>
              <a:t>DM</a:t>
            </a:r>
            <a:endParaRPr lang="en-US" dirty="0"/>
          </a:p>
          <a:p>
            <a:pPr lvl="1"/>
            <a:r>
              <a:rPr lang="en-US" dirty="0"/>
              <a:t>Configuration</a:t>
            </a:r>
          </a:p>
          <a:p>
            <a:pPr lvl="2"/>
            <a:r>
              <a:rPr lang="en-US" b="1" i="1" dirty="0"/>
              <a:t>[&lt;input: 1770&gt; 2000 1000 500 70]</a:t>
            </a:r>
          </a:p>
          <a:p>
            <a:pPr lvl="2"/>
            <a:r>
              <a:rPr lang="en-US" i="1" dirty="0"/>
              <a:t>RBM Epoch number: 20</a:t>
            </a:r>
          </a:p>
          <a:p>
            <a:pPr lvl="2"/>
            <a:r>
              <a:rPr lang="en-US" i="1" dirty="0"/>
              <a:t>DBN Epoch number: 15</a:t>
            </a:r>
            <a:endParaRPr lang="en-US" dirty="0"/>
          </a:p>
          <a:p>
            <a:pPr lvl="1"/>
            <a:endParaRPr lang="en-US" dirty="0"/>
          </a:p>
          <a:p>
            <a:endParaRPr lang="en-US" sz="2000" dirty="0"/>
          </a:p>
        </p:txBody>
      </p:sp>
      <p:sp>
        <p:nvSpPr>
          <p:cNvPr id="4" name="AutoShape 2" descr="data:image/jpeg;base64,/9j/4AAQSkZJRgABAQAAAQABAAD/2wCEAAkGBwgHBgkIBwgKCgkLDRYPDQwMDRsUFRAWIB0iIiAdHx8kKDQsJCYxJx8fLT0tMTU3Ojo6Iys/RD84QzQ5OjcBCgoKDQwNGg8PGjclHyU3Nzc3Nzc3Nzc3Nzc3Nzc3Nzc3Nzc3Nzc3Nzc3Nzc3Nzc3Nzc3Nzc3Nzc3Nzc3Nzc3N//AABEIAKAAoAMBIgACEQEDEQH/xAAcAAABBAMBAAAAAAAAAAAAAAAABQYHCAECBAP/xABMEAABAwIBBAwMBAMECwAAAAABAAIDBAURBgchMRITFEFRVGFxcoGy0RUiMzU2UnORkpOhsTJCU8EWI/BDRHThFyQmRWJjgpSzwtL/xAAbAQABBQEBAAAAAAAAAAAAAAAAAQIEBQYDB//EADERAAIBAwEFBgYBBQAAAAAAAAABAgMEEQUSITFBUQYUcZGhsRMWM1Nh4cEiIzRCUv/aAAwDAQACEQMRAD8AnFecszIhi7Ryr0TFztzyw5IXB0Mjo3BrcHMcQR47dRCAHablTjW5Y8JU/rfVVN3dW8eq/wDuH96zu+t49VfPd3oDBbHwlT+t9UeEqf1vqqnbvrePVXz3d6N31vHqr57u9AYLY+Eqf1vqjwnT+t9VU7d9bx6q+e7vWN3VvHqv57u9AYLax18LzgCuppBGIVSbderjbq+nrIqyqe6GRr9i6ZxDgNYIJw0jQrP5NXSG622CqgeHRzMD2nHWCgBWe9rBi4rkdcoAcC5NHOnlGbHYJ3QPAqpv5UOn8x3+oYnqVet31x119YeU1D+9AFsvCVP631R4Sp/W+qqdu+t49VfPd3o3fW8eqvnu70Bgtj4Sp/W+qPCVP631VTt31vHqr57u9G763j1V893egMFsfCVP631WRcoCcAVU3d9bx6q+e7vWklfXCNxFfVg4H+8P70AW/jkbIMW763SJklI6Sy0jnuLjtLNJ5gltAAdSYOeD0OuHRb22p/HUmDng9Drh0W9tqAK7LBOAxOgLKUsmmtflDbmvaHNNQ0FrtRCbKWymxy37hK22P9RnxBG2x/qM+IKedxUnFKf5TUbipOKU/wApvcs/8xU/tvzJnc5dSBttj/UZ8QQJGEgB7cTyqedxUnFKf5Te5Ydb6J7Sx9FTlrhgQYm6R7kvzDS/4fmHc5dSCuRS1mXyj2ulqLRO7TT/AMyHE62OJxHUe0FG+UVpfZbtLRO2RjHjQvdrcw6uvePMvGz3Ke0XGKupcNsjBGB1OBGGB5NR6lfwnGcVKPBkNrDwxzZ1L8bzlI6nieTT0OMYwOgvP4j1YAe9MwnAYk6ls5znuc6R2ye4lznHWTrJTpzfWXwldTVzsDqWkOJB1Pk3h1a/cudetGjTdSXBCwjtPCGltsf6jPiCNui/UZ8QU97mp+Lw/LCNzQcXh+WFR/MNP7b8yX3OXUgTbov1GfEEbbH+oz4gp73NBxeH5YWk1NBtMn8iH8J/sxwJY9oKbaWw/MR2cks5IKWkvkn9Eog8hH0QiXyT+iVoSGWsyO8yUnsWdkJeSDkd5kpPYM7IS8gQDqTBzweh1w6Le21P46kwc8HodcOi3ttQBXZbRSPhkZJE90cjCHNc04EEb4K1QgcS/kVd57xZBNV4OnikMT3DRs8MCDz4EYpeTPzYeYqj/FO7LU8FgdShGF1OMeGS1ovNNNghC56SshqzO2IgvglMUjcdLSP8iCoijJptcjruEDL6y+FLRuiBuNVR4vbgNLmfmH79SigEEYjUVPyiDLOzeBry/am4UtQTJBwAfmb1H6ELTaFebS+BLlvRBuqf+6ESGKSeaOGFpfLI4NY0b7idCmqwWuOzWmCijwJaMZHD87zrP9bwCZWbWy7bO+71DPEixjpsd9xHjO6gcOsqRVH12825qhF7lxH2tPC22CFyur4G3RltDsah0Dpy31WBwGnnJ+hXUqGUJQxtc95LTT4AmVnHvdbbxSUVDIYRUNc+SRv4sAQMAd7Wnqo4zqecbb7CTtNVlo0Izu4qSzx9jhcvFPcMgDAADUFrL5J/RK3Wkvkn9ErblWWsyO8yUnsGdkJeSDkd5kpPYM7IS8gQDqTBzweh1w6Le21P46kwc8HodcOi3ttQBXZCEIHEm5sPMVT/AIp3ZangmlmyhkZk9I+Rpa2aoc6Mn8wwAx5sQU7Vg9Uad3Px/gtaH00AUa0978C5eXHb34Uc9RsJsToboGD+r7EqSgoYyuY5uU9yD2kYzbIAjWCBp5lN0OnCrKpTnwaOd1JxSaJnSPlTZGX21mn2TWTsds4ZD+R3+YJSXm+vnhG3bhqH41VIMMSdL4949Wo9XCnYq6pGrZXGFxR1i1VhlnPb6OG30UFHTDCKFga3hPKeU6Si4VkFvopauqdsYYm7J3CeQcpXQo2zj3vdNWLTA4GGAh05B/FJvN6vueRdbK2le3GHw4sSrNU4GchLhPdMtKutqvKS0khwGpo2cYDRyAaFJCjHNhFI6/1Ewa4xspHNc/DQCXsIHPoKk5d9bUVc4jySGW2djLBRxnU85W32EnaapHUc51Gu3fbX7E7HapBjhox2Q0JNE/zF4P2C6+mMhaS+Sf0St1pL5J/RK2pWFrMjvMlJ7BnZCXkg5HeZKT2DOyEvIEA6kwc8HodcOi3ttT+OpMHPB6HXDot7bUAV2XfYIIqm90MFRGJIpJ2tex2pw4CuBetLUS0lTFUwO2MsTg5hwxwITZpuLSHLiid2MbGxrGNaxrRgGtGAHMFlRH/Gt/44PlN7kfxpf+OD5Te5ZR6Bct5cl6lgruC5EuJpZyqWndYHVZhjNTHJGxsuHjBpdpGPAmh/Gl/44PlN7lyXPKS7XSkdSV1SJIXOa4tEYGkHEbyk2ej3FvWjUclhcRlS5hOLWDmstyltFzhroNcZ8ZvrtOtv9cAU10lVDW0sNVTPD4ZmhzHDfBUDpWtmUl1tdKKWiqthCHFwaWB2GOvWp+p6b3tRcHiS9jjQrfD3MlDKm9NsdokqW4Gof4kDTvuO/wAwGnqUMvc5znPe4ue4lznO1uJ1kruu13rrxLHJcJ9tdE0tZ4oAGJxOrmHuXCuunWKtKWy97fEbWq/ElkmvJylp6SyUbaaFkQdCxztiMNk4gEk8JSkohgyxvsEEcMVW0RxtDWjamnADQN5b/wAbZQccb8lvcqWtodzUqOe0t/iSo3UIpLBLa5LnRUlfRvhrYI54wC4NeMcDhrHAeVRf/G2UHHG/Jb3LDstb8WkGsbgRgf5Te5JT0O5pzUlJbvEJXUGsYG3ES6JhJxJaD9ES+Sf0StmtDWho1AYLWXyT+iVqyvLWZHeZKT2DOyEvJByO8yUnsGdkJeQIB1Jg54PQ64dFvban8dSYOeD0OuHRb22oArshCU8mSBlFbSSAN0NTZy2YtjkstITMD6p9yMDwH3KftWgrCzr7Qr7fr+ib3P8AJAWB4D7lnYn1T7lPi2Z+NuvWEq7Qpv6fr+gdpjmQAhB0kk4azp4ULRLgQnxBGGOpCcOQJ/2rouaTsOTKs/h05TxwWRYrLwN7A8B9yMDwH3KfULP/ADEvt+v6Jnc/yQFgeA+5GB9U+5T6sP8AJv04eKfslj2gUml8P1/QjtMLOSA1pL5J/RKxB5CPoj7LMvkn9ErRkItZkd5kpPYM7IS8kHI7zJSewZ2Ql5AgHUmDng9Drh0W9tqfx1Jg54PQ64dFvbagCuyAcNOJHMhCBxLGb6vnrsn/APWpHSPglMQeTiS3AEYnkxw6k5Uz82HmKp/xTuy1PBYLU4qN3NJcy2oPNNAmXnMuNVSUlJTU0r4m1DnbYWHAuAA0Y8GlPRMDOr/uznl/9V00iKleQyuvsNuHimxgoQhbkqwWWucwhzHuY4HQ5pwI5isIQBMmR9dNcsnKOqqnF8pDmOedbti4txPKcEspuZvfRKjH/FL/AOV6ca8+vYqNzUS6st6TzBAmHnQuNTA6ioYJnxxSse+TYHAvwIAB5NafijjOp5xtvsJO01S9FipXkU119jnctqnuGStJfJv6JW60l8k/olbYqy1mR3mSk9gzshLyQcjvMlJ7BnZCXkCAdSYOeD0OuHRb22p/JjZ3IXS5G3PYjHYw7M8zSCfoCgCuKEIQOJJzWyh1rrYcfGZUB3UWjuT0UP5G3ptku+2Tkiknbtc+H5dOh3V9ieBS9G9ksbZInNexwxa5pxBHCCsbrVvKncupykWVtNOGDZIGWOT7r9QMbA9rKqB2yiL8di7HQWnvS+hVdCvOhUVSHFHeUVJYZB9dZ7lb3EVlDPFhrdsdk33jEJO26L9RnxBWBxI1IOnXrWgh2i3f1U/Uhuz6MgBj2SODY3Bzjqa04k9SW7Tkvd7o8bVSSQxHXNUNLGj36T1BTIDhoGgciE2p2hk1/bhh/lixtFzZx2e3R2m2QUMLiWwt2OJ1uOsnrJK7EIWenNzk5S4smJJLCBRpnRla69UcIOmKmLj/ANTj/wDKkOvraa3Ur6qslbFCzW5x18g4SoZvtzfeLrPXPbsBI7BjPVYNDR7v3V7oNvJ1nWa3Je5Fu5rZ2TgWkvkn9ErdayNLmOa0YucCAOFawri1eR3mSk9gzshLyRclYnQ2emY4YFsTQRy4JaQICTr3RMrqGWCRuyY9pa4cIOgpRWHDEYIAqVlBZp7Ddqi3VDHDanfy3HU9n5XD+taTlZDL/Imlyko96KqjBMM4biWHgPC074UAX2yV9hrTSXKAxuJ8R4HiyDhaf21oFE7fxSrZcoLnZfFoqj+TjiYJBsmHq3urBJSEydONSOzNZQ5Np5RItvzi0r9i24UUsR33wkPb7jgfulynyvsE4BFzhix3pwY/uFDyFVVdEtZvMcrwO8bqoicYLtbagbKC40cg4WTsP7roFRARiJ4iOR4UCOY134mg84WNqi/TZ8IUZ9nqXKb8jp3yXQns1VONdRDh7QLnmvFqgGM9zoo+lUMH7qDNqj/TZ8IWWta38LQOYIXZ6lzm/JB3yXQmKoywsEAJ8IxS4b0AMn2CQLnnGj2JZa6F5O9LUnAfCNPvIUfIUqjotrTeWs+JzldVHuOy6XSuus4muFQ+Z7fwg4BrOYDQFxoQrWMVFYitxHbbeWCcmQGT8l/yip2bEmlpntmndvaDi1vWfoCvDJbJO55TTtbRxmOmxwfVPHijm9Y8g6yrC5H5LUeTtvZS0serS57tLnuOsk/1wbycILtFCIYGtw3l0LAGAWUCAhCEAYc0EaQke95PUF4pXwVtNHNG7W17cdPDz8qWUIAgzKLNBLE58tjqfF3oKjThyB+v34phXLJa/WvZbttVQ1o/PGNsaRw4tx+qte5rXaxiueSjgk/E0e5AFP3Oa15YTg8a2nQfctlaytyattYMKikglH/MjDvukWpzbZOTnE2mlG/4sex+yBclbd9CsM/NVk67+4Ac0jh+68v9EuTvE3/Of3oDJX5CsE3NNk6047jceeZ/evZmazJxuu2xu6TnH90BkrudGtZga6ofsKdrpn+rE0uPuCstS5vMnqYgx2mkBHDED90t0tioqZobDBGwDea0BAZK32vIfKO5vaIrc+GM/wBpUODB7vxfRSLk1mipYXNmvMpq3jTtQGxiHIRrd16ORSzHTRM/C0L2AA1IEOK32ynooWRwRMjYwYNa1oAA5l2gYallCABCEI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wgHBgkIBwgKCgkLDRYPDQwMDRsUFRAWIB0iIiAdHx8kKDQsJCYxJx8fLT0tMTU3Ojo6Iys/RD84QzQ5OjcBCgoKDQwNGg8PGjclHyU3Nzc3Nzc3Nzc3Nzc3Nzc3Nzc3Nzc3Nzc3Nzc3Nzc3Nzc3Nzc3Nzc3Nzc3Nzc3Nzc3N//AABEIAKAAoAMBIgACEQEDEQH/xAAcAAABBAMBAAAAAAAAAAAAAAAABQYHCAECBAP/xABMEAABAwIBBAwMBAMECwAAAAABAAIDBAURBgchMRITFEFRVGFxcoGy0RUiMzU2UnORkpOhsTJCU8EWI/BDRHThFyQmRWJjgpSzwtL/xAAbAQABBQEBAAAAAAAAAAAAAAAAAQIEBQYDB//EADERAAIBAwEFBgYBBQAAAAAAAAABAgMEEQUSITFBUQYUcZGhsRMWM1Nh4cEiIzRCUv/aAAwDAQACEQMRAD8AnFecszIhi7Ryr0TFztzyw5IXB0Mjo3BrcHMcQR47dRCAHablTjW5Y8JU/rfVVN3dW8eq/wDuH96zu+t49VfPd3oDBbHwlT+t9UeEqf1vqqnbvrePVXz3d6N31vHqr57u9AYLY+Eqf1vqjwnT+t9VU7d9bx6q+e7vWN3VvHqv57u9AYLax18LzgCuppBGIVSbderjbq+nrIqyqe6GRr9i6ZxDgNYIJw0jQrP5NXSG622CqgeHRzMD2nHWCgBWe9rBi4rkdcoAcC5NHOnlGbHYJ3QPAqpv5UOn8x3+oYnqVet31x119YeU1D+9AFsvCVP631R4Sp/W+qqdu+t49VfPd3o3fW8eqvnu70Bgtj4Sp/W+qPCVP631VTt31vHqr57u9G763j1V893egMFsfCVP631WRcoCcAVU3d9bx6q+e7vWklfXCNxFfVg4H+8P70AW/jkbIMW763SJklI6Sy0jnuLjtLNJ5gltAAdSYOeD0OuHRb22p/HUmDng9Drh0W9tqAK7LBOAxOgLKUsmmtflDbmvaHNNQ0FrtRCbKWymxy37hK22P9RnxBG2x/qM+IKedxUnFKf5TUbipOKU/wApvcs/8xU/tvzJnc5dSBttj/UZ8QQJGEgB7cTyqedxUnFKf5Te5Ydb6J7Sx9FTlrhgQYm6R7kvzDS/4fmHc5dSCuRS1mXyj2ulqLRO7TT/AMyHE62OJxHUe0FG+UVpfZbtLRO2RjHjQvdrcw6uvePMvGz3Ke0XGKupcNsjBGB1OBGGB5NR6lfwnGcVKPBkNrDwxzZ1L8bzlI6nieTT0OMYwOgvP4j1YAe9MwnAYk6ls5znuc6R2ye4lznHWTrJTpzfWXwldTVzsDqWkOJB1Pk3h1a/cudetGjTdSXBCwjtPCGltsf6jPiCNui/UZ8QU97mp+Lw/LCNzQcXh+WFR/MNP7b8yX3OXUgTbov1GfEEbbH+oz4gp73NBxeH5YWk1NBtMn8iH8J/sxwJY9oKbaWw/MR2cks5IKWkvkn9Eog8hH0QiXyT+iVoSGWsyO8yUnsWdkJeSDkd5kpPYM7IS8gQDqTBzweh1w6Le21P46kwc8HodcOi3ttQBXZbRSPhkZJE90cjCHNc04EEb4K1QgcS/kVd57xZBNV4OnikMT3DRs8MCDz4EYpeTPzYeYqj/FO7LU8FgdShGF1OMeGS1ovNNNghC56SshqzO2IgvglMUjcdLSP8iCoijJptcjruEDL6y+FLRuiBuNVR4vbgNLmfmH79SigEEYjUVPyiDLOzeBry/am4UtQTJBwAfmb1H6ELTaFebS+BLlvRBuqf+6ESGKSeaOGFpfLI4NY0b7idCmqwWuOzWmCijwJaMZHD87zrP9bwCZWbWy7bO+71DPEixjpsd9xHjO6gcOsqRVH12825qhF7lxH2tPC22CFyur4G3RltDsah0Dpy31WBwGnnJ+hXUqGUJQxtc95LTT4AmVnHvdbbxSUVDIYRUNc+SRv4sAQMAd7Wnqo4zqecbb7CTtNVlo0Izu4qSzx9jhcvFPcMgDAADUFrL5J/RK3Wkvkn9ErblWWsyO8yUnsGdkJeSDkd5kpPYM7IS8gQDqTBzweh1w6Le21P46kwc8HodcOi3ttQBXZCEIHEm5sPMVT/AIp3ZangmlmyhkZk9I+Rpa2aoc6Mn8wwAx5sQU7Vg9Uad3Px/gtaH00AUa0978C5eXHb34Uc9RsJsToboGD+r7EqSgoYyuY5uU9yD2kYzbIAjWCBp5lN0OnCrKpTnwaOd1JxSaJnSPlTZGX21mn2TWTsds4ZD+R3+YJSXm+vnhG3bhqH41VIMMSdL4949Wo9XCnYq6pGrZXGFxR1i1VhlnPb6OG30UFHTDCKFga3hPKeU6Si4VkFvopauqdsYYm7J3CeQcpXQo2zj3vdNWLTA4GGAh05B/FJvN6vueRdbK2le3GHw4sSrNU4GchLhPdMtKutqvKS0khwGpo2cYDRyAaFJCjHNhFI6/1Ewa4xspHNc/DQCXsIHPoKk5d9bUVc4jySGW2djLBRxnU85W32EnaapHUc51Gu3fbX7E7HapBjhox2Q0JNE/zF4P2C6+mMhaS+Sf0St1pL5J/RK2pWFrMjvMlJ7BnZCXkg5HeZKT2DOyEvIEA6kwc8HodcOi3ttT+OpMHPB6HXDot7bUAV2XfYIIqm90MFRGJIpJ2tex2pw4CuBetLUS0lTFUwO2MsTg5hwxwITZpuLSHLiid2MbGxrGNaxrRgGtGAHMFlRH/Gt/44PlN7kfxpf+OD5Te5ZR6Bct5cl6lgruC5EuJpZyqWndYHVZhjNTHJGxsuHjBpdpGPAmh/Gl/44PlN7lyXPKS7XSkdSV1SJIXOa4tEYGkHEbyk2ej3FvWjUclhcRlS5hOLWDmstyltFzhroNcZ8ZvrtOtv9cAU10lVDW0sNVTPD4ZmhzHDfBUDpWtmUl1tdKKWiqthCHFwaWB2GOvWp+p6b3tRcHiS9jjQrfD3MlDKm9NsdokqW4Gof4kDTvuO/wAwGnqUMvc5znPe4ue4lznO1uJ1kruu13rrxLHJcJ9tdE0tZ4oAGJxOrmHuXCuunWKtKWy97fEbWq/ElkmvJylp6SyUbaaFkQdCxztiMNk4gEk8JSkohgyxvsEEcMVW0RxtDWjamnADQN5b/wAbZQccb8lvcqWtodzUqOe0t/iSo3UIpLBLa5LnRUlfRvhrYI54wC4NeMcDhrHAeVRf/G2UHHG/Jb3LDstb8WkGsbgRgf5Te5JT0O5pzUlJbvEJXUGsYG3ES6JhJxJaD9ES+Sf0StmtDWho1AYLWXyT+iVqyvLWZHeZKT2DOyEvJByO8yUnsGdkJeQIB1Jg54PQ64dFvban8dSYOeD0OuHRb22oArshCU8mSBlFbSSAN0NTZy2YtjkstITMD6p9yMDwH3KftWgrCzr7Qr7fr+ib3P8AJAWB4D7lnYn1T7lPi2Z+NuvWEq7Qpv6fr+gdpjmQAhB0kk4azp4ULRLgQnxBGGOpCcOQJ/2rouaTsOTKs/h05TxwWRYrLwN7A8B9yMDwH3KfULP/ADEvt+v6Jnc/yQFgeA+5GB9U+5T6sP8AJv04eKfslj2gUml8P1/QjtMLOSA1pL5J/RKxB5CPoj7LMvkn9ErRkItZkd5kpPYM7IS8kHI7zJSewZ2Ql5AgHUmDng9Drh0W9tqfx1Jg54PQ64dFvbagCuyAcNOJHMhCBxLGb6vnrsn/APWpHSPglMQeTiS3AEYnkxw6k5Uz82HmKp/xTuy1PBYLU4qN3NJcy2oPNNAmXnMuNVSUlJTU0r4m1DnbYWHAuAA0Y8GlPRMDOr/uznl/9V00iKleQyuvsNuHimxgoQhbkqwWWucwhzHuY4HQ5pwI5isIQBMmR9dNcsnKOqqnF8pDmOedbti4txPKcEspuZvfRKjH/FL/AOV6ca8+vYqNzUS6st6TzBAmHnQuNTA6ioYJnxxSse+TYHAvwIAB5NafijjOp5xtvsJO01S9FipXkU119jnctqnuGStJfJv6JW60l8k/olbYqy1mR3mSk9gzshLyQcjvMlJ7BnZCXkCAdSYOeD0OuHRb22p/JjZ3IXS5G3PYjHYw7M8zSCfoCgCuKEIQOJJzWyh1rrYcfGZUB3UWjuT0UP5G3ptku+2Tkiknbtc+H5dOh3V9ieBS9G9ksbZInNexwxa5pxBHCCsbrVvKncupykWVtNOGDZIGWOT7r9QMbA9rKqB2yiL8di7HQWnvS+hVdCvOhUVSHFHeUVJYZB9dZ7lb3EVlDPFhrdsdk33jEJO26L9RnxBWBxI1IOnXrWgh2i3f1U/Uhuz6MgBj2SODY3Bzjqa04k9SW7Tkvd7o8bVSSQxHXNUNLGj36T1BTIDhoGgciE2p2hk1/bhh/lixtFzZx2e3R2m2QUMLiWwt2OJ1uOsnrJK7EIWenNzk5S4smJJLCBRpnRla69UcIOmKmLj/ANTj/wDKkOvraa3Ur6qslbFCzW5x18g4SoZvtzfeLrPXPbsBI7BjPVYNDR7v3V7oNvJ1nWa3Je5Fu5rZ2TgWkvkn9ErdayNLmOa0YucCAOFawri1eR3mSk9gzshLyRclYnQ2emY4YFsTQRy4JaQICTr3RMrqGWCRuyY9pa4cIOgpRWHDEYIAqVlBZp7Ddqi3VDHDanfy3HU9n5XD+taTlZDL/Imlyko96KqjBMM4biWHgPC074UAX2yV9hrTSXKAxuJ8R4HiyDhaf21oFE7fxSrZcoLnZfFoqj+TjiYJBsmHq3urBJSEydONSOzNZQ5Np5RItvzi0r9i24UUsR33wkPb7jgfulynyvsE4BFzhix3pwY/uFDyFVVdEtZvMcrwO8bqoicYLtbagbKC40cg4WTsP7roFRARiJ4iOR4UCOY134mg84WNqi/TZ8IUZ9nqXKb8jp3yXQns1VONdRDh7QLnmvFqgGM9zoo+lUMH7qDNqj/TZ8IWWta38LQOYIXZ6lzm/JB3yXQmKoywsEAJ8IxS4b0AMn2CQLnnGj2JZa6F5O9LUnAfCNPvIUfIUqjotrTeWs+JzldVHuOy6XSuus4muFQ+Z7fwg4BrOYDQFxoQrWMVFYitxHbbeWCcmQGT8l/yip2bEmlpntmndvaDi1vWfoCvDJbJO55TTtbRxmOmxwfVPHijm9Y8g6yrC5H5LUeTtvZS0serS57tLnuOsk/1wbycILtFCIYGtw3l0LAGAWUCAhCEAYc0EaQke95PUF4pXwVtNHNG7W17cdPDz8qWUIAgzKLNBLE58tjqfF3oKjThyB+v34phXLJa/WvZbttVQ1o/PGNsaRw4tx+qte5rXaxiueSjgk/E0e5AFP3Oa15YTg8a2nQfctlaytyattYMKikglH/MjDvukWpzbZOTnE2mlG/4sex+yBclbd9CsM/NVk67+4Ac0jh+68v9EuTvE3/Of3oDJX5CsE3NNk6047jceeZ/evZmazJxuu2xu6TnH90BkrudGtZga6ofsKdrpn+rE0uPuCstS5vMnqYgx2mkBHDED90t0tioqZobDBGwDea0BAZK32vIfKO5vaIrc+GM/wBpUODB7vxfRSLk1mipYXNmvMpq3jTtQGxiHIRrd16ORSzHTRM/C0L2AA1IEOK32ynooWRwRMjYwYNa1oAA5l2gYallCABCEIA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3" name="Picture 5" descr="C:\Users\Nguyen\Desktop\mizzou_logo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2"/>
            <a:ext cx="612774" cy="612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685800" y="612776"/>
            <a:ext cx="8077200" cy="0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/>
        </p:nvSpPr>
        <p:spPr>
          <a:xfrm>
            <a:off x="961644" y="7937"/>
            <a:ext cx="8182356" cy="604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smtClean="0"/>
              <a:t>Experiment 2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1510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6096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Input map is created by combining segments of alignments. It has a big missing parts with value 0.</a:t>
            </a:r>
            <a:endParaRPr lang="en-US" sz="2400" dirty="0"/>
          </a:p>
          <a:p>
            <a:r>
              <a:rPr lang="en-US" sz="2400" dirty="0"/>
              <a:t>The reconstruction destroys all patterns from input.</a:t>
            </a:r>
          </a:p>
        </p:txBody>
      </p:sp>
      <p:sp>
        <p:nvSpPr>
          <p:cNvPr id="4" name="AutoShape 2" descr="data:image/jpeg;base64,/9j/4AAQSkZJRgABAQAAAQABAAD/2wCEAAkGBwgHBgkIBwgKCgkLDRYPDQwMDRsUFRAWIB0iIiAdHx8kKDQsJCYxJx8fLT0tMTU3Ojo6Iys/RD84QzQ5OjcBCgoKDQwNGg8PGjclHyU3Nzc3Nzc3Nzc3Nzc3Nzc3Nzc3Nzc3Nzc3Nzc3Nzc3Nzc3Nzc3Nzc3Nzc3Nzc3Nzc3N//AABEIAKAAoAMBIgACEQEDEQH/xAAcAAABBAMBAAAAAAAAAAAAAAAABQYHCAECBAP/xABMEAABAwIBBAwMBAMECwAAAAABAAIDBAURBgchMRITFEFRVGFxcoGy0RUiMzU2UnORkpOhsTJCU8EWI/BDRHThFyQmRWJjgpSzwtL/xAAbAQABBQEBAAAAAAAAAAAAAAAAAQIEBQYDB//EADERAAIBAwEFBgYBBQAAAAAAAAABAgMEEQUSITFBUQYUcZGhsRMWM1Nh4cEiIzRCUv/aAAwDAQACEQMRAD8AnFecszIhi7Ryr0TFztzyw5IXB0Mjo3BrcHMcQR47dRCAHablTjW5Y8JU/rfVVN3dW8eq/wDuH96zu+t49VfPd3oDBbHwlT+t9UeEqf1vqqnbvrePVXz3d6N31vHqr57u9AYLY+Eqf1vqjwnT+t9VU7d9bx6q+e7vWN3VvHqv57u9AYLax18LzgCuppBGIVSbderjbq+nrIqyqe6GRr9i6ZxDgNYIJw0jQrP5NXSG622CqgeHRzMD2nHWCgBWe9rBi4rkdcoAcC5NHOnlGbHYJ3QPAqpv5UOn8x3+oYnqVet31x119YeU1D+9AFsvCVP631R4Sp/W+qqdu+t49VfPd3o3fW8eqvnu70Bgtj4Sp/W+qPCVP631VTt31vHqr57u9G763j1V893egMFsfCVP631WRcoCcAVU3d9bx6q+e7vWklfXCNxFfVg4H+8P70AW/jkbIMW763SJklI6Sy0jnuLjtLNJ5gltAAdSYOeD0OuHRb22p/HUmDng9Drh0W9tqAK7LBOAxOgLKUsmmtflDbmvaHNNQ0FrtRCbKWymxy37hK22P9RnxBG2x/qM+IKedxUnFKf5TUbipOKU/wApvcs/8xU/tvzJnc5dSBttj/UZ8QQJGEgB7cTyqedxUnFKf5Te5Ydb6J7Sx9FTlrhgQYm6R7kvzDS/4fmHc5dSCuRS1mXyj2ulqLRO7TT/AMyHE62OJxHUe0FG+UVpfZbtLRO2RjHjQvdrcw6uvePMvGz3Ke0XGKupcNsjBGB1OBGGB5NR6lfwnGcVKPBkNrDwxzZ1L8bzlI6nieTT0OMYwOgvP4j1YAe9MwnAYk6ls5znuc6R2ye4lznHWTrJTpzfWXwldTVzsDqWkOJB1Pk3h1a/cudetGjTdSXBCwjtPCGltsf6jPiCNui/UZ8QU97mp+Lw/LCNzQcXh+WFR/MNP7b8yX3OXUgTbov1GfEEbbH+oz4gp73NBxeH5YWk1NBtMn8iH8J/sxwJY9oKbaWw/MR2cks5IKWkvkn9Eog8hH0QiXyT+iVoSGWsyO8yUnsWdkJeSDkd5kpPYM7IS8gQDqTBzweh1w6Le21P46kwc8HodcOi3ttQBXZbRSPhkZJE90cjCHNc04EEb4K1QgcS/kVd57xZBNV4OnikMT3DRs8MCDz4EYpeTPzYeYqj/FO7LU8FgdShGF1OMeGS1ovNNNghC56SshqzO2IgvglMUjcdLSP8iCoijJptcjruEDL6y+FLRuiBuNVR4vbgNLmfmH79SigEEYjUVPyiDLOzeBry/am4UtQTJBwAfmb1H6ELTaFebS+BLlvRBuqf+6ESGKSeaOGFpfLI4NY0b7idCmqwWuOzWmCijwJaMZHD87zrP9bwCZWbWy7bO+71DPEixjpsd9xHjO6gcOsqRVH12825qhF7lxH2tPC22CFyur4G3RltDsah0Dpy31WBwGnnJ+hXUqGUJQxtc95LTT4AmVnHvdbbxSUVDIYRUNc+SRv4sAQMAd7Wnqo4zqecbb7CTtNVlo0Izu4qSzx9jhcvFPcMgDAADUFrL5J/RK3Wkvkn9ErblWWsyO8yUnsGdkJeSDkd5kpPYM7IS8gQDqTBzweh1w6Le21P46kwc8HodcOi3ttQBXZCEIHEm5sPMVT/AIp3ZangmlmyhkZk9I+Rpa2aoc6Mn8wwAx5sQU7Vg9Uad3Px/gtaH00AUa0978C5eXHb34Uc9RsJsToboGD+r7EqSgoYyuY5uU9yD2kYzbIAjWCBp5lN0OnCrKpTnwaOd1JxSaJnSPlTZGX21mn2TWTsds4ZD+R3+YJSXm+vnhG3bhqH41VIMMSdL4949Wo9XCnYq6pGrZXGFxR1i1VhlnPb6OG30UFHTDCKFga3hPKeU6Si4VkFvopauqdsYYm7J3CeQcpXQo2zj3vdNWLTA4GGAh05B/FJvN6vueRdbK2le3GHw4sSrNU4GchLhPdMtKutqvKS0khwGpo2cYDRyAaFJCjHNhFI6/1Ewa4xspHNc/DQCXsIHPoKk5d9bUVc4jySGW2djLBRxnU85W32EnaapHUc51Gu3fbX7E7HapBjhox2Q0JNE/zF4P2C6+mMhaS+Sf0St1pL5J/RK2pWFrMjvMlJ7BnZCXkg5HeZKT2DOyEvIEA6kwc8HodcOi3ttT+OpMHPB6HXDot7bUAV2XfYIIqm90MFRGJIpJ2tex2pw4CuBetLUS0lTFUwO2MsTg5hwxwITZpuLSHLiid2MbGxrGNaxrRgGtGAHMFlRH/Gt/44PlN7kfxpf+OD5Te5ZR6Bct5cl6lgruC5EuJpZyqWndYHVZhjNTHJGxsuHjBpdpGPAmh/Gl/44PlN7lyXPKS7XSkdSV1SJIXOa4tEYGkHEbyk2ej3FvWjUclhcRlS5hOLWDmstyltFzhroNcZ8ZvrtOtv9cAU10lVDW0sNVTPD4ZmhzHDfBUDpWtmUl1tdKKWiqthCHFwaWB2GOvWp+p6b3tRcHiS9jjQrfD3MlDKm9NsdokqW4Gof4kDTvuO/wAwGnqUMvc5znPe4ue4lznO1uJ1kruu13rrxLHJcJ9tdE0tZ4oAGJxOrmHuXCuunWKtKWy97fEbWq/ElkmvJylp6SyUbaaFkQdCxztiMNk4gEk8JSkohgyxvsEEcMVW0RxtDWjamnADQN5b/wAbZQccb8lvcqWtodzUqOe0t/iSo3UIpLBLa5LnRUlfRvhrYI54wC4NeMcDhrHAeVRf/G2UHHG/Jb3LDstb8WkGsbgRgf5Te5JT0O5pzUlJbvEJXUGsYG3ES6JhJxJaD9ES+Sf0StmtDWho1AYLWXyT+iVqyvLWZHeZKT2DOyEvJByO8yUnsGdkJeQIB1Jg54PQ64dFvban8dSYOeD0OuHRb22oArshCU8mSBlFbSSAN0NTZy2YtjkstITMD6p9yMDwH3KftWgrCzr7Qr7fr+ib3P8AJAWB4D7lnYn1T7lPi2Z+NuvWEq7Qpv6fr+gdpjmQAhB0kk4azp4ULRLgQnxBGGOpCcOQJ/2rouaTsOTKs/h05TxwWRYrLwN7A8B9yMDwH3KfULP/ADEvt+v6Jnc/yQFgeA+5GB9U+5T6sP8AJv04eKfslj2gUml8P1/QjtMLOSA1pL5J/RKxB5CPoj7LMvkn9ErRkItZkd5kpPYM7IS8kHI7zJSewZ2Ql5AgHUmDng9Drh0W9tqfx1Jg54PQ64dFvbagCuyAcNOJHMhCBxLGb6vnrsn/APWpHSPglMQeTiS3AEYnkxw6k5Uz82HmKp/xTuy1PBYLU4qN3NJcy2oPNNAmXnMuNVSUlJTU0r4m1DnbYWHAuAA0Y8GlPRMDOr/uznl/9V00iKleQyuvsNuHimxgoQhbkqwWWucwhzHuY4HQ5pwI5isIQBMmR9dNcsnKOqqnF8pDmOedbti4txPKcEspuZvfRKjH/FL/AOV6ca8+vYqNzUS6st6TzBAmHnQuNTA6ioYJnxxSse+TYHAvwIAB5NafijjOp5xtvsJO01S9FipXkU119jnctqnuGStJfJv6JW60l8k/olbYqy1mR3mSk9gzshLyQcjvMlJ7BnZCXkCAdSYOeD0OuHRb22p/JjZ3IXS5G3PYjHYw7M8zSCfoCgCuKEIQOJJzWyh1rrYcfGZUB3UWjuT0UP5G3ptku+2Tkiknbtc+H5dOh3V9ieBS9G9ksbZInNexwxa5pxBHCCsbrVvKncupykWVtNOGDZIGWOT7r9QMbA9rKqB2yiL8di7HQWnvS+hVdCvOhUVSHFHeUVJYZB9dZ7lb3EVlDPFhrdsdk33jEJO26L9RnxBWBxI1IOnXrWgh2i3f1U/Uhuz6MgBj2SODY3Bzjqa04k9SW7Tkvd7o8bVSSQxHXNUNLGj36T1BTIDhoGgciE2p2hk1/bhh/lixtFzZx2e3R2m2QUMLiWwt2OJ1uOsnrJK7EIWenNzk5S4smJJLCBRpnRla69UcIOmKmLj/ANTj/wDKkOvraa3Ur6qslbFCzW5x18g4SoZvtzfeLrPXPbsBI7BjPVYNDR7v3V7oNvJ1nWa3Je5Fu5rZ2TgWkvkn9ErdayNLmOa0YucCAOFawri1eR3mSk9gzshLyRclYnQ2emY4YFsTQRy4JaQICTr3RMrqGWCRuyY9pa4cIOgpRWHDEYIAqVlBZp7Ddqi3VDHDanfy3HU9n5XD+taTlZDL/Imlyko96KqjBMM4biWHgPC074UAX2yV9hrTSXKAxuJ8R4HiyDhaf21oFE7fxSrZcoLnZfFoqj+TjiYJBsmHq3urBJSEydONSOzNZQ5Np5RItvzi0r9i24UUsR33wkPb7jgfulynyvsE4BFzhix3pwY/uFDyFVVdEtZvMcrwO8bqoicYLtbagbKC40cg4WTsP7roFRARiJ4iOR4UCOY134mg84WNqi/TZ8IUZ9nqXKb8jp3yXQns1VONdRDh7QLnmvFqgGM9zoo+lUMH7qDNqj/TZ8IWWta38LQOYIXZ6lzm/JB3yXQmKoywsEAJ8IxS4b0AMn2CQLnnGj2JZa6F5O9LUnAfCNPvIUfIUqjotrTeWs+JzldVHuOy6XSuus4muFQ+Z7fwg4BrOYDQFxoQrWMVFYitxHbbeWCcmQGT8l/yip2bEmlpntmndvaDi1vWfoCvDJbJO55TTtbRxmOmxwfVPHijm9Y8g6yrC5H5LUeTtvZS0serS57tLnuOsk/1wbycILtFCIYGtw3l0LAGAWUCAhCEAYc0EaQke95PUF4pXwVtNHNG7W17cdPDz8qWUIAgzKLNBLE58tjqfF3oKjThyB+v34phXLJa/WvZbttVQ1o/PGNsaRw4tx+qte5rXaxiueSjgk/E0e5AFP3Oa15YTg8a2nQfctlaytyattYMKikglH/MjDvukWpzbZOTnE2mlG/4sex+yBclbd9CsM/NVk67+4Ac0jh+68v9EuTvE3/Of3oDJX5CsE3NNk6047jceeZ/evZmazJxuu2xu6TnH90BkrudGtZga6ofsKdrpn+rE0uPuCstS5vMnqYgx2mkBHDED90t0tioqZobDBGwDea0BAZK32vIfKO5vaIrc+GM/wBpUODB7vxfRSLk1mipYXNmvMpq3jTtQGxiHIRrd16ORSzHTRM/C0L2AA1IEOK32ynooWRwRMjYwYNa1oAA5l2gYallCABCEI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wgHBgkIBwgKCgkLDRYPDQwMDRsUFRAWIB0iIiAdHx8kKDQsJCYxJx8fLT0tMTU3Ojo6Iys/RD84QzQ5OjcBCgoKDQwNGg8PGjclHyU3Nzc3Nzc3Nzc3Nzc3Nzc3Nzc3Nzc3Nzc3Nzc3Nzc3Nzc3Nzc3Nzc3Nzc3Nzc3Nzc3N//AABEIAKAAoAMBIgACEQEDEQH/xAAcAAABBAMBAAAAAAAAAAAAAAAABQYHCAECBAP/xABMEAABAwIBBAwMBAMECwAAAAABAAIDBAURBgchMRITFEFRVGFxcoGy0RUiMzU2UnORkpOhsTJCU8EWI/BDRHThFyQmRWJjgpSzwtL/xAAbAQABBQEBAAAAAAAAAAAAAAAAAQIEBQYDB//EADERAAIBAwEFBgYBBQAAAAAAAAABAgMEEQUSITFBUQYUcZGhsRMWM1Nh4cEiIzRCUv/aAAwDAQACEQMRAD8AnFecszIhi7Ryr0TFztzyw5IXB0Mjo3BrcHMcQR47dRCAHablTjW5Y8JU/rfVVN3dW8eq/wDuH96zu+t49VfPd3oDBbHwlT+t9UeEqf1vqqnbvrePVXz3d6N31vHqr57u9AYLY+Eqf1vqjwnT+t9VU7d9bx6q+e7vWN3VvHqv57u9AYLax18LzgCuppBGIVSbderjbq+nrIqyqe6GRr9i6ZxDgNYIJw0jQrP5NXSG622CqgeHRzMD2nHWCgBWe9rBi4rkdcoAcC5NHOnlGbHYJ3QPAqpv5UOn8x3+oYnqVet31x119YeU1D+9AFsvCVP631R4Sp/W+qqdu+t49VfPd3o3fW8eqvnu70Bgtj4Sp/W+qPCVP631VTt31vHqr57u9G763j1V893egMFsfCVP631WRcoCcAVU3d9bx6q+e7vWklfXCNxFfVg4H+8P70AW/jkbIMW763SJklI6Sy0jnuLjtLNJ5gltAAdSYOeD0OuHRb22p/HUmDng9Drh0W9tqAK7LBOAxOgLKUsmmtflDbmvaHNNQ0FrtRCbKWymxy37hK22P9RnxBG2x/qM+IKedxUnFKf5TUbipOKU/wApvcs/8xU/tvzJnc5dSBttj/UZ8QQJGEgB7cTyqedxUnFKf5Te5Ydb6J7Sx9FTlrhgQYm6R7kvzDS/4fmHc5dSCuRS1mXyj2ulqLRO7TT/AMyHE62OJxHUe0FG+UVpfZbtLRO2RjHjQvdrcw6uvePMvGz3Ke0XGKupcNsjBGB1OBGGB5NR6lfwnGcVKPBkNrDwxzZ1L8bzlI6nieTT0OMYwOgvP4j1YAe9MwnAYk6ls5znuc6R2ye4lznHWTrJTpzfWXwldTVzsDqWkOJB1Pk3h1a/cudetGjTdSXBCwjtPCGltsf6jPiCNui/UZ8QU97mp+Lw/LCNzQcXh+WFR/MNP7b8yX3OXUgTbov1GfEEbbH+oz4gp73NBxeH5YWk1NBtMn8iH8J/sxwJY9oKbaWw/MR2cks5IKWkvkn9Eog8hH0QiXyT+iVoSGWsyO8yUnsWdkJeSDkd5kpPYM7IS8gQDqTBzweh1w6Le21P46kwc8HodcOi3ttQBXZbRSPhkZJE90cjCHNc04EEb4K1QgcS/kVd57xZBNV4OnikMT3DRs8MCDz4EYpeTPzYeYqj/FO7LU8FgdShGF1OMeGS1ovNNNghC56SshqzO2IgvglMUjcdLSP8iCoijJptcjruEDL6y+FLRuiBuNVR4vbgNLmfmH79SigEEYjUVPyiDLOzeBry/am4UtQTJBwAfmb1H6ELTaFebS+BLlvRBuqf+6ESGKSeaOGFpfLI4NY0b7idCmqwWuOzWmCijwJaMZHD87zrP9bwCZWbWy7bO+71DPEixjpsd9xHjO6gcOsqRVH12825qhF7lxH2tPC22CFyur4G3RltDsah0Dpy31WBwGnnJ+hXUqGUJQxtc95LTT4AmVnHvdbbxSUVDIYRUNc+SRv4sAQMAd7Wnqo4zqecbb7CTtNVlo0Izu4qSzx9jhcvFPcMgDAADUFrL5J/RK3Wkvkn9ErblWWsyO8yUnsGdkJeSDkd5kpPYM7IS8gQDqTBzweh1w6Le21P46kwc8HodcOi3ttQBXZCEIHEm5sPMVT/AIp3ZangmlmyhkZk9I+Rpa2aoc6Mn8wwAx5sQU7Vg9Uad3Px/gtaH00AUa0978C5eXHb34Uc9RsJsToboGD+r7EqSgoYyuY5uU9yD2kYzbIAjWCBp5lN0OnCrKpTnwaOd1JxSaJnSPlTZGX21mn2TWTsds4ZD+R3+YJSXm+vnhG3bhqH41VIMMSdL4949Wo9XCnYq6pGrZXGFxR1i1VhlnPb6OG30UFHTDCKFga3hPKeU6Si4VkFvopauqdsYYm7J3CeQcpXQo2zj3vdNWLTA4GGAh05B/FJvN6vueRdbK2le3GHw4sSrNU4GchLhPdMtKutqvKS0khwGpo2cYDRyAaFJCjHNhFI6/1Ewa4xspHNc/DQCXsIHPoKk5d9bUVc4jySGW2djLBRxnU85W32EnaapHUc51Gu3fbX7E7HapBjhox2Q0JNE/zF4P2C6+mMhaS+Sf0St1pL5J/RK2pWFrMjvMlJ7BnZCXkg5HeZKT2DOyEvIEA6kwc8HodcOi3ttT+OpMHPB6HXDot7bUAV2XfYIIqm90MFRGJIpJ2tex2pw4CuBetLUS0lTFUwO2MsTg5hwxwITZpuLSHLiid2MbGxrGNaxrRgGtGAHMFlRH/Gt/44PlN7kfxpf+OD5Te5ZR6Bct5cl6lgruC5EuJpZyqWndYHVZhjNTHJGxsuHjBpdpGPAmh/Gl/44PlN7lyXPKS7XSkdSV1SJIXOa4tEYGkHEbyk2ej3FvWjUclhcRlS5hOLWDmstyltFzhroNcZ8ZvrtOtv9cAU10lVDW0sNVTPD4ZmhzHDfBUDpWtmUl1tdKKWiqthCHFwaWB2GOvWp+p6b3tRcHiS9jjQrfD3MlDKm9NsdokqW4Gof4kDTvuO/wAwGnqUMvc5znPe4ue4lznO1uJ1kruu13rrxLHJcJ9tdE0tZ4oAGJxOrmHuXCuunWKtKWy97fEbWq/ElkmvJylp6SyUbaaFkQdCxztiMNk4gEk8JSkohgyxvsEEcMVW0RxtDWjamnADQN5b/wAbZQccb8lvcqWtodzUqOe0t/iSo3UIpLBLa5LnRUlfRvhrYI54wC4NeMcDhrHAeVRf/G2UHHG/Jb3LDstb8WkGsbgRgf5Te5JT0O5pzUlJbvEJXUGsYG3ES6JhJxJaD9ES+Sf0StmtDWho1AYLWXyT+iVqyvLWZHeZKT2DOyEvJByO8yUnsGdkJeQIB1Jg54PQ64dFvban8dSYOeD0OuHRb22oArshCU8mSBlFbSSAN0NTZy2YtjkstITMD6p9yMDwH3KftWgrCzr7Qr7fr+ib3P8AJAWB4D7lnYn1T7lPi2Z+NuvWEq7Qpv6fr+gdpjmQAhB0kk4azp4ULRLgQnxBGGOpCcOQJ/2rouaTsOTKs/h05TxwWRYrLwN7A8B9yMDwH3KfULP/ADEvt+v6Jnc/yQFgeA+5GB9U+5T6sP8AJv04eKfslj2gUml8P1/QjtMLOSA1pL5J/RKxB5CPoj7LMvkn9ErRkItZkd5kpPYM7IS8kHI7zJSewZ2Ql5AgHUmDng9Drh0W9tqfx1Jg54PQ64dFvbagCuyAcNOJHMhCBxLGb6vnrsn/APWpHSPglMQeTiS3AEYnkxw6k5Uz82HmKp/xTuy1PBYLU4qN3NJcy2oPNNAmXnMuNVSUlJTU0r4m1DnbYWHAuAA0Y8GlPRMDOr/uznl/9V00iKleQyuvsNuHimxgoQhbkqwWWucwhzHuY4HQ5pwI5isIQBMmR9dNcsnKOqqnF8pDmOedbti4txPKcEspuZvfRKjH/FL/AOV6ca8+vYqNzUS6st6TzBAmHnQuNTA6ioYJnxxSse+TYHAvwIAB5NafijjOp5xtvsJO01S9FipXkU119jnctqnuGStJfJv6JW60l8k/olbYqy1mR3mSk9gzshLyQcjvMlJ7BnZCXkCAdSYOeD0OuHRb22p/JjZ3IXS5G3PYjHYw7M8zSCfoCgCuKEIQOJJzWyh1rrYcfGZUB3UWjuT0UP5G3ptku+2Tkiknbtc+H5dOh3V9ieBS9G9ksbZInNexwxa5pxBHCCsbrVvKncupykWVtNOGDZIGWOT7r9QMbA9rKqB2yiL8di7HQWnvS+hVdCvOhUVSHFHeUVJYZB9dZ7lb3EVlDPFhrdsdk33jEJO26L9RnxBWBxI1IOnXrWgh2i3f1U/Uhuz6MgBj2SODY3Bzjqa04k9SW7Tkvd7o8bVSSQxHXNUNLGj36T1BTIDhoGgciE2p2hk1/bhh/lixtFzZx2e3R2m2QUMLiWwt2OJ1uOsnrJK7EIWenNzk5S4smJJLCBRpnRla69UcIOmKmLj/ANTj/wDKkOvraa3Ur6qslbFCzW5x18g4SoZvtzfeLrPXPbsBI7BjPVYNDR7v3V7oNvJ1nWa3Je5Fu5rZ2TgWkvkn9ErdayNLmOa0YucCAOFawri1eR3mSk9gzshLyRclYnQ2emY4YFsTQRy4JaQICTr3RMrqGWCRuyY9pa4cIOgpRWHDEYIAqVlBZp7Ddqi3VDHDanfy3HU9n5XD+taTlZDL/Imlyko96KqjBMM4biWHgPC074UAX2yV9hrTSXKAxuJ8R4HiyDhaf21oFE7fxSrZcoLnZfFoqj+TjiYJBsmHq3urBJSEydONSOzNZQ5Np5RItvzi0r9i24UUsR33wkPb7jgfulynyvsE4BFzhix3pwY/uFDyFVVdEtZvMcrwO8bqoicYLtbagbKC40cg4WTsP7roFRARiJ4iOR4UCOY134mg84WNqi/TZ8IUZ9nqXKb8jp3yXQns1VONdRDh7QLnmvFqgGM9zoo+lUMH7qDNqj/TZ8IWWta38LQOYIXZ6lzm/JB3yXQmKoywsEAJ8IxS4b0AMn2CQLnnGj2JZa6F5O9LUnAfCNPvIUfIUqjotrTeWs+JzldVHuOy6XSuus4muFQ+Z7fwg4BrOYDQFxoQrWMVFYitxHbbeWCcmQGT8l/yip2bEmlpntmndvaDi1vWfoCvDJbJO55TTtbRxmOmxwfVPHijm9Y8g6yrC5H5LUeTtvZS0serS57tLnuOsk/1wbycILtFCIYGtw3l0LAGAWUCAhCEAYc0EaQke95PUF4pXwVtNHNG7W17cdPDz8qWUIAgzKLNBLE58tjqfF3oKjThyB+v34phXLJa/WvZbttVQ1o/PGNsaRw4tx+qte5rXaxiueSjgk/E0e5AFP3Oa15YTg8a2nQfctlaytyattYMKikglH/MjDvukWpzbZOTnE2mlG/4sex+yBclbd9CsM/NVk67+4Ac0jh+68v9EuTvE3/Of3oDJX5CsE3NNk6047jceeZ/evZmazJxuu2xu6TnH90BkrudGtZga6ofsKdrpn+rE0uPuCstS5vMnqYgx2mkBHDED90t0tioqZobDBGwDea0BAZK32vIfKO5vaIrc+GM/wBpUODB7vxfRSLk1mipYXNmvMpq3jTtQGxiHIRrd16ORSzHTRM/C0L2AA1IEOK32ynooWRwRMjYwYNa1oAA5l2gYallCABCEIA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3" name="Picture 5" descr="C:\Users\Nguyen\Desktop\mizzou_logo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2"/>
            <a:ext cx="612774" cy="612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685800" y="612776"/>
            <a:ext cx="8077200" cy="0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/>
          <p:nvPr/>
        </p:nvPicPr>
        <p:blipFill>
          <a:blip r:embed="rId3"/>
          <a:stretch>
            <a:fillRect/>
          </a:stretch>
        </p:blipFill>
        <p:spPr>
          <a:xfrm>
            <a:off x="460375" y="2590800"/>
            <a:ext cx="8074025" cy="2819400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961644" y="7937"/>
            <a:ext cx="8182356" cy="604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/>
              <a:t>Experiment 2</a:t>
            </a:r>
          </a:p>
        </p:txBody>
      </p:sp>
      <p:sp>
        <p:nvSpPr>
          <p:cNvPr id="13" name="Right Arrow 12"/>
          <p:cNvSpPr/>
          <p:nvPr/>
        </p:nvSpPr>
        <p:spPr>
          <a:xfrm>
            <a:off x="4105877" y="3827327"/>
            <a:ext cx="9144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10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6096000"/>
          </a:xfrm>
        </p:spPr>
        <p:txBody>
          <a:bodyPr>
            <a:normAutofit/>
          </a:bodyPr>
          <a:lstStyle/>
          <a:p>
            <a:r>
              <a:rPr lang="en-US" sz="2400" dirty="0"/>
              <a:t>Input map is created by </a:t>
            </a:r>
            <a:r>
              <a:rPr lang="en-US" sz="2400" dirty="0" smtClean="0"/>
              <a:t>filling missing parts with Shortest Path. The map now looks more complete and has significantly better R-Score: 8.9 vs. 11.2</a:t>
            </a:r>
            <a:endParaRPr lang="en-US" sz="2400" dirty="0"/>
          </a:p>
          <a:p>
            <a:r>
              <a:rPr lang="en-US" sz="2400" dirty="0" smtClean="0"/>
              <a:t>There’s no pattern found in the reconstruction.</a:t>
            </a:r>
            <a:endParaRPr lang="en-US" sz="2400" dirty="0"/>
          </a:p>
          <a:p>
            <a:endParaRPr lang="en-US" dirty="0"/>
          </a:p>
          <a:p>
            <a:endParaRPr lang="en-US" sz="2000" dirty="0"/>
          </a:p>
        </p:txBody>
      </p:sp>
      <p:sp>
        <p:nvSpPr>
          <p:cNvPr id="4" name="AutoShape 2" descr="data:image/jpeg;base64,/9j/4AAQSkZJRgABAQAAAQABAAD/2wCEAAkGBwgHBgkIBwgKCgkLDRYPDQwMDRsUFRAWIB0iIiAdHx8kKDQsJCYxJx8fLT0tMTU3Ojo6Iys/RD84QzQ5OjcBCgoKDQwNGg8PGjclHyU3Nzc3Nzc3Nzc3Nzc3Nzc3Nzc3Nzc3Nzc3Nzc3Nzc3Nzc3Nzc3Nzc3Nzc3Nzc3Nzc3N//AABEIAKAAoAMBIgACEQEDEQH/xAAcAAABBAMBAAAAAAAAAAAAAAAABQYHCAECBAP/xABMEAABAwIBBAwMBAMECwAAAAABAAIDBAURBgchMRITFEFRVGFxcoGy0RUiMzU2UnORkpOhsTJCU8EWI/BDRHThFyQmRWJjgpSzwtL/xAAbAQABBQEBAAAAAAAAAAAAAAAAAQIEBQYDB//EADERAAIBAwEFBgYBBQAAAAAAAAABAgMEEQUSITFBUQYUcZGhsRMWM1Nh4cEiIzRCUv/aAAwDAQACEQMRAD8AnFecszIhi7Ryr0TFztzyw5IXB0Mjo3BrcHMcQR47dRCAHablTjW5Y8JU/rfVVN3dW8eq/wDuH96zu+t49VfPd3oDBbHwlT+t9UeEqf1vqqnbvrePVXz3d6N31vHqr57u9AYLY+Eqf1vqjwnT+t9VU7d9bx6q+e7vWN3VvHqv57u9AYLax18LzgCuppBGIVSbderjbq+nrIqyqe6GRr9i6ZxDgNYIJw0jQrP5NXSG622CqgeHRzMD2nHWCgBWe9rBi4rkdcoAcC5NHOnlGbHYJ3QPAqpv5UOn8x3+oYnqVet31x119YeU1D+9AFsvCVP631R4Sp/W+qqdu+t49VfPd3o3fW8eqvnu70Bgtj4Sp/W+qPCVP631VTt31vHqr57u9G763j1V893egMFsfCVP631WRcoCcAVU3d9bx6q+e7vWklfXCNxFfVg4H+8P70AW/jkbIMW763SJklI6Sy0jnuLjtLNJ5gltAAdSYOeD0OuHRb22p/HUmDng9Drh0W9tqAK7LBOAxOgLKUsmmtflDbmvaHNNQ0FrtRCbKWymxy37hK22P9RnxBG2x/qM+IKedxUnFKf5TUbipOKU/wApvcs/8xU/tvzJnc5dSBttj/UZ8QQJGEgB7cTyqedxUnFKf5Te5Ydb6J7Sx9FTlrhgQYm6R7kvzDS/4fmHc5dSCuRS1mXyj2ulqLRO7TT/AMyHE62OJxHUe0FG+UVpfZbtLRO2RjHjQvdrcw6uvePMvGz3Ke0XGKupcNsjBGB1OBGGB5NR6lfwnGcVKPBkNrDwxzZ1L8bzlI6nieTT0OMYwOgvP4j1YAe9MwnAYk6ls5znuc6R2ye4lznHWTrJTpzfWXwldTVzsDqWkOJB1Pk3h1a/cudetGjTdSXBCwjtPCGltsf6jPiCNui/UZ8QU97mp+Lw/LCNzQcXh+WFR/MNP7b8yX3OXUgTbov1GfEEbbH+oz4gp73NBxeH5YWk1NBtMn8iH8J/sxwJY9oKbaWw/MR2cks5IKWkvkn9Eog8hH0QiXyT+iVoSGWsyO8yUnsWdkJeSDkd5kpPYM7IS8gQDqTBzweh1w6Le21P46kwc8HodcOi3ttQBXZbRSPhkZJE90cjCHNc04EEb4K1QgcS/kVd57xZBNV4OnikMT3DRs8MCDz4EYpeTPzYeYqj/FO7LU8FgdShGF1OMeGS1ovNNNghC56SshqzO2IgvglMUjcdLSP8iCoijJptcjruEDL6y+FLRuiBuNVR4vbgNLmfmH79SigEEYjUVPyiDLOzeBry/am4UtQTJBwAfmb1H6ELTaFebS+BLlvRBuqf+6ESGKSeaOGFpfLI4NY0b7idCmqwWuOzWmCijwJaMZHD87zrP9bwCZWbWy7bO+71DPEixjpsd9xHjO6gcOsqRVH12825qhF7lxH2tPC22CFyur4G3RltDsah0Dpy31WBwGnnJ+hXUqGUJQxtc95LTT4AmVnHvdbbxSUVDIYRUNc+SRv4sAQMAd7Wnqo4zqecbb7CTtNVlo0Izu4qSzx9jhcvFPcMgDAADUFrL5J/RK3Wkvkn9ErblWWsyO8yUnsGdkJeSDkd5kpPYM7IS8gQDqTBzweh1w6Le21P46kwc8HodcOi3ttQBXZCEIHEm5sPMVT/AIp3ZangmlmyhkZk9I+Rpa2aoc6Mn8wwAx5sQU7Vg9Uad3Px/gtaH00AUa0978C5eXHb34Uc9RsJsToboGD+r7EqSgoYyuY5uU9yD2kYzbIAjWCBp5lN0OnCrKpTnwaOd1JxSaJnSPlTZGX21mn2TWTsds4ZD+R3+YJSXm+vnhG3bhqH41VIMMSdL4949Wo9XCnYq6pGrZXGFxR1i1VhlnPb6OG30UFHTDCKFga3hPKeU6Si4VkFvopauqdsYYm7J3CeQcpXQo2zj3vdNWLTA4GGAh05B/FJvN6vueRdbK2le3GHw4sSrNU4GchLhPdMtKutqvKS0khwGpo2cYDRyAaFJCjHNhFI6/1Ewa4xspHNc/DQCXsIHPoKk5d9bUVc4jySGW2djLBRxnU85W32EnaapHUc51Gu3fbX7E7HapBjhox2Q0JNE/zF4P2C6+mMhaS+Sf0St1pL5J/RK2pWFrMjvMlJ7BnZCXkg5HeZKT2DOyEvIEA6kwc8HodcOi3ttT+OpMHPB6HXDot7bUAV2XfYIIqm90MFRGJIpJ2tex2pw4CuBetLUS0lTFUwO2MsTg5hwxwITZpuLSHLiid2MbGxrGNaxrRgGtGAHMFlRH/Gt/44PlN7kfxpf+OD5Te5ZR6Bct5cl6lgruC5EuJpZyqWndYHVZhjNTHJGxsuHjBpdpGPAmh/Gl/44PlN7lyXPKS7XSkdSV1SJIXOa4tEYGkHEbyk2ej3FvWjUclhcRlS5hOLWDmstyltFzhroNcZ8ZvrtOtv9cAU10lVDW0sNVTPD4ZmhzHDfBUDpWtmUl1tdKKWiqthCHFwaWB2GOvWp+p6b3tRcHiS9jjQrfD3MlDKm9NsdokqW4Gof4kDTvuO/wAwGnqUMvc5znPe4ue4lznO1uJ1kruu13rrxLHJcJ9tdE0tZ4oAGJxOrmHuXCuunWKtKWy97fEbWq/ElkmvJylp6SyUbaaFkQdCxztiMNk4gEk8JSkohgyxvsEEcMVW0RxtDWjamnADQN5b/wAbZQccb8lvcqWtodzUqOe0t/iSo3UIpLBLa5LnRUlfRvhrYI54wC4NeMcDhrHAeVRf/G2UHHG/Jb3LDstb8WkGsbgRgf5Te5JT0O5pzUlJbvEJXUGsYG3ES6JhJxJaD9ES+Sf0StmtDWho1AYLWXyT+iVqyvLWZHeZKT2DOyEvJByO8yUnsGdkJeQIB1Jg54PQ64dFvban8dSYOeD0OuHRb22oArshCU8mSBlFbSSAN0NTZy2YtjkstITMD6p9yMDwH3KftWgrCzr7Qr7fr+ib3P8AJAWB4D7lnYn1T7lPi2Z+NuvWEq7Qpv6fr+gdpjmQAhB0kk4azp4ULRLgQnxBGGOpCcOQJ/2rouaTsOTKs/h05TxwWRYrLwN7A8B9yMDwH3KfULP/ADEvt+v6Jnc/yQFgeA+5GB9U+5T6sP8AJv04eKfslj2gUml8P1/QjtMLOSA1pL5J/RKxB5CPoj7LMvkn9ErRkItZkd5kpPYM7IS8kHI7zJSewZ2Ql5AgHUmDng9Drh0W9tqfx1Jg54PQ64dFvbagCuyAcNOJHMhCBxLGb6vnrsn/APWpHSPglMQeTiS3AEYnkxw6k5Uz82HmKp/xTuy1PBYLU4qN3NJcy2oPNNAmXnMuNVSUlJTU0r4m1DnbYWHAuAA0Y8GlPRMDOr/uznl/9V00iKleQyuvsNuHimxgoQhbkqwWWucwhzHuY4HQ5pwI5isIQBMmR9dNcsnKOqqnF8pDmOedbti4txPKcEspuZvfRKjH/FL/AOV6ca8+vYqNzUS6st6TzBAmHnQuNTA6ioYJnxxSse+TYHAvwIAB5NafijjOp5xtvsJO01S9FipXkU119jnctqnuGStJfJv6JW60l8k/olbYqy1mR3mSk9gzshLyQcjvMlJ7BnZCXkCAdSYOeD0OuHRb22p/JjZ3IXS5G3PYjHYw7M8zSCfoCgCuKEIQOJJzWyh1rrYcfGZUB3UWjuT0UP5G3ptku+2Tkiknbtc+H5dOh3V9ieBS9G9ksbZInNexwxa5pxBHCCsbrVvKncupykWVtNOGDZIGWOT7r9QMbA9rKqB2yiL8di7HQWnvS+hVdCvOhUVSHFHeUVJYZB9dZ7lb3EVlDPFhrdsdk33jEJO26L9RnxBWBxI1IOnXrWgh2i3f1U/Uhuz6MgBj2SODY3Bzjqa04k9SW7Tkvd7o8bVSSQxHXNUNLGj36T1BTIDhoGgciE2p2hk1/bhh/lixtFzZx2e3R2m2QUMLiWwt2OJ1uOsnrJK7EIWenNzk5S4smJJLCBRpnRla69UcIOmKmLj/ANTj/wDKkOvraa3Ur6qslbFCzW5x18g4SoZvtzfeLrPXPbsBI7BjPVYNDR7v3V7oNvJ1nWa3Je5Fu5rZ2TgWkvkn9ErdayNLmOa0YucCAOFawri1eR3mSk9gzshLyRclYnQ2emY4YFsTQRy4JaQICTr3RMrqGWCRuyY9pa4cIOgpRWHDEYIAqVlBZp7Ddqi3VDHDanfy3HU9n5XD+taTlZDL/Imlyko96KqjBMM4biWHgPC074UAX2yV9hrTSXKAxuJ8R4HiyDhaf21oFE7fxSrZcoLnZfFoqj+TjiYJBsmHq3urBJSEydONSOzNZQ5Np5RItvzi0r9i24UUsR33wkPb7jgfulynyvsE4BFzhix3pwY/uFDyFVVdEtZvMcrwO8bqoicYLtbagbKC40cg4WTsP7roFRARiJ4iOR4UCOY134mg84WNqi/TZ8IUZ9nqXKb8jp3yXQns1VONdRDh7QLnmvFqgGM9zoo+lUMH7qDNqj/TZ8IWWta38LQOYIXZ6lzm/JB3yXQmKoywsEAJ8IxS4b0AMn2CQLnnGj2JZa6F5O9LUnAfCNPvIUfIUqjotrTeWs+JzldVHuOy6XSuus4muFQ+Z7fwg4BrOYDQFxoQrWMVFYitxHbbeWCcmQGT8l/yip2bEmlpntmndvaDi1vWfoCvDJbJO55TTtbRxmOmxwfVPHijm9Y8g6yrC5H5LUeTtvZS0serS57tLnuOsk/1wbycILtFCIYGtw3l0LAGAWUCAhCEAYc0EaQke95PUF4pXwVtNHNG7W17cdPDz8qWUIAgzKLNBLE58tjqfF3oKjThyB+v34phXLJa/WvZbttVQ1o/PGNsaRw4tx+qte5rXaxiueSjgk/E0e5AFP3Oa15YTg8a2nQfctlaytyattYMKikglH/MjDvukWpzbZOTnE2mlG/4sex+yBclbd9CsM/NVk67+4Ac0jh+68v9EuTvE3/Of3oDJX5CsE3NNk6047jceeZ/evZmazJxuu2xu6TnH90BkrudGtZga6ofsKdrpn+rE0uPuCstS5vMnqYgx2mkBHDED90t0tioqZobDBGwDea0BAZK32vIfKO5vaIrc+GM/wBpUODB7vxfRSLk1mipYXNmvMpq3jTtQGxiHIRrd16ORSzHTRM/C0L2AA1IEOK32ynooWRwRMjYwYNa1oAA5l2gYallCABCEI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wgHBgkIBwgKCgkLDRYPDQwMDRsUFRAWIB0iIiAdHx8kKDQsJCYxJx8fLT0tMTU3Ojo6Iys/RD84QzQ5OjcBCgoKDQwNGg8PGjclHyU3Nzc3Nzc3Nzc3Nzc3Nzc3Nzc3Nzc3Nzc3Nzc3Nzc3Nzc3Nzc3Nzc3Nzc3Nzc3Nzc3N//AABEIAKAAoAMBIgACEQEDEQH/xAAcAAABBAMBAAAAAAAAAAAAAAAABQYHCAECBAP/xABMEAABAwIBBAwMBAMECwAAAAABAAIDBAURBgchMRITFEFRVGFxcoGy0RUiMzU2UnORkpOhsTJCU8EWI/BDRHThFyQmRWJjgpSzwtL/xAAbAQABBQEBAAAAAAAAAAAAAAAAAQIEBQYDB//EADERAAIBAwEFBgYBBQAAAAAAAAABAgMEEQUSITFBUQYUcZGhsRMWM1Nh4cEiIzRCUv/aAAwDAQACEQMRAD8AnFecszIhi7Ryr0TFztzyw5IXB0Mjo3BrcHMcQR47dRCAHablTjW5Y8JU/rfVVN3dW8eq/wDuH96zu+t49VfPd3oDBbHwlT+t9UeEqf1vqqnbvrePVXz3d6N31vHqr57u9AYLY+Eqf1vqjwnT+t9VU7d9bx6q+e7vWN3VvHqv57u9AYLax18LzgCuppBGIVSbderjbq+nrIqyqe6GRr9i6ZxDgNYIJw0jQrP5NXSG622CqgeHRzMD2nHWCgBWe9rBi4rkdcoAcC5NHOnlGbHYJ3QPAqpv5UOn8x3+oYnqVet31x119YeU1D+9AFsvCVP631R4Sp/W+qqdu+t49VfPd3o3fW8eqvnu70Bgtj4Sp/W+qPCVP631VTt31vHqr57u9G763j1V893egMFsfCVP631WRcoCcAVU3d9bx6q+e7vWklfXCNxFfVg4H+8P70AW/jkbIMW763SJklI6Sy0jnuLjtLNJ5gltAAdSYOeD0OuHRb22p/HUmDng9Drh0W9tqAK7LBOAxOgLKUsmmtflDbmvaHNNQ0FrtRCbKWymxy37hK22P9RnxBG2x/qM+IKedxUnFKf5TUbipOKU/wApvcs/8xU/tvzJnc5dSBttj/UZ8QQJGEgB7cTyqedxUnFKf5Te5Ydb6J7Sx9FTlrhgQYm6R7kvzDS/4fmHc5dSCuRS1mXyj2ulqLRO7TT/AMyHE62OJxHUe0FG+UVpfZbtLRO2RjHjQvdrcw6uvePMvGz3Ke0XGKupcNsjBGB1OBGGB5NR6lfwnGcVKPBkNrDwxzZ1L8bzlI6nieTT0OMYwOgvP4j1YAe9MwnAYk6ls5znuc6R2ye4lznHWTrJTpzfWXwldTVzsDqWkOJB1Pk3h1a/cudetGjTdSXBCwjtPCGltsf6jPiCNui/UZ8QU97mp+Lw/LCNzQcXh+WFR/MNP7b8yX3OXUgTbov1GfEEbbH+oz4gp73NBxeH5YWk1NBtMn8iH8J/sxwJY9oKbaWw/MR2cks5IKWkvkn9Eog8hH0QiXyT+iVoSGWsyO8yUnsWdkJeSDkd5kpPYM7IS8gQDqTBzweh1w6Le21P46kwc8HodcOi3ttQBXZbRSPhkZJE90cjCHNc04EEb4K1QgcS/kVd57xZBNV4OnikMT3DRs8MCDz4EYpeTPzYeYqj/FO7LU8FgdShGF1OMeGS1ovNNNghC56SshqzO2IgvglMUjcdLSP8iCoijJptcjruEDL6y+FLRuiBuNVR4vbgNLmfmH79SigEEYjUVPyiDLOzeBry/am4UtQTJBwAfmb1H6ELTaFebS+BLlvRBuqf+6ESGKSeaOGFpfLI4NY0b7idCmqwWuOzWmCijwJaMZHD87zrP9bwCZWbWy7bO+71DPEixjpsd9xHjO6gcOsqRVH12825qhF7lxH2tPC22CFyur4G3RltDsah0Dpy31WBwGnnJ+hXUqGUJQxtc95LTT4AmVnHvdbbxSUVDIYRUNc+SRv4sAQMAd7Wnqo4zqecbb7CTtNVlo0Izu4qSzx9jhcvFPcMgDAADUFrL5J/RK3Wkvkn9ErblWWsyO8yUnsGdkJeSDkd5kpPYM7IS8gQDqTBzweh1w6Le21P46kwc8HodcOi3ttQBXZCEIHEm5sPMVT/AIp3ZangmlmyhkZk9I+Rpa2aoc6Mn8wwAx5sQU7Vg9Uad3Px/gtaH00AUa0978C5eXHb34Uc9RsJsToboGD+r7EqSgoYyuY5uU9yD2kYzbIAjWCBp5lN0OnCrKpTnwaOd1JxSaJnSPlTZGX21mn2TWTsds4ZD+R3+YJSXm+vnhG3bhqH41VIMMSdL4949Wo9XCnYq6pGrZXGFxR1i1VhlnPb6OG30UFHTDCKFga3hPKeU6Si4VkFvopauqdsYYm7J3CeQcpXQo2zj3vdNWLTA4GGAh05B/FJvN6vueRdbK2le3GHw4sSrNU4GchLhPdMtKutqvKS0khwGpo2cYDRyAaFJCjHNhFI6/1Ewa4xspHNc/DQCXsIHPoKk5d9bUVc4jySGW2djLBRxnU85W32EnaapHUc51Gu3fbX7E7HapBjhox2Q0JNE/zF4P2C6+mMhaS+Sf0St1pL5J/RK2pWFrMjvMlJ7BnZCXkg5HeZKT2DOyEvIEA6kwc8HodcOi3ttT+OpMHPB6HXDot7bUAV2XfYIIqm90MFRGJIpJ2tex2pw4CuBetLUS0lTFUwO2MsTg5hwxwITZpuLSHLiid2MbGxrGNaxrRgGtGAHMFlRH/Gt/44PlN7kfxpf+OD5Te5ZR6Bct5cl6lgruC5EuJpZyqWndYHVZhjNTHJGxsuHjBpdpGPAmh/Gl/44PlN7lyXPKS7XSkdSV1SJIXOa4tEYGkHEbyk2ej3FvWjUclhcRlS5hOLWDmstyltFzhroNcZ8ZvrtOtv9cAU10lVDW0sNVTPD4ZmhzHDfBUDpWtmUl1tdKKWiqthCHFwaWB2GOvWp+p6b3tRcHiS9jjQrfD3MlDKm9NsdokqW4Gof4kDTvuO/wAwGnqUMvc5znPe4ue4lznO1uJ1kruu13rrxLHJcJ9tdE0tZ4oAGJxOrmHuXCuunWKtKWy97fEbWq/ElkmvJylp6SyUbaaFkQdCxztiMNk4gEk8JSkohgyxvsEEcMVW0RxtDWjamnADQN5b/wAbZQccb8lvcqWtodzUqOe0t/iSo3UIpLBLa5LnRUlfRvhrYI54wC4NeMcDhrHAeVRf/G2UHHG/Jb3LDstb8WkGsbgRgf5Te5JT0O5pzUlJbvEJXUGsYG3ES6JhJxJaD9ES+Sf0StmtDWho1AYLWXyT+iVqyvLWZHeZKT2DOyEvJByO8yUnsGdkJeQIB1Jg54PQ64dFvban8dSYOeD0OuHRb22oArshCU8mSBlFbSSAN0NTZy2YtjkstITMD6p9yMDwH3KftWgrCzr7Qr7fr+ib3P8AJAWB4D7lnYn1T7lPi2Z+NuvWEq7Qpv6fr+gdpjmQAhB0kk4azp4ULRLgQnxBGGOpCcOQJ/2rouaTsOTKs/h05TxwWRYrLwN7A8B9yMDwH3KfULP/ADEvt+v6Jnc/yQFgeA+5GB9U+5T6sP8AJv04eKfslj2gUml8P1/QjtMLOSA1pL5J/RKxB5CPoj7LMvkn9ErRkItZkd5kpPYM7IS8kHI7zJSewZ2Ql5AgHUmDng9Drh0W9tqfx1Jg54PQ64dFvbagCuyAcNOJHMhCBxLGb6vnrsn/APWpHSPglMQeTiS3AEYnkxw6k5Uz82HmKp/xTuy1PBYLU4qN3NJcy2oPNNAmXnMuNVSUlJTU0r4m1DnbYWHAuAA0Y8GlPRMDOr/uznl/9V00iKleQyuvsNuHimxgoQhbkqwWWucwhzHuY4HQ5pwI5isIQBMmR9dNcsnKOqqnF8pDmOedbti4txPKcEspuZvfRKjH/FL/AOV6ca8+vYqNzUS6st6TzBAmHnQuNTA6ioYJnxxSse+TYHAvwIAB5NafijjOp5xtvsJO01S9FipXkU119jnctqnuGStJfJv6JW60l8k/olbYqy1mR3mSk9gzshLyQcjvMlJ7BnZCXkCAdSYOeD0OuHRb22p/JjZ3IXS5G3PYjHYw7M8zSCfoCgCuKEIQOJJzWyh1rrYcfGZUB3UWjuT0UP5G3ptku+2Tkiknbtc+H5dOh3V9ieBS9G9ksbZInNexwxa5pxBHCCsbrVvKncupykWVtNOGDZIGWOT7r9QMbA9rKqB2yiL8di7HQWnvS+hVdCvOhUVSHFHeUVJYZB9dZ7lb3EVlDPFhrdsdk33jEJO26L9RnxBWBxI1IOnXrWgh2i3f1U/Uhuz6MgBj2SODY3Bzjqa04k9SW7Tkvd7o8bVSSQxHXNUNLGj36T1BTIDhoGgciE2p2hk1/bhh/lixtFzZx2e3R2m2QUMLiWwt2OJ1uOsnrJK7EIWenNzk5S4smJJLCBRpnRla69UcIOmKmLj/ANTj/wDKkOvraa3Ur6qslbFCzW5x18g4SoZvtzfeLrPXPbsBI7BjPVYNDR7v3V7oNvJ1nWa3Je5Fu5rZ2TgWkvkn9ErdayNLmOa0YucCAOFawri1eR3mSk9gzshLyRclYnQ2emY4YFsTQRy4JaQICTr3RMrqGWCRuyY9pa4cIOgpRWHDEYIAqVlBZp7Ddqi3VDHDanfy3HU9n5XD+taTlZDL/Imlyko96KqjBMM4biWHgPC074UAX2yV9hrTSXKAxuJ8R4HiyDhaf21oFE7fxSrZcoLnZfFoqj+TjiYJBsmHq3urBJSEydONSOzNZQ5Np5RItvzi0r9i24UUsR33wkPb7jgfulynyvsE4BFzhix3pwY/uFDyFVVdEtZvMcrwO8bqoicYLtbagbKC40cg4WTsP7roFRARiJ4iOR4UCOY134mg84WNqi/TZ8IUZ9nqXKb8jp3yXQns1VONdRDh7QLnmvFqgGM9zoo+lUMH7qDNqj/TZ8IWWta38LQOYIXZ6lzm/JB3yXQmKoywsEAJ8IxS4b0AMn2CQLnnGj2JZa6F5O9LUnAfCNPvIUfIUqjotrTeWs+JzldVHuOy6XSuus4muFQ+Z7fwg4BrOYDQFxoQrWMVFYitxHbbeWCcmQGT8l/yip2bEmlpntmndvaDi1vWfoCvDJbJO55TTtbRxmOmxwfVPHijm9Y8g6yrC5H5LUeTtvZS0serS57tLnuOsk/1wbycILtFCIYGtw3l0LAGAWUCAhCEAYc0EaQke95PUF4pXwVtNHNG7W17cdPDz8qWUIAgzKLNBLE58tjqfF3oKjThyB+v34phXLJa/WvZbttVQ1o/PGNsaRw4tx+qte5rXaxiueSjgk/E0e5AFP3Oa15YTg8a2nQfctlaytyattYMKikglH/MjDvukWpzbZOTnE2mlG/4sex+yBclbd9CsM/NVk67+4Ac0jh+68v9EuTvE3/Of3oDJX5CsE3NNk6047jceeZ/evZmazJxuu2xu6TnH90BkrudGtZga6ofsKdrpn+rE0uPuCstS5vMnqYgx2mkBHDED90t0tioqZobDBGwDea0BAZK32vIfKO5vaIrc+GM/wBpUODB7vxfRSLk1mipYXNmvMpq3jTtQGxiHIRrd16ORSzHTRM/C0L2AA1IEOK32ynooWRwRMjYwYNa1oAA5l2gYallCABCEIA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3" name="Picture 5" descr="C:\Users\Nguyen\Desktop\mizzou_logo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2"/>
            <a:ext cx="612774" cy="612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685800" y="612776"/>
            <a:ext cx="8077200" cy="0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/>
          <p:nvPr/>
        </p:nvPicPr>
        <p:blipFill>
          <a:blip r:embed="rId3"/>
          <a:stretch>
            <a:fillRect/>
          </a:stretch>
        </p:blipFill>
        <p:spPr>
          <a:xfrm>
            <a:off x="460375" y="2971800"/>
            <a:ext cx="8150225" cy="2590800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961644" y="7937"/>
            <a:ext cx="8182356" cy="604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/>
              <a:t>Experiment 2</a:t>
            </a:r>
          </a:p>
        </p:txBody>
      </p:sp>
      <p:sp>
        <p:nvSpPr>
          <p:cNvPr id="13" name="Right Arrow 12"/>
          <p:cNvSpPr/>
          <p:nvPr/>
        </p:nvSpPr>
        <p:spPr>
          <a:xfrm>
            <a:off x="4138422" y="4179671"/>
            <a:ext cx="9144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1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6096000"/>
          </a:xfrm>
        </p:spPr>
        <p:txBody>
          <a:bodyPr>
            <a:normAutofit/>
          </a:bodyPr>
          <a:lstStyle/>
          <a:p>
            <a:r>
              <a:rPr lang="en-US" sz="2400" dirty="0"/>
              <a:t>Input map is created by filling </a:t>
            </a:r>
            <a:r>
              <a:rPr lang="en-US" sz="2400" dirty="0" smtClean="0"/>
              <a:t>the whole map </a:t>
            </a:r>
            <a:r>
              <a:rPr lang="en-US" sz="2400" dirty="0"/>
              <a:t>with Shortest Path. </a:t>
            </a:r>
          </a:p>
          <a:p>
            <a:r>
              <a:rPr lang="en-US" sz="2400" dirty="0"/>
              <a:t>There’s no pattern found in the reconstruction.</a:t>
            </a:r>
            <a:endParaRPr lang="en-US" dirty="0"/>
          </a:p>
          <a:p>
            <a:endParaRPr lang="en-US" sz="2000" dirty="0"/>
          </a:p>
        </p:txBody>
      </p:sp>
      <p:sp>
        <p:nvSpPr>
          <p:cNvPr id="4" name="AutoShape 2" descr="data:image/jpeg;base64,/9j/4AAQSkZJRgABAQAAAQABAAD/2wCEAAkGBwgHBgkIBwgKCgkLDRYPDQwMDRsUFRAWIB0iIiAdHx8kKDQsJCYxJx8fLT0tMTU3Ojo6Iys/RD84QzQ5OjcBCgoKDQwNGg8PGjclHyU3Nzc3Nzc3Nzc3Nzc3Nzc3Nzc3Nzc3Nzc3Nzc3Nzc3Nzc3Nzc3Nzc3Nzc3Nzc3Nzc3N//AABEIAKAAoAMBIgACEQEDEQH/xAAcAAABBAMBAAAAAAAAAAAAAAAABQYHCAECBAP/xABMEAABAwIBBAwMBAMECwAAAAABAAIDBAURBgchMRITFEFRVGFxcoGy0RUiMzU2UnORkpOhsTJCU8EWI/BDRHThFyQmRWJjgpSzwtL/xAAbAQABBQEBAAAAAAAAAAAAAAAAAQIEBQYDB//EADERAAIBAwEFBgYBBQAAAAAAAAABAgMEEQUSITFBUQYUcZGhsRMWM1Nh4cEiIzRCUv/aAAwDAQACEQMRAD8AnFecszIhi7Ryr0TFztzyw5IXB0Mjo3BrcHMcQR47dRCAHablTjW5Y8JU/rfVVN3dW8eq/wDuH96zu+t49VfPd3oDBbHwlT+t9UeEqf1vqqnbvrePVXz3d6N31vHqr57u9AYLY+Eqf1vqjwnT+t9VU7d9bx6q+e7vWN3VvHqv57u9AYLax18LzgCuppBGIVSbderjbq+nrIqyqe6GRr9i6ZxDgNYIJw0jQrP5NXSG622CqgeHRzMD2nHWCgBWe9rBi4rkdcoAcC5NHOnlGbHYJ3QPAqpv5UOn8x3+oYnqVet31x119YeU1D+9AFsvCVP631R4Sp/W+qqdu+t49VfPd3o3fW8eqvnu70Bgtj4Sp/W+qPCVP631VTt31vHqr57u9G763j1V893egMFsfCVP631WRcoCcAVU3d9bx6q+e7vWklfXCNxFfVg4H+8P70AW/jkbIMW763SJklI6Sy0jnuLjtLNJ5gltAAdSYOeD0OuHRb22p/HUmDng9Drh0W9tqAK7LBOAxOgLKUsmmtflDbmvaHNNQ0FrtRCbKWymxy37hK22P9RnxBG2x/qM+IKedxUnFKf5TUbipOKU/wApvcs/8xU/tvzJnc5dSBttj/UZ8QQJGEgB7cTyqedxUnFKf5Te5Ydb6J7Sx9FTlrhgQYm6R7kvzDS/4fmHc5dSCuRS1mXyj2ulqLRO7TT/AMyHE62OJxHUe0FG+UVpfZbtLRO2RjHjQvdrcw6uvePMvGz3Ke0XGKupcNsjBGB1OBGGB5NR6lfwnGcVKPBkNrDwxzZ1L8bzlI6nieTT0OMYwOgvP4j1YAe9MwnAYk6ls5znuc6R2ye4lznHWTrJTpzfWXwldTVzsDqWkOJB1Pk3h1a/cudetGjTdSXBCwjtPCGltsf6jPiCNui/UZ8QU97mp+Lw/LCNzQcXh+WFR/MNP7b8yX3OXUgTbov1GfEEbbH+oz4gp73NBxeH5YWk1NBtMn8iH8J/sxwJY9oKbaWw/MR2cks5IKWkvkn9Eog8hH0QiXyT+iVoSGWsyO8yUnsWdkJeSDkd5kpPYM7IS8gQDqTBzweh1w6Le21P46kwc8HodcOi3ttQBXZbRSPhkZJE90cjCHNc04EEb4K1QgcS/kVd57xZBNV4OnikMT3DRs8MCDz4EYpeTPzYeYqj/FO7LU8FgdShGF1OMeGS1ovNNNghC56SshqzO2IgvglMUjcdLSP8iCoijJptcjruEDL6y+FLRuiBuNVR4vbgNLmfmH79SigEEYjUVPyiDLOzeBry/am4UtQTJBwAfmb1H6ELTaFebS+BLlvRBuqf+6ESGKSeaOGFpfLI4NY0b7idCmqwWuOzWmCijwJaMZHD87zrP9bwCZWbWy7bO+71DPEixjpsd9xHjO6gcOsqRVH12825qhF7lxH2tPC22CFyur4G3RltDsah0Dpy31WBwGnnJ+hXUqGUJQxtc95LTT4AmVnHvdbbxSUVDIYRUNc+SRv4sAQMAd7Wnqo4zqecbb7CTtNVlo0Izu4qSzx9jhcvFPcMgDAADUFrL5J/RK3Wkvkn9ErblWWsyO8yUnsGdkJeSDkd5kpPYM7IS8gQDqTBzweh1w6Le21P46kwc8HodcOi3ttQBXZCEIHEm5sPMVT/AIp3ZangmlmyhkZk9I+Rpa2aoc6Mn8wwAx5sQU7Vg9Uad3Px/gtaH00AUa0978C5eXHb34Uc9RsJsToboGD+r7EqSgoYyuY5uU9yD2kYzbIAjWCBp5lN0OnCrKpTnwaOd1JxSaJnSPlTZGX21mn2TWTsds4ZD+R3+YJSXm+vnhG3bhqH41VIMMSdL4949Wo9XCnYq6pGrZXGFxR1i1VhlnPb6OG30UFHTDCKFga3hPKeU6Si4VkFvopauqdsYYm7J3CeQcpXQo2zj3vdNWLTA4GGAh05B/FJvN6vueRdbK2le3GHw4sSrNU4GchLhPdMtKutqvKS0khwGpo2cYDRyAaFJCjHNhFI6/1Ewa4xspHNc/DQCXsIHPoKk5d9bUVc4jySGW2djLBRxnU85W32EnaapHUc51Gu3fbX7E7HapBjhox2Q0JNE/zF4P2C6+mMhaS+Sf0St1pL5J/RK2pWFrMjvMlJ7BnZCXkg5HeZKT2DOyEvIEA6kwc8HodcOi3ttT+OpMHPB6HXDot7bUAV2XfYIIqm90MFRGJIpJ2tex2pw4CuBetLUS0lTFUwO2MsTg5hwxwITZpuLSHLiid2MbGxrGNaxrRgGtGAHMFlRH/Gt/44PlN7kfxpf+OD5Te5ZR6Bct5cl6lgruC5EuJpZyqWndYHVZhjNTHJGxsuHjBpdpGPAmh/Gl/44PlN7lyXPKS7XSkdSV1SJIXOa4tEYGkHEbyk2ej3FvWjUclhcRlS5hOLWDmstyltFzhroNcZ8ZvrtOtv9cAU10lVDW0sNVTPD4ZmhzHDfBUDpWtmUl1tdKKWiqthCHFwaWB2GOvWp+p6b3tRcHiS9jjQrfD3MlDKm9NsdokqW4Gof4kDTvuO/wAwGnqUMvc5znPe4ue4lznO1uJ1kruu13rrxLHJcJ9tdE0tZ4oAGJxOrmHuXCuunWKtKWy97fEbWq/ElkmvJylp6SyUbaaFkQdCxztiMNk4gEk8JSkohgyxvsEEcMVW0RxtDWjamnADQN5b/wAbZQccb8lvcqWtodzUqOe0t/iSo3UIpLBLa5LnRUlfRvhrYI54wC4NeMcDhrHAeVRf/G2UHHG/Jb3LDstb8WkGsbgRgf5Te5JT0O5pzUlJbvEJXUGsYG3ES6JhJxJaD9ES+Sf0StmtDWho1AYLWXyT+iVqyvLWZHeZKT2DOyEvJByO8yUnsGdkJeQIB1Jg54PQ64dFvban8dSYOeD0OuHRb22oArshCU8mSBlFbSSAN0NTZy2YtjkstITMD6p9yMDwH3KftWgrCzr7Qr7fr+ib3P8AJAWB4D7lnYn1T7lPi2Z+NuvWEq7Qpv6fr+gdpjmQAhB0kk4azp4ULRLgQnxBGGOpCcOQJ/2rouaTsOTKs/h05TxwWRYrLwN7A8B9yMDwH3KfULP/ADEvt+v6Jnc/yQFgeA+5GB9U+5T6sP8AJv04eKfslj2gUml8P1/QjtMLOSA1pL5J/RKxB5CPoj7LMvkn9ErRkItZkd5kpPYM7IS8kHI7zJSewZ2Ql5AgHUmDng9Drh0W9tqfx1Jg54PQ64dFvbagCuyAcNOJHMhCBxLGb6vnrsn/APWpHSPglMQeTiS3AEYnkxw6k5Uz82HmKp/xTuy1PBYLU4qN3NJcy2oPNNAmXnMuNVSUlJTU0r4m1DnbYWHAuAA0Y8GlPRMDOr/uznl/9V00iKleQyuvsNuHimxgoQhbkqwWWucwhzHuY4HQ5pwI5isIQBMmR9dNcsnKOqqnF8pDmOedbti4txPKcEspuZvfRKjH/FL/AOV6ca8+vYqNzUS6st6TzBAmHnQuNTA6ioYJnxxSse+TYHAvwIAB5NafijjOp5xtvsJO01S9FipXkU119jnctqnuGStJfJv6JW60l8k/olbYqy1mR3mSk9gzshLyQcjvMlJ7BnZCXkCAdSYOeD0OuHRb22p/JjZ3IXS5G3PYjHYw7M8zSCfoCgCuKEIQOJJzWyh1rrYcfGZUB3UWjuT0UP5G3ptku+2Tkiknbtc+H5dOh3V9ieBS9G9ksbZInNexwxa5pxBHCCsbrVvKncupykWVtNOGDZIGWOT7r9QMbA9rKqB2yiL8di7HQWnvS+hVdCvOhUVSHFHeUVJYZB9dZ7lb3EVlDPFhrdsdk33jEJO26L9RnxBWBxI1IOnXrWgh2i3f1U/Uhuz6MgBj2SODY3Bzjqa04k9SW7Tkvd7o8bVSSQxHXNUNLGj36T1BTIDhoGgciE2p2hk1/bhh/lixtFzZx2e3R2m2QUMLiWwt2OJ1uOsnrJK7EIWenNzk5S4smJJLCBRpnRla69UcIOmKmLj/ANTj/wDKkOvraa3Ur6qslbFCzW5x18g4SoZvtzfeLrPXPbsBI7BjPVYNDR7v3V7oNvJ1nWa3Je5Fu5rZ2TgWkvkn9ErdayNLmOa0YucCAOFawri1eR3mSk9gzshLyRclYnQ2emY4YFsTQRy4JaQICTr3RMrqGWCRuyY9pa4cIOgpRWHDEYIAqVlBZp7Ddqi3VDHDanfy3HU9n5XD+taTlZDL/Imlyko96KqjBMM4biWHgPC074UAX2yV9hrTSXKAxuJ8R4HiyDhaf21oFE7fxSrZcoLnZfFoqj+TjiYJBsmHq3urBJSEydONSOzNZQ5Np5RItvzi0r9i24UUsR33wkPb7jgfulynyvsE4BFzhix3pwY/uFDyFVVdEtZvMcrwO8bqoicYLtbagbKC40cg4WTsP7roFRARiJ4iOR4UCOY134mg84WNqi/TZ8IUZ9nqXKb8jp3yXQns1VONdRDh7QLnmvFqgGM9zoo+lUMH7qDNqj/TZ8IWWta38LQOYIXZ6lzm/JB3yXQmKoywsEAJ8IxS4b0AMn2CQLnnGj2JZa6F5O9LUnAfCNPvIUfIUqjotrTeWs+JzldVHuOy6XSuus4muFQ+Z7fwg4BrOYDQFxoQrWMVFYitxHbbeWCcmQGT8l/yip2bEmlpntmndvaDi1vWfoCvDJbJO55TTtbRxmOmxwfVPHijm9Y8g6yrC5H5LUeTtvZS0serS57tLnuOsk/1wbycILtFCIYGtw3l0LAGAWUCAhCEAYc0EaQke95PUF4pXwVtNHNG7W17cdPDz8qWUIAgzKLNBLE58tjqfF3oKjThyB+v34phXLJa/WvZbttVQ1o/PGNsaRw4tx+qte5rXaxiueSjgk/E0e5AFP3Oa15YTg8a2nQfctlaytyattYMKikglH/MjDvukWpzbZOTnE2mlG/4sex+yBclbd9CsM/NVk67+4Ac0jh+68v9EuTvE3/Of3oDJX5CsE3NNk6047jceeZ/evZmazJxuu2xu6TnH90BkrudGtZga6ofsKdrpn+rE0uPuCstS5vMnqYgx2mkBHDED90t0tioqZobDBGwDea0BAZK32vIfKO5vaIrc+GM/wBpUODB7vxfRSLk1mipYXNmvMpq3jTtQGxiHIRrd16ORSzHTRM/C0L2AA1IEOK32ynooWRwRMjYwYNa1oAA5l2gYallCABCEI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wgHBgkIBwgKCgkLDRYPDQwMDRsUFRAWIB0iIiAdHx8kKDQsJCYxJx8fLT0tMTU3Ojo6Iys/RD84QzQ5OjcBCgoKDQwNGg8PGjclHyU3Nzc3Nzc3Nzc3Nzc3Nzc3Nzc3Nzc3Nzc3Nzc3Nzc3Nzc3Nzc3Nzc3Nzc3Nzc3Nzc3N//AABEIAKAAoAMBIgACEQEDEQH/xAAcAAABBAMBAAAAAAAAAAAAAAAABQYHCAECBAP/xABMEAABAwIBBAwMBAMECwAAAAABAAIDBAURBgchMRITFEFRVGFxcoGy0RUiMzU2UnORkpOhsTJCU8EWI/BDRHThFyQmRWJjgpSzwtL/xAAbAQABBQEBAAAAAAAAAAAAAAAAAQIEBQYDB//EADERAAIBAwEFBgYBBQAAAAAAAAABAgMEEQUSITFBUQYUcZGhsRMWM1Nh4cEiIzRCUv/aAAwDAQACEQMRAD8AnFecszIhi7Ryr0TFztzyw5IXB0Mjo3BrcHMcQR47dRCAHablTjW5Y8JU/rfVVN3dW8eq/wDuH96zu+t49VfPd3oDBbHwlT+t9UeEqf1vqqnbvrePVXz3d6N31vHqr57u9AYLY+Eqf1vqjwnT+t9VU7d9bx6q+e7vWN3VvHqv57u9AYLax18LzgCuppBGIVSbderjbq+nrIqyqe6GRr9i6ZxDgNYIJw0jQrP5NXSG622CqgeHRzMD2nHWCgBWe9rBi4rkdcoAcC5NHOnlGbHYJ3QPAqpv5UOn8x3+oYnqVet31x119YeU1D+9AFsvCVP631R4Sp/W+qqdu+t49VfPd3o3fW8eqvnu70Bgtj4Sp/W+qPCVP631VTt31vHqr57u9G763j1V893egMFsfCVP631WRcoCcAVU3d9bx6q+e7vWklfXCNxFfVg4H+8P70AW/jkbIMW763SJklI6Sy0jnuLjtLNJ5gltAAdSYOeD0OuHRb22p/HUmDng9Drh0W9tqAK7LBOAxOgLKUsmmtflDbmvaHNNQ0FrtRCbKWymxy37hK22P9RnxBG2x/qM+IKedxUnFKf5TUbipOKU/wApvcs/8xU/tvzJnc5dSBttj/UZ8QQJGEgB7cTyqedxUnFKf5Te5Ydb6J7Sx9FTlrhgQYm6R7kvzDS/4fmHc5dSCuRS1mXyj2ulqLRO7TT/AMyHE62OJxHUe0FG+UVpfZbtLRO2RjHjQvdrcw6uvePMvGz3Ke0XGKupcNsjBGB1OBGGB5NR6lfwnGcVKPBkNrDwxzZ1L8bzlI6nieTT0OMYwOgvP4j1YAe9MwnAYk6ls5znuc6R2ye4lznHWTrJTpzfWXwldTVzsDqWkOJB1Pk3h1a/cudetGjTdSXBCwjtPCGltsf6jPiCNui/UZ8QU97mp+Lw/LCNzQcXh+WFR/MNP7b8yX3OXUgTbov1GfEEbbH+oz4gp73NBxeH5YWk1NBtMn8iH8J/sxwJY9oKbaWw/MR2cks5IKWkvkn9Eog8hH0QiXyT+iVoSGWsyO8yUnsWdkJeSDkd5kpPYM7IS8gQDqTBzweh1w6Le21P46kwc8HodcOi3ttQBXZbRSPhkZJE90cjCHNc04EEb4K1QgcS/kVd57xZBNV4OnikMT3DRs8MCDz4EYpeTPzYeYqj/FO7LU8FgdShGF1OMeGS1ovNNNghC56SshqzO2IgvglMUjcdLSP8iCoijJptcjruEDL6y+FLRuiBuNVR4vbgNLmfmH79SigEEYjUVPyiDLOzeBry/am4UtQTJBwAfmb1H6ELTaFebS+BLlvRBuqf+6ESGKSeaOGFpfLI4NY0b7idCmqwWuOzWmCijwJaMZHD87zrP9bwCZWbWy7bO+71DPEixjpsd9xHjO6gcOsqRVH12825qhF7lxH2tPC22CFyur4G3RltDsah0Dpy31WBwGnnJ+hXUqGUJQxtc95LTT4AmVnHvdbbxSUVDIYRUNc+SRv4sAQMAd7Wnqo4zqecbb7CTtNVlo0Izu4qSzx9jhcvFPcMgDAADUFrL5J/RK3Wkvkn9ErblWWsyO8yUnsGdkJeSDkd5kpPYM7IS8gQDqTBzweh1w6Le21P46kwc8HodcOi3ttQBXZCEIHEm5sPMVT/AIp3ZangmlmyhkZk9I+Rpa2aoc6Mn8wwAx5sQU7Vg9Uad3Px/gtaH00AUa0978C5eXHb34Uc9RsJsToboGD+r7EqSgoYyuY5uU9yD2kYzbIAjWCBp5lN0OnCrKpTnwaOd1JxSaJnSPlTZGX21mn2TWTsds4ZD+R3+YJSXm+vnhG3bhqH41VIMMSdL4949Wo9XCnYq6pGrZXGFxR1i1VhlnPb6OG30UFHTDCKFga3hPKeU6Si4VkFvopauqdsYYm7J3CeQcpXQo2zj3vdNWLTA4GGAh05B/FJvN6vueRdbK2le3GHw4sSrNU4GchLhPdMtKutqvKS0khwGpo2cYDRyAaFJCjHNhFI6/1Ewa4xspHNc/DQCXsIHPoKk5d9bUVc4jySGW2djLBRxnU85W32EnaapHUc51Gu3fbX7E7HapBjhox2Q0JNE/zF4P2C6+mMhaS+Sf0St1pL5J/RK2pWFrMjvMlJ7BnZCXkg5HeZKT2DOyEvIEA6kwc8HodcOi3ttT+OpMHPB6HXDot7bUAV2XfYIIqm90MFRGJIpJ2tex2pw4CuBetLUS0lTFUwO2MsTg5hwxwITZpuLSHLiid2MbGxrGNaxrRgGtGAHMFlRH/Gt/44PlN7kfxpf+OD5Te5ZR6Bct5cl6lgruC5EuJpZyqWndYHVZhjNTHJGxsuHjBpdpGPAmh/Gl/44PlN7lyXPKS7XSkdSV1SJIXOa4tEYGkHEbyk2ej3FvWjUclhcRlS5hOLWDmstyltFzhroNcZ8ZvrtOtv9cAU10lVDW0sNVTPD4ZmhzHDfBUDpWtmUl1tdKKWiqthCHFwaWB2GOvWp+p6b3tRcHiS9jjQrfD3MlDKm9NsdokqW4Gof4kDTvuO/wAwGnqUMvc5znPe4ue4lznO1uJ1kruu13rrxLHJcJ9tdE0tZ4oAGJxOrmHuXCuunWKtKWy97fEbWq/ElkmvJylp6SyUbaaFkQdCxztiMNk4gEk8JSkohgyxvsEEcMVW0RxtDWjamnADQN5b/wAbZQccb8lvcqWtodzUqOe0t/iSo3UIpLBLa5LnRUlfRvhrYI54wC4NeMcDhrHAeVRf/G2UHHG/Jb3LDstb8WkGsbgRgf5Te5JT0O5pzUlJbvEJXUGsYG3ES6JhJxJaD9ES+Sf0StmtDWho1AYLWXyT+iVqyvLWZHeZKT2DOyEvJByO8yUnsGdkJeQIB1Jg54PQ64dFvban8dSYOeD0OuHRb22oArshCU8mSBlFbSSAN0NTZy2YtjkstITMD6p9yMDwH3KftWgrCzr7Qr7fr+ib3P8AJAWB4D7lnYn1T7lPi2Z+NuvWEq7Qpv6fr+gdpjmQAhB0kk4azp4ULRLgQnxBGGOpCcOQJ/2rouaTsOTKs/h05TxwWRYrLwN7A8B9yMDwH3KfULP/ADEvt+v6Jnc/yQFgeA+5GB9U+5T6sP8AJv04eKfslj2gUml8P1/QjtMLOSA1pL5J/RKxB5CPoj7LMvkn9ErRkItZkd5kpPYM7IS8kHI7zJSewZ2Ql5AgHUmDng9Drh0W9tqfx1Jg54PQ64dFvbagCuyAcNOJHMhCBxLGb6vnrsn/APWpHSPglMQeTiS3AEYnkxw6k5Uz82HmKp/xTuy1PBYLU4qN3NJcy2oPNNAmXnMuNVSUlJTU0r4m1DnbYWHAuAA0Y8GlPRMDOr/uznl/9V00iKleQyuvsNuHimxgoQhbkqwWWucwhzHuY4HQ5pwI5isIQBMmR9dNcsnKOqqnF8pDmOedbti4txPKcEspuZvfRKjH/FL/AOV6ca8+vYqNzUS6st6TzBAmHnQuNTA6ioYJnxxSse+TYHAvwIAB5NafijjOp5xtvsJO01S9FipXkU119jnctqnuGStJfJv6JW60l8k/olbYqy1mR3mSk9gzshLyQcjvMlJ7BnZCXkCAdSYOeD0OuHRb22p/JjZ3IXS5G3PYjHYw7M8zSCfoCgCuKEIQOJJzWyh1rrYcfGZUB3UWjuT0UP5G3ptku+2Tkiknbtc+H5dOh3V9ieBS9G9ksbZInNexwxa5pxBHCCsbrVvKncupykWVtNOGDZIGWOT7r9QMbA9rKqB2yiL8di7HQWnvS+hVdCvOhUVSHFHeUVJYZB9dZ7lb3EVlDPFhrdsdk33jEJO26L9RnxBWBxI1IOnXrWgh2i3f1U/Uhuz6MgBj2SODY3Bzjqa04k9SW7Tkvd7o8bVSSQxHXNUNLGj36T1BTIDhoGgciE2p2hk1/bhh/lixtFzZx2e3R2m2QUMLiWwt2OJ1uOsnrJK7EIWenNzk5S4smJJLCBRpnRla69UcIOmKmLj/ANTj/wDKkOvraa3Ur6qslbFCzW5x18g4SoZvtzfeLrPXPbsBI7BjPVYNDR7v3V7oNvJ1nWa3Je5Fu5rZ2TgWkvkn9ErdayNLmOa0YucCAOFawri1eR3mSk9gzshLyRclYnQ2emY4YFsTQRy4JaQICTr3RMrqGWCRuyY9pa4cIOgpRWHDEYIAqVlBZp7Ddqi3VDHDanfy3HU9n5XD+taTlZDL/Imlyko96KqjBMM4biWHgPC074UAX2yV9hrTSXKAxuJ8R4HiyDhaf21oFE7fxSrZcoLnZfFoqj+TjiYJBsmHq3urBJSEydONSOzNZQ5Np5RItvzi0r9i24UUsR33wkPb7jgfulynyvsE4BFzhix3pwY/uFDyFVVdEtZvMcrwO8bqoicYLtbagbKC40cg4WTsP7roFRARiJ4iOR4UCOY134mg84WNqi/TZ8IUZ9nqXKb8jp3yXQns1VONdRDh7QLnmvFqgGM9zoo+lUMH7qDNqj/TZ8IWWta38LQOYIXZ6lzm/JB3yXQmKoywsEAJ8IxS4b0AMn2CQLnnGj2JZa6F5O9LUnAfCNPvIUfIUqjotrTeWs+JzldVHuOy6XSuus4muFQ+Z7fwg4BrOYDQFxoQrWMVFYitxHbbeWCcmQGT8l/yip2bEmlpntmndvaDi1vWfoCvDJbJO55TTtbRxmOmxwfVPHijm9Y8g6yrC5H5LUeTtvZS0serS57tLnuOsk/1wbycILtFCIYGtw3l0LAGAWUCAhCEAYc0EaQke95PUF4pXwVtNHNG7W17cdPDz8qWUIAgzKLNBLE58tjqfF3oKjThyB+v34phXLJa/WvZbttVQ1o/PGNsaRw4tx+qte5rXaxiueSjgk/E0e5AFP3Oa15YTg8a2nQfctlaytyattYMKikglH/MjDvukWpzbZOTnE2mlG/4sex+yBclbd9CsM/NVk67+4Ac0jh+68v9EuTvE3/Of3oDJX5CsE3NNk6047jceeZ/evZmazJxuu2xu6TnH90BkrudGtZga6ofsKdrpn+rE0uPuCstS5vMnqYgx2mkBHDED90t0tioqZobDBGwDea0BAZK32vIfKO5vaIrc+GM/wBpUODB7vxfRSLk1mipYXNmvMpq3jTtQGxiHIRrd16ORSzHTRM/C0L2AA1IEOK32ynooWRwRMjYwYNa1oAA5l2gYallCABCEIA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3" name="Picture 5" descr="C:\Users\Nguyen\Desktop\mizzou_logo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2"/>
            <a:ext cx="612774" cy="612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685800" y="612776"/>
            <a:ext cx="8077200" cy="0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/>
          <p:nvPr/>
        </p:nvPicPr>
        <p:blipFill>
          <a:blip r:embed="rId3"/>
          <a:stretch>
            <a:fillRect/>
          </a:stretch>
        </p:blipFill>
        <p:spPr>
          <a:xfrm>
            <a:off x="460375" y="2590800"/>
            <a:ext cx="8226425" cy="3048000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961644" y="7937"/>
            <a:ext cx="8182356" cy="604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/>
              <a:t>Experiment 2</a:t>
            </a:r>
          </a:p>
        </p:txBody>
      </p:sp>
      <p:sp>
        <p:nvSpPr>
          <p:cNvPr id="13" name="Right Arrow 12"/>
          <p:cNvSpPr/>
          <p:nvPr/>
        </p:nvSpPr>
        <p:spPr>
          <a:xfrm>
            <a:off x="4267200" y="3827327"/>
            <a:ext cx="9144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1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6096000"/>
          </a:xfrm>
        </p:spPr>
        <p:txBody>
          <a:bodyPr>
            <a:normAutofit/>
          </a:bodyPr>
          <a:lstStyle/>
          <a:p>
            <a:r>
              <a:rPr lang="en-US" dirty="0" smtClean="0"/>
              <a:t>Having a bigger, more diversify data set helps improving the reconstruction accuracy</a:t>
            </a:r>
          </a:p>
          <a:p>
            <a:r>
              <a:rPr lang="en-US" dirty="0" smtClean="0"/>
              <a:t>Reconstruction results are not good</a:t>
            </a:r>
          </a:p>
          <a:p>
            <a:r>
              <a:rPr lang="en-US" dirty="0" smtClean="0"/>
              <a:t>DL-Recon is limited with input size</a:t>
            </a:r>
          </a:p>
          <a:p>
            <a:r>
              <a:rPr lang="en-US" dirty="0" smtClean="0"/>
              <a:t>Shortest Path can help fill in the gaps</a:t>
            </a:r>
          </a:p>
          <a:p>
            <a:pPr lvl="2"/>
            <a:endParaRPr lang="en-US" dirty="0"/>
          </a:p>
          <a:p>
            <a:pPr lvl="1"/>
            <a:endParaRPr lang="en-US" dirty="0"/>
          </a:p>
          <a:p>
            <a:endParaRPr lang="en-US" sz="2000" dirty="0"/>
          </a:p>
        </p:txBody>
      </p:sp>
      <p:sp>
        <p:nvSpPr>
          <p:cNvPr id="4" name="AutoShape 2" descr="data:image/jpeg;base64,/9j/4AAQSkZJRgABAQAAAQABAAD/2wCEAAkGBwgHBgkIBwgKCgkLDRYPDQwMDRsUFRAWIB0iIiAdHx8kKDQsJCYxJx8fLT0tMTU3Ojo6Iys/RD84QzQ5OjcBCgoKDQwNGg8PGjclHyU3Nzc3Nzc3Nzc3Nzc3Nzc3Nzc3Nzc3Nzc3Nzc3Nzc3Nzc3Nzc3Nzc3Nzc3Nzc3Nzc3N//AABEIAKAAoAMBIgACEQEDEQH/xAAcAAABBAMBAAAAAAAAAAAAAAAABQYHCAECBAP/xABMEAABAwIBBAwMBAMECwAAAAABAAIDBAURBgchMRITFEFRVGFxcoGy0RUiMzU2UnORkpOhsTJCU8EWI/BDRHThFyQmRWJjgpSzwtL/xAAbAQABBQEBAAAAAAAAAAAAAAAAAQIEBQYDB//EADERAAIBAwEFBgYBBQAAAAAAAAABAgMEEQUSITFBUQYUcZGhsRMWM1Nh4cEiIzRCUv/aAAwDAQACEQMRAD8AnFecszIhi7Ryr0TFztzyw5IXB0Mjo3BrcHMcQR47dRCAHablTjW5Y8JU/rfVVN3dW8eq/wDuH96zu+t49VfPd3oDBbHwlT+t9UeEqf1vqqnbvrePVXz3d6N31vHqr57u9AYLY+Eqf1vqjwnT+t9VU7d9bx6q+e7vWN3VvHqv57u9AYLax18LzgCuppBGIVSbderjbq+nrIqyqe6GRr9i6ZxDgNYIJw0jQrP5NXSG622CqgeHRzMD2nHWCgBWe9rBi4rkdcoAcC5NHOnlGbHYJ3QPAqpv5UOn8x3+oYnqVet31x119YeU1D+9AFsvCVP631R4Sp/W+qqdu+t49VfPd3o3fW8eqvnu70Bgtj4Sp/W+qPCVP631VTt31vHqr57u9G763j1V893egMFsfCVP631WRcoCcAVU3d9bx6q+e7vWklfXCNxFfVg4H+8P70AW/jkbIMW763SJklI6Sy0jnuLjtLNJ5gltAAdSYOeD0OuHRb22p/HUmDng9Drh0W9tqAK7LBOAxOgLKUsmmtflDbmvaHNNQ0FrtRCbKWymxy37hK22P9RnxBG2x/qM+IKedxUnFKf5TUbipOKU/wApvcs/8xU/tvzJnc5dSBttj/UZ8QQJGEgB7cTyqedxUnFKf5Te5Ydb6J7Sx9FTlrhgQYm6R7kvzDS/4fmHc5dSCuRS1mXyj2ulqLRO7TT/AMyHE62OJxHUe0FG+UVpfZbtLRO2RjHjQvdrcw6uvePMvGz3Ke0XGKupcNsjBGB1OBGGB5NR6lfwnGcVKPBkNrDwxzZ1L8bzlI6nieTT0OMYwOgvP4j1YAe9MwnAYk6ls5znuc6R2ye4lznHWTrJTpzfWXwldTVzsDqWkOJB1Pk3h1a/cudetGjTdSXBCwjtPCGltsf6jPiCNui/UZ8QU97mp+Lw/LCNzQcXh+WFR/MNP7b8yX3OXUgTbov1GfEEbbH+oz4gp73NBxeH5YWk1NBtMn8iH8J/sxwJY9oKbaWw/MR2cks5IKWkvkn9Eog8hH0QiXyT+iVoSGWsyO8yUnsWdkJeSDkd5kpPYM7IS8gQDqTBzweh1w6Le21P46kwc8HodcOi3ttQBXZbRSPhkZJE90cjCHNc04EEb4K1QgcS/kVd57xZBNV4OnikMT3DRs8MCDz4EYpeTPzYeYqj/FO7LU8FgdShGF1OMeGS1ovNNNghC56SshqzO2IgvglMUjcdLSP8iCoijJptcjruEDL6y+FLRuiBuNVR4vbgNLmfmH79SigEEYjUVPyiDLOzeBry/am4UtQTJBwAfmb1H6ELTaFebS+BLlvRBuqf+6ESGKSeaOGFpfLI4NY0b7idCmqwWuOzWmCijwJaMZHD87zrP9bwCZWbWy7bO+71DPEixjpsd9xHjO6gcOsqRVH12825qhF7lxH2tPC22CFyur4G3RltDsah0Dpy31WBwGnnJ+hXUqGUJQxtc95LTT4AmVnHvdbbxSUVDIYRUNc+SRv4sAQMAd7Wnqo4zqecbb7CTtNVlo0Izu4qSzx9jhcvFPcMgDAADUFrL5J/RK3Wkvkn9ErblWWsyO8yUnsGdkJeSDkd5kpPYM7IS8gQDqTBzweh1w6Le21P46kwc8HodcOi3ttQBXZCEIHEm5sPMVT/AIp3ZangmlmyhkZk9I+Rpa2aoc6Mn8wwAx5sQU7Vg9Uad3Px/gtaH00AUa0978C5eXHb34Uc9RsJsToboGD+r7EqSgoYyuY5uU9yD2kYzbIAjWCBp5lN0OnCrKpTnwaOd1JxSaJnSPlTZGX21mn2TWTsds4ZD+R3+YJSXm+vnhG3bhqH41VIMMSdL4949Wo9XCnYq6pGrZXGFxR1i1VhlnPb6OG30UFHTDCKFga3hPKeU6Si4VkFvopauqdsYYm7J3CeQcpXQo2zj3vdNWLTA4GGAh05B/FJvN6vueRdbK2le3GHw4sSrNU4GchLhPdMtKutqvKS0khwGpo2cYDRyAaFJCjHNhFI6/1Ewa4xspHNc/DQCXsIHPoKk5d9bUVc4jySGW2djLBRxnU85W32EnaapHUc51Gu3fbX7E7HapBjhox2Q0JNE/zF4P2C6+mMhaS+Sf0St1pL5J/RK2pWFrMjvMlJ7BnZCXkg5HeZKT2DOyEvIEA6kwc8HodcOi3ttT+OpMHPB6HXDot7bUAV2XfYIIqm90MFRGJIpJ2tex2pw4CuBetLUS0lTFUwO2MsTg5hwxwITZpuLSHLiid2MbGxrGNaxrRgGtGAHMFlRH/Gt/44PlN7kfxpf+OD5Te5ZR6Bct5cl6lgruC5EuJpZyqWndYHVZhjNTHJGxsuHjBpdpGPAmh/Gl/44PlN7lyXPKS7XSkdSV1SJIXOa4tEYGkHEbyk2ej3FvWjUclhcRlS5hOLWDmstyltFzhroNcZ8ZvrtOtv9cAU10lVDW0sNVTPD4ZmhzHDfBUDpWtmUl1tdKKWiqthCHFwaWB2GOvWp+p6b3tRcHiS9jjQrfD3MlDKm9NsdokqW4Gof4kDTvuO/wAwGnqUMvc5znPe4ue4lznO1uJ1kruu13rrxLHJcJ9tdE0tZ4oAGJxOrmHuXCuunWKtKWy97fEbWq/ElkmvJylp6SyUbaaFkQdCxztiMNk4gEk8JSkohgyxvsEEcMVW0RxtDWjamnADQN5b/wAbZQccb8lvcqWtodzUqOe0t/iSo3UIpLBLa5LnRUlfRvhrYI54wC4NeMcDhrHAeVRf/G2UHHG/Jb3LDstb8WkGsbgRgf5Te5JT0O5pzUlJbvEJXUGsYG3ES6JhJxJaD9ES+Sf0StmtDWho1AYLWXyT+iVqyvLWZHeZKT2DOyEvJByO8yUnsGdkJeQIB1Jg54PQ64dFvban8dSYOeD0OuHRb22oArshCU8mSBlFbSSAN0NTZy2YtjkstITMD6p9yMDwH3KftWgrCzr7Qr7fr+ib3P8AJAWB4D7lnYn1T7lPi2Z+NuvWEq7Qpv6fr+gdpjmQAhB0kk4azp4ULRLgQnxBGGOpCcOQJ/2rouaTsOTKs/h05TxwWRYrLwN7A8B9yMDwH3KfULP/ADEvt+v6Jnc/yQFgeA+5GB9U+5T6sP8AJv04eKfslj2gUml8P1/QjtMLOSA1pL5J/RKxB5CPoj7LMvkn9ErRkItZkd5kpPYM7IS8kHI7zJSewZ2Ql5AgHUmDng9Drh0W9tqfx1Jg54PQ64dFvbagCuyAcNOJHMhCBxLGb6vnrsn/APWpHSPglMQeTiS3AEYnkxw6k5Uz82HmKp/xTuy1PBYLU4qN3NJcy2oPNNAmXnMuNVSUlJTU0r4m1DnbYWHAuAA0Y8GlPRMDOr/uznl/9V00iKleQyuvsNuHimxgoQhbkqwWWucwhzHuY4HQ5pwI5isIQBMmR9dNcsnKOqqnF8pDmOedbti4txPKcEspuZvfRKjH/FL/AOV6ca8+vYqNzUS6st6TzBAmHnQuNTA6ioYJnxxSse+TYHAvwIAB5NafijjOp5xtvsJO01S9FipXkU119jnctqnuGStJfJv6JW60l8k/olbYqy1mR3mSk9gzshLyQcjvMlJ7BnZCXkCAdSYOeD0OuHRb22p/JjZ3IXS5G3PYjHYw7M8zSCfoCgCuKEIQOJJzWyh1rrYcfGZUB3UWjuT0UP5G3ptku+2Tkiknbtc+H5dOh3V9ieBS9G9ksbZInNexwxa5pxBHCCsbrVvKncupykWVtNOGDZIGWOT7r9QMbA9rKqB2yiL8di7HQWnvS+hVdCvOhUVSHFHeUVJYZB9dZ7lb3EVlDPFhrdsdk33jEJO26L9RnxBWBxI1IOnXrWgh2i3f1U/Uhuz6MgBj2SODY3Bzjqa04k9SW7Tkvd7o8bVSSQxHXNUNLGj36T1BTIDhoGgciE2p2hk1/bhh/lixtFzZx2e3R2m2QUMLiWwt2OJ1uOsnrJK7EIWenNzk5S4smJJLCBRpnRla69UcIOmKmLj/ANTj/wDKkOvraa3Ur6qslbFCzW5x18g4SoZvtzfeLrPXPbsBI7BjPVYNDR7v3V7oNvJ1nWa3Je5Fu5rZ2TgWkvkn9ErdayNLmOa0YucCAOFawri1eR3mSk9gzshLyRclYnQ2emY4YFsTQRy4JaQICTr3RMrqGWCRuyY9pa4cIOgpRWHDEYIAqVlBZp7Ddqi3VDHDanfy3HU9n5XD+taTlZDL/Imlyko96KqjBMM4biWHgPC074UAX2yV9hrTSXKAxuJ8R4HiyDhaf21oFE7fxSrZcoLnZfFoqj+TjiYJBsmHq3urBJSEydONSOzNZQ5Np5RItvzi0r9i24UUsR33wkPb7jgfulynyvsE4BFzhix3pwY/uFDyFVVdEtZvMcrwO8bqoicYLtbagbKC40cg4WTsP7roFRARiJ4iOR4UCOY134mg84WNqi/TZ8IUZ9nqXKb8jp3yXQns1VONdRDh7QLnmvFqgGM9zoo+lUMH7qDNqj/TZ8IWWta38LQOYIXZ6lzm/JB3yXQmKoywsEAJ8IxS4b0AMn2CQLnnGj2JZa6F5O9LUnAfCNPvIUfIUqjotrTeWs+JzldVHuOy6XSuus4muFQ+Z7fwg4BrOYDQFxoQrWMVFYitxHbbeWCcmQGT8l/yip2bEmlpntmndvaDi1vWfoCvDJbJO55TTtbRxmOmxwfVPHijm9Y8g6yrC5H5LUeTtvZS0serS57tLnuOsk/1wbycILtFCIYGtw3l0LAGAWUCAhCEAYc0EaQke95PUF4pXwVtNHNG7W17cdPDz8qWUIAgzKLNBLE58tjqfF3oKjThyB+v34phXLJa/WvZbttVQ1o/PGNsaRw4tx+qte5rXaxiueSjgk/E0e5AFP3Oa15YTg8a2nQfctlaytyattYMKikglH/MjDvukWpzbZOTnE2mlG/4sex+yBclbd9CsM/NVk67+4Ac0jh+68v9EuTvE3/Of3oDJX5CsE3NNk6047jceeZ/evZmazJxuu2xu6TnH90BkrudGtZga6ofsKdrpn+rE0uPuCstS5vMnqYgx2mkBHDED90t0tioqZobDBGwDea0BAZK32vIfKO5vaIrc+GM/wBpUODB7vxfRSLk1mipYXNmvMpq3jTtQGxiHIRrd16ORSzHTRM/C0L2AA1IEOK32ynooWRwRMjYwYNa1oAA5l2gYallCABCEI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wgHBgkIBwgKCgkLDRYPDQwMDRsUFRAWIB0iIiAdHx8kKDQsJCYxJx8fLT0tMTU3Ojo6Iys/RD84QzQ5OjcBCgoKDQwNGg8PGjclHyU3Nzc3Nzc3Nzc3Nzc3Nzc3Nzc3Nzc3Nzc3Nzc3Nzc3Nzc3Nzc3Nzc3Nzc3Nzc3Nzc3N//AABEIAKAAoAMBIgACEQEDEQH/xAAcAAABBAMBAAAAAAAAAAAAAAAABQYHCAECBAP/xABMEAABAwIBBAwMBAMECwAAAAABAAIDBAURBgchMRITFEFRVGFxcoGy0RUiMzU2UnORkpOhsTJCU8EWI/BDRHThFyQmRWJjgpSzwtL/xAAbAQABBQEBAAAAAAAAAAAAAAAAAQIEBQYDB//EADERAAIBAwEFBgYBBQAAAAAAAAABAgMEEQUSITFBUQYUcZGhsRMWM1Nh4cEiIzRCUv/aAAwDAQACEQMRAD8AnFecszIhi7Ryr0TFztzyw5IXB0Mjo3BrcHMcQR47dRCAHablTjW5Y8JU/rfVVN3dW8eq/wDuH96zu+t49VfPd3oDBbHwlT+t9UeEqf1vqqnbvrePVXz3d6N31vHqr57u9AYLY+Eqf1vqjwnT+t9VU7d9bx6q+e7vWN3VvHqv57u9AYLax18LzgCuppBGIVSbderjbq+nrIqyqe6GRr9i6ZxDgNYIJw0jQrP5NXSG622CqgeHRzMD2nHWCgBWe9rBi4rkdcoAcC5NHOnlGbHYJ3QPAqpv5UOn8x3+oYnqVet31x119YeU1D+9AFsvCVP631R4Sp/W+qqdu+t49VfPd3o3fW8eqvnu70Bgtj4Sp/W+qPCVP631VTt31vHqr57u9G763j1V893egMFsfCVP631WRcoCcAVU3d9bx6q+e7vWklfXCNxFfVg4H+8P70AW/jkbIMW763SJklI6Sy0jnuLjtLNJ5gltAAdSYOeD0OuHRb22p/HUmDng9Drh0W9tqAK7LBOAxOgLKUsmmtflDbmvaHNNQ0FrtRCbKWymxy37hK22P9RnxBG2x/qM+IKedxUnFKf5TUbipOKU/wApvcs/8xU/tvzJnc5dSBttj/UZ8QQJGEgB7cTyqedxUnFKf5Te5Ydb6J7Sx9FTlrhgQYm6R7kvzDS/4fmHc5dSCuRS1mXyj2ulqLRO7TT/AMyHE62OJxHUe0FG+UVpfZbtLRO2RjHjQvdrcw6uvePMvGz3Ke0XGKupcNsjBGB1OBGGB5NR6lfwnGcVKPBkNrDwxzZ1L8bzlI6nieTT0OMYwOgvP4j1YAe9MwnAYk6ls5znuc6R2ye4lznHWTrJTpzfWXwldTVzsDqWkOJB1Pk3h1a/cudetGjTdSXBCwjtPCGltsf6jPiCNui/UZ8QU97mp+Lw/LCNzQcXh+WFR/MNP7b8yX3OXUgTbov1GfEEbbH+oz4gp73NBxeH5YWk1NBtMn8iH8J/sxwJY9oKbaWw/MR2cks5IKWkvkn9Eog8hH0QiXyT+iVoSGWsyO8yUnsWdkJeSDkd5kpPYM7IS8gQDqTBzweh1w6Le21P46kwc8HodcOi3ttQBXZbRSPhkZJE90cjCHNc04EEb4K1QgcS/kVd57xZBNV4OnikMT3DRs8MCDz4EYpeTPzYeYqj/FO7LU8FgdShGF1OMeGS1ovNNNghC56SshqzO2IgvglMUjcdLSP8iCoijJptcjruEDL6y+FLRuiBuNVR4vbgNLmfmH79SigEEYjUVPyiDLOzeBry/am4UtQTJBwAfmb1H6ELTaFebS+BLlvRBuqf+6ESGKSeaOGFpfLI4NY0b7idCmqwWuOzWmCijwJaMZHD87zrP9bwCZWbWy7bO+71DPEixjpsd9xHjO6gcOsqRVH12825qhF7lxH2tPC22CFyur4G3RltDsah0Dpy31WBwGnnJ+hXUqGUJQxtc95LTT4AmVnHvdbbxSUVDIYRUNc+SRv4sAQMAd7Wnqo4zqecbb7CTtNVlo0Izu4qSzx9jhcvFPcMgDAADUFrL5J/RK3Wkvkn9ErblWWsyO8yUnsGdkJeSDkd5kpPYM7IS8gQDqTBzweh1w6Le21P46kwc8HodcOi3ttQBXZCEIHEm5sPMVT/AIp3ZangmlmyhkZk9I+Rpa2aoc6Mn8wwAx5sQU7Vg9Uad3Px/gtaH00AUa0978C5eXHb34Uc9RsJsToboGD+r7EqSgoYyuY5uU9yD2kYzbIAjWCBp5lN0OnCrKpTnwaOd1JxSaJnSPlTZGX21mn2TWTsds4ZD+R3+YJSXm+vnhG3bhqH41VIMMSdL4949Wo9XCnYq6pGrZXGFxR1i1VhlnPb6OG30UFHTDCKFga3hPKeU6Si4VkFvopauqdsYYm7J3CeQcpXQo2zj3vdNWLTA4GGAh05B/FJvN6vueRdbK2le3GHw4sSrNU4GchLhPdMtKutqvKS0khwGpo2cYDRyAaFJCjHNhFI6/1Ewa4xspHNc/DQCXsIHPoKk5d9bUVc4jySGW2djLBRxnU85W32EnaapHUc51Gu3fbX7E7HapBjhox2Q0JNE/zF4P2C6+mMhaS+Sf0St1pL5J/RK2pWFrMjvMlJ7BnZCXkg5HeZKT2DOyEvIEA6kwc8HodcOi3ttT+OpMHPB6HXDot7bUAV2XfYIIqm90MFRGJIpJ2tex2pw4CuBetLUS0lTFUwO2MsTg5hwxwITZpuLSHLiid2MbGxrGNaxrRgGtGAHMFlRH/Gt/44PlN7kfxpf+OD5Te5ZR6Bct5cl6lgruC5EuJpZyqWndYHVZhjNTHJGxsuHjBpdpGPAmh/Gl/44PlN7lyXPKS7XSkdSV1SJIXOa4tEYGkHEbyk2ej3FvWjUclhcRlS5hOLWDmstyltFzhroNcZ8ZvrtOtv9cAU10lVDW0sNVTPD4ZmhzHDfBUDpWtmUl1tdKKWiqthCHFwaWB2GOvWp+p6b3tRcHiS9jjQrfD3MlDKm9NsdokqW4Gof4kDTvuO/wAwGnqUMvc5znPe4ue4lznO1uJ1kruu13rrxLHJcJ9tdE0tZ4oAGJxOrmHuXCuunWKtKWy97fEbWq/ElkmvJylp6SyUbaaFkQdCxztiMNk4gEk8JSkohgyxvsEEcMVW0RxtDWjamnADQN5b/wAbZQccb8lvcqWtodzUqOe0t/iSo3UIpLBLa5LnRUlfRvhrYI54wC4NeMcDhrHAeVRf/G2UHHG/Jb3LDstb8WkGsbgRgf5Te5JT0O5pzUlJbvEJXUGsYG3ES6JhJxJaD9ES+Sf0StmtDWho1AYLWXyT+iVqyvLWZHeZKT2DOyEvJByO8yUnsGdkJeQIB1Jg54PQ64dFvban8dSYOeD0OuHRb22oArshCU8mSBlFbSSAN0NTZy2YtjkstITMD6p9yMDwH3KftWgrCzr7Qr7fr+ib3P8AJAWB4D7lnYn1T7lPi2Z+NuvWEq7Qpv6fr+gdpjmQAhB0kk4azp4ULRLgQnxBGGOpCcOQJ/2rouaTsOTKs/h05TxwWRYrLwN7A8B9yMDwH3KfULP/ADEvt+v6Jnc/yQFgeA+5GB9U+5T6sP8AJv04eKfslj2gUml8P1/QjtMLOSA1pL5J/RKxB5CPoj7LMvkn9ErRkItZkd5kpPYM7IS8kHI7zJSewZ2Ql5AgHUmDng9Drh0W9tqfx1Jg54PQ64dFvbagCuyAcNOJHMhCBxLGb6vnrsn/APWpHSPglMQeTiS3AEYnkxw6k5Uz82HmKp/xTuy1PBYLU4qN3NJcy2oPNNAmXnMuNVSUlJTU0r4m1DnbYWHAuAA0Y8GlPRMDOr/uznl/9V00iKleQyuvsNuHimxgoQhbkqwWWucwhzHuY4HQ5pwI5isIQBMmR9dNcsnKOqqnF8pDmOedbti4txPKcEspuZvfRKjH/FL/AOV6ca8+vYqNzUS6st6TzBAmHnQuNTA6ioYJnxxSse+TYHAvwIAB5NafijjOp5xtvsJO01S9FipXkU119jnctqnuGStJfJv6JW60l8k/olbYqy1mR3mSk9gzshLyQcjvMlJ7BnZCXkCAdSYOeD0OuHRb22p/JjZ3IXS5G3PYjHYw7M8zSCfoCgCuKEIQOJJzWyh1rrYcfGZUB3UWjuT0UP5G3ptku+2Tkiknbtc+H5dOh3V9ieBS9G9ksbZInNexwxa5pxBHCCsbrVvKncupykWVtNOGDZIGWOT7r9QMbA9rKqB2yiL8di7HQWnvS+hVdCvOhUVSHFHeUVJYZB9dZ7lb3EVlDPFhrdsdk33jEJO26L9RnxBWBxI1IOnXrWgh2i3f1U/Uhuz6MgBj2SODY3Bzjqa04k9SW7Tkvd7o8bVSSQxHXNUNLGj36T1BTIDhoGgciE2p2hk1/bhh/lixtFzZx2e3R2m2QUMLiWwt2OJ1uOsnrJK7EIWenNzk5S4smJJLCBRpnRla69UcIOmKmLj/ANTj/wDKkOvraa3Ur6qslbFCzW5x18g4SoZvtzfeLrPXPbsBI7BjPVYNDR7v3V7oNvJ1nWa3Je5Fu5rZ2TgWkvkn9ErdayNLmOa0YucCAOFawri1eR3mSk9gzshLyRclYnQ2emY4YFsTQRy4JaQICTr3RMrqGWCRuyY9pa4cIOgpRWHDEYIAqVlBZp7Ddqi3VDHDanfy3HU9n5XD+taTlZDL/Imlyko96KqjBMM4biWHgPC074UAX2yV9hrTSXKAxuJ8R4HiyDhaf21oFE7fxSrZcoLnZfFoqj+TjiYJBsmHq3urBJSEydONSOzNZQ5Np5RItvzi0r9i24UUsR33wkPb7jgfulynyvsE4BFzhix3pwY/uFDyFVVdEtZvMcrwO8bqoicYLtbagbKC40cg4WTsP7roFRARiJ4iOR4UCOY134mg84WNqi/TZ8IUZ9nqXKb8jp3yXQns1VONdRDh7QLnmvFqgGM9zoo+lUMH7qDNqj/TZ8IWWta38LQOYIXZ6lzm/JB3yXQmKoywsEAJ8IxS4b0AMn2CQLnnGj2JZa6F5O9LUnAfCNPvIUfIUqjotrTeWs+JzldVHuOy6XSuus4muFQ+Z7fwg4BrOYDQFxoQrWMVFYitxHbbeWCcmQGT8l/yip2bEmlpntmndvaDi1vWfoCvDJbJO55TTtbRxmOmxwfVPHijm9Y8g6yrC5H5LUeTtvZS0serS57tLnuOsk/1wbycILtFCIYGtw3l0LAGAWUCAhCEAYc0EaQke95PUF4pXwVtNHNG7W17cdPDz8qWUIAgzKLNBLE58tjqfF3oKjThyB+v34phXLJa/WvZbttVQ1o/PGNsaRw4tx+qte5rXaxiueSjgk/E0e5AFP3Oa15YTg8a2nQfctlaytyattYMKikglH/MjDvukWpzbZOTnE2mlG/4sex+yBclbd9CsM/NVk67+4Ac0jh+68v9EuTvE3/Of3oDJX5CsE3NNk6047jceeZ/evZmazJxuu2xu6TnH90BkrudGtZga6ofsKdrpn+rE0uPuCstS5vMnqYgx2mkBHDED90t0tioqZobDBGwDea0BAZK32vIfKO5vaIrc+GM/wBpUODB7vxfRSLk1mipYXNmvMpq3jTtQGxiHIRrd16ORSzHTRM/C0L2AA1IEOK32ynooWRwRMjYwYNa1oAA5l2gYallCABCEIA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3" name="Picture 5" descr="C:\Users\Nguyen\Desktop\mizzou_logo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2"/>
            <a:ext cx="612774" cy="612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685800" y="612776"/>
            <a:ext cx="8077200" cy="0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 txBox="1">
            <a:spLocks/>
          </p:cNvSpPr>
          <p:nvPr/>
        </p:nvSpPr>
        <p:spPr>
          <a:xfrm>
            <a:off x="961644" y="7937"/>
            <a:ext cx="8182356" cy="604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smtClean="0"/>
              <a:t>Summary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0100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1644" y="7937"/>
            <a:ext cx="7191756" cy="604839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Problem Formulation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6096000"/>
          </a:xfrm>
        </p:spPr>
        <p:txBody>
          <a:bodyPr>
            <a:normAutofit/>
          </a:bodyPr>
          <a:lstStyle/>
          <a:p>
            <a:r>
              <a:rPr lang="en-US" dirty="0" smtClean="0"/>
              <a:t>Problem formulation</a:t>
            </a:r>
          </a:p>
          <a:p>
            <a:pPr lvl="1"/>
            <a:r>
              <a:rPr lang="en-US" dirty="0"/>
              <a:t>Input: a set of predicted models of a protein</a:t>
            </a:r>
          </a:p>
          <a:p>
            <a:pPr lvl="1"/>
            <a:r>
              <a:rPr lang="en-US" dirty="0"/>
              <a:t>Output: classify into two classes: </a:t>
            </a:r>
          </a:p>
          <a:p>
            <a:pPr lvl="2"/>
            <a:r>
              <a:rPr lang="en-US" dirty="0" smtClean="0"/>
              <a:t>Good </a:t>
            </a:r>
            <a:r>
              <a:rPr lang="en-US" dirty="0"/>
              <a:t>(near-native) </a:t>
            </a:r>
          </a:p>
          <a:p>
            <a:pPr lvl="2"/>
            <a:r>
              <a:rPr lang="en-US" dirty="0" smtClean="0"/>
              <a:t>Bad</a:t>
            </a:r>
          </a:p>
          <a:p>
            <a:r>
              <a:rPr lang="en-US" dirty="0" smtClean="0"/>
              <a:t>Goal</a:t>
            </a:r>
          </a:p>
          <a:p>
            <a:pPr lvl="1"/>
            <a:r>
              <a:rPr lang="en-US" dirty="0" smtClean="0"/>
              <a:t>Improve the accuracy of single model QA classification</a:t>
            </a:r>
          </a:p>
          <a:p>
            <a:r>
              <a:rPr lang="en-US" dirty="0" smtClean="0"/>
              <a:t>Proposed Solution</a:t>
            </a:r>
            <a:endParaRPr lang="en-US" dirty="0"/>
          </a:p>
          <a:p>
            <a:pPr lvl="1"/>
            <a:r>
              <a:rPr lang="en-US" dirty="0" smtClean="0"/>
              <a:t>Single model QA</a:t>
            </a:r>
          </a:p>
          <a:p>
            <a:pPr lvl="1"/>
            <a:r>
              <a:rPr lang="en-US" dirty="0" smtClean="0"/>
              <a:t>Deep Learning techniques for feature extraction</a:t>
            </a:r>
            <a:endParaRPr lang="en-US" dirty="0"/>
          </a:p>
          <a:p>
            <a:pPr lvl="1"/>
            <a:r>
              <a:rPr lang="en-US" dirty="0"/>
              <a:t>Distance </a:t>
            </a:r>
            <a:r>
              <a:rPr lang="en-US" dirty="0" smtClean="0"/>
              <a:t>matrix (DM) </a:t>
            </a:r>
            <a:r>
              <a:rPr lang="en-US" dirty="0"/>
              <a:t>to represent protein 3D </a:t>
            </a:r>
            <a:r>
              <a:rPr lang="en-US" dirty="0" smtClean="0"/>
              <a:t>model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sz="2000" dirty="0"/>
          </a:p>
        </p:txBody>
      </p:sp>
      <p:sp>
        <p:nvSpPr>
          <p:cNvPr id="4" name="AutoShape 2" descr="data:image/jpeg;base64,/9j/4AAQSkZJRgABAQAAAQABAAD/2wCEAAkGBwgHBgkIBwgKCgkLDRYPDQwMDRsUFRAWIB0iIiAdHx8kKDQsJCYxJx8fLT0tMTU3Ojo6Iys/RD84QzQ5OjcBCgoKDQwNGg8PGjclHyU3Nzc3Nzc3Nzc3Nzc3Nzc3Nzc3Nzc3Nzc3Nzc3Nzc3Nzc3Nzc3Nzc3Nzc3Nzc3Nzc3N//AABEIAKAAoAMBIgACEQEDEQH/xAAcAAABBAMBAAAAAAAAAAAAAAAABQYHCAECBAP/xABMEAABAwIBBAwMBAMECwAAAAABAAIDBAURBgchMRITFEFRVGFxcoGy0RUiMzU2UnORkpOhsTJCU8EWI/BDRHThFyQmRWJjgpSzwtL/xAAbAQABBQEBAAAAAAAAAAAAAAAAAQIEBQYDB//EADERAAIBAwEFBgYBBQAAAAAAAAABAgMEEQUSITFBUQYUcZGhsRMWM1Nh4cEiIzRCUv/aAAwDAQACEQMRAD8AnFecszIhi7Ryr0TFztzyw5IXB0Mjo3BrcHMcQR47dRCAHablTjW5Y8JU/rfVVN3dW8eq/wDuH96zu+t49VfPd3oDBbHwlT+t9UeEqf1vqqnbvrePVXz3d6N31vHqr57u9AYLY+Eqf1vqjwnT+t9VU7d9bx6q+e7vWN3VvHqv57u9AYLax18LzgCuppBGIVSbderjbq+nrIqyqe6GRr9i6ZxDgNYIJw0jQrP5NXSG622CqgeHRzMD2nHWCgBWe9rBi4rkdcoAcC5NHOnlGbHYJ3QPAqpv5UOn8x3+oYnqVet31x119YeU1D+9AFsvCVP631R4Sp/W+qqdu+t49VfPd3o3fW8eqvnu70Bgtj4Sp/W+qPCVP631VTt31vHqr57u9G763j1V893egMFsfCVP631WRcoCcAVU3d9bx6q+e7vWklfXCNxFfVg4H+8P70AW/jkbIMW763SJklI6Sy0jnuLjtLNJ5gltAAdSYOeD0OuHRb22p/HUmDng9Drh0W9tqAK7LBOAxOgLKUsmmtflDbmvaHNNQ0FrtRCbKWymxy37hK22P9RnxBG2x/qM+IKedxUnFKf5TUbipOKU/wApvcs/8xU/tvzJnc5dSBttj/UZ8QQJGEgB7cTyqedxUnFKf5Te5Ydb6J7Sx9FTlrhgQYm6R7kvzDS/4fmHc5dSCuRS1mXyj2ulqLRO7TT/AMyHE62OJxHUe0FG+UVpfZbtLRO2RjHjQvdrcw6uvePMvGz3Ke0XGKupcNsjBGB1OBGGB5NR6lfwnGcVKPBkNrDwxzZ1L8bzlI6nieTT0OMYwOgvP4j1YAe9MwnAYk6ls5znuc6R2ye4lznHWTrJTpzfWXwldTVzsDqWkOJB1Pk3h1a/cudetGjTdSXBCwjtPCGltsf6jPiCNui/UZ8QU97mp+Lw/LCNzQcXh+WFR/MNP7b8yX3OXUgTbov1GfEEbbH+oz4gp73NBxeH5YWk1NBtMn8iH8J/sxwJY9oKbaWw/MR2cks5IKWkvkn9Eog8hH0QiXyT+iVoSGWsyO8yUnsWdkJeSDkd5kpPYM7IS8gQDqTBzweh1w6Le21P46kwc8HodcOi3ttQBXZbRSPhkZJE90cjCHNc04EEb4K1QgcS/kVd57xZBNV4OnikMT3DRs8MCDz4EYpeTPzYeYqj/FO7LU8FgdShGF1OMeGS1ovNNNghC56SshqzO2IgvglMUjcdLSP8iCoijJptcjruEDL6y+FLRuiBuNVR4vbgNLmfmH79SigEEYjUVPyiDLOzeBry/am4UtQTJBwAfmb1H6ELTaFebS+BLlvRBuqf+6ESGKSeaOGFpfLI4NY0b7idCmqwWuOzWmCijwJaMZHD87zrP9bwCZWbWy7bO+71DPEixjpsd9xHjO6gcOsqRVH12825qhF7lxH2tPC22CFyur4G3RltDsah0Dpy31WBwGnnJ+hXUqGUJQxtc95LTT4AmVnHvdbbxSUVDIYRUNc+SRv4sAQMAd7Wnqo4zqecbb7CTtNVlo0Izu4qSzx9jhcvFPcMgDAADUFrL5J/RK3Wkvkn9ErblWWsyO8yUnsGdkJeSDkd5kpPYM7IS8gQDqTBzweh1w6Le21P46kwc8HodcOi3ttQBXZCEIHEm5sPMVT/AIp3ZangmlmyhkZk9I+Rpa2aoc6Mn8wwAx5sQU7Vg9Uad3Px/gtaH00AUa0978C5eXHb34Uc9RsJsToboGD+r7EqSgoYyuY5uU9yD2kYzbIAjWCBp5lN0OnCrKpTnwaOd1JxSaJnSPlTZGX21mn2TWTsds4ZD+R3+YJSXm+vnhG3bhqH41VIMMSdL4949Wo9XCnYq6pGrZXGFxR1i1VhlnPb6OG30UFHTDCKFga3hPKeU6Si4VkFvopauqdsYYm7J3CeQcpXQo2zj3vdNWLTA4GGAh05B/FJvN6vueRdbK2le3GHw4sSrNU4GchLhPdMtKutqvKS0khwGpo2cYDRyAaFJCjHNhFI6/1Ewa4xspHNc/DQCXsIHPoKk5d9bUVc4jySGW2djLBRxnU85W32EnaapHUc51Gu3fbX7E7HapBjhox2Q0JNE/zF4P2C6+mMhaS+Sf0St1pL5J/RK2pWFrMjvMlJ7BnZCXkg5HeZKT2DOyEvIEA6kwc8HodcOi3ttT+OpMHPB6HXDot7bUAV2XfYIIqm90MFRGJIpJ2tex2pw4CuBetLUS0lTFUwO2MsTg5hwxwITZpuLSHLiid2MbGxrGNaxrRgGtGAHMFlRH/Gt/44PlN7kfxpf+OD5Te5ZR6Bct5cl6lgruC5EuJpZyqWndYHVZhjNTHJGxsuHjBpdpGPAmh/Gl/44PlN7lyXPKS7XSkdSV1SJIXOa4tEYGkHEbyk2ej3FvWjUclhcRlS5hOLWDmstyltFzhroNcZ8ZvrtOtv9cAU10lVDW0sNVTPD4ZmhzHDfBUDpWtmUl1tdKKWiqthCHFwaWB2GOvWp+p6b3tRcHiS9jjQrfD3MlDKm9NsdokqW4Gof4kDTvuO/wAwGnqUMvc5znPe4ue4lznO1uJ1kruu13rrxLHJcJ9tdE0tZ4oAGJxOrmHuXCuunWKtKWy97fEbWq/ElkmvJylp6SyUbaaFkQdCxztiMNk4gEk8JSkohgyxvsEEcMVW0RxtDWjamnADQN5b/wAbZQccb8lvcqWtodzUqOe0t/iSo3UIpLBLa5LnRUlfRvhrYI54wC4NeMcDhrHAeVRf/G2UHHG/Jb3LDstb8WkGsbgRgf5Te5JT0O5pzUlJbvEJXUGsYG3ES6JhJxJaD9ES+Sf0StmtDWho1AYLWXyT+iVqyvLWZHeZKT2DOyEvJByO8yUnsGdkJeQIB1Jg54PQ64dFvban8dSYOeD0OuHRb22oArshCU8mSBlFbSSAN0NTZy2YtjkstITMD6p9yMDwH3KftWgrCzr7Qr7fr+ib3P8AJAWB4D7lnYn1T7lPi2Z+NuvWEq7Qpv6fr+gdpjmQAhB0kk4azp4ULRLgQnxBGGOpCcOQJ/2rouaTsOTKs/h05TxwWRYrLwN7A8B9yMDwH3KfULP/ADEvt+v6Jnc/yQFgeA+5GB9U+5T6sP8AJv04eKfslj2gUml8P1/QjtMLOSA1pL5J/RKxB5CPoj7LMvkn9ErRkItZkd5kpPYM7IS8kHI7zJSewZ2Ql5AgHUmDng9Drh0W9tqfx1Jg54PQ64dFvbagCuyAcNOJHMhCBxLGb6vnrsn/APWpHSPglMQeTiS3AEYnkxw6k5Uz82HmKp/xTuy1PBYLU4qN3NJcy2oPNNAmXnMuNVSUlJTU0r4m1DnbYWHAuAA0Y8GlPRMDOr/uznl/9V00iKleQyuvsNuHimxgoQhbkqwWWucwhzHuY4HQ5pwI5isIQBMmR9dNcsnKOqqnF8pDmOedbti4txPKcEspuZvfRKjH/FL/AOV6ca8+vYqNzUS6st6TzBAmHnQuNTA6ioYJnxxSse+TYHAvwIAB5NafijjOp5xtvsJO01S9FipXkU119jnctqnuGStJfJv6JW60l8k/olbYqy1mR3mSk9gzshLyQcjvMlJ7BnZCXkCAdSYOeD0OuHRb22p/JjZ3IXS5G3PYjHYw7M8zSCfoCgCuKEIQOJJzWyh1rrYcfGZUB3UWjuT0UP5G3ptku+2Tkiknbtc+H5dOh3V9ieBS9G9ksbZInNexwxa5pxBHCCsbrVvKncupykWVtNOGDZIGWOT7r9QMbA9rKqB2yiL8di7HQWnvS+hVdCvOhUVSHFHeUVJYZB9dZ7lb3EVlDPFhrdsdk33jEJO26L9RnxBWBxI1IOnXrWgh2i3f1U/Uhuz6MgBj2SODY3Bzjqa04k9SW7Tkvd7o8bVSSQxHXNUNLGj36T1BTIDhoGgciE2p2hk1/bhh/lixtFzZx2e3R2m2QUMLiWwt2OJ1uOsnrJK7EIWenNzk5S4smJJLCBRpnRla69UcIOmKmLj/ANTj/wDKkOvraa3Ur6qslbFCzW5x18g4SoZvtzfeLrPXPbsBI7BjPVYNDR7v3V7oNvJ1nWa3Je5Fu5rZ2TgWkvkn9ErdayNLmOa0YucCAOFawri1eR3mSk9gzshLyRclYnQ2emY4YFsTQRy4JaQICTr3RMrqGWCRuyY9pa4cIOgpRWHDEYIAqVlBZp7Ddqi3VDHDanfy3HU9n5XD+taTlZDL/Imlyko96KqjBMM4biWHgPC074UAX2yV9hrTSXKAxuJ8R4HiyDhaf21oFE7fxSrZcoLnZfFoqj+TjiYJBsmHq3urBJSEydONSOzNZQ5Np5RItvzi0r9i24UUsR33wkPb7jgfulynyvsE4BFzhix3pwY/uFDyFVVdEtZvMcrwO8bqoicYLtbagbKC40cg4WTsP7roFRARiJ4iOR4UCOY134mg84WNqi/TZ8IUZ9nqXKb8jp3yXQns1VONdRDh7QLnmvFqgGM9zoo+lUMH7qDNqj/TZ8IWWta38LQOYIXZ6lzm/JB3yXQmKoywsEAJ8IxS4b0AMn2CQLnnGj2JZa6F5O9LUnAfCNPvIUfIUqjotrTeWs+JzldVHuOy6XSuus4muFQ+Z7fwg4BrOYDQFxoQrWMVFYitxHbbeWCcmQGT8l/yip2bEmlpntmndvaDi1vWfoCvDJbJO55TTtbRxmOmxwfVPHijm9Y8g6yrC5H5LUeTtvZS0serS57tLnuOsk/1wbycILtFCIYGtw3l0LAGAWUCAhCEAYc0EaQke95PUF4pXwVtNHNG7W17cdPDz8qWUIAgzKLNBLE58tjqfF3oKjThyB+v34phXLJa/WvZbttVQ1o/PGNsaRw4tx+qte5rXaxiueSjgk/E0e5AFP3Oa15YTg8a2nQfctlaytyattYMKikglH/MjDvukWpzbZOTnE2mlG/4sex+yBclbd9CsM/NVk67+4Ac0jh+68v9EuTvE3/Of3oDJX5CsE3NNk6047jceeZ/evZmazJxuu2xu6TnH90BkrudGtZga6ofsKdrpn+rE0uPuCstS5vMnqYgx2mkBHDED90t0tioqZobDBGwDea0BAZK32vIfKO5vaIrc+GM/wBpUODB7vxfRSLk1mipYXNmvMpq3jTtQGxiHIRrd16ORSzHTRM/C0L2AA1IEOK32ynooWRwRMjYwYNa1oAA5l2gYallCABCEI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wgHBgkIBwgKCgkLDRYPDQwMDRsUFRAWIB0iIiAdHx8kKDQsJCYxJx8fLT0tMTU3Ojo6Iys/RD84QzQ5OjcBCgoKDQwNGg8PGjclHyU3Nzc3Nzc3Nzc3Nzc3Nzc3Nzc3Nzc3Nzc3Nzc3Nzc3Nzc3Nzc3Nzc3Nzc3Nzc3Nzc3N//AABEIAKAAoAMBIgACEQEDEQH/xAAcAAABBAMBAAAAAAAAAAAAAAAABQYHCAECBAP/xABMEAABAwIBBAwMBAMECwAAAAABAAIDBAURBgchMRITFEFRVGFxcoGy0RUiMzU2UnORkpOhsTJCU8EWI/BDRHThFyQmRWJjgpSzwtL/xAAbAQABBQEBAAAAAAAAAAAAAAAAAQIEBQYDB//EADERAAIBAwEFBgYBBQAAAAAAAAABAgMEEQUSITFBUQYUcZGhsRMWM1Nh4cEiIzRCUv/aAAwDAQACEQMRAD8AnFecszIhi7Ryr0TFztzyw5IXB0Mjo3BrcHMcQR47dRCAHablTjW5Y8JU/rfVVN3dW8eq/wDuH96zu+t49VfPd3oDBbHwlT+t9UeEqf1vqqnbvrePVXz3d6N31vHqr57u9AYLY+Eqf1vqjwnT+t9VU7d9bx6q+e7vWN3VvHqv57u9AYLax18LzgCuppBGIVSbderjbq+nrIqyqe6GRr9i6ZxDgNYIJw0jQrP5NXSG622CqgeHRzMD2nHWCgBWe9rBi4rkdcoAcC5NHOnlGbHYJ3QPAqpv5UOn8x3+oYnqVet31x119YeU1D+9AFsvCVP631R4Sp/W+qqdu+t49VfPd3o3fW8eqvnu70Bgtj4Sp/W+qPCVP631VTt31vHqr57u9G763j1V893egMFsfCVP631WRcoCcAVU3d9bx6q+e7vWklfXCNxFfVg4H+8P70AW/jkbIMW763SJklI6Sy0jnuLjtLNJ5gltAAdSYOeD0OuHRb22p/HUmDng9Drh0W9tqAK7LBOAxOgLKUsmmtflDbmvaHNNQ0FrtRCbKWymxy37hK22P9RnxBG2x/qM+IKedxUnFKf5TUbipOKU/wApvcs/8xU/tvzJnc5dSBttj/UZ8QQJGEgB7cTyqedxUnFKf5Te5Ydb6J7Sx9FTlrhgQYm6R7kvzDS/4fmHc5dSCuRS1mXyj2ulqLRO7TT/AMyHE62OJxHUe0FG+UVpfZbtLRO2RjHjQvdrcw6uvePMvGz3Ke0XGKupcNsjBGB1OBGGB5NR6lfwnGcVKPBkNrDwxzZ1L8bzlI6nieTT0OMYwOgvP4j1YAe9MwnAYk6ls5znuc6R2ye4lznHWTrJTpzfWXwldTVzsDqWkOJB1Pk3h1a/cudetGjTdSXBCwjtPCGltsf6jPiCNui/UZ8QU97mp+Lw/LCNzQcXh+WFR/MNP7b8yX3OXUgTbov1GfEEbbH+oz4gp73NBxeH5YWk1NBtMn8iH8J/sxwJY9oKbaWw/MR2cks5IKWkvkn9Eog8hH0QiXyT+iVoSGWsyO8yUnsWdkJeSDkd5kpPYM7IS8gQDqTBzweh1w6Le21P46kwc8HodcOi3ttQBXZbRSPhkZJE90cjCHNc04EEb4K1QgcS/kVd57xZBNV4OnikMT3DRs8MCDz4EYpeTPzYeYqj/FO7LU8FgdShGF1OMeGS1ovNNNghC56SshqzO2IgvglMUjcdLSP8iCoijJptcjruEDL6y+FLRuiBuNVR4vbgNLmfmH79SigEEYjUVPyiDLOzeBry/am4UtQTJBwAfmb1H6ELTaFebS+BLlvRBuqf+6ESGKSeaOGFpfLI4NY0b7idCmqwWuOzWmCijwJaMZHD87zrP9bwCZWbWy7bO+71DPEixjpsd9xHjO6gcOsqRVH12825qhF7lxH2tPC22CFyur4G3RltDsah0Dpy31WBwGnnJ+hXUqGUJQxtc95LTT4AmVnHvdbbxSUVDIYRUNc+SRv4sAQMAd7Wnqo4zqecbb7CTtNVlo0Izu4qSzx9jhcvFPcMgDAADUFrL5J/RK3Wkvkn9ErblWWsyO8yUnsGdkJeSDkd5kpPYM7IS8gQDqTBzweh1w6Le21P46kwc8HodcOi3ttQBXZCEIHEm5sPMVT/AIp3ZangmlmyhkZk9I+Rpa2aoc6Mn8wwAx5sQU7Vg9Uad3Px/gtaH00AUa0978C5eXHb34Uc9RsJsToboGD+r7EqSgoYyuY5uU9yD2kYzbIAjWCBp5lN0OnCrKpTnwaOd1JxSaJnSPlTZGX21mn2TWTsds4ZD+R3+YJSXm+vnhG3bhqH41VIMMSdL4949Wo9XCnYq6pGrZXGFxR1i1VhlnPb6OG30UFHTDCKFga3hPKeU6Si4VkFvopauqdsYYm7J3CeQcpXQo2zj3vdNWLTA4GGAh05B/FJvN6vueRdbK2le3GHw4sSrNU4GchLhPdMtKutqvKS0khwGpo2cYDRyAaFJCjHNhFI6/1Ewa4xspHNc/DQCXsIHPoKk5d9bUVc4jySGW2djLBRxnU85W32EnaapHUc51Gu3fbX7E7HapBjhox2Q0JNE/zF4P2C6+mMhaS+Sf0St1pL5J/RK2pWFrMjvMlJ7BnZCXkg5HeZKT2DOyEvIEA6kwc8HodcOi3ttT+OpMHPB6HXDot7bUAV2XfYIIqm90MFRGJIpJ2tex2pw4CuBetLUS0lTFUwO2MsTg5hwxwITZpuLSHLiid2MbGxrGNaxrRgGtGAHMFlRH/Gt/44PlN7kfxpf+OD5Te5ZR6Bct5cl6lgruC5EuJpZyqWndYHVZhjNTHJGxsuHjBpdpGPAmh/Gl/44PlN7lyXPKS7XSkdSV1SJIXOa4tEYGkHEbyk2ej3FvWjUclhcRlS5hOLWDmstyltFzhroNcZ8ZvrtOtv9cAU10lVDW0sNVTPD4ZmhzHDfBUDpWtmUl1tdKKWiqthCHFwaWB2GOvWp+p6b3tRcHiS9jjQrfD3MlDKm9NsdokqW4Gof4kDTvuO/wAwGnqUMvc5znPe4ue4lznO1uJ1kruu13rrxLHJcJ9tdE0tZ4oAGJxOrmHuXCuunWKtKWy97fEbWq/ElkmvJylp6SyUbaaFkQdCxztiMNk4gEk8JSkohgyxvsEEcMVW0RxtDWjamnADQN5b/wAbZQccb8lvcqWtodzUqOe0t/iSo3UIpLBLa5LnRUlfRvhrYI54wC4NeMcDhrHAeVRf/G2UHHG/Jb3LDstb8WkGsbgRgf5Te5JT0O5pzUlJbvEJXUGsYG3ES6JhJxJaD9ES+Sf0StmtDWho1AYLWXyT+iVqyvLWZHeZKT2DOyEvJByO8yUnsGdkJeQIB1Jg54PQ64dFvban8dSYOeD0OuHRb22oArshCU8mSBlFbSSAN0NTZy2YtjkstITMD6p9yMDwH3KftWgrCzr7Qr7fr+ib3P8AJAWB4D7lnYn1T7lPi2Z+NuvWEq7Qpv6fr+gdpjmQAhB0kk4azp4ULRLgQnxBGGOpCcOQJ/2rouaTsOTKs/h05TxwWRYrLwN7A8B9yMDwH3KfULP/ADEvt+v6Jnc/yQFgeA+5GB9U+5T6sP8AJv04eKfslj2gUml8P1/QjtMLOSA1pL5J/RKxB5CPoj7LMvkn9ErRkItZkd5kpPYM7IS8kHI7zJSewZ2Ql5AgHUmDng9Drh0W9tqfx1Jg54PQ64dFvbagCuyAcNOJHMhCBxLGb6vnrsn/APWpHSPglMQeTiS3AEYnkxw6k5Uz82HmKp/xTuy1PBYLU4qN3NJcy2oPNNAmXnMuNVSUlJTU0r4m1DnbYWHAuAA0Y8GlPRMDOr/uznl/9V00iKleQyuvsNuHimxgoQhbkqwWWucwhzHuY4HQ5pwI5isIQBMmR9dNcsnKOqqnF8pDmOedbti4txPKcEspuZvfRKjH/FL/AOV6ca8+vYqNzUS6st6TzBAmHnQuNTA6ioYJnxxSse+TYHAvwIAB5NafijjOp5xtvsJO01S9FipXkU119jnctqnuGStJfJv6JW60l8k/olbYqy1mR3mSk9gzshLyQcjvMlJ7BnZCXkCAdSYOeD0OuHRb22p/JjZ3IXS5G3PYjHYw7M8zSCfoCgCuKEIQOJJzWyh1rrYcfGZUB3UWjuT0UP5G3ptku+2Tkiknbtc+H5dOh3V9ieBS9G9ksbZInNexwxa5pxBHCCsbrVvKncupykWVtNOGDZIGWOT7r9QMbA9rKqB2yiL8di7HQWnvS+hVdCvOhUVSHFHeUVJYZB9dZ7lb3EVlDPFhrdsdk33jEJO26L9RnxBWBxI1IOnXrWgh2i3f1U/Uhuz6MgBj2SODY3Bzjqa04k9SW7Tkvd7o8bVSSQxHXNUNLGj36T1BTIDhoGgciE2p2hk1/bhh/lixtFzZx2e3R2m2QUMLiWwt2OJ1uOsnrJK7EIWenNzk5S4smJJLCBRpnRla69UcIOmKmLj/ANTj/wDKkOvraa3Ur6qslbFCzW5x18g4SoZvtzfeLrPXPbsBI7BjPVYNDR7v3V7oNvJ1nWa3Je5Fu5rZ2TgWkvkn9ErdayNLmOa0YucCAOFawri1eR3mSk9gzshLyRclYnQ2emY4YFsTQRy4JaQICTr3RMrqGWCRuyY9pa4cIOgpRWHDEYIAqVlBZp7Ddqi3VDHDanfy3HU9n5XD+taTlZDL/Imlyko96KqjBMM4biWHgPC074UAX2yV9hrTSXKAxuJ8R4HiyDhaf21oFE7fxSrZcoLnZfFoqj+TjiYJBsmHq3urBJSEydONSOzNZQ5Np5RItvzi0r9i24UUsR33wkPb7jgfulynyvsE4BFzhix3pwY/uFDyFVVdEtZvMcrwO8bqoicYLtbagbKC40cg4WTsP7roFRARiJ4iOR4UCOY134mg84WNqi/TZ8IUZ9nqXKb8jp3yXQns1VONdRDh7QLnmvFqgGM9zoo+lUMH7qDNqj/TZ8IWWta38LQOYIXZ6lzm/JB3yXQmKoywsEAJ8IxS4b0AMn2CQLnnGj2JZa6F5O9LUnAfCNPvIUfIUqjotrTeWs+JzldVHuOy6XSuus4muFQ+Z7fwg4BrOYDQFxoQrWMVFYitxHbbeWCcmQGT8l/yip2bEmlpntmndvaDi1vWfoCvDJbJO55TTtbRxmOmxwfVPHijm9Y8g6yrC5H5LUeTtvZS0serS57tLnuOsk/1wbycILtFCIYGtw3l0LAGAWUCAhCEAYc0EaQke95PUF4pXwVtNHNG7W17cdPDz8qWUIAgzKLNBLE58tjqfF3oKjThyB+v34phXLJa/WvZbttVQ1o/PGNsaRw4tx+qte5rXaxiueSjgk/E0e5AFP3Oa15YTg8a2nQfctlaytyattYMKikglH/MjDvukWpzbZOTnE2mlG/4sex+yBclbd9CsM/NVk67+4Ac0jh+68v9EuTvE3/Of3oDJX5CsE3NNk6047jceeZ/evZmazJxuu2xu6TnH90BkrudGtZga6ofsKdrpn+rE0uPuCstS5vMnqYgx2mkBHDED90t0tioqZobDBGwDea0BAZK32vIfKO5vaIrc+GM/wBpUODB7vxfRSLk1mipYXNmvMpq3jTtQGxiHIRrd16ORSzHTRM/C0L2AA1IEOK32ynooWRwRMjYwYNa1oAA5l2gYallCABCEIA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3" name="Picture 5" descr="C:\Users\Nguyen\Desktop\mizzou_logo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2"/>
            <a:ext cx="612774" cy="612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685800" y="612776"/>
            <a:ext cx="8077200" cy="0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894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6096000"/>
          </a:xfrm>
        </p:spPr>
        <p:txBody>
          <a:bodyPr>
            <a:normAutofit/>
          </a:bodyPr>
          <a:lstStyle/>
          <a:p>
            <a:r>
              <a:rPr lang="en-US" dirty="0" smtClean="0"/>
              <a:t>Test with bigger data set</a:t>
            </a:r>
          </a:p>
          <a:p>
            <a:r>
              <a:rPr lang="en-US" dirty="0"/>
              <a:t>Use Stacked </a:t>
            </a:r>
            <a:r>
              <a:rPr lang="en-US" dirty="0" err="1" smtClean="0"/>
              <a:t>Autoencoder</a:t>
            </a:r>
            <a:r>
              <a:rPr lang="en-US" dirty="0" smtClean="0"/>
              <a:t> for reconstruction</a:t>
            </a:r>
            <a:endParaRPr lang="en-US" dirty="0"/>
          </a:p>
          <a:p>
            <a:r>
              <a:rPr lang="en-US" dirty="0"/>
              <a:t>Try other methods for creation of combined DM</a:t>
            </a:r>
          </a:p>
          <a:p>
            <a:r>
              <a:rPr lang="en-US" dirty="0"/>
              <a:t>Use other evolutionary information</a:t>
            </a:r>
          </a:p>
          <a:p>
            <a:pPr lvl="1"/>
            <a:r>
              <a:rPr lang="en-US" dirty="0"/>
              <a:t>Secondary Structure</a:t>
            </a:r>
          </a:p>
          <a:p>
            <a:pPr lvl="1"/>
            <a:r>
              <a:rPr lang="en-US" dirty="0"/>
              <a:t>Solvent Accessibility</a:t>
            </a:r>
            <a:endParaRPr lang="en-US" dirty="0" smtClean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endParaRPr lang="en-US" sz="2000" dirty="0"/>
          </a:p>
        </p:txBody>
      </p:sp>
      <p:sp>
        <p:nvSpPr>
          <p:cNvPr id="4" name="AutoShape 2" descr="data:image/jpeg;base64,/9j/4AAQSkZJRgABAQAAAQABAAD/2wCEAAkGBwgHBgkIBwgKCgkLDRYPDQwMDRsUFRAWIB0iIiAdHx8kKDQsJCYxJx8fLT0tMTU3Ojo6Iys/RD84QzQ5OjcBCgoKDQwNGg8PGjclHyU3Nzc3Nzc3Nzc3Nzc3Nzc3Nzc3Nzc3Nzc3Nzc3Nzc3Nzc3Nzc3Nzc3Nzc3Nzc3Nzc3N//AABEIAKAAoAMBIgACEQEDEQH/xAAcAAABBAMBAAAAAAAAAAAAAAAABQYHCAECBAP/xABMEAABAwIBBAwMBAMECwAAAAABAAIDBAURBgchMRITFEFRVGFxcoGy0RUiMzU2UnORkpOhsTJCU8EWI/BDRHThFyQmRWJjgpSzwtL/xAAbAQABBQEBAAAAAAAAAAAAAAAAAQIEBQYDB//EADERAAIBAwEFBgYBBQAAAAAAAAABAgMEEQUSITFBUQYUcZGhsRMWM1Nh4cEiIzRCUv/aAAwDAQACEQMRAD8AnFecszIhi7Ryr0TFztzyw5IXB0Mjo3BrcHMcQR47dRCAHablTjW5Y8JU/rfVVN3dW8eq/wDuH96zu+t49VfPd3oDBbHwlT+t9UeEqf1vqqnbvrePVXz3d6N31vHqr57u9AYLY+Eqf1vqjwnT+t9VU7d9bx6q+e7vWN3VvHqv57u9AYLax18LzgCuppBGIVSbderjbq+nrIqyqe6GRr9i6ZxDgNYIJw0jQrP5NXSG622CqgeHRzMD2nHWCgBWe9rBi4rkdcoAcC5NHOnlGbHYJ3QPAqpv5UOn8x3+oYnqVet31x119YeU1D+9AFsvCVP631R4Sp/W+qqdu+t49VfPd3o3fW8eqvnu70Bgtj4Sp/W+qPCVP631VTt31vHqr57u9G763j1V893egMFsfCVP631WRcoCcAVU3d9bx6q+e7vWklfXCNxFfVg4H+8P70AW/jkbIMW763SJklI6Sy0jnuLjtLNJ5gltAAdSYOeD0OuHRb22p/HUmDng9Drh0W9tqAK7LBOAxOgLKUsmmtflDbmvaHNNQ0FrtRCbKWymxy37hK22P9RnxBG2x/qM+IKedxUnFKf5TUbipOKU/wApvcs/8xU/tvzJnc5dSBttj/UZ8QQJGEgB7cTyqedxUnFKf5Te5Ydb6J7Sx9FTlrhgQYm6R7kvzDS/4fmHc5dSCuRS1mXyj2ulqLRO7TT/AMyHE62OJxHUe0FG+UVpfZbtLRO2RjHjQvdrcw6uvePMvGz3Ke0XGKupcNsjBGB1OBGGB5NR6lfwnGcVKPBkNrDwxzZ1L8bzlI6nieTT0OMYwOgvP4j1YAe9MwnAYk6ls5znuc6R2ye4lznHWTrJTpzfWXwldTVzsDqWkOJB1Pk3h1a/cudetGjTdSXBCwjtPCGltsf6jPiCNui/UZ8QU97mp+Lw/LCNzQcXh+WFR/MNP7b8yX3OXUgTbov1GfEEbbH+oz4gp73NBxeH5YWk1NBtMn8iH8J/sxwJY9oKbaWw/MR2cks5IKWkvkn9Eog8hH0QiXyT+iVoSGWsyO8yUnsWdkJeSDkd5kpPYM7IS8gQDqTBzweh1w6Le21P46kwc8HodcOi3ttQBXZbRSPhkZJE90cjCHNc04EEb4K1QgcS/kVd57xZBNV4OnikMT3DRs8MCDz4EYpeTPzYeYqj/FO7LU8FgdShGF1OMeGS1ovNNNghC56SshqzO2IgvglMUjcdLSP8iCoijJptcjruEDL6y+FLRuiBuNVR4vbgNLmfmH79SigEEYjUVPyiDLOzeBry/am4UtQTJBwAfmb1H6ELTaFebS+BLlvRBuqf+6ESGKSeaOGFpfLI4NY0b7idCmqwWuOzWmCijwJaMZHD87zrP9bwCZWbWy7bO+71DPEixjpsd9xHjO6gcOsqRVH12825qhF7lxH2tPC22CFyur4G3RltDsah0Dpy31WBwGnnJ+hXUqGUJQxtc95LTT4AmVnHvdbbxSUVDIYRUNc+SRv4sAQMAd7Wnqo4zqecbb7CTtNVlo0Izu4qSzx9jhcvFPcMgDAADUFrL5J/RK3Wkvkn9ErblWWsyO8yUnsGdkJeSDkd5kpPYM7IS8gQDqTBzweh1w6Le21P46kwc8HodcOi3ttQBXZCEIHEm5sPMVT/AIp3ZangmlmyhkZk9I+Rpa2aoc6Mn8wwAx5sQU7Vg9Uad3Px/gtaH00AUa0978C5eXHb34Uc9RsJsToboGD+r7EqSgoYyuY5uU9yD2kYzbIAjWCBp5lN0OnCrKpTnwaOd1JxSaJnSPlTZGX21mn2TWTsds4ZD+R3+YJSXm+vnhG3bhqH41VIMMSdL4949Wo9XCnYq6pGrZXGFxR1i1VhlnPb6OG30UFHTDCKFga3hPKeU6Si4VkFvopauqdsYYm7J3CeQcpXQo2zj3vdNWLTA4GGAh05B/FJvN6vueRdbK2le3GHw4sSrNU4GchLhPdMtKutqvKS0khwGpo2cYDRyAaFJCjHNhFI6/1Ewa4xspHNc/DQCXsIHPoKk5d9bUVc4jySGW2djLBRxnU85W32EnaapHUc51Gu3fbX7E7HapBjhox2Q0JNE/zF4P2C6+mMhaS+Sf0St1pL5J/RK2pWFrMjvMlJ7BnZCXkg5HeZKT2DOyEvIEA6kwc8HodcOi3ttT+OpMHPB6HXDot7bUAV2XfYIIqm90MFRGJIpJ2tex2pw4CuBetLUS0lTFUwO2MsTg5hwxwITZpuLSHLiid2MbGxrGNaxrRgGtGAHMFlRH/Gt/44PlN7kfxpf+OD5Te5ZR6Bct5cl6lgruC5EuJpZyqWndYHVZhjNTHJGxsuHjBpdpGPAmh/Gl/44PlN7lyXPKS7XSkdSV1SJIXOa4tEYGkHEbyk2ej3FvWjUclhcRlS5hOLWDmstyltFzhroNcZ8ZvrtOtv9cAU10lVDW0sNVTPD4ZmhzHDfBUDpWtmUl1tdKKWiqthCHFwaWB2GOvWp+p6b3tRcHiS9jjQrfD3MlDKm9NsdokqW4Gof4kDTvuO/wAwGnqUMvc5znPe4ue4lznO1uJ1kruu13rrxLHJcJ9tdE0tZ4oAGJxOrmHuXCuunWKtKWy97fEbWq/ElkmvJylp6SyUbaaFkQdCxztiMNk4gEk8JSkohgyxvsEEcMVW0RxtDWjamnADQN5b/wAbZQccb8lvcqWtodzUqOe0t/iSo3UIpLBLa5LnRUlfRvhrYI54wC4NeMcDhrHAeVRf/G2UHHG/Jb3LDstb8WkGsbgRgf5Te5JT0O5pzUlJbvEJXUGsYG3ES6JhJxJaD9ES+Sf0StmtDWho1AYLWXyT+iVqyvLWZHeZKT2DOyEvJByO8yUnsGdkJeQIB1Jg54PQ64dFvban8dSYOeD0OuHRb22oArshCU8mSBlFbSSAN0NTZy2YtjkstITMD6p9yMDwH3KftWgrCzr7Qr7fr+ib3P8AJAWB4D7lnYn1T7lPi2Z+NuvWEq7Qpv6fr+gdpjmQAhB0kk4azp4ULRLgQnxBGGOpCcOQJ/2rouaTsOTKs/h05TxwWRYrLwN7A8B9yMDwH3KfULP/ADEvt+v6Jnc/yQFgeA+5GB9U+5T6sP8AJv04eKfslj2gUml8P1/QjtMLOSA1pL5J/RKxB5CPoj7LMvkn9ErRkItZkd5kpPYM7IS8kHI7zJSewZ2Ql5AgHUmDng9Drh0W9tqfx1Jg54PQ64dFvbagCuyAcNOJHMhCBxLGb6vnrsn/APWpHSPglMQeTiS3AEYnkxw6k5Uz82HmKp/xTuy1PBYLU4qN3NJcy2oPNNAmXnMuNVSUlJTU0r4m1DnbYWHAuAA0Y8GlPRMDOr/uznl/9V00iKleQyuvsNuHimxgoQhbkqwWWucwhzHuY4HQ5pwI5isIQBMmR9dNcsnKOqqnF8pDmOedbti4txPKcEspuZvfRKjH/FL/AOV6ca8+vYqNzUS6st6TzBAmHnQuNTA6ioYJnxxSse+TYHAvwIAB5NafijjOp5xtvsJO01S9FipXkU119jnctqnuGStJfJv6JW60l8k/olbYqy1mR3mSk9gzshLyQcjvMlJ7BnZCXkCAdSYOeD0OuHRb22p/JjZ3IXS5G3PYjHYw7M8zSCfoCgCuKEIQOJJzWyh1rrYcfGZUB3UWjuT0UP5G3ptku+2Tkiknbtc+H5dOh3V9ieBS9G9ksbZInNexwxa5pxBHCCsbrVvKncupykWVtNOGDZIGWOT7r9QMbA9rKqB2yiL8di7HQWnvS+hVdCvOhUVSHFHeUVJYZB9dZ7lb3EVlDPFhrdsdk33jEJO26L9RnxBWBxI1IOnXrWgh2i3f1U/Uhuz6MgBj2SODY3Bzjqa04k9SW7Tkvd7o8bVSSQxHXNUNLGj36T1BTIDhoGgciE2p2hk1/bhh/lixtFzZx2e3R2m2QUMLiWwt2OJ1uOsnrJK7EIWenNzk5S4smJJLCBRpnRla69UcIOmKmLj/ANTj/wDKkOvraa3Ur6qslbFCzW5x18g4SoZvtzfeLrPXPbsBI7BjPVYNDR7v3V7oNvJ1nWa3Je5Fu5rZ2TgWkvkn9ErdayNLmOa0YucCAOFawri1eR3mSk9gzshLyRclYnQ2emY4YFsTQRy4JaQICTr3RMrqGWCRuyY9pa4cIOgpRWHDEYIAqVlBZp7Ddqi3VDHDanfy3HU9n5XD+taTlZDL/Imlyko96KqjBMM4biWHgPC074UAX2yV9hrTSXKAxuJ8R4HiyDhaf21oFE7fxSrZcoLnZfFoqj+TjiYJBsmHq3urBJSEydONSOzNZQ5Np5RItvzi0r9i24UUsR33wkPb7jgfulynyvsE4BFzhix3pwY/uFDyFVVdEtZvMcrwO8bqoicYLtbagbKC40cg4WTsP7roFRARiJ4iOR4UCOY134mg84WNqi/TZ8IUZ9nqXKb8jp3yXQns1VONdRDh7QLnmvFqgGM9zoo+lUMH7qDNqj/TZ8IWWta38LQOYIXZ6lzm/JB3yXQmKoywsEAJ8IxS4b0AMn2CQLnnGj2JZa6F5O9LUnAfCNPvIUfIUqjotrTeWs+JzldVHuOy6XSuus4muFQ+Z7fwg4BrOYDQFxoQrWMVFYitxHbbeWCcmQGT8l/yip2bEmlpntmndvaDi1vWfoCvDJbJO55TTtbRxmOmxwfVPHijm9Y8g6yrC5H5LUeTtvZS0serS57tLnuOsk/1wbycILtFCIYGtw3l0LAGAWUCAhCEAYc0EaQke95PUF4pXwVtNHNG7W17cdPDz8qWUIAgzKLNBLE58tjqfF3oKjThyB+v34phXLJa/WvZbttVQ1o/PGNsaRw4tx+qte5rXaxiueSjgk/E0e5AFP3Oa15YTg8a2nQfctlaytyattYMKikglH/MjDvukWpzbZOTnE2mlG/4sex+yBclbd9CsM/NVk67+4Ac0jh+68v9EuTvE3/Of3oDJX5CsE3NNk6047jceeZ/evZmazJxuu2xu6TnH90BkrudGtZga6ofsKdrpn+rE0uPuCstS5vMnqYgx2mkBHDED90t0tioqZobDBGwDea0BAZK32vIfKO5vaIrc+GM/wBpUODB7vxfRSLk1mipYXNmvMpq3jTtQGxiHIRrd16ORSzHTRM/C0L2AA1IEOK32ynooWRwRMjYwYNa1oAA5l2gYallCABCEI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wgHBgkIBwgKCgkLDRYPDQwMDRsUFRAWIB0iIiAdHx8kKDQsJCYxJx8fLT0tMTU3Ojo6Iys/RD84QzQ5OjcBCgoKDQwNGg8PGjclHyU3Nzc3Nzc3Nzc3Nzc3Nzc3Nzc3Nzc3Nzc3Nzc3Nzc3Nzc3Nzc3Nzc3Nzc3Nzc3Nzc3N//AABEIAKAAoAMBIgACEQEDEQH/xAAcAAABBAMBAAAAAAAAAAAAAAAABQYHCAECBAP/xABMEAABAwIBBAwMBAMECwAAAAABAAIDBAURBgchMRITFEFRVGFxcoGy0RUiMzU2UnORkpOhsTJCU8EWI/BDRHThFyQmRWJjgpSzwtL/xAAbAQABBQEBAAAAAAAAAAAAAAAAAQIEBQYDB//EADERAAIBAwEFBgYBBQAAAAAAAAABAgMEEQUSITFBUQYUcZGhsRMWM1Nh4cEiIzRCUv/aAAwDAQACEQMRAD8AnFecszIhi7Ryr0TFztzyw5IXB0Mjo3BrcHMcQR47dRCAHablTjW5Y8JU/rfVVN3dW8eq/wDuH96zu+t49VfPd3oDBbHwlT+t9UeEqf1vqqnbvrePVXz3d6N31vHqr57u9AYLY+Eqf1vqjwnT+t9VU7d9bx6q+e7vWN3VvHqv57u9AYLax18LzgCuppBGIVSbderjbq+nrIqyqe6GRr9i6ZxDgNYIJw0jQrP5NXSG622CqgeHRzMD2nHWCgBWe9rBi4rkdcoAcC5NHOnlGbHYJ3QPAqpv5UOn8x3+oYnqVet31x119YeU1D+9AFsvCVP631R4Sp/W+qqdu+t49VfPd3o3fW8eqvnu70Bgtj4Sp/W+qPCVP631VTt31vHqr57u9G763j1V893egMFsfCVP631WRcoCcAVU3d9bx6q+e7vWklfXCNxFfVg4H+8P70AW/jkbIMW763SJklI6Sy0jnuLjtLNJ5gltAAdSYOeD0OuHRb22p/HUmDng9Drh0W9tqAK7LBOAxOgLKUsmmtflDbmvaHNNQ0FrtRCbKWymxy37hK22P9RnxBG2x/qM+IKedxUnFKf5TUbipOKU/wApvcs/8xU/tvzJnc5dSBttj/UZ8QQJGEgB7cTyqedxUnFKf5Te5Ydb6J7Sx9FTlrhgQYm6R7kvzDS/4fmHc5dSCuRS1mXyj2ulqLRO7TT/AMyHE62OJxHUe0FG+UVpfZbtLRO2RjHjQvdrcw6uvePMvGz3Ke0XGKupcNsjBGB1OBGGB5NR6lfwnGcVKPBkNrDwxzZ1L8bzlI6nieTT0OMYwOgvP4j1YAe9MwnAYk6ls5znuc6R2ye4lznHWTrJTpzfWXwldTVzsDqWkOJB1Pk3h1a/cudetGjTdSXBCwjtPCGltsf6jPiCNui/UZ8QU97mp+Lw/LCNzQcXh+WFR/MNP7b8yX3OXUgTbov1GfEEbbH+oz4gp73NBxeH5YWk1NBtMn8iH8J/sxwJY9oKbaWw/MR2cks5IKWkvkn9Eog8hH0QiXyT+iVoSGWsyO8yUnsWdkJeSDkd5kpPYM7IS8gQDqTBzweh1w6Le21P46kwc8HodcOi3ttQBXZbRSPhkZJE90cjCHNc04EEb4K1QgcS/kVd57xZBNV4OnikMT3DRs8MCDz4EYpeTPzYeYqj/FO7LU8FgdShGF1OMeGS1ovNNNghC56SshqzO2IgvglMUjcdLSP8iCoijJptcjruEDL6y+FLRuiBuNVR4vbgNLmfmH79SigEEYjUVPyiDLOzeBry/am4UtQTJBwAfmb1H6ELTaFebS+BLlvRBuqf+6ESGKSeaOGFpfLI4NY0b7idCmqwWuOzWmCijwJaMZHD87zrP9bwCZWbWy7bO+71DPEixjpsd9xHjO6gcOsqRVH12825qhF7lxH2tPC22CFyur4G3RltDsah0Dpy31WBwGnnJ+hXUqGUJQxtc95LTT4AmVnHvdbbxSUVDIYRUNc+SRv4sAQMAd7Wnqo4zqecbb7CTtNVlo0Izu4qSzx9jhcvFPcMgDAADUFrL5J/RK3Wkvkn9ErblWWsyO8yUnsGdkJeSDkd5kpPYM7IS8gQDqTBzweh1w6Le21P46kwc8HodcOi3ttQBXZCEIHEm5sPMVT/AIp3ZangmlmyhkZk9I+Rpa2aoc6Mn8wwAx5sQU7Vg9Uad3Px/gtaH00AUa0978C5eXHb34Uc9RsJsToboGD+r7EqSgoYyuY5uU9yD2kYzbIAjWCBp5lN0OnCrKpTnwaOd1JxSaJnSPlTZGX21mn2TWTsds4ZD+R3+YJSXm+vnhG3bhqH41VIMMSdL4949Wo9XCnYq6pGrZXGFxR1i1VhlnPb6OG30UFHTDCKFga3hPKeU6Si4VkFvopauqdsYYm7J3CeQcpXQo2zj3vdNWLTA4GGAh05B/FJvN6vueRdbK2le3GHw4sSrNU4GchLhPdMtKutqvKS0khwGpo2cYDRyAaFJCjHNhFI6/1Ewa4xspHNc/DQCXsIHPoKk5d9bUVc4jySGW2djLBRxnU85W32EnaapHUc51Gu3fbX7E7HapBjhox2Q0JNE/zF4P2C6+mMhaS+Sf0St1pL5J/RK2pWFrMjvMlJ7BnZCXkg5HeZKT2DOyEvIEA6kwc8HodcOi3ttT+OpMHPB6HXDot7bUAV2XfYIIqm90MFRGJIpJ2tex2pw4CuBetLUS0lTFUwO2MsTg5hwxwITZpuLSHLiid2MbGxrGNaxrRgGtGAHMFlRH/Gt/44PlN7kfxpf+OD5Te5ZR6Bct5cl6lgruC5EuJpZyqWndYHVZhjNTHJGxsuHjBpdpGPAmh/Gl/44PlN7lyXPKS7XSkdSV1SJIXOa4tEYGkHEbyk2ej3FvWjUclhcRlS5hOLWDmstyltFzhroNcZ8ZvrtOtv9cAU10lVDW0sNVTPD4ZmhzHDfBUDpWtmUl1tdKKWiqthCHFwaWB2GOvWp+p6b3tRcHiS9jjQrfD3MlDKm9NsdokqW4Gof4kDTvuO/wAwGnqUMvc5znPe4ue4lznO1uJ1kruu13rrxLHJcJ9tdE0tZ4oAGJxOrmHuXCuunWKtKWy97fEbWq/ElkmvJylp6SyUbaaFkQdCxztiMNk4gEk8JSkohgyxvsEEcMVW0RxtDWjamnADQN5b/wAbZQccb8lvcqWtodzUqOe0t/iSo3UIpLBLa5LnRUlfRvhrYI54wC4NeMcDhrHAeVRf/G2UHHG/Jb3LDstb8WkGsbgRgf5Te5JT0O5pzUlJbvEJXUGsYG3ES6JhJxJaD9ES+Sf0StmtDWho1AYLWXyT+iVqyvLWZHeZKT2DOyEvJByO8yUnsGdkJeQIB1Jg54PQ64dFvban8dSYOeD0OuHRb22oArshCU8mSBlFbSSAN0NTZy2YtjkstITMD6p9yMDwH3KftWgrCzr7Qr7fr+ib3P8AJAWB4D7lnYn1T7lPi2Z+NuvWEq7Qpv6fr+gdpjmQAhB0kk4azp4ULRLgQnxBGGOpCcOQJ/2rouaTsOTKs/h05TxwWRYrLwN7A8B9yMDwH3KfULP/ADEvt+v6Jnc/yQFgeA+5GB9U+5T6sP8AJv04eKfslj2gUml8P1/QjtMLOSA1pL5J/RKxB5CPoj7LMvkn9ErRkItZkd5kpPYM7IS8kHI7zJSewZ2Ql5AgHUmDng9Drh0W9tqfx1Jg54PQ64dFvbagCuyAcNOJHMhCBxLGb6vnrsn/APWpHSPglMQeTiS3AEYnkxw6k5Uz82HmKp/xTuy1PBYLU4qN3NJcy2oPNNAmXnMuNVSUlJTU0r4m1DnbYWHAuAA0Y8GlPRMDOr/uznl/9V00iKleQyuvsNuHimxgoQhbkqwWWucwhzHuY4HQ5pwI5isIQBMmR9dNcsnKOqqnF8pDmOedbti4txPKcEspuZvfRKjH/FL/AOV6ca8+vYqNzUS6st6TzBAmHnQuNTA6ioYJnxxSse+TYHAvwIAB5NafijjOp5xtvsJO01S9FipXkU119jnctqnuGStJfJv6JW60l8k/olbYqy1mR3mSk9gzshLyQcjvMlJ7BnZCXkCAdSYOeD0OuHRb22p/JjZ3IXS5G3PYjHYw7M8zSCfoCgCuKEIQOJJzWyh1rrYcfGZUB3UWjuT0UP5G3ptku+2Tkiknbtc+H5dOh3V9ieBS9G9ksbZInNexwxa5pxBHCCsbrVvKncupykWVtNOGDZIGWOT7r9QMbA9rKqB2yiL8di7HQWnvS+hVdCvOhUVSHFHeUVJYZB9dZ7lb3EVlDPFhrdsdk33jEJO26L9RnxBWBxI1IOnXrWgh2i3f1U/Uhuz6MgBj2SODY3Bzjqa04k9SW7Tkvd7o8bVSSQxHXNUNLGj36T1BTIDhoGgciE2p2hk1/bhh/lixtFzZx2e3R2m2QUMLiWwt2OJ1uOsnrJK7EIWenNzk5S4smJJLCBRpnRla69UcIOmKmLj/ANTj/wDKkOvraa3Ur6qslbFCzW5x18g4SoZvtzfeLrPXPbsBI7BjPVYNDR7v3V7oNvJ1nWa3Je5Fu5rZ2TgWkvkn9ErdayNLmOa0YucCAOFawri1eR3mSk9gzshLyRclYnQ2emY4YFsTQRy4JaQICTr3RMrqGWCRuyY9pa4cIOgpRWHDEYIAqVlBZp7Ddqi3VDHDanfy3HU9n5XD+taTlZDL/Imlyko96KqjBMM4biWHgPC074UAX2yV9hrTSXKAxuJ8R4HiyDhaf21oFE7fxSrZcoLnZfFoqj+TjiYJBsmHq3urBJSEydONSOzNZQ5Np5RItvzi0r9i24UUsR33wkPb7jgfulynyvsE4BFzhix3pwY/uFDyFVVdEtZvMcrwO8bqoicYLtbagbKC40cg4WTsP7roFRARiJ4iOR4UCOY134mg84WNqi/TZ8IUZ9nqXKb8jp3yXQns1VONdRDh7QLnmvFqgGM9zoo+lUMH7qDNqj/TZ8IWWta38LQOYIXZ6lzm/JB3yXQmKoywsEAJ8IxS4b0AMn2CQLnnGj2JZa6F5O9LUnAfCNPvIUfIUqjotrTeWs+JzldVHuOy6XSuus4muFQ+Z7fwg4BrOYDQFxoQrWMVFYitxHbbeWCcmQGT8l/yip2bEmlpntmndvaDi1vWfoCvDJbJO55TTtbRxmOmxwfVPHijm9Y8g6yrC5H5LUeTtvZS0serS57tLnuOsk/1wbycILtFCIYGtw3l0LAGAWUCAhCEAYc0EaQke95PUF4pXwVtNHNG7W17cdPDz8qWUIAgzKLNBLE58tjqfF3oKjThyB+v34phXLJa/WvZbttVQ1o/PGNsaRw4tx+qte5rXaxiueSjgk/E0e5AFP3Oa15YTg8a2nQfctlaytyattYMKikglH/MjDvukWpzbZOTnE2mlG/4sex+yBclbd9CsM/NVk67+4Ac0jh+68v9EuTvE3/Of3oDJX5CsE3NNk6047jceeZ/evZmazJxuu2xu6TnH90BkrudGtZga6ofsKdrpn+rE0uPuCstS5vMnqYgx2mkBHDED90t0tioqZobDBGwDea0BAZK32vIfKO5vaIrc+GM/wBpUODB7vxfRSLk1mipYXNmvMpq3jTtQGxiHIRrd16ORSzHTRM/C0L2AA1IEOK32ynooWRwRMjYwYNa1oAA5l2gYallCABCEIA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3" name="Picture 5" descr="C:\Users\Nguyen\Desktop\mizzou_logo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2"/>
            <a:ext cx="612774" cy="612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685800" y="612776"/>
            <a:ext cx="8077200" cy="0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 txBox="1">
            <a:spLocks/>
          </p:cNvSpPr>
          <p:nvPr/>
        </p:nvSpPr>
        <p:spPr>
          <a:xfrm>
            <a:off x="961644" y="7937"/>
            <a:ext cx="8182356" cy="604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smtClean="0"/>
              <a:t>Future Work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7410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1644" y="7937"/>
            <a:ext cx="7191756" cy="604839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Agenda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6096000"/>
          </a:xfrm>
        </p:spPr>
        <p:txBody>
          <a:bodyPr>
            <a:normAutofit/>
          </a:bodyPr>
          <a:lstStyle/>
          <a:p>
            <a:pPr>
              <a:buFont typeface="Courier New" pitchFamily="49" charset="0"/>
              <a:buChar char="o"/>
            </a:pPr>
            <a:r>
              <a:rPr lang="en-US" b="1" i="1" dirty="0" smtClean="0">
                <a:solidFill>
                  <a:schemeClr val="bg1">
                    <a:lumMod val="65000"/>
                  </a:schemeClr>
                </a:solidFill>
              </a:rPr>
              <a:t>Master Thesis</a:t>
            </a:r>
          </a:p>
          <a:p>
            <a:pPr lvl="1">
              <a:buFont typeface="Wingdings" pitchFamily="2" charset="2"/>
              <a:buChar char="v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Introduction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lvl="1">
              <a:buFont typeface="Wingdings" pitchFamily="2" charset="2"/>
              <a:buChar char="v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Background and Related Work</a:t>
            </a:r>
          </a:p>
          <a:p>
            <a:pPr lvl="1">
              <a:buFont typeface="Wingdings" pitchFamily="2" charset="2"/>
              <a:buChar char="v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Methods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lvl="1">
              <a:buFont typeface="Wingdings" pitchFamily="2" charset="2"/>
              <a:buChar char="v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Experiments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lvl="1">
              <a:buFont typeface="Wingdings" pitchFamily="2" charset="2"/>
              <a:buChar char="v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Summary</a:t>
            </a:r>
          </a:p>
          <a:p>
            <a:pPr>
              <a:buFont typeface="Courier New" pitchFamily="49" charset="0"/>
              <a:buChar char="o"/>
            </a:pPr>
            <a:r>
              <a:rPr lang="en-US" b="1" i="1" dirty="0" smtClean="0">
                <a:solidFill>
                  <a:schemeClr val="bg1">
                    <a:lumMod val="65000"/>
                  </a:schemeClr>
                </a:solidFill>
              </a:rPr>
              <a:t>PhD Comprehensive</a:t>
            </a:r>
            <a:endParaRPr lang="en-US" b="1" i="1" dirty="0">
              <a:solidFill>
                <a:schemeClr val="bg1">
                  <a:lumMod val="65000"/>
                </a:schemeClr>
              </a:solidFill>
            </a:endParaRPr>
          </a:p>
          <a:p>
            <a:pPr lvl="1">
              <a:buFont typeface="Wingdings" pitchFamily="2" charset="2"/>
              <a:buChar char="v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Framework</a:t>
            </a:r>
          </a:p>
          <a:p>
            <a:pPr lvl="1">
              <a:buFont typeface="Wingdings" pitchFamily="2" charset="2"/>
              <a:buChar char="v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Preliminary Works</a:t>
            </a:r>
          </a:p>
          <a:p>
            <a:pPr lvl="1">
              <a:buFont typeface="Wingdings" pitchFamily="2" charset="2"/>
              <a:buChar char="v"/>
            </a:pPr>
            <a:r>
              <a:rPr lang="en-US" b="1" dirty="0">
                <a:solidFill>
                  <a:srgbClr val="C00000"/>
                </a:solidFill>
              </a:rPr>
              <a:t>Research Plan</a:t>
            </a:r>
          </a:p>
          <a:p>
            <a:pPr lvl="1"/>
            <a:endParaRPr lang="en-US" dirty="0"/>
          </a:p>
          <a:p>
            <a:endParaRPr lang="en-US" sz="2000" dirty="0"/>
          </a:p>
        </p:txBody>
      </p:sp>
      <p:sp>
        <p:nvSpPr>
          <p:cNvPr id="4" name="AutoShape 2" descr="data:image/jpeg;base64,/9j/4AAQSkZJRgABAQAAAQABAAD/2wCEAAkGBwgHBgkIBwgKCgkLDRYPDQwMDRsUFRAWIB0iIiAdHx8kKDQsJCYxJx8fLT0tMTU3Ojo6Iys/RD84QzQ5OjcBCgoKDQwNGg8PGjclHyU3Nzc3Nzc3Nzc3Nzc3Nzc3Nzc3Nzc3Nzc3Nzc3Nzc3Nzc3Nzc3Nzc3Nzc3Nzc3Nzc3N//AABEIAKAAoAMBIgACEQEDEQH/xAAcAAABBAMBAAAAAAAAAAAAAAAABQYHCAECBAP/xABMEAABAwIBBAwMBAMECwAAAAABAAIDBAURBgchMRITFEFRVGFxcoGy0RUiMzU2UnORkpOhsTJCU8EWI/BDRHThFyQmRWJjgpSzwtL/xAAbAQABBQEBAAAAAAAAAAAAAAAAAQIEBQYDB//EADERAAIBAwEFBgYBBQAAAAAAAAABAgMEEQUSITFBUQYUcZGhsRMWM1Nh4cEiIzRCUv/aAAwDAQACEQMRAD8AnFecszIhi7Ryr0TFztzyw5IXB0Mjo3BrcHMcQR47dRCAHablTjW5Y8JU/rfVVN3dW8eq/wDuH96zu+t49VfPd3oDBbHwlT+t9UeEqf1vqqnbvrePVXz3d6N31vHqr57u9AYLY+Eqf1vqjwnT+t9VU7d9bx6q+e7vWN3VvHqv57u9AYLax18LzgCuppBGIVSbderjbq+nrIqyqe6GRr9i6ZxDgNYIJw0jQrP5NXSG622CqgeHRzMD2nHWCgBWe9rBi4rkdcoAcC5NHOnlGbHYJ3QPAqpv5UOn8x3+oYnqVet31x119YeU1D+9AFsvCVP631R4Sp/W+qqdu+t49VfPd3o3fW8eqvnu70Bgtj4Sp/W+qPCVP631VTt31vHqr57u9G763j1V893egMFsfCVP631WRcoCcAVU3d9bx6q+e7vWklfXCNxFfVg4H+8P70AW/jkbIMW763SJklI6Sy0jnuLjtLNJ5gltAAdSYOeD0OuHRb22p/HUmDng9Drh0W9tqAK7LBOAxOgLKUsmmtflDbmvaHNNQ0FrtRCbKWymxy37hK22P9RnxBG2x/qM+IKedxUnFKf5TUbipOKU/wApvcs/8xU/tvzJnc5dSBttj/UZ8QQJGEgB7cTyqedxUnFKf5Te5Ydb6J7Sx9FTlrhgQYm6R7kvzDS/4fmHc5dSCuRS1mXyj2ulqLRO7TT/AMyHE62OJxHUe0FG+UVpfZbtLRO2RjHjQvdrcw6uvePMvGz3Ke0XGKupcNsjBGB1OBGGB5NR6lfwnGcVKPBkNrDwxzZ1L8bzlI6nieTT0OMYwOgvP4j1YAe9MwnAYk6ls5znuc6R2ye4lznHWTrJTpzfWXwldTVzsDqWkOJB1Pk3h1a/cudetGjTdSXBCwjtPCGltsf6jPiCNui/UZ8QU97mp+Lw/LCNzQcXh+WFR/MNP7b8yX3OXUgTbov1GfEEbbH+oz4gp73NBxeH5YWk1NBtMn8iH8J/sxwJY9oKbaWw/MR2cks5IKWkvkn9Eog8hH0QiXyT+iVoSGWsyO8yUnsWdkJeSDkd5kpPYM7IS8gQDqTBzweh1w6Le21P46kwc8HodcOi3ttQBXZbRSPhkZJE90cjCHNc04EEb4K1QgcS/kVd57xZBNV4OnikMT3DRs8MCDz4EYpeTPzYeYqj/FO7LU8FgdShGF1OMeGS1ovNNNghC56SshqzO2IgvglMUjcdLSP8iCoijJptcjruEDL6y+FLRuiBuNVR4vbgNLmfmH79SigEEYjUVPyiDLOzeBry/am4UtQTJBwAfmb1H6ELTaFebS+BLlvRBuqf+6ESGKSeaOGFpfLI4NY0b7idCmqwWuOzWmCijwJaMZHD87zrP9bwCZWbWy7bO+71DPEixjpsd9xHjO6gcOsqRVH12825qhF7lxH2tPC22CFyur4G3RltDsah0Dpy31WBwGnnJ+hXUqGUJQxtc95LTT4AmVnHvdbbxSUVDIYRUNc+SRv4sAQMAd7Wnqo4zqecbb7CTtNVlo0Izu4qSzx9jhcvFPcMgDAADUFrL5J/RK3Wkvkn9ErblWWsyO8yUnsGdkJeSDkd5kpPYM7IS8gQDqTBzweh1w6Le21P46kwc8HodcOi3ttQBXZCEIHEm5sPMVT/AIp3ZangmlmyhkZk9I+Rpa2aoc6Mn8wwAx5sQU7Vg9Uad3Px/gtaH00AUa0978C5eXHb34Uc9RsJsToboGD+r7EqSgoYyuY5uU9yD2kYzbIAjWCBp5lN0OnCrKpTnwaOd1JxSaJnSPlTZGX21mn2TWTsds4ZD+R3+YJSXm+vnhG3bhqH41VIMMSdL4949Wo9XCnYq6pGrZXGFxR1i1VhlnPb6OG30UFHTDCKFga3hPKeU6Si4VkFvopauqdsYYm7J3CeQcpXQo2zj3vdNWLTA4GGAh05B/FJvN6vueRdbK2le3GHw4sSrNU4GchLhPdMtKutqvKS0khwGpo2cYDRyAaFJCjHNhFI6/1Ewa4xspHNc/DQCXsIHPoKk5d9bUVc4jySGW2djLBRxnU85W32EnaapHUc51Gu3fbX7E7HapBjhox2Q0JNE/zF4P2C6+mMhaS+Sf0St1pL5J/RK2pWFrMjvMlJ7BnZCXkg5HeZKT2DOyEvIEA6kwc8HodcOi3ttT+OpMHPB6HXDot7bUAV2XfYIIqm90MFRGJIpJ2tex2pw4CuBetLUS0lTFUwO2MsTg5hwxwITZpuLSHLiid2MbGxrGNaxrRgGtGAHMFlRH/Gt/44PlN7kfxpf+OD5Te5ZR6Bct5cl6lgruC5EuJpZyqWndYHVZhjNTHJGxsuHjBpdpGPAmh/Gl/44PlN7lyXPKS7XSkdSV1SJIXOa4tEYGkHEbyk2ej3FvWjUclhcRlS5hOLWDmstyltFzhroNcZ8ZvrtOtv9cAU10lVDW0sNVTPD4ZmhzHDfBUDpWtmUl1tdKKWiqthCHFwaWB2GOvWp+p6b3tRcHiS9jjQrfD3MlDKm9NsdokqW4Gof4kDTvuO/wAwGnqUMvc5znPe4ue4lznO1uJ1kruu13rrxLHJcJ9tdE0tZ4oAGJxOrmHuXCuunWKtKWy97fEbWq/ElkmvJylp6SyUbaaFkQdCxztiMNk4gEk8JSkohgyxvsEEcMVW0RxtDWjamnADQN5b/wAbZQccb8lvcqWtodzUqOe0t/iSo3UIpLBLa5LnRUlfRvhrYI54wC4NeMcDhrHAeVRf/G2UHHG/Jb3LDstb8WkGsbgRgf5Te5JT0O5pzUlJbvEJXUGsYG3ES6JhJxJaD9ES+Sf0StmtDWho1AYLWXyT+iVqyvLWZHeZKT2DOyEvJByO8yUnsGdkJeQIB1Jg54PQ64dFvban8dSYOeD0OuHRb22oArshCU8mSBlFbSSAN0NTZy2YtjkstITMD6p9yMDwH3KftWgrCzr7Qr7fr+ib3P8AJAWB4D7lnYn1T7lPi2Z+NuvWEq7Qpv6fr+gdpjmQAhB0kk4azp4ULRLgQnxBGGOpCcOQJ/2rouaTsOTKs/h05TxwWRYrLwN7A8B9yMDwH3KfULP/ADEvt+v6Jnc/yQFgeA+5GB9U+5T6sP8AJv04eKfslj2gUml8P1/QjtMLOSA1pL5J/RKxB5CPoj7LMvkn9ErRkItZkd5kpPYM7IS8kHI7zJSewZ2Ql5AgHUmDng9Drh0W9tqfx1Jg54PQ64dFvbagCuyAcNOJHMhCBxLGb6vnrsn/APWpHSPglMQeTiS3AEYnkxw6k5Uz82HmKp/xTuy1PBYLU4qN3NJcy2oPNNAmXnMuNVSUlJTU0r4m1DnbYWHAuAA0Y8GlPRMDOr/uznl/9V00iKleQyuvsNuHimxgoQhbkqwWWucwhzHuY4HQ5pwI5isIQBMmR9dNcsnKOqqnF8pDmOedbti4txPKcEspuZvfRKjH/FL/AOV6ca8+vYqNzUS6st6TzBAmHnQuNTA6ioYJnxxSse+TYHAvwIAB5NafijjOp5xtvsJO01S9FipXkU119jnctqnuGStJfJv6JW60l8k/olbYqy1mR3mSk9gzshLyQcjvMlJ7BnZCXkCAdSYOeD0OuHRb22p/JjZ3IXS5G3PYjHYw7M8zSCfoCgCuKEIQOJJzWyh1rrYcfGZUB3UWjuT0UP5G3ptku+2Tkiknbtc+H5dOh3V9ieBS9G9ksbZInNexwxa5pxBHCCsbrVvKncupykWVtNOGDZIGWOT7r9QMbA9rKqB2yiL8di7HQWnvS+hVdCvOhUVSHFHeUVJYZB9dZ7lb3EVlDPFhrdsdk33jEJO26L9RnxBWBxI1IOnXrWgh2i3f1U/Uhuz6MgBj2SODY3Bzjqa04k9SW7Tkvd7o8bVSSQxHXNUNLGj36T1BTIDhoGgciE2p2hk1/bhh/lixtFzZx2e3R2m2QUMLiWwt2OJ1uOsnrJK7EIWenNzk5S4smJJLCBRpnRla69UcIOmKmLj/ANTj/wDKkOvraa3Ur6qslbFCzW5x18g4SoZvtzfeLrPXPbsBI7BjPVYNDR7v3V7oNvJ1nWa3Je5Fu5rZ2TgWkvkn9ErdayNLmOa0YucCAOFawri1eR3mSk9gzshLyRclYnQ2emY4YFsTQRy4JaQICTr3RMrqGWCRuyY9pa4cIOgpRWHDEYIAqVlBZp7Ddqi3VDHDanfy3HU9n5XD+taTlZDL/Imlyko96KqjBMM4biWHgPC074UAX2yV9hrTSXKAxuJ8R4HiyDhaf21oFE7fxSrZcoLnZfFoqj+TjiYJBsmHq3urBJSEydONSOzNZQ5Np5RItvzi0r9i24UUsR33wkPb7jgfulynyvsE4BFzhix3pwY/uFDyFVVdEtZvMcrwO8bqoicYLtbagbKC40cg4WTsP7roFRARiJ4iOR4UCOY134mg84WNqi/TZ8IUZ9nqXKb8jp3yXQns1VONdRDh7QLnmvFqgGM9zoo+lUMH7qDNqj/TZ8IWWta38LQOYIXZ6lzm/JB3yXQmKoywsEAJ8IxS4b0AMn2CQLnnGj2JZa6F5O9LUnAfCNPvIUfIUqjotrTeWs+JzldVHuOy6XSuus4muFQ+Z7fwg4BrOYDQFxoQrWMVFYitxHbbeWCcmQGT8l/yip2bEmlpntmndvaDi1vWfoCvDJbJO55TTtbRxmOmxwfVPHijm9Y8g6yrC5H5LUeTtvZS0serS57tLnuOsk/1wbycILtFCIYGtw3l0LAGAWUCAhCEAYc0EaQke95PUF4pXwVtNHNG7W17cdPDz8qWUIAgzKLNBLE58tjqfF3oKjThyB+v34phXLJa/WvZbttVQ1o/PGNsaRw4tx+qte5rXaxiueSjgk/E0e5AFP3Oa15YTg8a2nQfctlaytyattYMKikglH/MjDvukWpzbZOTnE2mlG/4sex+yBclbd9CsM/NVk67+4Ac0jh+68v9EuTvE3/Of3oDJX5CsE3NNk6047jceeZ/evZmazJxuu2xu6TnH90BkrudGtZga6ofsKdrpn+rE0uPuCstS5vMnqYgx2mkBHDED90t0tioqZobDBGwDea0BAZK32vIfKO5vaIrc+GM/wBpUODB7vxfRSLk1mipYXNmvMpq3jTtQGxiHIRrd16ORSzHTRM/C0L2AA1IEOK32ynooWRwRMjYwYNa1oAA5l2gYallCABCEI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wgHBgkIBwgKCgkLDRYPDQwMDRsUFRAWIB0iIiAdHx8kKDQsJCYxJx8fLT0tMTU3Ojo6Iys/RD84QzQ5OjcBCgoKDQwNGg8PGjclHyU3Nzc3Nzc3Nzc3Nzc3Nzc3Nzc3Nzc3Nzc3Nzc3Nzc3Nzc3Nzc3Nzc3Nzc3Nzc3Nzc3N//AABEIAKAAoAMBIgACEQEDEQH/xAAcAAABBAMBAAAAAAAAAAAAAAAABQYHCAECBAP/xABMEAABAwIBBAwMBAMECwAAAAABAAIDBAURBgchMRITFEFRVGFxcoGy0RUiMzU2UnORkpOhsTJCU8EWI/BDRHThFyQmRWJjgpSzwtL/xAAbAQABBQEBAAAAAAAAAAAAAAAAAQIEBQYDB//EADERAAIBAwEFBgYBBQAAAAAAAAABAgMEEQUSITFBUQYUcZGhsRMWM1Nh4cEiIzRCUv/aAAwDAQACEQMRAD8AnFecszIhi7Ryr0TFztzyw5IXB0Mjo3BrcHMcQR47dRCAHablTjW5Y8JU/rfVVN3dW8eq/wDuH96zu+t49VfPd3oDBbHwlT+t9UeEqf1vqqnbvrePVXz3d6N31vHqr57u9AYLY+Eqf1vqjwnT+t9VU7d9bx6q+e7vWN3VvHqv57u9AYLax18LzgCuppBGIVSbderjbq+nrIqyqe6GRr9i6ZxDgNYIJw0jQrP5NXSG622CqgeHRzMD2nHWCgBWe9rBi4rkdcoAcC5NHOnlGbHYJ3QPAqpv5UOn8x3+oYnqVet31x119YeU1D+9AFsvCVP631R4Sp/W+qqdu+t49VfPd3o3fW8eqvnu70Bgtj4Sp/W+qPCVP631VTt31vHqr57u9G763j1V893egMFsfCVP631WRcoCcAVU3d9bx6q+e7vWklfXCNxFfVg4H+8P70AW/jkbIMW763SJklI6Sy0jnuLjtLNJ5gltAAdSYOeD0OuHRb22p/HUmDng9Drh0W9tqAK7LBOAxOgLKUsmmtflDbmvaHNNQ0FrtRCbKWymxy37hK22P9RnxBG2x/qM+IKedxUnFKf5TUbipOKU/wApvcs/8xU/tvzJnc5dSBttj/UZ8QQJGEgB7cTyqedxUnFKf5Te5Ydb6J7Sx9FTlrhgQYm6R7kvzDS/4fmHc5dSCuRS1mXyj2ulqLRO7TT/AMyHE62OJxHUe0FG+UVpfZbtLRO2RjHjQvdrcw6uvePMvGz3Ke0XGKupcNsjBGB1OBGGB5NR6lfwnGcVKPBkNrDwxzZ1L8bzlI6nieTT0OMYwOgvP4j1YAe9MwnAYk6ls5znuc6R2ye4lznHWTrJTpzfWXwldTVzsDqWkOJB1Pk3h1a/cudetGjTdSXBCwjtPCGltsf6jPiCNui/UZ8QU97mp+Lw/LCNzQcXh+WFR/MNP7b8yX3OXUgTbov1GfEEbbH+oz4gp73NBxeH5YWk1NBtMn8iH8J/sxwJY9oKbaWw/MR2cks5IKWkvkn9Eog8hH0QiXyT+iVoSGWsyO8yUnsWdkJeSDkd5kpPYM7IS8gQDqTBzweh1w6Le21P46kwc8HodcOi3ttQBXZbRSPhkZJE90cjCHNc04EEb4K1QgcS/kVd57xZBNV4OnikMT3DRs8MCDz4EYpeTPzYeYqj/FO7LU8FgdShGF1OMeGS1ovNNNghC56SshqzO2IgvglMUjcdLSP8iCoijJptcjruEDL6y+FLRuiBuNVR4vbgNLmfmH79SigEEYjUVPyiDLOzeBry/am4UtQTJBwAfmb1H6ELTaFebS+BLlvRBuqf+6ESGKSeaOGFpfLI4NY0b7idCmqwWuOzWmCijwJaMZHD87zrP9bwCZWbWy7bO+71DPEixjpsd9xHjO6gcOsqRVH12825qhF7lxH2tPC22CFyur4G3RltDsah0Dpy31WBwGnnJ+hXUqGUJQxtc95LTT4AmVnHvdbbxSUVDIYRUNc+SRv4sAQMAd7Wnqo4zqecbb7CTtNVlo0Izu4qSzx9jhcvFPcMgDAADUFrL5J/RK3Wkvkn9ErblWWsyO8yUnsGdkJeSDkd5kpPYM7IS8gQDqTBzweh1w6Le21P46kwc8HodcOi3ttQBXZCEIHEm5sPMVT/AIp3ZangmlmyhkZk9I+Rpa2aoc6Mn8wwAx5sQU7Vg9Uad3Px/gtaH00AUa0978C5eXHb34Uc9RsJsToboGD+r7EqSgoYyuY5uU9yD2kYzbIAjWCBp5lN0OnCrKpTnwaOd1JxSaJnSPlTZGX21mn2TWTsds4ZD+R3+YJSXm+vnhG3bhqH41VIMMSdL4949Wo9XCnYq6pGrZXGFxR1i1VhlnPb6OG30UFHTDCKFga3hPKeU6Si4VkFvopauqdsYYm7J3CeQcpXQo2zj3vdNWLTA4GGAh05B/FJvN6vueRdbK2le3GHw4sSrNU4GchLhPdMtKutqvKS0khwGpo2cYDRyAaFJCjHNhFI6/1Ewa4xspHNc/DQCXsIHPoKk5d9bUVc4jySGW2djLBRxnU85W32EnaapHUc51Gu3fbX7E7HapBjhox2Q0JNE/zF4P2C6+mMhaS+Sf0St1pL5J/RK2pWFrMjvMlJ7BnZCXkg5HeZKT2DOyEvIEA6kwc8HodcOi3ttT+OpMHPB6HXDot7bUAV2XfYIIqm90MFRGJIpJ2tex2pw4CuBetLUS0lTFUwO2MsTg5hwxwITZpuLSHLiid2MbGxrGNaxrRgGtGAHMFlRH/Gt/44PlN7kfxpf+OD5Te5ZR6Bct5cl6lgruC5EuJpZyqWndYHVZhjNTHJGxsuHjBpdpGPAmh/Gl/44PlN7lyXPKS7XSkdSV1SJIXOa4tEYGkHEbyk2ej3FvWjUclhcRlS5hOLWDmstyltFzhroNcZ8ZvrtOtv9cAU10lVDW0sNVTPD4ZmhzHDfBUDpWtmUl1tdKKWiqthCHFwaWB2GOvWp+p6b3tRcHiS9jjQrfD3MlDKm9NsdokqW4Gof4kDTvuO/wAwGnqUMvc5znPe4ue4lznO1uJ1kruu13rrxLHJcJ9tdE0tZ4oAGJxOrmHuXCuunWKtKWy97fEbWq/ElkmvJylp6SyUbaaFkQdCxztiMNk4gEk8JSkohgyxvsEEcMVW0RxtDWjamnADQN5b/wAbZQccb8lvcqWtodzUqOe0t/iSo3UIpLBLa5LnRUlfRvhrYI54wC4NeMcDhrHAeVRf/G2UHHG/Jb3LDstb8WkGsbgRgf5Te5JT0O5pzUlJbvEJXUGsYG3ES6JhJxJaD9ES+Sf0StmtDWho1AYLWXyT+iVqyvLWZHeZKT2DOyEvJByO8yUnsGdkJeQIB1Jg54PQ64dFvban8dSYOeD0OuHRb22oArshCU8mSBlFbSSAN0NTZy2YtjkstITMD6p9yMDwH3KftWgrCzr7Qr7fr+ib3P8AJAWB4D7lnYn1T7lPi2Z+NuvWEq7Qpv6fr+gdpjmQAhB0kk4azp4ULRLgQnxBGGOpCcOQJ/2rouaTsOTKs/h05TxwWRYrLwN7A8B9yMDwH3KfULP/ADEvt+v6Jnc/yQFgeA+5GB9U+5T6sP8AJv04eKfslj2gUml8P1/QjtMLOSA1pL5J/RKxB5CPoj7LMvkn9ErRkItZkd5kpPYM7IS8kHI7zJSewZ2Ql5AgHUmDng9Drh0W9tqfx1Jg54PQ64dFvbagCuyAcNOJHMhCBxLGb6vnrsn/APWpHSPglMQeTiS3AEYnkxw6k5Uz82HmKp/xTuy1PBYLU4qN3NJcy2oPNNAmXnMuNVSUlJTU0r4m1DnbYWHAuAA0Y8GlPRMDOr/uznl/9V00iKleQyuvsNuHimxgoQhbkqwWWucwhzHuY4HQ5pwI5isIQBMmR9dNcsnKOqqnF8pDmOedbti4txPKcEspuZvfRKjH/FL/AOV6ca8+vYqNzUS6st6TzBAmHnQuNTA6ioYJnxxSse+TYHAvwIAB5NafijjOp5xtvsJO01S9FipXkU119jnctqnuGStJfJv6JW60l8k/olbYqy1mR3mSk9gzshLyQcjvMlJ7BnZCXkCAdSYOeD0OuHRb22p/JjZ3IXS5G3PYjHYw7M8zSCfoCgCuKEIQOJJzWyh1rrYcfGZUB3UWjuT0UP5G3ptku+2Tkiknbtc+H5dOh3V9ieBS9G9ksbZInNexwxa5pxBHCCsbrVvKncupykWVtNOGDZIGWOT7r9QMbA9rKqB2yiL8di7HQWnvS+hVdCvOhUVSHFHeUVJYZB9dZ7lb3EVlDPFhrdsdk33jEJO26L9RnxBWBxI1IOnXrWgh2i3f1U/Uhuz6MgBj2SODY3Bzjqa04k9SW7Tkvd7o8bVSSQxHXNUNLGj36T1BTIDhoGgciE2p2hk1/bhh/lixtFzZx2e3R2m2QUMLiWwt2OJ1uOsnrJK7EIWenNzk5S4smJJLCBRpnRla69UcIOmKmLj/ANTj/wDKkOvraa3Ur6qslbFCzW5x18g4SoZvtzfeLrPXPbsBI7BjPVYNDR7v3V7oNvJ1nWa3Je5Fu5rZ2TgWkvkn9ErdayNLmOa0YucCAOFawri1eR3mSk9gzshLyRclYnQ2emY4YFsTQRy4JaQICTr3RMrqGWCRuyY9pa4cIOgpRWHDEYIAqVlBZp7Ddqi3VDHDanfy3HU9n5XD+taTlZDL/Imlyko96KqjBMM4biWHgPC074UAX2yV9hrTSXKAxuJ8R4HiyDhaf21oFE7fxSrZcoLnZfFoqj+TjiYJBsmHq3urBJSEydONSOzNZQ5Np5RItvzi0r9i24UUsR33wkPb7jgfulynyvsE4BFzhix3pwY/uFDyFVVdEtZvMcrwO8bqoicYLtbagbKC40cg4WTsP7roFRARiJ4iOR4UCOY134mg84WNqi/TZ8IUZ9nqXKb8jp3yXQns1VONdRDh7QLnmvFqgGM9zoo+lUMH7qDNqj/TZ8IWWta38LQOYIXZ6lzm/JB3yXQmKoywsEAJ8IxS4b0AMn2CQLnnGj2JZa6F5O9LUnAfCNPvIUfIUqjotrTeWs+JzldVHuOy6XSuus4muFQ+Z7fwg4BrOYDQFxoQrWMVFYitxHbbeWCcmQGT8l/yip2bEmlpntmndvaDi1vWfoCvDJbJO55TTtbRxmOmxwfVPHijm9Y8g6yrC5H5LUeTtvZS0serS57tLnuOsk/1wbycILtFCIYGtw3l0LAGAWUCAhCEAYc0EaQke95PUF4pXwVtNHNG7W17cdPDz8qWUIAgzKLNBLE58tjqfF3oKjThyB+v34phXLJa/WvZbttVQ1o/PGNsaRw4tx+qte5rXaxiueSjgk/E0e5AFP3Oa15YTg8a2nQfctlaytyattYMKikglH/MjDvukWpzbZOTnE2mlG/4sex+yBclbd9CsM/NVk67+4Ac0jh+68v9EuTvE3/Of3oDJX5CsE3NNk6047jceeZ/evZmazJxuu2xu6TnH90BkrudGtZga6ofsKdrpn+rE0uPuCstS5vMnqYgx2mkBHDED90t0tioqZobDBGwDea0BAZK32vIfKO5vaIrc+GM/wBpUODB7vxfRSLk1mipYXNmvMpq3jTtQGxiHIRrd16ORSzHTRM/C0L2AA1IEOK32ynooWRwRMjYwYNa1oAA5l2gYallCABCEIA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3" name="Picture 5" descr="C:\Users\Nguyen\Desktop\mizzou_logo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2"/>
            <a:ext cx="612774" cy="612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685800" y="612776"/>
            <a:ext cx="8077200" cy="0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492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1644" y="7937"/>
            <a:ext cx="7191756" cy="604839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Research Plan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6096000"/>
          </a:xfrm>
        </p:spPr>
        <p:txBody>
          <a:bodyPr>
            <a:normAutofit/>
          </a:bodyPr>
          <a:lstStyle/>
          <a:p>
            <a:pPr lvl="1"/>
            <a:endParaRPr lang="en-US" dirty="0"/>
          </a:p>
          <a:p>
            <a:endParaRPr lang="en-US" sz="2000" dirty="0"/>
          </a:p>
        </p:txBody>
      </p:sp>
      <p:sp>
        <p:nvSpPr>
          <p:cNvPr id="4" name="AutoShape 2" descr="data:image/jpeg;base64,/9j/4AAQSkZJRgABAQAAAQABAAD/2wCEAAkGBwgHBgkIBwgKCgkLDRYPDQwMDRsUFRAWIB0iIiAdHx8kKDQsJCYxJx8fLT0tMTU3Ojo6Iys/RD84QzQ5OjcBCgoKDQwNGg8PGjclHyU3Nzc3Nzc3Nzc3Nzc3Nzc3Nzc3Nzc3Nzc3Nzc3Nzc3Nzc3Nzc3Nzc3Nzc3Nzc3Nzc3N//AABEIAKAAoAMBIgACEQEDEQH/xAAcAAABBAMBAAAAAAAAAAAAAAAABQYHCAECBAP/xABMEAABAwIBBAwMBAMECwAAAAABAAIDBAURBgchMRITFEFRVGFxcoGy0RUiMzU2UnORkpOhsTJCU8EWI/BDRHThFyQmRWJjgpSzwtL/xAAbAQABBQEBAAAAAAAAAAAAAAAAAQIEBQYDB//EADERAAIBAwEFBgYBBQAAAAAAAAABAgMEEQUSITFBUQYUcZGhsRMWM1Nh4cEiIzRCUv/aAAwDAQACEQMRAD8AnFecszIhi7Ryr0TFztzyw5IXB0Mjo3BrcHMcQR47dRCAHablTjW5Y8JU/rfVVN3dW8eq/wDuH96zu+t49VfPd3oDBbHwlT+t9UeEqf1vqqnbvrePVXz3d6N31vHqr57u9AYLY+Eqf1vqjwnT+t9VU7d9bx6q+e7vWN3VvHqv57u9AYLax18LzgCuppBGIVSbderjbq+nrIqyqe6GRr9i6ZxDgNYIJw0jQrP5NXSG622CqgeHRzMD2nHWCgBWe9rBi4rkdcoAcC5NHOnlGbHYJ3QPAqpv5UOn8x3+oYnqVet31x119YeU1D+9AFsvCVP631R4Sp/W+qqdu+t49VfPd3o3fW8eqvnu70Bgtj4Sp/W+qPCVP631VTt31vHqr57u9G763j1V893egMFsfCVP631WRcoCcAVU3d9bx6q+e7vWklfXCNxFfVg4H+8P70AW/jkbIMW763SJklI6Sy0jnuLjtLNJ5gltAAdSYOeD0OuHRb22p/HUmDng9Drh0W9tqAK7LBOAxOgLKUsmmtflDbmvaHNNQ0FrtRCbKWymxy37hK22P9RnxBG2x/qM+IKedxUnFKf5TUbipOKU/wApvcs/8xU/tvzJnc5dSBttj/UZ8QQJGEgB7cTyqedxUnFKf5Te5Ydb6J7Sx9FTlrhgQYm6R7kvzDS/4fmHc5dSCuRS1mXyj2ulqLRO7TT/AMyHE62OJxHUe0FG+UVpfZbtLRO2RjHjQvdrcw6uvePMvGz3Ke0XGKupcNsjBGB1OBGGB5NR6lfwnGcVKPBkNrDwxzZ1L8bzlI6nieTT0OMYwOgvP4j1YAe9MwnAYk6ls5znuc6R2ye4lznHWTrJTpzfWXwldTVzsDqWkOJB1Pk3h1a/cudetGjTdSXBCwjtPCGltsf6jPiCNui/UZ8QU97mp+Lw/LCNzQcXh+WFR/MNP7b8yX3OXUgTbov1GfEEbbH+oz4gp73NBxeH5YWk1NBtMn8iH8J/sxwJY9oKbaWw/MR2cks5IKWkvkn9Eog8hH0QiXyT+iVoSGWsyO8yUnsWdkJeSDkd5kpPYM7IS8gQDqTBzweh1w6Le21P46kwc8HodcOi3ttQBXZbRSPhkZJE90cjCHNc04EEb4K1QgcS/kVd57xZBNV4OnikMT3DRs8MCDz4EYpeTPzYeYqj/FO7LU8FgdShGF1OMeGS1ovNNNghC56SshqzO2IgvglMUjcdLSP8iCoijJptcjruEDL6y+FLRuiBuNVR4vbgNLmfmH79SigEEYjUVPyiDLOzeBry/am4UtQTJBwAfmb1H6ELTaFebS+BLlvRBuqf+6ESGKSeaOGFpfLI4NY0b7idCmqwWuOzWmCijwJaMZHD87zrP9bwCZWbWy7bO+71DPEixjpsd9xHjO6gcOsqRVH12825qhF7lxH2tPC22CFyur4G3RltDsah0Dpy31WBwGnnJ+hXUqGUJQxtc95LTT4AmVnHvdbbxSUVDIYRUNc+SRv4sAQMAd7Wnqo4zqecbb7CTtNVlo0Izu4qSzx9jhcvFPcMgDAADUFrL5J/RK3Wkvkn9ErblWWsyO8yUnsGdkJeSDkd5kpPYM7IS8gQDqTBzweh1w6Le21P46kwc8HodcOi3ttQBXZCEIHEm5sPMVT/AIp3ZangmlmyhkZk9I+Rpa2aoc6Mn8wwAx5sQU7Vg9Uad3Px/gtaH00AUa0978C5eXHb34Uc9RsJsToboGD+r7EqSgoYyuY5uU9yD2kYzbIAjWCBp5lN0OnCrKpTnwaOd1JxSaJnSPlTZGX21mn2TWTsds4ZD+R3+YJSXm+vnhG3bhqH41VIMMSdL4949Wo9XCnYq6pGrZXGFxR1i1VhlnPb6OG30UFHTDCKFga3hPKeU6Si4VkFvopauqdsYYm7J3CeQcpXQo2zj3vdNWLTA4GGAh05B/FJvN6vueRdbK2le3GHw4sSrNU4GchLhPdMtKutqvKS0khwGpo2cYDRyAaFJCjHNhFI6/1Ewa4xspHNc/DQCXsIHPoKk5d9bUVc4jySGW2djLBRxnU85W32EnaapHUc51Gu3fbX7E7HapBjhox2Q0JNE/zF4P2C6+mMhaS+Sf0St1pL5J/RK2pWFrMjvMlJ7BnZCXkg5HeZKT2DOyEvIEA6kwc8HodcOi3ttT+OpMHPB6HXDot7bUAV2XfYIIqm90MFRGJIpJ2tex2pw4CuBetLUS0lTFUwO2MsTg5hwxwITZpuLSHLiid2MbGxrGNaxrRgGtGAHMFlRH/Gt/44PlN7kfxpf+OD5Te5ZR6Bct5cl6lgruC5EuJpZyqWndYHVZhjNTHJGxsuHjBpdpGPAmh/Gl/44PlN7lyXPKS7XSkdSV1SJIXOa4tEYGkHEbyk2ej3FvWjUclhcRlS5hOLWDmstyltFzhroNcZ8ZvrtOtv9cAU10lVDW0sNVTPD4ZmhzHDfBUDpWtmUl1tdKKWiqthCHFwaWB2GOvWp+p6b3tRcHiS9jjQrfD3MlDKm9NsdokqW4Gof4kDTvuO/wAwGnqUMvc5znPe4ue4lznO1uJ1kruu13rrxLHJcJ9tdE0tZ4oAGJxOrmHuXCuunWKtKWy97fEbWq/ElkmvJylp6SyUbaaFkQdCxztiMNk4gEk8JSkohgyxvsEEcMVW0RxtDWjamnADQN5b/wAbZQccb8lvcqWtodzUqOe0t/iSo3UIpLBLa5LnRUlfRvhrYI54wC4NeMcDhrHAeVRf/G2UHHG/Jb3LDstb8WkGsbgRgf5Te5JT0O5pzUlJbvEJXUGsYG3ES6JhJxJaD9ES+Sf0StmtDWho1AYLWXyT+iVqyvLWZHeZKT2DOyEvJByO8yUnsGdkJeQIB1Jg54PQ64dFvban8dSYOeD0OuHRb22oArshCU8mSBlFbSSAN0NTZy2YtjkstITMD6p9yMDwH3KftWgrCzr7Qr7fr+ib3P8AJAWB4D7lnYn1T7lPi2Z+NuvWEq7Qpv6fr+gdpjmQAhB0kk4azp4ULRLgQnxBGGOpCcOQJ/2rouaTsOTKs/h05TxwWRYrLwN7A8B9yMDwH3KfULP/ADEvt+v6Jnc/yQFgeA+5GB9U+5T6sP8AJv04eKfslj2gUml8P1/QjtMLOSA1pL5J/RKxB5CPoj7LMvkn9ErRkItZkd5kpPYM7IS8kHI7zJSewZ2Ql5AgHUmDng9Drh0W9tqfx1Jg54PQ64dFvbagCuyAcNOJHMhCBxLGb6vnrsn/APWpHSPglMQeTiS3AEYnkxw6k5Uz82HmKp/xTuy1PBYLU4qN3NJcy2oPNNAmXnMuNVSUlJTU0r4m1DnbYWHAuAA0Y8GlPRMDOr/uznl/9V00iKleQyuvsNuHimxgoQhbkqwWWucwhzHuY4HQ5pwI5isIQBMmR9dNcsnKOqqnF8pDmOedbti4txPKcEspuZvfRKjH/FL/AOV6ca8+vYqNzUS6st6TzBAmHnQuNTA6ioYJnxxSse+TYHAvwIAB5NafijjOp5xtvsJO01S9FipXkU119jnctqnuGStJfJv6JW60l8k/olbYqy1mR3mSk9gzshLyQcjvMlJ7BnZCXkCAdSYOeD0OuHRb22p/JjZ3IXS5G3PYjHYw7M8zSCfoCgCuKEIQOJJzWyh1rrYcfGZUB3UWjuT0UP5G3ptku+2Tkiknbtc+H5dOh3V9ieBS9G9ksbZInNexwxa5pxBHCCsbrVvKncupykWVtNOGDZIGWOT7r9QMbA9rKqB2yiL8di7HQWnvS+hVdCvOhUVSHFHeUVJYZB9dZ7lb3EVlDPFhrdsdk33jEJO26L9RnxBWBxI1IOnXrWgh2i3f1U/Uhuz6MgBj2SODY3Bzjqa04k9SW7Tkvd7o8bVSSQxHXNUNLGj36T1BTIDhoGgciE2p2hk1/bhh/lixtFzZx2e3R2m2QUMLiWwt2OJ1uOsnrJK7EIWenNzk5S4smJJLCBRpnRla69UcIOmKmLj/ANTj/wDKkOvraa3Ur6qslbFCzW5x18g4SoZvtzfeLrPXPbsBI7BjPVYNDR7v3V7oNvJ1nWa3Je5Fu5rZ2TgWkvkn9ErdayNLmOa0YucCAOFawri1eR3mSk9gzshLyRclYnQ2emY4YFsTQRy4JaQICTr3RMrqGWCRuyY9pa4cIOgpRWHDEYIAqVlBZp7Ddqi3VDHDanfy3HU9n5XD+taTlZDL/Imlyko96KqjBMM4biWHgPC074UAX2yV9hrTSXKAxuJ8R4HiyDhaf21oFE7fxSrZcoLnZfFoqj+TjiYJBsmHq3urBJSEydONSOzNZQ5Np5RItvzi0r9i24UUsR33wkPb7jgfulynyvsE4BFzhix3pwY/uFDyFVVdEtZvMcrwO8bqoicYLtbagbKC40cg4WTsP7roFRARiJ4iOR4UCOY134mg84WNqi/TZ8IUZ9nqXKb8jp3yXQns1VONdRDh7QLnmvFqgGM9zoo+lUMH7qDNqj/TZ8IWWta38LQOYIXZ6lzm/JB3yXQmKoywsEAJ8IxS4b0AMn2CQLnnGj2JZa6F5O9LUnAfCNPvIUfIUqjotrTeWs+JzldVHuOy6XSuus4muFQ+Z7fwg4BrOYDQFxoQrWMVFYitxHbbeWCcmQGT8l/yip2bEmlpntmndvaDi1vWfoCvDJbJO55TTtbRxmOmxwfVPHijm9Y8g6yrC5H5LUeTtvZS0serS57tLnuOsk/1wbycILtFCIYGtw3l0LAGAWUCAhCEAYc0EaQke95PUF4pXwVtNHNG7W17cdPDz8qWUIAgzKLNBLE58tjqfF3oKjThyB+v34phXLJa/WvZbttVQ1o/PGNsaRw4tx+qte5rXaxiueSjgk/E0e5AFP3Oa15YTg8a2nQfctlaytyattYMKikglH/MjDvukWpzbZOTnE2mlG/4sex+yBclbd9CsM/NVk67+4Ac0jh+68v9EuTvE3/Of3oDJX5CsE3NNk6047jceeZ/evZmazJxuu2xu6TnH90BkrudGtZga6ofsKdrpn+rE0uPuCstS5vMnqYgx2mkBHDED90t0tioqZobDBGwDea0BAZK32vIfKO5vaIrc+GM/wBpUODB7vxfRSLk1mipYXNmvMpq3jTtQGxiHIRrd16ORSzHTRM/C0L2AA1IEOK32ynooWRwRMjYwYNa1oAA5l2gYallCABCEI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wgHBgkIBwgKCgkLDRYPDQwMDRsUFRAWIB0iIiAdHx8kKDQsJCYxJx8fLT0tMTU3Ojo6Iys/RD84QzQ5OjcBCgoKDQwNGg8PGjclHyU3Nzc3Nzc3Nzc3Nzc3Nzc3Nzc3Nzc3Nzc3Nzc3Nzc3Nzc3Nzc3Nzc3Nzc3Nzc3Nzc3N//AABEIAKAAoAMBIgACEQEDEQH/xAAcAAABBAMBAAAAAAAAAAAAAAAABQYHCAECBAP/xABMEAABAwIBBAwMBAMECwAAAAABAAIDBAURBgchMRITFEFRVGFxcoGy0RUiMzU2UnORkpOhsTJCU8EWI/BDRHThFyQmRWJjgpSzwtL/xAAbAQABBQEBAAAAAAAAAAAAAAAAAQIEBQYDB//EADERAAIBAwEFBgYBBQAAAAAAAAABAgMEEQUSITFBUQYUcZGhsRMWM1Nh4cEiIzRCUv/aAAwDAQACEQMRAD8AnFecszIhi7Ryr0TFztzyw5IXB0Mjo3BrcHMcQR47dRCAHablTjW5Y8JU/rfVVN3dW8eq/wDuH96zu+t49VfPd3oDBbHwlT+t9UeEqf1vqqnbvrePVXz3d6N31vHqr57u9AYLY+Eqf1vqjwnT+t9VU7d9bx6q+e7vWN3VvHqv57u9AYLax18LzgCuppBGIVSbderjbq+nrIqyqe6GRr9i6ZxDgNYIJw0jQrP5NXSG622CqgeHRzMD2nHWCgBWe9rBi4rkdcoAcC5NHOnlGbHYJ3QPAqpv5UOn8x3+oYnqVet31x119YeU1D+9AFsvCVP631R4Sp/W+qqdu+t49VfPd3o3fW8eqvnu70Bgtj4Sp/W+qPCVP631VTt31vHqr57u9G763j1V893egMFsfCVP631WRcoCcAVU3d9bx6q+e7vWklfXCNxFfVg4H+8P70AW/jkbIMW763SJklI6Sy0jnuLjtLNJ5gltAAdSYOeD0OuHRb22p/HUmDng9Drh0W9tqAK7LBOAxOgLKUsmmtflDbmvaHNNQ0FrtRCbKWymxy37hK22P9RnxBG2x/qM+IKedxUnFKf5TUbipOKU/wApvcs/8xU/tvzJnc5dSBttj/UZ8QQJGEgB7cTyqedxUnFKf5Te5Ydb6J7Sx9FTlrhgQYm6R7kvzDS/4fmHc5dSCuRS1mXyj2ulqLRO7TT/AMyHE62OJxHUe0FG+UVpfZbtLRO2RjHjQvdrcw6uvePMvGz3Ke0XGKupcNsjBGB1OBGGB5NR6lfwnGcVKPBkNrDwxzZ1L8bzlI6nieTT0OMYwOgvP4j1YAe9MwnAYk6ls5znuc6R2ye4lznHWTrJTpzfWXwldTVzsDqWkOJB1Pk3h1a/cudetGjTdSXBCwjtPCGltsf6jPiCNui/UZ8QU97mp+Lw/LCNzQcXh+WFR/MNP7b8yX3OXUgTbov1GfEEbbH+oz4gp73NBxeH5YWk1NBtMn8iH8J/sxwJY9oKbaWw/MR2cks5IKWkvkn9Eog8hH0QiXyT+iVoSGWsyO8yUnsWdkJeSDkd5kpPYM7IS8gQDqTBzweh1w6Le21P46kwc8HodcOi3ttQBXZbRSPhkZJE90cjCHNc04EEb4K1QgcS/kVd57xZBNV4OnikMT3DRs8MCDz4EYpeTPzYeYqj/FO7LU8FgdShGF1OMeGS1ovNNNghC56SshqzO2IgvglMUjcdLSP8iCoijJptcjruEDL6y+FLRuiBuNVR4vbgNLmfmH79SigEEYjUVPyiDLOzeBry/am4UtQTJBwAfmb1H6ELTaFebS+BLlvRBuqf+6ESGKSeaOGFpfLI4NY0b7idCmqwWuOzWmCijwJaMZHD87zrP9bwCZWbWy7bO+71DPEixjpsd9xHjO6gcOsqRVH12825qhF7lxH2tPC22CFyur4G3RltDsah0Dpy31WBwGnnJ+hXUqGUJQxtc95LTT4AmVnHvdbbxSUVDIYRUNc+SRv4sAQMAd7Wnqo4zqecbb7CTtNVlo0Izu4qSzx9jhcvFPcMgDAADUFrL5J/RK3Wkvkn9ErblWWsyO8yUnsGdkJeSDkd5kpPYM7IS8gQDqTBzweh1w6Le21P46kwc8HodcOi3ttQBXZCEIHEm5sPMVT/AIp3ZangmlmyhkZk9I+Rpa2aoc6Mn8wwAx5sQU7Vg9Uad3Px/gtaH00AUa0978C5eXHb34Uc9RsJsToboGD+r7EqSgoYyuY5uU9yD2kYzbIAjWCBp5lN0OnCrKpTnwaOd1JxSaJnSPlTZGX21mn2TWTsds4ZD+R3+YJSXm+vnhG3bhqH41VIMMSdL4949Wo9XCnYq6pGrZXGFxR1i1VhlnPb6OG30UFHTDCKFga3hPKeU6Si4VkFvopauqdsYYm7J3CeQcpXQo2zj3vdNWLTA4GGAh05B/FJvN6vueRdbK2le3GHw4sSrNU4GchLhPdMtKutqvKS0khwGpo2cYDRyAaFJCjHNhFI6/1Ewa4xspHNc/DQCXsIHPoKk5d9bUVc4jySGW2djLBRxnU85W32EnaapHUc51Gu3fbX7E7HapBjhox2Q0JNE/zF4P2C6+mMhaS+Sf0St1pL5J/RK2pWFrMjvMlJ7BnZCXkg5HeZKT2DOyEvIEA6kwc8HodcOi3ttT+OpMHPB6HXDot7bUAV2XfYIIqm90MFRGJIpJ2tex2pw4CuBetLUS0lTFUwO2MsTg5hwxwITZpuLSHLiid2MbGxrGNaxrRgGtGAHMFlRH/Gt/44PlN7kfxpf+OD5Te5ZR6Bct5cl6lgruC5EuJpZyqWndYHVZhjNTHJGxsuHjBpdpGPAmh/Gl/44PlN7lyXPKS7XSkdSV1SJIXOa4tEYGkHEbyk2ej3FvWjUclhcRlS5hOLWDmstyltFzhroNcZ8ZvrtOtv9cAU10lVDW0sNVTPD4ZmhzHDfBUDpWtmUl1tdKKWiqthCHFwaWB2GOvWp+p6b3tRcHiS9jjQrfD3MlDKm9NsdokqW4Gof4kDTvuO/wAwGnqUMvc5znPe4ue4lznO1uJ1kruu13rrxLHJcJ9tdE0tZ4oAGJxOrmHuXCuunWKtKWy97fEbWq/ElkmvJylp6SyUbaaFkQdCxztiMNk4gEk8JSkohgyxvsEEcMVW0RxtDWjamnADQN5b/wAbZQccb8lvcqWtodzUqOe0t/iSo3UIpLBLa5LnRUlfRvhrYI54wC4NeMcDhrHAeVRf/G2UHHG/Jb3LDstb8WkGsbgRgf5Te5JT0O5pzUlJbvEJXUGsYG3ES6JhJxJaD9ES+Sf0StmtDWho1AYLWXyT+iVqyvLWZHeZKT2DOyEvJByO8yUnsGdkJeQIB1Jg54PQ64dFvban8dSYOeD0OuHRb22oArshCU8mSBlFbSSAN0NTZy2YtjkstITMD6p9yMDwH3KftWgrCzr7Qr7fr+ib3P8AJAWB4D7lnYn1T7lPi2Z+NuvWEq7Qpv6fr+gdpjmQAhB0kk4azp4ULRLgQnxBGGOpCcOQJ/2rouaTsOTKs/h05TxwWRYrLwN7A8B9yMDwH3KfULP/ADEvt+v6Jnc/yQFgeA+5GB9U+5T6sP8AJv04eKfslj2gUml8P1/QjtMLOSA1pL5J/RKxB5CPoj7LMvkn9ErRkItZkd5kpPYM7IS8kHI7zJSewZ2Ql5AgHUmDng9Drh0W9tqfx1Jg54PQ64dFvbagCuyAcNOJHMhCBxLGb6vnrsn/APWpHSPglMQeTiS3AEYnkxw6k5Uz82HmKp/xTuy1PBYLU4qN3NJcy2oPNNAmXnMuNVSUlJTU0r4m1DnbYWHAuAA0Y8GlPRMDOr/uznl/9V00iKleQyuvsNuHimxgoQhbkqwWWucwhzHuY4HQ5pwI5isIQBMmR9dNcsnKOqqnF8pDmOedbti4txPKcEspuZvfRKjH/FL/AOV6ca8+vYqNzUS6st6TzBAmHnQuNTA6ioYJnxxSse+TYHAvwIAB5NafijjOp5xtvsJO01S9FipXkU119jnctqnuGStJfJv6JW60l8k/olbYqy1mR3mSk9gzshLyQcjvMlJ7BnZCXkCAdSYOeD0OuHRb22p/JjZ3IXS5G3PYjHYw7M8zSCfoCgCuKEIQOJJzWyh1rrYcfGZUB3UWjuT0UP5G3ptku+2Tkiknbtc+H5dOh3V9ieBS9G9ksbZInNexwxa5pxBHCCsbrVvKncupykWVtNOGDZIGWOT7r9QMbA9rKqB2yiL8di7HQWnvS+hVdCvOhUVSHFHeUVJYZB9dZ7lb3EVlDPFhrdsdk33jEJO26L9RnxBWBxI1IOnXrWgh2i3f1U/Uhuz6MgBj2SODY3Bzjqa04k9SW7Tkvd7o8bVSSQxHXNUNLGj36T1BTIDhoGgciE2p2hk1/bhh/lixtFzZx2e3R2m2QUMLiWwt2OJ1uOsnrJK7EIWenNzk5S4smJJLCBRpnRla69UcIOmKmLj/ANTj/wDKkOvraa3Ur6qslbFCzW5x18g4SoZvtzfeLrPXPbsBI7BjPVYNDR7v3V7oNvJ1nWa3Je5Fu5rZ2TgWkvkn9ErdayNLmOa0YucCAOFawri1eR3mSk9gzshLyRclYnQ2emY4YFsTQRy4JaQICTr3RMrqGWCRuyY9pa4cIOgpRWHDEYIAqVlBZp7Ddqi3VDHDanfy3HU9n5XD+taTlZDL/Imlyko96KqjBMM4biWHgPC074UAX2yV9hrTSXKAxuJ8R4HiyDhaf21oFE7fxSrZcoLnZfFoqj+TjiYJBsmHq3urBJSEydONSOzNZQ5Np5RItvzi0r9i24UUsR33wkPb7jgfulynyvsE4BFzhix3pwY/uFDyFVVdEtZvMcrwO8bqoicYLtbagbKC40cg4WTsP7roFRARiJ4iOR4UCOY134mg84WNqi/TZ8IUZ9nqXKb8jp3yXQns1VONdRDh7QLnmvFqgGM9zoo+lUMH7qDNqj/TZ8IWWta38LQOYIXZ6lzm/JB3yXQmKoywsEAJ8IxS4b0AMn2CQLnnGj2JZa6F5O9LUnAfCNPvIUfIUqjotrTeWs+JzldVHuOy6XSuus4muFQ+Z7fwg4BrOYDQFxoQrWMVFYitxHbbeWCcmQGT8l/yip2bEmlpntmndvaDi1vWfoCvDJbJO55TTtbRxmOmxwfVPHijm9Y8g6yrC5H5LUeTtvZS0serS57tLnuOsk/1wbycILtFCIYGtw3l0LAGAWUCAhCEAYc0EaQke95PUF4pXwVtNHNG7W17cdPDz8qWUIAgzKLNBLE58tjqfF3oKjThyB+v34phXLJa/WvZbttVQ1o/PGNsaRw4tx+qte5rXaxiueSjgk/E0e5AFP3Oa15YTg8a2nQfctlaytyattYMKikglH/MjDvukWpzbZOTnE2mlG/4sex+yBclbd9CsM/NVk67+4Ac0jh+68v9EuTvE3/Of3oDJX5CsE3NNk6047jceeZ/evZmazJxuu2xu6TnH90BkrudGtZga6ofsKdrpn+rE0uPuCstS5vMnqYgx2mkBHDED90t0tioqZobDBGwDea0BAZK32vIfKO5vaIrc+GM/wBpUODB7vxfRSLk1mipYXNmvMpq3jTtQGxiHIRrd16ORSzHTRM/C0L2AA1IEOK32ynooWRwRMjYwYNa1oAA5l2gYallCABCEIA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3" name="Picture 5" descr="C:\Users\Nguyen\Desktop\mizzou_logo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2"/>
            <a:ext cx="612774" cy="612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685800" y="612776"/>
            <a:ext cx="8077200" cy="0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8736807"/>
              </p:ext>
            </p:extLst>
          </p:nvPr>
        </p:nvGraphicFramePr>
        <p:xfrm>
          <a:off x="762000" y="1219200"/>
          <a:ext cx="7391401" cy="5105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67572"/>
                <a:gridCol w="2103245"/>
                <a:gridCol w="1953012"/>
                <a:gridCol w="1667572"/>
              </a:tblGrid>
              <a:tr h="8509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914400" algn="l"/>
                        </a:tabLs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914400" algn="l"/>
                        </a:tabLst>
                      </a:pPr>
                      <a:r>
                        <a:rPr lang="en-US" sz="1200">
                          <a:effectLst/>
                        </a:rPr>
                        <a:t>Literature Review &amp; Problem Formulation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914400" algn="l"/>
                        </a:tabLst>
                      </a:pPr>
                      <a:r>
                        <a:rPr lang="en-US" sz="1200">
                          <a:effectLst/>
                        </a:rPr>
                        <a:t>Algorithm Proposal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914400" algn="l"/>
                        </a:tabLst>
                      </a:pPr>
                      <a:r>
                        <a:rPr lang="en-US" sz="1200">
                          <a:effectLst/>
                        </a:rPr>
                        <a:t>Experiments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763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914400" algn="l"/>
                        </a:tabLst>
                      </a:pPr>
                      <a:r>
                        <a:rPr lang="en-US" sz="1200">
                          <a:effectLst/>
                        </a:rPr>
                        <a:t>Single model QA classification (Output labels)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914400" algn="l"/>
                        </a:tabLst>
                      </a:pPr>
                      <a:r>
                        <a:rPr lang="en-US" sz="1200" b="1" dirty="0">
                          <a:effectLst/>
                        </a:rPr>
                        <a:t>Done</a:t>
                      </a:r>
                      <a:endParaRPr lang="en-US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914400" algn="l"/>
                        </a:tabLst>
                      </a:pPr>
                      <a:r>
                        <a:rPr lang="en-US" sz="1200" b="1">
                          <a:effectLst/>
                        </a:rPr>
                        <a:t>Proposed DL-Pro for single model QA classification</a:t>
                      </a:r>
                      <a:endParaRPr lang="en-US" sz="12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914400" algn="l"/>
                        </a:tabLst>
                      </a:pPr>
                      <a:r>
                        <a:rPr lang="en-US" sz="1200" b="1">
                          <a:effectLst/>
                        </a:rPr>
                        <a:t>Done on a subset of CASP data. </a:t>
                      </a:r>
                      <a:endParaRPr lang="en-US" sz="12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509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914400" algn="l"/>
                        </a:tabLst>
                      </a:pPr>
                      <a:r>
                        <a:rPr lang="en-US" sz="1200">
                          <a:effectLst/>
                        </a:rPr>
                        <a:t>Single model QA (Output values)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914400" algn="l"/>
                        </a:tabLst>
                      </a:pPr>
                      <a:r>
                        <a:rPr lang="en-US" sz="1200" b="1">
                          <a:effectLst/>
                        </a:rPr>
                        <a:t>Done</a:t>
                      </a:r>
                      <a:endParaRPr lang="en-US" sz="12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914400" algn="l"/>
                        </a:tabLst>
                      </a:pPr>
                      <a:r>
                        <a:rPr lang="en-US" sz="1200" b="1">
                          <a:effectLst/>
                        </a:rPr>
                        <a:t>Ongoing</a:t>
                      </a:r>
                      <a:endParaRPr lang="en-US" sz="12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914400" algn="l"/>
                        </a:tabLst>
                      </a:pPr>
                      <a:r>
                        <a:rPr lang="en-US" sz="1200" b="1">
                          <a:effectLst/>
                        </a:rPr>
                        <a:t>To do</a:t>
                      </a:r>
                      <a:endParaRPr lang="en-US" sz="12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54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914400" algn="l"/>
                        </a:tabLst>
                      </a:pPr>
                      <a:r>
                        <a:rPr lang="en-US" sz="1200">
                          <a:effectLst/>
                        </a:rPr>
                        <a:t>Local QA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914400" algn="l"/>
                        </a:tabLst>
                      </a:pPr>
                      <a:r>
                        <a:rPr lang="en-US" sz="1200" b="1">
                          <a:effectLst/>
                        </a:rPr>
                        <a:t>Done</a:t>
                      </a:r>
                      <a:endParaRPr lang="en-US" sz="12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914400" algn="l"/>
                        </a:tabLst>
                      </a:pPr>
                      <a:r>
                        <a:rPr lang="en-US" sz="1200" b="1">
                          <a:effectLst/>
                        </a:rPr>
                        <a:t>Ongoing</a:t>
                      </a:r>
                      <a:endParaRPr lang="en-US" sz="12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914400" algn="l"/>
                        </a:tabLst>
                      </a:pPr>
                      <a:r>
                        <a:rPr lang="en-US" sz="1200" b="1">
                          <a:effectLst/>
                        </a:rPr>
                        <a:t>To do</a:t>
                      </a:r>
                      <a:endParaRPr lang="en-US" sz="12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018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914400" algn="l"/>
                        </a:tabLst>
                      </a:pPr>
                      <a:r>
                        <a:rPr lang="en-US" sz="1200">
                          <a:effectLst/>
                        </a:rPr>
                        <a:t>Model Prediction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914400" algn="l"/>
                        </a:tabLst>
                      </a:pPr>
                      <a:r>
                        <a:rPr lang="en-US" sz="1200" b="1">
                          <a:effectLst/>
                        </a:rPr>
                        <a:t>Done</a:t>
                      </a:r>
                      <a:endParaRPr lang="en-US" sz="12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914400" algn="l"/>
                        </a:tabLst>
                      </a:pPr>
                      <a:r>
                        <a:rPr lang="en-US" sz="1200" b="1">
                          <a:effectLst/>
                        </a:rPr>
                        <a:t>Proposed DL-Recon for model based on deep learning and distance matrix</a:t>
                      </a:r>
                      <a:endParaRPr lang="en-US" sz="12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914400" algn="l"/>
                        </a:tabLst>
                      </a:pPr>
                      <a:r>
                        <a:rPr lang="en-US" sz="1200" b="1" dirty="0">
                          <a:effectLst/>
                        </a:rPr>
                        <a:t>Done on some targets of CASP data. Need bigger experiment.</a:t>
                      </a:r>
                      <a:endParaRPr lang="en-US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760538" y="16684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49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200400"/>
            <a:ext cx="8229600" cy="990600"/>
          </a:xfrm>
        </p:spPr>
        <p:txBody>
          <a:bodyPr>
            <a:noAutofit/>
          </a:bodyPr>
          <a:lstStyle/>
          <a:p>
            <a:pPr algn="ctr"/>
            <a:r>
              <a:rPr lang="en-US" sz="6600" b="1" dirty="0" smtClean="0">
                <a:solidFill>
                  <a:srgbClr val="C00000"/>
                </a:solidFill>
              </a:rPr>
              <a:t>THANK YOU!</a:t>
            </a:r>
            <a:endParaRPr lang="en-US" sz="6600" b="1" dirty="0">
              <a:solidFill>
                <a:srgbClr val="C00000"/>
              </a:solidFill>
            </a:endParaRPr>
          </a:p>
        </p:txBody>
      </p:sp>
      <p:pic>
        <p:nvPicPr>
          <p:cNvPr id="3" name="Picture 5" descr="C:\Users\Nguyen\Desktop\mizzou_logo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2"/>
            <a:ext cx="612774" cy="612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8190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1644" y="7937"/>
            <a:ext cx="7191756" cy="604839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Main Contributions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6096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Theoretically</a:t>
            </a:r>
          </a:p>
          <a:p>
            <a:pPr lvl="1"/>
            <a:r>
              <a:rPr lang="en-US" dirty="0" smtClean="0"/>
              <a:t>Developed 3 new algorithms for single model QA classification</a:t>
            </a:r>
          </a:p>
          <a:p>
            <a:pPr lvl="2"/>
            <a:r>
              <a:rPr lang="en-US" dirty="0" smtClean="0"/>
              <a:t>DL-Pro, a deep learning based method on DM</a:t>
            </a:r>
          </a:p>
          <a:p>
            <a:pPr lvl="2"/>
            <a:r>
              <a:rPr lang="en-US" dirty="0" smtClean="0"/>
              <a:t>SVM-Pro, </a:t>
            </a:r>
            <a:r>
              <a:rPr lang="en-US" dirty="0"/>
              <a:t>a </a:t>
            </a:r>
            <a:r>
              <a:rPr lang="en-US" dirty="0" smtClean="0"/>
              <a:t>SVM </a:t>
            </a:r>
            <a:r>
              <a:rPr lang="en-US" dirty="0"/>
              <a:t>based method on DM</a:t>
            </a:r>
          </a:p>
          <a:p>
            <a:pPr lvl="2"/>
            <a:r>
              <a:rPr lang="en-US" dirty="0" smtClean="0"/>
              <a:t>FFNN-Pro, a FFNN based method on DM</a:t>
            </a:r>
          </a:p>
          <a:p>
            <a:r>
              <a:rPr lang="en-US" dirty="0" smtClean="0"/>
              <a:t>Experimentally</a:t>
            </a:r>
          </a:p>
          <a:p>
            <a:pPr lvl="1"/>
            <a:r>
              <a:rPr lang="en-US" dirty="0" smtClean="0"/>
              <a:t>Implement and test DL-Pro, SVM-Pro, FFNN-Pro on practical data</a:t>
            </a:r>
          </a:p>
          <a:p>
            <a:pPr lvl="1"/>
            <a:r>
              <a:rPr lang="en-US" dirty="0" smtClean="0"/>
              <a:t>DL-Pro shows better accuracy</a:t>
            </a:r>
          </a:p>
          <a:p>
            <a:r>
              <a:rPr lang="en-US" dirty="0" smtClean="0"/>
              <a:t>Publication</a:t>
            </a:r>
          </a:p>
          <a:p>
            <a:pPr lvl="1"/>
            <a:r>
              <a:rPr lang="en-US" dirty="0" smtClean="0"/>
              <a:t>IEEE </a:t>
            </a:r>
            <a:r>
              <a:rPr lang="en-US" dirty="0"/>
              <a:t>World Congress on Computational Intelligence Conference (WCCI) – 2014 </a:t>
            </a:r>
            <a:endParaRPr lang="en-US" dirty="0" smtClean="0"/>
          </a:p>
          <a:p>
            <a:pPr lvl="2"/>
            <a:r>
              <a:rPr lang="en-US" dirty="0" smtClean="0"/>
              <a:t>“</a:t>
            </a:r>
            <a:r>
              <a:rPr lang="en-US" b="1" dirty="0" smtClean="0"/>
              <a:t>DL-Pro</a:t>
            </a:r>
            <a:r>
              <a:rPr lang="en-US" b="1" dirty="0"/>
              <a:t>: A Novel Deep Learning Method for Protein Model Quality Assessment </a:t>
            </a:r>
            <a:r>
              <a:rPr lang="en-US" dirty="0" smtClean="0"/>
              <a:t>“ by </a:t>
            </a:r>
            <a:r>
              <a:rPr lang="en-US" i="1" dirty="0" smtClean="0"/>
              <a:t>Son </a:t>
            </a:r>
            <a:r>
              <a:rPr lang="en-US" i="1" dirty="0"/>
              <a:t>Nguyen, Yi Shang and Dong Xu </a:t>
            </a:r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sz="2000" dirty="0"/>
          </a:p>
        </p:txBody>
      </p:sp>
      <p:sp>
        <p:nvSpPr>
          <p:cNvPr id="4" name="AutoShape 2" descr="data:image/jpeg;base64,/9j/4AAQSkZJRgABAQAAAQABAAD/2wCEAAkGBwgHBgkIBwgKCgkLDRYPDQwMDRsUFRAWIB0iIiAdHx8kKDQsJCYxJx8fLT0tMTU3Ojo6Iys/RD84QzQ5OjcBCgoKDQwNGg8PGjclHyU3Nzc3Nzc3Nzc3Nzc3Nzc3Nzc3Nzc3Nzc3Nzc3Nzc3Nzc3Nzc3Nzc3Nzc3Nzc3Nzc3N//AABEIAKAAoAMBIgACEQEDEQH/xAAcAAABBAMBAAAAAAAAAAAAAAAABQYHCAECBAP/xABMEAABAwIBBAwMBAMECwAAAAABAAIDBAURBgchMRITFEFRVGFxcoGy0RUiMzU2UnORkpOhsTJCU8EWI/BDRHThFyQmRWJjgpSzwtL/xAAbAQABBQEBAAAAAAAAAAAAAAAAAQIEBQYDB//EADERAAIBAwEFBgYBBQAAAAAAAAABAgMEEQUSITFBUQYUcZGhsRMWM1Nh4cEiIzRCUv/aAAwDAQACEQMRAD8AnFecszIhi7Ryr0TFztzyw5IXB0Mjo3BrcHMcQR47dRCAHablTjW5Y8JU/rfVVN3dW8eq/wDuH96zu+t49VfPd3oDBbHwlT+t9UeEqf1vqqnbvrePVXz3d6N31vHqr57u9AYLY+Eqf1vqjwnT+t9VU7d9bx6q+e7vWN3VvHqv57u9AYLax18LzgCuppBGIVSbderjbq+nrIqyqe6GRr9i6ZxDgNYIJw0jQrP5NXSG622CqgeHRzMD2nHWCgBWe9rBi4rkdcoAcC5NHOnlGbHYJ3QPAqpv5UOn8x3+oYnqVet31x119YeU1D+9AFsvCVP631R4Sp/W+qqdu+t49VfPd3o3fW8eqvnu70Bgtj4Sp/W+qPCVP631VTt31vHqr57u9G763j1V893egMFsfCVP631WRcoCcAVU3d9bx6q+e7vWklfXCNxFfVg4H+8P70AW/jkbIMW763SJklI6Sy0jnuLjtLNJ5gltAAdSYOeD0OuHRb22p/HUmDng9Drh0W9tqAK7LBOAxOgLKUsmmtflDbmvaHNNQ0FrtRCbKWymxy37hK22P9RnxBG2x/qM+IKedxUnFKf5TUbipOKU/wApvcs/8xU/tvzJnc5dSBttj/UZ8QQJGEgB7cTyqedxUnFKf5Te5Ydb6J7Sx9FTlrhgQYm6R7kvzDS/4fmHc5dSCuRS1mXyj2ulqLRO7TT/AMyHE62OJxHUe0FG+UVpfZbtLRO2RjHjQvdrcw6uvePMvGz3Ke0XGKupcNsjBGB1OBGGB5NR6lfwnGcVKPBkNrDwxzZ1L8bzlI6nieTT0OMYwOgvP4j1YAe9MwnAYk6ls5znuc6R2ye4lznHWTrJTpzfWXwldTVzsDqWkOJB1Pk3h1a/cudetGjTdSXBCwjtPCGltsf6jPiCNui/UZ8QU97mp+Lw/LCNzQcXh+WFR/MNP7b8yX3OXUgTbov1GfEEbbH+oz4gp73NBxeH5YWk1NBtMn8iH8J/sxwJY9oKbaWw/MR2cks5IKWkvkn9Eog8hH0QiXyT+iVoSGWsyO8yUnsWdkJeSDkd5kpPYM7IS8gQDqTBzweh1w6Le21P46kwc8HodcOi3ttQBXZbRSPhkZJE90cjCHNc04EEb4K1QgcS/kVd57xZBNV4OnikMT3DRs8MCDz4EYpeTPzYeYqj/FO7LU8FgdShGF1OMeGS1ovNNNghC56SshqzO2IgvglMUjcdLSP8iCoijJptcjruEDL6y+FLRuiBuNVR4vbgNLmfmH79SigEEYjUVPyiDLOzeBry/am4UtQTJBwAfmb1H6ELTaFebS+BLlvRBuqf+6ESGKSeaOGFpfLI4NY0b7idCmqwWuOzWmCijwJaMZHD87zrP9bwCZWbWy7bO+71DPEixjpsd9xHjO6gcOsqRVH12825qhF7lxH2tPC22CFyur4G3RltDsah0Dpy31WBwGnnJ+hXUqGUJQxtc95LTT4AmVnHvdbbxSUVDIYRUNc+SRv4sAQMAd7Wnqo4zqecbb7CTtNVlo0Izu4qSzx9jhcvFPcMgDAADUFrL5J/RK3Wkvkn9ErblWWsyO8yUnsGdkJeSDkd5kpPYM7IS8gQDqTBzweh1w6Le21P46kwc8HodcOi3ttQBXZCEIHEm5sPMVT/AIp3ZangmlmyhkZk9I+Rpa2aoc6Mn8wwAx5sQU7Vg9Uad3Px/gtaH00AUa0978C5eXHb34Uc9RsJsToboGD+r7EqSgoYyuY5uU9yD2kYzbIAjWCBp5lN0OnCrKpTnwaOd1JxSaJnSPlTZGX21mn2TWTsds4ZD+R3+YJSXm+vnhG3bhqH41VIMMSdL4949Wo9XCnYq6pGrZXGFxR1i1VhlnPb6OG30UFHTDCKFga3hPKeU6Si4VkFvopauqdsYYm7J3CeQcpXQo2zj3vdNWLTA4GGAh05B/FJvN6vueRdbK2le3GHw4sSrNU4GchLhPdMtKutqvKS0khwGpo2cYDRyAaFJCjHNhFI6/1Ewa4xspHNc/DQCXsIHPoKk5d9bUVc4jySGW2djLBRxnU85W32EnaapHUc51Gu3fbX7E7HapBjhox2Q0JNE/zF4P2C6+mMhaS+Sf0St1pL5J/RK2pWFrMjvMlJ7BnZCXkg5HeZKT2DOyEvIEA6kwc8HodcOi3ttT+OpMHPB6HXDot7bUAV2XfYIIqm90MFRGJIpJ2tex2pw4CuBetLUS0lTFUwO2MsTg5hwxwITZpuLSHLiid2MbGxrGNaxrRgGtGAHMFlRH/Gt/44PlN7kfxpf+OD5Te5ZR6Bct5cl6lgruC5EuJpZyqWndYHVZhjNTHJGxsuHjBpdpGPAmh/Gl/44PlN7lyXPKS7XSkdSV1SJIXOa4tEYGkHEbyk2ej3FvWjUclhcRlS5hOLWDmstyltFzhroNcZ8ZvrtOtv9cAU10lVDW0sNVTPD4ZmhzHDfBUDpWtmUl1tdKKWiqthCHFwaWB2GOvWp+p6b3tRcHiS9jjQrfD3MlDKm9NsdokqW4Gof4kDTvuO/wAwGnqUMvc5znPe4ue4lznO1uJ1kruu13rrxLHJcJ9tdE0tZ4oAGJxOrmHuXCuunWKtKWy97fEbWq/ElkmvJylp6SyUbaaFkQdCxztiMNk4gEk8JSkohgyxvsEEcMVW0RxtDWjamnADQN5b/wAbZQccb8lvcqWtodzUqOe0t/iSo3UIpLBLa5LnRUlfRvhrYI54wC4NeMcDhrHAeVRf/G2UHHG/Jb3LDstb8WkGsbgRgf5Te5JT0O5pzUlJbvEJXUGsYG3ES6JhJxJaD9ES+Sf0StmtDWho1AYLWXyT+iVqyvLWZHeZKT2DOyEvJByO8yUnsGdkJeQIB1Jg54PQ64dFvban8dSYOeD0OuHRb22oArshCU8mSBlFbSSAN0NTZy2YtjkstITMD6p9yMDwH3KftWgrCzr7Qr7fr+ib3P8AJAWB4D7lnYn1T7lPi2Z+NuvWEq7Qpv6fr+gdpjmQAhB0kk4azp4ULRLgQnxBGGOpCcOQJ/2rouaTsOTKs/h05TxwWRYrLwN7A8B9yMDwH3KfULP/ADEvt+v6Jnc/yQFgeA+5GB9U+5T6sP8AJv04eKfslj2gUml8P1/QjtMLOSA1pL5J/RKxB5CPoj7LMvkn9ErRkItZkd5kpPYM7IS8kHI7zJSewZ2Ql5AgHUmDng9Drh0W9tqfx1Jg54PQ64dFvbagCuyAcNOJHMhCBxLGb6vnrsn/APWpHSPglMQeTiS3AEYnkxw6k5Uz82HmKp/xTuy1PBYLU4qN3NJcy2oPNNAmXnMuNVSUlJTU0r4m1DnbYWHAuAA0Y8GlPRMDOr/uznl/9V00iKleQyuvsNuHimxgoQhbkqwWWucwhzHuY4HQ5pwI5isIQBMmR9dNcsnKOqqnF8pDmOedbti4txPKcEspuZvfRKjH/FL/AOV6ca8+vYqNzUS6st6TzBAmHnQuNTA6ioYJnxxSse+TYHAvwIAB5NafijjOp5xtvsJO01S9FipXkU119jnctqnuGStJfJv6JW60l8k/olbYqy1mR3mSk9gzshLyQcjvMlJ7BnZCXkCAdSYOeD0OuHRb22p/JjZ3IXS5G3PYjHYw7M8zSCfoCgCuKEIQOJJzWyh1rrYcfGZUB3UWjuT0UP5G3ptku+2Tkiknbtc+H5dOh3V9ieBS9G9ksbZInNexwxa5pxBHCCsbrVvKncupykWVtNOGDZIGWOT7r9QMbA9rKqB2yiL8di7HQWnvS+hVdCvOhUVSHFHeUVJYZB9dZ7lb3EVlDPFhrdsdk33jEJO26L9RnxBWBxI1IOnXrWgh2i3f1U/Uhuz6MgBj2SODY3Bzjqa04k9SW7Tkvd7o8bVSSQxHXNUNLGj36T1BTIDhoGgciE2p2hk1/bhh/lixtFzZx2e3R2m2QUMLiWwt2OJ1uOsnrJK7EIWenNzk5S4smJJLCBRpnRla69UcIOmKmLj/ANTj/wDKkOvraa3Ur6qslbFCzW5x18g4SoZvtzfeLrPXPbsBI7BjPVYNDR7v3V7oNvJ1nWa3Je5Fu5rZ2TgWkvkn9ErdayNLmOa0YucCAOFawri1eR3mSk9gzshLyRclYnQ2emY4YFsTQRy4JaQICTr3RMrqGWCRuyY9pa4cIOgpRWHDEYIAqVlBZp7Ddqi3VDHDanfy3HU9n5XD+taTlZDL/Imlyko96KqjBMM4biWHgPC074UAX2yV9hrTSXKAxuJ8R4HiyDhaf21oFE7fxSrZcoLnZfFoqj+TjiYJBsmHq3urBJSEydONSOzNZQ5Np5RItvzi0r9i24UUsR33wkPb7jgfulynyvsE4BFzhix3pwY/uFDyFVVdEtZvMcrwO8bqoicYLtbagbKC40cg4WTsP7roFRARiJ4iOR4UCOY134mg84WNqi/TZ8IUZ9nqXKb8jp3yXQns1VONdRDh7QLnmvFqgGM9zoo+lUMH7qDNqj/TZ8IWWta38LQOYIXZ6lzm/JB3yXQmKoywsEAJ8IxS4b0AMn2CQLnnGj2JZa6F5O9LUnAfCNPvIUfIUqjotrTeWs+JzldVHuOy6XSuus4muFQ+Z7fwg4BrOYDQFxoQrWMVFYitxHbbeWCcmQGT8l/yip2bEmlpntmndvaDi1vWfoCvDJbJO55TTtbRxmOmxwfVPHijm9Y8g6yrC5H5LUeTtvZS0serS57tLnuOsk/1wbycILtFCIYGtw3l0LAGAWUCAhCEAYc0EaQke95PUF4pXwVtNHNG7W17cdPDz8qWUIAgzKLNBLE58tjqfF3oKjThyB+v34phXLJa/WvZbttVQ1o/PGNsaRw4tx+qte5rXaxiueSjgk/E0e5AFP3Oa15YTg8a2nQfctlaytyattYMKikglH/MjDvukWpzbZOTnE2mlG/4sex+yBclbd9CsM/NVk67+4Ac0jh+68v9EuTvE3/Of3oDJX5CsE3NNk6047jceeZ/evZmazJxuu2xu6TnH90BkrudGtZga6ofsKdrpn+rE0uPuCstS5vMnqYgx2mkBHDED90t0tioqZobDBGwDea0BAZK32vIfKO5vaIrc+GM/wBpUODB7vxfRSLk1mipYXNmvMpq3jTtQGxiHIRrd16ORSzHTRM/C0L2AA1IEOK32ynooWRwRMjYwYNa1oAA5l2gYallCABCEI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wgHBgkIBwgKCgkLDRYPDQwMDRsUFRAWIB0iIiAdHx8kKDQsJCYxJx8fLT0tMTU3Ojo6Iys/RD84QzQ5OjcBCgoKDQwNGg8PGjclHyU3Nzc3Nzc3Nzc3Nzc3Nzc3Nzc3Nzc3Nzc3Nzc3Nzc3Nzc3Nzc3Nzc3Nzc3Nzc3Nzc3N//AABEIAKAAoAMBIgACEQEDEQH/xAAcAAABBAMBAAAAAAAAAAAAAAAABQYHCAECBAP/xABMEAABAwIBBAwMBAMECwAAAAABAAIDBAURBgchMRITFEFRVGFxcoGy0RUiMzU2UnORkpOhsTJCU8EWI/BDRHThFyQmRWJjgpSzwtL/xAAbAQABBQEBAAAAAAAAAAAAAAAAAQIEBQYDB//EADERAAIBAwEFBgYBBQAAAAAAAAABAgMEEQUSITFBUQYUcZGhsRMWM1Nh4cEiIzRCUv/aAAwDAQACEQMRAD8AnFecszIhi7Ryr0TFztzyw5IXB0Mjo3BrcHMcQR47dRCAHablTjW5Y8JU/rfVVN3dW8eq/wDuH96zu+t49VfPd3oDBbHwlT+t9UeEqf1vqqnbvrePVXz3d6N31vHqr57u9AYLY+Eqf1vqjwnT+t9VU7d9bx6q+e7vWN3VvHqv57u9AYLax18LzgCuppBGIVSbderjbq+nrIqyqe6GRr9i6ZxDgNYIJw0jQrP5NXSG622CqgeHRzMD2nHWCgBWe9rBi4rkdcoAcC5NHOnlGbHYJ3QPAqpv5UOn8x3+oYnqVet31x119YeU1D+9AFsvCVP631R4Sp/W+qqdu+t49VfPd3o3fW8eqvnu70Bgtj4Sp/W+qPCVP631VTt31vHqr57u9G763j1V893egMFsfCVP631WRcoCcAVU3d9bx6q+e7vWklfXCNxFfVg4H+8P70AW/jkbIMW763SJklI6Sy0jnuLjtLNJ5gltAAdSYOeD0OuHRb22p/HUmDng9Drh0W9tqAK7LBOAxOgLKUsmmtflDbmvaHNNQ0FrtRCbKWymxy37hK22P9RnxBG2x/qM+IKedxUnFKf5TUbipOKU/wApvcs/8xU/tvzJnc5dSBttj/UZ8QQJGEgB7cTyqedxUnFKf5Te5Ydb6J7Sx9FTlrhgQYm6R7kvzDS/4fmHc5dSCuRS1mXyj2ulqLRO7TT/AMyHE62OJxHUe0FG+UVpfZbtLRO2RjHjQvdrcw6uvePMvGz3Ke0XGKupcNsjBGB1OBGGB5NR6lfwnGcVKPBkNrDwxzZ1L8bzlI6nieTT0OMYwOgvP4j1YAe9MwnAYk6ls5znuc6R2ye4lznHWTrJTpzfWXwldTVzsDqWkOJB1Pk3h1a/cudetGjTdSXBCwjtPCGltsf6jPiCNui/UZ8QU97mp+Lw/LCNzQcXh+WFR/MNP7b8yX3OXUgTbov1GfEEbbH+oz4gp73NBxeH5YWk1NBtMn8iH8J/sxwJY9oKbaWw/MR2cks5IKWkvkn9Eog8hH0QiXyT+iVoSGWsyO8yUnsWdkJeSDkd5kpPYM7IS8gQDqTBzweh1w6Le21P46kwc8HodcOi3ttQBXZbRSPhkZJE90cjCHNc04EEb4K1QgcS/kVd57xZBNV4OnikMT3DRs8MCDz4EYpeTPzYeYqj/FO7LU8FgdShGF1OMeGS1ovNNNghC56SshqzO2IgvglMUjcdLSP8iCoijJptcjruEDL6y+FLRuiBuNVR4vbgNLmfmH79SigEEYjUVPyiDLOzeBry/am4UtQTJBwAfmb1H6ELTaFebS+BLlvRBuqf+6ESGKSeaOGFpfLI4NY0b7idCmqwWuOzWmCijwJaMZHD87zrP9bwCZWbWy7bO+71DPEixjpsd9xHjO6gcOsqRVH12825qhF7lxH2tPC22CFyur4G3RltDsah0Dpy31WBwGnnJ+hXUqGUJQxtc95LTT4AmVnHvdbbxSUVDIYRUNc+SRv4sAQMAd7Wnqo4zqecbb7CTtNVlo0Izu4qSzx9jhcvFPcMgDAADUFrL5J/RK3Wkvkn9ErblWWsyO8yUnsGdkJeSDkd5kpPYM7IS8gQDqTBzweh1w6Le21P46kwc8HodcOi3ttQBXZCEIHEm5sPMVT/AIp3ZangmlmyhkZk9I+Rpa2aoc6Mn8wwAx5sQU7Vg9Uad3Px/gtaH00AUa0978C5eXHb34Uc9RsJsToboGD+r7EqSgoYyuY5uU9yD2kYzbIAjWCBp5lN0OnCrKpTnwaOd1JxSaJnSPlTZGX21mn2TWTsds4ZD+R3+YJSXm+vnhG3bhqH41VIMMSdL4949Wo9XCnYq6pGrZXGFxR1i1VhlnPb6OG30UFHTDCKFga3hPKeU6Si4VkFvopauqdsYYm7J3CeQcpXQo2zj3vdNWLTA4GGAh05B/FJvN6vueRdbK2le3GHw4sSrNU4GchLhPdMtKutqvKS0khwGpo2cYDRyAaFJCjHNhFI6/1Ewa4xspHNc/DQCXsIHPoKk5d9bUVc4jySGW2djLBRxnU85W32EnaapHUc51Gu3fbX7E7HapBjhox2Q0JNE/zF4P2C6+mMhaS+Sf0St1pL5J/RK2pWFrMjvMlJ7BnZCXkg5HeZKT2DOyEvIEA6kwc8HodcOi3ttT+OpMHPB6HXDot7bUAV2XfYIIqm90MFRGJIpJ2tex2pw4CuBetLUS0lTFUwO2MsTg5hwxwITZpuLSHLiid2MbGxrGNaxrRgGtGAHMFlRH/Gt/44PlN7kfxpf+OD5Te5ZR6Bct5cl6lgruC5EuJpZyqWndYHVZhjNTHJGxsuHjBpdpGPAmh/Gl/44PlN7lyXPKS7XSkdSV1SJIXOa4tEYGkHEbyk2ej3FvWjUclhcRlS5hOLWDmstyltFzhroNcZ8ZvrtOtv9cAU10lVDW0sNVTPD4ZmhzHDfBUDpWtmUl1tdKKWiqthCHFwaWB2GOvWp+p6b3tRcHiS9jjQrfD3MlDKm9NsdokqW4Gof4kDTvuO/wAwGnqUMvc5znPe4ue4lznO1uJ1kruu13rrxLHJcJ9tdE0tZ4oAGJxOrmHuXCuunWKtKWy97fEbWq/ElkmvJylp6SyUbaaFkQdCxztiMNk4gEk8JSkohgyxvsEEcMVW0RxtDWjamnADQN5b/wAbZQccb8lvcqWtodzUqOe0t/iSo3UIpLBLa5LnRUlfRvhrYI54wC4NeMcDhrHAeVRf/G2UHHG/Jb3LDstb8WkGsbgRgf5Te5JT0O5pzUlJbvEJXUGsYG3ES6JhJxJaD9ES+Sf0StmtDWho1AYLWXyT+iVqyvLWZHeZKT2DOyEvJByO8yUnsGdkJeQIB1Jg54PQ64dFvban8dSYOeD0OuHRb22oArshCU8mSBlFbSSAN0NTZy2YtjkstITMD6p9yMDwH3KftWgrCzr7Qr7fr+ib3P8AJAWB4D7lnYn1T7lPi2Z+NuvWEq7Qpv6fr+gdpjmQAhB0kk4azp4ULRLgQnxBGGOpCcOQJ/2rouaTsOTKs/h05TxwWRYrLwN7A8B9yMDwH3KfULP/ADEvt+v6Jnc/yQFgeA+5GB9U+5T6sP8AJv04eKfslj2gUml8P1/QjtMLOSA1pL5J/RKxB5CPoj7LMvkn9ErRkItZkd5kpPYM7IS8kHI7zJSewZ2Ql5AgHUmDng9Drh0W9tqfx1Jg54PQ64dFvbagCuyAcNOJHMhCBxLGb6vnrsn/APWpHSPglMQeTiS3AEYnkxw6k5Uz82HmKp/xTuy1PBYLU4qN3NJcy2oPNNAmXnMuNVSUlJTU0r4m1DnbYWHAuAA0Y8GlPRMDOr/uznl/9V00iKleQyuvsNuHimxgoQhbkqwWWucwhzHuY4HQ5pwI5isIQBMmR9dNcsnKOqqnF8pDmOedbti4txPKcEspuZvfRKjH/FL/AOV6ca8+vYqNzUS6st6TzBAmHnQuNTA6ioYJnxxSse+TYHAvwIAB5NafijjOp5xtvsJO01S9FipXkU119jnctqnuGStJfJv6JW60l8k/olbYqy1mR3mSk9gzshLyQcjvMlJ7BnZCXkCAdSYOeD0OuHRb22p/JjZ3IXS5G3PYjHYw7M8zSCfoCgCuKEIQOJJzWyh1rrYcfGZUB3UWjuT0UP5G3ptku+2Tkiknbtc+H5dOh3V9ieBS9G9ksbZInNexwxa5pxBHCCsbrVvKncupykWVtNOGDZIGWOT7r9QMbA9rKqB2yiL8di7HQWnvS+hVdCvOhUVSHFHeUVJYZB9dZ7lb3EVlDPFhrdsdk33jEJO26L9RnxBWBxI1IOnXrWgh2i3f1U/Uhuz6MgBj2SODY3Bzjqa04k9SW7Tkvd7o8bVSSQxHXNUNLGj36T1BTIDhoGgciE2p2hk1/bhh/lixtFzZx2e3R2m2QUMLiWwt2OJ1uOsnrJK7EIWenNzk5S4smJJLCBRpnRla69UcIOmKmLj/ANTj/wDKkOvraa3Ur6qslbFCzW5x18g4SoZvtzfeLrPXPbsBI7BjPVYNDR7v3V7oNvJ1nWa3Je5Fu5rZ2TgWkvkn9ErdayNLmOa0YucCAOFawri1eR3mSk9gzshLyRclYnQ2emY4YFsTQRy4JaQICTr3RMrqGWCRuyY9pa4cIOgpRWHDEYIAqVlBZp7Ddqi3VDHDanfy3HU9n5XD+taTlZDL/Imlyko96KqjBMM4biWHgPC074UAX2yV9hrTSXKAxuJ8R4HiyDhaf21oFE7fxSrZcoLnZfFoqj+TjiYJBsmHq3urBJSEydONSOzNZQ5Np5RItvzi0r9i24UUsR33wkPb7jgfulynyvsE4BFzhix3pwY/uFDyFVVdEtZvMcrwO8bqoicYLtbagbKC40cg4WTsP7roFRARiJ4iOR4UCOY134mg84WNqi/TZ8IUZ9nqXKb8jp3yXQns1VONdRDh7QLnmvFqgGM9zoo+lUMH7qDNqj/TZ8IWWta38LQOYIXZ6lzm/JB3yXQmKoywsEAJ8IxS4b0AMn2CQLnnGj2JZa6F5O9LUnAfCNPvIUfIUqjotrTeWs+JzldVHuOy6XSuus4muFQ+Z7fwg4BrOYDQFxoQrWMVFYitxHbbeWCcmQGT8l/yip2bEmlpntmndvaDi1vWfoCvDJbJO55TTtbRxmOmxwfVPHijm9Y8g6yrC5H5LUeTtvZS0serS57tLnuOsk/1wbycILtFCIYGtw3l0LAGAWUCAhCEAYc0EaQke95PUF4pXwVtNHNG7W17cdPDz8qWUIAgzKLNBLE58tjqfF3oKjThyB+v34phXLJa/WvZbttVQ1o/PGNsaRw4tx+qte5rXaxiueSjgk/E0e5AFP3Oa15YTg8a2nQfctlaytyattYMKikglH/MjDvukWpzbZOTnE2mlG/4sex+yBclbd9CsM/NVk67+4Ac0jh+68v9EuTvE3/Of3oDJX5CsE3NNk6047jceeZ/evZmazJxuu2xu6TnH90BkrudGtZga6ofsKdrpn+rE0uPuCstS5vMnqYgx2mkBHDED90t0tioqZobDBGwDea0BAZK32vIfKO5vaIrc+GM/wBpUODB7vxfRSLk1mipYXNmvMpq3jTtQGxiHIRrd16ORSzHTRM/C0L2AA1IEOK32ynooWRwRMjYwYNa1oAA5l2gYallCABCEIA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3" name="Picture 5" descr="C:\Users\Nguyen\Desktop\mizzou_logo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2"/>
            <a:ext cx="612774" cy="612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685800" y="612776"/>
            <a:ext cx="8077200" cy="0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329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1644" y="7937"/>
            <a:ext cx="7191756" cy="604839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Agenda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6096000"/>
          </a:xfrm>
        </p:spPr>
        <p:txBody>
          <a:bodyPr>
            <a:normAutofit/>
          </a:bodyPr>
          <a:lstStyle/>
          <a:p>
            <a:pPr>
              <a:buFont typeface="Courier New" pitchFamily="49" charset="0"/>
              <a:buChar char="o"/>
            </a:pPr>
            <a:r>
              <a:rPr lang="en-US" b="1" i="1" dirty="0" smtClean="0">
                <a:solidFill>
                  <a:schemeClr val="bg1">
                    <a:lumMod val="65000"/>
                  </a:schemeClr>
                </a:solidFill>
              </a:rPr>
              <a:t>Master Thesis</a:t>
            </a:r>
          </a:p>
          <a:p>
            <a:pPr lvl="1">
              <a:buFont typeface="Wingdings" pitchFamily="2" charset="2"/>
              <a:buChar char="v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Introduction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lvl="1">
              <a:buFont typeface="Wingdings" pitchFamily="2" charset="2"/>
              <a:buChar char="v"/>
            </a:pPr>
            <a:r>
              <a:rPr lang="en-US" b="1" dirty="0">
                <a:solidFill>
                  <a:srgbClr val="C00000"/>
                </a:solidFill>
              </a:rPr>
              <a:t>Background and Related Work</a:t>
            </a:r>
          </a:p>
          <a:p>
            <a:pPr lvl="1">
              <a:buFont typeface="Wingdings" pitchFamily="2" charset="2"/>
              <a:buChar char="v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Methods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lvl="1">
              <a:buFont typeface="Wingdings" pitchFamily="2" charset="2"/>
              <a:buChar char="v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Experiments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lvl="1">
              <a:buFont typeface="Wingdings" pitchFamily="2" charset="2"/>
              <a:buChar char="v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Summary</a:t>
            </a:r>
          </a:p>
          <a:p>
            <a:pPr>
              <a:buFont typeface="Courier New" pitchFamily="49" charset="0"/>
              <a:buChar char="o"/>
            </a:pPr>
            <a:r>
              <a:rPr lang="en-US" b="1" i="1" dirty="0" smtClean="0">
                <a:solidFill>
                  <a:schemeClr val="bg1">
                    <a:lumMod val="65000"/>
                  </a:schemeClr>
                </a:solidFill>
              </a:rPr>
              <a:t>PhD Comprehensive</a:t>
            </a:r>
            <a:endParaRPr lang="en-US" b="1" i="1" dirty="0">
              <a:solidFill>
                <a:schemeClr val="bg1">
                  <a:lumMod val="65000"/>
                </a:schemeClr>
              </a:solidFill>
            </a:endParaRPr>
          </a:p>
          <a:p>
            <a:pPr lvl="1">
              <a:buFont typeface="Wingdings" pitchFamily="2" charset="2"/>
              <a:buChar char="v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Framework</a:t>
            </a:r>
          </a:p>
          <a:p>
            <a:pPr lvl="1">
              <a:buFont typeface="Wingdings" pitchFamily="2" charset="2"/>
              <a:buChar char="v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Preliminary Works</a:t>
            </a:r>
          </a:p>
          <a:p>
            <a:pPr lvl="1">
              <a:buFont typeface="Wingdings" pitchFamily="2" charset="2"/>
              <a:buChar char="v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Research Plan</a:t>
            </a:r>
            <a:endParaRPr lang="en-US" dirty="0"/>
          </a:p>
          <a:p>
            <a:pPr lvl="1"/>
            <a:endParaRPr lang="en-US" dirty="0"/>
          </a:p>
          <a:p>
            <a:endParaRPr lang="en-US" sz="2000" dirty="0"/>
          </a:p>
        </p:txBody>
      </p:sp>
      <p:sp>
        <p:nvSpPr>
          <p:cNvPr id="4" name="AutoShape 2" descr="data:image/jpeg;base64,/9j/4AAQSkZJRgABAQAAAQABAAD/2wCEAAkGBwgHBgkIBwgKCgkLDRYPDQwMDRsUFRAWIB0iIiAdHx8kKDQsJCYxJx8fLT0tMTU3Ojo6Iys/RD84QzQ5OjcBCgoKDQwNGg8PGjclHyU3Nzc3Nzc3Nzc3Nzc3Nzc3Nzc3Nzc3Nzc3Nzc3Nzc3Nzc3Nzc3Nzc3Nzc3Nzc3Nzc3N//AABEIAKAAoAMBIgACEQEDEQH/xAAcAAABBAMBAAAAAAAAAAAAAAAABQYHCAECBAP/xABMEAABAwIBBAwMBAMECwAAAAABAAIDBAURBgchMRITFEFRVGFxcoGy0RUiMzU2UnORkpOhsTJCU8EWI/BDRHThFyQmRWJjgpSzwtL/xAAbAQABBQEBAAAAAAAAAAAAAAAAAQIEBQYDB//EADERAAIBAwEFBgYBBQAAAAAAAAABAgMEEQUSITFBUQYUcZGhsRMWM1Nh4cEiIzRCUv/aAAwDAQACEQMRAD8AnFecszIhi7Ryr0TFztzyw5IXB0Mjo3BrcHMcQR47dRCAHablTjW5Y8JU/rfVVN3dW8eq/wDuH96zu+t49VfPd3oDBbHwlT+t9UeEqf1vqqnbvrePVXz3d6N31vHqr57u9AYLY+Eqf1vqjwnT+t9VU7d9bx6q+e7vWN3VvHqv57u9AYLax18LzgCuppBGIVSbderjbq+nrIqyqe6GRr9i6ZxDgNYIJw0jQrP5NXSG622CqgeHRzMD2nHWCgBWe9rBi4rkdcoAcC5NHOnlGbHYJ3QPAqpv5UOn8x3+oYnqVet31x119YeU1D+9AFsvCVP631R4Sp/W+qqdu+t49VfPd3o3fW8eqvnu70Bgtj4Sp/W+qPCVP631VTt31vHqr57u9G763j1V893egMFsfCVP631WRcoCcAVU3d9bx6q+e7vWklfXCNxFfVg4H+8P70AW/jkbIMW763SJklI6Sy0jnuLjtLNJ5gltAAdSYOeD0OuHRb22p/HUmDng9Drh0W9tqAK7LBOAxOgLKUsmmtflDbmvaHNNQ0FrtRCbKWymxy37hK22P9RnxBG2x/qM+IKedxUnFKf5TUbipOKU/wApvcs/8xU/tvzJnc5dSBttj/UZ8QQJGEgB7cTyqedxUnFKf5Te5Ydb6J7Sx9FTlrhgQYm6R7kvzDS/4fmHc5dSCuRS1mXyj2ulqLRO7TT/AMyHE62OJxHUe0FG+UVpfZbtLRO2RjHjQvdrcw6uvePMvGz3Ke0XGKupcNsjBGB1OBGGB5NR6lfwnGcVKPBkNrDwxzZ1L8bzlI6nieTT0OMYwOgvP4j1YAe9MwnAYk6ls5znuc6R2ye4lznHWTrJTpzfWXwldTVzsDqWkOJB1Pk3h1a/cudetGjTdSXBCwjtPCGltsf6jPiCNui/UZ8QU97mp+Lw/LCNzQcXh+WFR/MNP7b8yX3OXUgTbov1GfEEbbH+oz4gp73NBxeH5YWk1NBtMn8iH8J/sxwJY9oKbaWw/MR2cks5IKWkvkn9Eog8hH0QiXyT+iVoSGWsyO8yUnsWdkJeSDkd5kpPYM7IS8gQDqTBzweh1w6Le21P46kwc8HodcOi3ttQBXZbRSPhkZJE90cjCHNc04EEb4K1QgcS/kVd57xZBNV4OnikMT3DRs8MCDz4EYpeTPzYeYqj/FO7LU8FgdShGF1OMeGS1ovNNNghC56SshqzO2IgvglMUjcdLSP8iCoijJptcjruEDL6y+FLRuiBuNVR4vbgNLmfmH79SigEEYjUVPyiDLOzeBry/am4UtQTJBwAfmb1H6ELTaFebS+BLlvRBuqf+6ESGKSeaOGFpfLI4NY0b7idCmqwWuOzWmCijwJaMZHD87zrP9bwCZWbWy7bO+71DPEixjpsd9xHjO6gcOsqRVH12825qhF7lxH2tPC22CFyur4G3RltDsah0Dpy31WBwGnnJ+hXUqGUJQxtc95LTT4AmVnHvdbbxSUVDIYRUNc+SRv4sAQMAd7Wnqo4zqecbb7CTtNVlo0Izu4qSzx9jhcvFPcMgDAADUFrL5J/RK3Wkvkn9ErblWWsyO8yUnsGdkJeSDkd5kpPYM7IS8gQDqTBzweh1w6Le21P46kwc8HodcOi3ttQBXZCEIHEm5sPMVT/AIp3ZangmlmyhkZk9I+Rpa2aoc6Mn8wwAx5sQU7Vg9Uad3Px/gtaH00AUa0978C5eXHb34Uc9RsJsToboGD+r7EqSgoYyuY5uU9yD2kYzbIAjWCBp5lN0OnCrKpTnwaOd1JxSaJnSPlTZGX21mn2TWTsds4ZD+R3+YJSXm+vnhG3bhqH41VIMMSdL4949Wo9XCnYq6pGrZXGFxR1i1VhlnPb6OG30UFHTDCKFga3hPKeU6Si4VkFvopauqdsYYm7J3CeQcpXQo2zj3vdNWLTA4GGAh05B/FJvN6vueRdbK2le3GHw4sSrNU4GchLhPdMtKutqvKS0khwGpo2cYDRyAaFJCjHNhFI6/1Ewa4xspHNc/DQCXsIHPoKk5d9bUVc4jySGW2djLBRxnU85W32EnaapHUc51Gu3fbX7E7HapBjhox2Q0JNE/zF4P2C6+mMhaS+Sf0St1pL5J/RK2pWFrMjvMlJ7BnZCXkg5HeZKT2DOyEvIEA6kwc8HodcOi3ttT+OpMHPB6HXDot7bUAV2XfYIIqm90MFRGJIpJ2tex2pw4CuBetLUS0lTFUwO2MsTg5hwxwITZpuLSHLiid2MbGxrGNaxrRgGtGAHMFlRH/Gt/44PlN7kfxpf+OD5Te5ZR6Bct5cl6lgruC5EuJpZyqWndYHVZhjNTHJGxsuHjBpdpGPAmh/Gl/44PlN7lyXPKS7XSkdSV1SJIXOa4tEYGkHEbyk2ej3FvWjUclhcRlS5hOLWDmstyltFzhroNcZ8ZvrtOtv9cAU10lVDW0sNVTPD4ZmhzHDfBUDpWtmUl1tdKKWiqthCHFwaWB2GOvWp+p6b3tRcHiS9jjQrfD3MlDKm9NsdokqW4Gof4kDTvuO/wAwGnqUMvc5znPe4ue4lznO1uJ1kruu13rrxLHJcJ9tdE0tZ4oAGJxOrmHuXCuunWKtKWy97fEbWq/ElkmvJylp6SyUbaaFkQdCxztiMNk4gEk8JSkohgyxvsEEcMVW0RxtDWjamnADQN5b/wAbZQccb8lvcqWtodzUqOe0t/iSo3UIpLBLa5LnRUlfRvhrYI54wC4NeMcDhrHAeVRf/G2UHHG/Jb3LDstb8WkGsbgRgf5Te5JT0O5pzUlJbvEJXUGsYG3ES6JhJxJaD9ES+Sf0StmtDWho1AYLWXyT+iVqyvLWZHeZKT2DOyEvJByO8yUnsGdkJeQIB1Jg54PQ64dFvban8dSYOeD0OuHRb22oArshCU8mSBlFbSSAN0NTZy2YtjkstITMD6p9yMDwH3KftWgrCzr7Qr7fr+ib3P8AJAWB4D7lnYn1T7lPi2Z+NuvWEq7Qpv6fr+gdpjmQAhB0kk4azp4ULRLgQnxBGGOpCcOQJ/2rouaTsOTKs/h05TxwWRYrLwN7A8B9yMDwH3KfULP/ADEvt+v6Jnc/yQFgeA+5GB9U+5T6sP8AJv04eKfslj2gUml8P1/QjtMLOSA1pL5J/RKxB5CPoj7LMvkn9ErRkItZkd5kpPYM7IS8kHI7zJSewZ2Ql5AgHUmDng9Drh0W9tqfx1Jg54PQ64dFvbagCuyAcNOJHMhCBxLGb6vnrsn/APWpHSPglMQeTiS3AEYnkxw6k5Uz82HmKp/xTuy1PBYLU4qN3NJcy2oPNNAmXnMuNVSUlJTU0r4m1DnbYWHAuAA0Y8GlPRMDOr/uznl/9V00iKleQyuvsNuHimxgoQhbkqwWWucwhzHuY4HQ5pwI5isIQBMmR9dNcsnKOqqnF8pDmOedbti4txPKcEspuZvfRKjH/FL/AOV6ca8+vYqNzUS6st6TzBAmHnQuNTA6ioYJnxxSse+TYHAvwIAB5NafijjOp5xtvsJO01S9FipXkU119jnctqnuGStJfJv6JW60l8k/olbYqy1mR3mSk9gzshLyQcjvMlJ7BnZCXkCAdSYOeD0OuHRb22p/JjZ3IXS5G3PYjHYw7M8zSCfoCgCuKEIQOJJzWyh1rrYcfGZUB3UWjuT0UP5G3ptku+2Tkiknbtc+H5dOh3V9ieBS9G9ksbZInNexwxa5pxBHCCsbrVvKncupykWVtNOGDZIGWOT7r9QMbA9rKqB2yiL8di7HQWnvS+hVdCvOhUVSHFHeUVJYZB9dZ7lb3EVlDPFhrdsdk33jEJO26L9RnxBWBxI1IOnXrWgh2i3f1U/Uhuz6MgBj2SODY3Bzjqa04k9SW7Tkvd7o8bVSSQxHXNUNLGj36T1BTIDhoGgciE2p2hk1/bhh/lixtFzZx2e3R2m2QUMLiWwt2OJ1uOsnrJK7EIWenNzk5S4smJJLCBRpnRla69UcIOmKmLj/ANTj/wDKkOvraa3Ur6qslbFCzW5x18g4SoZvtzfeLrPXPbsBI7BjPVYNDR7v3V7oNvJ1nWa3Je5Fu5rZ2TgWkvkn9ErdayNLmOa0YucCAOFawri1eR3mSk9gzshLyRclYnQ2emY4YFsTQRy4JaQICTr3RMrqGWCRuyY9pa4cIOgpRWHDEYIAqVlBZp7Ddqi3VDHDanfy3HU9n5XD+taTlZDL/Imlyko96KqjBMM4biWHgPC074UAX2yV9hrTSXKAxuJ8R4HiyDhaf21oFE7fxSrZcoLnZfFoqj+TjiYJBsmHq3urBJSEydONSOzNZQ5Np5RItvzi0r9i24UUsR33wkPb7jgfulynyvsE4BFzhix3pwY/uFDyFVVdEtZvMcrwO8bqoicYLtbagbKC40cg4WTsP7roFRARiJ4iOR4UCOY134mg84WNqi/TZ8IUZ9nqXKb8jp3yXQns1VONdRDh7QLnmvFqgGM9zoo+lUMH7qDNqj/TZ8IWWta38LQOYIXZ6lzm/JB3yXQmKoywsEAJ8IxS4b0AMn2CQLnnGj2JZa6F5O9LUnAfCNPvIUfIUqjotrTeWs+JzldVHuOy6XSuus4muFQ+Z7fwg4BrOYDQFxoQrWMVFYitxHbbeWCcmQGT8l/yip2bEmlpntmndvaDi1vWfoCvDJbJO55TTtbRxmOmxwfVPHijm9Y8g6yrC5H5LUeTtvZS0serS57tLnuOsk/1wbycILtFCIYGtw3l0LAGAWUCAhCEAYc0EaQke95PUF4pXwVtNHNG7W17cdPDz8qWUIAgzKLNBLE58tjqfF3oKjThyB+v34phXLJa/WvZbttVQ1o/PGNsaRw4tx+qte5rXaxiueSjgk/E0e5AFP3Oa15YTg8a2nQfctlaytyattYMKikglH/MjDvukWpzbZOTnE2mlG/4sex+yBclbd9CsM/NVk67+4Ac0jh+68v9EuTvE3/Of3oDJX5CsE3NNk6047jceeZ/evZmazJxuu2xu6TnH90BkrudGtZga6ofsKdrpn+rE0uPuCstS5vMnqYgx2mkBHDED90t0tioqZobDBGwDea0BAZK32vIfKO5vaIrc+GM/wBpUODB7vxfRSLk1mipYXNmvMpq3jTtQGxiHIRrd16ORSzHTRM/C0L2AA1IEOK32ynooWRwRMjYwYNa1oAA5l2gYallCABCEI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wgHBgkIBwgKCgkLDRYPDQwMDRsUFRAWIB0iIiAdHx8kKDQsJCYxJx8fLT0tMTU3Ojo6Iys/RD84QzQ5OjcBCgoKDQwNGg8PGjclHyU3Nzc3Nzc3Nzc3Nzc3Nzc3Nzc3Nzc3Nzc3Nzc3Nzc3Nzc3Nzc3Nzc3Nzc3Nzc3Nzc3N//AABEIAKAAoAMBIgACEQEDEQH/xAAcAAABBAMBAAAAAAAAAAAAAAAABQYHCAECBAP/xABMEAABAwIBBAwMBAMECwAAAAABAAIDBAURBgchMRITFEFRVGFxcoGy0RUiMzU2UnORkpOhsTJCU8EWI/BDRHThFyQmRWJjgpSzwtL/xAAbAQABBQEBAAAAAAAAAAAAAAAAAQIEBQYDB//EADERAAIBAwEFBgYBBQAAAAAAAAABAgMEEQUSITFBUQYUcZGhsRMWM1Nh4cEiIzRCUv/aAAwDAQACEQMRAD8AnFecszIhi7Ryr0TFztzyw5IXB0Mjo3BrcHMcQR47dRCAHablTjW5Y8JU/rfVVN3dW8eq/wDuH96zu+t49VfPd3oDBbHwlT+t9UeEqf1vqqnbvrePVXz3d6N31vHqr57u9AYLY+Eqf1vqjwnT+t9VU7d9bx6q+e7vWN3VvHqv57u9AYLax18LzgCuppBGIVSbderjbq+nrIqyqe6GRr9i6ZxDgNYIJw0jQrP5NXSG622CqgeHRzMD2nHWCgBWe9rBi4rkdcoAcC5NHOnlGbHYJ3QPAqpv5UOn8x3+oYnqVet31x119YeU1D+9AFsvCVP631R4Sp/W+qqdu+t49VfPd3o3fW8eqvnu70Bgtj4Sp/W+qPCVP631VTt31vHqr57u9G763j1V893egMFsfCVP631WRcoCcAVU3d9bx6q+e7vWklfXCNxFfVg4H+8P70AW/jkbIMW763SJklI6Sy0jnuLjtLNJ5gltAAdSYOeD0OuHRb22p/HUmDng9Drh0W9tqAK7LBOAxOgLKUsmmtflDbmvaHNNQ0FrtRCbKWymxy37hK22P9RnxBG2x/qM+IKedxUnFKf5TUbipOKU/wApvcs/8xU/tvzJnc5dSBttj/UZ8QQJGEgB7cTyqedxUnFKf5Te5Ydb6J7Sx9FTlrhgQYm6R7kvzDS/4fmHc5dSCuRS1mXyj2ulqLRO7TT/AMyHE62OJxHUe0FG+UVpfZbtLRO2RjHjQvdrcw6uvePMvGz3Ke0XGKupcNsjBGB1OBGGB5NR6lfwnGcVKPBkNrDwxzZ1L8bzlI6nieTT0OMYwOgvP4j1YAe9MwnAYk6ls5znuc6R2ye4lznHWTrJTpzfWXwldTVzsDqWkOJB1Pk3h1a/cudetGjTdSXBCwjtPCGltsf6jPiCNui/UZ8QU97mp+Lw/LCNzQcXh+WFR/MNP7b8yX3OXUgTbov1GfEEbbH+oz4gp73NBxeH5YWk1NBtMn8iH8J/sxwJY9oKbaWw/MR2cks5IKWkvkn9Eog8hH0QiXyT+iVoSGWsyO8yUnsWdkJeSDkd5kpPYM7IS8gQDqTBzweh1w6Le21P46kwc8HodcOi3ttQBXZbRSPhkZJE90cjCHNc04EEb4K1QgcS/kVd57xZBNV4OnikMT3DRs8MCDz4EYpeTPzYeYqj/FO7LU8FgdShGF1OMeGS1ovNNNghC56SshqzO2IgvglMUjcdLSP8iCoijJptcjruEDL6y+FLRuiBuNVR4vbgNLmfmH79SigEEYjUVPyiDLOzeBry/am4UtQTJBwAfmb1H6ELTaFebS+BLlvRBuqf+6ESGKSeaOGFpfLI4NY0b7idCmqwWuOzWmCijwJaMZHD87zrP9bwCZWbWy7bO+71DPEixjpsd9xHjO6gcOsqRVH12825qhF7lxH2tPC22CFyur4G3RltDsah0Dpy31WBwGnnJ+hXUqGUJQxtc95LTT4AmVnHvdbbxSUVDIYRUNc+SRv4sAQMAd7Wnqo4zqecbb7CTtNVlo0Izu4qSzx9jhcvFPcMgDAADUFrL5J/RK3Wkvkn9ErblWWsyO8yUnsGdkJeSDkd5kpPYM7IS8gQDqTBzweh1w6Le21P46kwc8HodcOi3ttQBXZCEIHEm5sPMVT/AIp3ZangmlmyhkZk9I+Rpa2aoc6Mn8wwAx5sQU7Vg9Uad3Px/gtaH00AUa0978C5eXHb34Uc9RsJsToboGD+r7EqSgoYyuY5uU9yD2kYzbIAjWCBp5lN0OnCrKpTnwaOd1JxSaJnSPlTZGX21mn2TWTsds4ZD+R3+YJSXm+vnhG3bhqH41VIMMSdL4949Wo9XCnYq6pGrZXGFxR1i1VhlnPb6OG30UFHTDCKFga3hPKeU6Si4VkFvopauqdsYYm7J3CeQcpXQo2zj3vdNWLTA4GGAh05B/FJvN6vueRdbK2le3GHw4sSrNU4GchLhPdMtKutqvKS0khwGpo2cYDRyAaFJCjHNhFI6/1Ewa4xspHNc/DQCXsIHPoKk5d9bUVc4jySGW2djLBRxnU85W32EnaapHUc51Gu3fbX7E7HapBjhox2Q0JNE/zF4P2C6+mMhaS+Sf0St1pL5J/RK2pWFrMjvMlJ7BnZCXkg5HeZKT2DOyEvIEA6kwc8HodcOi3ttT+OpMHPB6HXDot7bUAV2XfYIIqm90MFRGJIpJ2tex2pw4CuBetLUS0lTFUwO2MsTg5hwxwITZpuLSHLiid2MbGxrGNaxrRgGtGAHMFlRH/Gt/44PlN7kfxpf+OD5Te5ZR6Bct5cl6lgruC5EuJpZyqWndYHVZhjNTHJGxsuHjBpdpGPAmh/Gl/44PlN7lyXPKS7XSkdSV1SJIXOa4tEYGkHEbyk2ej3FvWjUclhcRlS5hOLWDmstyltFzhroNcZ8ZvrtOtv9cAU10lVDW0sNVTPD4ZmhzHDfBUDpWtmUl1tdKKWiqthCHFwaWB2GOvWp+p6b3tRcHiS9jjQrfD3MlDKm9NsdokqW4Gof4kDTvuO/wAwGnqUMvc5znPe4ue4lznO1uJ1kruu13rrxLHJcJ9tdE0tZ4oAGJxOrmHuXCuunWKtKWy97fEbWq/ElkmvJylp6SyUbaaFkQdCxztiMNk4gEk8JSkohgyxvsEEcMVW0RxtDWjamnADQN5b/wAbZQccb8lvcqWtodzUqOe0t/iSo3UIpLBLa5LnRUlfRvhrYI54wC4NeMcDhrHAeVRf/G2UHHG/Jb3LDstb8WkGsbgRgf5Te5JT0O5pzUlJbvEJXUGsYG3ES6JhJxJaD9ES+Sf0StmtDWho1AYLWXyT+iVqyvLWZHeZKT2DOyEvJByO8yUnsGdkJeQIB1Jg54PQ64dFvban8dSYOeD0OuHRb22oArshCU8mSBlFbSSAN0NTZy2YtjkstITMD6p9yMDwH3KftWgrCzr7Qr7fr+ib3P8AJAWB4D7lnYn1T7lPi2Z+NuvWEq7Qpv6fr+gdpjmQAhB0kk4azp4ULRLgQnxBGGOpCcOQJ/2rouaTsOTKs/h05TxwWRYrLwN7A8B9yMDwH3KfULP/ADEvt+v6Jnc/yQFgeA+5GB9U+5T6sP8AJv04eKfslj2gUml8P1/QjtMLOSA1pL5J/RKxB5CPoj7LMvkn9ErRkItZkd5kpPYM7IS8kHI7zJSewZ2Ql5AgHUmDng9Drh0W9tqfx1Jg54PQ64dFvbagCuyAcNOJHMhCBxLGb6vnrsn/APWpHSPglMQeTiS3AEYnkxw6k5Uz82HmKp/xTuy1PBYLU4qN3NJcy2oPNNAmXnMuNVSUlJTU0r4m1DnbYWHAuAA0Y8GlPRMDOr/uznl/9V00iKleQyuvsNuHimxgoQhbkqwWWucwhzHuY4HQ5pwI5isIQBMmR9dNcsnKOqqnF8pDmOedbti4txPKcEspuZvfRKjH/FL/AOV6ca8+vYqNzUS6st6TzBAmHnQuNTA6ioYJnxxSse+TYHAvwIAB5NafijjOp5xtvsJO01S9FipXkU119jnctqnuGStJfJv6JW60l8k/olbYqy1mR3mSk9gzshLyQcjvMlJ7BnZCXkCAdSYOeD0OuHRb22p/JjZ3IXS5G3PYjHYw7M8zSCfoCgCuKEIQOJJzWyh1rrYcfGZUB3UWjuT0UP5G3ptku+2Tkiknbtc+H5dOh3V9ieBS9G9ksbZInNexwxa5pxBHCCsbrVvKncupykWVtNOGDZIGWOT7r9QMbA9rKqB2yiL8di7HQWnvS+hVdCvOhUVSHFHeUVJYZB9dZ7lb3EVlDPFhrdsdk33jEJO26L9RnxBWBxI1IOnXrWgh2i3f1U/Uhuz6MgBj2SODY3Bzjqa04k9SW7Tkvd7o8bVSSQxHXNUNLGj36T1BTIDhoGgciE2p2hk1/bhh/lixtFzZx2e3R2m2QUMLiWwt2OJ1uOsnrJK7EIWenNzk5S4smJJLCBRpnRla69UcIOmKmLj/ANTj/wDKkOvraa3Ur6qslbFCzW5x18g4SoZvtzfeLrPXPbsBI7BjPVYNDR7v3V7oNvJ1nWa3Je5Fu5rZ2TgWkvkn9ErdayNLmOa0YucCAOFawri1eR3mSk9gzshLyRclYnQ2emY4YFsTQRy4JaQICTr3RMrqGWCRuyY9pa4cIOgpRWHDEYIAqVlBZp7Ddqi3VDHDanfy3HU9n5XD+taTlZDL/Imlyko96KqjBMM4biWHgPC074UAX2yV9hrTSXKAxuJ8R4HiyDhaf21oFE7fxSrZcoLnZfFoqj+TjiYJBsmHq3urBJSEydONSOzNZQ5Np5RItvzi0r9i24UUsR33wkPb7jgfulynyvsE4BFzhix3pwY/uFDyFVVdEtZvMcrwO8bqoicYLtbagbKC40cg4WTsP7roFRARiJ4iOR4UCOY134mg84WNqi/TZ8IUZ9nqXKb8jp3yXQns1VONdRDh7QLnmvFqgGM9zoo+lUMH7qDNqj/TZ8IWWta38LQOYIXZ6lzm/JB3yXQmKoywsEAJ8IxS4b0AMn2CQLnnGj2JZa6F5O9LUnAfCNPvIUfIUqjotrTeWs+JzldVHuOy6XSuus4muFQ+Z7fwg4BrOYDQFxoQrWMVFYitxHbbeWCcmQGT8l/yip2bEmlpntmndvaDi1vWfoCvDJbJO55TTtbRxmOmxwfVPHijm9Y8g6yrC5H5LUeTtvZS0serS57tLnuOsk/1wbycILtFCIYGtw3l0LAGAWUCAhCEAYc0EaQke95PUF4pXwVtNHNG7W17cdPDz8qWUIAgzKLNBLE58tjqfF3oKjThyB+v34phXLJa/WvZbttVQ1o/PGNsaRw4tx+qte5rXaxiueSjgk/E0e5AFP3Oa15YTg8a2nQfctlaytyattYMKikglH/MjDvukWpzbZOTnE2mlG/4sex+yBclbd9CsM/NVk67+4Ac0jh+68v9EuTvE3/Of3oDJX5CsE3NNk6047jceeZ/evZmazJxuu2xu6TnH90BkrudGtZga6ofsKdrpn+rE0uPuCstS5vMnqYgx2mkBHDED90t0tioqZobDBGwDea0BAZK32vIfKO5vaIrc+GM/wBpUODB7vxfRSLk1mipYXNmvMpq3jTtQGxiHIRrd16ORSzHTRM/C0L2AA1IEOK32ynooWRwRMjYwYNa1oAA5l2gYallCABCEIA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3" name="Picture 5" descr="C:\Users\Nguyen\Desktop\mizzou_logo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2"/>
            <a:ext cx="612774" cy="612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685800" y="612776"/>
            <a:ext cx="8077200" cy="0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734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1644" y="7937"/>
            <a:ext cx="7191756" cy="604839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/>
              <a:t>Structures </a:t>
            </a:r>
            <a:r>
              <a:rPr lang="en-US" b="1" dirty="0" smtClean="0"/>
              <a:t>Similarity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762000"/>
                <a:ext cx="9144000" cy="6096000"/>
              </a:xfrm>
            </p:spPr>
            <p:txBody>
              <a:bodyPr>
                <a:normAutofit/>
              </a:bodyPr>
              <a:lstStyle/>
              <a:p>
                <a:pPr lvl="1"/>
                <a:r>
                  <a:rPr lang="en-US" dirty="0" smtClean="0"/>
                  <a:t>Measure </a:t>
                </a:r>
                <a:r>
                  <a:rPr lang="en-US" dirty="0"/>
                  <a:t>the similarity between two 3D structures</a:t>
                </a:r>
              </a:p>
              <a:p>
                <a:pPr lvl="1"/>
                <a:r>
                  <a:rPr lang="en-US" dirty="0"/>
                  <a:t>Common Metrics: RMSD, TM-Score, GDT_TS </a:t>
                </a:r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𝐺𝐷𝑇</m:t>
                    </m:r>
                    <m:r>
                      <a:rPr lang="en-US" i="1">
                        <a:latin typeface="Cambria Math"/>
                      </a:rPr>
                      <m:t>_</m:t>
                    </m:r>
                    <m:r>
                      <a:rPr lang="en-US" i="1">
                        <a:latin typeface="Cambria Math"/>
                      </a:rPr>
                      <m:t>𝑇𝑆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𝑈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𝑈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)=(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4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)/4</m:t>
                    </m:r>
                  </m:oMath>
                </a14:m>
                <a:r>
                  <a:rPr lang="en-US" i="1" dirty="0"/>
                  <a:t> </a:t>
                </a:r>
                <a:endParaRPr lang="en-US" dirty="0"/>
              </a:p>
              <a:p>
                <a:pPr lvl="2"/>
                <a:r>
                  <a:rPr lang="en-US" i="1" dirty="0" err="1"/>
                  <a:t>U</a:t>
                </a:r>
                <a:r>
                  <a:rPr lang="en-US" i="1" baseline="-25000" dirty="0" err="1"/>
                  <a:t>i</a:t>
                </a:r>
                <a:r>
                  <a:rPr lang="en-US" i="1" dirty="0"/>
                  <a:t> </a:t>
                </a:r>
                <a:r>
                  <a:rPr lang="en-US" dirty="0"/>
                  <a:t>and </a:t>
                </a:r>
                <a:r>
                  <a:rPr lang="en-US" i="1" dirty="0" err="1"/>
                  <a:t>U</a:t>
                </a:r>
                <a:r>
                  <a:rPr lang="en-US" i="1" baseline="-25000" dirty="0" err="1"/>
                  <a:t>j</a:t>
                </a:r>
                <a:r>
                  <a:rPr lang="en-US" dirty="0"/>
                  <a:t> are two 3D models </a:t>
                </a:r>
                <a:endParaRPr lang="en-US" dirty="0" smtClean="0"/>
              </a:p>
              <a:p>
                <a:pPr lvl="2"/>
                <a:r>
                  <a:rPr lang="en-US" i="1" dirty="0" err="1"/>
                  <a:t>P</a:t>
                </a:r>
                <a:r>
                  <a:rPr lang="en-US" i="1" baseline="-25000" dirty="0" err="1"/>
                  <a:t>d</a:t>
                </a:r>
                <a:r>
                  <a:rPr lang="en-US" dirty="0"/>
                  <a:t> is the percentage that the C-α atoms in </a:t>
                </a:r>
                <a:r>
                  <a:rPr lang="en-US" i="1" dirty="0" err="1"/>
                  <a:t>U</a:t>
                </a:r>
                <a:r>
                  <a:rPr lang="en-US" i="1" baseline="-25000" dirty="0" err="1"/>
                  <a:t>i</a:t>
                </a:r>
                <a:r>
                  <a:rPr lang="en-US" i="1" baseline="-25000" dirty="0"/>
                  <a:t>   </a:t>
                </a:r>
                <a:r>
                  <a:rPr lang="en-US" dirty="0"/>
                  <a:t>is within a defined cutoff distance </a:t>
                </a:r>
                <a:r>
                  <a:rPr lang="en-US" i="1" dirty="0" smtClean="0"/>
                  <a:t>d,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𝑑</m:t>
                    </m:r>
                    <m:r>
                      <a:rPr lang="en-US" i="1">
                        <a:latin typeface="Cambria Math"/>
                      </a:rPr>
                      <m:t>∈ 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1,2,4,8</m:t>
                        </m:r>
                      </m:e>
                    </m:d>
                  </m:oMath>
                </a14:m>
                <a:endParaRPr lang="en-US" i="1" dirty="0" smtClean="0"/>
              </a:p>
              <a:p>
                <a:pPr lvl="2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𝐺𝐷𝑇</m:t>
                    </m:r>
                    <m:r>
                      <a:rPr lang="en-US" i="1">
                        <a:latin typeface="Cambria Math"/>
                      </a:rPr>
                      <m:t>_</m:t>
                    </m:r>
                    <m:r>
                      <a:rPr lang="en-US" i="1">
                        <a:latin typeface="Cambria Math"/>
                      </a:rPr>
                      <m:t>𝑇𝑆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∈</m:t>
                    </m:r>
                  </m:oMath>
                </a14:m>
                <a:r>
                  <a:rPr lang="en-US" dirty="0" smtClean="0"/>
                  <a:t> [0,1]</a:t>
                </a:r>
              </a:p>
              <a:p>
                <a:pPr lvl="1"/>
                <a:endParaRPr lang="en-US" dirty="0" smtClean="0"/>
              </a:p>
              <a:p>
                <a:pPr lvl="1"/>
                <a:endParaRPr lang="en-US" dirty="0" smtClean="0"/>
              </a:p>
              <a:p>
                <a:endParaRPr lang="en-US" dirty="0" smtClean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762000"/>
                <a:ext cx="9144000" cy="6096000"/>
              </a:xfrm>
              <a:blipFill rotWithShape="1">
                <a:blip r:embed="rId2"/>
                <a:stretch>
                  <a:fillRect t="-9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utoShape 2" descr="data:image/jpeg;base64,/9j/4AAQSkZJRgABAQAAAQABAAD/2wCEAAkGBwgHBgkIBwgKCgkLDRYPDQwMDRsUFRAWIB0iIiAdHx8kKDQsJCYxJx8fLT0tMTU3Ojo6Iys/RD84QzQ5OjcBCgoKDQwNGg8PGjclHyU3Nzc3Nzc3Nzc3Nzc3Nzc3Nzc3Nzc3Nzc3Nzc3Nzc3Nzc3Nzc3Nzc3Nzc3Nzc3Nzc3N//AABEIAKAAoAMBIgACEQEDEQH/xAAcAAABBAMBAAAAAAAAAAAAAAAABQYHCAECBAP/xABMEAABAwIBBAwMBAMECwAAAAABAAIDBAURBgchMRITFEFRVGFxcoGy0RUiMzU2UnORkpOhsTJCU8EWI/BDRHThFyQmRWJjgpSzwtL/xAAbAQABBQEBAAAAAAAAAAAAAAAAAQIEBQYDB//EADERAAIBAwEFBgYBBQAAAAAAAAABAgMEEQUSITFBUQYUcZGhsRMWM1Nh4cEiIzRCUv/aAAwDAQACEQMRAD8AnFecszIhi7Ryr0TFztzyw5IXB0Mjo3BrcHMcQR47dRCAHablTjW5Y8JU/rfVVN3dW8eq/wDuH96zu+t49VfPd3oDBbHwlT+t9UeEqf1vqqnbvrePVXz3d6N31vHqr57u9AYLY+Eqf1vqjwnT+t9VU7d9bx6q+e7vWN3VvHqv57u9AYLax18LzgCuppBGIVSbderjbq+nrIqyqe6GRr9i6ZxDgNYIJw0jQrP5NXSG622CqgeHRzMD2nHWCgBWe9rBi4rkdcoAcC5NHOnlGbHYJ3QPAqpv5UOn8x3+oYnqVet31x119YeU1D+9AFsvCVP631R4Sp/W+qqdu+t49VfPd3o3fW8eqvnu70Bgtj4Sp/W+qPCVP631VTt31vHqr57u9G763j1V893egMFsfCVP631WRcoCcAVU3d9bx6q+e7vWklfXCNxFfVg4H+8P70AW/jkbIMW763SJklI6Sy0jnuLjtLNJ5gltAAdSYOeD0OuHRb22p/HUmDng9Drh0W9tqAK7LBOAxOgLKUsmmtflDbmvaHNNQ0FrtRCbKWymxy37hK22P9RnxBG2x/qM+IKedxUnFKf5TUbipOKU/wApvcs/8xU/tvzJnc5dSBttj/UZ8QQJGEgB7cTyqedxUnFKf5Te5Ydb6J7Sx9FTlrhgQYm6R7kvzDS/4fmHc5dSCuRS1mXyj2ulqLRO7TT/AMyHE62OJxHUe0FG+UVpfZbtLRO2RjHjQvdrcw6uvePMvGz3Ke0XGKupcNsjBGB1OBGGB5NR6lfwnGcVKPBkNrDwxzZ1L8bzlI6nieTT0OMYwOgvP4j1YAe9MwnAYk6ls5znuc6R2ye4lznHWTrJTpzfWXwldTVzsDqWkOJB1Pk3h1a/cudetGjTdSXBCwjtPCGltsf6jPiCNui/UZ8QU97mp+Lw/LCNzQcXh+WFR/MNP7b8yX3OXUgTbov1GfEEbbH+oz4gp73NBxeH5YWk1NBtMn8iH8J/sxwJY9oKbaWw/MR2cks5IKWkvkn9Eog8hH0QiXyT+iVoSGWsyO8yUnsWdkJeSDkd5kpPYM7IS8gQDqTBzweh1w6Le21P46kwc8HodcOi3ttQBXZbRSPhkZJE90cjCHNc04EEb4K1QgcS/kVd57xZBNV4OnikMT3DRs8MCDz4EYpeTPzYeYqj/FO7LU8FgdShGF1OMeGS1ovNNNghC56SshqzO2IgvglMUjcdLSP8iCoijJptcjruEDL6y+FLRuiBuNVR4vbgNLmfmH79SigEEYjUVPyiDLOzeBry/am4UtQTJBwAfmb1H6ELTaFebS+BLlvRBuqf+6ESGKSeaOGFpfLI4NY0b7idCmqwWuOzWmCijwJaMZHD87zrP9bwCZWbWy7bO+71DPEixjpsd9xHjO6gcOsqRVH12825qhF7lxH2tPC22CFyur4G3RltDsah0Dpy31WBwGnnJ+hXUqGUJQxtc95LTT4AmVnHvdbbxSUVDIYRUNc+SRv4sAQMAd7Wnqo4zqecbb7CTtNVlo0Izu4qSzx9jhcvFPcMgDAADUFrL5J/RK3Wkvkn9ErblWWsyO8yUnsGdkJeSDkd5kpPYM7IS8gQDqTBzweh1w6Le21P46kwc8HodcOi3ttQBXZCEIHEm5sPMVT/AIp3ZangmlmyhkZk9I+Rpa2aoc6Mn8wwAx5sQU7Vg9Uad3Px/gtaH00AUa0978C5eXHb34Uc9RsJsToboGD+r7EqSgoYyuY5uU9yD2kYzbIAjWCBp5lN0OnCrKpTnwaOd1JxSaJnSPlTZGX21mn2TWTsds4ZD+R3+YJSXm+vnhG3bhqH41VIMMSdL4949Wo9XCnYq6pGrZXGFxR1i1VhlnPb6OG30UFHTDCKFga3hPKeU6Si4VkFvopauqdsYYm7J3CeQcpXQo2zj3vdNWLTA4GGAh05B/FJvN6vueRdbK2le3GHw4sSrNU4GchLhPdMtKutqvKS0khwGpo2cYDRyAaFJCjHNhFI6/1Ewa4xspHNc/DQCXsIHPoKk5d9bUVc4jySGW2djLBRxnU85W32EnaapHUc51Gu3fbX7E7HapBjhox2Q0JNE/zF4P2C6+mMhaS+Sf0St1pL5J/RK2pWFrMjvMlJ7BnZCXkg5HeZKT2DOyEvIEA6kwc8HodcOi3ttT+OpMHPB6HXDot7bUAV2XfYIIqm90MFRGJIpJ2tex2pw4CuBetLUS0lTFUwO2MsTg5hwxwITZpuLSHLiid2MbGxrGNaxrRgGtGAHMFlRH/Gt/44PlN7kfxpf+OD5Te5ZR6Bct5cl6lgruC5EuJpZyqWndYHVZhjNTHJGxsuHjBpdpGPAmh/Gl/44PlN7lyXPKS7XSkdSV1SJIXOa4tEYGkHEbyk2ej3FvWjUclhcRlS5hOLWDmstyltFzhroNcZ8ZvrtOtv9cAU10lVDW0sNVTPD4ZmhzHDfBUDpWtmUl1tdKKWiqthCHFwaWB2GOvWp+p6b3tRcHiS9jjQrfD3MlDKm9NsdokqW4Gof4kDTvuO/wAwGnqUMvc5znPe4ue4lznO1uJ1kruu13rrxLHJcJ9tdE0tZ4oAGJxOrmHuXCuunWKtKWy97fEbWq/ElkmvJylp6SyUbaaFkQdCxztiMNk4gEk8JSkohgyxvsEEcMVW0RxtDWjamnADQN5b/wAbZQccb8lvcqWtodzUqOe0t/iSo3UIpLBLa5LnRUlfRvhrYI54wC4NeMcDhrHAeVRf/G2UHHG/Jb3LDstb8WkGsbgRgf5Te5JT0O5pzUlJbvEJXUGsYG3ES6JhJxJaD9ES+Sf0StmtDWho1AYLWXyT+iVqyvLWZHeZKT2DOyEvJByO8yUnsGdkJeQIB1Jg54PQ64dFvban8dSYOeD0OuHRb22oArshCU8mSBlFbSSAN0NTZy2YtjkstITMD6p9yMDwH3KftWgrCzr7Qr7fr+ib3P8AJAWB4D7lnYn1T7lPi2Z+NuvWEq7Qpv6fr+gdpjmQAhB0kk4azp4ULRLgQnxBGGOpCcOQJ/2rouaTsOTKs/h05TxwWRYrLwN7A8B9yMDwH3KfULP/ADEvt+v6Jnc/yQFgeA+5GB9U+5T6sP8AJv04eKfslj2gUml8P1/QjtMLOSA1pL5J/RKxB5CPoj7LMvkn9ErRkItZkd5kpPYM7IS8kHI7zJSewZ2Ql5AgHUmDng9Drh0W9tqfx1Jg54PQ64dFvbagCuyAcNOJHMhCBxLGb6vnrsn/APWpHSPglMQeTiS3AEYnkxw6k5Uz82HmKp/xTuy1PBYLU4qN3NJcy2oPNNAmXnMuNVSUlJTU0r4m1DnbYWHAuAA0Y8GlPRMDOr/uznl/9V00iKleQyuvsNuHimxgoQhbkqwWWucwhzHuY4HQ5pwI5isIQBMmR9dNcsnKOqqnF8pDmOedbti4txPKcEspuZvfRKjH/FL/AOV6ca8+vYqNzUS6st6TzBAmHnQuNTA6ioYJnxxSse+TYHAvwIAB5NafijjOp5xtvsJO01S9FipXkU119jnctqnuGStJfJv6JW60l8k/olbYqy1mR3mSk9gzshLyQcjvMlJ7BnZCXkCAdSYOeD0OuHRb22p/JjZ3IXS5G3PYjHYw7M8zSCfoCgCuKEIQOJJzWyh1rrYcfGZUB3UWjuT0UP5G3ptku+2Tkiknbtc+H5dOh3V9ieBS9G9ksbZInNexwxa5pxBHCCsbrVvKncupykWVtNOGDZIGWOT7r9QMbA9rKqB2yiL8di7HQWnvS+hVdCvOhUVSHFHeUVJYZB9dZ7lb3EVlDPFhrdsdk33jEJO26L9RnxBWBxI1IOnXrWgh2i3f1U/Uhuz6MgBj2SODY3Bzjqa04k9SW7Tkvd7o8bVSSQxHXNUNLGj36T1BTIDhoGgciE2p2hk1/bhh/lixtFzZx2e3R2m2QUMLiWwt2OJ1uOsnrJK7EIWenNzk5S4smJJLCBRpnRla69UcIOmKmLj/ANTj/wDKkOvraa3Ur6qslbFCzW5x18g4SoZvtzfeLrPXPbsBI7BjPVYNDR7v3V7oNvJ1nWa3Je5Fu5rZ2TgWkvkn9ErdayNLmOa0YucCAOFawri1eR3mSk9gzshLyRclYnQ2emY4YFsTQRy4JaQICTr3RMrqGWCRuyY9pa4cIOgpRWHDEYIAqVlBZp7Ddqi3VDHDanfy3HU9n5XD+taTlZDL/Imlyko96KqjBMM4biWHgPC074UAX2yV9hrTSXKAxuJ8R4HiyDhaf21oFE7fxSrZcoLnZfFoqj+TjiYJBsmHq3urBJSEydONSOzNZQ5Np5RItvzi0r9i24UUsR33wkPb7jgfulynyvsE4BFzhix3pwY/uFDyFVVdEtZvMcrwO8bqoicYLtbagbKC40cg4WTsP7roFRARiJ4iOR4UCOY134mg84WNqi/TZ8IUZ9nqXKb8jp3yXQns1VONdRDh7QLnmvFqgGM9zoo+lUMH7qDNqj/TZ8IWWta38LQOYIXZ6lzm/JB3yXQmKoywsEAJ8IxS4b0AMn2CQLnnGj2JZa6F5O9LUnAfCNPvIUfIUqjotrTeWs+JzldVHuOy6XSuus4muFQ+Z7fwg4BrOYDQFxoQrWMVFYitxHbbeWCcmQGT8l/yip2bEmlpntmndvaDi1vWfoCvDJbJO55TTtbRxmOmxwfVPHijm9Y8g6yrC5H5LUeTtvZS0serS57tLnuOsk/1wbycILtFCIYGtw3l0LAGAWUCAhCEAYc0EaQke95PUF4pXwVtNHNG7W17cdPDz8qWUIAgzKLNBLE58tjqfF3oKjThyB+v34phXLJa/WvZbttVQ1o/PGNsaRw4tx+qte5rXaxiueSjgk/E0e5AFP3Oa15YTg8a2nQfctlaytyattYMKikglH/MjDvukWpzbZOTnE2mlG/4sex+yBclbd9CsM/NVk67+4Ac0jh+68v9EuTvE3/Of3oDJX5CsE3NNk6047jceeZ/evZmazJxuu2xu6TnH90BkrudGtZga6ofsKdrpn+rE0uPuCstS5vMnqYgx2mkBHDED90t0tioqZobDBGwDea0BAZK32vIfKO5vaIrc+GM/wBpUODB7vxfRSLk1mipYXNmvMpq3jTtQGxiHIRrd16ORSzHTRM/C0L2AA1IEOK32ynooWRwRMjYwYNa1oAA5l2gYallCABCEI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wgHBgkIBwgKCgkLDRYPDQwMDRsUFRAWIB0iIiAdHx8kKDQsJCYxJx8fLT0tMTU3Ojo6Iys/RD84QzQ5OjcBCgoKDQwNGg8PGjclHyU3Nzc3Nzc3Nzc3Nzc3Nzc3Nzc3Nzc3Nzc3Nzc3Nzc3Nzc3Nzc3Nzc3Nzc3Nzc3Nzc3N//AABEIAKAAoAMBIgACEQEDEQH/xAAcAAABBAMBAAAAAAAAAAAAAAAABQYHCAECBAP/xABMEAABAwIBBAwMBAMECwAAAAABAAIDBAURBgchMRITFEFRVGFxcoGy0RUiMzU2UnORkpOhsTJCU8EWI/BDRHThFyQmRWJjgpSzwtL/xAAbAQABBQEBAAAAAAAAAAAAAAAAAQIEBQYDB//EADERAAIBAwEFBgYBBQAAAAAAAAABAgMEEQUSITFBUQYUcZGhsRMWM1Nh4cEiIzRCUv/aAAwDAQACEQMRAD8AnFecszIhi7Ryr0TFztzyw5IXB0Mjo3BrcHMcQR47dRCAHablTjW5Y8JU/rfVVN3dW8eq/wDuH96zu+t49VfPd3oDBbHwlT+t9UeEqf1vqqnbvrePVXz3d6N31vHqr57u9AYLY+Eqf1vqjwnT+t9VU7d9bx6q+e7vWN3VvHqv57u9AYLax18LzgCuppBGIVSbderjbq+nrIqyqe6GRr9i6ZxDgNYIJw0jQrP5NXSG622CqgeHRzMD2nHWCgBWe9rBi4rkdcoAcC5NHOnlGbHYJ3QPAqpv5UOn8x3+oYnqVet31x119YeU1D+9AFsvCVP631R4Sp/W+qqdu+t49VfPd3o3fW8eqvnu70Bgtj4Sp/W+qPCVP631VTt31vHqr57u9G763j1V893egMFsfCVP631WRcoCcAVU3d9bx6q+e7vWklfXCNxFfVg4H+8P70AW/jkbIMW763SJklI6Sy0jnuLjtLNJ5gltAAdSYOeD0OuHRb22p/HUmDng9Drh0W9tqAK7LBOAxOgLKUsmmtflDbmvaHNNQ0FrtRCbKWymxy37hK22P9RnxBG2x/qM+IKedxUnFKf5TUbipOKU/wApvcs/8xU/tvzJnc5dSBttj/UZ8QQJGEgB7cTyqedxUnFKf5Te5Ydb6J7Sx9FTlrhgQYm6R7kvzDS/4fmHc5dSCuRS1mXyj2ulqLRO7TT/AMyHE62OJxHUe0FG+UVpfZbtLRO2RjHjQvdrcw6uvePMvGz3Ke0XGKupcNsjBGB1OBGGB5NR6lfwnGcVKPBkNrDwxzZ1L8bzlI6nieTT0OMYwOgvP4j1YAe9MwnAYk6ls5znuc6R2ye4lznHWTrJTpzfWXwldTVzsDqWkOJB1Pk3h1a/cudetGjTdSXBCwjtPCGltsf6jPiCNui/UZ8QU97mp+Lw/LCNzQcXh+WFR/MNP7b8yX3OXUgTbov1GfEEbbH+oz4gp73NBxeH5YWk1NBtMn8iH8J/sxwJY9oKbaWw/MR2cks5IKWkvkn9Eog8hH0QiXyT+iVoSGWsyO8yUnsWdkJeSDkd5kpPYM7IS8gQDqTBzweh1w6Le21P46kwc8HodcOi3ttQBXZbRSPhkZJE90cjCHNc04EEb4K1QgcS/kVd57xZBNV4OnikMT3DRs8MCDz4EYpeTPzYeYqj/FO7LU8FgdShGF1OMeGS1ovNNNghC56SshqzO2IgvglMUjcdLSP8iCoijJptcjruEDL6y+FLRuiBuNVR4vbgNLmfmH79SigEEYjUVPyiDLOzeBry/am4UtQTJBwAfmb1H6ELTaFebS+BLlvRBuqf+6ESGKSeaOGFpfLI4NY0b7idCmqwWuOzWmCijwJaMZHD87zrP9bwCZWbWy7bO+71DPEixjpsd9xHjO6gcOsqRVH12825qhF7lxH2tPC22CFyur4G3RltDsah0Dpy31WBwGnnJ+hXUqGUJQxtc95LTT4AmVnHvdbbxSUVDIYRUNc+SRv4sAQMAd7Wnqo4zqecbb7CTtNVlo0Izu4qSzx9jhcvFPcMgDAADUFrL5J/RK3Wkvkn9ErblWWsyO8yUnsGdkJeSDkd5kpPYM7IS8gQDqTBzweh1w6Le21P46kwc8HodcOi3ttQBXZCEIHEm5sPMVT/AIp3ZangmlmyhkZk9I+Rpa2aoc6Mn8wwAx5sQU7Vg9Uad3Px/gtaH00AUa0978C5eXHb34Uc9RsJsToboGD+r7EqSgoYyuY5uU9yD2kYzbIAjWCBp5lN0OnCrKpTnwaOd1JxSaJnSPlTZGX21mn2TWTsds4ZD+R3+YJSXm+vnhG3bhqH41VIMMSdL4949Wo9XCnYq6pGrZXGFxR1i1VhlnPb6OG30UFHTDCKFga3hPKeU6Si4VkFvopauqdsYYm7J3CeQcpXQo2zj3vdNWLTA4GGAh05B/FJvN6vueRdbK2le3GHw4sSrNU4GchLhPdMtKutqvKS0khwGpo2cYDRyAaFJCjHNhFI6/1Ewa4xspHNc/DQCXsIHPoKk5d9bUVc4jySGW2djLBRxnU85W32EnaapHUc51Gu3fbX7E7HapBjhox2Q0JNE/zF4P2C6+mMhaS+Sf0St1pL5J/RK2pWFrMjvMlJ7BnZCXkg5HeZKT2DOyEvIEA6kwc8HodcOi3ttT+OpMHPB6HXDot7bUAV2XfYIIqm90MFRGJIpJ2tex2pw4CuBetLUS0lTFUwO2MsTg5hwxwITZpuLSHLiid2MbGxrGNaxrRgGtGAHMFlRH/Gt/44PlN7kfxpf+OD5Te5ZR6Bct5cl6lgruC5EuJpZyqWndYHVZhjNTHJGxsuHjBpdpGPAmh/Gl/44PlN7lyXPKS7XSkdSV1SJIXOa4tEYGkHEbyk2ej3FvWjUclhcRlS5hOLWDmstyltFzhroNcZ8ZvrtOtv9cAU10lVDW0sNVTPD4ZmhzHDfBUDpWtmUl1tdKKWiqthCHFwaWB2GOvWp+p6b3tRcHiS9jjQrfD3MlDKm9NsdokqW4Gof4kDTvuO/wAwGnqUMvc5znPe4ue4lznO1uJ1kruu13rrxLHJcJ9tdE0tZ4oAGJxOrmHuXCuunWKtKWy97fEbWq/ElkmvJylp6SyUbaaFkQdCxztiMNk4gEk8JSkohgyxvsEEcMVW0RxtDWjamnADQN5b/wAbZQccb8lvcqWtodzUqOe0t/iSo3UIpLBLa5LnRUlfRvhrYI54wC4NeMcDhrHAeVRf/G2UHHG/Jb3LDstb8WkGsbgRgf5Te5JT0O5pzUlJbvEJXUGsYG3ES6JhJxJaD9ES+Sf0StmtDWho1AYLWXyT+iVqyvLWZHeZKT2DOyEvJByO8yUnsGdkJeQIB1Jg54PQ64dFvban8dSYOeD0OuHRb22oArshCU8mSBlFbSSAN0NTZy2YtjkstITMD6p9yMDwH3KftWgrCzr7Qr7fr+ib3P8AJAWB4D7lnYn1T7lPi2Z+NuvWEq7Qpv6fr+gdpjmQAhB0kk4azp4ULRLgQnxBGGOpCcOQJ/2rouaTsOTKs/h05TxwWRYrLwN7A8B9yMDwH3KfULP/ADEvt+v6Jnc/yQFgeA+5GB9U+5T6sP8AJv04eKfslj2gUml8P1/QjtMLOSA1pL5J/RKxB5CPoj7LMvkn9ErRkItZkd5kpPYM7IS8kHI7zJSewZ2Ql5AgHUmDng9Drh0W9tqfx1Jg54PQ64dFvbagCuyAcNOJHMhCBxLGb6vnrsn/APWpHSPglMQeTiS3AEYnkxw6k5Uz82HmKp/xTuy1PBYLU4qN3NJcy2oPNNAmXnMuNVSUlJTU0r4m1DnbYWHAuAA0Y8GlPRMDOr/uznl/9V00iKleQyuvsNuHimxgoQhbkqwWWucwhzHuY4HQ5pwI5isIQBMmR9dNcsnKOqqnF8pDmOedbti4txPKcEspuZvfRKjH/FL/AOV6ca8+vYqNzUS6st6TzBAmHnQuNTA6ioYJnxxSse+TYHAvwIAB5NafijjOp5xtvsJO01S9FipXkU119jnctqnuGStJfJv6JW60l8k/olbYqy1mR3mSk9gzshLyQcjvMlJ7BnZCXkCAdSYOeD0OuHRb22p/JjZ3IXS5G3PYjHYw7M8zSCfoCgCuKEIQOJJzWyh1rrYcfGZUB3UWjuT0UP5G3ptku+2Tkiknbtc+H5dOh3V9ieBS9G9ksbZInNexwxa5pxBHCCsbrVvKncupykWVtNOGDZIGWOT7r9QMbA9rKqB2yiL8di7HQWnvS+hVdCvOhUVSHFHeUVJYZB9dZ7lb3EVlDPFhrdsdk33jEJO26L9RnxBWBxI1IOnXrWgh2i3f1U/Uhuz6MgBj2SODY3Bzjqa04k9SW7Tkvd7o8bVSSQxHXNUNLGj36T1BTIDhoGgciE2p2hk1/bhh/lixtFzZx2e3R2m2QUMLiWwt2OJ1uOsnrJK7EIWenNzk5S4smJJLCBRpnRla69UcIOmKmLj/ANTj/wDKkOvraa3Ur6qslbFCzW5x18g4SoZvtzfeLrPXPbsBI7BjPVYNDR7v3V7oNvJ1nWa3Je5Fu5rZ2TgWkvkn9ErdayNLmOa0YucCAOFawri1eR3mSk9gzshLyRclYnQ2emY4YFsTQRy4JaQICTr3RMrqGWCRuyY9pa4cIOgpRWHDEYIAqVlBZp7Ddqi3VDHDanfy3HU9n5XD+taTlZDL/Imlyko96KqjBMM4biWHgPC074UAX2yV9hrTSXKAxuJ8R4HiyDhaf21oFE7fxSrZcoLnZfFoqj+TjiYJBsmHq3urBJSEydONSOzNZQ5Np5RItvzi0r9i24UUsR33wkPb7jgfulynyvsE4BFzhix3pwY/uFDyFVVdEtZvMcrwO8bqoicYLtbagbKC40cg4WTsP7roFRARiJ4iOR4UCOY134mg84WNqi/TZ8IUZ9nqXKb8jp3yXQns1VONdRDh7QLnmvFqgGM9zoo+lUMH7qDNqj/TZ8IWWta38LQOYIXZ6lzm/JB3yXQmKoywsEAJ8IxS4b0AMn2CQLnnGj2JZa6F5O9LUnAfCNPvIUfIUqjotrTeWs+JzldVHuOy6XSuus4muFQ+Z7fwg4BrOYDQFxoQrWMVFYitxHbbeWCcmQGT8l/yip2bEmlpntmndvaDi1vWfoCvDJbJO55TTtbRxmOmxwfVPHijm9Y8g6yrC5H5LUeTtvZS0serS57tLnuOsk/1wbycILtFCIYGtw3l0LAGAWUCAhCEAYc0EaQke95PUF4pXwVtNHNG7W17cdPDz8qWUIAgzKLNBLE58tjqfF3oKjThyB+v34phXLJa/WvZbttVQ1o/PGNsaRw4tx+qte5rXaxiueSjgk/E0e5AFP3Oa15YTg8a2nQfctlaytyattYMKikglH/MjDvukWpzbZOTnE2mlG/4sex+yBclbd9CsM/NVk67+4Ac0jh+68v9EuTvE3/Of3oDJX5CsE3NNk6047jceeZ/evZmazJxuu2xu6TnH90BkrudGtZga6ofsKdrpn+rE0uPuCstS5vMnqYgx2mkBHDED90t0tioqZobDBGwDea0BAZK32vIfKO5vaIrc+GM/wBpUODB7vxfRSLk1mipYXNmvMpq3jTtQGxiHIRrd16ORSzHTRM/C0L2AA1IEOK32ynooWRwRMjYwYNa1oAA5l2gYallCABCEIA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3" name="Picture 5" descr="C:\Users\Nguyen\Desktop\mizzou_logo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2"/>
            <a:ext cx="612774" cy="612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685800" y="612776"/>
            <a:ext cx="8077200" cy="0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1043828" y="4419600"/>
            <a:ext cx="6728572" cy="1933575"/>
            <a:chOff x="1371600" y="4800600"/>
            <a:chExt cx="6728572" cy="1933575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600" y="4800600"/>
              <a:ext cx="3362325" cy="1933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4400" y="4800600"/>
              <a:ext cx="3375772" cy="1933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1371600" y="4800600"/>
              <a:ext cx="1432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</a:rPr>
                <a:t>GDTTS = 0.52</a:t>
              </a:r>
              <a:endParaRPr lang="en-US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5627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1644" y="7937"/>
            <a:ext cx="7191756" cy="604839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/>
              <a:t>Distance </a:t>
            </a:r>
            <a:r>
              <a:rPr lang="en-US" b="1" dirty="0" smtClean="0"/>
              <a:t>Matrix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762000"/>
                <a:ext cx="9144000" cy="60960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Convert protein 3D model into </a:t>
                </a:r>
                <a:r>
                  <a:rPr lang="en-US" dirty="0" err="1" smtClean="0"/>
                  <a:t>nxn</a:t>
                </a:r>
                <a:r>
                  <a:rPr lang="en-US" dirty="0" smtClean="0"/>
                  <a:t> matrix with 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𝑖𝑗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 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𝑈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𝑥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𝑖</m:t>
                                      </m:r>
                                    </m:sup>
                                  </m:sSubSup>
                                  <m:r>
                                    <a:rPr lang="en-US" i="1">
                                      <a:latin typeface="Cambria Math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𝑈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𝑥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𝑗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𝑈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𝑦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𝑖</m:t>
                                      </m:r>
                                    </m:sup>
                                  </m:sSubSup>
                                  <m:r>
                                    <a:rPr lang="en-US" i="1">
                                      <a:latin typeface="Cambria Math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𝑈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𝑦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𝑗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(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𝑧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𝑖</m:t>
                                  </m:r>
                                </m:sup>
                              </m:sSubSup>
                              <m:r>
                                <a:rPr lang="en-US" i="1">
                                  <a:latin typeface="Cambria Math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𝑧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𝑗</m:t>
                                  </m:r>
                                </m:sup>
                              </m:sSubSup>
                              <m:r>
                                <a:rPr lang="en-US" i="1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dirty="0" smtClean="0"/>
              </a:p>
              <a:p>
                <a:pPr marL="914400" lvl="2" indent="0">
                  <a:buNone/>
                </a:pPr>
                <a:r>
                  <a:rPr lang="en-US" dirty="0"/>
                  <a:t>where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U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x</m:t>
                        </m:r>
                        <m:r>
                          <a:rPr lang="en-US">
                            <a:latin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y</m:t>
                        </m:r>
                        <m:r>
                          <a:rPr lang="en-US">
                            <a:latin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z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i</m:t>
                        </m:r>
                      </m:sup>
                    </m:sSubSup>
                  </m:oMath>
                </a14:m>
                <a:r>
                  <a:rPr lang="en-US" dirty="0"/>
                  <a:t> 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U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x</m:t>
                        </m:r>
                        <m:r>
                          <a:rPr lang="en-US">
                            <a:latin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y</m:t>
                        </m:r>
                        <m:r>
                          <a:rPr lang="en-US">
                            <a:latin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z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j</m:t>
                        </m:r>
                      </m:sup>
                    </m:sSubSup>
                  </m:oMath>
                </a14:m>
                <a:r>
                  <a:rPr lang="en-US" dirty="0"/>
                  <a:t> are the 3D coordinates of points i and j, respectively. </a:t>
                </a:r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pPr lvl="1"/>
                <a:endParaRPr lang="en-US" dirty="0"/>
              </a:p>
              <a:p>
                <a:pPr lvl="1"/>
                <a:endParaRPr lang="en-US" dirty="0" smtClean="0"/>
              </a:p>
              <a:p>
                <a:pPr lvl="1"/>
                <a:endParaRPr lang="en-US" dirty="0"/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762000"/>
                <a:ext cx="9144000" cy="6096000"/>
              </a:xfrm>
              <a:blipFill rotWithShape="1">
                <a:blip r:embed="rId2"/>
                <a:stretch>
                  <a:fillRect l="-1467" t="-13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utoShape 2" descr="data:image/jpeg;base64,/9j/4AAQSkZJRgABAQAAAQABAAD/2wCEAAkGBwgHBgkIBwgKCgkLDRYPDQwMDRsUFRAWIB0iIiAdHx8kKDQsJCYxJx8fLT0tMTU3Ojo6Iys/RD84QzQ5OjcBCgoKDQwNGg8PGjclHyU3Nzc3Nzc3Nzc3Nzc3Nzc3Nzc3Nzc3Nzc3Nzc3Nzc3Nzc3Nzc3Nzc3Nzc3Nzc3Nzc3N//AABEIAKAAoAMBIgACEQEDEQH/xAAcAAABBAMBAAAAAAAAAAAAAAAABQYHCAECBAP/xABMEAABAwIBBAwMBAMECwAAAAABAAIDBAURBgchMRITFEFRVGFxcoGy0RUiMzU2UnORkpOhsTJCU8EWI/BDRHThFyQmRWJjgpSzwtL/xAAbAQABBQEBAAAAAAAAAAAAAAAAAQIEBQYDB//EADERAAIBAwEFBgYBBQAAAAAAAAABAgMEEQUSITFBUQYUcZGhsRMWM1Nh4cEiIzRCUv/aAAwDAQACEQMRAD8AnFecszIhi7Ryr0TFztzyw5IXB0Mjo3BrcHMcQR47dRCAHablTjW5Y8JU/rfVVN3dW8eq/wDuH96zu+t49VfPd3oDBbHwlT+t9UeEqf1vqqnbvrePVXz3d6N31vHqr57u9AYLY+Eqf1vqjwnT+t9VU7d9bx6q+e7vWN3VvHqv57u9AYLax18LzgCuppBGIVSbderjbq+nrIqyqe6GRr9i6ZxDgNYIJw0jQrP5NXSG622CqgeHRzMD2nHWCgBWe9rBi4rkdcoAcC5NHOnlGbHYJ3QPAqpv5UOn8x3+oYnqVet31x119YeU1D+9AFsvCVP631R4Sp/W+qqdu+t49VfPd3o3fW8eqvnu70Bgtj4Sp/W+qPCVP631VTt31vHqr57u9G763j1V893egMFsfCVP631WRcoCcAVU3d9bx6q+e7vWklfXCNxFfVg4H+8P70AW/jkbIMW763SJklI6Sy0jnuLjtLNJ5gltAAdSYOeD0OuHRb22p/HUmDng9Drh0W9tqAK7LBOAxOgLKUsmmtflDbmvaHNNQ0FrtRCbKWymxy37hK22P9RnxBG2x/qM+IKedxUnFKf5TUbipOKU/wApvcs/8xU/tvzJnc5dSBttj/UZ8QQJGEgB7cTyqedxUnFKf5Te5Ydb6J7Sx9FTlrhgQYm6R7kvzDS/4fmHc5dSCuRS1mXyj2ulqLRO7TT/AMyHE62OJxHUe0FG+UVpfZbtLRO2RjHjQvdrcw6uvePMvGz3Ke0XGKupcNsjBGB1OBGGB5NR6lfwnGcVKPBkNrDwxzZ1L8bzlI6nieTT0OMYwOgvP4j1YAe9MwnAYk6ls5znuc6R2ye4lznHWTrJTpzfWXwldTVzsDqWkOJB1Pk3h1a/cudetGjTdSXBCwjtPCGltsf6jPiCNui/UZ8QU97mp+Lw/LCNzQcXh+WFR/MNP7b8yX3OXUgTbov1GfEEbbH+oz4gp73NBxeH5YWk1NBtMn8iH8J/sxwJY9oKbaWw/MR2cks5IKWkvkn9Eog8hH0QiXyT+iVoSGWsyO8yUnsWdkJeSDkd5kpPYM7IS8gQDqTBzweh1w6Le21P46kwc8HodcOi3ttQBXZbRSPhkZJE90cjCHNc04EEb4K1QgcS/kVd57xZBNV4OnikMT3DRs8MCDz4EYpeTPzYeYqj/FO7LU8FgdShGF1OMeGS1ovNNNghC56SshqzO2IgvglMUjcdLSP8iCoijJptcjruEDL6y+FLRuiBuNVR4vbgNLmfmH79SigEEYjUVPyiDLOzeBry/am4UtQTJBwAfmb1H6ELTaFebS+BLlvRBuqf+6ESGKSeaOGFpfLI4NY0b7idCmqwWuOzWmCijwJaMZHD87zrP9bwCZWbWy7bO+71DPEixjpsd9xHjO6gcOsqRVH12825qhF7lxH2tPC22CFyur4G3RltDsah0Dpy31WBwGnnJ+hXUqGUJQxtc95LTT4AmVnHvdbbxSUVDIYRUNc+SRv4sAQMAd7Wnqo4zqecbb7CTtNVlo0Izu4qSzx9jhcvFPcMgDAADUFrL5J/RK3Wkvkn9ErblWWsyO8yUnsGdkJeSDkd5kpPYM7IS8gQDqTBzweh1w6Le21P46kwc8HodcOi3ttQBXZCEIHEm5sPMVT/AIp3ZangmlmyhkZk9I+Rpa2aoc6Mn8wwAx5sQU7Vg9Uad3Px/gtaH00AUa0978C5eXHb34Uc9RsJsToboGD+r7EqSgoYyuY5uU9yD2kYzbIAjWCBp5lN0OnCrKpTnwaOd1JxSaJnSPlTZGX21mn2TWTsds4ZD+R3+YJSXm+vnhG3bhqH41VIMMSdL4949Wo9XCnYq6pGrZXGFxR1i1VhlnPb6OG30UFHTDCKFga3hPKeU6Si4VkFvopauqdsYYm7J3CeQcpXQo2zj3vdNWLTA4GGAh05B/FJvN6vueRdbK2le3GHw4sSrNU4GchLhPdMtKutqvKS0khwGpo2cYDRyAaFJCjHNhFI6/1Ewa4xspHNc/DQCXsIHPoKk5d9bUVc4jySGW2djLBRxnU85W32EnaapHUc51Gu3fbX7E7HapBjhox2Q0JNE/zF4P2C6+mMhaS+Sf0St1pL5J/RK2pWFrMjvMlJ7BnZCXkg5HeZKT2DOyEvIEA6kwc8HodcOi3ttT+OpMHPB6HXDot7bUAV2XfYIIqm90MFRGJIpJ2tex2pw4CuBetLUS0lTFUwO2MsTg5hwxwITZpuLSHLiid2MbGxrGNaxrRgGtGAHMFlRH/Gt/44PlN7kfxpf+OD5Te5ZR6Bct5cl6lgruC5EuJpZyqWndYHVZhjNTHJGxsuHjBpdpGPAmh/Gl/44PlN7lyXPKS7XSkdSV1SJIXOa4tEYGkHEbyk2ej3FvWjUclhcRlS5hOLWDmstyltFzhroNcZ8ZvrtOtv9cAU10lVDW0sNVTPD4ZmhzHDfBUDpWtmUl1tdKKWiqthCHFwaWB2GOvWp+p6b3tRcHiS9jjQrfD3MlDKm9NsdokqW4Gof4kDTvuO/wAwGnqUMvc5znPe4ue4lznO1uJ1kruu13rrxLHJcJ9tdE0tZ4oAGJxOrmHuXCuunWKtKWy97fEbWq/ElkmvJylp6SyUbaaFkQdCxztiMNk4gEk8JSkohgyxvsEEcMVW0RxtDWjamnADQN5b/wAbZQccb8lvcqWtodzUqOe0t/iSo3UIpLBLa5LnRUlfRvhrYI54wC4NeMcDhrHAeVRf/G2UHHG/Jb3LDstb8WkGsbgRgf5Te5JT0O5pzUlJbvEJXUGsYG3ES6JhJxJaD9ES+Sf0StmtDWho1AYLWXyT+iVqyvLWZHeZKT2DOyEvJByO8yUnsGdkJeQIB1Jg54PQ64dFvban8dSYOeD0OuHRb22oArshCU8mSBlFbSSAN0NTZy2YtjkstITMD6p9yMDwH3KftWgrCzr7Qr7fr+ib3P8AJAWB4D7lnYn1T7lPi2Z+NuvWEq7Qpv6fr+gdpjmQAhB0kk4azp4ULRLgQnxBGGOpCcOQJ/2rouaTsOTKs/h05TxwWRYrLwN7A8B9yMDwH3KfULP/ADEvt+v6Jnc/yQFgeA+5GB9U+5T6sP8AJv04eKfslj2gUml8P1/QjtMLOSA1pL5J/RKxB5CPoj7LMvkn9ErRkItZkd5kpPYM7IS8kHI7zJSewZ2Ql5AgHUmDng9Drh0W9tqfx1Jg54PQ64dFvbagCuyAcNOJHMhCBxLGb6vnrsn/APWpHSPglMQeTiS3AEYnkxw6k5Uz82HmKp/xTuy1PBYLU4qN3NJcy2oPNNAmXnMuNVSUlJTU0r4m1DnbYWHAuAA0Y8GlPRMDOr/uznl/9V00iKleQyuvsNuHimxgoQhbkqwWWucwhzHuY4HQ5pwI5isIQBMmR9dNcsnKOqqnF8pDmOedbti4txPKcEspuZvfRKjH/FL/AOV6ca8+vYqNzUS6st6TzBAmHnQuNTA6ioYJnxxSse+TYHAvwIAB5NafijjOp5xtvsJO01S9FipXkU119jnctqnuGStJfJv6JW60l8k/olbYqy1mR3mSk9gzshLyQcjvMlJ7BnZCXkCAdSYOeD0OuHRb22p/JjZ3IXS5G3PYjHYw7M8zSCfoCgCuKEIQOJJzWyh1rrYcfGZUB3UWjuT0UP5G3ptku+2Tkiknbtc+H5dOh3V9ieBS9G9ksbZInNexwxa5pxBHCCsbrVvKncupykWVtNOGDZIGWOT7r9QMbA9rKqB2yiL8di7HQWnvS+hVdCvOhUVSHFHeUVJYZB9dZ7lb3EVlDPFhrdsdk33jEJO26L9RnxBWBxI1IOnXrWgh2i3f1U/Uhuz6MgBj2SODY3Bzjqa04k9SW7Tkvd7o8bVSSQxHXNUNLGj36T1BTIDhoGgciE2p2hk1/bhh/lixtFzZx2e3R2m2QUMLiWwt2OJ1uOsnrJK7EIWenNzk5S4smJJLCBRpnRla69UcIOmKmLj/ANTj/wDKkOvraa3Ur6qslbFCzW5x18g4SoZvtzfeLrPXPbsBI7BjPVYNDR7v3V7oNvJ1nWa3Je5Fu5rZ2TgWkvkn9ErdayNLmOa0YucCAOFawri1eR3mSk9gzshLyRclYnQ2emY4YFsTQRy4JaQICTr3RMrqGWCRuyY9pa4cIOgpRWHDEYIAqVlBZp7Ddqi3VDHDanfy3HU9n5XD+taTlZDL/Imlyko96KqjBMM4biWHgPC074UAX2yV9hrTSXKAxuJ8R4HiyDhaf21oFE7fxSrZcoLnZfFoqj+TjiYJBsmHq3urBJSEydONSOzNZQ5Np5RItvzi0r9i24UUsR33wkPb7jgfulynyvsE4BFzhix3pwY/uFDyFVVdEtZvMcrwO8bqoicYLtbagbKC40cg4WTsP7roFRARiJ4iOR4UCOY134mg84WNqi/TZ8IUZ9nqXKb8jp3yXQns1VONdRDh7QLnmvFqgGM9zoo+lUMH7qDNqj/TZ8IWWta38LQOYIXZ6lzm/JB3yXQmKoywsEAJ8IxS4b0AMn2CQLnnGj2JZa6F5O9LUnAfCNPvIUfIUqjotrTeWs+JzldVHuOy6XSuus4muFQ+Z7fwg4BrOYDQFxoQrWMVFYitxHbbeWCcmQGT8l/yip2bEmlpntmndvaDi1vWfoCvDJbJO55TTtbRxmOmxwfVPHijm9Y8g6yrC5H5LUeTtvZS0serS57tLnuOsk/1wbycILtFCIYGtw3l0LAGAWUCAhCEAYc0EaQke95PUF4pXwVtNHNG7W17cdPDz8qWUIAgzKLNBLE58tjqfF3oKjThyB+v34phXLJa/WvZbttVQ1o/PGNsaRw4tx+qte5rXaxiueSjgk/E0e5AFP3Oa15YTg8a2nQfctlaytyattYMKikglH/MjDvukWpzbZOTnE2mlG/4sex+yBclbd9CsM/NVk67+4Ac0jh+68v9EuTvE3/Of3oDJX5CsE3NNk6047jceeZ/evZmazJxuu2xu6TnH90BkrudGtZga6ofsKdrpn+rE0uPuCstS5vMnqYgx2mkBHDED90t0tioqZobDBGwDea0BAZK32vIfKO5vaIrc+GM/wBpUODB7vxfRSLk1mipYXNmvMpq3jTtQGxiHIRrd16ORSzHTRM/C0L2AA1IEOK32ynooWRwRMjYwYNa1oAA5l2gYallCABCEI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wgHBgkIBwgKCgkLDRYPDQwMDRsUFRAWIB0iIiAdHx8kKDQsJCYxJx8fLT0tMTU3Ojo6Iys/RD84QzQ5OjcBCgoKDQwNGg8PGjclHyU3Nzc3Nzc3Nzc3Nzc3Nzc3Nzc3Nzc3Nzc3Nzc3Nzc3Nzc3Nzc3Nzc3Nzc3Nzc3Nzc3N//AABEIAKAAoAMBIgACEQEDEQH/xAAcAAABBAMBAAAAAAAAAAAAAAAABQYHCAECBAP/xABMEAABAwIBBAwMBAMECwAAAAABAAIDBAURBgchMRITFEFRVGFxcoGy0RUiMzU2UnORkpOhsTJCU8EWI/BDRHThFyQmRWJjgpSzwtL/xAAbAQABBQEBAAAAAAAAAAAAAAAAAQIEBQYDB//EADERAAIBAwEFBgYBBQAAAAAAAAABAgMEEQUSITFBUQYUcZGhsRMWM1Nh4cEiIzRCUv/aAAwDAQACEQMRAD8AnFecszIhi7Ryr0TFztzyw5IXB0Mjo3BrcHMcQR47dRCAHablTjW5Y8JU/rfVVN3dW8eq/wDuH96zu+t49VfPd3oDBbHwlT+t9UeEqf1vqqnbvrePVXz3d6N31vHqr57u9AYLY+Eqf1vqjwnT+t9VU7d9bx6q+e7vWN3VvHqv57u9AYLax18LzgCuppBGIVSbderjbq+nrIqyqe6GRr9i6ZxDgNYIJw0jQrP5NXSG622CqgeHRzMD2nHWCgBWe9rBi4rkdcoAcC5NHOnlGbHYJ3QPAqpv5UOn8x3+oYnqVet31x119YeU1D+9AFsvCVP631R4Sp/W+qqdu+t49VfPd3o3fW8eqvnu70Bgtj4Sp/W+qPCVP631VTt31vHqr57u9G763j1V893egMFsfCVP631WRcoCcAVU3d9bx6q+e7vWklfXCNxFfVg4H+8P70AW/jkbIMW763SJklI6Sy0jnuLjtLNJ5gltAAdSYOeD0OuHRb22p/HUmDng9Drh0W9tqAK7LBOAxOgLKUsmmtflDbmvaHNNQ0FrtRCbKWymxy37hK22P9RnxBG2x/qM+IKedxUnFKf5TUbipOKU/wApvcs/8xU/tvzJnc5dSBttj/UZ8QQJGEgB7cTyqedxUnFKf5Te5Ydb6J7Sx9FTlrhgQYm6R7kvzDS/4fmHc5dSCuRS1mXyj2ulqLRO7TT/AMyHE62OJxHUe0FG+UVpfZbtLRO2RjHjQvdrcw6uvePMvGz3Ke0XGKupcNsjBGB1OBGGB5NR6lfwnGcVKPBkNrDwxzZ1L8bzlI6nieTT0OMYwOgvP4j1YAe9MwnAYk6ls5znuc6R2ye4lznHWTrJTpzfWXwldTVzsDqWkOJB1Pk3h1a/cudetGjTdSXBCwjtPCGltsf6jPiCNui/UZ8QU97mp+Lw/LCNzQcXh+WFR/MNP7b8yX3OXUgTbov1GfEEbbH+oz4gp73NBxeH5YWk1NBtMn8iH8J/sxwJY9oKbaWw/MR2cks5IKWkvkn9Eog8hH0QiXyT+iVoSGWsyO8yUnsWdkJeSDkd5kpPYM7IS8gQDqTBzweh1w6Le21P46kwc8HodcOi3ttQBXZbRSPhkZJE90cjCHNc04EEb4K1QgcS/kVd57xZBNV4OnikMT3DRs8MCDz4EYpeTPzYeYqj/FO7LU8FgdShGF1OMeGS1ovNNNghC56SshqzO2IgvglMUjcdLSP8iCoijJptcjruEDL6y+FLRuiBuNVR4vbgNLmfmH79SigEEYjUVPyiDLOzeBry/am4UtQTJBwAfmb1H6ELTaFebS+BLlvRBuqf+6ESGKSeaOGFpfLI4NY0b7idCmqwWuOzWmCijwJaMZHD87zrP9bwCZWbWy7bO+71DPEixjpsd9xHjO6gcOsqRVH12825qhF7lxH2tPC22CFyur4G3RltDsah0Dpy31WBwGnnJ+hXUqGUJQxtc95LTT4AmVnHvdbbxSUVDIYRUNc+SRv4sAQMAd7Wnqo4zqecbb7CTtNVlo0Izu4qSzx9jhcvFPcMgDAADUFrL5J/RK3Wkvkn9ErblWWsyO8yUnsGdkJeSDkd5kpPYM7IS8gQDqTBzweh1w6Le21P46kwc8HodcOi3ttQBXZCEIHEm5sPMVT/AIp3ZangmlmyhkZk9I+Rpa2aoc6Mn8wwAx5sQU7Vg9Uad3Px/gtaH00AUa0978C5eXHb34Uc9RsJsToboGD+r7EqSgoYyuY5uU9yD2kYzbIAjWCBp5lN0OnCrKpTnwaOd1JxSaJnSPlTZGX21mn2TWTsds4ZD+R3+YJSXm+vnhG3bhqH41VIMMSdL4949Wo9XCnYq6pGrZXGFxR1i1VhlnPb6OG30UFHTDCKFga3hPKeU6Si4VkFvopauqdsYYm7J3CeQcpXQo2zj3vdNWLTA4GGAh05B/FJvN6vueRdbK2le3GHw4sSrNU4GchLhPdMtKutqvKS0khwGpo2cYDRyAaFJCjHNhFI6/1Ewa4xspHNc/DQCXsIHPoKk5d9bUVc4jySGW2djLBRxnU85W32EnaapHUc51Gu3fbX7E7HapBjhox2Q0JNE/zF4P2C6+mMhaS+Sf0St1pL5J/RK2pWFrMjvMlJ7BnZCXkg5HeZKT2DOyEvIEA6kwc8HodcOi3ttT+OpMHPB6HXDot7bUAV2XfYIIqm90MFRGJIpJ2tex2pw4CuBetLUS0lTFUwO2MsTg5hwxwITZpuLSHLiid2MbGxrGNaxrRgGtGAHMFlRH/Gt/44PlN7kfxpf+OD5Te5ZR6Bct5cl6lgruC5EuJpZyqWndYHVZhjNTHJGxsuHjBpdpGPAmh/Gl/44PlN7lyXPKS7XSkdSV1SJIXOa4tEYGkHEbyk2ej3FvWjUclhcRlS5hOLWDmstyltFzhroNcZ8ZvrtOtv9cAU10lVDW0sNVTPD4ZmhzHDfBUDpWtmUl1tdKKWiqthCHFwaWB2GOvWp+p6b3tRcHiS9jjQrfD3MlDKm9NsdokqW4Gof4kDTvuO/wAwGnqUMvc5znPe4ue4lznO1uJ1kruu13rrxLHJcJ9tdE0tZ4oAGJxOrmHuXCuunWKtKWy97fEbWq/ElkmvJylp6SyUbaaFkQdCxztiMNk4gEk8JSkohgyxvsEEcMVW0RxtDWjamnADQN5b/wAbZQccb8lvcqWtodzUqOe0t/iSo3UIpLBLa5LnRUlfRvhrYI54wC4NeMcDhrHAeVRf/G2UHHG/Jb3LDstb8WkGsbgRgf5Te5JT0O5pzUlJbvEJXUGsYG3ES6JhJxJaD9ES+Sf0StmtDWho1AYLWXyT+iVqyvLWZHeZKT2DOyEvJByO8yUnsGdkJeQIB1Jg54PQ64dFvban8dSYOeD0OuHRb22oArshCU8mSBlFbSSAN0NTZy2YtjkstITMD6p9yMDwH3KftWgrCzr7Qr7fr+ib3P8AJAWB4D7lnYn1T7lPi2Z+NuvWEq7Qpv6fr+gdpjmQAhB0kk4azp4ULRLgQnxBGGOpCcOQJ/2rouaTsOTKs/h05TxwWRYrLwN7A8B9yMDwH3KfULP/ADEvt+v6Jnc/yQFgeA+5GB9U+5T6sP8AJv04eKfslj2gUml8P1/QjtMLOSA1pL5J/RKxB5CPoj7LMvkn9ErRkItZkd5kpPYM7IS8kHI7zJSewZ2Ql5AgHUmDng9Drh0W9tqfx1Jg54PQ64dFvbagCuyAcNOJHMhCBxLGb6vnrsn/APWpHSPglMQeTiS3AEYnkxw6k5Uz82HmKp/xTuy1PBYLU4qN3NJcy2oPNNAmXnMuNVSUlJTU0r4m1DnbYWHAuAA0Y8GlPRMDOr/uznl/9V00iKleQyuvsNuHimxgoQhbkqwWWucwhzHuY4HQ5pwI5isIQBMmR9dNcsnKOqqnF8pDmOedbti4txPKcEspuZvfRKjH/FL/AOV6ca8+vYqNzUS6st6TzBAmHnQuNTA6ioYJnxxSse+TYHAvwIAB5NafijjOp5xtvsJO01S9FipXkU119jnctqnuGStJfJv6JW60l8k/olbYqy1mR3mSk9gzshLyQcjvMlJ7BnZCXkCAdSYOeD0OuHRb22p/JjZ3IXS5G3PYjHYw7M8zSCfoCgCuKEIQOJJzWyh1rrYcfGZUB3UWjuT0UP5G3ptku+2Tkiknbtc+H5dOh3V9ieBS9G9ksbZInNexwxa5pxBHCCsbrVvKncupykWVtNOGDZIGWOT7r9QMbA9rKqB2yiL8di7HQWnvS+hVdCvOhUVSHFHeUVJYZB9dZ7lb3EVlDPFhrdsdk33jEJO26L9RnxBWBxI1IOnXrWgh2i3f1U/Uhuz6MgBj2SODY3Bzjqa04k9SW7Tkvd7o8bVSSQxHXNUNLGj36T1BTIDhoGgciE2p2hk1/bhh/lixtFzZx2e3R2m2QUMLiWwt2OJ1uOsnrJK7EIWenNzk5S4smJJLCBRpnRla69UcIOmKmLj/ANTj/wDKkOvraa3Ur6qslbFCzW5x18g4SoZvtzfeLrPXPbsBI7BjPVYNDR7v3V7oNvJ1nWa3Je5Fu5rZ2TgWkvkn9ErdayNLmOa0YucCAOFawri1eR3mSk9gzshLyRclYnQ2emY4YFsTQRy4JaQICTr3RMrqGWCRuyY9pa4cIOgpRWHDEYIAqVlBZp7Ddqi3VDHDanfy3HU9n5XD+taTlZDL/Imlyko96KqjBMM4biWHgPC074UAX2yV9hrTSXKAxuJ8R4HiyDhaf21oFE7fxSrZcoLnZfFoqj+TjiYJBsmHq3urBJSEydONSOzNZQ5Np5RItvzi0r9i24UUsR33wkPb7jgfulynyvsE4BFzhix3pwY/uFDyFVVdEtZvMcrwO8bqoicYLtbagbKC40cg4WTsP7roFRARiJ4iOR4UCOY134mg84WNqi/TZ8IUZ9nqXKb8jp3yXQns1VONdRDh7QLnmvFqgGM9zoo+lUMH7qDNqj/TZ8IWWta38LQOYIXZ6lzm/JB3yXQmKoywsEAJ8IxS4b0AMn2CQLnnGj2JZa6F5O9LUnAfCNPvIUfIUqjotrTeWs+JzldVHuOy6XSuus4muFQ+Z7fwg4BrOYDQFxoQrWMVFYitxHbbeWCcmQGT8l/yip2bEmlpntmndvaDi1vWfoCvDJbJO55TTtbRxmOmxwfVPHijm9Y8g6yrC5H5LUeTtvZS0serS57tLnuOsk/1wbycILtFCIYGtw3l0LAGAWUCAhCEAYc0EaQke95PUF4pXwVtNHNG7W17cdPDz8qWUIAgzKLNBLE58tjqfF3oKjThyB+v34phXLJa/WvZbttVQ1o/PGNsaRw4tx+qte5rXaxiueSjgk/E0e5AFP3Oa15YTg8a2nQfctlaytyattYMKikglH/MjDvukWpzbZOTnE2mlG/4sex+yBclbd9CsM/NVk67+4Ac0jh+68v9EuTvE3/Of3oDJX5CsE3NNk6047jceeZ/evZmazJxuu2xu6TnH90BkrudGtZga6ofsKdrpn+rE0uPuCstS5vMnqYgx2mkBHDED90t0tioqZobDBGwDea0BAZK32vIfKO5vaIrc+GM/wBpUODB7vxfRSLk1mipYXNmvMpq3jTtQGxiHIRrd16ORSzHTRM/C0L2AA1IEOK32ynooWRwRMjYwYNa1oAA5l2gYallCABCEIA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3" name="Picture 5" descr="C:\Users\Nguyen\Desktop\mizzou_logo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2"/>
            <a:ext cx="612774" cy="612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685800" y="612776"/>
            <a:ext cx="8077200" cy="0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/>
          <p:nvPr/>
        </p:nvPicPr>
        <p:blipFill>
          <a:blip r:embed="rId4"/>
          <a:stretch>
            <a:fillRect/>
          </a:stretch>
        </p:blipFill>
        <p:spPr>
          <a:xfrm>
            <a:off x="1828800" y="3733800"/>
            <a:ext cx="51054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13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15963</TotalTime>
  <Words>1964</Words>
  <Application>Microsoft Office PowerPoint</Application>
  <PresentationFormat>On-screen Show (4:3)</PresentationFormat>
  <Paragraphs>557</Paragraphs>
  <Slides>53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Office Theme</vt:lpstr>
      <vt:lpstr>Deep Learning Methods for Protein Predictions</vt:lpstr>
      <vt:lpstr>Agenda</vt:lpstr>
      <vt:lpstr>Agenda</vt:lpstr>
      <vt:lpstr>Protein Prediction Problem</vt:lpstr>
      <vt:lpstr>Problem Formulation</vt:lpstr>
      <vt:lpstr>Main Contributions </vt:lpstr>
      <vt:lpstr>Agenda</vt:lpstr>
      <vt:lpstr>Structures Similarity</vt:lpstr>
      <vt:lpstr>Distance Matrix</vt:lpstr>
      <vt:lpstr>Protein Model Quality Assessment</vt:lpstr>
      <vt:lpstr>Protein Model Quality Assessment</vt:lpstr>
      <vt:lpstr>Deep Learning</vt:lpstr>
      <vt:lpstr>Deep Learning</vt:lpstr>
      <vt:lpstr>Agenda</vt:lpstr>
      <vt:lpstr>Classification using scoring functions</vt:lpstr>
      <vt:lpstr>ECReg Algorithm</vt:lpstr>
      <vt:lpstr>Classification using Distance Matrix</vt:lpstr>
      <vt:lpstr>DL-Pro Algorithm</vt:lpstr>
      <vt:lpstr>Classification using Distance Matrix</vt:lpstr>
      <vt:lpstr>Classification using Distance Matrix</vt:lpstr>
      <vt:lpstr>Agenda</vt:lpstr>
      <vt:lpstr>Dataset</vt:lpstr>
      <vt:lpstr>ECReg Classification Result</vt:lpstr>
      <vt:lpstr>DL-Pro &amp; FFNN-Pro Classification Results</vt:lpstr>
      <vt:lpstr>Summary Classifiers</vt:lpstr>
      <vt:lpstr>Agenda</vt:lpstr>
      <vt:lpstr>Summary</vt:lpstr>
      <vt:lpstr>Agenda</vt:lpstr>
      <vt:lpstr>Main Contributions </vt:lpstr>
      <vt:lpstr>Agenda</vt:lpstr>
      <vt:lpstr>Framework</vt:lpstr>
      <vt:lpstr>Agenda</vt:lpstr>
      <vt:lpstr>Accomplished Works</vt:lpstr>
      <vt:lpstr>Future Works</vt:lpstr>
      <vt:lpstr>Agenda</vt:lpstr>
      <vt:lpstr>PowerPoint Presentation</vt:lpstr>
      <vt:lpstr>PowerPoint Presentation</vt:lpstr>
      <vt:lpstr>Problem formulation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Agenda</vt:lpstr>
      <vt:lpstr>Research Plan</vt:lpstr>
      <vt:lpstr>THANK YOU!</vt:lpstr>
    </vt:vector>
  </TitlesOfParts>
  <Company>MU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Group Meeting</dc:title>
  <dc:creator>Nguyen</dc:creator>
  <cp:lastModifiedBy>Nguyen</cp:lastModifiedBy>
  <cp:revision>1034</cp:revision>
  <dcterms:created xsi:type="dcterms:W3CDTF">2012-03-09T18:26:00Z</dcterms:created>
  <dcterms:modified xsi:type="dcterms:W3CDTF">2014-07-25T12:24:38Z</dcterms:modified>
</cp:coreProperties>
</file>