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notesMasterIdLst>
    <p:notesMasterId r:id="rId41"/>
  </p:notesMasterIdLst>
  <p:handoutMasterIdLst>
    <p:handoutMasterId r:id="rId42"/>
  </p:handoutMasterIdLst>
  <p:sldIdLst>
    <p:sldId id="257" r:id="rId2"/>
    <p:sldId id="259" r:id="rId3"/>
    <p:sldId id="375" r:id="rId4"/>
    <p:sldId id="260" r:id="rId5"/>
    <p:sldId id="261" r:id="rId6"/>
    <p:sldId id="262" r:id="rId7"/>
    <p:sldId id="263" r:id="rId8"/>
    <p:sldId id="264" r:id="rId9"/>
    <p:sldId id="265" r:id="rId10"/>
    <p:sldId id="367" r:id="rId11"/>
    <p:sldId id="266" r:id="rId12"/>
    <p:sldId id="267" r:id="rId13"/>
    <p:sldId id="368" r:id="rId14"/>
    <p:sldId id="369" r:id="rId15"/>
    <p:sldId id="370" r:id="rId16"/>
    <p:sldId id="371" r:id="rId17"/>
    <p:sldId id="372" r:id="rId18"/>
    <p:sldId id="373" r:id="rId19"/>
    <p:sldId id="374" r:id="rId20"/>
    <p:sldId id="383" r:id="rId21"/>
    <p:sldId id="377" r:id="rId22"/>
    <p:sldId id="379" r:id="rId23"/>
    <p:sldId id="395" r:id="rId24"/>
    <p:sldId id="381" r:id="rId25"/>
    <p:sldId id="314" r:id="rId26"/>
    <p:sldId id="387" r:id="rId27"/>
    <p:sldId id="385" r:id="rId28"/>
    <p:sldId id="386" r:id="rId29"/>
    <p:sldId id="388" r:id="rId30"/>
    <p:sldId id="389" r:id="rId31"/>
    <p:sldId id="390" r:id="rId32"/>
    <p:sldId id="391" r:id="rId33"/>
    <p:sldId id="392" r:id="rId34"/>
    <p:sldId id="393" r:id="rId35"/>
    <p:sldId id="394" r:id="rId36"/>
    <p:sldId id="384" r:id="rId37"/>
    <p:sldId id="313" r:id="rId38"/>
    <p:sldId id="316" r:id="rId39"/>
    <p:sldId id="31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086" autoAdjust="0"/>
  </p:normalViewPr>
  <p:slideViewPr>
    <p:cSldViewPr>
      <p:cViewPr varScale="1">
        <p:scale>
          <a:sx n="89" d="100"/>
          <a:sy n="89" d="100"/>
        </p:scale>
        <p:origin x="-12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8DDC1-4BF9-BC47-9F4B-5D401E49BB02}" type="datetimeFigureOut">
              <a:rPr kumimoji="1" lang="zh-CN" altLang="en-US" smtClean="0"/>
              <a:t>4/30/16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8818D-5678-D048-80E6-8833466AD0B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72759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907B6-1B30-4087-BBBA-58FD8DF882B6}" type="datetimeFigureOut">
              <a:rPr lang="en-US" smtClean="0"/>
              <a:t>4/30/16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75D17-DD09-48D7-A1AB-27EAB63AF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2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44DE-15B9-41D7-9184-97E81BAC334C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913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44DE-15B9-41D7-9184-97E81BAC334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490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5D17-DD09-48D7-A1AB-27EAB63AF9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35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44DE-15B9-41D7-9184-97E81BAC334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788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5D17-DD09-48D7-A1AB-27EAB63AF9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71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44DE-15B9-41D7-9184-97E81BAC334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34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44DE-15B9-41D7-9184-97E81BAC334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564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44DE-15B9-41D7-9184-97E81BAC334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564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5D17-DD09-48D7-A1AB-27EAB63AF93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31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E28B-058B-2340-95A0-958797064D00}" type="datetime1">
              <a:rPr lang="en-US" altLang="zh-CN" smtClean="0"/>
              <a:t>4/30/16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C9EC-C400-B548-BC24-7EED172EE709}" type="datetime1">
              <a:rPr lang="en-US" altLang="zh-CN" smtClean="0"/>
              <a:t>4/30/16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F845-87AF-FE4C-9C3E-D62AD25DF0C9}" type="datetime1">
              <a:rPr lang="en-US" altLang="zh-CN" smtClean="0"/>
              <a:t>4/30/16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CE6E-2E95-994B-8B16-B8CA28B31557}" type="datetime1">
              <a:rPr lang="en-US" altLang="zh-CN" smtClean="0"/>
              <a:t>4/30/16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07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D2A6-60A9-C54F-B038-CBBB1ACF9EDD}" type="datetime1">
              <a:rPr lang="en-US" altLang="zh-CN" smtClean="0"/>
              <a:t>4/30/16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96580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kern="1200" spc="-100" baseline="0" dirty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B13A-7B8D-6C47-9BF0-B1C1020C6B0C}" type="datetime1">
              <a:rPr lang="en-US" altLang="zh-CN" smtClean="0"/>
              <a:t>4/30/16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AF9F-1E80-FA45-A29A-D9A85B4BE853}" type="datetime1">
              <a:rPr lang="en-US" altLang="zh-CN" smtClean="0"/>
              <a:t>4/30/16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11EE-346D-4D44-ABAF-581BFFC1767C}" type="datetime1">
              <a:rPr lang="en-US" altLang="zh-CN" smtClean="0"/>
              <a:t>4/30/16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B481-8F1B-8E48-AE3D-1B6493E8D83E}" type="datetime1">
              <a:rPr lang="en-US" altLang="zh-CN" smtClean="0"/>
              <a:t>4/30/16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F3A-703D-FE4E-AB83-3BAA61EA393E}" type="datetime1">
              <a:rPr lang="en-US" altLang="zh-CN" smtClean="0"/>
              <a:t>4/30/16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2605-7A17-3C45-9002-1E77CAC50A63}" type="datetime1">
              <a:rPr lang="en-US" altLang="zh-CN" smtClean="0"/>
              <a:t>4/30/16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B566-7180-4A49-8F8E-F5017C55EDAD}" type="datetime1">
              <a:rPr lang="en-US" altLang="zh-CN" smtClean="0"/>
              <a:t>4/30/16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4854-4953-1B40-A779-B49C28F0F6B8}" type="datetime1">
              <a:rPr lang="en-US" altLang="zh-CN" smtClean="0"/>
              <a:t>4/30/16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500EC72-F969-E24A-BC2D-7CC3AA5CA6F5}" type="datetime1">
              <a:rPr lang="en-US" altLang="zh-CN" smtClean="0"/>
              <a:t>4/30/16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图片 9" descr="282992780_640.jpg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t="37591" r="15854" b="37822"/>
          <a:stretch/>
        </p:blipFill>
        <p:spPr>
          <a:xfrm>
            <a:off x="0" y="22862"/>
            <a:ext cx="1905000" cy="3400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5" r:id="rId12"/>
    <p:sldLayoutId id="2147483746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57200"/>
            <a:ext cx="8458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000" b="1" dirty="0">
                <a:latin typeface="Comic Sans MS"/>
                <a:cs typeface="Comic Sans MS"/>
              </a:rPr>
              <a:t>ACTIVITY IDENTIFICATION </a:t>
            </a:r>
          </a:p>
          <a:p>
            <a:pPr algn="ctr"/>
            <a:r>
              <a:rPr kumimoji="1" lang="en-US" altLang="zh-CN" sz="4000" b="1" dirty="0">
                <a:latin typeface="Comic Sans MS"/>
                <a:cs typeface="Comic Sans MS"/>
              </a:rPr>
              <a:t>FROM ANIMAL GPS TRACKS</a:t>
            </a:r>
          </a:p>
          <a:p>
            <a:pPr algn="ctr"/>
            <a:r>
              <a:rPr kumimoji="1" lang="en-US" altLang="zh-CN" sz="4000" b="1" dirty="0">
                <a:latin typeface="Comic Sans MS"/>
                <a:cs typeface="Comic Sans MS"/>
              </a:rPr>
              <a:t> </a:t>
            </a:r>
            <a:r>
              <a:rPr kumimoji="1" lang="en-US" altLang="zh-CN" sz="4000" b="1" cap="all" dirty="0">
                <a:latin typeface="Comic Sans MS"/>
                <a:cs typeface="Comic Sans MS"/>
              </a:rPr>
              <a:t>With Spatial Temporal Clustering Method </a:t>
            </a:r>
            <a:endParaRPr kumimoji="1" lang="en-US" altLang="zh-CN" sz="4000" b="1" cap="all" dirty="0" smtClean="0">
              <a:latin typeface="Comic Sans MS"/>
              <a:cs typeface="Comic Sans MS"/>
            </a:endParaRPr>
          </a:p>
          <a:p>
            <a:pPr algn="ctr"/>
            <a:r>
              <a:rPr kumimoji="1" lang="en-US" altLang="zh-CN" sz="4000" b="1" cap="all" dirty="0" smtClean="0">
                <a:latin typeface="Comic Sans MS"/>
                <a:cs typeface="Comic Sans MS"/>
              </a:rPr>
              <a:t>DDB</a:t>
            </a:r>
            <a:r>
              <a:rPr kumimoji="1" lang="en-US" altLang="zh-CN" sz="4000" b="1" cap="all" dirty="0">
                <a:latin typeface="Comic Sans MS"/>
                <a:cs typeface="Comic Sans MS"/>
              </a:rPr>
              <a:t>-</a:t>
            </a:r>
            <a:r>
              <a:rPr kumimoji="1" lang="en-US" altLang="zh-CN" sz="4000" b="1" cap="all" dirty="0" err="1">
                <a:latin typeface="Comic Sans MS"/>
                <a:cs typeface="Comic Sans MS"/>
              </a:rPr>
              <a:t>SMoT</a:t>
            </a:r>
            <a:endParaRPr lang="en-US" altLang="zh-CN" sz="2800" b="1" cap="all" dirty="0">
              <a:latin typeface="Comic Sans MS"/>
              <a:cs typeface="Comic Sans MS"/>
            </a:endParaRPr>
          </a:p>
          <a:p>
            <a:pPr algn="ctr"/>
            <a:endParaRPr lang="en-US" sz="2800" b="1" dirty="0" smtClean="0">
              <a:latin typeface="Comic Sans MS" pitchFamily="66" charset="0"/>
            </a:endParaRPr>
          </a:p>
          <a:p>
            <a:r>
              <a:rPr lang="en-US" sz="2800" b="1" dirty="0" smtClean="0">
                <a:latin typeface="Comic Sans MS" pitchFamily="66" charset="0"/>
              </a:rPr>
              <a:t>		 Master’s Thesis Defense</a:t>
            </a:r>
          </a:p>
          <a:p>
            <a:endParaRPr lang="en-US" sz="2800" b="1" dirty="0" smtClean="0">
              <a:latin typeface="Comic Sans MS" pitchFamily="66" charset="0"/>
            </a:endParaRPr>
          </a:p>
          <a:p>
            <a:endParaRPr lang="en-US" sz="2800" b="1" dirty="0" smtClean="0">
              <a:latin typeface="Comic Sans MS" pitchFamily="66" charset="0"/>
            </a:endParaRPr>
          </a:p>
          <a:p>
            <a:endParaRPr lang="en-US" sz="4000" b="1" dirty="0" smtClean="0">
              <a:latin typeface="Comic Sans MS" pitchFamily="66" charset="0"/>
            </a:endParaRPr>
          </a:p>
          <a:p>
            <a:endParaRPr lang="en-US" sz="4000" b="1" dirty="0" smtClean="0">
              <a:latin typeface="Comic Sans MS" pitchFamily="66" charset="0"/>
            </a:endParaRPr>
          </a:p>
          <a:p>
            <a:endParaRPr lang="en-US" sz="4000" b="1" dirty="0" smtClean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4191000"/>
            <a:ext cx="5410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 smtClean="0">
              <a:latin typeface="Comic Sans MS" pitchFamily="66" charset="0"/>
            </a:endParaRPr>
          </a:p>
          <a:p>
            <a:pPr algn="ctr"/>
            <a:r>
              <a:rPr lang="en-US" sz="3600" dirty="0" smtClean="0">
                <a:latin typeface="Comic Sans MS" pitchFamily="66" charset="0"/>
              </a:rPr>
              <a:t>Simiao Sun</a:t>
            </a:r>
          </a:p>
          <a:p>
            <a:pPr algn="ctr"/>
            <a:endParaRPr lang="en-US" sz="3600" dirty="0" smtClean="0">
              <a:latin typeface="Comic Sans MS" pitchFamily="66" charset="0"/>
            </a:endParaRPr>
          </a:p>
          <a:p>
            <a:pPr algn="ctr"/>
            <a:r>
              <a:rPr lang="en-US" sz="2800" dirty="0" smtClean="0">
                <a:latin typeface="Comic Sans MS" pitchFamily="66" charset="0"/>
              </a:rPr>
              <a:t>Advisor: Dr. Yi Shang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256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Semantic Analysis Related Work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/>
                <a:cs typeface="Times New Roman"/>
              </a:rPr>
              <a:t>Previous works provide us with two approaches:</a:t>
            </a:r>
          </a:p>
          <a:p>
            <a:pPr lvl="1" algn="just"/>
            <a:r>
              <a:rPr kumimoji="1" lang="en-US" altLang="zh-CN" dirty="0">
                <a:latin typeface="Times New Roman"/>
                <a:cs typeface="Times New Roman"/>
              </a:rPr>
              <a:t>Approach 1:</a:t>
            </a:r>
          </a:p>
          <a:p>
            <a:pPr lvl="2" algn="just"/>
            <a:r>
              <a:rPr kumimoji="1" lang="en-US" altLang="zh-CN" dirty="0">
                <a:latin typeface="Times New Roman"/>
                <a:cs typeface="Times New Roman"/>
              </a:rPr>
              <a:t>Use Spatial Temporal POI’s Attractiveness (STPA) to identify activity-locations and durations</a:t>
            </a:r>
          </a:p>
          <a:p>
            <a:pPr lvl="2" algn="just"/>
            <a:r>
              <a:rPr kumimoji="1" lang="en-US" altLang="zh-CN" dirty="0">
                <a:latin typeface="Times New Roman"/>
                <a:cs typeface="Times New Roman"/>
              </a:rPr>
              <a:t>Use POI to match trajectories</a:t>
            </a:r>
          </a:p>
          <a:p>
            <a:pPr lvl="2" algn="just"/>
            <a:r>
              <a:rPr kumimoji="1" lang="en-US" altLang="zh-CN" dirty="0" smtClean="0">
                <a:latin typeface="Times New Roman"/>
                <a:cs typeface="Times New Roman"/>
              </a:rPr>
              <a:t>Very detailed </a:t>
            </a:r>
            <a:r>
              <a:rPr kumimoji="1" lang="en-US" altLang="zh-CN" dirty="0">
                <a:latin typeface="Times New Roman"/>
                <a:cs typeface="Times New Roman"/>
              </a:rPr>
              <a:t>geographic information </a:t>
            </a:r>
            <a:r>
              <a:rPr kumimoji="1" lang="en-US" altLang="zh-CN" dirty="0" smtClean="0">
                <a:latin typeface="Times New Roman"/>
                <a:cs typeface="Times New Roman"/>
              </a:rPr>
              <a:t>needed </a:t>
            </a:r>
          </a:p>
          <a:p>
            <a:pPr lvl="3" algn="just"/>
            <a:r>
              <a:rPr kumimoji="1" lang="en-US" altLang="zh-CN" dirty="0" smtClean="0">
                <a:latin typeface="Times New Roman"/>
                <a:cs typeface="Times New Roman"/>
              </a:rPr>
              <a:t>Fame, Size of each POI</a:t>
            </a:r>
            <a:endParaRPr kumimoji="1" lang="en-US" altLang="zh-CN" dirty="0">
              <a:latin typeface="Times New Roman"/>
              <a:cs typeface="Times New Roman"/>
            </a:endParaRPr>
          </a:p>
          <a:p>
            <a:pPr lvl="1" algn="just"/>
            <a:r>
              <a:rPr kumimoji="1" lang="en-US" altLang="zh-CN" dirty="0">
                <a:latin typeface="Times New Roman"/>
                <a:cs typeface="Times New Roman"/>
              </a:rPr>
              <a:t>Approach 2:</a:t>
            </a:r>
          </a:p>
          <a:p>
            <a:pPr lvl="2"/>
            <a:r>
              <a:rPr kumimoji="1" lang="en-US" altLang="zh-CN" dirty="0">
                <a:latin typeface="Times New Roman"/>
                <a:cs typeface="Times New Roman"/>
              </a:rPr>
              <a:t>Use stops in the trajectories to </a:t>
            </a:r>
            <a:r>
              <a:rPr kumimoji="1" lang="en-US" altLang="zh-CN" dirty="0" smtClean="0">
                <a:latin typeface="Times New Roman"/>
                <a:cs typeface="Times New Roman"/>
              </a:rPr>
              <a:t>match visited </a:t>
            </a:r>
            <a:r>
              <a:rPr kumimoji="1" lang="en-US" altLang="zh-CN" dirty="0">
                <a:latin typeface="Times New Roman"/>
                <a:cs typeface="Times New Roman"/>
              </a:rPr>
              <a:t>POIs and then infer the corresponding activities</a:t>
            </a:r>
          </a:p>
          <a:p>
            <a:pPr lvl="2" algn="just"/>
            <a:r>
              <a:rPr kumimoji="1" lang="en-US" altLang="zh-CN" dirty="0">
                <a:latin typeface="Times New Roman"/>
                <a:cs typeface="Times New Roman"/>
              </a:rPr>
              <a:t>Use stops to match POIs</a:t>
            </a:r>
          </a:p>
          <a:p>
            <a:endParaRPr kumimoji="1" lang="zh-CN" altLang="en-US" dirty="0">
              <a:latin typeface="Times New Roman"/>
              <a:cs typeface="Times New Roman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22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Stops Detection 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7620000" cy="4800600"/>
          </a:xfrm>
        </p:spPr>
        <p:txBody>
          <a:bodyPr>
            <a:normAutofit/>
          </a:bodyPr>
          <a:lstStyle/>
          <a:p>
            <a:r>
              <a:rPr kumimoji="1" lang="en-US" altLang="zh-CN" dirty="0">
                <a:latin typeface="Times New Roman"/>
                <a:cs typeface="Times New Roman"/>
              </a:rPr>
              <a:t>T</a:t>
            </a:r>
            <a:r>
              <a:rPr kumimoji="1" lang="en-US" altLang="zh-CN" dirty="0" smtClean="0">
                <a:latin typeface="Times New Roman"/>
                <a:cs typeface="Times New Roman"/>
              </a:rPr>
              <a:t>here </a:t>
            </a:r>
            <a:r>
              <a:rPr kumimoji="1" lang="en-US" altLang="zh-CN" dirty="0">
                <a:latin typeface="Times New Roman"/>
                <a:cs typeface="Times New Roman"/>
              </a:rPr>
              <a:t>are mainly three types </a:t>
            </a:r>
            <a:r>
              <a:rPr kumimoji="1" lang="en-US" altLang="zh-CN" dirty="0" smtClean="0">
                <a:latin typeface="Times New Roman"/>
                <a:cs typeface="Times New Roman"/>
              </a:rPr>
              <a:t>of GPS stops detection algorithms :</a:t>
            </a:r>
            <a:endParaRPr kumimoji="1" lang="en-US" altLang="zh-CN" dirty="0">
              <a:latin typeface="Times New Roman"/>
              <a:cs typeface="Times New Roman"/>
            </a:endParaRPr>
          </a:p>
          <a:p>
            <a:pPr lvl="1"/>
            <a:r>
              <a:rPr kumimoji="1" lang="en-US" altLang="zh-CN" dirty="0">
                <a:latin typeface="Times New Roman"/>
                <a:cs typeface="Times New Roman"/>
              </a:rPr>
              <a:t>IB-</a:t>
            </a:r>
            <a:r>
              <a:rPr kumimoji="1" lang="en-US" altLang="zh-CN" dirty="0" err="1">
                <a:latin typeface="Times New Roman"/>
                <a:cs typeface="Times New Roman"/>
              </a:rPr>
              <a:t>SMoT</a:t>
            </a:r>
            <a:r>
              <a:rPr kumimoji="1" lang="en-US" altLang="zh-CN" dirty="0">
                <a:latin typeface="Times New Roman"/>
                <a:cs typeface="Times New Roman"/>
              </a:rPr>
              <a:t>: Intersection Based – Stop and Move of </a:t>
            </a:r>
            <a:r>
              <a:rPr kumimoji="1" lang="en-US" altLang="zh-CN" dirty="0" smtClean="0">
                <a:latin typeface="Times New Roman"/>
                <a:cs typeface="Times New Roman"/>
              </a:rPr>
              <a:t>Trajectory</a:t>
            </a:r>
          </a:p>
          <a:p>
            <a:pPr lvl="1"/>
            <a:r>
              <a:rPr kumimoji="1" lang="en-US" altLang="zh-CN" dirty="0" smtClean="0">
                <a:latin typeface="Times New Roman"/>
                <a:cs typeface="Times New Roman"/>
              </a:rPr>
              <a:t>CB</a:t>
            </a:r>
            <a:r>
              <a:rPr kumimoji="1" lang="en-US" altLang="zh-CN" dirty="0">
                <a:latin typeface="Times New Roman"/>
                <a:cs typeface="Times New Roman"/>
              </a:rPr>
              <a:t>-</a:t>
            </a:r>
            <a:r>
              <a:rPr kumimoji="1" lang="en-US" altLang="zh-CN" dirty="0" err="1">
                <a:latin typeface="Times New Roman"/>
                <a:cs typeface="Times New Roman"/>
              </a:rPr>
              <a:t>SMoT</a:t>
            </a:r>
            <a:r>
              <a:rPr kumimoji="1" lang="en-US" altLang="zh-CN" dirty="0">
                <a:latin typeface="Times New Roman"/>
                <a:cs typeface="Times New Roman"/>
              </a:rPr>
              <a:t>: Clustering Based – Stop and Move of </a:t>
            </a:r>
            <a:r>
              <a:rPr kumimoji="1" lang="en-US" altLang="zh-CN" dirty="0" smtClean="0">
                <a:latin typeface="Times New Roman"/>
                <a:cs typeface="Times New Roman"/>
              </a:rPr>
              <a:t>Trajectory</a:t>
            </a:r>
          </a:p>
          <a:p>
            <a:pPr lvl="1"/>
            <a:r>
              <a:rPr kumimoji="1" lang="en-US" altLang="zh-CN" dirty="0" smtClean="0">
                <a:latin typeface="Times New Roman"/>
                <a:cs typeface="Times New Roman"/>
              </a:rPr>
              <a:t>DB</a:t>
            </a:r>
            <a:r>
              <a:rPr kumimoji="1" lang="en-US" altLang="zh-CN" dirty="0">
                <a:latin typeface="Times New Roman"/>
                <a:cs typeface="Times New Roman"/>
              </a:rPr>
              <a:t>-</a:t>
            </a:r>
            <a:r>
              <a:rPr kumimoji="1" lang="en-US" altLang="zh-CN" dirty="0" err="1">
                <a:latin typeface="Times New Roman"/>
                <a:cs typeface="Times New Roman"/>
              </a:rPr>
              <a:t>SMoT</a:t>
            </a:r>
            <a:r>
              <a:rPr kumimoji="1" lang="en-US" altLang="zh-CN" dirty="0">
                <a:latin typeface="Times New Roman"/>
                <a:cs typeface="Times New Roman"/>
              </a:rPr>
              <a:t>: Direction Based – Stop and Move of </a:t>
            </a:r>
            <a:r>
              <a:rPr kumimoji="1" lang="en-US" altLang="zh-CN" dirty="0" smtClean="0">
                <a:latin typeface="Times New Roman"/>
                <a:cs typeface="Times New Roman"/>
              </a:rPr>
              <a:t>Trajectory</a:t>
            </a:r>
          </a:p>
          <a:p>
            <a:pPr algn="just"/>
            <a:endParaRPr kumimoji="1" lang="en-US" altLang="zh-CN" dirty="0" smtClean="0">
              <a:latin typeface="Times New Roman"/>
              <a:cs typeface="Times New Roman"/>
            </a:endParaRPr>
          </a:p>
          <a:p>
            <a:pPr algn="just"/>
            <a:r>
              <a:rPr kumimoji="1" lang="en-US" altLang="zh-CN" dirty="0" smtClean="0">
                <a:latin typeface="Times New Roman"/>
                <a:cs typeface="Times New Roman"/>
              </a:rPr>
              <a:t>IB-</a:t>
            </a:r>
            <a:r>
              <a:rPr kumimoji="1" lang="en-US" altLang="zh-CN" dirty="0" err="1" smtClean="0">
                <a:latin typeface="Times New Roman"/>
                <a:cs typeface="Times New Roman"/>
              </a:rPr>
              <a:t>SMoT</a:t>
            </a:r>
            <a:r>
              <a:rPr kumimoji="1" lang="en-US" altLang="zh-CN" dirty="0" smtClean="0">
                <a:latin typeface="Times New Roman"/>
                <a:cs typeface="Times New Roman"/>
              </a:rPr>
              <a:t> and CB-</a:t>
            </a:r>
            <a:r>
              <a:rPr kumimoji="1" lang="en-US" altLang="zh-CN" dirty="0" err="1" smtClean="0">
                <a:latin typeface="Times New Roman"/>
                <a:cs typeface="Times New Roman"/>
              </a:rPr>
              <a:t>SMoT</a:t>
            </a:r>
            <a:r>
              <a:rPr kumimoji="1" lang="en-US" altLang="zh-CN" dirty="0" smtClean="0">
                <a:latin typeface="Times New Roman"/>
                <a:cs typeface="Times New Roman"/>
              </a:rPr>
              <a:t>:</a:t>
            </a:r>
          </a:p>
          <a:p>
            <a:pPr lvl="1" algn="just"/>
            <a:r>
              <a:rPr kumimoji="1" lang="en-US" altLang="zh-CN" dirty="0" smtClean="0">
                <a:latin typeface="Times New Roman"/>
                <a:cs typeface="Times New Roman"/>
              </a:rPr>
              <a:t>Choose stops matches important places in application</a:t>
            </a:r>
          </a:p>
          <a:p>
            <a:pPr lvl="1" algn="just"/>
            <a:r>
              <a:rPr kumimoji="1" lang="en-US" altLang="zh-CN" dirty="0" smtClean="0">
                <a:latin typeface="Times New Roman"/>
                <a:cs typeface="Times New Roman"/>
              </a:rPr>
              <a:t>Trajectory should stay </a:t>
            </a:r>
            <a:r>
              <a:rPr kumimoji="1" lang="en-US" altLang="zh-CN" dirty="0">
                <a:latin typeface="Times New Roman"/>
                <a:cs typeface="Times New Roman"/>
              </a:rPr>
              <a:t>in a fixed </a:t>
            </a:r>
            <a:r>
              <a:rPr kumimoji="1" lang="en-US" altLang="zh-CN" dirty="0" smtClean="0">
                <a:latin typeface="Times New Roman"/>
                <a:cs typeface="Times New Roman"/>
              </a:rPr>
              <a:t>area</a:t>
            </a:r>
          </a:p>
          <a:p>
            <a:pPr algn="just"/>
            <a:r>
              <a:rPr kumimoji="1" lang="en-US" altLang="zh-CN" dirty="0" smtClean="0">
                <a:latin typeface="Times New Roman"/>
                <a:cs typeface="Times New Roman"/>
              </a:rPr>
              <a:t>DB-</a:t>
            </a:r>
            <a:r>
              <a:rPr kumimoji="1" lang="en-US" altLang="zh-CN" dirty="0" err="1" smtClean="0">
                <a:latin typeface="Times New Roman"/>
                <a:cs typeface="Times New Roman"/>
              </a:rPr>
              <a:t>SMoT</a:t>
            </a:r>
            <a:r>
              <a:rPr kumimoji="1" lang="en-US" altLang="zh-CN" dirty="0" smtClean="0">
                <a:latin typeface="Times New Roman"/>
                <a:cs typeface="Times New Roman"/>
              </a:rPr>
              <a:t> better fits our condition</a:t>
            </a:r>
          </a:p>
          <a:p>
            <a:pPr marL="0" indent="0" algn="just">
              <a:buNone/>
            </a:pPr>
            <a:endParaRPr kumimoji="1" lang="en-US" altLang="zh-CN" dirty="0">
              <a:latin typeface="Times New Roman"/>
              <a:cs typeface="Times New Roman"/>
            </a:endParaRPr>
          </a:p>
          <a:p>
            <a:pPr algn="just"/>
            <a:endParaRPr kumimoji="1" lang="en-US" altLang="zh-CN" dirty="0">
              <a:latin typeface="Times New Roman"/>
              <a:cs typeface="Times New Roman"/>
            </a:endParaRPr>
          </a:p>
          <a:p>
            <a:pPr lvl="1"/>
            <a:endParaRPr kumimoji="1" lang="en-US" altLang="zh-CN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60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Overview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0260"/>
            <a:ext cx="7620000" cy="48006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Introduction</a:t>
            </a:r>
          </a:p>
          <a:p>
            <a:r>
              <a:rPr lang="en-US" dirty="0" smtClean="0">
                <a:latin typeface="Comic Sans MS" pitchFamily="66" charset="0"/>
              </a:rPr>
              <a:t>Related Work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Methodology</a:t>
            </a:r>
          </a:p>
          <a:p>
            <a:r>
              <a:rPr lang="en-US" altLang="zh-CN" dirty="0" smtClean="0">
                <a:latin typeface="Comic Sans MS" pitchFamily="66" charset="0"/>
              </a:rPr>
              <a:t>Experiment</a:t>
            </a:r>
            <a:endParaRPr lang="en-US" altLang="zh-CN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Summary </a:t>
            </a:r>
            <a:r>
              <a:rPr lang="en-US" dirty="0">
                <a:latin typeface="Comic Sans MS" pitchFamily="66" charset="0"/>
              </a:rPr>
              <a:t>and Future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94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>
                <a:latin typeface="Comic Sans MS"/>
                <a:cs typeface="Comic Sans MS"/>
              </a:rPr>
              <a:t>Semantic Enrichment Process</a:t>
            </a:r>
            <a:endParaRPr kumimoji="1" lang="zh-CN" altLang="en-US" dirty="0">
              <a:latin typeface="Comic Sans MS"/>
              <a:cs typeface="Comic Sans M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577" y="3762963"/>
            <a:ext cx="1247039" cy="555144"/>
          </a:xfrm>
          <a:prstGeom prst="rect">
            <a:avLst/>
          </a:prstGeom>
        </p:spPr>
      </p:pic>
      <p:pic>
        <p:nvPicPr>
          <p:cNvPr id="7" name="图片占位符 7"/>
          <p:cNvPicPr>
            <a:picLocks noChangeAspect="1"/>
          </p:cNvPicPr>
          <p:nvPr/>
        </p:nvPicPr>
        <p:blipFill>
          <a:blip r:embed="rId3"/>
          <a:srcRect t="-6572" b="-6572"/>
          <a:stretch>
            <a:fillRect/>
          </a:stretch>
        </p:blipFill>
        <p:spPr>
          <a:xfrm>
            <a:off x="722376" y="2133600"/>
            <a:ext cx="7583424" cy="34267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61" y="5105400"/>
            <a:ext cx="1247039" cy="416358"/>
          </a:xfrm>
          <a:prstGeom prst="rect">
            <a:avLst/>
          </a:prstGeom>
        </p:spPr>
      </p:pic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02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1. Stops </a:t>
            </a:r>
            <a:r>
              <a:rPr kumimoji="1" lang="en-US" altLang="zh-CN" dirty="0" smtClean="0"/>
              <a:t>Detection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kumimoji="1" lang="en-US" altLang="zh-CN" dirty="0">
                <a:latin typeface="Times New Roman"/>
                <a:cs typeface="Times New Roman"/>
              </a:rPr>
              <a:t>S</a:t>
            </a:r>
            <a:r>
              <a:rPr kumimoji="1" lang="en-US" altLang="zh-CN" dirty="0" smtClean="0">
                <a:latin typeface="Times New Roman"/>
                <a:cs typeface="Times New Roman"/>
              </a:rPr>
              <a:t>tops </a:t>
            </a:r>
            <a:r>
              <a:rPr kumimoji="1" lang="en-US" altLang="zh-CN" dirty="0" smtClean="0">
                <a:latin typeface="Times New Roman"/>
                <a:cs typeface="Times New Roman"/>
              </a:rPr>
              <a:t>detection algorithm DDB-</a:t>
            </a:r>
            <a:r>
              <a:rPr kumimoji="1" lang="en-US" altLang="zh-CN" dirty="0" err="1" smtClean="0">
                <a:latin typeface="Times New Roman"/>
                <a:cs typeface="Times New Roman"/>
              </a:rPr>
              <a:t>SMoT</a:t>
            </a:r>
            <a:endParaRPr kumimoji="1" lang="en-US" altLang="zh-CN" dirty="0" smtClean="0">
              <a:latin typeface="Times New Roman"/>
              <a:cs typeface="Times New Roman"/>
            </a:endParaRPr>
          </a:p>
          <a:p>
            <a:pPr lvl="1"/>
            <a:r>
              <a:rPr kumimoji="1" lang="en-US" altLang="zh-CN" dirty="0" smtClean="0">
                <a:latin typeface="Times New Roman"/>
                <a:cs typeface="Times New Roman"/>
              </a:rPr>
              <a:t>Input: T</a:t>
            </a:r>
            <a:r>
              <a:rPr kumimoji="1" lang="en-US" altLang="zh-CN" dirty="0">
                <a:latin typeface="Times New Roman"/>
                <a:cs typeface="Times New Roman"/>
              </a:rPr>
              <a:t>[P</a:t>
            </a:r>
            <a:r>
              <a:rPr kumimoji="1" lang="en-US" altLang="zh-CN" baseline="-25000" dirty="0">
                <a:latin typeface="Times New Roman"/>
                <a:cs typeface="Times New Roman"/>
              </a:rPr>
              <a:t>1</a:t>
            </a:r>
            <a:r>
              <a:rPr kumimoji="1" lang="en-US" altLang="zh-CN" dirty="0">
                <a:latin typeface="Times New Roman"/>
                <a:cs typeface="Times New Roman"/>
              </a:rPr>
              <a:t>,P</a:t>
            </a:r>
            <a:r>
              <a:rPr kumimoji="1" lang="en-US" altLang="zh-CN" baseline="-25000" dirty="0">
                <a:latin typeface="Times New Roman"/>
                <a:cs typeface="Times New Roman"/>
              </a:rPr>
              <a:t>2</a:t>
            </a:r>
            <a:r>
              <a:rPr kumimoji="1" lang="en-US" altLang="zh-CN" dirty="0">
                <a:latin typeface="Times New Roman"/>
                <a:cs typeface="Times New Roman"/>
              </a:rPr>
              <a:t>…</a:t>
            </a:r>
            <a:r>
              <a:rPr kumimoji="1" lang="en-US" altLang="zh-CN" dirty="0" err="1">
                <a:latin typeface="Times New Roman"/>
                <a:cs typeface="Times New Roman"/>
              </a:rPr>
              <a:t>P</a:t>
            </a:r>
            <a:r>
              <a:rPr kumimoji="1" lang="en-US" altLang="zh-CN" baseline="-25000" dirty="0" err="1">
                <a:latin typeface="Times New Roman"/>
                <a:cs typeface="Times New Roman"/>
              </a:rPr>
              <a:t>n</a:t>
            </a:r>
            <a:r>
              <a:rPr kumimoji="1" lang="en-US" altLang="zh-CN" dirty="0" smtClean="0">
                <a:latin typeface="Times New Roman"/>
                <a:cs typeface="Times New Roman"/>
              </a:rPr>
              <a:t>]</a:t>
            </a:r>
            <a:r>
              <a:rPr kumimoji="1" lang="en-US" altLang="zh-CN" dirty="0" smtClean="0">
                <a:latin typeface="Times New Roman"/>
                <a:cs typeface="Times New Roman"/>
              </a:rPr>
              <a:t>, </a:t>
            </a:r>
            <a:r>
              <a:rPr kumimoji="1" lang="en-US" altLang="zh-CN" dirty="0" err="1" smtClean="0">
                <a:latin typeface="Times New Roman"/>
                <a:cs typeface="Times New Roman"/>
              </a:rPr>
              <a:t>MinDirChange</a:t>
            </a:r>
            <a:r>
              <a:rPr kumimoji="1" lang="en-US" altLang="zh-CN" dirty="0" smtClean="0">
                <a:latin typeface="Times New Roman"/>
                <a:cs typeface="Times New Roman"/>
              </a:rPr>
              <a:t>,</a:t>
            </a:r>
            <a:r>
              <a:rPr kumimoji="1" lang="en-US" altLang="zh-CN" dirty="0">
                <a:latin typeface="Times New Roman"/>
                <a:cs typeface="Times New Roman"/>
              </a:rPr>
              <a:t> </a:t>
            </a:r>
            <a:r>
              <a:rPr kumimoji="1" lang="en-US" altLang="zh-CN" dirty="0" err="1" smtClean="0">
                <a:latin typeface="Times New Roman"/>
                <a:cs typeface="Times New Roman"/>
              </a:rPr>
              <a:t>MaxDisChange</a:t>
            </a:r>
            <a:r>
              <a:rPr kumimoji="1" lang="en-US" altLang="zh-CN" dirty="0" smtClean="0">
                <a:latin typeface="Times New Roman"/>
                <a:cs typeface="Times New Roman"/>
              </a:rPr>
              <a:t>, </a:t>
            </a:r>
            <a:r>
              <a:rPr kumimoji="1" lang="en-US" altLang="zh-CN" dirty="0" err="1" smtClean="0">
                <a:latin typeface="Times New Roman"/>
                <a:cs typeface="Times New Roman"/>
              </a:rPr>
              <a:t>MaxTimeChange</a:t>
            </a:r>
            <a:r>
              <a:rPr kumimoji="1" lang="en-US" altLang="zh-CN" dirty="0" smtClean="0">
                <a:latin typeface="Times New Roman"/>
                <a:cs typeface="Times New Roman"/>
              </a:rPr>
              <a:t>, </a:t>
            </a:r>
            <a:r>
              <a:rPr kumimoji="1" lang="en-US" altLang="zh-CN" dirty="0" err="1" smtClean="0">
                <a:latin typeface="Times New Roman"/>
                <a:cs typeface="Times New Roman"/>
              </a:rPr>
              <a:t>MinTime</a:t>
            </a:r>
            <a:r>
              <a:rPr kumimoji="1" lang="en-US" altLang="zh-CN" dirty="0" smtClean="0">
                <a:latin typeface="Times New Roman"/>
                <a:cs typeface="Times New Roman"/>
              </a:rPr>
              <a:t>, </a:t>
            </a:r>
            <a:r>
              <a:rPr kumimoji="1" lang="en-US" altLang="zh-CN" dirty="0" err="1" smtClean="0">
                <a:latin typeface="Times New Roman"/>
                <a:cs typeface="Times New Roman"/>
              </a:rPr>
              <a:t>MaxTol</a:t>
            </a:r>
            <a:endParaRPr kumimoji="1" lang="en-US" altLang="zh-CN" dirty="0" smtClean="0">
              <a:latin typeface="Times New Roman"/>
              <a:cs typeface="Times New Roman"/>
            </a:endParaRPr>
          </a:p>
          <a:p>
            <a:pPr lvl="1" algn="just"/>
            <a:r>
              <a:rPr kumimoji="1" lang="en-US" altLang="zh-CN" dirty="0" smtClean="0">
                <a:latin typeface="Times New Roman"/>
                <a:cs typeface="Times New Roman"/>
              </a:rPr>
              <a:t>Output: a list of stops and moves </a:t>
            </a:r>
            <a:endParaRPr kumimoji="1" lang="en-US" altLang="zh-CN" dirty="0" smtClean="0">
              <a:latin typeface="Times New Roman"/>
              <a:cs typeface="Times New Roman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文本框 5"/>
          <p:cNvSpPr txBox="1"/>
          <p:nvPr/>
        </p:nvSpPr>
        <p:spPr>
          <a:xfrm>
            <a:off x="685800" y="3886200"/>
            <a:ext cx="3886200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zh-CN" dirty="0" smtClean="0">
                <a:latin typeface="Times New Roman"/>
                <a:cs typeface="Times New Roman"/>
              </a:rPr>
              <a:t>O(n) Time Complexity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zh-CN" dirty="0" smtClean="0">
                <a:latin typeface="Times New Roman"/>
                <a:cs typeface="Times New Roman"/>
              </a:rPr>
              <a:t>Require very dense GPS data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zh-CN" dirty="0" smtClean="0">
                <a:latin typeface="Times New Roman"/>
                <a:cs typeface="Times New Roman"/>
              </a:rPr>
              <a:t>Use only </a:t>
            </a:r>
            <a:r>
              <a:rPr kumimoji="1" lang="en-US" altLang="zh-CN" dirty="0">
                <a:latin typeface="Times New Roman"/>
                <a:cs typeface="Times New Roman"/>
              </a:rPr>
              <a:t>d</a:t>
            </a:r>
            <a:r>
              <a:rPr kumimoji="1" lang="en-US" altLang="zh-CN" dirty="0" smtClean="0">
                <a:latin typeface="Times New Roman"/>
                <a:cs typeface="Times New Roman"/>
              </a:rPr>
              <a:t>irection change</a:t>
            </a:r>
            <a:r>
              <a:rPr kumimoji="1" lang="en-US" altLang="zh-CN" dirty="0">
                <a:latin typeface="Times New Roman"/>
                <a:cs typeface="Times New Roman"/>
              </a:rPr>
              <a:t> </a:t>
            </a:r>
            <a:r>
              <a:rPr kumimoji="1" lang="en-US" altLang="zh-CN" dirty="0" smtClean="0">
                <a:latin typeface="Times New Roman"/>
                <a:cs typeface="Times New Roman"/>
              </a:rPr>
              <a:t>between each two points</a:t>
            </a:r>
            <a:endParaRPr kumimoji="1" lang="en-US" altLang="zh-CN" dirty="0">
              <a:latin typeface="Times New Roman"/>
              <a:cs typeface="Times New Roman"/>
            </a:endParaRPr>
          </a:p>
          <a:p>
            <a:endParaRPr kumimoji="1" lang="en-US" altLang="zh-CN" dirty="0" smtClean="0">
              <a:latin typeface="Times New Roman"/>
              <a:cs typeface="Times New Roman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24400" y="3886200"/>
            <a:ext cx="3886200" cy="17543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zh-CN" dirty="0" smtClean="0">
                <a:latin typeface="Times New Roman"/>
                <a:cs typeface="Times New Roman"/>
              </a:rPr>
              <a:t>O(n) Time Complexity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zh-CN" dirty="0" smtClean="0">
                <a:latin typeface="Times New Roman"/>
                <a:cs typeface="Times New Roman"/>
              </a:rPr>
              <a:t>Can apply to both dense and sparse GPS data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zh-CN" dirty="0" smtClean="0">
                <a:latin typeface="Times New Roman"/>
                <a:cs typeface="Times New Roman"/>
              </a:rPr>
              <a:t>Consider direction </a:t>
            </a:r>
            <a:r>
              <a:rPr kumimoji="1" lang="en-US" altLang="zh-CN" dirty="0">
                <a:latin typeface="Times New Roman"/>
                <a:cs typeface="Times New Roman"/>
              </a:rPr>
              <a:t>c</a:t>
            </a:r>
            <a:r>
              <a:rPr kumimoji="1" lang="en-US" altLang="zh-CN" dirty="0" smtClean="0">
                <a:latin typeface="Times New Roman"/>
                <a:cs typeface="Times New Roman"/>
              </a:rPr>
              <a:t>hange, distance and timestamp between each two points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85800" y="3505200"/>
            <a:ext cx="38862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>
                <a:latin typeface="Comic Sans MS"/>
                <a:cs typeface="Comic Sans MS"/>
              </a:rPr>
              <a:t>DB-</a:t>
            </a:r>
            <a:r>
              <a:rPr kumimoji="1" lang="en-US" altLang="zh-CN" dirty="0" err="1" smtClean="0">
                <a:latin typeface="Comic Sans MS"/>
                <a:cs typeface="Comic Sans MS"/>
              </a:rPr>
              <a:t>SMoT</a:t>
            </a:r>
            <a:r>
              <a:rPr kumimoji="1" lang="en-US" altLang="zh-CN" dirty="0" smtClean="0">
                <a:latin typeface="Comic Sans MS"/>
                <a:cs typeface="Comic Sans MS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724400" y="3505200"/>
            <a:ext cx="38862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>
                <a:latin typeface="Comic Sans MS"/>
                <a:cs typeface="Comic Sans MS"/>
              </a:rPr>
              <a:t>DDB-</a:t>
            </a:r>
            <a:r>
              <a:rPr kumimoji="1" lang="en-US" altLang="zh-CN" dirty="0" err="1" smtClean="0">
                <a:latin typeface="Comic Sans MS"/>
                <a:cs typeface="Comic Sans MS"/>
              </a:rPr>
              <a:t>SMoT</a:t>
            </a:r>
            <a:r>
              <a:rPr kumimoji="1" lang="en-US" altLang="zh-CN" dirty="0" smtClean="0">
                <a:latin typeface="Comic Sans MS"/>
                <a:cs typeface="Comic Sans M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9289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zh-CN" sz="4000" cap="none" dirty="0" smtClean="0"/>
              <a:t>1. Stops Detection Definitions</a:t>
            </a:r>
            <a:endParaRPr kumimoji="1" lang="zh-CN" altLang="en-US" sz="4000" cap="none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kumimoji="1" lang="en-US" altLang="zh-CN" dirty="0" smtClean="0">
                <a:latin typeface="Times New Roman"/>
                <a:cs typeface="Times New Roman"/>
              </a:rPr>
              <a:t>Basic definitions for DDB-</a:t>
            </a:r>
            <a:r>
              <a:rPr kumimoji="1" lang="en-US" altLang="zh-CN" dirty="0" err="1" smtClean="0">
                <a:latin typeface="Times New Roman"/>
                <a:cs typeface="Times New Roman"/>
              </a:rPr>
              <a:t>SMoT</a:t>
            </a:r>
            <a:r>
              <a:rPr kumimoji="1" lang="en-US" altLang="zh-CN" dirty="0" smtClean="0">
                <a:latin typeface="Times New Roman"/>
                <a:cs typeface="Times New Roman"/>
              </a:rPr>
              <a:t> in </a:t>
            </a:r>
            <a:r>
              <a:rPr kumimoji="1" lang="en-US" altLang="zh-CN" dirty="0">
                <a:latin typeface="Times New Roman"/>
                <a:cs typeface="Times New Roman"/>
              </a:rPr>
              <a:t>trajectory </a:t>
            </a:r>
            <a:r>
              <a:rPr kumimoji="1" lang="en-US" altLang="zh-CN" dirty="0" smtClean="0">
                <a:latin typeface="Times New Roman"/>
                <a:cs typeface="Times New Roman"/>
              </a:rPr>
              <a:t>T[P</a:t>
            </a:r>
            <a:r>
              <a:rPr kumimoji="1" lang="en-US" altLang="zh-CN" baseline="-25000" dirty="0" smtClean="0">
                <a:latin typeface="Times New Roman"/>
                <a:cs typeface="Times New Roman"/>
              </a:rPr>
              <a:t>1</a:t>
            </a:r>
            <a:r>
              <a:rPr kumimoji="1" lang="en-US" altLang="zh-CN" dirty="0">
                <a:latin typeface="Times New Roman"/>
                <a:cs typeface="Times New Roman"/>
              </a:rPr>
              <a:t>,P</a:t>
            </a:r>
            <a:r>
              <a:rPr kumimoji="1" lang="en-US" altLang="zh-CN" baseline="-25000" dirty="0">
                <a:latin typeface="Times New Roman"/>
                <a:cs typeface="Times New Roman"/>
              </a:rPr>
              <a:t>2</a:t>
            </a:r>
            <a:r>
              <a:rPr kumimoji="1" lang="en-US" altLang="zh-CN" dirty="0">
                <a:latin typeface="Times New Roman"/>
                <a:cs typeface="Times New Roman"/>
              </a:rPr>
              <a:t>…</a:t>
            </a:r>
            <a:r>
              <a:rPr kumimoji="1" lang="en-US" altLang="zh-CN" dirty="0" err="1" smtClean="0">
                <a:latin typeface="Times New Roman"/>
                <a:cs typeface="Times New Roman"/>
              </a:rPr>
              <a:t>P</a:t>
            </a:r>
            <a:r>
              <a:rPr kumimoji="1" lang="en-US" altLang="zh-CN" baseline="-25000" dirty="0" err="1" smtClean="0">
                <a:latin typeface="Times New Roman"/>
                <a:cs typeface="Times New Roman"/>
              </a:rPr>
              <a:t>n</a:t>
            </a:r>
            <a:r>
              <a:rPr kumimoji="1" lang="en-US" altLang="zh-CN" dirty="0" smtClean="0">
                <a:latin typeface="Times New Roman"/>
                <a:cs typeface="Times New Roman"/>
              </a:rPr>
              <a:t>]</a:t>
            </a:r>
            <a:endParaRPr kumimoji="1" lang="en-US" altLang="zh-CN" dirty="0">
              <a:latin typeface="Times New Roman"/>
              <a:cs typeface="Times New Roman"/>
            </a:endParaRPr>
          </a:p>
          <a:p>
            <a:pPr lvl="1"/>
            <a:r>
              <a:rPr kumimoji="1" lang="en-US" altLang="zh-CN" dirty="0">
                <a:latin typeface="Times New Roman"/>
                <a:cs typeface="Times New Roman"/>
              </a:rPr>
              <a:t>Direction Change: Angle of direction P</a:t>
            </a:r>
            <a:r>
              <a:rPr kumimoji="1" lang="en-US" altLang="zh-CN" baseline="-25000" dirty="0">
                <a:latin typeface="Times New Roman"/>
                <a:cs typeface="Times New Roman"/>
              </a:rPr>
              <a:t>i-1</a:t>
            </a:r>
            <a:r>
              <a:rPr kumimoji="1" lang="en-US" altLang="zh-CN" dirty="0">
                <a:latin typeface="Times New Roman"/>
                <a:cs typeface="Times New Roman"/>
              </a:rPr>
              <a:t>P</a:t>
            </a:r>
            <a:r>
              <a:rPr kumimoji="1" lang="en-US" altLang="zh-CN" baseline="-25000" dirty="0">
                <a:latin typeface="Times New Roman"/>
                <a:cs typeface="Times New Roman"/>
              </a:rPr>
              <a:t>i</a:t>
            </a:r>
            <a:r>
              <a:rPr kumimoji="1" lang="en-US" altLang="zh-CN" dirty="0">
                <a:latin typeface="Times New Roman"/>
                <a:cs typeface="Times New Roman"/>
              </a:rPr>
              <a:t> and direction P</a:t>
            </a:r>
            <a:r>
              <a:rPr kumimoji="1" lang="en-US" altLang="zh-CN" baseline="-25000" dirty="0">
                <a:latin typeface="Times New Roman"/>
                <a:cs typeface="Times New Roman"/>
              </a:rPr>
              <a:t>i</a:t>
            </a:r>
            <a:r>
              <a:rPr kumimoji="1" lang="en-US" altLang="zh-CN" dirty="0">
                <a:latin typeface="Times New Roman"/>
                <a:cs typeface="Times New Roman"/>
              </a:rPr>
              <a:t>P</a:t>
            </a:r>
            <a:r>
              <a:rPr kumimoji="1" lang="en-US" altLang="zh-CN" baseline="-25000" dirty="0">
                <a:latin typeface="Times New Roman"/>
                <a:cs typeface="Times New Roman"/>
              </a:rPr>
              <a:t>i+1</a:t>
            </a:r>
          </a:p>
          <a:p>
            <a:pPr lvl="2"/>
            <a:r>
              <a:rPr kumimoji="1" lang="en-US" altLang="zh-CN" sz="1600" dirty="0" err="1">
                <a:latin typeface="Times New Roman"/>
                <a:cs typeface="Times New Roman"/>
              </a:rPr>
              <a:t>MinDirChange</a:t>
            </a:r>
            <a:endParaRPr kumimoji="1" lang="en-US" altLang="zh-CN" sz="1600" dirty="0">
              <a:latin typeface="Times New Roman"/>
              <a:cs typeface="Times New Roman"/>
            </a:endParaRPr>
          </a:p>
          <a:p>
            <a:pPr lvl="1"/>
            <a:r>
              <a:rPr kumimoji="1" lang="en-US" altLang="zh-CN" dirty="0">
                <a:latin typeface="Times New Roman"/>
                <a:cs typeface="Times New Roman"/>
              </a:rPr>
              <a:t>Distance Change: Distance between P</a:t>
            </a:r>
            <a:r>
              <a:rPr kumimoji="1" lang="en-US" altLang="zh-CN" baseline="-25000" dirty="0">
                <a:latin typeface="Times New Roman"/>
                <a:cs typeface="Times New Roman"/>
              </a:rPr>
              <a:t>i-1</a:t>
            </a:r>
            <a:r>
              <a:rPr kumimoji="1" lang="en-US" altLang="zh-CN" dirty="0">
                <a:latin typeface="Times New Roman"/>
                <a:cs typeface="Times New Roman"/>
              </a:rPr>
              <a:t> and P</a:t>
            </a:r>
            <a:r>
              <a:rPr kumimoji="1" lang="en-US" altLang="zh-CN" baseline="-25000" dirty="0">
                <a:latin typeface="Times New Roman"/>
                <a:cs typeface="Times New Roman"/>
              </a:rPr>
              <a:t>i</a:t>
            </a:r>
            <a:r>
              <a:rPr kumimoji="1" lang="en-US" altLang="zh-CN" dirty="0">
                <a:latin typeface="Times New Roman"/>
                <a:cs typeface="Times New Roman"/>
              </a:rPr>
              <a:t> </a:t>
            </a:r>
          </a:p>
          <a:p>
            <a:pPr lvl="2"/>
            <a:r>
              <a:rPr kumimoji="1" lang="en-US" altLang="zh-CN" sz="1600" dirty="0" err="1" smtClean="0">
                <a:latin typeface="Times New Roman"/>
                <a:cs typeface="Times New Roman"/>
              </a:rPr>
              <a:t>MaxDisChange</a:t>
            </a:r>
            <a:endParaRPr kumimoji="1" lang="en-US" altLang="zh-CN" sz="1600" dirty="0" smtClean="0">
              <a:latin typeface="Times New Roman"/>
              <a:cs typeface="Times New Roman"/>
            </a:endParaRPr>
          </a:p>
          <a:p>
            <a:pPr lvl="1"/>
            <a:r>
              <a:rPr kumimoji="1" lang="en-US" altLang="zh-CN" dirty="0" smtClean="0">
                <a:latin typeface="Times New Roman"/>
                <a:cs typeface="Times New Roman"/>
              </a:rPr>
              <a:t>Time </a:t>
            </a:r>
            <a:r>
              <a:rPr kumimoji="1" lang="en-US" altLang="zh-CN" dirty="0" smtClean="0">
                <a:latin typeface="Times New Roman"/>
                <a:cs typeface="Times New Roman"/>
              </a:rPr>
              <a:t>Change</a:t>
            </a:r>
            <a:r>
              <a:rPr kumimoji="1" lang="zh-CN" altLang="en-US" dirty="0" smtClean="0">
                <a:latin typeface="Times New Roman"/>
                <a:cs typeface="Times New Roman"/>
              </a:rPr>
              <a:t> </a:t>
            </a:r>
            <a:r>
              <a:rPr kumimoji="1" lang="en-US" altLang="zh-CN" dirty="0" smtClean="0">
                <a:latin typeface="Times New Roman"/>
                <a:cs typeface="Times New Roman"/>
              </a:rPr>
              <a:t>(Optional)</a:t>
            </a:r>
            <a:r>
              <a:rPr kumimoji="1" lang="en-US" altLang="zh-CN" dirty="0" smtClean="0">
                <a:latin typeface="Times New Roman"/>
                <a:cs typeface="Times New Roman"/>
              </a:rPr>
              <a:t>: </a:t>
            </a:r>
            <a:r>
              <a:rPr kumimoji="1" lang="en-US" altLang="zh-CN" dirty="0" smtClean="0">
                <a:latin typeface="Times New Roman"/>
                <a:cs typeface="Times New Roman"/>
              </a:rPr>
              <a:t>Time difference between P</a:t>
            </a:r>
            <a:r>
              <a:rPr kumimoji="1" lang="en-US" altLang="zh-CN" baseline="-25000" dirty="0" smtClean="0">
                <a:latin typeface="Times New Roman"/>
                <a:cs typeface="Times New Roman"/>
              </a:rPr>
              <a:t>i-1</a:t>
            </a:r>
            <a:r>
              <a:rPr kumimoji="1" lang="en-US" altLang="zh-CN" dirty="0" smtClean="0">
                <a:latin typeface="Times New Roman"/>
                <a:cs typeface="Times New Roman"/>
              </a:rPr>
              <a:t> and P</a:t>
            </a:r>
            <a:r>
              <a:rPr kumimoji="1" lang="en-US" altLang="zh-CN" baseline="-25000" dirty="0" smtClean="0">
                <a:latin typeface="Times New Roman"/>
                <a:cs typeface="Times New Roman"/>
              </a:rPr>
              <a:t>i</a:t>
            </a:r>
          </a:p>
          <a:p>
            <a:pPr lvl="2"/>
            <a:r>
              <a:rPr kumimoji="1" lang="en-US" altLang="zh-CN" sz="1600" dirty="0" err="1" smtClean="0">
                <a:latin typeface="Times New Roman"/>
                <a:cs typeface="Times New Roman"/>
              </a:rPr>
              <a:t>MaxTimeChange</a:t>
            </a:r>
            <a:endParaRPr kumimoji="1" lang="en-US" altLang="zh-CN" sz="1600" dirty="0">
              <a:latin typeface="Times New Roman"/>
              <a:cs typeface="Times New Roman"/>
            </a:endParaRPr>
          </a:p>
          <a:p>
            <a:pPr lvl="1"/>
            <a:r>
              <a:rPr kumimoji="1" lang="en-US" altLang="zh-CN" dirty="0">
                <a:latin typeface="Times New Roman"/>
                <a:cs typeface="Times New Roman"/>
              </a:rPr>
              <a:t>Time Duration: The time that the </a:t>
            </a:r>
            <a:r>
              <a:rPr kumimoji="1" lang="en-US" altLang="zh-CN" dirty="0" smtClean="0">
                <a:latin typeface="Times New Roman"/>
                <a:cs typeface="Times New Roman"/>
              </a:rPr>
              <a:t>animal stays </a:t>
            </a:r>
            <a:r>
              <a:rPr kumimoji="1" lang="en-US" altLang="zh-CN" dirty="0">
                <a:latin typeface="Times New Roman"/>
                <a:cs typeface="Times New Roman"/>
              </a:rPr>
              <a:t>at the stop</a:t>
            </a:r>
          </a:p>
          <a:p>
            <a:pPr lvl="2"/>
            <a:r>
              <a:rPr kumimoji="1" lang="en-US" altLang="zh-CN" sz="1600" dirty="0" err="1">
                <a:latin typeface="Times New Roman"/>
                <a:cs typeface="Times New Roman"/>
              </a:rPr>
              <a:t>MinTime</a:t>
            </a:r>
            <a:endParaRPr kumimoji="1" lang="en-US" altLang="zh-CN" sz="1600" dirty="0">
              <a:latin typeface="Times New Roman"/>
              <a:cs typeface="Times New Roman"/>
            </a:endParaRPr>
          </a:p>
          <a:p>
            <a:pPr lvl="1"/>
            <a:r>
              <a:rPr kumimoji="1" lang="en-US" altLang="zh-CN" dirty="0" smtClean="0">
                <a:latin typeface="Times New Roman"/>
                <a:cs typeface="Times New Roman"/>
              </a:rPr>
              <a:t>Tolerance: The number of </a:t>
            </a:r>
            <a:r>
              <a:rPr kumimoji="1" lang="en-US" altLang="zh-CN" dirty="0" smtClean="0">
                <a:latin typeface="Times New Roman"/>
                <a:cs typeface="Times New Roman"/>
              </a:rPr>
              <a:t>trajectory </a:t>
            </a:r>
            <a:r>
              <a:rPr kumimoji="1" lang="en-US" altLang="zh-CN" dirty="0">
                <a:latin typeface="Times New Roman"/>
                <a:cs typeface="Times New Roman"/>
              </a:rPr>
              <a:t>points with </a:t>
            </a:r>
            <a:endParaRPr kumimoji="1" lang="en-US" altLang="zh-CN" dirty="0" smtClean="0">
              <a:latin typeface="Times New Roman"/>
              <a:cs typeface="Times New Roman"/>
            </a:endParaRPr>
          </a:p>
          <a:p>
            <a:pPr marL="274320" lvl="1" indent="0">
              <a:buNone/>
            </a:pPr>
            <a:r>
              <a:rPr kumimoji="1" lang="en-US" altLang="zh-CN" sz="1800" dirty="0">
                <a:latin typeface="Times New Roman"/>
                <a:cs typeface="Times New Roman"/>
              </a:rPr>
              <a:t> </a:t>
            </a:r>
            <a:r>
              <a:rPr kumimoji="1" lang="en-US" altLang="zh-CN" dirty="0" smtClean="0">
                <a:latin typeface="Times New Roman"/>
                <a:cs typeface="Times New Roman"/>
              </a:rPr>
              <a:t>  </a:t>
            </a:r>
            <a:r>
              <a:rPr kumimoji="1" lang="en-US" altLang="zh-CN" dirty="0" err="1" smtClean="0">
                <a:latin typeface="Times New Roman"/>
                <a:cs typeface="Times New Roman"/>
              </a:rPr>
              <a:t>Dirchange</a:t>
            </a:r>
            <a:r>
              <a:rPr kumimoji="1" lang="en-US" altLang="zh-CN" dirty="0" smtClean="0">
                <a:latin typeface="Times New Roman"/>
                <a:cs typeface="Times New Roman"/>
              </a:rPr>
              <a:t> </a:t>
            </a:r>
            <a:r>
              <a:rPr kumimoji="1" lang="en-US" altLang="zh-CN" dirty="0" smtClean="0">
                <a:latin typeface="Times New Roman"/>
                <a:cs typeface="Times New Roman"/>
              </a:rPr>
              <a:t>&lt; </a:t>
            </a:r>
            <a:r>
              <a:rPr kumimoji="1" lang="en-US" altLang="zh-CN" dirty="0" err="1" smtClean="0">
                <a:latin typeface="Times New Roman"/>
                <a:cs typeface="Times New Roman"/>
              </a:rPr>
              <a:t>MinDirChange</a:t>
            </a:r>
            <a:r>
              <a:rPr kumimoji="1" lang="en-US" altLang="zh-CN" dirty="0" smtClean="0">
                <a:latin typeface="Times New Roman"/>
                <a:cs typeface="Times New Roman"/>
              </a:rPr>
              <a:t> </a:t>
            </a:r>
            <a:r>
              <a:rPr kumimoji="1" lang="en-US" altLang="zh-CN" dirty="0" smtClean="0">
                <a:latin typeface="Times New Roman"/>
                <a:cs typeface="Times New Roman"/>
              </a:rPr>
              <a:t>that </a:t>
            </a:r>
            <a:r>
              <a:rPr kumimoji="1" lang="en-US" altLang="zh-CN" dirty="0">
                <a:latin typeface="Times New Roman"/>
                <a:cs typeface="Times New Roman"/>
              </a:rPr>
              <a:t>can be </a:t>
            </a:r>
            <a:r>
              <a:rPr kumimoji="1" lang="en-US" altLang="zh-CN" dirty="0" smtClean="0">
                <a:latin typeface="Times New Roman"/>
                <a:cs typeface="Times New Roman"/>
              </a:rPr>
              <a:t>found</a:t>
            </a:r>
          </a:p>
          <a:p>
            <a:pPr marL="274320" lvl="1" indent="0">
              <a:buNone/>
            </a:pPr>
            <a:r>
              <a:rPr kumimoji="1" lang="en-US" altLang="zh-CN" dirty="0">
                <a:latin typeface="Times New Roman"/>
                <a:cs typeface="Times New Roman"/>
              </a:rPr>
              <a:t> </a:t>
            </a:r>
            <a:r>
              <a:rPr kumimoji="1" lang="en-US" altLang="zh-CN" dirty="0" smtClean="0">
                <a:latin typeface="Times New Roman"/>
                <a:cs typeface="Times New Roman"/>
              </a:rPr>
              <a:t> </a:t>
            </a:r>
            <a:r>
              <a:rPr kumimoji="1" lang="en-US" altLang="zh-CN" dirty="0" smtClean="0">
                <a:latin typeface="Times New Roman"/>
                <a:cs typeface="Times New Roman"/>
              </a:rPr>
              <a:t> </a:t>
            </a:r>
            <a:r>
              <a:rPr kumimoji="1" lang="en-US" altLang="zh-CN" dirty="0" smtClean="0">
                <a:latin typeface="Times New Roman"/>
                <a:cs typeface="Times New Roman"/>
              </a:rPr>
              <a:t>consecutively </a:t>
            </a:r>
            <a:r>
              <a:rPr kumimoji="1" lang="en-US" altLang="zh-CN" dirty="0">
                <a:latin typeface="Times New Roman"/>
                <a:cs typeface="Times New Roman"/>
              </a:rPr>
              <a:t>in a </a:t>
            </a:r>
            <a:r>
              <a:rPr kumimoji="1" lang="en-US" altLang="zh-CN" dirty="0" smtClean="0">
                <a:latin typeface="Times New Roman"/>
                <a:cs typeface="Times New Roman"/>
              </a:rPr>
              <a:t>stop </a:t>
            </a:r>
            <a:r>
              <a:rPr kumimoji="1" lang="en-US" altLang="zh-CN" dirty="0" smtClean="0">
                <a:latin typeface="Times New Roman"/>
                <a:cs typeface="Times New Roman"/>
              </a:rPr>
              <a:t>cluster</a:t>
            </a:r>
          </a:p>
          <a:p>
            <a:pPr lvl="2"/>
            <a:r>
              <a:rPr kumimoji="1" lang="en-US" altLang="zh-CN" sz="1600" dirty="0" err="1" smtClean="0">
                <a:latin typeface="Times New Roman"/>
                <a:cs typeface="Times New Roman"/>
              </a:rPr>
              <a:t>MaxTol</a:t>
            </a:r>
            <a:endParaRPr kumimoji="1" lang="zh-CN" altLang="en-US" sz="1600" dirty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kumimoji="1" lang="zh-CN" altLang="en-US" sz="2000" dirty="0">
              <a:latin typeface="Times New Roman"/>
              <a:cs typeface="Times New Roman"/>
            </a:endParaRPr>
          </a:p>
        </p:txBody>
      </p:sp>
      <p:sp>
        <p:nvSpPr>
          <p:cNvPr id="21" name="幻灯片编号占位符 2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A84A37A-AFC2-4A01-80A1-FC20F2C0D5B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椭圆 5"/>
          <p:cNvSpPr/>
          <p:nvPr/>
        </p:nvSpPr>
        <p:spPr>
          <a:xfrm>
            <a:off x="7162800" y="4410125"/>
            <a:ext cx="71218" cy="8567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8001000" y="5257800"/>
            <a:ext cx="71218" cy="8567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019800" y="5562600"/>
            <a:ext cx="444093" cy="307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="1" dirty="0" smtClean="0"/>
              <a:t>P</a:t>
            </a:r>
            <a:r>
              <a:rPr kumimoji="1" lang="en-US" altLang="zh-CN" sz="1400" b="1" baseline="-25000" dirty="0" smtClean="0"/>
              <a:t>i-1</a:t>
            </a:r>
            <a:endParaRPr kumimoji="1" lang="zh-CN" altLang="en-US" sz="1400" b="1" dirty="0"/>
          </a:p>
        </p:txBody>
      </p:sp>
      <p:sp>
        <p:nvSpPr>
          <p:cNvPr id="12" name="下弧形箭头 11"/>
          <p:cNvSpPr/>
          <p:nvPr/>
        </p:nvSpPr>
        <p:spPr>
          <a:xfrm rot="6044764">
            <a:off x="7265776" y="4368039"/>
            <a:ext cx="472892" cy="135853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858000" y="4114800"/>
            <a:ext cx="337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="1" dirty="0" smtClean="0"/>
              <a:t>P</a:t>
            </a:r>
            <a:r>
              <a:rPr kumimoji="1" lang="en-US" altLang="zh-CN" sz="1400" b="1" baseline="-25000" dirty="0" smtClean="0"/>
              <a:t>i</a:t>
            </a:r>
            <a:endParaRPr kumimoji="1" lang="zh-CN" altLang="en-US" sz="14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8077200" y="5410200"/>
            <a:ext cx="474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="1" dirty="0" smtClean="0"/>
              <a:t>P</a:t>
            </a:r>
            <a:r>
              <a:rPr kumimoji="1" lang="en-US" altLang="zh-CN" sz="1400" b="1" baseline="-25000" dirty="0" smtClean="0"/>
              <a:t>i+1</a:t>
            </a:r>
            <a:endParaRPr kumimoji="1" lang="zh-CN" altLang="en-US" sz="1400" b="1" dirty="0"/>
          </a:p>
        </p:txBody>
      </p:sp>
      <p:sp>
        <p:nvSpPr>
          <p:cNvPr id="16" name="椭圆 15"/>
          <p:cNvSpPr/>
          <p:nvPr/>
        </p:nvSpPr>
        <p:spPr>
          <a:xfrm>
            <a:off x="6248400" y="5410200"/>
            <a:ext cx="71218" cy="8567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7543800" y="4267200"/>
            <a:ext cx="7473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000" dirty="0" err="1" smtClean="0">
                <a:latin typeface="Times New Roman"/>
                <a:cs typeface="Times New Roman"/>
              </a:rPr>
              <a:t>DirChange</a:t>
            </a:r>
            <a:endParaRPr kumimoji="1" lang="zh-CN" altLang="en-US" sz="1000" dirty="0">
              <a:latin typeface="Times New Roman"/>
              <a:cs typeface="Times New Roman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696200" y="4800600"/>
            <a:ext cx="1846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sz="1000" dirty="0">
              <a:latin typeface="Times New Roman"/>
              <a:cs typeface="Times New Roman"/>
            </a:endParaRPr>
          </a:p>
        </p:txBody>
      </p:sp>
      <p:cxnSp>
        <p:nvCxnSpPr>
          <p:cNvPr id="22" name="直线连接符 21"/>
          <p:cNvCxnSpPr/>
          <p:nvPr/>
        </p:nvCxnSpPr>
        <p:spPr>
          <a:xfrm flipV="1">
            <a:off x="7239000" y="3886200"/>
            <a:ext cx="462852" cy="518745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线箭头连接符 22"/>
          <p:cNvCxnSpPr>
            <a:endCxn id="6" idx="4"/>
          </p:cNvCxnSpPr>
          <p:nvPr/>
        </p:nvCxnSpPr>
        <p:spPr>
          <a:xfrm flipV="1">
            <a:off x="6324600" y="4495800"/>
            <a:ext cx="873809" cy="923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线箭头连接符 24"/>
          <p:cNvCxnSpPr>
            <a:endCxn id="7" idx="1"/>
          </p:cNvCxnSpPr>
          <p:nvPr/>
        </p:nvCxnSpPr>
        <p:spPr>
          <a:xfrm>
            <a:off x="7223588" y="4486325"/>
            <a:ext cx="787842" cy="7840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6629400" y="4953000"/>
            <a:ext cx="7545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000" dirty="0" err="1" smtClean="0">
                <a:latin typeface="Times New Roman"/>
                <a:cs typeface="Times New Roman"/>
              </a:rPr>
              <a:t>DisChange</a:t>
            </a:r>
            <a:endParaRPr kumimoji="1" lang="zh-CN" altLang="en-US" sz="1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10947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椭圆 251"/>
          <p:cNvSpPr/>
          <p:nvPr/>
        </p:nvSpPr>
        <p:spPr>
          <a:xfrm>
            <a:off x="1720065" y="3957094"/>
            <a:ext cx="71218" cy="11423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3" name="椭圆 252"/>
          <p:cNvSpPr/>
          <p:nvPr/>
        </p:nvSpPr>
        <p:spPr>
          <a:xfrm>
            <a:off x="1638882" y="5710032"/>
            <a:ext cx="71218" cy="11423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4" name="文本框 253"/>
          <p:cNvSpPr txBox="1"/>
          <p:nvPr/>
        </p:nvSpPr>
        <p:spPr>
          <a:xfrm>
            <a:off x="803956" y="4847945"/>
            <a:ext cx="370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="1" dirty="0" smtClean="0"/>
              <a:t>P</a:t>
            </a:r>
            <a:r>
              <a:rPr kumimoji="1" lang="en-US" altLang="zh-CN" sz="1400" b="1" baseline="-25000" dirty="0" smtClean="0"/>
              <a:t>1</a:t>
            </a:r>
            <a:endParaRPr kumimoji="1" lang="zh-CN" altLang="en-US" sz="1400" b="1" dirty="0"/>
          </a:p>
        </p:txBody>
      </p:sp>
      <p:sp>
        <p:nvSpPr>
          <p:cNvPr id="255" name="椭圆 254"/>
          <p:cNvSpPr/>
          <p:nvPr/>
        </p:nvSpPr>
        <p:spPr>
          <a:xfrm>
            <a:off x="1049492" y="4787450"/>
            <a:ext cx="71218" cy="11423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6" name="文本框 255"/>
          <p:cNvSpPr txBox="1"/>
          <p:nvPr/>
        </p:nvSpPr>
        <p:spPr>
          <a:xfrm>
            <a:off x="1457876" y="3623273"/>
            <a:ext cx="370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="1" dirty="0" smtClean="0"/>
              <a:t>P</a:t>
            </a:r>
            <a:r>
              <a:rPr kumimoji="1" lang="en-US" altLang="zh-CN" sz="1400" b="1" baseline="-25000" dirty="0" smtClean="0"/>
              <a:t>2</a:t>
            </a:r>
            <a:endParaRPr kumimoji="1" lang="zh-CN" altLang="en-US" sz="1400" b="1" dirty="0"/>
          </a:p>
        </p:txBody>
      </p:sp>
      <p:sp>
        <p:nvSpPr>
          <p:cNvPr id="257" name="文本框 256"/>
          <p:cNvSpPr txBox="1"/>
          <p:nvPr/>
        </p:nvSpPr>
        <p:spPr>
          <a:xfrm>
            <a:off x="1301423" y="5497548"/>
            <a:ext cx="370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="1" dirty="0" smtClean="0"/>
              <a:t>P</a:t>
            </a:r>
            <a:r>
              <a:rPr kumimoji="1" lang="en-US" altLang="zh-CN" sz="1400" b="1" baseline="-25000" dirty="0"/>
              <a:t>3</a:t>
            </a:r>
            <a:endParaRPr kumimoji="1" lang="zh-CN" altLang="en-US" sz="1400" b="1" dirty="0"/>
          </a:p>
        </p:txBody>
      </p:sp>
      <p:sp>
        <p:nvSpPr>
          <p:cNvPr id="258" name="椭圆 257"/>
          <p:cNvSpPr/>
          <p:nvPr/>
        </p:nvSpPr>
        <p:spPr>
          <a:xfrm>
            <a:off x="2438400" y="3673652"/>
            <a:ext cx="71218" cy="11423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9" name="椭圆 258"/>
          <p:cNvSpPr/>
          <p:nvPr/>
        </p:nvSpPr>
        <p:spPr>
          <a:xfrm>
            <a:off x="2822946" y="3616534"/>
            <a:ext cx="71218" cy="11423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0" name="椭圆 259"/>
          <p:cNvSpPr/>
          <p:nvPr/>
        </p:nvSpPr>
        <p:spPr>
          <a:xfrm>
            <a:off x="2305110" y="5395322"/>
            <a:ext cx="71218" cy="11423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1" name="椭圆 260"/>
          <p:cNvSpPr/>
          <p:nvPr/>
        </p:nvSpPr>
        <p:spPr>
          <a:xfrm>
            <a:off x="4603598" y="4583322"/>
            <a:ext cx="71218" cy="11423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2" name="椭圆 261"/>
          <p:cNvSpPr/>
          <p:nvPr/>
        </p:nvSpPr>
        <p:spPr>
          <a:xfrm>
            <a:off x="6494989" y="4750058"/>
            <a:ext cx="71218" cy="11423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63" name="直线箭头连接符 262"/>
          <p:cNvCxnSpPr>
            <a:stCxn id="253" idx="7"/>
          </p:cNvCxnSpPr>
          <p:nvPr/>
        </p:nvCxnSpPr>
        <p:spPr>
          <a:xfrm flipV="1">
            <a:off x="1699671" y="3785656"/>
            <a:ext cx="769333" cy="19411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直线箭头连接符 263"/>
          <p:cNvCxnSpPr/>
          <p:nvPr/>
        </p:nvCxnSpPr>
        <p:spPr>
          <a:xfrm flipV="1">
            <a:off x="1120710" y="4071329"/>
            <a:ext cx="599355" cy="7161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直线箭头连接符 264"/>
          <p:cNvCxnSpPr>
            <a:endCxn id="253" idx="1"/>
          </p:cNvCxnSpPr>
          <p:nvPr/>
        </p:nvCxnSpPr>
        <p:spPr>
          <a:xfrm flipH="1">
            <a:off x="1649312" y="4071329"/>
            <a:ext cx="121475" cy="16554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直线箭头连接符 265"/>
          <p:cNvCxnSpPr/>
          <p:nvPr/>
        </p:nvCxnSpPr>
        <p:spPr>
          <a:xfrm flipV="1">
            <a:off x="2549990" y="3673651"/>
            <a:ext cx="272956" cy="312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直线箭头连接符 266"/>
          <p:cNvCxnSpPr/>
          <p:nvPr/>
        </p:nvCxnSpPr>
        <p:spPr>
          <a:xfrm flipH="1">
            <a:off x="2388308" y="3756654"/>
            <a:ext cx="446618" cy="1622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直线箭头连接符 267"/>
          <p:cNvCxnSpPr/>
          <p:nvPr/>
        </p:nvCxnSpPr>
        <p:spPr>
          <a:xfrm flipV="1">
            <a:off x="2376328" y="4635723"/>
            <a:ext cx="2227270" cy="759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直线箭头连接符 268"/>
          <p:cNvCxnSpPr>
            <a:endCxn id="262" idx="2"/>
          </p:cNvCxnSpPr>
          <p:nvPr/>
        </p:nvCxnSpPr>
        <p:spPr>
          <a:xfrm>
            <a:off x="4674817" y="4635723"/>
            <a:ext cx="1820173" cy="171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0" name="文本框 269"/>
          <p:cNvSpPr txBox="1"/>
          <p:nvPr/>
        </p:nvSpPr>
        <p:spPr>
          <a:xfrm>
            <a:off x="2133600" y="3429000"/>
            <a:ext cx="370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="1" dirty="0" smtClean="0"/>
              <a:t>P</a:t>
            </a:r>
            <a:r>
              <a:rPr kumimoji="1" lang="en-US" altLang="zh-CN" sz="1400" b="1" baseline="-25000" dirty="0" smtClean="0"/>
              <a:t>4</a:t>
            </a:r>
            <a:endParaRPr kumimoji="1" lang="zh-CN" altLang="en-US" sz="1400" b="1" dirty="0"/>
          </a:p>
        </p:txBody>
      </p:sp>
      <p:sp>
        <p:nvSpPr>
          <p:cNvPr id="271" name="文本框 270"/>
          <p:cNvSpPr txBox="1"/>
          <p:nvPr/>
        </p:nvSpPr>
        <p:spPr>
          <a:xfrm>
            <a:off x="2834265" y="3261577"/>
            <a:ext cx="370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="1" dirty="0" smtClean="0"/>
              <a:t>P</a:t>
            </a:r>
            <a:r>
              <a:rPr kumimoji="1" lang="en-US" altLang="zh-CN" sz="1400" b="1" baseline="-25000" dirty="0" smtClean="0"/>
              <a:t>5</a:t>
            </a:r>
            <a:endParaRPr kumimoji="1" lang="zh-CN" altLang="en-US" sz="1400" b="1" dirty="0"/>
          </a:p>
        </p:txBody>
      </p:sp>
      <p:sp>
        <p:nvSpPr>
          <p:cNvPr id="272" name="文本框 271"/>
          <p:cNvSpPr txBox="1"/>
          <p:nvPr/>
        </p:nvSpPr>
        <p:spPr>
          <a:xfrm>
            <a:off x="2020157" y="5078262"/>
            <a:ext cx="370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="1" dirty="0" smtClean="0"/>
              <a:t>P</a:t>
            </a:r>
            <a:r>
              <a:rPr kumimoji="1" lang="en-US" altLang="zh-CN" sz="1400" b="1" baseline="-25000" dirty="0" smtClean="0"/>
              <a:t>6</a:t>
            </a:r>
            <a:endParaRPr kumimoji="1" lang="zh-CN" altLang="en-US" sz="1400" b="1" dirty="0"/>
          </a:p>
        </p:txBody>
      </p:sp>
      <p:sp>
        <p:nvSpPr>
          <p:cNvPr id="273" name="文本框 272"/>
          <p:cNvSpPr txBox="1"/>
          <p:nvPr/>
        </p:nvSpPr>
        <p:spPr>
          <a:xfrm>
            <a:off x="4399226" y="4161868"/>
            <a:ext cx="370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="1" dirty="0" smtClean="0"/>
              <a:t>P</a:t>
            </a:r>
            <a:r>
              <a:rPr kumimoji="1" lang="en-US" altLang="zh-CN" sz="1400" b="1" baseline="-25000" dirty="0" smtClean="0"/>
              <a:t>7</a:t>
            </a:r>
            <a:endParaRPr kumimoji="1" lang="zh-CN" altLang="en-US" sz="1400" b="1" dirty="0"/>
          </a:p>
        </p:txBody>
      </p:sp>
      <p:sp>
        <p:nvSpPr>
          <p:cNvPr id="274" name="文本框 273"/>
          <p:cNvSpPr txBox="1"/>
          <p:nvPr/>
        </p:nvSpPr>
        <p:spPr>
          <a:xfrm>
            <a:off x="6397775" y="4834234"/>
            <a:ext cx="370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="1" dirty="0" smtClean="0"/>
              <a:t>P</a:t>
            </a:r>
            <a:r>
              <a:rPr kumimoji="1" lang="en-US" altLang="zh-CN" sz="1400" b="1" baseline="-25000" dirty="0" smtClean="0"/>
              <a:t>8</a:t>
            </a:r>
            <a:endParaRPr kumimoji="1" lang="zh-CN" altLang="en-US" sz="1400" b="1" dirty="0"/>
          </a:p>
        </p:txBody>
      </p:sp>
      <p:sp>
        <p:nvSpPr>
          <p:cNvPr id="275" name="椭圆 274"/>
          <p:cNvSpPr/>
          <p:nvPr/>
        </p:nvSpPr>
        <p:spPr>
          <a:xfrm>
            <a:off x="8180446" y="4578606"/>
            <a:ext cx="71218" cy="11423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76" name="直线箭头连接符 275"/>
          <p:cNvCxnSpPr>
            <a:endCxn id="275" idx="2"/>
          </p:cNvCxnSpPr>
          <p:nvPr/>
        </p:nvCxnSpPr>
        <p:spPr>
          <a:xfrm flipV="1">
            <a:off x="6566208" y="4635723"/>
            <a:ext cx="1614239" cy="171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7" name="文本框 276"/>
          <p:cNvSpPr txBox="1"/>
          <p:nvPr/>
        </p:nvSpPr>
        <p:spPr>
          <a:xfrm>
            <a:off x="8215725" y="4209796"/>
            <a:ext cx="370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="1" dirty="0" smtClean="0"/>
              <a:t>P</a:t>
            </a:r>
            <a:r>
              <a:rPr kumimoji="1" lang="en-US" altLang="zh-CN" sz="1400" b="1" baseline="-25000" dirty="0" smtClean="0"/>
              <a:t>9</a:t>
            </a:r>
            <a:endParaRPr kumimoji="1" lang="zh-CN" altLang="en-US" sz="1400" b="1" dirty="0"/>
          </a:p>
        </p:txBody>
      </p:sp>
      <p:grpSp>
        <p:nvGrpSpPr>
          <p:cNvPr id="278" name="组 277"/>
          <p:cNvGrpSpPr/>
          <p:nvPr/>
        </p:nvGrpSpPr>
        <p:grpSpPr>
          <a:xfrm>
            <a:off x="1614329" y="2763877"/>
            <a:ext cx="6270005" cy="4026116"/>
            <a:chOff x="1589774" y="2483976"/>
            <a:chExt cx="6270005" cy="3019587"/>
          </a:xfrm>
        </p:grpSpPr>
        <p:cxnSp>
          <p:nvCxnSpPr>
            <p:cNvPr id="279" name="直线连接符 278"/>
            <p:cNvCxnSpPr/>
            <p:nvPr/>
          </p:nvCxnSpPr>
          <p:spPr>
            <a:xfrm flipV="1">
              <a:off x="1765651" y="2963469"/>
              <a:ext cx="468063" cy="431436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0" name="下弧形箭头 279"/>
            <p:cNvSpPr/>
            <p:nvPr/>
          </p:nvSpPr>
          <p:spPr>
            <a:xfrm rot="6633954">
              <a:off x="1645116" y="3430037"/>
              <a:ext cx="608295" cy="25614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281" name="直线连接符 280"/>
            <p:cNvCxnSpPr/>
            <p:nvPr/>
          </p:nvCxnSpPr>
          <p:spPr>
            <a:xfrm flipH="1">
              <a:off x="1589774" y="4780450"/>
              <a:ext cx="45764" cy="723113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2" name="上弧形箭头 281"/>
            <p:cNvSpPr/>
            <p:nvPr/>
          </p:nvSpPr>
          <p:spPr>
            <a:xfrm rot="17297540">
              <a:off x="1591104" y="4619114"/>
              <a:ext cx="526598" cy="256920"/>
            </a:xfrm>
            <a:prstGeom prst="curved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283" name="直线连接符 282"/>
            <p:cNvCxnSpPr/>
            <p:nvPr/>
          </p:nvCxnSpPr>
          <p:spPr>
            <a:xfrm flipV="1">
              <a:off x="2498904" y="2483976"/>
              <a:ext cx="344174" cy="660527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左弧形箭头 283"/>
            <p:cNvSpPr/>
            <p:nvPr/>
          </p:nvSpPr>
          <p:spPr>
            <a:xfrm>
              <a:off x="2639846" y="2868518"/>
              <a:ext cx="174575" cy="284600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285" name="直线连接符 284"/>
            <p:cNvCxnSpPr/>
            <p:nvPr/>
          </p:nvCxnSpPr>
          <p:spPr>
            <a:xfrm flipV="1">
              <a:off x="2043522" y="4555814"/>
              <a:ext cx="260994" cy="660526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6" name="上弧形箭头 285"/>
            <p:cNvSpPr/>
            <p:nvPr/>
          </p:nvSpPr>
          <p:spPr>
            <a:xfrm rot="19083304">
              <a:off x="2307507" y="4463479"/>
              <a:ext cx="540718" cy="206657"/>
            </a:xfrm>
            <a:prstGeom prst="curved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287" name="直线连接符 286"/>
            <p:cNvCxnSpPr/>
            <p:nvPr/>
          </p:nvCxnSpPr>
          <p:spPr>
            <a:xfrm flipV="1">
              <a:off x="2883972" y="3126120"/>
              <a:ext cx="344174" cy="37436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8" name="左弧形箭头 287"/>
            <p:cNvSpPr/>
            <p:nvPr/>
          </p:nvSpPr>
          <p:spPr>
            <a:xfrm rot="3127655">
              <a:off x="2852755" y="3076376"/>
              <a:ext cx="140671" cy="494519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289" name="直线连接符 288"/>
            <p:cNvCxnSpPr/>
            <p:nvPr/>
          </p:nvCxnSpPr>
          <p:spPr>
            <a:xfrm flipV="1">
              <a:off x="4650262" y="3464565"/>
              <a:ext cx="1298915" cy="368322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左弧形箭头 289"/>
            <p:cNvSpPr/>
            <p:nvPr/>
          </p:nvSpPr>
          <p:spPr>
            <a:xfrm>
              <a:off x="5045360" y="3701721"/>
              <a:ext cx="183052" cy="228977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291" name="直线连接符 290"/>
            <p:cNvCxnSpPr/>
            <p:nvPr/>
          </p:nvCxnSpPr>
          <p:spPr>
            <a:xfrm>
              <a:off x="6541653" y="4050886"/>
              <a:ext cx="1318126" cy="45768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右弧形箭头 291"/>
            <p:cNvSpPr/>
            <p:nvPr/>
          </p:nvSpPr>
          <p:spPr>
            <a:xfrm rot="10270111">
              <a:off x="7481872" y="3935502"/>
              <a:ext cx="74387" cy="152733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93" name="文本框 292"/>
          <p:cNvSpPr txBox="1"/>
          <p:nvPr/>
        </p:nvSpPr>
        <p:spPr>
          <a:xfrm>
            <a:off x="3469924" y="1470726"/>
            <a:ext cx="2335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smtClean="0">
                <a:latin typeface="Times New Roman"/>
                <a:cs typeface="Times New Roman"/>
              </a:rPr>
              <a:t>P</a:t>
            </a:r>
            <a:r>
              <a:rPr kumimoji="1" lang="en-US" altLang="zh-CN" sz="1200" baseline="-25000" dirty="0">
                <a:latin typeface="Times New Roman"/>
                <a:cs typeface="Times New Roman"/>
              </a:rPr>
              <a:t>2</a:t>
            </a:r>
            <a:r>
              <a:rPr kumimoji="1" lang="en-US" altLang="zh-CN" sz="1200" dirty="0" smtClean="0">
                <a:latin typeface="Times New Roman"/>
                <a:cs typeface="Times New Roman"/>
              </a:rPr>
              <a:t>, P</a:t>
            </a:r>
            <a:r>
              <a:rPr kumimoji="1" lang="en-US" altLang="zh-CN" sz="1200" baseline="-25000" dirty="0" smtClean="0">
                <a:latin typeface="Times New Roman"/>
                <a:cs typeface="Times New Roman"/>
              </a:rPr>
              <a:t>3 </a:t>
            </a:r>
            <a:r>
              <a:rPr kumimoji="1" lang="en-US" altLang="zh-CN" sz="1200" dirty="0" smtClean="0">
                <a:latin typeface="Times New Roman"/>
                <a:cs typeface="Times New Roman"/>
              </a:rPr>
              <a:t>: DirChange&gt;</a:t>
            </a:r>
            <a:r>
              <a:rPr kumimoji="1" lang="en-US" altLang="zh-CN" sz="1200" dirty="0" err="1" smtClean="0">
                <a:latin typeface="Times New Roman"/>
                <a:cs typeface="Times New Roman"/>
              </a:rPr>
              <a:t>MinDirChange</a:t>
            </a:r>
            <a:endParaRPr kumimoji="1" lang="zh-CN" altLang="en-US" sz="1200" dirty="0">
              <a:latin typeface="Times New Roman"/>
              <a:cs typeface="Times New Roman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3469924" y="1867378"/>
            <a:ext cx="2122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smtClean="0">
                <a:latin typeface="Times New Roman"/>
                <a:cs typeface="Times New Roman"/>
              </a:rPr>
              <a:t>P</a:t>
            </a:r>
            <a:r>
              <a:rPr kumimoji="1" lang="en-US" altLang="zh-CN" sz="1200" baseline="-25000" dirty="0" smtClean="0">
                <a:latin typeface="Times New Roman"/>
                <a:cs typeface="Times New Roman"/>
              </a:rPr>
              <a:t>4</a:t>
            </a:r>
            <a:r>
              <a:rPr kumimoji="1" lang="en-US" altLang="zh-CN" sz="1200" baseline="-25000" dirty="0" smtClean="0">
                <a:latin typeface="Times New Roman"/>
                <a:cs typeface="Times New Roman"/>
                <a:sym typeface="Wingdings"/>
              </a:rPr>
              <a:t> </a:t>
            </a:r>
            <a:r>
              <a:rPr kumimoji="1" lang="en-US" altLang="zh-CN" sz="1200" dirty="0" smtClean="0">
                <a:latin typeface="Times New Roman"/>
                <a:cs typeface="Times New Roman"/>
                <a:sym typeface="Wingdings"/>
              </a:rPr>
              <a:t>: DirChange&lt;</a:t>
            </a:r>
            <a:r>
              <a:rPr kumimoji="1" lang="en-US" altLang="zh-CN" sz="1200" dirty="0" err="1" smtClean="0">
                <a:latin typeface="Times New Roman"/>
                <a:cs typeface="Times New Roman"/>
                <a:sym typeface="Wingdings"/>
              </a:rPr>
              <a:t>MinDirChange</a:t>
            </a:r>
            <a:endParaRPr kumimoji="1" lang="zh-CN" altLang="en-US" sz="1200" dirty="0">
              <a:latin typeface="Times New Roman"/>
              <a:cs typeface="Times New Roman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3469924" y="2282478"/>
            <a:ext cx="2323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smtClean="0">
                <a:latin typeface="Times New Roman"/>
                <a:cs typeface="Times New Roman"/>
              </a:rPr>
              <a:t>P</a:t>
            </a:r>
            <a:r>
              <a:rPr kumimoji="1" lang="en-US" altLang="zh-CN" sz="1200" baseline="-25000" dirty="0" smtClean="0">
                <a:latin typeface="Times New Roman"/>
                <a:cs typeface="Times New Roman"/>
              </a:rPr>
              <a:t>5</a:t>
            </a:r>
            <a:r>
              <a:rPr kumimoji="1" lang="en-US" altLang="zh-CN" sz="1200" dirty="0" smtClean="0">
                <a:latin typeface="Times New Roman"/>
                <a:cs typeface="Times New Roman"/>
              </a:rPr>
              <a:t>, P</a:t>
            </a:r>
            <a:r>
              <a:rPr kumimoji="1" lang="en-US" altLang="zh-CN" sz="1200" baseline="-25000" dirty="0" smtClean="0">
                <a:latin typeface="Times New Roman"/>
                <a:cs typeface="Times New Roman"/>
              </a:rPr>
              <a:t>6 </a:t>
            </a:r>
            <a:r>
              <a:rPr kumimoji="1" lang="en-US" altLang="zh-CN" sz="1200" dirty="0" smtClean="0">
                <a:latin typeface="Times New Roman"/>
                <a:cs typeface="Times New Roman"/>
              </a:rPr>
              <a:t>: DirChange&gt;</a:t>
            </a:r>
            <a:r>
              <a:rPr kumimoji="1" lang="en-US" altLang="zh-CN" sz="1200" dirty="0" err="1" smtClean="0">
                <a:latin typeface="Times New Roman"/>
                <a:cs typeface="Times New Roman"/>
              </a:rPr>
              <a:t>MinDirChange</a:t>
            </a:r>
            <a:endParaRPr kumimoji="1" lang="zh-CN" altLang="en-US" sz="1200" dirty="0">
              <a:latin typeface="Times New Roman"/>
              <a:cs typeface="Times New Roman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3480064" y="2692406"/>
            <a:ext cx="2400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smtClean="0">
                <a:latin typeface="Times New Roman"/>
                <a:cs typeface="Times New Roman"/>
              </a:rPr>
              <a:t>P</a:t>
            </a:r>
            <a:r>
              <a:rPr kumimoji="1" lang="en-US" altLang="zh-CN" sz="1200" baseline="-25000" dirty="0" smtClean="0">
                <a:latin typeface="Times New Roman"/>
                <a:cs typeface="Times New Roman"/>
              </a:rPr>
              <a:t>7,</a:t>
            </a:r>
            <a:r>
              <a:rPr kumimoji="1" lang="en-US" altLang="zh-CN" sz="1200" dirty="0" smtClean="0">
                <a:latin typeface="Times New Roman"/>
                <a:cs typeface="Times New Roman"/>
                <a:sym typeface="Wingdings"/>
              </a:rPr>
              <a:t> P</a:t>
            </a:r>
            <a:r>
              <a:rPr kumimoji="1" lang="en-US" altLang="zh-CN" sz="1200" baseline="-25000" dirty="0" smtClean="0">
                <a:latin typeface="Times New Roman"/>
                <a:cs typeface="Times New Roman"/>
                <a:sym typeface="Wingdings"/>
              </a:rPr>
              <a:t>8</a:t>
            </a:r>
            <a:r>
              <a:rPr kumimoji="1" lang="en-US" altLang="zh-CN" sz="1200" dirty="0" smtClean="0">
                <a:latin typeface="Times New Roman"/>
                <a:cs typeface="Times New Roman"/>
                <a:sym typeface="Wingdings"/>
              </a:rPr>
              <a:t>,</a:t>
            </a:r>
            <a:r>
              <a:rPr kumimoji="1" lang="en-US" altLang="zh-CN" sz="1200" baseline="-25000" dirty="0" smtClean="0">
                <a:latin typeface="Times New Roman"/>
                <a:cs typeface="Times New Roman"/>
                <a:sym typeface="Wingdings"/>
              </a:rPr>
              <a:t> </a:t>
            </a:r>
            <a:r>
              <a:rPr kumimoji="1" lang="en-US" altLang="zh-CN" sz="1200" dirty="0" smtClean="0">
                <a:latin typeface="Times New Roman"/>
                <a:cs typeface="Times New Roman"/>
                <a:sym typeface="Wingdings"/>
              </a:rPr>
              <a:t>: DirChange&lt;</a:t>
            </a:r>
            <a:r>
              <a:rPr kumimoji="1" lang="en-US" altLang="zh-CN" sz="1200" dirty="0" err="1" smtClean="0">
                <a:latin typeface="Times New Roman"/>
                <a:cs typeface="Times New Roman"/>
                <a:sym typeface="Wingdings"/>
              </a:rPr>
              <a:t>MinDirChange</a:t>
            </a:r>
            <a:endParaRPr kumimoji="1" lang="zh-CN" altLang="en-US" sz="1200" dirty="0">
              <a:latin typeface="Times New Roman"/>
              <a:cs typeface="Times New Roman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2678803" y="7781626"/>
            <a:ext cx="2737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smtClean="0">
                <a:latin typeface="Times New Roman"/>
                <a:cs typeface="Times New Roman"/>
              </a:rPr>
              <a:t>Result:  Stop cluster [P1,P2,P3,P4,P5,P6]</a:t>
            </a:r>
            <a:endParaRPr kumimoji="1" lang="zh-CN" altLang="en-US" sz="1200" dirty="0">
              <a:latin typeface="Times New Roman"/>
              <a:cs typeface="Times New Roman"/>
            </a:endParaRPr>
          </a:p>
        </p:txBody>
      </p:sp>
      <p:grpSp>
        <p:nvGrpSpPr>
          <p:cNvPr id="298" name="组 297"/>
          <p:cNvGrpSpPr/>
          <p:nvPr/>
        </p:nvGrpSpPr>
        <p:grpSpPr>
          <a:xfrm>
            <a:off x="1122988" y="3657600"/>
            <a:ext cx="6362584" cy="1354462"/>
            <a:chOff x="1098433" y="3154264"/>
            <a:chExt cx="6362584" cy="1015845"/>
          </a:xfrm>
        </p:grpSpPr>
        <p:sp>
          <p:nvSpPr>
            <p:cNvPr id="299" name="文本框 298"/>
            <p:cNvSpPr txBox="1"/>
            <p:nvPr/>
          </p:nvSpPr>
          <p:spPr>
            <a:xfrm>
              <a:off x="2467537" y="3154264"/>
              <a:ext cx="32730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000" dirty="0" smtClean="0"/>
                <a:t>75</a:t>
              </a:r>
              <a:endParaRPr kumimoji="1" lang="zh-CN" altLang="en-US" sz="1000" dirty="0"/>
            </a:p>
          </p:txBody>
        </p:sp>
        <p:sp>
          <p:nvSpPr>
            <p:cNvPr id="300" name="文本框 299"/>
            <p:cNvSpPr txBox="1"/>
            <p:nvPr/>
          </p:nvSpPr>
          <p:spPr>
            <a:xfrm>
              <a:off x="2013563" y="3833043"/>
              <a:ext cx="398629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000" dirty="0" smtClean="0"/>
                <a:t>450</a:t>
              </a:r>
              <a:endParaRPr kumimoji="1" lang="zh-CN" altLang="en-US" sz="1000" dirty="0"/>
            </a:p>
          </p:txBody>
        </p:sp>
        <p:sp>
          <p:nvSpPr>
            <p:cNvPr id="301" name="文本框 300"/>
            <p:cNvSpPr txBox="1"/>
            <p:nvPr/>
          </p:nvSpPr>
          <p:spPr>
            <a:xfrm>
              <a:off x="3068382" y="3967595"/>
              <a:ext cx="398629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000" dirty="0" smtClean="0"/>
                <a:t>600</a:t>
              </a:r>
            </a:p>
          </p:txBody>
        </p:sp>
        <p:sp>
          <p:nvSpPr>
            <p:cNvPr id="302" name="文本框 301"/>
            <p:cNvSpPr txBox="1"/>
            <p:nvPr/>
          </p:nvSpPr>
          <p:spPr>
            <a:xfrm>
              <a:off x="2497752" y="3745161"/>
              <a:ext cx="398629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000" dirty="0" smtClean="0"/>
                <a:t>400</a:t>
              </a:r>
              <a:endParaRPr kumimoji="1" lang="zh-CN" altLang="en-US" sz="1000" dirty="0"/>
            </a:p>
          </p:txBody>
        </p:sp>
        <p:sp>
          <p:nvSpPr>
            <p:cNvPr id="303" name="文本框 302"/>
            <p:cNvSpPr txBox="1"/>
            <p:nvPr/>
          </p:nvSpPr>
          <p:spPr>
            <a:xfrm>
              <a:off x="1365093" y="3985443"/>
              <a:ext cx="398629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000" dirty="0" smtClean="0"/>
                <a:t>350</a:t>
              </a:r>
              <a:endParaRPr kumimoji="1" lang="zh-CN" altLang="en-US" sz="1000" dirty="0"/>
            </a:p>
          </p:txBody>
        </p:sp>
        <p:sp>
          <p:nvSpPr>
            <p:cNvPr id="304" name="文本框 303"/>
            <p:cNvSpPr txBox="1"/>
            <p:nvPr/>
          </p:nvSpPr>
          <p:spPr>
            <a:xfrm>
              <a:off x="1098433" y="3533713"/>
              <a:ext cx="398629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000" dirty="0" smtClean="0"/>
                <a:t>240</a:t>
              </a:r>
              <a:endParaRPr kumimoji="1" lang="zh-CN" altLang="en-US" sz="1000" dirty="0"/>
            </a:p>
          </p:txBody>
        </p:sp>
        <p:sp>
          <p:nvSpPr>
            <p:cNvPr id="305" name="文本框 304"/>
            <p:cNvSpPr txBox="1"/>
            <p:nvPr/>
          </p:nvSpPr>
          <p:spPr>
            <a:xfrm>
              <a:off x="5222874" y="3916402"/>
              <a:ext cx="398629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000" dirty="0" smtClean="0"/>
                <a:t>400</a:t>
              </a:r>
              <a:endParaRPr kumimoji="1" lang="zh-CN" altLang="en-US" sz="1000" dirty="0"/>
            </a:p>
          </p:txBody>
        </p:sp>
        <p:sp>
          <p:nvSpPr>
            <p:cNvPr id="306" name="文本框 305"/>
            <p:cNvSpPr txBox="1"/>
            <p:nvPr/>
          </p:nvSpPr>
          <p:spPr>
            <a:xfrm>
              <a:off x="7062388" y="3713163"/>
              <a:ext cx="398629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000" dirty="0" smtClean="0"/>
                <a:t>375</a:t>
              </a:r>
              <a:endParaRPr kumimoji="1" lang="zh-CN" altLang="en-US" sz="1000" dirty="0"/>
            </a:p>
          </p:txBody>
        </p:sp>
      </p:grpSp>
      <p:sp>
        <p:nvSpPr>
          <p:cNvPr id="308" name="幻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6577754" y="7927042"/>
            <a:ext cx="2133600" cy="486833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09" name="文本框 308"/>
          <p:cNvSpPr txBox="1"/>
          <p:nvPr/>
        </p:nvSpPr>
        <p:spPr>
          <a:xfrm>
            <a:off x="7548212" y="33179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 </a:t>
            </a:r>
            <a:endParaRPr kumimoji="1" lang="zh-CN" altLang="en-US" dirty="0"/>
          </a:p>
        </p:txBody>
      </p:sp>
      <p:sp>
        <p:nvSpPr>
          <p:cNvPr id="311" name="文本框 310"/>
          <p:cNvSpPr txBox="1"/>
          <p:nvPr/>
        </p:nvSpPr>
        <p:spPr>
          <a:xfrm>
            <a:off x="6746553" y="1511147"/>
            <a:ext cx="827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smtClean="0">
                <a:latin typeface="Times New Roman"/>
                <a:cs typeface="Times New Roman"/>
              </a:rPr>
              <a:t>MaxTol: 1</a:t>
            </a:r>
            <a:endParaRPr kumimoji="1" lang="zh-CN" altLang="en-US" sz="1200" dirty="0">
              <a:latin typeface="Times New Roman"/>
              <a:cs typeface="Times New Roman"/>
            </a:endParaRPr>
          </a:p>
        </p:txBody>
      </p:sp>
      <p:sp>
        <p:nvSpPr>
          <p:cNvPr id="312" name="文本框 311"/>
          <p:cNvSpPr txBox="1"/>
          <p:nvPr/>
        </p:nvSpPr>
        <p:spPr>
          <a:xfrm>
            <a:off x="6751548" y="2262987"/>
            <a:ext cx="1544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smtClean="0">
                <a:latin typeface="Times New Roman"/>
                <a:cs typeface="Times New Roman"/>
              </a:rPr>
              <a:t>MaxDisChange:500m</a:t>
            </a:r>
            <a:endParaRPr kumimoji="1" lang="zh-CN" altLang="en-US" sz="1200" dirty="0">
              <a:latin typeface="Times New Roman"/>
              <a:cs typeface="Times New Roman"/>
            </a:endParaRPr>
          </a:p>
        </p:txBody>
      </p:sp>
      <p:sp>
        <p:nvSpPr>
          <p:cNvPr id="313" name="文本框 312"/>
          <p:cNvSpPr txBox="1"/>
          <p:nvPr/>
        </p:nvSpPr>
        <p:spPr>
          <a:xfrm>
            <a:off x="6746553" y="1906831"/>
            <a:ext cx="13644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smtClean="0">
                <a:latin typeface="Times New Roman"/>
                <a:cs typeface="Times New Roman"/>
              </a:rPr>
              <a:t>MinDirChange:90</a:t>
            </a:r>
            <a:r>
              <a:rPr kumimoji="1" lang="en-US" altLang="zh-CN" sz="1200" baseline="30000" dirty="0">
                <a:latin typeface="Times New Roman"/>
                <a:cs typeface="Times New Roman"/>
              </a:rPr>
              <a:t>o</a:t>
            </a:r>
            <a:endParaRPr kumimoji="1" lang="zh-CN" altLang="en-US" sz="1200" dirty="0">
              <a:latin typeface="Times New Roman"/>
              <a:cs typeface="Times New Roman"/>
            </a:endParaRPr>
          </a:p>
        </p:txBody>
      </p:sp>
      <p:sp>
        <p:nvSpPr>
          <p:cNvPr id="314" name="文本框 313"/>
          <p:cNvSpPr txBox="1"/>
          <p:nvPr/>
        </p:nvSpPr>
        <p:spPr>
          <a:xfrm>
            <a:off x="6756277" y="2652509"/>
            <a:ext cx="1260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smtClean="0">
                <a:latin typeface="Times New Roman"/>
                <a:cs typeface="Times New Roman"/>
              </a:rPr>
              <a:t>MinTime:2 hours</a:t>
            </a:r>
            <a:endParaRPr kumimoji="1" lang="zh-CN" altLang="en-US" sz="1200" dirty="0">
              <a:latin typeface="Times New Roman"/>
              <a:cs typeface="Times New Roman"/>
            </a:endParaRPr>
          </a:p>
        </p:txBody>
      </p:sp>
      <p:sp>
        <p:nvSpPr>
          <p:cNvPr id="65" name="标题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CN" sz="4000" cap="none" dirty="0" smtClean="0">
                <a:latin typeface="Comic Sans MS"/>
                <a:cs typeface="Comic Sans MS"/>
              </a:rPr>
              <a:t>1.</a:t>
            </a:r>
            <a:r>
              <a:rPr kumimoji="1" lang="zh-CN" altLang="en-US" sz="4000" cap="none" dirty="0" smtClean="0">
                <a:latin typeface="Comic Sans MS"/>
                <a:cs typeface="Comic Sans MS"/>
              </a:rPr>
              <a:t> </a:t>
            </a:r>
            <a:r>
              <a:rPr kumimoji="1" lang="en-US" altLang="zh-CN" sz="4000" cap="none" dirty="0" smtClean="0">
                <a:latin typeface="Comic Sans MS"/>
                <a:cs typeface="Comic Sans MS"/>
              </a:rPr>
              <a:t>Stops Detection</a:t>
            </a:r>
            <a:r>
              <a:rPr kumimoji="1" lang="zh-CN" altLang="en-US" sz="4000" cap="none" dirty="0" smtClean="0">
                <a:latin typeface="Comic Sans MS"/>
                <a:cs typeface="Comic Sans MS"/>
              </a:rPr>
              <a:t> </a:t>
            </a:r>
            <a:r>
              <a:rPr kumimoji="1" lang="en-US" altLang="zh-CN" sz="4000" cap="none" dirty="0" smtClean="0">
                <a:latin typeface="Comic Sans MS"/>
                <a:cs typeface="Comic Sans MS"/>
              </a:rPr>
              <a:t>Example</a:t>
            </a:r>
            <a:endParaRPr kumimoji="1" lang="zh-CN" altLang="en-US" sz="4000" cap="none" dirty="0">
              <a:latin typeface="Comic Sans MS"/>
              <a:cs typeface="Comic Sans M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74289" y="60195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71" name="文本框 70"/>
          <p:cNvSpPr txBox="1"/>
          <p:nvPr/>
        </p:nvSpPr>
        <p:spPr>
          <a:xfrm>
            <a:off x="3206553" y="6123801"/>
            <a:ext cx="2574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smtClean="0">
                <a:latin typeface="Times New Roman"/>
                <a:cs typeface="Times New Roman"/>
              </a:rPr>
              <a:t>Result:  Stop cluster [P1,P2,P3,P4,</a:t>
            </a:r>
            <a:r>
              <a:rPr kumimoji="1" lang="en-US" altLang="zh-CN" sz="1200" dirty="0" smtClean="0">
                <a:latin typeface="Times New Roman"/>
                <a:cs typeface="Times New Roman"/>
              </a:rPr>
              <a:t>P5]</a:t>
            </a:r>
            <a:endParaRPr kumimoji="1" lang="zh-CN" altLang="en-US" sz="1200" dirty="0">
              <a:latin typeface="Times New Roman"/>
              <a:cs typeface="Times New Roman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45243" y="2999601"/>
            <a:ext cx="18717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err="1" smtClean="0">
                <a:latin typeface="Times New Roman"/>
                <a:cs typeface="Times New Roman"/>
              </a:rPr>
              <a:t>MaxTimeChange</a:t>
            </a:r>
            <a:r>
              <a:rPr kumimoji="1" lang="en-US" altLang="zh-CN" sz="1200" dirty="0" smtClean="0">
                <a:latin typeface="Times New Roman"/>
                <a:cs typeface="Times New Roman"/>
              </a:rPr>
              <a:t>: </a:t>
            </a:r>
            <a:r>
              <a:rPr kumimoji="1" lang="en-US" altLang="zh-CN" sz="1200" dirty="0" smtClean="0">
                <a:latin typeface="Times New Roman"/>
                <a:cs typeface="Times New Roman"/>
              </a:rPr>
              <a:t>24</a:t>
            </a:r>
            <a:r>
              <a:rPr kumimoji="1" lang="en-US" altLang="zh-CN" sz="1200" dirty="0" smtClean="0">
                <a:latin typeface="Times New Roman"/>
                <a:cs typeface="Times New Roman"/>
              </a:rPr>
              <a:t> </a:t>
            </a:r>
            <a:r>
              <a:rPr kumimoji="1" lang="en-US" altLang="zh-CN" sz="1200" dirty="0" smtClean="0">
                <a:latin typeface="Times New Roman"/>
                <a:cs typeface="Times New Roman"/>
              </a:rPr>
              <a:t>hours</a:t>
            </a:r>
            <a:endParaRPr kumimoji="1" lang="zh-CN" altLang="en-US"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614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" grpId="0"/>
      <p:bldP spid="294" grpId="0"/>
      <p:bldP spid="295" grpId="0"/>
      <p:bldP spid="296" grpId="0"/>
      <p:bldP spid="297" grpId="0"/>
      <p:bldP spid="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zh-CN" sz="4000" cap="none" dirty="0" smtClean="0"/>
              <a:t>2.</a:t>
            </a:r>
            <a:r>
              <a:rPr kumimoji="1" lang="zh-CN" altLang="en-US" sz="4000" cap="none" dirty="0" smtClean="0"/>
              <a:t> </a:t>
            </a:r>
            <a:r>
              <a:rPr kumimoji="1" lang="en-US" altLang="zh-CN" sz="4000" cap="none" dirty="0" smtClean="0"/>
              <a:t>Associate </a:t>
            </a:r>
            <a:r>
              <a:rPr kumimoji="1" lang="en-US" altLang="zh-CN" sz="4000" cap="none" dirty="0" smtClean="0"/>
              <a:t>Stops with POIs</a:t>
            </a:r>
            <a:endParaRPr kumimoji="1" lang="zh-CN" altLang="en-US" sz="4000" cap="none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kumimoji="1" lang="en-US" altLang="zh-CN" dirty="0" smtClean="0">
                <a:latin typeface="Times New Roman"/>
                <a:cs typeface="Times New Roman"/>
              </a:rPr>
              <a:t>Stops can be </a:t>
            </a:r>
            <a:r>
              <a:rPr kumimoji="1" lang="en-US" altLang="zh-CN" dirty="0">
                <a:latin typeface="Times New Roman"/>
                <a:cs typeface="Times New Roman"/>
              </a:rPr>
              <a:t>detected by </a:t>
            </a:r>
            <a:r>
              <a:rPr kumimoji="1" lang="en-US" altLang="zh-CN" dirty="0" smtClean="0">
                <a:latin typeface="Times New Roman"/>
                <a:cs typeface="Times New Roman"/>
              </a:rPr>
              <a:t>DDB-</a:t>
            </a:r>
            <a:r>
              <a:rPr kumimoji="1" lang="en-US" altLang="zh-CN" dirty="0" err="1" smtClean="0">
                <a:latin typeface="Times New Roman"/>
                <a:cs typeface="Times New Roman"/>
              </a:rPr>
              <a:t>SMoT</a:t>
            </a:r>
            <a:endParaRPr kumimoji="1" lang="en-US" altLang="zh-CN" dirty="0" smtClean="0">
              <a:latin typeface="Times New Roman"/>
              <a:cs typeface="Times New Roman"/>
            </a:endParaRPr>
          </a:p>
          <a:p>
            <a:r>
              <a:rPr kumimoji="1" lang="en-US" altLang="zh-CN" dirty="0" smtClean="0">
                <a:latin typeface="Times New Roman"/>
                <a:cs typeface="Times New Roman"/>
              </a:rPr>
              <a:t>Stop should be associated with POIs</a:t>
            </a:r>
          </a:p>
          <a:p>
            <a:pPr lvl="1"/>
            <a:r>
              <a:rPr kumimoji="1" lang="en-US" altLang="zh-CN" dirty="0" smtClean="0">
                <a:latin typeface="Times New Roman"/>
                <a:cs typeface="Times New Roman"/>
              </a:rPr>
              <a:t>POI(Lon, </a:t>
            </a:r>
            <a:r>
              <a:rPr kumimoji="1" lang="en-US" altLang="zh-CN" dirty="0" err="1" smtClean="0">
                <a:latin typeface="Times New Roman"/>
                <a:cs typeface="Times New Roman"/>
              </a:rPr>
              <a:t>Lat</a:t>
            </a:r>
            <a:r>
              <a:rPr kumimoji="1" lang="en-US" altLang="zh-CN" dirty="0" smtClean="0">
                <a:latin typeface="Times New Roman"/>
                <a:cs typeface="Times New Roman"/>
              </a:rPr>
              <a:t>, Category)</a:t>
            </a:r>
          </a:p>
          <a:p>
            <a:pPr lvl="1"/>
            <a:r>
              <a:rPr kumimoji="1" lang="en-US" altLang="zh-CN" dirty="0" smtClean="0">
                <a:latin typeface="Times New Roman"/>
                <a:cs typeface="Times New Roman"/>
              </a:rPr>
              <a:t>The Category above will map to an Activity, </a:t>
            </a:r>
            <a:r>
              <a:rPr kumimoji="1" lang="en-US" altLang="zh-CN" dirty="0" err="1" smtClean="0">
                <a:latin typeface="Times New Roman"/>
                <a:cs typeface="Times New Roman"/>
              </a:rPr>
              <a:t>eg</a:t>
            </a:r>
            <a:r>
              <a:rPr kumimoji="1" lang="en-US" altLang="zh-CN" dirty="0" smtClean="0">
                <a:latin typeface="Times New Roman"/>
                <a:cs typeface="Times New Roman"/>
              </a:rPr>
              <a:t>. </a:t>
            </a:r>
            <a:r>
              <a:rPr kumimoji="1" lang="en-US" altLang="zh-CN" dirty="0" err="1" smtClean="0">
                <a:latin typeface="Times New Roman"/>
                <a:cs typeface="Times New Roman"/>
              </a:rPr>
              <a:t>River</a:t>
            </a:r>
            <a:r>
              <a:rPr kumimoji="1" lang="en-US" altLang="zh-CN" dirty="0" err="1" smtClean="0">
                <a:latin typeface="Times New Roman"/>
                <a:cs typeface="Times New Roman"/>
                <a:sym typeface="Wingdings"/>
              </a:rPr>
              <a:t>Drinking</a:t>
            </a:r>
            <a:r>
              <a:rPr kumimoji="1" lang="en-US" altLang="zh-CN" dirty="0" smtClean="0">
                <a:latin typeface="Times New Roman"/>
                <a:cs typeface="Times New Roman"/>
              </a:rPr>
              <a:t>. (An Activity will have multiple Categories)</a:t>
            </a:r>
            <a:endParaRPr kumimoji="1" lang="en-US" altLang="zh-CN" dirty="0">
              <a:latin typeface="Times New Roman"/>
              <a:cs typeface="Times New Roman"/>
            </a:endParaRPr>
          </a:p>
          <a:p>
            <a:r>
              <a:rPr kumimoji="1" lang="en-US" altLang="zh-CN" dirty="0">
                <a:latin typeface="Times New Roman"/>
                <a:cs typeface="Times New Roman"/>
              </a:rPr>
              <a:t>Select POI that satisfies these two requirements</a:t>
            </a:r>
          </a:p>
          <a:p>
            <a:pPr lvl="1"/>
            <a:r>
              <a:rPr kumimoji="1" lang="en-US" altLang="zh-CN" dirty="0">
                <a:latin typeface="Times New Roman"/>
                <a:cs typeface="Times New Roman"/>
              </a:rPr>
              <a:t>If POI is reachable</a:t>
            </a:r>
          </a:p>
          <a:p>
            <a:pPr lvl="2"/>
            <a:r>
              <a:rPr kumimoji="1" lang="en-US" altLang="zh-CN" dirty="0">
                <a:latin typeface="Times New Roman"/>
                <a:cs typeface="Times New Roman"/>
              </a:rPr>
              <a:t>dis(POI, Stop) &lt; </a:t>
            </a:r>
            <a:r>
              <a:rPr kumimoji="1" lang="en-US" altLang="zh-CN" dirty="0" err="1" smtClean="0">
                <a:latin typeface="Times New Roman"/>
                <a:cs typeface="Times New Roman"/>
              </a:rPr>
              <a:t>MaxReachDistance</a:t>
            </a:r>
            <a:endParaRPr kumimoji="1" lang="en-US" altLang="zh-CN" dirty="0">
              <a:latin typeface="Times New Roman"/>
              <a:cs typeface="Times New Roman"/>
            </a:endParaRPr>
          </a:p>
          <a:p>
            <a:pPr lvl="1"/>
            <a:r>
              <a:rPr kumimoji="1" lang="en-US" altLang="zh-CN" dirty="0">
                <a:latin typeface="Times New Roman"/>
                <a:cs typeface="Times New Roman"/>
              </a:rPr>
              <a:t>If the </a:t>
            </a:r>
            <a:r>
              <a:rPr kumimoji="1" lang="en-US" altLang="zh-CN" dirty="0" smtClean="0">
                <a:latin typeface="Times New Roman"/>
                <a:cs typeface="Times New Roman"/>
              </a:rPr>
              <a:t>available time </a:t>
            </a:r>
            <a:r>
              <a:rPr kumimoji="1" lang="en-US" altLang="zh-CN" dirty="0">
                <a:latin typeface="Times New Roman"/>
                <a:cs typeface="Times New Roman"/>
              </a:rPr>
              <a:t>of POI intersects the stop time </a:t>
            </a:r>
            <a:r>
              <a:rPr kumimoji="1" lang="en-US" altLang="zh-CN" dirty="0" smtClean="0">
                <a:latin typeface="Times New Roman"/>
                <a:cs typeface="Times New Roman"/>
              </a:rPr>
              <a:t>duration</a:t>
            </a:r>
          </a:p>
          <a:p>
            <a:pPr lvl="2"/>
            <a:r>
              <a:rPr kumimoji="1" lang="en-US" altLang="zh-CN" dirty="0" smtClean="0">
                <a:latin typeface="Times New Roman"/>
                <a:cs typeface="Times New Roman"/>
              </a:rPr>
              <a:t>We don’t have this information yet</a:t>
            </a:r>
            <a:endParaRPr kumimoji="1" lang="en-US" altLang="zh-CN" dirty="0">
              <a:latin typeface="Times New Roman"/>
              <a:cs typeface="Times New Roman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A84A37A-AFC2-4A01-80A1-FC20F2C0D5B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81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zh-CN" sz="4000" cap="none" dirty="0" smtClean="0"/>
              <a:t>3.</a:t>
            </a:r>
            <a:r>
              <a:rPr kumimoji="1" lang="zh-CN" altLang="en-US" sz="4000" cap="none" dirty="0" smtClean="0"/>
              <a:t> </a:t>
            </a:r>
            <a:r>
              <a:rPr kumimoji="1" lang="en-US" altLang="zh-CN" sz="4000" cap="none" dirty="0" smtClean="0"/>
              <a:t>Infer </a:t>
            </a:r>
            <a:r>
              <a:rPr kumimoji="1" lang="en-US" altLang="zh-CN" sz="4000" cap="none" dirty="0" smtClean="0"/>
              <a:t>Activity from </a:t>
            </a:r>
            <a:r>
              <a:rPr kumimoji="1" lang="en-US" altLang="zh-CN" sz="4000" cap="none" dirty="0" smtClean="0"/>
              <a:t>POIs</a:t>
            </a:r>
            <a:endParaRPr kumimoji="1" lang="zh-CN" altLang="en-US" sz="4000" cap="none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kumimoji="1" lang="en-US" altLang="zh-CN" dirty="0">
                <a:latin typeface="Times New Roman"/>
                <a:cs typeface="Times New Roman"/>
              </a:rPr>
              <a:t>Use </a:t>
            </a:r>
            <a:r>
              <a:rPr kumimoji="1" lang="en-US" altLang="zh-CN" dirty="0" smtClean="0">
                <a:latin typeface="Times New Roman"/>
                <a:cs typeface="Times New Roman"/>
              </a:rPr>
              <a:t>probability </a:t>
            </a:r>
            <a:r>
              <a:rPr kumimoji="1" lang="en-US" altLang="zh-CN" dirty="0">
                <a:latin typeface="Times New Roman"/>
                <a:cs typeface="Times New Roman"/>
              </a:rPr>
              <a:t>m</a:t>
            </a:r>
            <a:r>
              <a:rPr kumimoji="1" lang="en-US" altLang="zh-CN" dirty="0" smtClean="0">
                <a:latin typeface="Times New Roman"/>
                <a:cs typeface="Times New Roman"/>
              </a:rPr>
              <a:t>odel</a:t>
            </a:r>
            <a:r>
              <a:rPr kumimoji="1" lang="en-US" altLang="zh-CN" dirty="0">
                <a:latin typeface="Times New Roman"/>
                <a:cs typeface="Times New Roman"/>
              </a:rPr>
              <a:t>(derived from </a:t>
            </a:r>
            <a:r>
              <a:rPr kumimoji="1" lang="en-US" altLang="zh-CN" dirty="0" smtClean="0">
                <a:latin typeface="Times New Roman"/>
                <a:cs typeface="Times New Roman"/>
              </a:rPr>
              <a:t>Inverse-square Law) </a:t>
            </a:r>
            <a:r>
              <a:rPr kumimoji="1" lang="en-US" altLang="zh-CN" dirty="0">
                <a:latin typeface="Times New Roman"/>
                <a:cs typeface="Times New Roman"/>
              </a:rPr>
              <a:t>to determine the probability(P) of an activity(act) for a stop(s)</a:t>
            </a:r>
            <a:r>
              <a:rPr kumimoji="1" lang="en-US" altLang="zh-CN" dirty="0" smtClean="0">
                <a:latin typeface="Times New Roman"/>
                <a:cs typeface="Times New Roman"/>
              </a:rPr>
              <a:t>:</a:t>
            </a:r>
          </a:p>
          <a:p>
            <a:pPr lvl="1"/>
            <a:r>
              <a:rPr kumimoji="1" lang="en-US" altLang="zh-CN" dirty="0" smtClean="0">
                <a:latin typeface="Times New Roman"/>
                <a:cs typeface="Times New Roman"/>
              </a:rPr>
              <a:t>Inverse-square Law: mass1</a:t>
            </a:r>
            <a:r>
              <a:rPr kumimoji="1" lang="en-US" altLang="zh-CN" dirty="0">
                <a:latin typeface="Times New Roman"/>
                <a:cs typeface="Times New Roman"/>
              </a:rPr>
              <a:t>*mass2/(distance</a:t>
            </a:r>
            <a:r>
              <a:rPr kumimoji="1" lang="en-US" altLang="zh-CN" baseline="30000" dirty="0">
                <a:latin typeface="Times New Roman"/>
                <a:cs typeface="Times New Roman"/>
              </a:rPr>
              <a:t>2</a:t>
            </a:r>
            <a:r>
              <a:rPr kumimoji="1" lang="en-US" altLang="zh-CN" dirty="0">
                <a:latin typeface="Times New Roman"/>
                <a:cs typeface="Times New Roman"/>
              </a:rPr>
              <a:t>)</a:t>
            </a:r>
          </a:p>
          <a:p>
            <a:pPr lvl="1"/>
            <a:r>
              <a:rPr kumimoji="1" lang="en-US" altLang="zh-CN" dirty="0">
                <a:latin typeface="Times New Roman"/>
                <a:cs typeface="Times New Roman"/>
              </a:rPr>
              <a:t>(mass1 will always be 1, mass2 will be the</a:t>
            </a:r>
            <a:r>
              <a:rPr kumimoji="1" lang="zh-CN" altLang="en-US" dirty="0">
                <a:latin typeface="Times New Roman"/>
                <a:cs typeface="Times New Roman"/>
              </a:rPr>
              <a:t> </a:t>
            </a:r>
            <a:r>
              <a:rPr kumimoji="1" lang="en-US" altLang="zh-CN" dirty="0">
                <a:latin typeface="Times New Roman"/>
                <a:cs typeface="Times New Roman"/>
              </a:rPr>
              <a:t>number of </a:t>
            </a:r>
            <a:r>
              <a:rPr kumimoji="1" lang="en-US" altLang="zh-CN" dirty="0" smtClean="0">
                <a:latin typeface="Times New Roman"/>
                <a:cs typeface="Times New Roman"/>
              </a:rPr>
              <a:t>POIs from selected POIs </a:t>
            </a:r>
            <a:r>
              <a:rPr kumimoji="1" lang="en-US" altLang="zh-CN" dirty="0">
                <a:latin typeface="Times New Roman"/>
                <a:cs typeface="Times New Roman"/>
              </a:rPr>
              <a:t>related to the same activity)</a:t>
            </a:r>
          </a:p>
          <a:p>
            <a:endParaRPr kumimoji="1" lang="en-US" altLang="zh-CN" sz="2000" dirty="0">
              <a:latin typeface="Times New Roman"/>
              <a:cs typeface="Times New Roman"/>
            </a:endParaRPr>
          </a:p>
          <a:p>
            <a:endParaRPr kumimoji="1" lang="en-US" altLang="zh-CN" sz="20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kumimoji="1" lang="en-US" altLang="zh-CN" sz="2000" dirty="0">
              <a:latin typeface="Times New Roman"/>
              <a:cs typeface="Times New Roman"/>
            </a:endParaRPr>
          </a:p>
          <a:p>
            <a:endParaRPr kumimoji="1" lang="en-US" altLang="zh-CN" sz="2000" dirty="0" smtClean="0">
              <a:latin typeface="Times New Roman"/>
              <a:cs typeface="Times New Roman"/>
            </a:endParaRPr>
          </a:p>
          <a:p>
            <a:r>
              <a:rPr kumimoji="1" lang="en-US" altLang="zh-CN" sz="2000" dirty="0" smtClean="0">
                <a:latin typeface="Times New Roman"/>
                <a:cs typeface="Times New Roman"/>
              </a:rPr>
              <a:t>Choose </a:t>
            </a:r>
            <a:r>
              <a:rPr kumimoji="1" lang="en-US" altLang="zh-CN" sz="2000" dirty="0">
                <a:latin typeface="Times New Roman"/>
                <a:cs typeface="Times New Roman"/>
              </a:rPr>
              <a:t>the Max(P(</a:t>
            </a:r>
            <a:r>
              <a:rPr kumimoji="1" lang="en-US" altLang="zh-CN" sz="2000" dirty="0" err="1">
                <a:latin typeface="Times New Roman"/>
                <a:cs typeface="Times New Roman"/>
              </a:rPr>
              <a:t>s,act</a:t>
            </a:r>
            <a:r>
              <a:rPr kumimoji="1" lang="en-US" altLang="zh-CN" sz="2000" dirty="0">
                <a:latin typeface="Times New Roman"/>
                <a:cs typeface="Times New Roman"/>
              </a:rPr>
              <a:t>)) to infer the </a:t>
            </a:r>
            <a:r>
              <a:rPr kumimoji="1" lang="en-US" altLang="zh-CN" sz="2000" dirty="0" smtClean="0">
                <a:latin typeface="Times New Roman"/>
                <a:cs typeface="Times New Roman"/>
              </a:rPr>
              <a:t>activity</a:t>
            </a:r>
            <a:endParaRPr kumimoji="1" lang="en-US" altLang="zh-CN" sz="2000" dirty="0">
              <a:latin typeface="Times New Roman"/>
              <a:cs typeface="Times New Roman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A84A37A-AFC2-4A01-80A1-FC20F2C0D5B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3DEC4"/>
              </a:clrFrom>
              <a:clrTo>
                <a:srgbClr val="F3DEC4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11" b="100000" l="0" r="100000">
                        <a14:backgroundMark x1="22420" y1="32222" x2="22420" y2="32222"/>
                      </a14:backgroundRemoval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0361" y="3550437"/>
            <a:ext cx="6501192" cy="109776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61827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zh-CN" sz="4000" cap="none" dirty="0" smtClean="0">
                <a:latin typeface="Comic Sans MS"/>
                <a:cs typeface="Comic Sans MS"/>
              </a:rPr>
              <a:t>3.</a:t>
            </a:r>
            <a:r>
              <a:rPr kumimoji="1" lang="zh-CN" altLang="en-US" sz="4000" cap="none" dirty="0" smtClean="0">
                <a:latin typeface="Comic Sans MS"/>
                <a:cs typeface="Comic Sans MS"/>
              </a:rPr>
              <a:t> </a:t>
            </a:r>
            <a:r>
              <a:rPr kumimoji="1" lang="en-US" altLang="zh-CN" sz="4000" cap="none" dirty="0" smtClean="0">
                <a:latin typeface="Comic Sans MS"/>
                <a:cs typeface="Comic Sans MS"/>
              </a:rPr>
              <a:t>Infer </a:t>
            </a:r>
            <a:r>
              <a:rPr kumimoji="1" lang="en-US" altLang="zh-CN" sz="4000" cap="none" dirty="0">
                <a:latin typeface="Comic Sans MS"/>
                <a:cs typeface="Comic Sans MS"/>
              </a:rPr>
              <a:t>Activity from </a:t>
            </a:r>
            <a:r>
              <a:rPr kumimoji="1" lang="en-US" altLang="zh-CN" sz="4000" cap="none" dirty="0" smtClean="0">
                <a:latin typeface="Comic Sans MS"/>
                <a:cs typeface="Comic Sans MS"/>
              </a:rPr>
              <a:t>POIs</a:t>
            </a:r>
            <a:endParaRPr kumimoji="1" lang="zh-CN" altLang="en-US" sz="4000" cap="none" dirty="0">
              <a:latin typeface="Comic Sans MS"/>
              <a:cs typeface="Comic Sans MS"/>
            </a:endParaRPr>
          </a:p>
        </p:txBody>
      </p:sp>
      <p:sp>
        <p:nvSpPr>
          <p:cNvPr id="53" name="幻灯片编号占位符 5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A84A37A-AFC2-4A01-80A1-FC20F2C0D5B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椭圆 2"/>
          <p:cNvSpPr/>
          <p:nvPr/>
        </p:nvSpPr>
        <p:spPr>
          <a:xfrm>
            <a:off x="2502223" y="3400325"/>
            <a:ext cx="71218" cy="856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398691" y="2473972"/>
            <a:ext cx="71218" cy="85675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731444" y="2955079"/>
            <a:ext cx="71218" cy="85675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408224" y="4500997"/>
            <a:ext cx="71218" cy="85675"/>
          </a:xfrm>
          <a:prstGeom prst="ellipse">
            <a:avLst/>
          </a:prstGeom>
          <a:ln>
            <a:solidFill>
              <a:srgbClr val="86090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990362" y="3618467"/>
            <a:ext cx="71218" cy="85675"/>
          </a:xfrm>
          <a:prstGeom prst="ellipse">
            <a:avLst/>
          </a:prstGeom>
          <a:ln>
            <a:solidFill>
              <a:srgbClr val="860908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946408" y="2431133"/>
            <a:ext cx="71218" cy="85675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591938" y="4420029"/>
            <a:ext cx="71218" cy="85675"/>
          </a:xfrm>
          <a:prstGeom prst="ellipse">
            <a:avLst/>
          </a:prstGeom>
          <a:ln>
            <a:solidFill>
              <a:srgbClr val="860908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252730" y="3362222"/>
            <a:ext cx="287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b="1" dirty="0" smtClean="0"/>
              <a:t>S</a:t>
            </a:r>
            <a:endParaRPr kumimoji="1" lang="zh-CN" altLang="en-US" sz="1200" b="1" dirty="0"/>
          </a:p>
        </p:txBody>
      </p:sp>
      <p:sp>
        <p:nvSpPr>
          <p:cNvPr id="26" name="文本框 25"/>
          <p:cNvSpPr txBox="1"/>
          <p:nvPr/>
        </p:nvSpPr>
        <p:spPr>
          <a:xfrm>
            <a:off x="1654975" y="2173106"/>
            <a:ext cx="5068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b="1" dirty="0" smtClean="0"/>
              <a:t>POI</a:t>
            </a:r>
            <a:r>
              <a:rPr kumimoji="1" lang="en-US" altLang="zh-CN" sz="1200" b="1" baseline="-25000" dirty="0" smtClean="0"/>
              <a:t>1</a:t>
            </a:r>
            <a:endParaRPr kumimoji="1" lang="zh-CN" altLang="en-US" sz="1200" b="1" dirty="0"/>
          </a:p>
        </p:txBody>
      </p:sp>
      <p:sp>
        <p:nvSpPr>
          <p:cNvPr id="27" name="文本框 26"/>
          <p:cNvSpPr txBox="1"/>
          <p:nvPr/>
        </p:nvSpPr>
        <p:spPr>
          <a:xfrm>
            <a:off x="4020815" y="3565642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b="1" dirty="0" smtClean="0"/>
              <a:t>POI</a:t>
            </a:r>
            <a:r>
              <a:rPr kumimoji="1" lang="en-US" altLang="zh-CN" sz="1200" b="1" baseline="-25000" dirty="0"/>
              <a:t>4</a:t>
            </a:r>
            <a:endParaRPr kumimoji="1" lang="zh-CN" altLang="en-US" sz="1200" b="1" dirty="0"/>
          </a:p>
        </p:txBody>
      </p:sp>
      <p:sp>
        <p:nvSpPr>
          <p:cNvPr id="28" name="文本框 27"/>
          <p:cNvSpPr txBox="1"/>
          <p:nvPr/>
        </p:nvSpPr>
        <p:spPr>
          <a:xfrm>
            <a:off x="4753780" y="2763755"/>
            <a:ext cx="5068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b="1" dirty="0" smtClean="0"/>
              <a:t>POI</a:t>
            </a:r>
            <a:r>
              <a:rPr kumimoji="1" lang="en-US" altLang="zh-CN" sz="1200" b="1" baseline="-25000" dirty="0"/>
              <a:t>3</a:t>
            </a:r>
            <a:endParaRPr kumimoji="1" lang="zh-CN" altLang="en-US" sz="1200" b="1" dirty="0"/>
          </a:p>
        </p:txBody>
      </p:sp>
      <p:sp>
        <p:nvSpPr>
          <p:cNvPr id="29" name="文本框 28"/>
          <p:cNvSpPr txBox="1"/>
          <p:nvPr/>
        </p:nvSpPr>
        <p:spPr>
          <a:xfrm>
            <a:off x="3363900" y="2226855"/>
            <a:ext cx="5068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b="1" dirty="0" smtClean="0"/>
              <a:t>POI</a:t>
            </a:r>
            <a:r>
              <a:rPr kumimoji="1" lang="en-US" altLang="zh-CN" sz="1200" b="1" baseline="-25000" dirty="0"/>
              <a:t>2</a:t>
            </a:r>
            <a:endParaRPr kumimoji="1" lang="zh-CN" altLang="en-US" sz="1200" b="1" dirty="0"/>
          </a:p>
        </p:txBody>
      </p:sp>
      <p:sp>
        <p:nvSpPr>
          <p:cNvPr id="30" name="文本框 29"/>
          <p:cNvSpPr txBox="1"/>
          <p:nvPr/>
        </p:nvSpPr>
        <p:spPr>
          <a:xfrm>
            <a:off x="2414382" y="4490763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b="1" dirty="0" smtClean="0"/>
              <a:t>POI</a:t>
            </a:r>
            <a:r>
              <a:rPr kumimoji="1" lang="en-US" altLang="zh-CN" sz="1200" b="1" baseline="-25000" dirty="0"/>
              <a:t>6</a:t>
            </a:r>
            <a:endParaRPr kumimoji="1" lang="zh-CN" altLang="en-US" sz="1200" b="1" dirty="0"/>
          </a:p>
        </p:txBody>
      </p:sp>
      <p:sp>
        <p:nvSpPr>
          <p:cNvPr id="31" name="文本框 30"/>
          <p:cNvSpPr txBox="1"/>
          <p:nvPr/>
        </p:nvSpPr>
        <p:spPr>
          <a:xfrm>
            <a:off x="3345585" y="4541850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b="1" dirty="0" smtClean="0"/>
              <a:t>POI</a:t>
            </a:r>
            <a:r>
              <a:rPr kumimoji="1" lang="en-US" altLang="zh-CN" sz="1200" b="1" baseline="-25000" dirty="0"/>
              <a:t>5</a:t>
            </a:r>
            <a:endParaRPr kumimoji="1" lang="zh-CN" altLang="en-US" sz="1200" b="1" dirty="0"/>
          </a:p>
        </p:txBody>
      </p:sp>
      <p:grpSp>
        <p:nvGrpSpPr>
          <p:cNvPr id="46" name="组 45"/>
          <p:cNvGrpSpPr/>
          <p:nvPr/>
        </p:nvGrpSpPr>
        <p:grpSpPr>
          <a:xfrm>
            <a:off x="1972231" y="2473971"/>
            <a:ext cx="2769645" cy="2039573"/>
            <a:chOff x="1972229" y="2473971"/>
            <a:chExt cx="2769645" cy="2039573"/>
          </a:xfrm>
        </p:grpSpPr>
        <p:cxnSp>
          <p:nvCxnSpPr>
            <p:cNvPr id="13" name="直线箭头连接符 12"/>
            <p:cNvCxnSpPr>
              <a:stCxn id="8" idx="6"/>
              <a:endCxn id="3" idx="1"/>
            </p:cNvCxnSpPr>
            <p:nvPr/>
          </p:nvCxnSpPr>
          <p:spPr>
            <a:xfrm>
              <a:off x="2017626" y="2473971"/>
              <a:ext cx="495027" cy="9389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箭头连接符 15"/>
            <p:cNvCxnSpPr>
              <a:endCxn id="3" idx="6"/>
            </p:cNvCxnSpPr>
            <p:nvPr/>
          </p:nvCxnSpPr>
          <p:spPr>
            <a:xfrm flipH="1" flipV="1">
              <a:off x="2573441" y="3443162"/>
              <a:ext cx="33439" cy="100501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箭头连接符 17"/>
            <p:cNvCxnSpPr>
              <a:stCxn id="4" idx="2"/>
            </p:cNvCxnSpPr>
            <p:nvPr/>
          </p:nvCxnSpPr>
          <p:spPr>
            <a:xfrm flipH="1">
              <a:off x="2573441" y="2516809"/>
              <a:ext cx="825250" cy="92635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线箭头连接符 19"/>
            <p:cNvCxnSpPr>
              <a:stCxn id="5" idx="3"/>
              <a:endCxn id="3" idx="5"/>
            </p:cNvCxnSpPr>
            <p:nvPr/>
          </p:nvCxnSpPr>
          <p:spPr>
            <a:xfrm flipH="1">
              <a:off x="2563011" y="3028206"/>
              <a:ext cx="2178863" cy="44524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箭头连接符 21"/>
            <p:cNvCxnSpPr>
              <a:stCxn id="7" idx="2"/>
            </p:cNvCxnSpPr>
            <p:nvPr/>
          </p:nvCxnSpPr>
          <p:spPr>
            <a:xfrm flipH="1" flipV="1">
              <a:off x="2606880" y="3486000"/>
              <a:ext cx="1383482" cy="17530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线箭头连接符 23"/>
            <p:cNvCxnSpPr>
              <a:stCxn id="6" idx="1"/>
            </p:cNvCxnSpPr>
            <p:nvPr/>
          </p:nvCxnSpPr>
          <p:spPr>
            <a:xfrm flipH="1" flipV="1">
              <a:off x="2606880" y="3485999"/>
              <a:ext cx="811774" cy="102754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>
              <a:off x="1972229" y="2853766"/>
              <a:ext cx="3273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000" dirty="0" smtClean="0"/>
                <a:t>60</a:t>
              </a:r>
              <a:endParaRPr kumimoji="1" lang="zh-CN" altLang="en-US" sz="1000" dirty="0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200495" y="3618531"/>
              <a:ext cx="3273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000" dirty="0" smtClean="0"/>
                <a:t>75</a:t>
              </a:r>
              <a:endParaRPr kumimoji="1" lang="zh-CN" altLang="en-US" sz="1000" dirty="0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518219" y="3006166"/>
              <a:ext cx="38911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000" dirty="0" smtClean="0"/>
                <a:t>110</a:t>
              </a:r>
              <a:endParaRPr kumimoji="1" lang="zh-CN" altLang="en-US" sz="1000" dirty="0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2682978" y="2781986"/>
              <a:ext cx="3273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000" dirty="0"/>
                <a:t>7</a:t>
              </a:r>
              <a:r>
                <a:rPr kumimoji="1" lang="en-US" altLang="zh-CN" sz="1000" dirty="0" smtClean="0"/>
                <a:t>0</a:t>
              </a:r>
              <a:endParaRPr kumimoji="1" lang="zh-CN" altLang="en-US" sz="1000" dirty="0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2327832" y="3926536"/>
              <a:ext cx="3273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000" dirty="0"/>
                <a:t>5</a:t>
              </a:r>
              <a:r>
                <a:rPr kumimoji="1" lang="en-US" altLang="zh-CN" sz="1000" dirty="0" smtClean="0"/>
                <a:t>0</a:t>
              </a:r>
              <a:endParaRPr kumimoji="1" lang="zh-CN" altLang="en-US" sz="1000" dirty="0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2749170" y="3929525"/>
              <a:ext cx="3273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000" dirty="0" smtClean="0"/>
                <a:t>75</a:t>
              </a:r>
              <a:endParaRPr kumimoji="1" lang="zh-CN" altLang="en-US" sz="1000" dirty="0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5782236" y="2928471"/>
            <a:ext cx="2430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latin typeface="Times New Roman"/>
                <a:cs typeface="Times New Roman"/>
              </a:rPr>
              <a:t>Act</a:t>
            </a:r>
            <a:r>
              <a:rPr kumimoji="1" lang="en-US" altLang="zh-CN" sz="1600" baseline="-25000" dirty="0" smtClean="0">
                <a:latin typeface="Times New Roman"/>
                <a:cs typeface="Times New Roman"/>
              </a:rPr>
              <a:t>1</a:t>
            </a:r>
            <a:r>
              <a:rPr kumimoji="1" lang="en-US" altLang="zh-CN" sz="1600" dirty="0" smtClean="0">
                <a:latin typeface="Times New Roman"/>
                <a:cs typeface="Times New Roman"/>
              </a:rPr>
              <a:t>: POI</a:t>
            </a:r>
            <a:r>
              <a:rPr kumimoji="1" lang="en-US" altLang="zh-CN" sz="1600" baseline="-25000" dirty="0" smtClean="0">
                <a:latin typeface="Times New Roman"/>
                <a:cs typeface="Times New Roman"/>
              </a:rPr>
              <a:t>1</a:t>
            </a:r>
            <a:r>
              <a:rPr kumimoji="1" lang="en-US" altLang="zh-CN" sz="1600" dirty="0" smtClean="0">
                <a:latin typeface="Times New Roman"/>
                <a:cs typeface="Times New Roman"/>
              </a:rPr>
              <a:t>,</a:t>
            </a:r>
            <a:r>
              <a:rPr kumimoji="1" lang="en-US" altLang="zh-CN" sz="1600" dirty="0">
                <a:latin typeface="Times New Roman"/>
                <a:cs typeface="Times New Roman"/>
              </a:rPr>
              <a:t> </a:t>
            </a:r>
            <a:r>
              <a:rPr kumimoji="1" lang="en-US" altLang="zh-CN" sz="1600" dirty="0" smtClean="0">
                <a:latin typeface="Times New Roman"/>
                <a:cs typeface="Times New Roman"/>
              </a:rPr>
              <a:t>POI</a:t>
            </a:r>
            <a:r>
              <a:rPr kumimoji="1" lang="en-US" altLang="zh-CN" sz="1600" baseline="-25000" dirty="0" smtClean="0">
                <a:latin typeface="Times New Roman"/>
                <a:cs typeface="Times New Roman"/>
              </a:rPr>
              <a:t>2</a:t>
            </a:r>
            <a:r>
              <a:rPr kumimoji="1" lang="en-US" altLang="zh-CN" sz="1600" dirty="0" smtClean="0">
                <a:latin typeface="Times New Roman"/>
                <a:cs typeface="Times New Roman"/>
              </a:rPr>
              <a:t>, POI</a:t>
            </a:r>
            <a:r>
              <a:rPr kumimoji="1" lang="en-US" altLang="zh-CN" sz="1600" baseline="-25000" dirty="0" smtClean="0">
                <a:latin typeface="Times New Roman"/>
                <a:cs typeface="Times New Roman"/>
              </a:rPr>
              <a:t>3</a:t>
            </a:r>
            <a:endParaRPr kumimoji="1" lang="zh-CN" altLang="en-US" sz="1600" dirty="0">
              <a:latin typeface="Times New Roman"/>
              <a:cs typeface="Times New Roman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785226" y="3275104"/>
            <a:ext cx="2430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latin typeface="Times New Roman"/>
                <a:cs typeface="Times New Roman"/>
              </a:rPr>
              <a:t>Act</a:t>
            </a:r>
            <a:r>
              <a:rPr kumimoji="1" lang="en-US" altLang="zh-CN" sz="1600" baseline="-25000" dirty="0">
                <a:latin typeface="Times New Roman"/>
                <a:cs typeface="Times New Roman"/>
              </a:rPr>
              <a:t>2</a:t>
            </a:r>
            <a:r>
              <a:rPr kumimoji="1" lang="en-US" altLang="zh-CN" sz="1600" dirty="0" smtClean="0">
                <a:latin typeface="Times New Roman"/>
                <a:cs typeface="Times New Roman"/>
              </a:rPr>
              <a:t>: POI</a:t>
            </a:r>
            <a:r>
              <a:rPr kumimoji="1" lang="en-US" altLang="zh-CN" sz="1600" baseline="-25000" dirty="0">
                <a:latin typeface="Times New Roman"/>
                <a:cs typeface="Times New Roman"/>
              </a:rPr>
              <a:t>4</a:t>
            </a:r>
            <a:r>
              <a:rPr kumimoji="1" lang="en-US" altLang="zh-CN" sz="1600" dirty="0" smtClean="0">
                <a:latin typeface="Times New Roman"/>
                <a:cs typeface="Times New Roman"/>
              </a:rPr>
              <a:t>, POI</a:t>
            </a:r>
            <a:r>
              <a:rPr kumimoji="1" lang="en-US" altLang="zh-CN" sz="1600" baseline="-25000" dirty="0" smtClean="0">
                <a:latin typeface="Times New Roman"/>
                <a:cs typeface="Times New Roman"/>
              </a:rPr>
              <a:t>6</a:t>
            </a:r>
            <a:endParaRPr kumimoji="1" lang="zh-CN" altLang="en-US" sz="1600" dirty="0">
              <a:latin typeface="Times New Roman"/>
              <a:cs typeface="Times New Roman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5788216" y="3636678"/>
            <a:ext cx="2430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latin typeface="Times New Roman"/>
                <a:cs typeface="Times New Roman"/>
              </a:rPr>
              <a:t>Act</a:t>
            </a:r>
            <a:r>
              <a:rPr kumimoji="1" lang="en-US" altLang="zh-CN" sz="1600" baseline="-25000" dirty="0">
                <a:latin typeface="Times New Roman"/>
                <a:cs typeface="Times New Roman"/>
              </a:rPr>
              <a:t>3</a:t>
            </a:r>
            <a:r>
              <a:rPr kumimoji="1" lang="en-US" altLang="zh-CN" sz="1600" dirty="0" smtClean="0">
                <a:latin typeface="Times New Roman"/>
                <a:cs typeface="Times New Roman"/>
              </a:rPr>
              <a:t>: POI</a:t>
            </a:r>
            <a:r>
              <a:rPr kumimoji="1" lang="en-US" altLang="zh-CN" sz="1600" baseline="-25000" dirty="0">
                <a:latin typeface="Times New Roman"/>
                <a:cs typeface="Times New Roman"/>
              </a:rPr>
              <a:t>5</a:t>
            </a:r>
            <a:endParaRPr kumimoji="1" lang="zh-CN" altLang="en-US" sz="1600" dirty="0">
              <a:latin typeface="Times New Roman"/>
              <a:cs typeface="Times New Roman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643529" y="5199530"/>
            <a:ext cx="299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latin typeface="Times New Roman"/>
                <a:cs typeface="Times New Roman"/>
              </a:rPr>
              <a:t>P(S,Act</a:t>
            </a:r>
            <a:r>
              <a:rPr kumimoji="1" lang="en-US" altLang="zh-CN" baseline="-25000" dirty="0" smtClean="0">
                <a:latin typeface="Times New Roman"/>
                <a:cs typeface="Times New Roman"/>
              </a:rPr>
              <a:t>1</a:t>
            </a:r>
            <a:r>
              <a:rPr kumimoji="1" lang="en-US" altLang="zh-CN" dirty="0" smtClean="0">
                <a:latin typeface="Times New Roman"/>
                <a:cs typeface="Times New Roman"/>
              </a:rPr>
              <a:t>) = 1×3/60</a:t>
            </a:r>
            <a:r>
              <a:rPr kumimoji="1" lang="en-US" altLang="zh-CN" baseline="30000" dirty="0" smtClean="0">
                <a:latin typeface="Times New Roman"/>
                <a:cs typeface="Times New Roman"/>
              </a:rPr>
              <a:t>2</a:t>
            </a:r>
            <a:r>
              <a:rPr kumimoji="1" lang="en-US" altLang="zh-CN" dirty="0">
                <a:latin typeface="Times New Roman"/>
                <a:cs typeface="Times New Roman"/>
              </a:rPr>
              <a:t>×Φ </a:t>
            </a:r>
            <a:r>
              <a:rPr kumimoji="1" lang="en-US" altLang="zh-CN" dirty="0" smtClean="0">
                <a:latin typeface="Times New Roman"/>
                <a:cs typeface="Times New Roman"/>
              </a:rPr>
              <a:t>= 0.36</a:t>
            </a:r>
            <a:endParaRPr kumimoji="1" lang="zh-CN" altLang="en-US" dirty="0">
              <a:latin typeface="Times New Roman"/>
              <a:cs typeface="Times New Roman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643530" y="5634604"/>
            <a:ext cx="299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latin typeface="Times New Roman"/>
                <a:cs typeface="Times New Roman"/>
              </a:rPr>
              <a:t>P(S,Act</a:t>
            </a:r>
            <a:r>
              <a:rPr kumimoji="1" lang="en-US" altLang="zh-CN" baseline="-25000" dirty="0" smtClean="0">
                <a:latin typeface="Times New Roman"/>
                <a:cs typeface="Times New Roman"/>
              </a:rPr>
              <a:t>2</a:t>
            </a:r>
            <a:r>
              <a:rPr kumimoji="1" lang="en-US" altLang="zh-CN" dirty="0" smtClean="0">
                <a:latin typeface="Times New Roman"/>
                <a:cs typeface="Times New Roman"/>
              </a:rPr>
              <a:t>) = </a:t>
            </a:r>
            <a:r>
              <a:rPr kumimoji="1" lang="en-US" altLang="zh-CN" dirty="0">
                <a:latin typeface="Times New Roman"/>
                <a:cs typeface="Times New Roman"/>
              </a:rPr>
              <a:t>1×2</a:t>
            </a:r>
            <a:r>
              <a:rPr kumimoji="1" lang="en-US" altLang="zh-CN" dirty="0" smtClean="0">
                <a:latin typeface="Times New Roman"/>
                <a:cs typeface="Times New Roman"/>
              </a:rPr>
              <a:t>/50</a:t>
            </a:r>
            <a:r>
              <a:rPr kumimoji="1" lang="en-US" altLang="zh-CN" baseline="30000" dirty="0" smtClean="0">
                <a:latin typeface="Times New Roman"/>
                <a:cs typeface="Times New Roman"/>
              </a:rPr>
              <a:t>2</a:t>
            </a:r>
            <a:r>
              <a:rPr kumimoji="1" lang="en-US" altLang="zh-CN" dirty="0">
                <a:latin typeface="Times New Roman"/>
                <a:cs typeface="Times New Roman"/>
              </a:rPr>
              <a:t>×</a:t>
            </a:r>
            <a:r>
              <a:rPr kumimoji="1" lang="en-US" altLang="zh-CN" dirty="0" smtClean="0">
                <a:latin typeface="Times New Roman"/>
                <a:cs typeface="Times New Roman"/>
              </a:rPr>
              <a:t>Φ = 0.52</a:t>
            </a:r>
            <a:endParaRPr kumimoji="1" lang="zh-CN" altLang="en-US" dirty="0">
              <a:latin typeface="Times New Roman"/>
              <a:cs typeface="Times New Roman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659294" y="6072097"/>
            <a:ext cx="299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latin typeface="Times New Roman"/>
                <a:cs typeface="Times New Roman"/>
              </a:rPr>
              <a:t>P(S,Act</a:t>
            </a:r>
            <a:r>
              <a:rPr kumimoji="1" lang="en-US" altLang="zh-CN" baseline="-25000" dirty="0" smtClean="0">
                <a:latin typeface="Times New Roman"/>
                <a:cs typeface="Times New Roman"/>
              </a:rPr>
              <a:t>3</a:t>
            </a:r>
            <a:r>
              <a:rPr kumimoji="1" lang="en-US" altLang="zh-CN" dirty="0" smtClean="0">
                <a:latin typeface="Times New Roman"/>
                <a:cs typeface="Times New Roman"/>
              </a:rPr>
              <a:t>) = </a:t>
            </a:r>
            <a:r>
              <a:rPr kumimoji="1" lang="en-US" altLang="zh-CN" dirty="0">
                <a:latin typeface="Times New Roman"/>
                <a:cs typeface="Times New Roman"/>
              </a:rPr>
              <a:t>1×1</a:t>
            </a:r>
            <a:r>
              <a:rPr kumimoji="1" lang="en-US" altLang="zh-CN" dirty="0" smtClean="0">
                <a:latin typeface="Times New Roman"/>
                <a:cs typeface="Times New Roman"/>
              </a:rPr>
              <a:t>/75</a:t>
            </a:r>
            <a:r>
              <a:rPr kumimoji="1" lang="en-US" altLang="zh-CN" baseline="30000" dirty="0" smtClean="0">
                <a:latin typeface="Times New Roman"/>
                <a:cs typeface="Times New Roman"/>
              </a:rPr>
              <a:t>2</a:t>
            </a:r>
            <a:r>
              <a:rPr kumimoji="1" lang="en-US" altLang="zh-CN" dirty="0" smtClean="0">
                <a:latin typeface="Times New Roman"/>
                <a:cs typeface="Times New Roman"/>
              </a:rPr>
              <a:t>×Φ = 0.12</a:t>
            </a:r>
            <a:endParaRPr kumimoji="1" lang="zh-CN" altLang="en-US" dirty="0">
              <a:latin typeface="Times New Roman"/>
              <a:cs typeface="Times New Roman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199530" y="5662708"/>
            <a:ext cx="2186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latin typeface="Times New Roman"/>
                <a:cs typeface="Times New Roman"/>
                <a:sym typeface="Wingdings"/>
              </a:rPr>
              <a:t>   Perform Act</a:t>
            </a:r>
            <a:r>
              <a:rPr kumimoji="1" lang="en-US" altLang="zh-CN" baseline="-25000" dirty="0" smtClean="0">
                <a:latin typeface="Times New Roman"/>
                <a:cs typeface="Times New Roman"/>
                <a:sym typeface="Wingdings"/>
              </a:rPr>
              <a:t>2 </a:t>
            </a:r>
            <a:r>
              <a:rPr kumimoji="1" lang="en-US" altLang="zh-CN" dirty="0" smtClean="0">
                <a:latin typeface="Times New Roman"/>
                <a:cs typeface="Times New Roman"/>
                <a:sym typeface="Wingdings"/>
              </a:rPr>
              <a:t>at S</a:t>
            </a:r>
            <a:endParaRPr kumimoji="1" lang="zh-CN" alt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5596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7" grpId="0"/>
      <p:bldP spid="48" grpId="0"/>
      <p:bldP spid="49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Overview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Introduction</a:t>
            </a:r>
          </a:p>
          <a:p>
            <a:r>
              <a:rPr lang="en-US" dirty="0" smtClean="0">
                <a:latin typeface="Comic Sans MS" pitchFamily="66" charset="0"/>
              </a:rPr>
              <a:t>Related Work</a:t>
            </a:r>
          </a:p>
          <a:p>
            <a:r>
              <a:rPr lang="en-US" dirty="0" smtClean="0">
                <a:latin typeface="Comic Sans MS" pitchFamily="66" charset="0"/>
              </a:rPr>
              <a:t>Methodology</a:t>
            </a:r>
          </a:p>
          <a:p>
            <a:r>
              <a:rPr lang="en-US" dirty="0" smtClean="0">
                <a:latin typeface="Comic Sans MS" pitchFamily="66" charset="0"/>
              </a:rPr>
              <a:t>Experiment</a:t>
            </a:r>
          </a:p>
          <a:p>
            <a:r>
              <a:rPr lang="en-US" dirty="0" smtClean="0">
                <a:latin typeface="Comic Sans MS" pitchFamily="66" charset="0"/>
              </a:rPr>
              <a:t>Summary and Future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33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Comic Sans MS"/>
                <a:cs typeface="Comic Sans MS"/>
              </a:rPr>
              <a:t>Animal Trajectory Generator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/>
                <a:cs typeface="Times New Roman"/>
              </a:rPr>
              <a:t>Stops detection affects the accuracy of the result</a:t>
            </a:r>
          </a:p>
          <a:p>
            <a:pPr lvl="1"/>
            <a:r>
              <a:rPr kumimoji="1" lang="en-US" altLang="zh-CN" dirty="0">
                <a:latin typeface="Times New Roman"/>
                <a:cs typeface="Times New Roman"/>
              </a:rPr>
              <a:t>Need a platform to verify the </a:t>
            </a:r>
            <a:r>
              <a:rPr kumimoji="1" lang="en-US" altLang="zh-CN" dirty="0" smtClean="0">
                <a:latin typeface="Times New Roman"/>
                <a:cs typeface="Times New Roman"/>
              </a:rPr>
              <a:t>stops detection algorithm</a:t>
            </a:r>
          </a:p>
          <a:p>
            <a:pPr lvl="1"/>
            <a:endParaRPr kumimoji="1" lang="en-US" altLang="zh-CN" dirty="0" smtClean="0">
              <a:latin typeface="Times New Roman"/>
              <a:cs typeface="Times New Roman"/>
            </a:endParaRPr>
          </a:p>
          <a:p>
            <a:r>
              <a:rPr kumimoji="1" lang="en-US" altLang="zh-CN" dirty="0">
                <a:latin typeface="Times New Roman"/>
                <a:cs typeface="Times New Roman"/>
              </a:rPr>
              <a:t>Trajectory </a:t>
            </a:r>
            <a:r>
              <a:rPr kumimoji="1" lang="en-US" altLang="zh-CN" dirty="0" smtClean="0">
                <a:latin typeface="Times New Roman"/>
                <a:cs typeface="Times New Roman"/>
              </a:rPr>
              <a:t>Generator provides with labeled </a:t>
            </a:r>
            <a:r>
              <a:rPr kumimoji="1" lang="en-US" altLang="zh-CN" dirty="0">
                <a:latin typeface="Times New Roman"/>
                <a:cs typeface="Times New Roman"/>
              </a:rPr>
              <a:t>trajectories </a:t>
            </a:r>
            <a:r>
              <a:rPr kumimoji="1" lang="en-US" altLang="zh-CN" dirty="0" smtClean="0">
                <a:latin typeface="Times New Roman"/>
                <a:cs typeface="Times New Roman"/>
              </a:rPr>
              <a:t>that </a:t>
            </a:r>
            <a:r>
              <a:rPr kumimoji="1" lang="en-US" altLang="zh-CN" dirty="0">
                <a:latin typeface="Times New Roman"/>
                <a:cs typeface="Times New Roman"/>
              </a:rPr>
              <a:t>are similar to the real </a:t>
            </a:r>
            <a:r>
              <a:rPr kumimoji="1" lang="en-US" altLang="zh-CN" dirty="0" smtClean="0">
                <a:latin typeface="Times New Roman"/>
                <a:cs typeface="Times New Roman"/>
              </a:rPr>
              <a:t>animal trajectory</a:t>
            </a:r>
            <a:endParaRPr kumimoji="1" lang="en-US" altLang="zh-CN" dirty="0">
              <a:latin typeface="Times New Roman"/>
              <a:cs typeface="Times New Roman"/>
            </a:endParaRP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矩形 4"/>
          <p:cNvSpPr/>
          <p:nvPr/>
        </p:nvSpPr>
        <p:spPr>
          <a:xfrm>
            <a:off x="2438400" y="4267200"/>
            <a:ext cx="1447800" cy="990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 smtClean="0"/>
              <a:t>Prepare POIs</a:t>
            </a:r>
            <a:endParaRPr kumimoji="1" lang="zh-CN" altLang="en-US" sz="1400" dirty="0"/>
          </a:p>
        </p:txBody>
      </p:sp>
      <p:sp>
        <p:nvSpPr>
          <p:cNvPr id="6" name="矩形 5"/>
          <p:cNvSpPr/>
          <p:nvPr/>
        </p:nvSpPr>
        <p:spPr>
          <a:xfrm>
            <a:off x="5029200" y="4267200"/>
            <a:ext cx="1447800" cy="990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 smtClean="0"/>
              <a:t>Generate points towards  or around a POI</a:t>
            </a:r>
            <a:endParaRPr kumimoji="1" lang="zh-CN" altLang="en-US" sz="1400" dirty="0"/>
          </a:p>
        </p:txBody>
      </p:sp>
      <p:sp>
        <p:nvSpPr>
          <p:cNvPr id="7" name="矩形 6"/>
          <p:cNvSpPr/>
          <p:nvPr/>
        </p:nvSpPr>
        <p:spPr>
          <a:xfrm>
            <a:off x="7620000" y="4267200"/>
            <a:ext cx="1447800" cy="990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 smtClean="0"/>
              <a:t>Terminate</a:t>
            </a:r>
            <a:endParaRPr kumimoji="1" lang="zh-CN" altLang="en-US" sz="1400" dirty="0"/>
          </a:p>
        </p:txBody>
      </p:sp>
      <p:sp>
        <p:nvSpPr>
          <p:cNvPr id="8" name="椭圆 7"/>
          <p:cNvSpPr/>
          <p:nvPr/>
        </p:nvSpPr>
        <p:spPr>
          <a:xfrm>
            <a:off x="4191000" y="5943600"/>
            <a:ext cx="12954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 smtClean="0"/>
              <a:t>Stop Model</a:t>
            </a:r>
            <a:endParaRPr kumimoji="1" lang="zh-CN" altLang="en-US" sz="1200" dirty="0"/>
          </a:p>
        </p:txBody>
      </p:sp>
      <p:sp>
        <p:nvSpPr>
          <p:cNvPr id="9" name="椭圆 8"/>
          <p:cNvSpPr/>
          <p:nvPr/>
        </p:nvSpPr>
        <p:spPr>
          <a:xfrm>
            <a:off x="6019800" y="5943600"/>
            <a:ext cx="12954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 smtClean="0"/>
              <a:t>Movement Model</a:t>
            </a:r>
            <a:endParaRPr kumimoji="1" lang="zh-CN" altLang="en-US" sz="1200" dirty="0"/>
          </a:p>
        </p:txBody>
      </p:sp>
      <p:sp>
        <p:nvSpPr>
          <p:cNvPr id="10" name="矩形 9"/>
          <p:cNvSpPr/>
          <p:nvPr/>
        </p:nvSpPr>
        <p:spPr>
          <a:xfrm>
            <a:off x="0" y="4267200"/>
            <a:ext cx="1447800" cy="990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 smtClean="0"/>
              <a:t>Start</a:t>
            </a:r>
            <a:endParaRPr kumimoji="1" lang="zh-CN" altLang="en-US" sz="1400" dirty="0"/>
          </a:p>
        </p:txBody>
      </p:sp>
      <p:cxnSp>
        <p:nvCxnSpPr>
          <p:cNvPr id="12" name="直线箭头连接符 11"/>
          <p:cNvCxnSpPr>
            <a:stCxn id="10" idx="3"/>
            <a:endCxn id="5" idx="1"/>
          </p:cNvCxnSpPr>
          <p:nvPr/>
        </p:nvCxnSpPr>
        <p:spPr>
          <a:xfrm>
            <a:off x="1447800" y="47625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线箭头连接符 13"/>
          <p:cNvCxnSpPr>
            <a:stCxn id="5" idx="3"/>
            <a:endCxn id="6" idx="1"/>
          </p:cNvCxnSpPr>
          <p:nvPr/>
        </p:nvCxnSpPr>
        <p:spPr>
          <a:xfrm>
            <a:off x="3886200" y="47625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线箭头连接符 17"/>
          <p:cNvCxnSpPr>
            <a:stCxn id="6" idx="3"/>
            <a:endCxn id="7" idx="1"/>
          </p:cNvCxnSpPr>
          <p:nvPr/>
        </p:nvCxnSpPr>
        <p:spPr>
          <a:xfrm>
            <a:off x="6477000" y="47625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线连接符 19"/>
          <p:cNvCxnSpPr>
            <a:stCxn id="8" idx="0"/>
          </p:cNvCxnSpPr>
          <p:nvPr/>
        </p:nvCxnSpPr>
        <p:spPr>
          <a:xfrm flipV="1">
            <a:off x="4838700" y="5257800"/>
            <a:ext cx="8763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线连接符 21"/>
          <p:cNvCxnSpPr>
            <a:stCxn id="9" idx="0"/>
          </p:cNvCxnSpPr>
          <p:nvPr/>
        </p:nvCxnSpPr>
        <p:spPr>
          <a:xfrm flipH="1" flipV="1">
            <a:off x="5715000" y="5257800"/>
            <a:ext cx="9525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6477000" y="4782979"/>
            <a:ext cx="11464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000" dirty="0" smtClean="0"/>
              <a:t>No more POI left</a:t>
            </a:r>
            <a:endParaRPr kumimoji="1" lang="zh-CN" altLang="en-US" sz="1000" dirty="0"/>
          </a:p>
        </p:txBody>
      </p:sp>
      <p:cxnSp>
        <p:nvCxnSpPr>
          <p:cNvPr id="40" name="曲线连接符 39"/>
          <p:cNvCxnSpPr>
            <a:stCxn id="6" idx="3"/>
          </p:cNvCxnSpPr>
          <p:nvPr/>
        </p:nvCxnSpPr>
        <p:spPr>
          <a:xfrm flipH="1" flipV="1">
            <a:off x="6019800" y="4267200"/>
            <a:ext cx="457200" cy="495300"/>
          </a:xfrm>
          <a:prstGeom prst="curvedConnector4">
            <a:avLst>
              <a:gd name="adj1" fmla="val -50000"/>
              <a:gd name="adj2" fmla="val 19281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5943600" y="3563779"/>
            <a:ext cx="1210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000" dirty="0" smtClean="0"/>
              <a:t>Has more POI left</a:t>
            </a:r>
            <a:endParaRPr kumimoji="1" lang="zh-CN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141512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cap="none" dirty="0" smtClean="0"/>
              <a:t>State Transition Model</a:t>
            </a:r>
            <a:endParaRPr kumimoji="1" lang="zh-CN" altLang="en-US" cap="none" dirty="0"/>
          </a:p>
        </p:txBody>
      </p:sp>
      <p:sp>
        <p:nvSpPr>
          <p:cNvPr id="21" name="内容占位符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971144" y="3276600"/>
            <a:ext cx="686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Stop</a:t>
            </a:r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041520" y="3288268"/>
            <a:ext cx="82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Move</a:t>
            </a:r>
            <a:endParaRPr kumimoji="1" lang="zh-CN" altLang="en-US" dirty="0"/>
          </a:p>
        </p:txBody>
      </p:sp>
      <p:grpSp>
        <p:nvGrpSpPr>
          <p:cNvPr id="20" name="组 19"/>
          <p:cNvGrpSpPr/>
          <p:nvPr/>
        </p:nvGrpSpPr>
        <p:grpSpPr>
          <a:xfrm>
            <a:off x="2590800" y="5410200"/>
            <a:ext cx="3214401" cy="636073"/>
            <a:chOff x="1637816" y="6056894"/>
            <a:chExt cx="3214401" cy="636073"/>
          </a:xfrm>
        </p:grpSpPr>
        <p:sp>
          <p:nvSpPr>
            <p:cNvPr id="11" name="文本框 10"/>
            <p:cNvSpPr txBox="1"/>
            <p:nvPr/>
          </p:nvSpPr>
          <p:spPr>
            <a:xfrm>
              <a:off x="1637816" y="6056894"/>
              <a:ext cx="19378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dirty="0" smtClean="0"/>
                <a:t>p: current point’s label</a:t>
              </a:r>
              <a:endParaRPr kumimoji="1" lang="zh-CN" altLang="en-US" sz="1400" dirty="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640267" y="6385190"/>
              <a:ext cx="18681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dirty="0" smtClean="0"/>
                <a:t>p.n: next point’s label</a:t>
              </a:r>
              <a:endParaRPr kumimoji="1" lang="zh-CN" altLang="en-US" sz="1400" dirty="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546680" y="6056895"/>
              <a:ext cx="11427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dirty="0" smtClean="0"/>
                <a:t>s: stop label</a:t>
              </a:r>
              <a:endParaRPr kumimoji="1" lang="zh-CN" altLang="en-US" sz="1400" dirty="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550008" y="6385190"/>
              <a:ext cx="13022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dirty="0" smtClean="0"/>
                <a:t>m: move label</a:t>
              </a:r>
              <a:endParaRPr kumimoji="1" lang="zh-CN" altLang="en-US" sz="1400" dirty="0"/>
            </a:p>
          </p:txBody>
        </p:sp>
      </p:grpSp>
      <p:grpSp>
        <p:nvGrpSpPr>
          <p:cNvPr id="18" name="组 17"/>
          <p:cNvGrpSpPr/>
          <p:nvPr/>
        </p:nvGrpSpPr>
        <p:grpSpPr>
          <a:xfrm>
            <a:off x="1371600" y="1905000"/>
            <a:ext cx="6776158" cy="3124200"/>
            <a:chOff x="567621" y="2466343"/>
            <a:chExt cx="6776158" cy="3124200"/>
          </a:xfrm>
        </p:grpSpPr>
        <p:sp>
          <p:nvSpPr>
            <p:cNvPr id="3" name="椭圆 2"/>
            <p:cNvSpPr/>
            <p:nvPr/>
          </p:nvSpPr>
          <p:spPr>
            <a:xfrm>
              <a:off x="1866854" y="3320608"/>
              <a:ext cx="1254293" cy="1354667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4" name="椭圆 3"/>
            <p:cNvSpPr/>
            <p:nvPr/>
          </p:nvSpPr>
          <p:spPr>
            <a:xfrm>
              <a:off x="3943045" y="3294558"/>
              <a:ext cx="1241903" cy="1354667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下弧形箭头 6"/>
            <p:cNvSpPr/>
            <p:nvPr/>
          </p:nvSpPr>
          <p:spPr>
            <a:xfrm>
              <a:off x="2471618" y="2748412"/>
              <a:ext cx="2139459" cy="56010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上弧形箭头 7"/>
            <p:cNvSpPr/>
            <p:nvPr/>
          </p:nvSpPr>
          <p:spPr>
            <a:xfrm rot="7054243">
              <a:off x="1366330" y="3451022"/>
              <a:ext cx="1208680" cy="384282"/>
            </a:xfrm>
            <a:prstGeom prst="curved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853621" y="2466343"/>
              <a:ext cx="13688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dirty="0" smtClean="0"/>
                <a:t>P(p.n=m | p=s)</a:t>
              </a:r>
              <a:endParaRPr kumimoji="1" lang="zh-CN" altLang="en-US" sz="1400" dirty="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67621" y="3363122"/>
              <a:ext cx="1309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dirty="0" smtClean="0"/>
                <a:t>P(p.n=s | p=s)</a:t>
              </a:r>
              <a:endParaRPr kumimoji="1" lang="zh-CN" altLang="en-US" sz="1400" dirty="0"/>
            </a:p>
          </p:txBody>
        </p:sp>
        <p:sp>
          <p:nvSpPr>
            <p:cNvPr id="15" name="上弧形箭头 14"/>
            <p:cNvSpPr/>
            <p:nvPr/>
          </p:nvSpPr>
          <p:spPr>
            <a:xfrm rot="17657387">
              <a:off x="4499074" y="4062296"/>
              <a:ext cx="1208680" cy="384282"/>
            </a:xfrm>
            <a:prstGeom prst="curved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下弧形箭头 15"/>
            <p:cNvSpPr/>
            <p:nvPr/>
          </p:nvSpPr>
          <p:spPr>
            <a:xfrm rot="10800000">
              <a:off x="2476951" y="4670998"/>
              <a:ext cx="2139459" cy="56010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368221" y="4218943"/>
              <a:ext cx="19755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dirty="0" smtClean="0"/>
                <a:t>Dis(p,POI)&gt;POI.radius</a:t>
              </a:r>
              <a:endParaRPr kumimoji="1" lang="zh-CN" altLang="en-US" sz="1400" dirty="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701221" y="5282766"/>
              <a:ext cx="20804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dirty="0" smtClean="0"/>
                <a:t>Dis(p,POI)&lt;=POI.radius</a:t>
              </a:r>
              <a:endParaRPr kumimoji="1" lang="zh-CN" altLang="en-US" sz="1400" dirty="0"/>
            </a:p>
          </p:txBody>
        </p:sp>
      </p:grpSp>
      <p:sp>
        <p:nvSpPr>
          <p:cNvPr id="23" name="幻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82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sz="4000" cap="none" dirty="0" smtClean="0"/>
              <a:t>Movement Model</a:t>
            </a:r>
            <a:endParaRPr kumimoji="1" lang="zh-CN" altLang="en-US" sz="4000" cap="none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Times New Roman"/>
                <a:cs typeface="Times New Roman"/>
              </a:rPr>
              <a:t>Assumption: Purpose of Movement is to get closer to the POI and </a:t>
            </a:r>
            <a:r>
              <a:rPr kumimoji="1" lang="en-US" altLang="zh-CN" dirty="0" smtClean="0">
                <a:latin typeface="Times New Roman"/>
                <a:cs typeface="Times New Roman"/>
              </a:rPr>
              <a:t>get </a:t>
            </a:r>
            <a:r>
              <a:rPr kumimoji="1" lang="en-US" altLang="zh-CN" dirty="0" smtClean="0">
                <a:latin typeface="Times New Roman"/>
                <a:cs typeface="Times New Roman"/>
              </a:rPr>
              <a:t>into the Stop Model</a:t>
            </a:r>
          </a:p>
          <a:p>
            <a:r>
              <a:rPr kumimoji="1" lang="en-US" altLang="zh-CN" dirty="0" smtClean="0">
                <a:latin typeface="Times New Roman"/>
                <a:cs typeface="Times New Roman"/>
              </a:rPr>
              <a:t>Parameters for the model:</a:t>
            </a:r>
          </a:p>
          <a:p>
            <a:pPr lvl="1"/>
            <a:r>
              <a:rPr kumimoji="1" lang="en-US" altLang="zh-CN" dirty="0" smtClean="0">
                <a:latin typeface="Times New Roman"/>
                <a:cs typeface="Times New Roman"/>
              </a:rPr>
              <a:t>Distance </a:t>
            </a:r>
            <a:r>
              <a:rPr kumimoji="1" lang="en-US" altLang="zh-CN" dirty="0" smtClean="0">
                <a:latin typeface="Times New Roman"/>
                <a:cs typeface="Times New Roman"/>
              </a:rPr>
              <a:t>Change (dis)</a:t>
            </a:r>
            <a:endParaRPr kumimoji="1" lang="en-US" altLang="zh-CN" dirty="0" smtClean="0">
              <a:latin typeface="Times New Roman"/>
              <a:cs typeface="Times New Roman"/>
            </a:endParaRPr>
          </a:p>
          <a:p>
            <a:pPr lvl="1"/>
            <a:r>
              <a:rPr kumimoji="1" lang="en-US" altLang="zh-CN" dirty="0" smtClean="0">
                <a:latin typeface="Times New Roman"/>
                <a:cs typeface="Times New Roman"/>
              </a:rPr>
              <a:t>Direction </a:t>
            </a:r>
            <a:r>
              <a:rPr kumimoji="1" lang="en-US" altLang="zh-CN" dirty="0" smtClean="0">
                <a:latin typeface="Times New Roman"/>
                <a:cs typeface="Times New Roman"/>
              </a:rPr>
              <a:t>Change (</a:t>
            </a:r>
            <a:r>
              <a:rPr kumimoji="1" lang="en-US" altLang="zh-CN" dirty="0" err="1" smtClean="0">
                <a:latin typeface="Times New Roman"/>
                <a:cs typeface="Times New Roman"/>
              </a:rPr>
              <a:t>dirchange</a:t>
            </a:r>
            <a:r>
              <a:rPr kumimoji="1" lang="en-US" altLang="zh-CN" dirty="0" smtClean="0">
                <a:latin typeface="Times New Roman"/>
                <a:cs typeface="Times New Roman"/>
              </a:rPr>
              <a:t>)</a:t>
            </a:r>
            <a:endParaRPr kumimoji="1" lang="en-US" altLang="zh-CN" dirty="0" smtClean="0">
              <a:latin typeface="Times New Roman"/>
              <a:cs typeface="Times New Roman"/>
            </a:endParaRPr>
          </a:p>
          <a:p>
            <a:r>
              <a:rPr kumimoji="1" lang="en-US" altLang="zh-CN" dirty="0">
                <a:latin typeface="Times New Roman"/>
                <a:cs typeface="Times New Roman"/>
              </a:rPr>
              <a:t>Choose from </a:t>
            </a:r>
            <a:r>
              <a:rPr kumimoji="1" lang="en-US" altLang="zh-CN" dirty="0" err="1">
                <a:latin typeface="Times New Roman"/>
                <a:cs typeface="Times New Roman"/>
              </a:rPr>
              <a:t>P</a:t>
            </a:r>
            <a:r>
              <a:rPr kumimoji="1" lang="en-US" altLang="zh-CN" baseline="-25000" dirty="0" err="1">
                <a:latin typeface="Times New Roman"/>
                <a:cs typeface="Times New Roman"/>
              </a:rPr>
              <a:t>next</a:t>
            </a:r>
            <a:r>
              <a:rPr kumimoji="1" lang="en-US" altLang="zh-CN" dirty="0">
                <a:latin typeface="Times New Roman"/>
                <a:cs typeface="Times New Roman"/>
              </a:rPr>
              <a:t> and </a:t>
            </a:r>
            <a:r>
              <a:rPr kumimoji="1" lang="en-US" altLang="zh-CN" dirty="0" err="1">
                <a:latin typeface="Times New Roman"/>
                <a:cs typeface="Times New Roman"/>
              </a:rPr>
              <a:t>P</a:t>
            </a:r>
            <a:r>
              <a:rPr kumimoji="1" lang="en-US" altLang="zh-CN" baseline="-25000" dirty="0" err="1">
                <a:latin typeface="Times New Roman"/>
                <a:cs typeface="Times New Roman"/>
              </a:rPr>
              <a:t>next</a:t>
            </a:r>
            <a:r>
              <a:rPr kumimoji="1" lang="en-US" altLang="zh-CN" baseline="30000" dirty="0">
                <a:latin typeface="Times New Roman"/>
                <a:cs typeface="Times New Roman"/>
              </a:rPr>
              <a:t>’</a:t>
            </a:r>
            <a:endParaRPr kumimoji="1" lang="en-US" altLang="zh-CN" dirty="0">
              <a:latin typeface="Times New Roman"/>
              <a:cs typeface="Times New Roman"/>
            </a:endParaRPr>
          </a:p>
          <a:p>
            <a:r>
              <a:rPr kumimoji="1" lang="en-US" altLang="zh-CN" dirty="0">
                <a:latin typeface="Times New Roman"/>
                <a:cs typeface="Times New Roman"/>
              </a:rPr>
              <a:t>Make sure dis(</a:t>
            </a:r>
            <a:r>
              <a:rPr kumimoji="1" lang="en-US" altLang="zh-CN" dirty="0" err="1">
                <a:latin typeface="Times New Roman"/>
                <a:cs typeface="Times New Roman"/>
              </a:rPr>
              <a:t>P</a:t>
            </a:r>
            <a:r>
              <a:rPr kumimoji="1" lang="en-US" altLang="zh-CN" baseline="-25000" dirty="0" err="1">
                <a:latin typeface="Times New Roman"/>
                <a:cs typeface="Times New Roman"/>
              </a:rPr>
              <a:t>next</a:t>
            </a:r>
            <a:r>
              <a:rPr kumimoji="1" lang="en-US" altLang="zh-CN" dirty="0" err="1">
                <a:latin typeface="Times New Roman"/>
                <a:cs typeface="Times New Roman"/>
              </a:rPr>
              <a:t>,POI</a:t>
            </a:r>
            <a:r>
              <a:rPr kumimoji="1" lang="en-US" altLang="zh-CN" dirty="0">
                <a:latin typeface="Times New Roman"/>
                <a:cs typeface="Times New Roman"/>
              </a:rPr>
              <a:t>)&lt;dis(</a:t>
            </a:r>
            <a:r>
              <a:rPr kumimoji="1" lang="en-US" altLang="zh-CN" dirty="0" err="1">
                <a:latin typeface="Times New Roman"/>
                <a:cs typeface="Times New Roman"/>
              </a:rPr>
              <a:t>P</a:t>
            </a:r>
            <a:r>
              <a:rPr kumimoji="1" lang="en-US" altLang="zh-CN" baseline="-25000" dirty="0" err="1">
                <a:latin typeface="Times New Roman"/>
                <a:cs typeface="Times New Roman"/>
              </a:rPr>
              <a:t>cur</a:t>
            </a:r>
            <a:r>
              <a:rPr kumimoji="1" lang="en-US" altLang="zh-CN" dirty="0" err="1">
                <a:latin typeface="Times New Roman"/>
                <a:cs typeface="Times New Roman"/>
              </a:rPr>
              <a:t>,POI</a:t>
            </a:r>
            <a:r>
              <a:rPr kumimoji="1" lang="en-US" altLang="zh-CN" dirty="0">
                <a:latin typeface="Times New Roman"/>
                <a:cs typeface="Times New Roman"/>
              </a:rPr>
              <a:t>)</a:t>
            </a:r>
          </a:p>
          <a:p>
            <a:pPr marL="274320" lvl="1" indent="0">
              <a:buNone/>
            </a:pPr>
            <a:endParaRPr kumimoji="1" lang="en-US" altLang="zh-CN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kumimoji="1" lang="en-US" altLang="zh-CN" dirty="0" smtClean="0">
              <a:latin typeface="Times New Roman"/>
              <a:cs typeface="Times New Roman"/>
            </a:endParaRPr>
          </a:p>
        </p:txBody>
      </p:sp>
      <p:sp>
        <p:nvSpPr>
          <p:cNvPr id="23" name="幻灯片编号占位符 2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3D6302A-F0CF-E140-9D87-D86DA8B50AED}" type="slidenum">
              <a:rPr kumimoji="1" lang="zh-CN" altLang="en-US" smtClean="0"/>
              <a:t>21</a:t>
            </a:fld>
            <a:endParaRPr kumimoji="1" lang="zh-CN" altLang="en-US" dirty="0"/>
          </a:p>
        </p:txBody>
      </p:sp>
      <p:grpSp>
        <p:nvGrpSpPr>
          <p:cNvPr id="7" name="组 6"/>
          <p:cNvGrpSpPr/>
          <p:nvPr/>
        </p:nvGrpSpPr>
        <p:grpSpPr>
          <a:xfrm>
            <a:off x="4876800" y="2971800"/>
            <a:ext cx="3876944" cy="2760821"/>
            <a:chOff x="1965055" y="2593810"/>
            <a:chExt cx="3876944" cy="2760821"/>
          </a:xfrm>
        </p:grpSpPr>
        <p:sp>
          <p:nvSpPr>
            <p:cNvPr id="8" name="椭圆 7"/>
            <p:cNvSpPr/>
            <p:nvPr/>
          </p:nvSpPr>
          <p:spPr>
            <a:xfrm>
              <a:off x="2150927" y="2965335"/>
              <a:ext cx="71218" cy="85675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3755975" y="2837013"/>
              <a:ext cx="71218" cy="85675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965055" y="2593810"/>
              <a:ext cx="4906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b="1" dirty="0" smtClean="0"/>
                <a:t>P</a:t>
              </a:r>
              <a:r>
                <a:rPr kumimoji="1" lang="en-US" altLang="zh-CN" b="1" baseline="-25000" dirty="0" smtClean="0"/>
                <a:t>pre</a:t>
              </a:r>
              <a:endParaRPr kumimoji="1" lang="zh-CN" altLang="en-US" b="1" dirty="0"/>
            </a:p>
          </p:txBody>
        </p:sp>
        <p:sp>
          <p:nvSpPr>
            <p:cNvPr id="11" name="椭圆 10"/>
            <p:cNvSpPr/>
            <p:nvPr/>
          </p:nvSpPr>
          <p:spPr>
            <a:xfrm>
              <a:off x="2785354" y="3177133"/>
              <a:ext cx="71218" cy="85675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580280" y="2808881"/>
              <a:ext cx="4906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b="1" dirty="0" smtClean="0"/>
                <a:t>P</a:t>
              </a:r>
              <a:r>
                <a:rPr kumimoji="1" lang="en-US" altLang="zh-CN" b="1" baseline="-25000" dirty="0" smtClean="0"/>
                <a:t>cur</a:t>
              </a:r>
              <a:endParaRPr kumimoji="1" lang="zh-CN" altLang="en-US" b="1" dirty="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754278" y="2593810"/>
              <a:ext cx="5505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b="1" dirty="0" smtClean="0"/>
                <a:t>P</a:t>
              </a:r>
              <a:r>
                <a:rPr kumimoji="1" lang="en-US" altLang="zh-CN" b="1" baseline="-25000" dirty="0" smtClean="0"/>
                <a:t>next</a:t>
              </a:r>
              <a:endParaRPr kumimoji="1" lang="zh-CN" altLang="en-US" b="1" dirty="0"/>
            </a:p>
          </p:txBody>
        </p:sp>
        <p:cxnSp>
          <p:nvCxnSpPr>
            <p:cNvPr id="14" name="直线箭头连接符 13"/>
            <p:cNvCxnSpPr>
              <a:stCxn id="8" idx="6"/>
              <a:endCxn id="11" idx="2"/>
            </p:cNvCxnSpPr>
            <p:nvPr/>
          </p:nvCxnSpPr>
          <p:spPr>
            <a:xfrm>
              <a:off x="2222145" y="3008173"/>
              <a:ext cx="563209" cy="2117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线箭头连接符 14"/>
            <p:cNvCxnSpPr>
              <a:stCxn id="11" idx="6"/>
              <a:endCxn id="9" idx="4"/>
            </p:cNvCxnSpPr>
            <p:nvPr/>
          </p:nvCxnSpPr>
          <p:spPr>
            <a:xfrm flipV="1">
              <a:off x="2856572" y="2922688"/>
              <a:ext cx="935012" cy="2972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连接符 15"/>
            <p:cNvCxnSpPr/>
            <p:nvPr/>
          </p:nvCxnSpPr>
          <p:spPr>
            <a:xfrm>
              <a:off x="2912927" y="3279610"/>
              <a:ext cx="1044184" cy="397391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2814661" y="3546408"/>
              <a:ext cx="3035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000" dirty="0" smtClean="0"/>
                <a:t>d</a:t>
              </a:r>
              <a:r>
                <a:rPr kumimoji="1" lang="en-US" altLang="zh-CN" sz="1000" baseline="-25000" dirty="0" smtClean="0"/>
                <a:t>1</a:t>
              </a:r>
              <a:endParaRPr kumimoji="1" lang="zh-CN" altLang="en-US" sz="1000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003766" y="3075851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dirty="0"/>
                <a:t>θ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227643" y="4115916"/>
              <a:ext cx="578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b="1" dirty="0" smtClean="0"/>
                <a:t>P</a:t>
              </a:r>
              <a:r>
                <a:rPr kumimoji="1" lang="en-US" altLang="zh-CN" b="1" baseline="-25000" dirty="0" smtClean="0"/>
                <a:t>next</a:t>
              </a:r>
              <a:r>
                <a:rPr kumimoji="1" lang="en-US" altLang="zh-CN" b="1" baseline="30000" dirty="0" smtClean="0"/>
                <a:t>’</a:t>
              </a:r>
              <a:endParaRPr kumimoji="1" lang="zh-CN" altLang="en-US" b="1" dirty="0"/>
            </a:p>
          </p:txBody>
        </p:sp>
        <p:sp>
          <p:nvSpPr>
            <p:cNvPr id="20" name="椭圆 19"/>
            <p:cNvSpPr/>
            <p:nvPr/>
          </p:nvSpPr>
          <p:spPr>
            <a:xfrm>
              <a:off x="3247181" y="4064790"/>
              <a:ext cx="71218" cy="85675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21" name="直线箭头连接符 20"/>
            <p:cNvCxnSpPr/>
            <p:nvPr/>
          </p:nvCxnSpPr>
          <p:spPr>
            <a:xfrm>
              <a:off x="2846142" y="3303281"/>
              <a:ext cx="436648" cy="81452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2934482" y="3290047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dirty="0" smtClean="0"/>
                <a:t>θ</a:t>
              </a:r>
              <a:endParaRPr kumimoji="1" lang="zh-CN" altLang="en-US" dirty="0"/>
            </a:p>
          </p:txBody>
        </p:sp>
        <p:sp>
          <p:nvSpPr>
            <p:cNvPr id="24" name="空心弧 23"/>
            <p:cNvSpPr/>
            <p:nvPr/>
          </p:nvSpPr>
          <p:spPr>
            <a:xfrm rot="7126096">
              <a:off x="3012000" y="3450521"/>
              <a:ext cx="335317" cy="209323"/>
            </a:xfrm>
            <a:prstGeom prst="blockArc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空心弧 24"/>
            <p:cNvSpPr/>
            <p:nvPr/>
          </p:nvSpPr>
          <p:spPr>
            <a:xfrm rot="5400000">
              <a:off x="3120805" y="3165310"/>
              <a:ext cx="323969" cy="185451"/>
            </a:xfrm>
            <a:prstGeom prst="blockArc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412855" y="5108410"/>
              <a:ext cx="16793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000" dirty="0" smtClean="0"/>
                <a:t>d</a:t>
              </a:r>
              <a:r>
                <a:rPr kumimoji="1" lang="en-US" altLang="zh-CN" sz="1000" baseline="-25000" dirty="0" smtClean="0"/>
                <a:t>1</a:t>
              </a:r>
              <a:r>
                <a:rPr kumimoji="1" lang="en-US" altLang="zh-CN" sz="1000" dirty="0" smtClean="0"/>
                <a:t> </a:t>
              </a:r>
              <a:r>
                <a:rPr kumimoji="1" lang="en-US" altLang="zh-CN" sz="1000" dirty="0"/>
                <a:t>= </a:t>
              </a:r>
              <a:r>
                <a:rPr kumimoji="1" lang="en-US" altLang="zh-CN" sz="1000" dirty="0" smtClean="0"/>
                <a:t>dis        </a:t>
              </a:r>
              <a:r>
                <a:rPr kumimoji="1" lang="zh-CN" altLang="en-US" sz="1000" dirty="0" smtClean="0"/>
                <a:t>θ</a:t>
              </a:r>
              <a:r>
                <a:rPr kumimoji="1" lang="en-US" altLang="zh-CN" sz="1000" dirty="0" smtClean="0"/>
                <a:t> </a:t>
              </a:r>
              <a:r>
                <a:rPr kumimoji="1" lang="en-US" altLang="zh-CN" sz="1000" dirty="0"/>
                <a:t>= </a:t>
              </a:r>
              <a:r>
                <a:rPr kumimoji="1" lang="en-US" altLang="zh-CN" sz="1000" dirty="0" err="1"/>
                <a:t>dirchange</a:t>
              </a:r>
              <a:r>
                <a:rPr kumimoji="1" lang="en-US" altLang="zh-CN" sz="1000" dirty="0"/>
                <a:t>  </a:t>
              </a:r>
              <a:r>
                <a:rPr kumimoji="1" lang="en-US" altLang="zh-CN" sz="1000" dirty="0" smtClean="0"/>
                <a:t> </a:t>
              </a:r>
              <a:endParaRPr kumimoji="1" lang="zh-CN" altLang="en-US" sz="1000" dirty="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251199" y="5108410"/>
              <a:ext cx="18466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zh-CN" altLang="en-US" sz="1000" dirty="0"/>
            </a:p>
          </p:txBody>
        </p:sp>
        <p:sp>
          <p:nvSpPr>
            <p:cNvPr id="28" name="椭圆 27"/>
            <p:cNvSpPr/>
            <p:nvPr/>
          </p:nvSpPr>
          <p:spPr>
            <a:xfrm>
              <a:off x="5190758" y="4232975"/>
              <a:ext cx="71218" cy="856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979716" y="4318650"/>
              <a:ext cx="493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POI</a:t>
              </a:r>
              <a:endParaRPr kumimoji="1" lang="zh-CN" altLang="en-US" dirty="0"/>
            </a:p>
          </p:txBody>
        </p:sp>
        <p:sp>
          <p:nvSpPr>
            <p:cNvPr id="30" name="椭圆 29"/>
            <p:cNvSpPr/>
            <p:nvPr/>
          </p:nvSpPr>
          <p:spPr>
            <a:xfrm>
              <a:off x="4580782" y="3681085"/>
              <a:ext cx="1261217" cy="1193679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246924" y="3028465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000" dirty="0" smtClean="0"/>
                <a:t>d</a:t>
              </a:r>
              <a:r>
                <a:rPr kumimoji="1" lang="en-US" altLang="zh-CN" sz="1000" baseline="-25000" dirty="0" smtClean="0"/>
                <a:t>2</a:t>
              </a:r>
              <a:endParaRPr kumimoji="1" lang="zh-CN" altLang="en-US" sz="1000" dirty="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081764" y="2860000"/>
              <a:ext cx="3035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000" dirty="0" smtClean="0"/>
                <a:t>d</a:t>
              </a:r>
              <a:r>
                <a:rPr kumimoji="1" lang="en-US" altLang="zh-CN" sz="1000" baseline="-25000" dirty="0" smtClean="0"/>
                <a:t>1</a:t>
              </a:r>
              <a:endParaRPr kumimoji="1" lang="zh-CN" alt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1534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Movement Model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>
                <a:latin typeface="Times New Roman"/>
                <a:cs typeface="Times New Roman"/>
              </a:rPr>
              <a:t>Generate the next point:</a:t>
            </a:r>
          </a:p>
          <a:p>
            <a:r>
              <a:rPr kumimoji="1" lang="en-US" altLang="zh-CN" dirty="0">
                <a:latin typeface="Times New Roman"/>
                <a:cs typeface="Times New Roman"/>
              </a:rPr>
              <a:t>B</a:t>
            </a:r>
            <a:r>
              <a:rPr kumimoji="1" lang="en-US" altLang="zh-CN" dirty="0" smtClean="0">
                <a:latin typeface="Times New Roman"/>
                <a:cs typeface="Times New Roman"/>
              </a:rPr>
              <a:t>ased on the formula of angle between directions:</a:t>
            </a:r>
          </a:p>
          <a:p>
            <a:endParaRPr kumimoji="1" lang="en-US" altLang="zh-CN" dirty="0">
              <a:latin typeface="Times New Roman"/>
              <a:cs typeface="Times New Roman"/>
            </a:endParaRPr>
          </a:p>
          <a:p>
            <a:endParaRPr kumimoji="1" lang="en-US" altLang="zh-CN" dirty="0" smtClean="0">
              <a:latin typeface="Times New Roman"/>
              <a:cs typeface="Times New Roman"/>
            </a:endParaRPr>
          </a:p>
          <a:p>
            <a:r>
              <a:rPr kumimoji="1" lang="en-US" altLang="zh-CN" dirty="0" smtClean="0">
                <a:latin typeface="Times New Roman"/>
                <a:cs typeface="Times New Roman"/>
              </a:rPr>
              <a:t>Based on the distance between </a:t>
            </a:r>
          </a:p>
          <a:p>
            <a:pPr marL="0" indent="0">
              <a:buNone/>
            </a:pPr>
            <a:r>
              <a:rPr kumimoji="1" lang="en-US" altLang="zh-CN" dirty="0" smtClean="0">
                <a:latin typeface="Times New Roman"/>
                <a:cs typeface="Times New Roman"/>
              </a:rPr>
              <a:t>   current and next point:</a:t>
            </a:r>
          </a:p>
          <a:p>
            <a:pPr marL="0" indent="0">
              <a:buNone/>
            </a:pPr>
            <a:endParaRPr kumimoji="1" lang="en-US" altLang="zh-CN" dirty="0">
              <a:latin typeface="Times New Roman"/>
              <a:cs typeface="Times New Roman"/>
            </a:endParaRPr>
          </a:p>
          <a:p>
            <a:endParaRPr kumimoji="1" lang="en-US" altLang="zh-CN" dirty="0" smtClean="0">
              <a:latin typeface="Times New Roman"/>
              <a:cs typeface="Times New Roman"/>
            </a:endParaRPr>
          </a:p>
          <a:p>
            <a:r>
              <a:rPr kumimoji="1" lang="en-US" altLang="zh-CN" dirty="0">
                <a:latin typeface="Times New Roman"/>
                <a:cs typeface="Times New Roman"/>
              </a:rPr>
              <a:t>Choose </a:t>
            </a:r>
            <a:r>
              <a:rPr kumimoji="1" lang="en-US" altLang="zh-CN" dirty="0" smtClean="0">
                <a:latin typeface="Times New Roman"/>
                <a:cs typeface="Times New Roman"/>
              </a:rPr>
              <a:t>from </a:t>
            </a:r>
            <a:r>
              <a:rPr kumimoji="1" lang="en-US" altLang="zh-CN" dirty="0" err="1" smtClean="0">
                <a:latin typeface="Times New Roman"/>
                <a:cs typeface="Times New Roman"/>
              </a:rPr>
              <a:t>P</a:t>
            </a:r>
            <a:r>
              <a:rPr kumimoji="1" lang="en-US" altLang="zh-CN" baseline="-25000" dirty="0" err="1" smtClean="0">
                <a:latin typeface="Times New Roman"/>
                <a:cs typeface="Times New Roman"/>
              </a:rPr>
              <a:t>next</a:t>
            </a:r>
            <a:r>
              <a:rPr kumimoji="1" lang="en-US" altLang="zh-CN" dirty="0" smtClean="0">
                <a:latin typeface="Times New Roman"/>
                <a:cs typeface="Times New Roman"/>
              </a:rPr>
              <a:t> and </a:t>
            </a:r>
            <a:r>
              <a:rPr kumimoji="1" lang="en-US" altLang="zh-CN" dirty="0" err="1" smtClean="0">
                <a:latin typeface="Times New Roman"/>
                <a:cs typeface="Times New Roman"/>
              </a:rPr>
              <a:t>P</a:t>
            </a:r>
            <a:r>
              <a:rPr kumimoji="1" lang="en-US" altLang="zh-CN" baseline="-25000" dirty="0" err="1" smtClean="0">
                <a:latin typeface="Times New Roman"/>
                <a:cs typeface="Times New Roman"/>
              </a:rPr>
              <a:t>next</a:t>
            </a:r>
            <a:r>
              <a:rPr kumimoji="1" lang="en-US" altLang="zh-CN" baseline="30000" dirty="0" smtClean="0">
                <a:latin typeface="Times New Roman"/>
                <a:cs typeface="Times New Roman"/>
              </a:rPr>
              <a:t>’</a:t>
            </a:r>
            <a:endParaRPr kumimoji="1" lang="en-US" altLang="zh-CN" dirty="0" smtClean="0">
              <a:latin typeface="Times New Roman"/>
              <a:cs typeface="Times New Roman"/>
            </a:endParaRPr>
          </a:p>
          <a:p>
            <a:r>
              <a:rPr kumimoji="1" lang="en-US" altLang="zh-CN" dirty="0" smtClean="0">
                <a:latin typeface="Times New Roman"/>
                <a:cs typeface="Times New Roman"/>
              </a:rPr>
              <a:t>Make </a:t>
            </a:r>
            <a:r>
              <a:rPr kumimoji="1" lang="en-US" altLang="zh-CN" dirty="0">
                <a:latin typeface="Times New Roman"/>
                <a:cs typeface="Times New Roman"/>
              </a:rPr>
              <a:t>sure dis(</a:t>
            </a:r>
            <a:r>
              <a:rPr kumimoji="1" lang="en-US" altLang="zh-CN" dirty="0" err="1">
                <a:latin typeface="Times New Roman"/>
                <a:cs typeface="Times New Roman"/>
              </a:rPr>
              <a:t>P</a:t>
            </a:r>
            <a:r>
              <a:rPr kumimoji="1" lang="en-US" altLang="zh-CN" baseline="-25000" dirty="0" err="1">
                <a:latin typeface="Times New Roman"/>
                <a:cs typeface="Times New Roman"/>
              </a:rPr>
              <a:t>next</a:t>
            </a:r>
            <a:r>
              <a:rPr kumimoji="1" lang="en-US" altLang="zh-CN" dirty="0" err="1">
                <a:latin typeface="Times New Roman"/>
                <a:cs typeface="Times New Roman"/>
              </a:rPr>
              <a:t>,POI</a:t>
            </a:r>
            <a:r>
              <a:rPr kumimoji="1" lang="en-US" altLang="zh-CN" dirty="0">
                <a:latin typeface="Times New Roman"/>
                <a:cs typeface="Times New Roman"/>
              </a:rPr>
              <a:t>)&lt;dis(</a:t>
            </a:r>
            <a:r>
              <a:rPr kumimoji="1" lang="en-US" altLang="zh-CN" dirty="0" err="1">
                <a:latin typeface="Times New Roman"/>
                <a:cs typeface="Times New Roman"/>
              </a:rPr>
              <a:t>P</a:t>
            </a:r>
            <a:r>
              <a:rPr kumimoji="1" lang="en-US" altLang="zh-CN" baseline="-25000" dirty="0" err="1">
                <a:latin typeface="Times New Roman"/>
                <a:cs typeface="Times New Roman"/>
              </a:rPr>
              <a:t>cur</a:t>
            </a:r>
            <a:r>
              <a:rPr kumimoji="1" lang="en-US" altLang="zh-CN" dirty="0" err="1">
                <a:latin typeface="Times New Roman"/>
                <a:cs typeface="Times New Roman"/>
              </a:rPr>
              <a:t>,POI</a:t>
            </a:r>
            <a:r>
              <a:rPr kumimoji="1" lang="en-US" altLang="zh-CN" dirty="0" smtClean="0">
                <a:latin typeface="Times New Roman"/>
                <a:cs typeface="Times New Roman"/>
              </a:rPr>
              <a:t>)</a:t>
            </a:r>
            <a:endParaRPr kumimoji="1" lang="en-US" altLang="zh-CN" dirty="0">
              <a:latin typeface="Times New Roman"/>
              <a:cs typeface="Times New Roman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2590800"/>
            <a:ext cx="8062367" cy="762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419600"/>
            <a:ext cx="4419600" cy="795528"/>
          </a:xfrm>
          <a:prstGeom prst="rect">
            <a:avLst/>
          </a:prstGeom>
        </p:spPr>
      </p:pic>
      <p:grpSp>
        <p:nvGrpSpPr>
          <p:cNvPr id="7" name="组 6"/>
          <p:cNvGrpSpPr/>
          <p:nvPr/>
        </p:nvGrpSpPr>
        <p:grpSpPr>
          <a:xfrm>
            <a:off x="5148128" y="3639978"/>
            <a:ext cx="3876944" cy="2760822"/>
            <a:chOff x="1965055" y="2593810"/>
            <a:chExt cx="3876944" cy="2760821"/>
          </a:xfrm>
        </p:grpSpPr>
        <p:sp>
          <p:nvSpPr>
            <p:cNvPr id="8" name="椭圆 7"/>
            <p:cNvSpPr/>
            <p:nvPr/>
          </p:nvSpPr>
          <p:spPr>
            <a:xfrm>
              <a:off x="2150927" y="2965335"/>
              <a:ext cx="71218" cy="85675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3755975" y="2837013"/>
              <a:ext cx="71218" cy="85675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965055" y="2593810"/>
              <a:ext cx="578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b="1" dirty="0" smtClean="0"/>
                <a:t>P</a:t>
              </a:r>
              <a:r>
                <a:rPr kumimoji="1" lang="en-US" altLang="zh-CN" b="1" baseline="-25000" dirty="0" smtClean="0"/>
                <a:t>pre</a:t>
              </a:r>
              <a:endParaRPr kumimoji="1" lang="zh-CN" altLang="en-US" b="1" dirty="0"/>
            </a:p>
          </p:txBody>
        </p:sp>
        <p:sp>
          <p:nvSpPr>
            <p:cNvPr id="11" name="椭圆 10"/>
            <p:cNvSpPr/>
            <p:nvPr/>
          </p:nvSpPr>
          <p:spPr>
            <a:xfrm>
              <a:off x="2785354" y="3177133"/>
              <a:ext cx="71218" cy="85675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580280" y="2808881"/>
              <a:ext cx="578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b="1" dirty="0" smtClean="0"/>
                <a:t>P</a:t>
              </a:r>
              <a:r>
                <a:rPr kumimoji="1" lang="en-US" altLang="zh-CN" b="1" baseline="-25000" dirty="0" smtClean="0"/>
                <a:t>cur</a:t>
              </a:r>
              <a:endParaRPr kumimoji="1" lang="zh-CN" altLang="en-US" b="1" dirty="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754278" y="2593810"/>
              <a:ext cx="6550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b="1" dirty="0" smtClean="0"/>
                <a:t>P</a:t>
              </a:r>
              <a:r>
                <a:rPr kumimoji="1" lang="en-US" altLang="zh-CN" b="1" baseline="-25000" dirty="0" smtClean="0"/>
                <a:t>next</a:t>
              </a:r>
              <a:endParaRPr kumimoji="1" lang="zh-CN" altLang="en-US" b="1" dirty="0"/>
            </a:p>
          </p:txBody>
        </p:sp>
        <p:cxnSp>
          <p:nvCxnSpPr>
            <p:cNvPr id="14" name="直线箭头连接符 13"/>
            <p:cNvCxnSpPr>
              <a:stCxn id="8" idx="6"/>
              <a:endCxn id="11" idx="2"/>
            </p:cNvCxnSpPr>
            <p:nvPr/>
          </p:nvCxnSpPr>
          <p:spPr>
            <a:xfrm>
              <a:off x="2222145" y="3008173"/>
              <a:ext cx="563209" cy="2117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线箭头连接符 14"/>
            <p:cNvCxnSpPr>
              <a:stCxn id="11" idx="6"/>
              <a:endCxn id="9" idx="4"/>
            </p:cNvCxnSpPr>
            <p:nvPr/>
          </p:nvCxnSpPr>
          <p:spPr>
            <a:xfrm flipV="1">
              <a:off x="2856572" y="2922688"/>
              <a:ext cx="935012" cy="2972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连接符 15"/>
            <p:cNvCxnSpPr/>
            <p:nvPr/>
          </p:nvCxnSpPr>
          <p:spPr>
            <a:xfrm>
              <a:off x="2912927" y="3279610"/>
              <a:ext cx="1044184" cy="397391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2814661" y="3546409"/>
              <a:ext cx="3035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000" dirty="0" smtClean="0"/>
                <a:t>d</a:t>
              </a:r>
              <a:r>
                <a:rPr kumimoji="1" lang="en-US" altLang="zh-CN" sz="1000" baseline="-25000" dirty="0" smtClean="0"/>
                <a:t>1</a:t>
              </a:r>
              <a:endParaRPr kumimoji="1" lang="zh-CN" altLang="en-US" sz="1000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003766" y="3075851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dirty="0"/>
                <a:t>θ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227643" y="4115916"/>
              <a:ext cx="697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b="1" dirty="0" smtClean="0"/>
                <a:t>P</a:t>
              </a:r>
              <a:r>
                <a:rPr kumimoji="1" lang="en-US" altLang="zh-CN" b="1" baseline="-25000" dirty="0" smtClean="0"/>
                <a:t>next</a:t>
              </a:r>
              <a:r>
                <a:rPr kumimoji="1" lang="en-US" altLang="zh-CN" b="1" baseline="30000" dirty="0" smtClean="0"/>
                <a:t>’</a:t>
              </a:r>
              <a:endParaRPr kumimoji="1" lang="zh-CN" altLang="en-US" b="1" dirty="0"/>
            </a:p>
          </p:txBody>
        </p:sp>
        <p:sp>
          <p:nvSpPr>
            <p:cNvPr id="20" name="椭圆 19"/>
            <p:cNvSpPr/>
            <p:nvPr/>
          </p:nvSpPr>
          <p:spPr>
            <a:xfrm>
              <a:off x="3247181" y="4064790"/>
              <a:ext cx="71218" cy="85675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21" name="直线箭头连接符 20"/>
            <p:cNvCxnSpPr/>
            <p:nvPr/>
          </p:nvCxnSpPr>
          <p:spPr>
            <a:xfrm>
              <a:off x="2846142" y="3303281"/>
              <a:ext cx="436648" cy="81452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2934482" y="3290047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dirty="0" smtClean="0"/>
                <a:t>θ</a:t>
              </a:r>
              <a:endParaRPr kumimoji="1" lang="zh-CN" altLang="en-US" dirty="0"/>
            </a:p>
          </p:txBody>
        </p:sp>
        <p:sp>
          <p:nvSpPr>
            <p:cNvPr id="23" name="空心弧 22"/>
            <p:cNvSpPr/>
            <p:nvPr/>
          </p:nvSpPr>
          <p:spPr>
            <a:xfrm rot="7126096">
              <a:off x="3012000" y="3450521"/>
              <a:ext cx="335317" cy="209323"/>
            </a:xfrm>
            <a:prstGeom prst="blockArc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空心弧 23"/>
            <p:cNvSpPr/>
            <p:nvPr/>
          </p:nvSpPr>
          <p:spPr>
            <a:xfrm rot="5400000">
              <a:off x="3120805" y="3165310"/>
              <a:ext cx="323969" cy="185451"/>
            </a:xfrm>
            <a:prstGeom prst="blockArc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435446" y="5090788"/>
              <a:ext cx="16793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000" dirty="0" smtClean="0"/>
                <a:t>d</a:t>
              </a:r>
              <a:r>
                <a:rPr kumimoji="1" lang="en-US" altLang="zh-CN" sz="1000" baseline="-25000" dirty="0" smtClean="0"/>
                <a:t>1</a:t>
              </a:r>
              <a:r>
                <a:rPr kumimoji="1" lang="en-US" altLang="zh-CN" sz="1000" dirty="0" smtClean="0"/>
                <a:t> </a:t>
              </a:r>
              <a:r>
                <a:rPr kumimoji="1" lang="en-US" altLang="zh-CN" sz="1000" dirty="0"/>
                <a:t>= </a:t>
              </a:r>
              <a:r>
                <a:rPr kumimoji="1" lang="en-US" altLang="zh-CN" sz="1000" dirty="0" smtClean="0"/>
                <a:t>dis        </a:t>
              </a:r>
              <a:r>
                <a:rPr kumimoji="1" lang="zh-CN" altLang="en-US" sz="1000" dirty="0" smtClean="0"/>
                <a:t>θ</a:t>
              </a:r>
              <a:r>
                <a:rPr kumimoji="1" lang="en-US" altLang="zh-CN" sz="1000" dirty="0" smtClean="0"/>
                <a:t> </a:t>
              </a:r>
              <a:r>
                <a:rPr kumimoji="1" lang="en-US" altLang="zh-CN" sz="1000" dirty="0"/>
                <a:t>= </a:t>
              </a:r>
              <a:r>
                <a:rPr kumimoji="1" lang="en-US" altLang="zh-CN" sz="1000" dirty="0" err="1"/>
                <a:t>dirchange</a:t>
              </a:r>
              <a:r>
                <a:rPr kumimoji="1" lang="en-US" altLang="zh-CN" sz="1000" dirty="0"/>
                <a:t>  </a:t>
              </a:r>
              <a:r>
                <a:rPr kumimoji="1" lang="en-US" altLang="zh-CN" sz="1000" dirty="0" smtClean="0"/>
                <a:t> </a:t>
              </a:r>
              <a:endParaRPr kumimoji="1" lang="zh-CN" altLang="en-US" sz="1000" dirty="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251199" y="5108410"/>
              <a:ext cx="18466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zh-CN" altLang="en-US" sz="1000" dirty="0"/>
            </a:p>
          </p:txBody>
        </p:sp>
        <p:sp>
          <p:nvSpPr>
            <p:cNvPr id="27" name="椭圆 26"/>
            <p:cNvSpPr/>
            <p:nvPr/>
          </p:nvSpPr>
          <p:spPr>
            <a:xfrm>
              <a:off x="5190758" y="4232975"/>
              <a:ext cx="71218" cy="856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979716" y="4318649"/>
              <a:ext cx="5823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POI</a:t>
              </a:r>
              <a:endParaRPr kumimoji="1" lang="zh-CN" altLang="en-US" dirty="0"/>
            </a:p>
          </p:txBody>
        </p:sp>
        <p:sp>
          <p:nvSpPr>
            <p:cNvPr id="29" name="椭圆 28"/>
            <p:cNvSpPr/>
            <p:nvPr/>
          </p:nvSpPr>
          <p:spPr>
            <a:xfrm>
              <a:off x="4580782" y="3681085"/>
              <a:ext cx="1261217" cy="1193679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246924" y="3028465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000" dirty="0" smtClean="0"/>
                <a:t>d</a:t>
              </a:r>
              <a:r>
                <a:rPr kumimoji="1" lang="en-US" altLang="zh-CN" sz="1000" baseline="-25000" dirty="0" smtClean="0"/>
                <a:t>2</a:t>
              </a:r>
              <a:endParaRPr kumimoji="1" lang="zh-CN" altLang="en-US" sz="1000" dirty="0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081764" y="2860001"/>
              <a:ext cx="3035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000" dirty="0" smtClean="0"/>
                <a:t>d</a:t>
              </a:r>
              <a:r>
                <a:rPr kumimoji="1" lang="en-US" altLang="zh-CN" sz="1000" baseline="-25000" dirty="0" smtClean="0"/>
                <a:t>1</a:t>
              </a:r>
              <a:endParaRPr kumimoji="1" lang="zh-CN" altLang="en-US" sz="1000" dirty="0"/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7848600" y="3352801"/>
            <a:ext cx="1180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/>
              <a:t>P</a:t>
            </a:r>
            <a:r>
              <a:rPr kumimoji="1" lang="en-US" altLang="zh-CN" baseline="-25000" dirty="0" err="1" smtClean="0"/>
              <a:t>pre</a:t>
            </a:r>
            <a:r>
              <a:rPr kumimoji="1" lang="en-US" altLang="zh-CN" dirty="0" smtClean="0"/>
              <a:t>(</a:t>
            </a:r>
            <a:r>
              <a:rPr kumimoji="1" lang="en-US" altLang="zh-CN" dirty="0" err="1" smtClean="0"/>
              <a:t>x</a:t>
            </a:r>
            <a:r>
              <a:rPr kumimoji="1" lang="en-US" altLang="zh-CN" baseline="-25000" dirty="0" err="1" smtClean="0"/>
              <a:t>p</a:t>
            </a:r>
            <a:r>
              <a:rPr kumimoji="1" lang="en-US" altLang="zh-CN" dirty="0" err="1" smtClean="0"/>
              <a:t>,y</a:t>
            </a:r>
            <a:r>
              <a:rPr kumimoji="1" lang="en-US" altLang="zh-CN" baseline="-25000" dirty="0" err="1" smtClean="0"/>
              <a:t>p</a:t>
            </a:r>
            <a:r>
              <a:rPr kumimoji="1" lang="en-US" altLang="zh-CN" dirty="0" smtClean="0"/>
              <a:t>)</a:t>
            </a:r>
            <a:endParaRPr kumimoji="1" lang="zh-CN" altLang="en-US" dirty="0"/>
          </a:p>
        </p:txBody>
      </p:sp>
      <p:sp>
        <p:nvSpPr>
          <p:cNvPr id="33" name="文本框 32"/>
          <p:cNvSpPr txBox="1"/>
          <p:nvPr/>
        </p:nvSpPr>
        <p:spPr>
          <a:xfrm>
            <a:off x="7848601" y="3733801"/>
            <a:ext cx="1154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/>
              <a:t>P</a:t>
            </a:r>
            <a:r>
              <a:rPr kumimoji="1" lang="en-US" altLang="zh-CN" baseline="-25000" dirty="0" err="1" smtClean="0"/>
              <a:t>cur</a:t>
            </a:r>
            <a:r>
              <a:rPr kumimoji="1" lang="en-US" altLang="zh-CN" dirty="0" smtClean="0"/>
              <a:t>(</a:t>
            </a:r>
            <a:r>
              <a:rPr kumimoji="1" lang="en-US" altLang="zh-CN" dirty="0" err="1" smtClean="0"/>
              <a:t>x</a:t>
            </a:r>
            <a:r>
              <a:rPr kumimoji="1" lang="en-US" altLang="zh-CN" baseline="-25000" dirty="0" err="1"/>
              <a:t>c</a:t>
            </a:r>
            <a:r>
              <a:rPr kumimoji="1" lang="en-US" altLang="zh-CN" dirty="0" err="1" smtClean="0"/>
              <a:t>,y</a:t>
            </a:r>
            <a:r>
              <a:rPr kumimoji="1" lang="en-US" altLang="zh-CN" baseline="-25000" dirty="0" err="1"/>
              <a:t>c</a:t>
            </a:r>
            <a:r>
              <a:rPr kumimoji="1" lang="en-US" altLang="zh-CN" dirty="0" smtClean="0"/>
              <a:t>)</a:t>
            </a:r>
            <a:endParaRPr kumimoji="1" lang="zh-CN" altLang="en-US" dirty="0"/>
          </a:p>
        </p:txBody>
      </p:sp>
      <p:sp>
        <p:nvSpPr>
          <p:cNvPr id="34" name="文本框 33"/>
          <p:cNvSpPr txBox="1"/>
          <p:nvPr/>
        </p:nvSpPr>
        <p:spPr>
          <a:xfrm>
            <a:off x="7848602" y="4126469"/>
            <a:ext cx="124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/>
              <a:t>P</a:t>
            </a:r>
            <a:r>
              <a:rPr kumimoji="1" lang="en-US" altLang="zh-CN" baseline="-25000" dirty="0" err="1" smtClean="0"/>
              <a:t>next</a:t>
            </a:r>
            <a:r>
              <a:rPr kumimoji="1" lang="en-US" altLang="zh-CN" dirty="0" smtClean="0"/>
              <a:t>(</a:t>
            </a:r>
            <a:r>
              <a:rPr kumimoji="1" lang="en-US" altLang="zh-CN" dirty="0" err="1" smtClean="0"/>
              <a:t>x</a:t>
            </a:r>
            <a:r>
              <a:rPr kumimoji="1" lang="en-US" altLang="zh-CN" baseline="-25000" dirty="0" err="1"/>
              <a:t>n</a:t>
            </a:r>
            <a:r>
              <a:rPr kumimoji="1" lang="en-US" altLang="zh-CN" dirty="0" err="1" smtClean="0"/>
              <a:t>,y</a:t>
            </a:r>
            <a:r>
              <a:rPr kumimoji="1" lang="en-US" altLang="zh-CN" baseline="-25000" dirty="0" err="1"/>
              <a:t>n</a:t>
            </a:r>
            <a:r>
              <a:rPr kumimoji="1" lang="en-US" altLang="zh-CN" dirty="0" smtClean="0"/>
              <a:t>)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546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sz="4000" dirty="0" smtClean="0"/>
              <a:t>Stop Model</a:t>
            </a:r>
            <a:endParaRPr kumimoji="1" lang="zh-CN" altLang="en-US" sz="4000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>
                <a:latin typeface="Times New Roman"/>
                <a:cs typeface="Times New Roman"/>
              </a:rPr>
              <a:t>Assumption: Purpose of Stop is to stay inside the POI range to perform activity</a:t>
            </a:r>
          </a:p>
          <a:p>
            <a:r>
              <a:rPr kumimoji="1" lang="en-US" altLang="zh-CN" dirty="0" smtClean="0">
                <a:latin typeface="Times New Roman"/>
                <a:cs typeface="Times New Roman"/>
              </a:rPr>
              <a:t>Parameters </a:t>
            </a:r>
            <a:r>
              <a:rPr kumimoji="1" lang="en-US" altLang="zh-CN" dirty="0">
                <a:latin typeface="Times New Roman"/>
                <a:cs typeface="Times New Roman"/>
              </a:rPr>
              <a:t>for the model:</a:t>
            </a:r>
          </a:p>
          <a:p>
            <a:pPr lvl="1"/>
            <a:r>
              <a:rPr kumimoji="1" lang="en-US" altLang="zh-CN" dirty="0">
                <a:latin typeface="Times New Roman"/>
                <a:cs typeface="Times New Roman"/>
              </a:rPr>
              <a:t>Distance </a:t>
            </a:r>
            <a:r>
              <a:rPr kumimoji="1" lang="en-US" altLang="zh-CN" dirty="0" smtClean="0">
                <a:latin typeface="Times New Roman"/>
                <a:cs typeface="Times New Roman"/>
              </a:rPr>
              <a:t>Change (dis)</a:t>
            </a:r>
            <a:endParaRPr kumimoji="1" lang="en-US" altLang="zh-CN" dirty="0">
              <a:latin typeface="Times New Roman"/>
              <a:cs typeface="Times New Roman"/>
            </a:endParaRPr>
          </a:p>
          <a:p>
            <a:pPr lvl="1"/>
            <a:r>
              <a:rPr kumimoji="1" lang="en-US" altLang="zh-CN" dirty="0">
                <a:latin typeface="Times New Roman"/>
                <a:cs typeface="Times New Roman"/>
              </a:rPr>
              <a:t>Direction </a:t>
            </a:r>
            <a:r>
              <a:rPr kumimoji="1" lang="en-US" altLang="zh-CN" dirty="0" smtClean="0">
                <a:latin typeface="Times New Roman"/>
                <a:cs typeface="Times New Roman"/>
              </a:rPr>
              <a:t>Change (</a:t>
            </a:r>
            <a:r>
              <a:rPr kumimoji="1" lang="en-US" altLang="zh-CN" dirty="0" err="1" smtClean="0">
                <a:latin typeface="Times New Roman"/>
                <a:cs typeface="Times New Roman"/>
              </a:rPr>
              <a:t>dirchange</a:t>
            </a:r>
            <a:r>
              <a:rPr kumimoji="1" lang="en-US" altLang="zh-CN" dirty="0" smtClean="0">
                <a:latin typeface="Times New Roman"/>
                <a:cs typeface="Times New Roman"/>
              </a:rPr>
              <a:t>)</a:t>
            </a:r>
            <a:endParaRPr kumimoji="1" lang="en-US" altLang="zh-CN" dirty="0" smtClean="0">
              <a:latin typeface="Times New Roman"/>
              <a:cs typeface="Times New Roman"/>
            </a:endParaRPr>
          </a:p>
          <a:p>
            <a:r>
              <a:rPr kumimoji="1" lang="en-US" altLang="zh-CN" dirty="0" smtClean="0">
                <a:latin typeface="Times New Roman"/>
                <a:cs typeface="Times New Roman"/>
              </a:rPr>
              <a:t>Choose from </a:t>
            </a:r>
            <a:r>
              <a:rPr kumimoji="1" lang="en-US" altLang="zh-CN" dirty="0" err="1" smtClean="0">
                <a:latin typeface="Times New Roman"/>
                <a:cs typeface="Times New Roman"/>
              </a:rPr>
              <a:t>P</a:t>
            </a:r>
            <a:r>
              <a:rPr kumimoji="1" lang="en-US" altLang="zh-CN" baseline="-25000" dirty="0" err="1" smtClean="0">
                <a:latin typeface="Times New Roman"/>
                <a:cs typeface="Times New Roman"/>
              </a:rPr>
              <a:t>next</a:t>
            </a:r>
            <a:r>
              <a:rPr kumimoji="1" lang="en-US" altLang="zh-CN" dirty="0" smtClean="0">
                <a:latin typeface="Times New Roman"/>
                <a:cs typeface="Times New Roman"/>
              </a:rPr>
              <a:t> and </a:t>
            </a:r>
            <a:r>
              <a:rPr kumimoji="1" lang="en-US" altLang="zh-CN" dirty="0" err="1" smtClean="0">
                <a:latin typeface="Times New Roman"/>
                <a:cs typeface="Times New Roman"/>
              </a:rPr>
              <a:t>P</a:t>
            </a:r>
            <a:r>
              <a:rPr kumimoji="1" lang="en-US" altLang="zh-CN" baseline="-25000" dirty="0" err="1" smtClean="0">
                <a:latin typeface="Times New Roman"/>
                <a:cs typeface="Times New Roman"/>
              </a:rPr>
              <a:t>next</a:t>
            </a:r>
            <a:r>
              <a:rPr kumimoji="1" lang="en-US" altLang="zh-CN" baseline="30000" dirty="0" smtClean="0">
                <a:latin typeface="Times New Roman"/>
                <a:cs typeface="Times New Roman"/>
              </a:rPr>
              <a:t>’</a:t>
            </a:r>
          </a:p>
          <a:p>
            <a:r>
              <a:rPr kumimoji="1" lang="en-US" altLang="zh-CN" dirty="0" smtClean="0">
                <a:latin typeface="Times New Roman"/>
                <a:cs typeface="Times New Roman"/>
              </a:rPr>
              <a:t>Make sure dis(</a:t>
            </a:r>
            <a:r>
              <a:rPr kumimoji="1" lang="en-US" altLang="zh-CN" dirty="0" err="1" smtClean="0">
                <a:latin typeface="Times New Roman"/>
                <a:cs typeface="Times New Roman"/>
              </a:rPr>
              <a:t>P</a:t>
            </a:r>
            <a:r>
              <a:rPr kumimoji="1" lang="en-US" altLang="zh-CN" baseline="-25000" dirty="0" err="1" smtClean="0">
                <a:latin typeface="Times New Roman"/>
                <a:cs typeface="Times New Roman"/>
              </a:rPr>
              <a:t>next</a:t>
            </a:r>
            <a:r>
              <a:rPr kumimoji="1" lang="en-US" altLang="zh-CN" dirty="0" err="1" smtClean="0">
                <a:latin typeface="Times New Roman"/>
                <a:cs typeface="Times New Roman"/>
              </a:rPr>
              <a:t>,POI</a:t>
            </a:r>
            <a:r>
              <a:rPr kumimoji="1" lang="en-US" altLang="zh-CN" dirty="0" smtClean="0">
                <a:latin typeface="Times New Roman"/>
                <a:cs typeface="Times New Roman"/>
              </a:rPr>
              <a:t>)&lt;</a:t>
            </a:r>
            <a:r>
              <a:rPr kumimoji="1" lang="en-US" altLang="zh-CN" dirty="0" err="1" smtClean="0">
                <a:latin typeface="Times New Roman"/>
                <a:cs typeface="Times New Roman"/>
              </a:rPr>
              <a:t>POI.radius</a:t>
            </a:r>
            <a:endParaRPr kumimoji="1" lang="en-US" altLang="zh-CN" dirty="0">
              <a:latin typeface="Times New Roman"/>
              <a:cs typeface="Times New Roman"/>
            </a:endParaRPr>
          </a:p>
          <a:p>
            <a:pPr lvl="1"/>
            <a:endParaRPr kumimoji="1" lang="en-US" altLang="zh-CN" dirty="0">
              <a:latin typeface="Times New Roman"/>
              <a:cs typeface="Times New Roman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3D6302A-F0CF-E140-9D87-D86DA8B50AED}" type="slidenum">
              <a:rPr kumimoji="1" lang="zh-CN" altLang="en-US" smtClean="0"/>
              <a:t>23</a:t>
            </a:fld>
            <a:endParaRPr kumimoji="1"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340651" y="4457544"/>
            <a:ext cx="71218" cy="8567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950480" y="4120000"/>
            <a:ext cx="71218" cy="8567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833928" y="4340423"/>
            <a:ext cx="490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/>
              <a:t>P</a:t>
            </a:r>
            <a:r>
              <a:rPr kumimoji="1" lang="en-US" altLang="zh-CN" b="1" baseline="-25000" dirty="0" smtClean="0"/>
              <a:t>pre</a:t>
            </a:r>
            <a:endParaRPr kumimoji="1" lang="zh-CN" altLang="en-US" b="1" dirty="0"/>
          </a:p>
        </p:txBody>
      </p:sp>
      <p:sp>
        <p:nvSpPr>
          <p:cNvPr id="9" name="椭圆 8"/>
          <p:cNvSpPr/>
          <p:nvPr/>
        </p:nvSpPr>
        <p:spPr>
          <a:xfrm>
            <a:off x="6950480" y="4666287"/>
            <a:ext cx="71218" cy="8567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477000" y="4267200"/>
            <a:ext cx="490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/>
              <a:t>P</a:t>
            </a:r>
            <a:r>
              <a:rPr kumimoji="1" lang="en-US" altLang="zh-CN" b="1" baseline="-25000" dirty="0" smtClean="0"/>
              <a:t>cur</a:t>
            </a:r>
            <a:endParaRPr kumimoji="1" lang="zh-CN" altLang="en-US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7059125" y="3988515"/>
            <a:ext cx="550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/>
              <a:t>P</a:t>
            </a:r>
            <a:r>
              <a:rPr kumimoji="1" lang="en-US" altLang="zh-CN" b="1" baseline="-25000" dirty="0" smtClean="0"/>
              <a:t>next</a:t>
            </a:r>
            <a:endParaRPr kumimoji="1" lang="zh-CN" altLang="en-US" b="1" dirty="0"/>
          </a:p>
        </p:txBody>
      </p:sp>
      <p:cxnSp>
        <p:nvCxnSpPr>
          <p:cNvPr id="12" name="直线箭头连接符 11"/>
          <p:cNvCxnSpPr>
            <a:stCxn id="6" idx="6"/>
            <a:endCxn id="9" idx="2"/>
          </p:cNvCxnSpPr>
          <p:nvPr/>
        </p:nvCxnSpPr>
        <p:spPr>
          <a:xfrm>
            <a:off x="6411869" y="4500382"/>
            <a:ext cx="538611" cy="2087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线箭头连接符 12"/>
          <p:cNvCxnSpPr/>
          <p:nvPr/>
        </p:nvCxnSpPr>
        <p:spPr>
          <a:xfrm flipH="1" flipV="1">
            <a:off x="6974791" y="4191000"/>
            <a:ext cx="35609" cy="503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线连接符 13"/>
          <p:cNvCxnSpPr/>
          <p:nvPr/>
        </p:nvCxnSpPr>
        <p:spPr>
          <a:xfrm>
            <a:off x="7109216" y="4784209"/>
            <a:ext cx="1044184" cy="397391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6542356" y="4669553"/>
            <a:ext cx="3035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000" dirty="0" smtClean="0"/>
              <a:t>d</a:t>
            </a:r>
            <a:r>
              <a:rPr kumimoji="1" lang="en-US" altLang="zh-CN" sz="1000" baseline="-25000" dirty="0" smtClean="0"/>
              <a:t>1</a:t>
            </a:r>
            <a:endParaRPr kumimoji="1" lang="zh-CN" altLang="en-US" sz="1000" dirty="0"/>
          </a:p>
        </p:txBody>
      </p:sp>
      <p:sp>
        <p:nvSpPr>
          <p:cNvPr id="16" name="文本框 15"/>
          <p:cNvSpPr txBox="1"/>
          <p:nvPr/>
        </p:nvSpPr>
        <p:spPr>
          <a:xfrm>
            <a:off x="7010400" y="4492823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dirty="0"/>
              <a:t>θ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943600" y="5026223"/>
            <a:ext cx="578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/>
              <a:t>P</a:t>
            </a:r>
            <a:r>
              <a:rPr kumimoji="1" lang="en-US" altLang="zh-CN" b="1" baseline="-25000" dirty="0" smtClean="0"/>
              <a:t>next</a:t>
            </a:r>
            <a:r>
              <a:rPr kumimoji="1" lang="en-US" altLang="zh-CN" b="1" baseline="30000" dirty="0" smtClean="0"/>
              <a:t>’</a:t>
            </a:r>
            <a:endParaRPr kumimoji="1" lang="zh-CN" altLang="en-US" b="1" dirty="0"/>
          </a:p>
        </p:txBody>
      </p:sp>
      <p:sp>
        <p:nvSpPr>
          <p:cNvPr id="18" name="椭圆 17"/>
          <p:cNvSpPr/>
          <p:nvPr/>
        </p:nvSpPr>
        <p:spPr>
          <a:xfrm>
            <a:off x="6497235" y="4995295"/>
            <a:ext cx="71218" cy="8567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9" name="直线箭头连接符 18"/>
          <p:cNvCxnSpPr/>
          <p:nvPr/>
        </p:nvCxnSpPr>
        <p:spPr>
          <a:xfrm flipH="1">
            <a:off x="6553200" y="4768279"/>
            <a:ext cx="452584" cy="2609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6878285" y="4724400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dirty="0" smtClean="0"/>
              <a:t>θ</a:t>
            </a:r>
            <a:endParaRPr kumimoji="1" lang="zh-CN" altLang="en-US" sz="1400" dirty="0"/>
          </a:p>
        </p:txBody>
      </p:sp>
      <p:sp>
        <p:nvSpPr>
          <p:cNvPr id="21" name="空心弧 20"/>
          <p:cNvSpPr/>
          <p:nvPr/>
        </p:nvSpPr>
        <p:spPr>
          <a:xfrm rot="10453119">
            <a:off x="6715556" y="4829719"/>
            <a:ext cx="589613" cy="227437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22" name="空心弧 21"/>
          <p:cNvSpPr/>
          <p:nvPr/>
        </p:nvSpPr>
        <p:spPr>
          <a:xfrm rot="3377560">
            <a:off x="6918536" y="4501944"/>
            <a:ext cx="505781" cy="232927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7011268" y="5113953"/>
            <a:ext cx="71218" cy="8567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6809995" y="5172804"/>
            <a:ext cx="493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POI</a:t>
            </a:r>
            <a:endParaRPr kumimoji="1" lang="zh-CN" altLang="en-US" dirty="0"/>
          </a:p>
        </p:txBody>
      </p:sp>
      <p:sp>
        <p:nvSpPr>
          <p:cNvPr id="27" name="椭圆 26"/>
          <p:cNvSpPr/>
          <p:nvPr/>
        </p:nvSpPr>
        <p:spPr>
          <a:xfrm>
            <a:off x="5638800" y="3962400"/>
            <a:ext cx="2805249" cy="243090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6412050" y="4517619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000" dirty="0" smtClean="0"/>
              <a:t>d</a:t>
            </a:r>
            <a:r>
              <a:rPr kumimoji="1" lang="en-US" altLang="zh-CN" sz="1000" baseline="-25000" dirty="0" smtClean="0"/>
              <a:t>2</a:t>
            </a:r>
            <a:endParaRPr kumimoji="1" lang="zh-CN" altLang="en-US" sz="1000" dirty="0"/>
          </a:p>
        </p:txBody>
      </p:sp>
      <p:sp>
        <p:nvSpPr>
          <p:cNvPr id="29" name="文本框 28"/>
          <p:cNvSpPr txBox="1"/>
          <p:nvPr/>
        </p:nvSpPr>
        <p:spPr>
          <a:xfrm>
            <a:off x="6772908" y="4245582"/>
            <a:ext cx="3035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000" dirty="0" smtClean="0"/>
              <a:t>d</a:t>
            </a:r>
            <a:r>
              <a:rPr kumimoji="1" lang="en-US" altLang="zh-CN" sz="1000" baseline="-25000" dirty="0" smtClean="0"/>
              <a:t>1</a:t>
            </a:r>
            <a:endParaRPr kumimoji="1" lang="zh-CN" altLang="en-US" sz="1000" dirty="0"/>
          </a:p>
        </p:txBody>
      </p:sp>
      <p:cxnSp>
        <p:nvCxnSpPr>
          <p:cNvPr id="30" name="直线连接符 29"/>
          <p:cNvCxnSpPr>
            <a:stCxn id="26" idx="0"/>
          </p:cNvCxnSpPr>
          <p:nvPr/>
        </p:nvCxnSpPr>
        <p:spPr>
          <a:xfrm>
            <a:off x="7056968" y="5172804"/>
            <a:ext cx="1289389" cy="429196"/>
          </a:xfrm>
          <a:prstGeom prst="line">
            <a:avLst/>
          </a:prstGeom>
          <a:ln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7388975" y="5435926"/>
            <a:ext cx="7904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000" dirty="0" err="1" smtClean="0"/>
              <a:t>POI.radius</a:t>
            </a:r>
            <a:endParaRPr kumimoji="1" lang="zh-CN" altLang="en-US" sz="1000" dirty="0"/>
          </a:p>
        </p:txBody>
      </p:sp>
      <p:sp>
        <p:nvSpPr>
          <p:cNvPr id="32" name="文本框 31"/>
          <p:cNvSpPr txBox="1"/>
          <p:nvPr/>
        </p:nvSpPr>
        <p:spPr>
          <a:xfrm>
            <a:off x="6324600" y="6477000"/>
            <a:ext cx="16793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000" dirty="0" smtClean="0"/>
              <a:t>d</a:t>
            </a:r>
            <a:r>
              <a:rPr kumimoji="1" lang="en-US" altLang="zh-CN" sz="1000" baseline="-25000" dirty="0" smtClean="0"/>
              <a:t>1</a:t>
            </a:r>
            <a:r>
              <a:rPr kumimoji="1" lang="en-US" altLang="zh-CN" sz="1000" dirty="0" smtClean="0"/>
              <a:t> </a:t>
            </a:r>
            <a:r>
              <a:rPr kumimoji="1" lang="en-US" altLang="zh-CN" sz="1000" dirty="0"/>
              <a:t>= </a:t>
            </a:r>
            <a:r>
              <a:rPr kumimoji="1" lang="en-US" altLang="zh-CN" sz="1000" dirty="0" smtClean="0"/>
              <a:t>dis        </a:t>
            </a:r>
            <a:r>
              <a:rPr kumimoji="1" lang="zh-CN" altLang="en-US" sz="1000" dirty="0" smtClean="0"/>
              <a:t>θ</a:t>
            </a:r>
            <a:r>
              <a:rPr kumimoji="1" lang="en-US" altLang="zh-CN" sz="1000" dirty="0" smtClean="0"/>
              <a:t> </a:t>
            </a:r>
            <a:r>
              <a:rPr kumimoji="1" lang="en-US" altLang="zh-CN" sz="1000" dirty="0"/>
              <a:t>= </a:t>
            </a:r>
            <a:r>
              <a:rPr kumimoji="1" lang="en-US" altLang="zh-CN" sz="1000" dirty="0" err="1"/>
              <a:t>dirchange</a:t>
            </a:r>
            <a:r>
              <a:rPr kumimoji="1" lang="en-US" altLang="zh-CN" sz="1000" dirty="0"/>
              <a:t>  </a:t>
            </a:r>
            <a:r>
              <a:rPr kumimoji="1" lang="en-US" altLang="zh-CN" sz="1000" dirty="0" smtClean="0"/>
              <a:t> </a:t>
            </a:r>
            <a:endParaRPr kumimoji="1" lang="zh-CN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844515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Overview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Introduction</a:t>
            </a:r>
          </a:p>
          <a:p>
            <a:r>
              <a:rPr lang="en-US" altLang="zh-CN" dirty="0" smtClean="0">
                <a:latin typeface="Comic Sans MS" pitchFamily="66" charset="0"/>
              </a:rPr>
              <a:t>Related </a:t>
            </a:r>
            <a:r>
              <a:rPr lang="en-US" altLang="zh-CN" dirty="0">
                <a:latin typeface="Comic Sans MS" pitchFamily="66" charset="0"/>
              </a:rPr>
              <a:t>Work</a:t>
            </a:r>
          </a:p>
          <a:p>
            <a:r>
              <a:rPr lang="en-US" altLang="zh-CN" dirty="0" smtClean="0">
                <a:latin typeface="Comic Sans MS" pitchFamily="66" charset="0"/>
              </a:rPr>
              <a:t>Methodology</a:t>
            </a:r>
            <a:endParaRPr lang="en-US" altLang="zh-CN" dirty="0">
              <a:latin typeface="Comic Sans MS" pitchFamily="66" charset="0"/>
            </a:endParaRPr>
          </a:p>
          <a:p>
            <a:r>
              <a:rPr lang="en-US" altLang="zh-CN" dirty="0" smtClean="0">
                <a:solidFill>
                  <a:srgbClr val="FF0000"/>
                </a:solidFill>
                <a:latin typeface="Comic Sans MS" pitchFamily="66" charset="0"/>
              </a:rPr>
              <a:t>Experiment</a:t>
            </a:r>
            <a:endParaRPr lang="en-US" altLang="zh-CN" dirty="0"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292934"/>
                </a:solidFill>
                <a:latin typeface="Comic Sans MS" pitchFamily="66" charset="0"/>
              </a:rPr>
              <a:t>Summary and Future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85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Experiment Dataset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Times New Roman"/>
                <a:cs typeface="Times New Roman"/>
              </a:rPr>
              <a:t>Missouri </a:t>
            </a:r>
            <a:r>
              <a:rPr kumimoji="1" lang="en-US" altLang="zh-CN" dirty="0">
                <a:latin typeface="Times New Roman"/>
                <a:cs typeface="Times New Roman"/>
              </a:rPr>
              <a:t>Black Bear </a:t>
            </a:r>
            <a:r>
              <a:rPr kumimoji="1" lang="en-US" altLang="zh-CN" dirty="0" smtClean="0">
                <a:latin typeface="Times New Roman"/>
                <a:cs typeface="Times New Roman"/>
              </a:rPr>
              <a:t>GPS Data</a:t>
            </a:r>
            <a:endParaRPr kumimoji="1" lang="en-US" altLang="zh-CN" dirty="0">
              <a:latin typeface="Times New Roman"/>
              <a:cs typeface="Times New Roman"/>
            </a:endParaRPr>
          </a:p>
          <a:p>
            <a:pPr lvl="1"/>
            <a:r>
              <a:rPr kumimoji="1" lang="en-US" altLang="zh-CN" dirty="0">
                <a:latin typeface="Times New Roman"/>
                <a:cs typeface="Times New Roman"/>
              </a:rPr>
              <a:t>Total </a:t>
            </a:r>
            <a:r>
              <a:rPr kumimoji="1" lang="en-US" altLang="zh-CN" dirty="0" err="1" smtClean="0">
                <a:latin typeface="Times New Roman"/>
                <a:cs typeface="Times New Roman"/>
              </a:rPr>
              <a:t>num</a:t>
            </a:r>
            <a:r>
              <a:rPr kumimoji="1" lang="en-US" altLang="zh-CN" dirty="0" smtClean="0">
                <a:latin typeface="Times New Roman"/>
                <a:cs typeface="Times New Roman"/>
              </a:rPr>
              <a:t> of bear: 78 </a:t>
            </a:r>
          </a:p>
          <a:p>
            <a:pPr lvl="1"/>
            <a:r>
              <a:rPr kumimoji="1" lang="en-US" altLang="zh-CN" dirty="0" smtClean="0">
                <a:latin typeface="Times New Roman"/>
                <a:cs typeface="Times New Roman"/>
              </a:rPr>
              <a:t>110000 </a:t>
            </a:r>
            <a:r>
              <a:rPr kumimoji="1" lang="en-US" altLang="zh-CN" dirty="0">
                <a:latin typeface="Times New Roman"/>
                <a:cs typeface="Times New Roman"/>
              </a:rPr>
              <a:t>GPS points </a:t>
            </a:r>
            <a:endParaRPr kumimoji="1" lang="en-US" altLang="zh-CN" dirty="0" smtClean="0">
              <a:latin typeface="Times New Roman"/>
              <a:cs typeface="Times New Roman"/>
            </a:endParaRPr>
          </a:p>
          <a:p>
            <a:r>
              <a:rPr kumimoji="1" lang="en-US" altLang="zh-CN" dirty="0" smtClean="0">
                <a:latin typeface="Times New Roman"/>
                <a:cs typeface="Times New Roman"/>
              </a:rPr>
              <a:t>Missouri Deer GPS Data</a:t>
            </a:r>
          </a:p>
          <a:p>
            <a:pPr lvl="1"/>
            <a:r>
              <a:rPr kumimoji="1" lang="en-US" altLang="zh-CN" dirty="0" smtClean="0">
                <a:latin typeface="Times New Roman"/>
                <a:cs typeface="Times New Roman"/>
              </a:rPr>
              <a:t>Total </a:t>
            </a:r>
            <a:r>
              <a:rPr kumimoji="1" lang="en-US" altLang="zh-CN" dirty="0" err="1" smtClean="0">
                <a:latin typeface="Times New Roman"/>
                <a:cs typeface="Times New Roman"/>
              </a:rPr>
              <a:t>num</a:t>
            </a:r>
            <a:r>
              <a:rPr kumimoji="1" lang="en-US" altLang="zh-CN" dirty="0" smtClean="0">
                <a:latin typeface="Times New Roman"/>
                <a:cs typeface="Times New Roman"/>
              </a:rPr>
              <a:t> of deer: 114</a:t>
            </a:r>
          </a:p>
          <a:p>
            <a:pPr lvl="1"/>
            <a:r>
              <a:rPr kumimoji="1" lang="en-US" altLang="zh-CN" dirty="0" smtClean="0">
                <a:latin typeface="Times New Roman"/>
                <a:cs typeface="Times New Roman"/>
              </a:rPr>
              <a:t>150000 GPS points</a:t>
            </a:r>
          </a:p>
          <a:p>
            <a:r>
              <a:rPr kumimoji="1" lang="en-US" altLang="zh-CN" dirty="0" smtClean="0">
                <a:latin typeface="Times New Roman"/>
                <a:cs typeface="Times New Roman"/>
              </a:rPr>
              <a:t>Trajectories similar </a:t>
            </a:r>
            <a:r>
              <a:rPr kumimoji="1" lang="en-US" altLang="zh-CN" dirty="0" smtClean="0">
                <a:latin typeface="Times New Roman"/>
                <a:cs typeface="Times New Roman"/>
              </a:rPr>
              <a:t>to</a:t>
            </a:r>
            <a:r>
              <a:rPr kumimoji="1" lang="zh-CN" altLang="en-US" dirty="0" smtClean="0">
                <a:latin typeface="Times New Roman"/>
                <a:cs typeface="Times New Roman"/>
              </a:rPr>
              <a:t> </a:t>
            </a:r>
            <a:r>
              <a:rPr kumimoji="1" lang="en-US" altLang="zh-CN" dirty="0" smtClean="0">
                <a:latin typeface="Times New Roman"/>
                <a:cs typeface="Times New Roman"/>
              </a:rPr>
              <a:t>Missouri</a:t>
            </a:r>
            <a:r>
              <a:rPr kumimoji="1" lang="en-US" altLang="zh-CN" dirty="0" smtClean="0">
                <a:latin typeface="Times New Roman"/>
                <a:cs typeface="Times New Roman"/>
              </a:rPr>
              <a:t> </a:t>
            </a:r>
            <a:r>
              <a:rPr kumimoji="1" lang="en-US" altLang="zh-CN" dirty="0" smtClean="0">
                <a:latin typeface="Times New Roman"/>
                <a:cs typeface="Times New Roman"/>
              </a:rPr>
              <a:t>black bear trajectory</a:t>
            </a:r>
          </a:p>
          <a:p>
            <a:pPr lvl="1"/>
            <a:r>
              <a:rPr kumimoji="1" lang="en-US" altLang="zh-CN" dirty="0" smtClean="0">
                <a:latin typeface="Times New Roman"/>
                <a:cs typeface="Times New Roman"/>
              </a:rPr>
              <a:t>Generated by Animal Trajectory Generator</a:t>
            </a:r>
          </a:p>
          <a:p>
            <a:pPr lvl="1"/>
            <a:r>
              <a:rPr kumimoji="1" lang="en-US" altLang="zh-CN" dirty="0" smtClean="0">
                <a:latin typeface="Times New Roman"/>
                <a:cs typeface="Times New Roman"/>
              </a:rPr>
              <a:t>Features extracted from Missouri black bear GPS data</a:t>
            </a:r>
            <a:endParaRPr kumimoji="1" lang="en-US" altLang="zh-CN" dirty="0">
              <a:latin typeface="Times New Roman"/>
              <a:cs typeface="Times New Roman"/>
            </a:endParaRPr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06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Experiments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Times New Roman"/>
                <a:cs typeface="Times New Roman"/>
              </a:rPr>
              <a:t>Performance evaluation for DDB-</a:t>
            </a:r>
            <a:r>
              <a:rPr kumimoji="1" lang="en-US" altLang="zh-CN" dirty="0" err="1" smtClean="0">
                <a:latin typeface="Times New Roman"/>
                <a:cs typeface="Times New Roman"/>
              </a:rPr>
              <a:t>SMoT</a:t>
            </a:r>
            <a:endParaRPr kumimoji="1" lang="en-US" altLang="zh-CN" dirty="0" smtClean="0">
              <a:latin typeface="Times New Roman"/>
              <a:cs typeface="Times New Roman"/>
            </a:endParaRPr>
          </a:p>
          <a:p>
            <a:pPr lvl="1"/>
            <a:r>
              <a:rPr kumimoji="1" lang="en-US" altLang="zh-CN" dirty="0" smtClean="0">
                <a:latin typeface="Times New Roman"/>
                <a:cs typeface="Times New Roman"/>
              </a:rPr>
              <a:t>Use trajectories provided by Animal Trajectory Generator</a:t>
            </a:r>
          </a:p>
          <a:p>
            <a:pPr lvl="1"/>
            <a:r>
              <a:rPr kumimoji="1" lang="en-US" altLang="zh-CN" dirty="0" smtClean="0">
                <a:latin typeface="Times New Roman"/>
                <a:cs typeface="Times New Roman"/>
              </a:rPr>
              <a:t>Features extracted from black bear trajectory</a:t>
            </a:r>
          </a:p>
          <a:p>
            <a:pPr lvl="1"/>
            <a:r>
              <a:rPr kumimoji="1" lang="en-US" altLang="zh-CN" dirty="0" smtClean="0">
                <a:latin typeface="Times New Roman"/>
                <a:cs typeface="Times New Roman"/>
              </a:rPr>
              <a:t>Compare accuracy with DB-</a:t>
            </a:r>
            <a:r>
              <a:rPr kumimoji="1" lang="en-US" altLang="zh-CN" dirty="0" err="1" smtClean="0">
                <a:latin typeface="Times New Roman"/>
                <a:cs typeface="Times New Roman"/>
              </a:rPr>
              <a:t>SMoT</a:t>
            </a:r>
            <a:endParaRPr kumimoji="1" lang="en-US" altLang="zh-CN" dirty="0" smtClean="0">
              <a:latin typeface="Times New Roman"/>
              <a:cs typeface="Times New Roman"/>
            </a:endParaRPr>
          </a:p>
          <a:p>
            <a:pPr lvl="1"/>
            <a:endParaRPr kumimoji="1" lang="en-US" altLang="zh-CN" dirty="0">
              <a:latin typeface="Times New Roman"/>
              <a:cs typeface="Times New Roman"/>
            </a:endParaRPr>
          </a:p>
          <a:p>
            <a:pPr lvl="1"/>
            <a:endParaRPr kumimoji="1" lang="en-US" altLang="zh-CN" dirty="0" smtClean="0">
              <a:latin typeface="Times New Roman"/>
              <a:cs typeface="Times New Roman"/>
            </a:endParaRPr>
          </a:p>
          <a:p>
            <a:r>
              <a:rPr kumimoji="1" lang="en-US" altLang="zh-CN" dirty="0" smtClean="0">
                <a:latin typeface="Times New Roman"/>
                <a:cs typeface="Times New Roman"/>
              </a:rPr>
              <a:t>Semantic Analysis Experiments</a:t>
            </a:r>
          </a:p>
          <a:p>
            <a:pPr lvl="1"/>
            <a:r>
              <a:rPr kumimoji="1" lang="en-US" altLang="zh-CN" dirty="0" smtClean="0">
                <a:latin typeface="Times New Roman"/>
                <a:cs typeface="Times New Roman"/>
              </a:rPr>
              <a:t>Use Missouri black bear and deer GPS data</a:t>
            </a:r>
            <a:endParaRPr kumimoji="1" lang="zh-CN" altLang="en-US" dirty="0">
              <a:latin typeface="Times New Roman"/>
              <a:cs typeface="Times New Roman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13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DDB-</a:t>
            </a:r>
            <a:r>
              <a:rPr kumimoji="1" lang="en-US" altLang="zh-CN" dirty="0" err="1" smtClean="0"/>
              <a:t>SMoT</a:t>
            </a:r>
            <a:r>
              <a:rPr kumimoji="1" lang="en-US" altLang="zh-CN" dirty="0" smtClean="0"/>
              <a:t> Performance Evaluation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Times New Roman"/>
                <a:cs typeface="Times New Roman"/>
              </a:rPr>
              <a:t>Use labeled trajectory </a:t>
            </a:r>
          </a:p>
          <a:p>
            <a:r>
              <a:rPr kumimoji="1" lang="en-US" altLang="zh-CN" dirty="0" smtClean="0">
                <a:latin typeface="Times New Roman"/>
                <a:cs typeface="Times New Roman"/>
              </a:rPr>
              <a:t>Apply DDB-</a:t>
            </a:r>
            <a:r>
              <a:rPr kumimoji="1" lang="en-US" altLang="zh-CN" dirty="0" err="1" smtClean="0">
                <a:latin typeface="Times New Roman"/>
                <a:cs typeface="Times New Roman"/>
              </a:rPr>
              <a:t>SMoT</a:t>
            </a:r>
            <a:endParaRPr kumimoji="1" lang="en-US" altLang="zh-CN" dirty="0">
              <a:latin typeface="Times New Roman"/>
              <a:cs typeface="Times New Roman"/>
            </a:endParaRPr>
          </a:p>
          <a:p>
            <a:pPr lvl="1"/>
            <a:r>
              <a:rPr kumimoji="1" lang="en-US" altLang="zh-CN" dirty="0" smtClean="0">
                <a:latin typeface="Times New Roman"/>
                <a:cs typeface="Times New Roman"/>
              </a:rPr>
              <a:t>Label each point with prediction result</a:t>
            </a:r>
          </a:p>
          <a:p>
            <a:r>
              <a:rPr kumimoji="1" lang="en-US" altLang="zh-CN" dirty="0" smtClean="0">
                <a:latin typeface="Times New Roman"/>
                <a:cs typeface="Times New Roman"/>
              </a:rPr>
              <a:t>Evaluate the accuracy of the stops detection algorithm from three bench marks:</a:t>
            </a:r>
          </a:p>
          <a:p>
            <a:pPr lvl="1"/>
            <a:r>
              <a:rPr kumimoji="1" lang="en-US" altLang="zh-CN" dirty="0" smtClean="0">
                <a:latin typeface="Times New Roman"/>
                <a:cs typeface="Times New Roman"/>
              </a:rPr>
              <a:t>Stop points accuracy</a:t>
            </a:r>
          </a:p>
          <a:p>
            <a:pPr lvl="1"/>
            <a:r>
              <a:rPr kumimoji="1" lang="en-US" altLang="zh-CN" dirty="0" smtClean="0">
                <a:latin typeface="Times New Roman"/>
                <a:cs typeface="Times New Roman"/>
              </a:rPr>
              <a:t>Move points </a:t>
            </a:r>
            <a:r>
              <a:rPr kumimoji="1" lang="en-US" altLang="zh-CN" dirty="0">
                <a:latin typeface="Times New Roman"/>
                <a:cs typeface="Times New Roman"/>
              </a:rPr>
              <a:t>a</a:t>
            </a:r>
            <a:r>
              <a:rPr kumimoji="1" lang="en-US" altLang="zh-CN" dirty="0" smtClean="0">
                <a:latin typeface="Times New Roman"/>
                <a:cs typeface="Times New Roman"/>
              </a:rPr>
              <a:t>ccuracy</a:t>
            </a:r>
          </a:p>
          <a:p>
            <a:pPr lvl="1"/>
            <a:r>
              <a:rPr kumimoji="1" lang="en-US" altLang="zh-CN" dirty="0" smtClean="0">
                <a:latin typeface="Times New Roman"/>
                <a:cs typeface="Times New Roman"/>
              </a:rPr>
              <a:t>Overall accuracy</a:t>
            </a:r>
            <a:endParaRPr kumimoji="1" lang="zh-CN" altLang="en-US" dirty="0">
              <a:latin typeface="Times New Roman"/>
              <a:cs typeface="Times New Roman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38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DDB-</a:t>
            </a:r>
            <a:r>
              <a:rPr kumimoji="1" lang="en-US" altLang="zh-CN" dirty="0" err="1"/>
              <a:t>SMoT</a:t>
            </a:r>
            <a:r>
              <a:rPr kumimoji="1" lang="en-US" altLang="zh-CN" dirty="0"/>
              <a:t> Performance Evaluation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文本框 4"/>
          <p:cNvSpPr txBox="1"/>
          <p:nvPr/>
        </p:nvSpPr>
        <p:spPr>
          <a:xfrm>
            <a:off x="2127250" y="2444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12" name="内容占位符 11" descr="Trajectory_sampl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43" r="-1644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24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GPS Tracks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rcRect t="-855" b="-8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1527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DDB-</a:t>
            </a:r>
            <a:r>
              <a:rPr kumimoji="1" lang="en-US" altLang="zh-CN" dirty="0" err="1"/>
              <a:t>SMoT</a:t>
            </a:r>
            <a:r>
              <a:rPr kumimoji="1" lang="en-US" altLang="zh-CN" dirty="0"/>
              <a:t> Performance Evaluation</a:t>
            </a:r>
            <a:endParaRPr kumimoji="1"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rcRect l="-16188" r="-16188"/>
          <a:stretch>
            <a:fillRect/>
          </a:stretch>
        </p:blipFill>
        <p:spPr/>
      </p:pic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52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DDB-</a:t>
            </a:r>
            <a:r>
              <a:rPr kumimoji="1" lang="en-US" altLang="zh-CN" dirty="0" err="1"/>
              <a:t>SMoT</a:t>
            </a:r>
            <a:r>
              <a:rPr kumimoji="1" lang="en-US" altLang="zh-CN" dirty="0"/>
              <a:t> Performance Evaluation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Times New Roman"/>
                <a:cs typeface="Times New Roman"/>
              </a:rPr>
              <a:t>Compare with DB-</a:t>
            </a:r>
            <a:r>
              <a:rPr kumimoji="1" lang="en-US" altLang="zh-CN" dirty="0" err="1" smtClean="0">
                <a:latin typeface="Times New Roman"/>
                <a:cs typeface="Times New Roman"/>
              </a:rPr>
              <a:t>SMoT</a:t>
            </a:r>
            <a:r>
              <a:rPr kumimoji="1" lang="en-US" altLang="zh-CN" dirty="0" smtClean="0">
                <a:latin typeface="Times New Roman"/>
                <a:cs typeface="Times New Roman"/>
              </a:rPr>
              <a:t>: </a:t>
            </a:r>
          </a:p>
          <a:p>
            <a:pPr lvl="1"/>
            <a:r>
              <a:rPr kumimoji="1" lang="en-US" altLang="zh-CN" dirty="0" smtClean="0">
                <a:latin typeface="Times New Roman"/>
                <a:cs typeface="Times New Roman"/>
              </a:rPr>
              <a:t>Better overall accuracy</a:t>
            </a:r>
          </a:p>
          <a:p>
            <a:pPr lvl="1"/>
            <a:r>
              <a:rPr kumimoji="1" lang="en-US" altLang="zh-CN" dirty="0" smtClean="0">
                <a:latin typeface="Times New Roman"/>
                <a:cs typeface="Times New Roman"/>
              </a:rPr>
              <a:t>Largely improved move points accuracy</a:t>
            </a:r>
          </a:p>
          <a:p>
            <a:pPr lvl="1"/>
            <a:r>
              <a:rPr kumimoji="1" lang="en-US" altLang="zh-CN" dirty="0" smtClean="0">
                <a:latin typeface="Times New Roman"/>
                <a:cs typeface="Times New Roman"/>
              </a:rPr>
              <a:t>Stop points accuracy around the same</a:t>
            </a:r>
            <a:endParaRPr kumimoji="1" lang="zh-CN" altLang="en-US" dirty="0">
              <a:latin typeface="Times New Roman"/>
              <a:cs typeface="Times New Roman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" y="3581400"/>
            <a:ext cx="9144000" cy="140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49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Semantic Analysis </a:t>
            </a:r>
            <a:r>
              <a:rPr kumimoji="1" lang="en-US" altLang="zh-CN" dirty="0" smtClean="0"/>
              <a:t>Experiments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Times New Roman"/>
                <a:cs typeface="Times New Roman"/>
              </a:rPr>
              <a:t>Currently, no accuracy of semantic analysis can be calculated</a:t>
            </a:r>
          </a:p>
          <a:p>
            <a:pPr lvl="1"/>
            <a:r>
              <a:rPr kumimoji="1" lang="en-US" altLang="zh-CN" dirty="0" smtClean="0">
                <a:latin typeface="Times New Roman"/>
                <a:cs typeface="Times New Roman"/>
              </a:rPr>
              <a:t>POI dataset not available</a:t>
            </a:r>
          </a:p>
          <a:p>
            <a:pPr lvl="1"/>
            <a:r>
              <a:rPr kumimoji="1" lang="en-US" altLang="zh-CN" dirty="0" smtClean="0">
                <a:latin typeface="Times New Roman"/>
                <a:cs typeface="Times New Roman"/>
              </a:rPr>
              <a:t>No ground truth labeled with the GPS points </a:t>
            </a:r>
          </a:p>
          <a:p>
            <a:endParaRPr kumimoji="1" lang="en-US" altLang="zh-CN" dirty="0">
              <a:latin typeface="Times New Roman"/>
              <a:cs typeface="Times New Roman"/>
            </a:endParaRPr>
          </a:p>
          <a:p>
            <a:r>
              <a:rPr kumimoji="1" lang="en-US" altLang="zh-CN" dirty="0" smtClean="0">
                <a:latin typeface="Times New Roman"/>
                <a:cs typeface="Times New Roman"/>
              </a:rPr>
              <a:t>Semantic analysis web application</a:t>
            </a:r>
          </a:p>
          <a:p>
            <a:pPr lvl="1"/>
            <a:r>
              <a:rPr kumimoji="1" lang="en-US" altLang="zh-CN" dirty="0" smtClean="0">
                <a:latin typeface="Times New Roman"/>
                <a:cs typeface="Times New Roman"/>
              </a:rPr>
              <a:t>Visualize the whole semantic enrichment process </a:t>
            </a:r>
          </a:p>
          <a:p>
            <a:pPr lvl="1"/>
            <a:r>
              <a:rPr kumimoji="1" lang="en-US" altLang="zh-CN" dirty="0" smtClean="0">
                <a:latin typeface="Times New Roman"/>
                <a:cs typeface="Times New Roman"/>
              </a:rPr>
              <a:t>Semantic analysis for black bear and deer GPS data</a:t>
            </a:r>
            <a:endParaRPr kumimoji="1" lang="zh-CN" altLang="en-US" dirty="0">
              <a:latin typeface="Times New Roman"/>
              <a:cs typeface="Times New Roman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74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Semantic Analysis Experiments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rcRect t="-7273" b="-727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26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Comic Sans MS"/>
                <a:cs typeface="Comic Sans MS"/>
              </a:rPr>
              <a:t>Semantic Analysis Experiments</a:t>
            </a:r>
            <a:endParaRPr kumimoji="1" lang="zh-CN" altLang="en-US" dirty="0">
              <a:latin typeface="Comic Sans MS"/>
              <a:cs typeface="Comic Sans MS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Before Stops Detection</a:t>
            </a:r>
            <a:endParaRPr kumimoji="1" lang="zh-CN" altLang="en-US" dirty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4615" r="24615"/>
          <a:stretch>
            <a:fillRect/>
          </a:stretch>
        </p:blipFill>
        <p:spPr>
          <a:xfrm>
            <a:off x="457200" y="2438400"/>
            <a:ext cx="3932238" cy="3951288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kumimoji="1" lang="en-US" altLang="zh-CN" dirty="0" smtClean="0"/>
              <a:t>After Stops Detection</a:t>
            </a:r>
            <a:endParaRPr kumimoji="1" lang="zh-CN" altLang="en-US" dirty="0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24556" r="24556"/>
          <a:stretch>
            <a:fillRect/>
          </a:stretch>
        </p:blipFill>
        <p:spPr>
          <a:xfrm>
            <a:off x="4754563" y="2438400"/>
            <a:ext cx="3932237" cy="3951288"/>
          </a:xfrm>
        </p:spPr>
      </p:pic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68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Semantic Analysis Experiments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7" name="内容占位符 16"/>
          <p:cNvPicPr>
            <a:picLocks noGrp="1" noChangeAspect="1"/>
          </p:cNvPicPr>
          <p:nvPr>
            <p:ph idx="1"/>
          </p:nvPr>
        </p:nvPicPr>
        <p:blipFill>
          <a:blip r:embed="rId2"/>
          <a:srcRect t="-7947" b="-79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97144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Overview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Introduction</a:t>
            </a:r>
          </a:p>
          <a:p>
            <a:r>
              <a:rPr lang="en-US" altLang="zh-CN" dirty="0" smtClean="0">
                <a:latin typeface="Comic Sans MS" pitchFamily="66" charset="0"/>
              </a:rPr>
              <a:t>Related </a:t>
            </a:r>
            <a:r>
              <a:rPr lang="en-US" altLang="zh-CN" dirty="0">
                <a:latin typeface="Comic Sans MS" pitchFamily="66" charset="0"/>
              </a:rPr>
              <a:t>Work</a:t>
            </a:r>
          </a:p>
          <a:p>
            <a:r>
              <a:rPr lang="en-US" altLang="zh-CN" dirty="0" smtClean="0">
                <a:latin typeface="Comic Sans MS" pitchFamily="66" charset="0"/>
              </a:rPr>
              <a:t>Methodology</a:t>
            </a:r>
            <a:endParaRPr lang="en-US" altLang="zh-CN" dirty="0">
              <a:latin typeface="Comic Sans MS" pitchFamily="66" charset="0"/>
            </a:endParaRPr>
          </a:p>
          <a:p>
            <a:r>
              <a:rPr lang="en-US" altLang="zh-CN" dirty="0" smtClean="0">
                <a:latin typeface="Comic Sans MS" pitchFamily="66" charset="0"/>
              </a:rPr>
              <a:t>Experiment</a:t>
            </a:r>
            <a:endParaRPr lang="en-US" altLang="zh-CN" dirty="0"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Summary and Future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15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Times New Roman"/>
                <a:cs typeface="Times New Roman"/>
              </a:rPr>
              <a:t>New stops detection algorithm DDB-</a:t>
            </a:r>
            <a:r>
              <a:rPr kumimoji="1" lang="en-US" altLang="zh-CN" dirty="0" err="1" smtClean="0">
                <a:latin typeface="Times New Roman"/>
                <a:cs typeface="Times New Roman"/>
              </a:rPr>
              <a:t>SMoT</a:t>
            </a:r>
            <a:endParaRPr kumimoji="1" lang="en-US" altLang="zh-CN" dirty="0" smtClean="0">
              <a:latin typeface="Times New Roman"/>
              <a:cs typeface="Times New Roman"/>
            </a:endParaRPr>
          </a:p>
          <a:p>
            <a:pPr lvl="1"/>
            <a:r>
              <a:rPr kumimoji="1" lang="en-US" altLang="zh-CN" dirty="0" smtClean="0">
                <a:latin typeface="Times New Roman"/>
                <a:cs typeface="Times New Roman"/>
              </a:rPr>
              <a:t>More accurate than </a:t>
            </a:r>
            <a:r>
              <a:rPr kumimoji="1" lang="en-US" altLang="zh-CN" dirty="0" smtClean="0">
                <a:latin typeface="Times New Roman"/>
                <a:cs typeface="Times New Roman"/>
              </a:rPr>
              <a:t>DB-</a:t>
            </a:r>
            <a:r>
              <a:rPr kumimoji="1" lang="en-US" altLang="zh-CN" dirty="0" err="1" smtClean="0">
                <a:latin typeface="Times New Roman"/>
                <a:cs typeface="Times New Roman"/>
              </a:rPr>
              <a:t>SMoT</a:t>
            </a:r>
            <a:endParaRPr kumimoji="1" lang="en-US" altLang="zh-CN" dirty="0" smtClean="0">
              <a:latin typeface="Times New Roman"/>
              <a:cs typeface="Times New Roman"/>
            </a:endParaRPr>
          </a:p>
          <a:p>
            <a:r>
              <a:rPr kumimoji="1" lang="en-US" altLang="zh-CN" dirty="0" smtClean="0">
                <a:latin typeface="Times New Roman"/>
                <a:cs typeface="Times New Roman"/>
              </a:rPr>
              <a:t>Semantic Analysis Software </a:t>
            </a:r>
          </a:p>
          <a:p>
            <a:pPr lvl="1"/>
            <a:r>
              <a:rPr kumimoji="1" lang="en-US" altLang="zh-CN" dirty="0" smtClean="0">
                <a:latin typeface="Times New Roman"/>
                <a:cs typeface="Times New Roman"/>
              </a:rPr>
              <a:t>Lack of rich POI data, cannot provide real prediction</a:t>
            </a:r>
          </a:p>
          <a:p>
            <a:pPr lvl="1"/>
            <a:r>
              <a:rPr kumimoji="1" lang="en-US" altLang="zh-CN" dirty="0" smtClean="0">
                <a:latin typeface="Times New Roman"/>
                <a:cs typeface="Times New Roman"/>
              </a:rPr>
              <a:t>Lack of ground truth from observation, cannot calculate accuracy</a:t>
            </a:r>
          </a:p>
          <a:p>
            <a:r>
              <a:rPr kumimoji="1" lang="en-US" altLang="zh-CN" dirty="0" smtClean="0">
                <a:latin typeface="Times New Roman"/>
                <a:cs typeface="Times New Roman"/>
              </a:rPr>
              <a:t>Semantic Analysis Web </a:t>
            </a:r>
            <a:r>
              <a:rPr kumimoji="1" lang="en-US" altLang="zh-CN" dirty="0">
                <a:latin typeface="Times New Roman"/>
                <a:cs typeface="Times New Roman"/>
              </a:rPr>
              <a:t>A</a:t>
            </a:r>
            <a:r>
              <a:rPr kumimoji="1" lang="en-US" altLang="zh-CN" dirty="0" smtClean="0">
                <a:latin typeface="Times New Roman"/>
                <a:cs typeface="Times New Roman"/>
              </a:rPr>
              <a:t>pplication</a:t>
            </a:r>
          </a:p>
          <a:p>
            <a:pPr lvl="1"/>
            <a:r>
              <a:rPr kumimoji="1" lang="en-US" altLang="zh-CN" dirty="0" smtClean="0">
                <a:latin typeface="Times New Roman"/>
                <a:cs typeface="Times New Roman"/>
              </a:rPr>
              <a:t>Available </a:t>
            </a:r>
            <a:r>
              <a:rPr kumimoji="1" lang="en-US" altLang="zh-CN" dirty="0">
                <a:latin typeface="Times New Roman"/>
                <a:cs typeface="Times New Roman"/>
              </a:rPr>
              <a:t>for visualizing the </a:t>
            </a:r>
            <a:r>
              <a:rPr kumimoji="1" lang="en-US" altLang="zh-CN" dirty="0" smtClean="0">
                <a:latin typeface="Times New Roman"/>
                <a:cs typeface="Times New Roman"/>
              </a:rPr>
              <a:t>semantic enrichment process</a:t>
            </a:r>
          </a:p>
          <a:p>
            <a:r>
              <a:rPr kumimoji="1" lang="en-US" altLang="zh-CN" dirty="0" smtClean="0">
                <a:latin typeface="Times New Roman"/>
                <a:cs typeface="Times New Roman"/>
              </a:rPr>
              <a:t>Animal Trajectory Generator </a:t>
            </a:r>
          </a:p>
          <a:p>
            <a:pPr lvl="1"/>
            <a:r>
              <a:rPr kumimoji="1" lang="en-US" altLang="zh-CN" dirty="0" smtClean="0">
                <a:latin typeface="Times New Roman"/>
                <a:cs typeface="Times New Roman"/>
              </a:rPr>
              <a:t>Can be used for generating trajectories similar to </a:t>
            </a:r>
            <a:r>
              <a:rPr kumimoji="1" lang="en-US" altLang="zh-CN" dirty="0" smtClean="0">
                <a:latin typeface="Times New Roman"/>
                <a:cs typeface="Times New Roman"/>
              </a:rPr>
              <a:t>animal GPS </a:t>
            </a:r>
            <a:r>
              <a:rPr kumimoji="1" lang="en-US" altLang="zh-CN" dirty="0" smtClean="0">
                <a:latin typeface="Times New Roman"/>
                <a:cs typeface="Times New Roman"/>
              </a:rPr>
              <a:t>tracks</a:t>
            </a:r>
            <a:endParaRPr kumimoji="1" lang="en-US" altLang="zh-CN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19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Times New Roman"/>
                <a:cs typeface="Times New Roman"/>
              </a:rPr>
              <a:t>Revise semantic analysis model</a:t>
            </a:r>
          </a:p>
          <a:p>
            <a:pPr lvl="1"/>
            <a:r>
              <a:rPr kumimoji="1" lang="en-US" altLang="zh-CN" dirty="0" smtClean="0">
                <a:latin typeface="Times New Roman"/>
                <a:cs typeface="Times New Roman"/>
              </a:rPr>
              <a:t>The network of animals can be taken into consideration</a:t>
            </a:r>
          </a:p>
          <a:p>
            <a:pPr lvl="1"/>
            <a:r>
              <a:rPr kumimoji="1" lang="en-US" altLang="zh-CN" dirty="0" smtClean="0">
                <a:latin typeface="Times New Roman"/>
                <a:cs typeface="Times New Roman"/>
              </a:rPr>
              <a:t>Multiple activities may happen in the same place</a:t>
            </a:r>
          </a:p>
          <a:p>
            <a:r>
              <a:rPr kumimoji="1" lang="en-US" altLang="zh-CN" dirty="0" smtClean="0">
                <a:latin typeface="Times New Roman"/>
                <a:cs typeface="Times New Roman"/>
              </a:rPr>
              <a:t>Build the </a:t>
            </a:r>
            <a:r>
              <a:rPr kumimoji="1" lang="en-US" altLang="zh-CN" dirty="0">
                <a:latin typeface="Times New Roman"/>
                <a:cs typeface="Times New Roman"/>
              </a:rPr>
              <a:t>POI dataset:</a:t>
            </a:r>
          </a:p>
          <a:p>
            <a:pPr lvl="1"/>
            <a:r>
              <a:rPr kumimoji="1" lang="en-US" altLang="zh-CN" dirty="0">
                <a:latin typeface="Times New Roman"/>
                <a:cs typeface="Times New Roman"/>
              </a:rPr>
              <a:t>Use </a:t>
            </a:r>
            <a:r>
              <a:rPr kumimoji="1" lang="en-US" altLang="zh-CN" dirty="0" smtClean="0">
                <a:latin typeface="Times New Roman"/>
                <a:cs typeface="Times New Roman"/>
              </a:rPr>
              <a:t>stops detection result as a reference to find POIs near stops</a:t>
            </a:r>
          </a:p>
          <a:p>
            <a:r>
              <a:rPr kumimoji="1" lang="en-US" altLang="zh-CN" dirty="0" smtClean="0">
                <a:latin typeface="Times New Roman"/>
                <a:cs typeface="Times New Roman"/>
              </a:rPr>
              <a:t>Evaluate semantic enrichment process</a:t>
            </a:r>
          </a:p>
          <a:p>
            <a:pPr lvl="1"/>
            <a:endParaRPr kumimoji="1" lang="zh-CN" altLang="en-US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16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8768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Thanks For Presences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1662" y="2967335"/>
            <a:ext cx="4939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Questions ?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11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Infer Animal Activity from GPS Tracks</a:t>
            </a:r>
            <a:endParaRPr kumimoji="1"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/>
                <a:cs typeface="Times New Roman"/>
              </a:rPr>
              <a:t>Current Condition:</a:t>
            </a:r>
          </a:p>
          <a:p>
            <a:pPr lvl="1"/>
            <a:r>
              <a:rPr kumimoji="1" lang="en-US" altLang="zh-CN" dirty="0">
                <a:latin typeface="Times New Roman"/>
                <a:cs typeface="Times New Roman"/>
              </a:rPr>
              <a:t>Lots of GPS devices provide us with huge amount of wildlife GPS data</a:t>
            </a:r>
          </a:p>
          <a:p>
            <a:pPr lvl="1"/>
            <a:r>
              <a:rPr kumimoji="1" lang="en-US" altLang="zh-CN" dirty="0">
                <a:latin typeface="Times New Roman"/>
                <a:cs typeface="Times New Roman"/>
              </a:rPr>
              <a:t>GPS data does not directly improve semantic richness</a:t>
            </a:r>
          </a:p>
          <a:p>
            <a:pPr lvl="2"/>
            <a:r>
              <a:rPr kumimoji="1" lang="en-US" altLang="zh-CN" dirty="0">
                <a:latin typeface="Times New Roman"/>
                <a:cs typeface="Times New Roman"/>
              </a:rPr>
              <a:t>Still have no information about the meaning of the GPS data</a:t>
            </a:r>
          </a:p>
          <a:p>
            <a:pPr lvl="1"/>
            <a:r>
              <a:rPr kumimoji="1" lang="en-US" altLang="zh-CN" dirty="0">
                <a:latin typeface="Times New Roman"/>
                <a:cs typeface="Times New Roman"/>
              </a:rPr>
              <a:t>Need to associate GPS data with the real world</a:t>
            </a:r>
          </a:p>
          <a:p>
            <a:endParaRPr kumimoji="1" lang="en-US" altLang="zh-CN" sz="2000" dirty="0" smtClean="0">
              <a:latin typeface="Times New Roman"/>
              <a:cs typeface="Times New Roman"/>
            </a:endParaRPr>
          </a:p>
          <a:p>
            <a:r>
              <a:rPr kumimoji="1" lang="en-US" altLang="zh-CN" dirty="0" smtClean="0">
                <a:latin typeface="Times New Roman"/>
                <a:cs typeface="Times New Roman"/>
              </a:rPr>
              <a:t>Problem</a:t>
            </a:r>
            <a:r>
              <a:rPr kumimoji="1" lang="en-US" altLang="zh-CN" dirty="0">
                <a:latin typeface="Times New Roman"/>
                <a:cs typeface="Times New Roman"/>
              </a:rPr>
              <a:t>:</a:t>
            </a:r>
          </a:p>
          <a:p>
            <a:pPr lvl="1"/>
            <a:r>
              <a:rPr kumimoji="1" lang="en-US" altLang="zh-CN" dirty="0">
                <a:latin typeface="Times New Roman"/>
                <a:cs typeface="Times New Roman"/>
              </a:rPr>
              <a:t>How to solve the semantic gap between raw GPS data and the real world</a:t>
            </a:r>
          </a:p>
          <a:p>
            <a:pPr lvl="1"/>
            <a:endParaRPr kumimoji="1" lang="zh-CN" altLang="en-US" dirty="0">
              <a:latin typeface="Times New Roman"/>
              <a:cs typeface="Times New Roman"/>
            </a:endParaRPr>
          </a:p>
          <a:p>
            <a:endParaRPr kumimoji="1" lang="zh-CN" altLang="en-US" dirty="0">
              <a:latin typeface="Times New Roman"/>
              <a:cs typeface="Times New Roman"/>
            </a:endParaRPr>
          </a:p>
        </p:txBody>
      </p:sp>
      <p:sp>
        <p:nvSpPr>
          <p:cNvPr id="11" name="幻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7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Motivation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/>
                <a:cs typeface="Times New Roman"/>
              </a:rPr>
              <a:t>Wildlife semantic data is more useful than raw GPS data</a:t>
            </a:r>
          </a:p>
          <a:p>
            <a:pPr lvl="1"/>
            <a:r>
              <a:rPr kumimoji="1" lang="en-US" altLang="zh-CN" dirty="0">
                <a:latin typeface="Times New Roman"/>
                <a:cs typeface="Times New Roman"/>
              </a:rPr>
              <a:t>Better control the animal population</a:t>
            </a:r>
          </a:p>
          <a:p>
            <a:pPr lvl="1"/>
            <a:r>
              <a:rPr kumimoji="1" lang="en-US" altLang="zh-CN" dirty="0">
                <a:latin typeface="Times New Roman"/>
                <a:cs typeface="Times New Roman"/>
              </a:rPr>
              <a:t>Better protection for animal</a:t>
            </a:r>
          </a:p>
          <a:p>
            <a:pPr lvl="1"/>
            <a:r>
              <a:rPr kumimoji="1" lang="en-US" altLang="zh-CN" dirty="0" smtClean="0">
                <a:latin typeface="Times New Roman"/>
                <a:cs typeface="Times New Roman"/>
              </a:rPr>
              <a:t>Better understanding </a:t>
            </a:r>
            <a:r>
              <a:rPr kumimoji="1" lang="en-US" altLang="zh-CN" dirty="0">
                <a:latin typeface="Times New Roman"/>
                <a:cs typeface="Times New Roman"/>
              </a:rPr>
              <a:t>of animals</a:t>
            </a:r>
          </a:p>
          <a:p>
            <a:pPr marL="411480" lvl="1" indent="0">
              <a:buNone/>
            </a:pPr>
            <a:endParaRPr kumimoji="1" lang="en-US" altLang="zh-CN" dirty="0">
              <a:latin typeface="Times New Roman"/>
              <a:cs typeface="Times New Roman"/>
            </a:endParaRPr>
          </a:p>
          <a:p>
            <a:r>
              <a:rPr kumimoji="1" lang="en-US" altLang="zh-CN" dirty="0">
                <a:latin typeface="Times New Roman"/>
                <a:cs typeface="Times New Roman"/>
              </a:rPr>
              <a:t>Find a way to fill the semantic gaps</a:t>
            </a:r>
          </a:p>
          <a:p>
            <a:pPr lvl="1"/>
            <a:r>
              <a:rPr kumimoji="1" lang="en-US" altLang="zh-CN" dirty="0">
                <a:latin typeface="Times New Roman"/>
                <a:cs typeface="Times New Roman"/>
              </a:rPr>
              <a:t>Large amount of GPS tracks</a:t>
            </a:r>
          </a:p>
          <a:p>
            <a:pPr lvl="1"/>
            <a:r>
              <a:rPr kumimoji="1" lang="en-US" altLang="zh-CN" dirty="0">
                <a:latin typeface="Times New Roman"/>
                <a:cs typeface="Times New Roman"/>
              </a:rPr>
              <a:t>Lack of wildlife semantic data </a:t>
            </a:r>
          </a:p>
          <a:p>
            <a:pPr marL="0" indent="0">
              <a:buNone/>
            </a:pPr>
            <a:endParaRPr kumimoji="1" lang="zh-CN" altLang="en-US" dirty="0">
              <a:latin typeface="Times New Roman"/>
              <a:cs typeface="Times New Roman"/>
            </a:endParaRPr>
          </a:p>
          <a:p>
            <a:endParaRPr kumimoji="1" lang="zh-CN" altLang="en-US" dirty="0">
              <a:latin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85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Problem Definition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"/>
              </a:spcAft>
            </a:pPr>
            <a:r>
              <a:rPr kumimoji="1" lang="en-US" altLang="zh-CN" dirty="0">
                <a:latin typeface="Times New Roman"/>
                <a:cs typeface="Times New Roman"/>
              </a:rPr>
              <a:t>Data Source: </a:t>
            </a:r>
            <a:r>
              <a:rPr kumimoji="1" lang="en-US" altLang="zh-CN" dirty="0" smtClean="0">
                <a:latin typeface="Times New Roman"/>
                <a:cs typeface="Times New Roman"/>
              </a:rPr>
              <a:t>Missouri Black </a:t>
            </a:r>
            <a:r>
              <a:rPr kumimoji="1" lang="en-US" altLang="zh-CN" dirty="0">
                <a:latin typeface="Times New Roman"/>
                <a:cs typeface="Times New Roman"/>
              </a:rPr>
              <a:t>Bear/Deer GPS data</a:t>
            </a:r>
          </a:p>
          <a:p>
            <a:pPr lvl="1">
              <a:spcAft>
                <a:spcPts val="100"/>
              </a:spcAft>
            </a:pPr>
            <a:r>
              <a:rPr kumimoji="1" lang="en-US" altLang="zh-CN" dirty="0">
                <a:latin typeface="Times New Roman"/>
                <a:cs typeface="Times New Roman"/>
              </a:rPr>
              <a:t>T = [P</a:t>
            </a:r>
            <a:r>
              <a:rPr kumimoji="1" lang="en-US" altLang="zh-CN" baseline="-25000" dirty="0">
                <a:latin typeface="Times New Roman"/>
                <a:cs typeface="Times New Roman"/>
              </a:rPr>
              <a:t>1</a:t>
            </a:r>
            <a:r>
              <a:rPr kumimoji="1" lang="en-US" altLang="zh-CN" dirty="0">
                <a:latin typeface="Times New Roman"/>
                <a:cs typeface="Times New Roman"/>
              </a:rPr>
              <a:t>,P</a:t>
            </a:r>
            <a:r>
              <a:rPr kumimoji="1" lang="en-US" altLang="zh-CN" baseline="-25000" dirty="0">
                <a:latin typeface="Times New Roman"/>
                <a:cs typeface="Times New Roman"/>
              </a:rPr>
              <a:t>2</a:t>
            </a:r>
            <a:r>
              <a:rPr kumimoji="1" lang="en-US" altLang="zh-CN" dirty="0">
                <a:latin typeface="Times New Roman"/>
                <a:cs typeface="Times New Roman"/>
              </a:rPr>
              <a:t>,…</a:t>
            </a:r>
            <a:r>
              <a:rPr kumimoji="1" lang="en-US" altLang="zh-CN" dirty="0" err="1">
                <a:latin typeface="Times New Roman"/>
                <a:cs typeface="Times New Roman"/>
              </a:rPr>
              <a:t>P</a:t>
            </a:r>
            <a:r>
              <a:rPr kumimoji="1" lang="en-US" altLang="zh-CN" baseline="-25000" dirty="0" err="1">
                <a:latin typeface="Times New Roman"/>
                <a:cs typeface="Times New Roman"/>
              </a:rPr>
              <a:t>n</a:t>
            </a:r>
            <a:r>
              <a:rPr kumimoji="1" lang="en-US" altLang="zh-CN" dirty="0">
                <a:latin typeface="Times New Roman"/>
                <a:cs typeface="Times New Roman"/>
              </a:rPr>
              <a:t>]</a:t>
            </a:r>
          </a:p>
          <a:p>
            <a:pPr lvl="1">
              <a:spcAft>
                <a:spcPts val="100"/>
              </a:spcAft>
            </a:pPr>
            <a:r>
              <a:rPr kumimoji="1" lang="en-US" altLang="zh-CN" dirty="0">
                <a:latin typeface="Times New Roman"/>
                <a:cs typeface="Times New Roman"/>
              </a:rPr>
              <a:t>P</a:t>
            </a:r>
            <a:r>
              <a:rPr kumimoji="1" lang="en-US" altLang="zh-CN" baseline="-25000" dirty="0">
                <a:latin typeface="Times New Roman"/>
                <a:cs typeface="Times New Roman"/>
              </a:rPr>
              <a:t>i</a:t>
            </a:r>
            <a:r>
              <a:rPr kumimoji="1" lang="en-US" altLang="zh-CN" dirty="0">
                <a:latin typeface="Times New Roman"/>
                <a:cs typeface="Times New Roman"/>
              </a:rPr>
              <a:t> = [</a:t>
            </a:r>
            <a:r>
              <a:rPr kumimoji="1" lang="en-US" altLang="zh-CN" dirty="0" err="1">
                <a:latin typeface="Times New Roman"/>
                <a:cs typeface="Times New Roman"/>
              </a:rPr>
              <a:t>lon</a:t>
            </a:r>
            <a:r>
              <a:rPr kumimoji="1" lang="en-US" altLang="zh-CN" dirty="0">
                <a:latin typeface="Times New Roman"/>
                <a:cs typeface="Times New Roman"/>
              </a:rPr>
              <a:t>, </a:t>
            </a:r>
            <a:r>
              <a:rPr kumimoji="1" lang="en-US" altLang="zh-CN" dirty="0" err="1">
                <a:latin typeface="Times New Roman"/>
                <a:cs typeface="Times New Roman"/>
              </a:rPr>
              <a:t>lat</a:t>
            </a:r>
            <a:r>
              <a:rPr kumimoji="1" lang="en-US" altLang="zh-CN" dirty="0">
                <a:latin typeface="Times New Roman"/>
                <a:cs typeface="Times New Roman"/>
              </a:rPr>
              <a:t>, timestamp]</a:t>
            </a:r>
          </a:p>
          <a:p>
            <a:pPr>
              <a:spcAft>
                <a:spcPts val="100"/>
              </a:spcAft>
            </a:pPr>
            <a:r>
              <a:rPr kumimoji="1" lang="en-US" altLang="zh-CN" dirty="0">
                <a:latin typeface="Times New Roman"/>
                <a:cs typeface="Times New Roman"/>
              </a:rPr>
              <a:t>Method:</a:t>
            </a:r>
          </a:p>
          <a:p>
            <a:pPr lvl="1">
              <a:spcAft>
                <a:spcPts val="100"/>
              </a:spcAft>
            </a:pPr>
            <a:r>
              <a:rPr kumimoji="1" lang="en-US" altLang="zh-CN" dirty="0">
                <a:latin typeface="Times New Roman"/>
                <a:cs typeface="Times New Roman"/>
              </a:rPr>
              <a:t>POI(Point of Interest)</a:t>
            </a:r>
          </a:p>
          <a:p>
            <a:pPr lvl="1">
              <a:spcAft>
                <a:spcPts val="100"/>
              </a:spcAft>
            </a:pPr>
            <a:r>
              <a:rPr kumimoji="1" lang="en-US" altLang="zh-CN" dirty="0">
                <a:latin typeface="Times New Roman"/>
                <a:cs typeface="Times New Roman"/>
              </a:rPr>
              <a:t>Stop Detection Algorithm: </a:t>
            </a:r>
            <a:r>
              <a:rPr kumimoji="1" lang="en-US" altLang="zh-CN" dirty="0" smtClean="0">
                <a:latin typeface="Times New Roman"/>
                <a:cs typeface="Times New Roman"/>
              </a:rPr>
              <a:t>Direction </a:t>
            </a:r>
            <a:r>
              <a:rPr kumimoji="1" lang="en-US" altLang="zh-CN" dirty="0">
                <a:latin typeface="Times New Roman"/>
                <a:cs typeface="Times New Roman"/>
              </a:rPr>
              <a:t>and Distance Based- Stop and Move of </a:t>
            </a:r>
            <a:r>
              <a:rPr kumimoji="1" lang="en-US" altLang="zh-CN" dirty="0" smtClean="0">
                <a:latin typeface="Times New Roman"/>
                <a:cs typeface="Times New Roman"/>
              </a:rPr>
              <a:t>Trajectory (DDB-</a:t>
            </a:r>
            <a:r>
              <a:rPr kumimoji="1" lang="en-US" altLang="zh-CN" dirty="0" err="1" smtClean="0">
                <a:latin typeface="Times New Roman"/>
                <a:cs typeface="Times New Roman"/>
              </a:rPr>
              <a:t>SMoT</a:t>
            </a:r>
            <a:r>
              <a:rPr kumimoji="1" lang="en-US" altLang="zh-CN" dirty="0" smtClean="0">
                <a:latin typeface="Times New Roman"/>
                <a:cs typeface="Times New Roman"/>
              </a:rPr>
              <a:t>)</a:t>
            </a:r>
            <a:endParaRPr kumimoji="1" lang="en-US" altLang="zh-CN" dirty="0">
              <a:latin typeface="Times New Roman"/>
              <a:cs typeface="Times New Roman"/>
            </a:endParaRPr>
          </a:p>
          <a:p>
            <a:pPr lvl="1">
              <a:spcAft>
                <a:spcPts val="100"/>
              </a:spcAft>
            </a:pPr>
            <a:r>
              <a:rPr kumimoji="1" lang="en-US" altLang="zh-CN" dirty="0">
                <a:latin typeface="Times New Roman"/>
                <a:cs typeface="Times New Roman"/>
              </a:rPr>
              <a:t>Probability Model: Inverse-square Laws</a:t>
            </a:r>
          </a:p>
          <a:p>
            <a:pPr>
              <a:spcAft>
                <a:spcPts val="100"/>
              </a:spcAft>
            </a:pPr>
            <a:r>
              <a:rPr kumimoji="1" lang="en-US" altLang="zh-CN" dirty="0">
                <a:latin typeface="Times New Roman"/>
                <a:cs typeface="Times New Roman"/>
              </a:rPr>
              <a:t>Purpose: predict the activities that </a:t>
            </a:r>
            <a:r>
              <a:rPr kumimoji="1" lang="en-US" altLang="zh-CN" dirty="0" smtClean="0">
                <a:latin typeface="Times New Roman"/>
                <a:cs typeface="Times New Roman"/>
              </a:rPr>
              <a:t>animals </a:t>
            </a:r>
            <a:r>
              <a:rPr kumimoji="1" lang="en-US" altLang="zh-CN" dirty="0">
                <a:latin typeface="Times New Roman"/>
                <a:cs typeface="Times New Roman"/>
              </a:rPr>
              <a:t>performed in the trajectory</a:t>
            </a:r>
          </a:p>
          <a:p>
            <a:pPr lvl="1">
              <a:spcAft>
                <a:spcPts val="100"/>
              </a:spcAft>
            </a:pPr>
            <a:r>
              <a:rPr kumimoji="1" lang="en-US" altLang="zh-CN" dirty="0">
                <a:latin typeface="Times New Roman"/>
                <a:cs typeface="Times New Roman"/>
              </a:rPr>
              <a:t>Bear1001: mating </a:t>
            </a:r>
            <a:r>
              <a:rPr kumimoji="1" lang="en-US" altLang="zh-CN" dirty="0">
                <a:latin typeface="Times New Roman"/>
                <a:cs typeface="Times New Roman"/>
                <a:sym typeface="Wingdings"/>
              </a:rPr>
              <a:t> drinking  …</a:t>
            </a:r>
            <a:endParaRPr kumimoji="1" lang="en-US" altLang="zh-CN" dirty="0">
              <a:latin typeface="Times New Roman"/>
              <a:cs typeface="Times New Roman"/>
            </a:endParaRPr>
          </a:p>
          <a:p>
            <a:endParaRPr kumimoji="1" lang="zh-CN" altLang="en-US" dirty="0">
              <a:latin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47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Thesis </a:t>
            </a:r>
            <a:r>
              <a:rPr lang="en-US" dirty="0" smtClean="0"/>
              <a:t>Achievements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9813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DDB-</a:t>
            </a:r>
            <a:r>
              <a:rPr lang="en-US" dirty="0" err="1" smtClean="0">
                <a:latin typeface="Times New Roman"/>
                <a:cs typeface="Times New Roman"/>
              </a:rPr>
              <a:t>SMoT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  <a:p>
            <a:pPr lvl="1"/>
            <a:r>
              <a:rPr lang="en-US" dirty="0">
                <a:latin typeface="Times New Roman"/>
                <a:cs typeface="Times New Roman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 new stops detection algorithm based on DB-</a:t>
            </a:r>
            <a:r>
              <a:rPr lang="en-US" dirty="0" err="1" smtClean="0">
                <a:latin typeface="Times New Roman"/>
                <a:cs typeface="Times New Roman"/>
              </a:rPr>
              <a:t>SMoT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Semantic Analysis Software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A software to predict a list of activities performed given an input of animal trajectory and POI dataset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Semantic Analysis Web Application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A web application to display the semantic enrichment result</a:t>
            </a:r>
            <a:endParaRPr lang="en-US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Animal Trajectory Generator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A software to generate trajectories that are similar to real animal trajectory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21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Overview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Introduction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Related Work</a:t>
            </a:r>
          </a:p>
          <a:p>
            <a:r>
              <a:rPr lang="en-US" altLang="zh-CN" dirty="0" smtClean="0">
                <a:latin typeface="Comic Sans MS" pitchFamily="66" charset="0"/>
              </a:rPr>
              <a:t>Methodology</a:t>
            </a:r>
            <a:endParaRPr lang="en-US" altLang="zh-CN" dirty="0">
              <a:latin typeface="Comic Sans MS" pitchFamily="66" charset="0"/>
            </a:endParaRPr>
          </a:p>
          <a:p>
            <a:r>
              <a:rPr lang="en-US" altLang="zh-CN" dirty="0">
                <a:latin typeface="Comic Sans MS" pitchFamily="66" charset="0"/>
              </a:rPr>
              <a:t>Experiment</a:t>
            </a:r>
          </a:p>
          <a:p>
            <a:r>
              <a:rPr lang="en-US" dirty="0" smtClean="0">
                <a:latin typeface="Comic Sans MS" pitchFamily="66" charset="0"/>
              </a:rPr>
              <a:t>Summary </a:t>
            </a:r>
            <a:r>
              <a:rPr lang="en-US" dirty="0">
                <a:latin typeface="Comic Sans MS" pitchFamily="66" charset="0"/>
              </a:rPr>
              <a:t>and Future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20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Semantic Analysis Related Work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>
                <a:latin typeface="Times New Roman"/>
                <a:cs typeface="Times New Roman"/>
              </a:rPr>
              <a:t>Previously, more related </a:t>
            </a:r>
            <a:r>
              <a:rPr kumimoji="1" lang="en-US" altLang="zh-CN" dirty="0" smtClean="0">
                <a:latin typeface="Times New Roman"/>
                <a:cs typeface="Times New Roman"/>
              </a:rPr>
              <a:t>works </a:t>
            </a:r>
            <a:r>
              <a:rPr kumimoji="1" lang="en-US" altLang="zh-CN" dirty="0">
                <a:latin typeface="Times New Roman"/>
                <a:cs typeface="Times New Roman"/>
              </a:rPr>
              <a:t>have been done for analyzing human GPS tracks</a:t>
            </a:r>
          </a:p>
          <a:p>
            <a:pPr marL="114300" indent="0">
              <a:buNone/>
            </a:pPr>
            <a:endParaRPr kumimoji="1" lang="en-US" altLang="zh-CN" dirty="0">
              <a:cs typeface="Times New Roman"/>
            </a:endParaRPr>
          </a:p>
          <a:p>
            <a:r>
              <a:rPr kumimoji="1" lang="en-US" altLang="zh-CN" dirty="0">
                <a:latin typeface="Times New Roman"/>
                <a:cs typeface="Times New Roman"/>
              </a:rPr>
              <a:t>Two main trends for related </a:t>
            </a:r>
            <a:r>
              <a:rPr kumimoji="1" lang="en-US" altLang="zh-CN" dirty="0" smtClean="0">
                <a:latin typeface="Times New Roman"/>
                <a:cs typeface="Times New Roman"/>
              </a:rPr>
              <a:t>works:</a:t>
            </a:r>
            <a:endParaRPr kumimoji="1" lang="en-US" altLang="zh-CN" dirty="0">
              <a:latin typeface="Times New Roman"/>
              <a:cs typeface="Times New Roman"/>
            </a:endParaRPr>
          </a:p>
          <a:p>
            <a:pPr lvl="1"/>
            <a:r>
              <a:rPr kumimoji="1" lang="en-US" altLang="zh-CN" dirty="0">
                <a:latin typeface="Times New Roman"/>
                <a:cs typeface="Times New Roman"/>
              </a:rPr>
              <a:t>Trend 1: Concentrate on transportation means </a:t>
            </a:r>
            <a:r>
              <a:rPr kumimoji="1" lang="en-US" altLang="zh-CN" dirty="0" smtClean="0">
                <a:latin typeface="Times New Roman"/>
                <a:cs typeface="Times New Roman"/>
              </a:rPr>
              <a:t>identification</a:t>
            </a:r>
          </a:p>
          <a:p>
            <a:pPr lvl="2"/>
            <a:r>
              <a:rPr kumimoji="1" lang="en-US" altLang="zh-CN" dirty="0">
                <a:latin typeface="Comic Sans MS"/>
                <a:cs typeface="Comic Sans MS"/>
              </a:rPr>
              <a:t>Yu </a:t>
            </a:r>
            <a:r>
              <a:rPr kumimoji="1" lang="en-US" altLang="zh-CN" dirty="0" err="1">
                <a:latin typeface="Comic Sans MS"/>
                <a:cs typeface="Comic Sans MS"/>
              </a:rPr>
              <a:t>Zheng</a:t>
            </a:r>
            <a:r>
              <a:rPr kumimoji="1" lang="en-US" altLang="zh-CN" dirty="0">
                <a:latin typeface="Comic Sans MS"/>
                <a:cs typeface="Comic Sans MS"/>
              </a:rPr>
              <a:t>, Like Liu, </a:t>
            </a:r>
            <a:r>
              <a:rPr kumimoji="1" lang="en-US" altLang="zh-CN" dirty="0" err="1">
                <a:latin typeface="Comic Sans MS"/>
                <a:cs typeface="Comic Sans MS"/>
              </a:rPr>
              <a:t>Longhao</a:t>
            </a:r>
            <a:r>
              <a:rPr kumimoji="1" lang="en-US" altLang="zh-CN" dirty="0">
                <a:latin typeface="Comic Sans MS"/>
                <a:cs typeface="Comic Sans MS"/>
              </a:rPr>
              <a:t> Wang, and Xing </a:t>
            </a:r>
            <a:r>
              <a:rPr kumimoji="1" lang="en-US" altLang="zh-CN" dirty="0" err="1">
                <a:latin typeface="Comic Sans MS"/>
                <a:cs typeface="Comic Sans MS"/>
              </a:rPr>
              <a:t>Xie</a:t>
            </a:r>
            <a:r>
              <a:rPr kumimoji="1" lang="en-US" altLang="zh-CN" dirty="0" smtClean="0">
                <a:latin typeface="Comic Sans MS"/>
                <a:cs typeface="Comic Sans MS"/>
              </a:rPr>
              <a:t>. “Learning </a:t>
            </a:r>
            <a:r>
              <a:rPr kumimoji="1" lang="en-US" altLang="zh-CN" dirty="0">
                <a:latin typeface="Comic Sans MS"/>
                <a:cs typeface="Comic Sans MS"/>
              </a:rPr>
              <a:t>transportation mode from raw GPS data </a:t>
            </a:r>
            <a:r>
              <a:rPr kumimoji="1" lang="en-US" altLang="zh-CN" dirty="0" smtClean="0">
                <a:latin typeface="Comic Sans MS"/>
                <a:cs typeface="Comic Sans MS"/>
              </a:rPr>
              <a:t>for geographic applications </a:t>
            </a:r>
            <a:r>
              <a:rPr kumimoji="1" lang="en-US" altLang="zh-CN" dirty="0">
                <a:latin typeface="Comic Sans MS"/>
                <a:cs typeface="Comic Sans MS"/>
              </a:rPr>
              <a:t>on the web</a:t>
            </a:r>
            <a:r>
              <a:rPr kumimoji="1" lang="en-US" altLang="zh-CN" dirty="0" smtClean="0">
                <a:latin typeface="Comic Sans MS"/>
                <a:cs typeface="Comic Sans MS"/>
              </a:rPr>
              <a:t>.” </a:t>
            </a:r>
            <a:r>
              <a:rPr kumimoji="1" lang="en-US" altLang="zh-CN" dirty="0">
                <a:latin typeface="Comic Sans MS"/>
                <a:cs typeface="Comic Sans MS"/>
              </a:rPr>
              <a:t>In WWW, </a:t>
            </a:r>
            <a:r>
              <a:rPr kumimoji="1" lang="en-US" altLang="zh-CN" dirty="0" smtClean="0">
                <a:latin typeface="Comic Sans MS"/>
                <a:cs typeface="Comic Sans MS"/>
              </a:rPr>
              <a:t>pages 247</a:t>
            </a:r>
            <a:r>
              <a:rPr kumimoji="1" lang="en-US" altLang="zh-CN" dirty="0">
                <a:latin typeface="Comic Sans MS"/>
                <a:cs typeface="Comic Sans MS"/>
              </a:rPr>
              <a:t>–256, 2008</a:t>
            </a:r>
            <a:r>
              <a:rPr kumimoji="1" lang="en-US" altLang="zh-CN" dirty="0" smtClean="0">
                <a:latin typeface="Comic Sans MS"/>
                <a:cs typeface="Comic Sans MS"/>
              </a:rPr>
              <a:t>. </a:t>
            </a:r>
          </a:p>
          <a:p>
            <a:pPr marL="548640" lvl="2" indent="0">
              <a:buNone/>
            </a:pPr>
            <a:r>
              <a:rPr kumimoji="1" lang="en-US" altLang="zh-CN" dirty="0">
                <a:cs typeface="Times New Roman"/>
              </a:rPr>
              <a:t>	</a:t>
            </a:r>
            <a:endParaRPr kumimoji="1" lang="en-US" altLang="zh-CN" dirty="0" smtClean="0">
              <a:cs typeface="Times New Roman"/>
            </a:endParaRPr>
          </a:p>
          <a:p>
            <a:pPr lvl="1"/>
            <a:r>
              <a:rPr kumimoji="1" lang="en-US" altLang="zh-CN" dirty="0" smtClean="0">
                <a:latin typeface="Times New Roman"/>
                <a:cs typeface="Times New Roman"/>
              </a:rPr>
              <a:t>Trend </a:t>
            </a:r>
            <a:r>
              <a:rPr kumimoji="1" lang="en-US" altLang="zh-CN" dirty="0">
                <a:latin typeface="Times New Roman"/>
                <a:cs typeface="Times New Roman"/>
              </a:rPr>
              <a:t>2: Focus on inferring human </a:t>
            </a:r>
            <a:r>
              <a:rPr kumimoji="1" lang="en-US" altLang="zh-CN" dirty="0" smtClean="0">
                <a:latin typeface="Times New Roman"/>
                <a:cs typeface="Times New Roman"/>
              </a:rPr>
              <a:t>activities</a:t>
            </a:r>
          </a:p>
          <a:p>
            <a:pPr lvl="2"/>
            <a:r>
              <a:rPr kumimoji="1" lang="en-US" altLang="zh-CN" dirty="0" err="1">
                <a:latin typeface="Comic Sans MS"/>
                <a:cs typeface="Comic Sans MS"/>
              </a:rPr>
              <a:t>Arbara</a:t>
            </a:r>
            <a:r>
              <a:rPr kumimoji="1" lang="en-US" altLang="zh-CN" dirty="0">
                <a:latin typeface="Comic Sans MS"/>
                <a:cs typeface="Comic Sans MS"/>
              </a:rPr>
              <a:t> </a:t>
            </a:r>
            <a:r>
              <a:rPr kumimoji="1" lang="en-US" altLang="zh-CN" dirty="0" err="1">
                <a:latin typeface="Comic Sans MS"/>
                <a:cs typeface="Comic Sans MS"/>
              </a:rPr>
              <a:t>Furletti</a:t>
            </a:r>
            <a:r>
              <a:rPr kumimoji="1" lang="en-US" altLang="zh-CN" dirty="0">
                <a:latin typeface="Comic Sans MS"/>
                <a:cs typeface="Comic Sans MS"/>
              </a:rPr>
              <a:t>, Paolo </a:t>
            </a:r>
            <a:r>
              <a:rPr kumimoji="1" lang="en-US" altLang="zh-CN" dirty="0" err="1">
                <a:latin typeface="Comic Sans MS"/>
                <a:cs typeface="Comic Sans MS"/>
              </a:rPr>
              <a:t>Cintia</a:t>
            </a:r>
            <a:r>
              <a:rPr kumimoji="1" lang="en-US" altLang="zh-CN" dirty="0">
                <a:latin typeface="Comic Sans MS"/>
                <a:cs typeface="Comic Sans MS"/>
              </a:rPr>
              <a:t>, and Chiara </a:t>
            </a:r>
            <a:r>
              <a:rPr kumimoji="1" lang="en-US" altLang="zh-CN" dirty="0" err="1">
                <a:latin typeface="Comic Sans MS"/>
                <a:cs typeface="Comic Sans MS"/>
              </a:rPr>
              <a:t>Renso</a:t>
            </a:r>
            <a:r>
              <a:rPr kumimoji="1" lang="en-US" altLang="zh-CN" dirty="0">
                <a:latin typeface="Comic Sans MS"/>
                <a:cs typeface="Comic Sans MS"/>
              </a:rPr>
              <a:t>. </a:t>
            </a:r>
            <a:r>
              <a:rPr kumimoji="1" lang="en-US" altLang="zh-CN" dirty="0" smtClean="0">
                <a:latin typeface="Comic Sans MS"/>
                <a:cs typeface="Comic Sans MS"/>
              </a:rPr>
              <a:t>“Inferring </a:t>
            </a:r>
            <a:r>
              <a:rPr kumimoji="1" lang="en-US" altLang="zh-CN" dirty="0">
                <a:latin typeface="Comic Sans MS"/>
                <a:cs typeface="Comic Sans MS"/>
              </a:rPr>
              <a:t>human activities from GPS </a:t>
            </a:r>
            <a:r>
              <a:rPr kumimoji="1" lang="en-US" altLang="zh-CN" dirty="0" smtClean="0">
                <a:latin typeface="Comic Sans MS"/>
                <a:cs typeface="Comic Sans MS"/>
              </a:rPr>
              <a:t>tracks.” </a:t>
            </a:r>
            <a:r>
              <a:rPr kumimoji="1" lang="en-US" altLang="zh-CN" dirty="0">
                <a:latin typeface="Comic Sans MS"/>
                <a:cs typeface="Comic Sans MS"/>
              </a:rPr>
              <a:t>Chicago, USA, 2013. ACM</a:t>
            </a:r>
            <a:r>
              <a:rPr kumimoji="1" lang="en-US" altLang="zh-CN" dirty="0" smtClean="0">
                <a:latin typeface="Comic Sans MS"/>
                <a:cs typeface="Comic Sans MS"/>
              </a:rPr>
              <a:t>. </a:t>
            </a:r>
            <a:endParaRPr kumimoji="1" lang="en-US" altLang="zh-CN" dirty="0">
              <a:cs typeface="Times New Roman"/>
            </a:endParaRPr>
          </a:p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68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18063</TotalTime>
  <Words>1827</Words>
  <Application>Microsoft Macintosh PowerPoint</Application>
  <PresentationFormat>全屏显示(4:3)</PresentationFormat>
  <Paragraphs>436</Paragraphs>
  <Slides>39</Slides>
  <Notes>9</Notes>
  <HiddenSlides>1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0" baseType="lpstr">
      <vt:lpstr>Clarity</vt:lpstr>
      <vt:lpstr>PowerPoint 演示文稿</vt:lpstr>
      <vt:lpstr>Overview</vt:lpstr>
      <vt:lpstr>Animal GPS Tracks</vt:lpstr>
      <vt:lpstr>Infer Animal Activity from GPS Tracks</vt:lpstr>
      <vt:lpstr>Motivation</vt:lpstr>
      <vt:lpstr>Problem Definition</vt:lpstr>
      <vt:lpstr>Thesis Achievements</vt:lpstr>
      <vt:lpstr>Overview</vt:lpstr>
      <vt:lpstr>Semantic Analysis Related Work</vt:lpstr>
      <vt:lpstr>Semantic Analysis Related Work</vt:lpstr>
      <vt:lpstr>Stops Detection Related Work</vt:lpstr>
      <vt:lpstr>Overview</vt:lpstr>
      <vt:lpstr>Semantic Enrichment Process</vt:lpstr>
      <vt:lpstr>1. Stops Detection</vt:lpstr>
      <vt:lpstr>1. Stops Detection Definitions</vt:lpstr>
      <vt:lpstr>1. Stops Detection Example</vt:lpstr>
      <vt:lpstr>2. Associate Stops with POIs</vt:lpstr>
      <vt:lpstr>3. Infer Activity from POIs</vt:lpstr>
      <vt:lpstr>3. Infer Activity from POIs</vt:lpstr>
      <vt:lpstr>Animal Trajectory Generator</vt:lpstr>
      <vt:lpstr>State Transition Model</vt:lpstr>
      <vt:lpstr>Movement Model</vt:lpstr>
      <vt:lpstr>Movement Model</vt:lpstr>
      <vt:lpstr>Stop Model</vt:lpstr>
      <vt:lpstr>Overview</vt:lpstr>
      <vt:lpstr>Experiment Dataset</vt:lpstr>
      <vt:lpstr>Experiments</vt:lpstr>
      <vt:lpstr>DDB-SMoT Performance Evaluation</vt:lpstr>
      <vt:lpstr>DDB-SMoT Performance Evaluation</vt:lpstr>
      <vt:lpstr>DDB-SMoT Performance Evaluation</vt:lpstr>
      <vt:lpstr>DDB-SMoT Performance Evaluation</vt:lpstr>
      <vt:lpstr>Semantic Analysis Experiments</vt:lpstr>
      <vt:lpstr>Semantic Analysis Experiments</vt:lpstr>
      <vt:lpstr>Semantic Analysis Experiments</vt:lpstr>
      <vt:lpstr>Semantic Analysis Experiments</vt:lpstr>
      <vt:lpstr>Overview</vt:lpstr>
      <vt:lpstr>Summary</vt:lpstr>
      <vt:lpstr>Future Work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Ricky</dc:creator>
  <cp:lastModifiedBy>Simiao Sun</cp:lastModifiedBy>
  <cp:revision>413</cp:revision>
  <dcterms:created xsi:type="dcterms:W3CDTF">2006-08-16T00:00:00Z</dcterms:created>
  <dcterms:modified xsi:type="dcterms:W3CDTF">2016-05-05T20:09:13Z</dcterms:modified>
</cp:coreProperties>
</file>