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7" r:id="rId5"/>
    <p:sldId id="268" r:id="rId6"/>
    <p:sldId id="258" r:id="rId7"/>
    <p:sldId id="264" r:id="rId8"/>
    <p:sldId id="265" r:id="rId9"/>
    <p:sldId id="271" r:id="rId10"/>
    <p:sldId id="266" r:id="rId11"/>
    <p:sldId id="276" r:id="rId12"/>
    <p:sldId id="269" r:id="rId13"/>
    <p:sldId id="270" r:id="rId14"/>
    <p:sldId id="259" r:id="rId15"/>
    <p:sldId id="275" r:id="rId16"/>
    <p:sldId id="295" r:id="rId17"/>
    <p:sldId id="293" r:id="rId18"/>
    <p:sldId id="277" r:id="rId19"/>
    <p:sldId id="279" r:id="rId20"/>
    <p:sldId id="278" r:id="rId21"/>
    <p:sldId id="294" r:id="rId22"/>
    <p:sldId id="260" r:id="rId23"/>
    <p:sldId id="280" r:id="rId24"/>
    <p:sldId id="281" r:id="rId25"/>
    <p:sldId id="282" r:id="rId26"/>
    <p:sldId id="283" r:id="rId27"/>
    <p:sldId id="261" r:id="rId28"/>
    <p:sldId id="286" r:id="rId29"/>
    <p:sldId id="299" r:id="rId30"/>
    <p:sldId id="296" r:id="rId31"/>
    <p:sldId id="284" r:id="rId32"/>
    <p:sldId id="297" r:id="rId33"/>
    <p:sldId id="288" r:id="rId34"/>
    <p:sldId id="298" r:id="rId35"/>
    <p:sldId id="289" r:id="rId36"/>
    <p:sldId id="262" r:id="rId37"/>
    <p:sldId id="290" r:id="rId38"/>
    <p:sldId id="291" r:id="rId39"/>
    <p:sldId id="292" r:id="rId40"/>
    <p:sldId id="272" r:id="rId41"/>
    <p:sldId id="273" r:id="rId42"/>
    <p:sldId id="274" r:id="rId43"/>
    <p:sldId id="285" r:id="rId44"/>
    <p:sldId id="28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F316E5-AF18-4D29-85D8-3DEF62D964BC}">
          <p14:sldIdLst>
            <p14:sldId id="256"/>
            <p14:sldId id="257"/>
            <p14:sldId id="263"/>
            <p14:sldId id="267"/>
            <p14:sldId id="268"/>
            <p14:sldId id="258"/>
            <p14:sldId id="264"/>
            <p14:sldId id="265"/>
            <p14:sldId id="271"/>
            <p14:sldId id="266"/>
            <p14:sldId id="276"/>
            <p14:sldId id="269"/>
            <p14:sldId id="270"/>
            <p14:sldId id="259"/>
            <p14:sldId id="275"/>
            <p14:sldId id="295"/>
            <p14:sldId id="293"/>
            <p14:sldId id="277"/>
            <p14:sldId id="279"/>
            <p14:sldId id="278"/>
            <p14:sldId id="294"/>
            <p14:sldId id="260"/>
            <p14:sldId id="280"/>
            <p14:sldId id="281"/>
            <p14:sldId id="282"/>
            <p14:sldId id="283"/>
            <p14:sldId id="261"/>
            <p14:sldId id="286"/>
            <p14:sldId id="299"/>
            <p14:sldId id="296"/>
            <p14:sldId id="284"/>
            <p14:sldId id="297"/>
            <p14:sldId id="288"/>
            <p14:sldId id="298"/>
            <p14:sldId id="289"/>
            <p14:sldId id="262"/>
            <p14:sldId id="290"/>
            <p14:sldId id="291"/>
            <p14:sldId id="292"/>
          </p14:sldIdLst>
        </p14:section>
        <p14:section name="Backup slides" id="{A6DA35BB-50FC-43E1-ADAF-68E9F821E491}">
          <p14:sldIdLst>
            <p14:sldId id="272"/>
            <p14:sldId id="273"/>
            <p14:sldId id="274"/>
            <p14:sldId id="285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66" d="100"/>
          <a:sy n="66" d="100"/>
        </p:scale>
        <p:origin x="68" y="2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400800"/>
            <a:ext cx="5384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University of Missouri, Department of Computer Science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University of Missouri, Informatics Institute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79"/>
            <a:ext cx="2312421" cy="192024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096000" y="6400800"/>
            <a:ext cx="60960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Sean Lander,</a:t>
            </a:r>
            <a:r>
              <a:rPr lang="en-US" sz="1200" baseline="0" dirty="0" smtClean="0">
                <a:solidFill>
                  <a:schemeClr val="bg1"/>
                </a:solidFill>
              </a:rPr>
              <a:t> Master’s Candidate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04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679"/>
            <a:ext cx="1109193" cy="92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2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679"/>
            <a:ext cx="1109193" cy="92107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096000" y="6400800"/>
            <a:ext cx="60960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Sean Lander,</a:t>
            </a:r>
            <a:r>
              <a:rPr lang="en-US" sz="1200" baseline="0" dirty="0" smtClean="0">
                <a:solidFill>
                  <a:schemeClr val="bg1"/>
                </a:solidFill>
              </a:rPr>
              <a:t> Master’s Candidate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400800"/>
            <a:ext cx="5384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University of Missouri, 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113248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679"/>
            <a:ext cx="1109193" cy="92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5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679"/>
            <a:ext cx="1109193" cy="92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41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679"/>
            <a:ext cx="1109193" cy="92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679"/>
            <a:ext cx="1109193" cy="92107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096000" y="6400800"/>
            <a:ext cx="60960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Sean Lander,</a:t>
            </a:r>
            <a:r>
              <a:rPr lang="en-US" sz="1200" baseline="0" dirty="0" smtClean="0">
                <a:solidFill>
                  <a:schemeClr val="bg1"/>
                </a:solidFill>
              </a:rPr>
              <a:t> Master’s Candidate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400800"/>
            <a:ext cx="5384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University of Missouri, 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338997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679"/>
            <a:ext cx="1109193" cy="92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5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0" y="6400800"/>
            <a:ext cx="60960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Sean Lander,</a:t>
            </a:r>
            <a:r>
              <a:rPr lang="en-US" sz="1200" baseline="0" dirty="0" smtClean="0">
                <a:solidFill>
                  <a:schemeClr val="bg1"/>
                </a:solidFill>
              </a:rPr>
              <a:t> Master’s Candidate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00800"/>
            <a:ext cx="5384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University of Missouri, Department of Computer Science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679"/>
            <a:ext cx="1109193" cy="92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5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ourier New" panose="02070309020205020404" pitchFamily="49" charset="0"/>
        <a:buChar char="o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An Evolutionary Method for Training </a:t>
            </a:r>
            <a:r>
              <a:rPr lang="en-US" sz="6000" dirty="0" smtClean="0"/>
              <a:t>Autoencoders </a:t>
            </a:r>
            <a:r>
              <a:rPr lang="en-US" sz="6000" dirty="0"/>
              <a:t>for Deep Learning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Master’s Thesis Defense</a:t>
            </a:r>
          </a:p>
          <a:p>
            <a:r>
              <a:rPr lang="en-US" dirty="0" smtClean="0"/>
              <a:t>Sean Lander</a:t>
            </a:r>
          </a:p>
          <a:p>
            <a:r>
              <a:rPr lang="en-US" dirty="0" smtClean="0"/>
              <a:t>Advisor: Yi Shang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Deep Learning Networks (DLNs)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Allows for deep networks with multiple layers</a:t>
            </a:r>
          </a:p>
          <a:p>
            <a:r>
              <a:rPr lang="en-US" dirty="0" smtClean="0"/>
              <a:t>Layers pre-trained using unlabeled data</a:t>
            </a:r>
          </a:p>
          <a:p>
            <a:r>
              <a:rPr lang="en-US" dirty="0" smtClean="0"/>
              <a:t>Layers are “stacked” and fine tuned</a:t>
            </a:r>
          </a:p>
          <a:p>
            <a:r>
              <a:rPr lang="en-US" dirty="0" smtClean="0"/>
              <a:t>Minimizes error degradation for deep</a:t>
            </a:r>
            <a:br>
              <a:rPr lang="en-US" dirty="0" smtClean="0"/>
            </a:br>
            <a:r>
              <a:rPr lang="en-US" dirty="0" smtClean="0"/>
              <a:t>neural networks (many layers)</a:t>
            </a:r>
          </a:p>
          <a:p>
            <a:endParaRPr lang="en-US" dirty="0"/>
          </a:p>
          <a:p>
            <a:r>
              <a:rPr lang="en-US" dirty="0" smtClean="0"/>
              <a:t>Still costly to train</a:t>
            </a:r>
          </a:p>
          <a:p>
            <a:r>
              <a:rPr lang="en-US" dirty="0" smtClean="0"/>
              <a:t>Manual selection of hyper-parameters</a:t>
            </a:r>
          </a:p>
          <a:p>
            <a:r>
              <a:rPr lang="en-US" dirty="0" smtClean="0"/>
              <a:t>Local, not global, minimum</a:t>
            </a:r>
            <a:endParaRPr lang="en-US" dirty="0"/>
          </a:p>
        </p:txBody>
      </p:sp>
      <p:pic>
        <p:nvPicPr>
          <p:cNvPr id="5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322934"/>
            <a:ext cx="3659348" cy="35773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1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dirty="0" smtClean="0"/>
              <a:t>Autoencoders for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utoencoders can be used for</a:t>
            </a:r>
            <a:br>
              <a:rPr lang="en-US" dirty="0" smtClean="0"/>
            </a:br>
            <a:r>
              <a:rPr lang="en-US" dirty="0" smtClean="0"/>
              <a:t>feature reduction and clustering</a:t>
            </a:r>
          </a:p>
          <a:p>
            <a:r>
              <a:rPr lang="en-US" dirty="0" smtClean="0"/>
              <a:t>“Classification error” is the ability</a:t>
            </a:r>
            <a:br>
              <a:rPr lang="en-US" dirty="0" smtClean="0"/>
            </a:br>
            <a:r>
              <a:rPr lang="en-US" dirty="0" smtClean="0"/>
              <a:t>to reconstruct the sample input</a:t>
            </a:r>
          </a:p>
          <a:p>
            <a:r>
              <a:rPr lang="en-US" dirty="0" smtClean="0"/>
              <a:t>Abstracted features – output from</a:t>
            </a:r>
            <a:br>
              <a:rPr lang="en-US" dirty="0" smtClean="0"/>
            </a:br>
            <a:r>
              <a:rPr lang="en-US" dirty="0" smtClean="0"/>
              <a:t>the hidden layer – can be used to</a:t>
            </a:r>
            <a:br>
              <a:rPr lang="en-US" dirty="0" smtClean="0"/>
            </a:br>
            <a:r>
              <a:rPr lang="en-US" dirty="0" smtClean="0"/>
              <a:t>replace raw input for other</a:t>
            </a:r>
            <a:br>
              <a:rPr lang="en-US" dirty="0" smtClean="0"/>
            </a:br>
            <a:r>
              <a:rPr lang="en-US" dirty="0" smtClean="0"/>
              <a:t>techniques</a:t>
            </a:r>
          </a:p>
        </p:txBody>
      </p:sp>
      <p:pic>
        <p:nvPicPr>
          <p:cNvPr id="5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322934"/>
            <a:ext cx="3659348" cy="35773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7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br>
              <a:rPr lang="en-US" dirty="0" smtClean="0"/>
            </a:br>
            <a:r>
              <a:rPr lang="en-US" dirty="0" smtClean="0"/>
              <a:t>Evolutionary and genetic ANNs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First use of Genetic Algorithms (GAs) in 1989</a:t>
            </a:r>
          </a:p>
          <a:p>
            <a:pPr lvl="1"/>
            <a:r>
              <a:rPr lang="en-US" dirty="0" smtClean="0"/>
              <a:t>Two layer ANN on a small data set</a:t>
            </a:r>
          </a:p>
          <a:p>
            <a:pPr lvl="1"/>
            <a:r>
              <a:rPr lang="en-US" dirty="0" smtClean="0"/>
              <a:t>Tested multiple types of chromosomal encodings and mutation types</a:t>
            </a:r>
          </a:p>
          <a:p>
            <a:r>
              <a:rPr lang="en-US" dirty="0" smtClean="0"/>
              <a:t>Late 1990s and early 2000s introduced other techniques</a:t>
            </a:r>
          </a:p>
          <a:p>
            <a:pPr lvl="1"/>
            <a:r>
              <a:rPr lang="en-US" dirty="0" smtClean="0"/>
              <a:t>Multi-level mutations and mutation priority</a:t>
            </a:r>
          </a:p>
          <a:p>
            <a:pPr lvl="1"/>
            <a:r>
              <a:rPr lang="en-US" dirty="0" smtClean="0"/>
              <a:t>Addition of local search in each generation</a:t>
            </a:r>
          </a:p>
          <a:p>
            <a:pPr lvl="1"/>
            <a:r>
              <a:rPr lang="en-US" dirty="0" smtClean="0"/>
              <a:t>Inclusion of hyper-parameters as part of the mutation</a:t>
            </a:r>
          </a:p>
          <a:p>
            <a:pPr lvl="1"/>
            <a:r>
              <a:rPr lang="en-US" dirty="0" smtClean="0"/>
              <a:t>Issue of competing conventions starts to appear</a:t>
            </a:r>
          </a:p>
          <a:p>
            <a:pPr lvl="2"/>
            <a:r>
              <a:rPr lang="en-US" dirty="0" smtClean="0"/>
              <a:t>Two ANNs produce the same results by sharing the same nodes but in a permuted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br>
              <a:rPr lang="en-US" dirty="0" smtClean="0"/>
            </a:br>
            <a:r>
              <a:rPr lang="en-US" dirty="0" smtClean="0"/>
              <a:t>Hyper-parameter selection for DLNs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Majority of the work explored using newer technologies and methods such as GPU and distributed (MapReduce) training</a:t>
            </a:r>
          </a:p>
          <a:p>
            <a:r>
              <a:rPr lang="en-US" dirty="0" smtClean="0"/>
              <a:t>Improved versions of Backpropagation, such as Conjugated Gradient or Limited Memory BFGS were tested under different conditions</a:t>
            </a:r>
          </a:p>
          <a:p>
            <a:r>
              <a:rPr lang="en-US" dirty="0"/>
              <a:t>M</a:t>
            </a:r>
            <a:r>
              <a:rPr lang="en-US" dirty="0" smtClean="0"/>
              <a:t>ost conclusions pointed toward manual parameter selection via trial-and-error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Related 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Methods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 and Testing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Results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 and Future Work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1</a:t>
            </a:r>
            <a:br>
              <a:rPr lang="en-US" dirty="0" smtClean="0"/>
            </a:br>
            <a:r>
              <a:rPr lang="en-US" dirty="0" smtClean="0"/>
              <a:t>Evolutionary Autoencoder (EvoAE)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IDEA:</a:t>
            </a:r>
            <a:r>
              <a:rPr lang="en-US" dirty="0" smtClean="0"/>
              <a:t> Autoencoders’ power are in their feature abstraction, the hidden node output</a:t>
            </a:r>
          </a:p>
          <a:p>
            <a:r>
              <a:rPr lang="en-US" dirty="0" smtClean="0"/>
              <a:t>Training many AEs will</a:t>
            </a:r>
            <a:br>
              <a:rPr lang="en-US" dirty="0" smtClean="0"/>
            </a:br>
            <a:r>
              <a:rPr lang="en-US" dirty="0" smtClean="0"/>
              <a:t>make more potential</a:t>
            </a:r>
            <a:br>
              <a:rPr lang="en-US" dirty="0" smtClean="0"/>
            </a:br>
            <a:r>
              <a:rPr lang="en-US" dirty="0" smtClean="0"/>
              <a:t>abstracted features</a:t>
            </a:r>
          </a:p>
          <a:p>
            <a:r>
              <a:rPr lang="en-US" dirty="0" smtClean="0"/>
              <a:t>Best AEs will contain the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best features</a:t>
            </a:r>
          </a:p>
          <a:p>
            <a:r>
              <a:rPr lang="en-US" dirty="0" smtClean="0"/>
              <a:t>Joining these features</a:t>
            </a:r>
            <a:br>
              <a:rPr lang="en-US" dirty="0" smtClean="0"/>
            </a:br>
            <a:r>
              <a:rPr lang="en-US" dirty="0" smtClean="0"/>
              <a:t>should create a better AE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175479"/>
            <a:ext cx="6194225" cy="361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4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1</a:t>
            </a:r>
            <a:br>
              <a:rPr lang="en-US" dirty="0" smtClean="0"/>
            </a:br>
            <a:r>
              <a:rPr lang="en-US" dirty="0" smtClean="0"/>
              <a:t>Evolutionary Autoencoder (EvoAE)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 population of autoencoders (AEs) is initialized with a semi-random number of hidden nodes</a:t>
            </a:r>
          </a:p>
          <a:p>
            <a:r>
              <a:rPr lang="en-US" dirty="0" smtClean="0"/>
              <a:t>Each AE is trained for a small number</a:t>
            </a:r>
            <a:br>
              <a:rPr lang="en-US" dirty="0" smtClean="0"/>
            </a:b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epochs using Backpropagation</a:t>
            </a:r>
          </a:p>
          <a:p>
            <a:r>
              <a:rPr lang="en-US" dirty="0" smtClean="0"/>
              <a:t>The AEs are ranked based on</a:t>
            </a:r>
            <a:br>
              <a:rPr lang="en-US" dirty="0" smtClean="0"/>
            </a:br>
            <a:r>
              <a:rPr lang="en-US" dirty="0" smtClean="0"/>
              <a:t>reconstruction error</a:t>
            </a:r>
          </a:p>
          <a:p>
            <a:r>
              <a:rPr lang="en-US" dirty="0" smtClean="0"/>
              <a:t>The top AEs are selected for crossover</a:t>
            </a:r>
          </a:p>
          <a:p>
            <a:r>
              <a:rPr lang="en-US" dirty="0" smtClean="0"/>
              <a:t>New AEs are mutated based on mutation</a:t>
            </a:r>
            <a:br>
              <a:rPr lang="en-US" dirty="0" smtClean="0"/>
            </a:br>
            <a:r>
              <a:rPr lang="en-US" dirty="0" smtClean="0"/>
              <a:t>rate, with an even chance at gaining or</a:t>
            </a:r>
            <a:br>
              <a:rPr lang="en-US" dirty="0" smtClean="0"/>
            </a:br>
            <a:r>
              <a:rPr lang="en-US" dirty="0" smtClean="0"/>
              <a:t>losing a node</a:t>
            </a:r>
          </a:p>
          <a:p>
            <a:r>
              <a:rPr lang="en-US" dirty="0" smtClean="0"/>
              <a:t>New nodes are selected randomly from</a:t>
            </a:r>
            <a:br>
              <a:rPr lang="en-US" dirty="0" smtClean="0"/>
            </a:br>
            <a:r>
              <a:rPr lang="en-US" dirty="0" smtClean="0"/>
              <a:t>the population, not randomly initialized</a:t>
            </a:r>
          </a:p>
          <a:p>
            <a:r>
              <a:rPr lang="en-US" dirty="0" smtClean="0"/>
              <a:t>Continue until convergence criteria is met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215" y="1981200"/>
            <a:ext cx="6194225" cy="361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</a:t>
            </a:r>
            <a:br>
              <a:rPr lang="en-US" dirty="0"/>
            </a:br>
            <a:r>
              <a:rPr lang="en-US" dirty="0"/>
              <a:t>Evolutionary Autoencoder (EvoAE)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12692" y="2395596"/>
            <a:ext cx="381000" cy="3124200"/>
            <a:chOff x="1751589" y="1447800"/>
            <a:chExt cx="381000" cy="3124200"/>
          </a:xfrm>
        </p:grpSpPr>
        <p:sp>
          <p:nvSpPr>
            <p:cNvPr id="7" name="Oval 6"/>
            <p:cNvSpPr/>
            <p:nvPr/>
          </p:nvSpPr>
          <p:spPr>
            <a:xfrm>
              <a:off x="1751589" y="3276600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51589" y="3733800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751589" y="4191000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51589" y="1447800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751589" y="1905000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751589" y="2362200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751589" y="2819400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710671" y="1753691"/>
            <a:ext cx="385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68532" y="2395596"/>
            <a:ext cx="381000" cy="3124200"/>
            <a:chOff x="4307429" y="1447800"/>
            <a:chExt cx="381000" cy="3124200"/>
          </a:xfrm>
        </p:grpSpPr>
        <p:sp>
          <p:nvSpPr>
            <p:cNvPr id="18" name="Oval 17"/>
            <p:cNvSpPr/>
            <p:nvPr/>
          </p:nvSpPr>
          <p:spPr>
            <a:xfrm>
              <a:off x="4307429" y="3276600"/>
              <a:ext cx="3810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307429" y="3733800"/>
              <a:ext cx="3810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07429" y="4191000"/>
              <a:ext cx="3810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307429" y="1447800"/>
              <a:ext cx="3810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307429" y="1905000"/>
              <a:ext cx="3810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307429" y="2362200"/>
              <a:ext cx="3810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307429" y="2819400"/>
              <a:ext cx="3810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203065" y="1753691"/>
            <a:ext cx="5119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x’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3806489" y="4463882"/>
            <a:ext cx="685800" cy="685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806489" y="5498025"/>
            <a:ext cx="685800" cy="685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806489" y="2395596"/>
            <a:ext cx="685800" cy="685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3806489" y="3429739"/>
            <a:ext cx="685800" cy="685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936029" y="1753691"/>
            <a:ext cx="4267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3097203" y="4872096"/>
            <a:ext cx="712797" cy="968829"/>
            <a:chOff x="3137363" y="4872096"/>
            <a:chExt cx="712797" cy="968829"/>
          </a:xfrm>
        </p:grpSpPr>
        <p:cxnSp>
          <p:nvCxnSpPr>
            <p:cNvPr id="43" name="Straight Arrow Connector 42"/>
            <p:cNvCxnSpPr>
              <a:stCxn id="9" idx="6"/>
              <a:endCxn id="29" idx="2"/>
            </p:cNvCxnSpPr>
            <p:nvPr/>
          </p:nvCxnSpPr>
          <p:spPr>
            <a:xfrm>
              <a:off x="3137363" y="5329296"/>
              <a:ext cx="712797" cy="5116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8" idx="6"/>
              <a:endCxn id="29" idx="2"/>
            </p:cNvCxnSpPr>
            <p:nvPr/>
          </p:nvCxnSpPr>
          <p:spPr>
            <a:xfrm>
              <a:off x="3137363" y="4872096"/>
              <a:ext cx="712797" cy="9688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4495800" y="4872096"/>
            <a:ext cx="776243" cy="968829"/>
            <a:chOff x="4535960" y="4872096"/>
            <a:chExt cx="776243" cy="968829"/>
          </a:xfrm>
        </p:grpSpPr>
        <p:cxnSp>
          <p:nvCxnSpPr>
            <p:cNvPr id="40" name="Straight Arrow Connector 39"/>
            <p:cNvCxnSpPr>
              <a:stCxn id="29" idx="6"/>
              <a:endCxn id="19" idx="2"/>
            </p:cNvCxnSpPr>
            <p:nvPr/>
          </p:nvCxnSpPr>
          <p:spPr>
            <a:xfrm flipV="1">
              <a:off x="4535960" y="4872096"/>
              <a:ext cx="776243" cy="9688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9" idx="6"/>
              <a:endCxn id="20" idx="2"/>
            </p:cNvCxnSpPr>
            <p:nvPr/>
          </p:nvCxnSpPr>
          <p:spPr>
            <a:xfrm flipV="1">
              <a:off x="4535960" y="5329296"/>
              <a:ext cx="776243" cy="5116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3097203" y="2586096"/>
            <a:ext cx="712797" cy="2743200"/>
            <a:chOff x="3137363" y="2586096"/>
            <a:chExt cx="712797" cy="2743200"/>
          </a:xfrm>
        </p:grpSpPr>
        <p:cxnSp>
          <p:nvCxnSpPr>
            <p:cNvPr id="32" name="Straight Arrow Connector 31"/>
            <p:cNvCxnSpPr>
              <a:stCxn id="11" idx="6"/>
              <a:endCxn id="30" idx="2"/>
            </p:cNvCxnSpPr>
            <p:nvPr/>
          </p:nvCxnSpPr>
          <p:spPr>
            <a:xfrm>
              <a:off x="3137363" y="2586096"/>
              <a:ext cx="712797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1" idx="6"/>
              <a:endCxn id="31" idx="2"/>
            </p:cNvCxnSpPr>
            <p:nvPr/>
          </p:nvCxnSpPr>
          <p:spPr>
            <a:xfrm>
              <a:off x="3137363" y="2586096"/>
              <a:ext cx="712797" cy="11865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450090" y="3516825"/>
              <a:ext cx="0" cy="1235529"/>
            </a:xfrm>
            <a:prstGeom prst="line">
              <a:avLst/>
            </a:prstGeom>
            <a:ln w="28575"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9" idx="6"/>
              <a:endCxn id="28" idx="2"/>
            </p:cNvCxnSpPr>
            <p:nvPr/>
          </p:nvCxnSpPr>
          <p:spPr>
            <a:xfrm flipV="1">
              <a:off x="3137363" y="4806782"/>
              <a:ext cx="712797" cy="522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8" idx="6"/>
              <a:endCxn id="28" idx="2"/>
            </p:cNvCxnSpPr>
            <p:nvPr/>
          </p:nvCxnSpPr>
          <p:spPr>
            <a:xfrm flipV="1">
              <a:off x="3137363" y="4806782"/>
              <a:ext cx="712797" cy="65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2" idx="6"/>
              <a:endCxn id="30" idx="2"/>
            </p:cNvCxnSpPr>
            <p:nvPr/>
          </p:nvCxnSpPr>
          <p:spPr>
            <a:xfrm flipV="1">
              <a:off x="3137363" y="2738496"/>
              <a:ext cx="712797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2" idx="6"/>
              <a:endCxn id="31" idx="2"/>
            </p:cNvCxnSpPr>
            <p:nvPr/>
          </p:nvCxnSpPr>
          <p:spPr>
            <a:xfrm>
              <a:off x="3137363" y="3043296"/>
              <a:ext cx="712797" cy="7293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3" idx="6"/>
              <a:endCxn id="30" idx="2"/>
            </p:cNvCxnSpPr>
            <p:nvPr/>
          </p:nvCxnSpPr>
          <p:spPr>
            <a:xfrm flipV="1">
              <a:off x="3137363" y="2738496"/>
              <a:ext cx="712797" cy="76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4495800" y="2586096"/>
            <a:ext cx="776243" cy="2743200"/>
            <a:chOff x="4535960" y="2586096"/>
            <a:chExt cx="776243" cy="2743200"/>
          </a:xfrm>
        </p:grpSpPr>
        <p:cxnSp>
          <p:nvCxnSpPr>
            <p:cNvPr id="36" name="Straight Arrow Connector 35"/>
            <p:cNvCxnSpPr>
              <a:stCxn id="30" idx="6"/>
              <a:endCxn id="21" idx="2"/>
            </p:cNvCxnSpPr>
            <p:nvPr/>
          </p:nvCxnSpPr>
          <p:spPr>
            <a:xfrm flipV="1">
              <a:off x="4535960" y="2586096"/>
              <a:ext cx="776243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0" idx="6"/>
              <a:endCxn id="22" idx="2"/>
            </p:cNvCxnSpPr>
            <p:nvPr/>
          </p:nvCxnSpPr>
          <p:spPr>
            <a:xfrm>
              <a:off x="4535960" y="2738496"/>
              <a:ext cx="776243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880410" y="3516825"/>
              <a:ext cx="0" cy="1235529"/>
            </a:xfrm>
            <a:prstGeom prst="line">
              <a:avLst/>
            </a:prstGeom>
            <a:ln w="28575"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8" idx="6"/>
              <a:endCxn id="20" idx="2"/>
            </p:cNvCxnSpPr>
            <p:nvPr/>
          </p:nvCxnSpPr>
          <p:spPr>
            <a:xfrm>
              <a:off x="4535960" y="4806782"/>
              <a:ext cx="776243" cy="522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8" idx="6"/>
              <a:endCxn id="19" idx="2"/>
            </p:cNvCxnSpPr>
            <p:nvPr/>
          </p:nvCxnSpPr>
          <p:spPr>
            <a:xfrm>
              <a:off x="4535960" y="4806782"/>
              <a:ext cx="776243" cy="65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0" idx="6"/>
              <a:endCxn id="23" idx="2"/>
            </p:cNvCxnSpPr>
            <p:nvPr/>
          </p:nvCxnSpPr>
          <p:spPr>
            <a:xfrm>
              <a:off x="4535960" y="2738496"/>
              <a:ext cx="776243" cy="76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1" idx="6"/>
              <a:endCxn id="22" idx="2"/>
            </p:cNvCxnSpPr>
            <p:nvPr/>
          </p:nvCxnSpPr>
          <p:spPr>
            <a:xfrm flipV="1">
              <a:off x="4535960" y="3043296"/>
              <a:ext cx="776243" cy="7293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1" idx="6"/>
              <a:endCxn id="21" idx="2"/>
            </p:cNvCxnSpPr>
            <p:nvPr/>
          </p:nvCxnSpPr>
          <p:spPr>
            <a:xfrm flipV="1">
              <a:off x="4535960" y="2586096"/>
              <a:ext cx="776243" cy="11865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7132292" y="2395596"/>
            <a:ext cx="381000" cy="3124200"/>
            <a:chOff x="1751589" y="1447800"/>
            <a:chExt cx="381000" cy="3124200"/>
          </a:xfrm>
        </p:grpSpPr>
        <p:sp>
          <p:nvSpPr>
            <p:cNvPr id="57" name="Oval 56"/>
            <p:cNvSpPr/>
            <p:nvPr/>
          </p:nvSpPr>
          <p:spPr>
            <a:xfrm>
              <a:off x="1751589" y="3276600"/>
              <a:ext cx="381000" cy="381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751589" y="3733800"/>
              <a:ext cx="381000" cy="381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751589" y="4191000"/>
              <a:ext cx="381000" cy="381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751589" y="1447800"/>
              <a:ext cx="381000" cy="381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751589" y="1905000"/>
              <a:ext cx="381000" cy="381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751589" y="2362200"/>
              <a:ext cx="381000" cy="381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751589" y="2819400"/>
              <a:ext cx="381000" cy="381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7130271" y="1753691"/>
            <a:ext cx="385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8" name="Oval 77"/>
          <p:cNvSpPr/>
          <p:nvPr/>
        </p:nvSpPr>
        <p:spPr>
          <a:xfrm>
            <a:off x="8226089" y="4463882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8226089" y="5498025"/>
            <a:ext cx="6858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en-US" dirty="0"/>
              <a:t>2</a:t>
            </a:r>
          </a:p>
        </p:txBody>
      </p:sp>
      <p:sp>
        <p:nvSpPr>
          <p:cNvPr id="80" name="Oval 79"/>
          <p:cNvSpPr/>
          <p:nvPr/>
        </p:nvSpPr>
        <p:spPr>
          <a:xfrm>
            <a:off x="8226089" y="2395596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8226089" y="3429739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8355629" y="1753691"/>
            <a:ext cx="4267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7524588" y="2586096"/>
            <a:ext cx="712797" cy="2743200"/>
            <a:chOff x="7513292" y="2586096"/>
            <a:chExt cx="712797" cy="2743200"/>
          </a:xfrm>
        </p:grpSpPr>
        <p:cxnSp>
          <p:nvCxnSpPr>
            <p:cNvPr id="82" name="Straight Arrow Connector 81"/>
            <p:cNvCxnSpPr>
              <a:stCxn id="61" idx="6"/>
              <a:endCxn id="80" idx="2"/>
            </p:cNvCxnSpPr>
            <p:nvPr/>
          </p:nvCxnSpPr>
          <p:spPr>
            <a:xfrm>
              <a:off x="7513292" y="2586096"/>
              <a:ext cx="712797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61" idx="6"/>
              <a:endCxn id="81" idx="2"/>
            </p:cNvCxnSpPr>
            <p:nvPr/>
          </p:nvCxnSpPr>
          <p:spPr>
            <a:xfrm>
              <a:off x="7513292" y="2586096"/>
              <a:ext cx="712797" cy="11865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858394" y="3516825"/>
              <a:ext cx="0" cy="1235529"/>
            </a:xfrm>
            <a:prstGeom prst="line">
              <a:avLst/>
            </a:prstGeom>
            <a:ln w="28575"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59" idx="6"/>
              <a:endCxn id="78" idx="2"/>
            </p:cNvCxnSpPr>
            <p:nvPr/>
          </p:nvCxnSpPr>
          <p:spPr>
            <a:xfrm flipV="1">
              <a:off x="7513292" y="4806782"/>
              <a:ext cx="712797" cy="522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58" idx="6"/>
              <a:endCxn id="78" idx="2"/>
            </p:cNvCxnSpPr>
            <p:nvPr/>
          </p:nvCxnSpPr>
          <p:spPr>
            <a:xfrm flipV="1">
              <a:off x="7513292" y="4806782"/>
              <a:ext cx="712797" cy="65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62" idx="6"/>
              <a:endCxn id="80" idx="2"/>
            </p:cNvCxnSpPr>
            <p:nvPr/>
          </p:nvCxnSpPr>
          <p:spPr>
            <a:xfrm flipV="1">
              <a:off x="7513292" y="2738496"/>
              <a:ext cx="712797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62" idx="6"/>
              <a:endCxn id="81" idx="2"/>
            </p:cNvCxnSpPr>
            <p:nvPr/>
          </p:nvCxnSpPr>
          <p:spPr>
            <a:xfrm>
              <a:off x="7513292" y="3043296"/>
              <a:ext cx="712797" cy="7293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63" idx="6"/>
              <a:endCxn id="80" idx="2"/>
            </p:cNvCxnSpPr>
            <p:nvPr/>
          </p:nvCxnSpPr>
          <p:spPr>
            <a:xfrm flipV="1">
              <a:off x="7513292" y="2738496"/>
              <a:ext cx="712797" cy="76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8911889" y="2586096"/>
            <a:ext cx="776243" cy="2743200"/>
            <a:chOff x="8900593" y="2586096"/>
            <a:chExt cx="776243" cy="2743200"/>
          </a:xfrm>
        </p:grpSpPr>
        <p:cxnSp>
          <p:nvCxnSpPr>
            <p:cNvPr id="86" name="Straight Arrow Connector 85"/>
            <p:cNvCxnSpPr>
              <a:stCxn id="80" idx="6"/>
              <a:endCxn id="71" idx="2"/>
            </p:cNvCxnSpPr>
            <p:nvPr/>
          </p:nvCxnSpPr>
          <p:spPr>
            <a:xfrm flipV="1">
              <a:off x="8900593" y="2586096"/>
              <a:ext cx="776243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80" idx="6"/>
              <a:endCxn id="72" idx="2"/>
            </p:cNvCxnSpPr>
            <p:nvPr/>
          </p:nvCxnSpPr>
          <p:spPr>
            <a:xfrm>
              <a:off x="8900593" y="2738496"/>
              <a:ext cx="776243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9288714" y="3516825"/>
              <a:ext cx="0" cy="1235529"/>
            </a:xfrm>
            <a:prstGeom prst="line">
              <a:avLst/>
            </a:prstGeom>
            <a:ln w="28575"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78" idx="6"/>
              <a:endCxn id="70" idx="2"/>
            </p:cNvCxnSpPr>
            <p:nvPr/>
          </p:nvCxnSpPr>
          <p:spPr>
            <a:xfrm>
              <a:off x="8900593" y="4806782"/>
              <a:ext cx="776243" cy="522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78" idx="6"/>
              <a:endCxn id="69" idx="2"/>
            </p:cNvCxnSpPr>
            <p:nvPr/>
          </p:nvCxnSpPr>
          <p:spPr>
            <a:xfrm>
              <a:off x="8900593" y="4806782"/>
              <a:ext cx="776243" cy="65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80" idx="6"/>
              <a:endCxn id="73" idx="2"/>
            </p:cNvCxnSpPr>
            <p:nvPr/>
          </p:nvCxnSpPr>
          <p:spPr>
            <a:xfrm>
              <a:off x="8900593" y="2738496"/>
              <a:ext cx="776243" cy="76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81" idx="6"/>
              <a:endCxn id="72" idx="2"/>
            </p:cNvCxnSpPr>
            <p:nvPr/>
          </p:nvCxnSpPr>
          <p:spPr>
            <a:xfrm flipV="1">
              <a:off x="8900593" y="3043296"/>
              <a:ext cx="776243" cy="7293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81" idx="6"/>
              <a:endCxn id="71" idx="2"/>
            </p:cNvCxnSpPr>
            <p:nvPr/>
          </p:nvCxnSpPr>
          <p:spPr>
            <a:xfrm flipV="1">
              <a:off x="8900593" y="2586096"/>
              <a:ext cx="776243" cy="11865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Rectangle 103"/>
          <p:cNvSpPr/>
          <p:nvPr/>
        </p:nvSpPr>
        <p:spPr>
          <a:xfrm rot="16200000">
            <a:off x="-1210298" y="3639768"/>
            <a:ext cx="3630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Initialization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1" name="Rectangle 110"/>
          <p:cNvSpPr/>
          <p:nvPr/>
        </p:nvSpPr>
        <p:spPr>
          <a:xfrm rot="16200000">
            <a:off x="-1224914" y="3639768"/>
            <a:ext cx="3660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Local Search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9688132" y="2395596"/>
            <a:ext cx="381000" cy="3124200"/>
            <a:chOff x="4307429" y="1447800"/>
            <a:chExt cx="381000" cy="3124200"/>
          </a:xfrm>
        </p:grpSpPr>
        <p:sp>
          <p:nvSpPr>
            <p:cNvPr id="68" name="Oval 67"/>
            <p:cNvSpPr/>
            <p:nvPr/>
          </p:nvSpPr>
          <p:spPr>
            <a:xfrm>
              <a:off x="4307429" y="3276600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307429" y="3733800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307429" y="4191000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307429" y="1447800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307429" y="1905000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307429" y="2362200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307429" y="2819400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9622665" y="1753691"/>
            <a:ext cx="5119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x’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2" name="Rectangle 111"/>
          <p:cNvSpPr/>
          <p:nvPr/>
        </p:nvSpPr>
        <p:spPr>
          <a:xfrm rot="16200000">
            <a:off x="-868152" y="3654388"/>
            <a:ext cx="2946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Crossover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3" name="Rectangle 112"/>
          <p:cNvSpPr/>
          <p:nvPr/>
        </p:nvSpPr>
        <p:spPr>
          <a:xfrm rot="16200000">
            <a:off x="-799832" y="3678624"/>
            <a:ext cx="2809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Mutation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7513292" y="4872096"/>
            <a:ext cx="712797" cy="968829"/>
            <a:chOff x="3148095" y="4867392"/>
            <a:chExt cx="712797" cy="968829"/>
          </a:xfrm>
        </p:grpSpPr>
        <p:cxnSp>
          <p:nvCxnSpPr>
            <p:cNvPr id="119" name="Straight Arrow Connector 118"/>
            <p:cNvCxnSpPr>
              <a:stCxn id="59" idx="6"/>
              <a:endCxn id="79" idx="2"/>
            </p:cNvCxnSpPr>
            <p:nvPr/>
          </p:nvCxnSpPr>
          <p:spPr>
            <a:xfrm>
              <a:off x="3148095" y="5324592"/>
              <a:ext cx="712797" cy="5116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58" idx="6"/>
              <a:endCxn id="79" idx="2"/>
            </p:cNvCxnSpPr>
            <p:nvPr/>
          </p:nvCxnSpPr>
          <p:spPr>
            <a:xfrm>
              <a:off x="3148095" y="4867392"/>
              <a:ext cx="712797" cy="9688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8911889" y="4872096"/>
            <a:ext cx="776243" cy="968829"/>
            <a:chOff x="4546692" y="4867392"/>
            <a:chExt cx="776243" cy="968829"/>
          </a:xfrm>
        </p:grpSpPr>
        <p:cxnSp>
          <p:nvCxnSpPr>
            <p:cNvPr id="122" name="Straight Arrow Connector 121"/>
            <p:cNvCxnSpPr>
              <a:stCxn id="79" idx="6"/>
              <a:endCxn id="69" idx="2"/>
            </p:cNvCxnSpPr>
            <p:nvPr/>
          </p:nvCxnSpPr>
          <p:spPr>
            <a:xfrm flipV="1">
              <a:off x="4546692" y="4867392"/>
              <a:ext cx="776243" cy="9688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79" idx="6"/>
              <a:endCxn id="70" idx="2"/>
            </p:cNvCxnSpPr>
            <p:nvPr/>
          </p:nvCxnSpPr>
          <p:spPr>
            <a:xfrm flipV="1">
              <a:off x="4546692" y="5324592"/>
              <a:ext cx="776243" cy="5116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146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09753 -0.03704 C 0.11784 -0.04584 0.14857 -0.0507 0.18086 -0.0507 C 0.21758 -0.0507 0.24688 -0.04584 0.26719 -0.03704 L 0.36589 4.44444E-6 " pathEditMode="relative" rAng="0" ptsTypes="AAAAA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-254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09739 0.04004 C -0.11757 0.04907 -0.14791 0.05393 -0.17994 0.05393 C -0.21614 0.05393 -0.24518 0.04907 -0.26536 0.04004 L -0.3625 4.44444E-6 " pathEditMode="relative" rAng="0" ptsTypes="AAAAA">
                                      <p:cBhvr>
                                        <p:cTn id="9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2685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4.07407E-6 L 0.09857 -0.03797 C 0.11901 -0.04653 0.14961 -0.05093 0.18177 -0.05093 C 0.21836 -0.05093 0.24766 -0.04653 0.2681 -0.03797 L 0.36641 4.07407E-6 " pathEditMode="relative" rAng="0" ptsTypes="AAAAA"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-254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4.07407E-6 L -0.09466 0.04004 C -0.1151 0.04907 -0.1457 0.05393 -0.17787 0.05393 C -0.21432 0.05393 -0.24362 0.04907 -0.26406 0.04004 L -0.36198 4.07407E-6 " pathEditMode="relative" rAng="0" ptsTypes="AAAAA">
                                      <p:cBhvr>
                                        <p:cTn id="10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78" grpId="0" animBg="1"/>
      <p:bldP spid="78" grpId="1" animBg="1"/>
      <p:bldP spid="79" grpId="0" animBg="1"/>
      <p:bldP spid="80" grpId="0" animBg="1"/>
      <p:bldP spid="80" grpId="1" animBg="1"/>
      <p:bldP spid="81" grpId="0" animBg="1"/>
      <p:bldP spid="104" grpId="0"/>
      <p:bldP spid="111" grpId="0"/>
      <p:bldP spid="111" grpId="1"/>
      <p:bldP spid="112" grpId="1"/>
      <p:bldP spid="112" grpId="2"/>
      <p:bldP spid="1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1A</a:t>
            </a:r>
            <a:br>
              <a:rPr lang="en-US" dirty="0" smtClean="0"/>
            </a:br>
            <a:r>
              <a:rPr lang="en-US" dirty="0" smtClean="0"/>
              <a:t>Distributed learning and Mini-batches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of generic EvoAE increases in time linearly to the size of the population</a:t>
            </a:r>
          </a:p>
          <a:p>
            <a:r>
              <a:rPr lang="en-US" dirty="0" smtClean="0"/>
              <a:t>ANN training time increases drastically with data size</a:t>
            </a:r>
          </a:p>
          <a:p>
            <a:r>
              <a:rPr lang="en-US" dirty="0" smtClean="0"/>
              <a:t>To </a:t>
            </a:r>
            <a:r>
              <a:rPr lang="en-US" dirty="0"/>
              <a:t>combat this, mini-batches can be used where each AE is trained against a batch and updated</a:t>
            </a:r>
          </a:p>
          <a:p>
            <a:pPr lvl="1"/>
            <a:r>
              <a:rPr lang="en-US" dirty="0"/>
              <a:t>Batch size &lt;&lt; total </a:t>
            </a:r>
            <a:r>
              <a:rPr lang="en-US" dirty="0" smtClean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4701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1A</a:t>
            </a:r>
            <a:br>
              <a:rPr lang="en-US" dirty="0" smtClean="0"/>
            </a:br>
            <a:r>
              <a:rPr lang="en-US" dirty="0"/>
              <a:t>Distributed learning and Mini-batches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EvoAE lends itself to </a:t>
            </a:r>
            <a:r>
              <a:rPr lang="en-US" dirty="0" smtClean="0"/>
              <a:t>distributed system</a:t>
            </a:r>
          </a:p>
          <a:p>
            <a:r>
              <a:rPr lang="en-US" dirty="0" smtClean="0"/>
              <a:t>Data </a:t>
            </a:r>
            <a:r>
              <a:rPr lang="en-US" dirty="0"/>
              <a:t>duplication and storage now an issue </a:t>
            </a:r>
            <a:r>
              <a:rPr lang="en-US" dirty="0" smtClean="0"/>
              <a:t>due to data duplication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248401" y="3048000"/>
            <a:ext cx="3886199" cy="1168896"/>
            <a:chOff x="5181600" y="2440468"/>
            <a:chExt cx="3886199" cy="1168896"/>
          </a:xfrm>
        </p:grpSpPr>
        <p:sp>
          <p:nvSpPr>
            <p:cNvPr id="7" name="Freeform 6"/>
            <p:cNvSpPr/>
            <p:nvPr/>
          </p:nvSpPr>
          <p:spPr>
            <a:xfrm>
              <a:off x="5181600" y="2440468"/>
              <a:ext cx="818227" cy="1168896"/>
            </a:xfrm>
            <a:custGeom>
              <a:avLst/>
              <a:gdLst>
                <a:gd name="connsiteX0" fmla="*/ 0 w 1168895"/>
                <a:gd name="connsiteY0" fmla="*/ 0 h 818227"/>
                <a:gd name="connsiteX1" fmla="*/ 759782 w 1168895"/>
                <a:gd name="connsiteY1" fmla="*/ 0 h 818227"/>
                <a:gd name="connsiteX2" fmla="*/ 1168895 w 1168895"/>
                <a:gd name="connsiteY2" fmla="*/ 409114 h 818227"/>
                <a:gd name="connsiteX3" fmla="*/ 759782 w 1168895"/>
                <a:gd name="connsiteY3" fmla="*/ 818227 h 818227"/>
                <a:gd name="connsiteX4" fmla="*/ 0 w 1168895"/>
                <a:gd name="connsiteY4" fmla="*/ 818227 h 818227"/>
                <a:gd name="connsiteX5" fmla="*/ 409114 w 1168895"/>
                <a:gd name="connsiteY5" fmla="*/ 409114 h 818227"/>
                <a:gd name="connsiteX6" fmla="*/ 0 w 1168895"/>
                <a:gd name="connsiteY6" fmla="*/ 0 h 81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895" h="818227">
                  <a:moveTo>
                    <a:pt x="1168894" y="0"/>
                  </a:moveTo>
                  <a:lnTo>
                    <a:pt x="1168894" y="531848"/>
                  </a:lnTo>
                  <a:lnTo>
                    <a:pt x="584447" y="818227"/>
                  </a:lnTo>
                  <a:lnTo>
                    <a:pt x="1" y="531848"/>
                  </a:lnTo>
                  <a:lnTo>
                    <a:pt x="1" y="0"/>
                  </a:lnTo>
                  <a:lnTo>
                    <a:pt x="584447" y="286380"/>
                  </a:lnTo>
                  <a:lnTo>
                    <a:pt x="1168894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23720" rIns="14604" bIns="423718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Train</a:t>
              </a:r>
              <a:endParaRPr lang="en-US" sz="23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5999827" y="2440469"/>
              <a:ext cx="3067972" cy="759782"/>
            </a:xfrm>
            <a:custGeom>
              <a:avLst/>
              <a:gdLst>
                <a:gd name="connsiteX0" fmla="*/ 126633 w 759782"/>
                <a:gd name="connsiteY0" fmla="*/ 0 h 3067972"/>
                <a:gd name="connsiteX1" fmla="*/ 633149 w 759782"/>
                <a:gd name="connsiteY1" fmla="*/ 0 h 3067972"/>
                <a:gd name="connsiteX2" fmla="*/ 759782 w 759782"/>
                <a:gd name="connsiteY2" fmla="*/ 126633 h 3067972"/>
                <a:gd name="connsiteX3" fmla="*/ 759782 w 759782"/>
                <a:gd name="connsiteY3" fmla="*/ 3067972 h 3067972"/>
                <a:gd name="connsiteX4" fmla="*/ 759782 w 759782"/>
                <a:gd name="connsiteY4" fmla="*/ 3067972 h 3067972"/>
                <a:gd name="connsiteX5" fmla="*/ 0 w 759782"/>
                <a:gd name="connsiteY5" fmla="*/ 3067972 h 3067972"/>
                <a:gd name="connsiteX6" fmla="*/ 0 w 759782"/>
                <a:gd name="connsiteY6" fmla="*/ 3067972 h 3067972"/>
                <a:gd name="connsiteX7" fmla="*/ 0 w 759782"/>
                <a:gd name="connsiteY7" fmla="*/ 126633 h 3067972"/>
                <a:gd name="connsiteX8" fmla="*/ 126633 w 759782"/>
                <a:gd name="connsiteY8" fmla="*/ 0 h 306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782" h="3067972">
                  <a:moveTo>
                    <a:pt x="759782" y="511341"/>
                  </a:moveTo>
                  <a:lnTo>
                    <a:pt x="759782" y="2556631"/>
                  </a:lnTo>
                  <a:cubicBezTo>
                    <a:pt x="759782" y="2839034"/>
                    <a:pt x="745741" y="3067970"/>
                    <a:pt x="728421" y="3067970"/>
                  </a:cubicBezTo>
                  <a:lnTo>
                    <a:pt x="0" y="3067970"/>
                  </a:lnTo>
                  <a:lnTo>
                    <a:pt x="0" y="3067970"/>
                  </a:lnTo>
                  <a:lnTo>
                    <a:pt x="0" y="2"/>
                  </a:lnTo>
                  <a:lnTo>
                    <a:pt x="0" y="2"/>
                  </a:lnTo>
                  <a:lnTo>
                    <a:pt x="728421" y="2"/>
                  </a:lnTo>
                  <a:cubicBezTo>
                    <a:pt x="745741" y="2"/>
                    <a:pt x="759782" y="228938"/>
                    <a:pt x="759782" y="511341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50425" rIns="50425" bIns="50425" numCol="1" spcCol="1270" anchor="ctr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/>
                <a:t>Forward propagation</a:t>
              </a:r>
              <a:endParaRPr lang="en-US" sz="2100" kern="1200" dirty="0"/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/>
                <a:t>Backpropagation</a:t>
              </a:r>
              <a:endParaRPr lang="en-US" sz="21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48401" y="4044750"/>
            <a:ext cx="3886199" cy="1168895"/>
            <a:chOff x="5181600" y="3437218"/>
            <a:chExt cx="3886199" cy="1168895"/>
          </a:xfrm>
        </p:grpSpPr>
        <p:sp>
          <p:nvSpPr>
            <p:cNvPr id="9" name="Freeform 8"/>
            <p:cNvSpPr/>
            <p:nvPr/>
          </p:nvSpPr>
          <p:spPr>
            <a:xfrm>
              <a:off x="5181600" y="3437218"/>
              <a:ext cx="818227" cy="1168895"/>
            </a:xfrm>
            <a:custGeom>
              <a:avLst/>
              <a:gdLst>
                <a:gd name="connsiteX0" fmla="*/ 0 w 1168895"/>
                <a:gd name="connsiteY0" fmla="*/ 0 h 818227"/>
                <a:gd name="connsiteX1" fmla="*/ 759782 w 1168895"/>
                <a:gd name="connsiteY1" fmla="*/ 0 h 818227"/>
                <a:gd name="connsiteX2" fmla="*/ 1168895 w 1168895"/>
                <a:gd name="connsiteY2" fmla="*/ 409114 h 818227"/>
                <a:gd name="connsiteX3" fmla="*/ 759782 w 1168895"/>
                <a:gd name="connsiteY3" fmla="*/ 818227 h 818227"/>
                <a:gd name="connsiteX4" fmla="*/ 0 w 1168895"/>
                <a:gd name="connsiteY4" fmla="*/ 818227 h 818227"/>
                <a:gd name="connsiteX5" fmla="*/ 409114 w 1168895"/>
                <a:gd name="connsiteY5" fmla="*/ 409114 h 818227"/>
                <a:gd name="connsiteX6" fmla="*/ 0 w 1168895"/>
                <a:gd name="connsiteY6" fmla="*/ 0 h 81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895" h="818227">
                  <a:moveTo>
                    <a:pt x="1168894" y="0"/>
                  </a:moveTo>
                  <a:lnTo>
                    <a:pt x="1168894" y="531848"/>
                  </a:lnTo>
                  <a:lnTo>
                    <a:pt x="584447" y="818227"/>
                  </a:lnTo>
                  <a:lnTo>
                    <a:pt x="1" y="531848"/>
                  </a:lnTo>
                  <a:lnTo>
                    <a:pt x="1" y="0"/>
                  </a:lnTo>
                  <a:lnTo>
                    <a:pt x="584447" y="286380"/>
                  </a:lnTo>
                  <a:lnTo>
                    <a:pt x="1168894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23719" rIns="14604" bIns="423718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Rank</a:t>
              </a:r>
              <a:endParaRPr lang="en-US" sz="23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999827" y="3437219"/>
              <a:ext cx="3067972" cy="759782"/>
            </a:xfrm>
            <a:custGeom>
              <a:avLst/>
              <a:gdLst>
                <a:gd name="connsiteX0" fmla="*/ 126633 w 759782"/>
                <a:gd name="connsiteY0" fmla="*/ 0 h 3067972"/>
                <a:gd name="connsiteX1" fmla="*/ 633149 w 759782"/>
                <a:gd name="connsiteY1" fmla="*/ 0 h 3067972"/>
                <a:gd name="connsiteX2" fmla="*/ 759782 w 759782"/>
                <a:gd name="connsiteY2" fmla="*/ 126633 h 3067972"/>
                <a:gd name="connsiteX3" fmla="*/ 759782 w 759782"/>
                <a:gd name="connsiteY3" fmla="*/ 3067972 h 3067972"/>
                <a:gd name="connsiteX4" fmla="*/ 759782 w 759782"/>
                <a:gd name="connsiteY4" fmla="*/ 3067972 h 3067972"/>
                <a:gd name="connsiteX5" fmla="*/ 0 w 759782"/>
                <a:gd name="connsiteY5" fmla="*/ 3067972 h 3067972"/>
                <a:gd name="connsiteX6" fmla="*/ 0 w 759782"/>
                <a:gd name="connsiteY6" fmla="*/ 3067972 h 3067972"/>
                <a:gd name="connsiteX7" fmla="*/ 0 w 759782"/>
                <a:gd name="connsiteY7" fmla="*/ 126633 h 3067972"/>
                <a:gd name="connsiteX8" fmla="*/ 126633 w 759782"/>
                <a:gd name="connsiteY8" fmla="*/ 0 h 306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782" h="3067972">
                  <a:moveTo>
                    <a:pt x="759782" y="511341"/>
                  </a:moveTo>
                  <a:lnTo>
                    <a:pt x="759782" y="2556631"/>
                  </a:lnTo>
                  <a:cubicBezTo>
                    <a:pt x="759782" y="2839034"/>
                    <a:pt x="745741" y="3067970"/>
                    <a:pt x="728421" y="3067970"/>
                  </a:cubicBezTo>
                  <a:lnTo>
                    <a:pt x="0" y="3067970"/>
                  </a:lnTo>
                  <a:lnTo>
                    <a:pt x="0" y="3067970"/>
                  </a:lnTo>
                  <a:lnTo>
                    <a:pt x="0" y="2"/>
                  </a:lnTo>
                  <a:lnTo>
                    <a:pt x="0" y="2"/>
                  </a:lnTo>
                  <a:lnTo>
                    <a:pt x="728421" y="2"/>
                  </a:lnTo>
                  <a:cubicBezTo>
                    <a:pt x="745741" y="2"/>
                    <a:pt x="759782" y="228938"/>
                    <a:pt x="759782" y="511341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50425" rIns="50425" bIns="50425" numCol="1" spcCol="1270" anchor="ctr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/>
                <a:t>Calculate error</a:t>
              </a:r>
              <a:endParaRPr lang="en-US" sz="2100" kern="1200" dirty="0"/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/>
                <a:t>Sort</a:t>
              </a:r>
              <a:endParaRPr lang="en-US" sz="21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48401" y="5041499"/>
            <a:ext cx="3886199" cy="1168896"/>
            <a:chOff x="5181600" y="4433967"/>
            <a:chExt cx="3886199" cy="1168896"/>
          </a:xfrm>
        </p:grpSpPr>
        <p:sp>
          <p:nvSpPr>
            <p:cNvPr id="11" name="Freeform 10"/>
            <p:cNvSpPr/>
            <p:nvPr/>
          </p:nvSpPr>
          <p:spPr>
            <a:xfrm>
              <a:off x="5181600" y="4433968"/>
              <a:ext cx="818227" cy="1168895"/>
            </a:xfrm>
            <a:custGeom>
              <a:avLst/>
              <a:gdLst>
                <a:gd name="connsiteX0" fmla="*/ 0 w 1168895"/>
                <a:gd name="connsiteY0" fmla="*/ 0 h 818227"/>
                <a:gd name="connsiteX1" fmla="*/ 759782 w 1168895"/>
                <a:gd name="connsiteY1" fmla="*/ 0 h 818227"/>
                <a:gd name="connsiteX2" fmla="*/ 1168895 w 1168895"/>
                <a:gd name="connsiteY2" fmla="*/ 409114 h 818227"/>
                <a:gd name="connsiteX3" fmla="*/ 759782 w 1168895"/>
                <a:gd name="connsiteY3" fmla="*/ 818227 h 818227"/>
                <a:gd name="connsiteX4" fmla="*/ 0 w 1168895"/>
                <a:gd name="connsiteY4" fmla="*/ 818227 h 818227"/>
                <a:gd name="connsiteX5" fmla="*/ 409114 w 1168895"/>
                <a:gd name="connsiteY5" fmla="*/ 409114 h 818227"/>
                <a:gd name="connsiteX6" fmla="*/ 0 w 1168895"/>
                <a:gd name="connsiteY6" fmla="*/ 0 h 81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895" h="818227">
                  <a:moveTo>
                    <a:pt x="1168894" y="0"/>
                  </a:moveTo>
                  <a:lnTo>
                    <a:pt x="1168894" y="531848"/>
                  </a:lnTo>
                  <a:lnTo>
                    <a:pt x="584447" y="818227"/>
                  </a:lnTo>
                  <a:lnTo>
                    <a:pt x="1" y="531848"/>
                  </a:lnTo>
                  <a:lnTo>
                    <a:pt x="1" y="0"/>
                  </a:lnTo>
                  <a:lnTo>
                    <a:pt x="584447" y="286380"/>
                  </a:lnTo>
                  <a:lnTo>
                    <a:pt x="1168894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23719" rIns="14604" bIns="423718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GA</a:t>
              </a:r>
              <a:endParaRPr lang="en-US" sz="23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999827" y="4433967"/>
              <a:ext cx="3067972" cy="759783"/>
            </a:xfrm>
            <a:custGeom>
              <a:avLst/>
              <a:gdLst>
                <a:gd name="connsiteX0" fmla="*/ 126633 w 759782"/>
                <a:gd name="connsiteY0" fmla="*/ 0 h 3067972"/>
                <a:gd name="connsiteX1" fmla="*/ 633149 w 759782"/>
                <a:gd name="connsiteY1" fmla="*/ 0 h 3067972"/>
                <a:gd name="connsiteX2" fmla="*/ 759782 w 759782"/>
                <a:gd name="connsiteY2" fmla="*/ 126633 h 3067972"/>
                <a:gd name="connsiteX3" fmla="*/ 759782 w 759782"/>
                <a:gd name="connsiteY3" fmla="*/ 3067972 h 3067972"/>
                <a:gd name="connsiteX4" fmla="*/ 759782 w 759782"/>
                <a:gd name="connsiteY4" fmla="*/ 3067972 h 3067972"/>
                <a:gd name="connsiteX5" fmla="*/ 0 w 759782"/>
                <a:gd name="connsiteY5" fmla="*/ 3067972 h 3067972"/>
                <a:gd name="connsiteX6" fmla="*/ 0 w 759782"/>
                <a:gd name="connsiteY6" fmla="*/ 3067972 h 3067972"/>
                <a:gd name="connsiteX7" fmla="*/ 0 w 759782"/>
                <a:gd name="connsiteY7" fmla="*/ 126633 h 3067972"/>
                <a:gd name="connsiteX8" fmla="*/ 126633 w 759782"/>
                <a:gd name="connsiteY8" fmla="*/ 0 h 306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782" h="3067972">
                  <a:moveTo>
                    <a:pt x="759782" y="511341"/>
                  </a:moveTo>
                  <a:lnTo>
                    <a:pt x="759782" y="2556631"/>
                  </a:lnTo>
                  <a:cubicBezTo>
                    <a:pt x="759782" y="2839034"/>
                    <a:pt x="745741" y="3067970"/>
                    <a:pt x="728421" y="3067970"/>
                  </a:cubicBezTo>
                  <a:lnTo>
                    <a:pt x="0" y="3067970"/>
                  </a:lnTo>
                  <a:lnTo>
                    <a:pt x="0" y="3067970"/>
                  </a:lnTo>
                  <a:lnTo>
                    <a:pt x="0" y="2"/>
                  </a:lnTo>
                  <a:lnTo>
                    <a:pt x="0" y="2"/>
                  </a:lnTo>
                  <a:lnTo>
                    <a:pt x="728421" y="2"/>
                  </a:lnTo>
                  <a:cubicBezTo>
                    <a:pt x="745741" y="2"/>
                    <a:pt x="759782" y="228938"/>
                    <a:pt x="759782" y="511341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50425" rIns="50425" bIns="50426" numCol="1" spcCol="1270" anchor="ctr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/>
                <a:t>Crossover</a:t>
              </a:r>
              <a:endParaRPr lang="en-US" sz="2100" kern="1200" dirty="0"/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/>
                <a:t>Mutate</a:t>
              </a:r>
              <a:endParaRPr lang="en-US" sz="2100" kern="1200" dirty="0"/>
            </a:p>
          </p:txBody>
        </p:sp>
      </p:grpSp>
      <p:sp>
        <p:nvSpPr>
          <p:cNvPr id="19" name="Freeform 18"/>
          <p:cNvSpPr/>
          <p:nvPr/>
        </p:nvSpPr>
        <p:spPr>
          <a:xfrm>
            <a:off x="3607801" y="3049517"/>
            <a:ext cx="1497600" cy="729901"/>
          </a:xfrm>
          <a:custGeom>
            <a:avLst/>
            <a:gdLst>
              <a:gd name="connsiteX0" fmla="*/ 0 w 1395000"/>
              <a:gd name="connsiteY0" fmla="*/ 0 h 729901"/>
              <a:gd name="connsiteX1" fmla="*/ 1395000 w 1395000"/>
              <a:gd name="connsiteY1" fmla="*/ 0 h 729901"/>
              <a:gd name="connsiteX2" fmla="*/ 1395000 w 1395000"/>
              <a:gd name="connsiteY2" fmla="*/ 729901 h 729901"/>
              <a:gd name="connsiteX3" fmla="*/ 0 w 1395000"/>
              <a:gd name="connsiteY3" fmla="*/ 729901 h 729901"/>
              <a:gd name="connsiteX4" fmla="*/ 0 w 1395000"/>
              <a:gd name="connsiteY4" fmla="*/ 0 h 72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000" h="729901">
                <a:moveTo>
                  <a:pt x="0" y="0"/>
                </a:moveTo>
                <a:lnTo>
                  <a:pt x="1395000" y="0"/>
                </a:lnTo>
                <a:lnTo>
                  <a:pt x="1395000" y="729901"/>
                </a:lnTo>
                <a:lnTo>
                  <a:pt x="0" y="7299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Batch 1</a:t>
            </a:r>
            <a:endParaRPr lang="en-US" sz="32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3607801" y="3815913"/>
            <a:ext cx="1497600" cy="729901"/>
          </a:xfrm>
          <a:custGeom>
            <a:avLst/>
            <a:gdLst>
              <a:gd name="connsiteX0" fmla="*/ 0 w 1395000"/>
              <a:gd name="connsiteY0" fmla="*/ 0 h 729901"/>
              <a:gd name="connsiteX1" fmla="*/ 1395000 w 1395000"/>
              <a:gd name="connsiteY1" fmla="*/ 0 h 729901"/>
              <a:gd name="connsiteX2" fmla="*/ 1395000 w 1395000"/>
              <a:gd name="connsiteY2" fmla="*/ 729901 h 729901"/>
              <a:gd name="connsiteX3" fmla="*/ 0 w 1395000"/>
              <a:gd name="connsiteY3" fmla="*/ 729901 h 729901"/>
              <a:gd name="connsiteX4" fmla="*/ 0 w 1395000"/>
              <a:gd name="connsiteY4" fmla="*/ 0 h 72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000" h="729901">
                <a:moveTo>
                  <a:pt x="0" y="0"/>
                </a:moveTo>
                <a:lnTo>
                  <a:pt x="1395000" y="0"/>
                </a:lnTo>
                <a:lnTo>
                  <a:pt x="1395000" y="729901"/>
                </a:lnTo>
                <a:lnTo>
                  <a:pt x="0" y="7299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Batch 2</a:t>
            </a:r>
            <a:endParaRPr lang="en-US" sz="32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3607801" y="4582310"/>
            <a:ext cx="1497600" cy="729901"/>
          </a:xfrm>
          <a:custGeom>
            <a:avLst/>
            <a:gdLst>
              <a:gd name="connsiteX0" fmla="*/ 0 w 720000"/>
              <a:gd name="connsiteY0" fmla="*/ 0 h 729901"/>
              <a:gd name="connsiteX1" fmla="*/ 720000 w 720000"/>
              <a:gd name="connsiteY1" fmla="*/ 0 h 729901"/>
              <a:gd name="connsiteX2" fmla="*/ 720000 w 720000"/>
              <a:gd name="connsiteY2" fmla="*/ 729901 h 729901"/>
              <a:gd name="connsiteX3" fmla="*/ 0 w 720000"/>
              <a:gd name="connsiteY3" fmla="*/ 729901 h 729901"/>
              <a:gd name="connsiteX4" fmla="*/ 0 w 720000"/>
              <a:gd name="connsiteY4" fmla="*/ 0 h 72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9901">
                <a:moveTo>
                  <a:pt x="0" y="0"/>
                </a:moveTo>
                <a:lnTo>
                  <a:pt x="720000" y="0"/>
                </a:lnTo>
                <a:lnTo>
                  <a:pt x="720000" y="729901"/>
                </a:lnTo>
                <a:lnTo>
                  <a:pt x="0" y="7299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…</a:t>
            </a:r>
            <a:endParaRPr lang="en-US" sz="32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3607801" y="5348706"/>
            <a:ext cx="1497600" cy="729901"/>
          </a:xfrm>
          <a:custGeom>
            <a:avLst/>
            <a:gdLst>
              <a:gd name="connsiteX0" fmla="*/ 0 w 1447800"/>
              <a:gd name="connsiteY0" fmla="*/ 0 h 729901"/>
              <a:gd name="connsiteX1" fmla="*/ 1447800 w 1447800"/>
              <a:gd name="connsiteY1" fmla="*/ 0 h 729901"/>
              <a:gd name="connsiteX2" fmla="*/ 1447800 w 1447800"/>
              <a:gd name="connsiteY2" fmla="*/ 729901 h 729901"/>
              <a:gd name="connsiteX3" fmla="*/ 0 w 1447800"/>
              <a:gd name="connsiteY3" fmla="*/ 729901 h 729901"/>
              <a:gd name="connsiteX4" fmla="*/ 0 w 1447800"/>
              <a:gd name="connsiteY4" fmla="*/ 0 h 72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800" h="729901">
                <a:moveTo>
                  <a:pt x="0" y="0"/>
                </a:moveTo>
                <a:lnTo>
                  <a:pt x="1447800" y="0"/>
                </a:lnTo>
                <a:lnTo>
                  <a:pt x="1447800" y="729901"/>
                </a:lnTo>
                <a:lnTo>
                  <a:pt x="0" y="7299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Batch N</a:t>
            </a: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278402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Background and Related Work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Methods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Performance and Testing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Results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Conclusion and Future Work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2</a:t>
            </a:r>
            <a:br>
              <a:rPr lang="en-US" dirty="0" smtClean="0"/>
            </a:br>
            <a:r>
              <a:rPr lang="en-US" dirty="0" smtClean="0"/>
              <a:t>EvoAE </a:t>
            </a:r>
            <a:r>
              <a:rPr lang="en-US" dirty="0" err="1" smtClean="0"/>
              <a:t>Evo</a:t>
            </a:r>
            <a:r>
              <a:rPr lang="en-US" dirty="0" smtClean="0"/>
              <a:t>-batches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IDEA</a:t>
            </a:r>
            <a:r>
              <a:rPr lang="en-US" dirty="0" smtClean="0"/>
              <a:t>: When data is large, small batches can be representative</a:t>
            </a:r>
          </a:p>
          <a:p>
            <a:r>
              <a:rPr lang="en-US" dirty="0" smtClean="0"/>
              <a:t>Prevents overfitting as nodes being trained are almost always introduced to new data</a:t>
            </a:r>
          </a:p>
          <a:p>
            <a:r>
              <a:rPr lang="en-US" dirty="0" smtClean="0"/>
              <a:t>Scales well with large amounts of data even when parallel training is not possible</a:t>
            </a:r>
          </a:p>
          <a:p>
            <a:r>
              <a:rPr lang="en-US" dirty="0" smtClean="0"/>
              <a:t>Works well on limited memory systems by increasing size of the population, thus reducing data per batch</a:t>
            </a:r>
          </a:p>
          <a:p>
            <a:r>
              <a:rPr lang="en-US" dirty="0" smtClean="0"/>
              <a:t>Quick training of large populations, equivalent to training a single autoencoder using traditional methods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2</a:t>
            </a:r>
            <a:br>
              <a:rPr lang="en-US" dirty="0"/>
            </a:br>
            <a:r>
              <a:rPr lang="en-US" dirty="0"/>
              <a:t>EvoAE </a:t>
            </a:r>
            <a:r>
              <a:rPr lang="en-US" dirty="0" err="1"/>
              <a:t>Evo</a:t>
            </a:r>
            <a:r>
              <a:rPr lang="en-US" dirty="0"/>
              <a:t>-batches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97280" y="3962400"/>
            <a:ext cx="6598920" cy="838200"/>
            <a:chOff x="1097280" y="3962400"/>
            <a:chExt cx="6598920" cy="838200"/>
          </a:xfrm>
        </p:grpSpPr>
        <p:sp>
          <p:nvSpPr>
            <p:cNvPr id="4" name="Flowchart: Magnetic Disk 3"/>
            <p:cNvSpPr/>
            <p:nvPr/>
          </p:nvSpPr>
          <p:spPr>
            <a:xfrm>
              <a:off x="1097280" y="3962400"/>
              <a:ext cx="1295400" cy="8382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A</a:t>
              </a:r>
              <a:endParaRPr lang="en-US" dirty="0"/>
            </a:p>
          </p:txBody>
        </p:sp>
        <p:sp>
          <p:nvSpPr>
            <p:cNvPr id="5" name="Flowchart: Magnetic Disk 4"/>
            <p:cNvSpPr/>
            <p:nvPr/>
          </p:nvSpPr>
          <p:spPr>
            <a:xfrm>
              <a:off x="2895600" y="3962400"/>
              <a:ext cx="1295400" cy="838200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B</a:t>
              </a:r>
              <a:endParaRPr lang="en-US" dirty="0"/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4602480" y="3962400"/>
              <a:ext cx="1295400" cy="838200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C</a:t>
              </a:r>
              <a:endParaRPr lang="en-US" dirty="0"/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6400800" y="3962400"/>
              <a:ext cx="1295400" cy="838200"/>
            </a:xfrm>
            <a:prstGeom prst="flowChartMagneticDisk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D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503558" y="3054626"/>
            <a:ext cx="1298628" cy="2431774"/>
            <a:chOff x="9601200" y="2064026"/>
            <a:chExt cx="1298628" cy="2431774"/>
          </a:xfrm>
        </p:grpSpPr>
        <p:sp>
          <p:nvSpPr>
            <p:cNvPr id="12" name="Flowchart: Magnetic Disk 11"/>
            <p:cNvSpPr/>
            <p:nvPr/>
          </p:nvSpPr>
          <p:spPr>
            <a:xfrm>
              <a:off x="9604428" y="3657600"/>
              <a:ext cx="1295400" cy="838200"/>
            </a:xfrm>
            <a:prstGeom prst="flowChartMagneticDisk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D</a:t>
              </a:r>
              <a:endParaRPr lang="en-US" dirty="0"/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9601200" y="3124200"/>
              <a:ext cx="1295400" cy="838200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C</a:t>
              </a:r>
              <a:endParaRPr lang="en-US" dirty="0"/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9601200" y="2590800"/>
              <a:ext cx="1295400" cy="838200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B</a:t>
              </a:r>
              <a:endParaRPr lang="en-US" dirty="0"/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9601200" y="2064026"/>
              <a:ext cx="1295400" cy="8382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A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8839200" y="2401669"/>
            <a:ext cx="26241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Original Data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66375" y="4953000"/>
            <a:ext cx="3660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Local Search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95166" y="4953000"/>
            <a:ext cx="2946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Crossover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12173" y="4953000"/>
            <a:ext cx="225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Mutate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1043175" y="1979113"/>
            <a:ext cx="6668613" cy="1832771"/>
            <a:chOff x="1043175" y="1979113"/>
            <a:chExt cx="6668613" cy="1832771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175" y="1979113"/>
              <a:ext cx="3136561" cy="183088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1979113"/>
              <a:ext cx="3139788" cy="1832771"/>
            </a:xfrm>
            <a:prstGeom prst="rect">
              <a:avLst/>
            </a:prstGeom>
          </p:spPr>
        </p:pic>
      </p:grpSp>
      <p:grpSp>
        <p:nvGrpSpPr>
          <p:cNvPr id="116" name="Group 115"/>
          <p:cNvGrpSpPr/>
          <p:nvPr/>
        </p:nvGrpSpPr>
        <p:grpSpPr>
          <a:xfrm>
            <a:off x="1044603" y="1976462"/>
            <a:ext cx="6663958" cy="1833540"/>
            <a:chOff x="1044603" y="1976462"/>
            <a:chExt cx="6663958" cy="1833540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979114"/>
              <a:ext cx="3136561" cy="1830888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4603" y="1976462"/>
              <a:ext cx="3135133" cy="1830054"/>
            </a:xfrm>
            <a:prstGeom prst="rect">
              <a:avLst/>
            </a:prstGeom>
          </p:spPr>
        </p:pic>
      </p:grpSp>
      <p:grpSp>
        <p:nvGrpSpPr>
          <p:cNvPr id="117" name="Group 116"/>
          <p:cNvGrpSpPr/>
          <p:nvPr/>
        </p:nvGrpSpPr>
        <p:grpSpPr>
          <a:xfrm>
            <a:off x="1038635" y="1978144"/>
            <a:ext cx="6669925" cy="1833538"/>
            <a:chOff x="1038635" y="1978144"/>
            <a:chExt cx="6669925" cy="1833538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1979113"/>
              <a:ext cx="3136560" cy="183088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8635" y="1978144"/>
              <a:ext cx="3141101" cy="183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488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Related Work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Methods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 and Testing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Results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 and Future Work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and Testing</a:t>
            </a:r>
            <a:br>
              <a:rPr lang="en-US" dirty="0" smtClean="0"/>
            </a:br>
            <a:r>
              <a:rPr lang="en-US" dirty="0" smtClean="0"/>
              <a:t>Hardware and testing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Lenovo Y500 laptop</a:t>
            </a:r>
          </a:p>
          <a:p>
            <a:pPr lvl="1"/>
            <a:r>
              <a:rPr lang="en-US" dirty="0" smtClean="0"/>
              <a:t>Intel i7 3</a:t>
            </a:r>
            <a:r>
              <a:rPr lang="en-US" baseline="30000" dirty="0" smtClean="0"/>
              <a:t>rd</a:t>
            </a:r>
            <a:r>
              <a:rPr lang="en-US" dirty="0" smtClean="0"/>
              <a:t> generation 2.4GHz</a:t>
            </a:r>
          </a:p>
          <a:p>
            <a:pPr lvl="1"/>
            <a:r>
              <a:rPr lang="en-US" dirty="0" smtClean="0"/>
              <a:t>12 GB RAM</a:t>
            </a:r>
          </a:p>
          <a:p>
            <a:r>
              <a:rPr lang="en-US" dirty="0" smtClean="0"/>
              <a:t>All weights randomly initialized to N(0,0.5)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690849"/>
              </p:ext>
            </p:extLst>
          </p:nvPr>
        </p:nvGraphicFramePr>
        <p:xfrm>
          <a:off x="1524001" y="3860762"/>
          <a:ext cx="7168146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7284"/>
                <a:gridCol w="1378484"/>
                <a:gridCol w="1378484"/>
                <a:gridCol w="1476947"/>
                <a:gridCol w="1476947"/>
              </a:tblGrid>
              <a:tr h="4775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Parameter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Wine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Iris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Heart Disease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MNIST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</a:tr>
              <a:tr h="4775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Hidden Size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32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32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12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200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</a:tr>
              <a:tr h="4775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Hidden </a:t>
                      </a:r>
                      <a:r>
                        <a:rPr lang="en-US" sz="1600" dirty="0" err="1">
                          <a:effectLst/>
                        </a:rPr>
                        <a:t>Std</a:t>
                      </a:r>
                      <a:r>
                        <a:rPr lang="en-US" sz="1600" dirty="0">
                          <a:effectLst/>
                        </a:rPr>
                        <a:t> Dev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NULL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NULL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NULL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80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</a:tr>
              <a:tr h="4775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Hidden +/-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16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16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NULL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</a:tr>
              <a:tr h="4775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Mutation Rate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0.1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0.1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0.1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0.1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617" marR="69617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169246"/>
              </p:ext>
            </p:extLst>
          </p:nvPr>
        </p:nvGraphicFramePr>
        <p:xfrm>
          <a:off x="8839200" y="2164904"/>
          <a:ext cx="3200400" cy="3676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5933"/>
                <a:gridCol w="1754467"/>
              </a:tblGrid>
              <a:tr h="4595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Parameter</a:t>
                      </a:r>
                      <a:endParaRPr lang="en-US" sz="15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Defaults</a:t>
                      </a:r>
                      <a:endParaRPr lang="en-US" sz="15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</a:tr>
              <a:tr h="4595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Learning Rate </a:t>
                      </a:r>
                      <a:endParaRPr lang="en-US" sz="15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0.1</a:t>
                      </a:r>
                      <a:endParaRPr lang="en-US" sz="15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</a:tr>
              <a:tr h="4595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Momentum</a:t>
                      </a:r>
                      <a:endParaRPr lang="en-US" sz="15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</a:t>
                      </a:r>
                      <a:endParaRPr lang="en-US" sz="15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</a:tr>
              <a:tr h="4595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Weight Decay</a:t>
                      </a:r>
                      <a:endParaRPr lang="en-US" sz="15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0.003</a:t>
                      </a:r>
                      <a:endParaRPr lang="en-US" sz="15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</a:tr>
              <a:tr h="4595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Population Size</a:t>
                      </a:r>
                      <a:endParaRPr lang="en-US" sz="15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</a:t>
                      </a:r>
                      <a:endParaRPr lang="en-US" sz="15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</a:tr>
              <a:tr h="4595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Generations</a:t>
                      </a:r>
                      <a:endParaRPr lang="en-US" sz="15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50</a:t>
                      </a:r>
                      <a:endParaRPr lang="en-US" sz="15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</a:tr>
              <a:tr h="4595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Epochs/Gen</a:t>
                      </a:r>
                      <a:endParaRPr lang="en-US" sz="15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endParaRPr lang="en-US" sz="15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</a:tr>
              <a:tr h="4595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Train/Validate</a:t>
                      </a:r>
                      <a:endParaRPr lang="en-US" sz="15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80/20</a:t>
                      </a:r>
                      <a:endParaRPr lang="en-US" sz="15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8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and Testing</a:t>
            </a:r>
            <a:br>
              <a:rPr lang="en-US" dirty="0" smtClean="0"/>
            </a:br>
            <a:r>
              <a:rPr lang="en-US" dirty="0" smtClean="0"/>
              <a:t>Baseline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040254" y="3886200"/>
            <a:ext cx="3857625" cy="2286000"/>
            <a:chOff x="2040254" y="3857414"/>
            <a:chExt cx="3857625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667"/>
            <a:stretch/>
          </p:blipFill>
          <p:spPr>
            <a:xfrm>
              <a:off x="2040254" y="3857414"/>
              <a:ext cx="3857625" cy="2286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86000" y="3886200"/>
              <a:ext cx="194341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Learning rate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81775" y="3883959"/>
            <a:ext cx="3857625" cy="2286000"/>
            <a:chOff x="6581775" y="3855173"/>
            <a:chExt cx="3857625" cy="2286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667"/>
            <a:stretch/>
          </p:blipFill>
          <p:spPr>
            <a:xfrm>
              <a:off x="6581775" y="3855173"/>
              <a:ext cx="3857625" cy="2286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840854" y="3886200"/>
              <a:ext cx="251733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Learning rate * 0.1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 is a single AE with 30 random initializations</a:t>
            </a:r>
          </a:p>
          <a:p>
            <a:r>
              <a:rPr lang="en-US" dirty="0" smtClean="0"/>
              <a:t>Two learning rates to create two baseline measurements</a:t>
            </a:r>
          </a:p>
          <a:p>
            <a:pPr lvl="1"/>
            <a:r>
              <a:rPr lang="en-US" dirty="0" smtClean="0"/>
              <a:t>Base learning rate</a:t>
            </a:r>
          </a:p>
          <a:p>
            <a:pPr lvl="1"/>
            <a:r>
              <a:rPr lang="en-US" dirty="0" smtClean="0"/>
              <a:t>Learning rate * 0.1</a:t>
            </a:r>
          </a:p>
        </p:txBody>
      </p:sp>
    </p:spTree>
    <p:extLst>
      <p:ext uri="{BB962C8B-B14F-4D97-AF65-F5344CB8AC3E}">
        <p14:creationId xmlns:p14="http://schemas.microsoft.com/office/powerpoint/2010/main" val="21461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and Testing</a:t>
            </a:r>
            <a:br>
              <a:rPr lang="en-US" dirty="0" smtClean="0"/>
            </a:br>
            <a:r>
              <a:rPr lang="en-US" dirty="0" smtClean="0"/>
              <a:t>Data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data partitioning methods were used</a:t>
            </a:r>
          </a:p>
          <a:p>
            <a:pPr lvl="1"/>
            <a:r>
              <a:rPr lang="en-US" dirty="0" smtClean="0"/>
              <a:t>Full data</a:t>
            </a:r>
          </a:p>
          <a:p>
            <a:pPr lvl="1"/>
            <a:r>
              <a:rPr lang="en-US" dirty="0" smtClean="0"/>
              <a:t>Mini-batch</a:t>
            </a:r>
          </a:p>
          <a:p>
            <a:pPr lvl="1"/>
            <a:r>
              <a:rPr lang="en-US" dirty="0" err="1" smtClean="0"/>
              <a:t>Evo</a:t>
            </a:r>
            <a:r>
              <a:rPr lang="en-US" dirty="0" smtClean="0"/>
              <a:t>-batch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40041" y="3886200"/>
            <a:ext cx="3857625" cy="2286000"/>
            <a:chOff x="409575" y="3709271"/>
            <a:chExt cx="3857625" cy="2286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667"/>
            <a:stretch/>
          </p:blipFill>
          <p:spPr>
            <a:xfrm>
              <a:off x="409575" y="3709271"/>
              <a:ext cx="3857625" cy="2286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85800" y="3723687"/>
              <a:ext cx="125040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Full data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97666" y="3886200"/>
            <a:ext cx="3857625" cy="2286000"/>
            <a:chOff x="4267200" y="3709271"/>
            <a:chExt cx="3857625" cy="2286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667"/>
            <a:stretch/>
          </p:blipFill>
          <p:spPr>
            <a:xfrm>
              <a:off x="4267200" y="3709271"/>
              <a:ext cx="3857625" cy="2286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543425" y="3723687"/>
              <a:ext cx="154215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Mini-batch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55291" y="3886200"/>
            <a:ext cx="3857625" cy="2286000"/>
            <a:chOff x="8124825" y="3709271"/>
            <a:chExt cx="3857625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667"/>
            <a:stretch/>
          </p:blipFill>
          <p:spPr>
            <a:xfrm>
              <a:off x="8124825" y="3709271"/>
              <a:ext cx="3857625" cy="2286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401050" y="3723687"/>
              <a:ext cx="14182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2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Evo</a:t>
              </a:r>
              <a:r>
                <a:rPr lang="en-US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-batch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1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and Testing</a:t>
            </a:r>
            <a:br>
              <a:rPr lang="en-US" dirty="0" smtClean="0"/>
            </a:br>
            <a:r>
              <a:rPr lang="en-US" dirty="0" smtClean="0"/>
              <a:t>Post-training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Post-training run in the following ways</a:t>
            </a:r>
          </a:p>
          <a:p>
            <a:pPr lvl="1"/>
            <a:r>
              <a:rPr lang="en-US" dirty="0" smtClean="0"/>
              <a:t>Full data (All)</a:t>
            </a:r>
          </a:p>
          <a:p>
            <a:pPr lvl="1"/>
            <a:r>
              <a:rPr lang="en-US" dirty="0" smtClean="0"/>
              <a:t>Batch data (Batch)</a:t>
            </a:r>
          </a:p>
          <a:p>
            <a:pPr lvl="1"/>
            <a:r>
              <a:rPr lang="en-US" dirty="0" smtClean="0"/>
              <a:t>None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4397" y="3886200"/>
            <a:ext cx="3857625" cy="2286000"/>
            <a:chOff x="304800" y="3863592"/>
            <a:chExt cx="3857625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667"/>
            <a:stretch/>
          </p:blipFill>
          <p:spPr>
            <a:xfrm>
              <a:off x="304800" y="3863592"/>
              <a:ext cx="3857625" cy="2286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9600" y="3886200"/>
              <a:ext cx="125040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Full data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97666" y="3886200"/>
            <a:ext cx="3857625" cy="2286000"/>
            <a:chOff x="4162425" y="3857414"/>
            <a:chExt cx="3857625" cy="2286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667"/>
            <a:stretch/>
          </p:blipFill>
          <p:spPr>
            <a:xfrm>
              <a:off x="4162425" y="3857414"/>
              <a:ext cx="3857625" cy="2286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467225" y="3886200"/>
              <a:ext cx="150823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Batch data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055291" y="3886200"/>
            <a:ext cx="3857625" cy="2286000"/>
            <a:chOff x="8020050" y="3855354"/>
            <a:chExt cx="3857625" cy="2286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667"/>
            <a:stretch/>
          </p:blipFill>
          <p:spPr>
            <a:xfrm>
              <a:off x="8020050" y="3855354"/>
              <a:ext cx="3857625" cy="2286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324850" y="3886200"/>
              <a:ext cx="86113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None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813104" y="3438759"/>
            <a:ext cx="66267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sets below are using the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Evo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-batch configuration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8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Related Work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Methods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 and Testing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Results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 and Future Work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Parameters Review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741220"/>
              </p:ext>
            </p:extLst>
          </p:nvPr>
        </p:nvGraphicFramePr>
        <p:xfrm>
          <a:off x="1180552" y="1905000"/>
          <a:ext cx="6744248" cy="373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8909"/>
                <a:gridCol w="2155681"/>
                <a:gridCol w="2309658"/>
              </a:tblGrid>
              <a:tr h="7467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Parameter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867" marR="10886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Wine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867" marR="10886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MNIST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867" marR="108867" marT="0" marB="0"/>
                </a:tc>
              </a:tr>
              <a:tr h="7467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Hidden Size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867" marR="10886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32</a:t>
                      </a:r>
                      <a:endParaRPr lang="en-US" sz="24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867" marR="10886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200</a:t>
                      </a:r>
                      <a:endParaRPr lang="en-US" sz="24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867" marR="108867" marT="0" marB="0"/>
                </a:tc>
              </a:tr>
              <a:tr h="7467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Hidden </a:t>
                      </a:r>
                      <a:r>
                        <a:rPr lang="en-US" sz="2400" dirty="0" err="1">
                          <a:effectLst/>
                        </a:rPr>
                        <a:t>Std</a:t>
                      </a:r>
                      <a:r>
                        <a:rPr lang="en-US" sz="2400" dirty="0">
                          <a:effectLst/>
                        </a:rPr>
                        <a:t> Dev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867" marR="10886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NULL</a:t>
                      </a:r>
                      <a:endParaRPr lang="en-US" sz="24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867" marR="10886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80</a:t>
                      </a:r>
                      <a:endParaRPr lang="en-US" sz="24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867" marR="108867" marT="0" marB="0"/>
                </a:tc>
              </a:tr>
              <a:tr h="7467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Hidden +/-</a:t>
                      </a:r>
                      <a:endParaRPr lang="en-US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867" marR="10886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16</a:t>
                      </a:r>
                      <a:endParaRPr lang="en-US" sz="24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867" marR="10886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NULL</a:t>
                      </a:r>
                      <a:endParaRPr lang="en-US" sz="24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867" marR="108867" marT="0" marB="0"/>
                </a:tc>
              </a:tr>
              <a:tr h="7467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Mutation Rate</a:t>
                      </a:r>
                      <a:endParaRPr lang="en-US" sz="2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867" marR="10886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0.1</a:t>
                      </a:r>
                      <a:endParaRPr lang="en-US" sz="24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867" marR="10886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0.1</a:t>
                      </a:r>
                      <a:endParaRPr lang="en-US" sz="24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867" marR="108867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528773"/>
              </p:ext>
            </p:extLst>
          </p:nvPr>
        </p:nvGraphicFramePr>
        <p:xfrm>
          <a:off x="8001000" y="1905000"/>
          <a:ext cx="3200400" cy="373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5933"/>
                <a:gridCol w="1754467"/>
              </a:tblGrid>
              <a:tr h="466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Parameter</a:t>
                      </a:r>
                      <a:endParaRPr lang="en-US" sz="15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Defaults</a:t>
                      </a:r>
                      <a:endParaRPr lang="en-US" sz="15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Learning Rate </a:t>
                      </a:r>
                      <a:endParaRPr lang="en-US" sz="15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0.1</a:t>
                      </a:r>
                      <a:endParaRPr lang="en-US" sz="15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Momentum</a:t>
                      </a:r>
                      <a:endParaRPr lang="en-US" sz="15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</a:t>
                      </a:r>
                      <a:endParaRPr lang="en-US" sz="15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Weight Decay</a:t>
                      </a:r>
                      <a:endParaRPr lang="en-US" sz="15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0.003</a:t>
                      </a:r>
                      <a:endParaRPr lang="en-US" sz="15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Population Size</a:t>
                      </a:r>
                      <a:endParaRPr lang="en-US" sz="15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</a:t>
                      </a:r>
                      <a:endParaRPr lang="en-US" sz="15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Generations</a:t>
                      </a:r>
                      <a:endParaRPr lang="en-US" sz="15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50</a:t>
                      </a:r>
                      <a:endParaRPr lang="en-US" sz="15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Epochs/Gen</a:t>
                      </a:r>
                      <a:endParaRPr lang="en-US" sz="15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endParaRPr lang="en-US" sz="15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Train/Validate</a:t>
                      </a:r>
                      <a:endParaRPr lang="en-US" sz="15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80/20</a:t>
                      </a:r>
                      <a:endParaRPr lang="en-US" sz="15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3" marR="730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UCI </a:t>
            </a:r>
            <a:r>
              <a:rPr lang="en-US" dirty="0"/>
              <a:t>wine </a:t>
            </a:r>
            <a:r>
              <a:rPr lang="en-US" dirty="0" smtClean="0"/>
              <a:t>dataset</a:t>
            </a:r>
          </a:p>
          <a:p>
            <a:pPr lvl="1"/>
            <a:r>
              <a:rPr lang="en-US" dirty="0" smtClean="0"/>
              <a:t>178 samples</a:t>
            </a:r>
          </a:p>
          <a:p>
            <a:pPr lvl="1"/>
            <a:r>
              <a:rPr lang="en-US" dirty="0" smtClean="0"/>
              <a:t>13 features</a:t>
            </a:r>
          </a:p>
          <a:p>
            <a:pPr lvl="1"/>
            <a:r>
              <a:rPr lang="en-US" dirty="0" smtClean="0"/>
              <a:t>3 classes</a:t>
            </a:r>
          </a:p>
          <a:p>
            <a:r>
              <a:rPr lang="en-US" dirty="0"/>
              <a:t>Reduced MNIST </a:t>
            </a:r>
            <a:r>
              <a:rPr lang="en-US" dirty="0" smtClean="0"/>
              <a:t>dataset</a:t>
            </a:r>
          </a:p>
          <a:p>
            <a:pPr lvl="1"/>
            <a:r>
              <a:rPr lang="en-US" dirty="0" smtClean="0"/>
              <a:t>6000/1000 and 24k/6k training/testing samples</a:t>
            </a:r>
            <a:endParaRPr lang="en-US" dirty="0"/>
          </a:p>
          <a:p>
            <a:pPr lvl="1"/>
            <a:r>
              <a:rPr lang="en-US" dirty="0"/>
              <a:t>784 </a:t>
            </a:r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10 classes (0-9)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5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Related Work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Methods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 and Testing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Results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 and Future Work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Small datasets - UCI Wine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t="1390" r="158" b="1793"/>
          <a:stretch/>
        </p:blipFill>
        <p:spPr>
          <a:xfrm>
            <a:off x="1173480" y="1569411"/>
            <a:ext cx="8656320" cy="476980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817271"/>
              </p:ext>
            </p:extLst>
          </p:nvPr>
        </p:nvGraphicFramePr>
        <p:xfrm>
          <a:off x="9846346" y="2718"/>
          <a:ext cx="2345654" cy="1843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2827"/>
                <a:gridCol w="1172827"/>
              </a:tblGrid>
              <a:tr h="3686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Parameter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Wine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</a:tr>
              <a:tr h="3686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Hidden Size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32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</a:tr>
              <a:tr h="3686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Hidden </a:t>
                      </a:r>
                      <a:r>
                        <a:rPr lang="en-US" sz="1200" dirty="0" err="1">
                          <a:effectLst/>
                        </a:rPr>
                        <a:t>Std</a:t>
                      </a:r>
                      <a:r>
                        <a:rPr lang="en-US" sz="1200" dirty="0">
                          <a:effectLst/>
                        </a:rPr>
                        <a:t> Dev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NULL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</a:tr>
              <a:tr h="3686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Hidden +/-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16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</a:tr>
              <a:tr h="3686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Mutation Rate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0.1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20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Small datasets - UCI Wine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Best error-to-speed:</a:t>
            </a:r>
          </a:p>
          <a:p>
            <a:pPr lvl="1"/>
            <a:r>
              <a:rPr lang="en-US" dirty="0" smtClean="0"/>
              <a:t>Baseline 1</a:t>
            </a:r>
          </a:p>
          <a:p>
            <a:r>
              <a:rPr lang="en-US" dirty="0" smtClean="0"/>
              <a:t>Best overall error:</a:t>
            </a:r>
          </a:p>
          <a:p>
            <a:pPr lvl="1"/>
            <a:r>
              <a:rPr lang="en-US" dirty="0" smtClean="0"/>
              <a:t>Full data All</a:t>
            </a:r>
            <a:endParaRPr lang="en-US" dirty="0"/>
          </a:p>
          <a:p>
            <a:r>
              <a:rPr lang="en-US" dirty="0" smtClean="0"/>
              <a:t>Full data is fast on</a:t>
            </a:r>
            <a:br>
              <a:rPr lang="en-US" dirty="0" smtClean="0"/>
            </a:br>
            <a:r>
              <a:rPr lang="en-US" dirty="0" smtClean="0"/>
              <a:t>small scale data</a:t>
            </a:r>
          </a:p>
          <a:p>
            <a:r>
              <a:rPr lang="en-US" dirty="0" err="1" smtClean="0"/>
              <a:t>Evo</a:t>
            </a:r>
            <a:r>
              <a:rPr lang="en-US" dirty="0" smtClean="0"/>
              <a:t>- and mini-batch</a:t>
            </a:r>
            <a:br>
              <a:rPr lang="en-US" dirty="0" smtClean="0"/>
            </a:br>
            <a:r>
              <a:rPr lang="en-US" dirty="0" smtClean="0"/>
              <a:t>not good on small</a:t>
            </a:r>
            <a:br>
              <a:rPr lang="en-US" dirty="0" smtClean="0"/>
            </a:br>
            <a:r>
              <a:rPr lang="en-US" dirty="0" smtClean="0"/>
              <a:t>scale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t="1390" r="158" b="1793"/>
          <a:stretch/>
        </p:blipFill>
        <p:spPr>
          <a:xfrm>
            <a:off x="4862688" y="2286000"/>
            <a:ext cx="7329312" cy="40386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817271"/>
              </p:ext>
            </p:extLst>
          </p:nvPr>
        </p:nvGraphicFramePr>
        <p:xfrm>
          <a:off x="9846346" y="2718"/>
          <a:ext cx="2345654" cy="1843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2827"/>
                <a:gridCol w="1172827"/>
              </a:tblGrid>
              <a:tr h="3686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Parameter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Wine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</a:tr>
              <a:tr h="3686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Hidden Size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32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</a:tr>
              <a:tr h="3686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Hidden </a:t>
                      </a:r>
                      <a:r>
                        <a:rPr lang="en-US" sz="1200" dirty="0" err="1">
                          <a:effectLst/>
                        </a:rPr>
                        <a:t>Std</a:t>
                      </a:r>
                      <a:r>
                        <a:rPr lang="en-US" sz="1200" dirty="0">
                          <a:effectLst/>
                        </a:rPr>
                        <a:t> Dev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NULL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</a:tr>
              <a:tr h="3686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Hidden +/-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16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</a:tr>
              <a:tr h="3686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Mutation Rate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0.1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230" marR="592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9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Small datasets – MNIST 6k/1k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t="1795" b="1235"/>
          <a:stretch/>
        </p:blipFill>
        <p:spPr>
          <a:xfrm>
            <a:off x="1173480" y="1611911"/>
            <a:ext cx="8580120" cy="470860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146394"/>
              </p:ext>
            </p:extLst>
          </p:nvPr>
        </p:nvGraphicFramePr>
        <p:xfrm>
          <a:off x="9767358" y="0"/>
          <a:ext cx="2424642" cy="1839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517"/>
                <a:gridCol w="1254125"/>
              </a:tblGrid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Parameter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MNIST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Hidden Size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200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Hidden </a:t>
                      </a:r>
                      <a:r>
                        <a:rPr lang="en-US" sz="1200" dirty="0" err="1">
                          <a:effectLst/>
                        </a:rPr>
                        <a:t>Std</a:t>
                      </a:r>
                      <a:r>
                        <a:rPr lang="en-US" sz="1200" dirty="0">
                          <a:effectLst/>
                        </a:rPr>
                        <a:t> Dev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80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Hidden +/-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NULL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Mutation Rate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0.1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2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Small datasets – MNIST 6k/1k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Best error-to-time:</a:t>
            </a:r>
          </a:p>
          <a:p>
            <a:pPr lvl="1"/>
            <a:r>
              <a:rPr lang="en-US" dirty="0" smtClean="0"/>
              <a:t>Mini-batch None</a:t>
            </a:r>
          </a:p>
          <a:p>
            <a:r>
              <a:rPr lang="en-US" dirty="0" smtClean="0"/>
              <a:t>Best overall error:</a:t>
            </a:r>
          </a:p>
          <a:p>
            <a:pPr lvl="1"/>
            <a:r>
              <a:rPr lang="en-US" dirty="0" smtClean="0"/>
              <a:t>Mini-batch Batch</a:t>
            </a:r>
          </a:p>
          <a:p>
            <a:r>
              <a:rPr lang="en-US" dirty="0" smtClean="0"/>
              <a:t>Full data slows</a:t>
            </a:r>
            <a:br>
              <a:rPr lang="en-US" dirty="0" smtClean="0"/>
            </a:br>
            <a:r>
              <a:rPr lang="en-US" dirty="0" smtClean="0"/>
              <a:t>exponentially on</a:t>
            </a:r>
            <a:br>
              <a:rPr lang="en-US" dirty="0" smtClean="0"/>
            </a:br>
            <a:r>
              <a:rPr lang="en-US" dirty="0" smtClean="0"/>
              <a:t>large scale data</a:t>
            </a:r>
          </a:p>
          <a:p>
            <a:r>
              <a:rPr lang="en-US" dirty="0" err="1" smtClean="0"/>
              <a:t>Evo</a:t>
            </a:r>
            <a:r>
              <a:rPr lang="en-US" dirty="0" smtClean="0"/>
              <a:t>- and mini-batch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close to baseline speed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t="1795" b="1235"/>
          <a:stretch/>
        </p:blipFill>
        <p:spPr>
          <a:xfrm>
            <a:off x="4800600" y="2259052"/>
            <a:ext cx="7408333" cy="406554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146394"/>
              </p:ext>
            </p:extLst>
          </p:nvPr>
        </p:nvGraphicFramePr>
        <p:xfrm>
          <a:off x="9767358" y="0"/>
          <a:ext cx="2424642" cy="1839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517"/>
                <a:gridCol w="1254125"/>
              </a:tblGrid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Parameter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MNIST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Hidden Size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200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Hidden </a:t>
                      </a:r>
                      <a:r>
                        <a:rPr lang="en-US" sz="1200" dirty="0" err="1">
                          <a:effectLst/>
                        </a:rPr>
                        <a:t>Std</a:t>
                      </a:r>
                      <a:r>
                        <a:rPr lang="en-US" sz="1200" dirty="0">
                          <a:effectLst/>
                        </a:rPr>
                        <a:t> Dev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80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Hidden +/-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NULL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Mutation Rate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0.1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2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Medium datasets – MNIST 24k/6k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" t="1814" b="2041"/>
          <a:stretch/>
        </p:blipFill>
        <p:spPr>
          <a:xfrm>
            <a:off x="1173480" y="1640872"/>
            <a:ext cx="8580120" cy="466626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68285"/>
              </p:ext>
            </p:extLst>
          </p:nvPr>
        </p:nvGraphicFramePr>
        <p:xfrm>
          <a:off x="9767358" y="0"/>
          <a:ext cx="2424642" cy="1839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517"/>
                <a:gridCol w="1254125"/>
              </a:tblGrid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Parameter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MNIST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Hidden Size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200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Hidden </a:t>
                      </a:r>
                      <a:r>
                        <a:rPr lang="en-US" sz="1200" dirty="0" err="1">
                          <a:effectLst/>
                        </a:rPr>
                        <a:t>Std</a:t>
                      </a:r>
                      <a:r>
                        <a:rPr lang="en-US" sz="1200" dirty="0">
                          <a:effectLst/>
                        </a:rPr>
                        <a:t> Dev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80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Hidden +/-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NULL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Mutation Rate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0.1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6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Medium datasets – MNIST 24k/6k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058401" cy="44788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Best error-to-time:</a:t>
            </a:r>
          </a:p>
          <a:p>
            <a:pPr lvl="1"/>
            <a:r>
              <a:rPr lang="en-US" dirty="0" err="1" smtClean="0"/>
              <a:t>Evo</a:t>
            </a:r>
            <a:r>
              <a:rPr lang="en-US" dirty="0" smtClean="0"/>
              <a:t>-batch None</a:t>
            </a:r>
          </a:p>
          <a:p>
            <a:r>
              <a:rPr lang="en-US" dirty="0" smtClean="0"/>
              <a:t>Best overall error:</a:t>
            </a:r>
          </a:p>
          <a:p>
            <a:pPr lvl="1"/>
            <a:r>
              <a:rPr lang="en-US" dirty="0" err="1" smtClean="0"/>
              <a:t>Evo</a:t>
            </a:r>
            <a:r>
              <a:rPr lang="en-US" dirty="0" smtClean="0"/>
              <a:t>-batch </a:t>
            </a:r>
            <a:r>
              <a:rPr lang="en-US" dirty="0" err="1" smtClean="0"/>
              <a:t>Batch</a:t>
            </a:r>
            <a:r>
              <a:rPr lang="en-US" dirty="0" smtClean="0"/>
              <a:t> OR</a:t>
            </a:r>
          </a:p>
          <a:p>
            <a:pPr lvl="1"/>
            <a:r>
              <a:rPr lang="en-US" dirty="0" smtClean="0"/>
              <a:t>Mini-batch Batch</a:t>
            </a:r>
          </a:p>
          <a:p>
            <a:r>
              <a:rPr lang="en-US" dirty="0" smtClean="0"/>
              <a:t>Full data too slow to</a:t>
            </a:r>
            <a:br>
              <a:rPr lang="en-US" dirty="0" smtClean="0"/>
            </a:br>
            <a:r>
              <a:rPr lang="en-US" dirty="0" smtClean="0"/>
              <a:t>run on dataset</a:t>
            </a:r>
          </a:p>
          <a:p>
            <a:r>
              <a:rPr lang="en-US" dirty="0" smtClean="0"/>
              <a:t>EvoAE w/ population</a:t>
            </a:r>
            <a:br>
              <a:rPr lang="en-US" dirty="0" smtClean="0"/>
            </a:br>
            <a:r>
              <a:rPr lang="en-US" dirty="0" smtClean="0"/>
              <a:t>30</a:t>
            </a:r>
            <a:r>
              <a:rPr lang="en-US" dirty="0"/>
              <a:t> </a:t>
            </a:r>
            <a:r>
              <a:rPr lang="en-US" dirty="0" smtClean="0"/>
              <a:t>trains as quickly as</a:t>
            </a:r>
            <a:br>
              <a:rPr lang="en-US" dirty="0" smtClean="0"/>
            </a:br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smtClean="0"/>
              <a:t>single baseline AE</a:t>
            </a:r>
            <a:br>
              <a:rPr lang="en-US" dirty="0" smtClean="0"/>
            </a:br>
            <a:r>
              <a:rPr lang="en-US" dirty="0" smtClean="0"/>
              <a:t>when using </a:t>
            </a:r>
            <a:r>
              <a:rPr lang="en-US" dirty="0" err="1" smtClean="0"/>
              <a:t>Evo</a:t>
            </a:r>
            <a:r>
              <a:rPr lang="en-US" dirty="0" smtClean="0"/>
              <a:t>-batch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" t="1814" b="2041"/>
          <a:stretch/>
        </p:blipFill>
        <p:spPr>
          <a:xfrm>
            <a:off x="4724400" y="2263375"/>
            <a:ext cx="7467600" cy="406122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68285"/>
              </p:ext>
            </p:extLst>
          </p:nvPr>
        </p:nvGraphicFramePr>
        <p:xfrm>
          <a:off x="9767358" y="0"/>
          <a:ext cx="2424642" cy="1839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517"/>
                <a:gridCol w="1254125"/>
              </a:tblGrid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Parameter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MNIST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Hidden Size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200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Hidden </a:t>
                      </a:r>
                      <a:r>
                        <a:rPr lang="en-US" sz="1200" dirty="0" err="1">
                          <a:effectLst/>
                        </a:rPr>
                        <a:t>Std</a:t>
                      </a:r>
                      <a:r>
                        <a:rPr lang="en-US" sz="1200" dirty="0">
                          <a:effectLst/>
                        </a:rPr>
                        <a:t> Dev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80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Hidden +/-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NULL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Mutation Rate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0.1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6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Related Work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Methods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 and Testing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Results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Conclusion and Future Work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br>
              <a:rPr lang="en-US" dirty="0" smtClean="0"/>
            </a:br>
            <a:r>
              <a:rPr lang="en-US" dirty="0" smtClean="0"/>
              <a:t>Good for large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methods are still preferred choice for small problems and toy problems</a:t>
            </a:r>
          </a:p>
          <a:p>
            <a:r>
              <a:rPr lang="en-US" dirty="0" smtClean="0"/>
              <a:t>EvoAE with </a:t>
            </a:r>
            <a:r>
              <a:rPr lang="en-US" dirty="0" err="1" smtClean="0"/>
              <a:t>Evo</a:t>
            </a:r>
            <a:r>
              <a:rPr lang="en-US" dirty="0" smtClean="0"/>
              <a:t>-batch produces effective and efficient feature reduction given a large volume of data</a:t>
            </a:r>
          </a:p>
          <a:p>
            <a:r>
              <a:rPr lang="en-US" dirty="0" smtClean="0"/>
              <a:t>EvoAE is robust against poorly-chosen hyper-parameters, specifically learning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Immediate goals:</a:t>
            </a:r>
          </a:p>
          <a:p>
            <a:pPr lvl="1"/>
            <a:r>
              <a:rPr lang="en-US" dirty="0" smtClean="0"/>
              <a:t>Transition to distributed system, MapReduce based or otherwise</a:t>
            </a:r>
          </a:p>
          <a:p>
            <a:pPr lvl="1"/>
            <a:r>
              <a:rPr lang="en-US" dirty="0" smtClean="0"/>
              <a:t>Harness GPU technology for increased speeds (~50% in some cases)</a:t>
            </a:r>
          </a:p>
          <a:p>
            <a:r>
              <a:rPr lang="en-US" dirty="0" smtClean="0"/>
              <a:t>Long term goals:</a:t>
            </a:r>
          </a:p>
          <a:p>
            <a:pPr lvl="1"/>
            <a:r>
              <a:rPr lang="en-US" dirty="0" smtClean="0"/>
              <a:t>Open the system for use by novices and non-programmers</a:t>
            </a:r>
          </a:p>
          <a:p>
            <a:pPr lvl="1"/>
            <a:r>
              <a:rPr lang="en-US" dirty="0" smtClean="0"/>
              <a:t>Make the system easy to use and transparent to the user for both modification and training purposes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br>
              <a:rPr lang="en-US" dirty="0" smtClean="0"/>
            </a:br>
            <a:r>
              <a:rPr lang="en-US" dirty="0" smtClean="0"/>
              <a:t>Deep Learning classification/reconstruction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2006, Deep Learning Networks (DLNs) have changed the landscape of classification problems</a:t>
            </a:r>
          </a:p>
          <a:p>
            <a:r>
              <a:rPr lang="en-US" dirty="0" smtClean="0"/>
              <a:t>Strong ability to create and utilize abstract features</a:t>
            </a:r>
          </a:p>
          <a:p>
            <a:r>
              <a:rPr lang="en-US" dirty="0" smtClean="0"/>
              <a:t>Easily lends itself to GPU and distributed systems</a:t>
            </a:r>
          </a:p>
          <a:p>
            <a:r>
              <a:rPr lang="en-US" dirty="0" smtClean="0"/>
              <a:t>Does not require labeled data – </a:t>
            </a:r>
            <a:r>
              <a:rPr lang="en-US" u="sng" dirty="0" smtClean="0"/>
              <a:t>VERY IMPORTANT</a:t>
            </a:r>
          </a:p>
          <a:p>
            <a:r>
              <a:rPr lang="en-US" dirty="0" smtClean="0"/>
              <a:t>Can be used for feature reduction and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Backpropagation with weight decay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We use this new cost to update weights and biases given some learning rate α: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sup>
                        </m:sSubSup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Cost is prone to overfitting </a:t>
                </a:r>
                <a:r>
                  <a:rPr lang="en-US" sz="2800" dirty="0"/>
                  <a:t>- weight decay variable λ is </a:t>
                </a:r>
                <a:r>
                  <a:rPr lang="en-US" sz="2800" dirty="0" smtClean="0"/>
                  <a:t>added</a:t>
                </a:r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sup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𝑗𝑖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sz="20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00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3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Conjugated 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 smtClean="0"/>
                  <a:t>This </a:t>
                </a:r>
                <a:r>
                  <a:rPr lang="en-US" sz="2800" dirty="0"/>
                  <a:t>can become stuck in a loop, however, so we add </a:t>
                </a:r>
                <a:r>
                  <a:rPr lang="en-US" sz="2800" dirty="0" smtClean="0"/>
                  <a:t>a momentum term </a:t>
                </a:r>
                <a:r>
                  <a:rPr lang="el-GR" sz="2800" dirty="0" smtClean="0"/>
                  <a:t>β</a:t>
                </a:r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𝛽𝛥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sup>
                            </m:sSubSup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𝛽𝛥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n-US" sz="2800" dirty="0" smtClean="0"/>
                  <a:t>This adds memory to the equation, as we use previous updates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00" t="-2576" r="-788" b="-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25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Architecture and hyper-parameters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Architecture and hyper-parameter selection usually done through trial-and-error</a:t>
                </a:r>
              </a:p>
              <a:p>
                <a:r>
                  <a:rPr lang="en-US" dirty="0" smtClean="0"/>
                  <a:t>Manually optimized and updated by hand</a:t>
                </a:r>
              </a:p>
              <a:p>
                <a:r>
                  <a:rPr lang="en-US" dirty="0" smtClean="0"/>
                  <a:t>Dynamic learning rates can be</a:t>
                </a:r>
                <a:br>
                  <a:rPr lang="en-US" dirty="0" smtClean="0"/>
                </a:br>
                <a:r>
                  <a:rPr lang="en-US" dirty="0" smtClean="0"/>
                  <a:t>implemented to correct for</a:t>
                </a:r>
                <a:br>
                  <a:rPr lang="en-US" dirty="0" smtClean="0"/>
                </a:br>
                <a:r>
                  <a:rPr lang="en-US" dirty="0" smtClean="0"/>
                  <a:t>sub-optimal learning rate selection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𝑒𝑝𝑜𝑐h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i="1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∗∆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303" t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505200"/>
            <a:ext cx="2457450" cy="25336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6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Small datasets – UCI Iris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UCI Iris dataset has 150 samples with 4 features and 3 classes</a:t>
            </a:r>
          </a:p>
          <a:p>
            <a:r>
              <a:rPr lang="en-US" dirty="0" smtClean="0"/>
              <a:t>Best error-to-speed:</a:t>
            </a:r>
          </a:p>
          <a:p>
            <a:pPr lvl="1"/>
            <a:r>
              <a:rPr lang="en-US" dirty="0" smtClean="0"/>
              <a:t>Baseline 1</a:t>
            </a:r>
          </a:p>
          <a:p>
            <a:r>
              <a:rPr lang="en-US" dirty="0" smtClean="0"/>
              <a:t>Best overall error:</a:t>
            </a:r>
          </a:p>
          <a:p>
            <a:pPr lvl="1"/>
            <a:r>
              <a:rPr lang="en-US" dirty="0" smtClean="0"/>
              <a:t>Full data None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1393" b="1870"/>
          <a:stretch/>
        </p:blipFill>
        <p:spPr>
          <a:xfrm>
            <a:off x="4953000" y="2344652"/>
            <a:ext cx="7238999" cy="397994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173005"/>
              </p:ext>
            </p:extLst>
          </p:nvPr>
        </p:nvGraphicFramePr>
        <p:xfrm>
          <a:off x="9856409" y="0"/>
          <a:ext cx="2341034" cy="1839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517"/>
                <a:gridCol w="1170517"/>
              </a:tblGrid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Parameter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Iris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Hidden Size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32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Hidden </a:t>
                      </a:r>
                      <a:r>
                        <a:rPr lang="en-US" sz="1200" dirty="0" err="1">
                          <a:effectLst/>
                        </a:rPr>
                        <a:t>Std</a:t>
                      </a:r>
                      <a:r>
                        <a:rPr lang="en-US" sz="1200" dirty="0">
                          <a:effectLst/>
                        </a:rPr>
                        <a:t> Dev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NULL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Hidden +/-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16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Mutation Rate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0.1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2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Small datasets – UCI Heart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UCI Heart Disease dataset has 297 samples with 13 features and 5 classes</a:t>
            </a:r>
          </a:p>
          <a:p>
            <a:r>
              <a:rPr lang="en-US" dirty="0" smtClean="0"/>
              <a:t>Best error-to-time:</a:t>
            </a:r>
          </a:p>
          <a:p>
            <a:pPr lvl="1"/>
            <a:r>
              <a:rPr lang="en-US" dirty="0" smtClean="0"/>
              <a:t>Baseline 1</a:t>
            </a:r>
          </a:p>
          <a:p>
            <a:r>
              <a:rPr lang="en-US" dirty="0" smtClean="0"/>
              <a:t>Best overall error:</a:t>
            </a:r>
          </a:p>
          <a:p>
            <a:pPr lvl="1"/>
            <a:r>
              <a:rPr lang="en-US" dirty="0" smtClean="0"/>
              <a:t>Full data None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826871"/>
              </p:ext>
            </p:extLst>
          </p:nvPr>
        </p:nvGraphicFramePr>
        <p:xfrm>
          <a:off x="9767358" y="-8164"/>
          <a:ext cx="2424642" cy="1839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517"/>
                <a:gridCol w="1254125"/>
              </a:tblGrid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Parameter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Heart Disease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Hidden Size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12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Hidden </a:t>
                      </a:r>
                      <a:r>
                        <a:rPr lang="en-US" sz="1200" dirty="0" err="1">
                          <a:effectLst/>
                        </a:rPr>
                        <a:t>Std</a:t>
                      </a:r>
                      <a:r>
                        <a:rPr lang="en-US" sz="1200" dirty="0">
                          <a:effectLst/>
                        </a:rPr>
                        <a:t> Dev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NULL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Hidden +/-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  <a:tr h="3678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Mutation Rate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0.1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114" marR="59114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910" b="721"/>
          <a:stretch/>
        </p:blipFill>
        <p:spPr>
          <a:xfrm>
            <a:off x="4966576" y="2286000"/>
            <a:ext cx="722542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br>
              <a:rPr lang="en-US" dirty="0" smtClean="0"/>
            </a:br>
            <a:r>
              <a:rPr lang="en-US" dirty="0" smtClean="0"/>
              <a:t>Problem and proposed </a:t>
            </a:r>
            <a:r>
              <a:rPr lang="en-US" dirty="0"/>
              <a:t>s</a:t>
            </a:r>
            <a:r>
              <a:rPr lang="en-US" dirty="0" smtClean="0"/>
              <a:t>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1" cy="4478866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/>
              <a:t>Problems with DLNs:</a:t>
            </a:r>
          </a:p>
          <a:p>
            <a:pPr lvl="1"/>
            <a:r>
              <a:rPr lang="en-US" dirty="0" smtClean="0"/>
              <a:t>Costly to train with large data sets or high feature spaces</a:t>
            </a:r>
            <a:endParaRPr lang="en-US" dirty="0"/>
          </a:p>
          <a:p>
            <a:pPr lvl="1"/>
            <a:r>
              <a:rPr lang="en-US" dirty="0"/>
              <a:t>L</a:t>
            </a:r>
            <a:r>
              <a:rPr lang="en-US" dirty="0" smtClean="0"/>
              <a:t>ocal minima systemic with Artificial Neural Networks</a:t>
            </a:r>
          </a:p>
          <a:p>
            <a:pPr lvl="1"/>
            <a:r>
              <a:rPr lang="en-US" dirty="0" smtClean="0"/>
              <a:t>Hyper-parameters must be hand selected</a:t>
            </a:r>
          </a:p>
          <a:p>
            <a:r>
              <a:rPr lang="en-US" sz="3000" b="1" dirty="0" smtClean="0"/>
              <a:t>Proposed Solutions:</a:t>
            </a:r>
          </a:p>
          <a:p>
            <a:pPr lvl="1"/>
            <a:r>
              <a:rPr lang="en-US" dirty="0" smtClean="0"/>
              <a:t>Evolutionary based approach with local search phase</a:t>
            </a:r>
          </a:p>
          <a:p>
            <a:pPr lvl="2"/>
            <a:r>
              <a:rPr lang="en-US" sz="2200" dirty="0" smtClean="0"/>
              <a:t>Increased chance of global minimum</a:t>
            </a:r>
          </a:p>
          <a:p>
            <a:pPr lvl="2"/>
            <a:r>
              <a:rPr lang="en-US" sz="2200" dirty="0" smtClean="0"/>
              <a:t>Optimizes structure based on abstracted features</a:t>
            </a:r>
          </a:p>
          <a:p>
            <a:pPr lvl="1"/>
            <a:r>
              <a:rPr lang="en-US" dirty="0" smtClean="0"/>
              <a:t>Data partitions based on population size (large data only)</a:t>
            </a:r>
          </a:p>
          <a:p>
            <a:pPr lvl="2"/>
            <a:r>
              <a:rPr lang="en-US" sz="2200" dirty="0" smtClean="0"/>
              <a:t>Reduced training time</a:t>
            </a:r>
          </a:p>
          <a:p>
            <a:pPr lvl="2"/>
            <a:r>
              <a:rPr lang="en-US" sz="2200" dirty="0" smtClean="0"/>
              <a:t>Reduced chances of overfitting</a:t>
            </a:r>
          </a:p>
        </p:txBody>
      </p:sp>
    </p:spTree>
    <p:extLst>
      <p:ext uri="{BB962C8B-B14F-4D97-AF65-F5344CB8AC3E}">
        <p14:creationId xmlns:p14="http://schemas.microsoft.com/office/powerpoint/2010/main" val="35272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Background and Related Work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Methods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 and Testing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Results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 and Future Work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dirty="0" smtClean="0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with Perceptron in 1950</a:t>
            </a:r>
          </a:p>
          <a:p>
            <a:r>
              <a:rPr lang="en-US" dirty="0" smtClean="0"/>
              <a:t>Only capable of linear </a:t>
            </a:r>
            <a:r>
              <a:rPr lang="en-US" dirty="0" err="1" smtClean="0"/>
              <a:t>separability</a:t>
            </a:r>
            <a:endParaRPr lang="en-US" dirty="0"/>
          </a:p>
          <a:p>
            <a:r>
              <a:rPr lang="en-US" dirty="0" smtClean="0"/>
              <a:t>Failed on XOR</a:t>
            </a:r>
          </a:p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517512"/>
            <a:ext cx="2302238" cy="24747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350" y="2057400"/>
            <a:ext cx="3800330" cy="32991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9" y="3602520"/>
            <a:ext cx="2133785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br>
              <a:rPr lang="en-US" dirty="0"/>
            </a:br>
            <a:r>
              <a:rPr lang="en-US" dirty="0" smtClean="0"/>
              <a:t>Artificial Neural Networks (ANNs)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ANNs went out </a:t>
            </a:r>
            <a:r>
              <a:rPr lang="en-US" dirty="0"/>
              <a:t>of favor until the Multilayer Perceptron (MLP) introduced</a:t>
            </a:r>
          </a:p>
          <a:p>
            <a:r>
              <a:rPr lang="en-US" b="1" dirty="0" smtClean="0"/>
              <a:t>Pro</a:t>
            </a:r>
            <a:r>
              <a:rPr lang="en-US" dirty="0" smtClean="0"/>
              <a:t>: </a:t>
            </a:r>
            <a:r>
              <a:rPr lang="en-US" dirty="0"/>
              <a:t>N</a:t>
            </a:r>
            <a:r>
              <a:rPr lang="en-US" dirty="0" smtClean="0"/>
              <a:t>on-linear </a:t>
            </a:r>
            <a:r>
              <a:rPr lang="en-US" dirty="0"/>
              <a:t>classification</a:t>
            </a:r>
          </a:p>
          <a:p>
            <a:r>
              <a:rPr lang="en-US" b="1" dirty="0"/>
              <a:t>Con</a:t>
            </a:r>
            <a:r>
              <a:rPr lang="en-US" dirty="0"/>
              <a:t>: </a:t>
            </a:r>
            <a:r>
              <a:rPr lang="en-US" dirty="0" smtClean="0"/>
              <a:t>Time consuming</a:t>
            </a:r>
          </a:p>
          <a:p>
            <a:endParaRPr lang="en-US" dirty="0"/>
          </a:p>
          <a:p>
            <a:r>
              <a:rPr lang="en-US" u="sng" dirty="0" smtClean="0"/>
              <a:t>Advance in training</a:t>
            </a:r>
            <a:r>
              <a:rPr lang="en-US" dirty="0" smtClean="0"/>
              <a:t>: </a:t>
            </a:r>
            <a:r>
              <a:rPr lang="en-US" b="1" dirty="0" smtClean="0"/>
              <a:t>Backpropagation</a:t>
            </a:r>
          </a:p>
          <a:p>
            <a:r>
              <a:rPr lang="en-US" dirty="0" smtClean="0"/>
              <a:t>Increased training speeds</a:t>
            </a:r>
          </a:p>
          <a:p>
            <a:r>
              <a:rPr lang="en-US" dirty="0"/>
              <a:t>L</a:t>
            </a:r>
            <a:r>
              <a:rPr lang="en-US" dirty="0" smtClean="0"/>
              <a:t>imited to shallow networks</a:t>
            </a:r>
          </a:p>
          <a:p>
            <a:r>
              <a:rPr lang="en-US" dirty="0" smtClean="0"/>
              <a:t>Error propagation diminishes a</a:t>
            </a:r>
            <a:br>
              <a:rPr lang="en-US" dirty="0" smtClean="0"/>
            </a:br>
            <a:r>
              <a:rPr lang="en-US" dirty="0" smtClean="0"/>
              <a:t>number of layers increase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412537"/>
            <a:ext cx="5005250" cy="2889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13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dirty="0" smtClean="0"/>
              <a:t>Backpropagation using 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Proposed in 1988, based on classification error</a:t>
                </a:r>
              </a:p>
              <a:p>
                <a:r>
                  <a:rPr lang="en-US" sz="2800" dirty="0"/>
                  <a:t>Given </a:t>
                </a:r>
                <a:r>
                  <a:rPr lang="en-US" sz="2800" i="1" dirty="0"/>
                  <a:t>m </a:t>
                </a:r>
                <a:r>
                  <a:rPr lang="en-US" sz="2800" dirty="0"/>
                  <a:t>training samples: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:r>
                  <a:rPr lang="en-US" sz="2800" dirty="0"/>
                  <a:t>For each sample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800" dirty="0"/>
                  <a:t> calculate its error: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800" dirty="0"/>
                  <a:t>For all </a:t>
                </a:r>
                <a:r>
                  <a:rPr lang="en-US" sz="2800" i="1" dirty="0"/>
                  <a:t>m</a:t>
                </a:r>
                <a:r>
                  <a:rPr lang="en-US" sz="2800" dirty="0"/>
                  <a:t> training samples the total error can be calculated 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00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0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zzou_COM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 algn="r">
          <a:defRPr sz="12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zzou_COM" id="{E70DB962-D35D-4B54-9036-AAA673CEC5EA}" vid="{A5CBD462-3E31-4F35-BC95-D2E99665F5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Mizzou_COM</Template>
  <TotalTime>981</TotalTime>
  <Words>1322</Words>
  <Application>Microsoft Office PowerPoint</Application>
  <PresentationFormat>Widescreen</PresentationFormat>
  <Paragraphs>450</Paragraphs>
  <Slides>44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SimSun</vt:lpstr>
      <vt:lpstr>Calibri</vt:lpstr>
      <vt:lpstr>Calibri Light</vt:lpstr>
      <vt:lpstr>Cambria Math</vt:lpstr>
      <vt:lpstr>Courier New</vt:lpstr>
      <vt:lpstr>Times New Roman</vt:lpstr>
      <vt:lpstr>Mizzou_COM</vt:lpstr>
      <vt:lpstr>An Evolutionary Method for Training Autoencoders for Deep Learning Networks</vt:lpstr>
      <vt:lpstr>Agenda</vt:lpstr>
      <vt:lpstr>Agenda</vt:lpstr>
      <vt:lpstr>Overview Deep Learning classification/reconstruction</vt:lpstr>
      <vt:lpstr>Overview Problem and proposed solution</vt:lpstr>
      <vt:lpstr>Agenda</vt:lpstr>
      <vt:lpstr>Background Perceptrons</vt:lpstr>
      <vt:lpstr>Background Artificial Neural Networks (ANNs)</vt:lpstr>
      <vt:lpstr>Background Backpropagation using Gradient Descent</vt:lpstr>
      <vt:lpstr>Background Deep Learning Networks (DLNs)</vt:lpstr>
      <vt:lpstr>Background Autoencoders for reconstruction</vt:lpstr>
      <vt:lpstr>Related Work Evolutionary and genetic ANNs</vt:lpstr>
      <vt:lpstr>Related Work Hyper-parameter selection for DLNs</vt:lpstr>
      <vt:lpstr>Agenda</vt:lpstr>
      <vt:lpstr>Method 1 Evolutionary Autoencoder (EvoAE)</vt:lpstr>
      <vt:lpstr>Method 1 Evolutionary Autoencoder (EvoAE)</vt:lpstr>
      <vt:lpstr>Method 1 Evolutionary Autoencoder (EvoAE)</vt:lpstr>
      <vt:lpstr>Method 1A Distributed learning and Mini-batches</vt:lpstr>
      <vt:lpstr>Method 1A Distributed learning and Mini-batches</vt:lpstr>
      <vt:lpstr>Method 2 EvoAE Evo-batches</vt:lpstr>
      <vt:lpstr>Method 2 EvoAE Evo-batches</vt:lpstr>
      <vt:lpstr>Agenda</vt:lpstr>
      <vt:lpstr>Performance and Testing Hardware and testing parameters</vt:lpstr>
      <vt:lpstr>Performance and Testing Baseline</vt:lpstr>
      <vt:lpstr>Performance and Testing Data partitioning</vt:lpstr>
      <vt:lpstr>Performance and Testing Post-training configurations</vt:lpstr>
      <vt:lpstr>Agenda</vt:lpstr>
      <vt:lpstr>Results Parameters Review</vt:lpstr>
      <vt:lpstr>Results Datasets</vt:lpstr>
      <vt:lpstr>Results Small datasets - UCI Wine</vt:lpstr>
      <vt:lpstr>Results Small datasets - UCI Wine</vt:lpstr>
      <vt:lpstr>Results Small datasets – MNIST 6k/1k</vt:lpstr>
      <vt:lpstr>Results Small datasets – MNIST 6k/1k</vt:lpstr>
      <vt:lpstr>Results Medium datasets – MNIST 24k/6k</vt:lpstr>
      <vt:lpstr>Results Medium datasets – MNIST 24k/6k</vt:lpstr>
      <vt:lpstr>Agenda</vt:lpstr>
      <vt:lpstr>Conclusions Good for large problems</vt:lpstr>
      <vt:lpstr>Future Work</vt:lpstr>
      <vt:lpstr>Thank you</vt:lpstr>
      <vt:lpstr>Background Backpropagation with weight decay</vt:lpstr>
      <vt:lpstr>Background Conjugated Gradient Descent</vt:lpstr>
      <vt:lpstr>Background Architecture and hyper-parameters</vt:lpstr>
      <vt:lpstr>Results Small datasets – UCI Iris</vt:lpstr>
      <vt:lpstr>Results Small datasets – UCI Heart Disease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Evolutionary Method for Training Autoencoders for Deep Learning Networks</dc:title>
  <dc:creator>Sean</dc:creator>
  <cp:lastModifiedBy>Sean</cp:lastModifiedBy>
  <cp:revision>67</cp:revision>
  <dcterms:created xsi:type="dcterms:W3CDTF">2014-04-29T17:21:17Z</dcterms:created>
  <dcterms:modified xsi:type="dcterms:W3CDTF">2014-05-08T14:56:42Z</dcterms:modified>
</cp:coreProperties>
</file>