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0"/>
  </p:notesMasterIdLst>
  <p:sldIdLst>
    <p:sldId id="257" r:id="rId2"/>
    <p:sldId id="259" r:id="rId3"/>
    <p:sldId id="260" r:id="rId4"/>
    <p:sldId id="261" r:id="rId5"/>
    <p:sldId id="262" r:id="rId6"/>
    <p:sldId id="325" r:id="rId7"/>
    <p:sldId id="263" r:id="rId8"/>
    <p:sldId id="328" r:id="rId9"/>
    <p:sldId id="332" r:id="rId10"/>
    <p:sldId id="329" r:id="rId11"/>
    <p:sldId id="330" r:id="rId12"/>
    <p:sldId id="331" r:id="rId13"/>
    <p:sldId id="264" r:id="rId14"/>
    <p:sldId id="265" r:id="rId15"/>
    <p:sldId id="266" r:id="rId16"/>
    <p:sldId id="324" r:id="rId17"/>
    <p:sldId id="267" r:id="rId18"/>
    <p:sldId id="327" r:id="rId19"/>
    <p:sldId id="271" r:id="rId20"/>
    <p:sldId id="333" r:id="rId21"/>
    <p:sldId id="351" r:id="rId22"/>
    <p:sldId id="352" r:id="rId23"/>
    <p:sldId id="334" r:id="rId24"/>
    <p:sldId id="281" r:id="rId25"/>
    <p:sldId id="353" r:id="rId26"/>
    <p:sldId id="354" r:id="rId27"/>
    <p:sldId id="300" r:id="rId28"/>
    <p:sldId id="296" r:id="rId29"/>
    <p:sldId id="297" r:id="rId30"/>
    <p:sldId id="301" r:id="rId31"/>
    <p:sldId id="298" r:id="rId32"/>
    <p:sldId id="359" r:id="rId33"/>
    <p:sldId id="303" r:id="rId34"/>
    <p:sldId id="360" r:id="rId35"/>
    <p:sldId id="361" r:id="rId36"/>
    <p:sldId id="305" r:id="rId37"/>
    <p:sldId id="362" r:id="rId38"/>
    <p:sldId id="306" r:id="rId39"/>
    <p:sldId id="363" r:id="rId40"/>
    <p:sldId id="364" r:id="rId41"/>
    <p:sldId id="312" r:id="rId42"/>
    <p:sldId id="365" r:id="rId43"/>
    <p:sldId id="314" r:id="rId44"/>
    <p:sldId id="313" r:id="rId45"/>
    <p:sldId id="316" r:id="rId46"/>
    <p:sldId id="315" r:id="rId47"/>
    <p:sldId id="342" r:id="rId48"/>
    <p:sldId id="36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86" autoAdjust="0"/>
  </p:normalViewPr>
  <p:slideViewPr>
    <p:cSldViewPr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3224159863524"/>
          <c:y val="4.4057617797775513E-2"/>
          <c:w val="0.62035365771586271"/>
          <c:h val="0.76274434445694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Body Sensor Application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Without Buffers</c:v>
                </c:pt>
                <c:pt idx="1">
                  <c:v>With Buffers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803</c:v>
                </c:pt>
                <c:pt idx="1">
                  <c:v>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04560128"/>
        <c:axId val="33918336"/>
      </c:barChart>
      <c:catAx>
        <c:axId val="10456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Cases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33918336"/>
        <c:crosses val="autoZero"/>
        <c:auto val="1"/>
        <c:lblAlgn val="ctr"/>
        <c:lblOffset val="100"/>
        <c:noMultiLvlLbl val="0"/>
      </c:catAx>
      <c:valAx>
        <c:axId val="33918336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</a:t>
                </a:r>
                <a:r>
                  <a:rPr lang="en-US" baseline="0"/>
                  <a:t> Consumption (measured in micro watts)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56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907B6-1B30-4087-BBBA-58FD8DF882B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5D17-DD09-48D7-A1AB-27EAB63A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1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9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Accepted</a:t>
            </a:r>
            <a:r>
              <a:rPr lang="en-US" baseline="0" dirty="0" smtClean="0"/>
              <a:t> Range equals to  window size or expansion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5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6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9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"craving" refer to a broad range of thoughts, physical sensations, or emotions that tempt you to drink, even though you have at least some desire not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system-triggered surveys based on previous survey results and subjects preference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Avoid interruption during the </a:t>
            </a:r>
            <a:r>
              <a:rPr lang="en-US" baseline="0" dirty="0" err="1" smtClean="0"/>
              <a:t>expension</a:t>
            </a:r>
            <a:r>
              <a:rPr lang="en-US" baseline="0" dirty="0" smtClean="0"/>
              <a:t> period meeting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8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 intensity of pain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trained by neural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0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09D3-9FD4-47C8-ACA4-19A127756FBE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F40D-F9A0-4A4D-A062-3C7562F90A39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CDF-A6C1-4943-B220-0D8F2DF2EA0B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spc="-100" baseline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4E2E-2269-443D-A2A2-7BA61C2F0CAD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2681-671E-42B2-9858-099E6D6F13D8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EE25-7A16-4724-8452-655333169FF2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BC9-37B0-460B-AB00-37F12B4A9A25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15A-0B8B-42BF-8A34-D254CBF504CF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ABAE-81CD-4309-9FB3-1A94539C06FA}" type="datetime1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5D70-E980-4131-884E-48F4C4274A41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5CB3-4D81-47E5-A436-56C01C28EBEA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E715F5-F317-49A4-B3EF-59CF54E8C385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图片 9" descr="282992780_640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37591" r="15854" b="37822"/>
          <a:stretch/>
        </p:blipFill>
        <p:spPr>
          <a:xfrm>
            <a:off x="0" y="22862"/>
            <a:ext cx="1905000" cy="340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AN ENHANCED </a:t>
            </a:r>
            <a:r>
              <a:rPr lang="en-US" sz="4000" b="1" dirty="0">
                <a:latin typeface="Comic Sans MS" pitchFamily="66" charset="0"/>
              </a:rPr>
              <a:t>MOBILE AMBULATORY ASSESSMENT SYSTEM </a:t>
            </a:r>
            <a:r>
              <a:rPr lang="en-US" sz="4000" b="1" dirty="0" smtClean="0">
                <a:latin typeface="Comic Sans MS" pitchFamily="66" charset="0"/>
              </a:rPr>
              <a:t>FOR </a:t>
            </a:r>
            <a:r>
              <a:rPr lang="en-US" sz="4000" b="1" dirty="0">
                <a:latin typeface="Comic Sans MS" pitchFamily="66" charset="0"/>
              </a:rPr>
              <a:t>ALCOHOL CRAVING </a:t>
            </a:r>
            <a:r>
              <a:rPr lang="en-US" sz="4000" b="1" dirty="0" smtClean="0">
                <a:latin typeface="Comic Sans MS" pitchFamily="66" charset="0"/>
              </a:rPr>
              <a:t>STUDIES</a:t>
            </a:r>
          </a:p>
          <a:p>
            <a:pPr algn="ctr"/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		 Master’s Thesis Defense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Ruiqi Shi</a:t>
            </a:r>
          </a:p>
          <a:p>
            <a:pPr algn="ctr"/>
            <a:endParaRPr lang="en-US" sz="36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Advisor: Dr.Yi Shang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037"/>
            <a:ext cx="8229600" cy="4876800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Smart Phone</a:t>
            </a:r>
            <a:endParaRPr lang="en-US" altLang="zh-CN" dirty="0"/>
          </a:p>
          <a:p>
            <a:pPr lvl="1"/>
            <a:r>
              <a:rPr lang="en-US" altLang="zh-CN" dirty="0"/>
              <a:t>Automated Survey Scheduling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Survey Suspension/Break Suspension</a:t>
            </a:r>
          </a:p>
          <a:p>
            <a:pPr lvl="1"/>
            <a:r>
              <a:rPr lang="en-US" altLang="zh-CN" dirty="0" smtClean="0"/>
              <a:t>Subject Behavior/Phone Performance Monitoring</a:t>
            </a:r>
          </a:p>
          <a:p>
            <a:pPr lvl="1"/>
            <a:r>
              <a:rPr lang="en-US" altLang="zh-CN" dirty="0" smtClean="0"/>
              <a:t>System Restoring</a:t>
            </a:r>
          </a:p>
          <a:p>
            <a:pPr lvl="1"/>
            <a:r>
              <a:rPr lang="en-US" altLang="zh-CN" dirty="0" smtClean="0"/>
              <a:t>Data Recovering</a:t>
            </a:r>
          </a:p>
          <a:p>
            <a:pPr lvl="1"/>
            <a:r>
              <a:rPr lang="en-US" altLang="zh-CN" dirty="0" smtClean="0"/>
              <a:t>Data Encryption/Decryption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altLang="zh-CN" dirty="0"/>
              <a:t>Server</a:t>
            </a:r>
          </a:p>
          <a:p>
            <a:pPr lvl="1"/>
            <a:r>
              <a:rPr lang="en-US" dirty="0"/>
              <a:t>Administration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/>
              <a:t>Data Processing and </a:t>
            </a:r>
            <a:r>
              <a:rPr lang="en-US" dirty="0" smtClean="0"/>
              <a:t>Generating</a:t>
            </a:r>
            <a:endParaRPr lang="en-US" dirty="0"/>
          </a:p>
          <a:p>
            <a:pPr marL="457200" lvl="2"/>
            <a:r>
              <a:rPr lang="en-US" sz="2000" dirty="0"/>
              <a:t>Data </a:t>
            </a:r>
            <a:r>
              <a:rPr lang="en-US" sz="2000" dirty="0" smtClean="0"/>
              <a:t>Visualization</a:t>
            </a:r>
          </a:p>
          <a:p>
            <a:pPr marL="274320" lvl="2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New Features(cont’d)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Data Cleaning and Refining</a:t>
            </a:r>
          </a:p>
          <a:p>
            <a:pPr lvl="1"/>
            <a:r>
              <a:rPr lang="en-US" dirty="0" smtClean="0"/>
              <a:t>Data Smoothing(extract global trend) and Visualization</a:t>
            </a:r>
          </a:p>
          <a:p>
            <a:pPr lvl="1"/>
            <a:r>
              <a:rPr lang="en-US" dirty="0" smtClean="0"/>
              <a:t>Feature Selection and Calculation for Generating Training Data </a:t>
            </a:r>
          </a:p>
          <a:p>
            <a:pPr lvl="1"/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/>
              <a:t>Architecture </a:t>
            </a:r>
            <a:r>
              <a:rPr lang="en-US" dirty="0" smtClean="0"/>
              <a:t>Refactor</a:t>
            </a:r>
          </a:p>
          <a:p>
            <a:pPr lvl="1"/>
            <a:r>
              <a:rPr lang="en-US" dirty="0" smtClean="0"/>
              <a:t>Organized/</a:t>
            </a:r>
            <a:r>
              <a:rPr lang="en-US" altLang="zh-CN" dirty="0" smtClean="0"/>
              <a:t>Reusable</a:t>
            </a:r>
            <a:r>
              <a:rPr lang="en-US" dirty="0" smtClean="0"/>
              <a:t> Structure</a:t>
            </a:r>
            <a:endParaRPr lang="en-US" dirty="0"/>
          </a:p>
          <a:p>
            <a:pPr lvl="1"/>
            <a:r>
              <a:rPr lang="en-US" dirty="0" smtClean="0"/>
              <a:t>Responsiveness</a:t>
            </a:r>
          </a:p>
          <a:p>
            <a:pPr lvl="2"/>
            <a:r>
              <a:rPr lang="en-US" altLang="zh-CN" dirty="0" smtClean="0"/>
              <a:t>Multi-thread framework</a:t>
            </a:r>
            <a:endParaRPr lang="en-US" dirty="0"/>
          </a:p>
          <a:p>
            <a:r>
              <a:rPr lang="en-US" dirty="0" smtClean="0"/>
              <a:t>Security</a:t>
            </a:r>
            <a:endParaRPr lang="en-US" dirty="0"/>
          </a:p>
          <a:p>
            <a:pPr lvl="1"/>
            <a:r>
              <a:rPr lang="en-US" dirty="0" smtClean="0"/>
              <a:t>HTTPS</a:t>
            </a:r>
          </a:p>
          <a:p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Data Buffering</a:t>
            </a:r>
          </a:p>
          <a:p>
            <a:pPr lvl="1"/>
            <a:r>
              <a:rPr lang="en-US" dirty="0" smtClean="0"/>
              <a:t>System Component Optimization</a:t>
            </a:r>
          </a:p>
          <a:p>
            <a:r>
              <a:rPr lang="en-US" dirty="0" smtClean="0"/>
              <a:t>Survey </a:t>
            </a:r>
            <a:r>
              <a:rPr lang="en-US" dirty="0"/>
              <a:t>Data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Subject Identification</a:t>
            </a:r>
          </a:p>
          <a:p>
            <a:pPr lvl="1"/>
            <a:r>
              <a:rPr lang="en-US" dirty="0" smtClean="0"/>
              <a:t>Report Preciseness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Related Work</a:t>
            </a:r>
          </a:p>
          <a:p>
            <a:r>
              <a:rPr lang="en-US" dirty="0">
                <a:latin typeface="Comic Sans MS" pitchFamily="66" charset="0"/>
              </a:rPr>
              <a:t>System Architecture and </a:t>
            </a:r>
            <a:r>
              <a:rPr lang="en-US" dirty="0" smtClean="0">
                <a:latin typeface="Comic Sans MS" pitchFamily="66" charset="0"/>
              </a:rPr>
              <a:t>Implementation</a:t>
            </a:r>
          </a:p>
          <a:p>
            <a:r>
              <a:rPr lang="en-US" dirty="0">
                <a:latin typeface="Comic Sans MS" pitchFamily="66" charset="0"/>
              </a:rPr>
              <a:t>Preliminary </a:t>
            </a:r>
            <a:r>
              <a:rPr lang="en-US" dirty="0" smtClean="0">
                <a:latin typeface="Comic Sans MS" pitchFamily="66" charset="0"/>
              </a:rPr>
              <a:t>Result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Related Work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“IPainRelief - A pain assessment and management app for a smart phone implementing sensors and soft computing tools”, by Rajesh and Joan, SRM University, India, ICICES,2013.</a:t>
            </a:r>
          </a:p>
          <a:p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Pain Assessment and Management App “IPainRelief”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Smart phone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Uses Fuzzy Expert Systems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 experimental results</a:t>
            </a:r>
          </a:p>
          <a:p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Related </a:t>
            </a:r>
            <a:r>
              <a:rPr lang="en-US" dirty="0" smtClean="0">
                <a:latin typeface="Comic Sans MS" pitchFamily="66" charset="0"/>
              </a:rPr>
              <a:t>Work</a:t>
            </a:r>
            <a:r>
              <a:rPr lang="en-US" dirty="0">
                <a:latin typeface="Comic Sans MS" pitchFamily="66" charset="0"/>
              </a:rPr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48006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dirty="0" smtClean="0">
                <a:latin typeface="Comic Sans MS" pitchFamily="66" charset="0"/>
              </a:rPr>
              <a:t>E.W</a:t>
            </a:r>
            <a:r>
              <a:rPr lang="en-US" dirty="0">
                <a:latin typeface="Comic Sans MS" pitchFamily="66" charset="0"/>
              </a:rPr>
              <a:t>. Boyer, R. Fletcher, R.J. Fay, D. </a:t>
            </a:r>
            <a:r>
              <a:rPr lang="en-US" dirty="0" err="1">
                <a:latin typeface="Comic Sans MS" pitchFamily="66" charset="0"/>
              </a:rPr>
              <a:t>Smelson</a:t>
            </a:r>
            <a:r>
              <a:rPr lang="en-US" dirty="0">
                <a:latin typeface="Comic Sans MS" pitchFamily="66" charset="0"/>
              </a:rPr>
              <a:t>, D. </a:t>
            </a:r>
            <a:r>
              <a:rPr lang="en-US" dirty="0" err="1" smtClean="0">
                <a:latin typeface="Comic Sans MS" pitchFamily="66" charset="0"/>
              </a:rPr>
              <a:t>Ziedonis</a:t>
            </a:r>
            <a:r>
              <a:rPr lang="en-US" dirty="0">
                <a:latin typeface="Comic Sans MS" pitchFamily="66" charset="0"/>
              </a:rPr>
              <a:t>, and R.W. Picard, “Preliminary efforts directed toward the detection of craving of illicit substances: the </a:t>
            </a:r>
            <a:r>
              <a:rPr lang="en-US" dirty="0" err="1">
                <a:latin typeface="Comic Sans MS" pitchFamily="66" charset="0"/>
              </a:rPr>
              <a:t>iHeal</a:t>
            </a:r>
            <a:r>
              <a:rPr lang="en-US" dirty="0">
                <a:latin typeface="Comic Sans MS" pitchFamily="66" charset="0"/>
              </a:rPr>
              <a:t> project,” J Med </a:t>
            </a:r>
            <a:r>
              <a:rPr lang="en-US" dirty="0" err="1">
                <a:latin typeface="Comic Sans MS" pitchFamily="66" charset="0"/>
              </a:rPr>
              <a:t>Toxicol</a:t>
            </a:r>
            <a:r>
              <a:rPr lang="en-US" dirty="0">
                <a:latin typeface="Comic Sans MS" pitchFamily="66" charset="0"/>
              </a:rPr>
              <a:t>. 8(1):5-9, March 2012.</a:t>
            </a:r>
          </a:p>
          <a:p>
            <a:pPr lvl="1"/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Drug Craving System and Management App for a </a:t>
            </a:r>
            <a:r>
              <a:rPr lang="en-US" dirty="0" smtClean="0">
                <a:latin typeface="Comic Sans MS" pitchFamily="66" charset="0"/>
              </a:rPr>
              <a:t>phone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Sensor Data Detection, Random Assessment and self-report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omic Sans MS" pitchFamily="66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No Real-time Data </a:t>
            </a:r>
            <a:r>
              <a:rPr lang="en-US" dirty="0">
                <a:latin typeface="Comic Sans MS" pitchFamily="66" charset="0"/>
              </a:rPr>
              <a:t>Collection </a:t>
            </a: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r>
              <a:rPr lang="en-US" dirty="0">
                <a:latin typeface="Comic Sans MS" pitchFamily="66" charset="0"/>
              </a:rPr>
              <a:t>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730762"/>
              </p:ext>
            </p:extLst>
          </p:nvPr>
        </p:nvGraphicFramePr>
        <p:xfrm>
          <a:off x="457200" y="20574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600200"/>
                <a:gridCol w="1219200"/>
                <a:gridCol w="12192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Real-time</a:t>
                      </a:r>
                    </a:p>
                    <a:p>
                      <a:pPr algn="ctr"/>
                      <a:r>
                        <a:rPr lang="en-US" dirty="0" smtClean="0"/>
                        <a:t>Data</a:t>
                      </a:r>
                    </a:p>
                    <a:p>
                      <a:pPr algn="ctr"/>
                      <a:r>
                        <a:rPr lang="en-US" altLang="zh-CN" dirty="0" smtClean="0"/>
                        <a:t>Monitoring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Real-time Sensor Data Collection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System-triggered Report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Result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IPainRelief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 2"/>
                        </a:rPr>
                        <a:t>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 2"/>
                        </a:rPr>
                        <a:t>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 2"/>
                        </a:rPr>
                        <a:t>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Pain intensity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Wingdings 2"/>
                        </a:rPr>
                        <a:t>No Result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 pitchFamily="66" charset="0"/>
                        </a:rPr>
                        <a:t>iHeal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 2"/>
                        </a:rPr>
                        <a:t>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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 2"/>
                        </a:rPr>
                        <a:t>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itchFamily="66" charset="0"/>
                        </a:rPr>
                        <a:t>Drug Craving Episode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Not Shown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aCraving</a:t>
                      </a:r>
                      <a:endParaRPr lang="en-US" sz="180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</a:t>
                      </a:r>
                      <a:endParaRPr 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</a:t>
                      </a:r>
                      <a:endParaRPr 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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Drink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Craving Episode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Preliminary Result</a:t>
                      </a:r>
                      <a:endParaRPr lang="en-US" sz="180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0260"/>
            <a:ext cx="7620000" cy="4800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>
                <a:latin typeface="Comic Sans MS" pitchFamily="66" charset="0"/>
              </a:rPr>
              <a:t>Preliminary </a:t>
            </a:r>
            <a:r>
              <a:rPr lang="en-US" dirty="0" smtClean="0">
                <a:latin typeface="Comic Sans MS" pitchFamily="66" charset="0"/>
              </a:rPr>
              <a:t>Result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Summary </a:t>
            </a:r>
            <a:r>
              <a:rPr lang="en-US" dirty="0">
                <a:latin typeface="Comic Sans MS" pitchFamily="66" charset="0"/>
              </a:rPr>
              <a:t>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External Sensor: 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EQ02 </a:t>
            </a:r>
            <a:r>
              <a:rPr lang="en-US" dirty="0">
                <a:latin typeface="Comic Sans MS" pitchFamily="66" charset="0"/>
              </a:rPr>
              <a:t>Life </a:t>
            </a:r>
            <a:r>
              <a:rPr lang="en-US" dirty="0" smtClean="0">
                <a:latin typeface="Comic Sans MS" pitchFamily="66" charset="0"/>
              </a:rPr>
              <a:t>Monitor</a:t>
            </a:r>
          </a:p>
          <a:p>
            <a:r>
              <a:rPr lang="en-US" dirty="0" smtClean="0">
                <a:latin typeface="Comic Sans MS" pitchFamily="66" charset="0"/>
              </a:rPr>
              <a:t>Deployed Phone: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MOTO DROID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Samsung Nexus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Nexus 4.</a:t>
            </a:r>
          </a:p>
          <a:p>
            <a:r>
              <a:rPr lang="en-US" dirty="0" smtClean="0">
                <a:latin typeface="Comic Sans MS" pitchFamily="66" charset="0"/>
              </a:rPr>
              <a:t>Android OS: 4.4, 5.0.</a:t>
            </a:r>
          </a:p>
          <a:p>
            <a:r>
              <a:rPr lang="en-US" dirty="0" smtClean="0">
                <a:latin typeface="Comic Sans MS" pitchFamily="66" charset="0"/>
              </a:rPr>
              <a:t>Server OS: Linux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7" descr="S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12520"/>
            <a:ext cx="2286000" cy="1600200"/>
          </a:xfrm>
          <a:prstGeom prst="rect">
            <a:avLst/>
          </a:prstGeom>
        </p:spPr>
      </p:pic>
      <p:pic>
        <p:nvPicPr>
          <p:cNvPr id="6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712720"/>
            <a:ext cx="1958339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EQ02 Life Monitor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7086600" cy="5071872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Bluetooth RFCOMM Protocol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Heart Rate derived from ECG , Impedance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Breathing Rate derived from ECG, Impedance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Body Position and Body Movement</a:t>
            </a:r>
          </a:p>
          <a:p>
            <a:pPr marL="114300" indent="0" algn="just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Core Temperature and Skin Temperature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 Requires Equivital SDK for parsing the raw data from the SEM</a:t>
            </a:r>
            <a:endParaRPr lang="en-US" sz="2200" dirty="0">
              <a:latin typeface="Comic Sans MS" pitchFamily="66" charset="0"/>
            </a:endParaRPr>
          </a:p>
        </p:txBody>
      </p:sp>
      <p:pic>
        <p:nvPicPr>
          <p:cNvPr id="8" name="Picture 7" descr="S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12520"/>
            <a:ext cx="2286000" cy="1600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712720"/>
            <a:ext cx="1958339" cy="2316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 smtClean="0">
                <a:latin typeface="Comic Sans MS" pitchFamily="66" charset="0"/>
              </a:rPr>
              <a:t>Preliminary Result</a:t>
            </a:r>
          </a:p>
          <a:p>
            <a:r>
              <a:rPr lang="en-US" dirty="0" smtClean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7335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Enhanced System Architecture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3" y="1066800"/>
            <a:ext cx="7391400" cy="538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Sensor Module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Mobile Computing Module</a:t>
            </a:r>
          </a:p>
          <a:p>
            <a:r>
              <a:rPr lang="en-US" dirty="0" smtClean="0"/>
              <a:t>Server Subject Monitoring Module</a:t>
            </a:r>
          </a:p>
          <a:p>
            <a:r>
              <a:rPr lang="en-US" dirty="0" smtClean="0"/>
              <a:t>Machine Learning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772400" cy="1143000"/>
          </a:xfrm>
        </p:spPr>
        <p:txBody>
          <a:bodyPr/>
          <a:lstStyle/>
          <a:p>
            <a:r>
              <a:rPr lang="en-US" dirty="0"/>
              <a:t>Mobile Computing Module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799" y="32766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Service Module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Networking Module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Module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43299" y="4572001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Scheduling Module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45720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Management Module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10300" y="2049780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 Monitoring Module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1398" y="204978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32766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Recovering Module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05600" y="3276599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Utility Module</a:t>
            </a:r>
            <a:endParaRPr lang="en-US" dirty="0"/>
          </a:p>
        </p:txBody>
      </p:sp>
      <p:cxnSp>
        <p:nvCxnSpPr>
          <p:cNvPr id="18" name="Elbow Connector 17"/>
          <p:cNvCxnSpPr>
            <a:stCxn id="5" idx="2"/>
            <a:endCxn id="4" idx="0"/>
          </p:cNvCxnSpPr>
          <p:nvPr/>
        </p:nvCxnSpPr>
        <p:spPr>
          <a:xfrm rot="16200000" flipH="1">
            <a:off x="2647949" y="1352550"/>
            <a:ext cx="762000" cy="308609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4" idx="0"/>
          </p:cNvCxnSpPr>
          <p:nvPr/>
        </p:nvCxnSpPr>
        <p:spPr>
          <a:xfrm>
            <a:off x="4571998" y="2506980"/>
            <a:ext cx="1" cy="7696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0"/>
            <a:endCxn id="9" idx="2"/>
          </p:cNvCxnSpPr>
          <p:nvPr/>
        </p:nvCxnSpPr>
        <p:spPr>
          <a:xfrm rot="5400000" flipH="1" flipV="1">
            <a:off x="5673089" y="1405890"/>
            <a:ext cx="769620" cy="297180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4" idx="1"/>
          </p:cNvCxnSpPr>
          <p:nvPr/>
        </p:nvCxnSpPr>
        <p:spPr>
          <a:xfrm>
            <a:off x="2667000" y="3505200"/>
            <a:ext cx="3047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3"/>
            <a:endCxn id="12" idx="1"/>
          </p:cNvCxnSpPr>
          <p:nvPr/>
        </p:nvCxnSpPr>
        <p:spPr>
          <a:xfrm flipV="1">
            <a:off x="6172199" y="3505199"/>
            <a:ext cx="533401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6" idx="0"/>
            <a:endCxn id="4" idx="2"/>
          </p:cNvCxnSpPr>
          <p:nvPr/>
        </p:nvCxnSpPr>
        <p:spPr>
          <a:xfrm rot="5400000" flipH="1" flipV="1">
            <a:off x="2686049" y="2686051"/>
            <a:ext cx="838200" cy="293369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7" idx="0"/>
          </p:cNvCxnSpPr>
          <p:nvPr/>
        </p:nvCxnSpPr>
        <p:spPr>
          <a:xfrm>
            <a:off x="4571999" y="3733800"/>
            <a:ext cx="0" cy="8382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4" idx="2"/>
            <a:endCxn id="8" idx="0"/>
          </p:cNvCxnSpPr>
          <p:nvPr/>
        </p:nvCxnSpPr>
        <p:spPr>
          <a:xfrm rot="16200000" flipH="1">
            <a:off x="5638799" y="2666999"/>
            <a:ext cx="838200" cy="2971801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495800" y="2823210"/>
            <a:ext cx="152400" cy="148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95798" y="4078604"/>
            <a:ext cx="152400" cy="148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Computing Module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/>
              <a:t>Hypertext Transfer Protocol </a:t>
            </a:r>
            <a:r>
              <a:rPr lang="en-US" dirty="0" smtClean="0"/>
              <a:t>Secure (HTTPS) Protocol</a:t>
            </a:r>
          </a:p>
          <a:p>
            <a:pPr lvl="1"/>
            <a:r>
              <a:rPr lang="en-US" dirty="0" smtClean="0"/>
              <a:t>Hybrid Cryptosystem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9" y="3124200"/>
            <a:ext cx="4994275" cy="29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" y="304800"/>
            <a:ext cx="7620000" cy="1143000"/>
          </a:xfrm>
        </p:spPr>
        <p:txBody>
          <a:bodyPr/>
          <a:lstStyle/>
          <a:p>
            <a:r>
              <a:rPr lang="en-US" dirty="0" smtClean="0"/>
              <a:t>Http Vs. Https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0"/>
            <a:ext cx="4191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351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 Size: 4.2 MB</a:t>
            </a:r>
          </a:p>
          <a:p>
            <a:r>
              <a:rPr lang="en-US" dirty="0" smtClean="0"/>
              <a:t>Environment: LTE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87165"/>
              </p:ext>
            </p:extLst>
          </p:nvPr>
        </p:nvGraphicFramePr>
        <p:xfrm>
          <a:off x="1752600" y="4267200"/>
          <a:ext cx="571500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974"/>
                <a:gridCol w="785813"/>
                <a:gridCol w="1693504"/>
                <a:gridCol w="1638710"/>
              </a:tblGrid>
              <a:tr h="85873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HTTP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HTTPS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Not Verify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the Server Certificate</a:t>
                      </a:r>
                      <a:r>
                        <a:rPr lang="zh-CN" altLang="en-US" sz="1600" dirty="0" smtClean="0"/>
                        <a:t>）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HTTPS</a:t>
                      </a:r>
                      <a:endParaRPr lang="en-US" sz="1600" dirty="0"/>
                    </a:p>
                  </a:txBody>
                  <a:tcPr anchor="ctr"/>
                </a:tc>
              </a:tr>
              <a:tr h="466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Response Time(second)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6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Computing Module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182880" lvl="1"/>
            <a:r>
              <a:rPr lang="en-US" dirty="0"/>
              <a:t>Responsiveness</a:t>
            </a:r>
          </a:p>
          <a:p>
            <a:pPr lvl="1"/>
            <a:r>
              <a:rPr lang="en-US" dirty="0" smtClean="0"/>
              <a:t>Multi-thread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2667000"/>
            <a:ext cx="2743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" y="2362200"/>
            <a:ext cx="16002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Previous Design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447800" y="3185652"/>
            <a:ext cx="2133600" cy="3276600"/>
          </a:xfrm>
          <a:prstGeom prst="rect">
            <a:avLst/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2974258"/>
            <a:ext cx="1181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UI Thread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2133600" cy="1043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0200" y="3657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OnClickEvent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714500" y="4375355"/>
            <a:ext cx="160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Time</a:t>
            </a:r>
            <a:r>
              <a:rPr lang="en-US" altLang="zh-CN" sz="1400" dirty="0" smtClean="0"/>
              <a:t>-consuming Task</a:t>
            </a:r>
          </a:p>
          <a:p>
            <a:pPr algn="ctr"/>
            <a:r>
              <a:rPr lang="en-US" sz="1400" dirty="0" smtClean="0"/>
              <a:t>(Network Access)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0" idx="2"/>
            <a:endCxn id="11" idx="0"/>
          </p:cNvCxnSpPr>
          <p:nvPr/>
        </p:nvCxnSpPr>
        <p:spPr>
          <a:xfrm>
            <a:off x="2514600" y="4114800"/>
            <a:ext cx="0" cy="26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7226" y="5823155"/>
            <a:ext cx="0" cy="26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97676" y="6072552"/>
            <a:ext cx="4191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4574" y="4621160"/>
            <a:ext cx="983226" cy="1167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Click Request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6" idx="1"/>
            <a:endCxn id="10" idx="3"/>
          </p:cNvCxnSpPr>
          <p:nvPr/>
        </p:nvCxnSpPr>
        <p:spPr>
          <a:xfrm flipH="1" flipV="1">
            <a:off x="3429000" y="3886200"/>
            <a:ext cx="845574" cy="1318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86400" y="2667000"/>
            <a:ext cx="33528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2400300"/>
            <a:ext cx="16002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Enhanced Design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562600" y="3259394"/>
            <a:ext cx="1219200" cy="3276600"/>
          </a:xfrm>
          <a:prstGeom prst="rect">
            <a:avLst/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05400" y="3048000"/>
            <a:ext cx="106679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UI Thread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649861" y="4664887"/>
            <a:ext cx="1044677" cy="46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OnClick</a:t>
            </a:r>
            <a:endParaRPr lang="en-US" sz="1400" dirty="0" smtClean="0"/>
          </a:p>
          <a:p>
            <a:pPr algn="ctr"/>
            <a:r>
              <a:rPr lang="en-US" sz="1400" dirty="0" smtClean="0"/>
              <a:t>Event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12242" y="4310925"/>
            <a:ext cx="1869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ANR Window Pop up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7465142" y="2892622"/>
            <a:ext cx="838200" cy="1479755"/>
          </a:xfrm>
          <a:prstGeom prst="rect">
            <a:avLst/>
          </a:prstGeom>
          <a:noFill/>
          <a:ln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34200" y="2743200"/>
            <a:ext cx="990600" cy="44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Worker</a:t>
            </a:r>
          </a:p>
          <a:p>
            <a:pPr algn="ctr"/>
            <a:r>
              <a:rPr lang="en-US" sz="1400" dirty="0" smtClean="0"/>
              <a:t>Thread 1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7477431" y="4917924"/>
            <a:ext cx="838200" cy="1479755"/>
          </a:xfrm>
          <a:prstGeom prst="rect">
            <a:avLst/>
          </a:prstGeom>
          <a:noFill/>
          <a:ln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34673" y="4648200"/>
            <a:ext cx="990600" cy="44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Worker</a:t>
            </a:r>
          </a:p>
          <a:p>
            <a:pPr algn="ctr"/>
            <a:r>
              <a:rPr lang="en-US" sz="1400" dirty="0" smtClean="0"/>
              <a:t>Thread 1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7573911" y="3337341"/>
            <a:ext cx="620661" cy="90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573911" y="5209679"/>
            <a:ext cx="620661" cy="90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8382000" y="3645922"/>
            <a:ext cx="304800" cy="278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0" idx="3"/>
            <a:endCxn id="42" idx="2"/>
          </p:cNvCxnSpPr>
          <p:nvPr/>
        </p:nvCxnSpPr>
        <p:spPr>
          <a:xfrm flipV="1">
            <a:off x="8194572" y="3785369"/>
            <a:ext cx="187428" cy="5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458200" y="5518355"/>
            <a:ext cx="304800" cy="278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1" idx="3"/>
            <a:endCxn id="46" idx="2"/>
          </p:cNvCxnSpPr>
          <p:nvPr/>
        </p:nvCxnSpPr>
        <p:spPr>
          <a:xfrm flipV="1">
            <a:off x="8194572" y="5657802"/>
            <a:ext cx="263628" cy="57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3"/>
            <a:endCxn id="38" idx="1"/>
          </p:cNvCxnSpPr>
          <p:nvPr/>
        </p:nvCxnSpPr>
        <p:spPr>
          <a:xfrm>
            <a:off x="6781800" y="4897694"/>
            <a:ext cx="695631" cy="7601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5" idx="3"/>
            <a:endCxn id="34" idx="1"/>
          </p:cNvCxnSpPr>
          <p:nvPr/>
        </p:nvCxnSpPr>
        <p:spPr>
          <a:xfrm flipV="1">
            <a:off x="6781800" y="3632500"/>
            <a:ext cx="683342" cy="12651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 Computing Module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altLang="zh-CN" dirty="0" smtClean="0"/>
              <a:t>Consumption</a:t>
            </a:r>
          </a:p>
          <a:p>
            <a:pPr lvl="1"/>
            <a:r>
              <a:rPr lang="en-US" dirty="0" smtClean="0"/>
              <a:t>Transmission Data Buffering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8254"/>
              </p:ext>
            </p:extLst>
          </p:nvPr>
        </p:nvGraphicFramePr>
        <p:xfrm>
          <a:off x="914400" y="2762310"/>
          <a:ext cx="7010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2584378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Power consumption reduced by 28.6 %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Sensor Module</a:t>
            </a:r>
          </a:p>
          <a:p>
            <a:r>
              <a:rPr lang="en-US" dirty="0" smtClean="0"/>
              <a:t>Mobile Computing Module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Server Subject Monitoring Module</a:t>
            </a:r>
          </a:p>
          <a:p>
            <a:r>
              <a:rPr lang="en-US" dirty="0" smtClean="0"/>
              <a:t>Machine Learning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Data </a:t>
            </a:r>
            <a:r>
              <a:rPr lang="en-US" dirty="0" smtClean="0"/>
              <a:t>Chart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517"/>
            <a:ext cx="8229600" cy="38801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Data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553075" cy="4514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Motivation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What is Alcohol Craving ?</a:t>
            </a:r>
          </a:p>
          <a:p>
            <a:pPr lvl="1" algn="just"/>
            <a:r>
              <a:rPr lang="en-US" sz="1600" dirty="0" smtClean="0"/>
              <a:t>Thoughts</a:t>
            </a:r>
            <a:r>
              <a:rPr lang="en-US" sz="1600" dirty="0"/>
              <a:t>, physical sensations, or emotions that tempt </a:t>
            </a:r>
            <a:r>
              <a:rPr lang="en-US" sz="1600" dirty="0" smtClean="0"/>
              <a:t>subject to drink, </a:t>
            </a:r>
            <a:r>
              <a:rPr lang="en-US" sz="1600" dirty="0"/>
              <a:t>even though </a:t>
            </a:r>
            <a:r>
              <a:rPr lang="en-US" sz="1600" dirty="0" smtClean="0"/>
              <a:t>the subject have </a:t>
            </a:r>
            <a:r>
              <a:rPr lang="en-US" sz="1600" dirty="0"/>
              <a:t>at least some desire not </a:t>
            </a:r>
            <a:r>
              <a:rPr lang="en-US" sz="1600" dirty="0" smtClean="0"/>
              <a:t>to.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2000" dirty="0" smtClean="0">
                <a:latin typeface="Comic Sans MS" pitchFamily="66" charset="0"/>
              </a:rPr>
              <a:t>NIAAA: 18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million - alcohol use disorder or alcohol dependence.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en-US" sz="2000" dirty="0" smtClean="0">
              <a:latin typeface="Comic Sans MS" pitchFamily="66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NIDA: $30 - billion health care costs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2000" dirty="0" smtClean="0">
                <a:latin typeface="Comic Sans MS" pitchFamily="66" charset="0"/>
              </a:rPr>
              <a:t>Not Much </a:t>
            </a:r>
            <a:r>
              <a:rPr lang="en-US" sz="2000" dirty="0">
                <a:latin typeface="Comic Sans MS" pitchFamily="66" charset="0"/>
              </a:rPr>
              <a:t>Reliable </a:t>
            </a:r>
            <a:r>
              <a:rPr lang="en-US" sz="2000" dirty="0" smtClean="0">
                <a:latin typeface="Comic Sans MS" pitchFamily="66" charset="0"/>
              </a:rPr>
              <a:t>Ambulatory Assessment System for Alcohol Craving Studies</a:t>
            </a:r>
            <a:endParaRPr lang="en-US" sz="2000" dirty="0">
              <a:latin typeface="Comic Sans MS" pitchFamily="66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No Accurate Methods for </a:t>
            </a:r>
            <a:r>
              <a:rPr lang="en-US" sz="2000" dirty="0" smtClean="0">
                <a:latin typeface="Comic Sans MS" pitchFamily="66" charset="0"/>
              </a:rPr>
              <a:t>Alcohol </a:t>
            </a:r>
            <a:r>
              <a:rPr lang="en-US" sz="2000" dirty="0">
                <a:latin typeface="Comic Sans MS" pitchFamily="66" charset="0"/>
              </a:rPr>
              <a:t>Craving </a:t>
            </a:r>
            <a:r>
              <a:rPr lang="en-US" sz="2000" dirty="0" smtClean="0">
                <a:latin typeface="Comic Sans MS" pitchFamily="66" charset="0"/>
              </a:rPr>
              <a:t>Episodes Prediction Reported 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in Ambulatory Alcohol Craving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Sensor Module</a:t>
            </a:r>
          </a:p>
          <a:p>
            <a:r>
              <a:rPr lang="en-US" dirty="0" smtClean="0"/>
              <a:t>Mobile Computing Module</a:t>
            </a:r>
          </a:p>
          <a:p>
            <a:r>
              <a:rPr lang="en-US" dirty="0" smtClean="0"/>
              <a:t>Server Subject Monitoring Module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Machine Learning Module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0774"/>
            <a:ext cx="7620000" cy="3657600"/>
          </a:xfrm>
        </p:spPr>
        <p:txBody>
          <a:bodyPr/>
          <a:lstStyle/>
          <a:p>
            <a:r>
              <a:rPr lang="en-US" dirty="0" smtClean="0"/>
              <a:t>Pre-processing Module</a:t>
            </a:r>
          </a:p>
          <a:p>
            <a:pPr lvl="1"/>
            <a:r>
              <a:rPr lang="en-US" dirty="0" smtClean="0"/>
              <a:t>Fit Missing Data: Linear Interpolation; </a:t>
            </a:r>
            <a:r>
              <a:rPr lang="en-US" dirty="0"/>
              <a:t>Spline Interpolation</a:t>
            </a:r>
            <a:endParaRPr lang="en-US" dirty="0" smtClean="0"/>
          </a:p>
          <a:p>
            <a:r>
              <a:rPr lang="en-US" dirty="0" smtClean="0"/>
              <a:t>Graphic Module</a:t>
            </a:r>
          </a:p>
          <a:p>
            <a:pPr lvl="1"/>
            <a:r>
              <a:rPr lang="en-US" dirty="0" smtClean="0"/>
              <a:t>Smoothing Spline</a:t>
            </a:r>
            <a:endParaRPr lang="en-US" dirty="0"/>
          </a:p>
          <a:p>
            <a:r>
              <a:rPr lang="en-US" dirty="0" smtClean="0"/>
              <a:t>Sampling Module</a:t>
            </a:r>
            <a:endParaRPr lang="en-US" dirty="0"/>
          </a:p>
          <a:p>
            <a:r>
              <a:rPr lang="en-US" dirty="0" smtClean="0"/>
              <a:t>Machine Learning Module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65219"/>
            <a:ext cx="5715000" cy="29781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</a:t>
            </a:r>
            <a:r>
              <a:rPr lang="en-US" dirty="0" smtClean="0"/>
              <a:t>Module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Pre-clean the Data</a:t>
                </a:r>
              </a:p>
              <a:p>
                <a:pPr lvl="1"/>
                <a:r>
                  <a:rPr lang="en-US" dirty="0" smtClean="0"/>
                  <a:t>Discard unreliable sensor data based on the data confidence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Fit Missing Data</a:t>
                </a:r>
              </a:p>
              <a:p>
                <a:pPr lvl="2"/>
                <a:r>
                  <a:rPr lang="en-US" dirty="0" smtClean="0"/>
                  <a:t>Linear Interpolation</a:t>
                </a:r>
              </a:p>
              <a:p>
                <a:pPr marL="777240" lvl="2" indent="0">
                  <a:buNone/>
                </a:pPr>
                <a:endParaRPr lang="en-US" dirty="0"/>
              </a:p>
              <a:p>
                <a:pPr marL="777240" lvl="2" indent="0">
                  <a:buNone/>
                </a:pPr>
                <a:endParaRPr lang="en-US" dirty="0"/>
              </a:p>
              <a:p>
                <a:pPr lvl="2"/>
                <a:r>
                  <a:rPr lang="en-US" dirty="0" smtClean="0"/>
                  <a:t>Piecewise </a:t>
                </a:r>
                <a:r>
                  <a:rPr lang="en-US" dirty="0"/>
                  <a:t>P</a:t>
                </a:r>
                <a:r>
                  <a:rPr lang="en-US" dirty="0" smtClean="0"/>
                  <a:t>olynomial </a:t>
                </a:r>
                <a:r>
                  <a:rPr lang="en-US" dirty="0"/>
                  <a:t>I</a:t>
                </a:r>
                <a:r>
                  <a:rPr lang="en-US" dirty="0" smtClean="0"/>
                  <a:t>nterpolation: Spline Interpolation</a:t>
                </a:r>
                <a:endParaRPr lang="en-US" dirty="0"/>
              </a:p>
              <a:p>
                <a:pPr marL="777240" lvl="2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5640" y="3412270"/>
                <a:ext cx="3701753" cy="522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40" y="3412270"/>
                <a:ext cx="3701753" cy="522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5029200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29200"/>
                <a:ext cx="1271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9847" y="5486400"/>
                <a:ext cx="897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47" y="5486400"/>
                <a:ext cx="89793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09989" y="5859293"/>
                <a:ext cx="1542217" cy="408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89" y="5859293"/>
                <a:ext cx="1542217" cy="408382"/>
              </a:xfrm>
              <a:prstGeom prst="rect">
                <a:avLst/>
              </a:prstGeom>
              <a:blipFill rotWithShape="1">
                <a:blip r:embed="rId6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01000" cy="4800600"/>
          </a:xfrm>
        </p:spPr>
        <p:txBody>
          <a:bodyPr/>
          <a:lstStyle/>
          <a:p>
            <a:r>
              <a:rPr lang="en-US" dirty="0" smtClean="0"/>
              <a:t>Responsible for Curve </a:t>
            </a:r>
            <a:r>
              <a:rPr lang="en-US" dirty="0"/>
              <a:t>fitting/smoothing to extract global </a:t>
            </a:r>
            <a:r>
              <a:rPr lang="en-US" dirty="0" smtClean="0"/>
              <a:t>trend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5" y="2394488"/>
            <a:ext cx="6372670" cy="34792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Super</a:t>
            </a:r>
            <a:r>
              <a:rPr lang="en-US" altLang="zh-CN" dirty="0" smtClean="0"/>
              <a:t>vised Learning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943600" cy="56121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Data</a:t>
            </a:r>
            <a:r>
              <a:rPr lang="en-US" altLang="zh-CN" dirty="0"/>
              <a:t>set </a:t>
            </a:r>
            <a:endParaRPr lang="en-US" altLang="zh-CN" dirty="0" smtClean="0"/>
          </a:p>
          <a:p>
            <a:pPr lvl="1"/>
            <a:r>
              <a:rPr lang="en-US" dirty="0" smtClean="0"/>
              <a:t>Data are sorted by the timestamp</a:t>
            </a:r>
          </a:p>
          <a:p>
            <a:pPr lvl="1"/>
            <a:r>
              <a:rPr lang="en-US" dirty="0" smtClean="0"/>
              <a:t>Data Size around 2540 * 5</a:t>
            </a:r>
          </a:p>
          <a:p>
            <a:pPr lvl="1"/>
            <a:r>
              <a:rPr lang="en-US" dirty="0" smtClean="0"/>
              <a:t>Proportion of the </a:t>
            </a:r>
            <a:r>
              <a:rPr lang="en-US" dirty="0"/>
              <a:t>Drink </a:t>
            </a:r>
            <a:r>
              <a:rPr lang="en-US" dirty="0" smtClean="0"/>
              <a:t>Craving Episode Data is low</a:t>
            </a:r>
          </a:p>
          <a:p>
            <a:pPr lvl="2"/>
            <a:r>
              <a:rPr lang="en-US" dirty="0"/>
              <a:t>around </a:t>
            </a:r>
            <a:r>
              <a:rPr lang="en-US" dirty="0" smtClean="0"/>
              <a:t>6/2540 (0.23%) </a:t>
            </a:r>
          </a:p>
          <a:p>
            <a:pPr lvl="1"/>
            <a:r>
              <a:rPr lang="en-US" dirty="0" smtClean="0"/>
              <a:t>Drink Craving Episode Data is collected with deviation</a:t>
            </a:r>
          </a:p>
          <a:p>
            <a:pPr lvl="2"/>
            <a:r>
              <a:rPr lang="en-US" dirty="0" smtClean="0"/>
              <a:t>System-trigger survey</a:t>
            </a:r>
          </a:p>
          <a:p>
            <a:pPr lvl="2"/>
            <a:r>
              <a:rPr lang="en-US" dirty="0" smtClean="0"/>
              <a:t>Self-report  survey</a:t>
            </a:r>
          </a:p>
          <a:p>
            <a:pPr lvl="2"/>
            <a:endParaRPr lang="en-US" dirty="0" smtClean="0"/>
          </a:p>
          <a:p>
            <a:r>
              <a:rPr lang="en-US" altLang="zh-CN" dirty="0" smtClean="0"/>
              <a:t>Result of Directly Applying Machine Learning Method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2381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“Expansion” Method-Expansion 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3782"/>
            <a:ext cx="796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Generating Drink Period by increasing the drink range around the drink report time.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3" y="1857647"/>
            <a:ext cx="7333334" cy="4361905"/>
          </a:xfrm>
        </p:spPr>
      </p:pic>
    </p:spTree>
    <p:extLst>
      <p:ext uri="{BB962C8B-B14F-4D97-AF65-F5344CB8AC3E}">
        <p14:creationId xmlns:p14="http://schemas.microsoft.com/office/powerpoint/2010/main" val="9499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“Expansion” </a:t>
            </a:r>
            <a:r>
              <a:rPr lang="en-US" dirty="0" smtClean="0"/>
              <a:t>Method-Conversion </a:t>
            </a:r>
            <a:r>
              <a:rPr lang="en-US" dirty="0"/>
              <a:t>Step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62" y="1981200"/>
            <a:ext cx="5892203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Moving window to convert the drink period prediction to drink craving </a:t>
            </a:r>
          </a:p>
          <a:p>
            <a:r>
              <a:rPr lang="en-US" dirty="0" smtClean="0"/>
              <a:t>episode prediction by calculating the proportion of drink-data in the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“Shrink” Methods – </a:t>
            </a:r>
            <a:r>
              <a:rPr lang="en-US" dirty="0"/>
              <a:t>S</a:t>
            </a:r>
            <a:r>
              <a:rPr lang="en-US" altLang="zh-CN" dirty="0" smtClean="0"/>
              <a:t>hrink Step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76200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339" y="1729976"/>
            <a:ext cx="6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Moving Window is utilized to compress the training dataset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“Shrink” Methods – Conversion</a:t>
            </a:r>
            <a:r>
              <a:rPr lang="en-US" altLang="zh-CN" dirty="0" smtClean="0"/>
              <a:t> Step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9" y="2514600"/>
            <a:ext cx="828571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Laboratory Assessment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41270" cy="40507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5471" y="3500284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2667000"/>
            <a:ext cx="0" cy="83820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2133600"/>
            <a:ext cx="0" cy="297180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2800" y="2133600"/>
            <a:ext cx="0" cy="297180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60691" y="1436132"/>
            <a:ext cx="7620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2691" y="1066800"/>
            <a:ext cx="202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Test Drink Craving Episode Data Entry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49777" y="2662084"/>
            <a:ext cx="0" cy="8382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60692" y="1905000"/>
            <a:ext cx="76199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81800" y="1609685"/>
            <a:ext cx="2502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Predicted Drink Craving Episode </a:t>
            </a:r>
            <a:r>
              <a:rPr lang="en-US" sz="1400" dirty="0"/>
              <a:t>Data Entry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0" y="2662084"/>
            <a:ext cx="0" cy="8382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16200000">
            <a:off x="3760225" y="3504826"/>
            <a:ext cx="496529" cy="51742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42656" y="409364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Deviation</a:t>
            </a:r>
            <a:endParaRPr lang="en-US" sz="1400" dirty="0"/>
          </a:p>
        </p:txBody>
      </p:sp>
      <p:sp>
        <p:nvSpPr>
          <p:cNvPr id="28" name="Left Brace 27"/>
          <p:cNvSpPr/>
          <p:nvPr/>
        </p:nvSpPr>
        <p:spPr>
          <a:xfrm rot="5400000">
            <a:off x="4018933" y="1199533"/>
            <a:ext cx="496533" cy="1828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12826" y="1474135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Accepted Range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42656" y="2362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 2"/>
              </a:rPr>
              <a:t>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01075" y="234437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 2"/>
              </a:rPr>
              <a:t>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</a:t>
            </a:r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876"/>
            <a:ext cx="9144000" cy="45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681730" cy="29424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51" y="2347452"/>
            <a:ext cx="3579495" cy="295719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 </a:t>
            </a:r>
            <a:r>
              <a:rPr lang="en-US" dirty="0" smtClean="0"/>
              <a:t>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>
                <a:latin typeface="Comic Sans MS" pitchFamily="66" charset="0"/>
              </a:rPr>
              <a:t>Preliminary </a:t>
            </a:r>
            <a:r>
              <a:rPr lang="en-US" dirty="0" smtClean="0">
                <a:latin typeface="Comic Sans MS" pitchFamily="66" charset="0"/>
              </a:rPr>
              <a:t>Result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Mobile Computing Module </a:t>
            </a:r>
          </a:p>
          <a:p>
            <a:pPr lvl="1"/>
            <a:r>
              <a:rPr lang="en-US" altLang="zh-CN" dirty="0" smtClean="0"/>
              <a:t>provides reliable long-term real-time data collection.</a:t>
            </a:r>
          </a:p>
          <a:p>
            <a:pPr lvl="1"/>
            <a:r>
              <a:rPr lang="en-US" altLang="zh-CN" dirty="0"/>
              <a:t>provides reliable real-time survey </a:t>
            </a:r>
            <a:r>
              <a:rPr lang="en-US" altLang="zh-CN" dirty="0" smtClean="0"/>
              <a:t>assessment.</a:t>
            </a:r>
          </a:p>
          <a:p>
            <a:pPr lvl="1"/>
            <a:r>
              <a:rPr lang="en-US" altLang="zh-CN" dirty="0" smtClean="0"/>
              <a:t>provides reliable survey scheduling functions.</a:t>
            </a:r>
          </a:p>
          <a:p>
            <a:pPr lvl="1"/>
            <a:r>
              <a:rPr lang="en-US" altLang="zh-CN" dirty="0"/>
              <a:t>provides secure data storage and transmission</a:t>
            </a:r>
            <a:r>
              <a:rPr lang="en-US" altLang="zh-CN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Server Monitoring Module </a:t>
            </a:r>
          </a:p>
          <a:p>
            <a:pPr lvl="1"/>
            <a:r>
              <a:rPr lang="en-US" dirty="0" smtClean="0"/>
              <a:t>provides reliable real-time monitoring and visualization.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Promising automated data analysis module is deployed.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aCraving</a:t>
            </a:r>
            <a:r>
              <a:rPr lang="en-US" dirty="0" smtClean="0"/>
              <a:t>” System has been used in real subjects </a:t>
            </a:r>
            <a:r>
              <a:rPr lang="en-US" altLang="zh-CN" dirty="0" smtClean="0"/>
              <a:t>for several months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Computing Module:</a:t>
            </a:r>
          </a:p>
          <a:p>
            <a:pPr lvl="1"/>
            <a:r>
              <a:rPr lang="en-US" dirty="0" smtClean="0"/>
              <a:t>Data for Communication between Server and Phone</a:t>
            </a:r>
          </a:p>
          <a:p>
            <a:pPr lvl="1"/>
            <a:r>
              <a:rPr lang="en-US" dirty="0" smtClean="0"/>
              <a:t>Alternative Module for New External Sensors</a:t>
            </a:r>
          </a:p>
          <a:p>
            <a:pPr lvl="1"/>
            <a:r>
              <a:rPr lang="en-US" dirty="0" smtClean="0"/>
              <a:t>Bluetooth 4.0 Support</a:t>
            </a:r>
          </a:p>
          <a:p>
            <a:pPr lvl="1"/>
            <a:endParaRPr lang="en-US" dirty="0"/>
          </a:p>
          <a:p>
            <a:r>
              <a:rPr lang="en-US" dirty="0" smtClean="0"/>
              <a:t>Data Analysis Module:</a:t>
            </a:r>
          </a:p>
          <a:p>
            <a:pPr lvl="1"/>
            <a:r>
              <a:rPr lang="en-US" dirty="0" smtClean="0"/>
              <a:t>More supervised Learning Methods</a:t>
            </a:r>
          </a:p>
          <a:p>
            <a:pPr lvl="1"/>
            <a:r>
              <a:rPr lang="en-US" dirty="0" smtClean="0"/>
              <a:t>Unsupervised Learning Methods</a:t>
            </a:r>
          </a:p>
          <a:p>
            <a:pPr lvl="1"/>
            <a:r>
              <a:rPr lang="en-US" dirty="0" smtClean="0"/>
              <a:t>Survival Analysis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7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Presences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1662" y="2967335"/>
            <a:ext cx="493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Questions ?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 Chart of HTTPS Implementation in Android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88" y="1600200"/>
            <a:ext cx="6388024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Spline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 indent="45720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.   The smoothing spline function s minimizes the follow</a:t>
                </a:r>
                <a:r>
                  <a:rPr lang="en-US" dirty="0" smtClean="0"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ing Eq. (4.2):</a:t>
                </a:r>
              </a:p>
              <a:p>
                <a:pPr marL="0" marR="0" indent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𝑝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+(1−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where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p is the smoothing parameter between 0 and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is the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is a training example. p = 0 produces a least-squares straight-line fit to the data, while p = 1 produces a cubic spline interpolant.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Ambulatory Assessment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6" descr="Screenshot_2013-11-10-12-09-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32560"/>
            <a:ext cx="3367768" cy="4191000"/>
          </a:xfrm>
          <a:prstGeom prst="rect">
            <a:avLst/>
          </a:prstGeom>
        </p:spPr>
      </p:pic>
      <p:pic>
        <p:nvPicPr>
          <p:cNvPr id="4098" name="Picture 2" descr="C:\Users\Ricky\Documents\Tencent Files\280348966\FileRecv\MobileFile\IMG_20150410_095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2560"/>
            <a:ext cx="3083123" cy="41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 between  Laboratory Assessment and Ambulatory </a:t>
            </a:r>
            <a:r>
              <a:rPr lang="en-US" sz="4400" dirty="0"/>
              <a:t>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375672"/>
              </p:ext>
            </p:extLst>
          </p:nvPr>
        </p:nvGraphicFramePr>
        <p:xfrm>
          <a:off x="381000" y="2590800"/>
          <a:ext cx="8382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  <a:gridCol w="1600200"/>
                <a:gridCol w="1676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</a:p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Consuming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  </a:t>
                      </a:r>
                      <a:r>
                        <a:rPr lang="en-US" altLang="zh-CN" dirty="0" smtClean="0"/>
                        <a:t>Data </a:t>
                      </a:r>
                      <a:r>
                        <a:rPr lang="en-US" dirty="0" smtClean="0"/>
                        <a:t>Collection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Real-time </a:t>
                      </a:r>
                      <a:r>
                        <a:rPr lang="en-US" altLang="zh-CN" dirty="0" smtClean="0"/>
                        <a:t>Data Monitoring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Laboratory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Assessment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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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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Ambulatory Assessment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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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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Thesis Goals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System to monitor/collect real-time factors  and predict drink craving episodes.</a:t>
            </a:r>
          </a:p>
          <a:p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Goals: (more details)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Implement and Enhance a Drinking Craving Android Application (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aCraving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 based on a prototype.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Implement a Server Program to provide interaction with the mobile and monitoring on the real-time data.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Implement an automated data analysis system to predict drink craving episode.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System</a:t>
            </a:r>
            <a:endParaRPr lang="en-US" dirty="0"/>
          </a:p>
        </p:txBody>
      </p:sp>
      <p:pic>
        <p:nvPicPr>
          <p:cNvPr id="4" name="Picture 3" descr="internet-cloud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4000"/>
            <a:ext cx="2439609" cy="1687595"/>
          </a:xfrm>
          <a:prstGeom prst="rect">
            <a:avLst/>
          </a:prstGeom>
        </p:spPr>
      </p:pic>
      <p:pic>
        <p:nvPicPr>
          <p:cNvPr id="5" name="Picture 4" descr="ser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36" y="3672313"/>
            <a:ext cx="989995" cy="1060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External   Sensors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6" descr="power-icon-1124677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08358">
            <a:off x="5507026" y="2424858"/>
            <a:ext cx="967324" cy="506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82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       Smart Phone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 descr="Mobile Computin Modu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209800"/>
            <a:ext cx="1981200" cy="381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38200" y="2365102"/>
            <a:ext cx="2667000" cy="3241272"/>
            <a:chOff x="228600" y="1253578"/>
            <a:chExt cx="2667000" cy="3241272"/>
          </a:xfrm>
        </p:grpSpPr>
        <p:sp>
          <p:nvSpPr>
            <p:cNvPr id="11" name="Rectangle 10"/>
            <p:cNvSpPr/>
            <p:nvPr/>
          </p:nvSpPr>
          <p:spPr>
            <a:xfrm>
              <a:off x="228600" y="1253578"/>
              <a:ext cx="2119357" cy="3241272"/>
            </a:xfrm>
            <a:prstGeom prst="rect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985738"/>
              <a:ext cx="2667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 pitchFamily="66" charset="0"/>
                </a:rPr>
                <a:t>Equivital EQ02 Life monitor</a:t>
              </a:r>
              <a:endParaRPr lang="en-US" sz="1200" dirty="0">
                <a:latin typeface="Comic Sans MS" pitchFamily="66" charset="0"/>
              </a:endParaRPr>
            </a:p>
          </p:txBody>
        </p:sp>
      </p:grp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3" y="3048740"/>
            <a:ext cx="1102483" cy="1477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53" y="3444504"/>
            <a:ext cx="928116" cy="6858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294436" y="3787404"/>
            <a:ext cx="269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7468205" y="3211595"/>
            <a:ext cx="2029" cy="46071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0" y="2514600"/>
            <a:ext cx="163519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Networking Module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627598" y="3985738"/>
            <a:ext cx="1011202" cy="433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Accelerometer Collection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9989" y="4716262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80648" y="5163131"/>
            <a:ext cx="1198682" cy="68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Server Program</a:t>
            </a:r>
            <a:endParaRPr lang="en-US" sz="16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7335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Enhanced System (</a:t>
            </a:r>
            <a:r>
              <a:rPr lang="en-US" dirty="0" err="1" smtClean="0">
                <a:latin typeface="Comic Sans MS" pitchFamily="66" charset="0"/>
              </a:rPr>
              <a:t>aCraving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3" y="1066800"/>
            <a:ext cx="7391400" cy="538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4828</TotalTime>
  <Words>1502</Words>
  <Application>Microsoft Office PowerPoint</Application>
  <PresentationFormat>On-screen Show (4:3)</PresentationFormat>
  <Paragraphs>411</Paragraphs>
  <Slides>48</Slides>
  <Notes>14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Clarity</vt:lpstr>
      <vt:lpstr>PowerPoint Presentation</vt:lpstr>
      <vt:lpstr>Overview</vt:lpstr>
      <vt:lpstr>Motivation</vt:lpstr>
      <vt:lpstr>Laboratory Assessment</vt:lpstr>
      <vt:lpstr>Ambulatory Assessment</vt:lpstr>
      <vt:lpstr>Comparison  between  Laboratory Assessment and Ambulatory Assessment</vt:lpstr>
      <vt:lpstr>Thesis Goals</vt:lpstr>
      <vt:lpstr>Prototype System</vt:lpstr>
      <vt:lpstr>Enhanced System (aCraving)</vt:lpstr>
      <vt:lpstr>New Features</vt:lpstr>
      <vt:lpstr>New Features(cont’d)</vt:lpstr>
      <vt:lpstr>Enhancement</vt:lpstr>
      <vt:lpstr>Overview</vt:lpstr>
      <vt:lpstr>Related Work</vt:lpstr>
      <vt:lpstr>Related Work(cont’d)</vt:lpstr>
      <vt:lpstr>Related Work(cont’d)</vt:lpstr>
      <vt:lpstr>Overview</vt:lpstr>
      <vt:lpstr>System Environment</vt:lpstr>
      <vt:lpstr>EQ02 Life Monitor</vt:lpstr>
      <vt:lpstr>Enhanced System Architecture</vt:lpstr>
      <vt:lpstr>System Implementation</vt:lpstr>
      <vt:lpstr>Mobile Computing Module</vt:lpstr>
      <vt:lpstr>Mobile Computing Module Enhancement</vt:lpstr>
      <vt:lpstr>Http Vs. Https</vt:lpstr>
      <vt:lpstr>Mobile Computing Module Enhancement</vt:lpstr>
      <vt:lpstr>Mobile Computing Module Enhancement</vt:lpstr>
      <vt:lpstr>System Implementation</vt:lpstr>
      <vt:lpstr>Sensor Data Chart Example</vt:lpstr>
      <vt:lpstr>Location Data Example</vt:lpstr>
      <vt:lpstr>System Implementation</vt:lpstr>
      <vt:lpstr>Data Analysis Module</vt:lpstr>
      <vt:lpstr>Pre-processing Module</vt:lpstr>
      <vt:lpstr>Graphic Module</vt:lpstr>
      <vt:lpstr>Supervised Learning</vt:lpstr>
      <vt:lpstr>Collected Dataset</vt:lpstr>
      <vt:lpstr>“Expansion” Method-Expansion Step</vt:lpstr>
      <vt:lpstr>“Expansion” Method-Conversion Step</vt:lpstr>
      <vt:lpstr>“Shrink” Methods – Shrink Step</vt:lpstr>
      <vt:lpstr>“Shrink” Methods – Conversion Step</vt:lpstr>
      <vt:lpstr>Evaluation </vt:lpstr>
      <vt:lpstr>Preliminary Result</vt:lpstr>
      <vt:lpstr>Preliminary Result (cont.)</vt:lpstr>
      <vt:lpstr>Overview</vt:lpstr>
      <vt:lpstr>Summary</vt:lpstr>
      <vt:lpstr>Future Work</vt:lpstr>
      <vt:lpstr>PowerPoint Presentation</vt:lpstr>
      <vt:lpstr>Flow Chart of HTTPS Implementation in Android</vt:lpstr>
      <vt:lpstr>Smoothing Spline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</dc:creator>
  <cp:lastModifiedBy>Ricky Shi</cp:lastModifiedBy>
  <cp:revision>285</cp:revision>
  <dcterms:created xsi:type="dcterms:W3CDTF">2006-08-16T00:00:00Z</dcterms:created>
  <dcterms:modified xsi:type="dcterms:W3CDTF">2015-04-21T22:09:50Z</dcterms:modified>
</cp:coreProperties>
</file>