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63" r:id="rId2"/>
    <p:sldId id="261" r:id="rId3"/>
    <p:sldId id="266" r:id="rId4"/>
    <p:sldId id="267" r:id="rId5"/>
    <p:sldId id="269" r:id="rId6"/>
    <p:sldId id="310" r:id="rId7"/>
    <p:sldId id="272" r:id="rId8"/>
    <p:sldId id="314" r:id="rId9"/>
    <p:sldId id="273" r:id="rId10"/>
    <p:sldId id="313" r:id="rId11"/>
    <p:sldId id="279" r:id="rId12"/>
    <p:sldId id="321" r:id="rId13"/>
    <p:sldId id="326" r:id="rId14"/>
    <p:sldId id="324" r:id="rId15"/>
    <p:sldId id="328" r:id="rId16"/>
    <p:sldId id="329" r:id="rId17"/>
    <p:sldId id="330" r:id="rId18"/>
    <p:sldId id="322" r:id="rId19"/>
    <p:sldId id="338" r:id="rId20"/>
    <p:sldId id="335" r:id="rId21"/>
    <p:sldId id="340" r:id="rId22"/>
    <p:sldId id="339" r:id="rId23"/>
    <p:sldId id="341" r:id="rId24"/>
    <p:sldId id="303" r:id="rId25"/>
    <p:sldId id="309" r:id="rId26"/>
    <p:sldId id="352" r:id="rId27"/>
    <p:sldId id="344" r:id="rId28"/>
    <p:sldId id="345" r:id="rId29"/>
    <p:sldId id="300" r:id="rId30"/>
    <p:sldId id="304" r:id="rId31"/>
    <p:sldId id="283" r:id="rId32"/>
    <p:sldId id="307" r:id="rId33"/>
    <p:sldId id="265"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4C4C4C"/>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72679" autoAdjust="0"/>
  </p:normalViewPr>
  <p:slideViewPr>
    <p:cSldViewPr snapToGrid="0" snapToObjects="1">
      <p:cViewPr varScale="1">
        <p:scale>
          <a:sx n="86" d="100"/>
          <a:sy n="86" d="100"/>
        </p:scale>
        <p:origin x="776" y="56"/>
      </p:cViewPr>
      <p:guideLst>
        <p:guide orient="horz" pos="1620"/>
        <p:guide pos="2880"/>
      </p:guideLst>
    </p:cSldViewPr>
  </p:slideViewPr>
  <p:outlineViewPr>
    <p:cViewPr>
      <p:scale>
        <a:sx n="33" d="100"/>
        <a:sy n="33" d="100"/>
      </p:scale>
      <p:origin x="0" y="-6384"/>
    </p:cViewPr>
  </p:outlineViewPr>
  <p:notesTextViewPr>
    <p:cViewPr>
      <p:scale>
        <a:sx n="3" d="2"/>
        <a:sy n="3" d="2"/>
      </p:scale>
      <p:origin x="0" y="0"/>
    </p:cViewPr>
  </p:notesTextViewPr>
  <p:notesViewPr>
    <p:cSldViewPr snapToGrid="0" snapToObjects="1">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C70E82-BE59-4DB8-8208-9EBC5A437C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20EF0D-7A3E-479D-A66D-836E8D3476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A69800-A1C3-4194-BFA2-42CC82BA7582}" type="datetimeFigureOut">
              <a:rPr lang="en-US" smtClean="0"/>
              <a:t>11/17/2017</a:t>
            </a:fld>
            <a:endParaRPr lang="en-US"/>
          </a:p>
        </p:txBody>
      </p:sp>
      <p:sp>
        <p:nvSpPr>
          <p:cNvPr id="4" name="Footer Placeholder 3">
            <a:extLst>
              <a:ext uri="{FF2B5EF4-FFF2-40B4-BE49-F238E27FC236}">
                <a16:creationId xmlns:a16="http://schemas.microsoft.com/office/drawing/2014/main" id="{C5406C56-57C1-464B-8460-7019DB617B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AE2AFE4-65AB-417A-9D64-5F12E63A47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524E0D-78B3-417B-95D0-9FF0D8397147}" type="slidenum">
              <a:rPr lang="en-US" smtClean="0"/>
              <a:t>‹#›</a:t>
            </a:fld>
            <a:endParaRPr lang="en-US"/>
          </a:p>
        </p:txBody>
      </p:sp>
    </p:spTree>
    <p:extLst>
      <p:ext uri="{BB962C8B-B14F-4D97-AF65-F5344CB8AC3E}">
        <p14:creationId xmlns:p14="http://schemas.microsoft.com/office/powerpoint/2010/main" val="933853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C47ED-6287-EF45-8053-DE0ADCCAEA84}" type="datetimeFigureOut">
              <a:rPr lang="en-US" smtClean="0"/>
              <a:t>11/17/2017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4C6CA-741E-9C43-9B94-68427637DA4A}" type="slidenum">
              <a:rPr lang="en-US" smtClean="0"/>
              <a:t>‹#›</a:t>
            </a:fld>
            <a:endParaRPr lang="en-US"/>
          </a:p>
        </p:txBody>
      </p:sp>
    </p:spTree>
    <p:extLst>
      <p:ext uri="{BB962C8B-B14F-4D97-AF65-F5344CB8AC3E}">
        <p14:creationId xmlns:p14="http://schemas.microsoft.com/office/powerpoint/2010/main" val="34500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900" dirty="0"/>
              <a:t>Good morning and thank you for attending my project defense</a:t>
            </a:r>
          </a:p>
          <a:p>
            <a:pPr marL="0" indent="0" algn="l">
              <a:buFont typeface="Arial" panose="020B0604020202020204" pitchFamily="34" charset="0"/>
              <a:buNone/>
            </a:pPr>
            <a:endParaRPr lang="en-US" sz="900" dirty="0"/>
          </a:p>
          <a:p>
            <a:pPr marL="0" indent="0" algn="l">
              <a:buFont typeface="Arial" panose="020B0604020202020204" pitchFamily="34" charset="0"/>
              <a:buNone/>
            </a:pPr>
            <a:r>
              <a:rPr lang="en-US" sz="900" dirty="0"/>
              <a:t>The title of my project is “…” and involves a mobile data collection app and an accompanying web based data verification application</a:t>
            </a:r>
          </a:p>
        </p:txBody>
      </p:sp>
      <p:sp>
        <p:nvSpPr>
          <p:cNvPr id="4" name="Slide Number Placeholder 3"/>
          <p:cNvSpPr>
            <a:spLocks noGrp="1"/>
          </p:cNvSpPr>
          <p:nvPr>
            <p:ph type="sldNum" sz="quarter" idx="10"/>
          </p:nvPr>
        </p:nvSpPr>
        <p:spPr/>
        <p:txBody>
          <a:bodyPr/>
          <a:lstStyle/>
          <a:p>
            <a:fld id="{77C4C6CA-741E-9C43-9B94-68427637DA4A}" type="slidenum">
              <a:rPr lang="en-US" smtClean="0"/>
              <a:t>1</a:t>
            </a:fld>
            <a:endParaRPr lang="en-US"/>
          </a:p>
        </p:txBody>
      </p:sp>
    </p:spTree>
    <p:extLst>
      <p:ext uri="{BB962C8B-B14F-4D97-AF65-F5344CB8AC3E}">
        <p14:creationId xmlns:p14="http://schemas.microsoft.com/office/powerpoint/2010/main" val="228277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Finally, the bow hunting </a:t>
            </a:r>
            <a:r>
              <a:rPr lang="en-US" sz="900" kern="1200" dirty="0" err="1">
                <a:solidFill>
                  <a:schemeClr val="tx1"/>
                </a:solidFill>
                <a:effectLst/>
                <a:latin typeface="+mn-lt"/>
                <a:ea typeface="+mn-ea"/>
                <a:cs typeface="+mn-cs"/>
              </a:rPr>
              <a:t>obs</a:t>
            </a:r>
            <a:r>
              <a:rPr lang="en-US" sz="900" kern="1200" dirty="0">
                <a:solidFill>
                  <a:schemeClr val="tx1"/>
                </a:solidFill>
                <a:effectLst/>
                <a:latin typeface="+mn-lt"/>
                <a:ea typeface="+mn-ea"/>
                <a:cs typeface="+mn-cs"/>
              </a:rPr>
              <a:t> was a prototype developed for MDC by MU</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Hybrid approach for both android and iOS devices. Easy to develop and run on both platforms</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Useful for applications which don’t require too much computation or graphics processing. Our proposed solution is similar in that respect</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HTML5 web storage is useful to store values prior to storing it in database</a:t>
            </a:r>
          </a:p>
        </p:txBody>
      </p:sp>
      <p:sp>
        <p:nvSpPr>
          <p:cNvPr id="4" name="Slide Number Placeholder 3"/>
          <p:cNvSpPr>
            <a:spLocks noGrp="1"/>
          </p:cNvSpPr>
          <p:nvPr>
            <p:ph type="sldNum" sz="quarter" idx="10"/>
          </p:nvPr>
        </p:nvSpPr>
        <p:spPr/>
        <p:txBody>
          <a:bodyPr/>
          <a:lstStyle/>
          <a:p>
            <a:fld id="{77C4C6CA-741E-9C43-9B94-68427637DA4A}" type="slidenum">
              <a:rPr lang="en-US" smtClean="0"/>
              <a:t>10</a:t>
            </a:fld>
            <a:endParaRPr lang="en-US" dirty="0"/>
          </a:p>
        </p:txBody>
      </p:sp>
    </p:spTree>
    <p:extLst>
      <p:ext uri="{BB962C8B-B14F-4D97-AF65-F5344CB8AC3E}">
        <p14:creationId xmlns:p14="http://schemas.microsoft.com/office/powerpoint/2010/main" val="682394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First I will go through design and implementation of the mobile app and then the same for the web dashboard</a:t>
            </a:r>
          </a:p>
        </p:txBody>
      </p:sp>
      <p:sp>
        <p:nvSpPr>
          <p:cNvPr id="4" name="Slide Number Placeholder 3"/>
          <p:cNvSpPr>
            <a:spLocks noGrp="1"/>
          </p:cNvSpPr>
          <p:nvPr>
            <p:ph type="sldNum" sz="quarter" idx="10"/>
          </p:nvPr>
        </p:nvSpPr>
        <p:spPr/>
        <p:txBody>
          <a:bodyPr/>
          <a:lstStyle/>
          <a:p>
            <a:fld id="{77C4C6CA-741E-9C43-9B94-68427637DA4A}" type="slidenum">
              <a:rPr lang="en-US" smtClean="0"/>
              <a:t>11</a:t>
            </a:fld>
            <a:endParaRPr lang="en-US" dirty="0"/>
          </a:p>
        </p:txBody>
      </p:sp>
    </p:spTree>
    <p:extLst>
      <p:ext uri="{BB962C8B-B14F-4D97-AF65-F5344CB8AC3E}">
        <p14:creationId xmlns:p14="http://schemas.microsoft.com/office/powerpoint/2010/main" val="1450137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Hybrid development</a:t>
            </a:r>
          </a:p>
          <a:p>
            <a:pPr marL="171450" indent="-171450">
              <a:buFont typeface="Arial" panose="020B0604020202020204" pitchFamily="34" charset="0"/>
              <a:buChar char="•"/>
            </a:pPr>
            <a:r>
              <a:rPr lang="en-US" sz="900" dirty="0"/>
              <a:t>Fast</a:t>
            </a:r>
          </a:p>
          <a:p>
            <a:pPr marL="171450" indent="-171450">
              <a:buFont typeface="Arial" panose="020B0604020202020204" pitchFamily="34" charset="0"/>
              <a:buChar char="•"/>
            </a:pPr>
            <a:r>
              <a:rPr lang="en-US" sz="900" dirty="0"/>
              <a:t>Multi-platform</a:t>
            </a:r>
          </a:p>
          <a:p>
            <a:pPr marL="171450" indent="-171450">
              <a:buFont typeface="Arial" panose="020B0604020202020204" pitchFamily="34" charset="0"/>
              <a:buChar char="•"/>
            </a:pPr>
            <a:r>
              <a:rPr lang="en-US" sz="900" dirty="0"/>
              <a:t>Easy to program, native expertise not required on either platform</a:t>
            </a:r>
          </a:p>
          <a:p>
            <a:pPr marL="171450" indent="-171450">
              <a:buFont typeface="Arial" panose="020B0604020202020204" pitchFamily="34" charset="0"/>
              <a:buChar char="•"/>
            </a:pPr>
            <a:r>
              <a:rPr lang="en-US" sz="900" dirty="0"/>
              <a:t>Web development architecture</a:t>
            </a:r>
          </a:p>
          <a:p>
            <a:pPr marL="171450" indent="-171450">
              <a:buFont typeface="Arial" panose="020B0604020202020204" pitchFamily="34" charset="0"/>
              <a:buChar char="•"/>
            </a:pPr>
            <a:r>
              <a:rPr lang="en-US" sz="900" dirty="0"/>
              <a:t>Not computationally expensive so preferred over native</a:t>
            </a:r>
          </a:p>
        </p:txBody>
      </p:sp>
      <p:sp>
        <p:nvSpPr>
          <p:cNvPr id="4" name="Slide Number Placeholder 3"/>
          <p:cNvSpPr>
            <a:spLocks noGrp="1"/>
          </p:cNvSpPr>
          <p:nvPr>
            <p:ph type="sldNum" sz="quarter" idx="10"/>
          </p:nvPr>
        </p:nvSpPr>
        <p:spPr/>
        <p:txBody>
          <a:bodyPr/>
          <a:lstStyle/>
          <a:p>
            <a:fld id="{77C4C6CA-741E-9C43-9B94-68427637DA4A}" type="slidenum">
              <a:rPr lang="en-US" smtClean="0"/>
              <a:t>12</a:t>
            </a:fld>
            <a:endParaRPr lang="en-US" dirty="0"/>
          </a:p>
        </p:txBody>
      </p:sp>
    </p:spTree>
    <p:extLst>
      <p:ext uri="{BB962C8B-B14F-4D97-AF65-F5344CB8AC3E}">
        <p14:creationId xmlns:p14="http://schemas.microsoft.com/office/powerpoint/2010/main" val="377911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600"/>
              </a:spcAft>
              <a:buFont typeface="Arial" panose="020B0604020202020204" pitchFamily="34" charset="0"/>
              <a:buNone/>
            </a:pPr>
            <a:r>
              <a:rPr lang="en-US" sz="900" i="0" kern="1200" dirty="0">
                <a:solidFill>
                  <a:schemeClr val="tx1"/>
                </a:solidFill>
                <a:effectLst/>
                <a:latin typeface="+mn-lt"/>
                <a:ea typeface="+mn-ea"/>
                <a:cs typeface="+mn-cs"/>
              </a:rPr>
              <a:t>Hybrid app similar to web app development, but wrapped in a native application container and presented in a native WebView (container that runs web apps like a native app)</a:t>
            </a:r>
          </a:p>
          <a:p>
            <a:pPr marL="0" lvl="0" indent="0">
              <a:spcAft>
                <a:spcPts val="600"/>
              </a:spcAft>
              <a:buFont typeface="Arial" panose="020B0604020202020204" pitchFamily="34" charset="0"/>
              <a:buNone/>
            </a:pPr>
            <a:endParaRPr lang="en-US" sz="900" i="0" kern="1200" dirty="0">
              <a:solidFill>
                <a:schemeClr val="tx1"/>
              </a:solidFill>
              <a:effectLst/>
              <a:latin typeface="+mn-lt"/>
              <a:ea typeface="+mn-ea"/>
              <a:cs typeface="+mn-cs"/>
            </a:endParaRPr>
          </a:p>
          <a:p>
            <a:pPr marL="0" lvl="0" indent="0">
              <a:spcAft>
                <a:spcPts val="600"/>
              </a:spcAft>
              <a:buFont typeface="Arial" panose="020B0604020202020204" pitchFamily="34" charset="0"/>
              <a:buNone/>
            </a:pPr>
            <a:r>
              <a:rPr lang="en-US" sz="900" i="0" kern="1200" dirty="0">
                <a:solidFill>
                  <a:schemeClr val="tx1"/>
                </a:solidFill>
                <a:effectLst/>
                <a:latin typeface="+mn-lt"/>
                <a:ea typeface="+mn-ea"/>
                <a:cs typeface="+mn-cs"/>
              </a:rPr>
              <a:t>Interaction with the native application plugins is done using cordova plugins. </a:t>
            </a:r>
          </a:p>
          <a:p>
            <a:pPr marL="0" lvl="0" indent="0">
              <a:spcAft>
                <a:spcPts val="600"/>
              </a:spcAft>
              <a:buFont typeface="Arial" panose="020B0604020202020204" pitchFamily="34" charset="0"/>
              <a:buNone/>
            </a:pPr>
            <a:endParaRPr lang="en-US" sz="900" i="0" kern="1200" dirty="0">
              <a:solidFill>
                <a:schemeClr val="tx1"/>
              </a:solidFill>
              <a:effectLst/>
              <a:latin typeface="+mn-lt"/>
              <a:ea typeface="+mn-ea"/>
              <a:cs typeface="+mn-cs"/>
            </a:endParaRPr>
          </a:p>
          <a:p>
            <a:pPr marL="0" lvl="0" indent="0">
              <a:spcAft>
                <a:spcPts val="600"/>
              </a:spcAft>
              <a:buFont typeface="Arial" panose="020B0604020202020204" pitchFamily="34" charset="0"/>
              <a:buNone/>
            </a:pPr>
            <a:r>
              <a:rPr lang="en-US" sz="900" i="0" kern="1200" dirty="0">
                <a:solidFill>
                  <a:schemeClr val="tx1"/>
                </a:solidFill>
                <a:effectLst/>
                <a:latin typeface="+mn-lt"/>
                <a:ea typeface="+mn-ea"/>
                <a:cs typeface="+mn-cs"/>
              </a:rPr>
              <a:t>Some useful plugins used:</a:t>
            </a:r>
          </a:p>
          <a:p>
            <a:pPr marL="171450" lvl="0" indent="-171450">
              <a:spcAft>
                <a:spcPts val="600"/>
              </a:spcAft>
              <a:buFont typeface="Arial" panose="020B0604020202020204" pitchFamily="34" charset="0"/>
              <a:buChar char="•"/>
            </a:pPr>
            <a:r>
              <a:rPr lang="en-US" sz="900" i="1" kern="1200" dirty="0">
                <a:solidFill>
                  <a:schemeClr val="tx1"/>
                </a:solidFill>
                <a:effectLst/>
                <a:latin typeface="+mn-lt"/>
                <a:ea typeface="+mn-ea"/>
                <a:cs typeface="+mn-cs"/>
              </a:rPr>
              <a:t>Cordova-plugin-camera:</a:t>
            </a:r>
            <a:r>
              <a:rPr lang="en-US" sz="900" kern="1200" dirty="0">
                <a:solidFill>
                  <a:schemeClr val="tx1"/>
                </a:solidFill>
                <a:effectLst/>
                <a:latin typeface="+mn-lt"/>
                <a:ea typeface="+mn-ea"/>
                <a:cs typeface="+mn-cs"/>
              </a:rPr>
              <a:t> Provides access to the native camera functionality</a:t>
            </a:r>
          </a:p>
          <a:p>
            <a:pPr marL="171450" lvl="0" indent="-171450">
              <a:spcAft>
                <a:spcPts val="600"/>
              </a:spcAft>
              <a:buFont typeface="Arial" panose="020B0604020202020204" pitchFamily="34" charset="0"/>
              <a:buChar char="•"/>
            </a:pPr>
            <a:r>
              <a:rPr lang="en-US" sz="900" i="1" kern="1200" dirty="0">
                <a:solidFill>
                  <a:schemeClr val="tx1"/>
                </a:solidFill>
                <a:effectLst/>
                <a:latin typeface="+mn-lt"/>
                <a:ea typeface="+mn-ea"/>
                <a:cs typeface="+mn-cs"/>
              </a:rPr>
              <a:t>Cordova-plugin-network-information:</a:t>
            </a:r>
            <a:r>
              <a:rPr lang="en-US" sz="900" kern="1200" dirty="0">
                <a:solidFill>
                  <a:schemeClr val="tx1"/>
                </a:solidFill>
                <a:effectLst/>
                <a:latin typeface="+mn-lt"/>
                <a:ea typeface="+mn-ea"/>
                <a:cs typeface="+mn-cs"/>
              </a:rPr>
              <a:t> Allows access to the current network setting of the device, i.e. identify whether the device is connected to Wi-Fi, 4G connection, and so on</a:t>
            </a:r>
          </a:p>
          <a:p>
            <a:pPr marL="171450" lvl="0" indent="-171450">
              <a:spcAft>
                <a:spcPts val="600"/>
              </a:spcAft>
              <a:buFont typeface="Arial" panose="020B0604020202020204" pitchFamily="34" charset="0"/>
              <a:buChar char="•"/>
            </a:pPr>
            <a:r>
              <a:rPr lang="en-US" sz="900" i="1" kern="1200" dirty="0">
                <a:solidFill>
                  <a:schemeClr val="tx1"/>
                </a:solidFill>
                <a:effectLst/>
                <a:latin typeface="+mn-lt"/>
                <a:ea typeface="+mn-ea"/>
                <a:cs typeface="+mn-cs"/>
              </a:rPr>
              <a:t>Cordova-plugin-device:</a:t>
            </a:r>
            <a:r>
              <a:rPr lang="en-US" sz="900" kern="1200" dirty="0">
                <a:solidFill>
                  <a:schemeClr val="tx1"/>
                </a:solidFill>
                <a:effectLst/>
                <a:latin typeface="+mn-lt"/>
                <a:ea typeface="+mn-ea"/>
                <a:cs typeface="+mn-cs"/>
              </a:rPr>
              <a:t> Gets information of the device’s metadata such as the platform (OS), device’s UUID, manufacturer, serial number, etc. </a:t>
            </a:r>
          </a:p>
          <a:p>
            <a:pPr marL="171450" lvl="0" indent="-171450">
              <a:spcAft>
                <a:spcPts val="600"/>
              </a:spcAft>
              <a:buFont typeface="Arial" panose="020B0604020202020204" pitchFamily="34" charset="0"/>
              <a:buChar char="•"/>
            </a:pPr>
            <a:r>
              <a:rPr lang="en-US" sz="900" i="1" kern="1200" dirty="0">
                <a:solidFill>
                  <a:schemeClr val="tx1"/>
                </a:solidFill>
                <a:effectLst/>
                <a:latin typeface="+mn-lt"/>
                <a:ea typeface="+mn-ea"/>
                <a:cs typeface="+mn-cs"/>
              </a:rPr>
              <a:t>Cordova-plugin-dialogs:</a:t>
            </a:r>
            <a:r>
              <a:rPr lang="en-US" sz="900" kern="1200" dirty="0">
                <a:solidFill>
                  <a:schemeClr val="tx1"/>
                </a:solidFill>
                <a:effectLst/>
                <a:latin typeface="+mn-lt"/>
                <a:ea typeface="+mn-ea"/>
                <a:cs typeface="+mn-cs"/>
              </a:rPr>
              <a:t> Creates custom alert messages dialog boxes. This was especially useful for iOS to edit the alert titles</a:t>
            </a:r>
          </a:p>
          <a:p>
            <a:pPr marL="171450" lvl="0" indent="-171450">
              <a:spcAft>
                <a:spcPts val="600"/>
              </a:spcAft>
              <a:buFont typeface="Arial" panose="020B0604020202020204" pitchFamily="34" charset="0"/>
              <a:buChar char="•"/>
            </a:pPr>
            <a:r>
              <a:rPr lang="en-US" sz="900" i="1" kern="1200" dirty="0">
                <a:solidFill>
                  <a:schemeClr val="tx1"/>
                </a:solidFill>
                <a:effectLst/>
                <a:latin typeface="+mn-lt"/>
                <a:ea typeface="+mn-ea"/>
                <a:cs typeface="+mn-cs"/>
              </a:rPr>
              <a:t>Cordova-sqlite-storage:</a:t>
            </a:r>
            <a:r>
              <a:rPr lang="en-US" sz="900" kern="1200" dirty="0">
                <a:solidFill>
                  <a:schemeClr val="tx1"/>
                </a:solidFill>
                <a:effectLst/>
                <a:latin typeface="+mn-lt"/>
                <a:ea typeface="+mn-ea"/>
                <a:cs typeface="+mn-cs"/>
              </a:rPr>
              <a:t> Provides access to a persistent data storage option, which can be accessed using SQL queries</a:t>
            </a:r>
          </a:p>
          <a:p>
            <a:pPr marL="171450" lvl="0" indent="-171450">
              <a:spcAft>
                <a:spcPts val="600"/>
              </a:spcAft>
              <a:buFont typeface="Arial" panose="020B0604020202020204" pitchFamily="34" charset="0"/>
              <a:buChar char="•"/>
            </a:pPr>
            <a:r>
              <a:rPr lang="en-US" sz="900" i="1" kern="1200" dirty="0">
                <a:solidFill>
                  <a:schemeClr val="tx1"/>
                </a:solidFill>
                <a:effectLst/>
                <a:latin typeface="+mn-lt"/>
                <a:ea typeface="+mn-ea"/>
                <a:cs typeface="+mn-cs"/>
              </a:rPr>
              <a:t>Phonegap-plugin-barcodescanner:</a:t>
            </a:r>
            <a:r>
              <a:rPr lang="en-US" sz="900" kern="1200" dirty="0">
                <a:solidFill>
                  <a:schemeClr val="tx1"/>
                </a:solidFill>
                <a:effectLst/>
                <a:latin typeface="+mn-lt"/>
                <a:ea typeface="+mn-ea"/>
                <a:cs typeface="+mn-cs"/>
              </a:rPr>
              <a:t> QR code scanners were included in the initial design and development stages of the application</a:t>
            </a:r>
          </a:p>
        </p:txBody>
      </p:sp>
      <p:sp>
        <p:nvSpPr>
          <p:cNvPr id="4" name="Slide Number Placeholder 3"/>
          <p:cNvSpPr>
            <a:spLocks noGrp="1"/>
          </p:cNvSpPr>
          <p:nvPr>
            <p:ph type="sldNum" sz="quarter" idx="10"/>
          </p:nvPr>
        </p:nvSpPr>
        <p:spPr/>
        <p:txBody>
          <a:bodyPr/>
          <a:lstStyle/>
          <a:p>
            <a:fld id="{77C4C6CA-741E-9C43-9B94-68427637DA4A}" type="slidenum">
              <a:rPr lang="en-US" smtClean="0"/>
              <a:t>13</a:t>
            </a:fld>
            <a:endParaRPr lang="en-US" dirty="0"/>
          </a:p>
        </p:txBody>
      </p:sp>
    </p:spTree>
    <p:extLst>
      <p:ext uri="{BB962C8B-B14F-4D97-AF65-F5344CB8AC3E}">
        <p14:creationId xmlns:p14="http://schemas.microsoft.com/office/powerpoint/2010/main" val="2309149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There are 3 main modules in the mobile application: </a:t>
            </a:r>
          </a:p>
          <a:p>
            <a:pPr marL="171450" indent="-171450">
              <a:buFont typeface="Arial" panose="020B0604020202020204" pitchFamily="34" charset="0"/>
              <a:buChar char="•"/>
            </a:pPr>
            <a:r>
              <a:rPr lang="en-US" sz="900" dirty="0"/>
              <a:t>survey, </a:t>
            </a:r>
          </a:p>
          <a:p>
            <a:pPr marL="171450" indent="-171450">
              <a:buFont typeface="Arial" panose="020B0604020202020204" pitchFamily="34" charset="0"/>
              <a:buChar char="•"/>
            </a:pPr>
            <a:r>
              <a:rPr lang="en-US" sz="900" dirty="0"/>
              <a:t>data collection and </a:t>
            </a:r>
          </a:p>
          <a:p>
            <a:pPr marL="171450" indent="-171450">
              <a:buFont typeface="Arial" panose="020B0604020202020204" pitchFamily="34" charset="0"/>
              <a:buChar char="•"/>
            </a:pPr>
            <a:r>
              <a:rPr lang="en-US" sz="900" dirty="0"/>
              <a:t>networking. </a:t>
            </a:r>
          </a:p>
          <a:p>
            <a:pPr marL="0" indent="0">
              <a:buFont typeface="Arial" panose="020B0604020202020204" pitchFamily="34" charset="0"/>
              <a:buNone/>
            </a:pPr>
            <a:endParaRPr lang="en-US" sz="900" dirty="0"/>
          </a:p>
          <a:p>
            <a:pPr marL="0" indent="0">
              <a:buFont typeface="Arial" panose="020B0604020202020204" pitchFamily="34" charset="0"/>
              <a:buNone/>
            </a:pPr>
            <a:r>
              <a:rPr lang="en-US" sz="900" dirty="0"/>
              <a:t>These modules interact with one another to create a user-friendly interface to collect data easily, and be able to conveniently upload and download data to and from the remote database. These modules also use the cordova APIs to access native device functions</a:t>
            </a:r>
          </a:p>
        </p:txBody>
      </p:sp>
      <p:sp>
        <p:nvSpPr>
          <p:cNvPr id="4" name="Slide Number Placeholder 3"/>
          <p:cNvSpPr>
            <a:spLocks noGrp="1"/>
          </p:cNvSpPr>
          <p:nvPr>
            <p:ph type="sldNum" sz="quarter" idx="10"/>
          </p:nvPr>
        </p:nvSpPr>
        <p:spPr/>
        <p:txBody>
          <a:bodyPr/>
          <a:lstStyle/>
          <a:p>
            <a:fld id="{77C4C6CA-741E-9C43-9B94-68427637DA4A}" type="slidenum">
              <a:rPr lang="en-US" smtClean="0"/>
              <a:t>14</a:t>
            </a:fld>
            <a:endParaRPr lang="en-US"/>
          </a:p>
        </p:txBody>
      </p:sp>
    </p:spTree>
    <p:extLst>
      <p:ext uri="{BB962C8B-B14F-4D97-AF65-F5344CB8AC3E}">
        <p14:creationId xmlns:p14="http://schemas.microsoft.com/office/powerpoint/2010/main" val="3820334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All the </a:t>
            </a:r>
            <a:r>
              <a:rPr lang="en-US" sz="900" b="1" dirty="0"/>
              <a:t>SURVEY LOGIC</a:t>
            </a:r>
            <a:r>
              <a:rPr lang="en-US" sz="900" dirty="0"/>
              <a:t> is handled by the survey module. Contains all the questions and layout flows.</a:t>
            </a:r>
          </a:p>
          <a:p>
            <a:endParaRPr lang="en-US" sz="900" dirty="0"/>
          </a:p>
          <a:p>
            <a:r>
              <a:rPr lang="en-US" sz="900" dirty="0"/>
              <a:t>Talk about the process</a:t>
            </a:r>
          </a:p>
          <a:p>
            <a:endParaRPr lang="en-US" sz="900" dirty="0"/>
          </a:p>
          <a:p>
            <a:r>
              <a:rPr lang="en-US" sz="900" dirty="0"/>
              <a:t>Cordova API are used to take images and in some instances for validating data</a:t>
            </a:r>
          </a:p>
          <a:p>
            <a:endParaRPr lang="en-US" sz="900" dirty="0"/>
          </a:p>
          <a:p>
            <a:r>
              <a:rPr lang="en-US" sz="900" dirty="0"/>
              <a:t>The data collection process also involves these 5 steps, with 3 of these steps being cyclical</a:t>
            </a:r>
          </a:p>
        </p:txBody>
      </p:sp>
      <p:sp>
        <p:nvSpPr>
          <p:cNvPr id="4" name="Slide Number Placeholder 3"/>
          <p:cNvSpPr>
            <a:spLocks noGrp="1"/>
          </p:cNvSpPr>
          <p:nvPr>
            <p:ph type="sldNum" sz="quarter" idx="10"/>
          </p:nvPr>
        </p:nvSpPr>
        <p:spPr/>
        <p:txBody>
          <a:bodyPr/>
          <a:lstStyle/>
          <a:p>
            <a:fld id="{77C4C6CA-741E-9C43-9B94-68427637DA4A}" type="slidenum">
              <a:rPr lang="en-US" smtClean="0"/>
              <a:t>15</a:t>
            </a:fld>
            <a:endParaRPr lang="en-US"/>
          </a:p>
        </p:txBody>
      </p:sp>
    </p:spTree>
    <p:extLst>
      <p:ext uri="{BB962C8B-B14F-4D97-AF65-F5344CB8AC3E}">
        <p14:creationId xmlns:p14="http://schemas.microsoft.com/office/powerpoint/2010/main" val="2652646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This module handles all the data collected using the survey module. There are two main aspects in this module.</a:t>
            </a:r>
          </a:p>
          <a:p>
            <a:endParaRPr lang="en-US" sz="900" dirty="0"/>
          </a:p>
          <a:p>
            <a:pPr marL="228600" indent="-228600">
              <a:buFont typeface="+mj-lt"/>
              <a:buAutoNum type="arabicPeriod"/>
            </a:pPr>
            <a:r>
              <a:rPr lang="en-US" sz="900" dirty="0"/>
              <a:t>HTML5 </a:t>
            </a:r>
          </a:p>
          <a:p>
            <a:pPr marL="457200" lvl="1" indent="-228600">
              <a:buFont typeface="Arial" panose="020B0604020202020204" pitchFamily="34" charset="0"/>
              <a:buChar char="•"/>
            </a:pPr>
            <a:r>
              <a:rPr lang="en-US" sz="900" dirty="0"/>
              <a:t>Store data when transitioning between views, which is then parsed and stored into SQLite when parties and surveys are completed. </a:t>
            </a:r>
          </a:p>
          <a:p>
            <a:pPr marL="457200" lvl="1" indent="-228600">
              <a:buFont typeface="Arial" panose="020B0604020202020204" pitchFamily="34" charset="0"/>
              <a:buChar char="•"/>
            </a:pPr>
            <a:r>
              <a:rPr lang="en-US" sz="900" b="1" dirty="0"/>
              <a:t>Faster than accessing from a database, which is useful when transitioning between views</a:t>
            </a:r>
          </a:p>
          <a:p>
            <a:pPr marL="457200" lvl="1" indent="-228600">
              <a:buFont typeface="Arial" panose="020B0604020202020204" pitchFamily="34" charset="0"/>
              <a:buChar char="•"/>
            </a:pPr>
            <a:r>
              <a:rPr lang="en-US" sz="900" dirty="0"/>
              <a:t>Also stores data in case of app closure</a:t>
            </a:r>
          </a:p>
          <a:p>
            <a:pPr marL="228600" lvl="0" indent="-228600">
              <a:buFont typeface="+mj-lt"/>
              <a:buAutoNum type="arabicPeriod"/>
            </a:pPr>
            <a:r>
              <a:rPr lang="en-US" sz="900" dirty="0"/>
              <a:t>SQLite</a:t>
            </a:r>
          </a:p>
          <a:p>
            <a:pPr marL="457200" lvl="1" indent="-228600">
              <a:buFont typeface="Arial" panose="020B0604020202020204" pitchFamily="34" charset="0"/>
              <a:buChar char="•"/>
            </a:pPr>
            <a:r>
              <a:rPr lang="en-US" sz="900" b="1" dirty="0"/>
              <a:t>Cordova Plugin</a:t>
            </a:r>
          </a:p>
          <a:p>
            <a:pPr marL="457200" lvl="1" indent="-228600">
              <a:buFont typeface="Arial" panose="020B0604020202020204" pitchFamily="34" charset="0"/>
              <a:buChar char="•"/>
            </a:pPr>
            <a:r>
              <a:rPr lang="en-US" sz="900" dirty="0"/>
              <a:t>Able to do all the CRUD operations</a:t>
            </a:r>
          </a:p>
        </p:txBody>
      </p:sp>
      <p:sp>
        <p:nvSpPr>
          <p:cNvPr id="4" name="Slide Number Placeholder 3"/>
          <p:cNvSpPr>
            <a:spLocks noGrp="1"/>
          </p:cNvSpPr>
          <p:nvPr>
            <p:ph type="sldNum" sz="quarter" idx="10"/>
          </p:nvPr>
        </p:nvSpPr>
        <p:spPr/>
        <p:txBody>
          <a:bodyPr/>
          <a:lstStyle/>
          <a:p>
            <a:fld id="{77C4C6CA-741E-9C43-9B94-68427637DA4A}" type="slidenum">
              <a:rPr lang="en-US" smtClean="0"/>
              <a:t>16</a:t>
            </a:fld>
            <a:endParaRPr lang="en-US"/>
          </a:p>
        </p:txBody>
      </p:sp>
    </p:spTree>
    <p:extLst>
      <p:ext uri="{BB962C8B-B14F-4D97-AF65-F5344CB8AC3E}">
        <p14:creationId xmlns:p14="http://schemas.microsoft.com/office/powerpoint/2010/main" val="4202112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This module handles all the data transfer between the device and the remote server</a:t>
            </a:r>
          </a:p>
          <a:p>
            <a:endParaRPr lang="en-US" sz="900" dirty="0"/>
          </a:p>
          <a:p>
            <a:r>
              <a:rPr lang="en-US" sz="900" dirty="0"/>
              <a:t>The remote server uses PHP files to send data to the device, and parse data received from the device</a:t>
            </a:r>
          </a:p>
          <a:p>
            <a:endParaRPr lang="en-US" sz="900" dirty="0"/>
          </a:p>
          <a:p>
            <a:r>
              <a:rPr lang="en-US" sz="900" dirty="0"/>
              <a:t>The application makes use of JSON arrays because:</a:t>
            </a:r>
          </a:p>
          <a:p>
            <a:pPr marL="171450" indent="-171450">
              <a:buFont typeface="Arial" panose="020B0604020202020204" pitchFamily="34" charset="0"/>
              <a:buChar char="•"/>
            </a:pPr>
            <a:r>
              <a:rPr lang="en-US" sz="900" dirty="0"/>
              <a:t>They are easy to traverse and manipulate data, </a:t>
            </a:r>
          </a:p>
          <a:p>
            <a:pPr marL="171450" indent="-171450">
              <a:buFont typeface="Arial" panose="020B0604020202020204" pitchFamily="34" charset="0"/>
              <a:buChar char="•"/>
            </a:pPr>
            <a:r>
              <a:rPr lang="en-US" sz="900" dirty="0"/>
              <a:t>and are also the standard when it comes to sending data via jquery ajax</a:t>
            </a:r>
          </a:p>
          <a:p>
            <a:endParaRPr lang="en-US" sz="900" dirty="0"/>
          </a:p>
          <a:p>
            <a:r>
              <a:rPr lang="en-US" sz="900" dirty="0"/>
              <a:t>The application makes sure WiFi or 4G is available before sending data. Only WiFi for image data</a:t>
            </a:r>
          </a:p>
        </p:txBody>
      </p:sp>
      <p:sp>
        <p:nvSpPr>
          <p:cNvPr id="4" name="Slide Number Placeholder 3"/>
          <p:cNvSpPr>
            <a:spLocks noGrp="1"/>
          </p:cNvSpPr>
          <p:nvPr>
            <p:ph type="sldNum" sz="quarter" idx="10"/>
          </p:nvPr>
        </p:nvSpPr>
        <p:spPr/>
        <p:txBody>
          <a:bodyPr/>
          <a:lstStyle/>
          <a:p>
            <a:fld id="{77C4C6CA-741E-9C43-9B94-68427637DA4A}" type="slidenum">
              <a:rPr lang="en-US" smtClean="0"/>
              <a:t>17</a:t>
            </a:fld>
            <a:endParaRPr lang="en-US"/>
          </a:p>
        </p:txBody>
      </p:sp>
    </p:spTree>
    <p:extLst>
      <p:ext uri="{BB962C8B-B14F-4D97-AF65-F5344CB8AC3E}">
        <p14:creationId xmlns:p14="http://schemas.microsoft.com/office/powerpoint/2010/main" val="2867681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baseline="0" dirty="0"/>
              <a:t>The Creel Survey web dashboard provides an organized interface with modularized processes and responsive interfaces for MDC staff to verify survey data in real-time</a:t>
            </a:r>
          </a:p>
          <a:p>
            <a:pPr marL="0" indent="0">
              <a:buFont typeface="Arial" panose="020B0604020202020204" pitchFamily="34" charset="0"/>
              <a:buNone/>
            </a:pPr>
            <a:endParaRPr lang="en-US" sz="900" baseline="0" dirty="0"/>
          </a:p>
          <a:p>
            <a:pPr marL="0" indent="0">
              <a:buFont typeface="Arial" panose="020B0604020202020204" pitchFamily="34" charset="0"/>
              <a:buNone/>
            </a:pPr>
            <a:r>
              <a:rPr lang="en-US" sz="900" baseline="0" dirty="0"/>
              <a:t>This was developed using the LAMP stack (Linux, Apache, MySQL and PHP), and hosted on EC2 instance for ease of accessibility, scalability (if necessary) and convenience</a:t>
            </a:r>
          </a:p>
          <a:p>
            <a:pPr marL="171450" indent="-171450">
              <a:buFont typeface="Arial" panose="020B0604020202020204" pitchFamily="34" charset="0"/>
              <a:buChar char="•"/>
            </a:pPr>
            <a:r>
              <a:rPr lang="en-US" sz="900" baseline="0" dirty="0"/>
              <a:t>PHP over 82% of programmers use it for web apps</a:t>
            </a:r>
          </a:p>
          <a:p>
            <a:pPr marL="171450" indent="-171450">
              <a:buFont typeface="Arial" panose="020B0604020202020204" pitchFamily="34" charset="0"/>
              <a:buChar char="•"/>
            </a:pPr>
            <a:r>
              <a:rPr lang="en-US" sz="900" dirty="0"/>
              <a:t>Open-source and FREE</a:t>
            </a:r>
          </a:p>
          <a:p>
            <a:pPr marL="171450" indent="-171450">
              <a:buFont typeface="Arial" panose="020B0604020202020204" pitchFamily="34" charset="0"/>
              <a:buChar char="•"/>
            </a:pPr>
            <a:r>
              <a:rPr lang="en-US" sz="900" dirty="0"/>
              <a:t>MySQL provides RDBMS features making CRUD operations easy</a:t>
            </a:r>
          </a:p>
          <a:p>
            <a:pPr marL="171450" indent="-171450">
              <a:buFont typeface="Arial" panose="020B0604020202020204" pitchFamily="34" charset="0"/>
              <a:buChar char="•"/>
            </a:pPr>
            <a:r>
              <a:rPr lang="en-US" sz="900" dirty="0"/>
              <a:t>PHP, the most popular server-side scripting language, provides OOP approach to development and integrates easily with MySQL</a:t>
            </a:r>
          </a:p>
          <a:p>
            <a:pPr marL="171450" indent="-171450">
              <a:buFont typeface="Arial" panose="020B0604020202020204" pitchFamily="34" charset="0"/>
              <a:buChar char="•"/>
            </a:pPr>
            <a:r>
              <a:rPr lang="en-US" sz="900" dirty="0"/>
              <a:t>Cloud provides scalable, reliable and secure hosting platform</a:t>
            </a:r>
          </a:p>
          <a:p>
            <a:pPr marL="457200" lvl="1" indent="-171450">
              <a:buFont typeface="Courier New" panose="02070309020205020404" pitchFamily="49" charset="0"/>
              <a:buChar char="o"/>
            </a:pPr>
            <a:r>
              <a:rPr lang="en-US" sz="900" dirty="0"/>
              <a:t>One of the most popular: AWS EC2, provides a suitable platform for development, especially for Mizzou students</a:t>
            </a:r>
          </a:p>
        </p:txBody>
      </p:sp>
      <p:sp>
        <p:nvSpPr>
          <p:cNvPr id="4" name="Slide Number Placeholder 3"/>
          <p:cNvSpPr>
            <a:spLocks noGrp="1"/>
          </p:cNvSpPr>
          <p:nvPr>
            <p:ph type="sldNum" sz="quarter" idx="10"/>
          </p:nvPr>
        </p:nvSpPr>
        <p:spPr/>
        <p:txBody>
          <a:bodyPr/>
          <a:lstStyle/>
          <a:p>
            <a:fld id="{77C4C6CA-741E-9C43-9B94-68427637DA4A}" type="slidenum">
              <a:rPr lang="en-US" smtClean="0"/>
              <a:t>18</a:t>
            </a:fld>
            <a:endParaRPr lang="en-US"/>
          </a:p>
        </p:txBody>
      </p:sp>
    </p:spTree>
    <p:extLst>
      <p:ext uri="{BB962C8B-B14F-4D97-AF65-F5344CB8AC3E}">
        <p14:creationId xmlns:p14="http://schemas.microsoft.com/office/powerpoint/2010/main" val="1237118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Before developing the application, a manageable and organized structure for programming was necessary. </a:t>
            </a:r>
          </a:p>
          <a:p>
            <a:endParaRPr lang="en-US" sz="900" dirty="0"/>
          </a:p>
          <a:p>
            <a:r>
              <a:rPr lang="en-US" sz="900" dirty="0"/>
              <a:t>This framework enables quick development, with modularized codes and implements code reusability. Redundant HTML and database queries are separated into individual files and called whenever necessary</a:t>
            </a:r>
          </a:p>
          <a:p>
            <a:endParaRPr lang="en-US" sz="900" dirty="0"/>
          </a:p>
          <a:p>
            <a:r>
              <a:rPr lang="en-US" sz="900" dirty="0"/>
              <a:t>Whenever communication between the front-end and back-end is required without having to reload the entire page, the ajax-handlers are used. This makes the process quicker and less memory intensive</a:t>
            </a:r>
          </a:p>
        </p:txBody>
      </p:sp>
      <p:sp>
        <p:nvSpPr>
          <p:cNvPr id="4" name="Slide Number Placeholder 3"/>
          <p:cNvSpPr>
            <a:spLocks noGrp="1"/>
          </p:cNvSpPr>
          <p:nvPr>
            <p:ph type="sldNum" sz="quarter" idx="10"/>
          </p:nvPr>
        </p:nvSpPr>
        <p:spPr/>
        <p:txBody>
          <a:bodyPr/>
          <a:lstStyle/>
          <a:p>
            <a:fld id="{77C4C6CA-741E-9C43-9B94-68427637DA4A}" type="slidenum">
              <a:rPr lang="en-US" smtClean="0"/>
              <a:t>19</a:t>
            </a:fld>
            <a:endParaRPr lang="en-US"/>
          </a:p>
        </p:txBody>
      </p:sp>
    </p:spTree>
    <p:extLst>
      <p:ext uri="{BB962C8B-B14F-4D97-AF65-F5344CB8AC3E}">
        <p14:creationId xmlns:p14="http://schemas.microsoft.com/office/powerpoint/2010/main" val="70679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Calibri (Body)"/>
              </a:rPr>
              <a:t>In this presentation, I will be going through the following topics.</a:t>
            </a:r>
          </a:p>
          <a:p>
            <a:endParaRPr lang="en-US" sz="900" dirty="0">
              <a:latin typeface="Calibri (Body)"/>
            </a:endParaRPr>
          </a:p>
          <a:p>
            <a:r>
              <a:rPr lang="en-US" sz="900" dirty="0">
                <a:latin typeface="Calibri (Body)"/>
              </a:rPr>
              <a:t>Firstly, I will introduce what the project involves, the problem with the current process and the proposed solution</a:t>
            </a:r>
          </a:p>
          <a:p>
            <a:endParaRPr lang="en-US" sz="900" dirty="0">
              <a:latin typeface="Calibri (Body)"/>
            </a:endParaRPr>
          </a:p>
          <a:p>
            <a:r>
              <a:rPr lang="en-US" sz="900" dirty="0">
                <a:latin typeface="Calibri (Body)"/>
              </a:rPr>
              <a:t>Secondly, I’ll talk about some applications, which were used as inspiration for this project</a:t>
            </a:r>
          </a:p>
          <a:p>
            <a:endParaRPr lang="en-US" sz="900" dirty="0">
              <a:latin typeface="Calibri (Body)"/>
            </a:endParaRPr>
          </a:p>
          <a:p>
            <a:r>
              <a:rPr lang="en-US" sz="900" dirty="0">
                <a:latin typeface="Calibri (Body)"/>
              </a:rPr>
              <a:t>I will then go through the design and implementation of the mobile app followed by the web application</a:t>
            </a:r>
          </a:p>
          <a:p>
            <a:endParaRPr lang="en-US" sz="900" dirty="0">
              <a:latin typeface="Calibri (Body)"/>
            </a:endParaRPr>
          </a:p>
          <a:p>
            <a:r>
              <a:rPr lang="en-US" sz="900" dirty="0">
                <a:latin typeface="Calibri (Body)"/>
              </a:rPr>
              <a:t>Finally, I will conclude the presentation and talk about some potential future works for this project</a:t>
            </a:r>
          </a:p>
        </p:txBody>
      </p:sp>
      <p:sp>
        <p:nvSpPr>
          <p:cNvPr id="4" name="Slide Number Placeholder 3"/>
          <p:cNvSpPr>
            <a:spLocks noGrp="1"/>
          </p:cNvSpPr>
          <p:nvPr>
            <p:ph type="sldNum" sz="quarter" idx="10"/>
          </p:nvPr>
        </p:nvSpPr>
        <p:spPr/>
        <p:txBody>
          <a:bodyPr/>
          <a:lstStyle/>
          <a:p>
            <a:fld id="{77C4C6CA-741E-9C43-9B94-68427637DA4A}" type="slidenum">
              <a:rPr lang="en-US" smtClean="0"/>
              <a:t>2</a:t>
            </a:fld>
            <a:endParaRPr lang="en-US" dirty="0"/>
          </a:p>
        </p:txBody>
      </p:sp>
    </p:spTree>
    <p:extLst>
      <p:ext uri="{BB962C8B-B14F-4D97-AF65-F5344CB8AC3E}">
        <p14:creationId xmlns:p14="http://schemas.microsoft.com/office/powerpoint/2010/main" val="1458519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There are 4 main modules in the web dashboard, with some assisting utilities. </a:t>
            </a:r>
          </a:p>
          <a:p>
            <a:endParaRPr lang="en-US" sz="900" dirty="0"/>
          </a:p>
          <a:p>
            <a:r>
              <a:rPr lang="en-US" sz="900" dirty="0"/>
              <a:t>The web modules communicate with the database using utilities such as the ajax-handlers, and MySQL APIs. We will go over these modules in the next slides.</a:t>
            </a:r>
          </a:p>
          <a:p>
            <a:endParaRPr lang="en-US" sz="900" dirty="0"/>
          </a:p>
          <a:p>
            <a:pPr marL="171450" indent="-171450">
              <a:buFont typeface="Arial" panose="020B0604020202020204" pitchFamily="34" charset="0"/>
              <a:buChar char="•"/>
            </a:pPr>
            <a:r>
              <a:rPr lang="en-US" sz="900" dirty="0"/>
              <a:t>Account management: that manages registration and login; implemented salted-hashed passwords to add security to login</a:t>
            </a:r>
          </a:p>
          <a:p>
            <a:pPr marL="171450" indent="-171450">
              <a:buFont typeface="Arial" panose="020B0604020202020204" pitchFamily="34" charset="0"/>
              <a:buChar char="•"/>
            </a:pPr>
            <a:r>
              <a:rPr lang="en-US" sz="900" dirty="0"/>
              <a:t>Project and User management: add and update projects and users. Users when registering are unauthorized and user management assigns them user roles and projects to work on. </a:t>
            </a:r>
          </a:p>
          <a:p>
            <a:pPr marL="171450" indent="-171450">
              <a:buFont typeface="Arial" panose="020B0604020202020204" pitchFamily="34" charset="0"/>
              <a:buChar char="•"/>
            </a:pPr>
            <a:r>
              <a:rPr lang="en-US" sz="900" dirty="0"/>
              <a:t>Data verification is primary goal: go from a top-down approach to look at data, but verification is then done bottom-up. </a:t>
            </a:r>
          </a:p>
          <a:p>
            <a:pPr marL="171450" indent="-171450">
              <a:buFont typeface="Arial" panose="020B0604020202020204" pitchFamily="34" charset="0"/>
              <a:buChar char="•"/>
            </a:pPr>
            <a:r>
              <a:rPr lang="en-US" sz="900" dirty="0"/>
              <a:t>Utilities:</a:t>
            </a:r>
          </a:p>
          <a:p>
            <a:pPr marL="628650" lvl="1" indent="-171450">
              <a:buFont typeface="Arial" panose="020B0604020202020204" pitchFamily="34" charset="0"/>
              <a:buChar char="•"/>
            </a:pPr>
            <a:r>
              <a:rPr lang="en-US" sz="900" dirty="0"/>
              <a:t>File management: download-upload CSV files</a:t>
            </a:r>
          </a:p>
          <a:p>
            <a:pPr marL="628650" lvl="1" indent="-171450">
              <a:buFont typeface="Arial" panose="020B0604020202020204" pitchFamily="34" charset="0"/>
              <a:buChar char="•"/>
            </a:pPr>
            <a:r>
              <a:rPr lang="en-US" sz="900" dirty="0"/>
              <a:t>Random number: function to create a random globally unique ID</a:t>
            </a:r>
          </a:p>
          <a:p>
            <a:pPr marL="628650" lvl="1" indent="-171450">
              <a:buFont typeface="Arial" panose="020B0604020202020204" pitchFamily="34" charset="0"/>
              <a:buChar char="•"/>
            </a:pPr>
            <a:r>
              <a:rPr lang="en-US" sz="900" dirty="0"/>
              <a:t>Ajax-handlers: as mentioned before to help in front-end and back-end communication </a:t>
            </a:r>
          </a:p>
          <a:p>
            <a:pPr marL="628650" lvl="1" indent="-171450">
              <a:buFont typeface="Arial" panose="020B0604020202020204" pitchFamily="34" charset="0"/>
              <a:buChar char="•"/>
            </a:pPr>
            <a:r>
              <a:rPr lang="en-US" sz="900" dirty="0"/>
              <a:t>PDO API: MySQL API for PHP to assist in executing CRUD operations in an OOP manner</a:t>
            </a:r>
          </a:p>
        </p:txBody>
      </p:sp>
      <p:sp>
        <p:nvSpPr>
          <p:cNvPr id="4" name="Slide Number Placeholder 3"/>
          <p:cNvSpPr>
            <a:spLocks noGrp="1"/>
          </p:cNvSpPr>
          <p:nvPr>
            <p:ph type="sldNum" sz="quarter" idx="10"/>
          </p:nvPr>
        </p:nvSpPr>
        <p:spPr/>
        <p:txBody>
          <a:bodyPr/>
          <a:lstStyle/>
          <a:p>
            <a:fld id="{77C4C6CA-741E-9C43-9B94-68427637DA4A}" type="slidenum">
              <a:rPr lang="en-US" smtClean="0"/>
              <a:t>20</a:t>
            </a:fld>
            <a:endParaRPr lang="en-US"/>
          </a:p>
        </p:txBody>
      </p:sp>
    </p:spTree>
    <p:extLst>
      <p:ext uri="{BB962C8B-B14F-4D97-AF65-F5344CB8AC3E}">
        <p14:creationId xmlns:p14="http://schemas.microsoft.com/office/powerpoint/2010/main" val="3601937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The most important module, rather the module, which was the driving force behind developing this web interface is the verification module. </a:t>
            </a:r>
          </a:p>
          <a:p>
            <a:endParaRPr lang="en-US" sz="900" dirty="0"/>
          </a:p>
          <a:p>
            <a:r>
              <a:rPr lang="en-US" sz="900" dirty="0"/>
              <a:t>This module simplifies the verification process for the MDC staff by providing a structured, hierarchical view of the data. Users are able to navigate through the data in a top-down approach, while being able to verify it in a bottom-up approach.</a:t>
            </a:r>
          </a:p>
          <a:p>
            <a:endParaRPr lang="en-US" sz="900" dirty="0"/>
          </a:p>
          <a:p>
            <a:r>
              <a:rPr lang="en-US" sz="900" dirty="0"/>
              <a:t>The angler verification process involves: </a:t>
            </a:r>
          </a:p>
          <a:p>
            <a:pPr marL="228600" indent="-228600">
              <a:buFont typeface="+mj-lt"/>
              <a:buAutoNum type="arabicPeriod"/>
            </a:pPr>
            <a:r>
              <a:rPr lang="en-US" sz="900" dirty="0"/>
              <a:t>checking whether all </a:t>
            </a:r>
            <a:r>
              <a:rPr lang="en-US" sz="900" b="1" dirty="0"/>
              <a:t>NECESSARY </a:t>
            </a:r>
            <a:r>
              <a:rPr lang="en-US" sz="900" dirty="0"/>
              <a:t>data has been entered in the survey</a:t>
            </a:r>
          </a:p>
          <a:p>
            <a:pPr marL="228600" indent="-228600">
              <a:buFont typeface="+mj-lt"/>
              <a:buAutoNum type="arabicPeriod"/>
            </a:pPr>
            <a:r>
              <a:rPr lang="en-US" sz="900" dirty="0"/>
              <a:t>Checking whether the fish caught data has valid and legitimate data</a:t>
            </a:r>
          </a:p>
          <a:p>
            <a:pPr marL="228600" indent="-228600">
              <a:buFont typeface="+mj-lt"/>
              <a:buAutoNum type="arabicPeriod"/>
            </a:pPr>
            <a:r>
              <a:rPr lang="en-US" sz="900" dirty="0"/>
              <a:t>Update any incorrect data in the survey</a:t>
            </a:r>
          </a:p>
          <a:p>
            <a:pPr marL="0" indent="0">
              <a:buFont typeface="+mj-lt"/>
              <a:buNone/>
            </a:pPr>
            <a:endParaRPr lang="en-US" sz="900" dirty="0"/>
          </a:p>
          <a:p>
            <a:pPr marL="0" indent="0">
              <a:buFont typeface="+mj-lt"/>
              <a:buNone/>
            </a:pPr>
            <a:r>
              <a:rPr lang="en-US" sz="900" dirty="0"/>
              <a:t>Once all the anglers in a party are verified, the party can then be verified as well. The survey and projects are verified automatically by </a:t>
            </a:r>
            <a:r>
              <a:rPr lang="en-US" sz="900" i="1" dirty="0"/>
              <a:t>bubbling up</a:t>
            </a:r>
            <a:r>
              <a:rPr lang="en-US" sz="900" i="0" dirty="0"/>
              <a:t>, i.e. reverse cascading</a:t>
            </a:r>
            <a:endParaRPr lang="en-US" sz="900" dirty="0"/>
          </a:p>
        </p:txBody>
      </p:sp>
      <p:sp>
        <p:nvSpPr>
          <p:cNvPr id="4" name="Slide Number Placeholder 3"/>
          <p:cNvSpPr>
            <a:spLocks noGrp="1"/>
          </p:cNvSpPr>
          <p:nvPr>
            <p:ph type="sldNum" sz="quarter" idx="10"/>
          </p:nvPr>
        </p:nvSpPr>
        <p:spPr/>
        <p:txBody>
          <a:bodyPr/>
          <a:lstStyle/>
          <a:p>
            <a:fld id="{77C4C6CA-741E-9C43-9B94-68427637DA4A}" type="slidenum">
              <a:rPr lang="en-US" smtClean="0"/>
              <a:t>21</a:t>
            </a:fld>
            <a:endParaRPr lang="en-US"/>
          </a:p>
        </p:txBody>
      </p:sp>
    </p:spTree>
    <p:extLst>
      <p:ext uri="{BB962C8B-B14F-4D97-AF65-F5344CB8AC3E}">
        <p14:creationId xmlns:p14="http://schemas.microsoft.com/office/powerpoint/2010/main" val="2170589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The first web module is the account management module, which is responsible for registration and login process. When a new user account is registered, their data is sent from this module to the database. The user’s password is secured using a salted-hashed password encryption.</a:t>
            </a:r>
          </a:p>
          <a:p>
            <a:endParaRPr lang="en-US" sz="900" dirty="0"/>
          </a:p>
          <a:p>
            <a:r>
              <a:rPr lang="en-US" sz="900" dirty="0"/>
              <a:t>Login is restricted for any unauthorized user, and users can be given access for login using the user management module. This module is accessible only by administrators. When an administrator authorizes a user, they also assign the user a “role” and assign projects to those users depending on the role.</a:t>
            </a:r>
          </a:p>
          <a:p>
            <a:endParaRPr lang="en-US" sz="900" dirty="0"/>
          </a:p>
          <a:p>
            <a:r>
              <a:rPr lang="en-US" sz="900" dirty="0"/>
              <a:t>Finally, the project management module in the application manages the various projects associated with the creel surveys. When a new project is to be added, or an existing one is to be updated, the users can do it through this interface.</a:t>
            </a:r>
          </a:p>
        </p:txBody>
      </p:sp>
      <p:sp>
        <p:nvSpPr>
          <p:cNvPr id="4" name="Slide Number Placeholder 3"/>
          <p:cNvSpPr>
            <a:spLocks noGrp="1"/>
          </p:cNvSpPr>
          <p:nvPr>
            <p:ph type="sldNum" sz="quarter" idx="10"/>
          </p:nvPr>
        </p:nvSpPr>
        <p:spPr/>
        <p:txBody>
          <a:bodyPr/>
          <a:lstStyle/>
          <a:p>
            <a:fld id="{77C4C6CA-741E-9C43-9B94-68427637DA4A}" type="slidenum">
              <a:rPr lang="en-US" smtClean="0"/>
              <a:t>22</a:t>
            </a:fld>
            <a:endParaRPr lang="en-US"/>
          </a:p>
        </p:txBody>
      </p:sp>
    </p:spTree>
    <p:extLst>
      <p:ext uri="{BB962C8B-B14F-4D97-AF65-F5344CB8AC3E}">
        <p14:creationId xmlns:p14="http://schemas.microsoft.com/office/powerpoint/2010/main" val="2061699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File management: only admin users</a:t>
            </a:r>
          </a:p>
          <a:p>
            <a:pPr marL="171450" indent="-171450">
              <a:buFont typeface="Arial" panose="020B0604020202020204" pitchFamily="34" charset="0"/>
              <a:buChar char="•"/>
            </a:pPr>
            <a:r>
              <a:rPr lang="en-US" sz="900" dirty="0"/>
              <a:t>Upload CSV: add new data (survey schedules, counttimes, etc.) to database using CSV files; validated using PHP and inserted. </a:t>
            </a:r>
          </a:p>
          <a:p>
            <a:pPr marL="171450" indent="-171450">
              <a:buFont typeface="Arial" panose="020B0604020202020204" pitchFamily="34" charset="0"/>
              <a:buChar char="•"/>
            </a:pPr>
            <a:r>
              <a:rPr lang="en-US" sz="900" dirty="0"/>
              <a:t>Download CSV: download individual tables or all in one big table as CSV file. Queries return JSON arrays and JSON converted to CSV file using JS library</a:t>
            </a:r>
          </a:p>
          <a:p>
            <a:pPr marL="171450" indent="-171450">
              <a:buFont typeface="Arial" panose="020B0604020202020204" pitchFamily="34" charset="0"/>
              <a:buChar char="•"/>
            </a:pPr>
            <a:r>
              <a:rPr lang="en-US" sz="900" dirty="0"/>
              <a:t>PDO helps create classes for each db table and each crud operation is created as a function/method in the class. Class objects are created whenever necessary and used for calling the functions. More manageable and structured.</a:t>
            </a:r>
          </a:p>
        </p:txBody>
      </p:sp>
      <p:sp>
        <p:nvSpPr>
          <p:cNvPr id="4" name="Slide Number Placeholder 3"/>
          <p:cNvSpPr>
            <a:spLocks noGrp="1"/>
          </p:cNvSpPr>
          <p:nvPr>
            <p:ph type="sldNum" sz="quarter" idx="10"/>
          </p:nvPr>
        </p:nvSpPr>
        <p:spPr/>
        <p:txBody>
          <a:bodyPr/>
          <a:lstStyle/>
          <a:p>
            <a:fld id="{77C4C6CA-741E-9C43-9B94-68427637DA4A}" type="slidenum">
              <a:rPr lang="en-US" smtClean="0"/>
              <a:t>23</a:t>
            </a:fld>
            <a:endParaRPr lang="en-US"/>
          </a:p>
        </p:txBody>
      </p:sp>
    </p:spTree>
    <p:extLst>
      <p:ext uri="{BB962C8B-B14F-4D97-AF65-F5344CB8AC3E}">
        <p14:creationId xmlns:p14="http://schemas.microsoft.com/office/powerpoint/2010/main" val="2077525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4C6CA-741E-9C43-9B94-68427637DA4A}" type="slidenum">
              <a:rPr lang="en-US" smtClean="0"/>
              <a:t>24</a:t>
            </a:fld>
            <a:endParaRPr lang="en-US"/>
          </a:p>
        </p:txBody>
      </p:sp>
    </p:spTree>
    <p:extLst>
      <p:ext uri="{BB962C8B-B14F-4D97-AF65-F5344CB8AC3E}">
        <p14:creationId xmlns:p14="http://schemas.microsoft.com/office/powerpoint/2010/main" val="1143893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Convenience: easier compared to previous logging process</a:t>
            </a:r>
          </a:p>
          <a:p>
            <a:r>
              <a:rPr lang="en-US" dirty="0"/>
              <a:t>Reliable due to validation on the front-end and a more thorough verification process</a:t>
            </a:r>
          </a:p>
          <a:p>
            <a:r>
              <a:rPr lang="en-US" dirty="0"/>
              <a:t>Speed is invariably improved</a:t>
            </a:r>
          </a:p>
          <a:p>
            <a:r>
              <a:rPr lang="en-US" dirty="0"/>
              <a:t>Security is ensure with password hashing, user authentication on each page</a:t>
            </a:r>
          </a:p>
          <a:p>
            <a:r>
              <a:rPr lang="en-US" dirty="0"/>
              <a:t>Real-time data access after data upload</a:t>
            </a:r>
          </a:p>
          <a:p>
            <a:r>
              <a:rPr lang="en-US" dirty="0"/>
              <a:t>Globally accessible</a:t>
            </a:r>
          </a:p>
          <a:p>
            <a:endParaRPr lang="en-US" dirty="0"/>
          </a:p>
          <a:p>
            <a:r>
              <a:rPr lang="en-US" dirty="0"/>
              <a:t>Not to mention: scalable with EC2</a:t>
            </a:r>
          </a:p>
        </p:txBody>
      </p:sp>
      <p:sp>
        <p:nvSpPr>
          <p:cNvPr id="4" name="Slide Number Placeholder 3"/>
          <p:cNvSpPr>
            <a:spLocks noGrp="1"/>
          </p:cNvSpPr>
          <p:nvPr>
            <p:ph type="sldNum" sz="quarter" idx="10"/>
          </p:nvPr>
        </p:nvSpPr>
        <p:spPr/>
        <p:txBody>
          <a:bodyPr/>
          <a:lstStyle/>
          <a:p>
            <a:fld id="{77C4C6CA-741E-9C43-9B94-68427637DA4A}" type="slidenum">
              <a:rPr lang="en-US" smtClean="0"/>
              <a:t>29</a:t>
            </a:fld>
            <a:endParaRPr lang="en-US"/>
          </a:p>
        </p:txBody>
      </p:sp>
    </p:spTree>
    <p:extLst>
      <p:ext uri="{BB962C8B-B14F-4D97-AF65-F5344CB8AC3E}">
        <p14:creationId xmlns:p14="http://schemas.microsoft.com/office/powerpoint/2010/main" val="1870805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4C6CA-741E-9C43-9B94-68427637DA4A}" type="slidenum">
              <a:rPr lang="en-US" smtClean="0"/>
              <a:t>30</a:t>
            </a:fld>
            <a:endParaRPr lang="en-US"/>
          </a:p>
        </p:txBody>
      </p:sp>
    </p:spTree>
    <p:extLst>
      <p:ext uri="{BB962C8B-B14F-4D97-AF65-F5344CB8AC3E}">
        <p14:creationId xmlns:p14="http://schemas.microsoft.com/office/powerpoint/2010/main" val="1481632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This project encapsulates the full stack development methodology in both a mobile and web dashboard developing modular multi page web applications</a:t>
            </a:r>
            <a:endParaRPr lang="en-US" dirty="0">
              <a:effectLst/>
            </a:endParaRPr>
          </a:p>
          <a:p>
            <a:r>
              <a:rPr lang="en-US" sz="1200" kern="1200" dirty="0">
                <a:solidFill>
                  <a:schemeClr val="tx1"/>
                </a:solidFill>
                <a:effectLst/>
                <a:latin typeface="+mn-lt"/>
                <a:ea typeface="+mn-ea"/>
                <a:cs typeface="+mn-cs"/>
              </a:rPr>
              <a:t>2. Involved using some of the newest and popular web development technologies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C4C6CA-741E-9C43-9B94-68427637DA4A}" type="slidenum">
              <a:rPr lang="en-US" smtClean="0"/>
              <a:t>31</a:t>
            </a:fld>
            <a:endParaRPr lang="en-US"/>
          </a:p>
        </p:txBody>
      </p:sp>
    </p:spTree>
    <p:extLst>
      <p:ext uri="{BB962C8B-B14F-4D97-AF65-F5344CB8AC3E}">
        <p14:creationId xmlns:p14="http://schemas.microsoft.com/office/powerpoint/2010/main" val="155251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EBD5A-EB90-FA43-A292-200C58D1BF41}" type="slidenum">
              <a:rPr lang="en-US" smtClean="0"/>
              <a:t>33</a:t>
            </a:fld>
            <a:endParaRPr lang="en-US"/>
          </a:p>
        </p:txBody>
      </p:sp>
    </p:spTree>
    <p:extLst>
      <p:ext uri="{BB962C8B-B14F-4D97-AF65-F5344CB8AC3E}">
        <p14:creationId xmlns:p14="http://schemas.microsoft.com/office/powerpoint/2010/main" val="1256899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dirty="0"/>
              <a:t>So first of all, I will introduce what a creel survey is, who conducts these surveys, the purpose of these surveys and the current process</a:t>
            </a:r>
          </a:p>
          <a:p>
            <a:pPr marL="0" indent="0">
              <a:buFont typeface="Arial" panose="020B0604020202020204" pitchFamily="34" charset="0"/>
              <a:buNone/>
            </a:pPr>
            <a:endParaRPr lang="en-US" sz="900" dirty="0"/>
          </a:p>
          <a:p>
            <a:pPr marL="0" indent="0">
              <a:buFont typeface="Arial" panose="020B0604020202020204" pitchFamily="34" charset="0"/>
              <a:buNone/>
            </a:pPr>
            <a:r>
              <a:rPr lang="en-US" sz="900" dirty="0"/>
              <a:t>Then I will highlight some of the problems in the current process </a:t>
            </a:r>
          </a:p>
          <a:p>
            <a:pPr marL="0" indent="0">
              <a:buFont typeface="Arial" panose="020B0604020202020204" pitchFamily="34" charset="0"/>
              <a:buNone/>
            </a:pPr>
            <a:endParaRPr lang="en-US" sz="900" dirty="0"/>
          </a:p>
          <a:p>
            <a:pPr marL="0" indent="0">
              <a:buFont typeface="Arial" panose="020B0604020202020204" pitchFamily="34" charset="0"/>
              <a:buNone/>
            </a:pPr>
            <a:r>
              <a:rPr lang="en-US" sz="900" dirty="0"/>
              <a:t>And finally talk about the solution proposed in this project</a:t>
            </a:r>
          </a:p>
        </p:txBody>
      </p:sp>
      <p:sp>
        <p:nvSpPr>
          <p:cNvPr id="4" name="Slide Number Placeholder 3"/>
          <p:cNvSpPr>
            <a:spLocks noGrp="1"/>
          </p:cNvSpPr>
          <p:nvPr>
            <p:ph type="sldNum" sz="quarter" idx="10"/>
          </p:nvPr>
        </p:nvSpPr>
        <p:spPr/>
        <p:txBody>
          <a:bodyPr/>
          <a:lstStyle/>
          <a:p>
            <a:fld id="{77C4C6CA-741E-9C43-9B94-68427637DA4A}" type="slidenum">
              <a:rPr lang="en-US" smtClean="0"/>
              <a:t>3</a:t>
            </a:fld>
            <a:endParaRPr lang="en-US"/>
          </a:p>
        </p:txBody>
      </p:sp>
    </p:spTree>
    <p:extLst>
      <p:ext uri="{BB962C8B-B14F-4D97-AF65-F5344CB8AC3E}">
        <p14:creationId xmlns:p14="http://schemas.microsoft.com/office/powerpoint/2010/main" val="1933467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900" dirty="0"/>
              <a:t>Creel Surveys are conducted by MDC to get fishing details from anglers by asking questions and noting down their responses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0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dirty="0"/>
              <a:t>The purpose of collecting all these data is to improve the fishing in the lakes: fishing activities; monitor the fishing trends, assess success, etc.</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0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dirty="0"/>
              <a:t>Clerks wait at specific locations in the lakes or move around the lake depending on the size, number of anglers, etc. Ask questions and note down responses in data sheets; They then take the data sheets back to MDC and have someone manually verify and enter into database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00" dirty="0"/>
          </a:p>
          <a:p>
            <a:pPr marL="0" indent="0">
              <a:buFont typeface="+mj-lt"/>
              <a:buNone/>
            </a:pPr>
            <a:r>
              <a:rPr lang="en-US" sz="900" b="0" i="0" u="none" strike="noStrike" kern="1200" baseline="0" dirty="0">
                <a:solidFill>
                  <a:schemeClr val="tx1"/>
                </a:solidFill>
                <a:latin typeface="+mn-lt"/>
                <a:ea typeface="+mn-ea"/>
                <a:cs typeface="+mn-cs"/>
              </a:rPr>
              <a:t>Uses of creel survey</a:t>
            </a:r>
          </a:p>
          <a:p>
            <a:pPr marL="228600" indent="-228600">
              <a:buFont typeface="Arial" panose="020B0604020202020204" pitchFamily="34" charset="0"/>
              <a:buChar char="•"/>
            </a:pPr>
            <a:r>
              <a:rPr lang="en-US" sz="900" b="0" i="0" u="none" strike="noStrike" kern="1200" baseline="0" dirty="0">
                <a:solidFill>
                  <a:schemeClr val="tx1"/>
                </a:solidFill>
                <a:latin typeface="+mn-lt"/>
                <a:ea typeface="+mn-ea"/>
                <a:cs typeface="+mn-cs"/>
              </a:rPr>
              <a:t>Evaluation of fishing regulations </a:t>
            </a:r>
          </a:p>
          <a:p>
            <a:pPr marL="228600" indent="-228600">
              <a:buFont typeface="Arial" panose="020B0604020202020204" pitchFamily="34" charset="0"/>
              <a:buChar char="•"/>
            </a:pPr>
            <a:r>
              <a:rPr lang="en-US" sz="900" b="0" i="0" u="none" strike="noStrike" kern="1200" baseline="0" dirty="0">
                <a:solidFill>
                  <a:schemeClr val="tx1"/>
                </a:solidFill>
                <a:latin typeface="+mn-lt"/>
                <a:ea typeface="+mn-ea"/>
                <a:cs typeface="+mn-cs"/>
              </a:rPr>
              <a:t>Fishing regulation development </a:t>
            </a:r>
          </a:p>
          <a:p>
            <a:pPr marL="228600" indent="-228600">
              <a:buFont typeface="Arial" panose="020B0604020202020204" pitchFamily="34" charset="0"/>
              <a:buChar char="•"/>
            </a:pPr>
            <a:r>
              <a:rPr lang="en-US" sz="900" b="0" i="0" u="none" strike="noStrike" kern="1200" baseline="0" dirty="0">
                <a:solidFill>
                  <a:schemeClr val="tx1"/>
                </a:solidFill>
                <a:latin typeface="+mn-lt"/>
                <a:ea typeface="+mn-ea"/>
                <a:cs typeface="+mn-cs"/>
              </a:rPr>
              <a:t>Monitoring trends in fishing activity </a:t>
            </a:r>
          </a:p>
          <a:p>
            <a:pPr marL="228600" indent="-228600">
              <a:buFont typeface="Arial" panose="020B0604020202020204" pitchFamily="34" charset="0"/>
              <a:buChar char="•"/>
            </a:pPr>
            <a:r>
              <a:rPr lang="en-US" sz="900" b="0" i="0" u="none" strike="noStrike" kern="1200" baseline="0" dirty="0">
                <a:solidFill>
                  <a:schemeClr val="tx1"/>
                </a:solidFill>
                <a:latin typeface="+mn-lt"/>
                <a:ea typeface="+mn-ea"/>
                <a:cs typeface="+mn-cs"/>
              </a:rPr>
              <a:t>Evaluate fishery management action (e.g., habitat improvement for improved fishing) </a:t>
            </a:r>
          </a:p>
          <a:p>
            <a:pPr marL="228600" indent="-228600">
              <a:buFont typeface="Arial" panose="020B0604020202020204" pitchFamily="34" charset="0"/>
              <a:buChar char="•"/>
            </a:pPr>
            <a:r>
              <a:rPr lang="en-US" sz="900" b="0" i="0" u="none" strike="noStrike" kern="1200" baseline="0" dirty="0">
                <a:solidFill>
                  <a:schemeClr val="tx1"/>
                </a:solidFill>
                <a:latin typeface="+mn-lt"/>
                <a:ea typeface="+mn-ea"/>
                <a:cs typeface="+mn-cs"/>
              </a:rPr>
              <a:t>Refine fish stocking programs </a:t>
            </a:r>
          </a:p>
          <a:p>
            <a:pPr marL="228600" indent="-228600">
              <a:buFont typeface="Arial" panose="020B0604020202020204" pitchFamily="34" charset="0"/>
              <a:buChar char="•"/>
            </a:pPr>
            <a:r>
              <a:rPr lang="en-US" sz="900" b="0" i="0" u="none" strike="noStrike" kern="1200" baseline="0" dirty="0">
                <a:solidFill>
                  <a:schemeClr val="tx1"/>
                </a:solidFill>
                <a:latin typeface="+mn-lt"/>
                <a:ea typeface="+mn-ea"/>
                <a:cs typeface="+mn-cs"/>
              </a:rPr>
              <a:t>Assess fishing success </a:t>
            </a:r>
          </a:p>
          <a:p>
            <a:pPr marL="228600" indent="-228600">
              <a:buFont typeface="+mj-lt"/>
              <a:buAutoNum type="arabicPeriod"/>
            </a:pPr>
            <a:endParaRPr lang="en-US" sz="900" b="0" i="0" u="none" strike="noStrike" kern="1200" baseline="0" dirty="0">
              <a:solidFill>
                <a:schemeClr val="tx1"/>
              </a:solidFill>
              <a:latin typeface="+mn-lt"/>
              <a:ea typeface="+mn-ea"/>
              <a:cs typeface="+mn-cs"/>
            </a:endParaRPr>
          </a:p>
          <a:p>
            <a:pPr marL="228600" indent="-228600">
              <a:buFont typeface="+mj-lt"/>
              <a:buAutoNum type="arabicPeriod"/>
            </a:pPr>
            <a:endParaRPr lang="en-US" sz="900" b="0" i="0" u="none" strike="noStrike" kern="1200" baseline="0" dirty="0">
              <a:solidFill>
                <a:schemeClr val="tx1"/>
              </a:solidFill>
              <a:latin typeface="+mn-lt"/>
              <a:ea typeface="+mn-ea"/>
              <a:cs typeface="+mn-cs"/>
            </a:endParaRPr>
          </a:p>
          <a:p>
            <a:pPr marL="228600" indent="-228600">
              <a:buFont typeface="+mj-lt"/>
              <a:buAutoNum type="arabicPeriod"/>
            </a:pPr>
            <a:r>
              <a:rPr lang="en-US" sz="900" b="0" i="0" u="none" strike="noStrike" kern="1200" baseline="0" dirty="0">
                <a:solidFill>
                  <a:schemeClr val="tx1"/>
                </a:solidFill>
                <a:latin typeface="+mn-lt"/>
                <a:ea typeface="+mn-ea"/>
                <a:cs typeface="+mn-cs"/>
              </a:rPr>
              <a:t>Access creel: Access creels are normally conducted at exit points from the fishery. </a:t>
            </a:r>
          </a:p>
          <a:p>
            <a:pPr marL="228600" indent="-228600">
              <a:buFont typeface="+mj-lt"/>
              <a:buAutoNum type="arabicPeriod"/>
            </a:pPr>
            <a:endParaRPr lang="en-US" sz="900" b="0" i="0" u="none" strike="noStrike" kern="1200" baseline="0" dirty="0">
              <a:solidFill>
                <a:schemeClr val="tx1"/>
              </a:solidFill>
              <a:latin typeface="+mn-lt"/>
              <a:ea typeface="+mn-ea"/>
              <a:cs typeface="+mn-cs"/>
            </a:endParaRPr>
          </a:p>
          <a:p>
            <a:pPr marL="228600" indent="-228600">
              <a:buFont typeface="+mj-lt"/>
              <a:buAutoNum type="arabicPeriod"/>
            </a:pPr>
            <a:r>
              <a:rPr lang="en-US" sz="900" b="0" i="0" u="none" strike="noStrike" kern="1200" baseline="0" dirty="0">
                <a:solidFill>
                  <a:schemeClr val="tx1"/>
                </a:solidFill>
                <a:latin typeface="+mn-lt"/>
                <a:ea typeface="+mn-ea"/>
                <a:cs typeface="+mn-cs"/>
              </a:rPr>
              <a:t>Bus route or Stream: A bus route/stream creel is ideal for situations where there are many accesses that are lightly to moderately used; The clerk travels among accesses and is assigned times </a:t>
            </a:r>
          </a:p>
          <a:p>
            <a:pPr marL="228600" indent="-228600">
              <a:buFont typeface="+mj-lt"/>
              <a:buAutoNum type="arabicPeriod"/>
            </a:pPr>
            <a:endParaRPr lang="en-US" sz="900" b="0" i="0" u="none" strike="noStrike" kern="1200" baseline="0" dirty="0">
              <a:solidFill>
                <a:schemeClr val="tx1"/>
              </a:solidFill>
              <a:latin typeface="+mn-lt"/>
              <a:ea typeface="+mn-ea"/>
              <a:cs typeface="+mn-cs"/>
            </a:endParaRPr>
          </a:p>
          <a:p>
            <a:pPr marL="228600" indent="-228600">
              <a:buFont typeface="+mj-lt"/>
              <a:buAutoNum type="arabicPeriod"/>
            </a:pPr>
            <a:r>
              <a:rPr lang="en-US" sz="900" b="0" i="0" u="none" strike="noStrike" kern="1200" baseline="0" dirty="0">
                <a:solidFill>
                  <a:schemeClr val="tx1"/>
                </a:solidFill>
                <a:latin typeface="+mn-lt"/>
                <a:ea typeface="+mn-ea"/>
                <a:cs typeface="+mn-cs"/>
              </a:rPr>
              <a:t>Roving: Roving creel surveys are good for larger lakes with numerous accesses, especially when many of these accesses are located on private property, and where fishing is done mostly from boats. </a:t>
            </a:r>
          </a:p>
        </p:txBody>
      </p:sp>
      <p:sp>
        <p:nvSpPr>
          <p:cNvPr id="4" name="Slide Number Placeholder 3"/>
          <p:cNvSpPr>
            <a:spLocks noGrp="1"/>
          </p:cNvSpPr>
          <p:nvPr>
            <p:ph type="sldNum" sz="quarter" idx="10"/>
          </p:nvPr>
        </p:nvSpPr>
        <p:spPr/>
        <p:txBody>
          <a:bodyPr/>
          <a:lstStyle/>
          <a:p>
            <a:fld id="{77C4C6CA-741E-9C43-9B94-68427637DA4A}" type="slidenum">
              <a:rPr lang="en-US" smtClean="0"/>
              <a:t>4</a:t>
            </a:fld>
            <a:endParaRPr lang="en-US" dirty="0"/>
          </a:p>
        </p:txBody>
      </p:sp>
    </p:spTree>
    <p:extLst>
      <p:ext uri="{BB962C8B-B14F-4D97-AF65-F5344CB8AC3E}">
        <p14:creationId xmlns:p14="http://schemas.microsoft.com/office/powerpoint/2010/main" val="828328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900" dirty="0">
                <a:solidFill>
                  <a:schemeClr val="tx1"/>
                </a:solidFill>
              </a:rPr>
              <a:t>As you can imagine, this poses a lot of issues</a:t>
            </a:r>
          </a:p>
          <a:p>
            <a:pPr marL="0" indent="0">
              <a:buNone/>
            </a:pPr>
            <a:endParaRPr lang="en-US" sz="900" dirty="0">
              <a:solidFill>
                <a:schemeClr val="tx1"/>
              </a:solidFill>
            </a:endParaRPr>
          </a:p>
          <a:p>
            <a:pPr marL="0" indent="0">
              <a:buNone/>
            </a:pPr>
            <a:r>
              <a:rPr lang="en-US" sz="900" dirty="0">
                <a:solidFill>
                  <a:schemeClr val="tx1"/>
                </a:solidFill>
              </a:rPr>
              <a:t>Responses are noted down in a large data sheet, which requires clerks to write in a lot of information before taking interview of any angler party, i.e. a group of anglers being interviewed at the same time. Each party has a single data sheet, which could pile up. </a:t>
            </a:r>
          </a:p>
          <a:p>
            <a:pPr marL="0" indent="0">
              <a:buNone/>
            </a:pPr>
            <a:endParaRPr lang="en-US" sz="900" dirty="0">
              <a:solidFill>
                <a:schemeClr val="tx1"/>
              </a:solidFill>
            </a:endParaRPr>
          </a:p>
          <a:p>
            <a:pPr marL="171450" indent="-171450">
              <a:buFont typeface="Arial" panose="020B0604020202020204" pitchFamily="34" charset="0"/>
              <a:buChar char="•"/>
            </a:pPr>
            <a:r>
              <a:rPr lang="en-US" sz="900" dirty="0">
                <a:solidFill>
                  <a:schemeClr val="tx1"/>
                </a:solidFill>
              </a:rPr>
              <a:t>Takes too long to collect, bring back data sheet, and enter data to a database</a:t>
            </a:r>
          </a:p>
          <a:p>
            <a:pPr marL="171450" indent="-171450">
              <a:buFont typeface="Arial" panose="020B0604020202020204" pitchFamily="34" charset="0"/>
              <a:buChar char="•"/>
            </a:pPr>
            <a:r>
              <a:rPr lang="en-US" sz="900" dirty="0">
                <a:solidFill>
                  <a:schemeClr val="tx1"/>
                </a:solidFill>
              </a:rPr>
              <a:t>Human factor: error-prone</a:t>
            </a:r>
          </a:p>
          <a:p>
            <a:pPr marL="0" indent="0">
              <a:buFont typeface="Arial" panose="020B0604020202020204" pitchFamily="34" charset="0"/>
              <a:buNone/>
            </a:pPr>
            <a:endParaRPr lang="en-US" sz="900" dirty="0">
              <a:solidFill>
                <a:schemeClr val="tx1"/>
              </a:solidFill>
            </a:endParaRPr>
          </a:p>
          <a:p>
            <a:pPr marL="171450" indent="-171450">
              <a:buFont typeface="Arial" panose="020B0604020202020204" pitchFamily="34" charset="0"/>
              <a:buChar char="•"/>
            </a:pPr>
            <a:r>
              <a:rPr lang="en-US" sz="900" dirty="0">
                <a:solidFill>
                  <a:schemeClr val="tx1"/>
                </a:solidFill>
              </a:rPr>
              <a:t>Lacks real time access to survey data, which can be helpful in improving not only how the staff view data but the entire workflow. Any changes to the workflow can be identified quickly when data is accessible earlier</a:t>
            </a:r>
          </a:p>
          <a:p>
            <a:pPr marL="171450" indent="-171450">
              <a:buFont typeface="Arial" panose="020B0604020202020204" pitchFamily="34" charset="0"/>
              <a:buChar char="•"/>
            </a:pPr>
            <a:endParaRPr lang="en-US" sz="900" b="1" baseline="0" dirty="0">
              <a:solidFill>
                <a:schemeClr val="tx1"/>
              </a:solidFill>
            </a:endParaRPr>
          </a:p>
          <a:p>
            <a:pPr marL="171450" indent="-171450">
              <a:buFont typeface="Arial" panose="020B0604020202020204" pitchFamily="34" charset="0"/>
              <a:buChar char="•"/>
            </a:pPr>
            <a:r>
              <a:rPr lang="en-US" sz="900" b="1" baseline="0" dirty="0">
                <a:solidFill>
                  <a:schemeClr val="tx1"/>
                </a:solidFill>
              </a:rPr>
              <a:t>No automation anywhere in the workflow</a:t>
            </a:r>
          </a:p>
        </p:txBody>
      </p:sp>
      <p:sp>
        <p:nvSpPr>
          <p:cNvPr id="4" name="Slide Number Placeholder 3"/>
          <p:cNvSpPr>
            <a:spLocks noGrp="1"/>
          </p:cNvSpPr>
          <p:nvPr>
            <p:ph type="sldNum" sz="quarter" idx="10"/>
          </p:nvPr>
        </p:nvSpPr>
        <p:spPr/>
        <p:txBody>
          <a:bodyPr/>
          <a:lstStyle/>
          <a:p>
            <a:fld id="{77C4C6CA-741E-9C43-9B94-68427637DA4A}" type="slidenum">
              <a:rPr lang="en-US" smtClean="0"/>
              <a:t>5</a:t>
            </a:fld>
            <a:endParaRPr lang="en-US" dirty="0"/>
          </a:p>
        </p:txBody>
      </p:sp>
    </p:spTree>
    <p:extLst>
      <p:ext uri="{BB962C8B-B14F-4D97-AF65-F5344CB8AC3E}">
        <p14:creationId xmlns:p14="http://schemas.microsoft.com/office/powerpoint/2010/main" val="94200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baseline="0" dirty="0"/>
              <a:t>CSDMA: Mobile app and Web dashboard</a:t>
            </a:r>
          </a:p>
          <a:p>
            <a:pPr marL="171450" indent="-171450">
              <a:buFont typeface="Arial" panose="020B0604020202020204" pitchFamily="34" charset="0"/>
              <a:buChar char="•"/>
            </a:pPr>
            <a:r>
              <a:rPr lang="en-US" sz="900" baseline="0" dirty="0"/>
              <a:t>Mobile app</a:t>
            </a:r>
          </a:p>
          <a:p>
            <a:pPr marL="628650" lvl="1" indent="-171450">
              <a:buFont typeface="Courier New" panose="02070309020205020404" pitchFamily="49" charset="0"/>
              <a:buChar char="o"/>
            </a:pPr>
            <a:r>
              <a:rPr lang="en-US" sz="900" baseline="0" dirty="0"/>
              <a:t>User interface can be just as smooth as using a website</a:t>
            </a:r>
          </a:p>
          <a:p>
            <a:pPr marL="628650" lvl="1" indent="-171450">
              <a:buFont typeface="Courier New" panose="02070309020205020404" pitchFamily="49" charset="0"/>
              <a:buChar char="o"/>
            </a:pPr>
            <a:r>
              <a:rPr lang="en-US" sz="900" baseline="0" dirty="0"/>
              <a:t>Portable data collection, reduces having to carry data sheets back and forth = no need for manual data entry</a:t>
            </a:r>
          </a:p>
          <a:p>
            <a:pPr marL="171450" lvl="0" indent="-171450">
              <a:buFont typeface="Arial" panose="020B0604020202020204" pitchFamily="34" charset="0"/>
              <a:buChar char="•"/>
            </a:pPr>
            <a:r>
              <a:rPr lang="en-US" sz="900" baseline="0" dirty="0"/>
              <a:t>Web dashboard</a:t>
            </a:r>
          </a:p>
          <a:p>
            <a:pPr marL="628650" lvl="1" indent="-171450">
              <a:buFont typeface="Courier New" panose="02070309020205020404" pitchFamily="49" charset="0"/>
              <a:buChar char="o"/>
            </a:pPr>
            <a:r>
              <a:rPr lang="en-US" sz="900" baseline="0" dirty="0"/>
              <a:t>Globally accessible data verification portal</a:t>
            </a:r>
          </a:p>
          <a:p>
            <a:pPr marL="628650" lvl="1" indent="-171450">
              <a:buFont typeface="Courier New" panose="02070309020205020404" pitchFamily="49" charset="0"/>
              <a:buChar char="o"/>
            </a:pPr>
            <a:r>
              <a:rPr lang="en-US" sz="900" baseline="0" dirty="0"/>
              <a:t>Makes the process more simpler, and early access to data</a:t>
            </a:r>
          </a:p>
          <a:p>
            <a:pPr marL="171450" lvl="0" indent="-171450">
              <a:buFont typeface="Arial" panose="020B0604020202020204" pitchFamily="34" charset="0"/>
              <a:buChar char="•"/>
            </a:pPr>
            <a:r>
              <a:rPr lang="en-US" sz="900" baseline="0" dirty="0"/>
              <a:t>PLUS both these applications can add new features to the workflow</a:t>
            </a:r>
          </a:p>
        </p:txBody>
      </p:sp>
      <p:sp>
        <p:nvSpPr>
          <p:cNvPr id="4" name="Slide Number Placeholder 3"/>
          <p:cNvSpPr>
            <a:spLocks noGrp="1"/>
          </p:cNvSpPr>
          <p:nvPr>
            <p:ph type="sldNum" sz="quarter" idx="10"/>
          </p:nvPr>
        </p:nvSpPr>
        <p:spPr/>
        <p:txBody>
          <a:bodyPr/>
          <a:lstStyle/>
          <a:p>
            <a:fld id="{77C4C6CA-741E-9C43-9B94-68427637DA4A}" type="slidenum">
              <a:rPr lang="en-US" smtClean="0"/>
              <a:t>6</a:t>
            </a:fld>
            <a:endParaRPr lang="en-US" dirty="0"/>
          </a:p>
        </p:txBody>
      </p:sp>
    </p:spTree>
    <p:extLst>
      <p:ext uri="{BB962C8B-B14F-4D97-AF65-F5344CB8AC3E}">
        <p14:creationId xmlns:p14="http://schemas.microsoft.com/office/powerpoint/2010/main" val="3812158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We will talk about 3 other applications, which focused on similar data collection approaches</a:t>
            </a:r>
          </a:p>
        </p:txBody>
      </p:sp>
      <p:sp>
        <p:nvSpPr>
          <p:cNvPr id="4" name="Slide Number Placeholder 3"/>
          <p:cNvSpPr>
            <a:spLocks noGrp="1"/>
          </p:cNvSpPr>
          <p:nvPr>
            <p:ph type="sldNum" sz="quarter" idx="10"/>
          </p:nvPr>
        </p:nvSpPr>
        <p:spPr/>
        <p:txBody>
          <a:bodyPr/>
          <a:lstStyle/>
          <a:p>
            <a:fld id="{77C4C6CA-741E-9C43-9B94-68427637DA4A}" type="slidenum">
              <a:rPr lang="en-US" smtClean="0"/>
              <a:t>7</a:t>
            </a:fld>
            <a:endParaRPr lang="en-US" dirty="0"/>
          </a:p>
        </p:txBody>
      </p:sp>
    </p:spTree>
    <p:extLst>
      <p:ext uri="{BB962C8B-B14F-4D97-AF65-F5344CB8AC3E}">
        <p14:creationId xmlns:p14="http://schemas.microsoft.com/office/powerpoint/2010/main" val="1830882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Presented at a Fishing Conference in Berlin in 2011</a:t>
            </a:r>
          </a:p>
          <a:p>
            <a:endParaRPr lang="en-US" sz="900" dirty="0"/>
          </a:p>
          <a:p>
            <a:r>
              <a:rPr lang="en-US" sz="900" dirty="0"/>
              <a:t>An iOS and android implementation of data collection for anglers</a:t>
            </a:r>
          </a:p>
          <a:p>
            <a:endParaRPr lang="en-US" sz="900" dirty="0"/>
          </a:p>
          <a:p>
            <a:r>
              <a:rPr lang="en-US" sz="900" dirty="0"/>
              <a:t>Self reporting app but no accompanying web dashboard discussed</a:t>
            </a:r>
          </a:p>
          <a:p>
            <a:endParaRPr lang="en-US" sz="900" dirty="0"/>
          </a:p>
          <a:p>
            <a:r>
              <a:rPr lang="en-US" sz="900" dirty="0"/>
              <a:t>MDC prefers clerks taking surveys and does not want a self-reporting (outward facing) application, i.e. put on app stores</a:t>
            </a:r>
          </a:p>
          <a:p>
            <a:endParaRPr lang="en-US" sz="900" dirty="0"/>
          </a:p>
          <a:p>
            <a:r>
              <a:rPr lang="en-US" sz="900" dirty="0"/>
              <a:t>But features such as image capture taken as inspiration</a:t>
            </a:r>
          </a:p>
        </p:txBody>
      </p:sp>
      <p:sp>
        <p:nvSpPr>
          <p:cNvPr id="4" name="Slide Number Placeholder 3"/>
          <p:cNvSpPr>
            <a:spLocks noGrp="1"/>
          </p:cNvSpPr>
          <p:nvPr>
            <p:ph type="sldNum" sz="quarter" idx="10"/>
          </p:nvPr>
        </p:nvSpPr>
        <p:spPr/>
        <p:txBody>
          <a:bodyPr/>
          <a:lstStyle/>
          <a:p>
            <a:fld id="{77C4C6CA-741E-9C43-9B94-68427637DA4A}" type="slidenum">
              <a:rPr lang="en-US" smtClean="0"/>
              <a:t>8</a:t>
            </a:fld>
            <a:endParaRPr lang="en-US" dirty="0"/>
          </a:p>
        </p:txBody>
      </p:sp>
    </p:spTree>
    <p:extLst>
      <p:ext uri="{BB962C8B-B14F-4D97-AF65-F5344CB8AC3E}">
        <p14:creationId xmlns:p14="http://schemas.microsoft.com/office/powerpoint/2010/main" val="313748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Collaboration between MDC and MU</a:t>
            </a:r>
          </a:p>
          <a:p>
            <a:endParaRPr lang="en-US" sz="900" dirty="0"/>
          </a:p>
          <a:p>
            <a:r>
              <a:rPr lang="en-US" sz="900" dirty="0"/>
              <a:t>Similar solution as our proposed one</a:t>
            </a:r>
          </a:p>
          <a:p>
            <a:endParaRPr lang="en-US" sz="900" dirty="0"/>
          </a:p>
          <a:p>
            <a:r>
              <a:rPr lang="en-US" sz="900" dirty="0"/>
              <a:t>Android OS as compared to our hybrid approach: MDC requested iOS but were talking about running it on their existing Android tablets as well</a:t>
            </a:r>
          </a:p>
          <a:p>
            <a:endParaRPr lang="en-US" sz="900" dirty="0"/>
          </a:p>
          <a:p>
            <a:r>
              <a:rPr lang="en-US" sz="900" dirty="0"/>
              <a:t>Slow, non-modularized web application, does not adjust as well as bootstrap does for mobile devices</a:t>
            </a:r>
          </a:p>
          <a:p>
            <a:endParaRPr lang="en-US" sz="900" dirty="0"/>
          </a:p>
          <a:p>
            <a:r>
              <a:rPr lang="en-US" sz="900" dirty="0"/>
              <a:t>Useful: treeview for displaying data was taken as inspiration and even improved upon</a:t>
            </a:r>
          </a:p>
          <a:p>
            <a:endParaRPr lang="en-US" sz="900" dirty="0"/>
          </a:p>
        </p:txBody>
      </p:sp>
      <p:sp>
        <p:nvSpPr>
          <p:cNvPr id="4" name="Slide Number Placeholder 3"/>
          <p:cNvSpPr>
            <a:spLocks noGrp="1"/>
          </p:cNvSpPr>
          <p:nvPr>
            <p:ph type="sldNum" sz="quarter" idx="10"/>
          </p:nvPr>
        </p:nvSpPr>
        <p:spPr/>
        <p:txBody>
          <a:bodyPr/>
          <a:lstStyle/>
          <a:p>
            <a:fld id="{77C4C6CA-741E-9C43-9B94-68427637DA4A}" type="slidenum">
              <a:rPr lang="en-US" smtClean="0"/>
              <a:t>9</a:t>
            </a:fld>
            <a:endParaRPr lang="en-US" dirty="0"/>
          </a:p>
        </p:txBody>
      </p:sp>
    </p:spTree>
    <p:extLst>
      <p:ext uri="{BB962C8B-B14F-4D97-AF65-F5344CB8AC3E}">
        <p14:creationId xmlns:p14="http://schemas.microsoft.com/office/powerpoint/2010/main" val="2108349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43784"/>
            <a:ext cx="7772400" cy="1102519"/>
          </a:xfrm>
        </p:spPr>
        <p:txBody>
          <a:bodyPr>
            <a:normAutofit/>
          </a:bodyPr>
          <a:lstStyle>
            <a:lvl1pPr algn="ctr">
              <a:defRPr sz="4000" b="1" i="0">
                <a:solidFill>
                  <a:schemeClr val="bg1"/>
                </a:solidFill>
                <a:latin typeface="Helvetica"/>
              </a:defRPr>
            </a:lvl1pPr>
          </a:lstStyle>
          <a:p>
            <a:r>
              <a:rPr lang="en-US" dirty="0"/>
              <a:t>Click to edit Master title style</a:t>
            </a:r>
          </a:p>
        </p:txBody>
      </p:sp>
      <p:sp>
        <p:nvSpPr>
          <p:cNvPr id="3" name="Subtitle 2"/>
          <p:cNvSpPr>
            <a:spLocks noGrp="1"/>
          </p:cNvSpPr>
          <p:nvPr>
            <p:ph type="subTitle" idx="1"/>
          </p:nvPr>
        </p:nvSpPr>
        <p:spPr>
          <a:xfrm>
            <a:off x="1371600" y="3260615"/>
            <a:ext cx="6400800" cy="1314450"/>
          </a:xfrm>
        </p:spPr>
        <p:txBody>
          <a:bodyPr>
            <a:normAutofit/>
          </a:bodyPr>
          <a:lstStyle>
            <a:lvl1pPr marL="0" indent="0" algn="ctr">
              <a:buNone/>
              <a:defRPr sz="2400">
                <a:solidFill>
                  <a:schemeClr val="bg1"/>
                </a:solidFill>
                <a:latin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sz="1000">
                <a:solidFill>
                  <a:schemeClr val="bg1"/>
                </a:solidFill>
              </a:defRPr>
            </a:lvl1p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sz="1000">
                <a:solidFill>
                  <a:schemeClr val="bg1"/>
                </a:solidFil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sz="1000">
                <a:solidFill>
                  <a:schemeClr val="bg1"/>
                </a:solidFill>
              </a:defRPr>
            </a:lvl1pPr>
          </a:lstStyle>
          <a:p>
            <a:fld id="{5003D33D-21EA-0E4A-974B-A5C4F5C4EAC4}" type="slidenum">
              <a:rPr lang="en-US" smtClean="0"/>
              <a:pPr/>
              <a:t>‹#›</a:t>
            </a:fld>
            <a:endParaRPr lang="en-US"/>
          </a:p>
        </p:txBody>
      </p:sp>
    </p:spTree>
    <p:extLst>
      <p:ext uri="{BB962C8B-B14F-4D97-AF65-F5344CB8AC3E}">
        <p14:creationId xmlns:p14="http://schemas.microsoft.com/office/powerpoint/2010/main" val="2196255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122578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355793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aseline="0">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200151"/>
            <a:ext cx="8229600" cy="3052181"/>
          </a:xfrm>
        </p:spPr>
        <p:txBody>
          <a:bodyPr/>
          <a:lstStyle>
            <a:lvl1pPr>
              <a:defRPr>
                <a:solidFill>
                  <a:schemeClr val="tx1"/>
                </a:solidFill>
                <a:latin typeface="Calibri" panose="020F0502020204030204" pitchFamily="34" charset="0"/>
                <a:cs typeface="Calibri" panose="020F0502020204030204" pitchFamily="34" charset="0"/>
              </a:defRPr>
            </a:lvl1pPr>
            <a:lvl2pPr marL="742950" indent="-285750">
              <a:buFont typeface="Courier New" panose="02070309020205020404" pitchFamily="49" charset="0"/>
              <a:buChar char="o"/>
              <a:defRPr>
                <a:solidFill>
                  <a:schemeClr val="tx1"/>
                </a:solidFill>
                <a:latin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386484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155594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363057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atin typeface="Calibri" panose="020F0502020204030204" pitchFamily="34" charset="0"/>
                <a:cs typeface="Calibri" panose="020F0502020204030204" pitchFamily="34" charset="0"/>
              </a:defRPr>
            </a:lvl1pPr>
            <a:lvl2pPr marL="742950" indent="-285750">
              <a:buFont typeface="Courier New" panose="02070309020205020404" pitchFamily="49" charset="0"/>
              <a:buChar char="o"/>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atin typeface="Calibri" panose="020F0502020204030204" pitchFamily="34" charset="0"/>
                <a:cs typeface="Calibri" panose="020F0502020204030204" pitchFamily="34" charset="0"/>
              </a:defRPr>
            </a:lvl1pPr>
            <a:lvl2pPr marL="742950" indent="-285750">
              <a:buFont typeface="Courier New" panose="02070309020205020404" pitchFamily="49" charset="0"/>
              <a:buChar char="o"/>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9" name="Slide Number Placeholder 8"/>
          <p:cNvSpPr>
            <a:spLocks noGrp="1"/>
          </p:cNvSpPr>
          <p:nvPr>
            <p:ph type="sldNum" sz="quarter" idx="12"/>
          </p:nvPr>
        </p:nvSpPr>
        <p:spPr>
          <a:xfrm>
            <a:off x="8396868" y="4517697"/>
            <a:ext cx="437571" cy="273844"/>
          </a:xfrm>
          <a:prstGeom prst="rect">
            <a:avLst/>
          </a:prstGeom>
        </p:spPr>
        <p:txBody>
          <a:bodyPr/>
          <a:lstStyle>
            <a:lvl1pPr>
              <a:defRPr sz="1400">
                <a:latin typeface="Calibri" panose="020F0502020204030204" pitchFamily="34" charset="0"/>
                <a:cs typeface="Calibri" panose="020F0502020204030204" pitchFamily="34" charset="0"/>
              </a:defRPr>
            </a:lvl1pPr>
          </a:lstStyle>
          <a:p>
            <a:fld id="{5003D33D-21EA-0E4A-974B-A5C4F5C4EAC4}" type="slidenum">
              <a:rPr lang="en-US" smtClean="0"/>
              <a:pPr/>
              <a:t>‹#›</a:t>
            </a:fld>
            <a:endParaRPr lang="en-US" dirty="0"/>
          </a:p>
        </p:txBody>
      </p:sp>
    </p:spTree>
    <p:extLst>
      <p:ext uri="{BB962C8B-B14F-4D97-AF65-F5344CB8AC3E}">
        <p14:creationId xmlns:p14="http://schemas.microsoft.com/office/powerpoint/2010/main" val="349403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122827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4366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1186587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108797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6385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000" kern="1200">
          <a:solidFill>
            <a:schemeClr val="tx1"/>
          </a:solidFill>
          <a:latin typeface="Calibri" panose="020F0502020204030204" pitchFamily="34" charset="0"/>
          <a:ea typeface="+mj-ea"/>
          <a:cs typeface="Calibri" panose="020F0502020204030204" pitchFamily="34" charset="0"/>
        </a:defRPr>
      </a:lvl1pPr>
    </p:titleStyle>
    <p:bodyStyle>
      <a:lvl1pPr marL="342900" indent="-342900" algn="l" defTabSz="457200" rtl="0" eaLnBrk="1" latinLnBrk="0" hangingPunct="1">
        <a:spcBef>
          <a:spcPct val="20000"/>
        </a:spcBef>
        <a:spcAft>
          <a:spcPts val="1200"/>
        </a:spcAft>
        <a:buFont typeface="Arial"/>
        <a:buChar char="•"/>
        <a:defRPr sz="24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1200"/>
        </a:spcAft>
        <a:buFont typeface="Arial"/>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spcAft>
          <a:spcPts val="1200"/>
        </a:spcAft>
        <a:buFont typeface="Arial"/>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spcAft>
          <a:spcPts val="1200"/>
        </a:spcAft>
        <a:buFont typeface="Arial"/>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spcAft>
          <a:spcPts val="1200"/>
        </a:spcAft>
        <a:buFont typeface="Arial"/>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0.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_PPT_wide_newbg-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
        <p:nvSpPr>
          <p:cNvPr id="4" name="Title 3"/>
          <p:cNvSpPr>
            <a:spLocks noGrp="1"/>
          </p:cNvSpPr>
          <p:nvPr>
            <p:ph type="ctrTitle"/>
          </p:nvPr>
        </p:nvSpPr>
        <p:spPr>
          <a:xfrm>
            <a:off x="-1" y="1820196"/>
            <a:ext cx="9130473" cy="775519"/>
          </a:xfrm>
        </p:spPr>
        <p:txBody>
          <a:bodyPr>
            <a:noAutofit/>
          </a:bodyPr>
          <a:lstStyle/>
          <a:p>
            <a:r>
              <a:rPr lang="en-US" sz="3200" cap="all" dirty="0">
                <a:latin typeface="Calibri" charset="0"/>
                <a:ea typeface="Calibri" charset="0"/>
                <a:cs typeface="Calibri" charset="0"/>
              </a:rPr>
              <a:t>DESIGN AND IMPLEMENTATION </a:t>
            </a:r>
            <a:br>
              <a:rPr lang="en-US" sz="3200" cap="all" dirty="0">
                <a:latin typeface="Calibri" charset="0"/>
                <a:ea typeface="Calibri" charset="0"/>
                <a:cs typeface="Calibri" charset="0"/>
              </a:rPr>
            </a:br>
            <a:r>
              <a:rPr lang="en-US" sz="1800" cap="all" dirty="0">
                <a:latin typeface="Calibri" charset="0"/>
                <a:ea typeface="Calibri" charset="0"/>
                <a:cs typeface="Calibri" charset="0"/>
              </a:rPr>
              <a:t>OF </a:t>
            </a:r>
            <a:br>
              <a:rPr lang="en-US" sz="1800" cap="all" dirty="0">
                <a:latin typeface="Calibri" charset="0"/>
                <a:ea typeface="Calibri" charset="0"/>
                <a:cs typeface="Calibri" charset="0"/>
              </a:rPr>
            </a:br>
            <a:r>
              <a:rPr lang="en-US" sz="3200" cap="all" dirty="0">
                <a:latin typeface="Calibri" charset="0"/>
                <a:ea typeface="Calibri" charset="0"/>
                <a:cs typeface="Calibri" charset="0"/>
              </a:rPr>
              <a:t>CREEL SURVEY DATA MANAGEMENT APPLICATION</a:t>
            </a:r>
            <a:br>
              <a:rPr lang="en-US" sz="3200" cap="all" dirty="0">
                <a:latin typeface="Calibri" charset="0"/>
                <a:ea typeface="Calibri" charset="0"/>
                <a:cs typeface="Calibri" charset="0"/>
              </a:rPr>
            </a:br>
            <a:r>
              <a:rPr lang="en-US" sz="2800" cap="all" dirty="0">
                <a:latin typeface="Calibri" charset="0"/>
                <a:ea typeface="Calibri" charset="0"/>
                <a:cs typeface="Calibri" charset="0"/>
              </a:rPr>
              <a:t>(CSDMA)</a:t>
            </a:r>
            <a:endParaRPr lang="en-US" sz="2000" dirty="0">
              <a:latin typeface="Calibri" charset="0"/>
              <a:ea typeface="Calibri" charset="0"/>
              <a:cs typeface="Calibri" charset="0"/>
            </a:endParaRPr>
          </a:p>
        </p:txBody>
      </p:sp>
      <p:sp>
        <p:nvSpPr>
          <p:cNvPr id="5" name="Subtitle 4"/>
          <p:cNvSpPr>
            <a:spLocks noGrp="1"/>
          </p:cNvSpPr>
          <p:nvPr>
            <p:ph type="subTitle" idx="1"/>
          </p:nvPr>
        </p:nvSpPr>
        <p:spPr>
          <a:xfrm>
            <a:off x="1371600" y="3864076"/>
            <a:ext cx="6400800" cy="946963"/>
          </a:xfrm>
        </p:spPr>
        <p:txBody>
          <a:bodyPr>
            <a:noAutofit/>
          </a:bodyPr>
          <a:lstStyle/>
          <a:p>
            <a:pPr>
              <a:spcBef>
                <a:spcPts val="0"/>
              </a:spcBef>
              <a:spcAft>
                <a:spcPts val="0"/>
              </a:spcAft>
            </a:pPr>
            <a:r>
              <a:rPr lang="en-US" sz="1800" dirty="0">
                <a:latin typeface="Calibri" charset="0"/>
                <a:ea typeface="Calibri" charset="0"/>
                <a:cs typeface="Calibri" charset="0"/>
              </a:rPr>
              <a:t>Master’s Project Defense </a:t>
            </a:r>
          </a:p>
          <a:p>
            <a:pPr>
              <a:spcBef>
                <a:spcPts val="0"/>
              </a:spcBef>
              <a:spcAft>
                <a:spcPts val="0"/>
              </a:spcAft>
            </a:pPr>
            <a:r>
              <a:rPr lang="en-US" sz="1800" dirty="0">
                <a:latin typeface="Calibri" charset="0"/>
                <a:ea typeface="Calibri" charset="0"/>
                <a:cs typeface="Calibri" charset="0"/>
              </a:rPr>
              <a:t>By: Nishant Chettri</a:t>
            </a:r>
          </a:p>
          <a:p>
            <a:pPr>
              <a:spcBef>
                <a:spcPts val="0"/>
              </a:spcBef>
              <a:spcAft>
                <a:spcPts val="0"/>
              </a:spcAft>
            </a:pPr>
            <a:r>
              <a:rPr lang="en-US" sz="1800" dirty="0">
                <a:latin typeface="Calibri" charset="0"/>
                <a:ea typeface="Calibri" charset="0"/>
                <a:cs typeface="Calibri" charset="0"/>
              </a:rPr>
              <a:t>Advisor: Dr. Yi Shang</a:t>
            </a:r>
          </a:p>
        </p:txBody>
      </p:sp>
      <p:sp>
        <p:nvSpPr>
          <p:cNvPr id="6" name="Title 3">
            <a:extLst>
              <a:ext uri="{FF2B5EF4-FFF2-40B4-BE49-F238E27FC236}">
                <a16:creationId xmlns:a16="http://schemas.microsoft.com/office/drawing/2014/main" id="{401F988A-7993-478C-91DA-0BCF8E623274}"/>
              </a:ext>
            </a:extLst>
          </p:cNvPr>
          <p:cNvSpPr txBox="1">
            <a:spLocks/>
          </p:cNvSpPr>
          <p:nvPr/>
        </p:nvSpPr>
        <p:spPr>
          <a:xfrm>
            <a:off x="685800" y="3038170"/>
            <a:ext cx="7772400" cy="667978"/>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000" b="1" i="0" kern="1200">
                <a:solidFill>
                  <a:schemeClr val="bg1"/>
                </a:solidFill>
                <a:latin typeface="Helvetica"/>
                <a:ea typeface="+mj-ea"/>
                <a:cs typeface="+mj-cs"/>
              </a:defRPr>
            </a:lvl1pPr>
          </a:lstStyle>
          <a:p>
            <a:r>
              <a:rPr lang="en-US" sz="2200" b="0" dirty="0">
                <a:latin typeface="Calibri" charset="0"/>
                <a:ea typeface="Calibri" charset="0"/>
                <a:cs typeface="Calibri" charset="0"/>
              </a:rPr>
              <a:t>A Mobile Data Collection and Web Based Data Verification Application</a:t>
            </a:r>
          </a:p>
        </p:txBody>
      </p:sp>
    </p:spTree>
    <p:extLst>
      <p:ext uri="{BB962C8B-B14F-4D97-AF65-F5344CB8AC3E}">
        <p14:creationId xmlns:p14="http://schemas.microsoft.com/office/powerpoint/2010/main" val="3891889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927099"/>
            <a:ext cx="5200185" cy="3689505"/>
          </a:xfrm>
        </p:spPr>
        <p:txBody>
          <a:bodyPr>
            <a:normAutofit fontScale="92500" lnSpcReduction="10000"/>
          </a:bodyPr>
          <a:lstStyle/>
          <a:p>
            <a:pPr>
              <a:lnSpc>
                <a:spcPct val="110000"/>
              </a:lnSpc>
              <a:spcBef>
                <a:spcPts val="0"/>
              </a:spcBef>
              <a:spcAft>
                <a:spcPts val="600"/>
              </a:spcAft>
            </a:pPr>
            <a:r>
              <a:rPr lang="en-US" sz="2200" dirty="0">
                <a:latin typeface="Calibri" panose="020F0502020204030204" pitchFamily="34" charset="0"/>
                <a:cs typeface="Calibri" panose="020F0502020204030204" pitchFamily="34" charset="0"/>
              </a:rPr>
              <a:t>Bow Hunting survey application for MDC developed by </a:t>
            </a:r>
            <a:r>
              <a:rPr lang="en-US" sz="2200" dirty="0"/>
              <a:t>MU’s Distributed and Intelligent Computing Lab</a:t>
            </a:r>
          </a:p>
          <a:p>
            <a:pPr>
              <a:lnSpc>
                <a:spcPct val="110000"/>
              </a:lnSpc>
              <a:spcBef>
                <a:spcPts val="0"/>
              </a:spcBef>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A mobile application prototype</a:t>
            </a:r>
          </a:p>
          <a:p>
            <a:pPr marL="742950">
              <a:lnSpc>
                <a:spcPct val="110000"/>
              </a:lnSpc>
              <a:spcBef>
                <a:spcPts val="0"/>
              </a:spcBef>
              <a:spcAft>
                <a:spcPts val="600"/>
              </a:spcAft>
              <a:buFont typeface="+mj-lt"/>
              <a:buAutoNum type="romanLcPeriod"/>
            </a:pPr>
            <a:r>
              <a:rPr lang="en-US" sz="2000" dirty="0">
                <a:latin typeface="Calibri" panose="020F0502020204030204" pitchFamily="34" charset="0"/>
                <a:cs typeface="Calibri" panose="020F0502020204030204" pitchFamily="34" charset="0"/>
              </a:rPr>
              <a:t>Hybrid mobile application with responsive design using Phonegap for both Android and iOS</a:t>
            </a:r>
          </a:p>
          <a:p>
            <a:pPr marL="742950">
              <a:lnSpc>
                <a:spcPct val="110000"/>
              </a:lnSpc>
              <a:spcBef>
                <a:spcPts val="0"/>
              </a:spcBef>
              <a:spcAft>
                <a:spcPts val="600"/>
              </a:spcAft>
              <a:buFont typeface="+mj-lt"/>
              <a:buAutoNum type="romanLcPeriod"/>
            </a:pPr>
            <a:r>
              <a:rPr lang="en-US" sz="2000" dirty="0">
                <a:latin typeface="Calibri" panose="020F0502020204030204" pitchFamily="34" charset="0"/>
                <a:cs typeface="Calibri" panose="020F0502020204030204" pitchFamily="34" charset="0"/>
              </a:rPr>
              <a:t>Implementation of HTML5’s Web Storage as a persistent storage options, but had no server implementation</a:t>
            </a:r>
          </a:p>
          <a:p>
            <a:pPr marL="742950">
              <a:lnSpc>
                <a:spcPct val="110000"/>
              </a:lnSpc>
              <a:spcBef>
                <a:spcPts val="0"/>
              </a:spcBef>
              <a:spcAft>
                <a:spcPts val="600"/>
              </a:spcAft>
              <a:buFont typeface="+mj-lt"/>
              <a:buAutoNum type="romanLcPeriod"/>
            </a:pPr>
            <a:r>
              <a:rPr lang="en-US" sz="2000" dirty="0"/>
              <a:t>Computational complexity was low</a:t>
            </a:r>
          </a:p>
        </p:txBody>
      </p:sp>
      <p:sp>
        <p:nvSpPr>
          <p:cNvPr id="10" name="Title 1">
            <a:extLst>
              <a:ext uri="{FF2B5EF4-FFF2-40B4-BE49-F238E27FC236}">
                <a16:creationId xmlns:a16="http://schemas.microsoft.com/office/drawing/2014/main" id="{6D2C1422-B9AD-4BB5-B6AC-69F21E692FEC}"/>
              </a:ext>
            </a:extLst>
          </p:cNvPr>
          <p:cNvSpPr txBox="1">
            <a:spLocks/>
          </p:cNvSpPr>
          <p:nvPr/>
        </p:nvSpPr>
        <p:spPr>
          <a:xfrm>
            <a:off x="457200" y="205980"/>
            <a:ext cx="8229600" cy="676423"/>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000" kern="1200" baseline="0">
                <a:solidFill>
                  <a:srgbClr val="4C4C4C"/>
                </a:solidFill>
                <a:latin typeface="Helvetica"/>
                <a:ea typeface="+mj-ea"/>
                <a:cs typeface="+mj-cs"/>
              </a:defRPr>
            </a:lvl1pPr>
          </a:lstStyle>
          <a:p>
            <a:r>
              <a:rPr lang="en-US" sz="3200" dirty="0">
                <a:solidFill>
                  <a:schemeClr val="tx1"/>
                </a:solidFill>
                <a:latin typeface="Calibri" panose="020F0502020204030204" pitchFamily="34" charset="0"/>
                <a:cs typeface="Calibri" panose="020F0502020204030204" pitchFamily="34" charset="0"/>
              </a:rPr>
              <a:t>Bow Hunting Observation</a:t>
            </a:r>
          </a:p>
        </p:txBody>
      </p:sp>
      <p:pic>
        <p:nvPicPr>
          <p:cNvPr id="7" name="Picture 6">
            <a:extLst>
              <a:ext uri="{FF2B5EF4-FFF2-40B4-BE49-F238E27FC236}">
                <a16:creationId xmlns:a16="http://schemas.microsoft.com/office/drawing/2014/main" id="{E377EAEF-DA43-4821-A994-8EE76B41C25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40684" y="773151"/>
            <a:ext cx="2768252" cy="1924330"/>
          </a:xfrm>
          <a:prstGeom prst="rect">
            <a:avLst/>
          </a:prstGeom>
          <a:ln>
            <a:solidFill>
              <a:schemeClr val="tx1"/>
            </a:solidFill>
          </a:ln>
        </p:spPr>
      </p:pic>
      <p:pic>
        <p:nvPicPr>
          <p:cNvPr id="9" name="Picture 8">
            <a:extLst>
              <a:ext uri="{FF2B5EF4-FFF2-40B4-BE49-F238E27FC236}">
                <a16:creationId xmlns:a16="http://schemas.microsoft.com/office/drawing/2014/main" id="{0F400DF9-252B-43B0-8164-D87A0B252F78}"/>
              </a:ext>
            </a:extLst>
          </p:cNvPr>
          <p:cNvPicPr/>
          <p:nvPr/>
        </p:nvPicPr>
        <p:blipFill rotWithShape="1">
          <a:blip r:embed="rId4" cstate="print">
            <a:extLst>
              <a:ext uri="{28A0092B-C50C-407E-A947-70E740481C1C}">
                <a14:useLocalDpi xmlns:a14="http://schemas.microsoft.com/office/drawing/2010/main" val="0"/>
              </a:ext>
            </a:extLst>
          </a:blip>
          <a:srcRect b="30152"/>
          <a:stretch/>
        </p:blipFill>
        <p:spPr bwMode="auto">
          <a:xfrm>
            <a:off x="5840684" y="2742178"/>
            <a:ext cx="2768252" cy="16291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8940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Calibri" panose="020F0502020204030204" pitchFamily="34" charset="0"/>
                <a:cs typeface="Calibri" panose="020F0502020204030204" pitchFamily="34" charset="0"/>
              </a:rPr>
              <a:t>OUTLINE</a:t>
            </a:r>
          </a:p>
        </p:txBody>
      </p:sp>
      <p:sp>
        <p:nvSpPr>
          <p:cNvPr id="3" name="Content Placeholder 2"/>
          <p:cNvSpPr>
            <a:spLocks noGrp="1"/>
          </p:cNvSpPr>
          <p:nvPr>
            <p:ph idx="4294967295"/>
          </p:nvPr>
        </p:nvSpPr>
        <p:spPr>
          <a:xfrm>
            <a:off x="457200" y="1200151"/>
            <a:ext cx="8229600" cy="3394472"/>
          </a:xfrm>
          <a:noFill/>
        </p:spPr>
        <p:txBody>
          <a:bodyPr>
            <a:normAutofit lnSpcReduction="10000"/>
          </a:bodyPr>
          <a:lstStyle/>
          <a:p>
            <a:r>
              <a:rPr lang="en-US" dirty="0">
                <a:solidFill>
                  <a:schemeClr val="tx1"/>
                </a:solidFill>
                <a:effectLst>
                  <a:innerShdw blurRad="114300">
                    <a:prstClr val="black"/>
                  </a:innerShdw>
                  <a:reflection endPos="0" dir="5400000" sy="-100000" algn="bl" rotWithShape="0"/>
                </a:effectLst>
                <a:latin typeface="Calibri" panose="020F0502020204030204" pitchFamily="34" charset="0"/>
                <a:cs typeface="Calibri" panose="020F0502020204030204" pitchFamily="34" charset="0"/>
              </a:rPr>
              <a:t>Introduction</a:t>
            </a:r>
            <a:endParaRPr lang="en-US" dirty="0">
              <a:solidFill>
                <a:schemeClr val="tx1"/>
              </a:solidFill>
              <a:latin typeface="Calibri" panose="020F0502020204030204" pitchFamily="34" charset="0"/>
              <a:cs typeface="Calibri" panose="020F0502020204030204" pitchFamily="34" charset="0"/>
            </a:endParaRPr>
          </a:p>
          <a:p>
            <a:r>
              <a:rPr lang="en-US" dirty="0">
                <a:solidFill>
                  <a:schemeClr val="tx1"/>
                </a:solidFill>
                <a:effectLst>
                  <a:outerShdw blurRad="50800" sx="1000" sy="1000" algn="ctr" rotWithShape="0">
                    <a:schemeClr val="bg1">
                      <a:lumMod val="85000"/>
                    </a:schemeClr>
                  </a:outerShdw>
                </a:effectLst>
                <a:latin typeface="Calibri" panose="020F0502020204030204" pitchFamily="34" charset="0"/>
                <a:cs typeface="Calibri" panose="020F0502020204030204" pitchFamily="34" charset="0"/>
              </a:rPr>
              <a:t>Related Works</a:t>
            </a:r>
          </a:p>
          <a:p>
            <a:r>
              <a:rPr lang="en-US" dirty="0">
                <a:solidFill>
                  <a:schemeClr val="tx1"/>
                </a:solidFill>
                <a:effectLst>
                  <a:outerShdw blurRad="50800" sx="1000" sy="1000" algn="ctr" rotWithShape="0">
                    <a:schemeClr val="bg1">
                      <a:lumMod val="85000"/>
                    </a:schemeClr>
                  </a:outerShdw>
                </a:effectLst>
                <a:latin typeface="Calibri" panose="020F0502020204030204" pitchFamily="34" charset="0"/>
                <a:cs typeface="Calibri" panose="020F0502020204030204" pitchFamily="34" charset="0"/>
              </a:rPr>
              <a:t>Design &amp; Implementation</a:t>
            </a:r>
          </a:p>
          <a:p>
            <a:endParaRPr lang="en-US"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sx="1000" sy="1000" algn="ctr" rotWithShape="0">
                  <a:schemeClr val="bg1">
                    <a:lumMod val="85000"/>
                  </a:schemeClr>
                </a:outerShdw>
              </a:effectLst>
              <a:latin typeface="Calibri" panose="020F0502020204030204" pitchFamily="34" charset="0"/>
              <a:cs typeface="Calibri" panose="020F0502020204030204" pitchFamily="34" charset="0"/>
            </a:endParaRPr>
          </a:p>
          <a:p>
            <a:r>
              <a:rPr lang="en-US"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sx="1000" sy="1000" algn="ctr" rotWithShape="0">
                    <a:schemeClr val="bg1">
                      <a:lumMod val="85000"/>
                    </a:schemeClr>
                  </a:outerShdw>
                </a:effectLst>
                <a:latin typeface="Calibri" panose="020F0502020204030204" pitchFamily="34" charset="0"/>
                <a:cs typeface="Calibri" panose="020F0502020204030204" pitchFamily="34" charset="0"/>
              </a:rPr>
              <a:t>Results</a:t>
            </a:r>
          </a:p>
          <a:p>
            <a:r>
              <a:rPr lang="en-US"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sx="1000" sy="1000" algn="ctr" rotWithShape="0">
                    <a:schemeClr val="bg1">
                      <a:lumMod val="85000"/>
                    </a:schemeClr>
                  </a:outerShdw>
                </a:effectLst>
                <a:latin typeface="Calibri" panose="020F0502020204030204" pitchFamily="34" charset="0"/>
                <a:cs typeface="Calibri" panose="020F0502020204030204" pitchFamily="34" charset="0"/>
              </a:rPr>
              <a:t>Conclusion &amp; Future Work</a:t>
            </a:r>
            <a:endParaRPr lang="en-US"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0C8C3F2-5792-436D-ABC2-63D586A2EB32}"/>
              </a:ext>
            </a:extLst>
          </p:cNvPr>
          <p:cNvSpPr txBox="1"/>
          <p:nvPr/>
        </p:nvSpPr>
        <p:spPr>
          <a:xfrm>
            <a:off x="795454" y="2677737"/>
            <a:ext cx="5352585" cy="707886"/>
          </a:xfrm>
          <a:prstGeom prst="rect">
            <a:avLst/>
          </a:prstGeom>
          <a:noFill/>
        </p:spPr>
        <p:txBody>
          <a:bodyPr wrap="square" rtlCol="0">
            <a:spAutoFit/>
          </a:bodyPr>
          <a:lstStyle/>
          <a:p>
            <a:pPr marL="342900" indent="-342900">
              <a:buFont typeface="+mj-lt"/>
              <a:buAutoNum type="arabicPeriod"/>
            </a:pPr>
            <a:r>
              <a:rPr lang="en-US" sz="2000" dirty="0">
                <a:latin typeface="Calibri (Body)"/>
              </a:rPr>
              <a:t>Creel Survey Mobile App</a:t>
            </a:r>
          </a:p>
          <a:p>
            <a:pPr marL="342900" indent="-342900">
              <a:buFont typeface="+mj-lt"/>
              <a:buAutoNum type="arabicPeriod"/>
            </a:pPr>
            <a:r>
              <a:rPr lang="en-US" sz="2000" dirty="0">
                <a:latin typeface="Calibri (Body)"/>
              </a:rPr>
              <a:t>Creel Survey Web Dashboard</a:t>
            </a:r>
            <a:endParaRPr lang="en-US" sz="2000" dirty="0"/>
          </a:p>
        </p:txBody>
      </p:sp>
    </p:spTree>
    <p:extLst>
      <p:ext uri="{BB962C8B-B14F-4D97-AF65-F5344CB8AC3E}">
        <p14:creationId xmlns:p14="http://schemas.microsoft.com/office/powerpoint/2010/main" val="162829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430640-4267-45E2-B16D-5A5B3B1DA898}"/>
              </a:ext>
            </a:extLst>
          </p:cNvPr>
          <p:cNvSpPr txBox="1">
            <a:spLocks/>
          </p:cNvSpPr>
          <p:nvPr/>
        </p:nvSpPr>
        <p:spPr>
          <a:xfrm>
            <a:off x="457200" y="205980"/>
            <a:ext cx="8229600" cy="676423"/>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000" kern="1200" baseline="0">
                <a:solidFill>
                  <a:srgbClr val="4C4C4C"/>
                </a:solidFill>
                <a:latin typeface="Helvetica"/>
                <a:ea typeface="+mj-ea"/>
                <a:cs typeface="+mj-cs"/>
              </a:defRPr>
            </a:lvl1pPr>
          </a:lstStyle>
          <a:p>
            <a:r>
              <a:rPr lang="en-US" sz="3200" dirty="0">
                <a:solidFill>
                  <a:schemeClr val="tx1"/>
                </a:solidFill>
                <a:latin typeface="Calibri" panose="020F0502020204030204" pitchFamily="34" charset="0"/>
                <a:cs typeface="Calibri" panose="020F0502020204030204" pitchFamily="34" charset="0"/>
              </a:rPr>
              <a:t>Creel Survey Mobile App</a:t>
            </a:r>
          </a:p>
        </p:txBody>
      </p:sp>
      <p:sp>
        <p:nvSpPr>
          <p:cNvPr id="6" name="Content Placeholder 5">
            <a:extLst>
              <a:ext uri="{FF2B5EF4-FFF2-40B4-BE49-F238E27FC236}">
                <a16:creationId xmlns:a16="http://schemas.microsoft.com/office/drawing/2014/main" id="{EE47455D-E07F-4BDA-8AE9-726774C203C0}"/>
              </a:ext>
            </a:extLst>
          </p:cNvPr>
          <p:cNvSpPr>
            <a:spLocks noGrp="1"/>
          </p:cNvSpPr>
          <p:nvPr>
            <p:ph idx="4294967295"/>
          </p:nvPr>
        </p:nvSpPr>
        <p:spPr>
          <a:xfrm>
            <a:off x="457200" y="882404"/>
            <a:ext cx="8229600" cy="1542572"/>
          </a:xfrm>
        </p:spPr>
        <p:txBody>
          <a:bodyPr>
            <a:normAutofit lnSpcReduction="10000"/>
          </a:bodyPr>
          <a:lstStyle/>
          <a:p>
            <a:pPr>
              <a:lnSpc>
                <a:spcPct val="110000"/>
              </a:lnSpc>
              <a:spcBef>
                <a:spcPts val="0"/>
              </a:spcBef>
              <a:spcAft>
                <a:spcPts val="600"/>
              </a:spcAft>
            </a:pPr>
            <a:r>
              <a:rPr lang="en-US" sz="2200" dirty="0"/>
              <a:t>An efficient, and portable data collection application with a responsive and user-friendly interface</a:t>
            </a:r>
          </a:p>
          <a:p>
            <a:pPr>
              <a:lnSpc>
                <a:spcPct val="110000"/>
              </a:lnSpc>
              <a:spcBef>
                <a:spcPts val="0"/>
              </a:spcBef>
              <a:spcAft>
                <a:spcPts val="600"/>
              </a:spcAft>
            </a:pPr>
            <a:r>
              <a:rPr lang="en-US" sz="2200" dirty="0"/>
              <a:t>Hybrid mobile development for rapid, multi-platform (Android, iOS) development using Phonegap framework powered by Cordova</a:t>
            </a:r>
          </a:p>
        </p:txBody>
      </p:sp>
      <p:grpSp>
        <p:nvGrpSpPr>
          <p:cNvPr id="3" name="Group 2">
            <a:extLst>
              <a:ext uri="{FF2B5EF4-FFF2-40B4-BE49-F238E27FC236}">
                <a16:creationId xmlns:a16="http://schemas.microsoft.com/office/drawing/2014/main" id="{48589C73-658A-4CAC-941D-562A0768B353}"/>
              </a:ext>
            </a:extLst>
          </p:cNvPr>
          <p:cNvGrpSpPr/>
          <p:nvPr/>
        </p:nvGrpSpPr>
        <p:grpSpPr>
          <a:xfrm>
            <a:off x="1333455" y="2396730"/>
            <a:ext cx="7195423" cy="1884160"/>
            <a:chOff x="721346" y="2192027"/>
            <a:chExt cx="8116375" cy="2125316"/>
          </a:xfrm>
        </p:grpSpPr>
        <p:pic>
          <p:nvPicPr>
            <p:cNvPr id="8" name="Picture 7" descr="https://phonegap.com/uploads/2012/05/API_updated.png">
              <a:extLst>
                <a:ext uri="{FF2B5EF4-FFF2-40B4-BE49-F238E27FC236}">
                  <a16:creationId xmlns:a16="http://schemas.microsoft.com/office/drawing/2014/main" id="{5094B1FF-A7F5-4F67-B057-452EA2B195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18634" y="2192027"/>
              <a:ext cx="5506731" cy="2052871"/>
            </a:xfrm>
            <a:prstGeom prst="rect">
              <a:avLst/>
            </a:prstGeom>
            <a:noFill/>
            <a:ln>
              <a:noFill/>
            </a:ln>
          </p:spPr>
        </p:pic>
        <p:sp>
          <p:nvSpPr>
            <p:cNvPr id="2" name="TextBox 1">
              <a:extLst>
                <a:ext uri="{FF2B5EF4-FFF2-40B4-BE49-F238E27FC236}">
                  <a16:creationId xmlns:a16="http://schemas.microsoft.com/office/drawing/2014/main" id="{B9075BE1-99B5-4ABD-AE78-FE50CD3B82AC}"/>
                </a:ext>
              </a:extLst>
            </p:cNvPr>
            <p:cNvSpPr txBox="1"/>
            <p:nvPr/>
          </p:nvSpPr>
          <p:spPr>
            <a:xfrm>
              <a:off x="721346" y="3060808"/>
              <a:ext cx="1663277" cy="34717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iPad</a:t>
              </a:r>
            </a:p>
          </p:txBody>
        </p:sp>
        <p:sp>
          <p:nvSpPr>
            <p:cNvPr id="9" name="TextBox 8">
              <a:extLst>
                <a:ext uri="{FF2B5EF4-FFF2-40B4-BE49-F238E27FC236}">
                  <a16:creationId xmlns:a16="http://schemas.microsoft.com/office/drawing/2014/main" id="{7DA1D716-753F-406D-BA43-0BA858296ED9}"/>
                </a:ext>
              </a:extLst>
            </p:cNvPr>
            <p:cNvSpPr txBox="1"/>
            <p:nvPr/>
          </p:nvSpPr>
          <p:spPr>
            <a:xfrm>
              <a:off x="3441250" y="4009566"/>
              <a:ext cx="1663277"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Cordova Engine</a:t>
              </a:r>
            </a:p>
          </p:txBody>
        </p:sp>
        <p:sp>
          <p:nvSpPr>
            <p:cNvPr id="10" name="TextBox 9">
              <a:extLst>
                <a:ext uri="{FF2B5EF4-FFF2-40B4-BE49-F238E27FC236}">
                  <a16:creationId xmlns:a16="http://schemas.microsoft.com/office/drawing/2014/main" id="{482F1C2D-2D22-4674-BF62-888F241CC7DE}"/>
                </a:ext>
              </a:extLst>
            </p:cNvPr>
            <p:cNvSpPr txBox="1"/>
            <p:nvPr/>
          </p:nvSpPr>
          <p:spPr>
            <a:xfrm>
              <a:off x="7174444" y="2947498"/>
              <a:ext cx="1663277"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Cordova Plugins</a:t>
              </a:r>
            </a:p>
          </p:txBody>
        </p:sp>
      </p:grpSp>
      <p:sp>
        <p:nvSpPr>
          <p:cNvPr id="4" name="Rectangle 3">
            <a:extLst>
              <a:ext uri="{FF2B5EF4-FFF2-40B4-BE49-F238E27FC236}">
                <a16:creationId xmlns:a16="http://schemas.microsoft.com/office/drawing/2014/main" id="{0FB5EA55-B497-4F1F-B465-F1682BC26ABF}"/>
              </a:ext>
            </a:extLst>
          </p:cNvPr>
          <p:cNvSpPr/>
          <p:nvPr/>
        </p:nvSpPr>
        <p:spPr>
          <a:xfrm>
            <a:off x="457200" y="4411716"/>
            <a:ext cx="8229600" cy="400110"/>
          </a:xfrm>
          <a:prstGeom prst="rect">
            <a:avLst/>
          </a:prstGeom>
        </p:spPr>
        <p:txBody>
          <a:bodyPr wrap="square">
            <a:spAutoFit/>
          </a:bodyPr>
          <a:lstStyle/>
          <a:p>
            <a:r>
              <a:rPr lang="en-US" sz="1000" dirty="0">
                <a:latin typeface="Calibri" panose="020F0502020204030204" pitchFamily="34" charset="0"/>
                <a:ea typeface="Calibri" panose="020F0502020204030204" pitchFamily="34" charset="0"/>
                <a:cs typeface="Calibri" panose="020F0502020204030204" pitchFamily="34" charset="0"/>
              </a:rPr>
              <a:t>A. Trice, "PhoneGap Explained Visually," Adobe Phonegap, 2 May 2012. [Online]. </a:t>
            </a:r>
            <a:r>
              <a:rPr lang="en-US" sz="1000" dirty="0">
                <a:latin typeface="Calibri" panose="020F0502020204030204" pitchFamily="34" charset="0"/>
                <a:cs typeface="Calibri" panose="020F0502020204030204" pitchFamily="34" charset="0"/>
              </a:rPr>
              <a:t>Available: https://phonegap.com/blog/2012/05/02/phonegap-explained-visually/</a:t>
            </a:r>
            <a:r>
              <a:rPr lang="en-US" sz="1000" dirty="0">
                <a:latin typeface="Calibri" panose="020F0502020204030204" pitchFamily="34" charset="0"/>
                <a:ea typeface="Calibri" panose="020F0502020204030204" pitchFamily="34" charset="0"/>
                <a:cs typeface="Calibri" panose="020F0502020204030204" pitchFamily="34" charset="0"/>
              </a:rPr>
              <a:t> </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323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15B6-6848-43A2-8F6E-17E7CF498CFB}"/>
              </a:ext>
            </a:extLst>
          </p:cNvPr>
          <p:cNvSpPr>
            <a:spLocks noGrp="1"/>
          </p:cNvSpPr>
          <p:nvPr>
            <p:ph type="title"/>
          </p:nvPr>
        </p:nvSpPr>
        <p:spPr>
          <a:xfrm>
            <a:off x="457200" y="205979"/>
            <a:ext cx="8229600" cy="648948"/>
          </a:xfrm>
        </p:spPr>
        <p:txBody>
          <a:bodyPr>
            <a:normAutofit/>
          </a:bodyPr>
          <a:lstStyle/>
          <a:p>
            <a:r>
              <a:rPr lang="en-US" sz="3200" dirty="0"/>
              <a:t>Cordova Architecture</a:t>
            </a:r>
          </a:p>
        </p:txBody>
      </p:sp>
      <p:pic>
        <p:nvPicPr>
          <p:cNvPr id="4" name="Picture 3" descr="https://cordova.apache.org/static/img/guide/cordovaapparchitecture.png">
            <a:extLst>
              <a:ext uri="{FF2B5EF4-FFF2-40B4-BE49-F238E27FC236}">
                <a16:creationId xmlns:a16="http://schemas.microsoft.com/office/drawing/2014/main" id="{342DDB51-1420-4821-951C-62F3B4642A3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17234" y="854927"/>
            <a:ext cx="4459131" cy="3508771"/>
          </a:xfrm>
          <a:prstGeom prst="rect">
            <a:avLst/>
          </a:prstGeom>
          <a:noFill/>
          <a:ln>
            <a:noFill/>
          </a:ln>
        </p:spPr>
      </p:pic>
      <p:pic>
        <p:nvPicPr>
          <p:cNvPr id="5" name="Picture 4" descr="https://phonegap.com/uploads/2012/05/API_updated.png">
            <a:extLst>
              <a:ext uri="{FF2B5EF4-FFF2-40B4-BE49-F238E27FC236}">
                <a16:creationId xmlns:a16="http://schemas.microsoft.com/office/drawing/2014/main" id="{92CED22B-E5CC-41BA-93D6-DA29A5DB6087}"/>
              </a:ext>
            </a:extLst>
          </p:cNvPr>
          <p:cNvPicPr/>
          <p:nvPr/>
        </p:nvPicPr>
        <p:blipFill rotWithShape="1">
          <a:blip r:embed="rId4">
            <a:extLst>
              <a:ext uri="{28A0092B-C50C-407E-A947-70E740481C1C}">
                <a14:useLocalDpi xmlns:a14="http://schemas.microsoft.com/office/drawing/2010/main" val="0"/>
              </a:ext>
            </a:extLst>
          </a:blip>
          <a:srcRect r="74239"/>
          <a:stretch/>
        </p:blipFill>
        <p:spPr bwMode="auto">
          <a:xfrm>
            <a:off x="1154562" y="1535160"/>
            <a:ext cx="1659203" cy="2401066"/>
          </a:xfrm>
          <a:prstGeom prst="rect">
            <a:avLst/>
          </a:prstGeom>
          <a:noFill/>
          <a:ln>
            <a:noFill/>
          </a:ln>
        </p:spPr>
      </p:pic>
      <p:sp>
        <p:nvSpPr>
          <p:cNvPr id="3" name="Left Brace 2">
            <a:extLst>
              <a:ext uri="{FF2B5EF4-FFF2-40B4-BE49-F238E27FC236}">
                <a16:creationId xmlns:a16="http://schemas.microsoft.com/office/drawing/2014/main" id="{F3D8C683-C607-4120-9FCF-AC5F0B7FAFB8}"/>
              </a:ext>
            </a:extLst>
          </p:cNvPr>
          <p:cNvSpPr/>
          <p:nvPr/>
        </p:nvSpPr>
        <p:spPr>
          <a:xfrm>
            <a:off x="3124200" y="914399"/>
            <a:ext cx="635000" cy="2505307"/>
          </a:xfrm>
          <a:prstGeom prst="lef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67F25D7E-3302-431F-8E96-4F42CDAE77E0}"/>
              </a:ext>
            </a:extLst>
          </p:cNvPr>
          <p:cNvSpPr txBox="1"/>
          <p:nvPr/>
        </p:nvSpPr>
        <p:spPr>
          <a:xfrm>
            <a:off x="457200" y="4444683"/>
            <a:ext cx="8229600" cy="246221"/>
          </a:xfrm>
          <a:prstGeom prst="rect">
            <a:avLst/>
          </a:prstGeom>
          <a:noFill/>
        </p:spPr>
        <p:txBody>
          <a:bodyPr wrap="square" rtlCol="0">
            <a:spAutoFit/>
          </a:bodyPr>
          <a:lstStyle/>
          <a:p>
            <a:r>
              <a:rPr lang="en-US" sz="1000" dirty="0">
                <a:latin typeface="Calibri" panose="020F0502020204030204" pitchFamily="34" charset="0"/>
                <a:ea typeface="Calibri" panose="020F0502020204030204" pitchFamily="34" charset="0"/>
                <a:cs typeface="Times New Roman" panose="02020603050405020304" pitchFamily="18" charset="0"/>
              </a:rPr>
              <a:t>Apache Cordova, "Documentation - Apache Cordova," Apache Cordova, 2017. [Online]. Available: https://cordova.apache.org/docs/en/latest/</a:t>
            </a:r>
            <a:endParaRPr lang="en-US" sz="1000" dirty="0"/>
          </a:p>
        </p:txBody>
      </p:sp>
    </p:spTree>
    <p:extLst>
      <p:ext uri="{BB962C8B-B14F-4D97-AF65-F5344CB8AC3E}">
        <p14:creationId xmlns:p14="http://schemas.microsoft.com/office/powerpoint/2010/main" val="3442877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D16F-B2D4-4917-B52C-1A8922015D12}"/>
              </a:ext>
            </a:extLst>
          </p:cNvPr>
          <p:cNvSpPr>
            <a:spLocks noGrp="1"/>
          </p:cNvSpPr>
          <p:nvPr>
            <p:ph type="title"/>
          </p:nvPr>
        </p:nvSpPr>
        <p:spPr>
          <a:xfrm>
            <a:off x="457200" y="205980"/>
            <a:ext cx="8229600" cy="641514"/>
          </a:xfrm>
        </p:spPr>
        <p:txBody>
          <a:bodyPr>
            <a:normAutofit/>
          </a:bodyPr>
          <a:lstStyle/>
          <a:p>
            <a:r>
              <a:rPr lang="en-US" sz="3100" dirty="0"/>
              <a:t>Creel Survey Mobile App Implementation</a:t>
            </a:r>
          </a:p>
        </p:txBody>
      </p:sp>
      <p:pic>
        <p:nvPicPr>
          <p:cNvPr id="7" name="Picture 6">
            <a:extLst>
              <a:ext uri="{FF2B5EF4-FFF2-40B4-BE49-F238E27FC236}">
                <a16:creationId xmlns:a16="http://schemas.microsoft.com/office/drawing/2014/main" id="{D8D3EF7F-3166-4A42-B7FC-80C9E1DB776D}"/>
              </a:ext>
            </a:extLst>
          </p:cNvPr>
          <p:cNvPicPr/>
          <p:nvPr/>
        </p:nvPicPr>
        <p:blipFill>
          <a:blip r:embed="rId3"/>
          <a:stretch>
            <a:fillRect/>
          </a:stretch>
        </p:blipFill>
        <p:spPr bwMode="auto">
          <a:xfrm>
            <a:off x="457200" y="864956"/>
            <a:ext cx="8200248" cy="3707044"/>
          </a:xfrm>
          <a:prstGeom prst="rect">
            <a:avLst/>
          </a:prstGeom>
          <a:noFill/>
          <a:ln>
            <a:noFill/>
          </a:ln>
        </p:spPr>
      </p:pic>
    </p:spTree>
    <p:extLst>
      <p:ext uri="{BB962C8B-B14F-4D97-AF65-F5344CB8AC3E}">
        <p14:creationId xmlns:p14="http://schemas.microsoft.com/office/powerpoint/2010/main" val="2166642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or: Curved 5">
            <a:extLst>
              <a:ext uri="{FF2B5EF4-FFF2-40B4-BE49-F238E27FC236}">
                <a16:creationId xmlns:a16="http://schemas.microsoft.com/office/drawing/2014/main" id="{A05F83B0-8383-47FA-BB77-71BB0E27BE70}"/>
              </a:ext>
            </a:extLst>
          </p:cNvPr>
          <p:cNvCxnSpPr>
            <a:cxnSpLocks/>
            <a:stCxn id="30" idx="0"/>
            <a:endCxn id="28" idx="0"/>
          </p:cNvCxnSpPr>
          <p:nvPr/>
        </p:nvCxnSpPr>
        <p:spPr>
          <a:xfrm rot="16200000" flipV="1">
            <a:off x="4412561" y="2450837"/>
            <a:ext cx="12700" cy="2852035"/>
          </a:xfrm>
          <a:prstGeom prst="curvedConnector3">
            <a:avLst>
              <a:gd name="adj1" fmla="val 1800000"/>
            </a:avLst>
          </a:prstGeom>
          <a:ln w="38100">
            <a:tailEnd type="triangle"/>
          </a:ln>
        </p:spPr>
        <p:style>
          <a:lnRef idx="2">
            <a:schemeClr val="dk1"/>
          </a:lnRef>
          <a:fillRef idx="0">
            <a:schemeClr val="dk1"/>
          </a:fillRef>
          <a:effectRef idx="1">
            <a:schemeClr val="dk1"/>
          </a:effectRef>
          <a:fontRef idx="minor">
            <a:schemeClr val="tx1"/>
          </a:fontRef>
        </p:style>
      </p:cxnSp>
      <p:sp>
        <p:nvSpPr>
          <p:cNvPr id="2" name="Title 1">
            <a:extLst>
              <a:ext uri="{FF2B5EF4-FFF2-40B4-BE49-F238E27FC236}">
                <a16:creationId xmlns:a16="http://schemas.microsoft.com/office/drawing/2014/main" id="{871431A0-4913-4CCD-A991-5D44A4C11526}"/>
              </a:ext>
            </a:extLst>
          </p:cNvPr>
          <p:cNvSpPr>
            <a:spLocks noGrp="1"/>
          </p:cNvSpPr>
          <p:nvPr>
            <p:ph type="title"/>
          </p:nvPr>
        </p:nvSpPr>
        <p:spPr>
          <a:xfrm>
            <a:off x="457200" y="205979"/>
            <a:ext cx="8229600" cy="641514"/>
          </a:xfrm>
        </p:spPr>
        <p:txBody>
          <a:bodyPr>
            <a:normAutofit/>
          </a:bodyPr>
          <a:lstStyle/>
          <a:p>
            <a:r>
              <a:rPr lang="en-US" sz="3100" dirty="0"/>
              <a:t>Survey Module</a:t>
            </a:r>
          </a:p>
        </p:txBody>
      </p:sp>
      <p:sp>
        <p:nvSpPr>
          <p:cNvPr id="3" name="Content Placeholder 2">
            <a:extLst>
              <a:ext uri="{FF2B5EF4-FFF2-40B4-BE49-F238E27FC236}">
                <a16:creationId xmlns:a16="http://schemas.microsoft.com/office/drawing/2014/main" id="{D7AB87EF-2445-4C06-B544-0509F19F0736}"/>
              </a:ext>
            </a:extLst>
          </p:cNvPr>
          <p:cNvSpPr>
            <a:spLocks noGrp="1"/>
          </p:cNvSpPr>
          <p:nvPr>
            <p:ph idx="4294967295"/>
          </p:nvPr>
        </p:nvSpPr>
        <p:spPr>
          <a:xfrm>
            <a:off x="457199" y="847493"/>
            <a:ext cx="4025497" cy="2852388"/>
          </a:xfrm>
        </p:spPr>
        <p:txBody>
          <a:bodyPr>
            <a:normAutofit/>
          </a:bodyPr>
          <a:lstStyle/>
          <a:p>
            <a:pPr>
              <a:spcBef>
                <a:spcPts val="0"/>
              </a:spcBef>
              <a:spcAft>
                <a:spcPts val="0"/>
              </a:spcAft>
            </a:pPr>
            <a:r>
              <a:rPr lang="en-US" sz="2200" dirty="0"/>
              <a:t>Contains the questions asked:</a:t>
            </a:r>
          </a:p>
          <a:p>
            <a:pPr marL="685800" lvl="1" indent="-338138">
              <a:spcBef>
                <a:spcPts val="0"/>
              </a:spcBef>
              <a:spcAft>
                <a:spcPts val="0"/>
              </a:spcAft>
            </a:pPr>
            <a:r>
              <a:rPr lang="en-US" sz="1800" dirty="0"/>
              <a:t>Time started/stopped, </a:t>
            </a:r>
          </a:p>
          <a:p>
            <a:pPr marL="685800" lvl="1" indent="-338138">
              <a:spcBef>
                <a:spcPts val="0"/>
              </a:spcBef>
              <a:spcAft>
                <a:spcPts val="0"/>
              </a:spcAft>
            </a:pPr>
            <a:r>
              <a:rPr lang="en-US" sz="1800" dirty="0"/>
              <a:t>Fishing preferences,</a:t>
            </a:r>
          </a:p>
          <a:p>
            <a:pPr marL="685800" lvl="1" indent="-338138">
              <a:spcBef>
                <a:spcPts val="0"/>
              </a:spcBef>
              <a:spcAft>
                <a:spcPts val="0"/>
              </a:spcAft>
            </a:pPr>
            <a:r>
              <a:rPr lang="en-US" sz="1800" dirty="0"/>
              <a:t>Fish caught,</a:t>
            </a:r>
          </a:p>
          <a:p>
            <a:pPr marL="685800" lvl="1" indent="-338138">
              <a:spcBef>
                <a:spcPts val="0"/>
              </a:spcBef>
              <a:spcAft>
                <a:spcPts val="600"/>
              </a:spcAft>
            </a:pPr>
            <a:r>
              <a:rPr lang="en-US" sz="1800" dirty="0"/>
              <a:t>Angler satisfaction, etc.</a:t>
            </a:r>
          </a:p>
          <a:p>
            <a:pPr>
              <a:lnSpc>
                <a:spcPct val="124000"/>
              </a:lnSpc>
              <a:spcBef>
                <a:spcPts val="0"/>
              </a:spcBef>
              <a:spcAft>
                <a:spcPts val="0"/>
              </a:spcAft>
            </a:pPr>
            <a:r>
              <a:rPr lang="en-US" sz="2200" dirty="0"/>
              <a:t>Communication with Cordova plugins to take images and validate data</a:t>
            </a:r>
          </a:p>
        </p:txBody>
      </p:sp>
      <p:grpSp>
        <p:nvGrpSpPr>
          <p:cNvPr id="5" name="Group 4">
            <a:extLst>
              <a:ext uri="{FF2B5EF4-FFF2-40B4-BE49-F238E27FC236}">
                <a16:creationId xmlns:a16="http://schemas.microsoft.com/office/drawing/2014/main" id="{85A3D75E-567B-4074-A195-9563F14FDD7A}"/>
              </a:ext>
            </a:extLst>
          </p:cNvPr>
          <p:cNvGrpSpPr/>
          <p:nvPr/>
        </p:nvGrpSpPr>
        <p:grpSpPr>
          <a:xfrm>
            <a:off x="4525132" y="205979"/>
            <a:ext cx="4183525" cy="3183818"/>
            <a:chOff x="0" y="0"/>
            <a:chExt cx="6118694" cy="4613628"/>
          </a:xfrm>
        </p:grpSpPr>
        <p:pic>
          <p:nvPicPr>
            <p:cNvPr id="7" name="Picture 6" descr="C:\Users\nisha\AppData\Local\Microsoft\Windows\INetCache\Content.Word\TYh062vP.JPG">
              <a:extLst>
                <a:ext uri="{FF2B5EF4-FFF2-40B4-BE49-F238E27FC236}">
                  <a16:creationId xmlns:a16="http://schemas.microsoft.com/office/drawing/2014/main" id="{741FE28C-0B87-4818-9D50-C498BC6786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0252" y="0"/>
              <a:ext cx="3016250" cy="2261870"/>
            </a:xfrm>
            <a:prstGeom prst="rect">
              <a:avLst/>
            </a:prstGeom>
            <a:noFill/>
            <a:ln>
              <a:solidFill>
                <a:schemeClr val="tx1"/>
              </a:solidFill>
            </a:ln>
          </p:spPr>
        </p:pic>
        <p:pic>
          <p:nvPicPr>
            <p:cNvPr id="8" name="Picture 7">
              <a:extLst>
                <a:ext uri="{FF2B5EF4-FFF2-40B4-BE49-F238E27FC236}">
                  <a16:creationId xmlns:a16="http://schemas.microsoft.com/office/drawing/2014/main" id="{2D334F47-8D50-4AA5-9662-7ECFE81FD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27" y="0"/>
              <a:ext cx="3028061" cy="2260600"/>
            </a:xfrm>
            <a:prstGeom prst="rect">
              <a:avLst/>
            </a:prstGeom>
            <a:noFill/>
            <a:ln>
              <a:solidFill>
                <a:schemeClr val="tx1"/>
              </a:solidFill>
            </a:ln>
          </p:spPr>
        </p:pic>
        <p:pic>
          <p:nvPicPr>
            <p:cNvPr id="9" name="Picture 8" descr="C:\Users\nisha\AppData\Local\Microsoft\Windows\INetCache\Content.Word\angler view.jpg">
              <a:extLst>
                <a:ext uri="{FF2B5EF4-FFF2-40B4-BE49-F238E27FC236}">
                  <a16:creationId xmlns:a16="http://schemas.microsoft.com/office/drawing/2014/main" id="{6DD11970-AEFD-4F14-9170-9E5B1EE4216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342233"/>
              <a:ext cx="3028315" cy="2271395"/>
            </a:xfrm>
            <a:prstGeom prst="rect">
              <a:avLst/>
            </a:prstGeom>
            <a:noFill/>
            <a:ln>
              <a:solidFill>
                <a:schemeClr val="tx1"/>
              </a:solidFill>
            </a:ln>
          </p:spPr>
        </p:pic>
        <p:pic>
          <p:nvPicPr>
            <p:cNvPr id="10" name="Picture 9" descr="C:\Users\nisha\AppData\Local\Microsoft\Windows\INetCache\Content.Word\tabular view.jpg">
              <a:extLst>
                <a:ext uri="{FF2B5EF4-FFF2-40B4-BE49-F238E27FC236}">
                  <a16:creationId xmlns:a16="http://schemas.microsoft.com/office/drawing/2014/main" id="{DAA28733-C89A-4CEA-885C-B6310588535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0379" y="2342233"/>
              <a:ext cx="3028315" cy="2271395"/>
            </a:xfrm>
            <a:prstGeom prst="rect">
              <a:avLst/>
            </a:prstGeom>
            <a:noFill/>
            <a:ln>
              <a:solidFill>
                <a:schemeClr val="tx1"/>
              </a:solidFill>
            </a:ln>
          </p:spPr>
        </p:pic>
      </p:grpSp>
      <p:sp>
        <p:nvSpPr>
          <p:cNvPr id="27" name="Arrow: Chevron 26">
            <a:extLst>
              <a:ext uri="{FF2B5EF4-FFF2-40B4-BE49-F238E27FC236}">
                <a16:creationId xmlns:a16="http://schemas.microsoft.com/office/drawing/2014/main" id="{4023B9F9-F5DA-4688-AF61-3E8F9EE61A44}"/>
              </a:ext>
            </a:extLst>
          </p:cNvPr>
          <p:cNvSpPr/>
          <p:nvPr/>
        </p:nvSpPr>
        <p:spPr>
          <a:xfrm>
            <a:off x="1141449" y="3872658"/>
            <a:ext cx="1432414" cy="716848"/>
          </a:xfrm>
          <a:prstGeom prst="chevr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latin typeface="Calibri" panose="020F0502020204030204" pitchFamily="34" charset="0"/>
                <a:cs typeface="Calibri" panose="020F0502020204030204" pitchFamily="34" charset="0"/>
              </a:rPr>
              <a:t>Login</a:t>
            </a:r>
            <a:endParaRPr lang="en-US" sz="1400" dirty="0">
              <a:solidFill>
                <a:schemeClr val="tx1"/>
              </a:solidFill>
              <a:latin typeface="Calibri" panose="020F0502020204030204" pitchFamily="34" charset="0"/>
              <a:cs typeface="Calibri" panose="020F0502020204030204" pitchFamily="34" charset="0"/>
            </a:endParaRPr>
          </a:p>
        </p:txBody>
      </p:sp>
      <p:sp>
        <p:nvSpPr>
          <p:cNvPr id="28" name="Arrow: Chevron 27">
            <a:extLst>
              <a:ext uri="{FF2B5EF4-FFF2-40B4-BE49-F238E27FC236}">
                <a16:creationId xmlns:a16="http://schemas.microsoft.com/office/drawing/2014/main" id="{74D2D573-692C-41B5-AD4A-6777944424B7}"/>
              </a:ext>
            </a:extLst>
          </p:cNvPr>
          <p:cNvSpPr/>
          <p:nvPr/>
        </p:nvSpPr>
        <p:spPr>
          <a:xfrm>
            <a:off x="2402978" y="3876855"/>
            <a:ext cx="1525553" cy="716848"/>
          </a:xfrm>
          <a:prstGeom prst="chevr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latin typeface="Calibri" panose="020F0502020204030204" pitchFamily="34" charset="0"/>
                <a:cs typeface="Calibri" panose="020F0502020204030204" pitchFamily="34" charset="0"/>
              </a:rPr>
              <a:t>Begin Survey</a:t>
            </a:r>
            <a:endParaRPr lang="en-US" sz="1400" dirty="0">
              <a:solidFill>
                <a:schemeClr val="tx1"/>
              </a:solidFill>
              <a:latin typeface="Calibri" panose="020F0502020204030204" pitchFamily="34" charset="0"/>
              <a:cs typeface="Calibri" panose="020F0502020204030204" pitchFamily="34" charset="0"/>
            </a:endParaRPr>
          </a:p>
        </p:txBody>
      </p:sp>
      <p:sp>
        <p:nvSpPr>
          <p:cNvPr id="29" name="Arrow: Chevron 28">
            <a:extLst>
              <a:ext uri="{FF2B5EF4-FFF2-40B4-BE49-F238E27FC236}">
                <a16:creationId xmlns:a16="http://schemas.microsoft.com/office/drawing/2014/main" id="{27820078-12A4-45A4-AF75-60EE8248886F}"/>
              </a:ext>
            </a:extLst>
          </p:cNvPr>
          <p:cNvSpPr/>
          <p:nvPr/>
        </p:nvSpPr>
        <p:spPr>
          <a:xfrm>
            <a:off x="3768090" y="3868461"/>
            <a:ext cx="1701373" cy="716848"/>
          </a:xfrm>
          <a:prstGeom prst="chevr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cs typeface="Calibri" panose="020F0502020204030204" pitchFamily="34" charset="0"/>
              </a:rPr>
              <a:t>Interview Angler(s)</a:t>
            </a:r>
          </a:p>
        </p:txBody>
      </p:sp>
      <p:sp>
        <p:nvSpPr>
          <p:cNvPr id="30" name="Arrow: Chevron 29">
            <a:extLst>
              <a:ext uri="{FF2B5EF4-FFF2-40B4-BE49-F238E27FC236}">
                <a16:creationId xmlns:a16="http://schemas.microsoft.com/office/drawing/2014/main" id="{F7281B63-1AF2-4E32-83EC-5122164E818F}"/>
              </a:ext>
            </a:extLst>
          </p:cNvPr>
          <p:cNvSpPr/>
          <p:nvPr/>
        </p:nvSpPr>
        <p:spPr>
          <a:xfrm>
            <a:off x="5308015" y="3876855"/>
            <a:ext cx="1417452" cy="712651"/>
          </a:xfrm>
          <a:prstGeom prst="chevr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cs typeface="Calibri" panose="020F0502020204030204" pitchFamily="34" charset="0"/>
              </a:rPr>
              <a:t>Save Data</a:t>
            </a:r>
          </a:p>
        </p:txBody>
      </p:sp>
      <p:sp>
        <p:nvSpPr>
          <p:cNvPr id="31" name="Arrow: Chevron 30">
            <a:extLst>
              <a:ext uri="{FF2B5EF4-FFF2-40B4-BE49-F238E27FC236}">
                <a16:creationId xmlns:a16="http://schemas.microsoft.com/office/drawing/2014/main" id="{4EE2D548-77ED-48F6-B3E0-0B47A820AE18}"/>
              </a:ext>
            </a:extLst>
          </p:cNvPr>
          <p:cNvSpPr/>
          <p:nvPr/>
        </p:nvSpPr>
        <p:spPr>
          <a:xfrm>
            <a:off x="6536408" y="3876855"/>
            <a:ext cx="1633923" cy="716848"/>
          </a:xfrm>
          <a:prstGeom prst="chevr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cs typeface="Calibri" panose="020F0502020204030204" pitchFamily="34" charset="0"/>
              </a:rPr>
              <a:t>Uploads to Server</a:t>
            </a:r>
          </a:p>
        </p:txBody>
      </p:sp>
    </p:spTree>
    <p:extLst>
      <p:ext uri="{BB962C8B-B14F-4D97-AF65-F5344CB8AC3E}">
        <p14:creationId xmlns:p14="http://schemas.microsoft.com/office/powerpoint/2010/main" val="2694433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31A0-4913-4CCD-A991-5D44A4C11526}"/>
              </a:ext>
            </a:extLst>
          </p:cNvPr>
          <p:cNvSpPr>
            <a:spLocks noGrp="1"/>
          </p:cNvSpPr>
          <p:nvPr>
            <p:ph type="title"/>
          </p:nvPr>
        </p:nvSpPr>
        <p:spPr>
          <a:xfrm>
            <a:off x="457200" y="205979"/>
            <a:ext cx="8229600" cy="641514"/>
          </a:xfrm>
        </p:spPr>
        <p:txBody>
          <a:bodyPr>
            <a:normAutofit/>
          </a:bodyPr>
          <a:lstStyle/>
          <a:p>
            <a:r>
              <a:rPr lang="en-US" sz="3100" dirty="0"/>
              <a:t>Data Collection Module</a:t>
            </a:r>
          </a:p>
        </p:txBody>
      </p:sp>
      <p:sp>
        <p:nvSpPr>
          <p:cNvPr id="3" name="Content Placeholder 2">
            <a:extLst>
              <a:ext uri="{FF2B5EF4-FFF2-40B4-BE49-F238E27FC236}">
                <a16:creationId xmlns:a16="http://schemas.microsoft.com/office/drawing/2014/main" id="{D7AB87EF-2445-4C06-B544-0509F19F0736}"/>
              </a:ext>
            </a:extLst>
          </p:cNvPr>
          <p:cNvSpPr>
            <a:spLocks noGrp="1"/>
          </p:cNvSpPr>
          <p:nvPr>
            <p:ph idx="4294967295"/>
          </p:nvPr>
        </p:nvSpPr>
        <p:spPr>
          <a:xfrm>
            <a:off x="457200" y="847493"/>
            <a:ext cx="5251837" cy="3660897"/>
          </a:xfrm>
        </p:spPr>
        <p:txBody>
          <a:bodyPr>
            <a:normAutofit lnSpcReduction="10000"/>
          </a:bodyPr>
          <a:lstStyle/>
          <a:p>
            <a:pPr>
              <a:lnSpc>
                <a:spcPct val="110000"/>
              </a:lnSpc>
              <a:spcBef>
                <a:spcPts val="0"/>
              </a:spcBef>
              <a:spcAft>
                <a:spcPts val="600"/>
              </a:spcAft>
            </a:pPr>
            <a:r>
              <a:rPr lang="en-US" dirty="0"/>
              <a:t>HTML5 Localstorage</a:t>
            </a:r>
          </a:p>
          <a:p>
            <a:pPr lvl="1">
              <a:lnSpc>
                <a:spcPct val="110000"/>
              </a:lnSpc>
              <a:spcBef>
                <a:spcPts val="0"/>
              </a:spcBef>
              <a:spcAft>
                <a:spcPts val="600"/>
              </a:spcAft>
            </a:pPr>
            <a:r>
              <a:rPr lang="en-US" sz="1800" dirty="0"/>
              <a:t>Saves data in &lt;Key: Value&gt; pair when transitioning between views, and app closures</a:t>
            </a:r>
          </a:p>
          <a:p>
            <a:pPr lvl="1">
              <a:lnSpc>
                <a:spcPct val="110000"/>
              </a:lnSpc>
              <a:spcBef>
                <a:spcPts val="0"/>
              </a:spcBef>
              <a:spcAft>
                <a:spcPts val="600"/>
              </a:spcAft>
            </a:pPr>
            <a:r>
              <a:rPr lang="en-US" sz="1800" dirty="0"/>
              <a:t>Value: Usually JSON object/array as strings</a:t>
            </a:r>
          </a:p>
          <a:p>
            <a:pPr>
              <a:lnSpc>
                <a:spcPct val="110000"/>
              </a:lnSpc>
              <a:spcBef>
                <a:spcPts val="0"/>
              </a:spcBef>
              <a:spcAft>
                <a:spcPts val="600"/>
              </a:spcAft>
            </a:pPr>
            <a:r>
              <a:rPr lang="en-US" dirty="0"/>
              <a:t>SQLite</a:t>
            </a:r>
          </a:p>
          <a:p>
            <a:pPr lvl="1">
              <a:lnSpc>
                <a:spcPct val="110000"/>
              </a:lnSpc>
              <a:spcBef>
                <a:spcPts val="0"/>
              </a:spcBef>
              <a:spcAft>
                <a:spcPts val="600"/>
              </a:spcAft>
            </a:pPr>
            <a:r>
              <a:rPr lang="en-US" sz="1800" b="1" dirty="0"/>
              <a:t>Create: </a:t>
            </a:r>
            <a:r>
              <a:rPr lang="en-US" sz="1800" dirty="0"/>
              <a:t>tables dynamically to store data</a:t>
            </a:r>
          </a:p>
          <a:p>
            <a:pPr lvl="1">
              <a:lnSpc>
                <a:spcPct val="110000"/>
              </a:lnSpc>
              <a:spcBef>
                <a:spcPts val="0"/>
              </a:spcBef>
              <a:spcAft>
                <a:spcPts val="600"/>
              </a:spcAft>
            </a:pPr>
            <a:r>
              <a:rPr lang="en-US" sz="1800" b="1" dirty="0"/>
              <a:t>Read:</a:t>
            </a:r>
            <a:r>
              <a:rPr lang="en-US" sz="1800" dirty="0"/>
              <a:t> data to display and validate data in the survey module</a:t>
            </a:r>
          </a:p>
          <a:p>
            <a:pPr lvl="1">
              <a:lnSpc>
                <a:spcPct val="110000"/>
              </a:lnSpc>
              <a:spcBef>
                <a:spcPts val="0"/>
              </a:spcBef>
              <a:spcAft>
                <a:spcPts val="600"/>
              </a:spcAft>
            </a:pPr>
            <a:r>
              <a:rPr lang="en-US" sz="1800" b="1" dirty="0"/>
              <a:t>Update:</a:t>
            </a:r>
            <a:r>
              <a:rPr lang="en-US" sz="1800" dirty="0"/>
              <a:t> data, which have been uploaded</a:t>
            </a:r>
          </a:p>
          <a:p>
            <a:pPr lvl="1">
              <a:lnSpc>
                <a:spcPct val="110000"/>
              </a:lnSpc>
              <a:spcBef>
                <a:spcPts val="0"/>
              </a:spcBef>
              <a:spcAft>
                <a:spcPts val="600"/>
              </a:spcAft>
            </a:pPr>
            <a:r>
              <a:rPr lang="en-US" sz="1800" b="1" dirty="0"/>
              <a:t>Delete:</a:t>
            </a:r>
            <a:r>
              <a:rPr lang="en-US" sz="1800" dirty="0"/>
              <a:t> all uploaded images to save memory</a:t>
            </a:r>
          </a:p>
        </p:txBody>
      </p:sp>
      <p:pic>
        <p:nvPicPr>
          <p:cNvPr id="12" name="Picture 11">
            <a:extLst>
              <a:ext uri="{FF2B5EF4-FFF2-40B4-BE49-F238E27FC236}">
                <a16:creationId xmlns:a16="http://schemas.microsoft.com/office/drawing/2014/main" id="{1AB4861A-62BE-4381-BA84-DEE859106455}"/>
              </a:ext>
            </a:extLst>
          </p:cNvPr>
          <p:cNvPicPr>
            <a:picLocks noChangeAspect="1"/>
          </p:cNvPicPr>
          <p:nvPr/>
        </p:nvPicPr>
        <p:blipFill>
          <a:blip r:embed="rId3"/>
          <a:stretch>
            <a:fillRect/>
          </a:stretch>
        </p:blipFill>
        <p:spPr>
          <a:xfrm flipH="1">
            <a:off x="5637474" y="2371969"/>
            <a:ext cx="1416125" cy="889617"/>
          </a:xfrm>
          <a:prstGeom prst="rect">
            <a:avLst/>
          </a:prstGeom>
          <a:ln>
            <a:solidFill>
              <a:schemeClr val="tx1"/>
            </a:solidFill>
          </a:ln>
        </p:spPr>
      </p:pic>
      <p:pic>
        <p:nvPicPr>
          <p:cNvPr id="14" name="Picture 13">
            <a:extLst>
              <a:ext uri="{FF2B5EF4-FFF2-40B4-BE49-F238E27FC236}">
                <a16:creationId xmlns:a16="http://schemas.microsoft.com/office/drawing/2014/main" id="{75DDA62F-814B-4831-8BB9-A1CF8C7D1B36}"/>
              </a:ext>
            </a:extLst>
          </p:cNvPr>
          <p:cNvPicPr>
            <a:picLocks noChangeAspect="1"/>
          </p:cNvPicPr>
          <p:nvPr/>
        </p:nvPicPr>
        <p:blipFill>
          <a:blip r:embed="rId4"/>
          <a:stretch>
            <a:fillRect/>
          </a:stretch>
        </p:blipFill>
        <p:spPr>
          <a:xfrm>
            <a:off x="7498219" y="3379305"/>
            <a:ext cx="752650" cy="1001864"/>
          </a:xfrm>
          <a:prstGeom prst="rect">
            <a:avLst/>
          </a:prstGeom>
        </p:spPr>
      </p:pic>
      <p:cxnSp>
        <p:nvCxnSpPr>
          <p:cNvPr id="16" name="Straight Arrow Connector 15">
            <a:extLst>
              <a:ext uri="{FF2B5EF4-FFF2-40B4-BE49-F238E27FC236}">
                <a16:creationId xmlns:a16="http://schemas.microsoft.com/office/drawing/2014/main" id="{10801023-171B-4DA3-AE67-C65ED1CAE5F1}"/>
              </a:ext>
            </a:extLst>
          </p:cNvPr>
          <p:cNvCxnSpPr>
            <a:stCxn id="12" idx="1"/>
            <a:endCxn id="14" idx="0"/>
          </p:cNvCxnSpPr>
          <p:nvPr/>
        </p:nvCxnSpPr>
        <p:spPr>
          <a:xfrm>
            <a:off x="7053599" y="2816778"/>
            <a:ext cx="820945" cy="562527"/>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A485AC89-5D47-48D3-9D24-7559FC863B3C}"/>
              </a:ext>
            </a:extLst>
          </p:cNvPr>
          <p:cNvCxnSpPr>
            <a:stCxn id="14" idx="1"/>
            <a:endCxn id="12" idx="2"/>
          </p:cNvCxnSpPr>
          <p:nvPr/>
        </p:nvCxnSpPr>
        <p:spPr>
          <a:xfrm rot="10800000">
            <a:off x="6345537" y="3261587"/>
            <a:ext cx="1152683" cy="618651"/>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pic>
        <p:nvPicPr>
          <p:cNvPr id="20" name="Picture 19">
            <a:extLst>
              <a:ext uri="{FF2B5EF4-FFF2-40B4-BE49-F238E27FC236}">
                <a16:creationId xmlns:a16="http://schemas.microsoft.com/office/drawing/2014/main" id="{2E7E283E-D482-4684-A7C8-700862F30FA8}"/>
              </a:ext>
            </a:extLst>
          </p:cNvPr>
          <p:cNvPicPr/>
          <p:nvPr/>
        </p:nvPicPr>
        <p:blipFill rotWithShape="1">
          <a:blip r:embed="rId5">
            <a:extLst>
              <a:ext uri="{28A0092B-C50C-407E-A947-70E740481C1C}">
                <a14:useLocalDpi xmlns:a14="http://schemas.microsoft.com/office/drawing/2010/main" val="0"/>
              </a:ext>
            </a:extLst>
          </a:blip>
          <a:srcRect t="63974" r="20722"/>
          <a:stretch/>
        </p:blipFill>
        <p:spPr>
          <a:xfrm>
            <a:off x="5631810" y="467335"/>
            <a:ext cx="2996854" cy="1560248"/>
          </a:xfrm>
          <a:prstGeom prst="rect">
            <a:avLst/>
          </a:prstGeom>
          <a:ln>
            <a:solidFill>
              <a:schemeClr val="tx1"/>
            </a:solidFill>
          </a:ln>
        </p:spPr>
      </p:pic>
      <p:sp>
        <p:nvSpPr>
          <p:cNvPr id="4" name="TextBox 3">
            <a:extLst>
              <a:ext uri="{FF2B5EF4-FFF2-40B4-BE49-F238E27FC236}">
                <a16:creationId xmlns:a16="http://schemas.microsoft.com/office/drawing/2014/main" id="{AD6D0216-94E7-4628-9144-FBB1F03005B1}"/>
              </a:ext>
            </a:extLst>
          </p:cNvPr>
          <p:cNvSpPr txBox="1"/>
          <p:nvPr/>
        </p:nvSpPr>
        <p:spPr>
          <a:xfrm>
            <a:off x="7434146" y="4381169"/>
            <a:ext cx="884664"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SQLite</a:t>
            </a:r>
          </a:p>
        </p:txBody>
      </p:sp>
    </p:spTree>
    <p:extLst>
      <p:ext uri="{BB962C8B-B14F-4D97-AF65-F5344CB8AC3E}">
        <p14:creationId xmlns:p14="http://schemas.microsoft.com/office/powerpoint/2010/main" val="3950990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31A0-4913-4CCD-A991-5D44A4C11526}"/>
              </a:ext>
            </a:extLst>
          </p:cNvPr>
          <p:cNvSpPr>
            <a:spLocks noGrp="1"/>
          </p:cNvSpPr>
          <p:nvPr>
            <p:ph type="title"/>
          </p:nvPr>
        </p:nvSpPr>
        <p:spPr>
          <a:xfrm>
            <a:off x="457200" y="205979"/>
            <a:ext cx="8229600" cy="641514"/>
          </a:xfrm>
        </p:spPr>
        <p:txBody>
          <a:bodyPr>
            <a:normAutofit/>
          </a:bodyPr>
          <a:lstStyle/>
          <a:p>
            <a:r>
              <a:rPr lang="en-US" sz="3100" dirty="0"/>
              <a:t>Networking Module</a:t>
            </a:r>
          </a:p>
        </p:txBody>
      </p:sp>
      <p:sp>
        <p:nvSpPr>
          <p:cNvPr id="3" name="Content Placeholder 2">
            <a:extLst>
              <a:ext uri="{FF2B5EF4-FFF2-40B4-BE49-F238E27FC236}">
                <a16:creationId xmlns:a16="http://schemas.microsoft.com/office/drawing/2014/main" id="{D7AB87EF-2445-4C06-B544-0509F19F0736}"/>
              </a:ext>
            </a:extLst>
          </p:cNvPr>
          <p:cNvSpPr>
            <a:spLocks noGrp="1"/>
          </p:cNvSpPr>
          <p:nvPr>
            <p:ph idx="4294967295"/>
          </p:nvPr>
        </p:nvSpPr>
        <p:spPr>
          <a:xfrm>
            <a:off x="457200" y="847492"/>
            <a:ext cx="5139267" cy="3677660"/>
          </a:xfrm>
        </p:spPr>
        <p:txBody>
          <a:bodyPr>
            <a:normAutofit/>
          </a:bodyPr>
          <a:lstStyle/>
          <a:p>
            <a:pPr>
              <a:lnSpc>
                <a:spcPct val="110000"/>
              </a:lnSpc>
              <a:spcBef>
                <a:spcPts val="0"/>
              </a:spcBef>
              <a:spcAft>
                <a:spcPts val="0"/>
              </a:spcAft>
            </a:pPr>
            <a:r>
              <a:rPr lang="en-US" dirty="0"/>
              <a:t>Download data from Server</a:t>
            </a:r>
          </a:p>
          <a:p>
            <a:pPr lvl="1">
              <a:lnSpc>
                <a:spcPct val="110000"/>
              </a:lnSpc>
              <a:spcBef>
                <a:spcPts val="0"/>
              </a:spcBef>
              <a:spcAft>
                <a:spcPts val="600"/>
              </a:spcAft>
            </a:pPr>
            <a:r>
              <a:rPr lang="en-US" sz="1800" dirty="0"/>
              <a:t>Get pre-requisite data (projects, schedules, count times) as JSON Arrays </a:t>
            </a:r>
            <a:r>
              <a:rPr lang="en-US" sz="1800" dirty="0">
                <a:sym typeface="Wingdings" panose="05000000000000000000" pitchFamily="2" charset="2"/>
              </a:rPr>
              <a:t>and insert them in the SQLite database</a:t>
            </a:r>
            <a:endParaRPr lang="en-US" sz="1800" dirty="0"/>
          </a:p>
          <a:p>
            <a:pPr>
              <a:lnSpc>
                <a:spcPct val="110000"/>
              </a:lnSpc>
              <a:spcBef>
                <a:spcPts val="0"/>
              </a:spcBef>
              <a:spcAft>
                <a:spcPts val="0"/>
              </a:spcAft>
            </a:pPr>
            <a:r>
              <a:rPr lang="en-US" dirty="0"/>
              <a:t>Upload data to Server</a:t>
            </a:r>
          </a:p>
          <a:p>
            <a:pPr lvl="1">
              <a:lnSpc>
                <a:spcPct val="110000"/>
              </a:lnSpc>
              <a:spcBef>
                <a:spcPts val="0"/>
              </a:spcBef>
              <a:spcAft>
                <a:spcPts val="600"/>
              </a:spcAft>
            </a:pPr>
            <a:r>
              <a:rPr lang="en-US" sz="1800" dirty="0"/>
              <a:t>Get survey data from SQLite </a:t>
            </a:r>
            <a:r>
              <a:rPr lang="en-US" sz="1800" dirty="0">
                <a:sym typeface="Wingdings" panose="05000000000000000000" pitchFamily="2" charset="2"/>
              </a:rPr>
              <a:t>and send them as a single JSON array to server</a:t>
            </a:r>
          </a:p>
          <a:p>
            <a:pPr>
              <a:lnSpc>
                <a:spcPct val="110000"/>
              </a:lnSpc>
              <a:spcBef>
                <a:spcPts val="0"/>
              </a:spcBef>
              <a:spcAft>
                <a:spcPts val="600"/>
              </a:spcAft>
            </a:pPr>
            <a:r>
              <a:rPr lang="en-US" dirty="0"/>
              <a:t>But first, cordova plugin verifies WiFi or Cellular connection</a:t>
            </a:r>
          </a:p>
        </p:txBody>
      </p:sp>
      <p:pic>
        <p:nvPicPr>
          <p:cNvPr id="4" name="Picture 3">
            <a:extLst>
              <a:ext uri="{FF2B5EF4-FFF2-40B4-BE49-F238E27FC236}">
                <a16:creationId xmlns:a16="http://schemas.microsoft.com/office/drawing/2014/main" id="{56AD9D5F-8CAF-43F4-8C11-7652B67F6921}"/>
              </a:ext>
            </a:extLst>
          </p:cNvPr>
          <p:cNvPicPr/>
          <p:nvPr/>
        </p:nvPicPr>
        <p:blipFill>
          <a:blip r:embed="rId3">
            <a:extLst>
              <a:ext uri="{28A0092B-C50C-407E-A947-70E740481C1C}">
                <a14:useLocalDpi xmlns:a14="http://schemas.microsoft.com/office/drawing/2010/main" val="0"/>
              </a:ext>
            </a:extLst>
          </a:blip>
          <a:stretch>
            <a:fillRect/>
          </a:stretch>
        </p:blipFill>
        <p:spPr>
          <a:xfrm>
            <a:off x="5892800" y="3106408"/>
            <a:ext cx="2438190" cy="1418744"/>
          </a:xfrm>
          <a:prstGeom prst="rect">
            <a:avLst/>
          </a:prstGeom>
          <a:ln>
            <a:solidFill>
              <a:schemeClr val="tx1"/>
            </a:solidFill>
          </a:ln>
        </p:spPr>
      </p:pic>
      <p:pic>
        <p:nvPicPr>
          <p:cNvPr id="7" name="Picture 6">
            <a:extLst>
              <a:ext uri="{FF2B5EF4-FFF2-40B4-BE49-F238E27FC236}">
                <a16:creationId xmlns:a16="http://schemas.microsoft.com/office/drawing/2014/main" id="{E94916B6-24EB-4BF4-B4C8-BB9416BDE595}"/>
              </a:ext>
            </a:extLst>
          </p:cNvPr>
          <p:cNvPicPr>
            <a:picLocks noChangeAspect="1"/>
          </p:cNvPicPr>
          <p:nvPr/>
        </p:nvPicPr>
        <p:blipFill>
          <a:blip r:embed="rId4"/>
          <a:stretch>
            <a:fillRect/>
          </a:stretch>
        </p:blipFill>
        <p:spPr>
          <a:xfrm>
            <a:off x="7596612" y="600472"/>
            <a:ext cx="734378" cy="879934"/>
          </a:xfrm>
          <a:prstGeom prst="rect">
            <a:avLst/>
          </a:prstGeom>
        </p:spPr>
      </p:pic>
      <p:pic>
        <p:nvPicPr>
          <p:cNvPr id="9" name="Picture 8">
            <a:extLst>
              <a:ext uri="{FF2B5EF4-FFF2-40B4-BE49-F238E27FC236}">
                <a16:creationId xmlns:a16="http://schemas.microsoft.com/office/drawing/2014/main" id="{8AE3DB21-0E5D-43EE-96A0-30B40A977959}"/>
              </a:ext>
            </a:extLst>
          </p:cNvPr>
          <p:cNvPicPr>
            <a:picLocks noChangeAspect="1"/>
          </p:cNvPicPr>
          <p:nvPr/>
        </p:nvPicPr>
        <p:blipFill>
          <a:blip r:embed="rId5"/>
          <a:stretch>
            <a:fillRect/>
          </a:stretch>
        </p:blipFill>
        <p:spPr>
          <a:xfrm>
            <a:off x="6204746" y="1633322"/>
            <a:ext cx="1073150" cy="1073150"/>
          </a:xfrm>
          <a:prstGeom prst="rect">
            <a:avLst/>
          </a:prstGeom>
        </p:spPr>
      </p:pic>
      <p:cxnSp>
        <p:nvCxnSpPr>
          <p:cNvPr id="11" name="Straight Arrow Connector 10">
            <a:extLst>
              <a:ext uri="{FF2B5EF4-FFF2-40B4-BE49-F238E27FC236}">
                <a16:creationId xmlns:a16="http://schemas.microsoft.com/office/drawing/2014/main" id="{993BEF6E-050A-4AC7-8448-E8D12A647520}"/>
              </a:ext>
            </a:extLst>
          </p:cNvPr>
          <p:cNvCxnSpPr>
            <a:stCxn id="9" idx="0"/>
            <a:endCxn id="7" idx="1"/>
          </p:cNvCxnSpPr>
          <p:nvPr/>
        </p:nvCxnSpPr>
        <p:spPr>
          <a:xfrm rot="5400000" flipH="1" flipV="1">
            <a:off x="6872525" y="909236"/>
            <a:ext cx="592883" cy="855291"/>
          </a:xfrm>
          <a:prstGeom prst="curved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B9EDAF82-DE17-4D2C-8998-F0A7DC397BA7}"/>
              </a:ext>
            </a:extLst>
          </p:cNvPr>
          <p:cNvCxnSpPr>
            <a:stCxn id="7" idx="2"/>
            <a:endCxn id="9" idx="3"/>
          </p:cNvCxnSpPr>
          <p:nvPr/>
        </p:nvCxnSpPr>
        <p:spPr>
          <a:xfrm rot="5400000">
            <a:off x="7276104" y="1482199"/>
            <a:ext cx="689491" cy="685905"/>
          </a:xfrm>
          <a:prstGeom prst="curvedConnector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3140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238B5EB-61A7-439C-BB85-FD14835A524C}"/>
              </a:ext>
            </a:extLst>
          </p:cNvPr>
          <p:cNvSpPr txBox="1">
            <a:spLocks/>
          </p:cNvSpPr>
          <p:nvPr/>
        </p:nvSpPr>
        <p:spPr>
          <a:xfrm>
            <a:off x="457200" y="205980"/>
            <a:ext cx="8229600" cy="57779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000" kern="1200" baseline="0">
                <a:solidFill>
                  <a:srgbClr val="4C4C4C"/>
                </a:solidFill>
                <a:latin typeface="Helvetica"/>
                <a:ea typeface="+mj-ea"/>
                <a:cs typeface="+mj-cs"/>
              </a:defRPr>
            </a:lvl1pPr>
          </a:lstStyle>
          <a:p>
            <a:r>
              <a:rPr lang="en-US" sz="3200" dirty="0">
                <a:solidFill>
                  <a:schemeClr val="tx1"/>
                </a:solidFill>
                <a:latin typeface="Calibri" panose="020F0502020204030204" pitchFamily="34" charset="0"/>
                <a:cs typeface="Calibri" panose="020F0502020204030204" pitchFamily="34" charset="0"/>
              </a:rPr>
              <a:t>Creel Survey Web Dashboard</a:t>
            </a:r>
          </a:p>
        </p:txBody>
      </p:sp>
      <p:pic>
        <p:nvPicPr>
          <p:cNvPr id="9" name="Picture 8">
            <a:extLst>
              <a:ext uri="{FF2B5EF4-FFF2-40B4-BE49-F238E27FC236}">
                <a16:creationId xmlns:a16="http://schemas.microsoft.com/office/drawing/2014/main" id="{BBCABDF8-499A-466B-AECB-C11595A8D51D}"/>
              </a:ext>
            </a:extLst>
          </p:cNvPr>
          <p:cNvPicPr/>
          <p:nvPr/>
        </p:nvPicPr>
        <p:blipFill>
          <a:blip r:embed="rId3"/>
          <a:stretch>
            <a:fillRect/>
          </a:stretch>
        </p:blipFill>
        <p:spPr bwMode="auto">
          <a:xfrm>
            <a:off x="1683355" y="2476397"/>
            <a:ext cx="5777289" cy="2146221"/>
          </a:xfrm>
          <a:prstGeom prst="rect">
            <a:avLst/>
          </a:prstGeom>
          <a:noFill/>
          <a:ln>
            <a:noFill/>
          </a:ln>
        </p:spPr>
      </p:pic>
      <p:sp>
        <p:nvSpPr>
          <p:cNvPr id="10" name="Content Placeholder 2">
            <a:extLst>
              <a:ext uri="{FF2B5EF4-FFF2-40B4-BE49-F238E27FC236}">
                <a16:creationId xmlns:a16="http://schemas.microsoft.com/office/drawing/2014/main" id="{4509B251-4FCA-4CE1-A3B7-D469745B7C5A}"/>
              </a:ext>
            </a:extLst>
          </p:cNvPr>
          <p:cNvSpPr>
            <a:spLocks noGrp="1"/>
          </p:cNvSpPr>
          <p:nvPr>
            <p:ph idx="4294967295"/>
          </p:nvPr>
        </p:nvSpPr>
        <p:spPr>
          <a:xfrm>
            <a:off x="457200" y="927100"/>
            <a:ext cx="8229600" cy="1579033"/>
          </a:xfrm>
        </p:spPr>
        <p:txBody>
          <a:bodyPr>
            <a:normAutofit/>
          </a:bodyPr>
          <a:lstStyle/>
          <a:p>
            <a:pPr>
              <a:lnSpc>
                <a:spcPct val="110000"/>
              </a:lnSpc>
              <a:spcBef>
                <a:spcPts val="0"/>
              </a:spcBef>
              <a:spcAft>
                <a:spcPts val="600"/>
              </a:spcAft>
            </a:pPr>
            <a:r>
              <a:rPr lang="en-US" sz="2000" dirty="0"/>
              <a:t>An organized and interactive interface for MDC staff to verify real-time data</a:t>
            </a:r>
            <a:endParaRPr lang="en-US" sz="2000" dirty="0">
              <a:solidFill>
                <a:schemeClr val="tx1"/>
              </a:solidFill>
              <a:latin typeface="Calibri" panose="020F0502020204030204" pitchFamily="34" charset="0"/>
              <a:cs typeface="Calibri" panose="020F0502020204030204" pitchFamily="34" charset="0"/>
            </a:endParaRPr>
          </a:p>
          <a:p>
            <a:pPr>
              <a:lnSpc>
                <a:spcPct val="110000"/>
              </a:lnSpc>
              <a:spcBef>
                <a:spcPts val="0"/>
              </a:spcBef>
              <a:spcAft>
                <a:spcPts val="600"/>
              </a:spcAft>
            </a:pPr>
            <a:r>
              <a:rPr lang="en-US" sz="2000" dirty="0"/>
              <a:t>Developed using the LAMP stack, and hosted on an Amazon EC2 instance making it accessible from anywhere</a:t>
            </a:r>
          </a:p>
        </p:txBody>
      </p:sp>
    </p:spTree>
    <p:extLst>
      <p:ext uri="{BB962C8B-B14F-4D97-AF65-F5344CB8AC3E}">
        <p14:creationId xmlns:p14="http://schemas.microsoft.com/office/powerpoint/2010/main" val="205481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31A0-4913-4CCD-A991-5D44A4C11526}"/>
              </a:ext>
            </a:extLst>
          </p:cNvPr>
          <p:cNvSpPr>
            <a:spLocks noGrp="1"/>
          </p:cNvSpPr>
          <p:nvPr>
            <p:ph type="title"/>
          </p:nvPr>
        </p:nvSpPr>
        <p:spPr>
          <a:xfrm>
            <a:off x="457200" y="205979"/>
            <a:ext cx="8229600" cy="641514"/>
          </a:xfrm>
        </p:spPr>
        <p:txBody>
          <a:bodyPr>
            <a:normAutofit/>
          </a:bodyPr>
          <a:lstStyle/>
          <a:p>
            <a:r>
              <a:rPr lang="en-US" sz="3100" dirty="0"/>
              <a:t>File System Hierarchy</a:t>
            </a:r>
          </a:p>
        </p:txBody>
      </p:sp>
      <p:sp>
        <p:nvSpPr>
          <p:cNvPr id="3" name="Content Placeholder 2">
            <a:extLst>
              <a:ext uri="{FF2B5EF4-FFF2-40B4-BE49-F238E27FC236}">
                <a16:creationId xmlns:a16="http://schemas.microsoft.com/office/drawing/2014/main" id="{D7AB87EF-2445-4C06-B544-0509F19F0736}"/>
              </a:ext>
            </a:extLst>
          </p:cNvPr>
          <p:cNvSpPr>
            <a:spLocks noGrp="1"/>
          </p:cNvSpPr>
          <p:nvPr>
            <p:ph idx="4294967295"/>
          </p:nvPr>
        </p:nvSpPr>
        <p:spPr>
          <a:xfrm>
            <a:off x="457199" y="847493"/>
            <a:ext cx="6587068" cy="3659582"/>
          </a:xfrm>
        </p:spPr>
        <p:txBody>
          <a:bodyPr>
            <a:normAutofit/>
          </a:bodyPr>
          <a:lstStyle/>
          <a:p>
            <a:pPr>
              <a:spcBef>
                <a:spcPts val="0"/>
              </a:spcBef>
              <a:spcAft>
                <a:spcPts val="600"/>
              </a:spcAft>
            </a:pPr>
            <a:r>
              <a:rPr lang="en-US" sz="2200" dirty="0"/>
              <a:t>Separated into different directories based on the functionalities</a:t>
            </a:r>
          </a:p>
          <a:p>
            <a:pPr>
              <a:spcBef>
                <a:spcPts val="0"/>
              </a:spcBef>
              <a:spcAft>
                <a:spcPts val="600"/>
              </a:spcAft>
            </a:pPr>
            <a:r>
              <a:rPr lang="en-US" sz="2200" dirty="0"/>
              <a:t>Development process is made easier and rapid with reusable codes = fewer lines of code</a:t>
            </a:r>
          </a:p>
          <a:p>
            <a:pPr>
              <a:spcBef>
                <a:spcPts val="0"/>
              </a:spcBef>
              <a:spcAft>
                <a:spcPts val="600"/>
              </a:spcAft>
            </a:pPr>
            <a:r>
              <a:rPr lang="en-US" sz="2200" dirty="0"/>
              <a:t>PHP classes help access MySQL tables in an object-oriented manner with objects and methods</a:t>
            </a:r>
          </a:p>
          <a:p>
            <a:pPr>
              <a:spcBef>
                <a:spcPts val="0"/>
              </a:spcBef>
              <a:spcAft>
                <a:spcPts val="600"/>
              </a:spcAft>
            </a:pPr>
            <a:r>
              <a:rPr lang="en-US" sz="2200" dirty="0"/>
              <a:t>Ajax-handlers enable front-end and back-end communication via jQuery Ajax improving usability and performance</a:t>
            </a:r>
          </a:p>
          <a:p>
            <a:pPr>
              <a:spcBef>
                <a:spcPts val="0"/>
              </a:spcBef>
              <a:spcAft>
                <a:spcPts val="600"/>
              </a:spcAft>
            </a:pPr>
            <a:endParaRPr lang="en-US" sz="2200" dirty="0"/>
          </a:p>
        </p:txBody>
      </p:sp>
      <p:pic>
        <p:nvPicPr>
          <p:cNvPr id="6" name="Picture 5">
            <a:extLst>
              <a:ext uri="{FF2B5EF4-FFF2-40B4-BE49-F238E27FC236}">
                <a16:creationId xmlns:a16="http://schemas.microsoft.com/office/drawing/2014/main" id="{351709DA-4C38-4DC7-BBBC-631ED9B52327}"/>
              </a:ext>
            </a:extLst>
          </p:cNvPr>
          <p:cNvPicPr>
            <a:picLocks noChangeAspect="1"/>
          </p:cNvPicPr>
          <p:nvPr/>
        </p:nvPicPr>
        <p:blipFill>
          <a:blip r:embed="rId3"/>
          <a:stretch>
            <a:fillRect/>
          </a:stretch>
        </p:blipFill>
        <p:spPr>
          <a:xfrm>
            <a:off x="6607743" y="205979"/>
            <a:ext cx="2086985" cy="4301096"/>
          </a:xfrm>
          <a:prstGeom prst="rect">
            <a:avLst/>
          </a:prstGeom>
        </p:spPr>
      </p:pic>
    </p:spTree>
    <p:extLst>
      <p:ext uri="{BB962C8B-B14F-4D97-AF65-F5344CB8AC3E}">
        <p14:creationId xmlns:p14="http://schemas.microsoft.com/office/powerpoint/2010/main" val="348990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Calibri" panose="020F0502020204030204" pitchFamily="34" charset="0"/>
                <a:cs typeface="Calibri" panose="020F0502020204030204" pitchFamily="34" charset="0"/>
              </a:rPr>
              <a:t>OUTLINE</a:t>
            </a:r>
          </a:p>
        </p:txBody>
      </p:sp>
      <p:sp>
        <p:nvSpPr>
          <p:cNvPr id="3" name="Content Placeholder 2"/>
          <p:cNvSpPr>
            <a:spLocks noGrp="1"/>
          </p:cNvSpPr>
          <p:nvPr>
            <p:ph idx="4294967295"/>
          </p:nvPr>
        </p:nvSpPr>
        <p:spPr>
          <a:xfrm>
            <a:off x="457200" y="1200151"/>
            <a:ext cx="8229600" cy="3394472"/>
          </a:xfrm>
        </p:spPr>
        <p:txBody>
          <a:bodyPr>
            <a:normAutofit/>
          </a:bodyPr>
          <a:lstStyle/>
          <a:p>
            <a:r>
              <a:rPr lang="en-US" sz="2800" dirty="0">
                <a:solidFill>
                  <a:schemeClr val="tx1"/>
                </a:solidFill>
                <a:latin typeface="Calibri" panose="020F0502020204030204" pitchFamily="34" charset="0"/>
                <a:cs typeface="Calibri" panose="020F0502020204030204" pitchFamily="34" charset="0"/>
              </a:rPr>
              <a:t>Introduction</a:t>
            </a:r>
          </a:p>
          <a:p>
            <a:r>
              <a:rPr lang="en-US" sz="2800" dirty="0">
                <a:solidFill>
                  <a:schemeClr val="tx1"/>
                </a:solidFill>
                <a:latin typeface="Calibri" panose="020F0502020204030204" pitchFamily="34" charset="0"/>
                <a:cs typeface="Calibri" panose="020F0502020204030204" pitchFamily="34" charset="0"/>
              </a:rPr>
              <a:t>Related Works</a:t>
            </a:r>
          </a:p>
          <a:p>
            <a:r>
              <a:rPr lang="en-US" sz="2800" dirty="0">
                <a:solidFill>
                  <a:schemeClr val="tx1"/>
                </a:solidFill>
                <a:latin typeface="Calibri" panose="020F0502020204030204" pitchFamily="34" charset="0"/>
                <a:cs typeface="Calibri" panose="020F0502020204030204" pitchFamily="34" charset="0"/>
              </a:rPr>
              <a:t>Design &amp; Implementation</a:t>
            </a:r>
          </a:p>
          <a:p>
            <a:r>
              <a:rPr lang="en-US" sz="2800" dirty="0">
                <a:solidFill>
                  <a:schemeClr val="tx1"/>
                </a:solidFill>
                <a:latin typeface="Calibri" panose="020F0502020204030204" pitchFamily="34" charset="0"/>
                <a:cs typeface="Calibri" panose="020F0502020204030204" pitchFamily="34" charset="0"/>
              </a:rPr>
              <a:t>Results</a:t>
            </a:r>
          </a:p>
          <a:p>
            <a:r>
              <a:rPr lang="en-US" sz="2800" dirty="0">
                <a:solidFill>
                  <a:schemeClr val="tx1"/>
                </a:solidFill>
                <a:latin typeface="Calibri" panose="020F0502020204030204" pitchFamily="34" charset="0"/>
                <a:cs typeface="Calibri" panose="020F0502020204030204" pitchFamily="34" charset="0"/>
              </a:rPr>
              <a:t>Conclusion &amp; Future Work</a:t>
            </a:r>
          </a:p>
        </p:txBody>
      </p:sp>
    </p:spTree>
    <p:extLst>
      <p:ext uri="{BB962C8B-B14F-4D97-AF65-F5344CB8AC3E}">
        <p14:creationId xmlns:p14="http://schemas.microsoft.com/office/powerpoint/2010/main" val="365307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DEE8C-3D95-4BF4-BABA-2761ABBE7D31}"/>
              </a:ext>
            </a:extLst>
          </p:cNvPr>
          <p:cNvSpPr>
            <a:spLocks noGrp="1"/>
          </p:cNvSpPr>
          <p:nvPr>
            <p:ph type="title"/>
          </p:nvPr>
        </p:nvSpPr>
        <p:spPr/>
        <p:txBody>
          <a:bodyPr anchor="t">
            <a:normAutofit/>
          </a:bodyPr>
          <a:lstStyle/>
          <a:p>
            <a:r>
              <a:rPr lang="en-US" sz="3100" dirty="0"/>
              <a:t>Creel Survey Web Dashboard Implementation</a:t>
            </a:r>
          </a:p>
        </p:txBody>
      </p:sp>
      <p:pic>
        <p:nvPicPr>
          <p:cNvPr id="4" name="Content Placeholder 3">
            <a:extLst>
              <a:ext uri="{FF2B5EF4-FFF2-40B4-BE49-F238E27FC236}">
                <a16:creationId xmlns:a16="http://schemas.microsoft.com/office/drawing/2014/main" id="{3B30F37A-E97B-4664-86F1-5EB4A1DB9DC5}"/>
              </a:ext>
            </a:extLst>
          </p:cNvPr>
          <p:cNvPicPr>
            <a:picLocks noGrp="1"/>
          </p:cNvPicPr>
          <p:nvPr>
            <p:ph idx="4294967295"/>
          </p:nvPr>
        </p:nvPicPr>
        <p:blipFill rotWithShape="1">
          <a:blip r:embed="rId3"/>
          <a:srcRect l="1971" t="7852" r="2178" b="2240"/>
          <a:stretch/>
        </p:blipFill>
        <p:spPr>
          <a:xfrm>
            <a:off x="1639244" y="773153"/>
            <a:ext cx="5865511" cy="3908621"/>
          </a:xfrm>
          <a:prstGeom prst="rect">
            <a:avLst/>
          </a:prstGeom>
        </p:spPr>
      </p:pic>
    </p:spTree>
    <p:extLst>
      <p:ext uri="{BB962C8B-B14F-4D97-AF65-F5344CB8AC3E}">
        <p14:creationId xmlns:p14="http://schemas.microsoft.com/office/powerpoint/2010/main" val="146216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31A0-4913-4CCD-A991-5D44A4C11526}"/>
              </a:ext>
            </a:extLst>
          </p:cNvPr>
          <p:cNvSpPr>
            <a:spLocks noGrp="1"/>
          </p:cNvSpPr>
          <p:nvPr>
            <p:ph type="title"/>
          </p:nvPr>
        </p:nvSpPr>
        <p:spPr>
          <a:xfrm>
            <a:off x="457200" y="205979"/>
            <a:ext cx="8229600" cy="641514"/>
          </a:xfrm>
        </p:spPr>
        <p:txBody>
          <a:bodyPr>
            <a:normAutofit/>
          </a:bodyPr>
          <a:lstStyle/>
          <a:p>
            <a:r>
              <a:rPr lang="en-US" sz="3100" dirty="0"/>
              <a:t>Data Verification Module</a:t>
            </a:r>
          </a:p>
        </p:txBody>
      </p:sp>
      <p:sp>
        <p:nvSpPr>
          <p:cNvPr id="3" name="Content Placeholder 2">
            <a:extLst>
              <a:ext uri="{FF2B5EF4-FFF2-40B4-BE49-F238E27FC236}">
                <a16:creationId xmlns:a16="http://schemas.microsoft.com/office/drawing/2014/main" id="{D7AB87EF-2445-4C06-B544-0509F19F0736}"/>
              </a:ext>
            </a:extLst>
          </p:cNvPr>
          <p:cNvSpPr>
            <a:spLocks noGrp="1"/>
          </p:cNvSpPr>
          <p:nvPr>
            <p:ph idx="4294967295"/>
          </p:nvPr>
        </p:nvSpPr>
        <p:spPr>
          <a:xfrm>
            <a:off x="457200" y="847492"/>
            <a:ext cx="4631267" cy="3800707"/>
          </a:xfrm>
        </p:spPr>
        <p:txBody>
          <a:bodyPr>
            <a:normAutofit lnSpcReduction="10000"/>
          </a:bodyPr>
          <a:lstStyle/>
          <a:p>
            <a:pPr marL="287338" indent="-279400">
              <a:lnSpc>
                <a:spcPct val="110000"/>
              </a:lnSpc>
              <a:spcBef>
                <a:spcPts val="0"/>
              </a:spcBef>
              <a:spcAft>
                <a:spcPts val="600"/>
              </a:spcAft>
            </a:pPr>
            <a:r>
              <a:rPr lang="en-US" sz="2000" dirty="0"/>
              <a:t>Modularization makes verification process structured, and easy to follow</a:t>
            </a:r>
          </a:p>
          <a:p>
            <a:pPr marL="687388" lvl="1" indent="-279400">
              <a:lnSpc>
                <a:spcPct val="110000"/>
              </a:lnSpc>
              <a:spcBef>
                <a:spcPts val="0"/>
              </a:spcBef>
              <a:spcAft>
                <a:spcPts val="600"/>
              </a:spcAft>
            </a:pPr>
            <a:r>
              <a:rPr lang="en-US" sz="1800" dirty="0"/>
              <a:t>Angler(s) </a:t>
            </a:r>
            <a:r>
              <a:rPr lang="en-US" sz="1800" dirty="0">
                <a:sym typeface="Wingdings" panose="05000000000000000000" pitchFamily="2" charset="2"/>
              </a:rPr>
              <a:t> Party  Survey  Project</a:t>
            </a:r>
          </a:p>
          <a:p>
            <a:pPr marL="287338" indent="-279400">
              <a:lnSpc>
                <a:spcPct val="110000"/>
              </a:lnSpc>
              <a:spcBef>
                <a:spcPts val="0"/>
              </a:spcBef>
              <a:spcAft>
                <a:spcPts val="0"/>
              </a:spcAft>
            </a:pPr>
            <a:r>
              <a:rPr lang="en-US" sz="2000" dirty="0"/>
              <a:t>Angler Verification: </a:t>
            </a:r>
          </a:p>
          <a:p>
            <a:pPr marL="687388" lvl="1" indent="-279400">
              <a:lnSpc>
                <a:spcPct val="110000"/>
              </a:lnSpc>
              <a:spcBef>
                <a:spcPts val="0"/>
              </a:spcBef>
              <a:spcAft>
                <a:spcPts val="0"/>
              </a:spcAft>
            </a:pPr>
            <a:r>
              <a:rPr lang="en-US" sz="1800" dirty="0"/>
              <a:t>Verify data for each angler in a party</a:t>
            </a:r>
          </a:p>
          <a:p>
            <a:pPr marL="687388" lvl="1" indent="-279400">
              <a:lnSpc>
                <a:spcPct val="110000"/>
              </a:lnSpc>
              <a:spcBef>
                <a:spcPts val="0"/>
              </a:spcBef>
              <a:spcAft>
                <a:spcPts val="0"/>
              </a:spcAft>
            </a:pPr>
            <a:r>
              <a:rPr lang="en-US" sz="1800" dirty="0"/>
              <a:t>Verify the fish caught data</a:t>
            </a:r>
          </a:p>
          <a:p>
            <a:pPr marL="687388" lvl="1" indent="-279400">
              <a:lnSpc>
                <a:spcPct val="110000"/>
              </a:lnSpc>
              <a:spcBef>
                <a:spcPts val="0"/>
              </a:spcBef>
              <a:spcAft>
                <a:spcPts val="600"/>
              </a:spcAft>
            </a:pPr>
            <a:r>
              <a:rPr lang="en-US" sz="1800" dirty="0"/>
              <a:t>Update any incorrect or missing data</a:t>
            </a:r>
            <a:endParaRPr lang="en-US" sz="1600" dirty="0"/>
          </a:p>
          <a:p>
            <a:pPr marL="287338" indent="-279400">
              <a:lnSpc>
                <a:spcPct val="110000"/>
              </a:lnSpc>
              <a:spcBef>
                <a:spcPts val="0"/>
              </a:spcBef>
              <a:spcAft>
                <a:spcPts val="0"/>
              </a:spcAft>
            </a:pPr>
            <a:r>
              <a:rPr lang="en-US" sz="2000" dirty="0"/>
              <a:t>Party Verification: </a:t>
            </a:r>
          </a:p>
          <a:p>
            <a:pPr marL="687388" lvl="1" indent="-279400">
              <a:lnSpc>
                <a:spcPct val="110000"/>
              </a:lnSpc>
              <a:spcBef>
                <a:spcPts val="0"/>
              </a:spcBef>
              <a:spcAft>
                <a:spcPts val="600"/>
              </a:spcAft>
            </a:pPr>
            <a:r>
              <a:rPr lang="en-US" sz="1800" dirty="0"/>
              <a:t>Verify all angler in party</a:t>
            </a:r>
          </a:p>
          <a:p>
            <a:pPr marL="287338" indent="-279400">
              <a:lnSpc>
                <a:spcPct val="110000"/>
              </a:lnSpc>
              <a:spcBef>
                <a:spcPts val="0"/>
              </a:spcBef>
              <a:spcAft>
                <a:spcPts val="600"/>
              </a:spcAft>
            </a:pPr>
            <a:r>
              <a:rPr lang="en-US" sz="2000" dirty="0"/>
              <a:t>Survey and Project auto-verification by </a:t>
            </a:r>
            <a:r>
              <a:rPr lang="en-US" sz="2000" i="1" dirty="0"/>
              <a:t>bubbling up</a:t>
            </a:r>
            <a:endParaRPr lang="en-US" sz="2000" dirty="0"/>
          </a:p>
        </p:txBody>
      </p:sp>
      <p:pic>
        <p:nvPicPr>
          <p:cNvPr id="6" name="Picture 5">
            <a:extLst>
              <a:ext uri="{FF2B5EF4-FFF2-40B4-BE49-F238E27FC236}">
                <a16:creationId xmlns:a16="http://schemas.microsoft.com/office/drawing/2014/main" id="{B7A8254C-B142-48EC-B6ED-67DAC88F9E6C}"/>
              </a:ext>
            </a:extLst>
          </p:cNvPr>
          <p:cNvPicPr/>
          <p:nvPr/>
        </p:nvPicPr>
        <p:blipFill rotWithShape="1">
          <a:blip r:embed="rId3" cstate="print">
            <a:extLst>
              <a:ext uri="{28A0092B-C50C-407E-A947-70E740481C1C}">
                <a14:useLocalDpi xmlns:a14="http://schemas.microsoft.com/office/drawing/2010/main" val="0"/>
              </a:ext>
            </a:extLst>
          </a:blip>
          <a:srcRect t="9550" b="3552"/>
          <a:stretch/>
        </p:blipFill>
        <p:spPr bwMode="auto">
          <a:xfrm>
            <a:off x="5206023" y="593026"/>
            <a:ext cx="3519962" cy="3800706"/>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8047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735291B-6A3F-4FE9-8129-F2B8B2330080}"/>
              </a:ext>
            </a:extLst>
          </p:cNvPr>
          <p:cNvPicPr/>
          <p:nvPr/>
        </p:nvPicPr>
        <p:blipFill rotWithShape="1">
          <a:blip r:embed="rId3"/>
          <a:srcRect l="849" t="1710" r="831" b="3539"/>
          <a:stretch/>
        </p:blipFill>
        <p:spPr bwMode="auto">
          <a:xfrm>
            <a:off x="6267235" y="2482845"/>
            <a:ext cx="2322091" cy="924717"/>
          </a:xfrm>
          <a:prstGeom prst="rect">
            <a:avLst/>
          </a:prstGeom>
          <a:ln>
            <a:solidFill>
              <a:schemeClr val="tx1"/>
            </a:solid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E3998597-834F-4ADF-8160-19C1D5192870}"/>
              </a:ext>
            </a:extLst>
          </p:cNvPr>
          <p:cNvPicPr/>
          <p:nvPr/>
        </p:nvPicPr>
        <p:blipFill>
          <a:blip r:embed="rId4"/>
          <a:stretch>
            <a:fillRect/>
          </a:stretch>
        </p:blipFill>
        <p:spPr>
          <a:xfrm>
            <a:off x="6267236" y="1423063"/>
            <a:ext cx="2322091" cy="1023902"/>
          </a:xfrm>
          <a:prstGeom prst="rect">
            <a:avLst/>
          </a:prstGeom>
          <a:ln>
            <a:solidFill>
              <a:schemeClr val="tx1"/>
            </a:solidFill>
          </a:ln>
        </p:spPr>
      </p:pic>
      <p:sp>
        <p:nvSpPr>
          <p:cNvPr id="2" name="Title 1">
            <a:extLst>
              <a:ext uri="{FF2B5EF4-FFF2-40B4-BE49-F238E27FC236}">
                <a16:creationId xmlns:a16="http://schemas.microsoft.com/office/drawing/2014/main" id="{871431A0-4913-4CCD-A991-5D44A4C11526}"/>
              </a:ext>
            </a:extLst>
          </p:cNvPr>
          <p:cNvSpPr>
            <a:spLocks noGrp="1"/>
          </p:cNvSpPr>
          <p:nvPr>
            <p:ph type="title"/>
          </p:nvPr>
        </p:nvSpPr>
        <p:spPr>
          <a:xfrm>
            <a:off x="457200" y="205979"/>
            <a:ext cx="8229600" cy="641514"/>
          </a:xfrm>
        </p:spPr>
        <p:txBody>
          <a:bodyPr>
            <a:normAutofit/>
          </a:bodyPr>
          <a:lstStyle/>
          <a:p>
            <a:r>
              <a:rPr lang="en-US" sz="3100" dirty="0"/>
              <a:t>Web Modules</a:t>
            </a:r>
          </a:p>
        </p:txBody>
      </p:sp>
      <p:sp>
        <p:nvSpPr>
          <p:cNvPr id="10" name="Content Placeholder 2">
            <a:extLst>
              <a:ext uri="{FF2B5EF4-FFF2-40B4-BE49-F238E27FC236}">
                <a16:creationId xmlns:a16="http://schemas.microsoft.com/office/drawing/2014/main" id="{85CAFB1D-7EAD-46EE-B1AE-8A6031B50CD4}"/>
              </a:ext>
            </a:extLst>
          </p:cNvPr>
          <p:cNvSpPr>
            <a:spLocks noGrp="1"/>
          </p:cNvSpPr>
          <p:nvPr>
            <p:ph idx="4294967295"/>
          </p:nvPr>
        </p:nvSpPr>
        <p:spPr>
          <a:xfrm>
            <a:off x="457199" y="847491"/>
            <a:ext cx="5676474" cy="2810109"/>
          </a:xfrm>
        </p:spPr>
        <p:txBody>
          <a:bodyPr>
            <a:normAutofit/>
          </a:bodyPr>
          <a:lstStyle/>
          <a:p>
            <a:pPr>
              <a:spcBef>
                <a:spcPts val="0"/>
              </a:spcBef>
              <a:spcAft>
                <a:spcPts val="600"/>
              </a:spcAft>
            </a:pPr>
            <a:r>
              <a:rPr lang="en-US" sz="2200" dirty="0"/>
              <a:t>Account Management Module</a:t>
            </a:r>
          </a:p>
          <a:p>
            <a:pPr lvl="1">
              <a:spcBef>
                <a:spcPts val="0"/>
              </a:spcBef>
              <a:spcAft>
                <a:spcPts val="600"/>
              </a:spcAft>
            </a:pPr>
            <a:r>
              <a:rPr lang="en-US" sz="1800" dirty="0"/>
              <a:t>Registration, and login management</a:t>
            </a:r>
          </a:p>
          <a:p>
            <a:pPr lvl="1">
              <a:spcBef>
                <a:spcPts val="0"/>
              </a:spcBef>
              <a:spcAft>
                <a:spcPts val="600"/>
              </a:spcAft>
            </a:pPr>
            <a:r>
              <a:rPr lang="en-US" sz="1800" dirty="0"/>
              <a:t>Salted (random) and Hashed (SHA-256) password</a:t>
            </a:r>
          </a:p>
          <a:p>
            <a:pPr>
              <a:spcBef>
                <a:spcPts val="0"/>
              </a:spcBef>
              <a:spcAft>
                <a:spcPts val="600"/>
              </a:spcAft>
            </a:pPr>
            <a:r>
              <a:rPr lang="en-US" sz="2200" dirty="0"/>
              <a:t>User Management Module</a:t>
            </a:r>
          </a:p>
          <a:p>
            <a:pPr lvl="1">
              <a:spcBef>
                <a:spcPts val="0"/>
              </a:spcBef>
              <a:spcAft>
                <a:spcPts val="600"/>
              </a:spcAft>
            </a:pPr>
            <a:r>
              <a:rPr lang="en-US" sz="1800" dirty="0"/>
              <a:t>Assignment of roles and projects to users</a:t>
            </a:r>
          </a:p>
          <a:p>
            <a:pPr lvl="1">
              <a:spcBef>
                <a:spcPts val="0"/>
              </a:spcBef>
              <a:spcAft>
                <a:spcPts val="600"/>
              </a:spcAft>
            </a:pPr>
            <a:r>
              <a:rPr lang="en-US" sz="1800" dirty="0"/>
              <a:t>User authorization</a:t>
            </a:r>
          </a:p>
          <a:p>
            <a:pPr>
              <a:spcBef>
                <a:spcPts val="0"/>
              </a:spcBef>
              <a:spcAft>
                <a:spcPts val="600"/>
              </a:spcAft>
            </a:pPr>
            <a:r>
              <a:rPr lang="en-US" sz="2200" dirty="0"/>
              <a:t>Project Management Module</a:t>
            </a:r>
          </a:p>
        </p:txBody>
      </p:sp>
      <p:pic>
        <p:nvPicPr>
          <p:cNvPr id="6" name="Picture 5">
            <a:extLst>
              <a:ext uri="{FF2B5EF4-FFF2-40B4-BE49-F238E27FC236}">
                <a16:creationId xmlns:a16="http://schemas.microsoft.com/office/drawing/2014/main" id="{760C33F3-DB4E-455E-BC03-3E4040E49063}"/>
              </a:ext>
            </a:extLst>
          </p:cNvPr>
          <p:cNvPicPr/>
          <p:nvPr/>
        </p:nvPicPr>
        <p:blipFill rotWithShape="1">
          <a:blip r:embed="rId5">
            <a:extLst>
              <a:ext uri="{28A0092B-C50C-407E-A947-70E740481C1C}">
                <a14:useLocalDpi xmlns:a14="http://schemas.microsoft.com/office/drawing/2010/main" val="0"/>
              </a:ext>
            </a:extLst>
          </a:blip>
          <a:srcRect l="12504" t="12214" r="11068" b="16466"/>
          <a:stretch/>
        </p:blipFill>
        <p:spPr bwMode="auto">
          <a:xfrm>
            <a:off x="7043066" y="242005"/>
            <a:ext cx="1546261" cy="1121444"/>
          </a:xfrm>
          <a:prstGeom prst="rect">
            <a:avLst/>
          </a:prstGeom>
          <a:ln>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A8FD20D9-C5C8-4860-A9F7-DA7772468825}"/>
              </a:ext>
            </a:extLst>
          </p:cNvPr>
          <p:cNvPicPr/>
          <p:nvPr/>
        </p:nvPicPr>
        <p:blipFill rotWithShape="1">
          <a:blip r:embed="rId6" cstate="print">
            <a:extLst>
              <a:ext uri="{28A0092B-C50C-407E-A947-70E740481C1C}">
                <a14:useLocalDpi xmlns:a14="http://schemas.microsoft.com/office/drawing/2010/main" val="0"/>
              </a:ext>
            </a:extLst>
          </a:blip>
          <a:srcRect l="1453" t="23030" b="6629"/>
          <a:stretch/>
        </p:blipFill>
        <p:spPr bwMode="auto">
          <a:xfrm>
            <a:off x="4649701" y="3471580"/>
            <a:ext cx="3939625" cy="1167691"/>
          </a:xfrm>
          <a:prstGeom prst="rect">
            <a:avLst/>
          </a:prstGeom>
          <a:ln>
            <a:solidFill>
              <a:schemeClr val="tx1"/>
            </a:solid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93023C5C-C996-4BBA-9B5C-E56A4FB84BF0}"/>
              </a:ext>
            </a:extLst>
          </p:cNvPr>
          <p:cNvPicPr/>
          <p:nvPr/>
        </p:nvPicPr>
        <p:blipFill rotWithShape="1">
          <a:blip r:embed="rId7" cstate="print">
            <a:extLst>
              <a:ext uri="{28A0092B-C50C-407E-A947-70E740481C1C}">
                <a14:useLocalDpi xmlns:a14="http://schemas.microsoft.com/office/drawing/2010/main" val="0"/>
              </a:ext>
            </a:extLst>
          </a:blip>
          <a:srcRect t="20702" b="8073"/>
          <a:stretch/>
        </p:blipFill>
        <p:spPr bwMode="auto">
          <a:xfrm>
            <a:off x="893852" y="3481855"/>
            <a:ext cx="3622286" cy="117091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6638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31A0-4913-4CCD-A991-5D44A4C11526}"/>
              </a:ext>
            </a:extLst>
          </p:cNvPr>
          <p:cNvSpPr>
            <a:spLocks noGrp="1"/>
          </p:cNvSpPr>
          <p:nvPr>
            <p:ph type="title"/>
          </p:nvPr>
        </p:nvSpPr>
        <p:spPr>
          <a:xfrm>
            <a:off x="457200" y="205979"/>
            <a:ext cx="8229600" cy="641514"/>
          </a:xfrm>
        </p:spPr>
        <p:txBody>
          <a:bodyPr>
            <a:normAutofit/>
          </a:bodyPr>
          <a:lstStyle/>
          <a:p>
            <a:r>
              <a:rPr lang="en-US" sz="3100" dirty="0"/>
              <a:t>Utilities</a:t>
            </a:r>
          </a:p>
        </p:txBody>
      </p:sp>
      <p:sp>
        <p:nvSpPr>
          <p:cNvPr id="3" name="Content Placeholder 2">
            <a:extLst>
              <a:ext uri="{FF2B5EF4-FFF2-40B4-BE49-F238E27FC236}">
                <a16:creationId xmlns:a16="http://schemas.microsoft.com/office/drawing/2014/main" id="{D7AB87EF-2445-4C06-B544-0509F19F0736}"/>
              </a:ext>
            </a:extLst>
          </p:cNvPr>
          <p:cNvSpPr>
            <a:spLocks noGrp="1"/>
          </p:cNvSpPr>
          <p:nvPr>
            <p:ph idx="4294967295"/>
          </p:nvPr>
        </p:nvSpPr>
        <p:spPr>
          <a:xfrm>
            <a:off x="457200" y="847492"/>
            <a:ext cx="5096933" cy="3800707"/>
          </a:xfrm>
        </p:spPr>
        <p:txBody>
          <a:bodyPr>
            <a:normAutofit/>
          </a:bodyPr>
          <a:lstStyle/>
          <a:p>
            <a:pPr marL="287338" indent="-279400">
              <a:lnSpc>
                <a:spcPct val="110000"/>
              </a:lnSpc>
              <a:spcBef>
                <a:spcPts val="0"/>
              </a:spcBef>
              <a:spcAft>
                <a:spcPts val="600"/>
              </a:spcAft>
            </a:pPr>
            <a:r>
              <a:rPr lang="en-US" sz="2200" dirty="0"/>
              <a:t>File Management</a:t>
            </a:r>
          </a:p>
          <a:p>
            <a:pPr marL="687388" lvl="1" indent="-279400">
              <a:lnSpc>
                <a:spcPct val="110000"/>
              </a:lnSpc>
              <a:spcBef>
                <a:spcPts val="0"/>
              </a:spcBef>
              <a:spcAft>
                <a:spcPts val="600"/>
              </a:spcAft>
            </a:pPr>
            <a:r>
              <a:rPr lang="en-US" sz="1800" dirty="0"/>
              <a:t>Upload CSV: Validate CSV with MySQL tables and upload to table</a:t>
            </a:r>
          </a:p>
          <a:p>
            <a:pPr marL="687388" lvl="1" indent="-279400">
              <a:lnSpc>
                <a:spcPct val="110000"/>
              </a:lnSpc>
              <a:spcBef>
                <a:spcPts val="0"/>
              </a:spcBef>
              <a:spcAft>
                <a:spcPts val="600"/>
              </a:spcAft>
            </a:pPr>
            <a:r>
              <a:rPr lang="en-US" sz="1800" dirty="0"/>
              <a:t>Download CSV: Download requested MySQL table as CSV file</a:t>
            </a:r>
          </a:p>
          <a:p>
            <a:pPr marL="287338" indent="-279400">
              <a:lnSpc>
                <a:spcPct val="110000"/>
              </a:lnSpc>
              <a:spcBef>
                <a:spcPts val="0"/>
              </a:spcBef>
              <a:spcAft>
                <a:spcPts val="600"/>
              </a:spcAft>
            </a:pPr>
            <a:r>
              <a:rPr lang="en-US" sz="2200" dirty="0"/>
              <a:t>PHP Data Object (PDO)</a:t>
            </a:r>
          </a:p>
          <a:p>
            <a:pPr marL="687388" lvl="1" indent="-279400">
              <a:lnSpc>
                <a:spcPct val="110000"/>
              </a:lnSpc>
              <a:spcBef>
                <a:spcPts val="0"/>
              </a:spcBef>
              <a:spcAft>
                <a:spcPts val="600"/>
              </a:spcAft>
            </a:pPr>
            <a:r>
              <a:rPr lang="en-US" sz="1800" dirty="0"/>
              <a:t>MySQL API for communication between PHP and MySQL tables via objects and methods</a:t>
            </a:r>
          </a:p>
          <a:p>
            <a:pPr marL="687388" lvl="1" indent="-279400">
              <a:lnSpc>
                <a:spcPct val="110000"/>
              </a:lnSpc>
              <a:spcBef>
                <a:spcPts val="0"/>
              </a:spcBef>
              <a:spcAft>
                <a:spcPts val="600"/>
              </a:spcAft>
            </a:pPr>
            <a:r>
              <a:rPr lang="en-US" sz="1800" dirty="0"/>
              <a:t>Implementation of transactions and rollbacks, where necessary</a:t>
            </a:r>
          </a:p>
          <a:p>
            <a:pPr marL="687388" lvl="1" indent="-279400">
              <a:lnSpc>
                <a:spcPct val="110000"/>
              </a:lnSpc>
              <a:spcBef>
                <a:spcPts val="0"/>
              </a:spcBef>
              <a:spcAft>
                <a:spcPts val="600"/>
              </a:spcAft>
            </a:pPr>
            <a:endParaRPr lang="en-US" sz="1800" dirty="0"/>
          </a:p>
        </p:txBody>
      </p:sp>
      <p:pic>
        <p:nvPicPr>
          <p:cNvPr id="5" name="Picture 4">
            <a:extLst>
              <a:ext uri="{FF2B5EF4-FFF2-40B4-BE49-F238E27FC236}">
                <a16:creationId xmlns:a16="http://schemas.microsoft.com/office/drawing/2014/main" id="{766E2996-92DD-48FE-A6BC-23A7EAF96DB2}"/>
              </a:ext>
            </a:extLst>
          </p:cNvPr>
          <p:cNvPicPr/>
          <p:nvPr/>
        </p:nvPicPr>
        <p:blipFill rotWithShape="1">
          <a:blip r:embed="rId3">
            <a:extLst>
              <a:ext uri="{28A0092B-C50C-407E-A947-70E740481C1C}">
                <a14:useLocalDpi xmlns:a14="http://schemas.microsoft.com/office/drawing/2010/main" val="0"/>
              </a:ext>
            </a:extLst>
          </a:blip>
          <a:srcRect l="1367" t="796" r="1105" b="12913"/>
          <a:stretch/>
        </p:blipFill>
        <p:spPr bwMode="auto">
          <a:xfrm>
            <a:off x="5396074" y="600912"/>
            <a:ext cx="1657793" cy="1146112"/>
          </a:xfrm>
          <a:prstGeom prst="rect">
            <a:avLst/>
          </a:prstGeom>
          <a:ln>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5F0EAE94-40B5-40A8-BFE6-426C5CAD642A}"/>
              </a:ext>
            </a:extLst>
          </p:cNvPr>
          <p:cNvPicPr/>
          <p:nvPr/>
        </p:nvPicPr>
        <p:blipFill rotWithShape="1">
          <a:blip r:embed="rId4"/>
          <a:srcRect l="622" t="919"/>
          <a:stretch/>
        </p:blipFill>
        <p:spPr bwMode="auto">
          <a:xfrm>
            <a:off x="7079799" y="600912"/>
            <a:ext cx="1697684" cy="1146112"/>
          </a:xfrm>
          <a:prstGeom prst="rect">
            <a:avLst/>
          </a:prstGeom>
          <a:ln>
            <a:solidFill>
              <a:schemeClr val="tx1"/>
            </a:solid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5A46D33E-4F56-4D67-8A2E-CFAC8E1D2195}"/>
              </a:ext>
            </a:extLst>
          </p:cNvPr>
          <p:cNvPicPr/>
          <p:nvPr/>
        </p:nvPicPr>
        <p:blipFill rotWithShape="1">
          <a:blip r:embed="rId5"/>
          <a:srcRect r="66586"/>
          <a:stretch/>
        </p:blipFill>
        <p:spPr>
          <a:xfrm>
            <a:off x="6400716" y="1866444"/>
            <a:ext cx="1515304" cy="2662335"/>
          </a:xfrm>
          <a:prstGeom prst="rect">
            <a:avLst/>
          </a:prstGeom>
          <a:ln>
            <a:solidFill>
              <a:schemeClr val="tx1"/>
            </a:solidFill>
          </a:ln>
        </p:spPr>
      </p:pic>
    </p:spTree>
    <p:extLst>
      <p:ext uri="{BB962C8B-B14F-4D97-AF65-F5344CB8AC3E}">
        <p14:creationId xmlns:p14="http://schemas.microsoft.com/office/powerpoint/2010/main" val="2164680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4294967295"/>
          </p:nvPr>
        </p:nvSpPr>
        <p:spPr>
          <a:xfrm>
            <a:off x="457200" y="1200151"/>
            <a:ext cx="8229600" cy="3654878"/>
          </a:xfrm>
          <a:noFill/>
        </p:spPr>
        <p:txBody>
          <a:bodyPr>
            <a:normAutofit/>
          </a:bodyPr>
          <a:lstStyle/>
          <a:p>
            <a:r>
              <a:rPr lang="en-US" dirty="0">
                <a:effectLst>
                  <a:innerShdw blurRad="114300">
                    <a:prstClr val="black"/>
                  </a:innerShdw>
                  <a:reflection endPos="0" dir="5400000" sy="-100000" algn="bl" rotWithShape="0"/>
                </a:effectLst>
              </a:rPr>
              <a:t>Introduction</a:t>
            </a:r>
            <a:endParaRPr lang="en-US" dirty="0"/>
          </a:p>
          <a:p>
            <a:r>
              <a:rPr lang="en-US" dirty="0">
                <a:effectLst>
                  <a:outerShdw blurRad="50800" sx="1000" sy="1000" algn="ctr" rotWithShape="0">
                    <a:schemeClr val="bg1">
                      <a:lumMod val="85000"/>
                    </a:schemeClr>
                  </a:outerShdw>
                </a:effectLst>
              </a:rPr>
              <a:t>Related Works</a:t>
            </a:r>
          </a:p>
          <a:p>
            <a:r>
              <a:rPr lang="en-US" dirty="0">
                <a:effectLst>
                  <a:outerShdw blurRad="50800" sx="1000" sy="1000" algn="ctr" rotWithShape="0">
                    <a:schemeClr val="bg1">
                      <a:lumMod val="85000"/>
                    </a:schemeClr>
                  </a:outerShdw>
                </a:effectLst>
              </a:rPr>
              <a:t>Design &amp; Implementation</a:t>
            </a:r>
          </a:p>
          <a:p>
            <a:r>
              <a:rPr lang="en-US" dirty="0">
                <a:effectLst>
                  <a:outerShdw blurRad="50800" sx="1000" sy="1000" algn="ctr" rotWithShape="0">
                    <a:schemeClr val="bg1">
                      <a:lumMod val="85000"/>
                    </a:schemeClr>
                  </a:outerShdw>
                </a:effectLst>
              </a:rPr>
              <a:t>Results</a:t>
            </a:r>
          </a:p>
          <a:p>
            <a:pPr marL="0" indent="0">
              <a:buNone/>
            </a:pPr>
            <a:endParaRPr lang="en-US" dirty="0">
              <a:effectLst>
                <a:outerShdw blurRad="50800" sx="1000" sy="1000" algn="ctr" rotWithShape="0">
                  <a:schemeClr val="bg1">
                    <a:lumMod val="85000"/>
                  </a:schemeClr>
                </a:outerShdw>
              </a:effectLst>
            </a:endParaRPr>
          </a:p>
          <a:p>
            <a:r>
              <a:rPr lang="en-US"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sx="1000" sy="1000" algn="ctr" rotWithShape="0">
                    <a:schemeClr val="bg1">
                      <a:lumMod val="85000"/>
                    </a:schemeClr>
                  </a:outerShdw>
                </a:effectLst>
              </a:rPr>
              <a:t>Conclusion &amp; Future Work</a:t>
            </a:r>
            <a:endParaRPr lang="en-US"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p>
            <a:endParaRPr lang="en-US" dirty="0"/>
          </a:p>
        </p:txBody>
      </p:sp>
      <p:sp>
        <p:nvSpPr>
          <p:cNvPr id="4" name="TextBox 3">
            <a:extLst>
              <a:ext uri="{FF2B5EF4-FFF2-40B4-BE49-F238E27FC236}">
                <a16:creationId xmlns:a16="http://schemas.microsoft.com/office/drawing/2014/main" id="{8D65AAE9-4F17-4E78-9C61-0090795B1ED7}"/>
              </a:ext>
            </a:extLst>
          </p:cNvPr>
          <p:cNvSpPr txBox="1"/>
          <p:nvPr/>
        </p:nvSpPr>
        <p:spPr>
          <a:xfrm>
            <a:off x="819615" y="3341766"/>
            <a:ext cx="5352585" cy="707886"/>
          </a:xfrm>
          <a:prstGeom prst="rect">
            <a:avLst/>
          </a:prstGeom>
          <a:noFill/>
        </p:spPr>
        <p:txBody>
          <a:bodyPr wrap="square" rtlCol="0">
            <a:spAutoFit/>
          </a:bodyPr>
          <a:lstStyle/>
          <a:p>
            <a:pPr marL="342900" indent="-342900">
              <a:buFont typeface="+mj-lt"/>
              <a:buAutoNum type="arabicPeriod"/>
            </a:pPr>
            <a:r>
              <a:rPr lang="en-US" sz="2000" dirty="0">
                <a:latin typeface="Calibri (Body)"/>
              </a:rPr>
              <a:t>Creel Survey Mobile App Demo</a:t>
            </a:r>
          </a:p>
          <a:p>
            <a:pPr marL="342900" indent="-342900">
              <a:buFont typeface="+mj-lt"/>
              <a:buAutoNum type="arabicPeriod"/>
            </a:pPr>
            <a:r>
              <a:rPr lang="en-US" sz="2000" dirty="0">
                <a:latin typeface="Calibri (Body)"/>
              </a:rPr>
              <a:t>Creel Survey Web Dashboard Demo</a:t>
            </a:r>
          </a:p>
        </p:txBody>
      </p:sp>
    </p:spTree>
    <p:extLst>
      <p:ext uri="{BB962C8B-B14F-4D97-AF65-F5344CB8AC3E}">
        <p14:creationId xmlns:p14="http://schemas.microsoft.com/office/powerpoint/2010/main" val="429002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7EE2F-4C64-42E7-872F-08A21D65FC50}"/>
              </a:ext>
            </a:extLst>
          </p:cNvPr>
          <p:cNvSpPr>
            <a:spLocks noGrp="1"/>
          </p:cNvSpPr>
          <p:nvPr>
            <p:ph type="title"/>
          </p:nvPr>
        </p:nvSpPr>
        <p:spPr/>
        <p:txBody>
          <a:bodyPr>
            <a:normAutofit/>
          </a:bodyPr>
          <a:lstStyle/>
          <a:p>
            <a:r>
              <a:rPr lang="en-US" sz="3200" dirty="0"/>
              <a:t>Creel Survey Mobile App Demo</a:t>
            </a:r>
          </a:p>
        </p:txBody>
      </p:sp>
      <p:sp>
        <p:nvSpPr>
          <p:cNvPr id="11" name="Content Placeholder 2">
            <a:extLst>
              <a:ext uri="{FF2B5EF4-FFF2-40B4-BE49-F238E27FC236}">
                <a16:creationId xmlns:a16="http://schemas.microsoft.com/office/drawing/2014/main" id="{A9DC01E5-83C3-4B52-AB07-2D7488E270B0}"/>
              </a:ext>
            </a:extLst>
          </p:cNvPr>
          <p:cNvSpPr>
            <a:spLocks noGrp="1"/>
          </p:cNvSpPr>
          <p:nvPr>
            <p:ph idx="4294967295"/>
          </p:nvPr>
        </p:nvSpPr>
        <p:spPr>
          <a:xfrm>
            <a:off x="457200" y="847494"/>
            <a:ext cx="8229600" cy="3747130"/>
          </a:xfrm>
        </p:spPr>
        <p:txBody>
          <a:bodyPr>
            <a:normAutofit/>
          </a:bodyPr>
          <a:lstStyle/>
          <a:p>
            <a:pPr marL="0" indent="0">
              <a:spcAft>
                <a:spcPts val="600"/>
              </a:spcAft>
              <a:buNone/>
            </a:pPr>
            <a:r>
              <a:rPr lang="en-US" sz="1800" i="1" dirty="0"/>
              <a:t>Angler View</a:t>
            </a:r>
            <a:endParaRPr lang="en-US" sz="1200" i="1" dirty="0"/>
          </a:p>
        </p:txBody>
      </p:sp>
      <p:pic>
        <p:nvPicPr>
          <p:cNvPr id="5" name="Picture 4">
            <a:extLst>
              <a:ext uri="{FF2B5EF4-FFF2-40B4-BE49-F238E27FC236}">
                <a16:creationId xmlns:a16="http://schemas.microsoft.com/office/drawing/2014/main" id="{43653EFE-377A-4BB5-BEA0-E5AC1BDB66B5}"/>
              </a:ext>
            </a:extLst>
          </p:cNvPr>
          <p:cNvPicPr>
            <a:picLocks noChangeAspect="1"/>
          </p:cNvPicPr>
          <p:nvPr/>
        </p:nvPicPr>
        <p:blipFill>
          <a:blip r:embed="rId2"/>
          <a:stretch>
            <a:fillRect/>
          </a:stretch>
        </p:blipFill>
        <p:spPr>
          <a:xfrm>
            <a:off x="2311661" y="1202669"/>
            <a:ext cx="4520677" cy="3391955"/>
          </a:xfrm>
          <a:prstGeom prst="rect">
            <a:avLst/>
          </a:prstGeom>
        </p:spPr>
      </p:pic>
    </p:spTree>
    <p:extLst>
      <p:ext uri="{BB962C8B-B14F-4D97-AF65-F5344CB8AC3E}">
        <p14:creationId xmlns:p14="http://schemas.microsoft.com/office/powerpoint/2010/main" val="679166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7EE2F-4C64-42E7-872F-08A21D65FC50}"/>
              </a:ext>
            </a:extLst>
          </p:cNvPr>
          <p:cNvSpPr>
            <a:spLocks noGrp="1"/>
          </p:cNvSpPr>
          <p:nvPr>
            <p:ph type="title"/>
          </p:nvPr>
        </p:nvSpPr>
        <p:spPr/>
        <p:txBody>
          <a:bodyPr>
            <a:normAutofit/>
          </a:bodyPr>
          <a:lstStyle/>
          <a:p>
            <a:r>
              <a:rPr lang="en-US" sz="3200" dirty="0"/>
              <a:t>Creel Survey Mobile App Demo</a:t>
            </a:r>
          </a:p>
        </p:txBody>
      </p:sp>
      <p:sp>
        <p:nvSpPr>
          <p:cNvPr id="7" name="Content Placeholder 2">
            <a:extLst>
              <a:ext uri="{FF2B5EF4-FFF2-40B4-BE49-F238E27FC236}">
                <a16:creationId xmlns:a16="http://schemas.microsoft.com/office/drawing/2014/main" id="{C8592411-5A18-42F1-8E84-856B0EE0FF61}"/>
              </a:ext>
            </a:extLst>
          </p:cNvPr>
          <p:cNvSpPr txBox="1">
            <a:spLocks/>
          </p:cNvSpPr>
          <p:nvPr/>
        </p:nvSpPr>
        <p:spPr>
          <a:xfrm>
            <a:off x="457200" y="847494"/>
            <a:ext cx="8229600" cy="37471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spcAft>
                <a:spcPts val="1200"/>
              </a:spcAft>
              <a:buFont typeface="Arial"/>
              <a:buChar char="•"/>
              <a:defRPr sz="24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1200"/>
              </a:spcAft>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spcAft>
                <a:spcPts val="1200"/>
              </a:spcAft>
              <a:buFont typeface="Arial"/>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spcAft>
                <a:spcPts val="1200"/>
              </a:spcAft>
              <a:buFont typeface="Arial"/>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spcAft>
                <a:spcPts val="1200"/>
              </a:spcAft>
              <a:buFont typeface="Arial"/>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en-US" sz="1800" i="1" dirty="0"/>
              <a:t>Tabular View</a:t>
            </a:r>
            <a:endParaRPr lang="en-US" sz="1200" i="1" dirty="0"/>
          </a:p>
        </p:txBody>
      </p:sp>
      <p:pic>
        <p:nvPicPr>
          <p:cNvPr id="4" name="Picture 3">
            <a:extLst>
              <a:ext uri="{FF2B5EF4-FFF2-40B4-BE49-F238E27FC236}">
                <a16:creationId xmlns:a16="http://schemas.microsoft.com/office/drawing/2014/main" id="{389742C4-F1F0-45A7-B895-6A0A328FFC0F}"/>
              </a:ext>
            </a:extLst>
          </p:cNvPr>
          <p:cNvPicPr>
            <a:picLocks noChangeAspect="1"/>
          </p:cNvPicPr>
          <p:nvPr/>
        </p:nvPicPr>
        <p:blipFill>
          <a:blip r:embed="rId2"/>
          <a:stretch>
            <a:fillRect/>
          </a:stretch>
        </p:blipFill>
        <p:spPr>
          <a:xfrm>
            <a:off x="2348407" y="1253504"/>
            <a:ext cx="4447186" cy="3341120"/>
          </a:xfrm>
          <a:prstGeom prst="rect">
            <a:avLst/>
          </a:prstGeom>
        </p:spPr>
      </p:pic>
    </p:spTree>
    <p:extLst>
      <p:ext uri="{BB962C8B-B14F-4D97-AF65-F5344CB8AC3E}">
        <p14:creationId xmlns:p14="http://schemas.microsoft.com/office/powerpoint/2010/main" val="3850288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7EE2F-4C64-42E7-872F-08A21D65FC50}"/>
              </a:ext>
            </a:extLst>
          </p:cNvPr>
          <p:cNvSpPr>
            <a:spLocks noGrp="1"/>
          </p:cNvSpPr>
          <p:nvPr>
            <p:ph type="title"/>
          </p:nvPr>
        </p:nvSpPr>
        <p:spPr/>
        <p:txBody>
          <a:bodyPr>
            <a:normAutofit/>
          </a:bodyPr>
          <a:lstStyle/>
          <a:p>
            <a:r>
              <a:rPr lang="en-US" sz="3200" dirty="0"/>
              <a:t>Creel Survey Mobile App Demo</a:t>
            </a:r>
          </a:p>
        </p:txBody>
      </p:sp>
      <p:sp>
        <p:nvSpPr>
          <p:cNvPr id="5" name="Content Placeholder 2">
            <a:extLst>
              <a:ext uri="{FF2B5EF4-FFF2-40B4-BE49-F238E27FC236}">
                <a16:creationId xmlns:a16="http://schemas.microsoft.com/office/drawing/2014/main" id="{2AAEA5E6-48E9-4E9E-9301-65C46B55C9FE}"/>
              </a:ext>
            </a:extLst>
          </p:cNvPr>
          <p:cNvSpPr>
            <a:spLocks noGrp="1"/>
          </p:cNvSpPr>
          <p:nvPr>
            <p:ph idx="4294967295"/>
          </p:nvPr>
        </p:nvSpPr>
        <p:spPr>
          <a:xfrm>
            <a:off x="457200" y="847494"/>
            <a:ext cx="8229600" cy="3747130"/>
          </a:xfrm>
        </p:spPr>
        <p:txBody>
          <a:bodyPr>
            <a:normAutofit/>
          </a:bodyPr>
          <a:lstStyle/>
          <a:p>
            <a:pPr marL="0" indent="0">
              <a:spcAft>
                <a:spcPts val="600"/>
              </a:spcAft>
              <a:buNone/>
            </a:pPr>
            <a:r>
              <a:rPr lang="en-US" sz="1800" i="1" dirty="0"/>
              <a:t>Image Capture</a:t>
            </a:r>
            <a:endParaRPr lang="en-US" sz="1200" i="1" dirty="0"/>
          </a:p>
        </p:txBody>
      </p:sp>
      <p:pic>
        <p:nvPicPr>
          <p:cNvPr id="4" name="Picture 3">
            <a:extLst>
              <a:ext uri="{FF2B5EF4-FFF2-40B4-BE49-F238E27FC236}">
                <a16:creationId xmlns:a16="http://schemas.microsoft.com/office/drawing/2014/main" id="{8C9ABE05-3475-46B4-B66D-2AF6502354B1}"/>
              </a:ext>
            </a:extLst>
          </p:cNvPr>
          <p:cNvPicPr>
            <a:picLocks noChangeAspect="1"/>
          </p:cNvPicPr>
          <p:nvPr/>
        </p:nvPicPr>
        <p:blipFill>
          <a:blip r:embed="rId2"/>
          <a:stretch>
            <a:fillRect/>
          </a:stretch>
        </p:blipFill>
        <p:spPr>
          <a:xfrm>
            <a:off x="2379700" y="1304764"/>
            <a:ext cx="4384599" cy="3289860"/>
          </a:xfrm>
          <a:prstGeom prst="rect">
            <a:avLst/>
          </a:prstGeom>
        </p:spPr>
      </p:pic>
    </p:spTree>
    <p:extLst>
      <p:ext uri="{BB962C8B-B14F-4D97-AF65-F5344CB8AC3E}">
        <p14:creationId xmlns:p14="http://schemas.microsoft.com/office/powerpoint/2010/main" val="4179877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7EE2F-4C64-42E7-872F-08A21D65FC50}"/>
              </a:ext>
            </a:extLst>
          </p:cNvPr>
          <p:cNvSpPr>
            <a:spLocks noGrp="1"/>
          </p:cNvSpPr>
          <p:nvPr>
            <p:ph type="title"/>
          </p:nvPr>
        </p:nvSpPr>
        <p:spPr/>
        <p:txBody>
          <a:bodyPr>
            <a:normAutofit/>
          </a:bodyPr>
          <a:lstStyle/>
          <a:p>
            <a:r>
              <a:rPr lang="en-US" sz="3200" dirty="0"/>
              <a:t>Creel Survey Web Dashboard Demo</a:t>
            </a:r>
          </a:p>
        </p:txBody>
      </p:sp>
      <p:sp>
        <p:nvSpPr>
          <p:cNvPr id="7" name="Content Placeholder 2">
            <a:extLst>
              <a:ext uri="{FF2B5EF4-FFF2-40B4-BE49-F238E27FC236}">
                <a16:creationId xmlns:a16="http://schemas.microsoft.com/office/drawing/2014/main" id="{5378BC6D-A08D-4568-B6BE-34713504B40B}"/>
              </a:ext>
            </a:extLst>
          </p:cNvPr>
          <p:cNvSpPr txBox="1">
            <a:spLocks/>
          </p:cNvSpPr>
          <p:nvPr/>
        </p:nvSpPr>
        <p:spPr>
          <a:xfrm>
            <a:off x="457200" y="847494"/>
            <a:ext cx="8229600" cy="37471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spcAft>
                <a:spcPts val="1200"/>
              </a:spcAft>
              <a:buFont typeface="Arial"/>
              <a:buChar char="•"/>
              <a:defRPr sz="24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1200"/>
              </a:spcAft>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spcAft>
                <a:spcPts val="1200"/>
              </a:spcAft>
              <a:buFont typeface="Arial"/>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spcAft>
                <a:spcPts val="1200"/>
              </a:spcAft>
              <a:buFont typeface="Arial"/>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spcAft>
                <a:spcPts val="1200"/>
              </a:spcAft>
              <a:buFont typeface="Arial"/>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Font typeface="Arial"/>
              <a:buNone/>
            </a:pPr>
            <a:r>
              <a:rPr lang="en-US" sz="1800" i="1" dirty="0"/>
              <a:t>Angler Verification</a:t>
            </a:r>
            <a:endParaRPr lang="en-US" sz="1200" i="1" dirty="0"/>
          </a:p>
        </p:txBody>
      </p:sp>
      <p:pic>
        <p:nvPicPr>
          <p:cNvPr id="4" name="Picture 3">
            <a:extLst>
              <a:ext uri="{FF2B5EF4-FFF2-40B4-BE49-F238E27FC236}">
                <a16:creationId xmlns:a16="http://schemas.microsoft.com/office/drawing/2014/main" id="{FC32E7A1-E7A3-4228-97C3-0DFCF5FCF72D}"/>
              </a:ext>
            </a:extLst>
          </p:cNvPr>
          <p:cNvPicPr>
            <a:picLocks noChangeAspect="1"/>
          </p:cNvPicPr>
          <p:nvPr/>
        </p:nvPicPr>
        <p:blipFill>
          <a:blip r:embed="rId2"/>
          <a:stretch>
            <a:fillRect/>
          </a:stretch>
        </p:blipFill>
        <p:spPr>
          <a:xfrm>
            <a:off x="1405053" y="1288955"/>
            <a:ext cx="6333893" cy="3079943"/>
          </a:xfrm>
          <a:prstGeom prst="rect">
            <a:avLst/>
          </a:prstGeom>
        </p:spPr>
      </p:pic>
    </p:spTree>
    <p:extLst>
      <p:ext uri="{BB962C8B-B14F-4D97-AF65-F5344CB8AC3E}">
        <p14:creationId xmlns:p14="http://schemas.microsoft.com/office/powerpoint/2010/main" val="839874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DB03DED-A044-4BA1-B170-7E204D2BADE4}"/>
              </a:ext>
            </a:extLst>
          </p:cNvPr>
          <p:cNvGraphicFramePr>
            <a:graphicFrameLocks noGrp="1"/>
          </p:cNvGraphicFramePr>
          <p:nvPr>
            <p:extLst>
              <p:ext uri="{D42A27DB-BD31-4B8C-83A1-F6EECF244321}">
                <p14:modId xmlns:p14="http://schemas.microsoft.com/office/powerpoint/2010/main" val="897745024"/>
              </p:ext>
            </p:extLst>
          </p:nvPr>
        </p:nvGraphicFramePr>
        <p:xfrm>
          <a:off x="744995" y="1193800"/>
          <a:ext cx="7654010" cy="2971800"/>
        </p:xfrm>
        <a:graphic>
          <a:graphicData uri="http://schemas.openxmlformats.org/drawingml/2006/table">
            <a:tbl>
              <a:tblPr firstRow="1" firstCol="1" bandRow="1">
                <a:tableStyleId>{073A0DAA-6AF3-43AB-8588-CEC1D06C72B9}</a:tableStyleId>
              </a:tblPr>
              <a:tblGrid>
                <a:gridCol w="2550830">
                  <a:extLst>
                    <a:ext uri="{9D8B030D-6E8A-4147-A177-3AD203B41FA5}">
                      <a16:colId xmlns:a16="http://schemas.microsoft.com/office/drawing/2014/main" val="243262343"/>
                    </a:ext>
                  </a:extLst>
                </a:gridCol>
                <a:gridCol w="2551590">
                  <a:extLst>
                    <a:ext uri="{9D8B030D-6E8A-4147-A177-3AD203B41FA5}">
                      <a16:colId xmlns:a16="http://schemas.microsoft.com/office/drawing/2014/main" val="2541985499"/>
                    </a:ext>
                  </a:extLst>
                </a:gridCol>
                <a:gridCol w="2551590">
                  <a:extLst>
                    <a:ext uri="{9D8B030D-6E8A-4147-A177-3AD203B41FA5}">
                      <a16:colId xmlns:a16="http://schemas.microsoft.com/office/drawing/2014/main" val="2903885389"/>
                    </a:ext>
                  </a:extLst>
                </a:gridCol>
              </a:tblGrid>
              <a:tr h="293012">
                <a:tc>
                  <a:txBody>
                    <a:bodyPr/>
                    <a:lstStyle/>
                    <a:p>
                      <a:pPr marL="0" marR="0" algn="ctr">
                        <a:lnSpc>
                          <a:spcPct val="150000"/>
                        </a:lnSpc>
                        <a:spcBef>
                          <a:spcPts val="0"/>
                        </a:spcBef>
                        <a:spcAft>
                          <a:spcPts val="0"/>
                        </a:spcAft>
                      </a:pPr>
                      <a:r>
                        <a:rPr lang="en-US" sz="1600" dirty="0">
                          <a:effectLst/>
                          <a:latin typeface="Calibri" panose="020F0502020204030204" pitchFamily="34" charset="0"/>
                          <a:cs typeface="Calibri" panose="020F0502020204030204" pitchFamily="34" charset="0"/>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Calibri" panose="020F0502020204030204" pitchFamily="34" charset="0"/>
                          <a:cs typeface="Calibri" panose="020F0502020204030204" pitchFamily="34" charset="0"/>
                        </a:rPr>
                        <a:t>Paper-Based Logging</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Calibri" panose="020F0502020204030204" pitchFamily="34" charset="0"/>
                          <a:cs typeface="Calibri" panose="020F0502020204030204" pitchFamily="34" charset="0"/>
                        </a:rPr>
                        <a:t>CSDMA</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8628699"/>
                  </a:ext>
                </a:extLst>
              </a:tr>
              <a:tr h="293468">
                <a:tc>
                  <a:txBody>
                    <a:bodyPr/>
                    <a:lstStyle/>
                    <a:p>
                      <a:pPr marL="0" marR="0" algn="ctr">
                        <a:lnSpc>
                          <a:spcPct val="150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Convenience</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50000"/>
                        </a:lnSpc>
                        <a:spcBef>
                          <a:spcPts val="0"/>
                        </a:spcBef>
                        <a:spcAft>
                          <a:spcPts val="0"/>
                        </a:spcAft>
                      </a:pPr>
                      <a:r>
                        <a:rPr lang="en-US" sz="1600">
                          <a:effectLst/>
                          <a:latin typeface="Calibri" panose="020F0502020204030204" pitchFamily="34" charset="0"/>
                          <a:cs typeface="Calibri" panose="020F0502020204030204" pitchFamily="34" charset="0"/>
                          <a:sym typeface="Wingdings 2" panose="05020102010507070707" pitchFamily="18" charset="2"/>
                        </a:rPr>
                        <a:t></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50000"/>
                        </a:lnSpc>
                        <a:spcBef>
                          <a:spcPts val="0"/>
                        </a:spcBef>
                        <a:spcAft>
                          <a:spcPts val="0"/>
                        </a:spcAft>
                      </a:pPr>
                      <a:r>
                        <a:rPr lang="en-US" sz="1600" b="1" dirty="0">
                          <a:effectLst/>
                          <a:latin typeface="Calibri" panose="020F0502020204030204" pitchFamily="34" charset="0"/>
                          <a:cs typeface="Calibri" panose="020F0502020204030204" pitchFamily="34" charset="0"/>
                          <a:sym typeface="Wingdings 2" panose="05020102010507070707" pitchFamily="18" charset="2"/>
                        </a:rPr>
                        <a:t></a:t>
                      </a:r>
                      <a:endPar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22531016"/>
                  </a:ext>
                </a:extLst>
              </a:tr>
              <a:tr h="293468">
                <a:tc>
                  <a:txBody>
                    <a:bodyPr/>
                    <a:lstStyle/>
                    <a:p>
                      <a:pPr marL="0" marR="0" algn="ctr">
                        <a:lnSpc>
                          <a:spcPct val="150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Reliability</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sym typeface="Wingdings 2" panose="05020102010507070707" pitchFamily="18" charset="2"/>
                        </a:rPr>
                        <a:t></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sym typeface="Wingdings 2" panose="05020102010507070707" pitchFamily="18" charset="2"/>
                        </a:rPr>
                        <a:t></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741255"/>
                  </a:ext>
                </a:extLst>
              </a:tr>
              <a:tr h="293012">
                <a:tc>
                  <a:txBody>
                    <a:bodyPr/>
                    <a:lstStyle/>
                    <a:p>
                      <a:pPr marL="0" marR="0" algn="ctr">
                        <a:lnSpc>
                          <a:spcPct val="150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Speed</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50000"/>
                        </a:lnSpc>
                        <a:spcBef>
                          <a:spcPts val="0"/>
                        </a:spcBef>
                        <a:spcAft>
                          <a:spcPts val="0"/>
                        </a:spcAft>
                      </a:pPr>
                      <a:r>
                        <a:rPr lang="en-US" sz="1600" dirty="0">
                          <a:effectLst/>
                          <a:latin typeface="Calibri" panose="020F0502020204030204" pitchFamily="34" charset="0"/>
                          <a:cs typeface="Calibri" panose="020F0502020204030204" pitchFamily="34" charset="0"/>
                        </a:rPr>
                        <a:t>Slow</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50000"/>
                        </a:lnSpc>
                        <a:spcBef>
                          <a:spcPts val="0"/>
                        </a:spcBef>
                        <a:spcAft>
                          <a:spcPts val="0"/>
                        </a:spcAft>
                      </a:pPr>
                      <a:r>
                        <a:rPr lang="en-US" sz="1600" b="0" dirty="0">
                          <a:effectLst/>
                          <a:latin typeface="Calibri" panose="020F0502020204030204" pitchFamily="34" charset="0"/>
                          <a:cs typeface="Calibri" panose="020F0502020204030204" pitchFamily="34" charset="0"/>
                        </a:rPr>
                        <a:t>Fast</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16923416"/>
                  </a:ext>
                </a:extLst>
              </a:tr>
              <a:tr h="293468">
                <a:tc>
                  <a:txBody>
                    <a:bodyPr/>
                    <a:lstStyle/>
                    <a:p>
                      <a:pPr marL="0" marR="0" algn="ctr">
                        <a:lnSpc>
                          <a:spcPct val="150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Security</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dirty="0">
                          <a:solidFill>
                            <a:sysClr val="windowText" lastClr="000000"/>
                          </a:solidFill>
                          <a:effectLst/>
                          <a:latin typeface="Calibri" panose="020F0502020204030204" pitchFamily="34" charset="0"/>
                          <a:cs typeface="Calibri" panose="020F0502020204030204" pitchFamily="34" charset="0"/>
                          <a:sym typeface="Wingdings 2" panose="05020102010507070707" pitchFamily="18" charset="2"/>
                        </a:rPr>
                        <a:t></a:t>
                      </a:r>
                      <a:endParaRPr lang="en-US"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b="1" dirty="0">
                          <a:solidFill>
                            <a:sysClr val="windowText" lastClr="000000"/>
                          </a:solidFill>
                          <a:effectLst/>
                          <a:latin typeface="Calibri" panose="020F0502020204030204" pitchFamily="34" charset="0"/>
                          <a:cs typeface="Calibri" panose="020F0502020204030204" pitchFamily="34" charset="0"/>
                          <a:sym typeface="Wingdings 2" panose="05020102010507070707" pitchFamily="18" charset="2"/>
                        </a:rPr>
                        <a:t></a:t>
                      </a:r>
                      <a:endParaRPr lang="en-US" sz="1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1653427"/>
                  </a:ext>
                </a:extLst>
              </a:tr>
              <a:tr h="293012">
                <a:tc>
                  <a:txBody>
                    <a:bodyPr/>
                    <a:lstStyle/>
                    <a:p>
                      <a:pPr marL="0" marR="0" algn="ctr">
                        <a:lnSpc>
                          <a:spcPct val="150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Automated</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cs typeface="Calibri" panose="020F0502020204030204" pitchFamily="34" charset="0"/>
                          <a:sym typeface="Wingdings 2" panose="05020102010507070707" pitchFamily="18" charset="2"/>
                        </a:rPr>
                        <a:t></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b="1" dirty="0">
                          <a:effectLst/>
                          <a:latin typeface="Calibri" panose="020F0502020204030204" pitchFamily="34" charset="0"/>
                          <a:cs typeface="Calibri" panose="020F0502020204030204" pitchFamily="34" charset="0"/>
                          <a:sym typeface="Wingdings 2" panose="05020102010507070707" pitchFamily="18" charset="2"/>
                        </a:rPr>
                        <a:t></a:t>
                      </a:r>
                      <a:endPar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54015159"/>
                  </a:ext>
                </a:extLst>
              </a:tr>
              <a:tr h="293012">
                <a:tc>
                  <a:txBody>
                    <a:bodyPr/>
                    <a:lstStyle/>
                    <a:p>
                      <a:pPr marL="0" marR="0" algn="ctr">
                        <a:lnSpc>
                          <a:spcPct val="150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Real-Time Data</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dirty="0">
                          <a:solidFill>
                            <a:sysClr val="windowText" lastClr="000000"/>
                          </a:solidFill>
                          <a:effectLst/>
                          <a:latin typeface="Calibri" panose="020F0502020204030204" pitchFamily="34" charset="0"/>
                          <a:cs typeface="Calibri" panose="020F0502020204030204" pitchFamily="34" charset="0"/>
                          <a:sym typeface="Wingdings 2" panose="05020102010507070707" pitchFamily="18" charset="2"/>
                        </a:rPr>
                        <a:t></a:t>
                      </a:r>
                      <a:endParaRPr lang="en-US" sz="1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dirty="0">
                          <a:solidFill>
                            <a:sysClr val="windowText" lastClr="000000"/>
                          </a:solidFill>
                          <a:effectLst/>
                          <a:latin typeface="Calibri" panose="020F0502020204030204" pitchFamily="34" charset="0"/>
                          <a:cs typeface="Calibri" panose="020F0502020204030204" pitchFamily="34" charset="0"/>
                          <a:sym typeface="Wingdings 2" panose="05020102010507070707" pitchFamily="18" charset="2"/>
                        </a:rPr>
                        <a:t></a:t>
                      </a:r>
                      <a:endParaRPr lang="en-US" sz="16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37389"/>
                  </a:ext>
                </a:extLst>
              </a:tr>
              <a:tr h="293012">
                <a:tc>
                  <a:txBody>
                    <a:bodyPr/>
                    <a:lstStyle/>
                    <a:p>
                      <a:pPr marL="0" marR="0" algn="ctr">
                        <a:lnSpc>
                          <a:spcPct val="150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Web Accessibility</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a:effectLst/>
                          <a:latin typeface="Calibri" panose="020F0502020204030204" pitchFamily="34" charset="0"/>
                          <a:cs typeface="Calibri" panose="020F0502020204030204" pitchFamily="34" charset="0"/>
                          <a:sym typeface="Wingdings 2" panose="05020102010507070707" pitchFamily="18" charset="2"/>
                        </a:rPr>
                        <a:t></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b="1" dirty="0">
                          <a:effectLst/>
                          <a:latin typeface="Calibri" panose="020F0502020204030204" pitchFamily="34" charset="0"/>
                          <a:cs typeface="Calibri" panose="020F0502020204030204" pitchFamily="34" charset="0"/>
                          <a:sym typeface="Wingdings 2" panose="05020102010507070707" pitchFamily="18" charset="2"/>
                        </a:rPr>
                        <a:t></a:t>
                      </a:r>
                      <a:endPar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2089" marR="820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42289758"/>
                  </a:ext>
                </a:extLst>
              </a:tr>
            </a:tbl>
          </a:graphicData>
        </a:graphic>
      </p:graphicFrame>
      <p:sp>
        <p:nvSpPr>
          <p:cNvPr id="8" name="TextBox 7">
            <a:extLst>
              <a:ext uri="{FF2B5EF4-FFF2-40B4-BE49-F238E27FC236}">
                <a16:creationId xmlns:a16="http://schemas.microsoft.com/office/drawing/2014/main" id="{B9A05990-CF59-4819-9D4A-8C66B610A2D5}"/>
              </a:ext>
            </a:extLst>
          </p:cNvPr>
          <p:cNvSpPr txBox="1"/>
          <p:nvPr/>
        </p:nvSpPr>
        <p:spPr>
          <a:xfrm>
            <a:off x="2070100" y="4119880"/>
            <a:ext cx="500380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Differences between previous system and CSDMA</a:t>
            </a:r>
          </a:p>
        </p:txBody>
      </p:sp>
      <p:sp>
        <p:nvSpPr>
          <p:cNvPr id="12" name="Title 1">
            <a:extLst>
              <a:ext uri="{FF2B5EF4-FFF2-40B4-BE49-F238E27FC236}">
                <a16:creationId xmlns:a16="http://schemas.microsoft.com/office/drawing/2014/main" id="{F5D44393-2C14-4BC2-82D4-25FB545A9879}"/>
              </a:ext>
            </a:extLst>
          </p:cNvPr>
          <p:cNvSpPr>
            <a:spLocks noGrp="1"/>
          </p:cNvSpPr>
          <p:nvPr>
            <p:ph type="title"/>
          </p:nvPr>
        </p:nvSpPr>
        <p:spPr>
          <a:xfrm>
            <a:off x="457200" y="205979"/>
            <a:ext cx="8229600" cy="857250"/>
          </a:xfrm>
        </p:spPr>
        <p:txBody>
          <a:bodyPr>
            <a:normAutofit/>
          </a:bodyPr>
          <a:lstStyle/>
          <a:p>
            <a:r>
              <a:rPr lang="en-US" sz="3200" dirty="0"/>
              <a:t>Improvements</a:t>
            </a:r>
          </a:p>
        </p:txBody>
      </p:sp>
    </p:spTree>
    <p:extLst>
      <p:ext uri="{BB962C8B-B14F-4D97-AF65-F5344CB8AC3E}">
        <p14:creationId xmlns:p14="http://schemas.microsoft.com/office/powerpoint/2010/main" val="169701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937021"/>
          </a:xfrm>
        </p:spPr>
        <p:txBody>
          <a:bodyPr>
            <a:normAutofit/>
          </a:bodyPr>
          <a:lstStyle/>
          <a:p>
            <a:r>
              <a:rPr lang="en-US" dirty="0">
                <a:solidFill>
                  <a:schemeClr val="tx1"/>
                </a:solidFill>
                <a:latin typeface="Calibri (Body)"/>
              </a:rPr>
              <a:t>OUTLINE</a:t>
            </a:r>
          </a:p>
        </p:txBody>
      </p:sp>
      <p:sp>
        <p:nvSpPr>
          <p:cNvPr id="3" name="Content Placeholder 2"/>
          <p:cNvSpPr>
            <a:spLocks noGrp="1"/>
          </p:cNvSpPr>
          <p:nvPr>
            <p:ph idx="4294967295"/>
          </p:nvPr>
        </p:nvSpPr>
        <p:spPr>
          <a:xfrm>
            <a:off x="457200" y="1231900"/>
            <a:ext cx="8229600" cy="3362723"/>
          </a:xfrm>
        </p:spPr>
        <p:txBody>
          <a:bodyPr>
            <a:normAutofit/>
          </a:bodyPr>
          <a:lstStyle/>
          <a:p>
            <a:pPr>
              <a:spcBef>
                <a:spcPts val="0"/>
              </a:spcBef>
              <a:spcAft>
                <a:spcPts val="1800"/>
              </a:spcAft>
            </a:pPr>
            <a:r>
              <a:rPr lang="en-US" dirty="0">
                <a:solidFill>
                  <a:schemeClr val="tx1"/>
                </a:solidFill>
                <a:effectLst>
                  <a:innerShdw blurRad="114300">
                    <a:prstClr val="black"/>
                  </a:innerShdw>
                  <a:reflection endPos="0" dir="5400000" sy="-100000" algn="bl" rotWithShape="0"/>
                </a:effectLst>
                <a:latin typeface="Calibri (Body)"/>
              </a:rPr>
              <a:t>Introduction</a:t>
            </a:r>
            <a:br>
              <a:rPr lang="en-US" dirty="0">
                <a:solidFill>
                  <a:schemeClr val="tx1"/>
                </a:solidFill>
                <a:latin typeface="Calibri (Body)"/>
              </a:rPr>
            </a:br>
            <a:endParaRPr lang="en-US" dirty="0">
              <a:solidFill>
                <a:schemeClr val="tx1"/>
              </a:solidFill>
              <a:latin typeface="Calibri (Body)"/>
            </a:endParaRPr>
          </a:p>
          <a:p>
            <a:pPr>
              <a:spcBef>
                <a:spcPts val="600"/>
              </a:spcBef>
            </a:pPr>
            <a:r>
              <a:rPr lang="en-US"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Calibri (Body)"/>
              </a:rPr>
              <a:t>Related Works</a:t>
            </a:r>
          </a:p>
          <a:p>
            <a:r>
              <a:rPr lang="en-US"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Calibri (Body)"/>
              </a:rPr>
              <a:t>Design &amp; Implementation</a:t>
            </a:r>
          </a:p>
          <a:p>
            <a:r>
              <a:rPr lang="en-US"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Calibri (Body)"/>
              </a:rPr>
              <a:t>Results</a:t>
            </a:r>
          </a:p>
          <a:p>
            <a:r>
              <a:rPr lang="en-US"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Calibri (Body)"/>
              </a:rPr>
              <a:t>Conclusion &amp; Future Work</a:t>
            </a:r>
            <a:endParaRPr lang="en-US" dirty="0">
              <a:latin typeface="Calibri (Body)"/>
            </a:endParaRPr>
          </a:p>
        </p:txBody>
      </p:sp>
      <p:sp>
        <p:nvSpPr>
          <p:cNvPr id="4" name="TextBox 3">
            <a:extLst>
              <a:ext uri="{FF2B5EF4-FFF2-40B4-BE49-F238E27FC236}">
                <a16:creationId xmlns:a16="http://schemas.microsoft.com/office/drawing/2014/main" id="{B6013F71-2F0F-4769-A1B1-7CEA8CAA024C}"/>
              </a:ext>
            </a:extLst>
          </p:cNvPr>
          <p:cNvSpPr txBox="1"/>
          <p:nvPr/>
        </p:nvSpPr>
        <p:spPr>
          <a:xfrm>
            <a:off x="795454" y="1619974"/>
            <a:ext cx="5352585" cy="707886"/>
          </a:xfrm>
          <a:prstGeom prst="rect">
            <a:avLst/>
          </a:prstGeom>
          <a:noFill/>
        </p:spPr>
        <p:txBody>
          <a:bodyPr wrap="square" rtlCol="0">
            <a:spAutoFit/>
          </a:bodyPr>
          <a:lstStyle/>
          <a:p>
            <a:pPr marL="342900" indent="-342900">
              <a:buFont typeface="+mj-lt"/>
              <a:buAutoNum type="arabicPeriod"/>
            </a:pPr>
            <a:r>
              <a:rPr lang="en-US" sz="2000" dirty="0">
                <a:latin typeface="Calibri (Body)"/>
              </a:rPr>
              <a:t>Problem Background</a:t>
            </a:r>
          </a:p>
          <a:p>
            <a:pPr marL="342900" indent="-342900">
              <a:buFont typeface="+mj-lt"/>
              <a:buAutoNum type="arabicPeriod"/>
            </a:pPr>
            <a:r>
              <a:rPr lang="en-US" sz="2000" dirty="0">
                <a:latin typeface="Calibri (Body)"/>
              </a:rPr>
              <a:t>Proposed Solution</a:t>
            </a:r>
          </a:p>
        </p:txBody>
      </p:sp>
    </p:spTree>
    <p:extLst>
      <p:ext uri="{BB962C8B-B14F-4D97-AF65-F5344CB8AC3E}">
        <p14:creationId xmlns:p14="http://schemas.microsoft.com/office/powerpoint/2010/main" val="79060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4294967295"/>
          </p:nvPr>
        </p:nvSpPr>
        <p:spPr>
          <a:xfrm>
            <a:off x="457200" y="1200151"/>
            <a:ext cx="8229600" cy="3394472"/>
          </a:xfrm>
          <a:noFill/>
        </p:spPr>
        <p:txBody>
          <a:bodyPr>
            <a:normAutofit/>
          </a:bodyPr>
          <a:lstStyle/>
          <a:p>
            <a:r>
              <a:rPr lang="en-US" dirty="0">
                <a:effectLst>
                  <a:innerShdw blurRad="114300">
                    <a:prstClr val="black"/>
                  </a:innerShdw>
                  <a:reflection endPos="0" dir="5400000" sy="-100000" algn="bl" rotWithShape="0"/>
                </a:effectLst>
              </a:rPr>
              <a:t>Introduction</a:t>
            </a:r>
            <a:endParaRPr lang="en-US" dirty="0"/>
          </a:p>
          <a:p>
            <a:r>
              <a:rPr lang="en-US" dirty="0">
                <a:effectLst>
                  <a:outerShdw blurRad="50800" sx="1000" sy="1000" algn="ctr" rotWithShape="0">
                    <a:schemeClr val="bg1">
                      <a:lumMod val="85000"/>
                    </a:schemeClr>
                  </a:outerShdw>
                </a:effectLst>
              </a:rPr>
              <a:t>Related Works</a:t>
            </a:r>
          </a:p>
          <a:p>
            <a:r>
              <a:rPr lang="en-US" dirty="0">
                <a:effectLst>
                  <a:outerShdw blurRad="50800" sx="1000" sy="1000" algn="ctr" rotWithShape="0">
                    <a:schemeClr val="bg1">
                      <a:lumMod val="85000"/>
                    </a:schemeClr>
                  </a:outerShdw>
                </a:effectLst>
              </a:rPr>
              <a:t>Design &amp; Implementation</a:t>
            </a:r>
          </a:p>
          <a:p>
            <a:r>
              <a:rPr lang="en-US" dirty="0">
                <a:effectLst>
                  <a:outerShdw blurRad="50800" sx="1000" sy="1000" algn="ctr" rotWithShape="0">
                    <a:schemeClr val="bg1">
                      <a:lumMod val="85000"/>
                    </a:schemeClr>
                  </a:outerShdw>
                </a:effectLst>
              </a:rPr>
              <a:t>Results</a:t>
            </a:r>
          </a:p>
          <a:p>
            <a:r>
              <a:rPr lang="en-US" dirty="0">
                <a:effectLst>
                  <a:outerShdw blurRad="50800" sx="1000" sy="1000" algn="ctr" rotWithShape="0">
                    <a:schemeClr val="bg1">
                      <a:lumMod val="85000"/>
                    </a:schemeClr>
                  </a:outerShdw>
                </a:effectLst>
              </a:rPr>
              <a:t>Conclusion &amp; Future Work</a:t>
            </a:r>
            <a:endParaRPr lang="en-US" dirty="0"/>
          </a:p>
        </p:txBody>
      </p:sp>
    </p:spTree>
    <p:extLst>
      <p:ext uri="{BB962C8B-B14F-4D97-AF65-F5344CB8AC3E}">
        <p14:creationId xmlns:p14="http://schemas.microsoft.com/office/powerpoint/2010/main" val="554623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159932"/>
            <a:ext cx="8229600" cy="3475567"/>
          </a:xfrm>
        </p:spPr>
        <p:txBody>
          <a:bodyPr>
            <a:noAutofit/>
          </a:bodyPr>
          <a:lstStyle/>
          <a:p>
            <a:pPr>
              <a:spcBef>
                <a:spcPts val="0"/>
              </a:spcBef>
              <a:spcAft>
                <a:spcPts val="600"/>
              </a:spcAft>
            </a:pPr>
            <a:r>
              <a:rPr lang="en-US" sz="2200" b="1" dirty="0"/>
              <a:t>CSDMA:</a:t>
            </a:r>
            <a:r>
              <a:rPr lang="en-US" sz="2200" dirty="0"/>
              <a:t> An amalgamation of a modern day mobile and web development application improving the process of data collection and verification</a:t>
            </a:r>
          </a:p>
          <a:p>
            <a:pPr>
              <a:spcBef>
                <a:spcPts val="0"/>
              </a:spcBef>
              <a:spcAft>
                <a:spcPts val="600"/>
              </a:spcAft>
            </a:pPr>
            <a:r>
              <a:rPr lang="en-US" sz="2200" b="1" dirty="0"/>
              <a:t>Data collection </a:t>
            </a:r>
            <a:r>
              <a:rPr lang="en-US" sz="2200" dirty="0"/>
              <a:t>process is made convenient, accurate, efficient, portable, and reliable with the mobile application</a:t>
            </a:r>
          </a:p>
          <a:p>
            <a:pPr>
              <a:spcBef>
                <a:spcPts val="0"/>
              </a:spcBef>
              <a:spcAft>
                <a:spcPts val="600"/>
              </a:spcAft>
            </a:pPr>
            <a:r>
              <a:rPr lang="en-US" sz="2200" b="1" dirty="0"/>
              <a:t>Data verification </a:t>
            </a:r>
            <a:r>
              <a:rPr lang="en-US" sz="2200" dirty="0"/>
              <a:t>process more robust with the web dashboard, and addition of new functionalities make it more versatile</a:t>
            </a:r>
          </a:p>
          <a:p>
            <a:pPr>
              <a:spcBef>
                <a:spcPts val="0"/>
              </a:spcBef>
              <a:spcAft>
                <a:spcPts val="600"/>
              </a:spcAft>
            </a:pPr>
            <a:endParaRPr lang="en-US" sz="2200" dirty="0"/>
          </a:p>
        </p:txBody>
      </p:sp>
      <p:sp>
        <p:nvSpPr>
          <p:cNvPr id="5" name="Title 4">
            <a:extLst>
              <a:ext uri="{FF2B5EF4-FFF2-40B4-BE49-F238E27FC236}">
                <a16:creationId xmlns:a16="http://schemas.microsoft.com/office/drawing/2014/main" id="{EE409B79-0371-451C-8C87-13CB9759A223}"/>
              </a:ext>
            </a:extLst>
          </p:cNvPr>
          <p:cNvSpPr>
            <a:spLocks noGrp="1"/>
          </p:cNvSpPr>
          <p:nvPr>
            <p:ph type="title"/>
          </p:nvPr>
        </p:nvSpPr>
        <p:spPr/>
        <p:txBody>
          <a:bodyPr>
            <a:normAutofit/>
          </a:bodyPr>
          <a:lstStyle/>
          <a:p>
            <a:r>
              <a:rPr lang="en-US" sz="3200" dirty="0"/>
              <a:t>Conclusion</a:t>
            </a:r>
          </a:p>
        </p:txBody>
      </p:sp>
    </p:spTree>
    <p:extLst>
      <p:ext uri="{BB962C8B-B14F-4D97-AF65-F5344CB8AC3E}">
        <p14:creationId xmlns:p14="http://schemas.microsoft.com/office/powerpoint/2010/main" val="1957100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Future Work</a:t>
            </a:r>
          </a:p>
        </p:txBody>
      </p:sp>
      <p:sp>
        <p:nvSpPr>
          <p:cNvPr id="3" name="Content Placeholder 2"/>
          <p:cNvSpPr>
            <a:spLocks noGrp="1"/>
          </p:cNvSpPr>
          <p:nvPr>
            <p:ph idx="4294967295"/>
          </p:nvPr>
        </p:nvSpPr>
        <p:spPr>
          <a:xfrm>
            <a:off x="457200" y="1200151"/>
            <a:ext cx="8229600" cy="3394472"/>
          </a:xfrm>
        </p:spPr>
        <p:txBody>
          <a:bodyPr>
            <a:normAutofit/>
          </a:bodyPr>
          <a:lstStyle/>
          <a:p>
            <a:r>
              <a:rPr lang="en-US" sz="2200" dirty="0"/>
              <a:t>Creel Survey Mobile Application could be further improved by implementing Single Page Application (SPA) frameworks like Angular</a:t>
            </a:r>
          </a:p>
          <a:p>
            <a:r>
              <a:rPr lang="en-US" sz="2200" dirty="0"/>
              <a:t>Adding visualizations (graphs, charts, etc.) to the Creel Survey Web Dashboard can add a new dimension of looking at the survey data </a:t>
            </a:r>
          </a:p>
        </p:txBody>
      </p:sp>
    </p:spTree>
    <p:extLst>
      <p:ext uri="{BB962C8B-B14F-4D97-AF65-F5344CB8AC3E}">
        <p14:creationId xmlns:p14="http://schemas.microsoft.com/office/powerpoint/2010/main" val="38332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U_PPT_2_wide_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1301354"/>
            <a:ext cx="8229600" cy="857250"/>
          </a:xfrm>
        </p:spPr>
        <p:txBody>
          <a:bodyPr>
            <a:normAutofit/>
          </a:bodyPr>
          <a:lstStyle/>
          <a:p>
            <a:pPr algn="ctr"/>
            <a:r>
              <a:rPr lang="en-US" sz="3750" b="1" dirty="0">
                <a:solidFill>
                  <a:schemeClr val="bg1">
                    <a:lumMod val="85000"/>
                  </a:schemeClr>
                </a:solidFill>
                <a:latin typeface="Calibri" panose="020F0502020204030204" pitchFamily="34" charset="0"/>
                <a:cs typeface="Calibri" panose="020F0502020204030204" pitchFamily="34" charset="0"/>
              </a:rPr>
              <a:t>Thank You!</a:t>
            </a:r>
          </a:p>
        </p:txBody>
      </p:sp>
      <p:pic>
        <p:nvPicPr>
          <p:cNvPr id="7" name="Picture 6" descr="MU_UniversitySig_horiz_RGB_REV.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551" y="4383474"/>
            <a:ext cx="1944217" cy="263806"/>
          </a:xfrm>
          <a:prstGeom prst="rect">
            <a:avLst/>
          </a:prstGeom>
        </p:spPr>
      </p:pic>
      <p:sp>
        <p:nvSpPr>
          <p:cNvPr id="8" name="Title 1"/>
          <p:cNvSpPr txBox="1">
            <a:spLocks/>
          </p:cNvSpPr>
          <p:nvPr/>
        </p:nvSpPr>
        <p:spPr>
          <a:xfrm>
            <a:off x="457200" y="2158604"/>
            <a:ext cx="8229600"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85000"/>
                  </a:schemeClr>
                </a:solidFill>
                <a:latin typeface="Calibri" panose="020F0502020204030204" pitchFamily="34" charset="0"/>
                <a:cs typeface="Calibri" panose="020F0502020204030204" pitchFamily="34" charset="0"/>
              </a:rPr>
              <a:t>Questions?</a:t>
            </a:r>
          </a:p>
        </p:txBody>
      </p:sp>
      <p:sp>
        <p:nvSpPr>
          <p:cNvPr id="3" name="Slide Number Placeholder 2">
            <a:extLst>
              <a:ext uri="{FF2B5EF4-FFF2-40B4-BE49-F238E27FC236}">
                <a16:creationId xmlns:a16="http://schemas.microsoft.com/office/drawing/2014/main" id="{8B57D196-92AA-49A4-8A27-86E9596F3042}"/>
              </a:ext>
            </a:extLst>
          </p:cNvPr>
          <p:cNvSpPr>
            <a:spLocks noGrp="1"/>
          </p:cNvSpPr>
          <p:nvPr>
            <p:ph type="sldNum" sz="quarter" idx="12"/>
          </p:nvPr>
        </p:nvSpPr>
        <p:spPr/>
        <p:txBody>
          <a:bodyPr/>
          <a:lstStyle/>
          <a:p>
            <a:fld id="{5003D33D-21EA-0E4A-974B-A5C4F5C4EAC4}" type="slidenum">
              <a:rPr lang="en-US" smtClean="0"/>
              <a:t>33</a:t>
            </a:fld>
            <a:endParaRPr lang="en-US"/>
          </a:p>
        </p:txBody>
      </p:sp>
    </p:spTree>
    <p:extLst>
      <p:ext uri="{BB962C8B-B14F-4D97-AF65-F5344CB8AC3E}">
        <p14:creationId xmlns:p14="http://schemas.microsoft.com/office/powerpoint/2010/main" val="33075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676423"/>
          </a:xfrm>
        </p:spPr>
        <p:txBody>
          <a:bodyPr>
            <a:normAutofit/>
          </a:bodyPr>
          <a:lstStyle/>
          <a:p>
            <a:r>
              <a:rPr lang="en-US" sz="3200" dirty="0">
                <a:solidFill>
                  <a:schemeClr val="tx1"/>
                </a:solidFill>
                <a:latin typeface="Calibri (Body)"/>
              </a:rPr>
              <a:t>Introduction</a:t>
            </a:r>
          </a:p>
        </p:txBody>
      </p:sp>
      <p:sp>
        <p:nvSpPr>
          <p:cNvPr id="3" name="Content Placeholder 2"/>
          <p:cNvSpPr>
            <a:spLocks noGrp="1"/>
          </p:cNvSpPr>
          <p:nvPr>
            <p:ph idx="4294967295"/>
          </p:nvPr>
        </p:nvSpPr>
        <p:spPr>
          <a:xfrm>
            <a:off x="457200" y="914401"/>
            <a:ext cx="8229599" cy="3665034"/>
          </a:xfrm>
        </p:spPr>
        <p:txBody>
          <a:bodyPr>
            <a:normAutofit lnSpcReduction="10000"/>
          </a:bodyPr>
          <a:lstStyle/>
          <a:p>
            <a:pPr>
              <a:lnSpc>
                <a:spcPct val="114000"/>
              </a:lnSpc>
              <a:spcBef>
                <a:spcPts val="0"/>
              </a:spcBef>
              <a:spcAft>
                <a:spcPts val="600"/>
              </a:spcAft>
            </a:pPr>
            <a:r>
              <a:rPr lang="en-US" sz="2200" dirty="0">
                <a:solidFill>
                  <a:schemeClr val="tx1"/>
                </a:solidFill>
                <a:latin typeface="Calibri (Body)"/>
              </a:rPr>
              <a:t>Creel Surveys: Missouri Department of Conservation (MDC) conducts angler (fishermen and fisherwomen) interviews in Missour</a:t>
            </a:r>
            <a:r>
              <a:rPr lang="en-US" sz="2200" dirty="0">
                <a:latin typeface="Calibri (Body)"/>
              </a:rPr>
              <a:t>i lakes</a:t>
            </a:r>
            <a:endParaRPr lang="en-US" sz="2200" dirty="0">
              <a:solidFill>
                <a:schemeClr val="tx1"/>
              </a:solidFill>
              <a:latin typeface="Calibri (Body)"/>
            </a:endParaRPr>
          </a:p>
          <a:p>
            <a:pPr>
              <a:lnSpc>
                <a:spcPct val="114000"/>
              </a:lnSpc>
              <a:spcBef>
                <a:spcPts val="0"/>
              </a:spcBef>
              <a:spcAft>
                <a:spcPts val="600"/>
              </a:spcAft>
            </a:pPr>
            <a:r>
              <a:rPr lang="en-US" sz="2200" dirty="0">
                <a:solidFill>
                  <a:schemeClr val="tx1"/>
                </a:solidFill>
                <a:latin typeface="Calibri (Body)"/>
              </a:rPr>
              <a:t>Data collected improves fishing environment, fishing regulations, and helps monitor fishing activities</a:t>
            </a:r>
          </a:p>
          <a:p>
            <a:pPr>
              <a:lnSpc>
                <a:spcPct val="114000"/>
              </a:lnSpc>
              <a:spcBef>
                <a:spcPts val="0"/>
              </a:spcBef>
              <a:spcAft>
                <a:spcPts val="600"/>
              </a:spcAft>
            </a:pPr>
            <a:r>
              <a:rPr lang="en-US" sz="2200" dirty="0">
                <a:solidFill>
                  <a:schemeClr val="tx1"/>
                </a:solidFill>
                <a:latin typeface="Calibri (Body)"/>
              </a:rPr>
              <a:t>Survey process:</a:t>
            </a:r>
          </a:p>
          <a:p>
            <a:pPr marL="627063" lvl="1" indent="-279400">
              <a:lnSpc>
                <a:spcPct val="114000"/>
              </a:lnSpc>
              <a:spcBef>
                <a:spcPts val="0"/>
              </a:spcBef>
              <a:spcAft>
                <a:spcPts val="600"/>
              </a:spcAft>
              <a:buFont typeface="+mj-lt"/>
              <a:buAutoNum type="arabicPeriod"/>
            </a:pPr>
            <a:r>
              <a:rPr lang="en-US" sz="1800" dirty="0">
                <a:latin typeface="Calibri (Body)"/>
              </a:rPr>
              <a:t>Clerks interview angler(s) using data sheet(s)</a:t>
            </a:r>
          </a:p>
          <a:p>
            <a:pPr marL="627063" lvl="1" indent="-279400">
              <a:lnSpc>
                <a:spcPct val="114000"/>
              </a:lnSpc>
              <a:spcBef>
                <a:spcPts val="0"/>
              </a:spcBef>
              <a:spcAft>
                <a:spcPts val="600"/>
              </a:spcAft>
              <a:buFont typeface="+mj-lt"/>
              <a:buAutoNum type="arabicPeriod"/>
            </a:pPr>
            <a:r>
              <a:rPr lang="en-US" sz="1800" dirty="0">
                <a:solidFill>
                  <a:schemeClr val="tx1"/>
                </a:solidFill>
                <a:latin typeface="Calibri (Body)"/>
              </a:rPr>
              <a:t>Data sheets are returned to MDC</a:t>
            </a:r>
          </a:p>
          <a:p>
            <a:pPr marL="627063" lvl="1" indent="-279400">
              <a:lnSpc>
                <a:spcPct val="114000"/>
              </a:lnSpc>
              <a:spcBef>
                <a:spcPts val="0"/>
              </a:spcBef>
              <a:spcAft>
                <a:spcPts val="600"/>
              </a:spcAft>
              <a:buFont typeface="+mj-lt"/>
              <a:buAutoNum type="arabicPeriod"/>
            </a:pPr>
            <a:r>
              <a:rPr lang="en-US" sz="1800" dirty="0">
                <a:latin typeface="Calibri (Body)"/>
              </a:rPr>
              <a:t>Survey responses are manually verified and entered to database</a:t>
            </a:r>
            <a:endParaRPr lang="en-US" sz="1800" dirty="0">
              <a:solidFill>
                <a:schemeClr val="tx1"/>
              </a:solidFill>
              <a:latin typeface="Calibri (Body)"/>
            </a:endParaRPr>
          </a:p>
        </p:txBody>
      </p:sp>
      <p:pic>
        <p:nvPicPr>
          <p:cNvPr id="15" name="Picture 14">
            <a:extLst>
              <a:ext uri="{FF2B5EF4-FFF2-40B4-BE49-F238E27FC236}">
                <a16:creationId xmlns:a16="http://schemas.microsoft.com/office/drawing/2014/main" id="{13238836-52BD-4B31-A746-28E4514149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195" b="91954" l="6081" r="93919">
                        <a14:foregroundMark x1="6486" y1="44598" x2="6486" y2="44598"/>
                        <a14:foregroundMark x1="47162" y1="14943" x2="47162" y2="14943"/>
                        <a14:foregroundMark x1="74730" y1="90575" x2="74730" y2="90575"/>
                        <a14:foregroundMark x1="94054" y1="34023" x2="94054" y2="34023"/>
                        <a14:foregroundMark x1="77568" y1="91954" x2="77568" y2="91954"/>
                      </a14:backgroundRemoval>
                    </a14:imgEffect>
                  </a14:imgLayer>
                </a14:imgProps>
              </a:ext>
            </a:extLst>
          </a:blip>
          <a:stretch>
            <a:fillRect/>
          </a:stretch>
        </p:blipFill>
        <p:spPr>
          <a:xfrm>
            <a:off x="5727388" y="2466975"/>
            <a:ext cx="2888197" cy="1687257"/>
          </a:xfrm>
          <a:prstGeom prst="rect">
            <a:avLst/>
          </a:prstGeom>
        </p:spPr>
      </p:pic>
    </p:spTree>
    <p:extLst>
      <p:ext uri="{BB962C8B-B14F-4D97-AF65-F5344CB8AC3E}">
        <p14:creationId xmlns:p14="http://schemas.microsoft.com/office/powerpoint/2010/main" val="1316710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882402"/>
            <a:ext cx="5541065" cy="3791197"/>
          </a:xfrm>
        </p:spPr>
        <p:txBody>
          <a:bodyPr>
            <a:noAutofit/>
          </a:bodyPr>
          <a:lstStyle/>
          <a:p>
            <a:pPr marL="341313" indent="-341313">
              <a:spcBef>
                <a:spcPts val="0"/>
              </a:spcBef>
              <a:spcAft>
                <a:spcPts val="0"/>
              </a:spcAft>
              <a:buFont typeface="+mj-lt"/>
              <a:buAutoNum type="arabicPeriod"/>
            </a:pPr>
            <a:r>
              <a:rPr lang="en-US" sz="2000" dirty="0">
                <a:solidFill>
                  <a:schemeClr val="tx1"/>
                </a:solidFill>
                <a:latin typeface="Calibri (Body)"/>
              </a:rPr>
              <a:t>Slow, inefficient and error-prone</a:t>
            </a:r>
          </a:p>
          <a:p>
            <a:pPr marL="573088" lvl="1" indent="-231775">
              <a:spcBef>
                <a:spcPts val="0"/>
              </a:spcBef>
              <a:spcAft>
                <a:spcPts val="0"/>
              </a:spcAft>
              <a:buFont typeface="Arial" panose="020B0604020202020204" pitchFamily="34" charset="0"/>
              <a:buChar char="•"/>
            </a:pPr>
            <a:r>
              <a:rPr lang="en-US" sz="1800" dirty="0">
                <a:solidFill>
                  <a:schemeClr val="tx1"/>
                </a:solidFill>
                <a:latin typeface="Calibri (Body)"/>
              </a:rPr>
              <a:t>Database entry can take 15-20 hours each month</a:t>
            </a:r>
          </a:p>
          <a:p>
            <a:pPr marL="573088" lvl="1" indent="-231775">
              <a:spcBef>
                <a:spcPts val="0"/>
              </a:spcBef>
              <a:spcAft>
                <a:spcPts val="0"/>
              </a:spcAft>
              <a:buFont typeface="Arial" panose="020B0604020202020204" pitchFamily="34" charset="0"/>
              <a:buChar char="•"/>
            </a:pPr>
            <a:r>
              <a:rPr lang="en-US" sz="1800" dirty="0">
                <a:solidFill>
                  <a:schemeClr val="tx1"/>
                </a:solidFill>
                <a:latin typeface="Calibri (Body)"/>
              </a:rPr>
              <a:t>Human error – Incorrect data can be entered to database</a:t>
            </a:r>
          </a:p>
          <a:p>
            <a:pPr marL="573088" lvl="1" indent="-231775">
              <a:spcBef>
                <a:spcPts val="0"/>
              </a:spcBef>
              <a:spcAft>
                <a:spcPts val="600"/>
              </a:spcAft>
              <a:buFont typeface="Arial" panose="020B0604020202020204" pitchFamily="34" charset="0"/>
              <a:buChar char="•"/>
            </a:pPr>
            <a:r>
              <a:rPr lang="en-US" sz="1800" dirty="0">
                <a:latin typeface="Calibri (Body)"/>
              </a:rPr>
              <a:t>Possibility of misplaced or damaged data sheets</a:t>
            </a:r>
            <a:endParaRPr lang="en-US" sz="1800" dirty="0">
              <a:solidFill>
                <a:schemeClr val="tx1"/>
              </a:solidFill>
              <a:latin typeface="Calibri (Body)"/>
            </a:endParaRPr>
          </a:p>
          <a:p>
            <a:pPr marL="341313" indent="-341313">
              <a:spcBef>
                <a:spcPts val="0"/>
              </a:spcBef>
              <a:spcAft>
                <a:spcPts val="0"/>
              </a:spcAft>
              <a:buFont typeface="+mj-lt"/>
              <a:buAutoNum type="arabicPeriod"/>
            </a:pPr>
            <a:r>
              <a:rPr lang="en-US" sz="2000" dirty="0">
                <a:solidFill>
                  <a:schemeClr val="tx1"/>
                </a:solidFill>
                <a:latin typeface="Calibri (Body)"/>
              </a:rPr>
              <a:t>No real-time access to survey data</a:t>
            </a:r>
          </a:p>
          <a:p>
            <a:pPr marL="573088" lvl="1" indent="-231775">
              <a:spcBef>
                <a:spcPts val="0"/>
              </a:spcBef>
              <a:spcAft>
                <a:spcPts val="0"/>
              </a:spcAft>
              <a:buFont typeface="Arial" panose="020B0604020202020204" pitchFamily="34" charset="0"/>
              <a:buChar char="•"/>
            </a:pPr>
            <a:r>
              <a:rPr lang="en-US" sz="1800" dirty="0">
                <a:solidFill>
                  <a:schemeClr val="tx1"/>
                </a:solidFill>
                <a:latin typeface="Calibri (Body)"/>
              </a:rPr>
              <a:t>Access to real-time data can expedite overall process</a:t>
            </a:r>
          </a:p>
          <a:p>
            <a:pPr marL="573088" lvl="1" indent="-231775">
              <a:spcBef>
                <a:spcPts val="0"/>
              </a:spcBef>
              <a:spcAft>
                <a:spcPts val="600"/>
              </a:spcAft>
              <a:buFont typeface="Arial" panose="020B0604020202020204" pitchFamily="34" charset="0"/>
              <a:buChar char="•"/>
            </a:pPr>
            <a:r>
              <a:rPr lang="en-US" sz="1800" dirty="0">
                <a:latin typeface="Calibri (Body)"/>
              </a:rPr>
              <a:t>C</a:t>
            </a:r>
            <a:r>
              <a:rPr lang="en-US" sz="1800" dirty="0">
                <a:solidFill>
                  <a:schemeClr val="tx1"/>
                </a:solidFill>
                <a:latin typeface="Calibri (Body)"/>
              </a:rPr>
              <a:t>an help in identification of potential flaws in workflow</a:t>
            </a:r>
          </a:p>
          <a:p>
            <a:pPr marL="341313" indent="-341313">
              <a:spcBef>
                <a:spcPts val="0"/>
              </a:spcBef>
              <a:spcAft>
                <a:spcPts val="600"/>
              </a:spcAft>
              <a:buFont typeface="+mj-lt"/>
              <a:buAutoNum type="arabicPeriod"/>
            </a:pPr>
            <a:r>
              <a:rPr lang="en-US" sz="2000" dirty="0">
                <a:latin typeface="Calibri (Body)"/>
              </a:rPr>
              <a:t>Lack of any interactive interface to collect and verify survey data</a:t>
            </a:r>
            <a:endParaRPr lang="en-US" sz="2000" dirty="0">
              <a:solidFill>
                <a:schemeClr val="tx1"/>
              </a:solidFill>
              <a:latin typeface="Calibri (Body)"/>
            </a:endParaRPr>
          </a:p>
        </p:txBody>
      </p:sp>
      <p:sp>
        <p:nvSpPr>
          <p:cNvPr id="7" name="Title 1">
            <a:extLst>
              <a:ext uri="{FF2B5EF4-FFF2-40B4-BE49-F238E27FC236}">
                <a16:creationId xmlns:a16="http://schemas.microsoft.com/office/drawing/2014/main" id="{4F11FF3A-45B1-4FAE-B30A-DC243D72DFAE}"/>
              </a:ext>
            </a:extLst>
          </p:cNvPr>
          <p:cNvSpPr txBox="1">
            <a:spLocks/>
          </p:cNvSpPr>
          <p:nvPr/>
        </p:nvSpPr>
        <p:spPr>
          <a:xfrm>
            <a:off x="457200" y="205980"/>
            <a:ext cx="8229600" cy="676423"/>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000" kern="1200" baseline="0">
                <a:solidFill>
                  <a:srgbClr val="4C4C4C"/>
                </a:solidFill>
                <a:latin typeface="Helvetica"/>
                <a:ea typeface="+mj-ea"/>
                <a:cs typeface="+mj-cs"/>
              </a:defRPr>
            </a:lvl1pPr>
          </a:lstStyle>
          <a:p>
            <a:r>
              <a:rPr lang="en-US" sz="3200" dirty="0">
                <a:solidFill>
                  <a:schemeClr val="tx1"/>
                </a:solidFill>
                <a:latin typeface="Calibri (Body)"/>
              </a:rPr>
              <a:t>Problem Background</a:t>
            </a:r>
          </a:p>
        </p:txBody>
      </p:sp>
      <p:grpSp>
        <p:nvGrpSpPr>
          <p:cNvPr id="6" name="Group 5">
            <a:extLst>
              <a:ext uri="{FF2B5EF4-FFF2-40B4-BE49-F238E27FC236}">
                <a16:creationId xmlns:a16="http://schemas.microsoft.com/office/drawing/2014/main" id="{02CEDF02-04A1-483E-8F6D-700A0A3A69F1}"/>
              </a:ext>
            </a:extLst>
          </p:cNvPr>
          <p:cNvGrpSpPr/>
          <p:nvPr/>
        </p:nvGrpSpPr>
        <p:grpSpPr>
          <a:xfrm>
            <a:off x="5969619" y="1565745"/>
            <a:ext cx="2717181" cy="2424510"/>
            <a:chOff x="1561171" y="245326"/>
            <a:chExt cx="6092283" cy="4497666"/>
          </a:xfrm>
        </p:grpSpPr>
        <p:pic>
          <p:nvPicPr>
            <p:cNvPr id="8" name="Picture 7">
              <a:extLst>
                <a:ext uri="{FF2B5EF4-FFF2-40B4-BE49-F238E27FC236}">
                  <a16:creationId xmlns:a16="http://schemas.microsoft.com/office/drawing/2014/main" id="{DD6D9850-8EDC-4981-B13A-59AA04FBCC70}"/>
                </a:ext>
              </a:extLst>
            </p:cNvPr>
            <p:cNvPicPr/>
            <p:nvPr/>
          </p:nvPicPr>
          <p:blipFill>
            <a:blip r:embed="rId3"/>
            <a:stretch>
              <a:fillRect/>
            </a:stretch>
          </p:blipFill>
          <p:spPr>
            <a:xfrm>
              <a:off x="1561171" y="245326"/>
              <a:ext cx="6092283" cy="4014760"/>
            </a:xfrm>
            <a:prstGeom prst="rect">
              <a:avLst/>
            </a:prstGeom>
          </p:spPr>
        </p:pic>
        <p:sp>
          <p:nvSpPr>
            <p:cNvPr id="9" name="TextBox 8">
              <a:extLst>
                <a:ext uri="{FF2B5EF4-FFF2-40B4-BE49-F238E27FC236}">
                  <a16:creationId xmlns:a16="http://schemas.microsoft.com/office/drawing/2014/main" id="{8D9D729E-634C-4280-BCB2-4D850D1D57F2}"/>
                </a:ext>
              </a:extLst>
            </p:cNvPr>
            <p:cNvSpPr txBox="1"/>
            <p:nvPr/>
          </p:nvSpPr>
          <p:spPr>
            <a:xfrm>
              <a:off x="2680895" y="4229136"/>
              <a:ext cx="3917064" cy="513856"/>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Data Sheet</a:t>
              </a:r>
            </a:p>
          </p:txBody>
        </p:sp>
      </p:grpSp>
    </p:spTree>
    <p:extLst>
      <p:ext uri="{BB962C8B-B14F-4D97-AF65-F5344CB8AC3E}">
        <p14:creationId xmlns:p14="http://schemas.microsoft.com/office/powerpoint/2010/main" val="1385761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F11FF3A-45B1-4FAE-B30A-DC243D72DFAE}"/>
              </a:ext>
            </a:extLst>
          </p:cNvPr>
          <p:cNvSpPr txBox="1">
            <a:spLocks/>
          </p:cNvSpPr>
          <p:nvPr/>
        </p:nvSpPr>
        <p:spPr>
          <a:xfrm>
            <a:off x="457200" y="205980"/>
            <a:ext cx="8229600" cy="676423"/>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000" kern="1200" baseline="0">
                <a:solidFill>
                  <a:srgbClr val="4C4C4C"/>
                </a:solidFill>
                <a:latin typeface="Helvetica"/>
                <a:ea typeface="+mj-ea"/>
                <a:cs typeface="+mj-cs"/>
              </a:defRPr>
            </a:lvl1pPr>
          </a:lstStyle>
          <a:p>
            <a:r>
              <a:rPr lang="en-US" sz="3200" dirty="0">
                <a:solidFill>
                  <a:schemeClr val="tx1"/>
                </a:solidFill>
                <a:latin typeface="Calibri" panose="020F0502020204030204" pitchFamily="34" charset="0"/>
                <a:cs typeface="Calibri" panose="020F0502020204030204" pitchFamily="34" charset="0"/>
              </a:rPr>
              <a:t>Proposed Solution</a:t>
            </a:r>
          </a:p>
        </p:txBody>
      </p:sp>
      <p:sp>
        <p:nvSpPr>
          <p:cNvPr id="2" name="TextBox 1">
            <a:extLst>
              <a:ext uri="{FF2B5EF4-FFF2-40B4-BE49-F238E27FC236}">
                <a16:creationId xmlns:a16="http://schemas.microsoft.com/office/drawing/2014/main" id="{9DE60DF4-4DB4-48F6-95E4-846C91BED38B}"/>
              </a:ext>
            </a:extLst>
          </p:cNvPr>
          <p:cNvSpPr txBox="1"/>
          <p:nvPr/>
        </p:nvSpPr>
        <p:spPr>
          <a:xfrm>
            <a:off x="3501483" y="933752"/>
            <a:ext cx="2141034" cy="461665"/>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CSDMA</a:t>
            </a:r>
            <a:endParaRPr lang="en-US"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62243A8-23FB-4181-B5F6-D3D9F962CF80}"/>
              </a:ext>
            </a:extLst>
          </p:cNvPr>
          <p:cNvSpPr txBox="1"/>
          <p:nvPr/>
        </p:nvSpPr>
        <p:spPr>
          <a:xfrm>
            <a:off x="457199" y="1761145"/>
            <a:ext cx="4107367" cy="2539157"/>
          </a:xfrm>
          <a:prstGeom prst="rect">
            <a:avLst/>
          </a:prstGeom>
          <a:noFill/>
        </p:spPr>
        <p:txBody>
          <a:bodyPr wrap="square" rtlCol="0">
            <a:spAutoFit/>
          </a:bodyPr>
          <a:lstStyle/>
          <a:p>
            <a:pPr algn="ctr">
              <a:spcAft>
                <a:spcPts val="1200"/>
              </a:spcAft>
            </a:pPr>
            <a:r>
              <a:rPr lang="en-US" sz="2000" u="sng" dirty="0">
                <a:latin typeface="Calibri" panose="020F0502020204030204" pitchFamily="34" charset="0"/>
                <a:cs typeface="Calibri" panose="020F0502020204030204" pitchFamily="34" charset="0"/>
              </a:rPr>
              <a:t>Creel Survey Mobile App</a:t>
            </a:r>
          </a:p>
          <a:p>
            <a:pPr marL="285750" indent="-285750">
              <a:spcAft>
                <a:spcPts val="600"/>
              </a:spcAft>
              <a:buFont typeface="Arial" panose="020B0604020202020204" pitchFamily="34" charset="0"/>
              <a:buChar char="•"/>
            </a:pPr>
            <a:r>
              <a:rPr lang="en-US" sz="1700" dirty="0">
                <a:latin typeface="Calibri" panose="020F0502020204030204" pitchFamily="34" charset="0"/>
                <a:cs typeface="Calibri" panose="020F0502020204030204" pitchFamily="34" charset="0"/>
              </a:rPr>
              <a:t>Hybrid Mobile Development with Phonegap </a:t>
            </a:r>
          </a:p>
          <a:p>
            <a:pPr marL="285750" indent="-285750">
              <a:spcAft>
                <a:spcPts val="600"/>
              </a:spcAft>
              <a:buFont typeface="Arial" panose="020B0604020202020204" pitchFamily="34" charset="0"/>
              <a:buChar char="•"/>
            </a:pPr>
            <a:r>
              <a:rPr lang="en-US" sz="1700" dirty="0">
                <a:latin typeface="Calibri" panose="020F0502020204030204" pitchFamily="34" charset="0"/>
                <a:cs typeface="Calibri" panose="020F0502020204030204" pitchFamily="34" charset="0"/>
              </a:rPr>
              <a:t>Fast, efficient and user-friendly interface</a:t>
            </a:r>
          </a:p>
          <a:p>
            <a:pPr marL="285750" indent="-285750">
              <a:spcAft>
                <a:spcPts val="600"/>
              </a:spcAft>
              <a:buFont typeface="Arial" panose="020B0604020202020204" pitchFamily="34" charset="0"/>
              <a:buChar char="•"/>
            </a:pPr>
            <a:r>
              <a:rPr lang="en-US" sz="1700" dirty="0">
                <a:latin typeface="Calibri" panose="020F0502020204030204" pitchFamily="34" charset="0"/>
                <a:cs typeface="Calibri" panose="020F0502020204030204" pitchFamily="34" charset="0"/>
              </a:rPr>
              <a:t>Process of collecting and entering data to database can be significantly improved</a:t>
            </a:r>
          </a:p>
        </p:txBody>
      </p:sp>
      <p:sp>
        <p:nvSpPr>
          <p:cNvPr id="9" name="TextBox 8">
            <a:extLst>
              <a:ext uri="{FF2B5EF4-FFF2-40B4-BE49-F238E27FC236}">
                <a16:creationId xmlns:a16="http://schemas.microsoft.com/office/drawing/2014/main" id="{D0E3F4A3-DD18-4013-B289-2C972F63EB23}"/>
              </a:ext>
            </a:extLst>
          </p:cNvPr>
          <p:cNvSpPr txBox="1"/>
          <p:nvPr/>
        </p:nvSpPr>
        <p:spPr>
          <a:xfrm>
            <a:off x="4564566" y="1761145"/>
            <a:ext cx="4122235" cy="2062103"/>
          </a:xfrm>
          <a:prstGeom prst="rect">
            <a:avLst/>
          </a:prstGeom>
          <a:noFill/>
        </p:spPr>
        <p:txBody>
          <a:bodyPr wrap="square" rtlCol="0">
            <a:spAutoFit/>
          </a:bodyPr>
          <a:lstStyle/>
          <a:p>
            <a:pPr algn="ctr">
              <a:spcAft>
                <a:spcPts val="1200"/>
              </a:spcAft>
            </a:pPr>
            <a:r>
              <a:rPr lang="en-US" sz="2000" u="sng" dirty="0">
                <a:latin typeface="Calibri" panose="020F0502020204030204" pitchFamily="34" charset="0"/>
                <a:cs typeface="Calibri" panose="020F0502020204030204" pitchFamily="34" charset="0"/>
              </a:rPr>
              <a:t>Creel Survey Web Dashboard</a:t>
            </a:r>
          </a:p>
          <a:p>
            <a:pPr marL="285750" indent="-285750">
              <a:spcAft>
                <a:spcPts val="600"/>
              </a:spcAft>
              <a:buFont typeface="Arial" panose="020B0604020202020204" pitchFamily="34" charset="0"/>
              <a:buChar char="•"/>
            </a:pPr>
            <a:r>
              <a:rPr lang="en-US" sz="1700" dirty="0">
                <a:latin typeface="Calibri" panose="020F0502020204030204" pitchFamily="34" charset="0"/>
                <a:cs typeface="Calibri" panose="020F0502020204030204" pitchFamily="34" charset="0"/>
              </a:rPr>
              <a:t>LAMP Stack development</a:t>
            </a:r>
          </a:p>
          <a:p>
            <a:pPr marL="285750" indent="-285750">
              <a:spcAft>
                <a:spcPts val="600"/>
              </a:spcAft>
              <a:buFont typeface="Arial" panose="020B0604020202020204" pitchFamily="34" charset="0"/>
              <a:buChar char="•"/>
            </a:pPr>
            <a:r>
              <a:rPr lang="en-US" sz="1700" dirty="0">
                <a:latin typeface="Calibri" panose="020F0502020204030204" pitchFamily="34" charset="0"/>
                <a:cs typeface="Calibri" panose="020F0502020204030204" pitchFamily="34" charset="0"/>
              </a:rPr>
              <a:t>Interactive, and modularized interface for a simplified data verification proces</a:t>
            </a:r>
            <a:r>
              <a:rPr lang="en-US" dirty="0">
                <a:latin typeface="Calibri" panose="020F0502020204030204" pitchFamily="34" charset="0"/>
                <a:cs typeface="Calibri" panose="020F0502020204030204" pitchFamily="34" charset="0"/>
              </a:rPr>
              <a:t>s</a:t>
            </a:r>
          </a:p>
          <a:p>
            <a:pPr marL="285750" indent="-285750">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Modularized development framework with object-oriented programming</a:t>
            </a:r>
          </a:p>
        </p:txBody>
      </p:sp>
      <p:cxnSp>
        <p:nvCxnSpPr>
          <p:cNvPr id="8" name="Straight Arrow Connector 7">
            <a:extLst>
              <a:ext uri="{FF2B5EF4-FFF2-40B4-BE49-F238E27FC236}">
                <a16:creationId xmlns:a16="http://schemas.microsoft.com/office/drawing/2014/main" id="{50A44C0B-40EE-4D44-8639-2A193F99C7F0}"/>
              </a:ext>
            </a:extLst>
          </p:cNvPr>
          <p:cNvCxnSpPr>
            <a:cxnSpLocks/>
            <a:stCxn id="2" idx="2"/>
            <a:endCxn id="5" idx="0"/>
          </p:cNvCxnSpPr>
          <p:nvPr/>
        </p:nvCxnSpPr>
        <p:spPr>
          <a:xfrm flipH="1">
            <a:off x="2510883" y="1395417"/>
            <a:ext cx="2061117" cy="365728"/>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C402507E-2306-4EB5-B7AA-036A81A7CC36}"/>
              </a:ext>
            </a:extLst>
          </p:cNvPr>
          <p:cNvCxnSpPr>
            <a:cxnSpLocks/>
            <a:stCxn id="2" idx="2"/>
            <a:endCxn id="9" idx="0"/>
          </p:cNvCxnSpPr>
          <p:nvPr/>
        </p:nvCxnSpPr>
        <p:spPr>
          <a:xfrm>
            <a:off x="4572000" y="1395417"/>
            <a:ext cx="2053684" cy="365728"/>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2DC11B02-A41C-421C-9C0D-B96FB9D49E3B}"/>
              </a:ext>
            </a:extLst>
          </p:cNvPr>
          <p:cNvSpPr txBox="1"/>
          <p:nvPr/>
        </p:nvSpPr>
        <p:spPr>
          <a:xfrm>
            <a:off x="457199" y="4213841"/>
            <a:ext cx="8222167" cy="338554"/>
          </a:xfrm>
          <a:prstGeom prst="rect">
            <a:avLst/>
          </a:prstGeom>
          <a:noFill/>
        </p:spPr>
        <p:txBody>
          <a:bodyPr wrap="square" rtlCol="0">
            <a:spAutoFit/>
          </a:bodyPr>
          <a:lstStyle/>
          <a:p>
            <a:pPr algn="ctr">
              <a:spcAft>
                <a:spcPts val="1200"/>
              </a:spcAft>
            </a:pPr>
            <a:r>
              <a:rPr lang="en-US" sz="1600" b="1" i="1" dirty="0">
                <a:latin typeface="Calibri" panose="020F0502020204030204" pitchFamily="34" charset="0"/>
                <a:cs typeface="Calibri" panose="020F0502020204030204" pitchFamily="34" charset="0"/>
              </a:rPr>
              <a:t>Both these implementations can also introduce new features in the workflow</a:t>
            </a:r>
          </a:p>
        </p:txBody>
      </p:sp>
    </p:spTree>
    <p:extLst>
      <p:ext uri="{BB962C8B-B14F-4D97-AF65-F5344CB8AC3E}">
        <p14:creationId xmlns:p14="http://schemas.microsoft.com/office/powerpoint/2010/main" val="4960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Calibri" panose="020F0502020204030204" pitchFamily="34" charset="0"/>
                <a:cs typeface="Calibri" panose="020F0502020204030204" pitchFamily="34" charset="0"/>
              </a:rPr>
              <a:t>OUTLINE</a:t>
            </a:r>
          </a:p>
        </p:txBody>
      </p:sp>
      <p:sp>
        <p:nvSpPr>
          <p:cNvPr id="3" name="Content Placeholder 2"/>
          <p:cNvSpPr>
            <a:spLocks noGrp="1"/>
          </p:cNvSpPr>
          <p:nvPr>
            <p:ph idx="4294967295"/>
          </p:nvPr>
        </p:nvSpPr>
        <p:spPr>
          <a:xfrm>
            <a:off x="457200" y="1200151"/>
            <a:ext cx="8229600" cy="3394472"/>
          </a:xfrm>
          <a:noFill/>
          <a:effectLst/>
        </p:spPr>
        <p:txBody>
          <a:bodyPr>
            <a:normAutofit/>
          </a:bodyPr>
          <a:lstStyle/>
          <a:p>
            <a:r>
              <a:rPr lang="en-US" dirty="0">
                <a:solidFill>
                  <a:schemeClr val="tx1"/>
                </a:solidFill>
                <a:effectLst>
                  <a:innerShdw blurRad="114300">
                    <a:prstClr val="black"/>
                  </a:innerShdw>
                  <a:reflection endPos="0" dir="5400000" sy="-100000" algn="bl" rotWithShape="0"/>
                </a:effectLst>
                <a:latin typeface="Calibri" panose="020F0502020204030204" pitchFamily="34" charset="0"/>
                <a:cs typeface="Calibri" panose="020F0502020204030204" pitchFamily="34" charset="0"/>
              </a:rPr>
              <a:t>Introduction</a:t>
            </a:r>
            <a:endParaRPr lang="en-US" dirty="0">
              <a:solidFill>
                <a:schemeClr val="tx1"/>
              </a:solidFill>
              <a:latin typeface="Calibri" panose="020F0502020204030204" pitchFamily="34" charset="0"/>
              <a:cs typeface="Calibri" panose="020F0502020204030204" pitchFamily="34" charset="0"/>
            </a:endParaRPr>
          </a:p>
          <a:p>
            <a:r>
              <a:rPr lang="en-US" dirty="0">
                <a:solidFill>
                  <a:schemeClr val="tx1"/>
                </a:solidFill>
                <a:effectLst>
                  <a:outerShdw blurRad="50800" sx="1000" sy="1000" algn="ctr" rotWithShape="0">
                    <a:schemeClr val="bg1">
                      <a:lumMod val="85000"/>
                    </a:schemeClr>
                  </a:outerShdw>
                </a:effectLst>
                <a:latin typeface="Calibri" panose="020F0502020204030204" pitchFamily="34" charset="0"/>
                <a:cs typeface="Calibri" panose="020F0502020204030204" pitchFamily="34" charset="0"/>
              </a:rPr>
              <a:t>Related Works</a:t>
            </a:r>
          </a:p>
          <a:p>
            <a:r>
              <a:rPr lang="en-US"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sx="1000" sy="1000" algn="ctr" rotWithShape="0">
                    <a:schemeClr val="bg1">
                      <a:lumMod val="85000"/>
                    </a:schemeClr>
                  </a:outerShdw>
                </a:effectLst>
                <a:latin typeface="Calibri" panose="020F0502020204030204" pitchFamily="34" charset="0"/>
                <a:cs typeface="Calibri" panose="020F0502020204030204" pitchFamily="34" charset="0"/>
              </a:rPr>
              <a:t>Design &amp; Implementation</a:t>
            </a:r>
          </a:p>
          <a:p>
            <a:r>
              <a:rPr lang="en-US"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sx="1000" sy="1000" algn="ctr" rotWithShape="0">
                    <a:schemeClr val="bg1">
                      <a:lumMod val="85000"/>
                    </a:schemeClr>
                  </a:outerShdw>
                </a:effectLst>
                <a:latin typeface="Calibri" panose="020F0502020204030204" pitchFamily="34" charset="0"/>
                <a:cs typeface="Calibri" panose="020F0502020204030204" pitchFamily="34" charset="0"/>
              </a:rPr>
              <a:t>Results</a:t>
            </a:r>
          </a:p>
          <a:p>
            <a:r>
              <a:rPr lang="en-US"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sx="1000" sy="1000" algn="ctr" rotWithShape="0">
                    <a:schemeClr val="bg1">
                      <a:lumMod val="85000"/>
                    </a:schemeClr>
                  </a:outerShdw>
                </a:effectLst>
                <a:latin typeface="Calibri" panose="020F0502020204030204" pitchFamily="34" charset="0"/>
                <a:cs typeface="Calibri" panose="020F0502020204030204" pitchFamily="34" charset="0"/>
              </a:rPr>
              <a:t>Conclusion &amp; Future Work</a:t>
            </a:r>
            <a:endParaRPr lang="en-US"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712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927100"/>
            <a:ext cx="5627019" cy="3273823"/>
          </a:xfrm>
        </p:spPr>
        <p:txBody>
          <a:bodyPr>
            <a:normAutofit/>
          </a:bodyPr>
          <a:lstStyle/>
          <a:p>
            <a:pPr>
              <a:lnSpc>
                <a:spcPct val="110000"/>
              </a:lnSpc>
              <a:spcBef>
                <a:spcPts val="0"/>
              </a:spcBef>
              <a:spcAft>
                <a:spcPts val="600"/>
              </a:spcAft>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iOS and Android applications for anglers developed by </a:t>
            </a:r>
            <a:r>
              <a:rPr lang="en-US" sz="2200" dirty="0" err="1">
                <a:solidFill>
                  <a:schemeClr val="tx1"/>
                </a:solidFill>
                <a:latin typeface="Calibri" panose="020F0502020204030204" pitchFamily="34" charset="0"/>
                <a:cs typeface="Calibri" panose="020F0502020204030204" pitchFamily="34" charset="0"/>
              </a:rPr>
              <a:t>Fishbase</a:t>
            </a:r>
            <a:endParaRPr lang="en-US" sz="2200" dirty="0">
              <a:solidFill>
                <a:schemeClr val="tx1"/>
              </a:solidFill>
              <a:latin typeface="Calibri" panose="020F0502020204030204" pitchFamily="34" charset="0"/>
              <a:cs typeface="Calibri" panose="020F0502020204030204" pitchFamily="34" charset="0"/>
            </a:endParaRPr>
          </a:p>
          <a:p>
            <a:pPr>
              <a:lnSpc>
                <a:spcPct val="110000"/>
              </a:lnSpc>
              <a:spcBef>
                <a:spcPts val="0"/>
              </a:spcBef>
              <a:spcAft>
                <a:spcPts val="600"/>
              </a:spcAft>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Self-reporting of fishing activities</a:t>
            </a:r>
          </a:p>
          <a:p>
            <a:pPr>
              <a:lnSpc>
                <a:spcPct val="110000"/>
              </a:lnSpc>
              <a:spcBef>
                <a:spcPts val="0"/>
              </a:spcBef>
              <a:spcAft>
                <a:spcPts val="600"/>
              </a:spcAft>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Collects information in “Catch diary” entries: images, fish weight and length, etc.</a:t>
            </a:r>
          </a:p>
          <a:p>
            <a:pPr>
              <a:lnSpc>
                <a:spcPct val="110000"/>
              </a:lnSpc>
              <a:spcBef>
                <a:spcPts val="0"/>
              </a:spcBef>
              <a:spcAft>
                <a:spcPts val="600"/>
              </a:spcAft>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However, MDC not inclined towards self-reporting</a:t>
            </a:r>
          </a:p>
        </p:txBody>
      </p:sp>
      <p:sp>
        <p:nvSpPr>
          <p:cNvPr id="5" name="TextBox 4"/>
          <p:cNvSpPr txBox="1"/>
          <p:nvPr/>
        </p:nvSpPr>
        <p:spPr>
          <a:xfrm>
            <a:off x="457200" y="4327301"/>
            <a:ext cx="8229600" cy="400110"/>
          </a:xfrm>
          <a:prstGeom prst="rect">
            <a:avLst/>
          </a:prstGeom>
          <a:noFill/>
        </p:spPr>
        <p:txBody>
          <a:bodyPr wrap="square" rtlCol="0">
            <a:spAutoFit/>
          </a:bodyPr>
          <a:lstStyle/>
          <a:p>
            <a:pPr lvl="0"/>
            <a:r>
              <a:rPr lang="en-US" sz="1000" dirty="0">
                <a:latin typeface="Calibri" panose="020F0502020204030204" pitchFamily="34" charset="0"/>
                <a:cs typeface="Calibri" panose="020F0502020204030204" pitchFamily="34" charset="0"/>
              </a:rPr>
              <a:t>B. Ueberschär, M. Bourimi, D. Kesdogan, C. Neumann, O. Dreisbach, J. Dachs, W. Schwittek, "Mobile Applications for the Angling Community," in </a:t>
            </a:r>
            <a:r>
              <a:rPr lang="en-US" sz="1000" i="1" dirty="0">
                <a:latin typeface="Calibri" panose="020F0502020204030204" pitchFamily="34" charset="0"/>
                <a:cs typeface="Calibri" panose="020F0502020204030204" pitchFamily="34" charset="0"/>
              </a:rPr>
              <a:t>6th World Recreational Fishing Conference</a:t>
            </a:r>
            <a:r>
              <a:rPr lang="en-US" sz="1000" dirty="0">
                <a:latin typeface="Calibri" panose="020F0502020204030204" pitchFamily="34" charset="0"/>
                <a:cs typeface="Calibri" panose="020F0502020204030204" pitchFamily="34" charset="0"/>
              </a:rPr>
              <a:t>, Berlin, 2011.</a:t>
            </a:r>
            <a:endParaRPr lang="en-US" sz="1000" dirty="0">
              <a:latin typeface="Calibri" panose="020F0502020204030204" pitchFamily="34" charset="0"/>
              <a:ea typeface="Helvetica Light" charset="0"/>
              <a:cs typeface="Calibri" panose="020F0502020204030204" pitchFamily="34" charset="0"/>
            </a:endParaRPr>
          </a:p>
        </p:txBody>
      </p:sp>
      <p:sp>
        <p:nvSpPr>
          <p:cNvPr id="10" name="Title 1">
            <a:extLst>
              <a:ext uri="{FF2B5EF4-FFF2-40B4-BE49-F238E27FC236}">
                <a16:creationId xmlns:a16="http://schemas.microsoft.com/office/drawing/2014/main" id="{6D2C1422-B9AD-4BB5-B6AC-69F21E692FEC}"/>
              </a:ext>
            </a:extLst>
          </p:cNvPr>
          <p:cNvSpPr txBox="1">
            <a:spLocks/>
          </p:cNvSpPr>
          <p:nvPr/>
        </p:nvSpPr>
        <p:spPr>
          <a:xfrm>
            <a:off x="457200" y="205980"/>
            <a:ext cx="8229600" cy="676423"/>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000" kern="1200" baseline="0">
                <a:solidFill>
                  <a:srgbClr val="4C4C4C"/>
                </a:solidFill>
                <a:latin typeface="Helvetica"/>
                <a:ea typeface="+mj-ea"/>
                <a:cs typeface="+mj-cs"/>
              </a:defRPr>
            </a:lvl1pPr>
          </a:lstStyle>
          <a:p>
            <a:r>
              <a:rPr lang="en-US" sz="3200" dirty="0">
                <a:solidFill>
                  <a:schemeClr val="tx1"/>
                </a:solidFill>
                <a:latin typeface="Calibri" panose="020F0502020204030204" pitchFamily="34" charset="0"/>
                <a:cs typeface="Calibri" panose="020F0502020204030204" pitchFamily="34" charset="0"/>
              </a:rPr>
              <a:t>iFishWatcher and AnglersBase</a:t>
            </a:r>
          </a:p>
        </p:txBody>
      </p:sp>
      <p:pic>
        <p:nvPicPr>
          <p:cNvPr id="4" name="Picture 3">
            <a:extLst>
              <a:ext uri="{FF2B5EF4-FFF2-40B4-BE49-F238E27FC236}">
                <a16:creationId xmlns:a16="http://schemas.microsoft.com/office/drawing/2014/main" id="{77B28090-E094-4D22-9B64-54784AA72527}"/>
              </a:ext>
            </a:extLst>
          </p:cNvPr>
          <p:cNvPicPr>
            <a:picLocks noChangeAspect="1"/>
          </p:cNvPicPr>
          <p:nvPr/>
        </p:nvPicPr>
        <p:blipFill>
          <a:blip r:embed="rId3"/>
          <a:stretch>
            <a:fillRect/>
          </a:stretch>
        </p:blipFill>
        <p:spPr>
          <a:xfrm>
            <a:off x="6488143" y="720128"/>
            <a:ext cx="2198657" cy="3219969"/>
          </a:xfrm>
          <a:prstGeom prst="rect">
            <a:avLst/>
          </a:prstGeom>
          <a:ln>
            <a:solidFill>
              <a:schemeClr val="tx1"/>
            </a:solidFill>
          </a:ln>
        </p:spPr>
      </p:pic>
    </p:spTree>
    <p:extLst>
      <p:ext uri="{BB962C8B-B14F-4D97-AF65-F5344CB8AC3E}">
        <p14:creationId xmlns:p14="http://schemas.microsoft.com/office/powerpoint/2010/main" val="290409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927100"/>
            <a:ext cx="5627019" cy="3370465"/>
          </a:xfrm>
        </p:spPr>
        <p:txBody>
          <a:bodyPr>
            <a:normAutofit fontScale="92500"/>
          </a:bodyPr>
          <a:lstStyle/>
          <a:p>
            <a:pPr>
              <a:lnSpc>
                <a:spcPct val="110000"/>
              </a:lnSpc>
              <a:spcBef>
                <a:spcPts val="0"/>
              </a:spcBef>
              <a:spcAft>
                <a:spcPts val="600"/>
              </a:spcAft>
              <a:buFont typeface="Arial" panose="020B0604020202020204" pitchFamily="34" charset="0"/>
              <a:buChar char="•"/>
            </a:pPr>
            <a:r>
              <a:rPr lang="en-US" sz="2200" i="1" dirty="0">
                <a:solidFill>
                  <a:schemeClr val="tx1"/>
                </a:solidFill>
                <a:latin typeface="Calibri" panose="020F0502020204030204" pitchFamily="34" charset="0"/>
                <a:cs typeface="Calibri" panose="020F0502020204030204" pitchFamily="34" charset="0"/>
              </a:rPr>
              <a:t>Shooting Range </a:t>
            </a:r>
            <a:r>
              <a:rPr lang="en-US" sz="2200" dirty="0">
                <a:solidFill>
                  <a:schemeClr val="tx1"/>
                </a:solidFill>
                <a:latin typeface="Calibri" panose="020F0502020204030204" pitchFamily="34" charset="0"/>
                <a:cs typeface="Calibri" panose="020F0502020204030204" pitchFamily="34" charset="0"/>
              </a:rPr>
              <a:t>survey application developed by </a:t>
            </a:r>
            <a:r>
              <a:rPr lang="en-US" sz="2200" dirty="0"/>
              <a:t>MU’s Distributed and Intelligent Computing Lab</a:t>
            </a:r>
            <a:endParaRPr lang="en-US" sz="2200" dirty="0">
              <a:solidFill>
                <a:schemeClr val="tx1"/>
              </a:solidFill>
              <a:latin typeface="Calibri" panose="020F0502020204030204" pitchFamily="34" charset="0"/>
              <a:cs typeface="Calibri" panose="020F0502020204030204" pitchFamily="34" charset="0"/>
            </a:endParaRPr>
          </a:p>
          <a:p>
            <a:pPr>
              <a:lnSpc>
                <a:spcPct val="110000"/>
              </a:lnSpc>
              <a:spcBef>
                <a:spcPts val="0"/>
              </a:spcBef>
              <a:spcAft>
                <a:spcPts val="600"/>
              </a:spcAft>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Focus on mobile app, data storage and a web interface for reporting</a:t>
            </a:r>
          </a:p>
          <a:p>
            <a:pPr marL="742950">
              <a:lnSpc>
                <a:spcPct val="110000"/>
              </a:lnSpc>
              <a:spcBef>
                <a:spcPts val="0"/>
              </a:spcBef>
              <a:spcAft>
                <a:spcPts val="600"/>
              </a:spcAft>
              <a:buFont typeface="+mj-lt"/>
              <a:buAutoNum type="romanLcPeriod"/>
            </a:pPr>
            <a:r>
              <a:rPr lang="en-US" sz="2000" dirty="0">
                <a:solidFill>
                  <a:schemeClr val="tx1"/>
                </a:solidFill>
                <a:latin typeface="Calibri" panose="020F0502020204030204" pitchFamily="34" charset="0"/>
                <a:cs typeface="Calibri" panose="020F0502020204030204" pitchFamily="34" charset="0"/>
              </a:rPr>
              <a:t>Android mobile application but with limited design considerations</a:t>
            </a:r>
          </a:p>
          <a:p>
            <a:pPr marL="742950">
              <a:lnSpc>
                <a:spcPct val="110000"/>
              </a:lnSpc>
              <a:spcBef>
                <a:spcPts val="0"/>
              </a:spcBef>
              <a:spcAft>
                <a:spcPts val="600"/>
              </a:spcAft>
              <a:buFont typeface="+mj-lt"/>
              <a:buAutoNum type="romanLcPeriod"/>
            </a:pPr>
            <a:r>
              <a:rPr lang="en-US" sz="2000" dirty="0">
                <a:solidFill>
                  <a:schemeClr val="tx1"/>
                </a:solidFill>
                <a:latin typeface="Calibri" panose="020F0502020204030204" pitchFamily="34" charset="0"/>
                <a:cs typeface="Calibri" panose="020F0502020204030204" pitchFamily="34" charset="0"/>
              </a:rPr>
              <a:t>Web app is slow, non-modularized, and design’s responsiveness not implemented properly</a:t>
            </a:r>
          </a:p>
        </p:txBody>
      </p:sp>
      <p:sp>
        <p:nvSpPr>
          <p:cNvPr id="5" name="TextBox 4"/>
          <p:cNvSpPr txBox="1"/>
          <p:nvPr/>
        </p:nvSpPr>
        <p:spPr>
          <a:xfrm>
            <a:off x="457200" y="4297565"/>
            <a:ext cx="8229600" cy="400110"/>
          </a:xfrm>
          <a:prstGeom prst="rect">
            <a:avLst/>
          </a:prstGeom>
          <a:noFill/>
        </p:spPr>
        <p:txBody>
          <a:bodyPr wrap="square" rtlCol="0">
            <a:spAutoFit/>
          </a:bodyPr>
          <a:lstStyle/>
          <a:p>
            <a:pPr lvl="0"/>
            <a:r>
              <a:rPr lang="en-US" sz="1000" dirty="0">
                <a:latin typeface="Calibri" panose="020F0502020204030204" pitchFamily="34" charset="0"/>
                <a:cs typeface="Calibri" panose="020F0502020204030204" pitchFamily="34" charset="0"/>
              </a:rPr>
              <a:t>Z. Peng, N. Wergeles and Y. Shang, "Development of The Missouri Department of Conservation Application: A Mobile Data Collection Platform For Natural Resource Management," Computer Science Department, University of Missouri, Columbia, 2015.</a:t>
            </a:r>
            <a:endParaRPr lang="en-US" sz="1000" dirty="0">
              <a:latin typeface="Calibri" panose="020F0502020204030204" pitchFamily="34" charset="0"/>
              <a:ea typeface="Helvetica Light" charset="0"/>
              <a:cs typeface="Calibri" panose="020F0502020204030204" pitchFamily="34" charset="0"/>
            </a:endParaRPr>
          </a:p>
        </p:txBody>
      </p:sp>
      <p:sp>
        <p:nvSpPr>
          <p:cNvPr id="10" name="Title 1">
            <a:extLst>
              <a:ext uri="{FF2B5EF4-FFF2-40B4-BE49-F238E27FC236}">
                <a16:creationId xmlns:a16="http://schemas.microsoft.com/office/drawing/2014/main" id="{6D2C1422-B9AD-4BB5-B6AC-69F21E692FEC}"/>
              </a:ext>
            </a:extLst>
          </p:cNvPr>
          <p:cNvSpPr txBox="1">
            <a:spLocks/>
          </p:cNvSpPr>
          <p:nvPr/>
        </p:nvSpPr>
        <p:spPr>
          <a:xfrm>
            <a:off x="457200" y="205980"/>
            <a:ext cx="8229600" cy="676423"/>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000" kern="1200" baseline="0">
                <a:solidFill>
                  <a:srgbClr val="4C4C4C"/>
                </a:solidFill>
                <a:latin typeface="Helvetica"/>
                <a:ea typeface="+mj-ea"/>
                <a:cs typeface="+mj-cs"/>
              </a:defRPr>
            </a:lvl1pPr>
          </a:lstStyle>
          <a:p>
            <a:r>
              <a:rPr lang="en-US" sz="3200" dirty="0">
                <a:solidFill>
                  <a:schemeClr val="tx1"/>
                </a:solidFill>
                <a:latin typeface="Calibri" panose="020F0502020204030204" pitchFamily="34" charset="0"/>
                <a:cs typeface="Calibri" panose="020F0502020204030204" pitchFamily="34" charset="0"/>
              </a:rPr>
              <a:t>Range User Survey</a:t>
            </a:r>
          </a:p>
        </p:txBody>
      </p:sp>
      <p:pic>
        <p:nvPicPr>
          <p:cNvPr id="2" name="Picture 1">
            <a:extLst>
              <a:ext uri="{FF2B5EF4-FFF2-40B4-BE49-F238E27FC236}">
                <a16:creationId xmlns:a16="http://schemas.microsoft.com/office/drawing/2014/main" id="{667A1644-664C-489F-BE15-49395F8B9EE4}"/>
              </a:ext>
            </a:extLst>
          </p:cNvPr>
          <p:cNvPicPr>
            <a:picLocks noChangeAspect="1"/>
          </p:cNvPicPr>
          <p:nvPr/>
        </p:nvPicPr>
        <p:blipFill rotWithShape="1">
          <a:blip r:embed="rId3"/>
          <a:srcRect r="50000"/>
          <a:stretch/>
        </p:blipFill>
        <p:spPr>
          <a:xfrm>
            <a:off x="6139975" y="673822"/>
            <a:ext cx="2546825" cy="1598841"/>
          </a:xfrm>
          <a:prstGeom prst="rect">
            <a:avLst/>
          </a:prstGeom>
          <a:ln>
            <a:solidFill>
              <a:schemeClr val="tx1"/>
            </a:solidFill>
          </a:ln>
        </p:spPr>
      </p:pic>
      <p:pic>
        <p:nvPicPr>
          <p:cNvPr id="8" name="Content Placeholder 3">
            <a:extLst>
              <a:ext uri="{FF2B5EF4-FFF2-40B4-BE49-F238E27FC236}">
                <a16:creationId xmlns:a16="http://schemas.microsoft.com/office/drawing/2014/main" id="{132E6FDF-9D44-4F36-AC9B-8618E4F4DF46}"/>
              </a:ext>
            </a:extLst>
          </p:cNvPr>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6139975" y="2371494"/>
            <a:ext cx="2546825" cy="1534482"/>
          </a:xfrm>
          <a:prstGeom prst="rect">
            <a:avLst/>
          </a:prstGeom>
          <a:ln>
            <a:solidFill>
              <a:schemeClr val="tx1"/>
            </a:solidFill>
          </a:ln>
        </p:spPr>
      </p:pic>
    </p:spTree>
    <p:extLst>
      <p:ext uri="{BB962C8B-B14F-4D97-AF65-F5344CB8AC3E}">
        <p14:creationId xmlns:p14="http://schemas.microsoft.com/office/powerpoint/2010/main" val="174956784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C4C4C"/>
      </a:dk2>
      <a:lt2>
        <a:srgbClr val="F1B82D"/>
      </a:lt2>
      <a:accent1>
        <a:srgbClr val="666666"/>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7020</TotalTime>
  <Words>3409</Words>
  <Application>Microsoft Office PowerPoint</Application>
  <PresentationFormat>On-screen Show (16:9)</PresentationFormat>
  <Paragraphs>424</Paragraphs>
  <Slides>33</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Calibri (Body)</vt:lpstr>
      <vt:lpstr>Courier New</vt:lpstr>
      <vt:lpstr>Helvetica</vt:lpstr>
      <vt:lpstr>Helvetica Light</vt:lpstr>
      <vt:lpstr>Times New Roman</vt:lpstr>
      <vt:lpstr>Wingdings</vt:lpstr>
      <vt:lpstr>Wingdings 2</vt:lpstr>
      <vt:lpstr>Office Theme</vt:lpstr>
      <vt:lpstr>DESIGN AND IMPLEMENTATION  OF  CREEL SURVEY DATA MANAGEMENT APPLICATION (CSDMA)</vt:lpstr>
      <vt:lpstr>OUTLINE</vt:lpstr>
      <vt:lpstr>OUTLINE</vt:lpstr>
      <vt:lpstr>Introduction</vt:lpstr>
      <vt:lpstr>PowerPoint Presentation</vt:lpstr>
      <vt:lpstr>PowerPoint Presentation</vt:lpstr>
      <vt:lpstr>OUTLINE</vt:lpstr>
      <vt:lpstr>PowerPoint Presentation</vt:lpstr>
      <vt:lpstr>PowerPoint Presentation</vt:lpstr>
      <vt:lpstr>PowerPoint Presentation</vt:lpstr>
      <vt:lpstr>OUTLINE</vt:lpstr>
      <vt:lpstr>PowerPoint Presentation</vt:lpstr>
      <vt:lpstr>Cordova Architecture</vt:lpstr>
      <vt:lpstr>Creel Survey Mobile App Implementation</vt:lpstr>
      <vt:lpstr>Survey Module</vt:lpstr>
      <vt:lpstr>Data Collection Module</vt:lpstr>
      <vt:lpstr>Networking Module</vt:lpstr>
      <vt:lpstr>PowerPoint Presentation</vt:lpstr>
      <vt:lpstr>File System Hierarchy</vt:lpstr>
      <vt:lpstr>Creel Survey Web Dashboard Implementation</vt:lpstr>
      <vt:lpstr>Data Verification Module</vt:lpstr>
      <vt:lpstr>Web Modules</vt:lpstr>
      <vt:lpstr>Utilities</vt:lpstr>
      <vt:lpstr>OUTLINE</vt:lpstr>
      <vt:lpstr>Creel Survey Mobile App Demo</vt:lpstr>
      <vt:lpstr>Creel Survey Mobile App Demo</vt:lpstr>
      <vt:lpstr>Creel Survey Mobile App Demo</vt:lpstr>
      <vt:lpstr>Creel Survey Web Dashboard Demo</vt:lpstr>
      <vt:lpstr>Improvements</vt:lpstr>
      <vt:lpstr>OUTLINE</vt:lpstr>
      <vt:lpstr>Conclusion</vt:lpstr>
      <vt:lpstr>Future Work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VanSciver</dc:creator>
  <cp:lastModifiedBy>Nishant Chettri</cp:lastModifiedBy>
  <cp:revision>400</cp:revision>
  <dcterms:created xsi:type="dcterms:W3CDTF">2014-06-09T16:21:09Z</dcterms:created>
  <dcterms:modified xsi:type="dcterms:W3CDTF">2017-11-17T23:15:53Z</dcterms:modified>
</cp:coreProperties>
</file>