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47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6DC35FBE-42F4-4A18-BE26-5B467A93F356}">
  <a:tblStyle styleId="{6DC35FBE-42F4-4A18-BE26-5B467A93F356}" styleName="Table_0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Shape 11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Shape 12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Shape 13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Shape 16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Shape 17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Shape 17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Shape 1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Shape 19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8" name="Shape 2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Shape 21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Shape 21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Shape 22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Shape 22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Shape 23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Shape 24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Shape 24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9" name="Shape 25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Shape 2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Shape 27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Shape 27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Shape 28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Shape 28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Shape 29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6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Shape 2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" name="Shape 29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8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Shape 30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Shape 31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14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Shape 31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" name="Shape 31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0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Shape 32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2" name="Shape 32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5" name="Shape 33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Shape 34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46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Shape 34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8" name="Shape 34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53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Shape 35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5" name="Shape 35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0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Shape 3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2" name="Shape 36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Shape 36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8" name="Shape 36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Shape 37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5200"/>
            </a:lvl1pPr>
            <a:lvl2pPr lvl="1" rtl="0" algn="ctr">
              <a:spcBef>
                <a:spcPts val="0"/>
              </a:spcBef>
              <a:buSzPct val="100000"/>
              <a:defRPr sz="5200"/>
            </a:lvl2pPr>
            <a:lvl3pPr lvl="2" rtl="0" algn="ctr">
              <a:spcBef>
                <a:spcPts val="0"/>
              </a:spcBef>
              <a:buSzPct val="100000"/>
              <a:defRPr sz="5200"/>
            </a:lvl3pPr>
            <a:lvl4pPr lvl="3" rtl="0" algn="ctr">
              <a:spcBef>
                <a:spcPts val="0"/>
              </a:spcBef>
              <a:buSzPct val="100000"/>
              <a:defRPr sz="5200"/>
            </a:lvl4pPr>
            <a:lvl5pPr lvl="4" rtl="0" algn="ctr">
              <a:spcBef>
                <a:spcPts val="0"/>
              </a:spcBef>
              <a:buSzPct val="100000"/>
              <a:defRPr sz="5200"/>
            </a:lvl5pPr>
            <a:lvl6pPr lvl="5" rtl="0" algn="ctr">
              <a:spcBef>
                <a:spcPts val="0"/>
              </a:spcBef>
              <a:buSzPct val="100000"/>
              <a:defRPr sz="5200"/>
            </a:lvl6pPr>
            <a:lvl7pPr lvl="6" rtl="0" algn="ctr">
              <a:spcBef>
                <a:spcPts val="0"/>
              </a:spcBef>
              <a:buSzPct val="100000"/>
              <a:defRPr sz="5200"/>
            </a:lvl7pPr>
            <a:lvl8pPr lvl="7" rtl="0" algn="ctr">
              <a:spcBef>
                <a:spcPts val="0"/>
              </a:spcBef>
              <a:buSzPct val="100000"/>
              <a:defRPr sz="5200"/>
            </a:lvl8pPr>
            <a:lvl9pPr lvl="8" rtl="0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12000"/>
            </a:lvl1pPr>
            <a:lvl2pPr lvl="1" rtl="0" algn="ctr">
              <a:spcBef>
                <a:spcPts val="0"/>
              </a:spcBef>
              <a:buSzPct val="100000"/>
              <a:defRPr sz="12000"/>
            </a:lvl2pPr>
            <a:lvl3pPr lvl="2" rtl="0" algn="ctr">
              <a:spcBef>
                <a:spcPts val="0"/>
              </a:spcBef>
              <a:buSzPct val="100000"/>
              <a:defRPr sz="12000"/>
            </a:lvl3pPr>
            <a:lvl4pPr lvl="3" rtl="0" algn="ctr">
              <a:spcBef>
                <a:spcPts val="0"/>
              </a:spcBef>
              <a:buSzPct val="100000"/>
              <a:defRPr sz="12000"/>
            </a:lvl4pPr>
            <a:lvl5pPr lvl="4" rtl="0" algn="ctr">
              <a:spcBef>
                <a:spcPts val="0"/>
              </a:spcBef>
              <a:buSzPct val="100000"/>
              <a:defRPr sz="12000"/>
            </a:lvl5pPr>
            <a:lvl6pPr lvl="5" rtl="0" algn="ctr">
              <a:spcBef>
                <a:spcPts val="0"/>
              </a:spcBef>
              <a:buSzPct val="100000"/>
              <a:defRPr sz="12000"/>
            </a:lvl6pPr>
            <a:lvl7pPr lvl="6" rtl="0" algn="ctr">
              <a:spcBef>
                <a:spcPts val="0"/>
              </a:spcBef>
              <a:buSzPct val="100000"/>
              <a:defRPr sz="12000"/>
            </a:lvl7pPr>
            <a:lvl8pPr lvl="7" rtl="0" algn="ctr">
              <a:spcBef>
                <a:spcPts val="0"/>
              </a:spcBef>
              <a:buSzPct val="100000"/>
              <a:defRPr sz="12000"/>
            </a:lvl8pPr>
            <a:lvl9pPr lvl="8" rtl="0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spcBef>
                <a:spcPts val="0"/>
              </a:spcBef>
              <a:defRPr/>
            </a:lvl1pPr>
            <a:lvl2pPr lvl="1" rtl="0" algn="ctr">
              <a:spcBef>
                <a:spcPts val="0"/>
              </a:spcBef>
              <a:defRPr/>
            </a:lvl2pPr>
            <a:lvl3pPr lvl="2" rtl="0" algn="ctr">
              <a:spcBef>
                <a:spcPts val="0"/>
              </a:spcBef>
              <a:defRPr/>
            </a:lvl3pPr>
            <a:lvl4pPr lvl="3" rtl="0" algn="ctr">
              <a:spcBef>
                <a:spcPts val="0"/>
              </a:spcBef>
              <a:defRPr/>
            </a:lvl4pPr>
            <a:lvl5pPr lvl="4" rtl="0" algn="ctr">
              <a:spcBef>
                <a:spcPts val="0"/>
              </a:spcBef>
              <a:defRPr/>
            </a:lvl5pPr>
            <a:lvl6pPr lvl="5" rtl="0" algn="ctr">
              <a:spcBef>
                <a:spcPts val="0"/>
              </a:spcBef>
              <a:defRPr/>
            </a:lvl6pPr>
            <a:lvl7pPr lvl="6" rtl="0" algn="ctr">
              <a:spcBef>
                <a:spcPts val="0"/>
              </a:spcBef>
              <a:defRPr/>
            </a:lvl7pPr>
            <a:lvl8pPr lvl="7" rtl="0" algn="ctr">
              <a:spcBef>
                <a:spcPts val="0"/>
              </a:spcBef>
              <a:defRPr/>
            </a:lvl8pPr>
            <a:lvl9pPr lvl="8" rtl="0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3600"/>
            </a:lvl1pPr>
            <a:lvl2pPr lvl="1" rtl="0" algn="ctr">
              <a:spcBef>
                <a:spcPts val="0"/>
              </a:spcBef>
              <a:buSzPct val="100000"/>
              <a:defRPr sz="3600"/>
            </a:lvl2pPr>
            <a:lvl3pPr lvl="2" rtl="0" algn="ctr">
              <a:spcBef>
                <a:spcPts val="0"/>
              </a:spcBef>
              <a:buSzPct val="100000"/>
              <a:defRPr sz="3600"/>
            </a:lvl3pPr>
            <a:lvl4pPr lvl="3" rtl="0" algn="ctr">
              <a:spcBef>
                <a:spcPts val="0"/>
              </a:spcBef>
              <a:buSzPct val="100000"/>
              <a:defRPr sz="3600"/>
            </a:lvl4pPr>
            <a:lvl5pPr lvl="4" rtl="0" algn="ctr">
              <a:spcBef>
                <a:spcPts val="0"/>
              </a:spcBef>
              <a:buSzPct val="100000"/>
              <a:defRPr sz="3600"/>
            </a:lvl5pPr>
            <a:lvl6pPr lvl="5" rtl="0" algn="ctr">
              <a:spcBef>
                <a:spcPts val="0"/>
              </a:spcBef>
              <a:buSzPct val="100000"/>
              <a:defRPr sz="3600"/>
            </a:lvl6pPr>
            <a:lvl7pPr lvl="6" rtl="0" algn="ctr">
              <a:spcBef>
                <a:spcPts val="0"/>
              </a:spcBef>
              <a:buSzPct val="100000"/>
              <a:defRPr sz="3600"/>
            </a:lvl7pPr>
            <a:lvl8pPr lvl="7" rtl="0" algn="ctr">
              <a:spcBef>
                <a:spcPts val="0"/>
              </a:spcBef>
              <a:buSzPct val="100000"/>
              <a:defRPr sz="3600"/>
            </a:lvl8pPr>
            <a:lvl9pPr lvl="8" rtl="0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4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>
              <a:spcBef>
                <a:spcPts val="0"/>
              </a:spcBef>
              <a:buSzPct val="100000"/>
              <a:defRPr sz="2400"/>
            </a:lvl1pPr>
            <a:lvl2pPr lvl="1" rtl="0">
              <a:spcBef>
                <a:spcPts val="0"/>
              </a:spcBef>
              <a:buSzPct val="100000"/>
              <a:defRPr sz="2400"/>
            </a:lvl2pPr>
            <a:lvl3pPr lvl="2" rtl="0">
              <a:spcBef>
                <a:spcPts val="0"/>
              </a:spcBef>
              <a:buSzPct val="100000"/>
              <a:defRPr sz="2400"/>
            </a:lvl3pPr>
            <a:lvl4pPr lvl="3" rtl="0">
              <a:spcBef>
                <a:spcPts val="0"/>
              </a:spcBef>
              <a:buSzPct val="100000"/>
              <a:defRPr sz="2400"/>
            </a:lvl4pPr>
            <a:lvl5pPr lvl="4" rtl="0">
              <a:spcBef>
                <a:spcPts val="0"/>
              </a:spcBef>
              <a:buSzPct val="100000"/>
              <a:defRPr sz="2400"/>
            </a:lvl5pPr>
            <a:lvl6pPr lvl="5" rtl="0">
              <a:spcBef>
                <a:spcPts val="0"/>
              </a:spcBef>
              <a:buSzPct val="100000"/>
              <a:defRPr sz="2400"/>
            </a:lvl6pPr>
            <a:lvl7pPr lvl="6" rtl="0">
              <a:spcBef>
                <a:spcPts val="0"/>
              </a:spcBef>
              <a:buSzPct val="100000"/>
              <a:defRPr sz="2400"/>
            </a:lvl7pPr>
            <a:lvl8pPr lvl="7" rtl="0">
              <a:spcBef>
                <a:spcPts val="0"/>
              </a:spcBef>
              <a:buSzPct val="100000"/>
              <a:defRPr sz="2400"/>
            </a:lvl8pPr>
            <a:lvl9pPr lvl="8" rtl="0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SzPct val="100000"/>
              <a:defRPr sz="1200"/>
            </a:lvl1pPr>
            <a:lvl2pPr lvl="1" rtl="0">
              <a:spcBef>
                <a:spcPts val="0"/>
              </a:spcBef>
              <a:buSzPct val="100000"/>
              <a:defRPr sz="1200"/>
            </a:lvl2pPr>
            <a:lvl3pPr lvl="2" rtl="0">
              <a:spcBef>
                <a:spcPts val="0"/>
              </a:spcBef>
              <a:buSzPct val="100000"/>
              <a:defRPr sz="1200"/>
            </a:lvl3pPr>
            <a:lvl4pPr lvl="3" rtl="0">
              <a:spcBef>
                <a:spcPts val="0"/>
              </a:spcBef>
              <a:buSzPct val="100000"/>
              <a:defRPr sz="1200"/>
            </a:lvl4pPr>
            <a:lvl5pPr lvl="4" rtl="0">
              <a:spcBef>
                <a:spcPts val="0"/>
              </a:spcBef>
              <a:buSzPct val="100000"/>
              <a:defRPr sz="1200"/>
            </a:lvl5pPr>
            <a:lvl6pPr lvl="5" rtl="0">
              <a:spcBef>
                <a:spcPts val="0"/>
              </a:spcBef>
              <a:buSzPct val="100000"/>
              <a:defRPr sz="1200"/>
            </a:lvl6pPr>
            <a:lvl7pPr lvl="6" rtl="0">
              <a:spcBef>
                <a:spcPts val="0"/>
              </a:spcBef>
              <a:buSzPct val="100000"/>
              <a:defRPr sz="1200"/>
            </a:lvl7pPr>
            <a:lvl8pPr lvl="7" rtl="0">
              <a:spcBef>
                <a:spcPts val="0"/>
              </a:spcBef>
              <a:buSzPct val="100000"/>
              <a:defRPr sz="1200"/>
            </a:lvl8pPr>
            <a:lvl9pPr lvl="8" rtl="0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buSzPct val="100000"/>
              <a:defRPr sz="4800"/>
            </a:lvl1pPr>
            <a:lvl2pPr lvl="1" rtl="0">
              <a:spcBef>
                <a:spcPts val="0"/>
              </a:spcBef>
              <a:buSzPct val="100000"/>
              <a:defRPr sz="4800"/>
            </a:lvl2pPr>
            <a:lvl3pPr lvl="2" rtl="0">
              <a:spcBef>
                <a:spcPts val="0"/>
              </a:spcBef>
              <a:buSzPct val="100000"/>
              <a:defRPr sz="4800"/>
            </a:lvl3pPr>
            <a:lvl4pPr lvl="3" rtl="0">
              <a:spcBef>
                <a:spcPts val="0"/>
              </a:spcBef>
              <a:buSzPct val="100000"/>
              <a:defRPr sz="4800"/>
            </a:lvl4pPr>
            <a:lvl5pPr lvl="4" rtl="0">
              <a:spcBef>
                <a:spcPts val="0"/>
              </a:spcBef>
              <a:buSzPct val="100000"/>
              <a:defRPr sz="4800"/>
            </a:lvl5pPr>
            <a:lvl6pPr lvl="5" rtl="0">
              <a:spcBef>
                <a:spcPts val="0"/>
              </a:spcBef>
              <a:buSzPct val="100000"/>
              <a:defRPr sz="4800"/>
            </a:lvl6pPr>
            <a:lvl7pPr lvl="6" rtl="0">
              <a:spcBef>
                <a:spcPts val="0"/>
              </a:spcBef>
              <a:buSzPct val="100000"/>
              <a:defRPr sz="4800"/>
            </a:lvl7pPr>
            <a:lvl8pPr lvl="7" rtl="0">
              <a:spcBef>
                <a:spcPts val="0"/>
              </a:spcBef>
              <a:buSzPct val="100000"/>
              <a:defRPr sz="4800"/>
            </a:lvl8pPr>
            <a:lvl9pPr lvl="8"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rtl="0" algn="ctr">
              <a:spcBef>
                <a:spcPts val="0"/>
              </a:spcBef>
              <a:buSzPct val="100000"/>
              <a:defRPr sz="4200"/>
            </a:lvl1pPr>
            <a:lvl2pPr lvl="1" rtl="0" algn="ctr">
              <a:spcBef>
                <a:spcPts val="0"/>
              </a:spcBef>
              <a:buSzPct val="100000"/>
              <a:defRPr sz="4200"/>
            </a:lvl2pPr>
            <a:lvl3pPr lvl="2" rtl="0" algn="ctr">
              <a:spcBef>
                <a:spcPts val="0"/>
              </a:spcBef>
              <a:buSzPct val="100000"/>
              <a:defRPr sz="4200"/>
            </a:lvl3pPr>
            <a:lvl4pPr lvl="3" rtl="0" algn="ctr">
              <a:spcBef>
                <a:spcPts val="0"/>
              </a:spcBef>
              <a:buSzPct val="100000"/>
              <a:defRPr sz="4200"/>
            </a:lvl4pPr>
            <a:lvl5pPr lvl="4" rtl="0" algn="ctr">
              <a:spcBef>
                <a:spcPts val="0"/>
              </a:spcBef>
              <a:buSzPct val="100000"/>
              <a:defRPr sz="4200"/>
            </a:lvl5pPr>
            <a:lvl6pPr lvl="5" rtl="0" algn="ctr">
              <a:spcBef>
                <a:spcPts val="0"/>
              </a:spcBef>
              <a:buSzPct val="100000"/>
              <a:defRPr sz="4200"/>
            </a:lvl6pPr>
            <a:lvl7pPr lvl="6" rtl="0" algn="ctr">
              <a:spcBef>
                <a:spcPts val="0"/>
              </a:spcBef>
              <a:buSzPct val="100000"/>
              <a:defRPr sz="4200"/>
            </a:lvl7pPr>
            <a:lvl8pPr lvl="7" rtl="0" algn="ctr">
              <a:spcBef>
                <a:spcPts val="0"/>
              </a:spcBef>
              <a:buSzPct val="100000"/>
              <a:defRPr sz="4200"/>
            </a:lvl8pPr>
            <a:lvl9pPr lvl="8" rtl="0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8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6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2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6.png"/><Relationship Id="rId4" Type="http://schemas.openxmlformats.org/officeDocument/2006/relationships/image" Target="../media/image1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4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2.png"/><Relationship Id="rId4" Type="http://schemas.openxmlformats.org/officeDocument/2006/relationships/image" Target="../media/image20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4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2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7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2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26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31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33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3.xml"/><Relationship Id="rId3" Type="http://schemas.openxmlformats.org/officeDocument/2006/relationships/image" Target="../media/image28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30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5.xml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6.xml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7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solidFill>
            <a:srgbClr val="FFFFFF"/>
          </a:solidFill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>
                <a:solidFill>
                  <a:srgbClr val="000000"/>
                </a:solidFill>
              </a:rPr>
              <a:t>EMPIRICAL STUDY OF DEEP NEURAL NETWORK ARCHITECTURES FOR PROTEIN SECONDARY STRUCTURE PREDICTION</a:t>
            </a:r>
            <a:br>
              <a:rPr lang="en" sz="3000">
                <a:solidFill>
                  <a:srgbClr val="000000"/>
                </a:solidFill>
              </a:rPr>
            </a:br>
          </a:p>
        </p:txBody>
      </p:sp>
      <p:sp>
        <p:nvSpPr>
          <p:cNvPr id="55" name="Shape 55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Master’s Thesis defense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Ming Du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Advisor: Dr. Yi Shang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Related works</a:t>
            </a:r>
          </a:p>
        </p:txBody>
      </p:sp>
      <p:pic>
        <p:nvPicPr>
          <p:cNvPr descr="屏幕快照 2017-05-09 1.39.05 AM.png" id="120" name="Shape 1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94725" y="445024"/>
            <a:ext cx="2608689" cy="200012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屏幕快照 2017-05-09 1.39.22 AM.png" id="121" name="Shape 1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2949" y="2764188"/>
            <a:ext cx="7110472" cy="2138974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 txBox="1"/>
          <p:nvPr/>
        </p:nvSpPr>
        <p:spPr>
          <a:xfrm>
            <a:off x="0" y="1415500"/>
            <a:ext cx="5951400" cy="69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rgbClr val="222222"/>
                </a:solidFill>
                <a:highlight>
                  <a:srgbClr val="FFFFFF"/>
                </a:highlight>
              </a:rPr>
              <a:t>Convolutional Generative Stochastic Network 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Zhou, Jian, and Olga G. Troyanskaya. "Deep Supervised and Convolutional Generative Stochastic Network for Protein Secondary Structure Prediction."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ICML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. 2014.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Related works</a:t>
            </a:r>
          </a:p>
        </p:txBody>
      </p:sp>
      <p:pic>
        <p:nvPicPr>
          <p:cNvPr descr="屏幕快照 2017-02-21 11.06.13 PM.png" id="128" name="Shape 1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2276750"/>
            <a:ext cx="9143998" cy="286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4132875" y="1746150"/>
            <a:ext cx="30900" cy="74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0" name="Shape 130"/>
          <p:cNvSpPr txBox="1"/>
          <p:nvPr/>
        </p:nvSpPr>
        <p:spPr>
          <a:xfrm>
            <a:off x="165325" y="1043550"/>
            <a:ext cx="8667000" cy="123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Convolutional recurrent network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Li, Zhen, and Yizhou Yu. "Protein Secondary Structure Prediction Using Cascaded Convolutional and Recurrent Neural Networks."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arXiv preprint arXiv:1604.07176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(2016).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000">
              <a:solidFill>
                <a:srgbClr val="222222"/>
              </a:solidFill>
              <a:highlight>
                <a:srgbClr val="FFFFFF"/>
              </a:highlight>
            </a:endParaRPr>
          </a:p>
          <a:p>
            <a:pPr lvl="0">
              <a:spcBef>
                <a:spcPts val="0"/>
              </a:spcBef>
              <a:buClr>
                <a:srgbClr val="000000"/>
              </a:buClr>
              <a:buSzPct val="110000"/>
              <a:buFont typeface="Arial"/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Sønderby, Søren Kaae, and Ole Winther. "Protein secondary structure prediction with long short term memory networks."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arXiv preprint arXiv:1412.7828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(2014).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Related</a:t>
            </a:r>
            <a:r>
              <a:rPr lang="en"/>
              <a:t> work</a:t>
            </a:r>
          </a:p>
        </p:txBody>
      </p:sp>
      <p:pic>
        <p:nvPicPr>
          <p:cNvPr descr="屏幕快照 2017-05-09 1.49.02 AM.png" id="136" name="Shape 1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0197" y="1727100"/>
            <a:ext cx="6322576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7" name="Shape 137"/>
          <p:cNvSpPr txBox="1"/>
          <p:nvPr/>
        </p:nvSpPr>
        <p:spPr>
          <a:xfrm>
            <a:off x="2996350" y="590700"/>
            <a:ext cx="5372700" cy="113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Busia, Akosua, Jasmine Collins, and Navdeep Jaitly. "Protein Secondary Structure Prediction Using Deep Multi-scale Convolutional Neural Networks and Next-Step Conditioning." </a:t>
            </a:r>
            <a:r>
              <a:rPr i="1" lang="en" sz="1000">
                <a:solidFill>
                  <a:srgbClr val="222222"/>
                </a:solidFill>
                <a:highlight>
                  <a:srgbClr val="FFFFFF"/>
                </a:highlight>
              </a:rPr>
              <a:t>arXiv preprint arXiv:1611.01503</a:t>
            </a:r>
            <a:r>
              <a:rPr lang="en" sz="1000">
                <a:solidFill>
                  <a:srgbClr val="222222"/>
                </a:solidFill>
                <a:highlight>
                  <a:srgbClr val="FFFFFF"/>
                </a:highlight>
              </a:rPr>
              <a:t> (2016).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Contents</a:t>
            </a: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Introduction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Related Work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2800">
                <a:solidFill>
                  <a:schemeClr val="dk1"/>
                </a:solidFill>
              </a:rPr>
              <a:t>Network Architecture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System </a:t>
            </a:r>
            <a:r>
              <a:rPr lang="en" sz="2800">
                <a:solidFill>
                  <a:schemeClr val="dk1"/>
                </a:solidFill>
              </a:rPr>
              <a:t>Implementation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Experiment Results</a:t>
            </a:r>
            <a:br>
              <a:rPr lang="en" sz="2800">
                <a:solidFill>
                  <a:schemeClr val="dk1"/>
                </a:solidFill>
              </a:rPr>
            </a:br>
            <a:br>
              <a:rPr lang="en" sz="2800">
                <a:solidFill>
                  <a:schemeClr val="dk1"/>
                </a:solidFill>
              </a:rPr>
            </a:b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verall_architecture.png" id="148" name="Shape 1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52400" y="196312"/>
            <a:ext cx="3708849" cy="475087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Shape 149"/>
          <p:cNvSpPr txBox="1"/>
          <p:nvPr/>
        </p:nvSpPr>
        <p:spPr>
          <a:xfrm>
            <a:off x="51675" y="257400"/>
            <a:ext cx="3657600" cy="46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1800"/>
              <a:t>Overall architecture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 sz="1800"/>
          </a:p>
          <a:p>
            <a:pPr lvl="0">
              <a:spcBef>
                <a:spcPts val="0"/>
              </a:spcBef>
              <a:buNone/>
            </a:pPr>
            <a:r>
              <a:rPr lang="en" sz="1800"/>
              <a:t>Basic idea: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Use convolutional layers to extract local dependencies in a fixed range.</a:t>
            </a:r>
          </a:p>
          <a:p>
            <a:pPr indent="-342900" lvl="0" marL="457200" rtl="0">
              <a:spcBef>
                <a:spcPts val="0"/>
              </a:spcBef>
              <a:buSzPct val="100000"/>
              <a:buChar char="●"/>
            </a:pPr>
            <a:r>
              <a:rPr lang="en" sz="1800"/>
              <a:t>Use Recurrent layers to extract long term dependencies.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Shape 1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Preprocess layer</a:t>
            </a:r>
          </a:p>
        </p:txBody>
      </p:sp>
      <p:sp>
        <p:nvSpPr>
          <p:cNvPr id="155" name="Shape 155"/>
          <p:cNvSpPr txBox="1"/>
          <p:nvPr>
            <p:ph idx="1" type="body"/>
          </p:nvPr>
        </p:nvSpPr>
        <p:spPr>
          <a:xfrm>
            <a:off x="311700" y="1152475"/>
            <a:ext cx="40587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To avoid </a:t>
            </a:r>
            <a:r>
              <a:rPr lang="en"/>
              <a:t>inconsistent input feature.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Embed the one hot encoding to dense encoding.</a:t>
            </a:r>
            <a:r>
              <a:rPr lang="en"/>
              <a:t> </a:t>
            </a:r>
          </a:p>
        </p:txBody>
      </p:sp>
      <p:pic>
        <p:nvPicPr>
          <p:cNvPr descr="preprocessing.png" id="156" name="Shape 1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84274" y="1097337"/>
            <a:ext cx="3748024" cy="3650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Multi-scale convolutional block</a:t>
            </a:r>
          </a:p>
        </p:txBody>
      </p:sp>
      <p:sp>
        <p:nvSpPr>
          <p:cNvPr id="162" name="Shape 162"/>
          <p:cNvSpPr txBox="1"/>
          <p:nvPr>
            <p:ph idx="1" type="body"/>
          </p:nvPr>
        </p:nvSpPr>
        <p:spPr>
          <a:xfrm>
            <a:off x="311700" y="1152475"/>
            <a:ext cx="4007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Use 3 different kernels to extract local dependencies information.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Add batch normalization to control the variance shifting during the training.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Add dropout to prevent overfitting.</a:t>
            </a:r>
          </a:p>
        </p:txBody>
      </p:sp>
      <p:pic>
        <p:nvPicPr>
          <p:cNvPr descr="multiscale_conv.png" id="163" name="Shape 1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7196" y="1038024"/>
            <a:ext cx="3625100" cy="364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Recurrent layer</a:t>
            </a:r>
          </a:p>
        </p:txBody>
      </p:sp>
      <p:sp>
        <p:nvSpPr>
          <p:cNvPr id="169" name="Shape 169"/>
          <p:cNvSpPr txBox="1"/>
          <p:nvPr>
            <p:ph idx="1" type="body"/>
          </p:nvPr>
        </p:nvSpPr>
        <p:spPr>
          <a:xfrm>
            <a:off x="311700" y="1152475"/>
            <a:ext cx="4461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 single Bidirectional RNN layer.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Use Gated Recurrent Unit as “cell”.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Have a forward layer and a backward layer.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The output is the </a:t>
            </a:r>
            <a:r>
              <a:rPr lang="en"/>
              <a:t>concatenation</a:t>
            </a:r>
            <a:r>
              <a:rPr lang="en"/>
              <a:t> of the output of forward layer and backward layer.</a:t>
            </a:r>
          </a:p>
        </p:txBody>
      </p:sp>
      <p:pic>
        <p:nvPicPr>
          <p:cNvPr descr="rnn_layer.png" id="170" name="Shape 1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6947" y="0"/>
            <a:ext cx="4147054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E9E9E"/>
        </a:solid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How does GRU/LSTM recurrent network work</a:t>
            </a:r>
          </a:p>
        </p:txBody>
      </p:sp>
      <p:pic>
        <p:nvPicPr>
          <p:cNvPr descr="recurrent1.png" id="176" name="Shape 1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6050" y="1170124"/>
            <a:ext cx="2513325" cy="350482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recurrent2.png" id="177" name="Shape 17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951840" y="1170125"/>
            <a:ext cx="6039759" cy="212346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E9E9E"/>
        </a:solidFill>
      </p:bgPr>
    </p:bg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/>
              <a:t>Conventional RNN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ecurrent3.png" id="183" name="Shape 18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31049" y="918549"/>
            <a:ext cx="6219975" cy="28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Shape 184"/>
          <p:cNvSpPr txBox="1"/>
          <p:nvPr/>
        </p:nvSpPr>
        <p:spPr>
          <a:xfrm>
            <a:off x="82650" y="1260525"/>
            <a:ext cx="2562300" cy="258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Problems: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Difficult to train</a:t>
            </a:r>
          </a:p>
          <a:p>
            <a:pPr indent="-228600" lvl="0" marL="457200">
              <a:spcBef>
                <a:spcPts val="0"/>
              </a:spcBef>
              <a:buChar char="●"/>
            </a:pPr>
            <a:r>
              <a:rPr lang="en"/>
              <a:t>Can’t remember long term dependency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Contents</a:t>
            </a:r>
          </a:p>
        </p:txBody>
      </p:sp>
      <p:sp>
        <p:nvSpPr>
          <p:cNvPr id="61" name="Shape 6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2800">
                <a:solidFill>
                  <a:schemeClr val="dk1"/>
                </a:solidFill>
              </a:rPr>
              <a:t>Introduction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Related Work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Network Architecture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System Implementation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Experiment Results</a:t>
            </a:r>
            <a:br>
              <a:rPr lang="en" sz="2800">
                <a:solidFill>
                  <a:schemeClr val="dk1"/>
                </a:solidFill>
              </a:rPr>
            </a:br>
            <a:br>
              <a:rPr lang="en" sz="2800">
                <a:solidFill>
                  <a:schemeClr val="dk1"/>
                </a:solidFill>
              </a:rPr>
            </a:b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E9E9E"/>
        </a:solidFill>
      </p:bgPr>
    </p:bg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Long Short Term Memory(LSTM)</a:t>
            </a:r>
          </a:p>
        </p:txBody>
      </p:sp>
      <p:sp>
        <p:nvSpPr>
          <p:cNvPr id="190" name="Shape 19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ecurrent4.png" id="191" name="Shape 1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152474"/>
            <a:ext cx="8338101" cy="3249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9E9E9E"/>
        </a:solid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Gated Recurrent Unit(GRU)</a:t>
            </a:r>
          </a:p>
        </p:txBody>
      </p:sp>
      <p:sp>
        <p:nvSpPr>
          <p:cNvPr id="197" name="Shape 197"/>
          <p:cNvSpPr txBox="1"/>
          <p:nvPr>
            <p:ph idx="1" type="body"/>
          </p:nvPr>
        </p:nvSpPr>
        <p:spPr>
          <a:xfrm>
            <a:off x="311700" y="1152475"/>
            <a:ext cx="33150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Less parameters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Comparable performance</a:t>
            </a:r>
          </a:p>
        </p:txBody>
      </p:sp>
      <p:pic>
        <p:nvPicPr>
          <p:cNvPr descr="recurrent5.png" id="198" name="Shape 19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94950" y="1152475"/>
            <a:ext cx="5032076" cy="378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Output layer</a:t>
            </a:r>
          </a:p>
        </p:txBody>
      </p:sp>
      <p:sp>
        <p:nvSpPr>
          <p:cNvPr id="204" name="Shape 204"/>
          <p:cNvSpPr txBox="1"/>
          <p:nvPr>
            <p:ph idx="1" type="body"/>
          </p:nvPr>
        </p:nvSpPr>
        <p:spPr>
          <a:xfrm>
            <a:off x="311700" y="1152475"/>
            <a:ext cx="4668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Use two convolutional layers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Convert the dimension of the output of recurrent layers to 8.</a:t>
            </a:r>
          </a:p>
        </p:txBody>
      </p:sp>
      <p:pic>
        <p:nvPicPr>
          <p:cNvPr descr="overall_architecture.png" id="205" name="Shape 20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1550" y="134312"/>
            <a:ext cx="3708849" cy="4750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Loss and optimization</a:t>
            </a:r>
          </a:p>
        </p:txBody>
      </p:sp>
      <p:pic>
        <p:nvPicPr>
          <p:cNvPr descr="屏幕快照 2017-05-09 10.22.27 PM.png" id="211" name="Shape 2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625" y="1698338"/>
            <a:ext cx="7914476" cy="17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2" name="Shape 212"/>
          <p:cNvSpPr txBox="1"/>
          <p:nvPr/>
        </p:nvSpPr>
        <p:spPr>
          <a:xfrm>
            <a:off x="2035450" y="1159737"/>
            <a:ext cx="16530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Secondary structure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3771250" y="1159725"/>
            <a:ext cx="1446600" cy="396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Solvent </a:t>
            </a:r>
            <a:r>
              <a:rPr lang="en"/>
              <a:t>accessibility</a:t>
            </a:r>
          </a:p>
        </p:txBody>
      </p:sp>
      <p:sp>
        <p:nvSpPr>
          <p:cNvPr id="214" name="Shape 214"/>
          <p:cNvSpPr txBox="1"/>
          <p:nvPr/>
        </p:nvSpPr>
        <p:spPr>
          <a:xfrm>
            <a:off x="5775700" y="1159712"/>
            <a:ext cx="1374300" cy="35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L2 norm regularization</a:t>
            </a:r>
          </a:p>
        </p:txBody>
      </p:sp>
      <p:sp>
        <p:nvSpPr>
          <p:cNvPr id="215" name="Shape 215"/>
          <p:cNvSpPr txBox="1"/>
          <p:nvPr/>
        </p:nvSpPr>
        <p:spPr>
          <a:xfrm>
            <a:off x="506275" y="3926225"/>
            <a:ext cx="63543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Choose Adam optimizer to update the parameters.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Contents</a:t>
            </a:r>
          </a:p>
        </p:txBody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Introduction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Related Work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Network Architecture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2800">
                <a:solidFill>
                  <a:schemeClr val="dk1"/>
                </a:solidFill>
              </a:rPr>
              <a:t>System </a:t>
            </a:r>
            <a:r>
              <a:rPr b="1" lang="en" sz="2800">
                <a:solidFill>
                  <a:schemeClr val="dk1"/>
                </a:solidFill>
              </a:rPr>
              <a:t>Implementation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Experiment Results</a:t>
            </a:r>
            <a:br>
              <a:rPr lang="en" sz="2800">
                <a:solidFill>
                  <a:schemeClr val="dk1"/>
                </a:solidFill>
              </a:rPr>
            </a:br>
            <a:br>
              <a:rPr lang="en" sz="2800">
                <a:solidFill>
                  <a:schemeClr val="dk1"/>
                </a:solidFill>
              </a:rPr>
            </a:b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Requirement of the system</a:t>
            </a:r>
          </a:p>
        </p:txBody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311700" y="1152475"/>
            <a:ext cx="4017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Training with validation and early stopping.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Evaluation and Inference.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Save checkpoint file and restore from interruption.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Reusable for different networks.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Monitor the training process.</a:t>
            </a:r>
          </a:p>
          <a:p>
            <a:pPr indent="-228600" lvl="0" marL="457200" rtl="0">
              <a:spcBef>
                <a:spcPts val="0"/>
              </a:spcBef>
              <a:buClr>
                <a:srgbClr val="B7B7B7"/>
              </a:buClr>
            </a:pPr>
            <a:r>
              <a:rPr lang="en">
                <a:solidFill>
                  <a:srgbClr val="B7B7B7"/>
                </a:solidFill>
              </a:rPr>
              <a:t>Training on multi-GPUs or clusters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屏幕快照 2017-05-10 12.05.41 AM.png" id="228" name="Shape 2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1150" y="950187"/>
            <a:ext cx="3881148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TensorFlow</a:t>
            </a:r>
          </a:p>
        </p:txBody>
      </p:sp>
      <p:sp>
        <p:nvSpPr>
          <p:cNvPr id="234" name="Shape 234"/>
          <p:cNvSpPr txBox="1"/>
          <p:nvPr>
            <p:ph idx="1" type="body"/>
          </p:nvPr>
        </p:nvSpPr>
        <p:spPr>
          <a:xfrm>
            <a:off x="4318000" y="1152475"/>
            <a:ext cx="48261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 </a:t>
            </a:r>
            <a:r>
              <a:rPr b="1" lang="en"/>
              <a:t>Graph</a:t>
            </a:r>
            <a:r>
              <a:rPr lang="en"/>
              <a:t>: a computational model contains all the operation you want to perform</a:t>
            </a:r>
            <a:br>
              <a:rPr lang="en"/>
            </a:br>
            <a:r>
              <a:rPr lang="en"/>
              <a:t>on the dataset.</a:t>
            </a: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 </a:t>
            </a:r>
            <a:r>
              <a:rPr b="1" lang="en"/>
              <a:t>Session</a:t>
            </a:r>
            <a:r>
              <a:rPr lang="en"/>
              <a:t>: encapsulates the environment for a graph to be executed.</a:t>
            </a:r>
            <a:br>
              <a:rPr lang="en"/>
            </a:br>
            <a:r>
              <a:rPr lang="en"/>
              <a:t> </a:t>
            </a:r>
          </a:p>
        </p:txBody>
      </p:sp>
      <p:pic>
        <p:nvPicPr>
          <p:cNvPr descr="屏幕快照 2017-05-10 2.50.30 PM.png" id="235" name="Shape 2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050" y="1211999"/>
            <a:ext cx="3847450" cy="165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>
            <p:ph type="title"/>
          </p:nvPr>
        </p:nvSpPr>
        <p:spPr>
          <a:xfrm>
            <a:off x="311700" y="445025"/>
            <a:ext cx="43377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Overall system design</a:t>
            </a:r>
          </a:p>
        </p:txBody>
      </p:sp>
      <p:sp>
        <p:nvSpPr>
          <p:cNvPr id="241" name="Shape 241"/>
          <p:cNvSpPr txBox="1"/>
          <p:nvPr>
            <p:ph idx="1" type="body"/>
          </p:nvPr>
        </p:nvSpPr>
        <p:spPr>
          <a:xfrm>
            <a:off x="156700" y="1215925"/>
            <a:ext cx="4245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Separate the “network model” from input, monitor and Save/Restore modules.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Use different “network models” for training, evaluation and inference.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ystem1.png" id="242" name="Shape 2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6899" y="893724"/>
            <a:ext cx="4409725" cy="4060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Training, Evaluation and inference modules</a:t>
            </a:r>
          </a:p>
        </p:txBody>
      </p:sp>
      <p:sp>
        <p:nvSpPr>
          <p:cNvPr id="248" name="Shape 248"/>
          <p:cNvSpPr txBox="1"/>
          <p:nvPr>
            <p:ph idx="1" type="body"/>
          </p:nvPr>
        </p:nvSpPr>
        <p:spPr>
          <a:xfrm>
            <a:off x="227300" y="1214475"/>
            <a:ext cx="2190300" cy="3439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system_detail.png" id="249" name="Shape 2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44500" y="1202687"/>
            <a:ext cx="6375375" cy="3463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Input module</a:t>
            </a:r>
          </a:p>
        </p:txBody>
      </p:sp>
      <p:sp>
        <p:nvSpPr>
          <p:cNvPr id="255" name="Shape 255"/>
          <p:cNvSpPr txBox="1"/>
          <p:nvPr>
            <p:ph idx="1" type="body"/>
          </p:nvPr>
        </p:nvSpPr>
        <p:spPr>
          <a:xfrm>
            <a:off x="82650" y="1152475"/>
            <a:ext cx="2316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2 input modes: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From file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From memory</a:t>
            </a:r>
          </a:p>
        </p:txBody>
      </p:sp>
      <p:pic>
        <p:nvPicPr>
          <p:cNvPr descr="input.png" id="256" name="Shape 2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99525" y="1260525"/>
            <a:ext cx="6744474" cy="2778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 definition</a:t>
            </a:r>
          </a:p>
        </p:txBody>
      </p:sp>
      <p:pic>
        <p:nvPicPr>
          <p:cNvPr id="67" name="Shape 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58825" y="1607075"/>
            <a:ext cx="5219700" cy="217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Recurrent layer implementation</a:t>
            </a:r>
          </a:p>
        </p:txBody>
      </p:sp>
      <p:sp>
        <p:nvSpPr>
          <p:cNvPr id="262" name="Shape 262"/>
          <p:cNvSpPr txBox="1"/>
          <p:nvPr>
            <p:ph idx="1" type="body"/>
          </p:nvPr>
        </p:nvSpPr>
        <p:spPr>
          <a:xfrm>
            <a:off x="176512" y="2168750"/>
            <a:ext cx="8408700" cy="93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Static RNN: unrolls the loop and have a fixed number of computational nodes to</a:t>
            </a:r>
            <a:br>
              <a:rPr lang="en"/>
            </a:br>
            <a:r>
              <a:rPr lang="en"/>
              <a:t>process fi</a:t>
            </a:r>
            <a:r>
              <a:rPr lang="en"/>
              <a:t>x</a:t>
            </a:r>
            <a:r>
              <a:rPr lang="en"/>
              <a:t>ed length sequences</a:t>
            </a:r>
          </a:p>
        </p:txBody>
      </p:sp>
      <p:pic>
        <p:nvPicPr>
          <p:cNvPr descr="recurrent1.png" id="263" name="Shape 2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6887" y="3160199"/>
            <a:ext cx="867925" cy="1210325"/>
          </a:xfrm>
          <a:prstGeom prst="rect">
            <a:avLst/>
          </a:prstGeom>
          <a:noFill/>
          <a:ln>
            <a:noFill/>
          </a:ln>
        </p:spPr>
      </p:pic>
      <p:sp>
        <p:nvSpPr>
          <p:cNvPr id="264" name="Shape 264"/>
          <p:cNvSpPr txBox="1"/>
          <p:nvPr/>
        </p:nvSpPr>
        <p:spPr>
          <a:xfrm>
            <a:off x="284100" y="4370525"/>
            <a:ext cx="8575800" cy="71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2"/>
                </a:solidFill>
              </a:rPr>
              <a:t>Dynamic RNN: use a loop structure to process variable length of sequences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recurrent2.png" id="265" name="Shape 26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710605" y="1064225"/>
            <a:ext cx="3284642" cy="1154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屏幕快照 2017-05-10 1.09.08 AM.png" id="270" name="Shape 2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62826" y="1033624"/>
            <a:ext cx="6581174" cy="347225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178525" y="920700"/>
            <a:ext cx="2219100" cy="3698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2" name="Shape 272"/>
          <p:cNvSpPr txBox="1"/>
          <p:nvPr/>
        </p:nvSpPr>
        <p:spPr>
          <a:xfrm>
            <a:off x="76500" y="102025"/>
            <a:ext cx="5653500" cy="765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800">
                <a:solidFill>
                  <a:schemeClr val="dk1"/>
                </a:solidFill>
              </a:rPr>
              <a:t>Recurrent layer implementation</a:t>
            </a:r>
          </a:p>
        </p:txBody>
      </p:sp>
      <p:sp>
        <p:nvSpPr>
          <p:cNvPr id="273" name="Shape 273"/>
          <p:cNvSpPr txBox="1"/>
          <p:nvPr/>
        </p:nvSpPr>
        <p:spPr>
          <a:xfrm>
            <a:off x="-59500" y="1402775"/>
            <a:ext cx="2622300" cy="304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RNN is slower than CNN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Dynamic RNN 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Low Build time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Slower speed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Small model</a:t>
            </a:r>
          </a:p>
          <a:p>
            <a:pPr indent="-228600" lvl="0" marL="457200" rtl="0">
              <a:spcBef>
                <a:spcPts val="0"/>
              </a:spcBef>
              <a:buChar char="●"/>
            </a:pPr>
            <a:r>
              <a:rPr lang="en"/>
              <a:t>Static RNN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High Build time</a:t>
            </a:r>
          </a:p>
          <a:p>
            <a:pPr indent="-228600" lvl="1" marL="914400" rtl="0">
              <a:spcBef>
                <a:spcPts val="0"/>
              </a:spcBef>
              <a:buChar char="○"/>
            </a:pPr>
            <a:r>
              <a:rPr lang="en"/>
              <a:t>Faster speed</a:t>
            </a:r>
          </a:p>
          <a:p>
            <a:pPr indent="-228600" lvl="1" marL="914400">
              <a:spcBef>
                <a:spcPts val="0"/>
              </a:spcBef>
              <a:buChar char="○"/>
            </a:pPr>
            <a:r>
              <a:rPr lang="en"/>
              <a:t>Huge model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Loss function implementation</a:t>
            </a:r>
          </a:p>
        </p:txBody>
      </p:sp>
      <p:sp>
        <p:nvSpPr>
          <p:cNvPr id="279" name="Shape 279"/>
          <p:cNvSpPr txBox="1"/>
          <p:nvPr/>
        </p:nvSpPr>
        <p:spPr>
          <a:xfrm>
            <a:off x="371950" y="1270850"/>
            <a:ext cx="3296100" cy="85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Problem: Variable length input in a single batch.</a:t>
            </a:r>
          </a:p>
        </p:txBody>
      </p:sp>
      <p:pic>
        <p:nvPicPr>
          <p:cNvPr descr="屏幕快照 2017-05-10 1.13.19 AM.png" id="280" name="Shape 28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49150" y="2014874"/>
            <a:ext cx="4091548" cy="294205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length_distribution.png" id="281" name="Shape 28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5025" y="2130825"/>
            <a:ext cx="3613532" cy="2710149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Shape 282"/>
          <p:cNvSpPr txBox="1"/>
          <p:nvPr/>
        </p:nvSpPr>
        <p:spPr>
          <a:xfrm>
            <a:off x="4344575" y="1146875"/>
            <a:ext cx="5300700" cy="50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sum(LOSS_ARRAY )=sum(length_vector).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39285"/>
              <a:buFont typeface="Arial"/>
              <a:buNone/>
            </a:pPr>
            <a:r>
              <a:rPr lang="en"/>
              <a:t>Monitor Implementation using TensorBoard</a:t>
            </a:r>
          </a:p>
        </p:txBody>
      </p:sp>
      <p:pic>
        <p:nvPicPr>
          <p:cNvPr descr="屏幕快照 2017-05-10 1.30.31 AM.png" id="288" name="Shape 28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2338" y="1017724"/>
            <a:ext cx="7159311" cy="4053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Accuracy operator </a:t>
            </a:r>
          </a:p>
        </p:txBody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311700" y="1152475"/>
            <a:ext cx="32322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In order to monitor the accuracy during training.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Create a Tensorflow operator to calculate the accuracy.</a:t>
            </a:r>
          </a:p>
        </p:txBody>
      </p:sp>
      <p:pic>
        <p:nvPicPr>
          <p:cNvPr descr="屏幕快照 2017-05-10 1.23.50 AM.png" id="295" name="Shape 2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2372" y="1316975"/>
            <a:ext cx="4693799" cy="30873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9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Shape 30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Save/Restore</a:t>
            </a:r>
          </a:p>
        </p:txBody>
      </p:sp>
      <p:sp>
        <p:nvSpPr>
          <p:cNvPr id="301" name="Shape 30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Save checkpoint file every 5 minutes.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Only keeps the N most recent checkpoints to save disk space.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When find new best model, save the model file.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05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Shape 30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Contents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Introduction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Related Work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Network Architecture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System Implementation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2800">
                <a:solidFill>
                  <a:schemeClr val="dk1"/>
                </a:solidFill>
              </a:rPr>
              <a:t>Experiment Results</a:t>
            </a:r>
            <a:br>
              <a:rPr b="1" lang="en" sz="2800">
                <a:solidFill>
                  <a:schemeClr val="dk1"/>
                </a:solidFill>
              </a:rPr>
            </a:br>
            <a:br>
              <a:rPr b="1" lang="en" sz="2800">
                <a:solidFill>
                  <a:schemeClr val="dk1"/>
                </a:solidFill>
              </a:rPr>
            </a:b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Shape 3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 setup</a:t>
            </a:r>
          </a:p>
        </p:txBody>
      </p:sp>
      <p:sp>
        <p:nvSpPr>
          <p:cNvPr id="313" name="Shape 31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Dataset: CB513, filtered CB6133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Training data: 80% of filtered CB6133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Validation data: 20% of filtered CB6133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Test data: </a:t>
            </a:r>
            <a:r>
              <a:rPr lang="en"/>
              <a:t>CB513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Evaluation: Q8 accuracy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Shape 3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Experiment: Loss function</a:t>
            </a:r>
          </a:p>
        </p:txBody>
      </p:sp>
      <p:pic>
        <p:nvPicPr>
          <p:cNvPr descr="屏幕快照 2017-05-10 1.59.33 AM.png" id="319" name="Shape 3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02749" y="1187774"/>
            <a:ext cx="5510968" cy="3500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Shape 3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Experiment: Loss function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屏幕快照 2017-05-10 2.03.21 AM.png" id="325" name="Shape 3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43674" y="1152474"/>
            <a:ext cx="6704249" cy="3931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Problem definition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73" name="Shape 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57656" y="0"/>
            <a:ext cx="3214689" cy="51435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4" name="Shape 74"/>
          <p:cNvGraphicFramePr/>
          <p:nvPr/>
        </p:nvGraphicFramePr>
        <p:xfrm>
          <a:off x="311700" y="10177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{6DC35FBE-42F4-4A18-BE26-5B467A93F356}</a:tableStyleId>
              </a:tblPr>
              <a:tblGrid>
                <a:gridCol w="1263425"/>
                <a:gridCol w="1377050"/>
                <a:gridCol w="2513600"/>
              </a:tblGrid>
              <a:tr h="48665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3-class name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8-class symbol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8-class name</a:t>
                      </a:r>
                    </a:p>
                  </a:txBody>
                  <a:tcPr marT="91425" marB="91425" marR="91425" marL="91425"/>
                </a:tc>
              </a:tr>
              <a:tr h="442975">
                <a:tc rowSpan="3"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Helix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G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3</a:t>
                      </a:r>
                      <a:r>
                        <a:rPr baseline="-25000"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10</a:t>
                      </a:r>
                      <a:r>
                        <a:rPr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helix</a:t>
                      </a:r>
                    </a:p>
                  </a:txBody>
                  <a:tcPr marT="91425" marB="91425" marR="91425" marL="91425"/>
                </a:tc>
              </a:tr>
              <a:tr h="4429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45720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H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highlight>
                            <a:srgbClr val="FFFFFF"/>
                          </a:highlight>
                        </a:rPr>
                        <a:t>α helix</a:t>
                      </a:r>
                      <a:r>
                        <a:rPr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</a:t>
                      </a:r>
                    </a:p>
                  </a:txBody>
                  <a:tcPr marT="91425" marB="91425" marR="91425" marL="91425"/>
                </a:tc>
              </a:tr>
              <a:tr h="4429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45720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I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π helix</a:t>
                      </a:r>
                    </a:p>
                  </a:txBody>
                  <a:tcPr marT="91425" marB="91425" marR="91425" marL="91425"/>
                </a:tc>
              </a:tr>
              <a:tr h="442975">
                <a:tc rowSpan="2"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  <a:r>
                        <a:rPr lang="en"/>
                        <a:t>trand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beta bridge </a:t>
                      </a:r>
                    </a:p>
                  </a:txBody>
                  <a:tcPr marT="91425" marB="91425" marR="91425" marL="91425"/>
                </a:tc>
              </a:tr>
              <a:tr h="4429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45720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 beta bulges( beta sheet )</a:t>
                      </a:r>
                    </a:p>
                  </a:txBody>
                  <a:tcPr marT="91425" marB="91425" marR="91425" marL="91425"/>
                </a:tc>
              </a:tr>
              <a:tr h="442975">
                <a:tc rowSpan="3"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Loop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45720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bend</a:t>
                      </a:r>
                    </a:p>
                  </a:txBody>
                  <a:tcPr marT="91425" marB="91425" marR="91425" marL="91425"/>
                </a:tc>
              </a:tr>
              <a:tr h="4429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45720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turns</a:t>
                      </a:r>
                    </a:p>
                  </a:txBody>
                  <a:tcPr marT="91425" marB="91425" marR="91425" marL="91425"/>
                </a:tc>
              </a:tr>
              <a:tr h="442975">
                <a:tc vMerge="1"/>
                <a:tc>
                  <a:txBody>
                    <a:bodyPr>
                      <a:noAutofit/>
                    </a:bodyPr>
                    <a:lstStyle/>
                    <a:p>
                      <a:pPr indent="0" lvl="0" marL="45720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coil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Shape 3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Experiment: different output layers</a:t>
            </a:r>
          </a:p>
        </p:txBody>
      </p:sp>
      <p:sp>
        <p:nvSpPr>
          <p:cNvPr id="331" name="Shape 3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屏幕快照 2017-05-10 2.06.36 AM.png" id="332" name="Shape 3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69362" y="1118100"/>
            <a:ext cx="6205275" cy="375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Experiment: different output layers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8" name="Shape 33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屏幕快照 2017-05-10 2.07.36 AM.png" id="339" name="Shape 3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437" y="1206974"/>
            <a:ext cx="6787124" cy="3936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Experiment: different hidden unit in RNN layer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descr="屏幕快照 2017-05-10 2.21.29 AM.png" id="345" name="Shape 3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7713" y="1152474"/>
            <a:ext cx="6268576" cy="3621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Experiment: different hidden unit in RNN layer</a:t>
            </a:r>
          </a:p>
        </p:txBody>
      </p:sp>
      <p:sp>
        <p:nvSpPr>
          <p:cNvPr id="351" name="Shape 35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2" name="Shape 3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91237" y="1152473"/>
            <a:ext cx="6161537" cy="3767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56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Shape 35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Experiment: different hidden unit in RNN layer</a:t>
            </a:r>
          </a:p>
        </p:txBody>
      </p:sp>
      <p:sp>
        <p:nvSpPr>
          <p:cNvPr id="358" name="Shape 35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pic>
        <p:nvPicPr>
          <p:cNvPr id="359" name="Shape 3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699" y="1109975"/>
            <a:ext cx="6429775" cy="39415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3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Shape 36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Final result</a:t>
            </a:r>
          </a:p>
        </p:txBody>
      </p:sp>
      <p:sp>
        <p:nvSpPr>
          <p:cNvPr id="365" name="Shape 36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best model: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2 layers of 128 hidden units bidirectional RNN </a:t>
            </a:r>
          </a:p>
          <a:p>
            <a:pPr lvl="0">
              <a:spcBef>
                <a:spcPts val="0"/>
              </a:spcBef>
              <a:buNone/>
            </a:pPr>
            <a:r>
              <a:rPr lang="en"/>
              <a:t> with convolutional output layer. 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SzPct val="61111"/>
              <a:buFont typeface="Arial"/>
              <a:buNone/>
            </a:pPr>
            <a:r>
              <a:rPr lang="en"/>
              <a:t>The test accuracy on CB513 is 69.5%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69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Shape 37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Future works</a:t>
            </a:r>
          </a:p>
        </p:txBody>
      </p:sp>
      <p:sp>
        <p:nvSpPr>
          <p:cNvPr id="371" name="Shape 37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Apply Batch normalization between each timestep.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Using advanced RNN structure, RNN with attention mechanism.</a:t>
            </a:r>
          </a:p>
          <a:p>
            <a:pPr indent="-228600" lvl="0" marL="457200">
              <a:spcBef>
                <a:spcPts val="0"/>
              </a:spcBef>
            </a:pPr>
            <a:r>
              <a:rPr lang="en"/>
              <a:t>Make the system can be trained on multi-GPU and clusters. 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Shape 37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Thank you</a:t>
            </a:r>
          </a:p>
        </p:txBody>
      </p:sp>
      <p:sp>
        <p:nvSpPr>
          <p:cNvPr id="377" name="Shape 37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Problem definition</a:t>
            </a:r>
          </a:p>
        </p:txBody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aphicFrame>
        <p:nvGraphicFramePr>
          <p:cNvPr id="81" name="Shape 81"/>
          <p:cNvGraphicFramePr/>
          <p:nvPr/>
        </p:nvGraphicFramePr>
        <p:xfrm>
          <a:off x="817975" y="15708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{6DC35FBE-42F4-4A18-BE26-5B467A93F356}</a:tableStyleId>
              </a:tblPr>
              <a:tblGrid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...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a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</a:txBody>
                  <a:tcPr marT="91425" marB="91425" marR="91425" marL="91425"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...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p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82" name="Shape 82"/>
          <p:cNvGraphicFramePr/>
          <p:nvPr/>
        </p:nvGraphicFramePr>
        <p:xfrm>
          <a:off x="817975" y="4109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{6DC35FBE-42F4-4A18-BE26-5B467A93F356}</a:tableStyleId>
              </a:tblPr>
              <a:tblGrid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...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83" name="Shape 83"/>
          <p:cNvSpPr/>
          <p:nvPr/>
        </p:nvSpPr>
        <p:spPr>
          <a:xfrm rot="5400000">
            <a:off x="3543950" y="2592750"/>
            <a:ext cx="1198500" cy="1280100"/>
          </a:xfrm>
          <a:prstGeom prst="rightArrow">
            <a:avLst>
              <a:gd fmla="val 50000" name="adj1"/>
              <a:gd fmla="val 50000" name="adj2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Evaluation</a:t>
            </a:r>
          </a:p>
        </p:txBody>
      </p:sp>
      <p:sp>
        <p:nvSpPr>
          <p:cNvPr id="89" name="Shape 89"/>
          <p:cNvSpPr txBox="1"/>
          <p:nvPr>
            <p:ph idx="1" type="body"/>
          </p:nvPr>
        </p:nvSpPr>
        <p:spPr>
          <a:xfrm>
            <a:off x="311700" y="1017725"/>
            <a:ext cx="8520600" cy="4800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Q8 Accuracy:</a:t>
            </a:r>
          </a:p>
        </p:txBody>
      </p:sp>
      <p:graphicFrame>
        <p:nvGraphicFramePr>
          <p:cNvPr id="90" name="Shape 90"/>
          <p:cNvGraphicFramePr/>
          <p:nvPr/>
        </p:nvGraphicFramePr>
        <p:xfrm>
          <a:off x="1727225" y="15989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{6DC35FBE-42F4-4A18-BE26-5B467A93F356}</a:tableStyleId>
              </a:tblPr>
              <a:tblGrid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</a:tblGrid>
              <a:tr h="402725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...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91" name="Shape 91"/>
          <p:cNvGraphicFramePr/>
          <p:nvPr/>
        </p:nvGraphicFramePr>
        <p:xfrm>
          <a:off x="1727225" y="21029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{6DC35FBE-42F4-4A18-BE26-5B467A93F356}</a:tableStyleId>
              </a:tblPr>
              <a:tblGrid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  <a:gridCol w="556850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1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2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3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4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5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6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7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8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9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10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...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rPr lang="en">
                          <a:solidFill>
                            <a:schemeClr val="dk1"/>
                          </a:solidFill>
                        </a:rPr>
                        <a:t>s</a:t>
                      </a:r>
                      <a:r>
                        <a:rPr baseline="30000" lang="en">
                          <a:solidFill>
                            <a:schemeClr val="dk1"/>
                          </a:solidFill>
                        </a:rPr>
                        <a:t>*</a:t>
                      </a:r>
                      <a:r>
                        <a:rPr baseline="-25000" lang="en">
                          <a:solidFill>
                            <a:schemeClr val="dk1"/>
                          </a:solidFill>
                        </a:rPr>
                        <a:t>L</a:t>
                      </a:r>
                    </a:p>
                  </a:txBody>
                  <a:tcPr marT="91425" marB="91425" marR="91425" marL="91425">
                    <a:lnL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9525">
                      <a:solidFill>
                        <a:srgbClr val="9E9E9E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92" name="Shape 92"/>
          <p:cNvSpPr txBox="1"/>
          <p:nvPr/>
        </p:nvSpPr>
        <p:spPr>
          <a:xfrm>
            <a:off x="413300" y="1591150"/>
            <a:ext cx="1105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Predicted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413300" y="2001700"/>
            <a:ext cx="1105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True label</a:t>
            </a:r>
          </a:p>
        </p:txBody>
      </p:sp>
      <p:pic>
        <p:nvPicPr>
          <p:cNvPr id="94" name="Shape 9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8737" y="2932600"/>
            <a:ext cx="4124325" cy="1362075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413300" y="3497450"/>
            <a:ext cx="1105500" cy="3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Confusion 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Matrix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003000" y="3037675"/>
            <a:ext cx="3141000" cy="125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/>
              <a:t>true_positive = sum(diag(conf_mat))</a:t>
            </a:r>
          </a:p>
          <a:p>
            <a:pPr lv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en"/>
              <a:t>Q8 = true_positive / L</a:t>
            </a:r>
          </a:p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000"/>
              <a:t>Contribution and Achievements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516600" y="1126200"/>
            <a:ext cx="7935000" cy="3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Design and implement a DNN learning system using TensorFlow for PROTEIN</a:t>
            </a:r>
            <a:br>
              <a:rPr lang="en"/>
            </a:br>
            <a:r>
              <a:rPr lang="en"/>
              <a:t>SECONDARY STRUCTURE PREDICTION.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Provide detailed information of how to use RNN correctly.</a:t>
            </a:r>
            <a:br>
              <a:rPr lang="en"/>
            </a:br>
          </a:p>
          <a:p>
            <a:pPr indent="-228600" lvl="0" marL="457200" rtl="0">
              <a:spcBef>
                <a:spcPts val="0"/>
              </a:spcBef>
              <a:buAutoNum type="arabicPeriod"/>
            </a:pPr>
            <a:r>
              <a:rPr lang="en"/>
              <a:t>Test and explore the trade off between speed and accuracy of the RNN.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indent="-228600" lvl="0" marL="457200">
              <a:spcBef>
                <a:spcPts val="0"/>
              </a:spcBef>
              <a:buAutoNum type="arabicPeriod"/>
            </a:pPr>
            <a:r>
              <a:rPr lang="en"/>
              <a:t>Achieve 69.5% accuracy on CB513, which is comparable to current state-of-the-art.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Contents</a:t>
            </a:r>
          </a:p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Introduction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b="1" lang="en" sz="2800">
                <a:solidFill>
                  <a:schemeClr val="dk1"/>
                </a:solidFill>
              </a:rPr>
              <a:t>Related Work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Network Architecture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System Implementation</a:t>
            </a:r>
          </a:p>
          <a:p>
            <a:pPr indent="-406400" lvl="0" marL="457200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ct val="100000"/>
            </a:pPr>
            <a:r>
              <a:rPr lang="en" sz="2800">
                <a:solidFill>
                  <a:schemeClr val="dk1"/>
                </a:solidFill>
              </a:rPr>
              <a:t>Experiment Results</a:t>
            </a:r>
            <a:br>
              <a:rPr lang="en" sz="2800">
                <a:solidFill>
                  <a:schemeClr val="dk1"/>
                </a:solidFill>
              </a:rPr>
            </a:br>
            <a:br>
              <a:rPr lang="en" sz="2800">
                <a:solidFill>
                  <a:schemeClr val="dk1"/>
                </a:solidFill>
              </a:rPr>
            </a:b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Related works</a:t>
            </a:r>
          </a:p>
        </p:txBody>
      </p:sp>
      <p:graphicFrame>
        <p:nvGraphicFramePr>
          <p:cNvPr id="114" name="Shape 114"/>
          <p:cNvGraphicFramePr/>
          <p:nvPr/>
        </p:nvGraphicFramePr>
        <p:xfrm>
          <a:off x="756200" y="1421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{6DC35FBE-42F4-4A18-BE26-5B467A93F356}</a:tableStyleId>
              </a:tblPr>
              <a:tblGrid>
                <a:gridCol w="3609175"/>
                <a:gridCol w="3629825"/>
              </a:tblGrid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Architecture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Q8 Accuracy on CB513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 sz="18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Convolutional Generative Stochastic Network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66.4%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chemeClr val="dk1"/>
                          </a:solidFill>
                        </a:rPr>
                        <a:t>Convolutional recurrent network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69.7%</a:t>
                      </a:r>
                    </a:p>
                  </a:txBody>
                  <a:tcPr marT="91425" marB="91425" marR="91425" marL="91425"/>
                </a:tc>
              </a:tr>
              <a:tr h="381000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1111"/>
                        <a:buFont typeface="Arial"/>
                        <a:buNone/>
                      </a:pPr>
                      <a:r>
                        <a:rPr lang="en" sz="1800">
                          <a:solidFill>
                            <a:srgbClr val="222222"/>
                          </a:solidFill>
                          <a:highlight>
                            <a:srgbClr val="FFFFFF"/>
                          </a:highlight>
                        </a:rPr>
                        <a:t>Deep Multi-scale Convolutional Neural Networks 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rPr lang="en"/>
                        <a:t>70.6%</a:t>
                      </a: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