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3" r:id="rId1"/>
  </p:sldMasterIdLst>
  <p:notesMasterIdLst>
    <p:notesMasterId r:id="rId47"/>
  </p:notesMasterIdLst>
  <p:handoutMasterIdLst>
    <p:handoutMasterId r:id="rId48"/>
  </p:handoutMasterIdLst>
  <p:sldIdLst>
    <p:sldId id="256" r:id="rId2"/>
    <p:sldId id="321" r:id="rId3"/>
    <p:sldId id="257" r:id="rId4"/>
    <p:sldId id="299" r:id="rId5"/>
    <p:sldId id="322" r:id="rId6"/>
    <p:sldId id="318" r:id="rId7"/>
    <p:sldId id="315" r:id="rId8"/>
    <p:sldId id="316" r:id="rId9"/>
    <p:sldId id="317" r:id="rId10"/>
    <p:sldId id="324" r:id="rId11"/>
    <p:sldId id="259" r:id="rId12"/>
    <p:sldId id="320" r:id="rId13"/>
    <p:sldId id="266" r:id="rId14"/>
    <p:sldId id="261" r:id="rId15"/>
    <p:sldId id="300" r:id="rId16"/>
    <p:sldId id="263" r:id="rId17"/>
    <p:sldId id="264" r:id="rId18"/>
    <p:sldId id="325" r:id="rId19"/>
    <p:sldId id="282" r:id="rId20"/>
    <p:sldId id="294" r:id="rId21"/>
    <p:sldId id="319" r:id="rId22"/>
    <p:sldId id="295" r:id="rId23"/>
    <p:sldId id="296" r:id="rId24"/>
    <p:sldId id="312" r:id="rId25"/>
    <p:sldId id="326" r:id="rId26"/>
    <p:sldId id="302" r:id="rId27"/>
    <p:sldId id="329" r:id="rId28"/>
    <p:sldId id="303" r:id="rId29"/>
    <p:sldId id="327" r:id="rId30"/>
    <p:sldId id="304" r:id="rId31"/>
    <p:sldId id="328" r:id="rId32"/>
    <p:sldId id="330" r:id="rId33"/>
    <p:sldId id="309" r:id="rId34"/>
    <p:sldId id="331" r:id="rId35"/>
    <p:sldId id="332" r:id="rId36"/>
    <p:sldId id="333" r:id="rId37"/>
    <p:sldId id="334" r:id="rId38"/>
    <p:sldId id="336" r:id="rId39"/>
    <p:sldId id="335" r:id="rId40"/>
    <p:sldId id="337" r:id="rId41"/>
    <p:sldId id="339" r:id="rId42"/>
    <p:sldId id="310" r:id="rId43"/>
    <p:sldId id="338" r:id="rId44"/>
    <p:sldId id="281" r:id="rId45"/>
    <p:sldId id="280" r:id="rId46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392" autoAdjust="0"/>
  </p:normalViewPr>
  <p:slideViewPr>
    <p:cSldViewPr>
      <p:cViewPr>
        <p:scale>
          <a:sx n="116" d="100"/>
          <a:sy n="116" d="100"/>
        </p:scale>
        <p:origin x="-1432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esProps" Target="presProps.xml"/><Relationship Id="rId51" Type="http://schemas.openxmlformats.org/officeDocument/2006/relationships/viewProps" Target="viewProps.xml"/><Relationship Id="rId52" Type="http://schemas.openxmlformats.org/officeDocument/2006/relationships/theme" Target="theme/theme1.xml"/><Relationship Id="rId53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notesMaster" Target="notesMasters/notesMaster1.xml"/><Relationship Id="rId48" Type="http://schemas.openxmlformats.org/officeDocument/2006/relationships/handoutMaster" Target="handoutMasters/handoutMaster1.xml"/><Relationship Id="rId4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E59104-B108-A047-BF70-540CD5943A25}" type="datetimeFigureOut">
              <a:rPr lang="en-US" smtClean="0"/>
              <a:t>4/28/15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918AC5-A8C5-7045-9F0F-9F93E27D0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8489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6E34BD-11A4-4240-B3D4-F64CF3668CA1}" type="datetimeFigureOut">
              <a:rPr lang="en-US" smtClean="0"/>
              <a:pPr/>
              <a:t>4/28/15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6D5215-B387-4E68-83B2-65C93864B7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152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48EC9-4EBC-4924-A36B-76263D3F6B91}" type="datetime1">
              <a:rPr lang="en-US" smtClean="0"/>
              <a:pPr/>
              <a:t>4/28/15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3B2C7-5140-4B82-896C-602470297EF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56414-F581-4596-95EA-FB2ADA0D9E83}" type="datetime1">
              <a:rPr lang="en-US" smtClean="0"/>
              <a:pPr/>
              <a:t>4/28/15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3B2C7-5140-4B82-896C-602470297E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CD402-95E5-4369-9665-BF18C9C3A202}" type="datetime1">
              <a:rPr lang="en-US" smtClean="0"/>
              <a:pPr/>
              <a:t>4/28/15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3B2C7-5140-4B82-896C-602470297E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F5606-5004-41F0-A7B8-E744761506D8}" type="datetime1">
              <a:rPr lang="en-US" smtClean="0"/>
              <a:pPr/>
              <a:t>4/28/15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3B2C7-5140-4B82-896C-602470297E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5A867-D4B4-4CFC-B501-669D37BAF205}" type="datetime1">
              <a:rPr lang="en-US" smtClean="0"/>
              <a:pPr/>
              <a:t>4/28/15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3B2C7-5140-4B82-896C-602470297EF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E1BF8-D8FF-4E3B-B362-75432954E74C}" type="datetime1">
              <a:rPr lang="en-US" smtClean="0"/>
              <a:pPr/>
              <a:t>4/28/15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3B2C7-5140-4B82-896C-602470297E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CAC5F-5CF5-4E17-8907-DD46A2DD18C5}" type="datetime1">
              <a:rPr lang="en-US" smtClean="0"/>
              <a:pPr/>
              <a:t>4/28/15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3B2C7-5140-4B82-896C-602470297EF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CC562-275A-42B9-8CC0-F96C0685E8CB}" type="datetime1">
              <a:rPr lang="en-US" smtClean="0"/>
              <a:pPr/>
              <a:t>4/28/15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3B2C7-5140-4B82-896C-602470297E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91BDF-1B86-43CC-A090-5FEFC9E4C33A}" type="datetime1">
              <a:rPr lang="en-US" smtClean="0"/>
              <a:pPr/>
              <a:t>4/28/15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3B2C7-5140-4B82-896C-602470297E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EA71A-8844-46FD-B8D8-B60D1AE5AB55}" type="datetime1">
              <a:rPr lang="en-US" smtClean="0"/>
              <a:pPr/>
              <a:t>4/28/15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3B2C7-5140-4B82-896C-602470297EF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C9A64-C5E0-4E66-AC06-453F44C7A3A4}" type="datetime1">
              <a:rPr lang="en-US" smtClean="0"/>
              <a:pPr/>
              <a:t>4/28/15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3B2C7-5140-4B82-896C-602470297E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47745F68-E378-4BB8-B4C8-2D48723B1E6F}" type="datetime1">
              <a:rPr lang="en-US" smtClean="0"/>
              <a:pPr/>
              <a:t>4/28/15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C4A3B2C7-5140-4B82-896C-602470297EF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3.png"/><Relationship Id="rId6" Type="http://schemas.openxmlformats.org/officeDocument/2006/relationships/image" Target="../media/image25.png"/><Relationship Id="rId7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png"/><Relationship Id="rId3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3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6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1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3.png"/><Relationship Id="rId3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play.google.com/store/apps/details?id=la.droid.qr" TargetMode="External"/><Relationship Id="rId4" Type="http://schemas.openxmlformats.org/officeDocument/2006/relationships/hyperlink" Target="https://play.google.com/store/apps/details?id=com.google.zxing.client.android" TargetMode="External"/><Relationship Id="rId5" Type="http://schemas.openxmlformats.org/officeDocument/2006/relationships/hyperlink" Target="https://github.com/zxing/zxing" TargetMode="External"/><Relationship Id="rId6" Type="http://schemas.openxmlformats.org/officeDocument/2006/relationships/hyperlink" Target="http://developer.android.com/sdk/index.html" TargetMode="External"/><Relationship Id="rId7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play.google.com/store/apps/details?id=me.scan.android.client" TargetMode="Externa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3.png"/><Relationship Id="rId6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7772400" cy="1676401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Cambria" pitchFamily="18" charset="0"/>
              </a:rPr>
              <a:t>Enhanced Detection </a:t>
            </a:r>
            <a:r>
              <a:rPr lang="en-US" sz="3600" dirty="0" smtClean="0">
                <a:solidFill>
                  <a:schemeClr val="tx1"/>
                </a:solidFill>
                <a:latin typeface="Cambria" pitchFamily="18" charset="0"/>
              </a:rPr>
              <a:t>of </a:t>
            </a:r>
            <a:br>
              <a:rPr lang="en-US" sz="3600" dirty="0" smtClean="0">
                <a:solidFill>
                  <a:schemeClr val="tx1"/>
                </a:solidFill>
                <a:latin typeface="Cambria" pitchFamily="18" charset="0"/>
              </a:rPr>
            </a:br>
            <a:r>
              <a:rPr lang="en-US" sz="3600" dirty="0" smtClean="0">
                <a:solidFill>
                  <a:schemeClr val="tx1"/>
                </a:solidFill>
                <a:latin typeface="Cambria" pitchFamily="18" charset="0"/>
              </a:rPr>
              <a:t>Linearly Distorted </a:t>
            </a:r>
            <a:br>
              <a:rPr lang="en-US" sz="3600" dirty="0" smtClean="0">
                <a:solidFill>
                  <a:schemeClr val="tx1"/>
                </a:solidFill>
                <a:latin typeface="Cambria" pitchFamily="18" charset="0"/>
              </a:rPr>
            </a:br>
            <a:r>
              <a:rPr lang="en-US" sz="3600" dirty="0" smtClean="0">
                <a:solidFill>
                  <a:schemeClr val="tx1"/>
                </a:solidFill>
                <a:latin typeface="Cambria" pitchFamily="18" charset="0"/>
              </a:rPr>
              <a:t>Quick Response (QR) Codes </a:t>
            </a:r>
            <a:br>
              <a:rPr lang="en-US" sz="3600" dirty="0" smtClean="0">
                <a:solidFill>
                  <a:schemeClr val="tx1"/>
                </a:solidFill>
                <a:latin typeface="Cambria" pitchFamily="18" charset="0"/>
              </a:rPr>
            </a:br>
            <a:r>
              <a:rPr lang="en-US" sz="3600" dirty="0" smtClean="0">
                <a:solidFill>
                  <a:schemeClr val="tx1"/>
                </a:solidFill>
                <a:latin typeface="Cambria" pitchFamily="18" charset="0"/>
              </a:rPr>
              <a:t>in Smart Phones</a:t>
            </a:r>
            <a:endParaRPr lang="en-US" sz="3600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57600" y="5715000"/>
            <a:ext cx="228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Manav Singhal</a:t>
            </a:r>
          </a:p>
          <a:p>
            <a:pPr algn="ctr"/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Advisor -  Prof. Yi Shang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8" name="Picture 2" descr="http://travelagentsupport.com/wp-content/uploads/2014/05/qr_code_sacan-999px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3352800"/>
            <a:ext cx="1905000" cy="1905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276600" y="5257800"/>
            <a:ext cx="3051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Comic Sans MS" pitchFamily="66" charset="0"/>
              </a:rPr>
              <a:t>Master’s Project Defense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3300" y="457200"/>
            <a:ext cx="457200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>
                <a:latin typeface="Cambria"/>
                <a:cs typeface="Cambria"/>
              </a:rPr>
              <a:t>Overview</a:t>
            </a:r>
            <a:endParaRPr lang="en-US" sz="3600" dirty="0">
              <a:latin typeface="Cambria"/>
              <a:cs typeface="Cambr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Introduction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3366FF"/>
                </a:solidFill>
              </a:rPr>
              <a:t>Background and Related Work</a:t>
            </a:r>
          </a:p>
          <a:p>
            <a:endParaRPr lang="en-US" dirty="0" smtClean="0"/>
          </a:p>
          <a:p>
            <a:r>
              <a:rPr lang="en-US" dirty="0" smtClean="0"/>
              <a:t>Algorithm Design</a:t>
            </a:r>
          </a:p>
          <a:p>
            <a:endParaRPr lang="en-US" dirty="0" smtClean="0"/>
          </a:p>
          <a:p>
            <a:r>
              <a:rPr lang="en-US" dirty="0" smtClean="0"/>
              <a:t>Implementation and System Design</a:t>
            </a:r>
          </a:p>
          <a:p>
            <a:endParaRPr lang="en-US" dirty="0" smtClean="0"/>
          </a:p>
          <a:p>
            <a:r>
              <a:rPr lang="en-US" dirty="0" smtClean="0"/>
              <a:t>Experimental Results and Analysis</a:t>
            </a:r>
          </a:p>
          <a:p>
            <a:endParaRPr lang="en-US" dirty="0" smtClean="0"/>
          </a:p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7200" y="0"/>
            <a:ext cx="1066800" cy="329184"/>
          </a:xfrm>
        </p:spPr>
        <p:txBody>
          <a:bodyPr/>
          <a:lstStyle/>
          <a:p>
            <a:pPr algn="r"/>
            <a:fld id="{C4A3B2C7-5140-4B82-896C-602470297EFC}" type="slidenum">
              <a:rPr lang="en-US" smtClean="0"/>
              <a:pPr algn="r"/>
              <a:t>10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3300" y="457200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081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33400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effectLst/>
                <a:latin typeface="Cambria" pitchFamily="18" charset="0"/>
                <a:cs typeface="Calibri" pitchFamily="34" charset="0"/>
              </a:rPr>
              <a:t>QR Code Structure</a:t>
            </a:r>
            <a:endParaRPr lang="en-US" sz="3600" dirty="0">
              <a:effectLst/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4038600" cy="5029200"/>
          </a:xfrm>
        </p:spPr>
        <p:txBody>
          <a:bodyPr>
            <a:normAutofit/>
          </a:bodyPr>
          <a:lstStyle/>
          <a:p>
            <a:pPr lvl="1"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Finder pattern</a:t>
            </a:r>
          </a:p>
          <a:p>
            <a:pPr lvl="1" algn="just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Used for detecting the QR code in scanning area</a:t>
            </a:r>
          </a:p>
          <a:p>
            <a:pPr lvl="1" algn="just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The position, the size, and the angle of the symbol can be detected</a:t>
            </a:r>
          </a:p>
          <a:p>
            <a:pPr lvl="1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Alignment pattern</a:t>
            </a:r>
          </a:p>
          <a:p>
            <a:pPr lvl="1" algn="just"/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elpful in correcting the distortion of the QR Code</a:t>
            </a:r>
          </a:p>
          <a:p>
            <a:pPr lvl="1" algn="just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 black isolated cell is placed in the alignment pattern to make it easier to detect the central coordinate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0"/>
            <a:ext cx="1066800" cy="329184"/>
          </a:xfrm>
        </p:spPr>
        <p:txBody>
          <a:bodyPr/>
          <a:lstStyle/>
          <a:p>
            <a:pPr algn="r"/>
            <a:fld id="{C4A3B2C7-5140-4B82-896C-602470297EFC}" type="slidenum">
              <a:rPr lang="en-US" smtClean="0"/>
              <a:pPr algn="r"/>
              <a:t>11</a:t>
            </a:fld>
            <a:endParaRPr lang="en-US" dirty="0"/>
          </a:p>
        </p:txBody>
      </p:sp>
      <p:pic>
        <p:nvPicPr>
          <p:cNvPr id="4" name="Picture 3" descr="Description: C:\Users\Vaibhav\Desktop\fig7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209800"/>
            <a:ext cx="3762375" cy="358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3300" y="457200"/>
            <a:ext cx="457200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effectLst/>
                <a:latin typeface="Cambria" pitchFamily="18" charset="0"/>
                <a:cs typeface="Calibri" pitchFamily="34" charset="0"/>
              </a:rPr>
              <a:t>QR Code Structure</a:t>
            </a:r>
            <a:endParaRPr lang="en-US" sz="3600" dirty="0">
              <a:effectLst/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4343400" cy="5029200"/>
          </a:xfrm>
        </p:spPr>
        <p:txBody>
          <a:bodyPr>
            <a:normAutofit/>
          </a:bodyPr>
          <a:lstStyle/>
          <a:p>
            <a:pPr lvl="1"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Timing pattern</a:t>
            </a:r>
          </a:p>
          <a:p>
            <a:pPr lvl="1" algn="just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Used for identifying the central coordinate of each cell in the QR Code with black and white patterns arranged alternately</a:t>
            </a:r>
          </a:p>
          <a:p>
            <a:pPr lvl="1" algn="just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Arranged in both vertical and horizontal directions</a:t>
            </a:r>
          </a:p>
          <a:p>
            <a:pPr lvl="1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Quite zone</a:t>
            </a:r>
          </a:p>
          <a:p>
            <a:pPr lvl="1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Marginal space necessary for reading the QR Code</a:t>
            </a:r>
          </a:p>
          <a:p>
            <a:pPr lvl="1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Data area </a:t>
            </a:r>
          </a:p>
          <a:p>
            <a:pPr lvl="1" algn="just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Data will be stored (encoded) into the data area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0431" y="8141"/>
            <a:ext cx="1066800" cy="329184"/>
          </a:xfrm>
        </p:spPr>
        <p:txBody>
          <a:bodyPr/>
          <a:lstStyle/>
          <a:p>
            <a:pPr algn="r"/>
            <a:fld id="{C4A3B2C7-5140-4B82-896C-602470297EFC}" type="slidenum">
              <a:rPr lang="en-US" smtClean="0"/>
              <a:pPr algn="r"/>
              <a:t>12</a:t>
            </a:fld>
            <a:endParaRPr lang="en-US" dirty="0"/>
          </a:p>
        </p:txBody>
      </p:sp>
      <p:pic>
        <p:nvPicPr>
          <p:cNvPr id="4" name="Picture 3" descr="Description: C:\Users\Vaibhav\Desktop\fig7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209800"/>
            <a:ext cx="3686175" cy="327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3300" y="457200"/>
            <a:ext cx="457200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effectLst/>
                <a:latin typeface="Cambria" pitchFamily="18" charset="0"/>
              </a:rPr>
              <a:t>QR Code Characteristics</a:t>
            </a:r>
            <a:endParaRPr lang="en-US" sz="3600" dirty="0">
              <a:effectLst/>
              <a:latin typeface="Cambria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Small Space,  Big Heart</a:t>
            </a:r>
          </a:p>
          <a:p>
            <a:pPr lvl="1" algn="just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Barcode: 20 numerals </a:t>
            </a:r>
          </a:p>
          <a:p>
            <a:pPr lvl="1" algn="just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QR codes: 7,089 numerals </a:t>
            </a:r>
          </a:p>
          <a:p>
            <a:pPr lvl="1" algn="just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Space Requirement:  Approximately 1/30th the amount of space in barcode	</a:t>
            </a:r>
          </a:p>
          <a:p>
            <a:endParaRPr lang="en-US" sz="21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Double the Capacity</a:t>
            </a:r>
          </a:p>
          <a:p>
            <a:pPr lvl="1" algn="just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Holds data two-dimensionally in both the horizontal and vertical directions 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61919" y="0"/>
            <a:ext cx="1066800" cy="329184"/>
          </a:xfrm>
        </p:spPr>
        <p:txBody>
          <a:bodyPr/>
          <a:lstStyle/>
          <a:p>
            <a:pPr algn="r"/>
            <a:fld id="{C4A3B2C7-5140-4B82-896C-602470297EFC}" type="slidenum">
              <a:rPr lang="en-US" smtClean="0"/>
              <a:pPr algn="r"/>
              <a:t>13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3300" y="457200"/>
            <a:ext cx="457200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914400"/>
            <a:ext cx="7620000" cy="5715000"/>
          </a:xfrm>
        </p:spPr>
        <p:txBody>
          <a:bodyPr/>
          <a:lstStyle/>
          <a:p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All-Direction (360°) High-Speed Reading</a:t>
            </a:r>
          </a:p>
          <a:p>
            <a:pPr lvl="1" algn="just"/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Font typeface="Wingdings" charset="2"/>
              <a:buChar char="v"/>
            </a:pPr>
            <a:r>
              <a:rPr lang="en-US" sz="1800" dirty="0" smtClean="0">
                <a:latin typeface="Times New Roman"/>
                <a:cs typeface="Times New Roman"/>
              </a:rPr>
              <a:t> Finder </a:t>
            </a:r>
            <a:r>
              <a:rPr lang="en-US" sz="1800" dirty="0">
                <a:latin typeface="Times New Roman"/>
                <a:cs typeface="Times New Roman"/>
              </a:rPr>
              <a:t>patterns for notifying the position of the symbol arranged in three of its corners to enable high-speed reading in all directions (360°</a:t>
            </a:r>
            <a:r>
              <a:rPr lang="en-US" sz="1800" dirty="0" smtClean="0">
                <a:latin typeface="Times New Roman"/>
                <a:cs typeface="Times New Roman"/>
              </a:rPr>
              <a:t>)</a:t>
            </a:r>
          </a:p>
          <a:p>
            <a:pPr marL="274320" lvl="1" indent="0" algn="just">
              <a:buNone/>
            </a:pPr>
            <a:endParaRPr lang="en-US" sz="1800" dirty="0">
              <a:latin typeface="Times New Roman"/>
              <a:cs typeface="Times New Roman"/>
            </a:endParaRPr>
          </a:p>
          <a:p>
            <a:pPr lvl="1" algn="just">
              <a:buFont typeface="Wingdings" charset="2"/>
              <a:buChar char="v"/>
            </a:pPr>
            <a:r>
              <a:rPr lang="en-US" sz="1800" dirty="0" smtClean="0">
                <a:latin typeface="Times New Roman"/>
                <a:cs typeface="Times New Roman"/>
              </a:rPr>
              <a:t> Ratio between black and white points that runs of the finder patterns is always 1:1:3:1:1 when seen from any direction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77200" y="0"/>
            <a:ext cx="1066800" cy="329184"/>
          </a:xfrm>
        </p:spPr>
        <p:txBody>
          <a:bodyPr/>
          <a:lstStyle/>
          <a:p>
            <a:pPr algn="r"/>
            <a:fld id="{C4A3B2C7-5140-4B82-896C-602470297EFC}" type="slidenum">
              <a:rPr lang="en-US" smtClean="0"/>
              <a:pPr algn="r"/>
              <a:t>14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3300" y="457200"/>
            <a:ext cx="457200" cy="457200"/>
          </a:xfrm>
          <a:prstGeom prst="rect">
            <a:avLst/>
          </a:prstGeom>
        </p:spPr>
      </p:pic>
      <p:pic>
        <p:nvPicPr>
          <p:cNvPr id="4" name="Picture 3" descr="Description: C:\Users\Vaibhav\Desktop\fig 1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267200"/>
            <a:ext cx="4495800" cy="198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/>
              <a:t>QR Code - Version Types	</a:t>
            </a:r>
            <a:endParaRPr lang="en-US" sz="32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4205718"/>
              </p:ext>
            </p:extLst>
          </p:nvPr>
        </p:nvGraphicFramePr>
        <p:xfrm>
          <a:off x="838200" y="1905000"/>
          <a:ext cx="7499349" cy="301752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914400"/>
                <a:gridCol w="2679700"/>
                <a:gridCol w="3905249"/>
              </a:tblGrid>
              <a:tr h="56388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S.No.</a:t>
                      </a:r>
                      <a:endParaRPr lang="en-US" sz="2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Version</a:t>
                      </a:r>
                      <a:endParaRPr lang="en-US" sz="2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Property</a:t>
                      </a:r>
                    </a:p>
                    <a:p>
                      <a:endParaRPr lang="en-US" sz="2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63880">
                <a:tc>
                  <a:txBody>
                    <a:bodyPr/>
                    <a:lstStyle/>
                    <a:p>
                      <a:r>
                        <a:rPr lang="en-US" dirty="0" smtClean="0"/>
                        <a:t>1.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Version 1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Without Alignment</a:t>
                      </a:r>
                      <a:r>
                        <a:rPr lang="en-US" baseline="0" dirty="0" smtClean="0"/>
                        <a:t> Pattern</a:t>
                      </a:r>
                      <a:endParaRPr lang="en-US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63880">
                <a:tc>
                  <a:txBody>
                    <a:bodyPr/>
                    <a:lstStyle/>
                    <a:p>
                      <a:r>
                        <a:rPr lang="en-US" dirty="0" smtClean="0"/>
                        <a:t>2.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Version 2-6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With Only One Alignment</a:t>
                      </a:r>
                      <a:r>
                        <a:rPr lang="en-US" baseline="0" dirty="0" smtClean="0"/>
                        <a:t> Pattern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63880">
                <a:tc>
                  <a:txBody>
                    <a:bodyPr/>
                    <a:lstStyle/>
                    <a:p>
                      <a:r>
                        <a:rPr lang="en-US" dirty="0" smtClean="0"/>
                        <a:t>3.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Version 7-13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With 6 Alignment Patterns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63880">
                <a:tc>
                  <a:txBody>
                    <a:bodyPr/>
                    <a:lstStyle/>
                    <a:p>
                      <a:r>
                        <a:rPr lang="en-US" dirty="0" smtClean="0"/>
                        <a:t>4.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Version 14 onwards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With 13 Alignment Patterns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39770" y="0"/>
            <a:ext cx="1066800" cy="329184"/>
          </a:xfrm>
        </p:spPr>
        <p:txBody>
          <a:bodyPr/>
          <a:lstStyle/>
          <a:p>
            <a:pPr algn="r"/>
            <a:fld id="{C4A3B2C7-5140-4B82-896C-602470297EFC}" type="slidenum">
              <a:rPr lang="en-US" smtClean="0"/>
              <a:pPr algn="r"/>
              <a:t>15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3300" y="457200"/>
            <a:ext cx="457200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effectLst/>
                <a:latin typeface="Cambria" pitchFamily="18" charset="0"/>
              </a:rPr>
              <a:t> Generic Steps </a:t>
            </a:r>
            <a:br>
              <a:rPr lang="en-US" sz="3600" dirty="0" smtClean="0">
                <a:effectLst/>
                <a:latin typeface="Cambria" pitchFamily="18" charset="0"/>
              </a:rPr>
            </a:br>
            <a:r>
              <a:rPr lang="en-US" sz="3600" dirty="0" smtClean="0">
                <a:effectLst/>
                <a:latin typeface="Cambria" pitchFamily="18" charset="0"/>
              </a:rPr>
              <a:t>QR Code Detection</a:t>
            </a:r>
            <a:endParaRPr lang="en-US" sz="3600" dirty="0">
              <a:effectLst/>
              <a:latin typeface="Cambria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590713"/>
            <a:ext cx="7696200" cy="4962487"/>
          </a:xfrm>
        </p:spPr>
        <p:txBody>
          <a:bodyPr>
            <a:normAutofit/>
          </a:bodyPr>
          <a:lstStyle/>
          <a:p>
            <a:endParaRPr lang="en-US" sz="2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Pre-processing</a:t>
            </a:r>
          </a:p>
          <a:p>
            <a:pPr marL="813816" lvl="1" indent="-457200" algn="just">
              <a:buFont typeface="Wingdings" pitchFamily="2" charset="2"/>
              <a:buChar char="Ø"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Histogram calculation (Binarization) to define the threshold of black-white boundaries</a:t>
            </a:r>
          </a:p>
          <a:p>
            <a:pPr marL="1271016" lvl="3" indent="-457200" algn="just">
              <a:buFont typeface="Wingdings" pitchFamily="2" charset="2"/>
              <a:buChar char="q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Global Threshold </a:t>
            </a:r>
          </a:p>
          <a:p>
            <a:pPr marL="1271016" lvl="3" indent="-457200" algn="just">
              <a:buFont typeface="Wingdings" pitchFamily="2" charset="2"/>
              <a:buChar char="q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Local Threshold </a:t>
            </a:r>
          </a:p>
          <a:p>
            <a:pPr marL="813816" lvl="1" indent="-457200" algn="just">
              <a:buFont typeface="Wingdings" pitchFamily="2" charset="2"/>
              <a:buChar char="Ø"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Resizing the original image to reduce calculation cost</a:t>
            </a:r>
          </a:p>
          <a:p>
            <a:pPr marL="813816" lvl="1" indent="-457200" algn="just">
              <a:buFont typeface="Wingdings" pitchFamily="2" charset="2"/>
              <a:buChar char="Ø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100" b="1" dirty="0" smtClean="0">
                <a:latin typeface="Times New Roman" pitchFamily="18" charset="0"/>
                <a:cs typeface="Times New Roman" pitchFamily="18" charset="0"/>
              </a:rPr>
              <a:t>Locating the Finder pattern/Corner Marks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Three dark-light dark squares are overlapped in every Finder pattern, and the dark-light ratio is 1:1:3:1:1 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Useful for getting knowledge of version, orientation of QR Code</a:t>
            </a:r>
          </a:p>
          <a:p>
            <a:pPr marL="82296" indent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50845" y="0"/>
            <a:ext cx="1066800" cy="329184"/>
          </a:xfrm>
        </p:spPr>
        <p:txBody>
          <a:bodyPr/>
          <a:lstStyle/>
          <a:p>
            <a:pPr algn="r"/>
            <a:fld id="{C4A3B2C7-5140-4B82-896C-602470297EFC}" type="slidenum">
              <a:rPr lang="en-US" smtClean="0"/>
              <a:pPr algn="r"/>
              <a:t>16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3300" y="457200"/>
            <a:ext cx="457200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219200"/>
            <a:ext cx="8077200" cy="5486400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Estimating Fourth Corner point Pattern</a:t>
            </a:r>
          </a:p>
          <a:p>
            <a:pPr lvl="1">
              <a:buFont typeface="Wingdings" pitchFamily="2" charset="2"/>
              <a:buChar char="Ø"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Most  critical step in QR code detection</a:t>
            </a:r>
          </a:p>
          <a:p>
            <a:pPr lvl="1">
              <a:buFont typeface="Wingdings" pitchFamily="2" charset="2"/>
              <a:buChar char="Ø"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Alignment patterns can be used to help in detecting the corner point</a:t>
            </a:r>
          </a:p>
          <a:p>
            <a:pPr lvl="1">
              <a:buFont typeface="Wingdings" pitchFamily="2" charset="2"/>
              <a:buChar char="Ø"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Performing Inverse Perspective Transform</a:t>
            </a:r>
          </a:p>
          <a:p>
            <a:pPr lvl="1">
              <a:buFont typeface="Wingdings" pitchFamily="2" charset="2"/>
              <a:buChar char="Ø"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Used to normalize the shape of deformed input image shape</a:t>
            </a:r>
          </a:p>
          <a:p>
            <a:pPr lvl="1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Decoding</a:t>
            </a:r>
          </a:p>
          <a:p>
            <a:pPr lvl="1">
              <a:buFont typeface="Wingdings" pitchFamily="2" charset="2"/>
              <a:buChar char="Ø"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The binary image is converted to a 2D bit matrix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Mapping between bit 0 and 1 to data is used to extract data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/>
          </a:p>
          <a:p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0"/>
            <a:ext cx="1066800" cy="329184"/>
          </a:xfrm>
        </p:spPr>
        <p:txBody>
          <a:bodyPr/>
          <a:lstStyle/>
          <a:p>
            <a:pPr algn="r"/>
            <a:fld id="{C4A3B2C7-5140-4B82-896C-602470297EFC}" type="slidenum">
              <a:rPr lang="en-US" smtClean="0"/>
              <a:pPr algn="r"/>
              <a:t>17</a:t>
            </a:fld>
            <a:endParaRPr lang="en-US" dirty="0"/>
          </a:p>
        </p:txBody>
      </p:sp>
      <p:pic>
        <p:nvPicPr>
          <p:cNvPr id="5" name="Picture 2" descr="C:\Users\Vaibhav\Desktop\fff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3657600"/>
            <a:ext cx="3996650" cy="14097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3300" y="457200"/>
            <a:ext cx="457200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>
                <a:latin typeface="Cambria"/>
                <a:cs typeface="Cambria"/>
              </a:rPr>
              <a:t>Google Play Apps</a:t>
            </a:r>
            <a:endParaRPr lang="en-US" sz="3600" dirty="0">
              <a:latin typeface="Cambria"/>
              <a:cs typeface="Cambr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1219200"/>
          </a:xfrm>
        </p:spPr>
        <p:txBody>
          <a:bodyPr/>
          <a:lstStyle/>
          <a:p>
            <a:pPr lvl="0"/>
            <a:r>
              <a:rPr lang="en-US" b="1" dirty="0"/>
              <a:t>QR Code </a:t>
            </a:r>
            <a:r>
              <a:rPr lang="en-US" b="1" dirty="0" smtClean="0"/>
              <a:t>Reader</a:t>
            </a:r>
          </a:p>
          <a:p>
            <a:pPr lvl="1"/>
            <a:r>
              <a:rPr lang="en-US" sz="1800" dirty="0" smtClean="0"/>
              <a:t>Scan Inc.</a:t>
            </a:r>
          </a:p>
          <a:p>
            <a:pPr lvl="1"/>
            <a:r>
              <a:rPr lang="en-US" sz="1800" dirty="0" smtClean="0"/>
              <a:t>4 out of 5 stars</a:t>
            </a:r>
            <a:endParaRPr lang="en-US" sz="1800" dirty="0"/>
          </a:p>
          <a:p>
            <a:pPr lvl="0"/>
            <a:endParaRPr lang="en-US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51506" y="8141"/>
            <a:ext cx="1066800" cy="329184"/>
          </a:xfrm>
        </p:spPr>
        <p:txBody>
          <a:bodyPr/>
          <a:lstStyle/>
          <a:p>
            <a:pPr algn="r"/>
            <a:fld id="{C4A3B2C7-5140-4B82-896C-602470297EFC}" type="slidenum">
              <a:rPr lang="en-US" smtClean="0"/>
              <a:pPr algn="r"/>
              <a:t>18</a:t>
            </a:fld>
            <a:endParaRPr lang="en-US" dirty="0"/>
          </a:p>
        </p:txBody>
      </p:sp>
      <p:pic>
        <p:nvPicPr>
          <p:cNvPr id="5" name="Picture 4" descr="barcod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600200"/>
            <a:ext cx="1143000" cy="1143000"/>
          </a:xfrm>
          <a:prstGeom prst="rect">
            <a:avLst/>
          </a:prstGeom>
        </p:spPr>
      </p:pic>
      <p:pic>
        <p:nvPicPr>
          <p:cNvPr id="7" name="Picture 6" descr="droi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3352800"/>
            <a:ext cx="1219200" cy="1219200"/>
          </a:xfrm>
          <a:prstGeom prst="rect">
            <a:avLst/>
          </a:prstGeom>
        </p:spPr>
      </p:pic>
      <p:pic>
        <p:nvPicPr>
          <p:cNvPr id="8" name="Picture 7" descr="barcode-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5181600"/>
            <a:ext cx="1219200" cy="1219200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3429000"/>
            <a:ext cx="4419600" cy="144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QR Droid Code Scanner</a:t>
            </a:r>
          </a:p>
          <a:p>
            <a:pPr lvl="1"/>
            <a:r>
              <a:rPr lang="en-US" sz="1800" dirty="0" smtClean="0"/>
              <a:t>DroidLa</a:t>
            </a:r>
          </a:p>
          <a:p>
            <a:pPr lvl="1"/>
            <a:r>
              <a:rPr lang="en-US" sz="1800" dirty="0" smtClean="0"/>
              <a:t>4.1 out of 5 stars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5181600"/>
            <a:ext cx="4114800" cy="129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Barcode Scanner</a:t>
            </a:r>
          </a:p>
          <a:p>
            <a:pPr lvl="1"/>
            <a:r>
              <a:rPr lang="en-US" sz="1800" dirty="0" smtClean="0"/>
              <a:t>Zxing Team</a:t>
            </a:r>
          </a:p>
          <a:p>
            <a:pPr lvl="1"/>
            <a:r>
              <a:rPr lang="en-US" sz="1800" dirty="0" smtClean="0"/>
              <a:t>4.1 out of 5 stars</a:t>
            </a:r>
          </a:p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23300" y="457200"/>
            <a:ext cx="457200" cy="457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67000" y="2514600"/>
            <a:ext cx="1065212" cy="21099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19400" y="4267200"/>
            <a:ext cx="1065212" cy="21099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19400" y="6019800"/>
            <a:ext cx="1065212" cy="210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379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effectLst/>
                <a:latin typeface="Cambria" pitchFamily="18" charset="0"/>
              </a:rPr>
              <a:t>Zxing – QR Code Library</a:t>
            </a:r>
            <a:endParaRPr lang="en-US" sz="3600" dirty="0">
              <a:effectLst/>
              <a:latin typeface="Cambria" pitchFamily="18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8077200" y="0"/>
            <a:ext cx="1066800" cy="347472"/>
          </a:xfrm>
        </p:spPr>
        <p:txBody>
          <a:bodyPr/>
          <a:lstStyle/>
          <a:p>
            <a:pPr algn="r"/>
            <a:fld id="{C4A3B2C7-5140-4B82-896C-602470297EFC}" type="slidenum">
              <a:rPr lang="en-US" smtClean="0"/>
              <a:pPr algn="r"/>
              <a:t>19</a:t>
            </a:fld>
            <a:endParaRPr lang="en-US" dirty="0"/>
          </a:p>
        </p:txBody>
      </p:sp>
      <p:pic>
        <p:nvPicPr>
          <p:cNvPr id="1026" name="Picture 2" descr="C:\Users\Vaibhav\Desktop\report\extra\fig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2514600"/>
            <a:ext cx="3429000" cy="2004647"/>
          </a:xfrm>
          <a:prstGeom prst="rect">
            <a:avLst/>
          </a:prstGeom>
          <a:noFill/>
        </p:spPr>
      </p:pic>
      <p:cxnSp>
        <p:nvCxnSpPr>
          <p:cNvPr id="9" name="Straight Arrow Connector 8"/>
          <p:cNvCxnSpPr/>
          <p:nvPr/>
        </p:nvCxnSpPr>
        <p:spPr>
          <a:xfrm flipV="1">
            <a:off x="8305800" y="4114800"/>
            <a:ext cx="0" cy="228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62000" y="1447800"/>
            <a:ext cx="777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Follows generic steps as described previously at all steps except Fourth Point Detection</a:t>
            </a:r>
          </a:p>
          <a:p>
            <a:pPr>
              <a:buFont typeface="Wingdings" pitchFamily="2" charset="2"/>
              <a:buChar char="Ø"/>
            </a:pP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‘Fourth Point’ is calculated through geometrical calculations :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600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= X</a:t>
            </a:r>
            <a:r>
              <a:rPr lang="en-US" sz="1600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X</a:t>
            </a:r>
            <a:r>
              <a:rPr lang="en-US" sz="1600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+ X</a:t>
            </a:r>
            <a:r>
              <a:rPr lang="en-US" sz="1600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and Y</a:t>
            </a:r>
            <a:r>
              <a:rPr lang="en-US" sz="1600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= Y</a:t>
            </a:r>
            <a:r>
              <a:rPr lang="en-US" sz="1600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-Y</a:t>
            </a:r>
            <a:r>
              <a:rPr lang="en-US" sz="1600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+ Y</a:t>
            </a:r>
            <a:r>
              <a:rPr lang="en-US" sz="1600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1600" baseline="-25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8200" y="4724400"/>
            <a:ext cx="7162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Decoding is maximal when the QR code is aligned along X-axis and Y-axis with rotations around z-axis at 0°, 90°, 180° or 270° degrees --- easily geometrically computable </a:t>
            </a:r>
          </a:p>
          <a:p>
            <a:pPr algn="just">
              <a:buFont typeface="Wingdings" pitchFamily="2" charset="2"/>
              <a:buChar char="Ø"/>
            </a:pP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Problems with z-axis rotations at other angles like 45°, 135°, 225° degrees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" y="6180892"/>
            <a:ext cx="79248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Scheuermann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000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Constantin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et al. "Evaluation of barcode decoding performance using </a:t>
            </a:r>
            <a:r>
              <a:rPr lang="en-US" sz="1000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zxing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library." </a:t>
            </a:r>
            <a:r>
              <a:rPr lang="en-US" sz="1000" i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Proceedings of the Second Workshop on Smart Mobile Applications, </a:t>
            </a:r>
            <a:r>
              <a:rPr lang="en-US" sz="1000" i="1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SmartApps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2012.</a:t>
            </a:r>
          </a:p>
          <a:p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3300" y="457200"/>
            <a:ext cx="457200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>
                <a:latin typeface="Cambria"/>
                <a:cs typeface="Cambria"/>
              </a:rPr>
              <a:t>Overview</a:t>
            </a:r>
            <a:endParaRPr lang="en-US" sz="3600" dirty="0">
              <a:latin typeface="Cambria"/>
              <a:cs typeface="Cambr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Introduction</a:t>
            </a:r>
          </a:p>
          <a:p>
            <a:endParaRPr lang="en-US" dirty="0" smtClean="0"/>
          </a:p>
          <a:p>
            <a:r>
              <a:rPr lang="en-US" dirty="0" smtClean="0"/>
              <a:t>Background and Related Work</a:t>
            </a:r>
          </a:p>
          <a:p>
            <a:endParaRPr lang="en-US" dirty="0" smtClean="0"/>
          </a:p>
          <a:p>
            <a:r>
              <a:rPr lang="en-US" dirty="0" smtClean="0"/>
              <a:t>Algorithm Design</a:t>
            </a:r>
          </a:p>
          <a:p>
            <a:endParaRPr lang="en-US" dirty="0" smtClean="0"/>
          </a:p>
          <a:p>
            <a:r>
              <a:rPr lang="en-US" dirty="0" smtClean="0"/>
              <a:t>Implementation and System Design</a:t>
            </a:r>
          </a:p>
          <a:p>
            <a:endParaRPr lang="en-US" dirty="0" smtClean="0"/>
          </a:p>
          <a:p>
            <a:r>
              <a:rPr lang="en-US" dirty="0" smtClean="0"/>
              <a:t>Experimental Results and Analysis</a:t>
            </a:r>
          </a:p>
          <a:p>
            <a:endParaRPr lang="en-US" dirty="0" smtClean="0"/>
          </a:p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7200" y="0"/>
            <a:ext cx="1066800" cy="329184"/>
          </a:xfrm>
        </p:spPr>
        <p:txBody>
          <a:bodyPr/>
          <a:lstStyle/>
          <a:p>
            <a:pPr algn="r"/>
            <a:fld id="{C4A3B2C7-5140-4B82-896C-602470297EFC}" type="slidenum">
              <a:rPr lang="en-US" smtClean="0"/>
              <a:pPr algn="r"/>
              <a:t>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3300" y="457200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987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effectLst/>
                <a:latin typeface="Cambria" pitchFamily="18" charset="0"/>
              </a:rPr>
              <a:t>Ohbuchi’s Approach</a:t>
            </a:r>
            <a:endParaRPr lang="en-US" sz="3600" dirty="0">
              <a:effectLst/>
              <a:latin typeface="Cambria" pitchFamily="18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8067787" y="0"/>
            <a:ext cx="1066800" cy="329184"/>
          </a:xfrm>
        </p:spPr>
        <p:txBody>
          <a:bodyPr/>
          <a:lstStyle/>
          <a:p>
            <a:pPr algn="r"/>
            <a:fld id="{C4A3B2C7-5140-4B82-896C-602470297EFC}" type="slidenum">
              <a:rPr lang="en-US" smtClean="0"/>
              <a:pPr algn="r"/>
              <a:t>20</a:t>
            </a:fld>
            <a:endParaRPr lang="en-US" dirty="0"/>
          </a:p>
        </p:txBody>
      </p:sp>
      <p:pic>
        <p:nvPicPr>
          <p:cNvPr id="12" name="Picture 11" descr="obuch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1" y="1259078"/>
            <a:ext cx="6629399" cy="476072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447800" y="3276600"/>
            <a:ext cx="609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Three scanning lines are used for Finder pattern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00200" y="5562600"/>
            <a:ext cx="7315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Fourth Corner Detection Method </a:t>
            </a:r>
          </a:p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Line Attachment Method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66800" y="6324600"/>
            <a:ext cx="762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Ohbuchi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000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Eisaku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Hiroshi </a:t>
            </a:r>
            <a:r>
              <a:rPr lang="en-US" sz="1000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Hanaizumi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and Lim Ah Hock. "Barcode readers using the camera device in mobile phones." </a:t>
            </a:r>
            <a:r>
              <a:rPr lang="en-US" sz="1000" i="1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Cyberworlds</a:t>
            </a:r>
            <a:r>
              <a:rPr lang="en-US" sz="1000" i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2004 International Conference on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IEEE, 2004</a:t>
            </a:r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3300" y="457200"/>
            <a:ext cx="457200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7200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effectLst/>
                <a:latin typeface="Cambria" pitchFamily="18" charset="0"/>
              </a:rPr>
              <a:t>Limitations</a:t>
            </a:r>
            <a:endParaRPr lang="en-US" sz="3600" dirty="0">
              <a:effectLst/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447800"/>
            <a:ext cx="7498080" cy="4800600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en-US" sz="2000" u="sng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sz="2000" u="sng" dirty="0" smtClean="0">
                <a:latin typeface="Times New Roman" pitchFamily="18" charset="0"/>
                <a:cs typeface="Times New Roman" pitchFamily="18" charset="0"/>
              </a:rPr>
              <a:t>Ohbuchi’s Method</a:t>
            </a:r>
          </a:p>
          <a:p>
            <a:pPr marL="0" indent="0" algn="just"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and tailored i.e. especially designed for one certain hardware device and certain assumptions are not realistic in usual environment.</a:t>
            </a:r>
          </a:p>
          <a:p>
            <a:pPr algn="just"/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Quality performance of this algorithm strongly depends on the accuracy of the symbol corner position.</a:t>
            </a:r>
          </a:p>
          <a:p>
            <a:pPr algn="just"/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Assumes that input image is the skewed code symbol but not curved for all edges.</a:t>
            </a:r>
          </a:p>
          <a:p>
            <a:pPr algn="just"/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pPr algn="just">
              <a:buNone/>
            </a:pPr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pPr algn="just">
              <a:buNone/>
            </a:pPr>
            <a:endParaRPr lang="en-US" sz="20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77200" y="0"/>
            <a:ext cx="1066800" cy="329184"/>
          </a:xfrm>
        </p:spPr>
        <p:txBody>
          <a:bodyPr/>
          <a:lstStyle/>
          <a:p>
            <a:pPr algn="r"/>
            <a:fld id="{C4A3B2C7-5140-4B82-896C-602470297EFC}" type="slidenum">
              <a:rPr lang="en-US" smtClean="0"/>
              <a:pPr algn="r"/>
              <a:t>21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3300" y="457200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40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239000" cy="9906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effectLst/>
                <a:latin typeface="Cambria" pitchFamily="18" charset="0"/>
              </a:rPr>
              <a:t>Chen and Yang’s Approach</a:t>
            </a:r>
            <a:endParaRPr lang="en-US" sz="3600" dirty="0">
              <a:effectLst/>
              <a:latin typeface="Cambria" pitchFamily="18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8069110" y="0"/>
            <a:ext cx="1066800" cy="329184"/>
          </a:xfrm>
        </p:spPr>
        <p:txBody>
          <a:bodyPr/>
          <a:lstStyle/>
          <a:p>
            <a:pPr algn="r"/>
            <a:fld id="{C4A3B2C7-5140-4B82-896C-602470297EFC}" type="slidenum">
              <a:rPr lang="en-US" smtClean="0"/>
              <a:pPr algn="r"/>
              <a:t>22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066800" y="3505200"/>
            <a:ext cx="7772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Case 0: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the length ratio between black blocks and white blocks is 1:1:3:1:1 in transverse and vertical directions, and is also 1:1:3:1:1 in diagonal directions;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Case 1: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the length ratio is 1:1:3:1:1 in transverse and vertical directions, and the ratio between left diagonal line and right diagonal line is 1:1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Case 2: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ratio between transverse line and vertical line is 1:1, and the length ratio is 1:1:3:1:1 in left and right diagonal directions.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 descr="C:\Users\Shruti\Desktop\QR Code\images\obuch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828800"/>
            <a:ext cx="7239000" cy="132468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286000" y="137160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Finder Pattern 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66800" y="6172200"/>
            <a:ext cx="746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Chen, </a:t>
            </a:r>
            <a:r>
              <a:rPr lang="en-US" sz="1000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Weibing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000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Gaobo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Yang, and </a:t>
            </a:r>
            <a:r>
              <a:rPr lang="en-US" sz="1000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Ganglin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Zhang. "A Simple and Efficient Image Pre-processing for QR Decoder." </a:t>
            </a:r>
            <a:r>
              <a:rPr lang="en-US" sz="1000" i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2nd International Conference on Electronic &amp; Mechanical Engineering and Information Technology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Atlantis Press, 2012.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3300" y="457200"/>
            <a:ext cx="457200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>
                <a:latin typeface="Cambria" pitchFamily="18" charset="0"/>
              </a:rPr>
              <a:t>Contd …</a:t>
            </a:r>
            <a:endParaRPr lang="en-US" sz="3600" dirty="0">
              <a:latin typeface="Cambria" pitchFamily="18" charset="0"/>
            </a:endParaRPr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533400" y="2133600"/>
            <a:ext cx="5562600" cy="42042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Estimate the approximate position of alignment pattern</a:t>
            </a:r>
          </a:p>
          <a:p>
            <a:pPr algn="just">
              <a:buFont typeface="Wingdings" pitchFamily="2" charset="2"/>
              <a:buChar char="Ø"/>
            </a:pP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Move image pointer near to this point, and search the center coordinate of a alignment pattern 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If this center can be found, then return to this point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if not found, then take estimation value as standard</a:t>
            </a:r>
          </a:p>
          <a:p>
            <a:pPr lvl="1" algn="just">
              <a:buFont typeface="Wingdings" pitchFamily="2" charset="2"/>
              <a:buChar char="Ø"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Calculate the width of vertical module and transverse module of the quadrangle comprised of alignment pattern</a:t>
            </a:r>
          </a:p>
          <a:p>
            <a:pPr algn="just">
              <a:buFont typeface="Wingdings" pitchFamily="2" charset="2"/>
              <a:buChar char="Ø"/>
            </a:pP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Move the center point, the width of 3 transverse modules toward right and the width of 3 vertical modules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towards bottom</a:t>
            </a:r>
          </a:p>
          <a:p>
            <a:pPr algn="just">
              <a:buFont typeface="Wingdings" pitchFamily="2" charset="2"/>
              <a:buChar char="Ø"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Then the fourth point can be obtained</a:t>
            </a:r>
            <a:endParaRPr lang="en-US" sz="1600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077200" y="0"/>
            <a:ext cx="1066800" cy="329184"/>
          </a:xfrm>
        </p:spPr>
        <p:txBody>
          <a:bodyPr/>
          <a:lstStyle/>
          <a:p>
            <a:pPr algn="r"/>
            <a:fld id="{C4A3B2C7-5140-4B82-896C-602470297EFC}" type="slidenum">
              <a:rPr lang="en-US" smtClean="0"/>
              <a:pPr algn="r"/>
              <a:t>23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0600" y="1447800"/>
            <a:ext cx="746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Fourth Point Detection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3300" y="457200"/>
            <a:ext cx="457200" cy="457200"/>
          </a:xfrm>
          <a:prstGeom prst="rect">
            <a:avLst/>
          </a:prstGeom>
        </p:spPr>
      </p:pic>
      <p:pic>
        <p:nvPicPr>
          <p:cNvPr id="3" name="Picture 2" descr="Chen_QR_Cod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2743200"/>
            <a:ext cx="2709882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effectLst/>
                <a:latin typeface="Cambria" pitchFamily="18" charset="0"/>
              </a:rPr>
              <a:t>Limitations</a:t>
            </a:r>
            <a:endParaRPr lang="en-US" sz="3600" dirty="0">
              <a:effectLst/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447800"/>
            <a:ext cx="7498080" cy="4800600"/>
          </a:xfrm>
        </p:spPr>
        <p:txBody>
          <a:bodyPr>
            <a:normAutofit/>
          </a:bodyPr>
          <a:lstStyle/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current approaches are limited at decoding distorted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and blurred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images</a:t>
            </a:r>
          </a:p>
          <a:p>
            <a:pPr algn="just"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Limited applicability on mobile phones due to intensive calculation during decoding</a:t>
            </a:r>
          </a:p>
          <a:p>
            <a:pPr algn="just"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u="sng" dirty="0" smtClean="0">
                <a:latin typeface="Times New Roman" pitchFamily="18" charset="0"/>
                <a:cs typeface="Times New Roman" pitchFamily="18" charset="0"/>
              </a:rPr>
              <a:t>Chen and Yang’s Approach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: </a:t>
            </a:r>
          </a:p>
          <a:p>
            <a:pPr lvl="1" algn="just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Simulated only for PC and not tested on other embedded devices (No implementation)</a:t>
            </a:r>
          </a:p>
          <a:p>
            <a:pPr lvl="1" algn="just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Secondly, code optimization is not done</a:t>
            </a:r>
          </a:p>
          <a:p>
            <a:pPr lvl="1" algn="just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Depends on alignment pattern hence won’t work for all QR codes</a:t>
            </a:r>
          </a:p>
          <a:p>
            <a:pPr algn="just"/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pPr algn="just">
              <a:buNone/>
            </a:pPr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pPr algn="just">
              <a:buNone/>
            </a:pPr>
            <a:endParaRPr lang="en-US" sz="20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77200" y="0"/>
            <a:ext cx="1066800" cy="329184"/>
          </a:xfrm>
        </p:spPr>
        <p:txBody>
          <a:bodyPr/>
          <a:lstStyle/>
          <a:p>
            <a:pPr algn="r"/>
            <a:fld id="{C4A3B2C7-5140-4B82-896C-602470297EFC}" type="slidenum">
              <a:rPr lang="en-US" smtClean="0"/>
              <a:pPr algn="r"/>
              <a:t>24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3300" y="457200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40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>
                <a:latin typeface="Cambria"/>
                <a:cs typeface="Cambria"/>
              </a:rPr>
              <a:t>Overview</a:t>
            </a:r>
            <a:endParaRPr lang="en-US" sz="3600" dirty="0">
              <a:latin typeface="Cambria"/>
              <a:cs typeface="Cambr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Introduction</a:t>
            </a:r>
          </a:p>
          <a:p>
            <a:endParaRPr lang="en-US" dirty="0" smtClean="0"/>
          </a:p>
          <a:p>
            <a:r>
              <a:rPr lang="en-US" dirty="0" smtClean="0"/>
              <a:t>Background and Related Work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3366FF"/>
                </a:solidFill>
              </a:rPr>
              <a:t>Algorithm Design</a:t>
            </a:r>
          </a:p>
          <a:p>
            <a:endParaRPr lang="en-US" dirty="0" smtClean="0"/>
          </a:p>
          <a:p>
            <a:r>
              <a:rPr lang="en-US" dirty="0" smtClean="0"/>
              <a:t>Implementation and System Design</a:t>
            </a:r>
          </a:p>
          <a:p>
            <a:endParaRPr lang="en-US" dirty="0" smtClean="0"/>
          </a:p>
          <a:p>
            <a:r>
              <a:rPr lang="en-US" dirty="0" smtClean="0"/>
              <a:t>Experimental Results and Analysis</a:t>
            </a:r>
          </a:p>
          <a:p>
            <a:endParaRPr lang="en-US" dirty="0" smtClean="0"/>
          </a:p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7200" y="0"/>
            <a:ext cx="1066800" cy="329184"/>
          </a:xfrm>
        </p:spPr>
        <p:txBody>
          <a:bodyPr/>
          <a:lstStyle/>
          <a:p>
            <a:pPr algn="r"/>
            <a:fld id="{C4A3B2C7-5140-4B82-896C-602470297EFC}" type="slidenum">
              <a:rPr lang="en-US" smtClean="0"/>
              <a:pPr algn="r"/>
              <a:t>25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3300" y="457200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855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Cambria"/>
                <a:cs typeface="Cambria"/>
              </a:rPr>
              <a:t>QR Code </a:t>
            </a:r>
            <a:br>
              <a:rPr lang="en-US" dirty="0" smtClean="0">
                <a:latin typeface="Cambria"/>
                <a:cs typeface="Cambria"/>
              </a:rPr>
            </a:br>
            <a:r>
              <a:rPr lang="en-US" dirty="0" smtClean="0">
                <a:latin typeface="Cambria"/>
                <a:cs typeface="Cambria"/>
              </a:rPr>
              <a:t>Fourth Point Detection Method</a:t>
            </a:r>
            <a:endParaRPr lang="en-US" dirty="0">
              <a:latin typeface="Cambria"/>
              <a:cs typeface="Cambr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600" u="sng" dirty="0" smtClean="0"/>
          </a:p>
          <a:p>
            <a:pPr marL="0" indent="0">
              <a:buNone/>
            </a:pPr>
            <a:r>
              <a:rPr lang="en-US" sz="2600" u="sng" dirty="0" smtClean="0"/>
              <a:t>Critical Step</a:t>
            </a:r>
          </a:p>
          <a:p>
            <a:pPr marL="0" indent="0">
              <a:buNone/>
            </a:pPr>
            <a:r>
              <a:rPr lang="en-US" sz="2000" dirty="0" smtClean="0">
                <a:latin typeface="Times New Roman"/>
                <a:cs typeface="Times New Roman"/>
              </a:rPr>
              <a:t>To find the fourth corner point </a:t>
            </a:r>
            <a:r>
              <a:rPr lang="en-US" sz="2000" dirty="0">
                <a:latin typeface="Times New Roman"/>
                <a:cs typeface="Times New Roman"/>
              </a:rPr>
              <a:t>of a QR </a:t>
            </a:r>
            <a:r>
              <a:rPr lang="en-US" sz="2000" dirty="0" smtClean="0">
                <a:latin typeface="Times New Roman"/>
                <a:cs typeface="Times New Roman"/>
              </a:rPr>
              <a:t>code</a:t>
            </a:r>
            <a:endParaRPr lang="en-US" sz="2000" dirty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dirty="0" smtClean="0"/>
          </a:p>
          <a:p>
            <a:pPr algn="just"/>
            <a:r>
              <a:rPr lang="en-US" sz="1800" dirty="0" smtClean="0">
                <a:latin typeface="Times New Roman"/>
                <a:cs typeface="Times New Roman"/>
              </a:rPr>
              <a:t>The </a:t>
            </a:r>
            <a:r>
              <a:rPr lang="en-US" sz="1800" dirty="0">
                <a:latin typeface="Times New Roman"/>
                <a:cs typeface="Times New Roman"/>
              </a:rPr>
              <a:t>location of </a:t>
            </a:r>
            <a:r>
              <a:rPr lang="en-US" sz="1800" dirty="0" smtClean="0">
                <a:latin typeface="Times New Roman"/>
                <a:cs typeface="Times New Roman"/>
              </a:rPr>
              <a:t>the </a:t>
            </a:r>
            <a:r>
              <a:rPr lang="en-US" sz="1800" dirty="0">
                <a:latin typeface="Times New Roman"/>
                <a:cs typeface="Times New Roman"/>
              </a:rPr>
              <a:t>fourth pattern is </a:t>
            </a:r>
            <a:r>
              <a:rPr lang="en-US" sz="1800" dirty="0" smtClean="0">
                <a:latin typeface="Times New Roman"/>
                <a:cs typeface="Times New Roman"/>
              </a:rPr>
              <a:t>approximated, </a:t>
            </a:r>
            <a:r>
              <a:rPr lang="en-US" sz="1800" dirty="0">
                <a:latin typeface="Times New Roman"/>
                <a:cs typeface="Times New Roman"/>
              </a:rPr>
              <a:t>as a very rough estimate. </a:t>
            </a:r>
            <a:endParaRPr lang="en-US" sz="1800" dirty="0" smtClean="0">
              <a:latin typeface="Times New Roman"/>
              <a:cs typeface="Times New Roman"/>
            </a:endParaRPr>
          </a:p>
          <a:p>
            <a:pPr algn="just"/>
            <a:endParaRPr lang="en-US" sz="1800" dirty="0">
              <a:latin typeface="Times New Roman"/>
              <a:cs typeface="Times New Roman"/>
            </a:endParaRPr>
          </a:p>
          <a:p>
            <a:pPr algn="just"/>
            <a:r>
              <a:rPr lang="en-US" sz="1800" dirty="0" smtClean="0">
                <a:latin typeface="Times New Roman"/>
                <a:cs typeface="Times New Roman"/>
              </a:rPr>
              <a:t>The </a:t>
            </a:r>
            <a:r>
              <a:rPr lang="en-US" sz="1800" dirty="0">
                <a:latin typeface="Times New Roman"/>
                <a:cs typeface="Times New Roman"/>
              </a:rPr>
              <a:t>bottom and right edge are found of the </a:t>
            </a:r>
            <a:r>
              <a:rPr lang="en-US" sz="1800" i="1" dirty="0">
                <a:latin typeface="Times New Roman"/>
                <a:cs typeface="Times New Roman"/>
              </a:rPr>
              <a:t>bottomLeft</a:t>
            </a:r>
            <a:r>
              <a:rPr lang="en-US" sz="1800" dirty="0">
                <a:latin typeface="Times New Roman"/>
                <a:cs typeface="Times New Roman"/>
              </a:rPr>
              <a:t> and </a:t>
            </a:r>
            <a:r>
              <a:rPr lang="en-US" sz="1800" i="1" dirty="0">
                <a:latin typeface="Times New Roman"/>
                <a:cs typeface="Times New Roman"/>
              </a:rPr>
              <a:t>topRight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dirty="0" smtClean="0">
                <a:latin typeface="Times New Roman"/>
                <a:cs typeface="Times New Roman"/>
              </a:rPr>
              <a:t>estimated patterns</a:t>
            </a:r>
            <a:r>
              <a:rPr lang="en-US" sz="1800" dirty="0">
                <a:latin typeface="Times New Roman"/>
                <a:cs typeface="Times New Roman"/>
              </a:rPr>
              <a:t>, </a:t>
            </a:r>
            <a:r>
              <a:rPr lang="en-US" sz="1800" dirty="0" smtClean="0">
                <a:latin typeface="Times New Roman"/>
                <a:cs typeface="Times New Roman"/>
              </a:rPr>
              <a:t>respectively. </a:t>
            </a:r>
          </a:p>
          <a:p>
            <a:pPr marL="0" indent="0" algn="just">
              <a:buNone/>
            </a:pPr>
            <a:endParaRPr lang="en-US" sz="1800" dirty="0">
              <a:latin typeface="Times New Roman"/>
              <a:cs typeface="Times New Roman"/>
            </a:endParaRPr>
          </a:p>
          <a:p>
            <a:pPr algn="just"/>
            <a:r>
              <a:rPr lang="en-US" sz="1800" dirty="0" smtClean="0">
                <a:latin typeface="Times New Roman"/>
                <a:cs typeface="Times New Roman"/>
              </a:rPr>
              <a:t>Using </a:t>
            </a:r>
            <a:r>
              <a:rPr lang="en-US" sz="1800" dirty="0">
                <a:latin typeface="Times New Roman"/>
                <a:cs typeface="Times New Roman"/>
              </a:rPr>
              <a:t>the estimated bottom and right edges, </a:t>
            </a:r>
            <a:r>
              <a:rPr lang="en-US" sz="1800" i="1" dirty="0" smtClean="0">
                <a:latin typeface="Times New Roman"/>
                <a:cs typeface="Times New Roman"/>
              </a:rPr>
              <a:t>real edges are determined.</a:t>
            </a:r>
            <a:endParaRPr lang="en-US" sz="1800" dirty="0">
              <a:latin typeface="Times New Roman"/>
              <a:cs typeface="Times New Roman"/>
            </a:endParaRP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51506" y="0"/>
            <a:ext cx="1066800" cy="329184"/>
          </a:xfrm>
        </p:spPr>
        <p:txBody>
          <a:bodyPr/>
          <a:lstStyle/>
          <a:p>
            <a:pPr algn="r"/>
            <a:fld id="{C4A3B2C7-5140-4B82-896C-602470297EFC}" type="slidenum">
              <a:rPr lang="en-US" smtClean="0"/>
              <a:pPr algn="r"/>
              <a:t>26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3300" y="457200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317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600" dirty="0">
                <a:latin typeface="Cambria"/>
                <a:cs typeface="Cambria"/>
              </a:rPr>
              <a:t>Fourth Corner Point </a:t>
            </a:r>
            <a:br>
              <a:rPr lang="en-US" sz="3600" dirty="0">
                <a:latin typeface="Cambria"/>
                <a:cs typeface="Cambria"/>
              </a:rPr>
            </a:br>
            <a:r>
              <a:rPr lang="en-US" sz="3600" dirty="0">
                <a:latin typeface="Cambria"/>
                <a:cs typeface="Cambria"/>
              </a:rPr>
              <a:t>Detection Method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077200" y="16283"/>
            <a:ext cx="1066800" cy="329184"/>
          </a:xfrm>
        </p:spPr>
        <p:txBody>
          <a:bodyPr/>
          <a:lstStyle/>
          <a:p>
            <a:pPr algn="r"/>
            <a:fld id="{C4A3B2C7-5140-4B82-896C-602470297EFC}" type="slidenum">
              <a:rPr lang="en-US" smtClean="0"/>
              <a:pPr algn="r"/>
              <a:t>27</a:t>
            </a:fld>
            <a:endParaRPr lang="en-US" dirty="0"/>
          </a:p>
        </p:txBody>
      </p:sp>
      <p:pic>
        <p:nvPicPr>
          <p:cNvPr id="4" name="Picture 3" descr="C:\Users\Manav\Desktop\Picture2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828800"/>
            <a:ext cx="8153400" cy="4648200"/>
          </a:xfrm>
          <a:prstGeom prst="rect">
            <a:avLst/>
          </a:prstGeom>
          <a:noFill/>
          <a:ln w="9525">
            <a:solidFill>
              <a:schemeClr val="tx1">
                <a:alpha val="99000"/>
              </a:schemeClr>
            </a:solidFill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3300" y="457200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775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Cambria"/>
                <a:cs typeface="Cambria"/>
              </a:rPr>
              <a:t>Fourth Corner Point </a:t>
            </a:r>
            <a:br>
              <a:rPr lang="en-US" dirty="0" smtClean="0">
                <a:latin typeface="Cambria"/>
                <a:cs typeface="Cambria"/>
              </a:rPr>
            </a:br>
            <a:r>
              <a:rPr lang="en-US" dirty="0" smtClean="0">
                <a:latin typeface="Cambria"/>
                <a:cs typeface="Cambria"/>
              </a:rPr>
              <a:t>Detection Method</a:t>
            </a:r>
            <a:endParaRPr lang="en-US" dirty="0">
              <a:latin typeface="Cambria"/>
              <a:cs typeface="Cambri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0"/>
            <a:ext cx="1066800" cy="329184"/>
          </a:xfrm>
        </p:spPr>
        <p:txBody>
          <a:bodyPr/>
          <a:lstStyle/>
          <a:p>
            <a:pPr algn="r"/>
            <a:fld id="{C4A3B2C7-5140-4B82-896C-602470297EFC}" type="slidenum">
              <a:rPr lang="en-US" smtClean="0"/>
              <a:pPr algn="r"/>
              <a:t>28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2057400"/>
            <a:ext cx="8229600" cy="914400"/>
          </a:xfrm>
        </p:spPr>
        <p:txBody>
          <a:bodyPr>
            <a:normAutofit/>
          </a:bodyPr>
          <a:lstStyle/>
          <a:p>
            <a:r>
              <a:rPr lang="en-US" sz="1400" dirty="0">
                <a:latin typeface="Times New Roman"/>
                <a:cs typeface="Times New Roman"/>
              </a:rPr>
              <a:t>Objective 	</a:t>
            </a:r>
            <a:r>
              <a:rPr lang="en-US" sz="1400" i="1" dirty="0">
                <a:latin typeface="Times New Roman"/>
                <a:cs typeface="Times New Roman"/>
              </a:rPr>
              <a:t>To determine the bottom-right corner of a QR code</a:t>
            </a:r>
            <a:endParaRPr lang="en-US" sz="1400" dirty="0">
              <a:latin typeface="Times New Roman"/>
              <a:cs typeface="Times New Roman"/>
            </a:endParaRPr>
          </a:p>
          <a:p>
            <a:r>
              <a:rPr lang="en-US" sz="1400" dirty="0">
                <a:latin typeface="Times New Roman"/>
                <a:cs typeface="Times New Roman"/>
              </a:rPr>
              <a:t>Input  		</a:t>
            </a:r>
            <a:r>
              <a:rPr lang="en-US" sz="1400" i="1" dirty="0">
                <a:latin typeface="Times New Roman"/>
                <a:cs typeface="Times New Roman"/>
              </a:rPr>
              <a:t>Input Image and 3 Finder pattern points </a:t>
            </a:r>
            <a:endParaRPr lang="en-US" sz="1400" dirty="0">
              <a:latin typeface="Times New Roman"/>
              <a:cs typeface="Times New Roman"/>
            </a:endParaRPr>
          </a:p>
          <a:p>
            <a:r>
              <a:rPr lang="en-US" sz="1400" dirty="0">
                <a:latin typeface="Times New Roman"/>
                <a:cs typeface="Times New Roman"/>
              </a:rPr>
              <a:t>Output 	</a:t>
            </a:r>
            <a:r>
              <a:rPr lang="en-US" sz="1400" dirty="0" smtClean="0">
                <a:latin typeface="Times New Roman"/>
                <a:cs typeface="Times New Roman"/>
              </a:rPr>
              <a:t>	</a:t>
            </a:r>
            <a:r>
              <a:rPr lang="en-US" sz="1400" i="1" dirty="0" smtClean="0">
                <a:latin typeface="Times New Roman"/>
                <a:cs typeface="Times New Roman"/>
              </a:rPr>
              <a:t>Fourth </a:t>
            </a:r>
            <a:r>
              <a:rPr lang="en-US" sz="1400" i="1" dirty="0">
                <a:latin typeface="Times New Roman"/>
                <a:cs typeface="Times New Roman"/>
              </a:rPr>
              <a:t>corner point of QR Code</a:t>
            </a:r>
            <a:endParaRPr lang="en-US" sz="1400" dirty="0">
              <a:latin typeface="Times New Roman"/>
              <a:cs typeface="Times New Roman"/>
            </a:endParaRPr>
          </a:p>
          <a:p>
            <a:endParaRPr lang="en-US" sz="1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3300" y="457200"/>
            <a:ext cx="457200" cy="457200"/>
          </a:xfrm>
          <a:prstGeom prst="rect">
            <a:avLst/>
          </a:prstGeom>
        </p:spPr>
      </p:pic>
      <p:pic>
        <p:nvPicPr>
          <p:cNvPr id="7" name="Picture 6" descr="Algo_1.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200400"/>
            <a:ext cx="6096000" cy="3606188"/>
          </a:xfrm>
          <a:prstGeom prst="rect">
            <a:avLst/>
          </a:prstGeom>
          <a:ln>
            <a:noFill/>
          </a:ln>
        </p:spPr>
      </p:pic>
      <p:sp>
        <p:nvSpPr>
          <p:cNvPr id="9" name="Right Brace 8"/>
          <p:cNvSpPr/>
          <p:nvPr/>
        </p:nvSpPr>
        <p:spPr>
          <a:xfrm>
            <a:off x="5715000" y="4114800"/>
            <a:ext cx="76200" cy="6858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Brace 9"/>
          <p:cNvSpPr/>
          <p:nvPr/>
        </p:nvSpPr>
        <p:spPr>
          <a:xfrm>
            <a:off x="6553200" y="4953000"/>
            <a:ext cx="76200" cy="6858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Brace 10"/>
          <p:cNvSpPr/>
          <p:nvPr/>
        </p:nvSpPr>
        <p:spPr>
          <a:xfrm>
            <a:off x="5867400" y="5791200"/>
            <a:ext cx="76200" cy="5334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096000" y="4267200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000090"/>
                </a:solidFill>
              </a:rPr>
              <a:t>Estimated bottom and right </a:t>
            </a:r>
            <a:r>
              <a:rPr lang="en-US" sz="1000" dirty="0">
                <a:solidFill>
                  <a:srgbClr val="000090"/>
                </a:solidFill>
              </a:rPr>
              <a:t>e</a:t>
            </a:r>
            <a:r>
              <a:rPr lang="en-US" sz="1000" dirty="0" smtClean="0">
                <a:solidFill>
                  <a:srgbClr val="000090"/>
                </a:solidFill>
              </a:rPr>
              <a:t>dges</a:t>
            </a:r>
            <a:endParaRPr lang="en-US" sz="1000" dirty="0">
              <a:solidFill>
                <a:srgbClr val="00009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81800" y="5105400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000090"/>
                </a:solidFill>
              </a:rPr>
              <a:t>Real bottom and right edges</a:t>
            </a:r>
            <a:endParaRPr lang="en-US" sz="1000" dirty="0">
              <a:solidFill>
                <a:srgbClr val="00009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72200" y="5791200"/>
            <a:ext cx="1905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000090"/>
                </a:solidFill>
              </a:rPr>
              <a:t>Intersection of real bottom and right edges is </a:t>
            </a:r>
            <a:r>
              <a:rPr lang="en-US" sz="1000" i="1" dirty="0" smtClean="0">
                <a:solidFill>
                  <a:srgbClr val="000090"/>
                </a:solidFill>
              </a:rPr>
              <a:t>fourth-corner </a:t>
            </a:r>
            <a:r>
              <a:rPr lang="en-US" sz="1000" dirty="0" smtClean="0">
                <a:solidFill>
                  <a:srgbClr val="000090"/>
                </a:solidFill>
              </a:rPr>
              <a:t>point </a:t>
            </a:r>
            <a:endParaRPr lang="en-US" sz="1000" dirty="0">
              <a:solidFill>
                <a:srgbClr val="000090"/>
              </a:solidFill>
            </a:endParaRPr>
          </a:p>
        </p:txBody>
      </p:sp>
      <p:sp>
        <p:nvSpPr>
          <p:cNvPr id="15" name="Right Brace 14"/>
          <p:cNvSpPr/>
          <p:nvPr/>
        </p:nvSpPr>
        <p:spPr>
          <a:xfrm>
            <a:off x="5257800" y="3352800"/>
            <a:ext cx="76200" cy="6096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486400" y="3429000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000090"/>
                </a:solidFill>
              </a:rPr>
              <a:t>Guessing fourth-corner point geometrically</a:t>
            </a:r>
            <a:endParaRPr lang="en-US" sz="1000" dirty="0">
              <a:solidFill>
                <a:srgbClr val="000090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04800" y="3048000"/>
            <a:ext cx="8305800" cy="0"/>
          </a:xfrm>
          <a:prstGeom prst="line">
            <a:avLst/>
          </a:prstGeom>
          <a:ln w="12700"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533400" y="1828800"/>
            <a:ext cx="12518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latin typeface="Times New Roman"/>
                <a:cs typeface="Times New Roman"/>
              </a:rPr>
              <a:t>Algorithm </a:t>
            </a:r>
            <a:r>
              <a:rPr lang="en-US" sz="1400" b="1" dirty="0" smtClean="0">
                <a:latin typeface="Times New Roman"/>
                <a:cs typeface="Times New Roman"/>
              </a:rPr>
              <a:t>1.1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723706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1" dirty="0">
                <a:latin typeface="Times New Roman"/>
                <a:cs typeface="Times New Roman"/>
              </a:rPr>
              <a:t> </a:t>
            </a:r>
            <a:r>
              <a:rPr lang="en-US" sz="1600" b="1" dirty="0" smtClean="0">
                <a:latin typeface="Times New Roman"/>
                <a:cs typeface="Times New Roman"/>
              </a:rPr>
              <a:t>   </a:t>
            </a:r>
            <a:r>
              <a:rPr lang="en-US" sz="1400" b="1" dirty="0" smtClean="0">
                <a:latin typeface="Times New Roman"/>
                <a:cs typeface="Times New Roman"/>
              </a:rPr>
              <a:t>Algorithm 1.2 </a:t>
            </a:r>
          </a:p>
          <a:p>
            <a:r>
              <a:rPr lang="en-US" sz="1400" dirty="0" smtClean="0">
                <a:latin typeface="Times New Roman"/>
                <a:cs typeface="Times New Roman"/>
              </a:rPr>
              <a:t>Objective  </a:t>
            </a:r>
            <a:r>
              <a:rPr lang="en-US" sz="1400" dirty="0">
                <a:latin typeface="Times New Roman"/>
                <a:cs typeface="Times New Roman"/>
              </a:rPr>
              <a:t>	</a:t>
            </a:r>
            <a:r>
              <a:rPr lang="en-US" sz="1400" i="1" dirty="0">
                <a:latin typeface="Times New Roman"/>
                <a:cs typeface="Times New Roman"/>
              </a:rPr>
              <a:t>To determine real bottom and right edge of given QR </a:t>
            </a:r>
            <a:r>
              <a:rPr lang="en-US" sz="1400" i="1" dirty="0" smtClean="0">
                <a:latin typeface="Times New Roman"/>
                <a:cs typeface="Times New Roman"/>
              </a:rPr>
              <a:t>code</a:t>
            </a:r>
            <a:endParaRPr lang="en-US" sz="1400" dirty="0">
              <a:latin typeface="Times New Roman"/>
              <a:cs typeface="Times New Roman"/>
            </a:endParaRPr>
          </a:p>
          <a:p>
            <a:r>
              <a:rPr lang="en-US" sz="1400" dirty="0">
                <a:latin typeface="Times New Roman"/>
                <a:cs typeface="Times New Roman"/>
              </a:rPr>
              <a:t>Input 		</a:t>
            </a:r>
            <a:r>
              <a:rPr lang="en-US" sz="1400" i="1" dirty="0">
                <a:latin typeface="Times New Roman"/>
                <a:cs typeface="Times New Roman"/>
              </a:rPr>
              <a:t>Input </a:t>
            </a:r>
            <a:r>
              <a:rPr lang="en-US" sz="1400" i="1" dirty="0" smtClean="0">
                <a:latin typeface="Times New Roman"/>
                <a:cs typeface="Times New Roman"/>
              </a:rPr>
              <a:t>image, Estimated Bottom and Right </a:t>
            </a:r>
            <a:r>
              <a:rPr lang="en-US" sz="1400" i="1" dirty="0">
                <a:latin typeface="Times New Roman"/>
                <a:cs typeface="Times New Roman"/>
              </a:rPr>
              <a:t>edge points</a:t>
            </a:r>
            <a:endParaRPr lang="en-US" sz="1400" dirty="0">
              <a:latin typeface="Times New Roman"/>
              <a:cs typeface="Times New Roman"/>
            </a:endParaRPr>
          </a:p>
          <a:p>
            <a:r>
              <a:rPr lang="en-US" sz="1400" dirty="0">
                <a:latin typeface="Times New Roman"/>
                <a:cs typeface="Times New Roman"/>
              </a:rPr>
              <a:t>Output		</a:t>
            </a:r>
            <a:r>
              <a:rPr lang="en-US" sz="1400" i="1" dirty="0">
                <a:latin typeface="Times New Roman"/>
                <a:cs typeface="Times New Roman"/>
              </a:rPr>
              <a:t>Real Bottom and Right edges</a:t>
            </a:r>
            <a:endParaRPr lang="en-US" sz="1400" dirty="0">
              <a:latin typeface="Times New Roman"/>
              <a:cs typeface="Times New Roman"/>
            </a:endParaRPr>
          </a:p>
          <a:p>
            <a:endParaRPr lang="en-US" sz="1600" dirty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sz="1400" dirty="0">
                <a:latin typeface="Times New Roman"/>
                <a:cs typeface="Times New Roman"/>
              </a:rPr>
              <a:t>Given a line and maximum deviation from the line, we find the line going through the most edge </a:t>
            </a:r>
            <a:r>
              <a:rPr lang="en-US" sz="1400" dirty="0" smtClean="0">
                <a:latin typeface="Times New Roman"/>
                <a:cs typeface="Times New Roman"/>
              </a:rPr>
              <a:t>points</a:t>
            </a:r>
            <a:r>
              <a:rPr lang="en-US" sz="1400" dirty="0">
                <a:latin typeface="Times New Roman"/>
                <a:cs typeface="Times New Roman"/>
              </a:rPr>
              <a:t> </a:t>
            </a:r>
            <a:endParaRPr lang="en-US" sz="1400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sz="1400" dirty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sz="1400" dirty="0" smtClean="0">
                <a:latin typeface="Times New Roman"/>
                <a:cs typeface="Times New Roman"/>
              </a:rPr>
              <a:t>Each </a:t>
            </a:r>
            <a:r>
              <a:rPr lang="en-US" sz="1400" dirty="0">
                <a:latin typeface="Times New Roman"/>
                <a:cs typeface="Times New Roman"/>
              </a:rPr>
              <a:t>pair of points on these two lines (one on each) forms a possible line. Each of these lines is part of test under consideration. </a:t>
            </a:r>
          </a:p>
          <a:p>
            <a:endParaRPr lang="en-US" sz="1400" dirty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sz="1400" dirty="0">
                <a:latin typeface="Times New Roman"/>
                <a:cs typeface="Times New Roman"/>
              </a:rPr>
              <a:t>For each probable line, we iterate through all the edge points. The distance from the edge point to the line is used to calculate the "cost" for the line.  </a:t>
            </a:r>
            <a:endParaRPr lang="en-US" sz="1400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sz="1400" dirty="0">
              <a:latin typeface="Times New Roman"/>
              <a:cs typeface="Times New Roman"/>
            </a:endParaRPr>
          </a:p>
          <a:p>
            <a:pPr marL="0" indent="0" algn="ctr">
              <a:buNone/>
            </a:pPr>
            <a:r>
              <a:rPr lang="en-US" sz="1400" dirty="0">
                <a:latin typeface="Times New Roman"/>
                <a:cs typeface="Times New Roman"/>
              </a:rPr>
              <a:t>“The line with the best </a:t>
            </a:r>
            <a:r>
              <a:rPr lang="en-US" sz="1400" i="1" dirty="0">
                <a:latin typeface="Times New Roman"/>
                <a:cs typeface="Times New Roman"/>
              </a:rPr>
              <a:t>cost</a:t>
            </a:r>
            <a:r>
              <a:rPr lang="en-US" sz="1400" dirty="0">
                <a:latin typeface="Times New Roman"/>
                <a:cs typeface="Times New Roman"/>
              </a:rPr>
              <a:t> is </a:t>
            </a:r>
            <a:r>
              <a:rPr lang="en-US" sz="1400" dirty="0" smtClean="0">
                <a:latin typeface="Times New Roman"/>
                <a:cs typeface="Times New Roman"/>
              </a:rPr>
              <a:t>treated as real </a:t>
            </a:r>
            <a:r>
              <a:rPr lang="en-US" sz="1400" i="1" dirty="0" smtClean="0">
                <a:latin typeface="Times New Roman"/>
                <a:cs typeface="Times New Roman"/>
              </a:rPr>
              <a:t>edge</a:t>
            </a:r>
            <a:r>
              <a:rPr lang="en-US" sz="1400" dirty="0" smtClean="0">
                <a:latin typeface="Times New Roman"/>
                <a:cs typeface="Times New Roman"/>
              </a:rPr>
              <a:t>”</a:t>
            </a:r>
          </a:p>
          <a:p>
            <a:pPr marL="0" indent="0" algn="ctr">
              <a:buNone/>
            </a:pPr>
            <a:endParaRPr lang="en-US" sz="1600" dirty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sz="1400" b="1" dirty="0" smtClean="0">
                <a:latin typeface="Times New Roman"/>
                <a:cs typeface="Times New Roman"/>
              </a:rPr>
              <a:t>Complexity</a:t>
            </a:r>
            <a:r>
              <a:rPr lang="en-US" sz="1400" dirty="0" smtClean="0">
                <a:latin typeface="Times New Roman"/>
                <a:cs typeface="Times New Roman"/>
              </a:rPr>
              <a:t> – O (</a:t>
            </a:r>
            <a:r>
              <a:rPr lang="en-US" sz="1400" dirty="0" err="1" smtClean="0">
                <a:latin typeface="Times New Roman"/>
                <a:cs typeface="Times New Roman"/>
              </a:rPr>
              <a:t>n.k</a:t>
            </a:r>
            <a:r>
              <a:rPr lang="en-US" sz="1400" dirty="0" smtClean="0">
                <a:latin typeface="Times New Roman"/>
                <a:cs typeface="Times New Roman"/>
              </a:rPr>
              <a:t>) </a:t>
            </a:r>
          </a:p>
          <a:p>
            <a:pPr marL="0" indent="0">
              <a:buNone/>
            </a:pPr>
            <a:r>
              <a:rPr lang="en-US" sz="1100" dirty="0" smtClean="0">
                <a:latin typeface="Times New Roman"/>
                <a:cs typeface="Times New Roman"/>
              </a:rPr>
              <a:t>               where n = number of possible lines under consideration</a:t>
            </a:r>
          </a:p>
          <a:p>
            <a:pPr marL="0" indent="0">
              <a:buNone/>
            </a:pPr>
            <a:r>
              <a:rPr lang="en-US" sz="1100" dirty="0">
                <a:latin typeface="Times New Roman"/>
                <a:cs typeface="Times New Roman"/>
              </a:rPr>
              <a:t>	</a:t>
            </a:r>
            <a:r>
              <a:rPr lang="en-US" sz="1100" dirty="0" smtClean="0">
                <a:latin typeface="Times New Roman"/>
                <a:cs typeface="Times New Roman"/>
              </a:rPr>
              <a:t>k = number of edge points for each line</a:t>
            </a:r>
            <a:endParaRPr lang="en-US" sz="1100" dirty="0">
              <a:latin typeface="Times New Roman"/>
              <a:cs typeface="Times New Roman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48572" y="0"/>
            <a:ext cx="1066800" cy="329184"/>
          </a:xfrm>
        </p:spPr>
        <p:txBody>
          <a:bodyPr/>
          <a:lstStyle/>
          <a:p>
            <a:pPr algn="r"/>
            <a:fld id="{C4A3B2C7-5140-4B82-896C-602470297EFC}" type="slidenum">
              <a:rPr lang="en-US" smtClean="0"/>
              <a:pPr algn="r"/>
              <a:t>29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3300" y="457200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967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7498080" cy="1020762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effectLst/>
                <a:latin typeface="Cambria" pitchFamily="18" charset="0"/>
              </a:rPr>
              <a:t>Introduction</a:t>
            </a:r>
            <a:endParaRPr lang="en-US" sz="3600" dirty="0">
              <a:effectLst/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3000"/>
            <a:ext cx="5486400" cy="541020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     </a:t>
            </a:r>
          </a:p>
          <a:p>
            <a:pPr algn="just"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Barcode</a:t>
            </a:r>
          </a:p>
          <a:p>
            <a:pPr algn="just">
              <a:buNone/>
            </a:pPr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Optical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machine-readable representation of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data about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object</a:t>
            </a:r>
          </a:p>
          <a:p>
            <a:pPr algn="just"/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Shown by varying the widths and spacing of parallel lines</a:t>
            </a:r>
          </a:p>
          <a:p>
            <a:pPr algn="just"/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Linear or one-dimensional (1D)</a:t>
            </a:r>
          </a:p>
          <a:p>
            <a:pPr algn="just"/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1600" dirty="0" smtClean="0">
              <a:latin typeface="Calibri" pitchFamily="34" charset="0"/>
              <a:cs typeface="Calibri" pitchFamily="34" charset="0"/>
            </a:endParaRPr>
          </a:p>
          <a:p>
            <a:pPr algn="just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QR Code </a:t>
            </a:r>
          </a:p>
          <a:p>
            <a:pPr algn="just">
              <a:buNone/>
            </a:pPr>
            <a:endParaRPr lang="en-US" sz="2000" dirty="0">
              <a:latin typeface="Calibri" pitchFamily="34" charset="0"/>
            </a:endParaRPr>
          </a:p>
          <a:p>
            <a:pPr algn="just"/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Invented in Japan  by DENSO Corp. for Japanese auto-makers to track car parts (1994)</a:t>
            </a:r>
          </a:p>
          <a:p>
            <a:pPr algn="just"/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ses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four standardized encoding modes (numeric, alphanumeric, byte / binary, and kanji) to efficiently store data</a:t>
            </a:r>
          </a:p>
          <a:p>
            <a:pPr algn="just"/>
            <a:r>
              <a:rPr lang="en-US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Matrix two-dimensional (2D)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en-US" sz="16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pPr algn="just">
              <a:buNone/>
            </a:pPr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endParaRPr lang="en-US" sz="20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01000" y="0"/>
            <a:ext cx="1066800" cy="329184"/>
          </a:xfrm>
        </p:spPr>
        <p:txBody>
          <a:bodyPr/>
          <a:lstStyle/>
          <a:p>
            <a:pPr algn="r"/>
            <a:fld id="{C4A3B2C7-5140-4B82-896C-602470297EFC}" type="slidenum">
              <a:rPr lang="en-US" smtClean="0"/>
              <a:pPr algn="r"/>
              <a:t>3</a:t>
            </a:fld>
            <a:endParaRPr lang="en-US" dirty="0"/>
          </a:p>
        </p:txBody>
      </p:sp>
      <p:pic>
        <p:nvPicPr>
          <p:cNvPr id="8" name="Picture 7" descr="sample-1d-barcod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29400" y="2438400"/>
            <a:ext cx="2209800" cy="926403"/>
          </a:xfrm>
          <a:prstGeom prst="rect">
            <a:avLst/>
          </a:prstGeom>
        </p:spPr>
      </p:pic>
      <p:pic>
        <p:nvPicPr>
          <p:cNvPr id="9" name="Picture 8" descr="qrcodeuk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86600" y="4724400"/>
            <a:ext cx="1295400" cy="1295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3300" y="457200"/>
            <a:ext cx="457200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92209" y="0"/>
            <a:ext cx="1066800" cy="329184"/>
          </a:xfrm>
        </p:spPr>
        <p:txBody>
          <a:bodyPr/>
          <a:lstStyle/>
          <a:p>
            <a:pPr algn="r"/>
            <a:fld id="{C4A3B2C7-5140-4B82-896C-602470297EFC}" type="slidenum">
              <a:rPr lang="en-US" smtClean="0"/>
              <a:pPr algn="r"/>
              <a:t>30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3300" y="457200"/>
            <a:ext cx="457200" cy="457200"/>
          </a:xfrm>
          <a:prstGeom prst="rect">
            <a:avLst/>
          </a:prstGeom>
        </p:spPr>
      </p:pic>
      <p:pic>
        <p:nvPicPr>
          <p:cNvPr id="2" name="Picture 1" descr="Algo_1.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90600"/>
            <a:ext cx="5334000" cy="5668985"/>
          </a:xfrm>
          <a:prstGeom prst="rect">
            <a:avLst/>
          </a:prstGeom>
        </p:spPr>
      </p:pic>
      <p:sp>
        <p:nvSpPr>
          <p:cNvPr id="9" name="Right Brace 8"/>
          <p:cNvSpPr/>
          <p:nvPr/>
        </p:nvSpPr>
        <p:spPr>
          <a:xfrm>
            <a:off x="5715000" y="1905000"/>
            <a:ext cx="381000" cy="16764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172200" y="2438400"/>
            <a:ext cx="1676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000090"/>
                </a:solidFill>
              </a:rPr>
              <a:t>Deviating in Anti-Clockwise direction to find real edge</a:t>
            </a:r>
            <a:endParaRPr lang="en-US" sz="1000" dirty="0">
              <a:solidFill>
                <a:srgbClr val="00009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00800" y="4648200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000090"/>
                </a:solidFill>
              </a:rPr>
              <a:t>Deviating in Clockwise direction to find real edge</a:t>
            </a:r>
            <a:endParaRPr lang="en-US" sz="1000" dirty="0">
              <a:solidFill>
                <a:srgbClr val="000090"/>
              </a:solidFill>
            </a:endParaRPr>
          </a:p>
        </p:txBody>
      </p:sp>
      <p:sp>
        <p:nvSpPr>
          <p:cNvPr id="12" name="Right Brace 11"/>
          <p:cNvSpPr/>
          <p:nvPr/>
        </p:nvSpPr>
        <p:spPr>
          <a:xfrm>
            <a:off x="5715000" y="4038600"/>
            <a:ext cx="381000" cy="16764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988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lgo_1.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895600"/>
            <a:ext cx="6845300" cy="304020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0668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2600" dirty="0" smtClean="0"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latin typeface="Times New Roman"/>
                <a:cs typeface="Times New Roman"/>
              </a:rPr>
              <a:t>   </a:t>
            </a:r>
            <a:r>
              <a:rPr lang="en-US" sz="2000" b="1" dirty="0" smtClean="0">
                <a:latin typeface="Times New Roman"/>
                <a:cs typeface="Times New Roman"/>
              </a:rPr>
              <a:t>Algorithms </a:t>
            </a:r>
            <a:r>
              <a:rPr lang="en-US" sz="2000" b="1" dirty="0">
                <a:latin typeface="Times New Roman"/>
                <a:cs typeface="Times New Roman"/>
              </a:rPr>
              <a:t>1.3</a:t>
            </a:r>
          </a:p>
          <a:p>
            <a:r>
              <a:rPr lang="en-US" sz="2000" dirty="0">
                <a:latin typeface="Times New Roman"/>
                <a:cs typeface="Times New Roman"/>
              </a:rPr>
              <a:t>Objective	</a:t>
            </a:r>
            <a:r>
              <a:rPr lang="en-US" sz="2000" dirty="0" smtClean="0">
                <a:latin typeface="Times New Roman"/>
                <a:cs typeface="Times New Roman"/>
              </a:rPr>
              <a:t>	To </a:t>
            </a:r>
            <a:r>
              <a:rPr lang="en-US" sz="2000" dirty="0">
                <a:latin typeface="Times New Roman"/>
                <a:cs typeface="Times New Roman"/>
              </a:rPr>
              <a:t>find all points that could be part of an edge.</a:t>
            </a:r>
          </a:p>
          <a:p>
            <a:r>
              <a:rPr lang="en-US" sz="2000" dirty="0">
                <a:latin typeface="Times New Roman"/>
                <a:cs typeface="Times New Roman"/>
              </a:rPr>
              <a:t>Input		Input Image, start Point and end Point</a:t>
            </a:r>
          </a:p>
          <a:p>
            <a:r>
              <a:rPr lang="en-US" sz="2000" dirty="0">
                <a:latin typeface="Times New Roman"/>
                <a:cs typeface="Times New Roman"/>
              </a:rPr>
              <a:t>Output		List of all edge points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7200" y="0"/>
            <a:ext cx="1066800" cy="329184"/>
          </a:xfrm>
        </p:spPr>
        <p:txBody>
          <a:bodyPr/>
          <a:lstStyle/>
          <a:p>
            <a:pPr algn="r"/>
            <a:fld id="{C4A3B2C7-5140-4B82-896C-602470297EFC}" type="slidenum">
              <a:rPr lang="en-US" smtClean="0"/>
              <a:pPr algn="r"/>
              <a:t>31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3300" y="457200"/>
            <a:ext cx="457200" cy="457200"/>
          </a:xfrm>
          <a:prstGeom prst="rect">
            <a:avLst/>
          </a:prstGeom>
        </p:spPr>
      </p:pic>
      <p:sp>
        <p:nvSpPr>
          <p:cNvPr id="8" name="Right Brace 7"/>
          <p:cNvSpPr/>
          <p:nvPr/>
        </p:nvSpPr>
        <p:spPr>
          <a:xfrm>
            <a:off x="4876800" y="4114800"/>
            <a:ext cx="381000" cy="11430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486400" y="4343400"/>
            <a:ext cx="1676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000090"/>
                </a:solidFill>
              </a:rPr>
              <a:t>Finding edge-points for each possible line under consideration</a:t>
            </a:r>
            <a:endParaRPr lang="en-US" sz="1000" dirty="0">
              <a:solidFill>
                <a:srgbClr val="00009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04800" y="2743200"/>
            <a:ext cx="8305800" cy="0"/>
          </a:xfrm>
          <a:prstGeom prst="line">
            <a:avLst/>
          </a:prstGeom>
          <a:ln w="12700"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ight Brace 10"/>
          <p:cNvSpPr/>
          <p:nvPr/>
        </p:nvSpPr>
        <p:spPr>
          <a:xfrm>
            <a:off x="7315200" y="3276600"/>
            <a:ext cx="152400" cy="6858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467600" y="3276600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000090"/>
                </a:solidFill>
              </a:rPr>
              <a:t>Finding diagonal cut-point with possible line</a:t>
            </a:r>
            <a:endParaRPr lang="en-US" sz="10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73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>
                <a:latin typeface="Cambria"/>
                <a:cs typeface="Cambria"/>
              </a:rPr>
              <a:t>Overview</a:t>
            </a:r>
            <a:endParaRPr lang="en-US" sz="3600" dirty="0">
              <a:latin typeface="Cambria"/>
              <a:cs typeface="Cambr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Introduction</a:t>
            </a:r>
          </a:p>
          <a:p>
            <a:endParaRPr lang="en-US" dirty="0" smtClean="0"/>
          </a:p>
          <a:p>
            <a:r>
              <a:rPr lang="en-US" dirty="0" smtClean="0"/>
              <a:t>Background and Related Work</a:t>
            </a:r>
          </a:p>
          <a:p>
            <a:endParaRPr lang="en-US" dirty="0" smtClean="0"/>
          </a:p>
          <a:p>
            <a:r>
              <a:rPr lang="en-US" dirty="0" smtClean="0"/>
              <a:t>Algorithm Design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3366FF"/>
                </a:solidFill>
              </a:rPr>
              <a:t>Implementation and System Design</a:t>
            </a:r>
          </a:p>
          <a:p>
            <a:endParaRPr lang="en-US" dirty="0" smtClean="0"/>
          </a:p>
          <a:p>
            <a:r>
              <a:rPr lang="en-US" dirty="0" smtClean="0"/>
              <a:t>Experimental Results and Analysis</a:t>
            </a:r>
          </a:p>
          <a:p>
            <a:endParaRPr lang="en-US" dirty="0" smtClean="0"/>
          </a:p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7200" y="0"/>
            <a:ext cx="1066800" cy="329184"/>
          </a:xfrm>
        </p:spPr>
        <p:txBody>
          <a:bodyPr/>
          <a:lstStyle/>
          <a:p>
            <a:pPr algn="r"/>
            <a:fld id="{C4A3B2C7-5140-4B82-896C-602470297EFC}" type="slidenum">
              <a:rPr lang="en-US" smtClean="0"/>
              <a:pPr algn="r"/>
              <a:t>32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3300" y="457200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768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>
                <a:latin typeface="Cambria" pitchFamily="18" charset="0"/>
              </a:rPr>
              <a:t>Development</a:t>
            </a:r>
            <a:r>
              <a:rPr lang="en-US" sz="3200" dirty="0" smtClean="0">
                <a:latin typeface="Cambria" pitchFamily="18" charset="0"/>
              </a:rPr>
              <a:t> Tools and Technology</a:t>
            </a:r>
            <a:endParaRPr lang="en-US" sz="3200" dirty="0"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3657600" cy="480060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b="1" dirty="0" smtClean="0">
              <a:latin typeface="Times New Roman"/>
              <a:cs typeface="Times New Roman"/>
            </a:endParaRPr>
          </a:p>
          <a:p>
            <a:pPr marL="457200" lvl="1" indent="0">
              <a:buNone/>
            </a:pPr>
            <a:r>
              <a:rPr lang="en-US" sz="2400" b="1" u="sng" dirty="0" smtClean="0">
                <a:latin typeface="Times New Roman"/>
                <a:cs typeface="Times New Roman"/>
              </a:rPr>
              <a:t>Tools / SDKs</a:t>
            </a:r>
          </a:p>
          <a:p>
            <a:pPr lvl="1"/>
            <a:r>
              <a:rPr lang="en-US" sz="1800" dirty="0" smtClean="0">
                <a:latin typeface="Times New Roman"/>
                <a:cs typeface="Times New Roman"/>
              </a:rPr>
              <a:t>Eclipse IDE</a:t>
            </a:r>
          </a:p>
          <a:p>
            <a:pPr lvl="1"/>
            <a:r>
              <a:rPr lang="en-US" sz="1800" dirty="0" smtClean="0">
                <a:latin typeface="Times New Roman"/>
                <a:cs typeface="Times New Roman"/>
              </a:rPr>
              <a:t>Programming Language – Java</a:t>
            </a:r>
          </a:p>
          <a:p>
            <a:pPr lvl="1"/>
            <a:r>
              <a:rPr lang="en-US" sz="1800" dirty="0" smtClean="0">
                <a:latin typeface="Times New Roman"/>
                <a:cs typeface="Times New Roman"/>
              </a:rPr>
              <a:t>Zxing QR Code Library</a:t>
            </a:r>
          </a:p>
          <a:p>
            <a:pPr lvl="1"/>
            <a:r>
              <a:rPr lang="en-US" sz="1800" dirty="0" smtClean="0">
                <a:latin typeface="Times New Roman"/>
                <a:cs typeface="Times New Roman"/>
              </a:rPr>
              <a:t>Android SDK</a:t>
            </a:r>
          </a:p>
          <a:p>
            <a:endParaRPr lang="en-US" dirty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     </a:t>
            </a:r>
            <a:r>
              <a:rPr lang="en-US" sz="2400" b="1" u="sng" dirty="0" smtClean="0">
                <a:latin typeface="Times New Roman"/>
                <a:cs typeface="Times New Roman"/>
              </a:rPr>
              <a:t>Testing Tools</a:t>
            </a:r>
          </a:p>
          <a:p>
            <a:pPr lvl="1"/>
            <a:r>
              <a:rPr lang="en-US" sz="1800" dirty="0" smtClean="0">
                <a:latin typeface="Times New Roman"/>
                <a:cs typeface="Times New Roman"/>
              </a:rPr>
              <a:t>Google Nexus 4</a:t>
            </a:r>
          </a:p>
          <a:p>
            <a:pPr lvl="1"/>
            <a:r>
              <a:rPr lang="en-US" sz="1800" dirty="0" smtClean="0">
                <a:latin typeface="Times New Roman"/>
                <a:cs typeface="Times New Roman"/>
              </a:rPr>
              <a:t>Samsung Galaxy S III Mini </a:t>
            </a:r>
          </a:p>
          <a:p>
            <a:pPr lvl="1"/>
            <a:endParaRPr lang="en-US" sz="1800" dirty="0" smtClean="0">
              <a:latin typeface="Times New Roman"/>
              <a:cs typeface="Times New Roman"/>
            </a:endParaRPr>
          </a:p>
          <a:p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8067126" y="8141"/>
            <a:ext cx="1066800" cy="329184"/>
          </a:xfrm>
        </p:spPr>
        <p:txBody>
          <a:bodyPr/>
          <a:lstStyle/>
          <a:p>
            <a:pPr algn="r"/>
            <a:fld id="{C4A3B2C7-5140-4B82-896C-602470297EFC}" type="slidenum">
              <a:rPr lang="en-US" smtClean="0"/>
              <a:pPr algn="r"/>
              <a:t>33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77000" y="1676400"/>
            <a:ext cx="1830862" cy="12657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800" y="2819400"/>
            <a:ext cx="1508070" cy="15080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7400" y="3048000"/>
            <a:ext cx="1706695" cy="12126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10400" y="4648200"/>
            <a:ext cx="914400" cy="9144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23300" y="457200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608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endParaRPr lang="en-US" sz="1600" dirty="0" smtClean="0">
              <a:latin typeface="Times New Roman"/>
              <a:cs typeface="Times New Roman"/>
            </a:endParaRPr>
          </a:p>
          <a:p>
            <a:pPr lvl="0"/>
            <a:r>
              <a:rPr lang="en-US" sz="1600" b="1" dirty="0" smtClean="0">
                <a:latin typeface="Times New Roman"/>
                <a:cs typeface="Times New Roman"/>
              </a:rPr>
              <a:t>android:version</a:t>
            </a:r>
            <a:r>
              <a:rPr lang="en-US" sz="1600" dirty="0" smtClean="0">
                <a:latin typeface="Times New Roman"/>
                <a:cs typeface="Times New Roman"/>
              </a:rPr>
              <a:t> </a:t>
            </a:r>
            <a:r>
              <a:rPr lang="en-US" sz="1600" dirty="0">
                <a:latin typeface="Times New Roman"/>
                <a:cs typeface="Times New Roman"/>
              </a:rPr>
              <a:t>			Android 1.6 and </a:t>
            </a:r>
            <a:r>
              <a:rPr lang="en-US" sz="1600" dirty="0" smtClean="0">
                <a:latin typeface="Times New Roman"/>
                <a:cs typeface="Times New Roman"/>
              </a:rPr>
              <a:t>above</a:t>
            </a:r>
          </a:p>
          <a:p>
            <a:pPr lvl="0"/>
            <a:endParaRPr lang="en-US" sz="1600" dirty="0">
              <a:latin typeface="Times New Roman"/>
              <a:cs typeface="Times New Roman"/>
            </a:endParaRPr>
          </a:p>
          <a:p>
            <a:pPr lvl="0"/>
            <a:r>
              <a:rPr lang="en-US" sz="1600" b="1" dirty="0" err="1">
                <a:latin typeface="Times New Roman"/>
                <a:cs typeface="Times New Roman"/>
              </a:rPr>
              <a:t>android:minSdkVersion</a:t>
            </a:r>
            <a:r>
              <a:rPr lang="en-US" sz="1600" dirty="0">
                <a:latin typeface="Times New Roman"/>
                <a:cs typeface="Times New Roman"/>
              </a:rPr>
              <a:t>		Android 2.1 (API Level 7</a:t>
            </a:r>
            <a:r>
              <a:rPr lang="en-US" sz="1600" dirty="0" smtClean="0">
                <a:latin typeface="Times New Roman"/>
                <a:cs typeface="Times New Roman"/>
              </a:rPr>
              <a:t>)</a:t>
            </a:r>
          </a:p>
          <a:p>
            <a:pPr lvl="0"/>
            <a:endParaRPr lang="en-US" sz="1600" dirty="0">
              <a:latin typeface="Times New Roman"/>
              <a:cs typeface="Times New Roman"/>
            </a:endParaRPr>
          </a:p>
          <a:p>
            <a:pPr lvl="0"/>
            <a:r>
              <a:rPr lang="en-US" sz="1600" b="1" dirty="0" err="1">
                <a:latin typeface="Times New Roman"/>
                <a:cs typeface="Times New Roman"/>
              </a:rPr>
              <a:t>android:targetSdkVersion</a:t>
            </a:r>
            <a:r>
              <a:rPr lang="en-US" sz="1600" dirty="0">
                <a:latin typeface="Times New Roman"/>
                <a:cs typeface="Times New Roman"/>
              </a:rPr>
              <a:t>		Android 3.0 (API Level 11</a:t>
            </a:r>
            <a:r>
              <a:rPr lang="en-US" sz="1600" dirty="0" smtClean="0">
                <a:latin typeface="Times New Roman"/>
                <a:cs typeface="Times New Roman"/>
              </a:rPr>
              <a:t>)</a:t>
            </a:r>
          </a:p>
          <a:p>
            <a:pPr lvl="0"/>
            <a:endParaRPr lang="en-US" sz="1600" dirty="0">
              <a:latin typeface="Times New Roman"/>
              <a:cs typeface="Times New Roman"/>
            </a:endParaRPr>
          </a:p>
          <a:p>
            <a:pPr lvl="0"/>
            <a:r>
              <a:rPr lang="en-US" sz="1600" b="1" dirty="0">
                <a:latin typeface="Times New Roman"/>
                <a:cs typeface="Times New Roman"/>
              </a:rPr>
              <a:t>User Permissions			</a:t>
            </a:r>
            <a:r>
              <a:rPr lang="en-US" sz="1600" dirty="0">
                <a:latin typeface="Times New Roman"/>
                <a:cs typeface="Times New Roman"/>
              </a:rPr>
              <a:t>android.hardware.camera</a:t>
            </a:r>
          </a:p>
          <a:p>
            <a:pPr marL="0" indent="0">
              <a:buNone/>
            </a:pPr>
            <a:r>
              <a:rPr lang="en-US" sz="1600" dirty="0" smtClean="0">
                <a:latin typeface="Times New Roman"/>
                <a:cs typeface="Times New Roman"/>
              </a:rPr>
              <a:t>				</a:t>
            </a:r>
            <a:r>
              <a:rPr lang="en-US" sz="1600" dirty="0" err="1" smtClean="0">
                <a:latin typeface="Times New Roman"/>
                <a:cs typeface="Times New Roman"/>
              </a:rPr>
              <a:t>android.permission.CAMERA</a:t>
            </a:r>
            <a:endParaRPr lang="en-US" sz="1600" dirty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sz="1600" dirty="0" smtClean="0">
                <a:latin typeface="Times New Roman"/>
                <a:cs typeface="Times New Roman"/>
              </a:rPr>
              <a:t>				</a:t>
            </a:r>
            <a:r>
              <a:rPr lang="en-US" sz="1600" dirty="0" err="1" smtClean="0">
                <a:latin typeface="Times New Roman"/>
                <a:cs typeface="Times New Roman"/>
              </a:rPr>
              <a:t>android.permission.INTERNET</a:t>
            </a:r>
            <a:endParaRPr lang="en-US" sz="1600" dirty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sz="1600" dirty="0" smtClean="0">
                <a:latin typeface="Times New Roman"/>
                <a:cs typeface="Times New Roman"/>
              </a:rPr>
              <a:t>				</a:t>
            </a:r>
            <a:r>
              <a:rPr lang="en-US" sz="1600" dirty="0" err="1" smtClean="0">
                <a:latin typeface="Times New Roman"/>
                <a:cs typeface="Times New Roman"/>
              </a:rPr>
              <a:t>android.permission.ACCESS_WIFI_STATE</a:t>
            </a:r>
            <a:endParaRPr lang="en-US" sz="1600" dirty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sz="1600" dirty="0" smtClean="0">
                <a:latin typeface="Times New Roman"/>
                <a:cs typeface="Times New Roman"/>
              </a:rPr>
              <a:t>				</a:t>
            </a:r>
            <a:r>
              <a:rPr lang="en-US" sz="1600" dirty="0" err="1" smtClean="0">
                <a:latin typeface="Times New Roman"/>
                <a:cs typeface="Times New Roman"/>
              </a:rPr>
              <a:t>android.permission.ACCESS_NETWORK_STATE</a:t>
            </a:r>
            <a:endParaRPr lang="en-US" sz="1600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sz="1600" dirty="0">
              <a:latin typeface="Times New Roman"/>
              <a:cs typeface="Times New Roman"/>
            </a:endParaRPr>
          </a:p>
          <a:p>
            <a:pPr lvl="0"/>
            <a:r>
              <a:rPr lang="en-US" sz="1600" b="1" dirty="0">
                <a:latin typeface="Times New Roman"/>
                <a:cs typeface="Times New Roman"/>
              </a:rPr>
              <a:t>External Library</a:t>
            </a:r>
            <a:r>
              <a:rPr lang="en-US" sz="1600" dirty="0">
                <a:latin typeface="Times New Roman"/>
                <a:cs typeface="Times New Roman"/>
              </a:rPr>
              <a:t>			Zxing QR Code Library Source Code</a:t>
            </a:r>
          </a:p>
          <a:p>
            <a:endParaRPr lang="en-US" sz="1600" dirty="0">
              <a:latin typeface="Times New Roman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58985" y="0"/>
            <a:ext cx="1066800" cy="329184"/>
          </a:xfrm>
        </p:spPr>
        <p:txBody>
          <a:bodyPr/>
          <a:lstStyle/>
          <a:p>
            <a:pPr algn="r"/>
            <a:fld id="{C4A3B2C7-5140-4B82-896C-602470297EFC}" type="slidenum">
              <a:rPr lang="en-US" smtClean="0"/>
              <a:pPr algn="r"/>
              <a:t>34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latin typeface="Cambria" pitchFamily="18" charset="0"/>
              </a:rPr>
              <a:t>QR Scanner App - Specifications</a:t>
            </a:r>
            <a:endParaRPr lang="en-US" sz="3600" dirty="0">
              <a:latin typeface="Cambria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3300" y="457200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74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077200" y="0"/>
            <a:ext cx="1066800" cy="329184"/>
          </a:xfrm>
        </p:spPr>
        <p:txBody>
          <a:bodyPr/>
          <a:lstStyle/>
          <a:p>
            <a:pPr algn="r"/>
            <a:fld id="{C4A3B2C7-5140-4B82-896C-602470297EFC}" type="slidenum">
              <a:rPr lang="en-US" smtClean="0"/>
              <a:pPr algn="r"/>
              <a:t>35</a:t>
            </a:fld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latin typeface="Cambria" pitchFamily="18" charset="0"/>
              </a:rPr>
              <a:t>QR Scanner App</a:t>
            </a:r>
            <a:endParaRPr lang="en-US" sz="3600" dirty="0">
              <a:latin typeface="Cambria" pitchFamily="18" charset="0"/>
            </a:endParaRPr>
          </a:p>
        </p:txBody>
      </p:sp>
      <p:pic>
        <p:nvPicPr>
          <p:cNvPr id="5" name="Picture 4" descr="C:\Users\Manav\Desktop\Splash_Screen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600200"/>
            <a:ext cx="2819400" cy="4572000"/>
          </a:xfrm>
          <a:prstGeom prst="rect">
            <a:avLst/>
          </a:prstGeom>
          <a:noFill/>
          <a:ln w="9525">
            <a:solidFill>
              <a:schemeClr val="tx1">
                <a:alpha val="99000"/>
              </a:schemeClr>
            </a:solidFill>
            <a:miter lim="800000"/>
            <a:headEnd/>
            <a:tailEnd/>
          </a:ln>
        </p:spPr>
      </p:pic>
      <p:pic>
        <p:nvPicPr>
          <p:cNvPr id="7" name="Picture 6" descr="Home_Scree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600200"/>
            <a:ext cx="3020786" cy="4572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14400" y="6248400"/>
            <a:ext cx="251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/>
              <a:t>Splash</a:t>
            </a:r>
            <a:r>
              <a:rPr lang="en-US" sz="1600" dirty="0" smtClean="0"/>
              <a:t> Screen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4876800" y="6248400"/>
            <a:ext cx="251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/>
              <a:t>Home</a:t>
            </a:r>
            <a:r>
              <a:rPr lang="en-US" sz="1600" dirty="0" smtClean="0"/>
              <a:t> Screen</a:t>
            </a:r>
            <a:endParaRPr lang="en-US" sz="16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3300" y="457200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246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077200" y="8141"/>
            <a:ext cx="1066800" cy="329184"/>
          </a:xfrm>
        </p:spPr>
        <p:txBody>
          <a:bodyPr/>
          <a:lstStyle/>
          <a:p>
            <a:pPr algn="r"/>
            <a:fld id="{C4A3B2C7-5140-4B82-896C-602470297EFC}" type="slidenum">
              <a:rPr lang="en-US" smtClean="0"/>
              <a:pPr algn="r"/>
              <a:t>36</a:t>
            </a:fld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latin typeface="Cambria" pitchFamily="18" charset="0"/>
              </a:rPr>
              <a:t>QR Scanner App</a:t>
            </a:r>
            <a:endParaRPr lang="en-US" sz="3600" dirty="0">
              <a:latin typeface="Cambr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6324600"/>
            <a:ext cx="251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/>
              <a:t>Instructions</a:t>
            </a:r>
            <a:r>
              <a:rPr lang="en-US" sz="1600" dirty="0" smtClean="0"/>
              <a:t> Screen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5181600" y="6248400"/>
            <a:ext cx="251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/>
              <a:t>About Us </a:t>
            </a:r>
            <a:r>
              <a:rPr lang="en-US" sz="1600" dirty="0" smtClean="0"/>
              <a:t>Screen</a:t>
            </a:r>
            <a:endParaRPr lang="en-US" sz="1600" dirty="0"/>
          </a:p>
        </p:txBody>
      </p:sp>
      <p:pic>
        <p:nvPicPr>
          <p:cNvPr id="10" name="Picture 9" descr="C:\Users\Manav\Desktop\Instructions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600200"/>
            <a:ext cx="2743200" cy="4572000"/>
          </a:xfrm>
          <a:prstGeom prst="rect">
            <a:avLst/>
          </a:prstGeom>
          <a:noFill/>
          <a:ln w="9525">
            <a:solidFill>
              <a:schemeClr val="tx1">
                <a:alpha val="99000"/>
              </a:schemeClr>
            </a:solidFill>
            <a:miter lim="800000"/>
            <a:headEnd/>
            <a:tailEnd/>
          </a:ln>
        </p:spPr>
      </p:pic>
      <p:pic>
        <p:nvPicPr>
          <p:cNvPr id="11" name="Picture 10" descr="C:\Users\Manav\Desktop\About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600200"/>
            <a:ext cx="2743200" cy="4572000"/>
          </a:xfrm>
          <a:prstGeom prst="rect">
            <a:avLst/>
          </a:prstGeom>
          <a:noFill/>
          <a:ln w="9525">
            <a:solidFill>
              <a:schemeClr val="tx1">
                <a:alpha val="99000"/>
              </a:schemeClr>
            </a:solidFill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3300" y="457200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269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067126" y="8141"/>
            <a:ext cx="1066800" cy="329184"/>
          </a:xfrm>
        </p:spPr>
        <p:txBody>
          <a:bodyPr/>
          <a:lstStyle/>
          <a:p>
            <a:pPr algn="r"/>
            <a:fld id="{C4A3B2C7-5140-4B82-896C-602470297EFC}" type="slidenum">
              <a:rPr lang="en-US" smtClean="0"/>
              <a:pPr algn="r"/>
              <a:t>37</a:t>
            </a:fld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latin typeface="Cambria" pitchFamily="18" charset="0"/>
              </a:rPr>
              <a:t>QR Scanner App</a:t>
            </a:r>
            <a:endParaRPr lang="en-US" sz="3600" dirty="0">
              <a:latin typeface="Cambr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19400" y="5181600"/>
            <a:ext cx="3810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/>
              <a:t>Scanning</a:t>
            </a:r>
            <a:r>
              <a:rPr lang="en-US" sz="1600" dirty="0" smtClean="0"/>
              <a:t> Screen</a:t>
            </a:r>
          </a:p>
          <a:p>
            <a:pPr algn="ctr"/>
            <a:r>
              <a:rPr lang="en-US" sz="1400" i="1" dirty="0" smtClean="0"/>
              <a:t>(Data shown on bottom left)</a:t>
            </a:r>
            <a:endParaRPr lang="en-US" sz="1400" i="1" dirty="0"/>
          </a:p>
        </p:txBody>
      </p:sp>
      <p:pic>
        <p:nvPicPr>
          <p:cNvPr id="2" name="Picture 1" descr="Scan_Screensho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97200" y="965200"/>
            <a:ext cx="3048000" cy="5080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3300" y="457200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131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>
                <a:latin typeface="Cambria"/>
                <a:cs typeface="Cambria"/>
              </a:rPr>
              <a:t>Overview</a:t>
            </a:r>
            <a:endParaRPr lang="en-US" sz="3600" dirty="0">
              <a:latin typeface="Cambria"/>
              <a:cs typeface="Cambr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Introduction</a:t>
            </a:r>
          </a:p>
          <a:p>
            <a:endParaRPr lang="en-US" dirty="0" smtClean="0"/>
          </a:p>
          <a:p>
            <a:r>
              <a:rPr lang="en-US" dirty="0" smtClean="0"/>
              <a:t>Background and Related Work</a:t>
            </a:r>
          </a:p>
          <a:p>
            <a:endParaRPr lang="en-US" dirty="0" smtClean="0"/>
          </a:p>
          <a:p>
            <a:r>
              <a:rPr lang="en-US" dirty="0" smtClean="0"/>
              <a:t>Algorithm Design</a:t>
            </a:r>
          </a:p>
          <a:p>
            <a:endParaRPr lang="en-US" dirty="0" smtClean="0"/>
          </a:p>
          <a:p>
            <a:r>
              <a:rPr lang="en-US" dirty="0" smtClean="0"/>
              <a:t>Implementation and System Design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3366FF"/>
                </a:solidFill>
              </a:rPr>
              <a:t>Experimental Results and Analysis</a:t>
            </a:r>
          </a:p>
          <a:p>
            <a:endParaRPr lang="en-US" dirty="0" smtClean="0"/>
          </a:p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7200" y="0"/>
            <a:ext cx="1066800" cy="329184"/>
          </a:xfrm>
        </p:spPr>
        <p:txBody>
          <a:bodyPr/>
          <a:lstStyle/>
          <a:p>
            <a:pPr algn="r"/>
            <a:fld id="{C4A3B2C7-5140-4B82-896C-602470297EFC}" type="slidenum">
              <a:rPr lang="en-US" smtClean="0"/>
              <a:pPr algn="r"/>
              <a:t>38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3300" y="457200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283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>
                <a:latin typeface="Times New Roman"/>
                <a:cs typeface="Times New Roman"/>
              </a:rPr>
              <a:t>Tested our app ‘QR Scanner’ with sample set of QR codes (linearly distorted and various rotations) and compared the results with scanner apps on Google Play -</a:t>
            </a:r>
          </a:p>
          <a:p>
            <a:endParaRPr lang="en-US" sz="1600" dirty="0" smtClean="0">
              <a:latin typeface="Times New Roman"/>
              <a:cs typeface="Times New Roman"/>
            </a:endParaRPr>
          </a:p>
          <a:p>
            <a:pPr lvl="1"/>
            <a:r>
              <a:rPr lang="en-US" sz="1600" dirty="0" smtClean="0">
                <a:latin typeface="Times New Roman"/>
                <a:cs typeface="Times New Roman"/>
              </a:rPr>
              <a:t>QR Code Reader</a:t>
            </a:r>
          </a:p>
          <a:p>
            <a:pPr lvl="1"/>
            <a:r>
              <a:rPr lang="en-US" sz="1600" dirty="0" smtClean="0">
                <a:latin typeface="Times New Roman"/>
                <a:cs typeface="Times New Roman"/>
              </a:rPr>
              <a:t>QR Droid Code Scanner</a:t>
            </a:r>
          </a:p>
          <a:p>
            <a:pPr lvl="1"/>
            <a:r>
              <a:rPr lang="en-US" sz="1600" dirty="0" smtClean="0">
                <a:latin typeface="Times New Roman"/>
                <a:cs typeface="Times New Roman"/>
              </a:rPr>
              <a:t>Barcode Scanner</a:t>
            </a:r>
          </a:p>
          <a:p>
            <a:pPr marL="274320" lvl="1" indent="0">
              <a:buNone/>
            </a:pPr>
            <a:endParaRPr lang="en-US" sz="1200" dirty="0">
              <a:latin typeface="Times New Roman"/>
              <a:cs typeface="Times New Roman"/>
            </a:endParaRPr>
          </a:p>
          <a:p>
            <a:pPr marL="274320" lvl="1" indent="0">
              <a:buNone/>
            </a:pPr>
            <a:endParaRPr lang="en-US" sz="1200" dirty="0" smtClean="0">
              <a:latin typeface="Times New Roman"/>
              <a:cs typeface="Times New Roman"/>
            </a:endParaRPr>
          </a:p>
          <a:p>
            <a:r>
              <a:rPr lang="en-US" sz="1600" dirty="0" smtClean="0">
                <a:latin typeface="Times New Roman"/>
                <a:cs typeface="Times New Roman"/>
              </a:rPr>
              <a:t>Out of </a:t>
            </a:r>
            <a:r>
              <a:rPr lang="en-US" sz="1600" i="1" dirty="0" smtClean="0">
                <a:latin typeface="Times New Roman"/>
                <a:cs typeface="Times New Roman"/>
              </a:rPr>
              <a:t>32</a:t>
            </a:r>
            <a:r>
              <a:rPr lang="en-US" sz="1600" dirty="0" smtClean="0">
                <a:latin typeface="Times New Roman"/>
                <a:cs typeface="Times New Roman"/>
              </a:rPr>
              <a:t> sample codes under consideration, </a:t>
            </a:r>
            <a:r>
              <a:rPr lang="en-US" sz="1600" i="1" dirty="0" smtClean="0">
                <a:latin typeface="Times New Roman"/>
                <a:cs typeface="Times New Roman"/>
              </a:rPr>
              <a:t>19 </a:t>
            </a:r>
            <a:r>
              <a:rPr lang="en-US" sz="1600" dirty="0" smtClean="0">
                <a:latin typeface="Times New Roman"/>
                <a:cs typeface="Times New Roman"/>
              </a:rPr>
              <a:t>were detected by QR Scanner app only </a:t>
            </a:r>
          </a:p>
          <a:p>
            <a:endParaRPr lang="en-US" sz="1600" dirty="0" smtClean="0">
              <a:latin typeface="Times New Roman"/>
              <a:cs typeface="Times New Roman"/>
            </a:endParaRPr>
          </a:p>
          <a:p>
            <a:r>
              <a:rPr lang="en-US" sz="1600" dirty="0" smtClean="0">
                <a:latin typeface="Times New Roman"/>
                <a:cs typeface="Times New Roman"/>
              </a:rPr>
              <a:t>For 6 codes, one or the other app scanned code but QR Scanner app read all.</a:t>
            </a:r>
          </a:p>
          <a:p>
            <a:endParaRPr lang="en-US" sz="1600" dirty="0" smtClean="0">
              <a:latin typeface="Times New Roman"/>
              <a:cs typeface="Times New Roman"/>
            </a:endParaRPr>
          </a:p>
          <a:p>
            <a:r>
              <a:rPr lang="en-US" sz="1600" dirty="0" smtClean="0">
                <a:latin typeface="Times New Roman"/>
                <a:cs typeface="Times New Roman"/>
              </a:rPr>
              <a:t>QR Scanner App provides ~</a:t>
            </a:r>
            <a:r>
              <a:rPr lang="en-US" sz="1600" i="1" dirty="0" smtClean="0">
                <a:latin typeface="Times New Roman"/>
                <a:cs typeface="Times New Roman"/>
              </a:rPr>
              <a:t>75 % </a:t>
            </a:r>
            <a:r>
              <a:rPr lang="en-US" sz="1600" dirty="0" smtClean="0">
                <a:latin typeface="Times New Roman"/>
                <a:cs typeface="Times New Roman"/>
              </a:rPr>
              <a:t>more detection rates compared to other apps.</a:t>
            </a:r>
          </a:p>
          <a:p>
            <a:endParaRPr lang="en-US" sz="1600" dirty="0" smtClean="0">
              <a:latin typeface="Times New Roman"/>
              <a:cs typeface="Times New Roman"/>
            </a:endParaRPr>
          </a:p>
          <a:p>
            <a:r>
              <a:rPr lang="en-US" sz="1600" dirty="0" smtClean="0">
                <a:latin typeface="Times New Roman"/>
                <a:cs typeface="Times New Roman"/>
              </a:rPr>
              <a:t>For only 2 sample codes, neither </a:t>
            </a:r>
            <a:r>
              <a:rPr lang="en-US" sz="1600" i="1" dirty="0" smtClean="0">
                <a:latin typeface="Times New Roman"/>
                <a:cs typeface="Times New Roman"/>
              </a:rPr>
              <a:t>QR Scanner </a:t>
            </a:r>
            <a:r>
              <a:rPr lang="en-US" sz="1600" dirty="0" smtClean="0">
                <a:latin typeface="Times New Roman"/>
                <a:cs typeface="Times New Roman"/>
              </a:rPr>
              <a:t>nor other apps were able to scan codes.</a:t>
            </a:r>
          </a:p>
          <a:p>
            <a:endParaRPr lang="en-US" sz="1600" dirty="0">
              <a:latin typeface="Times New Roman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7200" y="0"/>
            <a:ext cx="1066800" cy="329184"/>
          </a:xfrm>
        </p:spPr>
        <p:txBody>
          <a:bodyPr/>
          <a:lstStyle/>
          <a:p>
            <a:pPr algn="r"/>
            <a:fld id="{C4A3B2C7-5140-4B82-896C-602470297EFC}" type="slidenum">
              <a:rPr lang="en-US" smtClean="0"/>
              <a:pPr algn="r"/>
              <a:t>39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latin typeface="Cambria" pitchFamily="18" charset="0"/>
              </a:rPr>
              <a:t>Experimental Testing Results</a:t>
            </a:r>
            <a:endParaRPr lang="en-US" sz="3600" dirty="0">
              <a:latin typeface="Cambria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3300" y="457200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434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>
                <a:latin typeface="Cambria" pitchFamily="18" charset="0"/>
              </a:rPr>
              <a:t>QR Code Applications</a:t>
            </a:r>
            <a:endParaRPr lang="en-US" sz="3600" dirty="0"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0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077200" y="0"/>
            <a:ext cx="1066800" cy="329184"/>
          </a:xfrm>
        </p:spPr>
        <p:txBody>
          <a:bodyPr/>
          <a:lstStyle/>
          <a:p>
            <a:pPr algn="r"/>
            <a:fld id="{C4A3B2C7-5140-4B82-896C-602470297EFC}" type="slidenum">
              <a:rPr lang="en-US" smtClean="0"/>
              <a:pPr algn="r"/>
              <a:t>4</a:t>
            </a:fld>
            <a:endParaRPr lang="en-US"/>
          </a:p>
        </p:txBody>
      </p:sp>
      <p:pic>
        <p:nvPicPr>
          <p:cNvPr id="1026" name="Picture 2" descr="http://www.idea.org/blog/wp-content/uploads/2011/09/qr-code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2815" y="4191000"/>
            <a:ext cx="4072985" cy="2438400"/>
          </a:xfrm>
          <a:prstGeom prst="rect">
            <a:avLst/>
          </a:prstGeom>
          <a:noFill/>
          <a:ln>
            <a:solidFill>
              <a:schemeClr val="tx1">
                <a:alpha val="99000"/>
              </a:schemeClr>
            </a:solidFill>
          </a:ln>
        </p:spPr>
      </p:pic>
      <p:pic>
        <p:nvPicPr>
          <p:cNvPr id="1028" name="Picture 4" descr="http://www.quickresponsecodes.co.nz/wp-content/gallery/qr-examples/qr_code_billboard_28daysla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4191000"/>
            <a:ext cx="1647355" cy="2449069"/>
          </a:xfrm>
          <a:prstGeom prst="rect">
            <a:avLst/>
          </a:prstGeom>
          <a:noFill/>
          <a:ln>
            <a:solidFill>
              <a:schemeClr val="tx1">
                <a:alpha val="99000"/>
              </a:schemeClr>
            </a:solidFill>
          </a:ln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9234831"/>
              </p:ext>
            </p:extLst>
          </p:nvPr>
        </p:nvGraphicFramePr>
        <p:xfrm>
          <a:off x="609600" y="1752600"/>
          <a:ext cx="8077200" cy="16916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200400"/>
                <a:gridCol w="4876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Times New Roman"/>
                          <a:cs typeface="Times New Roman"/>
                        </a:rPr>
                        <a:t>Business</a:t>
                      </a:r>
                      <a:endParaRPr lang="en-US" sz="1600" b="1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1" dirty="0" smtClean="0">
                          <a:latin typeface="Times New Roman"/>
                          <a:cs typeface="Times New Roman"/>
                        </a:rPr>
                        <a:t>Large Inventory Management, Cost Saving, Speed</a:t>
                      </a:r>
                      <a:endParaRPr lang="en-US" sz="1600" b="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Times New Roman"/>
                          <a:cs typeface="Times New Roman"/>
                        </a:rPr>
                        <a:t>Healthcare</a:t>
                      </a:r>
                      <a:endParaRPr lang="en-US" sz="1600" b="1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i="1" dirty="0" smtClean="0">
                          <a:latin typeface="Times New Roman"/>
                          <a:cs typeface="Times New Roman"/>
                        </a:rPr>
                        <a:t>Dispensing Medication</a:t>
                      </a:r>
                      <a:endParaRPr lang="en-US" sz="16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Times New Roman"/>
                          <a:cs typeface="Times New Roman"/>
                        </a:rPr>
                        <a:t>Customer Relationship Management (CRM)</a:t>
                      </a:r>
                      <a:endParaRPr lang="en-US" sz="1600" b="1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 smtClean="0">
                          <a:latin typeface="Times New Roman"/>
                          <a:cs typeface="Times New Roman"/>
                        </a:rPr>
                        <a:t>Customer Data profiling</a:t>
                      </a:r>
                    </a:p>
                    <a:p>
                      <a:endParaRPr lang="en-US" sz="16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Times New Roman"/>
                          <a:cs typeface="Times New Roman"/>
                        </a:rPr>
                        <a:t>Event Management</a:t>
                      </a:r>
                      <a:endParaRPr lang="en-US" sz="1600" b="1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1" dirty="0" smtClean="0">
                          <a:latin typeface="Times New Roman"/>
                          <a:cs typeface="Times New Roman"/>
                        </a:rPr>
                        <a:t>Information Storage</a:t>
                      </a:r>
                      <a:endParaRPr lang="en-US" sz="1600" b="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Picture 2" descr="C:\Users\Manav\Downloads\20140810_1718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4191000"/>
            <a:ext cx="1828800" cy="2438400"/>
          </a:xfrm>
          <a:prstGeom prst="rect">
            <a:avLst/>
          </a:prstGeom>
          <a:noFill/>
          <a:ln>
            <a:solidFill>
              <a:schemeClr val="tx1">
                <a:alpha val="98000"/>
              </a:schemeClr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23300" y="457200"/>
            <a:ext cx="457200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5928" y="16283"/>
            <a:ext cx="1066800" cy="329184"/>
          </a:xfrm>
        </p:spPr>
        <p:txBody>
          <a:bodyPr/>
          <a:lstStyle/>
          <a:p>
            <a:pPr algn="r"/>
            <a:fld id="{C4A3B2C7-5140-4B82-896C-602470297EFC}" type="slidenum">
              <a:rPr lang="en-US" smtClean="0"/>
              <a:pPr algn="r"/>
              <a:t>40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latin typeface="Cambria" pitchFamily="18" charset="0"/>
              </a:rPr>
              <a:t>Experimental Testing Results</a:t>
            </a:r>
            <a:endParaRPr lang="en-US" sz="3600" dirty="0">
              <a:latin typeface="Cambria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8746035"/>
              </p:ext>
            </p:extLst>
          </p:nvPr>
        </p:nvGraphicFramePr>
        <p:xfrm>
          <a:off x="533400" y="2514600"/>
          <a:ext cx="7924800" cy="280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/>
                <a:gridCol w="1874520"/>
                <a:gridCol w="1584960"/>
                <a:gridCol w="1584960"/>
                <a:gridCol w="158496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accent6"/>
                          </a:solidFill>
                        </a:rPr>
                        <a:t>Sample Count</a:t>
                      </a:r>
                      <a:endParaRPr lang="en-US" sz="1600" b="1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accent6"/>
                          </a:solidFill>
                        </a:rPr>
                        <a:t>QR Code Reader App</a:t>
                      </a:r>
                      <a:endParaRPr lang="en-US" sz="1600" b="1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accent6"/>
                          </a:solidFill>
                        </a:rPr>
                        <a:t>QR Droid</a:t>
                      </a:r>
                      <a:r>
                        <a:rPr lang="en-US" sz="1600" b="1" baseline="0" dirty="0" smtClean="0">
                          <a:solidFill>
                            <a:schemeClr val="accent6"/>
                          </a:solidFill>
                        </a:rPr>
                        <a:t> Code Scanner App</a:t>
                      </a:r>
                    </a:p>
                    <a:p>
                      <a:endParaRPr lang="en-US" sz="1600" b="1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accent6"/>
                          </a:solidFill>
                        </a:rPr>
                        <a:t>Barcode Scanner App</a:t>
                      </a:r>
                      <a:endParaRPr lang="en-US" sz="1600" b="1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accent6"/>
                          </a:solidFill>
                        </a:rPr>
                        <a:t>QR Scanner App</a:t>
                      </a:r>
                    </a:p>
                    <a:p>
                      <a:endParaRPr lang="en-US" sz="1600" b="1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/>
                          <a:cs typeface="Times New Roman"/>
                        </a:rPr>
                        <a:t># 25</a:t>
                      </a:r>
                      <a:endParaRPr lang="en-US" sz="16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No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No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No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8000"/>
                          </a:solidFill>
                          <a:latin typeface="Times New Roman"/>
                          <a:cs typeface="Times New Roman"/>
                        </a:rPr>
                        <a:t>Yes</a:t>
                      </a:r>
                    </a:p>
                    <a:p>
                      <a:endParaRPr lang="en-US" sz="1600" b="1" dirty="0">
                        <a:solidFill>
                          <a:srgbClr val="008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/>
                          <a:cs typeface="Times New Roman"/>
                        </a:rPr>
                        <a:t># 5</a:t>
                      </a:r>
                      <a:endParaRPr lang="en-US" sz="16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008000"/>
                          </a:solidFill>
                          <a:latin typeface="Times New Roman"/>
                          <a:cs typeface="Times New Roman"/>
                        </a:rPr>
                        <a:t>Yes</a:t>
                      </a:r>
                      <a:endParaRPr lang="en-US" sz="1600" b="1" dirty="0" smtClean="0">
                        <a:solidFill>
                          <a:srgbClr val="008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008000"/>
                          </a:solidFill>
                          <a:latin typeface="Times New Roman"/>
                          <a:cs typeface="Times New Roman"/>
                        </a:rPr>
                        <a:t>Yes</a:t>
                      </a:r>
                      <a:endParaRPr lang="en-US" sz="1600" b="1" dirty="0" smtClean="0">
                        <a:solidFill>
                          <a:srgbClr val="008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008000"/>
                          </a:solidFill>
                          <a:latin typeface="Times New Roman"/>
                          <a:cs typeface="Times New Roman"/>
                        </a:rPr>
                        <a:t>Yes</a:t>
                      </a:r>
                      <a:endParaRPr lang="en-US" sz="1600" b="1" dirty="0" smtClean="0">
                        <a:solidFill>
                          <a:srgbClr val="008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008000"/>
                          </a:solidFill>
                          <a:latin typeface="Times New Roman"/>
                          <a:cs typeface="Times New Roman"/>
                        </a:rPr>
                        <a:t>Yes</a:t>
                      </a:r>
                      <a:endParaRPr lang="en-US" sz="1600" b="1" dirty="0" smtClean="0">
                        <a:solidFill>
                          <a:srgbClr val="008000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>
                        <a:solidFill>
                          <a:srgbClr val="008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/>
                          <a:cs typeface="Times New Roman"/>
                        </a:rPr>
                        <a:t># 2</a:t>
                      </a:r>
                      <a:endParaRPr lang="en-US" sz="16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No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No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No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No</a:t>
                      </a:r>
                      <a:endParaRPr lang="en-US" sz="1600" b="1" dirty="0" smtClean="0">
                        <a:solidFill>
                          <a:srgbClr val="008000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endParaRPr lang="en-US" sz="1600" b="1" dirty="0">
                        <a:solidFill>
                          <a:srgbClr val="008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3300" y="457200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395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>
                <a:latin typeface="Cambria"/>
                <a:cs typeface="Cambria"/>
              </a:rPr>
              <a:t>Overview</a:t>
            </a:r>
            <a:endParaRPr lang="en-US" sz="3600" dirty="0">
              <a:latin typeface="Cambria"/>
              <a:cs typeface="Cambr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Introduction</a:t>
            </a:r>
          </a:p>
          <a:p>
            <a:endParaRPr lang="en-US" dirty="0" smtClean="0"/>
          </a:p>
          <a:p>
            <a:r>
              <a:rPr lang="en-US" dirty="0" smtClean="0"/>
              <a:t>Background and Related Work</a:t>
            </a:r>
          </a:p>
          <a:p>
            <a:endParaRPr lang="en-US" dirty="0" smtClean="0"/>
          </a:p>
          <a:p>
            <a:r>
              <a:rPr lang="en-US" dirty="0" smtClean="0"/>
              <a:t>Algorithm Design</a:t>
            </a:r>
          </a:p>
          <a:p>
            <a:endParaRPr lang="en-US" dirty="0" smtClean="0"/>
          </a:p>
          <a:p>
            <a:r>
              <a:rPr lang="en-US" dirty="0" smtClean="0"/>
              <a:t>Implementation and System Design</a:t>
            </a:r>
          </a:p>
          <a:p>
            <a:endParaRPr lang="en-US" dirty="0" smtClean="0"/>
          </a:p>
          <a:p>
            <a:r>
              <a:rPr lang="en-US" dirty="0" smtClean="0"/>
              <a:t>Experimental Results and Analysis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3366FF"/>
                </a:solidFill>
              </a:rPr>
              <a:t>Conclusion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80473" y="8141"/>
            <a:ext cx="1066800" cy="329184"/>
          </a:xfrm>
        </p:spPr>
        <p:txBody>
          <a:bodyPr/>
          <a:lstStyle/>
          <a:p>
            <a:pPr algn="r"/>
            <a:fld id="{C4A3B2C7-5140-4B82-896C-602470297EFC}" type="slidenum">
              <a:rPr lang="en-US" smtClean="0"/>
              <a:pPr algn="r"/>
              <a:t>41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3300" y="457200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606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>
                <a:latin typeface="Cambria" pitchFamily="18" charset="0"/>
              </a:rPr>
              <a:t>Conclusion</a:t>
            </a:r>
            <a:endParaRPr lang="en-US" sz="3600" dirty="0"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en-US" sz="2000" dirty="0" smtClean="0">
              <a:latin typeface="Times New Roman"/>
              <a:cs typeface="Times New Roman"/>
            </a:endParaRPr>
          </a:p>
          <a:p>
            <a:pPr algn="just"/>
            <a:r>
              <a:rPr lang="en-US" sz="2000" dirty="0" smtClean="0">
                <a:latin typeface="Times New Roman"/>
                <a:cs typeface="Times New Roman"/>
              </a:rPr>
              <a:t>QR </a:t>
            </a:r>
            <a:r>
              <a:rPr lang="en-US" sz="2000" dirty="0">
                <a:latin typeface="Times New Roman"/>
                <a:cs typeface="Times New Roman"/>
              </a:rPr>
              <a:t>codes can be used on various mobile device operating systems e.g. Blackberry, Symbian OS, iOS and Android. </a:t>
            </a:r>
            <a:endParaRPr lang="en-US" sz="2000" dirty="0" smtClean="0">
              <a:latin typeface="Times New Roman"/>
              <a:cs typeface="Times New Roman"/>
            </a:endParaRPr>
          </a:p>
          <a:p>
            <a:pPr algn="just"/>
            <a:endParaRPr lang="en-US" sz="2000" dirty="0">
              <a:latin typeface="Times New Roman"/>
              <a:cs typeface="Times New Roman"/>
            </a:endParaRPr>
          </a:p>
          <a:p>
            <a:pPr algn="just"/>
            <a:r>
              <a:rPr lang="en-US" sz="2000" dirty="0" smtClean="0">
                <a:latin typeface="Times New Roman"/>
                <a:cs typeface="Times New Roman"/>
              </a:rPr>
              <a:t>There </a:t>
            </a:r>
            <a:r>
              <a:rPr lang="en-US" sz="2000" dirty="0">
                <a:latin typeface="Times New Roman"/>
                <a:cs typeface="Times New Roman"/>
              </a:rPr>
              <a:t>are many business use-cases where QR codes </a:t>
            </a:r>
            <a:r>
              <a:rPr lang="en-US" sz="2000" dirty="0" smtClean="0">
                <a:latin typeface="Times New Roman"/>
                <a:cs typeface="Times New Roman"/>
              </a:rPr>
              <a:t>are being utilized </a:t>
            </a:r>
            <a:r>
              <a:rPr lang="en-US" sz="2000" dirty="0">
                <a:latin typeface="Times New Roman"/>
                <a:cs typeface="Times New Roman"/>
              </a:rPr>
              <a:t>for marketing and promotions. </a:t>
            </a:r>
            <a:endParaRPr lang="en-US" sz="2000" dirty="0" smtClean="0">
              <a:latin typeface="Times New Roman"/>
              <a:cs typeface="Times New Roman"/>
            </a:endParaRPr>
          </a:p>
          <a:p>
            <a:pPr algn="just"/>
            <a:endParaRPr lang="en-US" sz="2000" dirty="0">
              <a:latin typeface="Times New Roman"/>
              <a:cs typeface="Times New Roman"/>
            </a:endParaRPr>
          </a:p>
          <a:p>
            <a:pPr algn="just"/>
            <a:r>
              <a:rPr lang="en-US" sz="2000" dirty="0" smtClean="0">
                <a:latin typeface="Times New Roman"/>
                <a:cs typeface="Times New Roman"/>
              </a:rPr>
              <a:t>QR code scanning is </a:t>
            </a:r>
            <a:r>
              <a:rPr lang="en-US" sz="2000" dirty="0">
                <a:latin typeface="Times New Roman"/>
                <a:cs typeface="Times New Roman"/>
              </a:rPr>
              <a:t>a real problem since a little distortion can easily throw off enough pixels to make the code unreadable. </a:t>
            </a:r>
          </a:p>
          <a:p>
            <a:pPr algn="just"/>
            <a:endParaRPr lang="en-US" sz="2000" dirty="0">
              <a:latin typeface="Times New Roman"/>
              <a:cs typeface="Times New Roman"/>
            </a:endParaRPr>
          </a:p>
          <a:p>
            <a:pPr algn="just"/>
            <a:endParaRPr lang="en-US" sz="2000" dirty="0" smtClean="0">
              <a:latin typeface="Times New Roman"/>
              <a:cs typeface="Times New Roman"/>
            </a:endParaRPr>
          </a:p>
          <a:p>
            <a:pPr algn="just"/>
            <a:endParaRPr lang="en-US" sz="2000" dirty="0" smtClean="0">
              <a:latin typeface="Times New Roman"/>
              <a:cs typeface="Times New Roman"/>
            </a:endParaRPr>
          </a:p>
          <a:p>
            <a:pPr algn="just"/>
            <a:endParaRPr lang="en-US" sz="2000" dirty="0" smtClean="0">
              <a:latin typeface="Times New Roman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77200" y="0"/>
            <a:ext cx="1066800" cy="329184"/>
          </a:xfrm>
        </p:spPr>
        <p:txBody>
          <a:bodyPr/>
          <a:lstStyle/>
          <a:p>
            <a:pPr algn="r"/>
            <a:fld id="{C4A3B2C7-5140-4B82-896C-602470297EFC}" type="slidenum">
              <a:rPr lang="en-US" smtClean="0"/>
              <a:pPr algn="r"/>
              <a:t>42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3300" y="457200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608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en-US" sz="2000" dirty="0">
              <a:latin typeface="Times New Roman"/>
              <a:cs typeface="Times New Roman"/>
            </a:endParaRPr>
          </a:p>
          <a:p>
            <a:pPr algn="just"/>
            <a:r>
              <a:rPr lang="en-US" sz="2000" dirty="0" smtClean="0">
                <a:latin typeface="Times New Roman"/>
                <a:cs typeface="Times New Roman"/>
              </a:rPr>
              <a:t>The main contributions of this project are –</a:t>
            </a:r>
          </a:p>
          <a:p>
            <a:pPr algn="just"/>
            <a:endParaRPr lang="en-US" sz="2000" dirty="0" smtClean="0">
              <a:latin typeface="Times New Roman"/>
              <a:cs typeface="Times New Roman"/>
            </a:endParaRPr>
          </a:p>
          <a:p>
            <a:pPr lvl="1" algn="just"/>
            <a:r>
              <a:rPr lang="en-US" sz="1600" dirty="0" smtClean="0">
                <a:latin typeface="Times New Roman"/>
                <a:cs typeface="Times New Roman"/>
              </a:rPr>
              <a:t>Algorithm for estimating the </a:t>
            </a:r>
            <a:r>
              <a:rPr lang="en-US" sz="1600" dirty="0">
                <a:latin typeface="Times New Roman"/>
                <a:cs typeface="Times New Roman"/>
              </a:rPr>
              <a:t>fourth corner point </a:t>
            </a:r>
            <a:r>
              <a:rPr lang="en-US" sz="1600" dirty="0" smtClean="0">
                <a:latin typeface="Times New Roman"/>
                <a:cs typeface="Times New Roman"/>
              </a:rPr>
              <a:t>is a significant improvement </a:t>
            </a:r>
            <a:r>
              <a:rPr lang="en-US" sz="1600" dirty="0">
                <a:latin typeface="Times New Roman"/>
                <a:cs typeface="Times New Roman"/>
              </a:rPr>
              <a:t>from the traditional </a:t>
            </a:r>
            <a:r>
              <a:rPr lang="en-US" sz="1600" dirty="0" smtClean="0">
                <a:latin typeface="Times New Roman"/>
                <a:cs typeface="Times New Roman"/>
              </a:rPr>
              <a:t>approach</a:t>
            </a:r>
          </a:p>
          <a:p>
            <a:pPr lvl="1" algn="just"/>
            <a:endParaRPr lang="en-US" sz="1600" dirty="0" smtClean="0">
              <a:latin typeface="Times New Roman"/>
              <a:cs typeface="Times New Roman"/>
            </a:endParaRPr>
          </a:p>
          <a:p>
            <a:pPr lvl="1" algn="just"/>
            <a:r>
              <a:rPr lang="en-US" sz="1600" i="1" dirty="0" smtClean="0">
                <a:latin typeface="Times New Roman"/>
                <a:cs typeface="Times New Roman"/>
              </a:rPr>
              <a:t>QR Scanner</a:t>
            </a:r>
            <a:r>
              <a:rPr lang="en-US" sz="1600" dirty="0" smtClean="0">
                <a:latin typeface="Times New Roman"/>
                <a:cs typeface="Times New Roman"/>
              </a:rPr>
              <a:t> app </a:t>
            </a:r>
            <a:r>
              <a:rPr lang="en-US" sz="1600" dirty="0">
                <a:latin typeface="Times New Roman"/>
                <a:cs typeface="Times New Roman"/>
              </a:rPr>
              <a:t>can read the codes even when the image taken is not parallel to the surface and has various z-axis </a:t>
            </a:r>
            <a:r>
              <a:rPr lang="en-US" sz="1600" dirty="0" smtClean="0">
                <a:latin typeface="Times New Roman"/>
                <a:cs typeface="Times New Roman"/>
              </a:rPr>
              <a:t>rotations / linear distortions.</a:t>
            </a:r>
          </a:p>
          <a:p>
            <a:pPr lvl="1" algn="just"/>
            <a:endParaRPr lang="en-US" sz="1600" dirty="0">
              <a:latin typeface="Times New Roman"/>
              <a:cs typeface="Times New Roman"/>
            </a:endParaRPr>
          </a:p>
          <a:p>
            <a:pPr lvl="1" algn="just"/>
            <a:r>
              <a:rPr lang="en-US" sz="1600" dirty="0" smtClean="0">
                <a:latin typeface="Times New Roman"/>
                <a:cs typeface="Times New Roman"/>
              </a:rPr>
              <a:t>Analysis of experimental scanning results show that </a:t>
            </a:r>
            <a:r>
              <a:rPr lang="en-US" sz="1600" i="1" dirty="0" smtClean="0">
                <a:latin typeface="Times New Roman"/>
                <a:cs typeface="Times New Roman"/>
              </a:rPr>
              <a:t>QR Scanner</a:t>
            </a:r>
            <a:r>
              <a:rPr lang="en-US" sz="1600" dirty="0" smtClean="0">
                <a:latin typeface="Times New Roman"/>
                <a:cs typeface="Times New Roman"/>
              </a:rPr>
              <a:t> app provides ~75 % more detection rate compared to other apps</a:t>
            </a:r>
          </a:p>
          <a:p>
            <a:pPr lvl="1" algn="just"/>
            <a:endParaRPr lang="en-US" sz="1600" dirty="0">
              <a:latin typeface="Times New Roman"/>
              <a:cs typeface="Times New Roman"/>
            </a:endParaRPr>
          </a:p>
          <a:p>
            <a:pPr algn="just"/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7200" y="8141"/>
            <a:ext cx="1066800" cy="329184"/>
          </a:xfrm>
        </p:spPr>
        <p:txBody>
          <a:bodyPr/>
          <a:lstStyle/>
          <a:p>
            <a:pPr algn="r"/>
            <a:fld id="{C4A3B2C7-5140-4B82-896C-602470297EFC}" type="slidenum">
              <a:rPr lang="en-US" smtClean="0"/>
              <a:pPr algn="r"/>
              <a:t>43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3300" y="457200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509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effectLst/>
                <a:latin typeface="Cambria" pitchFamily="18" charset="0"/>
              </a:rPr>
              <a:t>References</a:t>
            </a:r>
            <a:endParaRPr lang="en-US" sz="3200" dirty="0">
              <a:effectLst/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371600"/>
            <a:ext cx="7620000" cy="4800600"/>
          </a:xfrm>
        </p:spPr>
        <p:txBody>
          <a:bodyPr>
            <a:noAutofit/>
          </a:bodyPr>
          <a:lstStyle/>
          <a:p>
            <a:pPr algn="just"/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Chen, </a:t>
            </a:r>
            <a:r>
              <a:rPr lang="en-US" sz="1000" dirty="0" err="1" smtClean="0">
                <a:latin typeface="Times New Roman" pitchFamily="18" charset="0"/>
                <a:cs typeface="Times New Roman" pitchFamily="18" charset="0"/>
              </a:rPr>
              <a:t>Weibing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000" dirty="0" err="1" smtClean="0">
                <a:latin typeface="Times New Roman" pitchFamily="18" charset="0"/>
                <a:cs typeface="Times New Roman" pitchFamily="18" charset="0"/>
              </a:rPr>
              <a:t>Gaobo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 Yang, and </a:t>
            </a:r>
            <a:r>
              <a:rPr lang="en-US" sz="1000" dirty="0" err="1" smtClean="0">
                <a:latin typeface="Times New Roman" pitchFamily="18" charset="0"/>
                <a:cs typeface="Times New Roman" pitchFamily="18" charset="0"/>
              </a:rPr>
              <a:t>Ganglin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 Zhang. "A Simple and Efficient Image Pre-processing for QR Decoder." </a:t>
            </a:r>
            <a:r>
              <a:rPr lang="en-US" sz="1000" i="1" dirty="0" smtClean="0">
                <a:latin typeface="Times New Roman" pitchFamily="18" charset="0"/>
                <a:cs typeface="Times New Roman" pitchFamily="18" charset="0"/>
              </a:rPr>
              <a:t>2nd International Conference on Electronic &amp; Mechanical Engineering and Information Technology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. Atlantis Press, 2012.</a:t>
            </a:r>
          </a:p>
          <a:p>
            <a:pPr algn="just">
              <a:buNone/>
            </a:pPr>
            <a:endParaRPr lang="en-US" sz="1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000" dirty="0" err="1" smtClean="0">
                <a:latin typeface="Times New Roman" pitchFamily="18" charset="0"/>
                <a:cs typeface="Times New Roman" pitchFamily="18" charset="0"/>
              </a:rPr>
              <a:t>Ohbuchi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000" dirty="0" err="1" smtClean="0">
                <a:latin typeface="Times New Roman" pitchFamily="18" charset="0"/>
                <a:cs typeface="Times New Roman" pitchFamily="18" charset="0"/>
              </a:rPr>
              <a:t>Eisaku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, Hiroshi </a:t>
            </a:r>
            <a:r>
              <a:rPr lang="en-US" sz="1000" dirty="0" err="1" smtClean="0">
                <a:latin typeface="Times New Roman" pitchFamily="18" charset="0"/>
                <a:cs typeface="Times New Roman" pitchFamily="18" charset="0"/>
              </a:rPr>
              <a:t>Hanaizumi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, and Lim Ah Hock. "Barcode readers using the camera device in mobile phones." </a:t>
            </a:r>
            <a:r>
              <a:rPr lang="en-US" sz="1000" i="1" dirty="0" err="1" smtClean="0">
                <a:latin typeface="Times New Roman" pitchFamily="18" charset="0"/>
                <a:cs typeface="Times New Roman" pitchFamily="18" charset="0"/>
              </a:rPr>
              <a:t>Cyberworlds</a:t>
            </a:r>
            <a:r>
              <a:rPr lang="en-US" sz="1000" i="1" dirty="0" smtClean="0">
                <a:latin typeface="Times New Roman" pitchFamily="18" charset="0"/>
                <a:cs typeface="Times New Roman" pitchFamily="18" charset="0"/>
              </a:rPr>
              <a:t>, 2004 International Conference on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. IEEE, 2004.</a:t>
            </a:r>
          </a:p>
          <a:p>
            <a:pPr algn="just"/>
            <a:endParaRPr lang="en-US" sz="1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000" dirty="0" err="1" smtClean="0">
                <a:latin typeface="Times New Roman" pitchFamily="18" charset="0"/>
                <a:cs typeface="Times New Roman" pitchFamily="18" charset="0"/>
              </a:rPr>
              <a:t>Scheuermann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000" dirty="0" err="1" smtClean="0">
                <a:latin typeface="Times New Roman" pitchFamily="18" charset="0"/>
                <a:cs typeface="Times New Roman" pitchFamily="18" charset="0"/>
              </a:rPr>
              <a:t>Constantin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, et al. "Evaluation of barcode decoding performance using </a:t>
            </a:r>
            <a:r>
              <a:rPr lang="en-US" sz="1000" dirty="0" err="1" smtClean="0">
                <a:latin typeface="Times New Roman" pitchFamily="18" charset="0"/>
                <a:cs typeface="Times New Roman" pitchFamily="18" charset="0"/>
              </a:rPr>
              <a:t>zxing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 library." </a:t>
            </a:r>
            <a:r>
              <a:rPr lang="en-US" sz="1000" i="1" dirty="0" smtClean="0">
                <a:latin typeface="Times New Roman" pitchFamily="18" charset="0"/>
                <a:cs typeface="Times New Roman" pitchFamily="18" charset="0"/>
              </a:rPr>
              <a:t>Proceedings of the Second Workshop on Smart Mobile Applications, </a:t>
            </a:r>
            <a:r>
              <a:rPr lang="en-US" sz="1000" i="1" dirty="0" err="1" smtClean="0">
                <a:latin typeface="Times New Roman" pitchFamily="18" charset="0"/>
                <a:cs typeface="Times New Roman" pitchFamily="18" charset="0"/>
              </a:rPr>
              <a:t>SmartApps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. 2012.</a:t>
            </a:r>
          </a:p>
          <a:p>
            <a:pPr algn="just"/>
            <a:endParaRPr lang="en-US" sz="1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1000" dirty="0" err="1" smtClean="0">
                <a:latin typeface="Times New Roman" pitchFamily="18" charset="0"/>
                <a:cs typeface="Times New Roman" pitchFamily="18" charset="0"/>
              </a:rPr>
              <a:t>Berisso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, Kevin. "Designer QR Codes: Ensuring the" Beep"(White Paper)." </a:t>
            </a:r>
            <a:r>
              <a:rPr lang="en-US" sz="1000" i="1" dirty="0" smtClean="0">
                <a:latin typeface="Times New Roman" pitchFamily="18" charset="0"/>
                <a:cs typeface="Times New Roman" pitchFamily="18" charset="0"/>
              </a:rPr>
              <a:t>AIDC 100 Archives, Special Collections and University Archives, Stony Brook University Libraries.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 (2013).</a:t>
            </a:r>
          </a:p>
          <a:p>
            <a:pPr lvl="0"/>
            <a:endParaRPr lang="en-US" sz="1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Narayanan, A. </a:t>
            </a:r>
            <a:r>
              <a:rPr lang="en-US" sz="1000" dirty="0" err="1" smtClean="0">
                <a:latin typeface="Times New Roman" pitchFamily="18" charset="0"/>
                <a:cs typeface="Times New Roman" pitchFamily="18" charset="0"/>
              </a:rPr>
              <a:t>Sankara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. "QR Codes and Security Solutions." </a:t>
            </a:r>
            <a:r>
              <a:rPr lang="en-US" sz="1000" i="1" dirty="0" smtClean="0">
                <a:latin typeface="Times New Roman" pitchFamily="18" charset="0"/>
                <a:cs typeface="Times New Roman" pitchFamily="18" charset="0"/>
              </a:rPr>
              <a:t>International Journal of Computer Science and Telecommunications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 3.7 (2012): 69.</a:t>
            </a:r>
          </a:p>
          <a:p>
            <a:pPr algn="just"/>
            <a:endParaRPr lang="en-US" sz="1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1000" dirty="0"/>
              <a:t>QR Code Reader Android App, </a:t>
            </a:r>
            <a:r>
              <a:rPr lang="en-US" sz="1000" u="sng" dirty="0">
                <a:hlinkClick r:id="rId2"/>
              </a:rPr>
              <a:t>https://play.google.com/store/apps/details?id=me.scan.android.client</a:t>
            </a:r>
            <a:endParaRPr lang="en-US" sz="1000" dirty="0"/>
          </a:p>
          <a:p>
            <a:pPr algn="just">
              <a:buNone/>
            </a:pPr>
            <a:endParaRPr lang="en-US" sz="1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1000" dirty="0"/>
              <a:t>QR Droid Code Scanner,  </a:t>
            </a:r>
            <a:r>
              <a:rPr lang="en-US" sz="1000" u="sng" dirty="0">
                <a:hlinkClick r:id="rId3"/>
              </a:rPr>
              <a:t>https://play.google.com/store/apps/details?id=la.droid.qr</a:t>
            </a:r>
            <a:endParaRPr lang="en-US" sz="1000" dirty="0"/>
          </a:p>
          <a:p>
            <a:pPr algn="just"/>
            <a:endParaRPr lang="en-US" sz="1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1000" dirty="0"/>
              <a:t>Barcode Scanner, </a:t>
            </a:r>
            <a:r>
              <a:rPr lang="en-US" sz="1000" u="sng" dirty="0">
                <a:hlinkClick r:id="rId4"/>
              </a:rPr>
              <a:t>https://play.google.com/store/apps/details?id=com.google.zxing.client.android</a:t>
            </a:r>
            <a:endParaRPr lang="en-US" sz="1000" dirty="0"/>
          </a:p>
          <a:p>
            <a:pPr algn="just"/>
            <a:endParaRPr lang="en-US" sz="1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1000" dirty="0"/>
              <a:t>Zxing – QR Code Decoding Library,  </a:t>
            </a:r>
            <a:r>
              <a:rPr lang="en-US" sz="1000" u="sng" dirty="0">
                <a:hlinkClick r:id="rId5"/>
              </a:rPr>
              <a:t>https://github.com/zxing/zxing</a:t>
            </a:r>
            <a:endParaRPr lang="en-US" sz="1000" dirty="0"/>
          </a:p>
          <a:p>
            <a:pPr lvl="0"/>
            <a:endParaRPr lang="en-US" sz="1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1000" dirty="0"/>
              <a:t>Android Software Development Kit (SDK), </a:t>
            </a:r>
            <a:r>
              <a:rPr lang="en-US" sz="1000" u="sng" dirty="0">
                <a:hlinkClick r:id="rId6"/>
              </a:rPr>
              <a:t>http://developer.android.com/sdk/index.html</a:t>
            </a:r>
            <a:endParaRPr lang="en-US" sz="1000" u="sng" dirty="0"/>
          </a:p>
          <a:p>
            <a:pPr marL="0" lvl="0" indent="0">
              <a:buNone/>
            </a:pPr>
            <a:endParaRPr lang="en-US" sz="1000" dirty="0"/>
          </a:p>
          <a:p>
            <a:pPr algn="just"/>
            <a:endParaRPr lang="en-US" sz="1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1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1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1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1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1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3B2C7-5140-4B82-896C-602470297EFC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23300" y="457200"/>
            <a:ext cx="457200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66800" y="2590800"/>
            <a:ext cx="7066808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Thank You !!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3B2C7-5140-4B82-896C-602470297EFC}" type="slidenum">
              <a:rPr lang="en-US" smtClean="0"/>
              <a:pPr/>
              <a:t>45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3300" y="457200"/>
            <a:ext cx="457200" cy="4572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895600" y="3962400"/>
            <a:ext cx="3695843" cy="58477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Any Questions ??</a:t>
            </a:r>
            <a:endParaRPr lang="en-US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18068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Mac HD:Users:manav.singhal:Desktop:MS_Project_Progress_Update:sample_qr_codes:Sample_5:QR_Code_Sample_5_90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724400"/>
            <a:ext cx="2196465" cy="21336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257800" cy="4876800"/>
          </a:xfrm>
        </p:spPr>
        <p:txBody>
          <a:bodyPr>
            <a:normAutofit/>
          </a:bodyPr>
          <a:lstStyle/>
          <a:p>
            <a:pPr algn="just"/>
            <a:endParaRPr lang="en-US" sz="2000" dirty="0" smtClean="0">
              <a:latin typeface="Times New Roman"/>
              <a:cs typeface="Times New Roman"/>
            </a:endParaRPr>
          </a:p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not work efficiently with linearly distorted QR codes and various rotations specifically on mobile platforms where we have less resources for image-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processing</a:t>
            </a:r>
          </a:p>
          <a:p>
            <a:pPr algn="just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Font typeface="Wingdings" charset="2"/>
              <a:buChar char="v"/>
            </a:pP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dirty="0" smtClean="0">
                <a:latin typeface="Times New Roman"/>
                <a:cs typeface="Times New Roman"/>
              </a:rPr>
              <a:t>QR </a:t>
            </a:r>
            <a:r>
              <a:rPr lang="en-US" sz="1800" dirty="0">
                <a:latin typeface="Times New Roman"/>
                <a:cs typeface="Times New Roman"/>
              </a:rPr>
              <a:t>Code Reader</a:t>
            </a:r>
          </a:p>
          <a:p>
            <a:pPr lvl="1" algn="just">
              <a:buFont typeface="Wingdings" charset="2"/>
              <a:buChar char="v"/>
            </a:pPr>
            <a:r>
              <a:rPr lang="en-US" sz="1800" dirty="0" smtClean="0">
                <a:latin typeface="Times New Roman"/>
                <a:cs typeface="Times New Roman"/>
              </a:rPr>
              <a:t> QR </a:t>
            </a:r>
            <a:r>
              <a:rPr lang="en-US" sz="1800" dirty="0">
                <a:latin typeface="Times New Roman"/>
                <a:cs typeface="Times New Roman"/>
              </a:rPr>
              <a:t>Droid Code Scanner</a:t>
            </a:r>
          </a:p>
          <a:p>
            <a:pPr lvl="1" algn="just">
              <a:buFont typeface="Wingdings" charset="2"/>
              <a:buChar char="v"/>
            </a:pPr>
            <a:r>
              <a:rPr lang="en-US" sz="1800" dirty="0" smtClean="0">
                <a:latin typeface="Times New Roman"/>
                <a:cs typeface="Times New Roman"/>
              </a:rPr>
              <a:t> Barcode Scanner</a:t>
            </a:r>
          </a:p>
          <a:p>
            <a:pPr lvl="1" algn="just">
              <a:buFont typeface="Wingdings" charset="2"/>
              <a:buChar char="v"/>
            </a:pPr>
            <a:endParaRPr lang="en-US" sz="1800" dirty="0">
              <a:latin typeface="Times New Roman"/>
              <a:cs typeface="Times New Roman"/>
            </a:endParaRPr>
          </a:p>
          <a:p>
            <a:pPr algn="just">
              <a:buFont typeface="Arial"/>
              <a:buChar char="•"/>
            </a:pPr>
            <a:r>
              <a:rPr lang="en-US" sz="2000" dirty="0" smtClean="0">
                <a:latin typeface="Times New Roman"/>
                <a:cs typeface="Times New Roman"/>
              </a:rPr>
              <a:t>Real </a:t>
            </a:r>
            <a:r>
              <a:rPr lang="en-US" sz="2000" dirty="0">
                <a:latin typeface="Times New Roman"/>
                <a:cs typeface="Times New Roman"/>
              </a:rPr>
              <a:t>problem since a little distortion can easily throw off enough pixels to make the code </a:t>
            </a:r>
            <a:r>
              <a:rPr lang="en-US" sz="2200" dirty="0" smtClean="0">
                <a:latin typeface="Times New Roman"/>
                <a:cs typeface="Times New Roman"/>
              </a:rPr>
              <a:t>unreadable</a:t>
            </a:r>
            <a:endParaRPr lang="en-US" sz="2200" dirty="0">
              <a:latin typeface="Times New Roman"/>
              <a:cs typeface="Times New Roman"/>
            </a:endParaRPr>
          </a:p>
          <a:p>
            <a:pPr lvl="1" algn="just">
              <a:buFont typeface="Wingdings" charset="2"/>
              <a:buChar char="v"/>
            </a:pPr>
            <a:endParaRPr lang="en-US" sz="1800" dirty="0">
              <a:latin typeface="Times New Roman"/>
              <a:cs typeface="Times New Roman"/>
            </a:endParaRPr>
          </a:p>
          <a:p>
            <a:pPr algn="just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dirty="0">
              <a:latin typeface="Times New Roman"/>
              <a:cs typeface="Times New Roman"/>
            </a:endParaRPr>
          </a:p>
          <a:p>
            <a:pPr algn="just"/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39770" y="0"/>
            <a:ext cx="1066800" cy="329184"/>
          </a:xfrm>
        </p:spPr>
        <p:txBody>
          <a:bodyPr/>
          <a:lstStyle/>
          <a:p>
            <a:pPr algn="r"/>
            <a:fld id="{C4A3B2C7-5140-4B82-896C-602470297EFC}" type="slidenum">
              <a:rPr lang="en-US" smtClean="0"/>
              <a:pPr algn="r"/>
              <a:t>5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7498080" cy="1020762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effectLst/>
                <a:latin typeface="Cambria" pitchFamily="18" charset="0"/>
              </a:rPr>
              <a:t>QR Code Scanning </a:t>
            </a:r>
            <a:endParaRPr lang="en-US" sz="3600" dirty="0">
              <a:effectLst/>
              <a:latin typeface="Cambria" pitchFamily="18" charset="0"/>
            </a:endParaRPr>
          </a:p>
        </p:txBody>
      </p:sp>
      <p:pic>
        <p:nvPicPr>
          <p:cNvPr id="8" name="Picture 7" descr="Mac HD:Users:manav.singhal:Desktop:MS_Project_Progress_Update:sample_qr_codes:Sample_6:QR_Code_Sample_6_90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133600"/>
            <a:ext cx="2038350" cy="2562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Mac HD:Users:manav.singhal:Desktop:MS_Project_Progress_Update:sample_qr_codes:Sample_8:QR_Code_Sample_8_0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7604" y="3733800"/>
            <a:ext cx="1943100" cy="21126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23300" y="457200"/>
            <a:ext cx="457200" cy="457200"/>
          </a:xfrm>
          <a:prstGeom prst="rect">
            <a:avLst/>
          </a:prstGeom>
        </p:spPr>
      </p:pic>
      <p:pic>
        <p:nvPicPr>
          <p:cNvPr id="7" name="Picture 6" descr="Mac HD:Users:manav.singhal:Desktop:MS_Project_Progress_Update:sample_qr_codes:Sample_6:QR_Code_Sample_6_0.pn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495" y="1371600"/>
            <a:ext cx="2389505" cy="1679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9682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>
                <a:latin typeface="Cambria" pitchFamily="18" charset="0"/>
              </a:rPr>
              <a:t>Problem Statement</a:t>
            </a:r>
            <a:endParaRPr lang="en-US" sz="3600" dirty="0"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2000" i="1" dirty="0"/>
              <a:t>“Given a linearly distorted input QR code image, the problem is to</a:t>
            </a:r>
            <a:r>
              <a:rPr lang="en-US" sz="2000" dirty="0"/>
              <a:t> </a:t>
            </a:r>
            <a:endParaRPr lang="en-US" sz="2000" dirty="0" smtClean="0"/>
          </a:p>
          <a:p>
            <a:pPr marL="0" indent="0" algn="ctr">
              <a:lnSpc>
                <a:spcPct val="120000"/>
              </a:lnSpc>
              <a:buNone/>
            </a:pPr>
            <a:r>
              <a:rPr lang="en-US" sz="2000" i="1" dirty="0" smtClean="0"/>
              <a:t>efficiently </a:t>
            </a:r>
            <a:r>
              <a:rPr lang="en-US" sz="2000" i="1" dirty="0"/>
              <a:t>estimate the fourth corner point leveraging finder </a:t>
            </a:r>
            <a:r>
              <a:rPr lang="en-US" sz="2000" i="1" dirty="0" smtClean="0"/>
              <a:t>and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2000" i="1" dirty="0" smtClean="0"/>
              <a:t> </a:t>
            </a:r>
            <a:r>
              <a:rPr lang="en-US" sz="2000" i="1" dirty="0"/>
              <a:t>alignment patterns of QR code or other image processing techniques</a:t>
            </a:r>
            <a:r>
              <a:rPr lang="en-US" sz="2000" i="1" dirty="0" smtClean="0"/>
              <a:t>.”</a:t>
            </a:r>
          </a:p>
          <a:p>
            <a:pPr marL="0" indent="0" algn="ctr">
              <a:buNone/>
            </a:pPr>
            <a:endParaRPr lang="en-US" sz="2000" i="1" dirty="0" smtClean="0"/>
          </a:p>
          <a:p>
            <a:pPr marL="0" indent="0" algn="ctr">
              <a:lnSpc>
                <a:spcPct val="120000"/>
              </a:lnSpc>
              <a:buNone/>
            </a:pPr>
            <a:r>
              <a:rPr lang="en-US" sz="2000" dirty="0" smtClean="0"/>
              <a:t> “</a:t>
            </a:r>
            <a:r>
              <a:rPr lang="en-US" sz="2000" i="1" dirty="0" smtClean="0"/>
              <a:t>The </a:t>
            </a:r>
            <a:r>
              <a:rPr lang="en-US" sz="2000" i="1" dirty="0"/>
              <a:t>processing has to be optimized enough to run on mobile </a:t>
            </a:r>
            <a:r>
              <a:rPr lang="en-US" sz="2000" i="1" dirty="0" smtClean="0"/>
              <a:t>platforms such </a:t>
            </a:r>
            <a:r>
              <a:rPr lang="en-US" sz="2000" i="1" dirty="0"/>
              <a:t>as Android OS”</a:t>
            </a:r>
            <a:endParaRPr lang="en-US" sz="2000" dirty="0"/>
          </a:p>
          <a:p>
            <a:pPr marL="0" indent="0" algn="ctr">
              <a:buNone/>
            </a:pPr>
            <a:endParaRPr lang="en-US" sz="2000" i="1" dirty="0" smtClean="0"/>
          </a:p>
          <a:p>
            <a:pPr marL="0" indent="0" algn="just">
              <a:buNone/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77200" y="0"/>
            <a:ext cx="1066800" cy="329184"/>
          </a:xfrm>
        </p:spPr>
        <p:txBody>
          <a:bodyPr/>
          <a:lstStyle/>
          <a:p>
            <a:pPr algn="r"/>
            <a:fld id="{C4A3B2C7-5140-4B82-896C-602470297EFC}" type="slidenum">
              <a:rPr lang="en-US" smtClean="0"/>
              <a:pPr algn="r"/>
              <a:t>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3300" y="457200"/>
            <a:ext cx="457200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>
                <a:latin typeface="Cambria" pitchFamily="18" charset="0"/>
              </a:rPr>
              <a:t>Objective and Goal</a:t>
            </a:r>
            <a:endParaRPr lang="en-US" sz="3600" dirty="0"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/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To convert the data encoded into linearly distorted QR codes to a human readable form in an efficient and time saving manner </a:t>
            </a:r>
          </a:p>
          <a:p>
            <a:pPr lvl="0" algn="just"/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To develop the app leveraging fourth-corner detection algorithm able to work on smart phones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(i.e. Android)</a:t>
            </a:r>
          </a:p>
          <a:p>
            <a:pPr lvl="0" algn="just"/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To compare the scanning/detection experimental results with current apps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0"/>
            <a:ext cx="1066800" cy="329184"/>
          </a:xfrm>
        </p:spPr>
        <p:txBody>
          <a:bodyPr/>
          <a:lstStyle/>
          <a:p>
            <a:pPr algn="r"/>
            <a:fld id="{C4A3B2C7-5140-4B82-896C-602470297EFC}" type="slidenum">
              <a:rPr lang="en-US" smtClean="0"/>
              <a:pPr algn="r"/>
              <a:t>7</a:t>
            </a:fld>
            <a:endParaRPr lang="en-US" dirty="0"/>
          </a:p>
        </p:txBody>
      </p:sp>
      <p:pic>
        <p:nvPicPr>
          <p:cNvPr id="7" name="Picture 6" descr="C:\Users\Manav\Desktop\QR Code Project Proposal\Sample_QR_Codes\QR_Code_Sample_5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4876800"/>
            <a:ext cx="13716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4572000"/>
            <a:ext cx="2057400" cy="2057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400" y="4800600"/>
            <a:ext cx="1498600" cy="14986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23300" y="457200"/>
            <a:ext cx="457200" cy="457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43200" y="5638800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Times New Roman"/>
                <a:cs typeface="Times New Roman"/>
              </a:rPr>
              <a:t>Scan linearly distorted </a:t>
            </a:r>
          </a:p>
          <a:p>
            <a:pPr algn="ctr"/>
            <a:r>
              <a:rPr lang="en-US" sz="1200" dirty="0" smtClean="0">
                <a:latin typeface="Times New Roman"/>
                <a:cs typeface="Times New Roman"/>
              </a:rPr>
              <a:t>QR </a:t>
            </a:r>
            <a:r>
              <a:rPr lang="en-US" sz="1200" dirty="0">
                <a:latin typeface="Times New Roman"/>
                <a:cs typeface="Times New Roman"/>
              </a:rPr>
              <a:t>C</a:t>
            </a:r>
            <a:r>
              <a:rPr lang="en-US" sz="1200" dirty="0" smtClean="0">
                <a:latin typeface="Times New Roman"/>
                <a:cs typeface="Times New Roman"/>
              </a:rPr>
              <a:t>ode</a:t>
            </a:r>
            <a:endParaRPr lang="en-US" sz="1200" dirty="0">
              <a:latin typeface="Times New Roman"/>
              <a:cs typeface="Times New Roma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34000" y="5638800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Times New Roman"/>
                <a:cs typeface="Times New Roman"/>
              </a:rPr>
              <a:t>Show Data</a:t>
            </a:r>
            <a:endParaRPr lang="en-US" sz="1200" dirty="0">
              <a:latin typeface="Times New Roman"/>
              <a:cs typeface="Times New Roman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2895600" y="5334000"/>
            <a:ext cx="914400" cy="228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5334000" y="5334000"/>
            <a:ext cx="914400" cy="228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>
                <a:latin typeface="Cambria" pitchFamily="18" charset="0"/>
              </a:rPr>
              <a:t>Motivation</a:t>
            </a:r>
            <a:endParaRPr lang="en-US" sz="3600" dirty="0"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18% of retailers believe that the ability to scan QR codes, compare products and pricing is having a significant impact on their business </a:t>
            </a:r>
            <a:r>
              <a:rPr lang="en-US" sz="20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(KPMG July 2013</a:t>
            </a:r>
            <a:r>
              <a:rPr lang="en-US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60.5% of marketers have adopted scannable QR codes or tags as a mobile marketing tactic </a:t>
            </a:r>
            <a:r>
              <a:rPr lang="en-US" sz="20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(Chief Marketer, 2013)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42.4% of multi-channel merchants used QR codes in 2013 </a:t>
            </a:r>
            <a:r>
              <a:rPr lang="en-US" sz="20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(Multichannel Merchants June 2013)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060308" y="0"/>
            <a:ext cx="1066800" cy="329184"/>
          </a:xfrm>
        </p:spPr>
        <p:txBody>
          <a:bodyPr/>
          <a:lstStyle/>
          <a:p>
            <a:pPr algn="r"/>
            <a:fld id="{C4A3B2C7-5140-4B82-896C-602470297EFC}" type="slidenum">
              <a:rPr lang="en-US" smtClean="0"/>
              <a:pPr algn="r"/>
              <a:t>8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6324600"/>
            <a:ext cx="7543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i="1" dirty="0" smtClean="0">
                <a:latin typeface="Times New Roman" pitchFamily="18" charset="0"/>
                <a:cs typeface="Times New Roman" pitchFamily="18" charset="0"/>
              </a:rPr>
              <a:t>Source - http://www.marketingcharts.com/online/data-dive-qr-codes-29525</a:t>
            </a:r>
            <a:endParaRPr lang="en-US" sz="1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http://blogs-images.forbes.com/ilyapozin/files/2012/03/1401001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4572000"/>
            <a:ext cx="2286000" cy="1651001"/>
          </a:xfrm>
          <a:prstGeom prst="rect">
            <a:avLst/>
          </a:prstGeom>
          <a:noFill/>
        </p:spPr>
      </p:pic>
      <p:pic>
        <p:nvPicPr>
          <p:cNvPr id="9" name="Picture 8" descr="http://orangeqr.com/wp-content/uploads/2011/05/blackberry-qr-code-readers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648200"/>
            <a:ext cx="1449705" cy="1603375"/>
          </a:xfrm>
          <a:prstGeom prst="rect">
            <a:avLst/>
          </a:prstGeom>
          <a:noFill/>
          <a:ln>
            <a:solidFill>
              <a:schemeClr val="tx1">
                <a:alpha val="99000"/>
              </a:schemeClr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3300" y="457200"/>
            <a:ext cx="457200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>
                <a:latin typeface="Cambria" pitchFamily="18" charset="0"/>
              </a:rPr>
              <a:t>Motivation</a:t>
            </a:r>
            <a:endParaRPr lang="en-US" sz="3600" dirty="0">
              <a:latin typeface="Cambria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0"/>
            <a:ext cx="1066800" cy="329184"/>
          </a:xfrm>
        </p:spPr>
        <p:txBody>
          <a:bodyPr/>
          <a:lstStyle/>
          <a:p>
            <a:pPr algn="r"/>
            <a:fld id="{C4A3B2C7-5140-4B82-896C-602470297EFC}" type="slidenum">
              <a:rPr lang="en-US" smtClean="0"/>
              <a:pPr algn="r"/>
              <a:t>9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6324600"/>
            <a:ext cx="7543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 smtClean="0">
                <a:latin typeface="Times New Roman" pitchFamily="18" charset="0"/>
                <a:cs typeface="Times New Roman" pitchFamily="18" charset="0"/>
              </a:rPr>
              <a:t>Source - http://www.marketingcharts.com/online/data-dive-qr-codes-29525</a:t>
            </a:r>
            <a:endParaRPr lang="en-US" sz="1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Manav\Desktop\PRS-Uses-of-QR-Codes-Jan2013.png"/>
          <p:cNvPicPr>
            <a:picLocks noChangeAspect="1" noChangeArrowheads="1"/>
          </p:cNvPicPr>
          <p:nvPr/>
        </p:nvPicPr>
        <p:blipFill>
          <a:blip r:embed="rId2">
            <a:grayscl/>
          </a:blip>
          <a:srcRect/>
          <a:stretch>
            <a:fillRect/>
          </a:stretch>
        </p:blipFill>
        <p:spPr bwMode="auto">
          <a:xfrm>
            <a:off x="1219200" y="1676400"/>
            <a:ext cx="6934200" cy="4482715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1295400" y="5943600"/>
            <a:ext cx="75438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3300" y="457200"/>
            <a:ext cx="457200" cy="457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38200" y="5867400"/>
            <a:ext cx="77724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8250</TotalTime>
  <Words>2041</Words>
  <Application>Microsoft Macintosh PowerPoint</Application>
  <PresentationFormat>On-screen Show (4:3)</PresentationFormat>
  <Paragraphs>495</Paragraphs>
  <Slides>45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Clarity</vt:lpstr>
      <vt:lpstr>Enhanced Detection of  Linearly Distorted  Quick Response (QR) Codes  in Smart Phones</vt:lpstr>
      <vt:lpstr>Overview</vt:lpstr>
      <vt:lpstr>Introduction</vt:lpstr>
      <vt:lpstr>QR Code Applications</vt:lpstr>
      <vt:lpstr>QR Code Scanning </vt:lpstr>
      <vt:lpstr>Problem Statement</vt:lpstr>
      <vt:lpstr>Objective and Goal</vt:lpstr>
      <vt:lpstr>Motivation</vt:lpstr>
      <vt:lpstr>Motivation</vt:lpstr>
      <vt:lpstr>Overview</vt:lpstr>
      <vt:lpstr>QR Code Structure</vt:lpstr>
      <vt:lpstr>QR Code Structure</vt:lpstr>
      <vt:lpstr>QR Code Characteristics</vt:lpstr>
      <vt:lpstr>PowerPoint Presentation</vt:lpstr>
      <vt:lpstr>QR Code - Version Types </vt:lpstr>
      <vt:lpstr> Generic Steps  QR Code Detection</vt:lpstr>
      <vt:lpstr>PowerPoint Presentation</vt:lpstr>
      <vt:lpstr>Google Play Apps</vt:lpstr>
      <vt:lpstr>Zxing – QR Code Library</vt:lpstr>
      <vt:lpstr>Ohbuchi’s Approach</vt:lpstr>
      <vt:lpstr>Limitations</vt:lpstr>
      <vt:lpstr>Chen and Yang’s Approach</vt:lpstr>
      <vt:lpstr>Contd …</vt:lpstr>
      <vt:lpstr>Limitations</vt:lpstr>
      <vt:lpstr>Overview</vt:lpstr>
      <vt:lpstr>QR Code  Fourth Point Detection Method</vt:lpstr>
      <vt:lpstr>Fourth Corner Point  Detection Method</vt:lpstr>
      <vt:lpstr>Fourth Corner Point  Detection Method</vt:lpstr>
      <vt:lpstr>PowerPoint Presentation</vt:lpstr>
      <vt:lpstr>PowerPoint Presentation</vt:lpstr>
      <vt:lpstr>PowerPoint Presentation</vt:lpstr>
      <vt:lpstr>Overview</vt:lpstr>
      <vt:lpstr>Development Tools and Technology</vt:lpstr>
      <vt:lpstr>QR Scanner App - Specifications</vt:lpstr>
      <vt:lpstr>QR Scanner App</vt:lpstr>
      <vt:lpstr>QR Scanner App</vt:lpstr>
      <vt:lpstr>QR Scanner App</vt:lpstr>
      <vt:lpstr>Overview</vt:lpstr>
      <vt:lpstr>Experimental Testing Results</vt:lpstr>
      <vt:lpstr>Experimental Testing Results</vt:lpstr>
      <vt:lpstr>Overview</vt:lpstr>
      <vt:lpstr>Conclusion</vt:lpstr>
      <vt:lpstr>PowerPoint Presentation</vt:lpstr>
      <vt:lpstr>References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Enhancing QR code detection and its implementation in Android</dc:title>
  <dc:creator>Vaibhav</dc:creator>
  <cp:lastModifiedBy>Manav Singhal</cp:lastModifiedBy>
  <cp:revision>1082</cp:revision>
  <cp:lastPrinted>2015-04-22T00:26:51Z</cp:lastPrinted>
  <dcterms:created xsi:type="dcterms:W3CDTF">2011-09-27T15:20:34Z</dcterms:created>
  <dcterms:modified xsi:type="dcterms:W3CDTF">2015-04-29T06:23:36Z</dcterms:modified>
</cp:coreProperties>
</file>