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424" r:id="rId2"/>
    <p:sldId id="427" r:id="rId3"/>
    <p:sldId id="446" r:id="rId4"/>
    <p:sldId id="458" r:id="rId5"/>
    <p:sldId id="366" r:id="rId6"/>
    <p:sldId id="466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465" r:id="rId15"/>
    <p:sldId id="526" r:id="rId16"/>
    <p:sldId id="467" r:id="rId17"/>
    <p:sldId id="475" r:id="rId18"/>
    <p:sldId id="476" r:id="rId19"/>
    <p:sldId id="481" r:id="rId20"/>
    <p:sldId id="483" r:id="rId21"/>
    <p:sldId id="480" r:id="rId22"/>
    <p:sldId id="482" r:id="rId23"/>
    <p:sldId id="488" r:id="rId24"/>
    <p:sldId id="492" r:id="rId25"/>
    <p:sldId id="478" r:id="rId26"/>
    <p:sldId id="493" r:id="rId27"/>
    <p:sldId id="499" r:id="rId28"/>
    <p:sldId id="498" r:id="rId29"/>
    <p:sldId id="500" r:id="rId30"/>
    <p:sldId id="497" r:id="rId31"/>
    <p:sldId id="501" r:id="rId32"/>
    <p:sldId id="496" r:id="rId33"/>
    <p:sldId id="495" r:id="rId34"/>
    <p:sldId id="510" r:id="rId35"/>
    <p:sldId id="509" r:id="rId36"/>
    <p:sldId id="512" r:id="rId37"/>
    <p:sldId id="490" r:id="rId38"/>
    <p:sldId id="513" r:id="rId39"/>
    <p:sldId id="479" r:id="rId40"/>
    <p:sldId id="425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DE"/>
    <a:srgbClr val="4D4D4F"/>
    <a:srgbClr val="5B9BD5"/>
    <a:srgbClr val="F1B82D"/>
    <a:srgbClr val="FF4646"/>
    <a:srgbClr val="60FC5E"/>
    <a:srgbClr val="A0C0DD"/>
    <a:srgbClr val="0000FF"/>
    <a:srgbClr val="17FF17"/>
    <a:srgbClr val="FF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 autoAdjust="0"/>
    <p:restoredTop sz="90331" autoAdjust="0"/>
  </p:normalViewPr>
  <p:slideViewPr>
    <p:cSldViewPr snapToGrid="0">
      <p:cViewPr varScale="1">
        <p:scale>
          <a:sx n="96" d="100"/>
          <a:sy n="96" d="100"/>
        </p:scale>
        <p:origin x="864" y="78"/>
      </p:cViewPr>
      <p:guideLst/>
    </p:cSldViewPr>
  </p:slideViewPr>
  <p:outlineViewPr>
    <p:cViewPr>
      <p:scale>
        <a:sx n="33" d="100"/>
        <a:sy n="33" d="100"/>
      </p:scale>
      <p:origin x="0" y="-38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D1EC-296A-4B35-A3EA-2B083B17BF2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7E44-7EE8-4A32-BC01-2016F146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2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3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2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5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7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9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70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7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1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5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9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2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3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3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0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5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0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1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3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4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1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5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32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16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	D. Simmons, M. Shah, J. Rogers, C. Rowland, and Y. Shang, “Deep Learning at Your Fingertips,” IEEE Annual Consumer Communications &amp; Networking Conference, January 2019.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BD5A-EB90-FA43-A292-200C58D1BF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1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F71A-291C-40D9-82EB-AAD92B7A41CB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1A12-FB03-46EC-9B91-6D93A9CDB69D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E327-B451-40C5-96A2-D1FED0CFD09F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A118-7615-4A11-AB5C-A3B1D09B29E5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0973-9B4B-4BF2-89B4-8275D544D76D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2400-5A76-4264-8A5C-9F96A98567BD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6A6B-CDC4-4C5A-A92B-E09A726CE658}" type="datetime1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D08E-55FB-4F3E-B676-9CAE7495EC2A}" type="datetime1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8C18-7107-456B-A402-FD5A6429E101}" type="datetime1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A3CF-BD86-4187-BF97-A03B48E65190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2C1-B16F-48DA-94EA-E1C746410E84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A4F5-9D63-4426-89BC-D55B864EB55C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_PPT_wide_newbg-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8879" y="2172587"/>
            <a:ext cx="9794240" cy="1922335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"/>
                <a:cs typeface="Helvetica Neue"/>
              </a:rPr>
              <a:t>TigerAware</a:t>
            </a:r>
            <a:r>
              <a:rPr lang="en-US" sz="44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"/>
                <a:cs typeface="Helvetica Neue"/>
              </a:rPr>
              <a:t> Conditional Action Engine:</a:t>
            </a:r>
            <a:br>
              <a:rPr lang="en-US" sz="44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"/>
                <a:cs typeface="Helvetica Neue"/>
              </a:rPr>
            </a:br>
            <a:r>
              <a:rPr lang="en-US" sz="32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 Neue"/>
                <a:cs typeface="Helvetica Neue"/>
              </a:rPr>
              <a:t>An extensible framework for providing real-time intervention to EMA surveys</a:t>
            </a:r>
            <a:endParaRPr lang="en-US" sz="440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85;p13"/>
          <p:cNvSpPr txBox="1">
            <a:spLocks/>
          </p:cNvSpPr>
          <p:nvPr/>
        </p:nvSpPr>
        <p:spPr>
          <a:xfrm>
            <a:off x="1809749" y="4684967"/>
            <a:ext cx="8572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" charset="0"/>
                <a:cs typeface="Helvetica" charset="0"/>
              </a:rPr>
              <a:t>Department of Electrical Engineering and Computer Science</a:t>
            </a:r>
          </a:p>
          <a:p>
            <a:pPr>
              <a:spcBef>
                <a:spcPts val="1680"/>
              </a:spcBef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" charset="0"/>
                <a:cs typeface="Helvetica" charset="0"/>
              </a:rPr>
              <a:t>Advisor: Dr. Yi Shang </a:t>
            </a:r>
          </a:p>
          <a:p>
            <a:pPr>
              <a:spcBef>
                <a:spcPts val="1680"/>
              </a:spcBef>
              <a:buClr>
                <a:schemeClr val="lt1"/>
              </a:buClr>
              <a:buSzPts val="2400"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elvetica" charset="0"/>
                <a:cs typeface="Helvetica" charset="0"/>
              </a:rPr>
              <a:t>Logan Harrison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26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365" cy="4351338"/>
          </a:xfrm>
        </p:spPr>
        <p:txBody>
          <a:bodyPr>
            <a:normAutofit/>
          </a:bodyPr>
          <a:lstStyle/>
          <a:p>
            <a:r>
              <a:rPr lang="en-US" dirty="0"/>
              <a:t>Allow researchers to configure actions based on participant responses</a:t>
            </a:r>
          </a:p>
          <a:p>
            <a:r>
              <a:rPr lang="en-US" dirty="0"/>
              <a:t>Each conditional action has three components</a:t>
            </a:r>
          </a:p>
          <a:p>
            <a:pPr lvl="1"/>
            <a:r>
              <a:rPr lang="en-US" dirty="0"/>
              <a:t>Target value</a:t>
            </a:r>
          </a:p>
          <a:p>
            <a:pPr lvl="2"/>
            <a:r>
              <a:rPr lang="en-US" dirty="0"/>
              <a:t>The value that the participant’s response will be compared to</a:t>
            </a:r>
          </a:p>
          <a:p>
            <a:pPr lvl="1"/>
            <a:r>
              <a:rPr lang="en-US" dirty="0"/>
              <a:t>Operator</a:t>
            </a:r>
          </a:p>
          <a:p>
            <a:pPr lvl="2"/>
            <a:r>
              <a:rPr lang="en-US" dirty="0"/>
              <a:t>How the values will be compared (==, &gt;, etc.)</a:t>
            </a:r>
          </a:p>
          <a:p>
            <a:pPr lvl="1"/>
            <a:r>
              <a:rPr lang="en-US" dirty="0"/>
              <a:t>Action</a:t>
            </a:r>
          </a:p>
          <a:p>
            <a:pPr lvl="2"/>
            <a:r>
              <a:rPr lang="en-US" dirty="0"/>
              <a:t>What to do if the operator evaluates to TRUE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FC8158-A50B-497B-81CF-158616FD72C0}"/>
              </a:ext>
            </a:extLst>
          </p:cNvPr>
          <p:cNvSpPr/>
          <p:nvPr/>
        </p:nvSpPr>
        <p:spPr>
          <a:xfrm>
            <a:off x="7692887" y="1918011"/>
            <a:ext cx="1311965" cy="944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Participant Response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6A67C6-5A75-46CD-AE1C-BE4808D16CB9}"/>
              </a:ext>
            </a:extLst>
          </p:cNvPr>
          <p:cNvSpPr/>
          <p:nvPr/>
        </p:nvSpPr>
        <p:spPr>
          <a:xfrm>
            <a:off x="9997108" y="1918011"/>
            <a:ext cx="1311965" cy="9442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Value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7807DF-3E00-473C-9168-7BB1EDE9DBAA}"/>
              </a:ext>
            </a:extLst>
          </p:cNvPr>
          <p:cNvSpPr/>
          <p:nvPr/>
        </p:nvSpPr>
        <p:spPr>
          <a:xfrm>
            <a:off x="8859078" y="3284867"/>
            <a:ext cx="1311965" cy="9442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8F7BA0-01DF-4F05-9E8D-F267E36BF069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8348870" y="2862229"/>
            <a:ext cx="1166191" cy="422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0A2912-7C46-4219-8D3B-542AF9639357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9515061" y="2862229"/>
            <a:ext cx="1138030" cy="422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D6750F-A1C6-42F2-8A8E-35D9B2B5F941}"/>
              </a:ext>
            </a:extLst>
          </p:cNvPr>
          <p:cNvSpPr/>
          <p:nvPr/>
        </p:nvSpPr>
        <p:spPr>
          <a:xfrm>
            <a:off x="8859078" y="4850330"/>
            <a:ext cx="1311965" cy="9442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75C15E-EFA8-4D87-A293-8227DA2DAB95}"/>
              </a:ext>
            </a:extLst>
          </p:cNvPr>
          <p:cNvCxnSpPr>
            <a:stCxn id="12" idx="2"/>
            <a:endCxn id="22" idx="0"/>
          </p:cNvCxnSpPr>
          <p:nvPr/>
        </p:nvCxnSpPr>
        <p:spPr>
          <a:xfrm>
            <a:off x="9515061" y="4229085"/>
            <a:ext cx="0" cy="6212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608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Challenge: allow flexibility but guarantee reliability</a:t>
            </a:r>
          </a:p>
          <a:p>
            <a:r>
              <a:rPr lang="en-US" dirty="0"/>
              <a:t>How can conditional actions be defined?</a:t>
            </a:r>
          </a:p>
          <a:p>
            <a:r>
              <a:rPr lang="en-US" dirty="0"/>
              <a:t>Must define grammar (set of rules)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7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 - Grammar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12</a:t>
            </a:fld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7EA8244-8099-4FC1-A1FD-1F6A3329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004" y="2063190"/>
            <a:ext cx="10352689" cy="3876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ConditionalAction: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‘sendSMS’ | ‘sendEmail’ | ‘sendNotification’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aggregationType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‘1Q’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‘eq’ | ‘neq’ | ‘con’ | ‘ncon’ | ‘gt’ | ‘gte’ | ‘lt’ | ‘lte’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questionId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 | Number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</a:t>
            </a:r>
            <a:r>
              <a:rPr lang="en-US" sz="16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[String]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43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 - Grammar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13</a:t>
            </a:fld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7EA8244-8099-4FC1-A1FD-1F6A3329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93" y="2491539"/>
            <a:ext cx="6698382" cy="25232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ConditionalAction: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‘sendSMS’ | ‘sendEmail’ | ‘sendNotification’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aggregationType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‘1Q’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message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operator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‘eq’ | ‘neq’ | ‘con’ | ‘ncon’ | ‘gt’ | ‘gte’ | ‘lt’ | ‘lte’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questionId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String | Number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05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</a:t>
            </a:r>
            <a:r>
              <a:rPr lang="en-US" sz="105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→ [String]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21B4E-1AA0-4C43-983B-270BB376B1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36582" y="2491539"/>
            <a:ext cx="3638349" cy="2311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85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 -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Grammar defines syntactic correctness</a:t>
            </a:r>
          </a:p>
          <a:p>
            <a:pPr lvl="1"/>
            <a:r>
              <a:rPr lang="en-US" dirty="0"/>
              <a:t>Need to guarantee semantic correctness as well</a:t>
            </a:r>
          </a:p>
          <a:p>
            <a:r>
              <a:rPr lang="en-US" dirty="0"/>
              <a:t>Different question types have different capabilities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F173F-73D9-46AB-98D3-83D3975B8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4" y="3456861"/>
            <a:ext cx="1218397" cy="263883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502739-78A7-49B8-AADE-51C54F277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41" y="3453075"/>
            <a:ext cx="1220145" cy="264261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42F45C-8C5B-437C-9F5D-1181E717C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0" y="3453075"/>
            <a:ext cx="1220145" cy="2642616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7FC144-026B-496A-BDCA-123BC62D38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27" y="3453075"/>
            <a:ext cx="1220145" cy="264261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D4B04-6457-4B09-8A07-90DF7F374A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4" y="3453075"/>
            <a:ext cx="1220145" cy="2642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76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 - Configuration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39FE-1FB5-420F-BE04-63EE4E96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37F8F9-2A42-463B-B8BB-84A4F0FA4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07356"/>
              </p:ext>
            </p:extLst>
          </p:nvPr>
        </p:nvGraphicFramePr>
        <p:xfrm>
          <a:off x="585609" y="2234455"/>
          <a:ext cx="4908884" cy="35336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54442">
                  <a:extLst>
                    <a:ext uri="{9D8B030D-6E8A-4147-A177-3AD203B41FA5}">
                      <a16:colId xmlns:a16="http://schemas.microsoft.com/office/drawing/2014/main" val="1862496002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429671741"/>
                    </a:ext>
                  </a:extLst>
                </a:gridCol>
              </a:tblGrid>
              <a:tr h="4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Question Type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Data Type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58929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Yes/No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1232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Text Field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63706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Scale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78897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Continuous Scale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04241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128143"/>
                  </a:ext>
                </a:extLst>
              </a:tr>
              <a:tr h="5169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123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EBF0F0-6400-4008-8EB0-758DDD3F3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8664"/>
              </p:ext>
            </p:extLst>
          </p:nvPr>
        </p:nvGraphicFramePr>
        <p:xfrm>
          <a:off x="5614808" y="2234455"/>
          <a:ext cx="5991583" cy="35336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6598">
                  <a:extLst>
                    <a:ext uri="{9D8B030D-6E8A-4147-A177-3AD203B41FA5}">
                      <a16:colId xmlns:a16="http://schemas.microsoft.com/office/drawing/2014/main" val="668178962"/>
                    </a:ext>
                  </a:extLst>
                </a:gridCol>
                <a:gridCol w="963447">
                  <a:extLst>
                    <a:ext uri="{9D8B030D-6E8A-4147-A177-3AD203B41FA5}">
                      <a16:colId xmlns:a16="http://schemas.microsoft.com/office/drawing/2014/main" val="3246213358"/>
                    </a:ext>
                  </a:extLst>
                </a:gridCol>
                <a:gridCol w="964645">
                  <a:extLst>
                    <a:ext uri="{9D8B030D-6E8A-4147-A177-3AD203B41FA5}">
                      <a16:colId xmlns:a16="http://schemas.microsoft.com/office/drawing/2014/main" val="4248095650"/>
                    </a:ext>
                  </a:extLst>
                </a:gridCol>
                <a:gridCol w="964645">
                  <a:extLst>
                    <a:ext uri="{9D8B030D-6E8A-4147-A177-3AD203B41FA5}">
                      <a16:colId xmlns:a16="http://schemas.microsoft.com/office/drawing/2014/main" val="690480453"/>
                    </a:ext>
                  </a:extLst>
                </a:gridCol>
                <a:gridCol w="962248">
                  <a:extLst>
                    <a:ext uri="{9D8B030D-6E8A-4147-A177-3AD203B41FA5}">
                      <a16:colId xmlns:a16="http://schemas.microsoft.com/office/drawing/2014/main" val="2311948457"/>
                    </a:ext>
                  </a:extLst>
                </a:gridCol>
              </a:tblGrid>
              <a:tr h="417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Question Type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Equals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&gt; or &lt;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≥ or ≤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Contains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240533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Yes/No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97713"/>
                  </a:ext>
                </a:extLst>
              </a:tr>
              <a:tr h="529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Text Field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11946"/>
                  </a:ext>
                </a:extLst>
              </a:tr>
              <a:tr h="529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Scale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79381"/>
                  </a:ext>
                </a:extLst>
              </a:tr>
              <a:tr h="529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Continuous Scale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58234"/>
                  </a:ext>
                </a:extLst>
              </a:tr>
              <a:tr h="529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44587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BAC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B050"/>
                          </a:solidFill>
                          <a:effectLst/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FF0000"/>
                          </a:solidFill>
                          <a:effectLst/>
                        </a:rPr>
                        <a:t>❌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06" marR="65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262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34980B5-07CB-4FC9-84BA-5A5AEB90C27D}"/>
              </a:ext>
            </a:extLst>
          </p:cNvPr>
          <p:cNvSpPr txBox="1"/>
          <p:nvPr/>
        </p:nvSpPr>
        <p:spPr>
          <a:xfrm>
            <a:off x="550681" y="5783766"/>
            <a:ext cx="267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data types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06741-B9D5-46B2-85BE-5EBDBBA2A363}"/>
              </a:ext>
            </a:extLst>
          </p:cNvPr>
          <p:cNvSpPr txBox="1"/>
          <p:nvPr/>
        </p:nvSpPr>
        <p:spPr>
          <a:xfrm>
            <a:off x="5614808" y="5795698"/>
            <a:ext cx="267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operators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07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 Design – Conditional Action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Need a way to evaluate conditional actions in real-time</a:t>
            </a:r>
          </a:p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“How do we design the system in such a way that allows the system to be expanded upon, but the core fundamentals stay the same from day one?”</a:t>
            </a:r>
          </a:p>
          <a:p>
            <a:r>
              <a:rPr lang="en-US" dirty="0"/>
              <a:t>Designed with expansion and flexibility in mind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760A-2C57-46AD-9057-FFC594F9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A474F65-ECEA-40EF-B653-535B172DFC1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18582" r="16315" b="58190"/>
          <a:stretch/>
        </p:blipFill>
        <p:spPr bwMode="auto">
          <a:xfrm>
            <a:off x="1735189" y="4199440"/>
            <a:ext cx="8721622" cy="1900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32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Design</a:t>
            </a:r>
          </a:p>
          <a:p>
            <a:r>
              <a:rPr lang="en-US" dirty="0"/>
              <a:t>UI Additions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Backend Architecture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UI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Large, established codebase</a:t>
            </a:r>
          </a:p>
          <a:p>
            <a:pPr lvl="1"/>
            <a:r>
              <a:rPr lang="en-US" dirty="0"/>
              <a:t>Must be backwards compatible</a:t>
            </a:r>
          </a:p>
          <a:p>
            <a:r>
              <a:rPr lang="en-US" dirty="0"/>
              <a:t>Will be maintained by new people constantly</a:t>
            </a:r>
          </a:p>
          <a:p>
            <a:pPr lvl="1"/>
            <a:r>
              <a:rPr lang="en-US" dirty="0"/>
              <a:t>Need to be as simple as possible</a:t>
            </a:r>
          </a:p>
          <a:p>
            <a:r>
              <a:rPr lang="en-US" dirty="0"/>
              <a:t>Want to reuse as much as possible</a:t>
            </a:r>
          </a:p>
          <a:p>
            <a:pPr lvl="1"/>
            <a:r>
              <a:rPr lang="en-US" dirty="0"/>
              <a:t>Less code to maintain</a:t>
            </a:r>
          </a:p>
          <a:p>
            <a:pPr lvl="1"/>
            <a:r>
              <a:rPr lang="en-US" dirty="0"/>
              <a:t>Less place for bugs to be introduced</a:t>
            </a:r>
          </a:p>
          <a:p>
            <a:pPr lvl="1"/>
            <a:r>
              <a:rPr lang="en-US" dirty="0"/>
              <a:t>Codebase is relatively complex already, try to minimize added complexity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EE927-0C72-47B5-98E0-7994EC19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4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Component Reusability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ACCF35-9C24-40C4-AE0D-E5968E6D8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371600"/>
            <a:ext cx="60007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8CC57F-F3AE-40DE-828E-262EB3EDA6AC}"/>
              </a:ext>
            </a:extLst>
          </p:cNvPr>
          <p:cNvSpPr/>
          <p:nvPr/>
        </p:nvSpPr>
        <p:spPr>
          <a:xfrm>
            <a:off x="6231835" y="2256183"/>
            <a:ext cx="2594113" cy="5466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6858CD-F2D7-43BE-B687-8C55D0B67EA7}"/>
              </a:ext>
            </a:extLst>
          </p:cNvPr>
          <p:cNvSpPr/>
          <p:nvPr/>
        </p:nvSpPr>
        <p:spPr>
          <a:xfrm>
            <a:off x="3290474" y="2256183"/>
            <a:ext cx="2594113" cy="440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00D8CD-C764-44A6-BFE0-0B260F124CC2}"/>
              </a:ext>
            </a:extLst>
          </p:cNvPr>
          <p:cNvSpPr/>
          <p:nvPr/>
        </p:nvSpPr>
        <p:spPr>
          <a:xfrm>
            <a:off x="3290473" y="2769117"/>
            <a:ext cx="5535475" cy="2160691"/>
          </a:xfrm>
          <a:prstGeom prst="roundRect">
            <a:avLst>
              <a:gd name="adj" fmla="val 682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CE668A-381A-467C-932A-6532C7E85199}"/>
              </a:ext>
            </a:extLst>
          </p:cNvPr>
          <p:cNvSpPr txBox="1"/>
          <p:nvPr/>
        </p:nvSpPr>
        <p:spPr>
          <a:xfrm>
            <a:off x="838199" y="2282068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Operator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A16F9-68A1-4621-BCFB-46DCF781AF7B}"/>
              </a:ext>
            </a:extLst>
          </p:cNvPr>
          <p:cNvSpPr txBox="1"/>
          <p:nvPr/>
        </p:nvSpPr>
        <p:spPr>
          <a:xfrm>
            <a:off x="838200" y="3631962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Action selection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0860ED-FE7E-4681-A5B5-1A44AEA1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6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System Design</a:t>
            </a:r>
          </a:p>
          <a:p>
            <a:r>
              <a:rPr lang="en-US" dirty="0"/>
              <a:t>UI Additions</a:t>
            </a:r>
          </a:p>
          <a:p>
            <a:r>
              <a:rPr lang="en-US" dirty="0"/>
              <a:t>Backend Architecture</a:t>
            </a:r>
          </a:p>
          <a:p>
            <a:r>
              <a:rPr lang="en-US" dirty="0"/>
              <a:t>Conclusion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19512-8AED-4E8E-9A51-B04CC5FD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94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Operator &amp; Action Selection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F6D44C-63F5-4AF0-AB3A-47A082E682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"/>
          <a:stretch/>
        </p:blipFill>
        <p:spPr>
          <a:xfrm>
            <a:off x="705228" y="3698319"/>
            <a:ext cx="2249424" cy="155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321E871C-E3D9-4386-871A-983D4813E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79" y="2652829"/>
            <a:ext cx="2245023" cy="182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047D751A-7E45-413D-B7A1-6886502F21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" y="1988587"/>
            <a:ext cx="2249424" cy="59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EB7E5C-D586-4022-8E5B-BE061B47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4B149C-5E10-46CA-859A-85415F60CC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37" y="3698319"/>
            <a:ext cx="4670663" cy="184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F04CD1-E6D9-4A2F-B52B-38E7139BBB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3"/>
          <a:stretch/>
        </p:blipFill>
        <p:spPr>
          <a:xfrm>
            <a:off x="7996051" y="1922389"/>
            <a:ext cx="3327239" cy="132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C3E32D-72F9-451B-A8AC-A6296CB8E2EF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096000" y="1825625"/>
            <a:ext cx="0" cy="43513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909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Dropdown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6C694-E144-4AA4-AED7-73E5BCB8FBFB}"/>
              </a:ext>
            </a:extLst>
          </p:cNvPr>
          <p:cNvSpPr txBox="1"/>
          <p:nvPr/>
        </p:nvSpPr>
        <p:spPr>
          <a:xfrm>
            <a:off x="656813" y="5554030"/>
            <a:ext cx="26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Yes/no question type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DB2E0F-F18D-4ECF-ADCC-34FF22C2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0DB749-CB7D-4606-89B7-ACEEF8AF4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"/>
          <a:stretch/>
        </p:blipFill>
        <p:spPr>
          <a:xfrm>
            <a:off x="656813" y="1901965"/>
            <a:ext cx="5286702" cy="344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73A943-472C-4081-9F4F-6D0F666D5A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8"/>
          <a:stretch/>
        </p:blipFill>
        <p:spPr>
          <a:xfrm>
            <a:off x="6240721" y="1901965"/>
            <a:ext cx="5286703" cy="257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85FB55-FBCF-497C-B6CC-8A8B078E3095}"/>
              </a:ext>
            </a:extLst>
          </p:cNvPr>
          <p:cNvSpPr txBox="1"/>
          <p:nvPr/>
        </p:nvSpPr>
        <p:spPr>
          <a:xfrm>
            <a:off x="6248487" y="4615025"/>
            <a:ext cx="23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 question 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92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Number Box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80AEB-9085-417F-A0E9-08C88757D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6" y="1902074"/>
            <a:ext cx="5285232" cy="352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64C0B-8C37-45C2-9A12-FE2238D7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D79AAC-06D8-4077-822D-4A66AEB6F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2" y="1902074"/>
            <a:ext cx="5285232" cy="257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27E19-2CD5-44A2-8A83-F33E018DF4F2}"/>
              </a:ext>
            </a:extLst>
          </p:cNvPr>
          <p:cNvSpPr txBox="1"/>
          <p:nvPr/>
        </p:nvSpPr>
        <p:spPr>
          <a:xfrm>
            <a:off x="656813" y="5554030"/>
            <a:ext cx="26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question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EDBAA-C463-4D27-B078-AE9C1950DCFB}"/>
              </a:ext>
            </a:extLst>
          </p:cNvPr>
          <p:cNvSpPr txBox="1"/>
          <p:nvPr/>
        </p:nvSpPr>
        <p:spPr>
          <a:xfrm>
            <a:off x="6242192" y="4659694"/>
            <a:ext cx="438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scale question 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29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Text Box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ACCF35-9C24-40C4-AE0D-E5968E6D8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371600"/>
            <a:ext cx="60007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1B1F3-E0F0-4C47-954B-0DC430FA0440}"/>
              </a:ext>
            </a:extLst>
          </p:cNvPr>
          <p:cNvSpPr txBox="1"/>
          <p:nvPr/>
        </p:nvSpPr>
        <p:spPr>
          <a:xfrm>
            <a:off x="3095625" y="5621337"/>
            <a:ext cx="265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field question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23D5A-5644-48A9-8305-7CAA210E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90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Result of the UI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8A5E26E-8BF4-437F-8D02-34870B800270}"/>
              </a:ext>
            </a:extLst>
          </p:cNvPr>
          <p:cNvSpPr/>
          <p:nvPr/>
        </p:nvSpPr>
        <p:spPr>
          <a:xfrm>
            <a:off x="6234449" y="3130826"/>
            <a:ext cx="496957" cy="5963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8FD23-92CA-4BA6-9CDE-914BFF30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ED2F08-0487-4AA2-A46C-B1F69F6DCC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9" y="2092684"/>
            <a:ext cx="4572000" cy="3268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B7E42-3A6E-4B50-8BDE-25A7DCD67D9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336036" y="2191397"/>
            <a:ext cx="3744892" cy="2475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UI Additions</a:t>
            </a:r>
          </a:p>
          <a:p>
            <a:r>
              <a:rPr lang="en-US" dirty="0"/>
              <a:t>Backend Architecture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C6F18-7800-4111-9441-450C6AEC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2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TigerAware</a:t>
            </a:r>
            <a:r>
              <a:rPr lang="en-US" dirty="0"/>
              <a:t>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19C9231-1A98-4D91-91F9-60C421909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7" y="1503087"/>
            <a:ext cx="5495925" cy="4448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9C0C5-E314-46AA-8E34-8786B924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ABB1A-EAEE-4185-B212-1CC5DCD7974A}"/>
              </a:ext>
            </a:extLst>
          </p:cNvPr>
          <p:cNvSpPr/>
          <p:nvPr/>
        </p:nvSpPr>
        <p:spPr>
          <a:xfrm>
            <a:off x="3501887" y="2618099"/>
            <a:ext cx="1914940" cy="14668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E87CB5-2626-48B7-82CC-814259005834}"/>
              </a:ext>
            </a:extLst>
          </p:cNvPr>
          <p:cNvSpPr/>
          <p:nvPr/>
        </p:nvSpPr>
        <p:spPr>
          <a:xfrm>
            <a:off x="5652050" y="4703468"/>
            <a:ext cx="967409" cy="10288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1B5C1-6DC4-469F-BFC7-3A73F05069DB}"/>
              </a:ext>
            </a:extLst>
          </p:cNvPr>
          <p:cNvSpPr txBox="1"/>
          <p:nvPr/>
        </p:nvSpPr>
        <p:spPr>
          <a:xfrm>
            <a:off x="838199" y="1750531"/>
            <a:ext cx="244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Response is created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6184C-7213-4181-858F-1C7D9570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F4966A-BE11-4622-8D3F-B0C5DF5AA284}"/>
              </a:ext>
            </a:extLst>
          </p:cNvPr>
          <p:cNvSpPr/>
          <p:nvPr/>
        </p:nvSpPr>
        <p:spPr>
          <a:xfrm>
            <a:off x="1350064" y="2194957"/>
            <a:ext cx="1421296" cy="5963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BAC: 0.24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71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7D92F-8291-434F-BF92-4EC6E123EB42}"/>
              </a:ext>
            </a:extLst>
          </p:cNvPr>
          <p:cNvSpPr txBox="1"/>
          <p:nvPr/>
        </p:nvSpPr>
        <p:spPr>
          <a:xfrm>
            <a:off x="6394173" y="1506022"/>
            <a:ext cx="452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“</a:t>
            </a:r>
            <a:r>
              <a:rPr lang="en-US" dirty="0" err="1"/>
              <a:t>OnCreate</a:t>
            </a:r>
            <a:r>
              <a:rPr lang="en-US" dirty="0"/>
              <a:t>” trigger runs our cloud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60FAC-5898-49C2-9184-8EEB59E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7D92F-8291-434F-BF92-4EC6E123EB42}"/>
              </a:ext>
            </a:extLst>
          </p:cNvPr>
          <p:cNvSpPr txBox="1"/>
          <p:nvPr/>
        </p:nvSpPr>
        <p:spPr>
          <a:xfrm>
            <a:off x="6394173" y="1506022"/>
            <a:ext cx="452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Check for conditional actions for that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53E54-D144-4311-A8CE-5B8BCE0A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23620-8E7D-47FA-8329-6D98099E059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8965" y="4545089"/>
            <a:ext cx="3281406" cy="216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30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UI Additions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Backend Architecture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82D3B-0DC9-4E59-96DF-13A4AD6B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99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43524-9AD0-4F8A-A034-3170A91B1F4D}"/>
              </a:ext>
            </a:extLst>
          </p:cNvPr>
          <p:cNvSpPr txBox="1"/>
          <p:nvPr/>
        </p:nvSpPr>
        <p:spPr>
          <a:xfrm>
            <a:off x="1977888" y="3059668"/>
            <a:ext cx="244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Aggregate the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29F23-616F-4224-A680-FF9B8AB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8BBD4-0B0F-41ED-B654-13CA2C4EE31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8965" y="4545089"/>
            <a:ext cx="3281406" cy="216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A17568-033A-4117-A156-E119CBD69A16}"/>
              </a:ext>
            </a:extLst>
          </p:cNvPr>
          <p:cNvSpPr/>
          <p:nvPr/>
        </p:nvSpPr>
        <p:spPr>
          <a:xfrm>
            <a:off x="641074" y="2819715"/>
            <a:ext cx="829918" cy="6092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38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43524-9AD0-4F8A-A034-3170A91B1F4D}"/>
              </a:ext>
            </a:extLst>
          </p:cNvPr>
          <p:cNvSpPr txBox="1"/>
          <p:nvPr/>
        </p:nvSpPr>
        <p:spPr>
          <a:xfrm>
            <a:off x="2032552" y="3882026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Evaluate using the provided operator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461C0-2EB4-4E16-BAED-F4C90900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1AA96-7741-4121-87B4-D4D007DFFA8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8965" y="4545089"/>
            <a:ext cx="3281406" cy="216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A409BA-CBBE-42DB-869C-85474828AF02}"/>
              </a:ext>
            </a:extLst>
          </p:cNvPr>
          <p:cNvSpPr/>
          <p:nvPr/>
        </p:nvSpPr>
        <p:spPr>
          <a:xfrm>
            <a:off x="641074" y="2819715"/>
            <a:ext cx="829918" cy="6092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2E0CC2-2482-473D-8918-A5D60013D67A}"/>
              </a:ext>
            </a:extLst>
          </p:cNvPr>
          <p:cNvSpPr/>
          <p:nvPr/>
        </p:nvSpPr>
        <p:spPr>
          <a:xfrm>
            <a:off x="2446682" y="2819715"/>
            <a:ext cx="829918" cy="6092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C64EBF-BC3B-4375-B969-7CBF6700E412}"/>
              </a:ext>
            </a:extLst>
          </p:cNvPr>
          <p:cNvSpPr/>
          <p:nvPr/>
        </p:nvSpPr>
        <p:spPr>
          <a:xfrm>
            <a:off x="1746802" y="2922104"/>
            <a:ext cx="460514" cy="460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70B0F30F-A87D-434C-B559-56779E36DB27}"/>
              </a:ext>
            </a:extLst>
          </p:cNvPr>
          <p:cNvSpPr/>
          <p:nvPr/>
        </p:nvSpPr>
        <p:spPr>
          <a:xfrm rot="2600477" flipH="1">
            <a:off x="1954266" y="2215262"/>
            <a:ext cx="253847" cy="589564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11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42FE6-0D14-4775-AC1C-EE43C79A0C64}"/>
              </a:ext>
            </a:extLst>
          </p:cNvPr>
          <p:cNvSpPr txBox="1"/>
          <p:nvPr/>
        </p:nvSpPr>
        <p:spPr>
          <a:xfrm>
            <a:off x="1900860" y="4995205"/>
            <a:ext cx="249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Route to the proper service for the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E3727-1D46-4FBC-964B-9C76960C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BC18A-D6AC-4F26-9FC9-199B8632BE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7412" y="2593430"/>
            <a:ext cx="3281406" cy="216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50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Conditional Action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F1AA2-5549-4BAD-9F16-6577B8259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04" y="1178760"/>
            <a:ext cx="7643191" cy="4998203"/>
          </a:xfrm>
          <a:prstGeom prst="rect">
            <a:avLst/>
          </a:prstGeom>
        </p:spPr>
      </p:pic>
      <p:pic>
        <p:nvPicPr>
          <p:cNvPr id="10" name="Picture 9" descr="A picture containing lamp&#10;&#10;Description automatically generated">
            <a:extLst>
              <a:ext uri="{FF2B5EF4-FFF2-40B4-BE49-F238E27FC236}">
                <a16:creationId xmlns:a16="http://schemas.microsoft.com/office/drawing/2014/main" id="{68380A4A-D23C-4BBF-A4F6-1FE9A71C0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1228480"/>
            <a:ext cx="1115669" cy="57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22519-8D16-4CFC-9C59-3CE66796984A}"/>
              </a:ext>
            </a:extLst>
          </p:cNvPr>
          <p:cNvSpPr txBox="1"/>
          <p:nvPr/>
        </p:nvSpPr>
        <p:spPr>
          <a:xfrm>
            <a:off x="9577181" y="3677861"/>
            <a:ext cx="249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Perform the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D1333-A85D-4B35-BCBC-FC11D05B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BC26-D10E-442B-87D6-AEB0BCE7632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7412" y="2593430"/>
            <a:ext cx="3281406" cy="216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378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Email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Utilize </a:t>
            </a:r>
            <a:r>
              <a:rPr lang="en-US" dirty="0" err="1"/>
              <a:t>NodeMailer</a:t>
            </a:r>
            <a:r>
              <a:rPr lang="en-US" dirty="0"/>
              <a:t> TypeScript library</a:t>
            </a:r>
          </a:p>
          <a:p>
            <a:pPr lvl="1"/>
            <a:r>
              <a:rPr lang="en-US" dirty="0"/>
              <a:t>Fully-customizable messages</a:t>
            </a:r>
          </a:p>
          <a:p>
            <a:pPr lvl="1"/>
            <a:r>
              <a:rPr lang="en-US" dirty="0"/>
              <a:t>Sends via SMTP without having to configure your own SMTP server</a:t>
            </a:r>
          </a:p>
          <a:p>
            <a:pPr lvl="1"/>
            <a:r>
              <a:rPr lang="en-US" dirty="0"/>
              <a:t>Can be sent from any email address you own</a:t>
            </a:r>
          </a:p>
          <a:p>
            <a:pPr lvl="1"/>
            <a:r>
              <a:rPr lang="en-US" dirty="0"/>
              <a:t>Widely used and trusted</a:t>
            </a:r>
          </a:p>
          <a:p>
            <a:pPr lvl="1"/>
            <a:r>
              <a:rPr lang="en-US" dirty="0"/>
              <a:t>Free to use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8130" name="Picture 2" descr="Nodemailer :: Nodemailer">
            <a:extLst>
              <a:ext uri="{FF2B5EF4-FFF2-40B4-BE49-F238E27FC236}">
                <a16:creationId xmlns:a16="http://schemas.microsoft.com/office/drawing/2014/main" id="{89281D4D-744E-48B1-A90C-874456E1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96" y="4749248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C8C4A-0477-448C-8F43-E4A03D01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786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Utilize Twilio SMS service</a:t>
            </a:r>
          </a:p>
          <a:p>
            <a:pPr lvl="1"/>
            <a:r>
              <a:rPr lang="en-US" dirty="0"/>
              <a:t>RESTful HTTPS endpoints</a:t>
            </a:r>
          </a:p>
          <a:p>
            <a:pPr lvl="2"/>
            <a:r>
              <a:rPr lang="en-US" dirty="0"/>
              <a:t>Twilio provides a TypeScript library that wraps these endpoints for easier use</a:t>
            </a:r>
          </a:p>
          <a:p>
            <a:pPr lvl="1"/>
            <a:r>
              <a:rPr lang="en-US" dirty="0"/>
              <a:t>Pay-for-what-you-use model</a:t>
            </a:r>
          </a:p>
          <a:p>
            <a:pPr lvl="2"/>
            <a:r>
              <a:rPr lang="en-US" dirty="0"/>
              <a:t>Cost effective</a:t>
            </a:r>
          </a:p>
          <a:p>
            <a:pPr lvl="1"/>
            <a:r>
              <a:rPr lang="en-US" dirty="0"/>
              <a:t>Great documentation</a:t>
            </a:r>
          </a:p>
          <a:p>
            <a:pPr lvl="1"/>
            <a:r>
              <a:rPr lang="en-US" dirty="0"/>
              <a:t>Widely used and trusted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7106" name="Picture 2" descr="Twilio - About the Cloud Communications Company">
            <a:extLst>
              <a:ext uri="{FF2B5EF4-FFF2-40B4-BE49-F238E27FC236}">
                <a16:creationId xmlns:a16="http://schemas.microsoft.com/office/drawing/2014/main" id="{E6D25170-0BF7-4AEA-B803-A60A3014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4650115"/>
            <a:ext cx="3992215" cy="1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8DAF3-1905-418B-AE3A-24F49858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590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Email/SMS Alert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9786F9-1C29-4C55-9497-DA63CBFD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From: </a:t>
            </a:r>
            <a:r>
              <a:rPr lang="en-US" sz="2000" dirty="0">
                <a:cs typeface="Times New Roman" panose="02020603050405020304" pitchFamily="18" charset="0"/>
              </a:rPr>
              <a:t>no-reply@tigeraware.com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To: </a:t>
            </a:r>
            <a:r>
              <a:rPr lang="en-US" sz="2000" dirty="0">
                <a:cs typeface="Times New Roman" panose="02020603050405020304" pitchFamily="18" charset="0"/>
              </a:rPr>
              <a:t>jim@mylab.com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cs typeface="Times New Roman" panose="02020603050405020304" pitchFamily="18" charset="0"/>
              </a:rPr>
              <a:t>A conditional action has been triggered for one of your </a:t>
            </a:r>
            <a:r>
              <a:rPr lang="en-US" sz="2000" dirty="0" err="1">
                <a:cs typeface="Times New Roman" panose="02020603050405020304" pitchFamily="18" charset="0"/>
              </a:rPr>
              <a:t>TigerAware</a:t>
            </a:r>
            <a:r>
              <a:rPr lang="en-US" sz="2000" dirty="0">
                <a:cs typeface="Times New Roman" panose="02020603050405020304" pitchFamily="18" charset="0"/>
              </a:rPr>
              <a:t> surveys.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Survey: </a:t>
            </a:r>
            <a:r>
              <a:rPr lang="en-US" sz="2000" dirty="0">
                <a:cs typeface="Times New Roman" panose="02020603050405020304" pitchFamily="18" charset="0"/>
              </a:rPr>
              <a:t>Alcohol nightly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Participant: </a:t>
            </a:r>
            <a:r>
              <a:rPr lang="en-US" sz="2000" dirty="0" err="1">
                <a:cs typeface="Times New Roman" panose="02020603050405020304" pitchFamily="18" charset="0"/>
              </a:rPr>
              <a:t>loganmobile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Question: </a:t>
            </a:r>
            <a:r>
              <a:rPr lang="en-US" sz="2000" dirty="0">
                <a:cs typeface="Times New Roman" panose="02020603050405020304" pitchFamily="18" charset="0"/>
              </a:rPr>
              <a:t>How many drinks have you had in the last 24 hours?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Response: </a:t>
            </a:r>
            <a:r>
              <a:rPr lang="en-US" sz="2000" dirty="0">
                <a:cs typeface="Times New Roman" panose="02020603050405020304" pitchFamily="18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Message: </a:t>
            </a:r>
            <a:r>
              <a:rPr lang="en-US" sz="2000" dirty="0">
                <a:cs typeface="Times New Roman" panose="02020603050405020304" pitchFamily="18" charset="0"/>
              </a:rPr>
              <a:t>Participant shows signs of binge drinking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560837-A8DE-4614-899C-A0CC635765F4}"/>
              </a:ext>
            </a:extLst>
          </p:cNvPr>
          <p:cNvCxnSpPr>
            <a:cxnSpLocks/>
          </p:cNvCxnSpPr>
          <p:nvPr/>
        </p:nvCxnSpPr>
        <p:spPr>
          <a:xfrm>
            <a:off x="934278" y="2524539"/>
            <a:ext cx="7802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F6417-6387-4014-9409-607450DE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08B64EC-1EAD-46CF-8596-D867C723C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5" r="24296" b="47554"/>
          <a:stretch/>
        </p:blipFill>
        <p:spPr bwMode="auto">
          <a:xfrm>
            <a:off x="8494979" y="3223454"/>
            <a:ext cx="2974441" cy="28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025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UI Additions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Backend Architecture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CBF0-DF3B-4F79-B331-022B67B8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75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Historical aggregators</a:t>
            </a:r>
          </a:p>
          <a:p>
            <a:r>
              <a:rPr lang="en-US" dirty="0"/>
              <a:t>Sentiment analysis aggregators</a:t>
            </a:r>
          </a:p>
          <a:p>
            <a:r>
              <a:rPr lang="en-US" dirty="0"/>
              <a:t>ML model aggregators</a:t>
            </a:r>
          </a:p>
          <a:p>
            <a:pPr lvl="1"/>
            <a:r>
              <a:rPr lang="en-US" dirty="0"/>
              <a:t>Impairment detection – gait and balance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B29B5-A282-45B4-B4D5-F9E94503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2F9F7-2AFC-4903-B531-66936F09CC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32" y="760550"/>
            <a:ext cx="3749068" cy="512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231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extensible framework for providing full closed loop feedback</a:t>
            </a:r>
          </a:p>
          <a:p>
            <a:r>
              <a:rPr lang="en-US" dirty="0"/>
              <a:t>Added UI components to allow configuration of conditional actions</a:t>
            </a:r>
          </a:p>
          <a:p>
            <a:r>
              <a:rPr lang="en-US" dirty="0"/>
              <a:t>Utilized external services to add email and SMS functionality to </a:t>
            </a:r>
            <a:r>
              <a:rPr lang="en-US" dirty="0" err="1"/>
              <a:t>TigerAware</a:t>
            </a:r>
            <a:endParaRPr lang="en-US" dirty="0"/>
          </a:p>
          <a:p>
            <a:r>
              <a:rPr lang="en-US" dirty="0"/>
              <a:t>Laid groundwork for more advanced features to be added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F587A-629E-492B-9450-25117EA1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80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Ecological Momentary Assessments (EMA)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EMAs differ from typical surveys (Qualtrics, Google Forms)</a:t>
            </a:r>
          </a:p>
          <a:p>
            <a:r>
              <a:rPr lang="en-US" dirty="0"/>
              <a:t>Attempt to collect data from participants in real time, over time</a:t>
            </a:r>
          </a:p>
          <a:p>
            <a:r>
              <a:rPr lang="en-US" dirty="0"/>
              <a:t>Goal: detect changes in behaviors and patterns</a:t>
            </a:r>
          </a:p>
          <a:p>
            <a:r>
              <a:rPr lang="en-US" dirty="0"/>
              <a:t>Environment and time sensitive</a:t>
            </a:r>
          </a:p>
          <a:p>
            <a:pPr lvl="1"/>
            <a:r>
              <a:rPr lang="en-US" dirty="0"/>
              <a:t>Ideal for mobile-based delivery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73990-8134-46EB-BB95-B8C4D40A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34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_PPT_2_wide_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446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bg1">
                    <a:lumMod val="85000"/>
                  </a:schemeClr>
                </a:solidFill>
              </a:rPr>
              <a:t>Questions?</a:t>
            </a:r>
          </a:p>
        </p:txBody>
      </p:sp>
      <p:pic>
        <p:nvPicPr>
          <p:cNvPr id="7" name="Picture 6" descr="MU_UniversitySig_horiz_RGB_REV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6291893"/>
            <a:ext cx="2592289" cy="3517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D3780-2EAB-4012-90FB-E874FE73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2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TigerAware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7061" cy="4351338"/>
          </a:xfrm>
        </p:spPr>
        <p:txBody>
          <a:bodyPr>
            <a:normAutofit/>
          </a:bodyPr>
          <a:lstStyle/>
          <a:p>
            <a:r>
              <a:rPr lang="en-US" dirty="0"/>
              <a:t>Mobile survey platform</a:t>
            </a:r>
          </a:p>
          <a:p>
            <a:r>
              <a:rPr lang="en-US" dirty="0"/>
              <a:t>Designed specifically for EMA surveys</a:t>
            </a:r>
          </a:p>
          <a:p>
            <a:r>
              <a:rPr lang="en-US" dirty="0"/>
              <a:t>Functionality of a custom solution in a pre-built solution</a:t>
            </a:r>
          </a:p>
          <a:p>
            <a:r>
              <a:rPr lang="en-US" dirty="0"/>
              <a:t>Allows researchers to create surveys and deploy those surveys to user devices</a:t>
            </a:r>
          </a:p>
          <a:p>
            <a:pPr lvl="1"/>
            <a:r>
              <a:rPr lang="en-US" dirty="0"/>
              <a:t>Android</a:t>
            </a:r>
          </a:p>
          <a:p>
            <a:pPr lvl="1"/>
            <a:r>
              <a:rPr lang="en-US" dirty="0"/>
              <a:t>iOS</a:t>
            </a:r>
          </a:p>
          <a:p>
            <a:pPr lvl="1"/>
            <a:r>
              <a:rPr lang="en-US" dirty="0"/>
              <a:t>Smart devices*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B9D4C-C57B-4C5F-8403-38514747CBE3}"/>
              </a:ext>
            </a:extLst>
          </p:cNvPr>
          <p:cNvGrpSpPr/>
          <p:nvPr/>
        </p:nvGrpSpPr>
        <p:grpSpPr>
          <a:xfrm>
            <a:off x="7205870" y="1825625"/>
            <a:ext cx="4344780" cy="2799321"/>
            <a:chOff x="7121386" y="1825625"/>
            <a:chExt cx="4344780" cy="27993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79DCA64-B450-40A5-9012-2628C451F276}"/>
                </a:ext>
              </a:extLst>
            </p:cNvPr>
            <p:cNvSpPr/>
            <p:nvPr/>
          </p:nvSpPr>
          <p:spPr>
            <a:xfrm>
              <a:off x="7444411" y="1997765"/>
              <a:ext cx="3897519" cy="239569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C604BB5-C885-465F-89FD-692730584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386" y="1825625"/>
              <a:ext cx="4344780" cy="279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7917FA-BCBC-4CD0-95E8-70A50E6F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898A5-F9DB-451A-831D-CFFEC80A0422}"/>
              </a:ext>
            </a:extLst>
          </p:cNvPr>
          <p:cNvSpPr txBox="1"/>
          <p:nvPr/>
        </p:nvSpPr>
        <p:spPr>
          <a:xfrm>
            <a:off x="10299031" y="5836481"/>
            <a:ext cx="267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progress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21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UI Additions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Backend Architecture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30D21-DAB5-4711-AEA8-703308E0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00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1496" cy="4351338"/>
          </a:xfrm>
        </p:spPr>
        <p:txBody>
          <a:bodyPr>
            <a:normAutofit/>
          </a:bodyPr>
          <a:lstStyle/>
          <a:p>
            <a:r>
              <a:rPr lang="en-US" dirty="0"/>
              <a:t>Main problem: collecting lots of data, but researchers are not involved</a:t>
            </a:r>
          </a:p>
          <a:p>
            <a:pPr lvl="1"/>
            <a:r>
              <a:rPr lang="en-US" dirty="0"/>
              <a:t>Go to dashboard, download data, manually search</a:t>
            </a:r>
          </a:p>
          <a:p>
            <a:r>
              <a:rPr lang="en-US" dirty="0"/>
              <a:t>Solution: analyze data as it is recorded</a:t>
            </a:r>
          </a:p>
          <a:p>
            <a:pPr lvl="1"/>
            <a:r>
              <a:rPr lang="en-US" dirty="0"/>
              <a:t>Allow researchers to configure events they are interested in</a:t>
            </a:r>
          </a:p>
          <a:p>
            <a:pPr lvl="1"/>
            <a:r>
              <a:rPr lang="en-US" dirty="0"/>
              <a:t>Alert if the event happens</a:t>
            </a:r>
          </a:p>
          <a:p>
            <a:pPr lvl="1"/>
            <a:r>
              <a:rPr lang="en-US" dirty="0"/>
              <a:t>Involves researcher in data collection</a:t>
            </a:r>
          </a:p>
          <a:p>
            <a:r>
              <a:rPr lang="en-US" dirty="0"/>
              <a:t>Intervention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73990-8134-46EB-BB95-B8C4D40A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47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Researcher studying alcohol effects</a:t>
            </a:r>
          </a:p>
          <a:p>
            <a:pPr lvl="1"/>
            <a:r>
              <a:rPr lang="en-US" dirty="0"/>
              <a:t>Participant takes nightly survey</a:t>
            </a:r>
          </a:p>
          <a:p>
            <a:pPr lvl="1"/>
            <a:r>
              <a:rPr lang="en-US" dirty="0"/>
              <a:t>Interested in “extreme intoxication”</a:t>
            </a:r>
          </a:p>
          <a:p>
            <a:pPr lvl="2"/>
            <a:r>
              <a:rPr lang="en-US" dirty="0"/>
              <a:t>BAC above 0.2% (0.08% is legal limit for driving)</a:t>
            </a:r>
          </a:p>
          <a:p>
            <a:pPr lvl="1"/>
            <a:r>
              <a:rPr lang="en-US" dirty="0"/>
              <a:t>If someone goes above 0.2% send email to researcher and lab assistant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65768E-4A17-4ACA-81BE-3ABD199B1A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73990-8134-46EB-BB95-B8C4D40A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93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/>
              <a:t>System Design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UI Additions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Backend Architecture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30D21-DAB5-4711-AEA8-703308E0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534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6db2fd9b269ff9a2d3d965c05fdd3b00&quot;,&quot;LanguageCode&quot;:&quot;en-US&quot;,&quot;SlideGuids&quot;:[&quot;8994ec9f-f1d6-4170-af9f-e2818238c32e&quot;,&quot;940c6b33-9c52-4005-9e04-5c588f8896d2&quot;,&quot;d4ffcc10-afe4-43a0-88cc-0dc78e0c0401&quot;,&quot;981925c2-8bef-4a6a-95b7-4d3d04abe162&quot;,&quot;b56f90f3-517e-4687-9bc8-004dc568ba27&quot;,&quot;bee05426-2f0f-48d4-a8b8-714b173b13d9&quot;,&quot;c09ccb79-e41b-48f0-b49b-e0ee1d0d2d69&quot;,&quot;ac9036d9-ba4f-4662-9cc4-1a53d659dd74&quot;,&quot;d9d090bc-f535-429e-9938-48f52b15cbd7&quot;,&quot;fb146f41-76dd-4a2b-9f5f-b5f12670e74e&quot;,&quot;22dd1327-688a-4d9d-a2ff-d1745853ee70&quot;,&quot;1fc96577-71a6-4b98-a33b-9db8788c9ffa&quot;,&quot;bd2c57fe-e420-4f89-828a-c50de1617833&quot;,&quot;dd0d41da-3c36-4140-b770-685acc7cd62a&quot;,&quot;1405721b-bf31-4a01-8404-c77e1b615f7b&quot;,&quot;791a61d5-5c25-4112-ab88-a947612e52ce&quot;,&quot;beee156f-ebdd-4b04-87a1-57cca6ac1776&quot;,&quot;ce297c5c-7498-4d8a-b13f-d56f49226a8b&quot;,&quot;40f78bef-610a-4efb-bae6-e2b8d9b2c6ee&quot;,&quot;b9e0a28f-5035-4f11-85e7-a2b47443c226&quot;,&quot;119c704e-2bbf-424c-9f0b-823eb2607ba4&quot;,&quot;6cd0122d-7a83-4137-a963-0390c143787a&quot;,&quot;6f719035-b46f-431b-b7e3-de47d3856a6f&quot;,&quot;5ab0afc1-3061-4b10-9d99-47e61b5591dc&quot;,&quot;42e6d50b-b835-46cb-8498-744d464e15b4&quot;,&quot;2a8bc7a8-fa3e-4fe5-aa44-147d1a194bf4&quot;,&quot;310d9f79-6425-41cf-aa06-861c04278b8f&quot;,&quot;f6dc227c-5874-45f9-aedd-43cad312937b&quot;,&quot;4268c42e-6db0-45a8-9de5-9f8b5039aaa4&quot;,&quot;83f84cba-9b44-4dd4-8553-48b42eee6cbb&quot;,&quot;7b12b7e4-19ef-4c16-b494-e92e9d9e8679&quot;,&quot;a3f65bc2-f516-4a2f-981e-c1bc9a1c5237&quot;,&quot;118ba690-5c17-4332-be97-b778673c5108&quot;,&quot;5574c592-82d0-4629-9acc-5abd749653eb&quot;,&quot;d58b0820-3f06-4a4a-8ca4-c45b2fe1a1be&quot;,&quot;1e0f6d8c-7dc8-4d30-a0f5-9e08e721af52&quot;,&quot;c4ef944c-e703-4f25-a94d-94c1df2a917e&quot;],&quot;TimeStamp&quot;:&quot;2019-04-24T11:08:10.6014232-05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994ec9f-f1d6-4170-af9f-e2818238c32e&quot;,&quot;TimeStamp&quot;:&quot;2019-04-24T11:08:10.5844272-05:0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4ef944c-e703-4f25-a94d-94c1df2a917e&quot;,&quot;TimeStamp&quot;:&quot;2019-04-24T11:08:10.6014232-05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940c6b33-9c52-4005-9e04-5c588f8896d2&quot;,&quot;TimeStamp&quot;:&quot;2019-04-24T11:08:10.5894281-05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4ffcc10-afe4-43a0-88cc-0dc78e0c0401&quot;,&quot;TimeStamp&quot;:&quot;2019-04-24T11:08:10.5894281-05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1153</Words>
  <Application>Microsoft Office PowerPoint</Application>
  <PresentationFormat>Widescreen</PresentationFormat>
  <Paragraphs>366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Office Theme</vt:lpstr>
      <vt:lpstr>TigerAware Conditional Action Engine: An extensible framework for providing real-time intervention to EMA surveys</vt:lpstr>
      <vt:lpstr>Contents</vt:lpstr>
      <vt:lpstr>Contents</vt:lpstr>
      <vt:lpstr>Ecological Momentary Assessments (EMA)</vt:lpstr>
      <vt:lpstr>TigerAware</vt:lpstr>
      <vt:lpstr>Contents</vt:lpstr>
      <vt:lpstr>Motivation</vt:lpstr>
      <vt:lpstr>Motivation</vt:lpstr>
      <vt:lpstr>Contents</vt:lpstr>
      <vt:lpstr>System Design</vt:lpstr>
      <vt:lpstr>System Design</vt:lpstr>
      <vt:lpstr>System Design - Grammar</vt:lpstr>
      <vt:lpstr>System Design - Grammar</vt:lpstr>
      <vt:lpstr>System Design - Configuration</vt:lpstr>
      <vt:lpstr>System Design - Configuration</vt:lpstr>
      <vt:lpstr>System Design – Conditional Action Pipeline</vt:lpstr>
      <vt:lpstr>Contents</vt:lpstr>
      <vt:lpstr>UI Considerations</vt:lpstr>
      <vt:lpstr>Component Reusability</vt:lpstr>
      <vt:lpstr>Operator &amp; Action Selection</vt:lpstr>
      <vt:lpstr>Conditional Action Dropdown</vt:lpstr>
      <vt:lpstr>Conditional Action Number Box</vt:lpstr>
      <vt:lpstr>Conditional Action Text Box</vt:lpstr>
      <vt:lpstr>Result of the UI</vt:lpstr>
      <vt:lpstr>Contents</vt:lpstr>
      <vt:lpstr>TigerAware Architecture</vt:lpstr>
      <vt:lpstr>Conditional Action Architecture</vt:lpstr>
      <vt:lpstr>Conditional Action Architecture</vt:lpstr>
      <vt:lpstr>Conditional Action Architecture</vt:lpstr>
      <vt:lpstr>Conditional Action Architecture</vt:lpstr>
      <vt:lpstr>Conditional Action Architecture</vt:lpstr>
      <vt:lpstr>Conditional Action Architecture</vt:lpstr>
      <vt:lpstr>Conditional Action Architecture</vt:lpstr>
      <vt:lpstr>Email Service</vt:lpstr>
      <vt:lpstr>SMS Service</vt:lpstr>
      <vt:lpstr>Email/SMS Alert Examples</vt:lpstr>
      <vt:lpstr>Contents</vt:lpstr>
      <vt:lpstr>Future Opportunities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TigerAware Android – An Improved Mobile Survey  and Notification System</dc:title>
  <dc:creator>玮良 夏</dc:creator>
  <cp:lastModifiedBy>Logan Harrison</cp:lastModifiedBy>
  <cp:revision>179</cp:revision>
  <dcterms:created xsi:type="dcterms:W3CDTF">2019-04-24T19:21:07Z</dcterms:created>
  <dcterms:modified xsi:type="dcterms:W3CDTF">2020-05-15T18:49:40Z</dcterms:modified>
</cp:coreProperties>
</file>