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14" r:id="rId52"/>
    <p:sldId id="306" r:id="rId53"/>
    <p:sldId id="307" r:id="rId54"/>
    <p:sldId id="308" r:id="rId55"/>
    <p:sldId id="309"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DE945C-F791-4571-9DA6-34E131A09059}">
  <a:tblStyle styleId="{DDDE945C-F791-4571-9DA6-34E131A090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95CE4C-2FF5-4386-BEB5-DAB18E8FB632}"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80046"/>
  </p:normalViewPr>
  <p:slideViewPr>
    <p:cSldViewPr snapToGrid="0" snapToObjects="1">
      <p:cViewPr varScale="1">
        <p:scale>
          <a:sx n="118" d="100"/>
          <a:sy n="118" d="100"/>
        </p:scale>
        <p:origin x="1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Shape 8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sz="900" b="0" i="0" u="none" strike="noStrike" cap="none" dirty="0">
                <a:solidFill>
                  <a:schemeClr val="dk1"/>
                </a:solidFill>
                <a:latin typeface="Calibri"/>
                <a:ea typeface="Calibri"/>
                <a:cs typeface="Calibri"/>
                <a:sym typeface="Calibri"/>
              </a:rPr>
              <a:t>Good </a:t>
            </a:r>
            <a:r>
              <a:rPr lang="en-US" altLang="zh-CN" sz="900" b="0" i="0" u="none" strike="noStrike" cap="none" dirty="0" smtClean="0">
                <a:solidFill>
                  <a:schemeClr val="dk1"/>
                </a:solidFill>
                <a:latin typeface="Calibri"/>
                <a:ea typeface="Calibri"/>
                <a:cs typeface="Calibri"/>
                <a:sym typeface="Calibri"/>
              </a:rPr>
              <a:t>afternoon</a:t>
            </a:r>
            <a:r>
              <a:rPr lang="zh-CN" altLang="en-US" sz="900" b="0" i="0" u="none" strike="noStrike" cap="none" dirty="0" smtClean="0">
                <a:solidFill>
                  <a:schemeClr val="dk1"/>
                </a:solidFill>
                <a:latin typeface="Calibri"/>
                <a:ea typeface="Calibri"/>
                <a:cs typeface="Calibri"/>
                <a:sym typeface="Calibri"/>
              </a:rPr>
              <a:t> </a:t>
            </a:r>
            <a:r>
              <a:rPr lang="en-US" sz="900" b="0" i="0" u="none" strike="noStrike" cap="none" dirty="0" smtClean="0">
                <a:solidFill>
                  <a:schemeClr val="dk1"/>
                </a:solidFill>
                <a:latin typeface="Calibri"/>
                <a:ea typeface="Calibri"/>
                <a:cs typeface="Calibri"/>
                <a:sym typeface="Calibri"/>
              </a:rPr>
              <a:t>and thank</a:t>
            </a:r>
            <a:r>
              <a:rPr lang="en-US" altLang="zh-CN" sz="900" b="0" i="0" u="none" strike="noStrike" cap="none" dirty="0" smtClean="0">
                <a:solidFill>
                  <a:schemeClr val="dk1"/>
                </a:solidFill>
                <a:latin typeface="Calibri"/>
                <a:ea typeface="Calibri"/>
                <a:cs typeface="Calibri"/>
                <a:sym typeface="Calibri"/>
              </a:rPr>
              <a:t>s</a:t>
            </a:r>
            <a:r>
              <a:rPr lang="en-US" sz="900" b="0" i="0" u="none" strike="noStrike" cap="none" dirty="0" smtClean="0">
                <a:solidFill>
                  <a:schemeClr val="dk1"/>
                </a:solidFill>
                <a:latin typeface="Calibri"/>
                <a:ea typeface="Calibri"/>
                <a:cs typeface="Calibri"/>
                <a:sym typeface="Calibri"/>
              </a:rPr>
              <a:t> for </a:t>
            </a:r>
            <a:r>
              <a:rPr lang="en-US" sz="900" b="0" i="0" u="none" strike="noStrike" cap="none" dirty="0">
                <a:solidFill>
                  <a:schemeClr val="dk1"/>
                </a:solidFill>
                <a:latin typeface="Calibri"/>
                <a:ea typeface="Calibri"/>
                <a:cs typeface="Calibri"/>
                <a:sym typeface="Calibri"/>
              </a:rPr>
              <a:t>attending my project defense</a:t>
            </a:r>
            <a:endParaRPr dirty="0"/>
          </a:p>
          <a:p>
            <a:pPr marL="0" marR="0" lvl="0" indent="0" algn="l" rtl="0">
              <a:spcBef>
                <a:spcPts val="0"/>
              </a:spcBef>
              <a:spcAft>
                <a:spcPts val="0"/>
              </a:spcAft>
              <a:buClr>
                <a:schemeClr val="dk1"/>
              </a:buClr>
              <a:buSzPts val="900"/>
              <a:buFont typeface="Arial"/>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dirty="0"/>
              <a:t>My name is Fuming Xiang, advised by Dr. </a:t>
            </a:r>
            <a:r>
              <a:rPr lang="en-US" altLang="zh-CN" sz="900" dirty="0" smtClean="0"/>
              <a:t>Yi</a:t>
            </a:r>
            <a:r>
              <a:rPr lang="zh-CN" altLang="en-US" sz="900" dirty="0" smtClean="0"/>
              <a:t> </a:t>
            </a:r>
            <a:r>
              <a:rPr lang="en-US" altLang="zh-CN" sz="900" dirty="0" smtClean="0"/>
              <a:t>S</a:t>
            </a:r>
            <a:r>
              <a:rPr lang="en-US" sz="900" dirty="0" smtClean="0"/>
              <a:t>hang.</a:t>
            </a:r>
          </a:p>
          <a:p>
            <a:pPr marL="0" marR="0" lvl="0" indent="0" algn="l" rtl="0">
              <a:spcBef>
                <a:spcPts val="0"/>
              </a:spcBef>
              <a:spcAft>
                <a:spcPts val="0"/>
              </a:spcAft>
              <a:buClr>
                <a:schemeClr val="dk1"/>
              </a:buClr>
              <a:buSzPts val="900"/>
              <a:buFont typeface="Arial"/>
              <a:buNone/>
            </a:pPr>
            <a:endParaRPr lang="en-US" sz="900" dirty="0" smtClean="0"/>
          </a:p>
          <a:p>
            <a:pPr marL="0" marR="0" lvl="0" indent="0" algn="l" rtl="0">
              <a:spcBef>
                <a:spcPts val="0"/>
              </a:spcBef>
              <a:spcAft>
                <a:spcPts val="0"/>
              </a:spcAft>
              <a:buClr>
                <a:schemeClr val="dk1"/>
              </a:buClr>
              <a:buSzPts val="900"/>
              <a:buFont typeface="Arial"/>
              <a:buNone/>
            </a:pPr>
            <a:r>
              <a:rPr lang="en-US" altLang="zh-CN" sz="900" dirty="0" smtClean="0"/>
              <a:t>welcome</a:t>
            </a:r>
            <a:r>
              <a:rPr lang="zh-CN" altLang="en-US" sz="900" dirty="0" smtClean="0"/>
              <a:t> </a:t>
            </a:r>
            <a:r>
              <a:rPr lang="en-US" altLang="zh-CN" sz="900" dirty="0" smtClean="0"/>
              <a:t>Dr.</a:t>
            </a:r>
            <a:r>
              <a:rPr lang="zh-CN" altLang="en-US" sz="900" baseline="0" dirty="0" smtClean="0"/>
              <a:t> </a:t>
            </a:r>
            <a:r>
              <a:rPr lang="en-US" altLang="zh-CN" sz="900" baseline="0" dirty="0" err="1" smtClean="0"/>
              <a:t>Duan</a:t>
            </a:r>
            <a:r>
              <a:rPr lang="zh-CN" altLang="en-US" sz="900" baseline="0" dirty="0" smtClean="0"/>
              <a:t> </a:t>
            </a:r>
            <a:r>
              <a:rPr lang="en-US" altLang="zh-CN" sz="900" baseline="0" dirty="0" smtClean="0"/>
              <a:t>and</a:t>
            </a:r>
            <a:r>
              <a:rPr lang="zh-CN" altLang="en-US" sz="900" baseline="0" dirty="0" smtClean="0"/>
              <a:t> </a:t>
            </a:r>
            <a:r>
              <a:rPr lang="en-US" altLang="zh-CN" sz="900" baseline="0" dirty="0" smtClean="0"/>
              <a:t>Dr.</a:t>
            </a:r>
            <a:r>
              <a:rPr lang="zh-CN" altLang="en-US" sz="900" baseline="0" dirty="0" smtClean="0"/>
              <a:t> </a:t>
            </a:r>
            <a:r>
              <a:rPr lang="en-US" altLang="zh-CN" sz="900" baseline="0" dirty="0" smtClean="0"/>
              <a:t>Chadha</a:t>
            </a:r>
            <a:r>
              <a:rPr lang="zh-CN" altLang="en-US" sz="900" baseline="0" dirty="0" smtClean="0"/>
              <a:t> </a:t>
            </a:r>
            <a:r>
              <a:rPr lang="en-US" altLang="zh-CN" sz="900" baseline="0" dirty="0" smtClean="0"/>
              <a:t>to</a:t>
            </a:r>
            <a:r>
              <a:rPr lang="zh-CN" altLang="en-US" sz="900" baseline="0" dirty="0" smtClean="0"/>
              <a:t> </a:t>
            </a:r>
            <a:r>
              <a:rPr lang="en-US" altLang="zh-CN" sz="900" baseline="0" dirty="0" smtClean="0"/>
              <a:t>be</a:t>
            </a:r>
            <a:r>
              <a:rPr lang="zh-CN" altLang="en-US" sz="900" baseline="0" dirty="0" smtClean="0"/>
              <a:t> </a:t>
            </a:r>
            <a:r>
              <a:rPr lang="en-US" altLang="zh-CN" sz="900" baseline="0" dirty="0" smtClean="0"/>
              <a:t>my</a:t>
            </a:r>
            <a:r>
              <a:rPr lang="zh-CN" altLang="en-US" sz="900" baseline="0" dirty="0" smtClean="0"/>
              <a:t> </a:t>
            </a:r>
            <a:r>
              <a:rPr lang="en-US" altLang="zh-CN" sz="900" baseline="0" dirty="0" smtClean="0"/>
              <a:t>committee</a:t>
            </a:r>
            <a:r>
              <a:rPr lang="zh-CN" altLang="en-US" sz="900" baseline="0" dirty="0" smtClean="0"/>
              <a:t> </a:t>
            </a:r>
            <a:r>
              <a:rPr lang="en-US" altLang="zh-CN" sz="900" baseline="0" dirty="0" smtClean="0"/>
              <a:t>member</a:t>
            </a:r>
          </a:p>
          <a:p>
            <a:pPr marL="0" marR="0" lvl="0" indent="0" algn="l" rtl="0">
              <a:spcBef>
                <a:spcPts val="0"/>
              </a:spcBef>
              <a:spcAft>
                <a:spcPts val="0"/>
              </a:spcAft>
              <a:buClr>
                <a:schemeClr val="dk1"/>
              </a:buClr>
              <a:buSzPts val="900"/>
              <a:buFont typeface="Arial"/>
              <a:buNone/>
            </a:pPr>
            <a:endParaRPr lang="en-US" altLang="zh-CN" sz="900" baseline="0" dirty="0" smtClean="0"/>
          </a:p>
          <a:p>
            <a:pPr marL="0" marR="0" lvl="0" indent="0" algn="l" rtl="0">
              <a:spcBef>
                <a:spcPts val="0"/>
              </a:spcBef>
              <a:spcAft>
                <a:spcPts val="0"/>
              </a:spcAft>
              <a:buClr>
                <a:schemeClr val="dk1"/>
              </a:buClr>
              <a:buSzPts val="900"/>
              <a:buFont typeface="Arial"/>
              <a:buNone/>
            </a:pPr>
            <a:r>
              <a:rPr lang="en-US" altLang="zh-CN" sz="900" baseline="0" dirty="0" smtClean="0"/>
              <a:t>welcome</a:t>
            </a:r>
            <a:r>
              <a:rPr lang="zh-CN" altLang="en-US" sz="900" baseline="0" dirty="0" smtClean="0"/>
              <a:t> </a:t>
            </a:r>
            <a:r>
              <a:rPr lang="en-US" altLang="zh-CN" sz="900" baseline="0" dirty="0" err="1" smtClean="0"/>
              <a:t>joel</a:t>
            </a:r>
            <a:r>
              <a:rPr lang="zh-CN" altLang="en-US" sz="900" baseline="0" dirty="0" smtClean="0"/>
              <a:t> </a:t>
            </a:r>
            <a:r>
              <a:rPr lang="en-US" altLang="zh-CN" sz="900" baseline="0" dirty="0" smtClean="0"/>
              <a:t>from</a:t>
            </a:r>
            <a:r>
              <a:rPr lang="zh-CN" altLang="en-US" sz="900" baseline="0" dirty="0" smtClean="0"/>
              <a:t> </a:t>
            </a:r>
            <a:r>
              <a:rPr lang="en-US" altLang="zh-CN" sz="900" baseline="0" dirty="0" smtClean="0"/>
              <a:t>Missouri</a:t>
            </a:r>
            <a:r>
              <a:rPr lang="zh-CN" altLang="en-US" sz="900" baseline="0" dirty="0" smtClean="0"/>
              <a:t> </a:t>
            </a:r>
            <a:r>
              <a:rPr lang="en-US" altLang="zh-CN" sz="900" baseline="0" dirty="0" smtClean="0"/>
              <a:t>Department</a:t>
            </a:r>
            <a:r>
              <a:rPr lang="zh-CN" altLang="en-US" sz="900" baseline="0" dirty="0" smtClean="0"/>
              <a:t> </a:t>
            </a:r>
            <a:r>
              <a:rPr lang="en-US" altLang="zh-CN" sz="900" baseline="0" dirty="0" smtClean="0"/>
              <a:t>of</a:t>
            </a:r>
            <a:r>
              <a:rPr lang="zh-CN" altLang="en-US" sz="900" baseline="0" dirty="0" smtClean="0"/>
              <a:t> </a:t>
            </a:r>
            <a:r>
              <a:rPr lang="en-US" altLang="zh-CN" sz="900" baseline="0" dirty="0" smtClean="0"/>
              <a:t>Conservation</a:t>
            </a:r>
            <a:endParaRPr sz="900" dirty="0"/>
          </a:p>
          <a:p>
            <a:pPr marL="0" marR="0" lvl="0" indent="0" algn="l" rtl="0">
              <a:spcBef>
                <a:spcPts val="0"/>
              </a:spcBef>
              <a:spcAft>
                <a:spcPts val="0"/>
              </a:spcAft>
              <a:buClr>
                <a:schemeClr val="dk1"/>
              </a:buClr>
              <a:buSzPts val="900"/>
              <a:buFont typeface="Arial"/>
              <a:buNone/>
            </a:pPr>
            <a:endParaRPr sz="900" dirty="0"/>
          </a:p>
          <a:p>
            <a:pPr marL="0" marR="0" lvl="0" indent="0" algn="l" rtl="0">
              <a:spcBef>
                <a:spcPts val="0"/>
              </a:spcBef>
              <a:spcAft>
                <a:spcPts val="0"/>
              </a:spcAft>
              <a:buClr>
                <a:schemeClr val="dk1"/>
              </a:buClr>
              <a:buSzPts val="900"/>
              <a:buFont typeface="Arial"/>
              <a:buNone/>
            </a:pPr>
            <a:r>
              <a:rPr lang="en-US" sz="900" dirty="0"/>
              <a:t>my project is  Application of deep learning to fish recognition</a:t>
            </a:r>
            <a:endParaRPr sz="900" dirty="0"/>
          </a:p>
        </p:txBody>
      </p:sp>
      <p:sp>
        <p:nvSpPr>
          <p:cNvPr id="81" name="Shape 8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Shape 18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t>convolutional neural network is typically the combination of convolution, activation, pooling, and fully connected layers.</a:t>
            </a:r>
            <a:endParaRPr sz="900" dirty="0"/>
          </a:p>
          <a:p>
            <a:pPr marL="0" marR="0" lvl="0" indent="0" algn="l" rtl="0">
              <a:spcBef>
                <a:spcPts val="0"/>
              </a:spcBef>
              <a:spcAft>
                <a:spcPts val="0"/>
              </a:spcAft>
              <a:buNone/>
            </a:pPr>
            <a:r>
              <a:rPr lang="zh-CN" altLang="en-US" sz="900" baseline="0" dirty="0" smtClean="0"/>
              <a:t> </a:t>
            </a:r>
            <a:endParaRPr sz="900" dirty="0"/>
          </a:p>
          <a:p>
            <a:pPr marL="0" marR="0" lvl="0" indent="0" algn="l" rtl="0">
              <a:spcBef>
                <a:spcPts val="0"/>
              </a:spcBef>
              <a:spcAft>
                <a:spcPts val="0"/>
              </a:spcAft>
              <a:buNone/>
            </a:pPr>
            <a:r>
              <a:rPr lang="en-US" sz="900" dirty="0"/>
              <a:t>In convolutional Neural network, the input is an image, and usually, </a:t>
            </a:r>
            <a:endParaRPr sz="900" dirty="0"/>
          </a:p>
          <a:p>
            <a:pPr marL="0" marR="0" lvl="0" indent="0" algn="l" rtl="0">
              <a:spcBef>
                <a:spcPts val="0"/>
              </a:spcBef>
              <a:spcAft>
                <a:spcPts val="0"/>
              </a:spcAft>
              <a:buNone/>
            </a:pPr>
            <a:endParaRPr sz="900" dirty="0"/>
          </a:p>
          <a:p>
            <a:pPr marL="0" marR="0" lvl="0" indent="0" algn="l" rtl="0">
              <a:spcBef>
                <a:spcPts val="0"/>
              </a:spcBef>
              <a:spcAft>
                <a:spcPts val="0"/>
              </a:spcAft>
              <a:buNone/>
            </a:pPr>
            <a:r>
              <a:rPr lang="en-US" altLang="zh-CN" sz="900" dirty="0" smtClean="0"/>
              <a:t>pixel</a:t>
            </a:r>
            <a:r>
              <a:rPr lang="zh-CN" altLang="en-US" sz="900" dirty="0" smtClean="0"/>
              <a:t> </a:t>
            </a:r>
            <a:r>
              <a:rPr lang="en-US" sz="900" dirty="0" smtClean="0"/>
              <a:t>values </a:t>
            </a:r>
            <a:r>
              <a:rPr lang="en-US" sz="900" dirty="0"/>
              <a:t>in </a:t>
            </a:r>
            <a:r>
              <a:rPr lang="en-US" altLang="zh-CN" sz="900" dirty="0" smtClean="0"/>
              <a:t>image</a:t>
            </a:r>
            <a:r>
              <a:rPr lang="en-US" sz="900" dirty="0" smtClean="0"/>
              <a:t> </a:t>
            </a:r>
            <a:r>
              <a:rPr lang="en-US" sz="900" dirty="0"/>
              <a:t>would be calculated by convolution first, with a kernel </a:t>
            </a:r>
            <a:r>
              <a:rPr lang="en-US" sz="900" dirty="0" smtClean="0"/>
              <a:t>moving</a:t>
            </a:r>
            <a:r>
              <a:rPr lang="zh-CN" altLang="en-US" sz="900" baseline="0" dirty="0" smtClean="0"/>
              <a:t> </a:t>
            </a:r>
            <a:r>
              <a:rPr lang="en-US" sz="900" dirty="0" smtClean="0"/>
              <a:t>to </a:t>
            </a:r>
            <a:r>
              <a:rPr lang="en-US" sz="900" dirty="0"/>
              <a:t>extract the feature, and </a:t>
            </a:r>
            <a:r>
              <a:rPr lang="en-US" sz="900" dirty="0" smtClean="0"/>
              <a:t>the</a:t>
            </a:r>
            <a:r>
              <a:rPr lang="en-US" altLang="zh-CN" sz="900" dirty="0" smtClean="0"/>
              <a:t>n</a:t>
            </a:r>
            <a:r>
              <a:rPr lang="en-US" sz="900" dirty="0" smtClean="0"/>
              <a:t> </a:t>
            </a:r>
            <a:r>
              <a:rPr lang="en-US" sz="900" dirty="0"/>
              <a:t>use the activation and polling layer. Finally, one or more fully connected layer is added to get the classification result</a:t>
            </a:r>
            <a:endParaRPr dirty="0"/>
          </a:p>
        </p:txBody>
      </p:sp>
      <p:sp>
        <p:nvSpPr>
          <p:cNvPr id="189" name="Shape 1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Shape 20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t>In this project, different model would be used for the pipelines</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SSD caffe, VGG 16, ResNet 50</a:t>
            </a:r>
            <a:endParaRPr sz="900"/>
          </a:p>
        </p:txBody>
      </p:sp>
      <p:sp>
        <p:nvSpPr>
          <p:cNvPr id="201" name="Shape 20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VGG has 5 conv block, which including 2 or 3 conv layer with a max pooling, and 3 fully connected layer.</a:t>
            </a:r>
            <a:endParaRPr/>
          </a:p>
        </p:txBody>
      </p:sp>
      <p:sp>
        <p:nvSpPr>
          <p:cNvPr id="208" name="Shape 20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Shape 21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t>ResNet</a:t>
            </a:r>
            <a:r>
              <a:rPr lang="en-US" dirty="0"/>
              <a:t> is a basic Convolutional </a:t>
            </a:r>
            <a:r>
              <a:rPr lang="en-US" dirty="0" err="1"/>
              <a:t>nn</a:t>
            </a:r>
            <a:r>
              <a:rPr lang="en-US" dirty="0"/>
              <a:t> but in each block, they add a identity function, which is just a copy of the input, and add the </a:t>
            </a:r>
            <a:r>
              <a:rPr lang="en-US" dirty="0" err="1"/>
              <a:t>fx</a:t>
            </a:r>
            <a:r>
              <a:rPr lang="en-US" dirty="0"/>
              <a:t> to x as the output.</a:t>
            </a:r>
            <a:endParaRPr dirty="0"/>
          </a:p>
          <a:p>
            <a:pPr marL="0" marR="0" lvl="0" indent="0" algn="l" rtl="0">
              <a:spcBef>
                <a:spcPts val="0"/>
              </a:spcBef>
              <a:spcAft>
                <a:spcPts val="0"/>
              </a:spcAft>
              <a:buNone/>
            </a:pPr>
            <a:r>
              <a:rPr lang="en-US" dirty="0"/>
              <a:t> when we calculate the derivative, the deeper net would avoid gradient </a:t>
            </a:r>
            <a:r>
              <a:rPr lang="en-US" dirty="0" smtClean="0"/>
              <a:t>diffusion</a:t>
            </a:r>
            <a:r>
              <a:rPr lang="zh-CN" altLang="en-US" baseline="0" dirty="0" smtClean="0"/>
              <a:t> </a:t>
            </a:r>
            <a:r>
              <a:rPr lang="en-US" altLang="zh-CN" baseline="0" dirty="0" smtClean="0"/>
              <a:t>in</a:t>
            </a:r>
            <a:r>
              <a:rPr lang="zh-CN" altLang="en-US" baseline="0" dirty="0" smtClean="0"/>
              <a:t> </a:t>
            </a:r>
            <a:r>
              <a:rPr lang="en-US" altLang="zh-CN" baseline="0" dirty="0" smtClean="0"/>
              <a:t>BP</a:t>
            </a:r>
            <a:endParaRPr dirty="0"/>
          </a:p>
        </p:txBody>
      </p:sp>
      <p:sp>
        <p:nvSpPr>
          <p:cNvPr id="217" name="Shape 2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Shape 22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t>SSD </a:t>
            </a:r>
            <a:r>
              <a:rPr lang="en-US" sz="900" dirty="0" err="1"/>
              <a:t>caffe</a:t>
            </a:r>
            <a:r>
              <a:rPr lang="en-US" sz="900" dirty="0"/>
              <a:t> is designed by Liu Wei, the input of this network require the image and the coordinate of object bounding box</a:t>
            </a:r>
            <a:r>
              <a:rPr lang="en-US" sz="900" dirty="0" smtClean="0"/>
              <a:t>.</a:t>
            </a:r>
          </a:p>
          <a:p>
            <a:pPr marL="0" marR="0" lvl="0" indent="0" algn="l" rtl="0">
              <a:spcBef>
                <a:spcPts val="0"/>
              </a:spcBef>
              <a:spcAft>
                <a:spcPts val="0"/>
              </a:spcAft>
              <a:buNone/>
            </a:pPr>
            <a:endParaRPr lang="en-US" sz="900" dirty="0" smtClean="0"/>
          </a:p>
          <a:p>
            <a:pPr marL="0" marR="0" lvl="0" indent="0" algn="l" rtl="0">
              <a:spcBef>
                <a:spcPts val="0"/>
              </a:spcBef>
              <a:spcAft>
                <a:spcPts val="0"/>
              </a:spcAft>
              <a:buNone/>
            </a:pPr>
            <a:r>
              <a:rPr lang="en-US" altLang="zh-CN" sz="900" dirty="0" smtClean="0"/>
              <a:t>SSD</a:t>
            </a:r>
            <a:r>
              <a:rPr lang="zh-CN" altLang="en-US" sz="900" dirty="0" smtClean="0"/>
              <a:t> </a:t>
            </a:r>
            <a:r>
              <a:rPr lang="en-US" altLang="zh-CN" sz="900" dirty="0" smtClean="0"/>
              <a:t>is</a:t>
            </a:r>
            <a:r>
              <a:rPr lang="zh-CN" altLang="en-US" sz="900" dirty="0" smtClean="0"/>
              <a:t> </a:t>
            </a:r>
            <a:r>
              <a:rPr lang="en-US" altLang="zh-CN" sz="900" dirty="0" smtClean="0"/>
              <a:t>designed</a:t>
            </a:r>
            <a:r>
              <a:rPr lang="zh-CN" altLang="en-US" sz="900" dirty="0" smtClean="0"/>
              <a:t> </a:t>
            </a:r>
            <a:r>
              <a:rPr lang="en-US" altLang="zh-CN" sz="900" dirty="0" smtClean="0"/>
              <a:t>with</a:t>
            </a:r>
            <a:r>
              <a:rPr lang="zh-CN" altLang="en-US" sz="900" dirty="0" smtClean="0"/>
              <a:t> </a:t>
            </a:r>
            <a:r>
              <a:rPr lang="en-US" altLang="zh-CN" sz="900" dirty="0" smtClean="0"/>
              <a:t>a</a:t>
            </a:r>
            <a:r>
              <a:rPr lang="zh-CN" altLang="en-US" sz="900" dirty="0" smtClean="0"/>
              <a:t> </a:t>
            </a:r>
            <a:r>
              <a:rPr lang="en-US" altLang="zh-CN" sz="900" dirty="0" smtClean="0"/>
              <a:t>basic</a:t>
            </a:r>
            <a:r>
              <a:rPr lang="zh-CN" altLang="en-US" sz="900" dirty="0" smtClean="0"/>
              <a:t> </a:t>
            </a:r>
            <a:r>
              <a:rPr lang="en-US" altLang="zh-CN" sz="900" dirty="0" smtClean="0"/>
              <a:t>VGG</a:t>
            </a:r>
            <a:r>
              <a:rPr lang="zh-CN" altLang="en-US" sz="900" dirty="0" smtClean="0"/>
              <a:t> </a:t>
            </a:r>
            <a:r>
              <a:rPr lang="en-US" altLang="zh-CN" sz="900" dirty="0" smtClean="0"/>
              <a:t>net</a:t>
            </a:r>
            <a:r>
              <a:rPr lang="zh-CN" altLang="en-US" sz="900" dirty="0" smtClean="0"/>
              <a:t> </a:t>
            </a:r>
            <a:r>
              <a:rPr lang="en-US" altLang="zh-CN" sz="900" dirty="0" smtClean="0"/>
              <a:t>and</a:t>
            </a:r>
            <a:r>
              <a:rPr lang="zh-CN" altLang="en-US" sz="900" dirty="0" smtClean="0"/>
              <a:t> </a:t>
            </a:r>
            <a:r>
              <a:rPr lang="en-US" altLang="zh-CN" sz="900" dirty="0" smtClean="0"/>
              <a:t>modified</a:t>
            </a:r>
            <a:r>
              <a:rPr lang="zh-CN" altLang="en-US" sz="900" baseline="0" dirty="0" smtClean="0"/>
              <a:t> </a:t>
            </a:r>
            <a:r>
              <a:rPr lang="en-US" altLang="zh-CN" sz="900" baseline="0" dirty="0" smtClean="0"/>
              <a:t>last</a:t>
            </a:r>
            <a:r>
              <a:rPr lang="zh-CN" altLang="en-US" sz="900" baseline="0" dirty="0" smtClean="0"/>
              <a:t> </a:t>
            </a:r>
            <a:r>
              <a:rPr lang="en-US" altLang="zh-CN" sz="900" baseline="0" dirty="0" smtClean="0"/>
              <a:t>2</a:t>
            </a:r>
            <a:r>
              <a:rPr lang="zh-CN" altLang="en-US" sz="900" baseline="0" dirty="0" smtClean="0"/>
              <a:t> </a:t>
            </a:r>
            <a:r>
              <a:rPr lang="en-US" altLang="zh-CN" sz="900" baseline="0" dirty="0" smtClean="0"/>
              <a:t>layer</a:t>
            </a:r>
            <a:r>
              <a:rPr lang="zh-CN" altLang="en-US" sz="900" baseline="0" dirty="0" smtClean="0"/>
              <a:t> </a:t>
            </a:r>
            <a:r>
              <a:rPr lang="en-US" altLang="zh-CN" sz="900" baseline="0" dirty="0" smtClean="0"/>
              <a:t>to</a:t>
            </a:r>
            <a:r>
              <a:rPr lang="zh-CN" altLang="en-US" sz="900" baseline="0" dirty="0" smtClean="0"/>
              <a:t> </a:t>
            </a:r>
            <a:r>
              <a:rPr lang="en-US" altLang="zh-CN" sz="900" baseline="0" dirty="0" smtClean="0"/>
              <a:t>conv</a:t>
            </a:r>
            <a:r>
              <a:rPr lang="zh-CN" altLang="en-US" sz="900" baseline="0" dirty="0" smtClean="0"/>
              <a:t> </a:t>
            </a:r>
            <a:r>
              <a:rPr lang="en-US" altLang="zh-CN" sz="900" baseline="0" dirty="0" smtClean="0"/>
              <a:t>layers,</a:t>
            </a:r>
            <a:r>
              <a:rPr lang="zh-CN" altLang="en-US" sz="900" baseline="0" dirty="0" smtClean="0"/>
              <a:t> </a:t>
            </a:r>
            <a:r>
              <a:rPr lang="en-US" altLang="zh-CN" sz="900" baseline="0" dirty="0" smtClean="0"/>
              <a:t>and</a:t>
            </a:r>
            <a:r>
              <a:rPr lang="zh-CN" altLang="en-US" sz="900" baseline="0" dirty="0" smtClean="0"/>
              <a:t> </a:t>
            </a:r>
            <a:r>
              <a:rPr lang="en-US" altLang="zh-CN" sz="900" baseline="0" dirty="0" smtClean="0"/>
              <a:t>adding</a:t>
            </a:r>
            <a:r>
              <a:rPr lang="zh-CN" altLang="en-US" sz="900" baseline="0" dirty="0" smtClean="0"/>
              <a:t> </a:t>
            </a:r>
            <a:r>
              <a:rPr lang="en-US" altLang="zh-CN" sz="900" baseline="0" dirty="0" smtClean="0"/>
              <a:t>extra</a:t>
            </a:r>
            <a:r>
              <a:rPr lang="zh-CN" altLang="en-US" sz="900" baseline="0" dirty="0" smtClean="0"/>
              <a:t> </a:t>
            </a:r>
            <a:r>
              <a:rPr lang="en-US" altLang="zh-CN" sz="900" baseline="0" dirty="0" smtClean="0"/>
              <a:t>4</a:t>
            </a:r>
            <a:r>
              <a:rPr lang="zh-CN" altLang="en-US" sz="900" baseline="0" dirty="0" smtClean="0"/>
              <a:t> </a:t>
            </a:r>
            <a:r>
              <a:rPr lang="en-US" altLang="zh-CN" sz="900" baseline="0" dirty="0" smtClean="0"/>
              <a:t>conv</a:t>
            </a:r>
            <a:r>
              <a:rPr lang="zh-CN" altLang="en-US" sz="900" baseline="0" dirty="0" smtClean="0"/>
              <a:t> </a:t>
            </a:r>
            <a:r>
              <a:rPr lang="en-US" altLang="zh-CN" sz="900" baseline="0" dirty="0" smtClean="0"/>
              <a:t>layers</a:t>
            </a:r>
            <a:r>
              <a:rPr lang="zh-CN" altLang="en-US" sz="900" baseline="0" dirty="0" smtClean="0"/>
              <a:t> </a:t>
            </a:r>
            <a:r>
              <a:rPr lang="en-US" altLang="zh-CN" sz="900" baseline="0" dirty="0" smtClean="0"/>
              <a:t>to</a:t>
            </a:r>
            <a:r>
              <a:rPr lang="zh-CN" altLang="en-US" sz="900" baseline="0" dirty="0" smtClean="0"/>
              <a:t> </a:t>
            </a:r>
            <a:r>
              <a:rPr lang="en-US" altLang="zh-CN" sz="900" baseline="0" dirty="0" smtClean="0"/>
              <a:t>extract</a:t>
            </a:r>
            <a:r>
              <a:rPr lang="zh-CN" altLang="en-US" sz="900" baseline="0" dirty="0" smtClean="0"/>
              <a:t> </a:t>
            </a:r>
            <a:r>
              <a:rPr lang="en-US" altLang="zh-CN" sz="900" baseline="0" dirty="0" smtClean="0"/>
              <a:t>different</a:t>
            </a:r>
            <a:r>
              <a:rPr lang="zh-CN" altLang="en-US" sz="900" baseline="0" dirty="0" smtClean="0"/>
              <a:t> </a:t>
            </a:r>
            <a:r>
              <a:rPr lang="en-US" altLang="zh-CN" sz="900" baseline="0" dirty="0" smtClean="0"/>
              <a:t>feature.</a:t>
            </a:r>
            <a:endParaRPr dirty="0"/>
          </a:p>
        </p:txBody>
      </p:sp>
      <p:sp>
        <p:nvSpPr>
          <p:cNvPr id="229" name="Shape 22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Shape 23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dirty="0"/>
              <a:t>The next part is the design and implementation of the project.</a:t>
            </a:r>
            <a:endParaRPr dirty="0"/>
          </a:p>
          <a:p>
            <a:pPr marL="0" marR="0" lvl="0" indent="0" algn="l" rtl="0">
              <a:spcBef>
                <a:spcPts val="0"/>
              </a:spcBef>
              <a:spcAft>
                <a:spcPts val="0"/>
              </a:spcAft>
              <a:buClr>
                <a:schemeClr val="dk1"/>
              </a:buClr>
              <a:buSzPts val="900"/>
              <a:buFont typeface="Arial"/>
              <a:buNone/>
            </a:pPr>
            <a:endParaRPr dirty="0"/>
          </a:p>
          <a:p>
            <a:pPr marL="0" marR="0" lvl="0" indent="0" algn="l" rtl="0">
              <a:spcBef>
                <a:spcPts val="0"/>
              </a:spcBef>
              <a:spcAft>
                <a:spcPts val="0"/>
              </a:spcAft>
              <a:buClr>
                <a:schemeClr val="dk1"/>
              </a:buClr>
              <a:buSzPts val="900"/>
              <a:buFont typeface="Arial"/>
              <a:buNone/>
            </a:pPr>
            <a:r>
              <a:rPr lang="en-US" dirty="0"/>
              <a:t>In this part, I will go through the process that how I design the </a:t>
            </a:r>
            <a:r>
              <a:rPr lang="en-US" dirty="0" smtClean="0"/>
              <a:t>pipeline</a:t>
            </a:r>
          </a:p>
          <a:p>
            <a:pPr marL="0" marR="0" lvl="0" indent="0" algn="l" rtl="0">
              <a:spcBef>
                <a:spcPts val="0"/>
              </a:spcBef>
              <a:spcAft>
                <a:spcPts val="0"/>
              </a:spcAft>
              <a:buClr>
                <a:schemeClr val="dk1"/>
              </a:buClr>
              <a:buSzPts val="900"/>
              <a:buFont typeface="Arial"/>
              <a:buNone/>
            </a:pPr>
            <a:endParaRPr lang="en-US" dirty="0" smtClean="0"/>
          </a:p>
          <a:p>
            <a:pPr marL="0" marR="0" lvl="0" indent="0" algn="l" rtl="0">
              <a:spcBef>
                <a:spcPts val="0"/>
              </a:spcBef>
              <a:spcAft>
                <a:spcPts val="0"/>
              </a:spcAft>
              <a:buClr>
                <a:schemeClr val="dk1"/>
              </a:buClr>
              <a:buSzPts val="900"/>
              <a:buFont typeface="Arial"/>
              <a:buNone/>
            </a:pPr>
            <a:r>
              <a:rPr lang="en-US" dirty="0" smtClean="0"/>
              <a:t>preprocess </a:t>
            </a:r>
            <a:r>
              <a:rPr lang="en-US" dirty="0"/>
              <a:t>and generate </a:t>
            </a:r>
            <a:r>
              <a:rPr lang="en-US" dirty="0" smtClean="0"/>
              <a:t>dataset</a:t>
            </a:r>
          </a:p>
          <a:p>
            <a:pPr marL="0" marR="0" lvl="0" indent="0" algn="l" rtl="0">
              <a:spcBef>
                <a:spcPts val="0"/>
              </a:spcBef>
              <a:spcAft>
                <a:spcPts val="0"/>
              </a:spcAft>
              <a:buClr>
                <a:schemeClr val="dk1"/>
              </a:buClr>
              <a:buSzPts val="900"/>
              <a:buFont typeface="Arial"/>
              <a:buNone/>
            </a:pPr>
            <a:endParaRPr dirty="0"/>
          </a:p>
          <a:p>
            <a:pPr marL="0" marR="0" lvl="0" indent="0" algn="l" rtl="0">
              <a:spcBef>
                <a:spcPts val="0"/>
              </a:spcBef>
              <a:spcAft>
                <a:spcPts val="0"/>
              </a:spcAft>
              <a:buClr>
                <a:schemeClr val="dk1"/>
              </a:buClr>
              <a:buSzPts val="900"/>
              <a:buFont typeface="Arial"/>
              <a:buNone/>
            </a:pPr>
            <a:r>
              <a:rPr lang="en-US" altLang="zh-CN" dirty="0" smtClean="0"/>
              <a:t>How</a:t>
            </a:r>
            <a:r>
              <a:rPr lang="zh-CN" altLang="en-US" baseline="0" dirty="0" smtClean="0"/>
              <a:t> </a:t>
            </a:r>
            <a:r>
              <a:rPr lang="en-US" altLang="zh-CN" baseline="0" dirty="0" smtClean="0"/>
              <a:t>we</a:t>
            </a:r>
            <a:r>
              <a:rPr lang="zh-CN" altLang="en-US" baseline="0" dirty="0" smtClean="0"/>
              <a:t> </a:t>
            </a:r>
            <a:r>
              <a:rPr lang="en-US" altLang="zh-CN" baseline="0" dirty="0" smtClean="0"/>
              <a:t>measure</a:t>
            </a:r>
            <a:r>
              <a:rPr lang="zh-CN" altLang="en-US" baseline="0" dirty="0" smtClean="0"/>
              <a:t> </a:t>
            </a:r>
            <a:r>
              <a:rPr lang="en-US" altLang="zh-CN" baseline="0" dirty="0" smtClean="0"/>
              <a:t>the</a:t>
            </a:r>
            <a:r>
              <a:rPr lang="zh-CN" altLang="en-US" baseline="0" dirty="0" smtClean="0"/>
              <a:t> </a:t>
            </a:r>
            <a:r>
              <a:rPr lang="en-US" altLang="zh-CN" baseline="0" dirty="0" smtClean="0"/>
              <a:t>performance</a:t>
            </a:r>
          </a:p>
          <a:p>
            <a:pPr marL="0" marR="0" lvl="0" indent="0" algn="l" rtl="0">
              <a:spcBef>
                <a:spcPts val="0"/>
              </a:spcBef>
              <a:spcAft>
                <a:spcPts val="0"/>
              </a:spcAft>
              <a:buClr>
                <a:schemeClr val="dk1"/>
              </a:buClr>
              <a:buSzPts val="900"/>
              <a:buFont typeface="Arial"/>
              <a:buNone/>
            </a:pPr>
            <a:endParaRPr dirty="0"/>
          </a:p>
          <a:p>
            <a:pPr marL="0" marR="0" lvl="0" indent="0" algn="l" rtl="0">
              <a:spcBef>
                <a:spcPts val="0"/>
              </a:spcBef>
              <a:spcAft>
                <a:spcPts val="0"/>
              </a:spcAft>
              <a:buClr>
                <a:schemeClr val="dk1"/>
              </a:buClr>
              <a:buSzPts val="900"/>
              <a:buFont typeface="Arial"/>
              <a:buNone/>
            </a:pPr>
            <a:r>
              <a:rPr lang="en-US" dirty="0"/>
              <a:t>and what are the results of training and testing phase.</a:t>
            </a:r>
            <a:endParaRPr dirty="0"/>
          </a:p>
        </p:txBody>
      </p:sp>
      <p:sp>
        <p:nvSpPr>
          <p:cNvPr id="238" name="Shape 23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Shape 24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Simply, in image classification, we just need to resize the image to the same size as the network required, train it, monitoring it by validation dataset. and the network would give a softmax result.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but, in our project, like we saw in data overview part, the fish in image is small, mostly smaller that half of the image size, which means, in the image, there are plenty of useless information, which would influence the performance of classification</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245" name="Shape 24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Shape 25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thus, in order to avoid it, fish detection is necessary,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in this pipeline, detection would output the box position of fish, and we do the padding to avoid distortion and crop it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using the cropped images as the input to do the classification staff.</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259" name="Shape 25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Shape 28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but we still have useless information, fish is assigned to different orientation. </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284" name="Shape 28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Shape 30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So , adding a function to rotate the fish helps to remove the orientation information,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and in the third pipeline, we do the detection first, and estimate the pose of fish, then padding, rotating, cropping,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the generated images would be the input data for the final Classifier</a:t>
            </a:r>
            <a:endParaRPr/>
          </a:p>
        </p:txBody>
      </p:sp>
      <p:sp>
        <p:nvSpPr>
          <p:cNvPr id="310" name="Shape 31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Shape 8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dirty="0"/>
              <a:t>In </a:t>
            </a:r>
            <a:r>
              <a:rPr lang="en-US" dirty="0" smtClean="0"/>
              <a:t>slides</a:t>
            </a:r>
            <a:r>
              <a:rPr lang="en-US" dirty="0"/>
              <a:t>, I would like to give a presentation including the brief introduction, the related works, how I designed and implemented the pipelines, what is the result of those pipelines, and give a conclusion and future work</a:t>
            </a:r>
            <a:endParaRPr dirty="0"/>
          </a:p>
        </p:txBody>
      </p:sp>
      <p:sp>
        <p:nvSpPr>
          <p:cNvPr id="89" name="Shape 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Shape 34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Furthermore, </a:t>
            </a:r>
            <a:r>
              <a:rPr lang="en-US" altLang="zh-CN" dirty="0" smtClean="0"/>
              <a:t>ensemble</a:t>
            </a:r>
            <a:r>
              <a:rPr lang="zh-CN" altLang="en-US" baseline="0" dirty="0" smtClean="0"/>
              <a:t> </a:t>
            </a:r>
            <a:r>
              <a:rPr lang="en-US" altLang="zh-CN" baseline="0" dirty="0" smtClean="0"/>
              <a:t>model</a:t>
            </a:r>
            <a:r>
              <a:rPr lang="zh-CN" altLang="en-US" baseline="0" dirty="0" smtClean="0"/>
              <a:t> </a:t>
            </a:r>
            <a:r>
              <a:rPr lang="en-US" altLang="zh-CN" baseline="0" dirty="0" smtClean="0"/>
              <a:t>is</a:t>
            </a:r>
            <a:r>
              <a:rPr lang="zh-CN" altLang="en-US" baseline="0" dirty="0" smtClean="0"/>
              <a:t> </a:t>
            </a:r>
            <a:r>
              <a:rPr lang="en-US" altLang="zh-CN" baseline="0" dirty="0" smtClean="0"/>
              <a:t>usually</a:t>
            </a:r>
            <a:r>
              <a:rPr lang="zh-CN" altLang="en-US" baseline="0" dirty="0" smtClean="0"/>
              <a:t> </a:t>
            </a:r>
            <a:r>
              <a:rPr lang="en-US" altLang="zh-CN" baseline="0" dirty="0" smtClean="0"/>
              <a:t>used</a:t>
            </a:r>
            <a:r>
              <a:rPr lang="zh-CN" altLang="en-US" baseline="0" dirty="0" smtClean="0"/>
              <a:t> </a:t>
            </a:r>
            <a:r>
              <a:rPr lang="en-US" altLang="zh-CN" baseline="0" dirty="0" smtClean="0"/>
              <a:t>in</a:t>
            </a:r>
            <a:r>
              <a:rPr lang="zh-CN" altLang="en-US" baseline="0" dirty="0" smtClean="0"/>
              <a:t> </a:t>
            </a:r>
            <a:r>
              <a:rPr lang="en-US" altLang="zh-CN" baseline="0" dirty="0" err="1" smtClean="0"/>
              <a:t>Kaggle</a:t>
            </a:r>
            <a:r>
              <a:rPr lang="zh-CN" altLang="en-US" baseline="0" dirty="0" smtClean="0"/>
              <a:t> </a:t>
            </a:r>
            <a:r>
              <a:rPr lang="en-US" altLang="zh-CN" baseline="0" dirty="0" err="1" smtClean="0"/>
              <a:t>compitation</a:t>
            </a:r>
            <a:r>
              <a:rPr lang="en-US" dirty="0" smtClean="0"/>
              <a:t>, </a:t>
            </a:r>
            <a:r>
              <a:rPr lang="en-US" dirty="0"/>
              <a:t>the result is usually better than </a:t>
            </a:r>
            <a:r>
              <a:rPr lang="en-US" altLang="zh-CN" dirty="0" smtClean="0"/>
              <a:t>using</a:t>
            </a:r>
            <a:r>
              <a:rPr lang="zh-CN" altLang="en-US" dirty="0" smtClean="0"/>
              <a:t> </a:t>
            </a:r>
            <a:r>
              <a:rPr lang="en-US" altLang="zh-CN" dirty="0" smtClean="0"/>
              <a:t>a</a:t>
            </a:r>
            <a:r>
              <a:rPr lang="zh-CN" altLang="en-US" dirty="0" smtClean="0"/>
              <a:t> </a:t>
            </a:r>
            <a:r>
              <a:rPr lang="en-US" dirty="0" smtClean="0"/>
              <a:t> </a:t>
            </a:r>
            <a:r>
              <a:rPr lang="en-US" dirty="0"/>
              <a:t>single model,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So for here, I train another classifier </a:t>
            </a:r>
            <a:r>
              <a:rPr lang="en-US" dirty="0" err="1"/>
              <a:t>ResNet</a:t>
            </a:r>
            <a:r>
              <a:rPr lang="en-US" dirty="0"/>
              <a:t> 50, and take the </a:t>
            </a:r>
            <a:r>
              <a:rPr lang="en-US" dirty="0" smtClean="0"/>
              <a:t>weight</a:t>
            </a:r>
            <a:r>
              <a:rPr lang="en-US" altLang="zh-CN" dirty="0" smtClean="0"/>
              <a:t>ed</a:t>
            </a:r>
            <a:r>
              <a:rPr lang="en-US" dirty="0" smtClean="0"/>
              <a:t> </a:t>
            </a:r>
            <a:r>
              <a:rPr lang="en-US" dirty="0" err="1"/>
              <a:t>avg</a:t>
            </a:r>
            <a:r>
              <a:rPr lang="en-US" dirty="0"/>
              <a:t> result as the output.</a:t>
            </a:r>
            <a:endParaRPr dirty="0"/>
          </a:p>
          <a:p>
            <a:pPr marL="0" marR="0" lvl="0" indent="0" algn="l" rtl="0">
              <a:spcBef>
                <a:spcPts val="0"/>
              </a:spcBef>
              <a:spcAft>
                <a:spcPts val="0"/>
              </a:spcAft>
              <a:buNone/>
            </a:pPr>
            <a:endParaRPr dirty="0"/>
          </a:p>
        </p:txBody>
      </p:sp>
      <p:sp>
        <p:nvSpPr>
          <p:cNvPr id="349" name="Shape 34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Shape 39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Since the data is downloaded from imageNet by python code, there are severals of images do not meet the requirement, such as the grayscale image, non-fish or missing-fish image</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or the ambiguity image including the fake fish.</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thus, in data preprocessing phase, we delete those images to clean the whole dataset.</a:t>
            </a:r>
            <a:endParaRPr/>
          </a:p>
          <a:p>
            <a:pPr marL="0" marR="0" lvl="0" indent="0" algn="l" rtl="0">
              <a:spcBef>
                <a:spcPts val="0"/>
              </a:spcBef>
              <a:spcAft>
                <a:spcPts val="0"/>
              </a:spcAft>
              <a:buNone/>
            </a:pPr>
            <a:endParaRPr/>
          </a:p>
        </p:txBody>
      </p:sp>
      <p:sp>
        <p:nvSpPr>
          <p:cNvPr id="398" name="Shape 39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Shape 40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Image net only provide the categorical labels</a:t>
            </a:r>
            <a:br>
              <a:rPr lang="en-US"/>
            </a:br>
            <a:endParaRPr/>
          </a:p>
          <a:p>
            <a:pPr marL="0" marR="0" lvl="0" indent="0" algn="l" rtl="0">
              <a:spcBef>
                <a:spcPts val="0"/>
              </a:spcBef>
              <a:spcAft>
                <a:spcPts val="0"/>
              </a:spcAft>
              <a:buNone/>
            </a:pPr>
            <a:r>
              <a:rPr lang="en-US"/>
              <a:t>without any information like the position of fish, or the coordinate of fish eyes and fish tail.</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according to the pipeline, I labeled the images in the listed format.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bounding box with left-top coordinate and the width, height of box</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key points coordinate such as eyes and tail</a:t>
            </a:r>
            <a:endParaRPr/>
          </a:p>
        </p:txBody>
      </p:sp>
      <p:sp>
        <p:nvSpPr>
          <p:cNvPr id="408" name="Shape 40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Shape 41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For the Image </a:t>
            </a:r>
            <a:r>
              <a:rPr lang="en-US" dirty="0" smtClean="0"/>
              <a:t>classification</a:t>
            </a:r>
            <a:r>
              <a:rPr lang="en-US" dirty="0"/>
              <a:t>, and Detector, we randomly split the data into 80%for training, 10%for validation, 10% for testing.</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Also, the test dataset would be used as the pipeline test dataset to measure the final performance.</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420" name="Shape 42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Shape 42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for instance </a:t>
            </a:r>
            <a:r>
              <a:rPr lang="en-US" dirty="0" smtClean="0"/>
              <a:t>classification</a:t>
            </a:r>
            <a:r>
              <a:rPr lang="en-US" dirty="0"/>
              <a:t>, we need cropped and rotated cropped images data from above dataset.</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if we generate images first and split twice for two dataset, the testing data in the first dataset maybe in the training data of the second dataset, it would make the accuracy a little bit higher than the actual one</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for any image, if the padding fish is out of the border of image or overlap with other fish, we do crop first and padding later to make sure there is only one fish in the </a:t>
            </a:r>
            <a:r>
              <a:rPr lang="en-US" altLang="zh-CN" dirty="0" smtClean="0"/>
              <a:t>cropped</a:t>
            </a:r>
            <a:r>
              <a:rPr lang="zh-CN" altLang="en-US" dirty="0" smtClean="0"/>
              <a:t> </a:t>
            </a:r>
            <a:r>
              <a:rPr lang="en-US" dirty="0" smtClean="0"/>
              <a:t>image</a:t>
            </a:r>
            <a:r>
              <a:rPr lang="en-US" dirty="0"/>
              <a:t>.</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429" name="Shape 42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Shape 44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For the pose estimation, we assigned the orientations into 16 parts, to calculate which part the fish should be located in, we used the vector calculated by setting the tail as the (0,0) and vector = head -tail</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altLang="zh-CN" dirty="0" smtClean="0"/>
              <a:t>we</a:t>
            </a:r>
            <a:r>
              <a:rPr lang="zh-CN" altLang="en-US" dirty="0" smtClean="0"/>
              <a:t> </a:t>
            </a:r>
            <a:r>
              <a:rPr lang="en-US" altLang="zh-CN" dirty="0" smtClean="0"/>
              <a:t>do</a:t>
            </a:r>
            <a:r>
              <a:rPr lang="zh-CN" altLang="en-US" dirty="0" smtClean="0"/>
              <a:t> </a:t>
            </a:r>
            <a:r>
              <a:rPr lang="en-US" dirty="0" smtClean="0"/>
              <a:t>Data </a:t>
            </a:r>
            <a:r>
              <a:rPr lang="en-US" dirty="0"/>
              <a:t>augmentation</a:t>
            </a:r>
            <a:r>
              <a:rPr lang="en-US" dirty="0" smtClean="0"/>
              <a:t>, </a:t>
            </a:r>
            <a:r>
              <a:rPr lang="en-US" dirty="0"/>
              <a:t>rotation and flipping to expand the </a:t>
            </a:r>
            <a:r>
              <a:rPr lang="en-US" dirty="0" smtClean="0"/>
              <a:t>dataset</a:t>
            </a:r>
            <a:endParaRPr dirty="0"/>
          </a:p>
        </p:txBody>
      </p:sp>
      <p:sp>
        <p:nvSpPr>
          <p:cNvPr id="446" name="Shape 44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CN" dirty="0" smtClean="0"/>
              <a:t>Here</a:t>
            </a:r>
            <a:r>
              <a:rPr lang="zh-CN" altLang="en-US" dirty="0" smtClean="0"/>
              <a:t> </a:t>
            </a:r>
            <a:r>
              <a:rPr lang="en-US" altLang="zh-CN" dirty="0" smtClean="0"/>
              <a:t>comes</a:t>
            </a:r>
            <a:r>
              <a:rPr lang="zh-CN" altLang="en-US" baseline="0" dirty="0" smtClean="0"/>
              <a:t> </a:t>
            </a:r>
            <a:r>
              <a:rPr lang="en-US" altLang="zh-CN" baseline="0" dirty="0" smtClean="0"/>
              <a:t>the</a:t>
            </a:r>
            <a:r>
              <a:rPr lang="zh-CN" altLang="en-US" baseline="0" dirty="0" smtClean="0"/>
              <a:t> </a:t>
            </a:r>
            <a:r>
              <a:rPr lang="en-US" altLang="zh-CN" baseline="0" dirty="0" smtClean="0"/>
              <a:t>Evaluation</a:t>
            </a:r>
            <a:r>
              <a:rPr lang="zh-CN" altLang="en-US" baseline="0" dirty="0" smtClean="0"/>
              <a:t> </a:t>
            </a:r>
            <a:r>
              <a:rPr lang="en-US" altLang="zh-CN" baseline="0" dirty="0" err="1" smtClean="0"/>
              <a:t>Mertric</a:t>
            </a:r>
            <a:endParaRPr lang="en-US" dirty="0" smtClean="0"/>
          </a:p>
          <a:p>
            <a:pPr marL="0" lvl="0" indent="0">
              <a:spcBef>
                <a:spcPts val="0"/>
              </a:spcBef>
              <a:spcAft>
                <a:spcPts val="0"/>
              </a:spcAft>
              <a:buNone/>
            </a:pPr>
            <a:r>
              <a:rPr lang="en-US" dirty="0" smtClean="0"/>
              <a:t>In </a:t>
            </a:r>
            <a:r>
              <a:rPr lang="en-US" dirty="0"/>
              <a:t>Classification problem, accuracy is the number of correct predictions divided by the total number of </a:t>
            </a:r>
            <a:r>
              <a:rPr lang="en-US" dirty="0" smtClean="0"/>
              <a:t>predictions</a:t>
            </a:r>
          </a:p>
          <a:p>
            <a:pPr marL="0" lvl="0" indent="0">
              <a:spcBef>
                <a:spcPts val="0"/>
              </a:spcBef>
              <a:spcAft>
                <a:spcPts val="0"/>
              </a:spcAft>
              <a:buNone/>
            </a:pPr>
            <a:endParaRPr dirty="0"/>
          </a:p>
          <a:p>
            <a:pPr marL="0" lvl="0" indent="0">
              <a:spcBef>
                <a:spcPts val="0"/>
              </a:spcBef>
              <a:spcAft>
                <a:spcPts val="0"/>
              </a:spcAft>
              <a:buNone/>
            </a:pPr>
            <a:r>
              <a:rPr lang="en-US" dirty="0"/>
              <a:t>usually, we use a confusion matrix to show the relationship of the true labels and predicted </a:t>
            </a:r>
            <a:r>
              <a:rPr lang="en-US" dirty="0" smtClean="0"/>
              <a:t>results</a:t>
            </a:r>
          </a:p>
          <a:p>
            <a:pPr marL="0" lvl="0" indent="0">
              <a:spcBef>
                <a:spcPts val="0"/>
              </a:spcBef>
              <a:spcAft>
                <a:spcPts val="0"/>
              </a:spcAft>
              <a:buNone/>
            </a:pPr>
            <a:endParaRPr dirty="0"/>
          </a:p>
          <a:p>
            <a:pPr marL="0" lvl="0" indent="0">
              <a:spcBef>
                <a:spcPts val="0"/>
              </a:spcBef>
              <a:spcAft>
                <a:spcPts val="0"/>
              </a:spcAft>
              <a:buNone/>
            </a:pPr>
            <a:r>
              <a:rPr lang="en-US" dirty="0"/>
              <a:t>In the confusion matrix, diagonal is the what we predicted correctly.</a:t>
            </a:r>
            <a:endParaRPr dirty="0"/>
          </a:p>
          <a:p>
            <a:pPr marL="0" lvl="0" indent="0">
              <a:spcBef>
                <a:spcPts val="0"/>
              </a:spcBef>
              <a:spcAft>
                <a:spcPts val="0"/>
              </a:spcAft>
              <a:buNone/>
            </a:pPr>
            <a:r>
              <a:rPr lang="en-US" dirty="0"/>
              <a:t>And the accuracy could be calculated easily, which is the trace of the matrix divided by the sum of the matrix</a:t>
            </a:r>
            <a:endParaRPr dirty="0"/>
          </a:p>
        </p:txBody>
      </p:sp>
      <p:sp>
        <p:nvSpPr>
          <p:cNvPr id="461" name="Shape 46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for the object detection problem, we need to know whether the predicted box matches with the label </a:t>
            </a:r>
            <a:r>
              <a:rPr lang="en-US" dirty="0" smtClean="0"/>
              <a:t>bo</a:t>
            </a:r>
            <a:r>
              <a:rPr lang="en-US" altLang="zh-CN" dirty="0" smtClean="0"/>
              <a:t>x</a:t>
            </a:r>
            <a:endParaRPr lang="en-US" dirty="0" smtClean="0"/>
          </a:p>
          <a:p>
            <a:pPr marL="0" lvl="0" indent="0" rtl="0">
              <a:spcBef>
                <a:spcPts val="0"/>
              </a:spcBef>
              <a:spcAft>
                <a:spcPts val="0"/>
              </a:spcAft>
              <a:buNone/>
            </a:pPr>
            <a:endParaRPr lang="en-US" dirty="0" smtClean="0"/>
          </a:p>
          <a:p>
            <a:pPr marL="0" lvl="0" indent="0" rtl="0">
              <a:spcBef>
                <a:spcPts val="0"/>
              </a:spcBef>
              <a:spcAft>
                <a:spcPts val="0"/>
              </a:spcAft>
              <a:buNone/>
            </a:pPr>
            <a:r>
              <a:rPr lang="en-US" dirty="0" smtClean="0"/>
              <a:t>we </a:t>
            </a:r>
            <a:r>
              <a:rPr lang="en-US" dirty="0"/>
              <a:t>use intersection over union to measure it, overlapping area divided by the union area. in our project ,we set the </a:t>
            </a:r>
            <a:r>
              <a:rPr lang="en-US" dirty="0" err="1"/>
              <a:t>iou</a:t>
            </a:r>
            <a:r>
              <a:rPr lang="en-US" dirty="0"/>
              <a:t> threshold to 0.5.</a:t>
            </a:r>
            <a:endParaRPr dirty="0"/>
          </a:p>
        </p:txBody>
      </p:sp>
      <p:sp>
        <p:nvSpPr>
          <p:cNvPr id="472" name="Shape 47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given a </a:t>
            </a:r>
            <a:r>
              <a:rPr lang="en-US" altLang="zh-CN" dirty="0" smtClean="0"/>
              <a:t>confidence</a:t>
            </a:r>
            <a:r>
              <a:rPr lang="zh-CN" altLang="en-US" dirty="0" smtClean="0"/>
              <a:t> </a:t>
            </a:r>
            <a:r>
              <a:rPr lang="en-US" dirty="0" smtClean="0"/>
              <a:t>threshold</a:t>
            </a:r>
            <a:r>
              <a:rPr lang="en-US" dirty="0"/>
              <a:t>, we would have a matrix shows the predicted result, with true false, positive and negative.</a:t>
            </a:r>
            <a:endParaRPr dirty="0"/>
          </a:p>
          <a:p>
            <a:pPr marL="0" lvl="0" indent="0" rtl="0">
              <a:spcBef>
                <a:spcPts val="0"/>
              </a:spcBef>
              <a:spcAft>
                <a:spcPts val="0"/>
              </a:spcAft>
              <a:buNone/>
            </a:pPr>
            <a:r>
              <a:rPr lang="en-US" dirty="0"/>
              <a:t>we used precision and recall to measure the accuracy of the model</a:t>
            </a:r>
            <a:r>
              <a:rPr lang="en-US" dirty="0" smtClean="0"/>
              <a:t>.</a:t>
            </a:r>
          </a:p>
          <a:p>
            <a:pPr marL="0" lvl="0" indent="0" rtl="0">
              <a:spcBef>
                <a:spcPts val="0"/>
              </a:spcBef>
              <a:spcAft>
                <a:spcPts val="0"/>
              </a:spcAft>
              <a:buNone/>
            </a:pPr>
            <a:endParaRPr lang="en-US" dirty="0" smtClean="0"/>
          </a:p>
          <a:p>
            <a:pPr marL="0" lvl="0" indent="0" rtl="0">
              <a:spcBef>
                <a:spcPts val="0"/>
              </a:spcBef>
              <a:spcAft>
                <a:spcPts val="0"/>
              </a:spcAft>
              <a:buNone/>
            </a:pPr>
            <a:r>
              <a:rPr lang="en-US" altLang="zh-CN" dirty="0" smtClean="0"/>
              <a:t>Precision</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correct</a:t>
            </a:r>
            <a:r>
              <a:rPr lang="zh-CN" altLang="en-US" baseline="0" dirty="0" smtClean="0"/>
              <a:t> </a:t>
            </a:r>
            <a:r>
              <a:rPr lang="en-US" altLang="zh-CN" baseline="0" dirty="0" smtClean="0"/>
              <a:t>prediction</a:t>
            </a:r>
            <a:r>
              <a:rPr lang="zh-CN" altLang="en-US" baseline="0" dirty="0" smtClean="0"/>
              <a:t> </a:t>
            </a:r>
            <a:r>
              <a:rPr lang="en-US" altLang="zh-CN" baseline="0" dirty="0" smtClean="0"/>
              <a:t>divided</a:t>
            </a:r>
            <a:r>
              <a:rPr lang="zh-CN" altLang="en-US" baseline="0" dirty="0" smtClean="0"/>
              <a:t> </a:t>
            </a:r>
            <a:r>
              <a:rPr lang="en-US" altLang="zh-CN" baseline="0" dirty="0" smtClean="0"/>
              <a:t>by</a:t>
            </a:r>
            <a:r>
              <a:rPr lang="zh-CN" altLang="en-US" baseline="0" dirty="0" smtClean="0"/>
              <a:t> </a:t>
            </a:r>
            <a:r>
              <a:rPr lang="en-US" altLang="zh-CN" baseline="0" dirty="0" smtClean="0"/>
              <a:t>total</a:t>
            </a:r>
            <a:r>
              <a:rPr lang="zh-CN" altLang="en-US" baseline="0" dirty="0" smtClean="0"/>
              <a:t> </a:t>
            </a:r>
            <a:r>
              <a:rPr lang="en-US" altLang="zh-CN" baseline="0" dirty="0" smtClean="0"/>
              <a:t>prediction</a:t>
            </a:r>
          </a:p>
          <a:p>
            <a:pPr marL="0" lvl="0" indent="0" rtl="0">
              <a:spcBef>
                <a:spcPts val="0"/>
              </a:spcBef>
              <a:spcAft>
                <a:spcPts val="0"/>
              </a:spcAft>
              <a:buNone/>
            </a:pPr>
            <a:endParaRPr lang="en-US" baseline="0" dirty="0" smtClean="0"/>
          </a:p>
          <a:p>
            <a:pPr marL="0" lvl="0" indent="0" rtl="0">
              <a:spcBef>
                <a:spcPts val="0"/>
              </a:spcBef>
              <a:spcAft>
                <a:spcPts val="0"/>
              </a:spcAft>
              <a:buNone/>
            </a:pPr>
            <a:r>
              <a:rPr lang="en-US" altLang="zh-CN" baseline="0" dirty="0" smtClean="0"/>
              <a:t>Recall</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correct</a:t>
            </a:r>
            <a:r>
              <a:rPr lang="zh-CN" altLang="en-US" baseline="0" dirty="0" smtClean="0"/>
              <a:t> </a:t>
            </a:r>
            <a:r>
              <a:rPr lang="en-US" altLang="zh-CN" baseline="0" dirty="0" smtClean="0"/>
              <a:t>prediction</a:t>
            </a:r>
            <a:r>
              <a:rPr lang="zh-CN" altLang="en-US" baseline="0" dirty="0" smtClean="0"/>
              <a:t> </a:t>
            </a:r>
            <a:r>
              <a:rPr lang="en-US" altLang="zh-CN" baseline="0" dirty="0" smtClean="0"/>
              <a:t>divided</a:t>
            </a:r>
            <a:r>
              <a:rPr lang="zh-CN" altLang="en-US" baseline="0" dirty="0" smtClean="0"/>
              <a:t> </a:t>
            </a:r>
            <a:r>
              <a:rPr lang="en-US" altLang="zh-CN" baseline="0" dirty="0" smtClean="0"/>
              <a:t>by</a:t>
            </a:r>
            <a:r>
              <a:rPr lang="zh-CN" altLang="en-US" baseline="0" dirty="0" smtClean="0"/>
              <a:t> </a:t>
            </a:r>
            <a:r>
              <a:rPr lang="en-US" altLang="zh-CN" baseline="0" dirty="0" smtClean="0"/>
              <a:t>total</a:t>
            </a:r>
            <a:r>
              <a:rPr lang="zh-CN" altLang="en-US" baseline="0" dirty="0" smtClean="0"/>
              <a:t> </a:t>
            </a:r>
            <a:r>
              <a:rPr lang="en-US" altLang="zh-CN" baseline="0" dirty="0" smtClean="0"/>
              <a:t>target</a:t>
            </a:r>
            <a:r>
              <a:rPr lang="zh-CN" altLang="en-US" baseline="0" dirty="0" smtClean="0"/>
              <a:t> </a:t>
            </a:r>
            <a:r>
              <a:rPr lang="en-US" altLang="zh-CN" baseline="0" dirty="0" smtClean="0"/>
              <a:t>instance</a:t>
            </a:r>
            <a:endParaRPr dirty="0"/>
          </a:p>
        </p:txBody>
      </p:sp>
      <p:sp>
        <p:nvSpPr>
          <p:cNvPr id="482" name="Shape 48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Pose estimation is a typical classification problem, similarly use trace divided by sum of the matrix to get an accuracy.</a:t>
            </a:r>
            <a:endParaRPr dirty="0"/>
          </a:p>
          <a:p>
            <a:pPr marL="0" lvl="0" indent="0">
              <a:spcBef>
                <a:spcPts val="0"/>
              </a:spcBef>
              <a:spcAft>
                <a:spcPts val="0"/>
              </a:spcAft>
              <a:buNone/>
            </a:pPr>
            <a:r>
              <a:rPr lang="en-US" dirty="0"/>
              <a:t>However, we allow another accuracy with offsetting, which means if the </a:t>
            </a:r>
            <a:r>
              <a:rPr lang="en-US" dirty="0" err="1"/>
              <a:t>gt</a:t>
            </a:r>
            <a:r>
              <a:rPr lang="en-US" dirty="0"/>
              <a:t> is 14, the </a:t>
            </a:r>
            <a:r>
              <a:rPr lang="en-US" dirty="0" err="1"/>
              <a:t>pred</a:t>
            </a:r>
            <a:r>
              <a:rPr lang="en-US" dirty="0"/>
              <a:t> is 13 or 15 is also fine.</a:t>
            </a:r>
            <a:endParaRPr dirty="0"/>
          </a:p>
          <a:p>
            <a:pPr marL="0" lvl="0" indent="0" rtl="0">
              <a:spcBef>
                <a:spcPts val="0"/>
              </a:spcBef>
              <a:spcAft>
                <a:spcPts val="0"/>
              </a:spcAft>
              <a:buNone/>
            </a:pPr>
            <a:r>
              <a:rPr lang="en-US" dirty="0"/>
              <a:t>and this accuracy could be calculated by the following </a:t>
            </a:r>
            <a:r>
              <a:rPr lang="en-US" dirty="0" err="1"/>
              <a:t>numpy</a:t>
            </a:r>
            <a:r>
              <a:rPr lang="en-US" dirty="0"/>
              <a:t> code.</a:t>
            </a:r>
            <a:endParaRPr dirty="0"/>
          </a:p>
        </p:txBody>
      </p:sp>
      <p:sp>
        <p:nvSpPr>
          <p:cNvPr id="491" name="Shape 49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Shape 9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900"/>
              <a:buFont typeface="Arial"/>
              <a:buNone/>
            </a:pPr>
            <a:r>
              <a:rPr lang="en-US" sz="900" dirty="0"/>
              <a:t>So first of all, I will introduce the </a:t>
            </a:r>
            <a:r>
              <a:rPr lang="en-US" sz="900" dirty="0" err="1"/>
              <a:t>project,to</a:t>
            </a:r>
            <a:r>
              <a:rPr lang="en-US" sz="900" dirty="0"/>
              <a:t> give a brief background introduction, and the motivation of the project </a:t>
            </a:r>
            <a:endParaRPr dirty="0"/>
          </a:p>
          <a:p>
            <a:pPr marL="0" lvl="0" indent="0" rtl="0">
              <a:spcBef>
                <a:spcPts val="0"/>
              </a:spcBef>
              <a:spcAft>
                <a:spcPts val="0"/>
              </a:spcAft>
              <a:buClr>
                <a:schemeClr val="dk1"/>
              </a:buClr>
              <a:buSzPts val="900"/>
              <a:buFont typeface="Arial"/>
              <a:buNone/>
            </a:pPr>
            <a:endParaRPr sz="900" dirty="0"/>
          </a:p>
          <a:p>
            <a:pPr marL="0" lvl="0" indent="0">
              <a:spcBef>
                <a:spcPts val="0"/>
              </a:spcBef>
              <a:spcAft>
                <a:spcPts val="0"/>
              </a:spcAft>
              <a:buClr>
                <a:schemeClr val="dk1"/>
              </a:buClr>
              <a:buSzPts val="900"/>
              <a:buFont typeface="Arial"/>
              <a:buNone/>
            </a:pPr>
            <a:r>
              <a:rPr lang="en-US" sz="900" dirty="0"/>
              <a:t>Then I will show the dataset I used in the development</a:t>
            </a:r>
            <a:endParaRPr sz="900" dirty="0"/>
          </a:p>
          <a:p>
            <a:pPr marL="0" lvl="0" indent="0" rtl="0">
              <a:spcBef>
                <a:spcPts val="0"/>
              </a:spcBef>
              <a:spcAft>
                <a:spcPts val="0"/>
              </a:spcAft>
              <a:buClr>
                <a:schemeClr val="dk1"/>
              </a:buClr>
              <a:buSzPts val="900"/>
              <a:buFont typeface="Arial"/>
              <a:buNone/>
            </a:pPr>
            <a:endParaRPr lang="en-US" sz="900" dirty="0"/>
          </a:p>
          <a:p>
            <a:pPr marL="0" lvl="0" indent="0" rtl="0">
              <a:spcBef>
                <a:spcPts val="0"/>
              </a:spcBef>
              <a:spcAft>
                <a:spcPts val="0"/>
              </a:spcAft>
              <a:buClr>
                <a:schemeClr val="dk1"/>
              </a:buClr>
              <a:buSzPts val="900"/>
              <a:buFont typeface="Arial"/>
              <a:buNone/>
            </a:pPr>
            <a:r>
              <a:rPr lang="en-US" altLang="zh-CN" sz="900" dirty="0" smtClean="0"/>
              <a:t>F</a:t>
            </a:r>
            <a:r>
              <a:rPr lang="en-US" sz="900" dirty="0" smtClean="0"/>
              <a:t>inally </a:t>
            </a:r>
            <a:r>
              <a:rPr lang="en-US" sz="900" dirty="0"/>
              <a:t>talk about the solution proposed in this project</a:t>
            </a:r>
            <a:endParaRPr sz="900" dirty="0"/>
          </a:p>
        </p:txBody>
      </p:sp>
      <p:sp>
        <p:nvSpPr>
          <p:cNvPr id="96" name="Shape 9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Shape 50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here comes the training and testing phase</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first, in image level classification, we load the imagenet pretrained model and weight, then add fully connected layer with output 9. train last two layers.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use cross-entropy as the loss function.</a:t>
            </a:r>
            <a:endParaRPr/>
          </a:p>
        </p:txBody>
      </p:sp>
      <p:sp>
        <p:nvSpPr>
          <p:cNvPr id="503" name="Shape 50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Shape 54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In </a:t>
            </a:r>
            <a:r>
              <a:rPr lang="en-US" dirty="0" err="1"/>
              <a:t>keras</a:t>
            </a:r>
            <a:r>
              <a:rPr lang="en-US" dirty="0"/>
              <a:t>, the training </a:t>
            </a:r>
            <a:r>
              <a:rPr lang="en-US" altLang="zh-CN" dirty="0" smtClean="0"/>
              <a:t>takes</a:t>
            </a:r>
            <a:r>
              <a:rPr lang="zh-CN" altLang="en-US" dirty="0" smtClean="0"/>
              <a:t> </a:t>
            </a:r>
            <a:r>
              <a:rPr lang="en-US" altLang="zh-CN" dirty="0" smtClean="0"/>
              <a:t>3</a:t>
            </a:r>
            <a:r>
              <a:rPr lang="zh-CN" altLang="en-US" dirty="0" smtClean="0"/>
              <a:t> </a:t>
            </a:r>
            <a:r>
              <a:rPr lang="en-US" altLang="zh-CN" dirty="0" smtClean="0"/>
              <a:t>minutes</a:t>
            </a:r>
            <a:endParaRPr lang="en-US" dirty="0" smtClean="0"/>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dirty="0" smtClean="0"/>
              <a:t>stop </a:t>
            </a:r>
            <a:r>
              <a:rPr lang="en-US" dirty="0"/>
              <a:t>at 56 </a:t>
            </a:r>
            <a:r>
              <a:rPr lang="en-US" dirty="0" smtClean="0"/>
              <a:t>epoch, </a:t>
            </a:r>
            <a:r>
              <a:rPr lang="en-US" dirty="0"/>
              <a:t>30 epochs without any </a:t>
            </a:r>
            <a:r>
              <a:rPr lang="en-US" dirty="0" err="1"/>
              <a:t>val_loss</a:t>
            </a:r>
            <a:r>
              <a:rPr lang="en-US" dirty="0"/>
              <a:t> decrease. </a:t>
            </a:r>
            <a:endParaRPr dirty="0"/>
          </a:p>
          <a:p>
            <a:pPr marL="0" marR="0" lvl="0" indent="0" algn="l" rtl="0">
              <a:spcBef>
                <a:spcPts val="0"/>
              </a:spcBef>
              <a:spcAft>
                <a:spcPts val="0"/>
              </a:spcAft>
              <a:buNone/>
            </a:pPr>
            <a:endParaRPr dirty="0"/>
          </a:p>
        </p:txBody>
      </p:sp>
      <p:sp>
        <p:nvSpPr>
          <p:cNvPr id="548" name="Shape 54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Shape 56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a:p>
            <a:pPr marL="0" marR="0" lvl="0" indent="0" algn="l" rtl="0">
              <a:spcBef>
                <a:spcPts val="0"/>
              </a:spcBef>
              <a:spcAft>
                <a:spcPts val="0"/>
              </a:spcAft>
              <a:buNone/>
            </a:pPr>
            <a:r>
              <a:rPr lang="en-US" dirty="0"/>
              <a:t>with the confusion matrix,</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we could calculate the </a:t>
            </a:r>
            <a:r>
              <a:rPr lang="en-US" dirty="0" err="1"/>
              <a:t>acc</a:t>
            </a:r>
            <a:r>
              <a:rPr lang="en-US" dirty="0"/>
              <a:t> by the formula, accuracy is the correct classified number divided by the number of samples. which is the trace of matrix divided by the sum of matrix</a:t>
            </a:r>
            <a:endParaRPr dirty="0"/>
          </a:p>
          <a:p>
            <a:pPr marL="0" marR="0" lvl="0" indent="0" algn="l" rtl="0">
              <a:spcBef>
                <a:spcPts val="0"/>
              </a:spcBef>
              <a:spcAft>
                <a:spcPts val="0"/>
              </a:spcAft>
              <a:buNone/>
            </a:pPr>
            <a:endParaRPr dirty="0"/>
          </a:p>
          <a:p>
            <a:pPr marL="0" lvl="0" indent="0" rtl="0">
              <a:spcBef>
                <a:spcPts val="0"/>
              </a:spcBef>
              <a:spcAft>
                <a:spcPts val="0"/>
              </a:spcAft>
              <a:buClr>
                <a:schemeClr val="dk1"/>
              </a:buClr>
              <a:buSzPts val="1100"/>
              <a:buFont typeface="Arial"/>
              <a:buNone/>
            </a:pPr>
            <a:r>
              <a:rPr lang="en-US" dirty="0"/>
              <a:t>the </a:t>
            </a:r>
            <a:r>
              <a:rPr lang="en-US" dirty="0" err="1"/>
              <a:t>val_acc</a:t>
            </a:r>
            <a:r>
              <a:rPr lang="en-US" dirty="0"/>
              <a:t> is 0.77</a:t>
            </a:r>
            <a:endParaRPr dirty="0"/>
          </a:p>
          <a:p>
            <a:pPr marL="0" marR="0" lvl="0" indent="0" algn="l" rtl="0">
              <a:spcBef>
                <a:spcPts val="0"/>
              </a:spcBef>
              <a:spcAft>
                <a:spcPts val="0"/>
              </a:spcAft>
              <a:buNone/>
            </a:pPr>
            <a:endParaRPr dirty="0"/>
          </a:p>
        </p:txBody>
      </p:sp>
      <p:sp>
        <p:nvSpPr>
          <p:cNvPr id="565" name="Shape 56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Shape 58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in the second pipeline, we need to train two component, the detector and classifier.</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For the detector, we use 512*512 as the input size.</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loss is calculated by adding the loss of confidence and loss of bounding box location, and divided by the number of matched box with ground truth.</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the final loss is 1.28.</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for different confidence threshold, we </a:t>
            </a:r>
            <a:r>
              <a:rPr lang="en-US" dirty="0" smtClean="0"/>
              <a:t> can </a:t>
            </a:r>
            <a:r>
              <a:rPr lang="en-US" dirty="0"/>
              <a:t>calculate the precision and recall, and the PR curve shows here.</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in the test dataset, we have the avg. precision with 92%</a:t>
            </a:r>
            <a:endParaRPr dirty="0"/>
          </a:p>
        </p:txBody>
      </p:sp>
      <p:sp>
        <p:nvSpPr>
          <p:cNvPr id="582" name="Shape 58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Shape 60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t>Netx</a:t>
            </a:r>
            <a:r>
              <a:rPr lang="en-US" dirty="0"/>
              <a:t> part, the Instance classifier without rotation.</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Similar to the image </a:t>
            </a:r>
            <a:r>
              <a:rPr lang="en-US" altLang="zh-CN" dirty="0" smtClean="0"/>
              <a:t>classification</a:t>
            </a:r>
            <a:r>
              <a:rPr lang="en-US" dirty="0" smtClean="0"/>
              <a:t>, </a:t>
            </a:r>
            <a:r>
              <a:rPr lang="en-US" dirty="0"/>
              <a:t>the different is training data, which is the cropped image without rotation.</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after </a:t>
            </a:r>
            <a:r>
              <a:rPr lang="en-US" dirty="0" smtClean="0"/>
              <a:t>training</a:t>
            </a:r>
            <a:r>
              <a:rPr lang="en-US" altLang="zh-CN" dirty="0" smtClean="0"/>
              <a:t>1</a:t>
            </a:r>
            <a:r>
              <a:rPr lang="zh-CN" altLang="en-US" dirty="0" smtClean="0"/>
              <a:t> </a:t>
            </a:r>
            <a:r>
              <a:rPr lang="en-US" altLang="zh-CN" dirty="0" smtClean="0"/>
              <a:t>hours</a:t>
            </a:r>
            <a:r>
              <a:rPr lang="zh-CN" altLang="en-US" dirty="0" smtClean="0"/>
              <a:t> </a:t>
            </a:r>
            <a:r>
              <a:rPr lang="en-US" altLang="zh-CN" dirty="0" smtClean="0"/>
              <a:t>10</a:t>
            </a:r>
            <a:r>
              <a:rPr lang="en-US" dirty="0" smtClean="0"/>
              <a:t> </a:t>
            </a:r>
            <a:r>
              <a:rPr lang="en-US" altLang="zh-CN" dirty="0" smtClean="0"/>
              <a:t>minutes</a:t>
            </a:r>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altLang="zh-CN" dirty="0" smtClean="0"/>
              <a:t>it</a:t>
            </a:r>
            <a:r>
              <a:rPr lang="zh-CN" altLang="en-US" dirty="0" smtClean="0"/>
              <a:t> </a:t>
            </a:r>
            <a:r>
              <a:rPr lang="en-US" altLang="zh-CN" dirty="0" smtClean="0"/>
              <a:t>stops</a:t>
            </a:r>
            <a:r>
              <a:rPr lang="zh-CN" altLang="en-US" dirty="0" smtClean="0"/>
              <a:t> </a:t>
            </a:r>
            <a:r>
              <a:rPr lang="en-US" altLang="zh-CN" dirty="0" smtClean="0"/>
              <a:t>at</a:t>
            </a:r>
            <a:r>
              <a:rPr lang="zh-CN" altLang="en-US" dirty="0" smtClean="0"/>
              <a:t> </a:t>
            </a:r>
            <a:r>
              <a:rPr lang="en-US" altLang="zh-CN" dirty="0" smtClean="0"/>
              <a:t>114</a:t>
            </a:r>
            <a:r>
              <a:rPr lang="en-US" dirty="0" smtClean="0"/>
              <a:t> </a:t>
            </a:r>
            <a:r>
              <a:rPr lang="en-US" dirty="0" err="1"/>
              <a:t>epoches</a:t>
            </a:r>
            <a:r>
              <a:rPr lang="en-US" dirty="0"/>
              <a:t>  the </a:t>
            </a:r>
            <a:r>
              <a:rPr lang="en-US" dirty="0" err="1"/>
              <a:t>val</a:t>
            </a:r>
            <a:r>
              <a:rPr lang="en-US" dirty="0"/>
              <a:t> loss of </a:t>
            </a:r>
            <a:r>
              <a:rPr lang="en-US" dirty="0" smtClean="0"/>
              <a:t>0.3386</a:t>
            </a:r>
            <a:endParaRPr dirty="0"/>
          </a:p>
        </p:txBody>
      </p:sp>
      <p:sp>
        <p:nvSpPr>
          <p:cNvPr id="609" name="Shape 60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Shape 63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compared </a:t>
            </a:r>
            <a:r>
              <a:rPr lang="en-US" dirty="0"/>
              <a:t>to the image </a:t>
            </a:r>
            <a:r>
              <a:rPr lang="en-US" dirty="0" smtClean="0"/>
              <a:t>classification</a:t>
            </a:r>
            <a:r>
              <a:rPr lang="en-US" dirty="0"/>
              <a:t>, the </a:t>
            </a:r>
            <a:endParaRPr lang="en-US" dirty="0" smtClean="0"/>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dirty="0" smtClean="0"/>
              <a:t>validation </a:t>
            </a:r>
            <a:r>
              <a:rPr lang="en-US" dirty="0"/>
              <a:t>accuracy improves from 77% to 82</a:t>
            </a:r>
            <a:r>
              <a:rPr lang="en-US" dirty="0" smtClean="0"/>
              <a:t>%</a:t>
            </a:r>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altLang="zh-CN" dirty="0" smtClean="0"/>
              <a:t>Test</a:t>
            </a:r>
            <a:r>
              <a:rPr lang="zh-CN" altLang="en-US" dirty="0" smtClean="0"/>
              <a:t> </a:t>
            </a:r>
            <a:r>
              <a:rPr lang="en-US" altLang="zh-CN" dirty="0" smtClean="0"/>
              <a:t>accuracy</a:t>
            </a:r>
            <a:r>
              <a:rPr lang="zh-CN" altLang="en-US" baseline="0" dirty="0" smtClean="0"/>
              <a:t> </a:t>
            </a:r>
            <a:r>
              <a:rPr lang="en-US" altLang="zh-CN" baseline="0" dirty="0" smtClean="0"/>
              <a:t>75.57%</a:t>
            </a:r>
            <a:r>
              <a:rPr lang="zh-CN" altLang="en-US" baseline="0" dirty="0" smtClean="0"/>
              <a:t> </a:t>
            </a:r>
            <a:r>
              <a:rPr lang="en-US" altLang="zh-CN" baseline="0" dirty="0" smtClean="0"/>
              <a:t>to</a:t>
            </a:r>
            <a:r>
              <a:rPr lang="zh-CN" altLang="en-US" baseline="0" dirty="0" smtClean="0"/>
              <a:t> </a:t>
            </a:r>
            <a:r>
              <a:rPr lang="en-US" altLang="zh-CN" baseline="0" dirty="0" smtClean="0"/>
              <a:t>80.64%</a:t>
            </a:r>
            <a:endParaRPr dirty="0"/>
          </a:p>
        </p:txBody>
      </p:sp>
      <p:sp>
        <p:nvSpPr>
          <p:cNvPr id="633" name="Shape 63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Shape 65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In the </a:t>
            </a:r>
            <a:r>
              <a:rPr lang="en-US" altLang="zh-CN" dirty="0" smtClean="0"/>
              <a:t>instance</a:t>
            </a:r>
            <a:r>
              <a:rPr lang="zh-CN" altLang="en-US" dirty="0" smtClean="0"/>
              <a:t> </a:t>
            </a:r>
            <a:r>
              <a:rPr lang="en-US" altLang="zh-CN" dirty="0" smtClean="0"/>
              <a:t>rotation</a:t>
            </a:r>
            <a:r>
              <a:rPr lang="zh-CN" altLang="en-US" baseline="0" dirty="0" smtClean="0"/>
              <a:t> </a:t>
            </a:r>
            <a:r>
              <a:rPr lang="en-US" dirty="0" smtClean="0"/>
              <a:t>pipeline</a:t>
            </a:r>
            <a:r>
              <a:rPr lang="en-US" dirty="0"/>
              <a:t>, which is the detection, </a:t>
            </a:r>
            <a:r>
              <a:rPr lang="en-US" altLang="zh-CN" dirty="0" smtClean="0"/>
              <a:t>rotation</a:t>
            </a:r>
            <a:r>
              <a:rPr lang="en-US" dirty="0" smtClean="0"/>
              <a:t>, </a:t>
            </a:r>
            <a:r>
              <a:rPr lang="en-US" dirty="0"/>
              <a:t>and classification,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in training phase, we need to train the pose estimator and classifier.</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Similar to classify the fish, I load the </a:t>
            </a:r>
            <a:r>
              <a:rPr lang="en-US" dirty="0" smtClean="0"/>
              <a:t>pre</a:t>
            </a:r>
            <a:r>
              <a:rPr lang="en-US" altLang="zh-CN" dirty="0" smtClean="0"/>
              <a:t>-</a:t>
            </a:r>
            <a:r>
              <a:rPr lang="en-US" dirty="0" smtClean="0"/>
              <a:t>trained </a:t>
            </a:r>
            <a:r>
              <a:rPr lang="en-US" dirty="0"/>
              <a:t>weight, and add a fully connected layer with the output 16, and train them.</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altLang="zh-CN" dirty="0" smtClean="0"/>
              <a:t>after</a:t>
            </a:r>
            <a:r>
              <a:rPr lang="zh-CN" altLang="en-US" baseline="0" dirty="0" smtClean="0"/>
              <a:t> </a:t>
            </a:r>
            <a:r>
              <a:rPr lang="en-US" dirty="0" smtClean="0"/>
              <a:t>training </a:t>
            </a:r>
            <a:r>
              <a:rPr lang="en-US" altLang="zh-CN" dirty="0" smtClean="0"/>
              <a:t>47</a:t>
            </a:r>
            <a:r>
              <a:rPr lang="zh-CN" altLang="en-US" dirty="0" smtClean="0"/>
              <a:t> </a:t>
            </a:r>
            <a:r>
              <a:rPr lang="en-US" altLang="zh-CN" dirty="0" smtClean="0"/>
              <a:t>minutes</a:t>
            </a:r>
            <a:r>
              <a:rPr lang="en-US" dirty="0" smtClean="0"/>
              <a:t>, </a:t>
            </a:r>
            <a:r>
              <a:rPr lang="en-US" dirty="0"/>
              <a:t>the final </a:t>
            </a:r>
            <a:r>
              <a:rPr lang="en-US" dirty="0" err="1"/>
              <a:t>val</a:t>
            </a:r>
            <a:r>
              <a:rPr lang="en-US" dirty="0"/>
              <a:t> loss 0.29, </a:t>
            </a:r>
            <a:endParaRPr dirty="0"/>
          </a:p>
          <a:p>
            <a:pPr marL="0" marR="0" lvl="0" indent="0" algn="l" rtl="0">
              <a:spcBef>
                <a:spcPts val="0"/>
              </a:spcBef>
              <a:spcAft>
                <a:spcPts val="0"/>
              </a:spcAft>
              <a:buNone/>
            </a:pPr>
            <a:endParaRPr dirty="0"/>
          </a:p>
        </p:txBody>
      </p:sp>
      <p:sp>
        <p:nvSpPr>
          <p:cNvPr id="656" name="Shape 65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Shape 68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so </a:t>
            </a:r>
            <a:r>
              <a:rPr lang="en-US" dirty="0"/>
              <a:t>there are two calculation method, for the typical classification, the </a:t>
            </a:r>
            <a:r>
              <a:rPr lang="en-US" dirty="0" err="1"/>
              <a:t>acc</a:t>
            </a:r>
            <a:r>
              <a:rPr lang="en-US" dirty="0"/>
              <a:t> is 91%, and by using the second method, the </a:t>
            </a:r>
            <a:r>
              <a:rPr lang="en-US" dirty="0" err="1"/>
              <a:t>acc</a:t>
            </a:r>
            <a:r>
              <a:rPr lang="en-US" dirty="0"/>
              <a:t> is nearly 100% </a:t>
            </a:r>
            <a:endParaRPr dirty="0"/>
          </a:p>
        </p:txBody>
      </p:sp>
      <p:sp>
        <p:nvSpPr>
          <p:cNvPr id="683" name="Shape 68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Shape 70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For the classifier trained with the rotation instance images on VGG16, the training phase stop at epoch 96 </a:t>
            </a:r>
            <a:endParaRPr lang="en-US" dirty="0" smtClean="0"/>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altLang="zh-CN" dirty="0" smtClean="0"/>
              <a:t>after</a:t>
            </a:r>
            <a:r>
              <a:rPr lang="zh-CN" altLang="en-US" dirty="0" smtClean="0"/>
              <a:t> </a:t>
            </a:r>
            <a:r>
              <a:rPr lang="en-US" altLang="zh-CN" dirty="0" smtClean="0"/>
              <a:t>training</a:t>
            </a:r>
            <a:r>
              <a:rPr lang="zh-CN" altLang="en-US" baseline="0" dirty="0" smtClean="0"/>
              <a:t> </a:t>
            </a:r>
            <a:r>
              <a:rPr lang="en-US" altLang="zh-CN" baseline="0" dirty="0" smtClean="0"/>
              <a:t>1</a:t>
            </a:r>
            <a:r>
              <a:rPr lang="zh-CN" altLang="en-US" baseline="0" dirty="0" smtClean="0"/>
              <a:t> </a:t>
            </a:r>
            <a:r>
              <a:rPr lang="en-US" altLang="zh-CN" baseline="0" dirty="0" smtClean="0"/>
              <a:t>hour</a:t>
            </a:r>
            <a:r>
              <a:rPr lang="zh-CN" altLang="en-US" baseline="0" dirty="0" smtClean="0"/>
              <a:t> </a:t>
            </a:r>
            <a:r>
              <a:rPr lang="en-US" altLang="zh-CN" baseline="0" dirty="0" smtClean="0"/>
              <a:t>and</a:t>
            </a:r>
            <a:r>
              <a:rPr lang="zh-CN" altLang="en-US" baseline="0" dirty="0" smtClean="0"/>
              <a:t> </a:t>
            </a:r>
            <a:r>
              <a:rPr lang="en-US" altLang="zh-CN" baseline="0" dirty="0" smtClean="0"/>
              <a:t>24</a:t>
            </a:r>
            <a:r>
              <a:rPr lang="zh-CN" altLang="en-US" baseline="0" dirty="0" smtClean="0"/>
              <a:t> </a:t>
            </a:r>
            <a:r>
              <a:rPr lang="en-US" altLang="zh-CN" baseline="0" dirty="0" smtClean="0"/>
              <a:t>minutes</a:t>
            </a:r>
          </a:p>
          <a:p>
            <a:pPr marL="0" marR="0" lvl="0" indent="0" algn="l" rtl="0">
              <a:spcBef>
                <a:spcPts val="0"/>
              </a:spcBef>
              <a:spcAft>
                <a:spcPts val="0"/>
              </a:spcAft>
              <a:buNone/>
            </a:pPr>
            <a:endParaRPr lang="en-US" baseline="0" dirty="0" smtClean="0"/>
          </a:p>
          <a:p>
            <a:pPr marL="0" marR="0" lvl="0" indent="0" algn="l" rtl="0">
              <a:spcBef>
                <a:spcPts val="0"/>
              </a:spcBef>
              <a:spcAft>
                <a:spcPts val="0"/>
              </a:spcAft>
              <a:buNone/>
            </a:pPr>
            <a:r>
              <a:rPr lang="en-US" dirty="0" smtClean="0"/>
              <a:t>with </a:t>
            </a:r>
            <a:r>
              <a:rPr lang="en-US" dirty="0"/>
              <a:t>the </a:t>
            </a:r>
            <a:r>
              <a:rPr lang="en-US" dirty="0" err="1"/>
              <a:t>val_loss</a:t>
            </a:r>
            <a:r>
              <a:rPr lang="en-US" dirty="0"/>
              <a:t> 0.33</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709" name="Shape 70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Shape 73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and </a:t>
            </a:r>
            <a:r>
              <a:rPr lang="en-US" dirty="0"/>
              <a:t>by looking at the cm, we get that, the </a:t>
            </a:r>
            <a:r>
              <a:rPr lang="en-US" dirty="0" err="1"/>
              <a:t>val</a:t>
            </a:r>
            <a:r>
              <a:rPr lang="en-US" dirty="0"/>
              <a:t> </a:t>
            </a:r>
            <a:r>
              <a:rPr lang="en-US" dirty="0" err="1"/>
              <a:t>acc</a:t>
            </a:r>
            <a:r>
              <a:rPr lang="en-US" dirty="0"/>
              <a:t> increase from 82% to 89%</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altLang="zh-CN" dirty="0" smtClean="0"/>
              <a:t>Test</a:t>
            </a:r>
            <a:r>
              <a:rPr lang="zh-CN" altLang="en-US" dirty="0" smtClean="0"/>
              <a:t> </a:t>
            </a:r>
            <a:r>
              <a:rPr lang="en-US" altLang="zh-CN" dirty="0" smtClean="0"/>
              <a:t>-&gt;</a:t>
            </a:r>
            <a:r>
              <a:rPr lang="zh-CN" altLang="en-US" baseline="0" dirty="0" smtClean="0"/>
              <a:t> </a:t>
            </a:r>
            <a:r>
              <a:rPr lang="en-US" altLang="zh-CN" baseline="0" dirty="0" smtClean="0"/>
              <a:t>80.64%</a:t>
            </a:r>
            <a:r>
              <a:rPr lang="zh-CN" altLang="en-US" baseline="0" dirty="0" smtClean="0"/>
              <a:t> </a:t>
            </a:r>
            <a:r>
              <a:rPr lang="en-US" altLang="zh-CN" baseline="0" dirty="0" smtClean="0"/>
              <a:t>to</a:t>
            </a:r>
            <a:r>
              <a:rPr lang="zh-CN" altLang="en-US" baseline="0" dirty="0" smtClean="0"/>
              <a:t> </a:t>
            </a:r>
            <a:r>
              <a:rPr lang="en-US" altLang="zh-CN" baseline="0" dirty="0" smtClean="0"/>
              <a:t>83.83</a:t>
            </a:r>
            <a:endParaRPr dirty="0"/>
          </a:p>
        </p:txBody>
      </p:sp>
      <p:sp>
        <p:nvSpPr>
          <p:cNvPr id="736" name="Shape 73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Shape 10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t>The project is proposed by missouri department of conservation.</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And the primary task of this project is aiming to classify 9 different species of fish in missouri river.</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The classification task is taking a or a batch of  RGB images, and return the species or the probability of fish species.</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the figure shows the 9 different types of fish and their distributions in Missouri</a:t>
            </a:r>
            <a:endParaRPr sz="900"/>
          </a:p>
        </p:txBody>
      </p:sp>
      <p:sp>
        <p:nvSpPr>
          <p:cNvPr id="103" name="Shape 10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Shape 76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the last pipeline, model ensemble method, in this pipeline, we use the same detector, same pose estimator, but different CNN model.</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err="1"/>
              <a:t>ResNet</a:t>
            </a:r>
            <a:r>
              <a:rPr lang="en-US" dirty="0"/>
              <a:t> 50.</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load weight, add layer, </a:t>
            </a:r>
            <a:endParaRPr lang="en-US" dirty="0" smtClean="0"/>
          </a:p>
          <a:p>
            <a:pPr marL="0" marR="0" lvl="0" indent="0" algn="l" rtl="0">
              <a:spcBef>
                <a:spcPts val="0"/>
              </a:spcBef>
              <a:spcAft>
                <a:spcPts val="0"/>
              </a:spcAft>
              <a:buNone/>
            </a:pPr>
            <a:endParaRPr lang="en-US" dirty="0" smtClean="0"/>
          </a:p>
          <a:p>
            <a:pPr marL="0" marR="0" lvl="0" indent="0" algn="l" rtl="0">
              <a:spcBef>
                <a:spcPts val="0"/>
              </a:spcBef>
              <a:spcAft>
                <a:spcPts val="0"/>
              </a:spcAft>
              <a:buNone/>
            </a:pPr>
            <a:r>
              <a:rPr lang="en-US" altLang="zh-CN" dirty="0" smtClean="0"/>
              <a:t>after</a:t>
            </a:r>
            <a:r>
              <a:rPr lang="zh-CN" altLang="en-US" dirty="0" smtClean="0"/>
              <a:t> </a:t>
            </a:r>
            <a:r>
              <a:rPr lang="en-US" dirty="0" smtClean="0"/>
              <a:t>training </a:t>
            </a:r>
            <a:r>
              <a:rPr lang="en-US" altLang="zh-CN" dirty="0" smtClean="0"/>
              <a:t>1</a:t>
            </a:r>
            <a:r>
              <a:rPr lang="zh-CN" altLang="en-US" dirty="0" smtClean="0"/>
              <a:t> </a:t>
            </a:r>
            <a:r>
              <a:rPr lang="en-US" altLang="zh-CN" dirty="0" smtClean="0"/>
              <a:t>hours</a:t>
            </a:r>
            <a:r>
              <a:rPr lang="zh-CN" altLang="en-US" baseline="0" dirty="0" smtClean="0"/>
              <a:t> </a:t>
            </a:r>
            <a:r>
              <a:rPr lang="en-US" altLang="zh-CN" baseline="0" dirty="0" smtClean="0"/>
              <a:t>and</a:t>
            </a:r>
            <a:r>
              <a:rPr lang="zh-CN" altLang="en-US" baseline="0" dirty="0" smtClean="0"/>
              <a:t> </a:t>
            </a:r>
            <a:r>
              <a:rPr lang="en-US" altLang="zh-CN" baseline="0" dirty="0" smtClean="0"/>
              <a:t>15</a:t>
            </a:r>
            <a:r>
              <a:rPr lang="zh-CN" altLang="en-US" baseline="0" dirty="0" smtClean="0"/>
              <a:t> </a:t>
            </a:r>
            <a:r>
              <a:rPr lang="en-US" altLang="zh-CN" baseline="0" dirty="0" smtClean="0"/>
              <a:t>minutes</a:t>
            </a:r>
            <a:r>
              <a:rPr lang="zh-CN" altLang="en-US" baseline="0" dirty="0" smtClean="0"/>
              <a:t> </a:t>
            </a:r>
            <a:endParaRPr lang="en-US" altLang="zh-CN" baseline="0" dirty="0" smtClean="0"/>
          </a:p>
          <a:p>
            <a:pPr marL="0" marR="0" lvl="0" indent="0" algn="l" rtl="0">
              <a:spcBef>
                <a:spcPts val="0"/>
              </a:spcBef>
              <a:spcAft>
                <a:spcPts val="0"/>
              </a:spcAft>
              <a:buNone/>
            </a:pPr>
            <a:r>
              <a:rPr lang="en-US" altLang="zh-CN" baseline="0" dirty="0" smtClean="0"/>
              <a:t>it</a:t>
            </a:r>
            <a:r>
              <a:rPr lang="zh-CN" altLang="en-US" baseline="0" dirty="0" smtClean="0"/>
              <a:t> </a:t>
            </a:r>
            <a:r>
              <a:rPr lang="en-US" dirty="0" smtClean="0"/>
              <a:t>stop</a:t>
            </a:r>
            <a:r>
              <a:rPr lang="en-US" altLang="zh-CN" dirty="0" smtClean="0"/>
              <a:t>s</a:t>
            </a:r>
            <a:r>
              <a:rPr lang="en-US" dirty="0" smtClean="0"/>
              <a:t> at epoch 68 with </a:t>
            </a:r>
            <a:r>
              <a:rPr lang="en-US" dirty="0" err="1" smtClean="0"/>
              <a:t>val</a:t>
            </a:r>
            <a:r>
              <a:rPr lang="en-US" dirty="0" smtClean="0"/>
              <a:t> loss 0.27</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762" name="Shape 76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Shape 79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t>and the </a:t>
            </a:r>
            <a:r>
              <a:rPr lang="en-US" dirty="0" err="1" smtClean="0"/>
              <a:t>val</a:t>
            </a:r>
            <a:r>
              <a:rPr lang="en-US" dirty="0" smtClean="0"/>
              <a:t> </a:t>
            </a:r>
            <a:r>
              <a:rPr lang="en-US" dirty="0" err="1" smtClean="0"/>
              <a:t>acc</a:t>
            </a:r>
            <a:r>
              <a:rPr lang="en-US" dirty="0" smtClean="0"/>
              <a:t> is 87%, higher that the VGG16 w/o rotation</a:t>
            </a:r>
          </a:p>
          <a:p>
            <a:pPr marL="0" marR="0" lvl="0" indent="0" algn="l" rtl="0">
              <a:spcBef>
                <a:spcPts val="0"/>
              </a:spcBef>
              <a:spcAft>
                <a:spcPts val="0"/>
              </a:spcAft>
              <a:buNone/>
            </a:pPr>
            <a:r>
              <a:rPr lang="en-US" altLang="zh-CN" baseline="0" dirty="0" smtClean="0"/>
              <a:t>VAL</a:t>
            </a:r>
            <a:r>
              <a:rPr lang="zh-CN" altLang="en-US" baseline="0" dirty="0" smtClean="0"/>
              <a:t> </a:t>
            </a:r>
            <a:r>
              <a:rPr lang="en-US" altLang="zh-CN" baseline="0" dirty="0" smtClean="0"/>
              <a:t>0.8717</a:t>
            </a:r>
          </a:p>
          <a:p>
            <a:pPr marL="0" marR="0" lvl="0" indent="0" algn="l" rtl="0">
              <a:spcBef>
                <a:spcPts val="0"/>
              </a:spcBef>
              <a:spcAft>
                <a:spcPts val="0"/>
              </a:spcAft>
              <a:buNone/>
            </a:pPr>
            <a:r>
              <a:rPr lang="en-US" altLang="zh-CN" baseline="0" dirty="0" smtClean="0"/>
              <a:t>test</a:t>
            </a:r>
            <a:r>
              <a:rPr lang="zh-CN" altLang="en-US" baseline="0" dirty="0" smtClean="0"/>
              <a:t> </a:t>
            </a:r>
            <a:r>
              <a:rPr lang="en-US" altLang="zh-CN" baseline="0" dirty="0" smtClean="0"/>
              <a:t>0.8683</a:t>
            </a:r>
            <a:endParaRPr dirty="0"/>
          </a:p>
          <a:p>
            <a:pPr marL="0" marR="0" lvl="0" indent="0" algn="l" rtl="0">
              <a:spcBef>
                <a:spcPts val="0"/>
              </a:spcBef>
              <a:spcAft>
                <a:spcPts val="0"/>
              </a:spcAft>
              <a:buNone/>
            </a:pPr>
            <a:endParaRPr dirty="0"/>
          </a:p>
        </p:txBody>
      </p:sp>
      <p:sp>
        <p:nvSpPr>
          <p:cNvPr id="796" name="Shape 79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Shape 82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In order to ensemble the model, the output result of VGG and ResNet is summed with weight.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the figure shows that when the VGG takes 50.1% and ResNet takes 49.9, the val acc reach highest point with the value of 90.1%</a:t>
            </a:r>
            <a:endParaRPr/>
          </a:p>
          <a:p>
            <a:pPr marL="0" marR="0" lvl="0" indent="0" algn="l" rtl="0">
              <a:spcBef>
                <a:spcPts val="0"/>
              </a:spcBef>
              <a:spcAft>
                <a:spcPts val="0"/>
              </a:spcAft>
              <a:buNone/>
            </a:pPr>
            <a:endParaRPr/>
          </a:p>
        </p:txBody>
      </p:sp>
      <p:sp>
        <p:nvSpPr>
          <p:cNvPr id="829" name="Shape 82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Shape 86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CN" dirty="0" smtClean="0"/>
              <a:t>For</a:t>
            </a:r>
            <a:r>
              <a:rPr lang="zh-CN" altLang="en-US" baseline="0" dirty="0" smtClean="0"/>
              <a:t> </a:t>
            </a:r>
            <a:r>
              <a:rPr lang="en-US" altLang="zh-CN" baseline="0" dirty="0" smtClean="0"/>
              <a:t>the</a:t>
            </a:r>
            <a:r>
              <a:rPr lang="zh-CN" altLang="en-US" baseline="0" dirty="0" smtClean="0"/>
              <a:t> </a:t>
            </a:r>
            <a:r>
              <a:rPr lang="en-US" altLang="zh-CN" baseline="0" dirty="0" smtClean="0"/>
              <a:t>ensemble</a:t>
            </a:r>
            <a:r>
              <a:rPr lang="zh-CN" altLang="en-US" baseline="0" dirty="0" smtClean="0"/>
              <a:t> </a:t>
            </a:r>
            <a:r>
              <a:rPr lang="en-US" altLang="zh-CN" baseline="0" dirty="0" smtClean="0"/>
              <a:t>pipeline</a:t>
            </a:r>
          </a:p>
          <a:p>
            <a:pPr marL="0" marR="0" lvl="0" indent="0" algn="l" rtl="0">
              <a:spcBef>
                <a:spcPts val="0"/>
              </a:spcBef>
              <a:spcAft>
                <a:spcPts val="0"/>
              </a:spcAft>
              <a:buNone/>
            </a:pPr>
            <a:endParaRPr lang="en-US" baseline="0" dirty="0" smtClean="0"/>
          </a:p>
          <a:p>
            <a:pPr marL="0" marR="0" lvl="0" indent="0" algn="l" rtl="0">
              <a:spcBef>
                <a:spcPts val="0"/>
              </a:spcBef>
              <a:spcAft>
                <a:spcPts val="0"/>
              </a:spcAft>
              <a:buNone/>
            </a:pPr>
            <a:r>
              <a:rPr lang="en-US" altLang="zh-CN" baseline="0" dirty="0" smtClean="0"/>
              <a:t>Validation</a:t>
            </a:r>
            <a:r>
              <a:rPr lang="zh-CN" altLang="en-US" baseline="0" dirty="0" smtClean="0"/>
              <a:t> </a:t>
            </a:r>
            <a:r>
              <a:rPr lang="en-US" altLang="zh-CN" baseline="0" dirty="0" smtClean="0"/>
              <a:t>89.38%</a:t>
            </a:r>
            <a:r>
              <a:rPr lang="zh-CN" altLang="en-US" baseline="0" dirty="0" smtClean="0"/>
              <a:t> </a:t>
            </a:r>
            <a:r>
              <a:rPr lang="en-US" altLang="zh-CN" baseline="0" dirty="0" smtClean="0"/>
              <a:t>to</a:t>
            </a:r>
            <a:r>
              <a:rPr lang="zh-CN" altLang="en-US" baseline="0" dirty="0" smtClean="0"/>
              <a:t> </a:t>
            </a:r>
            <a:r>
              <a:rPr lang="en-US" altLang="zh-CN" baseline="0" dirty="0" smtClean="0"/>
              <a:t>90.98%</a:t>
            </a:r>
          </a:p>
          <a:p>
            <a:pPr marL="0" marR="0" lvl="0" indent="0" algn="l" rtl="0">
              <a:spcBef>
                <a:spcPts val="0"/>
              </a:spcBef>
              <a:spcAft>
                <a:spcPts val="0"/>
              </a:spcAft>
              <a:buNone/>
            </a:pPr>
            <a:endParaRPr lang="en-US" baseline="0" dirty="0" smtClean="0"/>
          </a:p>
          <a:p>
            <a:pPr marL="0" marR="0" lvl="0" indent="0" algn="l" rtl="0">
              <a:spcBef>
                <a:spcPts val="0"/>
              </a:spcBef>
              <a:spcAft>
                <a:spcPts val="0"/>
              </a:spcAft>
              <a:buNone/>
            </a:pPr>
            <a:r>
              <a:rPr lang="en-US" altLang="zh-CN" baseline="0" dirty="0" smtClean="0"/>
              <a:t>Test</a:t>
            </a:r>
            <a:r>
              <a:rPr lang="zh-CN" altLang="en-US" baseline="0" dirty="0" smtClean="0"/>
              <a:t> </a:t>
            </a:r>
            <a:r>
              <a:rPr lang="en-US" altLang="zh-CN" baseline="0" dirty="0" smtClean="0"/>
              <a:t>83.83%</a:t>
            </a:r>
            <a:r>
              <a:rPr lang="zh-CN" altLang="en-US" baseline="0" dirty="0" smtClean="0"/>
              <a:t> </a:t>
            </a:r>
            <a:r>
              <a:rPr lang="en-US" altLang="zh-CN" baseline="0" dirty="0" smtClean="0"/>
              <a:t>to</a:t>
            </a:r>
            <a:r>
              <a:rPr lang="zh-CN" altLang="en-US" baseline="0" dirty="0" smtClean="0"/>
              <a:t> </a:t>
            </a:r>
            <a:r>
              <a:rPr lang="en-US" altLang="zh-CN" baseline="0" dirty="0" smtClean="0"/>
              <a:t>88.02%</a:t>
            </a:r>
            <a:endParaRPr dirty="0"/>
          </a:p>
        </p:txBody>
      </p:sp>
      <p:sp>
        <p:nvSpPr>
          <p:cNvPr id="864" name="Shape 8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Shape 89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a:t>then, i will give some exp result of the comparison of different classifier on different cleaned data</a:t>
            </a:r>
            <a:endParaRPr/>
          </a:p>
          <a:p>
            <a:pPr marL="0" marR="0" lvl="0" indent="0" algn="l" rtl="0">
              <a:spcBef>
                <a:spcPts val="0"/>
              </a:spcBef>
              <a:spcAft>
                <a:spcPts val="0"/>
              </a:spcAft>
              <a:buClr>
                <a:schemeClr val="dk1"/>
              </a:buClr>
              <a:buSzPts val="900"/>
              <a:buFont typeface="Arial"/>
              <a:buNone/>
            </a:pPr>
            <a:endParaRPr/>
          </a:p>
          <a:p>
            <a:pPr marL="0" marR="0" lvl="0" indent="0" algn="l" rtl="0">
              <a:spcBef>
                <a:spcPts val="0"/>
              </a:spcBef>
              <a:spcAft>
                <a:spcPts val="0"/>
              </a:spcAft>
              <a:buClr>
                <a:schemeClr val="dk1"/>
              </a:buClr>
              <a:buSzPts val="900"/>
              <a:buFont typeface="Arial"/>
              <a:buNone/>
            </a:pPr>
            <a:r>
              <a:rPr lang="en-US"/>
              <a:t>and the pipeline acc on test dataset</a:t>
            </a:r>
            <a:endParaRPr/>
          </a:p>
        </p:txBody>
      </p:sp>
      <p:sp>
        <p:nvSpPr>
          <p:cNvPr id="897" name="Shape 89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Shape 90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Here shows the val acc and test acc result on different combination of input-image type and the classifier.</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only consider the classifier, without any preprocessing, the ensemble method performance best both on val and test.</a:t>
            </a:r>
            <a:endParaRPr/>
          </a:p>
        </p:txBody>
      </p:sp>
      <p:sp>
        <p:nvSpPr>
          <p:cNvPr id="904" name="Shape 90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0" name="Shape 91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CN" dirty="0" smtClean="0"/>
              <a:t>Image</a:t>
            </a:r>
            <a:r>
              <a:rPr lang="zh-CN" altLang="en-US" dirty="0" smtClean="0"/>
              <a:t> </a:t>
            </a:r>
            <a:r>
              <a:rPr lang="en-US" altLang="zh-CN" dirty="0" smtClean="0"/>
              <a:t>Pipeline</a:t>
            </a:r>
            <a:r>
              <a:rPr lang="zh-CN" altLang="en-US" baseline="0" dirty="0" smtClean="0"/>
              <a:t> </a:t>
            </a:r>
            <a:r>
              <a:rPr lang="en-US" altLang="zh-CN" baseline="0" dirty="0" smtClean="0"/>
              <a:t>has</a:t>
            </a:r>
            <a:r>
              <a:rPr lang="zh-CN" altLang="en-US" baseline="0" dirty="0" smtClean="0"/>
              <a:t> </a:t>
            </a:r>
            <a:r>
              <a:rPr lang="en-US" altLang="zh-CN" baseline="0" dirty="0" smtClean="0"/>
              <a:t>0.7557</a:t>
            </a:r>
            <a:r>
              <a:rPr lang="zh-CN" altLang="en-US" baseline="0" dirty="0" smtClean="0"/>
              <a:t> </a:t>
            </a:r>
            <a:r>
              <a:rPr lang="en-US" altLang="zh-CN" baseline="0" dirty="0" err="1" smtClean="0"/>
              <a:t>acc</a:t>
            </a:r>
            <a:r>
              <a:rPr lang="zh-CN" altLang="en-US" baseline="0" dirty="0" smtClean="0"/>
              <a:t> </a:t>
            </a:r>
            <a:r>
              <a:rPr lang="en-US" altLang="zh-CN" baseline="0" dirty="0" smtClean="0"/>
              <a:t>on</a:t>
            </a:r>
            <a:r>
              <a:rPr lang="zh-CN" altLang="en-US" baseline="0" dirty="0" smtClean="0"/>
              <a:t> </a:t>
            </a:r>
            <a:r>
              <a:rPr lang="en-US" altLang="zh-CN" baseline="0" dirty="0" smtClean="0"/>
              <a:t>test</a:t>
            </a:r>
            <a:r>
              <a:rPr lang="zh-CN" altLang="en-US" baseline="0" dirty="0" smtClean="0"/>
              <a:t> </a:t>
            </a:r>
            <a:r>
              <a:rPr lang="en-US" altLang="zh-CN" baseline="0" dirty="0" smtClean="0"/>
              <a:t>dataset,</a:t>
            </a:r>
            <a:r>
              <a:rPr lang="zh-CN" altLang="en-US" baseline="0" dirty="0" smtClean="0"/>
              <a:t> </a:t>
            </a:r>
            <a:r>
              <a:rPr lang="en-US" altLang="zh-CN" baseline="0" dirty="0" smtClean="0"/>
              <a:t>with</a:t>
            </a:r>
            <a:r>
              <a:rPr lang="zh-CN" altLang="en-US" baseline="0" dirty="0" smtClean="0"/>
              <a:t> </a:t>
            </a:r>
            <a:r>
              <a:rPr lang="en-US" altLang="zh-CN" baseline="0" dirty="0" smtClean="0"/>
              <a:t>362</a:t>
            </a:r>
            <a:r>
              <a:rPr lang="zh-CN" altLang="en-US" baseline="0" dirty="0" smtClean="0"/>
              <a:t> </a:t>
            </a:r>
            <a:r>
              <a:rPr lang="en-US" altLang="zh-CN" baseline="0" dirty="0" smtClean="0"/>
              <a:t>images</a:t>
            </a:r>
            <a:r>
              <a:rPr lang="zh-CN" altLang="en-US" baseline="0" dirty="0" smtClean="0"/>
              <a:t> </a:t>
            </a:r>
            <a:r>
              <a:rPr lang="en-US" altLang="zh-CN" baseline="0" dirty="0" smtClean="0"/>
              <a:t>correctly</a:t>
            </a:r>
            <a:r>
              <a:rPr lang="zh-CN" altLang="en-US" baseline="0" dirty="0" smtClean="0"/>
              <a:t> </a:t>
            </a:r>
            <a:r>
              <a:rPr lang="en-US" altLang="zh-CN" baseline="0" dirty="0" smtClean="0"/>
              <a:t>predicted</a:t>
            </a:r>
            <a:r>
              <a:rPr lang="zh-CN" altLang="en-US" baseline="0" dirty="0" smtClean="0"/>
              <a:t> </a:t>
            </a:r>
            <a:r>
              <a:rPr lang="en-US" altLang="zh-CN" baseline="0" dirty="0" err="1" smtClean="0"/>
              <a:t>amoung</a:t>
            </a:r>
            <a:r>
              <a:rPr lang="zh-CN" altLang="en-US" baseline="0" dirty="0" smtClean="0"/>
              <a:t> </a:t>
            </a:r>
            <a:r>
              <a:rPr lang="en-US" altLang="zh-CN" baseline="0" dirty="0" smtClean="0"/>
              <a:t>479</a:t>
            </a:r>
            <a:r>
              <a:rPr lang="zh-CN" altLang="en-US" baseline="0" dirty="0" smtClean="0"/>
              <a:t> </a:t>
            </a:r>
            <a:r>
              <a:rPr lang="en-US" altLang="zh-CN" baseline="0" dirty="0" smtClean="0"/>
              <a:t>images.</a:t>
            </a:r>
          </a:p>
          <a:p>
            <a:pPr marL="0" lvl="0" indent="0">
              <a:spcBef>
                <a:spcPts val="0"/>
              </a:spcBef>
              <a:spcAft>
                <a:spcPts val="0"/>
              </a:spcAft>
              <a:buNone/>
            </a:pPr>
            <a:endParaRPr lang="en-US" baseline="0" dirty="0" smtClean="0"/>
          </a:p>
          <a:p>
            <a:pPr marL="0" lvl="0" indent="0">
              <a:spcBef>
                <a:spcPts val="0"/>
              </a:spcBef>
              <a:spcAft>
                <a:spcPts val="0"/>
              </a:spcAft>
              <a:buNone/>
            </a:pPr>
            <a:r>
              <a:rPr lang="en-US" altLang="zh-CN" baseline="0" dirty="0" smtClean="0"/>
              <a:t>here</a:t>
            </a:r>
            <a:r>
              <a:rPr lang="zh-CN" altLang="en-US" baseline="0" dirty="0" smtClean="0"/>
              <a:t> </a:t>
            </a:r>
            <a:r>
              <a:rPr lang="en-US" altLang="zh-CN" baseline="0" dirty="0" smtClean="0"/>
              <a:t>are</a:t>
            </a:r>
            <a:r>
              <a:rPr lang="zh-CN" altLang="en-US" baseline="0" dirty="0" smtClean="0"/>
              <a:t> </a:t>
            </a:r>
            <a:r>
              <a:rPr lang="en-US" altLang="zh-CN" baseline="0" dirty="0" smtClean="0"/>
              <a:t>some</a:t>
            </a:r>
            <a:r>
              <a:rPr lang="zh-CN" altLang="en-US" baseline="0" dirty="0" smtClean="0"/>
              <a:t> </a:t>
            </a:r>
            <a:r>
              <a:rPr lang="en-US" altLang="zh-CN" baseline="0" dirty="0" smtClean="0"/>
              <a:t>bad</a:t>
            </a:r>
            <a:r>
              <a:rPr lang="zh-CN" altLang="en-US" baseline="0" dirty="0" smtClean="0"/>
              <a:t> </a:t>
            </a:r>
            <a:r>
              <a:rPr lang="en-US" altLang="zh-CN" baseline="0" dirty="0" smtClean="0"/>
              <a:t>cases</a:t>
            </a:r>
            <a:endParaRPr dirty="0"/>
          </a:p>
        </p:txBody>
      </p:sp>
      <p:sp>
        <p:nvSpPr>
          <p:cNvPr id="911" name="Shape 91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3" name="Shape 92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CN" dirty="0" smtClean="0"/>
              <a:t>Instance</a:t>
            </a:r>
            <a:r>
              <a:rPr lang="zh-CN" altLang="en-US" baseline="0" dirty="0" smtClean="0"/>
              <a:t> </a:t>
            </a:r>
            <a:r>
              <a:rPr lang="en-US" altLang="zh-CN" dirty="0" smtClean="0"/>
              <a:t>Pipeline</a:t>
            </a:r>
            <a:r>
              <a:rPr lang="en-US" altLang="zh-CN" baseline="0" dirty="0" smtClean="0"/>
              <a:t> has 0.8004</a:t>
            </a:r>
            <a:r>
              <a:rPr lang="zh-CN" altLang="en-US" baseline="0" dirty="0" smtClean="0"/>
              <a:t> </a:t>
            </a:r>
            <a:r>
              <a:rPr lang="en-US" altLang="zh-CN" baseline="0" dirty="0" err="1" smtClean="0"/>
              <a:t>acc</a:t>
            </a:r>
            <a:r>
              <a:rPr lang="en-US" altLang="zh-CN" baseline="0" dirty="0" smtClean="0"/>
              <a:t> on test dataset, with 401</a:t>
            </a:r>
            <a:r>
              <a:rPr lang="zh-CN" altLang="en-US" baseline="0" dirty="0" smtClean="0"/>
              <a:t> </a:t>
            </a:r>
            <a:r>
              <a:rPr lang="en-US" altLang="zh-CN" baseline="0" dirty="0" smtClean="0"/>
              <a:t>images correctly predicted </a:t>
            </a:r>
            <a:r>
              <a:rPr lang="en-US" altLang="zh-CN" baseline="0" dirty="0" err="1" smtClean="0"/>
              <a:t>amoung</a:t>
            </a:r>
            <a:r>
              <a:rPr lang="en-US" altLang="zh-CN" baseline="0" dirty="0" smtClean="0"/>
              <a:t> 501</a:t>
            </a:r>
            <a:r>
              <a:rPr lang="zh-CN" altLang="en-US" baseline="0" dirty="0" smtClean="0"/>
              <a:t> </a:t>
            </a:r>
            <a:r>
              <a:rPr lang="en-US" altLang="zh-CN" baseline="0" dirty="0" smtClean="0"/>
              <a:t>fish.</a:t>
            </a:r>
          </a:p>
          <a:p>
            <a:pPr marL="0" lvl="0" indent="0">
              <a:spcBef>
                <a:spcPts val="0"/>
              </a:spcBef>
              <a:spcAft>
                <a:spcPts val="0"/>
              </a:spcAft>
              <a:buNone/>
            </a:pPr>
            <a:endParaRPr lang="en-US" baseline="0" dirty="0" smtClean="0"/>
          </a:p>
          <a:p>
            <a:pPr marL="0" lvl="0" indent="0">
              <a:spcBef>
                <a:spcPts val="0"/>
              </a:spcBef>
              <a:spcAft>
                <a:spcPts val="0"/>
              </a:spcAft>
              <a:buNone/>
            </a:pPr>
            <a:r>
              <a:rPr lang="en-US" altLang="zh-CN" baseline="0" dirty="0" smtClean="0"/>
              <a:t>here are some bad cases</a:t>
            </a:r>
            <a:endParaRPr lang="en-US" dirty="0"/>
          </a:p>
        </p:txBody>
      </p:sp>
      <p:sp>
        <p:nvSpPr>
          <p:cNvPr id="924" name="Shape 92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Shape 9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5" name="Shape 93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CN" dirty="0" smtClean="0"/>
              <a:t>Instance</a:t>
            </a:r>
            <a:r>
              <a:rPr lang="zh-CN" altLang="en-US" baseline="0" dirty="0" smtClean="0"/>
              <a:t> </a:t>
            </a:r>
            <a:r>
              <a:rPr lang="en-US" altLang="zh-CN" baseline="0" dirty="0" smtClean="0"/>
              <a:t>Rotation</a:t>
            </a:r>
            <a:r>
              <a:rPr lang="zh-CN" altLang="en-US" baseline="0" dirty="0" smtClean="0"/>
              <a:t> </a:t>
            </a:r>
            <a:r>
              <a:rPr lang="en-US" altLang="zh-CN" dirty="0" smtClean="0"/>
              <a:t>Pipeline</a:t>
            </a:r>
            <a:r>
              <a:rPr lang="en-US" altLang="zh-CN" baseline="0" dirty="0" smtClean="0"/>
              <a:t> has 0.8283</a:t>
            </a:r>
            <a:r>
              <a:rPr lang="zh-CN" altLang="en-US" baseline="0" dirty="0" smtClean="0"/>
              <a:t> </a:t>
            </a:r>
            <a:r>
              <a:rPr lang="en-US" altLang="zh-CN" baseline="0" dirty="0" err="1" smtClean="0"/>
              <a:t>acc</a:t>
            </a:r>
            <a:r>
              <a:rPr lang="en-US" altLang="zh-CN" baseline="0" dirty="0" smtClean="0"/>
              <a:t> on test dataset, with 415</a:t>
            </a:r>
            <a:r>
              <a:rPr lang="zh-CN" altLang="en-US" baseline="0" dirty="0" smtClean="0"/>
              <a:t> </a:t>
            </a:r>
            <a:r>
              <a:rPr lang="en-US" altLang="zh-CN" baseline="0" dirty="0" smtClean="0"/>
              <a:t>images correctly predicted </a:t>
            </a:r>
            <a:r>
              <a:rPr lang="en-US" altLang="zh-CN" baseline="0" dirty="0" err="1" smtClean="0"/>
              <a:t>amoung</a:t>
            </a:r>
            <a:r>
              <a:rPr lang="en-US" altLang="zh-CN" baseline="0" dirty="0" smtClean="0"/>
              <a:t> 501</a:t>
            </a:r>
            <a:r>
              <a:rPr lang="zh-CN" altLang="en-US" baseline="0" dirty="0" smtClean="0"/>
              <a:t> </a:t>
            </a:r>
            <a:r>
              <a:rPr lang="en-US" altLang="zh-CN" baseline="0" dirty="0" smtClean="0"/>
              <a:t>fish.</a:t>
            </a:r>
          </a:p>
          <a:p>
            <a:pPr marL="0" lvl="0" indent="0">
              <a:spcBef>
                <a:spcPts val="0"/>
              </a:spcBef>
              <a:spcAft>
                <a:spcPts val="0"/>
              </a:spcAft>
              <a:buNone/>
            </a:pPr>
            <a:endParaRPr lang="en-US" baseline="0" dirty="0" smtClean="0"/>
          </a:p>
          <a:p>
            <a:pPr marL="0" lvl="0" indent="0">
              <a:spcBef>
                <a:spcPts val="0"/>
              </a:spcBef>
              <a:spcAft>
                <a:spcPts val="0"/>
              </a:spcAft>
              <a:buNone/>
            </a:pPr>
            <a:r>
              <a:rPr lang="en-US" altLang="zh-CN" baseline="0" dirty="0" smtClean="0"/>
              <a:t>here are some bad cases</a:t>
            </a:r>
            <a:endParaRPr lang="en-US" dirty="0" smtClean="0"/>
          </a:p>
          <a:p>
            <a:pPr marL="0" lvl="0" indent="0">
              <a:spcBef>
                <a:spcPts val="0"/>
              </a:spcBef>
              <a:spcAft>
                <a:spcPts val="0"/>
              </a:spcAft>
              <a:buNone/>
            </a:pPr>
            <a:endParaRPr dirty="0"/>
          </a:p>
        </p:txBody>
      </p:sp>
      <p:sp>
        <p:nvSpPr>
          <p:cNvPr id="936" name="Shape 93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CN" dirty="0" smtClean="0"/>
              <a:t>Ensemble</a:t>
            </a:r>
            <a:r>
              <a:rPr lang="zh-CN" altLang="en-US" dirty="0" smtClean="0"/>
              <a:t> </a:t>
            </a:r>
            <a:r>
              <a:rPr lang="en-US" altLang="zh-CN" dirty="0" smtClean="0"/>
              <a:t>Pipeline</a:t>
            </a:r>
            <a:r>
              <a:rPr lang="en-US" altLang="zh-CN" baseline="0" dirty="0" smtClean="0"/>
              <a:t> has 0.8723</a:t>
            </a:r>
            <a:r>
              <a:rPr lang="zh-CN" altLang="en-US" baseline="0" dirty="0" smtClean="0"/>
              <a:t> </a:t>
            </a:r>
            <a:r>
              <a:rPr lang="en-US" altLang="zh-CN" baseline="0" dirty="0" err="1" smtClean="0"/>
              <a:t>acc</a:t>
            </a:r>
            <a:r>
              <a:rPr lang="en-US" altLang="zh-CN" baseline="0" dirty="0" smtClean="0"/>
              <a:t> on test dataset, with 437</a:t>
            </a:r>
            <a:r>
              <a:rPr lang="zh-CN" altLang="en-US" baseline="0" dirty="0" smtClean="0"/>
              <a:t> </a:t>
            </a:r>
            <a:r>
              <a:rPr lang="en-US" altLang="zh-CN" baseline="0" dirty="0" smtClean="0"/>
              <a:t>images correctly predicted </a:t>
            </a:r>
            <a:r>
              <a:rPr lang="en-US" altLang="zh-CN" baseline="0" dirty="0" err="1" smtClean="0"/>
              <a:t>amoung</a:t>
            </a:r>
            <a:r>
              <a:rPr lang="en-US" altLang="zh-CN" baseline="0" dirty="0" smtClean="0"/>
              <a:t> 501</a:t>
            </a:r>
            <a:r>
              <a:rPr lang="zh-CN" altLang="en-US" baseline="0" dirty="0" smtClean="0"/>
              <a:t> </a:t>
            </a:r>
            <a:r>
              <a:rPr lang="en-US" altLang="zh-CN" baseline="0" dirty="0" smtClean="0"/>
              <a:t>fish.</a:t>
            </a:r>
          </a:p>
          <a:p>
            <a:pPr marL="0" lvl="0" indent="0">
              <a:spcBef>
                <a:spcPts val="0"/>
              </a:spcBef>
              <a:spcAft>
                <a:spcPts val="0"/>
              </a:spcAft>
              <a:buNone/>
            </a:pPr>
            <a:endParaRPr lang="en-US" baseline="0" dirty="0" smtClean="0"/>
          </a:p>
          <a:p>
            <a:pPr marL="0" lvl="0" indent="0">
              <a:spcBef>
                <a:spcPts val="0"/>
              </a:spcBef>
              <a:spcAft>
                <a:spcPts val="0"/>
              </a:spcAft>
              <a:buNone/>
            </a:pPr>
            <a:r>
              <a:rPr lang="en-US" altLang="zh-CN" baseline="0" dirty="0" smtClean="0"/>
              <a:t>here are some bad cases</a:t>
            </a:r>
            <a:endParaRPr lang="en-US" dirty="0" smtClean="0"/>
          </a:p>
          <a:p>
            <a:pPr marL="0" lvl="0" indent="0" rtl="0">
              <a:spcBef>
                <a:spcPts val="0"/>
              </a:spcBef>
              <a:spcAft>
                <a:spcPts val="0"/>
              </a:spcAft>
              <a:buNone/>
            </a:pPr>
            <a:endParaRPr dirty="0"/>
          </a:p>
        </p:txBody>
      </p:sp>
      <p:sp>
        <p:nvSpPr>
          <p:cNvPr id="948" name="Shape 94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Shape 12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counting and classifying fish in image manually is a huge amount of work and time consuming.</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So our goal is to make the manual process automation by computer program.</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Since the Convolutional neural network </a:t>
            </a:r>
            <a:r>
              <a:rPr lang="en-US" dirty="0" smtClean="0"/>
              <a:t>perform</a:t>
            </a:r>
            <a:r>
              <a:rPr lang="en-US" altLang="zh-CN" dirty="0" smtClean="0"/>
              <a:t>s</a:t>
            </a:r>
            <a:r>
              <a:rPr lang="en-US" dirty="0" smtClean="0"/>
              <a:t> </a:t>
            </a:r>
            <a:r>
              <a:rPr lang="en-US" dirty="0"/>
              <a:t>better and better, and for now, the CNN in some case could get higher accuracy than human recognition.</a:t>
            </a:r>
            <a:endParaRPr dirty="0"/>
          </a:p>
        </p:txBody>
      </p:sp>
      <p:sp>
        <p:nvSpPr>
          <p:cNvPr id="130" name="Shape 13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Shape 95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For the whole pipeline test phase, we have 479 images containing 501 fish.</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altLang="zh-CN" dirty="0" smtClean="0"/>
              <a:t>Ensemble</a:t>
            </a:r>
            <a:r>
              <a:rPr lang="zh-CN" altLang="en-US" baseline="0" dirty="0" smtClean="0"/>
              <a:t> </a:t>
            </a:r>
            <a:r>
              <a:rPr lang="en-US" altLang="zh-CN" baseline="0" dirty="0" smtClean="0"/>
              <a:t>Pipeline</a:t>
            </a:r>
            <a:r>
              <a:rPr lang="zh-CN" altLang="en-US" baseline="0" dirty="0" smtClean="0"/>
              <a:t> </a:t>
            </a:r>
            <a:r>
              <a:rPr lang="en-US" altLang="zh-CN" baseline="0" dirty="0" smtClean="0"/>
              <a:t>gets</a:t>
            </a:r>
            <a:r>
              <a:rPr lang="zh-CN" altLang="en-US" baseline="0" dirty="0" smtClean="0"/>
              <a:t> </a:t>
            </a:r>
            <a:r>
              <a:rPr lang="en-US" altLang="zh-CN" baseline="0" dirty="0" smtClean="0"/>
              <a:t>highest</a:t>
            </a:r>
            <a:r>
              <a:rPr lang="zh-CN" altLang="en-US" baseline="0" dirty="0" smtClean="0"/>
              <a:t> </a:t>
            </a:r>
            <a:r>
              <a:rPr lang="en-US" altLang="zh-CN" baseline="0" dirty="0" smtClean="0"/>
              <a:t>test</a:t>
            </a:r>
            <a:r>
              <a:rPr lang="zh-CN" altLang="en-US" baseline="0" dirty="0" smtClean="0"/>
              <a:t> </a:t>
            </a:r>
            <a:r>
              <a:rPr lang="en-US" altLang="zh-CN" baseline="0" dirty="0" smtClean="0"/>
              <a:t>accuracy,</a:t>
            </a:r>
            <a:r>
              <a:rPr lang="zh-CN" altLang="en-US" baseline="0" dirty="0" smtClean="0"/>
              <a:t> </a:t>
            </a:r>
            <a:r>
              <a:rPr lang="en-US" altLang="zh-CN" baseline="0" dirty="0" smtClean="0"/>
              <a:t>but</a:t>
            </a:r>
            <a:r>
              <a:rPr lang="zh-CN" altLang="en-US" baseline="0" dirty="0" smtClean="0"/>
              <a:t> </a:t>
            </a:r>
            <a:r>
              <a:rPr lang="en-US" altLang="zh-CN" baseline="0" dirty="0" smtClean="0"/>
              <a:t>takes</a:t>
            </a:r>
            <a:r>
              <a:rPr lang="zh-CN" altLang="en-US" baseline="0" dirty="0" smtClean="0"/>
              <a:t> </a:t>
            </a:r>
            <a:r>
              <a:rPr lang="en-US" altLang="zh-CN" baseline="0" dirty="0" err="1" smtClean="0"/>
              <a:t>logest</a:t>
            </a:r>
            <a:r>
              <a:rPr lang="zh-CN" altLang="en-US" baseline="0" dirty="0" smtClean="0"/>
              <a:t> </a:t>
            </a:r>
            <a:r>
              <a:rPr lang="en-US" altLang="zh-CN" baseline="0" dirty="0" smtClean="0"/>
              <a:t>time,</a:t>
            </a:r>
            <a:r>
              <a:rPr lang="zh-CN" altLang="en-US" baseline="0" dirty="0" smtClean="0"/>
              <a:t> </a:t>
            </a:r>
            <a:r>
              <a:rPr lang="en-US" altLang="zh-CN" baseline="0" dirty="0" smtClean="0"/>
              <a:t>nearly</a:t>
            </a:r>
            <a:r>
              <a:rPr lang="zh-CN" altLang="en-US" baseline="0" dirty="0" smtClean="0"/>
              <a:t> </a:t>
            </a:r>
            <a:r>
              <a:rPr lang="en-US" altLang="zh-CN" baseline="0" dirty="0" smtClean="0"/>
              <a:t>2</a:t>
            </a:r>
            <a:r>
              <a:rPr lang="zh-CN" altLang="en-US" baseline="0" dirty="0" smtClean="0"/>
              <a:t> </a:t>
            </a:r>
            <a:r>
              <a:rPr lang="en-US" altLang="zh-CN" baseline="0" dirty="0" smtClean="0"/>
              <a:t>and</a:t>
            </a:r>
            <a:r>
              <a:rPr lang="zh-CN" altLang="en-US" baseline="0" dirty="0" smtClean="0"/>
              <a:t> </a:t>
            </a:r>
            <a:r>
              <a:rPr lang="en-US" altLang="zh-CN" baseline="0" dirty="0" smtClean="0"/>
              <a:t>half</a:t>
            </a:r>
            <a:r>
              <a:rPr lang="zh-CN" altLang="en-US" baseline="0" dirty="0" smtClean="0"/>
              <a:t> </a:t>
            </a:r>
            <a:r>
              <a:rPr lang="en-US" altLang="zh-CN" baseline="0" dirty="0" smtClean="0"/>
              <a:t>minutes.</a:t>
            </a:r>
          </a:p>
          <a:p>
            <a:pPr marL="0" marR="0" lvl="0" indent="0" algn="l" rtl="0">
              <a:spcBef>
                <a:spcPts val="0"/>
              </a:spcBef>
              <a:spcAft>
                <a:spcPts val="0"/>
              </a:spcAft>
              <a:buNone/>
            </a:pPr>
            <a:endParaRPr dirty="0"/>
          </a:p>
        </p:txBody>
      </p:sp>
      <p:sp>
        <p:nvSpPr>
          <p:cNvPr id="960" name="Shape 96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Shape 96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a:t>Conclusion and Future work</a:t>
            </a:r>
            <a:endParaRPr/>
          </a:p>
        </p:txBody>
      </p:sp>
      <p:sp>
        <p:nvSpPr>
          <p:cNvPr id="967" name="Shape 96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Shape 97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CN" dirty="0" smtClean="0"/>
              <a:t>By</a:t>
            </a:r>
            <a:r>
              <a:rPr lang="zh-CN" altLang="en-US" dirty="0" smtClean="0"/>
              <a:t> </a:t>
            </a:r>
            <a:r>
              <a:rPr lang="en-US" altLang="zh-CN" dirty="0" smtClean="0"/>
              <a:t>cleaning</a:t>
            </a:r>
            <a:r>
              <a:rPr lang="zh-CN" altLang="en-US" dirty="0" smtClean="0"/>
              <a:t> </a:t>
            </a:r>
            <a:r>
              <a:rPr lang="en-US" altLang="zh-CN" dirty="0" smtClean="0"/>
              <a:t>the</a:t>
            </a:r>
            <a:r>
              <a:rPr lang="zh-CN" altLang="en-US" dirty="0" smtClean="0"/>
              <a:t> </a:t>
            </a:r>
            <a:r>
              <a:rPr lang="en-US" altLang="zh-CN" dirty="0" smtClean="0"/>
              <a:t>input</a:t>
            </a:r>
            <a:r>
              <a:rPr lang="zh-CN" altLang="en-US" baseline="0" dirty="0" smtClean="0"/>
              <a:t> </a:t>
            </a:r>
            <a:r>
              <a:rPr lang="en-US" altLang="zh-CN" baseline="0" dirty="0" smtClean="0"/>
              <a:t>data</a:t>
            </a:r>
            <a:r>
              <a:rPr lang="zh-CN" altLang="en-US" baseline="0" dirty="0" smtClean="0"/>
              <a:t> </a:t>
            </a:r>
            <a:r>
              <a:rPr lang="en-US" altLang="zh-CN" baseline="0" dirty="0" smtClean="0"/>
              <a:t>step</a:t>
            </a:r>
            <a:r>
              <a:rPr lang="zh-CN" altLang="en-US" baseline="0" dirty="0" smtClean="0"/>
              <a:t> </a:t>
            </a:r>
            <a:r>
              <a:rPr lang="en-US" altLang="zh-CN" baseline="0" dirty="0" smtClean="0"/>
              <a:t>by</a:t>
            </a:r>
            <a:r>
              <a:rPr lang="zh-CN" altLang="en-US" baseline="0" dirty="0" smtClean="0"/>
              <a:t> </a:t>
            </a:r>
            <a:r>
              <a:rPr lang="en-US" altLang="zh-CN" baseline="0" dirty="0" smtClean="0"/>
              <a:t>step,</a:t>
            </a:r>
            <a:r>
              <a:rPr lang="zh-CN" altLang="en-US" baseline="0" dirty="0" smtClean="0"/>
              <a:t> </a:t>
            </a:r>
            <a:r>
              <a:rPr lang="en-US" altLang="zh-CN" baseline="0" dirty="0" smtClean="0"/>
              <a:t>we</a:t>
            </a:r>
            <a:r>
              <a:rPr lang="zh-CN" altLang="en-US" baseline="0" dirty="0" smtClean="0"/>
              <a:t> </a:t>
            </a:r>
            <a:r>
              <a:rPr lang="en-US" altLang="zh-CN" baseline="0" dirty="0" smtClean="0"/>
              <a:t>found</a:t>
            </a:r>
            <a:r>
              <a:rPr lang="zh-CN" altLang="en-US" baseline="0" dirty="0" smtClean="0"/>
              <a:t> </a:t>
            </a:r>
            <a:r>
              <a:rPr lang="en-US" altLang="zh-CN" baseline="0" dirty="0" smtClean="0"/>
              <a:t>purified</a:t>
            </a:r>
            <a:r>
              <a:rPr lang="zh-CN" altLang="en-US" baseline="0" dirty="0" smtClean="0"/>
              <a:t> </a:t>
            </a:r>
            <a:r>
              <a:rPr lang="en-US" altLang="zh-CN" baseline="0" dirty="0" smtClean="0"/>
              <a:t>images</a:t>
            </a:r>
            <a:r>
              <a:rPr lang="zh-CN" altLang="en-US" baseline="0" dirty="0" smtClean="0"/>
              <a:t> </a:t>
            </a:r>
            <a:r>
              <a:rPr lang="en-US" altLang="zh-CN" baseline="0" dirty="0" smtClean="0"/>
              <a:t>would</a:t>
            </a:r>
            <a:r>
              <a:rPr lang="zh-CN" altLang="en-US" baseline="0" dirty="0" smtClean="0"/>
              <a:t> </a:t>
            </a:r>
            <a:r>
              <a:rPr lang="en-US" altLang="zh-CN" baseline="0" dirty="0" smtClean="0"/>
              <a:t>help</a:t>
            </a:r>
            <a:r>
              <a:rPr lang="zh-CN" altLang="en-US" baseline="0" dirty="0" smtClean="0"/>
              <a:t> </a:t>
            </a:r>
            <a:r>
              <a:rPr lang="en-US" altLang="zh-CN" baseline="0" dirty="0" smtClean="0"/>
              <a:t>improving</a:t>
            </a:r>
            <a:r>
              <a:rPr lang="zh-CN" altLang="en-US" baseline="0" dirty="0" smtClean="0"/>
              <a:t> </a:t>
            </a:r>
            <a:r>
              <a:rPr lang="en-US" altLang="zh-CN" baseline="0" dirty="0" smtClean="0"/>
              <a:t>classification</a:t>
            </a:r>
            <a:r>
              <a:rPr lang="zh-CN" altLang="en-US" baseline="0" dirty="0" smtClean="0"/>
              <a:t> </a:t>
            </a:r>
            <a:r>
              <a:rPr lang="en-US" altLang="zh-CN" baseline="0" dirty="0" smtClean="0"/>
              <a:t>result.</a:t>
            </a:r>
          </a:p>
          <a:p>
            <a:pPr marL="0" marR="0" lvl="0" indent="0" algn="l" rtl="0">
              <a:spcBef>
                <a:spcPts val="0"/>
              </a:spcBef>
              <a:spcAft>
                <a:spcPts val="0"/>
              </a:spcAft>
              <a:buNone/>
            </a:pPr>
            <a:endParaRPr lang="en-US" baseline="0" dirty="0" smtClean="0"/>
          </a:p>
          <a:p>
            <a:pPr marL="0" marR="0" lvl="0" indent="0" algn="l" rtl="0">
              <a:spcBef>
                <a:spcPts val="0"/>
              </a:spcBef>
              <a:spcAft>
                <a:spcPts val="0"/>
              </a:spcAft>
              <a:buNone/>
            </a:pPr>
            <a:r>
              <a:rPr lang="en-US" altLang="zh-CN" baseline="0" dirty="0" smtClean="0"/>
              <a:t>And</a:t>
            </a:r>
            <a:r>
              <a:rPr lang="zh-CN" altLang="en-US" baseline="0" dirty="0" smtClean="0"/>
              <a:t> </a:t>
            </a:r>
            <a:r>
              <a:rPr lang="en-US" altLang="zh-CN" baseline="0" dirty="0" smtClean="0"/>
              <a:t>ensemble</a:t>
            </a:r>
            <a:r>
              <a:rPr lang="zh-CN" altLang="en-US" baseline="0" dirty="0" smtClean="0"/>
              <a:t> </a:t>
            </a:r>
            <a:r>
              <a:rPr lang="en-US" altLang="zh-CN" baseline="0" dirty="0" smtClean="0"/>
              <a:t>model</a:t>
            </a:r>
            <a:r>
              <a:rPr lang="zh-CN" altLang="en-US" baseline="0" dirty="0" smtClean="0"/>
              <a:t> </a:t>
            </a:r>
            <a:r>
              <a:rPr lang="en-US" altLang="zh-CN" baseline="0" dirty="0" smtClean="0"/>
              <a:t>pipeline</a:t>
            </a:r>
            <a:r>
              <a:rPr lang="zh-CN" altLang="en-US" baseline="0" dirty="0" smtClean="0"/>
              <a:t> </a:t>
            </a:r>
            <a:r>
              <a:rPr lang="en-US" altLang="zh-CN" baseline="0" dirty="0" smtClean="0"/>
              <a:t>would</a:t>
            </a:r>
            <a:r>
              <a:rPr lang="zh-CN" altLang="en-US" baseline="0" dirty="0" smtClean="0"/>
              <a:t> </a:t>
            </a:r>
            <a:r>
              <a:rPr lang="en-US" altLang="zh-CN" baseline="0" dirty="0" smtClean="0"/>
              <a:t>cost</a:t>
            </a:r>
            <a:r>
              <a:rPr lang="zh-CN" altLang="en-US" baseline="0" dirty="0" smtClean="0"/>
              <a:t> </a:t>
            </a:r>
            <a:r>
              <a:rPr lang="en-US" altLang="zh-CN" baseline="0" dirty="0" smtClean="0"/>
              <a:t>more</a:t>
            </a:r>
            <a:r>
              <a:rPr lang="zh-CN" altLang="en-US" baseline="0" dirty="0" smtClean="0"/>
              <a:t> </a:t>
            </a:r>
            <a:r>
              <a:rPr lang="en-US" altLang="zh-CN" baseline="0" dirty="0" smtClean="0"/>
              <a:t>time,</a:t>
            </a:r>
            <a:r>
              <a:rPr lang="zh-CN" altLang="en-US" baseline="0" dirty="0" smtClean="0"/>
              <a:t> </a:t>
            </a:r>
            <a:r>
              <a:rPr lang="en-US" altLang="zh-CN" baseline="0" dirty="0" smtClean="0"/>
              <a:t>but</a:t>
            </a:r>
            <a:r>
              <a:rPr lang="zh-CN" altLang="en-US" baseline="0" dirty="0" smtClean="0"/>
              <a:t> </a:t>
            </a:r>
            <a:r>
              <a:rPr lang="en-US" altLang="zh-CN" baseline="0" dirty="0" smtClean="0"/>
              <a:t>higher</a:t>
            </a:r>
            <a:r>
              <a:rPr lang="zh-CN" altLang="en-US" baseline="0" dirty="0" smtClean="0"/>
              <a:t> </a:t>
            </a:r>
            <a:r>
              <a:rPr lang="en-US" altLang="zh-CN" baseline="0" dirty="0" err="1" smtClean="0"/>
              <a:t>acc</a:t>
            </a:r>
            <a:endParaRPr lang="en-US" altLang="zh-CN" baseline="0" dirty="0" smtClean="0"/>
          </a:p>
          <a:p>
            <a:pPr marL="0" marR="0" lvl="0" indent="0" algn="l" rtl="0">
              <a:spcBef>
                <a:spcPts val="0"/>
              </a:spcBef>
              <a:spcAft>
                <a:spcPts val="0"/>
              </a:spcAft>
              <a:buNone/>
            </a:pPr>
            <a:endParaRPr dirty="0"/>
          </a:p>
        </p:txBody>
      </p:sp>
      <p:sp>
        <p:nvSpPr>
          <p:cNvPr id="974" name="Shape 97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Shape 98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in the future, I would like to add the visualization staff to draw a box to located the fish and show the </a:t>
            </a:r>
            <a:r>
              <a:rPr lang="en-US" dirty="0" err="1"/>
              <a:t>prob</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improve the </a:t>
            </a:r>
            <a:r>
              <a:rPr lang="en-US" dirty="0" err="1"/>
              <a:t>acc</a:t>
            </a:r>
            <a:r>
              <a:rPr lang="en-US" dirty="0"/>
              <a:t> by focusing on the part of the fish feature like tail or fins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replace the weight </a:t>
            </a:r>
            <a:r>
              <a:rPr lang="en-US" dirty="0" err="1"/>
              <a:t>avg</a:t>
            </a:r>
            <a:r>
              <a:rPr lang="en-US" dirty="0"/>
              <a:t> by a layer to retrain the ensemble model.</a:t>
            </a:r>
            <a:endParaRPr dirty="0"/>
          </a:p>
        </p:txBody>
      </p:sp>
      <p:sp>
        <p:nvSpPr>
          <p:cNvPr id="981" name="Shape 98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Shape 98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88" name="Shape 98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t>Those are the data I used in this project. </a:t>
            </a:r>
            <a:endParaRPr sz="900" dirty="0"/>
          </a:p>
          <a:p>
            <a:pPr marL="0" marR="0" lvl="0" indent="0" algn="l" rtl="0">
              <a:spcBef>
                <a:spcPts val="0"/>
              </a:spcBef>
              <a:spcAft>
                <a:spcPts val="0"/>
              </a:spcAft>
              <a:buNone/>
            </a:pPr>
            <a:endParaRPr sz="900" dirty="0"/>
          </a:p>
          <a:p>
            <a:pPr marL="0" marR="0" lvl="0" indent="0" algn="l" rtl="0">
              <a:spcBef>
                <a:spcPts val="0"/>
              </a:spcBef>
              <a:spcAft>
                <a:spcPts val="0"/>
              </a:spcAft>
              <a:buNone/>
            </a:pPr>
            <a:r>
              <a:rPr lang="en-US" sz="900" dirty="0"/>
              <a:t>The data is coming from ImageNet, which is a large image dataset with categorical labels</a:t>
            </a:r>
            <a:endParaRPr sz="900" dirty="0"/>
          </a:p>
          <a:p>
            <a:pPr marL="0" marR="0" lvl="0" indent="0" algn="l" rtl="0">
              <a:spcBef>
                <a:spcPts val="0"/>
              </a:spcBef>
              <a:spcAft>
                <a:spcPts val="0"/>
              </a:spcAft>
              <a:buNone/>
            </a:pPr>
            <a:endParaRPr sz="900" dirty="0"/>
          </a:p>
          <a:p>
            <a:pPr marL="0" marR="0" lvl="0" indent="0" algn="l" rtl="0">
              <a:spcBef>
                <a:spcPts val="0"/>
              </a:spcBef>
              <a:spcAft>
                <a:spcPts val="0"/>
              </a:spcAft>
              <a:buNone/>
            </a:pPr>
            <a:r>
              <a:rPr lang="en-US" sz="900" dirty="0"/>
              <a:t>In the dataset, there are 4t and 8h images </a:t>
            </a:r>
            <a:r>
              <a:rPr lang="en-US" sz="900" dirty="0" smtClean="0"/>
              <a:t>distribut</a:t>
            </a:r>
            <a:r>
              <a:rPr lang="en-US" altLang="zh-CN" sz="900" dirty="0" smtClean="0"/>
              <a:t>ing</a:t>
            </a:r>
            <a:r>
              <a:rPr lang="en-US" sz="900" dirty="0" smtClean="0"/>
              <a:t> </a:t>
            </a:r>
            <a:r>
              <a:rPr lang="en-US" sz="900" dirty="0"/>
              <a:t>in 9 classes</a:t>
            </a:r>
            <a:endParaRPr sz="900" dirty="0"/>
          </a:p>
          <a:p>
            <a:pPr marL="0" marR="0" lvl="0" indent="0" algn="l" rtl="0">
              <a:spcBef>
                <a:spcPts val="0"/>
              </a:spcBef>
              <a:spcAft>
                <a:spcPts val="0"/>
              </a:spcAft>
              <a:buNone/>
            </a:pPr>
            <a:endParaRPr sz="900" dirty="0"/>
          </a:p>
          <a:p>
            <a:pPr marL="0" marR="0" lvl="0" indent="0" algn="l" rtl="0">
              <a:spcBef>
                <a:spcPts val="0"/>
              </a:spcBef>
              <a:spcAft>
                <a:spcPts val="0"/>
              </a:spcAft>
              <a:buNone/>
            </a:pPr>
            <a:r>
              <a:rPr lang="en-US" sz="900" dirty="0"/>
              <a:t>and each image may contain several fish, but only one </a:t>
            </a:r>
            <a:r>
              <a:rPr lang="en-US" sz="900" dirty="0" smtClean="0"/>
              <a:t>specie</a:t>
            </a:r>
            <a:r>
              <a:rPr lang="en-US" altLang="zh-CN" sz="900" dirty="0" smtClean="0"/>
              <a:t>s</a:t>
            </a:r>
            <a:r>
              <a:rPr lang="en-US" sz="900" dirty="0" smtClean="0"/>
              <a:t>.</a:t>
            </a:r>
            <a:endParaRPr sz="900" dirty="0"/>
          </a:p>
        </p:txBody>
      </p:sp>
      <p:sp>
        <p:nvSpPr>
          <p:cNvPr id="137" name="Shape 13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here is the distribution of dataset</a:t>
            </a:r>
            <a:endParaRPr/>
          </a:p>
          <a:p>
            <a:pPr marL="0" lvl="0" indent="0">
              <a:spcBef>
                <a:spcPts val="0"/>
              </a:spcBef>
              <a:spcAft>
                <a:spcPts val="0"/>
              </a:spcAft>
              <a:buNone/>
            </a:pPr>
            <a:endParaRPr/>
          </a:p>
          <a:p>
            <a:pPr marL="0" lvl="0" indent="0">
              <a:spcBef>
                <a:spcPts val="0"/>
              </a:spcBef>
              <a:spcAft>
                <a:spcPts val="0"/>
              </a:spcAft>
              <a:buNone/>
            </a:pPr>
            <a:r>
              <a:rPr lang="en-US"/>
              <a:t>Among the whole dataset, most of the image contain 1 fish</a:t>
            </a:r>
            <a:endParaRPr/>
          </a:p>
          <a:p>
            <a:pPr marL="0" lvl="0" indent="0">
              <a:spcBef>
                <a:spcPts val="0"/>
              </a:spcBef>
              <a:spcAft>
                <a:spcPts val="0"/>
              </a:spcAft>
              <a:buNone/>
            </a:pPr>
            <a:endParaRPr/>
          </a:p>
          <a:p>
            <a:pPr marL="0" lvl="0" indent="0">
              <a:spcBef>
                <a:spcPts val="0"/>
              </a:spcBef>
              <a:spcAft>
                <a:spcPts val="0"/>
              </a:spcAft>
              <a:buNone/>
            </a:pPr>
            <a:r>
              <a:rPr lang="en-US"/>
              <a:t>In order to visualize the size of fish, we define the ratio by using this formula</a:t>
            </a:r>
            <a:endParaRPr/>
          </a:p>
          <a:p>
            <a:pPr marL="0" lvl="0" indent="0">
              <a:spcBef>
                <a:spcPts val="0"/>
              </a:spcBef>
              <a:spcAft>
                <a:spcPts val="0"/>
              </a:spcAft>
              <a:buNone/>
            </a:pPr>
            <a:endParaRPr/>
          </a:p>
          <a:p>
            <a:pPr marL="0" lvl="0" indent="0" rtl="0">
              <a:spcBef>
                <a:spcPts val="0"/>
              </a:spcBef>
              <a:spcAft>
                <a:spcPts val="0"/>
              </a:spcAft>
              <a:buNone/>
            </a:pPr>
            <a:r>
              <a:rPr lang="en-US"/>
              <a:t>the ratio equals to the labeled box area of fish, divided by the image area in pixel measurement</a:t>
            </a:r>
            <a:endParaRPr/>
          </a:p>
        </p:txBody>
      </p:sp>
      <p:sp>
        <p:nvSpPr>
          <p:cNvPr id="164" name="Shape 16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Shape 17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t>based on the requirement and dataset, two different proposed solution are used in the project</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Image classification and Instance classification.</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and in the instance classification, I tried to use some method to improve the accuracy.</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At the end of this project, we could build the complete pipeline as a system to do the detection, classification at the same time.</a:t>
            </a:r>
            <a:endParaRPr sz="900"/>
          </a:p>
          <a:p>
            <a:pPr marL="0" marR="0" lvl="0" indent="0" algn="l" rtl="0">
              <a:spcBef>
                <a:spcPts val="0"/>
              </a:spcBef>
              <a:spcAft>
                <a:spcPts val="0"/>
              </a:spcAft>
              <a:buNone/>
            </a:pPr>
            <a:endParaRPr sz="900"/>
          </a:p>
          <a:p>
            <a:pPr marL="0" marR="0" lvl="0" indent="0" algn="l" rtl="0">
              <a:spcBef>
                <a:spcPts val="0"/>
              </a:spcBef>
              <a:spcAft>
                <a:spcPts val="0"/>
              </a:spcAft>
              <a:buNone/>
            </a:pPr>
            <a:r>
              <a:rPr lang="en-US" sz="900"/>
              <a:t>and finally reach 87.22% accuracy</a:t>
            </a:r>
            <a:endParaRPr sz="900"/>
          </a:p>
        </p:txBody>
      </p:sp>
      <p:sp>
        <p:nvSpPr>
          <p:cNvPr id="175" name="Shape 17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Shape 18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sz="900"/>
              <a:t>Next, the most related work is image classification on convolutional neural network.</a:t>
            </a:r>
            <a:endParaRPr/>
          </a:p>
        </p:txBody>
      </p:sp>
      <p:sp>
        <p:nvSpPr>
          <p:cNvPr id="182" name="Shape 18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685800" y="1943784"/>
            <a:ext cx="7772400" cy="1102519"/>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000"/>
              <a:buFont typeface="Helvetica Neue"/>
              <a:buNone/>
              <a:defRPr sz="400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Shape 14"/>
          <p:cNvSpPr txBox="1">
            <a:spLocks noGrp="1"/>
          </p:cNvSpPr>
          <p:nvPr>
            <p:ph type="subTitle" idx="1"/>
          </p:nvPr>
        </p:nvSpPr>
        <p:spPr>
          <a:xfrm>
            <a:off x="1371600" y="3260615"/>
            <a:ext cx="6400800" cy="1314450"/>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1pPr>
            <a:lvl2pPr marR="0" lvl="1" algn="ctr" rtl="0">
              <a:spcBef>
                <a:spcPts val="12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R="0" lvl="2" algn="ctr" rtl="0">
              <a:spcBef>
                <a:spcPts val="12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spcBef>
                <a:spcPts val="12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R="0" lvl="4" algn="ctr" rtl="0">
              <a:spcBef>
                <a:spcPts val="12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R="0" lvl="5" algn="ctr" rtl="0">
              <a:spcBef>
                <a:spcPts val="12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5" name="Shape 1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b="0" i="0" u="none" strike="noStrike" cap="none">
                <a:solidFill>
                  <a:schemeClr val="lt1"/>
                </a:solidFill>
                <a:latin typeface="Arial"/>
                <a:ea typeface="Arial"/>
                <a:cs typeface="Arial"/>
                <a:sym typeface="Arial"/>
              </a:defRPr>
            </a:lvl1pPr>
            <a:lvl2pPr marL="0" marR="0" lvl="1" indent="0" algn="l" rtl="0">
              <a:spcBef>
                <a:spcPts val="0"/>
              </a:spcBef>
              <a:buNone/>
              <a:defRPr sz="1000" b="0" i="0" u="none" strike="noStrike" cap="none">
                <a:solidFill>
                  <a:schemeClr val="lt1"/>
                </a:solidFill>
                <a:latin typeface="Arial"/>
                <a:ea typeface="Arial"/>
                <a:cs typeface="Arial"/>
                <a:sym typeface="Arial"/>
              </a:defRPr>
            </a:lvl2pPr>
            <a:lvl3pPr marL="0" marR="0" lvl="2" indent="0" algn="l" rtl="0">
              <a:spcBef>
                <a:spcPts val="0"/>
              </a:spcBef>
              <a:buNone/>
              <a:defRPr sz="1000" b="0" i="0" u="none" strike="noStrike" cap="none">
                <a:solidFill>
                  <a:schemeClr val="lt1"/>
                </a:solidFill>
                <a:latin typeface="Arial"/>
                <a:ea typeface="Arial"/>
                <a:cs typeface="Arial"/>
                <a:sym typeface="Arial"/>
              </a:defRPr>
            </a:lvl3pPr>
            <a:lvl4pPr marL="0" marR="0" lvl="3" indent="0" algn="l" rtl="0">
              <a:spcBef>
                <a:spcPts val="0"/>
              </a:spcBef>
              <a:buNone/>
              <a:defRPr sz="1000" b="0" i="0" u="none" strike="noStrike" cap="none">
                <a:solidFill>
                  <a:schemeClr val="lt1"/>
                </a:solidFill>
                <a:latin typeface="Arial"/>
                <a:ea typeface="Arial"/>
                <a:cs typeface="Arial"/>
                <a:sym typeface="Arial"/>
              </a:defRPr>
            </a:lvl4pPr>
            <a:lvl5pPr marL="0" marR="0" lvl="4" indent="0" algn="l" rtl="0">
              <a:spcBef>
                <a:spcPts val="0"/>
              </a:spcBef>
              <a:buNone/>
              <a:defRPr sz="1000" b="0" i="0" u="none" strike="noStrike" cap="none">
                <a:solidFill>
                  <a:schemeClr val="lt1"/>
                </a:solidFill>
                <a:latin typeface="Arial"/>
                <a:ea typeface="Arial"/>
                <a:cs typeface="Arial"/>
                <a:sym typeface="Arial"/>
              </a:defRPr>
            </a:lvl5pPr>
            <a:lvl6pPr marL="0" marR="0" lvl="5" indent="0" algn="l" rtl="0">
              <a:spcBef>
                <a:spcPts val="0"/>
              </a:spcBef>
              <a:buNone/>
              <a:defRPr sz="1000" b="0" i="0" u="none" strike="noStrike" cap="none">
                <a:solidFill>
                  <a:schemeClr val="lt1"/>
                </a:solidFill>
                <a:latin typeface="Arial"/>
                <a:ea typeface="Arial"/>
                <a:cs typeface="Arial"/>
                <a:sym typeface="Arial"/>
              </a:defRPr>
            </a:lvl6pPr>
            <a:lvl7pPr marL="0" marR="0" lvl="6" indent="0" algn="l" rtl="0">
              <a:spcBef>
                <a:spcPts val="0"/>
              </a:spcBef>
              <a:buNone/>
              <a:defRPr sz="1000" b="0" i="0" u="none" strike="noStrike" cap="none">
                <a:solidFill>
                  <a:schemeClr val="lt1"/>
                </a:solidFill>
                <a:latin typeface="Arial"/>
                <a:ea typeface="Arial"/>
                <a:cs typeface="Arial"/>
                <a:sym typeface="Arial"/>
              </a:defRPr>
            </a:lvl7pPr>
            <a:lvl8pPr marL="0" marR="0" lvl="7" indent="0" algn="l" rtl="0">
              <a:spcBef>
                <a:spcPts val="0"/>
              </a:spcBef>
              <a:buNone/>
              <a:defRPr sz="1000" b="0" i="0" u="none" strike="noStrike" cap="none">
                <a:solidFill>
                  <a:schemeClr val="lt1"/>
                </a:solidFill>
                <a:latin typeface="Arial"/>
                <a:ea typeface="Arial"/>
                <a:cs typeface="Arial"/>
                <a:sym typeface="Arial"/>
              </a:defRPr>
            </a:lvl8pPr>
            <a:lvl9pPr marL="0" marR="0" lvl="8" indent="0" algn="l" rtl="0">
              <a:spcBef>
                <a:spcPts val="0"/>
              </a:spcBef>
              <a:buNone/>
              <a:defRPr sz="10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Shape 6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txBox="1">
            <a:spLocks noGrp="1"/>
          </p:cNvSpPr>
          <p:nvPr>
            <p:ph type="body" idx="1"/>
          </p:nvPr>
        </p:nvSpPr>
        <p:spPr>
          <a:xfrm>
            <a:off x="457200" y="1200151"/>
            <a:ext cx="8229600" cy="305218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3" y="3305176"/>
            <a:ext cx="7772400" cy="1021556"/>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12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12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12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12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12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2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2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Shape 41"/>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12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12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12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12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1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12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12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12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12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12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8396868" y="4517697"/>
            <a:ext cx="437571"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Shape 54"/>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2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2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1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2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2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2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2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1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200151"/>
            <a:ext cx="8229600" cy="339447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12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gif"/><Relationship Id="rId5" Type="http://schemas.openxmlformats.org/officeDocument/2006/relationships/image" Target="../media/image29.gi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36.png"/><Relationship Id="rId6" Type="http://schemas.openxmlformats.org/officeDocument/2006/relationships/image" Target="../media/image38.jp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36.png"/><Relationship Id="rId6" Type="http://schemas.openxmlformats.org/officeDocument/2006/relationships/image" Target="../media/image38.jp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36.png"/><Relationship Id="rId9" Type="http://schemas.openxmlformats.org/officeDocument/2006/relationships/image" Target="../media/image38.jp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36.png"/><Relationship Id="rId9" Type="http://schemas.openxmlformats.org/officeDocument/2006/relationships/image" Target="../media/image38.jpg"/><Relationship Id="rId10" Type="http://schemas.openxmlformats.org/officeDocument/2006/relationships/image" Target="../media/image39.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48.jpg"/><Relationship Id="rId5" Type="http://schemas.openxmlformats.org/officeDocument/2006/relationships/image" Target="../media/image38.jpg"/><Relationship Id="rId6" Type="http://schemas.openxmlformats.org/officeDocument/2006/relationships/image" Target="../media/image41.png"/><Relationship Id="rId7" Type="http://schemas.openxmlformats.org/officeDocument/2006/relationships/image" Target="../media/image49.jpg"/><Relationship Id="rId8"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42.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42.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5.jp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2.png"/><Relationship Id="rId6" Type="http://schemas.openxmlformats.org/officeDocument/2006/relationships/image" Target="../media/image38.jp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35.jpg"/><Relationship Id="rId6" Type="http://schemas.openxmlformats.org/officeDocument/2006/relationships/image" Target="../media/image37.jpg"/><Relationship Id="rId7" Type="http://schemas.openxmlformats.org/officeDocument/2006/relationships/image" Target="../media/image42.png"/><Relationship Id="rId8"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2.png"/><Relationship Id="rId6" Type="http://schemas.openxmlformats.org/officeDocument/2006/relationships/image" Target="../media/image38.jp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79.png"/><Relationship Id="rId9"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83.png"/><Relationship Id="rId9"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jp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jpg"/><Relationship Id="rId10"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85.png"/><Relationship Id="rId9"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87.png"/><Relationship Id="rId9"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92.png"/><Relationship Id="rId9"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g"/><Relationship Id="rId5"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g"/><Relationship Id="rId5" Type="http://schemas.openxmlformats.org/officeDocument/2006/relationships/image" Target="../media/image100.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jpg"/><Relationship Id="rId5"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g"/><Relationship Id="rId5" Type="http://schemas.openxmlformats.org/officeDocument/2006/relationships/image" Target="../media/image106.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9" Type="http://schemas.openxmlformats.org/officeDocument/2006/relationships/image" Target="../media/image22.jpg"/><Relationship Id="rId10" Type="http://schemas.openxmlformats.org/officeDocument/2006/relationships/image" Target="../media/image23.jpg"/><Relationship Id="rId11"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descr="MU_PPT_wide_newbg-05.jpg"/>
          <p:cNvPicPr preferRelativeResize="0"/>
          <p:nvPr/>
        </p:nvPicPr>
        <p:blipFill rotWithShape="1">
          <a:blip r:embed="rId3">
            <a:alphaModFix/>
          </a:blip>
          <a:srcRect/>
          <a:stretch/>
        </p:blipFill>
        <p:spPr>
          <a:xfrm>
            <a:off x="0" y="0"/>
            <a:ext cx="9130471" cy="5143501"/>
          </a:xfrm>
          <a:prstGeom prst="rect">
            <a:avLst/>
          </a:prstGeom>
          <a:noFill/>
          <a:ln>
            <a:noFill/>
          </a:ln>
        </p:spPr>
      </p:pic>
      <p:sp>
        <p:nvSpPr>
          <p:cNvPr id="84" name="Shape 84"/>
          <p:cNvSpPr txBox="1">
            <a:spLocks noGrp="1"/>
          </p:cNvSpPr>
          <p:nvPr>
            <p:ph type="ctrTitle"/>
          </p:nvPr>
        </p:nvSpPr>
        <p:spPr>
          <a:xfrm>
            <a:off x="-1" y="2048796"/>
            <a:ext cx="9130500" cy="775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Calibri"/>
              <a:buNone/>
            </a:pPr>
            <a:r>
              <a:rPr lang="en-US" sz="3200">
                <a:latin typeface="Calibri"/>
                <a:ea typeface="Calibri"/>
                <a:cs typeface="Calibri"/>
                <a:sym typeface="Calibri"/>
              </a:rPr>
              <a:t>APPLICATION OF DEEP LEARNING</a:t>
            </a:r>
            <a:br>
              <a:rPr lang="en-US" sz="3200">
                <a:latin typeface="Calibri"/>
                <a:ea typeface="Calibri"/>
                <a:cs typeface="Calibri"/>
                <a:sym typeface="Calibri"/>
              </a:rPr>
            </a:br>
            <a:r>
              <a:rPr lang="en-US" sz="3200">
                <a:latin typeface="Calibri"/>
                <a:ea typeface="Calibri"/>
                <a:cs typeface="Calibri"/>
                <a:sym typeface="Calibri"/>
              </a:rPr>
              <a:t>TO</a:t>
            </a:r>
            <a:br>
              <a:rPr lang="en-US" sz="3200">
                <a:latin typeface="Calibri"/>
                <a:ea typeface="Calibri"/>
                <a:cs typeface="Calibri"/>
                <a:sym typeface="Calibri"/>
              </a:rPr>
            </a:br>
            <a:r>
              <a:rPr lang="en-US" sz="3200">
                <a:latin typeface="Calibri"/>
                <a:ea typeface="Calibri"/>
                <a:cs typeface="Calibri"/>
                <a:sym typeface="Calibri"/>
              </a:rPr>
              <a:t>FISH RECOGNITION</a:t>
            </a:r>
            <a:endParaRPr sz="3200">
              <a:latin typeface="Calibri"/>
              <a:ea typeface="Calibri"/>
              <a:cs typeface="Calibri"/>
              <a:sym typeface="Calibri"/>
            </a:endParaRPr>
          </a:p>
        </p:txBody>
      </p:sp>
      <p:sp>
        <p:nvSpPr>
          <p:cNvPr id="85" name="Shape 85"/>
          <p:cNvSpPr txBox="1">
            <a:spLocks noGrp="1"/>
          </p:cNvSpPr>
          <p:nvPr>
            <p:ph type="subTitle" idx="1"/>
          </p:nvPr>
        </p:nvSpPr>
        <p:spPr>
          <a:xfrm>
            <a:off x="1371600" y="3559276"/>
            <a:ext cx="6400800" cy="94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Calibri"/>
                <a:ea typeface="Calibri"/>
                <a:cs typeface="Calibri"/>
                <a:sym typeface="Calibri"/>
              </a:rPr>
              <a:t>Master’s Project Defense </a:t>
            </a:r>
            <a:endParaRPr/>
          </a:p>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Calibri"/>
                <a:ea typeface="Calibri"/>
                <a:cs typeface="Calibri"/>
                <a:sym typeface="Calibri"/>
              </a:rPr>
              <a:t>By: </a:t>
            </a:r>
            <a:r>
              <a:rPr lang="en-US" sz="1800">
                <a:latin typeface="Calibri"/>
                <a:ea typeface="Calibri"/>
                <a:cs typeface="Calibri"/>
                <a:sym typeface="Calibri"/>
              </a:rPr>
              <a:t>Fuming Xiang</a:t>
            </a:r>
            <a:endParaRPr/>
          </a:p>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Calibri"/>
                <a:ea typeface="Calibri"/>
                <a:cs typeface="Calibri"/>
                <a:sym typeface="Calibri"/>
              </a:rPr>
              <a:t>Advisor: Dr. Yi Shang</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Related Works</a:t>
            </a:r>
            <a:endParaRPr sz="3200"/>
          </a:p>
        </p:txBody>
      </p:sp>
      <p:sp>
        <p:nvSpPr>
          <p:cNvPr id="192" name="Shape 192"/>
          <p:cNvSpPr txBox="1">
            <a:spLocks noGrp="1"/>
          </p:cNvSpPr>
          <p:nvPr>
            <p:ph type="body" idx="1"/>
          </p:nvPr>
        </p:nvSpPr>
        <p:spPr>
          <a:xfrm>
            <a:off x="457200" y="1079500"/>
            <a:ext cx="8229600" cy="361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000000"/>
              </a:buClr>
              <a:buSzPts val="2400"/>
              <a:buFont typeface="Arial"/>
              <a:buChar char="•"/>
            </a:pPr>
            <a:r>
              <a:rPr lang="en-US">
                <a:solidFill>
                  <a:srgbClr val="000000"/>
                </a:solidFill>
              </a:rPr>
              <a:t>Image Classification on CNN</a:t>
            </a:r>
            <a:endParaRPr>
              <a:solidFill>
                <a:srgbClr val="000000"/>
              </a:solidFill>
            </a:endParaRPr>
          </a:p>
          <a:p>
            <a:pPr marL="742950" marR="0" lvl="1" indent="-285750" algn="l" rtl="0">
              <a:lnSpc>
                <a:spcPct val="115000"/>
              </a:lnSpc>
              <a:spcBef>
                <a:spcPts val="0"/>
              </a:spcBef>
              <a:spcAft>
                <a:spcPts val="0"/>
              </a:spcAft>
              <a:buClr>
                <a:srgbClr val="000000"/>
              </a:buClr>
              <a:buSzPts val="2000"/>
              <a:buChar char="■"/>
            </a:pPr>
            <a:r>
              <a:rPr lang="en-US">
                <a:solidFill>
                  <a:srgbClr val="000000"/>
                </a:solidFill>
              </a:rPr>
              <a:t>Combination of different layers:</a:t>
            </a:r>
            <a:endParaRPr>
              <a:solidFill>
                <a:srgbClr val="000000"/>
              </a:solidFill>
            </a:endParaRPr>
          </a:p>
          <a:p>
            <a:pPr marL="1143000" marR="0" lvl="2" indent="-228600" algn="l" rtl="0">
              <a:lnSpc>
                <a:spcPct val="100000"/>
              </a:lnSpc>
              <a:spcBef>
                <a:spcPts val="0"/>
              </a:spcBef>
              <a:spcAft>
                <a:spcPts val="0"/>
              </a:spcAft>
              <a:buClr>
                <a:srgbClr val="000000"/>
              </a:buClr>
              <a:buSzPts val="1800"/>
              <a:buChar char="•"/>
            </a:pPr>
            <a:r>
              <a:rPr lang="en-US">
                <a:solidFill>
                  <a:srgbClr val="000000"/>
                </a:solidFill>
              </a:rPr>
              <a:t>Convolution Layer</a:t>
            </a:r>
            <a:endParaRPr>
              <a:solidFill>
                <a:srgbClr val="000000"/>
              </a:solidFill>
            </a:endParaRPr>
          </a:p>
          <a:p>
            <a:pPr marL="1143000" marR="0" lvl="2" indent="-228600" algn="l" rtl="0">
              <a:lnSpc>
                <a:spcPct val="100000"/>
              </a:lnSpc>
              <a:spcBef>
                <a:spcPts val="0"/>
              </a:spcBef>
              <a:spcAft>
                <a:spcPts val="0"/>
              </a:spcAft>
              <a:buClr>
                <a:srgbClr val="000000"/>
              </a:buClr>
              <a:buSzPts val="1800"/>
              <a:buChar char="•"/>
            </a:pPr>
            <a:r>
              <a:rPr lang="en-US">
                <a:solidFill>
                  <a:srgbClr val="000000"/>
                </a:solidFill>
              </a:rPr>
              <a:t>Activation Layer</a:t>
            </a:r>
            <a:endParaRPr>
              <a:solidFill>
                <a:srgbClr val="000000"/>
              </a:solidFill>
            </a:endParaRPr>
          </a:p>
          <a:p>
            <a:pPr marL="1143000" marR="0" lvl="2" indent="-228600" algn="l" rtl="0">
              <a:lnSpc>
                <a:spcPct val="100000"/>
              </a:lnSpc>
              <a:spcBef>
                <a:spcPts val="0"/>
              </a:spcBef>
              <a:spcAft>
                <a:spcPts val="0"/>
              </a:spcAft>
              <a:buClr>
                <a:srgbClr val="000000"/>
              </a:buClr>
              <a:buSzPts val="1800"/>
              <a:buChar char="•"/>
            </a:pPr>
            <a:r>
              <a:rPr lang="en-US">
                <a:solidFill>
                  <a:srgbClr val="000000"/>
                </a:solidFill>
              </a:rPr>
              <a:t>Pooling Layer(max, avg. etc.)</a:t>
            </a:r>
            <a:endParaRPr>
              <a:solidFill>
                <a:srgbClr val="000000"/>
              </a:solidFill>
            </a:endParaRPr>
          </a:p>
          <a:p>
            <a:pPr marL="1143000" marR="0" lvl="2" indent="-228600" algn="l" rtl="0">
              <a:lnSpc>
                <a:spcPct val="100000"/>
              </a:lnSpc>
              <a:spcBef>
                <a:spcPts val="0"/>
              </a:spcBef>
              <a:spcAft>
                <a:spcPts val="0"/>
              </a:spcAft>
              <a:buClr>
                <a:srgbClr val="000000"/>
              </a:buClr>
              <a:buSzPts val="1800"/>
              <a:buChar char="•"/>
            </a:pPr>
            <a:r>
              <a:rPr lang="en-US">
                <a:solidFill>
                  <a:srgbClr val="000000"/>
                </a:solidFill>
              </a:rPr>
              <a:t>Fully Connected Layer, etc.</a:t>
            </a:r>
            <a:endParaRPr>
              <a:solidFill>
                <a:srgbClr val="000000"/>
              </a:solidFill>
            </a:endParaRPr>
          </a:p>
          <a:p>
            <a:pPr marL="914400" marR="0" lvl="0" indent="0" algn="l" rtl="0">
              <a:lnSpc>
                <a:spcPct val="10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p:txBody>
      </p:sp>
      <p:pic>
        <p:nvPicPr>
          <p:cNvPr id="193" name="Shape 193"/>
          <p:cNvPicPr preferRelativeResize="0"/>
          <p:nvPr/>
        </p:nvPicPr>
        <p:blipFill>
          <a:blip r:embed="rId3">
            <a:alphaModFix/>
          </a:blip>
          <a:stretch>
            <a:fillRect/>
          </a:stretch>
        </p:blipFill>
        <p:spPr>
          <a:xfrm>
            <a:off x="5231427" y="1142877"/>
            <a:ext cx="3455375" cy="1649875"/>
          </a:xfrm>
          <a:prstGeom prst="rect">
            <a:avLst/>
          </a:prstGeom>
          <a:noFill/>
          <a:ln>
            <a:noFill/>
          </a:ln>
        </p:spPr>
      </p:pic>
      <p:grpSp>
        <p:nvGrpSpPr>
          <p:cNvPr id="194" name="Shape 194"/>
          <p:cNvGrpSpPr/>
          <p:nvPr/>
        </p:nvGrpSpPr>
        <p:grpSpPr>
          <a:xfrm>
            <a:off x="883313" y="3347667"/>
            <a:ext cx="7377375" cy="1289650"/>
            <a:chOff x="619175" y="2996067"/>
            <a:chExt cx="7377375" cy="1289650"/>
          </a:xfrm>
        </p:grpSpPr>
        <p:pic>
          <p:nvPicPr>
            <p:cNvPr id="195" name="Shape 195"/>
            <p:cNvPicPr preferRelativeResize="0"/>
            <p:nvPr/>
          </p:nvPicPr>
          <p:blipFill>
            <a:blip r:embed="rId4">
              <a:alphaModFix/>
            </a:blip>
            <a:stretch>
              <a:fillRect/>
            </a:stretch>
          </p:blipFill>
          <p:spPr>
            <a:xfrm>
              <a:off x="619175" y="2996067"/>
              <a:ext cx="1766554" cy="1289650"/>
            </a:xfrm>
            <a:prstGeom prst="rect">
              <a:avLst/>
            </a:prstGeom>
            <a:noFill/>
            <a:ln>
              <a:noFill/>
            </a:ln>
          </p:spPr>
        </p:pic>
        <p:pic>
          <p:nvPicPr>
            <p:cNvPr id="196" name="Shape 196"/>
            <p:cNvPicPr preferRelativeResize="0"/>
            <p:nvPr/>
          </p:nvPicPr>
          <p:blipFill>
            <a:blip r:embed="rId5">
              <a:alphaModFix/>
            </a:blip>
            <a:stretch>
              <a:fillRect/>
            </a:stretch>
          </p:blipFill>
          <p:spPr>
            <a:xfrm>
              <a:off x="6148100" y="3007563"/>
              <a:ext cx="1848450" cy="1065775"/>
            </a:xfrm>
            <a:prstGeom prst="rect">
              <a:avLst/>
            </a:prstGeom>
            <a:noFill/>
            <a:ln>
              <a:noFill/>
            </a:ln>
          </p:spPr>
        </p:pic>
        <p:pic>
          <p:nvPicPr>
            <p:cNvPr id="197" name="Shape 197"/>
            <p:cNvPicPr preferRelativeResize="0"/>
            <p:nvPr/>
          </p:nvPicPr>
          <p:blipFill>
            <a:blip r:embed="rId6">
              <a:alphaModFix/>
            </a:blip>
            <a:stretch>
              <a:fillRect/>
            </a:stretch>
          </p:blipFill>
          <p:spPr>
            <a:xfrm>
              <a:off x="2800313" y="3112050"/>
              <a:ext cx="2933193" cy="856800"/>
            </a:xfrm>
            <a:prstGeom prst="rect">
              <a:avLst/>
            </a:prstGeom>
            <a:noFill/>
            <a:ln>
              <a:noFill/>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Related Works</a:t>
            </a:r>
            <a:endParaRPr sz="3200"/>
          </a:p>
        </p:txBody>
      </p:sp>
      <p:sp>
        <p:nvSpPr>
          <p:cNvPr id="204" name="Shape 204"/>
          <p:cNvSpPr txBox="1"/>
          <p:nvPr/>
        </p:nvSpPr>
        <p:spPr>
          <a:xfrm>
            <a:off x="457200" y="860350"/>
            <a:ext cx="7539600" cy="3709500"/>
          </a:xfrm>
          <a:prstGeom prst="rect">
            <a:avLst/>
          </a:prstGeom>
          <a:noFill/>
          <a:ln>
            <a:noFill/>
          </a:ln>
        </p:spPr>
        <p:txBody>
          <a:bodyPr spcFirstLastPara="1" wrap="square" lIns="91425" tIns="91425" rIns="91425" bIns="91425" anchor="t" anchorCtr="0">
            <a:noAutofit/>
          </a:bodyPr>
          <a:lstStyle/>
          <a:p>
            <a:pPr marL="342900" lvl="0" indent="-317500" rtl="0">
              <a:lnSpc>
                <a:spcPct val="104000"/>
              </a:lnSpc>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Different Machine Learning model would be used for pipelines</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Char char="-"/>
            </a:pPr>
            <a:r>
              <a:rPr lang="en-US" sz="1800">
                <a:latin typeface="Calibri"/>
                <a:ea typeface="Calibri"/>
                <a:cs typeface="Calibri"/>
                <a:sym typeface="Calibri"/>
              </a:rPr>
              <a:t>VGG 16</a:t>
            </a:r>
            <a:endParaRPr sz="1800">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Char char="-"/>
            </a:pPr>
            <a:r>
              <a:rPr lang="en-US" sz="1800">
                <a:latin typeface="Calibri"/>
                <a:ea typeface="Calibri"/>
                <a:cs typeface="Calibri"/>
                <a:sym typeface="Calibri"/>
              </a:rPr>
              <a:t>ResNet 50</a:t>
            </a:r>
            <a:endParaRPr sz="1800">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Font typeface="Calibri"/>
              <a:buChar char="-"/>
            </a:pPr>
            <a:r>
              <a:rPr lang="en-US" sz="1800">
                <a:latin typeface="Calibri"/>
                <a:ea typeface="Calibri"/>
                <a:cs typeface="Calibri"/>
                <a:sym typeface="Calibri"/>
              </a:rPr>
              <a:t>SSD Caffe</a:t>
            </a:r>
            <a:endParaRPr sz="18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457200" y="860350"/>
            <a:ext cx="7539600" cy="3709500"/>
          </a:xfrm>
          <a:prstGeom prst="rect">
            <a:avLst/>
          </a:prstGeom>
          <a:noFill/>
          <a:ln>
            <a:noFill/>
          </a:ln>
        </p:spPr>
        <p:txBody>
          <a:bodyPr spcFirstLastPara="1" wrap="square" lIns="91425" tIns="91425" rIns="91425" bIns="91425" anchor="t" anchorCtr="0">
            <a:noAutofit/>
          </a:bodyPr>
          <a:lstStyle/>
          <a:p>
            <a:pPr marL="342900" lvl="0" indent="-317500" rtl="0">
              <a:lnSpc>
                <a:spcPct val="104000"/>
              </a:lnSpc>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Different Machine Learning model would be used for pipelines</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Char char="-"/>
            </a:pPr>
            <a:r>
              <a:rPr lang="en-US" sz="1800">
                <a:latin typeface="Calibri"/>
                <a:ea typeface="Calibri"/>
                <a:cs typeface="Calibri"/>
                <a:sym typeface="Calibri"/>
              </a:rPr>
              <a:t>VGG 16</a:t>
            </a:r>
            <a:endParaRPr sz="1800">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Char char="-"/>
            </a:pPr>
            <a:r>
              <a:rPr lang="en-US" sz="1800">
                <a:solidFill>
                  <a:srgbClr val="CCCCCC"/>
                </a:solidFill>
                <a:latin typeface="Calibri"/>
                <a:ea typeface="Calibri"/>
                <a:cs typeface="Calibri"/>
                <a:sym typeface="Calibri"/>
              </a:rPr>
              <a:t>ResNet 50</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Font typeface="Calibri"/>
              <a:buChar char="-"/>
            </a:pPr>
            <a:r>
              <a:rPr lang="en-US" sz="1800">
                <a:solidFill>
                  <a:srgbClr val="CCCCCC"/>
                </a:solidFill>
                <a:latin typeface="Calibri"/>
                <a:ea typeface="Calibri"/>
                <a:cs typeface="Calibri"/>
                <a:sym typeface="Calibri"/>
              </a:rPr>
              <a:t>SSD Caffe</a:t>
            </a:r>
            <a:endParaRPr sz="1800">
              <a:solidFill>
                <a:srgbClr val="CCCCCC"/>
              </a:solidFill>
              <a:latin typeface="Calibri"/>
              <a:ea typeface="Calibri"/>
              <a:cs typeface="Calibri"/>
              <a:sym typeface="Calibri"/>
            </a:endParaRPr>
          </a:p>
        </p:txBody>
      </p:sp>
      <p:pic>
        <p:nvPicPr>
          <p:cNvPr id="211" name="Shape 211"/>
          <p:cNvPicPr preferRelativeResize="0"/>
          <p:nvPr/>
        </p:nvPicPr>
        <p:blipFill>
          <a:blip r:embed="rId3">
            <a:alphaModFix/>
          </a:blip>
          <a:stretch>
            <a:fillRect/>
          </a:stretch>
        </p:blipFill>
        <p:spPr>
          <a:xfrm>
            <a:off x="2850175" y="1601449"/>
            <a:ext cx="4070925" cy="2390600"/>
          </a:xfrm>
          <a:prstGeom prst="rect">
            <a:avLst/>
          </a:prstGeom>
          <a:noFill/>
          <a:ln>
            <a:noFill/>
          </a:ln>
        </p:spPr>
      </p:pic>
      <p:sp>
        <p:nvSpPr>
          <p:cNvPr id="212" name="Shape 212"/>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Related Works</a:t>
            </a:r>
            <a:endParaRPr sz="3200"/>
          </a:p>
        </p:txBody>
      </p:sp>
      <p:sp>
        <p:nvSpPr>
          <p:cNvPr id="213" name="Shape 213"/>
          <p:cNvSpPr txBox="1"/>
          <p:nvPr/>
        </p:nvSpPr>
        <p:spPr>
          <a:xfrm>
            <a:off x="457200" y="3992050"/>
            <a:ext cx="4485600" cy="517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highlight>
                  <a:srgbClr val="FFFFFF"/>
                </a:highlight>
              </a:rPr>
              <a:t>K. Simonyan and A. Zisserman. Very deep convolutional networks for large-scale image recognition. In ICLR, 2015</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410800" y="1033675"/>
            <a:ext cx="8388201" cy="1925050"/>
          </a:xfrm>
          <a:prstGeom prst="rect">
            <a:avLst/>
          </a:prstGeom>
          <a:noFill/>
          <a:ln>
            <a:noFill/>
          </a:ln>
        </p:spPr>
      </p:pic>
      <p:sp>
        <p:nvSpPr>
          <p:cNvPr id="220" name="Shape 220"/>
          <p:cNvSpPr txBox="1"/>
          <p:nvPr/>
        </p:nvSpPr>
        <p:spPr>
          <a:xfrm>
            <a:off x="457200" y="860350"/>
            <a:ext cx="7539600" cy="3709500"/>
          </a:xfrm>
          <a:prstGeom prst="rect">
            <a:avLst/>
          </a:prstGeom>
          <a:noFill/>
          <a:ln>
            <a:noFill/>
          </a:ln>
        </p:spPr>
        <p:txBody>
          <a:bodyPr spcFirstLastPara="1" wrap="square" lIns="91425" tIns="91425" rIns="91425" bIns="91425" anchor="t" anchorCtr="0">
            <a:noAutofit/>
          </a:bodyPr>
          <a:lstStyle/>
          <a:p>
            <a:pPr marL="342900" lvl="0" indent="-317500" rtl="0">
              <a:lnSpc>
                <a:spcPct val="104000"/>
              </a:lnSpc>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Different Machine Learning model would be used for pipelines</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Char char="-"/>
            </a:pPr>
            <a:r>
              <a:rPr lang="en-US" sz="1800">
                <a:solidFill>
                  <a:srgbClr val="CCCCCC"/>
                </a:solidFill>
                <a:latin typeface="Calibri"/>
                <a:ea typeface="Calibri"/>
                <a:cs typeface="Calibri"/>
                <a:sym typeface="Calibri"/>
              </a:rPr>
              <a:t>VGG 16</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Char char="-"/>
            </a:pPr>
            <a:r>
              <a:rPr lang="en-US" sz="1800">
                <a:latin typeface="Calibri"/>
                <a:ea typeface="Calibri"/>
                <a:cs typeface="Calibri"/>
                <a:sym typeface="Calibri"/>
              </a:rPr>
              <a:t>ResNet 50</a:t>
            </a:r>
            <a:endParaRPr sz="1800">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Font typeface="Calibri"/>
              <a:buChar char="-"/>
            </a:pPr>
            <a:r>
              <a:rPr lang="en-US" sz="1800">
                <a:solidFill>
                  <a:srgbClr val="CCCCCC"/>
                </a:solidFill>
                <a:latin typeface="Calibri"/>
                <a:ea typeface="Calibri"/>
                <a:cs typeface="Calibri"/>
                <a:sym typeface="Calibri"/>
              </a:rPr>
              <a:t>SSD Caffe</a:t>
            </a:r>
            <a:endParaRPr sz="1800">
              <a:solidFill>
                <a:srgbClr val="CCCCCC"/>
              </a:solidFill>
              <a:latin typeface="Calibri"/>
              <a:ea typeface="Calibri"/>
              <a:cs typeface="Calibri"/>
              <a:sym typeface="Calibri"/>
            </a:endParaRPr>
          </a:p>
        </p:txBody>
      </p:sp>
      <p:sp>
        <p:nvSpPr>
          <p:cNvPr id="221" name="Shape 221"/>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Related Works</a:t>
            </a:r>
            <a:endParaRPr sz="3200"/>
          </a:p>
        </p:txBody>
      </p:sp>
      <p:pic>
        <p:nvPicPr>
          <p:cNvPr id="222" name="Shape 222"/>
          <p:cNvPicPr preferRelativeResize="0"/>
          <p:nvPr/>
        </p:nvPicPr>
        <p:blipFill>
          <a:blip r:embed="rId4">
            <a:alphaModFix/>
          </a:blip>
          <a:stretch>
            <a:fillRect/>
          </a:stretch>
        </p:blipFill>
        <p:spPr>
          <a:xfrm>
            <a:off x="1274400" y="2514800"/>
            <a:ext cx="3988148" cy="2055050"/>
          </a:xfrm>
          <a:prstGeom prst="rect">
            <a:avLst/>
          </a:prstGeom>
          <a:noFill/>
          <a:ln>
            <a:noFill/>
          </a:ln>
        </p:spPr>
      </p:pic>
      <p:sp>
        <p:nvSpPr>
          <p:cNvPr id="223" name="Shape 223"/>
          <p:cNvSpPr txBox="1"/>
          <p:nvPr/>
        </p:nvSpPr>
        <p:spPr>
          <a:xfrm>
            <a:off x="5178075" y="3341625"/>
            <a:ext cx="1805700" cy="43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Avoid gradient diffusion</a:t>
            </a:r>
            <a:endParaRPr sz="1000"/>
          </a:p>
        </p:txBody>
      </p:sp>
      <p:sp>
        <p:nvSpPr>
          <p:cNvPr id="224" name="Shape 224"/>
          <p:cNvSpPr txBox="1"/>
          <p:nvPr/>
        </p:nvSpPr>
        <p:spPr>
          <a:xfrm>
            <a:off x="4557600" y="4161050"/>
            <a:ext cx="4241400" cy="517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highlight>
                  <a:srgbClr val="FFFFFF"/>
                </a:highlight>
              </a:rPr>
              <a:t>He, Kaiming, et al. "Deep residual learning for image recognition." </a:t>
            </a:r>
            <a:r>
              <a:rPr lang="en-US" sz="1000" i="1">
                <a:highlight>
                  <a:srgbClr val="FFFFFF"/>
                </a:highlight>
              </a:rPr>
              <a:t>Proceedings of the IEEE conference on computer vision and pattern recognition</a:t>
            </a:r>
            <a:r>
              <a:rPr lang="en-US" sz="1000">
                <a:highlight>
                  <a:srgbClr val="FFFFFF"/>
                </a:highlight>
              </a:rPr>
              <a:t>. 2016.</a:t>
            </a:r>
            <a:endParaRPr/>
          </a:p>
        </p:txBody>
      </p:sp>
      <p:cxnSp>
        <p:nvCxnSpPr>
          <p:cNvPr id="225" name="Shape 225"/>
          <p:cNvCxnSpPr>
            <a:endCxn id="222" idx="3"/>
          </p:cNvCxnSpPr>
          <p:nvPr/>
        </p:nvCxnSpPr>
        <p:spPr>
          <a:xfrm rot="10800000" flipH="1">
            <a:off x="3073448" y="3542325"/>
            <a:ext cx="2189100" cy="798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p:nvPr/>
        </p:nvSpPr>
        <p:spPr>
          <a:xfrm>
            <a:off x="457200" y="860350"/>
            <a:ext cx="7539600" cy="3709500"/>
          </a:xfrm>
          <a:prstGeom prst="rect">
            <a:avLst/>
          </a:prstGeom>
          <a:noFill/>
          <a:ln>
            <a:noFill/>
          </a:ln>
        </p:spPr>
        <p:txBody>
          <a:bodyPr spcFirstLastPara="1" wrap="square" lIns="91425" tIns="91425" rIns="91425" bIns="91425" anchor="t" anchorCtr="0">
            <a:noAutofit/>
          </a:bodyPr>
          <a:lstStyle/>
          <a:p>
            <a:pPr marL="342900" lvl="0" indent="-317500" rtl="0">
              <a:lnSpc>
                <a:spcPct val="104000"/>
              </a:lnSpc>
              <a:spcBef>
                <a:spcPts val="0"/>
              </a:spcBef>
              <a:spcAft>
                <a:spcPts val="0"/>
              </a:spcAft>
              <a:buClr>
                <a:schemeClr val="dk1"/>
              </a:buClr>
              <a:buSzPts val="1800"/>
              <a:buChar char="•"/>
            </a:pPr>
            <a:r>
              <a:rPr lang="en-US" sz="1800">
                <a:solidFill>
                  <a:schemeClr val="dk1"/>
                </a:solidFill>
                <a:latin typeface="Calibri"/>
                <a:ea typeface="Calibri"/>
                <a:cs typeface="Calibri"/>
                <a:sym typeface="Calibri"/>
              </a:rPr>
              <a:t>Different Machine Learning model would be used for pipelines</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Char char="-"/>
            </a:pPr>
            <a:r>
              <a:rPr lang="en-US" sz="1800">
                <a:solidFill>
                  <a:srgbClr val="CCCCCC"/>
                </a:solidFill>
                <a:latin typeface="Calibri"/>
                <a:ea typeface="Calibri"/>
                <a:cs typeface="Calibri"/>
                <a:sym typeface="Calibri"/>
              </a:rPr>
              <a:t>VGG 16</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CCCCCC"/>
              </a:buClr>
              <a:buSzPts val="1800"/>
              <a:buChar char="-"/>
            </a:pPr>
            <a:r>
              <a:rPr lang="en-US" sz="1800">
                <a:solidFill>
                  <a:srgbClr val="CCCCCC"/>
                </a:solidFill>
                <a:latin typeface="Calibri"/>
                <a:ea typeface="Calibri"/>
                <a:cs typeface="Calibri"/>
                <a:sym typeface="Calibri"/>
              </a:rPr>
              <a:t>ResNet 50</a:t>
            </a:r>
            <a:endParaRPr sz="1800">
              <a:solidFill>
                <a:srgbClr val="CCCCCC"/>
              </a:solidFill>
              <a:latin typeface="Calibri"/>
              <a:ea typeface="Calibri"/>
              <a:cs typeface="Calibri"/>
              <a:sym typeface="Calibri"/>
            </a:endParaRPr>
          </a:p>
          <a:p>
            <a:pPr marL="457200" lvl="0" indent="-342900" rtl="0">
              <a:lnSpc>
                <a:spcPct val="104000"/>
              </a:lnSpc>
              <a:spcBef>
                <a:spcPts val="0"/>
              </a:spcBef>
              <a:spcAft>
                <a:spcPts val="0"/>
              </a:spcAft>
              <a:buClr>
                <a:srgbClr val="000000"/>
              </a:buClr>
              <a:buSzPts val="1800"/>
              <a:buFont typeface="Calibri"/>
              <a:buChar char="-"/>
            </a:pPr>
            <a:r>
              <a:rPr lang="en-US" sz="1800">
                <a:latin typeface="Calibri"/>
                <a:ea typeface="Calibri"/>
                <a:cs typeface="Calibri"/>
                <a:sym typeface="Calibri"/>
              </a:rPr>
              <a:t>SSD Caffe</a:t>
            </a:r>
            <a:endParaRPr sz="1800">
              <a:latin typeface="Calibri"/>
              <a:ea typeface="Calibri"/>
              <a:cs typeface="Calibri"/>
              <a:sym typeface="Calibri"/>
            </a:endParaRPr>
          </a:p>
        </p:txBody>
      </p:sp>
      <p:sp>
        <p:nvSpPr>
          <p:cNvPr id="232" name="Shape 232"/>
          <p:cNvSpPr txBox="1"/>
          <p:nvPr/>
        </p:nvSpPr>
        <p:spPr>
          <a:xfrm>
            <a:off x="457200" y="3992050"/>
            <a:ext cx="3975300" cy="577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highlight>
                  <a:srgbClr val="FFFFFF"/>
                </a:highlight>
              </a:rPr>
              <a:t>Liu, Wei, et al. "Ssd: Single shot multibox detector." </a:t>
            </a:r>
            <a:r>
              <a:rPr lang="en-US" sz="1000" i="1">
                <a:highlight>
                  <a:srgbClr val="FFFFFF"/>
                </a:highlight>
              </a:rPr>
              <a:t>European conference on computer vision</a:t>
            </a:r>
            <a:r>
              <a:rPr lang="en-US" sz="1000">
                <a:highlight>
                  <a:srgbClr val="FFFFFF"/>
                </a:highlight>
              </a:rPr>
              <a:t>. Springer, Cham, 2016.</a:t>
            </a:r>
            <a:endParaRPr/>
          </a:p>
        </p:txBody>
      </p:sp>
      <p:sp>
        <p:nvSpPr>
          <p:cNvPr id="233" name="Shape 233"/>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Related Works</a:t>
            </a:r>
            <a:endParaRPr sz="3200"/>
          </a:p>
        </p:txBody>
      </p:sp>
      <p:pic>
        <p:nvPicPr>
          <p:cNvPr id="234" name="Shape 234"/>
          <p:cNvPicPr preferRelativeResize="0"/>
          <p:nvPr/>
        </p:nvPicPr>
        <p:blipFill>
          <a:blip r:embed="rId3">
            <a:alphaModFix/>
          </a:blip>
          <a:stretch>
            <a:fillRect/>
          </a:stretch>
        </p:blipFill>
        <p:spPr>
          <a:xfrm>
            <a:off x="2572247" y="1742475"/>
            <a:ext cx="5424552" cy="224957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a:t>Roadmap</a:t>
            </a:r>
            <a:endParaRPr sz="3200"/>
          </a:p>
        </p:txBody>
      </p:sp>
      <p:sp>
        <p:nvSpPr>
          <p:cNvPr id="241" name="Shape 241"/>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B7B7B7"/>
              </a:buClr>
              <a:buSzPts val="2400"/>
              <a:buFont typeface="Arial"/>
              <a:buChar char="•"/>
            </a:pPr>
            <a:r>
              <a:rPr lang="en-US" sz="2400" b="0" i="0" u="none" strike="noStrike" cap="none">
                <a:solidFill>
                  <a:srgbClr val="B7B7B7"/>
                </a:solidFill>
                <a:latin typeface="Calibri"/>
                <a:ea typeface="Calibri"/>
                <a:cs typeface="Calibri"/>
                <a:sym typeface="Calibri"/>
              </a:rPr>
              <a:t>Introduction</a:t>
            </a:r>
            <a:endParaRPr sz="2400" b="0" i="0" u="none" strike="noStrike" cap="none">
              <a:solidFill>
                <a:srgbClr val="B7B7B7"/>
              </a:solidFill>
              <a:latin typeface="Calibri"/>
              <a:ea typeface="Calibri"/>
              <a:cs typeface="Calibri"/>
              <a:sym typeface="Calibri"/>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Related Works</a:t>
            </a:r>
            <a:endParaRPr>
              <a:solidFill>
                <a:srgbClr val="B7B7B7"/>
              </a:solidFill>
            </a:endParaRPr>
          </a:p>
          <a:p>
            <a:pPr marL="342900" lvl="0" indent="-342900" rtl="0">
              <a:lnSpc>
                <a:spcPct val="150000"/>
              </a:lnSpc>
              <a:spcBef>
                <a:spcPts val="0"/>
              </a:spcBef>
              <a:spcAft>
                <a:spcPts val="0"/>
              </a:spcAft>
              <a:buClr>
                <a:srgbClr val="B45F06"/>
              </a:buClr>
              <a:buSzPts val="2400"/>
              <a:buFont typeface="Arial"/>
              <a:buChar char="•"/>
            </a:pPr>
            <a:r>
              <a:rPr lang="en-US">
                <a:solidFill>
                  <a:srgbClr val="B45F06"/>
                </a:solidFill>
              </a:rPr>
              <a:t>Design and Implementation</a:t>
            </a:r>
            <a:endParaRPr sz="1800">
              <a:solidFill>
                <a:srgbClr val="B45F06"/>
              </a:solidFill>
            </a:endParaRPr>
          </a:p>
          <a:p>
            <a:pPr marL="457200" lvl="0" indent="-317500" rtl="0">
              <a:lnSpc>
                <a:spcPct val="115000"/>
              </a:lnSpc>
              <a:spcBef>
                <a:spcPts val="0"/>
              </a:spcBef>
              <a:spcAft>
                <a:spcPts val="0"/>
              </a:spcAft>
              <a:buClr>
                <a:srgbClr val="B45F06"/>
              </a:buClr>
              <a:buSzPts val="1400"/>
              <a:buChar char="-"/>
            </a:pPr>
            <a:r>
              <a:rPr lang="en-US" sz="1400">
                <a:solidFill>
                  <a:srgbClr val="B45F06"/>
                </a:solidFill>
              </a:rPr>
              <a:t>Pipelines Design</a:t>
            </a:r>
            <a:endParaRPr sz="1400">
              <a:solidFill>
                <a:srgbClr val="B45F06"/>
              </a:solidFill>
            </a:endParaRPr>
          </a:p>
          <a:p>
            <a:pPr marL="457200" lvl="0" indent="-317500" rtl="0">
              <a:lnSpc>
                <a:spcPct val="115000"/>
              </a:lnSpc>
              <a:spcBef>
                <a:spcPts val="0"/>
              </a:spcBef>
              <a:spcAft>
                <a:spcPts val="0"/>
              </a:spcAft>
              <a:buClr>
                <a:srgbClr val="B45F06"/>
              </a:buClr>
              <a:buSzPts val="1400"/>
              <a:buChar char="-"/>
            </a:pPr>
            <a:r>
              <a:rPr lang="en-US" sz="1400">
                <a:solidFill>
                  <a:srgbClr val="B45F06"/>
                </a:solidFill>
              </a:rPr>
              <a:t>Data preprocessing and dataset generating</a:t>
            </a:r>
            <a:endParaRPr sz="1400">
              <a:solidFill>
                <a:srgbClr val="B45F06"/>
              </a:solidFill>
            </a:endParaRPr>
          </a:p>
          <a:p>
            <a:pPr marL="457200" lvl="0" indent="-317500" rtl="0">
              <a:lnSpc>
                <a:spcPct val="115000"/>
              </a:lnSpc>
              <a:spcBef>
                <a:spcPts val="0"/>
              </a:spcBef>
              <a:spcAft>
                <a:spcPts val="0"/>
              </a:spcAft>
              <a:buClr>
                <a:srgbClr val="B45F06"/>
              </a:buClr>
              <a:buSzPts val="1400"/>
              <a:buChar char="-"/>
            </a:pPr>
            <a:r>
              <a:rPr lang="en-US" sz="1400">
                <a:solidFill>
                  <a:srgbClr val="B45F06"/>
                </a:solidFill>
              </a:rPr>
              <a:t>Evaluation Metric</a:t>
            </a:r>
            <a:endParaRPr sz="1400">
              <a:solidFill>
                <a:srgbClr val="B45F06"/>
              </a:solidFill>
            </a:endParaRPr>
          </a:p>
          <a:p>
            <a:pPr marL="457200" lvl="0" indent="-317500" rtl="0">
              <a:lnSpc>
                <a:spcPct val="115000"/>
              </a:lnSpc>
              <a:spcBef>
                <a:spcPts val="0"/>
              </a:spcBef>
              <a:spcAft>
                <a:spcPts val="0"/>
              </a:spcAft>
              <a:buClr>
                <a:srgbClr val="B45F06"/>
              </a:buClr>
              <a:buSzPts val="1400"/>
              <a:buChar char="-"/>
            </a:pPr>
            <a:r>
              <a:rPr lang="en-US" sz="1400">
                <a:solidFill>
                  <a:srgbClr val="B45F06"/>
                </a:solidFill>
              </a:rPr>
              <a:t>Training and Testing</a:t>
            </a:r>
            <a:endParaRPr sz="1400">
              <a:solidFill>
                <a:srgbClr val="B45F06"/>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Experiment Results</a:t>
            </a:r>
            <a:endParaRPr>
              <a:solidFill>
                <a:srgbClr val="B7B7B7"/>
              </a:solidFill>
            </a:endParaRPr>
          </a:p>
          <a:p>
            <a:pPr marL="342900" marR="0" lvl="0" indent="-342900" algn="l" rtl="0">
              <a:lnSpc>
                <a:spcPct val="150000"/>
              </a:lnSpc>
              <a:spcBef>
                <a:spcPts val="0"/>
              </a:spcBef>
              <a:spcAft>
                <a:spcPts val="0"/>
              </a:spcAft>
              <a:buClr>
                <a:srgbClr val="B7B7B7"/>
              </a:buClr>
              <a:buSzPts val="2400"/>
              <a:buFont typeface="Arial"/>
              <a:buChar char="•"/>
            </a:pPr>
            <a:r>
              <a:rPr lang="en-US">
                <a:solidFill>
                  <a:srgbClr val="B7B7B7"/>
                </a:solidFill>
              </a:rPr>
              <a:t>Conclusion and Future Work</a:t>
            </a:r>
            <a:endParaRPr sz="2400" b="0" i="0" u="none" strike="noStrike" cap="none">
              <a:solidFill>
                <a:srgbClr val="B7B7B7"/>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Pipeline Design</a:t>
            </a:r>
            <a:endParaRPr sz="1000"/>
          </a:p>
        </p:txBody>
      </p:sp>
      <p:pic>
        <p:nvPicPr>
          <p:cNvPr id="248" name="Shape 248"/>
          <p:cNvPicPr preferRelativeResize="0"/>
          <p:nvPr/>
        </p:nvPicPr>
        <p:blipFill>
          <a:blip r:embed="rId3">
            <a:alphaModFix/>
          </a:blip>
          <a:stretch>
            <a:fillRect/>
          </a:stretch>
        </p:blipFill>
        <p:spPr>
          <a:xfrm>
            <a:off x="533400" y="1550550"/>
            <a:ext cx="971651" cy="728724"/>
          </a:xfrm>
          <a:prstGeom prst="rect">
            <a:avLst/>
          </a:prstGeom>
          <a:noFill/>
          <a:ln>
            <a:noFill/>
          </a:ln>
        </p:spPr>
      </p:pic>
      <p:cxnSp>
        <p:nvCxnSpPr>
          <p:cNvPr id="249" name="Shape 249"/>
          <p:cNvCxnSpPr>
            <a:stCxn id="248" idx="3"/>
            <a:endCxn id="250" idx="1"/>
          </p:cNvCxnSpPr>
          <p:nvPr/>
        </p:nvCxnSpPr>
        <p:spPr>
          <a:xfrm rot="10800000" flipH="1">
            <a:off x="1505051" y="1354812"/>
            <a:ext cx="517800" cy="560100"/>
          </a:xfrm>
          <a:prstGeom prst="straightConnector1">
            <a:avLst/>
          </a:prstGeom>
          <a:noFill/>
          <a:ln w="19050" cap="flat" cmpd="sng">
            <a:solidFill>
              <a:srgbClr val="FF0000"/>
            </a:solidFill>
            <a:prstDash val="dash"/>
            <a:round/>
            <a:headEnd type="none" w="med" len="med"/>
            <a:tailEnd type="triangle" w="med" len="med"/>
          </a:ln>
        </p:spPr>
      </p:cxnSp>
      <p:pic>
        <p:nvPicPr>
          <p:cNvPr id="250" name="Shape 250" title="Points scored"/>
          <p:cNvPicPr preferRelativeResize="0"/>
          <p:nvPr/>
        </p:nvPicPr>
        <p:blipFill>
          <a:blip r:embed="rId4">
            <a:alphaModFix/>
          </a:blip>
          <a:stretch>
            <a:fillRect/>
          </a:stretch>
        </p:blipFill>
        <p:spPr>
          <a:xfrm>
            <a:off x="2022759" y="990471"/>
            <a:ext cx="1178568" cy="728750"/>
          </a:xfrm>
          <a:prstGeom prst="rect">
            <a:avLst/>
          </a:prstGeom>
          <a:noFill/>
          <a:ln>
            <a:noFill/>
          </a:ln>
        </p:spPr>
      </p:pic>
      <p:sp>
        <p:nvSpPr>
          <p:cNvPr id="251" name="Shape 251"/>
          <p:cNvSpPr txBox="1"/>
          <p:nvPr/>
        </p:nvSpPr>
        <p:spPr>
          <a:xfrm rot="-2865935">
            <a:off x="1208827" y="1317578"/>
            <a:ext cx="971636" cy="284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a:p>
            <a:pPr marL="0" lvl="0" indent="0" algn="ctr" rtl="0">
              <a:spcBef>
                <a:spcPts val="0"/>
              </a:spcBef>
              <a:spcAft>
                <a:spcPts val="0"/>
              </a:spcAft>
              <a:buNone/>
            </a:pPr>
            <a:r>
              <a:rPr lang="en-US" sz="600"/>
              <a:t>Classifier</a:t>
            </a:r>
            <a:endParaRPr sz="600"/>
          </a:p>
        </p:txBody>
      </p:sp>
      <p:sp>
        <p:nvSpPr>
          <p:cNvPr id="252" name="Shape 252"/>
          <p:cNvSpPr txBox="1"/>
          <p:nvPr/>
        </p:nvSpPr>
        <p:spPr>
          <a:xfrm>
            <a:off x="414425" y="2358275"/>
            <a:ext cx="1209600" cy="167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000"/>
              <a:t>Pipeline Design</a:t>
            </a:r>
            <a:endParaRPr sz="1000"/>
          </a:p>
        </p:txBody>
      </p:sp>
      <p:cxnSp>
        <p:nvCxnSpPr>
          <p:cNvPr id="253" name="Shape 253"/>
          <p:cNvCxnSpPr/>
          <p:nvPr/>
        </p:nvCxnSpPr>
        <p:spPr>
          <a:xfrm>
            <a:off x="5068750" y="1040000"/>
            <a:ext cx="507300" cy="0"/>
          </a:xfrm>
          <a:prstGeom prst="straightConnector1">
            <a:avLst/>
          </a:prstGeom>
          <a:noFill/>
          <a:ln w="19050" cap="flat" cmpd="sng">
            <a:solidFill>
              <a:srgbClr val="FF0000"/>
            </a:solidFill>
            <a:prstDash val="dash"/>
            <a:round/>
            <a:headEnd type="none" w="med" len="med"/>
            <a:tailEnd type="triangle" w="med" len="med"/>
          </a:ln>
        </p:spPr>
      </p:cxnSp>
      <p:sp>
        <p:nvSpPr>
          <p:cNvPr id="254" name="Shape 254"/>
          <p:cNvSpPr txBox="1"/>
          <p:nvPr/>
        </p:nvSpPr>
        <p:spPr>
          <a:xfrm>
            <a:off x="5576050" y="92870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Image Pipeline</a:t>
            </a:r>
            <a:endParaRPr sz="1000"/>
          </a:p>
        </p:txBody>
      </p:sp>
      <p:sp>
        <p:nvSpPr>
          <p:cNvPr id="255" name="Shape 255"/>
          <p:cNvSpPr/>
          <p:nvPr/>
        </p:nvSpPr>
        <p:spPr>
          <a:xfrm>
            <a:off x="4903225" y="729700"/>
            <a:ext cx="3494100" cy="105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a:blip r:embed="rId3">
            <a:alphaModFix/>
          </a:blip>
          <a:stretch>
            <a:fillRect/>
          </a:stretch>
        </p:blipFill>
        <p:spPr>
          <a:xfrm>
            <a:off x="533400" y="1550550"/>
            <a:ext cx="971651" cy="728724"/>
          </a:xfrm>
          <a:prstGeom prst="rect">
            <a:avLst/>
          </a:prstGeom>
          <a:noFill/>
          <a:ln>
            <a:noFill/>
          </a:ln>
        </p:spPr>
      </p:pic>
      <p:pic>
        <p:nvPicPr>
          <p:cNvPr id="262" name="Shape 262"/>
          <p:cNvPicPr preferRelativeResize="0"/>
          <p:nvPr/>
        </p:nvPicPr>
        <p:blipFill>
          <a:blip r:embed="rId4">
            <a:alphaModFix/>
          </a:blip>
          <a:stretch>
            <a:fillRect/>
          </a:stretch>
        </p:blipFill>
        <p:spPr>
          <a:xfrm>
            <a:off x="2126212" y="2054986"/>
            <a:ext cx="971651" cy="728748"/>
          </a:xfrm>
          <a:prstGeom prst="rect">
            <a:avLst/>
          </a:prstGeom>
          <a:noFill/>
          <a:ln>
            <a:noFill/>
          </a:ln>
        </p:spPr>
      </p:pic>
      <p:cxnSp>
        <p:nvCxnSpPr>
          <p:cNvPr id="263" name="Shape 263"/>
          <p:cNvCxnSpPr>
            <a:stCxn id="261" idx="3"/>
            <a:endCxn id="264" idx="1"/>
          </p:cNvCxnSpPr>
          <p:nvPr/>
        </p:nvCxnSpPr>
        <p:spPr>
          <a:xfrm rot="10800000" flipH="1">
            <a:off x="1505051" y="1354812"/>
            <a:ext cx="517800" cy="560100"/>
          </a:xfrm>
          <a:prstGeom prst="straightConnector1">
            <a:avLst/>
          </a:prstGeom>
          <a:noFill/>
          <a:ln w="19050" cap="flat" cmpd="sng">
            <a:solidFill>
              <a:srgbClr val="FF0000"/>
            </a:solidFill>
            <a:prstDash val="dash"/>
            <a:round/>
            <a:headEnd type="none" w="med" len="med"/>
            <a:tailEnd type="triangle" w="med" len="med"/>
          </a:ln>
        </p:spPr>
      </p:cxnSp>
      <p:pic>
        <p:nvPicPr>
          <p:cNvPr id="264" name="Shape 264" title="Points scored"/>
          <p:cNvPicPr preferRelativeResize="0"/>
          <p:nvPr/>
        </p:nvPicPr>
        <p:blipFill>
          <a:blip r:embed="rId5">
            <a:alphaModFix/>
          </a:blip>
          <a:stretch>
            <a:fillRect/>
          </a:stretch>
        </p:blipFill>
        <p:spPr>
          <a:xfrm>
            <a:off x="2022759" y="990471"/>
            <a:ext cx="1178568" cy="728750"/>
          </a:xfrm>
          <a:prstGeom prst="rect">
            <a:avLst/>
          </a:prstGeom>
          <a:noFill/>
          <a:ln>
            <a:noFill/>
          </a:ln>
        </p:spPr>
      </p:pic>
      <p:pic>
        <p:nvPicPr>
          <p:cNvPr id="265" name="Shape 265"/>
          <p:cNvPicPr preferRelativeResize="0"/>
          <p:nvPr/>
        </p:nvPicPr>
        <p:blipFill>
          <a:blip r:embed="rId6">
            <a:alphaModFix/>
          </a:blip>
          <a:stretch>
            <a:fillRect/>
          </a:stretch>
        </p:blipFill>
        <p:spPr>
          <a:xfrm>
            <a:off x="3719013" y="2054975"/>
            <a:ext cx="728750" cy="728750"/>
          </a:xfrm>
          <a:prstGeom prst="rect">
            <a:avLst/>
          </a:prstGeom>
          <a:noFill/>
          <a:ln>
            <a:noFill/>
          </a:ln>
        </p:spPr>
      </p:pic>
      <p:pic>
        <p:nvPicPr>
          <p:cNvPr id="266" name="Shape 266" title="Points scored"/>
          <p:cNvPicPr preferRelativeResize="0"/>
          <p:nvPr/>
        </p:nvPicPr>
        <p:blipFill>
          <a:blip r:embed="rId7">
            <a:alphaModFix/>
          </a:blip>
          <a:stretch>
            <a:fillRect/>
          </a:stretch>
        </p:blipFill>
        <p:spPr>
          <a:xfrm>
            <a:off x="5068909" y="2054971"/>
            <a:ext cx="1178568" cy="728750"/>
          </a:xfrm>
          <a:prstGeom prst="rect">
            <a:avLst/>
          </a:prstGeom>
          <a:noFill/>
          <a:ln>
            <a:noFill/>
          </a:ln>
        </p:spPr>
      </p:pic>
      <p:cxnSp>
        <p:nvCxnSpPr>
          <p:cNvPr id="267" name="Shape 267"/>
          <p:cNvCxnSpPr>
            <a:stCxn id="261" idx="3"/>
            <a:endCxn id="262" idx="1"/>
          </p:cNvCxnSpPr>
          <p:nvPr/>
        </p:nvCxnSpPr>
        <p:spPr>
          <a:xfrm>
            <a:off x="1505051" y="1914912"/>
            <a:ext cx="621300" cy="504300"/>
          </a:xfrm>
          <a:prstGeom prst="straightConnector1">
            <a:avLst/>
          </a:prstGeom>
          <a:noFill/>
          <a:ln w="19050" cap="flat" cmpd="sng">
            <a:solidFill>
              <a:srgbClr val="F1C232"/>
            </a:solidFill>
            <a:prstDash val="dash"/>
            <a:round/>
            <a:headEnd type="none" w="med" len="med"/>
            <a:tailEnd type="triangle" w="med" len="med"/>
          </a:ln>
        </p:spPr>
      </p:cxnSp>
      <p:cxnSp>
        <p:nvCxnSpPr>
          <p:cNvPr id="268" name="Shape 268"/>
          <p:cNvCxnSpPr>
            <a:stCxn id="262" idx="3"/>
            <a:endCxn id="265" idx="1"/>
          </p:cNvCxnSpPr>
          <p:nvPr/>
        </p:nvCxnSpPr>
        <p:spPr>
          <a:xfrm>
            <a:off x="3097863" y="2419360"/>
            <a:ext cx="621000" cy="0"/>
          </a:xfrm>
          <a:prstGeom prst="straightConnector1">
            <a:avLst/>
          </a:prstGeom>
          <a:noFill/>
          <a:ln w="19050" cap="flat" cmpd="sng">
            <a:solidFill>
              <a:srgbClr val="F1C232"/>
            </a:solidFill>
            <a:prstDash val="dash"/>
            <a:round/>
            <a:headEnd type="none" w="med" len="med"/>
            <a:tailEnd type="triangle" w="med" len="med"/>
          </a:ln>
        </p:spPr>
      </p:cxnSp>
      <p:cxnSp>
        <p:nvCxnSpPr>
          <p:cNvPr id="269" name="Shape 269"/>
          <p:cNvCxnSpPr>
            <a:stCxn id="265" idx="3"/>
            <a:endCxn id="266" idx="1"/>
          </p:cNvCxnSpPr>
          <p:nvPr/>
        </p:nvCxnSpPr>
        <p:spPr>
          <a:xfrm>
            <a:off x="4447762" y="2419350"/>
            <a:ext cx="621000" cy="0"/>
          </a:xfrm>
          <a:prstGeom prst="straightConnector1">
            <a:avLst/>
          </a:prstGeom>
          <a:noFill/>
          <a:ln w="19050" cap="flat" cmpd="sng">
            <a:solidFill>
              <a:srgbClr val="F1C232"/>
            </a:solidFill>
            <a:prstDash val="dash"/>
            <a:round/>
            <a:headEnd type="none" w="med" len="med"/>
            <a:tailEnd type="triangle" w="med" len="med"/>
          </a:ln>
        </p:spPr>
      </p:cxnSp>
      <p:sp>
        <p:nvSpPr>
          <p:cNvPr id="270" name="Shape 270"/>
          <p:cNvSpPr txBox="1"/>
          <p:nvPr/>
        </p:nvSpPr>
        <p:spPr>
          <a:xfrm rot="-2865935">
            <a:off x="1208827" y="1317578"/>
            <a:ext cx="971636" cy="284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a:p>
            <a:pPr marL="0" lvl="0" indent="0" algn="ctr" rtl="0">
              <a:spcBef>
                <a:spcPts val="0"/>
              </a:spcBef>
              <a:spcAft>
                <a:spcPts val="0"/>
              </a:spcAft>
              <a:buNone/>
            </a:pPr>
            <a:r>
              <a:rPr lang="en-US" sz="600"/>
              <a:t>Classifier</a:t>
            </a:r>
            <a:endParaRPr sz="600"/>
          </a:p>
        </p:txBody>
      </p:sp>
      <p:sp>
        <p:nvSpPr>
          <p:cNvPr id="271" name="Shape 271"/>
          <p:cNvSpPr txBox="1"/>
          <p:nvPr/>
        </p:nvSpPr>
        <p:spPr>
          <a:xfrm>
            <a:off x="4354000" y="2134950"/>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Clr>
                <a:schemeClr val="dk1"/>
              </a:buClr>
              <a:buSzPts val="1100"/>
              <a:buFont typeface="Arial"/>
              <a:buNone/>
            </a:pPr>
            <a:r>
              <a:rPr lang="en-US" sz="600">
                <a:solidFill>
                  <a:schemeClr val="dk1"/>
                </a:solidFill>
              </a:rPr>
              <a:t>Classifier</a:t>
            </a:r>
            <a:endParaRPr sz="600">
              <a:solidFill>
                <a:schemeClr val="dk1"/>
              </a:solidFill>
            </a:endParaRPr>
          </a:p>
        </p:txBody>
      </p:sp>
      <p:sp>
        <p:nvSpPr>
          <p:cNvPr id="272" name="Shape 272"/>
          <p:cNvSpPr txBox="1"/>
          <p:nvPr/>
        </p:nvSpPr>
        <p:spPr>
          <a:xfrm rot="2549294">
            <a:off x="1494914" y="1899335"/>
            <a:ext cx="808363" cy="284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273" name="Shape 273"/>
          <p:cNvSpPr txBox="1"/>
          <p:nvPr/>
        </p:nvSpPr>
        <p:spPr>
          <a:xfrm>
            <a:off x="2929525" y="21711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274" name="Shape 274"/>
          <p:cNvSpPr txBox="1"/>
          <p:nvPr/>
        </p:nvSpPr>
        <p:spPr>
          <a:xfrm>
            <a:off x="414425" y="2358275"/>
            <a:ext cx="1209600" cy="16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Pipeline Design</a:t>
            </a:r>
            <a:endParaRPr sz="1000"/>
          </a:p>
        </p:txBody>
      </p:sp>
      <p:sp>
        <p:nvSpPr>
          <p:cNvPr id="275" name="Shape 27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Pipeline Design</a:t>
            </a:r>
            <a:endParaRPr sz="1000"/>
          </a:p>
        </p:txBody>
      </p:sp>
      <p:cxnSp>
        <p:nvCxnSpPr>
          <p:cNvPr id="276" name="Shape 276"/>
          <p:cNvCxnSpPr/>
          <p:nvPr/>
        </p:nvCxnSpPr>
        <p:spPr>
          <a:xfrm>
            <a:off x="5068750" y="1040000"/>
            <a:ext cx="507300" cy="0"/>
          </a:xfrm>
          <a:prstGeom prst="straightConnector1">
            <a:avLst/>
          </a:prstGeom>
          <a:noFill/>
          <a:ln w="19050" cap="flat" cmpd="sng">
            <a:solidFill>
              <a:srgbClr val="FF0000"/>
            </a:solidFill>
            <a:prstDash val="dash"/>
            <a:round/>
            <a:headEnd type="none" w="med" len="med"/>
            <a:tailEnd type="triangle" w="med" len="med"/>
          </a:ln>
        </p:spPr>
      </p:cxnSp>
      <p:sp>
        <p:nvSpPr>
          <p:cNvPr id="277" name="Shape 277"/>
          <p:cNvSpPr txBox="1"/>
          <p:nvPr/>
        </p:nvSpPr>
        <p:spPr>
          <a:xfrm>
            <a:off x="5576050" y="928700"/>
            <a:ext cx="1103400" cy="222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000"/>
              <a:t>Image Pipeline</a:t>
            </a:r>
            <a:endParaRPr sz="1000"/>
          </a:p>
        </p:txBody>
      </p:sp>
      <p:cxnSp>
        <p:nvCxnSpPr>
          <p:cNvPr id="278" name="Shape 278"/>
          <p:cNvCxnSpPr/>
          <p:nvPr/>
        </p:nvCxnSpPr>
        <p:spPr>
          <a:xfrm>
            <a:off x="5068750" y="1459650"/>
            <a:ext cx="507300" cy="0"/>
          </a:xfrm>
          <a:prstGeom prst="straightConnector1">
            <a:avLst/>
          </a:prstGeom>
          <a:noFill/>
          <a:ln w="19050" cap="flat" cmpd="sng">
            <a:solidFill>
              <a:srgbClr val="F1C232"/>
            </a:solidFill>
            <a:prstDash val="dash"/>
            <a:round/>
            <a:headEnd type="none" w="med" len="med"/>
            <a:tailEnd type="triangle" w="med" len="med"/>
          </a:ln>
        </p:spPr>
      </p:cxnSp>
      <p:sp>
        <p:nvSpPr>
          <p:cNvPr id="279" name="Shape 279"/>
          <p:cNvSpPr txBox="1"/>
          <p:nvPr/>
        </p:nvSpPr>
        <p:spPr>
          <a:xfrm>
            <a:off x="5576050" y="134835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Pipeline</a:t>
            </a:r>
            <a:endParaRPr sz="1000"/>
          </a:p>
        </p:txBody>
      </p:sp>
      <p:sp>
        <p:nvSpPr>
          <p:cNvPr id="280" name="Shape 280"/>
          <p:cNvSpPr/>
          <p:nvPr/>
        </p:nvSpPr>
        <p:spPr>
          <a:xfrm>
            <a:off x="4903225" y="729700"/>
            <a:ext cx="3494100" cy="105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533400" y="1550550"/>
            <a:ext cx="971651" cy="728724"/>
          </a:xfrm>
          <a:prstGeom prst="rect">
            <a:avLst/>
          </a:prstGeom>
          <a:noFill/>
          <a:ln>
            <a:noFill/>
          </a:ln>
        </p:spPr>
      </p:pic>
      <p:pic>
        <p:nvPicPr>
          <p:cNvPr id="287" name="Shape 287"/>
          <p:cNvPicPr preferRelativeResize="0"/>
          <p:nvPr/>
        </p:nvPicPr>
        <p:blipFill>
          <a:blip r:embed="rId4">
            <a:alphaModFix/>
          </a:blip>
          <a:stretch>
            <a:fillRect/>
          </a:stretch>
        </p:blipFill>
        <p:spPr>
          <a:xfrm>
            <a:off x="2126212" y="2054986"/>
            <a:ext cx="971651" cy="728748"/>
          </a:xfrm>
          <a:prstGeom prst="rect">
            <a:avLst/>
          </a:prstGeom>
          <a:noFill/>
          <a:ln>
            <a:noFill/>
          </a:ln>
        </p:spPr>
      </p:pic>
      <p:cxnSp>
        <p:nvCxnSpPr>
          <p:cNvPr id="288" name="Shape 288"/>
          <p:cNvCxnSpPr>
            <a:stCxn id="286" idx="3"/>
            <a:endCxn id="289" idx="1"/>
          </p:cNvCxnSpPr>
          <p:nvPr/>
        </p:nvCxnSpPr>
        <p:spPr>
          <a:xfrm rot="10800000" flipH="1">
            <a:off x="1505051" y="1354812"/>
            <a:ext cx="517800" cy="560100"/>
          </a:xfrm>
          <a:prstGeom prst="straightConnector1">
            <a:avLst/>
          </a:prstGeom>
          <a:noFill/>
          <a:ln w="19050" cap="flat" cmpd="sng">
            <a:solidFill>
              <a:srgbClr val="FF0000"/>
            </a:solidFill>
            <a:prstDash val="dash"/>
            <a:round/>
            <a:headEnd type="none" w="med" len="med"/>
            <a:tailEnd type="triangle" w="med" len="med"/>
          </a:ln>
        </p:spPr>
      </p:cxnSp>
      <p:pic>
        <p:nvPicPr>
          <p:cNvPr id="289" name="Shape 289" title="Points scored"/>
          <p:cNvPicPr preferRelativeResize="0"/>
          <p:nvPr/>
        </p:nvPicPr>
        <p:blipFill>
          <a:blip r:embed="rId5">
            <a:alphaModFix/>
          </a:blip>
          <a:stretch>
            <a:fillRect/>
          </a:stretch>
        </p:blipFill>
        <p:spPr>
          <a:xfrm>
            <a:off x="2022759" y="990471"/>
            <a:ext cx="1178568" cy="728750"/>
          </a:xfrm>
          <a:prstGeom prst="rect">
            <a:avLst/>
          </a:prstGeom>
          <a:noFill/>
          <a:ln>
            <a:noFill/>
          </a:ln>
        </p:spPr>
      </p:pic>
      <p:pic>
        <p:nvPicPr>
          <p:cNvPr id="290" name="Shape 290"/>
          <p:cNvPicPr preferRelativeResize="0"/>
          <p:nvPr/>
        </p:nvPicPr>
        <p:blipFill>
          <a:blip r:embed="rId6">
            <a:alphaModFix/>
          </a:blip>
          <a:stretch>
            <a:fillRect/>
          </a:stretch>
        </p:blipFill>
        <p:spPr>
          <a:xfrm>
            <a:off x="3719013" y="2054975"/>
            <a:ext cx="728750" cy="728750"/>
          </a:xfrm>
          <a:prstGeom prst="rect">
            <a:avLst/>
          </a:prstGeom>
          <a:noFill/>
          <a:ln>
            <a:noFill/>
          </a:ln>
        </p:spPr>
      </p:pic>
      <p:pic>
        <p:nvPicPr>
          <p:cNvPr id="291" name="Shape 291" title="Points scored"/>
          <p:cNvPicPr preferRelativeResize="0"/>
          <p:nvPr/>
        </p:nvPicPr>
        <p:blipFill>
          <a:blip r:embed="rId7">
            <a:alphaModFix/>
          </a:blip>
          <a:stretch>
            <a:fillRect/>
          </a:stretch>
        </p:blipFill>
        <p:spPr>
          <a:xfrm>
            <a:off x="5068909" y="2054971"/>
            <a:ext cx="1178568" cy="728750"/>
          </a:xfrm>
          <a:prstGeom prst="rect">
            <a:avLst/>
          </a:prstGeom>
          <a:noFill/>
          <a:ln>
            <a:noFill/>
          </a:ln>
        </p:spPr>
      </p:pic>
      <p:cxnSp>
        <p:nvCxnSpPr>
          <p:cNvPr id="292" name="Shape 292"/>
          <p:cNvCxnSpPr>
            <a:stCxn id="286" idx="3"/>
            <a:endCxn id="287" idx="1"/>
          </p:cNvCxnSpPr>
          <p:nvPr/>
        </p:nvCxnSpPr>
        <p:spPr>
          <a:xfrm>
            <a:off x="1505051" y="1914912"/>
            <a:ext cx="621300" cy="504300"/>
          </a:xfrm>
          <a:prstGeom prst="straightConnector1">
            <a:avLst/>
          </a:prstGeom>
          <a:noFill/>
          <a:ln w="19050" cap="flat" cmpd="sng">
            <a:solidFill>
              <a:srgbClr val="F1C232"/>
            </a:solidFill>
            <a:prstDash val="dash"/>
            <a:round/>
            <a:headEnd type="none" w="med" len="med"/>
            <a:tailEnd type="triangle" w="med" len="med"/>
          </a:ln>
        </p:spPr>
      </p:cxnSp>
      <p:cxnSp>
        <p:nvCxnSpPr>
          <p:cNvPr id="293" name="Shape 293"/>
          <p:cNvCxnSpPr>
            <a:stCxn id="287" idx="3"/>
            <a:endCxn id="290" idx="1"/>
          </p:cNvCxnSpPr>
          <p:nvPr/>
        </p:nvCxnSpPr>
        <p:spPr>
          <a:xfrm>
            <a:off x="3097863" y="2419360"/>
            <a:ext cx="621000" cy="0"/>
          </a:xfrm>
          <a:prstGeom prst="straightConnector1">
            <a:avLst/>
          </a:prstGeom>
          <a:noFill/>
          <a:ln w="19050" cap="flat" cmpd="sng">
            <a:solidFill>
              <a:srgbClr val="F1C232"/>
            </a:solidFill>
            <a:prstDash val="dash"/>
            <a:round/>
            <a:headEnd type="none" w="med" len="med"/>
            <a:tailEnd type="triangle" w="med" len="med"/>
          </a:ln>
        </p:spPr>
      </p:cxnSp>
      <p:cxnSp>
        <p:nvCxnSpPr>
          <p:cNvPr id="294" name="Shape 294"/>
          <p:cNvCxnSpPr>
            <a:stCxn id="290" idx="3"/>
            <a:endCxn id="291" idx="1"/>
          </p:cNvCxnSpPr>
          <p:nvPr/>
        </p:nvCxnSpPr>
        <p:spPr>
          <a:xfrm>
            <a:off x="4447762" y="2419350"/>
            <a:ext cx="621000" cy="0"/>
          </a:xfrm>
          <a:prstGeom prst="straightConnector1">
            <a:avLst/>
          </a:prstGeom>
          <a:noFill/>
          <a:ln w="19050" cap="flat" cmpd="sng">
            <a:solidFill>
              <a:srgbClr val="F1C232"/>
            </a:solidFill>
            <a:prstDash val="dash"/>
            <a:round/>
            <a:headEnd type="none" w="med" len="med"/>
            <a:tailEnd type="triangle" w="med" len="med"/>
          </a:ln>
        </p:spPr>
      </p:cxnSp>
      <p:sp>
        <p:nvSpPr>
          <p:cNvPr id="295" name="Shape 295"/>
          <p:cNvSpPr txBox="1"/>
          <p:nvPr/>
        </p:nvSpPr>
        <p:spPr>
          <a:xfrm rot="-2865935">
            <a:off x="1208827" y="1317578"/>
            <a:ext cx="971636" cy="284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a:p>
            <a:pPr marL="0" lvl="0" indent="0" algn="ctr" rtl="0">
              <a:spcBef>
                <a:spcPts val="0"/>
              </a:spcBef>
              <a:spcAft>
                <a:spcPts val="0"/>
              </a:spcAft>
              <a:buNone/>
            </a:pPr>
            <a:r>
              <a:rPr lang="en-US" sz="600"/>
              <a:t>Classifier</a:t>
            </a:r>
            <a:endParaRPr sz="600"/>
          </a:p>
        </p:txBody>
      </p:sp>
      <p:sp>
        <p:nvSpPr>
          <p:cNvPr id="296" name="Shape 296"/>
          <p:cNvSpPr txBox="1"/>
          <p:nvPr/>
        </p:nvSpPr>
        <p:spPr>
          <a:xfrm>
            <a:off x="4354000" y="2134950"/>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Clr>
                <a:schemeClr val="dk1"/>
              </a:buClr>
              <a:buSzPts val="1100"/>
              <a:buFont typeface="Arial"/>
              <a:buNone/>
            </a:pPr>
            <a:r>
              <a:rPr lang="en-US" sz="600">
                <a:solidFill>
                  <a:schemeClr val="dk1"/>
                </a:solidFill>
              </a:rPr>
              <a:t>Classifier</a:t>
            </a:r>
            <a:endParaRPr sz="600">
              <a:solidFill>
                <a:schemeClr val="dk1"/>
              </a:solidFill>
            </a:endParaRPr>
          </a:p>
        </p:txBody>
      </p:sp>
      <p:sp>
        <p:nvSpPr>
          <p:cNvPr id="297" name="Shape 297"/>
          <p:cNvSpPr txBox="1"/>
          <p:nvPr/>
        </p:nvSpPr>
        <p:spPr>
          <a:xfrm rot="2549294">
            <a:off x="1494914" y="1899335"/>
            <a:ext cx="808363" cy="284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298" name="Shape 298"/>
          <p:cNvSpPr txBox="1"/>
          <p:nvPr/>
        </p:nvSpPr>
        <p:spPr>
          <a:xfrm>
            <a:off x="2929525" y="21711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299" name="Shape 299"/>
          <p:cNvSpPr txBox="1"/>
          <p:nvPr/>
        </p:nvSpPr>
        <p:spPr>
          <a:xfrm>
            <a:off x="414425" y="2358275"/>
            <a:ext cx="1209600" cy="16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Pipeline Design</a:t>
            </a:r>
            <a:endParaRPr sz="1000"/>
          </a:p>
        </p:txBody>
      </p:sp>
      <p:sp>
        <p:nvSpPr>
          <p:cNvPr id="300" name="Shape 300"/>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Pipeline Design</a:t>
            </a:r>
            <a:endParaRPr sz="1000"/>
          </a:p>
        </p:txBody>
      </p:sp>
      <p:sp>
        <p:nvSpPr>
          <p:cNvPr id="301" name="Shape 301"/>
          <p:cNvSpPr/>
          <p:nvPr/>
        </p:nvSpPr>
        <p:spPr>
          <a:xfrm>
            <a:off x="3584575" y="1797250"/>
            <a:ext cx="971700" cy="124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02" name="Shape 302"/>
          <p:cNvCxnSpPr/>
          <p:nvPr/>
        </p:nvCxnSpPr>
        <p:spPr>
          <a:xfrm>
            <a:off x="5068750" y="1040000"/>
            <a:ext cx="507300" cy="0"/>
          </a:xfrm>
          <a:prstGeom prst="straightConnector1">
            <a:avLst/>
          </a:prstGeom>
          <a:noFill/>
          <a:ln w="19050" cap="flat" cmpd="sng">
            <a:solidFill>
              <a:srgbClr val="FF0000"/>
            </a:solidFill>
            <a:prstDash val="dash"/>
            <a:round/>
            <a:headEnd type="none" w="med" len="med"/>
            <a:tailEnd type="triangle" w="med" len="med"/>
          </a:ln>
        </p:spPr>
      </p:cxnSp>
      <p:sp>
        <p:nvSpPr>
          <p:cNvPr id="303" name="Shape 303"/>
          <p:cNvSpPr txBox="1"/>
          <p:nvPr/>
        </p:nvSpPr>
        <p:spPr>
          <a:xfrm>
            <a:off x="5576050" y="92870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Image Pipeline</a:t>
            </a:r>
            <a:endParaRPr sz="1000"/>
          </a:p>
        </p:txBody>
      </p:sp>
      <p:cxnSp>
        <p:nvCxnSpPr>
          <p:cNvPr id="304" name="Shape 304"/>
          <p:cNvCxnSpPr/>
          <p:nvPr/>
        </p:nvCxnSpPr>
        <p:spPr>
          <a:xfrm>
            <a:off x="5068750" y="1459650"/>
            <a:ext cx="507300" cy="0"/>
          </a:xfrm>
          <a:prstGeom prst="straightConnector1">
            <a:avLst/>
          </a:prstGeom>
          <a:noFill/>
          <a:ln w="19050" cap="flat" cmpd="sng">
            <a:solidFill>
              <a:srgbClr val="F1C232"/>
            </a:solidFill>
            <a:prstDash val="dash"/>
            <a:round/>
            <a:headEnd type="none" w="med" len="med"/>
            <a:tailEnd type="triangle" w="med" len="med"/>
          </a:ln>
        </p:spPr>
      </p:cxnSp>
      <p:sp>
        <p:nvSpPr>
          <p:cNvPr id="305" name="Shape 305"/>
          <p:cNvSpPr txBox="1"/>
          <p:nvPr/>
        </p:nvSpPr>
        <p:spPr>
          <a:xfrm>
            <a:off x="5576050" y="134835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Pipeline</a:t>
            </a:r>
            <a:endParaRPr sz="1000"/>
          </a:p>
        </p:txBody>
      </p:sp>
      <p:sp>
        <p:nvSpPr>
          <p:cNvPr id="306" name="Shape 306"/>
          <p:cNvSpPr/>
          <p:nvPr/>
        </p:nvSpPr>
        <p:spPr>
          <a:xfrm>
            <a:off x="4903225" y="729700"/>
            <a:ext cx="3494100" cy="105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p:cNvPicPr preferRelativeResize="0"/>
          <p:nvPr/>
        </p:nvPicPr>
        <p:blipFill>
          <a:blip r:embed="rId3">
            <a:alphaModFix/>
          </a:blip>
          <a:stretch>
            <a:fillRect/>
          </a:stretch>
        </p:blipFill>
        <p:spPr>
          <a:xfrm>
            <a:off x="533400" y="1550550"/>
            <a:ext cx="971651" cy="728724"/>
          </a:xfrm>
          <a:prstGeom prst="rect">
            <a:avLst/>
          </a:prstGeom>
          <a:noFill/>
          <a:ln>
            <a:noFill/>
          </a:ln>
        </p:spPr>
      </p:pic>
      <p:pic>
        <p:nvPicPr>
          <p:cNvPr id="313" name="Shape 313"/>
          <p:cNvPicPr preferRelativeResize="0"/>
          <p:nvPr/>
        </p:nvPicPr>
        <p:blipFill>
          <a:blip r:embed="rId4">
            <a:alphaModFix/>
          </a:blip>
          <a:stretch>
            <a:fillRect/>
          </a:stretch>
        </p:blipFill>
        <p:spPr>
          <a:xfrm>
            <a:off x="2126212" y="2054986"/>
            <a:ext cx="971651" cy="728748"/>
          </a:xfrm>
          <a:prstGeom prst="rect">
            <a:avLst/>
          </a:prstGeom>
          <a:noFill/>
          <a:ln>
            <a:noFill/>
          </a:ln>
        </p:spPr>
      </p:pic>
      <p:pic>
        <p:nvPicPr>
          <p:cNvPr id="314" name="Shape 314"/>
          <p:cNvPicPr preferRelativeResize="0"/>
          <p:nvPr/>
        </p:nvPicPr>
        <p:blipFill>
          <a:blip r:embed="rId5">
            <a:alphaModFix/>
          </a:blip>
          <a:stretch>
            <a:fillRect/>
          </a:stretch>
        </p:blipFill>
        <p:spPr>
          <a:xfrm>
            <a:off x="3695587" y="3119474"/>
            <a:ext cx="971651" cy="728748"/>
          </a:xfrm>
          <a:prstGeom prst="rect">
            <a:avLst/>
          </a:prstGeom>
          <a:noFill/>
          <a:ln>
            <a:noFill/>
          </a:ln>
        </p:spPr>
      </p:pic>
      <p:pic>
        <p:nvPicPr>
          <p:cNvPr id="315" name="Shape 315"/>
          <p:cNvPicPr preferRelativeResize="0"/>
          <p:nvPr/>
        </p:nvPicPr>
        <p:blipFill>
          <a:blip r:embed="rId6">
            <a:alphaModFix/>
          </a:blip>
          <a:stretch>
            <a:fillRect/>
          </a:stretch>
        </p:blipFill>
        <p:spPr>
          <a:xfrm>
            <a:off x="5186775" y="3109875"/>
            <a:ext cx="728751" cy="728751"/>
          </a:xfrm>
          <a:prstGeom prst="rect">
            <a:avLst/>
          </a:prstGeom>
          <a:noFill/>
          <a:ln>
            <a:noFill/>
          </a:ln>
        </p:spPr>
      </p:pic>
      <p:pic>
        <p:nvPicPr>
          <p:cNvPr id="316" name="Shape 316" title="Points scored"/>
          <p:cNvPicPr preferRelativeResize="0"/>
          <p:nvPr/>
        </p:nvPicPr>
        <p:blipFill>
          <a:blip r:embed="rId7">
            <a:alphaModFix/>
          </a:blip>
          <a:stretch>
            <a:fillRect/>
          </a:stretch>
        </p:blipFill>
        <p:spPr>
          <a:xfrm>
            <a:off x="6491640" y="3233890"/>
            <a:ext cx="808500" cy="499921"/>
          </a:xfrm>
          <a:prstGeom prst="rect">
            <a:avLst/>
          </a:prstGeom>
          <a:noFill/>
          <a:ln>
            <a:noFill/>
          </a:ln>
        </p:spPr>
      </p:pic>
      <p:cxnSp>
        <p:nvCxnSpPr>
          <p:cNvPr id="317" name="Shape 317"/>
          <p:cNvCxnSpPr>
            <a:stCxn id="312" idx="3"/>
            <a:endCxn id="318" idx="1"/>
          </p:cNvCxnSpPr>
          <p:nvPr/>
        </p:nvCxnSpPr>
        <p:spPr>
          <a:xfrm rot="10800000" flipH="1">
            <a:off x="1505051" y="1354812"/>
            <a:ext cx="517800" cy="560100"/>
          </a:xfrm>
          <a:prstGeom prst="straightConnector1">
            <a:avLst/>
          </a:prstGeom>
          <a:noFill/>
          <a:ln w="19050" cap="flat" cmpd="sng">
            <a:solidFill>
              <a:srgbClr val="FF0000"/>
            </a:solidFill>
            <a:prstDash val="dash"/>
            <a:round/>
            <a:headEnd type="none" w="med" len="med"/>
            <a:tailEnd type="triangle" w="med" len="med"/>
          </a:ln>
        </p:spPr>
      </p:cxnSp>
      <p:cxnSp>
        <p:nvCxnSpPr>
          <p:cNvPr id="319" name="Shape 319"/>
          <p:cNvCxnSpPr>
            <a:stCxn id="320" idx="3"/>
            <a:endCxn id="314" idx="1"/>
          </p:cNvCxnSpPr>
          <p:nvPr/>
        </p:nvCxnSpPr>
        <p:spPr>
          <a:xfrm>
            <a:off x="3097863" y="3483860"/>
            <a:ext cx="597600" cy="0"/>
          </a:xfrm>
          <a:prstGeom prst="straightConnector1">
            <a:avLst/>
          </a:prstGeom>
          <a:noFill/>
          <a:ln w="19050" cap="flat" cmpd="sng">
            <a:solidFill>
              <a:srgbClr val="3C78D8"/>
            </a:solidFill>
            <a:prstDash val="dash"/>
            <a:round/>
            <a:headEnd type="none" w="med" len="med"/>
            <a:tailEnd type="triangle" w="med" len="med"/>
          </a:ln>
        </p:spPr>
      </p:cxnSp>
      <p:cxnSp>
        <p:nvCxnSpPr>
          <p:cNvPr id="321" name="Shape 321"/>
          <p:cNvCxnSpPr>
            <a:stCxn id="314" idx="3"/>
            <a:endCxn id="315" idx="1"/>
          </p:cNvCxnSpPr>
          <p:nvPr/>
        </p:nvCxnSpPr>
        <p:spPr>
          <a:xfrm rot="10800000" flipH="1">
            <a:off x="4667237" y="3474248"/>
            <a:ext cx="519600" cy="9600"/>
          </a:xfrm>
          <a:prstGeom prst="straightConnector1">
            <a:avLst/>
          </a:prstGeom>
          <a:noFill/>
          <a:ln w="19050" cap="flat" cmpd="sng">
            <a:solidFill>
              <a:srgbClr val="3C78D8"/>
            </a:solidFill>
            <a:prstDash val="dash"/>
            <a:round/>
            <a:headEnd type="none" w="med" len="med"/>
            <a:tailEnd type="triangle" w="med" len="med"/>
          </a:ln>
        </p:spPr>
      </p:cxnSp>
      <p:cxnSp>
        <p:nvCxnSpPr>
          <p:cNvPr id="322" name="Shape 322"/>
          <p:cNvCxnSpPr>
            <a:stCxn id="315" idx="3"/>
            <a:endCxn id="316" idx="1"/>
          </p:cNvCxnSpPr>
          <p:nvPr/>
        </p:nvCxnSpPr>
        <p:spPr>
          <a:xfrm>
            <a:off x="5915526" y="3474250"/>
            <a:ext cx="576000" cy="9600"/>
          </a:xfrm>
          <a:prstGeom prst="straightConnector1">
            <a:avLst/>
          </a:prstGeom>
          <a:noFill/>
          <a:ln w="19050" cap="flat" cmpd="sng">
            <a:solidFill>
              <a:srgbClr val="3C78D8"/>
            </a:solidFill>
            <a:prstDash val="dash"/>
            <a:round/>
            <a:headEnd type="none" w="med" len="med"/>
            <a:tailEnd type="triangle" w="med" len="med"/>
          </a:ln>
        </p:spPr>
      </p:cxnSp>
      <p:pic>
        <p:nvPicPr>
          <p:cNvPr id="318" name="Shape 318" title="Points scored"/>
          <p:cNvPicPr preferRelativeResize="0"/>
          <p:nvPr/>
        </p:nvPicPr>
        <p:blipFill>
          <a:blip r:embed="rId8">
            <a:alphaModFix/>
          </a:blip>
          <a:stretch>
            <a:fillRect/>
          </a:stretch>
        </p:blipFill>
        <p:spPr>
          <a:xfrm>
            <a:off x="2022759" y="990471"/>
            <a:ext cx="1178568" cy="728750"/>
          </a:xfrm>
          <a:prstGeom prst="rect">
            <a:avLst/>
          </a:prstGeom>
          <a:noFill/>
          <a:ln>
            <a:noFill/>
          </a:ln>
        </p:spPr>
      </p:pic>
      <p:pic>
        <p:nvPicPr>
          <p:cNvPr id="323" name="Shape 323"/>
          <p:cNvPicPr preferRelativeResize="0"/>
          <p:nvPr/>
        </p:nvPicPr>
        <p:blipFill>
          <a:blip r:embed="rId9">
            <a:alphaModFix/>
          </a:blip>
          <a:stretch>
            <a:fillRect/>
          </a:stretch>
        </p:blipFill>
        <p:spPr>
          <a:xfrm>
            <a:off x="3719013" y="2054975"/>
            <a:ext cx="728750" cy="728750"/>
          </a:xfrm>
          <a:prstGeom prst="rect">
            <a:avLst/>
          </a:prstGeom>
          <a:noFill/>
          <a:ln>
            <a:noFill/>
          </a:ln>
        </p:spPr>
      </p:pic>
      <p:pic>
        <p:nvPicPr>
          <p:cNvPr id="324" name="Shape 324" title="Points scored"/>
          <p:cNvPicPr preferRelativeResize="0"/>
          <p:nvPr/>
        </p:nvPicPr>
        <p:blipFill>
          <a:blip r:embed="rId10">
            <a:alphaModFix/>
          </a:blip>
          <a:stretch>
            <a:fillRect/>
          </a:stretch>
        </p:blipFill>
        <p:spPr>
          <a:xfrm>
            <a:off x="5068909" y="2054971"/>
            <a:ext cx="1178568" cy="728750"/>
          </a:xfrm>
          <a:prstGeom prst="rect">
            <a:avLst/>
          </a:prstGeom>
          <a:noFill/>
          <a:ln>
            <a:noFill/>
          </a:ln>
        </p:spPr>
      </p:pic>
      <p:cxnSp>
        <p:nvCxnSpPr>
          <p:cNvPr id="325" name="Shape 325"/>
          <p:cNvCxnSpPr>
            <a:stCxn id="312" idx="3"/>
            <a:endCxn id="313" idx="1"/>
          </p:cNvCxnSpPr>
          <p:nvPr/>
        </p:nvCxnSpPr>
        <p:spPr>
          <a:xfrm>
            <a:off x="1505051" y="1914912"/>
            <a:ext cx="621300" cy="504300"/>
          </a:xfrm>
          <a:prstGeom prst="straightConnector1">
            <a:avLst/>
          </a:prstGeom>
          <a:noFill/>
          <a:ln w="19050" cap="flat" cmpd="sng">
            <a:solidFill>
              <a:srgbClr val="F1C232"/>
            </a:solidFill>
            <a:prstDash val="dash"/>
            <a:round/>
            <a:headEnd type="none" w="med" len="med"/>
            <a:tailEnd type="triangle" w="med" len="med"/>
          </a:ln>
        </p:spPr>
      </p:cxnSp>
      <p:cxnSp>
        <p:nvCxnSpPr>
          <p:cNvPr id="326" name="Shape 326"/>
          <p:cNvCxnSpPr>
            <a:stCxn id="313" idx="3"/>
            <a:endCxn id="323" idx="1"/>
          </p:cNvCxnSpPr>
          <p:nvPr/>
        </p:nvCxnSpPr>
        <p:spPr>
          <a:xfrm>
            <a:off x="3097863" y="2419360"/>
            <a:ext cx="621000" cy="0"/>
          </a:xfrm>
          <a:prstGeom prst="straightConnector1">
            <a:avLst/>
          </a:prstGeom>
          <a:noFill/>
          <a:ln w="19050" cap="flat" cmpd="sng">
            <a:solidFill>
              <a:srgbClr val="F1C232"/>
            </a:solidFill>
            <a:prstDash val="dash"/>
            <a:round/>
            <a:headEnd type="none" w="med" len="med"/>
            <a:tailEnd type="triangle" w="med" len="med"/>
          </a:ln>
        </p:spPr>
      </p:cxnSp>
      <p:cxnSp>
        <p:nvCxnSpPr>
          <p:cNvPr id="327" name="Shape 327"/>
          <p:cNvCxnSpPr>
            <a:stCxn id="323" idx="3"/>
            <a:endCxn id="324" idx="1"/>
          </p:cNvCxnSpPr>
          <p:nvPr/>
        </p:nvCxnSpPr>
        <p:spPr>
          <a:xfrm>
            <a:off x="4447762" y="2419350"/>
            <a:ext cx="621000" cy="0"/>
          </a:xfrm>
          <a:prstGeom prst="straightConnector1">
            <a:avLst/>
          </a:prstGeom>
          <a:noFill/>
          <a:ln w="19050" cap="flat" cmpd="sng">
            <a:solidFill>
              <a:srgbClr val="F1C232"/>
            </a:solidFill>
            <a:prstDash val="dash"/>
            <a:round/>
            <a:headEnd type="none" w="med" len="med"/>
            <a:tailEnd type="triangle" w="med" len="med"/>
          </a:ln>
        </p:spPr>
      </p:cxnSp>
      <p:pic>
        <p:nvPicPr>
          <p:cNvPr id="320" name="Shape 320"/>
          <p:cNvPicPr preferRelativeResize="0"/>
          <p:nvPr/>
        </p:nvPicPr>
        <p:blipFill>
          <a:blip r:embed="rId4">
            <a:alphaModFix/>
          </a:blip>
          <a:stretch>
            <a:fillRect/>
          </a:stretch>
        </p:blipFill>
        <p:spPr>
          <a:xfrm>
            <a:off x="2126212" y="3119486"/>
            <a:ext cx="971651" cy="728748"/>
          </a:xfrm>
          <a:prstGeom prst="rect">
            <a:avLst/>
          </a:prstGeom>
          <a:noFill/>
          <a:ln>
            <a:noFill/>
          </a:ln>
        </p:spPr>
      </p:pic>
      <p:cxnSp>
        <p:nvCxnSpPr>
          <p:cNvPr id="328" name="Shape 328"/>
          <p:cNvCxnSpPr>
            <a:stCxn id="312" idx="3"/>
            <a:endCxn id="320" idx="1"/>
          </p:cNvCxnSpPr>
          <p:nvPr/>
        </p:nvCxnSpPr>
        <p:spPr>
          <a:xfrm>
            <a:off x="1505051" y="1914912"/>
            <a:ext cx="621300" cy="1569000"/>
          </a:xfrm>
          <a:prstGeom prst="straightConnector1">
            <a:avLst/>
          </a:prstGeom>
          <a:noFill/>
          <a:ln w="19050" cap="flat" cmpd="sng">
            <a:solidFill>
              <a:srgbClr val="3C78D8"/>
            </a:solidFill>
            <a:prstDash val="dash"/>
            <a:round/>
            <a:headEnd type="none" w="med" len="med"/>
            <a:tailEnd type="triangle" w="med" len="med"/>
          </a:ln>
        </p:spPr>
      </p:cxnSp>
      <p:sp>
        <p:nvSpPr>
          <p:cNvPr id="329" name="Shape 329"/>
          <p:cNvSpPr txBox="1"/>
          <p:nvPr/>
        </p:nvSpPr>
        <p:spPr>
          <a:xfrm rot="-2865935">
            <a:off x="1208827" y="1317578"/>
            <a:ext cx="971636" cy="284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a:p>
            <a:pPr marL="0" lvl="0" indent="0" algn="ctr" rtl="0">
              <a:spcBef>
                <a:spcPts val="0"/>
              </a:spcBef>
              <a:spcAft>
                <a:spcPts val="0"/>
              </a:spcAft>
              <a:buNone/>
            </a:pPr>
            <a:r>
              <a:rPr lang="en-US" sz="600"/>
              <a:t>Classifier</a:t>
            </a:r>
            <a:endParaRPr sz="600"/>
          </a:p>
        </p:txBody>
      </p:sp>
      <p:sp>
        <p:nvSpPr>
          <p:cNvPr id="330" name="Shape 330"/>
          <p:cNvSpPr txBox="1"/>
          <p:nvPr/>
        </p:nvSpPr>
        <p:spPr>
          <a:xfrm>
            <a:off x="4354000" y="2134950"/>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Clr>
                <a:schemeClr val="dk1"/>
              </a:buClr>
              <a:buSzPts val="1100"/>
              <a:buFont typeface="Arial"/>
              <a:buNone/>
            </a:pPr>
            <a:r>
              <a:rPr lang="en-US" sz="600">
                <a:solidFill>
                  <a:schemeClr val="dk1"/>
                </a:solidFill>
              </a:rPr>
              <a:t>Classifier</a:t>
            </a:r>
            <a:endParaRPr sz="600">
              <a:solidFill>
                <a:schemeClr val="dk1"/>
              </a:solidFill>
            </a:endParaRPr>
          </a:p>
        </p:txBody>
      </p:sp>
      <p:sp>
        <p:nvSpPr>
          <p:cNvPr id="331" name="Shape 331"/>
          <p:cNvSpPr txBox="1"/>
          <p:nvPr/>
        </p:nvSpPr>
        <p:spPr>
          <a:xfrm>
            <a:off x="5799275" y="3168975"/>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None/>
            </a:pPr>
            <a:r>
              <a:rPr lang="en-US" sz="600">
                <a:solidFill>
                  <a:schemeClr val="dk1"/>
                </a:solidFill>
              </a:rPr>
              <a:t>Classifier</a:t>
            </a:r>
            <a:endParaRPr sz="600">
              <a:solidFill>
                <a:schemeClr val="dk1"/>
              </a:solidFill>
            </a:endParaRPr>
          </a:p>
        </p:txBody>
      </p:sp>
      <p:sp>
        <p:nvSpPr>
          <p:cNvPr id="332" name="Shape 332"/>
          <p:cNvSpPr txBox="1"/>
          <p:nvPr/>
        </p:nvSpPr>
        <p:spPr>
          <a:xfrm rot="2549294">
            <a:off x="1494914" y="1899335"/>
            <a:ext cx="808363" cy="284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333" name="Shape 333"/>
          <p:cNvSpPr txBox="1"/>
          <p:nvPr/>
        </p:nvSpPr>
        <p:spPr>
          <a:xfrm rot="4007582">
            <a:off x="1290400" y="2740890"/>
            <a:ext cx="808519" cy="2846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334" name="Shape 334"/>
          <p:cNvSpPr txBox="1"/>
          <p:nvPr/>
        </p:nvSpPr>
        <p:spPr>
          <a:xfrm>
            <a:off x="2992425" y="31689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 pose</a:t>
            </a:r>
            <a:endParaRPr sz="600">
              <a:solidFill>
                <a:schemeClr val="dk1"/>
              </a:solidFill>
            </a:endParaRPr>
          </a:p>
          <a:p>
            <a:pPr marL="0" lvl="0" indent="0" algn="ctr" rtl="0">
              <a:spcBef>
                <a:spcPts val="0"/>
              </a:spcBef>
              <a:spcAft>
                <a:spcPts val="0"/>
              </a:spcAft>
              <a:buNone/>
            </a:pPr>
            <a:r>
              <a:rPr lang="en-US" sz="600">
                <a:solidFill>
                  <a:schemeClr val="dk1"/>
                </a:solidFill>
              </a:rPr>
              <a:t>Estimator</a:t>
            </a:r>
            <a:endParaRPr sz="600">
              <a:solidFill>
                <a:schemeClr val="dk1"/>
              </a:solidFill>
            </a:endParaRPr>
          </a:p>
        </p:txBody>
      </p:sp>
      <p:sp>
        <p:nvSpPr>
          <p:cNvPr id="335" name="Shape 335"/>
          <p:cNvSpPr txBox="1"/>
          <p:nvPr/>
        </p:nvSpPr>
        <p:spPr>
          <a:xfrm>
            <a:off x="2929525" y="21711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336" name="Shape 336"/>
          <p:cNvSpPr txBox="1"/>
          <p:nvPr/>
        </p:nvSpPr>
        <p:spPr>
          <a:xfrm>
            <a:off x="4522775" y="31194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aligned</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337" name="Shape 337"/>
          <p:cNvSpPr txBox="1"/>
          <p:nvPr/>
        </p:nvSpPr>
        <p:spPr>
          <a:xfrm>
            <a:off x="414425" y="2358275"/>
            <a:ext cx="1209600" cy="16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Pipeline Design</a:t>
            </a:r>
            <a:endParaRPr sz="1000"/>
          </a:p>
        </p:txBody>
      </p:sp>
      <p:sp>
        <p:nvSpPr>
          <p:cNvPr id="338" name="Shape 338"/>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Pipeline Design</a:t>
            </a:r>
            <a:endParaRPr sz="1000"/>
          </a:p>
        </p:txBody>
      </p:sp>
      <p:cxnSp>
        <p:nvCxnSpPr>
          <p:cNvPr id="339" name="Shape 339"/>
          <p:cNvCxnSpPr/>
          <p:nvPr/>
        </p:nvCxnSpPr>
        <p:spPr>
          <a:xfrm>
            <a:off x="5068750" y="1040000"/>
            <a:ext cx="507300" cy="0"/>
          </a:xfrm>
          <a:prstGeom prst="straightConnector1">
            <a:avLst/>
          </a:prstGeom>
          <a:noFill/>
          <a:ln w="19050" cap="flat" cmpd="sng">
            <a:solidFill>
              <a:srgbClr val="FF0000"/>
            </a:solidFill>
            <a:prstDash val="dash"/>
            <a:round/>
            <a:headEnd type="none" w="med" len="med"/>
            <a:tailEnd type="triangle" w="med" len="med"/>
          </a:ln>
        </p:spPr>
      </p:cxnSp>
      <p:sp>
        <p:nvSpPr>
          <p:cNvPr id="340" name="Shape 340"/>
          <p:cNvSpPr txBox="1"/>
          <p:nvPr/>
        </p:nvSpPr>
        <p:spPr>
          <a:xfrm>
            <a:off x="5576050" y="92870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Image Pipeline</a:t>
            </a:r>
            <a:endParaRPr sz="1000"/>
          </a:p>
        </p:txBody>
      </p:sp>
      <p:cxnSp>
        <p:nvCxnSpPr>
          <p:cNvPr id="341" name="Shape 341"/>
          <p:cNvCxnSpPr/>
          <p:nvPr/>
        </p:nvCxnSpPr>
        <p:spPr>
          <a:xfrm>
            <a:off x="5068750" y="1459650"/>
            <a:ext cx="507300" cy="0"/>
          </a:xfrm>
          <a:prstGeom prst="straightConnector1">
            <a:avLst/>
          </a:prstGeom>
          <a:noFill/>
          <a:ln w="19050" cap="flat" cmpd="sng">
            <a:solidFill>
              <a:srgbClr val="F1C232"/>
            </a:solidFill>
            <a:prstDash val="dash"/>
            <a:round/>
            <a:headEnd type="none" w="med" len="med"/>
            <a:tailEnd type="triangle" w="med" len="med"/>
          </a:ln>
        </p:spPr>
      </p:cxnSp>
      <p:cxnSp>
        <p:nvCxnSpPr>
          <p:cNvPr id="342" name="Shape 342"/>
          <p:cNvCxnSpPr/>
          <p:nvPr/>
        </p:nvCxnSpPr>
        <p:spPr>
          <a:xfrm>
            <a:off x="6754150" y="1040000"/>
            <a:ext cx="507300" cy="0"/>
          </a:xfrm>
          <a:prstGeom prst="straightConnector1">
            <a:avLst/>
          </a:prstGeom>
          <a:noFill/>
          <a:ln w="19050" cap="flat" cmpd="sng">
            <a:solidFill>
              <a:srgbClr val="3D85C6"/>
            </a:solidFill>
            <a:prstDash val="dash"/>
            <a:round/>
            <a:headEnd type="none" w="med" len="med"/>
            <a:tailEnd type="triangle" w="med" len="med"/>
          </a:ln>
        </p:spPr>
      </p:cxnSp>
      <p:sp>
        <p:nvSpPr>
          <p:cNvPr id="343" name="Shape 343"/>
          <p:cNvSpPr txBox="1"/>
          <p:nvPr/>
        </p:nvSpPr>
        <p:spPr>
          <a:xfrm>
            <a:off x="5576050" y="134835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Pipeline</a:t>
            </a:r>
            <a:endParaRPr sz="1000"/>
          </a:p>
        </p:txBody>
      </p:sp>
      <p:sp>
        <p:nvSpPr>
          <p:cNvPr id="344" name="Shape 344"/>
          <p:cNvSpPr txBox="1"/>
          <p:nvPr/>
        </p:nvSpPr>
        <p:spPr>
          <a:xfrm>
            <a:off x="7261450" y="928700"/>
            <a:ext cx="1301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Rotation Pipeline</a:t>
            </a:r>
            <a:endParaRPr sz="1000"/>
          </a:p>
        </p:txBody>
      </p:sp>
      <p:sp>
        <p:nvSpPr>
          <p:cNvPr id="345" name="Shape 345"/>
          <p:cNvSpPr/>
          <p:nvPr/>
        </p:nvSpPr>
        <p:spPr>
          <a:xfrm>
            <a:off x="4903225" y="729700"/>
            <a:ext cx="3494100" cy="105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000"/>
              <a:buFont typeface="Calibri"/>
              <a:buNone/>
            </a:pPr>
            <a:r>
              <a:rPr lang="en-US"/>
              <a:t>Roadmap</a:t>
            </a:r>
            <a:endParaRPr/>
          </a:p>
        </p:txBody>
      </p:sp>
      <p:sp>
        <p:nvSpPr>
          <p:cNvPr id="92" name="Shape 92"/>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Introduction</a:t>
            </a:r>
            <a:endParaRPr sz="2400" b="0" i="0" u="none" strike="noStrike" cap="none">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en-US"/>
              <a:t>Related Works</a:t>
            </a:r>
            <a:endParaRPr/>
          </a:p>
          <a:p>
            <a:pPr marL="342900" marR="0" lvl="0" indent="-342900" algn="l" rtl="0">
              <a:lnSpc>
                <a:spcPct val="150000"/>
              </a:lnSpc>
              <a:spcBef>
                <a:spcPts val="0"/>
              </a:spcBef>
              <a:spcAft>
                <a:spcPts val="0"/>
              </a:spcAft>
              <a:buClr>
                <a:schemeClr val="dk1"/>
              </a:buClr>
              <a:buSzPts val="2400"/>
              <a:buFont typeface="Arial"/>
              <a:buChar char="•"/>
            </a:pPr>
            <a:r>
              <a:rPr lang="en-US"/>
              <a:t>Design and Implementation</a:t>
            </a:r>
            <a:endParaRPr/>
          </a:p>
          <a:p>
            <a:pPr marL="342900" marR="0" lvl="0" indent="-342900" algn="l" rtl="0">
              <a:lnSpc>
                <a:spcPct val="150000"/>
              </a:lnSpc>
              <a:spcBef>
                <a:spcPts val="0"/>
              </a:spcBef>
              <a:spcAft>
                <a:spcPts val="0"/>
              </a:spcAft>
              <a:buClr>
                <a:schemeClr val="dk1"/>
              </a:buClr>
              <a:buSzPts val="2400"/>
              <a:buFont typeface="Arial"/>
              <a:buChar char="•"/>
            </a:pPr>
            <a:r>
              <a:rPr lang="en-US"/>
              <a:t>Experiment Results</a:t>
            </a:r>
            <a:endParaRPr/>
          </a:p>
          <a:p>
            <a:pPr marL="342900" marR="0" lvl="0" indent="-342900" algn="l" rtl="0">
              <a:lnSpc>
                <a:spcPct val="150000"/>
              </a:lnSpc>
              <a:spcBef>
                <a:spcPts val="0"/>
              </a:spcBef>
              <a:spcAft>
                <a:spcPts val="0"/>
              </a:spcAft>
              <a:buClr>
                <a:schemeClr val="dk1"/>
              </a:buClr>
              <a:buSzPts val="2400"/>
              <a:buFont typeface="Arial"/>
              <a:buChar char="•"/>
            </a:pPr>
            <a:r>
              <a:rPr lang="en-US"/>
              <a:t>Conclusion and Future Work</a:t>
            </a: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Shape 351"/>
          <p:cNvPicPr preferRelativeResize="0"/>
          <p:nvPr/>
        </p:nvPicPr>
        <p:blipFill>
          <a:blip r:embed="rId3">
            <a:alphaModFix/>
          </a:blip>
          <a:stretch>
            <a:fillRect/>
          </a:stretch>
        </p:blipFill>
        <p:spPr>
          <a:xfrm>
            <a:off x="533400" y="1550550"/>
            <a:ext cx="971651" cy="728724"/>
          </a:xfrm>
          <a:prstGeom prst="rect">
            <a:avLst/>
          </a:prstGeom>
          <a:noFill/>
          <a:ln>
            <a:noFill/>
          </a:ln>
        </p:spPr>
      </p:pic>
      <p:pic>
        <p:nvPicPr>
          <p:cNvPr id="352" name="Shape 352"/>
          <p:cNvPicPr preferRelativeResize="0"/>
          <p:nvPr/>
        </p:nvPicPr>
        <p:blipFill>
          <a:blip r:embed="rId4">
            <a:alphaModFix/>
          </a:blip>
          <a:stretch>
            <a:fillRect/>
          </a:stretch>
        </p:blipFill>
        <p:spPr>
          <a:xfrm>
            <a:off x="2126212" y="2054986"/>
            <a:ext cx="971651" cy="728748"/>
          </a:xfrm>
          <a:prstGeom prst="rect">
            <a:avLst/>
          </a:prstGeom>
          <a:noFill/>
          <a:ln>
            <a:noFill/>
          </a:ln>
        </p:spPr>
      </p:pic>
      <p:pic>
        <p:nvPicPr>
          <p:cNvPr id="353" name="Shape 353"/>
          <p:cNvPicPr preferRelativeResize="0"/>
          <p:nvPr/>
        </p:nvPicPr>
        <p:blipFill>
          <a:blip r:embed="rId5">
            <a:alphaModFix/>
          </a:blip>
          <a:stretch>
            <a:fillRect/>
          </a:stretch>
        </p:blipFill>
        <p:spPr>
          <a:xfrm>
            <a:off x="3695587" y="3119474"/>
            <a:ext cx="971651" cy="728748"/>
          </a:xfrm>
          <a:prstGeom prst="rect">
            <a:avLst/>
          </a:prstGeom>
          <a:noFill/>
          <a:ln>
            <a:noFill/>
          </a:ln>
        </p:spPr>
      </p:pic>
      <p:pic>
        <p:nvPicPr>
          <p:cNvPr id="354" name="Shape 354"/>
          <p:cNvPicPr preferRelativeResize="0"/>
          <p:nvPr/>
        </p:nvPicPr>
        <p:blipFill>
          <a:blip r:embed="rId6">
            <a:alphaModFix/>
          </a:blip>
          <a:stretch>
            <a:fillRect/>
          </a:stretch>
        </p:blipFill>
        <p:spPr>
          <a:xfrm>
            <a:off x="5186775" y="3109875"/>
            <a:ext cx="728751" cy="728751"/>
          </a:xfrm>
          <a:prstGeom prst="rect">
            <a:avLst/>
          </a:prstGeom>
          <a:noFill/>
          <a:ln>
            <a:noFill/>
          </a:ln>
        </p:spPr>
      </p:pic>
      <p:pic>
        <p:nvPicPr>
          <p:cNvPr id="355" name="Shape 355" title="Points scored"/>
          <p:cNvPicPr preferRelativeResize="0"/>
          <p:nvPr/>
        </p:nvPicPr>
        <p:blipFill>
          <a:blip r:embed="rId7">
            <a:alphaModFix/>
          </a:blip>
          <a:stretch>
            <a:fillRect/>
          </a:stretch>
        </p:blipFill>
        <p:spPr>
          <a:xfrm>
            <a:off x="6491640" y="3233890"/>
            <a:ext cx="808500" cy="499921"/>
          </a:xfrm>
          <a:prstGeom prst="rect">
            <a:avLst/>
          </a:prstGeom>
          <a:noFill/>
          <a:ln>
            <a:noFill/>
          </a:ln>
        </p:spPr>
      </p:pic>
      <p:cxnSp>
        <p:nvCxnSpPr>
          <p:cNvPr id="356" name="Shape 356"/>
          <p:cNvCxnSpPr>
            <a:stCxn id="351" idx="3"/>
            <a:endCxn id="357" idx="1"/>
          </p:cNvCxnSpPr>
          <p:nvPr/>
        </p:nvCxnSpPr>
        <p:spPr>
          <a:xfrm rot="10800000" flipH="1">
            <a:off x="1505051" y="1354812"/>
            <a:ext cx="517800" cy="560100"/>
          </a:xfrm>
          <a:prstGeom prst="straightConnector1">
            <a:avLst/>
          </a:prstGeom>
          <a:noFill/>
          <a:ln w="19050" cap="flat" cmpd="sng">
            <a:solidFill>
              <a:srgbClr val="FF0000"/>
            </a:solidFill>
            <a:prstDash val="dash"/>
            <a:round/>
            <a:headEnd type="none" w="med" len="med"/>
            <a:tailEnd type="triangle" w="med" len="med"/>
          </a:ln>
        </p:spPr>
      </p:cxnSp>
      <p:cxnSp>
        <p:nvCxnSpPr>
          <p:cNvPr id="358" name="Shape 358"/>
          <p:cNvCxnSpPr>
            <a:stCxn id="359" idx="3"/>
            <a:endCxn id="353" idx="1"/>
          </p:cNvCxnSpPr>
          <p:nvPr/>
        </p:nvCxnSpPr>
        <p:spPr>
          <a:xfrm>
            <a:off x="3097863" y="3483860"/>
            <a:ext cx="597600" cy="0"/>
          </a:xfrm>
          <a:prstGeom prst="straightConnector1">
            <a:avLst/>
          </a:prstGeom>
          <a:noFill/>
          <a:ln w="19050" cap="flat" cmpd="sng">
            <a:solidFill>
              <a:srgbClr val="3C78D8"/>
            </a:solidFill>
            <a:prstDash val="dash"/>
            <a:round/>
            <a:headEnd type="none" w="med" len="med"/>
            <a:tailEnd type="triangle" w="med" len="med"/>
          </a:ln>
        </p:spPr>
      </p:cxnSp>
      <p:cxnSp>
        <p:nvCxnSpPr>
          <p:cNvPr id="360" name="Shape 360"/>
          <p:cNvCxnSpPr>
            <a:stCxn id="353" idx="3"/>
            <a:endCxn id="354" idx="1"/>
          </p:cNvCxnSpPr>
          <p:nvPr/>
        </p:nvCxnSpPr>
        <p:spPr>
          <a:xfrm rot="10800000" flipH="1">
            <a:off x="4667237" y="3474248"/>
            <a:ext cx="519600" cy="9600"/>
          </a:xfrm>
          <a:prstGeom prst="straightConnector1">
            <a:avLst/>
          </a:prstGeom>
          <a:noFill/>
          <a:ln w="19050" cap="flat" cmpd="sng">
            <a:solidFill>
              <a:srgbClr val="3C78D8"/>
            </a:solidFill>
            <a:prstDash val="dash"/>
            <a:round/>
            <a:headEnd type="none" w="med" len="med"/>
            <a:tailEnd type="triangle" w="med" len="med"/>
          </a:ln>
        </p:spPr>
      </p:cxnSp>
      <p:cxnSp>
        <p:nvCxnSpPr>
          <p:cNvPr id="361" name="Shape 361"/>
          <p:cNvCxnSpPr>
            <a:stCxn id="354" idx="3"/>
            <a:endCxn id="355" idx="1"/>
          </p:cNvCxnSpPr>
          <p:nvPr/>
        </p:nvCxnSpPr>
        <p:spPr>
          <a:xfrm>
            <a:off x="5915526" y="3474250"/>
            <a:ext cx="576000" cy="9600"/>
          </a:xfrm>
          <a:prstGeom prst="straightConnector1">
            <a:avLst/>
          </a:prstGeom>
          <a:noFill/>
          <a:ln w="19050" cap="flat" cmpd="sng">
            <a:solidFill>
              <a:srgbClr val="3C78D8"/>
            </a:solidFill>
            <a:prstDash val="dash"/>
            <a:round/>
            <a:headEnd type="none" w="med" len="med"/>
            <a:tailEnd type="triangle" w="med" len="med"/>
          </a:ln>
        </p:spPr>
      </p:cxnSp>
      <p:pic>
        <p:nvPicPr>
          <p:cNvPr id="357" name="Shape 357" title="Points scored"/>
          <p:cNvPicPr preferRelativeResize="0"/>
          <p:nvPr/>
        </p:nvPicPr>
        <p:blipFill>
          <a:blip r:embed="rId8">
            <a:alphaModFix/>
          </a:blip>
          <a:stretch>
            <a:fillRect/>
          </a:stretch>
        </p:blipFill>
        <p:spPr>
          <a:xfrm>
            <a:off x="2022759" y="990471"/>
            <a:ext cx="1178568" cy="728750"/>
          </a:xfrm>
          <a:prstGeom prst="rect">
            <a:avLst/>
          </a:prstGeom>
          <a:noFill/>
          <a:ln>
            <a:noFill/>
          </a:ln>
        </p:spPr>
      </p:pic>
      <p:pic>
        <p:nvPicPr>
          <p:cNvPr id="362" name="Shape 362"/>
          <p:cNvPicPr preferRelativeResize="0"/>
          <p:nvPr/>
        </p:nvPicPr>
        <p:blipFill>
          <a:blip r:embed="rId9">
            <a:alphaModFix/>
          </a:blip>
          <a:stretch>
            <a:fillRect/>
          </a:stretch>
        </p:blipFill>
        <p:spPr>
          <a:xfrm>
            <a:off x="3719013" y="2054975"/>
            <a:ext cx="728750" cy="728750"/>
          </a:xfrm>
          <a:prstGeom prst="rect">
            <a:avLst/>
          </a:prstGeom>
          <a:noFill/>
          <a:ln>
            <a:noFill/>
          </a:ln>
        </p:spPr>
      </p:pic>
      <p:pic>
        <p:nvPicPr>
          <p:cNvPr id="363" name="Shape 363" title="Points scored"/>
          <p:cNvPicPr preferRelativeResize="0"/>
          <p:nvPr/>
        </p:nvPicPr>
        <p:blipFill>
          <a:blip r:embed="rId10">
            <a:alphaModFix/>
          </a:blip>
          <a:stretch>
            <a:fillRect/>
          </a:stretch>
        </p:blipFill>
        <p:spPr>
          <a:xfrm>
            <a:off x="5068909" y="2054971"/>
            <a:ext cx="1178568" cy="728750"/>
          </a:xfrm>
          <a:prstGeom prst="rect">
            <a:avLst/>
          </a:prstGeom>
          <a:noFill/>
          <a:ln>
            <a:noFill/>
          </a:ln>
        </p:spPr>
      </p:pic>
      <p:cxnSp>
        <p:nvCxnSpPr>
          <p:cNvPr id="364" name="Shape 364"/>
          <p:cNvCxnSpPr>
            <a:stCxn id="351" idx="3"/>
            <a:endCxn id="352" idx="1"/>
          </p:cNvCxnSpPr>
          <p:nvPr/>
        </p:nvCxnSpPr>
        <p:spPr>
          <a:xfrm>
            <a:off x="1505051" y="1914912"/>
            <a:ext cx="621300" cy="504300"/>
          </a:xfrm>
          <a:prstGeom prst="straightConnector1">
            <a:avLst/>
          </a:prstGeom>
          <a:noFill/>
          <a:ln w="19050" cap="flat" cmpd="sng">
            <a:solidFill>
              <a:srgbClr val="F1C232"/>
            </a:solidFill>
            <a:prstDash val="dash"/>
            <a:round/>
            <a:headEnd type="none" w="med" len="med"/>
            <a:tailEnd type="triangle" w="med" len="med"/>
          </a:ln>
        </p:spPr>
      </p:cxnSp>
      <p:cxnSp>
        <p:nvCxnSpPr>
          <p:cNvPr id="365" name="Shape 365"/>
          <p:cNvCxnSpPr>
            <a:stCxn id="352" idx="3"/>
            <a:endCxn id="362" idx="1"/>
          </p:cNvCxnSpPr>
          <p:nvPr/>
        </p:nvCxnSpPr>
        <p:spPr>
          <a:xfrm>
            <a:off x="3097863" y="2419360"/>
            <a:ext cx="621000" cy="0"/>
          </a:xfrm>
          <a:prstGeom prst="straightConnector1">
            <a:avLst/>
          </a:prstGeom>
          <a:noFill/>
          <a:ln w="19050" cap="flat" cmpd="sng">
            <a:solidFill>
              <a:srgbClr val="F1C232"/>
            </a:solidFill>
            <a:prstDash val="dash"/>
            <a:round/>
            <a:headEnd type="none" w="med" len="med"/>
            <a:tailEnd type="triangle" w="med" len="med"/>
          </a:ln>
        </p:spPr>
      </p:cxnSp>
      <p:cxnSp>
        <p:nvCxnSpPr>
          <p:cNvPr id="366" name="Shape 366"/>
          <p:cNvCxnSpPr>
            <a:stCxn id="362" idx="3"/>
            <a:endCxn id="363" idx="1"/>
          </p:cNvCxnSpPr>
          <p:nvPr/>
        </p:nvCxnSpPr>
        <p:spPr>
          <a:xfrm>
            <a:off x="4447762" y="2419350"/>
            <a:ext cx="621000" cy="0"/>
          </a:xfrm>
          <a:prstGeom prst="straightConnector1">
            <a:avLst/>
          </a:prstGeom>
          <a:noFill/>
          <a:ln w="19050" cap="flat" cmpd="sng">
            <a:solidFill>
              <a:srgbClr val="F1C232"/>
            </a:solidFill>
            <a:prstDash val="dash"/>
            <a:round/>
            <a:headEnd type="none" w="med" len="med"/>
            <a:tailEnd type="triangle" w="med" len="med"/>
          </a:ln>
        </p:spPr>
      </p:cxnSp>
      <p:pic>
        <p:nvPicPr>
          <p:cNvPr id="359" name="Shape 359"/>
          <p:cNvPicPr preferRelativeResize="0"/>
          <p:nvPr/>
        </p:nvPicPr>
        <p:blipFill>
          <a:blip r:embed="rId4">
            <a:alphaModFix/>
          </a:blip>
          <a:stretch>
            <a:fillRect/>
          </a:stretch>
        </p:blipFill>
        <p:spPr>
          <a:xfrm>
            <a:off x="2126212" y="3119486"/>
            <a:ext cx="971651" cy="728748"/>
          </a:xfrm>
          <a:prstGeom prst="rect">
            <a:avLst/>
          </a:prstGeom>
          <a:noFill/>
          <a:ln>
            <a:noFill/>
          </a:ln>
        </p:spPr>
      </p:pic>
      <p:cxnSp>
        <p:nvCxnSpPr>
          <p:cNvPr id="367" name="Shape 367"/>
          <p:cNvCxnSpPr>
            <a:stCxn id="351" idx="3"/>
            <a:endCxn id="359" idx="1"/>
          </p:cNvCxnSpPr>
          <p:nvPr/>
        </p:nvCxnSpPr>
        <p:spPr>
          <a:xfrm>
            <a:off x="1505051" y="1914912"/>
            <a:ext cx="621300" cy="1569000"/>
          </a:xfrm>
          <a:prstGeom prst="straightConnector1">
            <a:avLst/>
          </a:prstGeom>
          <a:noFill/>
          <a:ln w="19050" cap="flat" cmpd="sng">
            <a:solidFill>
              <a:srgbClr val="3C78D8"/>
            </a:solidFill>
            <a:prstDash val="dash"/>
            <a:round/>
            <a:headEnd type="none" w="med" len="med"/>
            <a:tailEnd type="triangle" w="med" len="med"/>
          </a:ln>
        </p:spPr>
      </p:cxnSp>
      <p:pic>
        <p:nvPicPr>
          <p:cNvPr id="368" name="Shape 368" title="Points scored"/>
          <p:cNvPicPr preferRelativeResize="0"/>
          <p:nvPr/>
        </p:nvPicPr>
        <p:blipFill>
          <a:blip r:embed="rId11">
            <a:alphaModFix/>
          </a:blip>
          <a:stretch>
            <a:fillRect/>
          </a:stretch>
        </p:blipFill>
        <p:spPr>
          <a:xfrm>
            <a:off x="6491703" y="3986828"/>
            <a:ext cx="808500" cy="499921"/>
          </a:xfrm>
          <a:prstGeom prst="rect">
            <a:avLst/>
          </a:prstGeom>
          <a:noFill/>
          <a:ln>
            <a:noFill/>
          </a:ln>
        </p:spPr>
      </p:pic>
      <p:cxnSp>
        <p:nvCxnSpPr>
          <p:cNvPr id="369" name="Shape 369"/>
          <p:cNvCxnSpPr>
            <a:stCxn id="354" idx="2"/>
            <a:endCxn id="368" idx="1"/>
          </p:cNvCxnSpPr>
          <p:nvPr/>
        </p:nvCxnSpPr>
        <p:spPr>
          <a:xfrm rot="-5400000" flipH="1">
            <a:off x="5822350" y="3567426"/>
            <a:ext cx="398100" cy="940500"/>
          </a:xfrm>
          <a:prstGeom prst="bentConnector2">
            <a:avLst/>
          </a:prstGeom>
          <a:noFill/>
          <a:ln w="19050" cap="flat" cmpd="sng">
            <a:solidFill>
              <a:srgbClr val="6AA84F"/>
            </a:solidFill>
            <a:prstDash val="dash"/>
            <a:round/>
            <a:headEnd type="none" w="med" len="med"/>
            <a:tailEnd type="triangle" w="med" len="med"/>
          </a:ln>
        </p:spPr>
      </p:cxnSp>
      <p:pic>
        <p:nvPicPr>
          <p:cNvPr id="370" name="Shape 370" title="Points scored"/>
          <p:cNvPicPr preferRelativeResize="0"/>
          <p:nvPr/>
        </p:nvPicPr>
        <p:blipFill>
          <a:blip r:embed="rId11">
            <a:alphaModFix/>
          </a:blip>
          <a:stretch>
            <a:fillRect/>
          </a:stretch>
        </p:blipFill>
        <p:spPr>
          <a:xfrm>
            <a:off x="7876278" y="3598278"/>
            <a:ext cx="808500" cy="499921"/>
          </a:xfrm>
          <a:prstGeom prst="rect">
            <a:avLst/>
          </a:prstGeom>
          <a:noFill/>
          <a:ln>
            <a:noFill/>
          </a:ln>
        </p:spPr>
      </p:pic>
      <p:cxnSp>
        <p:nvCxnSpPr>
          <p:cNvPr id="371" name="Shape 371"/>
          <p:cNvCxnSpPr>
            <a:stCxn id="355" idx="3"/>
            <a:endCxn id="370" idx="1"/>
          </p:cNvCxnSpPr>
          <p:nvPr/>
        </p:nvCxnSpPr>
        <p:spPr>
          <a:xfrm>
            <a:off x="7300140" y="3483851"/>
            <a:ext cx="576000" cy="364500"/>
          </a:xfrm>
          <a:prstGeom prst="straightConnector1">
            <a:avLst/>
          </a:prstGeom>
          <a:noFill/>
          <a:ln w="19050" cap="flat" cmpd="sng">
            <a:solidFill>
              <a:srgbClr val="6AA84F"/>
            </a:solidFill>
            <a:prstDash val="dash"/>
            <a:round/>
            <a:headEnd type="none" w="med" len="med"/>
            <a:tailEnd type="triangle" w="med" len="med"/>
          </a:ln>
        </p:spPr>
      </p:cxnSp>
      <p:cxnSp>
        <p:nvCxnSpPr>
          <p:cNvPr id="372" name="Shape 372"/>
          <p:cNvCxnSpPr>
            <a:stCxn id="368" idx="3"/>
            <a:endCxn id="370" idx="1"/>
          </p:cNvCxnSpPr>
          <p:nvPr/>
        </p:nvCxnSpPr>
        <p:spPr>
          <a:xfrm rot="10800000" flipH="1">
            <a:off x="7300203" y="3848288"/>
            <a:ext cx="576000" cy="388500"/>
          </a:xfrm>
          <a:prstGeom prst="straightConnector1">
            <a:avLst/>
          </a:prstGeom>
          <a:noFill/>
          <a:ln w="19050" cap="flat" cmpd="sng">
            <a:solidFill>
              <a:srgbClr val="6AA84F"/>
            </a:solidFill>
            <a:prstDash val="dash"/>
            <a:round/>
            <a:headEnd type="none" w="med" len="med"/>
            <a:tailEnd type="triangle" w="med" len="med"/>
          </a:ln>
        </p:spPr>
      </p:cxnSp>
      <p:sp>
        <p:nvSpPr>
          <p:cNvPr id="373" name="Shape 373"/>
          <p:cNvSpPr txBox="1"/>
          <p:nvPr/>
        </p:nvSpPr>
        <p:spPr>
          <a:xfrm rot="-2865935">
            <a:off x="1208827" y="1317578"/>
            <a:ext cx="971636" cy="284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a:p>
            <a:pPr marL="0" lvl="0" indent="0" algn="ctr" rtl="0">
              <a:spcBef>
                <a:spcPts val="0"/>
              </a:spcBef>
              <a:spcAft>
                <a:spcPts val="0"/>
              </a:spcAft>
              <a:buNone/>
            </a:pPr>
            <a:r>
              <a:rPr lang="en-US" sz="600"/>
              <a:t>Classifier</a:t>
            </a:r>
            <a:endParaRPr sz="600"/>
          </a:p>
        </p:txBody>
      </p:sp>
      <p:sp>
        <p:nvSpPr>
          <p:cNvPr id="374" name="Shape 374"/>
          <p:cNvSpPr txBox="1"/>
          <p:nvPr/>
        </p:nvSpPr>
        <p:spPr>
          <a:xfrm>
            <a:off x="4354000" y="2134950"/>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Clr>
                <a:schemeClr val="dk1"/>
              </a:buClr>
              <a:buSzPts val="1100"/>
              <a:buFont typeface="Arial"/>
              <a:buNone/>
            </a:pPr>
            <a:r>
              <a:rPr lang="en-US" sz="600">
                <a:solidFill>
                  <a:schemeClr val="dk1"/>
                </a:solidFill>
              </a:rPr>
              <a:t>Classifier</a:t>
            </a:r>
            <a:endParaRPr sz="600">
              <a:solidFill>
                <a:schemeClr val="dk1"/>
              </a:solidFill>
            </a:endParaRPr>
          </a:p>
        </p:txBody>
      </p:sp>
      <p:sp>
        <p:nvSpPr>
          <p:cNvPr id="375" name="Shape 375"/>
          <p:cNvSpPr txBox="1"/>
          <p:nvPr/>
        </p:nvSpPr>
        <p:spPr>
          <a:xfrm>
            <a:off x="5799275" y="3168975"/>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a:t>
            </a:r>
            <a:endParaRPr sz="600">
              <a:solidFill>
                <a:schemeClr val="dk1"/>
              </a:solidFill>
            </a:endParaRPr>
          </a:p>
          <a:p>
            <a:pPr marL="0" lvl="0" indent="0" algn="ctr" rtl="0">
              <a:spcBef>
                <a:spcPts val="0"/>
              </a:spcBef>
              <a:spcAft>
                <a:spcPts val="0"/>
              </a:spcAft>
              <a:buNone/>
            </a:pPr>
            <a:r>
              <a:rPr lang="en-US" sz="600">
                <a:solidFill>
                  <a:schemeClr val="dk1"/>
                </a:solidFill>
              </a:rPr>
              <a:t>Classifier</a:t>
            </a:r>
            <a:endParaRPr sz="600">
              <a:solidFill>
                <a:schemeClr val="dk1"/>
              </a:solidFill>
            </a:endParaRPr>
          </a:p>
        </p:txBody>
      </p:sp>
      <p:sp>
        <p:nvSpPr>
          <p:cNvPr id="376" name="Shape 376"/>
          <p:cNvSpPr txBox="1"/>
          <p:nvPr/>
        </p:nvSpPr>
        <p:spPr>
          <a:xfrm>
            <a:off x="5535550" y="4236800"/>
            <a:ext cx="9717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ResNet50 Classifier</a:t>
            </a:r>
            <a:endParaRPr sz="600">
              <a:solidFill>
                <a:schemeClr val="dk1"/>
              </a:solidFill>
            </a:endParaRPr>
          </a:p>
        </p:txBody>
      </p:sp>
      <p:sp>
        <p:nvSpPr>
          <p:cNvPr id="377" name="Shape 377"/>
          <p:cNvSpPr txBox="1"/>
          <p:nvPr/>
        </p:nvSpPr>
        <p:spPr>
          <a:xfrm rot="2549294">
            <a:off x="1494914" y="1899335"/>
            <a:ext cx="808363" cy="28432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378" name="Shape 378"/>
          <p:cNvSpPr txBox="1"/>
          <p:nvPr/>
        </p:nvSpPr>
        <p:spPr>
          <a:xfrm rot="4007582">
            <a:off x="1290400" y="2740890"/>
            <a:ext cx="808519" cy="2846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SSD Caffe</a:t>
            </a:r>
            <a:endParaRPr sz="600">
              <a:solidFill>
                <a:schemeClr val="dk1"/>
              </a:solidFill>
            </a:endParaRPr>
          </a:p>
          <a:p>
            <a:pPr marL="0" lvl="0" indent="0" algn="ctr" rtl="0">
              <a:spcBef>
                <a:spcPts val="0"/>
              </a:spcBef>
              <a:spcAft>
                <a:spcPts val="0"/>
              </a:spcAft>
              <a:buNone/>
            </a:pPr>
            <a:r>
              <a:rPr lang="en-US" sz="600">
                <a:solidFill>
                  <a:schemeClr val="dk1"/>
                </a:solidFill>
              </a:rPr>
              <a:t>Detector</a:t>
            </a:r>
            <a:endParaRPr sz="600">
              <a:solidFill>
                <a:schemeClr val="dk1"/>
              </a:solidFill>
            </a:endParaRPr>
          </a:p>
        </p:txBody>
      </p:sp>
      <p:sp>
        <p:nvSpPr>
          <p:cNvPr id="379" name="Shape 379"/>
          <p:cNvSpPr txBox="1"/>
          <p:nvPr/>
        </p:nvSpPr>
        <p:spPr>
          <a:xfrm>
            <a:off x="2992425" y="31689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VGG16 pose</a:t>
            </a:r>
            <a:endParaRPr sz="600">
              <a:solidFill>
                <a:schemeClr val="dk1"/>
              </a:solidFill>
            </a:endParaRPr>
          </a:p>
          <a:p>
            <a:pPr marL="0" lvl="0" indent="0" algn="ctr" rtl="0">
              <a:spcBef>
                <a:spcPts val="0"/>
              </a:spcBef>
              <a:spcAft>
                <a:spcPts val="0"/>
              </a:spcAft>
              <a:buNone/>
            </a:pPr>
            <a:r>
              <a:rPr lang="en-US" sz="600">
                <a:solidFill>
                  <a:schemeClr val="dk1"/>
                </a:solidFill>
              </a:rPr>
              <a:t>Estimator</a:t>
            </a:r>
            <a:endParaRPr sz="600">
              <a:solidFill>
                <a:schemeClr val="dk1"/>
              </a:solidFill>
            </a:endParaRPr>
          </a:p>
        </p:txBody>
      </p:sp>
      <p:sp>
        <p:nvSpPr>
          <p:cNvPr id="380" name="Shape 380"/>
          <p:cNvSpPr txBox="1"/>
          <p:nvPr/>
        </p:nvSpPr>
        <p:spPr>
          <a:xfrm>
            <a:off x="2929525" y="21711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381" name="Shape 381"/>
          <p:cNvSpPr txBox="1"/>
          <p:nvPr/>
        </p:nvSpPr>
        <p:spPr>
          <a:xfrm>
            <a:off x="4522775" y="3119463"/>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padding</a:t>
            </a:r>
            <a:endParaRPr sz="600">
              <a:solidFill>
                <a:schemeClr val="dk1"/>
              </a:solidFill>
            </a:endParaRPr>
          </a:p>
          <a:p>
            <a:pPr marL="0" lvl="0" indent="0" algn="ctr" rtl="0">
              <a:spcBef>
                <a:spcPts val="0"/>
              </a:spcBef>
              <a:spcAft>
                <a:spcPts val="0"/>
              </a:spcAft>
              <a:buNone/>
            </a:pPr>
            <a:r>
              <a:rPr lang="en-US" sz="600">
                <a:solidFill>
                  <a:schemeClr val="dk1"/>
                </a:solidFill>
              </a:rPr>
              <a:t>aligned</a:t>
            </a:r>
            <a:endParaRPr sz="600">
              <a:solidFill>
                <a:schemeClr val="dk1"/>
              </a:solidFill>
            </a:endParaRPr>
          </a:p>
          <a:p>
            <a:pPr marL="0" lvl="0" indent="0" algn="ctr" rtl="0">
              <a:spcBef>
                <a:spcPts val="0"/>
              </a:spcBef>
              <a:spcAft>
                <a:spcPts val="0"/>
              </a:spcAft>
              <a:buNone/>
            </a:pPr>
            <a:r>
              <a:rPr lang="en-US" sz="600">
                <a:solidFill>
                  <a:schemeClr val="dk1"/>
                </a:solidFill>
              </a:rPr>
              <a:t>crop</a:t>
            </a:r>
            <a:endParaRPr sz="600">
              <a:solidFill>
                <a:schemeClr val="dk1"/>
              </a:solidFill>
            </a:endParaRPr>
          </a:p>
        </p:txBody>
      </p:sp>
      <p:sp>
        <p:nvSpPr>
          <p:cNvPr id="382" name="Shape 382"/>
          <p:cNvSpPr txBox="1"/>
          <p:nvPr/>
        </p:nvSpPr>
        <p:spPr>
          <a:xfrm>
            <a:off x="7067775" y="3706025"/>
            <a:ext cx="808500" cy="2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chemeClr val="dk1"/>
                </a:solidFill>
              </a:rPr>
              <a:t>Ensemble</a:t>
            </a:r>
            <a:endParaRPr sz="600">
              <a:solidFill>
                <a:schemeClr val="dk1"/>
              </a:solidFill>
            </a:endParaRPr>
          </a:p>
          <a:p>
            <a:pPr marL="0" lvl="0" indent="0" algn="ctr" rtl="0">
              <a:spcBef>
                <a:spcPts val="0"/>
              </a:spcBef>
              <a:spcAft>
                <a:spcPts val="0"/>
              </a:spcAft>
              <a:buNone/>
            </a:pPr>
            <a:r>
              <a:rPr lang="en-US" sz="600">
                <a:solidFill>
                  <a:schemeClr val="dk1"/>
                </a:solidFill>
              </a:rPr>
              <a:t>Results</a:t>
            </a:r>
            <a:endParaRPr sz="600">
              <a:solidFill>
                <a:schemeClr val="dk1"/>
              </a:solidFill>
            </a:endParaRPr>
          </a:p>
        </p:txBody>
      </p:sp>
      <p:sp>
        <p:nvSpPr>
          <p:cNvPr id="383" name="Shape 383"/>
          <p:cNvSpPr txBox="1"/>
          <p:nvPr/>
        </p:nvSpPr>
        <p:spPr>
          <a:xfrm>
            <a:off x="414425" y="2358275"/>
            <a:ext cx="1209600" cy="16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Pipeline Design</a:t>
            </a:r>
            <a:endParaRPr sz="1000"/>
          </a:p>
        </p:txBody>
      </p:sp>
      <p:sp>
        <p:nvSpPr>
          <p:cNvPr id="384" name="Shape 384"/>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Pipeline Design</a:t>
            </a:r>
            <a:endParaRPr sz="1000"/>
          </a:p>
        </p:txBody>
      </p:sp>
      <p:grpSp>
        <p:nvGrpSpPr>
          <p:cNvPr id="385" name="Shape 385"/>
          <p:cNvGrpSpPr/>
          <p:nvPr/>
        </p:nvGrpSpPr>
        <p:grpSpPr>
          <a:xfrm>
            <a:off x="5068750" y="928700"/>
            <a:ext cx="3494100" cy="642250"/>
            <a:chOff x="5068750" y="928700"/>
            <a:chExt cx="3494100" cy="642250"/>
          </a:xfrm>
        </p:grpSpPr>
        <p:cxnSp>
          <p:nvCxnSpPr>
            <p:cNvPr id="386" name="Shape 386"/>
            <p:cNvCxnSpPr/>
            <p:nvPr/>
          </p:nvCxnSpPr>
          <p:spPr>
            <a:xfrm>
              <a:off x="5068750" y="1040000"/>
              <a:ext cx="507300" cy="0"/>
            </a:xfrm>
            <a:prstGeom prst="straightConnector1">
              <a:avLst/>
            </a:prstGeom>
            <a:noFill/>
            <a:ln w="19050" cap="flat" cmpd="sng">
              <a:solidFill>
                <a:srgbClr val="FF0000"/>
              </a:solidFill>
              <a:prstDash val="dash"/>
              <a:round/>
              <a:headEnd type="none" w="med" len="med"/>
              <a:tailEnd type="triangle" w="med" len="med"/>
            </a:ln>
          </p:spPr>
        </p:cxnSp>
        <p:sp>
          <p:nvSpPr>
            <p:cNvPr id="387" name="Shape 387"/>
            <p:cNvSpPr txBox="1"/>
            <p:nvPr/>
          </p:nvSpPr>
          <p:spPr>
            <a:xfrm>
              <a:off x="5576050" y="92870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Image Pipeline</a:t>
              </a:r>
              <a:endParaRPr sz="1000"/>
            </a:p>
          </p:txBody>
        </p:sp>
        <p:cxnSp>
          <p:nvCxnSpPr>
            <p:cNvPr id="388" name="Shape 388"/>
            <p:cNvCxnSpPr/>
            <p:nvPr/>
          </p:nvCxnSpPr>
          <p:spPr>
            <a:xfrm>
              <a:off x="5068750" y="1459650"/>
              <a:ext cx="507300" cy="0"/>
            </a:xfrm>
            <a:prstGeom prst="straightConnector1">
              <a:avLst/>
            </a:prstGeom>
            <a:noFill/>
            <a:ln w="19050" cap="flat" cmpd="sng">
              <a:solidFill>
                <a:srgbClr val="F1C232"/>
              </a:solidFill>
              <a:prstDash val="dash"/>
              <a:round/>
              <a:headEnd type="none" w="med" len="med"/>
              <a:tailEnd type="triangle" w="med" len="med"/>
            </a:ln>
          </p:spPr>
        </p:cxnSp>
        <p:cxnSp>
          <p:nvCxnSpPr>
            <p:cNvPr id="389" name="Shape 389"/>
            <p:cNvCxnSpPr/>
            <p:nvPr/>
          </p:nvCxnSpPr>
          <p:spPr>
            <a:xfrm>
              <a:off x="6754150" y="1040000"/>
              <a:ext cx="507300" cy="0"/>
            </a:xfrm>
            <a:prstGeom prst="straightConnector1">
              <a:avLst/>
            </a:prstGeom>
            <a:noFill/>
            <a:ln w="19050" cap="flat" cmpd="sng">
              <a:solidFill>
                <a:srgbClr val="3D85C6"/>
              </a:solidFill>
              <a:prstDash val="dash"/>
              <a:round/>
              <a:headEnd type="none" w="med" len="med"/>
              <a:tailEnd type="triangle" w="med" len="med"/>
            </a:ln>
          </p:spPr>
        </p:cxnSp>
        <p:cxnSp>
          <p:nvCxnSpPr>
            <p:cNvPr id="390" name="Shape 390"/>
            <p:cNvCxnSpPr/>
            <p:nvPr/>
          </p:nvCxnSpPr>
          <p:spPr>
            <a:xfrm>
              <a:off x="6754150" y="1459650"/>
              <a:ext cx="507300" cy="0"/>
            </a:xfrm>
            <a:prstGeom prst="straightConnector1">
              <a:avLst/>
            </a:prstGeom>
            <a:noFill/>
            <a:ln w="19050" cap="flat" cmpd="sng">
              <a:solidFill>
                <a:srgbClr val="6AA84F"/>
              </a:solidFill>
              <a:prstDash val="dash"/>
              <a:round/>
              <a:headEnd type="none" w="med" len="med"/>
              <a:tailEnd type="triangle" w="med" len="med"/>
            </a:ln>
          </p:spPr>
        </p:cxnSp>
        <p:sp>
          <p:nvSpPr>
            <p:cNvPr id="391" name="Shape 391"/>
            <p:cNvSpPr txBox="1"/>
            <p:nvPr/>
          </p:nvSpPr>
          <p:spPr>
            <a:xfrm>
              <a:off x="5576050" y="134835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Pipeline</a:t>
              </a:r>
              <a:endParaRPr sz="1000"/>
            </a:p>
          </p:txBody>
        </p:sp>
        <p:sp>
          <p:nvSpPr>
            <p:cNvPr id="392" name="Shape 392"/>
            <p:cNvSpPr txBox="1"/>
            <p:nvPr/>
          </p:nvSpPr>
          <p:spPr>
            <a:xfrm>
              <a:off x="7261450" y="928700"/>
              <a:ext cx="1301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Instance Rotation Pipeline</a:t>
              </a:r>
              <a:endParaRPr sz="1000"/>
            </a:p>
          </p:txBody>
        </p:sp>
        <p:sp>
          <p:nvSpPr>
            <p:cNvPr id="393" name="Shape 393"/>
            <p:cNvSpPr txBox="1"/>
            <p:nvPr/>
          </p:nvSpPr>
          <p:spPr>
            <a:xfrm>
              <a:off x="7261450" y="1348350"/>
              <a:ext cx="1103400" cy="222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a:t>Ensemble Pipeline</a:t>
              </a:r>
              <a:endParaRPr sz="1000"/>
            </a:p>
          </p:txBody>
        </p:sp>
      </p:grpSp>
      <p:sp>
        <p:nvSpPr>
          <p:cNvPr id="394" name="Shape 394"/>
          <p:cNvSpPr/>
          <p:nvPr/>
        </p:nvSpPr>
        <p:spPr>
          <a:xfrm>
            <a:off x="4903225" y="729700"/>
            <a:ext cx="3494100" cy="10500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Data Preprocessing</a:t>
            </a:r>
            <a:endParaRPr sz="3200"/>
          </a:p>
        </p:txBody>
      </p:sp>
      <p:sp>
        <p:nvSpPr>
          <p:cNvPr id="401" name="Shape 401"/>
          <p:cNvSpPr txBox="1">
            <a:spLocks noGrp="1"/>
          </p:cNvSpPr>
          <p:nvPr>
            <p:ph type="body" idx="1"/>
          </p:nvPr>
        </p:nvSpPr>
        <p:spPr>
          <a:xfrm>
            <a:off x="457200" y="927100"/>
            <a:ext cx="8229600" cy="3612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800">
              <a:solidFill>
                <a:srgbClr val="000000"/>
              </a:solidFill>
            </a:endParaRPr>
          </a:p>
          <a:p>
            <a:pPr marL="742950" marR="0" lvl="1" indent="-260350" algn="l" rtl="0">
              <a:lnSpc>
                <a:spcPct val="115000"/>
              </a:lnSpc>
              <a:spcBef>
                <a:spcPts val="0"/>
              </a:spcBef>
              <a:spcAft>
                <a:spcPts val="0"/>
              </a:spcAft>
              <a:buClr>
                <a:srgbClr val="000000"/>
              </a:buClr>
              <a:buSzPts val="1600"/>
              <a:buChar char="➢"/>
            </a:pPr>
            <a:r>
              <a:rPr lang="en-US" sz="1600">
                <a:solidFill>
                  <a:srgbClr val="000000"/>
                </a:solidFill>
              </a:rPr>
              <a:t>Preprocessing</a:t>
            </a:r>
            <a:endParaRPr sz="16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Grayscale image removal</a:t>
            </a:r>
            <a:endParaRPr sz="14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non-fish or missing-fish image removal</a:t>
            </a:r>
            <a:endParaRPr sz="14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Ambiguity image removal</a:t>
            </a:r>
            <a:endParaRPr sz="1400">
              <a:solidFill>
                <a:srgbClr val="000000"/>
              </a:solidFill>
            </a:endParaRPr>
          </a:p>
          <a:p>
            <a:pPr marL="457200" marR="0" lvl="0" indent="0" algn="l" rtl="0">
              <a:lnSpc>
                <a:spcPct val="115000"/>
              </a:lnSpc>
              <a:spcBef>
                <a:spcPts val="0"/>
              </a:spcBef>
              <a:spcAft>
                <a:spcPts val="0"/>
              </a:spcAft>
              <a:buNone/>
            </a:pPr>
            <a:endParaRPr sz="1400">
              <a:solidFill>
                <a:srgbClr val="000000"/>
              </a:solidFill>
            </a:endParaRPr>
          </a:p>
          <a:p>
            <a:pPr marL="457200" marR="0" lvl="0" indent="0" algn="l" rtl="0">
              <a:lnSpc>
                <a:spcPct val="115000"/>
              </a:lnSpc>
              <a:spcBef>
                <a:spcPts val="0"/>
              </a:spcBef>
              <a:spcAft>
                <a:spcPts val="0"/>
              </a:spcAft>
              <a:buNone/>
            </a:pPr>
            <a:endParaRPr sz="1800">
              <a:solidFill>
                <a:srgbClr val="000000"/>
              </a:solidFill>
            </a:endParaRPr>
          </a:p>
          <a:p>
            <a:pPr marL="914400" marR="0" lvl="0" indent="0" algn="l" rtl="0">
              <a:lnSpc>
                <a:spcPct val="10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p:txBody>
      </p:sp>
      <p:pic>
        <p:nvPicPr>
          <p:cNvPr id="402" name="Shape 402"/>
          <p:cNvPicPr preferRelativeResize="0"/>
          <p:nvPr/>
        </p:nvPicPr>
        <p:blipFill>
          <a:blip r:embed="rId3">
            <a:alphaModFix/>
          </a:blip>
          <a:stretch>
            <a:fillRect/>
          </a:stretch>
        </p:blipFill>
        <p:spPr>
          <a:xfrm>
            <a:off x="7241500" y="1403025"/>
            <a:ext cx="1159200" cy="869400"/>
          </a:xfrm>
          <a:prstGeom prst="rect">
            <a:avLst/>
          </a:prstGeom>
          <a:noFill/>
          <a:ln>
            <a:noFill/>
          </a:ln>
        </p:spPr>
      </p:pic>
      <p:pic>
        <p:nvPicPr>
          <p:cNvPr id="403" name="Shape 403"/>
          <p:cNvPicPr preferRelativeResize="0"/>
          <p:nvPr/>
        </p:nvPicPr>
        <p:blipFill>
          <a:blip r:embed="rId4">
            <a:alphaModFix/>
          </a:blip>
          <a:stretch>
            <a:fillRect/>
          </a:stretch>
        </p:blipFill>
        <p:spPr>
          <a:xfrm>
            <a:off x="4618025" y="1337580"/>
            <a:ext cx="1024800" cy="869394"/>
          </a:xfrm>
          <a:prstGeom prst="rect">
            <a:avLst/>
          </a:prstGeom>
          <a:noFill/>
          <a:ln>
            <a:noFill/>
          </a:ln>
        </p:spPr>
      </p:pic>
      <p:pic>
        <p:nvPicPr>
          <p:cNvPr id="404" name="Shape 404"/>
          <p:cNvPicPr preferRelativeResize="0"/>
          <p:nvPr/>
        </p:nvPicPr>
        <p:blipFill rotWithShape="1">
          <a:blip r:embed="rId5">
            <a:alphaModFix/>
          </a:blip>
          <a:srcRect t="39957" r="60263"/>
          <a:stretch/>
        </p:blipFill>
        <p:spPr>
          <a:xfrm>
            <a:off x="6006186" y="1400955"/>
            <a:ext cx="871950" cy="87355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Data Preprocessing</a:t>
            </a:r>
            <a:endParaRPr sz="3200"/>
          </a:p>
        </p:txBody>
      </p:sp>
      <p:sp>
        <p:nvSpPr>
          <p:cNvPr id="411" name="Shape 411"/>
          <p:cNvSpPr txBox="1">
            <a:spLocks noGrp="1"/>
          </p:cNvSpPr>
          <p:nvPr>
            <p:ph type="body" idx="1"/>
          </p:nvPr>
        </p:nvSpPr>
        <p:spPr>
          <a:xfrm>
            <a:off x="457200" y="927100"/>
            <a:ext cx="8229600" cy="3612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800">
              <a:solidFill>
                <a:srgbClr val="000000"/>
              </a:solidFill>
            </a:endParaRPr>
          </a:p>
          <a:p>
            <a:pPr marL="742950" marR="0" lvl="1" indent="-260350" algn="l" rtl="0">
              <a:lnSpc>
                <a:spcPct val="115000"/>
              </a:lnSpc>
              <a:spcBef>
                <a:spcPts val="0"/>
              </a:spcBef>
              <a:spcAft>
                <a:spcPts val="0"/>
              </a:spcAft>
              <a:buClr>
                <a:srgbClr val="000000"/>
              </a:buClr>
              <a:buSzPts val="1600"/>
              <a:buChar char="➢"/>
            </a:pPr>
            <a:r>
              <a:rPr lang="en-US" sz="1600">
                <a:solidFill>
                  <a:srgbClr val="000000"/>
                </a:solidFill>
              </a:rPr>
              <a:t>Preprocessing</a:t>
            </a:r>
            <a:endParaRPr sz="16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Grayscale image removal</a:t>
            </a:r>
            <a:endParaRPr sz="14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non-fish or missing-fish image removal</a:t>
            </a:r>
            <a:endParaRPr sz="1400">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0000"/>
                </a:solidFill>
              </a:rPr>
              <a:t>Ambiguity image removal</a:t>
            </a:r>
            <a:endParaRPr sz="1400">
              <a:solidFill>
                <a:srgbClr val="000000"/>
              </a:solidFill>
            </a:endParaRPr>
          </a:p>
          <a:p>
            <a:pPr marL="742950" marR="0" lvl="1" indent="-260350" algn="l" rtl="0">
              <a:lnSpc>
                <a:spcPct val="115000"/>
              </a:lnSpc>
              <a:spcBef>
                <a:spcPts val="0"/>
              </a:spcBef>
              <a:spcAft>
                <a:spcPts val="0"/>
              </a:spcAft>
              <a:buClr>
                <a:srgbClr val="000000"/>
              </a:buClr>
              <a:buSzPts val="1600"/>
              <a:buChar char="➢"/>
            </a:pPr>
            <a:r>
              <a:rPr lang="en-US" sz="1600">
                <a:solidFill>
                  <a:srgbClr val="000000"/>
                </a:solidFill>
              </a:rPr>
              <a:t>Labeling</a:t>
            </a:r>
            <a:endParaRPr sz="1600">
              <a:solidFill>
                <a:srgbClr val="000000"/>
              </a:solidFill>
            </a:endParaRPr>
          </a:p>
          <a:p>
            <a:pPr marL="1143000" marR="0" lvl="2" indent="-203200" algn="l" rtl="0">
              <a:lnSpc>
                <a:spcPct val="100000"/>
              </a:lnSpc>
              <a:spcBef>
                <a:spcPts val="0"/>
              </a:spcBef>
              <a:spcAft>
                <a:spcPts val="0"/>
              </a:spcAft>
              <a:buClr>
                <a:srgbClr val="000000"/>
              </a:buClr>
              <a:buSzPts val="1400"/>
              <a:buChar char="•"/>
            </a:pPr>
            <a:r>
              <a:rPr lang="en-US" sz="1400">
                <a:solidFill>
                  <a:srgbClr val="000000"/>
                </a:solidFill>
              </a:rPr>
              <a:t>bounding box (Detection &amp; Classification):</a:t>
            </a:r>
            <a:endParaRPr sz="1400">
              <a:solidFill>
                <a:srgbClr val="000000"/>
              </a:solidFill>
            </a:endParaRPr>
          </a:p>
          <a:p>
            <a:pPr marL="1600200" marR="0" lvl="3" indent="-228600" algn="l" rtl="0">
              <a:lnSpc>
                <a:spcPct val="100000"/>
              </a:lnSpc>
              <a:spcBef>
                <a:spcPts val="0"/>
              </a:spcBef>
              <a:spcAft>
                <a:spcPts val="0"/>
              </a:spcAft>
              <a:buClr>
                <a:srgbClr val="000000"/>
              </a:buClr>
              <a:buSzPts val="1600"/>
              <a:buChar char="–"/>
            </a:pPr>
            <a:r>
              <a:rPr lang="en-US">
                <a:solidFill>
                  <a:srgbClr val="000000"/>
                </a:solidFill>
              </a:rPr>
              <a:t>left-top (x, y)</a:t>
            </a:r>
            <a:endParaRPr>
              <a:solidFill>
                <a:srgbClr val="000000"/>
              </a:solidFill>
            </a:endParaRPr>
          </a:p>
          <a:p>
            <a:pPr marL="1600200" marR="0" lvl="3" indent="-228600" algn="l" rtl="0">
              <a:lnSpc>
                <a:spcPct val="100000"/>
              </a:lnSpc>
              <a:spcBef>
                <a:spcPts val="0"/>
              </a:spcBef>
              <a:spcAft>
                <a:spcPts val="0"/>
              </a:spcAft>
              <a:buClr>
                <a:srgbClr val="000000"/>
              </a:buClr>
              <a:buSzPts val="1600"/>
              <a:buChar char="–"/>
            </a:pPr>
            <a:r>
              <a:rPr lang="en-US">
                <a:solidFill>
                  <a:srgbClr val="000000"/>
                </a:solidFill>
              </a:rPr>
              <a:t>width, height</a:t>
            </a:r>
            <a:endParaRPr>
              <a:solidFill>
                <a:srgbClr val="000000"/>
              </a:solidFill>
            </a:endParaRPr>
          </a:p>
          <a:p>
            <a:pPr marL="1600200" marR="0" lvl="3" indent="-228600" algn="l" rtl="0">
              <a:lnSpc>
                <a:spcPct val="100000"/>
              </a:lnSpc>
              <a:spcBef>
                <a:spcPts val="0"/>
              </a:spcBef>
              <a:spcAft>
                <a:spcPts val="0"/>
              </a:spcAft>
              <a:buClr>
                <a:srgbClr val="000000"/>
              </a:buClr>
              <a:buSzPts val="1600"/>
              <a:buChar char="–"/>
            </a:pPr>
            <a:r>
              <a:rPr lang="en-US">
                <a:solidFill>
                  <a:srgbClr val="000000"/>
                </a:solidFill>
              </a:rPr>
              <a:t>class</a:t>
            </a:r>
            <a:endParaRPr>
              <a:solidFill>
                <a:srgbClr val="000000"/>
              </a:solidFill>
            </a:endParaRPr>
          </a:p>
          <a:p>
            <a:pPr marL="1143000" marR="0" lvl="2" indent="-203200" algn="l" rtl="0">
              <a:lnSpc>
                <a:spcPct val="115000"/>
              </a:lnSpc>
              <a:spcBef>
                <a:spcPts val="0"/>
              </a:spcBef>
              <a:spcAft>
                <a:spcPts val="0"/>
              </a:spcAft>
              <a:buClr>
                <a:srgbClr val="000000"/>
              </a:buClr>
              <a:buSzPts val="1400"/>
              <a:buChar char="•"/>
            </a:pPr>
            <a:r>
              <a:rPr lang="en-US" sz="1400">
                <a:solidFill>
                  <a:srgbClr val="00FF00"/>
                </a:solidFill>
              </a:rPr>
              <a:t>· </a:t>
            </a:r>
            <a:r>
              <a:rPr lang="en-US" sz="1400">
                <a:solidFill>
                  <a:srgbClr val="000000"/>
                </a:solidFill>
              </a:rPr>
              <a:t>key points (Pose Estimation):</a:t>
            </a:r>
            <a:endParaRPr sz="1400">
              <a:solidFill>
                <a:srgbClr val="000000"/>
              </a:solidFill>
            </a:endParaRPr>
          </a:p>
          <a:p>
            <a:pPr marL="1600200" marR="0" lvl="3" indent="-215900" algn="l" rtl="0">
              <a:lnSpc>
                <a:spcPct val="115000"/>
              </a:lnSpc>
              <a:spcBef>
                <a:spcPts val="0"/>
              </a:spcBef>
              <a:spcAft>
                <a:spcPts val="0"/>
              </a:spcAft>
              <a:buClr>
                <a:srgbClr val="000000"/>
              </a:buClr>
              <a:buSzPts val="1400"/>
              <a:buChar char="–"/>
            </a:pPr>
            <a:r>
              <a:rPr lang="en-US" sz="1400">
                <a:solidFill>
                  <a:srgbClr val="000000"/>
                </a:solidFill>
              </a:rPr>
              <a:t>head (x, y)</a:t>
            </a:r>
            <a:endParaRPr sz="1400">
              <a:solidFill>
                <a:srgbClr val="000000"/>
              </a:solidFill>
            </a:endParaRPr>
          </a:p>
          <a:p>
            <a:pPr marL="1600200" marR="0" lvl="3" indent="-215900" algn="l" rtl="0">
              <a:lnSpc>
                <a:spcPct val="115000"/>
              </a:lnSpc>
              <a:spcBef>
                <a:spcPts val="0"/>
              </a:spcBef>
              <a:spcAft>
                <a:spcPts val="0"/>
              </a:spcAft>
              <a:buClr>
                <a:srgbClr val="000000"/>
              </a:buClr>
              <a:buSzPts val="1400"/>
              <a:buChar char="–"/>
            </a:pPr>
            <a:r>
              <a:rPr lang="en-US" sz="1400">
                <a:solidFill>
                  <a:srgbClr val="000000"/>
                </a:solidFill>
              </a:rPr>
              <a:t>Tail (x, y)</a:t>
            </a:r>
            <a:endParaRPr sz="1400">
              <a:solidFill>
                <a:srgbClr val="000000"/>
              </a:solidFill>
            </a:endParaRPr>
          </a:p>
          <a:p>
            <a:pPr marL="457200" marR="0" lvl="0" indent="0" algn="l" rtl="0">
              <a:lnSpc>
                <a:spcPct val="115000"/>
              </a:lnSpc>
              <a:spcBef>
                <a:spcPts val="0"/>
              </a:spcBef>
              <a:spcAft>
                <a:spcPts val="0"/>
              </a:spcAft>
              <a:buNone/>
            </a:pPr>
            <a:endParaRPr sz="1800">
              <a:solidFill>
                <a:srgbClr val="000000"/>
              </a:solidFill>
            </a:endParaRPr>
          </a:p>
          <a:p>
            <a:pPr marL="914400" marR="0" lvl="0" indent="0" algn="l" rtl="0">
              <a:lnSpc>
                <a:spcPct val="10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a:p>
            <a:pPr marL="0" marR="0" lvl="0" indent="0" algn="l" rtl="0">
              <a:lnSpc>
                <a:spcPct val="150000"/>
              </a:lnSpc>
              <a:spcBef>
                <a:spcPts val="0"/>
              </a:spcBef>
              <a:spcAft>
                <a:spcPts val="0"/>
              </a:spcAft>
              <a:buNone/>
            </a:pPr>
            <a:endParaRPr>
              <a:solidFill>
                <a:srgbClr val="000000"/>
              </a:solidFill>
            </a:endParaRPr>
          </a:p>
        </p:txBody>
      </p:sp>
      <p:pic>
        <p:nvPicPr>
          <p:cNvPr id="412" name="Shape 412"/>
          <p:cNvPicPr preferRelativeResize="0"/>
          <p:nvPr/>
        </p:nvPicPr>
        <p:blipFill>
          <a:blip r:embed="rId3">
            <a:alphaModFix/>
          </a:blip>
          <a:stretch>
            <a:fillRect/>
          </a:stretch>
        </p:blipFill>
        <p:spPr>
          <a:xfrm>
            <a:off x="5689025" y="3049878"/>
            <a:ext cx="1543600" cy="1157696"/>
          </a:xfrm>
          <a:prstGeom prst="rect">
            <a:avLst/>
          </a:prstGeom>
          <a:noFill/>
          <a:ln>
            <a:noFill/>
          </a:ln>
        </p:spPr>
      </p:pic>
      <p:sp>
        <p:nvSpPr>
          <p:cNvPr id="413" name="Shape 413"/>
          <p:cNvSpPr/>
          <p:nvPr/>
        </p:nvSpPr>
        <p:spPr>
          <a:xfrm>
            <a:off x="1677675" y="2570050"/>
            <a:ext cx="1024800" cy="23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14" name="Shape 414"/>
          <p:cNvPicPr preferRelativeResize="0"/>
          <p:nvPr/>
        </p:nvPicPr>
        <p:blipFill>
          <a:blip r:embed="rId4">
            <a:alphaModFix/>
          </a:blip>
          <a:stretch>
            <a:fillRect/>
          </a:stretch>
        </p:blipFill>
        <p:spPr>
          <a:xfrm>
            <a:off x="7241500" y="1403025"/>
            <a:ext cx="1159200" cy="869400"/>
          </a:xfrm>
          <a:prstGeom prst="rect">
            <a:avLst/>
          </a:prstGeom>
          <a:noFill/>
          <a:ln>
            <a:noFill/>
          </a:ln>
        </p:spPr>
      </p:pic>
      <p:pic>
        <p:nvPicPr>
          <p:cNvPr id="415" name="Shape 415"/>
          <p:cNvPicPr preferRelativeResize="0"/>
          <p:nvPr/>
        </p:nvPicPr>
        <p:blipFill>
          <a:blip r:embed="rId5">
            <a:alphaModFix/>
          </a:blip>
          <a:stretch>
            <a:fillRect/>
          </a:stretch>
        </p:blipFill>
        <p:spPr>
          <a:xfrm>
            <a:off x="4618025" y="1337580"/>
            <a:ext cx="1024800" cy="869394"/>
          </a:xfrm>
          <a:prstGeom prst="rect">
            <a:avLst/>
          </a:prstGeom>
          <a:noFill/>
          <a:ln>
            <a:noFill/>
          </a:ln>
        </p:spPr>
      </p:pic>
      <p:pic>
        <p:nvPicPr>
          <p:cNvPr id="416" name="Shape 416"/>
          <p:cNvPicPr preferRelativeResize="0"/>
          <p:nvPr/>
        </p:nvPicPr>
        <p:blipFill rotWithShape="1">
          <a:blip r:embed="rId6">
            <a:alphaModFix/>
          </a:blip>
          <a:srcRect t="39957" r="60263"/>
          <a:stretch/>
        </p:blipFill>
        <p:spPr>
          <a:xfrm>
            <a:off x="6006186" y="1400955"/>
            <a:ext cx="871950" cy="873551"/>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aphicFrame>
        <p:nvGraphicFramePr>
          <p:cNvPr id="422" name="Shape 422"/>
          <p:cNvGraphicFramePr/>
          <p:nvPr>
            <p:extLst>
              <p:ext uri="{D42A27DB-BD31-4B8C-83A1-F6EECF244321}">
                <p14:modId xmlns:p14="http://schemas.microsoft.com/office/powerpoint/2010/main" val="1114040096"/>
              </p:ext>
            </p:extLst>
          </p:nvPr>
        </p:nvGraphicFramePr>
        <p:xfrm>
          <a:off x="3046163" y="1097263"/>
          <a:ext cx="5640625" cy="1584840"/>
        </p:xfrm>
        <a:graphic>
          <a:graphicData uri="http://schemas.openxmlformats.org/drawingml/2006/table">
            <a:tbl>
              <a:tblPr>
                <a:noFill/>
                <a:tableStyleId>{DDDE945C-F791-4571-9DA6-34E131A09059}</a:tableStyleId>
              </a:tblPr>
              <a:tblGrid>
                <a:gridCol w="602325"/>
                <a:gridCol w="602325"/>
                <a:gridCol w="429350"/>
                <a:gridCol w="429350"/>
                <a:gridCol w="429350"/>
                <a:gridCol w="461725"/>
                <a:gridCol w="396975"/>
                <a:gridCol w="429350"/>
                <a:gridCol w="429350"/>
                <a:gridCol w="429350"/>
                <a:gridCol w="481150"/>
                <a:gridCol w="520025"/>
              </a:tblGrid>
              <a:tr h="271475">
                <a:tc rowSpan="4">
                  <a:txBody>
                    <a:bodyPr/>
                    <a:lstStyle/>
                    <a:p>
                      <a:pPr marL="0" lvl="0" indent="0" algn="ctr" rtl="0">
                        <a:spcBef>
                          <a:spcPts val="0"/>
                        </a:spcBef>
                        <a:spcAft>
                          <a:spcPts val="0"/>
                        </a:spcAft>
                        <a:buNone/>
                      </a:pPr>
                      <a:r>
                        <a:rPr lang="en-US" sz="800" dirty="0"/>
                        <a:t>Image</a:t>
                      </a:r>
                      <a:endParaRPr sz="800" dirty="0"/>
                    </a:p>
                    <a:p>
                      <a:pPr marL="0" lvl="0" indent="0" algn="ctr" rtl="0">
                        <a:spcBef>
                          <a:spcPts val="0"/>
                        </a:spcBef>
                        <a:spcAft>
                          <a:spcPts val="0"/>
                        </a:spcAft>
                        <a:buNone/>
                      </a:pPr>
                      <a:r>
                        <a:rPr lang="en-US" altLang="zh-CN" sz="800" dirty="0" err="1" smtClean="0"/>
                        <a:t>Classific-ation</a:t>
                      </a:r>
                      <a:endParaRPr sz="800" dirty="0"/>
                    </a:p>
                    <a:p>
                      <a:pPr marL="0" lvl="0" indent="0" algn="ctr" rtl="0">
                        <a:spcBef>
                          <a:spcPts val="0"/>
                        </a:spcBef>
                        <a:spcAft>
                          <a:spcPts val="0"/>
                        </a:spcAft>
                        <a:buNone/>
                      </a:pPr>
                      <a:r>
                        <a:rPr lang="en-US" sz="800" dirty="0"/>
                        <a:t>Classifier</a:t>
                      </a:r>
                      <a:endParaRPr sz="800" dirty="0"/>
                    </a:p>
                    <a:p>
                      <a:pPr marL="0" lvl="0" indent="0" algn="ctr" rtl="0">
                        <a:spcBef>
                          <a:spcPts val="0"/>
                        </a:spcBef>
                        <a:spcAft>
                          <a:spcPts val="0"/>
                        </a:spcAft>
                        <a:buNone/>
                      </a:pPr>
                      <a:r>
                        <a:rPr lang="en-US" sz="800" dirty="0"/>
                        <a:t>Dataset</a:t>
                      </a:r>
                      <a:endParaRPr sz="800" dirty="0"/>
                    </a:p>
                    <a:p>
                      <a:pPr marL="0" lvl="0" indent="0" algn="ctr" rtl="0">
                        <a:spcBef>
                          <a:spcPts val="0"/>
                        </a:spcBef>
                        <a:spcAft>
                          <a:spcPts val="0"/>
                        </a:spcAft>
                        <a:buNone/>
                      </a:pPr>
                      <a:r>
                        <a:rPr lang="en-US" sz="800" dirty="0"/>
                        <a:t>&amp;</a:t>
                      </a:r>
                      <a:endParaRPr sz="800" dirty="0"/>
                    </a:p>
                    <a:p>
                      <a:pPr marL="0" lvl="0" indent="0" algn="ctr" rtl="0">
                        <a:spcBef>
                          <a:spcPts val="0"/>
                        </a:spcBef>
                        <a:spcAft>
                          <a:spcPts val="0"/>
                        </a:spcAft>
                        <a:buNone/>
                      </a:pPr>
                      <a:r>
                        <a:rPr lang="en-US" sz="800" dirty="0"/>
                        <a:t>Detector</a:t>
                      </a:r>
                      <a:endParaRPr sz="800" dirty="0"/>
                    </a:p>
                    <a:p>
                      <a:pPr marL="0" lvl="0" indent="0" algn="ctr" rtl="0">
                        <a:spcBef>
                          <a:spcPts val="0"/>
                        </a:spcBef>
                        <a:spcAft>
                          <a:spcPts val="0"/>
                        </a:spcAft>
                        <a:buNone/>
                      </a:pPr>
                      <a:r>
                        <a:rPr lang="en-US" sz="800" dirty="0"/>
                        <a:t>Dataset</a:t>
                      </a:r>
                      <a:endParaRPr sz="800" dirty="0"/>
                    </a:p>
                  </a:txBody>
                  <a:tcPr marL="91425" marR="91425" marT="91425" marB="91425" anchor="ctr"/>
                </a:tc>
                <a:tc>
                  <a:txBody>
                    <a:bodyPr/>
                    <a:lstStyle/>
                    <a:p>
                      <a:pPr marL="0" lvl="0" indent="0" algn="ctr" rtl="0">
                        <a:spcBef>
                          <a:spcPts val="0"/>
                        </a:spcBef>
                        <a:spcAft>
                          <a:spcPts val="0"/>
                        </a:spcAft>
                        <a:buNone/>
                      </a:pPr>
                      <a:r>
                        <a:rPr lang="en-US" sz="800"/>
                        <a:t>Species</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BLG</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CCF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CMC</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FCF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GSF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LMB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SMB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WCP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Total</a:t>
                      </a:r>
                      <a:endParaRPr sz="800"/>
                    </a:p>
                  </a:txBody>
                  <a:tcPr marL="91425" marR="91425" marT="91425" marB="91425" anchor="ctr">
                    <a:solidFill>
                      <a:srgbClr val="F1C232"/>
                    </a:solidFill>
                  </a:tcPr>
                </a:tc>
              </a:tr>
              <a:tr h="381100">
                <a:tc vMerge="1">
                  <a:txBody>
                    <a:bodyPr/>
                    <a:lstStyle/>
                    <a:p>
                      <a:endParaRPr lang="en-US"/>
                    </a:p>
                  </a:txBody>
                  <a:tcPr/>
                </a:tc>
                <a:tc>
                  <a:txBody>
                    <a:bodyPr/>
                    <a:lstStyle/>
                    <a:p>
                      <a:pPr marL="0" lvl="0" indent="0" algn="ctr" rtl="0">
                        <a:spcBef>
                          <a:spcPts val="0"/>
                        </a:spcBef>
                        <a:spcAft>
                          <a:spcPts val="0"/>
                        </a:spcAft>
                        <a:buNone/>
                      </a:pPr>
                      <a:r>
                        <a:rPr lang="en-US" sz="800"/>
                        <a:t>train (80%)</a:t>
                      </a:r>
                      <a:endParaRPr sz="800"/>
                    </a:p>
                  </a:txBody>
                  <a:tcPr marL="91425" marR="91425" marT="91425" marB="91425" anchor="ctr">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431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544</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485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335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331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460</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711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446</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135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3878</a:t>
                      </a:r>
                      <a:endParaRPr sz="800"/>
                    </a:p>
                  </a:txBody>
                  <a:tcPr marL="91425" marR="91425" marT="91425" marB="91425" anchor="ctr">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val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54</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42</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485</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test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F1C232"/>
                    </a:solidFill>
                  </a:tcPr>
                </a:tc>
                <a:tc>
                  <a:txBody>
                    <a:bodyPr/>
                    <a:lstStyle/>
                    <a:p>
                      <a:pPr marL="0" lvl="0" indent="0" algn="ctr" rtl="0">
                        <a:spcBef>
                          <a:spcPts val="0"/>
                        </a:spcBef>
                        <a:spcAft>
                          <a:spcPts val="0"/>
                        </a:spcAft>
                        <a:buNone/>
                      </a:pPr>
                      <a:r>
                        <a:rPr lang="en-US" sz="800"/>
                        <a:t>53</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55</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dirty="0"/>
                        <a:t>479</a:t>
                      </a:r>
                      <a:endParaRPr sz="800"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pic>
        <p:nvPicPr>
          <p:cNvPr id="423" name="Shape 423"/>
          <p:cNvPicPr preferRelativeResize="0"/>
          <p:nvPr/>
        </p:nvPicPr>
        <p:blipFill>
          <a:blip r:embed="rId3">
            <a:alphaModFix/>
          </a:blip>
          <a:stretch>
            <a:fillRect/>
          </a:stretch>
        </p:blipFill>
        <p:spPr>
          <a:xfrm>
            <a:off x="457200" y="1532000"/>
            <a:ext cx="971651" cy="728724"/>
          </a:xfrm>
          <a:prstGeom prst="rect">
            <a:avLst/>
          </a:prstGeom>
          <a:noFill/>
          <a:ln>
            <a:noFill/>
          </a:ln>
        </p:spPr>
      </p:pic>
      <p:pic>
        <p:nvPicPr>
          <p:cNvPr id="424" name="Shape 424"/>
          <p:cNvPicPr preferRelativeResize="0"/>
          <p:nvPr/>
        </p:nvPicPr>
        <p:blipFill>
          <a:blip r:embed="rId4">
            <a:alphaModFix/>
          </a:blip>
          <a:stretch>
            <a:fillRect/>
          </a:stretch>
        </p:blipFill>
        <p:spPr>
          <a:xfrm>
            <a:off x="1751688" y="1658740"/>
            <a:ext cx="971651" cy="475231"/>
          </a:xfrm>
          <a:prstGeom prst="rect">
            <a:avLst/>
          </a:prstGeom>
          <a:noFill/>
          <a:ln>
            <a:noFill/>
          </a:ln>
        </p:spPr>
      </p:pic>
      <p:sp>
        <p:nvSpPr>
          <p:cNvPr id="425" name="Shape 42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Dataset Generating</a:t>
            </a:r>
            <a:endParaRPr sz="32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aphicFrame>
        <p:nvGraphicFramePr>
          <p:cNvPr id="431" name="Shape 431"/>
          <p:cNvGraphicFramePr/>
          <p:nvPr>
            <p:extLst>
              <p:ext uri="{D42A27DB-BD31-4B8C-83A1-F6EECF244321}">
                <p14:modId xmlns:p14="http://schemas.microsoft.com/office/powerpoint/2010/main" val="874738324"/>
              </p:ext>
            </p:extLst>
          </p:nvPr>
        </p:nvGraphicFramePr>
        <p:xfrm>
          <a:off x="3046163" y="3020716"/>
          <a:ext cx="5640625" cy="1645890"/>
        </p:xfrm>
        <a:graphic>
          <a:graphicData uri="http://schemas.openxmlformats.org/drawingml/2006/table">
            <a:tbl>
              <a:tblPr>
                <a:noFill/>
                <a:tableStyleId>{DDDE945C-F791-4571-9DA6-34E131A09059}</a:tableStyleId>
              </a:tblPr>
              <a:tblGrid>
                <a:gridCol w="602325"/>
                <a:gridCol w="602325"/>
                <a:gridCol w="429350"/>
                <a:gridCol w="429350"/>
                <a:gridCol w="429350"/>
                <a:gridCol w="461725"/>
                <a:gridCol w="396975"/>
                <a:gridCol w="429350"/>
                <a:gridCol w="429350"/>
                <a:gridCol w="429350"/>
                <a:gridCol w="481150"/>
                <a:gridCol w="520025"/>
              </a:tblGrid>
              <a:tr h="271475">
                <a:tc rowSpan="4">
                  <a:txBody>
                    <a:bodyPr/>
                    <a:lstStyle/>
                    <a:p>
                      <a:pPr marL="0" lvl="0" indent="0" algn="ctr" rtl="0">
                        <a:spcBef>
                          <a:spcPts val="0"/>
                        </a:spcBef>
                        <a:spcAft>
                          <a:spcPts val="0"/>
                        </a:spcAft>
                        <a:buNone/>
                      </a:pPr>
                      <a:r>
                        <a:rPr lang="en-US" sz="800" dirty="0"/>
                        <a:t>Instance</a:t>
                      </a:r>
                      <a:endParaRPr sz="800" dirty="0"/>
                    </a:p>
                    <a:p>
                      <a:pPr marL="0" lvl="0" indent="0" algn="ctr" rtl="0">
                        <a:spcBef>
                          <a:spcPts val="0"/>
                        </a:spcBef>
                        <a:spcAft>
                          <a:spcPts val="0"/>
                        </a:spcAft>
                        <a:buNone/>
                      </a:pPr>
                      <a:r>
                        <a:rPr lang="en-US" altLang="zh-CN" sz="800" dirty="0" err="1" smtClean="0"/>
                        <a:t>Classific-ation</a:t>
                      </a:r>
                      <a:endParaRPr sz="800" dirty="0"/>
                    </a:p>
                    <a:p>
                      <a:pPr marL="0" lvl="0" indent="0" algn="ctr" rtl="0">
                        <a:spcBef>
                          <a:spcPts val="0"/>
                        </a:spcBef>
                        <a:spcAft>
                          <a:spcPts val="0"/>
                        </a:spcAft>
                        <a:buNone/>
                      </a:pPr>
                      <a:endParaRPr sz="800" dirty="0"/>
                    </a:p>
                    <a:p>
                      <a:pPr marL="0" lvl="0" indent="0" algn="ctr" rtl="0">
                        <a:spcBef>
                          <a:spcPts val="0"/>
                        </a:spcBef>
                        <a:spcAft>
                          <a:spcPts val="0"/>
                        </a:spcAft>
                        <a:buNone/>
                      </a:pPr>
                      <a:r>
                        <a:rPr lang="en-US" sz="800" dirty="0"/>
                        <a:t>Classifier</a:t>
                      </a:r>
                      <a:endParaRPr sz="800" dirty="0"/>
                    </a:p>
                    <a:p>
                      <a:pPr marL="0" lvl="0" indent="0" algn="ctr" rtl="0">
                        <a:spcBef>
                          <a:spcPts val="0"/>
                        </a:spcBef>
                        <a:spcAft>
                          <a:spcPts val="0"/>
                        </a:spcAft>
                        <a:buNone/>
                      </a:pPr>
                      <a:r>
                        <a:rPr lang="en-US" sz="800" dirty="0"/>
                        <a:t>Dataset</a:t>
                      </a:r>
                      <a:endParaRPr sz="800" dirty="0"/>
                    </a:p>
                    <a:p>
                      <a:pPr marL="0" lvl="0" indent="0" algn="ctr" rtl="0">
                        <a:spcBef>
                          <a:spcPts val="0"/>
                        </a:spcBef>
                        <a:spcAft>
                          <a:spcPts val="0"/>
                        </a:spcAft>
                        <a:buNone/>
                      </a:pPr>
                      <a:endParaRPr sz="800" dirty="0"/>
                    </a:p>
                    <a:p>
                      <a:pPr marL="0" lvl="0" indent="0" algn="ctr" rtl="0">
                        <a:spcBef>
                          <a:spcPts val="0"/>
                        </a:spcBef>
                        <a:spcAft>
                          <a:spcPts val="0"/>
                        </a:spcAft>
                        <a:buNone/>
                      </a:pPr>
                      <a:r>
                        <a:rPr lang="en-US" altLang="zh-CN" sz="800" dirty="0" smtClean="0"/>
                        <a:t>w/</a:t>
                      </a:r>
                    </a:p>
                    <a:p>
                      <a:pPr marL="0" lvl="0" indent="0" algn="ctr" rtl="0">
                        <a:spcBef>
                          <a:spcPts val="0"/>
                        </a:spcBef>
                        <a:spcAft>
                          <a:spcPts val="0"/>
                        </a:spcAft>
                        <a:buNone/>
                      </a:pPr>
                      <a:r>
                        <a:rPr lang="en-US" sz="800" dirty="0" smtClean="0"/>
                        <a:t>Aligned</a:t>
                      </a:r>
                      <a:endParaRPr sz="800" dirty="0"/>
                    </a:p>
                    <a:p>
                      <a:pPr marL="0" lvl="0" indent="0" algn="ctr" rtl="0">
                        <a:spcBef>
                          <a:spcPts val="0"/>
                        </a:spcBef>
                        <a:spcAft>
                          <a:spcPts val="0"/>
                        </a:spcAft>
                        <a:buNone/>
                      </a:pPr>
                      <a:r>
                        <a:rPr lang="en-US" sz="800" dirty="0"/>
                        <a:t>or</a:t>
                      </a:r>
                      <a:endParaRPr sz="800" dirty="0"/>
                    </a:p>
                    <a:p>
                      <a:pPr marL="0" lvl="0" indent="0" algn="ctr" rtl="0">
                        <a:spcBef>
                          <a:spcPts val="0"/>
                        </a:spcBef>
                        <a:spcAft>
                          <a:spcPts val="0"/>
                        </a:spcAft>
                        <a:buNone/>
                      </a:pPr>
                      <a:r>
                        <a:rPr lang="en-US" sz="800" dirty="0"/>
                        <a:t>w/o-Aligned</a:t>
                      </a:r>
                      <a:endParaRPr sz="800" dirty="0"/>
                    </a:p>
                  </a:txBody>
                  <a:tcPr marL="91425" marR="91425" marT="91425" marB="91425" anchor="ctr"/>
                </a:tc>
                <a:tc>
                  <a:txBody>
                    <a:bodyPr/>
                    <a:lstStyle/>
                    <a:p>
                      <a:pPr marL="0" lvl="0" indent="0" algn="ctr" rtl="0">
                        <a:spcBef>
                          <a:spcPts val="0"/>
                        </a:spcBef>
                        <a:spcAft>
                          <a:spcPts val="0"/>
                        </a:spcAft>
                        <a:buNone/>
                      </a:pPr>
                      <a:r>
                        <a:rPr lang="en-US" sz="800"/>
                        <a:t>Species</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BLG</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CCF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dirty="0"/>
                        <a:t>CMC</a:t>
                      </a:r>
                      <a:endParaRPr sz="800" dirty="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FCF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GSF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LMB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SMB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WCP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Total</a:t>
                      </a:r>
                      <a:endParaRPr sz="800"/>
                    </a:p>
                  </a:txBody>
                  <a:tcPr marL="91425" marR="91425" marT="91425" marB="91425" anchor="ctr">
                    <a:solidFill>
                      <a:srgbClr val="F1C232"/>
                    </a:solidFill>
                  </a:tcPr>
                </a:tc>
              </a:tr>
              <a:tr h="381100">
                <a:tc vMerge="1">
                  <a:txBody>
                    <a:bodyPr/>
                    <a:lstStyle/>
                    <a:p>
                      <a:endParaRPr lang="en-US"/>
                    </a:p>
                  </a:txBody>
                  <a:tcPr/>
                </a:tc>
                <a:tc>
                  <a:txBody>
                    <a:bodyPr/>
                    <a:lstStyle/>
                    <a:p>
                      <a:pPr marL="0" lvl="0" indent="0" algn="ctr" rtl="0">
                        <a:spcBef>
                          <a:spcPts val="0"/>
                        </a:spcBef>
                        <a:spcAft>
                          <a:spcPts val="0"/>
                        </a:spcAft>
                        <a:buNone/>
                      </a:pPr>
                      <a:r>
                        <a:rPr lang="en-US" sz="800"/>
                        <a:t>train (80%)</a:t>
                      </a:r>
                      <a:endParaRPr sz="800"/>
                    </a:p>
                  </a:txBody>
                  <a:tcPr marL="91425" marR="91425" marT="91425" marB="91425" anchor="ctr">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507</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574</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507</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366</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350</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474</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747</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467</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144</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4136</a:t>
                      </a:r>
                      <a:endParaRPr sz="800"/>
                    </a:p>
                  </a:txBody>
                  <a:tcPr marL="91425" marR="91425" marT="91425" marB="91425" anchor="ctr">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val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58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44</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91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499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test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F1C232"/>
                    </a:solidFill>
                  </a:tcPr>
                </a:tc>
                <a:tc>
                  <a:txBody>
                    <a:bodyPr/>
                    <a:lstStyle/>
                    <a:p>
                      <a:pPr marL="0" lvl="0" indent="0" algn="ctr" rtl="0">
                        <a:spcBef>
                          <a:spcPts val="0"/>
                        </a:spcBef>
                        <a:spcAft>
                          <a:spcPts val="0"/>
                        </a:spcAft>
                        <a:buNone/>
                      </a:pPr>
                      <a:r>
                        <a:rPr lang="en-US" sz="800"/>
                        <a:t>56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44</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44</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92</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dirty="0"/>
                        <a:t>501</a:t>
                      </a:r>
                      <a:endParaRPr sz="800"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graphicFrame>
        <p:nvGraphicFramePr>
          <p:cNvPr id="432" name="Shape 432"/>
          <p:cNvGraphicFramePr/>
          <p:nvPr>
            <p:extLst>
              <p:ext uri="{D42A27DB-BD31-4B8C-83A1-F6EECF244321}">
                <p14:modId xmlns:p14="http://schemas.microsoft.com/office/powerpoint/2010/main" val="130285110"/>
              </p:ext>
            </p:extLst>
          </p:nvPr>
        </p:nvGraphicFramePr>
        <p:xfrm>
          <a:off x="3046163" y="1097263"/>
          <a:ext cx="5640625" cy="1584840"/>
        </p:xfrm>
        <a:graphic>
          <a:graphicData uri="http://schemas.openxmlformats.org/drawingml/2006/table">
            <a:tbl>
              <a:tblPr>
                <a:noFill/>
                <a:tableStyleId>{DDDE945C-F791-4571-9DA6-34E131A09059}</a:tableStyleId>
              </a:tblPr>
              <a:tblGrid>
                <a:gridCol w="602325"/>
                <a:gridCol w="602325"/>
                <a:gridCol w="429350"/>
                <a:gridCol w="429350"/>
                <a:gridCol w="429350"/>
                <a:gridCol w="461725"/>
                <a:gridCol w="396975"/>
                <a:gridCol w="429350"/>
                <a:gridCol w="429350"/>
                <a:gridCol w="429350"/>
                <a:gridCol w="481150"/>
                <a:gridCol w="520025"/>
              </a:tblGrid>
              <a:tr h="271475">
                <a:tc rowSpan="4">
                  <a:txBody>
                    <a:bodyPr/>
                    <a:lstStyle/>
                    <a:p>
                      <a:pPr marL="0" lvl="0" indent="0" algn="ctr" rtl="0">
                        <a:spcBef>
                          <a:spcPts val="0"/>
                        </a:spcBef>
                        <a:spcAft>
                          <a:spcPts val="0"/>
                        </a:spcAft>
                        <a:buNone/>
                      </a:pPr>
                      <a:r>
                        <a:rPr lang="en-US" sz="800" dirty="0"/>
                        <a:t>Image</a:t>
                      </a:r>
                      <a:endParaRPr sz="800" dirty="0"/>
                    </a:p>
                    <a:p>
                      <a:pPr marL="0" lvl="0" indent="0" algn="ctr" rtl="0">
                        <a:spcBef>
                          <a:spcPts val="0"/>
                        </a:spcBef>
                        <a:spcAft>
                          <a:spcPts val="0"/>
                        </a:spcAft>
                        <a:buNone/>
                      </a:pPr>
                      <a:r>
                        <a:rPr lang="en-US" altLang="zh-CN" sz="800" dirty="0" err="1" smtClean="0"/>
                        <a:t>Classific-ation</a:t>
                      </a:r>
                      <a:endParaRPr sz="800" dirty="0"/>
                    </a:p>
                    <a:p>
                      <a:pPr marL="0" lvl="0" indent="0" algn="ctr" rtl="0">
                        <a:spcBef>
                          <a:spcPts val="0"/>
                        </a:spcBef>
                        <a:spcAft>
                          <a:spcPts val="0"/>
                        </a:spcAft>
                        <a:buNone/>
                      </a:pPr>
                      <a:r>
                        <a:rPr lang="en-US" sz="800" dirty="0"/>
                        <a:t>Classifier</a:t>
                      </a:r>
                      <a:endParaRPr sz="800" dirty="0"/>
                    </a:p>
                    <a:p>
                      <a:pPr marL="0" lvl="0" indent="0" algn="ctr" rtl="0">
                        <a:spcBef>
                          <a:spcPts val="0"/>
                        </a:spcBef>
                        <a:spcAft>
                          <a:spcPts val="0"/>
                        </a:spcAft>
                        <a:buNone/>
                      </a:pPr>
                      <a:r>
                        <a:rPr lang="en-US" sz="800" dirty="0"/>
                        <a:t>Dataset</a:t>
                      </a:r>
                      <a:endParaRPr sz="800" dirty="0"/>
                    </a:p>
                    <a:p>
                      <a:pPr marL="0" lvl="0" indent="0" algn="ctr" rtl="0">
                        <a:spcBef>
                          <a:spcPts val="0"/>
                        </a:spcBef>
                        <a:spcAft>
                          <a:spcPts val="0"/>
                        </a:spcAft>
                        <a:buNone/>
                      </a:pPr>
                      <a:r>
                        <a:rPr lang="en-US" sz="800" dirty="0"/>
                        <a:t>&amp;</a:t>
                      </a:r>
                      <a:endParaRPr sz="800" dirty="0"/>
                    </a:p>
                    <a:p>
                      <a:pPr marL="0" lvl="0" indent="0" algn="ctr" rtl="0">
                        <a:spcBef>
                          <a:spcPts val="0"/>
                        </a:spcBef>
                        <a:spcAft>
                          <a:spcPts val="0"/>
                        </a:spcAft>
                        <a:buNone/>
                      </a:pPr>
                      <a:r>
                        <a:rPr lang="en-US" sz="800" dirty="0"/>
                        <a:t>Detector</a:t>
                      </a:r>
                      <a:endParaRPr sz="800" dirty="0"/>
                    </a:p>
                    <a:p>
                      <a:pPr marL="0" lvl="0" indent="0" algn="ctr" rtl="0">
                        <a:spcBef>
                          <a:spcPts val="0"/>
                        </a:spcBef>
                        <a:spcAft>
                          <a:spcPts val="0"/>
                        </a:spcAft>
                        <a:buNone/>
                      </a:pPr>
                      <a:r>
                        <a:rPr lang="en-US" sz="800" dirty="0"/>
                        <a:t>Dataset</a:t>
                      </a:r>
                      <a:endParaRPr sz="800" dirty="0"/>
                    </a:p>
                  </a:txBody>
                  <a:tcPr marL="91425" marR="91425" marT="91425" marB="91425" anchor="ctr"/>
                </a:tc>
                <a:tc>
                  <a:txBody>
                    <a:bodyPr/>
                    <a:lstStyle/>
                    <a:p>
                      <a:pPr marL="0" lvl="0" indent="0" algn="ctr" rtl="0">
                        <a:spcBef>
                          <a:spcPts val="0"/>
                        </a:spcBef>
                        <a:spcAft>
                          <a:spcPts val="0"/>
                        </a:spcAft>
                        <a:buNone/>
                      </a:pPr>
                      <a:r>
                        <a:rPr lang="en-US" sz="800"/>
                        <a:t>Species</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BLG</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CCF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CMC</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FCF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GSF</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LMB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SMB</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WCP</a:t>
                      </a:r>
                      <a:endParaRPr sz="8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800"/>
                        <a:t>Total</a:t>
                      </a:r>
                      <a:endParaRPr sz="800"/>
                    </a:p>
                  </a:txBody>
                  <a:tcPr marL="91425" marR="91425" marT="91425" marB="91425" anchor="ctr">
                    <a:solidFill>
                      <a:srgbClr val="F1C232"/>
                    </a:solidFill>
                  </a:tcPr>
                </a:tc>
              </a:tr>
              <a:tr h="381100">
                <a:tc vMerge="1">
                  <a:txBody>
                    <a:bodyPr/>
                    <a:lstStyle/>
                    <a:p>
                      <a:endParaRPr lang="en-US"/>
                    </a:p>
                  </a:txBody>
                  <a:tcPr/>
                </a:tc>
                <a:tc>
                  <a:txBody>
                    <a:bodyPr/>
                    <a:lstStyle/>
                    <a:p>
                      <a:pPr marL="0" lvl="0" indent="0" algn="ctr" rtl="0">
                        <a:spcBef>
                          <a:spcPts val="0"/>
                        </a:spcBef>
                        <a:spcAft>
                          <a:spcPts val="0"/>
                        </a:spcAft>
                        <a:buNone/>
                      </a:pPr>
                      <a:r>
                        <a:rPr lang="en-US" sz="800"/>
                        <a:t>train (80%)</a:t>
                      </a:r>
                      <a:endParaRPr sz="800"/>
                    </a:p>
                  </a:txBody>
                  <a:tcPr marL="91425" marR="91425" marT="91425" marB="91425" anchor="ctr">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431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544</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485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335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331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460</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711</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446</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135</a:t>
                      </a:r>
                      <a:endParaRPr sz="800"/>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3878</a:t>
                      </a:r>
                      <a:endParaRPr sz="800"/>
                    </a:p>
                  </a:txBody>
                  <a:tcPr marL="91425" marR="91425" marT="91425" marB="91425" anchor="ctr">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val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800"/>
                        <a:t>54</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42</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485</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100">
                <a:tc vMerge="1">
                  <a:txBody>
                    <a:bodyPr/>
                    <a:lstStyle/>
                    <a:p>
                      <a:endParaRPr lang="en-US"/>
                    </a:p>
                  </a:txBody>
                  <a:tcPr/>
                </a:tc>
                <a:tc>
                  <a:txBody>
                    <a:bodyPr/>
                    <a:lstStyle/>
                    <a:p>
                      <a:pPr marL="0" lvl="0" indent="0" algn="ctr" rtl="0">
                        <a:spcBef>
                          <a:spcPts val="0"/>
                        </a:spcBef>
                        <a:spcAft>
                          <a:spcPts val="0"/>
                        </a:spcAft>
                        <a:buNone/>
                      </a:pPr>
                      <a:r>
                        <a:rPr lang="en-US" sz="800"/>
                        <a:t>test (10%)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F1C232"/>
                    </a:solidFill>
                  </a:tcPr>
                </a:tc>
                <a:tc>
                  <a:txBody>
                    <a:bodyPr/>
                    <a:lstStyle/>
                    <a:p>
                      <a:pPr marL="0" lvl="0" indent="0" algn="ctr" rtl="0">
                        <a:spcBef>
                          <a:spcPts val="0"/>
                        </a:spcBef>
                        <a:spcAft>
                          <a:spcPts val="0"/>
                        </a:spcAft>
                        <a:buNone/>
                      </a:pPr>
                      <a:r>
                        <a:rPr lang="en-US" sz="800"/>
                        <a:t>53</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60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57</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88</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55</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16</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dirty="0"/>
                        <a:t>479</a:t>
                      </a:r>
                      <a:endParaRPr sz="800"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pic>
        <p:nvPicPr>
          <p:cNvPr id="433" name="Shape 433"/>
          <p:cNvPicPr preferRelativeResize="0"/>
          <p:nvPr/>
        </p:nvPicPr>
        <p:blipFill>
          <a:blip r:embed="rId3">
            <a:alphaModFix/>
          </a:blip>
          <a:stretch>
            <a:fillRect/>
          </a:stretch>
        </p:blipFill>
        <p:spPr>
          <a:xfrm>
            <a:off x="457200" y="1532000"/>
            <a:ext cx="971651" cy="728724"/>
          </a:xfrm>
          <a:prstGeom prst="rect">
            <a:avLst/>
          </a:prstGeom>
          <a:noFill/>
          <a:ln>
            <a:noFill/>
          </a:ln>
        </p:spPr>
      </p:pic>
      <p:pic>
        <p:nvPicPr>
          <p:cNvPr id="434" name="Shape 434"/>
          <p:cNvPicPr preferRelativeResize="0"/>
          <p:nvPr/>
        </p:nvPicPr>
        <p:blipFill>
          <a:blip r:embed="rId4">
            <a:alphaModFix/>
          </a:blip>
          <a:stretch>
            <a:fillRect/>
          </a:stretch>
        </p:blipFill>
        <p:spPr>
          <a:xfrm>
            <a:off x="1751688" y="1658740"/>
            <a:ext cx="971651" cy="475231"/>
          </a:xfrm>
          <a:prstGeom prst="rect">
            <a:avLst/>
          </a:prstGeom>
          <a:noFill/>
          <a:ln>
            <a:noFill/>
          </a:ln>
        </p:spPr>
      </p:pic>
      <p:pic>
        <p:nvPicPr>
          <p:cNvPr id="435" name="Shape 435"/>
          <p:cNvPicPr preferRelativeResize="0"/>
          <p:nvPr/>
        </p:nvPicPr>
        <p:blipFill>
          <a:blip r:embed="rId5">
            <a:alphaModFix/>
          </a:blip>
          <a:stretch>
            <a:fillRect/>
          </a:stretch>
        </p:blipFill>
        <p:spPr>
          <a:xfrm>
            <a:off x="382371" y="3576125"/>
            <a:ext cx="541657" cy="541675"/>
          </a:xfrm>
          <a:prstGeom prst="rect">
            <a:avLst/>
          </a:prstGeom>
          <a:noFill/>
          <a:ln>
            <a:noFill/>
          </a:ln>
        </p:spPr>
      </p:pic>
      <p:pic>
        <p:nvPicPr>
          <p:cNvPr id="436" name="Shape 436"/>
          <p:cNvPicPr preferRelativeResize="0"/>
          <p:nvPr/>
        </p:nvPicPr>
        <p:blipFill>
          <a:blip r:embed="rId6">
            <a:alphaModFix/>
          </a:blip>
          <a:stretch>
            <a:fillRect/>
          </a:stretch>
        </p:blipFill>
        <p:spPr>
          <a:xfrm>
            <a:off x="962025" y="3576147"/>
            <a:ext cx="541651" cy="541651"/>
          </a:xfrm>
          <a:prstGeom prst="rect">
            <a:avLst/>
          </a:prstGeom>
          <a:noFill/>
          <a:ln>
            <a:noFill/>
          </a:ln>
        </p:spPr>
      </p:pic>
      <p:pic>
        <p:nvPicPr>
          <p:cNvPr id="437" name="Shape 437"/>
          <p:cNvPicPr preferRelativeResize="0"/>
          <p:nvPr/>
        </p:nvPicPr>
        <p:blipFill>
          <a:blip r:embed="rId7">
            <a:alphaModFix/>
          </a:blip>
          <a:stretch>
            <a:fillRect/>
          </a:stretch>
        </p:blipFill>
        <p:spPr>
          <a:xfrm>
            <a:off x="1715350" y="3576125"/>
            <a:ext cx="541675" cy="541675"/>
          </a:xfrm>
          <a:prstGeom prst="rect">
            <a:avLst/>
          </a:prstGeom>
          <a:noFill/>
          <a:ln>
            <a:noFill/>
          </a:ln>
        </p:spPr>
      </p:pic>
      <p:pic>
        <p:nvPicPr>
          <p:cNvPr id="438" name="Shape 438"/>
          <p:cNvPicPr preferRelativeResize="0"/>
          <p:nvPr/>
        </p:nvPicPr>
        <p:blipFill>
          <a:blip r:embed="rId8">
            <a:alphaModFix/>
          </a:blip>
          <a:stretch>
            <a:fillRect/>
          </a:stretch>
        </p:blipFill>
        <p:spPr>
          <a:xfrm>
            <a:off x="2292825" y="3576125"/>
            <a:ext cx="541675" cy="541675"/>
          </a:xfrm>
          <a:prstGeom prst="rect">
            <a:avLst/>
          </a:prstGeom>
          <a:noFill/>
          <a:ln>
            <a:noFill/>
          </a:ln>
        </p:spPr>
      </p:pic>
      <p:cxnSp>
        <p:nvCxnSpPr>
          <p:cNvPr id="439" name="Shape 439"/>
          <p:cNvCxnSpPr/>
          <p:nvPr/>
        </p:nvCxnSpPr>
        <p:spPr>
          <a:xfrm>
            <a:off x="1588600" y="2371500"/>
            <a:ext cx="0" cy="858900"/>
          </a:xfrm>
          <a:prstGeom prst="straightConnector1">
            <a:avLst/>
          </a:prstGeom>
          <a:noFill/>
          <a:ln w="9525" cap="flat" cmpd="sng">
            <a:solidFill>
              <a:schemeClr val="dk2"/>
            </a:solidFill>
            <a:prstDash val="solid"/>
            <a:round/>
            <a:headEnd type="none" w="med" len="med"/>
            <a:tailEnd type="triangle" w="med" len="med"/>
          </a:ln>
        </p:spPr>
      </p:cxnSp>
      <p:sp>
        <p:nvSpPr>
          <p:cNvPr id="440" name="Shape 440"/>
          <p:cNvSpPr txBox="1"/>
          <p:nvPr/>
        </p:nvSpPr>
        <p:spPr>
          <a:xfrm>
            <a:off x="524475" y="2599550"/>
            <a:ext cx="904500" cy="30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Crop</a:t>
            </a:r>
            <a:endParaRPr sz="700"/>
          </a:p>
          <a:p>
            <a:pPr marL="0" lvl="0" indent="0" algn="ctr" rtl="0">
              <a:spcBef>
                <a:spcPts val="0"/>
              </a:spcBef>
              <a:spcAft>
                <a:spcPts val="0"/>
              </a:spcAft>
              <a:buNone/>
            </a:pPr>
            <a:r>
              <a:rPr lang="en-US" sz="700"/>
              <a:t>Rotate</a:t>
            </a:r>
            <a:endParaRPr sz="700"/>
          </a:p>
        </p:txBody>
      </p:sp>
      <p:sp>
        <p:nvSpPr>
          <p:cNvPr id="441" name="Shape 441"/>
          <p:cNvSpPr txBox="1"/>
          <p:nvPr/>
        </p:nvSpPr>
        <p:spPr>
          <a:xfrm>
            <a:off x="1748225" y="2599550"/>
            <a:ext cx="904500" cy="30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Padding</a:t>
            </a:r>
            <a:endParaRPr sz="700"/>
          </a:p>
          <a:p>
            <a:pPr marL="0" lvl="0" indent="0" algn="ctr" rtl="0">
              <a:spcBef>
                <a:spcPts val="0"/>
              </a:spcBef>
              <a:spcAft>
                <a:spcPts val="0"/>
              </a:spcAft>
              <a:buNone/>
            </a:pPr>
            <a:r>
              <a:rPr lang="en-US" sz="700"/>
              <a:t>Crop</a:t>
            </a:r>
            <a:endParaRPr sz="700"/>
          </a:p>
          <a:p>
            <a:pPr marL="0" lvl="0" indent="0" algn="ctr" rtl="0">
              <a:spcBef>
                <a:spcPts val="0"/>
              </a:spcBef>
              <a:spcAft>
                <a:spcPts val="0"/>
              </a:spcAft>
              <a:buNone/>
            </a:pPr>
            <a:r>
              <a:rPr lang="en-US" sz="700"/>
              <a:t>Rotate</a:t>
            </a:r>
            <a:endParaRPr sz="700"/>
          </a:p>
        </p:txBody>
      </p:sp>
      <p:sp>
        <p:nvSpPr>
          <p:cNvPr id="442" name="Shape 442"/>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Dataset Generating</a:t>
            </a:r>
            <a:endParaRPr sz="32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Shape 448"/>
          <p:cNvPicPr preferRelativeResize="0"/>
          <p:nvPr/>
        </p:nvPicPr>
        <p:blipFill>
          <a:blip r:embed="rId3">
            <a:alphaModFix/>
          </a:blip>
          <a:stretch>
            <a:fillRect/>
          </a:stretch>
        </p:blipFill>
        <p:spPr>
          <a:xfrm>
            <a:off x="1256300" y="985775"/>
            <a:ext cx="2157875" cy="2090874"/>
          </a:xfrm>
          <a:prstGeom prst="rect">
            <a:avLst/>
          </a:prstGeom>
          <a:noFill/>
          <a:ln>
            <a:noFill/>
          </a:ln>
        </p:spPr>
      </p:pic>
      <p:graphicFrame>
        <p:nvGraphicFramePr>
          <p:cNvPr id="449" name="Shape 449"/>
          <p:cNvGraphicFramePr/>
          <p:nvPr>
            <p:extLst>
              <p:ext uri="{D42A27DB-BD31-4B8C-83A1-F6EECF244321}">
                <p14:modId xmlns:p14="http://schemas.microsoft.com/office/powerpoint/2010/main" val="818962659"/>
              </p:ext>
            </p:extLst>
          </p:nvPr>
        </p:nvGraphicFramePr>
        <p:xfrm>
          <a:off x="672875" y="3115425"/>
          <a:ext cx="7518550" cy="1524000"/>
        </p:xfrm>
        <a:graphic>
          <a:graphicData uri="http://schemas.openxmlformats.org/drawingml/2006/table">
            <a:tbl>
              <a:tblPr>
                <a:noFill/>
                <a:tableStyleId>{DDDE945C-F791-4571-9DA6-34E131A09059}</a:tableStyleId>
              </a:tblPr>
              <a:tblGrid>
                <a:gridCol w="660550"/>
                <a:gridCol w="381000"/>
                <a:gridCol w="381000"/>
                <a:gridCol w="381000"/>
                <a:gridCol w="381000"/>
                <a:gridCol w="381000"/>
                <a:gridCol w="381000"/>
                <a:gridCol w="381000"/>
                <a:gridCol w="381000"/>
                <a:gridCol w="381000"/>
                <a:gridCol w="381000"/>
                <a:gridCol w="381000"/>
                <a:gridCol w="381000"/>
                <a:gridCol w="381000"/>
                <a:gridCol w="381000"/>
                <a:gridCol w="381000"/>
                <a:gridCol w="381000"/>
                <a:gridCol w="381000"/>
                <a:gridCol w="381000"/>
              </a:tblGrid>
              <a:tr h="381000">
                <a:tc rowSpan="4">
                  <a:txBody>
                    <a:bodyPr/>
                    <a:lstStyle/>
                    <a:p>
                      <a:pPr marL="0" lvl="0" indent="0" algn="ctr" rtl="0">
                        <a:spcBef>
                          <a:spcPts val="0"/>
                        </a:spcBef>
                        <a:spcAft>
                          <a:spcPts val="0"/>
                        </a:spcAft>
                        <a:buNone/>
                      </a:pPr>
                      <a:r>
                        <a:rPr lang="en-US" sz="700" dirty="0"/>
                        <a:t>Instance Rotation Pipeline</a:t>
                      </a:r>
                      <a:endParaRPr sz="700" dirty="0"/>
                    </a:p>
                    <a:p>
                      <a:pPr marL="0" lvl="0" indent="0" algn="ctr" rtl="0">
                        <a:spcBef>
                          <a:spcPts val="0"/>
                        </a:spcBef>
                        <a:spcAft>
                          <a:spcPts val="0"/>
                        </a:spcAft>
                        <a:buNone/>
                      </a:pPr>
                      <a:endParaRPr sz="700" dirty="0"/>
                    </a:p>
                    <a:p>
                      <a:pPr marL="0" lvl="0" indent="0" algn="ctr" rtl="0">
                        <a:spcBef>
                          <a:spcPts val="0"/>
                        </a:spcBef>
                        <a:spcAft>
                          <a:spcPts val="0"/>
                        </a:spcAft>
                        <a:buNone/>
                      </a:pPr>
                      <a:r>
                        <a:rPr lang="en-US" sz="700" dirty="0"/>
                        <a:t>Pose</a:t>
                      </a:r>
                      <a:endParaRPr sz="700" dirty="0"/>
                    </a:p>
                    <a:p>
                      <a:pPr marL="0" lvl="0" indent="0" algn="ctr" rtl="0">
                        <a:spcBef>
                          <a:spcPts val="0"/>
                        </a:spcBef>
                        <a:spcAft>
                          <a:spcPts val="0"/>
                        </a:spcAft>
                        <a:buNone/>
                      </a:pPr>
                      <a:r>
                        <a:rPr lang="en-US" sz="700" dirty="0" smtClean="0"/>
                        <a:t>Estimator</a:t>
                      </a:r>
                    </a:p>
                    <a:p>
                      <a:pPr marL="0" lvl="0" indent="0" algn="ctr" rtl="0">
                        <a:spcBef>
                          <a:spcPts val="0"/>
                        </a:spcBef>
                        <a:spcAft>
                          <a:spcPts val="0"/>
                        </a:spcAft>
                        <a:buNone/>
                      </a:pPr>
                      <a:r>
                        <a:rPr lang="en-US" altLang="zh-CN" sz="700" dirty="0" smtClean="0"/>
                        <a:t>Dataset</a:t>
                      </a:r>
                      <a:endParaRPr sz="700" dirty="0"/>
                    </a:p>
                  </a:txBody>
                  <a:tcPr marL="91425" marR="91425" marT="91425" marB="91425" anchor="ctr"/>
                </a:tc>
                <a:tc>
                  <a:txBody>
                    <a:bodyPr/>
                    <a:lstStyle/>
                    <a:p>
                      <a:pPr marL="0" lvl="0" indent="0" algn="ctr" rtl="0">
                        <a:spcBef>
                          <a:spcPts val="0"/>
                        </a:spcBef>
                        <a:spcAft>
                          <a:spcPts val="0"/>
                        </a:spcAft>
                        <a:buNone/>
                      </a:pPr>
                      <a:endParaRPr sz="700"/>
                    </a:p>
                  </a:txBody>
                  <a:tcPr marL="91425" marR="91425" marT="91425" marB="91425" anchor="ctr"/>
                </a:tc>
                <a:tc>
                  <a:txBody>
                    <a:bodyPr/>
                    <a:lstStyle/>
                    <a:p>
                      <a:pPr marL="0" lvl="0" indent="0" algn="ctr" rtl="0">
                        <a:spcBef>
                          <a:spcPts val="0"/>
                        </a:spcBef>
                        <a:spcAft>
                          <a:spcPts val="0"/>
                        </a:spcAft>
                        <a:buNone/>
                      </a:pPr>
                      <a:r>
                        <a:rPr lang="en-US" sz="700"/>
                        <a:t>0</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2</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3</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4</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5</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6</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7</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8</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9</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10</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11</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12</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13</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14</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15</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a:t>
                      </a:r>
                      <a:endParaRPr sz="700"/>
                    </a:p>
                  </a:txBody>
                  <a:tcPr marL="91425" marR="91425" marT="91425" marB="91425" anchor="ctr">
                    <a:solidFill>
                      <a:srgbClr val="F1C232"/>
                    </a:solidFill>
                  </a:tcPr>
                </a:tc>
              </a:tr>
              <a:tr h="381000">
                <a:tc vMerge="1">
                  <a:txBody>
                    <a:bodyPr/>
                    <a:lstStyle/>
                    <a:p>
                      <a:endParaRPr lang="en-US"/>
                    </a:p>
                  </a:txBody>
                  <a:tcPr/>
                </a:tc>
                <a:tc>
                  <a:txBody>
                    <a:bodyPr/>
                    <a:lstStyle/>
                    <a:p>
                      <a:pPr marL="0" lvl="0" indent="0" algn="ctr" rtl="0">
                        <a:spcBef>
                          <a:spcPts val="0"/>
                        </a:spcBef>
                        <a:spcAft>
                          <a:spcPts val="0"/>
                        </a:spcAft>
                        <a:buNone/>
                      </a:pPr>
                      <a:r>
                        <a:rPr lang="en-US" sz="700"/>
                        <a:t>train</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776</a:t>
                      </a:r>
                      <a:endParaRPr sz="700"/>
                    </a:p>
                  </a:txBody>
                  <a:tcPr marL="91425" marR="91425" marT="91425" marB="91425" anchor="ctr"/>
                </a:tc>
                <a:tc>
                  <a:txBody>
                    <a:bodyPr/>
                    <a:lstStyle/>
                    <a:p>
                      <a:pPr marL="0" lvl="0" indent="0" algn="ctr" rtl="0">
                        <a:spcBef>
                          <a:spcPts val="0"/>
                        </a:spcBef>
                        <a:spcAft>
                          <a:spcPts val="0"/>
                        </a:spcAft>
                        <a:buNone/>
                      </a:pPr>
                      <a:r>
                        <a:rPr lang="en-US" sz="700"/>
                        <a:t>508</a:t>
                      </a:r>
                      <a:endParaRPr sz="700"/>
                    </a:p>
                  </a:txBody>
                  <a:tcPr marL="91425" marR="91425" marT="91425" marB="91425" anchor="ctr"/>
                </a:tc>
                <a:tc>
                  <a:txBody>
                    <a:bodyPr/>
                    <a:lstStyle/>
                    <a:p>
                      <a:pPr marL="0" lvl="0" indent="0" algn="ctr" rtl="0">
                        <a:spcBef>
                          <a:spcPts val="0"/>
                        </a:spcBef>
                        <a:spcAft>
                          <a:spcPts val="0"/>
                        </a:spcAft>
                        <a:buNone/>
                      </a:pPr>
                      <a:r>
                        <a:rPr lang="en-US" sz="700"/>
                        <a:t>137</a:t>
                      </a:r>
                      <a:endParaRPr sz="700"/>
                    </a:p>
                  </a:txBody>
                  <a:tcPr marL="91425" marR="91425" marT="91425" marB="91425" anchor="ctr"/>
                </a:tc>
                <a:tc>
                  <a:txBody>
                    <a:bodyPr/>
                    <a:lstStyle/>
                    <a:p>
                      <a:pPr marL="0" lvl="0" indent="0" algn="ctr" rtl="0">
                        <a:spcBef>
                          <a:spcPts val="0"/>
                        </a:spcBef>
                        <a:spcAft>
                          <a:spcPts val="0"/>
                        </a:spcAft>
                        <a:buNone/>
                      </a:pPr>
                      <a:r>
                        <a:rPr lang="en-US" sz="700"/>
                        <a:t>116</a:t>
                      </a:r>
                      <a:endParaRPr sz="700"/>
                    </a:p>
                  </a:txBody>
                  <a:tcPr marL="91425" marR="91425" marT="91425" marB="91425" anchor="ctr"/>
                </a:tc>
                <a:tc>
                  <a:txBody>
                    <a:bodyPr/>
                    <a:lstStyle/>
                    <a:p>
                      <a:pPr marL="0" lvl="0" indent="0" algn="ctr" rtl="0">
                        <a:spcBef>
                          <a:spcPts val="0"/>
                        </a:spcBef>
                        <a:spcAft>
                          <a:spcPts val="0"/>
                        </a:spcAft>
                        <a:buNone/>
                      </a:pPr>
                      <a:r>
                        <a:rPr lang="en-US" sz="700"/>
                        <a:t>817</a:t>
                      </a:r>
                      <a:endParaRPr sz="700"/>
                    </a:p>
                  </a:txBody>
                  <a:tcPr marL="91425" marR="91425" marT="91425" marB="91425" anchor="ctr"/>
                </a:tc>
                <a:tc>
                  <a:txBody>
                    <a:bodyPr/>
                    <a:lstStyle/>
                    <a:p>
                      <a:pPr marL="0" lvl="0" indent="0" algn="ctr" rtl="0">
                        <a:spcBef>
                          <a:spcPts val="0"/>
                        </a:spcBef>
                        <a:spcAft>
                          <a:spcPts val="0"/>
                        </a:spcAft>
                        <a:buNone/>
                      </a:pPr>
                      <a:r>
                        <a:rPr lang="en-US" sz="700"/>
                        <a:t>124</a:t>
                      </a:r>
                      <a:endParaRPr sz="700"/>
                    </a:p>
                  </a:txBody>
                  <a:tcPr marL="91425" marR="91425" marT="91425" marB="91425" anchor="ctr"/>
                </a:tc>
                <a:tc>
                  <a:txBody>
                    <a:bodyPr/>
                    <a:lstStyle/>
                    <a:p>
                      <a:pPr marL="0" lvl="0" indent="0" algn="ctr" rtl="0">
                        <a:spcBef>
                          <a:spcPts val="0"/>
                        </a:spcBef>
                        <a:spcAft>
                          <a:spcPts val="0"/>
                        </a:spcAft>
                        <a:buNone/>
                      </a:pPr>
                      <a:r>
                        <a:rPr lang="en-US" sz="700"/>
                        <a:t>140</a:t>
                      </a:r>
                      <a:endParaRPr sz="700"/>
                    </a:p>
                  </a:txBody>
                  <a:tcPr marL="91425" marR="91425" marT="91425" marB="91425" anchor="ctr"/>
                </a:tc>
                <a:tc>
                  <a:txBody>
                    <a:bodyPr/>
                    <a:lstStyle/>
                    <a:p>
                      <a:pPr marL="0" lvl="0" indent="0" algn="ctr" rtl="0">
                        <a:spcBef>
                          <a:spcPts val="0"/>
                        </a:spcBef>
                        <a:spcAft>
                          <a:spcPts val="0"/>
                        </a:spcAft>
                        <a:buNone/>
                      </a:pPr>
                      <a:r>
                        <a:rPr lang="en-US" sz="700"/>
                        <a:t>528</a:t>
                      </a:r>
                      <a:endParaRPr sz="700"/>
                    </a:p>
                  </a:txBody>
                  <a:tcPr marL="91425" marR="91425" marT="91425" marB="91425" anchor="ctr"/>
                </a:tc>
                <a:tc>
                  <a:txBody>
                    <a:bodyPr/>
                    <a:lstStyle/>
                    <a:p>
                      <a:pPr marL="0" lvl="0" indent="0" algn="ctr" rtl="0">
                        <a:spcBef>
                          <a:spcPts val="0"/>
                        </a:spcBef>
                        <a:spcAft>
                          <a:spcPts val="0"/>
                        </a:spcAft>
                        <a:buNone/>
                      </a:pPr>
                      <a:r>
                        <a:rPr lang="en-US" sz="700"/>
                        <a:t>994</a:t>
                      </a:r>
                      <a:endParaRPr sz="700"/>
                    </a:p>
                  </a:txBody>
                  <a:tcPr marL="91425" marR="91425" marT="91425" marB="91425" anchor="ctr"/>
                </a:tc>
                <a:tc>
                  <a:txBody>
                    <a:bodyPr/>
                    <a:lstStyle/>
                    <a:p>
                      <a:pPr marL="0" lvl="0" indent="0" algn="ctr" rtl="0">
                        <a:spcBef>
                          <a:spcPts val="0"/>
                        </a:spcBef>
                        <a:spcAft>
                          <a:spcPts val="0"/>
                        </a:spcAft>
                        <a:buNone/>
                      </a:pPr>
                      <a:r>
                        <a:rPr lang="en-US" sz="700"/>
                        <a:t>404</a:t>
                      </a:r>
                      <a:endParaRPr sz="700"/>
                    </a:p>
                  </a:txBody>
                  <a:tcPr marL="91425" marR="91425" marT="91425" marB="91425" anchor="ctr"/>
                </a:tc>
                <a:tc>
                  <a:txBody>
                    <a:bodyPr/>
                    <a:lstStyle/>
                    <a:p>
                      <a:pPr marL="0" lvl="0" indent="0" algn="ctr" rtl="0">
                        <a:spcBef>
                          <a:spcPts val="0"/>
                        </a:spcBef>
                        <a:spcAft>
                          <a:spcPts val="0"/>
                        </a:spcAft>
                        <a:buNone/>
                      </a:pPr>
                      <a:r>
                        <a:rPr lang="en-US" sz="700"/>
                        <a:t>122</a:t>
                      </a:r>
                      <a:endParaRPr sz="700"/>
                    </a:p>
                  </a:txBody>
                  <a:tcPr marL="91425" marR="91425" marT="91425" marB="91425" anchor="ctr"/>
                </a:tc>
                <a:tc>
                  <a:txBody>
                    <a:bodyPr/>
                    <a:lstStyle/>
                    <a:p>
                      <a:pPr marL="0" lvl="0" indent="0" algn="ctr" rtl="0">
                        <a:spcBef>
                          <a:spcPts val="0"/>
                        </a:spcBef>
                        <a:spcAft>
                          <a:spcPts val="0"/>
                        </a:spcAft>
                        <a:buNone/>
                      </a:pPr>
                      <a:r>
                        <a:rPr lang="en-US" sz="700"/>
                        <a:t>108</a:t>
                      </a:r>
                      <a:endParaRPr sz="700"/>
                    </a:p>
                  </a:txBody>
                  <a:tcPr marL="91425" marR="91425" marT="91425" marB="91425" anchor="ctr"/>
                </a:tc>
                <a:tc>
                  <a:txBody>
                    <a:bodyPr/>
                    <a:lstStyle/>
                    <a:p>
                      <a:pPr marL="0" lvl="0" indent="0" algn="ctr" rtl="0">
                        <a:spcBef>
                          <a:spcPts val="0"/>
                        </a:spcBef>
                        <a:spcAft>
                          <a:spcPts val="0"/>
                        </a:spcAft>
                        <a:buNone/>
                      </a:pPr>
                      <a:r>
                        <a:rPr lang="en-US" sz="700"/>
                        <a:t>793</a:t>
                      </a:r>
                      <a:endParaRPr sz="700"/>
                    </a:p>
                  </a:txBody>
                  <a:tcPr marL="91425" marR="91425" marT="91425" marB="91425" anchor="ctr"/>
                </a:tc>
                <a:tc>
                  <a:txBody>
                    <a:bodyPr/>
                    <a:lstStyle/>
                    <a:p>
                      <a:pPr marL="0" lvl="0" indent="0" algn="ctr" rtl="0">
                        <a:spcBef>
                          <a:spcPts val="0"/>
                        </a:spcBef>
                        <a:spcAft>
                          <a:spcPts val="0"/>
                        </a:spcAft>
                        <a:buNone/>
                      </a:pPr>
                      <a:r>
                        <a:rPr lang="en-US" sz="700"/>
                        <a:t>106</a:t>
                      </a:r>
                      <a:endParaRPr sz="700"/>
                    </a:p>
                  </a:txBody>
                  <a:tcPr marL="91425" marR="91425" marT="91425" marB="91425" anchor="ctr"/>
                </a:tc>
                <a:tc>
                  <a:txBody>
                    <a:bodyPr/>
                    <a:lstStyle/>
                    <a:p>
                      <a:pPr marL="0" lvl="0" indent="0" algn="ctr" rtl="0">
                        <a:spcBef>
                          <a:spcPts val="0"/>
                        </a:spcBef>
                        <a:spcAft>
                          <a:spcPts val="0"/>
                        </a:spcAft>
                        <a:buNone/>
                      </a:pPr>
                      <a:r>
                        <a:rPr lang="en-US" sz="700"/>
                        <a:t>110</a:t>
                      </a:r>
                      <a:endParaRPr sz="700"/>
                    </a:p>
                  </a:txBody>
                  <a:tcPr marL="91425" marR="91425" marT="91425" marB="91425" anchor="ctr"/>
                </a:tc>
                <a:tc>
                  <a:txBody>
                    <a:bodyPr/>
                    <a:lstStyle/>
                    <a:p>
                      <a:pPr marL="0" lvl="0" indent="0" algn="ctr" rtl="0">
                        <a:spcBef>
                          <a:spcPts val="0"/>
                        </a:spcBef>
                        <a:spcAft>
                          <a:spcPts val="0"/>
                        </a:spcAft>
                        <a:buNone/>
                      </a:pPr>
                      <a:r>
                        <a:rPr lang="en-US" sz="700"/>
                        <a:t>376</a:t>
                      </a:r>
                      <a:endParaRPr sz="700"/>
                    </a:p>
                  </a:txBody>
                  <a:tcPr marL="91425" marR="91425" marT="91425" marB="91425" anchor="ctr"/>
                </a:tc>
                <a:tc>
                  <a:txBody>
                    <a:bodyPr/>
                    <a:lstStyle/>
                    <a:p>
                      <a:pPr marL="0" lvl="0" indent="0" algn="ctr" rtl="0">
                        <a:spcBef>
                          <a:spcPts val="0"/>
                        </a:spcBef>
                        <a:spcAft>
                          <a:spcPts val="0"/>
                        </a:spcAft>
                        <a:buNone/>
                      </a:pPr>
                      <a:r>
                        <a:rPr lang="en-US" sz="700"/>
                        <a:t>6159</a:t>
                      </a:r>
                      <a:endParaRPr sz="700"/>
                    </a:p>
                  </a:txBody>
                  <a:tcPr marL="91425" marR="91425" marT="91425" marB="91425" anchor="ctr"/>
                </a:tc>
              </a:tr>
              <a:tr h="381000">
                <a:tc vMerge="1">
                  <a:txBody>
                    <a:bodyPr/>
                    <a:lstStyle/>
                    <a:p>
                      <a:endParaRPr lang="en-US"/>
                    </a:p>
                  </a:txBody>
                  <a:tcPr/>
                </a:tc>
                <a:tc>
                  <a:txBody>
                    <a:bodyPr/>
                    <a:lstStyle/>
                    <a:p>
                      <a:pPr marL="0" lvl="0" indent="0" algn="ctr" rtl="0">
                        <a:spcBef>
                          <a:spcPts val="0"/>
                        </a:spcBef>
                        <a:spcAft>
                          <a:spcPts val="0"/>
                        </a:spcAft>
                        <a:buNone/>
                      </a:pPr>
                      <a:r>
                        <a:rPr lang="en-US" sz="700"/>
                        <a:t>val</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97</a:t>
                      </a:r>
                      <a:endParaRPr sz="700"/>
                    </a:p>
                  </a:txBody>
                  <a:tcPr marL="91425" marR="91425" marT="91425" marB="91425" anchor="ctr"/>
                </a:tc>
                <a:tc>
                  <a:txBody>
                    <a:bodyPr/>
                    <a:lstStyle/>
                    <a:p>
                      <a:pPr marL="0" lvl="0" indent="0" algn="ctr" rtl="0">
                        <a:spcBef>
                          <a:spcPts val="0"/>
                        </a:spcBef>
                        <a:spcAft>
                          <a:spcPts val="0"/>
                        </a:spcAft>
                        <a:buNone/>
                      </a:pPr>
                      <a:r>
                        <a:rPr lang="en-US" sz="700"/>
                        <a:t>63</a:t>
                      </a:r>
                      <a:endParaRPr sz="700"/>
                    </a:p>
                  </a:txBody>
                  <a:tcPr marL="91425" marR="91425" marT="91425" marB="91425" anchor="ctr"/>
                </a:tc>
                <a:tc>
                  <a:txBody>
                    <a:bodyPr/>
                    <a:lstStyle/>
                    <a:p>
                      <a:pPr marL="0" lvl="0" indent="0" algn="ctr" rtl="0">
                        <a:spcBef>
                          <a:spcPts val="0"/>
                        </a:spcBef>
                        <a:spcAft>
                          <a:spcPts val="0"/>
                        </a:spcAft>
                        <a:buNone/>
                      </a:pPr>
                      <a:r>
                        <a:rPr lang="en-US" sz="700"/>
                        <a:t>17</a:t>
                      </a:r>
                      <a:endParaRPr sz="700"/>
                    </a:p>
                  </a:txBody>
                  <a:tcPr marL="91425" marR="91425" marT="91425" marB="91425" anchor="ctr"/>
                </a:tc>
                <a:tc>
                  <a:txBody>
                    <a:bodyPr/>
                    <a:lstStyle/>
                    <a:p>
                      <a:pPr marL="0" lvl="0" indent="0" algn="ctr" rtl="0">
                        <a:spcBef>
                          <a:spcPts val="0"/>
                        </a:spcBef>
                        <a:spcAft>
                          <a:spcPts val="0"/>
                        </a:spcAft>
                        <a:buNone/>
                      </a:pPr>
                      <a:r>
                        <a:rPr lang="en-US" sz="700"/>
                        <a:t>14</a:t>
                      </a:r>
                      <a:endParaRPr sz="700"/>
                    </a:p>
                  </a:txBody>
                  <a:tcPr marL="91425" marR="91425" marT="91425" marB="91425" anchor="ctr"/>
                </a:tc>
                <a:tc>
                  <a:txBody>
                    <a:bodyPr/>
                    <a:lstStyle/>
                    <a:p>
                      <a:pPr marL="0" lvl="0" indent="0" algn="ctr" rtl="0">
                        <a:spcBef>
                          <a:spcPts val="0"/>
                        </a:spcBef>
                        <a:spcAft>
                          <a:spcPts val="0"/>
                        </a:spcAft>
                        <a:buNone/>
                      </a:pPr>
                      <a:r>
                        <a:rPr lang="en-US" sz="700"/>
                        <a:t>102</a:t>
                      </a:r>
                      <a:endParaRPr sz="700"/>
                    </a:p>
                  </a:txBody>
                  <a:tcPr marL="91425" marR="91425" marT="91425" marB="91425" anchor="ctr"/>
                </a:tc>
                <a:tc>
                  <a:txBody>
                    <a:bodyPr/>
                    <a:lstStyle/>
                    <a:p>
                      <a:pPr marL="0" lvl="0" indent="0" algn="ctr" rtl="0">
                        <a:spcBef>
                          <a:spcPts val="0"/>
                        </a:spcBef>
                        <a:spcAft>
                          <a:spcPts val="0"/>
                        </a:spcAft>
                        <a:buNone/>
                      </a:pPr>
                      <a:r>
                        <a:rPr lang="en-US" sz="700"/>
                        <a:t>15</a:t>
                      </a:r>
                      <a:endParaRPr sz="700"/>
                    </a:p>
                  </a:txBody>
                  <a:tcPr marL="91425" marR="91425" marT="91425" marB="91425" anchor="ctr"/>
                </a:tc>
                <a:tc>
                  <a:txBody>
                    <a:bodyPr/>
                    <a:lstStyle/>
                    <a:p>
                      <a:pPr marL="0" lvl="0" indent="0" algn="ctr" rtl="0">
                        <a:spcBef>
                          <a:spcPts val="0"/>
                        </a:spcBef>
                        <a:spcAft>
                          <a:spcPts val="0"/>
                        </a:spcAft>
                        <a:buNone/>
                      </a:pPr>
                      <a:r>
                        <a:rPr lang="en-US" sz="700"/>
                        <a:t>17</a:t>
                      </a:r>
                      <a:endParaRPr sz="700"/>
                    </a:p>
                  </a:txBody>
                  <a:tcPr marL="91425" marR="91425" marT="91425" marB="91425" anchor="ctr"/>
                </a:tc>
                <a:tc>
                  <a:txBody>
                    <a:bodyPr/>
                    <a:lstStyle/>
                    <a:p>
                      <a:pPr marL="0" lvl="0" indent="0" algn="ctr" rtl="0">
                        <a:spcBef>
                          <a:spcPts val="0"/>
                        </a:spcBef>
                        <a:spcAft>
                          <a:spcPts val="0"/>
                        </a:spcAft>
                        <a:buNone/>
                      </a:pPr>
                      <a:r>
                        <a:rPr lang="en-US" sz="700"/>
                        <a:t>66</a:t>
                      </a:r>
                      <a:endParaRPr sz="700"/>
                    </a:p>
                  </a:txBody>
                  <a:tcPr marL="91425" marR="91425" marT="91425" marB="91425" anchor="ctr"/>
                </a:tc>
                <a:tc>
                  <a:txBody>
                    <a:bodyPr/>
                    <a:lstStyle/>
                    <a:p>
                      <a:pPr marL="0" lvl="0" indent="0" algn="ctr" rtl="0">
                        <a:spcBef>
                          <a:spcPts val="0"/>
                        </a:spcBef>
                        <a:spcAft>
                          <a:spcPts val="0"/>
                        </a:spcAft>
                        <a:buNone/>
                      </a:pPr>
                      <a:r>
                        <a:rPr lang="en-US" sz="700"/>
                        <a:t>124</a:t>
                      </a:r>
                      <a:endParaRPr sz="700"/>
                    </a:p>
                  </a:txBody>
                  <a:tcPr marL="91425" marR="91425" marT="91425" marB="91425" anchor="ctr"/>
                </a:tc>
                <a:tc>
                  <a:txBody>
                    <a:bodyPr/>
                    <a:lstStyle/>
                    <a:p>
                      <a:pPr marL="0" lvl="0" indent="0" algn="ctr" rtl="0">
                        <a:spcBef>
                          <a:spcPts val="0"/>
                        </a:spcBef>
                        <a:spcAft>
                          <a:spcPts val="0"/>
                        </a:spcAft>
                        <a:buNone/>
                      </a:pPr>
                      <a:r>
                        <a:rPr lang="en-US" sz="700"/>
                        <a:t>50</a:t>
                      </a:r>
                      <a:endParaRPr sz="700"/>
                    </a:p>
                  </a:txBody>
                  <a:tcPr marL="91425" marR="91425" marT="91425" marB="91425" anchor="ctr"/>
                </a:tc>
                <a:tc>
                  <a:txBody>
                    <a:bodyPr/>
                    <a:lstStyle/>
                    <a:p>
                      <a:pPr marL="0" lvl="0" indent="0" algn="ctr" rtl="0">
                        <a:spcBef>
                          <a:spcPts val="0"/>
                        </a:spcBef>
                        <a:spcAft>
                          <a:spcPts val="0"/>
                        </a:spcAft>
                        <a:buNone/>
                      </a:pPr>
                      <a:r>
                        <a:rPr lang="en-US" sz="700"/>
                        <a:t>15</a:t>
                      </a:r>
                      <a:endParaRPr sz="700"/>
                    </a:p>
                  </a:txBody>
                  <a:tcPr marL="91425" marR="91425" marT="91425" marB="91425" anchor="ctr"/>
                </a:tc>
                <a:tc>
                  <a:txBody>
                    <a:bodyPr/>
                    <a:lstStyle/>
                    <a:p>
                      <a:pPr marL="0" lvl="0" indent="0" algn="ctr" rtl="0">
                        <a:spcBef>
                          <a:spcPts val="0"/>
                        </a:spcBef>
                        <a:spcAft>
                          <a:spcPts val="0"/>
                        </a:spcAft>
                        <a:buNone/>
                      </a:pPr>
                      <a:r>
                        <a:rPr lang="en-US" sz="700"/>
                        <a:t>13</a:t>
                      </a:r>
                      <a:endParaRPr sz="700"/>
                    </a:p>
                  </a:txBody>
                  <a:tcPr marL="91425" marR="91425" marT="91425" marB="91425" anchor="ctr"/>
                </a:tc>
                <a:tc>
                  <a:txBody>
                    <a:bodyPr/>
                    <a:lstStyle/>
                    <a:p>
                      <a:pPr marL="0" lvl="0" indent="0" algn="ctr" rtl="0">
                        <a:spcBef>
                          <a:spcPts val="0"/>
                        </a:spcBef>
                        <a:spcAft>
                          <a:spcPts val="0"/>
                        </a:spcAft>
                        <a:buNone/>
                      </a:pPr>
                      <a:r>
                        <a:rPr lang="en-US" sz="700"/>
                        <a:t>99</a:t>
                      </a:r>
                      <a:endParaRPr sz="700"/>
                    </a:p>
                  </a:txBody>
                  <a:tcPr marL="91425" marR="91425" marT="91425" marB="91425" anchor="ctr"/>
                </a:tc>
                <a:tc>
                  <a:txBody>
                    <a:bodyPr/>
                    <a:lstStyle/>
                    <a:p>
                      <a:pPr marL="0" lvl="0" indent="0" algn="ctr" rtl="0">
                        <a:spcBef>
                          <a:spcPts val="0"/>
                        </a:spcBef>
                        <a:spcAft>
                          <a:spcPts val="0"/>
                        </a:spcAft>
                        <a:buNone/>
                      </a:pPr>
                      <a:r>
                        <a:rPr lang="en-US" sz="700"/>
                        <a:t>13</a:t>
                      </a:r>
                      <a:endParaRPr sz="700"/>
                    </a:p>
                  </a:txBody>
                  <a:tcPr marL="91425" marR="91425" marT="91425" marB="91425" anchor="ctr"/>
                </a:tc>
                <a:tc>
                  <a:txBody>
                    <a:bodyPr/>
                    <a:lstStyle/>
                    <a:p>
                      <a:pPr marL="0" lvl="0" indent="0" algn="ctr" rtl="0">
                        <a:spcBef>
                          <a:spcPts val="0"/>
                        </a:spcBef>
                        <a:spcAft>
                          <a:spcPts val="0"/>
                        </a:spcAft>
                        <a:buNone/>
                      </a:pPr>
                      <a:r>
                        <a:rPr lang="en-US" sz="700"/>
                        <a:t>14</a:t>
                      </a:r>
                      <a:endParaRPr sz="700"/>
                    </a:p>
                  </a:txBody>
                  <a:tcPr marL="91425" marR="91425" marT="91425" marB="91425" anchor="ctr"/>
                </a:tc>
                <a:tc>
                  <a:txBody>
                    <a:bodyPr/>
                    <a:lstStyle/>
                    <a:p>
                      <a:pPr marL="0" lvl="0" indent="0" algn="ctr" rtl="0">
                        <a:spcBef>
                          <a:spcPts val="0"/>
                        </a:spcBef>
                        <a:spcAft>
                          <a:spcPts val="0"/>
                        </a:spcAft>
                        <a:buNone/>
                      </a:pPr>
                      <a:r>
                        <a:rPr lang="en-US" sz="700"/>
                        <a:t>47</a:t>
                      </a:r>
                      <a:endParaRPr sz="700"/>
                    </a:p>
                  </a:txBody>
                  <a:tcPr marL="91425" marR="91425" marT="91425" marB="91425" anchor="ctr"/>
                </a:tc>
                <a:tc>
                  <a:txBody>
                    <a:bodyPr/>
                    <a:lstStyle/>
                    <a:p>
                      <a:pPr marL="0" lvl="0" indent="0" algn="ctr" rtl="0">
                        <a:spcBef>
                          <a:spcPts val="0"/>
                        </a:spcBef>
                        <a:spcAft>
                          <a:spcPts val="0"/>
                        </a:spcAft>
                        <a:buNone/>
                      </a:pPr>
                      <a:r>
                        <a:rPr lang="en-US" sz="700"/>
                        <a:t>766</a:t>
                      </a:r>
                      <a:endParaRPr sz="700"/>
                    </a:p>
                  </a:txBody>
                  <a:tcPr marL="91425" marR="91425" marT="91425" marB="91425" anchor="ctr"/>
                </a:tc>
              </a:tr>
              <a:tr h="381000">
                <a:tc vMerge="1">
                  <a:txBody>
                    <a:bodyPr/>
                    <a:lstStyle/>
                    <a:p>
                      <a:endParaRPr lang="en-US"/>
                    </a:p>
                  </a:txBody>
                  <a:tcPr/>
                </a:tc>
                <a:tc>
                  <a:txBody>
                    <a:bodyPr/>
                    <a:lstStyle/>
                    <a:p>
                      <a:pPr marL="0" lvl="0" indent="0" algn="ctr" rtl="0">
                        <a:spcBef>
                          <a:spcPts val="0"/>
                        </a:spcBef>
                        <a:spcAft>
                          <a:spcPts val="0"/>
                        </a:spcAft>
                        <a:buNone/>
                      </a:pPr>
                      <a:r>
                        <a:rPr lang="en-US" sz="700"/>
                        <a:t>test</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96</a:t>
                      </a:r>
                      <a:endParaRPr sz="700"/>
                    </a:p>
                  </a:txBody>
                  <a:tcPr marL="91425" marR="91425" marT="91425" marB="91425" anchor="ctr"/>
                </a:tc>
                <a:tc>
                  <a:txBody>
                    <a:bodyPr/>
                    <a:lstStyle/>
                    <a:p>
                      <a:pPr marL="0" lvl="0" indent="0" algn="ctr" rtl="0">
                        <a:spcBef>
                          <a:spcPts val="0"/>
                        </a:spcBef>
                        <a:spcAft>
                          <a:spcPts val="0"/>
                        </a:spcAft>
                        <a:buNone/>
                      </a:pPr>
                      <a:r>
                        <a:rPr lang="en-US" sz="700"/>
                        <a:t>63</a:t>
                      </a:r>
                      <a:endParaRPr sz="700"/>
                    </a:p>
                  </a:txBody>
                  <a:tcPr marL="91425" marR="91425" marT="91425" marB="91425" anchor="ctr"/>
                </a:tc>
                <a:tc>
                  <a:txBody>
                    <a:bodyPr/>
                    <a:lstStyle/>
                    <a:p>
                      <a:pPr marL="0" lvl="0" indent="0" algn="ctr" rtl="0">
                        <a:spcBef>
                          <a:spcPts val="0"/>
                        </a:spcBef>
                        <a:spcAft>
                          <a:spcPts val="0"/>
                        </a:spcAft>
                        <a:buNone/>
                      </a:pPr>
                      <a:r>
                        <a:rPr lang="en-US" sz="700"/>
                        <a:t>17</a:t>
                      </a:r>
                      <a:endParaRPr sz="700"/>
                    </a:p>
                  </a:txBody>
                  <a:tcPr marL="91425" marR="91425" marT="91425" marB="91425" anchor="ctr"/>
                </a:tc>
                <a:tc>
                  <a:txBody>
                    <a:bodyPr/>
                    <a:lstStyle/>
                    <a:p>
                      <a:pPr marL="0" lvl="0" indent="0" algn="ctr" rtl="0">
                        <a:spcBef>
                          <a:spcPts val="0"/>
                        </a:spcBef>
                        <a:spcAft>
                          <a:spcPts val="0"/>
                        </a:spcAft>
                        <a:buNone/>
                      </a:pPr>
                      <a:r>
                        <a:rPr lang="en-US" sz="700"/>
                        <a:t>14</a:t>
                      </a:r>
                      <a:endParaRPr sz="700"/>
                    </a:p>
                  </a:txBody>
                  <a:tcPr marL="91425" marR="91425" marT="91425" marB="91425" anchor="ctr"/>
                </a:tc>
                <a:tc>
                  <a:txBody>
                    <a:bodyPr/>
                    <a:lstStyle/>
                    <a:p>
                      <a:pPr marL="0" lvl="0" indent="0" algn="ctr" rtl="0">
                        <a:spcBef>
                          <a:spcPts val="0"/>
                        </a:spcBef>
                        <a:spcAft>
                          <a:spcPts val="0"/>
                        </a:spcAft>
                        <a:buNone/>
                      </a:pPr>
                      <a:r>
                        <a:rPr lang="en-US" sz="700"/>
                        <a:t>102</a:t>
                      </a:r>
                      <a:endParaRPr sz="700"/>
                    </a:p>
                  </a:txBody>
                  <a:tcPr marL="91425" marR="91425" marT="91425" marB="91425" anchor="ctr"/>
                </a:tc>
                <a:tc>
                  <a:txBody>
                    <a:bodyPr/>
                    <a:lstStyle/>
                    <a:p>
                      <a:pPr marL="0" lvl="0" indent="0" algn="ctr" rtl="0">
                        <a:spcBef>
                          <a:spcPts val="0"/>
                        </a:spcBef>
                        <a:spcAft>
                          <a:spcPts val="0"/>
                        </a:spcAft>
                        <a:buNone/>
                      </a:pPr>
                      <a:r>
                        <a:rPr lang="en-US" sz="700"/>
                        <a:t>15</a:t>
                      </a:r>
                      <a:endParaRPr sz="700"/>
                    </a:p>
                  </a:txBody>
                  <a:tcPr marL="91425" marR="91425" marT="91425" marB="91425" anchor="ctr"/>
                </a:tc>
                <a:tc>
                  <a:txBody>
                    <a:bodyPr/>
                    <a:lstStyle/>
                    <a:p>
                      <a:pPr marL="0" lvl="0" indent="0" algn="ctr" rtl="0">
                        <a:spcBef>
                          <a:spcPts val="0"/>
                        </a:spcBef>
                        <a:spcAft>
                          <a:spcPts val="0"/>
                        </a:spcAft>
                        <a:buNone/>
                      </a:pPr>
                      <a:r>
                        <a:rPr lang="en-US" sz="700"/>
                        <a:t>17</a:t>
                      </a:r>
                      <a:endParaRPr sz="700"/>
                    </a:p>
                  </a:txBody>
                  <a:tcPr marL="91425" marR="91425" marT="91425" marB="91425" anchor="ctr"/>
                </a:tc>
                <a:tc>
                  <a:txBody>
                    <a:bodyPr/>
                    <a:lstStyle/>
                    <a:p>
                      <a:pPr marL="0" lvl="0" indent="0" algn="ctr" rtl="0">
                        <a:spcBef>
                          <a:spcPts val="0"/>
                        </a:spcBef>
                        <a:spcAft>
                          <a:spcPts val="0"/>
                        </a:spcAft>
                        <a:buNone/>
                      </a:pPr>
                      <a:r>
                        <a:rPr lang="en-US" sz="700"/>
                        <a:t>65</a:t>
                      </a:r>
                      <a:endParaRPr sz="700"/>
                    </a:p>
                  </a:txBody>
                  <a:tcPr marL="91425" marR="91425" marT="91425" marB="91425" anchor="ctr"/>
                </a:tc>
                <a:tc>
                  <a:txBody>
                    <a:bodyPr/>
                    <a:lstStyle/>
                    <a:p>
                      <a:pPr marL="0" lvl="0" indent="0" algn="ctr" rtl="0">
                        <a:spcBef>
                          <a:spcPts val="0"/>
                        </a:spcBef>
                        <a:spcAft>
                          <a:spcPts val="0"/>
                        </a:spcAft>
                        <a:buNone/>
                      </a:pPr>
                      <a:r>
                        <a:rPr lang="en-US" sz="700"/>
                        <a:t>124</a:t>
                      </a:r>
                      <a:endParaRPr sz="700"/>
                    </a:p>
                  </a:txBody>
                  <a:tcPr marL="91425" marR="91425" marT="91425" marB="91425" anchor="ctr"/>
                </a:tc>
                <a:tc>
                  <a:txBody>
                    <a:bodyPr/>
                    <a:lstStyle/>
                    <a:p>
                      <a:pPr marL="0" lvl="0" indent="0" algn="ctr" rtl="0">
                        <a:spcBef>
                          <a:spcPts val="0"/>
                        </a:spcBef>
                        <a:spcAft>
                          <a:spcPts val="0"/>
                        </a:spcAft>
                        <a:buNone/>
                      </a:pPr>
                      <a:r>
                        <a:rPr lang="en-US" sz="700"/>
                        <a:t>50</a:t>
                      </a:r>
                      <a:endParaRPr sz="700"/>
                    </a:p>
                  </a:txBody>
                  <a:tcPr marL="91425" marR="91425" marT="91425" marB="91425" anchor="ctr"/>
                </a:tc>
                <a:tc>
                  <a:txBody>
                    <a:bodyPr/>
                    <a:lstStyle/>
                    <a:p>
                      <a:pPr marL="0" lvl="0" indent="0" algn="ctr" rtl="0">
                        <a:spcBef>
                          <a:spcPts val="0"/>
                        </a:spcBef>
                        <a:spcAft>
                          <a:spcPts val="0"/>
                        </a:spcAft>
                        <a:buNone/>
                      </a:pPr>
                      <a:r>
                        <a:rPr lang="en-US" sz="700"/>
                        <a:t>15</a:t>
                      </a:r>
                      <a:endParaRPr sz="700"/>
                    </a:p>
                  </a:txBody>
                  <a:tcPr marL="91425" marR="91425" marT="91425" marB="91425" anchor="ctr"/>
                </a:tc>
                <a:tc>
                  <a:txBody>
                    <a:bodyPr/>
                    <a:lstStyle/>
                    <a:p>
                      <a:pPr marL="0" lvl="0" indent="0" algn="ctr" rtl="0">
                        <a:spcBef>
                          <a:spcPts val="0"/>
                        </a:spcBef>
                        <a:spcAft>
                          <a:spcPts val="0"/>
                        </a:spcAft>
                        <a:buNone/>
                      </a:pPr>
                      <a:r>
                        <a:rPr lang="en-US" sz="700"/>
                        <a:t>13</a:t>
                      </a:r>
                      <a:endParaRPr sz="700"/>
                    </a:p>
                  </a:txBody>
                  <a:tcPr marL="91425" marR="91425" marT="91425" marB="91425" anchor="ctr"/>
                </a:tc>
                <a:tc>
                  <a:txBody>
                    <a:bodyPr/>
                    <a:lstStyle/>
                    <a:p>
                      <a:pPr marL="0" lvl="0" indent="0" algn="ctr" rtl="0">
                        <a:spcBef>
                          <a:spcPts val="0"/>
                        </a:spcBef>
                        <a:spcAft>
                          <a:spcPts val="0"/>
                        </a:spcAft>
                        <a:buNone/>
                      </a:pPr>
                      <a:r>
                        <a:rPr lang="en-US" sz="700"/>
                        <a:t>99</a:t>
                      </a:r>
                      <a:endParaRPr sz="700"/>
                    </a:p>
                  </a:txBody>
                  <a:tcPr marL="91425" marR="91425" marT="91425" marB="91425" anchor="ctr"/>
                </a:tc>
                <a:tc>
                  <a:txBody>
                    <a:bodyPr/>
                    <a:lstStyle/>
                    <a:p>
                      <a:pPr marL="0" lvl="0" indent="0" algn="ctr" rtl="0">
                        <a:spcBef>
                          <a:spcPts val="0"/>
                        </a:spcBef>
                        <a:spcAft>
                          <a:spcPts val="0"/>
                        </a:spcAft>
                        <a:buNone/>
                      </a:pPr>
                      <a:r>
                        <a:rPr lang="en-US" sz="700"/>
                        <a:t>13</a:t>
                      </a:r>
                      <a:endParaRPr sz="700"/>
                    </a:p>
                  </a:txBody>
                  <a:tcPr marL="91425" marR="91425" marT="91425" marB="91425" anchor="ctr"/>
                </a:tc>
                <a:tc>
                  <a:txBody>
                    <a:bodyPr/>
                    <a:lstStyle/>
                    <a:p>
                      <a:pPr marL="0" lvl="0" indent="0" algn="ctr" rtl="0">
                        <a:spcBef>
                          <a:spcPts val="0"/>
                        </a:spcBef>
                        <a:spcAft>
                          <a:spcPts val="0"/>
                        </a:spcAft>
                        <a:buNone/>
                      </a:pPr>
                      <a:r>
                        <a:rPr lang="en-US" sz="700"/>
                        <a:t>13</a:t>
                      </a:r>
                      <a:endParaRPr sz="700"/>
                    </a:p>
                  </a:txBody>
                  <a:tcPr marL="91425" marR="91425" marT="91425" marB="91425" anchor="ctr"/>
                </a:tc>
                <a:tc>
                  <a:txBody>
                    <a:bodyPr/>
                    <a:lstStyle/>
                    <a:p>
                      <a:pPr marL="0" lvl="0" indent="0" algn="ctr" rtl="0">
                        <a:spcBef>
                          <a:spcPts val="0"/>
                        </a:spcBef>
                        <a:spcAft>
                          <a:spcPts val="0"/>
                        </a:spcAft>
                        <a:buNone/>
                      </a:pPr>
                      <a:r>
                        <a:rPr lang="en-US" sz="700"/>
                        <a:t>46</a:t>
                      </a:r>
                      <a:endParaRPr sz="700"/>
                    </a:p>
                  </a:txBody>
                  <a:tcPr marL="91425" marR="91425" marT="91425" marB="91425" anchor="ctr"/>
                </a:tc>
                <a:tc>
                  <a:txBody>
                    <a:bodyPr/>
                    <a:lstStyle/>
                    <a:p>
                      <a:pPr marL="0" lvl="0" indent="0" algn="ctr" rtl="0">
                        <a:spcBef>
                          <a:spcPts val="0"/>
                        </a:spcBef>
                        <a:spcAft>
                          <a:spcPts val="0"/>
                        </a:spcAft>
                        <a:buNone/>
                      </a:pPr>
                      <a:r>
                        <a:rPr lang="en-US" sz="700" dirty="0"/>
                        <a:t>762</a:t>
                      </a:r>
                      <a:endParaRPr sz="700" dirty="0"/>
                    </a:p>
                  </a:txBody>
                  <a:tcPr marL="91425" marR="91425" marT="91425" marB="91425" anchor="ctr"/>
                </a:tc>
              </a:tr>
            </a:tbl>
          </a:graphicData>
        </a:graphic>
      </p:graphicFrame>
      <p:sp>
        <p:nvSpPr>
          <p:cNvPr id="450" name="Shape 450"/>
          <p:cNvSpPr txBox="1"/>
          <p:nvPr/>
        </p:nvSpPr>
        <p:spPr>
          <a:xfrm>
            <a:off x="5875850" y="1321900"/>
            <a:ext cx="2360400" cy="450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22.5</a:t>
            </a:r>
            <a:r>
              <a:rPr lang="en-US" sz="900" baseline="30000"/>
              <a:t>o </a:t>
            </a:r>
            <a:r>
              <a:rPr lang="en-US" sz="900"/>
              <a:t>for each sector</a:t>
            </a:r>
            <a:endParaRPr sz="900"/>
          </a:p>
          <a:p>
            <a:pPr marL="0" lvl="0" indent="0" rtl="0">
              <a:spcBef>
                <a:spcPts val="0"/>
              </a:spcBef>
              <a:spcAft>
                <a:spcPts val="0"/>
              </a:spcAft>
              <a:buClr>
                <a:srgbClr val="000000"/>
              </a:buClr>
              <a:buSzPts val="1100"/>
              <a:buFont typeface="Arial"/>
              <a:buNone/>
            </a:pPr>
            <a:r>
              <a:rPr lang="en-US" sz="900">
                <a:solidFill>
                  <a:srgbClr val="000000"/>
                </a:solidFill>
              </a:rPr>
              <a:t>16 sectors (16 classes)</a:t>
            </a:r>
            <a:endParaRPr sz="900">
              <a:solidFill>
                <a:srgbClr val="000000"/>
              </a:solidFill>
            </a:endParaRPr>
          </a:p>
          <a:p>
            <a:pPr marL="0" lvl="0" indent="0" rtl="0">
              <a:spcBef>
                <a:spcPts val="0"/>
              </a:spcBef>
              <a:spcAft>
                <a:spcPts val="0"/>
              </a:spcAft>
              <a:buNone/>
            </a:pPr>
            <a:endParaRPr sz="900"/>
          </a:p>
        </p:txBody>
      </p:sp>
      <p:pic>
        <p:nvPicPr>
          <p:cNvPr id="451" name="Shape 451"/>
          <p:cNvPicPr preferRelativeResize="0"/>
          <p:nvPr/>
        </p:nvPicPr>
        <p:blipFill>
          <a:blip r:embed="rId4">
            <a:alphaModFix/>
          </a:blip>
          <a:stretch>
            <a:fillRect/>
          </a:stretch>
        </p:blipFill>
        <p:spPr>
          <a:xfrm>
            <a:off x="5973775" y="1999700"/>
            <a:ext cx="2660525" cy="497025"/>
          </a:xfrm>
          <a:prstGeom prst="rect">
            <a:avLst/>
          </a:prstGeom>
          <a:noFill/>
          <a:ln>
            <a:noFill/>
          </a:ln>
        </p:spPr>
      </p:pic>
      <p:grpSp>
        <p:nvGrpSpPr>
          <p:cNvPr id="452" name="Shape 452"/>
          <p:cNvGrpSpPr/>
          <p:nvPr/>
        </p:nvGrpSpPr>
        <p:grpSpPr>
          <a:xfrm>
            <a:off x="3534450" y="890925"/>
            <a:ext cx="2287200" cy="2195100"/>
            <a:chOff x="3534450" y="814725"/>
            <a:chExt cx="2287200" cy="2195100"/>
          </a:xfrm>
        </p:grpSpPr>
        <p:pic>
          <p:nvPicPr>
            <p:cNvPr id="453" name="Shape 453"/>
            <p:cNvPicPr preferRelativeResize="0"/>
            <p:nvPr/>
          </p:nvPicPr>
          <p:blipFill>
            <a:blip r:embed="rId5">
              <a:alphaModFix/>
            </a:blip>
            <a:stretch>
              <a:fillRect/>
            </a:stretch>
          </p:blipFill>
          <p:spPr>
            <a:xfrm>
              <a:off x="3819175" y="991941"/>
              <a:ext cx="1600200" cy="1543050"/>
            </a:xfrm>
            <a:prstGeom prst="rect">
              <a:avLst/>
            </a:prstGeom>
            <a:noFill/>
            <a:ln>
              <a:noFill/>
            </a:ln>
          </p:spPr>
        </p:pic>
        <p:cxnSp>
          <p:nvCxnSpPr>
            <p:cNvPr id="454" name="Shape 454"/>
            <p:cNvCxnSpPr/>
            <p:nvPr/>
          </p:nvCxnSpPr>
          <p:spPr>
            <a:xfrm rot="10800000">
              <a:off x="3966175" y="1191225"/>
              <a:ext cx="1074600" cy="1010400"/>
            </a:xfrm>
            <a:prstGeom prst="straightConnector1">
              <a:avLst/>
            </a:prstGeom>
            <a:noFill/>
            <a:ln w="9525" cap="flat" cmpd="sng">
              <a:solidFill>
                <a:srgbClr val="00FF00"/>
              </a:solidFill>
              <a:prstDash val="solid"/>
              <a:round/>
              <a:headEnd type="none" w="med" len="med"/>
              <a:tailEnd type="triangle" w="med" len="med"/>
            </a:ln>
          </p:spPr>
        </p:cxnSp>
        <p:cxnSp>
          <p:nvCxnSpPr>
            <p:cNvPr id="455" name="Shape 455"/>
            <p:cNvCxnSpPr/>
            <p:nvPr/>
          </p:nvCxnSpPr>
          <p:spPr>
            <a:xfrm>
              <a:off x="3534450" y="2201625"/>
              <a:ext cx="2287200" cy="0"/>
            </a:xfrm>
            <a:prstGeom prst="straightConnector1">
              <a:avLst/>
            </a:prstGeom>
            <a:noFill/>
            <a:ln w="28575" cap="flat" cmpd="sng">
              <a:solidFill>
                <a:srgbClr val="FF0000"/>
              </a:solidFill>
              <a:prstDash val="solid"/>
              <a:round/>
              <a:headEnd type="none" w="med" len="med"/>
              <a:tailEnd type="triangle" w="med" len="med"/>
            </a:ln>
          </p:spPr>
        </p:cxnSp>
        <p:cxnSp>
          <p:nvCxnSpPr>
            <p:cNvPr id="456" name="Shape 456"/>
            <p:cNvCxnSpPr/>
            <p:nvPr/>
          </p:nvCxnSpPr>
          <p:spPr>
            <a:xfrm>
              <a:off x="5031575" y="814725"/>
              <a:ext cx="0" cy="2195100"/>
            </a:xfrm>
            <a:prstGeom prst="straightConnector1">
              <a:avLst/>
            </a:prstGeom>
            <a:noFill/>
            <a:ln w="28575" cap="flat" cmpd="sng">
              <a:solidFill>
                <a:srgbClr val="FF0000"/>
              </a:solidFill>
              <a:prstDash val="solid"/>
              <a:round/>
              <a:headEnd type="none" w="med" len="med"/>
              <a:tailEnd type="triangle" w="med" len="med"/>
            </a:ln>
          </p:spPr>
        </p:cxnSp>
      </p:grpSp>
      <p:sp>
        <p:nvSpPr>
          <p:cNvPr id="457" name="Shape 457"/>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Dataset Generating</a:t>
            </a:r>
            <a:endParaRPr sz="3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dirty="0"/>
              <a:t>Evaluation Metric</a:t>
            </a:r>
            <a:endParaRPr sz="1200" dirty="0"/>
          </a:p>
        </p:txBody>
      </p:sp>
      <p:pic>
        <p:nvPicPr>
          <p:cNvPr id="464" name="Shape 464"/>
          <p:cNvPicPr preferRelativeResize="0"/>
          <p:nvPr/>
        </p:nvPicPr>
        <p:blipFill>
          <a:blip r:embed="rId3">
            <a:alphaModFix/>
          </a:blip>
          <a:stretch>
            <a:fillRect/>
          </a:stretch>
        </p:blipFill>
        <p:spPr>
          <a:xfrm>
            <a:off x="5323675" y="1063379"/>
            <a:ext cx="3219450" cy="2800350"/>
          </a:xfrm>
          <a:prstGeom prst="rect">
            <a:avLst/>
          </a:prstGeom>
          <a:noFill/>
          <a:ln>
            <a:noFill/>
          </a:ln>
        </p:spPr>
      </p:pic>
      <p:pic>
        <p:nvPicPr>
          <p:cNvPr id="465" name="Shape 465"/>
          <p:cNvPicPr preferRelativeResize="0"/>
          <p:nvPr/>
        </p:nvPicPr>
        <p:blipFill>
          <a:blip r:embed="rId4">
            <a:alphaModFix/>
          </a:blip>
          <a:stretch>
            <a:fillRect/>
          </a:stretch>
        </p:blipFill>
        <p:spPr>
          <a:xfrm>
            <a:off x="457200" y="1550851"/>
            <a:ext cx="4325025" cy="679150"/>
          </a:xfrm>
          <a:prstGeom prst="rect">
            <a:avLst/>
          </a:prstGeom>
          <a:noFill/>
          <a:ln>
            <a:noFill/>
          </a:ln>
        </p:spPr>
      </p:pic>
      <p:pic>
        <p:nvPicPr>
          <p:cNvPr id="466" name="Shape 466"/>
          <p:cNvPicPr preferRelativeResize="0"/>
          <p:nvPr/>
        </p:nvPicPr>
        <p:blipFill>
          <a:blip r:embed="rId5">
            <a:alphaModFix/>
          </a:blip>
          <a:stretch>
            <a:fillRect/>
          </a:stretch>
        </p:blipFill>
        <p:spPr>
          <a:xfrm>
            <a:off x="457200" y="2995925"/>
            <a:ext cx="2500997" cy="679150"/>
          </a:xfrm>
          <a:prstGeom prst="rect">
            <a:avLst/>
          </a:prstGeom>
          <a:noFill/>
          <a:ln>
            <a:noFill/>
          </a:ln>
        </p:spPr>
      </p:pic>
      <p:sp>
        <p:nvSpPr>
          <p:cNvPr id="467" name="Shape 467"/>
          <p:cNvSpPr txBox="1"/>
          <p:nvPr/>
        </p:nvSpPr>
        <p:spPr>
          <a:xfrm>
            <a:off x="457200" y="2524025"/>
            <a:ext cx="1887300" cy="47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In Confusion Matrix:</a:t>
            </a:r>
            <a:endParaRPr/>
          </a:p>
        </p:txBody>
      </p:sp>
      <p:sp>
        <p:nvSpPr>
          <p:cNvPr id="468" name="Shape 468"/>
          <p:cNvSpPr txBox="1"/>
          <p:nvPr/>
        </p:nvSpPr>
        <p:spPr>
          <a:xfrm>
            <a:off x="457200" y="934350"/>
            <a:ext cx="2192400" cy="39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Classification</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Evaluation Metric</a:t>
            </a:r>
            <a:endParaRPr sz="1200"/>
          </a:p>
        </p:txBody>
      </p:sp>
      <p:sp>
        <p:nvSpPr>
          <p:cNvPr id="475" name="Shape 475"/>
          <p:cNvSpPr txBox="1"/>
          <p:nvPr/>
        </p:nvSpPr>
        <p:spPr>
          <a:xfrm>
            <a:off x="457200" y="934350"/>
            <a:ext cx="2192400" cy="39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Object Detection</a:t>
            </a:r>
            <a:endParaRPr/>
          </a:p>
        </p:txBody>
      </p:sp>
      <p:pic>
        <p:nvPicPr>
          <p:cNvPr id="476" name="Shape 476"/>
          <p:cNvPicPr preferRelativeResize="0"/>
          <p:nvPr/>
        </p:nvPicPr>
        <p:blipFill>
          <a:blip r:embed="rId3">
            <a:alphaModFix/>
          </a:blip>
          <a:stretch>
            <a:fillRect/>
          </a:stretch>
        </p:blipFill>
        <p:spPr>
          <a:xfrm>
            <a:off x="614950" y="1643063"/>
            <a:ext cx="2381250" cy="1857375"/>
          </a:xfrm>
          <a:prstGeom prst="rect">
            <a:avLst/>
          </a:prstGeom>
          <a:noFill/>
          <a:ln>
            <a:noFill/>
          </a:ln>
        </p:spPr>
      </p:pic>
      <p:pic>
        <p:nvPicPr>
          <p:cNvPr id="477" name="Shape 477"/>
          <p:cNvPicPr preferRelativeResize="0"/>
          <p:nvPr/>
        </p:nvPicPr>
        <p:blipFill>
          <a:blip r:embed="rId4">
            <a:alphaModFix/>
          </a:blip>
          <a:stretch>
            <a:fillRect/>
          </a:stretch>
        </p:blipFill>
        <p:spPr>
          <a:xfrm>
            <a:off x="4360475" y="1781192"/>
            <a:ext cx="3819525" cy="1581150"/>
          </a:xfrm>
          <a:prstGeom prst="rect">
            <a:avLst/>
          </a:prstGeom>
          <a:noFill/>
          <a:ln>
            <a:noFill/>
          </a:ln>
        </p:spPr>
      </p:pic>
      <p:sp>
        <p:nvSpPr>
          <p:cNvPr id="478" name="Shape 478"/>
          <p:cNvSpPr txBox="1"/>
          <p:nvPr/>
        </p:nvSpPr>
        <p:spPr>
          <a:xfrm>
            <a:off x="4653200" y="4042650"/>
            <a:ext cx="2599500" cy="34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Our IoU Threshold: 0.5</a:t>
            </a: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Evaluation Metric</a:t>
            </a:r>
            <a:endParaRPr sz="1200"/>
          </a:p>
        </p:txBody>
      </p:sp>
      <p:sp>
        <p:nvSpPr>
          <p:cNvPr id="485" name="Shape 485"/>
          <p:cNvSpPr txBox="1"/>
          <p:nvPr/>
        </p:nvSpPr>
        <p:spPr>
          <a:xfrm>
            <a:off x="457200" y="934350"/>
            <a:ext cx="2192400" cy="39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Object Detection</a:t>
            </a:r>
            <a:endParaRPr/>
          </a:p>
        </p:txBody>
      </p:sp>
      <p:pic>
        <p:nvPicPr>
          <p:cNvPr id="486" name="Shape 486"/>
          <p:cNvPicPr preferRelativeResize="0"/>
          <p:nvPr/>
        </p:nvPicPr>
        <p:blipFill>
          <a:blip r:embed="rId3">
            <a:alphaModFix/>
          </a:blip>
          <a:stretch>
            <a:fillRect/>
          </a:stretch>
        </p:blipFill>
        <p:spPr>
          <a:xfrm>
            <a:off x="457200" y="1519238"/>
            <a:ext cx="4210050" cy="2105025"/>
          </a:xfrm>
          <a:prstGeom prst="rect">
            <a:avLst/>
          </a:prstGeom>
          <a:noFill/>
          <a:ln>
            <a:noFill/>
          </a:ln>
        </p:spPr>
      </p:pic>
      <p:pic>
        <p:nvPicPr>
          <p:cNvPr id="487" name="Shape 487"/>
          <p:cNvPicPr preferRelativeResize="0"/>
          <p:nvPr/>
        </p:nvPicPr>
        <p:blipFill>
          <a:blip r:embed="rId4">
            <a:alphaModFix/>
          </a:blip>
          <a:stretch>
            <a:fillRect/>
          </a:stretch>
        </p:blipFill>
        <p:spPr>
          <a:xfrm>
            <a:off x="5518325" y="2074975"/>
            <a:ext cx="2927751" cy="9935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Evaluation Metric</a:t>
            </a:r>
            <a:endParaRPr sz="1200"/>
          </a:p>
        </p:txBody>
      </p:sp>
      <p:sp>
        <p:nvSpPr>
          <p:cNvPr id="494" name="Shape 494"/>
          <p:cNvSpPr txBox="1"/>
          <p:nvPr/>
        </p:nvSpPr>
        <p:spPr>
          <a:xfrm>
            <a:off x="457200" y="934350"/>
            <a:ext cx="2192400" cy="39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Pose Estimation</a:t>
            </a:r>
            <a:endParaRPr/>
          </a:p>
        </p:txBody>
      </p:sp>
      <p:pic>
        <p:nvPicPr>
          <p:cNvPr id="495" name="Shape 495"/>
          <p:cNvPicPr preferRelativeResize="0"/>
          <p:nvPr/>
        </p:nvPicPr>
        <p:blipFill>
          <a:blip r:embed="rId3">
            <a:alphaModFix/>
          </a:blip>
          <a:stretch>
            <a:fillRect/>
          </a:stretch>
        </p:blipFill>
        <p:spPr>
          <a:xfrm>
            <a:off x="5009325" y="1332150"/>
            <a:ext cx="3677474" cy="1454325"/>
          </a:xfrm>
          <a:prstGeom prst="rect">
            <a:avLst/>
          </a:prstGeom>
          <a:noFill/>
          <a:ln>
            <a:noFill/>
          </a:ln>
        </p:spPr>
      </p:pic>
      <p:pic>
        <p:nvPicPr>
          <p:cNvPr id="496" name="Shape 496"/>
          <p:cNvPicPr preferRelativeResize="0"/>
          <p:nvPr/>
        </p:nvPicPr>
        <p:blipFill>
          <a:blip r:embed="rId4">
            <a:alphaModFix/>
          </a:blip>
          <a:stretch>
            <a:fillRect/>
          </a:stretch>
        </p:blipFill>
        <p:spPr>
          <a:xfrm>
            <a:off x="457200" y="1418975"/>
            <a:ext cx="3381450" cy="1367500"/>
          </a:xfrm>
          <a:prstGeom prst="rect">
            <a:avLst/>
          </a:prstGeom>
          <a:noFill/>
          <a:ln>
            <a:noFill/>
          </a:ln>
        </p:spPr>
      </p:pic>
      <p:pic>
        <p:nvPicPr>
          <p:cNvPr id="497" name="Shape 497"/>
          <p:cNvPicPr preferRelativeResize="0"/>
          <p:nvPr/>
        </p:nvPicPr>
        <p:blipFill>
          <a:blip r:embed="rId5">
            <a:alphaModFix/>
          </a:blip>
          <a:stretch>
            <a:fillRect/>
          </a:stretch>
        </p:blipFill>
        <p:spPr>
          <a:xfrm>
            <a:off x="809200" y="2786478"/>
            <a:ext cx="4503108" cy="857400"/>
          </a:xfrm>
          <a:prstGeom prst="rect">
            <a:avLst/>
          </a:prstGeom>
          <a:noFill/>
          <a:ln>
            <a:noFill/>
          </a:ln>
        </p:spPr>
      </p:pic>
      <p:pic>
        <p:nvPicPr>
          <p:cNvPr id="498" name="Shape 498"/>
          <p:cNvPicPr preferRelativeResize="0"/>
          <p:nvPr/>
        </p:nvPicPr>
        <p:blipFill>
          <a:blip r:embed="rId6">
            <a:alphaModFix/>
          </a:blip>
          <a:stretch>
            <a:fillRect/>
          </a:stretch>
        </p:blipFill>
        <p:spPr>
          <a:xfrm>
            <a:off x="809200" y="4277328"/>
            <a:ext cx="6400800" cy="295275"/>
          </a:xfrm>
          <a:prstGeom prst="rect">
            <a:avLst/>
          </a:prstGeom>
          <a:noFill/>
          <a:ln>
            <a:noFill/>
          </a:ln>
        </p:spPr>
      </p:pic>
      <p:sp>
        <p:nvSpPr>
          <p:cNvPr id="499" name="Shape 499"/>
          <p:cNvSpPr txBox="1"/>
          <p:nvPr/>
        </p:nvSpPr>
        <p:spPr>
          <a:xfrm>
            <a:off x="809200" y="3811375"/>
            <a:ext cx="1961100" cy="39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In Numpy:</a:t>
            </a:r>
            <a:endParaRPr/>
          </a:p>
        </p:txBody>
      </p:sp>
      <p:sp>
        <p:nvSpPr>
          <p:cNvPr id="2" name="TextBox 1"/>
          <p:cNvSpPr txBox="1"/>
          <p:nvPr/>
        </p:nvSpPr>
        <p:spPr>
          <a:xfrm>
            <a:off x="5205753" y="2786475"/>
            <a:ext cx="1140737" cy="261610"/>
          </a:xfrm>
          <a:prstGeom prst="rect">
            <a:avLst/>
          </a:prstGeom>
          <a:noFill/>
        </p:spPr>
        <p:txBody>
          <a:bodyPr wrap="square" rtlCol="0">
            <a:spAutoFit/>
          </a:bodyPr>
          <a:lstStyle/>
          <a:p>
            <a:pPr algn="ctr"/>
            <a:r>
              <a:rPr lang="en-US" altLang="zh-CN" sz="1100" dirty="0" smtClean="0"/>
              <a:t>Accuracy</a:t>
            </a:r>
            <a:r>
              <a:rPr lang="zh-CN" altLang="en-US" sz="1100" dirty="0" smtClean="0"/>
              <a:t> </a:t>
            </a:r>
            <a:r>
              <a:rPr lang="en-US" altLang="zh-CN" sz="1100" dirty="0" smtClean="0"/>
              <a:t>0</a:t>
            </a:r>
            <a:endParaRPr lang="en-US" sz="1100" dirty="0"/>
          </a:p>
        </p:txBody>
      </p:sp>
      <p:sp>
        <p:nvSpPr>
          <p:cNvPr id="10" name="TextBox 9"/>
          <p:cNvSpPr txBox="1"/>
          <p:nvPr/>
        </p:nvSpPr>
        <p:spPr>
          <a:xfrm>
            <a:off x="7358961" y="2786475"/>
            <a:ext cx="1140737" cy="261610"/>
          </a:xfrm>
          <a:prstGeom prst="rect">
            <a:avLst/>
          </a:prstGeom>
          <a:noFill/>
        </p:spPr>
        <p:txBody>
          <a:bodyPr wrap="square" rtlCol="0">
            <a:spAutoFit/>
          </a:bodyPr>
          <a:lstStyle/>
          <a:p>
            <a:pPr algn="ctr"/>
            <a:r>
              <a:rPr lang="en-US" altLang="zh-CN" sz="1100" dirty="0" smtClean="0"/>
              <a:t>Accuracy</a:t>
            </a:r>
            <a:r>
              <a:rPr lang="zh-CN" altLang="en-US" sz="1100" dirty="0" smtClean="0"/>
              <a:t> </a:t>
            </a:r>
            <a:r>
              <a:rPr lang="en-US" altLang="zh-CN" sz="1100" dirty="0"/>
              <a:t>1</a:t>
            </a:r>
            <a:endParaRPr lang="en-US" sz="11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a:t>Roadmap</a:t>
            </a:r>
            <a:endParaRPr sz="3200"/>
          </a:p>
        </p:txBody>
      </p:sp>
      <p:sp>
        <p:nvSpPr>
          <p:cNvPr id="99" name="Shape 99"/>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B45F06"/>
              </a:buClr>
              <a:buSzPts val="2400"/>
              <a:buFont typeface="Arial"/>
              <a:buChar char="•"/>
            </a:pPr>
            <a:r>
              <a:rPr lang="en-US" sz="2400" b="0" i="0" u="none" strike="noStrike" cap="none">
                <a:solidFill>
                  <a:srgbClr val="B45F06"/>
                </a:solidFill>
                <a:latin typeface="Calibri"/>
                <a:ea typeface="Calibri"/>
                <a:cs typeface="Calibri"/>
                <a:sym typeface="Calibri"/>
              </a:rPr>
              <a:t>Introduction</a:t>
            </a:r>
            <a:endParaRPr sz="2400" b="0" i="0" u="none" strike="noStrike" cap="none">
              <a:solidFill>
                <a:srgbClr val="B45F06"/>
              </a:solidFill>
              <a:latin typeface="Calibri"/>
              <a:ea typeface="Calibri"/>
              <a:cs typeface="Calibri"/>
              <a:sym typeface="Calibri"/>
            </a:endParaRPr>
          </a:p>
          <a:p>
            <a:pPr marL="457200" marR="0" lvl="0" indent="-342900" algn="l" rtl="0">
              <a:lnSpc>
                <a:spcPct val="100000"/>
              </a:lnSpc>
              <a:spcBef>
                <a:spcPts val="0"/>
              </a:spcBef>
              <a:spcAft>
                <a:spcPts val="0"/>
              </a:spcAft>
              <a:buClr>
                <a:srgbClr val="B45F06"/>
              </a:buClr>
              <a:buSzPts val="1800"/>
              <a:buChar char="-"/>
            </a:pPr>
            <a:r>
              <a:rPr lang="en-US" sz="1800">
                <a:solidFill>
                  <a:srgbClr val="B45F06"/>
                </a:solidFill>
              </a:rPr>
              <a:t>Background</a:t>
            </a:r>
            <a:endParaRPr sz="1800">
              <a:solidFill>
                <a:srgbClr val="B45F06"/>
              </a:solidFill>
            </a:endParaRPr>
          </a:p>
          <a:p>
            <a:pPr marL="457200" marR="0" lvl="0" indent="-342900" algn="l" rtl="0">
              <a:lnSpc>
                <a:spcPct val="100000"/>
              </a:lnSpc>
              <a:spcBef>
                <a:spcPts val="0"/>
              </a:spcBef>
              <a:spcAft>
                <a:spcPts val="0"/>
              </a:spcAft>
              <a:buClr>
                <a:srgbClr val="B45F06"/>
              </a:buClr>
              <a:buSzPts val="1800"/>
              <a:buChar char="-"/>
            </a:pPr>
            <a:r>
              <a:rPr lang="en-US" sz="1800">
                <a:solidFill>
                  <a:srgbClr val="B45F06"/>
                </a:solidFill>
              </a:rPr>
              <a:t>Motivation</a:t>
            </a:r>
            <a:endParaRPr sz="1800">
              <a:solidFill>
                <a:srgbClr val="B45F06"/>
              </a:solidFill>
            </a:endParaRPr>
          </a:p>
          <a:p>
            <a:pPr marL="457200" marR="0" lvl="0" indent="-342900" algn="l" rtl="0">
              <a:lnSpc>
                <a:spcPct val="100000"/>
              </a:lnSpc>
              <a:spcBef>
                <a:spcPts val="0"/>
              </a:spcBef>
              <a:spcAft>
                <a:spcPts val="0"/>
              </a:spcAft>
              <a:buClr>
                <a:srgbClr val="B45F06"/>
              </a:buClr>
              <a:buSzPts val="1800"/>
              <a:buChar char="-"/>
            </a:pPr>
            <a:r>
              <a:rPr lang="en-US" sz="1800">
                <a:solidFill>
                  <a:srgbClr val="B45F06"/>
                </a:solidFill>
              </a:rPr>
              <a:t>Dataset Overview</a:t>
            </a:r>
            <a:endParaRPr sz="1800">
              <a:solidFill>
                <a:srgbClr val="B45F06"/>
              </a:solidFill>
            </a:endParaRPr>
          </a:p>
          <a:p>
            <a:pPr marL="457200" marR="0" lvl="0" indent="-342900" algn="l" rtl="0">
              <a:lnSpc>
                <a:spcPct val="100000"/>
              </a:lnSpc>
              <a:spcBef>
                <a:spcPts val="0"/>
              </a:spcBef>
              <a:spcAft>
                <a:spcPts val="0"/>
              </a:spcAft>
              <a:buClr>
                <a:srgbClr val="B45F06"/>
              </a:buClr>
              <a:buSzPts val="1800"/>
              <a:buChar char="-"/>
            </a:pPr>
            <a:r>
              <a:rPr lang="en-US" sz="1800">
                <a:solidFill>
                  <a:srgbClr val="B45F06"/>
                </a:solidFill>
              </a:rPr>
              <a:t>Solution</a:t>
            </a:r>
            <a:endParaRPr sz="1800">
              <a:solidFill>
                <a:srgbClr val="B45F06"/>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Related Works</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Design and Implementation</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Experiment Results</a:t>
            </a:r>
            <a:endParaRPr>
              <a:solidFill>
                <a:srgbClr val="B7B7B7"/>
              </a:solidFill>
            </a:endParaRPr>
          </a:p>
          <a:p>
            <a:pPr marL="342900" marR="0" lvl="0" indent="-342900" algn="l" rtl="0">
              <a:lnSpc>
                <a:spcPct val="150000"/>
              </a:lnSpc>
              <a:spcBef>
                <a:spcPts val="0"/>
              </a:spcBef>
              <a:spcAft>
                <a:spcPts val="0"/>
              </a:spcAft>
              <a:buClr>
                <a:srgbClr val="B7B7B7"/>
              </a:buClr>
              <a:buSzPts val="2400"/>
              <a:buFont typeface="Arial"/>
              <a:buChar char="•"/>
            </a:pPr>
            <a:r>
              <a:rPr lang="en-US">
                <a:solidFill>
                  <a:srgbClr val="B7B7B7"/>
                </a:solidFill>
              </a:rPr>
              <a:t>Conclusion and Future Work</a:t>
            </a:r>
            <a:endParaRPr sz="2400" b="0" i="0" u="none" strike="noStrike" cap="none">
              <a:solidFill>
                <a:srgbClr val="B7B7B7"/>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p:nvPr/>
        </p:nvSpPr>
        <p:spPr>
          <a:xfrm>
            <a:off x="1254641" y="1142839"/>
            <a:ext cx="2017200" cy="685500"/>
          </a:xfrm>
          <a:prstGeom prst="roundRect">
            <a:avLst>
              <a:gd name="adj" fmla="val 16667"/>
            </a:avLst>
          </a:prstGeom>
          <a:solidFill>
            <a:srgbClr val="FFFFFF"/>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06" name="Shape 506"/>
          <p:cNvPicPr preferRelativeResize="0"/>
          <p:nvPr/>
        </p:nvPicPr>
        <p:blipFill>
          <a:blip r:embed="rId3">
            <a:alphaModFix/>
          </a:blip>
          <a:stretch>
            <a:fillRect/>
          </a:stretch>
        </p:blipFill>
        <p:spPr>
          <a:xfrm>
            <a:off x="1323190" y="1257609"/>
            <a:ext cx="612396" cy="459283"/>
          </a:xfrm>
          <a:prstGeom prst="rect">
            <a:avLst/>
          </a:prstGeom>
          <a:noFill/>
          <a:ln>
            <a:noFill/>
          </a:ln>
        </p:spPr>
      </p:pic>
      <p:pic>
        <p:nvPicPr>
          <p:cNvPr id="507" name="Shape 507" title="Points scored"/>
          <p:cNvPicPr preferRelativeResize="0"/>
          <p:nvPr/>
        </p:nvPicPr>
        <p:blipFill>
          <a:blip r:embed="rId4">
            <a:alphaModFix/>
          </a:blip>
          <a:stretch>
            <a:fillRect/>
          </a:stretch>
        </p:blipFill>
        <p:spPr>
          <a:xfrm>
            <a:off x="2457831" y="1257608"/>
            <a:ext cx="742791" cy="459285"/>
          </a:xfrm>
          <a:prstGeom prst="rect">
            <a:avLst/>
          </a:prstGeom>
          <a:noFill/>
          <a:ln>
            <a:noFill/>
          </a:ln>
        </p:spPr>
      </p:pic>
      <p:cxnSp>
        <p:nvCxnSpPr>
          <p:cNvPr id="508" name="Shape 508"/>
          <p:cNvCxnSpPr>
            <a:stCxn id="506" idx="3"/>
            <a:endCxn id="507" idx="1"/>
          </p:cNvCxnSpPr>
          <p:nvPr/>
        </p:nvCxnSpPr>
        <p:spPr>
          <a:xfrm>
            <a:off x="1935586" y="1487251"/>
            <a:ext cx="522300" cy="0"/>
          </a:xfrm>
          <a:prstGeom prst="straightConnector1">
            <a:avLst/>
          </a:prstGeom>
          <a:noFill/>
          <a:ln w="19050" cap="flat" cmpd="sng">
            <a:solidFill>
              <a:srgbClr val="CC0000"/>
            </a:solidFill>
            <a:prstDash val="dash"/>
            <a:round/>
            <a:headEnd type="none" w="med" len="med"/>
            <a:tailEnd type="triangle" w="med" len="med"/>
          </a:ln>
        </p:spPr>
      </p:cxnSp>
      <p:sp>
        <p:nvSpPr>
          <p:cNvPr id="509" name="Shape 509"/>
          <p:cNvSpPr txBox="1"/>
          <p:nvPr/>
        </p:nvSpPr>
        <p:spPr>
          <a:xfrm>
            <a:off x="1323182" y="1828496"/>
            <a:ext cx="6126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510" name="Shape 510"/>
          <p:cNvSpPr txBox="1"/>
          <p:nvPr/>
        </p:nvSpPr>
        <p:spPr>
          <a:xfrm>
            <a:off x="2391737" y="1831613"/>
            <a:ext cx="7785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512" name="Shape 512"/>
          <p:cNvSpPr/>
          <p:nvPr/>
        </p:nvSpPr>
        <p:spPr>
          <a:xfrm>
            <a:off x="2391725" y="1215600"/>
            <a:ext cx="808800" cy="8958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3" name="Shape 513"/>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Image Pipeline</a:t>
            </a:r>
            <a:endParaRPr sz="1000"/>
          </a:p>
        </p:txBody>
      </p:sp>
      <p:sp>
        <p:nvSpPr>
          <p:cNvPr id="514" name="Shape 514"/>
          <p:cNvSpPr txBox="1"/>
          <p:nvPr/>
        </p:nvSpPr>
        <p:spPr>
          <a:xfrm>
            <a:off x="457200" y="2380000"/>
            <a:ext cx="2754000" cy="137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VGG16:</a:t>
            </a:r>
            <a:endParaRPr sz="1200"/>
          </a:p>
          <a:p>
            <a:pPr marL="457200" lvl="0" indent="-304800" rtl="0">
              <a:spcBef>
                <a:spcPts val="0"/>
              </a:spcBef>
              <a:spcAft>
                <a:spcPts val="0"/>
              </a:spcAft>
              <a:buSzPts val="1200"/>
              <a:buChar char="●"/>
            </a:pPr>
            <a:r>
              <a:rPr lang="en-US" sz="1200"/>
              <a:t>Load ImageNet Pretrained Model</a:t>
            </a:r>
            <a:endParaRPr sz="1200"/>
          </a:p>
          <a:p>
            <a:pPr marL="457200" lvl="0" indent="-304800" rtl="0">
              <a:spcBef>
                <a:spcPts val="0"/>
              </a:spcBef>
              <a:spcAft>
                <a:spcPts val="0"/>
              </a:spcAft>
              <a:buSzPts val="1200"/>
              <a:buChar char="●"/>
            </a:pPr>
            <a:r>
              <a:rPr lang="en-US" sz="1200">
                <a:solidFill>
                  <a:schemeClr val="dk1"/>
                </a:solidFill>
              </a:rPr>
              <a:t>Add Dense(9)</a:t>
            </a:r>
            <a:endParaRPr sz="1200"/>
          </a:p>
          <a:p>
            <a:pPr marL="457200" lvl="0" indent="-304800" rtl="0">
              <a:spcBef>
                <a:spcPts val="0"/>
              </a:spcBef>
              <a:spcAft>
                <a:spcPts val="0"/>
              </a:spcAft>
              <a:buSzPts val="1200"/>
              <a:buChar char="●"/>
            </a:pPr>
            <a:r>
              <a:rPr lang="en-US" sz="1200"/>
              <a:t>Train last two layers</a:t>
            </a:r>
            <a:endParaRPr sz="1200"/>
          </a:p>
          <a:p>
            <a:pPr marL="0" lvl="0" indent="0" rtl="0">
              <a:spcBef>
                <a:spcPts val="0"/>
              </a:spcBef>
              <a:spcAft>
                <a:spcPts val="0"/>
              </a:spcAft>
              <a:buNone/>
            </a:pPr>
            <a:endParaRPr sz="1200"/>
          </a:p>
        </p:txBody>
      </p:sp>
      <p:pic>
        <p:nvPicPr>
          <p:cNvPr id="515" name="Shape 515"/>
          <p:cNvPicPr preferRelativeResize="0"/>
          <p:nvPr/>
        </p:nvPicPr>
        <p:blipFill>
          <a:blip r:embed="rId5">
            <a:alphaModFix/>
          </a:blip>
          <a:stretch>
            <a:fillRect/>
          </a:stretch>
        </p:blipFill>
        <p:spPr>
          <a:xfrm>
            <a:off x="873500" y="3866750"/>
            <a:ext cx="1755147" cy="483850"/>
          </a:xfrm>
          <a:prstGeom prst="rect">
            <a:avLst/>
          </a:prstGeom>
          <a:noFill/>
          <a:ln>
            <a:noFill/>
          </a:ln>
        </p:spPr>
      </p:pic>
      <p:grpSp>
        <p:nvGrpSpPr>
          <p:cNvPr id="516" name="Shape 516"/>
          <p:cNvGrpSpPr/>
          <p:nvPr/>
        </p:nvGrpSpPr>
        <p:grpSpPr>
          <a:xfrm>
            <a:off x="3951063" y="1487242"/>
            <a:ext cx="4507753" cy="2479135"/>
            <a:chOff x="2900575" y="1018213"/>
            <a:chExt cx="6243425" cy="3107075"/>
          </a:xfrm>
        </p:grpSpPr>
        <p:sp>
          <p:nvSpPr>
            <p:cNvPr id="517" name="Shape 517"/>
            <p:cNvSpPr/>
            <p:nvPr/>
          </p:nvSpPr>
          <p:spPr>
            <a:xfrm>
              <a:off x="2900575" y="1018213"/>
              <a:ext cx="338100" cy="1334700"/>
            </a:xfrm>
            <a:prstGeom prst="cube">
              <a:avLst>
                <a:gd name="adj" fmla="val 25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18" name="Shape 518"/>
            <p:cNvSpPr/>
            <p:nvPr/>
          </p:nvSpPr>
          <p:spPr>
            <a:xfrm>
              <a:off x="3426725" y="1018213"/>
              <a:ext cx="338100" cy="1334700"/>
            </a:xfrm>
            <a:prstGeom prst="cube">
              <a:avLst>
                <a:gd name="adj" fmla="val 25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19" name="Shape 519"/>
            <p:cNvSpPr/>
            <p:nvPr/>
          </p:nvSpPr>
          <p:spPr>
            <a:xfrm>
              <a:off x="3952875" y="1151713"/>
              <a:ext cx="433800" cy="1067700"/>
            </a:xfrm>
            <a:prstGeom prst="cube">
              <a:avLst>
                <a:gd name="adj"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20" name="Shape 520"/>
            <p:cNvSpPr/>
            <p:nvPr/>
          </p:nvSpPr>
          <p:spPr>
            <a:xfrm>
              <a:off x="4574725" y="1151713"/>
              <a:ext cx="433800" cy="1067700"/>
            </a:xfrm>
            <a:prstGeom prst="cube">
              <a:avLst>
                <a:gd name="adj"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21" name="Shape 521"/>
            <p:cNvSpPr/>
            <p:nvPr/>
          </p:nvSpPr>
          <p:spPr>
            <a:xfrm>
              <a:off x="5196575" y="1151713"/>
              <a:ext cx="433800" cy="1067700"/>
            </a:xfrm>
            <a:prstGeom prst="cube">
              <a:avLst>
                <a:gd name="adj" fmla="val 25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22" name="Shape 522"/>
            <p:cNvSpPr/>
            <p:nvPr/>
          </p:nvSpPr>
          <p:spPr>
            <a:xfrm>
              <a:off x="5912400" y="1392013"/>
              <a:ext cx="635100" cy="587100"/>
            </a:xfrm>
            <a:prstGeom prst="cube">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23" name="Shape 523"/>
            <p:cNvSpPr/>
            <p:nvPr/>
          </p:nvSpPr>
          <p:spPr>
            <a:xfrm>
              <a:off x="6688550" y="1392013"/>
              <a:ext cx="635100" cy="587100"/>
            </a:xfrm>
            <a:prstGeom prst="cube">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sp>
          <p:nvSpPr>
            <p:cNvPr id="524" name="Shape 524"/>
            <p:cNvSpPr/>
            <p:nvPr/>
          </p:nvSpPr>
          <p:spPr>
            <a:xfrm>
              <a:off x="7464700" y="1392013"/>
              <a:ext cx="635100" cy="587100"/>
            </a:xfrm>
            <a:prstGeom prst="cube">
              <a:avLst>
                <a:gd name="adj"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cxnSp>
          <p:nvCxnSpPr>
            <p:cNvPr id="525" name="Shape 525"/>
            <p:cNvCxnSpPr>
              <a:stCxn id="517" idx="4"/>
              <a:endCxn id="518" idx="2"/>
            </p:cNvCxnSpPr>
            <p:nvPr/>
          </p:nvCxnSpPr>
          <p:spPr>
            <a:xfrm>
              <a:off x="3154150" y="1723805"/>
              <a:ext cx="272700" cy="0"/>
            </a:xfrm>
            <a:prstGeom prst="straightConnector1">
              <a:avLst/>
            </a:prstGeom>
            <a:noFill/>
            <a:ln w="19050" cap="flat" cmpd="sng">
              <a:solidFill>
                <a:srgbClr val="FF0000"/>
              </a:solidFill>
              <a:prstDash val="lgDash"/>
              <a:round/>
              <a:headEnd type="none" w="med" len="med"/>
              <a:tailEnd type="triangle" w="med" len="med"/>
            </a:ln>
          </p:spPr>
        </p:cxnSp>
        <p:cxnSp>
          <p:nvCxnSpPr>
            <p:cNvPr id="526" name="Shape 526"/>
            <p:cNvCxnSpPr>
              <a:stCxn id="518" idx="4"/>
              <a:endCxn id="519" idx="2"/>
            </p:cNvCxnSpPr>
            <p:nvPr/>
          </p:nvCxnSpPr>
          <p:spPr>
            <a:xfrm>
              <a:off x="3680300" y="1723805"/>
              <a:ext cx="272700" cy="10800"/>
            </a:xfrm>
            <a:prstGeom prst="straightConnector1">
              <a:avLst/>
            </a:prstGeom>
            <a:noFill/>
            <a:ln w="19050" cap="flat" cmpd="sng">
              <a:solidFill>
                <a:srgbClr val="FF0000"/>
              </a:solidFill>
              <a:prstDash val="lgDash"/>
              <a:round/>
              <a:headEnd type="none" w="med" len="med"/>
              <a:tailEnd type="triangle" w="med" len="med"/>
            </a:ln>
          </p:spPr>
        </p:cxnSp>
        <p:cxnSp>
          <p:nvCxnSpPr>
            <p:cNvPr id="527" name="Shape 527"/>
            <p:cNvCxnSpPr>
              <a:stCxn id="519" idx="4"/>
              <a:endCxn id="520" idx="2"/>
            </p:cNvCxnSpPr>
            <p:nvPr/>
          </p:nvCxnSpPr>
          <p:spPr>
            <a:xfrm>
              <a:off x="4278225" y="1734629"/>
              <a:ext cx="296700" cy="0"/>
            </a:xfrm>
            <a:prstGeom prst="straightConnector1">
              <a:avLst/>
            </a:prstGeom>
            <a:noFill/>
            <a:ln w="19050" cap="flat" cmpd="sng">
              <a:solidFill>
                <a:srgbClr val="FF0000"/>
              </a:solidFill>
              <a:prstDash val="lgDash"/>
              <a:round/>
              <a:headEnd type="none" w="med" len="med"/>
              <a:tailEnd type="triangle" w="med" len="med"/>
            </a:ln>
          </p:spPr>
        </p:cxnSp>
        <p:cxnSp>
          <p:nvCxnSpPr>
            <p:cNvPr id="528" name="Shape 528"/>
            <p:cNvCxnSpPr>
              <a:stCxn id="520" idx="4"/>
              <a:endCxn id="521" idx="2"/>
            </p:cNvCxnSpPr>
            <p:nvPr/>
          </p:nvCxnSpPr>
          <p:spPr>
            <a:xfrm>
              <a:off x="4900075" y="1734629"/>
              <a:ext cx="296700" cy="0"/>
            </a:xfrm>
            <a:prstGeom prst="straightConnector1">
              <a:avLst/>
            </a:prstGeom>
            <a:noFill/>
            <a:ln w="19050" cap="flat" cmpd="sng">
              <a:solidFill>
                <a:srgbClr val="FF0000"/>
              </a:solidFill>
              <a:prstDash val="lgDash"/>
              <a:round/>
              <a:headEnd type="none" w="med" len="med"/>
              <a:tailEnd type="triangle" w="med" len="med"/>
            </a:ln>
          </p:spPr>
        </p:cxnSp>
        <p:cxnSp>
          <p:nvCxnSpPr>
            <p:cNvPr id="529" name="Shape 529"/>
            <p:cNvCxnSpPr>
              <a:stCxn id="521" idx="4"/>
              <a:endCxn id="522" idx="2"/>
            </p:cNvCxnSpPr>
            <p:nvPr/>
          </p:nvCxnSpPr>
          <p:spPr>
            <a:xfrm>
              <a:off x="5521925" y="1734629"/>
              <a:ext cx="390600" cy="22800"/>
            </a:xfrm>
            <a:prstGeom prst="straightConnector1">
              <a:avLst/>
            </a:prstGeom>
            <a:noFill/>
            <a:ln w="19050" cap="flat" cmpd="sng">
              <a:solidFill>
                <a:srgbClr val="FF0000"/>
              </a:solidFill>
              <a:prstDash val="solid"/>
              <a:round/>
              <a:headEnd type="none" w="med" len="med"/>
              <a:tailEnd type="triangle" w="med" len="med"/>
            </a:ln>
          </p:spPr>
        </p:cxnSp>
        <p:cxnSp>
          <p:nvCxnSpPr>
            <p:cNvPr id="530" name="Shape 530"/>
            <p:cNvCxnSpPr>
              <a:stCxn id="522" idx="4"/>
              <a:endCxn id="523" idx="2"/>
            </p:cNvCxnSpPr>
            <p:nvPr/>
          </p:nvCxnSpPr>
          <p:spPr>
            <a:xfrm>
              <a:off x="6388725" y="1757398"/>
              <a:ext cx="300000" cy="0"/>
            </a:xfrm>
            <a:prstGeom prst="straightConnector1">
              <a:avLst/>
            </a:prstGeom>
            <a:noFill/>
            <a:ln w="19050" cap="flat" cmpd="sng">
              <a:solidFill>
                <a:srgbClr val="FF0000"/>
              </a:solidFill>
              <a:prstDash val="lgDash"/>
              <a:round/>
              <a:headEnd type="none" w="med" len="med"/>
              <a:tailEnd type="triangle" w="med" len="med"/>
            </a:ln>
          </p:spPr>
        </p:cxnSp>
        <p:cxnSp>
          <p:nvCxnSpPr>
            <p:cNvPr id="531" name="Shape 531"/>
            <p:cNvCxnSpPr>
              <a:stCxn id="523" idx="4"/>
              <a:endCxn id="524" idx="2"/>
            </p:cNvCxnSpPr>
            <p:nvPr/>
          </p:nvCxnSpPr>
          <p:spPr>
            <a:xfrm>
              <a:off x="7164875" y="1757398"/>
              <a:ext cx="300000" cy="0"/>
            </a:xfrm>
            <a:prstGeom prst="straightConnector1">
              <a:avLst/>
            </a:prstGeom>
            <a:noFill/>
            <a:ln w="19050" cap="flat" cmpd="sng">
              <a:solidFill>
                <a:srgbClr val="FF0000"/>
              </a:solidFill>
              <a:prstDash val="lgDash"/>
              <a:round/>
              <a:headEnd type="none" w="med" len="med"/>
              <a:tailEnd type="triangle" w="med" len="med"/>
            </a:ln>
          </p:spPr>
        </p:cxnSp>
        <p:sp>
          <p:nvSpPr>
            <p:cNvPr id="532" name="Shape 532"/>
            <p:cNvSpPr/>
            <p:nvPr/>
          </p:nvSpPr>
          <p:spPr>
            <a:xfrm>
              <a:off x="8240850" y="1392013"/>
              <a:ext cx="635100" cy="587100"/>
            </a:xfrm>
            <a:prstGeom prst="cube">
              <a:avLst>
                <a:gd name="adj" fmla="val 25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sz="600"/>
            </a:p>
          </p:txBody>
        </p:sp>
        <p:cxnSp>
          <p:nvCxnSpPr>
            <p:cNvPr id="533" name="Shape 533"/>
            <p:cNvCxnSpPr/>
            <p:nvPr/>
          </p:nvCxnSpPr>
          <p:spPr>
            <a:xfrm>
              <a:off x="7953150" y="1758950"/>
              <a:ext cx="287700" cy="0"/>
            </a:xfrm>
            <a:prstGeom prst="straightConnector1">
              <a:avLst/>
            </a:prstGeom>
            <a:noFill/>
            <a:ln w="19050" cap="flat" cmpd="sng">
              <a:solidFill>
                <a:srgbClr val="FF0000"/>
              </a:solidFill>
              <a:prstDash val="lgDash"/>
              <a:round/>
              <a:headEnd type="none" w="med" len="med"/>
              <a:tailEnd type="triangle" w="med" len="med"/>
            </a:ln>
          </p:spPr>
        </p:cxnSp>
        <p:sp>
          <p:nvSpPr>
            <p:cNvPr id="534" name="Shape 534"/>
            <p:cNvSpPr/>
            <p:nvPr/>
          </p:nvSpPr>
          <p:spPr>
            <a:xfrm>
              <a:off x="3156388" y="2646663"/>
              <a:ext cx="272700" cy="273900"/>
            </a:xfrm>
            <a:prstGeom prst="rect">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5" name="Shape 535"/>
            <p:cNvSpPr/>
            <p:nvPr/>
          </p:nvSpPr>
          <p:spPr>
            <a:xfrm>
              <a:off x="3151913" y="3048238"/>
              <a:ext cx="272700" cy="2739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6" name="Shape 536"/>
            <p:cNvSpPr/>
            <p:nvPr/>
          </p:nvSpPr>
          <p:spPr>
            <a:xfrm>
              <a:off x="3156388" y="3449813"/>
              <a:ext cx="272700" cy="2739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3151925" y="3851388"/>
              <a:ext cx="272700" cy="2739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txBox="1"/>
            <p:nvPr/>
          </p:nvSpPr>
          <p:spPr>
            <a:xfrm>
              <a:off x="3585775" y="2655563"/>
              <a:ext cx="1936200" cy="27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t>Conv block + ReLU + Max pooling</a:t>
              </a:r>
              <a:endParaRPr sz="800"/>
            </a:p>
          </p:txBody>
        </p:sp>
        <p:sp>
          <p:nvSpPr>
            <p:cNvPr id="539" name="Shape 539"/>
            <p:cNvSpPr txBox="1"/>
            <p:nvPr/>
          </p:nvSpPr>
          <p:spPr>
            <a:xfrm>
              <a:off x="3585775" y="3048238"/>
              <a:ext cx="1936200" cy="27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800">
                  <a:solidFill>
                    <a:schemeClr val="dk1"/>
                  </a:solidFill>
                </a:rPr>
                <a:t>Conv block + ReLU + Max pooling</a:t>
              </a:r>
              <a:endParaRPr sz="800">
                <a:solidFill>
                  <a:schemeClr val="dk1"/>
                </a:solidFill>
              </a:endParaRPr>
            </a:p>
          </p:txBody>
        </p:sp>
        <p:sp>
          <p:nvSpPr>
            <p:cNvPr id="540" name="Shape 540"/>
            <p:cNvSpPr txBox="1"/>
            <p:nvPr/>
          </p:nvSpPr>
          <p:spPr>
            <a:xfrm>
              <a:off x="3585775" y="3449813"/>
              <a:ext cx="1936200" cy="27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solidFill>
                    <a:schemeClr val="dk1"/>
                  </a:solidFill>
                </a:rPr>
                <a:t>Fully connected + ReLU</a:t>
              </a:r>
              <a:endParaRPr sz="800">
                <a:solidFill>
                  <a:schemeClr val="dk1"/>
                </a:solidFill>
              </a:endParaRPr>
            </a:p>
          </p:txBody>
        </p:sp>
        <p:sp>
          <p:nvSpPr>
            <p:cNvPr id="541" name="Shape 541"/>
            <p:cNvSpPr txBox="1"/>
            <p:nvPr/>
          </p:nvSpPr>
          <p:spPr>
            <a:xfrm>
              <a:off x="3585775" y="3851388"/>
              <a:ext cx="2411700" cy="273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solidFill>
                    <a:schemeClr val="dk1"/>
                  </a:solidFill>
                </a:rPr>
                <a:t>Fully connected + ReLU (softmax output 9)</a:t>
              </a:r>
              <a:endParaRPr sz="800">
                <a:solidFill>
                  <a:schemeClr val="dk1"/>
                </a:solidFill>
              </a:endParaRPr>
            </a:p>
          </p:txBody>
        </p:sp>
        <p:sp>
          <p:nvSpPr>
            <p:cNvPr id="542" name="Shape 542"/>
            <p:cNvSpPr/>
            <p:nvPr/>
          </p:nvSpPr>
          <p:spPr>
            <a:xfrm>
              <a:off x="7400100" y="1134013"/>
              <a:ext cx="1551600" cy="10677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43" name="Shape 543"/>
            <p:cNvCxnSpPr/>
            <p:nvPr/>
          </p:nvCxnSpPr>
          <p:spPr>
            <a:xfrm>
              <a:off x="8186450" y="2237313"/>
              <a:ext cx="0" cy="649500"/>
            </a:xfrm>
            <a:prstGeom prst="straightConnector1">
              <a:avLst/>
            </a:prstGeom>
            <a:noFill/>
            <a:ln w="9525" cap="flat" cmpd="sng">
              <a:solidFill>
                <a:schemeClr val="dk2"/>
              </a:solidFill>
              <a:prstDash val="solid"/>
              <a:round/>
              <a:headEnd type="none" w="med" len="med"/>
              <a:tailEnd type="triangle" w="med" len="med"/>
            </a:ln>
          </p:spPr>
        </p:cxnSp>
        <p:sp>
          <p:nvSpPr>
            <p:cNvPr id="544" name="Shape 544"/>
            <p:cNvSpPr txBox="1"/>
            <p:nvPr/>
          </p:nvSpPr>
          <p:spPr>
            <a:xfrm>
              <a:off x="7207800" y="2922413"/>
              <a:ext cx="19362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dirty="0"/>
                <a:t>Only train </a:t>
              </a:r>
              <a:r>
                <a:rPr lang="en-US" altLang="zh-CN" sz="800" dirty="0" smtClean="0"/>
                <a:t>last</a:t>
              </a:r>
              <a:r>
                <a:rPr lang="zh-CN" altLang="en-US" sz="800" dirty="0" smtClean="0"/>
                <a:t> </a:t>
              </a:r>
              <a:r>
                <a:rPr lang="en-US" sz="800" dirty="0" smtClean="0"/>
                <a:t>two </a:t>
              </a:r>
              <a:r>
                <a:rPr lang="en-US" sz="800" dirty="0"/>
                <a:t>layer</a:t>
              </a:r>
              <a:endParaRPr sz="800" dirty="0"/>
            </a:p>
          </p:txBody>
        </p:sp>
      </p:grpSp>
      <p:sp>
        <p:nvSpPr>
          <p:cNvPr id="2" name="TextBox 1"/>
          <p:cNvSpPr txBox="1"/>
          <p:nvPr/>
        </p:nvSpPr>
        <p:spPr>
          <a:xfrm>
            <a:off x="873500" y="3645961"/>
            <a:ext cx="1755147" cy="261610"/>
          </a:xfrm>
          <a:prstGeom prst="rect">
            <a:avLst/>
          </a:prstGeom>
          <a:noFill/>
        </p:spPr>
        <p:txBody>
          <a:bodyPr wrap="square" rtlCol="0">
            <a:spAutoFit/>
          </a:bodyPr>
          <a:lstStyle/>
          <a:p>
            <a:r>
              <a:rPr lang="en-US" altLang="zh-CN" sz="1100" dirty="0" smtClean="0"/>
              <a:t>Cross-entropy</a:t>
            </a:r>
            <a:r>
              <a:rPr lang="zh-CN" altLang="en-US" sz="1100" dirty="0" smtClean="0"/>
              <a:t> </a:t>
            </a:r>
            <a:r>
              <a:rPr lang="en-US" altLang="zh-CN" sz="1100" dirty="0" smtClean="0"/>
              <a:t>loss:</a:t>
            </a:r>
            <a:endParaRPr lang="en-US" sz="1100" dirty="0"/>
          </a:p>
        </p:txBody>
      </p:sp>
      <p:sp>
        <p:nvSpPr>
          <p:cNvPr id="43" name="Shape 574"/>
          <p:cNvSpPr txBox="1"/>
          <p:nvPr/>
        </p:nvSpPr>
        <p:spPr>
          <a:xfrm>
            <a:off x="457200" y="1383109"/>
            <a:ext cx="735650" cy="2177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Image </a:t>
            </a:r>
            <a:r>
              <a:rPr lang="en-US" altLang="zh-CN" sz="1000" smtClean="0"/>
              <a:t>Pipeline</a:t>
            </a:r>
            <a:endParaRPr sz="1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p:nvPr/>
        </p:nvSpPr>
        <p:spPr>
          <a:xfrm>
            <a:off x="1254641" y="1142839"/>
            <a:ext cx="2017200" cy="685500"/>
          </a:xfrm>
          <a:prstGeom prst="roundRect">
            <a:avLst>
              <a:gd name="adj" fmla="val 16667"/>
            </a:avLst>
          </a:prstGeom>
          <a:solidFill>
            <a:srgbClr val="FFFFFF"/>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51" name="Shape 551"/>
          <p:cNvPicPr preferRelativeResize="0"/>
          <p:nvPr/>
        </p:nvPicPr>
        <p:blipFill>
          <a:blip r:embed="rId3">
            <a:alphaModFix/>
          </a:blip>
          <a:stretch>
            <a:fillRect/>
          </a:stretch>
        </p:blipFill>
        <p:spPr>
          <a:xfrm>
            <a:off x="1323190" y="1257609"/>
            <a:ext cx="612396" cy="459283"/>
          </a:xfrm>
          <a:prstGeom prst="rect">
            <a:avLst/>
          </a:prstGeom>
          <a:noFill/>
          <a:ln>
            <a:noFill/>
          </a:ln>
        </p:spPr>
      </p:pic>
      <p:pic>
        <p:nvPicPr>
          <p:cNvPr id="552" name="Shape 552" title="Points scored"/>
          <p:cNvPicPr preferRelativeResize="0"/>
          <p:nvPr/>
        </p:nvPicPr>
        <p:blipFill>
          <a:blip r:embed="rId4">
            <a:alphaModFix/>
          </a:blip>
          <a:stretch>
            <a:fillRect/>
          </a:stretch>
        </p:blipFill>
        <p:spPr>
          <a:xfrm>
            <a:off x="2457831" y="1257608"/>
            <a:ext cx="742791" cy="459285"/>
          </a:xfrm>
          <a:prstGeom prst="rect">
            <a:avLst/>
          </a:prstGeom>
          <a:noFill/>
          <a:ln>
            <a:noFill/>
          </a:ln>
        </p:spPr>
      </p:pic>
      <p:cxnSp>
        <p:nvCxnSpPr>
          <p:cNvPr id="553" name="Shape 553"/>
          <p:cNvCxnSpPr>
            <a:stCxn id="551" idx="3"/>
            <a:endCxn id="552" idx="1"/>
          </p:cNvCxnSpPr>
          <p:nvPr/>
        </p:nvCxnSpPr>
        <p:spPr>
          <a:xfrm>
            <a:off x="1935586" y="1487251"/>
            <a:ext cx="522300" cy="0"/>
          </a:xfrm>
          <a:prstGeom prst="straightConnector1">
            <a:avLst/>
          </a:prstGeom>
          <a:noFill/>
          <a:ln w="19050" cap="flat" cmpd="sng">
            <a:solidFill>
              <a:srgbClr val="CC0000"/>
            </a:solidFill>
            <a:prstDash val="dash"/>
            <a:round/>
            <a:headEnd type="none" w="med" len="med"/>
            <a:tailEnd type="triangle" w="med" len="med"/>
          </a:ln>
        </p:spPr>
      </p:cxnSp>
      <p:sp>
        <p:nvSpPr>
          <p:cNvPr id="554" name="Shape 554"/>
          <p:cNvSpPr txBox="1"/>
          <p:nvPr/>
        </p:nvSpPr>
        <p:spPr>
          <a:xfrm>
            <a:off x="1323182" y="1828496"/>
            <a:ext cx="6126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555" name="Shape 555"/>
          <p:cNvSpPr txBox="1"/>
          <p:nvPr/>
        </p:nvSpPr>
        <p:spPr>
          <a:xfrm>
            <a:off x="2391737" y="1831613"/>
            <a:ext cx="7785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557" name="Shape 557"/>
          <p:cNvSpPr/>
          <p:nvPr/>
        </p:nvSpPr>
        <p:spPr>
          <a:xfrm>
            <a:off x="2391725" y="1215600"/>
            <a:ext cx="808800" cy="8958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Image Pipeline</a:t>
            </a:r>
            <a:endParaRPr sz="1000"/>
          </a:p>
        </p:txBody>
      </p:sp>
      <p:graphicFrame>
        <p:nvGraphicFramePr>
          <p:cNvPr id="559" name="Shape 559"/>
          <p:cNvGraphicFramePr/>
          <p:nvPr/>
        </p:nvGraphicFramePr>
        <p:xfrm>
          <a:off x="3424263" y="1142875"/>
          <a:ext cx="5262525" cy="899100"/>
        </p:xfrm>
        <a:graphic>
          <a:graphicData uri="http://schemas.openxmlformats.org/drawingml/2006/table">
            <a:tbl>
              <a:tblPr>
                <a:noFill/>
                <a:tableStyleId>{DDDE945C-F791-4571-9DA6-34E131A09059}</a:tableStyleId>
              </a:tblPr>
              <a:tblGrid>
                <a:gridCol w="584725"/>
                <a:gridCol w="584725"/>
                <a:gridCol w="584725"/>
                <a:gridCol w="584725"/>
                <a:gridCol w="584725"/>
                <a:gridCol w="584725"/>
                <a:gridCol w="584725"/>
                <a:gridCol w="584725"/>
                <a:gridCol w="584725"/>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lr</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700"/>
                        <a:t>last update epoch</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1e-4 : 1e-10</a:t>
                      </a:r>
                      <a:endParaRPr sz="700"/>
                    </a:p>
                  </a:txBody>
                  <a:tcPr marL="91425" marR="91425" marT="91425" marB="91425" anchor="ctr"/>
                </a:tc>
                <a:tc>
                  <a:txBody>
                    <a:bodyPr/>
                    <a:lstStyle/>
                    <a:p>
                      <a:pPr marL="0" lvl="0" indent="0" algn="ctr" rtl="0">
                        <a:spcBef>
                          <a:spcPts val="0"/>
                        </a:spcBef>
                        <a:spcAft>
                          <a:spcPts val="0"/>
                        </a:spcAft>
                        <a:buNone/>
                      </a:pPr>
                      <a:r>
                        <a:rPr lang="en-US" sz="700"/>
                        <a:t>56</a:t>
                      </a:r>
                      <a:endParaRPr sz="7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700"/>
                        <a:t>39 s</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700"/>
                        <a:t>36 min</a:t>
                      </a:r>
                      <a:endParaRPr sz="700"/>
                    </a:p>
                    <a:p>
                      <a:pPr marL="0" lvl="0" indent="0" algn="ctr" rtl="0">
                        <a:spcBef>
                          <a:spcPts val="0"/>
                        </a:spcBef>
                        <a:spcAft>
                          <a:spcPts val="0"/>
                        </a:spcAft>
                        <a:buNone/>
                      </a:pPr>
                      <a:r>
                        <a:rPr lang="en-US" sz="700"/>
                        <a:t>24 s </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700"/>
                        <a:t>25</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0.1155</a:t>
                      </a:r>
                      <a:endParaRPr sz="700"/>
                    </a:p>
                  </a:txBody>
                  <a:tcPr marL="91425" marR="91425" marT="91425" marB="91425" anchor="ctr"/>
                </a:tc>
                <a:tc>
                  <a:txBody>
                    <a:bodyPr/>
                    <a:lstStyle/>
                    <a:p>
                      <a:pPr marL="0" lvl="0" indent="0" algn="ctr" rtl="0">
                        <a:spcBef>
                          <a:spcPts val="0"/>
                        </a:spcBef>
                        <a:spcAft>
                          <a:spcPts val="0"/>
                        </a:spcAft>
                        <a:buNone/>
                      </a:pPr>
                      <a:r>
                        <a:rPr lang="en-US" sz="700"/>
                        <a:t>0.9666</a:t>
                      </a:r>
                      <a:endParaRPr sz="700"/>
                    </a:p>
                  </a:txBody>
                  <a:tcPr marL="91425" marR="91425" marT="91425" marB="91425" anchor="ctr"/>
                </a:tc>
                <a:tc>
                  <a:txBody>
                    <a:bodyPr/>
                    <a:lstStyle/>
                    <a:p>
                      <a:pPr marL="0" lvl="0" indent="0" algn="ctr" rtl="0">
                        <a:spcBef>
                          <a:spcPts val="0"/>
                        </a:spcBef>
                        <a:spcAft>
                          <a:spcPts val="0"/>
                        </a:spcAft>
                        <a:buNone/>
                      </a:pPr>
                      <a:r>
                        <a:rPr lang="en-US" sz="700"/>
                        <a:t>0.77</a:t>
                      </a:r>
                      <a:endParaRPr sz="700"/>
                    </a:p>
                  </a:txBody>
                  <a:tcPr marL="91425" marR="91425" marT="91425" marB="91425" anchor="ctr"/>
                </a:tc>
              </a:tr>
            </a:tbl>
          </a:graphicData>
        </a:graphic>
      </p:graphicFrame>
      <p:pic>
        <p:nvPicPr>
          <p:cNvPr id="560" name="Shape 560"/>
          <p:cNvPicPr preferRelativeResize="0"/>
          <p:nvPr/>
        </p:nvPicPr>
        <p:blipFill>
          <a:blip r:embed="rId5">
            <a:alphaModFix/>
          </a:blip>
          <a:stretch>
            <a:fillRect/>
          </a:stretch>
        </p:blipFill>
        <p:spPr>
          <a:xfrm>
            <a:off x="2294126" y="2184125"/>
            <a:ext cx="2256939" cy="2322450"/>
          </a:xfrm>
          <a:prstGeom prst="rect">
            <a:avLst/>
          </a:prstGeom>
          <a:noFill/>
          <a:ln>
            <a:noFill/>
          </a:ln>
        </p:spPr>
      </p:pic>
      <p:pic>
        <p:nvPicPr>
          <p:cNvPr id="561" name="Shape 561"/>
          <p:cNvPicPr preferRelativeResize="0"/>
          <p:nvPr/>
        </p:nvPicPr>
        <p:blipFill>
          <a:blip r:embed="rId6">
            <a:alphaModFix/>
          </a:blip>
          <a:stretch>
            <a:fillRect/>
          </a:stretch>
        </p:blipFill>
        <p:spPr>
          <a:xfrm>
            <a:off x="5360100" y="2184125"/>
            <a:ext cx="2322477" cy="2322450"/>
          </a:xfrm>
          <a:prstGeom prst="rect">
            <a:avLst/>
          </a:prstGeom>
          <a:noFill/>
          <a:ln>
            <a:noFill/>
          </a:ln>
        </p:spPr>
      </p:pic>
      <p:sp>
        <p:nvSpPr>
          <p:cNvPr id="14" name="Shape 574"/>
          <p:cNvSpPr txBox="1"/>
          <p:nvPr/>
        </p:nvSpPr>
        <p:spPr>
          <a:xfrm>
            <a:off x="447675" y="1376726"/>
            <a:ext cx="735650" cy="2177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Image </a:t>
            </a:r>
            <a:r>
              <a:rPr lang="en-US" altLang="zh-CN" sz="1000" smtClean="0"/>
              <a:t>Pipeline</a:t>
            </a:r>
            <a:endParaRPr sz="1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p:nvPr/>
        </p:nvSpPr>
        <p:spPr>
          <a:xfrm>
            <a:off x="1254641" y="914239"/>
            <a:ext cx="2017200" cy="685500"/>
          </a:xfrm>
          <a:prstGeom prst="roundRect">
            <a:avLst>
              <a:gd name="adj" fmla="val 16667"/>
            </a:avLst>
          </a:prstGeom>
          <a:solidFill>
            <a:srgbClr val="FFFFFF"/>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68" name="Shape 568" title="Points scored"/>
          <p:cNvPicPr preferRelativeResize="0"/>
          <p:nvPr/>
        </p:nvPicPr>
        <p:blipFill>
          <a:blip r:embed="rId3">
            <a:alphaModFix/>
          </a:blip>
          <a:stretch>
            <a:fillRect/>
          </a:stretch>
        </p:blipFill>
        <p:spPr>
          <a:xfrm>
            <a:off x="2457831" y="1029008"/>
            <a:ext cx="742791" cy="459285"/>
          </a:xfrm>
          <a:prstGeom prst="rect">
            <a:avLst/>
          </a:prstGeom>
          <a:noFill/>
          <a:ln>
            <a:noFill/>
          </a:ln>
        </p:spPr>
      </p:pic>
      <p:sp>
        <p:nvSpPr>
          <p:cNvPr id="569" name="Shape 569"/>
          <p:cNvSpPr/>
          <p:nvPr/>
        </p:nvSpPr>
        <p:spPr>
          <a:xfrm>
            <a:off x="2424825" y="938775"/>
            <a:ext cx="778500" cy="8895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70" name="Shape 570"/>
          <p:cNvPicPr preferRelativeResize="0"/>
          <p:nvPr/>
        </p:nvPicPr>
        <p:blipFill>
          <a:blip r:embed="rId4">
            <a:alphaModFix/>
          </a:blip>
          <a:stretch>
            <a:fillRect/>
          </a:stretch>
        </p:blipFill>
        <p:spPr>
          <a:xfrm>
            <a:off x="1323190" y="1029009"/>
            <a:ext cx="612396" cy="459283"/>
          </a:xfrm>
          <a:prstGeom prst="rect">
            <a:avLst/>
          </a:prstGeom>
          <a:noFill/>
          <a:ln>
            <a:noFill/>
          </a:ln>
        </p:spPr>
      </p:pic>
      <p:cxnSp>
        <p:nvCxnSpPr>
          <p:cNvPr id="571" name="Shape 571"/>
          <p:cNvCxnSpPr>
            <a:stCxn id="570" idx="3"/>
            <a:endCxn id="568" idx="1"/>
          </p:cNvCxnSpPr>
          <p:nvPr/>
        </p:nvCxnSpPr>
        <p:spPr>
          <a:xfrm>
            <a:off x="1935586" y="1258651"/>
            <a:ext cx="522300" cy="0"/>
          </a:xfrm>
          <a:prstGeom prst="straightConnector1">
            <a:avLst/>
          </a:prstGeom>
          <a:noFill/>
          <a:ln w="19050" cap="flat" cmpd="sng">
            <a:solidFill>
              <a:srgbClr val="CC0000"/>
            </a:solidFill>
            <a:prstDash val="dash"/>
            <a:round/>
            <a:headEnd type="none" w="med" len="med"/>
            <a:tailEnd type="triangle" w="med" len="med"/>
          </a:ln>
        </p:spPr>
      </p:cxnSp>
      <p:sp>
        <p:nvSpPr>
          <p:cNvPr id="572" name="Shape 572"/>
          <p:cNvSpPr txBox="1"/>
          <p:nvPr/>
        </p:nvSpPr>
        <p:spPr>
          <a:xfrm>
            <a:off x="1323182" y="1599896"/>
            <a:ext cx="6126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573" name="Shape 573"/>
          <p:cNvSpPr txBox="1"/>
          <p:nvPr/>
        </p:nvSpPr>
        <p:spPr>
          <a:xfrm>
            <a:off x="2439987" y="1599888"/>
            <a:ext cx="778500" cy="2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574" name="Shape 574"/>
          <p:cNvSpPr txBox="1"/>
          <p:nvPr/>
        </p:nvSpPr>
        <p:spPr>
          <a:xfrm>
            <a:off x="457200" y="1142879"/>
            <a:ext cx="735650" cy="2177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Image </a:t>
            </a:r>
            <a:r>
              <a:rPr lang="en-US" altLang="zh-CN" sz="1000" smtClean="0"/>
              <a:t>Pipeline</a:t>
            </a:r>
            <a:endParaRPr sz="1000" dirty="0"/>
          </a:p>
        </p:txBody>
      </p:sp>
      <p:sp>
        <p:nvSpPr>
          <p:cNvPr id="575" name="Shape 57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Image Pipeline</a:t>
            </a:r>
            <a:endParaRPr sz="1000"/>
          </a:p>
        </p:txBody>
      </p:sp>
      <p:graphicFrame>
        <p:nvGraphicFramePr>
          <p:cNvPr id="576" name="Shape 576"/>
          <p:cNvGraphicFramePr/>
          <p:nvPr/>
        </p:nvGraphicFramePr>
        <p:xfrm>
          <a:off x="3456688" y="938925"/>
          <a:ext cx="5262525" cy="899100"/>
        </p:xfrm>
        <a:graphic>
          <a:graphicData uri="http://schemas.openxmlformats.org/drawingml/2006/table">
            <a:tbl>
              <a:tblPr>
                <a:noFill/>
                <a:tableStyleId>{DDDE945C-F791-4571-9DA6-34E131A09059}</a:tableStyleId>
              </a:tblPr>
              <a:tblGrid>
                <a:gridCol w="584725"/>
                <a:gridCol w="584725"/>
                <a:gridCol w="584725"/>
                <a:gridCol w="584725"/>
                <a:gridCol w="584725"/>
                <a:gridCol w="584725"/>
                <a:gridCol w="584725"/>
                <a:gridCol w="584725"/>
                <a:gridCol w="584725"/>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lr</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700"/>
                        <a:t>last update epoch</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1e-4 : 1e-10</a:t>
                      </a:r>
                      <a:endParaRPr sz="700"/>
                    </a:p>
                  </a:txBody>
                  <a:tcPr marL="91425" marR="91425" marT="91425" marB="91425" anchor="ctr"/>
                </a:tc>
                <a:tc>
                  <a:txBody>
                    <a:bodyPr/>
                    <a:lstStyle/>
                    <a:p>
                      <a:pPr marL="0" lvl="0" indent="0" algn="ctr" rtl="0">
                        <a:spcBef>
                          <a:spcPts val="0"/>
                        </a:spcBef>
                        <a:spcAft>
                          <a:spcPts val="0"/>
                        </a:spcAft>
                        <a:buNone/>
                      </a:pPr>
                      <a:r>
                        <a:rPr lang="en-US" sz="700"/>
                        <a:t>56</a:t>
                      </a:r>
                      <a:endParaRPr sz="7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700"/>
                        <a:t>39 s</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700"/>
                        <a:t>36 min</a:t>
                      </a:r>
                      <a:endParaRPr sz="700"/>
                    </a:p>
                    <a:p>
                      <a:pPr marL="0" lvl="0" indent="0" algn="ctr" rtl="0">
                        <a:spcBef>
                          <a:spcPts val="0"/>
                        </a:spcBef>
                        <a:spcAft>
                          <a:spcPts val="0"/>
                        </a:spcAft>
                        <a:buNone/>
                      </a:pPr>
                      <a:r>
                        <a:rPr lang="en-US" sz="700"/>
                        <a:t>24 s </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700"/>
                        <a:t>25</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0.1155</a:t>
                      </a:r>
                      <a:endParaRPr sz="700"/>
                    </a:p>
                  </a:txBody>
                  <a:tcPr marL="91425" marR="91425" marT="91425" marB="91425" anchor="ctr"/>
                </a:tc>
                <a:tc>
                  <a:txBody>
                    <a:bodyPr/>
                    <a:lstStyle/>
                    <a:p>
                      <a:pPr marL="0" lvl="0" indent="0" algn="ctr" rtl="0">
                        <a:spcBef>
                          <a:spcPts val="0"/>
                        </a:spcBef>
                        <a:spcAft>
                          <a:spcPts val="0"/>
                        </a:spcAft>
                        <a:buNone/>
                      </a:pPr>
                      <a:r>
                        <a:rPr lang="en-US" sz="700"/>
                        <a:t>0.9666</a:t>
                      </a:r>
                      <a:endParaRPr sz="700"/>
                    </a:p>
                  </a:txBody>
                  <a:tcPr marL="91425" marR="91425" marT="91425" marB="91425" anchor="ctr"/>
                </a:tc>
                <a:tc>
                  <a:txBody>
                    <a:bodyPr/>
                    <a:lstStyle/>
                    <a:p>
                      <a:pPr marL="0" lvl="0" indent="0" algn="ctr" rtl="0">
                        <a:spcBef>
                          <a:spcPts val="0"/>
                        </a:spcBef>
                        <a:spcAft>
                          <a:spcPts val="0"/>
                        </a:spcAft>
                        <a:buNone/>
                      </a:pPr>
                      <a:r>
                        <a:rPr lang="en-US" sz="700"/>
                        <a:t>0.77</a:t>
                      </a:r>
                      <a:endParaRPr sz="700"/>
                    </a:p>
                  </a:txBody>
                  <a:tcPr marL="91425" marR="91425" marT="91425" marB="91425" anchor="ctr"/>
                </a:tc>
              </a:tr>
            </a:tbl>
          </a:graphicData>
        </a:graphic>
      </p:graphicFrame>
      <p:pic>
        <p:nvPicPr>
          <p:cNvPr id="577" name="Shape 577"/>
          <p:cNvPicPr preferRelativeResize="0"/>
          <p:nvPr/>
        </p:nvPicPr>
        <p:blipFill>
          <a:blip r:embed="rId5">
            <a:alphaModFix/>
          </a:blip>
          <a:stretch>
            <a:fillRect/>
          </a:stretch>
        </p:blipFill>
        <p:spPr>
          <a:xfrm>
            <a:off x="1254650" y="1828500"/>
            <a:ext cx="2898157" cy="2806250"/>
          </a:xfrm>
          <a:prstGeom prst="rect">
            <a:avLst/>
          </a:prstGeom>
          <a:noFill/>
          <a:ln>
            <a:noFill/>
          </a:ln>
        </p:spPr>
      </p:pic>
      <p:pic>
        <p:nvPicPr>
          <p:cNvPr id="578" name="Shape 578"/>
          <p:cNvPicPr preferRelativeResize="0"/>
          <p:nvPr/>
        </p:nvPicPr>
        <p:blipFill>
          <a:blip r:embed="rId6">
            <a:alphaModFix/>
          </a:blip>
          <a:stretch>
            <a:fillRect/>
          </a:stretch>
        </p:blipFill>
        <p:spPr>
          <a:xfrm>
            <a:off x="5121657" y="1828500"/>
            <a:ext cx="2818117" cy="2728748"/>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Pipeline</a:t>
            </a:r>
            <a:endParaRPr sz="1000"/>
          </a:p>
        </p:txBody>
      </p:sp>
      <p:graphicFrame>
        <p:nvGraphicFramePr>
          <p:cNvPr id="585" name="Shape 585"/>
          <p:cNvGraphicFramePr/>
          <p:nvPr/>
        </p:nvGraphicFramePr>
        <p:xfrm>
          <a:off x="2527275" y="1434300"/>
          <a:ext cx="3726150" cy="792420"/>
        </p:xfrm>
        <a:graphic>
          <a:graphicData uri="http://schemas.openxmlformats.org/drawingml/2006/table">
            <a:tbl>
              <a:tblPr>
                <a:noFill/>
                <a:tableStyleId>{DDDE945C-F791-4571-9DA6-34E131A09059}</a:tableStyleId>
              </a:tblPr>
              <a:tblGrid>
                <a:gridCol w="621025"/>
                <a:gridCol w="621025"/>
                <a:gridCol w="621025"/>
                <a:gridCol w="621025"/>
                <a:gridCol w="621025"/>
                <a:gridCol w="621025"/>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 # Iteration</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time / iteration</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final 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Avg Precision</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(512, 512, 3)</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20,000</a:t>
                      </a:r>
                      <a:endParaRPr sz="700"/>
                    </a:p>
                  </a:txBody>
                  <a:tcPr marL="91425" marR="91425" marT="91425" marB="91425" anchor="ctr"/>
                </a:tc>
                <a:tc>
                  <a:txBody>
                    <a:bodyPr/>
                    <a:lstStyle/>
                    <a:p>
                      <a:pPr marL="0" lvl="0" indent="0" algn="ctr" rtl="0">
                        <a:spcBef>
                          <a:spcPts val="0"/>
                        </a:spcBef>
                        <a:spcAft>
                          <a:spcPts val="0"/>
                        </a:spcAft>
                        <a:buNone/>
                      </a:pPr>
                      <a:r>
                        <a:rPr lang="en-US" sz="700"/>
                        <a:t>2 s</a:t>
                      </a:r>
                      <a:endParaRPr sz="700"/>
                    </a:p>
                  </a:txBody>
                  <a:tcPr marL="91425" marR="91425" marT="91425" marB="91425" anchor="ctr"/>
                </a:tc>
                <a:tc>
                  <a:txBody>
                    <a:bodyPr/>
                    <a:lstStyle/>
                    <a:p>
                      <a:pPr marL="0" lvl="0" indent="0" algn="ctr" rtl="0">
                        <a:spcBef>
                          <a:spcPts val="0"/>
                        </a:spcBef>
                        <a:spcAft>
                          <a:spcPts val="0"/>
                        </a:spcAft>
                        <a:buNone/>
                      </a:pPr>
                      <a:r>
                        <a:rPr lang="en-US" sz="700"/>
                        <a:t>12 hours</a:t>
                      </a:r>
                      <a:endParaRPr sz="700"/>
                    </a:p>
                  </a:txBody>
                  <a:tcPr marL="91425" marR="91425" marT="91425" marB="91425" anchor="ctr"/>
                </a:tc>
                <a:tc>
                  <a:txBody>
                    <a:bodyPr/>
                    <a:lstStyle/>
                    <a:p>
                      <a:pPr marL="0" lvl="0" indent="0" algn="ctr" rtl="0">
                        <a:spcBef>
                          <a:spcPts val="0"/>
                        </a:spcBef>
                        <a:spcAft>
                          <a:spcPts val="0"/>
                        </a:spcAft>
                        <a:buNone/>
                      </a:pPr>
                      <a:r>
                        <a:rPr lang="en-US" sz="700"/>
                        <a:t>1.28</a:t>
                      </a:r>
                      <a:endParaRPr sz="700"/>
                    </a:p>
                  </a:txBody>
                  <a:tcPr marL="91425" marR="91425" marT="91425" marB="91425" anchor="ctr"/>
                </a:tc>
                <a:tc>
                  <a:txBody>
                    <a:bodyPr/>
                    <a:lstStyle/>
                    <a:p>
                      <a:pPr marL="0" lvl="0" indent="0" algn="ctr" rtl="0">
                        <a:spcBef>
                          <a:spcPts val="0"/>
                        </a:spcBef>
                        <a:spcAft>
                          <a:spcPts val="0"/>
                        </a:spcAft>
                        <a:buNone/>
                      </a:pPr>
                      <a:r>
                        <a:rPr lang="en-US" sz="700"/>
                        <a:t>0.9275</a:t>
                      </a:r>
                      <a:endParaRPr sz="700"/>
                    </a:p>
                  </a:txBody>
                  <a:tcPr marL="91425" marR="91425" marT="91425" marB="91425" anchor="ctr"/>
                </a:tc>
              </a:tr>
            </a:tbl>
          </a:graphicData>
        </a:graphic>
      </p:graphicFrame>
      <p:pic>
        <p:nvPicPr>
          <p:cNvPr id="586" name="Shape 586"/>
          <p:cNvPicPr preferRelativeResize="0"/>
          <p:nvPr/>
        </p:nvPicPr>
        <p:blipFill>
          <a:blip r:embed="rId3">
            <a:alphaModFix/>
          </a:blip>
          <a:stretch>
            <a:fillRect/>
          </a:stretch>
        </p:blipFill>
        <p:spPr>
          <a:xfrm>
            <a:off x="1326748" y="1590075"/>
            <a:ext cx="712102" cy="534063"/>
          </a:xfrm>
          <a:prstGeom prst="rect">
            <a:avLst/>
          </a:prstGeom>
          <a:noFill/>
          <a:ln>
            <a:noFill/>
          </a:ln>
        </p:spPr>
      </p:pic>
      <p:pic>
        <p:nvPicPr>
          <p:cNvPr id="587" name="Shape 587"/>
          <p:cNvPicPr preferRelativeResize="0"/>
          <p:nvPr/>
        </p:nvPicPr>
        <p:blipFill>
          <a:blip r:embed="rId4">
            <a:alphaModFix/>
          </a:blip>
          <a:stretch>
            <a:fillRect/>
          </a:stretch>
        </p:blipFill>
        <p:spPr>
          <a:xfrm>
            <a:off x="1326759" y="2334052"/>
            <a:ext cx="712102" cy="534079"/>
          </a:xfrm>
          <a:prstGeom prst="rect">
            <a:avLst/>
          </a:prstGeom>
          <a:noFill/>
          <a:ln>
            <a:noFill/>
          </a:ln>
        </p:spPr>
      </p:pic>
      <p:pic>
        <p:nvPicPr>
          <p:cNvPr id="588" name="Shape 588" title="Points scored"/>
          <p:cNvPicPr preferRelativeResize="0"/>
          <p:nvPr/>
        </p:nvPicPr>
        <p:blipFill>
          <a:blip r:embed="rId5">
            <a:alphaModFix/>
          </a:blip>
          <a:stretch>
            <a:fillRect/>
          </a:stretch>
        </p:blipFill>
        <p:spPr>
          <a:xfrm>
            <a:off x="1250928" y="3822012"/>
            <a:ext cx="863748" cy="534080"/>
          </a:xfrm>
          <a:prstGeom prst="rect">
            <a:avLst/>
          </a:prstGeom>
          <a:noFill/>
          <a:ln>
            <a:noFill/>
          </a:ln>
        </p:spPr>
      </p:pic>
      <p:cxnSp>
        <p:nvCxnSpPr>
          <p:cNvPr id="589" name="Shape 589"/>
          <p:cNvCxnSpPr>
            <a:stCxn id="586" idx="2"/>
            <a:endCxn id="587" idx="0"/>
          </p:cNvCxnSpPr>
          <p:nvPr/>
        </p:nvCxnSpPr>
        <p:spPr>
          <a:xfrm>
            <a:off x="1682800" y="2124138"/>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590" name="Shape 590"/>
          <p:cNvCxnSpPr>
            <a:stCxn id="587" idx="2"/>
            <a:endCxn id="591" idx="0"/>
          </p:cNvCxnSpPr>
          <p:nvPr/>
        </p:nvCxnSpPr>
        <p:spPr>
          <a:xfrm>
            <a:off x="1682810" y="2868131"/>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592" name="Shape 592"/>
          <p:cNvCxnSpPr>
            <a:stCxn id="591" idx="2"/>
            <a:endCxn id="588" idx="0"/>
          </p:cNvCxnSpPr>
          <p:nvPr/>
        </p:nvCxnSpPr>
        <p:spPr>
          <a:xfrm>
            <a:off x="1682807" y="3612100"/>
            <a:ext cx="0" cy="210000"/>
          </a:xfrm>
          <a:prstGeom prst="straightConnector1">
            <a:avLst/>
          </a:prstGeom>
          <a:noFill/>
          <a:ln w="19050" cap="flat" cmpd="sng">
            <a:solidFill>
              <a:srgbClr val="F1C232"/>
            </a:solidFill>
            <a:prstDash val="dash"/>
            <a:round/>
            <a:headEnd type="none" w="med" len="med"/>
            <a:tailEnd type="triangle" w="med" len="med"/>
          </a:ln>
        </p:spPr>
      </p:cxnSp>
      <p:pic>
        <p:nvPicPr>
          <p:cNvPr id="591" name="Shape 591"/>
          <p:cNvPicPr preferRelativeResize="0"/>
          <p:nvPr/>
        </p:nvPicPr>
        <p:blipFill>
          <a:blip r:embed="rId6">
            <a:alphaModFix/>
          </a:blip>
          <a:stretch>
            <a:fillRect/>
          </a:stretch>
        </p:blipFill>
        <p:spPr>
          <a:xfrm>
            <a:off x="1415764" y="3078019"/>
            <a:ext cx="534085" cy="534080"/>
          </a:xfrm>
          <a:prstGeom prst="rect">
            <a:avLst/>
          </a:prstGeom>
          <a:noFill/>
          <a:ln>
            <a:noFill/>
          </a:ln>
        </p:spPr>
      </p:pic>
      <p:sp>
        <p:nvSpPr>
          <p:cNvPr id="593" name="Shape 593"/>
          <p:cNvSpPr txBox="1"/>
          <p:nvPr/>
        </p:nvSpPr>
        <p:spPr>
          <a:xfrm>
            <a:off x="547902" y="1738437"/>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594" name="Shape 594"/>
          <p:cNvSpPr txBox="1"/>
          <p:nvPr/>
        </p:nvSpPr>
        <p:spPr>
          <a:xfrm>
            <a:off x="547891" y="2482432"/>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a:p>
            <a:pPr marL="0" lvl="0" indent="0" algn="ctr" rtl="0">
              <a:spcBef>
                <a:spcPts val="0"/>
              </a:spcBef>
              <a:spcAft>
                <a:spcPts val="0"/>
              </a:spcAft>
              <a:buNone/>
            </a:pPr>
            <a:r>
              <a:rPr lang="en-US" sz="700"/>
              <a:t>SSD Caffe</a:t>
            </a:r>
            <a:endParaRPr sz="700"/>
          </a:p>
        </p:txBody>
      </p:sp>
      <p:sp>
        <p:nvSpPr>
          <p:cNvPr id="595" name="Shape 595"/>
          <p:cNvSpPr txBox="1"/>
          <p:nvPr/>
        </p:nvSpPr>
        <p:spPr>
          <a:xfrm>
            <a:off x="547891" y="3226419"/>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Crop</a:t>
            </a:r>
            <a:endParaRPr sz="700"/>
          </a:p>
        </p:txBody>
      </p:sp>
      <p:sp>
        <p:nvSpPr>
          <p:cNvPr id="596" name="Shape 596"/>
          <p:cNvSpPr txBox="1"/>
          <p:nvPr/>
        </p:nvSpPr>
        <p:spPr>
          <a:xfrm>
            <a:off x="547888" y="3970431"/>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598" name="Shape 598"/>
          <p:cNvSpPr/>
          <p:nvPr/>
        </p:nvSpPr>
        <p:spPr>
          <a:xfrm>
            <a:off x="547900" y="2219100"/>
            <a:ext cx="1758000" cy="7701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547900" y="3718700"/>
            <a:ext cx="1758000" cy="7233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1267800" y="1142875"/>
            <a:ext cx="822000" cy="32991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601" name="Shape 601"/>
          <p:cNvGrpSpPr/>
          <p:nvPr/>
        </p:nvGrpSpPr>
        <p:grpSpPr>
          <a:xfrm>
            <a:off x="6458046" y="1499296"/>
            <a:ext cx="3224848" cy="502394"/>
            <a:chOff x="3181652" y="844830"/>
            <a:chExt cx="4869900" cy="758675"/>
          </a:xfrm>
        </p:grpSpPr>
        <p:pic>
          <p:nvPicPr>
            <p:cNvPr id="602" name="Shape 602"/>
            <p:cNvPicPr preferRelativeResize="0"/>
            <p:nvPr/>
          </p:nvPicPr>
          <p:blipFill>
            <a:blip r:embed="rId7">
              <a:alphaModFix/>
            </a:blip>
            <a:stretch>
              <a:fillRect/>
            </a:stretch>
          </p:blipFill>
          <p:spPr>
            <a:xfrm>
              <a:off x="3181652" y="844830"/>
              <a:ext cx="2476818" cy="427038"/>
            </a:xfrm>
            <a:prstGeom prst="rect">
              <a:avLst/>
            </a:prstGeom>
            <a:noFill/>
            <a:ln>
              <a:noFill/>
            </a:ln>
          </p:spPr>
        </p:pic>
        <p:sp>
          <p:nvSpPr>
            <p:cNvPr id="603" name="Shape 603"/>
            <p:cNvSpPr txBox="1"/>
            <p:nvPr/>
          </p:nvSpPr>
          <p:spPr>
            <a:xfrm>
              <a:off x="3181652" y="1329005"/>
              <a:ext cx="4869900" cy="27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800"/>
                <a:t>Where</a:t>
              </a:r>
              <a:r>
                <a:rPr lang="en-US" sz="1000"/>
                <a:t>:</a:t>
              </a:r>
              <a:endParaRPr sz="1000"/>
            </a:p>
            <a:p>
              <a:pPr marL="0" lvl="0" indent="0" rtl="0">
                <a:spcBef>
                  <a:spcPts val="0"/>
                </a:spcBef>
                <a:spcAft>
                  <a:spcPts val="0"/>
                </a:spcAft>
                <a:buNone/>
              </a:pPr>
              <a:r>
                <a:rPr lang="en-US" sz="800"/>
                <a:t>N is the number of matched box with gt_box</a:t>
              </a:r>
              <a:endParaRPr sz="800"/>
            </a:p>
          </p:txBody>
        </p:sp>
      </p:grpSp>
      <p:pic>
        <p:nvPicPr>
          <p:cNvPr id="604" name="Shape 604"/>
          <p:cNvPicPr preferRelativeResize="0"/>
          <p:nvPr/>
        </p:nvPicPr>
        <p:blipFill>
          <a:blip r:embed="rId8">
            <a:alphaModFix/>
          </a:blip>
          <a:stretch>
            <a:fillRect/>
          </a:stretch>
        </p:blipFill>
        <p:spPr>
          <a:xfrm>
            <a:off x="5488225" y="2358123"/>
            <a:ext cx="2116225" cy="2211550"/>
          </a:xfrm>
          <a:prstGeom prst="rect">
            <a:avLst/>
          </a:prstGeom>
          <a:noFill/>
          <a:ln>
            <a:noFill/>
          </a:ln>
        </p:spPr>
      </p:pic>
      <p:pic>
        <p:nvPicPr>
          <p:cNvPr id="605" name="Shape 605"/>
          <p:cNvPicPr preferRelativeResize="0"/>
          <p:nvPr/>
        </p:nvPicPr>
        <p:blipFill>
          <a:blip r:embed="rId9">
            <a:alphaModFix/>
          </a:blip>
          <a:stretch>
            <a:fillRect/>
          </a:stretch>
        </p:blipFill>
        <p:spPr>
          <a:xfrm>
            <a:off x="2714962" y="2358125"/>
            <a:ext cx="2097157" cy="2211550"/>
          </a:xfrm>
          <a:prstGeom prst="rect">
            <a:avLst/>
          </a:prstGeom>
          <a:noFill/>
          <a:ln>
            <a:noFill/>
          </a:ln>
        </p:spPr>
      </p:pic>
      <p:sp>
        <p:nvSpPr>
          <p:cNvPr id="24" name="Shape 647"/>
          <p:cNvSpPr txBox="1"/>
          <p:nvPr/>
        </p:nvSpPr>
        <p:spPr>
          <a:xfrm>
            <a:off x="1271800" y="11428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Instance Pipeline</a:t>
            </a:r>
            <a:endParaRPr sz="7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Pipeline</a:t>
            </a:r>
            <a:endParaRPr sz="1000"/>
          </a:p>
        </p:txBody>
      </p:sp>
      <p:graphicFrame>
        <p:nvGraphicFramePr>
          <p:cNvPr id="612" name="Shape 612"/>
          <p:cNvGraphicFramePr/>
          <p:nvPr/>
        </p:nvGraphicFramePr>
        <p:xfrm>
          <a:off x="3346850" y="1142875"/>
          <a:ext cx="4817800" cy="901440"/>
        </p:xfrm>
        <a:graphic>
          <a:graphicData uri="http://schemas.openxmlformats.org/drawingml/2006/table">
            <a:tbl>
              <a:tblPr>
                <a:noFill/>
                <a:tableStyleId>{DDDE945C-F791-4571-9DA6-34E131A09059}</a:tableStyleId>
              </a:tblPr>
              <a:tblGrid>
                <a:gridCol w="729325"/>
                <a:gridCol w="475125"/>
                <a:gridCol w="602225"/>
                <a:gridCol w="602225"/>
                <a:gridCol w="602225"/>
                <a:gridCol w="602225"/>
                <a:gridCol w="602225"/>
                <a:gridCol w="602225"/>
              </a:tblGrid>
              <a:tr h="39855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lnR w="9525" cap="flat" cmpd="sng">
                      <a:solidFill>
                        <a:srgbClr val="9E9E9E"/>
                      </a:solidFill>
                      <a:prstDash val="solid"/>
                      <a:round/>
                      <a:headEnd type="none" w="sm" len="sm"/>
                      <a:tailEnd type="none" w="sm" len="sm"/>
                    </a:lnR>
                    <a:solidFill>
                      <a:srgbClr val="F1C232"/>
                    </a:solidFill>
                  </a:tcPr>
                </a:tc>
                <a:tc>
                  <a:txBody>
                    <a:bodyPr/>
                    <a:lstStyle/>
                    <a:p>
                      <a:pPr marL="0" lvl="0" indent="0" algn="ctr" rtl="0">
                        <a:spcBef>
                          <a:spcPts val="0"/>
                        </a:spcBef>
                        <a:spcAft>
                          <a:spcPts val="0"/>
                        </a:spcAft>
                        <a:buNone/>
                      </a:pPr>
                      <a:r>
                        <a:rPr lang="en-US" sz="700"/>
                        <a:t>last update epoch</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9855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114</a:t>
                      </a:r>
                      <a:endParaRPr sz="700"/>
                    </a:p>
                  </a:txBody>
                  <a:tcPr marL="91425" marR="91425" marT="91425" marB="91425" anchor="ctr"/>
                </a:tc>
                <a:tc>
                  <a:txBody>
                    <a:bodyPr/>
                    <a:lstStyle/>
                    <a:p>
                      <a:pPr marL="0" lvl="0" indent="0" algn="ctr" rtl="0">
                        <a:spcBef>
                          <a:spcPts val="0"/>
                        </a:spcBef>
                        <a:spcAft>
                          <a:spcPts val="0"/>
                        </a:spcAft>
                        <a:buNone/>
                      </a:pPr>
                      <a:r>
                        <a:rPr lang="en-US" sz="700"/>
                        <a:t>37 s</a:t>
                      </a:r>
                      <a:endParaRPr sz="700"/>
                    </a:p>
                  </a:txBody>
                  <a:tcPr marL="91425" marR="91425" marT="91425" marB="91425" anchor="ctr"/>
                </a:tc>
                <a:tc>
                  <a:txBody>
                    <a:bodyPr/>
                    <a:lstStyle/>
                    <a:p>
                      <a:pPr marL="0" lvl="0" indent="0" algn="ctr" rtl="0">
                        <a:spcBef>
                          <a:spcPts val="0"/>
                        </a:spcBef>
                        <a:spcAft>
                          <a:spcPts val="0"/>
                        </a:spcAft>
                        <a:buNone/>
                      </a:pPr>
                      <a:r>
                        <a:rPr lang="en-US" sz="700"/>
                        <a:t>1 h 10 m</a:t>
                      </a:r>
                      <a:endParaRPr sz="700"/>
                    </a:p>
                    <a:p>
                      <a:pPr marL="0" lvl="0" indent="0" algn="ctr" rtl="0">
                        <a:spcBef>
                          <a:spcPts val="0"/>
                        </a:spcBef>
                        <a:spcAft>
                          <a:spcPts val="0"/>
                        </a:spcAft>
                        <a:buNone/>
                      </a:pPr>
                      <a:r>
                        <a:rPr lang="en-US" sz="700"/>
                        <a:t>18 s</a:t>
                      </a:r>
                      <a:endParaRPr sz="7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700"/>
                        <a:t>83</a:t>
                      </a:r>
                      <a:endParaRPr sz="7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700"/>
                        <a:t>0.3386</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0.4751</a:t>
                      </a:r>
                      <a:endParaRPr sz="700"/>
                    </a:p>
                  </a:txBody>
                  <a:tcPr marL="91425" marR="91425" marT="91425" marB="91425" anchor="ctr"/>
                </a:tc>
                <a:tc>
                  <a:txBody>
                    <a:bodyPr/>
                    <a:lstStyle/>
                    <a:p>
                      <a:pPr marL="0" lvl="0" indent="0" algn="ctr" rtl="0">
                        <a:spcBef>
                          <a:spcPts val="0"/>
                        </a:spcBef>
                        <a:spcAft>
                          <a:spcPts val="0"/>
                        </a:spcAft>
                        <a:buNone/>
                      </a:pPr>
                      <a:r>
                        <a:rPr lang="en-US" sz="700"/>
                        <a:t>0.8236</a:t>
                      </a:r>
                      <a:endParaRPr sz="700"/>
                    </a:p>
                  </a:txBody>
                  <a:tcPr marL="91425" marR="91425" marT="91425" marB="91425" anchor="ctr"/>
                </a:tc>
              </a:tr>
            </a:tbl>
          </a:graphicData>
        </a:graphic>
      </p:graphicFrame>
      <p:pic>
        <p:nvPicPr>
          <p:cNvPr id="613" name="Shape 613"/>
          <p:cNvPicPr preferRelativeResize="0"/>
          <p:nvPr/>
        </p:nvPicPr>
        <p:blipFill>
          <a:blip r:embed="rId3">
            <a:alphaModFix/>
          </a:blip>
          <a:stretch>
            <a:fillRect/>
          </a:stretch>
        </p:blipFill>
        <p:spPr>
          <a:xfrm>
            <a:off x="3346844" y="2334150"/>
            <a:ext cx="2055532" cy="2115225"/>
          </a:xfrm>
          <a:prstGeom prst="rect">
            <a:avLst/>
          </a:prstGeom>
          <a:noFill/>
          <a:ln>
            <a:noFill/>
          </a:ln>
        </p:spPr>
      </p:pic>
      <p:pic>
        <p:nvPicPr>
          <p:cNvPr id="614" name="Shape 614"/>
          <p:cNvPicPr preferRelativeResize="0"/>
          <p:nvPr/>
        </p:nvPicPr>
        <p:blipFill>
          <a:blip r:embed="rId4">
            <a:alphaModFix/>
          </a:blip>
          <a:stretch>
            <a:fillRect/>
          </a:stretch>
        </p:blipFill>
        <p:spPr>
          <a:xfrm>
            <a:off x="6049413" y="2334150"/>
            <a:ext cx="2115225" cy="2115225"/>
          </a:xfrm>
          <a:prstGeom prst="rect">
            <a:avLst/>
          </a:prstGeom>
          <a:noFill/>
          <a:ln>
            <a:noFill/>
          </a:ln>
        </p:spPr>
      </p:pic>
      <p:pic>
        <p:nvPicPr>
          <p:cNvPr id="615" name="Shape 615"/>
          <p:cNvPicPr preferRelativeResize="0"/>
          <p:nvPr/>
        </p:nvPicPr>
        <p:blipFill>
          <a:blip r:embed="rId5">
            <a:alphaModFix/>
          </a:blip>
          <a:stretch>
            <a:fillRect/>
          </a:stretch>
        </p:blipFill>
        <p:spPr>
          <a:xfrm>
            <a:off x="1326748" y="1590075"/>
            <a:ext cx="712102" cy="534063"/>
          </a:xfrm>
          <a:prstGeom prst="rect">
            <a:avLst/>
          </a:prstGeom>
          <a:noFill/>
          <a:ln>
            <a:noFill/>
          </a:ln>
        </p:spPr>
      </p:pic>
      <p:pic>
        <p:nvPicPr>
          <p:cNvPr id="616" name="Shape 616"/>
          <p:cNvPicPr preferRelativeResize="0"/>
          <p:nvPr/>
        </p:nvPicPr>
        <p:blipFill>
          <a:blip r:embed="rId6">
            <a:alphaModFix/>
          </a:blip>
          <a:stretch>
            <a:fillRect/>
          </a:stretch>
        </p:blipFill>
        <p:spPr>
          <a:xfrm>
            <a:off x="1326759" y="2334052"/>
            <a:ext cx="712102" cy="534079"/>
          </a:xfrm>
          <a:prstGeom prst="rect">
            <a:avLst/>
          </a:prstGeom>
          <a:noFill/>
          <a:ln>
            <a:noFill/>
          </a:ln>
        </p:spPr>
      </p:pic>
      <p:pic>
        <p:nvPicPr>
          <p:cNvPr id="617" name="Shape 617" title="Points scored"/>
          <p:cNvPicPr preferRelativeResize="0"/>
          <p:nvPr/>
        </p:nvPicPr>
        <p:blipFill>
          <a:blip r:embed="rId7">
            <a:alphaModFix/>
          </a:blip>
          <a:stretch>
            <a:fillRect/>
          </a:stretch>
        </p:blipFill>
        <p:spPr>
          <a:xfrm>
            <a:off x="1250928" y="3822012"/>
            <a:ext cx="863748" cy="534080"/>
          </a:xfrm>
          <a:prstGeom prst="rect">
            <a:avLst/>
          </a:prstGeom>
          <a:noFill/>
          <a:ln>
            <a:noFill/>
          </a:ln>
        </p:spPr>
      </p:pic>
      <p:cxnSp>
        <p:nvCxnSpPr>
          <p:cNvPr id="618" name="Shape 618"/>
          <p:cNvCxnSpPr>
            <a:stCxn id="615" idx="2"/>
            <a:endCxn id="616" idx="0"/>
          </p:cNvCxnSpPr>
          <p:nvPr/>
        </p:nvCxnSpPr>
        <p:spPr>
          <a:xfrm>
            <a:off x="1682800" y="2124138"/>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619" name="Shape 619"/>
          <p:cNvCxnSpPr>
            <a:stCxn id="616" idx="2"/>
            <a:endCxn id="620" idx="0"/>
          </p:cNvCxnSpPr>
          <p:nvPr/>
        </p:nvCxnSpPr>
        <p:spPr>
          <a:xfrm>
            <a:off x="1682810" y="2868131"/>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621" name="Shape 621"/>
          <p:cNvCxnSpPr>
            <a:stCxn id="620" idx="2"/>
            <a:endCxn id="617" idx="0"/>
          </p:cNvCxnSpPr>
          <p:nvPr/>
        </p:nvCxnSpPr>
        <p:spPr>
          <a:xfrm>
            <a:off x="1682807" y="3612100"/>
            <a:ext cx="0" cy="210000"/>
          </a:xfrm>
          <a:prstGeom prst="straightConnector1">
            <a:avLst/>
          </a:prstGeom>
          <a:noFill/>
          <a:ln w="19050" cap="flat" cmpd="sng">
            <a:solidFill>
              <a:srgbClr val="F1C232"/>
            </a:solidFill>
            <a:prstDash val="dash"/>
            <a:round/>
            <a:headEnd type="none" w="med" len="med"/>
            <a:tailEnd type="triangle" w="med" len="med"/>
          </a:ln>
        </p:spPr>
      </p:cxnSp>
      <p:pic>
        <p:nvPicPr>
          <p:cNvPr id="620" name="Shape 620"/>
          <p:cNvPicPr preferRelativeResize="0"/>
          <p:nvPr/>
        </p:nvPicPr>
        <p:blipFill>
          <a:blip r:embed="rId8">
            <a:alphaModFix/>
          </a:blip>
          <a:stretch>
            <a:fillRect/>
          </a:stretch>
        </p:blipFill>
        <p:spPr>
          <a:xfrm>
            <a:off x="1415764" y="3078019"/>
            <a:ext cx="534085" cy="534080"/>
          </a:xfrm>
          <a:prstGeom prst="rect">
            <a:avLst/>
          </a:prstGeom>
          <a:noFill/>
          <a:ln>
            <a:noFill/>
          </a:ln>
        </p:spPr>
      </p:pic>
      <p:sp>
        <p:nvSpPr>
          <p:cNvPr id="622" name="Shape 622"/>
          <p:cNvSpPr txBox="1"/>
          <p:nvPr/>
        </p:nvSpPr>
        <p:spPr>
          <a:xfrm>
            <a:off x="547902" y="1738437"/>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623" name="Shape 623"/>
          <p:cNvSpPr txBox="1"/>
          <p:nvPr/>
        </p:nvSpPr>
        <p:spPr>
          <a:xfrm>
            <a:off x="547891" y="2482432"/>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a:p>
            <a:pPr marL="0" lvl="0" indent="0" algn="ctr" rtl="0">
              <a:spcBef>
                <a:spcPts val="0"/>
              </a:spcBef>
              <a:spcAft>
                <a:spcPts val="0"/>
              </a:spcAft>
              <a:buNone/>
            </a:pPr>
            <a:r>
              <a:rPr lang="en-US" sz="700"/>
              <a:t>SSD Caffe</a:t>
            </a:r>
            <a:endParaRPr sz="700"/>
          </a:p>
        </p:txBody>
      </p:sp>
      <p:sp>
        <p:nvSpPr>
          <p:cNvPr id="624" name="Shape 624"/>
          <p:cNvSpPr txBox="1"/>
          <p:nvPr/>
        </p:nvSpPr>
        <p:spPr>
          <a:xfrm>
            <a:off x="547891" y="3226419"/>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Crop</a:t>
            </a:r>
            <a:endParaRPr sz="700"/>
          </a:p>
        </p:txBody>
      </p:sp>
      <p:sp>
        <p:nvSpPr>
          <p:cNvPr id="625" name="Shape 625"/>
          <p:cNvSpPr txBox="1"/>
          <p:nvPr/>
        </p:nvSpPr>
        <p:spPr>
          <a:xfrm>
            <a:off x="547888" y="3970431"/>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627" name="Shape 627"/>
          <p:cNvSpPr/>
          <p:nvPr/>
        </p:nvSpPr>
        <p:spPr>
          <a:xfrm>
            <a:off x="547900" y="2219100"/>
            <a:ext cx="1758000" cy="7701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8" name="Shape 628"/>
          <p:cNvSpPr/>
          <p:nvPr/>
        </p:nvSpPr>
        <p:spPr>
          <a:xfrm>
            <a:off x="547900" y="3718700"/>
            <a:ext cx="1758000" cy="7233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9" name="Shape 629"/>
          <p:cNvSpPr/>
          <p:nvPr/>
        </p:nvSpPr>
        <p:spPr>
          <a:xfrm>
            <a:off x="1267800" y="1142875"/>
            <a:ext cx="822000" cy="32991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647"/>
          <p:cNvSpPr txBox="1"/>
          <p:nvPr/>
        </p:nvSpPr>
        <p:spPr>
          <a:xfrm>
            <a:off x="1271800" y="11428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Instance Pipeline</a:t>
            </a:r>
            <a:endParaRPr sz="7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Pipeline</a:t>
            </a:r>
            <a:endParaRPr sz="3200"/>
          </a:p>
        </p:txBody>
      </p:sp>
      <p:pic>
        <p:nvPicPr>
          <p:cNvPr id="636" name="Shape 636"/>
          <p:cNvPicPr preferRelativeResize="0"/>
          <p:nvPr/>
        </p:nvPicPr>
        <p:blipFill>
          <a:blip r:embed="rId3">
            <a:alphaModFix/>
          </a:blip>
          <a:stretch>
            <a:fillRect/>
          </a:stretch>
        </p:blipFill>
        <p:spPr>
          <a:xfrm>
            <a:off x="1326748" y="1590075"/>
            <a:ext cx="712102" cy="534063"/>
          </a:xfrm>
          <a:prstGeom prst="rect">
            <a:avLst/>
          </a:prstGeom>
          <a:noFill/>
          <a:ln>
            <a:noFill/>
          </a:ln>
        </p:spPr>
      </p:pic>
      <p:pic>
        <p:nvPicPr>
          <p:cNvPr id="637" name="Shape 637"/>
          <p:cNvPicPr preferRelativeResize="0"/>
          <p:nvPr/>
        </p:nvPicPr>
        <p:blipFill>
          <a:blip r:embed="rId4">
            <a:alphaModFix/>
          </a:blip>
          <a:stretch>
            <a:fillRect/>
          </a:stretch>
        </p:blipFill>
        <p:spPr>
          <a:xfrm>
            <a:off x="1326759" y="2334052"/>
            <a:ext cx="712102" cy="534079"/>
          </a:xfrm>
          <a:prstGeom prst="rect">
            <a:avLst/>
          </a:prstGeom>
          <a:noFill/>
          <a:ln>
            <a:noFill/>
          </a:ln>
        </p:spPr>
      </p:pic>
      <p:pic>
        <p:nvPicPr>
          <p:cNvPr id="638" name="Shape 638" title="Points scored"/>
          <p:cNvPicPr preferRelativeResize="0"/>
          <p:nvPr/>
        </p:nvPicPr>
        <p:blipFill>
          <a:blip r:embed="rId5">
            <a:alphaModFix/>
          </a:blip>
          <a:stretch>
            <a:fillRect/>
          </a:stretch>
        </p:blipFill>
        <p:spPr>
          <a:xfrm>
            <a:off x="1250928" y="3822012"/>
            <a:ext cx="863748" cy="534080"/>
          </a:xfrm>
          <a:prstGeom prst="rect">
            <a:avLst/>
          </a:prstGeom>
          <a:noFill/>
          <a:ln>
            <a:noFill/>
          </a:ln>
        </p:spPr>
      </p:pic>
      <p:cxnSp>
        <p:nvCxnSpPr>
          <p:cNvPr id="639" name="Shape 639"/>
          <p:cNvCxnSpPr>
            <a:stCxn id="636" idx="2"/>
            <a:endCxn id="637" idx="0"/>
          </p:cNvCxnSpPr>
          <p:nvPr/>
        </p:nvCxnSpPr>
        <p:spPr>
          <a:xfrm>
            <a:off x="1682800" y="2124138"/>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640" name="Shape 640"/>
          <p:cNvCxnSpPr>
            <a:stCxn id="637" idx="2"/>
            <a:endCxn id="641" idx="0"/>
          </p:cNvCxnSpPr>
          <p:nvPr/>
        </p:nvCxnSpPr>
        <p:spPr>
          <a:xfrm>
            <a:off x="1682810" y="2868131"/>
            <a:ext cx="0" cy="210000"/>
          </a:xfrm>
          <a:prstGeom prst="straightConnector1">
            <a:avLst/>
          </a:prstGeom>
          <a:noFill/>
          <a:ln w="19050" cap="flat" cmpd="sng">
            <a:solidFill>
              <a:srgbClr val="F1C232"/>
            </a:solidFill>
            <a:prstDash val="dash"/>
            <a:round/>
            <a:headEnd type="none" w="med" len="med"/>
            <a:tailEnd type="triangle" w="med" len="med"/>
          </a:ln>
        </p:spPr>
      </p:cxnSp>
      <p:cxnSp>
        <p:nvCxnSpPr>
          <p:cNvPr id="642" name="Shape 642"/>
          <p:cNvCxnSpPr>
            <a:stCxn id="641" idx="2"/>
            <a:endCxn id="638" idx="0"/>
          </p:cNvCxnSpPr>
          <p:nvPr/>
        </p:nvCxnSpPr>
        <p:spPr>
          <a:xfrm>
            <a:off x="1682807" y="3612100"/>
            <a:ext cx="0" cy="210000"/>
          </a:xfrm>
          <a:prstGeom prst="straightConnector1">
            <a:avLst/>
          </a:prstGeom>
          <a:noFill/>
          <a:ln w="19050" cap="flat" cmpd="sng">
            <a:solidFill>
              <a:srgbClr val="F1C232"/>
            </a:solidFill>
            <a:prstDash val="dash"/>
            <a:round/>
            <a:headEnd type="none" w="med" len="med"/>
            <a:tailEnd type="triangle" w="med" len="med"/>
          </a:ln>
        </p:spPr>
      </p:cxnSp>
      <p:pic>
        <p:nvPicPr>
          <p:cNvPr id="641" name="Shape 641"/>
          <p:cNvPicPr preferRelativeResize="0"/>
          <p:nvPr/>
        </p:nvPicPr>
        <p:blipFill>
          <a:blip r:embed="rId6">
            <a:alphaModFix/>
          </a:blip>
          <a:stretch>
            <a:fillRect/>
          </a:stretch>
        </p:blipFill>
        <p:spPr>
          <a:xfrm>
            <a:off x="1415764" y="3078019"/>
            <a:ext cx="534085" cy="534080"/>
          </a:xfrm>
          <a:prstGeom prst="rect">
            <a:avLst/>
          </a:prstGeom>
          <a:noFill/>
          <a:ln>
            <a:noFill/>
          </a:ln>
        </p:spPr>
      </p:pic>
      <p:sp>
        <p:nvSpPr>
          <p:cNvPr id="643" name="Shape 643"/>
          <p:cNvSpPr txBox="1"/>
          <p:nvPr/>
        </p:nvSpPr>
        <p:spPr>
          <a:xfrm>
            <a:off x="547902" y="1738437"/>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644" name="Shape 644"/>
          <p:cNvSpPr txBox="1"/>
          <p:nvPr/>
        </p:nvSpPr>
        <p:spPr>
          <a:xfrm>
            <a:off x="547891" y="2482432"/>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a:p>
            <a:pPr marL="0" lvl="0" indent="0" algn="ctr" rtl="0">
              <a:spcBef>
                <a:spcPts val="0"/>
              </a:spcBef>
              <a:spcAft>
                <a:spcPts val="0"/>
              </a:spcAft>
              <a:buNone/>
            </a:pPr>
            <a:r>
              <a:rPr lang="en-US" sz="700"/>
              <a:t>SSD Caffe</a:t>
            </a:r>
            <a:endParaRPr sz="700"/>
          </a:p>
        </p:txBody>
      </p:sp>
      <p:sp>
        <p:nvSpPr>
          <p:cNvPr id="645" name="Shape 645"/>
          <p:cNvSpPr txBox="1"/>
          <p:nvPr/>
        </p:nvSpPr>
        <p:spPr>
          <a:xfrm>
            <a:off x="547891" y="3226419"/>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Crop</a:t>
            </a:r>
            <a:endParaRPr sz="700"/>
          </a:p>
        </p:txBody>
      </p:sp>
      <p:sp>
        <p:nvSpPr>
          <p:cNvPr id="646" name="Shape 646"/>
          <p:cNvSpPr txBox="1"/>
          <p:nvPr/>
        </p:nvSpPr>
        <p:spPr>
          <a:xfrm>
            <a:off x="547888" y="3970431"/>
            <a:ext cx="7122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a:p>
            <a:pPr marL="0" lvl="0" indent="0" algn="ctr" rtl="0">
              <a:spcBef>
                <a:spcPts val="0"/>
              </a:spcBef>
              <a:spcAft>
                <a:spcPts val="0"/>
              </a:spcAft>
              <a:buNone/>
            </a:pPr>
            <a:r>
              <a:rPr lang="en-US" sz="700"/>
              <a:t>VGG16</a:t>
            </a:r>
            <a:endParaRPr sz="700"/>
          </a:p>
        </p:txBody>
      </p:sp>
      <p:sp>
        <p:nvSpPr>
          <p:cNvPr id="647" name="Shape 647"/>
          <p:cNvSpPr txBox="1"/>
          <p:nvPr/>
        </p:nvSpPr>
        <p:spPr>
          <a:xfrm>
            <a:off x="1271800" y="11428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Instance Pipeline</a:t>
            </a:r>
            <a:endParaRPr sz="700"/>
          </a:p>
        </p:txBody>
      </p:sp>
      <p:sp>
        <p:nvSpPr>
          <p:cNvPr id="648" name="Shape 648"/>
          <p:cNvSpPr/>
          <p:nvPr/>
        </p:nvSpPr>
        <p:spPr>
          <a:xfrm>
            <a:off x="547900" y="2219100"/>
            <a:ext cx="1758000" cy="7701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9" name="Shape 649"/>
          <p:cNvSpPr/>
          <p:nvPr/>
        </p:nvSpPr>
        <p:spPr>
          <a:xfrm>
            <a:off x="547900" y="3718700"/>
            <a:ext cx="1758000" cy="7233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50" name="Shape 650"/>
          <p:cNvPicPr preferRelativeResize="0"/>
          <p:nvPr/>
        </p:nvPicPr>
        <p:blipFill>
          <a:blip r:embed="rId7">
            <a:alphaModFix/>
          </a:blip>
          <a:stretch>
            <a:fillRect/>
          </a:stretch>
        </p:blipFill>
        <p:spPr>
          <a:xfrm>
            <a:off x="5674275" y="1514623"/>
            <a:ext cx="3012524" cy="2917000"/>
          </a:xfrm>
          <a:prstGeom prst="rect">
            <a:avLst/>
          </a:prstGeom>
          <a:noFill/>
          <a:ln>
            <a:noFill/>
          </a:ln>
        </p:spPr>
      </p:pic>
      <p:pic>
        <p:nvPicPr>
          <p:cNvPr id="651" name="Shape 651"/>
          <p:cNvPicPr preferRelativeResize="0"/>
          <p:nvPr/>
        </p:nvPicPr>
        <p:blipFill>
          <a:blip r:embed="rId8">
            <a:alphaModFix/>
          </a:blip>
          <a:stretch>
            <a:fillRect/>
          </a:stretch>
        </p:blipFill>
        <p:spPr>
          <a:xfrm>
            <a:off x="2661748" y="1514624"/>
            <a:ext cx="3012525" cy="2917001"/>
          </a:xfrm>
          <a:prstGeom prst="rect">
            <a:avLst/>
          </a:prstGeom>
          <a:noFill/>
          <a:ln>
            <a:noFill/>
          </a:ln>
        </p:spPr>
      </p:pic>
      <p:sp>
        <p:nvSpPr>
          <p:cNvPr id="652" name="Shape 652"/>
          <p:cNvSpPr/>
          <p:nvPr/>
        </p:nvSpPr>
        <p:spPr>
          <a:xfrm>
            <a:off x="1267800" y="1142875"/>
            <a:ext cx="822000" cy="32991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Rotation Pipeline</a:t>
            </a:r>
            <a:endParaRPr sz="1000"/>
          </a:p>
        </p:txBody>
      </p:sp>
      <p:graphicFrame>
        <p:nvGraphicFramePr>
          <p:cNvPr id="659" name="Shape 659"/>
          <p:cNvGraphicFramePr/>
          <p:nvPr/>
        </p:nvGraphicFramePr>
        <p:xfrm>
          <a:off x="3139000" y="1142875"/>
          <a:ext cx="4823200" cy="899100"/>
        </p:xfrm>
        <a:graphic>
          <a:graphicData uri="http://schemas.openxmlformats.org/drawingml/2006/table">
            <a:tbl>
              <a:tblPr>
                <a:noFill/>
                <a:tableStyleId>{DDDE945C-F791-4571-9DA6-34E131A09059}</a:tableStyleId>
              </a:tblPr>
              <a:tblGrid>
                <a:gridCol w="602900"/>
                <a:gridCol w="602900"/>
                <a:gridCol w="602900"/>
                <a:gridCol w="602900"/>
                <a:gridCol w="602900"/>
                <a:gridCol w="602900"/>
                <a:gridCol w="602900"/>
                <a:gridCol w="602900"/>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solidFill>
                      <a:srgbClr val="F1C232"/>
                    </a:solidFill>
                  </a:tcPr>
                </a:tc>
                <a:tc>
                  <a:txBody>
                    <a:bodyPr/>
                    <a:lstStyle/>
                    <a:p>
                      <a:pPr marL="0" lvl="0" indent="0" algn="ctr" rtl="0">
                        <a:spcBef>
                          <a:spcPts val="0"/>
                        </a:spcBef>
                        <a:spcAft>
                          <a:spcPts val="0"/>
                        </a:spcAft>
                        <a:buClr>
                          <a:srgbClr val="000000"/>
                        </a:buClr>
                        <a:buSzPts val="1100"/>
                        <a:buFont typeface="Arial"/>
                        <a:buNone/>
                      </a:pPr>
                      <a:r>
                        <a:rPr lang="en-US" sz="700">
                          <a:solidFill>
                            <a:srgbClr val="000000"/>
                          </a:solidFill>
                        </a:rPr>
                        <a:t>last update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53</a:t>
                      </a:r>
                      <a:endParaRPr sz="700"/>
                    </a:p>
                  </a:txBody>
                  <a:tcPr marL="91425" marR="91425" marT="91425" marB="91425" anchor="ctr"/>
                </a:tc>
                <a:tc>
                  <a:txBody>
                    <a:bodyPr/>
                    <a:lstStyle/>
                    <a:p>
                      <a:pPr marL="0" lvl="0" indent="0" algn="ctr" rtl="0">
                        <a:spcBef>
                          <a:spcPts val="0"/>
                        </a:spcBef>
                        <a:spcAft>
                          <a:spcPts val="0"/>
                        </a:spcAft>
                        <a:buNone/>
                      </a:pPr>
                      <a:r>
                        <a:rPr lang="en-US" sz="700"/>
                        <a:t>54 s</a:t>
                      </a:r>
                      <a:endParaRPr sz="700"/>
                    </a:p>
                  </a:txBody>
                  <a:tcPr marL="91425" marR="91425" marT="91425" marB="91425" anchor="ctr"/>
                </a:tc>
                <a:tc>
                  <a:txBody>
                    <a:bodyPr/>
                    <a:lstStyle/>
                    <a:p>
                      <a:pPr marL="0" lvl="0" indent="0" algn="ctr" rtl="0">
                        <a:spcBef>
                          <a:spcPts val="0"/>
                        </a:spcBef>
                        <a:spcAft>
                          <a:spcPts val="0"/>
                        </a:spcAft>
                        <a:buNone/>
                      </a:pPr>
                      <a:r>
                        <a:rPr lang="en-US" sz="700"/>
                        <a:t>47 min 42 s</a:t>
                      </a:r>
                      <a:endParaRPr sz="700"/>
                    </a:p>
                  </a:txBody>
                  <a:tcPr marL="91425" marR="91425" marT="91425" marB="91425" anchor="ctr"/>
                </a:tc>
                <a:tc>
                  <a:txBody>
                    <a:bodyPr/>
                    <a:lstStyle/>
                    <a:p>
                      <a:pPr marL="0" lvl="0" indent="0" algn="ctr" rtl="0">
                        <a:spcBef>
                          <a:spcPts val="0"/>
                        </a:spcBef>
                        <a:spcAft>
                          <a:spcPts val="0"/>
                        </a:spcAft>
                        <a:buNone/>
                      </a:pPr>
                      <a:r>
                        <a:rPr lang="en-US" sz="700"/>
                        <a:t>23</a:t>
                      </a:r>
                      <a:endParaRPr sz="700"/>
                    </a:p>
                  </a:txBody>
                  <a:tcPr marL="91425" marR="91425" marT="91425" marB="91425" anchor="ctr"/>
                </a:tc>
                <a:tc>
                  <a:txBody>
                    <a:bodyPr/>
                    <a:lstStyle/>
                    <a:p>
                      <a:pPr marL="0" lvl="0" indent="0" algn="ctr" rtl="0">
                        <a:spcBef>
                          <a:spcPts val="0"/>
                        </a:spcBef>
                        <a:spcAft>
                          <a:spcPts val="0"/>
                        </a:spcAft>
                        <a:buNone/>
                      </a:pPr>
                      <a:r>
                        <a:rPr lang="en-US" sz="700"/>
                        <a:t>0.2951</a:t>
                      </a:r>
                      <a:endParaRPr sz="700"/>
                    </a:p>
                  </a:txBody>
                  <a:tcPr marL="91425" marR="91425" marT="91425" marB="91425" anchor="ctr"/>
                </a:tc>
                <a:tc>
                  <a:txBody>
                    <a:bodyPr/>
                    <a:lstStyle/>
                    <a:p>
                      <a:pPr marL="0" lvl="0" indent="0" algn="ctr" rtl="0">
                        <a:spcBef>
                          <a:spcPts val="0"/>
                        </a:spcBef>
                        <a:spcAft>
                          <a:spcPts val="0"/>
                        </a:spcAft>
                        <a:buNone/>
                      </a:pPr>
                      <a:r>
                        <a:rPr lang="en-US" sz="700"/>
                        <a:t>0.2944</a:t>
                      </a:r>
                      <a:endParaRPr sz="700"/>
                    </a:p>
                  </a:txBody>
                  <a:tcPr marL="91425" marR="91425" marT="91425" marB="91425" anchor="ctr"/>
                </a:tc>
                <a:tc>
                  <a:txBody>
                    <a:bodyPr/>
                    <a:lstStyle/>
                    <a:p>
                      <a:pPr marL="0" lvl="0" indent="0" algn="ctr" rtl="0">
                        <a:spcBef>
                          <a:spcPts val="0"/>
                        </a:spcBef>
                        <a:spcAft>
                          <a:spcPts val="0"/>
                        </a:spcAft>
                        <a:buNone/>
                      </a:pPr>
                      <a:r>
                        <a:rPr lang="en-US" sz="700"/>
                        <a:t>0.9138</a:t>
                      </a:r>
                      <a:endParaRPr sz="700"/>
                    </a:p>
                  </a:txBody>
                  <a:tcPr marL="91425" marR="91425" marT="91425" marB="91425" anchor="ctr"/>
                </a:tc>
              </a:tr>
            </a:tbl>
          </a:graphicData>
        </a:graphic>
      </p:graphicFrame>
      <p:pic>
        <p:nvPicPr>
          <p:cNvPr id="660" name="Shape 660"/>
          <p:cNvPicPr preferRelativeResize="0"/>
          <p:nvPr/>
        </p:nvPicPr>
        <p:blipFill>
          <a:blip r:embed="rId3">
            <a:alphaModFix/>
          </a:blip>
          <a:stretch>
            <a:fillRect/>
          </a:stretch>
        </p:blipFill>
        <p:spPr>
          <a:xfrm>
            <a:off x="3139000" y="2234225"/>
            <a:ext cx="2293650" cy="2293650"/>
          </a:xfrm>
          <a:prstGeom prst="rect">
            <a:avLst/>
          </a:prstGeom>
          <a:noFill/>
          <a:ln>
            <a:noFill/>
          </a:ln>
        </p:spPr>
      </p:pic>
      <p:pic>
        <p:nvPicPr>
          <p:cNvPr id="661" name="Shape 661"/>
          <p:cNvPicPr preferRelativeResize="0"/>
          <p:nvPr/>
        </p:nvPicPr>
        <p:blipFill>
          <a:blip r:embed="rId4">
            <a:alphaModFix/>
          </a:blip>
          <a:stretch>
            <a:fillRect/>
          </a:stretch>
        </p:blipFill>
        <p:spPr>
          <a:xfrm>
            <a:off x="1272273" y="1613468"/>
            <a:ext cx="583063" cy="437290"/>
          </a:xfrm>
          <a:prstGeom prst="rect">
            <a:avLst/>
          </a:prstGeom>
          <a:noFill/>
          <a:ln>
            <a:noFill/>
          </a:ln>
        </p:spPr>
      </p:pic>
      <p:pic>
        <p:nvPicPr>
          <p:cNvPr id="662" name="Shape 662"/>
          <p:cNvPicPr preferRelativeResize="0"/>
          <p:nvPr/>
        </p:nvPicPr>
        <p:blipFill>
          <a:blip r:embed="rId5">
            <a:alphaModFix/>
          </a:blip>
          <a:stretch>
            <a:fillRect/>
          </a:stretch>
        </p:blipFill>
        <p:spPr>
          <a:xfrm>
            <a:off x="1272269" y="2237825"/>
            <a:ext cx="583063" cy="437303"/>
          </a:xfrm>
          <a:prstGeom prst="rect">
            <a:avLst/>
          </a:prstGeom>
          <a:noFill/>
          <a:ln>
            <a:noFill/>
          </a:ln>
        </p:spPr>
      </p:pic>
      <p:pic>
        <p:nvPicPr>
          <p:cNvPr id="663" name="Shape 663"/>
          <p:cNvPicPr preferRelativeResize="0"/>
          <p:nvPr/>
        </p:nvPicPr>
        <p:blipFill>
          <a:blip r:embed="rId6">
            <a:alphaModFix/>
          </a:blip>
          <a:stretch>
            <a:fillRect/>
          </a:stretch>
        </p:blipFill>
        <p:spPr>
          <a:xfrm>
            <a:off x="1272272" y="2862230"/>
            <a:ext cx="583063" cy="437303"/>
          </a:xfrm>
          <a:prstGeom prst="rect">
            <a:avLst/>
          </a:prstGeom>
          <a:noFill/>
          <a:ln>
            <a:noFill/>
          </a:ln>
        </p:spPr>
      </p:pic>
      <p:pic>
        <p:nvPicPr>
          <p:cNvPr id="664" name="Shape 664"/>
          <p:cNvPicPr preferRelativeResize="0"/>
          <p:nvPr/>
        </p:nvPicPr>
        <p:blipFill>
          <a:blip r:embed="rId7">
            <a:alphaModFix/>
          </a:blip>
          <a:stretch>
            <a:fillRect/>
          </a:stretch>
        </p:blipFill>
        <p:spPr>
          <a:xfrm>
            <a:off x="1345144" y="3486611"/>
            <a:ext cx="437303" cy="437304"/>
          </a:xfrm>
          <a:prstGeom prst="rect">
            <a:avLst/>
          </a:prstGeom>
          <a:noFill/>
          <a:ln>
            <a:noFill/>
          </a:ln>
        </p:spPr>
      </p:pic>
      <p:pic>
        <p:nvPicPr>
          <p:cNvPr id="665" name="Shape 665" title="Points scored"/>
          <p:cNvPicPr preferRelativeResize="0"/>
          <p:nvPr/>
        </p:nvPicPr>
        <p:blipFill>
          <a:blip r:embed="rId8">
            <a:alphaModFix/>
          </a:blip>
          <a:stretch>
            <a:fillRect/>
          </a:stretch>
        </p:blipFill>
        <p:spPr>
          <a:xfrm>
            <a:off x="1210184" y="4110997"/>
            <a:ext cx="707226" cy="437305"/>
          </a:xfrm>
          <a:prstGeom prst="rect">
            <a:avLst/>
          </a:prstGeom>
          <a:noFill/>
          <a:ln>
            <a:noFill/>
          </a:ln>
        </p:spPr>
      </p:pic>
      <p:cxnSp>
        <p:nvCxnSpPr>
          <p:cNvPr id="666" name="Shape 666"/>
          <p:cNvCxnSpPr>
            <a:stCxn id="661" idx="2"/>
            <a:endCxn id="662" idx="0"/>
          </p:cNvCxnSpPr>
          <p:nvPr/>
        </p:nvCxnSpPr>
        <p:spPr>
          <a:xfrm>
            <a:off x="1563805" y="2050757"/>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67" name="Shape 667"/>
          <p:cNvCxnSpPr>
            <a:stCxn id="662" idx="2"/>
            <a:endCxn id="663" idx="0"/>
          </p:cNvCxnSpPr>
          <p:nvPr/>
        </p:nvCxnSpPr>
        <p:spPr>
          <a:xfrm>
            <a:off x="1563800" y="2675129"/>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68" name="Shape 668"/>
          <p:cNvCxnSpPr>
            <a:stCxn id="663" idx="2"/>
            <a:endCxn id="664" idx="0"/>
          </p:cNvCxnSpPr>
          <p:nvPr/>
        </p:nvCxnSpPr>
        <p:spPr>
          <a:xfrm>
            <a:off x="1563803" y="3299533"/>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69" name="Shape 669"/>
          <p:cNvCxnSpPr>
            <a:stCxn id="664" idx="2"/>
            <a:endCxn id="665" idx="0"/>
          </p:cNvCxnSpPr>
          <p:nvPr/>
        </p:nvCxnSpPr>
        <p:spPr>
          <a:xfrm>
            <a:off x="1563796" y="3923915"/>
            <a:ext cx="0" cy="187200"/>
          </a:xfrm>
          <a:prstGeom prst="straightConnector1">
            <a:avLst/>
          </a:prstGeom>
          <a:noFill/>
          <a:ln w="19050" cap="flat" cmpd="sng">
            <a:solidFill>
              <a:srgbClr val="3C78D8"/>
            </a:solidFill>
            <a:prstDash val="dash"/>
            <a:round/>
            <a:headEnd type="none" w="med" len="med"/>
            <a:tailEnd type="triangle" w="med" len="med"/>
          </a:ln>
        </p:spPr>
      </p:cxnSp>
      <p:sp>
        <p:nvSpPr>
          <p:cNvPr id="670" name="Shape 670"/>
          <p:cNvSpPr txBox="1"/>
          <p:nvPr/>
        </p:nvSpPr>
        <p:spPr>
          <a:xfrm>
            <a:off x="577016" y="1734933"/>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671" name="Shape 671"/>
          <p:cNvSpPr txBox="1"/>
          <p:nvPr/>
        </p:nvSpPr>
        <p:spPr>
          <a:xfrm>
            <a:off x="577010" y="2359310"/>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p:txBody>
      </p:sp>
      <p:sp>
        <p:nvSpPr>
          <p:cNvPr id="672" name="Shape 672"/>
          <p:cNvSpPr txBox="1"/>
          <p:nvPr/>
        </p:nvSpPr>
        <p:spPr>
          <a:xfrm>
            <a:off x="577003" y="3608087"/>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Align</a:t>
            </a:r>
            <a:endParaRPr sz="700"/>
          </a:p>
          <a:p>
            <a:pPr marL="0" lvl="0" indent="0" algn="ctr" rtl="0">
              <a:spcBef>
                <a:spcPts val="0"/>
              </a:spcBef>
              <a:spcAft>
                <a:spcPts val="0"/>
              </a:spcAft>
              <a:buNone/>
            </a:pPr>
            <a:r>
              <a:rPr lang="en-US" sz="700"/>
              <a:t>Crop</a:t>
            </a:r>
            <a:endParaRPr sz="700"/>
          </a:p>
        </p:txBody>
      </p:sp>
      <p:sp>
        <p:nvSpPr>
          <p:cNvPr id="673" name="Shape 673"/>
          <p:cNvSpPr txBox="1"/>
          <p:nvPr/>
        </p:nvSpPr>
        <p:spPr>
          <a:xfrm>
            <a:off x="577006" y="2983665"/>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Pose Estimate</a:t>
            </a:r>
            <a:endParaRPr sz="700"/>
          </a:p>
        </p:txBody>
      </p:sp>
      <p:sp>
        <p:nvSpPr>
          <p:cNvPr id="674" name="Shape 674"/>
          <p:cNvSpPr txBox="1"/>
          <p:nvPr/>
        </p:nvSpPr>
        <p:spPr>
          <a:xfrm>
            <a:off x="514125" y="4232498"/>
            <a:ext cx="7086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p:txBody>
      </p:sp>
      <p:sp>
        <p:nvSpPr>
          <p:cNvPr id="675" name="Shape 675"/>
          <p:cNvSpPr/>
          <p:nvPr/>
        </p:nvSpPr>
        <p:spPr>
          <a:xfrm>
            <a:off x="576925" y="2756300"/>
            <a:ext cx="1620000" cy="6507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6" name="Shape 676"/>
          <p:cNvSpPr/>
          <p:nvPr/>
        </p:nvSpPr>
        <p:spPr>
          <a:xfrm>
            <a:off x="577000" y="4003475"/>
            <a:ext cx="1620000" cy="6507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8" name="Shape 678"/>
          <p:cNvSpPr/>
          <p:nvPr/>
        </p:nvSpPr>
        <p:spPr>
          <a:xfrm>
            <a:off x="1194044" y="1142875"/>
            <a:ext cx="739500" cy="35115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79" name="Shape 679"/>
          <p:cNvPicPr preferRelativeResize="0"/>
          <p:nvPr/>
        </p:nvPicPr>
        <p:blipFill>
          <a:blip r:embed="rId9">
            <a:alphaModFix/>
          </a:blip>
          <a:stretch>
            <a:fillRect/>
          </a:stretch>
        </p:blipFill>
        <p:spPr>
          <a:xfrm>
            <a:off x="5711800" y="2234225"/>
            <a:ext cx="2293650" cy="2293650"/>
          </a:xfrm>
          <a:prstGeom prst="rect">
            <a:avLst/>
          </a:prstGeom>
          <a:noFill/>
          <a:ln>
            <a:noFill/>
          </a:ln>
        </p:spPr>
      </p:pic>
      <p:sp>
        <p:nvSpPr>
          <p:cNvPr id="24" name="Shape 755"/>
          <p:cNvSpPr txBox="1"/>
          <p:nvPr/>
        </p:nvSpPr>
        <p:spPr>
          <a:xfrm>
            <a:off x="1194032" y="1212886"/>
            <a:ext cx="739500" cy="2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dirty="0"/>
              <a:t>Instance </a:t>
            </a:r>
            <a:r>
              <a:rPr lang="en-US" altLang="zh-CN" sz="700" dirty="0" smtClean="0"/>
              <a:t>Rotation</a:t>
            </a:r>
            <a:r>
              <a:rPr lang="zh-CN" altLang="en-US" sz="700" dirty="0" smtClean="0"/>
              <a:t> </a:t>
            </a:r>
            <a:r>
              <a:rPr lang="en-US" altLang="zh-CN" sz="700" dirty="0" smtClean="0"/>
              <a:t>Pipeline</a:t>
            </a:r>
            <a:endParaRPr sz="7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Rotation Pipeline</a:t>
            </a:r>
            <a:endParaRPr sz="1000"/>
          </a:p>
        </p:txBody>
      </p:sp>
      <p:pic>
        <p:nvPicPr>
          <p:cNvPr id="686" name="Shape 686"/>
          <p:cNvPicPr preferRelativeResize="0"/>
          <p:nvPr/>
        </p:nvPicPr>
        <p:blipFill>
          <a:blip r:embed="rId3">
            <a:alphaModFix/>
          </a:blip>
          <a:stretch>
            <a:fillRect/>
          </a:stretch>
        </p:blipFill>
        <p:spPr>
          <a:xfrm>
            <a:off x="1272273" y="1613468"/>
            <a:ext cx="583063" cy="437290"/>
          </a:xfrm>
          <a:prstGeom prst="rect">
            <a:avLst/>
          </a:prstGeom>
          <a:noFill/>
          <a:ln>
            <a:noFill/>
          </a:ln>
        </p:spPr>
      </p:pic>
      <p:pic>
        <p:nvPicPr>
          <p:cNvPr id="687" name="Shape 687"/>
          <p:cNvPicPr preferRelativeResize="0"/>
          <p:nvPr/>
        </p:nvPicPr>
        <p:blipFill>
          <a:blip r:embed="rId4">
            <a:alphaModFix/>
          </a:blip>
          <a:stretch>
            <a:fillRect/>
          </a:stretch>
        </p:blipFill>
        <p:spPr>
          <a:xfrm>
            <a:off x="1272269" y="2237825"/>
            <a:ext cx="583063" cy="437303"/>
          </a:xfrm>
          <a:prstGeom prst="rect">
            <a:avLst/>
          </a:prstGeom>
          <a:noFill/>
          <a:ln>
            <a:noFill/>
          </a:ln>
        </p:spPr>
      </p:pic>
      <p:pic>
        <p:nvPicPr>
          <p:cNvPr id="688" name="Shape 688"/>
          <p:cNvPicPr preferRelativeResize="0"/>
          <p:nvPr/>
        </p:nvPicPr>
        <p:blipFill>
          <a:blip r:embed="rId5">
            <a:alphaModFix/>
          </a:blip>
          <a:stretch>
            <a:fillRect/>
          </a:stretch>
        </p:blipFill>
        <p:spPr>
          <a:xfrm>
            <a:off x="1272272" y="2862230"/>
            <a:ext cx="583063" cy="437303"/>
          </a:xfrm>
          <a:prstGeom prst="rect">
            <a:avLst/>
          </a:prstGeom>
          <a:noFill/>
          <a:ln>
            <a:noFill/>
          </a:ln>
        </p:spPr>
      </p:pic>
      <p:pic>
        <p:nvPicPr>
          <p:cNvPr id="689" name="Shape 689"/>
          <p:cNvPicPr preferRelativeResize="0"/>
          <p:nvPr/>
        </p:nvPicPr>
        <p:blipFill>
          <a:blip r:embed="rId6">
            <a:alphaModFix/>
          </a:blip>
          <a:stretch>
            <a:fillRect/>
          </a:stretch>
        </p:blipFill>
        <p:spPr>
          <a:xfrm>
            <a:off x="1345144" y="3486611"/>
            <a:ext cx="437303" cy="437304"/>
          </a:xfrm>
          <a:prstGeom prst="rect">
            <a:avLst/>
          </a:prstGeom>
          <a:noFill/>
          <a:ln>
            <a:noFill/>
          </a:ln>
        </p:spPr>
      </p:pic>
      <p:pic>
        <p:nvPicPr>
          <p:cNvPr id="690" name="Shape 690" title="Points scored"/>
          <p:cNvPicPr preferRelativeResize="0"/>
          <p:nvPr/>
        </p:nvPicPr>
        <p:blipFill>
          <a:blip r:embed="rId7">
            <a:alphaModFix/>
          </a:blip>
          <a:stretch>
            <a:fillRect/>
          </a:stretch>
        </p:blipFill>
        <p:spPr>
          <a:xfrm>
            <a:off x="1210184" y="4110997"/>
            <a:ext cx="707226" cy="437305"/>
          </a:xfrm>
          <a:prstGeom prst="rect">
            <a:avLst/>
          </a:prstGeom>
          <a:noFill/>
          <a:ln>
            <a:noFill/>
          </a:ln>
        </p:spPr>
      </p:pic>
      <p:cxnSp>
        <p:nvCxnSpPr>
          <p:cNvPr id="691" name="Shape 691"/>
          <p:cNvCxnSpPr>
            <a:stCxn id="686" idx="2"/>
            <a:endCxn id="687" idx="0"/>
          </p:cNvCxnSpPr>
          <p:nvPr/>
        </p:nvCxnSpPr>
        <p:spPr>
          <a:xfrm>
            <a:off x="1563805" y="2050757"/>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92" name="Shape 692"/>
          <p:cNvCxnSpPr>
            <a:stCxn id="687" idx="2"/>
            <a:endCxn id="688" idx="0"/>
          </p:cNvCxnSpPr>
          <p:nvPr/>
        </p:nvCxnSpPr>
        <p:spPr>
          <a:xfrm>
            <a:off x="1563800" y="2675129"/>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93" name="Shape 693"/>
          <p:cNvCxnSpPr>
            <a:stCxn id="688" idx="2"/>
            <a:endCxn id="689" idx="0"/>
          </p:cNvCxnSpPr>
          <p:nvPr/>
        </p:nvCxnSpPr>
        <p:spPr>
          <a:xfrm>
            <a:off x="1563803" y="3299533"/>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694" name="Shape 694"/>
          <p:cNvCxnSpPr>
            <a:stCxn id="689" idx="2"/>
            <a:endCxn id="690" idx="0"/>
          </p:cNvCxnSpPr>
          <p:nvPr/>
        </p:nvCxnSpPr>
        <p:spPr>
          <a:xfrm>
            <a:off x="1563796" y="3923915"/>
            <a:ext cx="0" cy="187200"/>
          </a:xfrm>
          <a:prstGeom prst="straightConnector1">
            <a:avLst/>
          </a:prstGeom>
          <a:noFill/>
          <a:ln w="19050" cap="flat" cmpd="sng">
            <a:solidFill>
              <a:srgbClr val="3C78D8"/>
            </a:solidFill>
            <a:prstDash val="dash"/>
            <a:round/>
            <a:headEnd type="none" w="med" len="med"/>
            <a:tailEnd type="triangle" w="med" len="med"/>
          </a:ln>
        </p:spPr>
      </p:cxnSp>
      <p:sp>
        <p:nvSpPr>
          <p:cNvPr id="695" name="Shape 695"/>
          <p:cNvSpPr txBox="1"/>
          <p:nvPr/>
        </p:nvSpPr>
        <p:spPr>
          <a:xfrm>
            <a:off x="577016" y="1734933"/>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696" name="Shape 696"/>
          <p:cNvSpPr txBox="1"/>
          <p:nvPr/>
        </p:nvSpPr>
        <p:spPr>
          <a:xfrm>
            <a:off x="577010" y="2359310"/>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p:txBody>
      </p:sp>
      <p:sp>
        <p:nvSpPr>
          <p:cNvPr id="697" name="Shape 697"/>
          <p:cNvSpPr txBox="1"/>
          <p:nvPr/>
        </p:nvSpPr>
        <p:spPr>
          <a:xfrm>
            <a:off x="577003" y="3608087"/>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Align</a:t>
            </a:r>
            <a:endParaRPr sz="700"/>
          </a:p>
          <a:p>
            <a:pPr marL="0" lvl="0" indent="0" algn="ctr" rtl="0">
              <a:spcBef>
                <a:spcPts val="0"/>
              </a:spcBef>
              <a:spcAft>
                <a:spcPts val="0"/>
              </a:spcAft>
              <a:buNone/>
            </a:pPr>
            <a:r>
              <a:rPr lang="en-US" sz="700"/>
              <a:t>Crop</a:t>
            </a:r>
            <a:endParaRPr sz="700"/>
          </a:p>
        </p:txBody>
      </p:sp>
      <p:sp>
        <p:nvSpPr>
          <p:cNvPr id="698" name="Shape 698"/>
          <p:cNvSpPr txBox="1"/>
          <p:nvPr/>
        </p:nvSpPr>
        <p:spPr>
          <a:xfrm>
            <a:off x="577006" y="2983665"/>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Pose Estimate</a:t>
            </a:r>
            <a:endParaRPr sz="700"/>
          </a:p>
        </p:txBody>
      </p:sp>
      <p:sp>
        <p:nvSpPr>
          <p:cNvPr id="699" name="Shape 699"/>
          <p:cNvSpPr txBox="1"/>
          <p:nvPr/>
        </p:nvSpPr>
        <p:spPr>
          <a:xfrm>
            <a:off x="514125" y="4232498"/>
            <a:ext cx="7086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p:txBody>
      </p:sp>
      <p:sp>
        <p:nvSpPr>
          <p:cNvPr id="700" name="Shape 700"/>
          <p:cNvSpPr/>
          <p:nvPr/>
        </p:nvSpPr>
        <p:spPr>
          <a:xfrm>
            <a:off x="576925" y="2756300"/>
            <a:ext cx="1620000" cy="6507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1" name="Shape 701"/>
          <p:cNvSpPr/>
          <p:nvPr/>
        </p:nvSpPr>
        <p:spPr>
          <a:xfrm>
            <a:off x="577000" y="4003475"/>
            <a:ext cx="1620000" cy="6507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3" name="Shape 703"/>
          <p:cNvSpPr/>
          <p:nvPr/>
        </p:nvSpPr>
        <p:spPr>
          <a:xfrm>
            <a:off x="1194044" y="1142875"/>
            <a:ext cx="739500" cy="35115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04" name="Shape 704"/>
          <p:cNvPicPr preferRelativeResize="0"/>
          <p:nvPr/>
        </p:nvPicPr>
        <p:blipFill>
          <a:blip r:embed="rId8">
            <a:alphaModFix/>
          </a:blip>
          <a:stretch>
            <a:fillRect/>
          </a:stretch>
        </p:blipFill>
        <p:spPr>
          <a:xfrm>
            <a:off x="2488600" y="1254819"/>
            <a:ext cx="3153451" cy="3027819"/>
          </a:xfrm>
          <a:prstGeom prst="rect">
            <a:avLst/>
          </a:prstGeom>
          <a:noFill/>
          <a:ln>
            <a:noFill/>
          </a:ln>
        </p:spPr>
      </p:pic>
      <p:pic>
        <p:nvPicPr>
          <p:cNvPr id="705" name="Shape 705"/>
          <p:cNvPicPr preferRelativeResize="0"/>
          <p:nvPr/>
        </p:nvPicPr>
        <p:blipFill>
          <a:blip r:embed="rId9">
            <a:alphaModFix/>
          </a:blip>
          <a:stretch>
            <a:fillRect/>
          </a:stretch>
        </p:blipFill>
        <p:spPr>
          <a:xfrm>
            <a:off x="5642050" y="1254801"/>
            <a:ext cx="3153451" cy="3027849"/>
          </a:xfrm>
          <a:prstGeom prst="rect">
            <a:avLst/>
          </a:prstGeom>
          <a:noFill/>
          <a:ln>
            <a:noFill/>
          </a:ln>
        </p:spPr>
      </p:pic>
      <p:sp>
        <p:nvSpPr>
          <p:cNvPr id="23" name="Shape 755"/>
          <p:cNvSpPr txBox="1"/>
          <p:nvPr/>
        </p:nvSpPr>
        <p:spPr>
          <a:xfrm>
            <a:off x="1194032" y="1212886"/>
            <a:ext cx="739500" cy="2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dirty="0"/>
              <a:t>Instance </a:t>
            </a:r>
            <a:r>
              <a:rPr lang="en-US" altLang="zh-CN" sz="700" dirty="0" smtClean="0"/>
              <a:t>Rotation</a:t>
            </a:r>
            <a:r>
              <a:rPr lang="zh-CN" altLang="en-US" sz="700" dirty="0" smtClean="0"/>
              <a:t> </a:t>
            </a:r>
            <a:r>
              <a:rPr lang="en-US" altLang="zh-CN" sz="700" dirty="0" smtClean="0"/>
              <a:t>Pipeline</a:t>
            </a:r>
            <a:endParaRPr sz="7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Rotation Pipeline</a:t>
            </a:r>
            <a:endParaRPr sz="1000"/>
          </a:p>
        </p:txBody>
      </p:sp>
      <p:graphicFrame>
        <p:nvGraphicFramePr>
          <p:cNvPr id="712" name="Shape 712"/>
          <p:cNvGraphicFramePr/>
          <p:nvPr/>
        </p:nvGraphicFramePr>
        <p:xfrm>
          <a:off x="3009675" y="1331725"/>
          <a:ext cx="4829400" cy="883890"/>
        </p:xfrm>
        <a:graphic>
          <a:graphicData uri="http://schemas.openxmlformats.org/drawingml/2006/table">
            <a:tbl>
              <a:tblPr>
                <a:noFill/>
                <a:tableStyleId>{DDDE945C-F791-4571-9DA6-34E131A09059}</a:tableStyleId>
              </a:tblPr>
              <a:tblGrid>
                <a:gridCol w="603675"/>
                <a:gridCol w="603675"/>
                <a:gridCol w="603675"/>
                <a:gridCol w="603675"/>
                <a:gridCol w="603675"/>
                <a:gridCol w="603675"/>
                <a:gridCol w="603675"/>
                <a:gridCol w="603675"/>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solidFill>
                            <a:srgbClr val="000000"/>
                          </a:solidFill>
                        </a:rPr>
                        <a:t>last update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126</a:t>
                      </a:r>
                      <a:endParaRPr sz="700"/>
                    </a:p>
                  </a:txBody>
                  <a:tcPr marL="91425" marR="91425" marT="91425" marB="91425" anchor="ctr"/>
                </a:tc>
                <a:tc>
                  <a:txBody>
                    <a:bodyPr/>
                    <a:lstStyle/>
                    <a:p>
                      <a:pPr marL="0" lvl="0" indent="0" algn="ctr" rtl="0">
                        <a:spcBef>
                          <a:spcPts val="0"/>
                        </a:spcBef>
                        <a:spcAft>
                          <a:spcPts val="0"/>
                        </a:spcAft>
                        <a:buNone/>
                      </a:pPr>
                      <a:r>
                        <a:rPr lang="en-US" sz="700"/>
                        <a:t>40 s</a:t>
                      </a:r>
                      <a:endParaRPr sz="700"/>
                    </a:p>
                  </a:txBody>
                  <a:tcPr marL="91425" marR="91425" marT="91425" marB="91425" anchor="ctr"/>
                </a:tc>
                <a:tc>
                  <a:txBody>
                    <a:bodyPr/>
                    <a:lstStyle/>
                    <a:p>
                      <a:pPr marL="0" lvl="0" indent="0" algn="ctr" rtl="0">
                        <a:spcBef>
                          <a:spcPts val="0"/>
                        </a:spcBef>
                        <a:spcAft>
                          <a:spcPts val="0"/>
                        </a:spcAft>
                        <a:buNone/>
                      </a:pPr>
                      <a:r>
                        <a:rPr lang="en-US" sz="700"/>
                        <a:t>1h 24 m</a:t>
                      </a:r>
                      <a:endParaRPr sz="700"/>
                    </a:p>
                  </a:txBody>
                  <a:tcPr marL="91425" marR="91425" marT="91425" marB="91425" anchor="ctr"/>
                </a:tc>
                <a:tc>
                  <a:txBody>
                    <a:bodyPr/>
                    <a:lstStyle/>
                    <a:p>
                      <a:pPr marL="0" lvl="0" indent="0" algn="ctr" rtl="0">
                        <a:spcBef>
                          <a:spcPts val="0"/>
                        </a:spcBef>
                        <a:spcAft>
                          <a:spcPts val="0"/>
                        </a:spcAft>
                        <a:buNone/>
                      </a:pPr>
                      <a:r>
                        <a:rPr lang="en-US" sz="700"/>
                        <a:t>96</a:t>
                      </a:r>
                      <a:endParaRPr sz="700"/>
                    </a:p>
                  </a:txBody>
                  <a:tcPr marL="91425" marR="91425" marT="91425" marB="91425" anchor="ctr"/>
                </a:tc>
                <a:tc>
                  <a:txBody>
                    <a:bodyPr/>
                    <a:lstStyle/>
                    <a:p>
                      <a:pPr marL="0" lvl="0" indent="0" algn="ctr" rtl="0">
                        <a:spcBef>
                          <a:spcPts val="0"/>
                        </a:spcBef>
                        <a:spcAft>
                          <a:spcPts val="0"/>
                        </a:spcAft>
                        <a:buNone/>
                      </a:pPr>
                      <a:r>
                        <a:rPr lang="en-US" sz="700"/>
                        <a:t>0.1039</a:t>
                      </a:r>
                      <a:endParaRPr sz="700"/>
                    </a:p>
                  </a:txBody>
                  <a:tcPr marL="91425" marR="91425" marT="91425" marB="91425" anchor="ctr"/>
                </a:tc>
                <a:tc>
                  <a:txBody>
                    <a:bodyPr/>
                    <a:lstStyle/>
                    <a:p>
                      <a:pPr marL="0" lvl="0" indent="0" algn="ctr" rtl="0">
                        <a:spcBef>
                          <a:spcPts val="0"/>
                        </a:spcBef>
                        <a:spcAft>
                          <a:spcPts val="0"/>
                        </a:spcAft>
                        <a:buNone/>
                      </a:pPr>
                      <a:r>
                        <a:rPr lang="en-US" sz="700"/>
                        <a:t>0.3305</a:t>
                      </a:r>
                      <a:endParaRPr sz="700"/>
                    </a:p>
                  </a:txBody>
                  <a:tcPr marL="91425" marR="91425" marT="91425" marB="91425" anchor="ctr"/>
                </a:tc>
                <a:tc>
                  <a:txBody>
                    <a:bodyPr/>
                    <a:lstStyle/>
                    <a:p>
                      <a:pPr marL="0" lvl="0" indent="0" algn="ctr" rtl="0">
                        <a:spcBef>
                          <a:spcPts val="0"/>
                        </a:spcBef>
                        <a:spcAft>
                          <a:spcPts val="0"/>
                        </a:spcAft>
                        <a:buNone/>
                      </a:pPr>
                      <a:r>
                        <a:rPr lang="en-US" sz="700"/>
                        <a:t>0.8938</a:t>
                      </a:r>
                      <a:endParaRPr sz="700"/>
                    </a:p>
                  </a:txBody>
                  <a:tcPr marL="91425" marR="91425" marT="91425" marB="91425" anchor="ctr"/>
                </a:tc>
              </a:tr>
            </a:tbl>
          </a:graphicData>
        </a:graphic>
      </p:graphicFrame>
      <p:pic>
        <p:nvPicPr>
          <p:cNvPr id="713" name="Shape 713"/>
          <p:cNvPicPr preferRelativeResize="0"/>
          <p:nvPr/>
        </p:nvPicPr>
        <p:blipFill>
          <a:blip r:embed="rId3">
            <a:alphaModFix/>
          </a:blip>
          <a:stretch>
            <a:fillRect/>
          </a:stretch>
        </p:blipFill>
        <p:spPr>
          <a:xfrm>
            <a:off x="3009675" y="2398750"/>
            <a:ext cx="2097900" cy="2097900"/>
          </a:xfrm>
          <a:prstGeom prst="rect">
            <a:avLst/>
          </a:prstGeom>
          <a:noFill/>
          <a:ln>
            <a:noFill/>
          </a:ln>
        </p:spPr>
      </p:pic>
      <p:pic>
        <p:nvPicPr>
          <p:cNvPr id="714" name="Shape 714"/>
          <p:cNvPicPr preferRelativeResize="0"/>
          <p:nvPr/>
        </p:nvPicPr>
        <p:blipFill>
          <a:blip r:embed="rId4">
            <a:alphaModFix/>
          </a:blip>
          <a:stretch>
            <a:fillRect/>
          </a:stretch>
        </p:blipFill>
        <p:spPr>
          <a:xfrm>
            <a:off x="1272273" y="1613468"/>
            <a:ext cx="583063" cy="437290"/>
          </a:xfrm>
          <a:prstGeom prst="rect">
            <a:avLst/>
          </a:prstGeom>
          <a:noFill/>
          <a:ln>
            <a:noFill/>
          </a:ln>
        </p:spPr>
      </p:pic>
      <p:pic>
        <p:nvPicPr>
          <p:cNvPr id="715" name="Shape 715"/>
          <p:cNvPicPr preferRelativeResize="0"/>
          <p:nvPr/>
        </p:nvPicPr>
        <p:blipFill>
          <a:blip r:embed="rId5">
            <a:alphaModFix/>
          </a:blip>
          <a:stretch>
            <a:fillRect/>
          </a:stretch>
        </p:blipFill>
        <p:spPr>
          <a:xfrm>
            <a:off x="1272269" y="2237825"/>
            <a:ext cx="583063" cy="437303"/>
          </a:xfrm>
          <a:prstGeom prst="rect">
            <a:avLst/>
          </a:prstGeom>
          <a:noFill/>
          <a:ln>
            <a:noFill/>
          </a:ln>
        </p:spPr>
      </p:pic>
      <p:pic>
        <p:nvPicPr>
          <p:cNvPr id="716" name="Shape 716"/>
          <p:cNvPicPr preferRelativeResize="0"/>
          <p:nvPr/>
        </p:nvPicPr>
        <p:blipFill>
          <a:blip r:embed="rId6">
            <a:alphaModFix/>
          </a:blip>
          <a:stretch>
            <a:fillRect/>
          </a:stretch>
        </p:blipFill>
        <p:spPr>
          <a:xfrm>
            <a:off x="1272272" y="2862230"/>
            <a:ext cx="583063" cy="437303"/>
          </a:xfrm>
          <a:prstGeom prst="rect">
            <a:avLst/>
          </a:prstGeom>
          <a:noFill/>
          <a:ln>
            <a:noFill/>
          </a:ln>
        </p:spPr>
      </p:pic>
      <p:pic>
        <p:nvPicPr>
          <p:cNvPr id="717" name="Shape 717"/>
          <p:cNvPicPr preferRelativeResize="0"/>
          <p:nvPr/>
        </p:nvPicPr>
        <p:blipFill>
          <a:blip r:embed="rId7">
            <a:alphaModFix/>
          </a:blip>
          <a:stretch>
            <a:fillRect/>
          </a:stretch>
        </p:blipFill>
        <p:spPr>
          <a:xfrm>
            <a:off x="1345144" y="3486611"/>
            <a:ext cx="437303" cy="437304"/>
          </a:xfrm>
          <a:prstGeom prst="rect">
            <a:avLst/>
          </a:prstGeom>
          <a:noFill/>
          <a:ln>
            <a:noFill/>
          </a:ln>
        </p:spPr>
      </p:pic>
      <p:pic>
        <p:nvPicPr>
          <p:cNvPr id="718" name="Shape 718" title="Points scored"/>
          <p:cNvPicPr preferRelativeResize="0"/>
          <p:nvPr/>
        </p:nvPicPr>
        <p:blipFill>
          <a:blip r:embed="rId8">
            <a:alphaModFix/>
          </a:blip>
          <a:stretch>
            <a:fillRect/>
          </a:stretch>
        </p:blipFill>
        <p:spPr>
          <a:xfrm>
            <a:off x="1210184" y="4110997"/>
            <a:ext cx="707226" cy="437305"/>
          </a:xfrm>
          <a:prstGeom prst="rect">
            <a:avLst/>
          </a:prstGeom>
          <a:noFill/>
          <a:ln>
            <a:noFill/>
          </a:ln>
        </p:spPr>
      </p:pic>
      <p:cxnSp>
        <p:nvCxnSpPr>
          <p:cNvPr id="719" name="Shape 719"/>
          <p:cNvCxnSpPr>
            <a:stCxn id="714" idx="2"/>
            <a:endCxn id="715" idx="0"/>
          </p:cNvCxnSpPr>
          <p:nvPr/>
        </p:nvCxnSpPr>
        <p:spPr>
          <a:xfrm>
            <a:off x="1563805" y="2050757"/>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20" name="Shape 720"/>
          <p:cNvCxnSpPr>
            <a:stCxn id="715" idx="2"/>
            <a:endCxn id="716" idx="0"/>
          </p:cNvCxnSpPr>
          <p:nvPr/>
        </p:nvCxnSpPr>
        <p:spPr>
          <a:xfrm>
            <a:off x="1563800" y="2675129"/>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21" name="Shape 721"/>
          <p:cNvCxnSpPr>
            <a:stCxn id="716" idx="2"/>
            <a:endCxn id="717" idx="0"/>
          </p:cNvCxnSpPr>
          <p:nvPr/>
        </p:nvCxnSpPr>
        <p:spPr>
          <a:xfrm>
            <a:off x="1563803" y="3299533"/>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22" name="Shape 722"/>
          <p:cNvCxnSpPr>
            <a:stCxn id="717" idx="2"/>
            <a:endCxn id="718" idx="0"/>
          </p:cNvCxnSpPr>
          <p:nvPr/>
        </p:nvCxnSpPr>
        <p:spPr>
          <a:xfrm>
            <a:off x="1563796" y="3923915"/>
            <a:ext cx="0" cy="187200"/>
          </a:xfrm>
          <a:prstGeom prst="straightConnector1">
            <a:avLst/>
          </a:prstGeom>
          <a:noFill/>
          <a:ln w="19050" cap="flat" cmpd="sng">
            <a:solidFill>
              <a:srgbClr val="3C78D8"/>
            </a:solidFill>
            <a:prstDash val="dash"/>
            <a:round/>
            <a:headEnd type="none" w="med" len="med"/>
            <a:tailEnd type="triangle" w="med" len="med"/>
          </a:ln>
        </p:spPr>
      </p:cxnSp>
      <p:sp>
        <p:nvSpPr>
          <p:cNvPr id="723" name="Shape 723"/>
          <p:cNvSpPr txBox="1"/>
          <p:nvPr/>
        </p:nvSpPr>
        <p:spPr>
          <a:xfrm>
            <a:off x="577016" y="1734933"/>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724" name="Shape 724"/>
          <p:cNvSpPr txBox="1"/>
          <p:nvPr/>
        </p:nvSpPr>
        <p:spPr>
          <a:xfrm>
            <a:off x="577010" y="2359310"/>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p:txBody>
      </p:sp>
      <p:sp>
        <p:nvSpPr>
          <p:cNvPr id="725" name="Shape 725"/>
          <p:cNvSpPr txBox="1"/>
          <p:nvPr/>
        </p:nvSpPr>
        <p:spPr>
          <a:xfrm>
            <a:off x="577003" y="3608087"/>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Align</a:t>
            </a:r>
            <a:endParaRPr sz="700"/>
          </a:p>
          <a:p>
            <a:pPr marL="0" lvl="0" indent="0" algn="ctr" rtl="0">
              <a:spcBef>
                <a:spcPts val="0"/>
              </a:spcBef>
              <a:spcAft>
                <a:spcPts val="0"/>
              </a:spcAft>
              <a:buNone/>
            </a:pPr>
            <a:r>
              <a:rPr lang="en-US" sz="700"/>
              <a:t>Crop</a:t>
            </a:r>
            <a:endParaRPr sz="700"/>
          </a:p>
        </p:txBody>
      </p:sp>
      <p:sp>
        <p:nvSpPr>
          <p:cNvPr id="726" name="Shape 726"/>
          <p:cNvSpPr txBox="1"/>
          <p:nvPr/>
        </p:nvSpPr>
        <p:spPr>
          <a:xfrm>
            <a:off x="577006" y="2983665"/>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Pose Estimate</a:t>
            </a:r>
            <a:endParaRPr sz="700"/>
          </a:p>
        </p:txBody>
      </p:sp>
      <p:sp>
        <p:nvSpPr>
          <p:cNvPr id="727" name="Shape 727"/>
          <p:cNvSpPr txBox="1"/>
          <p:nvPr/>
        </p:nvSpPr>
        <p:spPr>
          <a:xfrm>
            <a:off x="514125" y="4232498"/>
            <a:ext cx="7086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p:txBody>
      </p:sp>
      <p:sp>
        <p:nvSpPr>
          <p:cNvPr id="728" name="Shape 728"/>
          <p:cNvSpPr/>
          <p:nvPr/>
        </p:nvSpPr>
        <p:spPr>
          <a:xfrm>
            <a:off x="576925" y="2756300"/>
            <a:ext cx="1620000" cy="6507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9" name="Shape 729"/>
          <p:cNvSpPr/>
          <p:nvPr/>
        </p:nvSpPr>
        <p:spPr>
          <a:xfrm>
            <a:off x="577000" y="4003475"/>
            <a:ext cx="1620000" cy="6507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1" name="Shape 731"/>
          <p:cNvSpPr/>
          <p:nvPr/>
        </p:nvSpPr>
        <p:spPr>
          <a:xfrm>
            <a:off x="1194044" y="1142875"/>
            <a:ext cx="739500" cy="35115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32" name="Shape 732"/>
          <p:cNvPicPr preferRelativeResize="0"/>
          <p:nvPr/>
        </p:nvPicPr>
        <p:blipFill>
          <a:blip r:embed="rId9">
            <a:alphaModFix/>
          </a:blip>
          <a:stretch>
            <a:fillRect/>
          </a:stretch>
        </p:blipFill>
        <p:spPr>
          <a:xfrm>
            <a:off x="5424375" y="2344175"/>
            <a:ext cx="2097900" cy="2097900"/>
          </a:xfrm>
          <a:prstGeom prst="rect">
            <a:avLst/>
          </a:prstGeom>
          <a:noFill/>
          <a:ln>
            <a:noFill/>
          </a:ln>
        </p:spPr>
      </p:pic>
      <p:sp>
        <p:nvSpPr>
          <p:cNvPr id="24" name="Shape 755"/>
          <p:cNvSpPr txBox="1"/>
          <p:nvPr/>
        </p:nvSpPr>
        <p:spPr>
          <a:xfrm>
            <a:off x="1194032" y="1212886"/>
            <a:ext cx="739500" cy="2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dirty="0"/>
              <a:t>Instance </a:t>
            </a:r>
            <a:r>
              <a:rPr lang="en-US" altLang="zh-CN" sz="700" dirty="0" smtClean="0"/>
              <a:t>Rotation</a:t>
            </a:r>
            <a:r>
              <a:rPr lang="zh-CN" altLang="en-US" sz="700" dirty="0" smtClean="0"/>
              <a:t> </a:t>
            </a:r>
            <a:r>
              <a:rPr lang="en-US" altLang="zh-CN" sz="700" dirty="0" smtClean="0"/>
              <a:t>Pipeline</a:t>
            </a:r>
            <a:endParaRPr sz="7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Instance Rotation Pipeline</a:t>
            </a:r>
            <a:endParaRPr sz="1000"/>
          </a:p>
        </p:txBody>
      </p:sp>
      <p:pic>
        <p:nvPicPr>
          <p:cNvPr id="739" name="Shape 739"/>
          <p:cNvPicPr preferRelativeResize="0"/>
          <p:nvPr/>
        </p:nvPicPr>
        <p:blipFill>
          <a:blip r:embed="rId3">
            <a:alphaModFix/>
          </a:blip>
          <a:stretch>
            <a:fillRect/>
          </a:stretch>
        </p:blipFill>
        <p:spPr>
          <a:xfrm>
            <a:off x="1272273" y="1613468"/>
            <a:ext cx="583063" cy="437290"/>
          </a:xfrm>
          <a:prstGeom prst="rect">
            <a:avLst/>
          </a:prstGeom>
          <a:noFill/>
          <a:ln>
            <a:noFill/>
          </a:ln>
        </p:spPr>
      </p:pic>
      <p:pic>
        <p:nvPicPr>
          <p:cNvPr id="740" name="Shape 740"/>
          <p:cNvPicPr preferRelativeResize="0"/>
          <p:nvPr/>
        </p:nvPicPr>
        <p:blipFill>
          <a:blip r:embed="rId4">
            <a:alphaModFix/>
          </a:blip>
          <a:stretch>
            <a:fillRect/>
          </a:stretch>
        </p:blipFill>
        <p:spPr>
          <a:xfrm>
            <a:off x="1272269" y="2237825"/>
            <a:ext cx="583063" cy="437303"/>
          </a:xfrm>
          <a:prstGeom prst="rect">
            <a:avLst/>
          </a:prstGeom>
          <a:noFill/>
          <a:ln>
            <a:noFill/>
          </a:ln>
        </p:spPr>
      </p:pic>
      <p:pic>
        <p:nvPicPr>
          <p:cNvPr id="741" name="Shape 741"/>
          <p:cNvPicPr preferRelativeResize="0"/>
          <p:nvPr/>
        </p:nvPicPr>
        <p:blipFill>
          <a:blip r:embed="rId5">
            <a:alphaModFix/>
          </a:blip>
          <a:stretch>
            <a:fillRect/>
          </a:stretch>
        </p:blipFill>
        <p:spPr>
          <a:xfrm>
            <a:off x="1272272" y="2862230"/>
            <a:ext cx="583063" cy="437303"/>
          </a:xfrm>
          <a:prstGeom prst="rect">
            <a:avLst/>
          </a:prstGeom>
          <a:noFill/>
          <a:ln>
            <a:noFill/>
          </a:ln>
        </p:spPr>
      </p:pic>
      <p:pic>
        <p:nvPicPr>
          <p:cNvPr id="742" name="Shape 742"/>
          <p:cNvPicPr preferRelativeResize="0"/>
          <p:nvPr/>
        </p:nvPicPr>
        <p:blipFill>
          <a:blip r:embed="rId6">
            <a:alphaModFix/>
          </a:blip>
          <a:stretch>
            <a:fillRect/>
          </a:stretch>
        </p:blipFill>
        <p:spPr>
          <a:xfrm>
            <a:off x="1345144" y="3486611"/>
            <a:ext cx="437303" cy="437304"/>
          </a:xfrm>
          <a:prstGeom prst="rect">
            <a:avLst/>
          </a:prstGeom>
          <a:noFill/>
          <a:ln>
            <a:noFill/>
          </a:ln>
        </p:spPr>
      </p:pic>
      <p:pic>
        <p:nvPicPr>
          <p:cNvPr id="743" name="Shape 743" title="Points scored"/>
          <p:cNvPicPr preferRelativeResize="0"/>
          <p:nvPr/>
        </p:nvPicPr>
        <p:blipFill>
          <a:blip r:embed="rId7">
            <a:alphaModFix/>
          </a:blip>
          <a:stretch>
            <a:fillRect/>
          </a:stretch>
        </p:blipFill>
        <p:spPr>
          <a:xfrm>
            <a:off x="1210184" y="4110997"/>
            <a:ext cx="707226" cy="437305"/>
          </a:xfrm>
          <a:prstGeom prst="rect">
            <a:avLst/>
          </a:prstGeom>
          <a:noFill/>
          <a:ln>
            <a:noFill/>
          </a:ln>
        </p:spPr>
      </p:pic>
      <p:cxnSp>
        <p:nvCxnSpPr>
          <p:cNvPr id="744" name="Shape 744"/>
          <p:cNvCxnSpPr>
            <a:stCxn id="739" idx="2"/>
            <a:endCxn id="740" idx="0"/>
          </p:cNvCxnSpPr>
          <p:nvPr/>
        </p:nvCxnSpPr>
        <p:spPr>
          <a:xfrm>
            <a:off x="1563805" y="2050757"/>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45" name="Shape 745"/>
          <p:cNvCxnSpPr>
            <a:stCxn id="740" idx="2"/>
            <a:endCxn id="741" idx="0"/>
          </p:cNvCxnSpPr>
          <p:nvPr/>
        </p:nvCxnSpPr>
        <p:spPr>
          <a:xfrm>
            <a:off x="1563800" y="2675129"/>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46" name="Shape 746"/>
          <p:cNvCxnSpPr>
            <a:stCxn id="741" idx="2"/>
            <a:endCxn id="742" idx="0"/>
          </p:cNvCxnSpPr>
          <p:nvPr/>
        </p:nvCxnSpPr>
        <p:spPr>
          <a:xfrm>
            <a:off x="1563803" y="3299533"/>
            <a:ext cx="0" cy="187200"/>
          </a:xfrm>
          <a:prstGeom prst="straightConnector1">
            <a:avLst/>
          </a:prstGeom>
          <a:noFill/>
          <a:ln w="19050" cap="flat" cmpd="sng">
            <a:solidFill>
              <a:srgbClr val="3C78D8"/>
            </a:solidFill>
            <a:prstDash val="dash"/>
            <a:round/>
            <a:headEnd type="none" w="med" len="med"/>
            <a:tailEnd type="triangle" w="med" len="med"/>
          </a:ln>
        </p:spPr>
      </p:cxnSp>
      <p:cxnSp>
        <p:nvCxnSpPr>
          <p:cNvPr id="747" name="Shape 747"/>
          <p:cNvCxnSpPr>
            <a:stCxn id="742" idx="2"/>
            <a:endCxn id="743" idx="0"/>
          </p:cNvCxnSpPr>
          <p:nvPr/>
        </p:nvCxnSpPr>
        <p:spPr>
          <a:xfrm>
            <a:off x="1563796" y="3923915"/>
            <a:ext cx="0" cy="187200"/>
          </a:xfrm>
          <a:prstGeom prst="straightConnector1">
            <a:avLst/>
          </a:prstGeom>
          <a:noFill/>
          <a:ln w="19050" cap="flat" cmpd="sng">
            <a:solidFill>
              <a:srgbClr val="3C78D8"/>
            </a:solidFill>
            <a:prstDash val="dash"/>
            <a:round/>
            <a:headEnd type="none" w="med" len="med"/>
            <a:tailEnd type="triangle" w="med" len="med"/>
          </a:ln>
        </p:spPr>
      </p:cxnSp>
      <p:sp>
        <p:nvSpPr>
          <p:cNvPr id="748" name="Shape 748"/>
          <p:cNvSpPr txBox="1"/>
          <p:nvPr/>
        </p:nvSpPr>
        <p:spPr>
          <a:xfrm>
            <a:off x="577016" y="1734933"/>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Input</a:t>
            </a:r>
            <a:endParaRPr sz="700"/>
          </a:p>
        </p:txBody>
      </p:sp>
      <p:sp>
        <p:nvSpPr>
          <p:cNvPr id="749" name="Shape 749"/>
          <p:cNvSpPr txBox="1"/>
          <p:nvPr/>
        </p:nvSpPr>
        <p:spPr>
          <a:xfrm>
            <a:off x="577010" y="2359310"/>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Detection</a:t>
            </a:r>
            <a:endParaRPr sz="700"/>
          </a:p>
        </p:txBody>
      </p:sp>
      <p:sp>
        <p:nvSpPr>
          <p:cNvPr id="750" name="Shape 750"/>
          <p:cNvSpPr txBox="1"/>
          <p:nvPr/>
        </p:nvSpPr>
        <p:spPr>
          <a:xfrm>
            <a:off x="577003" y="3608087"/>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Align</a:t>
            </a:r>
            <a:endParaRPr sz="700"/>
          </a:p>
          <a:p>
            <a:pPr marL="0" lvl="0" indent="0" algn="ctr" rtl="0">
              <a:spcBef>
                <a:spcPts val="0"/>
              </a:spcBef>
              <a:spcAft>
                <a:spcPts val="0"/>
              </a:spcAft>
              <a:buNone/>
            </a:pPr>
            <a:r>
              <a:rPr lang="en-US" sz="700"/>
              <a:t>Crop</a:t>
            </a:r>
            <a:endParaRPr sz="700"/>
          </a:p>
        </p:txBody>
      </p:sp>
      <p:sp>
        <p:nvSpPr>
          <p:cNvPr id="751" name="Shape 751"/>
          <p:cNvSpPr txBox="1"/>
          <p:nvPr/>
        </p:nvSpPr>
        <p:spPr>
          <a:xfrm>
            <a:off x="577006" y="2983665"/>
            <a:ext cx="5829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Pose Estimate</a:t>
            </a:r>
            <a:endParaRPr sz="700"/>
          </a:p>
        </p:txBody>
      </p:sp>
      <p:sp>
        <p:nvSpPr>
          <p:cNvPr id="752" name="Shape 752"/>
          <p:cNvSpPr txBox="1"/>
          <p:nvPr/>
        </p:nvSpPr>
        <p:spPr>
          <a:xfrm>
            <a:off x="514125" y="4232498"/>
            <a:ext cx="708600" cy="1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Classification</a:t>
            </a:r>
            <a:endParaRPr sz="700"/>
          </a:p>
        </p:txBody>
      </p:sp>
      <p:sp>
        <p:nvSpPr>
          <p:cNvPr id="753" name="Shape 753"/>
          <p:cNvSpPr/>
          <p:nvPr/>
        </p:nvSpPr>
        <p:spPr>
          <a:xfrm>
            <a:off x="576925" y="2756300"/>
            <a:ext cx="1620000" cy="6507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4" name="Shape 754"/>
          <p:cNvSpPr/>
          <p:nvPr/>
        </p:nvSpPr>
        <p:spPr>
          <a:xfrm>
            <a:off x="577000" y="4003475"/>
            <a:ext cx="1620000" cy="6507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5" name="Shape 755"/>
          <p:cNvSpPr txBox="1"/>
          <p:nvPr/>
        </p:nvSpPr>
        <p:spPr>
          <a:xfrm>
            <a:off x="1194032" y="1212886"/>
            <a:ext cx="739500" cy="2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dirty="0"/>
              <a:t>Instance </a:t>
            </a:r>
            <a:r>
              <a:rPr lang="en-US" altLang="zh-CN" sz="700" dirty="0" smtClean="0"/>
              <a:t>Rotation</a:t>
            </a:r>
            <a:r>
              <a:rPr lang="zh-CN" altLang="en-US" sz="700" dirty="0" smtClean="0"/>
              <a:t> </a:t>
            </a:r>
            <a:r>
              <a:rPr lang="en-US" altLang="zh-CN" sz="700" dirty="0" smtClean="0"/>
              <a:t>Pipeline</a:t>
            </a:r>
            <a:endParaRPr sz="700" dirty="0"/>
          </a:p>
        </p:txBody>
      </p:sp>
      <p:sp>
        <p:nvSpPr>
          <p:cNvPr id="756" name="Shape 756"/>
          <p:cNvSpPr/>
          <p:nvPr/>
        </p:nvSpPr>
        <p:spPr>
          <a:xfrm>
            <a:off x="1194044" y="1142875"/>
            <a:ext cx="739500" cy="3511500"/>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57" name="Shape 757"/>
          <p:cNvPicPr preferRelativeResize="0"/>
          <p:nvPr/>
        </p:nvPicPr>
        <p:blipFill>
          <a:blip r:embed="rId8">
            <a:alphaModFix/>
          </a:blip>
          <a:stretch>
            <a:fillRect/>
          </a:stretch>
        </p:blipFill>
        <p:spPr>
          <a:xfrm>
            <a:off x="2464675" y="1407229"/>
            <a:ext cx="3080550" cy="2982845"/>
          </a:xfrm>
          <a:prstGeom prst="rect">
            <a:avLst/>
          </a:prstGeom>
          <a:noFill/>
          <a:ln>
            <a:noFill/>
          </a:ln>
        </p:spPr>
      </p:pic>
      <p:pic>
        <p:nvPicPr>
          <p:cNvPr id="758" name="Shape 758"/>
          <p:cNvPicPr preferRelativeResize="0"/>
          <p:nvPr/>
        </p:nvPicPr>
        <p:blipFill>
          <a:blip r:embed="rId9">
            <a:alphaModFix/>
          </a:blip>
          <a:stretch>
            <a:fillRect/>
          </a:stretch>
        </p:blipFill>
        <p:spPr>
          <a:xfrm>
            <a:off x="5658775" y="1407213"/>
            <a:ext cx="3080554" cy="298285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05980"/>
            <a:ext cx="8229600" cy="676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Introduction</a:t>
            </a:r>
            <a:endParaRPr/>
          </a:p>
        </p:txBody>
      </p:sp>
      <p:sp>
        <p:nvSpPr>
          <p:cNvPr id="106" name="Shape 106"/>
          <p:cNvSpPr txBox="1">
            <a:spLocks noGrp="1"/>
          </p:cNvSpPr>
          <p:nvPr>
            <p:ph type="body" idx="1"/>
          </p:nvPr>
        </p:nvSpPr>
        <p:spPr>
          <a:xfrm>
            <a:off x="457200" y="914400"/>
            <a:ext cx="8229600" cy="1350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4000"/>
              </a:lnSpc>
              <a:spcBef>
                <a:spcPts val="0"/>
              </a:spcBef>
              <a:spcAft>
                <a:spcPts val="0"/>
              </a:spcAft>
              <a:buClr>
                <a:schemeClr val="dk1"/>
              </a:buClr>
              <a:buSzPts val="2200"/>
              <a:buFont typeface="Arial"/>
              <a:buChar char="•"/>
            </a:pPr>
            <a:r>
              <a:rPr lang="en-US" sz="2200"/>
              <a:t>Background</a:t>
            </a:r>
            <a:endParaRPr sz="2200"/>
          </a:p>
          <a:p>
            <a:pPr marL="627062" marR="0" lvl="1" indent="-254000" algn="l" rtl="0">
              <a:lnSpc>
                <a:spcPct val="104000"/>
              </a:lnSpc>
              <a:spcBef>
                <a:spcPts val="0"/>
              </a:spcBef>
              <a:spcAft>
                <a:spcPts val="0"/>
              </a:spcAft>
              <a:buClr>
                <a:schemeClr val="dk1"/>
              </a:buClr>
              <a:buSzPts val="1400"/>
              <a:buFont typeface="Arial"/>
              <a:buAutoNum type="arabicPeriod"/>
            </a:pPr>
            <a:r>
              <a:rPr lang="en-US" sz="1400"/>
              <a:t>Missouri Department of Conservation (MDC) Project</a:t>
            </a:r>
            <a:endParaRPr sz="1400"/>
          </a:p>
          <a:p>
            <a:pPr marL="627062" marR="0" lvl="1" indent="-254000" algn="l" rtl="0">
              <a:lnSpc>
                <a:spcPct val="104000"/>
              </a:lnSpc>
              <a:spcBef>
                <a:spcPts val="0"/>
              </a:spcBef>
              <a:spcAft>
                <a:spcPts val="0"/>
              </a:spcAft>
              <a:buClr>
                <a:schemeClr val="dk1"/>
              </a:buClr>
              <a:buSzPts val="1400"/>
              <a:buFont typeface="Arial"/>
              <a:buAutoNum type="arabicPeriod"/>
            </a:pPr>
            <a:r>
              <a:rPr lang="en-US" sz="1400"/>
              <a:t>9 species of fish in Missouri River</a:t>
            </a:r>
            <a:endParaRPr sz="1400"/>
          </a:p>
          <a:p>
            <a:pPr marL="627062" marR="0" lvl="1" indent="-254000" algn="l" rtl="0">
              <a:lnSpc>
                <a:spcPct val="104000"/>
              </a:lnSpc>
              <a:spcBef>
                <a:spcPts val="0"/>
              </a:spcBef>
              <a:spcAft>
                <a:spcPts val="0"/>
              </a:spcAft>
              <a:buClr>
                <a:schemeClr val="dk1"/>
              </a:buClr>
              <a:buSzPts val="1400"/>
              <a:buFont typeface="Arial"/>
              <a:buAutoNum type="arabicPeriod"/>
            </a:pPr>
            <a:r>
              <a:rPr lang="en-US" sz="1400"/>
              <a:t>Goal: Classify fish specie</a:t>
            </a:r>
            <a:endParaRPr sz="1400"/>
          </a:p>
          <a:p>
            <a:pPr marL="627062" marR="0" lvl="1" indent="-254000" algn="l" rtl="0">
              <a:lnSpc>
                <a:spcPct val="104000"/>
              </a:lnSpc>
              <a:spcBef>
                <a:spcPts val="0"/>
              </a:spcBef>
              <a:spcAft>
                <a:spcPts val="0"/>
              </a:spcAft>
              <a:buClr>
                <a:schemeClr val="dk1"/>
              </a:buClr>
              <a:buSzPts val="1400"/>
              <a:buFont typeface="Arial"/>
              <a:buAutoNum type="arabicPeriod"/>
            </a:pPr>
            <a:r>
              <a:rPr lang="en-US" sz="1400"/>
              <a:t>Input: RGB image(s), output: class of fish</a:t>
            </a:r>
            <a:endParaRPr sz="1400"/>
          </a:p>
          <a:p>
            <a:pPr marL="0" marR="0" lvl="0" indent="0" algn="l" rtl="0">
              <a:lnSpc>
                <a:spcPct val="104000"/>
              </a:lnSpc>
              <a:spcBef>
                <a:spcPts val="0"/>
              </a:spcBef>
              <a:spcAft>
                <a:spcPts val="0"/>
              </a:spcAft>
              <a:buNone/>
            </a:pPr>
            <a:endParaRPr sz="2200"/>
          </a:p>
        </p:txBody>
      </p:sp>
      <p:graphicFrame>
        <p:nvGraphicFramePr>
          <p:cNvPr id="107" name="Shape 107"/>
          <p:cNvGraphicFramePr/>
          <p:nvPr/>
        </p:nvGraphicFramePr>
        <p:xfrm>
          <a:off x="457100" y="2265250"/>
          <a:ext cx="8229650" cy="2008875"/>
        </p:xfrm>
        <a:graphic>
          <a:graphicData uri="http://schemas.openxmlformats.org/drawingml/2006/table">
            <a:tbl>
              <a:tblPr>
                <a:noFill/>
                <a:tableStyleId>{DDDE945C-F791-4571-9DA6-34E131A09059}</a:tableStyleId>
              </a:tblPr>
              <a:tblGrid>
                <a:gridCol w="536000"/>
                <a:gridCol w="854850"/>
                <a:gridCol w="854850"/>
                <a:gridCol w="854850"/>
                <a:gridCol w="854850"/>
                <a:gridCol w="854850"/>
                <a:gridCol w="854850"/>
                <a:gridCol w="854850"/>
                <a:gridCol w="854850"/>
                <a:gridCol w="854850"/>
              </a:tblGrid>
              <a:tr h="454875">
                <a:tc>
                  <a:txBody>
                    <a:bodyPr/>
                    <a:lstStyle/>
                    <a:p>
                      <a:pPr marL="0" lvl="0" indent="0" algn="ctr" rtl="0">
                        <a:spcBef>
                          <a:spcPts val="0"/>
                        </a:spcBef>
                        <a:spcAft>
                          <a:spcPts val="0"/>
                        </a:spcAft>
                        <a:buNone/>
                      </a:pPr>
                      <a:endParaRPr sz="700"/>
                    </a:p>
                  </a:txBody>
                  <a:tcPr marL="91425" marR="91425" marT="91425" marB="91425" anchor="ctr">
                    <a:lnL w="9525"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Black Crappie</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Bluegill</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Channel Catfish</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Common Crap</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Flathead Catfish</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Green Sunfish</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Largemouth Bass</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Smallmouth Bass</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White Crappie</a:t>
                      </a:r>
                      <a:endParaRPr sz="700">
                        <a:latin typeface="Open Sans"/>
                        <a:ea typeface="Open Sans"/>
                        <a:cs typeface="Open Sans"/>
                        <a:sym typeface="Open Sans"/>
                      </a:endParaRPr>
                    </a:p>
                  </a:txBody>
                  <a:tcPr marL="63500" marR="63500" marT="63500" marB="63500">
                    <a:lnL w="12700" cap="flat" cmpd="sng">
                      <a:solidFill>
                        <a:srgbClr val="D9D9D9"/>
                      </a:solidFill>
                      <a:prstDash val="solid"/>
                      <a:round/>
                      <a:headEnd type="none" w="sm" len="sm"/>
                      <a:tailEnd type="none" w="sm" len="sm"/>
                    </a:lnL>
                    <a:lnR w="12700"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12700" cap="flat" cmpd="sng">
                      <a:solidFill>
                        <a:srgbClr val="D9D9D9"/>
                      </a:solidFill>
                      <a:prstDash val="solid"/>
                      <a:round/>
                      <a:headEnd type="none" w="sm" len="sm"/>
                      <a:tailEnd type="none" w="sm" len="sm"/>
                    </a:lnB>
                  </a:tcPr>
                </a:tc>
              </a:tr>
              <a:tr h="777000">
                <a:tc>
                  <a:txBody>
                    <a:bodyPr/>
                    <a:lstStyle/>
                    <a:p>
                      <a:pPr marL="0" lvl="0" indent="0" algn="ctr" rtl="0">
                        <a:spcBef>
                          <a:spcPts val="0"/>
                        </a:spcBef>
                        <a:spcAft>
                          <a:spcPts val="0"/>
                        </a:spcAft>
                        <a:buNone/>
                      </a:pPr>
                      <a:r>
                        <a:rPr lang="en-US" sz="700"/>
                        <a:t>Image</a:t>
                      </a:r>
                      <a:endParaRPr sz="700"/>
                    </a:p>
                  </a:txBody>
                  <a:tcPr marL="91425" marR="91425" marT="91425" marB="914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12700"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r>
              <a:tr h="777000">
                <a:tc>
                  <a:txBody>
                    <a:bodyPr/>
                    <a:lstStyle/>
                    <a:p>
                      <a:pPr marL="0" lvl="0" indent="0" algn="ctr" rtl="0">
                        <a:spcBef>
                          <a:spcPts val="0"/>
                        </a:spcBef>
                        <a:spcAft>
                          <a:spcPts val="0"/>
                        </a:spcAft>
                        <a:buNone/>
                      </a:pPr>
                      <a:r>
                        <a:rPr lang="en-US" sz="700"/>
                        <a:t>Dist</a:t>
                      </a:r>
                      <a:endParaRPr sz="700"/>
                    </a:p>
                  </a:txBody>
                  <a:tcPr marL="91425" marR="91425" marT="91425" marB="91425"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a:txBody>
                    <a:bodyPr/>
                    <a:lstStyle/>
                    <a:p>
                      <a:pPr marL="0" lvl="0" indent="0" rtl="0">
                        <a:spcBef>
                          <a:spcPts val="0"/>
                        </a:spcBef>
                        <a:spcAft>
                          <a:spcPts val="0"/>
                        </a:spcAft>
                        <a:buNone/>
                      </a:pPr>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r>
            </a:tbl>
          </a:graphicData>
        </a:graphic>
      </p:graphicFrame>
      <p:pic>
        <p:nvPicPr>
          <p:cNvPr id="108" name="Shape 108"/>
          <p:cNvPicPr preferRelativeResize="0"/>
          <p:nvPr/>
        </p:nvPicPr>
        <p:blipFill>
          <a:blip r:embed="rId3">
            <a:alphaModFix/>
          </a:blip>
          <a:stretch>
            <a:fillRect/>
          </a:stretch>
        </p:blipFill>
        <p:spPr>
          <a:xfrm>
            <a:off x="993100" y="2857963"/>
            <a:ext cx="822950" cy="639162"/>
          </a:xfrm>
          <a:prstGeom prst="rect">
            <a:avLst/>
          </a:prstGeom>
          <a:noFill/>
          <a:ln>
            <a:noFill/>
          </a:ln>
        </p:spPr>
      </p:pic>
      <p:pic>
        <p:nvPicPr>
          <p:cNvPr id="109" name="Shape 109"/>
          <p:cNvPicPr preferRelativeResize="0"/>
          <p:nvPr/>
        </p:nvPicPr>
        <p:blipFill>
          <a:blip r:embed="rId4">
            <a:alphaModFix/>
          </a:blip>
          <a:stretch>
            <a:fillRect/>
          </a:stretch>
        </p:blipFill>
        <p:spPr>
          <a:xfrm>
            <a:off x="993100" y="3525275"/>
            <a:ext cx="838900" cy="734878"/>
          </a:xfrm>
          <a:prstGeom prst="rect">
            <a:avLst/>
          </a:prstGeom>
          <a:noFill/>
          <a:ln>
            <a:noFill/>
          </a:ln>
        </p:spPr>
      </p:pic>
      <p:pic>
        <p:nvPicPr>
          <p:cNvPr id="110" name="Shape 110"/>
          <p:cNvPicPr preferRelativeResize="0"/>
          <p:nvPr/>
        </p:nvPicPr>
        <p:blipFill>
          <a:blip r:embed="rId5">
            <a:alphaModFix/>
          </a:blip>
          <a:stretch>
            <a:fillRect/>
          </a:stretch>
        </p:blipFill>
        <p:spPr>
          <a:xfrm>
            <a:off x="1847950" y="2857971"/>
            <a:ext cx="822950" cy="639158"/>
          </a:xfrm>
          <a:prstGeom prst="rect">
            <a:avLst/>
          </a:prstGeom>
          <a:noFill/>
          <a:ln>
            <a:noFill/>
          </a:ln>
        </p:spPr>
      </p:pic>
      <p:pic>
        <p:nvPicPr>
          <p:cNvPr id="111" name="Shape 111"/>
          <p:cNvPicPr preferRelativeResize="0"/>
          <p:nvPr/>
        </p:nvPicPr>
        <p:blipFill>
          <a:blip r:embed="rId6">
            <a:alphaModFix/>
          </a:blip>
          <a:stretch>
            <a:fillRect/>
          </a:stretch>
        </p:blipFill>
        <p:spPr>
          <a:xfrm>
            <a:off x="2702800" y="2845570"/>
            <a:ext cx="838900" cy="651545"/>
          </a:xfrm>
          <a:prstGeom prst="rect">
            <a:avLst/>
          </a:prstGeom>
          <a:noFill/>
          <a:ln>
            <a:noFill/>
          </a:ln>
        </p:spPr>
      </p:pic>
      <p:pic>
        <p:nvPicPr>
          <p:cNvPr id="112" name="Shape 112"/>
          <p:cNvPicPr preferRelativeResize="0"/>
          <p:nvPr/>
        </p:nvPicPr>
        <p:blipFill>
          <a:blip r:embed="rId7">
            <a:alphaModFix/>
          </a:blip>
          <a:stretch>
            <a:fillRect/>
          </a:stretch>
        </p:blipFill>
        <p:spPr>
          <a:xfrm>
            <a:off x="3573592" y="2851854"/>
            <a:ext cx="822950" cy="638996"/>
          </a:xfrm>
          <a:prstGeom prst="rect">
            <a:avLst/>
          </a:prstGeom>
          <a:noFill/>
          <a:ln>
            <a:noFill/>
          </a:ln>
        </p:spPr>
      </p:pic>
      <p:pic>
        <p:nvPicPr>
          <p:cNvPr id="113" name="Shape 113"/>
          <p:cNvPicPr preferRelativeResize="0"/>
          <p:nvPr/>
        </p:nvPicPr>
        <p:blipFill>
          <a:blip r:embed="rId8">
            <a:alphaModFix/>
          </a:blip>
          <a:stretch>
            <a:fillRect/>
          </a:stretch>
        </p:blipFill>
        <p:spPr>
          <a:xfrm>
            <a:off x="4412500" y="2845571"/>
            <a:ext cx="838900" cy="651545"/>
          </a:xfrm>
          <a:prstGeom prst="rect">
            <a:avLst/>
          </a:prstGeom>
          <a:noFill/>
          <a:ln>
            <a:noFill/>
          </a:ln>
        </p:spPr>
      </p:pic>
      <p:pic>
        <p:nvPicPr>
          <p:cNvPr id="114" name="Shape 114"/>
          <p:cNvPicPr preferRelativeResize="0"/>
          <p:nvPr/>
        </p:nvPicPr>
        <p:blipFill>
          <a:blip r:embed="rId9">
            <a:alphaModFix/>
          </a:blip>
          <a:stretch>
            <a:fillRect/>
          </a:stretch>
        </p:blipFill>
        <p:spPr>
          <a:xfrm>
            <a:off x="5267350" y="2857971"/>
            <a:ext cx="822950" cy="639158"/>
          </a:xfrm>
          <a:prstGeom prst="rect">
            <a:avLst/>
          </a:prstGeom>
          <a:noFill/>
          <a:ln>
            <a:noFill/>
          </a:ln>
        </p:spPr>
      </p:pic>
      <p:pic>
        <p:nvPicPr>
          <p:cNvPr id="115" name="Shape 115"/>
          <p:cNvPicPr preferRelativeResize="0"/>
          <p:nvPr/>
        </p:nvPicPr>
        <p:blipFill>
          <a:blip r:embed="rId10">
            <a:alphaModFix/>
          </a:blip>
          <a:stretch>
            <a:fillRect/>
          </a:stretch>
        </p:blipFill>
        <p:spPr>
          <a:xfrm>
            <a:off x="6122200" y="2851771"/>
            <a:ext cx="822950" cy="639158"/>
          </a:xfrm>
          <a:prstGeom prst="rect">
            <a:avLst/>
          </a:prstGeom>
          <a:noFill/>
          <a:ln>
            <a:noFill/>
          </a:ln>
        </p:spPr>
      </p:pic>
      <p:pic>
        <p:nvPicPr>
          <p:cNvPr id="116" name="Shape 116"/>
          <p:cNvPicPr preferRelativeResize="0"/>
          <p:nvPr/>
        </p:nvPicPr>
        <p:blipFill>
          <a:blip r:embed="rId11">
            <a:alphaModFix/>
          </a:blip>
          <a:stretch>
            <a:fillRect/>
          </a:stretch>
        </p:blipFill>
        <p:spPr>
          <a:xfrm>
            <a:off x="6977050" y="2857971"/>
            <a:ext cx="822950" cy="639158"/>
          </a:xfrm>
          <a:prstGeom prst="rect">
            <a:avLst/>
          </a:prstGeom>
          <a:noFill/>
          <a:ln>
            <a:noFill/>
          </a:ln>
        </p:spPr>
      </p:pic>
      <p:pic>
        <p:nvPicPr>
          <p:cNvPr id="117" name="Shape 117"/>
          <p:cNvPicPr preferRelativeResize="0"/>
          <p:nvPr/>
        </p:nvPicPr>
        <p:blipFill>
          <a:blip r:embed="rId12">
            <a:alphaModFix/>
          </a:blip>
          <a:stretch>
            <a:fillRect/>
          </a:stretch>
        </p:blipFill>
        <p:spPr>
          <a:xfrm>
            <a:off x="7847850" y="2857971"/>
            <a:ext cx="822950" cy="639158"/>
          </a:xfrm>
          <a:prstGeom prst="rect">
            <a:avLst/>
          </a:prstGeom>
          <a:noFill/>
          <a:ln>
            <a:noFill/>
          </a:ln>
        </p:spPr>
      </p:pic>
      <p:pic>
        <p:nvPicPr>
          <p:cNvPr id="118" name="Shape 118"/>
          <p:cNvPicPr preferRelativeResize="0"/>
          <p:nvPr/>
        </p:nvPicPr>
        <p:blipFill>
          <a:blip r:embed="rId13">
            <a:alphaModFix/>
          </a:blip>
          <a:stretch>
            <a:fillRect/>
          </a:stretch>
        </p:blipFill>
        <p:spPr>
          <a:xfrm>
            <a:off x="7839875" y="3525266"/>
            <a:ext cx="838900" cy="734876"/>
          </a:xfrm>
          <a:prstGeom prst="rect">
            <a:avLst/>
          </a:prstGeom>
          <a:noFill/>
          <a:ln>
            <a:noFill/>
          </a:ln>
        </p:spPr>
      </p:pic>
      <p:pic>
        <p:nvPicPr>
          <p:cNvPr id="119" name="Shape 119"/>
          <p:cNvPicPr preferRelativeResize="0"/>
          <p:nvPr/>
        </p:nvPicPr>
        <p:blipFill>
          <a:blip r:embed="rId14">
            <a:alphaModFix/>
          </a:blip>
          <a:stretch>
            <a:fillRect/>
          </a:stretch>
        </p:blipFill>
        <p:spPr>
          <a:xfrm>
            <a:off x="6977050" y="3525266"/>
            <a:ext cx="838900" cy="734876"/>
          </a:xfrm>
          <a:prstGeom prst="rect">
            <a:avLst/>
          </a:prstGeom>
          <a:noFill/>
          <a:ln>
            <a:noFill/>
          </a:ln>
        </p:spPr>
      </p:pic>
      <p:pic>
        <p:nvPicPr>
          <p:cNvPr id="120" name="Shape 120"/>
          <p:cNvPicPr preferRelativeResize="0"/>
          <p:nvPr/>
        </p:nvPicPr>
        <p:blipFill>
          <a:blip r:embed="rId15">
            <a:alphaModFix/>
          </a:blip>
          <a:stretch>
            <a:fillRect/>
          </a:stretch>
        </p:blipFill>
        <p:spPr>
          <a:xfrm>
            <a:off x="1847950" y="3525265"/>
            <a:ext cx="838900" cy="734876"/>
          </a:xfrm>
          <a:prstGeom prst="rect">
            <a:avLst/>
          </a:prstGeom>
          <a:noFill/>
          <a:ln>
            <a:noFill/>
          </a:ln>
        </p:spPr>
      </p:pic>
      <p:pic>
        <p:nvPicPr>
          <p:cNvPr id="121" name="Shape 121"/>
          <p:cNvPicPr preferRelativeResize="0"/>
          <p:nvPr/>
        </p:nvPicPr>
        <p:blipFill>
          <a:blip r:embed="rId15">
            <a:alphaModFix/>
          </a:blip>
          <a:stretch>
            <a:fillRect/>
          </a:stretch>
        </p:blipFill>
        <p:spPr>
          <a:xfrm>
            <a:off x="2702800" y="3525265"/>
            <a:ext cx="838900" cy="734876"/>
          </a:xfrm>
          <a:prstGeom prst="rect">
            <a:avLst/>
          </a:prstGeom>
          <a:noFill/>
          <a:ln>
            <a:noFill/>
          </a:ln>
        </p:spPr>
      </p:pic>
      <p:pic>
        <p:nvPicPr>
          <p:cNvPr id="122" name="Shape 122"/>
          <p:cNvPicPr preferRelativeResize="0"/>
          <p:nvPr/>
        </p:nvPicPr>
        <p:blipFill>
          <a:blip r:embed="rId15">
            <a:alphaModFix/>
          </a:blip>
          <a:stretch>
            <a:fillRect/>
          </a:stretch>
        </p:blipFill>
        <p:spPr>
          <a:xfrm>
            <a:off x="3557650" y="3525265"/>
            <a:ext cx="838900" cy="734876"/>
          </a:xfrm>
          <a:prstGeom prst="rect">
            <a:avLst/>
          </a:prstGeom>
          <a:noFill/>
          <a:ln>
            <a:noFill/>
          </a:ln>
        </p:spPr>
      </p:pic>
      <p:pic>
        <p:nvPicPr>
          <p:cNvPr id="123" name="Shape 123"/>
          <p:cNvPicPr preferRelativeResize="0"/>
          <p:nvPr/>
        </p:nvPicPr>
        <p:blipFill>
          <a:blip r:embed="rId15">
            <a:alphaModFix/>
          </a:blip>
          <a:stretch>
            <a:fillRect/>
          </a:stretch>
        </p:blipFill>
        <p:spPr>
          <a:xfrm>
            <a:off x="4412500" y="3525265"/>
            <a:ext cx="838900" cy="734876"/>
          </a:xfrm>
          <a:prstGeom prst="rect">
            <a:avLst/>
          </a:prstGeom>
          <a:noFill/>
          <a:ln>
            <a:noFill/>
          </a:ln>
        </p:spPr>
      </p:pic>
      <p:pic>
        <p:nvPicPr>
          <p:cNvPr id="124" name="Shape 124"/>
          <p:cNvPicPr preferRelativeResize="0"/>
          <p:nvPr/>
        </p:nvPicPr>
        <p:blipFill>
          <a:blip r:embed="rId15">
            <a:alphaModFix/>
          </a:blip>
          <a:stretch>
            <a:fillRect/>
          </a:stretch>
        </p:blipFill>
        <p:spPr>
          <a:xfrm>
            <a:off x="5267350" y="3525265"/>
            <a:ext cx="838900" cy="734876"/>
          </a:xfrm>
          <a:prstGeom prst="rect">
            <a:avLst/>
          </a:prstGeom>
          <a:noFill/>
          <a:ln>
            <a:noFill/>
          </a:ln>
        </p:spPr>
      </p:pic>
      <p:pic>
        <p:nvPicPr>
          <p:cNvPr id="125" name="Shape 125"/>
          <p:cNvPicPr preferRelativeResize="0"/>
          <p:nvPr/>
        </p:nvPicPr>
        <p:blipFill>
          <a:blip r:embed="rId15">
            <a:alphaModFix/>
          </a:blip>
          <a:stretch>
            <a:fillRect/>
          </a:stretch>
        </p:blipFill>
        <p:spPr>
          <a:xfrm>
            <a:off x="6126188" y="3525265"/>
            <a:ext cx="838900" cy="734876"/>
          </a:xfrm>
          <a:prstGeom prst="rect">
            <a:avLst/>
          </a:prstGeom>
          <a:noFill/>
          <a:ln>
            <a:noFill/>
          </a:ln>
        </p:spPr>
      </p:pic>
      <p:sp>
        <p:nvSpPr>
          <p:cNvPr id="126" name="Shape 126"/>
          <p:cNvSpPr txBox="1"/>
          <p:nvPr/>
        </p:nvSpPr>
        <p:spPr>
          <a:xfrm>
            <a:off x="4650375" y="4380000"/>
            <a:ext cx="4028400" cy="28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i="1"/>
              <a:t>Data source: </a:t>
            </a:r>
            <a:r>
              <a:rPr lang="en-US" sz="1000" i="1" u="sng"/>
              <a:t>Missouri Department of Conservation official website</a:t>
            </a:r>
            <a:endParaRPr sz="1000" i="1" u="sng"/>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5" name="Shape 765"/>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Ensemble Pipeline</a:t>
            </a:r>
            <a:endParaRPr sz="1000"/>
          </a:p>
        </p:txBody>
      </p:sp>
      <p:sp>
        <p:nvSpPr>
          <p:cNvPr id="766" name="Shape 766"/>
          <p:cNvSpPr/>
          <p:nvPr/>
        </p:nvSpPr>
        <p:spPr>
          <a:xfrm>
            <a:off x="1259950" y="994725"/>
            <a:ext cx="5168700" cy="842700"/>
          </a:xfrm>
          <a:prstGeom prst="roundRect">
            <a:avLst>
              <a:gd name="adj" fmla="val 16667"/>
            </a:avLst>
          </a:prstGeom>
          <a:solidFill>
            <a:srgbClr val="FFFFFF"/>
          </a:solidFill>
          <a:ln w="9525" cap="flat" cmpd="sng">
            <a:solidFill>
              <a:srgbClr val="4C4C4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67" name="Shape 767"/>
          <p:cNvPicPr preferRelativeResize="0"/>
          <p:nvPr/>
        </p:nvPicPr>
        <p:blipFill>
          <a:blip r:embed="rId3">
            <a:alphaModFix/>
          </a:blip>
          <a:stretch>
            <a:fillRect/>
          </a:stretch>
        </p:blipFill>
        <p:spPr>
          <a:xfrm>
            <a:off x="1380657" y="1133832"/>
            <a:ext cx="752791" cy="564584"/>
          </a:xfrm>
          <a:prstGeom prst="rect">
            <a:avLst/>
          </a:prstGeom>
          <a:noFill/>
          <a:ln>
            <a:noFill/>
          </a:ln>
        </p:spPr>
      </p:pic>
      <p:pic>
        <p:nvPicPr>
          <p:cNvPr id="768" name="Shape 768"/>
          <p:cNvPicPr preferRelativeResize="0"/>
          <p:nvPr/>
        </p:nvPicPr>
        <p:blipFill>
          <a:blip r:embed="rId4">
            <a:alphaModFix/>
          </a:blip>
          <a:stretch>
            <a:fillRect/>
          </a:stretch>
        </p:blipFill>
        <p:spPr>
          <a:xfrm>
            <a:off x="2318285" y="1133821"/>
            <a:ext cx="752791" cy="564601"/>
          </a:xfrm>
          <a:prstGeom prst="rect">
            <a:avLst/>
          </a:prstGeom>
          <a:noFill/>
          <a:ln>
            <a:noFill/>
          </a:ln>
        </p:spPr>
      </p:pic>
      <p:pic>
        <p:nvPicPr>
          <p:cNvPr id="769" name="Shape 769"/>
          <p:cNvPicPr preferRelativeResize="0"/>
          <p:nvPr/>
        </p:nvPicPr>
        <p:blipFill>
          <a:blip r:embed="rId5">
            <a:alphaModFix/>
          </a:blip>
          <a:stretch>
            <a:fillRect/>
          </a:stretch>
        </p:blipFill>
        <p:spPr>
          <a:xfrm>
            <a:off x="3255922" y="1133812"/>
            <a:ext cx="752791" cy="564601"/>
          </a:xfrm>
          <a:prstGeom prst="rect">
            <a:avLst/>
          </a:prstGeom>
          <a:noFill/>
          <a:ln>
            <a:noFill/>
          </a:ln>
        </p:spPr>
      </p:pic>
      <p:pic>
        <p:nvPicPr>
          <p:cNvPr id="770" name="Shape 770"/>
          <p:cNvPicPr preferRelativeResize="0"/>
          <p:nvPr/>
        </p:nvPicPr>
        <p:blipFill>
          <a:blip r:embed="rId6">
            <a:alphaModFix/>
          </a:blip>
          <a:stretch>
            <a:fillRect/>
          </a:stretch>
        </p:blipFill>
        <p:spPr>
          <a:xfrm>
            <a:off x="4214682" y="1133832"/>
            <a:ext cx="564604" cy="564602"/>
          </a:xfrm>
          <a:prstGeom prst="rect">
            <a:avLst/>
          </a:prstGeom>
          <a:noFill/>
          <a:ln>
            <a:noFill/>
          </a:ln>
        </p:spPr>
      </p:pic>
      <p:pic>
        <p:nvPicPr>
          <p:cNvPr id="771" name="Shape 771" title="Points scored"/>
          <p:cNvPicPr preferRelativeResize="0"/>
          <p:nvPr/>
        </p:nvPicPr>
        <p:blipFill>
          <a:blip r:embed="rId7">
            <a:alphaModFix/>
          </a:blip>
          <a:stretch>
            <a:fillRect/>
          </a:stretch>
        </p:blipFill>
        <p:spPr>
          <a:xfrm>
            <a:off x="4985267" y="1133831"/>
            <a:ext cx="456552" cy="282301"/>
          </a:xfrm>
          <a:prstGeom prst="rect">
            <a:avLst/>
          </a:prstGeom>
          <a:noFill/>
          <a:ln>
            <a:noFill/>
          </a:ln>
        </p:spPr>
      </p:pic>
      <p:cxnSp>
        <p:nvCxnSpPr>
          <p:cNvPr id="772" name="Shape 772"/>
          <p:cNvCxnSpPr/>
          <p:nvPr/>
        </p:nvCxnSpPr>
        <p:spPr>
          <a:xfrm>
            <a:off x="2133448" y="141612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773" name="Shape 773"/>
          <p:cNvCxnSpPr/>
          <p:nvPr/>
        </p:nvCxnSpPr>
        <p:spPr>
          <a:xfrm>
            <a:off x="307296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774" name="Shape 774"/>
          <p:cNvCxnSpPr/>
          <p:nvPr/>
        </p:nvCxnSpPr>
        <p:spPr>
          <a:xfrm>
            <a:off x="400870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775" name="Shape 775"/>
          <p:cNvCxnSpPr>
            <a:endCxn id="771" idx="1"/>
          </p:cNvCxnSpPr>
          <p:nvPr/>
        </p:nvCxnSpPr>
        <p:spPr>
          <a:xfrm rot="10800000" flipH="1">
            <a:off x="4779167" y="1274981"/>
            <a:ext cx="206100" cy="141300"/>
          </a:xfrm>
          <a:prstGeom prst="straightConnector1">
            <a:avLst/>
          </a:prstGeom>
          <a:noFill/>
          <a:ln w="19050" cap="flat" cmpd="sng">
            <a:solidFill>
              <a:srgbClr val="6AA84F"/>
            </a:solidFill>
            <a:prstDash val="dash"/>
            <a:round/>
            <a:headEnd type="none" w="med" len="med"/>
            <a:tailEnd type="triangle" w="med" len="med"/>
          </a:ln>
        </p:spPr>
      </p:cxnSp>
      <p:sp>
        <p:nvSpPr>
          <p:cNvPr id="776" name="Shape 776"/>
          <p:cNvSpPr txBox="1"/>
          <p:nvPr/>
        </p:nvSpPr>
        <p:spPr>
          <a:xfrm>
            <a:off x="1421874"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Input</a:t>
            </a:r>
            <a:endParaRPr sz="600"/>
          </a:p>
        </p:txBody>
      </p:sp>
      <p:sp>
        <p:nvSpPr>
          <p:cNvPr id="777" name="Shape 777"/>
          <p:cNvSpPr txBox="1"/>
          <p:nvPr/>
        </p:nvSpPr>
        <p:spPr>
          <a:xfrm>
            <a:off x="2330826"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Detection</a:t>
            </a:r>
            <a:endParaRPr sz="600"/>
          </a:p>
        </p:txBody>
      </p:sp>
      <p:sp>
        <p:nvSpPr>
          <p:cNvPr id="778" name="Shape 778"/>
          <p:cNvSpPr txBox="1"/>
          <p:nvPr/>
        </p:nvSpPr>
        <p:spPr>
          <a:xfrm>
            <a:off x="412210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Align</a:t>
            </a:r>
            <a:endParaRPr sz="600"/>
          </a:p>
          <a:p>
            <a:pPr marL="0" lvl="0" indent="0" algn="ctr" rtl="0">
              <a:spcBef>
                <a:spcPts val="0"/>
              </a:spcBef>
              <a:spcAft>
                <a:spcPts val="0"/>
              </a:spcAft>
              <a:buNone/>
            </a:pPr>
            <a:r>
              <a:rPr lang="en-US" sz="600"/>
              <a:t>Crop</a:t>
            </a:r>
            <a:endParaRPr sz="600"/>
          </a:p>
        </p:txBody>
      </p:sp>
      <p:sp>
        <p:nvSpPr>
          <p:cNvPr id="779" name="Shape 779"/>
          <p:cNvSpPr txBox="1"/>
          <p:nvPr/>
        </p:nvSpPr>
        <p:spPr>
          <a:xfrm>
            <a:off x="326309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Pose Estimate</a:t>
            </a:r>
            <a:endParaRPr sz="600"/>
          </a:p>
        </p:txBody>
      </p:sp>
      <p:sp>
        <p:nvSpPr>
          <p:cNvPr id="780" name="Shape 780"/>
          <p:cNvSpPr txBox="1"/>
          <p:nvPr/>
        </p:nvSpPr>
        <p:spPr>
          <a:xfrm>
            <a:off x="5049191"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Classification</a:t>
            </a:r>
            <a:endParaRPr sz="600"/>
          </a:p>
        </p:txBody>
      </p:sp>
      <p:pic>
        <p:nvPicPr>
          <p:cNvPr id="781" name="Shape 781" title="Points scored"/>
          <p:cNvPicPr preferRelativeResize="0"/>
          <p:nvPr/>
        </p:nvPicPr>
        <p:blipFill>
          <a:blip r:embed="rId7">
            <a:alphaModFix/>
          </a:blip>
          <a:stretch>
            <a:fillRect/>
          </a:stretch>
        </p:blipFill>
        <p:spPr>
          <a:xfrm>
            <a:off x="4985267" y="1392676"/>
            <a:ext cx="456552" cy="282301"/>
          </a:xfrm>
          <a:prstGeom prst="rect">
            <a:avLst/>
          </a:prstGeom>
          <a:noFill/>
          <a:ln>
            <a:noFill/>
          </a:ln>
        </p:spPr>
      </p:pic>
      <p:cxnSp>
        <p:nvCxnSpPr>
          <p:cNvPr id="782" name="Shape 782"/>
          <p:cNvCxnSpPr>
            <a:stCxn id="770" idx="3"/>
            <a:endCxn id="781" idx="1"/>
          </p:cNvCxnSpPr>
          <p:nvPr/>
        </p:nvCxnSpPr>
        <p:spPr>
          <a:xfrm>
            <a:off x="4779287" y="1416134"/>
            <a:ext cx="206100" cy="117600"/>
          </a:xfrm>
          <a:prstGeom prst="straightConnector1">
            <a:avLst/>
          </a:prstGeom>
          <a:noFill/>
          <a:ln w="19050" cap="flat" cmpd="sng">
            <a:solidFill>
              <a:srgbClr val="6AA84F"/>
            </a:solidFill>
            <a:prstDash val="dash"/>
            <a:round/>
            <a:headEnd type="none" w="med" len="med"/>
            <a:tailEnd type="triangle" w="med" len="med"/>
          </a:ln>
        </p:spPr>
      </p:cxnSp>
      <p:cxnSp>
        <p:nvCxnSpPr>
          <p:cNvPr id="783" name="Shape 783"/>
          <p:cNvCxnSpPr>
            <a:stCxn id="771" idx="3"/>
            <a:endCxn id="784" idx="1"/>
          </p:cNvCxnSpPr>
          <p:nvPr/>
        </p:nvCxnSpPr>
        <p:spPr>
          <a:xfrm>
            <a:off x="5441819" y="1274981"/>
            <a:ext cx="206100" cy="141000"/>
          </a:xfrm>
          <a:prstGeom prst="straightConnector1">
            <a:avLst/>
          </a:prstGeom>
          <a:noFill/>
          <a:ln w="19050" cap="flat" cmpd="sng">
            <a:solidFill>
              <a:srgbClr val="6AA84F"/>
            </a:solidFill>
            <a:prstDash val="dash"/>
            <a:round/>
            <a:headEnd type="none" w="med" len="med"/>
            <a:tailEnd type="triangle" w="med" len="med"/>
          </a:ln>
        </p:spPr>
      </p:cxnSp>
      <p:pic>
        <p:nvPicPr>
          <p:cNvPr id="784" name="Shape 784" title="Points scored"/>
          <p:cNvPicPr preferRelativeResize="0"/>
          <p:nvPr/>
        </p:nvPicPr>
        <p:blipFill>
          <a:blip r:embed="rId7">
            <a:alphaModFix/>
          </a:blip>
          <a:stretch>
            <a:fillRect/>
          </a:stretch>
        </p:blipFill>
        <p:spPr>
          <a:xfrm>
            <a:off x="5647794" y="1204355"/>
            <a:ext cx="684987" cy="423541"/>
          </a:xfrm>
          <a:prstGeom prst="rect">
            <a:avLst/>
          </a:prstGeom>
          <a:noFill/>
          <a:ln>
            <a:noFill/>
          </a:ln>
        </p:spPr>
      </p:pic>
      <p:cxnSp>
        <p:nvCxnSpPr>
          <p:cNvPr id="785" name="Shape 785"/>
          <p:cNvCxnSpPr>
            <a:stCxn id="781" idx="3"/>
            <a:endCxn id="784" idx="1"/>
          </p:cNvCxnSpPr>
          <p:nvPr/>
        </p:nvCxnSpPr>
        <p:spPr>
          <a:xfrm rot="10800000" flipH="1">
            <a:off x="5441819" y="1416227"/>
            <a:ext cx="206100" cy="117600"/>
          </a:xfrm>
          <a:prstGeom prst="straightConnector1">
            <a:avLst/>
          </a:prstGeom>
          <a:noFill/>
          <a:ln w="19050" cap="flat" cmpd="sng">
            <a:solidFill>
              <a:srgbClr val="6AA84F"/>
            </a:solidFill>
            <a:prstDash val="dash"/>
            <a:round/>
            <a:headEnd type="none" w="med" len="med"/>
            <a:tailEnd type="triangle" w="med" len="med"/>
          </a:ln>
        </p:spPr>
      </p:cxnSp>
      <p:sp>
        <p:nvSpPr>
          <p:cNvPr id="786" name="Shape 786"/>
          <p:cNvSpPr txBox="1"/>
          <p:nvPr/>
        </p:nvSpPr>
        <p:spPr>
          <a:xfrm>
            <a:off x="4955386" y="1016124"/>
            <a:ext cx="5163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p:txBody>
      </p:sp>
      <p:sp>
        <p:nvSpPr>
          <p:cNvPr id="787" name="Shape 787"/>
          <p:cNvSpPr txBox="1"/>
          <p:nvPr/>
        </p:nvSpPr>
        <p:spPr>
          <a:xfrm>
            <a:off x="4911023" y="1696125"/>
            <a:ext cx="6051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ResNet50</a:t>
            </a:r>
            <a:endParaRPr sz="600"/>
          </a:p>
        </p:txBody>
      </p:sp>
      <p:sp>
        <p:nvSpPr>
          <p:cNvPr id="788" name="Shape 788"/>
          <p:cNvSpPr/>
          <p:nvPr/>
        </p:nvSpPr>
        <p:spPr>
          <a:xfrm>
            <a:off x="4931225" y="1392200"/>
            <a:ext cx="564600" cy="4236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9" name="Shape 789"/>
          <p:cNvSpPr txBox="1"/>
          <p:nvPr/>
        </p:nvSpPr>
        <p:spPr>
          <a:xfrm>
            <a:off x="5707988" y="1627900"/>
            <a:ext cx="5646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Ensemble</a:t>
            </a:r>
            <a:endParaRPr sz="600"/>
          </a:p>
          <a:p>
            <a:pPr marL="0" lvl="0" indent="0" algn="ctr" rtl="0">
              <a:spcBef>
                <a:spcPts val="0"/>
              </a:spcBef>
              <a:spcAft>
                <a:spcPts val="0"/>
              </a:spcAft>
              <a:buNone/>
            </a:pPr>
            <a:r>
              <a:rPr lang="en-US" sz="600"/>
              <a:t>Result</a:t>
            </a:r>
            <a:endParaRPr sz="600"/>
          </a:p>
        </p:txBody>
      </p:sp>
      <p:graphicFrame>
        <p:nvGraphicFramePr>
          <p:cNvPr id="790" name="Shape 790"/>
          <p:cNvGraphicFramePr/>
          <p:nvPr/>
        </p:nvGraphicFramePr>
        <p:xfrm>
          <a:off x="1288325" y="2509725"/>
          <a:ext cx="4688000" cy="899100"/>
        </p:xfrm>
        <a:graphic>
          <a:graphicData uri="http://schemas.openxmlformats.org/drawingml/2006/table">
            <a:tbl>
              <a:tblPr>
                <a:noFill/>
                <a:tableStyleId>{DDDE945C-F791-4571-9DA6-34E131A09059}</a:tableStyleId>
              </a:tblPr>
              <a:tblGrid>
                <a:gridCol w="586000"/>
                <a:gridCol w="586000"/>
                <a:gridCol w="586000"/>
                <a:gridCol w="586000"/>
                <a:gridCol w="586000"/>
                <a:gridCol w="586000"/>
                <a:gridCol w="586000"/>
                <a:gridCol w="586000"/>
              </a:tblGrid>
              <a:tr h="381000">
                <a:tc>
                  <a:txBody>
                    <a:bodyPr/>
                    <a:lstStyle/>
                    <a:p>
                      <a:pPr marL="0" lvl="0" indent="0" algn="ctr" rtl="0">
                        <a:spcBef>
                          <a:spcPts val="0"/>
                        </a:spcBef>
                        <a:spcAft>
                          <a:spcPts val="0"/>
                        </a:spcAft>
                        <a:buNone/>
                      </a:pPr>
                      <a:r>
                        <a:rPr lang="en-US" sz="700"/>
                        <a:t>input</a:t>
                      </a:r>
                      <a:endParaRPr sz="700"/>
                    </a:p>
                  </a:txBody>
                  <a:tcPr marL="91425" marR="91425" marT="91425" marB="91425" anchor="ctr">
                    <a:lnL w="9525" cap="flat" cmpd="sng">
                      <a:solidFill>
                        <a:srgbClr val="9E9E9E"/>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r>
                        <a:rPr lang="en-US" sz="700"/>
                        <a:t>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time /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total time</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solidFill>
                            <a:srgbClr val="000000"/>
                          </a:solidFill>
                        </a:rPr>
                        <a:t>last update epoch</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val_loss</a:t>
                      </a:r>
                      <a:endParaRPr sz="700"/>
                    </a:p>
                  </a:txBody>
                  <a:tcPr marL="91425" marR="91425" marT="91425" marB="91425" anchor="ctr">
                    <a:solidFill>
                      <a:srgbClr val="F1C232"/>
                    </a:solidFill>
                  </a:tcPr>
                </a:tc>
                <a:tc>
                  <a:txBody>
                    <a:bodyPr/>
                    <a:lstStyle/>
                    <a:p>
                      <a:pPr marL="0" lvl="0" indent="0" algn="ctr" rtl="0">
                        <a:spcBef>
                          <a:spcPts val="0"/>
                        </a:spcBef>
                        <a:spcAft>
                          <a:spcPts val="0"/>
                        </a:spcAft>
                        <a:buNone/>
                      </a:pPr>
                      <a:r>
                        <a:rPr lang="en-US" sz="700"/>
                        <a:t>val_Acc</a:t>
                      </a:r>
                      <a:endParaRPr sz="700"/>
                    </a:p>
                  </a:txBody>
                  <a:tcPr marL="91425" marR="91425" marT="91425" marB="91425" anchor="ctr">
                    <a:solidFill>
                      <a:srgbClr val="F1C232"/>
                    </a:solidFill>
                  </a:tcPr>
                </a:tc>
              </a:tr>
              <a:tr h="381000">
                <a:tc>
                  <a:txBody>
                    <a:bodyPr/>
                    <a:lstStyle/>
                    <a:p>
                      <a:pPr marL="0" lvl="0" indent="0" algn="ctr" rtl="0">
                        <a:spcBef>
                          <a:spcPts val="0"/>
                        </a:spcBef>
                        <a:spcAft>
                          <a:spcPts val="0"/>
                        </a:spcAft>
                        <a:buNone/>
                      </a:pPr>
                      <a:r>
                        <a:rPr lang="en-US" sz="700"/>
                        <a:t>3,224,224</a:t>
                      </a:r>
                      <a:endParaRPr sz="700"/>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US" sz="700"/>
                        <a:t>98</a:t>
                      </a:r>
                      <a:endParaRPr sz="700"/>
                    </a:p>
                  </a:txBody>
                  <a:tcPr marL="91425" marR="91425" marT="91425" marB="91425" anchor="ctr"/>
                </a:tc>
                <a:tc>
                  <a:txBody>
                    <a:bodyPr/>
                    <a:lstStyle/>
                    <a:p>
                      <a:pPr marL="0" lvl="0" indent="0" algn="ctr" rtl="0">
                        <a:spcBef>
                          <a:spcPts val="0"/>
                        </a:spcBef>
                        <a:spcAft>
                          <a:spcPts val="0"/>
                        </a:spcAft>
                        <a:buNone/>
                      </a:pPr>
                      <a:r>
                        <a:rPr lang="en-US" sz="700"/>
                        <a:t>46 s</a:t>
                      </a:r>
                      <a:endParaRPr sz="700"/>
                    </a:p>
                  </a:txBody>
                  <a:tcPr marL="91425" marR="91425" marT="91425" marB="91425" anchor="ctr"/>
                </a:tc>
                <a:tc>
                  <a:txBody>
                    <a:bodyPr/>
                    <a:lstStyle/>
                    <a:p>
                      <a:pPr marL="0" lvl="0" indent="0" algn="ctr" rtl="0">
                        <a:spcBef>
                          <a:spcPts val="0"/>
                        </a:spcBef>
                        <a:spcAft>
                          <a:spcPts val="0"/>
                        </a:spcAft>
                        <a:buNone/>
                      </a:pPr>
                      <a:r>
                        <a:rPr lang="en-US" sz="700"/>
                        <a:t>1h 15 m 8 s</a:t>
                      </a:r>
                      <a:endParaRPr sz="700"/>
                    </a:p>
                  </a:txBody>
                  <a:tcPr marL="91425" marR="91425" marT="91425" marB="91425" anchor="ctr"/>
                </a:tc>
                <a:tc>
                  <a:txBody>
                    <a:bodyPr/>
                    <a:lstStyle/>
                    <a:p>
                      <a:pPr marL="0" lvl="0" indent="0" algn="ctr" rtl="0">
                        <a:spcBef>
                          <a:spcPts val="0"/>
                        </a:spcBef>
                        <a:spcAft>
                          <a:spcPts val="0"/>
                        </a:spcAft>
                        <a:buNone/>
                      </a:pPr>
                      <a:r>
                        <a:rPr lang="en-US" sz="700"/>
                        <a:t>68</a:t>
                      </a:r>
                      <a:endParaRPr sz="700"/>
                    </a:p>
                  </a:txBody>
                  <a:tcPr marL="91425" marR="91425" marT="91425" marB="91425" anchor="ctr"/>
                </a:tc>
                <a:tc>
                  <a:txBody>
                    <a:bodyPr/>
                    <a:lstStyle/>
                    <a:p>
                      <a:pPr marL="0" lvl="0" indent="0" algn="ctr" rtl="0">
                        <a:spcBef>
                          <a:spcPts val="0"/>
                        </a:spcBef>
                        <a:spcAft>
                          <a:spcPts val="0"/>
                        </a:spcAft>
                        <a:buNone/>
                      </a:pPr>
                      <a:r>
                        <a:rPr lang="en-US" sz="700"/>
                        <a:t>0.1912</a:t>
                      </a:r>
                      <a:endParaRPr sz="700"/>
                    </a:p>
                  </a:txBody>
                  <a:tcPr marL="91425" marR="91425" marT="91425" marB="91425" anchor="ctr"/>
                </a:tc>
                <a:tc>
                  <a:txBody>
                    <a:bodyPr/>
                    <a:lstStyle/>
                    <a:p>
                      <a:pPr marL="0" lvl="0" indent="0" algn="ctr" rtl="0">
                        <a:spcBef>
                          <a:spcPts val="0"/>
                        </a:spcBef>
                        <a:spcAft>
                          <a:spcPts val="0"/>
                        </a:spcAft>
                        <a:buNone/>
                      </a:pPr>
                      <a:r>
                        <a:rPr lang="en-US" sz="700"/>
                        <a:t>0.27</a:t>
                      </a:r>
                      <a:endParaRPr sz="700"/>
                    </a:p>
                  </a:txBody>
                  <a:tcPr marL="91425" marR="91425" marT="91425" marB="91425" anchor="ctr"/>
                </a:tc>
                <a:tc>
                  <a:txBody>
                    <a:bodyPr/>
                    <a:lstStyle/>
                    <a:p>
                      <a:pPr marL="0" lvl="0" indent="0" algn="ctr" rtl="0">
                        <a:spcBef>
                          <a:spcPts val="0"/>
                        </a:spcBef>
                        <a:spcAft>
                          <a:spcPts val="0"/>
                        </a:spcAft>
                        <a:buNone/>
                      </a:pPr>
                      <a:r>
                        <a:rPr lang="en-US" sz="700"/>
                        <a:t>0.8717</a:t>
                      </a:r>
                      <a:endParaRPr sz="700"/>
                    </a:p>
                  </a:txBody>
                  <a:tcPr marL="91425" marR="91425" marT="91425" marB="91425" anchor="ctr"/>
                </a:tc>
              </a:tr>
            </a:tbl>
          </a:graphicData>
        </a:graphic>
      </p:graphicFrame>
      <p:pic>
        <p:nvPicPr>
          <p:cNvPr id="791" name="Shape 791"/>
          <p:cNvPicPr preferRelativeResize="0"/>
          <p:nvPr/>
        </p:nvPicPr>
        <p:blipFill>
          <a:blip r:embed="rId8">
            <a:alphaModFix/>
          </a:blip>
          <a:stretch>
            <a:fillRect/>
          </a:stretch>
        </p:blipFill>
        <p:spPr>
          <a:xfrm>
            <a:off x="6604675" y="328987"/>
            <a:ext cx="2082125" cy="2033275"/>
          </a:xfrm>
          <a:prstGeom prst="rect">
            <a:avLst/>
          </a:prstGeom>
          <a:noFill/>
          <a:ln>
            <a:noFill/>
          </a:ln>
        </p:spPr>
      </p:pic>
      <p:pic>
        <p:nvPicPr>
          <p:cNvPr id="792" name="Shape 792"/>
          <p:cNvPicPr preferRelativeResize="0"/>
          <p:nvPr/>
        </p:nvPicPr>
        <p:blipFill>
          <a:blip r:embed="rId9">
            <a:alphaModFix/>
          </a:blip>
          <a:stretch>
            <a:fillRect/>
          </a:stretch>
        </p:blipFill>
        <p:spPr>
          <a:xfrm>
            <a:off x="6604675" y="2552103"/>
            <a:ext cx="2082125" cy="2075898"/>
          </a:xfrm>
          <a:prstGeom prst="rect">
            <a:avLst/>
          </a:prstGeom>
          <a:noFill/>
          <a:ln>
            <a:noFill/>
          </a:ln>
        </p:spPr>
      </p:pic>
      <p:sp>
        <p:nvSpPr>
          <p:cNvPr id="31" name="Shape 798"/>
          <p:cNvSpPr txBox="1"/>
          <p:nvPr/>
        </p:nvSpPr>
        <p:spPr>
          <a:xfrm>
            <a:off x="437950" y="13466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700" dirty="0" smtClean="0"/>
              <a:t>Ensemble</a:t>
            </a:r>
            <a:r>
              <a:rPr lang="zh-CN" altLang="en-US" sz="700" dirty="0" smtClean="0"/>
              <a:t> </a:t>
            </a:r>
            <a:r>
              <a:rPr lang="en-US" altLang="zh-CN" sz="700" dirty="0" smtClean="0"/>
              <a:t>Pipeline</a:t>
            </a:r>
            <a:endParaRPr sz="7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p:nvPr/>
        </p:nvSpPr>
        <p:spPr>
          <a:xfrm>
            <a:off x="437950" y="13466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700" dirty="0" smtClean="0"/>
              <a:t>Ensemble</a:t>
            </a:r>
            <a:r>
              <a:rPr lang="zh-CN" altLang="en-US" sz="700" dirty="0" smtClean="0"/>
              <a:t> </a:t>
            </a:r>
            <a:r>
              <a:rPr lang="en-US" altLang="zh-CN" sz="700" dirty="0" smtClean="0"/>
              <a:t>Pipeline</a:t>
            </a:r>
            <a:endParaRPr sz="700" dirty="0"/>
          </a:p>
        </p:txBody>
      </p:sp>
      <p:sp>
        <p:nvSpPr>
          <p:cNvPr id="799" name="Shape 799"/>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Ensemble Pipeline</a:t>
            </a:r>
            <a:endParaRPr sz="1000"/>
          </a:p>
        </p:txBody>
      </p:sp>
      <p:sp>
        <p:nvSpPr>
          <p:cNvPr id="800" name="Shape 800"/>
          <p:cNvSpPr/>
          <p:nvPr/>
        </p:nvSpPr>
        <p:spPr>
          <a:xfrm>
            <a:off x="1259950" y="994725"/>
            <a:ext cx="5168700" cy="842700"/>
          </a:xfrm>
          <a:prstGeom prst="roundRect">
            <a:avLst>
              <a:gd name="adj" fmla="val 16667"/>
            </a:avLst>
          </a:prstGeom>
          <a:solidFill>
            <a:srgbClr val="FFFFFF"/>
          </a:solidFill>
          <a:ln w="9525" cap="flat" cmpd="sng">
            <a:solidFill>
              <a:srgbClr val="4C4C4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01" name="Shape 801"/>
          <p:cNvPicPr preferRelativeResize="0"/>
          <p:nvPr/>
        </p:nvPicPr>
        <p:blipFill>
          <a:blip r:embed="rId3">
            <a:alphaModFix/>
          </a:blip>
          <a:stretch>
            <a:fillRect/>
          </a:stretch>
        </p:blipFill>
        <p:spPr>
          <a:xfrm>
            <a:off x="1380657" y="1133832"/>
            <a:ext cx="752791" cy="564584"/>
          </a:xfrm>
          <a:prstGeom prst="rect">
            <a:avLst/>
          </a:prstGeom>
          <a:noFill/>
          <a:ln>
            <a:noFill/>
          </a:ln>
        </p:spPr>
      </p:pic>
      <p:pic>
        <p:nvPicPr>
          <p:cNvPr id="802" name="Shape 802"/>
          <p:cNvPicPr preferRelativeResize="0"/>
          <p:nvPr/>
        </p:nvPicPr>
        <p:blipFill>
          <a:blip r:embed="rId4">
            <a:alphaModFix/>
          </a:blip>
          <a:stretch>
            <a:fillRect/>
          </a:stretch>
        </p:blipFill>
        <p:spPr>
          <a:xfrm>
            <a:off x="2318285" y="1133821"/>
            <a:ext cx="752791" cy="564601"/>
          </a:xfrm>
          <a:prstGeom prst="rect">
            <a:avLst/>
          </a:prstGeom>
          <a:noFill/>
          <a:ln>
            <a:noFill/>
          </a:ln>
        </p:spPr>
      </p:pic>
      <p:pic>
        <p:nvPicPr>
          <p:cNvPr id="803" name="Shape 803"/>
          <p:cNvPicPr preferRelativeResize="0"/>
          <p:nvPr/>
        </p:nvPicPr>
        <p:blipFill>
          <a:blip r:embed="rId5">
            <a:alphaModFix/>
          </a:blip>
          <a:stretch>
            <a:fillRect/>
          </a:stretch>
        </p:blipFill>
        <p:spPr>
          <a:xfrm>
            <a:off x="3255922" y="1133812"/>
            <a:ext cx="752791" cy="564601"/>
          </a:xfrm>
          <a:prstGeom prst="rect">
            <a:avLst/>
          </a:prstGeom>
          <a:noFill/>
          <a:ln>
            <a:noFill/>
          </a:ln>
        </p:spPr>
      </p:pic>
      <p:pic>
        <p:nvPicPr>
          <p:cNvPr id="804" name="Shape 804"/>
          <p:cNvPicPr preferRelativeResize="0"/>
          <p:nvPr/>
        </p:nvPicPr>
        <p:blipFill>
          <a:blip r:embed="rId6">
            <a:alphaModFix/>
          </a:blip>
          <a:stretch>
            <a:fillRect/>
          </a:stretch>
        </p:blipFill>
        <p:spPr>
          <a:xfrm>
            <a:off x="4214682" y="1133832"/>
            <a:ext cx="564604" cy="564602"/>
          </a:xfrm>
          <a:prstGeom prst="rect">
            <a:avLst/>
          </a:prstGeom>
          <a:noFill/>
          <a:ln>
            <a:noFill/>
          </a:ln>
        </p:spPr>
      </p:pic>
      <p:pic>
        <p:nvPicPr>
          <p:cNvPr id="805" name="Shape 805" title="Points scored"/>
          <p:cNvPicPr preferRelativeResize="0"/>
          <p:nvPr/>
        </p:nvPicPr>
        <p:blipFill>
          <a:blip r:embed="rId7">
            <a:alphaModFix/>
          </a:blip>
          <a:stretch>
            <a:fillRect/>
          </a:stretch>
        </p:blipFill>
        <p:spPr>
          <a:xfrm>
            <a:off x="4985267" y="1133831"/>
            <a:ext cx="456552" cy="282301"/>
          </a:xfrm>
          <a:prstGeom prst="rect">
            <a:avLst/>
          </a:prstGeom>
          <a:noFill/>
          <a:ln>
            <a:noFill/>
          </a:ln>
        </p:spPr>
      </p:pic>
      <p:cxnSp>
        <p:nvCxnSpPr>
          <p:cNvPr id="806" name="Shape 806"/>
          <p:cNvCxnSpPr/>
          <p:nvPr/>
        </p:nvCxnSpPr>
        <p:spPr>
          <a:xfrm>
            <a:off x="2133448" y="141612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07" name="Shape 807"/>
          <p:cNvCxnSpPr/>
          <p:nvPr/>
        </p:nvCxnSpPr>
        <p:spPr>
          <a:xfrm>
            <a:off x="307296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08" name="Shape 808"/>
          <p:cNvCxnSpPr/>
          <p:nvPr/>
        </p:nvCxnSpPr>
        <p:spPr>
          <a:xfrm>
            <a:off x="400870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09" name="Shape 809"/>
          <p:cNvCxnSpPr>
            <a:endCxn id="805" idx="1"/>
          </p:cNvCxnSpPr>
          <p:nvPr/>
        </p:nvCxnSpPr>
        <p:spPr>
          <a:xfrm rot="10800000" flipH="1">
            <a:off x="4779167" y="1274981"/>
            <a:ext cx="206100" cy="141300"/>
          </a:xfrm>
          <a:prstGeom prst="straightConnector1">
            <a:avLst/>
          </a:prstGeom>
          <a:noFill/>
          <a:ln w="19050" cap="flat" cmpd="sng">
            <a:solidFill>
              <a:srgbClr val="6AA84F"/>
            </a:solidFill>
            <a:prstDash val="dash"/>
            <a:round/>
            <a:headEnd type="none" w="med" len="med"/>
            <a:tailEnd type="triangle" w="med" len="med"/>
          </a:ln>
        </p:spPr>
      </p:cxnSp>
      <p:sp>
        <p:nvSpPr>
          <p:cNvPr id="810" name="Shape 810"/>
          <p:cNvSpPr txBox="1"/>
          <p:nvPr/>
        </p:nvSpPr>
        <p:spPr>
          <a:xfrm>
            <a:off x="1421874"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Input</a:t>
            </a:r>
            <a:endParaRPr sz="600"/>
          </a:p>
        </p:txBody>
      </p:sp>
      <p:sp>
        <p:nvSpPr>
          <p:cNvPr id="811" name="Shape 811"/>
          <p:cNvSpPr txBox="1"/>
          <p:nvPr/>
        </p:nvSpPr>
        <p:spPr>
          <a:xfrm>
            <a:off x="2330826"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Detection</a:t>
            </a:r>
            <a:endParaRPr sz="600"/>
          </a:p>
        </p:txBody>
      </p:sp>
      <p:sp>
        <p:nvSpPr>
          <p:cNvPr id="812" name="Shape 812"/>
          <p:cNvSpPr txBox="1"/>
          <p:nvPr/>
        </p:nvSpPr>
        <p:spPr>
          <a:xfrm>
            <a:off x="412210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Align</a:t>
            </a:r>
            <a:endParaRPr sz="600"/>
          </a:p>
          <a:p>
            <a:pPr marL="0" lvl="0" indent="0" algn="ctr" rtl="0">
              <a:spcBef>
                <a:spcPts val="0"/>
              </a:spcBef>
              <a:spcAft>
                <a:spcPts val="0"/>
              </a:spcAft>
              <a:buNone/>
            </a:pPr>
            <a:r>
              <a:rPr lang="en-US" sz="600"/>
              <a:t>Crop</a:t>
            </a:r>
            <a:endParaRPr sz="600"/>
          </a:p>
        </p:txBody>
      </p:sp>
      <p:sp>
        <p:nvSpPr>
          <p:cNvPr id="813" name="Shape 813"/>
          <p:cNvSpPr txBox="1"/>
          <p:nvPr/>
        </p:nvSpPr>
        <p:spPr>
          <a:xfrm>
            <a:off x="326309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Pose Estimate</a:t>
            </a:r>
            <a:endParaRPr sz="600"/>
          </a:p>
        </p:txBody>
      </p:sp>
      <p:sp>
        <p:nvSpPr>
          <p:cNvPr id="814" name="Shape 814"/>
          <p:cNvSpPr txBox="1"/>
          <p:nvPr/>
        </p:nvSpPr>
        <p:spPr>
          <a:xfrm>
            <a:off x="5049191"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Classification</a:t>
            </a:r>
            <a:endParaRPr sz="600"/>
          </a:p>
        </p:txBody>
      </p:sp>
      <p:pic>
        <p:nvPicPr>
          <p:cNvPr id="815" name="Shape 815" title="Points scored"/>
          <p:cNvPicPr preferRelativeResize="0"/>
          <p:nvPr/>
        </p:nvPicPr>
        <p:blipFill>
          <a:blip r:embed="rId7">
            <a:alphaModFix/>
          </a:blip>
          <a:stretch>
            <a:fillRect/>
          </a:stretch>
        </p:blipFill>
        <p:spPr>
          <a:xfrm>
            <a:off x="4985267" y="1392676"/>
            <a:ext cx="456552" cy="282301"/>
          </a:xfrm>
          <a:prstGeom prst="rect">
            <a:avLst/>
          </a:prstGeom>
          <a:noFill/>
          <a:ln>
            <a:noFill/>
          </a:ln>
        </p:spPr>
      </p:pic>
      <p:cxnSp>
        <p:nvCxnSpPr>
          <p:cNvPr id="816" name="Shape 816"/>
          <p:cNvCxnSpPr>
            <a:stCxn id="804" idx="3"/>
            <a:endCxn id="815" idx="1"/>
          </p:cNvCxnSpPr>
          <p:nvPr/>
        </p:nvCxnSpPr>
        <p:spPr>
          <a:xfrm>
            <a:off x="4779287" y="1416134"/>
            <a:ext cx="206100" cy="117600"/>
          </a:xfrm>
          <a:prstGeom prst="straightConnector1">
            <a:avLst/>
          </a:prstGeom>
          <a:noFill/>
          <a:ln w="19050" cap="flat" cmpd="sng">
            <a:solidFill>
              <a:srgbClr val="6AA84F"/>
            </a:solidFill>
            <a:prstDash val="dash"/>
            <a:round/>
            <a:headEnd type="none" w="med" len="med"/>
            <a:tailEnd type="triangle" w="med" len="med"/>
          </a:ln>
        </p:spPr>
      </p:cxnSp>
      <p:cxnSp>
        <p:nvCxnSpPr>
          <p:cNvPr id="817" name="Shape 817"/>
          <p:cNvCxnSpPr>
            <a:stCxn id="805" idx="3"/>
            <a:endCxn id="818" idx="1"/>
          </p:cNvCxnSpPr>
          <p:nvPr/>
        </p:nvCxnSpPr>
        <p:spPr>
          <a:xfrm>
            <a:off x="5441819" y="1274981"/>
            <a:ext cx="206100" cy="141000"/>
          </a:xfrm>
          <a:prstGeom prst="straightConnector1">
            <a:avLst/>
          </a:prstGeom>
          <a:noFill/>
          <a:ln w="19050" cap="flat" cmpd="sng">
            <a:solidFill>
              <a:srgbClr val="6AA84F"/>
            </a:solidFill>
            <a:prstDash val="dash"/>
            <a:round/>
            <a:headEnd type="none" w="med" len="med"/>
            <a:tailEnd type="triangle" w="med" len="med"/>
          </a:ln>
        </p:spPr>
      </p:cxnSp>
      <p:pic>
        <p:nvPicPr>
          <p:cNvPr id="818" name="Shape 818" title="Points scored"/>
          <p:cNvPicPr preferRelativeResize="0"/>
          <p:nvPr/>
        </p:nvPicPr>
        <p:blipFill>
          <a:blip r:embed="rId7">
            <a:alphaModFix/>
          </a:blip>
          <a:stretch>
            <a:fillRect/>
          </a:stretch>
        </p:blipFill>
        <p:spPr>
          <a:xfrm>
            <a:off x="5647794" y="1204355"/>
            <a:ext cx="684987" cy="423541"/>
          </a:xfrm>
          <a:prstGeom prst="rect">
            <a:avLst/>
          </a:prstGeom>
          <a:noFill/>
          <a:ln>
            <a:noFill/>
          </a:ln>
        </p:spPr>
      </p:pic>
      <p:cxnSp>
        <p:nvCxnSpPr>
          <p:cNvPr id="819" name="Shape 819"/>
          <p:cNvCxnSpPr>
            <a:stCxn id="815" idx="3"/>
            <a:endCxn id="818" idx="1"/>
          </p:cNvCxnSpPr>
          <p:nvPr/>
        </p:nvCxnSpPr>
        <p:spPr>
          <a:xfrm rot="10800000" flipH="1">
            <a:off x="5441819" y="1416227"/>
            <a:ext cx="206100" cy="117600"/>
          </a:xfrm>
          <a:prstGeom prst="straightConnector1">
            <a:avLst/>
          </a:prstGeom>
          <a:noFill/>
          <a:ln w="19050" cap="flat" cmpd="sng">
            <a:solidFill>
              <a:srgbClr val="6AA84F"/>
            </a:solidFill>
            <a:prstDash val="dash"/>
            <a:round/>
            <a:headEnd type="none" w="med" len="med"/>
            <a:tailEnd type="triangle" w="med" len="med"/>
          </a:ln>
        </p:spPr>
      </p:cxnSp>
      <p:sp>
        <p:nvSpPr>
          <p:cNvPr id="820" name="Shape 820"/>
          <p:cNvSpPr txBox="1"/>
          <p:nvPr/>
        </p:nvSpPr>
        <p:spPr>
          <a:xfrm>
            <a:off x="4955386" y="1016124"/>
            <a:ext cx="5163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p:txBody>
      </p:sp>
      <p:sp>
        <p:nvSpPr>
          <p:cNvPr id="821" name="Shape 821"/>
          <p:cNvSpPr txBox="1"/>
          <p:nvPr/>
        </p:nvSpPr>
        <p:spPr>
          <a:xfrm>
            <a:off x="4911023" y="1696125"/>
            <a:ext cx="6051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ResNet50</a:t>
            </a:r>
            <a:endParaRPr sz="600"/>
          </a:p>
        </p:txBody>
      </p:sp>
      <p:sp>
        <p:nvSpPr>
          <p:cNvPr id="822" name="Shape 822"/>
          <p:cNvSpPr/>
          <p:nvPr/>
        </p:nvSpPr>
        <p:spPr>
          <a:xfrm>
            <a:off x="4931225" y="1392200"/>
            <a:ext cx="564600" cy="4236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3" name="Shape 823"/>
          <p:cNvSpPr txBox="1"/>
          <p:nvPr/>
        </p:nvSpPr>
        <p:spPr>
          <a:xfrm>
            <a:off x="5707988" y="1627900"/>
            <a:ext cx="5646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Ensemble</a:t>
            </a:r>
            <a:endParaRPr sz="600"/>
          </a:p>
          <a:p>
            <a:pPr marL="0" lvl="0" indent="0" algn="ctr" rtl="0">
              <a:spcBef>
                <a:spcPts val="0"/>
              </a:spcBef>
              <a:spcAft>
                <a:spcPts val="0"/>
              </a:spcAft>
              <a:buNone/>
            </a:pPr>
            <a:r>
              <a:rPr lang="en-US" sz="600"/>
              <a:t>Result</a:t>
            </a:r>
            <a:endParaRPr sz="600"/>
          </a:p>
        </p:txBody>
      </p:sp>
      <p:pic>
        <p:nvPicPr>
          <p:cNvPr id="824" name="Shape 824"/>
          <p:cNvPicPr preferRelativeResize="0"/>
          <p:nvPr/>
        </p:nvPicPr>
        <p:blipFill>
          <a:blip r:embed="rId8">
            <a:alphaModFix/>
          </a:blip>
          <a:stretch>
            <a:fillRect/>
          </a:stretch>
        </p:blipFill>
        <p:spPr>
          <a:xfrm>
            <a:off x="1170024" y="2024075"/>
            <a:ext cx="2777987" cy="2689900"/>
          </a:xfrm>
          <a:prstGeom prst="rect">
            <a:avLst/>
          </a:prstGeom>
          <a:noFill/>
          <a:ln>
            <a:noFill/>
          </a:ln>
        </p:spPr>
      </p:pic>
      <p:pic>
        <p:nvPicPr>
          <p:cNvPr id="825" name="Shape 825"/>
          <p:cNvPicPr preferRelativeResize="0"/>
          <p:nvPr/>
        </p:nvPicPr>
        <p:blipFill>
          <a:blip r:embed="rId9">
            <a:alphaModFix/>
          </a:blip>
          <a:stretch>
            <a:fillRect/>
          </a:stretch>
        </p:blipFill>
        <p:spPr>
          <a:xfrm>
            <a:off x="4981099" y="1976036"/>
            <a:ext cx="2777975" cy="268988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p:nvPr/>
        </p:nvSpPr>
        <p:spPr>
          <a:xfrm>
            <a:off x="437950" y="13466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700" dirty="0" smtClean="0"/>
              <a:t>Ensemble</a:t>
            </a:r>
            <a:r>
              <a:rPr lang="zh-CN" altLang="en-US" sz="700" dirty="0" smtClean="0"/>
              <a:t> </a:t>
            </a:r>
            <a:r>
              <a:rPr lang="en-US" altLang="zh-CN" sz="700" dirty="0" smtClean="0"/>
              <a:t>Pipeline</a:t>
            </a:r>
            <a:endParaRPr sz="700" dirty="0"/>
          </a:p>
        </p:txBody>
      </p:sp>
      <p:sp>
        <p:nvSpPr>
          <p:cNvPr id="832" name="Shape 832"/>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Ensemble Pipeline</a:t>
            </a:r>
            <a:endParaRPr sz="1000"/>
          </a:p>
        </p:txBody>
      </p:sp>
      <p:sp>
        <p:nvSpPr>
          <p:cNvPr id="833" name="Shape 833"/>
          <p:cNvSpPr/>
          <p:nvPr/>
        </p:nvSpPr>
        <p:spPr>
          <a:xfrm>
            <a:off x="1259950" y="994725"/>
            <a:ext cx="5168700" cy="842700"/>
          </a:xfrm>
          <a:prstGeom prst="roundRect">
            <a:avLst>
              <a:gd name="adj" fmla="val 16667"/>
            </a:avLst>
          </a:prstGeom>
          <a:solidFill>
            <a:srgbClr val="FFFFFF"/>
          </a:solidFill>
          <a:ln w="9525" cap="flat" cmpd="sng">
            <a:solidFill>
              <a:srgbClr val="4C4C4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34" name="Shape 834"/>
          <p:cNvPicPr preferRelativeResize="0"/>
          <p:nvPr/>
        </p:nvPicPr>
        <p:blipFill>
          <a:blip r:embed="rId3">
            <a:alphaModFix/>
          </a:blip>
          <a:stretch>
            <a:fillRect/>
          </a:stretch>
        </p:blipFill>
        <p:spPr>
          <a:xfrm>
            <a:off x="1380657" y="1133832"/>
            <a:ext cx="752791" cy="564584"/>
          </a:xfrm>
          <a:prstGeom prst="rect">
            <a:avLst/>
          </a:prstGeom>
          <a:noFill/>
          <a:ln>
            <a:noFill/>
          </a:ln>
        </p:spPr>
      </p:pic>
      <p:pic>
        <p:nvPicPr>
          <p:cNvPr id="835" name="Shape 835"/>
          <p:cNvPicPr preferRelativeResize="0"/>
          <p:nvPr/>
        </p:nvPicPr>
        <p:blipFill>
          <a:blip r:embed="rId4">
            <a:alphaModFix/>
          </a:blip>
          <a:stretch>
            <a:fillRect/>
          </a:stretch>
        </p:blipFill>
        <p:spPr>
          <a:xfrm>
            <a:off x="2318285" y="1133821"/>
            <a:ext cx="752791" cy="564601"/>
          </a:xfrm>
          <a:prstGeom prst="rect">
            <a:avLst/>
          </a:prstGeom>
          <a:noFill/>
          <a:ln>
            <a:noFill/>
          </a:ln>
        </p:spPr>
      </p:pic>
      <p:pic>
        <p:nvPicPr>
          <p:cNvPr id="836" name="Shape 836"/>
          <p:cNvPicPr preferRelativeResize="0"/>
          <p:nvPr/>
        </p:nvPicPr>
        <p:blipFill>
          <a:blip r:embed="rId5">
            <a:alphaModFix/>
          </a:blip>
          <a:stretch>
            <a:fillRect/>
          </a:stretch>
        </p:blipFill>
        <p:spPr>
          <a:xfrm>
            <a:off x="3255922" y="1133812"/>
            <a:ext cx="752791" cy="564601"/>
          </a:xfrm>
          <a:prstGeom prst="rect">
            <a:avLst/>
          </a:prstGeom>
          <a:noFill/>
          <a:ln>
            <a:noFill/>
          </a:ln>
        </p:spPr>
      </p:pic>
      <p:pic>
        <p:nvPicPr>
          <p:cNvPr id="837" name="Shape 837"/>
          <p:cNvPicPr preferRelativeResize="0"/>
          <p:nvPr/>
        </p:nvPicPr>
        <p:blipFill>
          <a:blip r:embed="rId6">
            <a:alphaModFix/>
          </a:blip>
          <a:stretch>
            <a:fillRect/>
          </a:stretch>
        </p:blipFill>
        <p:spPr>
          <a:xfrm>
            <a:off x="4214682" y="1133832"/>
            <a:ext cx="564604" cy="564602"/>
          </a:xfrm>
          <a:prstGeom prst="rect">
            <a:avLst/>
          </a:prstGeom>
          <a:noFill/>
          <a:ln>
            <a:noFill/>
          </a:ln>
        </p:spPr>
      </p:pic>
      <p:pic>
        <p:nvPicPr>
          <p:cNvPr id="838" name="Shape 838" title="Points scored"/>
          <p:cNvPicPr preferRelativeResize="0"/>
          <p:nvPr/>
        </p:nvPicPr>
        <p:blipFill>
          <a:blip r:embed="rId7">
            <a:alphaModFix/>
          </a:blip>
          <a:stretch>
            <a:fillRect/>
          </a:stretch>
        </p:blipFill>
        <p:spPr>
          <a:xfrm>
            <a:off x="4985267" y="1133831"/>
            <a:ext cx="456552" cy="282301"/>
          </a:xfrm>
          <a:prstGeom prst="rect">
            <a:avLst/>
          </a:prstGeom>
          <a:noFill/>
          <a:ln>
            <a:noFill/>
          </a:ln>
        </p:spPr>
      </p:pic>
      <p:cxnSp>
        <p:nvCxnSpPr>
          <p:cNvPr id="839" name="Shape 839"/>
          <p:cNvCxnSpPr/>
          <p:nvPr/>
        </p:nvCxnSpPr>
        <p:spPr>
          <a:xfrm>
            <a:off x="2133448" y="141612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40" name="Shape 840"/>
          <p:cNvCxnSpPr/>
          <p:nvPr/>
        </p:nvCxnSpPr>
        <p:spPr>
          <a:xfrm>
            <a:off x="307296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41" name="Shape 841"/>
          <p:cNvCxnSpPr/>
          <p:nvPr/>
        </p:nvCxnSpPr>
        <p:spPr>
          <a:xfrm>
            <a:off x="400870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42" name="Shape 842"/>
          <p:cNvCxnSpPr>
            <a:endCxn id="838" idx="1"/>
          </p:cNvCxnSpPr>
          <p:nvPr/>
        </p:nvCxnSpPr>
        <p:spPr>
          <a:xfrm rot="10800000" flipH="1">
            <a:off x="4779167" y="1274981"/>
            <a:ext cx="206100" cy="141300"/>
          </a:xfrm>
          <a:prstGeom prst="straightConnector1">
            <a:avLst/>
          </a:prstGeom>
          <a:noFill/>
          <a:ln w="19050" cap="flat" cmpd="sng">
            <a:solidFill>
              <a:srgbClr val="6AA84F"/>
            </a:solidFill>
            <a:prstDash val="dash"/>
            <a:round/>
            <a:headEnd type="none" w="med" len="med"/>
            <a:tailEnd type="triangle" w="med" len="med"/>
          </a:ln>
        </p:spPr>
      </p:cxnSp>
      <p:sp>
        <p:nvSpPr>
          <p:cNvPr id="843" name="Shape 843"/>
          <p:cNvSpPr txBox="1"/>
          <p:nvPr/>
        </p:nvSpPr>
        <p:spPr>
          <a:xfrm>
            <a:off x="1421874"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Input</a:t>
            </a:r>
            <a:endParaRPr sz="600"/>
          </a:p>
        </p:txBody>
      </p:sp>
      <p:sp>
        <p:nvSpPr>
          <p:cNvPr id="844" name="Shape 844"/>
          <p:cNvSpPr txBox="1"/>
          <p:nvPr/>
        </p:nvSpPr>
        <p:spPr>
          <a:xfrm>
            <a:off x="2330826"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Detection</a:t>
            </a:r>
            <a:endParaRPr sz="600"/>
          </a:p>
        </p:txBody>
      </p:sp>
      <p:sp>
        <p:nvSpPr>
          <p:cNvPr id="845" name="Shape 845"/>
          <p:cNvSpPr txBox="1"/>
          <p:nvPr/>
        </p:nvSpPr>
        <p:spPr>
          <a:xfrm>
            <a:off x="412210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Align</a:t>
            </a:r>
            <a:endParaRPr sz="600"/>
          </a:p>
          <a:p>
            <a:pPr marL="0" lvl="0" indent="0" algn="ctr" rtl="0">
              <a:spcBef>
                <a:spcPts val="0"/>
              </a:spcBef>
              <a:spcAft>
                <a:spcPts val="0"/>
              </a:spcAft>
              <a:buNone/>
            </a:pPr>
            <a:r>
              <a:rPr lang="en-US" sz="600"/>
              <a:t>Crop</a:t>
            </a:r>
            <a:endParaRPr sz="600"/>
          </a:p>
        </p:txBody>
      </p:sp>
      <p:sp>
        <p:nvSpPr>
          <p:cNvPr id="846" name="Shape 846"/>
          <p:cNvSpPr txBox="1"/>
          <p:nvPr/>
        </p:nvSpPr>
        <p:spPr>
          <a:xfrm>
            <a:off x="326309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Pose Estimate</a:t>
            </a:r>
            <a:endParaRPr sz="600"/>
          </a:p>
        </p:txBody>
      </p:sp>
      <p:sp>
        <p:nvSpPr>
          <p:cNvPr id="847" name="Shape 847"/>
          <p:cNvSpPr txBox="1"/>
          <p:nvPr/>
        </p:nvSpPr>
        <p:spPr>
          <a:xfrm>
            <a:off x="5049191"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Classification</a:t>
            </a:r>
            <a:endParaRPr sz="600"/>
          </a:p>
        </p:txBody>
      </p:sp>
      <p:pic>
        <p:nvPicPr>
          <p:cNvPr id="848" name="Shape 848" title="Points scored"/>
          <p:cNvPicPr preferRelativeResize="0"/>
          <p:nvPr/>
        </p:nvPicPr>
        <p:blipFill>
          <a:blip r:embed="rId7">
            <a:alphaModFix/>
          </a:blip>
          <a:stretch>
            <a:fillRect/>
          </a:stretch>
        </p:blipFill>
        <p:spPr>
          <a:xfrm>
            <a:off x="4985267" y="1392676"/>
            <a:ext cx="456552" cy="282301"/>
          </a:xfrm>
          <a:prstGeom prst="rect">
            <a:avLst/>
          </a:prstGeom>
          <a:noFill/>
          <a:ln>
            <a:noFill/>
          </a:ln>
        </p:spPr>
      </p:pic>
      <p:cxnSp>
        <p:nvCxnSpPr>
          <p:cNvPr id="849" name="Shape 849"/>
          <p:cNvCxnSpPr>
            <a:stCxn id="837" idx="3"/>
            <a:endCxn id="848" idx="1"/>
          </p:cNvCxnSpPr>
          <p:nvPr/>
        </p:nvCxnSpPr>
        <p:spPr>
          <a:xfrm>
            <a:off x="4779287" y="1416134"/>
            <a:ext cx="206100" cy="117600"/>
          </a:xfrm>
          <a:prstGeom prst="straightConnector1">
            <a:avLst/>
          </a:prstGeom>
          <a:noFill/>
          <a:ln w="19050" cap="flat" cmpd="sng">
            <a:solidFill>
              <a:srgbClr val="6AA84F"/>
            </a:solidFill>
            <a:prstDash val="dash"/>
            <a:round/>
            <a:headEnd type="none" w="med" len="med"/>
            <a:tailEnd type="triangle" w="med" len="med"/>
          </a:ln>
        </p:spPr>
      </p:cxnSp>
      <p:cxnSp>
        <p:nvCxnSpPr>
          <p:cNvPr id="850" name="Shape 850"/>
          <p:cNvCxnSpPr>
            <a:stCxn id="838" idx="3"/>
            <a:endCxn id="851" idx="1"/>
          </p:cNvCxnSpPr>
          <p:nvPr/>
        </p:nvCxnSpPr>
        <p:spPr>
          <a:xfrm>
            <a:off x="5441819" y="1274981"/>
            <a:ext cx="206100" cy="141000"/>
          </a:xfrm>
          <a:prstGeom prst="straightConnector1">
            <a:avLst/>
          </a:prstGeom>
          <a:noFill/>
          <a:ln w="19050" cap="flat" cmpd="sng">
            <a:solidFill>
              <a:srgbClr val="6AA84F"/>
            </a:solidFill>
            <a:prstDash val="dash"/>
            <a:round/>
            <a:headEnd type="none" w="med" len="med"/>
            <a:tailEnd type="triangle" w="med" len="med"/>
          </a:ln>
        </p:spPr>
      </p:cxnSp>
      <p:pic>
        <p:nvPicPr>
          <p:cNvPr id="851" name="Shape 851" title="Points scored"/>
          <p:cNvPicPr preferRelativeResize="0"/>
          <p:nvPr/>
        </p:nvPicPr>
        <p:blipFill>
          <a:blip r:embed="rId7">
            <a:alphaModFix/>
          </a:blip>
          <a:stretch>
            <a:fillRect/>
          </a:stretch>
        </p:blipFill>
        <p:spPr>
          <a:xfrm>
            <a:off x="5647794" y="1204355"/>
            <a:ext cx="684987" cy="423541"/>
          </a:xfrm>
          <a:prstGeom prst="rect">
            <a:avLst/>
          </a:prstGeom>
          <a:noFill/>
          <a:ln>
            <a:noFill/>
          </a:ln>
        </p:spPr>
      </p:pic>
      <p:cxnSp>
        <p:nvCxnSpPr>
          <p:cNvPr id="852" name="Shape 852"/>
          <p:cNvCxnSpPr>
            <a:stCxn id="848" idx="3"/>
            <a:endCxn id="851" idx="1"/>
          </p:cNvCxnSpPr>
          <p:nvPr/>
        </p:nvCxnSpPr>
        <p:spPr>
          <a:xfrm rot="10800000" flipH="1">
            <a:off x="5441819" y="1416227"/>
            <a:ext cx="206100" cy="117600"/>
          </a:xfrm>
          <a:prstGeom prst="straightConnector1">
            <a:avLst/>
          </a:prstGeom>
          <a:noFill/>
          <a:ln w="19050" cap="flat" cmpd="sng">
            <a:solidFill>
              <a:srgbClr val="6AA84F"/>
            </a:solidFill>
            <a:prstDash val="dash"/>
            <a:round/>
            <a:headEnd type="none" w="med" len="med"/>
            <a:tailEnd type="triangle" w="med" len="med"/>
          </a:ln>
        </p:spPr>
      </p:cxnSp>
      <p:sp>
        <p:nvSpPr>
          <p:cNvPr id="853" name="Shape 853"/>
          <p:cNvSpPr txBox="1"/>
          <p:nvPr/>
        </p:nvSpPr>
        <p:spPr>
          <a:xfrm>
            <a:off x="4955386" y="1016124"/>
            <a:ext cx="5163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p:txBody>
      </p:sp>
      <p:sp>
        <p:nvSpPr>
          <p:cNvPr id="854" name="Shape 854"/>
          <p:cNvSpPr txBox="1"/>
          <p:nvPr/>
        </p:nvSpPr>
        <p:spPr>
          <a:xfrm>
            <a:off x="4911023" y="1696125"/>
            <a:ext cx="6051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ResNet50</a:t>
            </a:r>
            <a:endParaRPr sz="600"/>
          </a:p>
        </p:txBody>
      </p:sp>
      <p:sp>
        <p:nvSpPr>
          <p:cNvPr id="855" name="Shape 855"/>
          <p:cNvSpPr/>
          <p:nvPr/>
        </p:nvSpPr>
        <p:spPr>
          <a:xfrm>
            <a:off x="5647825" y="1112275"/>
            <a:ext cx="684900" cy="7251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6" name="Shape 856"/>
          <p:cNvSpPr txBox="1"/>
          <p:nvPr/>
        </p:nvSpPr>
        <p:spPr>
          <a:xfrm>
            <a:off x="5707988" y="1627900"/>
            <a:ext cx="5646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Ensemble</a:t>
            </a:r>
            <a:endParaRPr sz="600"/>
          </a:p>
          <a:p>
            <a:pPr marL="0" lvl="0" indent="0" algn="ctr" rtl="0">
              <a:spcBef>
                <a:spcPts val="0"/>
              </a:spcBef>
              <a:spcAft>
                <a:spcPts val="0"/>
              </a:spcAft>
              <a:buNone/>
            </a:pPr>
            <a:r>
              <a:rPr lang="en-US" sz="600"/>
              <a:t>Result</a:t>
            </a:r>
            <a:endParaRPr sz="600"/>
          </a:p>
        </p:txBody>
      </p:sp>
      <p:pic>
        <p:nvPicPr>
          <p:cNvPr id="857" name="Shape 857"/>
          <p:cNvPicPr preferRelativeResize="0"/>
          <p:nvPr/>
        </p:nvPicPr>
        <p:blipFill>
          <a:blip r:embed="rId8">
            <a:alphaModFix/>
          </a:blip>
          <a:stretch>
            <a:fillRect/>
          </a:stretch>
        </p:blipFill>
        <p:spPr>
          <a:xfrm>
            <a:off x="746225" y="3035086"/>
            <a:ext cx="890962" cy="171820"/>
          </a:xfrm>
          <a:prstGeom prst="rect">
            <a:avLst/>
          </a:prstGeom>
          <a:noFill/>
          <a:ln>
            <a:noFill/>
          </a:ln>
        </p:spPr>
      </p:pic>
      <p:pic>
        <p:nvPicPr>
          <p:cNvPr id="858" name="Shape 858"/>
          <p:cNvPicPr preferRelativeResize="0"/>
          <p:nvPr/>
        </p:nvPicPr>
        <p:blipFill>
          <a:blip r:embed="rId9">
            <a:alphaModFix/>
          </a:blip>
          <a:stretch>
            <a:fillRect/>
          </a:stretch>
        </p:blipFill>
        <p:spPr>
          <a:xfrm>
            <a:off x="746225" y="2551225"/>
            <a:ext cx="2876836" cy="282300"/>
          </a:xfrm>
          <a:prstGeom prst="rect">
            <a:avLst/>
          </a:prstGeom>
          <a:noFill/>
          <a:ln>
            <a:noFill/>
          </a:ln>
        </p:spPr>
      </p:pic>
      <p:pic>
        <p:nvPicPr>
          <p:cNvPr id="859" name="Shape 859"/>
          <p:cNvPicPr preferRelativeResize="0"/>
          <p:nvPr/>
        </p:nvPicPr>
        <p:blipFill>
          <a:blip r:embed="rId10">
            <a:alphaModFix/>
          </a:blip>
          <a:stretch>
            <a:fillRect/>
          </a:stretch>
        </p:blipFill>
        <p:spPr>
          <a:xfrm>
            <a:off x="4360901" y="2093575"/>
            <a:ext cx="3720700" cy="2464575"/>
          </a:xfrm>
          <a:prstGeom prst="rect">
            <a:avLst/>
          </a:prstGeom>
          <a:noFill/>
          <a:ln>
            <a:noFill/>
          </a:ln>
        </p:spPr>
      </p:pic>
      <p:sp>
        <p:nvSpPr>
          <p:cNvPr id="860" name="Shape 860"/>
          <p:cNvSpPr txBox="1"/>
          <p:nvPr/>
        </p:nvSpPr>
        <p:spPr>
          <a:xfrm>
            <a:off x="746288" y="3742700"/>
            <a:ext cx="2876700" cy="42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Max Accuracy = 0.9098</a:t>
            </a:r>
            <a:endParaRPr/>
          </a:p>
          <a:p>
            <a:pPr marL="0" lvl="0" indent="0">
              <a:spcBef>
                <a:spcPts val="0"/>
              </a:spcBef>
              <a:spcAft>
                <a:spcPts val="0"/>
              </a:spcAft>
              <a:buNone/>
            </a:pPr>
            <a:r>
              <a:rPr lang="en-US"/>
              <a:t>VGG16 Ratio = 0.501</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p:nvPr/>
        </p:nvSpPr>
        <p:spPr>
          <a:xfrm>
            <a:off x="437950" y="1346669"/>
            <a:ext cx="822000" cy="23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00"/>
              <a:t>Instance Level: (Aligned)</a:t>
            </a:r>
            <a:endParaRPr sz="700"/>
          </a:p>
        </p:txBody>
      </p:sp>
      <p:sp>
        <p:nvSpPr>
          <p:cNvPr id="867" name="Shape 867"/>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Ensemble Pipeline</a:t>
            </a:r>
            <a:endParaRPr sz="1000"/>
          </a:p>
        </p:txBody>
      </p:sp>
      <p:sp>
        <p:nvSpPr>
          <p:cNvPr id="868" name="Shape 868"/>
          <p:cNvSpPr/>
          <p:nvPr/>
        </p:nvSpPr>
        <p:spPr>
          <a:xfrm>
            <a:off x="1259950" y="994725"/>
            <a:ext cx="5168700" cy="842700"/>
          </a:xfrm>
          <a:prstGeom prst="roundRect">
            <a:avLst>
              <a:gd name="adj" fmla="val 16667"/>
            </a:avLst>
          </a:prstGeom>
          <a:solidFill>
            <a:srgbClr val="FFFFFF"/>
          </a:solidFill>
          <a:ln w="9525" cap="flat" cmpd="sng">
            <a:solidFill>
              <a:srgbClr val="4C4C4C"/>
            </a:solidFill>
            <a:prstDash val="dash"/>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69" name="Shape 869"/>
          <p:cNvPicPr preferRelativeResize="0"/>
          <p:nvPr/>
        </p:nvPicPr>
        <p:blipFill>
          <a:blip r:embed="rId3">
            <a:alphaModFix/>
          </a:blip>
          <a:stretch>
            <a:fillRect/>
          </a:stretch>
        </p:blipFill>
        <p:spPr>
          <a:xfrm>
            <a:off x="1380657" y="1133832"/>
            <a:ext cx="752791" cy="564584"/>
          </a:xfrm>
          <a:prstGeom prst="rect">
            <a:avLst/>
          </a:prstGeom>
          <a:noFill/>
          <a:ln>
            <a:noFill/>
          </a:ln>
        </p:spPr>
      </p:pic>
      <p:pic>
        <p:nvPicPr>
          <p:cNvPr id="870" name="Shape 870"/>
          <p:cNvPicPr preferRelativeResize="0"/>
          <p:nvPr/>
        </p:nvPicPr>
        <p:blipFill>
          <a:blip r:embed="rId4">
            <a:alphaModFix/>
          </a:blip>
          <a:stretch>
            <a:fillRect/>
          </a:stretch>
        </p:blipFill>
        <p:spPr>
          <a:xfrm>
            <a:off x="2318285" y="1133821"/>
            <a:ext cx="752791" cy="564601"/>
          </a:xfrm>
          <a:prstGeom prst="rect">
            <a:avLst/>
          </a:prstGeom>
          <a:noFill/>
          <a:ln>
            <a:noFill/>
          </a:ln>
        </p:spPr>
      </p:pic>
      <p:pic>
        <p:nvPicPr>
          <p:cNvPr id="871" name="Shape 871"/>
          <p:cNvPicPr preferRelativeResize="0"/>
          <p:nvPr/>
        </p:nvPicPr>
        <p:blipFill>
          <a:blip r:embed="rId5">
            <a:alphaModFix/>
          </a:blip>
          <a:stretch>
            <a:fillRect/>
          </a:stretch>
        </p:blipFill>
        <p:spPr>
          <a:xfrm>
            <a:off x="3255922" y="1133812"/>
            <a:ext cx="752791" cy="564601"/>
          </a:xfrm>
          <a:prstGeom prst="rect">
            <a:avLst/>
          </a:prstGeom>
          <a:noFill/>
          <a:ln>
            <a:noFill/>
          </a:ln>
        </p:spPr>
      </p:pic>
      <p:pic>
        <p:nvPicPr>
          <p:cNvPr id="872" name="Shape 872"/>
          <p:cNvPicPr preferRelativeResize="0"/>
          <p:nvPr/>
        </p:nvPicPr>
        <p:blipFill>
          <a:blip r:embed="rId6">
            <a:alphaModFix/>
          </a:blip>
          <a:stretch>
            <a:fillRect/>
          </a:stretch>
        </p:blipFill>
        <p:spPr>
          <a:xfrm>
            <a:off x="4214682" y="1133832"/>
            <a:ext cx="564604" cy="564602"/>
          </a:xfrm>
          <a:prstGeom prst="rect">
            <a:avLst/>
          </a:prstGeom>
          <a:noFill/>
          <a:ln>
            <a:noFill/>
          </a:ln>
        </p:spPr>
      </p:pic>
      <p:pic>
        <p:nvPicPr>
          <p:cNvPr id="873" name="Shape 873" title="Points scored"/>
          <p:cNvPicPr preferRelativeResize="0"/>
          <p:nvPr/>
        </p:nvPicPr>
        <p:blipFill>
          <a:blip r:embed="rId7">
            <a:alphaModFix/>
          </a:blip>
          <a:stretch>
            <a:fillRect/>
          </a:stretch>
        </p:blipFill>
        <p:spPr>
          <a:xfrm>
            <a:off x="4985267" y="1133831"/>
            <a:ext cx="456552" cy="282301"/>
          </a:xfrm>
          <a:prstGeom prst="rect">
            <a:avLst/>
          </a:prstGeom>
          <a:noFill/>
          <a:ln>
            <a:noFill/>
          </a:ln>
        </p:spPr>
      </p:pic>
      <p:cxnSp>
        <p:nvCxnSpPr>
          <p:cNvPr id="874" name="Shape 874"/>
          <p:cNvCxnSpPr/>
          <p:nvPr/>
        </p:nvCxnSpPr>
        <p:spPr>
          <a:xfrm>
            <a:off x="2133448" y="141612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75" name="Shape 875"/>
          <p:cNvCxnSpPr/>
          <p:nvPr/>
        </p:nvCxnSpPr>
        <p:spPr>
          <a:xfrm>
            <a:off x="307296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76" name="Shape 876"/>
          <p:cNvCxnSpPr/>
          <p:nvPr/>
        </p:nvCxnSpPr>
        <p:spPr>
          <a:xfrm>
            <a:off x="4008704" y="1416104"/>
            <a:ext cx="180900" cy="0"/>
          </a:xfrm>
          <a:prstGeom prst="straightConnector1">
            <a:avLst/>
          </a:prstGeom>
          <a:noFill/>
          <a:ln w="19050" cap="flat" cmpd="sng">
            <a:solidFill>
              <a:srgbClr val="6AA84F"/>
            </a:solidFill>
            <a:prstDash val="dash"/>
            <a:round/>
            <a:headEnd type="none" w="med" len="med"/>
            <a:tailEnd type="triangle" w="med" len="med"/>
          </a:ln>
        </p:spPr>
      </p:cxnSp>
      <p:cxnSp>
        <p:nvCxnSpPr>
          <p:cNvPr id="877" name="Shape 877"/>
          <p:cNvCxnSpPr>
            <a:endCxn id="873" idx="1"/>
          </p:cNvCxnSpPr>
          <p:nvPr/>
        </p:nvCxnSpPr>
        <p:spPr>
          <a:xfrm rot="10800000" flipH="1">
            <a:off x="4779167" y="1274981"/>
            <a:ext cx="206100" cy="141300"/>
          </a:xfrm>
          <a:prstGeom prst="straightConnector1">
            <a:avLst/>
          </a:prstGeom>
          <a:noFill/>
          <a:ln w="19050" cap="flat" cmpd="sng">
            <a:solidFill>
              <a:srgbClr val="6AA84F"/>
            </a:solidFill>
            <a:prstDash val="dash"/>
            <a:round/>
            <a:headEnd type="none" w="med" len="med"/>
            <a:tailEnd type="triangle" w="med" len="med"/>
          </a:ln>
        </p:spPr>
      </p:cxnSp>
      <p:sp>
        <p:nvSpPr>
          <p:cNvPr id="878" name="Shape 878"/>
          <p:cNvSpPr txBox="1"/>
          <p:nvPr/>
        </p:nvSpPr>
        <p:spPr>
          <a:xfrm>
            <a:off x="1421874"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Input</a:t>
            </a:r>
            <a:endParaRPr sz="600"/>
          </a:p>
        </p:txBody>
      </p:sp>
      <p:sp>
        <p:nvSpPr>
          <p:cNvPr id="879" name="Shape 879"/>
          <p:cNvSpPr txBox="1"/>
          <p:nvPr/>
        </p:nvSpPr>
        <p:spPr>
          <a:xfrm>
            <a:off x="2330826"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Detection</a:t>
            </a:r>
            <a:endParaRPr sz="600"/>
          </a:p>
        </p:txBody>
      </p:sp>
      <p:sp>
        <p:nvSpPr>
          <p:cNvPr id="880" name="Shape 880"/>
          <p:cNvSpPr txBox="1"/>
          <p:nvPr/>
        </p:nvSpPr>
        <p:spPr>
          <a:xfrm>
            <a:off x="412210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Align</a:t>
            </a:r>
            <a:endParaRPr sz="600"/>
          </a:p>
          <a:p>
            <a:pPr marL="0" lvl="0" indent="0" algn="ctr" rtl="0">
              <a:spcBef>
                <a:spcPts val="0"/>
              </a:spcBef>
              <a:spcAft>
                <a:spcPts val="0"/>
              </a:spcAft>
              <a:buNone/>
            </a:pPr>
            <a:r>
              <a:rPr lang="en-US" sz="600"/>
              <a:t>Crop</a:t>
            </a:r>
            <a:endParaRPr sz="600"/>
          </a:p>
        </p:txBody>
      </p:sp>
      <p:sp>
        <p:nvSpPr>
          <p:cNvPr id="881" name="Shape 881"/>
          <p:cNvSpPr txBox="1"/>
          <p:nvPr/>
        </p:nvSpPr>
        <p:spPr>
          <a:xfrm>
            <a:off x="3263099"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Pose Estimate</a:t>
            </a:r>
            <a:endParaRPr sz="600"/>
          </a:p>
        </p:txBody>
      </p:sp>
      <p:sp>
        <p:nvSpPr>
          <p:cNvPr id="882" name="Shape 882"/>
          <p:cNvSpPr txBox="1"/>
          <p:nvPr/>
        </p:nvSpPr>
        <p:spPr>
          <a:xfrm>
            <a:off x="5049191" y="1837523"/>
            <a:ext cx="753000" cy="25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Classification</a:t>
            </a:r>
            <a:endParaRPr sz="600"/>
          </a:p>
        </p:txBody>
      </p:sp>
      <p:pic>
        <p:nvPicPr>
          <p:cNvPr id="883" name="Shape 883" title="Points scored"/>
          <p:cNvPicPr preferRelativeResize="0"/>
          <p:nvPr/>
        </p:nvPicPr>
        <p:blipFill>
          <a:blip r:embed="rId7">
            <a:alphaModFix/>
          </a:blip>
          <a:stretch>
            <a:fillRect/>
          </a:stretch>
        </p:blipFill>
        <p:spPr>
          <a:xfrm>
            <a:off x="4985267" y="1392676"/>
            <a:ext cx="456552" cy="282301"/>
          </a:xfrm>
          <a:prstGeom prst="rect">
            <a:avLst/>
          </a:prstGeom>
          <a:noFill/>
          <a:ln>
            <a:noFill/>
          </a:ln>
        </p:spPr>
      </p:pic>
      <p:cxnSp>
        <p:nvCxnSpPr>
          <p:cNvPr id="884" name="Shape 884"/>
          <p:cNvCxnSpPr>
            <a:stCxn id="872" idx="3"/>
            <a:endCxn id="883" idx="1"/>
          </p:cNvCxnSpPr>
          <p:nvPr/>
        </p:nvCxnSpPr>
        <p:spPr>
          <a:xfrm>
            <a:off x="4779287" y="1416134"/>
            <a:ext cx="206100" cy="117600"/>
          </a:xfrm>
          <a:prstGeom prst="straightConnector1">
            <a:avLst/>
          </a:prstGeom>
          <a:noFill/>
          <a:ln w="19050" cap="flat" cmpd="sng">
            <a:solidFill>
              <a:srgbClr val="6AA84F"/>
            </a:solidFill>
            <a:prstDash val="dash"/>
            <a:round/>
            <a:headEnd type="none" w="med" len="med"/>
            <a:tailEnd type="triangle" w="med" len="med"/>
          </a:ln>
        </p:spPr>
      </p:cxnSp>
      <p:cxnSp>
        <p:nvCxnSpPr>
          <p:cNvPr id="885" name="Shape 885"/>
          <p:cNvCxnSpPr>
            <a:stCxn id="873" idx="3"/>
            <a:endCxn id="886" idx="1"/>
          </p:cNvCxnSpPr>
          <p:nvPr/>
        </p:nvCxnSpPr>
        <p:spPr>
          <a:xfrm>
            <a:off x="5441819" y="1274981"/>
            <a:ext cx="206100" cy="141000"/>
          </a:xfrm>
          <a:prstGeom prst="straightConnector1">
            <a:avLst/>
          </a:prstGeom>
          <a:noFill/>
          <a:ln w="19050" cap="flat" cmpd="sng">
            <a:solidFill>
              <a:srgbClr val="6AA84F"/>
            </a:solidFill>
            <a:prstDash val="dash"/>
            <a:round/>
            <a:headEnd type="none" w="med" len="med"/>
            <a:tailEnd type="triangle" w="med" len="med"/>
          </a:ln>
        </p:spPr>
      </p:cxnSp>
      <p:pic>
        <p:nvPicPr>
          <p:cNvPr id="886" name="Shape 886" title="Points scored"/>
          <p:cNvPicPr preferRelativeResize="0"/>
          <p:nvPr/>
        </p:nvPicPr>
        <p:blipFill>
          <a:blip r:embed="rId7">
            <a:alphaModFix/>
          </a:blip>
          <a:stretch>
            <a:fillRect/>
          </a:stretch>
        </p:blipFill>
        <p:spPr>
          <a:xfrm>
            <a:off x="5647794" y="1204355"/>
            <a:ext cx="684987" cy="423541"/>
          </a:xfrm>
          <a:prstGeom prst="rect">
            <a:avLst/>
          </a:prstGeom>
          <a:noFill/>
          <a:ln>
            <a:noFill/>
          </a:ln>
        </p:spPr>
      </p:pic>
      <p:cxnSp>
        <p:nvCxnSpPr>
          <p:cNvPr id="887" name="Shape 887"/>
          <p:cNvCxnSpPr>
            <a:stCxn id="883" idx="3"/>
            <a:endCxn id="886" idx="1"/>
          </p:cNvCxnSpPr>
          <p:nvPr/>
        </p:nvCxnSpPr>
        <p:spPr>
          <a:xfrm rot="10800000" flipH="1">
            <a:off x="5441819" y="1416227"/>
            <a:ext cx="206100" cy="117600"/>
          </a:xfrm>
          <a:prstGeom prst="straightConnector1">
            <a:avLst/>
          </a:prstGeom>
          <a:noFill/>
          <a:ln w="19050" cap="flat" cmpd="sng">
            <a:solidFill>
              <a:srgbClr val="6AA84F"/>
            </a:solidFill>
            <a:prstDash val="dash"/>
            <a:round/>
            <a:headEnd type="none" w="med" len="med"/>
            <a:tailEnd type="triangle" w="med" len="med"/>
          </a:ln>
        </p:spPr>
      </p:cxnSp>
      <p:sp>
        <p:nvSpPr>
          <p:cNvPr id="888" name="Shape 888"/>
          <p:cNvSpPr txBox="1"/>
          <p:nvPr/>
        </p:nvSpPr>
        <p:spPr>
          <a:xfrm>
            <a:off x="4955386" y="1016124"/>
            <a:ext cx="5163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VGG16</a:t>
            </a:r>
            <a:endParaRPr sz="600"/>
          </a:p>
        </p:txBody>
      </p:sp>
      <p:sp>
        <p:nvSpPr>
          <p:cNvPr id="889" name="Shape 889"/>
          <p:cNvSpPr txBox="1"/>
          <p:nvPr/>
        </p:nvSpPr>
        <p:spPr>
          <a:xfrm>
            <a:off x="4911023" y="1696125"/>
            <a:ext cx="6051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ResNet50</a:t>
            </a:r>
            <a:endParaRPr sz="600"/>
          </a:p>
        </p:txBody>
      </p:sp>
      <p:sp>
        <p:nvSpPr>
          <p:cNvPr id="890" name="Shape 890"/>
          <p:cNvSpPr/>
          <p:nvPr/>
        </p:nvSpPr>
        <p:spPr>
          <a:xfrm>
            <a:off x="5647825" y="1112275"/>
            <a:ext cx="684900" cy="7251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1" name="Shape 891"/>
          <p:cNvSpPr txBox="1"/>
          <p:nvPr/>
        </p:nvSpPr>
        <p:spPr>
          <a:xfrm>
            <a:off x="5707988" y="1627900"/>
            <a:ext cx="5646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t>Ensemble</a:t>
            </a:r>
            <a:endParaRPr sz="600"/>
          </a:p>
          <a:p>
            <a:pPr marL="0" lvl="0" indent="0" algn="ctr" rtl="0">
              <a:spcBef>
                <a:spcPts val="0"/>
              </a:spcBef>
              <a:spcAft>
                <a:spcPts val="0"/>
              </a:spcAft>
              <a:buNone/>
            </a:pPr>
            <a:r>
              <a:rPr lang="en-US" sz="600"/>
              <a:t>Result</a:t>
            </a:r>
            <a:endParaRPr sz="600"/>
          </a:p>
        </p:txBody>
      </p:sp>
      <p:pic>
        <p:nvPicPr>
          <p:cNvPr id="892" name="Shape 892"/>
          <p:cNvPicPr preferRelativeResize="0"/>
          <p:nvPr/>
        </p:nvPicPr>
        <p:blipFill>
          <a:blip r:embed="rId8">
            <a:alphaModFix/>
          </a:blip>
          <a:stretch>
            <a:fillRect/>
          </a:stretch>
        </p:blipFill>
        <p:spPr>
          <a:xfrm>
            <a:off x="1259950" y="2088325"/>
            <a:ext cx="2678470" cy="2593550"/>
          </a:xfrm>
          <a:prstGeom prst="rect">
            <a:avLst/>
          </a:prstGeom>
          <a:noFill/>
          <a:ln>
            <a:noFill/>
          </a:ln>
        </p:spPr>
      </p:pic>
      <p:pic>
        <p:nvPicPr>
          <p:cNvPr id="893" name="Shape 893"/>
          <p:cNvPicPr preferRelativeResize="0"/>
          <p:nvPr/>
        </p:nvPicPr>
        <p:blipFill>
          <a:blip r:embed="rId9">
            <a:alphaModFix/>
          </a:blip>
          <a:stretch>
            <a:fillRect/>
          </a:stretch>
        </p:blipFill>
        <p:spPr>
          <a:xfrm>
            <a:off x="4779274" y="2093881"/>
            <a:ext cx="2678475" cy="2593543"/>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a:t>Roadmap</a:t>
            </a:r>
            <a:endParaRPr sz="3200"/>
          </a:p>
        </p:txBody>
      </p:sp>
      <p:sp>
        <p:nvSpPr>
          <p:cNvPr id="900" name="Shape 900"/>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B7B7B7"/>
              </a:buClr>
              <a:buSzPts val="2400"/>
              <a:buFont typeface="Arial"/>
              <a:buChar char="•"/>
            </a:pPr>
            <a:r>
              <a:rPr lang="en-US" sz="2400" b="0" i="0" u="none" strike="noStrike" cap="none">
                <a:solidFill>
                  <a:srgbClr val="B7B7B7"/>
                </a:solidFill>
                <a:latin typeface="Calibri"/>
                <a:ea typeface="Calibri"/>
                <a:cs typeface="Calibri"/>
                <a:sym typeface="Calibri"/>
              </a:rPr>
              <a:t>Introduction</a:t>
            </a:r>
            <a:endParaRPr sz="2400" b="0" i="0" u="none" strike="noStrike" cap="none">
              <a:solidFill>
                <a:srgbClr val="B7B7B7"/>
              </a:solidFill>
              <a:latin typeface="Calibri"/>
              <a:ea typeface="Calibri"/>
              <a:cs typeface="Calibri"/>
              <a:sym typeface="Calibri"/>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Related Works</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Design and Implementation</a:t>
            </a:r>
            <a:endParaRPr>
              <a:solidFill>
                <a:srgbClr val="B7B7B7"/>
              </a:solidFill>
            </a:endParaRPr>
          </a:p>
          <a:p>
            <a:pPr marL="342900" lvl="0" indent="-342900" rtl="0">
              <a:lnSpc>
                <a:spcPct val="150000"/>
              </a:lnSpc>
              <a:spcBef>
                <a:spcPts val="0"/>
              </a:spcBef>
              <a:spcAft>
                <a:spcPts val="0"/>
              </a:spcAft>
              <a:buClr>
                <a:srgbClr val="B45F06"/>
              </a:buClr>
              <a:buSzPts val="2400"/>
              <a:buFont typeface="Arial"/>
              <a:buChar char="•"/>
            </a:pPr>
            <a:r>
              <a:rPr lang="en-US">
                <a:solidFill>
                  <a:srgbClr val="B45F06"/>
                </a:solidFill>
              </a:rPr>
              <a:t>Experiment Results</a:t>
            </a:r>
            <a:endParaRPr>
              <a:solidFill>
                <a:srgbClr val="B45F06"/>
              </a:solidFill>
            </a:endParaRPr>
          </a:p>
          <a:p>
            <a:pPr marL="342900" marR="0" lvl="0" indent="-342900" algn="l" rtl="0">
              <a:lnSpc>
                <a:spcPct val="150000"/>
              </a:lnSpc>
              <a:spcBef>
                <a:spcPts val="0"/>
              </a:spcBef>
              <a:spcAft>
                <a:spcPts val="0"/>
              </a:spcAft>
              <a:buClr>
                <a:srgbClr val="B7B7B7"/>
              </a:buClr>
              <a:buSzPts val="2400"/>
              <a:buFont typeface="Arial"/>
              <a:buChar char="•"/>
            </a:pPr>
            <a:r>
              <a:rPr lang="en-US">
                <a:solidFill>
                  <a:srgbClr val="B7B7B7"/>
                </a:solidFill>
              </a:rPr>
              <a:t>Conclusion and Future Work</a:t>
            </a:r>
            <a:endParaRPr sz="2400" b="0" i="0" u="none" strike="noStrike" cap="none">
              <a:solidFill>
                <a:srgbClr val="B7B7B7"/>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Experiment Results</a:t>
            </a:r>
            <a:endParaRPr sz="3200"/>
          </a:p>
        </p:txBody>
      </p:sp>
      <p:pic>
        <p:nvPicPr>
          <p:cNvPr id="907" name="Shape 907"/>
          <p:cNvPicPr preferRelativeResize="0"/>
          <p:nvPr/>
        </p:nvPicPr>
        <p:blipFill>
          <a:blip r:embed="rId3">
            <a:alphaModFix/>
          </a:blip>
          <a:stretch>
            <a:fillRect/>
          </a:stretch>
        </p:blipFill>
        <p:spPr>
          <a:xfrm>
            <a:off x="2014888" y="1142875"/>
            <a:ext cx="5114237" cy="341342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txBox="1">
            <a:spLocks noGrp="1"/>
          </p:cNvSpPr>
          <p:nvPr>
            <p:ph type="title"/>
          </p:nvPr>
        </p:nvSpPr>
        <p:spPr>
          <a:xfrm>
            <a:off x="457200" y="259429"/>
            <a:ext cx="8229600" cy="857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a:t>Image Pipeline Test Result</a:t>
            </a:r>
            <a:endParaRPr sz="3200"/>
          </a:p>
        </p:txBody>
      </p:sp>
      <p:pic>
        <p:nvPicPr>
          <p:cNvPr id="914" name="Shape 914"/>
          <p:cNvPicPr preferRelativeResize="0"/>
          <p:nvPr/>
        </p:nvPicPr>
        <p:blipFill>
          <a:blip r:embed="rId3">
            <a:alphaModFix/>
          </a:blip>
          <a:stretch>
            <a:fillRect/>
          </a:stretch>
        </p:blipFill>
        <p:spPr>
          <a:xfrm>
            <a:off x="4942350" y="1116825"/>
            <a:ext cx="3744450" cy="3569925"/>
          </a:xfrm>
          <a:prstGeom prst="rect">
            <a:avLst/>
          </a:prstGeom>
          <a:noFill/>
          <a:ln>
            <a:noFill/>
          </a:ln>
        </p:spPr>
      </p:pic>
      <p:graphicFrame>
        <p:nvGraphicFramePr>
          <p:cNvPr id="915" name="Shape 915"/>
          <p:cNvGraphicFramePr/>
          <p:nvPr/>
        </p:nvGraphicFramePr>
        <p:xfrm>
          <a:off x="457200" y="1421150"/>
          <a:ext cx="4354800" cy="960090"/>
        </p:xfrm>
        <a:graphic>
          <a:graphicData uri="http://schemas.openxmlformats.org/drawingml/2006/table">
            <a:tbl>
              <a:tblPr>
                <a:noFill/>
                <a:tableStyleId>{DDDE945C-F791-4571-9DA6-34E131A09059}</a:tableStyleId>
              </a:tblPr>
              <a:tblGrid>
                <a:gridCol w="725800"/>
                <a:gridCol w="725800"/>
                <a:gridCol w="725800"/>
                <a:gridCol w="725800"/>
                <a:gridCol w="725800"/>
                <a:gridCol w="725800"/>
              </a:tblGrid>
              <a:tr h="381000">
                <a:tc>
                  <a:txBody>
                    <a:bodyPr/>
                    <a:lstStyle/>
                    <a:p>
                      <a:pPr marL="0" lvl="0" indent="0" algn="ctr" rtl="0">
                        <a:spcBef>
                          <a:spcPts val="0"/>
                        </a:spcBef>
                        <a:spcAft>
                          <a:spcPts val="0"/>
                        </a:spcAft>
                        <a:buNone/>
                      </a:pPr>
                      <a:r>
                        <a:rPr lang="en-US" sz="800"/>
                        <a:t># of Test Image</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detected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US" sz="800">
                          <a:solidFill>
                            <a:schemeClr val="dk1"/>
                          </a:solidFill>
                        </a:rPr>
                        <a:t>tp in detection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correct classification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Accuracy</a:t>
                      </a:r>
                      <a:endParaRPr sz="800"/>
                    </a:p>
                    <a:p>
                      <a:pPr marL="0" lvl="0" indent="0" algn="ctr" rtl="0">
                        <a:spcBef>
                          <a:spcPts val="0"/>
                        </a:spcBef>
                        <a:spcAft>
                          <a:spcPts val="0"/>
                        </a:spcAft>
                        <a:buNone/>
                      </a:pPr>
                      <a:r>
                        <a:rPr lang="en-US" sz="600"/>
                        <a:t>correct classification / # fish</a:t>
                      </a:r>
                      <a:endParaRPr sz="6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r>
              <a:tr h="381000">
                <a:tc>
                  <a:txBody>
                    <a:bodyPr/>
                    <a:lstStyle/>
                    <a:p>
                      <a:pPr marL="0" lvl="0" indent="0" algn="ctr" rtl="0">
                        <a:spcBef>
                          <a:spcPts val="0"/>
                        </a:spcBef>
                        <a:spcAft>
                          <a:spcPts val="0"/>
                        </a:spcAft>
                        <a:buNone/>
                      </a:pPr>
                      <a:r>
                        <a:rPr lang="en-US" sz="800"/>
                        <a:t>479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a:t>
                      </a:r>
                      <a:endParaRPr sz="800"/>
                    </a:p>
                  </a:txBody>
                  <a:tcPr marL="91425" marR="91425" marT="91425" marB="91425" anchor="ctr">
                    <a:lnL w="952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362</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75.57 %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pic>
        <p:nvPicPr>
          <p:cNvPr id="916" name="Shape 916"/>
          <p:cNvPicPr preferRelativeResize="0"/>
          <p:nvPr/>
        </p:nvPicPr>
        <p:blipFill>
          <a:blip r:embed="rId4">
            <a:alphaModFix/>
          </a:blip>
          <a:stretch>
            <a:fillRect/>
          </a:stretch>
        </p:blipFill>
        <p:spPr>
          <a:xfrm>
            <a:off x="3537450" y="2822987"/>
            <a:ext cx="1274549" cy="1421714"/>
          </a:xfrm>
          <a:prstGeom prst="rect">
            <a:avLst/>
          </a:prstGeom>
          <a:noFill/>
          <a:ln>
            <a:noFill/>
          </a:ln>
        </p:spPr>
      </p:pic>
      <p:pic>
        <p:nvPicPr>
          <p:cNvPr id="917" name="Shape 917"/>
          <p:cNvPicPr preferRelativeResize="0"/>
          <p:nvPr/>
        </p:nvPicPr>
        <p:blipFill>
          <a:blip r:embed="rId5">
            <a:alphaModFix/>
          </a:blip>
          <a:stretch>
            <a:fillRect/>
          </a:stretch>
        </p:blipFill>
        <p:spPr>
          <a:xfrm>
            <a:off x="1411550" y="2803013"/>
            <a:ext cx="1948851" cy="1461650"/>
          </a:xfrm>
          <a:prstGeom prst="rect">
            <a:avLst/>
          </a:prstGeom>
          <a:noFill/>
          <a:ln>
            <a:noFill/>
          </a:ln>
        </p:spPr>
      </p:pic>
      <p:sp>
        <p:nvSpPr>
          <p:cNvPr id="918" name="Shape 918"/>
          <p:cNvSpPr txBox="1"/>
          <p:nvPr/>
        </p:nvSpPr>
        <p:spPr>
          <a:xfrm>
            <a:off x="508800" y="3256338"/>
            <a:ext cx="725700" cy="555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Bad cases:</a:t>
            </a:r>
            <a:endParaRPr/>
          </a:p>
        </p:txBody>
      </p:sp>
      <p:sp>
        <p:nvSpPr>
          <p:cNvPr id="919" name="Shape 919"/>
          <p:cNvSpPr txBox="1"/>
          <p:nvPr/>
        </p:nvSpPr>
        <p:spPr>
          <a:xfrm>
            <a:off x="1627425" y="4403550"/>
            <a:ext cx="1517100" cy="2832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US" sz="1000"/>
              <a:t>label: BLG pred: GSF</a:t>
            </a:r>
            <a:endParaRPr sz="1000"/>
          </a:p>
        </p:txBody>
      </p:sp>
      <p:sp>
        <p:nvSpPr>
          <p:cNvPr id="920" name="Shape 920"/>
          <p:cNvSpPr txBox="1"/>
          <p:nvPr/>
        </p:nvSpPr>
        <p:spPr>
          <a:xfrm>
            <a:off x="3416175" y="4403550"/>
            <a:ext cx="1517100" cy="2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label: WCP pred: BCP</a:t>
            </a:r>
            <a:endParaRPr sz="1000"/>
          </a:p>
        </p:txBody>
      </p:sp>
      <p:sp>
        <p:nvSpPr>
          <p:cNvPr id="3" name="Frame 2"/>
          <p:cNvSpPr/>
          <p:nvPr/>
        </p:nvSpPr>
        <p:spPr>
          <a:xfrm>
            <a:off x="5640308" y="2930413"/>
            <a:ext cx="325925" cy="325925"/>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7802578" y="1371707"/>
            <a:ext cx="325925" cy="325925"/>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Shape 926"/>
          <p:cNvPicPr preferRelativeResize="0"/>
          <p:nvPr/>
        </p:nvPicPr>
        <p:blipFill>
          <a:blip r:embed="rId3">
            <a:alphaModFix/>
          </a:blip>
          <a:stretch>
            <a:fillRect/>
          </a:stretch>
        </p:blipFill>
        <p:spPr>
          <a:xfrm>
            <a:off x="4877700" y="1063375"/>
            <a:ext cx="3809100" cy="3631549"/>
          </a:xfrm>
          <a:prstGeom prst="rect">
            <a:avLst/>
          </a:prstGeom>
          <a:noFill/>
          <a:ln>
            <a:noFill/>
          </a:ln>
        </p:spPr>
      </p:pic>
      <p:sp>
        <p:nvSpPr>
          <p:cNvPr id="927" name="Shape 927"/>
          <p:cNvSpPr txBox="1">
            <a:spLocks noGrp="1"/>
          </p:cNvSpPr>
          <p:nvPr>
            <p:ph type="title"/>
          </p:nvPr>
        </p:nvSpPr>
        <p:spPr>
          <a:xfrm>
            <a:off x="457200" y="25942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Instance Pipeline Test Result</a:t>
            </a:r>
            <a:endParaRPr sz="3200"/>
          </a:p>
        </p:txBody>
      </p:sp>
      <p:graphicFrame>
        <p:nvGraphicFramePr>
          <p:cNvPr id="928" name="Shape 928"/>
          <p:cNvGraphicFramePr/>
          <p:nvPr/>
        </p:nvGraphicFramePr>
        <p:xfrm>
          <a:off x="457200" y="1421150"/>
          <a:ext cx="4354800" cy="960090"/>
        </p:xfrm>
        <a:graphic>
          <a:graphicData uri="http://schemas.openxmlformats.org/drawingml/2006/table">
            <a:tbl>
              <a:tblPr>
                <a:noFill/>
                <a:tableStyleId>{DDDE945C-F791-4571-9DA6-34E131A09059}</a:tableStyleId>
              </a:tblPr>
              <a:tblGrid>
                <a:gridCol w="725800"/>
                <a:gridCol w="725800"/>
                <a:gridCol w="725800"/>
                <a:gridCol w="725800"/>
                <a:gridCol w="725800"/>
                <a:gridCol w="725800"/>
              </a:tblGrid>
              <a:tr h="381000">
                <a:tc>
                  <a:txBody>
                    <a:bodyPr/>
                    <a:lstStyle/>
                    <a:p>
                      <a:pPr marL="0" lvl="0" indent="0" algn="ctr" rtl="0">
                        <a:spcBef>
                          <a:spcPts val="0"/>
                        </a:spcBef>
                        <a:spcAft>
                          <a:spcPts val="0"/>
                        </a:spcAft>
                        <a:buNone/>
                      </a:pPr>
                      <a:r>
                        <a:rPr lang="en-US" sz="800"/>
                        <a:t># of Test Image</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detected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US" sz="800">
                          <a:solidFill>
                            <a:schemeClr val="dk1"/>
                          </a:solidFill>
                        </a:rPr>
                        <a:t>tp in detection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correct classification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Accuracy</a:t>
                      </a:r>
                      <a:endParaRPr sz="800"/>
                    </a:p>
                    <a:p>
                      <a:pPr marL="0" lvl="0" indent="0" algn="ctr" rtl="0">
                        <a:spcBef>
                          <a:spcPts val="0"/>
                        </a:spcBef>
                        <a:spcAft>
                          <a:spcPts val="0"/>
                        </a:spcAft>
                        <a:buNone/>
                      </a:pPr>
                      <a:r>
                        <a:rPr lang="en-US" sz="600"/>
                        <a:t>correct classification / # fish</a:t>
                      </a:r>
                      <a:endParaRPr sz="6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r>
              <a:tr h="381000">
                <a:tc>
                  <a:txBody>
                    <a:bodyPr/>
                    <a:lstStyle/>
                    <a:p>
                      <a:pPr marL="0" lvl="0" indent="0" algn="ctr" rtl="0">
                        <a:spcBef>
                          <a:spcPts val="0"/>
                        </a:spcBef>
                        <a:spcAft>
                          <a:spcPts val="0"/>
                        </a:spcAft>
                        <a:buNone/>
                      </a:pPr>
                      <a:r>
                        <a:rPr lang="en-US" sz="800"/>
                        <a:t>479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494</a:t>
                      </a:r>
                      <a:endParaRPr sz="800"/>
                    </a:p>
                  </a:txBody>
                  <a:tcPr marL="91425" marR="91425" marT="91425" marB="91425" anchor="ctr">
                    <a:lnL w="952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401</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80.03 %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
        <p:nvSpPr>
          <p:cNvPr id="929" name="Shape 929"/>
          <p:cNvSpPr txBox="1"/>
          <p:nvPr/>
        </p:nvSpPr>
        <p:spPr>
          <a:xfrm>
            <a:off x="508800" y="3256338"/>
            <a:ext cx="725700" cy="55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Bad case:</a:t>
            </a:r>
            <a:endParaRPr/>
          </a:p>
        </p:txBody>
      </p:sp>
      <p:sp>
        <p:nvSpPr>
          <p:cNvPr id="930" name="Shape 930"/>
          <p:cNvSpPr txBox="1"/>
          <p:nvPr/>
        </p:nvSpPr>
        <p:spPr>
          <a:xfrm>
            <a:off x="1876050" y="4411725"/>
            <a:ext cx="1517100" cy="2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label: GSF pred: BLG</a:t>
            </a:r>
            <a:endParaRPr sz="1000"/>
          </a:p>
        </p:txBody>
      </p:sp>
      <p:pic>
        <p:nvPicPr>
          <p:cNvPr id="931" name="Shape 931"/>
          <p:cNvPicPr preferRelativeResize="0"/>
          <p:nvPr/>
        </p:nvPicPr>
        <p:blipFill>
          <a:blip r:embed="rId4">
            <a:alphaModFix/>
          </a:blip>
          <a:stretch>
            <a:fillRect/>
          </a:stretch>
        </p:blipFill>
        <p:spPr>
          <a:xfrm>
            <a:off x="1234498" y="2743700"/>
            <a:ext cx="1185224" cy="1580301"/>
          </a:xfrm>
          <a:prstGeom prst="rect">
            <a:avLst/>
          </a:prstGeom>
          <a:noFill/>
          <a:ln>
            <a:noFill/>
          </a:ln>
        </p:spPr>
      </p:pic>
      <p:pic>
        <p:nvPicPr>
          <p:cNvPr id="932" name="Shape 932"/>
          <p:cNvPicPr preferRelativeResize="0"/>
          <p:nvPr/>
        </p:nvPicPr>
        <p:blipFill>
          <a:blip r:embed="rId5">
            <a:alphaModFix/>
          </a:blip>
          <a:stretch>
            <a:fillRect/>
          </a:stretch>
        </p:blipFill>
        <p:spPr>
          <a:xfrm>
            <a:off x="3144525" y="2743700"/>
            <a:ext cx="1580300" cy="1580300"/>
          </a:xfrm>
          <a:prstGeom prst="rect">
            <a:avLst/>
          </a:prstGeom>
          <a:noFill/>
          <a:ln>
            <a:noFill/>
          </a:ln>
        </p:spPr>
      </p:pic>
      <p:sp>
        <p:nvSpPr>
          <p:cNvPr id="9" name="Frame 8"/>
          <p:cNvSpPr/>
          <p:nvPr/>
        </p:nvSpPr>
        <p:spPr>
          <a:xfrm>
            <a:off x="6853473" y="1644821"/>
            <a:ext cx="325925" cy="325925"/>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Shape 938"/>
          <p:cNvPicPr preferRelativeResize="0"/>
          <p:nvPr/>
        </p:nvPicPr>
        <p:blipFill>
          <a:blip r:embed="rId3">
            <a:alphaModFix/>
          </a:blip>
          <a:stretch>
            <a:fillRect/>
          </a:stretch>
        </p:blipFill>
        <p:spPr>
          <a:xfrm>
            <a:off x="4881900" y="1063375"/>
            <a:ext cx="3804901" cy="3627550"/>
          </a:xfrm>
          <a:prstGeom prst="rect">
            <a:avLst/>
          </a:prstGeom>
          <a:noFill/>
          <a:ln>
            <a:noFill/>
          </a:ln>
        </p:spPr>
      </p:pic>
      <p:sp>
        <p:nvSpPr>
          <p:cNvPr id="939" name="Shape 939"/>
          <p:cNvSpPr txBox="1">
            <a:spLocks noGrp="1"/>
          </p:cNvSpPr>
          <p:nvPr>
            <p:ph type="title"/>
          </p:nvPr>
        </p:nvSpPr>
        <p:spPr>
          <a:xfrm>
            <a:off x="457200" y="25942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Instance Rotation Pipeline Test Result</a:t>
            </a:r>
            <a:endParaRPr sz="3200"/>
          </a:p>
        </p:txBody>
      </p:sp>
      <p:graphicFrame>
        <p:nvGraphicFramePr>
          <p:cNvPr id="940" name="Shape 940"/>
          <p:cNvGraphicFramePr/>
          <p:nvPr/>
        </p:nvGraphicFramePr>
        <p:xfrm>
          <a:off x="457200" y="1421150"/>
          <a:ext cx="4354800" cy="960090"/>
        </p:xfrm>
        <a:graphic>
          <a:graphicData uri="http://schemas.openxmlformats.org/drawingml/2006/table">
            <a:tbl>
              <a:tblPr>
                <a:noFill/>
                <a:tableStyleId>{DDDE945C-F791-4571-9DA6-34E131A09059}</a:tableStyleId>
              </a:tblPr>
              <a:tblGrid>
                <a:gridCol w="725800"/>
                <a:gridCol w="725800"/>
                <a:gridCol w="725800"/>
                <a:gridCol w="725800"/>
                <a:gridCol w="725800"/>
                <a:gridCol w="725800"/>
              </a:tblGrid>
              <a:tr h="381000">
                <a:tc>
                  <a:txBody>
                    <a:bodyPr/>
                    <a:lstStyle/>
                    <a:p>
                      <a:pPr marL="0" lvl="0" indent="0" algn="ctr" rtl="0">
                        <a:spcBef>
                          <a:spcPts val="0"/>
                        </a:spcBef>
                        <a:spcAft>
                          <a:spcPts val="0"/>
                        </a:spcAft>
                        <a:buNone/>
                      </a:pPr>
                      <a:r>
                        <a:rPr lang="en-US" sz="800"/>
                        <a:t># of Test Image</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detected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US" sz="800">
                          <a:solidFill>
                            <a:schemeClr val="dk1"/>
                          </a:solidFill>
                        </a:rPr>
                        <a:t>tp in detection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correct classification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Accuracy</a:t>
                      </a:r>
                      <a:endParaRPr sz="800"/>
                    </a:p>
                    <a:p>
                      <a:pPr marL="0" lvl="0" indent="0" algn="ctr" rtl="0">
                        <a:spcBef>
                          <a:spcPts val="0"/>
                        </a:spcBef>
                        <a:spcAft>
                          <a:spcPts val="0"/>
                        </a:spcAft>
                        <a:buNone/>
                      </a:pPr>
                      <a:r>
                        <a:rPr lang="en-US" sz="600"/>
                        <a:t>correct classification / # fish</a:t>
                      </a:r>
                      <a:endParaRPr sz="6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r>
              <a:tr h="381000">
                <a:tc>
                  <a:txBody>
                    <a:bodyPr/>
                    <a:lstStyle/>
                    <a:p>
                      <a:pPr marL="0" lvl="0" indent="0" algn="ctr" rtl="0">
                        <a:spcBef>
                          <a:spcPts val="0"/>
                        </a:spcBef>
                        <a:spcAft>
                          <a:spcPts val="0"/>
                        </a:spcAft>
                        <a:buNone/>
                      </a:pPr>
                      <a:r>
                        <a:rPr lang="en-US" sz="800"/>
                        <a:t>479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494</a:t>
                      </a:r>
                      <a:endParaRPr sz="800"/>
                    </a:p>
                  </a:txBody>
                  <a:tcPr marL="91425" marR="91425" marT="91425" marB="91425" anchor="ctr">
                    <a:lnL w="952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415</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82.83 %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
        <p:nvSpPr>
          <p:cNvPr id="941" name="Shape 941"/>
          <p:cNvSpPr txBox="1"/>
          <p:nvPr/>
        </p:nvSpPr>
        <p:spPr>
          <a:xfrm>
            <a:off x="508800" y="3256338"/>
            <a:ext cx="725700" cy="55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Bad case:</a:t>
            </a:r>
            <a:endParaRPr/>
          </a:p>
        </p:txBody>
      </p:sp>
      <p:sp>
        <p:nvSpPr>
          <p:cNvPr id="942" name="Shape 942"/>
          <p:cNvSpPr txBox="1"/>
          <p:nvPr/>
        </p:nvSpPr>
        <p:spPr>
          <a:xfrm>
            <a:off x="2167500" y="4407725"/>
            <a:ext cx="1517100" cy="2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label: LMB pred: SMB</a:t>
            </a:r>
            <a:endParaRPr sz="1000"/>
          </a:p>
        </p:txBody>
      </p:sp>
      <p:pic>
        <p:nvPicPr>
          <p:cNvPr id="943" name="Shape 943"/>
          <p:cNvPicPr preferRelativeResize="0"/>
          <p:nvPr/>
        </p:nvPicPr>
        <p:blipFill>
          <a:blip r:embed="rId4">
            <a:alphaModFix/>
          </a:blip>
          <a:stretch>
            <a:fillRect/>
          </a:stretch>
        </p:blipFill>
        <p:spPr>
          <a:xfrm>
            <a:off x="1137125" y="2890325"/>
            <a:ext cx="1716066" cy="1287050"/>
          </a:xfrm>
          <a:prstGeom prst="rect">
            <a:avLst/>
          </a:prstGeom>
          <a:noFill/>
          <a:ln>
            <a:noFill/>
          </a:ln>
        </p:spPr>
      </p:pic>
      <p:pic>
        <p:nvPicPr>
          <p:cNvPr id="944" name="Shape 944"/>
          <p:cNvPicPr preferRelativeResize="0"/>
          <p:nvPr/>
        </p:nvPicPr>
        <p:blipFill>
          <a:blip r:embed="rId5">
            <a:alphaModFix/>
          </a:blip>
          <a:stretch>
            <a:fillRect/>
          </a:stretch>
        </p:blipFill>
        <p:spPr>
          <a:xfrm>
            <a:off x="3434452" y="2890327"/>
            <a:ext cx="1287037" cy="1287037"/>
          </a:xfrm>
          <a:prstGeom prst="rect">
            <a:avLst/>
          </a:prstGeom>
          <a:noFill/>
          <a:ln>
            <a:noFill/>
          </a:ln>
        </p:spPr>
      </p:pic>
      <p:sp>
        <p:nvSpPr>
          <p:cNvPr id="9" name="Frame 8"/>
          <p:cNvSpPr/>
          <p:nvPr/>
        </p:nvSpPr>
        <p:spPr>
          <a:xfrm>
            <a:off x="7161291" y="3530678"/>
            <a:ext cx="325925" cy="325925"/>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Shape 950"/>
          <p:cNvPicPr preferRelativeResize="0"/>
          <p:nvPr/>
        </p:nvPicPr>
        <p:blipFill>
          <a:blip r:embed="rId3">
            <a:alphaModFix/>
          </a:blip>
          <a:stretch>
            <a:fillRect/>
          </a:stretch>
        </p:blipFill>
        <p:spPr>
          <a:xfrm>
            <a:off x="4889425" y="1063375"/>
            <a:ext cx="3797375" cy="3620375"/>
          </a:xfrm>
          <a:prstGeom prst="rect">
            <a:avLst/>
          </a:prstGeom>
          <a:noFill/>
          <a:ln>
            <a:noFill/>
          </a:ln>
        </p:spPr>
      </p:pic>
      <p:sp>
        <p:nvSpPr>
          <p:cNvPr id="951" name="Shape 951"/>
          <p:cNvSpPr txBox="1">
            <a:spLocks noGrp="1"/>
          </p:cNvSpPr>
          <p:nvPr>
            <p:ph type="title"/>
          </p:nvPr>
        </p:nvSpPr>
        <p:spPr>
          <a:xfrm>
            <a:off x="457200" y="259429"/>
            <a:ext cx="8229600" cy="857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a:t>Ensemble Pipeline Test Result</a:t>
            </a:r>
            <a:endParaRPr sz="3200"/>
          </a:p>
        </p:txBody>
      </p:sp>
      <p:graphicFrame>
        <p:nvGraphicFramePr>
          <p:cNvPr id="952" name="Shape 952"/>
          <p:cNvGraphicFramePr/>
          <p:nvPr/>
        </p:nvGraphicFramePr>
        <p:xfrm>
          <a:off x="457200" y="1421150"/>
          <a:ext cx="4354800" cy="960090"/>
        </p:xfrm>
        <a:graphic>
          <a:graphicData uri="http://schemas.openxmlformats.org/drawingml/2006/table">
            <a:tbl>
              <a:tblPr>
                <a:noFill/>
                <a:tableStyleId>{DDDE945C-F791-4571-9DA6-34E131A09059}</a:tableStyleId>
              </a:tblPr>
              <a:tblGrid>
                <a:gridCol w="725800"/>
                <a:gridCol w="725800"/>
                <a:gridCol w="725800"/>
                <a:gridCol w="725800"/>
                <a:gridCol w="725800"/>
                <a:gridCol w="725800"/>
              </a:tblGrid>
              <a:tr h="381000">
                <a:tc>
                  <a:txBody>
                    <a:bodyPr/>
                    <a:lstStyle/>
                    <a:p>
                      <a:pPr marL="0" lvl="0" indent="0" algn="ctr" rtl="0">
                        <a:spcBef>
                          <a:spcPts val="0"/>
                        </a:spcBef>
                        <a:spcAft>
                          <a:spcPts val="0"/>
                        </a:spcAft>
                        <a:buNone/>
                      </a:pPr>
                      <a:r>
                        <a:rPr lang="en-US" sz="800"/>
                        <a:t># of Test Image</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 of detected ‘fish’</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US" sz="800">
                          <a:solidFill>
                            <a:schemeClr val="dk1"/>
                          </a:solidFill>
                        </a:rPr>
                        <a:t>tp in detection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correct classification</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Accuracy</a:t>
                      </a:r>
                      <a:endParaRPr sz="800"/>
                    </a:p>
                    <a:p>
                      <a:pPr marL="0" lvl="0" indent="0" algn="ctr" rtl="0">
                        <a:spcBef>
                          <a:spcPts val="0"/>
                        </a:spcBef>
                        <a:spcAft>
                          <a:spcPts val="0"/>
                        </a:spcAft>
                        <a:buNone/>
                      </a:pPr>
                      <a:r>
                        <a:rPr lang="en-US" sz="600"/>
                        <a:t>correct classification / # fish</a:t>
                      </a:r>
                      <a:endParaRPr sz="6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D9D9D9"/>
                    </a:solidFill>
                  </a:tcPr>
                </a:tc>
              </a:tr>
              <a:tr h="381000">
                <a:tc>
                  <a:txBody>
                    <a:bodyPr/>
                    <a:lstStyle/>
                    <a:p>
                      <a:pPr marL="0" lvl="0" indent="0" algn="ctr" rtl="0">
                        <a:spcBef>
                          <a:spcPts val="0"/>
                        </a:spcBef>
                        <a:spcAft>
                          <a:spcPts val="0"/>
                        </a:spcAft>
                        <a:buNone/>
                      </a:pPr>
                      <a:r>
                        <a:rPr lang="en-US" sz="800"/>
                        <a:t>479</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501</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500</a:t>
                      </a:r>
                      <a:endParaRPr sz="8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494</a:t>
                      </a:r>
                      <a:endParaRPr sz="800"/>
                    </a:p>
                  </a:txBody>
                  <a:tcPr marL="91425" marR="91425" marT="91425" marB="91425" anchor="ctr">
                    <a:lnL w="952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437</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87.22 %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
        <p:nvSpPr>
          <p:cNvPr id="953" name="Shape 953"/>
          <p:cNvSpPr txBox="1"/>
          <p:nvPr/>
        </p:nvSpPr>
        <p:spPr>
          <a:xfrm>
            <a:off x="508800" y="3256338"/>
            <a:ext cx="725700" cy="555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Bad cases:</a:t>
            </a:r>
            <a:endParaRPr/>
          </a:p>
        </p:txBody>
      </p:sp>
      <p:sp>
        <p:nvSpPr>
          <p:cNvPr id="954" name="Shape 954"/>
          <p:cNvSpPr txBox="1"/>
          <p:nvPr/>
        </p:nvSpPr>
        <p:spPr>
          <a:xfrm>
            <a:off x="1876050" y="4440550"/>
            <a:ext cx="1517100" cy="2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label: GSF pred: BLG</a:t>
            </a:r>
            <a:endParaRPr sz="1000"/>
          </a:p>
        </p:txBody>
      </p:sp>
      <p:pic>
        <p:nvPicPr>
          <p:cNvPr id="955" name="Shape 955"/>
          <p:cNvPicPr preferRelativeResize="0"/>
          <p:nvPr/>
        </p:nvPicPr>
        <p:blipFill>
          <a:blip r:embed="rId4">
            <a:alphaModFix/>
          </a:blip>
          <a:stretch>
            <a:fillRect/>
          </a:stretch>
        </p:blipFill>
        <p:spPr>
          <a:xfrm>
            <a:off x="1370325" y="2785312"/>
            <a:ext cx="775876" cy="1497076"/>
          </a:xfrm>
          <a:prstGeom prst="rect">
            <a:avLst/>
          </a:prstGeom>
          <a:noFill/>
          <a:ln>
            <a:noFill/>
          </a:ln>
        </p:spPr>
      </p:pic>
      <p:pic>
        <p:nvPicPr>
          <p:cNvPr id="956" name="Shape 956"/>
          <p:cNvPicPr preferRelativeResize="0"/>
          <p:nvPr/>
        </p:nvPicPr>
        <p:blipFill>
          <a:blip r:embed="rId5">
            <a:alphaModFix/>
          </a:blip>
          <a:stretch>
            <a:fillRect/>
          </a:stretch>
        </p:blipFill>
        <p:spPr>
          <a:xfrm>
            <a:off x="3020175" y="2774616"/>
            <a:ext cx="1517099" cy="1518459"/>
          </a:xfrm>
          <a:prstGeom prst="rect">
            <a:avLst/>
          </a:prstGeom>
          <a:noFill/>
          <a:ln>
            <a:noFill/>
          </a:ln>
        </p:spPr>
      </p:pic>
      <p:sp>
        <p:nvSpPr>
          <p:cNvPr id="9" name="Frame 8"/>
          <p:cNvSpPr/>
          <p:nvPr/>
        </p:nvSpPr>
        <p:spPr>
          <a:xfrm>
            <a:off x="6853473" y="1637602"/>
            <a:ext cx="325925" cy="325925"/>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80"/>
            <a:ext cx="8229600" cy="676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Introduction</a:t>
            </a:r>
            <a:endParaRPr/>
          </a:p>
        </p:txBody>
      </p:sp>
      <p:sp>
        <p:nvSpPr>
          <p:cNvPr id="133" name="Shape 133"/>
          <p:cNvSpPr txBox="1">
            <a:spLocks noGrp="1"/>
          </p:cNvSpPr>
          <p:nvPr>
            <p:ph type="body" idx="1"/>
          </p:nvPr>
        </p:nvSpPr>
        <p:spPr>
          <a:xfrm>
            <a:off x="457200" y="914400"/>
            <a:ext cx="8229600" cy="3553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4000"/>
              </a:lnSpc>
              <a:spcBef>
                <a:spcPts val="0"/>
              </a:spcBef>
              <a:spcAft>
                <a:spcPts val="0"/>
              </a:spcAft>
              <a:buClr>
                <a:schemeClr val="dk1"/>
              </a:buClr>
              <a:buSzPts val="2200"/>
              <a:buFont typeface="Arial"/>
              <a:buChar char="•"/>
            </a:pPr>
            <a:r>
              <a:rPr lang="en-US" sz="2200"/>
              <a:t>Motivation</a:t>
            </a:r>
            <a:endParaRPr sz="2200"/>
          </a:p>
          <a:p>
            <a:pPr marL="627062" lvl="1" indent="-304800" rtl="0">
              <a:lnSpc>
                <a:spcPct val="104000"/>
              </a:lnSpc>
              <a:spcBef>
                <a:spcPts val="0"/>
              </a:spcBef>
              <a:spcAft>
                <a:spcPts val="0"/>
              </a:spcAft>
              <a:buClr>
                <a:schemeClr val="dk1"/>
              </a:buClr>
              <a:buSzPts val="2200"/>
              <a:buFont typeface="Arial"/>
              <a:buAutoNum type="arabicPeriod"/>
            </a:pPr>
            <a:r>
              <a:rPr lang="en-US" sz="2200"/>
              <a:t>Manually counting and classifying fish in images on huge amount of data are time consuming.</a:t>
            </a:r>
            <a:endParaRPr sz="2200"/>
          </a:p>
          <a:p>
            <a:pPr marL="627062" lvl="1" indent="-304800" rtl="0">
              <a:lnSpc>
                <a:spcPct val="104000"/>
              </a:lnSpc>
              <a:spcBef>
                <a:spcPts val="0"/>
              </a:spcBef>
              <a:spcAft>
                <a:spcPts val="0"/>
              </a:spcAft>
              <a:buClr>
                <a:schemeClr val="dk1"/>
              </a:buClr>
              <a:buSzPts val="2200"/>
              <a:buFont typeface="Arial"/>
              <a:buAutoNum type="arabicPeriod"/>
            </a:pPr>
            <a:r>
              <a:rPr lang="en-US" sz="2200"/>
              <a:t>Computer works 7-24 with extremely high efficiency.</a:t>
            </a:r>
            <a:endParaRPr sz="2200"/>
          </a:p>
          <a:p>
            <a:pPr marL="627062" lvl="1" indent="-304800" rtl="0">
              <a:lnSpc>
                <a:spcPct val="104000"/>
              </a:lnSpc>
              <a:spcBef>
                <a:spcPts val="0"/>
              </a:spcBef>
              <a:spcAft>
                <a:spcPts val="0"/>
              </a:spcAft>
              <a:buClr>
                <a:schemeClr val="dk1"/>
              </a:buClr>
              <a:buSzPts val="2200"/>
              <a:buFont typeface="Arial"/>
              <a:buAutoNum type="arabicPeriod"/>
            </a:pPr>
            <a:r>
              <a:rPr lang="en-US" sz="2200"/>
              <a:t>Image classification on CNN has higher accuracy than human eye recognition in some cases.</a:t>
            </a:r>
            <a:endParaRPr sz="2200"/>
          </a:p>
          <a:p>
            <a:pPr marL="0" marR="0" lvl="0" indent="0" algn="l" rtl="0">
              <a:lnSpc>
                <a:spcPct val="104000"/>
              </a:lnSpc>
              <a:spcBef>
                <a:spcPts val="0"/>
              </a:spcBef>
              <a:spcAft>
                <a:spcPts val="0"/>
              </a:spcAft>
              <a:buNone/>
            </a:pPr>
            <a:r>
              <a:rPr lang="en-US" sz="2200"/>
              <a:t/>
            </a:r>
            <a:br>
              <a:rPr lang="en-US" sz="2200"/>
            </a:br>
            <a:endParaRPr sz="22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dirty="0"/>
              <a:t>Experiment Results</a:t>
            </a:r>
            <a:endParaRPr sz="3200" dirty="0"/>
          </a:p>
        </p:txBody>
      </p:sp>
      <p:graphicFrame>
        <p:nvGraphicFramePr>
          <p:cNvPr id="963" name="Shape 963"/>
          <p:cNvGraphicFramePr/>
          <p:nvPr>
            <p:extLst>
              <p:ext uri="{D42A27DB-BD31-4B8C-83A1-F6EECF244321}">
                <p14:modId xmlns:p14="http://schemas.microsoft.com/office/powerpoint/2010/main" val="713596684"/>
              </p:ext>
            </p:extLst>
          </p:nvPr>
        </p:nvGraphicFramePr>
        <p:xfrm>
          <a:off x="915825" y="1161175"/>
          <a:ext cx="7219803" cy="2969715"/>
        </p:xfrm>
        <a:graphic>
          <a:graphicData uri="http://schemas.openxmlformats.org/drawingml/2006/table">
            <a:tbl>
              <a:tblPr>
                <a:noFill/>
                <a:tableStyleId>{DDDE945C-F791-4571-9DA6-34E131A09059}</a:tableStyleId>
              </a:tblPr>
              <a:tblGrid>
                <a:gridCol w="1048154"/>
                <a:gridCol w="530777"/>
                <a:gridCol w="705109"/>
                <a:gridCol w="705109"/>
                <a:gridCol w="705109"/>
                <a:gridCol w="705109"/>
                <a:gridCol w="705109"/>
                <a:gridCol w="705109"/>
                <a:gridCol w="705109"/>
                <a:gridCol w="705109"/>
              </a:tblGrid>
              <a:tr h="406225">
                <a:tc gridSpan="9">
                  <a:txBody>
                    <a:bodyPr/>
                    <a:lstStyle/>
                    <a:p>
                      <a:pPr marL="0" lvl="0" indent="0" algn="ctr" rtl="0">
                        <a:spcBef>
                          <a:spcPts val="0"/>
                        </a:spcBef>
                        <a:spcAft>
                          <a:spcPts val="0"/>
                        </a:spcAft>
                        <a:buNone/>
                      </a:pPr>
                      <a:r>
                        <a:rPr lang="en-US" sz="1200"/>
                        <a:t>Pipeline Test Results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r>
              <a:tr h="406225">
                <a:tc gridSpan="2">
                  <a:txBody>
                    <a:bodyPr/>
                    <a:lstStyle/>
                    <a:p>
                      <a:pPr marL="0" lvl="0" indent="0" algn="ctr" rtl="0">
                        <a:spcBef>
                          <a:spcPts val="0"/>
                        </a:spcBef>
                        <a:spcAft>
                          <a:spcPts val="0"/>
                        </a:spcAft>
                        <a:buNone/>
                      </a:pPr>
                      <a:endParaRPr sz="800"/>
                    </a:p>
                  </a:txBody>
                  <a:tcPr marL="91425" marR="91425" marT="91425" marB="91425" anchor="ctr"/>
                </a:tc>
                <a:tc hMerge="1">
                  <a:txBody>
                    <a:bodyPr/>
                    <a:lstStyle/>
                    <a:p>
                      <a:endParaRPr lang="en-US"/>
                    </a:p>
                  </a:txBody>
                  <a:tcPr/>
                </a:tc>
                <a:tc>
                  <a:txBody>
                    <a:bodyPr/>
                    <a:lstStyle/>
                    <a:p>
                      <a:pPr marL="0" lvl="0" indent="0" algn="ctr" rtl="0">
                        <a:spcBef>
                          <a:spcPts val="0"/>
                        </a:spcBef>
                        <a:spcAft>
                          <a:spcPts val="0"/>
                        </a:spcAft>
                        <a:buNone/>
                      </a:pPr>
                      <a:r>
                        <a:rPr lang="en-US" sz="800"/>
                        <a:t># of Test Image</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US" sz="800"/>
                        <a:t># of fish</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US" sz="800"/>
                        <a:t># of detected ‘fish’</a:t>
                      </a:r>
                      <a:endParaRPr sz="800"/>
                    </a:p>
                  </a:txBody>
                  <a:tcPr marL="91425" marR="91425" marT="91425" marB="91425" anchor="ctr">
                    <a:solidFill>
                      <a:srgbClr val="D9D9D9"/>
                    </a:solidFill>
                  </a:tcPr>
                </a:tc>
                <a:tc>
                  <a:txBody>
                    <a:bodyPr/>
                    <a:lstStyle/>
                    <a:p>
                      <a:pPr marL="0" lvl="0" indent="0" algn="ctr" rtl="0">
                        <a:spcBef>
                          <a:spcPts val="0"/>
                        </a:spcBef>
                        <a:spcAft>
                          <a:spcPts val="0"/>
                        </a:spcAft>
                        <a:buClr>
                          <a:schemeClr val="dk1"/>
                        </a:buClr>
                        <a:buSzPts val="1100"/>
                        <a:buFont typeface="Arial"/>
                        <a:buNone/>
                      </a:pPr>
                      <a:r>
                        <a:rPr lang="en-US" sz="800">
                          <a:solidFill>
                            <a:schemeClr val="dk1"/>
                          </a:solidFill>
                        </a:rPr>
                        <a:t>tp in detection</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US" sz="800"/>
                        <a:t>correct classification</a:t>
                      </a:r>
                      <a:endParaRPr sz="800"/>
                    </a:p>
                  </a:txBody>
                  <a:tcPr marL="91425" marR="91425" marT="91425" marB="91425" anchor="ctr">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a:t>Accuracy</a:t>
                      </a:r>
                      <a:endParaRPr sz="800"/>
                    </a:p>
                    <a:p>
                      <a:pPr marL="0" lvl="0" indent="0" algn="ctr" rtl="0">
                        <a:spcBef>
                          <a:spcPts val="0"/>
                        </a:spcBef>
                        <a:spcAft>
                          <a:spcPts val="0"/>
                        </a:spcAft>
                        <a:buNone/>
                      </a:pPr>
                      <a:r>
                        <a:rPr lang="en-US" sz="600"/>
                        <a:t>correct classification / # fish</a:t>
                      </a:r>
                      <a:endParaRPr sz="600"/>
                    </a:p>
                  </a:txBody>
                  <a:tcPr marL="91425" marR="91425" marT="91425" marB="91425" anchor="ctr">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800" dirty="0"/>
                        <a:t>Time (s)</a:t>
                      </a:r>
                      <a:endParaRPr sz="800" dirty="0"/>
                    </a:p>
                  </a:txBody>
                  <a:tcPr marL="91425" marR="91425" marT="91425" marB="91425" anchor="ctr">
                    <a:lnB w="19050"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altLang="zh-CN" sz="800" dirty="0" smtClean="0"/>
                        <a:t>Image/s</a:t>
                      </a:r>
                      <a:endParaRPr sz="800" dirty="0"/>
                    </a:p>
                  </a:txBody>
                  <a:tcPr marL="91425" marR="91425" marT="91425" marB="91425" anchor="ctr">
                    <a:lnB w="19050" cap="flat" cmpd="sng" algn="ctr">
                      <a:solidFill>
                        <a:srgbClr val="9E9E9E"/>
                      </a:solidFill>
                      <a:prstDash val="solid"/>
                      <a:round/>
                      <a:headEnd type="none" w="sm" len="sm"/>
                      <a:tailEnd type="none" w="sm" len="sm"/>
                    </a:lnB>
                    <a:solidFill>
                      <a:srgbClr val="D9D9D9"/>
                    </a:solidFill>
                  </a:tcPr>
                </a:tc>
              </a:tr>
              <a:tr h="359500">
                <a:tc gridSpan="2">
                  <a:txBody>
                    <a:bodyPr/>
                    <a:lstStyle/>
                    <a:p>
                      <a:pPr marL="0" lvl="0" indent="0" algn="ctr" rtl="0">
                        <a:spcBef>
                          <a:spcPts val="0"/>
                        </a:spcBef>
                        <a:spcAft>
                          <a:spcPts val="0"/>
                        </a:spcAft>
                        <a:buNone/>
                      </a:pPr>
                      <a:r>
                        <a:rPr lang="en-US" sz="800"/>
                        <a:t>Classification</a:t>
                      </a:r>
                      <a:endParaRPr sz="800"/>
                    </a:p>
                  </a:txBody>
                  <a:tcPr marL="91425" marR="91425" marT="91425" marB="91425" anchor="ctr">
                    <a:solidFill>
                      <a:srgbClr val="D9D9D9"/>
                    </a:solidFill>
                  </a:tcPr>
                </a:tc>
                <a:tc hMerge="1">
                  <a:txBody>
                    <a:bodyPr/>
                    <a:lstStyle/>
                    <a:p>
                      <a:endParaRPr lang="en-US"/>
                    </a:p>
                  </a:txBody>
                  <a:tcPr/>
                </a:tc>
                <a:tc>
                  <a:txBody>
                    <a:bodyPr/>
                    <a:lstStyle/>
                    <a:p>
                      <a:pPr marL="0" lvl="0" indent="0" algn="ctr" rtl="0">
                        <a:spcBef>
                          <a:spcPts val="0"/>
                        </a:spcBef>
                        <a:spcAft>
                          <a:spcPts val="0"/>
                        </a:spcAft>
                        <a:buNone/>
                      </a:pPr>
                      <a:r>
                        <a:rPr lang="en-US" sz="800"/>
                        <a:t>479</a:t>
                      </a:r>
                      <a:endParaRPr sz="800"/>
                    </a:p>
                  </a:txBody>
                  <a:tcPr marL="91425" marR="91425" marT="91425" marB="91425" anchor="ctr"/>
                </a:tc>
                <a:tc>
                  <a:txBody>
                    <a:bodyPr/>
                    <a:lstStyle/>
                    <a:p>
                      <a:pPr marL="0" lvl="0" indent="0" algn="ctr" rtl="0">
                        <a:spcBef>
                          <a:spcPts val="0"/>
                        </a:spcBef>
                        <a:spcAft>
                          <a:spcPts val="0"/>
                        </a:spcAft>
                        <a:buNone/>
                      </a:pPr>
                      <a:r>
                        <a:rPr lang="en-US" sz="800"/>
                        <a:t>-</a:t>
                      </a:r>
                      <a:endParaRPr sz="800"/>
                    </a:p>
                  </a:txBody>
                  <a:tcPr marL="91425" marR="91425" marT="91425" marB="91425" anchor="ctr"/>
                </a:tc>
                <a:tc>
                  <a:txBody>
                    <a:bodyPr/>
                    <a:lstStyle/>
                    <a:p>
                      <a:pPr marL="0" lvl="0" indent="0" algn="ctr" rtl="0">
                        <a:spcBef>
                          <a:spcPts val="0"/>
                        </a:spcBef>
                        <a:spcAft>
                          <a:spcPts val="0"/>
                        </a:spcAft>
                        <a:buNone/>
                      </a:pPr>
                      <a:r>
                        <a:rPr lang="en-US" sz="800"/>
                        <a:t>-</a:t>
                      </a:r>
                      <a:endParaRPr sz="800"/>
                    </a:p>
                  </a:txBody>
                  <a:tcPr marL="91425" marR="91425" marT="91425" marB="91425" anchor="ctr"/>
                </a:tc>
                <a:tc>
                  <a:txBody>
                    <a:bodyPr/>
                    <a:lstStyle/>
                    <a:p>
                      <a:pPr marL="0" lvl="0" indent="0" algn="ctr" rtl="0">
                        <a:spcBef>
                          <a:spcPts val="0"/>
                        </a:spcBef>
                        <a:spcAft>
                          <a:spcPts val="0"/>
                        </a:spcAft>
                        <a:buNone/>
                      </a:pPr>
                      <a:r>
                        <a:rPr lang="en-US" sz="800"/>
                        <a:t>-</a:t>
                      </a:r>
                      <a:endParaRPr sz="800"/>
                    </a:p>
                  </a:txBody>
                  <a:tcPr marL="91425" marR="91425" marT="91425" marB="91425" anchor="ctr">
                    <a:lnR w="1905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800"/>
                        <a:t>362</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75.57 %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13.16</a:t>
                      </a:r>
                      <a:endParaRPr sz="80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tLang="zh-CN" sz="800" dirty="0" smtClean="0"/>
                        <a:t>36.4</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r>
              <a:tr h="406225">
                <a:tc gridSpan="2">
                  <a:txBody>
                    <a:bodyPr/>
                    <a:lstStyle/>
                    <a:p>
                      <a:pPr marL="0" lvl="0" indent="0" algn="ctr" rtl="0">
                        <a:spcBef>
                          <a:spcPts val="0"/>
                        </a:spcBef>
                        <a:spcAft>
                          <a:spcPts val="0"/>
                        </a:spcAft>
                        <a:buNone/>
                      </a:pPr>
                      <a:r>
                        <a:rPr lang="en-US" sz="800"/>
                        <a:t>Detection Classification</a:t>
                      </a:r>
                      <a:endParaRPr sz="800"/>
                    </a:p>
                  </a:txBody>
                  <a:tcPr marL="91425" marR="91425" marT="91425" marB="91425" anchor="ctr">
                    <a:solidFill>
                      <a:srgbClr val="D9D9D9"/>
                    </a:solidFill>
                  </a:tcPr>
                </a:tc>
                <a:tc hMerge="1">
                  <a:txBody>
                    <a:bodyPr/>
                    <a:lstStyle/>
                    <a:p>
                      <a:endParaRPr lang="en-US"/>
                    </a:p>
                  </a:txBody>
                  <a:tcPr/>
                </a:tc>
                <a:tc>
                  <a:txBody>
                    <a:bodyPr/>
                    <a:lstStyle/>
                    <a:p>
                      <a:pPr marL="0" lvl="0" indent="0" algn="ctr" rtl="0">
                        <a:spcBef>
                          <a:spcPts val="0"/>
                        </a:spcBef>
                        <a:spcAft>
                          <a:spcPts val="0"/>
                        </a:spcAft>
                        <a:buNone/>
                      </a:pPr>
                      <a:r>
                        <a:rPr lang="en-US" sz="800"/>
                        <a:t>479</a:t>
                      </a:r>
                      <a:endParaRPr sz="800"/>
                    </a:p>
                  </a:txBody>
                  <a:tcPr marL="91425" marR="91425" marT="91425" marB="91425" anchor="ctr"/>
                </a:tc>
                <a:tc>
                  <a:txBody>
                    <a:bodyPr/>
                    <a:lstStyle/>
                    <a:p>
                      <a:pPr marL="0" lvl="0" indent="0" algn="ctr" rtl="0">
                        <a:spcBef>
                          <a:spcPts val="0"/>
                        </a:spcBef>
                        <a:spcAft>
                          <a:spcPts val="0"/>
                        </a:spcAft>
                        <a:buNone/>
                      </a:pPr>
                      <a:r>
                        <a:rPr lang="en-US" sz="800"/>
                        <a:t>501</a:t>
                      </a:r>
                      <a:endParaRPr sz="800"/>
                    </a:p>
                  </a:txBody>
                  <a:tcPr marL="91425" marR="91425" marT="91425" marB="91425" anchor="ctr"/>
                </a:tc>
                <a:tc>
                  <a:txBody>
                    <a:bodyPr/>
                    <a:lstStyle/>
                    <a:p>
                      <a:pPr marL="0" lvl="0" indent="0" algn="ctr" rtl="0">
                        <a:spcBef>
                          <a:spcPts val="0"/>
                        </a:spcBef>
                        <a:spcAft>
                          <a:spcPts val="0"/>
                        </a:spcAft>
                        <a:buNone/>
                      </a:pPr>
                      <a:r>
                        <a:rPr lang="en-US" sz="800"/>
                        <a:t>500</a:t>
                      </a:r>
                      <a:endParaRPr sz="800"/>
                    </a:p>
                  </a:txBody>
                  <a:tcPr marL="91425" marR="91425" marT="91425" marB="91425" anchor="ctr"/>
                </a:tc>
                <a:tc>
                  <a:txBody>
                    <a:bodyPr/>
                    <a:lstStyle/>
                    <a:p>
                      <a:pPr marL="0" lvl="0" indent="0" algn="ctr" rtl="0">
                        <a:spcBef>
                          <a:spcPts val="0"/>
                        </a:spcBef>
                        <a:spcAft>
                          <a:spcPts val="0"/>
                        </a:spcAft>
                        <a:buNone/>
                      </a:pPr>
                      <a:r>
                        <a:rPr lang="en-US" sz="800"/>
                        <a:t>494</a:t>
                      </a:r>
                      <a:endParaRPr sz="800"/>
                    </a:p>
                  </a:txBody>
                  <a:tcPr marL="91425" marR="91425" marT="91425" marB="91425" anchor="ctr">
                    <a:lnR w="1905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800"/>
                        <a:t>401</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80.03 %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53.16</a:t>
                      </a:r>
                      <a:endParaRPr sz="80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tLang="zh-CN" sz="800" dirty="0" smtClean="0"/>
                        <a:t>9</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r>
              <a:tr h="406225">
                <a:tc rowSpan="3">
                  <a:txBody>
                    <a:bodyPr/>
                    <a:lstStyle/>
                    <a:p>
                      <a:pPr marL="0" lvl="0" indent="0" algn="ctr" rtl="0">
                        <a:spcBef>
                          <a:spcPts val="0"/>
                        </a:spcBef>
                        <a:spcAft>
                          <a:spcPts val="0"/>
                        </a:spcAft>
                        <a:buNone/>
                      </a:pPr>
                      <a:r>
                        <a:rPr lang="en-US" sz="800">
                          <a:solidFill>
                            <a:schemeClr val="dk1"/>
                          </a:solidFill>
                        </a:rPr>
                        <a:t>Detection Rotation Classification</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US" sz="700">
                          <a:solidFill>
                            <a:schemeClr val="dk1"/>
                          </a:solidFill>
                        </a:rPr>
                        <a:t>VGG16</a:t>
                      </a:r>
                      <a:endParaRPr sz="700">
                        <a:solidFill>
                          <a:schemeClr val="dk1"/>
                        </a:solidFill>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sz="800"/>
                        <a:t>479</a:t>
                      </a:r>
                      <a:endParaRPr sz="800"/>
                    </a:p>
                  </a:txBody>
                  <a:tcPr marL="91425" marR="91425" marT="91425" marB="91425" anchor="ctr"/>
                </a:tc>
                <a:tc>
                  <a:txBody>
                    <a:bodyPr/>
                    <a:lstStyle/>
                    <a:p>
                      <a:pPr marL="0" lvl="0" indent="0" algn="ctr" rtl="0">
                        <a:spcBef>
                          <a:spcPts val="0"/>
                        </a:spcBef>
                        <a:spcAft>
                          <a:spcPts val="0"/>
                        </a:spcAft>
                        <a:buNone/>
                      </a:pPr>
                      <a:r>
                        <a:rPr lang="en-US" sz="800"/>
                        <a:t>501</a:t>
                      </a:r>
                      <a:endParaRPr sz="800"/>
                    </a:p>
                  </a:txBody>
                  <a:tcPr marL="91425" marR="91425" marT="91425" marB="91425" anchor="ctr"/>
                </a:tc>
                <a:tc>
                  <a:txBody>
                    <a:bodyPr/>
                    <a:lstStyle/>
                    <a:p>
                      <a:pPr marL="0" lvl="0" indent="0" algn="ctr" rtl="0">
                        <a:spcBef>
                          <a:spcPts val="0"/>
                        </a:spcBef>
                        <a:spcAft>
                          <a:spcPts val="0"/>
                        </a:spcAft>
                        <a:buNone/>
                      </a:pPr>
                      <a:r>
                        <a:rPr lang="en-US" sz="800"/>
                        <a:t>500</a:t>
                      </a:r>
                      <a:endParaRPr sz="800"/>
                    </a:p>
                  </a:txBody>
                  <a:tcPr marL="91425" marR="91425" marT="91425" marB="91425" anchor="ctr"/>
                </a:tc>
                <a:tc>
                  <a:txBody>
                    <a:bodyPr/>
                    <a:lstStyle/>
                    <a:p>
                      <a:pPr marL="0" lvl="0" indent="0" algn="ctr" rtl="0">
                        <a:spcBef>
                          <a:spcPts val="0"/>
                        </a:spcBef>
                        <a:spcAft>
                          <a:spcPts val="0"/>
                        </a:spcAft>
                        <a:buNone/>
                      </a:pPr>
                      <a:r>
                        <a:rPr lang="en-US" sz="800"/>
                        <a:t>494</a:t>
                      </a:r>
                      <a:endParaRPr sz="800"/>
                    </a:p>
                  </a:txBody>
                  <a:tcPr marL="91425" marR="91425" marT="91425" marB="91425" anchor="ctr">
                    <a:lnR w="1905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800"/>
                        <a:t>415</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82.83 %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132.15</a:t>
                      </a:r>
                      <a:endParaRPr sz="80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tLang="zh-CN" sz="800" dirty="0" smtClean="0"/>
                        <a:t>3.6</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r>
              <a:tr h="406225">
                <a:tc vMerge="1">
                  <a:txBody>
                    <a:bodyPr/>
                    <a:lstStyle/>
                    <a:p>
                      <a:endParaRPr lang="en-US"/>
                    </a:p>
                  </a:txBody>
                  <a:tcPr/>
                </a:tc>
                <a:tc>
                  <a:txBody>
                    <a:bodyPr/>
                    <a:lstStyle/>
                    <a:p>
                      <a:pPr marL="0" lvl="0" indent="0" algn="ctr" rtl="0">
                        <a:spcBef>
                          <a:spcPts val="0"/>
                        </a:spcBef>
                        <a:spcAft>
                          <a:spcPts val="0"/>
                        </a:spcAft>
                        <a:buNone/>
                      </a:pPr>
                      <a:r>
                        <a:rPr lang="en-US" sz="700">
                          <a:solidFill>
                            <a:schemeClr val="dk1"/>
                          </a:solidFill>
                        </a:rPr>
                        <a:t>ResNet50</a:t>
                      </a:r>
                      <a:endParaRPr sz="700">
                        <a:solidFill>
                          <a:schemeClr val="dk1"/>
                        </a:solidFill>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sz="800"/>
                        <a:t>479</a:t>
                      </a:r>
                      <a:endParaRPr sz="800"/>
                    </a:p>
                  </a:txBody>
                  <a:tcPr marL="91425" marR="91425" marT="91425" marB="91425" anchor="ctr"/>
                </a:tc>
                <a:tc>
                  <a:txBody>
                    <a:bodyPr/>
                    <a:lstStyle/>
                    <a:p>
                      <a:pPr marL="0" lvl="0" indent="0" algn="ctr" rtl="0">
                        <a:spcBef>
                          <a:spcPts val="0"/>
                        </a:spcBef>
                        <a:spcAft>
                          <a:spcPts val="0"/>
                        </a:spcAft>
                        <a:buNone/>
                      </a:pPr>
                      <a:r>
                        <a:rPr lang="en-US" sz="800"/>
                        <a:t>501</a:t>
                      </a:r>
                      <a:endParaRPr sz="800"/>
                    </a:p>
                  </a:txBody>
                  <a:tcPr marL="91425" marR="91425" marT="91425" marB="91425" anchor="ctr"/>
                </a:tc>
                <a:tc>
                  <a:txBody>
                    <a:bodyPr/>
                    <a:lstStyle/>
                    <a:p>
                      <a:pPr marL="0" lvl="0" indent="0" algn="ctr" rtl="0">
                        <a:spcBef>
                          <a:spcPts val="0"/>
                        </a:spcBef>
                        <a:spcAft>
                          <a:spcPts val="0"/>
                        </a:spcAft>
                        <a:buNone/>
                      </a:pPr>
                      <a:r>
                        <a:rPr lang="en-US" sz="800"/>
                        <a:t>500</a:t>
                      </a:r>
                      <a:endParaRPr sz="800"/>
                    </a:p>
                  </a:txBody>
                  <a:tcPr marL="91425" marR="91425" marT="91425" marB="91425" anchor="ctr"/>
                </a:tc>
                <a:tc>
                  <a:txBody>
                    <a:bodyPr/>
                    <a:lstStyle/>
                    <a:p>
                      <a:pPr marL="0" lvl="0" indent="0" algn="ctr" rtl="0">
                        <a:spcBef>
                          <a:spcPts val="0"/>
                        </a:spcBef>
                        <a:spcAft>
                          <a:spcPts val="0"/>
                        </a:spcAft>
                        <a:buNone/>
                      </a:pPr>
                      <a:r>
                        <a:rPr lang="en-US" sz="800"/>
                        <a:t>494</a:t>
                      </a:r>
                      <a:endParaRPr sz="800"/>
                    </a:p>
                  </a:txBody>
                  <a:tcPr marL="91425" marR="91425" marT="91425" marB="91425" anchor="ctr">
                    <a:lnR w="1905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800"/>
                        <a:t>428</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85.43 %</a:t>
                      </a:r>
                      <a:endParaRPr sz="80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a:t>138.02</a:t>
                      </a:r>
                      <a:endParaRPr sz="80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tLang="zh-CN" sz="800" dirty="0" smtClean="0"/>
                        <a:t>3.5</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r>
              <a:tr h="4062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US" sz="700">
                          <a:solidFill>
                            <a:schemeClr val="dk1"/>
                          </a:solidFill>
                        </a:rPr>
                        <a:t>Ensemble</a:t>
                      </a:r>
                      <a:endParaRPr sz="700">
                        <a:solidFill>
                          <a:schemeClr val="dk1"/>
                        </a:solidFill>
                      </a:endParaRPr>
                    </a:p>
                  </a:txBody>
                  <a:tcPr marL="91425" marR="91425" marT="91425" marB="91425" anchor="ctr">
                    <a:solidFill>
                      <a:srgbClr val="EFEFEF"/>
                    </a:solidFill>
                  </a:tcPr>
                </a:tc>
                <a:tc>
                  <a:txBody>
                    <a:bodyPr/>
                    <a:lstStyle/>
                    <a:p>
                      <a:pPr marL="0" lvl="0" indent="0" algn="ctr" rtl="0">
                        <a:spcBef>
                          <a:spcPts val="0"/>
                        </a:spcBef>
                        <a:spcAft>
                          <a:spcPts val="0"/>
                        </a:spcAft>
                        <a:buNone/>
                      </a:pPr>
                      <a:r>
                        <a:rPr lang="en-US" sz="800"/>
                        <a:t>479</a:t>
                      </a:r>
                      <a:endParaRPr sz="800"/>
                    </a:p>
                  </a:txBody>
                  <a:tcPr marL="91425" marR="91425" marT="91425" marB="91425" anchor="ctr"/>
                </a:tc>
                <a:tc>
                  <a:txBody>
                    <a:bodyPr/>
                    <a:lstStyle/>
                    <a:p>
                      <a:pPr marL="0" lvl="0" indent="0" algn="ctr" rtl="0">
                        <a:spcBef>
                          <a:spcPts val="0"/>
                        </a:spcBef>
                        <a:spcAft>
                          <a:spcPts val="0"/>
                        </a:spcAft>
                        <a:buNone/>
                      </a:pPr>
                      <a:r>
                        <a:rPr lang="en-US" sz="800"/>
                        <a:t>501</a:t>
                      </a:r>
                      <a:endParaRPr sz="800"/>
                    </a:p>
                  </a:txBody>
                  <a:tcPr marL="91425" marR="91425" marT="91425" marB="91425" anchor="ctr"/>
                </a:tc>
                <a:tc>
                  <a:txBody>
                    <a:bodyPr/>
                    <a:lstStyle/>
                    <a:p>
                      <a:pPr marL="0" lvl="0" indent="0" algn="ctr" rtl="0">
                        <a:spcBef>
                          <a:spcPts val="0"/>
                        </a:spcBef>
                        <a:spcAft>
                          <a:spcPts val="0"/>
                        </a:spcAft>
                        <a:buNone/>
                      </a:pPr>
                      <a:r>
                        <a:rPr lang="en-US" sz="800"/>
                        <a:t>500</a:t>
                      </a:r>
                      <a:endParaRPr sz="800"/>
                    </a:p>
                  </a:txBody>
                  <a:tcPr marL="91425" marR="91425" marT="91425" marB="91425" anchor="ctr"/>
                </a:tc>
                <a:tc>
                  <a:txBody>
                    <a:bodyPr/>
                    <a:lstStyle/>
                    <a:p>
                      <a:pPr marL="0" lvl="0" indent="0" algn="ctr" rtl="0">
                        <a:spcBef>
                          <a:spcPts val="0"/>
                        </a:spcBef>
                        <a:spcAft>
                          <a:spcPts val="0"/>
                        </a:spcAft>
                        <a:buNone/>
                      </a:pPr>
                      <a:r>
                        <a:rPr lang="en-US" sz="800"/>
                        <a:t>494</a:t>
                      </a:r>
                      <a:endParaRPr sz="800"/>
                    </a:p>
                  </a:txBody>
                  <a:tcPr marL="91425" marR="91425" marT="91425" marB="91425" anchor="ctr">
                    <a:lnR w="19050"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800" b="1"/>
                        <a:t>437</a:t>
                      </a:r>
                      <a:endParaRPr sz="800"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b="1"/>
                        <a:t>87.22 %</a:t>
                      </a:r>
                      <a:endParaRPr sz="800"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800" dirty="0"/>
                        <a:t>140.58</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altLang="zh-CN" sz="800" dirty="0" smtClean="0"/>
                        <a:t>3.4</a:t>
                      </a:r>
                      <a:endParaRPr sz="800"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62"/>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dirty="0"/>
              <a:t>Experiment Results</a:t>
            </a:r>
            <a:endParaRPr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136" y="947854"/>
            <a:ext cx="4985727" cy="3757961"/>
          </a:xfrm>
          <a:prstGeom prst="rect">
            <a:avLst/>
          </a:prstGeom>
        </p:spPr>
      </p:pic>
    </p:spTree>
    <p:extLst>
      <p:ext uri="{BB962C8B-B14F-4D97-AF65-F5344CB8AC3E}">
        <p14:creationId xmlns:p14="http://schemas.microsoft.com/office/powerpoint/2010/main" val="896714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Shape 969"/>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a:t>Roadmap</a:t>
            </a:r>
            <a:endParaRPr sz="3200"/>
          </a:p>
        </p:txBody>
      </p:sp>
      <p:sp>
        <p:nvSpPr>
          <p:cNvPr id="970" name="Shape 970"/>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B7B7B7"/>
              </a:buClr>
              <a:buSzPts val="2400"/>
              <a:buFont typeface="Arial"/>
              <a:buChar char="•"/>
            </a:pPr>
            <a:r>
              <a:rPr lang="en-US" sz="2400" b="0" i="0" u="none" strike="noStrike" cap="none">
                <a:solidFill>
                  <a:srgbClr val="B7B7B7"/>
                </a:solidFill>
                <a:latin typeface="Calibri"/>
                <a:ea typeface="Calibri"/>
                <a:cs typeface="Calibri"/>
                <a:sym typeface="Calibri"/>
              </a:rPr>
              <a:t>Introduction</a:t>
            </a:r>
            <a:endParaRPr sz="2400" b="0" i="0" u="none" strike="noStrike" cap="none">
              <a:solidFill>
                <a:srgbClr val="B7B7B7"/>
              </a:solidFill>
              <a:latin typeface="Calibri"/>
              <a:ea typeface="Calibri"/>
              <a:cs typeface="Calibri"/>
              <a:sym typeface="Calibri"/>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Related Works</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Design and Implementation</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Experiment Results</a:t>
            </a:r>
            <a:endParaRPr>
              <a:solidFill>
                <a:srgbClr val="B7B7B7"/>
              </a:solidFill>
            </a:endParaRPr>
          </a:p>
          <a:p>
            <a:pPr marL="342900" marR="0" lvl="0" indent="-342900" algn="l" rtl="0">
              <a:lnSpc>
                <a:spcPct val="150000"/>
              </a:lnSpc>
              <a:spcBef>
                <a:spcPts val="0"/>
              </a:spcBef>
              <a:spcAft>
                <a:spcPts val="0"/>
              </a:spcAft>
              <a:buClr>
                <a:srgbClr val="B45F06"/>
              </a:buClr>
              <a:buSzPts val="2400"/>
              <a:buFont typeface="Arial"/>
              <a:buChar char="•"/>
            </a:pPr>
            <a:r>
              <a:rPr lang="en-US">
                <a:solidFill>
                  <a:srgbClr val="B45F06"/>
                </a:solidFill>
              </a:rPr>
              <a:t>Conclusion and Future Work</a:t>
            </a:r>
            <a:endParaRPr sz="2400" b="0" i="0" u="none" strike="noStrike" cap="none">
              <a:solidFill>
                <a:srgbClr val="B45F0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Shape 976"/>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Conclusion</a:t>
            </a:r>
            <a:endParaRPr sz="3200"/>
          </a:p>
        </p:txBody>
      </p:sp>
      <p:sp>
        <p:nvSpPr>
          <p:cNvPr id="977" name="Shape 977"/>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b="1"/>
              <a:t>Purified images</a:t>
            </a:r>
            <a:r>
              <a:rPr lang="en-US"/>
              <a:t> (aligned instance) would help improving classification result a lot:</a:t>
            </a:r>
            <a:endParaRPr/>
          </a:p>
          <a:p>
            <a:pPr marL="742950" marR="0" lvl="1" indent="-285750" algn="l" rtl="0">
              <a:lnSpc>
                <a:spcPct val="150000"/>
              </a:lnSpc>
              <a:spcBef>
                <a:spcPts val="0"/>
              </a:spcBef>
              <a:spcAft>
                <a:spcPts val="0"/>
              </a:spcAft>
              <a:buSzPts val="2000"/>
              <a:buChar char="➢"/>
            </a:pPr>
            <a:r>
              <a:rPr lang="en-US"/>
              <a:t>Background Content Removal</a:t>
            </a:r>
            <a:endParaRPr/>
          </a:p>
          <a:p>
            <a:pPr marL="742950" marR="0" lvl="1" indent="-285750" algn="l" rtl="0">
              <a:lnSpc>
                <a:spcPct val="150000"/>
              </a:lnSpc>
              <a:spcBef>
                <a:spcPts val="0"/>
              </a:spcBef>
              <a:spcAft>
                <a:spcPts val="0"/>
              </a:spcAft>
              <a:buSzPts val="2000"/>
              <a:buChar char="➢"/>
            </a:pPr>
            <a:r>
              <a:rPr lang="en-US"/>
              <a:t>Orientation Content Removal</a:t>
            </a:r>
            <a:endParaRPr/>
          </a:p>
          <a:p>
            <a:pPr marL="342900" marR="0" lvl="0" indent="-342900" algn="l" rtl="0">
              <a:lnSpc>
                <a:spcPct val="150000"/>
              </a:lnSpc>
              <a:spcBef>
                <a:spcPts val="0"/>
              </a:spcBef>
              <a:spcAft>
                <a:spcPts val="0"/>
              </a:spcAft>
              <a:buClr>
                <a:schemeClr val="dk1"/>
              </a:buClr>
              <a:buSzPts val="2400"/>
              <a:buFont typeface="Arial"/>
              <a:buChar char="•"/>
            </a:pPr>
            <a:r>
              <a:rPr lang="en-US" b="1"/>
              <a:t>Ensemble model</a:t>
            </a:r>
            <a:r>
              <a:rPr lang="en-US"/>
              <a:t> pipeline would cost more time, but get higher accuracy.</a:t>
            </a:r>
            <a:endParaRPr/>
          </a:p>
          <a:p>
            <a:pPr marL="0" marR="0" lvl="0" indent="0" algn="l" rtl="0">
              <a:lnSpc>
                <a:spcPct val="150000"/>
              </a:lnSpc>
              <a:spcBef>
                <a:spcPts val="0"/>
              </a:spcBef>
              <a:spcAft>
                <a:spcPts val="0"/>
              </a:spcAft>
              <a:buNone/>
            </a:pP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Shape 983"/>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Future Works</a:t>
            </a:r>
            <a:endParaRPr sz="3200"/>
          </a:p>
        </p:txBody>
      </p:sp>
      <p:sp>
        <p:nvSpPr>
          <p:cNvPr id="984" name="Shape 984"/>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dirty="0"/>
              <a:t>Add </a:t>
            </a:r>
            <a:r>
              <a:rPr lang="en-US" altLang="zh-CN" dirty="0" smtClean="0"/>
              <a:t>more</a:t>
            </a:r>
            <a:r>
              <a:rPr lang="zh-CN" altLang="en-US" dirty="0" smtClean="0"/>
              <a:t> </a:t>
            </a:r>
            <a:r>
              <a:rPr lang="en-US" dirty="0" smtClean="0"/>
              <a:t>visualization</a:t>
            </a:r>
            <a:r>
              <a:rPr lang="en-US" altLang="zh-CN" dirty="0" smtClean="0"/>
              <a:t>s</a:t>
            </a:r>
            <a:r>
              <a:rPr lang="en-US" dirty="0" smtClean="0"/>
              <a:t>.</a:t>
            </a:r>
            <a:endParaRPr dirty="0"/>
          </a:p>
          <a:p>
            <a:pPr marL="342900" marR="0" lvl="0" indent="-342900" algn="l" rtl="0">
              <a:lnSpc>
                <a:spcPct val="150000"/>
              </a:lnSpc>
              <a:spcBef>
                <a:spcPts val="0"/>
              </a:spcBef>
              <a:spcAft>
                <a:spcPts val="0"/>
              </a:spcAft>
              <a:buClr>
                <a:schemeClr val="dk1"/>
              </a:buClr>
              <a:buSzPts val="2400"/>
              <a:buFont typeface="Arial"/>
              <a:buChar char="•"/>
            </a:pPr>
            <a:r>
              <a:rPr lang="en-US" dirty="0"/>
              <a:t>Improve classification accuracy:</a:t>
            </a:r>
            <a:endParaRPr dirty="0"/>
          </a:p>
          <a:p>
            <a:pPr marL="742950" marR="0" lvl="1" indent="-285750" algn="l" rtl="0">
              <a:lnSpc>
                <a:spcPct val="150000"/>
              </a:lnSpc>
              <a:spcBef>
                <a:spcPts val="0"/>
              </a:spcBef>
              <a:spcAft>
                <a:spcPts val="0"/>
              </a:spcAft>
              <a:buSzPts val="2000"/>
              <a:buChar char="➢"/>
            </a:pPr>
            <a:r>
              <a:rPr lang="en-US" dirty="0"/>
              <a:t>Try Automatic </a:t>
            </a:r>
            <a:r>
              <a:rPr lang="en-US" dirty="0" smtClean="0"/>
              <a:t>Hyper</a:t>
            </a:r>
            <a:r>
              <a:rPr lang="en-US" altLang="zh-CN" dirty="0" smtClean="0"/>
              <a:t>-</a:t>
            </a:r>
            <a:r>
              <a:rPr lang="en-US" altLang="zh-CN" dirty="0"/>
              <a:t>P</a:t>
            </a:r>
            <a:r>
              <a:rPr lang="en-US" dirty="0" smtClean="0"/>
              <a:t>arameter </a:t>
            </a:r>
            <a:r>
              <a:rPr lang="en-US" dirty="0"/>
              <a:t>Adjustment</a:t>
            </a:r>
            <a:endParaRPr dirty="0"/>
          </a:p>
          <a:p>
            <a:pPr marL="742950" marR="0" lvl="1" indent="-285750" algn="l" rtl="0">
              <a:lnSpc>
                <a:spcPct val="150000"/>
              </a:lnSpc>
              <a:spcBef>
                <a:spcPts val="0"/>
              </a:spcBef>
              <a:spcAft>
                <a:spcPts val="0"/>
              </a:spcAft>
              <a:buSzPts val="2000"/>
              <a:buChar char="➢"/>
            </a:pPr>
            <a:r>
              <a:rPr lang="en-US" dirty="0"/>
              <a:t>Focusing on obvious features(tail or fins).</a:t>
            </a:r>
            <a:endParaRPr dirty="0"/>
          </a:p>
          <a:p>
            <a:pPr marL="342900" marR="0" lvl="0" indent="-342900" algn="l" rtl="0">
              <a:lnSpc>
                <a:spcPct val="150000"/>
              </a:lnSpc>
              <a:spcBef>
                <a:spcPts val="0"/>
              </a:spcBef>
              <a:spcAft>
                <a:spcPts val="0"/>
              </a:spcAft>
              <a:buClr>
                <a:schemeClr val="dk1"/>
              </a:buClr>
              <a:buSzPts val="2400"/>
              <a:buFont typeface="Arial"/>
              <a:buChar char="•"/>
            </a:pPr>
            <a:r>
              <a:rPr lang="en-US" dirty="0"/>
              <a:t>Using tiny network instead of weight avg. for ensemble model pipeline.</a:t>
            </a:r>
            <a:endParaRP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Shape 990" descr="MU_PPT_2_wide_3.jpg"/>
          <p:cNvPicPr preferRelativeResize="0"/>
          <p:nvPr/>
        </p:nvPicPr>
        <p:blipFill rotWithShape="1">
          <a:blip r:embed="rId3">
            <a:alphaModFix/>
          </a:blip>
          <a:srcRect/>
          <a:stretch/>
        </p:blipFill>
        <p:spPr>
          <a:xfrm>
            <a:off x="0" y="0"/>
            <a:ext cx="9143999" cy="5143499"/>
          </a:xfrm>
          <a:prstGeom prst="rect">
            <a:avLst/>
          </a:prstGeom>
          <a:noFill/>
          <a:ln>
            <a:noFill/>
          </a:ln>
        </p:spPr>
      </p:pic>
      <p:sp>
        <p:nvSpPr>
          <p:cNvPr id="991" name="Shape 991"/>
          <p:cNvSpPr txBox="1">
            <a:spLocks noGrp="1"/>
          </p:cNvSpPr>
          <p:nvPr>
            <p:ph type="title"/>
          </p:nvPr>
        </p:nvSpPr>
        <p:spPr>
          <a:xfrm>
            <a:off x="457200" y="1301354"/>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8D8D8"/>
              </a:buClr>
              <a:buSzPts val="3750"/>
              <a:buFont typeface="Calibri"/>
              <a:buNone/>
            </a:pPr>
            <a:r>
              <a:rPr lang="en-US" sz="3750" b="1" i="0" u="none" strike="noStrike" cap="none">
                <a:solidFill>
                  <a:srgbClr val="D8D8D8"/>
                </a:solidFill>
                <a:latin typeface="Calibri"/>
                <a:ea typeface="Calibri"/>
                <a:cs typeface="Calibri"/>
                <a:sym typeface="Calibri"/>
              </a:rPr>
              <a:t>Thank You!</a:t>
            </a:r>
            <a:endParaRPr/>
          </a:p>
        </p:txBody>
      </p:sp>
      <p:pic>
        <p:nvPicPr>
          <p:cNvPr id="992" name="Shape 992" descr="MU_UniversitySig_horiz_RGB_REV.eps"/>
          <p:cNvPicPr preferRelativeResize="0"/>
          <p:nvPr/>
        </p:nvPicPr>
        <p:blipFill rotWithShape="1">
          <a:blip r:embed="rId4">
            <a:alphaModFix/>
          </a:blip>
          <a:srcRect/>
          <a:stretch/>
        </p:blipFill>
        <p:spPr>
          <a:xfrm>
            <a:off x="209551" y="4383474"/>
            <a:ext cx="1944218" cy="263806"/>
          </a:xfrm>
          <a:prstGeom prst="rect">
            <a:avLst/>
          </a:prstGeom>
          <a:noFill/>
          <a:ln>
            <a:noFill/>
          </a:ln>
        </p:spPr>
      </p:pic>
      <p:sp>
        <p:nvSpPr>
          <p:cNvPr id="993" name="Shape 993"/>
          <p:cNvSpPr txBox="1"/>
          <p:nvPr/>
        </p:nvSpPr>
        <p:spPr>
          <a:xfrm>
            <a:off x="457200" y="2158604"/>
            <a:ext cx="8229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D8D8D8"/>
              </a:buClr>
              <a:buSzPts val="2400"/>
              <a:buFont typeface="Calibri"/>
              <a:buNone/>
            </a:pPr>
            <a:r>
              <a:rPr lang="en-US" sz="2400">
                <a:solidFill>
                  <a:srgbClr val="D8D8D8"/>
                </a:solidFill>
                <a:latin typeface="Calibri"/>
                <a:ea typeface="Calibri"/>
                <a:cs typeface="Calibri"/>
                <a:sym typeface="Calibri"/>
              </a:rPr>
              <a:t>Questions?</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05980"/>
            <a:ext cx="8229600" cy="676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Introduction</a:t>
            </a:r>
            <a:endParaRPr/>
          </a:p>
        </p:txBody>
      </p:sp>
      <p:sp>
        <p:nvSpPr>
          <p:cNvPr id="140" name="Shape 140"/>
          <p:cNvSpPr txBox="1">
            <a:spLocks noGrp="1"/>
          </p:cNvSpPr>
          <p:nvPr>
            <p:ph type="body" idx="1"/>
          </p:nvPr>
        </p:nvSpPr>
        <p:spPr>
          <a:xfrm>
            <a:off x="457200" y="914400"/>
            <a:ext cx="8229600" cy="440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4000"/>
              </a:lnSpc>
              <a:spcBef>
                <a:spcPts val="0"/>
              </a:spcBef>
              <a:spcAft>
                <a:spcPts val="0"/>
              </a:spcAft>
              <a:buClr>
                <a:schemeClr val="dk1"/>
              </a:buClr>
              <a:buSzPts val="2200"/>
              <a:buFont typeface="Arial"/>
              <a:buChar char="•"/>
            </a:pPr>
            <a:r>
              <a:rPr lang="en-US" sz="2200"/>
              <a:t>Dataset Overview</a:t>
            </a:r>
            <a:endParaRPr sz="2200"/>
          </a:p>
          <a:p>
            <a:pPr marL="0" marR="0" lvl="0" indent="0" algn="l" rtl="0">
              <a:lnSpc>
                <a:spcPct val="104000"/>
              </a:lnSpc>
              <a:spcBef>
                <a:spcPts val="0"/>
              </a:spcBef>
              <a:spcAft>
                <a:spcPts val="0"/>
              </a:spcAft>
              <a:buNone/>
            </a:pPr>
            <a:endParaRPr sz="2200"/>
          </a:p>
          <a:p>
            <a:pPr marL="0" marR="0" lvl="0" indent="0" algn="l" rtl="0">
              <a:lnSpc>
                <a:spcPct val="104000"/>
              </a:lnSpc>
              <a:spcBef>
                <a:spcPts val="0"/>
              </a:spcBef>
              <a:spcAft>
                <a:spcPts val="0"/>
              </a:spcAft>
              <a:buNone/>
            </a:pPr>
            <a:endParaRPr sz="2200"/>
          </a:p>
        </p:txBody>
      </p:sp>
      <p:graphicFrame>
        <p:nvGraphicFramePr>
          <p:cNvPr id="141" name="Shape 141"/>
          <p:cNvGraphicFramePr/>
          <p:nvPr/>
        </p:nvGraphicFramePr>
        <p:xfrm>
          <a:off x="457200" y="1305488"/>
          <a:ext cx="8229500" cy="963045"/>
        </p:xfrm>
        <a:graphic>
          <a:graphicData uri="http://schemas.openxmlformats.org/drawingml/2006/table">
            <a:tbl>
              <a:tblPr>
                <a:noFill/>
                <a:tableStyleId>{AA95CE4C-2FF5-4386-BEB5-DAB18E8FB632}</a:tableStyleId>
              </a:tblPr>
              <a:tblGrid>
                <a:gridCol w="822950"/>
                <a:gridCol w="822950"/>
                <a:gridCol w="822950"/>
                <a:gridCol w="822950"/>
                <a:gridCol w="822950"/>
                <a:gridCol w="822950"/>
                <a:gridCol w="822950"/>
                <a:gridCol w="822950"/>
                <a:gridCol w="822950"/>
                <a:gridCol w="822950"/>
              </a:tblGrid>
              <a:tr h="282800">
                <a:tc>
                  <a:txBody>
                    <a:bodyPr/>
                    <a:lstStyle/>
                    <a:p>
                      <a:pPr marL="0" lvl="0" indent="0" algn="ctr" rtl="0">
                        <a:spcBef>
                          <a:spcPts val="0"/>
                        </a:spcBef>
                        <a:spcAft>
                          <a:spcPts val="0"/>
                        </a:spcAft>
                        <a:buNone/>
                      </a:pPr>
                      <a:r>
                        <a:rPr lang="en-US" sz="700">
                          <a:solidFill>
                            <a:schemeClr val="dk1"/>
                          </a:solidFill>
                          <a:latin typeface="Open Sans"/>
                          <a:ea typeface="Open Sans"/>
                          <a:cs typeface="Open Sans"/>
                          <a:sym typeface="Open Sans"/>
                        </a:rPr>
                        <a:t>Abbreviation</a:t>
                      </a:r>
                      <a:endParaRPr sz="700">
                        <a:latin typeface="Open Sans"/>
                        <a:ea typeface="Open Sans"/>
                        <a:cs typeface="Open Sans"/>
                        <a:sym typeface="Open Sans"/>
                      </a:endParaRPr>
                    </a:p>
                  </a:txBody>
                  <a:tcPr marL="88900" marR="88900" marT="88900" marB="88900" anchor="ctr"/>
                </a:tc>
                <a:tc>
                  <a:txBody>
                    <a:bodyPr/>
                    <a:lstStyle/>
                    <a:p>
                      <a:pPr marL="0" lvl="0" indent="0" algn="ctr" rtl="0">
                        <a:spcBef>
                          <a:spcPts val="0"/>
                        </a:spcBef>
                        <a:spcAft>
                          <a:spcPts val="0"/>
                        </a:spcAft>
                        <a:buNone/>
                      </a:pPr>
                      <a:r>
                        <a:rPr lang="en-US" sz="800"/>
                        <a:t>BCP</a:t>
                      </a:r>
                      <a:endParaRPr sz="800"/>
                    </a:p>
                  </a:txBody>
                  <a:tcPr marL="88900" marR="88900" marT="88900" marB="88900" anchor="ctr"/>
                </a:tc>
                <a:tc>
                  <a:txBody>
                    <a:bodyPr/>
                    <a:lstStyle/>
                    <a:p>
                      <a:pPr marL="0" lvl="0" indent="0" algn="ctr" rtl="0">
                        <a:spcBef>
                          <a:spcPts val="0"/>
                        </a:spcBef>
                        <a:spcAft>
                          <a:spcPts val="0"/>
                        </a:spcAft>
                        <a:buNone/>
                      </a:pPr>
                      <a:r>
                        <a:rPr lang="en-US" sz="800"/>
                        <a:t>BLG</a:t>
                      </a:r>
                      <a:endParaRPr sz="800"/>
                    </a:p>
                  </a:txBody>
                  <a:tcPr marL="88900" marR="88900" marT="88900" marB="88900" anchor="ctr"/>
                </a:tc>
                <a:tc>
                  <a:txBody>
                    <a:bodyPr/>
                    <a:lstStyle/>
                    <a:p>
                      <a:pPr marL="0" lvl="0" indent="0" algn="ctr" rtl="0">
                        <a:spcBef>
                          <a:spcPts val="0"/>
                        </a:spcBef>
                        <a:spcAft>
                          <a:spcPts val="0"/>
                        </a:spcAft>
                        <a:buNone/>
                      </a:pPr>
                      <a:r>
                        <a:rPr lang="en-US" sz="800"/>
                        <a:t>CCF</a:t>
                      </a:r>
                      <a:endParaRPr sz="800"/>
                    </a:p>
                  </a:txBody>
                  <a:tcPr marL="88900" marR="88900" marT="88900" marB="88900" anchor="ctr"/>
                </a:tc>
                <a:tc>
                  <a:txBody>
                    <a:bodyPr/>
                    <a:lstStyle/>
                    <a:p>
                      <a:pPr marL="0" lvl="0" indent="0" algn="ctr" rtl="0">
                        <a:spcBef>
                          <a:spcPts val="0"/>
                        </a:spcBef>
                        <a:spcAft>
                          <a:spcPts val="0"/>
                        </a:spcAft>
                        <a:buNone/>
                      </a:pPr>
                      <a:r>
                        <a:rPr lang="en-US" sz="800"/>
                        <a:t>CMC</a:t>
                      </a:r>
                      <a:endParaRPr sz="800"/>
                    </a:p>
                  </a:txBody>
                  <a:tcPr marL="88900" marR="88900" marT="88900" marB="88900" anchor="ctr"/>
                </a:tc>
                <a:tc>
                  <a:txBody>
                    <a:bodyPr/>
                    <a:lstStyle/>
                    <a:p>
                      <a:pPr marL="0" lvl="0" indent="0" algn="ctr" rtl="0">
                        <a:spcBef>
                          <a:spcPts val="0"/>
                        </a:spcBef>
                        <a:spcAft>
                          <a:spcPts val="0"/>
                        </a:spcAft>
                        <a:buNone/>
                      </a:pPr>
                      <a:r>
                        <a:rPr lang="en-US" sz="800"/>
                        <a:t>FCF</a:t>
                      </a:r>
                      <a:endParaRPr sz="800"/>
                    </a:p>
                  </a:txBody>
                  <a:tcPr marL="88900" marR="88900" marT="88900" marB="88900" anchor="ctr"/>
                </a:tc>
                <a:tc>
                  <a:txBody>
                    <a:bodyPr/>
                    <a:lstStyle/>
                    <a:p>
                      <a:pPr marL="0" lvl="0" indent="0" algn="ctr" rtl="0">
                        <a:spcBef>
                          <a:spcPts val="0"/>
                        </a:spcBef>
                        <a:spcAft>
                          <a:spcPts val="0"/>
                        </a:spcAft>
                        <a:buNone/>
                      </a:pPr>
                      <a:r>
                        <a:rPr lang="en-US" sz="800"/>
                        <a:t>GSF</a:t>
                      </a:r>
                      <a:endParaRPr sz="800"/>
                    </a:p>
                  </a:txBody>
                  <a:tcPr marL="88900" marR="88900" marT="88900" marB="88900" anchor="ctr"/>
                </a:tc>
                <a:tc>
                  <a:txBody>
                    <a:bodyPr/>
                    <a:lstStyle/>
                    <a:p>
                      <a:pPr marL="0" lvl="0" indent="0" algn="ctr" rtl="0">
                        <a:spcBef>
                          <a:spcPts val="0"/>
                        </a:spcBef>
                        <a:spcAft>
                          <a:spcPts val="0"/>
                        </a:spcAft>
                        <a:buNone/>
                      </a:pPr>
                      <a:r>
                        <a:rPr lang="en-US" sz="800"/>
                        <a:t>LMB</a:t>
                      </a:r>
                      <a:endParaRPr sz="800"/>
                    </a:p>
                  </a:txBody>
                  <a:tcPr marL="88900" marR="88900" marT="88900" marB="88900" anchor="ctr"/>
                </a:tc>
                <a:tc>
                  <a:txBody>
                    <a:bodyPr/>
                    <a:lstStyle/>
                    <a:p>
                      <a:pPr marL="0" lvl="0" indent="0" algn="ctr" rtl="0">
                        <a:spcBef>
                          <a:spcPts val="0"/>
                        </a:spcBef>
                        <a:spcAft>
                          <a:spcPts val="0"/>
                        </a:spcAft>
                        <a:buNone/>
                      </a:pPr>
                      <a:r>
                        <a:rPr lang="en-US" sz="800"/>
                        <a:t>SMB</a:t>
                      </a:r>
                      <a:endParaRPr sz="800"/>
                    </a:p>
                  </a:txBody>
                  <a:tcPr marL="88900" marR="88900" marT="88900" marB="88900" anchor="ctr"/>
                </a:tc>
                <a:tc>
                  <a:txBody>
                    <a:bodyPr/>
                    <a:lstStyle/>
                    <a:p>
                      <a:pPr marL="0" lvl="0" indent="0" algn="ctr" rtl="0">
                        <a:spcBef>
                          <a:spcPts val="0"/>
                        </a:spcBef>
                        <a:spcAft>
                          <a:spcPts val="0"/>
                        </a:spcAft>
                        <a:buNone/>
                      </a:pPr>
                      <a:r>
                        <a:rPr lang="en-US" sz="800"/>
                        <a:t>WCP</a:t>
                      </a:r>
                      <a:endParaRPr sz="800"/>
                    </a:p>
                  </a:txBody>
                  <a:tcPr marL="88900" marR="88900" marT="88900" marB="88900" anchor="ctr"/>
                </a:tc>
              </a:tr>
              <a:tr h="345350">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Fish (9)</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Black Crappie</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Bluegill</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Channel Catfish</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Common Crappie</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Flathead Catfish</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Green Sunfish</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Largemouth Bass</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Smallmouth Bass</a:t>
                      </a:r>
                      <a:endParaRPr sz="700">
                        <a:latin typeface="Open Sans"/>
                        <a:ea typeface="Open Sans"/>
                        <a:cs typeface="Open Sans"/>
                        <a:sym typeface="Open Sans"/>
                      </a:endParaRPr>
                    </a:p>
                  </a:txBody>
                  <a:tcPr marL="63500" marR="63500" marT="63500" marB="63500"/>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White Crappie</a:t>
                      </a:r>
                      <a:endParaRPr sz="700">
                        <a:latin typeface="Open Sans"/>
                        <a:ea typeface="Open Sans"/>
                        <a:cs typeface="Open Sans"/>
                        <a:sym typeface="Open Sans"/>
                      </a:endParaRPr>
                    </a:p>
                  </a:txBody>
                  <a:tcPr marL="63500" marR="63500" marT="63500" marB="63500"/>
                </a:tc>
              </a:tr>
              <a:tr h="317975">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Images (4842)</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538</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680</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606</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418</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413</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574</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888</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557</a:t>
                      </a:r>
                      <a:endParaRPr sz="700">
                        <a:latin typeface="Open Sans"/>
                        <a:ea typeface="Open Sans"/>
                        <a:cs typeface="Open Sans"/>
                        <a:sym typeface="Open Sans"/>
                      </a:endParaRPr>
                    </a:p>
                  </a:txBody>
                  <a:tcPr marL="63500" marR="63500" marT="63500" marB="63500" anchor="ctr"/>
                </a:tc>
                <a:tc>
                  <a:txBody>
                    <a:bodyPr/>
                    <a:lstStyle/>
                    <a:p>
                      <a:pPr marL="0" lvl="0" indent="0" algn="ctr" rtl="0">
                        <a:lnSpc>
                          <a:spcPct val="150000"/>
                        </a:lnSpc>
                        <a:spcBef>
                          <a:spcPts val="1000"/>
                        </a:spcBef>
                        <a:spcAft>
                          <a:spcPts val="0"/>
                        </a:spcAft>
                        <a:buNone/>
                      </a:pPr>
                      <a:r>
                        <a:rPr lang="en-US" sz="700">
                          <a:latin typeface="Open Sans"/>
                          <a:ea typeface="Open Sans"/>
                          <a:cs typeface="Open Sans"/>
                          <a:sym typeface="Open Sans"/>
                        </a:rPr>
                        <a:t>168</a:t>
                      </a:r>
                      <a:endParaRPr sz="700">
                        <a:latin typeface="Open Sans"/>
                        <a:ea typeface="Open Sans"/>
                        <a:cs typeface="Open Sans"/>
                        <a:sym typeface="Open Sans"/>
                      </a:endParaRPr>
                    </a:p>
                  </a:txBody>
                  <a:tcPr marL="63500" marR="63500" marT="63500" marB="63500" anchor="ctr"/>
                </a:tc>
              </a:tr>
            </a:tbl>
          </a:graphicData>
        </a:graphic>
      </p:graphicFrame>
      <p:cxnSp>
        <p:nvCxnSpPr>
          <p:cNvPr id="142" name="Shape 142"/>
          <p:cNvCxnSpPr>
            <a:endCxn id="143" idx="0"/>
          </p:cNvCxnSpPr>
          <p:nvPr/>
        </p:nvCxnSpPr>
        <p:spPr>
          <a:xfrm>
            <a:off x="1692025" y="2613028"/>
            <a:ext cx="9000" cy="293100"/>
          </a:xfrm>
          <a:prstGeom prst="straightConnector1">
            <a:avLst/>
          </a:prstGeom>
          <a:noFill/>
          <a:ln w="9525" cap="flat" cmpd="sng">
            <a:solidFill>
              <a:srgbClr val="DAD7CB"/>
            </a:solidFill>
            <a:prstDash val="solid"/>
            <a:round/>
            <a:headEnd type="none" w="med" len="med"/>
            <a:tailEnd type="triangle" w="med" len="med"/>
          </a:ln>
        </p:spPr>
      </p:cxnSp>
      <p:cxnSp>
        <p:nvCxnSpPr>
          <p:cNvPr id="144" name="Shape 144"/>
          <p:cNvCxnSpPr>
            <a:endCxn id="145" idx="0"/>
          </p:cNvCxnSpPr>
          <p:nvPr/>
        </p:nvCxnSpPr>
        <p:spPr>
          <a:xfrm>
            <a:off x="2463075" y="2605379"/>
            <a:ext cx="2100" cy="1275600"/>
          </a:xfrm>
          <a:prstGeom prst="straightConnector1">
            <a:avLst/>
          </a:prstGeom>
          <a:noFill/>
          <a:ln w="9525" cap="flat" cmpd="sng">
            <a:solidFill>
              <a:srgbClr val="DAD7CB"/>
            </a:solidFill>
            <a:prstDash val="solid"/>
            <a:round/>
            <a:headEnd type="none" w="med" len="med"/>
            <a:tailEnd type="triangle" w="med" len="med"/>
          </a:ln>
        </p:spPr>
      </p:cxnSp>
      <p:cxnSp>
        <p:nvCxnSpPr>
          <p:cNvPr id="146" name="Shape 146"/>
          <p:cNvCxnSpPr>
            <a:endCxn id="147" idx="0"/>
          </p:cNvCxnSpPr>
          <p:nvPr/>
        </p:nvCxnSpPr>
        <p:spPr>
          <a:xfrm>
            <a:off x="3339451" y="2620301"/>
            <a:ext cx="0" cy="181500"/>
          </a:xfrm>
          <a:prstGeom prst="straightConnector1">
            <a:avLst/>
          </a:prstGeom>
          <a:noFill/>
          <a:ln w="9525" cap="flat" cmpd="sng">
            <a:solidFill>
              <a:srgbClr val="DAD7CB"/>
            </a:solidFill>
            <a:prstDash val="solid"/>
            <a:round/>
            <a:headEnd type="none" w="med" len="med"/>
            <a:tailEnd type="triangle" w="med" len="med"/>
          </a:ln>
        </p:spPr>
      </p:cxnSp>
      <p:cxnSp>
        <p:nvCxnSpPr>
          <p:cNvPr id="148" name="Shape 148"/>
          <p:cNvCxnSpPr>
            <a:endCxn id="149" idx="0"/>
          </p:cNvCxnSpPr>
          <p:nvPr/>
        </p:nvCxnSpPr>
        <p:spPr>
          <a:xfrm>
            <a:off x="5017551" y="2605554"/>
            <a:ext cx="0" cy="260100"/>
          </a:xfrm>
          <a:prstGeom prst="straightConnector1">
            <a:avLst/>
          </a:prstGeom>
          <a:noFill/>
          <a:ln w="9525" cap="flat" cmpd="sng">
            <a:solidFill>
              <a:srgbClr val="DAD7CB"/>
            </a:solidFill>
            <a:prstDash val="solid"/>
            <a:round/>
            <a:headEnd type="none" w="med" len="med"/>
            <a:tailEnd type="triangle" w="med" len="med"/>
          </a:ln>
        </p:spPr>
      </p:cxnSp>
      <p:cxnSp>
        <p:nvCxnSpPr>
          <p:cNvPr id="150" name="Shape 150"/>
          <p:cNvCxnSpPr>
            <a:endCxn id="151" idx="0"/>
          </p:cNvCxnSpPr>
          <p:nvPr/>
        </p:nvCxnSpPr>
        <p:spPr>
          <a:xfrm>
            <a:off x="6695650" y="2598044"/>
            <a:ext cx="0" cy="267600"/>
          </a:xfrm>
          <a:prstGeom prst="straightConnector1">
            <a:avLst/>
          </a:prstGeom>
          <a:noFill/>
          <a:ln w="9525" cap="flat" cmpd="sng">
            <a:solidFill>
              <a:srgbClr val="DAD7CB"/>
            </a:solidFill>
            <a:prstDash val="solid"/>
            <a:round/>
            <a:headEnd type="none" w="med" len="med"/>
            <a:tailEnd type="triangle" w="med" len="med"/>
          </a:ln>
        </p:spPr>
      </p:cxnSp>
      <p:cxnSp>
        <p:nvCxnSpPr>
          <p:cNvPr id="152" name="Shape 152"/>
          <p:cNvCxnSpPr>
            <a:endCxn id="153" idx="0"/>
          </p:cNvCxnSpPr>
          <p:nvPr/>
        </p:nvCxnSpPr>
        <p:spPr>
          <a:xfrm>
            <a:off x="8295882" y="2605600"/>
            <a:ext cx="0" cy="196200"/>
          </a:xfrm>
          <a:prstGeom prst="straightConnector1">
            <a:avLst/>
          </a:prstGeom>
          <a:noFill/>
          <a:ln w="9525" cap="flat" cmpd="sng">
            <a:solidFill>
              <a:srgbClr val="DAD7CB"/>
            </a:solidFill>
            <a:prstDash val="solid"/>
            <a:round/>
            <a:headEnd type="none" w="med" len="med"/>
            <a:tailEnd type="triangle" w="med" len="med"/>
          </a:ln>
        </p:spPr>
      </p:cxnSp>
      <p:cxnSp>
        <p:nvCxnSpPr>
          <p:cNvPr id="154" name="Shape 154"/>
          <p:cNvCxnSpPr>
            <a:endCxn id="155" idx="0"/>
          </p:cNvCxnSpPr>
          <p:nvPr/>
        </p:nvCxnSpPr>
        <p:spPr>
          <a:xfrm>
            <a:off x="4127603" y="2620475"/>
            <a:ext cx="0" cy="1245300"/>
          </a:xfrm>
          <a:prstGeom prst="straightConnector1">
            <a:avLst/>
          </a:prstGeom>
          <a:noFill/>
          <a:ln w="9525" cap="flat" cmpd="sng">
            <a:solidFill>
              <a:srgbClr val="DAD7CB"/>
            </a:solidFill>
            <a:prstDash val="solid"/>
            <a:round/>
            <a:headEnd type="none" w="med" len="med"/>
            <a:tailEnd type="triangle" w="med" len="med"/>
          </a:ln>
        </p:spPr>
      </p:cxnSp>
      <p:cxnSp>
        <p:nvCxnSpPr>
          <p:cNvPr id="156" name="Shape 156"/>
          <p:cNvCxnSpPr>
            <a:endCxn id="157" idx="0"/>
          </p:cNvCxnSpPr>
          <p:nvPr/>
        </p:nvCxnSpPr>
        <p:spPr>
          <a:xfrm>
            <a:off x="5886278" y="2605377"/>
            <a:ext cx="0" cy="1275600"/>
          </a:xfrm>
          <a:prstGeom prst="straightConnector1">
            <a:avLst/>
          </a:prstGeom>
          <a:noFill/>
          <a:ln w="9525" cap="flat" cmpd="sng">
            <a:solidFill>
              <a:srgbClr val="DAD7CB"/>
            </a:solidFill>
            <a:prstDash val="solid"/>
            <a:round/>
            <a:headEnd type="none" w="med" len="med"/>
            <a:tailEnd type="triangle" w="med" len="med"/>
          </a:ln>
        </p:spPr>
      </p:cxnSp>
      <p:cxnSp>
        <p:nvCxnSpPr>
          <p:cNvPr id="158" name="Shape 158"/>
          <p:cNvCxnSpPr>
            <a:endCxn id="159" idx="0"/>
          </p:cNvCxnSpPr>
          <p:nvPr/>
        </p:nvCxnSpPr>
        <p:spPr>
          <a:xfrm>
            <a:off x="7475636" y="2605453"/>
            <a:ext cx="0" cy="1211100"/>
          </a:xfrm>
          <a:prstGeom prst="straightConnector1">
            <a:avLst/>
          </a:prstGeom>
          <a:noFill/>
          <a:ln w="9525" cap="flat" cmpd="sng">
            <a:solidFill>
              <a:srgbClr val="DAD7CB"/>
            </a:solidFill>
            <a:prstDash val="solid"/>
            <a:round/>
            <a:headEnd type="none" w="med" len="med"/>
            <a:tailEnd type="triangle" w="med" len="med"/>
          </a:ln>
        </p:spPr>
      </p:cxnSp>
      <p:pic>
        <p:nvPicPr>
          <p:cNvPr id="143" name="Shape 143"/>
          <p:cNvPicPr preferRelativeResize="0"/>
          <p:nvPr/>
        </p:nvPicPr>
        <p:blipFill>
          <a:blip r:embed="rId3">
            <a:alphaModFix/>
          </a:blip>
          <a:stretch>
            <a:fillRect/>
          </a:stretch>
        </p:blipFill>
        <p:spPr>
          <a:xfrm>
            <a:off x="1418475" y="2906128"/>
            <a:ext cx="565100" cy="753486"/>
          </a:xfrm>
          <a:prstGeom prst="rect">
            <a:avLst/>
          </a:prstGeom>
          <a:noFill/>
          <a:ln>
            <a:noFill/>
          </a:ln>
        </p:spPr>
      </p:pic>
      <p:pic>
        <p:nvPicPr>
          <p:cNvPr id="145" name="Shape 145"/>
          <p:cNvPicPr preferRelativeResize="0"/>
          <p:nvPr/>
        </p:nvPicPr>
        <p:blipFill>
          <a:blip r:embed="rId4">
            <a:alphaModFix/>
          </a:blip>
          <a:stretch>
            <a:fillRect/>
          </a:stretch>
        </p:blipFill>
        <p:spPr>
          <a:xfrm>
            <a:off x="1989050" y="3880979"/>
            <a:ext cx="952251" cy="714196"/>
          </a:xfrm>
          <a:prstGeom prst="rect">
            <a:avLst/>
          </a:prstGeom>
          <a:noFill/>
          <a:ln>
            <a:noFill/>
          </a:ln>
        </p:spPr>
      </p:pic>
      <p:pic>
        <p:nvPicPr>
          <p:cNvPr id="147" name="Shape 147"/>
          <p:cNvPicPr preferRelativeResize="0"/>
          <p:nvPr/>
        </p:nvPicPr>
        <p:blipFill>
          <a:blip r:embed="rId5">
            <a:alphaModFix/>
          </a:blip>
          <a:stretch>
            <a:fillRect/>
          </a:stretch>
        </p:blipFill>
        <p:spPr>
          <a:xfrm>
            <a:off x="3060226" y="2801801"/>
            <a:ext cx="558450" cy="871930"/>
          </a:xfrm>
          <a:prstGeom prst="rect">
            <a:avLst/>
          </a:prstGeom>
          <a:noFill/>
          <a:ln>
            <a:noFill/>
          </a:ln>
        </p:spPr>
      </p:pic>
      <p:pic>
        <p:nvPicPr>
          <p:cNvPr id="155" name="Shape 155"/>
          <p:cNvPicPr preferRelativeResize="0"/>
          <p:nvPr/>
        </p:nvPicPr>
        <p:blipFill>
          <a:blip r:embed="rId6">
            <a:alphaModFix/>
          </a:blip>
          <a:stretch>
            <a:fillRect/>
          </a:stretch>
        </p:blipFill>
        <p:spPr>
          <a:xfrm>
            <a:off x="3737604" y="3865775"/>
            <a:ext cx="780000" cy="744599"/>
          </a:xfrm>
          <a:prstGeom prst="rect">
            <a:avLst/>
          </a:prstGeom>
          <a:noFill/>
          <a:ln>
            <a:noFill/>
          </a:ln>
        </p:spPr>
      </p:pic>
      <p:pic>
        <p:nvPicPr>
          <p:cNvPr id="149" name="Shape 149"/>
          <p:cNvPicPr preferRelativeResize="0"/>
          <p:nvPr/>
        </p:nvPicPr>
        <p:blipFill>
          <a:blip r:embed="rId7">
            <a:alphaModFix/>
          </a:blip>
          <a:stretch>
            <a:fillRect/>
          </a:stretch>
        </p:blipFill>
        <p:spPr>
          <a:xfrm>
            <a:off x="4660138" y="2865654"/>
            <a:ext cx="714826" cy="953101"/>
          </a:xfrm>
          <a:prstGeom prst="rect">
            <a:avLst/>
          </a:prstGeom>
          <a:noFill/>
          <a:ln>
            <a:noFill/>
          </a:ln>
        </p:spPr>
      </p:pic>
      <p:pic>
        <p:nvPicPr>
          <p:cNvPr id="157" name="Shape 157"/>
          <p:cNvPicPr preferRelativeResize="0"/>
          <p:nvPr/>
        </p:nvPicPr>
        <p:blipFill>
          <a:blip r:embed="rId8">
            <a:alphaModFix/>
          </a:blip>
          <a:stretch>
            <a:fillRect/>
          </a:stretch>
        </p:blipFill>
        <p:spPr>
          <a:xfrm>
            <a:off x="5410153" y="3880977"/>
            <a:ext cx="952251" cy="535647"/>
          </a:xfrm>
          <a:prstGeom prst="rect">
            <a:avLst/>
          </a:prstGeom>
          <a:noFill/>
          <a:ln>
            <a:noFill/>
          </a:ln>
        </p:spPr>
      </p:pic>
      <p:pic>
        <p:nvPicPr>
          <p:cNvPr id="151" name="Shape 151"/>
          <p:cNvPicPr preferRelativeResize="0"/>
          <p:nvPr/>
        </p:nvPicPr>
        <p:blipFill>
          <a:blip r:embed="rId9">
            <a:alphaModFix/>
          </a:blip>
          <a:stretch>
            <a:fillRect/>
          </a:stretch>
        </p:blipFill>
        <p:spPr>
          <a:xfrm>
            <a:off x="6416425" y="2865644"/>
            <a:ext cx="558449" cy="744227"/>
          </a:xfrm>
          <a:prstGeom prst="rect">
            <a:avLst/>
          </a:prstGeom>
          <a:noFill/>
          <a:ln>
            <a:noFill/>
          </a:ln>
        </p:spPr>
      </p:pic>
      <p:pic>
        <p:nvPicPr>
          <p:cNvPr id="159" name="Shape 159"/>
          <p:cNvPicPr preferRelativeResize="0"/>
          <p:nvPr/>
        </p:nvPicPr>
        <p:blipFill>
          <a:blip r:embed="rId10">
            <a:alphaModFix/>
          </a:blip>
          <a:stretch>
            <a:fillRect/>
          </a:stretch>
        </p:blipFill>
        <p:spPr>
          <a:xfrm>
            <a:off x="7056050" y="3816553"/>
            <a:ext cx="839173" cy="629399"/>
          </a:xfrm>
          <a:prstGeom prst="rect">
            <a:avLst/>
          </a:prstGeom>
          <a:noFill/>
          <a:ln>
            <a:noFill/>
          </a:ln>
        </p:spPr>
      </p:pic>
      <p:pic>
        <p:nvPicPr>
          <p:cNvPr id="153" name="Shape 153"/>
          <p:cNvPicPr preferRelativeResize="0"/>
          <p:nvPr/>
        </p:nvPicPr>
        <p:blipFill>
          <a:blip r:embed="rId11">
            <a:alphaModFix/>
          </a:blip>
          <a:stretch>
            <a:fillRect/>
          </a:stretch>
        </p:blipFill>
        <p:spPr>
          <a:xfrm>
            <a:off x="8032775" y="2801800"/>
            <a:ext cx="526213" cy="871926"/>
          </a:xfrm>
          <a:prstGeom prst="rect">
            <a:avLst/>
          </a:prstGeom>
          <a:noFill/>
          <a:ln>
            <a:noFill/>
          </a:ln>
        </p:spPr>
      </p:pic>
      <p:sp>
        <p:nvSpPr>
          <p:cNvPr id="160" name="Shape 160"/>
          <p:cNvSpPr txBox="1"/>
          <p:nvPr/>
        </p:nvSpPr>
        <p:spPr>
          <a:xfrm>
            <a:off x="6883500" y="4445950"/>
            <a:ext cx="1803300" cy="231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solidFill>
                  <a:schemeClr val="tx1"/>
                </a:solidFill>
              </a:rPr>
              <a:t>Data source: </a:t>
            </a:r>
            <a:r>
              <a:rPr lang="en-US" sz="1000" i="1" u="sng" dirty="0">
                <a:solidFill>
                  <a:schemeClr val="tx1"/>
                </a:solidFill>
              </a:rPr>
              <a:t>image-</a:t>
            </a:r>
            <a:r>
              <a:rPr lang="en-US" sz="1000" i="1" u="sng" dirty="0" err="1">
                <a:solidFill>
                  <a:schemeClr val="tx1"/>
                </a:solidFill>
              </a:rPr>
              <a:t>net.org</a:t>
            </a:r>
            <a:endParaRPr sz="1000" i="1" u="sng"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05980"/>
            <a:ext cx="8229600" cy="676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Introduction</a:t>
            </a:r>
            <a:endParaRPr/>
          </a:p>
        </p:txBody>
      </p:sp>
      <p:sp>
        <p:nvSpPr>
          <p:cNvPr id="167" name="Shape 167"/>
          <p:cNvSpPr txBox="1">
            <a:spLocks noGrp="1"/>
          </p:cNvSpPr>
          <p:nvPr>
            <p:ph type="body" idx="1"/>
          </p:nvPr>
        </p:nvSpPr>
        <p:spPr>
          <a:xfrm>
            <a:off x="457200" y="914400"/>
            <a:ext cx="8229600" cy="440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4000"/>
              </a:lnSpc>
              <a:spcBef>
                <a:spcPts val="0"/>
              </a:spcBef>
              <a:spcAft>
                <a:spcPts val="0"/>
              </a:spcAft>
              <a:buClr>
                <a:schemeClr val="dk1"/>
              </a:buClr>
              <a:buSzPts val="2200"/>
              <a:buFont typeface="Arial"/>
              <a:buChar char="•"/>
            </a:pPr>
            <a:r>
              <a:rPr lang="en-US" sz="2200"/>
              <a:t>Dataset Distribution</a:t>
            </a:r>
            <a:endParaRPr sz="2200"/>
          </a:p>
          <a:p>
            <a:pPr marL="0" marR="0" lvl="0" indent="0" algn="l" rtl="0">
              <a:lnSpc>
                <a:spcPct val="104000"/>
              </a:lnSpc>
              <a:spcBef>
                <a:spcPts val="0"/>
              </a:spcBef>
              <a:spcAft>
                <a:spcPts val="0"/>
              </a:spcAft>
              <a:buNone/>
            </a:pPr>
            <a:endParaRPr sz="2200"/>
          </a:p>
          <a:p>
            <a:pPr marL="0" marR="0" lvl="0" indent="0" algn="l" rtl="0">
              <a:lnSpc>
                <a:spcPct val="104000"/>
              </a:lnSpc>
              <a:spcBef>
                <a:spcPts val="0"/>
              </a:spcBef>
              <a:spcAft>
                <a:spcPts val="0"/>
              </a:spcAft>
              <a:buNone/>
            </a:pPr>
            <a:endParaRPr sz="2200"/>
          </a:p>
        </p:txBody>
      </p:sp>
      <p:pic>
        <p:nvPicPr>
          <p:cNvPr id="168" name="Shape 168"/>
          <p:cNvPicPr preferRelativeResize="0"/>
          <p:nvPr/>
        </p:nvPicPr>
        <p:blipFill>
          <a:blip r:embed="rId3">
            <a:alphaModFix/>
          </a:blip>
          <a:stretch>
            <a:fillRect/>
          </a:stretch>
        </p:blipFill>
        <p:spPr>
          <a:xfrm>
            <a:off x="5366488" y="1804875"/>
            <a:ext cx="2732825" cy="2042650"/>
          </a:xfrm>
          <a:prstGeom prst="rect">
            <a:avLst/>
          </a:prstGeom>
          <a:noFill/>
          <a:ln>
            <a:noFill/>
          </a:ln>
        </p:spPr>
      </p:pic>
      <p:sp>
        <p:nvSpPr>
          <p:cNvPr id="169" name="Shape 169"/>
          <p:cNvSpPr txBox="1"/>
          <p:nvPr/>
        </p:nvSpPr>
        <p:spPr>
          <a:xfrm>
            <a:off x="4954800" y="3910400"/>
            <a:ext cx="3732000" cy="366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dk1"/>
                </a:solidFill>
              </a:rPr>
              <a:t>Fish ratio = (box area per fish) / (image area)</a:t>
            </a:r>
            <a:endParaRPr>
              <a:solidFill>
                <a:schemeClr val="dk1"/>
              </a:solidFill>
            </a:endParaRPr>
          </a:p>
        </p:txBody>
      </p:sp>
      <p:pic>
        <p:nvPicPr>
          <p:cNvPr id="170" name="Shape 170" title="Points scored"/>
          <p:cNvPicPr preferRelativeResize="0"/>
          <p:nvPr/>
        </p:nvPicPr>
        <p:blipFill>
          <a:blip r:embed="rId4">
            <a:alphaModFix/>
          </a:blip>
          <a:stretch>
            <a:fillRect/>
          </a:stretch>
        </p:blipFill>
        <p:spPr>
          <a:xfrm>
            <a:off x="734300" y="1530806"/>
            <a:ext cx="4189899" cy="2590775"/>
          </a:xfrm>
          <a:prstGeom prst="rect">
            <a:avLst/>
          </a:prstGeom>
          <a:noFill/>
          <a:ln>
            <a:noFill/>
          </a:ln>
        </p:spPr>
      </p:pic>
      <p:sp>
        <p:nvSpPr>
          <p:cNvPr id="171" name="Shape 171"/>
          <p:cNvSpPr txBox="1"/>
          <p:nvPr/>
        </p:nvSpPr>
        <p:spPr>
          <a:xfrm>
            <a:off x="6883500" y="4445950"/>
            <a:ext cx="1803300" cy="231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i="1">
                <a:solidFill>
                  <a:srgbClr val="CCCCCC"/>
                </a:solidFill>
              </a:rPr>
              <a:t>Data source: </a:t>
            </a:r>
            <a:r>
              <a:rPr lang="en-US" sz="1000" i="1" u="sng">
                <a:solidFill>
                  <a:srgbClr val="CCCCCC"/>
                </a:solidFill>
              </a:rPr>
              <a:t>image-net.org</a:t>
            </a:r>
            <a:endParaRPr sz="1000" i="1" u="sng">
              <a:solidFill>
                <a:srgbClr val="CCCCC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05980"/>
            <a:ext cx="8229600" cy="676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Introduction</a:t>
            </a:r>
            <a:endParaRPr/>
          </a:p>
        </p:txBody>
      </p:sp>
      <p:sp>
        <p:nvSpPr>
          <p:cNvPr id="178" name="Shape 178"/>
          <p:cNvSpPr txBox="1">
            <a:spLocks noGrp="1"/>
          </p:cNvSpPr>
          <p:nvPr>
            <p:ph type="body" idx="1"/>
          </p:nvPr>
        </p:nvSpPr>
        <p:spPr>
          <a:xfrm>
            <a:off x="457200" y="914401"/>
            <a:ext cx="8229600" cy="3665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50000"/>
              </a:lnSpc>
              <a:spcBef>
                <a:spcPts val="0"/>
              </a:spcBef>
              <a:spcAft>
                <a:spcPts val="0"/>
              </a:spcAft>
              <a:buClr>
                <a:schemeClr val="dk1"/>
              </a:buClr>
              <a:buSzPts val="1800"/>
              <a:buFont typeface="Arial"/>
              <a:buChar char="•"/>
            </a:pPr>
            <a:r>
              <a:rPr lang="en-US" sz="1800" dirty="0"/>
              <a:t>Two Proposed Solutions</a:t>
            </a:r>
            <a:endParaRPr sz="1800" dirty="0"/>
          </a:p>
          <a:p>
            <a:pPr marL="457200" marR="0" lvl="0" indent="-342900" algn="l" rtl="0">
              <a:lnSpc>
                <a:spcPct val="150000"/>
              </a:lnSpc>
              <a:spcBef>
                <a:spcPts val="0"/>
              </a:spcBef>
              <a:spcAft>
                <a:spcPts val="0"/>
              </a:spcAft>
              <a:buSzPts val="1800"/>
              <a:buChar char="-"/>
            </a:pPr>
            <a:r>
              <a:rPr lang="en-US" sz="1800" dirty="0"/>
              <a:t>Image Classification on CNN</a:t>
            </a:r>
            <a:endParaRPr sz="1800" dirty="0"/>
          </a:p>
          <a:p>
            <a:pPr marL="457200" marR="0" lvl="0" indent="-342900" algn="l" rtl="0">
              <a:lnSpc>
                <a:spcPct val="150000"/>
              </a:lnSpc>
              <a:spcBef>
                <a:spcPts val="0"/>
              </a:spcBef>
              <a:spcAft>
                <a:spcPts val="0"/>
              </a:spcAft>
              <a:buSzPts val="1800"/>
              <a:buChar char="-"/>
            </a:pPr>
            <a:r>
              <a:rPr lang="en-US" sz="1800" dirty="0"/>
              <a:t>Instance Classification on CNN</a:t>
            </a:r>
            <a:endParaRPr sz="1800" dirty="0"/>
          </a:p>
          <a:p>
            <a:pPr marL="914400" marR="0" lvl="0" indent="-342900" algn="l" rtl="0">
              <a:lnSpc>
                <a:spcPct val="150000"/>
              </a:lnSpc>
              <a:spcBef>
                <a:spcPts val="0"/>
              </a:spcBef>
              <a:spcAft>
                <a:spcPts val="0"/>
              </a:spcAft>
              <a:buSzPts val="1800"/>
              <a:buChar char="-"/>
            </a:pPr>
            <a:r>
              <a:rPr lang="en-US" sz="1800" dirty="0"/>
              <a:t>Detection, Rotation, Classification, Ensemble model.</a:t>
            </a:r>
            <a:endParaRPr sz="1800" dirty="0"/>
          </a:p>
          <a:p>
            <a:pPr marL="0" marR="0" lvl="0" indent="0" algn="l" rtl="0">
              <a:lnSpc>
                <a:spcPct val="150000"/>
              </a:lnSpc>
              <a:spcBef>
                <a:spcPts val="0"/>
              </a:spcBef>
              <a:spcAft>
                <a:spcPts val="0"/>
              </a:spcAft>
              <a:buNone/>
            </a:pPr>
            <a:endParaRPr sz="1800" dirty="0"/>
          </a:p>
          <a:p>
            <a:pPr marL="342900" lvl="0" indent="-317500" rtl="0">
              <a:lnSpc>
                <a:spcPct val="150000"/>
              </a:lnSpc>
              <a:spcBef>
                <a:spcPts val="0"/>
              </a:spcBef>
              <a:spcAft>
                <a:spcPts val="0"/>
              </a:spcAft>
              <a:buClr>
                <a:schemeClr val="dk1"/>
              </a:buClr>
              <a:buSzPts val="1800"/>
              <a:buFont typeface="Arial"/>
              <a:buChar char="•"/>
            </a:pPr>
            <a:r>
              <a:rPr lang="en-US" sz="1800" dirty="0"/>
              <a:t>Contributions</a:t>
            </a:r>
            <a:endParaRPr sz="1800" dirty="0"/>
          </a:p>
          <a:p>
            <a:pPr marL="457200" lvl="0" indent="-342900" rtl="0">
              <a:lnSpc>
                <a:spcPct val="104000"/>
              </a:lnSpc>
              <a:spcBef>
                <a:spcPts val="0"/>
              </a:spcBef>
              <a:spcAft>
                <a:spcPts val="0"/>
              </a:spcAft>
              <a:buSzPts val="1800"/>
              <a:buChar char="-"/>
            </a:pPr>
            <a:r>
              <a:rPr lang="en-US" sz="1800" dirty="0"/>
              <a:t>Come up with fish instance classification pipeline</a:t>
            </a:r>
            <a:endParaRPr sz="1800" dirty="0"/>
          </a:p>
          <a:p>
            <a:pPr marL="457200" lvl="0" indent="-342900" rtl="0">
              <a:lnSpc>
                <a:spcPct val="104000"/>
              </a:lnSpc>
              <a:spcBef>
                <a:spcPts val="0"/>
              </a:spcBef>
              <a:spcAft>
                <a:spcPts val="0"/>
              </a:spcAft>
              <a:buSzPts val="1800"/>
              <a:buChar char="-"/>
            </a:pPr>
            <a:r>
              <a:rPr lang="en-US" sz="1800" dirty="0"/>
              <a:t>Find the </a:t>
            </a:r>
            <a:r>
              <a:rPr lang="en-US" sz="1800" dirty="0" smtClean="0"/>
              <a:t>position, </a:t>
            </a:r>
            <a:r>
              <a:rPr lang="en-US" sz="1800" dirty="0"/>
              <a:t>specie of fish as a system</a:t>
            </a:r>
            <a:endParaRPr sz="1800" dirty="0"/>
          </a:p>
          <a:p>
            <a:pPr marL="457200" lvl="0" indent="-342900" rtl="0">
              <a:lnSpc>
                <a:spcPct val="104000"/>
              </a:lnSpc>
              <a:spcBef>
                <a:spcPts val="0"/>
              </a:spcBef>
              <a:spcAft>
                <a:spcPts val="0"/>
              </a:spcAft>
              <a:buSzPts val="1800"/>
              <a:buChar char="-"/>
            </a:pPr>
            <a:r>
              <a:rPr lang="en-US" sz="1800" dirty="0"/>
              <a:t>Achieve 87.22% accuracy for classification</a:t>
            </a:r>
            <a:endParaRPr sz="1800" dirty="0"/>
          </a:p>
          <a:p>
            <a:pPr marL="0" marR="0" lvl="0" indent="0" algn="l" rtl="0">
              <a:lnSpc>
                <a:spcPct val="104000"/>
              </a:lnSpc>
              <a:spcBef>
                <a:spcPts val="0"/>
              </a:spcBef>
              <a:spcAft>
                <a:spcPts val="0"/>
              </a:spcAft>
              <a:buNone/>
            </a:pPr>
            <a:endParaRPr sz="2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05979"/>
            <a:ext cx="8229600" cy="936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000"/>
              <a:buFont typeface="Calibri"/>
              <a:buNone/>
            </a:pPr>
            <a:r>
              <a:rPr lang="en-US" sz="3200"/>
              <a:t>Roadmap</a:t>
            </a:r>
            <a:endParaRPr sz="3200"/>
          </a:p>
        </p:txBody>
      </p:sp>
      <p:sp>
        <p:nvSpPr>
          <p:cNvPr id="185" name="Shape 185"/>
          <p:cNvSpPr txBox="1">
            <a:spLocks noGrp="1"/>
          </p:cNvSpPr>
          <p:nvPr>
            <p:ph type="body" idx="1"/>
          </p:nvPr>
        </p:nvSpPr>
        <p:spPr>
          <a:xfrm>
            <a:off x="457200" y="1079500"/>
            <a:ext cx="8229600" cy="3362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B7B7B7"/>
              </a:buClr>
              <a:buSzPts val="2400"/>
              <a:buFont typeface="Arial"/>
              <a:buChar char="•"/>
            </a:pPr>
            <a:r>
              <a:rPr lang="en-US" sz="2400" b="0" i="0" u="none" strike="noStrike" cap="none">
                <a:solidFill>
                  <a:srgbClr val="B7B7B7"/>
                </a:solidFill>
                <a:latin typeface="Calibri"/>
                <a:ea typeface="Calibri"/>
                <a:cs typeface="Calibri"/>
                <a:sym typeface="Calibri"/>
              </a:rPr>
              <a:t>Introduction</a:t>
            </a:r>
            <a:endParaRPr sz="2400" b="0" i="0" u="none" strike="noStrike" cap="none">
              <a:solidFill>
                <a:srgbClr val="B7B7B7"/>
              </a:solidFill>
              <a:latin typeface="Calibri"/>
              <a:ea typeface="Calibri"/>
              <a:cs typeface="Calibri"/>
              <a:sym typeface="Calibri"/>
            </a:endParaRPr>
          </a:p>
          <a:p>
            <a:pPr marL="342900" lvl="0" indent="-342900" rtl="0">
              <a:lnSpc>
                <a:spcPct val="150000"/>
              </a:lnSpc>
              <a:spcBef>
                <a:spcPts val="0"/>
              </a:spcBef>
              <a:spcAft>
                <a:spcPts val="0"/>
              </a:spcAft>
              <a:buClr>
                <a:srgbClr val="B45F06"/>
              </a:buClr>
              <a:buSzPts val="2400"/>
              <a:buFont typeface="Arial"/>
              <a:buChar char="•"/>
            </a:pPr>
            <a:r>
              <a:rPr lang="en-US">
                <a:solidFill>
                  <a:srgbClr val="B45F06"/>
                </a:solidFill>
              </a:rPr>
              <a:t>Related Works</a:t>
            </a:r>
            <a:endParaRPr>
              <a:solidFill>
                <a:srgbClr val="B45F06"/>
              </a:solidFill>
            </a:endParaRPr>
          </a:p>
          <a:p>
            <a:pPr marL="457200" lvl="0" indent="-342900" rtl="0">
              <a:lnSpc>
                <a:spcPct val="115000"/>
              </a:lnSpc>
              <a:spcBef>
                <a:spcPts val="0"/>
              </a:spcBef>
              <a:spcAft>
                <a:spcPts val="0"/>
              </a:spcAft>
              <a:buClr>
                <a:srgbClr val="B45F06"/>
              </a:buClr>
              <a:buSzPts val="1800"/>
              <a:buChar char="-"/>
            </a:pPr>
            <a:r>
              <a:rPr lang="en-US" sz="1800">
                <a:solidFill>
                  <a:srgbClr val="B45F06"/>
                </a:solidFill>
              </a:rPr>
              <a:t>Image Classification on Convolutional Neural Network</a:t>
            </a:r>
            <a:endParaRPr sz="1800">
              <a:solidFill>
                <a:srgbClr val="B45F06"/>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Design and Implementation</a:t>
            </a:r>
            <a:endParaRPr>
              <a:solidFill>
                <a:srgbClr val="B7B7B7"/>
              </a:solidFill>
            </a:endParaRPr>
          </a:p>
          <a:p>
            <a:pPr marL="342900" lvl="0" indent="-342900" rtl="0">
              <a:lnSpc>
                <a:spcPct val="150000"/>
              </a:lnSpc>
              <a:spcBef>
                <a:spcPts val="0"/>
              </a:spcBef>
              <a:spcAft>
                <a:spcPts val="0"/>
              </a:spcAft>
              <a:buClr>
                <a:srgbClr val="B7B7B7"/>
              </a:buClr>
              <a:buSzPts val="2400"/>
              <a:buFont typeface="Arial"/>
              <a:buChar char="•"/>
            </a:pPr>
            <a:r>
              <a:rPr lang="en-US">
                <a:solidFill>
                  <a:srgbClr val="B7B7B7"/>
                </a:solidFill>
              </a:rPr>
              <a:t>Experiment Results</a:t>
            </a:r>
            <a:endParaRPr>
              <a:solidFill>
                <a:srgbClr val="B7B7B7"/>
              </a:solidFill>
            </a:endParaRPr>
          </a:p>
          <a:p>
            <a:pPr marL="342900" marR="0" lvl="0" indent="-342900" algn="l" rtl="0">
              <a:lnSpc>
                <a:spcPct val="150000"/>
              </a:lnSpc>
              <a:spcBef>
                <a:spcPts val="0"/>
              </a:spcBef>
              <a:spcAft>
                <a:spcPts val="0"/>
              </a:spcAft>
              <a:buClr>
                <a:srgbClr val="B7B7B7"/>
              </a:buClr>
              <a:buSzPts val="2400"/>
              <a:buFont typeface="Arial"/>
              <a:buChar char="•"/>
            </a:pPr>
            <a:r>
              <a:rPr lang="en-US">
                <a:solidFill>
                  <a:srgbClr val="B7B7B7"/>
                </a:solidFill>
              </a:rPr>
              <a:t>Conclusion and Future Work</a:t>
            </a:r>
            <a:endParaRPr sz="2400" b="0" i="0" u="none" strike="noStrike" cap="none">
              <a:solidFill>
                <a:srgbClr val="B7B7B7"/>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4C4C4C"/>
      </a:dk2>
      <a:lt2>
        <a:srgbClr val="F1B82D"/>
      </a:lt2>
      <a:accent1>
        <a:srgbClr val="666666"/>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4158</Words>
  <Application>Microsoft Macintosh PowerPoint</Application>
  <PresentationFormat>On-screen Show (16:9)</PresentationFormat>
  <Paragraphs>1187</Paragraphs>
  <Slides>55</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Courier New</vt:lpstr>
      <vt:lpstr>Helvetica Neue</vt:lpstr>
      <vt:lpstr>Open Sans</vt:lpstr>
      <vt:lpstr>Office Theme</vt:lpstr>
      <vt:lpstr>APPLICATION OF DEEP LEARNING TO FISH RECOGNITION</vt:lpstr>
      <vt:lpstr>Roadmap</vt:lpstr>
      <vt:lpstr>Roadmap</vt:lpstr>
      <vt:lpstr>Introduction</vt:lpstr>
      <vt:lpstr>Introduction</vt:lpstr>
      <vt:lpstr>Introduction</vt:lpstr>
      <vt:lpstr>Introduction</vt:lpstr>
      <vt:lpstr>Introduction</vt:lpstr>
      <vt:lpstr>Roadmap</vt:lpstr>
      <vt:lpstr>Related Works</vt:lpstr>
      <vt:lpstr>Related Works</vt:lpstr>
      <vt:lpstr>Related Works</vt:lpstr>
      <vt:lpstr>Related Works</vt:lpstr>
      <vt:lpstr>Related Works</vt:lpstr>
      <vt:lpstr>Roadmap</vt:lpstr>
      <vt:lpstr>Pipeline Design</vt:lpstr>
      <vt:lpstr>Pipeline Design</vt:lpstr>
      <vt:lpstr>Pipeline Design</vt:lpstr>
      <vt:lpstr>Pipeline Design</vt:lpstr>
      <vt:lpstr>Pipeline Design</vt:lpstr>
      <vt:lpstr>Data Preprocessing</vt:lpstr>
      <vt:lpstr>Data Preprocessing</vt:lpstr>
      <vt:lpstr>Dataset Generating</vt:lpstr>
      <vt:lpstr>Dataset Generating</vt:lpstr>
      <vt:lpstr>Dataset Generating</vt:lpstr>
      <vt:lpstr>Evaluation Metric</vt:lpstr>
      <vt:lpstr>Evaluation Metric</vt:lpstr>
      <vt:lpstr>Evaluation Metric</vt:lpstr>
      <vt:lpstr>Evaluation Metric</vt:lpstr>
      <vt:lpstr>Image Pipeline</vt:lpstr>
      <vt:lpstr>Image Pipeline</vt:lpstr>
      <vt:lpstr>Image Pipeline</vt:lpstr>
      <vt:lpstr>Instance Pipeline</vt:lpstr>
      <vt:lpstr>Instance Pipeline</vt:lpstr>
      <vt:lpstr>Instance Pipeline</vt:lpstr>
      <vt:lpstr>Instance Rotation Pipeline</vt:lpstr>
      <vt:lpstr>Instance Rotation Pipeline</vt:lpstr>
      <vt:lpstr>Instance Rotation Pipeline</vt:lpstr>
      <vt:lpstr>Instance Rotation Pipeline</vt:lpstr>
      <vt:lpstr>Ensemble Pipeline</vt:lpstr>
      <vt:lpstr>Ensemble Pipeline</vt:lpstr>
      <vt:lpstr>Ensemble Pipeline</vt:lpstr>
      <vt:lpstr>Ensemble Pipeline</vt:lpstr>
      <vt:lpstr>Roadmap</vt:lpstr>
      <vt:lpstr>Experiment Results</vt:lpstr>
      <vt:lpstr>Image Pipeline Test Result</vt:lpstr>
      <vt:lpstr>Instance Pipeline Test Result</vt:lpstr>
      <vt:lpstr>Instance Rotation Pipeline Test Result</vt:lpstr>
      <vt:lpstr>Ensemble Pipeline Test Result</vt:lpstr>
      <vt:lpstr>Experiment Results</vt:lpstr>
      <vt:lpstr>Experiment Results</vt:lpstr>
      <vt:lpstr>Roadmap</vt:lpstr>
      <vt:lpstr>Conclusion</vt:lpstr>
      <vt:lpstr>Future Works</vt:lpstr>
      <vt:lpstr>Thank You!</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DEEP LEARNING TO FISH RECOGNITION</dc:title>
  <cp:lastModifiedBy>Xiang, Fuming (MU-Student)</cp:lastModifiedBy>
  <cp:revision>22</cp:revision>
  <dcterms:modified xsi:type="dcterms:W3CDTF">2018-04-30T14:30:03Z</dcterms:modified>
</cp:coreProperties>
</file>