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3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notesSlides/notesSlide45.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5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5.xml" ContentType="application/vnd.openxmlformats-officedocument.drawingml.chart+xml"/>
  <Override PartName="/ppt/charts/style2.xml" ContentType="application/vnd.ms-office.chartstyle+xml"/>
  <Override PartName="/ppt/charts/colors2.xml" ContentType="application/vnd.ms-office.chartcolorstyle+xml"/>
  <Override PartName="/ppt/charts/chart56.xml" ContentType="application/vnd.openxmlformats-officedocument.drawingml.chart+xml"/>
  <Override PartName="/ppt/charts/style3.xml" ContentType="application/vnd.ms-office.chartstyle+xml"/>
  <Override PartName="/ppt/charts/colors3.xml" ContentType="application/vnd.ms-office.chartcolorstyle+xml"/>
  <Override PartName="/ppt/charts/chart57.xml" ContentType="application/vnd.openxmlformats-officedocument.drawingml.chart+xml"/>
  <Override PartName="/ppt/charts/style4.xml" ContentType="application/vnd.ms-office.chartstyle+xml"/>
  <Override PartName="/ppt/charts/colors4.xml" ContentType="application/vnd.ms-office.chartcolorstyle+xml"/>
  <Override PartName="/ppt/charts/chart58.xml" ContentType="application/vnd.openxmlformats-officedocument.drawingml.chart+xml"/>
  <Override PartName="/ppt/charts/style5.xml" ContentType="application/vnd.ms-office.chartstyle+xml"/>
  <Override PartName="/ppt/charts/colors5.xml" ContentType="application/vnd.ms-office.chartcolorstyle+xml"/>
  <Override PartName="/ppt/charts/chart59.xml" ContentType="application/vnd.openxmlformats-officedocument.drawingml.chart+xml"/>
  <Override PartName="/ppt/charts/style6.xml" ContentType="application/vnd.ms-office.chartstyle+xml"/>
  <Override PartName="/ppt/charts/colors6.xml" ContentType="application/vnd.ms-office.chartcolorstyle+xml"/>
  <Override PartName="/ppt/charts/chart60.xml" ContentType="application/vnd.openxmlformats-officedocument.drawingml.chart+xml"/>
  <Override PartName="/ppt/charts/style7.xml" ContentType="application/vnd.ms-office.chartstyle+xml"/>
  <Override PartName="/ppt/charts/colors7.xml" ContentType="application/vnd.ms-office.chartcolorstyle+xml"/>
  <Override PartName="/ppt/charts/chart61.xml" ContentType="application/vnd.openxmlformats-officedocument.drawingml.chart+xml"/>
  <Override PartName="/ppt/charts/style8.xml" ContentType="application/vnd.ms-office.chartstyle+xml"/>
  <Override PartName="/ppt/charts/colors8.xml" ContentType="application/vnd.ms-office.chartcolorstyle+xml"/>
  <Override PartName="/ppt/charts/chart62.xml" ContentType="application/vnd.openxmlformats-officedocument.drawingml.chart+xml"/>
  <Override PartName="/ppt/charts/style9.xml" ContentType="application/vnd.ms-office.chartstyle+xml"/>
  <Override PartName="/ppt/charts/colors9.xml" ContentType="application/vnd.ms-office.chartcolorstyle+xml"/>
  <Override PartName="/ppt/charts/chart6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6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6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6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6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6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6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7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7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7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7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7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7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7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8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8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8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8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8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6.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7.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charts/chart88.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0.xml" ContentType="application/vnd.openxmlformats-officedocument.presentationml.notesSlide+xml"/>
  <Override PartName="/ppt/charts/chart89.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90.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2.xml" ContentType="application/vnd.openxmlformats-officedocument.presentationml.comments+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7.xml" ContentType="application/vnd.openxmlformats-officedocument.presentationml.notesSlide+xml"/>
  <Override PartName="/ppt/charts/chart95.xml" ContentType="application/vnd.openxmlformats-officedocument.drawingml.chart+xml"/>
  <Override PartName="/ppt/charts/chart9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7.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98.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9.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00.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1.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02.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58" r:id="rId3"/>
    <p:sldId id="257" r:id="rId4"/>
    <p:sldId id="266" r:id="rId5"/>
    <p:sldId id="264" r:id="rId6"/>
    <p:sldId id="265" r:id="rId7"/>
    <p:sldId id="358" r:id="rId8"/>
    <p:sldId id="272" r:id="rId9"/>
    <p:sldId id="328" r:id="rId10"/>
    <p:sldId id="329" r:id="rId11"/>
    <p:sldId id="359" r:id="rId12"/>
    <p:sldId id="306" r:id="rId13"/>
    <p:sldId id="307" r:id="rId14"/>
    <p:sldId id="330" r:id="rId15"/>
    <p:sldId id="369" r:id="rId16"/>
    <p:sldId id="331" r:id="rId17"/>
    <p:sldId id="367" r:id="rId18"/>
    <p:sldId id="370" r:id="rId19"/>
    <p:sldId id="273" r:id="rId20"/>
    <p:sldId id="334" r:id="rId21"/>
    <p:sldId id="335" r:id="rId22"/>
    <p:sldId id="371" r:id="rId23"/>
    <p:sldId id="373" r:id="rId24"/>
    <p:sldId id="336" r:id="rId25"/>
    <p:sldId id="337" r:id="rId26"/>
    <p:sldId id="275" r:id="rId27"/>
    <p:sldId id="338" r:id="rId28"/>
    <p:sldId id="340" r:id="rId29"/>
    <p:sldId id="341" r:id="rId30"/>
    <p:sldId id="343" r:id="rId31"/>
    <p:sldId id="344" r:id="rId32"/>
    <p:sldId id="339" r:id="rId33"/>
    <p:sldId id="345" r:id="rId34"/>
    <p:sldId id="348" r:id="rId35"/>
    <p:sldId id="347" r:id="rId36"/>
    <p:sldId id="346" r:id="rId37"/>
    <p:sldId id="342" r:id="rId38"/>
    <p:sldId id="368" r:id="rId39"/>
    <p:sldId id="283" r:id="rId40"/>
    <p:sldId id="284" r:id="rId41"/>
    <p:sldId id="360" r:id="rId42"/>
    <p:sldId id="361" r:id="rId43"/>
    <p:sldId id="362" r:id="rId44"/>
    <p:sldId id="365" r:id="rId45"/>
    <p:sldId id="364" r:id="rId46"/>
    <p:sldId id="350" r:id="rId47"/>
    <p:sldId id="354" r:id="rId48"/>
    <p:sldId id="352" r:id="rId49"/>
    <p:sldId id="353" r:id="rId50"/>
    <p:sldId id="357" r:id="rId51"/>
    <p:sldId id="372" r:id="rId52"/>
    <p:sldId id="310" r:id="rId53"/>
    <p:sldId id="366" r:id="rId54"/>
    <p:sldId id="292" r:id="rId55"/>
    <p:sldId id="375" r:id="rId56"/>
    <p:sldId id="376" r:id="rId57"/>
    <p:sldId id="291" r:id="rId58"/>
    <p:sldId id="320" r:id="rId59"/>
    <p:sldId id="382" r:id="rId60"/>
    <p:sldId id="374" r:id="rId61"/>
    <p:sldId id="323" r:id="rId62"/>
    <p:sldId id="298" r:id="rId63"/>
    <p:sldId id="278" r:id="rId64"/>
    <p:sldId id="327" r:id="rId65"/>
    <p:sldId id="325" r:id="rId66"/>
    <p:sldId id="326" r:id="rId67"/>
    <p:sldId id="377" r:id="rId68"/>
    <p:sldId id="384" r:id="rId69"/>
    <p:sldId id="314" r:id="rId70"/>
    <p:sldId id="322" r:id="rId71"/>
    <p:sldId id="379" r:id="rId72"/>
    <p:sldId id="321" r:id="rId73"/>
    <p:sldId id="313" r:id="rId74"/>
    <p:sldId id="316" r:id="rId75"/>
    <p:sldId id="318" r:id="rId76"/>
    <p:sldId id="319" r:id="rId77"/>
    <p:sldId id="378" r:id="rId78"/>
    <p:sldId id="380" r:id="rId79"/>
    <p:sldId id="381" r:id="rId80"/>
    <p:sldId id="383" r:id="rId81"/>
    <p:sldId id="324"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A7EA90-0F41-46B2-9A2F-3F758D41548F}">
          <p14:sldIdLst>
            <p14:sldId id="256"/>
          </p14:sldIdLst>
        </p14:section>
        <p14:section name="State of the art" id="{FFFCE983-01C8-41E3-B041-A2AB47423FD5}">
          <p14:sldIdLst>
            <p14:sldId id="258"/>
            <p14:sldId id="257"/>
            <p14:sldId id="266"/>
            <p14:sldId id="264"/>
            <p14:sldId id="265"/>
            <p14:sldId id="358"/>
            <p14:sldId id="272"/>
            <p14:sldId id="328"/>
            <p14:sldId id="329"/>
            <p14:sldId id="359"/>
            <p14:sldId id="306"/>
            <p14:sldId id="307"/>
            <p14:sldId id="330"/>
            <p14:sldId id="369"/>
          </p14:sldIdLst>
        </p14:section>
        <p14:section name="Proposed Algorithm" id="{3ED14A79-D804-47D2-B088-C55357DA03BC}">
          <p14:sldIdLst>
            <p14:sldId id="331"/>
            <p14:sldId id="367"/>
            <p14:sldId id="370"/>
            <p14:sldId id="273"/>
            <p14:sldId id="334"/>
            <p14:sldId id="335"/>
            <p14:sldId id="371"/>
            <p14:sldId id="373"/>
            <p14:sldId id="336"/>
            <p14:sldId id="337"/>
            <p14:sldId id="275"/>
            <p14:sldId id="338"/>
            <p14:sldId id="340"/>
            <p14:sldId id="341"/>
            <p14:sldId id="343"/>
            <p14:sldId id="344"/>
            <p14:sldId id="339"/>
            <p14:sldId id="345"/>
            <p14:sldId id="348"/>
            <p14:sldId id="347"/>
            <p14:sldId id="346"/>
          </p14:sldIdLst>
        </p14:section>
        <p14:section name="Dataset" id="{CE547E72-1E26-4DD9-BC0E-756624FEB7EE}">
          <p14:sldIdLst>
            <p14:sldId id="342"/>
            <p14:sldId id="368"/>
            <p14:sldId id="283"/>
            <p14:sldId id="284"/>
            <p14:sldId id="360"/>
            <p14:sldId id="361"/>
            <p14:sldId id="362"/>
            <p14:sldId id="365"/>
            <p14:sldId id="364"/>
            <p14:sldId id="350"/>
            <p14:sldId id="354"/>
            <p14:sldId id="352"/>
            <p14:sldId id="353"/>
            <p14:sldId id="357"/>
            <p14:sldId id="372"/>
            <p14:sldId id="310"/>
          </p14:sldIdLst>
        </p14:section>
        <p14:section name="Experiments" id="{54D00DA3-9577-4E94-AF46-982584A57210}">
          <p14:sldIdLst>
            <p14:sldId id="366"/>
            <p14:sldId id="292"/>
            <p14:sldId id="375"/>
            <p14:sldId id="376"/>
            <p14:sldId id="291"/>
            <p14:sldId id="320"/>
            <p14:sldId id="382"/>
            <p14:sldId id="374"/>
            <p14:sldId id="323"/>
            <p14:sldId id="298"/>
            <p14:sldId id="278"/>
            <p14:sldId id="327"/>
            <p14:sldId id="325"/>
            <p14:sldId id="326"/>
            <p14:sldId id="377"/>
            <p14:sldId id="384"/>
            <p14:sldId id="314"/>
            <p14:sldId id="322"/>
          </p14:sldIdLst>
        </p14:section>
        <p14:section name="Evaluation" id="{BE609DA0-8493-434F-B6FB-7F8BFED1B8EF}">
          <p14:sldIdLst>
            <p14:sldId id="379"/>
            <p14:sldId id="321"/>
            <p14:sldId id="313"/>
            <p14:sldId id="316"/>
            <p14:sldId id="318"/>
            <p14:sldId id="319"/>
            <p14:sldId id="378"/>
          </p14:sldIdLst>
        </p14:section>
        <p14:section name="Conclusion" id="{DFCE4366-87F3-44F8-BACD-CDBB580270B8}">
          <p14:sldIdLst>
            <p14:sldId id="380"/>
            <p14:sldId id="381"/>
            <p14:sldId id="383"/>
            <p14:sldId id="324"/>
          </p14:sldIdLst>
        </p14:section>
      </p14:sectionLst>
    </p:ex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Torre" initials="FT" lastIdx="8" clrIdx="0">
    <p:extLst>
      <p:ext uri="{19B8F6BF-5375-455C-9EA6-DF929625EA0E}">
        <p15:presenceInfo xmlns:p15="http://schemas.microsoft.com/office/powerpoint/2012/main" userId="933150a7dfc8eecd" providerId="Windows Live"/>
      </p:ext>
    </p:extLst>
  </p:cmAuthor>
  <p:cmAuthor id="2" name="user" initials="u" lastIdx="1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DC3E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533" autoAdjust="0"/>
  </p:normalViewPr>
  <p:slideViewPr>
    <p:cSldViewPr snapToGrid="0" showGuides="1">
      <p:cViewPr varScale="1">
        <p:scale>
          <a:sx n="60" d="100"/>
          <a:sy n="60" d="100"/>
        </p:scale>
        <p:origin x="1056" y="72"/>
      </p:cViewPr>
      <p:guideLst>
        <p:guide orient="horz" pos="2520"/>
        <p:guide pos="3840"/>
      </p:guideLst>
    </p:cSldViewPr>
  </p:slideViewPr>
  <p:outlineViewPr>
    <p:cViewPr>
      <p:scale>
        <a:sx n="33" d="100"/>
        <a:sy n="33" d="100"/>
      </p:scale>
      <p:origin x="0" y="-66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Spring%202015/Artificial%20Intelligence/Midterm%20project/GDP%201990-2013(adjusted%20for%20inflation).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100.xml.rels><?xml version="1.0" encoding="UTF-8" standalone="yes"?>
<Relationships xmlns="http://schemas.openxmlformats.org/package/2006/relationships"><Relationship Id="rId3" Type="http://schemas.openxmlformats.org/officeDocument/2006/relationships/oleObject" Target="https://d.docs.live.net/933150a7dfc8eecd/Documents/University%20of%20Missouri/Thesis/Pie%20charts.xlsx" TargetMode="External"/><Relationship Id="rId2" Type="http://schemas.microsoft.com/office/2011/relationships/chartColorStyle" Target="colors45.xml"/><Relationship Id="rId1" Type="http://schemas.microsoft.com/office/2011/relationships/chartStyle" Target="style45.xml"/></Relationships>
</file>

<file path=ppt/charts/_rels/chart101.xml.rels><?xml version="1.0" encoding="UTF-8" standalone="yes"?>
<Relationships xmlns="http://schemas.openxmlformats.org/package/2006/relationships"><Relationship Id="rId3" Type="http://schemas.openxmlformats.org/officeDocument/2006/relationships/oleObject" Target="https://d.docs.live.net/933150a7dfc8eecd/Documents/University%20of%20Missouri/Thesis/smets%20woulters%20averages.xlsx" TargetMode="External"/><Relationship Id="rId2" Type="http://schemas.microsoft.com/office/2011/relationships/chartColorStyle" Target="colors46.xml"/><Relationship Id="rId1" Type="http://schemas.microsoft.com/office/2011/relationships/chartStyle" Target="style46.xml"/></Relationships>
</file>

<file path=ppt/charts/_rels/chart102.xml.rels><?xml version="1.0" encoding="UTF-8" standalone="yes"?>
<Relationships xmlns="http://schemas.openxmlformats.org/package/2006/relationships"><Relationship Id="rId3" Type="http://schemas.openxmlformats.org/officeDocument/2006/relationships/oleObject" Target="https://d.docs.live.net/933150a7dfc8eecd/Documents/University%20of%20Missouri/Thesis/UNESCO%20Averages.xlsx" TargetMode="External"/><Relationship Id="rId2" Type="http://schemas.microsoft.com/office/2011/relationships/chartColorStyle" Target="colors47.xml"/><Relationship Id="rId1" Type="http://schemas.microsoft.com/office/2011/relationships/chartStyle" Target="style47.xml"/></Relationships>
</file>

<file path=ppt/charts/_rels/chart11.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5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5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5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5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6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6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6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6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6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6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6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6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6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s>
</file>

<file path=ppt/charts/_rels/chart6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6.xml"/><Relationship Id="rId1" Type="http://schemas.microsoft.com/office/2011/relationships/chartStyle" Target="style16.xml"/></Relationships>
</file>

<file path=ppt/charts/_rels/chart7.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7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7.xml"/><Relationship Id="rId1" Type="http://schemas.microsoft.com/office/2011/relationships/chartStyle" Target="style17.xml"/></Relationships>
</file>

<file path=ppt/charts/_rels/chart7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8.xml"/><Relationship Id="rId1" Type="http://schemas.microsoft.com/office/2011/relationships/chartStyle" Target="style18.xml"/></Relationships>
</file>

<file path=ppt/charts/_rels/chart7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9.xml"/><Relationship Id="rId1" Type="http://schemas.microsoft.com/office/2011/relationships/chartStyle" Target="style19.xml"/></Relationships>
</file>

<file path=ppt/charts/_rels/chart7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0.xml"/><Relationship Id="rId1" Type="http://schemas.microsoft.com/office/2011/relationships/chartStyle" Target="style20.xml"/></Relationships>
</file>

<file path=ppt/charts/_rels/chart7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1.xml"/><Relationship Id="rId1" Type="http://schemas.microsoft.com/office/2011/relationships/chartStyle" Target="style21.xml"/></Relationships>
</file>

<file path=ppt/charts/_rels/chart7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2.xml"/><Relationship Id="rId1" Type="http://schemas.microsoft.com/office/2011/relationships/chartStyle" Target="style22.xml"/></Relationships>
</file>

<file path=ppt/charts/_rels/chart7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3.xml"/><Relationship Id="rId1" Type="http://schemas.microsoft.com/office/2011/relationships/chartStyle" Target="style23.xml"/></Relationships>
</file>

<file path=ppt/charts/_rels/chart7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4.xml"/><Relationship Id="rId1" Type="http://schemas.microsoft.com/office/2011/relationships/chartStyle" Target="style24.xml"/></Relationships>
</file>

<file path=ppt/charts/_rels/chart7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5.xml"/><Relationship Id="rId1" Type="http://schemas.microsoft.com/office/2011/relationships/chartStyle" Target="style25.xml"/></Relationships>
</file>

<file path=ppt/charts/_rels/chart7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6.xml"/><Relationship Id="rId1" Type="http://schemas.microsoft.com/office/2011/relationships/chartStyle" Target="style26.xml"/></Relationships>
</file>

<file path=ppt/charts/_rels/chart8.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8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7.xml"/><Relationship Id="rId1" Type="http://schemas.microsoft.com/office/2011/relationships/chartStyle" Target="style27.xml"/></Relationships>
</file>

<file path=ppt/charts/_rels/chart8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8.xml"/><Relationship Id="rId1" Type="http://schemas.microsoft.com/office/2011/relationships/chartStyle" Target="style28.xml"/></Relationships>
</file>

<file path=ppt/charts/_rels/chart8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9.xml"/><Relationship Id="rId1" Type="http://schemas.microsoft.com/office/2011/relationships/chartStyle" Target="style29.xml"/></Relationships>
</file>

<file path=ppt/charts/_rels/chart8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0.xml"/><Relationship Id="rId1" Type="http://schemas.microsoft.com/office/2011/relationships/chartStyle" Target="style30.xml"/></Relationships>
</file>

<file path=ppt/charts/_rels/chart8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1.xml"/><Relationship Id="rId1" Type="http://schemas.microsoft.com/office/2011/relationships/chartStyle" Target="style31.xml"/></Relationships>
</file>

<file path=ppt/charts/_rels/chart8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2.xml"/><Relationship Id="rId1" Type="http://schemas.microsoft.com/office/2011/relationships/chartStyle" Target="style32.xml"/></Relationships>
</file>

<file path=ppt/charts/_rels/chart8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3.xml"/><Relationship Id="rId1" Type="http://schemas.microsoft.com/office/2011/relationships/chartStyle" Target="style33.xml"/></Relationships>
</file>

<file path=ppt/charts/_rels/chart8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4.xml"/><Relationship Id="rId1" Type="http://schemas.microsoft.com/office/2011/relationships/chartStyle" Target="style34.xml"/></Relationships>
</file>

<file path=ppt/charts/_rels/chart88.xml.rels><?xml version="1.0" encoding="UTF-8" standalone="yes"?>
<Relationships xmlns="http://schemas.openxmlformats.org/package/2006/relationships"><Relationship Id="rId3" Type="http://schemas.openxmlformats.org/officeDocument/2006/relationships/oleObject" Target="file:///C:\Users\Fernando\OneDrive\Documents\University%20of%20Missouri\Thesis\correlations.xlsx" TargetMode="External"/><Relationship Id="rId2" Type="http://schemas.microsoft.com/office/2011/relationships/chartColorStyle" Target="colors35.xml"/><Relationship Id="rId1" Type="http://schemas.microsoft.com/office/2011/relationships/chartStyle" Target="style35.xml"/></Relationships>
</file>

<file path=ppt/charts/_rels/chart89.xml.rels><?xml version="1.0" encoding="UTF-8" standalone="yes"?>
<Relationships xmlns="http://schemas.openxmlformats.org/package/2006/relationships"><Relationship Id="rId3" Type="http://schemas.openxmlformats.org/officeDocument/2006/relationships/oleObject" Target="https://d.docs.live.net/933150a7dfc8eecd/Documents/University%20of%20Missouri/Thesis/UNESCO%20correlations%20(1).xlsx" TargetMode="External"/><Relationship Id="rId2" Type="http://schemas.microsoft.com/office/2011/relationships/chartColorStyle" Target="colors36.xml"/><Relationship Id="rId1" Type="http://schemas.microsoft.com/office/2011/relationships/chartStyle" Target="style36.xml"/></Relationships>
</file>

<file path=ppt/charts/_rels/chart9.xml.rels><?xml version="1.0" encoding="UTF-8" standalone="yes"?>
<Relationships xmlns="http://schemas.openxmlformats.org/package/2006/relationships"><Relationship Id="rId1" Type="http://schemas.openxmlformats.org/officeDocument/2006/relationships/oleObject" Target="Untitled:Users:derek:Downloads:Pie%20charts.xlsx" TargetMode="External"/></Relationships>
</file>

<file path=ppt/charts/_rels/chart90.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37.xml"/><Relationship Id="rId1" Type="http://schemas.microsoft.com/office/2011/relationships/chartStyle" Target="style37.xml"/></Relationships>
</file>

<file path=ppt/charts/_rels/chart91.xml.rels><?xml version="1.0" encoding="UTF-8" standalone="yes"?>
<Relationships xmlns="http://schemas.openxmlformats.org/package/2006/relationships"><Relationship Id="rId3" Type="http://schemas.openxmlformats.org/officeDocument/2006/relationships/oleObject" Target="https://d.docs.live.net/933150a7dfc8eecd/Documents/University%20of%20Missouri/Thesis/UNESCO%20correlations%20(1).xlsx" TargetMode="External"/><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oleObject" Target="file:///C:\Users\Fernando\OneDrive\Documents\University%20of%20Missouri\Thesis\correlations.xlsx" TargetMode="External"/><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94.xml.rels><?xml version="1.0" encoding="UTF-8" standalone="yes"?>
<Relationships xmlns="http://schemas.openxmlformats.org/package/2006/relationships"><Relationship Id="rId3" Type="http://schemas.openxmlformats.org/officeDocument/2006/relationships/oleObject" Target="https://d.docs.live.net/933150a7dfc8eecd/Documents/University%20of%20Missouri/Thesis/Pie%20charts.xlsx" TargetMode="External"/><Relationship Id="rId2" Type="http://schemas.microsoft.com/office/2011/relationships/chartColorStyle" Target="colors40.xml"/><Relationship Id="rId1" Type="http://schemas.microsoft.com/office/2011/relationships/chartStyle" Target="style40.xml"/></Relationships>
</file>

<file path=ppt/charts/_rels/chart95.xml.rels><?xml version="1.0" encoding="UTF-8" standalone="yes"?>
<Relationships xmlns="http://schemas.openxmlformats.org/package/2006/relationships"><Relationship Id="rId1" Type="http://schemas.openxmlformats.org/officeDocument/2006/relationships/oleObject" Target="https://d.docs.live.net/933150a7dfc8eecd/Documents/University%20of%20Missouri/Thesis/Pie%20charts.xlsx" TargetMode="External"/></Relationships>
</file>

<file path=ppt/charts/_rels/chart96.xml.rels><?xml version="1.0" encoding="UTF-8" standalone="yes"?>
<Relationships xmlns="http://schemas.openxmlformats.org/package/2006/relationships"><Relationship Id="rId3" Type="http://schemas.openxmlformats.org/officeDocument/2006/relationships/oleObject" Target="https://d.docs.live.net/933150a7dfc8eecd/Documents/University%20of%20Missouri/Thesis/Pie%20charts.xlsx" TargetMode="External"/><Relationship Id="rId2" Type="http://schemas.microsoft.com/office/2011/relationships/chartColorStyle" Target="colors41.xml"/><Relationship Id="rId1" Type="http://schemas.microsoft.com/office/2011/relationships/chartStyle" Target="style41.xml"/></Relationships>
</file>

<file path=ppt/charts/_rels/chart97.xml.rels><?xml version="1.0" encoding="UTF-8" standalone="yes"?>
<Relationships xmlns="http://schemas.openxmlformats.org/package/2006/relationships"><Relationship Id="rId3" Type="http://schemas.openxmlformats.org/officeDocument/2006/relationships/oleObject" Target="https://d.docs.live.net/933150a7dfc8eecd/Documents/University%20of%20Missouri/Thesis/Pie%20charts.xlsx" TargetMode="External"/><Relationship Id="rId2" Type="http://schemas.microsoft.com/office/2011/relationships/chartColorStyle" Target="colors42.xml"/><Relationship Id="rId1" Type="http://schemas.microsoft.com/office/2011/relationships/chartStyle" Target="style42.xml"/></Relationships>
</file>

<file path=ppt/charts/_rels/chart98.xml.rels><?xml version="1.0" encoding="UTF-8" standalone="yes"?>
<Relationships xmlns="http://schemas.openxmlformats.org/package/2006/relationships"><Relationship Id="rId3" Type="http://schemas.openxmlformats.org/officeDocument/2006/relationships/oleObject" Target="https://d.docs.live.net/933150a7dfc8eecd/Documents/University%20of%20Missouri/Thesis/Pie%20charts.xlsx" TargetMode="External"/><Relationship Id="rId2" Type="http://schemas.microsoft.com/office/2011/relationships/chartColorStyle" Target="colors43.xml"/><Relationship Id="rId1" Type="http://schemas.microsoft.com/office/2011/relationships/chartStyle" Target="style43.xml"/></Relationships>
</file>

<file path=ppt/charts/_rels/chart99.xml.rels><?xml version="1.0" encoding="UTF-8" standalone="yes"?>
<Relationships xmlns="http://schemas.openxmlformats.org/package/2006/relationships"><Relationship Id="rId3" Type="http://schemas.openxmlformats.org/officeDocument/2006/relationships/oleObject" Target="https://d.docs.live.net/933150a7dfc8eecd/Documents/University%20of%20Missouri/Thesis/Pie%20charts.xlsx" TargetMode="External"/><Relationship Id="rId2" Type="http://schemas.microsoft.com/office/2011/relationships/chartColorStyle" Target="colors44.xml"/><Relationship Id="rId1" Type="http://schemas.microsoft.com/office/2011/relationships/chartStyle" Target="style4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Actual</c:v>
          </c:tx>
          <c:spPr>
            <a:ln w="28575" cap="rnd">
              <a:solidFill>
                <a:schemeClr val="accent1"/>
              </a:solidFill>
              <a:round/>
            </a:ln>
            <a:effectLst/>
          </c:spPr>
          <c:marker>
            <c:symbol val="none"/>
          </c:marker>
          <c:cat>
            <c:strRef>
              <c:f>Sheet1!$A$3:$A$25</c:f>
              <c:strCach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strCache>
            </c:strRef>
          </c:cat>
          <c:val>
            <c:numRef>
              <c:f>Sheet1!$C$3:$C$25</c:f>
              <c:numCache>
                <c:formatCode>0%</c:formatCode>
                <c:ptCount val="23"/>
                <c:pt idx="0">
                  <c:v>3.0984037026582031E-2</c:v>
                </c:pt>
                <c:pt idx="1">
                  <c:v>2.8924385776685119E-2</c:v>
                </c:pt>
                <c:pt idx="2">
                  <c:v>3.4493535324820933E-2</c:v>
                </c:pt>
                <c:pt idx="3">
                  <c:v>3.9782396958811098E-2</c:v>
                </c:pt>
                <c:pt idx="4">
                  <c:v>3.9318766663278028E-2</c:v>
                </c:pt>
                <c:pt idx="5">
                  <c:v>4.4172925788269202E-2</c:v>
                </c:pt>
                <c:pt idx="6">
                  <c:v>4.446645793429263E-2</c:v>
                </c:pt>
                <c:pt idx="7">
                  <c:v>2.6181061647367634E-2</c:v>
                </c:pt>
                <c:pt idx="8">
                  <c:v>3.5994658020581001E-2</c:v>
                </c:pt>
                <c:pt idx="9">
                  <c:v>6.0004888355486903E-2</c:v>
                </c:pt>
                <c:pt idx="10">
                  <c:v>3.5807778423447595E-2</c:v>
                </c:pt>
                <c:pt idx="11">
                  <c:v>3.2716711785982261E-2</c:v>
                </c:pt>
                <c:pt idx="12">
                  <c:v>4.2842330044586353E-2</c:v>
                </c:pt>
                <c:pt idx="13">
                  <c:v>6.965987900929374E-2</c:v>
                </c:pt>
                <c:pt idx="14">
                  <c:v>6.8686919920689385E-2</c:v>
                </c:pt>
                <c:pt idx="15">
                  <c:v>8.3625375398425003E-2</c:v>
                </c:pt>
                <c:pt idx="16">
                  <c:v>7.0517901690885371E-2</c:v>
                </c:pt>
                <c:pt idx="17">
                  <c:v>4.5780938661248063E-2</c:v>
                </c:pt>
                <c:pt idx="18">
                  <c:v>-2.7379203404776951E-4</c:v>
                </c:pt>
                <c:pt idx="19">
                  <c:v>5.1733650611025514E-2</c:v>
                </c:pt>
                <c:pt idx="20">
                  <c:v>5.1658076900294232E-2</c:v>
                </c:pt>
                <c:pt idx="21">
                  <c:v>3.5746463287120632E-2</c:v>
                </c:pt>
                <c:pt idx="22">
                  <c:v>3.6586331187857667E-2</c:v>
                </c:pt>
              </c:numCache>
            </c:numRef>
          </c:val>
          <c:smooth val="0"/>
        </c:ser>
        <c:ser>
          <c:idx val="1"/>
          <c:order val="1"/>
          <c:tx>
            <c:v>Trend</c:v>
          </c:tx>
          <c:spPr>
            <a:ln w="28575" cap="rnd">
              <a:solidFill>
                <a:schemeClr val="accent1"/>
              </a:solidFill>
              <a:prstDash val="sysDot"/>
              <a:round/>
            </a:ln>
            <a:effectLst/>
          </c:spPr>
          <c:marker>
            <c:symbol val="none"/>
          </c:marker>
          <c:cat>
            <c:strRef>
              <c:f>Sheet1!$A$3:$A$25</c:f>
              <c:strCach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strCache>
            </c:strRef>
          </c:cat>
          <c:val>
            <c:numRef>
              <c:f>Sheet1!$D$3:$D$25</c:f>
              <c:numCache>
                <c:formatCode>General</c:formatCode>
                <c:ptCount val="23"/>
                <c:pt idx="0" formatCode="0.00%">
                  <c:v>2.5000000000000001E-2</c:v>
                </c:pt>
                <c:pt idx="15" formatCode="0.00%">
                  <c:v>6.3899999999999998E-2</c:v>
                </c:pt>
                <c:pt idx="22" formatCode="0.00%">
                  <c:v>2.8199999999999999E-2</c:v>
                </c:pt>
              </c:numCache>
            </c:numRef>
          </c:val>
          <c:smooth val="0"/>
        </c:ser>
        <c:dLbls>
          <c:showLegendKey val="0"/>
          <c:showVal val="0"/>
          <c:showCatName val="0"/>
          <c:showSerName val="0"/>
          <c:showPercent val="0"/>
          <c:showBubbleSize val="0"/>
        </c:dLbls>
        <c:smooth val="0"/>
        <c:axId val="338657472"/>
        <c:axId val="338659040"/>
      </c:lineChart>
      <c:catAx>
        <c:axId val="338657472"/>
        <c:scaling>
          <c:orientation val="minMax"/>
        </c:scaling>
        <c:delete val="0"/>
        <c:axPos val="b"/>
        <c:title>
          <c:tx>
            <c:rich>
              <a:bodyPr/>
              <a:lstStyle/>
              <a:p>
                <a:pPr>
                  <a:defRPr/>
                </a:pPr>
                <a:r>
                  <a:rPr lang="en-US"/>
                  <a:t>Year</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338659040"/>
        <c:crosses val="autoZero"/>
        <c:auto val="1"/>
        <c:lblAlgn val="ctr"/>
        <c:lblOffset val="100"/>
        <c:noMultiLvlLbl val="0"/>
      </c:catAx>
      <c:valAx>
        <c:axId val="338659040"/>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a:lstStyle/>
              <a:p>
                <a:pPr>
                  <a:defRPr/>
                </a:pPr>
                <a:r>
                  <a:rPr lang="en-US"/>
                  <a:t>% Growth in global GDP/c by PPP</a:t>
                </a:r>
              </a:p>
            </c:rich>
          </c:tx>
          <c:layout/>
          <c:overlay val="0"/>
        </c:title>
        <c:numFmt formatCode="0%" sourceLinked="1"/>
        <c:majorTickMark val="none"/>
        <c:minorTickMark val="none"/>
        <c:tickLblPos val="nextTo"/>
        <c:spPr>
          <a:ln w="6350">
            <a:noFill/>
          </a:ln>
        </c:spPr>
        <c:txPr>
          <a:bodyPr rot="0" vert="horz"/>
          <a:lstStyle/>
          <a:p>
            <a:pPr>
              <a:defRPr/>
            </a:pPr>
            <a:endParaRPr lang="en-US"/>
          </a:p>
        </c:txPr>
        <c:crossAx val="338657472"/>
        <c:crosses val="autoZero"/>
        <c:crossBetween val="between"/>
      </c:valAx>
      <c:spPr>
        <a:solidFill>
          <a:schemeClr val="bg1"/>
        </a:solidFill>
        <a:ln w="25400">
          <a:noFill/>
        </a:ln>
      </c:spPr>
    </c:plotArea>
    <c:plotVisOnly val="0"/>
    <c:dispBlanksAs val="span"/>
    <c:showDLblsOverMax val="0"/>
  </c:chart>
  <c:spPr>
    <a:noFill/>
    <a:ln w="9525" cap="flat" cmpd="sng" algn="ctr">
      <a:solidFill>
        <a:schemeClr val="tx1">
          <a:lumMod val="15000"/>
          <a:lumOff val="85000"/>
        </a:schemeClr>
      </a:solid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Hoja1!$A$10</c:f>
              <c:strCache>
                <c:ptCount val="1"/>
                <c:pt idx="0">
                  <c:v>Inflation, consumer prices</c:v>
                </c:pt>
              </c:strCache>
            </c:strRef>
          </c:tx>
          <c:dPt>
            <c:idx val="0"/>
            <c:bubble3D val="0"/>
            <c:spPr>
              <a:solidFill>
                <a:schemeClr val="accent6"/>
              </a:solidFill>
            </c:spPr>
          </c:dPt>
          <c:cat>
            <c:strRef>
              <c:f>Hoja1!$H$1:$I$1</c:f>
              <c:strCache>
                <c:ptCount val="2"/>
                <c:pt idx="0">
                  <c:v>USA Availability</c:v>
                </c:pt>
                <c:pt idx="1">
                  <c:v>No available</c:v>
                </c:pt>
              </c:strCache>
            </c:strRef>
          </c:cat>
          <c:val>
            <c:numRef>
              <c:f>Hoja1!$H$10:$I$10</c:f>
              <c:numCache>
                <c:formatCode>0.00%</c:formatCode>
                <c:ptCount val="2"/>
                <c:pt idx="0">
                  <c:v>0.82140000000000002</c:v>
                </c:pt>
                <c:pt idx="1">
                  <c:v>0.17860000000000001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24509803921568624"/>
                  <c:y val="-0.18913398692810457"/>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7091503267973858"/>
                      <c:h val="0.3860294117647059"/>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'[Pie charts.xlsx]Hoja1'!$B$6:$C$6</c:f>
              <c:numCache>
                <c:formatCode>General</c:formatCode>
                <c:ptCount val="2"/>
                <c:pt idx="0">
                  <c:v>0.72719999999999996</c:v>
                </c:pt>
                <c:pt idx="1">
                  <c:v>0.27280000000000004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'[smets woulters averages.xlsx]Data'!$V$2:$V$249</c:f>
              <c:numCache>
                <c:formatCode>General</c:formatCode>
                <c:ptCount val="248"/>
                <c:pt idx="0">
                  <c:v>0.55555555560000003</c:v>
                </c:pt>
                <c:pt idx="1">
                  <c:v>0.33928571429999999</c:v>
                </c:pt>
                <c:pt idx="2">
                  <c:v>0.60515873019999999</c:v>
                </c:pt>
                <c:pt idx="3">
                  <c:v>0.40476190480000002</c:v>
                </c:pt>
                <c:pt idx="4">
                  <c:v>0.128968254</c:v>
                </c:pt>
                <c:pt idx="5">
                  <c:v>3.9682539679999997E-2</c:v>
                </c:pt>
                <c:pt idx="6">
                  <c:v>0.1091269841</c:v>
                </c:pt>
                <c:pt idx="7">
                  <c:v>0.46825396829999999</c:v>
                </c:pt>
                <c:pt idx="8">
                  <c:v>0.59920634920000004</c:v>
                </c:pt>
                <c:pt idx="9">
                  <c:v>0.63888888889999995</c:v>
                </c:pt>
                <c:pt idx="10">
                  <c:v>0.8829365079</c:v>
                </c:pt>
                <c:pt idx="11">
                  <c:v>0</c:v>
                </c:pt>
                <c:pt idx="12">
                  <c:v>0.73015873019999999</c:v>
                </c:pt>
                <c:pt idx="13">
                  <c:v>0.1091269841</c:v>
                </c:pt>
                <c:pt idx="14">
                  <c:v>0.46230158729999998</c:v>
                </c:pt>
                <c:pt idx="15">
                  <c:v>0.34325396829999999</c:v>
                </c:pt>
                <c:pt idx="16">
                  <c:v>0.31944444440000003</c:v>
                </c:pt>
                <c:pt idx="17">
                  <c:v>0.1805555556</c:v>
                </c:pt>
                <c:pt idx="18">
                  <c:v>0.17063492059999999</c:v>
                </c:pt>
                <c:pt idx="19">
                  <c:v>0.72023809520000004</c:v>
                </c:pt>
                <c:pt idx="20">
                  <c:v>0.73214285710000004</c:v>
                </c:pt>
                <c:pt idx="21">
                  <c:v>0.1805555556</c:v>
                </c:pt>
                <c:pt idx="22">
                  <c:v>0.7380952381</c:v>
                </c:pt>
                <c:pt idx="23">
                  <c:v>0.3829365079</c:v>
                </c:pt>
                <c:pt idx="24">
                  <c:v>0.14285714290000001</c:v>
                </c:pt>
                <c:pt idx="25">
                  <c:v>0.27976190480000002</c:v>
                </c:pt>
                <c:pt idx="26">
                  <c:v>0.60912698409999999</c:v>
                </c:pt>
                <c:pt idx="27">
                  <c:v>0.53571428570000001</c:v>
                </c:pt>
                <c:pt idx="28">
                  <c:v>0.61507936510000005</c:v>
                </c:pt>
                <c:pt idx="29">
                  <c:v>0.57341269839999998</c:v>
                </c:pt>
                <c:pt idx="30">
                  <c:v>0.246031746</c:v>
                </c:pt>
                <c:pt idx="31">
                  <c:v>0.35317460319999999</c:v>
                </c:pt>
                <c:pt idx="32">
                  <c:v>0.81349206350000003</c:v>
                </c:pt>
                <c:pt idx="33">
                  <c:v>0.14484126980000001</c:v>
                </c:pt>
                <c:pt idx="34">
                  <c:v>0.3849206349</c:v>
                </c:pt>
                <c:pt idx="35">
                  <c:v>0.3869047619</c:v>
                </c:pt>
                <c:pt idx="36">
                  <c:v>0.40277777780000001</c:v>
                </c:pt>
                <c:pt idx="37">
                  <c:v>0.76785714289999996</c:v>
                </c:pt>
                <c:pt idx="38">
                  <c:v>0.1805555556</c:v>
                </c:pt>
                <c:pt idx="39">
                  <c:v>5.9523809519999998E-3</c:v>
                </c:pt>
                <c:pt idx="40">
                  <c:v>0.75</c:v>
                </c:pt>
                <c:pt idx="41">
                  <c:v>0.73611111110000005</c:v>
                </c:pt>
                <c:pt idx="42">
                  <c:v>0.2619047619</c:v>
                </c:pt>
                <c:pt idx="43">
                  <c:v>0.39484126980000001</c:v>
                </c:pt>
                <c:pt idx="44">
                  <c:v>0.66269841269999996</c:v>
                </c:pt>
                <c:pt idx="45">
                  <c:v>0.50198412699999995</c:v>
                </c:pt>
                <c:pt idx="46">
                  <c:v>0.33333333329999998</c:v>
                </c:pt>
                <c:pt idx="47">
                  <c:v>7.9365079369999994E-2</c:v>
                </c:pt>
                <c:pt idx="48">
                  <c:v>0.63888888889999995</c:v>
                </c:pt>
                <c:pt idx="49">
                  <c:v>0.61904761900000005</c:v>
                </c:pt>
                <c:pt idx="50">
                  <c:v>0.41468253970000002</c:v>
                </c:pt>
                <c:pt idx="51">
                  <c:v>0.246031746</c:v>
                </c:pt>
                <c:pt idx="52">
                  <c:v>0.80555555560000003</c:v>
                </c:pt>
                <c:pt idx="53">
                  <c:v>0.50595238099999995</c:v>
                </c:pt>
                <c:pt idx="54">
                  <c:v>0.40873015870000001</c:v>
                </c:pt>
                <c:pt idx="55">
                  <c:v>0.53968253970000002</c:v>
                </c:pt>
                <c:pt idx="56">
                  <c:v>0.56746031750000003</c:v>
                </c:pt>
                <c:pt idx="57">
                  <c:v>0.55952380950000002</c:v>
                </c:pt>
                <c:pt idx="58">
                  <c:v>0.64880952380000001</c:v>
                </c:pt>
                <c:pt idx="59">
                  <c:v>0.3849206349</c:v>
                </c:pt>
                <c:pt idx="60">
                  <c:v>0.38888888890000001</c:v>
                </c:pt>
                <c:pt idx="61">
                  <c:v>0.62301587300000005</c:v>
                </c:pt>
                <c:pt idx="62">
                  <c:v>0.23412698409999999</c:v>
                </c:pt>
                <c:pt idx="63">
                  <c:v>1.9841269839999998E-2</c:v>
                </c:pt>
                <c:pt idx="64">
                  <c:v>0.75992063489999995</c:v>
                </c:pt>
                <c:pt idx="65">
                  <c:v>0.48214285709999999</c:v>
                </c:pt>
                <c:pt idx="66">
                  <c:v>0.56746031750000003</c:v>
                </c:pt>
                <c:pt idx="67">
                  <c:v>0</c:v>
                </c:pt>
                <c:pt idx="68">
                  <c:v>0</c:v>
                </c:pt>
                <c:pt idx="69">
                  <c:v>0.5</c:v>
                </c:pt>
                <c:pt idx="70">
                  <c:v>8.7301587299999997E-2</c:v>
                </c:pt>
                <c:pt idx="71">
                  <c:v>0.58134920629999998</c:v>
                </c:pt>
                <c:pt idx="72">
                  <c:v>0.35912698409999999</c:v>
                </c:pt>
                <c:pt idx="73">
                  <c:v>0.31150793650000003</c:v>
                </c:pt>
                <c:pt idx="74">
                  <c:v>0.72420634920000004</c:v>
                </c:pt>
                <c:pt idx="75">
                  <c:v>0.71825396829999999</c:v>
                </c:pt>
                <c:pt idx="76">
                  <c:v>0.64484126980000001</c:v>
                </c:pt>
                <c:pt idx="77">
                  <c:v>0.31746031749999998</c:v>
                </c:pt>
                <c:pt idx="78">
                  <c:v>0.32936507939999998</c:v>
                </c:pt>
                <c:pt idx="79">
                  <c:v>1.7857142860000001E-2</c:v>
                </c:pt>
                <c:pt idx="80">
                  <c:v>0.47420634919999999</c:v>
                </c:pt>
                <c:pt idx="81">
                  <c:v>0.57142857140000003</c:v>
                </c:pt>
                <c:pt idx="82">
                  <c:v>0.43452380950000002</c:v>
                </c:pt>
                <c:pt idx="83">
                  <c:v>0.68253968249999997</c:v>
                </c:pt>
                <c:pt idx="84">
                  <c:v>0.72222222219999999</c:v>
                </c:pt>
                <c:pt idx="85">
                  <c:v>0.79563492059999996</c:v>
                </c:pt>
                <c:pt idx="86">
                  <c:v>0.59722222219999999</c:v>
                </c:pt>
                <c:pt idx="87">
                  <c:v>0.81349206350000003</c:v>
                </c:pt>
                <c:pt idx="88">
                  <c:v>0.32738095239999998</c:v>
                </c:pt>
                <c:pt idx="89">
                  <c:v>0.63888888889999995</c:v>
                </c:pt>
                <c:pt idx="90">
                  <c:v>0.34126984129999999</c:v>
                </c:pt>
                <c:pt idx="91">
                  <c:v>0.3849206349</c:v>
                </c:pt>
                <c:pt idx="92">
                  <c:v>0.5</c:v>
                </c:pt>
                <c:pt idx="93">
                  <c:v>0.66865079370000002</c:v>
                </c:pt>
                <c:pt idx="94">
                  <c:v>0.43452380950000002</c:v>
                </c:pt>
                <c:pt idx="95">
                  <c:v>0.41666666670000002</c:v>
                </c:pt>
                <c:pt idx="96">
                  <c:v>0.74007936510000005</c:v>
                </c:pt>
                <c:pt idx="97">
                  <c:v>0.23214285709999999</c:v>
                </c:pt>
                <c:pt idx="98">
                  <c:v>0.47420634919999999</c:v>
                </c:pt>
                <c:pt idx="99">
                  <c:v>0.52579365079999996</c:v>
                </c:pt>
                <c:pt idx="100">
                  <c:v>0.1349206349</c:v>
                </c:pt>
                <c:pt idx="101">
                  <c:v>0.123015873</c:v>
                </c:pt>
                <c:pt idx="102">
                  <c:v>0.2599206349</c:v>
                </c:pt>
                <c:pt idx="103">
                  <c:v>0.70833333330000003</c:v>
                </c:pt>
                <c:pt idx="104">
                  <c:v>0.19246031750000001</c:v>
                </c:pt>
                <c:pt idx="105">
                  <c:v>7.9365079369999994E-2</c:v>
                </c:pt>
                <c:pt idx="106">
                  <c:v>0.17261904759999999</c:v>
                </c:pt>
                <c:pt idx="107">
                  <c:v>0.52579365079999996</c:v>
                </c:pt>
                <c:pt idx="108">
                  <c:v>7.1428571430000004E-2</c:v>
                </c:pt>
                <c:pt idx="109">
                  <c:v>0.21230158730000001</c:v>
                </c:pt>
                <c:pt idx="110">
                  <c:v>0.2420634921</c:v>
                </c:pt>
                <c:pt idx="111">
                  <c:v>0.30357142860000003</c:v>
                </c:pt>
                <c:pt idx="112">
                  <c:v>0.46825396829999999</c:v>
                </c:pt>
                <c:pt idx="113">
                  <c:v>0.376984127</c:v>
                </c:pt>
                <c:pt idx="114">
                  <c:v>0</c:v>
                </c:pt>
                <c:pt idx="115">
                  <c:v>0.79365079370000002</c:v>
                </c:pt>
                <c:pt idx="116">
                  <c:v>0.2599206349</c:v>
                </c:pt>
                <c:pt idx="117">
                  <c:v>3.9682539679999997E-2</c:v>
                </c:pt>
                <c:pt idx="118">
                  <c:v>0.21428571430000001</c:v>
                </c:pt>
                <c:pt idx="119">
                  <c:v>0.41666666670000002</c:v>
                </c:pt>
                <c:pt idx="120">
                  <c:v>0.32738095239999998</c:v>
                </c:pt>
                <c:pt idx="121">
                  <c:v>0.15277777779999999</c:v>
                </c:pt>
                <c:pt idx="122">
                  <c:v>0.31944444440000003</c:v>
                </c:pt>
                <c:pt idx="123">
                  <c:v>0.17063492059999999</c:v>
                </c:pt>
                <c:pt idx="124">
                  <c:v>0.73015873019999999</c:v>
                </c:pt>
                <c:pt idx="125">
                  <c:v>0.77579365079999996</c:v>
                </c:pt>
                <c:pt idx="126">
                  <c:v>0.1984126984</c:v>
                </c:pt>
                <c:pt idx="127">
                  <c:v>0.32738095239999998</c:v>
                </c:pt>
                <c:pt idx="128">
                  <c:v>0.42063492060000002</c:v>
                </c:pt>
                <c:pt idx="129">
                  <c:v>0.5119047619</c:v>
                </c:pt>
                <c:pt idx="130">
                  <c:v>0.753968254</c:v>
                </c:pt>
                <c:pt idx="131">
                  <c:v>0.71031746029999998</c:v>
                </c:pt>
                <c:pt idx="132">
                  <c:v>0.66269841269999996</c:v>
                </c:pt>
                <c:pt idx="133">
                  <c:v>0</c:v>
                </c:pt>
                <c:pt idx="134">
                  <c:v>0.2420634921</c:v>
                </c:pt>
                <c:pt idx="135">
                  <c:v>0.44444444440000003</c:v>
                </c:pt>
                <c:pt idx="136">
                  <c:v>0.6329365079</c:v>
                </c:pt>
                <c:pt idx="137">
                  <c:v>9.9206349209999996E-3</c:v>
                </c:pt>
                <c:pt idx="138">
                  <c:v>0.1170634921</c:v>
                </c:pt>
                <c:pt idx="139">
                  <c:v>0.70238095239999998</c:v>
                </c:pt>
                <c:pt idx="140">
                  <c:v>0.71428571429999999</c:v>
                </c:pt>
                <c:pt idx="141">
                  <c:v>0.28968253970000002</c:v>
                </c:pt>
                <c:pt idx="142">
                  <c:v>0.32539682539999998</c:v>
                </c:pt>
                <c:pt idx="143">
                  <c:v>0.55555555560000003</c:v>
                </c:pt>
                <c:pt idx="144">
                  <c:v>0.64285714289999996</c:v>
                </c:pt>
                <c:pt idx="145">
                  <c:v>0.55555555560000003</c:v>
                </c:pt>
                <c:pt idx="146">
                  <c:v>0.39285714290000001</c:v>
                </c:pt>
                <c:pt idx="147">
                  <c:v>0.18253968249999999</c:v>
                </c:pt>
                <c:pt idx="148">
                  <c:v>0</c:v>
                </c:pt>
                <c:pt idx="149">
                  <c:v>0.63888888889999995</c:v>
                </c:pt>
                <c:pt idx="150">
                  <c:v>0.63888888889999995</c:v>
                </c:pt>
                <c:pt idx="151">
                  <c:v>0.1091269841</c:v>
                </c:pt>
                <c:pt idx="152">
                  <c:v>0.17460317459999999</c:v>
                </c:pt>
                <c:pt idx="153">
                  <c:v>0.15079365080000001</c:v>
                </c:pt>
                <c:pt idx="154">
                  <c:v>0.1845238095</c:v>
                </c:pt>
                <c:pt idx="155">
                  <c:v>0.56547619049999998</c:v>
                </c:pt>
                <c:pt idx="156">
                  <c:v>0.246031746</c:v>
                </c:pt>
                <c:pt idx="157">
                  <c:v>0.29166666670000002</c:v>
                </c:pt>
                <c:pt idx="158">
                  <c:v>0.34920634919999999</c:v>
                </c:pt>
                <c:pt idx="159">
                  <c:v>0.625</c:v>
                </c:pt>
                <c:pt idx="160">
                  <c:v>0.55357142859999997</c:v>
                </c:pt>
                <c:pt idx="161">
                  <c:v>0.75992063489999995</c:v>
                </c:pt>
                <c:pt idx="162">
                  <c:v>0.246031746</c:v>
                </c:pt>
                <c:pt idx="163">
                  <c:v>0.11111111110000001</c:v>
                </c:pt>
                <c:pt idx="164">
                  <c:v>0.72023809520000004</c:v>
                </c:pt>
                <c:pt idx="165">
                  <c:v>0.41666666670000002</c:v>
                </c:pt>
                <c:pt idx="166">
                  <c:v>0.7380952381</c:v>
                </c:pt>
                <c:pt idx="167">
                  <c:v>0.63888888889999995</c:v>
                </c:pt>
                <c:pt idx="168">
                  <c:v>0.86111111110000005</c:v>
                </c:pt>
                <c:pt idx="169">
                  <c:v>0.28968253970000002</c:v>
                </c:pt>
                <c:pt idx="170">
                  <c:v>0.73214285710000004</c:v>
                </c:pt>
                <c:pt idx="171">
                  <c:v>0.38888888890000001</c:v>
                </c:pt>
                <c:pt idx="172">
                  <c:v>0.128968254</c:v>
                </c:pt>
                <c:pt idx="173">
                  <c:v>0.625</c:v>
                </c:pt>
                <c:pt idx="174">
                  <c:v>0.79166666669999997</c:v>
                </c:pt>
                <c:pt idx="175">
                  <c:v>0.33333333329999998</c:v>
                </c:pt>
                <c:pt idx="176">
                  <c:v>0.28769841270000002</c:v>
                </c:pt>
                <c:pt idx="177">
                  <c:v>0.63888888889999995</c:v>
                </c:pt>
                <c:pt idx="178">
                  <c:v>0.32539682539999998</c:v>
                </c:pt>
                <c:pt idx="179">
                  <c:v>0.72619047619999999</c:v>
                </c:pt>
                <c:pt idx="180">
                  <c:v>0.34325396829999999</c:v>
                </c:pt>
                <c:pt idx="181">
                  <c:v>0.17460317459999999</c:v>
                </c:pt>
                <c:pt idx="182">
                  <c:v>7.7380952380000007E-2</c:v>
                </c:pt>
                <c:pt idx="183">
                  <c:v>0.24404761899999999</c:v>
                </c:pt>
                <c:pt idx="184">
                  <c:v>0.27777777780000001</c:v>
                </c:pt>
                <c:pt idx="185">
                  <c:v>0.66269841269999996</c:v>
                </c:pt>
                <c:pt idx="186">
                  <c:v>0.248015873</c:v>
                </c:pt>
                <c:pt idx="187">
                  <c:v>0.26388888890000001</c:v>
                </c:pt>
                <c:pt idx="188">
                  <c:v>0.375</c:v>
                </c:pt>
                <c:pt idx="189">
                  <c:v>0.65476190479999996</c:v>
                </c:pt>
                <c:pt idx="190">
                  <c:v>0.32341269839999998</c:v>
                </c:pt>
                <c:pt idx="191">
                  <c:v>0.31150793650000003</c:v>
                </c:pt>
                <c:pt idx="192">
                  <c:v>0.73214285710000004</c:v>
                </c:pt>
                <c:pt idx="193">
                  <c:v>0.1369047619</c:v>
                </c:pt>
                <c:pt idx="194">
                  <c:v>0.21825396829999999</c:v>
                </c:pt>
                <c:pt idx="195">
                  <c:v>0.17460317459999999</c:v>
                </c:pt>
                <c:pt idx="196">
                  <c:v>0.7380952381</c:v>
                </c:pt>
                <c:pt idx="197">
                  <c:v>0.1369047619</c:v>
                </c:pt>
                <c:pt idx="198">
                  <c:v>0.26587301590000001</c:v>
                </c:pt>
                <c:pt idx="199">
                  <c:v>0.67261904760000002</c:v>
                </c:pt>
                <c:pt idx="200">
                  <c:v>0.498015873</c:v>
                </c:pt>
                <c:pt idx="201">
                  <c:v>0.52579365079999996</c:v>
                </c:pt>
                <c:pt idx="202">
                  <c:v>0.2619047619</c:v>
                </c:pt>
                <c:pt idx="203">
                  <c:v>0.51785714289999996</c:v>
                </c:pt>
                <c:pt idx="204">
                  <c:v>0.33531746029999998</c:v>
                </c:pt>
                <c:pt idx="205">
                  <c:v>0.8829365079</c:v>
                </c:pt>
                <c:pt idx="206">
                  <c:v>0.40079365080000001</c:v>
                </c:pt>
                <c:pt idx="207">
                  <c:v>1.19047619E-2</c:v>
                </c:pt>
                <c:pt idx="208">
                  <c:v>0.3849206349</c:v>
                </c:pt>
                <c:pt idx="209">
                  <c:v>4.9603174600000001E-2</c:v>
                </c:pt>
                <c:pt idx="210">
                  <c:v>0.2619047619</c:v>
                </c:pt>
                <c:pt idx="211">
                  <c:v>0.65674603170000001</c:v>
                </c:pt>
                <c:pt idx="212">
                  <c:v>0.68452380950000002</c:v>
                </c:pt>
                <c:pt idx="213">
                  <c:v>0.70634920629999998</c:v>
                </c:pt>
                <c:pt idx="214">
                  <c:v>0.24404761899999999</c:v>
                </c:pt>
                <c:pt idx="215">
                  <c:v>0.68253968249999997</c:v>
                </c:pt>
                <c:pt idx="216">
                  <c:v>0.34325396829999999</c:v>
                </c:pt>
                <c:pt idx="217">
                  <c:v>0.22023809520000001</c:v>
                </c:pt>
                <c:pt idx="218">
                  <c:v>0.73412698409999999</c:v>
                </c:pt>
                <c:pt idx="219">
                  <c:v>0.2619047619</c:v>
                </c:pt>
                <c:pt idx="220">
                  <c:v>0.35119047619999999</c:v>
                </c:pt>
                <c:pt idx="221">
                  <c:v>0.67857142859999997</c:v>
                </c:pt>
                <c:pt idx="222">
                  <c:v>0.68452380950000002</c:v>
                </c:pt>
                <c:pt idx="223">
                  <c:v>4.761904762E-2</c:v>
                </c:pt>
                <c:pt idx="224">
                  <c:v>0.33928571429999999</c:v>
                </c:pt>
                <c:pt idx="225">
                  <c:v>0.24404761899999999</c:v>
                </c:pt>
                <c:pt idx="226">
                  <c:v>0.65674603170000001</c:v>
                </c:pt>
                <c:pt idx="227">
                  <c:v>6.5476190480000002E-2</c:v>
                </c:pt>
                <c:pt idx="228">
                  <c:v>6.5476190480000002E-2</c:v>
                </c:pt>
                <c:pt idx="229">
                  <c:v>0.57539682540000003</c:v>
                </c:pt>
                <c:pt idx="230">
                  <c:v>0.73015873019999999</c:v>
                </c:pt>
                <c:pt idx="231">
                  <c:v>0.58134920629999998</c:v>
                </c:pt>
                <c:pt idx="232">
                  <c:v>0.64285714289999996</c:v>
                </c:pt>
                <c:pt idx="233">
                  <c:v>0.46825396829999999</c:v>
                </c:pt>
                <c:pt idx="234">
                  <c:v>0.16071428569999999</c:v>
                </c:pt>
                <c:pt idx="235">
                  <c:v>0.72023809520000004</c:v>
                </c:pt>
                <c:pt idx="236">
                  <c:v>0.498015873</c:v>
                </c:pt>
                <c:pt idx="237">
                  <c:v>0.3829365079</c:v>
                </c:pt>
                <c:pt idx="238">
                  <c:v>8.7301587299999997E-2</c:v>
                </c:pt>
                <c:pt idx="239">
                  <c:v>0.73214285710000004</c:v>
                </c:pt>
                <c:pt idx="240">
                  <c:v>6.5476190480000002E-2</c:v>
                </c:pt>
                <c:pt idx="241">
                  <c:v>0.66865079370000002</c:v>
                </c:pt>
                <c:pt idx="242">
                  <c:v>0.35714285709999999</c:v>
                </c:pt>
                <c:pt idx="243">
                  <c:v>0.35515873019999999</c:v>
                </c:pt>
                <c:pt idx="244">
                  <c:v>0.7619047619</c:v>
                </c:pt>
                <c:pt idx="245">
                  <c:v>0.32936507939999998</c:v>
                </c:pt>
                <c:pt idx="246">
                  <c:v>0.35714285709999999</c:v>
                </c:pt>
                <c:pt idx="247">
                  <c:v>0.7380952381</c:v>
                </c:pt>
              </c:numCache>
            </c:numRef>
          </c:xVal>
          <c:yVal>
            <c:numRef>
              <c:f>'[smets woulters averages.xlsx]Data'!$E$2:$E$249,'[smets woulters averages.xlsx]Data'!$E$256</c:f>
              <c:numCache>
                <c:formatCode>General</c:formatCode>
                <c:ptCount val="249"/>
                <c:pt idx="0">
                  <c:v>0.63051619940000003</c:v>
                </c:pt>
                <c:pt idx="1">
                  <c:v>0.63594027799999997</c:v>
                </c:pt>
                <c:pt idx="2">
                  <c:v>0.58805827070000005</c:v>
                </c:pt>
                <c:pt idx="3">
                  <c:v>0.65090079369999998</c:v>
                </c:pt>
                <c:pt idx="4">
                  <c:v>0.71894823870000002</c:v>
                </c:pt>
                <c:pt idx="5">
                  <c:v>0.37976190479999999</c:v>
                </c:pt>
                <c:pt idx="6">
                  <c:v>0.37465196080000002</c:v>
                </c:pt>
                <c:pt idx="7">
                  <c:v>0.38609112070000001</c:v>
                </c:pt>
                <c:pt idx="8">
                  <c:v>0.66021838050000003</c:v>
                </c:pt>
                <c:pt idx="9">
                  <c:v>0.60943222640000005</c:v>
                </c:pt>
                <c:pt idx="10">
                  <c:v>0.33750000000000002</c:v>
                </c:pt>
                <c:pt idx="12">
                  <c:v>0.69590525790000002</c:v>
                </c:pt>
                <c:pt idx="13">
                  <c:v>0.44791666670000002</c:v>
                </c:pt>
                <c:pt idx="14">
                  <c:v>0.57382969139999995</c:v>
                </c:pt>
                <c:pt idx="15">
                  <c:v>0.6006547619</c:v>
                </c:pt>
                <c:pt idx="16">
                  <c:v>0.69780530780000005</c:v>
                </c:pt>
                <c:pt idx="17">
                  <c:v>0.62834155160000005</c:v>
                </c:pt>
                <c:pt idx="18">
                  <c:v>0.28095179460000003</c:v>
                </c:pt>
                <c:pt idx="19">
                  <c:v>0.71240079369999998</c:v>
                </c:pt>
                <c:pt idx="20">
                  <c:v>0.70360829960000004</c:v>
                </c:pt>
                <c:pt idx="21">
                  <c:v>0.55091784919999998</c:v>
                </c:pt>
                <c:pt idx="22">
                  <c:v>0.49625000000000002</c:v>
                </c:pt>
                <c:pt idx="23">
                  <c:v>0.5988011043</c:v>
                </c:pt>
                <c:pt idx="24">
                  <c:v>0.72972222220000005</c:v>
                </c:pt>
                <c:pt idx="25">
                  <c:v>0.52954624250000004</c:v>
                </c:pt>
                <c:pt idx="26">
                  <c:v>0.63459378889999996</c:v>
                </c:pt>
                <c:pt idx="27">
                  <c:v>0.63980982409999998</c:v>
                </c:pt>
                <c:pt idx="28">
                  <c:v>0.58440290179999999</c:v>
                </c:pt>
                <c:pt idx="29">
                  <c:v>0.62193176809999995</c:v>
                </c:pt>
                <c:pt idx="30">
                  <c:v>0.54087852209999998</c:v>
                </c:pt>
                <c:pt idx="31">
                  <c:v>0.55974814930000005</c:v>
                </c:pt>
                <c:pt idx="32">
                  <c:v>0.72562127980000002</c:v>
                </c:pt>
                <c:pt idx="33">
                  <c:v>0.53100660600000005</c:v>
                </c:pt>
                <c:pt idx="34">
                  <c:v>0.56313657409999995</c:v>
                </c:pt>
                <c:pt idx="35">
                  <c:v>0.61333424709999995</c:v>
                </c:pt>
                <c:pt idx="36">
                  <c:v>0.52699481069999998</c:v>
                </c:pt>
                <c:pt idx="37">
                  <c:v>0.59268642130000004</c:v>
                </c:pt>
                <c:pt idx="38">
                  <c:v>0.68153081230000001</c:v>
                </c:pt>
                <c:pt idx="39">
                  <c:v>0</c:v>
                </c:pt>
                <c:pt idx="40">
                  <c:v>0.65818452380000003</c:v>
                </c:pt>
                <c:pt idx="41">
                  <c:v>0.68518072529999996</c:v>
                </c:pt>
                <c:pt idx="42">
                  <c:v>0.48666666669999997</c:v>
                </c:pt>
                <c:pt idx="43">
                  <c:v>0.57026777009999996</c:v>
                </c:pt>
                <c:pt idx="44">
                  <c:v>0.58782525019999998</c:v>
                </c:pt>
                <c:pt idx="45">
                  <c:v>0.76348036760000004</c:v>
                </c:pt>
                <c:pt idx="46">
                  <c:v>0.55316307809999998</c:v>
                </c:pt>
                <c:pt idx="47">
                  <c:v>0.54571428570000002</c:v>
                </c:pt>
                <c:pt idx="48">
                  <c:v>0.68433152429999999</c:v>
                </c:pt>
                <c:pt idx="49">
                  <c:v>0.69609803920000002</c:v>
                </c:pt>
                <c:pt idx="50">
                  <c:v>0.66423911339999997</c:v>
                </c:pt>
                <c:pt idx="51">
                  <c:v>0.54154427630000002</c:v>
                </c:pt>
                <c:pt idx="52">
                  <c:v>0.65277529759999997</c:v>
                </c:pt>
                <c:pt idx="53">
                  <c:v>0.67573908729999999</c:v>
                </c:pt>
                <c:pt idx="54">
                  <c:v>0.57311148970000003</c:v>
                </c:pt>
                <c:pt idx="55">
                  <c:v>0.73607780479999996</c:v>
                </c:pt>
                <c:pt idx="56">
                  <c:v>0.64921083729999995</c:v>
                </c:pt>
                <c:pt idx="57">
                  <c:v>0.65626719600000005</c:v>
                </c:pt>
                <c:pt idx="58">
                  <c:v>0.63740597939999999</c:v>
                </c:pt>
                <c:pt idx="59">
                  <c:v>0.64180517930000003</c:v>
                </c:pt>
                <c:pt idx="60">
                  <c:v>0.5697415414</c:v>
                </c:pt>
                <c:pt idx="61">
                  <c:v>0.61488095239999996</c:v>
                </c:pt>
                <c:pt idx="62">
                  <c:v>0.56429641809999997</c:v>
                </c:pt>
                <c:pt idx="63">
                  <c:v>0.3596491228</c:v>
                </c:pt>
                <c:pt idx="64">
                  <c:v>0.76065918470000005</c:v>
                </c:pt>
                <c:pt idx="65">
                  <c:v>0.55167422519999998</c:v>
                </c:pt>
                <c:pt idx="66">
                  <c:v>0.67761575409999997</c:v>
                </c:pt>
                <c:pt idx="69">
                  <c:v>0.67051632989999999</c:v>
                </c:pt>
                <c:pt idx="70">
                  <c:v>0.53136904760000003</c:v>
                </c:pt>
                <c:pt idx="71">
                  <c:v>0.56578046680000005</c:v>
                </c:pt>
                <c:pt idx="72">
                  <c:v>0.62229166670000002</c:v>
                </c:pt>
                <c:pt idx="73">
                  <c:v>0.59969365720000001</c:v>
                </c:pt>
                <c:pt idx="74">
                  <c:v>0.71139182590000005</c:v>
                </c:pt>
                <c:pt idx="75">
                  <c:v>0.61366071430000002</c:v>
                </c:pt>
                <c:pt idx="76">
                  <c:v>0.62994028040000005</c:v>
                </c:pt>
                <c:pt idx="77">
                  <c:v>0.50066385250000001</c:v>
                </c:pt>
                <c:pt idx="78">
                  <c:v>0.66907529889999995</c:v>
                </c:pt>
                <c:pt idx="79">
                  <c:v>0.2277777778</c:v>
                </c:pt>
                <c:pt idx="80">
                  <c:v>0.66130743530000002</c:v>
                </c:pt>
                <c:pt idx="81">
                  <c:v>0.63170047510000005</c:v>
                </c:pt>
                <c:pt idx="82">
                  <c:v>0.65239640769999996</c:v>
                </c:pt>
                <c:pt idx="83">
                  <c:v>0.66361091530000005</c:v>
                </c:pt>
                <c:pt idx="84">
                  <c:v>0.60887648809999995</c:v>
                </c:pt>
                <c:pt idx="85">
                  <c:v>0.59840303880000001</c:v>
                </c:pt>
                <c:pt idx="86">
                  <c:v>0.60286675020000002</c:v>
                </c:pt>
                <c:pt idx="87">
                  <c:v>0.61499999999999999</c:v>
                </c:pt>
                <c:pt idx="88">
                  <c:v>0.57098684209999995</c:v>
                </c:pt>
                <c:pt idx="89">
                  <c:v>0.68255332899999999</c:v>
                </c:pt>
                <c:pt idx="90">
                  <c:v>0.51115904840000004</c:v>
                </c:pt>
                <c:pt idx="91">
                  <c:v>0.24803571429999999</c:v>
                </c:pt>
                <c:pt idx="92">
                  <c:v>0.59618381890000005</c:v>
                </c:pt>
                <c:pt idx="93">
                  <c:v>0.40912698409999998</c:v>
                </c:pt>
                <c:pt idx="94">
                  <c:v>0.5798768674</c:v>
                </c:pt>
                <c:pt idx="95">
                  <c:v>0.56907894739999998</c:v>
                </c:pt>
                <c:pt idx="96">
                  <c:v>0.73431919639999998</c:v>
                </c:pt>
                <c:pt idx="97">
                  <c:v>0.62406769610000001</c:v>
                </c:pt>
                <c:pt idx="98">
                  <c:v>0.43910714290000002</c:v>
                </c:pt>
                <c:pt idx="99">
                  <c:v>0.68290422080000002</c:v>
                </c:pt>
                <c:pt idx="100">
                  <c:v>0.36676917990000002</c:v>
                </c:pt>
                <c:pt idx="101">
                  <c:v>0.84499999999999997</c:v>
                </c:pt>
                <c:pt idx="102">
                  <c:v>0.58096105649999996</c:v>
                </c:pt>
                <c:pt idx="103">
                  <c:v>0.64009868420000005</c:v>
                </c:pt>
                <c:pt idx="104">
                  <c:v>0.62989928529999994</c:v>
                </c:pt>
                <c:pt idx="105">
                  <c:v>0.5032738095</c:v>
                </c:pt>
                <c:pt idx="106">
                  <c:v>0.39830590799999999</c:v>
                </c:pt>
                <c:pt idx="107">
                  <c:v>0.34889880950000002</c:v>
                </c:pt>
                <c:pt idx="108">
                  <c:v>0.51361505620000003</c:v>
                </c:pt>
                <c:pt idx="109">
                  <c:v>0.4712224015</c:v>
                </c:pt>
                <c:pt idx="110">
                  <c:v>0.65319922239999995</c:v>
                </c:pt>
                <c:pt idx="111">
                  <c:v>0.57287263659999998</c:v>
                </c:pt>
                <c:pt idx="112">
                  <c:v>0.54760710540000002</c:v>
                </c:pt>
                <c:pt idx="113">
                  <c:v>0.63572362280000005</c:v>
                </c:pt>
                <c:pt idx="115">
                  <c:v>0.66030877980000002</c:v>
                </c:pt>
                <c:pt idx="116">
                  <c:v>0.39767239710000002</c:v>
                </c:pt>
                <c:pt idx="117">
                  <c:v>0.49839788769999999</c:v>
                </c:pt>
                <c:pt idx="118">
                  <c:v>0.58151237850000004</c:v>
                </c:pt>
                <c:pt idx="119">
                  <c:v>0.59043154760000005</c:v>
                </c:pt>
                <c:pt idx="120">
                  <c:v>0.50348214290000004</c:v>
                </c:pt>
                <c:pt idx="121">
                  <c:v>0.73071956510000002</c:v>
                </c:pt>
                <c:pt idx="122">
                  <c:v>0.21940476189999999</c:v>
                </c:pt>
                <c:pt idx="123">
                  <c:v>0.48579119980000002</c:v>
                </c:pt>
                <c:pt idx="124">
                  <c:v>0.37770833329999998</c:v>
                </c:pt>
                <c:pt idx="125">
                  <c:v>0.6074702381</c:v>
                </c:pt>
                <c:pt idx="126">
                  <c:v>0.40178751959999998</c:v>
                </c:pt>
                <c:pt idx="127">
                  <c:v>0.40505952379999999</c:v>
                </c:pt>
                <c:pt idx="128">
                  <c:v>0.59915473870000002</c:v>
                </c:pt>
                <c:pt idx="129">
                  <c:v>0.65186507940000005</c:v>
                </c:pt>
                <c:pt idx="130">
                  <c:v>0.69870163689999998</c:v>
                </c:pt>
                <c:pt idx="131">
                  <c:v>0.63374627979999998</c:v>
                </c:pt>
                <c:pt idx="132">
                  <c:v>0.59751302080000002</c:v>
                </c:pt>
                <c:pt idx="133">
                  <c:v>0.19566276799999999</c:v>
                </c:pt>
                <c:pt idx="134">
                  <c:v>0.72540845350000005</c:v>
                </c:pt>
                <c:pt idx="135">
                  <c:v>0.76889020620000004</c:v>
                </c:pt>
                <c:pt idx="136">
                  <c:v>0.6263966165</c:v>
                </c:pt>
                <c:pt idx="137">
                  <c:v>0.62121212120000002</c:v>
                </c:pt>
                <c:pt idx="138">
                  <c:v>0.73057549180000003</c:v>
                </c:pt>
                <c:pt idx="139">
                  <c:v>0.66669270830000005</c:v>
                </c:pt>
                <c:pt idx="140">
                  <c:v>0.58843981950000002</c:v>
                </c:pt>
                <c:pt idx="141">
                  <c:v>0.70583368140000002</c:v>
                </c:pt>
                <c:pt idx="142">
                  <c:v>0.58507675439999995</c:v>
                </c:pt>
                <c:pt idx="143">
                  <c:v>0.31630952379999999</c:v>
                </c:pt>
                <c:pt idx="144">
                  <c:v>0.67832008020000001</c:v>
                </c:pt>
                <c:pt idx="145">
                  <c:v>0.39520833329999999</c:v>
                </c:pt>
                <c:pt idx="146">
                  <c:v>0.55253348209999997</c:v>
                </c:pt>
                <c:pt idx="147">
                  <c:v>0.58802287580000001</c:v>
                </c:pt>
                <c:pt idx="149">
                  <c:v>0.28344155840000002</c:v>
                </c:pt>
                <c:pt idx="150">
                  <c:v>0.30088827839999999</c:v>
                </c:pt>
                <c:pt idx="151">
                  <c:v>0.48449404759999998</c:v>
                </c:pt>
                <c:pt idx="152">
                  <c:v>0.54500000000000004</c:v>
                </c:pt>
                <c:pt idx="153">
                  <c:v>0.76849757500000004</c:v>
                </c:pt>
                <c:pt idx="154">
                  <c:v>0.58422839510000002</c:v>
                </c:pt>
                <c:pt idx="155">
                  <c:v>0.65216814359999997</c:v>
                </c:pt>
                <c:pt idx="156">
                  <c:v>0.48192460320000002</c:v>
                </c:pt>
                <c:pt idx="157">
                  <c:v>0.62200595240000001</c:v>
                </c:pt>
                <c:pt idx="158">
                  <c:v>0.75115391490000005</c:v>
                </c:pt>
                <c:pt idx="159">
                  <c:v>0.49966750840000002</c:v>
                </c:pt>
                <c:pt idx="160">
                  <c:v>0.61593240910000002</c:v>
                </c:pt>
                <c:pt idx="161">
                  <c:v>0.61221726190000003</c:v>
                </c:pt>
                <c:pt idx="162">
                  <c:v>0.61953747800000003</c:v>
                </c:pt>
                <c:pt idx="163">
                  <c:v>0.49851190480000002</c:v>
                </c:pt>
                <c:pt idx="164">
                  <c:v>0.64495907740000002</c:v>
                </c:pt>
                <c:pt idx="165">
                  <c:v>0.53200061190000003</c:v>
                </c:pt>
                <c:pt idx="166">
                  <c:v>0.74390825770000002</c:v>
                </c:pt>
                <c:pt idx="167">
                  <c:v>0.34416666670000001</c:v>
                </c:pt>
                <c:pt idx="168">
                  <c:v>0.66760788689999995</c:v>
                </c:pt>
                <c:pt idx="169">
                  <c:v>0.65755952380000005</c:v>
                </c:pt>
                <c:pt idx="170">
                  <c:v>0.64505332339999999</c:v>
                </c:pt>
                <c:pt idx="171">
                  <c:v>0.61475368109999995</c:v>
                </c:pt>
                <c:pt idx="172">
                  <c:v>0.38859126980000003</c:v>
                </c:pt>
                <c:pt idx="173">
                  <c:v>0.80383321929999996</c:v>
                </c:pt>
                <c:pt idx="174">
                  <c:v>0.72677455359999998</c:v>
                </c:pt>
                <c:pt idx="175">
                  <c:v>0.75416666669999999</c:v>
                </c:pt>
                <c:pt idx="176">
                  <c:v>0.64791666670000003</c:v>
                </c:pt>
                <c:pt idx="177">
                  <c:v>0.3725</c:v>
                </c:pt>
                <c:pt idx="178">
                  <c:v>0.5724047619</c:v>
                </c:pt>
                <c:pt idx="179">
                  <c:v>0.60536210319999995</c:v>
                </c:pt>
                <c:pt idx="180">
                  <c:v>0.44682189249999998</c:v>
                </c:pt>
                <c:pt idx="181">
                  <c:v>0.63561706039999999</c:v>
                </c:pt>
                <c:pt idx="182">
                  <c:v>0.43797619049999997</c:v>
                </c:pt>
                <c:pt idx="183">
                  <c:v>0.36827050259999999</c:v>
                </c:pt>
                <c:pt idx="184">
                  <c:v>0.52665403659999999</c:v>
                </c:pt>
                <c:pt idx="185">
                  <c:v>0.67970238100000002</c:v>
                </c:pt>
                <c:pt idx="186">
                  <c:v>0.51091907869999997</c:v>
                </c:pt>
                <c:pt idx="187">
                  <c:v>0.3173725335</c:v>
                </c:pt>
                <c:pt idx="188">
                  <c:v>0.51395822390000001</c:v>
                </c:pt>
                <c:pt idx="189">
                  <c:v>0.67444196430000003</c:v>
                </c:pt>
                <c:pt idx="190">
                  <c:v>0.61338014149999998</c:v>
                </c:pt>
                <c:pt idx="191">
                  <c:v>0.4323234728</c:v>
                </c:pt>
                <c:pt idx="192">
                  <c:v>0.69178532049999997</c:v>
                </c:pt>
                <c:pt idx="193">
                  <c:v>0.49770741959999998</c:v>
                </c:pt>
                <c:pt idx="194">
                  <c:v>0.80370703539999999</c:v>
                </c:pt>
                <c:pt idx="195">
                  <c:v>0.30485119049999998</c:v>
                </c:pt>
                <c:pt idx="196">
                  <c:v>0.51344028730000002</c:v>
                </c:pt>
                <c:pt idx="197">
                  <c:v>0.38755952380000003</c:v>
                </c:pt>
                <c:pt idx="198">
                  <c:v>0.5118268574</c:v>
                </c:pt>
                <c:pt idx="199">
                  <c:v>0.63412977159999995</c:v>
                </c:pt>
                <c:pt idx="200">
                  <c:v>0.71923311550000002</c:v>
                </c:pt>
                <c:pt idx="201">
                  <c:v>0.63309613320000002</c:v>
                </c:pt>
                <c:pt idx="202">
                  <c:v>0.52328754580000003</c:v>
                </c:pt>
                <c:pt idx="203">
                  <c:v>0.62267019550000002</c:v>
                </c:pt>
                <c:pt idx="204">
                  <c:v>0.64430808429999997</c:v>
                </c:pt>
                <c:pt idx="205">
                  <c:v>0.68217948719999999</c:v>
                </c:pt>
                <c:pt idx="206">
                  <c:v>0.69205944549999998</c:v>
                </c:pt>
                <c:pt idx="207">
                  <c:v>4.5454545450000002E-2</c:v>
                </c:pt>
                <c:pt idx="208">
                  <c:v>0.73171874999999997</c:v>
                </c:pt>
                <c:pt idx="209">
                  <c:v>0.58583333329999998</c:v>
                </c:pt>
                <c:pt idx="210">
                  <c:v>0.46181547620000002</c:v>
                </c:pt>
                <c:pt idx="211">
                  <c:v>0.71711618460000004</c:v>
                </c:pt>
                <c:pt idx="212">
                  <c:v>0.60142900909999997</c:v>
                </c:pt>
                <c:pt idx="213">
                  <c:v>0.66985588969999998</c:v>
                </c:pt>
                <c:pt idx="214">
                  <c:v>0.461785318</c:v>
                </c:pt>
                <c:pt idx="215">
                  <c:v>0.59</c:v>
                </c:pt>
                <c:pt idx="216">
                  <c:v>0.50403828579999999</c:v>
                </c:pt>
                <c:pt idx="217">
                  <c:v>0.44457005119999998</c:v>
                </c:pt>
                <c:pt idx="218">
                  <c:v>0.55421631000000005</c:v>
                </c:pt>
                <c:pt idx="219">
                  <c:v>0.29880952379999998</c:v>
                </c:pt>
                <c:pt idx="220">
                  <c:v>0.62043981479999999</c:v>
                </c:pt>
                <c:pt idx="221">
                  <c:v>0.57433886860000005</c:v>
                </c:pt>
                <c:pt idx="223">
                  <c:v>0.56083333329999996</c:v>
                </c:pt>
                <c:pt idx="224">
                  <c:v>0.72162620089999996</c:v>
                </c:pt>
                <c:pt idx="225">
                  <c:v>0.56821428569999999</c:v>
                </c:pt>
                <c:pt idx="226">
                  <c:v>0.55235819330000002</c:v>
                </c:pt>
                <c:pt idx="227">
                  <c:v>0.17729809869999999</c:v>
                </c:pt>
                <c:pt idx="228">
                  <c:v>0.44386904760000001</c:v>
                </c:pt>
                <c:pt idx="229">
                  <c:v>0.64924048400000001</c:v>
                </c:pt>
                <c:pt idx="230">
                  <c:v>0.63514880949999997</c:v>
                </c:pt>
                <c:pt idx="231">
                  <c:v>0.62811320579999996</c:v>
                </c:pt>
                <c:pt idx="232">
                  <c:v>0.61367931549999999</c:v>
                </c:pt>
                <c:pt idx="233">
                  <c:v>0.60601053410000005</c:v>
                </c:pt>
                <c:pt idx="234">
                  <c:v>0.49911387629999998</c:v>
                </c:pt>
                <c:pt idx="235">
                  <c:v>0.56832550130000004</c:v>
                </c:pt>
                <c:pt idx="236">
                  <c:v>0.69717640250000001</c:v>
                </c:pt>
                <c:pt idx="237">
                  <c:v>0.51739285710000005</c:v>
                </c:pt>
                <c:pt idx="238">
                  <c:v>0.33091666669999997</c:v>
                </c:pt>
                <c:pt idx="239">
                  <c:v>0.62588169640000002</c:v>
                </c:pt>
                <c:pt idx="240">
                  <c:v>0.52119047620000003</c:v>
                </c:pt>
                <c:pt idx="241">
                  <c:v>0.75064133479999995</c:v>
                </c:pt>
                <c:pt idx="242">
                  <c:v>0.53979166670000001</c:v>
                </c:pt>
                <c:pt idx="243">
                  <c:v>0.65337907679999996</c:v>
                </c:pt>
                <c:pt idx="244">
                  <c:v>0.71520781889999996</c:v>
                </c:pt>
                <c:pt idx="245">
                  <c:v>0.41749999999999998</c:v>
                </c:pt>
                <c:pt idx="246">
                  <c:v>0.54119949489999997</c:v>
                </c:pt>
                <c:pt idx="247">
                  <c:v>0.70818926660000003</c:v>
                </c:pt>
                <c:pt idx="248">
                  <c:v>0.39521644683118445</c:v>
                </c:pt>
              </c:numCache>
            </c:numRef>
          </c:yVal>
          <c:smooth val="0"/>
          <c:extLst/>
        </c:ser>
        <c:dLbls>
          <c:showLegendKey val="0"/>
          <c:showVal val="0"/>
          <c:showCatName val="0"/>
          <c:showSerName val="0"/>
          <c:showPercent val="0"/>
          <c:showBubbleSize val="0"/>
        </c:dLbls>
        <c:axId val="482888784"/>
        <c:axId val="482894664"/>
      </c:scatterChart>
      <c:valAx>
        <c:axId val="4828887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Proportion of data available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894664"/>
        <c:crosses val="autoZero"/>
        <c:crossBetween val="midCat"/>
        <c:majorUnit val="0.1"/>
      </c:valAx>
      <c:valAx>
        <c:axId val="48289466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accuracy for all variables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888784"/>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'[UNESCO Averages.xlsx]avg.csv'!$T$2:$T$249</c:f>
              <c:numCache>
                <c:formatCode>General</c:formatCode>
                <c:ptCount val="248"/>
                <c:pt idx="0">
                  <c:v>0.18055555555555555</c:v>
                </c:pt>
                <c:pt idx="1">
                  <c:v>8.7301587301587297E-2</c:v>
                </c:pt>
                <c:pt idx="2">
                  <c:v>7.1428571428571425E-2</c:v>
                </c:pt>
                <c:pt idx="3">
                  <c:v>0.15277777777777779</c:v>
                </c:pt>
                <c:pt idx="4">
                  <c:v>0.34325396825396826</c:v>
                </c:pt>
                <c:pt idx="5">
                  <c:v>0.34325396825396826</c:v>
                </c:pt>
                <c:pt idx="6">
                  <c:v>0.17063492063492064</c:v>
                </c:pt>
                <c:pt idx="7">
                  <c:v>0.7321428571428571</c:v>
                </c:pt>
                <c:pt idx="8">
                  <c:v>0.38293650793650796</c:v>
                </c:pt>
                <c:pt idx="9">
                  <c:v>5.9523809523809521E-3</c:v>
                </c:pt>
                <c:pt idx="10">
                  <c:v>0.24603174603174602</c:v>
                </c:pt>
                <c:pt idx="11">
                  <c:v>0.79563492063492058</c:v>
                </c:pt>
                <c:pt idx="12">
                  <c:v>0.59722222222222221</c:v>
                </c:pt>
                <c:pt idx="13">
                  <c:v>0.32539682539682541</c:v>
                </c:pt>
                <c:pt idx="14">
                  <c:v>0.3531746031746032</c:v>
                </c:pt>
                <c:pt idx="15">
                  <c:v>0.66269841269841268</c:v>
                </c:pt>
                <c:pt idx="16">
                  <c:v>0.61904761904761907</c:v>
                </c:pt>
                <c:pt idx="17">
                  <c:v>0.56746031746031744</c:v>
                </c:pt>
                <c:pt idx="18">
                  <c:v>0.72222222222222221</c:v>
                </c:pt>
                <c:pt idx="19">
                  <c:v>0.5</c:v>
                </c:pt>
                <c:pt idx="20">
                  <c:v>0.37698412698412698</c:v>
                </c:pt>
                <c:pt idx="21">
                  <c:v>0.46825396825396826</c:v>
                </c:pt>
                <c:pt idx="22">
                  <c:v>0.21428571428571427</c:v>
                </c:pt>
                <c:pt idx="23">
                  <c:v>0.34920634920634919</c:v>
                </c:pt>
                <c:pt idx="24">
                  <c:v>0.5535714285714286</c:v>
                </c:pt>
                <c:pt idx="25">
                  <c:v>0.12896825396825398</c:v>
                </c:pt>
                <c:pt idx="26">
                  <c:v>0.7321428571428571</c:v>
                </c:pt>
                <c:pt idx="27">
                  <c:v>0.72023809523809523</c:v>
                </c:pt>
                <c:pt idx="28">
                  <c:v>0.38293650793650796</c:v>
                </c:pt>
                <c:pt idx="29">
                  <c:v>0.35714285714285715</c:v>
                </c:pt>
                <c:pt idx="30">
                  <c:v>0.27976190476190477</c:v>
                </c:pt>
                <c:pt idx="31">
                  <c:v>0.58134920634920639</c:v>
                </c:pt>
                <c:pt idx="32">
                  <c:v>0.26587301587301587</c:v>
                </c:pt>
                <c:pt idx="33">
                  <c:v>0.88293650793650791</c:v>
                </c:pt>
                <c:pt idx="34">
                  <c:v>0.88293650793650791</c:v>
                </c:pt>
                <c:pt idx="35">
                  <c:v>0.62301587301587302</c:v>
                </c:pt>
                <c:pt idx="36">
                  <c:v>1.984126984126984E-2</c:v>
                </c:pt>
                <c:pt idx="37">
                  <c:v>0.75992063492063489</c:v>
                </c:pt>
                <c:pt idx="38">
                  <c:v>0.56746031746031744</c:v>
                </c:pt>
                <c:pt idx="39">
                  <c:v>0.23214285714285715</c:v>
                </c:pt>
                <c:pt idx="40">
                  <c:v>0.7142857142857143</c:v>
                </c:pt>
                <c:pt idx="41">
                  <c:v>0.24603174603174602</c:v>
                </c:pt>
                <c:pt idx="42">
                  <c:v>0.73809523809523814</c:v>
                </c:pt>
                <c:pt idx="43">
                  <c:v>0.41666666666666669</c:v>
                </c:pt>
                <c:pt idx="44">
                  <c:v>0.2638888888888889</c:v>
                </c:pt>
                <c:pt idx="45">
                  <c:v>0.65674603174603174</c:v>
                </c:pt>
                <c:pt idx="46">
                  <c:v>0.65674603174603174</c:v>
                </c:pt>
                <c:pt idx="47">
                  <c:v>0.46825396825396826</c:v>
                </c:pt>
                <c:pt idx="48">
                  <c:v>0</c:v>
                </c:pt>
                <c:pt idx="49">
                  <c:v>1.7857142857142856E-2</c:v>
                </c:pt>
                <c:pt idx="50">
                  <c:v>0.5714285714285714</c:v>
                </c:pt>
                <c:pt idx="51">
                  <c:v>0.41666666666666669</c:v>
                </c:pt>
                <c:pt idx="52">
                  <c:v>0.7321428571428571</c:v>
                </c:pt>
                <c:pt idx="53">
                  <c:v>0.23412698412698413</c:v>
                </c:pt>
                <c:pt idx="54">
                  <c:v>0.25992063492063494</c:v>
                </c:pt>
                <c:pt idx="55">
                  <c:v>0.71031746031746035</c:v>
                </c:pt>
                <c:pt idx="56">
                  <c:v>0.70238095238095233</c:v>
                </c:pt>
                <c:pt idx="57">
                  <c:v>0.63888888888888884</c:v>
                </c:pt>
                <c:pt idx="58">
                  <c:v>0.63888888888888884</c:v>
                </c:pt>
                <c:pt idx="59">
                  <c:v>0.63888888888888884</c:v>
                </c:pt>
                <c:pt idx="60">
                  <c:v>0.63888888888888884</c:v>
                </c:pt>
                <c:pt idx="61">
                  <c:v>0.63888888888888884</c:v>
                </c:pt>
                <c:pt idx="62">
                  <c:v>0.72619047619047616</c:v>
                </c:pt>
                <c:pt idx="63">
                  <c:v>0.66865079365079361</c:v>
                </c:pt>
                <c:pt idx="64">
                  <c:v>0.66865079365079361</c:v>
                </c:pt>
                <c:pt idx="65">
                  <c:v>0.18452380952380953</c:v>
                </c:pt>
                <c:pt idx="66">
                  <c:v>0.7321428571428571</c:v>
                </c:pt>
                <c:pt idx="67">
                  <c:v>0.3888888888888889</c:v>
                </c:pt>
                <c:pt idx="68">
                  <c:v>0.17460317460317459</c:v>
                </c:pt>
                <c:pt idx="69">
                  <c:v>0.17460317460317459</c:v>
                </c:pt>
                <c:pt idx="70">
                  <c:v>0.17460317460317459</c:v>
                </c:pt>
                <c:pt idx="71">
                  <c:v>0.73015873015873012</c:v>
                </c:pt>
                <c:pt idx="72">
                  <c:v>0.3392857142857143</c:v>
                </c:pt>
                <c:pt idx="73">
                  <c:v>0.77579365079365081</c:v>
                </c:pt>
                <c:pt idx="74">
                  <c:v>0</c:v>
                </c:pt>
                <c:pt idx="75">
                  <c:v>0.11706349206349206</c:v>
                </c:pt>
                <c:pt idx="76">
                  <c:v>0.63888888888888884</c:v>
                </c:pt>
                <c:pt idx="77">
                  <c:v>0.79365079365079361</c:v>
                </c:pt>
                <c:pt idx="78">
                  <c:v>0.39285714285714285</c:v>
                </c:pt>
                <c:pt idx="79">
                  <c:v>0.24801587301587302</c:v>
                </c:pt>
                <c:pt idx="80">
                  <c:v>0.33531746031746029</c:v>
                </c:pt>
                <c:pt idx="81">
                  <c:v>0.63888888888888884</c:v>
                </c:pt>
                <c:pt idx="82">
                  <c:v>0.18055555555555555</c:v>
                </c:pt>
                <c:pt idx="83">
                  <c:v>0.40277777777777779</c:v>
                </c:pt>
                <c:pt idx="84">
                  <c:v>0.70833333333333337</c:v>
                </c:pt>
                <c:pt idx="85">
                  <c:v>0.25992063492063494</c:v>
                </c:pt>
                <c:pt idx="86">
                  <c:v>7.9365079365079361E-2</c:v>
                </c:pt>
                <c:pt idx="87">
                  <c:v>0.66269841269841268</c:v>
                </c:pt>
                <c:pt idx="88">
                  <c:v>9.9206349206349201E-3</c:v>
                </c:pt>
                <c:pt idx="89">
                  <c:v>0.28968253968253971</c:v>
                </c:pt>
                <c:pt idx="90">
                  <c:v>0.28968253968253971</c:v>
                </c:pt>
                <c:pt idx="91">
                  <c:v>0.73809523809523814</c:v>
                </c:pt>
                <c:pt idx="92">
                  <c:v>0.73809523809523814</c:v>
                </c:pt>
                <c:pt idx="93">
                  <c:v>0.73809523809523814</c:v>
                </c:pt>
                <c:pt idx="94">
                  <c:v>0.35912698412698413</c:v>
                </c:pt>
                <c:pt idx="95">
                  <c:v>0.19246031746031747</c:v>
                </c:pt>
                <c:pt idx="96">
                  <c:v>0.41666666666666669</c:v>
                </c:pt>
                <c:pt idx="97">
                  <c:v>0.72420634920634919</c:v>
                </c:pt>
                <c:pt idx="98">
                  <c:v>4.96031746031746E-2</c:v>
                </c:pt>
                <c:pt idx="99">
                  <c:v>0.68452380952380953</c:v>
                </c:pt>
                <c:pt idx="100">
                  <c:v>0.68452380952380953</c:v>
                </c:pt>
                <c:pt idx="101">
                  <c:v>0.61507936507936511</c:v>
                </c:pt>
                <c:pt idx="102">
                  <c:v>0.57341269841269837</c:v>
                </c:pt>
                <c:pt idx="103">
                  <c:v>0.14484126984126985</c:v>
                </c:pt>
                <c:pt idx="104">
                  <c:v>0.73611111111111116</c:v>
                </c:pt>
                <c:pt idx="105">
                  <c:v>0.50198412698412698</c:v>
                </c:pt>
                <c:pt idx="106">
                  <c:v>0.80555555555555558</c:v>
                </c:pt>
                <c:pt idx="107">
                  <c:v>0.35515873015873017</c:v>
                </c:pt>
                <c:pt idx="108">
                  <c:v>0.5178571428571429</c:v>
                </c:pt>
                <c:pt idx="109">
                  <c:v>0.73412698412698407</c:v>
                </c:pt>
                <c:pt idx="110">
                  <c:v>0.34325396825396826</c:v>
                </c:pt>
                <c:pt idx="111">
                  <c:v>0.72023809523809523</c:v>
                </c:pt>
                <c:pt idx="112">
                  <c:v>0.3888888888888889</c:v>
                </c:pt>
                <c:pt idx="113">
                  <c:v>0.31150793650793651</c:v>
                </c:pt>
                <c:pt idx="114">
                  <c:v>0.13492063492063491</c:v>
                </c:pt>
                <c:pt idx="115">
                  <c:v>0.24603174603174602</c:v>
                </c:pt>
                <c:pt idx="116">
                  <c:v>0.79166666666666663</c:v>
                </c:pt>
                <c:pt idx="117">
                  <c:v>0.16071428571428573</c:v>
                </c:pt>
                <c:pt idx="118">
                  <c:v>0.33333333333333331</c:v>
                </c:pt>
                <c:pt idx="119">
                  <c:v>0.33333333333333331</c:v>
                </c:pt>
                <c:pt idx="120">
                  <c:v>0.27777777777777779</c:v>
                </c:pt>
                <c:pt idx="121">
                  <c:v>0.32341269841269843</c:v>
                </c:pt>
                <c:pt idx="122">
                  <c:v>0.31150793650793651</c:v>
                </c:pt>
                <c:pt idx="123">
                  <c:v>0.21825396825396826</c:v>
                </c:pt>
                <c:pt idx="124">
                  <c:v>0.26190476190476192</c:v>
                </c:pt>
                <c:pt idx="125">
                  <c:v>0.26190476190476192</c:v>
                </c:pt>
                <c:pt idx="126">
                  <c:v>0.26190476190476192</c:v>
                </c:pt>
                <c:pt idx="127">
                  <c:v>0.26190476190476192</c:v>
                </c:pt>
                <c:pt idx="128">
                  <c:v>7.9365079365079361E-2</c:v>
                </c:pt>
                <c:pt idx="129">
                  <c:v>0.32738095238095238</c:v>
                </c:pt>
                <c:pt idx="130">
                  <c:v>0.32738095238095238</c:v>
                </c:pt>
                <c:pt idx="131">
                  <c:v>0.32738095238095238</c:v>
                </c:pt>
                <c:pt idx="132">
                  <c:v>0.67261904761904767</c:v>
                </c:pt>
                <c:pt idx="133">
                  <c:v>0.35119047619047616</c:v>
                </c:pt>
                <c:pt idx="134">
                  <c:v>0.6428571428571429</c:v>
                </c:pt>
                <c:pt idx="135">
                  <c:v>0.35714285714285715</c:v>
                </c:pt>
                <c:pt idx="136">
                  <c:v>0.6428571428571429</c:v>
                </c:pt>
                <c:pt idx="137">
                  <c:v>0</c:v>
                </c:pt>
                <c:pt idx="138">
                  <c:v>0.56547619047619047</c:v>
                </c:pt>
                <c:pt idx="139">
                  <c:v>7.7380952380952384E-2</c:v>
                </c:pt>
                <c:pt idx="140">
                  <c:v>0.375</c:v>
                </c:pt>
                <c:pt idx="141">
                  <c:v>0.65476190476190477</c:v>
                </c:pt>
                <c:pt idx="142">
                  <c:v>0.13690476190476192</c:v>
                </c:pt>
                <c:pt idx="143">
                  <c:v>0.13690476190476192</c:v>
                </c:pt>
                <c:pt idx="144">
                  <c:v>0.70634920634920639</c:v>
                </c:pt>
                <c:pt idx="145">
                  <c:v>0.10912698412698413</c:v>
                </c:pt>
                <c:pt idx="146">
                  <c:v>0.10912698412698413</c:v>
                </c:pt>
                <c:pt idx="147">
                  <c:v>0.39484126984126983</c:v>
                </c:pt>
                <c:pt idx="148">
                  <c:v>0.5</c:v>
                </c:pt>
                <c:pt idx="149">
                  <c:v>0.64484126984126988</c:v>
                </c:pt>
                <c:pt idx="150">
                  <c:v>0.52579365079365081</c:v>
                </c:pt>
                <c:pt idx="151">
                  <c:v>0.52579365079365081</c:v>
                </c:pt>
                <c:pt idx="152">
                  <c:v>0.2123015873015873</c:v>
                </c:pt>
                <c:pt idx="153">
                  <c:v>0.24206349206349206</c:v>
                </c:pt>
                <c:pt idx="154">
                  <c:v>0</c:v>
                </c:pt>
                <c:pt idx="155">
                  <c:v>0.42063492063492064</c:v>
                </c:pt>
                <c:pt idx="156">
                  <c:v>0.625</c:v>
                </c:pt>
                <c:pt idx="157">
                  <c:v>0.52579365079365081</c:v>
                </c:pt>
                <c:pt idx="158">
                  <c:v>0.3392857142857143</c:v>
                </c:pt>
                <c:pt idx="159">
                  <c:v>0.73015873015873012</c:v>
                </c:pt>
                <c:pt idx="160">
                  <c:v>0.73015873015873012</c:v>
                </c:pt>
                <c:pt idx="161">
                  <c:v>0.51190476190476186</c:v>
                </c:pt>
                <c:pt idx="162">
                  <c:v>0.10912698412698413</c:v>
                </c:pt>
                <c:pt idx="163">
                  <c:v>0.24404761904761904</c:v>
                </c:pt>
                <c:pt idx="164">
                  <c:v>0.49801587301587302</c:v>
                </c:pt>
                <c:pt idx="165">
                  <c:v>0.57539682539682535</c:v>
                </c:pt>
                <c:pt idx="166">
                  <c:v>0.81349206349206349</c:v>
                </c:pt>
                <c:pt idx="167">
                  <c:v>0.81349206349206349</c:v>
                </c:pt>
                <c:pt idx="168">
                  <c:v>0.74007936507936511</c:v>
                </c:pt>
                <c:pt idx="169">
                  <c:v>0.30357142857142855</c:v>
                </c:pt>
                <c:pt idx="170">
                  <c:v>0.55555555555555558</c:v>
                </c:pt>
                <c:pt idx="171">
                  <c:v>0.55555555555555558</c:v>
                </c:pt>
                <c:pt idx="172">
                  <c:v>0.55555555555555558</c:v>
                </c:pt>
                <c:pt idx="173">
                  <c:v>0.31944444444444442</c:v>
                </c:pt>
                <c:pt idx="174">
                  <c:v>0.31944444444444442</c:v>
                </c:pt>
                <c:pt idx="175">
                  <c:v>0.53968253968253965</c:v>
                </c:pt>
                <c:pt idx="176">
                  <c:v>0.55952380952380953</c:v>
                </c:pt>
                <c:pt idx="177">
                  <c:v>0.75396825396825395</c:v>
                </c:pt>
                <c:pt idx="178">
                  <c:v>0.75992063492063489</c:v>
                </c:pt>
                <c:pt idx="179">
                  <c:v>4.7619047619047616E-2</c:v>
                </c:pt>
                <c:pt idx="180">
                  <c:v>0.60515873015873012</c:v>
                </c:pt>
                <c:pt idx="181">
                  <c:v>0.46230158730158732</c:v>
                </c:pt>
                <c:pt idx="182">
                  <c:v>0.48214285714285715</c:v>
                </c:pt>
                <c:pt idx="183">
                  <c:v>0</c:v>
                </c:pt>
                <c:pt idx="184">
                  <c:v>0.71825396825396826</c:v>
                </c:pt>
                <c:pt idx="185">
                  <c:v>0.47420634920634919</c:v>
                </c:pt>
                <c:pt idx="186">
                  <c:v>0.47420634920634919</c:v>
                </c:pt>
                <c:pt idx="187">
                  <c:v>0.1111111111111111</c:v>
                </c:pt>
                <c:pt idx="188">
                  <c:v>0.24603174603174602</c:v>
                </c:pt>
                <c:pt idx="189">
                  <c:v>0.40079365079365081</c:v>
                </c:pt>
                <c:pt idx="190">
                  <c:v>0.41468253968253971</c:v>
                </c:pt>
                <c:pt idx="191">
                  <c:v>0.68253968253968256</c:v>
                </c:pt>
                <c:pt idx="192">
                  <c:v>0.68253968253968256</c:v>
                </c:pt>
                <c:pt idx="193">
                  <c:v>0.22023809523809523</c:v>
                </c:pt>
                <c:pt idx="194">
                  <c:v>0.59920634920634919</c:v>
                </c:pt>
                <c:pt idx="195">
                  <c:v>0.60912698412698407</c:v>
                </c:pt>
                <c:pt idx="196">
                  <c:v>0.64880952380952384</c:v>
                </c:pt>
                <c:pt idx="197">
                  <c:v>0.24206349206349206</c:v>
                </c:pt>
                <c:pt idx="198">
                  <c:v>0.44444444444444442</c:v>
                </c:pt>
                <c:pt idx="199">
                  <c:v>0.63293650793650791</c:v>
                </c:pt>
                <c:pt idx="200">
                  <c:v>0.15079365079365079</c:v>
                </c:pt>
                <c:pt idx="201">
                  <c:v>0.28769841269841268</c:v>
                </c:pt>
                <c:pt idx="202">
                  <c:v>0.24404761904761904</c:v>
                </c:pt>
                <c:pt idx="203">
                  <c:v>0.24404761904761904</c:v>
                </c:pt>
                <c:pt idx="204">
                  <c:v>6.5476190476190479E-2</c:v>
                </c:pt>
                <c:pt idx="205">
                  <c:v>6.5476190476190479E-2</c:v>
                </c:pt>
                <c:pt idx="206">
                  <c:v>6.5476190476190479E-2</c:v>
                </c:pt>
                <c:pt idx="207">
                  <c:v>0.12896825396825398</c:v>
                </c:pt>
                <c:pt idx="208">
                  <c:v>0.18055555555555555</c:v>
                </c:pt>
                <c:pt idx="209">
                  <c:v>0.38492063492063494</c:v>
                </c:pt>
                <c:pt idx="210">
                  <c:v>0.38690476190476192</c:v>
                </c:pt>
                <c:pt idx="211">
                  <c:v>0.75</c:v>
                </c:pt>
                <c:pt idx="212">
                  <c:v>0.50595238095238093</c:v>
                </c:pt>
                <c:pt idx="213">
                  <c:v>0</c:v>
                </c:pt>
                <c:pt idx="214">
                  <c:v>0.43452380952380953</c:v>
                </c:pt>
                <c:pt idx="215">
                  <c:v>0.43452380952380953</c:v>
                </c:pt>
                <c:pt idx="216">
                  <c:v>1.1904761904761904E-2</c:v>
                </c:pt>
                <c:pt idx="217">
                  <c:v>0.38492063492063494</c:v>
                </c:pt>
                <c:pt idx="218">
                  <c:v>0.5357142857142857</c:v>
                </c:pt>
                <c:pt idx="219">
                  <c:v>0.7678571428571429</c:v>
                </c:pt>
                <c:pt idx="220">
                  <c:v>0.31746031746031744</c:v>
                </c:pt>
                <c:pt idx="221">
                  <c:v>0.12301587301587301</c:v>
                </c:pt>
                <c:pt idx="222">
                  <c:v>0.1984126984126984</c:v>
                </c:pt>
                <c:pt idx="223">
                  <c:v>0.18253968253968253</c:v>
                </c:pt>
                <c:pt idx="224">
                  <c:v>0.6785714285714286</c:v>
                </c:pt>
                <c:pt idx="225">
                  <c:v>0.58134920634920639</c:v>
                </c:pt>
                <c:pt idx="226">
                  <c:v>0.49801587301587302</c:v>
                </c:pt>
                <c:pt idx="227">
                  <c:v>8.7301587301587297E-2</c:v>
                </c:pt>
                <c:pt idx="228">
                  <c:v>0.40873015873015872</c:v>
                </c:pt>
                <c:pt idx="229">
                  <c:v>0.46825396825396826</c:v>
                </c:pt>
                <c:pt idx="230">
                  <c:v>0.38492063492063494</c:v>
                </c:pt>
                <c:pt idx="231">
                  <c:v>0.38492063492063494</c:v>
                </c:pt>
                <c:pt idx="232">
                  <c:v>0.72023809523809523</c:v>
                </c:pt>
                <c:pt idx="233">
                  <c:v>0.86111111111111116</c:v>
                </c:pt>
                <c:pt idx="234">
                  <c:v>0.14285714285714285</c:v>
                </c:pt>
                <c:pt idx="235">
                  <c:v>0.29166666666666669</c:v>
                </c:pt>
                <c:pt idx="236">
                  <c:v>0.66269841269841268</c:v>
                </c:pt>
                <c:pt idx="237">
                  <c:v>0.32936507936507936</c:v>
                </c:pt>
                <c:pt idx="238">
                  <c:v>0.32936507936507936</c:v>
                </c:pt>
                <c:pt idx="239">
                  <c:v>0.32539682539682541</c:v>
                </c:pt>
                <c:pt idx="240">
                  <c:v>3.968253968253968E-2</c:v>
                </c:pt>
                <c:pt idx="241">
                  <c:v>3.968253968253968E-2</c:v>
                </c:pt>
                <c:pt idx="242">
                  <c:v>0.17063492063492064</c:v>
                </c:pt>
                <c:pt idx="243">
                  <c:v>0.17261904761904762</c:v>
                </c:pt>
                <c:pt idx="244">
                  <c:v>0.76190476190476186</c:v>
                </c:pt>
                <c:pt idx="245">
                  <c:v>0.40476190476190477</c:v>
                </c:pt>
                <c:pt idx="246">
                  <c:v>0.625</c:v>
                </c:pt>
                <c:pt idx="247">
                  <c:v>0.34126984126984128</c:v>
                </c:pt>
              </c:numCache>
            </c:numRef>
          </c:xVal>
          <c:yVal>
            <c:numRef>
              <c:f>'[UNESCO Averages.xlsx]avg.csv'!$S$2:$S$249</c:f>
              <c:numCache>
                <c:formatCode>General</c:formatCode>
                <c:ptCount val="248"/>
                <c:pt idx="0">
                  <c:v>0.44254296780440527</c:v>
                </c:pt>
                <c:pt idx="1">
                  <c:v>0.60004464285714243</c:v>
                </c:pt>
                <c:pt idx="2">
                  <c:v>0.4986536142234666</c:v>
                </c:pt>
                <c:pt idx="3">
                  <c:v>0.61907142857142827</c:v>
                </c:pt>
                <c:pt idx="4">
                  <c:v>0.4894456845238091</c:v>
                </c:pt>
                <c:pt idx="5">
                  <c:v>0.49163654328127954</c:v>
                </c:pt>
                <c:pt idx="6">
                  <c:v>0.53108068783068763</c:v>
                </c:pt>
                <c:pt idx="7">
                  <c:v>0.47304421768707433</c:v>
                </c:pt>
                <c:pt idx="8">
                  <c:v>0.62850446428571394</c:v>
                </c:pt>
                <c:pt idx="10">
                  <c:v>0.53476503759398453</c:v>
                </c:pt>
                <c:pt idx="11">
                  <c:v>0.61830952380952331</c:v>
                </c:pt>
                <c:pt idx="12">
                  <c:v>0.56269841269841225</c:v>
                </c:pt>
                <c:pt idx="13">
                  <c:v>0.49251736111111072</c:v>
                </c:pt>
                <c:pt idx="14">
                  <c:v>0.55376373626373587</c:v>
                </c:pt>
                <c:pt idx="15">
                  <c:v>0.45992460317460288</c:v>
                </c:pt>
                <c:pt idx="16">
                  <c:v>0.44474206349206308</c:v>
                </c:pt>
                <c:pt idx="17">
                  <c:v>0.38922313797313751</c:v>
                </c:pt>
                <c:pt idx="18">
                  <c:v>0.65276363986890273</c:v>
                </c:pt>
                <c:pt idx="19">
                  <c:v>0.51929594820384239</c:v>
                </c:pt>
                <c:pt idx="20">
                  <c:v>0.63514914772727227</c:v>
                </c:pt>
                <c:pt idx="21">
                  <c:v>0.46706062030075157</c:v>
                </c:pt>
                <c:pt idx="22">
                  <c:v>0.52207276002506242</c:v>
                </c:pt>
                <c:pt idx="23">
                  <c:v>0.52108974358974303</c:v>
                </c:pt>
                <c:pt idx="24">
                  <c:v>0.60095734126984079</c:v>
                </c:pt>
                <c:pt idx="25">
                  <c:v>0.4261516031202261</c:v>
                </c:pt>
                <c:pt idx="26">
                  <c:v>0.58442336309523779</c:v>
                </c:pt>
                <c:pt idx="27">
                  <c:v>0.57438831453634043</c:v>
                </c:pt>
                <c:pt idx="28">
                  <c:v>0.4434562099693673</c:v>
                </c:pt>
                <c:pt idx="29">
                  <c:v>0.5439972527472523</c:v>
                </c:pt>
                <c:pt idx="30">
                  <c:v>0.44992470492470427</c:v>
                </c:pt>
                <c:pt idx="31">
                  <c:v>0.51229878618113878</c:v>
                </c:pt>
                <c:pt idx="32">
                  <c:v>0.6289948830409352</c:v>
                </c:pt>
                <c:pt idx="33">
                  <c:v>0.54598015873015837</c:v>
                </c:pt>
                <c:pt idx="34">
                  <c:v>0.64335917919799457</c:v>
                </c:pt>
                <c:pt idx="35">
                  <c:v>0.58896428571428505</c:v>
                </c:pt>
                <c:pt idx="36">
                  <c:v>0.1210171568627445</c:v>
                </c:pt>
                <c:pt idx="37">
                  <c:v>0.54795386904761867</c:v>
                </c:pt>
                <c:pt idx="38">
                  <c:v>0.67996794871794819</c:v>
                </c:pt>
                <c:pt idx="39">
                  <c:v>0.53146825396825359</c:v>
                </c:pt>
                <c:pt idx="40">
                  <c:v>0.62508928571428535</c:v>
                </c:pt>
                <c:pt idx="41">
                  <c:v>0.51765873015872965</c:v>
                </c:pt>
                <c:pt idx="42">
                  <c:v>0.53256138392857111</c:v>
                </c:pt>
                <c:pt idx="43">
                  <c:v>0.58125496031745982</c:v>
                </c:pt>
                <c:pt idx="44">
                  <c:v>0.53749809603976229</c:v>
                </c:pt>
                <c:pt idx="45">
                  <c:v>0.61263392857142807</c:v>
                </c:pt>
                <c:pt idx="46">
                  <c:v>0.53486017187940216</c:v>
                </c:pt>
                <c:pt idx="47">
                  <c:v>0.53389136904761858</c:v>
                </c:pt>
                <c:pt idx="48">
                  <c:v>0.92857142857142805</c:v>
                </c:pt>
                <c:pt idx="49">
                  <c:v>0.20500309214594914</c:v>
                </c:pt>
                <c:pt idx="50">
                  <c:v>0.59856398809523781</c:v>
                </c:pt>
                <c:pt idx="51">
                  <c:v>0.55076558583959867</c:v>
                </c:pt>
                <c:pt idx="52">
                  <c:v>0.51682936507936472</c:v>
                </c:pt>
                <c:pt idx="53">
                  <c:v>0.64816558441558392</c:v>
                </c:pt>
                <c:pt idx="54">
                  <c:v>0.43345734126984098</c:v>
                </c:pt>
                <c:pt idx="55">
                  <c:v>0.61060317460317415</c:v>
                </c:pt>
                <c:pt idx="56">
                  <c:v>0.53617063492063444</c:v>
                </c:pt>
                <c:pt idx="57">
                  <c:v>0.57124999999999948</c:v>
                </c:pt>
                <c:pt idx="58">
                  <c:v>0.6507554945054943</c:v>
                </c:pt>
                <c:pt idx="59">
                  <c:v>0.54759615384615357</c:v>
                </c:pt>
                <c:pt idx="60">
                  <c:v>0.43325091575091534</c:v>
                </c:pt>
                <c:pt idx="61">
                  <c:v>0.59289719012604991</c:v>
                </c:pt>
                <c:pt idx="62">
                  <c:v>0.53426273634453747</c:v>
                </c:pt>
                <c:pt idx="63">
                  <c:v>0.55603050595238057</c:v>
                </c:pt>
                <c:pt idx="64">
                  <c:v>0.69692336309523761</c:v>
                </c:pt>
                <c:pt idx="65">
                  <c:v>0.51441964285714248</c:v>
                </c:pt>
                <c:pt idx="66">
                  <c:v>0.59280555555555525</c:v>
                </c:pt>
                <c:pt idx="67">
                  <c:v>0.58725942460317437</c:v>
                </c:pt>
                <c:pt idx="68">
                  <c:v>0.54827752976190447</c:v>
                </c:pt>
                <c:pt idx="69">
                  <c:v>0.72776785714285674</c:v>
                </c:pt>
                <c:pt idx="70">
                  <c:v>0.4638534858387795</c:v>
                </c:pt>
                <c:pt idx="71">
                  <c:v>0.58592063492063462</c:v>
                </c:pt>
                <c:pt idx="72">
                  <c:v>0.45616503866503816</c:v>
                </c:pt>
                <c:pt idx="73">
                  <c:v>0.64207539682539638</c:v>
                </c:pt>
                <c:pt idx="74">
                  <c:v>0.23274853801169579</c:v>
                </c:pt>
                <c:pt idx="75">
                  <c:v>0.55296929824561369</c:v>
                </c:pt>
                <c:pt idx="76">
                  <c:v>0.39237103174603138</c:v>
                </c:pt>
                <c:pt idx="77">
                  <c:v>0.58071031746031698</c:v>
                </c:pt>
                <c:pt idx="78">
                  <c:v>0.61695312499999988</c:v>
                </c:pt>
                <c:pt idx="79">
                  <c:v>0.55618675595238065</c:v>
                </c:pt>
                <c:pt idx="80">
                  <c:v>0.58264515455304899</c:v>
                </c:pt>
                <c:pt idx="81">
                  <c:v>0.45348062999378747</c:v>
                </c:pt>
                <c:pt idx="82">
                  <c:v>0.53706068054752221</c:v>
                </c:pt>
                <c:pt idx="83">
                  <c:v>0.60819940476190437</c:v>
                </c:pt>
                <c:pt idx="84">
                  <c:v>0.63742460317460292</c:v>
                </c:pt>
                <c:pt idx="85">
                  <c:v>0.59337434495329189</c:v>
                </c:pt>
                <c:pt idx="86">
                  <c:v>0.25726190476190397</c:v>
                </c:pt>
                <c:pt idx="87">
                  <c:v>0.4533032450918959</c:v>
                </c:pt>
                <c:pt idx="89">
                  <c:v>0.43132093372636099</c:v>
                </c:pt>
                <c:pt idx="90">
                  <c:v>0.56453305572960155</c:v>
                </c:pt>
                <c:pt idx="91">
                  <c:v>0.51827444684013924</c:v>
                </c:pt>
                <c:pt idx="92">
                  <c:v>0.62677655677655619</c:v>
                </c:pt>
                <c:pt idx="93">
                  <c:v>0.55032738095238043</c:v>
                </c:pt>
                <c:pt idx="94">
                  <c:v>0.5637016369047616</c:v>
                </c:pt>
                <c:pt idx="95">
                  <c:v>0.46092662211083218</c:v>
                </c:pt>
                <c:pt idx="96">
                  <c:v>0.52425438596491181</c:v>
                </c:pt>
                <c:pt idx="97">
                  <c:v>0.69580161340852076</c:v>
                </c:pt>
                <c:pt idx="98">
                  <c:v>0.66973684210526252</c:v>
                </c:pt>
                <c:pt idx="99">
                  <c:v>0.46330682886192709</c:v>
                </c:pt>
                <c:pt idx="101">
                  <c:v>0.48556077694235539</c:v>
                </c:pt>
                <c:pt idx="102">
                  <c:v>0.56504464285714262</c:v>
                </c:pt>
                <c:pt idx="103">
                  <c:v>0.7225595238095236</c:v>
                </c:pt>
                <c:pt idx="104">
                  <c:v>0.46028522695627916</c:v>
                </c:pt>
                <c:pt idx="105">
                  <c:v>0.57586529982363277</c:v>
                </c:pt>
                <c:pt idx="106">
                  <c:v>0.71070634920634879</c:v>
                </c:pt>
                <c:pt idx="107">
                  <c:v>0.59435897435897389</c:v>
                </c:pt>
                <c:pt idx="108">
                  <c:v>0.59338541666666611</c:v>
                </c:pt>
                <c:pt idx="109">
                  <c:v>0.43326984126984081</c:v>
                </c:pt>
                <c:pt idx="110">
                  <c:v>0.62998511904761856</c:v>
                </c:pt>
                <c:pt idx="111">
                  <c:v>0.53402930402930371</c:v>
                </c:pt>
                <c:pt idx="112">
                  <c:v>0.4855952380952378</c:v>
                </c:pt>
                <c:pt idx="113">
                  <c:v>0.52454917478354923</c:v>
                </c:pt>
                <c:pt idx="114">
                  <c:v>0.74982142857142808</c:v>
                </c:pt>
                <c:pt idx="115">
                  <c:v>0.53105519480519425</c:v>
                </c:pt>
                <c:pt idx="116">
                  <c:v>0.60576911027568892</c:v>
                </c:pt>
                <c:pt idx="117">
                  <c:v>0.49744714299861326</c:v>
                </c:pt>
                <c:pt idx="118">
                  <c:v>0.55454985119047595</c:v>
                </c:pt>
                <c:pt idx="119">
                  <c:v>0.55200148809523741</c:v>
                </c:pt>
                <c:pt idx="120">
                  <c:v>0.63064705031810253</c:v>
                </c:pt>
                <c:pt idx="121">
                  <c:v>0.61074146370198956</c:v>
                </c:pt>
                <c:pt idx="122">
                  <c:v>0.63292989417989376</c:v>
                </c:pt>
                <c:pt idx="123">
                  <c:v>0.61374419841138061</c:v>
                </c:pt>
                <c:pt idx="124">
                  <c:v>0.5808777622159973</c:v>
                </c:pt>
                <c:pt idx="125">
                  <c:v>0.51073902203425192</c:v>
                </c:pt>
                <c:pt idx="126">
                  <c:v>0.54145337301587271</c:v>
                </c:pt>
                <c:pt idx="127">
                  <c:v>0.5162400793650791</c:v>
                </c:pt>
                <c:pt idx="128">
                  <c:v>0.53691526610644202</c:v>
                </c:pt>
                <c:pt idx="129">
                  <c:v>0.66337797619047589</c:v>
                </c:pt>
                <c:pt idx="130">
                  <c:v>0.53597069597069558</c:v>
                </c:pt>
                <c:pt idx="131">
                  <c:v>0.56797281665702681</c:v>
                </c:pt>
                <c:pt idx="132">
                  <c:v>0.52383940620782676</c:v>
                </c:pt>
                <c:pt idx="133">
                  <c:v>0.54073160331383985</c:v>
                </c:pt>
                <c:pt idx="134">
                  <c:v>0.56283050764165266</c:v>
                </c:pt>
                <c:pt idx="135">
                  <c:v>0.58600054824561376</c:v>
                </c:pt>
                <c:pt idx="136">
                  <c:v>0.53479875283446687</c:v>
                </c:pt>
                <c:pt idx="138">
                  <c:v>0.48147125626566378</c:v>
                </c:pt>
                <c:pt idx="139">
                  <c:v>0.61288690476190433</c:v>
                </c:pt>
                <c:pt idx="140">
                  <c:v>0.5493519823865215</c:v>
                </c:pt>
                <c:pt idx="141">
                  <c:v>0.46101803989139467</c:v>
                </c:pt>
                <c:pt idx="142">
                  <c:v>0.51940915308175317</c:v>
                </c:pt>
                <c:pt idx="143">
                  <c:v>0.46231532356532334</c:v>
                </c:pt>
                <c:pt idx="144">
                  <c:v>0.49898457080200448</c:v>
                </c:pt>
                <c:pt idx="145">
                  <c:v>0.4198642546537279</c:v>
                </c:pt>
                <c:pt idx="146">
                  <c:v>0.59672161172161153</c:v>
                </c:pt>
                <c:pt idx="147">
                  <c:v>0.49965773809523761</c:v>
                </c:pt>
                <c:pt idx="148">
                  <c:v>0.51853072853072812</c:v>
                </c:pt>
                <c:pt idx="149">
                  <c:v>0.51643268327067637</c:v>
                </c:pt>
                <c:pt idx="150">
                  <c:v>0.51213690476190432</c:v>
                </c:pt>
                <c:pt idx="151">
                  <c:v>0.59779761904761852</c:v>
                </c:pt>
                <c:pt idx="152">
                  <c:v>0.43832064075630217</c:v>
                </c:pt>
                <c:pt idx="153">
                  <c:v>0.51766675420168018</c:v>
                </c:pt>
                <c:pt idx="154">
                  <c:v>0.474047619047619</c:v>
                </c:pt>
                <c:pt idx="155">
                  <c:v>0.5273051485551481</c:v>
                </c:pt>
                <c:pt idx="156">
                  <c:v>0.60834325396825339</c:v>
                </c:pt>
                <c:pt idx="157">
                  <c:v>0.55581272893772848</c:v>
                </c:pt>
                <c:pt idx="158">
                  <c:v>0.52379120879120833</c:v>
                </c:pt>
                <c:pt idx="159">
                  <c:v>0.60985677083333312</c:v>
                </c:pt>
                <c:pt idx="160">
                  <c:v>0.54946469907407358</c:v>
                </c:pt>
                <c:pt idx="161">
                  <c:v>0.45229166666666626</c:v>
                </c:pt>
                <c:pt idx="162">
                  <c:v>0.6437053571428567</c:v>
                </c:pt>
                <c:pt idx="163">
                  <c:v>0.4853787878787873</c:v>
                </c:pt>
                <c:pt idx="164">
                  <c:v>0.5609539072039067</c:v>
                </c:pt>
                <c:pt idx="165">
                  <c:v>0.5711665883458642</c:v>
                </c:pt>
                <c:pt idx="166">
                  <c:v>0.52392239858906497</c:v>
                </c:pt>
                <c:pt idx="167">
                  <c:v>0.50245205026454975</c:v>
                </c:pt>
                <c:pt idx="168">
                  <c:v>0.56703195488721769</c:v>
                </c:pt>
                <c:pt idx="169">
                  <c:v>0.55822344322344286</c:v>
                </c:pt>
                <c:pt idx="170">
                  <c:v>0.52984544695070956</c:v>
                </c:pt>
                <c:pt idx="171">
                  <c:v>0.59992333775615458</c:v>
                </c:pt>
                <c:pt idx="172">
                  <c:v>0.47134948917432418</c:v>
                </c:pt>
                <c:pt idx="173">
                  <c:v>0.66119216310005746</c:v>
                </c:pt>
                <c:pt idx="174">
                  <c:v>0.53783882783882742</c:v>
                </c:pt>
                <c:pt idx="175">
                  <c:v>0.48452752976190433</c:v>
                </c:pt>
                <c:pt idx="176">
                  <c:v>0.63358630952380923</c:v>
                </c:pt>
                <c:pt idx="177">
                  <c:v>0.56233317669172878</c:v>
                </c:pt>
                <c:pt idx="178">
                  <c:v>0.60658887987012933</c:v>
                </c:pt>
                <c:pt idx="179">
                  <c:v>0.56266666666666632</c:v>
                </c:pt>
                <c:pt idx="180">
                  <c:v>0.54232962213225333</c:v>
                </c:pt>
                <c:pt idx="181">
                  <c:v>0.61347979323308233</c:v>
                </c:pt>
                <c:pt idx="182">
                  <c:v>0.49853665413533788</c:v>
                </c:pt>
                <c:pt idx="183">
                  <c:v>0.73526785714285703</c:v>
                </c:pt>
                <c:pt idx="184">
                  <c:v>0.60049603174603128</c:v>
                </c:pt>
                <c:pt idx="185">
                  <c:v>0.52444504484486054</c:v>
                </c:pt>
                <c:pt idx="186">
                  <c:v>0.49200757575757526</c:v>
                </c:pt>
                <c:pt idx="187">
                  <c:v>0.30693218954248341</c:v>
                </c:pt>
                <c:pt idx="188">
                  <c:v>0.47247686524002269</c:v>
                </c:pt>
                <c:pt idx="189">
                  <c:v>0.65249999999999952</c:v>
                </c:pt>
                <c:pt idx="190">
                  <c:v>0.57942708333333282</c:v>
                </c:pt>
                <c:pt idx="191">
                  <c:v>0.49744047619047577</c:v>
                </c:pt>
                <c:pt idx="192">
                  <c:v>0.41884672619047592</c:v>
                </c:pt>
                <c:pt idx="193">
                  <c:v>0.55678968253968197</c:v>
                </c:pt>
                <c:pt idx="194">
                  <c:v>0.53596153846153805</c:v>
                </c:pt>
                <c:pt idx="195">
                  <c:v>0.4331062030075184</c:v>
                </c:pt>
                <c:pt idx="196">
                  <c:v>0.63872767857142798</c:v>
                </c:pt>
                <c:pt idx="197">
                  <c:v>0.47918379601399325</c:v>
                </c:pt>
                <c:pt idx="198">
                  <c:v>0.60115575396825349</c:v>
                </c:pt>
                <c:pt idx="199">
                  <c:v>0.47984374999999951</c:v>
                </c:pt>
                <c:pt idx="200">
                  <c:v>0.40865635142946027</c:v>
                </c:pt>
                <c:pt idx="201">
                  <c:v>0.65619444444444419</c:v>
                </c:pt>
                <c:pt idx="202">
                  <c:v>0.61192729588845085</c:v>
                </c:pt>
                <c:pt idx="203">
                  <c:v>0.56160218253968208</c:v>
                </c:pt>
                <c:pt idx="204">
                  <c:v>0.39105392156862712</c:v>
                </c:pt>
                <c:pt idx="205">
                  <c:v>0.56959325396825367</c:v>
                </c:pt>
                <c:pt idx="206">
                  <c:v>0.42450396825396775</c:v>
                </c:pt>
                <c:pt idx="207">
                  <c:v>0.53615019240019202</c:v>
                </c:pt>
                <c:pt idx="208">
                  <c:v>0.52281135531135514</c:v>
                </c:pt>
                <c:pt idx="209">
                  <c:v>0.50052131707946279</c:v>
                </c:pt>
                <c:pt idx="210">
                  <c:v>0.62663012079831892</c:v>
                </c:pt>
                <c:pt idx="211">
                  <c:v>0.62301190476190427</c:v>
                </c:pt>
                <c:pt idx="212">
                  <c:v>0.49916208791208755</c:v>
                </c:pt>
                <c:pt idx="213">
                  <c:v>0.5</c:v>
                </c:pt>
                <c:pt idx="214">
                  <c:v>0.51385416666666639</c:v>
                </c:pt>
                <c:pt idx="215">
                  <c:v>0.41968795093795036</c:v>
                </c:pt>
                <c:pt idx="216">
                  <c:v>0.32630952380952299</c:v>
                </c:pt>
                <c:pt idx="217">
                  <c:v>0.72183035714285682</c:v>
                </c:pt>
                <c:pt idx="218">
                  <c:v>0.55703869047619003</c:v>
                </c:pt>
                <c:pt idx="219">
                  <c:v>0.6488467261904759</c:v>
                </c:pt>
                <c:pt idx="220">
                  <c:v>0.49175824175824168</c:v>
                </c:pt>
                <c:pt idx="221">
                  <c:v>0.58523504273504223</c:v>
                </c:pt>
                <c:pt idx="222">
                  <c:v>0.37260794030530831</c:v>
                </c:pt>
                <c:pt idx="223">
                  <c:v>0.56465773809523767</c:v>
                </c:pt>
                <c:pt idx="224">
                  <c:v>0.56155659138655423</c:v>
                </c:pt>
                <c:pt idx="225">
                  <c:v>0.46719012605041976</c:v>
                </c:pt>
                <c:pt idx="226">
                  <c:v>0.56425967261904708</c:v>
                </c:pt>
                <c:pt idx="227">
                  <c:v>0.44350971177944815</c:v>
                </c:pt>
                <c:pt idx="228">
                  <c:v>0.43393315018314976</c:v>
                </c:pt>
                <c:pt idx="229">
                  <c:v>0.5226488095238091</c:v>
                </c:pt>
                <c:pt idx="230">
                  <c:v>0.47230769230769193</c:v>
                </c:pt>
                <c:pt idx="231">
                  <c:v>0.53997252747252711</c:v>
                </c:pt>
                <c:pt idx="232">
                  <c:v>0.54151537698412655</c:v>
                </c:pt>
                <c:pt idx="233">
                  <c:v>0.54442314118629842</c:v>
                </c:pt>
                <c:pt idx="234">
                  <c:v>0.66346153846153821</c:v>
                </c:pt>
                <c:pt idx="235">
                  <c:v>0.61336807928913128</c:v>
                </c:pt>
                <c:pt idx="236">
                  <c:v>0.48419757326007284</c:v>
                </c:pt>
                <c:pt idx="237">
                  <c:v>0.32280701754385899</c:v>
                </c:pt>
                <c:pt idx="238">
                  <c:v>0.64536630036630005</c:v>
                </c:pt>
                <c:pt idx="239">
                  <c:v>0.4457088744588738</c:v>
                </c:pt>
                <c:pt idx="240">
                  <c:v>0.47394184866929195</c:v>
                </c:pt>
                <c:pt idx="241">
                  <c:v>0.54221611721611684</c:v>
                </c:pt>
                <c:pt idx="242">
                  <c:v>0.41301870748299291</c:v>
                </c:pt>
                <c:pt idx="243">
                  <c:v>0.54573380566801588</c:v>
                </c:pt>
                <c:pt idx="244">
                  <c:v>0.63665550595238074</c:v>
                </c:pt>
                <c:pt idx="245">
                  <c:v>0.63344742063492021</c:v>
                </c:pt>
                <c:pt idx="246">
                  <c:v>0.57451923076923039</c:v>
                </c:pt>
                <c:pt idx="247">
                  <c:v>0.54273351648351609</c:v>
                </c:pt>
              </c:numCache>
            </c:numRef>
          </c:yVal>
          <c:smooth val="0"/>
          <c:extLst/>
        </c:ser>
        <c:dLbls>
          <c:showLegendKey val="0"/>
          <c:showVal val="0"/>
          <c:showCatName val="0"/>
          <c:showSerName val="0"/>
          <c:showPercent val="0"/>
          <c:showBubbleSize val="0"/>
        </c:dLbls>
        <c:axId val="482892704"/>
        <c:axId val="482889960"/>
      </c:scatterChart>
      <c:valAx>
        <c:axId val="482892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Proportion of data available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889960"/>
        <c:crosses val="autoZero"/>
        <c:crossBetween val="midCat"/>
        <c:majorUnit val="0.1"/>
      </c:valAx>
      <c:valAx>
        <c:axId val="482889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accuracy for all variables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892704"/>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Hoja1!$A$5</c:f>
              <c:strCache>
                <c:ptCount val="1"/>
                <c:pt idx="0">
                  <c:v>Net capital account</c:v>
                </c:pt>
              </c:strCache>
            </c:strRef>
          </c:tx>
          <c:dPt>
            <c:idx val="0"/>
            <c:bubble3D val="0"/>
            <c:spPr>
              <a:solidFill>
                <a:schemeClr val="accent6"/>
              </a:solidFill>
            </c:spPr>
          </c:dPt>
          <c:cat>
            <c:strRef>
              <c:f>Hoja1!$H$1:$I$1</c:f>
              <c:strCache>
                <c:ptCount val="2"/>
                <c:pt idx="0">
                  <c:v>USA Availability</c:v>
                </c:pt>
                <c:pt idx="1">
                  <c:v>No available</c:v>
                </c:pt>
              </c:strCache>
            </c:strRef>
          </c:cat>
          <c:val>
            <c:numRef>
              <c:f>Hoja1!$H$5:$I$5</c:f>
              <c:numCache>
                <c:formatCode>0.00%</c:formatCode>
                <c:ptCount val="2"/>
                <c:pt idx="0">
                  <c:v>0.46429999999999999</c:v>
                </c:pt>
                <c:pt idx="1">
                  <c:v>0.53569999999999995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Hoja1!$A$6</c:f>
              <c:strCache>
                <c:ptCount val="1"/>
                <c:pt idx="0">
                  <c:v>Gross capital formation</c:v>
                </c:pt>
              </c:strCache>
            </c:strRef>
          </c:tx>
          <c:dPt>
            <c:idx val="0"/>
            <c:bubble3D val="0"/>
            <c:spPr>
              <a:solidFill>
                <a:schemeClr val="accent6"/>
              </a:solidFill>
            </c:spPr>
          </c:dPt>
          <c:cat>
            <c:strRef>
              <c:f>Hoja1!$H$1:$I$1</c:f>
              <c:strCache>
                <c:ptCount val="2"/>
                <c:pt idx="0">
                  <c:v>USA Availability</c:v>
                </c:pt>
                <c:pt idx="1">
                  <c:v>No available</c:v>
                </c:pt>
              </c:strCache>
            </c:strRef>
          </c:cat>
          <c:val>
            <c:numRef>
              <c:f>Hoja1!$H$6:$I$6</c:f>
              <c:numCache>
                <c:formatCode>0.00%</c:formatCode>
                <c:ptCount val="2"/>
                <c:pt idx="0">
                  <c:v>0.96430000000000005</c:v>
                </c:pt>
                <c:pt idx="1">
                  <c:v>3.5699999999999898E-2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Hoja1!$A$9</c:f>
              <c:strCache>
                <c:ptCount val="1"/>
                <c:pt idx="0">
                  <c:v>Compensation of employees</c:v>
                </c:pt>
              </c:strCache>
            </c:strRef>
          </c:tx>
          <c:dPt>
            <c:idx val="0"/>
            <c:bubble3D val="0"/>
            <c:spPr>
              <a:solidFill>
                <a:schemeClr val="accent6"/>
              </a:solidFill>
            </c:spPr>
          </c:dPt>
          <c:cat>
            <c:strRef>
              <c:f>Hoja1!$H$1:$I$1</c:f>
              <c:strCache>
                <c:ptCount val="2"/>
                <c:pt idx="0">
                  <c:v>USA Availability</c:v>
                </c:pt>
                <c:pt idx="1">
                  <c:v>No available</c:v>
                </c:pt>
              </c:strCache>
            </c:strRef>
          </c:cat>
          <c:val>
            <c:numRef>
              <c:f>Hoja1!$H$9:$I$9</c:f>
              <c:numCache>
                <c:formatCode>0.00%</c:formatCode>
                <c:ptCount val="2"/>
                <c:pt idx="0">
                  <c:v>0.44640000000000002</c:v>
                </c:pt>
                <c:pt idx="1">
                  <c:v>0.55359999999999998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Hoja1!$A$4</c:f>
              <c:strCache>
                <c:ptCount val="1"/>
                <c:pt idx="0">
                  <c:v>Portfolio Investment, net</c:v>
                </c:pt>
              </c:strCache>
            </c:strRef>
          </c:tx>
          <c:dPt>
            <c:idx val="0"/>
            <c:bubble3D val="0"/>
            <c:spPr>
              <a:solidFill>
                <a:schemeClr val="accent6"/>
              </a:solidFill>
            </c:spPr>
          </c:dPt>
          <c:cat>
            <c:strRef>
              <c:f>Hoja1!$H$1:$I$1</c:f>
              <c:strCache>
                <c:ptCount val="2"/>
                <c:pt idx="0">
                  <c:v>USA Availability</c:v>
                </c:pt>
                <c:pt idx="1">
                  <c:v>No available</c:v>
                </c:pt>
              </c:strCache>
            </c:strRef>
          </c:cat>
          <c:val>
            <c:numRef>
              <c:f>Hoja1!$H$4:$I$4</c:f>
              <c:numCache>
                <c:formatCode>0.00%</c:formatCode>
                <c:ptCount val="2"/>
                <c:pt idx="0">
                  <c:v>0.80359999999999998</c:v>
                </c:pt>
                <c:pt idx="1">
                  <c:v>0.19639999999999999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Hoja1!$A$14</c:f>
              <c:strCache>
                <c:ptCount val="1"/>
                <c:pt idx="0">
                  <c:v>Final Consumption expenditure</c:v>
                </c:pt>
              </c:strCache>
            </c:strRef>
          </c:tx>
          <c:dPt>
            <c:idx val="0"/>
            <c:bubble3D val="0"/>
            <c:spPr>
              <a:solidFill>
                <a:schemeClr val="accent6"/>
              </a:solidFill>
            </c:spPr>
          </c:dPt>
          <c:cat>
            <c:strRef>
              <c:f>Hoja1!$H$1:$I$1</c:f>
              <c:strCache>
                <c:ptCount val="2"/>
                <c:pt idx="0">
                  <c:v>USA Availability</c:v>
                </c:pt>
                <c:pt idx="1">
                  <c:v>No available</c:v>
                </c:pt>
              </c:strCache>
            </c:strRef>
          </c:cat>
          <c:val>
            <c:numRef>
              <c:f>Hoja1!$H$14:$I$14</c:f>
              <c:numCache>
                <c:formatCode>0.00%</c:formatCode>
                <c:ptCount val="2"/>
                <c:pt idx="0">
                  <c:v>0.98209999999999997</c:v>
                </c:pt>
                <c:pt idx="1">
                  <c:v>1.7899999999999999E-2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c:f>
              <c:strCache>
                <c:ptCount val="1"/>
                <c:pt idx="0">
                  <c:v>Wage and salaried workers, total</c:v>
                </c:pt>
              </c:strCache>
            </c:strRef>
          </c:tx>
          <c:dPt>
            <c:idx val="0"/>
            <c:bubble3D val="0"/>
            <c:spPr>
              <a:solidFill>
                <a:schemeClr val="accent6"/>
              </a:solidFill>
            </c:spPr>
          </c:dPt>
          <c:cat>
            <c:strRef>
              <c:f>Hoja1!$B$1:$I$1</c:f>
              <c:strCache>
                <c:ptCount val="8"/>
                <c:pt idx="0">
                  <c:v>Global Average</c:v>
                </c:pt>
                <c:pt idx="1">
                  <c:v>Global Availability</c:v>
                </c:pt>
                <c:pt idx="2">
                  <c:v>No available</c:v>
                </c:pt>
                <c:pt idx="4">
                  <c:v>USA average (mine)</c:v>
                </c:pt>
                <c:pt idx="5">
                  <c:v>USA average (canon)</c:v>
                </c:pt>
                <c:pt idx="6">
                  <c:v>USA Availability</c:v>
                </c:pt>
                <c:pt idx="7">
                  <c:v>No available</c:v>
                </c:pt>
              </c:strCache>
            </c:strRef>
          </c:cat>
          <c:val>
            <c:numRef>
              <c:f>Hoja1!$H$2:$I$2</c:f>
              <c:numCache>
                <c:formatCode>0.00%</c:formatCode>
                <c:ptCount val="2"/>
                <c:pt idx="0">
                  <c:v>0.60709999999999997</c:v>
                </c:pt>
                <c:pt idx="1">
                  <c:v>0.39290000000000003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Hoja1!$A$9</c:f>
              <c:strCache>
                <c:ptCount val="1"/>
                <c:pt idx="0">
                  <c:v>Compensation of employees</c:v>
                </c:pt>
              </c:strCache>
            </c:strRef>
          </c:tx>
          <c:dPt>
            <c:idx val="0"/>
            <c:bubble3D val="0"/>
            <c:spPr>
              <a:solidFill>
                <a:schemeClr val="accent6"/>
              </a:solidFill>
            </c:spPr>
          </c:dPt>
          <c:cat>
            <c:strRef>
              <c:f>Hoja1!$H$1:$I$1</c:f>
              <c:strCache>
                <c:ptCount val="2"/>
                <c:pt idx="0">
                  <c:v>USA Availability</c:v>
                </c:pt>
                <c:pt idx="1">
                  <c:v>No available</c:v>
                </c:pt>
              </c:strCache>
            </c:strRef>
          </c:cat>
          <c:val>
            <c:numRef>
              <c:f>Hoja1!$H$9:$I$9</c:f>
              <c:numCache>
                <c:formatCode>0.00%</c:formatCode>
                <c:ptCount val="2"/>
                <c:pt idx="0">
                  <c:v>0.44640000000000002</c:v>
                </c:pt>
                <c:pt idx="1">
                  <c:v>0.55359999999999998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Hoja1!$A$14</c:f>
              <c:strCache>
                <c:ptCount val="1"/>
                <c:pt idx="0">
                  <c:v>Final Consumption expenditure</c:v>
                </c:pt>
              </c:strCache>
            </c:strRef>
          </c:tx>
          <c:dPt>
            <c:idx val="0"/>
            <c:bubble3D val="0"/>
            <c:spPr>
              <a:solidFill>
                <a:schemeClr val="accent6"/>
              </a:solidFill>
            </c:spPr>
          </c:dPt>
          <c:cat>
            <c:strRef>
              <c:f>Hoja1!$H$1:$I$1</c:f>
              <c:strCache>
                <c:ptCount val="2"/>
                <c:pt idx="0">
                  <c:v>USA Availability</c:v>
                </c:pt>
                <c:pt idx="1">
                  <c:v>No available</c:v>
                </c:pt>
              </c:strCache>
            </c:strRef>
          </c:cat>
          <c:val>
            <c:numRef>
              <c:f>Hoja1!$H$14:$I$14</c:f>
              <c:numCache>
                <c:formatCode>0.00%</c:formatCode>
                <c:ptCount val="2"/>
                <c:pt idx="0">
                  <c:v>0.98209999999999997</c:v>
                </c:pt>
                <c:pt idx="1">
                  <c:v>1.7899999999999999E-2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Hoja1!$A$8</c:f>
              <c:strCache>
                <c:ptCount val="1"/>
                <c:pt idx="0">
                  <c:v>Exogenous spending</c:v>
                </c:pt>
              </c:strCache>
            </c:strRef>
          </c:tx>
          <c:dPt>
            <c:idx val="0"/>
            <c:bubble3D val="0"/>
            <c:spPr>
              <a:solidFill>
                <a:schemeClr val="accent6"/>
              </a:solidFill>
            </c:spPr>
          </c:dPt>
          <c:cat>
            <c:strRef>
              <c:f>Hoja1!$H$1:$I$1</c:f>
              <c:strCache>
                <c:ptCount val="2"/>
                <c:pt idx="0">
                  <c:v>USA Availability</c:v>
                </c:pt>
                <c:pt idx="1">
                  <c:v>No available</c:v>
                </c:pt>
              </c:strCache>
            </c:strRef>
          </c:cat>
          <c:val>
            <c:numRef>
              <c:f>Hoja1!$H$8:$I$8</c:f>
              <c:numCache>
                <c:formatCode>0.00%</c:formatCode>
                <c:ptCount val="2"/>
                <c:pt idx="0">
                  <c:v>0.96430000000000005</c:v>
                </c:pt>
                <c:pt idx="1">
                  <c:v>3.5699999999999898E-2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Hoja1!$A$9</c:f>
              <c:strCache>
                <c:ptCount val="1"/>
                <c:pt idx="0">
                  <c:v>Compensation of employees</c:v>
                </c:pt>
              </c:strCache>
            </c:strRef>
          </c:tx>
          <c:dPt>
            <c:idx val="0"/>
            <c:bubble3D val="0"/>
            <c:spPr>
              <a:solidFill>
                <a:schemeClr val="accent6"/>
              </a:solidFill>
            </c:spPr>
          </c:dPt>
          <c:cat>
            <c:strRef>
              <c:f>Hoja1!$H$1:$I$1</c:f>
              <c:strCache>
                <c:ptCount val="2"/>
                <c:pt idx="0">
                  <c:v>USA Availability</c:v>
                </c:pt>
                <c:pt idx="1">
                  <c:v>No available</c:v>
                </c:pt>
              </c:strCache>
            </c:strRef>
          </c:cat>
          <c:val>
            <c:numRef>
              <c:f>Hoja1!$H$9:$I$9</c:f>
              <c:numCache>
                <c:formatCode>0.00%</c:formatCode>
                <c:ptCount val="2"/>
                <c:pt idx="0">
                  <c:v>0.44640000000000002</c:v>
                </c:pt>
                <c:pt idx="1">
                  <c:v>0.55359999999999998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c:f>
              <c:strCache>
                <c:ptCount val="1"/>
                <c:pt idx="0">
                  <c:v>Wage and salaried workers, total</c:v>
                </c:pt>
              </c:strCache>
            </c:strRef>
          </c:tx>
          <c:dPt>
            <c:idx val="0"/>
            <c:bubble3D val="0"/>
            <c:spPr>
              <a:solidFill>
                <a:schemeClr val="accent6"/>
              </a:solidFill>
            </c:spPr>
          </c:dPt>
          <c:cat>
            <c:strRef>
              <c:f>Hoja1!$C$1:$D$1</c:f>
              <c:strCache>
                <c:ptCount val="2"/>
                <c:pt idx="0">
                  <c:v>Global Availability</c:v>
                </c:pt>
                <c:pt idx="1">
                  <c:v>No available</c:v>
                </c:pt>
              </c:strCache>
            </c:strRef>
          </c:cat>
          <c:val>
            <c:numRef>
              <c:f>Hoja1!$C$2:$D$2</c:f>
              <c:numCache>
                <c:formatCode>0.00%</c:formatCode>
                <c:ptCount val="2"/>
                <c:pt idx="0">
                  <c:v>0.19769999999999999</c:v>
                </c:pt>
                <c:pt idx="1">
                  <c:v>0.80230000000000001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charts.xlsx]Hoja1'!$A$3</c:f>
              <c:strCache>
                <c:ptCount val="1"/>
                <c:pt idx="0">
                  <c:v>Lending interest rate</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charts.xlsx]Hoja1'!$C$3:$D$3</c:f>
              <c:numCache>
                <c:formatCode>0.00%</c:formatCode>
                <c:ptCount val="2"/>
                <c:pt idx="0">
                  <c:v>0.35560000000000003</c:v>
                </c:pt>
                <c:pt idx="1">
                  <c:v>0.64439999999999997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charts.xlsx]Hoja1'!$A$4</c:f>
              <c:strCache>
                <c:ptCount val="1"/>
                <c:pt idx="0">
                  <c:v>Portfolio Investment, net</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charts.xlsx]Hoja1'!$C$4:$D$4</c:f>
              <c:numCache>
                <c:formatCode>0.00%</c:formatCode>
                <c:ptCount val="2"/>
                <c:pt idx="0">
                  <c:v>0.27910000000000001</c:v>
                </c:pt>
                <c:pt idx="1">
                  <c:v>0.72089999999999999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charts.xlsx]Hoja1'!$A$5</c:f>
              <c:strCache>
                <c:ptCount val="1"/>
                <c:pt idx="0">
                  <c:v>Net capital account</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charts.xlsx]Hoja1'!$C$5:$D$5</c:f>
              <c:numCache>
                <c:formatCode>0.00%</c:formatCode>
                <c:ptCount val="2"/>
                <c:pt idx="0">
                  <c:v>0.21099999999999999</c:v>
                </c:pt>
                <c:pt idx="1">
                  <c:v>0.78900000000000003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charts.xlsx]Hoja1'!$A$6</c:f>
              <c:strCache>
                <c:ptCount val="1"/>
                <c:pt idx="0">
                  <c:v>Gross capital formation</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charts.xlsx]Hoja1'!$C$6:$D$6</c:f>
              <c:numCache>
                <c:formatCode>0.00%</c:formatCode>
                <c:ptCount val="2"/>
                <c:pt idx="0">
                  <c:v>0.47970000000000002</c:v>
                </c:pt>
                <c:pt idx="1">
                  <c:v>0.52029999999999998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charts.xlsx]Hoja1'!$A$7</c:f>
              <c:strCache>
                <c:ptCount val="1"/>
                <c:pt idx="0">
                  <c:v>GDP</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charts.xlsx]Hoja1'!$C$7:$D$7</c:f>
              <c:numCache>
                <c:formatCode>0.00%</c:formatCode>
                <c:ptCount val="2"/>
                <c:pt idx="0">
                  <c:v>0.62050000000000005</c:v>
                </c:pt>
                <c:pt idx="1">
                  <c:v>0.37949999999999995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charts.xlsx]Hoja1'!$A$14</c:f>
              <c:strCache>
                <c:ptCount val="1"/>
                <c:pt idx="0">
                  <c:v>Final Consumption expenditure</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charts.xlsx]Hoja1'!$C$14:$D$14</c:f>
              <c:numCache>
                <c:formatCode>0.00%</c:formatCode>
                <c:ptCount val="2"/>
                <c:pt idx="0">
                  <c:v>0.40600000000000003</c:v>
                </c:pt>
                <c:pt idx="1">
                  <c:v>0.59399999999999997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charts.xlsx]Hoja1'!$A$6</c:f>
              <c:strCache>
                <c:ptCount val="1"/>
                <c:pt idx="0">
                  <c:v>Gross capital formation</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charts.xlsx]Hoja1'!$C$6:$D$6</c:f>
              <c:numCache>
                <c:formatCode>0.00%</c:formatCode>
                <c:ptCount val="2"/>
                <c:pt idx="0">
                  <c:v>0.47970000000000002</c:v>
                </c:pt>
                <c:pt idx="1">
                  <c:v>0.52029999999999998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charts.xlsx]Hoja1'!$A$14</c:f>
              <c:strCache>
                <c:ptCount val="1"/>
                <c:pt idx="0">
                  <c:v>Final Consumption expenditure</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charts.xlsx]Hoja1'!$C$14:$D$14</c:f>
              <c:numCache>
                <c:formatCode>0.00%</c:formatCode>
                <c:ptCount val="2"/>
                <c:pt idx="0">
                  <c:v>0.40600000000000003</c:v>
                </c:pt>
                <c:pt idx="1">
                  <c:v>0.59399999999999997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Hoja1!$A$3</c:f>
              <c:strCache>
                <c:ptCount val="1"/>
                <c:pt idx="0">
                  <c:v>Lending interest rate</c:v>
                </c:pt>
              </c:strCache>
            </c:strRef>
          </c:tx>
          <c:dPt>
            <c:idx val="0"/>
            <c:bubble3D val="0"/>
            <c:spPr>
              <a:solidFill>
                <a:schemeClr val="accent6"/>
              </a:solidFill>
            </c:spPr>
          </c:dPt>
          <c:cat>
            <c:strRef>
              <c:f>Hoja1!$H$1:$I$1</c:f>
              <c:strCache>
                <c:ptCount val="2"/>
                <c:pt idx="0">
                  <c:v>USA Availability</c:v>
                </c:pt>
                <c:pt idx="1">
                  <c:v>No available</c:v>
                </c:pt>
              </c:strCache>
            </c:strRef>
          </c:cat>
          <c:val>
            <c:numRef>
              <c:f>Hoja1!$H$3:$I$3</c:f>
              <c:numCache>
                <c:formatCode>0.00%</c:formatCode>
                <c:ptCount val="2"/>
                <c:pt idx="0">
                  <c:v>1</c:v>
                </c:pt>
                <c:pt idx="1">
                  <c:v>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Hoja1!$A$9</c:f>
              <c:strCache>
                <c:ptCount val="1"/>
                <c:pt idx="0">
                  <c:v>Compensation of employees</c:v>
                </c:pt>
              </c:strCache>
            </c:strRef>
          </c:tx>
          <c:dPt>
            <c:idx val="0"/>
            <c:bubble3D val="0"/>
            <c:spPr>
              <a:solidFill>
                <a:schemeClr val="accent6"/>
              </a:solidFill>
            </c:spPr>
          </c:dPt>
          <c:cat>
            <c:strRef>
              <c:f>Hoja1!$H$1:$I$1</c:f>
              <c:strCache>
                <c:ptCount val="2"/>
                <c:pt idx="0">
                  <c:v>USA Availability</c:v>
                </c:pt>
                <c:pt idx="1">
                  <c:v>No available</c:v>
                </c:pt>
              </c:strCache>
            </c:strRef>
          </c:cat>
          <c:val>
            <c:numRef>
              <c:f>Hoja1!$H$9:$I$9</c:f>
              <c:numCache>
                <c:formatCode>0.00%</c:formatCode>
                <c:ptCount val="2"/>
                <c:pt idx="0">
                  <c:v>0.44640000000000002</c:v>
                </c:pt>
                <c:pt idx="1">
                  <c:v>0.55359999999999998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charts.xlsx]Hoja1'!$A$4</c:f>
              <c:strCache>
                <c:ptCount val="1"/>
                <c:pt idx="0">
                  <c:v>Portfolio Investment, net</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charts.xlsx]Hoja1'!$C$4:$D$4</c:f>
              <c:numCache>
                <c:formatCode>0.00%</c:formatCode>
                <c:ptCount val="2"/>
                <c:pt idx="0">
                  <c:v>0.27910000000000001</c:v>
                </c:pt>
                <c:pt idx="1">
                  <c:v>0.72089999999999999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charts.xlsx]Hoja1'!$A$5</c:f>
              <c:strCache>
                <c:ptCount val="1"/>
                <c:pt idx="0">
                  <c:v>Net capital account</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charts.xlsx]Hoja1'!$C$5:$D$5</c:f>
              <c:numCache>
                <c:formatCode>0.00%</c:formatCode>
                <c:ptCount val="2"/>
                <c:pt idx="0">
                  <c:v>0.21099999999999999</c:v>
                </c:pt>
                <c:pt idx="1">
                  <c:v>0.78900000000000003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charts.xlsx]Hoja1'!$A$8</c:f>
              <c:strCache>
                <c:ptCount val="1"/>
                <c:pt idx="0">
                  <c:v>Exogenous spending</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charts.xlsx]Hoja1'!$C$8:$D$8</c:f>
              <c:numCache>
                <c:formatCode>0.00%</c:formatCode>
                <c:ptCount val="2"/>
                <c:pt idx="0">
                  <c:v>0.35580000000000001</c:v>
                </c:pt>
                <c:pt idx="1">
                  <c:v>0.64419999999999999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charts.xlsx]Hoja1'!$A$10</c:f>
              <c:strCache>
                <c:ptCount val="1"/>
                <c:pt idx="0">
                  <c:v>Inflation, consumer prices</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charts.xlsx]Hoja1'!$C$10:$D$10</c:f>
              <c:numCache>
                <c:formatCode>0.00%</c:formatCode>
                <c:ptCount val="2"/>
                <c:pt idx="0">
                  <c:v>0.62680000000000002</c:v>
                </c:pt>
                <c:pt idx="1">
                  <c:v>0.37319999999999998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charts.xlsx]Hoja1'!$A$14</c:f>
              <c:strCache>
                <c:ptCount val="1"/>
                <c:pt idx="0">
                  <c:v>Final Consumption expenditure</c:v>
                </c:pt>
              </c:strCache>
            </c:strRef>
          </c:tx>
          <c:dPt>
            <c:idx val="0"/>
            <c:bubble3D val="0"/>
            <c:spPr>
              <a:solidFill>
                <a:schemeClr val="accent6"/>
              </a:solidFill>
            </c:spPr>
          </c:dPt>
          <c:cat>
            <c:strRef>
              <c:f>'[Pie charts.xlsx]Hoja1'!$C$1:$D$1</c:f>
              <c:strCache>
                <c:ptCount val="2"/>
                <c:pt idx="0">
                  <c:v>Global Availability</c:v>
                </c:pt>
                <c:pt idx="1">
                  <c:v>No available</c:v>
                </c:pt>
              </c:strCache>
            </c:strRef>
          </c:cat>
          <c:val>
            <c:numRef>
              <c:f>'[Pie charts.xlsx]Hoja1'!$C$14:$D$14</c:f>
              <c:numCache>
                <c:formatCode>0.00%</c:formatCode>
                <c:ptCount val="2"/>
                <c:pt idx="0">
                  <c:v>0.40600000000000003</c:v>
                </c:pt>
                <c:pt idx="1">
                  <c:v>0.59399999999999997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Hoja1!$A$22</c:f>
              <c:strCache>
                <c:ptCount val="1"/>
                <c:pt idx="0">
                  <c:v>Labor force with primary education</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Hoja1!$C$22:$D$22</c:f>
              <c:numCache>
                <c:formatCode>0.00%</c:formatCode>
                <c:ptCount val="2"/>
                <c:pt idx="0">
                  <c:v>0.11204</c:v>
                </c:pt>
                <c:pt idx="1">
                  <c:v>0.88795999999999997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Hoja1!$A$23</c:f>
              <c:strCache>
                <c:ptCount val="1"/>
                <c:pt idx="0">
                  <c:v>Labor force with secondary education</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Hoja1!$C$23:$D$23</c:f>
              <c:numCache>
                <c:formatCode>0.00%</c:formatCode>
                <c:ptCount val="2"/>
                <c:pt idx="0">
                  <c:v>0.1106</c:v>
                </c:pt>
                <c:pt idx="1">
                  <c:v>0.88939999999999997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Hoja1!$A$24</c:f>
              <c:strCache>
                <c:ptCount val="1"/>
                <c:pt idx="0">
                  <c:v>Labor force with tertiary education</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Hoja1!$C$24:$D$24</c:f>
              <c:numCache>
                <c:formatCode>0.00%</c:formatCode>
                <c:ptCount val="2"/>
                <c:pt idx="0">
                  <c:v>0.11218</c:v>
                </c:pt>
                <c:pt idx="1">
                  <c:v>0.88782000000000005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Hoja1!$A$25</c:f>
              <c:strCache>
                <c:ptCount val="1"/>
                <c:pt idx="0">
                  <c:v>Scientific and technical journal articles</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Hoja1!$C$25:$D$25</c:f>
              <c:numCache>
                <c:formatCode>0.00%</c:formatCode>
                <c:ptCount val="2"/>
                <c:pt idx="0">
                  <c:v>0.41741</c:v>
                </c:pt>
                <c:pt idx="1">
                  <c:v>0.58259000000000005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Hoja1!$A$4</c:f>
              <c:strCache>
                <c:ptCount val="1"/>
                <c:pt idx="0">
                  <c:v>Portfolio Investment, net</c:v>
                </c:pt>
              </c:strCache>
            </c:strRef>
          </c:tx>
          <c:dPt>
            <c:idx val="0"/>
            <c:bubble3D val="0"/>
            <c:spPr>
              <a:solidFill>
                <a:schemeClr val="accent6"/>
              </a:solidFill>
            </c:spPr>
          </c:dPt>
          <c:cat>
            <c:strRef>
              <c:f>Hoja1!$H$1:$I$1</c:f>
              <c:strCache>
                <c:ptCount val="2"/>
                <c:pt idx="0">
                  <c:v>USA Availability</c:v>
                </c:pt>
                <c:pt idx="1">
                  <c:v>No available</c:v>
                </c:pt>
              </c:strCache>
            </c:strRef>
          </c:cat>
          <c:val>
            <c:numRef>
              <c:f>Hoja1!$H$4:$I$4</c:f>
              <c:numCache>
                <c:formatCode>0.00%</c:formatCode>
                <c:ptCount val="2"/>
                <c:pt idx="0">
                  <c:v>0.80359999999999998</c:v>
                </c:pt>
                <c:pt idx="1">
                  <c:v>0.19639999999999999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Hoja1!$A$26</c:f>
              <c:strCache>
                <c:ptCount val="1"/>
                <c:pt idx="0">
                  <c:v>Trademark applications, total</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Hoja1!$C$26:$D$26</c:f>
              <c:numCache>
                <c:formatCode>0.00%</c:formatCode>
                <c:ptCount val="2"/>
                <c:pt idx="0">
                  <c:v>0.44296999999999997</c:v>
                </c:pt>
                <c:pt idx="1">
                  <c:v>0.55703000000000003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Hoja1!$A$27</c:f>
              <c:strCache>
                <c:ptCount val="1"/>
                <c:pt idx="0">
                  <c:v>General government final consumption expenditure</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Hoja1!$C$27:$D$27</c:f>
              <c:numCache>
                <c:formatCode>0.00%</c:formatCode>
                <c:ptCount val="2"/>
                <c:pt idx="0">
                  <c:v>0.66273000000000004</c:v>
                </c:pt>
                <c:pt idx="1">
                  <c:v>0.33727000000000001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Hoja1!$A$28</c:f>
              <c:strCache>
                <c:ptCount val="1"/>
                <c:pt idx="0">
                  <c:v>Net official development assistance and official aid received</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Hoja1!$C$28:$D$28</c:f>
              <c:numCache>
                <c:formatCode>0.00%</c:formatCode>
                <c:ptCount val="2"/>
                <c:pt idx="0">
                  <c:v>0.68440000000000001</c:v>
                </c:pt>
                <c:pt idx="1">
                  <c:v>0.31559999999999999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Hoja1!$A$29</c:f>
              <c:strCache>
                <c:ptCount val="1"/>
                <c:pt idx="0">
                  <c:v>Agriculture, value added</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Hoja1!$C$29:$D$29</c:f>
              <c:numCache>
                <c:formatCode>0.00%</c:formatCode>
                <c:ptCount val="2"/>
                <c:pt idx="0">
                  <c:v>0.55428999999999995</c:v>
                </c:pt>
                <c:pt idx="1">
                  <c:v>0.44571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Hoja1!$A$30</c:f>
              <c:strCache>
                <c:ptCount val="1"/>
                <c:pt idx="0">
                  <c:v>Industry, value added</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Hoja1!$C$30:$D$30</c:f>
              <c:numCache>
                <c:formatCode>0.00%</c:formatCode>
                <c:ptCount val="2"/>
                <c:pt idx="0">
                  <c:v>0.55047999999999997</c:v>
                </c:pt>
                <c:pt idx="1">
                  <c:v>0.44951999999999998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Hoja1!$A$31</c:f>
              <c:strCache>
                <c:ptCount val="1"/>
                <c:pt idx="0">
                  <c:v>Manufacturing, value added</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Hoja1!$C$31:$D$31</c:f>
              <c:numCache>
                <c:formatCode>0.00%</c:formatCode>
                <c:ptCount val="2"/>
                <c:pt idx="0">
                  <c:v>0.51066</c:v>
                </c:pt>
                <c:pt idx="1">
                  <c:v>0.48934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Hoja1!$A$32</c:f>
              <c:strCache>
                <c:ptCount val="1"/>
                <c:pt idx="0">
                  <c:v>Services, etc., value added</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Hoja1!$C$32:$D$32</c:f>
              <c:numCache>
                <c:formatCode>0.00%</c:formatCode>
                <c:ptCount val="2"/>
                <c:pt idx="0">
                  <c:v>0.55206</c:v>
                </c:pt>
                <c:pt idx="1">
                  <c:v>0.44794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Hoja1!$A$33</c:f>
              <c:strCache>
                <c:ptCount val="1"/>
                <c:pt idx="0">
                  <c:v>Unemployment, total</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Hoja1!$C$33:$D$33</c:f>
              <c:numCache>
                <c:formatCode>0.00%</c:formatCode>
                <c:ptCount val="2"/>
                <c:pt idx="0">
                  <c:v>0.35598999999999997</c:v>
                </c:pt>
                <c:pt idx="1">
                  <c:v>0.64400999999999997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Hoja1!$A$34</c:f>
              <c:strCache>
                <c:ptCount val="1"/>
                <c:pt idx="0">
                  <c:v>GDP growth</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Hoja1!$C$34:$D$34</c:f>
              <c:numCache>
                <c:formatCode>0.00%</c:formatCode>
                <c:ptCount val="2"/>
                <c:pt idx="0">
                  <c:v>0.71572999999999998</c:v>
                </c:pt>
                <c:pt idx="1">
                  <c:v>0.28427000000000002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Hoja1!$A$34</c:f>
              <c:strCache>
                <c:ptCount val="1"/>
                <c:pt idx="0">
                  <c:v>GDP growth</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Hoja1!$C$34:$D$34</c:f>
              <c:numCache>
                <c:formatCode>0.00%</c:formatCode>
                <c:ptCount val="2"/>
                <c:pt idx="0">
                  <c:v>0.71572999999999998</c:v>
                </c:pt>
                <c:pt idx="1">
                  <c:v>0.28427000000000002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Hoja1!$A$5</c:f>
              <c:strCache>
                <c:ptCount val="1"/>
                <c:pt idx="0">
                  <c:v>Net capital account</c:v>
                </c:pt>
              </c:strCache>
            </c:strRef>
          </c:tx>
          <c:dPt>
            <c:idx val="0"/>
            <c:bubble3D val="0"/>
            <c:spPr>
              <a:solidFill>
                <a:schemeClr val="accent6"/>
              </a:solidFill>
            </c:spPr>
          </c:dPt>
          <c:cat>
            <c:strRef>
              <c:f>Hoja1!$H$1:$I$1</c:f>
              <c:strCache>
                <c:ptCount val="2"/>
                <c:pt idx="0">
                  <c:v>USA Availability</c:v>
                </c:pt>
                <c:pt idx="1">
                  <c:v>No available</c:v>
                </c:pt>
              </c:strCache>
            </c:strRef>
          </c:cat>
          <c:val>
            <c:numRef>
              <c:f>Hoja1!$H$5:$I$5</c:f>
              <c:numCache>
                <c:formatCode>0.00%</c:formatCode>
                <c:ptCount val="2"/>
                <c:pt idx="0">
                  <c:v>0.46429999999999999</c:v>
                </c:pt>
                <c:pt idx="1">
                  <c:v>0.53569999999999995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Hoja1!$A$35</c:f>
              <c:strCache>
                <c:ptCount val="1"/>
                <c:pt idx="0">
                  <c:v>GDP per capita, PPP</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Hoja1!$C$35:$D$35</c:f>
              <c:numCache>
                <c:formatCode>0.00%</c:formatCode>
                <c:ptCount val="2"/>
                <c:pt idx="0">
                  <c:v>0.38616</c:v>
                </c:pt>
                <c:pt idx="1">
                  <c:v>0.61384000000000005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Hoja1!$A$34</c:f>
              <c:strCache>
                <c:ptCount val="1"/>
                <c:pt idx="0">
                  <c:v>GDP growth</c:v>
                </c:pt>
              </c:strCache>
            </c:strRef>
          </c:tx>
          <c:dPt>
            <c:idx val="0"/>
            <c:bubble3D val="0"/>
            <c:spPr>
              <a:solidFill>
                <a:schemeClr val="accent6"/>
              </a:solidFill>
            </c:spPr>
          </c:dPt>
          <c:cat>
            <c:strRef>
              <c:f>Hoja1!$C$21:$D$21</c:f>
              <c:strCache>
                <c:ptCount val="2"/>
                <c:pt idx="0">
                  <c:v>Global Availability</c:v>
                </c:pt>
                <c:pt idx="1">
                  <c:v>No available</c:v>
                </c:pt>
              </c:strCache>
            </c:strRef>
          </c:cat>
          <c:val>
            <c:numRef>
              <c:f>Hoja1!$C$34:$D$34</c:f>
              <c:numCache>
                <c:formatCode>0.00%</c:formatCode>
                <c:ptCount val="2"/>
                <c:pt idx="0">
                  <c:v>0.71572999999999998</c:v>
                </c:pt>
                <c:pt idx="1">
                  <c:v>0.28427000000000002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charts.xlsx]Hoja1'!$A$38</c:f>
              <c:strCache>
                <c:ptCount val="1"/>
                <c:pt idx="0">
                  <c:v>Average for all variables</c:v>
                </c:pt>
              </c:strCache>
            </c:strRef>
          </c:tx>
          <c:dPt>
            <c:idx val="0"/>
            <c:bubble3D val="0"/>
            <c:spPr>
              <a:solidFill>
                <a:schemeClr val="accent6"/>
              </a:solidFill>
            </c:spPr>
          </c:dPt>
          <c:dLbls>
            <c:numFmt formatCode="#,##0\ &quot;%&quot;;\-#,##0\ &quot;%&quot;" sourceLinked="0"/>
            <c:spPr>
              <a:noFill/>
              <a:ln>
                <a:noFill/>
              </a:ln>
              <a:effectLst/>
            </c:spPr>
            <c:txPr>
              <a:bodyPr/>
              <a:lstStyle/>
              <a:p>
                <a:pPr>
                  <a:defRPr sz="18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'[Pie charts.xlsx]Hoja1'!$C$21:$D$21</c:f>
              <c:strCache>
                <c:ptCount val="2"/>
                <c:pt idx="0">
                  <c:v>Global Availability</c:v>
                </c:pt>
                <c:pt idx="1">
                  <c:v>No available</c:v>
                </c:pt>
              </c:strCache>
            </c:strRef>
          </c:cat>
          <c:val>
            <c:numRef>
              <c:f>'[Pie charts.xlsx]Hoja1'!$C$38:$D$38</c:f>
              <c:numCache>
                <c:formatCode>General</c:formatCode>
                <c:ptCount val="2"/>
                <c:pt idx="0">
                  <c:v>44.05</c:v>
                </c:pt>
                <c:pt idx="1">
                  <c:v>55.95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charts.xlsx]Hoja1'!$A$18</c:f>
              <c:strCache>
                <c:ptCount val="1"/>
                <c:pt idx="0">
                  <c:v>Average for all variables</c:v>
                </c:pt>
              </c:strCache>
            </c:strRef>
          </c:tx>
          <c:dPt>
            <c:idx val="0"/>
            <c:bubble3D val="0"/>
            <c:spPr>
              <a:solidFill>
                <a:schemeClr val="accent6"/>
              </a:solidFill>
            </c:spPr>
          </c:dPt>
          <c:dLbls>
            <c:spPr>
              <a:noFill/>
              <a:ln>
                <a:noFill/>
              </a:ln>
              <a:effectLst/>
            </c:spPr>
            <c:txPr>
              <a:bodyPr/>
              <a:lstStyle/>
              <a:p>
                <a:pPr>
                  <a:defRPr sz="1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'[Pie charts.xlsx]Hoja1'!$C$1:$D$1</c:f>
              <c:strCache>
                <c:ptCount val="2"/>
                <c:pt idx="0">
                  <c:v>Global Availability</c:v>
                </c:pt>
                <c:pt idx="1">
                  <c:v>No available</c:v>
                </c:pt>
              </c:strCache>
            </c:strRef>
          </c:cat>
          <c:val>
            <c:numRef>
              <c:f>'[Pie charts.xlsx]Hoja1'!$C$18:$D$18</c:f>
              <c:numCache>
                <c:formatCode>0.00%</c:formatCode>
                <c:ptCount val="2"/>
                <c:pt idx="0">
                  <c:v>0.37630000000000002</c:v>
                </c:pt>
                <c:pt idx="1">
                  <c:v>0.62369999999999992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USA!$D$3:$E$3</c:f>
              <c:numCache>
                <c:formatCode>General</c:formatCode>
                <c:ptCount val="2"/>
                <c:pt idx="0">
                  <c:v>0.62222222222222201</c:v>
                </c:pt>
                <c:pt idx="1">
                  <c:v>0.37777777777777799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a:ln>
              <a:noFill/>
            </a:ln>
          </c:spPr>
          <c:dPt>
            <c:idx val="0"/>
            <c:bubble3D val="0"/>
            <c:spPr>
              <a:solidFill>
                <a:schemeClr val="accent1"/>
              </a:solidFill>
              <a:ln w="19050">
                <a:noFill/>
              </a:ln>
              <a:effectLst/>
            </c:spPr>
          </c:dPt>
          <c:dPt>
            <c:idx val="1"/>
            <c:bubble3D val="0"/>
            <c:spPr>
              <a:solidFill>
                <a:schemeClr val="accent1"/>
              </a:solidFill>
              <a:ln w="19050">
                <a:noFill/>
              </a:ln>
              <a:effectLst/>
            </c:spPr>
          </c:dPt>
          <c:val>
            <c:numRef>
              <c:f>USA!$D$6:$E$6</c:f>
              <c:numCache>
                <c:formatCode>General</c:formatCode>
                <c:ptCount val="2"/>
                <c:pt idx="0">
                  <c:v>0.98809523809523803</c:v>
                </c:pt>
                <c:pt idx="1">
                  <c:v>1.1904761904761973E-2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USA!$D$8:$E$8</c:f>
              <c:numCache>
                <c:formatCode>General</c:formatCode>
                <c:ptCount val="2"/>
                <c:pt idx="0">
                  <c:v>0.90816326530612201</c:v>
                </c:pt>
                <c:pt idx="1">
                  <c:v>9.1836734693877986E-2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USA!$D$11:$E$11</c:f>
              <c:numCache>
                <c:formatCode>General</c:formatCode>
                <c:ptCount val="2"/>
                <c:pt idx="0">
                  <c:v>0.81729024943310602</c:v>
                </c:pt>
                <c:pt idx="1">
                  <c:v>0.18270975056689398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USA!$D$13:$E$13</c:f>
              <c:numCache>
                <c:formatCode>General</c:formatCode>
                <c:ptCount val="2"/>
                <c:pt idx="0">
                  <c:v>0.90816326530612201</c:v>
                </c:pt>
                <c:pt idx="1">
                  <c:v>9.1836734693877986E-2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USA!$B$13:$C$13</c:f>
              <c:numCache>
                <c:formatCode>General</c:formatCode>
                <c:ptCount val="2"/>
                <c:pt idx="0">
                  <c:v>0.6875</c:v>
                </c:pt>
                <c:pt idx="1">
                  <c:v>0.3125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Hoja1!$A$6</c:f>
              <c:strCache>
                <c:ptCount val="1"/>
                <c:pt idx="0">
                  <c:v>Gross capital formation</c:v>
                </c:pt>
              </c:strCache>
            </c:strRef>
          </c:tx>
          <c:dPt>
            <c:idx val="0"/>
            <c:bubble3D val="0"/>
            <c:spPr>
              <a:solidFill>
                <a:schemeClr val="accent6"/>
              </a:solidFill>
            </c:spPr>
          </c:dPt>
          <c:cat>
            <c:strRef>
              <c:f>Hoja1!$H$1:$I$1</c:f>
              <c:strCache>
                <c:ptCount val="2"/>
                <c:pt idx="0">
                  <c:v>USA Availability</c:v>
                </c:pt>
                <c:pt idx="1">
                  <c:v>No available</c:v>
                </c:pt>
              </c:strCache>
            </c:strRef>
          </c:cat>
          <c:val>
            <c:numRef>
              <c:f>Hoja1!$H$6:$I$6</c:f>
              <c:numCache>
                <c:formatCode>0.00%</c:formatCode>
                <c:ptCount val="2"/>
                <c:pt idx="0">
                  <c:v>0.96430000000000005</c:v>
                </c:pt>
                <c:pt idx="1">
                  <c:v>3.5699999999999898E-2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USA!$B$11:$C$11</c:f>
              <c:numCache>
                <c:formatCode>General</c:formatCode>
                <c:ptCount val="2"/>
                <c:pt idx="0">
                  <c:v>0.76690476190000001</c:v>
                </c:pt>
                <c:pt idx="1">
                  <c:v>0.23309523809999999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USA!$B$8:$C$8</c:f>
              <c:numCache>
                <c:formatCode>General</c:formatCode>
                <c:ptCount val="2"/>
                <c:pt idx="0">
                  <c:v>0.51249999999999996</c:v>
                </c:pt>
                <c:pt idx="1">
                  <c:v>0.48750000000000004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USA!$B$6:$C$6</c:f>
              <c:numCache>
                <c:formatCode>General</c:formatCode>
                <c:ptCount val="2"/>
                <c:pt idx="0">
                  <c:v>0.83303571430000001</c:v>
                </c:pt>
                <c:pt idx="1">
                  <c:v>0.16696428569999999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USA!$B$3:$C$3</c:f>
              <c:numCache>
                <c:formatCode>General</c:formatCode>
                <c:ptCount val="2"/>
                <c:pt idx="0">
                  <c:v>0.64583333330000003</c:v>
                </c:pt>
                <c:pt idx="1">
                  <c:v>0.35416666669999997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USA!$B$2:$C$2</c:f>
              <c:numCache>
                <c:formatCode>General</c:formatCode>
                <c:ptCount val="2"/>
                <c:pt idx="0">
                  <c:v>0.81583333329999996</c:v>
                </c:pt>
                <c:pt idx="1">
                  <c:v>0.18416666670000004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USA!$D$2:$E$2</c:f>
              <c:numCache>
                <c:formatCode>General</c:formatCode>
                <c:ptCount val="2"/>
                <c:pt idx="0">
                  <c:v>0.87380952380952304</c:v>
                </c:pt>
                <c:pt idx="1">
                  <c:v>0.12619047619047696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USA!$D$5:$E$5</c:f>
              <c:numCache>
                <c:formatCode>General</c:formatCode>
                <c:ptCount val="2"/>
                <c:pt idx="0">
                  <c:v>0.75085034013605401</c:v>
                </c:pt>
                <c:pt idx="1">
                  <c:v>0.24914965986394599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USA!$B$5:$C$5</c:f>
              <c:numCache>
                <c:formatCode>General</c:formatCode>
                <c:ptCount val="2"/>
                <c:pt idx="0">
                  <c:v>0.69732142860000002</c:v>
                </c:pt>
                <c:pt idx="1">
                  <c:v>0.30267857139999998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USA!$B$7:$C$7</c:f>
              <c:numCache>
                <c:formatCode>General</c:formatCode>
                <c:ptCount val="2"/>
                <c:pt idx="0">
                  <c:v>0.71071428569999995</c:v>
                </c:pt>
                <c:pt idx="1">
                  <c:v>0.28928571430000005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USA!$D$7:$E$7</c:f>
              <c:numCache>
                <c:formatCode>General</c:formatCode>
                <c:ptCount val="2"/>
                <c:pt idx="0">
                  <c:v>0.99404761904761896</c:v>
                </c:pt>
                <c:pt idx="1">
                  <c:v>5.9523809523810423E-3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Hoja1!$A$7</c:f>
              <c:strCache>
                <c:ptCount val="1"/>
                <c:pt idx="0">
                  <c:v>GDP</c:v>
                </c:pt>
              </c:strCache>
            </c:strRef>
          </c:tx>
          <c:dPt>
            <c:idx val="0"/>
            <c:bubble3D val="0"/>
            <c:spPr>
              <a:solidFill>
                <a:schemeClr val="accent6"/>
              </a:solidFill>
            </c:spPr>
          </c:dPt>
          <c:cat>
            <c:strRef>
              <c:f>Hoja1!$H$1:$I$1</c:f>
              <c:strCache>
                <c:ptCount val="2"/>
                <c:pt idx="0">
                  <c:v>USA Availability</c:v>
                </c:pt>
                <c:pt idx="1">
                  <c:v>No available</c:v>
                </c:pt>
              </c:strCache>
            </c:strRef>
          </c:cat>
          <c:val>
            <c:numRef>
              <c:f>Hoja1!$H$7:$I$7</c:f>
              <c:numCache>
                <c:formatCode>0.00%</c:formatCode>
                <c:ptCount val="2"/>
                <c:pt idx="0">
                  <c:v>0.98209999999999997</c:v>
                </c:pt>
                <c:pt idx="1">
                  <c:v>1.7899999999999999E-2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USA!$D$9:$E$9</c:f>
              <c:numCache>
                <c:formatCode>General</c:formatCode>
                <c:ptCount val="2"/>
                <c:pt idx="0">
                  <c:v>0.44047619047619002</c:v>
                </c:pt>
                <c:pt idx="1">
                  <c:v>0.55952380952380998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USA!$B$9:$C$9</c:f>
              <c:numCache>
                <c:formatCode>General</c:formatCode>
                <c:ptCount val="2"/>
                <c:pt idx="0">
                  <c:v>0.72499999999999998</c:v>
                </c:pt>
                <c:pt idx="1">
                  <c:v>0.27500000000000002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USA!$B$10:$C$10</c:f>
              <c:numCache>
                <c:formatCode>General</c:formatCode>
                <c:ptCount val="2"/>
                <c:pt idx="0">
                  <c:v>0.60250000000000004</c:v>
                </c:pt>
                <c:pt idx="1">
                  <c:v>0.39749999999999996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USA!$D$10:$E$10</c:f>
              <c:numCache>
                <c:formatCode>General</c:formatCode>
                <c:ptCount val="2"/>
                <c:pt idx="0">
                  <c:v>0.73809523809523803</c:v>
                </c:pt>
                <c:pt idx="1">
                  <c:v>0.26190476190476197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USA!$D$12:$E$12</c:f>
              <c:numCache>
                <c:formatCode>General</c:formatCode>
                <c:ptCount val="2"/>
                <c:pt idx="0">
                  <c:v>0.50666666666666604</c:v>
                </c:pt>
                <c:pt idx="1">
                  <c:v>0.49333333333333396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USA!$B$12:$C$12</c:f>
              <c:numCache>
                <c:formatCode>General</c:formatCode>
                <c:ptCount val="2"/>
                <c:pt idx="0">
                  <c:v>0.52666666669999995</c:v>
                </c:pt>
                <c:pt idx="1">
                  <c:v>0.47333333330000005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USA!$B$14:$C$14</c:f>
              <c:numCache>
                <c:formatCode>General</c:formatCode>
                <c:ptCount val="2"/>
                <c:pt idx="0">
                  <c:v>0.53749999999999998</c:v>
                </c:pt>
                <c:pt idx="1">
                  <c:v>0.46250000000000002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USA!$D$14:$E$14</c:f>
              <c:numCache>
                <c:formatCode>General</c:formatCode>
                <c:ptCount val="2"/>
                <c:pt idx="0">
                  <c:v>0.92091836734693799</c:v>
                </c:pt>
                <c:pt idx="1">
                  <c:v>7.9081632653062006E-2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USA!$D$15:$E$15</c:f>
              <c:numCache>
                <c:formatCode>General</c:formatCode>
                <c:ptCount val="2"/>
                <c:pt idx="0">
                  <c:v>0.54444444444444395</c:v>
                </c:pt>
                <c:pt idx="1">
                  <c:v>0.45555555555555605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USA!$D$15:$E$15</c:f>
              <c:numCache>
                <c:formatCode>General</c:formatCode>
                <c:ptCount val="2"/>
                <c:pt idx="0">
                  <c:v>0.54444444444444395</c:v>
                </c:pt>
                <c:pt idx="1">
                  <c:v>0.45555555555555605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USA!$D$16:$E$16</c:f>
              <c:numCache>
                <c:formatCode>General</c:formatCode>
                <c:ptCount val="2"/>
                <c:pt idx="0">
                  <c:v>0.83480725623582697</c:v>
                </c:pt>
                <c:pt idx="1">
                  <c:v>0.16519274376417303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USA!$B$16:$C$16</c:f>
              <c:numCache>
                <c:formatCode>General</c:formatCode>
                <c:ptCount val="2"/>
                <c:pt idx="0">
                  <c:v>0.79529761899999996</c:v>
                </c:pt>
                <c:pt idx="1">
                  <c:v>0.20470238100000004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USA!$B$16:$C$16</c:f>
              <c:numCache>
                <c:formatCode>General</c:formatCode>
                <c:ptCount val="2"/>
                <c:pt idx="0">
                  <c:v>0.79529761899999996</c:v>
                </c:pt>
                <c:pt idx="1">
                  <c:v>0.20470238100000004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USA!$D$15:$E$15</c:f>
              <c:numCache>
                <c:formatCode>General</c:formatCode>
                <c:ptCount val="2"/>
                <c:pt idx="0">
                  <c:v>0.54444444444444395</c:v>
                </c:pt>
                <c:pt idx="1">
                  <c:v>0.45555555555555605</c:v>
                </c:pt>
              </c:numCache>
            </c:numRef>
          </c:val>
        </c:ser>
        <c:ser>
          <c:idx val="0"/>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val>
            <c:numRef>
              <c:f>USA!$B$16:$C$16</c:f>
              <c:numCache>
                <c:formatCode>General</c:formatCode>
                <c:ptCount val="2"/>
                <c:pt idx="0">
                  <c:v>0.79529761899999996</c:v>
                </c:pt>
                <c:pt idx="1">
                  <c:v>0.20470238100000004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USA!$D$17:$E$17</c:f>
              <c:numCache>
                <c:formatCode>General</c:formatCode>
                <c:ptCount val="2"/>
                <c:pt idx="0">
                  <c:v>0.50725623582766399</c:v>
                </c:pt>
                <c:pt idx="1">
                  <c:v>0.49274376417233601</c:v>
                </c:pt>
              </c:numCache>
            </c:numRef>
          </c:val>
        </c:ser>
        <c:ser>
          <c:idx val="0"/>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val>
            <c:numRef>
              <c:f>USA!$B$16:$C$16</c:f>
              <c:numCache>
                <c:formatCode>General</c:formatCode>
                <c:ptCount val="2"/>
                <c:pt idx="0">
                  <c:v>0.79529761899999996</c:v>
                </c:pt>
                <c:pt idx="1">
                  <c:v>0.20470238100000004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val>
            <c:numRef>
              <c:f>USA!$B$17:$C$17</c:f>
              <c:numCache>
                <c:formatCode>General</c:formatCode>
                <c:ptCount val="2"/>
                <c:pt idx="0">
                  <c:v>0.70392857139999998</c:v>
                </c:pt>
                <c:pt idx="1">
                  <c:v>0.29607142860000002</c:v>
                </c:pt>
              </c:numCache>
            </c:numRef>
          </c:val>
        </c:ser>
        <c:ser>
          <c:idx val="0"/>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val>
            <c:numRef>
              <c:f>USA!$B$16:$C$16</c:f>
              <c:numCache>
                <c:formatCode>General</c:formatCode>
                <c:ptCount val="2"/>
                <c:pt idx="0">
                  <c:v>0.79529761899999996</c:v>
                </c:pt>
                <c:pt idx="1">
                  <c:v>0.20470238100000004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4605404894280125"/>
                  <c:y val="-0.1906171454419764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41578380422879502"/>
                      <c:h val="0.37730629310223657"/>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USA!$D$18:$E$18</c:f>
              <c:numCache>
                <c:formatCode>General</c:formatCode>
                <c:ptCount val="2"/>
                <c:pt idx="0">
                  <c:v>0.76352607709681086</c:v>
                </c:pt>
                <c:pt idx="1">
                  <c:v>0.23647392290318919</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dLblPos val="ctr"/>
              <c:showLegendKey val="0"/>
              <c:showVal val="0"/>
              <c:showCatName val="0"/>
              <c:showSerName val="0"/>
              <c:showPercent val="1"/>
              <c:showBubbleSize val="0"/>
              <c:extLst>
                <c:ext xmlns:c15="http://schemas.microsoft.com/office/drawing/2012/chart" uri="{CE6537A1-D6FC-4f65-9D91-7224C49458BB}">
                  <c15:layout>
                    <c:manualLayout>
                      <c:w val="0.32032955731668811"/>
                      <c:h val="0.30622622688352608"/>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USA!$B$18:$C$18</c:f>
              <c:numCache>
                <c:formatCode>General</c:formatCode>
                <c:ptCount val="2"/>
                <c:pt idx="0">
                  <c:v>0.67421750991249985</c:v>
                </c:pt>
                <c:pt idx="1">
                  <c:v>0.32578249008750004</c:v>
                </c:pt>
              </c:numCache>
            </c:numRef>
          </c:val>
        </c:ser>
        <c:ser>
          <c:idx val="0"/>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val>
            <c:numRef>
              <c:f>USA!$B$16:$C$16</c:f>
              <c:numCache>
                <c:formatCode>General</c:formatCode>
                <c:ptCount val="2"/>
                <c:pt idx="0">
                  <c:v>0.79529761899999996</c:v>
                </c:pt>
                <c:pt idx="1">
                  <c:v>0.20470238100000004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[correlations.xlsx]avg.csv!$V$2:$V$249</c:f>
              <c:numCache>
                <c:formatCode>General</c:formatCode>
                <c:ptCount val="248"/>
                <c:pt idx="0">
                  <c:v>0.18055555555555555</c:v>
                </c:pt>
                <c:pt idx="1">
                  <c:v>8.7301587301587297E-2</c:v>
                </c:pt>
                <c:pt idx="2">
                  <c:v>7.1428571428571425E-2</c:v>
                </c:pt>
                <c:pt idx="3">
                  <c:v>0.15277777777777779</c:v>
                </c:pt>
                <c:pt idx="4">
                  <c:v>0.34325396825396826</c:v>
                </c:pt>
                <c:pt idx="5">
                  <c:v>0.34325396825396826</c:v>
                </c:pt>
                <c:pt idx="6">
                  <c:v>0.17063492063492064</c:v>
                </c:pt>
                <c:pt idx="7">
                  <c:v>0.7321428571428571</c:v>
                </c:pt>
                <c:pt idx="8">
                  <c:v>0.38293650793650796</c:v>
                </c:pt>
                <c:pt idx="9">
                  <c:v>5.9523809523809521E-3</c:v>
                </c:pt>
                <c:pt idx="10">
                  <c:v>0.24603174603174602</c:v>
                </c:pt>
                <c:pt idx="11">
                  <c:v>0.79563492063492058</c:v>
                </c:pt>
                <c:pt idx="12">
                  <c:v>0.59722222222222221</c:v>
                </c:pt>
                <c:pt idx="13">
                  <c:v>0.32539682539682541</c:v>
                </c:pt>
                <c:pt idx="14">
                  <c:v>0.3531746031746032</c:v>
                </c:pt>
                <c:pt idx="15">
                  <c:v>0.66269841269841268</c:v>
                </c:pt>
                <c:pt idx="16">
                  <c:v>0.61904761904761907</c:v>
                </c:pt>
                <c:pt idx="17">
                  <c:v>0.56746031746031744</c:v>
                </c:pt>
                <c:pt idx="18">
                  <c:v>0.72222222222222221</c:v>
                </c:pt>
                <c:pt idx="19">
                  <c:v>0.5</c:v>
                </c:pt>
                <c:pt idx="20">
                  <c:v>0.37698412698412698</c:v>
                </c:pt>
                <c:pt idx="21">
                  <c:v>0.46825396825396826</c:v>
                </c:pt>
                <c:pt idx="22">
                  <c:v>0.21428571428571427</c:v>
                </c:pt>
                <c:pt idx="23">
                  <c:v>0.34920634920634919</c:v>
                </c:pt>
                <c:pt idx="24">
                  <c:v>0.5535714285714286</c:v>
                </c:pt>
                <c:pt idx="25">
                  <c:v>0.12896825396825398</c:v>
                </c:pt>
                <c:pt idx="26">
                  <c:v>0.7321428571428571</c:v>
                </c:pt>
                <c:pt idx="27">
                  <c:v>0.72023809523809523</c:v>
                </c:pt>
                <c:pt idx="28">
                  <c:v>0.38293650793650796</c:v>
                </c:pt>
                <c:pt idx="29">
                  <c:v>0.35714285714285715</c:v>
                </c:pt>
                <c:pt idx="30">
                  <c:v>0.27976190476190477</c:v>
                </c:pt>
                <c:pt idx="31">
                  <c:v>0.58134920634920639</c:v>
                </c:pt>
                <c:pt idx="32">
                  <c:v>0.26587301587301587</c:v>
                </c:pt>
                <c:pt idx="33">
                  <c:v>0.88293650793650791</c:v>
                </c:pt>
                <c:pt idx="34">
                  <c:v>0.88293650793650791</c:v>
                </c:pt>
                <c:pt idx="35">
                  <c:v>0.62301587301587302</c:v>
                </c:pt>
                <c:pt idx="36">
                  <c:v>1.984126984126984E-2</c:v>
                </c:pt>
                <c:pt idx="37">
                  <c:v>0.75992063492063489</c:v>
                </c:pt>
                <c:pt idx="38">
                  <c:v>0.56746031746031744</c:v>
                </c:pt>
                <c:pt idx="39">
                  <c:v>0.23214285714285715</c:v>
                </c:pt>
                <c:pt idx="40">
                  <c:v>0.7142857142857143</c:v>
                </c:pt>
                <c:pt idx="41">
                  <c:v>0.24603174603174602</c:v>
                </c:pt>
                <c:pt idx="42">
                  <c:v>0.73809523809523814</c:v>
                </c:pt>
                <c:pt idx="43">
                  <c:v>0.41666666666666669</c:v>
                </c:pt>
                <c:pt idx="44">
                  <c:v>0.2638888888888889</c:v>
                </c:pt>
                <c:pt idx="45">
                  <c:v>0.65674603174603174</c:v>
                </c:pt>
                <c:pt idx="46">
                  <c:v>0.65674603174603174</c:v>
                </c:pt>
                <c:pt idx="47">
                  <c:v>0.46825396825396826</c:v>
                </c:pt>
                <c:pt idx="48">
                  <c:v>0</c:v>
                </c:pt>
                <c:pt idx="49">
                  <c:v>1.7857142857142856E-2</c:v>
                </c:pt>
                <c:pt idx="50">
                  <c:v>0.5714285714285714</c:v>
                </c:pt>
                <c:pt idx="51">
                  <c:v>0.41666666666666669</c:v>
                </c:pt>
                <c:pt idx="52">
                  <c:v>0.7321428571428571</c:v>
                </c:pt>
                <c:pt idx="53">
                  <c:v>0.23412698412698413</c:v>
                </c:pt>
                <c:pt idx="54">
                  <c:v>0.25992063492063494</c:v>
                </c:pt>
                <c:pt idx="55">
                  <c:v>0.71031746031746035</c:v>
                </c:pt>
                <c:pt idx="56">
                  <c:v>0.70238095238095233</c:v>
                </c:pt>
                <c:pt idx="57">
                  <c:v>0.63888888888888884</c:v>
                </c:pt>
                <c:pt idx="58">
                  <c:v>0.63888888888888884</c:v>
                </c:pt>
                <c:pt idx="59">
                  <c:v>0.63888888888888884</c:v>
                </c:pt>
                <c:pt idx="60">
                  <c:v>0.63888888888888884</c:v>
                </c:pt>
                <c:pt idx="61">
                  <c:v>0.63888888888888884</c:v>
                </c:pt>
                <c:pt idx="62">
                  <c:v>0.72619047619047616</c:v>
                </c:pt>
                <c:pt idx="63">
                  <c:v>0.66865079365079361</c:v>
                </c:pt>
                <c:pt idx="64">
                  <c:v>0.66865079365079361</c:v>
                </c:pt>
                <c:pt idx="65">
                  <c:v>0.18452380952380953</c:v>
                </c:pt>
                <c:pt idx="66">
                  <c:v>0.7321428571428571</c:v>
                </c:pt>
                <c:pt idx="67">
                  <c:v>0.3888888888888889</c:v>
                </c:pt>
                <c:pt idx="68">
                  <c:v>0.17460317460317459</c:v>
                </c:pt>
                <c:pt idx="69">
                  <c:v>0.17460317460317459</c:v>
                </c:pt>
                <c:pt idx="70">
                  <c:v>0.17460317460317459</c:v>
                </c:pt>
                <c:pt idx="71">
                  <c:v>0.73015873015873012</c:v>
                </c:pt>
                <c:pt idx="72">
                  <c:v>0.3392857142857143</c:v>
                </c:pt>
                <c:pt idx="73">
                  <c:v>0.77579365079365081</c:v>
                </c:pt>
                <c:pt idx="74">
                  <c:v>0</c:v>
                </c:pt>
                <c:pt idx="75">
                  <c:v>0.11706349206349206</c:v>
                </c:pt>
                <c:pt idx="76">
                  <c:v>0.63888888888888884</c:v>
                </c:pt>
                <c:pt idx="77">
                  <c:v>0.79365079365079361</c:v>
                </c:pt>
                <c:pt idx="78">
                  <c:v>0.39285714285714285</c:v>
                </c:pt>
                <c:pt idx="79">
                  <c:v>0.24801587301587302</c:v>
                </c:pt>
                <c:pt idx="80">
                  <c:v>0.33531746031746029</c:v>
                </c:pt>
                <c:pt idx="81">
                  <c:v>0.63888888888888884</c:v>
                </c:pt>
                <c:pt idx="82">
                  <c:v>0.18055555555555555</c:v>
                </c:pt>
                <c:pt idx="83">
                  <c:v>0.40277777777777779</c:v>
                </c:pt>
                <c:pt idx="84">
                  <c:v>0.70833333333333337</c:v>
                </c:pt>
                <c:pt idx="85">
                  <c:v>0.25992063492063494</c:v>
                </c:pt>
                <c:pt idx="86">
                  <c:v>7.9365079365079361E-2</c:v>
                </c:pt>
                <c:pt idx="87">
                  <c:v>0.66269841269841268</c:v>
                </c:pt>
                <c:pt idx="88">
                  <c:v>9.9206349206349201E-3</c:v>
                </c:pt>
                <c:pt idx="89">
                  <c:v>0.28968253968253971</c:v>
                </c:pt>
                <c:pt idx="90">
                  <c:v>0.28968253968253971</c:v>
                </c:pt>
                <c:pt idx="91">
                  <c:v>0.73809523809523814</c:v>
                </c:pt>
                <c:pt idx="92">
                  <c:v>0.73809523809523814</c:v>
                </c:pt>
                <c:pt idx="93">
                  <c:v>0.73809523809523814</c:v>
                </c:pt>
                <c:pt idx="94">
                  <c:v>0.35912698412698413</c:v>
                </c:pt>
                <c:pt idx="95">
                  <c:v>0.19246031746031747</c:v>
                </c:pt>
                <c:pt idx="96">
                  <c:v>0.41666666666666669</c:v>
                </c:pt>
                <c:pt idx="97">
                  <c:v>0.72420634920634919</c:v>
                </c:pt>
                <c:pt idx="98">
                  <c:v>4.96031746031746E-2</c:v>
                </c:pt>
                <c:pt idx="99">
                  <c:v>0.68452380952380953</c:v>
                </c:pt>
                <c:pt idx="100">
                  <c:v>0.68452380952380953</c:v>
                </c:pt>
                <c:pt idx="101">
                  <c:v>0.61507936507936511</c:v>
                </c:pt>
                <c:pt idx="102">
                  <c:v>0.57341269841269837</c:v>
                </c:pt>
                <c:pt idx="103">
                  <c:v>0.14484126984126985</c:v>
                </c:pt>
                <c:pt idx="104">
                  <c:v>0.73611111111111116</c:v>
                </c:pt>
                <c:pt idx="105">
                  <c:v>0.50198412698412698</c:v>
                </c:pt>
                <c:pt idx="106">
                  <c:v>0.80555555555555558</c:v>
                </c:pt>
                <c:pt idx="107">
                  <c:v>0.35515873015873017</c:v>
                </c:pt>
                <c:pt idx="108">
                  <c:v>0.5178571428571429</c:v>
                </c:pt>
                <c:pt idx="109">
                  <c:v>0.73412698412698407</c:v>
                </c:pt>
                <c:pt idx="110">
                  <c:v>0.34325396825396826</c:v>
                </c:pt>
                <c:pt idx="111">
                  <c:v>0.72023809523809523</c:v>
                </c:pt>
                <c:pt idx="112">
                  <c:v>0.3888888888888889</c:v>
                </c:pt>
                <c:pt idx="113">
                  <c:v>0.31150793650793651</c:v>
                </c:pt>
                <c:pt idx="114">
                  <c:v>0.13492063492063491</c:v>
                </c:pt>
                <c:pt idx="115">
                  <c:v>0.24603174603174602</c:v>
                </c:pt>
                <c:pt idx="116">
                  <c:v>0.79166666666666663</c:v>
                </c:pt>
                <c:pt idx="117">
                  <c:v>0.16071428571428573</c:v>
                </c:pt>
                <c:pt idx="118">
                  <c:v>0.33333333333333331</c:v>
                </c:pt>
                <c:pt idx="119">
                  <c:v>0.33333333333333331</c:v>
                </c:pt>
                <c:pt idx="120">
                  <c:v>0.27777777777777779</c:v>
                </c:pt>
                <c:pt idx="121">
                  <c:v>0.32341269841269843</c:v>
                </c:pt>
                <c:pt idx="122">
                  <c:v>0.31150793650793651</c:v>
                </c:pt>
                <c:pt idx="123">
                  <c:v>0.21825396825396826</c:v>
                </c:pt>
                <c:pt idx="124">
                  <c:v>0.26190476190476192</c:v>
                </c:pt>
                <c:pt idx="125">
                  <c:v>0.26190476190476192</c:v>
                </c:pt>
                <c:pt idx="126">
                  <c:v>0.26190476190476192</c:v>
                </c:pt>
                <c:pt idx="127">
                  <c:v>0.26190476190476192</c:v>
                </c:pt>
                <c:pt idx="128">
                  <c:v>7.9365079365079361E-2</c:v>
                </c:pt>
                <c:pt idx="129">
                  <c:v>0.32738095238095238</c:v>
                </c:pt>
                <c:pt idx="130">
                  <c:v>0.32738095238095238</c:v>
                </c:pt>
                <c:pt idx="131">
                  <c:v>0.32738095238095238</c:v>
                </c:pt>
                <c:pt idx="132">
                  <c:v>0.67261904761904767</c:v>
                </c:pt>
                <c:pt idx="133">
                  <c:v>0.35119047619047616</c:v>
                </c:pt>
                <c:pt idx="134">
                  <c:v>0.6428571428571429</c:v>
                </c:pt>
                <c:pt idx="135">
                  <c:v>0.35714285714285715</c:v>
                </c:pt>
                <c:pt idx="136">
                  <c:v>0.6428571428571429</c:v>
                </c:pt>
                <c:pt idx="137">
                  <c:v>0</c:v>
                </c:pt>
                <c:pt idx="138">
                  <c:v>0.56547619047619047</c:v>
                </c:pt>
                <c:pt idx="139">
                  <c:v>7.7380952380952384E-2</c:v>
                </c:pt>
                <c:pt idx="140">
                  <c:v>0.375</c:v>
                </c:pt>
                <c:pt idx="141">
                  <c:v>0.65476190476190477</c:v>
                </c:pt>
                <c:pt idx="142">
                  <c:v>0.13690476190476192</c:v>
                </c:pt>
                <c:pt idx="143">
                  <c:v>0.13690476190476192</c:v>
                </c:pt>
                <c:pt idx="144">
                  <c:v>0.70634920634920639</c:v>
                </c:pt>
                <c:pt idx="145">
                  <c:v>0.10912698412698413</c:v>
                </c:pt>
                <c:pt idx="146">
                  <c:v>0.10912698412698413</c:v>
                </c:pt>
                <c:pt idx="147">
                  <c:v>0.39484126984126983</c:v>
                </c:pt>
                <c:pt idx="148">
                  <c:v>0.5</c:v>
                </c:pt>
                <c:pt idx="149">
                  <c:v>0.64484126984126988</c:v>
                </c:pt>
                <c:pt idx="150">
                  <c:v>0.52579365079365081</c:v>
                </c:pt>
                <c:pt idx="151">
                  <c:v>0.52579365079365081</c:v>
                </c:pt>
                <c:pt idx="152">
                  <c:v>0.2123015873015873</c:v>
                </c:pt>
                <c:pt idx="153">
                  <c:v>0.24206349206349206</c:v>
                </c:pt>
                <c:pt idx="154">
                  <c:v>0</c:v>
                </c:pt>
                <c:pt idx="155">
                  <c:v>0.42063492063492064</c:v>
                </c:pt>
                <c:pt idx="156">
                  <c:v>0.625</c:v>
                </c:pt>
                <c:pt idx="157">
                  <c:v>0.52579365079365081</c:v>
                </c:pt>
                <c:pt idx="158">
                  <c:v>0.3392857142857143</c:v>
                </c:pt>
                <c:pt idx="159">
                  <c:v>0.73015873015873012</c:v>
                </c:pt>
                <c:pt idx="160">
                  <c:v>0.73015873015873012</c:v>
                </c:pt>
                <c:pt idx="161">
                  <c:v>0.51190476190476186</c:v>
                </c:pt>
                <c:pt idx="162">
                  <c:v>0.10912698412698413</c:v>
                </c:pt>
                <c:pt idx="163">
                  <c:v>0.24404761904761904</c:v>
                </c:pt>
                <c:pt idx="164">
                  <c:v>0.49801587301587302</c:v>
                </c:pt>
                <c:pt idx="165">
                  <c:v>0.57539682539682535</c:v>
                </c:pt>
                <c:pt idx="166">
                  <c:v>0.81349206349206349</c:v>
                </c:pt>
                <c:pt idx="167">
                  <c:v>0.81349206349206349</c:v>
                </c:pt>
                <c:pt idx="168">
                  <c:v>0.74007936507936511</c:v>
                </c:pt>
                <c:pt idx="169">
                  <c:v>0.30357142857142855</c:v>
                </c:pt>
                <c:pt idx="170">
                  <c:v>0.55555555555555558</c:v>
                </c:pt>
                <c:pt idx="171">
                  <c:v>0.55555555555555558</c:v>
                </c:pt>
                <c:pt idx="172">
                  <c:v>0.55555555555555558</c:v>
                </c:pt>
                <c:pt idx="173">
                  <c:v>0.31944444444444442</c:v>
                </c:pt>
                <c:pt idx="174">
                  <c:v>0.31944444444444442</c:v>
                </c:pt>
                <c:pt idx="175">
                  <c:v>0.53968253968253965</c:v>
                </c:pt>
                <c:pt idx="176">
                  <c:v>0.55952380952380953</c:v>
                </c:pt>
                <c:pt idx="177">
                  <c:v>0.75396825396825395</c:v>
                </c:pt>
                <c:pt idx="178">
                  <c:v>0.75992063492063489</c:v>
                </c:pt>
                <c:pt idx="179">
                  <c:v>4.7619047619047616E-2</c:v>
                </c:pt>
                <c:pt idx="180">
                  <c:v>0.60515873015873012</c:v>
                </c:pt>
                <c:pt idx="181">
                  <c:v>0.46230158730158732</c:v>
                </c:pt>
                <c:pt idx="182">
                  <c:v>0.48214285714285715</c:v>
                </c:pt>
                <c:pt idx="183">
                  <c:v>0</c:v>
                </c:pt>
                <c:pt idx="184">
                  <c:v>0.71825396825396826</c:v>
                </c:pt>
                <c:pt idx="185">
                  <c:v>0.47420634920634919</c:v>
                </c:pt>
                <c:pt idx="186">
                  <c:v>0.47420634920634919</c:v>
                </c:pt>
                <c:pt idx="187">
                  <c:v>0.1111111111111111</c:v>
                </c:pt>
                <c:pt idx="188">
                  <c:v>0.24603174603174602</c:v>
                </c:pt>
                <c:pt idx="189">
                  <c:v>0.40079365079365081</c:v>
                </c:pt>
                <c:pt idx="190">
                  <c:v>0.41468253968253971</c:v>
                </c:pt>
                <c:pt idx="191">
                  <c:v>0.68253968253968256</c:v>
                </c:pt>
                <c:pt idx="192">
                  <c:v>0.68253968253968256</c:v>
                </c:pt>
                <c:pt idx="193">
                  <c:v>0.22023809523809523</c:v>
                </c:pt>
                <c:pt idx="194">
                  <c:v>0.59920634920634919</c:v>
                </c:pt>
                <c:pt idx="195">
                  <c:v>0.60912698412698407</c:v>
                </c:pt>
                <c:pt idx="196">
                  <c:v>0.64880952380952384</c:v>
                </c:pt>
                <c:pt idx="197">
                  <c:v>0.24206349206349206</c:v>
                </c:pt>
                <c:pt idx="198">
                  <c:v>0.44444444444444442</c:v>
                </c:pt>
                <c:pt idx="199">
                  <c:v>0.63293650793650791</c:v>
                </c:pt>
                <c:pt idx="200">
                  <c:v>0.15079365079365079</c:v>
                </c:pt>
                <c:pt idx="201">
                  <c:v>0.28769841269841268</c:v>
                </c:pt>
                <c:pt idx="202">
                  <c:v>0.24404761904761904</c:v>
                </c:pt>
                <c:pt idx="203">
                  <c:v>0.24404761904761904</c:v>
                </c:pt>
                <c:pt idx="204">
                  <c:v>6.5476190476190479E-2</c:v>
                </c:pt>
                <c:pt idx="205">
                  <c:v>6.5476190476190479E-2</c:v>
                </c:pt>
                <c:pt idx="206">
                  <c:v>6.5476190476190479E-2</c:v>
                </c:pt>
                <c:pt idx="207">
                  <c:v>0.12896825396825398</c:v>
                </c:pt>
                <c:pt idx="208">
                  <c:v>0.18055555555555555</c:v>
                </c:pt>
                <c:pt idx="209">
                  <c:v>0.38492063492063494</c:v>
                </c:pt>
                <c:pt idx="210">
                  <c:v>0.38690476190476192</c:v>
                </c:pt>
                <c:pt idx="211">
                  <c:v>0.75</c:v>
                </c:pt>
                <c:pt idx="212">
                  <c:v>0.50595238095238093</c:v>
                </c:pt>
                <c:pt idx="213">
                  <c:v>0</c:v>
                </c:pt>
                <c:pt idx="214">
                  <c:v>0.43452380952380953</c:v>
                </c:pt>
                <c:pt idx="215">
                  <c:v>0.43452380952380953</c:v>
                </c:pt>
                <c:pt idx="216">
                  <c:v>1.1904761904761904E-2</c:v>
                </c:pt>
                <c:pt idx="217">
                  <c:v>0.38492063492063494</c:v>
                </c:pt>
                <c:pt idx="218">
                  <c:v>0.5357142857142857</c:v>
                </c:pt>
                <c:pt idx="219">
                  <c:v>0.7678571428571429</c:v>
                </c:pt>
                <c:pt idx="220">
                  <c:v>0.31746031746031744</c:v>
                </c:pt>
                <c:pt idx="221">
                  <c:v>0.12301587301587301</c:v>
                </c:pt>
                <c:pt idx="222">
                  <c:v>0.1984126984126984</c:v>
                </c:pt>
                <c:pt idx="223">
                  <c:v>0.18253968253968253</c:v>
                </c:pt>
                <c:pt idx="224">
                  <c:v>0.6785714285714286</c:v>
                </c:pt>
                <c:pt idx="225">
                  <c:v>0.58134920634920639</c:v>
                </c:pt>
                <c:pt idx="226">
                  <c:v>0.49801587301587302</c:v>
                </c:pt>
                <c:pt idx="227">
                  <c:v>8.7301587301587297E-2</c:v>
                </c:pt>
                <c:pt idx="228">
                  <c:v>0.40873015873015872</c:v>
                </c:pt>
                <c:pt idx="229">
                  <c:v>0.46825396825396826</c:v>
                </c:pt>
                <c:pt idx="230">
                  <c:v>0.38492063492063494</c:v>
                </c:pt>
                <c:pt idx="231">
                  <c:v>0.38492063492063494</c:v>
                </c:pt>
                <c:pt idx="232">
                  <c:v>0.72023809523809523</c:v>
                </c:pt>
                <c:pt idx="233">
                  <c:v>0.86111111111111116</c:v>
                </c:pt>
                <c:pt idx="234">
                  <c:v>0.14285714285714285</c:v>
                </c:pt>
                <c:pt idx="235">
                  <c:v>0.29166666666666669</c:v>
                </c:pt>
                <c:pt idx="236">
                  <c:v>0.66269841269841268</c:v>
                </c:pt>
                <c:pt idx="237">
                  <c:v>0.32936507936507936</c:v>
                </c:pt>
                <c:pt idx="238">
                  <c:v>0.32936507936507936</c:v>
                </c:pt>
                <c:pt idx="239">
                  <c:v>0.32539682539682541</c:v>
                </c:pt>
                <c:pt idx="240">
                  <c:v>3.968253968253968E-2</c:v>
                </c:pt>
                <c:pt idx="241">
                  <c:v>3.968253968253968E-2</c:v>
                </c:pt>
                <c:pt idx="242">
                  <c:v>0.17063492063492064</c:v>
                </c:pt>
                <c:pt idx="243">
                  <c:v>0.17261904761904762</c:v>
                </c:pt>
                <c:pt idx="244">
                  <c:v>0.76190476190476186</c:v>
                </c:pt>
                <c:pt idx="245">
                  <c:v>0.40476190476190477</c:v>
                </c:pt>
                <c:pt idx="246">
                  <c:v>0.625</c:v>
                </c:pt>
                <c:pt idx="247">
                  <c:v>0.34126984126984128</c:v>
                </c:pt>
              </c:numCache>
            </c:numRef>
          </c:xVal>
          <c:yVal>
            <c:numRef>
              <c:f>[correlations.xlsx]avg.csv!$R$2:$R$249</c:f>
              <c:numCache>
                <c:formatCode>General</c:formatCode>
                <c:ptCount val="248"/>
                <c:pt idx="0">
                  <c:v>4.05</c:v>
                </c:pt>
                <c:pt idx="1">
                  <c:v>0</c:v>
                </c:pt>
                <c:pt idx="2">
                  <c:v>3</c:v>
                </c:pt>
                <c:pt idx="3">
                  <c:v>0</c:v>
                </c:pt>
                <c:pt idx="4">
                  <c:v>8.35</c:v>
                </c:pt>
                <c:pt idx="5">
                  <c:v>0</c:v>
                </c:pt>
                <c:pt idx="6">
                  <c:v>2.8</c:v>
                </c:pt>
                <c:pt idx="7">
                  <c:v>8.5500000000000007</c:v>
                </c:pt>
                <c:pt idx="8">
                  <c:v>13.75</c:v>
                </c:pt>
                <c:pt idx="9">
                  <c:v>0</c:v>
                </c:pt>
                <c:pt idx="10">
                  <c:v>7.75</c:v>
                </c:pt>
                <c:pt idx="11">
                  <c:v>8.9</c:v>
                </c:pt>
                <c:pt idx="12">
                  <c:v>17.7</c:v>
                </c:pt>
                <c:pt idx="13">
                  <c:v>12.7</c:v>
                </c:pt>
                <c:pt idx="14">
                  <c:v>5.4</c:v>
                </c:pt>
                <c:pt idx="15">
                  <c:v>18.8</c:v>
                </c:pt>
                <c:pt idx="16">
                  <c:v>2.85</c:v>
                </c:pt>
                <c:pt idx="17">
                  <c:v>8.8000000000000007</c:v>
                </c:pt>
                <c:pt idx="18">
                  <c:v>13.25</c:v>
                </c:pt>
                <c:pt idx="19">
                  <c:v>14.75</c:v>
                </c:pt>
                <c:pt idx="20">
                  <c:v>6.35</c:v>
                </c:pt>
                <c:pt idx="21">
                  <c:v>10.5</c:v>
                </c:pt>
                <c:pt idx="22">
                  <c:v>10.75</c:v>
                </c:pt>
                <c:pt idx="23">
                  <c:v>6.85</c:v>
                </c:pt>
                <c:pt idx="24">
                  <c:v>9.9499999999999993</c:v>
                </c:pt>
                <c:pt idx="25">
                  <c:v>2.65</c:v>
                </c:pt>
                <c:pt idx="26">
                  <c:v>0.05</c:v>
                </c:pt>
                <c:pt idx="27">
                  <c:v>14.95</c:v>
                </c:pt>
                <c:pt idx="28">
                  <c:v>14.8</c:v>
                </c:pt>
                <c:pt idx="29">
                  <c:v>6.65</c:v>
                </c:pt>
                <c:pt idx="30">
                  <c:v>7.5</c:v>
                </c:pt>
                <c:pt idx="31">
                  <c:v>4.75</c:v>
                </c:pt>
                <c:pt idx="32">
                  <c:v>6.1</c:v>
                </c:pt>
                <c:pt idx="33">
                  <c:v>9.9</c:v>
                </c:pt>
                <c:pt idx="34">
                  <c:v>0</c:v>
                </c:pt>
                <c:pt idx="35">
                  <c:v>18.45</c:v>
                </c:pt>
                <c:pt idx="36">
                  <c:v>0</c:v>
                </c:pt>
                <c:pt idx="37">
                  <c:v>7.9</c:v>
                </c:pt>
                <c:pt idx="38">
                  <c:v>8.35</c:v>
                </c:pt>
                <c:pt idx="39">
                  <c:v>6.9</c:v>
                </c:pt>
                <c:pt idx="40">
                  <c:v>3.85</c:v>
                </c:pt>
                <c:pt idx="41">
                  <c:v>3.45</c:v>
                </c:pt>
                <c:pt idx="42">
                  <c:v>8.9</c:v>
                </c:pt>
                <c:pt idx="43">
                  <c:v>4.8</c:v>
                </c:pt>
                <c:pt idx="44">
                  <c:v>6.2</c:v>
                </c:pt>
                <c:pt idx="45">
                  <c:v>14.2</c:v>
                </c:pt>
                <c:pt idx="46">
                  <c:v>0</c:v>
                </c:pt>
                <c:pt idx="47">
                  <c:v>2.15</c:v>
                </c:pt>
                <c:pt idx="48">
                  <c:v>0</c:v>
                </c:pt>
                <c:pt idx="49">
                  <c:v>0</c:v>
                </c:pt>
                <c:pt idx="50">
                  <c:v>14.55</c:v>
                </c:pt>
                <c:pt idx="51">
                  <c:v>10</c:v>
                </c:pt>
                <c:pt idx="52">
                  <c:v>16.899999999999999</c:v>
                </c:pt>
                <c:pt idx="53">
                  <c:v>1</c:v>
                </c:pt>
                <c:pt idx="54">
                  <c:v>7.95</c:v>
                </c:pt>
                <c:pt idx="55">
                  <c:v>19.2</c:v>
                </c:pt>
                <c:pt idx="56">
                  <c:v>15.15</c:v>
                </c:pt>
                <c:pt idx="57">
                  <c:v>9.9499999999999993</c:v>
                </c:pt>
                <c:pt idx="58">
                  <c:v>0</c:v>
                </c:pt>
                <c:pt idx="59">
                  <c:v>0</c:v>
                </c:pt>
                <c:pt idx="60">
                  <c:v>0</c:v>
                </c:pt>
                <c:pt idx="61">
                  <c:v>0</c:v>
                </c:pt>
                <c:pt idx="62">
                  <c:v>18.350000000000001</c:v>
                </c:pt>
                <c:pt idx="63">
                  <c:v>9.25</c:v>
                </c:pt>
                <c:pt idx="64">
                  <c:v>2.7</c:v>
                </c:pt>
                <c:pt idx="65">
                  <c:v>3.15</c:v>
                </c:pt>
                <c:pt idx="66">
                  <c:v>20.65</c:v>
                </c:pt>
                <c:pt idx="67">
                  <c:v>2.85</c:v>
                </c:pt>
                <c:pt idx="68">
                  <c:v>0.9</c:v>
                </c:pt>
                <c:pt idx="69">
                  <c:v>0</c:v>
                </c:pt>
                <c:pt idx="70">
                  <c:v>0</c:v>
                </c:pt>
                <c:pt idx="71">
                  <c:v>12.6</c:v>
                </c:pt>
                <c:pt idx="72">
                  <c:v>5.55</c:v>
                </c:pt>
                <c:pt idx="73">
                  <c:v>19.75</c:v>
                </c:pt>
                <c:pt idx="74">
                  <c:v>0</c:v>
                </c:pt>
                <c:pt idx="75">
                  <c:v>2.4500000000000002</c:v>
                </c:pt>
                <c:pt idx="76">
                  <c:v>7.65</c:v>
                </c:pt>
                <c:pt idx="77">
                  <c:v>17.149999999999999</c:v>
                </c:pt>
                <c:pt idx="78">
                  <c:v>12.95</c:v>
                </c:pt>
                <c:pt idx="79">
                  <c:v>6.45</c:v>
                </c:pt>
                <c:pt idx="80">
                  <c:v>6.65</c:v>
                </c:pt>
                <c:pt idx="81">
                  <c:v>1.1000000000000001</c:v>
                </c:pt>
                <c:pt idx="82">
                  <c:v>2.95</c:v>
                </c:pt>
                <c:pt idx="83">
                  <c:v>1.85</c:v>
                </c:pt>
                <c:pt idx="84">
                  <c:v>15.2</c:v>
                </c:pt>
                <c:pt idx="85">
                  <c:v>8</c:v>
                </c:pt>
                <c:pt idx="86">
                  <c:v>0</c:v>
                </c:pt>
                <c:pt idx="87">
                  <c:v>20</c:v>
                </c:pt>
                <c:pt idx="88">
                  <c:v>0</c:v>
                </c:pt>
                <c:pt idx="89">
                  <c:v>3.15</c:v>
                </c:pt>
                <c:pt idx="90">
                  <c:v>0</c:v>
                </c:pt>
                <c:pt idx="91">
                  <c:v>18.100000000000001</c:v>
                </c:pt>
                <c:pt idx="92">
                  <c:v>16.2</c:v>
                </c:pt>
                <c:pt idx="93">
                  <c:v>0</c:v>
                </c:pt>
                <c:pt idx="94">
                  <c:v>5.8</c:v>
                </c:pt>
                <c:pt idx="95">
                  <c:v>0.2</c:v>
                </c:pt>
                <c:pt idx="96">
                  <c:v>3.8</c:v>
                </c:pt>
                <c:pt idx="97">
                  <c:v>9.35</c:v>
                </c:pt>
                <c:pt idx="98">
                  <c:v>0</c:v>
                </c:pt>
                <c:pt idx="99">
                  <c:v>6</c:v>
                </c:pt>
                <c:pt idx="100">
                  <c:v>0</c:v>
                </c:pt>
                <c:pt idx="101">
                  <c:v>14.65</c:v>
                </c:pt>
                <c:pt idx="102">
                  <c:v>8.25</c:v>
                </c:pt>
                <c:pt idx="103">
                  <c:v>1.9</c:v>
                </c:pt>
                <c:pt idx="104">
                  <c:v>14.25</c:v>
                </c:pt>
                <c:pt idx="105">
                  <c:v>11.8</c:v>
                </c:pt>
                <c:pt idx="106">
                  <c:v>15.7</c:v>
                </c:pt>
                <c:pt idx="107">
                  <c:v>10.6</c:v>
                </c:pt>
                <c:pt idx="108">
                  <c:v>11.45</c:v>
                </c:pt>
                <c:pt idx="109">
                  <c:v>12.75</c:v>
                </c:pt>
                <c:pt idx="110">
                  <c:v>1.7</c:v>
                </c:pt>
                <c:pt idx="111">
                  <c:v>10.7</c:v>
                </c:pt>
                <c:pt idx="112">
                  <c:v>9.6999999999999993</c:v>
                </c:pt>
                <c:pt idx="113">
                  <c:v>4.1500000000000004</c:v>
                </c:pt>
                <c:pt idx="114">
                  <c:v>3.85</c:v>
                </c:pt>
                <c:pt idx="115">
                  <c:v>3.75</c:v>
                </c:pt>
                <c:pt idx="116">
                  <c:v>18.75</c:v>
                </c:pt>
                <c:pt idx="117">
                  <c:v>7.15</c:v>
                </c:pt>
                <c:pt idx="118">
                  <c:v>5.15</c:v>
                </c:pt>
                <c:pt idx="119">
                  <c:v>0</c:v>
                </c:pt>
                <c:pt idx="120">
                  <c:v>4.6500000000000004</c:v>
                </c:pt>
                <c:pt idx="121">
                  <c:v>5.55</c:v>
                </c:pt>
                <c:pt idx="122">
                  <c:v>8.9</c:v>
                </c:pt>
                <c:pt idx="123">
                  <c:v>1</c:v>
                </c:pt>
                <c:pt idx="124">
                  <c:v>10.15</c:v>
                </c:pt>
                <c:pt idx="125">
                  <c:v>0</c:v>
                </c:pt>
                <c:pt idx="126">
                  <c:v>0</c:v>
                </c:pt>
                <c:pt idx="127">
                  <c:v>0</c:v>
                </c:pt>
                <c:pt idx="128">
                  <c:v>0</c:v>
                </c:pt>
                <c:pt idx="129">
                  <c:v>4.3499999999999996</c:v>
                </c:pt>
                <c:pt idx="130">
                  <c:v>0</c:v>
                </c:pt>
                <c:pt idx="131">
                  <c:v>0</c:v>
                </c:pt>
                <c:pt idx="132">
                  <c:v>13.15</c:v>
                </c:pt>
                <c:pt idx="133">
                  <c:v>7.6</c:v>
                </c:pt>
                <c:pt idx="134">
                  <c:v>18.850000000000001</c:v>
                </c:pt>
                <c:pt idx="135">
                  <c:v>13.85</c:v>
                </c:pt>
                <c:pt idx="136">
                  <c:v>7.25</c:v>
                </c:pt>
                <c:pt idx="137">
                  <c:v>0</c:v>
                </c:pt>
                <c:pt idx="138">
                  <c:v>9.65</c:v>
                </c:pt>
                <c:pt idx="139">
                  <c:v>0</c:v>
                </c:pt>
                <c:pt idx="140">
                  <c:v>10.7</c:v>
                </c:pt>
                <c:pt idx="141">
                  <c:v>3.85</c:v>
                </c:pt>
                <c:pt idx="142">
                  <c:v>5.4</c:v>
                </c:pt>
                <c:pt idx="143">
                  <c:v>0</c:v>
                </c:pt>
                <c:pt idx="144">
                  <c:v>15.65</c:v>
                </c:pt>
                <c:pt idx="145">
                  <c:v>2.0499999999999998</c:v>
                </c:pt>
                <c:pt idx="146">
                  <c:v>0</c:v>
                </c:pt>
                <c:pt idx="147">
                  <c:v>12.5</c:v>
                </c:pt>
                <c:pt idx="148">
                  <c:v>9.8000000000000007</c:v>
                </c:pt>
                <c:pt idx="149">
                  <c:v>7.9</c:v>
                </c:pt>
                <c:pt idx="150">
                  <c:v>0</c:v>
                </c:pt>
                <c:pt idx="151">
                  <c:v>0</c:v>
                </c:pt>
                <c:pt idx="152">
                  <c:v>10.85</c:v>
                </c:pt>
                <c:pt idx="153">
                  <c:v>8.6</c:v>
                </c:pt>
                <c:pt idx="154">
                  <c:v>0</c:v>
                </c:pt>
                <c:pt idx="155">
                  <c:v>9.3000000000000007</c:v>
                </c:pt>
                <c:pt idx="156">
                  <c:v>4.6500000000000004</c:v>
                </c:pt>
                <c:pt idx="157">
                  <c:v>9.5</c:v>
                </c:pt>
                <c:pt idx="158">
                  <c:v>8.4</c:v>
                </c:pt>
                <c:pt idx="159">
                  <c:v>14.05</c:v>
                </c:pt>
                <c:pt idx="160">
                  <c:v>0</c:v>
                </c:pt>
                <c:pt idx="161">
                  <c:v>1.45</c:v>
                </c:pt>
                <c:pt idx="162">
                  <c:v>0</c:v>
                </c:pt>
                <c:pt idx="163">
                  <c:v>5.3</c:v>
                </c:pt>
                <c:pt idx="164">
                  <c:v>10.35</c:v>
                </c:pt>
                <c:pt idx="165">
                  <c:v>4.3499999999999996</c:v>
                </c:pt>
                <c:pt idx="166">
                  <c:v>23</c:v>
                </c:pt>
                <c:pt idx="167">
                  <c:v>0</c:v>
                </c:pt>
                <c:pt idx="168">
                  <c:v>11.3</c:v>
                </c:pt>
                <c:pt idx="169">
                  <c:v>8.5500000000000007</c:v>
                </c:pt>
                <c:pt idx="170">
                  <c:v>9.6999999999999993</c:v>
                </c:pt>
                <c:pt idx="171">
                  <c:v>0</c:v>
                </c:pt>
                <c:pt idx="172">
                  <c:v>0</c:v>
                </c:pt>
                <c:pt idx="173">
                  <c:v>8.8000000000000007</c:v>
                </c:pt>
                <c:pt idx="174">
                  <c:v>0</c:v>
                </c:pt>
                <c:pt idx="175">
                  <c:v>12.05</c:v>
                </c:pt>
                <c:pt idx="176">
                  <c:v>14.8</c:v>
                </c:pt>
                <c:pt idx="177">
                  <c:v>3.8</c:v>
                </c:pt>
                <c:pt idx="178">
                  <c:v>4.9000000000000004</c:v>
                </c:pt>
                <c:pt idx="179">
                  <c:v>0</c:v>
                </c:pt>
                <c:pt idx="180">
                  <c:v>12.65</c:v>
                </c:pt>
                <c:pt idx="181">
                  <c:v>8.35</c:v>
                </c:pt>
                <c:pt idx="182">
                  <c:v>3</c:v>
                </c:pt>
                <c:pt idx="183">
                  <c:v>0</c:v>
                </c:pt>
                <c:pt idx="184">
                  <c:v>15.6</c:v>
                </c:pt>
                <c:pt idx="185">
                  <c:v>9.6999999999999993</c:v>
                </c:pt>
                <c:pt idx="186">
                  <c:v>0</c:v>
                </c:pt>
                <c:pt idx="187">
                  <c:v>0.15</c:v>
                </c:pt>
                <c:pt idx="188">
                  <c:v>10.15</c:v>
                </c:pt>
                <c:pt idx="189">
                  <c:v>9.3000000000000007</c:v>
                </c:pt>
                <c:pt idx="190">
                  <c:v>15.4</c:v>
                </c:pt>
                <c:pt idx="191">
                  <c:v>3.8</c:v>
                </c:pt>
                <c:pt idx="192">
                  <c:v>0</c:v>
                </c:pt>
                <c:pt idx="193">
                  <c:v>3.65</c:v>
                </c:pt>
                <c:pt idx="194">
                  <c:v>7.1</c:v>
                </c:pt>
                <c:pt idx="195">
                  <c:v>7.35</c:v>
                </c:pt>
                <c:pt idx="196">
                  <c:v>8</c:v>
                </c:pt>
                <c:pt idx="197">
                  <c:v>0.15</c:v>
                </c:pt>
                <c:pt idx="198">
                  <c:v>1.7</c:v>
                </c:pt>
                <c:pt idx="199">
                  <c:v>13.65</c:v>
                </c:pt>
                <c:pt idx="200">
                  <c:v>1.1000000000000001</c:v>
                </c:pt>
                <c:pt idx="201">
                  <c:v>1.1000000000000001</c:v>
                </c:pt>
                <c:pt idx="202">
                  <c:v>14.6</c:v>
                </c:pt>
                <c:pt idx="203">
                  <c:v>0</c:v>
                </c:pt>
                <c:pt idx="204">
                  <c:v>0.2</c:v>
                </c:pt>
                <c:pt idx="205">
                  <c:v>0</c:v>
                </c:pt>
                <c:pt idx="206">
                  <c:v>0</c:v>
                </c:pt>
                <c:pt idx="207">
                  <c:v>0.2</c:v>
                </c:pt>
                <c:pt idx="208">
                  <c:v>5.65</c:v>
                </c:pt>
                <c:pt idx="209">
                  <c:v>19.2</c:v>
                </c:pt>
                <c:pt idx="210">
                  <c:v>13.45</c:v>
                </c:pt>
                <c:pt idx="211">
                  <c:v>16.3</c:v>
                </c:pt>
                <c:pt idx="212">
                  <c:v>3.55</c:v>
                </c:pt>
                <c:pt idx="213">
                  <c:v>0</c:v>
                </c:pt>
                <c:pt idx="214">
                  <c:v>10.75</c:v>
                </c:pt>
                <c:pt idx="215">
                  <c:v>5.85</c:v>
                </c:pt>
                <c:pt idx="216">
                  <c:v>0</c:v>
                </c:pt>
                <c:pt idx="217">
                  <c:v>0</c:v>
                </c:pt>
                <c:pt idx="218">
                  <c:v>6.35</c:v>
                </c:pt>
                <c:pt idx="219">
                  <c:v>11.15</c:v>
                </c:pt>
                <c:pt idx="220">
                  <c:v>5.05</c:v>
                </c:pt>
                <c:pt idx="221">
                  <c:v>0</c:v>
                </c:pt>
                <c:pt idx="222">
                  <c:v>7.2</c:v>
                </c:pt>
                <c:pt idx="223">
                  <c:v>1</c:v>
                </c:pt>
                <c:pt idx="224">
                  <c:v>11.45</c:v>
                </c:pt>
                <c:pt idx="225">
                  <c:v>6.15</c:v>
                </c:pt>
                <c:pt idx="226">
                  <c:v>15.05</c:v>
                </c:pt>
                <c:pt idx="227">
                  <c:v>2.1</c:v>
                </c:pt>
                <c:pt idx="228">
                  <c:v>6.3</c:v>
                </c:pt>
                <c:pt idx="229">
                  <c:v>6.45</c:v>
                </c:pt>
                <c:pt idx="230">
                  <c:v>5.75</c:v>
                </c:pt>
                <c:pt idx="231">
                  <c:v>0</c:v>
                </c:pt>
                <c:pt idx="232">
                  <c:v>13.7</c:v>
                </c:pt>
                <c:pt idx="233">
                  <c:v>9.6</c:v>
                </c:pt>
                <c:pt idx="234">
                  <c:v>0</c:v>
                </c:pt>
                <c:pt idx="235">
                  <c:v>5</c:v>
                </c:pt>
                <c:pt idx="236">
                  <c:v>10.7</c:v>
                </c:pt>
                <c:pt idx="237">
                  <c:v>0</c:v>
                </c:pt>
                <c:pt idx="238">
                  <c:v>6.9</c:v>
                </c:pt>
                <c:pt idx="239">
                  <c:v>5.75</c:v>
                </c:pt>
                <c:pt idx="240">
                  <c:v>18.8</c:v>
                </c:pt>
                <c:pt idx="241">
                  <c:v>0</c:v>
                </c:pt>
                <c:pt idx="242">
                  <c:v>3.4</c:v>
                </c:pt>
                <c:pt idx="243">
                  <c:v>3.2</c:v>
                </c:pt>
                <c:pt idx="244">
                  <c:v>14.85</c:v>
                </c:pt>
                <c:pt idx="245">
                  <c:v>8.8000000000000007</c:v>
                </c:pt>
                <c:pt idx="246">
                  <c:v>6.05</c:v>
                </c:pt>
                <c:pt idx="247">
                  <c:v>6.5</c:v>
                </c:pt>
              </c:numCache>
            </c:numRef>
          </c:yVal>
          <c:smooth val="0"/>
          <c:extLst/>
        </c:ser>
        <c:dLbls>
          <c:showLegendKey val="0"/>
          <c:showVal val="0"/>
          <c:showCatName val="0"/>
          <c:showSerName val="0"/>
          <c:showPercent val="0"/>
          <c:showBubbleSize val="0"/>
        </c:dLbls>
        <c:axId val="481677784"/>
        <c:axId val="481674256"/>
      </c:scatterChart>
      <c:valAx>
        <c:axId val="4816777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Data availability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674256"/>
        <c:crosses val="autoZero"/>
        <c:crossBetween val="midCat"/>
      </c:valAx>
      <c:valAx>
        <c:axId val="481674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number of Arcs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677784"/>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'[UNESCO correlations (1).xlsx]avg'!$S$1</c:f>
              <c:strCache>
                <c:ptCount val="1"/>
                <c:pt idx="0">
                  <c:v>__Arcs__</c:v>
                </c:pt>
              </c:strCache>
            </c:strRef>
          </c:tx>
          <c:spPr>
            <a:ln w="19050" cap="rnd">
              <a:noFill/>
              <a:round/>
            </a:ln>
            <a:effectLst/>
          </c:spPr>
          <c:marker>
            <c:symbol val="circle"/>
            <c:size val="5"/>
            <c:spPr>
              <a:solidFill>
                <a:schemeClr val="accent1"/>
              </a:solidFill>
              <a:ln w="9525">
                <a:solidFill>
                  <a:schemeClr val="accent1"/>
                </a:solidFill>
              </a:ln>
              <a:effectLst/>
            </c:spPr>
          </c:marker>
          <c:xVal>
            <c:numRef>
              <c:f>'[UNESCO correlations (1).xlsx]avg'!$R$2:$R$249</c:f>
              <c:numCache>
                <c:formatCode>General</c:formatCode>
                <c:ptCount val="248"/>
                <c:pt idx="0">
                  <c:v>0.55555555555555558</c:v>
                </c:pt>
                <c:pt idx="1">
                  <c:v>0.3392857142857143</c:v>
                </c:pt>
                <c:pt idx="2">
                  <c:v>0.60515873015873012</c:v>
                </c:pt>
                <c:pt idx="3">
                  <c:v>0.40476190476190477</c:v>
                </c:pt>
                <c:pt idx="4">
                  <c:v>0.12896825396825398</c:v>
                </c:pt>
                <c:pt idx="5">
                  <c:v>3.968253968253968E-2</c:v>
                </c:pt>
                <c:pt idx="6">
                  <c:v>0.10912698412698413</c:v>
                </c:pt>
                <c:pt idx="7">
                  <c:v>0.46825396825396826</c:v>
                </c:pt>
                <c:pt idx="8">
                  <c:v>0.59920634920634919</c:v>
                </c:pt>
                <c:pt idx="9">
                  <c:v>0.63888888888888884</c:v>
                </c:pt>
                <c:pt idx="10">
                  <c:v>0.88293650793650791</c:v>
                </c:pt>
                <c:pt idx="11">
                  <c:v>0</c:v>
                </c:pt>
                <c:pt idx="12">
                  <c:v>0.73015873015873012</c:v>
                </c:pt>
                <c:pt idx="13">
                  <c:v>0.10912698412698413</c:v>
                </c:pt>
                <c:pt idx="14">
                  <c:v>0.46230158730158732</c:v>
                </c:pt>
                <c:pt idx="15">
                  <c:v>0.34325396825396826</c:v>
                </c:pt>
                <c:pt idx="16">
                  <c:v>0.31944444444444442</c:v>
                </c:pt>
                <c:pt idx="17">
                  <c:v>0.18055555555555555</c:v>
                </c:pt>
                <c:pt idx="18">
                  <c:v>0.17063492063492064</c:v>
                </c:pt>
                <c:pt idx="19">
                  <c:v>0.72023809523809523</c:v>
                </c:pt>
                <c:pt idx="20">
                  <c:v>0.7321428571428571</c:v>
                </c:pt>
                <c:pt idx="21">
                  <c:v>0.18055555555555555</c:v>
                </c:pt>
                <c:pt idx="22">
                  <c:v>0.73809523809523814</c:v>
                </c:pt>
                <c:pt idx="23">
                  <c:v>0.38293650793650796</c:v>
                </c:pt>
                <c:pt idx="24">
                  <c:v>0.14285714285714285</c:v>
                </c:pt>
                <c:pt idx="25">
                  <c:v>0.27976190476190477</c:v>
                </c:pt>
                <c:pt idx="26">
                  <c:v>0.60912698412698407</c:v>
                </c:pt>
                <c:pt idx="27">
                  <c:v>0.5357142857142857</c:v>
                </c:pt>
                <c:pt idx="28">
                  <c:v>0.61507936507936511</c:v>
                </c:pt>
                <c:pt idx="29">
                  <c:v>0.57341269841269837</c:v>
                </c:pt>
                <c:pt idx="30">
                  <c:v>0.24603174603174602</c:v>
                </c:pt>
                <c:pt idx="31">
                  <c:v>0.3531746031746032</c:v>
                </c:pt>
                <c:pt idx="32">
                  <c:v>0.81349206349206349</c:v>
                </c:pt>
                <c:pt idx="33">
                  <c:v>0.14484126984126985</c:v>
                </c:pt>
                <c:pt idx="34">
                  <c:v>0.38492063492063494</c:v>
                </c:pt>
                <c:pt idx="35">
                  <c:v>0.38690476190476192</c:v>
                </c:pt>
                <c:pt idx="36">
                  <c:v>0.40277777777777779</c:v>
                </c:pt>
                <c:pt idx="37">
                  <c:v>0.7678571428571429</c:v>
                </c:pt>
                <c:pt idx="38">
                  <c:v>0.18055555555555555</c:v>
                </c:pt>
                <c:pt idx="39">
                  <c:v>5.9523809523809521E-3</c:v>
                </c:pt>
                <c:pt idx="40">
                  <c:v>0.75</c:v>
                </c:pt>
                <c:pt idx="41">
                  <c:v>0.73611111111111116</c:v>
                </c:pt>
                <c:pt idx="42">
                  <c:v>0.26190476190476192</c:v>
                </c:pt>
                <c:pt idx="43">
                  <c:v>0.39484126984126983</c:v>
                </c:pt>
                <c:pt idx="44">
                  <c:v>0.66269841269841268</c:v>
                </c:pt>
                <c:pt idx="45">
                  <c:v>0.50198412698412698</c:v>
                </c:pt>
                <c:pt idx="46">
                  <c:v>0.33333333333333331</c:v>
                </c:pt>
                <c:pt idx="47">
                  <c:v>7.9365079365079361E-2</c:v>
                </c:pt>
                <c:pt idx="48">
                  <c:v>0.63888888888888884</c:v>
                </c:pt>
                <c:pt idx="49">
                  <c:v>0.61904761904761907</c:v>
                </c:pt>
                <c:pt idx="50">
                  <c:v>0.41468253968253971</c:v>
                </c:pt>
                <c:pt idx="51">
                  <c:v>0.24603174603174602</c:v>
                </c:pt>
                <c:pt idx="52">
                  <c:v>0.80555555555555558</c:v>
                </c:pt>
                <c:pt idx="53">
                  <c:v>0.50595238095238093</c:v>
                </c:pt>
                <c:pt idx="54">
                  <c:v>0.40873015873015872</c:v>
                </c:pt>
                <c:pt idx="55">
                  <c:v>0.53968253968253965</c:v>
                </c:pt>
                <c:pt idx="56">
                  <c:v>0.56746031746031744</c:v>
                </c:pt>
                <c:pt idx="57">
                  <c:v>0.55952380952380953</c:v>
                </c:pt>
                <c:pt idx="58">
                  <c:v>0.64880952380952384</c:v>
                </c:pt>
                <c:pt idx="59">
                  <c:v>0.38492063492063494</c:v>
                </c:pt>
                <c:pt idx="60">
                  <c:v>0.3888888888888889</c:v>
                </c:pt>
                <c:pt idx="61">
                  <c:v>0.62301587301587302</c:v>
                </c:pt>
                <c:pt idx="62">
                  <c:v>0.23412698412698413</c:v>
                </c:pt>
                <c:pt idx="63">
                  <c:v>1.984126984126984E-2</c:v>
                </c:pt>
                <c:pt idx="64">
                  <c:v>0.75992063492063489</c:v>
                </c:pt>
                <c:pt idx="65">
                  <c:v>0.48214285714285715</c:v>
                </c:pt>
                <c:pt idx="66">
                  <c:v>0.56746031746031744</c:v>
                </c:pt>
                <c:pt idx="67">
                  <c:v>0</c:v>
                </c:pt>
                <c:pt idx="68">
                  <c:v>0</c:v>
                </c:pt>
                <c:pt idx="69">
                  <c:v>0.5</c:v>
                </c:pt>
                <c:pt idx="70">
                  <c:v>8.7301587301587297E-2</c:v>
                </c:pt>
                <c:pt idx="71">
                  <c:v>0.58134920634920639</c:v>
                </c:pt>
                <c:pt idx="72">
                  <c:v>0.35912698412698413</c:v>
                </c:pt>
                <c:pt idx="73">
                  <c:v>0.31150793650793651</c:v>
                </c:pt>
                <c:pt idx="74">
                  <c:v>0.72420634920634919</c:v>
                </c:pt>
                <c:pt idx="75">
                  <c:v>0.71825396825396826</c:v>
                </c:pt>
                <c:pt idx="76">
                  <c:v>0.64484126984126988</c:v>
                </c:pt>
                <c:pt idx="77">
                  <c:v>0.31746031746031744</c:v>
                </c:pt>
                <c:pt idx="78">
                  <c:v>0.32936507936507936</c:v>
                </c:pt>
                <c:pt idx="79">
                  <c:v>1.7857142857142856E-2</c:v>
                </c:pt>
                <c:pt idx="80">
                  <c:v>0.47420634920634919</c:v>
                </c:pt>
                <c:pt idx="81">
                  <c:v>0.5714285714285714</c:v>
                </c:pt>
                <c:pt idx="82">
                  <c:v>0.43452380952380953</c:v>
                </c:pt>
                <c:pt idx="83">
                  <c:v>0.68253968253968256</c:v>
                </c:pt>
                <c:pt idx="84">
                  <c:v>0.72222222222222221</c:v>
                </c:pt>
                <c:pt idx="85">
                  <c:v>0.79563492063492058</c:v>
                </c:pt>
                <c:pt idx="86">
                  <c:v>0.59722222222222221</c:v>
                </c:pt>
                <c:pt idx="87">
                  <c:v>0.81349206349206349</c:v>
                </c:pt>
                <c:pt idx="88">
                  <c:v>0.32738095238095238</c:v>
                </c:pt>
                <c:pt idx="89">
                  <c:v>0.63888888888888884</c:v>
                </c:pt>
                <c:pt idx="90">
                  <c:v>0.34126984126984128</c:v>
                </c:pt>
                <c:pt idx="91">
                  <c:v>0.38492063492063494</c:v>
                </c:pt>
                <c:pt idx="92">
                  <c:v>0.5</c:v>
                </c:pt>
                <c:pt idx="93">
                  <c:v>0.66865079365079361</c:v>
                </c:pt>
                <c:pt idx="94">
                  <c:v>0.43452380952380953</c:v>
                </c:pt>
                <c:pt idx="95">
                  <c:v>0.41666666666666669</c:v>
                </c:pt>
                <c:pt idx="96">
                  <c:v>0.74007936507936511</c:v>
                </c:pt>
                <c:pt idx="97">
                  <c:v>0.23214285714285715</c:v>
                </c:pt>
                <c:pt idx="98">
                  <c:v>0.47420634920634919</c:v>
                </c:pt>
                <c:pt idx="99">
                  <c:v>0.52579365079365081</c:v>
                </c:pt>
                <c:pt idx="100">
                  <c:v>0.13492063492063491</c:v>
                </c:pt>
                <c:pt idx="101">
                  <c:v>0.12301587301587301</c:v>
                </c:pt>
                <c:pt idx="102">
                  <c:v>0.25992063492063494</c:v>
                </c:pt>
                <c:pt idx="103">
                  <c:v>0.70833333333333337</c:v>
                </c:pt>
                <c:pt idx="104">
                  <c:v>0.19246031746031747</c:v>
                </c:pt>
                <c:pt idx="105">
                  <c:v>7.9365079365079361E-2</c:v>
                </c:pt>
                <c:pt idx="106">
                  <c:v>0.17261904761904762</c:v>
                </c:pt>
                <c:pt idx="107">
                  <c:v>0.52579365079365081</c:v>
                </c:pt>
                <c:pt idx="108">
                  <c:v>7.1428571428571425E-2</c:v>
                </c:pt>
                <c:pt idx="109">
                  <c:v>0.2123015873015873</c:v>
                </c:pt>
                <c:pt idx="110">
                  <c:v>0.24206349206349206</c:v>
                </c:pt>
                <c:pt idx="111">
                  <c:v>0.30357142857142855</c:v>
                </c:pt>
                <c:pt idx="112">
                  <c:v>0.46825396825396826</c:v>
                </c:pt>
                <c:pt idx="113">
                  <c:v>0.37698412698412698</c:v>
                </c:pt>
                <c:pt idx="114">
                  <c:v>0</c:v>
                </c:pt>
                <c:pt idx="115">
                  <c:v>0.79365079365079361</c:v>
                </c:pt>
                <c:pt idx="116">
                  <c:v>0.25992063492063494</c:v>
                </c:pt>
                <c:pt idx="117">
                  <c:v>3.968253968253968E-2</c:v>
                </c:pt>
                <c:pt idx="118">
                  <c:v>0.21428571428571427</c:v>
                </c:pt>
                <c:pt idx="119">
                  <c:v>0.41666666666666669</c:v>
                </c:pt>
                <c:pt idx="120">
                  <c:v>0.32738095238095238</c:v>
                </c:pt>
                <c:pt idx="121">
                  <c:v>0.15277777777777779</c:v>
                </c:pt>
                <c:pt idx="122">
                  <c:v>0.31944444444444442</c:v>
                </c:pt>
                <c:pt idx="123">
                  <c:v>0.17063492063492064</c:v>
                </c:pt>
                <c:pt idx="124">
                  <c:v>0.73015873015873012</c:v>
                </c:pt>
                <c:pt idx="125">
                  <c:v>0.77579365079365081</c:v>
                </c:pt>
                <c:pt idx="126">
                  <c:v>0.1984126984126984</c:v>
                </c:pt>
                <c:pt idx="127">
                  <c:v>0.32738095238095238</c:v>
                </c:pt>
                <c:pt idx="128">
                  <c:v>0.42063492063492064</c:v>
                </c:pt>
                <c:pt idx="129">
                  <c:v>0.51190476190476186</c:v>
                </c:pt>
                <c:pt idx="130">
                  <c:v>0.75396825396825395</c:v>
                </c:pt>
                <c:pt idx="131">
                  <c:v>0.71031746031746035</c:v>
                </c:pt>
                <c:pt idx="132">
                  <c:v>0.66269841269841268</c:v>
                </c:pt>
                <c:pt idx="133">
                  <c:v>0</c:v>
                </c:pt>
                <c:pt idx="134">
                  <c:v>0.24206349206349206</c:v>
                </c:pt>
                <c:pt idx="135">
                  <c:v>0.44444444444444442</c:v>
                </c:pt>
                <c:pt idx="136">
                  <c:v>0.63293650793650791</c:v>
                </c:pt>
                <c:pt idx="137">
                  <c:v>9.9206349206349201E-3</c:v>
                </c:pt>
                <c:pt idx="138">
                  <c:v>0.11706349206349206</c:v>
                </c:pt>
                <c:pt idx="139">
                  <c:v>0.70238095238095233</c:v>
                </c:pt>
                <c:pt idx="140">
                  <c:v>0.7142857142857143</c:v>
                </c:pt>
                <c:pt idx="141">
                  <c:v>0.28968253968253971</c:v>
                </c:pt>
                <c:pt idx="142">
                  <c:v>0.32539682539682541</c:v>
                </c:pt>
                <c:pt idx="143">
                  <c:v>0.55555555555555558</c:v>
                </c:pt>
                <c:pt idx="144">
                  <c:v>0.6428571428571429</c:v>
                </c:pt>
                <c:pt idx="145">
                  <c:v>0.55555555555555558</c:v>
                </c:pt>
                <c:pt idx="146">
                  <c:v>0.39285714285714285</c:v>
                </c:pt>
                <c:pt idx="147">
                  <c:v>0.18253968253968253</c:v>
                </c:pt>
                <c:pt idx="148">
                  <c:v>0</c:v>
                </c:pt>
                <c:pt idx="149">
                  <c:v>0.63888888888888884</c:v>
                </c:pt>
                <c:pt idx="150">
                  <c:v>0.63888888888888884</c:v>
                </c:pt>
                <c:pt idx="151">
                  <c:v>0.10912698412698413</c:v>
                </c:pt>
                <c:pt idx="152">
                  <c:v>0.17460317460317459</c:v>
                </c:pt>
                <c:pt idx="153">
                  <c:v>0.15079365079365079</c:v>
                </c:pt>
                <c:pt idx="154">
                  <c:v>0.18452380952380953</c:v>
                </c:pt>
                <c:pt idx="155">
                  <c:v>0.56547619047619047</c:v>
                </c:pt>
                <c:pt idx="156">
                  <c:v>0.24603174603174602</c:v>
                </c:pt>
                <c:pt idx="157">
                  <c:v>0.29166666666666669</c:v>
                </c:pt>
                <c:pt idx="158">
                  <c:v>0.34920634920634919</c:v>
                </c:pt>
                <c:pt idx="159">
                  <c:v>0.625</c:v>
                </c:pt>
                <c:pt idx="160">
                  <c:v>0.5535714285714286</c:v>
                </c:pt>
                <c:pt idx="161">
                  <c:v>0.75992063492063489</c:v>
                </c:pt>
                <c:pt idx="162">
                  <c:v>0.24603174603174602</c:v>
                </c:pt>
                <c:pt idx="163">
                  <c:v>0.1111111111111111</c:v>
                </c:pt>
                <c:pt idx="164">
                  <c:v>0.72023809523809523</c:v>
                </c:pt>
                <c:pt idx="165">
                  <c:v>0.41666666666666669</c:v>
                </c:pt>
                <c:pt idx="166">
                  <c:v>0.73809523809523814</c:v>
                </c:pt>
                <c:pt idx="167">
                  <c:v>0.63888888888888884</c:v>
                </c:pt>
                <c:pt idx="168">
                  <c:v>0.86111111111111116</c:v>
                </c:pt>
                <c:pt idx="169">
                  <c:v>0.28968253968253971</c:v>
                </c:pt>
                <c:pt idx="170">
                  <c:v>0.7321428571428571</c:v>
                </c:pt>
                <c:pt idx="171">
                  <c:v>0.3888888888888889</c:v>
                </c:pt>
                <c:pt idx="172">
                  <c:v>0.12896825396825398</c:v>
                </c:pt>
                <c:pt idx="173">
                  <c:v>0.625</c:v>
                </c:pt>
                <c:pt idx="174">
                  <c:v>0.79166666666666663</c:v>
                </c:pt>
                <c:pt idx="175">
                  <c:v>0.33333333333333331</c:v>
                </c:pt>
                <c:pt idx="176">
                  <c:v>0.28769841269841268</c:v>
                </c:pt>
                <c:pt idx="177">
                  <c:v>0.63888888888888884</c:v>
                </c:pt>
                <c:pt idx="178">
                  <c:v>0.32539682539682541</c:v>
                </c:pt>
                <c:pt idx="179">
                  <c:v>0.72619047619047616</c:v>
                </c:pt>
                <c:pt idx="180">
                  <c:v>0.34325396825396826</c:v>
                </c:pt>
                <c:pt idx="181">
                  <c:v>0.17460317460317459</c:v>
                </c:pt>
                <c:pt idx="182">
                  <c:v>7.7380952380952384E-2</c:v>
                </c:pt>
                <c:pt idx="183">
                  <c:v>0.24404761904761904</c:v>
                </c:pt>
                <c:pt idx="184">
                  <c:v>0.27777777777777779</c:v>
                </c:pt>
                <c:pt idx="185">
                  <c:v>0.66269841269841268</c:v>
                </c:pt>
                <c:pt idx="186">
                  <c:v>0.24801587301587302</c:v>
                </c:pt>
                <c:pt idx="187">
                  <c:v>0.2638888888888889</c:v>
                </c:pt>
                <c:pt idx="188">
                  <c:v>0.375</c:v>
                </c:pt>
                <c:pt idx="189">
                  <c:v>0.65476190476190477</c:v>
                </c:pt>
                <c:pt idx="190">
                  <c:v>0.32341269841269843</c:v>
                </c:pt>
                <c:pt idx="191">
                  <c:v>0.31150793650793651</c:v>
                </c:pt>
                <c:pt idx="192">
                  <c:v>0.7321428571428571</c:v>
                </c:pt>
                <c:pt idx="193">
                  <c:v>0.13690476190476192</c:v>
                </c:pt>
                <c:pt idx="194">
                  <c:v>0.21825396825396826</c:v>
                </c:pt>
                <c:pt idx="195">
                  <c:v>0.17460317460317459</c:v>
                </c:pt>
                <c:pt idx="196">
                  <c:v>0.73809523809523814</c:v>
                </c:pt>
                <c:pt idx="197">
                  <c:v>0.13690476190476192</c:v>
                </c:pt>
                <c:pt idx="198">
                  <c:v>0.26587301587301587</c:v>
                </c:pt>
                <c:pt idx="199">
                  <c:v>0.67261904761904767</c:v>
                </c:pt>
                <c:pt idx="200">
                  <c:v>0.49801587301587302</c:v>
                </c:pt>
                <c:pt idx="201">
                  <c:v>0.52579365079365081</c:v>
                </c:pt>
                <c:pt idx="202">
                  <c:v>0.26190476190476192</c:v>
                </c:pt>
                <c:pt idx="203">
                  <c:v>0.5178571428571429</c:v>
                </c:pt>
                <c:pt idx="204">
                  <c:v>0.33531746031746029</c:v>
                </c:pt>
                <c:pt idx="205">
                  <c:v>0.88293650793650791</c:v>
                </c:pt>
                <c:pt idx="206">
                  <c:v>0.40079365079365081</c:v>
                </c:pt>
                <c:pt idx="207">
                  <c:v>1.1904761904761904E-2</c:v>
                </c:pt>
                <c:pt idx="208">
                  <c:v>0.38492063492063494</c:v>
                </c:pt>
                <c:pt idx="209">
                  <c:v>4.96031746031746E-2</c:v>
                </c:pt>
                <c:pt idx="210">
                  <c:v>0.26190476190476192</c:v>
                </c:pt>
                <c:pt idx="211">
                  <c:v>0.65674603174603174</c:v>
                </c:pt>
                <c:pt idx="212">
                  <c:v>0.68452380952380953</c:v>
                </c:pt>
                <c:pt idx="213">
                  <c:v>0.70634920634920639</c:v>
                </c:pt>
                <c:pt idx="214">
                  <c:v>0.24404761904761904</c:v>
                </c:pt>
                <c:pt idx="215">
                  <c:v>0.68253968253968256</c:v>
                </c:pt>
                <c:pt idx="216">
                  <c:v>0.34325396825396826</c:v>
                </c:pt>
                <c:pt idx="217">
                  <c:v>0.22023809523809523</c:v>
                </c:pt>
                <c:pt idx="218">
                  <c:v>0.73412698412698407</c:v>
                </c:pt>
                <c:pt idx="219">
                  <c:v>0.26190476190476192</c:v>
                </c:pt>
                <c:pt idx="220">
                  <c:v>0.35119047619047616</c:v>
                </c:pt>
                <c:pt idx="221">
                  <c:v>0.6785714285714286</c:v>
                </c:pt>
                <c:pt idx="222">
                  <c:v>0.68452380952380953</c:v>
                </c:pt>
                <c:pt idx="223">
                  <c:v>4.7619047619047616E-2</c:v>
                </c:pt>
                <c:pt idx="224">
                  <c:v>0.3392857142857143</c:v>
                </c:pt>
                <c:pt idx="225">
                  <c:v>0.24404761904761904</c:v>
                </c:pt>
                <c:pt idx="226">
                  <c:v>0.65674603174603174</c:v>
                </c:pt>
                <c:pt idx="227">
                  <c:v>6.5476190476190479E-2</c:v>
                </c:pt>
                <c:pt idx="228">
                  <c:v>6.5476190476190479E-2</c:v>
                </c:pt>
                <c:pt idx="229">
                  <c:v>0.57539682539682535</c:v>
                </c:pt>
                <c:pt idx="230">
                  <c:v>0.73015873015873012</c:v>
                </c:pt>
                <c:pt idx="231">
                  <c:v>0.58134920634920639</c:v>
                </c:pt>
                <c:pt idx="232">
                  <c:v>0.6428571428571429</c:v>
                </c:pt>
                <c:pt idx="233">
                  <c:v>0.46825396825396826</c:v>
                </c:pt>
                <c:pt idx="234">
                  <c:v>0.16071428571428573</c:v>
                </c:pt>
                <c:pt idx="235">
                  <c:v>0.72023809523809523</c:v>
                </c:pt>
                <c:pt idx="236">
                  <c:v>0.49801587301587302</c:v>
                </c:pt>
                <c:pt idx="237">
                  <c:v>0.38293650793650796</c:v>
                </c:pt>
                <c:pt idx="238">
                  <c:v>8.7301587301587297E-2</c:v>
                </c:pt>
                <c:pt idx="239">
                  <c:v>0.7321428571428571</c:v>
                </c:pt>
                <c:pt idx="240">
                  <c:v>6.5476190476190479E-2</c:v>
                </c:pt>
                <c:pt idx="241">
                  <c:v>0.66865079365079361</c:v>
                </c:pt>
                <c:pt idx="242">
                  <c:v>0.35714285714285715</c:v>
                </c:pt>
                <c:pt idx="243">
                  <c:v>0.35515873015873017</c:v>
                </c:pt>
                <c:pt idx="244">
                  <c:v>0.76190476190476186</c:v>
                </c:pt>
                <c:pt idx="245">
                  <c:v>0.32936507936507936</c:v>
                </c:pt>
                <c:pt idx="246">
                  <c:v>0.35714285714285715</c:v>
                </c:pt>
                <c:pt idx="247">
                  <c:v>0.73809523809523814</c:v>
                </c:pt>
              </c:numCache>
            </c:numRef>
          </c:xVal>
          <c:yVal>
            <c:numRef>
              <c:f>'[UNESCO correlations (1).xlsx]avg'!$S$2:$S$249</c:f>
              <c:numCache>
                <c:formatCode>General</c:formatCode>
                <c:ptCount val="248"/>
                <c:pt idx="0">
                  <c:v>10.95</c:v>
                </c:pt>
                <c:pt idx="1">
                  <c:v>4.45</c:v>
                </c:pt>
                <c:pt idx="2">
                  <c:v>4.25</c:v>
                </c:pt>
                <c:pt idx="3">
                  <c:v>1.3</c:v>
                </c:pt>
                <c:pt idx="4">
                  <c:v>2.4500000000000002</c:v>
                </c:pt>
                <c:pt idx="5">
                  <c:v>3.95</c:v>
                </c:pt>
                <c:pt idx="6">
                  <c:v>5.5</c:v>
                </c:pt>
                <c:pt idx="7">
                  <c:v>22.9</c:v>
                </c:pt>
                <c:pt idx="8">
                  <c:v>2.15</c:v>
                </c:pt>
                <c:pt idx="9">
                  <c:v>4.8</c:v>
                </c:pt>
                <c:pt idx="10">
                  <c:v>11.6</c:v>
                </c:pt>
                <c:pt idx="11">
                  <c:v>0</c:v>
                </c:pt>
                <c:pt idx="12">
                  <c:v>24</c:v>
                </c:pt>
                <c:pt idx="13">
                  <c:v>7.45</c:v>
                </c:pt>
                <c:pt idx="14">
                  <c:v>7.9</c:v>
                </c:pt>
                <c:pt idx="15">
                  <c:v>6.8</c:v>
                </c:pt>
                <c:pt idx="16">
                  <c:v>7.1</c:v>
                </c:pt>
                <c:pt idx="17">
                  <c:v>3.3</c:v>
                </c:pt>
                <c:pt idx="18">
                  <c:v>9.1</c:v>
                </c:pt>
                <c:pt idx="19">
                  <c:v>3.3</c:v>
                </c:pt>
                <c:pt idx="20">
                  <c:v>13.55</c:v>
                </c:pt>
                <c:pt idx="21">
                  <c:v>2.2000000000000002</c:v>
                </c:pt>
                <c:pt idx="22">
                  <c:v>5.35</c:v>
                </c:pt>
                <c:pt idx="23">
                  <c:v>9.25</c:v>
                </c:pt>
                <c:pt idx="24">
                  <c:v>2.2000000000000002</c:v>
                </c:pt>
                <c:pt idx="25">
                  <c:v>3.85</c:v>
                </c:pt>
                <c:pt idx="26">
                  <c:v>2.4</c:v>
                </c:pt>
                <c:pt idx="27">
                  <c:v>0.45</c:v>
                </c:pt>
                <c:pt idx="28">
                  <c:v>9.3000000000000007</c:v>
                </c:pt>
                <c:pt idx="29">
                  <c:v>17.350000000000001</c:v>
                </c:pt>
                <c:pt idx="30">
                  <c:v>2.75</c:v>
                </c:pt>
                <c:pt idx="31">
                  <c:v>7.55</c:v>
                </c:pt>
                <c:pt idx="32">
                  <c:v>13.7</c:v>
                </c:pt>
                <c:pt idx="33">
                  <c:v>0.7</c:v>
                </c:pt>
                <c:pt idx="34">
                  <c:v>4.3499999999999996</c:v>
                </c:pt>
                <c:pt idx="35">
                  <c:v>9.15</c:v>
                </c:pt>
                <c:pt idx="36">
                  <c:v>1.1000000000000001</c:v>
                </c:pt>
                <c:pt idx="37">
                  <c:v>27.7</c:v>
                </c:pt>
                <c:pt idx="38">
                  <c:v>0.3</c:v>
                </c:pt>
                <c:pt idx="39">
                  <c:v>0</c:v>
                </c:pt>
                <c:pt idx="40">
                  <c:v>13.4</c:v>
                </c:pt>
                <c:pt idx="41">
                  <c:v>13.35</c:v>
                </c:pt>
                <c:pt idx="42">
                  <c:v>0.75</c:v>
                </c:pt>
                <c:pt idx="43">
                  <c:v>13.35</c:v>
                </c:pt>
                <c:pt idx="44">
                  <c:v>16.399999999999999</c:v>
                </c:pt>
                <c:pt idx="45">
                  <c:v>7.45</c:v>
                </c:pt>
                <c:pt idx="46">
                  <c:v>4.3</c:v>
                </c:pt>
                <c:pt idx="47">
                  <c:v>0.05</c:v>
                </c:pt>
                <c:pt idx="48">
                  <c:v>0.8</c:v>
                </c:pt>
                <c:pt idx="49">
                  <c:v>2.35</c:v>
                </c:pt>
                <c:pt idx="50">
                  <c:v>7.4</c:v>
                </c:pt>
                <c:pt idx="51">
                  <c:v>0.95</c:v>
                </c:pt>
                <c:pt idx="52">
                  <c:v>12.8</c:v>
                </c:pt>
                <c:pt idx="53">
                  <c:v>6.5</c:v>
                </c:pt>
                <c:pt idx="54">
                  <c:v>4.8</c:v>
                </c:pt>
                <c:pt idx="55">
                  <c:v>13.85</c:v>
                </c:pt>
                <c:pt idx="56">
                  <c:v>3.75</c:v>
                </c:pt>
                <c:pt idx="57">
                  <c:v>7.85</c:v>
                </c:pt>
                <c:pt idx="58">
                  <c:v>12.55</c:v>
                </c:pt>
                <c:pt idx="59">
                  <c:v>1.1000000000000001</c:v>
                </c:pt>
                <c:pt idx="60">
                  <c:v>12.35</c:v>
                </c:pt>
                <c:pt idx="61">
                  <c:v>11.85</c:v>
                </c:pt>
                <c:pt idx="62">
                  <c:v>0.05</c:v>
                </c:pt>
                <c:pt idx="63">
                  <c:v>0</c:v>
                </c:pt>
                <c:pt idx="64">
                  <c:v>7.25</c:v>
                </c:pt>
                <c:pt idx="65">
                  <c:v>3.55</c:v>
                </c:pt>
                <c:pt idx="66">
                  <c:v>6.55</c:v>
                </c:pt>
                <c:pt idx="67">
                  <c:v>0</c:v>
                </c:pt>
                <c:pt idx="68">
                  <c:v>0</c:v>
                </c:pt>
                <c:pt idx="69">
                  <c:v>4.55</c:v>
                </c:pt>
                <c:pt idx="70">
                  <c:v>0</c:v>
                </c:pt>
                <c:pt idx="71">
                  <c:v>6.1</c:v>
                </c:pt>
                <c:pt idx="72">
                  <c:v>7.15</c:v>
                </c:pt>
                <c:pt idx="73">
                  <c:v>15.6</c:v>
                </c:pt>
                <c:pt idx="74">
                  <c:v>21.45</c:v>
                </c:pt>
                <c:pt idx="75">
                  <c:v>16.850000000000001</c:v>
                </c:pt>
                <c:pt idx="76">
                  <c:v>14.5</c:v>
                </c:pt>
                <c:pt idx="77">
                  <c:v>1.65</c:v>
                </c:pt>
                <c:pt idx="78">
                  <c:v>3.6</c:v>
                </c:pt>
                <c:pt idx="79">
                  <c:v>0.4</c:v>
                </c:pt>
                <c:pt idx="80">
                  <c:v>12.65</c:v>
                </c:pt>
                <c:pt idx="81">
                  <c:v>17.3</c:v>
                </c:pt>
                <c:pt idx="82">
                  <c:v>1.8</c:v>
                </c:pt>
                <c:pt idx="83">
                  <c:v>2</c:v>
                </c:pt>
                <c:pt idx="84">
                  <c:v>11.5</c:v>
                </c:pt>
                <c:pt idx="85">
                  <c:v>15.9</c:v>
                </c:pt>
                <c:pt idx="86">
                  <c:v>14.9</c:v>
                </c:pt>
                <c:pt idx="87">
                  <c:v>9</c:v>
                </c:pt>
                <c:pt idx="88">
                  <c:v>25.35</c:v>
                </c:pt>
                <c:pt idx="89">
                  <c:v>0</c:v>
                </c:pt>
                <c:pt idx="90">
                  <c:v>1</c:v>
                </c:pt>
                <c:pt idx="91">
                  <c:v>6.65</c:v>
                </c:pt>
                <c:pt idx="92">
                  <c:v>9.65</c:v>
                </c:pt>
                <c:pt idx="93">
                  <c:v>18.05</c:v>
                </c:pt>
                <c:pt idx="94">
                  <c:v>0.8</c:v>
                </c:pt>
                <c:pt idx="95">
                  <c:v>4.95</c:v>
                </c:pt>
                <c:pt idx="96">
                  <c:v>14.35</c:v>
                </c:pt>
                <c:pt idx="97">
                  <c:v>9.0500000000000007</c:v>
                </c:pt>
                <c:pt idx="98">
                  <c:v>1.8</c:v>
                </c:pt>
                <c:pt idx="99">
                  <c:v>2</c:v>
                </c:pt>
                <c:pt idx="100">
                  <c:v>1</c:v>
                </c:pt>
                <c:pt idx="101">
                  <c:v>0.7</c:v>
                </c:pt>
                <c:pt idx="102">
                  <c:v>3.9</c:v>
                </c:pt>
                <c:pt idx="103">
                  <c:v>11.35</c:v>
                </c:pt>
                <c:pt idx="104">
                  <c:v>0.65</c:v>
                </c:pt>
                <c:pt idx="105">
                  <c:v>0</c:v>
                </c:pt>
                <c:pt idx="106">
                  <c:v>3.1</c:v>
                </c:pt>
                <c:pt idx="107">
                  <c:v>3</c:v>
                </c:pt>
                <c:pt idx="108">
                  <c:v>1.75</c:v>
                </c:pt>
                <c:pt idx="109">
                  <c:v>13.15</c:v>
                </c:pt>
                <c:pt idx="110">
                  <c:v>9.0500000000000007</c:v>
                </c:pt>
                <c:pt idx="111">
                  <c:v>8.15</c:v>
                </c:pt>
                <c:pt idx="112">
                  <c:v>4.25</c:v>
                </c:pt>
                <c:pt idx="113">
                  <c:v>4.55</c:v>
                </c:pt>
                <c:pt idx="114">
                  <c:v>0</c:v>
                </c:pt>
                <c:pt idx="115">
                  <c:v>11.7</c:v>
                </c:pt>
                <c:pt idx="116">
                  <c:v>3.1</c:v>
                </c:pt>
                <c:pt idx="117">
                  <c:v>9.25</c:v>
                </c:pt>
                <c:pt idx="118">
                  <c:v>13.05</c:v>
                </c:pt>
                <c:pt idx="119">
                  <c:v>8.4</c:v>
                </c:pt>
                <c:pt idx="120">
                  <c:v>8.1999999999999993</c:v>
                </c:pt>
                <c:pt idx="121">
                  <c:v>0.7</c:v>
                </c:pt>
                <c:pt idx="122">
                  <c:v>3.5</c:v>
                </c:pt>
                <c:pt idx="123">
                  <c:v>0.05</c:v>
                </c:pt>
                <c:pt idx="124">
                  <c:v>9.5</c:v>
                </c:pt>
                <c:pt idx="125">
                  <c:v>15.3</c:v>
                </c:pt>
                <c:pt idx="126">
                  <c:v>1.35</c:v>
                </c:pt>
                <c:pt idx="127">
                  <c:v>8.25</c:v>
                </c:pt>
                <c:pt idx="128">
                  <c:v>4.5</c:v>
                </c:pt>
                <c:pt idx="129">
                  <c:v>11.85</c:v>
                </c:pt>
                <c:pt idx="130">
                  <c:v>14.7</c:v>
                </c:pt>
                <c:pt idx="131">
                  <c:v>10.199999999999999</c:v>
                </c:pt>
                <c:pt idx="132">
                  <c:v>16.2</c:v>
                </c:pt>
                <c:pt idx="133">
                  <c:v>0.25</c:v>
                </c:pt>
                <c:pt idx="134">
                  <c:v>1.25</c:v>
                </c:pt>
                <c:pt idx="135">
                  <c:v>2.1</c:v>
                </c:pt>
                <c:pt idx="136">
                  <c:v>7.1</c:v>
                </c:pt>
                <c:pt idx="137">
                  <c:v>0</c:v>
                </c:pt>
                <c:pt idx="138">
                  <c:v>0.2</c:v>
                </c:pt>
                <c:pt idx="139">
                  <c:v>12.8</c:v>
                </c:pt>
                <c:pt idx="140">
                  <c:v>4.0999999999999996</c:v>
                </c:pt>
                <c:pt idx="141">
                  <c:v>14</c:v>
                </c:pt>
                <c:pt idx="142">
                  <c:v>7.75</c:v>
                </c:pt>
                <c:pt idx="143">
                  <c:v>13.3</c:v>
                </c:pt>
                <c:pt idx="144">
                  <c:v>10.25</c:v>
                </c:pt>
                <c:pt idx="145">
                  <c:v>12.15</c:v>
                </c:pt>
                <c:pt idx="146">
                  <c:v>13.55</c:v>
                </c:pt>
                <c:pt idx="147">
                  <c:v>3.4</c:v>
                </c:pt>
                <c:pt idx="148">
                  <c:v>0</c:v>
                </c:pt>
                <c:pt idx="149">
                  <c:v>8.25</c:v>
                </c:pt>
                <c:pt idx="150">
                  <c:v>5.2</c:v>
                </c:pt>
                <c:pt idx="151">
                  <c:v>0</c:v>
                </c:pt>
                <c:pt idx="152">
                  <c:v>1.3</c:v>
                </c:pt>
                <c:pt idx="153">
                  <c:v>1.5</c:v>
                </c:pt>
                <c:pt idx="154">
                  <c:v>2.2000000000000002</c:v>
                </c:pt>
                <c:pt idx="155">
                  <c:v>14.8</c:v>
                </c:pt>
                <c:pt idx="156">
                  <c:v>1.7</c:v>
                </c:pt>
                <c:pt idx="157">
                  <c:v>1.2</c:v>
                </c:pt>
                <c:pt idx="158">
                  <c:v>0.65</c:v>
                </c:pt>
                <c:pt idx="159">
                  <c:v>0.95</c:v>
                </c:pt>
                <c:pt idx="160">
                  <c:v>9.9499999999999993</c:v>
                </c:pt>
                <c:pt idx="161">
                  <c:v>12.1</c:v>
                </c:pt>
                <c:pt idx="162">
                  <c:v>2.65</c:v>
                </c:pt>
                <c:pt idx="163">
                  <c:v>0</c:v>
                </c:pt>
                <c:pt idx="164">
                  <c:v>10.25</c:v>
                </c:pt>
                <c:pt idx="165">
                  <c:v>0.95</c:v>
                </c:pt>
                <c:pt idx="166">
                  <c:v>17.149999999999999</c:v>
                </c:pt>
                <c:pt idx="167">
                  <c:v>3.55</c:v>
                </c:pt>
                <c:pt idx="168">
                  <c:v>10.1</c:v>
                </c:pt>
                <c:pt idx="169">
                  <c:v>11.95</c:v>
                </c:pt>
                <c:pt idx="170">
                  <c:v>14.55</c:v>
                </c:pt>
                <c:pt idx="171">
                  <c:v>6.25</c:v>
                </c:pt>
                <c:pt idx="172">
                  <c:v>4.9000000000000004</c:v>
                </c:pt>
                <c:pt idx="173">
                  <c:v>2.4</c:v>
                </c:pt>
                <c:pt idx="174">
                  <c:v>24.9</c:v>
                </c:pt>
                <c:pt idx="175">
                  <c:v>19.05</c:v>
                </c:pt>
                <c:pt idx="176">
                  <c:v>0.25</c:v>
                </c:pt>
                <c:pt idx="177">
                  <c:v>16.2</c:v>
                </c:pt>
                <c:pt idx="178">
                  <c:v>0.25</c:v>
                </c:pt>
                <c:pt idx="179">
                  <c:v>14.85</c:v>
                </c:pt>
                <c:pt idx="180">
                  <c:v>13.7</c:v>
                </c:pt>
                <c:pt idx="181">
                  <c:v>13.9</c:v>
                </c:pt>
                <c:pt idx="182">
                  <c:v>0</c:v>
                </c:pt>
                <c:pt idx="183">
                  <c:v>4.2</c:v>
                </c:pt>
                <c:pt idx="184">
                  <c:v>6.75</c:v>
                </c:pt>
                <c:pt idx="185">
                  <c:v>7.3</c:v>
                </c:pt>
                <c:pt idx="186">
                  <c:v>7.65</c:v>
                </c:pt>
                <c:pt idx="187">
                  <c:v>4.4000000000000004</c:v>
                </c:pt>
                <c:pt idx="188">
                  <c:v>11.3</c:v>
                </c:pt>
                <c:pt idx="189">
                  <c:v>5.05</c:v>
                </c:pt>
                <c:pt idx="190">
                  <c:v>0.3</c:v>
                </c:pt>
                <c:pt idx="191">
                  <c:v>1.3</c:v>
                </c:pt>
                <c:pt idx="192">
                  <c:v>21.75</c:v>
                </c:pt>
                <c:pt idx="193">
                  <c:v>8.9499999999999993</c:v>
                </c:pt>
                <c:pt idx="194">
                  <c:v>5.95</c:v>
                </c:pt>
                <c:pt idx="195">
                  <c:v>16.3</c:v>
                </c:pt>
                <c:pt idx="196">
                  <c:v>16.8</c:v>
                </c:pt>
                <c:pt idx="197">
                  <c:v>4</c:v>
                </c:pt>
                <c:pt idx="198">
                  <c:v>2.0499999999999998</c:v>
                </c:pt>
                <c:pt idx="199">
                  <c:v>8.6</c:v>
                </c:pt>
                <c:pt idx="200">
                  <c:v>0.45</c:v>
                </c:pt>
                <c:pt idx="201">
                  <c:v>14.55</c:v>
                </c:pt>
                <c:pt idx="202">
                  <c:v>17.100000000000001</c:v>
                </c:pt>
                <c:pt idx="203">
                  <c:v>21.75</c:v>
                </c:pt>
                <c:pt idx="204">
                  <c:v>0.95</c:v>
                </c:pt>
                <c:pt idx="205">
                  <c:v>7.4</c:v>
                </c:pt>
                <c:pt idx="206">
                  <c:v>14</c:v>
                </c:pt>
                <c:pt idx="207">
                  <c:v>0</c:v>
                </c:pt>
                <c:pt idx="208">
                  <c:v>0.95</c:v>
                </c:pt>
                <c:pt idx="209">
                  <c:v>0</c:v>
                </c:pt>
                <c:pt idx="210">
                  <c:v>17.05</c:v>
                </c:pt>
                <c:pt idx="211">
                  <c:v>9.1999999999999993</c:v>
                </c:pt>
                <c:pt idx="212">
                  <c:v>18.55</c:v>
                </c:pt>
                <c:pt idx="213">
                  <c:v>17.45</c:v>
                </c:pt>
                <c:pt idx="214">
                  <c:v>10.55</c:v>
                </c:pt>
                <c:pt idx="215">
                  <c:v>19.75</c:v>
                </c:pt>
                <c:pt idx="216">
                  <c:v>6.45</c:v>
                </c:pt>
                <c:pt idx="217">
                  <c:v>11.6</c:v>
                </c:pt>
                <c:pt idx="218">
                  <c:v>11.05</c:v>
                </c:pt>
                <c:pt idx="219">
                  <c:v>3.15</c:v>
                </c:pt>
                <c:pt idx="220">
                  <c:v>7.5</c:v>
                </c:pt>
                <c:pt idx="221">
                  <c:v>15.55</c:v>
                </c:pt>
                <c:pt idx="222">
                  <c:v>0</c:v>
                </c:pt>
                <c:pt idx="223">
                  <c:v>0.9</c:v>
                </c:pt>
                <c:pt idx="224">
                  <c:v>3.9</c:v>
                </c:pt>
                <c:pt idx="225">
                  <c:v>1.1499999999999999</c:v>
                </c:pt>
                <c:pt idx="226">
                  <c:v>2.9</c:v>
                </c:pt>
                <c:pt idx="227">
                  <c:v>0</c:v>
                </c:pt>
                <c:pt idx="228">
                  <c:v>1.1499999999999999</c:v>
                </c:pt>
                <c:pt idx="229">
                  <c:v>15.05</c:v>
                </c:pt>
                <c:pt idx="230">
                  <c:v>14.45</c:v>
                </c:pt>
                <c:pt idx="231">
                  <c:v>17.350000000000001</c:v>
                </c:pt>
                <c:pt idx="232">
                  <c:v>12.45</c:v>
                </c:pt>
                <c:pt idx="233">
                  <c:v>6.75</c:v>
                </c:pt>
                <c:pt idx="234">
                  <c:v>8.9499999999999993</c:v>
                </c:pt>
                <c:pt idx="235">
                  <c:v>16.350000000000001</c:v>
                </c:pt>
                <c:pt idx="236">
                  <c:v>24.35</c:v>
                </c:pt>
                <c:pt idx="237">
                  <c:v>0.35</c:v>
                </c:pt>
                <c:pt idx="238">
                  <c:v>4</c:v>
                </c:pt>
                <c:pt idx="239">
                  <c:v>6.8</c:v>
                </c:pt>
                <c:pt idx="240">
                  <c:v>2.25</c:v>
                </c:pt>
                <c:pt idx="241">
                  <c:v>17.850000000000001</c:v>
                </c:pt>
                <c:pt idx="242">
                  <c:v>4.95</c:v>
                </c:pt>
                <c:pt idx="243">
                  <c:v>0.1</c:v>
                </c:pt>
                <c:pt idx="244">
                  <c:v>14.9</c:v>
                </c:pt>
                <c:pt idx="245">
                  <c:v>0</c:v>
                </c:pt>
                <c:pt idx="246">
                  <c:v>5.3</c:v>
                </c:pt>
                <c:pt idx="247">
                  <c:v>9.3000000000000007</c:v>
                </c:pt>
              </c:numCache>
            </c:numRef>
          </c:yVal>
          <c:smooth val="0"/>
          <c:extLst/>
        </c:ser>
        <c:dLbls>
          <c:showLegendKey val="0"/>
          <c:showVal val="0"/>
          <c:showCatName val="0"/>
          <c:showSerName val="0"/>
          <c:showPercent val="0"/>
          <c:showBubbleSize val="0"/>
        </c:dLbls>
        <c:axId val="481678568"/>
        <c:axId val="481673472"/>
      </c:scatterChart>
      <c:valAx>
        <c:axId val="4816785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Data Availability</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673472"/>
        <c:crosses val="autoZero"/>
        <c:crossBetween val="midCat"/>
      </c:valAx>
      <c:valAx>
        <c:axId val="481673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arcs generated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678568"/>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Hoja1!$A$9</c:f>
              <c:strCache>
                <c:ptCount val="1"/>
                <c:pt idx="0">
                  <c:v>Compensation of employees</c:v>
                </c:pt>
              </c:strCache>
            </c:strRef>
          </c:tx>
          <c:dPt>
            <c:idx val="0"/>
            <c:bubble3D val="0"/>
            <c:spPr>
              <a:solidFill>
                <a:schemeClr val="accent6"/>
              </a:solidFill>
            </c:spPr>
          </c:dPt>
          <c:cat>
            <c:strRef>
              <c:f>Hoja1!$H$1:$I$1</c:f>
              <c:strCache>
                <c:ptCount val="2"/>
                <c:pt idx="0">
                  <c:v>USA Availability</c:v>
                </c:pt>
                <c:pt idx="1">
                  <c:v>No available</c:v>
                </c:pt>
              </c:strCache>
            </c:strRef>
          </c:cat>
          <c:val>
            <c:numRef>
              <c:f>Hoja1!$H$9:$I$9</c:f>
              <c:numCache>
                <c:formatCode>0.00%</c:formatCode>
                <c:ptCount val="2"/>
                <c:pt idx="0">
                  <c:v>0.44640000000000002</c:v>
                </c:pt>
                <c:pt idx="1">
                  <c:v>0.55359999999999998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Sheet1!$C$2:$C$249</c:f>
              <c:numCache>
                <c:formatCode>General</c:formatCode>
                <c:ptCount val="248"/>
                <c:pt idx="0">
                  <c:v>4.05</c:v>
                </c:pt>
                <c:pt idx="1">
                  <c:v>0</c:v>
                </c:pt>
                <c:pt idx="2">
                  <c:v>3</c:v>
                </c:pt>
                <c:pt idx="3">
                  <c:v>0</c:v>
                </c:pt>
                <c:pt idx="4">
                  <c:v>8.35</c:v>
                </c:pt>
                <c:pt idx="5">
                  <c:v>0</c:v>
                </c:pt>
                <c:pt idx="6">
                  <c:v>2.8</c:v>
                </c:pt>
                <c:pt idx="7">
                  <c:v>8.5500000000000007</c:v>
                </c:pt>
                <c:pt idx="8">
                  <c:v>13.75</c:v>
                </c:pt>
                <c:pt idx="9">
                  <c:v>0</c:v>
                </c:pt>
                <c:pt idx="10">
                  <c:v>7.75</c:v>
                </c:pt>
                <c:pt idx="11">
                  <c:v>8.9</c:v>
                </c:pt>
                <c:pt idx="12">
                  <c:v>17.7</c:v>
                </c:pt>
                <c:pt idx="13">
                  <c:v>12.7</c:v>
                </c:pt>
                <c:pt idx="14">
                  <c:v>5.4</c:v>
                </c:pt>
                <c:pt idx="15">
                  <c:v>18.8</c:v>
                </c:pt>
                <c:pt idx="16">
                  <c:v>2.85</c:v>
                </c:pt>
                <c:pt idx="17">
                  <c:v>8.8000000000000007</c:v>
                </c:pt>
                <c:pt idx="18">
                  <c:v>13.25</c:v>
                </c:pt>
                <c:pt idx="19">
                  <c:v>14.75</c:v>
                </c:pt>
                <c:pt idx="20">
                  <c:v>6.35</c:v>
                </c:pt>
                <c:pt idx="21">
                  <c:v>10.5</c:v>
                </c:pt>
                <c:pt idx="22">
                  <c:v>10.75</c:v>
                </c:pt>
                <c:pt idx="23">
                  <c:v>6.85</c:v>
                </c:pt>
                <c:pt idx="24">
                  <c:v>9.9499999999999993</c:v>
                </c:pt>
                <c:pt idx="25">
                  <c:v>2.65</c:v>
                </c:pt>
                <c:pt idx="26">
                  <c:v>0.05</c:v>
                </c:pt>
                <c:pt idx="27">
                  <c:v>14.95</c:v>
                </c:pt>
                <c:pt idx="28">
                  <c:v>14.8</c:v>
                </c:pt>
                <c:pt idx="29">
                  <c:v>6.65</c:v>
                </c:pt>
                <c:pt idx="30">
                  <c:v>7.5</c:v>
                </c:pt>
                <c:pt idx="31">
                  <c:v>4.75</c:v>
                </c:pt>
                <c:pt idx="32">
                  <c:v>6.1</c:v>
                </c:pt>
                <c:pt idx="33">
                  <c:v>9.9</c:v>
                </c:pt>
                <c:pt idx="34">
                  <c:v>0</c:v>
                </c:pt>
                <c:pt idx="35">
                  <c:v>18.45</c:v>
                </c:pt>
                <c:pt idx="36">
                  <c:v>0</c:v>
                </c:pt>
                <c:pt idx="37">
                  <c:v>7.9</c:v>
                </c:pt>
                <c:pt idx="38">
                  <c:v>8.35</c:v>
                </c:pt>
                <c:pt idx="39">
                  <c:v>6.9</c:v>
                </c:pt>
                <c:pt idx="40">
                  <c:v>3.85</c:v>
                </c:pt>
                <c:pt idx="41">
                  <c:v>3.45</c:v>
                </c:pt>
                <c:pt idx="42">
                  <c:v>8.9</c:v>
                </c:pt>
                <c:pt idx="43">
                  <c:v>4.8</c:v>
                </c:pt>
                <c:pt idx="44">
                  <c:v>6.2</c:v>
                </c:pt>
                <c:pt idx="45">
                  <c:v>14.2</c:v>
                </c:pt>
                <c:pt idx="46">
                  <c:v>0</c:v>
                </c:pt>
                <c:pt idx="47">
                  <c:v>2.15</c:v>
                </c:pt>
                <c:pt idx="48">
                  <c:v>0</c:v>
                </c:pt>
                <c:pt idx="49">
                  <c:v>0</c:v>
                </c:pt>
                <c:pt idx="50">
                  <c:v>14.55</c:v>
                </c:pt>
                <c:pt idx="51">
                  <c:v>10</c:v>
                </c:pt>
                <c:pt idx="52">
                  <c:v>16.899999999999999</c:v>
                </c:pt>
                <c:pt idx="53">
                  <c:v>1</c:v>
                </c:pt>
                <c:pt idx="54">
                  <c:v>7.95</c:v>
                </c:pt>
                <c:pt idx="55">
                  <c:v>19.2</c:v>
                </c:pt>
                <c:pt idx="56">
                  <c:v>15.15</c:v>
                </c:pt>
                <c:pt idx="57">
                  <c:v>9.9499999999999993</c:v>
                </c:pt>
                <c:pt idx="58">
                  <c:v>0</c:v>
                </c:pt>
                <c:pt idx="59">
                  <c:v>0</c:v>
                </c:pt>
                <c:pt idx="60">
                  <c:v>0</c:v>
                </c:pt>
                <c:pt idx="61">
                  <c:v>0</c:v>
                </c:pt>
                <c:pt idx="62">
                  <c:v>18.350000000000001</c:v>
                </c:pt>
                <c:pt idx="63">
                  <c:v>9.25</c:v>
                </c:pt>
                <c:pt idx="64">
                  <c:v>2.7</c:v>
                </c:pt>
                <c:pt idx="65">
                  <c:v>3.15</c:v>
                </c:pt>
                <c:pt idx="66">
                  <c:v>20.65</c:v>
                </c:pt>
                <c:pt idx="67">
                  <c:v>2.85</c:v>
                </c:pt>
                <c:pt idx="68">
                  <c:v>0.9</c:v>
                </c:pt>
                <c:pt idx="69">
                  <c:v>0</c:v>
                </c:pt>
                <c:pt idx="70">
                  <c:v>0</c:v>
                </c:pt>
                <c:pt idx="71">
                  <c:v>12.6</c:v>
                </c:pt>
                <c:pt idx="72">
                  <c:v>5.55</c:v>
                </c:pt>
                <c:pt idx="73">
                  <c:v>19.75</c:v>
                </c:pt>
                <c:pt idx="74">
                  <c:v>0</c:v>
                </c:pt>
                <c:pt idx="75">
                  <c:v>2.4500000000000002</c:v>
                </c:pt>
                <c:pt idx="76">
                  <c:v>7.65</c:v>
                </c:pt>
                <c:pt idx="77">
                  <c:v>17.149999999999999</c:v>
                </c:pt>
                <c:pt idx="78">
                  <c:v>12.95</c:v>
                </c:pt>
                <c:pt idx="79">
                  <c:v>6.45</c:v>
                </c:pt>
                <c:pt idx="80">
                  <c:v>6.65</c:v>
                </c:pt>
                <c:pt idx="81">
                  <c:v>1.1000000000000001</c:v>
                </c:pt>
                <c:pt idx="82">
                  <c:v>2.95</c:v>
                </c:pt>
                <c:pt idx="83">
                  <c:v>1.85</c:v>
                </c:pt>
                <c:pt idx="84">
                  <c:v>15.2</c:v>
                </c:pt>
                <c:pt idx="85">
                  <c:v>8</c:v>
                </c:pt>
                <c:pt idx="86">
                  <c:v>0</c:v>
                </c:pt>
                <c:pt idx="87">
                  <c:v>20</c:v>
                </c:pt>
                <c:pt idx="88">
                  <c:v>0</c:v>
                </c:pt>
                <c:pt idx="89">
                  <c:v>3.15</c:v>
                </c:pt>
                <c:pt idx="90">
                  <c:v>0</c:v>
                </c:pt>
                <c:pt idx="91">
                  <c:v>18.100000000000001</c:v>
                </c:pt>
                <c:pt idx="92">
                  <c:v>16.2</c:v>
                </c:pt>
                <c:pt idx="93">
                  <c:v>0</c:v>
                </c:pt>
                <c:pt idx="94">
                  <c:v>5.8</c:v>
                </c:pt>
                <c:pt idx="95">
                  <c:v>0.2</c:v>
                </c:pt>
                <c:pt idx="96">
                  <c:v>3.8</c:v>
                </c:pt>
                <c:pt idx="97">
                  <c:v>9.35</c:v>
                </c:pt>
                <c:pt idx="98">
                  <c:v>0</c:v>
                </c:pt>
                <c:pt idx="99">
                  <c:v>6</c:v>
                </c:pt>
                <c:pt idx="100">
                  <c:v>0</c:v>
                </c:pt>
                <c:pt idx="101">
                  <c:v>14.65</c:v>
                </c:pt>
                <c:pt idx="102">
                  <c:v>8.25</c:v>
                </c:pt>
                <c:pt idx="103">
                  <c:v>1.9</c:v>
                </c:pt>
                <c:pt idx="104">
                  <c:v>14.25</c:v>
                </c:pt>
                <c:pt idx="105">
                  <c:v>11.8</c:v>
                </c:pt>
                <c:pt idx="106">
                  <c:v>15.7</c:v>
                </c:pt>
                <c:pt idx="107">
                  <c:v>10.6</c:v>
                </c:pt>
                <c:pt idx="108">
                  <c:v>11.45</c:v>
                </c:pt>
                <c:pt idx="109">
                  <c:v>12.75</c:v>
                </c:pt>
                <c:pt idx="110">
                  <c:v>1.7</c:v>
                </c:pt>
                <c:pt idx="111">
                  <c:v>10.7</c:v>
                </c:pt>
                <c:pt idx="112">
                  <c:v>9.6999999999999993</c:v>
                </c:pt>
                <c:pt idx="113">
                  <c:v>4.1500000000000004</c:v>
                </c:pt>
                <c:pt idx="114">
                  <c:v>3.85</c:v>
                </c:pt>
                <c:pt idx="115">
                  <c:v>3.75</c:v>
                </c:pt>
                <c:pt idx="116">
                  <c:v>18.75</c:v>
                </c:pt>
                <c:pt idx="117">
                  <c:v>7.15</c:v>
                </c:pt>
                <c:pt idx="118">
                  <c:v>5.15</c:v>
                </c:pt>
                <c:pt idx="119">
                  <c:v>0</c:v>
                </c:pt>
                <c:pt idx="120">
                  <c:v>4.6500000000000004</c:v>
                </c:pt>
                <c:pt idx="121">
                  <c:v>5.55</c:v>
                </c:pt>
                <c:pt idx="122">
                  <c:v>8.9</c:v>
                </c:pt>
                <c:pt idx="123">
                  <c:v>1</c:v>
                </c:pt>
                <c:pt idx="124">
                  <c:v>10.15</c:v>
                </c:pt>
                <c:pt idx="125">
                  <c:v>0</c:v>
                </c:pt>
                <c:pt idx="126">
                  <c:v>0</c:v>
                </c:pt>
                <c:pt idx="127">
                  <c:v>0</c:v>
                </c:pt>
                <c:pt idx="128">
                  <c:v>0</c:v>
                </c:pt>
                <c:pt idx="129">
                  <c:v>4.3499999999999996</c:v>
                </c:pt>
                <c:pt idx="130">
                  <c:v>0</c:v>
                </c:pt>
                <c:pt idx="131">
                  <c:v>0</c:v>
                </c:pt>
                <c:pt idx="132">
                  <c:v>13.15</c:v>
                </c:pt>
                <c:pt idx="133">
                  <c:v>7.6</c:v>
                </c:pt>
                <c:pt idx="134">
                  <c:v>18.850000000000001</c:v>
                </c:pt>
                <c:pt idx="135">
                  <c:v>13.85</c:v>
                </c:pt>
                <c:pt idx="136">
                  <c:v>7.25</c:v>
                </c:pt>
                <c:pt idx="137">
                  <c:v>0</c:v>
                </c:pt>
                <c:pt idx="138">
                  <c:v>9.65</c:v>
                </c:pt>
                <c:pt idx="139">
                  <c:v>0</c:v>
                </c:pt>
                <c:pt idx="140">
                  <c:v>10.7</c:v>
                </c:pt>
                <c:pt idx="141">
                  <c:v>3.85</c:v>
                </c:pt>
                <c:pt idx="142">
                  <c:v>5.4</c:v>
                </c:pt>
                <c:pt idx="143">
                  <c:v>0</c:v>
                </c:pt>
                <c:pt idx="144">
                  <c:v>15.65</c:v>
                </c:pt>
                <c:pt idx="145">
                  <c:v>2.0499999999999998</c:v>
                </c:pt>
                <c:pt idx="146">
                  <c:v>0</c:v>
                </c:pt>
                <c:pt idx="147">
                  <c:v>12.5</c:v>
                </c:pt>
                <c:pt idx="148">
                  <c:v>9.8000000000000007</c:v>
                </c:pt>
                <c:pt idx="149">
                  <c:v>7.9</c:v>
                </c:pt>
                <c:pt idx="150">
                  <c:v>0</c:v>
                </c:pt>
                <c:pt idx="151">
                  <c:v>0</c:v>
                </c:pt>
                <c:pt idx="152">
                  <c:v>10.85</c:v>
                </c:pt>
                <c:pt idx="153">
                  <c:v>8.6</c:v>
                </c:pt>
                <c:pt idx="154">
                  <c:v>0</c:v>
                </c:pt>
                <c:pt idx="155">
                  <c:v>9.3000000000000007</c:v>
                </c:pt>
                <c:pt idx="156">
                  <c:v>4.6500000000000004</c:v>
                </c:pt>
                <c:pt idx="157">
                  <c:v>9.5</c:v>
                </c:pt>
                <c:pt idx="158">
                  <c:v>8.4</c:v>
                </c:pt>
                <c:pt idx="159">
                  <c:v>14.05</c:v>
                </c:pt>
                <c:pt idx="160">
                  <c:v>0</c:v>
                </c:pt>
                <c:pt idx="161">
                  <c:v>1.45</c:v>
                </c:pt>
                <c:pt idx="162">
                  <c:v>0</c:v>
                </c:pt>
                <c:pt idx="163">
                  <c:v>5.3</c:v>
                </c:pt>
                <c:pt idx="164">
                  <c:v>10.35</c:v>
                </c:pt>
                <c:pt idx="165">
                  <c:v>4.3499999999999996</c:v>
                </c:pt>
                <c:pt idx="166">
                  <c:v>23</c:v>
                </c:pt>
                <c:pt idx="167">
                  <c:v>0</c:v>
                </c:pt>
                <c:pt idx="168">
                  <c:v>11.3</c:v>
                </c:pt>
                <c:pt idx="169">
                  <c:v>8.5500000000000007</c:v>
                </c:pt>
                <c:pt idx="170">
                  <c:v>9.6999999999999993</c:v>
                </c:pt>
                <c:pt idx="171">
                  <c:v>0</c:v>
                </c:pt>
                <c:pt idx="172">
                  <c:v>0</c:v>
                </c:pt>
                <c:pt idx="173">
                  <c:v>8.8000000000000007</c:v>
                </c:pt>
                <c:pt idx="174">
                  <c:v>0</c:v>
                </c:pt>
                <c:pt idx="175">
                  <c:v>12.05</c:v>
                </c:pt>
                <c:pt idx="176">
                  <c:v>14.8</c:v>
                </c:pt>
                <c:pt idx="177">
                  <c:v>3.8</c:v>
                </c:pt>
                <c:pt idx="178">
                  <c:v>4.9000000000000004</c:v>
                </c:pt>
                <c:pt idx="179">
                  <c:v>0</c:v>
                </c:pt>
                <c:pt idx="180">
                  <c:v>12.65</c:v>
                </c:pt>
                <c:pt idx="181">
                  <c:v>8.35</c:v>
                </c:pt>
                <c:pt idx="182">
                  <c:v>3</c:v>
                </c:pt>
                <c:pt idx="183">
                  <c:v>0</c:v>
                </c:pt>
                <c:pt idx="184">
                  <c:v>15.6</c:v>
                </c:pt>
                <c:pt idx="185">
                  <c:v>9.6999999999999993</c:v>
                </c:pt>
                <c:pt idx="186">
                  <c:v>0</c:v>
                </c:pt>
                <c:pt idx="187">
                  <c:v>0.15</c:v>
                </c:pt>
                <c:pt idx="188">
                  <c:v>10.15</c:v>
                </c:pt>
                <c:pt idx="189">
                  <c:v>9.3000000000000007</c:v>
                </c:pt>
                <c:pt idx="190">
                  <c:v>15.4</c:v>
                </c:pt>
                <c:pt idx="191">
                  <c:v>3.8</c:v>
                </c:pt>
                <c:pt idx="192">
                  <c:v>0</c:v>
                </c:pt>
                <c:pt idx="193">
                  <c:v>3.65</c:v>
                </c:pt>
                <c:pt idx="194">
                  <c:v>7.1</c:v>
                </c:pt>
                <c:pt idx="195">
                  <c:v>7.35</c:v>
                </c:pt>
                <c:pt idx="196">
                  <c:v>8</c:v>
                </c:pt>
                <c:pt idx="197">
                  <c:v>0.15</c:v>
                </c:pt>
                <c:pt idx="198">
                  <c:v>1.7</c:v>
                </c:pt>
                <c:pt idx="199">
                  <c:v>13.65</c:v>
                </c:pt>
                <c:pt idx="200">
                  <c:v>1.1000000000000001</c:v>
                </c:pt>
                <c:pt idx="201">
                  <c:v>1.1000000000000001</c:v>
                </c:pt>
                <c:pt idx="202">
                  <c:v>14.6</c:v>
                </c:pt>
                <c:pt idx="203">
                  <c:v>0</c:v>
                </c:pt>
                <c:pt idx="204">
                  <c:v>0.2</c:v>
                </c:pt>
                <c:pt idx="205">
                  <c:v>0</c:v>
                </c:pt>
                <c:pt idx="206">
                  <c:v>0</c:v>
                </c:pt>
                <c:pt idx="207">
                  <c:v>0.2</c:v>
                </c:pt>
                <c:pt idx="208">
                  <c:v>5.65</c:v>
                </c:pt>
                <c:pt idx="209">
                  <c:v>19.2</c:v>
                </c:pt>
                <c:pt idx="210">
                  <c:v>13.45</c:v>
                </c:pt>
                <c:pt idx="211">
                  <c:v>16.3</c:v>
                </c:pt>
                <c:pt idx="212">
                  <c:v>3.55</c:v>
                </c:pt>
                <c:pt idx="213">
                  <c:v>0</c:v>
                </c:pt>
                <c:pt idx="214">
                  <c:v>10.75</c:v>
                </c:pt>
                <c:pt idx="215">
                  <c:v>5.85</c:v>
                </c:pt>
                <c:pt idx="216">
                  <c:v>0</c:v>
                </c:pt>
                <c:pt idx="217">
                  <c:v>0</c:v>
                </c:pt>
                <c:pt idx="218">
                  <c:v>6.35</c:v>
                </c:pt>
                <c:pt idx="219">
                  <c:v>11.15</c:v>
                </c:pt>
                <c:pt idx="220">
                  <c:v>5.05</c:v>
                </c:pt>
                <c:pt idx="221">
                  <c:v>0</c:v>
                </c:pt>
                <c:pt idx="222">
                  <c:v>7.2</c:v>
                </c:pt>
                <c:pt idx="223">
                  <c:v>1</c:v>
                </c:pt>
                <c:pt idx="224">
                  <c:v>11.45</c:v>
                </c:pt>
                <c:pt idx="225">
                  <c:v>6.15</c:v>
                </c:pt>
                <c:pt idx="226">
                  <c:v>15.05</c:v>
                </c:pt>
                <c:pt idx="227">
                  <c:v>2.1</c:v>
                </c:pt>
                <c:pt idx="228">
                  <c:v>6.3</c:v>
                </c:pt>
                <c:pt idx="229">
                  <c:v>6.45</c:v>
                </c:pt>
                <c:pt idx="230">
                  <c:v>5.75</c:v>
                </c:pt>
                <c:pt idx="231">
                  <c:v>0</c:v>
                </c:pt>
                <c:pt idx="232">
                  <c:v>13.7</c:v>
                </c:pt>
                <c:pt idx="233">
                  <c:v>9.6</c:v>
                </c:pt>
                <c:pt idx="234">
                  <c:v>0</c:v>
                </c:pt>
                <c:pt idx="235">
                  <c:v>5</c:v>
                </c:pt>
                <c:pt idx="236">
                  <c:v>10.7</c:v>
                </c:pt>
                <c:pt idx="237">
                  <c:v>0</c:v>
                </c:pt>
                <c:pt idx="238">
                  <c:v>6.9</c:v>
                </c:pt>
                <c:pt idx="239">
                  <c:v>5.75</c:v>
                </c:pt>
                <c:pt idx="240">
                  <c:v>18.8</c:v>
                </c:pt>
                <c:pt idx="241">
                  <c:v>0</c:v>
                </c:pt>
                <c:pt idx="242">
                  <c:v>3.4</c:v>
                </c:pt>
                <c:pt idx="243">
                  <c:v>3.2</c:v>
                </c:pt>
                <c:pt idx="244">
                  <c:v>14.85</c:v>
                </c:pt>
                <c:pt idx="245">
                  <c:v>8.8000000000000007</c:v>
                </c:pt>
                <c:pt idx="246">
                  <c:v>6.05</c:v>
                </c:pt>
                <c:pt idx="247">
                  <c:v>6.5</c:v>
                </c:pt>
              </c:numCache>
            </c:numRef>
          </c:xVal>
          <c:yVal>
            <c:numRef>
              <c:f>Sheet1!$E$2:$E$249</c:f>
              <c:numCache>
                <c:formatCode>General</c:formatCode>
                <c:ptCount val="248"/>
                <c:pt idx="0">
                  <c:v>0.3</c:v>
                </c:pt>
                <c:pt idx="1">
                  <c:v>0</c:v>
                </c:pt>
                <c:pt idx="2">
                  <c:v>1.75</c:v>
                </c:pt>
                <c:pt idx="3">
                  <c:v>0.7</c:v>
                </c:pt>
                <c:pt idx="4">
                  <c:v>13.7</c:v>
                </c:pt>
                <c:pt idx="5">
                  <c:v>6.8</c:v>
                </c:pt>
                <c:pt idx="6">
                  <c:v>9.1</c:v>
                </c:pt>
                <c:pt idx="7">
                  <c:v>13.55</c:v>
                </c:pt>
                <c:pt idx="8">
                  <c:v>9.25</c:v>
                </c:pt>
                <c:pt idx="9">
                  <c:v>0</c:v>
                </c:pt>
                <c:pt idx="10">
                  <c:v>0.95</c:v>
                </c:pt>
                <c:pt idx="11">
                  <c:v>15.9</c:v>
                </c:pt>
                <c:pt idx="12">
                  <c:v>14.9</c:v>
                </c:pt>
                <c:pt idx="13">
                  <c:v>7.75</c:v>
                </c:pt>
                <c:pt idx="14">
                  <c:v>7.55</c:v>
                </c:pt>
                <c:pt idx="15">
                  <c:v>16.399999999999999</c:v>
                </c:pt>
                <c:pt idx="16">
                  <c:v>2.35</c:v>
                </c:pt>
                <c:pt idx="17">
                  <c:v>3.75</c:v>
                </c:pt>
                <c:pt idx="18">
                  <c:v>11.5</c:v>
                </c:pt>
                <c:pt idx="19">
                  <c:v>9.65</c:v>
                </c:pt>
                <c:pt idx="20">
                  <c:v>4.55</c:v>
                </c:pt>
                <c:pt idx="21">
                  <c:v>4.25</c:v>
                </c:pt>
                <c:pt idx="22">
                  <c:v>13.05</c:v>
                </c:pt>
                <c:pt idx="23">
                  <c:v>0.65</c:v>
                </c:pt>
                <c:pt idx="24">
                  <c:v>9.9499999999999993</c:v>
                </c:pt>
                <c:pt idx="25">
                  <c:v>4.9000000000000004</c:v>
                </c:pt>
                <c:pt idx="26">
                  <c:v>21.75</c:v>
                </c:pt>
                <c:pt idx="27">
                  <c:v>16.350000000000001</c:v>
                </c:pt>
                <c:pt idx="28">
                  <c:v>0.35</c:v>
                </c:pt>
                <c:pt idx="29">
                  <c:v>5.3</c:v>
                </c:pt>
                <c:pt idx="30">
                  <c:v>3.85</c:v>
                </c:pt>
                <c:pt idx="31">
                  <c:v>6.1</c:v>
                </c:pt>
                <c:pt idx="32">
                  <c:v>2.0499999999999998</c:v>
                </c:pt>
                <c:pt idx="33">
                  <c:v>7.4</c:v>
                </c:pt>
                <c:pt idx="34">
                  <c:v>11.6</c:v>
                </c:pt>
                <c:pt idx="35">
                  <c:v>11.85</c:v>
                </c:pt>
                <c:pt idx="36">
                  <c:v>0</c:v>
                </c:pt>
                <c:pt idx="37">
                  <c:v>7.25</c:v>
                </c:pt>
                <c:pt idx="38">
                  <c:v>6.55</c:v>
                </c:pt>
                <c:pt idx="39">
                  <c:v>9.0500000000000007</c:v>
                </c:pt>
                <c:pt idx="40">
                  <c:v>4.0999999999999996</c:v>
                </c:pt>
                <c:pt idx="41">
                  <c:v>2.65</c:v>
                </c:pt>
                <c:pt idx="42">
                  <c:v>17.149999999999999</c:v>
                </c:pt>
                <c:pt idx="43">
                  <c:v>0.95</c:v>
                </c:pt>
                <c:pt idx="44">
                  <c:v>4.4000000000000004</c:v>
                </c:pt>
                <c:pt idx="45">
                  <c:v>9.1999999999999993</c:v>
                </c:pt>
                <c:pt idx="46">
                  <c:v>2.9</c:v>
                </c:pt>
                <c:pt idx="47">
                  <c:v>22.9</c:v>
                </c:pt>
                <c:pt idx="48">
                  <c:v>0</c:v>
                </c:pt>
                <c:pt idx="49">
                  <c:v>0.4</c:v>
                </c:pt>
                <c:pt idx="50">
                  <c:v>17.3</c:v>
                </c:pt>
                <c:pt idx="51">
                  <c:v>4.95</c:v>
                </c:pt>
                <c:pt idx="52">
                  <c:v>6.8</c:v>
                </c:pt>
                <c:pt idx="53">
                  <c:v>0.05</c:v>
                </c:pt>
                <c:pt idx="54">
                  <c:v>3.1</c:v>
                </c:pt>
                <c:pt idx="55">
                  <c:v>10.199999999999999</c:v>
                </c:pt>
                <c:pt idx="56">
                  <c:v>12.8</c:v>
                </c:pt>
                <c:pt idx="57">
                  <c:v>0.8</c:v>
                </c:pt>
                <c:pt idx="58">
                  <c:v>8.25</c:v>
                </c:pt>
                <c:pt idx="59">
                  <c:v>5.2</c:v>
                </c:pt>
                <c:pt idx="60">
                  <c:v>3.55</c:v>
                </c:pt>
                <c:pt idx="61">
                  <c:v>16.2</c:v>
                </c:pt>
                <c:pt idx="62">
                  <c:v>14.85</c:v>
                </c:pt>
                <c:pt idx="63">
                  <c:v>17.850000000000001</c:v>
                </c:pt>
                <c:pt idx="64">
                  <c:v>18.05</c:v>
                </c:pt>
                <c:pt idx="65">
                  <c:v>2.2000000000000002</c:v>
                </c:pt>
                <c:pt idx="66">
                  <c:v>14.55</c:v>
                </c:pt>
                <c:pt idx="67">
                  <c:v>6.25</c:v>
                </c:pt>
                <c:pt idx="68">
                  <c:v>13.9</c:v>
                </c:pt>
                <c:pt idx="69">
                  <c:v>16.3</c:v>
                </c:pt>
                <c:pt idx="70">
                  <c:v>1.3</c:v>
                </c:pt>
                <c:pt idx="71">
                  <c:v>14.45</c:v>
                </c:pt>
                <c:pt idx="72">
                  <c:v>4.45</c:v>
                </c:pt>
                <c:pt idx="73">
                  <c:v>15.3</c:v>
                </c:pt>
                <c:pt idx="74">
                  <c:v>0.25</c:v>
                </c:pt>
                <c:pt idx="75">
                  <c:v>0.2</c:v>
                </c:pt>
                <c:pt idx="76">
                  <c:v>0</c:v>
                </c:pt>
                <c:pt idx="77">
                  <c:v>11.7</c:v>
                </c:pt>
                <c:pt idx="78">
                  <c:v>13.55</c:v>
                </c:pt>
                <c:pt idx="79">
                  <c:v>7.65</c:v>
                </c:pt>
                <c:pt idx="80">
                  <c:v>0.95</c:v>
                </c:pt>
                <c:pt idx="81">
                  <c:v>4.8</c:v>
                </c:pt>
                <c:pt idx="82">
                  <c:v>2.2000000000000002</c:v>
                </c:pt>
                <c:pt idx="83">
                  <c:v>1.1000000000000001</c:v>
                </c:pt>
                <c:pt idx="84">
                  <c:v>11.35</c:v>
                </c:pt>
                <c:pt idx="85">
                  <c:v>3.9</c:v>
                </c:pt>
                <c:pt idx="86">
                  <c:v>0</c:v>
                </c:pt>
                <c:pt idx="87">
                  <c:v>16.2</c:v>
                </c:pt>
                <c:pt idx="88">
                  <c:v>0</c:v>
                </c:pt>
                <c:pt idx="89">
                  <c:v>14</c:v>
                </c:pt>
                <c:pt idx="90">
                  <c:v>11.95</c:v>
                </c:pt>
                <c:pt idx="91">
                  <c:v>16.8</c:v>
                </c:pt>
                <c:pt idx="92">
                  <c:v>9.3000000000000007</c:v>
                </c:pt>
                <c:pt idx="93">
                  <c:v>5.35</c:v>
                </c:pt>
                <c:pt idx="94">
                  <c:v>7.15</c:v>
                </c:pt>
                <c:pt idx="95">
                  <c:v>0.65</c:v>
                </c:pt>
                <c:pt idx="96">
                  <c:v>8.4</c:v>
                </c:pt>
                <c:pt idx="97">
                  <c:v>21.45</c:v>
                </c:pt>
                <c:pt idx="98">
                  <c:v>0</c:v>
                </c:pt>
                <c:pt idx="99">
                  <c:v>18.55</c:v>
                </c:pt>
                <c:pt idx="100">
                  <c:v>0</c:v>
                </c:pt>
                <c:pt idx="101">
                  <c:v>9.3000000000000007</c:v>
                </c:pt>
                <c:pt idx="102">
                  <c:v>17.350000000000001</c:v>
                </c:pt>
                <c:pt idx="103">
                  <c:v>0.7</c:v>
                </c:pt>
                <c:pt idx="104">
                  <c:v>13.35</c:v>
                </c:pt>
                <c:pt idx="105">
                  <c:v>7.45</c:v>
                </c:pt>
                <c:pt idx="106">
                  <c:v>12.8</c:v>
                </c:pt>
                <c:pt idx="107">
                  <c:v>0.1</c:v>
                </c:pt>
                <c:pt idx="108">
                  <c:v>21.75</c:v>
                </c:pt>
                <c:pt idx="109">
                  <c:v>11.05</c:v>
                </c:pt>
                <c:pt idx="110">
                  <c:v>6.45</c:v>
                </c:pt>
                <c:pt idx="111">
                  <c:v>3.3</c:v>
                </c:pt>
                <c:pt idx="112">
                  <c:v>12.35</c:v>
                </c:pt>
                <c:pt idx="113">
                  <c:v>15.6</c:v>
                </c:pt>
                <c:pt idx="114">
                  <c:v>1</c:v>
                </c:pt>
                <c:pt idx="115">
                  <c:v>1.7</c:v>
                </c:pt>
                <c:pt idx="116">
                  <c:v>24.9</c:v>
                </c:pt>
                <c:pt idx="117">
                  <c:v>8.9499999999999993</c:v>
                </c:pt>
                <c:pt idx="118">
                  <c:v>4.3</c:v>
                </c:pt>
                <c:pt idx="119">
                  <c:v>19.05</c:v>
                </c:pt>
                <c:pt idx="120">
                  <c:v>6.75</c:v>
                </c:pt>
                <c:pt idx="121">
                  <c:v>0.3</c:v>
                </c:pt>
                <c:pt idx="122">
                  <c:v>1.3</c:v>
                </c:pt>
                <c:pt idx="123">
                  <c:v>5.95</c:v>
                </c:pt>
                <c:pt idx="124">
                  <c:v>17.100000000000001</c:v>
                </c:pt>
                <c:pt idx="125">
                  <c:v>17.05</c:v>
                </c:pt>
                <c:pt idx="126">
                  <c:v>3.15</c:v>
                </c:pt>
                <c:pt idx="127">
                  <c:v>0.75</c:v>
                </c:pt>
                <c:pt idx="128">
                  <c:v>0.05</c:v>
                </c:pt>
                <c:pt idx="129">
                  <c:v>25.35</c:v>
                </c:pt>
                <c:pt idx="130">
                  <c:v>8.1999999999999993</c:v>
                </c:pt>
                <c:pt idx="131">
                  <c:v>8.25</c:v>
                </c:pt>
                <c:pt idx="132">
                  <c:v>8.6</c:v>
                </c:pt>
                <c:pt idx="133">
                  <c:v>7.5</c:v>
                </c:pt>
                <c:pt idx="134">
                  <c:v>12.45</c:v>
                </c:pt>
                <c:pt idx="135">
                  <c:v>4.95</c:v>
                </c:pt>
                <c:pt idx="136">
                  <c:v>10.25</c:v>
                </c:pt>
                <c:pt idx="137">
                  <c:v>0</c:v>
                </c:pt>
                <c:pt idx="138">
                  <c:v>14.8</c:v>
                </c:pt>
                <c:pt idx="139">
                  <c:v>0</c:v>
                </c:pt>
                <c:pt idx="140">
                  <c:v>11.3</c:v>
                </c:pt>
                <c:pt idx="141">
                  <c:v>5.05</c:v>
                </c:pt>
                <c:pt idx="142">
                  <c:v>8.9499999999999993</c:v>
                </c:pt>
                <c:pt idx="143">
                  <c:v>4</c:v>
                </c:pt>
                <c:pt idx="144">
                  <c:v>17.45</c:v>
                </c:pt>
                <c:pt idx="145">
                  <c:v>5.5</c:v>
                </c:pt>
                <c:pt idx="146">
                  <c:v>7.45</c:v>
                </c:pt>
                <c:pt idx="147">
                  <c:v>13.35</c:v>
                </c:pt>
                <c:pt idx="148">
                  <c:v>4.55</c:v>
                </c:pt>
                <c:pt idx="149">
                  <c:v>14.5</c:v>
                </c:pt>
                <c:pt idx="150">
                  <c:v>2</c:v>
                </c:pt>
                <c:pt idx="151">
                  <c:v>3</c:v>
                </c:pt>
                <c:pt idx="152">
                  <c:v>13.15</c:v>
                </c:pt>
                <c:pt idx="153">
                  <c:v>9.0500000000000007</c:v>
                </c:pt>
                <c:pt idx="154">
                  <c:v>0</c:v>
                </c:pt>
                <c:pt idx="155">
                  <c:v>4.5</c:v>
                </c:pt>
                <c:pt idx="156">
                  <c:v>0.95</c:v>
                </c:pt>
                <c:pt idx="157">
                  <c:v>14.55</c:v>
                </c:pt>
                <c:pt idx="158">
                  <c:v>3.9</c:v>
                </c:pt>
                <c:pt idx="159">
                  <c:v>24</c:v>
                </c:pt>
                <c:pt idx="160">
                  <c:v>9.5</c:v>
                </c:pt>
                <c:pt idx="161">
                  <c:v>11.85</c:v>
                </c:pt>
                <c:pt idx="162">
                  <c:v>0</c:v>
                </c:pt>
                <c:pt idx="163">
                  <c:v>4.2</c:v>
                </c:pt>
                <c:pt idx="164">
                  <c:v>0.45</c:v>
                </c:pt>
                <c:pt idx="165">
                  <c:v>15.05</c:v>
                </c:pt>
                <c:pt idx="166">
                  <c:v>13.7</c:v>
                </c:pt>
                <c:pt idx="167">
                  <c:v>9</c:v>
                </c:pt>
                <c:pt idx="168">
                  <c:v>14.35</c:v>
                </c:pt>
                <c:pt idx="169">
                  <c:v>8.15</c:v>
                </c:pt>
                <c:pt idx="170">
                  <c:v>10.95</c:v>
                </c:pt>
                <c:pt idx="171">
                  <c:v>13.3</c:v>
                </c:pt>
                <c:pt idx="172">
                  <c:v>12.15</c:v>
                </c:pt>
                <c:pt idx="173">
                  <c:v>7.1</c:v>
                </c:pt>
                <c:pt idx="174">
                  <c:v>3.5</c:v>
                </c:pt>
                <c:pt idx="175">
                  <c:v>13.85</c:v>
                </c:pt>
                <c:pt idx="176">
                  <c:v>7.85</c:v>
                </c:pt>
                <c:pt idx="177">
                  <c:v>14.7</c:v>
                </c:pt>
                <c:pt idx="178">
                  <c:v>12.1</c:v>
                </c:pt>
                <c:pt idx="179">
                  <c:v>0.9</c:v>
                </c:pt>
                <c:pt idx="180">
                  <c:v>4.25</c:v>
                </c:pt>
                <c:pt idx="181">
                  <c:v>7.9</c:v>
                </c:pt>
                <c:pt idx="182">
                  <c:v>3.55</c:v>
                </c:pt>
                <c:pt idx="183">
                  <c:v>0</c:v>
                </c:pt>
                <c:pt idx="184">
                  <c:v>16.850000000000001</c:v>
                </c:pt>
                <c:pt idx="185">
                  <c:v>12.65</c:v>
                </c:pt>
                <c:pt idx="186">
                  <c:v>1.8</c:v>
                </c:pt>
                <c:pt idx="187">
                  <c:v>0</c:v>
                </c:pt>
                <c:pt idx="188">
                  <c:v>2.75</c:v>
                </c:pt>
                <c:pt idx="189">
                  <c:v>14</c:v>
                </c:pt>
                <c:pt idx="190">
                  <c:v>7.4</c:v>
                </c:pt>
                <c:pt idx="191">
                  <c:v>2</c:v>
                </c:pt>
                <c:pt idx="192">
                  <c:v>19.75</c:v>
                </c:pt>
                <c:pt idx="193">
                  <c:v>11.6</c:v>
                </c:pt>
                <c:pt idx="194">
                  <c:v>2.15</c:v>
                </c:pt>
                <c:pt idx="195">
                  <c:v>2.4</c:v>
                </c:pt>
                <c:pt idx="196">
                  <c:v>12.55</c:v>
                </c:pt>
                <c:pt idx="197">
                  <c:v>1.25</c:v>
                </c:pt>
                <c:pt idx="198">
                  <c:v>2.1</c:v>
                </c:pt>
                <c:pt idx="199">
                  <c:v>7.1</c:v>
                </c:pt>
                <c:pt idx="200">
                  <c:v>1.5</c:v>
                </c:pt>
                <c:pt idx="201">
                  <c:v>0.25</c:v>
                </c:pt>
                <c:pt idx="202">
                  <c:v>10.55</c:v>
                </c:pt>
                <c:pt idx="203">
                  <c:v>1.1499999999999999</c:v>
                </c:pt>
                <c:pt idx="204">
                  <c:v>0</c:v>
                </c:pt>
                <c:pt idx="205">
                  <c:v>1.1499999999999999</c:v>
                </c:pt>
                <c:pt idx="206">
                  <c:v>2.25</c:v>
                </c:pt>
                <c:pt idx="207">
                  <c:v>2.4500000000000002</c:v>
                </c:pt>
                <c:pt idx="208">
                  <c:v>3.3</c:v>
                </c:pt>
                <c:pt idx="209">
                  <c:v>4.3499999999999996</c:v>
                </c:pt>
                <c:pt idx="210">
                  <c:v>9.15</c:v>
                </c:pt>
                <c:pt idx="211">
                  <c:v>13.4</c:v>
                </c:pt>
                <c:pt idx="212">
                  <c:v>6.5</c:v>
                </c:pt>
                <c:pt idx="213">
                  <c:v>0</c:v>
                </c:pt>
                <c:pt idx="214">
                  <c:v>1.8</c:v>
                </c:pt>
                <c:pt idx="215">
                  <c:v>0.8</c:v>
                </c:pt>
                <c:pt idx="216">
                  <c:v>0</c:v>
                </c:pt>
                <c:pt idx="217">
                  <c:v>0.95</c:v>
                </c:pt>
                <c:pt idx="218">
                  <c:v>0.45</c:v>
                </c:pt>
                <c:pt idx="219">
                  <c:v>27.7</c:v>
                </c:pt>
                <c:pt idx="220">
                  <c:v>1.65</c:v>
                </c:pt>
                <c:pt idx="221">
                  <c:v>0.7</c:v>
                </c:pt>
                <c:pt idx="222">
                  <c:v>1.35</c:v>
                </c:pt>
                <c:pt idx="223">
                  <c:v>3.4</c:v>
                </c:pt>
                <c:pt idx="224">
                  <c:v>15.55</c:v>
                </c:pt>
                <c:pt idx="225">
                  <c:v>17.350000000000001</c:v>
                </c:pt>
                <c:pt idx="226">
                  <c:v>24.35</c:v>
                </c:pt>
                <c:pt idx="227">
                  <c:v>4</c:v>
                </c:pt>
                <c:pt idx="228">
                  <c:v>4.8</c:v>
                </c:pt>
                <c:pt idx="229">
                  <c:v>6.75</c:v>
                </c:pt>
                <c:pt idx="230">
                  <c:v>1.1000000000000001</c:v>
                </c:pt>
                <c:pt idx="231">
                  <c:v>6.65</c:v>
                </c:pt>
                <c:pt idx="232">
                  <c:v>10.25</c:v>
                </c:pt>
                <c:pt idx="233">
                  <c:v>10.1</c:v>
                </c:pt>
                <c:pt idx="234">
                  <c:v>2.2000000000000002</c:v>
                </c:pt>
                <c:pt idx="235">
                  <c:v>1.2</c:v>
                </c:pt>
                <c:pt idx="236">
                  <c:v>7.3</c:v>
                </c:pt>
                <c:pt idx="237">
                  <c:v>0</c:v>
                </c:pt>
                <c:pt idx="238">
                  <c:v>3.6</c:v>
                </c:pt>
                <c:pt idx="239">
                  <c:v>0.25</c:v>
                </c:pt>
                <c:pt idx="240">
                  <c:v>9.25</c:v>
                </c:pt>
                <c:pt idx="241">
                  <c:v>3.95</c:v>
                </c:pt>
                <c:pt idx="242">
                  <c:v>0.05</c:v>
                </c:pt>
                <c:pt idx="243">
                  <c:v>3.1</c:v>
                </c:pt>
                <c:pt idx="244">
                  <c:v>14.9</c:v>
                </c:pt>
                <c:pt idx="245">
                  <c:v>1.3</c:v>
                </c:pt>
                <c:pt idx="246">
                  <c:v>2.4</c:v>
                </c:pt>
                <c:pt idx="247">
                  <c:v>1</c:v>
                </c:pt>
              </c:numCache>
            </c:numRef>
          </c:yVal>
          <c:smooth val="0"/>
          <c:extLst/>
        </c:ser>
        <c:dLbls>
          <c:showLegendKey val="0"/>
          <c:showVal val="0"/>
          <c:showCatName val="0"/>
          <c:showSerName val="0"/>
          <c:showPercent val="0"/>
          <c:showBubbleSize val="0"/>
        </c:dLbls>
        <c:axId val="481680136"/>
        <c:axId val="481678960"/>
      </c:scatterChart>
      <c:valAx>
        <c:axId val="4816801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Number of Arcs created by the Smets and Wouters Domain Knowledge model</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1678960"/>
        <c:crosses val="autoZero"/>
        <c:crossBetween val="midCat"/>
      </c:valAx>
      <c:valAx>
        <c:axId val="48167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Number of arcs created by the UNESCO Domain Knowledge Modea</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1680136"/>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'[UNESCO correlations (1).xlsx]avg'!$U$1</c:f>
              <c:strCache>
                <c:ptCount val="1"/>
                <c:pt idx="0">
                  <c:v>__ConstructionTime__</c:v>
                </c:pt>
              </c:strCache>
            </c:strRef>
          </c:tx>
          <c:spPr>
            <a:ln w="19050" cap="rnd">
              <a:noFill/>
              <a:round/>
            </a:ln>
            <a:effectLst/>
          </c:spPr>
          <c:marker>
            <c:symbol val="circle"/>
            <c:size val="5"/>
            <c:spPr>
              <a:solidFill>
                <a:schemeClr val="accent1"/>
              </a:solidFill>
              <a:ln w="9525">
                <a:solidFill>
                  <a:schemeClr val="accent1"/>
                </a:solidFill>
              </a:ln>
              <a:effectLst/>
            </c:spPr>
          </c:marker>
          <c:xVal>
            <c:numRef>
              <c:f>'[UNESCO correlations (1).xlsx]avg'!$S$2:$S$249</c:f>
              <c:numCache>
                <c:formatCode>General</c:formatCode>
                <c:ptCount val="248"/>
                <c:pt idx="0">
                  <c:v>10.95</c:v>
                </c:pt>
                <c:pt idx="1">
                  <c:v>4.45</c:v>
                </c:pt>
                <c:pt idx="2">
                  <c:v>4.25</c:v>
                </c:pt>
                <c:pt idx="3">
                  <c:v>1.3</c:v>
                </c:pt>
                <c:pt idx="4">
                  <c:v>2.4500000000000002</c:v>
                </c:pt>
                <c:pt idx="5">
                  <c:v>3.95</c:v>
                </c:pt>
                <c:pt idx="6">
                  <c:v>5.5</c:v>
                </c:pt>
                <c:pt idx="7">
                  <c:v>22.9</c:v>
                </c:pt>
                <c:pt idx="8">
                  <c:v>2.15</c:v>
                </c:pt>
                <c:pt idx="9">
                  <c:v>4.8</c:v>
                </c:pt>
                <c:pt idx="10">
                  <c:v>11.6</c:v>
                </c:pt>
                <c:pt idx="11">
                  <c:v>0</c:v>
                </c:pt>
                <c:pt idx="12">
                  <c:v>24</c:v>
                </c:pt>
                <c:pt idx="13">
                  <c:v>7.45</c:v>
                </c:pt>
                <c:pt idx="14">
                  <c:v>7.9</c:v>
                </c:pt>
                <c:pt idx="15">
                  <c:v>6.8</c:v>
                </c:pt>
                <c:pt idx="16">
                  <c:v>7.1</c:v>
                </c:pt>
                <c:pt idx="17">
                  <c:v>3.3</c:v>
                </c:pt>
                <c:pt idx="18">
                  <c:v>9.1</c:v>
                </c:pt>
                <c:pt idx="19">
                  <c:v>3.3</c:v>
                </c:pt>
                <c:pt idx="20">
                  <c:v>13.55</c:v>
                </c:pt>
                <c:pt idx="21">
                  <c:v>2.2000000000000002</c:v>
                </c:pt>
                <c:pt idx="22">
                  <c:v>5.35</c:v>
                </c:pt>
                <c:pt idx="23">
                  <c:v>9.25</c:v>
                </c:pt>
                <c:pt idx="24">
                  <c:v>2.2000000000000002</c:v>
                </c:pt>
                <c:pt idx="25">
                  <c:v>3.85</c:v>
                </c:pt>
                <c:pt idx="26">
                  <c:v>2.4</c:v>
                </c:pt>
                <c:pt idx="27">
                  <c:v>0.45</c:v>
                </c:pt>
                <c:pt idx="28">
                  <c:v>9.3000000000000007</c:v>
                </c:pt>
                <c:pt idx="29">
                  <c:v>17.350000000000001</c:v>
                </c:pt>
                <c:pt idx="30">
                  <c:v>2.75</c:v>
                </c:pt>
                <c:pt idx="31">
                  <c:v>7.55</c:v>
                </c:pt>
                <c:pt idx="32">
                  <c:v>13.7</c:v>
                </c:pt>
                <c:pt idx="33">
                  <c:v>0.7</c:v>
                </c:pt>
                <c:pt idx="34">
                  <c:v>4.3499999999999996</c:v>
                </c:pt>
                <c:pt idx="35">
                  <c:v>9.15</c:v>
                </c:pt>
                <c:pt idx="36">
                  <c:v>1.1000000000000001</c:v>
                </c:pt>
                <c:pt idx="37">
                  <c:v>27.7</c:v>
                </c:pt>
                <c:pt idx="38">
                  <c:v>0.3</c:v>
                </c:pt>
                <c:pt idx="39">
                  <c:v>0</c:v>
                </c:pt>
                <c:pt idx="40">
                  <c:v>13.4</c:v>
                </c:pt>
                <c:pt idx="41">
                  <c:v>13.35</c:v>
                </c:pt>
                <c:pt idx="42">
                  <c:v>0.75</c:v>
                </c:pt>
                <c:pt idx="43">
                  <c:v>13.35</c:v>
                </c:pt>
                <c:pt idx="44">
                  <c:v>16.399999999999999</c:v>
                </c:pt>
                <c:pt idx="45">
                  <c:v>7.45</c:v>
                </c:pt>
                <c:pt idx="46">
                  <c:v>4.3</c:v>
                </c:pt>
                <c:pt idx="47">
                  <c:v>0.05</c:v>
                </c:pt>
                <c:pt idx="48">
                  <c:v>0.8</c:v>
                </c:pt>
                <c:pt idx="49">
                  <c:v>2.35</c:v>
                </c:pt>
                <c:pt idx="50">
                  <c:v>7.4</c:v>
                </c:pt>
                <c:pt idx="51">
                  <c:v>0.95</c:v>
                </c:pt>
                <c:pt idx="52">
                  <c:v>12.8</c:v>
                </c:pt>
                <c:pt idx="53">
                  <c:v>6.5</c:v>
                </c:pt>
                <c:pt idx="54">
                  <c:v>4.8</c:v>
                </c:pt>
                <c:pt idx="55">
                  <c:v>13.85</c:v>
                </c:pt>
                <c:pt idx="56">
                  <c:v>3.75</c:v>
                </c:pt>
                <c:pt idx="57">
                  <c:v>7.85</c:v>
                </c:pt>
                <c:pt idx="58">
                  <c:v>12.55</c:v>
                </c:pt>
                <c:pt idx="59">
                  <c:v>1.1000000000000001</c:v>
                </c:pt>
                <c:pt idx="60">
                  <c:v>12.35</c:v>
                </c:pt>
                <c:pt idx="61">
                  <c:v>11.85</c:v>
                </c:pt>
                <c:pt idx="62">
                  <c:v>0.05</c:v>
                </c:pt>
                <c:pt idx="63">
                  <c:v>0</c:v>
                </c:pt>
                <c:pt idx="64">
                  <c:v>7.25</c:v>
                </c:pt>
                <c:pt idx="65">
                  <c:v>3.55</c:v>
                </c:pt>
                <c:pt idx="66">
                  <c:v>6.55</c:v>
                </c:pt>
                <c:pt idx="67">
                  <c:v>0</c:v>
                </c:pt>
                <c:pt idx="68">
                  <c:v>0</c:v>
                </c:pt>
                <c:pt idx="69">
                  <c:v>4.55</c:v>
                </c:pt>
                <c:pt idx="70">
                  <c:v>0</c:v>
                </c:pt>
                <c:pt idx="71">
                  <c:v>6.1</c:v>
                </c:pt>
                <c:pt idx="72">
                  <c:v>7.15</c:v>
                </c:pt>
                <c:pt idx="73">
                  <c:v>15.6</c:v>
                </c:pt>
                <c:pt idx="74">
                  <c:v>21.45</c:v>
                </c:pt>
                <c:pt idx="75">
                  <c:v>16.850000000000001</c:v>
                </c:pt>
                <c:pt idx="76">
                  <c:v>14.5</c:v>
                </c:pt>
                <c:pt idx="77">
                  <c:v>1.65</c:v>
                </c:pt>
                <c:pt idx="78">
                  <c:v>3.6</c:v>
                </c:pt>
                <c:pt idx="79">
                  <c:v>0.4</c:v>
                </c:pt>
                <c:pt idx="80">
                  <c:v>12.65</c:v>
                </c:pt>
                <c:pt idx="81">
                  <c:v>17.3</c:v>
                </c:pt>
                <c:pt idx="82">
                  <c:v>1.8</c:v>
                </c:pt>
                <c:pt idx="83">
                  <c:v>2</c:v>
                </c:pt>
                <c:pt idx="84">
                  <c:v>11.5</c:v>
                </c:pt>
                <c:pt idx="85">
                  <c:v>15.9</c:v>
                </c:pt>
                <c:pt idx="86">
                  <c:v>14.9</c:v>
                </c:pt>
                <c:pt idx="87">
                  <c:v>9</c:v>
                </c:pt>
                <c:pt idx="88">
                  <c:v>25.35</c:v>
                </c:pt>
                <c:pt idx="89">
                  <c:v>0</c:v>
                </c:pt>
                <c:pt idx="90">
                  <c:v>1</c:v>
                </c:pt>
                <c:pt idx="91">
                  <c:v>6.65</c:v>
                </c:pt>
                <c:pt idx="92">
                  <c:v>9.65</c:v>
                </c:pt>
                <c:pt idx="93">
                  <c:v>18.05</c:v>
                </c:pt>
                <c:pt idx="94">
                  <c:v>0.8</c:v>
                </c:pt>
                <c:pt idx="95">
                  <c:v>4.95</c:v>
                </c:pt>
                <c:pt idx="96">
                  <c:v>14.35</c:v>
                </c:pt>
                <c:pt idx="97">
                  <c:v>9.0500000000000007</c:v>
                </c:pt>
                <c:pt idx="98">
                  <c:v>1.8</c:v>
                </c:pt>
                <c:pt idx="99">
                  <c:v>2</c:v>
                </c:pt>
                <c:pt idx="100">
                  <c:v>1</c:v>
                </c:pt>
                <c:pt idx="101">
                  <c:v>0.7</c:v>
                </c:pt>
                <c:pt idx="102">
                  <c:v>3.9</c:v>
                </c:pt>
                <c:pt idx="103">
                  <c:v>11.35</c:v>
                </c:pt>
                <c:pt idx="104">
                  <c:v>0.65</c:v>
                </c:pt>
                <c:pt idx="105">
                  <c:v>0</c:v>
                </c:pt>
                <c:pt idx="106">
                  <c:v>3.1</c:v>
                </c:pt>
                <c:pt idx="107">
                  <c:v>3</c:v>
                </c:pt>
                <c:pt idx="108">
                  <c:v>1.75</c:v>
                </c:pt>
                <c:pt idx="109">
                  <c:v>13.15</c:v>
                </c:pt>
                <c:pt idx="110">
                  <c:v>9.0500000000000007</c:v>
                </c:pt>
                <c:pt idx="111">
                  <c:v>8.15</c:v>
                </c:pt>
                <c:pt idx="112">
                  <c:v>4.25</c:v>
                </c:pt>
                <c:pt idx="113">
                  <c:v>4.55</c:v>
                </c:pt>
                <c:pt idx="114">
                  <c:v>0</c:v>
                </c:pt>
                <c:pt idx="115">
                  <c:v>11.7</c:v>
                </c:pt>
                <c:pt idx="116">
                  <c:v>3.1</c:v>
                </c:pt>
                <c:pt idx="117">
                  <c:v>9.25</c:v>
                </c:pt>
                <c:pt idx="118">
                  <c:v>13.05</c:v>
                </c:pt>
                <c:pt idx="119">
                  <c:v>8.4</c:v>
                </c:pt>
                <c:pt idx="120">
                  <c:v>8.1999999999999993</c:v>
                </c:pt>
                <c:pt idx="121">
                  <c:v>0.7</c:v>
                </c:pt>
                <c:pt idx="122">
                  <c:v>3.5</c:v>
                </c:pt>
                <c:pt idx="123">
                  <c:v>0.05</c:v>
                </c:pt>
                <c:pt idx="124">
                  <c:v>9.5</c:v>
                </c:pt>
                <c:pt idx="125">
                  <c:v>15.3</c:v>
                </c:pt>
                <c:pt idx="126">
                  <c:v>1.35</c:v>
                </c:pt>
                <c:pt idx="127">
                  <c:v>8.25</c:v>
                </c:pt>
                <c:pt idx="128">
                  <c:v>4.5</c:v>
                </c:pt>
                <c:pt idx="129">
                  <c:v>11.85</c:v>
                </c:pt>
                <c:pt idx="130">
                  <c:v>14.7</c:v>
                </c:pt>
                <c:pt idx="131">
                  <c:v>10.199999999999999</c:v>
                </c:pt>
                <c:pt idx="132">
                  <c:v>16.2</c:v>
                </c:pt>
                <c:pt idx="133">
                  <c:v>0.25</c:v>
                </c:pt>
                <c:pt idx="134">
                  <c:v>1.25</c:v>
                </c:pt>
                <c:pt idx="135">
                  <c:v>2.1</c:v>
                </c:pt>
                <c:pt idx="136">
                  <c:v>7.1</c:v>
                </c:pt>
                <c:pt idx="137">
                  <c:v>0</c:v>
                </c:pt>
                <c:pt idx="138">
                  <c:v>0.2</c:v>
                </c:pt>
                <c:pt idx="139">
                  <c:v>12.8</c:v>
                </c:pt>
                <c:pt idx="140">
                  <c:v>4.0999999999999996</c:v>
                </c:pt>
                <c:pt idx="141">
                  <c:v>14</c:v>
                </c:pt>
                <c:pt idx="142">
                  <c:v>7.75</c:v>
                </c:pt>
                <c:pt idx="143">
                  <c:v>13.3</c:v>
                </c:pt>
                <c:pt idx="144">
                  <c:v>10.25</c:v>
                </c:pt>
                <c:pt idx="145">
                  <c:v>12.15</c:v>
                </c:pt>
                <c:pt idx="146">
                  <c:v>13.55</c:v>
                </c:pt>
                <c:pt idx="147">
                  <c:v>3.4</c:v>
                </c:pt>
                <c:pt idx="148">
                  <c:v>0</c:v>
                </c:pt>
                <c:pt idx="149">
                  <c:v>8.25</c:v>
                </c:pt>
                <c:pt idx="150">
                  <c:v>5.2</c:v>
                </c:pt>
                <c:pt idx="151">
                  <c:v>0</c:v>
                </c:pt>
                <c:pt idx="152">
                  <c:v>1.3</c:v>
                </c:pt>
                <c:pt idx="153">
                  <c:v>1.5</c:v>
                </c:pt>
                <c:pt idx="154">
                  <c:v>2.2000000000000002</c:v>
                </c:pt>
                <c:pt idx="155">
                  <c:v>14.8</c:v>
                </c:pt>
                <c:pt idx="156">
                  <c:v>1.7</c:v>
                </c:pt>
                <c:pt idx="157">
                  <c:v>1.2</c:v>
                </c:pt>
                <c:pt idx="158">
                  <c:v>0.65</c:v>
                </c:pt>
                <c:pt idx="159">
                  <c:v>0.95</c:v>
                </c:pt>
                <c:pt idx="160">
                  <c:v>9.9499999999999993</c:v>
                </c:pt>
                <c:pt idx="161">
                  <c:v>12.1</c:v>
                </c:pt>
                <c:pt idx="162">
                  <c:v>2.65</c:v>
                </c:pt>
                <c:pt idx="163">
                  <c:v>0</c:v>
                </c:pt>
                <c:pt idx="164">
                  <c:v>10.25</c:v>
                </c:pt>
                <c:pt idx="165">
                  <c:v>0.95</c:v>
                </c:pt>
                <c:pt idx="166">
                  <c:v>17.149999999999999</c:v>
                </c:pt>
                <c:pt idx="167">
                  <c:v>3.55</c:v>
                </c:pt>
                <c:pt idx="168">
                  <c:v>10.1</c:v>
                </c:pt>
                <c:pt idx="169">
                  <c:v>11.95</c:v>
                </c:pt>
                <c:pt idx="170">
                  <c:v>14.55</c:v>
                </c:pt>
                <c:pt idx="171">
                  <c:v>6.25</c:v>
                </c:pt>
                <c:pt idx="172">
                  <c:v>4.9000000000000004</c:v>
                </c:pt>
                <c:pt idx="173">
                  <c:v>2.4</c:v>
                </c:pt>
                <c:pt idx="174">
                  <c:v>24.9</c:v>
                </c:pt>
                <c:pt idx="175">
                  <c:v>19.05</c:v>
                </c:pt>
                <c:pt idx="176">
                  <c:v>0.25</c:v>
                </c:pt>
                <c:pt idx="177">
                  <c:v>16.2</c:v>
                </c:pt>
                <c:pt idx="178">
                  <c:v>0.25</c:v>
                </c:pt>
                <c:pt idx="179">
                  <c:v>14.85</c:v>
                </c:pt>
                <c:pt idx="180">
                  <c:v>13.7</c:v>
                </c:pt>
                <c:pt idx="181">
                  <c:v>13.9</c:v>
                </c:pt>
                <c:pt idx="182">
                  <c:v>0</c:v>
                </c:pt>
                <c:pt idx="183">
                  <c:v>4.2</c:v>
                </c:pt>
                <c:pt idx="184">
                  <c:v>6.75</c:v>
                </c:pt>
                <c:pt idx="185">
                  <c:v>7.3</c:v>
                </c:pt>
                <c:pt idx="186">
                  <c:v>7.65</c:v>
                </c:pt>
                <c:pt idx="187">
                  <c:v>4.4000000000000004</c:v>
                </c:pt>
                <c:pt idx="188">
                  <c:v>11.3</c:v>
                </c:pt>
                <c:pt idx="189">
                  <c:v>5.05</c:v>
                </c:pt>
                <c:pt idx="190">
                  <c:v>0.3</c:v>
                </c:pt>
                <c:pt idx="191">
                  <c:v>1.3</c:v>
                </c:pt>
                <c:pt idx="192">
                  <c:v>21.75</c:v>
                </c:pt>
                <c:pt idx="193">
                  <c:v>8.9499999999999993</c:v>
                </c:pt>
                <c:pt idx="194">
                  <c:v>5.95</c:v>
                </c:pt>
                <c:pt idx="195">
                  <c:v>16.3</c:v>
                </c:pt>
                <c:pt idx="196">
                  <c:v>16.8</c:v>
                </c:pt>
                <c:pt idx="197">
                  <c:v>4</c:v>
                </c:pt>
                <c:pt idx="198">
                  <c:v>2.0499999999999998</c:v>
                </c:pt>
                <c:pt idx="199">
                  <c:v>8.6</c:v>
                </c:pt>
                <c:pt idx="200">
                  <c:v>0.45</c:v>
                </c:pt>
                <c:pt idx="201">
                  <c:v>14.55</c:v>
                </c:pt>
                <c:pt idx="202">
                  <c:v>17.100000000000001</c:v>
                </c:pt>
                <c:pt idx="203">
                  <c:v>21.75</c:v>
                </c:pt>
                <c:pt idx="204">
                  <c:v>0.95</c:v>
                </c:pt>
                <c:pt idx="205">
                  <c:v>7.4</c:v>
                </c:pt>
                <c:pt idx="206">
                  <c:v>14</c:v>
                </c:pt>
                <c:pt idx="207">
                  <c:v>0</c:v>
                </c:pt>
                <c:pt idx="208">
                  <c:v>0.95</c:v>
                </c:pt>
                <c:pt idx="209">
                  <c:v>0</c:v>
                </c:pt>
                <c:pt idx="210">
                  <c:v>17.05</c:v>
                </c:pt>
                <c:pt idx="211">
                  <c:v>9.1999999999999993</c:v>
                </c:pt>
                <c:pt idx="212">
                  <c:v>18.55</c:v>
                </c:pt>
                <c:pt idx="213">
                  <c:v>17.45</c:v>
                </c:pt>
                <c:pt idx="214">
                  <c:v>10.55</c:v>
                </c:pt>
                <c:pt idx="215">
                  <c:v>19.75</c:v>
                </c:pt>
                <c:pt idx="216">
                  <c:v>6.45</c:v>
                </c:pt>
                <c:pt idx="217">
                  <c:v>11.6</c:v>
                </c:pt>
                <c:pt idx="218">
                  <c:v>11.05</c:v>
                </c:pt>
                <c:pt idx="219">
                  <c:v>3.15</c:v>
                </c:pt>
                <c:pt idx="220">
                  <c:v>7.5</c:v>
                </c:pt>
                <c:pt idx="221">
                  <c:v>15.55</c:v>
                </c:pt>
                <c:pt idx="222">
                  <c:v>0</c:v>
                </c:pt>
                <c:pt idx="223">
                  <c:v>0.9</c:v>
                </c:pt>
                <c:pt idx="224">
                  <c:v>3.9</c:v>
                </c:pt>
                <c:pt idx="225">
                  <c:v>1.1499999999999999</c:v>
                </c:pt>
                <c:pt idx="226">
                  <c:v>2.9</c:v>
                </c:pt>
                <c:pt idx="227">
                  <c:v>0</c:v>
                </c:pt>
                <c:pt idx="228">
                  <c:v>1.1499999999999999</c:v>
                </c:pt>
                <c:pt idx="229">
                  <c:v>15.05</c:v>
                </c:pt>
                <c:pt idx="230">
                  <c:v>14.45</c:v>
                </c:pt>
                <c:pt idx="231">
                  <c:v>17.350000000000001</c:v>
                </c:pt>
                <c:pt idx="232">
                  <c:v>12.45</c:v>
                </c:pt>
                <c:pt idx="233">
                  <c:v>6.75</c:v>
                </c:pt>
                <c:pt idx="234">
                  <c:v>8.9499999999999993</c:v>
                </c:pt>
                <c:pt idx="235">
                  <c:v>16.350000000000001</c:v>
                </c:pt>
                <c:pt idx="236">
                  <c:v>24.35</c:v>
                </c:pt>
                <c:pt idx="237">
                  <c:v>0.35</c:v>
                </c:pt>
                <c:pt idx="238">
                  <c:v>4</c:v>
                </c:pt>
                <c:pt idx="239">
                  <c:v>6.8</c:v>
                </c:pt>
                <c:pt idx="240">
                  <c:v>2.25</c:v>
                </c:pt>
                <c:pt idx="241">
                  <c:v>17.850000000000001</c:v>
                </c:pt>
                <c:pt idx="242">
                  <c:v>4.95</c:v>
                </c:pt>
                <c:pt idx="243">
                  <c:v>0.1</c:v>
                </c:pt>
                <c:pt idx="244">
                  <c:v>14.9</c:v>
                </c:pt>
                <c:pt idx="245">
                  <c:v>0</c:v>
                </c:pt>
                <c:pt idx="246">
                  <c:v>5.3</c:v>
                </c:pt>
                <c:pt idx="247">
                  <c:v>9.3000000000000007</c:v>
                </c:pt>
              </c:numCache>
            </c:numRef>
          </c:xVal>
          <c:yVal>
            <c:numRef>
              <c:f>'[UNESCO correlations (1).xlsx]avg'!$U$2:$U$249</c:f>
              <c:numCache>
                <c:formatCode>General</c:formatCode>
                <c:ptCount val="248"/>
                <c:pt idx="0">
                  <c:v>9.3683350700000001E-2</c:v>
                </c:pt>
                <c:pt idx="1">
                  <c:v>2.7899080149999901E-2</c:v>
                </c:pt>
                <c:pt idx="2">
                  <c:v>3.8790964050000001E-2</c:v>
                </c:pt>
                <c:pt idx="3">
                  <c:v>2.3806826100000001E-2</c:v>
                </c:pt>
                <c:pt idx="4">
                  <c:v>3.9357728250000001E-2</c:v>
                </c:pt>
                <c:pt idx="5">
                  <c:v>5.0335589799999997E-2</c:v>
                </c:pt>
                <c:pt idx="6">
                  <c:v>3.1512143899999998E-2</c:v>
                </c:pt>
                <c:pt idx="7">
                  <c:v>5.6617870950000003E-2</c:v>
                </c:pt>
                <c:pt idx="8">
                  <c:v>3.2318204000000003E-2</c:v>
                </c:pt>
                <c:pt idx="9">
                  <c:v>3.6097153350000001E-2</c:v>
                </c:pt>
                <c:pt idx="10">
                  <c:v>2.997910535E-2</c:v>
                </c:pt>
                <c:pt idx="11">
                  <c:v>2.152526435E-2</c:v>
                </c:pt>
                <c:pt idx="12">
                  <c:v>0.18151146000000001</c:v>
                </c:pt>
                <c:pt idx="13">
                  <c:v>2.4969450300000001E-2</c:v>
                </c:pt>
                <c:pt idx="14">
                  <c:v>2.66342912499999E-2</c:v>
                </c:pt>
                <c:pt idx="15">
                  <c:v>3.058385705E-2</c:v>
                </c:pt>
                <c:pt idx="16">
                  <c:v>2.7020949199999901E-2</c:v>
                </c:pt>
                <c:pt idx="17">
                  <c:v>2.1806395100000001E-2</c:v>
                </c:pt>
                <c:pt idx="18">
                  <c:v>5.1693823049999997E-2</c:v>
                </c:pt>
                <c:pt idx="19">
                  <c:v>2.316371645E-2</c:v>
                </c:pt>
                <c:pt idx="20">
                  <c:v>3.1342240399999999E-2</c:v>
                </c:pt>
                <c:pt idx="21">
                  <c:v>2.171733965E-2</c:v>
                </c:pt>
                <c:pt idx="22">
                  <c:v>2.2423543349999998E-2</c:v>
                </c:pt>
                <c:pt idx="23">
                  <c:v>2.6793593849999998E-2</c:v>
                </c:pt>
                <c:pt idx="24">
                  <c:v>2.39978751999999E-2</c:v>
                </c:pt>
                <c:pt idx="25">
                  <c:v>2.25195524E-2</c:v>
                </c:pt>
                <c:pt idx="26">
                  <c:v>2.1145160949999998E-2</c:v>
                </c:pt>
                <c:pt idx="27">
                  <c:v>2.356342635E-2</c:v>
                </c:pt>
                <c:pt idx="28">
                  <c:v>3.1564237949999997E-2</c:v>
                </c:pt>
                <c:pt idx="29">
                  <c:v>7.1174656150000001E-2</c:v>
                </c:pt>
                <c:pt idx="30">
                  <c:v>2.6132473699999999E-2</c:v>
                </c:pt>
                <c:pt idx="31">
                  <c:v>3.1178491749999999E-2</c:v>
                </c:pt>
                <c:pt idx="32">
                  <c:v>4.348104505E-2</c:v>
                </c:pt>
                <c:pt idx="33">
                  <c:v>1.9969598700000001E-2</c:v>
                </c:pt>
                <c:pt idx="34">
                  <c:v>2.59141237E-2</c:v>
                </c:pt>
                <c:pt idx="35">
                  <c:v>2.397849665E-2</c:v>
                </c:pt>
                <c:pt idx="36">
                  <c:v>2.0480136399999901E-2</c:v>
                </c:pt>
                <c:pt idx="37">
                  <c:v>0.12520227724999999</c:v>
                </c:pt>
                <c:pt idx="38">
                  <c:v>2.0532458399999998E-2</c:v>
                </c:pt>
                <c:pt idx="39">
                  <c:v>2.1885505100000001E-2</c:v>
                </c:pt>
                <c:pt idx="40">
                  <c:v>3.1715418699999998E-2</c:v>
                </c:pt>
                <c:pt idx="41">
                  <c:v>3.2850115249999999E-2</c:v>
                </c:pt>
                <c:pt idx="42">
                  <c:v>2.122754805E-2</c:v>
                </c:pt>
                <c:pt idx="43">
                  <c:v>2.9614590350000001E-2</c:v>
                </c:pt>
                <c:pt idx="44">
                  <c:v>3.2367932699999998E-2</c:v>
                </c:pt>
                <c:pt idx="45">
                  <c:v>2.5335846400000001E-2</c:v>
                </c:pt>
                <c:pt idx="46">
                  <c:v>2.318540325E-2</c:v>
                </c:pt>
                <c:pt idx="47">
                  <c:v>1.9860167049999999E-2</c:v>
                </c:pt>
                <c:pt idx="48">
                  <c:v>2.0365319E-2</c:v>
                </c:pt>
                <c:pt idx="49">
                  <c:v>2.0830887350000001E-2</c:v>
                </c:pt>
                <c:pt idx="50">
                  <c:v>2.399525345E-2</c:v>
                </c:pt>
                <c:pt idx="51">
                  <c:v>2.1041713949999999E-2</c:v>
                </c:pt>
                <c:pt idx="52">
                  <c:v>3.07500845E-2</c:v>
                </c:pt>
                <c:pt idx="53">
                  <c:v>2.4086275250000001E-2</c:v>
                </c:pt>
                <c:pt idx="54">
                  <c:v>2.5192473949999999E-2</c:v>
                </c:pt>
                <c:pt idx="55">
                  <c:v>4.5824418249999999E-2</c:v>
                </c:pt>
                <c:pt idx="56">
                  <c:v>2.2875404249999998E-2</c:v>
                </c:pt>
                <c:pt idx="57">
                  <c:v>2.4374901050000002E-2</c:v>
                </c:pt>
                <c:pt idx="58">
                  <c:v>4.1585115450000001E-2</c:v>
                </c:pt>
                <c:pt idx="59">
                  <c:v>2.0869957799999998E-2</c:v>
                </c:pt>
                <c:pt idx="60">
                  <c:v>2.9878793250000001E-2</c:v>
                </c:pt>
                <c:pt idx="61">
                  <c:v>2.75801899E-2</c:v>
                </c:pt>
                <c:pt idx="62">
                  <c:v>2.0547904200000001E-2</c:v>
                </c:pt>
                <c:pt idx="63">
                  <c:v>2.0784293299999999E-2</c:v>
                </c:pt>
                <c:pt idx="64">
                  <c:v>2.4932688049999999E-2</c:v>
                </c:pt>
                <c:pt idx="65">
                  <c:v>2.3391214350000002E-2</c:v>
                </c:pt>
                <c:pt idx="66">
                  <c:v>2.4497184999999901E-2</c:v>
                </c:pt>
                <c:pt idx="67">
                  <c:v>2.05164426E-2</c:v>
                </c:pt>
                <c:pt idx="68">
                  <c:v>2.0269367050000001E-2</c:v>
                </c:pt>
                <c:pt idx="69">
                  <c:v>2.2996861850000001E-2</c:v>
                </c:pt>
                <c:pt idx="70">
                  <c:v>2.0028646099999999E-2</c:v>
                </c:pt>
                <c:pt idx="71">
                  <c:v>2.3828541349999999E-2</c:v>
                </c:pt>
                <c:pt idx="72">
                  <c:v>2.5906343849999999E-2</c:v>
                </c:pt>
                <c:pt idx="73">
                  <c:v>2.4413543949999901E-2</c:v>
                </c:pt>
                <c:pt idx="74">
                  <c:v>7.6335235400000007E-2</c:v>
                </c:pt>
                <c:pt idx="75">
                  <c:v>3.0504746999999999E-2</c:v>
                </c:pt>
                <c:pt idx="76">
                  <c:v>4.7175128300000001E-2</c:v>
                </c:pt>
                <c:pt idx="77">
                  <c:v>2.30972596E-2</c:v>
                </c:pt>
                <c:pt idx="78">
                  <c:v>3.8053127899999997E-2</c:v>
                </c:pt>
                <c:pt idx="79">
                  <c:v>2.7079939800000001E-2</c:v>
                </c:pt>
                <c:pt idx="80">
                  <c:v>3.2530654899999997E-2</c:v>
                </c:pt>
                <c:pt idx="81">
                  <c:v>4.5077833300000002E-2</c:v>
                </c:pt>
                <c:pt idx="82">
                  <c:v>2.0737956049999999E-2</c:v>
                </c:pt>
                <c:pt idx="83">
                  <c:v>2.0691248150000001E-2</c:v>
                </c:pt>
                <c:pt idx="84">
                  <c:v>2.8327059999999901E-2</c:v>
                </c:pt>
                <c:pt idx="85">
                  <c:v>5.5438689200000002E-2</c:v>
                </c:pt>
                <c:pt idx="86">
                  <c:v>5.2804268049999999E-2</c:v>
                </c:pt>
                <c:pt idx="87">
                  <c:v>2.76411183E-2</c:v>
                </c:pt>
                <c:pt idx="88">
                  <c:v>6.4611102200000006E-2</c:v>
                </c:pt>
                <c:pt idx="89">
                  <c:v>2.44544095999999E-2</c:v>
                </c:pt>
                <c:pt idx="90">
                  <c:v>2.139038435E-2</c:v>
                </c:pt>
                <c:pt idx="91">
                  <c:v>2.30033878E-2</c:v>
                </c:pt>
                <c:pt idx="92">
                  <c:v>3.8462783549999997E-2</c:v>
                </c:pt>
                <c:pt idx="93">
                  <c:v>3.274683925E-2</c:v>
                </c:pt>
                <c:pt idx="94">
                  <c:v>2.02843851E-2</c:v>
                </c:pt>
                <c:pt idx="95">
                  <c:v>2.2561045049999999E-2</c:v>
                </c:pt>
                <c:pt idx="96">
                  <c:v>3.3377580849999998E-2</c:v>
                </c:pt>
                <c:pt idx="97">
                  <c:v>3.6775571850000001E-2</c:v>
                </c:pt>
                <c:pt idx="98">
                  <c:v>2.0783922999999999E-2</c:v>
                </c:pt>
                <c:pt idx="99">
                  <c:v>2.0524564549999999E-2</c:v>
                </c:pt>
                <c:pt idx="100">
                  <c:v>2.4233922349999999E-2</c:v>
                </c:pt>
                <c:pt idx="101">
                  <c:v>2.0056858800000001E-2</c:v>
                </c:pt>
                <c:pt idx="102">
                  <c:v>2.3161806949999999E-2</c:v>
                </c:pt>
                <c:pt idx="103">
                  <c:v>3.2181585700000001E-2</c:v>
                </c:pt>
                <c:pt idx="104">
                  <c:v>2.5956699399999901E-2</c:v>
                </c:pt>
                <c:pt idx="105">
                  <c:v>2.6128484050000001E-2</c:v>
                </c:pt>
                <c:pt idx="106">
                  <c:v>4.8093896749999997E-2</c:v>
                </c:pt>
                <c:pt idx="107">
                  <c:v>2.3118262399999999E-2</c:v>
                </c:pt>
                <c:pt idx="108">
                  <c:v>2.2710743950000001E-2</c:v>
                </c:pt>
                <c:pt idx="109">
                  <c:v>0.14978526914999901</c:v>
                </c:pt>
                <c:pt idx="110">
                  <c:v>2.5044428050000001E-2</c:v>
                </c:pt>
                <c:pt idx="111">
                  <c:v>2.27895974E-2</c:v>
                </c:pt>
                <c:pt idx="112">
                  <c:v>2.3526265250000001E-2</c:v>
                </c:pt>
                <c:pt idx="113">
                  <c:v>2.2128448549999999E-2</c:v>
                </c:pt>
                <c:pt idx="114">
                  <c:v>1.97293051E-2</c:v>
                </c:pt>
                <c:pt idx="115">
                  <c:v>2.7708885849999899E-2</c:v>
                </c:pt>
                <c:pt idx="116">
                  <c:v>2.1846833350000001E-2</c:v>
                </c:pt>
                <c:pt idx="117">
                  <c:v>2.605399085E-2</c:v>
                </c:pt>
                <c:pt idx="118">
                  <c:v>3.097436215E-2</c:v>
                </c:pt>
                <c:pt idx="119">
                  <c:v>2.6269690549999999E-2</c:v>
                </c:pt>
                <c:pt idx="120">
                  <c:v>2.4280316949999999E-2</c:v>
                </c:pt>
                <c:pt idx="121">
                  <c:v>2.0159365249999998E-2</c:v>
                </c:pt>
                <c:pt idx="122">
                  <c:v>2.1628711500000002E-2</c:v>
                </c:pt>
                <c:pt idx="123">
                  <c:v>1.9760681249999999E-2</c:v>
                </c:pt>
                <c:pt idx="124">
                  <c:v>4.0425996249999999E-2</c:v>
                </c:pt>
                <c:pt idx="125">
                  <c:v>4.3989531050000003E-2</c:v>
                </c:pt>
                <c:pt idx="126">
                  <c:v>2.8723635099999999E-2</c:v>
                </c:pt>
                <c:pt idx="127">
                  <c:v>2.4255979550000001E-2</c:v>
                </c:pt>
                <c:pt idx="128">
                  <c:v>2.132937075E-2</c:v>
                </c:pt>
                <c:pt idx="129">
                  <c:v>3.1686607499999998E-2</c:v>
                </c:pt>
                <c:pt idx="130">
                  <c:v>6.5586809449999894E-2</c:v>
                </c:pt>
                <c:pt idx="131">
                  <c:v>2.652226655E-2</c:v>
                </c:pt>
                <c:pt idx="132">
                  <c:v>3.6063640100000002E-2</c:v>
                </c:pt>
                <c:pt idx="133">
                  <c:v>2.0798342800000001E-2</c:v>
                </c:pt>
                <c:pt idx="134">
                  <c:v>2.098192565E-2</c:v>
                </c:pt>
                <c:pt idx="135">
                  <c:v>2.1343305900000002E-2</c:v>
                </c:pt>
                <c:pt idx="136">
                  <c:v>2.6901657549999999E-2</c:v>
                </c:pt>
                <c:pt idx="137">
                  <c:v>2.8027776349999999E-2</c:v>
                </c:pt>
                <c:pt idx="138">
                  <c:v>2.1719476750000001E-2</c:v>
                </c:pt>
                <c:pt idx="139">
                  <c:v>4.5570616899999999E-2</c:v>
                </c:pt>
                <c:pt idx="140">
                  <c:v>2.15529642E-2</c:v>
                </c:pt>
                <c:pt idx="141">
                  <c:v>3.6685775449999999E-2</c:v>
                </c:pt>
                <c:pt idx="142">
                  <c:v>3.012883295E-2</c:v>
                </c:pt>
                <c:pt idx="143">
                  <c:v>3.9386681950000002E-2</c:v>
                </c:pt>
                <c:pt idx="144">
                  <c:v>2.84071103499999E-2</c:v>
                </c:pt>
                <c:pt idx="145">
                  <c:v>3.8590767200000001E-2</c:v>
                </c:pt>
                <c:pt idx="146">
                  <c:v>3.5372996249999997E-2</c:v>
                </c:pt>
                <c:pt idx="147">
                  <c:v>2.0583412400000001E-2</c:v>
                </c:pt>
                <c:pt idx="148">
                  <c:v>2.36095643E-2</c:v>
                </c:pt>
                <c:pt idx="149">
                  <c:v>2.5573290150000001E-2</c:v>
                </c:pt>
                <c:pt idx="150">
                  <c:v>2.477538055E-2</c:v>
                </c:pt>
                <c:pt idx="151">
                  <c:v>2.0141212200000001E-2</c:v>
                </c:pt>
                <c:pt idx="152">
                  <c:v>2.1089476199999999E-2</c:v>
                </c:pt>
                <c:pt idx="153">
                  <c:v>2.1875673249999901E-2</c:v>
                </c:pt>
                <c:pt idx="154">
                  <c:v>2.144991605E-2</c:v>
                </c:pt>
                <c:pt idx="155">
                  <c:v>3.2454394900000003E-2</c:v>
                </c:pt>
                <c:pt idx="156">
                  <c:v>2.0061674799999998E-2</c:v>
                </c:pt>
                <c:pt idx="157">
                  <c:v>2.1842017200000001E-2</c:v>
                </c:pt>
                <c:pt idx="158">
                  <c:v>2.1574280750000001E-2</c:v>
                </c:pt>
                <c:pt idx="159">
                  <c:v>2.0499657500000001E-2</c:v>
                </c:pt>
                <c:pt idx="160">
                  <c:v>4.0915445949999997E-2</c:v>
                </c:pt>
                <c:pt idx="161">
                  <c:v>3.8984207799999997E-2</c:v>
                </c:pt>
                <c:pt idx="162">
                  <c:v>2.3716089199999998E-2</c:v>
                </c:pt>
                <c:pt idx="163">
                  <c:v>2.0239244600000001E-2</c:v>
                </c:pt>
                <c:pt idx="164">
                  <c:v>2.8780573899999998E-2</c:v>
                </c:pt>
                <c:pt idx="165">
                  <c:v>2.103128365E-2</c:v>
                </c:pt>
                <c:pt idx="166">
                  <c:v>4.666573005E-2</c:v>
                </c:pt>
                <c:pt idx="167">
                  <c:v>2.1297282250000001E-2</c:v>
                </c:pt>
                <c:pt idx="168">
                  <c:v>2.9845336949999999E-2</c:v>
                </c:pt>
                <c:pt idx="169">
                  <c:v>3.8994438549999899E-2</c:v>
                </c:pt>
                <c:pt idx="170">
                  <c:v>4.1918425699999998E-2</c:v>
                </c:pt>
                <c:pt idx="171">
                  <c:v>2.57496628E-2</c:v>
                </c:pt>
                <c:pt idx="172">
                  <c:v>3.0426492249999999E-2</c:v>
                </c:pt>
                <c:pt idx="173">
                  <c:v>2.659969505E-2</c:v>
                </c:pt>
                <c:pt idx="174">
                  <c:v>8.266200135E-2</c:v>
                </c:pt>
                <c:pt idx="175">
                  <c:v>5.3931156149999999E-2</c:v>
                </c:pt>
                <c:pt idx="176">
                  <c:v>2.1895821150000001E-2</c:v>
                </c:pt>
                <c:pt idx="177">
                  <c:v>4.0488776999999997E-2</c:v>
                </c:pt>
                <c:pt idx="178">
                  <c:v>1.985113325E-2</c:v>
                </c:pt>
                <c:pt idx="179">
                  <c:v>4.91640458E-2</c:v>
                </c:pt>
                <c:pt idx="180">
                  <c:v>4.7908005900000002E-2</c:v>
                </c:pt>
                <c:pt idx="181">
                  <c:v>3.2487167499999997E-2</c:v>
                </c:pt>
                <c:pt idx="182">
                  <c:v>2.0105362049999999E-2</c:v>
                </c:pt>
                <c:pt idx="183">
                  <c:v>3.4212281349999998E-2</c:v>
                </c:pt>
                <c:pt idx="184">
                  <c:v>2.9543830300000001E-2</c:v>
                </c:pt>
                <c:pt idx="185">
                  <c:v>2.41815721E-2</c:v>
                </c:pt>
                <c:pt idx="186">
                  <c:v>3.0010965899999999E-2</c:v>
                </c:pt>
                <c:pt idx="187">
                  <c:v>2.280407425E-2</c:v>
                </c:pt>
                <c:pt idx="188">
                  <c:v>3.8966197049999998E-2</c:v>
                </c:pt>
                <c:pt idx="189">
                  <c:v>2.8004465150000001E-2</c:v>
                </c:pt>
                <c:pt idx="190">
                  <c:v>2.21225782E-2</c:v>
                </c:pt>
                <c:pt idx="191">
                  <c:v>2.52225963E-2</c:v>
                </c:pt>
                <c:pt idx="192">
                  <c:v>7.7432143950000004E-2</c:v>
                </c:pt>
                <c:pt idx="193">
                  <c:v>3.1804901900000002E-2</c:v>
                </c:pt>
                <c:pt idx="194">
                  <c:v>3.0987813199999999E-2</c:v>
                </c:pt>
                <c:pt idx="195">
                  <c:v>3.2170499950000001E-2</c:v>
                </c:pt>
                <c:pt idx="196">
                  <c:v>3.9950995249999899E-2</c:v>
                </c:pt>
                <c:pt idx="197">
                  <c:v>3.4610138950000001E-2</c:v>
                </c:pt>
                <c:pt idx="198">
                  <c:v>2.2046574449999998E-2</c:v>
                </c:pt>
                <c:pt idx="199">
                  <c:v>3.333996375E-2</c:v>
                </c:pt>
                <c:pt idx="200">
                  <c:v>2.4480684749999999E-2</c:v>
                </c:pt>
                <c:pt idx="201">
                  <c:v>5.6532291849999902E-2</c:v>
                </c:pt>
                <c:pt idx="202">
                  <c:v>4.9564867249999998E-2</c:v>
                </c:pt>
                <c:pt idx="203">
                  <c:v>0.13498770615</c:v>
                </c:pt>
                <c:pt idx="204">
                  <c:v>2.4732690599999999E-2</c:v>
                </c:pt>
                <c:pt idx="205">
                  <c:v>3.8010466799999899E-2</c:v>
                </c:pt>
                <c:pt idx="206">
                  <c:v>3.3242871899999998E-2</c:v>
                </c:pt>
                <c:pt idx="207">
                  <c:v>2.37066849E-2</c:v>
                </c:pt>
                <c:pt idx="208">
                  <c:v>2.3626235499999999E-2</c:v>
                </c:pt>
                <c:pt idx="209">
                  <c:v>2.17582053E-2</c:v>
                </c:pt>
                <c:pt idx="210">
                  <c:v>4.5913074799999898E-2</c:v>
                </c:pt>
                <c:pt idx="211">
                  <c:v>2.9599514949999999E-2</c:v>
                </c:pt>
                <c:pt idx="212">
                  <c:v>7.9288888849999906E-2</c:v>
                </c:pt>
                <c:pt idx="213">
                  <c:v>4.9405279499999899E-2</c:v>
                </c:pt>
                <c:pt idx="214">
                  <c:v>7.760908675E-2</c:v>
                </c:pt>
                <c:pt idx="215">
                  <c:v>0.11936125615</c:v>
                </c:pt>
                <c:pt idx="216">
                  <c:v>2.9352097049999901E-2</c:v>
                </c:pt>
                <c:pt idx="217">
                  <c:v>5.8629786249999899E-2</c:v>
                </c:pt>
                <c:pt idx="218">
                  <c:v>5.2656706599999999E-2</c:v>
                </c:pt>
                <c:pt idx="219">
                  <c:v>2.2980390100000001E-2</c:v>
                </c:pt>
                <c:pt idx="220">
                  <c:v>2.5491529950000001E-2</c:v>
                </c:pt>
                <c:pt idx="221">
                  <c:v>3.010757335E-2</c:v>
                </c:pt>
                <c:pt idx="222">
                  <c:v>2.2670704699999999E-2</c:v>
                </c:pt>
                <c:pt idx="223">
                  <c:v>2.1254563849999901E-2</c:v>
                </c:pt>
                <c:pt idx="224">
                  <c:v>2.1711269549999999E-2</c:v>
                </c:pt>
                <c:pt idx="225">
                  <c:v>2.1501297950000001E-2</c:v>
                </c:pt>
                <c:pt idx="226">
                  <c:v>2.5767930000000001E-2</c:v>
                </c:pt>
                <c:pt idx="227">
                  <c:v>2.0120551300000001E-2</c:v>
                </c:pt>
                <c:pt idx="228">
                  <c:v>2.035634205E-2</c:v>
                </c:pt>
                <c:pt idx="229">
                  <c:v>3.06390003E-2</c:v>
                </c:pt>
                <c:pt idx="230">
                  <c:v>3.4311681550000001E-2</c:v>
                </c:pt>
                <c:pt idx="231">
                  <c:v>5.8543067699999903E-2</c:v>
                </c:pt>
                <c:pt idx="232">
                  <c:v>2.9916866399999999E-2</c:v>
                </c:pt>
                <c:pt idx="233">
                  <c:v>2.33690145E-2</c:v>
                </c:pt>
                <c:pt idx="234">
                  <c:v>7.3362117800000001E-2</c:v>
                </c:pt>
                <c:pt idx="235">
                  <c:v>5.3057613449999999E-2</c:v>
                </c:pt>
                <c:pt idx="236">
                  <c:v>8.7151628649999993E-2</c:v>
                </c:pt>
                <c:pt idx="237">
                  <c:v>2.1747205200000001E-2</c:v>
                </c:pt>
                <c:pt idx="238">
                  <c:v>3.33370001E-2</c:v>
                </c:pt>
                <c:pt idx="239">
                  <c:v>2.5345421699999999E-2</c:v>
                </c:pt>
                <c:pt idx="240">
                  <c:v>2.1716028700000001E-2</c:v>
                </c:pt>
                <c:pt idx="241">
                  <c:v>6.1488029200000002E-2</c:v>
                </c:pt>
                <c:pt idx="242">
                  <c:v>2.20859297E-2</c:v>
                </c:pt>
                <c:pt idx="243">
                  <c:v>2.0705069499999999E-2</c:v>
                </c:pt>
                <c:pt idx="244">
                  <c:v>6.9452961950000003E-2</c:v>
                </c:pt>
                <c:pt idx="245">
                  <c:v>2.2464893600000001E-2</c:v>
                </c:pt>
                <c:pt idx="246">
                  <c:v>2.5175574749999999E-2</c:v>
                </c:pt>
                <c:pt idx="247">
                  <c:v>2.64470323999999E-2</c:v>
                </c:pt>
              </c:numCache>
            </c:numRef>
          </c:yVal>
          <c:smooth val="0"/>
        </c:ser>
        <c:dLbls>
          <c:showLegendKey val="0"/>
          <c:showVal val="0"/>
          <c:showCatName val="0"/>
          <c:showSerName val="0"/>
          <c:showPercent val="0"/>
          <c:showBubbleSize val="0"/>
        </c:dLbls>
        <c:axId val="481684056"/>
        <c:axId val="481684840"/>
      </c:scatterChart>
      <c:valAx>
        <c:axId val="4816840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arcs generated</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684840"/>
        <c:crosses val="autoZero"/>
        <c:crossBetween val="midCat"/>
      </c:valAx>
      <c:valAx>
        <c:axId val="481684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Bayesian construction</a:t>
                </a:r>
                <a:r>
                  <a:rPr lang="en-US" baseline="0"/>
                  <a:t> time in seconds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684056"/>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[correlations.xlsx]avg.csv!$R$2:$R$249</c:f>
              <c:numCache>
                <c:formatCode>General</c:formatCode>
                <c:ptCount val="248"/>
                <c:pt idx="0">
                  <c:v>4.05</c:v>
                </c:pt>
                <c:pt idx="1">
                  <c:v>0</c:v>
                </c:pt>
                <c:pt idx="2">
                  <c:v>3</c:v>
                </c:pt>
                <c:pt idx="3">
                  <c:v>0</c:v>
                </c:pt>
                <c:pt idx="4">
                  <c:v>8.35</c:v>
                </c:pt>
                <c:pt idx="5">
                  <c:v>0</c:v>
                </c:pt>
                <c:pt idx="6">
                  <c:v>2.8</c:v>
                </c:pt>
                <c:pt idx="7">
                  <c:v>8.5500000000000007</c:v>
                </c:pt>
                <c:pt idx="8">
                  <c:v>13.75</c:v>
                </c:pt>
                <c:pt idx="9">
                  <c:v>0</c:v>
                </c:pt>
                <c:pt idx="10">
                  <c:v>7.75</c:v>
                </c:pt>
                <c:pt idx="11">
                  <c:v>8.9</c:v>
                </c:pt>
                <c:pt idx="12">
                  <c:v>17.7</c:v>
                </c:pt>
                <c:pt idx="13">
                  <c:v>12.7</c:v>
                </c:pt>
                <c:pt idx="14">
                  <c:v>5.4</c:v>
                </c:pt>
                <c:pt idx="15">
                  <c:v>18.8</c:v>
                </c:pt>
                <c:pt idx="16">
                  <c:v>2.85</c:v>
                </c:pt>
                <c:pt idx="17">
                  <c:v>8.8000000000000007</c:v>
                </c:pt>
                <c:pt idx="18">
                  <c:v>13.25</c:v>
                </c:pt>
                <c:pt idx="19">
                  <c:v>14.75</c:v>
                </c:pt>
                <c:pt idx="20">
                  <c:v>6.35</c:v>
                </c:pt>
                <c:pt idx="21">
                  <c:v>10.5</c:v>
                </c:pt>
                <c:pt idx="22">
                  <c:v>10.75</c:v>
                </c:pt>
                <c:pt idx="23">
                  <c:v>6.85</c:v>
                </c:pt>
                <c:pt idx="24">
                  <c:v>9.9499999999999993</c:v>
                </c:pt>
                <c:pt idx="25">
                  <c:v>2.65</c:v>
                </c:pt>
                <c:pt idx="26">
                  <c:v>0.05</c:v>
                </c:pt>
                <c:pt idx="27">
                  <c:v>14.95</c:v>
                </c:pt>
                <c:pt idx="28">
                  <c:v>14.8</c:v>
                </c:pt>
                <c:pt idx="29">
                  <c:v>6.65</c:v>
                </c:pt>
                <c:pt idx="30">
                  <c:v>7.5</c:v>
                </c:pt>
                <c:pt idx="31">
                  <c:v>4.75</c:v>
                </c:pt>
                <c:pt idx="32">
                  <c:v>6.1</c:v>
                </c:pt>
                <c:pt idx="33">
                  <c:v>9.9</c:v>
                </c:pt>
                <c:pt idx="34">
                  <c:v>0</c:v>
                </c:pt>
                <c:pt idx="35">
                  <c:v>18.45</c:v>
                </c:pt>
                <c:pt idx="36">
                  <c:v>0</c:v>
                </c:pt>
                <c:pt idx="37">
                  <c:v>7.9</c:v>
                </c:pt>
                <c:pt idx="38">
                  <c:v>8.35</c:v>
                </c:pt>
                <c:pt idx="39">
                  <c:v>6.9</c:v>
                </c:pt>
                <c:pt idx="40">
                  <c:v>3.85</c:v>
                </c:pt>
                <c:pt idx="41">
                  <c:v>3.45</c:v>
                </c:pt>
                <c:pt idx="42">
                  <c:v>8.9</c:v>
                </c:pt>
                <c:pt idx="43">
                  <c:v>4.8</c:v>
                </c:pt>
                <c:pt idx="44">
                  <c:v>6.2</c:v>
                </c:pt>
                <c:pt idx="45">
                  <c:v>14.2</c:v>
                </c:pt>
                <c:pt idx="46">
                  <c:v>0</c:v>
                </c:pt>
                <c:pt idx="47">
                  <c:v>2.15</c:v>
                </c:pt>
                <c:pt idx="48">
                  <c:v>0</c:v>
                </c:pt>
                <c:pt idx="49">
                  <c:v>0</c:v>
                </c:pt>
                <c:pt idx="50">
                  <c:v>14.55</c:v>
                </c:pt>
                <c:pt idx="51">
                  <c:v>10</c:v>
                </c:pt>
                <c:pt idx="52">
                  <c:v>16.899999999999999</c:v>
                </c:pt>
                <c:pt idx="53">
                  <c:v>1</c:v>
                </c:pt>
                <c:pt idx="54">
                  <c:v>7.95</c:v>
                </c:pt>
                <c:pt idx="55">
                  <c:v>19.2</c:v>
                </c:pt>
                <c:pt idx="56">
                  <c:v>15.15</c:v>
                </c:pt>
                <c:pt idx="57">
                  <c:v>9.9499999999999993</c:v>
                </c:pt>
                <c:pt idx="58">
                  <c:v>0</c:v>
                </c:pt>
                <c:pt idx="59">
                  <c:v>0</c:v>
                </c:pt>
                <c:pt idx="60">
                  <c:v>0</c:v>
                </c:pt>
                <c:pt idx="61">
                  <c:v>0</c:v>
                </c:pt>
                <c:pt idx="62">
                  <c:v>18.350000000000001</c:v>
                </c:pt>
                <c:pt idx="63">
                  <c:v>9.25</c:v>
                </c:pt>
                <c:pt idx="64">
                  <c:v>2.7</c:v>
                </c:pt>
                <c:pt idx="65">
                  <c:v>3.15</c:v>
                </c:pt>
                <c:pt idx="66">
                  <c:v>20.65</c:v>
                </c:pt>
                <c:pt idx="67">
                  <c:v>2.85</c:v>
                </c:pt>
                <c:pt idx="68">
                  <c:v>0.9</c:v>
                </c:pt>
                <c:pt idx="69">
                  <c:v>0</c:v>
                </c:pt>
                <c:pt idx="70">
                  <c:v>0</c:v>
                </c:pt>
                <c:pt idx="71">
                  <c:v>12.6</c:v>
                </c:pt>
                <c:pt idx="72">
                  <c:v>5.55</c:v>
                </c:pt>
                <c:pt idx="73">
                  <c:v>19.75</c:v>
                </c:pt>
                <c:pt idx="74">
                  <c:v>0</c:v>
                </c:pt>
                <c:pt idx="75">
                  <c:v>2.4500000000000002</c:v>
                </c:pt>
                <c:pt idx="76">
                  <c:v>7.65</c:v>
                </c:pt>
                <c:pt idx="77">
                  <c:v>17.149999999999999</c:v>
                </c:pt>
                <c:pt idx="78">
                  <c:v>12.95</c:v>
                </c:pt>
                <c:pt idx="79">
                  <c:v>6.45</c:v>
                </c:pt>
                <c:pt idx="80">
                  <c:v>6.65</c:v>
                </c:pt>
                <c:pt idx="81">
                  <c:v>1.1000000000000001</c:v>
                </c:pt>
                <c:pt idx="82">
                  <c:v>2.95</c:v>
                </c:pt>
                <c:pt idx="83">
                  <c:v>1.85</c:v>
                </c:pt>
                <c:pt idx="84">
                  <c:v>15.2</c:v>
                </c:pt>
                <c:pt idx="85">
                  <c:v>8</c:v>
                </c:pt>
                <c:pt idx="86">
                  <c:v>0</c:v>
                </c:pt>
                <c:pt idx="87">
                  <c:v>20</c:v>
                </c:pt>
                <c:pt idx="88">
                  <c:v>0</c:v>
                </c:pt>
                <c:pt idx="89">
                  <c:v>3.15</c:v>
                </c:pt>
                <c:pt idx="90">
                  <c:v>0</c:v>
                </c:pt>
                <c:pt idx="91">
                  <c:v>18.100000000000001</c:v>
                </c:pt>
                <c:pt idx="92">
                  <c:v>16.2</c:v>
                </c:pt>
                <c:pt idx="93">
                  <c:v>0</c:v>
                </c:pt>
                <c:pt idx="94">
                  <c:v>5.8</c:v>
                </c:pt>
                <c:pt idx="95">
                  <c:v>0.2</c:v>
                </c:pt>
                <c:pt idx="96">
                  <c:v>3.8</c:v>
                </c:pt>
                <c:pt idx="97">
                  <c:v>9.35</c:v>
                </c:pt>
                <c:pt idx="98">
                  <c:v>0</c:v>
                </c:pt>
                <c:pt idx="99">
                  <c:v>6</c:v>
                </c:pt>
                <c:pt idx="100">
                  <c:v>0</c:v>
                </c:pt>
                <c:pt idx="101">
                  <c:v>14.65</c:v>
                </c:pt>
                <c:pt idx="102">
                  <c:v>8.25</c:v>
                </c:pt>
                <c:pt idx="103">
                  <c:v>1.9</c:v>
                </c:pt>
                <c:pt idx="104">
                  <c:v>14.25</c:v>
                </c:pt>
                <c:pt idx="105">
                  <c:v>11.8</c:v>
                </c:pt>
                <c:pt idx="106">
                  <c:v>15.7</c:v>
                </c:pt>
                <c:pt idx="107">
                  <c:v>10.6</c:v>
                </c:pt>
                <c:pt idx="108">
                  <c:v>11.45</c:v>
                </c:pt>
                <c:pt idx="109">
                  <c:v>12.75</c:v>
                </c:pt>
                <c:pt idx="110">
                  <c:v>1.7</c:v>
                </c:pt>
                <c:pt idx="111">
                  <c:v>10.7</c:v>
                </c:pt>
                <c:pt idx="112">
                  <c:v>9.6999999999999993</c:v>
                </c:pt>
                <c:pt idx="113">
                  <c:v>4.1500000000000004</c:v>
                </c:pt>
                <c:pt idx="114">
                  <c:v>3.85</c:v>
                </c:pt>
                <c:pt idx="115">
                  <c:v>3.75</c:v>
                </c:pt>
                <c:pt idx="116">
                  <c:v>18.75</c:v>
                </c:pt>
                <c:pt idx="117">
                  <c:v>7.15</c:v>
                </c:pt>
                <c:pt idx="118">
                  <c:v>5.15</c:v>
                </c:pt>
                <c:pt idx="119">
                  <c:v>0</c:v>
                </c:pt>
                <c:pt idx="120">
                  <c:v>4.6500000000000004</c:v>
                </c:pt>
                <c:pt idx="121">
                  <c:v>5.55</c:v>
                </c:pt>
                <c:pt idx="122">
                  <c:v>8.9</c:v>
                </c:pt>
                <c:pt idx="123">
                  <c:v>1</c:v>
                </c:pt>
                <c:pt idx="124">
                  <c:v>10.15</c:v>
                </c:pt>
                <c:pt idx="125">
                  <c:v>0</c:v>
                </c:pt>
                <c:pt idx="126">
                  <c:v>0</c:v>
                </c:pt>
                <c:pt idx="127">
                  <c:v>0</c:v>
                </c:pt>
                <c:pt idx="128">
                  <c:v>0</c:v>
                </c:pt>
                <c:pt idx="129">
                  <c:v>4.3499999999999996</c:v>
                </c:pt>
                <c:pt idx="130">
                  <c:v>0</c:v>
                </c:pt>
                <c:pt idx="131">
                  <c:v>0</c:v>
                </c:pt>
                <c:pt idx="132">
                  <c:v>13.15</c:v>
                </c:pt>
                <c:pt idx="133">
                  <c:v>7.6</c:v>
                </c:pt>
                <c:pt idx="134">
                  <c:v>18.850000000000001</c:v>
                </c:pt>
                <c:pt idx="135">
                  <c:v>13.85</c:v>
                </c:pt>
                <c:pt idx="136">
                  <c:v>7.25</c:v>
                </c:pt>
                <c:pt idx="137">
                  <c:v>0</c:v>
                </c:pt>
                <c:pt idx="138">
                  <c:v>9.65</c:v>
                </c:pt>
                <c:pt idx="139">
                  <c:v>0</c:v>
                </c:pt>
                <c:pt idx="140">
                  <c:v>10.7</c:v>
                </c:pt>
                <c:pt idx="141">
                  <c:v>3.85</c:v>
                </c:pt>
                <c:pt idx="142">
                  <c:v>5.4</c:v>
                </c:pt>
                <c:pt idx="143">
                  <c:v>0</c:v>
                </c:pt>
                <c:pt idx="144">
                  <c:v>15.65</c:v>
                </c:pt>
                <c:pt idx="145">
                  <c:v>2.0499999999999998</c:v>
                </c:pt>
                <c:pt idx="146">
                  <c:v>0</c:v>
                </c:pt>
                <c:pt idx="147">
                  <c:v>12.5</c:v>
                </c:pt>
                <c:pt idx="148">
                  <c:v>9.8000000000000007</c:v>
                </c:pt>
                <c:pt idx="149">
                  <c:v>7.9</c:v>
                </c:pt>
                <c:pt idx="150">
                  <c:v>0</c:v>
                </c:pt>
                <c:pt idx="151">
                  <c:v>0</c:v>
                </c:pt>
                <c:pt idx="152">
                  <c:v>10.85</c:v>
                </c:pt>
                <c:pt idx="153">
                  <c:v>8.6</c:v>
                </c:pt>
                <c:pt idx="154">
                  <c:v>0</c:v>
                </c:pt>
                <c:pt idx="155">
                  <c:v>9.3000000000000007</c:v>
                </c:pt>
                <c:pt idx="156">
                  <c:v>4.6500000000000004</c:v>
                </c:pt>
                <c:pt idx="157">
                  <c:v>9.5</c:v>
                </c:pt>
                <c:pt idx="158">
                  <c:v>8.4</c:v>
                </c:pt>
                <c:pt idx="159">
                  <c:v>14.05</c:v>
                </c:pt>
                <c:pt idx="160">
                  <c:v>0</c:v>
                </c:pt>
                <c:pt idx="161">
                  <c:v>1.45</c:v>
                </c:pt>
                <c:pt idx="162">
                  <c:v>0</c:v>
                </c:pt>
                <c:pt idx="163">
                  <c:v>5.3</c:v>
                </c:pt>
                <c:pt idx="164">
                  <c:v>10.35</c:v>
                </c:pt>
                <c:pt idx="165">
                  <c:v>4.3499999999999996</c:v>
                </c:pt>
                <c:pt idx="166">
                  <c:v>23</c:v>
                </c:pt>
                <c:pt idx="167">
                  <c:v>0</c:v>
                </c:pt>
                <c:pt idx="168">
                  <c:v>11.3</c:v>
                </c:pt>
                <c:pt idx="169">
                  <c:v>8.5500000000000007</c:v>
                </c:pt>
                <c:pt idx="170">
                  <c:v>9.6999999999999993</c:v>
                </c:pt>
                <c:pt idx="171">
                  <c:v>0</c:v>
                </c:pt>
                <c:pt idx="172">
                  <c:v>0</c:v>
                </c:pt>
                <c:pt idx="173">
                  <c:v>8.8000000000000007</c:v>
                </c:pt>
                <c:pt idx="174">
                  <c:v>0</c:v>
                </c:pt>
                <c:pt idx="175">
                  <c:v>12.05</c:v>
                </c:pt>
                <c:pt idx="176">
                  <c:v>14.8</c:v>
                </c:pt>
                <c:pt idx="177">
                  <c:v>3.8</c:v>
                </c:pt>
                <c:pt idx="178">
                  <c:v>4.9000000000000004</c:v>
                </c:pt>
                <c:pt idx="179">
                  <c:v>0</c:v>
                </c:pt>
                <c:pt idx="180">
                  <c:v>12.65</c:v>
                </c:pt>
                <c:pt idx="181">
                  <c:v>8.35</c:v>
                </c:pt>
                <c:pt idx="182">
                  <c:v>3</c:v>
                </c:pt>
                <c:pt idx="183">
                  <c:v>0</c:v>
                </c:pt>
                <c:pt idx="184">
                  <c:v>15.6</c:v>
                </c:pt>
                <c:pt idx="185">
                  <c:v>9.6999999999999993</c:v>
                </c:pt>
                <c:pt idx="186">
                  <c:v>0</c:v>
                </c:pt>
                <c:pt idx="187">
                  <c:v>0.15</c:v>
                </c:pt>
                <c:pt idx="188">
                  <c:v>10.15</c:v>
                </c:pt>
                <c:pt idx="189">
                  <c:v>9.3000000000000007</c:v>
                </c:pt>
                <c:pt idx="190">
                  <c:v>15.4</c:v>
                </c:pt>
                <c:pt idx="191">
                  <c:v>3.8</c:v>
                </c:pt>
                <c:pt idx="192">
                  <c:v>0</c:v>
                </c:pt>
                <c:pt idx="193">
                  <c:v>3.65</c:v>
                </c:pt>
                <c:pt idx="194">
                  <c:v>7.1</c:v>
                </c:pt>
                <c:pt idx="195">
                  <c:v>7.35</c:v>
                </c:pt>
                <c:pt idx="196">
                  <c:v>8</c:v>
                </c:pt>
                <c:pt idx="197">
                  <c:v>0.15</c:v>
                </c:pt>
                <c:pt idx="198">
                  <c:v>1.7</c:v>
                </c:pt>
                <c:pt idx="199">
                  <c:v>13.65</c:v>
                </c:pt>
                <c:pt idx="200">
                  <c:v>1.1000000000000001</c:v>
                </c:pt>
                <c:pt idx="201">
                  <c:v>1.1000000000000001</c:v>
                </c:pt>
                <c:pt idx="202">
                  <c:v>14.6</c:v>
                </c:pt>
                <c:pt idx="203">
                  <c:v>0</c:v>
                </c:pt>
                <c:pt idx="204">
                  <c:v>0.2</c:v>
                </c:pt>
                <c:pt idx="205">
                  <c:v>0</c:v>
                </c:pt>
                <c:pt idx="206">
                  <c:v>0</c:v>
                </c:pt>
                <c:pt idx="207">
                  <c:v>0.2</c:v>
                </c:pt>
                <c:pt idx="208">
                  <c:v>5.65</c:v>
                </c:pt>
                <c:pt idx="209">
                  <c:v>19.2</c:v>
                </c:pt>
                <c:pt idx="210">
                  <c:v>13.45</c:v>
                </c:pt>
                <c:pt idx="211">
                  <c:v>16.3</c:v>
                </c:pt>
                <c:pt idx="212">
                  <c:v>3.55</c:v>
                </c:pt>
                <c:pt idx="213">
                  <c:v>0</c:v>
                </c:pt>
                <c:pt idx="214">
                  <c:v>10.75</c:v>
                </c:pt>
                <c:pt idx="215">
                  <c:v>5.85</c:v>
                </c:pt>
                <c:pt idx="216">
                  <c:v>0</c:v>
                </c:pt>
                <c:pt idx="217">
                  <c:v>0</c:v>
                </c:pt>
                <c:pt idx="218">
                  <c:v>6.35</c:v>
                </c:pt>
                <c:pt idx="219">
                  <c:v>11.15</c:v>
                </c:pt>
                <c:pt idx="220">
                  <c:v>5.05</c:v>
                </c:pt>
                <c:pt idx="221">
                  <c:v>0</c:v>
                </c:pt>
                <c:pt idx="222">
                  <c:v>7.2</c:v>
                </c:pt>
                <c:pt idx="223">
                  <c:v>1</c:v>
                </c:pt>
                <c:pt idx="224">
                  <c:v>11.45</c:v>
                </c:pt>
                <c:pt idx="225">
                  <c:v>6.15</c:v>
                </c:pt>
                <c:pt idx="226">
                  <c:v>15.05</c:v>
                </c:pt>
                <c:pt idx="227">
                  <c:v>2.1</c:v>
                </c:pt>
                <c:pt idx="228">
                  <c:v>6.3</c:v>
                </c:pt>
                <c:pt idx="229">
                  <c:v>6.45</c:v>
                </c:pt>
                <c:pt idx="230">
                  <c:v>5.75</c:v>
                </c:pt>
                <c:pt idx="231">
                  <c:v>0</c:v>
                </c:pt>
                <c:pt idx="232">
                  <c:v>13.7</c:v>
                </c:pt>
                <c:pt idx="233">
                  <c:v>9.6</c:v>
                </c:pt>
                <c:pt idx="234">
                  <c:v>0</c:v>
                </c:pt>
                <c:pt idx="235">
                  <c:v>5</c:v>
                </c:pt>
                <c:pt idx="236">
                  <c:v>10.7</c:v>
                </c:pt>
                <c:pt idx="237">
                  <c:v>0</c:v>
                </c:pt>
                <c:pt idx="238">
                  <c:v>6.9</c:v>
                </c:pt>
                <c:pt idx="239">
                  <c:v>5.75</c:v>
                </c:pt>
                <c:pt idx="240">
                  <c:v>18.8</c:v>
                </c:pt>
                <c:pt idx="241">
                  <c:v>0</c:v>
                </c:pt>
                <c:pt idx="242">
                  <c:v>3.4</c:v>
                </c:pt>
                <c:pt idx="243">
                  <c:v>3.2</c:v>
                </c:pt>
                <c:pt idx="244">
                  <c:v>14.85</c:v>
                </c:pt>
                <c:pt idx="245">
                  <c:v>8.8000000000000007</c:v>
                </c:pt>
                <c:pt idx="246">
                  <c:v>6.05</c:v>
                </c:pt>
                <c:pt idx="247">
                  <c:v>6.5</c:v>
                </c:pt>
              </c:numCache>
            </c:numRef>
          </c:xVal>
          <c:yVal>
            <c:numRef>
              <c:f>[correlations.xlsx]avg.csv!$T$2:$T$249</c:f>
              <c:numCache>
                <c:formatCode>General</c:formatCode>
                <c:ptCount val="248"/>
                <c:pt idx="0">
                  <c:v>2.3361605050000001E-2</c:v>
                </c:pt>
                <c:pt idx="1">
                  <c:v>1.9561880649999999E-2</c:v>
                </c:pt>
                <c:pt idx="2">
                  <c:v>2.2249279350000001E-2</c:v>
                </c:pt>
                <c:pt idx="3">
                  <c:v>2.1431506749999999E-2</c:v>
                </c:pt>
                <c:pt idx="4">
                  <c:v>3.6662862999999997E-2</c:v>
                </c:pt>
                <c:pt idx="5">
                  <c:v>2.2268971249999998E-2</c:v>
                </c:pt>
                <c:pt idx="6">
                  <c:v>2.288395365E-2</c:v>
                </c:pt>
                <c:pt idx="7">
                  <c:v>3.4040980999999998E-2</c:v>
                </c:pt>
                <c:pt idx="8">
                  <c:v>8.6311713400000004E-2</c:v>
                </c:pt>
                <c:pt idx="9">
                  <c:v>2.2851580099999901E-2</c:v>
                </c:pt>
                <c:pt idx="10">
                  <c:v>3.8068687699999999E-2</c:v>
                </c:pt>
                <c:pt idx="11">
                  <c:v>2.8177389399999999E-2</c:v>
                </c:pt>
                <c:pt idx="12">
                  <c:v>6.4654675149999993E-2</c:v>
                </c:pt>
                <c:pt idx="13">
                  <c:v>7.9312428199999896E-2</c:v>
                </c:pt>
                <c:pt idx="14">
                  <c:v>2.5301136200000001E-2</c:v>
                </c:pt>
                <c:pt idx="15">
                  <c:v>9.3576826099999996E-2</c:v>
                </c:pt>
                <c:pt idx="16">
                  <c:v>2.1290812949999901E-2</c:v>
                </c:pt>
                <c:pt idx="17">
                  <c:v>2.8585819899999899E-2</c:v>
                </c:pt>
                <c:pt idx="18">
                  <c:v>7.19330678E-2</c:v>
                </c:pt>
                <c:pt idx="19">
                  <c:v>5.9144826849999999E-2</c:v>
                </c:pt>
                <c:pt idx="20">
                  <c:v>2.4931833099999998E-2</c:v>
                </c:pt>
                <c:pt idx="21">
                  <c:v>3.903576005E-2</c:v>
                </c:pt>
                <c:pt idx="22">
                  <c:v>3.8361758900000001E-2</c:v>
                </c:pt>
                <c:pt idx="23">
                  <c:v>5.9010060750000003E-2</c:v>
                </c:pt>
                <c:pt idx="24">
                  <c:v>4.217980725E-2</c:v>
                </c:pt>
                <c:pt idx="25">
                  <c:v>2.0346880899999999E-2</c:v>
                </c:pt>
                <c:pt idx="26">
                  <c:v>2.0836928750000001E-2</c:v>
                </c:pt>
                <c:pt idx="27">
                  <c:v>6.9127118349999905E-2</c:v>
                </c:pt>
                <c:pt idx="28">
                  <c:v>9.1773514199999906E-2</c:v>
                </c:pt>
                <c:pt idx="29">
                  <c:v>2.7357792999999998E-2</c:v>
                </c:pt>
                <c:pt idx="30">
                  <c:v>2.8143933150000001E-2</c:v>
                </c:pt>
                <c:pt idx="31">
                  <c:v>2.3156363950000002E-2</c:v>
                </c:pt>
                <c:pt idx="32">
                  <c:v>2.3459950850000001E-2</c:v>
                </c:pt>
                <c:pt idx="33">
                  <c:v>2.9846362750000001E-2</c:v>
                </c:pt>
                <c:pt idx="34">
                  <c:v>2.07774825E-2</c:v>
                </c:pt>
                <c:pt idx="35">
                  <c:v>4.3386745650000003E-2</c:v>
                </c:pt>
                <c:pt idx="36">
                  <c:v>1.985475225E-2</c:v>
                </c:pt>
                <c:pt idx="37">
                  <c:v>3.8883296849999999E-2</c:v>
                </c:pt>
                <c:pt idx="38">
                  <c:v>2.2908205300000001E-2</c:v>
                </c:pt>
                <c:pt idx="39">
                  <c:v>3.1376523050000001E-2</c:v>
                </c:pt>
                <c:pt idx="40">
                  <c:v>2.2578941599999999E-2</c:v>
                </c:pt>
                <c:pt idx="41">
                  <c:v>2.5065943850000001E-2</c:v>
                </c:pt>
                <c:pt idx="42">
                  <c:v>3.2942448050000003E-2</c:v>
                </c:pt>
                <c:pt idx="43">
                  <c:v>2.1503976599999999E-2</c:v>
                </c:pt>
                <c:pt idx="44">
                  <c:v>2.4467632850000001E-2</c:v>
                </c:pt>
                <c:pt idx="45">
                  <c:v>8.4833362149999994E-2</c:v>
                </c:pt>
                <c:pt idx="46">
                  <c:v>2.0098323250000001E-2</c:v>
                </c:pt>
                <c:pt idx="47">
                  <c:v>2.1915940749999901E-2</c:v>
                </c:pt>
                <c:pt idx="48">
                  <c:v>2.6037975299999998E-2</c:v>
                </c:pt>
                <c:pt idx="49">
                  <c:v>1.9163538599999998E-2</c:v>
                </c:pt>
                <c:pt idx="50">
                  <c:v>4.1657585400000002E-2</c:v>
                </c:pt>
                <c:pt idx="51">
                  <c:v>8.9581806200000003E-2</c:v>
                </c:pt>
                <c:pt idx="52">
                  <c:v>4.7588374500000002E-2</c:v>
                </c:pt>
                <c:pt idx="53">
                  <c:v>1.9570316099999999E-2</c:v>
                </c:pt>
                <c:pt idx="54">
                  <c:v>4.0056066549999998E-2</c:v>
                </c:pt>
                <c:pt idx="55">
                  <c:v>0.1854134915</c:v>
                </c:pt>
                <c:pt idx="56">
                  <c:v>0.11135639795000001</c:v>
                </c:pt>
                <c:pt idx="57">
                  <c:v>3.034390545E-2</c:v>
                </c:pt>
                <c:pt idx="58">
                  <c:v>1.9251283099999999E-2</c:v>
                </c:pt>
                <c:pt idx="59">
                  <c:v>1.9773932649999999E-2</c:v>
                </c:pt>
                <c:pt idx="60">
                  <c:v>1.9545636999999901E-2</c:v>
                </c:pt>
                <c:pt idx="61">
                  <c:v>2.0752432750000001E-2</c:v>
                </c:pt>
                <c:pt idx="62">
                  <c:v>5.54277746E-2</c:v>
                </c:pt>
                <c:pt idx="63">
                  <c:v>8.3397871299999995E-2</c:v>
                </c:pt>
                <c:pt idx="64">
                  <c:v>2.02774885999999E-2</c:v>
                </c:pt>
                <c:pt idx="65">
                  <c:v>2.09894204E-2</c:v>
                </c:pt>
                <c:pt idx="66">
                  <c:v>9.0536881250000006E-2</c:v>
                </c:pt>
                <c:pt idx="67">
                  <c:v>2.1344730999999999E-2</c:v>
                </c:pt>
                <c:pt idx="68">
                  <c:v>2.0752717800000001E-2</c:v>
                </c:pt>
                <c:pt idx="69">
                  <c:v>1.9861021949999998E-2</c:v>
                </c:pt>
                <c:pt idx="70">
                  <c:v>1.9564331349999999E-2</c:v>
                </c:pt>
                <c:pt idx="71">
                  <c:v>2.98290646E-2</c:v>
                </c:pt>
                <c:pt idx="72">
                  <c:v>2.59011286E-2</c:v>
                </c:pt>
                <c:pt idx="73">
                  <c:v>7.6521896049999996E-2</c:v>
                </c:pt>
                <c:pt idx="74">
                  <c:v>2.0640721399999999E-2</c:v>
                </c:pt>
                <c:pt idx="75">
                  <c:v>2.1330481849999999E-2</c:v>
                </c:pt>
                <c:pt idx="76">
                  <c:v>2.5175802600000002E-2</c:v>
                </c:pt>
                <c:pt idx="77">
                  <c:v>5.5997958449999899E-2</c:v>
                </c:pt>
                <c:pt idx="78">
                  <c:v>0.15411166115</c:v>
                </c:pt>
                <c:pt idx="79">
                  <c:v>2.83987604E-2</c:v>
                </c:pt>
                <c:pt idx="80">
                  <c:v>2.9118016149999999E-2</c:v>
                </c:pt>
                <c:pt idx="81">
                  <c:v>2.169402825E-2</c:v>
                </c:pt>
                <c:pt idx="82">
                  <c:v>2.42789489E-2</c:v>
                </c:pt>
                <c:pt idx="83">
                  <c:v>2.0775972E-2</c:v>
                </c:pt>
                <c:pt idx="84">
                  <c:v>4.973790585E-2</c:v>
                </c:pt>
                <c:pt idx="85">
                  <c:v>4.0097559300000002E-2</c:v>
                </c:pt>
                <c:pt idx="86">
                  <c:v>1.9160375350000002E-2</c:v>
                </c:pt>
                <c:pt idx="87">
                  <c:v>0.20739266875000001</c:v>
                </c:pt>
                <c:pt idx="88">
                  <c:v>2.1353707650000001E-2</c:v>
                </c:pt>
                <c:pt idx="89">
                  <c:v>2.21711383E-2</c:v>
                </c:pt>
                <c:pt idx="90">
                  <c:v>1.9684364100000001E-2</c:v>
                </c:pt>
                <c:pt idx="91">
                  <c:v>6.291192155E-2</c:v>
                </c:pt>
                <c:pt idx="92">
                  <c:v>8.3692908950000006E-2</c:v>
                </c:pt>
                <c:pt idx="93">
                  <c:v>2.2604219299999999E-2</c:v>
                </c:pt>
                <c:pt idx="94">
                  <c:v>3.4986765749999899E-2</c:v>
                </c:pt>
                <c:pt idx="95">
                  <c:v>2.011533645E-2</c:v>
                </c:pt>
                <c:pt idx="96">
                  <c:v>2.3916884499999999E-2</c:v>
                </c:pt>
                <c:pt idx="97">
                  <c:v>6.5370055199999999E-2</c:v>
                </c:pt>
                <c:pt idx="98">
                  <c:v>1.9365473799999901E-2</c:v>
                </c:pt>
                <c:pt idx="99">
                  <c:v>2.4913110150000001E-2</c:v>
                </c:pt>
                <c:pt idx="100">
                  <c:v>1.972409005E-2</c:v>
                </c:pt>
                <c:pt idx="101">
                  <c:v>4.4317056299999998E-2</c:v>
                </c:pt>
                <c:pt idx="102">
                  <c:v>2.9663122050000001E-2</c:v>
                </c:pt>
                <c:pt idx="103">
                  <c:v>2.1429568900000001E-2</c:v>
                </c:pt>
                <c:pt idx="104">
                  <c:v>0.10756815835</c:v>
                </c:pt>
                <c:pt idx="105">
                  <c:v>0.10557260039999999</c:v>
                </c:pt>
                <c:pt idx="106">
                  <c:v>4.9485985150000002E-2</c:v>
                </c:pt>
                <c:pt idx="107">
                  <c:v>5.4202170100000002E-2</c:v>
                </c:pt>
                <c:pt idx="108">
                  <c:v>3.6143234499999899E-2</c:v>
                </c:pt>
                <c:pt idx="109">
                  <c:v>3.7678153899999997E-2</c:v>
                </c:pt>
                <c:pt idx="110">
                  <c:v>2.5289965099999999E-2</c:v>
                </c:pt>
                <c:pt idx="111">
                  <c:v>7.6516310399999996E-2</c:v>
                </c:pt>
                <c:pt idx="112">
                  <c:v>6.9567238350000005E-2</c:v>
                </c:pt>
                <c:pt idx="113">
                  <c:v>2.2607011850000001E-2</c:v>
                </c:pt>
                <c:pt idx="114">
                  <c:v>2.1680434950000001E-2</c:v>
                </c:pt>
                <c:pt idx="115">
                  <c:v>2.6370943099999999E-2</c:v>
                </c:pt>
                <c:pt idx="116">
                  <c:v>7.967611695E-2</c:v>
                </c:pt>
                <c:pt idx="117">
                  <c:v>2.7107297650000001E-2</c:v>
                </c:pt>
                <c:pt idx="118">
                  <c:v>2.13392024E-2</c:v>
                </c:pt>
                <c:pt idx="119">
                  <c:v>1.97878966E-2</c:v>
                </c:pt>
                <c:pt idx="120">
                  <c:v>2.2670961100000001E-2</c:v>
                </c:pt>
                <c:pt idx="121">
                  <c:v>2.6284224299999999E-2</c:v>
                </c:pt>
                <c:pt idx="122">
                  <c:v>3.17047606E-2</c:v>
                </c:pt>
                <c:pt idx="123">
                  <c:v>2.0637159249999999E-2</c:v>
                </c:pt>
                <c:pt idx="124">
                  <c:v>3.1851866350000001E-2</c:v>
                </c:pt>
                <c:pt idx="125">
                  <c:v>2.071085445E-2</c:v>
                </c:pt>
                <c:pt idx="126">
                  <c:v>1.9425718250000001E-2</c:v>
                </c:pt>
                <c:pt idx="127">
                  <c:v>2.0817350849999999E-2</c:v>
                </c:pt>
                <c:pt idx="128">
                  <c:v>2.15191944E-2</c:v>
                </c:pt>
                <c:pt idx="129">
                  <c:v>2.5772489700000002E-2</c:v>
                </c:pt>
                <c:pt idx="130">
                  <c:v>2.3877585949999999E-2</c:v>
                </c:pt>
                <c:pt idx="131">
                  <c:v>2.19649284E-2</c:v>
                </c:pt>
                <c:pt idx="132">
                  <c:v>8.5636116149999997E-2</c:v>
                </c:pt>
                <c:pt idx="133">
                  <c:v>2.4479573399999999E-2</c:v>
                </c:pt>
                <c:pt idx="134">
                  <c:v>7.1295030849999996E-2</c:v>
                </c:pt>
                <c:pt idx="135">
                  <c:v>0.10399678665000001</c:v>
                </c:pt>
                <c:pt idx="136">
                  <c:v>3.6092280399999899E-2</c:v>
                </c:pt>
                <c:pt idx="137">
                  <c:v>1.9535292199999998E-2</c:v>
                </c:pt>
                <c:pt idx="138">
                  <c:v>3.5521497999999999E-2</c:v>
                </c:pt>
                <c:pt idx="139">
                  <c:v>1.9978461249999999E-2</c:v>
                </c:pt>
                <c:pt idx="140">
                  <c:v>8.0135501299999995E-2</c:v>
                </c:pt>
                <c:pt idx="141">
                  <c:v>2.3407856849999999E-2</c:v>
                </c:pt>
                <c:pt idx="142">
                  <c:v>2.4204541150000002E-2</c:v>
                </c:pt>
                <c:pt idx="143">
                  <c:v>2.2732687299999998E-2</c:v>
                </c:pt>
                <c:pt idx="144">
                  <c:v>5.77396009E-2</c:v>
                </c:pt>
                <c:pt idx="145">
                  <c:v>2.2998657249999999E-2</c:v>
                </c:pt>
                <c:pt idx="146">
                  <c:v>2.2522231149999999E-2</c:v>
                </c:pt>
                <c:pt idx="147">
                  <c:v>4.2645603800000001E-2</c:v>
                </c:pt>
                <c:pt idx="148">
                  <c:v>3.1795326649999997E-2</c:v>
                </c:pt>
                <c:pt idx="149">
                  <c:v>2.2750697899999998E-2</c:v>
                </c:pt>
                <c:pt idx="150">
                  <c:v>1.9490151800000001E-2</c:v>
                </c:pt>
                <c:pt idx="151">
                  <c:v>2.0158510500000001E-2</c:v>
                </c:pt>
                <c:pt idx="152">
                  <c:v>3.117056965E-2</c:v>
                </c:pt>
                <c:pt idx="153">
                  <c:v>4.5557223100000002E-2</c:v>
                </c:pt>
                <c:pt idx="154">
                  <c:v>2.0590822000000002E-2</c:v>
                </c:pt>
                <c:pt idx="155">
                  <c:v>4.489493445E-2</c:v>
                </c:pt>
                <c:pt idx="156">
                  <c:v>2.8833494250000001E-2</c:v>
                </c:pt>
                <c:pt idx="157">
                  <c:v>4.2617248650000002E-2</c:v>
                </c:pt>
                <c:pt idx="158">
                  <c:v>3.5582483300000002E-2</c:v>
                </c:pt>
                <c:pt idx="159">
                  <c:v>0.17690077409999999</c:v>
                </c:pt>
                <c:pt idx="160">
                  <c:v>2.0371417449999998E-2</c:v>
                </c:pt>
                <c:pt idx="161">
                  <c:v>2.1823978299999901E-2</c:v>
                </c:pt>
                <c:pt idx="162">
                  <c:v>2.123840565E-2</c:v>
                </c:pt>
                <c:pt idx="163">
                  <c:v>2.7243175049999999E-2</c:v>
                </c:pt>
                <c:pt idx="164">
                  <c:v>8.4187174650000002E-2</c:v>
                </c:pt>
                <c:pt idx="165">
                  <c:v>2.5435531800000001E-2</c:v>
                </c:pt>
                <c:pt idx="166">
                  <c:v>0.1118924129</c:v>
                </c:pt>
                <c:pt idx="167">
                  <c:v>1.9243446399999999E-2</c:v>
                </c:pt>
                <c:pt idx="168">
                  <c:v>5.8561391549999897E-2</c:v>
                </c:pt>
                <c:pt idx="169">
                  <c:v>2.8350371249999999E-2</c:v>
                </c:pt>
                <c:pt idx="170">
                  <c:v>7.5069563199999995E-2</c:v>
                </c:pt>
                <c:pt idx="171">
                  <c:v>2.1634553549999901E-2</c:v>
                </c:pt>
                <c:pt idx="172">
                  <c:v>1.97122635E-2</c:v>
                </c:pt>
                <c:pt idx="173">
                  <c:v>3.5453103450000002E-2</c:v>
                </c:pt>
                <c:pt idx="174">
                  <c:v>2.0292905899999901E-2</c:v>
                </c:pt>
                <c:pt idx="175">
                  <c:v>3.7963274300000002E-2</c:v>
                </c:pt>
                <c:pt idx="176">
                  <c:v>0.12706170114999901</c:v>
                </c:pt>
                <c:pt idx="177">
                  <c:v>2.9667881050000001E-2</c:v>
                </c:pt>
                <c:pt idx="178">
                  <c:v>2.6268037649999999E-2</c:v>
                </c:pt>
                <c:pt idx="179">
                  <c:v>2.0511740600000002E-2</c:v>
                </c:pt>
                <c:pt idx="180">
                  <c:v>5.3195685149999998E-2</c:v>
                </c:pt>
                <c:pt idx="181">
                  <c:v>4.4694822949999997E-2</c:v>
                </c:pt>
                <c:pt idx="182">
                  <c:v>2.2289375699999999E-2</c:v>
                </c:pt>
                <c:pt idx="183">
                  <c:v>1.99064475E-2</c:v>
                </c:pt>
                <c:pt idx="184">
                  <c:v>4.23111823E-2</c:v>
                </c:pt>
                <c:pt idx="185">
                  <c:v>3.0143309699999999E-2</c:v>
                </c:pt>
                <c:pt idx="186">
                  <c:v>1.9065819849999999E-2</c:v>
                </c:pt>
                <c:pt idx="187">
                  <c:v>2.137565085E-2</c:v>
                </c:pt>
                <c:pt idx="188">
                  <c:v>3.5154047500000001E-2</c:v>
                </c:pt>
                <c:pt idx="189">
                  <c:v>8.0208883199999997E-2</c:v>
                </c:pt>
                <c:pt idx="190">
                  <c:v>9.6393604599999905E-2</c:v>
                </c:pt>
                <c:pt idx="191">
                  <c:v>2.71547462999999E-2</c:v>
                </c:pt>
                <c:pt idx="192">
                  <c:v>1.9778976899999998E-2</c:v>
                </c:pt>
                <c:pt idx="193">
                  <c:v>2.4097731349999998E-2</c:v>
                </c:pt>
                <c:pt idx="194">
                  <c:v>2.4189750900000001E-2</c:v>
                </c:pt>
                <c:pt idx="195">
                  <c:v>2.7375347899999999E-2</c:v>
                </c:pt>
                <c:pt idx="196">
                  <c:v>5.3333671550000003E-2</c:v>
                </c:pt>
                <c:pt idx="197">
                  <c:v>2.07114246E-2</c:v>
                </c:pt>
                <c:pt idx="198">
                  <c:v>2.12835176999999E-2</c:v>
                </c:pt>
                <c:pt idx="199">
                  <c:v>3.4310883600000001E-2</c:v>
                </c:pt>
                <c:pt idx="200">
                  <c:v>1.95195045E-2</c:v>
                </c:pt>
                <c:pt idx="201">
                  <c:v>2.0850892650000001E-2</c:v>
                </c:pt>
                <c:pt idx="202">
                  <c:v>9.1426012249999994E-2</c:v>
                </c:pt>
                <c:pt idx="203">
                  <c:v>1.96474307999999E-2</c:v>
                </c:pt>
                <c:pt idx="204">
                  <c:v>1.99322667E-2</c:v>
                </c:pt>
                <c:pt idx="205">
                  <c:v>2.06603281E-2</c:v>
                </c:pt>
                <c:pt idx="206">
                  <c:v>1.958849755E-2</c:v>
                </c:pt>
                <c:pt idx="207">
                  <c:v>2.3958035249999999E-2</c:v>
                </c:pt>
                <c:pt idx="208">
                  <c:v>2.4365069199999999E-2</c:v>
                </c:pt>
                <c:pt idx="209">
                  <c:v>0.12269934490000001</c:v>
                </c:pt>
                <c:pt idx="210">
                  <c:v>5.2181534250000002E-2</c:v>
                </c:pt>
                <c:pt idx="211">
                  <c:v>5.9289965999999902E-2</c:v>
                </c:pt>
                <c:pt idx="212">
                  <c:v>2.2988569100000002E-2</c:v>
                </c:pt>
                <c:pt idx="213">
                  <c:v>2.6819355900000001E-2</c:v>
                </c:pt>
                <c:pt idx="214">
                  <c:v>7.7854595100000007E-2</c:v>
                </c:pt>
                <c:pt idx="215">
                  <c:v>2.1860768799999999E-2</c:v>
                </c:pt>
                <c:pt idx="216">
                  <c:v>2.1141855300000002E-2</c:v>
                </c:pt>
                <c:pt idx="217">
                  <c:v>2.2267375400000001E-2</c:v>
                </c:pt>
                <c:pt idx="218">
                  <c:v>2.5188113849999999E-2</c:v>
                </c:pt>
                <c:pt idx="219">
                  <c:v>3.9291499399999999E-2</c:v>
                </c:pt>
                <c:pt idx="220">
                  <c:v>2.301712375E-2</c:v>
                </c:pt>
                <c:pt idx="221">
                  <c:v>1.9567466150000001E-2</c:v>
                </c:pt>
                <c:pt idx="222">
                  <c:v>2.657911965E-2</c:v>
                </c:pt>
                <c:pt idx="223">
                  <c:v>1.9962132149999999E-2</c:v>
                </c:pt>
                <c:pt idx="224">
                  <c:v>7.1382262549999895E-2</c:v>
                </c:pt>
                <c:pt idx="225">
                  <c:v>2.3671547099999999E-2</c:v>
                </c:pt>
                <c:pt idx="226">
                  <c:v>4.9888516500000001E-2</c:v>
                </c:pt>
                <c:pt idx="227">
                  <c:v>2.27176974499999E-2</c:v>
                </c:pt>
                <c:pt idx="228">
                  <c:v>2.4537423749999999E-2</c:v>
                </c:pt>
                <c:pt idx="229">
                  <c:v>4.3418435200000001E-2</c:v>
                </c:pt>
                <c:pt idx="230">
                  <c:v>5.7003303450000001E-2</c:v>
                </c:pt>
                <c:pt idx="231">
                  <c:v>1.9413378799999999E-2</c:v>
                </c:pt>
                <c:pt idx="232">
                  <c:v>8.4211369349999995E-2</c:v>
                </c:pt>
                <c:pt idx="233">
                  <c:v>2.62263737E-2</c:v>
                </c:pt>
                <c:pt idx="234">
                  <c:v>2.05563395E-2</c:v>
                </c:pt>
                <c:pt idx="235">
                  <c:v>2.4855858049999999E-2</c:v>
                </c:pt>
                <c:pt idx="236">
                  <c:v>5.0223479549999998E-2</c:v>
                </c:pt>
                <c:pt idx="237">
                  <c:v>2.2636250850000001E-2</c:v>
                </c:pt>
                <c:pt idx="238">
                  <c:v>2.3202017450000001E-2</c:v>
                </c:pt>
                <c:pt idx="239">
                  <c:v>2.2572529799999901E-2</c:v>
                </c:pt>
                <c:pt idx="240">
                  <c:v>0.10196198715</c:v>
                </c:pt>
                <c:pt idx="241">
                  <c:v>2.3699075699999999E-2</c:v>
                </c:pt>
                <c:pt idx="242">
                  <c:v>2.2702935600000002E-2</c:v>
                </c:pt>
                <c:pt idx="243">
                  <c:v>2.2341697550000001E-2</c:v>
                </c:pt>
                <c:pt idx="244">
                  <c:v>9.6019428599999998E-2</c:v>
                </c:pt>
                <c:pt idx="245">
                  <c:v>3.647628805E-2</c:v>
                </c:pt>
                <c:pt idx="246">
                  <c:v>2.3849202149999998E-2</c:v>
                </c:pt>
                <c:pt idx="247">
                  <c:v>2.2872468900000002E-2</c:v>
                </c:pt>
              </c:numCache>
            </c:numRef>
          </c:yVal>
          <c:smooth val="0"/>
          <c:extLst/>
        </c:ser>
        <c:dLbls>
          <c:showLegendKey val="0"/>
          <c:showVal val="0"/>
          <c:showCatName val="0"/>
          <c:showSerName val="0"/>
          <c:showPercent val="0"/>
          <c:showBubbleSize val="0"/>
        </c:dLbls>
        <c:axId val="481685232"/>
        <c:axId val="481682880"/>
      </c:scatterChart>
      <c:valAx>
        <c:axId val="481685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arcs generated</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682880"/>
        <c:crosses val="autoZero"/>
        <c:crossBetween val="midCat"/>
      </c:valAx>
      <c:valAx>
        <c:axId val="481682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Bayesian network constrution time in seconds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685232"/>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charts.xlsx]Hoja1'!$A$18</c:f>
              <c:strCache>
                <c:ptCount val="1"/>
                <c:pt idx="0">
                  <c:v>Average for all variables</c:v>
                </c:pt>
              </c:strCache>
            </c:strRef>
          </c:tx>
          <c:dPt>
            <c:idx val="0"/>
            <c:bubble3D val="0"/>
            <c:spPr>
              <a:solidFill>
                <a:schemeClr val="accent6"/>
              </a:solidFill>
            </c:spPr>
          </c:dPt>
          <c:dLbls>
            <c:dLbl>
              <c:idx val="0"/>
              <c:layout/>
              <c:showLegendKey val="0"/>
              <c:showVal val="0"/>
              <c:showCatName val="0"/>
              <c:showSerName val="0"/>
              <c:showPercent val="1"/>
              <c:showBubbleSize val="0"/>
              <c:extLst>
                <c:ext xmlns:c15="http://schemas.microsoft.com/office/drawing/2012/chart" uri="{CE6537A1-D6FC-4f65-9D91-7224C49458BB}">
                  <c15:layout>
                    <c:manualLayout>
                      <c:w val="0.38725490196078433"/>
                      <c:h val="0.32066993464052285"/>
                    </c:manualLayout>
                  </c15:layout>
                </c:ext>
              </c:extLst>
            </c:dLbl>
            <c:dLbl>
              <c:idx val="1"/>
              <c:delete val="1"/>
              <c:extLst>
                <c:ext xmlns:c15="http://schemas.microsoft.com/office/drawing/2012/chart" uri="{CE6537A1-D6FC-4f65-9D91-7224C49458BB}"/>
              </c:extLst>
            </c:dLbl>
            <c:spPr>
              <a:noFill/>
              <a:ln>
                <a:noFill/>
              </a:ln>
              <a:effectLst/>
            </c:spPr>
            <c:txPr>
              <a:bodyPr/>
              <a:lstStyle/>
              <a:p>
                <a:pPr>
                  <a:defRPr sz="1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'[Pie charts.xlsx]Hoja1'!$C$1:$D$1</c:f>
              <c:strCache>
                <c:ptCount val="2"/>
                <c:pt idx="0">
                  <c:v>Global Availability</c:v>
                </c:pt>
                <c:pt idx="1">
                  <c:v>No available</c:v>
                </c:pt>
              </c:strCache>
            </c:strRef>
          </c:cat>
          <c:val>
            <c:numRef>
              <c:f>'[Pie charts.xlsx]Hoja1'!$C$18:$D$18</c:f>
              <c:numCache>
                <c:formatCode>0.00%</c:formatCode>
                <c:ptCount val="2"/>
                <c:pt idx="0">
                  <c:v>0.37630000000000002</c:v>
                </c:pt>
                <c:pt idx="1">
                  <c:v>0.62369999999999992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36928104575162"/>
          <c:y val="0.16205058995768015"/>
          <c:w val="0.6952614379084967"/>
          <c:h val="0.67589819469885482"/>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7973791878956308"/>
                  <c:y val="-4.2416478164968012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3823529411764708"/>
                      <c:h val="0.38602931151568348"/>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'[Pie charts.xlsx]Hoja1'!$B$18:$C$18</c:f>
              <c:numCache>
                <c:formatCode>General</c:formatCode>
                <c:ptCount val="2"/>
                <c:pt idx="0">
                  <c:v>0.57050000000000001</c:v>
                </c:pt>
                <c:pt idx="1">
                  <c:v>0.42949999999999999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charts.xlsx]Hoja1'!$A$38</c:f>
              <c:strCache>
                <c:ptCount val="1"/>
                <c:pt idx="0">
                  <c:v>Average for all variables</c:v>
                </c:pt>
              </c:strCache>
            </c:strRef>
          </c:tx>
          <c:dPt>
            <c:idx val="0"/>
            <c:bubble3D val="0"/>
            <c:spPr>
              <a:solidFill>
                <a:schemeClr val="accent6"/>
              </a:solidFill>
            </c:spPr>
          </c:dPt>
          <c:dLbls>
            <c:dLbl>
              <c:idx val="0"/>
              <c:layout>
                <c:manualLayout>
                  <c:x val="-0.11437908496732026"/>
                  <c:y val="0.11087566260099836"/>
                </c:manualLayout>
              </c:layout>
              <c:showLegendKey val="0"/>
              <c:showVal val="1"/>
              <c:showCatName val="0"/>
              <c:showSerName val="0"/>
              <c:showPercent val="0"/>
              <c:showBubbleSize val="0"/>
              <c:extLst>
                <c:ext xmlns:c15="http://schemas.microsoft.com/office/drawing/2012/chart" uri="{CE6537A1-D6FC-4f65-9D91-7224C49458BB}">
                  <c15:layout>
                    <c:manualLayout>
                      <c:w val="0.41789215686274511"/>
                      <c:h val="0.37990196078431371"/>
                    </c:manualLayout>
                  </c15:layout>
                </c:ext>
              </c:extLst>
            </c:dLbl>
            <c:dLbl>
              <c:idx val="1"/>
              <c:delete val="1"/>
              <c:extLst>
                <c:ext xmlns:c15="http://schemas.microsoft.com/office/drawing/2012/chart" uri="{CE6537A1-D6FC-4f65-9D91-7224C49458BB}"/>
              </c:extLst>
            </c:dLbl>
            <c:numFmt formatCode="#,##0\ &quot;%&quot;;\-#,##0\ &quot;%&quot;" sourceLinked="0"/>
            <c:spPr>
              <a:noFill/>
              <a:ln>
                <a:noFill/>
              </a:ln>
              <a:effectLst/>
            </c:spPr>
            <c:txPr>
              <a:bodyPr/>
              <a:lstStyle/>
              <a:p>
                <a:pPr>
                  <a:defRPr sz="18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'[Pie charts.xlsx]Hoja1'!$C$21:$D$21</c:f>
              <c:strCache>
                <c:ptCount val="2"/>
                <c:pt idx="0">
                  <c:v>Global Availability</c:v>
                </c:pt>
                <c:pt idx="1">
                  <c:v>No available</c:v>
                </c:pt>
              </c:strCache>
            </c:strRef>
          </c:cat>
          <c:val>
            <c:numRef>
              <c:f>'[Pie charts.xlsx]Hoja1'!$C$38:$D$38</c:f>
              <c:numCache>
                <c:formatCode>General</c:formatCode>
                <c:ptCount val="2"/>
                <c:pt idx="0">
                  <c:v>44.05</c:v>
                </c:pt>
                <c:pt idx="1">
                  <c:v>55.95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5522875816993473"/>
                  <c:y val="1.8689851268591427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2271241830065361"/>
                      <c:h val="0.3860294117647059"/>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'[Pie charts.xlsx]Hoja1'!$B$38:$C$38</c:f>
              <c:numCache>
                <c:formatCode>General</c:formatCode>
                <c:ptCount val="2"/>
                <c:pt idx="0">
                  <c:v>0.54049999999999998</c:v>
                </c:pt>
                <c:pt idx="1">
                  <c:v>0.45950000000000002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7973791878956308"/>
                  <c:y val="-4.2416478164968012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3823529411764708"/>
                      <c:h val="0.38602931151568348"/>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'[Pie charts.xlsx]Hoja1'!$B$2:$C$2</c:f>
              <c:numCache>
                <c:formatCode>General</c:formatCode>
                <c:ptCount val="2"/>
                <c:pt idx="0">
                  <c:v>0.47070000000000001</c:v>
                </c:pt>
                <c:pt idx="1">
                  <c:v>0.52929999999999999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7973791878956308"/>
                  <c:y val="-4.2416478164968012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3823529411764708"/>
                      <c:h val="0.38602931151568348"/>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'[Pie charts.xlsx]Hoja1'!$B$24:$C$24</c:f>
              <c:numCache>
                <c:formatCode>General</c:formatCode>
                <c:ptCount val="2"/>
                <c:pt idx="0">
                  <c:v>0.47360000000000002</c:v>
                </c:pt>
                <c:pt idx="1">
                  <c:v>0.52639999999999998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23284313725490194"/>
                  <c:y val="-0.10201160516700118"/>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6274509803921567"/>
                      <c:h val="0.3860294117647059"/>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'[Pie charts.xlsx]Hoja1'!$B$26:$C$26</c:f>
              <c:numCache>
                <c:formatCode>General</c:formatCode>
                <c:ptCount val="2"/>
                <c:pt idx="0">
                  <c:v>0.63400000000000001</c:v>
                </c:pt>
                <c:pt idx="1">
                  <c:v>0.36599999999999999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4-30T01:46:08.770" idx="1">
    <p:pos x="10" y="10"/>
    <p:text>Agregar flechas de cada círculo a todos los círculos a su derecha (cf. diap. 11)</p:text>
    <p:extLst>
      <p:ext uri="{C676402C-5697-4E1C-873F-D02D1690AC5C}">
        <p15:threadingInfo xmlns:p15="http://schemas.microsoft.com/office/powerpoint/2012/main" timeZoneBias="300"/>
      </p:ext>
    </p:extLst>
  </p:cm>
  <p:cm authorId="2" dt="2016-04-30T11:45:03.988" idx="9">
    <p:pos x="10" y="106"/>
    <p:text>Hecho</p:text>
    <p:extLst>
      <p:ext uri="{C676402C-5697-4E1C-873F-D02D1690AC5C}">
        <p15:threadingInfo xmlns:p15="http://schemas.microsoft.com/office/powerpoint/2012/main" timeZoneBias="27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30T03:18:42.570" idx="8">
    <p:pos x="10" y="10"/>
    <p:text>¿podemos ajustar las cajitas para que coincidan con la diap. anterior?</p:text>
    <p:extLst>
      <p:ext uri="{C676402C-5697-4E1C-873F-D02D1690AC5C}">
        <p15:threadingInfo xmlns:p15="http://schemas.microsoft.com/office/powerpoint/2012/main" timeZoneBias="300"/>
      </p:ext>
    </p:extLst>
  </p:cm>
  <p:cm authorId="2" dt="2016-04-30T14:06:10.068" idx="11">
    <p:pos x="10" y="106"/>
    <p:text>Hecho</p:text>
    <p:extLst>
      <p:ext uri="{C676402C-5697-4E1C-873F-D02D1690AC5C}">
        <p15:threadingInfo xmlns:p15="http://schemas.microsoft.com/office/powerpoint/2012/main" timeZoneBias="270">
          <p15:parentCm authorId="1" idx="8"/>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85A45-7085-4D68-99DD-2055484926AB}" type="doc">
      <dgm:prSet loTypeId="urn:microsoft.com/office/officeart/2005/8/layout/process5" loCatId="process" qsTypeId="urn:microsoft.com/office/officeart/2005/8/quickstyle/simple1" qsCatId="simple" csTypeId="urn:microsoft.com/office/officeart/2005/8/colors/colorful3" csCatId="colorful" phldr="1"/>
      <dgm:spPr/>
    </dgm:pt>
    <dgm:pt modelId="{6A4627B7-B906-4099-B2A9-DB3E2804FF74}">
      <dgm:prSet phldrT="[Text]"/>
      <dgm:spPr/>
      <dgm:t>
        <a:bodyPr/>
        <a:lstStyle/>
        <a:p>
          <a:r>
            <a:rPr lang="en-US" dirty="0" smtClean="0"/>
            <a:t>The Problem</a:t>
          </a:r>
          <a:endParaRPr lang="en-US" dirty="0"/>
        </a:p>
      </dgm:t>
    </dgm:pt>
    <dgm:pt modelId="{23BC9C7A-93FB-4C41-AB77-ED01AD38D1C2}" type="parTrans" cxnId="{95588C1F-7645-4600-8D9B-84AF431E4A0D}">
      <dgm:prSet/>
      <dgm:spPr/>
      <dgm:t>
        <a:bodyPr/>
        <a:lstStyle/>
        <a:p>
          <a:endParaRPr lang="en-US"/>
        </a:p>
      </dgm:t>
    </dgm:pt>
    <dgm:pt modelId="{69369BAF-E951-407A-96E0-0D5ABF65AEFD}" type="sibTrans" cxnId="{95588C1F-7645-4600-8D9B-84AF431E4A0D}">
      <dgm:prSet/>
      <dgm:spPr/>
      <dgm:t>
        <a:bodyPr/>
        <a:lstStyle/>
        <a:p>
          <a:endParaRPr lang="en-US"/>
        </a:p>
      </dgm:t>
    </dgm:pt>
    <dgm:pt modelId="{18E874FB-CC10-432E-9753-5AC4188A67D3}">
      <dgm:prSet phldrT="[Text]"/>
      <dgm:spPr/>
      <dgm:t>
        <a:bodyPr/>
        <a:lstStyle/>
        <a:p>
          <a:r>
            <a:rPr lang="en-US" dirty="0" smtClean="0"/>
            <a:t>Proposed Algorithm</a:t>
          </a:r>
          <a:endParaRPr lang="en-US" dirty="0"/>
        </a:p>
      </dgm:t>
    </dgm:pt>
    <dgm:pt modelId="{A9891B30-AC96-4CDB-948F-8CC27D145E55}" type="parTrans" cxnId="{30033160-7D6F-4912-BB06-3306E94FA69B}">
      <dgm:prSet/>
      <dgm:spPr/>
      <dgm:t>
        <a:bodyPr/>
        <a:lstStyle/>
        <a:p>
          <a:endParaRPr lang="en-US"/>
        </a:p>
      </dgm:t>
    </dgm:pt>
    <dgm:pt modelId="{ABC4C49F-764B-4DA7-A5D7-ACBE66866EDB}" type="sibTrans" cxnId="{30033160-7D6F-4912-BB06-3306E94FA69B}">
      <dgm:prSet/>
      <dgm:spPr/>
      <dgm:t>
        <a:bodyPr/>
        <a:lstStyle/>
        <a:p>
          <a:endParaRPr lang="en-US"/>
        </a:p>
      </dgm:t>
    </dgm:pt>
    <dgm:pt modelId="{40864A59-1D7D-4A31-8421-731CBE6C03CD}">
      <dgm:prSet phldrT="[Text]"/>
      <dgm:spPr/>
      <dgm:t>
        <a:bodyPr/>
        <a:lstStyle/>
        <a:p>
          <a:r>
            <a:rPr lang="en-US" dirty="0" smtClean="0"/>
            <a:t>Dataset</a:t>
          </a:r>
          <a:endParaRPr lang="en-US" dirty="0"/>
        </a:p>
      </dgm:t>
    </dgm:pt>
    <dgm:pt modelId="{B8A909CA-4170-4413-8908-823E488209C0}" type="parTrans" cxnId="{754BE03B-86B2-4E2D-849F-AF213E129802}">
      <dgm:prSet/>
      <dgm:spPr/>
      <dgm:t>
        <a:bodyPr/>
        <a:lstStyle/>
        <a:p>
          <a:endParaRPr lang="en-US"/>
        </a:p>
      </dgm:t>
    </dgm:pt>
    <dgm:pt modelId="{60E0BC34-A68E-4F01-A194-B4662277CED8}" type="sibTrans" cxnId="{754BE03B-86B2-4E2D-849F-AF213E129802}">
      <dgm:prSet/>
      <dgm:spPr/>
      <dgm:t>
        <a:bodyPr/>
        <a:lstStyle/>
        <a:p>
          <a:endParaRPr lang="en-US"/>
        </a:p>
      </dgm:t>
    </dgm:pt>
    <dgm:pt modelId="{A73982C3-966B-45A6-8C51-3CD9D9F5472B}">
      <dgm:prSet phldrT="[Text]"/>
      <dgm:spPr/>
      <dgm:t>
        <a:bodyPr/>
        <a:lstStyle/>
        <a:p>
          <a:r>
            <a:rPr lang="en-US" dirty="0" smtClean="0"/>
            <a:t>Experiments</a:t>
          </a:r>
          <a:endParaRPr lang="en-US" dirty="0"/>
        </a:p>
      </dgm:t>
    </dgm:pt>
    <dgm:pt modelId="{20479274-4EBB-4A0D-9D7C-F95AD84D6F0C}" type="parTrans" cxnId="{D54B5E3A-0D70-4D3E-A97C-EF2C7F6E0AD1}">
      <dgm:prSet/>
      <dgm:spPr/>
      <dgm:t>
        <a:bodyPr/>
        <a:lstStyle/>
        <a:p>
          <a:endParaRPr lang="en-US"/>
        </a:p>
      </dgm:t>
    </dgm:pt>
    <dgm:pt modelId="{3A0CDEBA-BAF3-42DC-A3DF-C5962ACEA96F}" type="sibTrans" cxnId="{D54B5E3A-0D70-4D3E-A97C-EF2C7F6E0AD1}">
      <dgm:prSet/>
      <dgm:spPr/>
      <dgm:t>
        <a:bodyPr/>
        <a:lstStyle/>
        <a:p>
          <a:endParaRPr lang="en-US"/>
        </a:p>
      </dgm:t>
    </dgm:pt>
    <dgm:pt modelId="{3391CD22-3020-4343-8EB7-6C799F52721D}">
      <dgm:prSet phldrT="[Text]"/>
      <dgm:spPr/>
      <dgm:t>
        <a:bodyPr/>
        <a:lstStyle/>
        <a:p>
          <a:r>
            <a:rPr lang="en-US" dirty="0" smtClean="0"/>
            <a:t>Conclusion</a:t>
          </a:r>
          <a:endParaRPr lang="en-US" dirty="0"/>
        </a:p>
      </dgm:t>
    </dgm:pt>
    <dgm:pt modelId="{A9DD142E-7EC3-4D92-ACE7-0F5F35834EAE}" type="sibTrans" cxnId="{999FA331-2F3A-4D18-AE9C-7365761E4A7C}">
      <dgm:prSet/>
      <dgm:spPr/>
      <dgm:t>
        <a:bodyPr/>
        <a:lstStyle/>
        <a:p>
          <a:endParaRPr lang="en-US"/>
        </a:p>
      </dgm:t>
    </dgm:pt>
    <dgm:pt modelId="{19C3D6A2-400C-4B39-9CF7-02147EC86103}" type="parTrans" cxnId="{999FA331-2F3A-4D18-AE9C-7365761E4A7C}">
      <dgm:prSet/>
      <dgm:spPr/>
      <dgm:t>
        <a:bodyPr/>
        <a:lstStyle/>
        <a:p>
          <a:endParaRPr lang="en-US"/>
        </a:p>
      </dgm:t>
    </dgm:pt>
    <dgm:pt modelId="{BC301103-49FA-450E-924A-FDFF51FF9800}">
      <dgm:prSet phldrT="[Text]"/>
      <dgm:spPr/>
      <dgm:t>
        <a:bodyPr/>
        <a:lstStyle/>
        <a:p>
          <a:r>
            <a:rPr lang="en-US" dirty="0" smtClean="0"/>
            <a:t>Evaluation</a:t>
          </a:r>
          <a:endParaRPr lang="en-US" dirty="0"/>
        </a:p>
      </dgm:t>
    </dgm:pt>
    <dgm:pt modelId="{1E57CC61-6E84-4AB9-9735-2E6CDF4AEE09}" type="parTrans" cxnId="{25061452-5F3A-489F-ABE5-FB846DB4895E}">
      <dgm:prSet/>
      <dgm:spPr/>
      <dgm:t>
        <a:bodyPr/>
        <a:lstStyle/>
        <a:p>
          <a:endParaRPr lang="en-US"/>
        </a:p>
      </dgm:t>
    </dgm:pt>
    <dgm:pt modelId="{1E5AB255-24DD-4394-843A-DEFDB20943F6}" type="sibTrans" cxnId="{25061452-5F3A-489F-ABE5-FB846DB4895E}">
      <dgm:prSet/>
      <dgm:spPr/>
      <dgm:t>
        <a:bodyPr/>
        <a:lstStyle/>
        <a:p>
          <a:endParaRPr lang="en-US"/>
        </a:p>
      </dgm:t>
    </dgm:pt>
    <dgm:pt modelId="{858885DC-7919-47ED-AF0C-114E65655C20}" type="pres">
      <dgm:prSet presAssocID="{92885A45-7085-4D68-99DD-2055484926AB}" presName="diagram" presStyleCnt="0">
        <dgm:presLayoutVars>
          <dgm:dir/>
          <dgm:resizeHandles val="exact"/>
        </dgm:presLayoutVars>
      </dgm:prSet>
      <dgm:spPr/>
    </dgm:pt>
    <dgm:pt modelId="{5DA50CFE-6364-4C77-A9E9-448303BFE6F3}" type="pres">
      <dgm:prSet presAssocID="{6A4627B7-B906-4099-B2A9-DB3E2804FF74}" presName="node" presStyleLbl="node1" presStyleIdx="0" presStyleCnt="6">
        <dgm:presLayoutVars>
          <dgm:bulletEnabled val="1"/>
        </dgm:presLayoutVars>
      </dgm:prSet>
      <dgm:spPr/>
      <dgm:t>
        <a:bodyPr/>
        <a:lstStyle/>
        <a:p>
          <a:endParaRPr lang="en-US"/>
        </a:p>
      </dgm:t>
    </dgm:pt>
    <dgm:pt modelId="{781489A2-0A00-4448-B230-338864582A0F}" type="pres">
      <dgm:prSet presAssocID="{69369BAF-E951-407A-96E0-0D5ABF65AEFD}" presName="sibTrans" presStyleLbl="sibTrans2D1" presStyleIdx="0" presStyleCnt="5"/>
      <dgm:spPr/>
      <dgm:t>
        <a:bodyPr/>
        <a:lstStyle/>
        <a:p>
          <a:endParaRPr lang="en-US"/>
        </a:p>
      </dgm:t>
    </dgm:pt>
    <dgm:pt modelId="{426B7E31-97F8-48FB-B1A4-105D365C704B}" type="pres">
      <dgm:prSet presAssocID="{69369BAF-E951-407A-96E0-0D5ABF65AEFD}" presName="connectorText" presStyleLbl="sibTrans2D1" presStyleIdx="0" presStyleCnt="5"/>
      <dgm:spPr/>
      <dgm:t>
        <a:bodyPr/>
        <a:lstStyle/>
        <a:p>
          <a:endParaRPr lang="en-US"/>
        </a:p>
      </dgm:t>
    </dgm:pt>
    <dgm:pt modelId="{7377089E-1A9E-443E-AEFD-C8A2884E09D7}" type="pres">
      <dgm:prSet presAssocID="{18E874FB-CC10-432E-9753-5AC4188A67D3}" presName="node" presStyleLbl="node1" presStyleIdx="1" presStyleCnt="6">
        <dgm:presLayoutVars>
          <dgm:bulletEnabled val="1"/>
        </dgm:presLayoutVars>
      </dgm:prSet>
      <dgm:spPr/>
      <dgm:t>
        <a:bodyPr/>
        <a:lstStyle/>
        <a:p>
          <a:endParaRPr lang="en-US"/>
        </a:p>
      </dgm:t>
    </dgm:pt>
    <dgm:pt modelId="{CDC2CD9D-0BAA-4B95-BB5E-C0E37BA9E92A}" type="pres">
      <dgm:prSet presAssocID="{ABC4C49F-764B-4DA7-A5D7-ACBE66866EDB}" presName="sibTrans" presStyleLbl="sibTrans2D1" presStyleIdx="1" presStyleCnt="5"/>
      <dgm:spPr/>
      <dgm:t>
        <a:bodyPr/>
        <a:lstStyle/>
        <a:p>
          <a:endParaRPr lang="en-US"/>
        </a:p>
      </dgm:t>
    </dgm:pt>
    <dgm:pt modelId="{F1B5C509-728F-4161-97F5-06359419BA56}" type="pres">
      <dgm:prSet presAssocID="{ABC4C49F-764B-4DA7-A5D7-ACBE66866EDB}" presName="connectorText" presStyleLbl="sibTrans2D1" presStyleIdx="1" presStyleCnt="5"/>
      <dgm:spPr/>
      <dgm:t>
        <a:bodyPr/>
        <a:lstStyle/>
        <a:p>
          <a:endParaRPr lang="en-US"/>
        </a:p>
      </dgm:t>
    </dgm:pt>
    <dgm:pt modelId="{FC3035FE-4475-409E-AEE7-37D16F4B8115}" type="pres">
      <dgm:prSet presAssocID="{40864A59-1D7D-4A31-8421-731CBE6C03CD}" presName="node" presStyleLbl="node1" presStyleIdx="2" presStyleCnt="6">
        <dgm:presLayoutVars>
          <dgm:bulletEnabled val="1"/>
        </dgm:presLayoutVars>
      </dgm:prSet>
      <dgm:spPr/>
      <dgm:t>
        <a:bodyPr/>
        <a:lstStyle/>
        <a:p>
          <a:endParaRPr lang="en-US"/>
        </a:p>
      </dgm:t>
    </dgm:pt>
    <dgm:pt modelId="{36B5BF46-0704-4C87-9117-B31B4C5F2212}" type="pres">
      <dgm:prSet presAssocID="{60E0BC34-A68E-4F01-A194-B4662277CED8}" presName="sibTrans" presStyleLbl="sibTrans2D1" presStyleIdx="2" presStyleCnt="5"/>
      <dgm:spPr/>
      <dgm:t>
        <a:bodyPr/>
        <a:lstStyle/>
        <a:p>
          <a:endParaRPr lang="en-US"/>
        </a:p>
      </dgm:t>
    </dgm:pt>
    <dgm:pt modelId="{97A0171E-79C0-4813-BB38-0CBFC69305B8}" type="pres">
      <dgm:prSet presAssocID="{60E0BC34-A68E-4F01-A194-B4662277CED8}" presName="connectorText" presStyleLbl="sibTrans2D1" presStyleIdx="2" presStyleCnt="5"/>
      <dgm:spPr/>
      <dgm:t>
        <a:bodyPr/>
        <a:lstStyle/>
        <a:p>
          <a:endParaRPr lang="en-US"/>
        </a:p>
      </dgm:t>
    </dgm:pt>
    <dgm:pt modelId="{168DAD69-171B-43EF-A3D0-D47C22A8C2EE}" type="pres">
      <dgm:prSet presAssocID="{A73982C3-966B-45A6-8C51-3CD9D9F5472B}" presName="node" presStyleLbl="node1" presStyleIdx="3" presStyleCnt="6">
        <dgm:presLayoutVars>
          <dgm:bulletEnabled val="1"/>
        </dgm:presLayoutVars>
      </dgm:prSet>
      <dgm:spPr/>
      <dgm:t>
        <a:bodyPr/>
        <a:lstStyle/>
        <a:p>
          <a:endParaRPr lang="en-US"/>
        </a:p>
      </dgm:t>
    </dgm:pt>
    <dgm:pt modelId="{C5DEAD59-1051-4367-BA00-F4E6F8A4BBCF}" type="pres">
      <dgm:prSet presAssocID="{3A0CDEBA-BAF3-42DC-A3DF-C5962ACEA96F}" presName="sibTrans" presStyleLbl="sibTrans2D1" presStyleIdx="3" presStyleCnt="5"/>
      <dgm:spPr/>
      <dgm:t>
        <a:bodyPr/>
        <a:lstStyle/>
        <a:p>
          <a:endParaRPr lang="en-US"/>
        </a:p>
      </dgm:t>
    </dgm:pt>
    <dgm:pt modelId="{F3CC0486-3834-4118-8B2F-B5C479D8C53B}" type="pres">
      <dgm:prSet presAssocID="{3A0CDEBA-BAF3-42DC-A3DF-C5962ACEA96F}" presName="connectorText" presStyleLbl="sibTrans2D1" presStyleIdx="3" presStyleCnt="5"/>
      <dgm:spPr/>
      <dgm:t>
        <a:bodyPr/>
        <a:lstStyle/>
        <a:p>
          <a:endParaRPr lang="en-US"/>
        </a:p>
      </dgm:t>
    </dgm:pt>
    <dgm:pt modelId="{2EA950F6-F5E7-4D90-878A-081D9A2CA46A}" type="pres">
      <dgm:prSet presAssocID="{BC301103-49FA-450E-924A-FDFF51FF9800}" presName="node" presStyleLbl="node1" presStyleIdx="4" presStyleCnt="6">
        <dgm:presLayoutVars>
          <dgm:bulletEnabled val="1"/>
        </dgm:presLayoutVars>
      </dgm:prSet>
      <dgm:spPr/>
      <dgm:t>
        <a:bodyPr/>
        <a:lstStyle/>
        <a:p>
          <a:endParaRPr lang="en-US"/>
        </a:p>
      </dgm:t>
    </dgm:pt>
    <dgm:pt modelId="{C7C57BC3-EA03-4A2D-9EC6-DC729B7F5DB6}" type="pres">
      <dgm:prSet presAssocID="{1E5AB255-24DD-4394-843A-DEFDB20943F6}" presName="sibTrans" presStyleLbl="sibTrans2D1" presStyleIdx="4" presStyleCnt="5"/>
      <dgm:spPr/>
      <dgm:t>
        <a:bodyPr/>
        <a:lstStyle/>
        <a:p>
          <a:endParaRPr lang="en-US"/>
        </a:p>
      </dgm:t>
    </dgm:pt>
    <dgm:pt modelId="{CDD81CDD-7450-4D1E-9B24-DBC4E5920D73}" type="pres">
      <dgm:prSet presAssocID="{1E5AB255-24DD-4394-843A-DEFDB20943F6}" presName="connectorText" presStyleLbl="sibTrans2D1" presStyleIdx="4" presStyleCnt="5"/>
      <dgm:spPr/>
      <dgm:t>
        <a:bodyPr/>
        <a:lstStyle/>
        <a:p>
          <a:endParaRPr lang="en-US"/>
        </a:p>
      </dgm:t>
    </dgm:pt>
    <dgm:pt modelId="{C72019A0-E6DE-43EA-877A-94FC936B296B}" type="pres">
      <dgm:prSet presAssocID="{3391CD22-3020-4343-8EB7-6C799F52721D}" presName="node" presStyleLbl="node1" presStyleIdx="5" presStyleCnt="6">
        <dgm:presLayoutVars>
          <dgm:bulletEnabled val="1"/>
        </dgm:presLayoutVars>
      </dgm:prSet>
      <dgm:spPr/>
      <dgm:t>
        <a:bodyPr/>
        <a:lstStyle/>
        <a:p>
          <a:endParaRPr lang="en-US"/>
        </a:p>
      </dgm:t>
    </dgm:pt>
  </dgm:ptLst>
  <dgm:cxnLst>
    <dgm:cxn modelId="{D54B5E3A-0D70-4D3E-A97C-EF2C7F6E0AD1}" srcId="{92885A45-7085-4D68-99DD-2055484926AB}" destId="{A73982C3-966B-45A6-8C51-3CD9D9F5472B}" srcOrd="3" destOrd="0" parTransId="{20479274-4EBB-4A0D-9D7C-F95AD84D6F0C}" sibTransId="{3A0CDEBA-BAF3-42DC-A3DF-C5962ACEA96F}"/>
    <dgm:cxn modelId="{CF80D600-B2E8-4C7D-BA44-CB9B7F577D3D}" type="presOf" srcId="{BC301103-49FA-450E-924A-FDFF51FF9800}" destId="{2EA950F6-F5E7-4D90-878A-081D9A2CA46A}" srcOrd="0" destOrd="0" presId="urn:microsoft.com/office/officeart/2005/8/layout/process5"/>
    <dgm:cxn modelId="{D7A5F918-73FA-4A22-A133-DF8E6D3773F7}" type="presOf" srcId="{ABC4C49F-764B-4DA7-A5D7-ACBE66866EDB}" destId="{CDC2CD9D-0BAA-4B95-BB5E-C0E37BA9E92A}" srcOrd="0" destOrd="0" presId="urn:microsoft.com/office/officeart/2005/8/layout/process5"/>
    <dgm:cxn modelId="{899487DF-2DE2-4842-BC36-8C76F208FB82}" type="presOf" srcId="{1E5AB255-24DD-4394-843A-DEFDB20943F6}" destId="{C7C57BC3-EA03-4A2D-9EC6-DC729B7F5DB6}" srcOrd="0" destOrd="0" presId="urn:microsoft.com/office/officeart/2005/8/layout/process5"/>
    <dgm:cxn modelId="{878DC8B7-7649-4B1B-9B9A-F0DF99010BD3}" type="presOf" srcId="{60E0BC34-A68E-4F01-A194-B4662277CED8}" destId="{97A0171E-79C0-4813-BB38-0CBFC69305B8}" srcOrd="1" destOrd="0" presId="urn:microsoft.com/office/officeart/2005/8/layout/process5"/>
    <dgm:cxn modelId="{169C3837-0DF2-4EE7-88A7-782249E212B2}" type="presOf" srcId="{40864A59-1D7D-4A31-8421-731CBE6C03CD}" destId="{FC3035FE-4475-409E-AEE7-37D16F4B8115}" srcOrd="0" destOrd="0" presId="urn:microsoft.com/office/officeart/2005/8/layout/process5"/>
    <dgm:cxn modelId="{25061452-5F3A-489F-ABE5-FB846DB4895E}" srcId="{92885A45-7085-4D68-99DD-2055484926AB}" destId="{BC301103-49FA-450E-924A-FDFF51FF9800}" srcOrd="4" destOrd="0" parTransId="{1E57CC61-6E84-4AB9-9735-2E6CDF4AEE09}" sibTransId="{1E5AB255-24DD-4394-843A-DEFDB20943F6}"/>
    <dgm:cxn modelId="{754BE03B-86B2-4E2D-849F-AF213E129802}" srcId="{92885A45-7085-4D68-99DD-2055484926AB}" destId="{40864A59-1D7D-4A31-8421-731CBE6C03CD}" srcOrd="2" destOrd="0" parTransId="{B8A909CA-4170-4413-8908-823E488209C0}" sibTransId="{60E0BC34-A68E-4F01-A194-B4662277CED8}"/>
    <dgm:cxn modelId="{BD63EDA0-444B-49A3-9AF1-36FEC4504C08}" type="presOf" srcId="{1E5AB255-24DD-4394-843A-DEFDB20943F6}" destId="{CDD81CDD-7450-4D1E-9B24-DBC4E5920D73}" srcOrd="1" destOrd="0" presId="urn:microsoft.com/office/officeart/2005/8/layout/process5"/>
    <dgm:cxn modelId="{B780338A-2D5C-4D35-BF13-4EE999C2FFC6}" type="presOf" srcId="{69369BAF-E951-407A-96E0-0D5ABF65AEFD}" destId="{426B7E31-97F8-48FB-B1A4-105D365C704B}" srcOrd="1" destOrd="0" presId="urn:microsoft.com/office/officeart/2005/8/layout/process5"/>
    <dgm:cxn modelId="{D84D833C-7165-478C-9DB1-DCB76E5F1253}" type="presOf" srcId="{60E0BC34-A68E-4F01-A194-B4662277CED8}" destId="{36B5BF46-0704-4C87-9117-B31B4C5F2212}" srcOrd="0" destOrd="0" presId="urn:microsoft.com/office/officeart/2005/8/layout/process5"/>
    <dgm:cxn modelId="{91409AB4-F245-48A2-B9D4-CA278ECA1FE5}" type="presOf" srcId="{3A0CDEBA-BAF3-42DC-A3DF-C5962ACEA96F}" destId="{F3CC0486-3834-4118-8B2F-B5C479D8C53B}" srcOrd="1" destOrd="0" presId="urn:microsoft.com/office/officeart/2005/8/layout/process5"/>
    <dgm:cxn modelId="{52C2F5F6-E844-4CB0-B2AB-BBB1AF16B7D1}" type="presOf" srcId="{18E874FB-CC10-432E-9753-5AC4188A67D3}" destId="{7377089E-1A9E-443E-AEFD-C8A2884E09D7}" srcOrd="0" destOrd="0" presId="urn:microsoft.com/office/officeart/2005/8/layout/process5"/>
    <dgm:cxn modelId="{BC79D1A5-6D8B-49CD-95FC-A13477FBCD6D}" type="presOf" srcId="{3A0CDEBA-BAF3-42DC-A3DF-C5962ACEA96F}" destId="{C5DEAD59-1051-4367-BA00-F4E6F8A4BBCF}" srcOrd="0" destOrd="0" presId="urn:microsoft.com/office/officeart/2005/8/layout/process5"/>
    <dgm:cxn modelId="{999FA331-2F3A-4D18-AE9C-7365761E4A7C}" srcId="{92885A45-7085-4D68-99DD-2055484926AB}" destId="{3391CD22-3020-4343-8EB7-6C799F52721D}" srcOrd="5" destOrd="0" parTransId="{19C3D6A2-400C-4B39-9CF7-02147EC86103}" sibTransId="{A9DD142E-7EC3-4D92-ACE7-0F5F35834EAE}"/>
    <dgm:cxn modelId="{EC127BE3-F10B-4492-A2D3-E8A00C2F629D}" type="presOf" srcId="{92885A45-7085-4D68-99DD-2055484926AB}" destId="{858885DC-7919-47ED-AF0C-114E65655C20}" srcOrd="0" destOrd="0" presId="urn:microsoft.com/office/officeart/2005/8/layout/process5"/>
    <dgm:cxn modelId="{14A3C43A-EA9E-4947-8253-412963432208}" type="presOf" srcId="{3391CD22-3020-4343-8EB7-6C799F52721D}" destId="{C72019A0-E6DE-43EA-877A-94FC936B296B}" srcOrd="0" destOrd="0" presId="urn:microsoft.com/office/officeart/2005/8/layout/process5"/>
    <dgm:cxn modelId="{FF817E87-3491-47F2-88BA-2FB1C0604114}" type="presOf" srcId="{6A4627B7-B906-4099-B2A9-DB3E2804FF74}" destId="{5DA50CFE-6364-4C77-A9E9-448303BFE6F3}" srcOrd="0" destOrd="0" presId="urn:microsoft.com/office/officeart/2005/8/layout/process5"/>
    <dgm:cxn modelId="{95588C1F-7645-4600-8D9B-84AF431E4A0D}" srcId="{92885A45-7085-4D68-99DD-2055484926AB}" destId="{6A4627B7-B906-4099-B2A9-DB3E2804FF74}" srcOrd="0" destOrd="0" parTransId="{23BC9C7A-93FB-4C41-AB77-ED01AD38D1C2}" sibTransId="{69369BAF-E951-407A-96E0-0D5ABF65AEFD}"/>
    <dgm:cxn modelId="{30033160-7D6F-4912-BB06-3306E94FA69B}" srcId="{92885A45-7085-4D68-99DD-2055484926AB}" destId="{18E874FB-CC10-432E-9753-5AC4188A67D3}" srcOrd="1" destOrd="0" parTransId="{A9891B30-AC96-4CDB-948F-8CC27D145E55}" sibTransId="{ABC4C49F-764B-4DA7-A5D7-ACBE66866EDB}"/>
    <dgm:cxn modelId="{A20C4797-0292-408E-8593-7C1D7E6D49AE}" type="presOf" srcId="{ABC4C49F-764B-4DA7-A5D7-ACBE66866EDB}" destId="{F1B5C509-728F-4161-97F5-06359419BA56}" srcOrd="1" destOrd="0" presId="urn:microsoft.com/office/officeart/2005/8/layout/process5"/>
    <dgm:cxn modelId="{0820E9C0-C1DA-4B5F-9B21-73D3A1550566}" type="presOf" srcId="{69369BAF-E951-407A-96E0-0D5ABF65AEFD}" destId="{781489A2-0A00-4448-B230-338864582A0F}" srcOrd="0" destOrd="0" presId="urn:microsoft.com/office/officeart/2005/8/layout/process5"/>
    <dgm:cxn modelId="{7F88E52D-ED14-449F-8FAD-CA438C616EA9}" type="presOf" srcId="{A73982C3-966B-45A6-8C51-3CD9D9F5472B}" destId="{168DAD69-171B-43EF-A3D0-D47C22A8C2EE}" srcOrd="0" destOrd="0" presId="urn:microsoft.com/office/officeart/2005/8/layout/process5"/>
    <dgm:cxn modelId="{933AAB0A-EB3D-493C-9C7B-BC834BB31297}" type="presParOf" srcId="{858885DC-7919-47ED-AF0C-114E65655C20}" destId="{5DA50CFE-6364-4C77-A9E9-448303BFE6F3}" srcOrd="0" destOrd="0" presId="urn:microsoft.com/office/officeart/2005/8/layout/process5"/>
    <dgm:cxn modelId="{25F73516-8AD3-46B6-A968-40179679A2EE}" type="presParOf" srcId="{858885DC-7919-47ED-AF0C-114E65655C20}" destId="{781489A2-0A00-4448-B230-338864582A0F}" srcOrd="1" destOrd="0" presId="urn:microsoft.com/office/officeart/2005/8/layout/process5"/>
    <dgm:cxn modelId="{5C2D9DE2-9698-447F-9223-DD30783C6639}" type="presParOf" srcId="{781489A2-0A00-4448-B230-338864582A0F}" destId="{426B7E31-97F8-48FB-B1A4-105D365C704B}" srcOrd="0" destOrd="0" presId="urn:microsoft.com/office/officeart/2005/8/layout/process5"/>
    <dgm:cxn modelId="{89F93EDA-7117-46C0-BFE5-AF78943CE52C}" type="presParOf" srcId="{858885DC-7919-47ED-AF0C-114E65655C20}" destId="{7377089E-1A9E-443E-AEFD-C8A2884E09D7}" srcOrd="2" destOrd="0" presId="urn:microsoft.com/office/officeart/2005/8/layout/process5"/>
    <dgm:cxn modelId="{A8443A56-E31C-442D-B160-B26981BBC20D}" type="presParOf" srcId="{858885DC-7919-47ED-AF0C-114E65655C20}" destId="{CDC2CD9D-0BAA-4B95-BB5E-C0E37BA9E92A}" srcOrd="3" destOrd="0" presId="urn:microsoft.com/office/officeart/2005/8/layout/process5"/>
    <dgm:cxn modelId="{A18B13E1-2853-4AC6-B66E-5D9912CDFD29}" type="presParOf" srcId="{CDC2CD9D-0BAA-4B95-BB5E-C0E37BA9E92A}" destId="{F1B5C509-728F-4161-97F5-06359419BA56}" srcOrd="0" destOrd="0" presId="urn:microsoft.com/office/officeart/2005/8/layout/process5"/>
    <dgm:cxn modelId="{CB15FC40-4B42-432E-9F24-E0966BB8416C}" type="presParOf" srcId="{858885DC-7919-47ED-AF0C-114E65655C20}" destId="{FC3035FE-4475-409E-AEE7-37D16F4B8115}" srcOrd="4" destOrd="0" presId="urn:microsoft.com/office/officeart/2005/8/layout/process5"/>
    <dgm:cxn modelId="{ABF9185E-7A5C-4B48-91C3-A9E3519113BD}" type="presParOf" srcId="{858885DC-7919-47ED-AF0C-114E65655C20}" destId="{36B5BF46-0704-4C87-9117-B31B4C5F2212}" srcOrd="5" destOrd="0" presId="urn:microsoft.com/office/officeart/2005/8/layout/process5"/>
    <dgm:cxn modelId="{A236660B-586B-4D55-AAC6-02664B667B78}" type="presParOf" srcId="{36B5BF46-0704-4C87-9117-B31B4C5F2212}" destId="{97A0171E-79C0-4813-BB38-0CBFC69305B8}" srcOrd="0" destOrd="0" presId="urn:microsoft.com/office/officeart/2005/8/layout/process5"/>
    <dgm:cxn modelId="{DC160DE4-19BD-46EC-8296-136A4DFEE544}" type="presParOf" srcId="{858885DC-7919-47ED-AF0C-114E65655C20}" destId="{168DAD69-171B-43EF-A3D0-D47C22A8C2EE}" srcOrd="6" destOrd="0" presId="urn:microsoft.com/office/officeart/2005/8/layout/process5"/>
    <dgm:cxn modelId="{DB5AA6D4-1FCB-4BEE-8DF2-7AA953942F2F}" type="presParOf" srcId="{858885DC-7919-47ED-AF0C-114E65655C20}" destId="{C5DEAD59-1051-4367-BA00-F4E6F8A4BBCF}" srcOrd="7" destOrd="0" presId="urn:microsoft.com/office/officeart/2005/8/layout/process5"/>
    <dgm:cxn modelId="{C7A15002-A732-497D-B108-17B3D1CCD250}" type="presParOf" srcId="{C5DEAD59-1051-4367-BA00-F4E6F8A4BBCF}" destId="{F3CC0486-3834-4118-8B2F-B5C479D8C53B}" srcOrd="0" destOrd="0" presId="urn:microsoft.com/office/officeart/2005/8/layout/process5"/>
    <dgm:cxn modelId="{C17ECFF2-D0F0-420D-83A0-B6C4C72AFDCA}" type="presParOf" srcId="{858885DC-7919-47ED-AF0C-114E65655C20}" destId="{2EA950F6-F5E7-4D90-878A-081D9A2CA46A}" srcOrd="8" destOrd="0" presId="urn:microsoft.com/office/officeart/2005/8/layout/process5"/>
    <dgm:cxn modelId="{C462F81A-8B3C-452B-82BA-CDE99127F0EB}" type="presParOf" srcId="{858885DC-7919-47ED-AF0C-114E65655C20}" destId="{C7C57BC3-EA03-4A2D-9EC6-DC729B7F5DB6}" srcOrd="9" destOrd="0" presId="urn:microsoft.com/office/officeart/2005/8/layout/process5"/>
    <dgm:cxn modelId="{33018DC3-2A47-4EC5-AB52-9BDE2150CBC6}" type="presParOf" srcId="{C7C57BC3-EA03-4A2D-9EC6-DC729B7F5DB6}" destId="{CDD81CDD-7450-4D1E-9B24-DBC4E5920D73}" srcOrd="0" destOrd="0" presId="urn:microsoft.com/office/officeart/2005/8/layout/process5"/>
    <dgm:cxn modelId="{007FA731-4868-4F44-84A1-29E7F846C32D}" type="presParOf" srcId="{858885DC-7919-47ED-AF0C-114E65655C20}" destId="{C72019A0-E6DE-43EA-877A-94FC936B296B}"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85A45-7085-4D68-99DD-2055484926AB}" type="doc">
      <dgm:prSet loTypeId="urn:microsoft.com/office/officeart/2005/8/layout/process5" loCatId="process" qsTypeId="urn:microsoft.com/office/officeart/2005/8/quickstyle/simple1" qsCatId="simple" csTypeId="urn:microsoft.com/office/officeart/2005/8/colors/colorful3" csCatId="colorful" phldr="1"/>
      <dgm:spPr/>
    </dgm:pt>
    <dgm:pt modelId="{6A4627B7-B906-4099-B2A9-DB3E2804FF74}">
      <dgm:prSet phldrT="[Text]"/>
      <dgm:spPr/>
      <dgm:t>
        <a:bodyPr/>
        <a:lstStyle/>
        <a:p>
          <a:r>
            <a:rPr lang="en-US" dirty="0" smtClean="0"/>
            <a:t>The Problem</a:t>
          </a:r>
          <a:endParaRPr lang="en-US" dirty="0"/>
        </a:p>
      </dgm:t>
    </dgm:pt>
    <dgm:pt modelId="{23BC9C7A-93FB-4C41-AB77-ED01AD38D1C2}" type="parTrans" cxnId="{95588C1F-7645-4600-8D9B-84AF431E4A0D}">
      <dgm:prSet/>
      <dgm:spPr/>
      <dgm:t>
        <a:bodyPr/>
        <a:lstStyle/>
        <a:p>
          <a:endParaRPr lang="en-US"/>
        </a:p>
      </dgm:t>
    </dgm:pt>
    <dgm:pt modelId="{69369BAF-E951-407A-96E0-0D5ABF65AEFD}" type="sibTrans" cxnId="{95588C1F-7645-4600-8D9B-84AF431E4A0D}">
      <dgm:prSet/>
      <dgm:spPr/>
      <dgm:t>
        <a:bodyPr/>
        <a:lstStyle/>
        <a:p>
          <a:endParaRPr lang="en-US"/>
        </a:p>
      </dgm:t>
    </dgm:pt>
    <dgm:pt modelId="{18E874FB-CC10-432E-9753-5AC4188A67D3}">
      <dgm:prSet phldrT="[Text]"/>
      <dgm:spPr/>
      <dgm:t>
        <a:bodyPr/>
        <a:lstStyle/>
        <a:p>
          <a:r>
            <a:rPr lang="en-US" dirty="0" smtClean="0"/>
            <a:t>Proposed Algorithm</a:t>
          </a:r>
          <a:endParaRPr lang="en-US" dirty="0"/>
        </a:p>
      </dgm:t>
    </dgm:pt>
    <dgm:pt modelId="{A9891B30-AC96-4CDB-948F-8CC27D145E55}" type="parTrans" cxnId="{30033160-7D6F-4912-BB06-3306E94FA69B}">
      <dgm:prSet/>
      <dgm:spPr/>
      <dgm:t>
        <a:bodyPr/>
        <a:lstStyle/>
        <a:p>
          <a:endParaRPr lang="en-US"/>
        </a:p>
      </dgm:t>
    </dgm:pt>
    <dgm:pt modelId="{ABC4C49F-764B-4DA7-A5D7-ACBE66866EDB}" type="sibTrans" cxnId="{30033160-7D6F-4912-BB06-3306E94FA69B}">
      <dgm:prSet/>
      <dgm:spPr/>
      <dgm:t>
        <a:bodyPr/>
        <a:lstStyle/>
        <a:p>
          <a:endParaRPr lang="en-US"/>
        </a:p>
      </dgm:t>
    </dgm:pt>
    <dgm:pt modelId="{40864A59-1D7D-4A31-8421-731CBE6C03CD}">
      <dgm:prSet phldrT="[Text]"/>
      <dgm:spPr/>
      <dgm:t>
        <a:bodyPr/>
        <a:lstStyle/>
        <a:p>
          <a:r>
            <a:rPr lang="en-US" dirty="0" smtClean="0"/>
            <a:t>Dataset</a:t>
          </a:r>
          <a:endParaRPr lang="en-US" dirty="0"/>
        </a:p>
      </dgm:t>
    </dgm:pt>
    <dgm:pt modelId="{B8A909CA-4170-4413-8908-823E488209C0}" type="parTrans" cxnId="{754BE03B-86B2-4E2D-849F-AF213E129802}">
      <dgm:prSet/>
      <dgm:spPr/>
      <dgm:t>
        <a:bodyPr/>
        <a:lstStyle/>
        <a:p>
          <a:endParaRPr lang="en-US"/>
        </a:p>
      </dgm:t>
    </dgm:pt>
    <dgm:pt modelId="{60E0BC34-A68E-4F01-A194-B4662277CED8}" type="sibTrans" cxnId="{754BE03B-86B2-4E2D-849F-AF213E129802}">
      <dgm:prSet/>
      <dgm:spPr/>
      <dgm:t>
        <a:bodyPr/>
        <a:lstStyle/>
        <a:p>
          <a:endParaRPr lang="en-US"/>
        </a:p>
      </dgm:t>
    </dgm:pt>
    <dgm:pt modelId="{A73982C3-966B-45A6-8C51-3CD9D9F5472B}">
      <dgm:prSet phldrT="[Text]"/>
      <dgm:spPr/>
      <dgm:t>
        <a:bodyPr/>
        <a:lstStyle/>
        <a:p>
          <a:r>
            <a:rPr lang="en-US" dirty="0" smtClean="0"/>
            <a:t>Experiments</a:t>
          </a:r>
          <a:endParaRPr lang="en-US" dirty="0"/>
        </a:p>
      </dgm:t>
    </dgm:pt>
    <dgm:pt modelId="{20479274-4EBB-4A0D-9D7C-F95AD84D6F0C}" type="parTrans" cxnId="{D54B5E3A-0D70-4D3E-A97C-EF2C7F6E0AD1}">
      <dgm:prSet/>
      <dgm:spPr/>
      <dgm:t>
        <a:bodyPr/>
        <a:lstStyle/>
        <a:p>
          <a:endParaRPr lang="en-US"/>
        </a:p>
      </dgm:t>
    </dgm:pt>
    <dgm:pt modelId="{3A0CDEBA-BAF3-42DC-A3DF-C5962ACEA96F}" type="sibTrans" cxnId="{D54B5E3A-0D70-4D3E-A97C-EF2C7F6E0AD1}">
      <dgm:prSet/>
      <dgm:spPr/>
      <dgm:t>
        <a:bodyPr/>
        <a:lstStyle/>
        <a:p>
          <a:endParaRPr lang="en-US"/>
        </a:p>
      </dgm:t>
    </dgm:pt>
    <dgm:pt modelId="{BC301103-49FA-450E-924A-FDFF51FF9800}">
      <dgm:prSet phldrT="[Text]"/>
      <dgm:spPr/>
      <dgm:t>
        <a:bodyPr/>
        <a:lstStyle/>
        <a:p>
          <a:r>
            <a:rPr lang="en-US" dirty="0" smtClean="0"/>
            <a:t>Evaluation</a:t>
          </a:r>
          <a:endParaRPr lang="en-US" dirty="0"/>
        </a:p>
      </dgm:t>
    </dgm:pt>
    <dgm:pt modelId="{1E57CC61-6E84-4AB9-9735-2E6CDF4AEE09}" type="parTrans" cxnId="{25061452-5F3A-489F-ABE5-FB846DB4895E}">
      <dgm:prSet/>
      <dgm:spPr/>
      <dgm:t>
        <a:bodyPr/>
        <a:lstStyle/>
        <a:p>
          <a:endParaRPr lang="en-US"/>
        </a:p>
      </dgm:t>
    </dgm:pt>
    <dgm:pt modelId="{1E5AB255-24DD-4394-843A-DEFDB20943F6}" type="sibTrans" cxnId="{25061452-5F3A-489F-ABE5-FB846DB4895E}">
      <dgm:prSet/>
      <dgm:spPr/>
      <dgm:t>
        <a:bodyPr/>
        <a:lstStyle/>
        <a:p>
          <a:endParaRPr lang="en-US"/>
        </a:p>
      </dgm:t>
    </dgm:pt>
    <dgm:pt modelId="{0160ACA7-92C0-4CFA-82C1-3D447526B63D}">
      <dgm:prSet phldrT="[Text]"/>
      <dgm:spPr/>
      <dgm:t>
        <a:bodyPr/>
        <a:lstStyle/>
        <a:p>
          <a:r>
            <a:rPr lang="en-US" dirty="0" smtClean="0"/>
            <a:t>Conclusion</a:t>
          </a:r>
          <a:endParaRPr lang="en-US" dirty="0"/>
        </a:p>
      </dgm:t>
    </dgm:pt>
    <dgm:pt modelId="{8EF2C129-7960-4A48-BD4E-3F400FC8F6E0}" type="parTrans" cxnId="{18BE233F-6005-4770-817D-82907004E8A9}">
      <dgm:prSet/>
      <dgm:spPr/>
      <dgm:t>
        <a:bodyPr/>
        <a:lstStyle/>
        <a:p>
          <a:endParaRPr lang="en-US"/>
        </a:p>
      </dgm:t>
    </dgm:pt>
    <dgm:pt modelId="{17C5C6BE-523A-4DF2-8365-B86100FAD300}" type="sibTrans" cxnId="{18BE233F-6005-4770-817D-82907004E8A9}">
      <dgm:prSet/>
      <dgm:spPr/>
      <dgm:t>
        <a:bodyPr/>
        <a:lstStyle/>
        <a:p>
          <a:endParaRPr lang="en-US"/>
        </a:p>
      </dgm:t>
    </dgm:pt>
    <dgm:pt modelId="{858885DC-7919-47ED-AF0C-114E65655C20}" type="pres">
      <dgm:prSet presAssocID="{92885A45-7085-4D68-99DD-2055484926AB}" presName="diagram" presStyleCnt="0">
        <dgm:presLayoutVars>
          <dgm:dir/>
          <dgm:resizeHandles val="exact"/>
        </dgm:presLayoutVars>
      </dgm:prSet>
      <dgm:spPr/>
    </dgm:pt>
    <dgm:pt modelId="{5DA50CFE-6364-4C77-A9E9-448303BFE6F3}" type="pres">
      <dgm:prSet presAssocID="{6A4627B7-B906-4099-B2A9-DB3E2804FF74}" presName="node" presStyleLbl="node1" presStyleIdx="0" presStyleCnt="6">
        <dgm:presLayoutVars>
          <dgm:bulletEnabled val="1"/>
        </dgm:presLayoutVars>
      </dgm:prSet>
      <dgm:spPr/>
      <dgm:t>
        <a:bodyPr/>
        <a:lstStyle/>
        <a:p>
          <a:endParaRPr lang="en-US"/>
        </a:p>
      </dgm:t>
    </dgm:pt>
    <dgm:pt modelId="{781489A2-0A00-4448-B230-338864582A0F}" type="pres">
      <dgm:prSet presAssocID="{69369BAF-E951-407A-96E0-0D5ABF65AEFD}" presName="sibTrans" presStyleLbl="sibTrans2D1" presStyleIdx="0" presStyleCnt="5"/>
      <dgm:spPr/>
      <dgm:t>
        <a:bodyPr/>
        <a:lstStyle/>
        <a:p>
          <a:endParaRPr lang="en-US"/>
        </a:p>
      </dgm:t>
    </dgm:pt>
    <dgm:pt modelId="{426B7E31-97F8-48FB-B1A4-105D365C704B}" type="pres">
      <dgm:prSet presAssocID="{69369BAF-E951-407A-96E0-0D5ABF65AEFD}" presName="connectorText" presStyleLbl="sibTrans2D1" presStyleIdx="0" presStyleCnt="5"/>
      <dgm:spPr/>
      <dgm:t>
        <a:bodyPr/>
        <a:lstStyle/>
        <a:p>
          <a:endParaRPr lang="en-US"/>
        </a:p>
      </dgm:t>
    </dgm:pt>
    <dgm:pt modelId="{7377089E-1A9E-443E-AEFD-C8A2884E09D7}" type="pres">
      <dgm:prSet presAssocID="{18E874FB-CC10-432E-9753-5AC4188A67D3}" presName="node" presStyleLbl="node1" presStyleIdx="1" presStyleCnt="6">
        <dgm:presLayoutVars>
          <dgm:bulletEnabled val="1"/>
        </dgm:presLayoutVars>
      </dgm:prSet>
      <dgm:spPr/>
      <dgm:t>
        <a:bodyPr/>
        <a:lstStyle/>
        <a:p>
          <a:endParaRPr lang="en-US"/>
        </a:p>
      </dgm:t>
    </dgm:pt>
    <dgm:pt modelId="{CDC2CD9D-0BAA-4B95-BB5E-C0E37BA9E92A}" type="pres">
      <dgm:prSet presAssocID="{ABC4C49F-764B-4DA7-A5D7-ACBE66866EDB}" presName="sibTrans" presStyleLbl="sibTrans2D1" presStyleIdx="1" presStyleCnt="5"/>
      <dgm:spPr/>
      <dgm:t>
        <a:bodyPr/>
        <a:lstStyle/>
        <a:p>
          <a:endParaRPr lang="en-US"/>
        </a:p>
      </dgm:t>
    </dgm:pt>
    <dgm:pt modelId="{F1B5C509-728F-4161-97F5-06359419BA56}" type="pres">
      <dgm:prSet presAssocID="{ABC4C49F-764B-4DA7-A5D7-ACBE66866EDB}" presName="connectorText" presStyleLbl="sibTrans2D1" presStyleIdx="1" presStyleCnt="5"/>
      <dgm:spPr/>
      <dgm:t>
        <a:bodyPr/>
        <a:lstStyle/>
        <a:p>
          <a:endParaRPr lang="en-US"/>
        </a:p>
      </dgm:t>
    </dgm:pt>
    <dgm:pt modelId="{FC3035FE-4475-409E-AEE7-37D16F4B8115}" type="pres">
      <dgm:prSet presAssocID="{40864A59-1D7D-4A31-8421-731CBE6C03CD}" presName="node" presStyleLbl="node1" presStyleIdx="2" presStyleCnt="6">
        <dgm:presLayoutVars>
          <dgm:bulletEnabled val="1"/>
        </dgm:presLayoutVars>
      </dgm:prSet>
      <dgm:spPr/>
      <dgm:t>
        <a:bodyPr/>
        <a:lstStyle/>
        <a:p>
          <a:endParaRPr lang="en-US"/>
        </a:p>
      </dgm:t>
    </dgm:pt>
    <dgm:pt modelId="{36B5BF46-0704-4C87-9117-B31B4C5F2212}" type="pres">
      <dgm:prSet presAssocID="{60E0BC34-A68E-4F01-A194-B4662277CED8}" presName="sibTrans" presStyleLbl="sibTrans2D1" presStyleIdx="2" presStyleCnt="5"/>
      <dgm:spPr/>
      <dgm:t>
        <a:bodyPr/>
        <a:lstStyle/>
        <a:p>
          <a:endParaRPr lang="en-US"/>
        </a:p>
      </dgm:t>
    </dgm:pt>
    <dgm:pt modelId="{97A0171E-79C0-4813-BB38-0CBFC69305B8}" type="pres">
      <dgm:prSet presAssocID="{60E0BC34-A68E-4F01-A194-B4662277CED8}" presName="connectorText" presStyleLbl="sibTrans2D1" presStyleIdx="2" presStyleCnt="5"/>
      <dgm:spPr/>
      <dgm:t>
        <a:bodyPr/>
        <a:lstStyle/>
        <a:p>
          <a:endParaRPr lang="en-US"/>
        </a:p>
      </dgm:t>
    </dgm:pt>
    <dgm:pt modelId="{168DAD69-171B-43EF-A3D0-D47C22A8C2EE}" type="pres">
      <dgm:prSet presAssocID="{A73982C3-966B-45A6-8C51-3CD9D9F5472B}" presName="node" presStyleLbl="node1" presStyleIdx="3" presStyleCnt="6">
        <dgm:presLayoutVars>
          <dgm:bulletEnabled val="1"/>
        </dgm:presLayoutVars>
      </dgm:prSet>
      <dgm:spPr/>
      <dgm:t>
        <a:bodyPr/>
        <a:lstStyle/>
        <a:p>
          <a:endParaRPr lang="en-US"/>
        </a:p>
      </dgm:t>
    </dgm:pt>
    <dgm:pt modelId="{C5DEAD59-1051-4367-BA00-F4E6F8A4BBCF}" type="pres">
      <dgm:prSet presAssocID="{3A0CDEBA-BAF3-42DC-A3DF-C5962ACEA96F}" presName="sibTrans" presStyleLbl="sibTrans2D1" presStyleIdx="3" presStyleCnt="5"/>
      <dgm:spPr/>
      <dgm:t>
        <a:bodyPr/>
        <a:lstStyle/>
        <a:p>
          <a:endParaRPr lang="en-US"/>
        </a:p>
      </dgm:t>
    </dgm:pt>
    <dgm:pt modelId="{F3CC0486-3834-4118-8B2F-B5C479D8C53B}" type="pres">
      <dgm:prSet presAssocID="{3A0CDEBA-BAF3-42DC-A3DF-C5962ACEA96F}" presName="connectorText" presStyleLbl="sibTrans2D1" presStyleIdx="3" presStyleCnt="5"/>
      <dgm:spPr/>
      <dgm:t>
        <a:bodyPr/>
        <a:lstStyle/>
        <a:p>
          <a:endParaRPr lang="en-US"/>
        </a:p>
      </dgm:t>
    </dgm:pt>
    <dgm:pt modelId="{2EA950F6-F5E7-4D90-878A-081D9A2CA46A}" type="pres">
      <dgm:prSet presAssocID="{BC301103-49FA-450E-924A-FDFF51FF9800}" presName="node" presStyleLbl="node1" presStyleIdx="4" presStyleCnt="6">
        <dgm:presLayoutVars>
          <dgm:bulletEnabled val="1"/>
        </dgm:presLayoutVars>
      </dgm:prSet>
      <dgm:spPr/>
      <dgm:t>
        <a:bodyPr/>
        <a:lstStyle/>
        <a:p>
          <a:endParaRPr lang="en-US"/>
        </a:p>
      </dgm:t>
    </dgm:pt>
    <dgm:pt modelId="{C7C57BC3-EA03-4A2D-9EC6-DC729B7F5DB6}" type="pres">
      <dgm:prSet presAssocID="{1E5AB255-24DD-4394-843A-DEFDB20943F6}" presName="sibTrans" presStyleLbl="sibTrans2D1" presStyleIdx="4" presStyleCnt="5"/>
      <dgm:spPr/>
      <dgm:t>
        <a:bodyPr/>
        <a:lstStyle/>
        <a:p>
          <a:endParaRPr lang="en-US"/>
        </a:p>
      </dgm:t>
    </dgm:pt>
    <dgm:pt modelId="{CDD81CDD-7450-4D1E-9B24-DBC4E5920D73}" type="pres">
      <dgm:prSet presAssocID="{1E5AB255-24DD-4394-843A-DEFDB20943F6}" presName="connectorText" presStyleLbl="sibTrans2D1" presStyleIdx="4" presStyleCnt="5"/>
      <dgm:spPr/>
      <dgm:t>
        <a:bodyPr/>
        <a:lstStyle/>
        <a:p>
          <a:endParaRPr lang="en-US"/>
        </a:p>
      </dgm:t>
    </dgm:pt>
    <dgm:pt modelId="{A92B6071-D647-4F98-82F8-A3CA764ED62C}" type="pres">
      <dgm:prSet presAssocID="{0160ACA7-92C0-4CFA-82C1-3D447526B63D}" presName="node" presStyleLbl="node1" presStyleIdx="5" presStyleCnt="6">
        <dgm:presLayoutVars>
          <dgm:bulletEnabled val="1"/>
        </dgm:presLayoutVars>
      </dgm:prSet>
      <dgm:spPr/>
      <dgm:t>
        <a:bodyPr/>
        <a:lstStyle/>
        <a:p>
          <a:endParaRPr lang="en-US"/>
        </a:p>
      </dgm:t>
    </dgm:pt>
  </dgm:ptLst>
  <dgm:cxnLst>
    <dgm:cxn modelId="{18BE233F-6005-4770-817D-82907004E8A9}" srcId="{92885A45-7085-4D68-99DD-2055484926AB}" destId="{0160ACA7-92C0-4CFA-82C1-3D447526B63D}" srcOrd="5" destOrd="0" parTransId="{8EF2C129-7960-4A48-BD4E-3F400FC8F6E0}" sibTransId="{17C5C6BE-523A-4DF2-8365-B86100FAD300}"/>
    <dgm:cxn modelId="{77065F30-0986-4D7E-BF90-3E441B38F450}" type="presOf" srcId="{3A0CDEBA-BAF3-42DC-A3DF-C5962ACEA96F}" destId="{C5DEAD59-1051-4367-BA00-F4E6F8A4BBCF}" srcOrd="0" destOrd="0" presId="urn:microsoft.com/office/officeart/2005/8/layout/process5"/>
    <dgm:cxn modelId="{1E5793EB-E9AB-407F-AEA1-4BE608B8E354}" type="presOf" srcId="{69369BAF-E951-407A-96E0-0D5ABF65AEFD}" destId="{781489A2-0A00-4448-B230-338864582A0F}" srcOrd="0" destOrd="0" presId="urn:microsoft.com/office/officeart/2005/8/layout/process5"/>
    <dgm:cxn modelId="{754BE03B-86B2-4E2D-849F-AF213E129802}" srcId="{92885A45-7085-4D68-99DD-2055484926AB}" destId="{40864A59-1D7D-4A31-8421-731CBE6C03CD}" srcOrd="2" destOrd="0" parTransId="{B8A909CA-4170-4413-8908-823E488209C0}" sibTransId="{60E0BC34-A68E-4F01-A194-B4662277CED8}"/>
    <dgm:cxn modelId="{5745AC80-987E-40C4-A4D3-36E50785CDB9}" type="presOf" srcId="{18E874FB-CC10-432E-9753-5AC4188A67D3}" destId="{7377089E-1A9E-443E-AEFD-C8A2884E09D7}" srcOrd="0" destOrd="0" presId="urn:microsoft.com/office/officeart/2005/8/layout/process5"/>
    <dgm:cxn modelId="{24955124-FEB3-4801-9D58-ECC0332C45FE}" type="presOf" srcId="{40864A59-1D7D-4A31-8421-731CBE6C03CD}" destId="{FC3035FE-4475-409E-AEE7-37D16F4B8115}" srcOrd="0" destOrd="0" presId="urn:microsoft.com/office/officeart/2005/8/layout/process5"/>
    <dgm:cxn modelId="{0E57A5BF-87E4-4BF0-8AC5-21FC930E39B4}" type="presOf" srcId="{ABC4C49F-764B-4DA7-A5D7-ACBE66866EDB}" destId="{CDC2CD9D-0BAA-4B95-BB5E-C0E37BA9E92A}" srcOrd="0" destOrd="0" presId="urn:microsoft.com/office/officeart/2005/8/layout/process5"/>
    <dgm:cxn modelId="{30033160-7D6F-4912-BB06-3306E94FA69B}" srcId="{92885A45-7085-4D68-99DD-2055484926AB}" destId="{18E874FB-CC10-432E-9753-5AC4188A67D3}" srcOrd="1" destOrd="0" parTransId="{A9891B30-AC96-4CDB-948F-8CC27D145E55}" sibTransId="{ABC4C49F-764B-4DA7-A5D7-ACBE66866EDB}"/>
    <dgm:cxn modelId="{D54B5E3A-0D70-4D3E-A97C-EF2C7F6E0AD1}" srcId="{92885A45-7085-4D68-99DD-2055484926AB}" destId="{A73982C3-966B-45A6-8C51-3CD9D9F5472B}" srcOrd="3" destOrd="0" parTransId="{20479274-4EBB-4A0D-9D7C-F95AD84D6F0C}" sibTransId="{3A0CDEBA-BAF3-42DC-A3DF-C5962ACEA96F}"/>
    <dgm:cxn modelId="{FD3DCBB5-A2C6-4ABF-B406-5C4A153B22E8}" type="presOf" srcId="{92885A45-7085-4D68-99DD-2055484926AB}" destId="{858885DC-7919-47ED-AF0C-114E65655C20}" srcOrd="0" destOrd="0" presId="urn:microsoft.com/office/officeart/2005/8/layout/process5"/>
    <dgm:cxn modelId="{7BDECB5A-8DBB-4B4B-B89D-C8C02CE78053}" type="presOf" srcId="{1E5AB255-24DD-4394-843A-DEFDB20943F6}" destId="{C7C57BC3-EA03-4A2D-9EC6-DC729B7F5DB6}" srcOrd="0" destOrd="0" presId="urn:microsoft.com/office/officeart/2005/8/layout/process5"/>
    <dgm:cxn modelId="{175868BD-B97E-4759-B2BC-94B7D2748ED6}" type="presOf" srcId="{1E5AB255-24DD-4394-843A-DEFDB20943F6}" destId="{CDD81CDD-7450-4D1E-9B24-DBC4E5920D73}" srcOrd="1" destOrd="0" presId="urn:microsoft.com/office/officeart/2005/8/layout/process5"/>
    <dgm:cxn modelId="{659F622D-64B2-45D6-9E95-38B53C152960}" type="presOf" srcId="{0160ACA7-92C0-4CFA-82C1-3D447526B63D}" destId="{A92B6071-D647-4F98-82F8-A3CA764ED62C}" srcOrd="0" destOrd="0" presId="urn:microsoft.com/office/officeart/2005/8/layout/process5"/>
    <dgm:cxn modelId="{D40240A0-1D0B-40DB-888F-9510912B1365}" type="presOf" srcId="{69369BAF-E951-407A-96E0-0D5ABF65AEFD}" destId="{426B7E31-97F8-48FB-B1A4-105D365C704B}" srcOrd="1" destOrd="0" presId="urn:microsoft.com/office/officeart/2005/8/layout/process5"/>
    <dgm:cxn modelId="{CE49848B-9455-488A-9936-858BBFB044A1}" type="presOf" srcId="{60E0BC34-A68E-4F01-A194-B4662277CED8}" destId="{36B5BF46-0704-4C87-9117-B31B4C5F2212}" srcOrd="0" destOrd="0" presId="urn:microsoft.com/office/officeart/2005/8/layout/process5"/>
    <dgm:cxn modelId="{1071815A-6216-4199-B557-C36CB4BDBDE8}" type="presOf" srcId="{60E0BC34-A68E-4F01-A194-B4662277CED8}" destId="{97A0171E-79C0-4813-BB38-0CBFC69305B8}" srcOrd="1" destOrd="0" presId="urn:microsoft.com/office/officeart/2005/8/layout/process5"/>
    <dgm:cxn modelId="{25061452-5F3A-489F-ABE5-FB846DB4895E}" srcId="{92885A45-7085-4D68-99DD-2055484926AB}" destId="{BC301103-49FA-450E-924A-FDFF51FF9800}" srcOrd="4" destOrd="0" parTransId="{1E57CC61-6E84-4AB9-9735-2E6CDF4AEE09}" sibTransId="{1E5AB255-24DD-4394-843A-DEFDB20943F6}"/>
    <dgm:cxn modelId="{95588C1F-7645-4600-8D9B-84AF431E4A0D}" srcId="{92885A45-7085-4D68-99DD-2055484926AB}" destId="{6A4627B7-B906-4099-B2A9-DB3E2804FF74}" srcOrd="0" destOrd="0" parTransId="{23BC9C7A-93FB-4C41-AB77-ED01AD38D1C2}" sibTransId="{69369BAF-E951-407A-96E0-0D5ABF65AEFD}"/>
    <dgm:cxn modelId="{9AF873C8-DC7F-4B9B-B6BB-55F2ECECA8EC}" type="presOf" srcId="{ABC4C49F-764B-4DA7-A5D7-ACBE66866EDB}" destId="{F1B5C509-728F-4161-97F5-06359419BA56}" srcOrd="1" destOrd="0" presId="urn:microsoft.com/office/officeart/2005/8/layout/process5"/>
    <dgm:cxn modelId="{524EE4E7-36E7-4EF4-8933-4F4FE2668BF2}" type="presOf" srcId="{3A0CDEBA-BAF3-42DC-A3DF-C5962ACEA96F}" destId="{F3CC0486-3834-4118-8B2F-B5C479D8C53B}" srcOrd="1" destOrd="0" presId="urn:microsoft.com/office/officeart/2005/8/layout/process5"/>
    <dgm:cxn modelId="{9E7B9AD3-FCD7-4CC2-AA00-AC8F6C25881E}" type="presOf" srcId="{6A4627B7-B906-4099-B2A9-DB3E2804FF74}" destId="{5DA50CFE-6364-4C77-A9E9-448303BFE6F3}" srcOrd="0" destOrd="0" presId="urn:microsoft.com/office/officeart/2005/8/layout/process5"/>
    <dgm:cxn modelId="{A0A95C5C-A5B2-42F2-8EAD-9C5CBCBE6BC4}" type="presOf" srcId="{A73982C3-966B-45A6-8C51-3CD9D9F5472B}" destId="{168DAD69-171B-43EF-A3D0-D47C22A8C2EE}" srcOrd="0" destOrd="0" presId="urn:microsoft.com/office/officeart/2005/8/layout/process5"/>
    <dgm:cxn modelId="{1E966384-9B46-4180-932E-C367E75DC215}" type="presOf" srcId="{BC301103-49FA-450E-924A-FDFF51FF9800}" destId="{2EA950F6-F5E7-4D90-878A-081D9A2CA46A}" srcOrd="0" destOrd="0" presId="urn:microsoft.com/office/officeart/2005/8/layout/process5"/>
    <dgm:cxn modelId="{4C28462B-4DD2-41DF-8FF0-AD81A6C2D38C}" type="presParOf" srcId="{858885DC-7919-47ED-AF0C-114E65655C20}" destId="{5DA50CFE-6364-4C77-A9E9-448303BFE6F3}" srcOrd="0" destOrd="0" presId="urn:microsoft.com/office/officeart/2005/8/layout/process5"/>
    <dgm:cxn modelId="{531BDDF4-A25D-4576-A249-81FE6DD324DD}" type="presParOf" srcId="{858885DC-7919-47ED-AF0C-114E65655C20}" destId="{781489A2-0A00-4448-B230-338864582A0F}" srcOrd="1" destOrd="0" presId="urn:microsoft.com/office/officeart/2005/8/layout/process5"/>
    <dgm:cxn modelId="{29B086A2-1B64-4D7A-AE6A-A33580EF74DE}" type="presParOf" srcId="{781489A2-0A00-4448-B230-338864582A0F}" destId="{426B7E31-97F8-48FB-B1A4-105D365C704B}" srcOrd="0" destOrd="0" presId="urn:microsoft.com/office/officeart/2005/8/layout/process5"/>
    <dgm:cxn modelId="{752656F6-46FA-4665-8D91-168BC6382524}" type="presParOf" srcId="{858885DC-7919-47ED-AF0C-114E65655C20}" destId="{7377089E-1A9E-443E-AEFD-C8A2884E09D7}" srcOrd="2" destOrd="0" presId="urn:microsoft.com/office/officeart/2005/8/layout/process5"/>
    <dgm:cxn modelId="{DE88711B-32E4-4A64-948F-F064187A7294}" type="presParOf" srcId="{858885DC-7919-47ED-AF0C-114E65655C20}" destId="{CDC2CD9D-0BAA-4B95-BB5E-C0E37BA9E92A}" srcOrd="3" destOrd="0" presId="urn:microsoft.com/office/officeart/2005/8/layout/process5"/>
    <dgm:cxn modelId="{EEA0CFBF-1532-4762-A47A-2A6AF48C11A4}" type="presParOf" srcId="{CDC2CD9D-0BAA-4B95-BB5E-C0E37BA9E92A}" destId="{F1B5C509-728F-4161-97F5-06359419BA56}" srcOrd="0" destOrd="0" presId="urn:microsoft.com/office/officeart/2005/8/layout/process5"/>
    <dgm:cxn modelId="{4D04F7A1-7B9A-48F1-92F1-73A4FA6433EB}" type="presParOf" srcId="{858885DC-7919-47ED-AF0C-114E65655C20}" destId="{FC3035FE-4475-409E-AEE7-37D16F4B8115}" srcOrd="4" destOrd="0" presId="urn:microsoft.com/office/officeart/2005/8/layout/process5"/>
    <dgm:cxn modelId="{82F1106D-777D-4D76-AE11-BB07ACE0D2E8}" type="presParOf" srcId="{858885DC-7919-47ED-AF0C-114E65655C20}" destId="{36B5BF46-0704-4C87-9117-B31B4C5F2212}" srcOrd="5" destOrd="0" presId="urn:microsoft.com/office/officeart/2005/8/layout/process5"/>
    <dgm:cxn modelId="{DDA1515F-E2FF-4FFA-8C8E-64AEE0DBF243}" type="presParOf" srcId="{36B5BF46-0704-4C87-9117-B31B4C5F2212}" destId="{97A0171E-79C0-4813-BB38-0CBFC69305B8}" srcOrd="0" destOrd="0" presId="urn:microsoft.com/office/officeart/2005/8/layout/process5"/>
    <dgm:cxn modelId="{B9C05ED4-E488-46C4-AC9E-FDD9FFED4AD0}" type="presParOf" srcId="{858885DC-7919-47ED-AF0C-114E65655C20}" destId="{168DAD69-171B-43EF-A3D0-D47C22A8C2EE}" srcOrd="6" destOrd="0" presId="urn:microsoft.com/office/officeart/2005/8/layout/process5"/>
    <dgm:cxn modelId="{65FC03CA-62B6-4D54-84F7-320138927314}" type="presParOf" srcId="{858885DC-7919-47ED-AF0C-114E65655C20}" destId="{C5DEAD59-1051-4367-BA00-F4E6F8A4BBCF}" srcOrd="7" destOrd="0" presId="urn:microsoft.com/office/officeart/2005/8/layout/process5"/>
    <dgm:cxn modelId="{165A0724-6CED-4787-9D3E-28A972822749}" type="presParOf" srcId="{C5DEAD59-1051-4367-BA00-F4E6F8A4BBCF}" destId="{F3CC0486-3834-4118-8B2F-B5C479D8C53B}" srcOrd="0" destOrd="0" presId="urn:microsoft.com/office/officeart/2005/8/layout/process5"/>
    <dgm:cxn modelId="{7F6FE14A-17A3-4DED-A8AB-A156F4FA52AF}" type="presParOf" srcId="{858885DC-7919-47ED-AF0C-114E65655C20}" destId="{2EA950F6-F5E7-4D90-878A-081D9A2CA46A}" srcOrd="8" destOrd="0" presId="urn:microsoft.com/office/officeart/2005/8/layout/process5"/>
    <dgm:cxn modelId="{C0A105CB-F60C-49ED-8E54-CF6F2B38C1DF}" type="presParOf" srcId="{858885DC-7919-47ED-AF0C-114E65655C20}" destId="{C7C57BC3-EA03-4A2D-9EC6-DC729B7F5DB6}" srcOrd="9" destOrd="0" presId="urn:microsoft.com/office/officeart/2005/8/layout/process5"/>
    <dgm:cxn modelId="{BA19BA29-294A-4FE3-B6B2-A86C5D399376}" type="presParOf" srcId="{C7C57BC3-EA03-4A2D-9EC6-DC729B7F5DB6}" destId="{CDD81CDD-7450-4D1E-9B24-DBC4E5920D73}" srcOrd="0" destOrd="0" presId="urn:microsoft.com/office/officeart/2005/8/layout/process5"/>
    <dgm:cxn modelId="{B0245355-ACBC-450C-A13F-E04DEA235B6A}" type="presParOf" srcId="{858885DC-7919-47ED-AF0C-114E65655C20}" destId="{A92B6071-D647-4F98-82F8-A3CA764ED62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85A45-7085-4D68-99DD-2055484926AB}" type="doc">
      <dgm:prSet loTypeId="urn:microsoft.com/office/officeart/2005/8/layout/process5" loCatId="process" qsTypeId="urn:microsoft.com/office/officeart/2005/8/quickstyle/simple1" qsCatId="simple" csTypeId="urn:microsoft.com/office/officeart/2005/8/colors/colorful3" csCatId="colorful" phldr="1"/>
      <dgm:spPr/>
    </dgm:pt>
    <dgm:pt modelId="{6A4627B7-B906-4099-B2A9-DB3E2804FF74}">
      <dgm:prSet phldrT="[Text]"/>
      <dgm:spPr/>
      <dgm:t>
        <a:bodyPr/>
        <a:lstStyle/>
        <a:p>
          <a:r>
            <a:rPr lang="en-US" dirty="0" smtClean="0"/>
            <a:t>The Problem</a:t>
          </a:r>
          <a:endParaRPr lang="en-US" dirty="0"/>
        </a:p>
      </dgm:t>
    </dgm:pt>
    <dgm:pt modelId="{23BC9C7A-93FB-4C41-AB77-ED01AD38D1C2}" type="parTrans" cxnId="{95588C1F-7645-4600-8D9B-84AF431E4A0D}">
      <dgm:prSet/>
      <dgm:spPr/>
      <dgm:t>
        <a:bodyPr/>
        <a:lstStyle/>
        <a:p>
          <a:endParaRPr lang="en-US"/>
        </a:p>
      </dgm:t>
    </dgm:pt>
    <dgm:pt modelId="{69369BAF-E951-407A-96E0-0D5ABF65AEFD}" type="sibTrans" cxnId="{95588C1F-7645-4600-8D9B-84AF431E4A0D}">
      <dgm:prSet/>
      <dgm:spPr/>
      <dgm:t>
        <a:bodyPr/>
        <a:lstStyle/>
        <a:p>
          <a:endParaRPr lang="en-US"/>
        </a:p>
      </dgm:t>
    </dgm:pt>
    <dgm:pt modelId="{18E874FB-CC10-432E-9753-5AC4188A67D3}">
      <dgm:prSet phldrT="[Text]"/>
      <dgm:spPr/>
      <dgm:t>
        <a:bodyPr/>
        <a:lstStyle/>
        <a:p>
          <a:r>
            <a:rPr lang="en-US" dirty="0" smtClean="0"/>
            <a:t>Proposed Algorithm</a:t>
          </a:r>
          <a:endParaRPr lang="en-US" dirty="0"/>
        </a:p>
      </dgm:t>
    </dgm:pt>
    <dgm:pt modelId="{A9891B30-AC96-4CDB-948F-8CC27D145E55}" type="parTrans" cxnId="{30033160-7D6F-4912-BB06-3306E94FA69B}">
      <dgm:prSet/>
      <dgm:spPr/>
      <dgm:t>
        <a:bodyPr/>
        <a:lstStyle/>
        <a:p>
          <a:endParaRPr lang="en-US"/>
        </a:p>
      </dgm:t>
    </dgm:pt>
    <dgm:pt modelId="{ABC4C49F-764B-4DA7-A5D7-ACBE66866EDB}" type="sibTrans" cxnId="{30033160-7D6F-4912-BB06-3306E94FA69B}">
      <dgm:prSet/>
      <dgm:spPr/>
      <dgm:t>
        <a:bodyPr/>
        <a:lstStyle/>
        <a:p>
          <a:endParaRPr lang="en-US"/>
        </a:p>
      </dgm:t>
    </dgm:pt>
    <dgm:pt modelId="{40864A59-1D7D-4A31-8421-731CBE6C03CD}">
      <dgm:prSet phldrT="[Text]"/>
      <dgm:spPr/>
      <dgm:t>
        <a:bodyPr/>
        <a:lstStyle/>
        <a:p>
          <a:r>
            <a:rPr lang="en-US" dirty="0" smtClean="0"/>
            <a:t>Dataset</a:t>
          </a:r>
          <a:endParaRPr lang="en-US" dirty="0"/>
        </a:p>
      </dgm:t>
    </dgm:pt>
    <dgm:pt modelId="{B8A909CA-4170-4413-8908-823E488209C0}" type="parTrans" cxnId="{754BE03B-86B2-4E2D-849F-AF213E129802}">
      <dgm:prSet/>
      <dgm:spPr/>
      <dgm:t>
        <a:bodyPr/>
        <a:lstStyle/>
        <a:p>
          <a:endParaRPr lang="en-US"/>
        </a:p>
      </dgm:t>
    </dgm:pt>
    <dgm:pt modelId="{60E0BC34-A68E-4F01-A194-B4662277CED8}" type="sibTrans" cxnId="{754BE03B-86B2-4E2D-849F-AF213E129802}">
      <dgm:prSet/>
      <dgm:spPr/>
      <dgm:t>
        <a:bodyPr/>
        <a:lstStyle/>
        <a:p>
          <a:endParaRPr lang="en-US"/>
        </a:p>
      </dgm:t>
    </dgm:pt>
    <dgm:pt modelId="{A73982C3-966B-45A6-8C51-3CD9D9F5472B}">
      <dgm:prSet phldrT="[Text]"/>
      <dgm:spPr/>
      <dgm:t>
        <a:bodyPr/>
        <a:lstStyle/>
        <a:p>
          <a:r>
            <a:rPr lang="en-US" dirty="0" smtClean="0"/>
            <a:t>Experiments</a:t>
          </a:r>
          <a:endParaRPr lang="en-US" dirty="0"/>
        </a:p>
      </dgm:t>
    </dgm:pt>
    <dgm:pt modelId="{20479274-4EBB-4A0D-9D7C-F95AD84D6F0C}" type="parTrans" cxnId="{D54B5E3A-0D70-4D3E-A97C-EF2C7F6E0AD1}">
      <dgm:prSet/>
      <dgm:spPr/>
      <dgm:t>
        <a:bodyPr/>
        <a:lstStyle/>
        <a:p>
          <a:endParaRPr lang="en-US"/>
        </a:p>
      </dgm:t>
    </dgm:pt>
    <dgm:pt modelId="{3A0CDEBA-BAF3-42DC-A3DF-C5962ACEA96F}" type="sibTrans" cxnId="{D54B5E3A-0D70-4D3E-A97C-EF2C7F6E0AD1}">
      <dgm:prSet/>
      <dgm:spPr/>
      <dgm:t>
        <a:bodyPr/>
        <a:lstStyle/>
        <a:p>
          <a:endParaRPr lang="en-US"/>
        </a:p>
      </dgm:t>
    </dgm:pt>
    <dgm:pt modelId="{BC301103-49FA-450E-924A-FDFF51FF9800}">
      <dgm:prSet phldrT="[Text]"/>
      <dgm:spPr/>
      <dgm:t>
        <a:bodyPr/>
        <a:lstStyle/>
        <a:p>
          <a:r>
            <a:rPr lang="en-US" dirty="0" smtClean="0"/>
            <a:t>Evaluation</a:t>
          </a:r>
          <a:endParaRPr lang="en-US" dirty="0"/>
        </a:p>
      </dgm:t>
    </dgm:pt>
    <dgm:pt modelId="{1E57CC61-6E84-4AB9-9735-2E6CDF4AEE09}" type="parTrans" cxnId="{25061452-5F3A-489F-ABE5-FB846DB4895E}">
      <dgm:prSet/>
      <dgm:spPr/>
      <dgm:t>
        <a:bodyPr/>
        <a:lstStyle/>
        <a:p>
          <a:endParaRPr lang="en-US"/>
        </a:p>
      </dgm:t>
    </dgm:pt>
    <dgm:pt modelId="{1E5AB255-24DD-4394-843A-DEFDB20943F6}" type="sibTrans" cxnId="{25061452-5F3A-489F-ABE5-FB846DB4895E}">
      <dgm:prSet/>
      <dgm:spPr/>
      <dgm:t>
        <a:bodyPr/>
        <a:lstStyle/>
        <a:p>
          <a:endParaRPr lang="en-US"/>
        </a:p>
      </dgm:t>
    </dgm:pt>
    <dgm:pt modelId="{0160ACA7-92C0-4CFA-82C1-3D447526B63D}">
      <dgm:prSet phldrT="[Text]"/>
      <dgm:spPr/>
      <dgm:t>
        <a:bodyPr/>
        <a:lstStyle/>
        <a:p>
          <a:r>
            <a:rPr lang="en-US" dirty="0" smtClean="0"/>
            <a:t>Conclusion</a:t>
          </a:r>
          <a:endParaRPr lang="en-US" dirty="0"/>
        </a:p>
      </dgm:t>
    </dgm:pt>
    <dgm:pt modelId="{8EF2C129-7960-4A48-BD4E-3F400FC8F6E0}" type="parTrans" cxnId="{18BE233F-6005-4770-817D-82907004E8A9}">
      <dgm:prSet/>
      <dgm:spPr/>
      <dgm:t>
        <a:bodyPr/>
        <a:lstStyle/>
        <a:p>
          <a:endParaRPr lang="en-US"/>
        </a:p>
      </dgm:t>
    </dgm:pt>
    <dgm:pt modelId="{17C5C6BE-523A-4DF2-8365-B86100FAD300}" type="sibTrans" cxnId="{18BE233F-6005-4770-817D-82907004E8A9}">
      <dgm:prSet/>
      <dgm:spPr/>
      <dgm:t>
        <a:bodyPr/>
        <a:lstStyle/>
        <a:p>
          <a:endParaRPr lang="en-US"/>
        </a:p>
      </dgm:t>
    </dgm:pt>
    <dgm:pt modelId="{858885DC-7919-47ED-AF0C-114E65655C20}" type="pres">
      <dgm:prSet presAssocID="{92885A45-7085-4D68-99DD-2055484926AB}" presName="diagram" presStyleCnt="0">
        <dgm:presLayoutVars>
          <dgm:dir/>
          <dgm:resizeHandles val="exact"/>
        </dgm:presLayoutVars>
      </dgm:prSet>
      <dgm:spPr/>
    </dgm:pt>
    <dgm:pt modelId="{5DA50CFE-6364-4C77-A9E9-448303BFE6F3}" type="pres">
      <dgm:prSet presAssocID="{6A4627B7-B906-4099-B2A9-DB3E2804FF74}" presName="node" presStyleLbl="node1" presStyleIdx="0" presStyleCnt="6">
        <dgm:presLayoutVars>
          <dgm:bulletEnabled val="1"/>
        </dgm:presLayoutVars>
      </dgm:prSet>
      <dgm:spPr/>
      <dgm:t>
        <a:bodyPr/>
        <a:lstStyle/>
        <a:p>
          <a:endParaRPr lang="en-US"/>
        </a:p>
      </dgm:t>
    </dgm:pt>
    <dgm:pt modelId="{781489A2-0A00-4448-B230-338864582A0F}" type="pres">
      <dgm:prSet presAssocID="{69369BAF-E951-407A-96E0-0D5ABF65AEFD}" presName="sibTrans" presStyleLbl="sibTrans2D1" presStyleIdx="0" presStyleCnt="5"/>
      <dgm:spPr/>
      <dgm:t>
        <a:bodyPr/>
        <a:lstStyle/>
        <a:p>
          <a:endParaRPr lang="en-US"/>
        </a:p>
      </dgm:t>
    </dgm:pt>
    <dgm:pt modelId="{426B7E31-97F8-48FB-B1A4-105D365C704B}" type="pres">
      <dgm:prSet presAssocID="{69369BAF-E951-407A-96E0-0D5ABF65AEFD}" presName="connectorText" presStyleLbl="sibTrans2D1" presStyleIdx="0" presStyleCnt="5"/>
      <dgm:spPr/>
      <dgm:t>
        <a:bodyPr/>
        <a:lstStyle/>
        <a:p>
          <a:endParaRPr lang="en-US"/>
        </a:p>
      </dgm:t>
    </dgm:pt>
    <dgm:pt modelId="{7377089E-1A9E-443E-AEFD-C8A2884E09D7}" type="pres">
      <dgm:prSet presAssocID="{18E874FB-CC10-432E-9753-5AC4188A67D3}" presName="node" presStyleLbl="node1" presStyleIdx="1" presStyleCnt="6">
        <dgm:presLayoutVars>
          <dgm:bulletEnabled val="1"/>
        </dgm:presLayoutVars>
      </dgm:prSet>
      <dgm:spPr/>
      <dgm:t>
        <a:bodyPr/>
        <a:lstStyle/>
        <a:p>
          <a:endParaRPr lang="en-US"/>
        </a:p>
      </dgm:t>
    </dgm:pt>
    <dgm:pt modelId="{CDC2CD9D-0BAA-4B95-BB5E-C0E37BA9E92A}" type="pres">
      <dgm:prSet presAssocID="{ABC4C49F-764B-4DA7-A5D7-ACBE66866EDB}" presName="sibTrans" presStyleLbl="sibTrans2D1" presStyleIdx="1" presStyleCnt="5"/>
      <dgm:spPr/>
      <dgm:t>
        <a:bodyPr/>
        <a:lstStyle/>
        <a:p>
          <a:endParaRPr lang="en-US"/>
        </a:p>
      </dgm:t>
    </dgm:pt>
    <dgm:pt modelId="{F1B5C509-728F-4161-97F5-06359419BA56}" type="pres">
      <dgm:prSet presAssocID="{ABC4C49F-764B-4DA7-A5D7-ACBE66866EDB}" presName="connectorText" presStyleLbl="sibTrans2D1" presStyleIdx="1" presStyleCnt="5"/>
      <dgm:spPr/>
      <dgm:t>
        <a:bodyPr/>
        <a:lstStyle/>
        <a:p>
          <a:endParaRPr lang="en-US"/>
        </a:p>
      </dgm:t>
    </dgm:pt>
    <dgm:pt modelId="{FC3035FE-4475-409E-AEE7-37D16F4B8115}" type="pres">
      <dgm:prSet presAssocID="{40864A59-1D7D-4A31-8421-731CBE6C03CD}" presName="node" presStyleLbl="node1" presStyleIdx="2" presStyleCnt="6">
        <dgm:presLayoutVars>
          <dgm:bulletEnabled val="1"/>
        </dgm:presLayoutVars>
      </dgm:prSet>
      <dgm:spPr/>
      <dgm:t>
        <a:bodyPr/>
        <a:lstStyle/>
        <a:p>
          <a:endParaRPr lang="en-US"/>
        </a:p>
      </dgm:t>
    </dgm:pt>
    <dgm:pt modelId="{36B5BF46-0704-4C87-9117-B31B4C5F2212}" type="pres">
      <dgm:prSet presAssocID="{60E0BC34-A68E-4F01-A194-B4662277CED8}" presName="sibTrans" presStyleLbl="sibTrans2D1" presStyleIdx="2" presStyleCnt="5"/>
      <dgm:spPr/>
      <dgm:t>
        <a:bodyPr/>
        <a:lstStyle/>
        <a:p>
          <a:endParaRPr lang="en-US"/>
        </a:p>
      </dgm:t>
    </dgm:pt>
    <dgm:pt modelId="{97A0171E-79C0-4813-BB38-0CBFC69305B8}" type="pres">
      <dgm:prSet presAssocID="{60E0BC34-A68E-4F01-A194-B4662277CED8}" presName="connectorText" presStyleLbl="sibTrans2D1" presStyleIdx="2" presStyleCnt="5"/>
      <dgm:spPr/>
      <dgm:t>
        <a:bodyPr/>
        <a:lstStyle/>
        <a:p>
          <a:endParaRPr lang="en-US"/>
        </a:p>
      </dgm:t>
    </dgm:pt>
    <dgm:pt modelId="{168DAD69-171B-43EF-A3D0-D47C22A8C2EE}" type="pres">
      <dgm:prSet presAssocID="{A73982C3-966B-45A6-8C51-3CD9D9F5472B}" presName="node" presStyleLbl="node1" presStyleIdx="3" presStyleCnt="6">
        <dgm:presLayoutVars>
          <dgm:bulletEnabled val="1"/>
        </dgm:presLayoutVars>
      </dgm:prSet>
      <dgm:spPr/>
      <dgm:t>
        <a:bodyPr/>
        <a:lstStyle/>
        <a:p>
          <a:endParaRPr lang="en-US"/>
        </a:p>
      </dgm:t>
    </dgm:pt>
    <dgm:pt modelId="{C5DEAD59-1051-4367-BA00-F4E6F8A4BBCF}" type="pres">
      <dgm:prSet presAssocID="{3A0CDEBA-BAF3-42DC-A3DF-C5962ACEA96F}" presName="sibTrans" presStyleLbl="sibTrans2D1" presStyleIdx="3" presStyleCnt="5"/>
      <dgm:spPr/>
      <dgm:t>
        <a:bodyPr/>
        <a:lstStyle/>
        <a:p>
          <a:endParaRPr lang="en-US"/>
        </a:p>
      </dgm:t>
    </dgm:pt>
    <dgm:pt modelId="{F3CC0486-3834-4118-8B2F-B5C479D8C53B}" type="pres">
      <dgm:prSet presAssocID="{3A0CDEBA-BAF3-42DC-A3DF-C5962ACEA96F}" presName="connectorText" presStyleLbl="sibTrans2D1" presStyleIdx="3" presStyleCnt="5"/>
      <dgm:spPr/>
      <dgm:t>
        <a:bodyPr/>
        <a:lstStyle/>
        <a:p>
          <a:endParaRPr lang="en-US"/>
        </a:p>
      </dgm:t>
    </dgm:pt>
    <dgm:pt modelId="{2EA950F6-F5E7-4D90-878A-081D9A2CA46A}" type="pres">
      <dgm:prSet presAssocID="{BC301103-49FA-450E-924A-FDFF51FF9800}" presName="node" presStyleLbl="node1" presStyleIdx="4" presStyleCnt="6">
        <dgm:presLayoutVars>
          <dgm:bulletEnabled val="1"/>
        </dgm:presLayoutVars>
      </dgm:prSet>
      <dgm:spPr/>
      <dgm:t>
        <a:bodyPr/>
        <a:lstStyle/>
        <a:p>
          <a:endParaRPr lang="en-US"/>
        </a:p>
      </dgm:t>
    </dgm:pt>
    <dgm:pt modelId="{C7C57BC3-EA03-4A2D-9EC6-DC729B7F5DB6}" type="pres">
      <dgm:prSet presAssocID="{1E5AB255-24DD-4394-843A-DEFDB20943F6}" presName="sibTrans" presStyleLbl="sibTrans2D1" presStyleIdx="4" presStyleCnt="5"/>
      <dgm:spPr/>
      <dgm:t>
        <a:bodyPr/>
        <a:lstStyle/>
        <a:p>
          <a:endParaRPr lang="en-US"/>
        </a:p>
      </dgm:t>
    </dgm:pt>
    <dgm:pt modelId="{CDD81CDD-7450-4D1E-9B24-DBC4E5920D73}" type="pres">
      <dgm:prSet presAssocID="{1E5AB255-24DD-4394-843A-DEFDB20943F6}" presName="connectorText" presStyleLbl="sibTrans2D1" presStyleIdx="4" presStyleCnt="5"/>
      <dgm:spPr/>
      <dgm:t>
        <a:bodyPr/>
        <a:lstStyle/>
        <a:p>
          <a:endParaRPr lang="en-US"/>
        </a:p>
      </dgm:t>
    </dgm:pt>
    <dgm:pt modelId="{A92B6071-D647-4F98-82F8-A3CA764ED62C}" type="pres">
      <dgm:prSet presAssocID="{0160ACA7-92C0-4CFA-82C1-3D447526B63D}" presName="node" presStyleLbl="node1" presStyleIdx="5" presStyleCnt="6">
        <dgm:presLayoutVars>
          <dgm:bulletEnabled val="1"/>
        </dgm:presLayoutVars>
      </dgm:prSet>
      <dgm:spPr/>
      <dgm:t>
        <a:bodyPr/>
        <a:lstStyle/>
        <a:p>
          <a:endParaRPr lang="en-US"/>
        </a:p>
      </dgm:t>
    </dgm:pt>
  </dgm:ptLst>
  <dgm:cxnLst>
    <dgm:cxn modelId="{1C445479-18E1-421F-BDFE-F72ADCE01FCD}" type="presOf" srcId="{69369BAF-E951-407A-96E0-0D5ABF65AEFD}" destId="{426B7E31-97F8-48FB-B1A4-105D365C704B}" srcOrd="1" destOrd="0" presId="urn:microsoft.com/office/officeart/2005/8/layout/process5"/>
    <dgm:cxn modelId="{18BE233F-6005-4770-817D-82907004E8A9}" srcId="{92885A45-7085-4D68-99DD-2055484926AB}" destId="{0160ACA7-92C0-4CFA-82C1-3D447526B63D}" srcOrd="5" destOrd="0" parTransId="{8EF2C129-7960-4A48-BD4E-3F400FC8F6E0}" sibTransId="{17C5C6BE-523A-4DF2-8365-B86100FAD300}"/>
    <dgm:cxn modelId="{754BE03B-86B2-4E2D-849F-AF213E129802}" srcId="{92885A45-7085-4D68-99DD-2055484926AB}" destId="{40864A59-1D7D-4A31-8421-731CBE6C03CD}" srcOrd="2" destOrd="0" parTransId="{B8A909CA-4170-4413-8908-823E488209C0}" sibTransId="{60E0BC34-A68E-4F01-A194-B4662277CED8}"/>
    <dgm:cxn modelId="{A21604EC-73AA-4F32-896B-42CF241D2CC4}" type="presOf" srcId="{A73982C3-966B-45A6-8C51-3CD9D9F5472B}" destId="{168DAD69-171B-43EF-A3D0-D47C22A8C2EE}" srcOrd="0" destOrd="0" presId="urn:microsoft.com/office/officeart/2005/8/layout/process5"/>
    <dgm:cxn modelId="{D67DC772-D51B-4C9F-B477-3D39A5C9A615}" type="presOf" srcId="{40864A59-1D7D-4A31-8421-731CBE6C03CD}" destId="{FC3035FE-4475-409E-AEE7-37D16F4B8115}" srcOrd="0" destOrd="0" presId="urn:microsoft.com/office/officeart/2005/8/layout/process5"/>
    <dgm:cxn modelId="{92C72921-4C8F-4C79-8D6C-CA6E74306492}" type="presOf" srcId="{ABC4C49F-764B-4DA7-A5D7-ACBE66866EDB}" destId="{CDC2CD9D-0BAA-4B95-BB5E-C0E37BA9E92A}" srcOrd="0" destOrd="0" presId="urn:microsoft.com/office/officeart/2005/8/layout/process5"/>
    <dgm:cxn modelId="{30033160-7D6F-4912-BB06-3306E94FA69B}" srcId="{92885A45-7085-4D68-99DD-2055484926AB}" destId="{18E874FB-CC10-432E-9753-5AC4188A67D3}" srcOrd="1" destOrd="0" parTransId="{A9891B30-AC96-4CDB-948F-8CC27D145E55}" sibTransId="{ABC4C49F-764B-4DA7-A5D7-ACBE66866EDB}"/>
    <dgm:cxn modelId="{A3912A2F-A8D4-49DF-AF86-A83FB6B5714B}" type="presOf" srcId="{1E5AB255-24DD-4394-843A-DEFDB20943F6}" destId="{C7C57BC3-EA03-4A2D-9EC6-DC729B7F5DB6}" srcOrd="0" destOrd="0" presId="urn:microsoft.com/office/officeart/2005/8/layout/process5"/>
    <dgm:cxn modelId="{2A111F00-384A-4B74-ADE0-DAA6AC6B03CD}" type="presOf" srcId="{ABC4C49F-764B-4DA7-A5D7-ACBE66866EDB}" destId="{F1B5C509-728F-4161-97F5-06359419BA56}" srcOrd="1" destOrd="0" presId="urn:microsoft.com/office/officeart/2005/8/layout/process5"/>
    <dgm:cxn modelId="{F277F344-685F-4F01-8DEC-7D08578BCC1F}" type="presOf" srcId="{0160ACA7-92C0-4CFA-82C1-3D447526B63D}" destId="{A92B6071-D647-4F98-82F8-A3CA764ED62C}" srcOrd="0" destOrd="0" presId="urn:microsoft.com/office/officeart/2005/8/layout/process5"/>
    <dgm:cxn modelId="{D54B5E3A-0D70-4D3E-A97C-EF2C7F6E0AD1}" srcId="{92885A45-7085-4D68-99DD-2055484926AB}" destId="{A73982C3-966B-45A6-8C51-3CD9D9F5472B}" srcOrd="3" destOrd="0" parTransId="{20479274-4EBB-4A0D-9D7C-F95AD84D6F0C}" sibTransId="{3A0CDEBA-BAF3-42DC-A3DF-C5962ACEA96F}"/>
    <dgm:cxn modelId="{C5DF1563-8491-4F83-B91C-EBC5A994BBA2}" type="presOf" srcId="{1E5AB255-24DD-4394-843A-DEFDB20943F6}" destId="{CDD81CDD-7450-4D1E-9B24-DBC4E5920D73}" srcOrd="1" destOrd="0" presId="urn:microsoft.com/office/officeart/2005/8/layout/process5"/>
    <dgm:cxn modelId="{D4A1B842-441A-4786-ACA7-3963CEEBD0D1}" type="presOf" srcId="{3A0CDEBA-BAF3-42DC-A3DF-C5962ACEA96F}" destId="{C5DEAD59-1051-4367-BA00-F4E6F8A4BBCF}" srcOrd="0" destOrd="0" presId="urn:microsoft.com/office/officeart/2005/8/layout/process5"/>
    <dgm:cxn modelId="{4452A60C-423D-4F28-A799-3809BD2FF81C}" type="presOf" srcId="{18E874FB-CC10-432E-9753-5AC4188A67D3}" destId="{7377089E-1A9E-443E-AEFD-C8A2884E09D7}" srcOrd="0" destOrd="0" presId="urn:microsoft.com/office/officeart/2005/8/layout/process5"/>
    <dgm:cxn modelId="{C0B9667A-4A5C-405B-9B0F-54E0A6B22FEA}" type="presOf" srcId="{92885A45-7085-4D68-99DD-2055484926AB}" destId="{858885DC-7919-47ED-AF0C-114E65655C20}" srcOrd="0" destOrd="0" presId="urn:microsoft.com/office/officeart/2005/8/layout/process5"/>
    <dgm:cxn modelId="{25061452-5F3A-489F-ABE5-FB846DB4895E}" srcId="{92885A45-7085-4D68-99DD-2055484926AB}" destId="{BC301103-49FA-450E-924A-FDFF51FF9800}" srcOrd="4" destOrd="0" parTransId="{1E57CC61-6E84-4AB9-9735-2E6CDF4AEE09}" sibTransId="{1E5AB255-24DD-4394-843A-DEFDB20943F6}"/>
    <dgm:cxn modelId="{95588C1F-7645-4600-8D9B-84AF431E4A0D}" srcId="{92885A45-7085-4D68-99DD-2055484926AB}" destId="{6A4627B7-B906-4099-B2A9-DB3E2804FF74}" srcOrd="0" destOrd="0" parTransId="{23BC9C7A-93FB-4C41-AB77-ED01AD38D1C2}" sibTransId="{69369BAF-E951-407A-96E0-0D5ABF65AEFD}"/>
    <dgm:cxn modelId="{A84D19A9-9C9D-4C17-BAF1-F3C5F3B9BF3F}" type="presOf" srcId="{60E0BC34-A68E-4F01-A194-B4662277CED8}" destId="{36B5BF46-0704-4C87-9117-B31B4C5F2212}" srcOrd="0" destOrd="0" presId="urn:microsoft.com/office/officeart/2005/8/layout/process5"/>
    <dgm:cxn modelId="{2FA76F5A-A3B2-4E81-9693-526AE3D1BE1E}" type="presOf" srcId="{6A4627B7-B906-4099-B2A9-DB3E2804FF74}" destId="{5DA50CFE-6364-4C77-A9E9-448303BFE6F3}" srcOrd="0" destOrd="0" presId="urn:microsoft.com/office/officeart/2005/8/layout/process5"/>
    <dgm:cxn modelId="{DC3CE7D3-0B91-47B3-AE26-4A1629EAC2E3}" type="presOf" srcId="{3A0CDEBA-BAF3-42DC-A3DF-C5962ACEA96F}" destId="{F3CC0486-3834-4118-8B2F-B5C479D8C53B}" srcOrd="1" destOrd="0" presId="urn:microsoft.com/office/officeart/2005/8/layout/process5"/>
    <dgm:cxn modelId="{F9945614-1CF7-4F7D-97A9-D18A9B2CB66E}" type="presOf" srcId="{69369BAF-E951-407A-96E0-0D5ABF65AEFD}" destId="{781489A2-0A00-4448-B230-338864582A0F}" srcOrd="0" destOrd="0" presId="urn:microsoft.com/office/officeart/2005/8/layout/process5"/>
    <dgm:cxn modelId="{017E0DD6-8397-4DB1-9B47-6B8FA270FCB1}" type="presOf" srcId="{BC301103-49FA-450E-924A-FDFF51FF9800}" destId="{2EA950F6-F5E7-4D90-878A-081D9A2CA46A}" srcOrd="0" destOrd="0" presId="urn:microsoft.com/office/officeart/2005/8/layout/process5"/>
    <dgm:cxn modelId="{4C6B873C-AD3A-4F7D-AEB6-0C78A72D6495}" type="presOf" srcId="{60E0BC34-A68E-4F01-A194-B4662277CED8}" destId="{97A0171E-79C0-4813-BB38-0CBFC69305B8}" srcOrd="1" destOrd="0" presId="urn:microsoft.com/office/officeart/2005/8/layout/process5"/>
    <dgm:cxn modelId="{DA49F412-41A2-47EC-8239-39EC4C116180}" type="presParOf" srcId="{858885DC-7919-47ED-AF0C-114E65655C20}" destId="{5DA50CFE-6364-4C77-A9E9-448303BFE6F3}" srcOrd="0" destOrd="0" presId="urn:microsoft.com/office/officeart/2005/8/layout/process5"/>
    <dgm:cxn modelId="{91AA27F8-3BCB-4C13-A483-6FE99D5E043F}" type="presParOf" srcId="{858885DC-7919-47ED-AF0C-114E65655C20}" destId="{781489A2-0A00-4448-B230-338864582A0F}" srcOrd="1" destOrd="0" presId="urn:microsoft.com/office/officeart/2005/8/layout/process5"/>
    <dgm:cxn modelId="{F9B10612-252B-430B-8958-B9B0161842F6}" type="presParOf" srcId="{781489A2-0A00-4448-B230-338864582A0F}" destId="{426B7E31-97F8-48FB-B1A4-105D365C704B}" srcOrd="0" destOrd="0" presId="urn:microsoft.com/office/officeart/2005/8/layout/process5"/>
    <dgm:cxn modelId="{0C714313-0F55-4967-828A-B6E1F3F6931B}" type="presParOf" srcId="{858885DC-7919-47ED-AF0C-114E65655C20}" destId="{7377089E-1A9E-443E-AEFD-C8A2884E09D7}" srcOrd="2" destOrd="0" presId="urn:microsoft.com/office/officeart/2005/8/layout/process5"/>
    <dgm:cxn modelId="{A149F2EF-D4A1-4F66-86D3-9D2FB034B9E4}" type="presParOf" srcId="{858885DC-7919-47ED-AF0C-114E65655C20}" destId="{CDC2CD9D-0BAA-4B95-BB5E-C0E37BA9E92A}" srcOrd="3" destOrd="0" presId="urn:microsoft.com/office/officeart/2005/8/layout/process5"/>
    <dgm:cxn modelId="{8729701E-49C2-4ECA-BB01-43348F41F294}" type="presParOf" srcId="{CDC2CD9D-0BAA-4B95-BB5E-C0E37BA9E92A}" destId="{F1B5C509-728F-4161-97F5-06359419BA56}" srcOrd="0" destOrd="0" presId="urn:microsoft.com/office/officeart/2005/8/layout/process5"/>
    <dgm:cxn modelId="{268B220F-CE40-4D1C-B540-63892D2A5A7A}" type="presParOf" srcId="{858885DC-7919-47ED-AF0C-114E65655C20}" destId="{FC3035FE-4475-409E-AEE7-37D16F4B8115}" srcOrd="4" destOrd="0" presId="urn:microsoft.com/office/officeart/2005/8/layout/process5"/>
    <dgm:cxn modelId="{60DB1265-7F52-4C41-BFAC-6E635885D1D7}" type="presParOf" srcId="{858885DC-7919-47ED-AF0C-114E65655C20}" destId="{36B5BF46-0704-4C87-9117-B31B4C5F2212}" srcOrd="5" destOrd="0" presId="urn:microsoft.com/office/officeart/2005/8/layout/process5"/>
    <dgm:cxn modelId="{1FFD6FDD-9463-402C-971B-984D47BBFC54}" type="presParOf" srcId="{36B5BF46-0704-4C87-9117-B31B4C5F2212}" destId="{97A0171E-79C0-4813-BB38-0CBFC69305B8}" srcOrd="0" destOrd="0" presId="urn:microsoft.com/office/officeart/2005/8/layout/process5"/>
    <dgm:cxn modelId="{50643600-7B93-46CC-AF62-3BBAFE55ACB0}" type="presParOf" srcId="{858885DC-7919-47ED-AF0C-114E65655C20}" destId="{168DAD69-171B-43EF-A3D0-D47C22A8C2EE}" srcOrd="6" destOrd="0" presId="urn:microsoft.com/office/officeart/2005/8/layout/process5"/>
    <dgm:cxn modelId="{BFF018B1-4C2B-4BD8-82A3-9CACEE43CEE6}" type="presParOf" srcId="{858885DC-7919-47ED-AF0C-114E65655C20}" destId="{C5DEAD59-1051-4367-BA00-F4E6F8A4BBCF}" srcOrd="7" destOrd="0" presId="urn:microsoft.com/office/officeart/2005/8/layout/process5"/>
    <dgm:cxn modelId="{5FEBD2A0-AA6E-4981-987E-5FDD1333B70A}" type="presParOf" srcId="{C5DEAD59-1051-4367-BA00-F4E6F8A4BBCF}" destId="{F3CC0486-3834-4118-8B2F-B5C479D8C53B}" srcOrd="0" destOrd="0" presId="urn:microsoft.com/office/officeart/2005/8/layout/process5"/>
    <dgm:cxn modelId="{4797D467-EF78-4053-9087-DBAA6856418E}" type="presParOf" srcId="{858885DC-7919-47ED-AF0C-114E65655C20}" destId="{2EA950F6-F5E7-4D90-878A-081D9A2CA46A}" srcOrd="8" destOrd="0" presId="urn:microsoft.com/office/officeart/2005/8/layout/process5"/>
    <dgm:cxn modelId="{6551A5B1-0AB5-4618-AE41-6F55F025996E}" type="presParOf" srcId="{858885DC-7919-47ED-AF0C-114E65655C20}" destId="{C7C57BC3-EA03-4A2D-9EC6-DC729B7F5DB6}" srcOrd="9" destOrd="0" presId="urn:microsoft.com/office/officeart/2005/8/layout/process5"/>
    <dgm:cxn modelId="{2F102A7F-BE06-40D2-9273-AE3D9C24B556}" type="presParOf" srcId="{C7C57BC3-EA03-4A2D-9EC6-DC729B7F5DB6}" destId="{CDD81CDD-7450-4D1E-9B24-DBC4E5920D73}" srcOrd="0" destOrd="0" presId="urn:microsoft.com/office/officeart/2005/8/layout/process5"/>
    <dgm:cxn modelId="{61AD6140-B972-4D55-B9EE-9271C8AC160B}" type="presParOf" srcId="{858885DC-7919-47ED-AF0C-114E65655C20}" destId="{A92B6071-D647-4F98-82F8-A3CA764ED62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85A45-7085-4D68-99DD-2055484926AB}" type="doc">
      <dgm:prSet loTypeId="urn:microsoft.com/office/officeart/2005/8/layout/process5" loCatId="process" qsTypeId="urn:microsoft.com/office/officeart/2005/8/quickstyle/simple1" qsCatId="simple" csTypeId="urn:microsoft.com/office/officeart/2005/8/colors/colorful3" csCatId="colorful" phldr="1"/>
      <dgm:spPr/>
    </dgm:pt>
    <dgm:pt modelId="{6A4627B7-B906-4099-B2A9-DB3E2804FF74}">
      <dgm:prSet phldrT="[Text]"/>
      <dgm:spPr/>
      <dgm:t>
        <a:bodyPr/>
        <a:lstStyle/>
        <a:p>
          <a:r>
            <a:rPr lang="en-US" dirty="0" smtClean="0"/>
            <a:t>The Problem</a:t>
          </a:r>
          <a:endParaRPr lang="en-US" dirty="0"/>
        </a:p>
      </dgm:t>
    </dgm:pt>
    <dgm:pt modelId="{23BC9C7A-93FB-4C41-AB77-ED01AD38D1C2}" type="parTrans" cxnId="{95588C1F-7645-4600-8D9B-84AF431E4A0D}">
      <dgm:prSet/>
      <dgm:spPr/>
      <dgm:t>
        <a:bodyPr/>
        <a:lstStyle/>
        <a:p>
          <a:endParaRPr lang="en-US"/>
        </a:p>
      </dgm:t>
    </dgm:pt>
    <dgm:pt modelId="{69369BAF-E951-407A-96E0-0D5ABF65AEFD}" type="sibTrans" cxnId="{95588C1F-7645-4600-8D9B-84AF431E4A0D}">
      <dgm:prSet/>
      <dgm:spPr/>
      <dgm:t>
        <a:bodyPr/>
        <a:lstStyle/>
        <a:p>
          <a:endParaRPr lang="en-US"/>
        </a:p>
      </dgm:t>
    </dgm:pt>
    <dgm:pt modelId="{18E874FB-CC10-432E-9753-5AC4188A67D3}">
      <dgm:prSet phldrT="[Text]"/>
      <dgm:spPr/>
      <dgm:t>
        <a:bodyPr/>
        <a:lstStyle/>
        <a:p>
          <a:r>
            <a:rPr lang="en-US" dirty="0" smtClean="0"/>
            <a:t>Proposed algorithm</a:t>
          </a:r>
          <a:endParaRPr lang="en-US" dirty="0"/>
        </a:p>
      </dgm:t>
    </dgm:pt>
    <dgm:pt modelId="{A9891B30-AC96-4CDB-948F-8CC27D145E55}" type="parTrans" cxnId="{30033160-7D6F-4912-BB06-3306E94FA69B}">
      <dgm:prSet/>
      <dgm:spPr/>
      <dgm:t>
        <a:bodyPr/>
        <a:lstStyle/>
        <a:p>
          <a:endParaRPr lang="en-US"/>
        </a:p>
      </dgm:t>
    </dgm:pt>
    <dgm:pt modelId="{ABC4C49F-764B-4DA7-A5D7-ACBE66866EDB}" type="sibTrans" cxnId="{30033160-7D6F-4912-BB06-3306E94FA69B}">
      <dgm:prSet/>
      <dgm:spPr/>
      <dgm:t>
        <a:bodyPr/>
        <a:lstStyle/>
        <a:p>
          <a:endParaRPr lang="en-US"/>
        </a:p>
      </dgm:t>
    </dgm:pt>
    <dgm:pt modelId="{40864A59-1D7D-4A31-8421-731CBE6C03CD}">
      <dgm:prSet phldrT="[Text]"/>
      <dgm:spPr/>
      <dgm:t>
        <a:bodyPr/>
        <a:lstStyle/>
        <a:p>
          <a:r>
            <a:rPr lang="en-US" dirty="0" smtClean="0"/>
            <a:t>Dataset</a:t>
          </a:r>
          <a:endParaRPr lang="en-US" dirty="0"/>
        </a:p>
      </dgm:t>
    </dgm:pt>
    <dgm:pt modelId="{B8A909CA-4170-4413-8908-823E488209C0}" type="parTrans" cxnId="{754BE03B-86B2-4E2D-849F-AF213E129802}">
      <dgm:prSet/>
      <dgm:spPr/>
      <dgm:t>
        <a:bodyPr/>
        <a:lstStyle/>
        <a:p>
          <a:endParaRPr lang="en-US"/>
        </a:p>
      </dgm:t>
    </dgm:pt>
    <dgm:pt modelId="{60E0BC34-A68E-4F01-A194-B4662277CED8}" type="sibTrans" cxnId="{754BE03B-86B2-4E2D-849F-AF213E129802}">
      <dgm:prSet/>
      <dgm:spPr/>
      <dgm:t>
        <a:bodyPr/>
        <a:lstStyle/>
        <a:p>
          <a:endParaRPr lang="en-US"/>
        </a:p>
      </dgm:t>
    </dgm:pt>
    <dgm:pt modelId="{A73982C3-966B-45A6-8C51-3CD9D9F5472B}">
      <dgm:prSet phldrT="[Text]"/>
      <dgm:spPr/>
      <dgm:t>
        <a:bodyPr/>
        <a:lstStyle/>
        <a:p>
          <a:r>
            <a:rPr lang="en-US" dirty="0" smtClean="0"/>
            <a:t>Experiments</a:t>
          </a:r>
          <a:endParaRPr lang="en-US" dirty="0"/>
        </a:p>
      </dgm:t>
    </dgm:pt>
    <dgm:pt modelId="{20479274-4EBB-4A0D-9D7C-F95AD84D6F0C}" type="parTrans" cxnId="{D54B5E3A-0D70-4D3E-A97C-EF2C7F6E0AD1}">
      <dgm:prSet/>
      <dgm:spPr/>
      <dgm:t>
        <a:bodyPr/>
        <a:lstStyle/>
        <a:p>
          <a:endParaRPr lang="en-US"/>
        </a:p>
      </dgm:t>
    </dgm:pt>
    <dgm:pt modelId="{3A0CDEBA-BAF3-42DC-A3DF-C5962ACEA96F}" type="sibTrans" cxnId="{D54B5E3A-0D70-4D3E-A97C-EF2C7F6E0AD1}">
      <dgm:prSet/>
      <dgm:spPr/>
      <dgm:t>
        <a:bodyPr/>
        <a:lstStyle/>
        <a:p>
          <a:endParaRPr lang="en-US"/>
        </a:p>
      </dgm:t>
    </dgm:pt>
    <dgm:pt modelId="{BC301103-49FA-450E-924A-FDFF51FF9800}">
      <dgm:prSet phldrT="[Text]"/>
      <dgm:spPr/>
      <dgm:t>
        <a:bodyPr/>
        <a:lstStyle/>
        <a:p>
          <a:r>
            <a:rPr lang="en-US" dirty="0" smtClean="0"/>
            <a:t>Evaluation</a:t>
          </a:r>
          <a:endParaRPr lang="en-US" dirty="0"/>
        </a:p>
      </dgm:t>
    </dgm:pt>
    <dgm:pt modelId="{1E57CC61-6E84-4AB9-9735-2E6CDF4AEE09}" type="parTrans" cxnId="{25061452-5F3A-489F-ABE5-FB846DB4895E}">
      <dgm:prSet/>
      <dgm:spPr/>
      <dgm:t>
        <a:bodyPr/>
        <a:lstStyle/>
        <a:p>
          <a:endParaRPr lang="en-US"/>
        </a:p>
      </dgm:t>
    </dgm:pt>
    <dgm:pt modelId="{1E5AB255-24DD-4394-843A-DEFDB20943F6}" type="sibTrans" cxnId="{25061452-5F3A-489F-ABE5-FB846DB4895E}">
      <dgm:prSet/>
      <dgm:spPr/>
      <dgm:t>
        <a:bodyPr/>
        <a:lstStyle/>
        <a:p>
          <a:endParaRPr lang="en-US"/>
        </a:p>
      </dgm:t>
    </dgm:pt>
    <dgm:pt modelId="{0160ACA7-92C0-4CFA-82C1-3D447526B63D}">
      <dgm:prSet phldrT="[Text]"/>
      <dgm:spPr/>
      <dgm:t>
        <a:bodyPr/>
        <a:lstStyle/>
        <a:p>
          <a:r>
            <a:rPr lang="en-US" dirty="0" smtClean="0"/>
            <a:t>Conclusion</a:t>
          </a:r>
          <a:endParaRPr lang="en-US" dirty="0"/>
        </a:p>
      </dgm:t>
    </dgm:pt>
    <dgm:pt modelId="{8EF2C129-7960-4A48-BD4E-3F400FC8F6E0}" type="parTrans" cxnId="{18BE233F-6005-4770-817D-82907004E8A9}">
      <dgm:prSet/>
      <dgm:spPr/>
      <dgm:t>
        <a:bodyPr/>
        <a:lstStyle/>
        <a:p>
          <a:endParaRPr lang="en-US"/>
        </a:p>
      </dgm:t>
    </dgm:pt>
    <dgm:pt modelId="{17C5C6BE-523A-4DF2-8365-B86100FAD300}" type="sibTrans" cxnId="{18BE233F-6005-4770-817D-82907004E8A9}">
      <dgm:prSet/>
      <dgm:spPr/>
      <dgm:t>
        <a:bodyPr/>
        <a:lstStyle/>
        <a:p>
          <a:endParaRPr lang="en-US"/>
        </a:p>
      </dgm:t>
    </dgm:pt>
    <dgm:pt modelId="{858885DC-7919-47ED-AF0C-114E65655C20}" type="pres">
      <dgm:prSet presAssocID="{92885A45-7085-4D68-99DD-2055484926AB}" presName="diagram" presStyleCnt="0">
        <dgm:presLayoutVars>
          <dgm:dir/>
          <dgm:resizeHandles val="exact"/>
        </dgm:presLayoutVars>
      </dgm:prSet>
      <dgm:spPr/>
    </dgm:pt>
    <dgm:pt modelId="{5DA50CFE-6364-4C77-A9E9-448303BFE6F3}" type="pres">
      <dgm:prSet presAssocID="{6A4627B7-B906-4099-B2A9-DB3E2804FF74}" presName="node" presStyleLbl="node1" presStyleIdx="0" presStyleCnt="6">
        <dgm:presLayoutVars>
          <dgm:bulletEnabled val="1"/>
        </dgm:presLayoutVars>
      </dgm:prSet>
      <dgm:spPr/>
      <dgm:t>
        <a:bodyPr/>
        <a:lstStyle/>
        <a:p>
          <a:endParaRPr lang="en-US"/>
        </a:p>
      </dgm:t>
    </dgm:pt>
    <dgm:pt modelId="{781489A2-0A00-4448-B230-338864582A0F}" type="pres">
      <dgm:prSet presAssocID="{69369BAF-E951-407A-96E0-0D5ABF65AEFD}" presName="sibTrans" presStyleLbl="sibTrans2D1" presStyleIdx="0" presStyleCnt="5"/>
      <dgm:spPr/>
      <dgm:t>
        <a:bodyPr/>
        <a:lstStyle/>
        <a:p>
          <a:endParaRPr lang="en-US"/>
        </a:p>
      </dgm:t>
    </dgm:pt>
    <dgm:pt modelId="{426B7E31-97F8-48FB-B1A4-105D365C704B}" type="pres">
      <dgm:prSet presAssocID="{69369BAF-E951-407A-96E0-0D5ABF65AEFD}" presName="connectorText" presStyleLbl="sibTrans2D1" presStyleIdx="0" presStyleCnt="5"/>
      <dgm:spPr/>
      <dgm:t>
        <a:bodyPr/>
        <a:lstStyle/>
        <a:p>
          <a:endParaRPr lang="en-US"/>
        </a:p>
      </dgm:t>
    </dgm:pt>
    <dgm:pt modelId="{7377089E-1A9E-443E-AEFD-C8A2884E09D7}" type="pres">
      <dgm:prSet presAssocID="{18E874FB-CC10-432E-9753-5AC4188A67D3}" presName="node" presStyleLbl="node1" presStyleIdx="1" presStyleCnt="6">
        <dgm:presLayoutVars>
          <dgm:bulletEnabled val="1"/>
        </dgm:presLayoutVars>
      </dgm:prSet>
      <dgm:spPr/>
      <dgm:t>
        <a:bodyPr/>
        <a:lstStyle/>
        <a:p>
          <a:endParaRPr lang="en-US"/>
        </a:p>
      </dgm:t>
    </dgm:pt>
    <dgm:pt modelId="{CDC2CD9D-0BAA-4B95-BB5E-C0E37BA9E92A}" type="pres">
      <dgm:prSet presAssocID="{ABC4C49F-764B-4DA7-A5D7-ACBE66866EDB}" presName="sibTrans" presStyleLbl="sibTrans2D1" presStyleIdx="1" presStyleCnt="5"/>
      <dgm:spPr/>
      <dgm:t>
        <a:bodyPr/>
        <a:lstStyle/>
        <a:p>
          <a:endParaRPr lang="en-US"/>
        </a:p>
      </dgm:t>
    </dgm:pt>
    <dgm:pt modelId="{F1B5C509-728F-4161-97F5-06359419BA56}" type="pres">
      <dgm:prSet presAssocID="{ABC4C49F-764B-4DA7-A5D7-ACBE66866EDB}" presName="connectorText" presStyleLbl="sibTrans2D1" presStyleIdx="1" presStyleCnt="5"/>
      <dgm:spPr/>
      <dgm:t>
        <a:bodyPr/>
        <a:lstStyle/>
        <a:p>
          <a:endParaRPr lang="en-US"/>
        </a:p>
      </dgm:t>
    </dgm:pt>
    <dgm:pt modelId="{FC3035FE-4475-409E-AEE7-37D16F4B8115}" type="pres">
      <dgm:prSet presAssocID="{40864A59-1D7D-4A31-8421-731CBE6C03CD}" presName="node" presStyleLbl="node1" presStyleIdx="2" presStyleCnt="6">
        <dgm:presLayoutVars>
          <dgm:bulletEnabled val="1"/>
        </dgm:presLayoutVars>
      </dgm:prSet>
      <dgm:spPr/>
      <dgm:t>
        <a:bodyPr/>
        <a:lstStyle/>
        <a:p>
          <a:endParaRPr lang="en-US"/>
        </a:p>
      </dgm:t>
    </dgm:pt>
    <dgm:pt modelId="{36B5BF46-0704-4C87-9117-B31B4C5F2212}" type="pres">
      <dgm:prSet presAssocID="{60E0BC34-A68E-4F01-A194-B4662277CED8}" presName="sibTrans" presStyleLbl="sibTrans2D1" presStyleIdx="2" presStyleCnt="5"/>
      <dgm:spPr/>
      <dgm:t>
        <a:bodyPr/>
        <a:lstStyle/>
        <a:p>
          <a:endParaRPr lang="en-US"/>
        </a:p>
      </dgm:t>
    </dgm:pt>
    <dgm:pt modelId="{97A0171E-79C0-4813-BB38-0CBFC69305B8}" type="pres">
      <dgm:prSet presAssocID="{60E0BC34-A68E-4F01-A194-B4662277CED8}" presName="connectorText" presStyleLbl="sibTrans2D1" presStyleIdx="2" presStyleCnt="5"/>
      <dgm:spPr/>
      <dgm:t>
        <a:bodyPr/>
        <a:lstStyle/>
        <a:p>
          <a:endParaRPr lang="en-US"/>
        </a:p>
      </dgm:t>
    </dgm:pt>
    <dgm:pt modelId="{168DAD69-171B-43EF-A3D0-D47C22A8C2EE}" type="pres">
      <dgm:prSet presAssocID="{A73982C3-966B-45A6-8C51-3CD9D9F5472B}" presName="node" presStyleLbl="node1" presStyleIdx="3" presStyleCnt="6">
        <dgm:presLayoutVars>
          <dgm:bulletEnabled val="1"/>
        </dgm:presLayoutVars>
      </dgm:prSet>
      <dgm:spPr/>
      <dgm:t>
        <a:bodyPr/>
        <a:lstStyle/>
        <a:p>
          <a:endParaRPr lang="en-US"/>
        </a:p>
      </dgm:t>
    </dgm:pt>
    <dgm:pt modelId="{C5DEAD59-1051-4367-BA00-F4E6F8A4BBCF}" type="pres">
      <dgm:prSet presAssocID="{3A0CDEBA-BAF3-42DC-A3DF-C5962ACEA96F}" presName="sibTrans" presStyleLbl="sibTrans2D1" presStyleIdx="3" presStyleCnt="5"/>
      <dgm:spPr/>
      <dgm:t>
        <a:bodyPr/>
        <a:lstStyle/>
        <a:p>
          <a:endParaRPr lang="en-US"/>
        </a:p>
      </dgm:t>
    </dgm:pt>
    <dgm:pt modelId="{F3CC0486-3834-4118-8B2F-B5C479D8C53B}" type="pres">
      <dgm:prSet presAssocID="{3A0CDEBA-BAF3-42DC-A3DF-C5962ACEA96F}" presName="connectorText" presStyleLbl="sibTrans2D1" presStyleIdx="3" presStyleCnt="5"/>
      <dgm:spPr/>
      <dgm:t>
        <a:bodyPr/>
        <a:lstStyle/>
        <a:p>
          <a:endParaRPr lang="en-US"/>
        </a:p>
      </dgm:t>
    </dgm:pt>
    <dgm:pt modelId="{2EA950F6-F5E7-4D90-878A-081D9A2CA46A}" type="pres">
      <dgm:prSet presAssocID="{BC301103-49FA-450E-924A-FDFF51FF9800}" presName="node" presStyleLbl="node1" presStyleIdx="4" presStyleCnt="6">
        <dgm:presLayoutVars>
          <dgm:bulletEnabled val="1"/>
        </dgm:presLayoutVars>
      </dgm:prSet>
      <dgm:spPr/>
      <dgm:t>
        <a:bodyPr/>
        <a:lstStyle/>
        <a:p>
          <a:endParaRPr lang="en-US"/>
        </a:p>
      </dgm:t>
    </dgm:pt>
    <dgm:pt modelId="{C7C57BC3-EA03-4A2D-9EC6-DC729B7F5DB6}" type="pres">
      <dgm:prSet presAssocID="{1E5AB255-24DD-4394-843A-DEFDB20943F6}" presName="sibTrans" presStyleLbl="sibTrans2D1" presStyleIdx="4" presStyleCnt="5"/>
      <dgm:spPr/>
      <dgm:t>
        <a:bodyPr/>
        <a:lstStyle/>
        <a:p>
          <a:endParaRPr lang="en-US"/>
        </a:p>
      </dgm:t>
    </dgm:pt>
    <dgm:pt modelId="{CDD81CDD-7450-4D1E-9B24-DBC4E5920D73}" type="pres">
      <dgm:prSet presAssocID="{1E5AB255-24DD-4394-843A-DEFDB20943F6}" presName="connectorText" presStyleLbl="sibTrans2D1" presStyleIdx="4" presStyleCnt="5"/>
      <dgm:spPr/>
      <dgm:t>
        <a:bodyPr/>
        <a:lstStyle/>
        <a:p>
          <a:endParaRPr lang="en-US"/>
        </a:p>
      </dgm:t>
    </dgm:pt>
    <dgm:pt modelId="{A92B6071-D647-4F98-82F8-A3CA764ED62C}" type="pres">
      <dgm:prSet presAssocID="{0160ACA7-92C0-4CFA-82C1-3D447526B63D}" presName="node" presStyleLbl="node1" presStyleIdx="5" presStyleCnt="6">
        <dgm:presLayoutVars>
          <dgm:bulletEnabled val="1"/>
        </dgm:presLayoutVars>
      </dgm:prSet>
      <dgm:spPr/>
      <dgm:t>
        <a:bodyPr/>
        <a:lstStyle/>
        <a:p>
          <a:endParaRPr lang="en-US"/>
        </a:p>
      </dgm:t>
    </dgm:pt>
  </dgm:ptLst>
  <dgm:cxnLst>
    <dgm:cxn modelId="{18BE233F-6005-4770-817D-82907004E8A9}" srcId="{92885A45-7085-4D68-99DD-2055484926AB}" destId="{0160ACA7-92C0-4CFA-82C1-3D447526B63D}" srcOrd="5" destOrd="0" parTransId="{8EF2C129-7960-4A48-BD4E-3F400FC8F6E0}" sibTransId="{17C5C6BE-523A-4DF2-8365-B86100FAD300}"/>
    <dgm:cxn modelId="{DE58E957-D904-4282-94B5-F19C73EA1AF3}" type="presOf" srcId="{ABC4C49F-764B-4DA7-A5D7-ACBE66866EDB}" destId="{CDC2CD9D-0BAA-4B95-BB5E-C0E37BA9E92A}" srcOrd="0" destOrd="0" presId="urn:microsoft.com/office/officeart/2005/8/layout/process5"/>
    <dgm:cxn modelId="{C19976B9-ED1E-4029-BBEF-26E353BC42FB}" type="presOf" srcId="{BC301103-49FA-450E-924A-FDFF51FF9800}" destId="{2EA950F6-F5E7-4D90-878A-081D9A2CA46A}" srcOrd="0" destOrd="0" presId="urn:microsoft.com/office/officeart/2005/8/layout/process5"/>
    <dgm:cxn modelId="{754BE03B-86B2-4E2D-849F-AF213E129802}" srcId="{92885A45-7085-4D68-99DD-2055484926AB}" destId="{40864A59-1D7D-4A31-8421-731CBE6C03CD}" srcOrd="2" destOrd="0" parTransId="{B8A909CA-4170-4413-8908-823E488209C0}" sibTransId="{60E0BC34-A68E-4F01-A194-B4662277CED8}"/>
    <dgm:cxn modelId="{661C8421-D143-4071-8145-300312F6845A}" type="presOf" srcId="{69369BAF-E951-407A-96E0-0D5ABF65AEFD}" destId="{426B7E31-97F8-48FB-B1A4-105D365C704B}" srcOrd="1" destOrd="0" presId="urn:microsoft.com/office/officeart/2005/8/layout/process5"/>
    <dgm:cxn modelId="{B74E1CBD-F868-459E-8302-8D374B9CD803}" type="presOf" srcId="{0160ACA7-92C0-4CFA-82C1-3D447526B63D}" destId="{A92B6071-D647-4F98-82F8-A3CA764ED62C}" srcOrd="0" destOrd="0" presId="urn:microsoft.com/office/officeart/2005/8/layout/process5"/>
    <dgm:cxn modelId="{30033160-7D6F-4912-BB06-3306E94FA69B}" srcId="{92885A45-7085-4D68-99DD-2055484926AB}" destId="{18E874FB-CC10-432E-9753-5AC4188A67D3}" srcOrd="1" destOrd="0" parTransId="{A9891B30-AC96-4CDB-948F-8CC27D145E55}" sibTransId="{ABC4C49F-764B-4DA7-A5D7-ACBE66866EDB}"/>
    <dgm:cxn modelId="{D54B5E3A-0D70-4D3E-A97C-EF2C7F6E0AD1}" srcId="{92885A45-7085-4D68-99DD-2055484926AB}" destId="{A73982C3-966B-45A6-8C51-3CD9D9F5472B}" srcOrd="3" destOrd="0" parTransId="{20479274-4EBB-4A0D-9D7C-F95AD84D6F0C}" sibTransId="{3A0CDEBA-BAF3-42DC-A3DF-C5962ACEA96F}"/>
    <dgm:cxn modelId="{380DDA75-5E97-45ED-8570-A371720A269E}" type="presOf" srcId="{3A0CDEBA-BAF3-42DC-A3DF-C5962ACEA96F}" destId="{F3CC0486-3834-4118-8B2F-B5C479D8C53B}" srcOrd="1" destOrd="0" presId="urn:microsoft.com/office/officeart/2005/8/layout/process5"/>
    <dgm:cxn modelId="{A590549A-CEAF-4B5E-A115-D25AFE2EE264}" type="presOf" srcId="{A73982C3-966B-45A6-8C51-3CD9D9F5472B}" destId="{168DAD69-171B-43EF-A3D0-D47C22A8C2EE}" srcOrd="0" destOrd="0" presId="urn:microsoft.com/office/officeart/2005/8/layout/process5"/>
    <dgm:cxn modelId="{D2318FF1-21C2-46FB-98F2-9FA42407CF0D}" type="presOf" srcId="{1E5AB255-24DD-4394-843A-DEFDB20943F6}" destId="{C7C57BC3-EA03-4A2D-9EC6-DC729B7F5DB6}" srcOrd="0" destOrd="0" presId="urn:microsoft.com/office/officeart/2005/8/layout/process5"/>
    <dgm:cxn modelId="{3FA6DA27-51DD-4D5E-AD25-F800300971CF}" type="presOf" srcId="{69369BAF-E951-407A-96E0-0D5ABF65AEFD}" destId="{781489A2-0A00-4448-B230-338864582A0F}" srcOrd="0" destOrd="0" presId="urn:microsoft.com/office/officeart/2005/8/layout/process5"/>
    <dgm:cxn modelId="{1F0E9D38-8A36-4245-953C-B23B08D643BD}" type="presOf" srcId="{60E0BC34-A68E-4F01-A194-B4662277CED8}" destId="{36B5BF46-0704-4C87-9117-B31B4C5F2212}" srcOrd="0" destOrd="0" presId="urn:microsoft.com/office/officeart/2005/8/layout/process5"/>
    <dgm:cxn modelId="{B71D9D89-970F-43A8-9FF3-CF8D5BF49F7D}" type="presOf" srcId="{18E874FB-CC10-432E-9753-5AC4188A67D3}" destId="{7377089E-1A9E-443E-AEFD-C8A2884E09D7}" srcOrd="0" destOrd="0" presId="urn:microsoft.com/office/officeart/2005/8/layout/process5"/>
    <dgm:cxn modelId="{C6A08A00-C8CD-443B-A137-B91FE23B3B5C}" type="presOf" srcId="{40864A59-1D7D-4A31-8421-731CBE6C03CD}" destId="{FC3035FE-4475-409E-AEE7-37D16F4B8115}" srcOrd="0" destOrd="0" presId="urn:microsoft.com/office/officeart/2005/8/layout/process5"/>
    <dgm:cxn modelId="{DEEEFA12-7478-4B6D-AA93-689FFE36C544}" type="presOf" srcId="{60E0BC34-A68E-4F01-A194-B4662277CED8}" destId="{97A0171E-79C0-4813-BB38-0CBFC69305B8}" srcOrd="1" destOrd="0" presId="urn:microsoft.com/office/officeart/2005/8/layout/process5"/>
    <dgm:cxn modelId="{25061452-5F3A-489F-ABE5-FB846DB4895E}" srcId="{92885A45-7085-4D68-99DD-2055484926AB}" destId="{BC301103-49FA-450E-924A-FDFF51FF9800}" srcOrd="4" destOrd="0" parTransId="{1E57CC61-6E84-4AB9-9735-2E6CDF4AEE09}" sibTransId="{1E5AB255-24DD-4394-843A-DEFDB20943F6}"/>
    <dgm:cxn modelId="{95588C1F-7645-4600-8D9B-84AF431E4A0D}" srcId="{92885A45-7085-4D68-99DD-2055484926AB}" destId="{6A4627B7-B906-4099-B2A9-DB3E2804FF74}" srcOrd="0" destOrd="0" parTransId="{23BC9C7A-93FB-4C41-AB77-ED01AD38D1C2}" sibTransId="{69369BAF-E951-407A-96E0-0D5ABF65AEFD}"/>
    <dgm:cxn modelId="{E0C0C97B-65A6-4FB6-9685-E974E736E0D9}" type="presOf" srcId="{6A4627B7-B906-4099-B2A9-DB3E2804FF74}" destId="{5DA50CFE-6364-4C77-A9E9-448303BFE6F3}" srcOrd="0" destOrd="0" presId="urn:microsoft.com/office/officeart/2005/8/layout/process5"/>
    <dgm:cxn modelId="{1350DC58-9C65-4C49-8E98-A90BB79530E0}" type="presOf" srcId="{3A0CDEBA-BAF3-42DC-A3DF-C5962ACEA96F}" destId="{C5DEAD59-1051-4367-BA00-F4E6F8A4BBCF}" srcOrd="0" destOrd="0" presId="urn:microsoft.com/office/officeart/2005/8/layout/process5"/>
    <dgm:cxn modelId="{83EB334A-32CD-4E34-A4C9-240BAF260D31}" type="presOf" srcId="{92885A45-7085-4D68-99DD-2055484926AB}" destId="{858885DC-7919-47ED-AF0C-114E65655C20}" srcOrd="0" destOrd="0" presId="urn:microsoft.com/office/officeart/2005/8/layout/process5"/>
    <dgm:cxn modelId="{4E074DE4-C7AA-4EDB-B0C9-BDFC11BFB6FF}" type="presOf" srcId="{ABC4C49F-764B-4DA7-A5D7-ACBE66866EDB}" destId="{F1B5C509-728F-4161-97F5-06359419BA56}" srcOrd="1" destOrd="0" presId="urn:microsoft.com/office/officeart/2005/8/layout/process5"/>
    <dgm:cxn modelId="{F8E2D221-D7C8-406F-8D64-B99D13585850}" type="presOf" srcId="{1E5AB255-24DD-4394-843A-DEFDB20943F6}" destId="{CDD81CDD-7450-4D1E-9B24-DBC4E5920D73}" srcOrd="1" destOrd="0" presId="urn:microsoft.com/office/officeart/2005/8/layout/process5"/>
    <dgm:cxn modelId="{51EEF9C9-AAF2-474E-BD3A-728A43766148}" type="presParOf" srcId="{858885DC-7919-47ED-AF0C-114E65655C20}" destId="{5DA50CFE-6364-4C77-A9E9-448303BFE6F3}" srcOrd="0" destOrd="0" presId="urn:microsoft.com/office/officeart/2005/8/layout/process5"/>
    <dgm:cxn modelId="{37C0DBA9-50A8-416C-84FD-DE2B2ED83D59}" type="presParOf" srcId="{858885DC-7919-47ED-AF0C-114E65655C20}" destId="{781489A2-0A00-4448-B230-338864582A0F}" srcOrd="1" destOrd="0" presId="urn:microsoft.com/office/officeart/2005/8/layout/process5"/>
    <dgm:cxn modelId="{C0D9AEEF-939E-47F9-8B4F-0672AEB988C5}" type="presParOf" srcId="{781489A2-0A00-4448-B230-338864582A0F}" destId="{426B7E31-97F8-48FB-B1A4-105D365C704B}" srcOrd="0" destOrd="0" presId="urn:microsoft.com/office/officeart/2005/8/layout/process5"/>
    <dgm:cxn modelId="{4BEB2A3A-E670-436A-847B-610D6073FA57}" type="presParOf" srcId="{858885DC-7919-47ED-AF0C-114E65655C20}" destId="{7377089E-1A9E-443E-AEFD-C8A2884E09D7}" srcOrd="2" destOrd="0" presId="urn:microsoft.com/office/officeart/2005/8/layout/process5"/>
    <dgm:cxn modelId="{DE6585DB-2C40-4220-A047-C87C71B7509D}" type="presParOf" srcId="{858885DC-7919-47ED-AF0C-114E65655C20}" destId="{CDC2CD9D-0BAA-4B95-BB5E-C0E37BA9E92A}" srcOrd="3" destOrd="0" presId="urn:microsoft.com/office/officeart/2005/8/layout/process5"/>
    <dgm:cxn modelId="{160BE279-31C4-4379-AA4D-03745B753E20}" type="presParOf" srcId="{CDC2CD9D-0BAA-4B95-BB5E-C0E37BA9E92A}" destId="{F1B5C509-728F-4161-97F5-06359419BA56}" srcOrd="0" destOrd="0" presId="urn:microsoft.com/office/officeart/2005/8/layout/process5"/>
    <dgm:cxn modelId="{C30BBF44-71C9-40B7-8041-3F188AF6954E}" type="presParOf" srcId="{858885DC-7919-47ED-AF0C-114E65655C20}" destId="{FC3035FE-4475-409E-AEE7-37D16F4B8115}" srcOrd="4" destOrd="0" presId="urn:microsoft.com/office/officeart/2005/8/layout/process5"/>
    <dgm:cxn modelId="{FB273708-D202-4C32-8081-8351FAA70FDF}" type="presParOf" srcId="{858885DC-7919-47ED-AF0C-114E65655C20}" destId="{36B5BF46-0704-4C87-9117-B31B4C5F2212}" srcOrd="5" destOrd="0" presId="urn:microsoft.com/office/officeart/2005/8/layout/process5"/>
    <dgm:cxn modelId="{0FC704E3-C852-4D1E-91F3-54166DF65841}" type="presParOf" srcId="{36B5BF46-0704-4C87-9117-B31B4C5F2212}" destId="{97A0171E-79C0-4813-BB38-0CBFC69305B8}" srcOrd="0" destOrd="0" presId="urn:microsoft.com/office/officeart/2005/8/layout/process5"/>
    <dgm:cxn modelId="{A6AAEA5A-E766-44F9-9F6E-37AC752982D4}" type="presParOf" srcId="{858885DC-7919-47ED-AF0C-114E65655C20}" destId="{168DAD69-171B-43EF-A3D0-D47C22A8C2EE}" srcOrd="6" destOrd="0" presId="urn:microsoft.com/office/officeart/2005/8/layout/process5"/>
    <dgm:cxn modelId="{ECB7DB92-DB5A-4D7E-9D81-D3ECCE98A9C7}" type="presParOf" srcId="{858885DC-7919-47ED-AF0C-114E65655C20}" destId="{C5DEAD59-1051-4367-BA00-F4E6F8A4BBCF}" srcOrd="7" destOrd="0" presId="urn:microsoft.com/office/officeart/2005/8/layout/process5"/>
    <dgm:cxn modelId="{7025F7A1-CF57-4E35-9781-5360FF29DD28}" type="presParOf" srcId="{C5DEAD59-1051-4367-BA00-F4E6F8A4BBCF}" destId="{F3CC0486-3834-4118-8B2F-B5C479D8C53B}" srcOrd="0" destOrd="0" presId="urn:microsoft.com/office/officeart/2005/8/layout/process5"/>
    <dgm:cxn modelId="{A0BF3A9B-1DD0-4BE1-8451-5A8E18771974}" type="presParOf" srcId="{858885DC-7919-47ED-AF0C-114E65655C20}" destId="{2EA950F6-F5E7-4D90-878A-081D9A2CA46A}" srcOrd="8" destOrd="0" presId="urn:microsoft.com/office/officeart/2005/8/layout/process5"/>
    <dgm:cxn modelId="{26366107-E37E-4F1C-B061-EB9DAB4CE0DB}" type="presParOf" srcId="{858885DC-7919-47ED-AF0C-114E65655C20}" destId="{C7C57BC3-EA03-4A2D-9EC6-DC729B7F5DB6}" srcOrd="9" destOrd="0" presId="urn:microsoft.com/office/officeart/2005/8/layout/process5"/>
    <dgm:cxn modelId="{357234E5-2CCD-4AF6-B403-5B2FCC3C12F5}" type="presParOf" srcId="{C7C57BC3-EA03-4A2D-9EC6-DC729B7F5DB6}" destId="{CDD81CDD-7450-4D1E-9B24-DBC4E5920D73}" srcOrd="0" destOrd="0" presId="urn:microsoft.com/office/officeart/2005/8/layout/process5"/>
    <dgm:cxn modelId="{02AFDCAF-261C-4CD2-9B0E-3A0799D1DED9}" type="presParOf" srcId="{858885DC-7919-47ED-AF0C-114E65655C20}" destId="{A92B6071-D647-4F98-82F8-A3CA764ED62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885A45-7085-4D68-99DD-2055484926AB}" type="doc">
      <dgm:prSet loTypeId="urn:microsoft.com/office/officeart/2005/8/layout/process5" loCatId="process" qsTypeId="urn:microsoft.com/office/officeart/2005/8/quickstyle/simple1" qsCatId="simple" csTypeId="urn:microsoft.com/office/officeart/2005/8/colors/colorful3" csCatId="colorful" phldr="1"/>
      <dgm:spPr/>
    </dgm:pt>
    <dgm:pt modelId="{6A4627B7-B906-4099-B2A9-DB3E2804FF74}">
      <dgm:prSet phldrT="[Text]"/>
      <dgm:spPr/>
      <dgm:t>
        <a:bodyPr/>
        <a:lstStyle/>
        <a:p>
          <a:r>
            <a:rPr lang="en-US" dirty="0" smtClean="0"/>
            <a:t>The Problem</a:t>
          </a:r>
          <a:endParaRPr lang="en-US" dirty="0"/>
        </a:p>
      </dgm:t>
    </dgm:pt>
    <dgm:pt modelId="{23BC9C7A-93FB-4C41-AB77-ED01AD38D1C2}" type="parTrans" cxnId="{95588C1F-7645-4600-8D9B-84AF431E4A0D}">
      <dgm:prSet/>
      <dgm:spPr/>
      <dgm:t>
        <a:bodyPr/>
        <a:lstStyle/>
        <a:p>
          <a:endParaRPr lang="en-US"/>
        </a:p>
      </dgm:t>
    </dgm:pt>
    <dgm:pt modelId="{69369BAF-E951-407A-96E0-0D5ABF65AEFD}" type="sibTrans" cxnId="{95588C1F-7645-4600-8D9B-84AF431E4A0D}">
      <dgm:prSet/>
      <dgm:spPr/>
      <dgm:t>
        <a:bodyPr/>
        <a:lstStyle/>
        <a:p>
          <a:endParaRPr lang="en-US"/>
        </a:p>
      </dgm:t>
    </dgm:pt>
    <dgm:pt modelId="{18E874FB-CC10-432E-9753-5AC4188A67D3}">
      <dgm:prSet phldrT="[Text]"/>
      <dgm:spPr/>
      <dgm:t>
        <a:bodyPr/>
        <a:lstStyle/>
        <a:p>
          <a:r>
            <a:rPr lang="en-US" dirty="0" smtClean="0"/>
            <a:t>Proposed algorithm</a:t>
          </a:r>
          <a:endParaRPr lang="en-US" dirty="0"/>
        </a:p>
      </dgm:t>
    </dgm:pt>
    <dgm:pt modelId="{A9891B30-AC96-4CDB-948F-8CC27D145E55}" type="parTrans" cxnId="{30033160-7D6F-4912-BB06-3306E94FA69B}">
      <dgm:prSet/>
      <dgm:spPr/>
      <dgm:t>
        <a:bodyPr/>
        <a:lstStyle/>
        <a:p>
          <a:endParaRPr lang="en-US"/>
        </a:p>
      </dgm:t>
    </dgm:pt>
    <dgm:pt modelId="{ABC4C49F-764B-4DA7-A5D7-ACBE66866EDB}" type="sibTrans" cxnId="{30033160-7D6F-4912-BB06-3306E94FA69B}">
      <dgm:prSet/>
      <dgm:spPr/>
      <dgm:t>
        <a:bodyPr/>
        <a:lstStyle/>
        <a:p>
          <a:endParaRPr lang="en-US"/>
        </a:p>
      </dgm:t>
    </dgm:pt>
    <dgm:pt modelId="{40864A59-1D7D-4A31-8421-731CBE6C03CD}">
      <dgm:prSet phldrT="[Text]"/>
      <dgm:spPr/>
      <dgm:t>
        <a:bodyPr/>
        <a:lstStyle/>
        <a:p>
          <a:r>
            <a:rPr lang="en-US" dirty="0" smtClean="0"/>
            <a:t>Dataset</a:t>
          </a:r>
          <a:endParaRPr lang="en-US" dirty="0"/>
        </a:p>
      </dgm:t>
    </dgm:pt>
    <dgm:pt modelId="{B8A909CA-4170-4413-8908-823E488209C0}" type="parTrans" cxnId="{754BE03B-86B2-4E2D-849F-AF213E129802}">
      <dgm:prSet/>
      <dgm:spPr/>
      <dgm:t>
        <a:bodyPr/>
        <a:lstStyle/>
        <a:p>
          <a:endParaRPr lang="en-US"/>
        </a:p>
      </dgm:t>
    </dgm:pt>
    <dgm:pt modelId="{60E0BC34-A68E-4F01-A194-B4662277CED8}" type="sibTrans" cxnId="{754BE03B-86B2-4E2D-849F-AF213E129802}">
      <dgm:prSet/>
      <dgm:spPr/>
      <dgm:t>
        <a:bodyPr/>
        <a:lstStyle/>
        <a:p>
          <a:endParaRPr lang="en-US"/>
        </a:p>
      </dgm:t>
    </dgm:pt>
    <dgm:pt modelId="{A73982C3-966B-45A6-8C51-3CD9D9F5472B}">
      <dgm:prSet phldrT="[Text]"/>
      <dgm:spPr/>
      <dgm:t>
        <a:bodyPr/>
        <a:lstStyle/>
        <a:p>
          <a:r>
            <a:rPr lang="en-US" dirty="0" smtClean="0"/>
            <a:t>Experiments</a:t>
          </a:r>
          <a:endParaRPr lang="en-US" dirty="0"/>
        </a:p>
      </dgm:t>
    </dgm:pt>
    <dgm:pt modelId="{20479274-4EBB-4A0D-9D7C-F95AD84D6F0C}" type="parTrans" cxnId="{D54B5E3A-0D70-4D3E-A97C-EF2C7F6E0AD1}">
      <dgm:prSet/>
      <dgm:spPr/>
      <dgm:t>
        <a:bodyPr/>
        <a:lstStyle/>
        <a:p>
          <a:endParaRPr lang="en-US"/>
        </a:p>
      </dgm:t>
    </dgm:pt>
    <dgm:pt modelId="{3A0CDEBA-BAF3-42DC-A3DF-C5962ACEA96F}" type="sibTrans" cxnId="{D54B5E3A-0D70-4D3E-A97C-EF2C7F6E0AD1}">
      <dgm:prSet/>
      <dgm:spPr/>
      <dgm:t>
        <a:bodyPr/>
        <a:lstStyle/>
        <a:p>
          <a:endParaRPr lang="en-US"/>
        </a:p>
      </dgm:t>
    </dgm:pt>
    <dgm:pt modelId="{BC301103-49FA-450E-924A-FDFF51FF9800}">
      <dgm:prSet phldrT="[Text]"/>
      <dgm:spPr/>
      <dgm:t>
        <a:bodyPr/>
        <a:lstStyle/>
        <a:p>
          <a:r>
            <a:rPr lang="en-US" dirty="0" smtClean="0"/>
            <a:t>Evaluation</a:t>
          </a:r>
          <a:endParaRPr lang="en-US" dirty="0"/>
        </a:p>
      </dgm:t>
    </dgm:pt>
    <dgm:pt modelId="{1E57CC61-6E84-4AB9-9735-2E6CDF4AEE09}" type="parTrans" cxnId="{25061452-5F3A-489F-ABE5-FB846DB4895E}">
      <dgm:prSet/>
      <dgm:spPr/>
      <dgm:t>
        <a:bodyPr/>
        <a:lstStyle/>
        <a:p>
          <a:endParaRPr lang="en-US"/>
        </a:p>
      </dgm:t>
    </dgm:pt>
    <dgm:pt modelId="{1E5AB255-24DD-4394-843A-DEFDB20943F6}" type="sibTrans" cxnId="{25061452-5F3A-489F-ABE5-FB846DB4895E}">
      <dgm:prSet/>
      <dgm:spPr/>
      <dgm:t>
        <a:bodyPr/>
        <a:lstStyle/>
        <a:p>
          <a:endParaRPr lang="en-US"/>
        </a:p>
      </dgm:t>
    </dgm:pt>
    <dgm:pt modelId="{0160ACA7-92C0-4CFA-82C1-3D447526B63D}">
      <dgm:prSet phldrT="[Text]"/>
      <dgm:spPr/>
      <dgm:t>
        <a:bodyPr/>
        <a:lstStyle/>
        <a:p>
          <a:r>
            <a:rPr lang="en-US" dirty="0" smtClean="0"/>
            <a:t>Conclusion</a:t>
          </a:r>
          <a:endParaRPr lang="en-US" dirty="0"/>
        </a:p>
      </dgm:t>
    </dgm:pt>
    <dgm:pt modelId="{8EF2C129-7960-4A48-BD4E-3F400FC8F6E0}" type="parTrans" cxnId="{18BE233F-6005-4770-817D-82907004E8A9}">
      <dgm:prSet/>
      <dgm:spPr/>
      <dgm:t>
        <a:bodyPr/>
        <a:lstStyle/>
        <a:p>
          <a:endParaRPr lang="en-US"/>
        </a:p>
      </dgm:t>
    </dgm:pt>
    <dgm:pt modelId="{17C5C6BE-523A-4DF2-8365-B86100FAD300}" type="sibTrans" cxnId="{18BE233F-6005-4770-817D-82907004E8A9}">
      <dgm:prSet/>
      <dgm:spPr/>
      <dgm:t>
        <a:bodyPr/>
        <a:lstStyle/>
        <a:p>
          <a:endParaRPr lang="en-US"/>
        </a:p>
      </dgm:t>
    </dgm:pt>
    <dgm:pt modelId="{858885DC-7919-47ED-AF0C-114E65655C20}" type="pres">
      <dgm:prSet presAssocID="{92885A45-7085-4D68-99DD-2055484926AB}" presName="diagram" presStyleCnt="0">
        <dgm:presLayoutVars>
          <dgm:dir/>
          <dgm:resizeHandles val="exact"/>
        </dgm:presLayoutVars>
      </dgm:prSet>
      <dgm:spPr/>
    </dgm:pt>
    <dgm:pt modelId="{5DA50CFE-6364-4C77-A9E9-448303BFE6F3}" type="pres">
      <dgm:prSet presAssocID="{6A4627B7-B906-4099-B2A9-DB3E2804FF74}" presName="node" presStyleLbl="node1" presStyleIdx="0" presStyleCnt="6">
        <dgm:presLayoutVars>
          <dgm:bulletEnabled val="1"/>
        </dgm:presLayoutVars>
      </dgm:prSet>
      <dgm:spPr/>
      <dgm:t>
        <a:bodyPr/>
        <a:lstStyle/>
        <a:p>
          <a:endParaRPr lang="en-US"/>
        </a:p>
      </dgm:t>
    </dgm:pt>
    <dgm:pt modelId="{781489A2-0A00-4448-B230-338864582A0F}" type="pres">
      <dgm:prSet presAssocID="{69369BAF-E951-407A-96E0-0D5ABF65AEFD}" presName="sibTrans" presStyleLbl="sibTrans2D1" presStyleIdx="0" presStyleCnt="5"/>
      <dgm:spPr/>
      <dgm:t>
        <a:bodyPr/>
        <a:lstStyle/>
        <a:p>
          <a:endParaRPr lang="en-US"/>
        </a:p>
      </dgm:t>
    </dgm:pt>
    <dgm:pt modelId="{426B7E31-97F8-48FB-B1A4-105D365C704B}" type="pres">
      <dgm:prSet presAssocID="{69369BAF-E951-407A-96E0-0D5ABF65AEFD}" presName="connectorText" presStyleLbl="sibTrans2D1" presStyleIdx="0" presStyleCnt="5"/>
      <dgm:spPr/>
      <dgm:t>
        <a:bodyPr/>
        <a:lstStyle/>
        <a:p>
          <a:endParaRPr lang="en-US"/>
        </a:p>
      </dgm:t>
    </dgm:pt>
    <dgm:pt modelId="{7377089E-1A9E-443E-AEFD-C8A2884E09D7}" type="pres">
      <dgm:prSet presAssocID="{18E874FB-CC10-432E-9753-5AC4188A67D3}" presName="node" presStyleLbl="node1" presStyleIdx="1" presStyleCnt="6">
        <dgm:presLayoutVars>
          <dgm:bulletEnabled val="1"/>
        </dgm:presLayoutVars>
      </dgm:prSet>
      <dgm:spPr/>
      <dgm:t>
        <a:bodyPr/>
        <a:lstStyle/>
        <a:p>
          <a:endParaRPr lang="en-US"/>
        </a:p>
      </dgm:t>
    </dgm:pt>
    <dgm:pt modelId="{CDC2CD9D-0BAA-4B95-BB5E-C0E37BA9E92A}" type="pres">
      <dgm:prSet presAssocID="{ABC4C49F-764B-4DA7-A5D7-ACBE66866EDB}" presName="sibTrans" presStyleLbl="sibTrans2D1" presStyleIdx="1" presStyleCnt="5"/>
      <dgm:spPr/>
      <dgm:t>
        <a:bodyPr/>
        <a:lstStyle/>
        <a:p>
          <a:endParaRPr lang="en-US"/>
        </a:p>
      </dgm:t>
    </dgm:pt>
    <dgm:pt modelId="{F1B5C509-728F-4161-97F5-06359419BA56}" type="pres">
      <dgm:prSet presAssocID="{ABC4C49F-764B-4DA7-A5D7-ACBE66866EDB}" presName="connectorText" presStyleLbl="sibTrans2D1" presStyleIdx="1" presStyleCnt="5"/>
      <dgm:spPr/>
      <dgm:t>
        <a:bodyPr/>
        <a:lstStyle/>
        <a:p>
          <a:endParaRPr lang="en-US"/>
        </a:p>
      </dgm:t>
    </dgm:pt>
    <dgm:pt modelId="{FC3035FE-4475-409E-AEE7-37D16F4B8115}" type="pres">
      <dgm:prSet presAssocID="{40864A59-1D7D-4A31-8421-731CBE6C03CD}" presName="node" presStyleLbl="node1" presStyleIdx="2" presStyleCnt="6">
        <dgm:presLayoutVars>
          <dgm:bulletEnabled val="1"/>
        </dgm:presLayoutVars>
      </dgm:prSet>
      <dgm:spPr/>
      <dgm:t>
        <a:bodyPr/>
        <a:lstStyle/>
        <a:p>
          <a:endParaRPr lang="en-US"/>
        </a:p>
      </dgm:t>
    </dgm:pt>
    <dgm:pt modelId="{36B5BF46-0704-4C87-9117-B31B4C5F2212}" type="pres">
      <dgm:prSet presAssocID="{60E0BC34-A68E-4F01-A194-B4662277CED8}" presName="sibTrans" presStyleLbl="sibTrans2D1" presStyleIdx="2" presStyleCnt="5"/>
      <dgm:spPr/>
      <dgm:t>
        <a:bodyPr/>
        <a:lstStyle/>
        <a:p>
          <a:endParaRPr lang="en-US"/>
        </a:p>
      </dgm:t>
    </dgm:pt>
    <dgm:pt modelId="{97A0171E-79C0-4813-BB38-0CBFC69305B8}" type="pres">
      <dgm:prSet presAssocID="{60E0BC34-A68E-4F01-A194-B4662277CED8}" presName="connectorText" presStyleLbl="sibTrans2D1" presStyleIdx="2" presStyleCnt="5"/>
      <dgm:spPr/>
      <dgm:t>
        <a:bodyPr/>
        <a:lstStyle/>
        <a:p>
          <a:endParaRPr lang="en-US"/>
        </a:p>
      </dgm:t>
    </dgm:pt>
    <dgm:pt modelId="{168DAD69-171B-43EF-A3D0-D47C22A8C2EE}" type="pres">
      <dgm:prSet presAssocID="{A73982C3-966B-45A6-8C51-3CD9D9F5472B}" presName="node" presStyleLbl="node1" presStyleIdx="3" presStyleCnt="6">
        <dgm:presLayoutVars>
          <dgm:bulletEnabled val="1"/>
        </dgm:presLayoutVars>
      </dgm:prSet>
      <dgm:spPr/>
      <dgm:t>
        <a:bodyPr/>
        <a:lstStyle/>
        <a:p>
          <a:endParaRPr lang="en-US"/>
        </a:p>
      </dgm:t>
    </dgm:pt>
    <dgm:pt modelId="{C5DEAD59-1051-4367-BA00-F4E6F8A4BBCF}" type="pres">
      <dgm:prSet presAssocID="{3A0CDEBA-BAF3-42DC-A3DF-C5962ACEA96F}" presName="sibTrans" presStyleLbl="sibTrans2D1" presStyleIdx="3" presStyleCnt="5"/>
      <dgm:spPr/>
      <dgm:t>
        <a:bodyPr/>
        <a:lstStyle/>
        <a:p>
          <a:endParaRPr lang="en-US"/>
        </a:p>
      </dgm:t>
    </dgm:pt>
    <dgm:pt modelId="{F3CC0486-3834-4118-8B2F-B5C479D8C53B}" type="pres">
      <dgm:prSet presAssocID="{3A0CDEBA-BAF3-42DC-A3DF-C5962ACEA96F}" presName="connectorText" presStyleLbl="sibTrans2D1" presStyleIdx="3" presStyleCnt="5"/>
      <dgm:spPr/>
      <dgm:t>
        <a:bodyPr/>
        <a:lstStyle/>
        <a:p>
          <a:endParaRPr lang="en-US"/>
        </a:p>
      </dgm:t>
    </dgm:pt>
    <dgm:pt modelId="{2EA950F6-F5E7-4D90-878A-081D9A2CA46A}" type="pres">
      <dgm:prSet presAssocID="{BC301103-49FA-450E-924A-FDFF51FF9800}" presName="node" presStyleLbl="node1" presStyleIdx="4" presStyleCnt="6">
        <dgm:presLayoutVars>
          <dgm:bulletEnabled val="1"/>
        </dgm:presLayoutVars>
      </dgm:prSet>
      <dgm:spPr/>
      <dgm:t>
        <a:bodyPr/>
        <a:lstStyle/>
        <a:p>
          <a:endParaRPr lang="en-US"/>
        </a:p>
      </dgm:t>
    </dgm:pt>
    <dgm:pt modelId="{C7C57BC3-EA03-4A2D-9EC6-DC729B7F5DB6}" type="pres">
      <dgm:prSet presAssocID="{1E5AB255-24DD-4394-843A-DEFDB20943F6}" presName="sibTrans" presStyleLbl="sibTrans2D1" presStyleIdx="4" presStyleCnt="5"/>
      <dgm:spPr/>
      <dgm:t>
        <a:bodyPr/>
        <a:lstStyle/>
        <a:p>
          <a:endParaRPr lang="en-US"/>
        </a:p>
      </dgm:t>
    </dgm:pt>
    <dgm:pt modelId="{CDD81CDD-7450-4D1E-9B24-DBC4E5920D73}" type="pres">
      <dgm:prSet presAssocID="{1E5AB255-24DD-4394-843A-DEFDB20943F6}" presName="connectorText" presStyleLbl="sibTrans2D1" presStyleIdx="4" presStyleCnt="5"/>
      <dgm:spPr/>
      <dgm:t>
        <a:bodyPr/>
        <a:lstStyle/>
        <a:p>
          <a:endParaRPr lang="en-US"/>
        </a:p>
      </dgm:t>
    </dgm:pt>
    <dgm:pt modelId="{A92B6071-D647-4F98-82F8-A3CA764ED62C}" type="pres">
      <dgm:prSet presAssocID="{0160ACA7-92C0-4CFA-82C1-3D447526B63D}" presName="node" presStyleLbl="node1" presStyleIdx="5" presStyleCnt="6">
        <dgm:presLayoutVars>
          <dgm:bulletEnabled val="1"/>
        </dgm:presLayoutVars>
      </dgm:prSet>
      <dgm:spPr/>
      <dgm:t>
        <a:bodyPr/>
        <a:lstStyle/>
        <a:p>
          <a:endParaRPr lang="en-US"/>
        </a:p>
      </dgm:t>
    </dgm:pt>
  </dgm:ptLst>
  <dgm:cxnLst>
    <dgm:cxn modelId="{D54B5E3A-0D70-4D3E-A97C-EF2C7F6E0AD1}" srcId="{92885A45-7085-4D68-99DD-2055484926AB}" destId="{A73982C3-966B-45A6-8C51-3CD9D9F5472B}" srcOrd="3" destOrd="0" parTransId="{20479274-4EBB-4A0D-9D7C-F95AD84D6F0C}" sibTransId="{3A0CDEBA-BAF3-42DC-A3DF-C5962ACEA96F}"/>
    <dgm:cxn modelId="{19E400ED-7323-40B5-8041-624EB7CE1C4B}" type="presOf" srcId="{69369BAF-E951-407A-96E0-0D5ABF65AEFD}" destId="{426B7E31-97F8-48FB-B1A4-105D365C704B}" srcOrd="1" destOrd="0" presId="urn:microsoft.com/office/officeart/2005/8/layout/process5"/>
    <dgm:cxn modelId="{BAA1E39D-FAB4-4AE7-8CE5-B1DA54B80996}" type="presOf" srcId="{40864A59-1D7D-4A31-8421-731CBE6C03CD}" destId="{FC3035FE-4475-409E-AEE7-37D16F4B8115}" srcOrd="0" destOrd="0" presId="urn:microsoft.com/office/officeart/2005/8/layout/process5"/>
    <dgm:cxn modelId="{58A7FA27-DFB8-4091-954B-3605496123A8}" type="presOf" srcId="{3A0CDEBA-BAF3-42DC-A3DF-C5962ACEA96F}" destId="{C5DEAD59-1051-4367-BA00-F4E6F8A4BBCF}" srcOrd="0" destOrd="0" presId="urn:microsoft.com/office/officeart/2005/8/layout/process5"/>
    <dgm:cxn modelId="{203DBEE3-27FC-4C2B-A6A5-FDDE8FEBF7AE}" type="presOf" srcId="{BC301103-49FA-450E-924A-FDFF51FF9800}" destId="{2EA950F6-F5E7-4D90-878A-081D9A2CA46A}" srcOrd="0" destOrd="0" presId="urn:microsoft.com/office/officeart/2005/8/layout/process5"/>
    <dgm:cxn modelId="{B85ADA4D-2834-4840-B1C9-4E457576CDD7}" type="presOf" srcId="{60E0BC34-A68E-4F01-A194-B4662277CED8}" destId="{97A0171E-79C0-4813-BB38-0CBFC69305B8}" srcOrd="1" destOrd="0" presId="urn:microsoft.com/office/officeart/2005/8/layout/process5"/>
    <dgm:cxn modelId="{57BF2C82-B166-4AAF-AC10-E6379732479E}" type="presOf" srcId="{18E874FB-CC10-432E-9753-5AC4188A67D3}" destId="{7377089E-1A9E-443E-AEFD-C8A2884E09D7}" srcOrd="0" destOrd="0" presId="urn:microsoft.com/office/officeart/2005/8/layout/process5"/>
    <dgm:cxn modelId="{E3194EC2-C1B2-467C-8E5D-5FC99FC64269}" type="presOf" srcId="{69369BAF-E951-407A-96E0-0D5ABF65AEFD}" destId="{781489A2-0A00-4448-B230-338864582A0F}" srcOrd="0" destOrd="0" presId="urn:microsoft.com/office/officeart/2005/8/layout/process5"/>
    <dgm:cxn modelId="{4645D87E-F2F0-4A66-B368-0874619D6647}" type="presOf" srcId="{92885A45-7085-4D68-99DD-2055484926AB}" destId="{858885DC-7919-47ED-AF0C-114E65655C20}" srcOrd="0" destOrd="0" presId="urn:microsoft.com/office/officeart/2005/8/layout/process5"/>
    <dgm:cxn modelId="{67F6B5CE-FA7B-4AC9-A8ED-110C0B1FBFEC}" type="presOf" srcId="{3A0CDEBA-BAF3-42DC-A3DF-C5962ACEA96F}" destId="{F3CC0486-3834-4118-8B2F-B5C479D8C53B}" srcOrd="1" destOrd="0" presId="urn:microsoft.com/office/officeart/2005/8/layout/process5"/>
    <dgm:cxn modelId="{25061452-5F3A-489F-ABE5-FB846DB4895E}" srcId="{92885A45-7085-4D68-99DD-2055484926AB}" destId="{BC301103-49FA-450E-924A-FDFF51FF9800}" srcOrd="4" destOrd="0" parTransId="{1E57CC61-6E84-4AB9-9735-2E6CDF4AEE09}" sibTransId="{1E5AB255-24DD-4394-843A-DEFDB20943F6}"/>
    <dgm:cxn modelId="{754BE03B-86B2-4E2D-849F-AF213E129802}" srcId="{92885A45-7085-4D68-99DD-2055484926AB}" destId="{40864A59-1D7D-4A31-8421-731CBE6C03CD}" srcOrd="2" destOrd="0" parTransId="{B8A909CA-4170-4413-8908-823E488209C0}" sibTransId="{60E0BC34-A68E-4F01-A194-B4662277CED8}"/>
    <dgm:cxn modelId="{18BE233F-6005-4770-817D-82907004E8A9}" srcId="{92885A45-7085-4D68-99DD-2055484926AB}" destId="{0160ACA7-92C0-4CFA-82C1-3D447526B63D}" srcOrd="5" destOrd="0" parTransId="{8EF2C129-7960-4A48-BD4E-3F400FC8F6E0}" sibTransId="{17C5C6BE-523A-4DF2-8365-B86100FAD300}"/>
    <dgm:cxn modelId="{22F6FEEC-BF20-4753-B225-FDDD8D1D2DE5}" type="presOf" srcId="{A73982C3-966B-45A6-8C51-3CD9D9F5472B}" destId="{168DAD69-171B-43EF-A3D0-D47C22A8C2EE}" srcOrd="0" destOrd="0" presId="urn:microsoft.com/office/officeart/2005/8/layout/process5"/>
    <dgm:cxn modelId="{303B4DFF-CE75-40FA-A8DB-9B87AB6F3FB9}" type="presOf" srcId="{1E5AB255-24DD-4394-843A-DEFDB20943F6}" destId="{CDD81CDD-7450-4D1E-9B24-DBC4E5920D73}" srcOrd="1" destOrd="0" presId="urn:microsoft.com/office/officeart/2005/8/layout/process5"/>
    <dgm:cxn modelId="{C029621E-FECC-43BC-A321-FDF041452FE6}" type="presOf" srcId="{0160ACA7-92C0-4CFA-82C1-3D447526B63D}" destId="{A92B6071-D647-4F98-82F8-A3CA764ED62C}" srcOrd="0" destOrd="0" presId="urn:microsoft.com/office/officeart/2005/8/layout/process5"/>
    <dgm:cxn modelId="{259AB9C3-BEE4-457A-8F34-1E4D3D49F526}" type="presOf" srcId="{60E0BC34-A68E-4F01-A194-B4662277CED8}" destId="{36B5BF46-0704-4C87-9117-B31B4C5F2212}" srcOrd="0" destOrd="0" presId="urn:microsoft.com/office/officeart/2005/8/layout/process5"/>
    <dgm:cxn modelId="{C4C036ED-E3B1-442D-9191-AFF2DA512FB9}" type="presOf" srcId="{6A4627B7-B906-4099-B2A9-DB3E2804FF74}" destId="{5DA50CFE-6364-4C77-A9E9-448303BFE6F3}" srcOrd="0" destOrd="0" presId="urn:microsoft.com/office/officeart/2005/8/layout/process5"/>
    <dgm:cxn modelId="{66FF823E-F943-414F-8CDA-CCD3AB6484AB}" type="presOf" srcId="{ABC4C49F-764B-4DA7-A5D7-ACBE66866EDB}" destId="{CDC2CD9D-0BAA-4B95-BB5E-C0E37BA9E92A}" srcOrd="0" destOrd="0" presId="urn:microsoft.com/office/officeart/2005/8/layout/process5"/>
    <dgm:cxn modelId="{30033160-7D6F-4912-BB06-3306E94FA69B}" srcId="{92885A45-7085-4D68-99DD-2055484926AB}" destId="{18E874FB-CC10-432E-9753-5AC4188A67D3}" srcOrd="1" destOrd="0" parTransId="{A9891B30-AC96-4CDB-948F-8CC27D145E55}" sibTransId="{ABC4C49F-764B-4DA7-A5D7-ACBE66866EDB}"/>
    <dgm:cxn modelId="{95588C1F-7645-4600-8D9B-84AF431E4A0D}" srcId="{92885A45-7085-4D68-99DD-2055484926AB}" destId="{6A4627B7-B906-4099-B2A9-DB3E2804FF74}" srcOrd="0" destOrd="0" parTransId="{23BC9C7A-93FB-4C41-AB77-ED01AD38D1C2}" sibTransId="{69369BAF-E951-407A-96E0-0D5ABF65AEFD}"/>
    <dgm:cxn modelId="{DED1F769-B578-4172-9B2D-C5E77A007828}" type="presOf" srcId="{ABC4C49F-764B-4DA7-A5D7-ACBE66866EDB}" destId="{F1B5C509-728F-4161-97F5-06359419BA56}" srcOrd="1" destOrd="0" presId="urn:microsoft.com/office/officeart/2005/8/layout/process5"/>
    <dgm:cxn modelId="{C10186CB-4417-4AFE-8275-7CB9C73EFA47}" type="presOf" srcId="{1E5AB255-24DD-4394-843A-DEFDB20943F6}" destId="{C7C57BC3-EA03-4A2D-9EC6-DC729B7F5DB6}" srcOrd="0" destOrd="0" presId="urn:microsoft.com/office/officeart/2005/8/layout/process5"/>
    <dgm:cxn modelId="{EBA8845B-A31F-4F3E-ACE8-418F49F0E322}" type="presParOf" srcId="{858885DC-7919-47ED-AF0C-114E65655C20}" destId="{5DA50CFE-6364-4C77-A9E9-448303BFE6F3}" srcOrd="0" destOrd="0" presId="urn:microsoft.com/office/officeart/2005/8/layout/process5"/>
    <dgm:cxn modelId="{B73D7762-5950-4CFB-B615-64BBE12CB72B}" type="presParOf" srcId="{858885DC-7919-47ED-AF0C-114E65655C20}" destId="{781489A2-0A00-4448-B230-338864582A0F}" srcOrd="1" destOrd="0" presId="urn:microsoft.com/office/officeart/2005/8/layout/process5"/>
    <dgm:cxn modelId="{E965ED45-4DD6-4096-95A8-9E3F56384BAB}" type="presParOf" srcId="{781489A2-0A00-4448-B230-338864582A0F}" destId="{426B7E31-97F8-48FB-B1A4-105D365C704B}" srcOrd="0" destOrd="0" presId="urn:microsoft.com/office/officeart/2005/8/layout/process5"/>
    <dgm:cxn modelId="{2C1E4DFD-663C-4C5E-84C4-8E616CF5CCC3}" type="presParOf" srcId="{858885DC-7919-47ED-AF0C-114E65655C20}" destId="{7377089E-1A9E-443E-AEFD-C8A2884E09D7}" srcOrd="2" destOrd="0" presId="urn:microsoft.com/office/officeart/2005/8/layout/process5"/>
    <dgm:cxn modelId="{A16DB3B4-914C-4F81-9586-3C104BA3E41F}" type="presParOf" srcId="{858885DC-7919-47ED-AF0C-114E65655C20}" destId="{CDC2CD9D-0BAA-4B95-BB5E-C0E37BA9E92A}" srcOrd="3" destOrd="0" presId="urn:microsoft.com/office/officeart/2005/8/layout/process5"/>
    <dgm:cxn modelId="{3DB19B46-F38A-4549-8312-F3C06ED2A991}" type="presParOf" srcId="{CDC2CD9D-0BAA-4B95-BB5E-C0E37BA9E92A}" destId="{F1B5C509-728F-4161-97F5-06359419BA56}" srcOrd="0" destOrd="0" presId="urn:microsoft.com/office/officeart/2005/8/layout/process5"/>
    <dgm:cxn modelId="{C45FE052-8DBA-4698-9534-7D0807DE7CB9}" type="presParOf" srcId="{858885DC-7919-47ED-AF0C-114E65655C20}" destId="{FC3035FE-4475-409E-AEE7-37D16F4B8115}" srcOrd="4" destOrd="0" presId="urn:microsoft.com/office/officeart/2005/8/layout/process5"/>
    <dgm:cxn modelId="{56ABE7EC-05E1-4F48-AE89-99F61D2546E8}" type="presParOf" srcId="{858885DC-7919-47ED-AF0C-114E65655C20}" destId="{36B5BF46-0704-4C87-9117-B31B4C5F2212}" srcOrd="5" destOrd="0" presId="urn:microsoft.com/office/officeart/2005/8/layout/process5"/>
    <dgm:cxn modelId="{FD769AA8-A808-426A-A561-C4015362A3B3}" type="presParOf" srcId="{36B5BF46-0704-4C87-9117-B31B4C5F2212}" destId="{97A0171E-79C0-4813-BB38-0CBFC69305B8}" srcOrd="0" destOrd="0" presId="urn:microsoft.com/office/officeart/2005/8/layout/process5"/>
    <dgm:cxn modelId="{D0DA195C-A138-45BA-A43A-E8D471597E94}" type="presParOf" srcId="{858885DC-7919-47ED-AF0C-114E65655C20}" destId="{168DAD69-171B-43EF-A3D0-D47C22A8C2EE}" srcOrd="6" destOrd="0" presId="urn:microsoft.com/office/officeart/2005/8/layout/process5"/>
    <dgm:cxn modelId="{499C3051-83C1-4A49-A02A-216707B2A444}" type="presParOf" srcId="{858885DC-7919-47ED-AF0C-114E65655C20}" destId="{C5DEAD59-1051-4367-BA00-F4E6F8A4BBCF}" srcOrd="7" destOrd="0" presId="urn:microsoft.com/office/officeart/2005/8/layout/process5"/>
    <dgm:cxn modelId="{6CD4A7EA-A208-4CCB-A434-ACEDE5FB2D4C}" type="presParOf" srcId="{C5DEAD59-1051-4367-BA00-F4E6F8A4BBCF}" destId="{F3CC0486-3834-4118-8B2F-B5C479D8C53B}" srcOrd="0" destOrd="0" presId="urn:microsoft.com/office/officeart/2005/8/layout/process5"/>
    <dgm:cxn modelId="{F60D2F4E-56B0-4AA5-A7BF-5B88061C748D}" type="presParOf" srcId="{858885DC-7919-47ED-AF0C-114E65655C20}" destId="{2EA950F6-F5E7-4D90-878A-081D9A2CA46A}" srcOrd="8" destOrd="0" presId="urn:microsoft.com/office/officeart/2005/8/layout/process5"/>
    <dgm:cxn modelId="{2C3784FF-3207-45E0-A919-649680483316}" type="presParOf" srcId="{858885DC-7919-47ED-AF0C-114E65655C20}" destId="{C7C57BC3-EA03-4A2D-9EC6-DC729B7F5DB6}" srcOrd="9" destOrd="0" presId="urn:microsoft.com/office/officeart/2005/8/layout/process5"/>
    <dgm:cxn modelId="{93330D66-4BAA-4577-856C-71664A3DBC09}" type="presParOf" srcId="{C7C57BC3-EA03-4A2D-9EC6-DC729B7F5DB6}" destId="{CDD81CDD-7450-4D1E-9B24-DBC4E5920D73}" srcOrd="0" destOrd="0" presId="urn:microsoft.com/office/officeart/2005/8/layout/process5"/>
    <dgm:cxn modelId="{32134B98-AD37-4018-ABE4-168E56637C41}" type="presParOf" srcId="{858885DC-7919-47ED-AF0C-114E65655C20}" destId="{A92B6071-D647-4F98-82F8-A3CA764ED62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885A45-7085-4D68-99DD-2055484926AB}" type="doc">
      <dgm:prSet loTypeId="urn:microsoft.com/office/officeart/2005/8/layout/process5" loCatId="process" qsTypeId="urn:microsoft.com/office/officeart/2005/8/quickstyle/simple1" qsCatId="simple" csTypeId="urn:microsoft.com/office/officeart/2005/8/colors/colorful3" csCatId="colorful" phldr="1"/>
      <dgm:spPr/>
    </dgm:pt>
    <dgm:pt modelId="{6A4627B7-B906-4099-B2A9-DB3E2804FF74}">
      <dgm:prSet phldrT="[Text]"/>
      <dgm:spPr/>
      <dgm:t>
        <a:bodyPr/>
        <a:lstStyle/>
        <a:p>
          <a:r>
            <a:rPr lang="en-US" dirty="0" smtClean="0"/>
            <a:t>The Problem</a:t>
          </a:r>
          <a:endParaRPr lang="en-US" dirty="0"/>
        </a:p>
      </dgm:t>
    </dgm:pt>
    <dgm:pt modelId="{23BC9C7A-93FB-4C41-AB77-ED01AD38D1C2}" type="parTrans" cxnId="{95588C1F-7645-4600-8D9B-84AF431E4A0D}">
      <dgm:prSet/>
      <dgm:spPr/>
      <dgm:t>
        <a:bodyPr/>
        <a:lstStyle/>
        <a:p>
          <a:endParaRPr lang="en-US"/>
        </a:p>
      </dgm:t>
    </dgm:pt>
    <dgm:pt modelId="{69369BAF-E951-407A-96E0-0D5ABF65AEFD}" type="sibTrans" cxnId="{95588C1F-7645-4600-8D9B-84AF431E4A0D}">
      <dgm:prSet/>
      <dgm:spPr/>
      <dgm:t>
        <a:bodyPr/>
        <a:lstStyle/>
        <a:p>
          <a:endParaRPr lang="en-US"/>
        </a:p>
      </dgm:t>
    </dgm:pt>
    <dgm:pt modelId="{18E874FB-CC10-432E-9753-5AC4188A67D3}">
      <dgm:prSet phldrT="[Text]"/>
      <dgm:spPr/>
      <dgm:t>
        <a:bodyPr/>
        <a:lstStyle/>
        <a:p>
          <a:r>
            <a:rPr lang="en-US" dirty="0" smtClean="0"/>
            <a:t>Proposed algorithm</a:t>
          </a:r>
          <a:endParaRPr lang="en-US" dirty="0"/>
        </a:p>
      </dgm:t>
    </dgm:pt>
    <dgm:pt modelId="{A9891B30-AC96-4CDB-948F-8CC27D145E55}" type="parTrans" cxnId="{30033160-7D6F-4912-BB06-3306E94FA69B}">
      <dgm:prSet/>
      <dgm:spPr/>
      <dgm:t>
        <a:bodyPr/>
        <a:lstStyle/>
        <a:p>
          <a:endParaRPr lang="en-US"/>
        </a:p>
      </dgm:t>
    </dgm:pt>
    <dgm:pt modelId="{ABC4C49F-764B-4DA7-A5D7-ACBE66866EDB}" type="sibTrans" cxnId="{30033160-7D6F-4912-BB06-3306E94FA69B}">
      <dgm:prSet/>
      <dgm:spPr/>
      <dgm:t>
        <a:bodyPr/>
        <a:lstStyle/>
        <a:p>
          <a:endParaRPr lang="en-US"/>
        </a:p>
      </dgm:t>
    </dgm:pt>
    <dgm:pt modelId="{40864A59-1D7D-4A31-8421-731CBE6C03CD}">
      <dgm:prSet phldrT="[Text]"/>
      <dgm:spPr/>
      <dgm:t>
        <a:bodyPr/>
        <a:lstStyle/>
        <a:p>
          <a:r>
            <a:rPr lang="en-US" dirty="0" smtClean="0"/>
            <a:t>Dataset</a:t>
          </a:r>
          <a:endParaRPr lang="en-US" dirty="0"/>
        </a:p>
      </dgm:t>
    </dgm:pt>
    <dgm:pt modelId="{B8A909CA-4170-4413-8908-823E488209C0}" type="parTrans" cxnId="{754BE03B-86B2-4E2D-849F-AF213E129802}">
      <dgm:prSet/>
      <dgm:spPr/>
      <dgm:t>
        <a:bodyPr/>
        <a:lstStyle/>
        <a:p>
          <a:endParaRPr lang="en-US"/>
        </a:p>
      </dgm:t>
    </dgm:pt>
    <dgm:pt modelId="{60E0BC34-A68E-4F01-A194-B4662277CED8}" type="sibTrans" cxnId="{754BE03B-86B2-4E2D-849F-AF213E129802}">
      <dgm:prSet/>
      <dgm:spPr/>
      <dgm:t>
        <a:bodyPr/>
        <a:lstStyle/>
        <a:p>
          <a:endParaRPr lang="en-US"/>
        </a:p>
      </dgm:t>
    </dgm:pt>
    <dgm:pt modelId="{A73982C3-966B-45A6-8C51-3CD9D9F5472B}">
      <dgm:prSet phldrT="[Text]"/>
      <dgm:spPr/>
      <dgm:t>
        <a:bodyPr/>
        <a:lstStyle/>
        <a:p>
          <a:r>
            <a:rPr lang="en-US" dirty="0" smtClean="0"/>
            <a:t>Experiments</a:t>
          </a:r>
          <a:endParaRPr lang="en-US" dirty="0"/>
        </a:p>
      </dgm:t>
    </dgm:pt>
    <dgm:pt modelId="{20479274-4EBB-4A0D-9D7C-F95AD84D6F0C}" type="parTrans" cxnId="{D54B5E3A-0D70-4D3E-A97C-EF2C7F6E0AD1}">
      <dgm:prSet/>
      <dgm:spPr/>
      <dgm:t>
        <a:bodyPr/>
        <a:lstStyle/>
        <a:p>
          <a:endParaRPr lang="en-US"/>
        </a:p>
      </dgm:t>
    </dgm:pt>
    <dgm:pt modelId="{3A0CDEBA-BAF3-42DC-A3DF-C5962ACEA96F}" type="sibTrans" cxnId="{D54B5E3A-0D70-4D3E-A97C-EF2C7F6E0AD1}">
      <dgm:prSet/>
      <dgm:spPr/>
      <dgm:t>
        <a:bodyPr/>
        <a:lstStyle/>
        <a:p>
          <a:endParaRPr lang="en-US"/>
        </a:p>
      </dgm:t>
    </dgm:pt>
    <dgm:pt modelId="{BC301103-49FA-450E-924A-FDFF51FF9800}">
      <dgm:prSet phldrT="[Text]"/>
      <dgm:spPr/>
      <dgm:t>
        <a:bodyPr/>
        <a:lstStyle/>
        <a:p>
          <a:r>
            <a:rPr lang="en-US" dirty="0" smtClean="0"/>
            <a:t>Evaluation</a:t>
          </a:r>
          <a:endParaRPr lang="en-US" dirty="0"/>
        </a:p>
      </dgm:t>
    </dgm:pt>
    <dgm:pt modelId="{1E57CC61-6E84-4AB9-9735-2E6CDF4AEE09}" type="parTrans" cxnId="{25061452-5F3A-489F-ABE5-FB846DB4895E}">
      <dgm:prSet/>
      <dgm:spPr/>
      <dgm:t>
        <a:bodyPr/>
        <a:lstStyle/>
        <a:p>
          <a:endParaRPr lang="en-US"/>
        </a:p>
      </dgm:t>
    </dgm:pt>
    <dgm:pt modelId="{1E5AB255-24DD-4394-843A-DEFDB20943F6}" type="sibTrans" cxnId="{25061452-5F3A-489F-ABE5-FB846DB4895E}">
      <dgm:prSet/>
      <dgm:spPr/>
      <dgm:t>
        <a:bodyPr/>
        <a:lstStyle/>
        <a:p>
          <a:endParaRPr lang="en-US"/>
        </a:p>
      </dgm:t>
    </dgm:pt>
    <dgm:pt modelId="{0160ACA7-92C0-4CFA-82C1-3D447526B63D}">
      <dgm:prSet phldrT="[Text]"/>
      <dgm:spPr/>
      <dgm:t>
        <a:bodyPr/>
        <a:lstStyle/>
        <a:p>
          <a:r>
            <a:rPr lang="en-US" dirty="0" smtClean="0"/>
            <a:t>Conclusion</a:t>
          </a:r>
          <a:endParaRPr lang="en-US" dirty="0"/>
        </a:p>
      </dgm:t>
    </dgm:pt>
    <dgm:pt modelId="{8EF2C129-7960-4A48-BD4E-3F400FC8F6E0}" type="parTrans" cxnId="{18BE233F-6005-4770-817D-82907004E8A9}">
      <dgm:prSet/>
      <dgm:spPr/>
      <dgm:t>
        <a:bodyPr/>
        <a:lstStyle/>
        <a:p>
          <a:endParaRPr lang="en-US"/>
        </a:p>
      </dgm:t>
    </dgm:pt>
    <dgm:pt modelId="{17C5C6BE-523A-4DF2-8365-B86100FAD300}" type="sibTrans" cxnId="{18BE233F-6005-4770-817D-82907004E8A9}">
      <dgm:prSet/>
      <dgm:spPr/>
      <dgm:t>
        <a:bodyPr/>
        <a:lstStyle/>
        <a:p>
          <a:endParaRPr lang="en-US"/>
        </a:p>
      </dgm:t>
    </dgm:pt>
    <dgm:pt modelId="{858885DC-7919-47ED-AF0C-114E65655C20}" type="pres">
      <dgm:prSet presAssocID="{92885A45-7085-4D68-99DD-2055484926AB}" presName="diagram" presStyleCnt="0">
        <dgm:presLayoutVars>
          <dgm:dir/>
          <dgm:resizeHandles val="exact"/>
        </dgm:presLayoutVars>
      </dgm:prSet>
      <dgm:spPr/>
    </dgm:pt>
    <dgm:pt modelId="{5DA50CFE-6364-4C77-A9E9-448303BFE6F3}" type="pres">
      <dgm:prSet presAssocID="{6A4627B7-B906-4099-B2A9-DB3E2804FF74}" presName="node" presStyleLbl="node1" presStyleIdx="0" presStyleCnt="6">
        <dgm:presLayoutVars>
          <dgm:bulletEnabled val="1"/>
        </dgm:presLayoutVars>
      </dgm:prSet>
      <dgm:spPr/>
      <dgm:t>
        <a:bodyPr/>
        <a:lstStyle/>
        <a:p>
          <a:endParaRPr lang="en-US"/>
        </a:p>
      </dgm:t>
    </dgm:pt>
    <dgm:pt modelId="{781489A2-0A00-4448-B230-338864582A0F}" type="pres">
      <dgm:prSet presAssocID="{69369BAF-E951-407A-96E0-0D5ABF65AEFD}" presName="sibTrans" presStyleLbl="sibTrans2D1" presStyleIdx="0" presStyleCnt="5"/>
      <dgm:spPr/>
      <dgm:t>
        <a:bodyPr/>
        <a:lstStyle/>
        <a:p>
          <a:endParaRPr lang="en-US"/>
        </a:p>
      </dgm:t>
    </dgm:pt>
    <dgm:pt modelId="{426B7E31-97F8-48FB-B1A4-105D365C704B}" type="pres">
      <dgm:prSet presAssocID="{69369BAF-E951-407A-96E0-0D5ABF65AEFD}" presName="connectorText" presStyleLbl="sibTrans2D1" presStyleIdx="0" presStyleCnt="5"/>
      <dgm:spPr/>
      <dgm:t>
        <a:bodyPr/>
        <a:lstStyle/>
        <a:p>
          <a:endParaRPr lang="en-US"/>
        </a:p>
      </dgm:t>
    </dgm:pt>
    <dgm:pt modelId="{7377089E-1A9E-443E-AEFD-C8A2884E09D7}" type="pres">
      <dgm:prSet presAssocID="{18E874FB-CC10-432E-9753-5AC4188A67D3}" presName="node" presStyleLbl="node1" presStyleIdx="1" presStyleCnt="6">
        <dgm:presLayoutVars>
          <dgm:bulletEnabled val="1"/>
        </dgm:presLayoutVars>
      </dgm:prSet>
      <dgm:spPr/>
      <dgm:t>
        <a:bodyPr/>
        <a:lstStyle/>
        <a:p>
          <a:endParaRPr lang="en-US"/>
        </a:p>
      </dgm:t>
    </dgm:pt>
    <dgm:pt modelId="{CDC2CD9D-0BAA-4B95-BB5E-C0E37BA9E92A}" type="pres">
      <dgm:prSet presAssocID="{ABC4C49F-764B-4DA7-A5D7-ACBE66866EDB}" presName="sibTrans" presStyleLbl="sibTrans2D1" presStyleIdx="1" presStyleCnt="5"/>
      <dgm:spPr/>
      <dgm:t>
        <a:bodyPr/>
        <a:lstStyle/>
        <a:p>
          <a:endParaRPr lang="en-US"/>
        </a:p>
      </dgm:t>
    </dgm:pt>
    <dgm:pt modelId="{F1B5C509-728F-4161-97F5-06359419BA56}" type="pres">
      <dgm:prSet presAssocID="{ABC4C49F-764B-4DA7-A5D7-ACBE66866EDB}" presName="connectorText" presStyleLbl="sibTrans2D1" presStyleIdx="1" presStyleCnt="5"/>
      <dgm:spPr/>
      <dgm:t>
        <a:bodyPr/>
        <a:lstStyle/>
        <a:p>
          <a:endParaRPr lang="en-US"/>
        </a:p>
      </dgm:t>
    </dgm:pt>
    <dgm:pt modelId="{FC3035FE-4475-409E-AEE7-37D16F4B8115}" type="pres">
      <dgm:prSet presAssocID="{40864A59-1D7D-4A31-8421-731CBE6C03CD}" presName="node" presStyleLbl="node1" presStyleIdx="2" presStyleCnt="6">
        <dgm:presLayoutVars>
          <dgm:bulletEnabled val="1"/>
        </dgm:presLayoutVars>
      </dgm:prSet>
      <dgm:spPr/>
      <dgm:t>
        <a:bodyPr/>
        <a:lstStyle/>
        <a:p>
          <a:endParaRPr lang="en-US"/>
        </a:p>
      </dgm:t>
    </dgm:pt>
    <dgm:pt modelId="{36B5BF46-0704-4C87-9117-B31B4C5F2212}" type="pres">
      <dgm:prSet presAssocID="{60E0BC34-A68E-4F01-A194-B4662277CED8}" presName="sibTrans" presStyleLbl="sibTrans2D1" presStyleIdx="2" presStyleCnt="5"/>
      <dgm:spPr/>
      <dgm:t>
        <a:bodyPr/>
        <a:lstStyle/>
        <a:p>
          <a:endParaRPr lang="en-US"/>
        </a:p>
      </dgm:t>
    </dgm:pt>
    <dgm:pt modelId="{97A0171E-79C0-4813-BB38-0CBFC69305B8}" type="pres">
      <dgm:prSet presAssocID="{60E0BC34-A68E-4F01-A194-B4662277CED8}" presName="connectorText" presStyleLbl="sibTrans2D1" presStyleIdx="2" presStyleCnt="5"/>
      <dgm:spPr/>
      <dgm:t>
        <a:bodyPr/>
        <a:lstStyle/>
        <a:p>
          <a:endParaRPr lang="en-US"/>
        </a:p>
      </dgm:t>
    </dgm:pt>
    <dgm:pt modelId="{168DAD69-171B-43EF-A3D0-D47C22A8C2EE}" type="pres">
      <dgm:prSet presAssocID="{A73982C3-966B-45A6-8C51-3CD9D9F5472B}" presName="node" presStyleLbl="node1" presStyleIdx="3" presStyleCnt="6">
        <dgm:presLayoutVars>
          <dgm:bulletEnabled val="1"/>
        </dgm:presLayoutVars>
      </dgm:prSet>
      <dgm:spPr/>
      <dgm:t>
        <a:bodyPr/>
        <a:lstStyle/>
        <a:p>
          <a:endParaRPr lang="en-US"/>
        </a:p>
      </dgm:t>
    </dgm:pt>
    <dgm:pt modelId="{C5DEAD59-1051-4367-BA00-F4E6F8A4BBCF}" type="pres">
      <dgm:prSet presAssocID="{3A0CDEBA-BAF3-42DC-A3DF-C5962ACEA96F}" presName="sibTrans" presStyleLbl="sibTrans2D1" presStyleIdx="3" presStyleCnt="5"/>
      <dgm:spPr/>
      <dgm:t>
        <a:bodyPr/>
        <a:lstStyle/>
        <a:p>
          <a:endParaRPr lang="en-US"/>
        </a:p>
      </dgm:t>
    </dgm:pt>
    <dgm:pt modelId="{F3CC0486-3834-4118-8B2F-B5C479D8C53B}" type="pres">
      <dgm:prSet presAssocID="{3A0CDEBA-BAF3-42DC-A3DF-C5962ACEA96F}" presName="connectorText" presStyleLbl="sibTrans2D1" presStyleIdx="3" presStyleCnt="5"/>
      <dgm:spPr/>
      <dgm:t>
        <a:bodyPr/>
        <a:lstStyle/>
        <a:p>
          <a:endParaRPr lang="en-US"/>
        </a:p>
      </dgm:t>
    </dgm:pt>
    <dgm:pt modelId="{2EA950F6-F5E7-4D90-878A-081D9A2CA46A}" type="pres">
      <dgm:prSet presAssocID="{BC301103-49FA-450E-924A-FDFF51FF9800}" presName="node" presStyleLbl="node1" presStyleIdx="4" presStyleCnt="6">
        <dgm:presLayoutVars>
          <dgm:bulletEnabled val="1"/>
        </dgm:presLayoutVars>
      </dgm:prSet>
      <dgm:spPr/>
      <dgm:t>
        <a:bodyPr/>
        <a:lstStyle/>
        <a:p>
          <a:endParaRPr lang="en-US"/>
        </a:p>
      </dgm:t>
    </dgm:pt>
    <dgm:pt modelId="{C7C57BC3-EA03-4A2D-9EC6-DC729B7F5DB6}" type="pres">
      <dgm:prSet presAssocID="{1E5AB255-24DD-4394-843A-DEFDB20943F6}" presName="sibTrans" presStyleLbl="sibTrans2D1" presStyleIdx="4" presStyleCnt="5"/>
      <dgm:spPr/>
      <dgm:t>
        <a:bodyPr/>
        <a:lstStyle/>
        <a:p>
          <a:endParaRPr lang="en-US"/>
        </a:p>
      </dgm:t>
    </dgm:pt>
    <dgm:pt modelId="{CDD81CDD-7450-4D1E-9B24-DBC4E5920D73}" type="pres">
      <dgm:prSet presAssocID="{1E5AB255-24DD-4394-843A-DEFDB20943F6}" presName="connectorText" presStyleLbl="sibTrans2D1" presStyleIdx="4" presStyleCnt="5"/>
      <dgm:spPr/>
      <dgm:t>
        <a:bodyPr/>
        <a:lstStyle/>
        <a:p>
          <a:endParaRPr lang="en-US"/>
        </a:p>
      </dgm:t>
    </dgm:pt>
    <dgm:pt modelId="{A92B6071-D647-4F98-82F8-A3CA764ED62C}" type="pres">
      <dgm:prSet presAssocID="{0160ACA7-92C0-4CFA-82C1-3D447526B63D}" presName="node" presStyleLbl="node1" presStyleIdx="5" presStyleCnt="6">
        <dgm:presLayoutVars>
          <dgm:bulletEnabled val="1"/>
        </dgm:presLayoutVars>
      </dgm:prSet>
      <dgm:spPr/>
      <dgm:t>
        <a:bodyPr/>
        <a:lstStyle/>
        <a:p>
          <a:endParaRPr lang="en-US"/>
        </a:p>
      </dgm:t>
    </dgm:pt>
  </dgm:ptLst>
  <dgm:cxnLst>
    <dgm:cxn modelId="{BF73D428-697D-4B9F-AE8F-AF1C384E5250}" type="presOf" srcId="{ABC4C49F-764B-4DA7-A5D7-ACBE66866EDB}" destId="{CDC2CD9D-0BAA-4B95-BB5E-C0E37BA9E92A}" srcOrd="0" destOrd="0" presId="urn:microsoft.com/office/officeart/2005/8/layout/process5"/>
    <dgm:cxn modelId="{18BE233F-6005-4770-817D-82907004E8A9}" srcId="{92885A45-7085-4D68-99DD-2055484926AB}" destId="{0160ACA7-92C0-4CFA-82C1-3D447526B63D}" srcOrd="5" destOrd="0" parTransId="{8EF2C129-7960-4A48-BD4E-3F400FC8F6E0}" sibTransId="{17C5C6BE-523A-4DF2-8365-B86100FAD300}"/>
    <dgm:cxn modelId="{30033160-7D6F-4912-BB06-3306E94FA69B}" srcId="{92885A45-7085-4D68-99DD-2055484926AB}" destId="{18E874FB-CC10-432E-9753-5AC4188A67D3}" srcOrd="1" destOrd="0" parTransId="{A9891B30-AC96-4CDB-948F-8CC27D145E55}" sibTransId="{ABC4C49F-764B-4DA7-A5D7-ACBE66866EDB}"/>
    <dgm:cxn modelId="{6ACD3087-1CD0-4EA8-ADD6-0578DA2EF681}" type="presOf" srcId="{60E0BC34-A68E-4F01-A194-B4662277CED8}" destId="{36B5BF46-0704-4C87-9117-B31B4C5F2212}" srcOrd="0" destOrd="0" presId="urn:microsoft.com/office/officeart/2005/8/layout/process5"/>
    <dgm:cxn modelId="{D54B5E3A-0D70-4D3E-A97C-EF2C7F6E0AD1}" srcId="{92885A45-7085-4D68-99DD-2055484926AB}" destId="{A73982C3-966B-45A6-8C51-3CD9D9F5472B}" srcOrd="3" destOrd="0" parTransId="{20479274-4EBB-4A0D-9D7C-F95AD84D6F0C}" sibTransId="{3A0CDEBA-BAF3-42DC-A3DF-C5962ACEA96F}"/>
    <dgm:cxn modelId="{3465DF70-8DDB-4B48-8E35-756A641CBD75}" type="presOf" srcId="{1E5AB255-24DD-4394-843A-DEFDB20943F6}" destId="{CDD81CDD-7450-4D1E-9B24-DBC4E5920D73}" srcOrd="1" destOrd="0" presId="urn:microsoft.com/office/officeart/2005/8/layout/process5"/>
    <dgm:cxn modelId="{1E490771-88BD-4AB2-8D45-94E06EFAC689}" type="presOf" srcId="{0160ACA7-92C0-4CFA-82C1-3D447526B63D}" destId="{A92B6071-D647-4F98-82F8-A3CA764ED62C}" srcOrd="0" destOrd="0" presId="urn:microsoft.com/office/officeart/2005/8/layout/process5"/>
    <dgm:cxn modelId="{4A97C6E4-63D2-4565-B9A7-F88732D617D7}" type="presOf" srcId="{3A0CDEBA-BAF3-42DC-A3DF-C5962ACEA96F}" destId="{C5DEAD59-1051-4367-BA00-F4E6F8A4BBCF}" srcOrd="0" destOrd="0" presId="urn:microsoft.com/office/officeart/2005/8/layout/process5"/>
    <dgm:cxn modelId="{CD2642B2-88E4-41D4-ABF1-BF15C43AC7F0}" type="presOf" srcId="{ABC4C49F-764B-4DA7-A5D7-ACBE66866EDB}" destId="{F1B5C509-728F-4161-97F5-06359419BA56}" srcOrd="1" destOrd="0" presId="urn:microsoft.com/office/officeart/2005/8/layout/process5"/>
    <dgm:cxn modelId="{7DEA9700-0CD7-4B38-903F-7594933BA5E2}" type="presOf" srcId="{BC301103-49FA-450E-924A-FDFF51FF9800}" destId="{2EA950F6-F5E7-4D90-878A-081D9A2CA46A}" srcOrd="0" destOrd="0" presId="urn:microsoft.com/office/officeart/2005/8/layout/process5"/>
    <dgm:cxn modelId="{32C3090F-4B07-4AD6-AA67-1C2C685CBD77}" type="presOf" srcId="{69369BAF-E951-407A-96E0-0D5ABF65AEFD}" destId="{781489A2-0A00-4448-B230-338864582A0F}" srcOrd="0" destOrd="0" presId="urn:microsoft.com/office/officeart/2005/8/layout/process5"/>
    <dgm:cxn modelId="{E3C0A0EA-39D5-446F-9630-128598507E3D}" type="presOf" srcId="{40864A59-1D7D-4A31-8421-731CBE6C03CD}" destId="{FC3035FE-4475-409E-AEE7-37D16F4B8115}" srcOrd="0" destOrd="0" presId="urn:microsoft.com/office/officeart/2005/8/layout/process5"/>
    <dgm:cxn modelId="{754BE03B-86B2-4E2D-849F-AF213E129802}" srcId="{92885A45-7085-4D68-99DD-2055484926AB}" destId="{40864A59-1D7D-4A31-8421-731CBE6C03CD}" srcOrd="2" destOrd="0" parTransId="{B8A909CA-4170-4413-8908-823E488209C0}" sibTransId="{60E0BC34-A68E-4F01-A194-B4662277CED8}"/>
    <dgm:cxn modelId="{3916E1F2-018B-42C0-A70D-9EF79896E93E}" type="presOf" srcId="{60E0BC34-A68E-4F01-A194-B4662277CED8}" destId="{97A0171E-79C0-4813-BB38-0CBFC69305B8}" srcOrd="1" destOrd="0" presId="urn:microsoft.com/office/officeart/2005/8/layout/process5"/>
    <dgm:cxn modelId="{A689A7E1-C744-4087-AEF2-A6CCE695E5D3}" type="presOf" srcId="{3A0CDEBA-BAF3-42DC-A3DF-C5962ACEA96F}" destId="{F3CC0486-3834-4118-8B2F-B5C479D8C53B}" srcOrd="1" destOrd="0" presId="urn:microsoft.com/office/officeart/2005/8/layout/process5"/>
    <dgm:cxn modelId="{ED1F6223-CEE9-4EE1-93B6-C2A2083DE483}" type="presOf" srcId="{1E5AB255-24DD-4394-843A-DEFDB20943F6}" destId="{C7C57BC3-EA03-4A2D-9EC6-DC729B7F5DB6}" srcOrd="0" destOrd="0" presId="urn:microsoft.com/office/officeart/2005/8/layout/process5"/>
    <dgm:cxn modelId="{25061452-5F3A-489F-ABE5-FB846DB4895E}" srcId="{92885A45-7085-4D68-99DD-2055484926AB}" destId="{BC301103-49FA-450E-924A-FDFF51FF9800}" srcOrd="4" destOrd="0" parTransId="{1E57CC61-6E84-4AB9-9735-2E6CDF4AEE09}" sibTransId="{1E5AB255-24DD-4394-843A-DEFDB20943F6}"/>
    <dgm:cxn modelId="{817D288F-6A9D-41C3-8440-B7F6933B09FB}" type="presOf" srcId="{69369BAF-E951-407A-96E0-0D5ABF65AEFD}" destId="{426B7E31-97F8-48FB-B1A4-105D365C704B}" srcOrd="1" destOrd="0" presId="urn:microsoft.com/office/officeart/2005/8/layout/process5"/>
    <dgm:cxn modelId="{95588C1F-7645-4600-8D9B-84AF431E4A0D}" srcId="{92885A45-7085-4D68-99DD-2055484926AB}" destId="{6A4627B7-B906-4099-B2A9-DB3E2804FF74}" srcOrd="0" destOrd="0" parTransId="{23BC9C7A-93FB-4C41-AB77-ED01AD38D1C2}" sibTransId="{69369BAF-E951-407A-96E0-0D5ABF65AEFD}"/>
    <dgm:cxn modelId="{C77C0968-A646-4C56-A701-542385922A7A}" type="presOf" srcId="{A73982C3-966B-45A6-8C51-3CD9D9F5472B}" destId="{168DAD69-171B-43EF-A3D0-D47C22A8C2EE}" srcOrd="0" destOrd="0" presId="urn:microsoft.com/office/officeart/2005/8/layout/process5"/>
    <dgm:cxn modelId="{BBFBD630-0591-4225-8646-5FC46FA00FDB}" type="presOf" srcId="{92885A45-7085-4D68-99DD-2055484926AB}" destId="{858885DC-7919-47ED-AF0C-114E65655C20}" srcOrd="0" destOrd="0" presId="urn:microsoft.com/office/officeart/2005/8/layout/process5"/>
    <dgm:cxn modelId="{99F08A5E-F70D-4CF6-94BA-FD98FEC5F92C}" type="presOf" srcId="{6A4627B7-B906-4099-B2A9-DB3E2804FF74}" destId="{5DA50CFE-6364-4C77-A9E9-448303BFE6F3}" srcOrd="0" destOrd="0" presId="urn:microsoft.com/office/officeart/2005/8/layout/process5"/>
    <dgm:cxn modelId="{0D14661D-BB7C-45B3-8E16-14FF9287A99A}" type="presOf" srcId="{18E874FB-CC10-432E-9753-5AC4188A67D3}" destId="{7377089E-1A9E-443E-AEFD-C8A2884E09D7}" srcOrd="0" destOrd="0" presId="urn:microsoft.com/office/officeart/2005/8/layout/process5"/>
    <dgm:cxn modelId="{0E06194E-11A8-46E1-9A42-145A636D713F}" type="presParOf" srcId="{858885DC-7919-47ED-AF0C-114E65655C20}" destId="{5DA50CFE-6364-4C77-A9E9-448303BFE6F3}" srcOrd="0" destOrd="0" presId="urn:microsoft.com/office/officeart/2005/8/layout/process5"/>
    <dgm:cxn modelId="{4D78F9E5-3E73-484D-929E-AC3FE733D585}" type="presParOf" srcId="{858885DC-7919-47ED-AF0C-114E65655C20}" destId="{781489A2-0A00-4448-B230-338864582A0F}" srcOrd="1" destOrd="0" presId="urn:microsoft.com/office/officeart/2005/8/layout/process5"/>
    <dgm:cxn modelId="{86543867-B11D-4C23-A926-90940CEC5E51}" type="presParOf" srcId="{781489A2-0A00-4448-B230-338864582A0F}" destId="{426B7E31-97F8-48FB-B1A4-105D365C704B}" srcOrd="0" destOrd="0" presId="urn:microsoft.com/office/officeart/2005/8/layout/process5"/>
    <dgm:cxn modelId="{865A78E6-5445-45FB-8354-0C34C09EFE0E}" type="presParOf" srcId="{858885DC-7919-47ED-AF0C-114E65655C20}" destId="{7377089E-1A9E-443E-AEFD-C8A2884E09D7}" srcOrd="2" destOrd="0" presId="urn:microsoft.com/office/officeart/2005/8/layout/process5"/>
    <dgm:cxn modelId="{1D191F57-78B5-4243-A30B-042586AE89DB}" type="presParOf" srcId="{858885DC-7919-47ED-AF0C-114E65655C20}" destId="{CDC2CD9D-0BAA-4B95-BB5E-C0E37BA9E92A}" srcOrd="3" destOrd="0" presId="urn:microsoft.com/office/officeart/2005/8/layout/process5"/>
    <dgm:cxn modelId="{58EE5807-3C10-424A-B878-FFD50C536B2D}" type="presParOf" srcId="{CDC2CD9D-0BAA-4B95-BB5E-C0E37BA9E92A}" destId="{F1B5C509-728F-4161-97F5-06359419BA56}" srcOrd="0" destOrd="0" presId="urn:microsoft.com/office/officeart/2005/8/layout/process5"/>
    <dgm:cxn modelId="{4572DF44-57CA-4A7A-AF35-70E8869107F4}" type="presParOf" srcId="{858885DC-7919-47ED-AF0C-114E65655C20}" destId="{FC3035FE-4475-409E-AEE7-37D16F4B8115}" srcOrd="4" destOrd="0" presId="urn:microsoft.com/office/officeart/2005/8/layout/process5"/>
    <dgm:cxn modelId="{A93D16EC-3A2C-4A09-8DA5-07DA14259802}" type="presParOf" srcId="{858885DC-7919-47ED-AF0C-114E65655C20}" destId="{36B5BF46-0704-4C87-9117-B31B4C5F2212}" srcOrd="5" destOrd="0" presId="urn:microsoft.com/office/officeart/2005/8/layout/process5"/>
    <dgm:cxn modelId="{FC108050-E51C-4771-92E5-22D734A8C41F}" type="presParOf" srcId="{36B5BF46-0704-4C87-9117-B31B4C5F2212}" destId="{97A0171E-79C0-4813-BB38-0CBFC69305B8}" srcOrd="0" destOrd="0" presId="urn:microsoft.com/office/officeart/2005/8/layout/process5"/>
    <dgm:cxn modelId="{F44DA87D-7D3D-4952-90D4-8B9BF82E38FA}" type="presParOf" srcId="{858885DC-7919-47ED-AF0C-114E65655C20}" destId="{168DAD69-171B-43EF-A3D0-D47C22A8C2EE}" srcOrd="6" destOrd="0" presId="urn:microsoft.com/office/officeart/2005/8/layout/process5"/>
    <dgm:cxn modelId="{A33F9C5E-59F9-45C6-8CE4-DEF071B203A8}" type="presParOf" srcId="{858885DC-7919-47ED-AF0C-114E65655C20}" destId="{C5DEAD59-1051-4367-BA00-F4E6F8A4BBCF}" srcOrd="7" destOrd="0" presId="urn:microsoft.com/office/officeart/2005/8/layout/process5"/>
    <dgm:cxn modelId="{E767DB5E-95EF-4DAD-8C1F-1C7F5E58CBB6}" type="presParOf" srcId="{C5DEAD59-1051-4367-BA00-F4E6F8A4BBCF}" destId="{F3CC0486-3834-4118-8B2F-B5C479D8C53B}" srcOrd="0" destOrd="0" presId="urn:microsoft.com/office/officeart/2005/8/layout/process5"/>
    <dgm:cxn modelId="{286A324E-4C12-4FD8-BF83-D1D3E72CA313}" type="presParOf" srcId="{858885DC-7919-47ED-AF0C-114E65655C20}" destId="{2EA950F6-F5E7-4D90-878A-081D9A2CA46A}" srcOrd="8" destOrd="0" presId="urn:microsoft.com/office/officeart/2005/8/layout/process5"/>
    <dgm:cxn modelId="{56D96895-CF9C-4E3E-BD9C-DC23A5F31347}" type="presParOf" srcId="{858885DC-7919-47ED-AF0C-114E65655C20}" destId="{C7C57BC3-EA03-4A2D-9EC6-DC729B7F5DB6}" srcOrd="9" destOrd="0" presId="urn:microsoft.com/office/officeart/2005/8/layout/process5"/>
    <dgm:cxn modelId="{589B5BAA-8D17-427E-9246-83077EB1D85B}" type="presParOf" srcId="{C7C57BC3-EA03-4A2D-9EC6-DC729B7F5DB6}" destId="{CDD81CDD-7450-4D1E-9B24-DBC4E5920D73}" srcOrd="0" destOrd="0" presId="urn:microsoft.com/office/officeart/2005/8/layout/process5"/>
    <dgm:cxn modelId="{D3BDCC6D-2D96-48E9-BB13-0F21EE792002}" type="presParOf" srcId="{858885DC-7919-47ED-AF0C-114E65655C20}" destId="{A92B6071-D647-4F98-82F8-A3CA764ED62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50CFE-6364-4C77-A9E9-448303BFE6F3}">
      <dsp:nvSpPr>
        <dsp:cNvPr id="0" name=""/>
        <dsp:cNvSpPr/>
      </dsp:nvSpPr>
      <dsp:spPr>
        <a:xfrm>
          <a:off x="97043" y="2719"/>
          <a:ext cx="2716187" cy="16297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The Problem</a:t>
          </a:r>
          <a:endParaRPr lang="en-US" sz="3600" kern="1200" dirty="0"/>
        </a:p>
      </dsp:txBody>
      <dsp:txXfrm>
        <a:off x="144776" y="50452"/>
        <a:ext cx="2620721" cy="1534246"/>
      </dsp:txXfrm>
    </dsp:sp>
    <dsp:sp modelId="{781489A2-0A00-4448-B230-338864582A0F}">
      <dsp:nvSpPr>
        <dsp:cNvPr id="0" name=""/>
        <dsp:cNvSpPr/>
      </dsp:nvSpPr>
      <dsp:spPr>
        <a:xfrm>
          <a:off x="3052255" y="480768"/>
          <a:ext cx="575831" cy="6736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052255" y="615491"/>
        <a:ext cx="403082" cy="404168"/>
      </dsp:txXfrm>
    </dsp:sp>
    <dsp:sp modelId="{7377089E-1A9E-443E-AEFD-C8A2884E09D7}">
      <dsp:nvSpPr>
        <dsp:cNvPr id="0" name=""/>
        <dsp:cNvSpPr/>
      </dsp:nvSpPr>
      <dsp:spPr>
        <a:xfrm>
          <a:off x="3899706" y="2719"/>
          <a:ext cx="2716187" cy="1629712"/>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Proposed Algorithm</a:t>
          </a:r>
          <a:endParaRPr lang="en-US" sz="3600" kern="1200" dirty="0"/>
        </a:p>
      </dsp:txBody>
      <dsp:txXfrm>
        <a:off x="3947439" y="50452"/>
        <a:ext cx="2620721" cy="1534246"/>
      </dsp:txXfrm>
    </dsp:sp>
    <dsp:sp modelId="{CDC2CD9D-0BAA-4B95-BB5E-C0E37BA9E92A}">
      <dsp:nvSpPr>
        <dsp:cNvPr id="0" name=""/>
        <dsp:cNvSpPr/>
      </dsp:nvSpPr>
      <dsp:spPr>
        <a:xfrm>
          <a:off x="6854918" y="480768"/>
          <a:ext cx="575831" cy="673614"/>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6854918" y="615491"/>
        <a:ext cx="403082" cy="404168"/>
      </dsp:txXfrm>
    </dsp:sp>
    <dsp:sp modelId="{FC3035FE-4475-409E-AEE7-37D16F4B8115}">
      <dsp:nvSpPr>
        <dsp:cNvPr id="0" name=""/>
        <dsp:cNvSpPr/>
      </dsp:nvSpPr>
      <dsp:spPr>
        <a:xfrm>
          <a:off x="7702368" y="2719"/>
          <a:ext cx="2716187" cy="1629712"/>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Dataset</a:t>
          </a:r>
          <a:endParaRPr lang="en-US" sz="3600" kern="1200" dirty="0"/>
        </a:p>
      </dsp:txBody>
      <dsp:txXfrm>
        <a:off x="7750101" y="50452"/>
        <a:ext cx="2620721" cy="1534246"/>
      </dsp:txXfrm>
    </dsp:sp>
    <dsp:sp modelId="{36B5BF46-0704-4C87-9117-B31B4C5F2212}">
      <dsp:nvSpPr>
        <dsp:cNvPr id="0" name=""/>
        <dsp:cNvSpPr/>
      </dsp:nvSpPr>
      <dsp:spPr>
        <a:xfrm rot="5400000">
          <a:off x="8772546" y="1822565"/>
          <a:ext cx="575831" cy="673614"/>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8858378" y="1871457"/>
        <a:ext cx="404168" cy="403082"/>
      </dsp:txXfrm>
    </dsp:sp>
    <dsp:sp modelId="{168DAD69-171B-43EF-A3D0-D47C22A8C2EE}">
      <dsp:nvSpPr>
        <dsp:cNvPr id="0" name=""/>
        <dsp:cNvSpPr/>
      </dsp:nvSpPr>
      <dsp:spPr>
        <a:xfrm>
          <a:off x="7702368" y="2718907"/>
          <a:ext cx="2716187" cy="1629712"/>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Experiments</a:t>
          </a:r>
          <a:endParaRPr lang="en-US" sz="3600" kern="1200" dirty="0"/>
        </a:p>
      </dsp:txBody>
      <dsp:txXfrm>
        <a:off x="7750101" y="2766640"/>
        <a:ext cx="2620721" cy="1534246"/>
      </dsp:txXfrm>
    </dsp:sp>
    <dsp:sp modelId="{C5DEAD59-1051-4367-BA00-F4E6F8A4BBCF}">
      <dsp:nvSpPr>
        <dsp:cNvPr id="0" name=""/>
        <dsp:cNvSpPr/>
      </dsp:nvSpPr>
      <dsp:spPr>
        <a:xfrm rot="10800000">
          <a:off x="6887512" y="3196956"/>
          <a:ext cx="575831" cy="673614"/>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7060261" y="3331679"/>
        <a:ext cx="403082" cy="404168"/>
      </dsp:txXfrm>
    </dsp:sp>
    <dsp:sp modelId="{2EA950F6-F5E7-4D90-878A-081D9A2CA46A}">
      <dsp:nvSpPr>
        <dsp:cNvPr id="0" name=""/>
        <dsp:cNvSpPr/>
      </dsp:nvSpPr>
      <dsp:spPr>
        <a:xfrm>
          <a:off x="3899706" y="2718907"/>
          <a:ext cx="2716187" cy="1629712"/>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Evaluation</a:t>
          </a:r>
          <a:endParaRPr lang="en-US" sz="3600" kern="1200" dirty="0"/>
        </a:p>
      </dsp:txBody>
      <dsp:txXfrm>
        <a:off x="3947439" y="2766640"/>
        <a:ext cx="2620721" cy="1534246"/>
      </dsp:txXfrm>
    </dsp:sp>
    <dsp:sp modelId="{C7C57BC3-EA03-4A2D-9EC6-DC729B7F5DB6}">
      <dsp:nvSpPr>
        <dsp:cNvPr id="0" name=""/>
        <dsp:cNvSpPr/>
      </dsp:nvSpPr>
      <dsp:spPr>
        <a:xfrm rot="10800000">
          <a:off x="3084849" y="3196956"/>
          <a:ext cx="575831" cy="673614"/>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3257598" y="3331679"/>
        <a:ext cx="403082" cy="404168"/>
      </dsp:txXfrm>
    </dsp:sp>
    <dsp:sp modelId="{C72019A0-E6DE-43EA-877A-94FC936B296B}">
      <dsp:nvSpPr>
        <dsp:cNvPr id="0" name=""/>
        <dsp:cNvSpPr/>
      </dsp:nvSpPr>
      <dsp:spPr>
        <a:xfrm>
          <a:off x="97043" y="2718907"/>
          <a:ext cx="2716187" cy="162971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Conclusion</a:t>
          </a:r>
          <a:endParaRPr lang="en-US" sz="3600" kern="1200" dirty="0"/>
        </a:p>
      </dsp:txBody>
      <dsp:txXfrm>
        <a:off x="144776" y="2766640"/>
        <a:ext cx="2620721" cy="1534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50CFE-6364-4C77-A9E9-448303BFE6F3}">
      <dsp:nvSpPr>
        <dsp:cNvPr id="0" name=""/>
        <dsp:cNvSpPr/>
      </dsp:nvSpPr>
      <dsp:spPr>
        <a:xfrm>
          <a:off x="97043" y="2719"/>
          <a:ext cx="2716187" cy="16297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The Problem</a:t>
          </a:r>
          <a:endParaRPr lang="en-US" sz="3600" kern="1200" dirty="0"/>
        </a:p>
      </dsp:txBody>
      <dsp:txXfrm>
        <a:off x="144776" y="50452"/>
        <a:ext cx="2620721" cy="1534246"/>
      </dsp:txXfrm>
    </dsp:sp>
    <dsp:sp modelId="{781489A2-0A00-4448-B230-338864582A0F}">
      <dsp:nvSpPr>
        <dsp:cNvPr id="0" name=""/>
        <dsp:cNvSpPr/>
      </dsp:nvSpPr>
      <dsp:spPr>
        <a:xfrm>
          <a:off x="3052255" y="480768"/>
          <a:ext cx="575831" cy="6736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052255" y="615491"/>
        <a:ext cx="403082" cy="404168"/>
      </dsp:txXfrm>
    </dsp:sp>
    <dsp:sp modelId="{7377089E-1A9E-443E-AEFD-C8A2884E09D7}">
      <dsp:nvSpPr>
        <dsp:cNvPr id="0" name=""/>
        <dsp:cNvSpPr/>
      </dsp:nvSpPr>
      <dsp:spPr>
        <a:xfrm>
          <a:off x="3899706" y="2719"/>
          <a:ext cx="2716187" cy="1629712"/>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Proposed Algorithm</a:t>
          </a:r>
          <a:endParaRPr lang="en-US" sz="3600" kern="1200" dirty="0"/>
        </a:p>
      </dsp:txBody>
      <dsp:txXfrm>
        <a:off x="3947439" y="50452"/>
        <a:ext cx="2620721" cy="1534246"/>
      </dsp:txXfrm>
    </dsp:sp>
    <dsp:sp modelId="{CDC2CD9D-0BAA-4B95-BB5E-C0E37BA9E92A}">
      <dsp:nvSpPr>
        <dsp:cNvPr id="0" name=""/>
        <dsp:cNvSpPr/>
      </dsp:nvSpPr>
      <dsp:spPr>
        <a:xfrm>
          <a:off x="6854918" y="480768"/>
          <a:ext cx="575831" cy="673614"/>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6854918" y="615491"/>
        <a:ext cx="403082" cy="404168"/>
      </dsp:txXfrm>
    </dsp:sp>
    <dsp:sp modelId="{FC3035FE-4475-409E-AEE7-37D16F4B8115}">
      <dsp:nvSpPr>
        <dsp:cNvPr id="0" name=""/>
        <dsp:cNvSpPr/>
      </dsp:nvSpPr>
      <dsp:spPr>
        <a:xfrm>
          <a:off x="7702368" y="2719"/>
          <a:ext cx="2716187" cy="1629712"/>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Dataset</a:t>
          </a:r>
          <a:endParaRPr lang="en-US" sz="3600" kern="1200" dirty="0"/>
        </a:p>
      </dsp:txBody>
      <dsp:txXfrm>
        <a:off x="7750101" y="50452"/>
        <a:ext cx="2620721" cy="1534246"/>
      </dsp:txXfrm>
    </dsp:sp>
    <dsp:sp modelId="{36B5BF46-0704-4C87-9117-B31B4C5F2212}">
      <dsp:nvSpPr>
        <dsp:cNvPr id="0" name=""/>
        <dsp:cNvSpPr/>
      </dsp:nvSpPr>
      <dsp:spPr>
        <a:xfrm rot="5400000">
          <a:off x="8772546" y="1822565"/>
          <a:ext cx="575831" cy="673614"/>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8858378" y="1871457"/>
        <a:ext cx="404168" cy="403082"/>
      </dsp:txXfrm>
    </dsp:sp>
    <dsp:sp modelId="{168DAD69-171B-43EF-A3D0-D47C22A8C2EE}">
      <dsp:nvSpPr>
        <dsp:cNvPr id="0" name=""/>
        <dsp:cNvSpPr/>
      </dsp:nvSpPr>
      <dsp:spPr>
        <a:xfrm>
          <a:off x="7702368" y="2718907"/>
          <a:ext cx="2716187" cy="1629712"/>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Experiments</a:t>
          </a:r>
          <a:endParaRPr lang="en-US" sz="3600" kern="1200" dirty="0"/>
        </a:p>
      </dsp:txBody>
      <dsp:txXfrm>
        <a:off x="7750101" y="2766640"/>
        <a:ext cx="2620721" cy="1534246"/>
      </dsp:txXfrm>
    </dsp:sp>
    <dsp:sp modelId="{C5DEAD59-1051-4367-BA00-F4E6F8A4BBCF}">
      <dsp:nvSpPr>
        <dsp:cNvPr id="0" name=""/>
        <dsp:cNvSpPr/>
      </dsp:nvSpPr>
      <dsp:spPr>
        <a:xfrm rot="10800000">
          <a:off x="6887512" y="3196956"/>
          <a:ext cx="575831" cy="673614"/>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7060261" y="3331679"/>
        <a:ext cx="403082" cy="404168"/>
      </dsp:txXfrm>
    </dsp:sp>
    <dsp:sp modelId="{2EA950F6-F5E7-4D90-878A-081D9A2CA46A}">
      <dsp:nvSpPr>
        <dsp:cNvPr id="0" name=""/>
        <dsp:cNvSpPr/>
      </dsp:nvSpPr>
      <dsp:spPr>
        <a:xfrm>
          <a:off x="3899706" y="2718907"/>
          <a:ext cx="2716187" cy="1629712"/>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Evaluation</a:t>
          </a:r>
          <a:endParaRPr lang="en-US" sz="3600" kern="1200" dirty="0"/>
        </a:p>
      </dsp:txBody>
      <dsp:txXfrm>
        <a:off x="3947439" y="2766640"/>
        <a:ext cx="2620721" cy="1534246"/>
      </dsp:txXfrm>
    </dsp:sp>
    <dsp:sp modelId="{C7C57BC3-EA03-4A2D-9EC6-DC729B7F5DB6}">
      <dsp:nvSpPr>
        <dsp:cNvPr id="0" name=""/>
        <dsp:cNvSpPr/>
      </dsp:nvSpPr>
      <dsp:spPr>
        <a:xfrm rot="10800000">
          <a:off x="3084849" y="3196956"/>
          <a:ext cx="575831" cy="673614"/>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3257598" y="3331679"/>
        <a:ext cx="403082" cy="404168"/>
      </dsp:txXfrm>
    </dsp:sp>
    <dsp:sp modelId="{A92B6071-D647-4F98-82F8-A3CA764ED62C}">
      <dsp:nvSpPr>
        <dsp:cNvPr id="0" name=""/>
        <dsp:cNvSpPr/>
      </dsp:nvSpPr>
      <dsp:spPr>
        <a:xfrm>
          <a:off x="97043" y="2718907"/>
          <a:ext cx="2716187" cy="162971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Conclusion</a:t>
          </a:r>
          <a:endParaRPr lang="en-US" sz="3600" kern="1200" dirty="0"/>
        </a:p>
      </dsp:txBody>
      <dsp:txXfrm>
        <a:off x="144776" y="2766640"/>
        <a:ext cx="2620721" cy="1534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50CFE-6364-4C77-A9E9-448303BFE6F3}">
      <dsp:nvSpPr>
        <dsp:cNvPr id="0" name=""/>
        <dsp:cNvSpPr/>
      </dsp:nvSpPr>
      <dsp:spPr>
        <a:xfrm>
          <a:off x="97043" y="2719"/>
          <a:ext cx="2716187" cy="16297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The Problem</a:t>
          </a:r>
          <a:endParaRPr lang="en-US" sz="3600" kern="1200" dirty="0"/>
        </a:p>
      </dsp:txBody>
      <dsp:txXfrm>
        <a:off x="144776" y="50452"/>
        <a:ext cx="2620721" cy="1534246"/>
      </dsp:txXfrm>
    </dsp:sp>
    <dsp:sp modelId="{781489A2-0A00-4448-B230-338864582A0F}">
      <dsp:nvSpPr>
        <dsp:cNvPr id="0" name=""/>
        <dsp:cNvSpPr/>
      </dsp:nvSpPr>
      <dsp:spPr>
        <a:xfrm>
          <a:off x="3052255" y="480768"/>
          <a:ext cx="575831" cy="6736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052255" y="615491"/>
        <a:ext cx="403082" cy="404168"/>
      </dsp:txXfrm>
    </dsp:sp>
    <dsp:sp modelId="{7377089E-1A9E-443E-AEFD-C8A2884E09D7}">
      <dsp:nvSpPr>
        <dsp:cNvPr id="0" name=""/>
        <dsp:cNvSpPr/>
      </dsp:nvSpPr>
      <dsp:spPr>
        <a:xfrm>
          <a:off x="3899706" y="2719"/>
          <a:ext cx="2716187" cy="1629712"/>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Proposed Algorithm</a:t>
          </a:r>
          <a:endParaRPr lang="en-US" sz="3600" kern="1200" dirty="0"/>
        </a:p>
      </dsp:txBody>
      <dsp:txXfrm>
        <a:off x="3947439" y="50452"/>
        <a:ext cx="2620721" cy="1534246"/>
      </dsp:txXfrm>
    </dsp:sp>
    <dsp:sp modelId="{CDC2CD9D-0BAA-4B95-BB5E-C0E37BA9E92A}">
      <dsp:nvSpPr>
        <dsp:cNvPr id="0" name=""/>
        <dsp:cNvSpPr/>
      </dsp:nvSpPr>
      <dsp:spPr>
        <a:xfrm>
          <a:off x="6854918" y="480768"/>
          <a:ext cx="575831" cy="673614"/>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6854918" y="615491"/>
        <a:ext cx="403082" cy="404168"/>
      </dsp:txXfrm>
    </dsp:sp>
    <dsp:sp modelId="{FC3035FE-4475-409E-AEE7-37D16F4B8115}">
      <dsp:nvSpPr>
        <dsp:cNvPr id="0" name=""/>
        <dsp:cNvSpPr/>
      </dsp:nvSpPr>
      <dsp:spPr>
        <a:xfrm>
          <a:off x="7702368" y="2719"/>
          <a:ext cx="2716187" cy="1629712"/>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Dataset</a:t>
          </a:r>
          <a:endParaRPr lang="en-US" sz="3600" kern="1200" dirty="0"/>
        </a:p>
      </dsp:txBody>
      <dsp:txXfrm>
        <a:off x="7750101" y="50452"/>
        <a:ext cx="2620721" cy="1534246"/>
      </dsp:txXfrm>
    </dsp:sp>
    <dsp:sp modelId="{36B5BF46-0704-4C87-9117-B31B4C5F2212}">
      <dsp:nvSpPr>
        <dsp:cNvPr id="0" name=""/>
        <dsp:cNvSpPr/>
      </dsp:nvSpPr>
      <dsp:spPr>
        <a:xfrm rot="5400000">
          <a:off x="8772546" y="1822565"/>
          <a:ext cx="575831" cy="673614"/>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8858378" y="1871457"/>
        <a:ext cx="404168" cy="403082"/>
      </dsp:txXfrm>
    </dsp:sp>
    <dsp:sp modelId="{168DAD69-171B-43EF-A3D0-D47C22A8C2EE}">
      <dsp:nvSpPr>
        <dsp:cNvPr id="0" name=""/>
        <dsp:cNvSpPr/>
      </dsp:nvSpPr>
      <dsp:spPr>
        <a:xfrm>
          <a:off x="7702368" y="2718907"/>
          <a:ext cx="2716187" cy="1629712"/>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Experiments</a:t>
          </a:r>
          <a:endParaRPr lang="en-US" sz="3600" kern="1200" dirty="0"/>
        </a:p>
      </dsp:txBody>
      <dsp:txXfrm>
        <a:off x="7750101" y="2766640"/>
        <a:ext cx="2620721" cy="1534246"/>
      </dsp:txXfrm>
    </dsp:sp>
    <dsp:sp modelId="{C5DEAD59-1051-4367-BA00-F4E6F8A4BBCF}">
      <dsp:nvSpPr>
        <dsp:cNvPr id="0" name=""/>
        <dsp:cNvSpPr/>
      </dsp:nvSpPr>
      <dsp:spPr>
        <a:xfrm rot="10800000">
          <a:off x="6887512" y="3196956"/>
          <a:ext cx="575831" cy="673614"/>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7060261" y="3331679"/>
        <a:ext cx="403082" cy="404168"/>
      </dsp:txXfrm>
    </dsp:sp>
    <dsp:sp modelId="{2EA950F6-F5E7-4D90-878A-081D9A2CA46A}">
      <dsp:nvSpPr>
        <dsp:cNvPr id="0" name=""/>
        <dsp:cNvSpPr/>
      </dsp:nvSpPr>
      <dsp:spPr>
        <a:xfrm>
          <a:off x="3899706" y="2718907"/>
          <a:ext cx="2716187" cy="1629712"/>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Evaluation</a:t>
          </a:r>
          <a:endParaRPr lang="en-US" sz="3600" kern="1200" dirty="0"/>
        </a:p>
      </dsp:txBody>
      <dsp:txXfrm>
        <a:off x="3947439" y="2766640"/>
        <a:ext cx="2620721" cy="1534246"/>
      </dsp:txXfrm>
    </dsp:sp>
    <dsp:sp modelId="{C7C57BC3-EA03-4A2D-9EC6-DC729B7F5DB6}">
      <dsp:nvSpPr>
        <dsp:cNvPr id="0" name=""/>
        <dsp:cNvSpPr/>
      </dsp:nvSpPr>
      <dsp:spPr>
        <a:xfrm rot="10800000">
          <a:off x="3084849" y="3196956"/>
          <a:ext cx="575831" cy="673614"/>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3257598" y="3331679"/>
        <a:ext cx="403082" cy="404168"/>
      </dsp:txXfrm>
    </dsp:sp>
    <dsp:sp modelId="{A92B6071-D647-4F98-82F8-A3CA764ED62C}">
      <dsp:nvSpPr>
        <dsp:cNvPr id="0" name=""/>
        <dsp:cNvSpPr/>
      </dsp:nvSpPr>
      <dsp:spPr>
        <a:xfrm>
          <a:off x="97043" y="2718907"/>
          <a:ext cx="2716187" cy="162971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Conclusion</a:t>
          </a:r>
          <a:endParaRPr lang="en-US" sz="3600" kern="1200" dirty="0"/>
        </a:p>
      </dsp:txBody>
      <dsp:txXfrm>
        <a:off x="144776" y="2766640"/>
        <a:ext cx="2620721" cy="1534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50CFE-6364-4C77-A9E9-448303BFE6F3}">
      <dsp:nvSpPr>
        <dsp:cNvPr id="0" name=""/>
        <dsp:cNvSpPr/>
      </dsp:nvSpPr>
      <dsp:spPr>
        <a:xfrm>
          <a:off x="97043" y="2719"/>
          <a:ext cx="2716187" cy="16297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The Problem</a:t>
          </a:r>
          <a:endParaRPr lang="en-US" sz="3600" kern="1200" dirty="0"/>
        </a:p>
      </dsp:txBody>
      <dsp:txXfrm>
        <a:off x="144776" y="50452"/>
        <a:ext cx="2620721" cy="1534246"/>
      </dsp:txXfrm>
    </dsp:sp>
    <dsp:sp modelId="{781489A2-0A00-4448-B230-338864582A0F}">
      <dsp:nvSpPr>
        <dsp:cNvPr id="0" name=""/>
        <dsp:cNvSpPr/>
      </dsp:nvSpPr>
      <dsp:spPr>
        <a:xfrm>
          <a:off x="3052255" y="480768"/>
          <a:ext cx="575831" cy="6736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052255" y="615491"/>
        <a:ext cx="403082" cy="404168"/>
      </dsp:txXfrm>
    </dsp:sp>
    <dsp:sp modelId="{7377089E-1A9E-443E-AEFD-C8A2884E09D7}">
      <dsp:nvSpPr>
        <dsp:cNvPr id="0" name=""/>
        <dsp:cNvSpPr/>
      </dsp:nvSpPr>
      <dsp:spPr>
        <a:xfrm>
          <a:off x="3899706" y="2719"/>
          <a:ext cx="2716187" cy="1629712"/>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Proposed algorithm</a:t>
          </a:r>
          <a:endParaRPr lang="en-US" sz="3600" kern="1200" dirty="0"/>
        </a:p>
      </dsp:txBody>
      <dsp:txXfrm>
        <a:off x="3947439" y="50452"/>
        <a:ext cx="2620721" cy="1534246"/>
      </dsp:txXfrm>
    </dsp:sp>
    <dsp:sp modelId="{CDC2CD9D-0BAA-4B95-BB5E-C0E37BA9E92A}">
      <dsp:nvSpPr>
        <dsp:cNvPr id="0" name=""/>
        <dsp:cNvSpPr/>
      </dsp:nvSpPr>
      <dsp:spPr>
        <a:xfrm>
          <a:off x="6854918" y="480768"/>
          <a:ext cx="575831" cy="673614"/>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6854918" y="615491"/>
        <a:ext cx="403082" cy="404168"/>
      </dsp:txXfrm>
    </dsp:sp>
    <dsp:sp modelId="{FC3035FE-4475-409E-AEE7-37D16F4B8115}">
      <dsp:nvSpPr>
        <dsp:cNvPr id="0" name=""/>
        <dsp:cNvSpPr/>
      </dsp:nvSpPr>
      <dsp:spPr>
        <a:xfrm>
          <a:off x="7702368" y="2719"/>
          <a:ext cx="2716187" cy="1629712"/>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Dataset</a:t>
          </a:r>
          <a:endParaRPr lang="en-US" sz="3600" kern="1200" dirty="0"/>
        </a:p>
      </dsp:txBody>
      <dsp:txXfrm>
        <a:off x="7750101" y="50452"/>
        <a:ext cx="2620721" cy="1534246"/>
      </dsp:txXfrm>
    </dsp:sp>
    <dsp:sp modelId="{36B5BF46-0704-4C87-9117-B31B4C5F2212}">
      <dsp:nvSpPr>
        <dsp:cNvPr id="0" name=""/>
        <dsp:cNvSpPr/>
      </dsp:nvSpPr>
      <dsp:spPr>
        <a:xfrm rot="5400000">
          <a:off x="8772546" y="1822565"/>
          <a:ext cx="575831" cy="673614"/>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8858378" y="1871457"/>
        <a:ext cx="404168" cy="403082"/>
      </dsp:txXfrm>
    </dsp:sp>
    <dsp:sp modelId="{168DAD69-171B-43EF-A3D0-D47C22A8C2EE}">
      <dsp:nvSpPr>
        <dsp:cNvPr id="0" name=""/>
        <dsp:cNvSpPr/>
      </dsp:nvSpPr>
      <dsp:spPr>
        <a:xfrm>
          <a:off x="7702368" y="2718907"/>
          <a:ext cx="2716187" cy="1629712"/>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Experiments</a:t>
          </a:r>
          <a:endParaRPr lang="en-US" sz="3600" kern="1200" dirty="0"/>
        </a:p>
      </dsp:txBody>
      <dsp:txXfrm>
        <a:off x="7750101" y="2766640"/>
        <a:ext cx="2620721" cy="1534246"/>
      </dsp:txXfrm>
    </dsp:sp>
    <dsp:sp modelId="{C5DEAD59-1051-4367-BA00-F4E6F8A4BBCF}">
      <dsp:nvSpPr>
        <dsp:cNvPr id="0" name=""/>
        <dsp:cNvSpPr/>
      </dsp:nvSpPr>
      <dsp:spPr>
        <a:xfrm rot="10800000">
          <a:off x="6887512" y="3196956"/>
          <a:ext cx="575831" cy="673614"/>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7060261" y="3331679"/>
        <a:ext cx="403082" cy="404168"/>
      </dsp:txXfrm>
    </dsp:sp>
    <dsp:sp modelId="{2EA950F6-F5E7-4D90-878A-081D9A2CA46A}">
      <dsp:nvSpPr>
        <dsp:cNvPr id="0" name=""/>
        <dsp:cNvSpPr/>
      </dsp:nvSpPr>
      <dsp:spPr>
        <a:xfrm>
          <a:off x="3899706" y="2718907"/>
          <a:ext cx="2716187" cy="1629712"/>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Evaluation</a:t>
          </a:r>
          <a:endParaRPr lang="en-US" sz="3600" kern="1200" dirty="0"/>
        </a:p>
      </dsp:txBody>
      <dsp:txXfrm>
        <a:off x="3947439" y="2766640"/>
        <a:ext cx="2620721" cy="1534246"/>
      </dsp:txXfrm>
    </dsp:sp>
    <dsp:sp modelId="{C7C57BC3-EA03-4A2D-9EC6-DC729B7F5DB6}">
      <dsp:nvSpPr>
        <dsp:cNvPr id="0" name=""/>
        <dsp:cNvSpPr/>
      </dsp:nvSpPr>
      <dsp:spPr>
        <a:xfrm rot="10800000">
          <a:off x="3084849" y="3196956"/>
          <a:ext cx="575831" cy="673614"/>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3257598" y="3331679"/>
        <a:ext cx="403082" cy="404168"/>
      </dsp:txXfrm>
    </dsp:sp>
    <dsp:sp modelId="{A92B6071-D647-4F98-82F8-A3CA764ED62C}">
      <dsp:nvSpPr>
        <dsp:cNvPr id="0" name=""/>
        <dsp:cNvSpPr/>
      </dsp:nvSpPr>
      <dsp:spPr>
        <a:xfrm>
          <a:off x="97043" y="2718907"/>
          <a:ext cx="2716187" cy="162971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Conclusion</a:t>
          </a:r>
          <a:endParaRPr lang="en-US" sz="3600" kern="1200" dirty="0"/>
        </a:p>
      </dsp:txBody>
      <dsp:txXfrm>
        <a:off x="144776" y="2766640"/>
        <a:ext cx="2620721" cy="1534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50CFE-6364-4C77-A9E9-448303BFE6F3}">
      <dsp:nvSpPr>
        <dsp:cNvPr id="0" name=""/>
        <dsp:cNvSpPr/>
      </dsp:nvSpPr>
      <dsp:spPr>
        <a:xfrm>
          <a:off x="97043" y="2719"/>
          <a:ext cx="2716187" cy="16297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The Problem</a:t>
          </a:r>
          <a:endParaRPr lang="en-US" sz="3600" kern="1200" dirty="0"/>
        </a:p>
      </dsp:txBody>
      <dsp:txXfrm>
        <a:off x="144776" y="50452"/>
        <a:ext cx="2620721" cy="1534246"/>
      </dsp:txXfrm>
    </dsp:sp>
    <dsp:sp modelId="{781489A2-0A00-4448-B230-338864582A0F}">
      <dsp:nvSpPr>
        <dsp:cNvPr id="0" name=""/>
        <dsp:cNvSpPr/>
      </dsp:nvSpPr>
      <dsp:spPr>
        <a:xfrm>
          <a:off x="3052255" y="480768"/>
          <a:ext cx="575831" cy="6736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052255" y="615491"/>
        <a:ext cx="403082" cy="404168"/>
      </dsp:txXfrm>
    </dsp:sp>
    <dsp:sp modelId="{7377089E-1A9E-443E-AEFD-C8A2884E09D7}">
      <dsp:nvSpPr>
        <dsp:cNvPr id="0" name=""/>
        <dsp:cNvSpPr/>
      </dsp:nvSpPr>
      <dsp:spPr>
        <a:xfrm>
          <a:off x="3899706" y="2719"/>
          <a:ext cx="2716187" cy="1629712"/>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Proposed algorithm</a:t>
          </a:r>
          <a:endParaRPr lang="en-US" sz="3600" kern="1200" dirty="0"/>
        </a:p>
      </dsp:txBody>
      <dsp:txXfrm>
        <a:off x="3947439" y="50452"/>
        <a:ext cx="2620721" cy="1534246"/>
      </dsp:txXfrm>
    </dsp:sp>
    <dsp:sp modelId="{CDC2CD9D-0BAA-4B95-BB5E-C0E37BA9E92A}">
      <dsp:nvSpPr>
        <dsp:cNvPr id="0" name=""/>
        <dsp:cNvSpPr/>
      </dsp:nvSpPr>
      <dsp:spPr>
        <a:xfrm>
          <a:off x="6854918" y="480768"/>
          <a:ext cx="575831" cy="673614"/>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6854918" y="615491"/>
        <a:ext cx="403082" cy="404168"/>
      </dsp:txXfrm>
    </dsp:sp>
    <dsp:sp modelId="{FC3035FE-4475-409E-AEE7-37D16F4B8115}">
      <dsp:nvSpPr>
        <dsp:cNvPr id="0" name=""/>
        <dsp:cNvSpPr/>
      </dsp:nvSpPr>
      <dsp:spPr>
        <a:xfrm>
          <a:off x="7702368" y="2719"/>
          <a:ext cx="2716187" cy="1629712"/>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Dataset</a:t>
          </a:r>
          <a:endParaRPr lang="en-US" sz="3600" kern="1200" dirty="0"/>
        </a:p>
      </dsp:txBody>
      <dsp:txXfrm>
        <a:off x="7750101" y="50452"/>
        <a:ext cx="2620721" cy="1534246"/>
      </dsp:txXfrm>
    </dsp:sp>
    <dsp:sp modelId="{36B5BF46-0704-4C87-9117-B31B4C5F2212}">
      <dsp:nvSpPr>
        <dsp:cNvPr id="0" name=""/>
        <dsp:cNvSpPr/>
      </dsp:nvSpPr>
      <dsp:spPr>
        <a:xfrm rot="5400000">
          <a:off x="8772546" y="1822565"/>
          <a:ext cx="575831" cy="673614"/>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8858378" y="1871457"/>
        <a:ext cx="404168" cy="403082"/>
      </dsp:txXfrm>
    </dsp:sp>
    <dsp:sp modelId="{168DAD69-171B-43EF-A3D0-D47C22A8C2EE}">
      <dsp:nvSpPr>
        <dsp:cNvPr id="0" name=""/>
        <dsp:cNvSpPr/>
      </dsp:nvSpPr>
      <dsp:spPr>
        <a:xfrm>
          <a:off x="7702368" y="2718907"/>
          <a:ext cx="2716187" cy="1629712"/>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Experiments</a:t>
          </a:r>
          <a:endParaRPr lang="en-US" sz="3600" kern="1200" dirty="0"/>
        </a:p>
      </dsp:txBody>
      <dsp:txXfrm>
        <a:off x="7750101" y="2766640"/>
        <a:ext cx="2620721" cy="1534246"/>
      </dsp:txXfrm>
    </dsp:sp>
    <dsp:sp modelId="{C5DEAD59-1051-4367-BA00-F4E6F8A4BBCF}">
      <dsp:nvSpPr>
        <dsp:cNvPr id="0" name=""/>
        <dsp:cNvSpPr/>
      </dsp:nvSpPr>
      <dsp:spPr>
        <a:xfrm rot="10800000">
          <a:off x="6887512" y="3196956"/>
          <a:ext cx="575831" cy="673614"/>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7060261" y="3331679"/>
        <a:ext cx="403082" cy="404168"/>
      </dsp:txXfrm>
    </dsp:sp>
    <dsp:sp modelId="{2EA950F6-F5E7-4D90-878A-081D9A2CA46A}">
      <dsp:nvSpPr>
        <dsp:cNvPr id="0" name=""/>
        <dsp:cNvSpPr/>
      </dsp:nvSpPr>
      <dsp:spPr>
        <a:xfrm>
          <a:off x="3899706" y="2718907"/>
          <a:ext cx="2716187" cy="1629712"/>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Evaluation</a:t>
          </a:r>
          <a:endParaRPr lang="en-US" sz="3600" kern="1200" dirty="0"/>
        </a:p>
      </dsp:txBody>
      <dsp:txXfrm>
        <a:off x="3947439" y="2766640"/>
        <a:ext cx="2620721" cy="1534246"/>
      </dsp:txXfrm>
    </dsp:sp>
    <dsp:sp modelId="{C7C57BC3-EA03-4A2D-9EC6-DC729B7F5DB6}">
      <dsp:nvSpPr>
        <dsp:cNvPr id="0" name=""/>
        <dsp:cNvSpPr/>
      </dsp:nvSpPr>
      <dsp:spPr>
        <a:xfrm rot="10800000">
          <a:off x="3084849" y="3196956"/>
          <a:ext cx="575831" cy="673614"/>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3257598" y="3331679"/>
        <a:ext cx="403082" cy="404168"/>
      </dsp:txXfrm>
    </dsp:sp>
    <dsp:sp modelId="{A92B6071-D647-4F98-82F8-A3CA764ED62C}">
      <dsp:nvSpPr>
        <dsp:cNvPr id="0" name=""/>
        <dsp:cNvSpPr/>
      </dsp:nvSpPr>
      <dsp:spPr>
        <a:xfrm>
          <a:off x="97043" y="2718907"/>
          <a:ext cx="2716187" cy="162971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Conclusion</a:t>
          </a:r>
          <a:endParaRPr lang="en-US" sz="3600" kern="1200" dirty="0"/>
        </a:p>
      </dsp:txBody>
      <dsp:txXfrm>
        <a:off x="144776" y="2766640"/>
        <a:ext cx="2620721" cy="1534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50CFE-6364-4C77-A9E9-448303BFE6F3}">
      <dsp:nvSpPr>
        <dsp:cNvPr id="0" name=""/>
        <dsp:cNvSpPr/>
      </dsp:nvSpPr>
      <dsp:spPr>
        <a:xfrm>
          <a:off x="97043" y="2719"/>
          <a:ext cx="2716187" cy="16297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The Problem</a:t>
          </a:r>
          <a:endParaRPr lang="en-US" sz="3600" kern="1200" dirty="0"/>
        </a:p>
      </dsp:txBody>
      <dsp:txXfrm>
        <a:off x="144776" y="50452"/>
        <a:ext cx="2620721" cy="1534246"/>
      </dsp:txXfrm>
    </dsp:sp>
    <dsp:sp modelId="{781489A2-0A00-4448-B230-338864582A0F}">
      <dsp:nvSpPr>
        <dsp:cNvPr id="0" name=""/>
        <dsp:cNvSpPr/>
      </dsp:nvSpPr>
      <dsp:spPr>
        <a:xfrm>
          <a:off x="3052255" y="480768"/>
          <a:ext cx="575831" cy="6736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052255" y="615491"/>
        <a:ext cx="403082" cy="404168"/>
      </dsp:txXfrm>
    </dsp:sp>
    <dsp:sp modelId="{7377089E-1A9E-443E-AEFD-C8A2884E09D7}">
      <dsp:nvSpPr>
        <dsp:cNvPr id="0" name=""/>
        <dsp:cNvSpPr/>
      </dsp:nvSpPr>
      <dsp:spPr>
        <a:xfrm>
          <a:off x="3899706" y="2719"/>
          <a:ext cx="2716187" cy="1629712"/>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Proposed algorithm</a:t>
          </a:r>
          <a:endParaRPr lang="en-US" sz="3600" kern="1200" dirty="0"/>
        </a:p>
      </dsp:txBody>
      <dsp:txXfrm>
        <a:off x="3947439" y="50452"/>
        <a:ext cx="2620721" cy="1534246"/>
      </dsp:txXfrm>
    </dsp:sp>
    <dsp:sp modelId="{CDC2CD9D-0BAA-4B95-BB5E-C0E37BA9E92A}">
      <dsp:nvSpPr>
        <dsp:cNvPr id="0" name=""/>
        <dsp:cNvSpPr/>
      </dsp:nvSpPr>
      <dsp:spPr>
        <a:xfrm>
          <a:off x="6854918" y="480768"/>
          <a:ext cx="575831" cy="673614"/>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6854918" y="615491"/>
        <a:ext cx="403082" cy="404168"/>
      </dsp:txXfrm>
    </dsp:sp>
    <dsp:sp modelId="{FC3035FE-4475-409E-AEE7-37D16F4B8115}">
      <dsp:nvSpPr>
        <dsp:cNvPr id="0" name=""/>
        <dsp:cNvSpPr/>
      </dsp:nvSpPr>
      <dsp:spPr>
        <a:xfrm>
          <a:off x="7702368" y="2719"/>
          <a:ext cx="2716187" cy="1629712"/>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Dataset</a:t>
          </a:r>
          <a:endParaRPr lang="en-US" sz="3600" kern="1200" dirty="0"/>
        </a:p>
      </dsp:txBody>
      <dsp:txXfrm>
        <a:off x="7750101" y="50452"/>
        <a:ext cx="2620721" cy="1534246"/>
      </dsp:txXfrm>
    </dsp:sp>
    <dsp:sp modelId="{36B5BF46-0704-4C87-9117-B31B4C5F2212}">
      <dsp:nvSpPr>
        <dsp:cNvPr id="0" name=""/>
        <dsp:cNvSpPr/>
      </dsp:nvSpPr>
      <dsp:spPr>
        <a:xfrm rot="5400000">
          <a:off x="8772546" y="1822565"/>
          <a:ext cx="575831" cy="673614"/>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8858378" y="1871457"/>
        <a:ext cx="404168" cy="403082"/>
      </dsp:txXfrm>
    </dsp:sp>
    <dsp:sp modelId="{168DAD69-171B-43EF-A3D0-D47C22A8C2EE}">
      <dsp:nvSpPr>
        <dsp:cNvPr id="0" name=""/>
        <dsp:cNvSpPr/>
      </dsp:nvSpPr>
      <dsp:spPr>
        <a:xfrm>
          <a:off x="7702368" y="2718907"/>
          <a:ext cx="2716187" cy="1629712"/>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Experiments</a:t>
          </a:r>
          <a:endParaRPr lang="en-US" sz="3600" kern="1200" dirty="0"/>
        </a:p>
      </dsp:txBody>
      <dsp:txXfrm>
        <a:off x="7750101" y="2766640"/>
        <a:ext cx="2620721" cy="1534246"/>
      </dsp:txXfrm>
    </dsp:sp>
    <dsp:sp modelId="{C5DEAD59-1051-4367-BA00-F4E6F8A4BBCF}">
      <dsp:nvSpPr>
        <dsp:cNvPr id="0" name=""/>
        <dsp:cNvSpPr/>
      </dsp:nvSpPr>
      <dsp:spPr>
        <a:xfrm rot="10800000">
          <a:off x="6887512" y="3196956"/>
          <a:ext cx="575831" cy="673614"/>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7060261" y="3331679"/>
        <a:ext cx="403082" cy="404168"/>
      </dsp:txXfrm>
    </dsp:sp>
    <dsp:sp modelId="{2EA950F6-F5E7-4D90-878A-081D9A2CA46A}">
      <dsp:nvSpPr>
        <dsp:cNvPr id="0" name=""/>
        <dsp:cNvSpPr/>
      </dsp:nvSpPr>
      <dsp:spPr>
        <a:xfrm>
          <a:off x="3899706" y="2718907"/>
          <a:ext cx="2716187" cy="1629712"/>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Evaluation</a:t>
          </a:r>
          <a:endParaRPr lang="en-US" sz="3600" kern="1200" dirty="0"/>
        </a:p>
      </dsp:txBody>
      <dsp:txXfrm>
        <a:off x="3947439" y="2766640"/>
        <a:ext cx="2620721" cy="1534246"/>
      </dsp:txXfrm>
    </dsp:sp>
    <dsp:sp modelId="{C7C57BC3-EA03-4A2D-9EC6-DC729B7F5DB6}">
      <dsp:nvSpPr>
        <dsp:cNvPr id="0" name=""/>
        <dsp:cNvSpPr/>
      </dsp:nvSpPr>
      <dsp:spPr>
        <a:xfrm rot="10800000">
          <a:off x="3084849" y="3196956"/>
          <a:ext cx="575831" cy="673614"/>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3257598" y="3331679"/>
        <a:ext cx="403082" cy="404168"/>
      </dsp:txXfrm>
    </dsp:sp>
    <dsp:sp modelId="{A92B6071-D647-4F98-82F8-A3CA764ED62C}">
      <dsp:nvSpPr>
        <dsp:cNvPr id="0" name=""/>
        <dsp:cNvSpPr/>
      </dsp:nvSpPr>
      <dsp:spPr>
        <a:xfrm>
          <a:off x="97043" y="2718907"/>
          <a:ext cx="2716187" cy="162971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Conclusion</a:t>
          </a:r>
          <a:endParaRPr lang="en-US" sz="3600" kern="1200" dirty="0"/>
        </a:p>
      </dsp:txBody>
      <dsp:txXfrm>
        <a:off x="144776" y="2766640"/>
        <a:ext cx="2620721" cy="15342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76628-4CC6-4279-A62F-739322293C17}" type="datetimeFigureOut">
              <a:rPr lang="en-US" smtClean="0"/>
              <a:t>5/11/2016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675B9-7A08-4E1C-BF6E-1AA2AE92DE2F}" type="slidenum">
              <a:rPr lang="en-US" smtClean="0"/>
              <a:t>‹#›</a:t>
            </a:fld>
            <a:endParaRPr lang="en-US"/>
          </a:p>
        </p:txBody>
      </p:sp>
    </p:spTree>
    <p:extLst>
      <p:ext uri="{BB962C8B-B14F-4D97-AF65-F5344CB8AC3E}">
        <p14:creationId xmlns:p14="http://schemas.microsoft.com/office/powerpoint/2010/main" val="125775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Esteemed</a:t>
            </a:r>
            <a:r>
              <a:rPr lang="en-US" baseline="0" dirty="0" smtClean="0"/>
              <a:t> committee</a:t>
            </a:r>
            <a:endParaRPr lang="en-US" dirty="0" smtClean="0"/>
          </a:p>
          <a:p>
            <a:r>
              <a:rPr lang="en-US" dirty="0" smtClean="0"/>
              <a:t>Dr. Yi Shang, chair</a:t>
            </a:r>
            <a:br>
              <a:rPr lang="en-US" dirty="0" smtClean="0"/>
            </a:br>
            <a:r>
              <a:rPr lang="en-US" dirty="0" smtClean="0"/>
              <a:t>Dr. </a:t>
            </a:r>
            <a:r>
              <a:rPr lang="en-US" dirty="0" err="1" smtClean="0"/>
              <a:t>Jianlin</a:t>
            </a:r>
            <a:r>
              <a:rPr lang="en-US" baseline="0" dirty="0" smtClean="0"/>
              <a:t> Chen, internal</a:t>
            </a:r>
            <a:r>
              <a:rPr lang="en-US" dirty="0" smtClean="0"/>
              <a:t/>
            </a:r>
            <a:br>
              <a:rPr lang="en-US" dirty="0" smtClean="0"/>
            </a:br>
            <a:r>
              <a:rPr lang="en-US" dirty="0" smtClean="0"/>
              <a:t>Dr.</a:t>
            </a:r>
            <a:r>
              <a:rPr lang="en-US" baseline="0" dirty="0" smtClean="0"/>
              <a:t> Alina </a:t>
            </a:r>
            <a:r>
              <a:rPr lang="en-US" baseline="0" dirty="0" err="1" smtClean="0"/>
              <a:t>Zare</a:t>
            </a:r>
            <a:r>
              <a:rPr lang="en-US" baseline="0" dirty="0" smtClean="0"/>
              <a:t>, external</a:t>
            </a:r>
            <a:br>
              <a:rPr lang="en-US" baseline="0" dirty="0" smtClean="0"/>
            </a:br>
            <a:r>
              <a:rPr lang="en-US" baseline="0" dirty="0" smtClean="0"/>
              <a:t>Thank you for your valuable time</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1</a:t>
            </a:fld>
            <a:endParaRPr lang="en-US"/>
          </a:p>
        </p:txBody>
      </p:sp>
    </p:spTree>
    <p:extLst>
      <p:ext uri="{BB962C8B-B14F-4D97-AF65-F5344CB8AC3E}">
        <p14:creationId xmlns:p14="http://schemas.microsoft.com/office/powerpoint/2010/main" val="152794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10</a:t>
            </a:fld>
            <a:endParaRPr lang="en-US"/>
          </a:p>
        </p:txBody>
      </p:sp>
    </p:spTree>
    <p:extLst>
      <p:ext uri="{BB962C8B-B14F-4D97-AF65-F5344CB8AC3E}">
        <p14:creationId xmlns:p14="http://schemas.microsoft.com/office/powerpoint/2010/main" val="208677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Factorial</a:t>
            </a:r>
            <a:r>
              <a:rPr lang="en-US" baseline="0" dirty="0" smtClean="0"/>
              <a:t> order!</a:t>
            </a:r>
          </a:p>
          <a:p>
            <a:r>
              <a:rPr lang="en-US" baseline="0" dirty="0" smtClean="0"/>
              <a:t>For 16 nodes, 20 trillion!</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4281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rearrange, </a:t>
            </a:r>
          </a:p>
          <a:p>
            <a:r>
              <a:rPr lang="en-US" dirty="0" smtClean="0"/>
              <a:t>Friedman </a:t>
            </a:r>
            <a:r>
              <a:rPr lang="en-US" baseline="0" dirty="0" smtClean="0"/>
              <a:t>grouping</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12</a:t>
            </a:fld>
            <a:endParaRPr lang="en-US"/>
          </a:p>
        </p:txBody>
      </p:sp>
    </p:spTree>
    <p:extLst>
      <p:ext uri="{BB962C8B-B14F-4D97-AF65-F5344CB8AC3E}">
        <p14:creationId xmlns:p14="http://schemas.microsoft.com/office/powerpoint/2010/main" val="328340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identifiers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13</a:t>
            </a:fld>
            <a:endParaRPr lang="en-US"/>
          </a:p>
        </p:txBody>
      </p:sp>
    </p:spTree>
    <p:extLst>
      <p:ext uri="{BB962C8B-B14F-4D97-AF65-F5344CB8AC3E}">
        <p14:creationId xmlns:p14="http://schemas.microsoft.com/office/powerpoint/2010/main" val="227715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give</a:t>
            </a:r>
            <a:r>
              <a:rPr lang="en-US" baseline="0" dirty="0" smtClean="0"/>
              <a:t> them an ordering…</a:t>
            </a:r>
          </a:p>
          <a:p>
            <a:r>
              <a:rPr lang="en-US" baseline="0" dirty="0" smtClean="0"/>
              <a:t>MUTUAL EXCLUSION ZONE</a:t>
            </a:r>
          </a:p>
          <a:p>
            <a:r>
              <a:rPr lang="en-US" baseline="0" dirty="0" smtClean="0"/>
              <a:t>One million…  Exponential order!</a:t>
            </a:r>
          </a:p>
          <a:p>
            <a:r>
              <a:rPr lang="en-US" baseline="0" dirty="0" smtClean="0"/>
              <a:t>good but not great</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14</a:t>
            </a:fld>
            <a:endParaRPr lang="en-US"/>
          </a:p>
        </p:txBody>
      </p:sp>
    </p:spTree>
    <p:extLst>
      <p:ext uri="{BB962C8B-B14F-4D97-AF65-F5344CB8AC3E}">
        <p14:creationId xmlns:p14="http://schemas.microsoft.com/office/powerpoint/2010/main" val="548741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Trees only</a:t>
            </a:r>
            <a:endParaRPr lang="en-US" baseline="0" dirty="0" smtClean="0"/>
          </a:p>
          <a:p>
            <a:r>
              <a:rPr lang="en-US" baseline="0" dirty="0" smtClean="0"/>
              <a:t>Friedman knows we can do better if we have a graph</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44880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16</a:t>
            </a:fld>
            <a:endParaRPr lang="en-US"/>
          </a:p>
        </p:txBody>
      </p:sp>
    </p:spTree>
    <p:extLst>
      <p:ext uri="{BB962C8B-B14F-4D97-AF65-F5344CB8AC3E}">
        <p14:creationId xmlns:p14="http://schemas.microsoft.com/office/powerpoint/2010/main" val="2059839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BN designers</a:t>
            </a:r>
            <a:r>
              <a:rPr lang="en-US" baseline="0" dirty="0" smtClean="0"/>
              <a:t> naturally form groups</a:t>
            </a:r>
            <a:endParaRPr lang="en-US" dirty="0" smtClean="0"/>
          </a:p>
          <a:p>
            <a:r>
              <a:rPr lang="en-US" dirty="0" smtClean="0"/>
              <a:t>Note the arcs all seem</a:t>
            </a:r>
            <a:r>
              <a:rPr lang="en-US" baseline="0" dirty="0" smtClean="0"/>
              <a:t> to go the same way</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18</a:t>
            </a:fld>
            <a:endParaRPr lang="en-US"/>
          </a:p>
        </p:txBody>
      </p:sp>
    </p:spTree>
    <p:extLst>
      <p:ext uri="{BB962C8B-B14F-4D97-AF65-F5344CB8AC3E}">
        <p14:creationId xmlns:p14="http://schemas.microsoft.com/office/powerpoint/2010/main" val="2177288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use this to build a graph of the domain</a:t>
            </a:r>
          </a:p>
          <a:p>
            <a:r>
              <a:rPr lang="en-US" dirty="0" smtClean="0"/>
              <a:t>This is how the human brain works</a:t>
            </a:r>
          </a:p>
          <a:p>
            <a:r>
              <a:rPr lang="en-US" dirty="0" smtClean="0"/>
              <a:t>This allows us to considerably</a:t>
            </a:r>
            <a:r>
              <a:rPr lang="en-US" baseline="0" dirty="0" smtClean="0"/>
              <a:t> decrease the order</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19</a:t>
            </a:fld>
            <a:endParaRPr lang="en-US"/>
          </a:p>
        </p:txBody>
      </p:sp>
    </p:spTree>
    <p:extLst>
      <p:ext uri="{BB962C8B-B14F-4D97-AF65-F5344CB8AC3E}">
        <p14:creationId xmlns:p14="http://schemas.microsoft.com/office/powerpoint/2010/main" val="27159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build</a:t>
            </a:r>
            <a:r>
              <a:rPr lang="en-US" baseline="0" dirty="0" smtClean="0"/>
              <a:t> a new model using this?</a:t>
            </a:r>
          </a:p>
          <a:p>
            <a:r>
              <a:rPr lang="en-US" baseline="0" dirty="0" smtClean="0"/>
              <a:t>Not just abstracting existing networks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20</a:t>
            </a:fld>
            <a:endParaRPr lang="en-US"/>
          </a:p>
        </p:txBody>
      </p:sp>
    </p:spTree>
    <p:extLst>
      <p:ext uri="{BB962C8B-B14F-4D97-AF65-F5344CB8AC3E}">
        <p14:creationId xmlns:p14="http://schemas.microsoft.com/office/powerpoint/2010/main" val="144743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order</a:t>
            </a:r>
          </a:p>
          <a:p>
            <a:pPr marL="171450" indent="-171450">
              <a:buFont typeface="Arial" panose="020B0604020202020204" pitchFamily="34" charset="0"/>
              <a:buChar char="•"/>
            </a:pPr>
            <a:r>
              <a:rPr lang="en-US" baseline="0" dirty="0" smtClean="0"/>
              <a:t>The way things currently done</a:t>
            </a:r>
          </a:p>
          <a:p>
            <a:pPr marL="171450" indent="-171450">
              <a:buFont typeface="Arial" panose="020B0604020202020204" pitchFamily="34" charset="0"/>
              <a:buChar char="•"/>
            </a:pPr>
            <a:r>
              <a:rPr lang="en-US" baseline="0" dirty="0" smtClean="0"/>
              <a:t>What do I want to do differently?</a:t>
            </a:r>
          </a:p>
          <a:p>
            <a:pPr marL="171450" indent="-171450">
              <a:buFont typeface="Arial" panose="020B0604020202020204" pitchFamily="34" charset="0"/>
              <a:buChar char="•"/>
            </a:pPr>
            <a:r>
              <a:rPr lang="en-US" baseline="0" dirty="0" smtClean="0"/>
              <a:t>What will I try it with?</a:t>
            </a:r>
          </a:p>
          <a:p>
            <a:pPr marL="171450" indent="-171450">
              <a:buFont typeface="Arial" panose="020B0604020202020204" pitchFamily="34" charset="0"/>
              <a:buChar char="•"/>
            </a:pPr>
            <a:r>
              <a:rPr lang="en-US" dirty="0" smtClean="0"/>
              <a:t>How will I try it?</a:t>
            </a:r>
          </a:p>
          <a:p>
            <a:pPr marL="171450" indent="-171450">
              <a:buFont typeface="Arial" panose="020B0604020202020204" pitchFamily="34" charset="0"/>
              <a:buChar char="•"/>
            </a:pPr>
            <a:r>
              <a:rPr lang="en-US" dirty="0" smtClean="0"/>
              <a:t>How does it compare?</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2</a:t>
            </a:fld>
            <a:endParaRPr lang="en-US"/>
          </a:p>
        </p:txBody>
      </p:sp>
    </p:spTree>
    <p:extLst>
      <p:ext uri="{BB962C8B-B14F-4D97-AF65-F5344CB8AC3E}">
        <p14:creationId xmlns:p14="http://schemas.microsoft.com/office/powerpoint/2010/main" val="1114169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 labels and</a:t>
            </a:r>
            <a:r>
              <a:rPr lang="en-US" baseline="0" dirty="0" smtClean="0"/>
              <a:t> arcs</a:t>
            </a:r>
          </a:p>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21</a:t>
            </a:fld>
            <a:endParaRPr lang="en-US"/>
          </a:p>
        </p:txBody>
      </p:sp>
    </p:spTree>
    <p:extLst>
      <p:ext uri="{BB962C8B-B14F-4D97-AF65-F5344CB8AC3E}">
        <p14:creationId xmlns:p14="http://schemas.microsoft.com/office/powerpoint/2010/main" val="3594582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22</a:t>
            </a:fld>
            <a:endParaRPr lang="en-US"/>
          </a:p>
        </p:txBody>
      </p:sp>
    </p:spTree>
    <p:extLst>
      <p:ext uri="{BB962C8B-B14F-4D97-AF65-F5344CB8AC3E}">
        <p14:creationId xmlns:p14="http://schemas.microsoft.com/office/powerpoint/2010/main" val="2106147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Categories</a:t>
            </a:r>
            <a:r>
              <a:rPr lang="en-US" baseline="0" dirty="0" smtClean="0"/>
              <a:t> stored in a </a:t>
            </a:r>
            <a:r>
              <a:rPr lang="en-US" baseline="0" dirty="0" err="1" smtClean="0"/>
              <a:t>hashmap</a:t>
            </a:r>
            <a:endParaRPr lang="en-US" baseline="0" dirty="0" smtClean="0"/>
          </a:p>
          <a:p>
            <a:r>
              <a:rPr lang="en-US" baseline="0" dirty="0" smtClean="0"/>
              <a:t>This is the input to our program</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24</a:t>
            </a:fld>
            <a:endParaRPr lang="en-US"/>
          </a:p>
        </p:txBody>
      </p:sp>
    </p:spTree>
    <p:extLst>
      <p:ext uri="{BB962C8B-B14F-4D97-AF65-F5344CB8AC3E}">
        <p14:creationId xmlns:p14="http://schemas.microsoft.com/office/powerpoint/2010/main" val="3461395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we also need one for </a:t>
            </a:r>
            <a:r>
              <a:rPr lang="en-US" dirty="0" err="1" smtClean="0"/>
              <a:t>Smets</a:t>
            </a:r>
            <a:r>
              <a:rPr lang="en-US" baseline="0" dirty="0" smtClean="0"/>
              <a:t> </a:t>
            </a:r>
            <a:r>
              <a:rPr lang="en-US" baseline="0" dirty="0" err="1" smtClean="0"/>
              <a:t>Wouters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25</a:t>
            </a:fld>
            <a:endParaRPr lang="en-US"/>
          </a:p>
        </p:txBody>
      </p:sp>
    </p:spTree>
    <p:extLst>
      <p:ext uri="{BB962C8B-B14F-4D97-AF65-F5344CB8AC3E}">
        <p14:creationId xmlns:p14="http://schemas.microsoft.com/office/powerpoint/2010/main" val="2964833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basically</a:t>
            </a:r>
            <a:r>
              <a:rPr lang="en-US" baseline="0" dirty="0" smtClean="0"/>
              <a:t> build (TRAINING DATA), then test (TESTING DATA)</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26</a:t>
            </a:fld>
            <a:endParaRPr lang="en-US"/>
          </a:p>
        </p:txBody>
      </p:sp>
    </p:spTree>
    <p:extLst>
      <p:ext uri="{BB962C8B-B14F-4D97-AF65-F5344CB8AC3E}">
        <p14:creationId xmlns:p14="http://schemas.microsoft.com/office/powerpoint/2010/main" val="3630977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data</a:t>
            </a:r>
            <a:r>
              <a:rPr lang="en-US" baseline="0" dirty="0" smtClean="0"/>
              <a:t> used to weigh.</a:t>
            </a:r>
          </a:p>
          <a:p>
            <a:r>
              <a:rPr lang="en-US" baseline="0" dirty="0" smtClean="0"/>
              <a:t>How do we do that?</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27</a:t>
            </a:fld>
            <a:endParaRPr lang="en-US"/>
          </a:p>
        </p:txBody>
      </p:sp>
    </p:spTree>
    <p:extLst>
      <p:ext uri="{BB962C8B-B14F-4D97-AF65-F5344CB8AC3E}">
        <p14:creationId xmlns:p14="http://schemas.microsoft.com/office/powerpoint/2010/main" val="1252763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every arc, lookup</a:t>
            </a:r>
          </a:p>
          <a:p>
            <a:pPr marL="171450" indent="-171450">
              <a:buFont typeface="Arial" panose="020B0604020202020204" pitchFamily="34" charset="0"/>
              <a:buChar char="•"/>
            </a:pPr>
            <a:r>
              <a:rPr lang="en-US" dirty="0" smtClean="0"/>
              <a:t>start category VARIABLES</a:t>
            </a:r>
          </a:p>
          <a:p>
            <a:pPr marL="171450" indent="-171450">
              <a:buFont typeface="Arial" panose="020B0604020202020204" pitchFamily="34" charset="0"/>
              <a:buChar char="•"/>
            </a:pPr>
            <a:r>
              <a:rPr lang="en-US" dirty="0" smtClean="0"/>
              <a:t>end category VARIABLES</a:t>
            </a:r>
          </a:p>
          <a:p>
            <a:r>
              <a:rPr lang="en-US" dirty="0" smtClean="0"/>
              <a:t>Build </a:t>
            </a:r>
            <a:r>
              <a:rPr lang="en-US" dirty="0" err="1" smtClean="0"/>
              <a:t>subragph</a:t>
            </a:r>
            <a:endParaRPr lang="en-US" dirty="0" smtClean="0"/>
          </a:p>
          <a:p>
            <a:r>
              <a:rPr lang="en-US" dirty="0" smtClean="0"/>
              <a:t>Arc weights Decide if that</a:t>
            </a:r>
            <a:r>
              <a:rPr lang="en-US" baseline="0" dirty="0" smtClean="0"/>
              <a:t> arc should be in the Bayesian network</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28</a:t>
            </a:fld>
            <a:endParaRPr lang="en-US"/>
          </a:p>
        </p:txBody>
      </p:sp>
    </p:spTree>
    <p:extLst>
      <p:ext uri="{BB962C8B-B14F-4D97-AF65-F5344CB8AC3E}">
        <p14:creationId xmlns:p14="http://schemas.microsoft.com/office/powerpoint/2010/main" val="2457940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Decide</a:t>
            </a:r>
            <a:r>
              <a:rPr lang="en-US" baseline="0" dirty="0" smtClean="0"/>
              <a:t> by STE greater than a minimum</a:t>
            </a:r>
          </a:p>
          <a:p>
            <a:pPr marL="171450" indent="-171450">
              <a:buFont typeface="Arial" panose="020B0604020202020204" pitchFamily="34" charset="0"/>
              <a:buChar char="•"/>
            </a:pPr>
            <a:r>
              <a:rPr lang="en-US" baseline="0" dirty="0" smtClean="0"/>
              <a:t>What if the arc were backwards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29</a:t>
            </a:fld>
            <a:endParaRPr lang="en-US"/>
          </a:p>
        </p:txBody>
      </p:sp>
    </p:spTree>
    <p:extLst>
      <p:ext uri="{BB962C8B-B14F-4D97-AF65-F5344CB8AC3E}">
        <p14:creationId xmlns:p14="http://schemas.microsoft.com/office/powerpoint/2010/main" val="491926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for all subgraph arcs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30</a:t>
            </a:fld>
            <a:endParaRPr lang="en-US"/>
          </a:p>
        </p:txBody>
      </p:sp>
    </p:spTree>
    <p:extLst>
      <p:ext uri="{BB962C8B-B14F-4D97-AF65-F5344CB8AC3E}">
        <p14:creationId xmlns:p14="http://schemas.microsoft.com/office/powerpoint/2010/main" val="2541466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basically</a:t>
            </a:r>
            <a:r>
              <a:rPr lang="en-US" baseline="0" dirty="0" smtClean="0"/>
              <a:t> build, then test</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32</a:t>
            </a:fld>
            <a:endParaRPr lang="en-US"/>
          </a:p>
        </p:txBody>
      </p:sp>
    </p:spTree>
    <p:extLst>
      <p:ext uri="{BB962C8B-B14F-4D97-AF65-F5344CB8AC3E}">
        <p14:creationId xmlns:p14="http://schemas.microsoft.com/office/powerpoint/2010/main" val="321385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3</a:t>
            </a:fld>
            <a:endParaRPr lang="en-US"/>
          </a:p>
        </p:txBody>
      </p:sp>
    </p:spTree>
    <p:extLst>
      <p:ext uri="{BB962C8B-B14F-4D97-AF65-F5344CB8AC3E}">
        <p14:creationId xmlns:p14="http://schemas.microsoft.com/office/powerpoint/2010/main" val="1771667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build</a:t>
            </a:r>
            <a:r>
              <a:rPr lang="en-US" baseline="0" dirty="0" smtClean="0"/>
              <a:t> a new model using this?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33</a:t>
            </a:fld>
            <a:endParaRPr lang="en-US"/>
          </a:p>
        </p:txBody>
      </p:sp>
    </p:spTree>
    <p:extLst>
      <p:ext uri="{BB962C8B-B14F-4D97-AF65-F5344CB8AC3E}">
        <p14:creationId xmlns:p14="http://schemas.microsoft.com/office/powerpoint/2010/main" val="752598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build</a:t>
            </a:r>
            <a:r>
              <a:rPr lang="en-US" baseline="0" dirty="0" smtClean="0"/>
              <a:t> a new model using this?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34</a:t>
            </a:fld>
            <a:endParaRPr lang="en-US"/>
          </a:p>
        </p:txBody>
      </p:sp>
    </p:spTree>
    <p:extLst>
      <p:ext uri="{BB962C8B-B14F-4D97-AF65-F5344CB8AC3E}">
        <p14:creationId xmlns:p14="http://schemas.microsoft.com/office/powerpoint/2010/main" val="2374397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build</a:t>
            </a:r>
            <a:r>
              <a:rPr lang="en-US" baseline="0" dirty="0" smtClean="0"/>
              <a:t> a new model using this?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35</a:t>
            </a:fld>
            <a:endParaRPr lang="en-US"/>
          </a:p>
        </p:txBody>
      </p:sp>
    </p:spTree>
    <p:extLst>
      <p:ext uri="{BB962C8B-B14F-4D97-AF65-F5344CB8AC3E}">
        <p14:creationId xmlns:p14="http://schemas.microsoft.com/office/powerpoint/2010/main" val="3703264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build</a:t>
            </a:r>
            <a:r>
              <a:rPr lang="en-US" baseline="0" dirty="0" smtClean="0"/>
              <a:t> a new model using this?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36</a:t>
            </a:fld>
            <a:endParaRPr lang="en-US"/>
          </a:p>
        </p:txBody>
      </p:sp>
    </p:spTree>
    <p:extLst>
      <p:ext uri="{BB962C8B-B14F-4D97-AF65-F5344CB8AC3E}">
        <p14:creationId xmlns:p14="http://schemas.microsoft.com/office/powerpoint/2010/main" val="2423268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t>
            </a:r>
            <a:r>
              <a:rPr lang="en-US" sz="1200" dirty="0" smtClean="0"/>
              <a:t>Economic and Development Indicators of 248 Countries and World Regions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37</a:t>
            </a:fld>
            <a:endParaRPr lang="en-US"/>
          </a:p>
        </p:txBody>
      </p:sp>
    </p:spTree>
    <p:extLst>
      <p:ext uri="{BB962C8B-B14F-4D97-AF65-F5344CB8AC3E}">
        <p14:creationId xmlns:p14="http://schemas.microsoft.com/office/powerpoint/2010/main" val="3652246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40</a:t>
            </a:fld>
            <a:endParaRPr lang="en-US"/>
          </a:p>
        </p:txBody>
      </p:sp>
    </p:spTree>
    <p:extLst>
      <p:ext uri="{BB962C8B-B14F-4D97-AF65-F5344CB8AC3E}">
        <p14:creationId xmlns:p14="http://schemas.microsoft.com/office/powerpoint/2010/main" val="641758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490538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variable has an availability, which</a:t>
            </a:r>
            <a:r>
              <a:rPr lang="en-US" baseline="0" dirty="0" smtClean="0"/>
              <a:t> is OK for countries like the US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490588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so OK</a:t>
            </a:r>
            <a:r>
              <a:rPr lang="en-US" baseline="0" dirty="0" smtClean="0"/>
              <a:t> for the rest of the world</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724488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a:t>
            </a:r>
            <a:r>
              <a:rPr lang="en-US" baseline="0" dirty="0" smtClean="0"/>
              <a:t> model was actually an adaptation that took YEARS</a:t>
            </a:r>
          </a:p>
          <a:p>
            <a:r>
              <a:rPr lang="en-US" baseline="0" dirty="0" smtClean="0"/>
              <a:t>We want to be able to adapt to ANYTHING</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44</a:t>
            </a:fld>
            <a:endParaRPr lang="en-US"/>
          </a:p>
        </p:txBody>
      </p:sp>
    </p:spTree>
    <p:extLst>
      <p:ext uri="{BB962C8B-B14F-4D97-AF65-F5344CB8AC3E}">
        <p14:creationId xmlns:p14="http://schemas.microsoft.com/office/powerpoint/2010/main" val="313609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data</a:t>
            </a:r>
            <a:r>
              <a:rPr lang="en-US" baseline="0" dirty="0" smtClean="0"/>
              <a:t> has missing values</a:t>
            </a:r>
          </a:p>
          <a:p>
            <a:pPr marL="171450" indent="-171450">
              <a:buFont typeface="Arial" panose="020B0604020202020204" pitchFamily="34" charset="0"/>
              <a:buChar char="•"/>
            </a:pPr>
            <a:r>
              <a:rPr lang="en-US" baseline="0" dirty="0" smtClean="0"/>
              <a:t>Open data has a lot of missing values</a:t>
            </a:r>
          </a:p>
          <a:p>
            <a:pPr marL="0" indent="0">
              <a:buFont typeface="Arial" panose="020B0604020202020204" pitchFamily="34" charset="0"/>
              <a:buNone/>
            </a:pPr>
            <a:r>
              <a:rPr lang="en-US" baseline="0" dirty="0" smtClean="0"/>
              <a:t>Traditionally removed… but that’s almost all our data!</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4</a:t>
            </a:fld>
            <a:endParaRPr lang="en-US"/>
          </a:p>
        </p:txBody>
      </p:sp>
    </p:spTree>
    <p:extLst>
      <p:ext uri="{BB962C8B-B14F-4D97-AF65-F5344CB8AC3E}">
        <p14:creationId xmlns:p14="http://schemas.microsoft.com/office/powerpoint/2010/main" val="1010849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 to the groupings, note the arcs all seem</a:t>
            </a:r>
            <a:r>
              <a:rPr lang="en-US" baseline="0" dirty="0" smtClean="0"/>
              <a:t> to go the same way</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45</a:t>
            </a:fld>
            <a:endParaRPr lang="en-US"/>
          </a:p>
        </p:txBody>
      </p:sp>
    </p:spTree>
    <p:extLst>
      <p:ext uri="{BB962C8B-B14F-4D97-AF65-F5344CB8AC3E}">
        <p14:creationId xmlns:p14="http://schemas.microsoft.com/office/powerpoint/2010/main" val="3318053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use this to build a graph of the domain</a:t>
            </a:r>
          </a:p>
          <a:p>
            <a:r>
              <a:rPr lang="en-US" dirty="0" smtClean="0"/>
              <a:t>This is how the human brain works</a:t>
            </a:r>
          </a:p>
          <a:p>
            <a:r>
              <a:rPr lang="en-US" dirty="0" smtClean="0"/>
              <a:t>This allows us to considerably</a:t>
            </a:r>
            <a:r>
              <a:rPr lang="en-US" baseline="0" dirty="0" smtClean="0"/>
              <a:t> decrease the order</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46</a:t>
            </a:fld>
            <a:endParaRPr lang="en-US"/>
          </a:p>
        </p:txBody>
      </p:sp>
    </p:spTree>
    <p:extLst>
      <p:ext uri="{BB962C8B-B14F-4D97-AF65-F5344CB8AC3E}">
        <p14:creationId xmlns:p14="http://schemas.microsoft.com/office/powerpoint/2010/main" val="3289111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actual input</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47</a:t>
            </a:fld>
            <a:endParaRPr lang="en-US"/>
          </a:p>
        </p:txBody>
      </p:sp>
    </p:spTree>
    <p:extLst>
      <p:ext uri="{BB962C8B-B14F-4D97-AF65-F5344CB8AC3E}">
        <p14:creationId xmlns:p14="http://schemas.microsoft.com/office/powerpoint/2010/main" val="2461240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United Nations</a:t>
            </a:r>
            <a:r>
              <a:rPr lang="en-US" baseline="0" dirty="0" smtClean="0"/>
              <a:t> Education, Science, &amp; Culture Org</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48</a:t>
            </a:fld>
            <a:endParaRPr lang="en-US"/>
          </a:p>
        </p:txBody>
      </p:sp>
    </p:spTree>
    <p:extLst>
      <p:ext uri="{BB962C8B-B14F-4D97-AF65-F5344CB8AC3E}">
        <p14:creationId xmlns:p14="http://schemas.microsoft.com/office/powerpoint/2010/main" val="573246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promising for </a:t>
            </a:r>
            <a:r>
              <a:rPr lang="en-US" dirty="0" err="1" smtClean="0"/>
              <a:t>Unesco</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50</a:t>
            </a:fld>
            <a:endParaRPr lang="en-US"/>
          </a:p>
        </p:txBody>
      </p:sp>
    </p:spTree>
    <p:extLst>
      <p:ext uri="{BB962C8B-B14F-4D97-AF65-F5344CB8AC3E}">
        <p14:creationId xmlns:p14="http://schemas.microsoft.com/office/powerpoint/2010/main" val="3014715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51</a:t>
            </a:fld>
            <a:endParaRPr lang="en-US"/>
          </a:p>
        </p:txBody>
      </p:sp>
    </p:spTree>
    <p:extLst>
      <p:ext uri="{BB962C8B-B14F-4D97-AF65-F5344CB8AC3E}">
        <p14:creationId xmlns:p14="http://schemas.microsoft.com/office/powerpoint/2010/main" val="4277407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53</a:t>
            </a:fld>
            <a:endParaRPr lang="en-US"/>
          </a:p>
        </p:txBody>
      </p:sp>
    </p:spTree>
    <p:extLst>
      <p:ext uri="{BB962C8B-B14F-4D97-AF65-F5344CB8AC3E}">
        <p14:creationId xmlns:p14="http://schemas.microsoft.com/office/powerpoint/2010/main" val="4021504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Reproduced? Not exactly</a:t>
            </a:r>
          </a:p>
          <a:p>
            <a:pPr marL="171450" indent="-171450">
              <a:buFont typeface="Arial" panose="020B0604020202020204" pitchFamily="34" charset="0"/>
              <a:buChar char="•"/>
            </a:pPr>
            <a:r>
              <a:rPr lang="en-US" dirty="0" smtClean="0"/>
              <a:t>Similar relations</a:t>
            </a:r>
          </a:p>
          <a:p>
            <a:pPr marL="171450" indent="-171450">
              <a:buFont typeface="Arial" panose="020B0604020202020204" pitchFamily="34" charset="0"/>
              <a:buChar char="•"/>
            </a:pPr>
            <a:r>
              <a:rPr lang="en-US" dirty="0" smtClean="0"/>
              <a:t>New relations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56</a:t>
            </a:fld>
            <a:endParaRPr lang="en-US"/>
          </a:p>
        </p:txBody>
      </p:sp>
    </p:spTree>
    <p:extLst>
      <p:ext uri="{BB962C8B-B14F-4D97-AF65-F5344CB8AC3E}">
        <p14:creationId xmlns:p14="http://schemas.microsoft.com/office/powerpoint/2010/main" val="2526231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S&amp;W: 5 </a:t>
            </a:r>
            <a:r>
              <a:rPr lang="en-US" dirty="0" err="1" smtClean="0"/>
              <a:t>vars</a:t>
            </a:r>
            <a:r>
              <a:rPr lang="en-US" dirty="0" smtClean="0"/>
              <a:t> reported</a:t>
            </a:r>
          </a:p>
          <a:p>
            <a:r>
              <a:rPr lang="en-US" dirty="0" smtClean="0"/>
              <a:t>Compare</a:t>
            </a:r>
            <a:r>
              <a:rPr lang="en-US" baseline="0" dirty="0" smtClean="0"/>
              <a:t> all: </a:t>
            </a:r>
            <a:r>
              <a:rPr lang="en-US" dirty="0" smtClean="0"/>
              <a:t>less than 10 percentage points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57</a:t>
            </a:fld>
            <a:endParaRPr lang="en-US"/>
          </a:p>
        </p:txBody>
      </p:sp>
    </p:spTree>
    <p:extLst>
      <p:ext uri="{BB962C8B-B14F-4D97-AF65-F5344CB8AC3E}">
        <p14:creationId xmlns:p14="http://schemas.microsoft.com/office/powerpoint/2010/main" val="382288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bound</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58</a:t>
            </a:fld>
            <a:endParaRPr lang="en-US"/>
          </a:p>
        </p:txBody>
      </p:sp>
    </p:spTree>
    <p:extLst>
      <p:ext uri="{BB962C8B-B14F-4D97-AF65-F5344CB8AC3E}">
        <p14:creationId xmlns:p14="http://schemas.microsoft.com/office/powerpoint/2010/main" val="93326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data</a:t>
            </a:r>
            <a:r>
              <a:rPr lang="en-US" baseline="0" dirty="0" smtClean="0"/>
              <a:t> is highly dimensional</a:t>
            </a:r>
          </a:p>
          <a:p>
            <a:pPr marL="171450" indent="-171450">
              <a:buFont typeface="Arial" panose="020B0604020202020204" pitchFamily="34" charset="0"/>
              <a:buChar char="•"/>
            </a:pPr>
            <a:r>
              <a:rPr lang="en-US" baseline="0" dirty="0" smtClean="0"/>
              <a:t>Usually a dimensionality reduction is performed</a:t>
            </a:r>
          </a:p>
          <a:p>
            <a:pPr marL="171450" indent="-171450">
              <a:buFont typeface="Arial" panose="020B0604020202020204" pitchFamily="34" charset="0"/>
              <a:buChar char="•"/>
            </a:pPr>
            <a:r>
              <a:rPr lang="en-US" baseline="0" dirty="0" smtClean="0"/>
              <a:t>Data loss</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5</a:t>
            </a:fld>
            <a:endParaRPr lang="en-US"/>
          </a:p>
        </p:txBody>
      </p:sp>
    </p:spTree>
    <p:extLst>
      <p:ext uri="{BB962C8B-B14F-4D97-AF65-F5344CB8AC3E}">
        <p14:creationId xmlns:p14="http://schemas.microsoft.com/office/powerpoint/2010/main" val="2444102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bound</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59</a:t>
            </a:fld>
            <a:endParaRPr lang="en-US"/>
          </a:p>
        </p:txBody>
      </p:sp>
    </p:spTree>
    <p:extLst>
      <p:ext uri="{BB962C8B-B14F-4D97-AF65-F5344CB8AC3E}">
        <p14:creationId xmlns:p14="http://schemas.microsoft.com/office/powerpoint/2010/main" val="517375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sense:</a:t>
            </a:r>
          </a:p>
          <a:p>
            <a:r>
              <a:rPr lang="en-US" baseline="0" dirty="0" smtClean="0"/>
              <a:t>Primary -&gt; manufacturing</a:t>
            </a:r>
          </a:p>
          <a:p>
            <a:r>
              <a:rPr lang="en-US" baseline="0" dirty="0" err="1" smtClean="0"/>
              <a:t>Prev</a:t>
            </a:r>
            <a:r>
              <a:rPr lang="en-US" baseline="0" dirty="0" smtClean="0"/>
              <a:t> GDP -&gt; Gov’t</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60</a:t>
            </a:fld>
            <a:endParaRPr lang="en-US"/>
          </a:p>
        </p:txBody>
      </p:sp>
    </p:spTree>
    <p:extLst>
      <p:ext uri="{BB962C8B-B14F-4D97-AF65-F5344CB8AC3E}">
        <p14:creationId xmlns:p14="http://schemas.microsoft.com/office/powerpoint/2010/main" val="2978485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such thing as</a:t>
            </a:r>
            <a:r>
              <a:rPr lang="en-US" baseline="0" dirty="0" smtClean="0"/>
              <a:t> a “complex” economy</a:t>
            </a:r>
          </a:p>
          <a:p>
            <a:pPr marL="171450" indent="-171450">
              <a:buFont typeface="Arial" panose="020B0604020202020204" pitchFamily="34" charset="0"/>
              <a:buChar char="•"/>
            </a:pPr>
            <a:r>
              <a:rPr lang="en-US" baseline="0" dirty="0" smtClean="0"/>
              <a:t>Just ones to who </a:t>
            </a:r>
            <a:r>
              <a:rPr lang="en-US" baseline="0" dirty="0" err="1" smtClean="0"/>
              <a:t>vars</a:t>
            </a:r>
            <a:r>
              <a:rPr lang="en-US" baseline="0" dirty="0" smtClean="0"/>
              <a:t> are more relevant</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61</a:t>
            </a:fld>
            <a:endParaRPr lang="en-US"/>
          </a:p>
        </p:txBody>
      </p:sp>
    </p:spTree>
    <p:extLst>
      <p:ext uri="{BB962C8B-B14F-4D97-AF65-F5344CB8AC3E}">
        <p14:creationId xmlns:p14="http://schemas.microsoft.com/office/powerpoint/2010/main" val="4076940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a:t>
            </a:r>
            <a:r>
              <a:rPr lang="en-US" baseline="0" dirty="0" smtClean="0"/>
              <a:t> wondering where the training and testing data come from</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62</a:t>
            </a:fld>
            <a:endParaRPr lang="en-US"/>
          </a:p>
        </p:txBody>
      </p:sp>
    </p:spTree>
    <p:extLst>
      <p:ext uri="{BB962C8B-B14F-4D97-AF65-F5344CB8AC3E}">
        <p14:creationId xmlns:p14="http://schemas.microsoft.com/office/powerpoint/2010/main" val="15076502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interpretability experiments have a slightly different dataflow</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65</a:t>
            </a:fld>
            <a:endParaRPr lang="en-US"/>
          </a:p>
        </p:txBody>
      </p:sp>
    </p:spTree>
    <p:extLst>
      <p:ext uri="{BB962C8B-B14F-4D97-AF65-F5344CB8AC3E}">
        <p14:creationId xmlns:p14="http://schemas.microsoft.com/office/powerpoint/2010/main" val="1080818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71</a:t>
            </a:fld>
            <a:endParaRPr lang="en-US"/>
          </a:p>
        </p:txBody>
      </p:sp>
    </p:spTree>
    <p:extLst>
      <p:ext uri="{BB962C8B-B14F-4D97-AF65-F5344CB8AC3E}">
        <p14:creationId xmlns:p14="http://schemas.microsoft.com/office/powerpoint/2010/main" val="386076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color variability</a:t>
            </a:r>
          </a:p>
          <a:p>
            <a:r>
              <a:rPr lang="en-US" dirty="0" smtClean="0"/>
              <a:t>No dependence on availability</a:t>
            </a:r>
          </a:p>
        </p:txBody>
      </p:sp>
      <p:sp>
        <p:nvSpPr>
          <p:cNvPr id="4" name="Slide Number Placeholder 3"/>
          <p:cNvSpPr>
            <a:spLocks noGrp="1"/>
          </p:cNvSpPr>
          <p:nvPr>
            <p:ph type="sldNum" sz="quarter" idx="10"/>
          </p:nvPr>
        </p:nvSpPr>
        <p:spPr/>
        <p:txBody>
          <a:bodyPr/>
          <a:lstStyle/>
          <a:p>
            <a:fld id="{F41675B9-7A08-4E1C-BF6E-1AA2AE92DE2F}" type="slidenum">
              <a:rPr lang="en-US" smtClean="0"/>
              <a:t>73</a:t>
            </a:fld>
            <a:endParaRPr lang="en-US"/>
          </a:p>
        </p:txBody>
      </p:sp>
    </p:spTree>
    <p:extLst>
      <p:ext uri="{BB962C8B-B14F-4D97-AF65-F5344CB8AC3E}">
        <p14:creationId xmlns:p14="http://schemas.microsoft.com/office/powerpoint/2010/main" val="15089268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much more uniform</a:t>
            </a:r>
          </a:p>
          <a:p>
            <a:r>
              <a:rPr lang="en-US" dirty="0" smtClean="0"/>
              <a:t>Again no dependence on availability</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74</a:t>
            </a:fld>
            <a:endParaRPr lang="en-US"/>
          </a:p>
        </p:txBody>
      </p:sp>
    </p:spTree>
    <p:extLst>
      <p:ext uri="{BB962C8B-B14F-4D97-AF65-F5344CB8AC3E}">
        <p14:creationId xmlns:p14="http://schemas.microsoft.com/office/powerpoint/2010/main" val="4235469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 achieved?</a:t>
            </a:r>
          </a:p>
        </p:txBody>
      </p:sp>
      <p:sp>
        <p:nvSpPr>
          <p:cNvPr id="4" name="Slide Number Placeholder 3"/>
          <p:cNvSpPr>
            <a:spLocks noGrp="1"/>
          </p:cNvSpPr>
          <p:nvPr>
            <p:ph type="sldNum" sz="quarter" idx="10"/>
          </p:nvPr>
        </p:nvSpPr>
        <p:spPr/>
        <p:txBody>
          <a:bodyPr/>
          <a:lstStyle/>
          <a:p>
            <a:fld id="{F41675B9-7A08-4E1C-BF6E-1AA2AE92DE2F}" type="slidenum">
              <a:rPr lang="en-US" smtClean="0"/>
              <a:t>78</a:t>
            </a:fld>
            <a:endParaRPr lang="en-US"/>
          </a:p>
        </p:txBody>
      </p:sp>
    </p:spTree>
    <p:extLst>
      <p:ext uri="{BB962C8B-B14F-4D97-AF65-F5344CB8AC3E}">
        <p14:creationId xmlns:p14="http://schemas.microsoft.com/office/powerpoint/2010/main" val="42654317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Arc # low despite permissive thresholds</a:t>
            </a:r>
          </a:p>
          <a:p>
            <a:pPr marL="171450" indent="-171450">
              <a:buFont typeface="Arial" panose="020B0604020202020204" pitchFamily="34" charset="0"/>
              <a:buChar char="•"/>
            </a:pPr>
            <a:r>
              <a:rPr lang="en-US" dirty="0" smtClean="0"/>
              <a:t>Reproducing</a:t>
            </a:r>
            <a:r>
              <a:rPr lang="en-US" baseline="0" dirty="0" smtClean="0"/>
              <a:t> expert models should not be discounted</a:t>
            </a:r>
            <a:endParaRPr lang="en-US" dirty="0" smtClean="0"/>
          </a:p>
          <a:p>
            <a:r>
              <a:rPr lang="en-US" dirty="0" smtClean="0"/>
              <a:t>UNESCO model brings out the best of this method</a:t>
            </a:r>
          </a:p>
          <a:p>
            <a:pPr marL="171450" indent="-171450">
              <a:buFont typeface="Arial" panose="020B0604020202020204" pitchFamily="34" charset="0"/>
              <a:buChar char="•"/>
            </a:pPr>
            <a:r>
              <a:rPr lang="en-US" dirty="0" smtClean="0"/>
              <a:t>Detects latent relations (hidden in data)</a:t>
            </a:r>
          </a:p>
          <a:p>
            <a:pPr marL="171450" indent="-171450">
              <a:buFont typeface="Arial" panose="020B0604020202020204" pitchFamily="34" charset="0"/>
              <a:buChar char="•"/>
            </a:pPr>
            <a:r>
              <a:rPr lang="en-US" dirty="0" smtClean="0"/>
              <a:t>More variables are actually better</a:t>
            </a:r>
            <a:r>
              <a:rPr lang="en-US" baseline="0" dirty="0" smtClean="0"/>
              <a:t> here!</a:t>
            </a:r>
          </a:p>
          <a:p>
            <a:pPr marL="628650" lvl="1" indent="-171450">
              <a:buFont typeface="Arial" panose="020B0604020202020204" pitchFamily="34" charset="0"/>
              <a:buChar char="•"/>
            </a:pPr>
            <a:r>
              <a:rPr lang="en-US" baseline="0" dirty="0" smtClean="0"/>
              <a:t>Not AS BADLY affected by the curse of dimensionality</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79</a:t>
            </a:fld>
            <a:endParaRPr lang="en-US"/>
          </a:p>
        </p:txBody>
      </p:sp>
    </p:spTree>
    <p:extLst>
      <p:ext uri="{BB962C8B-B14F-4D97-AF65-F5344CB8AC3E}">
        <p14:creationId xmlns:p14="http://schemas.microsoft.com/office/powerpoint/2010/main" val="349462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a:t>
            </a:r>
            <a:r>
              <a:rPr lang="en-US" baseline="0" dirty="0" smtClean="0"/>
              <a:t> concern has been rising on interpretability of the data</a:t>
            </a:r>
          </a:p>
          <a:p>
            <a:r>
              <a:rPr lang="en-US" baseline="0" dirty="0" smtClean="0"/>
              <a:t>Users want KNOWLEDGE (not just results)</a:t>
            </a:r>
          </a:p>
        </p:txBody>
      </p:sp>
      <p:sp>
        <p:nvSpPr>
          <p:cNvPr id="4" name="Slide Number Placeholder 3"/>
          <p:cNvSpPr>
            <a:spLocks noGrp="1"/>
          </p:cNvSpPr>
          <p:nvPr>
            <p:ph type="sldNum" sz="quarter" idx="10"/>
          </p:nvPr>
        </p:nvSpPr>
        <p:spPr/>
        <p:txBody>
          <a:bodyPr/>
          <a:lstStyle/>
          <a:p>
            <a:fld id="{F41675B9-7A08-4E1C-BF6E-1AA2AE92DE2F}" type="slidenum">
              <a:rPr lang="en-US" smtClean="0"/>
              <a:t>6</a:t>
            </a:fld>
            <a:endParaRPr lang="en-US"/>
          </a:p>
        </p:txBody>
      </p:sp>
    </p:spTree>
    <p:extLst>
      <p:ext uri="{BB962C8B-B14F-4D97-AF65-F5344CB8AC3E}">
        <p14:creationId xmlns:p14="http://schemas.microsoft.com/office/powerpoint/2010/main" val="12341203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81</a:t>
            </a:fld>
            <a:endParaRPr lang="en-US"/>
          </a:p>
        </p:txBody>
      </p:sp>
    </p:spTree>
    <p:extLst>
      <p:ext uri="{BB962C8B-B14F-4D97-AF65-F5344CB8AC3E}">
        <p14:creationId xmlns:p14="http://schemas.microsoft.com/office/powerpoint/2010/main" val="32329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Bayesian networks?</a:t>
            </a:r>
          </a:p>
          <a:p>
            <a:pPr marL="171450" indent="-171450">
              <a:buFont typeface="Arial" panose="020B0604020202020204" pitchFamily="34" charset="0"/>
              <a:buChar char="•"/>
            </a:pPr>
            <a:r>
              <a:rPr lang="en-US" baseline="0" dirty="0" smtClean="0"/>
              <a:t>Semantic meaning variables</a:t>
            </a:r>
          </a:p>
          <a:p>
            <a:pPr marL="171450" indent="-171450">
              <a:buFont typeface="Arial" panose="020B0604020202020204" pitchFamily="34" charset="0"/>
              <a:buChar char="•"/>
            </a:pPr>
            <a:r>
              <a:rPr lang="en-US" baseline="0" dirty="0" smtClean="0"/>
              <a:t>Relations easy to see</a:t>
            </a:r>
          </a:p>
          <a:p>
            <a:r>
              <a:rPr lang="en-US" baseline="0" dirty="0" smtClean="0"/>
              <a:t>REAL EXAMPLE</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6549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Not perfect</a:t>
            </a:r>
          </a:p>
          <a:p>
            <a:pPr marL="171450" indent="-171450">
              <a:buFont typeface="Arial" panose="020B0604020202020204" pitchFamily="34" charset="0"/>
              <a:buChar char="•"/>
            </a:pPr>
            <a:r>
              <a:rPr lang="en-US" dirty="0" smtClean="0"/>
              <a:t>Designer know beforehand</a:t>
            </a:r>
          </a:p>
          <a:p>
            <a:r>
              <a:rPr lang="en-US" dirty="0" smtClean="0"/>
              <a:t>MAIN method</a:t>
            </a:r>
            <a:r>
              <a:rPr lang="en-US" baseline="0" dirty="0" smtClean="0"/>
              <a:t> is order dependent</a:t>
            </a:r>
          </a:p>
          <a:p>
            <a:pPr marL="171450" indent="-171450">
              <a:buFont typeface="Arial" panose="020B0604020202020204" pitchFamily="34" charset="0"/>
              <a:buChar char="•"/>
            </a:pPr>
            <a:r>
              <a:rPr lang="en-US" baseline="0" dirty="0" err="1" smtClean="0"/>
              <a:t>Assum</a:t>
            </a:r>
            <a:r>
              <a:rPr lang="en-US" baseline="0" dirty="0" smtClean="0"/>
              <a:t>. Order exist</a:t>
            </a:r>
          </a:p>
          <a:p>
            <a:pPr marL="171450" indent="-171450">
              <a:buFont typeface="Arial" panose="020B0604020202020204" pitchFamily="34" charset="0"/>
              <a:buChar char="•"/>
            </a:pPr>
            <a:r>
              <a:rPr lang="en-US" baseline="0" dirty="0" err="1" smtClean="0"/>
              <a:t>Assum</a:t>
            </a:r>
            <a:r>
              <a:rPr lang="en-US" baseline="0" dirty="0" smtClean="0"/>
              <a:t> Designer knows</a:t>
            </a:r>
            <a:endParaRPr lang="en-US" dirty="0" smtClean="0"/>
          </a:p>
          <a:p>
            <a:r>
              <a:rPr lang="en-US" dirty="0" smtClean="0"/>
              <a:t>Let’s suppose you want to estimate this year’s wages</a:t>
            </a:r>
          </a:p>
          <a:p>
            <a:pPr marL="171450" indent="-171450">
              <a:buFont typeface="Arial" panose="020B0604020202020204" pitchFamily="34" charset="0"/>
              <a:buChar char="•"/>
            </a:pPr>
            <a:r>
              <a:rPr lang="en-US" dirty="0" smtClean="0"/>
              <a:t>Economic theory says its</a:t>
            </a:r>
            <a:r>
              <a:rPr lang="en-US" baseline="0" dirty="0" smtClean="0"/>
              <a:t> conditionally dependent on inflation and last year’s wages</a:t>
            </a:r>
            <a:endParaRPr lang="en-US" dirty="0" smtClean="0"/>
          </a:p>
          <a:p>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8</a:t>
            </a:fld>
            <a:endParaRPr lang="en-US"/>
          </a:p>
        </p:txBody>
      </p:sp>
    </p:spTree>
    <p:extLst>
      <p:ext uri="{BB962C8B-B14F-4D97-AF65-F5344CB8AC3E}">
        <p14:creationId xmlns:p14="http://schemas.microsoft.com/office/powerpoint/2010/main" val="196908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 it to apply it to this algorithm</a:t>
            </a:r>
          </a:p>
          <a:p>
            <a:r>
              <a:rPr lang="en-US" dirty="0" smtClean="0"/>
              <a:t>The algorithm will evaluate</a:t>
            </a:r>
            <a:r>
              <a:rPr lang="en-US" baseline="0" dirty="0" smtClean="0"/>
              <a:t> the arcs from inflation to wages and last year’s wages to this year’s wages (which we want)</a:t>
            </a:r>
          </a:p>
          <a:p>
            <a:r>
              <a:rPr lang="en-US" baseline="0" dirty="0" smtClean="0"/>
              <a:t>…but will also try to add conditional dependence from this year’s inflation to last year’s wages (which we DON’T want)</a:t>
            </a:r>
            <a:endParaRPr lang="en-US" dirty="0"/>
          </a:p>
        </p:txBody>
      </p:sp>
      <p:sp>
        <p:nvSpPr>
          <p:cNvPr id="4" name="Slide Number Placeholder 3"/>
          <p:cNvSpPr>
            <a:spLocks noGrp="1"/>
          </p:cNvSpPr>
          <p:nvPr>
            <p:ph type="sldNum" sz="quarter" idx="10"/>
          </p:nvPr>
        </p:nvSpPr>
        <p:spPr/>
        <p:txBody>
          <a:bodyPr/>
          <a:lstStyle/>
          <a:p>
            <a:fld id="{F41675B9-7A08-4E1C-BF6E-1AA2AE92DE2F}" type="slidenum">
              <a:rPr lang="en-US" smtClean="0"/>
              <a:t>9</a:t>
            </a:fld>
            <a:endParaRPr lang="en-US"/>
          </a:p>
        </p:txBody>
      </p:sp>
    </p:spTree>
    <p:extLst>
      <p:ext uri="{BB962C8B-B14F-4D97-AF65-F5344CB8AC3E}">
        <p14:creationId xmlns:p14="http://schemas.microsoft.com/office/powerpoint/2010/main" val="3501829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667" r="-1"/>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solidFill>
            <a:srgbClr val="9DC3E6">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1"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b="1"/>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1F2020B-2173-43CB-966E-7853B46C4B3B}"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08E94-B6A6-42F8-AE1B-B8CD3F98B43D}" type="slidenum">
              <a:rPr lang="en-US" smtClean="0"/>
              <a:t>‹#›</a:t>
            </a:fld>
            <a:endParaRPr lang="en-US"/>
          </a:p>
        </p:txBody>
      </p:sp>
      <p:pic>
        <p:nvPicPr>
          <p:cNvPr id="9" name="Picture 8"/>
          <p:cNvPicPr>
            <a:picLocks noChangeAspect="1"/>
          </p:cNvPicPr>
          <p:nvPr userDrawn="1"/>
        </p:nvPicPr>
        <p:blipFill>
          <a:blip r:embed="rId3" cstate="print">
            <a:clrChange>
              <a:clrFrom>
                <a:srgbClr val="FDFDFD"/>
              </a:clrFrom>
              <a:clrTo>
                <a:srgbClr val="FDFDFD">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75087" y="4857750"/>
            <a:ext cx="2241826" cy="2400300"/>
          </a:xfrm>
          <a:prstGeom prst="rect">
            <a:avLst/>
          </a:prstGeom>
        </p:spPr>
      </p:pic>
    </p:spTree>
    <p:extLst>
      <p:ext uri="{BB962C8B-B14F-4D97-AF65-F5344CB8AC3E}">
        <p14:creationId xmlns:p14="http://schemas.microsoft.com/office/powerpoint/2010/main" val="112563640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2020B-2173-43CB-966E-7853B46C4B3B}"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08E94-B6A6-42F8-AE1B-B8CD3F98B43D}" type="slidenum">
              <a:rPr lang="en-US" smtClean="0"/>
              <a:t>‹#›</a:t>
            </a:fld>
            <a:endParaRPr lang="en-US"/>
          </a:p>
        </p:txBody>
      </p:sp>
    </p:spTree>
    <p:extLst>
      <p:ext uri="{BB962C8B-B14F-4D97-AF65-F5344CB8AC3E}">
        <p14:creationId xmlns:p14="http://schemas.microsoft.com/office/powerpoint/2010/main" val="41192309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2020B-2173-43CB-966E-7853B46C4B3B}"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08E94-B6A6-42F8-AE1B-B8CD3F98B43D}" type="slidenum">
              <a:rPr lang="en-US" smtClean="0"/>
              <a:t>‹#›</a:t>
            </a:fld>
            <a:endParaRPr lang="en-US"/>
          </a:p>
        </p:txBody>
      </p:sp>
    </p:spTree>
    <p:extLst>
      <p:ext uri="{BB962C8B-B14F-4D97-AF65-F5344CB8AC3E}">
        <p14:creationId xmlns:p14="http://schemas.microsoft.com/office/powerpoint/2010/main" val="34475145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2020B-2173-43CB-966E-7853B46C4B3B}"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08E94-B6A6-42F8-AE1B-B8CD3F98B43D}" type="slidenum">
              <a:rPr lang="en-US" smtClean="0"/>
              <a:t>‹#›</a:t>
            </a:fld>
            <a:endParaRPr lang="en-US"/>
          </a:p>
        </p:txBody>
      </p:sp>
    </p:spTree>
    <p:extLst>
      <p:ext uri="{BB962C8B-B14F-4D97-AF65-F5344CB8AC3E}">
        <p14:creationId xmlns:p14="http://schemas.microsoft.com/office/powerpoint/2010/main" val="39584630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667" r="-1"/>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solidFill>
            <a:srgbClr val="9DC3E6">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3200" b="1">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1F2020B-2173-43CB-966E-7853B46C4B3B}"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08E94-B6A6-42F8-AE1B-B8CD3F98B43D}" type="slidenum">
              <a:rPr lang="en-US" smtClean="0"/>
              <a:t>‹#›</a:t>
            </a:fld>
            <a:endParaRPr lang="en-US"/>
          </a:p>
        </p:txBody>
      </p:sp>
    </p:spTree>
    <p:extLst>
      <p:ext uri="{BB962C8B-B14F-4D97-AF65-F5344CB8AC3E}">
        <p14:creationId xmlns:p14="http://schemas.microsoft.com/office/powerpoint/2010/main" val="47841328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F2020B-2173-43CB-966E-7853B46C4B3B}"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08E94-B6A6-42F8-AE1B-B8CD3F98B43D}" type="slidenum">
              <a:rPr lang="en-US" smtClean="0"/>
              <a:t>‹#›</a:t>
            </a:fld>
            <a:endParaRPr lang="en-US"/>
          </a:p>
        </p:txBody>
      </p:sp>
    </p:spTree>
    <p:extLst>
      <p:ext uri="{BB962C8B-B14F-4D97-AF65-F5344CB8AC3E}">
        <p14:creationId xmlns:p14="http://schemas.microsoft.com/office/powerpoint/2010/main" val="41758959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F2020B-2173-43CB-966E-7853B46C4B3B}"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08E94-B6A6-42F8-AE1B-B8CD3F98B43D}" type="slidenum">
              <a:rPr lang="en-US" smtClean="0"/>
              <a:t>‹#›</a:t>
            </a:fld>
            <a:endParaRPr lang="en-US"/>
          </a:p>
        </p:txBody>
      </p:sp>
    </p:spTree>
    <p:extLst>
      <p:ext uri="{BB962C8B-B14F-4D97-AF65-F5344CB8AC3E}">
        <p14:creationId xmlns:p14="http://schemas.microsoft.com/office/powerpoint/2010/main" val="316232481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2020B-2173-43CB-966E-7853B46C4B3B}"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608E94-B6A6-42F8-AE1B-B8CD3F98B43D}" type="slidenum">
              <a:rPr lang="en-US" smtClean="0"/>
              <a:t>‹#›</a:t>
            </a:fld>
            <a:endParaRPr lang="en-US"/>
          </a:p>
        </p:txBody>
      </p:sp>
    </p:spTree>
    <p:extLst>
      <p:ext uri="{BB962C8B-B14F-4D97-AF65-F5344CB8AC3E}">
        <p14:creationId xmlns:p14="http://schemas.microsoft.com/office/powerpoint/2010/main" val="36437170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2020B-2173-43CB-966E-7853B46C4B3B}"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608E94-B6A6-42F8-AE1B-B8CD3F98B43D}" type="slidenum">
              <a:rPr lang="en-US" smtClean="0"/>
              <a:t>‹#›</a:t>
            </a:fld>
            <a:endParaRPr lang="en-US"/>
          </a:p>
        </p:txBody>
      </p:sp>
    </p:spTree>
    <p:extLst>
      <p:ext uri="{BB962C8B-B14F-4D97-AF65-F5344CB8AC3E}">
        <p14:creationId xmlns:p14="http://schemas.microsoft.com/office/powerpoint/2010/main" val="7893287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2020B-2173-43CB-966E-7853B46C4B3B}"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08E94-B6A6-42F8-AE1B-B8CD3F98B43D}" type="slidenum">
              <a:rPr lang="en-US" smtClean="0"/>
              <a:t>‹#›</a:t>
            </a:fld>
            <a:endParaRPr lang="en-US"/>
          </a:p>
        </p:txBody>
      </p:sp>
    </p:spTree>
    <p:extLst>
      <p:ext uri="{BB962C8B-B14F-4D97-AF65-F5344CB8AC3E}">
        <p14:creationId xmlns:p14="http://schemas.microsoft.com/office/powerpoint/2010/main" val="17446228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2020B-2173-43CB-966E-7853B46C4B3B}"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08E94-B6A6-42F8-AE1B-B8CD3F98B43D}" type="slidenum">
              <a:rPr lang="en-US" smtClean="0"/>
              <a:t>‹#›</a:t>
            </a:fld>
            <a:endParaRPr lang="en-US"/>
          </a:p>
        </p:txBody>
      </p:sp>
    </p:spTree>
    <p:extLst>
      <p:ext uri="{BB962C8B-B14F-4D97-AF65-F5344CB8AC3E}">
        <p14:creationId xmlns:p14="http://schemas.microsoft.com/office/powerpoint/2010/main" val="36974944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l="-27" r="6693"/>
          <a:stretch/>
        </p:blipFill>
        <p:spPr>
          <a:xfrm>
            <a:off x="0" y="0"/>
            <a:ext cx="12192000" cy="6858000"/>
          </a:xfrm>
          <a:prstGeom prst="rect">
            <a:avLst/>
          </a:prstGeom>
          <a:noFill/>
          <a:ln>
            <a:noFill/>
          </a:ln>
        </p:spPr>
      </p:pic>
      <p:sp>
        <p:nvSpPr>
          <p:cNvPr id="11" name="Rectangle 10"/>
          <p:cNvSpPr/>
          <p:nvPr userDrawn="1"/>
        </p:nvSpPr>
        <p:spPr>
          <a:xfrm>
            <a:off x="0" y="0"/>
            <a:ext cx="12192000" cy="6858000"/>
          </a:xfrm>
          <a:prstGeom prst="rect">
            <a:avLst/>
          </a:prstGeom>
          <a:solidFill>
            <a:schemeClr val="accent1">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50800" dir="2700000" algn="ctr" rotWithShape="0">
                    <a:schemeClr val="bg1"/>
                  </a:outerShdw>
                </a:effectLst>
              </a:defRPr>
            </a:lvl1pPr>
          </a:lstStyle>
          <a:p>
            <a:fld id="{01F2020B-2173-43CB-966E-7853B46C4B3B}" type="datetimeFigureOut">
              <a:rPr lang="en-US" smtClean="0"/>
              <a:pPr/>
              <a:t>5/11/2016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50800" dir="2700000" algn="ctr" rotWithShape="0">
                    <a:schemeClr val="bg1"/>
                  </a:outerShdw>
                </a:effectLst>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50800" dir="2700000" algn="ctr" rotWithShape="0">
                    <a:schemeClr val="bg1"/>
                  </a:outerShdw>
                </a:effectLst>
              </a:defRPr>
            </a:lvl1pPr>
          </a:lstStyle>
          <a:p>
            <a:fld id="{6A608E94-B6A6-42F8-AE1B-B8CD3F98B43D}" type="slidenum">
              <a:rPr lang="en-US" smtClean="0"/>
              <a:pPr/>
              <a:t>‹#›</a:t>
            </a:fld>
            <a:endParaRPr lang="en-US"/>
          </a:p>
        </p:txBody>
      </p:sp>
    </p:spTree>
    <p:extLst>
      <p:ext uri="{BB962C8B-B14F-4D97-AF65-F5344CB8AC3E}">
        <p14:creationId xmlns:p14="http://schemas.microsoft.com/office/powerpoint/2010/main" val="3619997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effectLst>
            <a:outerShdw blurRad="50800" dist="50800" dir="2700000" algn="ctr" rotWithShape="0">
              <a:schemeClr val="bg1"/>
            </a:outerShdw>
          </a:effectLst>
          <a:latin typeface="Cambria" panose="02040503050406030204" pitchFamily="18"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50800" dist="50800" dir="2700000" algn="ctr" rotWithShape="0">
              <a:schemeClr val="bg1"/>
            </a:outerShdw>
          </a:effectLst>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50800" dist="50800" dir="2700000" algn="ctr" rotWithShape="0">
              <a:schemeClr val="bg1"/>
            </a:outerShdw>
          </a:effectLst>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50800" dist="50800" dir="2700000" algn="ctr" rotWithShape="0">
              <a:schemeClr val="bg1"/>
            </a:outerShdw>
          </a:effectLst>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50800" dist="50800" dir="2700000" algn="ctr" rotWithShape="0">
              <a:schemeClr val="bg1"/>
            </a:outerShdw>
          </a:effectLst>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50800" dist="50800" dir="2700000" algn="ctr" rotWithShape="0">
              <a:schemeClr val="bg1"/>
            </a:outerShdw>
          </a:effectLst>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18" Type="http://schemas.openxmlformats.org/officeDocument/2006/relationships/chart" Target="../charts/chart17.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17" Type="http://schemas.openxmlformats.org/officeDocument/2006/relationships/chart" Target="../charts/chart16.xml"/><Relationship Id="rId2" Type="http://schemas.openxmlformats.org/officeDocument/2006/relationships/notesSlide" Target="../notesSlides/notesSlide37.xml"/><Relationship Id="rId16"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19" Type="http://schemas.openxmlformats.org/officeDocument/2006/relationships/chart" Target="../charts/chart18.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43.xml.rels><?xml version="1.0" encoding="UTF-8" standalone="yes"?>
<Relationships xmlns="http://schemas.openxmlformats.org/package/2006/relationships"><Relationship Id="rId8" Type="http://schemas.openxmlformats.org/officeDocument/2006/relationships/chart" Target="../charts/chart24.xml"/><Relationship Id="rId13" Type="http://schemas.openxmlformats.org/officeDocument/2006/relationships/chart" Target="../charts/chart29.xml"/><Relationship Id="rId18" Type="http://schemas.openxmlformats.org/officeDocument/2006/relationships/chart" Target="../charts/chart34.xml"/><Relationship Id="rId3" Type="http://schemas.openxmlformats.org/officeDocument/2006/relationships/chart" Target="../charts/chart19.xml"/><Relationship Id="rId7" Type="http://schemas.openxmlformats.org/officeDocument/2006/relationships/chart" Target="../charts/chart23.xml"/><Relationship Id="rId12" Type="http://schemas.openxmlformats.org/officeDocument/2006/relationships/chart" Target="../charts/chart28.xml"/><Relationship Id="rId17" Type="http://schemas.openxmlformats.org/officeDocument/2006/relationships/chart" Target="../charts/chart33.xml"/><Relationship Id="rId2" Type="http://schemas.openxmlformats.org/officeDocument/2006/relationships/notesSlide" Target="../notesSlides/notesSlide38.xml"/><Relationship Id="rId16" Type="http://schemas.openxmlformats.org/officeDocument/2006/relationships/chart" Target="../charts/chart32.xml"/><Relationship Id="rId1" Type="http://schemas.openxmlformats.org/officeDocument/2006/relationships/slideLayout" Target="../slideLayouts/slideLayout2.xml"/><Relationship Id="rId6" Type="http://schemas.openxmlformats.org/officeDocument/2006/relationships/chart" Target="../charts/chart22.xml"/><Relationship Id="rId11" Type="http://schemas.openxmlformats.org/officeDocument/2006/relationships/chart" Target="../charts/chart27.xml"/><Relationship Id="rId5" Type="http://schemas.openxmlformats.org/officeDocument/2006/relationships/chart" Target="../charts/chart21.xml"/><Relationship Id="rId15" Type="http://schemas.openxmlformats.org/officeDocument/2006/relationships/chart" Target="../charts/chart31.xml"/><Relationship Id="rId10" Type="http://schemas.openxmlformats.org/officeDocument/2006/relationships/chart" Target="../charts/chart26.xml"/><Relationship Id="rId19" Type="http://schemas.openxmlformats.org/officeDocument/2006/relationships/chart" Target="../charts/chart35.xml"/><Relationship Id="rId4" Type="http://schemas.openxmlformats.org/officeDocument/2006/relationships/chart" Target="../charts/chart20.xml"/><Relationship Id="rId9" Type="http://schemas.openxmlformats.org/officeDocument/2006/relationships/chart" Target="../charts/chart25.xml"/><Relationship Id="rId14" Type="http://schemas.openxmlformats.org/officeDocument/2006/relationships/chart" Target="../charts/chart30.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chart" Target="../charts/chart40.xml"/><Relationship Id="rId13" Type="http://schemas.openxmlformats.org/officeDocument/2006/relationships/chart" Target="../charts/chart45.xml"/><Relationship Id="rId18" Type="http://schemas.openxmlformats.org/officeDocument/2006/relationships/chart" Target="../charts/chart50.xml"/><Relationship Id="rId3" Type="http://schemas.openxmlformats.org/officeDocument/2006/relationships/image" Target="../media/image14.png"/><Relationship Id="rId7" Type="http://schemas.openxmlformats.org/officeDocument/2006/relationships/chart" Target="../charts/chart39.xml"/><Relationship Id="rId12" Type="http://schemas.openxmlformats.org/officeDocument/2006/relationships/chart" Target="../charts/chart44.xml"/><Relationship Id="rId17" Type="http://schemas.openxmlformats.org/officeDocument/2006/relationships/chart" Target="../charts/chart49.xml"/><Relationship Id="rId2" Type="http://schemas.openxmlformats.org/officeDocument/2006/relationships/notesSlide" Target="../notesSlides/notesSlide44.xml"/><Relationship Id="rId16" Type="http://schemas.openxmlformats.org/officeDocument/2006/relationships/chart" Target="../charts/chart48.xml"/><Relationship Id="rId1" Type="http://schemas.openxmlformats.org/officeDocument/2006/relationships/slideLayout" Target="../slideLayouts/slideLayout2.xml"/><Relationship Id="rId6" Type="http://schemas.openxmlformats.org/officeDocument/2006/relationships/chart" Target="../charts/chart38.xml"/><Relationship Id="rId11" Type="http://schemas.openxmlformats.org/officeDocument/2006/relationships/chart" Target="../charts/chart43.xml"/><Relationship Id="rId5" Type="http://schemas.openxmlformats.org/officeDocument/2006/relationships/chart" Target="../charts/chart37.xml"/><Relationship Id="rId15" Type="http://schemas.openxmlformats.org/officeDocument/2006/relationships/chart" Target="../charts/chart47.xml"/><Relationship Id="rId10" Type="http://schemas.openxmlformats.org/officeDocument/2006/relationships/chart" Target="../charts/chart42.xml"/><Relationship Id="rId19" Type="http://schemas.openxmlformats.org/officeDocument/2006/relationships/chart" Target="../charts/chart51.xml"/><Relationship Id="rId4" Type="http://schemas.openxmlformats.org/officeDocument/2006/relationships/chart" Target="../charts/chart36.xml"/><Relationship Id="rId9" Type="http://schemas.openxmlformats.org/officeDocument/2006/relationships/chart" Target="../charts/chart41.xml"/><Relationship Id="rId14" Type="http://schemas.openxmlformats.org/officeDocument/2006/relationships/chart" Target="../charts/chart46.xml"/></Relationships>
</file>

<file path=ppt/slides/_rels/slide5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chart" Target="../charts/chart59.xml"/><Relationship Id="rId13" Type="http://schemas.openxmlformats.org/officeDocument/2006/relationships/chart" Target="../charts/chart64.xml"/><Relationship Id="rId18" Type="http://schemas.openxmlformats.org/officeDocument/2006/relationships/chart" Target="../charts/chart69.xml"/><Relationship Id="rId26" Type="http://schemas.openxmlformats.org/officeDocument/2006/relationships/chart" Target="../charts/chart77.xml"/><Relationship Id="rId3" Type="http://schemas.openxmlformats.org/officeDocument/2006/relationships/chart" Target="../charts/chart54.xml"/><Relationship Id="rId21" Type="http://schemas.openxmlformats.org/officeDocument/2006/relationships/chart" Target="../charts/chart72.xml"/><Relationship Id="rId34" Type="http://schemas.openxmlformats.org/officeDocument/2006/relationships/chart" Target="../charts/chart85.xml"/><Relationship Id="rId7" Type="http://schemas.openxmlformats.org/officeDocument/2006/relationships/chart" Target="../charts/chart58.xml"/><Relationship Id="rId12" Type="http://schemas.openxmlformats.org/officeDocument/2006/relationships/chart" Target="../charts/chart63.xml"/><Relationship Id="rId17" Type="http://schemas.openxmlformats.org/officeDocument/2006/relationships/chart" Target="../charts/chart68.xml"/><Relationship Id="rId25" Type="http://schemas.openxmlformats.org/officeDocument/2006/relationships/chart" Target="../charts/chart76.xml"/><Relationship Id="rId33" Type="http://schemas.openxmlformats.org/officeDocument/2006/relationships/chart" Target="../charts/chart84.xml"/><Relationship Id="rId2" Type="http://schemas.openxmlformats.org/officeDocument/2006/relationships/notesSlide" Target="../notesSlides/notesSlide48.xml"/><Relationship Id="rId16" Type="http://schemas.openxmlformats.org/officeDocument/2006/relationships/chart" Target="../charts/chart67.xml"/><Relationship Id="rId20" Type="http://schemas.openxmlformats.org/officeDocument/2006/relationships/chart" Target="../charts/chart71.xml"/><Relationship Id="rId29" Type="http://schemas.openxmlformats.org/officeDocument/2006/relationships/chart" Target="../charts/chart80.xml"/><Relationship Id="rId1" Type="http://schemas.openxmlformats.org/officeDocument/2006/relationships/slideLayout" Target="../slideLayouts/slideLayout5.xml"/><Relationship Id="rId6" Type="http://schemas.openxmlformats.org/officeDocument/2006/relationships/chart" Target="../charts/chart57.xml"/><Relationship Id="rId11" Type="http://schemas.openxmlformats.org/officeDocument/2006/relationships/chart" Target="../charts/chart62.xml"/><Relationship Id="rId24" Type="http://schemas.openxmlformats.org/officeDocument/2006/relationships/chart" Target="../charts/chart75.xml"/><Relationship Id="rId32" Type="http://schemas.openxmlformats.org/officeDocument/2006/relationships/chart" Target="../charts/chart83.xml"/><Relationship Id="rId5" Type="http://schemas.openxmlformats.org/officeDocument/2006/relationships/chart" Target="../charts/chart56.xml"/><Relationship Id="rId15" Type="http://schemas.openxmlformats.org/officeDocument/2006/relationships/chart" Target="../charts/chart66.xml"/><Relationship Id="rId23" Type="http://schemas.openxmlformats.org/officeDocument/2006/relationships/chart" Target="../charts/chart74.xml"/><Relationship Id="rId28" Type="http://schemas.openxmlformats.org/officeDocument/2006/relationships/chart" Target="../charts/chart79.xml"/><Relationship Id="rId36" Type="http://schemas.openxmlformats.org/officeDocument/2006/relationships/chart" Target="../charts/chart87.xml"/><Relationship Id="rId10" Type="http://schemas.openxmlformats.org/officeDocument/2006/relationships/chart" Target="../charts/chart61.xml"/><Relationship Id="rId19" Type="http://schemas.openxmlformats.org/officeDocument/2006/relationships/chart" Target="../charts/chart70.xml"/><Relationship Id="rId31" Type="http://schemas.openxmlformats.org/officeDocument/2006/relationships/chart" Target="../charts/chart82.xml"/><Relationship Id="rId4" Type="http://schemas.openxmlformats.org/officeDocument/2006/relationships/chart" Target="../charts/chart55.xml"/><Relationship Id="rId9" Type="http://schemas.openxmlformats.org/officeDocument/2006/relationships/chart" Target="../charts/chart60.xml"/><Relationship Id="rId14" Type="http://schemas.openxmlformats.org/officeDocument/2006/relationships/chart" Target="../charts/chart65.xml"/><Relationship Id="rId22" Type="http://schemas.openxmlformats.org/officeDocument/2006/relationships/chart" Target="../charts/chart73.xml"/><Relationship Id="rId27" Type="http://schemas.openxmlformats.org/officeDocument/2006/relationships/chart" Target="../charts/chart78.xml"/><Relationship Id="rId30" Type="http://schemas.openxmlformats.org/officeDocument/2006/relationships/chart" Target="../charts/chart81.xml"/><Relationship Id="rId35" Type="http://schemas.openxmlformats.org/officeDocument/2006/relationships/chart" Target="../charts/chart86.xml"/></Relationships>
</file>

<file path=ppt/slides/_rels/slide5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chart" Target="../charts/chart94.xml"/><Relationship Id="rId5" Type="http://schemas.openxmlformats.org/officeDocument/2006/relationships/chart" Target="../charts/chart93.xml"/><Relationship Id="rId4" Type="http://schemas.openxmlformats.org/officeDocument/2006/relationships/image" Target="../media/image19.png"/></Relationships>
</file>

<file path=ppt/slides/_rels/slide74.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chart" Target="../charts/chart96.xml"/><Relationship Id="rId5" Type="http://schemas.openxmlformats.org/officeDocument/2006/relationships/image" Target="../media/image20.png"/><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chart" Target="../charts/chart98.xml"/><Relationship Id="rId4" Type="http://schemas.openxmlformats.org/officeDocument/2006/relationships/chart" Target="../charts/chart97.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chart" Target="../charts/chart100.xml"/><Relationship Id="rId4" Type="http://schemas.openxmlformats.org/officeDocument/2006/relationships/chart" Target="../charts/chart99.xml"/></Relationships>
</file>

<file path=ppt/slides/_rels/slide77.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b">
            <a:noAutofit/>
          </a:bodyPr>
          <a:lstStyle/>
          <a:p>
            <a:r>
              <a:rPr lang="en-US" sz="4400" dirty="0"/>
              <a:t>An Algorithm for the Automatic Construction of Bayesian Networks with limited Domain </a:t>
            </a:r>
            <a:r>
              <a:rPr lang="en-US" sz="4400" dirty="0" smtClean="0"/>
              <a:t>Knowledge</a:t>
            </a:r>
            <a:r>
              <a:rPr lang="en-US" sz="3300" dirty="0" smtClean="0"/>
              <a:t/>
            </a:r>
            <a:br>
              <a:rPr lang="en-US" sz="3300" dirty="0" smtClean="0"/>
            </a:br>
            <a:r>
              <a:rPr lang="en-US" sz="2800" dirty="0" smtClean="0"/>
              <a:t>as </a:t>
            </a:r>
            <a:r>
              <a:rPr lang="en-US" sz="2800" dirty="0"/>
              <a:t>applied to the prediction of Economic and Development Indicators of </a:t>
            </a:r>
            <a:r>
              <a:rPr lang="en-US" sz="2800" dirty="0" smtClean="0"/>
              <a:t>248 </a:t>
            </a:r>
            <a:r>
              <a:rPr lang="en-US" sz="2800" dirty="0"/>
              <a:t>Countries and World </a:t>
            </a:r>
            <a:r>
              <a:rPr lang="en-US" sz="2800" dirty="0" smtClean="0"/>
              <a:t>Regions</a:t>
            </a:r>
            <a:endParaRPr lang="en-US" sz="2800" dirty="0"/>
          </a:p>
        </p:txBody>
      </p:sp>
      <p:sp>
        <p:nvSpPr>
          <p:cNvPr id="7" name="Rectangle 1"/>
          <p:cNvSpPr>
            <a:spLocks noGrp="1" noChangeArrowheads="1"/>
          </p:cNvSpPr>
          <p:nvPr>
            <p:ph type="subTitle" idx="1"/>
          </p:nvPr>
        </p:nvSpPr>
        <p:spPr bwMode="auto">
          <a:xfrm>
            <a:off x="27256" y="3552759"/>
            <a:ext cx="12137491" cy="3305243"/>
          </a:xfrm>
          <a:prstGeom prst="rect">
            <a:avLst/>
          </a:prstGeom>
        </p:spPr>
        <p:txBody>
          <a:bodyPr vert="horz" lIns="91440" tIns="45720" rIns="91440" bIns="45720" rtlCol="0">
            <a:normAutofit/>
          </a:bodyPr>
          <a:lstStyle/>
          <a:p>
            <a:pPr>
              <a:lnSpc>
                <a:spcPct val="150000"/>
              </a:lnSpc>
            </a:pPr>
            <a:r>
              <a:rPr lang="en-US" altLang="en-US" sz="1800" dirty="0"/>
              <a:t>presented to the Faculty of the Graduate School at the University of Missouri-Columbia</a:t>
            </a:r>
          </a:p>
          <a:p>
            <a:pPr>
              <a:lnSpc>
                <a:spcPct val="150000"/>
              </a:lnSpc>
            </a:pPr>
            <a:r>
              <a:rPr lang="en-US" altLang="en-US" sz="1800" dirty="0"/>
              <a:t>In Partial Fulfillment of the Requirements for the Degree Master of Science in Computer Science</a:t>
            </a:r>
          </a:p>
          <a:p>
            <a:pPr>
              <a:lnSpc>
                <a:spcPct val="150000"/>
              </a:lnSpc>
            </a:pPr>
            <a:r>
              <a:rPr lang="es-VE" altLang="en-US" sz="2600" dirty="0" err="1"/>
              <a:t>By</a:t>
            </a:r>
            <a:r>
              <a:rPr lang="es-VE" altLang="en-US" sz="2600" dirty="0"/>
              <a:t> Fernando Javier Torre-Mora</a:t>
            </a:r>
          </a:p>
          <a:p>
            <a:pPr>
              <a:lnSpc>
                <a:spcPct val="150000"/>
              </a:lnSpc>
            </a:pPr>
            <a:r>
              <a:rPr lang="en-US" altLang="en-US" sz="2600" dirty="0"/>
              <a:t>Dr. Yi Shang, Thesis Supervisor</a:t>
            </a:r>
          </a:p>
          <a:p>
            <a:pPr>
              <a:lnSpc>
                <a:spcPct val="150000"/>
              </a:lnSpc>
            </a:pPr>
            <a:r>
              <a:rPr lang="en-US" altLang="en-US" sz="2600" dirty="0"/>
              <a:t>MAY 2016</a:t>
            </a:r>
            <a:endParaRPr lang="en-US" altLang="en-US" b="1" dirty="0"/>
          </a:p>
        </p:txBody>
      </p:sp>
    </p:spTree>
    <p:extLst>
      <p:ext uri="{BB962C8B-B14F-4D97-AF65-F5344CB8AC3E}">
        <p14:creationId xmlns:p14="http://schemas.microsoft.com/office/powerpoint/2010/main" val="45786253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drawbacks</a:t>
            </a:r>
            <a:endParaRPr lang="en-US" dirty="0"/>
          </a:p>
        </p:txBody>
      </p:sp>
      <p:sp>
        <p:nvSpPr>
          <p:cNvPr id="3" name="Content Placeholder 2"/>
          <p:cNvSpPr>
            <a:spLocks noGrp="1"/>
          </p:cNvSpPr>
          <p:nvPr>
            <p:ph idx="1"/>
          </p:nvPr>
        </p:nvSpPr>
        <p:spPr/>
        <p:txBody>
          <a:bodyPr/>
          <a:lstStyle/>
          <a:p>
            <a:r>
              <a:rPr lang="en-US" dirty="0" smtClean="0"/>
              <a:t>Usually built manually</a:t>
            </a:r>
          </a:p>
          <a:p>
            <a:pPr lvl="1"/>
            <a:r>
              <a:rPr lang="en-US" dirty="0" smtClean="0"/>
              <a:t>Requires full knowledge of how domain works</a:t>
            </a:r>
          </a:p>
          <a:p>
            <a:r>
              <a:rPr lang="en-US" dirty="0" smtClean="0"/>
              <a:t>Automatic methods exist</a:t>
            </a:r>
          </a:p>
          <a:p>
            <a:pPr lvl="1"/>
            <a:r>
              <a:rPr lang="en-US" dirty="0" smtClean="0"/>
              <a:t>Order dependent (</a:t>
            </a:r>
            <a:r>
              <a:rPr lang="en-US" dirty="0"/>
              <a:t>Cooper and Herskovits </a:t>
            </a:r>
            <a:r>
              <a:rPr lang="en-US" dirty="0" smtClean="0"/>
              <a:t>1992)</a:t>
            </a:r>
          </a:p>
          <a:p>
            <a:pPr lvl="2"/>
            <a:r>
              <a:rPr lang="en-US" dirty="0" smtClean="0"/>
              <a:t>Real example:</a:t>
            </a:r>
          </a:p>
          <a:p>
            <a:pPr lvl="2"/>
            <a:r>
              <a:rPr lang="en-US" dirty="0" smtClean="0"/>
              <a:t>Counter-intuitive results</a:t>
            </a:r>
          </a:p>
          <a:p>
            <a:pPr lvl="1"/>
            <a:r>
              <a:rPr lang="en-US" dirty="0" smtClean="0"/>
              <a:t>Genetic Algorithm (</a:t>
            </a:r>
            <a:r>
              <a:rPr lang="en-US" dirty="0" err="1"/>
              <a:t>Chickering</a:t>
            </a:r>
            <a:r>
              <a:rPr lang="en-US" dirty="0"/>
              <a:t> and </a:t>
            </a:r>
            <a:r>
              <a:rPr lang="en-US" dirty="0" smtClean="0"/>
              <a:t>Heckerman 1997)</a:t>
            </a:r>
          </a:p>
          <a:p>
            <a:pPr lvl="2"/>
            <a:r>
              <a:rPr lang="en-US" dirty="0" smtClean="0"/>
              <a:t>Random ordering</a:t>
            </a:r>
          </a:p>
          <a:p>
            <a:pPr lvl="2"/>
            <a:r>
              <a:rPr lang="en-US" dirty="0" smtClean="0"/>
              <a:t>Counter-intuitiveness may be optimized</a:t>
            </a:r>
          </a:p>
          <a:p>
            <a:pPr lvl="1"/>
            <a:r>
              <a:rPr lang="en-US" dirty="0" smtClean="0"/>
              <a:t>Statistical structure learning (Friedman et al. 1999)</a:t>
            </a:r>
          </a:p>
          <a:p>
            <a:pPr lvl="2"/>
            <a:r>
              <a:rPr lang="en-US" dirty="0" smtClean="0"/>
              <a:t>Evaluates all possible candidates</a:t>
            </a:r>
            <a:endParaRPr lang="en-US" dirty="0"/>
          </a:p>
        </p:txBody>
      </p:sp>
    </p:spTree>
    <p:extLst>
      <p:ext uri="{BB962C8B-B14F-4D97-AF65-F5344CB8AC3E}">
        <p14:creationId xmlns:p14="http://schemas.microsoft.com/office/powerpoint/2010/main" val="661308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Statistical structure-learning: all vs all</a:t>
            </a:r>
            <a:endParaRPr lang="en-US" dirty="0"/>
          </a:p>
        </p:txBody>
      </p:sp>
      <p:sp>
        <p:nvSpPr>
          <p:cNvPr id="19" name="18 Elipse"/>
          <p:cNvSpPr/>
          <p:nvPr/>
        </p:nvSpPr>
        <p:spPr>
          <a:xfrm>
            <a:off x="4907280" y="5649853"/>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err="1">
                <a:solidFill>
                  <a:srgbClr val="3333FF"/>
                </a:solidFill>
                <a:latin typeface="Arial" panose="020B0604020202020204" pitchFamily="34" charset="0"/>
                <a:cs typeface="Arial" panose="020B0604020202020204" pitchFamily="34" charset="0"/>
              </a:rPr>
              <a:t>GPD</a:t>
            </a:r>
            <a:r>
              <a:rPr lang="en-US" sz="1600" dirty="0">
                <a:solidFill>
                  <a:srgbClr val="3333FF"/>
                </a:solidFill>
                <a:latin typeface="Arial" panose="020B0604020202020204" pitchFamily="34" charset="0"/>
                <a:cs typeface="Arial" panose="020B0604020202020204" pitchFamily="34" charset="0"/>
              </a:rPr>
              <a:t> </a:t>
            </a:r>
            <a:endParaRPr lang="es-ES" sz="1200" dirty="0">
              <a:solidFill>
                <a:srgbClr val="3333FF"/>
              </a:solidFill>
              <a:latin typeface="Arial" panose="020B0604020202020204" pitchFamily="34" charset="0"/>
              <a:cs typeface="Arial" panose="020B0604020202020204" pitchFamily="34" charset="0"/>
            </a:endParaRPr>
          </a:p>
        </p:txBody>
      </p:sp>
      <p:sp>
        <p:nvSpPr>
          <p:cNvPr id="9" name="Shape 725"/>
          <p:cNvSpPr/>
          <p:nvPr/>
        </p:nvSpPr>
        <p:spPr>
          <a:xfrm>
            <a:off x="9433560" y="4706372"/>
            <a:ext cx="192024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Investment</a:t>
            </a:r>
          </a:p>
        </p:txBody>
      </p:sp>
      <p:sp>
        <p:nvSpPr>
          <p:cNvPr id="15" name="14 Elipse"/>
          <p:cNvSpPr/>
          <p:nvPr/>
        </p:nvSpPr>
        <p:spPr>
          <a:xfrm>
            <a:off x="835938"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33FF"/>
                </a:solidFill>
                <a:latin typeface="Arial" panose="020B0604020202020204" pitchFamily="34" charset="0"/>
                <a:cs typeface="Arial" panose="020B0604020202020204" pitchFamily="34" charset="0"/>
              </a:rPr>
              <a:t>Exogenous</a:t>
            </a:r>
            <a:endParaRPr lang="es-ES" dirty="0">
              <a:solidFill>
                <a:srgbClr val="3333FF"/>
              </a:solidFill>
              <a:latin typeface="Arial" panose="020B0604020202020204" pitchFamily="34" charset="0"/>
              <a:cs typeface="Arial" panose="020B0604020202020204" pitchFamily="34" charset="0"/>
            </a:endParaRPr>
          </a:p>
        </p:txBody>
      </p:sp>
      <p:sp>
        <p:nvSpPr>
          <p:cNvPr id="16" name="15 Elipse"/>
          <p:cNvSpPr/>
          <p:nvPr/>
        </p:nvSpPr>
        <p:spPr>
          <a:xfrm>
            <a:off x="4997590"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rgbClr val="3333FF"/>
                </a:solidFill>
                <a:latin typeface="Arial"/>
                <a:ea typeface="Arial"/>
                <a:cs typeface="Arial"/>
                <a:rtl val="0"/>
              </a:rPr>
              <a:t>Workers</a:t>
            </a:r>
          </a:p>
        </p:txBody>
      </p:sp>
      <p:sp>
        <p:nvSpPr>
          <p:cNvPr id="17" name="16 Elipse"/>
          <p:cNvSpPr/>
          <p:nvPr/>
        </p:nvSpPr>
        <p:spPr>
          <a:xfrm>
            <a:off x="2916764"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a:solidFill>
                  <a:srgbClr val="3333FF"/>
                </a:solidFill>
                <a:latin typeface="Arial" panose="020B0604020202020204" pitchFamily="34" charset="0"/>
                <a:cs typeface="Arial" panose="020B0604020202020204" pitchFamily="34" charset="0"/>
              </a:rPr>
              <a:t>Capital</a:t>
            </a:r>
          </a:p>
        </p:txBody>
      </p:sp>
      <p:sp>
        <p:nvSpPr>
          <p:cNvPr id="20" name="Shape 725"/>
          <p:cNvSpPr/>
          <p:nvPr/>
        </p:nvSpPr>
        <p:spPr>
          <a:xfrm>
            <a:off x="7078416" y="470637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FF"/>
                </a:solidFill>
                <a:latin typeface="Arial"/>
                <a:ea typeface="Arial"/>
                <a:cs typeface="Arial"/>
                <a:rtl val="0"/>
              </a:rPr>
              <a:t>Consumption</a:t>
            </a:r>
          </a:p>
        </p:txBody>
      </p:sp>
      <p:grpSp>
        <p:nvGrpSpPr>
          <p:cNvPr id="223" name="Group 222"/>
          <p:cNvGrpSpPr/>
          <p:nvPr/>
        </p:nvGrpSpPr>
        <p:grpSpPr>
          <a:xfrm>
            <a:off x="819118" y="1820386"/>
            <a:ext cx="6221305" cy="564013"/>
            <a:chOff x="819118" y="1820386"/>
            <a:chExt cx="6221305" cy="564013"/>
          </a:xfrm>
        </p:grpSpPr>
        <p:sp>
          <p:nvSpPr>
            <p:cNvPr id="3" name="2 Elipse"/>
            <p:cNvSpPr/>
            <p:nvPr/>
          </p:nvSpPr>
          <p:spPr>
            <a:xfrm>
              <a:off x="819118" y="1835759"/>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Prev</a:t>
              </a:r>
              <a:r>
                <a:rPr lang="es-VE" dirty="0" smtClean="0">
                  <a:solidFill>
                    <a:srgbClr val="3333FF"/>
                  </a:solidFill>
                  <a:latin typeface="Arial" panose="020B0604020202020204" pitchFamily="34" charset="0"/>
                  <a:cs typeface="Arial" panose="020B0604020202020204" pitchFamily="34" charset="0"/>
                </a:rPr>
                <a:t> Capital </a:t>
              </a:r>
              <a:r>
                <a:rPr lang="es-VE" dirty="0" err="1" smtClean="0">
                  <a:solidFill>
                    <a:srgbClr val="3333FF"/>
                  </a:solidFill>
                  <a:latin typeface="Arial" panose="020B0604020202020204" pitchFamily="34" charset="0"/>
                  <a:cs typeface="Arial" panose="020B0604020202020204" pitchFamily="34" charset="0"/>
                </a:rPr>
                <a:t>Formation</a:t>
              </a:r>
              <a:endParaRPr lang="es-VE" dirty="0">
                <a:solidFill>
                  <a:srgbClr val="3333FF"/>
                </a:solidFill>
                <a:latin typeface="Arial" panose="020B0604020202020204" pitchFamily="34" charset="0"/>
                <a:cs typeface="Arial" panose="020B0604020202020204" pitchFamily="34" charset="0"/>
              </a:endParaRPr>
            </a:p>
          </p:txBody>
        </p:sp>
        <p:sp>
          <p:nvSpPr>
            <p:cNvPr id="14" name="13 Elipse"/>
            <p:cNvSpPr/>
            <p:nvPr/>
          </p:nvSpPr>
          <p:spPr>
            <a:xfrm>
              <a:off x="4662983" y="1820386"/>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a:solidFill>
                    <a:srgbClr val="3333FF"/>
                  </a:solidFill>
                  <a:latin typeface="Arial" panose="020B0604020202020204" pitchFamily="34" charset="0"/>
                  <a:cs typeface="Arial" panose="020B0604020202020204" pitchFamily="34" charset="0"/>
                </a:rPr>
                <a:t>Prev</a:t>
              </a:r>
              <a:r>
                <a:rPr lang="es-VE" dirty="0">
                  <a:solidFill>
                    <a:srgbClr val="3333FF"/>
                  </a:solidFill>
                  <a:latin typeface="Arial" panose="020B0604020202020204" pitchFamily="34" charset="0"/>
                  <a:cs typeface="Arial" panose="020B0604020202020204" pitchFamily="34" charset="0"/>
                </a:rPr>
                <a:t> </a:t>
              </a:r>
              <a:r>
                <a:rPr lang="es-VE" dirty="0" err="1" smtClean="0">
                  <a:solidFill>
                    <a:srgbClr val="3333FF"/>
                  </a:solidFill>
                  <a:latin typeface="Arial" panose="020B0604020202020204" pitchFamily="34" charset="0"/>
                  <a:cs typeface="Arial" panose="020B0604020202020204" pitchFamily="34" charset="0"/>
                </a:rPr>
                <a:t>Compensation</a:t>
              </a:r>
              <a:endParaRPr lang="es-VE" dirty="0">
                <a:solidFill>
                  <a:srgbClr val="3333FF"/>
                </a:solidFill>
                <a:latin typeface="Arial" panose="020B0604020202020204" pitchFamily="34" charset="0"/>
                <a:cs typeface="Arial" panose="020B0604020202020204" pitchFamily="34" charset="0"/>
              </a:endParaRPr>
            </a:p>
          </p:txBody>
        </p:sp>
        <p:sp>
          <p:nvSpPr>
            <p:cNvPr id="23" name="Shape 725"/>
            <p:cNvSpPr/>
            <p:nvPr/>
          </p:nvSpPr>
          <p:spPr>
            <a:xfrm>
              <a:off x="3196558" y="1835759"/>
              <a:ext cx="1463040" cy="548640"/>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dirty="0">
                  <a:solidFill>
                    <a:srgbClr val="3333FF"/>
                  </a:solidFill>
                  <a:latin typeface="Arial"/>
                  <a:ea typeface="Arial"/>
                  <a:cs typeface="Arial"/>
                  <a:rtl val="0"/>
                </a:rPr>
                <a:t>Inflation</a:t>
              </a:r>
            </a:p>
          </p:txBody>
        </p:sp>
      </p:grpSp>
      <p:cxnSp>
        <p:nvCxnSpPr>
          <p:cNvPr id="4" name="3 Conector recto de flecha"/>
          <p:cNvCxnSpPr>
            <a:stCxn id="3" idx="4"/>
            <a:endCxn id="12" idx="1"/>
          </p:cNvCxnSpPr>
          <p:nvPr/>
        </p:nvCxnSpPr>
        <p:spPr>
          <a:xfrm>
            <a:off x="2007838" y="2384399"/>
            <a:ext cx="143027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4" idx="4"/>
            <a:endCxn id="22" idx="1"/>
          </p:cNvCxnSpPr>
          <p:nvPr/>
        </p:nvCxnSpPr>
        <p:spPr>
          <a:xfrm flipH="1">
            <a:off x="5669159" y="2369026"/>
            <a:ext cx="182544" cy="147421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7" idx="4"/>
            <a:endCxn id="9" idx="0"/>
          </p:cNvCxnSpPr>
          <p:nvPr/>
        </p:nvCxnSpPr>
        <p:spPr>
          <a:xfrm flipH="1">
            <a:off x="10393680" y="3368052"/>
            <a:ext cx="44963" cy="133832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23" idx="4"/>
            <a:endCxn id="22" idx="1"/>
          </p:cNvCxnSpPr>
          <p:nvPr/>
        </p:nvCxnSpPr>
        <p:spPr>
          <a:xfrm>
            <a:off x="3928078" y="2384399"/>
            <a:ext cx="174108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21" idx="4"/>
            <a:endCxn id="20" idx="0"/>
          </p:cNvCxnSpPr>
          <p:nvPr/>
        </p:nvCxnSpPr>
        <p:spPr>
          <a:xfrm>
            <a:off x="7070606" y="3340075"/>
            <a:ext cx="1105090" cy="136629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22" idx="4"/>
            <a:endCxn id="20" idx="1"/>
          </p:cNvCxnSpPr>
          <p:nvPr/>
        </p:nvCxnSpPr>
        <p:spPr>
          <a:xfrm>
            <a:off x="6445053" y="4311532"/>
            <a:ext cx="954749"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13" idx="4"/>
            <a:endCxn id="20" idx="0"/>
          </p:cNvCxnSpPr>
          <p:nvPr/>
        </p:nvCxnSpPr>
        <p:spPr>
          <a:xfrm flipH="1">
            <a:off x="8175696" y="4311532"/>
            <a:ext cx="853057"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stCxn id="20" idx="4"/>
            <a:endCxn id="19" idx="7"/>
          </p:cNvCxnSpPr>
          <p:nvPr/>
        </p:nvCxnSpPr>
        <p:spPr>
          <a:xfrm flipH="1">
            <a:off x="6936552" y="5255012"/>
            <a:ext cx="1239144"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9" idx="4"/>
            <a:endCxn id="19" idx="7"/>
          </p:cNvCxnSpPr>
          <p:nvPr/>
        </p:nvCxnSpPr>
        <p:spPr>
          <a:xfrm flipH="1">
            <a:off x="6936552" y="5255012"/>
            <a:ext cx="3457128"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16" idx="4"/>
            <a:endCxn id="19" idx="0"/>
          </p:cNvCxnSpPr>
          <p:nvPr/>
        </p:nvCxnSpPr>
        <p:spPr>
          <a:xfrm>
            <a:off x="5957710" y="5255012"/>
            <a:ext cx="138290"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17" idx="4"/>
            <a:endCxn id="19" idx="0"/>
          </p:cNvCxnSpPr>
          <p:nvPr/>
        </p:nvCxnSpPr>
        <p:spPr>
          <a:xfrm>
            <a:off x="3876884" y="5255012"/>
            <a:ext cx="2219116"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15" idx="5"/>
            <a:endCxn id="19" idx="1"/>
          </p:cNvCxnSpPr>
          <p:nvPr/>
        </p:nvCxnSpPr>
        <p:spPr>
          <a:xfrm>
            <a:off x="2474965" y="5174666"/>
            <a:ext cx="2780483" cy="55553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1" idx="5"/>
            <a:endCxn id="17" idx="0"/>
          </p:cNvCxnSpPr>
          <p:nvPr/>
        </p:nvCxnSpPr>
        <p:spPr>
          <a:xfrm>
            <a:off x="2720861" y="4231186"/>
            <a:ext cx="1156023"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12" idx="4"/>
            <a:endCxn id="17" idx="0"/>
          </p:cNvCxnSpPr>
          <p:nvPr/>
        </p:nvCxnSpPr>
        <p:spPr>
          <a:xfrm flipH="1">
            <a:off x="3876884" y="4311532"/>
            <a:ext cx="33711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stCxn id="10" idx="5"/>
            <a:endCxn id="9" idx="0"/>
          </p:cNvCxnSpPr>
          <p:nvPr/>
        </p:nvCxnSpPr>
        <p:spPr>
          <a:xfrm>
            <a:off x="9282579" y="3247533"/>
            <a:ext cx="111110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24" name="Group 223"/>
          <p:cNvGrpSpPr/>
          <p:nvPr/>
        </p:nvGrpSpPr>
        <p:grpSpPr>
          <a:xfrm>
            <a:off x="5973326" y="2779239"/>
            <a:ext cx="5425437" cy="588813"/>
            <a:chOff x="5973326" y="2662126"/>
            <a:chExt cx="5425437" cy="588813"/>
          </a:xfrm>
        </p:grpSpPr>
        <p:sp>
          <p:nvSpPr>
            <p:cNvPr id="21" name="Shape 725"/>
            <p:cNvSpPr/>
            <p:nvPr/>
          </p:nvSpPr>
          <p:spPr>
            <a:xfrm>
              <a:off x="5973326" y="267432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Consumption</a:t>
              </a:r>
              <a:endParaRPr lang="en-US" dirty="0">
                <a:solidFill>
                  <a:srgbClr val="3333FF"/>
                </a:solidFill>
                <a:latin typeface="Arial"/>
                <a:ea typeface="Arial"/>
                <a:cs typeface="Arial"/>
                <a:rtl val="0"/>
              </a:endParaRPr>
            </a:p>
          </p:txBody>
        </p:sp>
        <p:sp>
          <p:nvSpPr>
            <p:cNvPr id="10" name="9 Elipse"/>
            <p:cNvSpPr/>
            <p:nvPr/>
          </p:nvSpPr>
          <p:spPr>
            <a:xfrm>
              <a:off x="8189894" y="2662126"/>
              <a:ext cx="12801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err="1">
                  <a:solidFill>
                    <a:srgbClr val="3333FF"/>
                  </a:solidFill>
                  <a:latin typeface="Arial" panose="020B0604020202020204" pitchFamily="34" charset="0"/>
                  <a:cs typeface="Arial" panose="020B0604020202020204" pitchFamily="34" charset="0"/>
                </a:rPr>
                <a:t>Prev</a:t>
              </a:r>
              <a:r>
                <a:rPr lang="es-VE" sz="1700" dirty="0">
                  <a:solidFill>
                    <a:srgbClr val="3333FF"/>
                  </a:solidFill>
                  <a:latin typeface="Arial" panose="020B0604020202020204" pitchFamily="34" charset="0"/>
                  <a:cs typeface="Arial" panose="020B0604020202020204" pitchFamily="34" charset="0"/>
                </a:rPr>
                <a:t> Capital</a:t>
              </a:r>
            </a:p>
          </p:txBody>
        </p:sp>
        <p:sp>
          <p:nvSpPr>
            <p:cNvPr id="7" name="Shape 725"/>
            <p:cNvSpPr/>
            <p:nvPr/>
          </p:nvSpPr>
          <p:spPr>
            <a:xfrm>
              <a:off x="9478523" y="2702299"/>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Investment</a:t>
              </a:r>
              <a:endParaRPr lang="en-US" dirty="0">
                <a:solidFill>
                  <a:srgbClr val="3333FF"/>
                </a:solidFill>
                <a:latin typeface="Arial"/>
                <a:ea typeface="Arial"/>
                <a:cs typeface="Arial"/>
                <a:rtl val="0"/>
              </a:endParaRPr>
            </a:p>
          </p:txBody>
        </p:sp>
      </p:grpSp>
      <p:grpSp>
        <p:nvGrpSpPr>
          <p:cNvPr id="225" name="Group 224"/>
          <p:cNvGrpSpPr/>
          <p:nvPr/>
        </p:nvGrpSpPr>
        <p:grpSpPr>
          <a:xfrm>
            <a:off x="847687" y="3762892"/>
            <a:ext cx="8866866" cy="548640"/>
            <a:chOff x="847687" y="3716881"/>
            <a:chExt cx="8866866" cy="548640"/>
          </a:xfrm>
        </p:grpSpPr>
        <p:sp>
          <p:nvSpPr>
            <p:cNvPr id="11" name="10 Elipse"/>
            <p:cNvSpPr/>
            <p:nvPr/>
          </p:nvSpPr>
          <p:spPr>
            <a:xfrm>
              <a:off x="847687"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rgbClr val="3333FF"/>
                  </a:solidFill>
                  <a:latin typeface="Arial" panose="020B0604020202020204" pitchFamily="34" charset="0"/>
                  <a:cs typeface="Arial" panose="020B0604020202020204" pitchFamily="34" charset="0"/>
                </a:rPr>
                <a:t>Capital-labor </a:t>
              </a:r>
              <a:r>
                <a:rPr lang="es-VE" dirty="0">
                  <a:solidFill>
                    <a:srgbClr val="3333FF"/>
                  </a:solidFill>
                  <a:latin typeface="Arial" panose="020B0604020202020204" pitchFamily="34" charset="0"/>
                  <a:cs typeface="Arial" panose="020B0604020202020204" pitchFamily="34" charset="0"/>
                </a:rPr>
                <a:t>ratio</a:t>
              </a:r>
            </a:p>
          </p:txBody>
        </p:sp>
        <p:sp>
          <p:nvSpPr>
            <p:cNvPr id="13" name="12 Elipse"/>
            <p:cNvSpPr/>
            <p:nvPr/>
          </p:nvSpPr>
          <p:spPr>
            <a:xfrm>
              <a:off x="8342953" y="3716881"/>
              <a:ext cx="13716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VE" dirty="0" err="1">
                  <a:solidFill>
                    <a:srgbClr val="3333FF"/>
                  </a:solidFill>
                  <a:latin typeface="Arial"/>
                  <a:ea typeface="Arial"/>
                  <a:cs typeface="Arial"/>
                  <a:rtl val="0"/>
                </a:rPr>
                <a:t>Interest</a:t>
              </a:r>
              <a:endParaRPr lang="es-VE" dirty="0">
                <a:solidFill>
                  <a:srgbClr val="3333FF"/>
                </a:solidFill>
                <a:latin typeface="Arial"/>
                <a:ea typeface="Arial"/>
                <a:cs typeface="Arial"/>
                <a:rtl val="0"/>
              </a:endParaRPr>
            </a:p>
          </p:txBody>
        </p:sp>
        <p:sp>
          <p:nvSpPr>
            <p:cNvPr id="12" name="11 Elipse"/>
            <p:cNvSpPr/>
            <p:nvPr/>
          </p:nvSpPr>
          <p:spPr>
            <a:xfrm>
              <a:off x="3116723"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a:solidFill>
                    <a:srgbClr val="3333FF"/>
                  </a:solidFill>
                  <a:latin typeface="Arial" panose="020B0604020202020204" pitchFamily="34" charset="0"/>
                  <a:cs typeface="Arial" panose="020B0604020202020204" pitchFamily="34" charset="0"/>
                </a:rPr>
                <a:t>Capital </a:t>
              </a:r>
              <a:r>
                <a:rPr lang="es-VE" sz="1700" dirty="0" err="1" smtClean="0">
                  <a:solidFill>
                    <a:srgbClr val="3333FF"/>
                  </a:solidFill>
                  <a:latin typeface="Arial" panose="020B0604020202020204" pitchFamily="34" charset="0"/>
                  <a:cs typeface="Arial" panose="020B0604020202020204" pitchFamily="34" charset="0"/>
                </a:rPr>
                <a:t>Formation</a:t>
              </a:r>
              <a:endParaRPr lang="es-VE" sz="1700" dirty="0">
                <a:solidFill>
                  <a:srgbClr val="3333FF"/>
                </a:solidFill>
                <a:latin typeface="Arial" panose="020B0604020202020204" pitchFamily="34" charset="0"/>
                <a:cs typeface="Arial" panose="020B0604020202020204" pitchFamily="34" charset="0"/>
              </a:endParaRPr>
            </a:p>
          </p:txBody>
        </p:sp>
        <p:sp>
          <p:nvSpPr>
            <p:cNvPr id="22" name="Shape 725"/>
            <p:cNvSpPr/>
            <p:nvPr/>
          </p:nvSpPr>
          <p:spPr>
            <a:xfrm>
              <a:off x="5347773" y="3716881"/>
              <a:ext cx="219456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Compensation</a:t>
              </a:r>
            </a:p>
          </p:txBody>
        </p:sp>
      </p:grpSp>
      <p:cxnSp>
        <p:nvCxnSpPr>
          <p:cNvPr id="131" name="130 Conector recto de flecha"/>
          <p:cNvCxnSpPr>
            <a:stCxn id="22" idx="4"/>
            <a:endCxn id="17" idx="0"/>
          </p:cNvCxnSpPr>
          <p:nvPr/>
        </p:nvCxnSpPr>
        <p:spPr>
          <a:xfrm flipH="1">
            <a:off x="3876884" y="4311532"/>
            <a:ext cx="256816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010078" y="3469965"/>
            <a:ext cx="8171852" cy="3416320"/>
          </a:xfrm>
          <a:prstGeom prst="rect">
            <a:avLst/>
          </a:prstGeom>
        </p:spPr>
        <p:txBody>
          <a:bodyPr wrap="none" anchor="b">
            <a:spAutoFit/>
          </a:bodyPr>
          <a:lstStyle/>
          <a:p>
            <a:pPr algn="ctr"/>
            <a:r>
              <a:rPr lang="en-US" sz="7200" b="1" u="none" strike="noStrike"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20,922,789,888,000</a:t>
            </a:r>
            <a:r>
              <a:rPr lang="en-US" sz="7200" b="1" i="0" u="none" strike="noStrike"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
            </a:r>
            <a:br>
              <a:rPr lang="en-US" sz="7200" b="1" i="0" u="none" strike="noStrike"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br>
            <a:r>
              <a:rPr lang="en-US" sz="7200" b="1" i="0" u="none" strike="noStrike"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comparisons approx.</a:t>
            </a:r>
            <a:br>
              <a:rPr lang="en-US" sz="7200" b="1" i="0" u="none" strike="noStrike"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br>
            <a:r>
              <a:rPr lang="en-US" sz="7200" b="1" i="0" u="none" strike="noStrike"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O(</a:t>
            </a:r>
            <a:r>
              <a:rPr lang="en-US" sz="7200" b="1" i="1" u="none" strike="noStrike"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n</a:t>
            </a:r>
            <a:r>
              <a:rPr lang="en-US" sz="7200" b="1" i="0" u="none" strike="noStrike"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a:t>
            </a:r>
            <a:r>
              <a:rPr lang="en-US" sz="7200" b="1" dirty="0" smtClean="0">
                <a:ln>
                  <a:solidFill>
                    <a:schemeClr val="tx1"/>
                  </a:solidFill>
                </a:ln>
                <a:solidFill>
                  <a:schemeClr val="bg1"/>
                </a:solidFill>
                <a:effectLst>
                  <a:glow rad="101600">
                    <a:schemeClr val="accent1">
                      <a:satMod val="175000"/>
                      <a:alpha val="40000"/>
                    </a:schemeClr>
                  </a:glow>
                </a:effectLst>
              </a:rPr>
              <a:t> </a:t>
            </a:r>
            <a:endParaRPr lang="en-US" sz="7200" b="1" dirty="0">
              <a:ln>
                <a:solidFill>
                  <a:schemeClr val="tx1"/>
                </a:solidFill>
              </a:ln>
              <a:solidFill>
                <a:schemeClr val="bg1"/>
              </a:solidFill>
              <a:effectLst>
                <a:glow rad="101600">
                  <a:schemeClr val="accent1">
                    <a:satMod val="175000"/>
                    <a:alpha val="40000"/>
                  </a:schemeClr>
                </a:glow>
              </a:effectLst>
            </a:endParaRPr>
          </a:p>
        </p:txBody>
      </p:sp>
      <p:sp>
        <p:nvSpPr>
          <p:cNvPr id="40" name="Rectangle 39"/>
          <p:cNvSpPr/>
          <p:nvPr/>
        </p:nvSpPr>
        <p:spPr>
          <a:xfrm>
            <a:off x="4669968" y="2448680"/>
            <a:ext cx="2852064" cy="1200329"/>
          </a:xfrm>
          <a:prstGeom prst="rect">
            <a:avLst/>
          </a:prstGeom>
        </p:spPr>
        <p:txBody>
          <a:bodyPr wrap="none">
            <a:spAutoFit/>
          </a:bodyPr>
          <a:lstStyle/>
          <a:p>
            <a:pPr algn="ctr"/>
            <a:r>
              <a:rPr lang="en-US" sz="7200" b="1" i="1" dirty="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n</a:t>
            </a:r>
            <a:r>
              <a:rPr lang="en-US" sz="7200" b="1" dirty="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=16</a:t>
            </a:r>
            <a:r>
              <a:rPr lang="en-US" sz="7200" b="1" dirty="0">
                <a:ln>
                  <a:solidFill>
                    <a:schemeClr val="tx1"/>
                  </a:solidFill>
                </a:ln>
                <a:solidFill>
                  <a:schemeClr val="bg1"/>
                </a:solidFill>
                <a:effectLst>
                  <a:glow rad="101600">
                    <a:schemeClr val="accent1">
                      <a:satMod val="175000"/>
                      <a:alpha val="40000"/>
                    </a:schemeClr>
                  </a:glow>
                </a:effectLst>
              </a:rPr>
              <a:t>⇒</a:t>
            </a:r>
            <a:endParaRPr lang="en-US" sz="7200" b="1" dirty="0">
              <a:ln>
                <a:solidFill>
                  <a:schemeClr val="tx1"/>
                </a:solidFill>
              </a:ln>
              <a:solidFill>
                <a:schemeClr val="bg1"/>
              </a:solidFill>
              <a:effectLst>
                <a:glow rad="101600">
                  <a:schemeClr val="accent1">
                    <a:satMod val="175000"/>
                    <a:alpha val="40000"/>
                  </a:schemeClr>
                </a:glow>
              </a:effectLst>
              <a:latin typeface="Calibri" panose="020F0502020204030204" pitchFamily="34" charset="0"/>
            </a:endParaRPr>
          </a:p>
        </p:txBody>
      </p:sp>
    </p:spTree>
    <p:extLst>
      <p:ext uri="{BB962C8B-B14F-4D97-AF65-F5344CB8AC3E}">
        <p14:creationId xmlns:p14="http://schemas.microsoft.com/office/powerpoint/2010/main" val="2834776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8437" y="1815072"/>
            <a:ext cx="7308991" cy="4707640"/>
            <a:chOff x="2828437" y="1815072"/>
            <a:chExt cx="7308991" cy="4707640"/>
          </a:xfrm>
        </p:grpSpPr>
        <p:sp>
          <p:nvSpPr>
            <p:cNvPr id="11" name="4 Elipse"/>
            <p:cNvSpPr/>
            <p:nvPr/>
          </p:nvSpPr>
          <p:spPr>
            <a:xfrm>
              <a:off x="4400442" y="1815072"/>
              <a:ext cx="1703766"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Prev</a:t>
              </a:r>
              <a:r>
                <a:rPr lang="es-VE" sz="1200" dirty="0">
                  <a:solidFill>
                    <a:srgbClr val="3333FF"/>
                  </a:solidFill>
                  <a:latin typeface="Arial" panose="020B0604020202020204" pitchFamily="34" charset="0"/>
                  <a:cs typeface="Arial" panose="020B0604020202020204" pitchFamily="34" charset="0"/>
                </a:rPr>
                <a:t> </a:t>
              </a:r>
              <a:r>
                <a:rPr lang="es-VE" sz="1200" dirty="0" err="1">
                  <a:solidFill>
                    <a:srgbClr val="3333FF"/>
                  </a:solidFill>
                  <a:latin typeface="Arial" panose="020B0604020202020204" pitchFamily="34" charset="0"/>
                  <a:cs typeface="Arial" panose="020B0604020202020204" pitchFamily="34" charset="0"/>
                </a:rPr>
                <a:t>Cap</a:t>
              </a:r>
              <a:r>
                <a:rPr lang="es-VE" sz="1200" dirty="0">
                  <a:solidFill>
                    <a:srgbClr val="3333FF"/>
                  </a:solidFill>
                  <a:latin typeface="Arial" panose="020B0604020202020204" pitchFamily="34" charset="0"/>
                  <a:cs typeface="Arial" panose="020B0604020202020204" pitchFamily="34" charset="0"/>
                </a:rPr>
                <a:t> </a:t>
              </a:r>
              <a:r>
                <a:rPr lang="es-VE" sz="1200" dirty="0" err="1">
                  <a:solidFill>
                    <a:srgbClr val="3333FF"/>
                  </a:solidFill>
                  <a:latin typeface="Arial" panose="020B0604020202020204" pitchFamily="34" charset="0"/>
                  <a:cs typeface="Arial" panose="020B0604020202020204" pitchFamily="34" charset="0"/>
                </a:rPr>
                <a:t>From</a:t>
              </a:r>
              <a:endParaRPr lang="es-VE" sz="1200" dirty="0">
                <a:solidFill>
                  <a:srgbClr val="3333FF"/>
                </a:solidFill>
                <a:latin typeface="Arial" panose="020B0604020202020204" pitchFamily="34" charset="0"/>
                <a:cs typeface="Arial" panose="020B0604020202020204" pitchFamily="34" charset="0"/>
              </a:endParaRPr>
            </a:p>
          </p:txBody>
        </p:sp>
        <p:sp>
          <p:nvSpPr>
            <p:cNvPr id="12" name="5 Elipse"/>
            <p:cNvSpPr/>
            <p:nvPr/>
          </p:nvSpPr>
          <p:spPr>
            <a:xfrm>
              <a:off x="6091983" y="1815572"/>
              <a:ext cx="1670838"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Prev</a:t>
              </a:r>
              <a:r>
                <a:rPr lang="es-VE" sz="1200" dirty="0">
                  <a:solidFill>
                    <a:srgbClr val="3333FF"/>
                  </a:solidFill>
                  <a:latin typeface="Arial" panose="020B0604020202020204" pitchFamily="34" charset="0"/>
                  <a:cs typeface="Arial" panose="020B0604020202020204" pitchFamily="34" charset="0"/>
                </a:rPr>
                <a:t> </a:t>
              </a:r>
              <a:r>
                <a:rPr lang="es-VE" sz="1200" dirty="0" err="1">
                  <a:solidFill>
                    <a:srgbClr val="3333FF"/>
                  </a:solidFill>
                  <a:latin typeface="Arial" panose="020B0604020202020204" pitchFamily="34" charset="0"/>
                  <a:cs typeface="Arial" panose="020B0604020202020204" pitchFamily="34" charset="0"/>
                </a:rPr>
                <a:t>Compens</a:t>
              </a:r>
              <a:endParaRPr lang="es-VE" sz="1200" dirty="0">
                <a:solidFill>
                  <a:srgbClr val="3333FF"/>
                </a:solidFill>
                <a:latin typeface="Arial" panose="020B0604020202020204" pitchFamily="34" charset="0"/>
                <a:cs typeface="Arial" panose="020B0604020202020204" pitchFamily="34" charset="0"/>
              </a:endParaRPr>
            </a:p>
          </p:txBody>
        </p:sp>
        <p:sp>
          <p:nvSpPr>
            <p:cNvPr id="13" name="Shape 725"/>
            <p:cNvSpPr/>
            <p:nvPr/>
          </p:nvSpPr>
          <p:spPr>
            <a:xfrm>
              <a:off x="5110462" y="2219911"/>
              <a:ext cx="1640796" cy="38502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smtClean="0">
                  <a:solidFill>
                    <a:srgbClr val="3333FF"/>
                  </a:solidFill>
                  <a:latin typeface="Arial"/>
                  <a:ea typeface="Arial"/>
                  <a:cs typeface="Arial"/>
                  <a:rtl val="0"/>
                </a:rPr>
                <a:t>Inflation</a:t>
              </a:r>
              <a:endParaRPr lang="en-US" sz="1200" dirty="0">
                <a:solidFill>
                  <a:srgbClr val="3333FF"/>
                </a:solidFill>
                <a:latin typeface="Arial"/>
                <a:ea typeface="Arial"/>
                <a:cs typeface="Arial"/>
                <a:rtl val="0"/>
              </a:endParaRPr>
            </a:p>
          </p:txBody>
        </p:sp>
        <p:sp>
          <p:nvSpPr>
            <p:cNvPr id="14" name="7 Elipse"/>
            <p:cNvSpPr/>
            <p:nvPr/>
          </p:nvSpPr>
          <p:spPr>
            <a:xfrm>
              <a:off x="3412787" y="3186649"/>
              <a:ext cx="1570280"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solidFill>
                    <a:srgbClr val="3333FF"/>
                  </a:solidFill>
                  <a:latin typeface="Arial" panose="020B0604020202020204" pitchFamily="34" charset="0"/>
                  <a:cs typeface="Arial" panose="020B0604020202020204" pitchFamily="34" charset="0"/>
                </a:rPr>
                <a:t>Capital </a:t>
              </a:r>
              <a:r>
                <a:rPr lang="es-VE" sz="1200" dirty="0" err="1">
                  <a:solidFill>
                    <a:srgbClr val="3333FF"/>
                  </a:solidFill>
                  <a:latin typeface="Arial" panose="020B0604020202020204" pitchFamily="34" charset="0"/>
                  <a:cs typeface="Arial" panose="020B0604020202020204" pitchFamily="34" charset="0"/>
                </a:rPr>
                <a:t>Form</a:t>
              </a:r>
              <a:endParaRPr lang="es-VE" sz="1200" dirty="0">
                <a:solidFill>
                  <a:srgbClr val="3333FF"/>
                </a:solidFill>
                <a:latin typeface="Arial" panose="020B0604020202020204" pitchFamily="34" charset="0"/>
                <a:cs typeface="Arial" panose="020B0604020202020204" pitchFamily="34" charset="0"/>
              </a:endParaRPr>
            </a:p>
          </p:txBody>
        </p:sp>
        <p:sp>
          <p:nvSpPr>
            <p:cNvPr id="15" name="Shape 725"/>
            <p:cNvSpPr/>
            <p:nvPr/>
          </p:nvSpPr>
          <p:spPr>
            <a:xfrm>
              <a:off x="4257195" y="3593317"/>
              <a:ext cx="1667980" cy="38502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a:solidFill>
                    <a:srgbClr val="3333FF"/>
                  </a:solidFill>
                  <a:latin typeface="Arial"/>
                  <a:ea typeface="Arial"/>
                  <a:cs typeface="Arial"/>
                  <a:rtl val="0"/>
                </a:rPr>
                <a:t>Compensation</a:t>
              </a:r>
            </a:p>
          </p:txBody>
        </p:sp>
        <p:sp>
          <p:nvSpPr>
            <p:cNvPr id="16" name="9 Elipse"/>
            <p:cNvSpPr/>
            <p:nvPr/>
          </p:nvSpPr>
          <p:spPr>
            <a:xfrm>
              <a:off x="2828437" y="3593317"/>
              <a:ext cx="1401248"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Cap</a:t>
              </a:r>
              <a:r>
                <a:rPr lang="es-VE" sz="1200" dirty="0">
                  <a:solidFill>
                    <a:srgbClr val="3333FF"/>
                  </a:solidFill>
                  <a:latin typeface="Arial" panose="020B0604020202020204" pitchFamily="34" charset="0"/>
                  <a:cs typeface="Arial" panose="020B0604020202020204" pitchFamily="34" charset="0"/>
                </a:rPr>
                <a:t>-labor ratio</a:t>
              </a:r>
            </a:p>
          </p:txBody>
        </p:sp>
        <p:sp>
          <p:nvSpPr>
            <p:cNvPr id="17" name="10 Elipse"/>
            <p:cNvSpPr/>
            <p:nvPr/>
          </p:nvSpPr>
          <p:spPr>
            <a:xfrm>
              <a:off x="3563423" y="3954115"/>
              <a:ext cx="1389084"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a:ea typeface="Arial"/>
                  <a:cs typeface="Arial"/>
                  <a:rtl val="0"/>
                </a:rPr>
                <a:t>Interest</a:t>
              </a:r>
              <a:endParaRPr lang="es-VE" sz="1200" dirty="0">
                <a:solidFill>
                  <a:srgbClr val="3333FF"/>
                </a:solidFill>
                <a:latin typeface="Arial"/>
                <a:ea typeface="Arial"/>
                <a:cs typeface="Arial"/>
                <a:rtl val="0"/>
              </a:endParaRPr>
            </a:p>
          </p:txBody>
        </p:sp>
        <p:cxnSp>
          <p:nvCxnSpPr>
            <p:cNvPr id="18" name="11 Conector recto de flecha"/>
            <p:cNvCxnSpPr>
              <a:stCxn id="13" idx="4"/>
              <a:endCxn id="15" idx="1"/>
            </p:cNvCxnSpPr>
            <p:nvPr/>
          </p:nvCxnSpPr>
          <p:spPr>
            <a:xfrm flipH="1">
              <a:off x="4501465" y="2604931"/>
              <a:ext cx="1429395" cy="104477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13 Conector recto de flecha"/>
            <p:cNvCxnSpPr>
              <a:stCxn id="12" idx="4"/>
              <a:endCxn id="15" idx="0"/>
            </p:cNvCxnSpPr>
            <p:nvPr/>
          </p:nvCxnSpPr>
          <p:spPr>
            <a:xfrm flipH="1">
              <a:off x="5091185" y="2200592"/>
              <a:ext cx="1836217" cy="139272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18 Elipse"/>
            <p:cNvSpPr/>
            <p:nvPr/>
          </p:nvSpPr>
          <p:spPr>
            <a:xfrm>
              <a:off x="7511537" y="3069493"/>
              <a:ext cx="1307624"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Prev</a:t>
              </a:r>
              <a:r>
                <a:rPr lang="es-VE" sz="1200" dirty="0">
                  <a:solidFill>
                    <a:srgbClr val="3333FF"/>
                  </a:solidFill>
                  <a:latin typeface="Arial" panose="020B0604020202020204" pitchFamily="34" charset="0"/>
                  <a:cs typeface="Arial" panose="020B0604020202020204" pitchFamily="34" charset="0"/>
                </a:rPr>
                <a:t> Capital</a:t>
              </a:r>
            </a:p>
          </p:txBody>
        </p:sp>
        <p:sp>
          <p:nvSpPr>
            <p:cNvPr id="21" name="Shape 725"/>
            <p:cNvSpPr/>
            <p:nvPr/>
          </p:nvSpPr>
          <p:spPr>
            <a:xfrm>
              <a:off x="8496632" y="3542940"/>
              <a:ext cx="1640796"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err="1">
                  <a:solidFill>
                    <a:srgbClr val="3333FF"/>
                  </a:solidFill>
                  <a:latin typeface="Arial"/>
                  <a:ea typeface="Arial"/>
                  <a:cs typeface="Arial"/>
                  <a:rtl val="0"/>
                </a:rPr>
                <a:t>Prev</a:t>
              </a:r>
              <a:r>
                <a:rPr lang="en-US" sz="1200" dirty="0">
                  <a:solidFill>
                    <a:srgbClr val="3333FF"/>
                  </a:solidFill>
                  <a:latin typeface="Arial"/>
                  <a:ea typeface="Arial"/>
                  <a:cs typeface="Arial"/>
                  <a:rtl val="0"/>
                </a:rPr>
                <a:t> </a:t>
              </a:r>
              <a:r>
                <a:rPr lang="en-US" sz="1200" dirty="0" err="1">
                  <a:solidFill>
                    <a:srgbClr val="3333FF"/>
                  </a:solidFill>
                  <a:latin typeface="Arial"/>
                  <a:ea typeface="Arial"/>
                  <a:cs typeface="Arial"/>
                  <a:rtl val="0"/>
                </a:rPr>
                <a:t>Consump</a:t>
              </a:r>
              <a:endParaRPr lang="en-US" sz="1200" dirty="0">
                <a:solidFill>
                  <a:srgbClr val="3333FF"/>
                </a:solidFill>
                <a:latin typeface="Arial"/>
                <a:ea typeface="Arial"/>
                <a:cs typeface="Arial"/>
                <a:rtl val="0"/>
              </a:endParaRPr>
            </a:p>
          </p:txBody>
        </p:sp>
        <p:sp>
          <p:nvSpPr>
            <p:cNvPr id="22" name="Shape 725"/>
            <p:cNvSpPr/>
            <p:nvPr/>
          </p:nvSpPr>
          <p:spPr>
            <a:xfrm>
              <a:off x="6900502" y="3516012"/>
              <a:ext cx="1578406"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err="1">
                  <a:solidFill>
                    <a:srgbClr val="3333FF"/>
                  </a:solidFill>
                  <a:latin typeface="Arial" panose="020B0604020202020204" pitchFamily="34" charset="0"/>
                  <a:cs typeface="Arial" panose="020B0604020202020204" pitchFamily="34" charset="0"/>
                </a:rPr>
                <a:t>Prev</a:t>
              </a:r>
              <a:r>
                <a:rPr lang="en-US" sz="1200" dirty="0">
                  <a:solidFill>
                    <a:srgbClr val="3333FF"/>
                  </a:solidFill>
                  <a:latin typeface="Arial" panose="020B0604020202020204" pitchFamily="34" charset="0"/>
                  <a:cs typeface="Arial" panose="020B0604020202020204" pitchFamily="34" charset="0"/>
                </a:rPr>
                <a:t> Invest</a:t>
              </a:r>
            </a:p>
          </p:txBody>
        </p:sp>
        <p:sp>
          <p:nvSpPr>
            <p:cNvPr id="23" name="21 Elipse"/>
            <p:cNvSpPr/>
            <p:nvPr/>
          </p:nvSpPr>
          <p:spPr>
            <a:xfrm>
              <a:off x="7253738" y="5486935"/>
              <a:ext cx="957846" cy="51974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err="1">
                  <a:solidFill>
                    <a:srgbClr val="3333FF"/>
                  </a:solidFill>
                  <a:latin typeface="Arial" panose="020B0604020202020204" pitchFamily="34" charset="0"/>
                  <a:cs typeface="Arial" panose="020B0604020202020204" pitchFamily="34" charset="0"/>
                </a:rPr>
                <a:t>GPD</a:t>
              </a:r>
              <a:r>
                <a:rPr lang="en-US" sz="1200" dirty="0">
                  <a:solidFill>
                    <a:srgbClr val="3333FF"/>
                  </a:solidFill>
                  <a:latin typeface="Arial" panose="020B0604020202020204" pitchFamily="34" charset="0"/>
                  <a:cs typeface="Arial" panose="020B0604020202020204" pitchFamily="34" charset="0"/>
                </a:rPr>
                <a:t> </a:t>
              </a:r>
              <a:endParaRPr lang="es-ES" sz="1200" dirty="0">
                <a:solidFill>
                  <a:srgbClr val="3333FF"/>
                </a:solidFill>
                <a:latin typeface="Arial" panose="020B0604020202020204" pitchFamily="34" charset="0"/>
                <a:cs typeface="Arial" panose="020B0604020202020204" pitchFamily="34" charset="0"/>
              </a:endParaRPr>
            </a:p>
          </p:txBody>
        </p:sp>
        <p:sp>
          <p:nvSpPr>
            <p:cNvPr id="24" name="23 Elipse"/>
            <p:cNvSpPr/>
            <p:nvPr/>
          </p:nvSpPr>
          <p:spPr>
            <a:xfrm>
              <a:off x="3625689" y="6122365"/>
              <a:ext cx="1078384" cy="40026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rgbClr val="3333FF"/>
                  </a:solidFill>
                  <a:latin typeface="Arial"/>
                  <a:ea typeface="Arial"/>
                  <a:cs typeface="Arial"/>
                  <a:rtl val="0"/>
                </a:rPr>
                <a:t>Workers</a:t>
              </a:r>
            </a:p>
          </p:txBody>
        </p:sp>
        <p:sp>
          <p:nvSpPr>
            <p:cNvPr id="25" name="Shape 725"/>
            <p:cNvSpPr/>
            <p:nvPr/>
          </p:nvSpPr>
          <p:spPr>
            <a:xfrm>
              <a:off x="5043861" y="5645819"/>
              <a:ext cx="1384632" cy="40026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a:solidFill>
                    <a:srgbClr val="3333FF"/>
                  </a:solidFill>
                  <a:latin typeface="Arial"/>
                  <a:ea typeface="Arial"/>
                  <a:cs typeface="Arial"/>
                  <a:rtl val="0"/>
                </a:rPr>
                <a:t>Investment</a:t>
              </a:r>
            </a:p>
          </p:txBody>
        </p:sp>
        <p:sp>
          <p:nvSpPr>
            <p:cNvPr id="26" name="33 Elipse"/>
            <p:cNvSpPr/>
            <p:nvPr/>
          </p:nvSpPr>
          <p:spPr>
            <a:xfrm>
              <a:off x="3445089" y="5657663"/>
              <a:ext cx="1414660" cy="40026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panose="020B0604020202020204" pitchFamily="34" charset="0"/>
                  <a:cs typeface="Arial" panose="020B0604020202020204" pitchFamily="34" charset="0"/>
                </a:rPr>
                <a:t>Exogenous</a:t>
              </a:r>
              <a:endParaRPr lang="es-ES" sz="1200" dirty="0">
                <a:solidFill>
                  <a:srgbClr val="3333FF"/>
                </a:solidFill>
                <a:latin typeface="Arial" panose="020B0604020202020204" pitchFamily="34" charset="0"/>
                <a:cs typeface="Arial" panose="020B0604020202020204" pitchFamily="34" charset="0"/>
              </a:endParaRPr>
            </a:p>
          </p:txBody>
        </p:sp>
        <p:cxnSp>
          <p:nvCxnSpPr>
            <p:cNvPr id="27" name="12 Conector recto de flecha"/>
            <p:cNvCxnSpPr>
              <a:stCxn id="11" idx="4"/>
              <a:endCxn id="14" idx="7"/>
            </p:cNvCxnSpPr>
            <p:nvPr/>
          </p:nvCxnSpPr>
          <p:spPr>
            <a:xfrm flipH="1">
              <a:off x="4753105" y="2200092"/>
              <a:ext cx="499220" cy="104294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40 Conector recto de flecha"/>
            <p:cNvCxnSpPr>
              <a:stCxn id="16" idx="3"/>
              <a:endCxn id="34" idx="2"/>
            </p:cNvCxnSpPr>
            <p:nvPr/>
          </p:nvCxnSpPr>
          <p:spPr>
            <a:xfrm>
              <a:off x="3033645" y="3921952"/>
              <a:ext cx="1206753" cy="150953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42 Conector recto de flecha"/>
            <p:cNvCxnSpPr>
              <a:stCxn id="22" idx="4"/>
              <a:endCxn id="43" idx="7"/>
            </p:cNvCxnSpPr>
            <p:nvPr/>
          </p:nvCxnSpPr>
          <p:spPr>
            <a:xfrm flipH="1">
              <a:off x="6063999" y="3901032"/>
              <a:ext cx="1625706" cy="228003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49 Conector recto de flecha"/>
            <p:cNvCxnSpPr>
              <a:stCxn id="15" idx="4"/>
              <a:endCxn id="34" idx="7"/>
            </p:cNvCxnSpPr>
            <p:nvPr/>
          </p:nvCxnSpPr>
          <p:spPr>
            <a:xfrm>
              <a:off x="5091185" y="3978337"/>
              <a:ext cx="281211" cy="131163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56 Conector recto de flecha"/>
            <p:cNvCxnSpPr>
              <a:stCxn id="17" idx="5"/>
              <a:endCxn id="34" idx="0"/>
            </p:cNvCxnSpPr>
            <p:nvPr/>
          </p:nvCxnSpPr>
          <p:spPr>
            <a:xfrm>
              <a:off x="4749080" y="4282750"/>
              <a:ext cx="154427" cy="94860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60 Conector recto de flecha"/>
            <p:cNvCxnSpPr>
              <a:stCxn id="14" idx="4"/>
              <a:endCxn id="17" idx="0"/>
            </p:cNvCxnSpPr>
            <p:nvPr/>
          </p:nvCxnSpPr>
          <p:spPr>
            <a:xfrm>
              <a:off x="4197927" y="3571669"/>
              <a:ext cx="60038" cy="38244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32 Elipse"/>
            <p:cNvSpPr/>
            <p:nvPr/>
          </p:nvSpPr>
          <p:spPr>
            <a:xfrm>
              <a:off x="4240398" y="5231353"/>
              <a:ext cx="1326218" cy="40025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rgbClr val="3333FF"/>
                  </a:solidFill>
                  <a:latin typeface="Arial" panose="020B0604020202020204" pitchFamily="34" charset="0"/>
                  <a:cs typeface="Arial" panose="020B0604020202020204" pitchFamily="34" charset="0"/>
                </a:rPr>
                <a:t>Capital</a:t>
              </a:r>
            </a:p>
          </p:txBody>
        </p:sp>
        <p:cxnSp>
          <p:nvCxnSpPr>
            <p:cNvPr id="35" name="1037 Conector recto de flecha"/>
            <p:cNvCxnSpPr>
              <a:stCxn id="20" idx="3"/>
              <a:endCxn id="25" idx="0"/>
            </p:cNvCxnSpPr>
            <p:nvPr/>
          </p:nvCxnSpPr>
          <p:spPr>
            <a:xfrm flipH="1">
              <a:off x="5736177" y="3398128"/>
              <a:ext cx="1966857" cy="224769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1039 Conector recto de flecha"/>
            <p:cNvCxnSpPr>
              <a:stCxn id="22" idx="3"/>
              <a:endCxn id="25" idx="7"/>
            </p:cNvCxnSpPr>
            <p:nvPr/>
          </p:nvCxnSpPr>
          <p:spPr>
            <a:xfrm flipH="1">
              <a:off x="6225718" y="3844647"/>
              <a:ext cx="905936" cy="185978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1041 Conector recto de flecha"/>
            <p:cNvCxnSpPr>
              <a:stCxn id="21" idx="4"/>
              <a:endCxn id="43" idx="7"/>
            </p:cNvCxnSpPr>
            <p:nvPr/>
          </p:nvCxnSpPr>
          <p:spPr>
            <a:xfrm flipH="1">
              <a:off x="6063999" y="3927960"/>
              <a:ext cx="3253031" cy="225310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1048 Conector recto de flecha"/>
            <p:cNvCxnSpPr>
              <a:stCxn id="25" idx="6"/>
              <a:endCxn id="23" idx="1"/>
            </p:cNvCxnSpPr>
            <p:nvPr/>
          </p:nvCxnSpPr>
          <p:spPr>
            <a:xfrm flipV="1">
              <a:off x="6428493" y="5563050"/>
              <a:ext cx="965518" cy="28289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1050 Conector recto de flecha"/>
            <p:cNvCxnSpPr>
              <a:stCxn id="34" idx="7"/>
              <a:endCxn id="23" idx="0"/>
            </p:cNvCxnSpPr>
            <p:nvPr/>
          </p:nvCxnSpPr>
          <p:spPr>
            <a:xfrm>
              <a:off x="5372396" y="5289969"/>
              <a:ext cx="2360265" cy="19696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1052 Conector recto de flecha"/>
            <p:cNvCxnSpPr>
              <a:stCxn id="43" idx="5"/>
              <a:endCxn id="23" idx="4"/>
            </p:cNvCxnSpPr>
            <p:nvPr/>
          </p:nvCxnSpPr>
          <p:spPr>
            <a:xfrm flipV="1">
              <a:off x="6063999" y="6006679"/>
              <a:ext cx="1668662" cy="45741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1054 Conector recto de flecha"/>
            <p:cNvCxnSpPr>
              <a:stCxn id="24" idx="6"/>
              <a:endCxn id="23" idx="3"/>
            </p:cNvCxnSpPr>
            <p:nvPr/>
          </p:nvCxnSpPr>
          <p:spPr>
            <a:xfrm flipV="1">
              <a:off x="4704073" y="5930564"/>
              <a:ext cx="2689938" cy="39193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1059 Conector recto de flecha"/>
            <p:cNvCxnSpPr>
              <a:stCxn id="26" idx="6"/>
              <a:endCxn id="23" idx="2"/>
            </p:cNvCxnSpPr>
            <p:nvPr/>
          </p:nvCxnSpPr>
          <p:spPr>
            <a:xfrm flipV="1">
              <a:off x="4859749" y="5746807"/>
              <a:ext cx="2393989" cy="1109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3" name="Shape 725"/>
            <p:cNvSpPr/>
            <p:nvPr/>
          </p:nvSpPr>
          <p:spPr>
            <a:xfrm>
              <a:off x="4704073" y="6122452"/>
              <a:ext cx="1593252" cy="40026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1200" dirty="0">
                  <a:solidFill>
                    <a:srgbClr val="3333FF"/>
                  </a:solidFill>
                  <a:latin typeface="Arial"/>
                  <a:ea typeface="Arial"/>
                  <a:cs typeface="Arial"/>
                  <a:rtl val="0"/>
                </a:rPr>
                <a:t>Consumption</a:t>
              </a:r>
            </a:p>
          </p:txBody>
        </p:sp>
        <p:cxnSp>
          <p:nvCxnSpPr>
            <p:cNvPr id="31" name="54 Conector recto de flecha"/>
            <p:cNvCxnSpPr>
              <a:stCxn id="17" idx="3"/>
              <a:endCxn id="43" idx="1"/>
            </p:cNvCxnSpPr>
            <p:nvPr/>
          </p:nvCxnSpPr>
          <p:spPr>
            <a:xfrm>
              <a:off x="3766850" y="4282750"/>
              <a:ext cx="1170549" cy="189831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Statistical structure </a:t>
            </a:r>
            <a:r>
              <a:rPr lang="en-US" dirty="0" smtClean="0"/>
              <a:t>learning: categories</a:t>
            </a:r>
            <a:endParaRPr lang="en-US" dirty="0"/>
          </a:p>
        </p:txBody>
      </p:sp>
      <p:sp>
        <p:nvSpPr>
          <p:cNvPr id="6" name="Oval 5"/>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2239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82" grpId="0" animBg="1"/>
      <p:bldP spid="8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structure learning: groups</a:t>
            </a:r>
          </a:p>
        </p:txBody>
      </p:sp>
      <p:sp>
        <p:nvSpPr>
          <p:cNvPr id="6" name="Oval 5"/>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Resource Restrictions Smoothing</a:t>
            </a:r>
            <a:endParaRPr lang="en-US" sz="1900" dirty="0"/>
          </a:p>
        </p:txBody>
      </p:sp>
      <p:sp>
        <p:nvSpPr>
          <p:cNvPr id="7" name="Oval 6"/>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Resource Restrictions</a:t>
            </a:r>
            <a:endParaRPr lang="en-US" sz="1900" dirty="0"/>
          </a:p>
        </p:txBody>
      </p:sp>
      <p:sp>
        <p:nvSpPr>
          <p:cNvPr id="8" name="Oval 7"/>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Estimation Parameters</a:t>
            </a:r>
            <a:endParaRPr lang="en-US" sz="1900" dirty="0"/>
          </a:p>
        </p:txBody>
      </p:sp>
      <p:sp>
        <p:nvSpPr>
          <p:cNvPr id="9" name="Oval 8"/>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Estimation Parameter Stickiness</a:t>
            </a:r>
            <a:endParaRPr lang="en-US" sz="1900" dirty="0"/>
          </a:p>
        </p:txBody>
      </p:sp>
      <p:sp>
        <p:nvSpPr>
          <p:cNvPr id="10" name="Oval 9"/>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Economy</a:t>
            </a:r>
            <a:endParaRPr lang="en-US" sz="1900" dirty="0"/>
          </a:p>
        </p:txBody>
      </p:sp>
    </p:spTree>
    <p:extLst>
      <p:ext uri="{BB962C8B-B14F-4D97-AF65-F5344CB8AC3E}">
        <p14:creationId xmlns:p14="http://schemas.microsoft.com/office/powerpoint/2010/main" val="31222319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Grouped all vs all</a:t>
            </a:r>
            <a:endParaRPr lang="en-US" dirty="0"/>
          </a:p>
        </p:txBody>
      </p:sp>
      <p:sp>
        <p:nvSpPr>
          <p:cNvPr id="13" name="Forma libre 12"/>
          <p:cNvSpPr/>
          <p:nvPr/>
        </p:nvSpPr>
        <p:spPr>
          <a:xfrm>
            <a:off x="839483" y="2949990"/>
            <a:ext cx="1883664" cy="1883664"/>
          </a:xfrm>
          <a:custGeom>
            <a:avLst/>
            <a:gdLst>
              <a:gd name="connsiteX0" fmla="*/ 0 w 2102606"/>
              <a:gd name="connsiteY0" fmla="*/ 1051303 h 2102606"/>
              <a:gd name="connsiteX1" fmla="*/ 1051303 w 2102606"/>
              <a:gd name="connsiteY1" fmla="*/ 0 h 2102606"/>
              <a:gd name="connsiteX2" fmla="*/ 2102606 w 2102606"/>
              <a:gd name="connsiteY2" fmla="*/ 1051303 h 2102606"/>
              <a:gd name="connsiteX3" fmla="*/ 1051303 w 2102606"/>
              <a:gd name="connsiteY3" fmla="*/ 2102606 h 2102606"/>
              <a:gd name="connsiteX4" fmla="*/ 0 w 2102606"/>
              <a:gd name="connsiteY4" fmla="*/ 1051303 h 210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06" h="2102606">
                <a:moveTo>
                  <a:pt x="0" y="1051303"/>
                </a:moveTo>
                <a:cubicBezTo>
                  <a:pt x="0" y="470684"/>
                  <a:pt x="470684" y="0"/>
                  <a:pt x="1051303" y="0"/>
                </a:cubicBezTo>
                <a:cubicBezTo>
                  <a:pt x="1631922" y="0"/>
                  <a:pt x="2102606" y="470684"/>
                  <a:pt x="2102606" y="1051303"/>
                </a:cubicBezTo>
                <a:cubicBezTo>
                  <a:pt x="2102606" y="1631922"/>
                  <a:pt x="1631922" y="2102606"/>
                  <a:pt x="1051303" y="2102606"/>
                </a:cubicBezTo>
                <a:cubicBezTo>
                  <a:pt x="470684" y="2102606"/>
                  <a:pt x="0" y="1631922"/>
                  <a:pt x="0" y="1051303"/>
                </a:cubicBezTo>
                <a:close/>
              </a:path>
            </a:pathLst>
          </a:cu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920" tIns="307920" rIns="307920" bIns="307920" numCol="1" spcCol="1270" anchor="ctr" anchorCtr="0">
            <a:noAutofit/>
          </a:bodyPr>
          <a:lstStyle/>
          <a:p>
            <a:pPr lvl="0" algn="ctr" defTabSz="1111250">
              <a:lnSpc>
                <a:spcPct val="90000"/>
              </a:lnSpc>
              <a:spcBef>
                <a:spcPct val="0"/>
              </a:spcBef>
              <a:spcAft>
                <a:spcPct val="35000"/>
              </a:spcAft>
            </a:pPr>
            <a:r>
              <a:rPr lang="en-US" sz="1900" kern="1200" dirty="0" smtClean="0"/>
              <a:t>Estimation parameter stickiness</a:t>
            </a:r>
            <a:endParaRPr lang="en-US" sz="1900" kern="1200" dirty="0"/>
          </a:p>
        </p:txBody>
      </p:sp>
      <p:sp>
        <p:nvSpPr>
          <p:cNvPr id="14" name="Forma libre 13"/>
          <p:cNvSpPr/>
          <p:nvPr/>
        </p:nvSpPr>
        <p:spPr>
          <a:xfrm>
            <a:off x="2942090" y="2949990"/>
            <a:ext cx="1883664" cy="1883664"/>
          </a:xfrm>
          <a:custGeom>
            <a:avLst/>
            <a:gdLst>
              <a:gd name="connsiteX0" fmla="*/ 0 w 2102606"/>
              <a:gd name="connsiteY0" fmla="*/ 1051303 h 2102606"/>
              <a:gd name="connsiteX1" fmla="*/ 1051303 w 2102606"/>
              <a:gd name="connsiteY1" fmla="*/ 0 h 2102606"/>
              <a:gd name="connsiteX2" fmla="*/ 2102606 w 2102606"/>
              <a:gd name="connsiteY2" fmla="*/ 1051303 h 2102606"/>
              <a:gd name="connsiteX3" fmla="*/ 1051303 w 2102606"/>
              <a:gd name="connsiteY3" fmla="*/ 2102606 h 2102606"/>
              <a:gd name="connsiteX4" fmla="*/ 0 w 2102606"/>
              <a:gd name="connsiteY4" fmla="*/ 1051303 h 210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06" h="2102606">
                <a:moveTo>
                  <a:pt x="0" y="1051303"/>
                </a:moveTo>
                <a:cubicBezTo>
                  <a:pt x="0" y="470684"/>
                  <a:pt x="470684" y="0"/>
                  <a:pt x="1051303" y="0"/>
                </a:cubicBezTo>
                <a:cubicBezTo>
                  <a:pt x="1631922" y="0"/>
                  <a:pt x="2102606" y="470684"/>
                  <a:pt x="2102606" y="1051303"/>
                </a:cubicBezTo>
                <a:cubicBezTo>
                  <a:pt x="2102606" y="1631922"/>
                  <a:pt x="1631922" y="2102606"/>
                  <a:pt x="1051303" y="2102606"/>
                </a:cubicBezTo>
                <a:cubicBezTo>
                  <a:pt x="470684" y="2102606"/>
                  <a:pt x="0" y="1631922"/>
                  <a:pt x="0" y="1051303"/>
                </a:cubicBezTo>
                <a:close/>
              </a:path>
            </a:pathLst>
          </a:cu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920" tIns="307920" rIns="307920" bIns="307920" numCol="1" spcCol="1270" anchor="ctr" anchorCtr="0">
            <a:noAutofit/>
          </a:bodyPr>
          <a:lstStyle/>
          <a:p>
            <a:pPr lvl="0" algn="ctr" defTabSz="1111250">
              <a:lnSpc>
                <a:spcPct val="90000"/>
              </a:lnSpc>
              <a:spcBef>
                <a:spcPct val="0"/>
              </a:spcBef>
              <a:spcAft>
                <a:spcPct val="35000"/>
              </a:spcAft>
            </a:pPr>
            <a:r>
              <a:rPr lang="en-US" sz="1900" kern="1200" smtClean="0"/>
              <a:t>Resource </a:t>
            </a:r>
            <a:r>
              <a:rPr lang="en-US" sz="1900" kern="1200" dirty="0" smtClean="0"/>
              <a:t>Restriction smoothing</a:t>
            </a:r>
            <a:endParaRPr lang="en-US" sz="1900" kern="1200" dirty="0"/>
          </a:p>
        </p:txBody>
      </p:sp>
      <p:sp>
        <p:nvSpPr>
          <p:cNvPr id="15" name="Forma libre 14"/>
          <p:cNvSpPr/>
          <p:nvPr/>
        </p:nvSpPr>
        <p:spPr>
          <a:xfrm>
            <a:off x="5044696" y="2949990"/>
            <a:ext cx="1883664" cy="1883664"/>
          </a:xfrm>
          <a:custGeom>
            <a:avLst/>
            <a:gdLst>
              <a:gd name="connsiteX0" fmla="*/ 0 w 2102606"/>
              <a:gd name="connsiteY0" fmla="*/ 1051303 h 2102606"/>
              <a:gd name="connsiteX1" fmla="*/ 1051303 w 2102606"/>
              <a:gd name="connsiteY1" fmla="*/ 0 h 2102606"/>
              <a:gd name="connsiteX2" fmla="*/ 2102606 w 2102606"/>
              <a:gd name="connsiteY2" fmla="*/ 1051303 h 2102606"/>
              <a:gd name="connsiteX3" fmla="*/ 1051303 w 2102606"/>
              <a:gd name="connsiteY3" fmla="*/ 2102606 h 2102606"/>
              <a:gd name="connsiteX4" fmla="*/ 0 w 2102606"/>
              <a:gd name="connsiteY4" fmla="*/ 1051303 h 210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06" h="2102606">
                <a:moveTo>
                  <a:pt x="0" y="1051303"/>
                </a:moveTo>
                <a:cubicBezTo>
                  <a:pt x="0" y="470684"/>
                  <a:pt x="470684" y="0"/>
                  <a:pt x="1051303" y="0"/>
                </a:cubicBezTo>
                <a:cubicBezTo>
                  <a:pt x="1631922" y="0"/>
                  <a:pt x="2102606" y="470684"/>
                  <a:pt x="2102606" y="1051303"/>
                </a:cubicBezTo>
                <a:cubicBezTo>
                  <a:pt x="2102606" y="1631922"/>
                  <a:pt x="1631922" y="2102606"/>
                  <a:pt x="1051303" y="2102606"/>
                </a:cubicBezTo>
                <a:cubicBezTo>
                  <a:pt x="470684" y="2102606"/>
                  <a:pt x="0" y="1631922"/>
                  <a:pt x="0" y="1051303"/>
                </a:cubicBezTo>
                <a:close/>
              </a:path>
            </a:pathLst>
          </a:cu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920" tIns="307920" rIns="307920" bIns="307920" numCol="1" spcCol="1270" anchor="ctr" anchorCtr="0">
            <a:noAutofit/>
          </a:bodyPr>
          <a:lstStyle/>
          <a:p>
            <a:pPr lvl="0" algn="ctr" defTabSz="1111250">
              <a:lnSpc>
                <a:spcPct val="90000"/>
              </a:lnSpc>
              <a:spcBef>
                <a:spcPct val="0"/>
              </a:spcBef>
              <a:spcAft>
                <a:spcPct val="35000"/>
              </a:spcAft>
            </a:pPr>
            <a:r>
              <a:rPr lang="en-US" sz="1900" kern="1200" dirty="0" smtClean="0"/>
              <a:t>Resource restrictions</a:t>
            </a:r>
            <a:endParaRPr lang="en-US" sz="1900" kern="1200" dirty="0"/>
          </a:p>
        </p:txBody>
      </p:sp>
      <p:sp>
        <p:nvSpPr>
          <p:cNvPr id="16" name="Forma libre 15"/>
          <p:cNvSpPr/>
          <p:nvPr/>
        </p:nvSpPr>
        <p:spPr>
          <a:xfrm>
            <a:off x="7147303" y="2949990"/>
            <a:ext cx="1883664" cy="1883664"/>
          </a:xfrm>
          <a:custGeom>
            <a:avLst/>
            <a:gdLst>
              <a:gd name="connsiteX0" fmla="*/ 0 w 2102606"/>
              <a:gd name="connsiteY0" fmla="*/ 1051303 h 2102606"/>
              <a:gd name="connsiteX1" fmla="*/ 1051303 w 2102606"/>
              <a:gd name="connsiteY1" fmla="*/ 0 h 2102606"/>
              <a:gd name="connsiteX2" fmla="*/ 2102606 w 2102606"/>
              <a:gd name="connsiteY2" fmla="*/ 1051303 h 2102606"/>
              <a:gd name="connsiteX3" fmla="*/ 1051303 w 2102606"/>
              <a:gd name="connsiteY3" fmla="*/ 2102606 h 2102606"/>
              <a:gd name="connsiteX4" fmla="*/ 0 w 2102606"/>
              <a:gd name="connsiteY4" fmla="*/ 1051303 h 210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06" h="2102606">
                <a:moveTo>
                  <a:pt x="0" y="1051303"/>
                </a:moveTo>
                <a:cubicBezTo>
                  <a:pt x="0" y="470684"/>
                  <a:pt x="470684" y="0"/>
                  <a:pt x="1051303" y="0"/>
                </a:cubicBezTo>
                <a:cubicBezTo>
                  <a:pt x="1631922" y="0"/>
                  <a:pt x="2102606" y="470684"/>
                  <a:pt x="2102606" y="1051303"/>
                </a:cubicBezTo>
                <a:cubicBezTo>
                  <a:pt x="2102606" y="1631922"/>
                  <a:pt x="1631922" y="2102606"/>
                  <a:pt x="1051303" y="2102606"/>
                </a:cubicBezTo>
                <a:cubicBezTo>
                  <a:pt x="470684" y="2102606"/>
                  <a:pt x="0" y="1631922"/>
                  <a:pt x="0" y="1051303"/>
                </a:cubicBezTo>
                <a:close/>
              </a:path>
            </a:pathLst>
          </a:cu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920" tIns="307920" rIns="307920" bIns="307920" numCol="1" spcCol="1270" anchor="ctr" anchorCtr="0">
            <a:noAutofit/>
          </a:bodyPr>
          <a:lstStyle/>
          <a:p>
            <a:pPr lvl="0" algn="ctr" defTabSz="1111250">
              <a:lnSpc>
                <a:spcPct val="90000"/>
              </a:lnSpc>
              <a:spcBef>
                <a:spcPct val="0"/>
              </a:spcBef>
              <a:spcAft>
                <a:spcPct val="35000"/>
              </a:spcAft>
            </a:pPr>
            <a:r>
              <a:rPr lang="en-US" sz="1900" kern="1200" dirty="0" smtClean="0"/>
              <a:t>Estimation parameters</a:t>
            </a:r>
            <a:endParaRPr lang="en-US" sz="1900" kern="1200" dirty="0"/>
          </a:p>
        </p:txBody>
      </p:sp>
      <p:sp>
        <p:nvSpPr>
          <p:cNvPr id="17" name="Forma libre 16"/>
          <p:cNvSpPr/>
          <p:nvPr/>
        </p:nvSpPr>
        <p:spPr>
          <a:xfrm>
            <a:off x="9249909" y="2949990"/>
            <a:ext cx="1883664" cy="1883664"/>
          </a:xfrm>
          <a:custGeom>
            <a:avLst/>
            <a:gdLst>
              <a:gd name="connsiteX0" fmla="*/ 0 w 2102606"/>
              <a:gd name="connsiteY0" fmla="*/ 1051303 h 2102606"/>
              <a:gd name="connsiteX1" fmla="*/ 1051303 w 2102606"/>
              <a:gd name="connsiteY1" fmla="*/ 0 h 2102606"/>
              <a:gd name="connsiteX2" fmla="*/ 2102606 w 2102606"/>
              <a:gd name="connsiteY2" fmla="*/ 1051303 h 2102606"/>
              <a:gd name="connsiteX3" fmla="*/ 1051303 w 2102606"/>
              <a:gd name="connsiteY3" fmla="*/ 2102606 h 2102606"/>
              <a:gd name="connsiteX4" fmla="*/ 0 w 2102606"/>
              <a:gd name="connsiteY4" fmla="*/ 1051303 h 210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06" h="2102606">
                <a:moveTo>
                  <a:pt x="0" y="1051303"/>
                </a:moveTo>
                <a:cubicBezTo>
                  <a:pt x="0" y="470684"/>
                  <a:pt x="470684" y="0"/>
                  <a:pt x="1051303" y="0"/>
                </a:cubicBezTo>
                <a:cubicBezTo>
                  <a:pt x="1631922" y="0"/>
                  <a:pt x="2102606" y="470684"/>
                  <a:pt x="2102606" y="1051303"/>
                </a:cubicBezTo>
                <a:cubicBezTo>
                  <a:pt x="2102606" y="1631922"/>
                  <a:pt x="1631922" y="2102606"/>
                  <a:pt x="1051303" y="2102606"/>
                </a:cubicBezTo>
                <a:cubicBezTo>
                  <a:pt x="470684" y="2102606"/>
                  <a:pt x="0" y="1631922"/>
                  <a:pt x="0" y="1051303"/>
                </a:cubicBezTo>
                <a:close/>
              </a:path>
            </a:pathLst>
          </a:cu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920" tIns="307920" rIns="307920" bIns="307920" numCol="1" spcCol="1270" anchor="ctr" anchorCtr="0">
            <a:noAutofit/>
          </a:bodyPr>
          <a:lstStyle/>
          <a:p>
            <a:pPr lvl="0" algn="ctr" defTabSz="1111250">
              <a:lnSpc>
                <a:spcPct val="90000"/>
              </a:lnSpc>
              <a:spcBef>
                <a:spcPct val="0"/>
              </a:spcBef>
              <a:spcAft>
                <a:spcPct val="35000"/>
              </a:spcAft>
            </a:pPr>
            <a:r>
              <a:rPr lang="en-US" sz="1900" kern="1200" dirty="0" smtClean="0"/>
              <a:t>Economy</a:t>
            </a:r>
            <a:endParaRPr lang="en-US" sz="1900" kern="1200" dirty="0"/>
          </a:p>
        </p:txBody>
      </p:sp>
      <p:sp>
        <p:nvSpPr>
          <p:cNvPr id="5" name="Rectangle 4"/>
          <p:cNvSpPr/>
          <p:nvPr/>
        </p:nvSpPr>
        <p:spPr>
          <a:xfrm>
            <a:off x="3570953" y="2460840"/>
            <a:ext cx="5050100" cy="4524315"/>
          </a:xfrm>
          <a:prstGeom prst="rect">
            <a:avLst/>
          </a:prstGeom>
        </p:spPr>
        <p:txBody>
          <a:bodyPr wrap="none" anchor="b">
            <a:spAutoFit/>
          </a:bodyPr>
          <a:lstStyle/>
          <a:p>
            <a:pPr algn="ctr"/>
            <a:r>
              <a:rPr lang="en-US" sz="7200" b="1" i="1" dirty="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n</a:t>
            </a:r>
            <a:r>
              <a:rPr lang="en-US" sz="7200" b="1" dirty="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=16</a:t>
            </a:r>
            <a:r>
              <a:rPr lang="en-US" sz="7200" b="1" dirty="0">
                <a:ln>
                  <a:solidFill>
                    <a:schemeClr val="tx1"/>
                  </a:solidFill>
                </a:ln>
                <a:solidFill>
                  <a:schemeClr val="bg1"/>
                </a:solidFill>
                <a:effectLst>
                  <a:glow rad="101600">
                    <a:schemeClr val="accent1">
                      <a:satMod val="175000"/>
                      <a:alpha val="40000"/>
                    </a:schemeClr>
                  </a:glow>
                </a:effectLst>
              </a:rPr>
              <a:t>⇒</a:t>
            </a:r>
            <a:endParaRPr lang="en-US" sz="7200" b="1" dirty="0">
              <a:ln>
                <a:solidFill>
                  <a:schemeClr val="tx1"/>
                </a:solidFill>
              </a:ln>
              <a:solidFill>
                <a:schemeClr val="bg1"/>
              </a:solidFill>
              <a:effectLst>
                <a:glow rad="101600">
                  <a:schemeClr val="accent1">
                    <a:satMod val="175000"/>
                    <a:alpha val="40000"/>
                  </a:schemeClr>
                </a:glow>
              </a:effectLst>
              <a:latin typeface="Calibri" panose="020F0502020204030204" pitchFamily="34" charset="0"/>
            </a:endParaRPr>
          </a:p>
          <a:p>
            <a:pPr algn="ctr"/>
            <a:r>
              <a:rPr lang="en-US" sz="7200" b="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1,213,440 </a:t>
            </a:r>
            <a:br>
              <a:rPr lang="en-US" sz="7200" b="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br>
            <a:r>
              <a:rPr lang="en-US" sz="7200" b="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comparisons</a:t>
            </a:r>
          </a:p>
          <a:p>
            <a:pPr algn="ctr"/>
            <a:r>
              <a:rPr lang="en-US" sz="7200" b="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O(</a:t>
            </a:r>
            <a:r>
              <a:rPr lang="en-US" sz="7200" b="1" i="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c</a:t>
            </a:r>
            <a:r>
              <a:rPr lang="en-US" sz="7200" b="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a:t>
            </a:r>
            <a:r>
              <a:rPr lang="en-US" sz="7200" b="1" i="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n</a:t>
            </a:r>
            <a:r>
              <a:rPr lang="en-US" sz="7200" b="1" baseline="30000"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2</a:t>
            </a:r>
            <a:r>
              <a:rPr lang="en-US" sz="7200" b="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2</a:t>
            </a:r>
            <a:r>
              <a:rPr lang="en-US" sz="7200" b="1" i="1" baseline="30000"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c</a:t>
            </a:r>
            <a:r>
              <a:rPr lang="en-US" sz="7200" b="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a:t>
            </a:r>
            <a:endParaRPr lang="en-US" sz="7200" b="1" dirty="0">
              <a:ln>
                <a:solidFill>
                  <a:schemeClr val="tx1"/>
                </a:solidFill>
              </a:ln>
              <a:solidFill>
                <a:schemeClr val="bg1"/>
              </a:solidFill>
              <a:effectLst>
                <a:glow rad="101600">
                  <a:schemeClr val="accent1">
                    <a:satMod val="175000"/>
                    <a:alpha val="40000"/>
                  </a:schemeClr>
                </a:glow>
              </a:effectLst>
              <a:latin typeface="Calibri" panose="020F0502020204030204" pitchFamily="34" charset="0"/>
            </a:endParaRPr>
          </a:p>
        </p:txBody>
      </p:sp>
      <p:grpSp>
        <p:nvGrpSpPr>
          <p:cNvPr id="24" name="Grupo 23"/>
          <p:cNvGrpSpPr/>
          <p:nvPr/>
        </p:nvGrpSpPr>
        <p:grpSpPr>
          <a:xfrm>
            <a:off x="1868006" y="1695462"/>
            <a:ext cx="8432765" cy="2486046"/>
            <a:chOff x="1868006" y="1695462"/>
            <a:chExt cx="8461855" cy="2486046"/>
          </a:xfrm>
        </p:grpSpPr>
        <p:sp>
          <p:nvSpPr>
            <p:cNvPr id="19" name="Arco 18"/>
            <p:cNvSpPr/>
            <p:nvPr/>
          </p:nvSpPr>
          <p:spPr>
            <a:xfrm>
              <a:off x="1871662" y="1695462"/>
              <a:ext cx="8458199" cy="2486046"/>
            </a:xfrm>
            <a:prstGeom prst="arc">
              <a:avLst>
                <a:gd name="adj1" fmla="val 10772276"/>
                <a:gd name="adj2" fmla="val 0"/>
              </a:avLst>
            </a:prstGeom>
            <a:ln w="28575">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o 19"/>
            <p:cNvSpPr/>
            <p:nvPr/>
          </p:nvSpPr>
          <p:spPr>
            <a:xfrm>
              <a:off x="1868006" y="1912548"/>
              <a:ext cx="6372226" cy="2085959"/>
            </a:xfrm>
            <a:prstGeom prst="arc">
              <a:avLst>
                <a:gd name="adj1" fmla="val 10772276"/>
                <a:gd name="adj2" fmla="val 0"/>
              </a:avLst>
            </a:prstGeom>
            <a:ln w="28575">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o 20"/>
            <p:cNvSpPr/>
            <p:nvPr/>
          </p:nvSpPr>
          <p:spPr>
            <a:xfrm>
              <a:off x="1871662" y="2181277"/>
              <a:ext cx="4276730" cy="1514445"/>
            </a:xfrm>
            <a:prstGeom prst="arc">
              <a:avLst>
                <a:gd name="adj1" fmla="val 10772276"/>
                <a:gd name="adj2" fmla="val 0"/>
              </a:avLst>
            </a:prstGeom>
            <a:ln w="28575">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o 21"/>
            <p:cNvSpPr/>
            <p:nvPr/>
          </p:nvSpPr>
          <p:spPr>
            <a:xfrm>
              <a:off x="1871662" y="2457449"/>
              <a:ext cx="2143126" cy="952533"/>
            </a:xfrm>
            <a:prstGeom prst="arc">
              <a:avLst>
                <a:gd name="adj1" fmla="val 10772276"/>
                <a:gd name="adj2" fmla="val 0"/>
              </a:avLst>
            </a:prstGeom>
            <a:ln w="28575">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upo 28"/>
          <p:cNvGrpSpPr/>
          <p:nvPr/>
        </p:nvGrpSpPr>
        <p:grpSpPr>
          <a:xfrm>
            <a:off x="4005191" y="1819274"/>
            <a:ext cx="6300859" cy="2247901"/>
            <a:chOff x="4005191" y="1819274"/>
            <a:chExt cx="6300859" cy="2247901"/>
          </a:xfrm>
        </p:grpSpPr>
        <p:sp>
          <p:nvSpPr>
            <p:cNvPr id="26" name="Arco 25"/>
            <p:cNvSpPr/>
            <p:nvPr/>
          </p:nvSpPr>
          <p:spPr>
            <a:xfrm>
              <a:off x="4005191" y="1819274"/>
              <a:ext cx="6300859" cy="2247901"/>
            </a:xfrm>
            <a:prstGeom prst="arc">
              <a:avLst>
                <a:gd name="adj1" fmla="val 10772276"/>
                <a:gd name="adj2" fmla="val 0"/>
              </a:avLst>
            </a:prstGeom>
            <a:ln w="28575">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o 26"/>
            <p:cNvSpPr/>
            <p:nvPr/>
          </p:nvSpPr>
          <p:spPr>
            <a:xfrm>
              <a:off x="4009167" y="2262976"/>
              <a:ext cx="4233590" cy="1403378"/>
            </a:xfrm>
            <a:prstGeom prst="arc">
              <a:avLst>
                <a:gd name="adj1" fmla="val 10772276"/>
                <a:gd name="adj2" fmla="val 0"/>
              </a:avLst>
            </a:prstGeom>
            <a:ln w="28575">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o 27"/>
            <p:cNvSpPr/>
            <p:nvPr/>
          </p:nvSpPr>
          <p:spPr>
            <a:xfrm>
              <a:off x="4009167" y="2463865"/>
              <a:ext cx="2143126" cy="952533"/>
            </a:xfrm>
            <a:prstGeom prst="arc">
              <a:avLst>
                <a:gd name="adj1" fmla="val 10772276"/>
                <a:gd name="adj2" fmla="val 0"/>
              </a:avLst>
            </a:prstGeom>
            <a:ln w="28575">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upo 33"/>
          <p:cNvGrpSpPr/>
          <p:nvPr/>
        </p:nvGrpSpPr>
        <p:grpSpPr>
          <a:xfrm>
            <a:off x="6147547" y="2188684"/>
            <a:ext cx="4160833" cy="1515766"/>
            <a:chOff x="6147547" y="2188684"/>
            <a:chExt cx="4160833" cy="1515766"/>
          </a:xfrm>
        </p:grpSpPr>
        <p:sp>
          <p:nvSpPr>
            <p:cNvPr id="31" name="Arco 30"/>
            <p:cNvSpPr/>
            <p:nvPr/>
          </p:nvSpPr>
          <p:spPr>
            <a:xfrm>
              <a:off x="6147547" y="2188684"/>
              <a:ext cx="4160569" cy="1515766"/>
            </a:xfrm>
            <a:prstGeom prst="arc">
              <a:avLst>
                <a:gd name="adj1" fmla="val 10772276"/>
                <a:gd name="adj2" fmla="val 0"/>
              </a:avLst>
            </a:prstGeom>
            <a:ln w="28575">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o 31"/>
            <p:cNvSpPr/>
            <p:nvPr/>
          </p:nvSpPr>
          <p:spPr>
            <a:xfrm>
              <a:off x="6147547" y="2466907"/>
              <a:ext cx="2085342" cy="987588"/>
            </a:xfrm>
            <a:prstGeom prst="arc">
              <a:avLst>
                <a:gd name="adj1" fmla="val 10772276"/>
                <a:gd name="adj2" fmla="val 0"/>
              </a:avLst>
            </a:prstGeom>
            <a:ln w="28575">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o 32"/>
            <p:cNvSpPr/>
            <p:nvPr/>
          </p:nvSpPr>
          <p:spPr>
            <a:xfrm>
              <a:off x="8232889" y="2493220"/>
              <a:ext cx="2075491" cy="889837"/>
            </a:xfrm>
            <a:prstGeom prst="arc">
              <a:avLst>
                <a:gd name="adj1" fmla="val 10772276"/>
                <a:gd name="adj2" fmla="val 0"/>
              </a:avLst>
            </a:prstGeom>
            <a:ln w="28575">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882451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Friedman et al. 1999 main drawback</a:t>
            </a:r>
            <a:endParaRPr lang="en-US" dirty="0"/>
          </a:p>
        </p:txBody>
      </p:sp>
      <p:sp>
        <p:nvSpPr>
          <p:cNvPr id="19" name="18 Elipse"/>
          <p:cNvSpPr/>
          <p:nvPr/>
        </p:nvSpPr>
        <p:spPr>
          <a:xfrm>
            <a:off x="4907280" y="5649853"/>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err="1">
                <a:solidFill>
                  <a:srgbClr val="3333FF"/>
                </a:solidFill>
                <a:latin typeface="Arial" panose="020B0604020202020204" pitchFamily="34" charset="0"/>
                <a:cs typeface="Arial" panose="020B0604020202020204" pitchFamily="34" charset="0"/>
              </a:rPr>
              <a:t>GPD</a:t>
            </a:r>
            <a:r>
              <a:rPr lang="en-US" sz="1600" dirty="0">
                <a:solidFill>
                  <a:srgbClr val="3333FF"/>
                </a:solidFill>
                <a:latin typeface="Arial" panose="020B0604020202020204" pitchFamily="34" charset="0"/>
                <a:cs typeface="Arial" panose="020B0604020202020204" pitchFamily="34" charset="0"/>
              </a:rPr>
              <a:t> </a:t>
            </a:r>
            <a:endParaRPr lang="es-ES" sz="1200" dirty="0">
              <a:solidFill>
                <a:srgbClr val="3333FF"/>
              </a:solidFill>
              <a:latin typeface="Arial" panose="020B0604020202020204" pitchFamily="34" charset="0"/>
              <a:cs typeface="Arial" panose="020B0604020202020204" pitchFamily="34" charset="0"/>
            </a:endParaRPr>
          </a:p>
        </p:txBody>
      </p:sp>
      <p:sp>
        <p:nvSpPr>
          <p:cNvPr id="9" name="Shape 725"/>
          <p:cNvSpPr/>
          <p:nvPr/>
        </p:nvSpPr>
        <p:spPr>
          <a:xfrm>
            <a:off x="9433560" y="4706372"/>
            <a:ext cx="192024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Investment</a:t>
            </a:r>
          </a:p>
        </p:txBody>
      </p:sp>
      <p:sp>
        <p:nvSpPr>
          <p:cNvPr id="15" name="14 Elipse"/>
          <p:cNvSpPr/>
          <p:nvPr/>
        </p:nvSpPr>
        <p:spPr>
          <a:xfrm>
            <a:off x="835938"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33FF"/>
                </a:solidFill>
                <a:latin typeface="Arial" panose="020B0604020202020204" pitchFamily="34" charset="0"/>
                <a:cs typeface="Arial" panose="020B0604020202020204" pitchFamily="34" charset="0"/>
              </a:rPr>
              <a:t>Exogenous</a:t>
            </a:r>
            <a:endParaRPr lang="es-ES" dirty="0">
              <a:solidFill>
                <a:srgbClr val="3333FF"/>
              </a:solidFill>
              <a:latin typeface="Arial" panose="020B0604020202020204" pitchFamily="34" charset="0"/>
              <a:cs typeface="Arial" panose="020B0604020202020204" pitchFamily="34" charset="0"/>
            </a:endParaRPr>
          </a:p>
        </p:txBody>
      </p:sp>
      <p:sp>
        <p:nvSpPr>
          <p:cNvPr id="16" name="15 Elipse"/>
          <p:cNvSpPr/>
          <p:nvPr/>
        </p:nvSpPr>
        <p:spPr>
          <a:xfrm>
            <a:off x="4997590"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rgbClr val="3333FF"/>
                </a:solidFill>
                <a:latin typeface="Arial"/>
                <a:ea typeface="Arial"/>
                <a:cs typeface="Arial"/>
                <a:rtl val="0"/>
              </a:rPr>
              <a:t>Workers</a:t>
            </a:r>
          </a:p>
        </p:txBody>
      </p:sp>
      <p:sp>
        <p:nvSpPr>
          <p:cNvPr id="17" name="16 Elipse"/>
          <p:cNvSpPr/>
          <p:nvPr/>
        </p:nvSpPr>
        <p:spPr>
          <a:xfrm>
            <a:off x="2916764"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a:solidFill>
                  <a:srgbClr val="3333FF"/>
                </a:solidFill>
                <a:latin typeface="Arial" panose="020B0604020202020204" pitchFamily="34" charset="0"/>
                <a:cs typeface="Arial" panose="020B0604020202020204" pitchFamily="34" charset="0"/>
              </a:rPr>
              <a:t>Capital</a:t>
            </a:r>
          </a:p>
        </p:txBody>
      </p:sp>
      <p:sp>
        <p:nvSpPr>
          <p:cNvPr id="20" name="Shape 725"/>
          <p:cNvSpPr/>
          <p:nvPr/>
        </p:nvSpPr>
        <p:spPr>
          <a:xfrm>
            <a:off x="7078416" y="470637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FF"/>
                </a:solidFill>
                <a:latin typeface="Arial"/>
                <a:ea typeface="Arial"/>
                <a:cs typeface="Arial"/>
                <a:rtl val="0"/>
              </a:rPr>
              <a:t>Consumption</a:t>
            </a:r>
          </a:p>
        </p:txBody>
      </p:sp>
      <p:grpSp>
        <p:nvGrpSpPr>
          <p:cNvPr id="223" name="Group 222"/>
          <p:cNvGrpSpPr/>
          <p:nvPr/>
        </p:nvGrpSpPr>
        <p:grpSpPr>
          <a:xfrm>
            <a:off x="819118" y="1820386"/>
            <a:ext cx="6221305" cy="564013"/>
            <a:chOff x="819118" y="1820386"/>
            <a:chExt cx="6221305" cy="564013"/>
          </a:xfrm>
        </p:grpSpPr>
        <p:sp>
          <p:nvSpPr>
            <p:cNvPr id="3" name="2 Elipse"/>
            <p:cNvSpPr/>
            <p:nvPr/>
          </p:nvSpPr>
          <p:spPr>
            <a:xfrm>
              <a:off x="819118" y="1835759"/>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Prev</a:t>
              </a:r>
              <a:r>
                <a:rPr lang="es-VE" dirty="0" smtClean="0">
                  <a:solidFill>
                    <a:srgbClr val="3333FF"/>
                  </a:solidFill>
                  <a:latin typeface="Arial" panose="020B0604020202020204" pitchFamily="34" charset="0"/>
                  <a:cs typeface="Arial" panose="020B0604020202020204" pitchFamily="34" charset="0"/>
                </a:rPr>
                <a:t> Capital </a:t>
              </a:r>
              <a:r>
                <a:rPr lang="es-VE" dirty="0" err="1" smtClean="0">
                  <a:solidFill>
                    <a:srgbClr val="3333FF"/>
                  </a:solidFill>
                  <a:latin typeface="Arial" panose="020B0604020202020204" pitchFamily="34" charset="0"/>
                  <a:cs typeface="Arial" panose="020B0604020202020204" pitchFamily="34" charset="0"/>
                </a:rPr>
                <a:t>Formation</a:t>
              </a:r>
              <a:endParaRPr lang="es-VE" dirty="0">
                <a:solidFill>
                  <a:srgbClr val="3333FF"/>
                </a:solidFill>
                <a:latin typeface="Arial" panose="020B0604020202020204" pitchFamily="34" charset="0"/>
                <a:cs typeface="Arial" panose="020B0604020202020204" pitchFamily="34" charset="0"/>
              </a:endParaRPr>
            </a:p>
          </p:txBody>
        </p:sp>
        <p:sp>
          <p:nvSpPr>
            <p:cNvPr id="14" name="13 Elipse"/>
            <p:cNvSpPr/>
            <p:nvPr/>
          </p:nvSpPr>
          <p:spPr>
            <a:xfrm>
              <a:off x="4662983" y="1820386"/>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a:solidFill>
                    <a:srgbClr val="3333FF"/>
                  </a:solidFill>
                  <a:latin typeface="Arial" panose="020B0604020202020204" pitchFamily="34" charset="0"/>
                  <a:cs typeface="Arial" panose="020B0604020202020204" pitchFamily="34" charset="0"/>
                </a:rPr>
                <a:t>Prev</a:t>
              </a:r>
              <a:r>
                <a:rPr lang="es-VE" dirty="0">
                  <a:solidFill>
                    <a:srgbClr val="3333FF"/>
                  </a:solidFill>
                  <a:latin typeface="Arial" panose="020B0604020202020204" pitchFamily="34" charset="0"/>
                  <a:cs typeface="Arial" panose="020B0604020202020204" pitchFamily="34" charset="0"/>
                </a:rPr>
                <a:t> </a:t>
              </a:r>
              <a:r>
                <a:rPr lang="es-VE" dirty="0" err="1" smtClean="0">
                  <a:solidFill>
                    <a:srgbClr val="3333FF"/>
                  </a:solidFill>
                  <a:latin typeface="Arial" panose="020B0604020202020204" pitchFamily="34" charset="0"/>
                  <a:cs typeface="Arial" panose="020B0604020202020204" pitchFamily="34" charset="0"/>
                </a:rPr>
                <a:t>Compensation</a:t>
              </a:r>
              <a:endParaRPr lang="es-VE" dirty="0">
                <a:solidFill>
                  <a:srgbClr val="3333FF"/>
                </a:solidFill>
                <a:latin typeface="Arial" panose="020B0604020202020204" pitchFamily="34" charset="0"/>
                <a:cs typeface="Arial" panose="020B0604020202020204" pitchFamily="34" charset="0"/>
              </a:endParaRPr>
            </a:p>
          </p:txBody>
        </p:sp>
        <p:sp>
          <p:nvSpPr>
            <p:cNvPr id="23" name="Shape 725"/>
            <p:cNvSpPr/>
            <p:nvPr/>
          </p:nvSpPr>
          <p:spPr>
            <a:xfrm>
              <a:off x="3196558" y="1835759"/>
              <a:ext cx="1463040" cy="548640"/>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dirty="0">
                  <a:solidFill>
                    <a:srgbClr val="3333FF"/>
                  </a:solidFill>
                  <a:latin typeface="Arial"/>
                  <a:ea typeface="Arial"/>
                  <a:cs typeface="Arial"/>
                  <a:rtl val="0"/>
                </a:rPr>
                <a:t>Inflation</a:t>
              </a:r>
            </a:p>
          </p:txBody>
        </p:sp>
      </p:grpSp>
      <p:cxnSp>
        <p:nvCxnSpPr>
          <p:cNvPr id="4" name="3 Conector recto de flecha"/>
          <p:cNvCxnSpPr>
            <a:stCxn id="3" idx="4"/>
            <a:endCxn id="12" idx="1"/>
          </p:cNvCxnSpPr>
          <p:nvPr/>
        </p:nvCxnSpPr>
        <p:spPr>
          <a:xfrm>
            <a:off x="2007838" y="2384399"/>
            <a:ext cx="143027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4" idx="4"/>
            <a:endCxn id="22" idx="1"/>
          </p:cNvCxnSpPr>
          <p:nvPr/>
        </p:nvCxnSpPr>
        <p:spPr>
          <a:xfrm flipH="1">
            <a:off x="5669159" y="2369026"/>
            <a:ext cx="182544" cy="147421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7" idx="4"/>
            <a:endCxn id="9" idx="0"/>
          </p:cNvCxnSpPr>
          <p:nvPr/>
        </p:nvCxnSpPr>
        <p:spPr>
          <a:xfrm flipH="1">
            <a:off x="10393680" y="3368052"/>
            <a:ext cx="44963" cy="133832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23" idx="4"/>
            <a:endCxn id="22" idx="1"/>
          </p:cNvCxnSpPr>
          <p:nvPr/>
        </p:nvCxnSpPr>
        <p:spPr>
          <a:xfrm>
            <a:off x="3928078" y="2384399"/>
            <a:ext cx="174108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21" idx="4"/>
            <a:endCxn id="20" idx="0"/>
          </p:cNvCxnSpPr>
          <p:nvPr/>
        </p:nvCxnSpPr>
        <p:spPr>
          <a:xfrm>
            <a:off x="7070606" y="3340075"/>
            <a:ext cx="1105090" cy="136629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22" idx="4"/>
            <a:endCxn id="20" idx="1"/>
          </p:cNvCxnSpPr>
          <p:nvPr/>
        </p:nvCxnSpPr>
        <p:spPr>
          <a:xfrm>
            <a:off x="6445053" y="4311532"/>
            <a:ext cx="954749"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13" idx="4"/>
            <a:endCxn id="20" idx="0"/>
          </p:cNvCxnSpPr>
          <p:nvPr/>
        </p:nvCxnSpPr>
        <p:spPr>
          <a:xfrm flipH="1">
            <a:off x="8175696" y="4311532"/>
            <a:ext cx="853057"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stCxn id="20" idx="4"/>
            <a:endCxn id="19" idx="7"/>
          </p:cNvCxnSpPr>
          <p:nvPr/>
        </p:nvCxnSpPr>
        <p:spPr>
          <a:xfrm flipH="1">
            <a:off x="6936552" y="5255012"/>
            <a:ext cx="1239144"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9" idx="4"/>
            <a:endCxn id="19" idx="7"/>
          </p:cNvCxnSpPr>
          <p:nvPr/>
        </p:nvCxnSpPr>
        <p:spPr>
          <a:xfrm flipH="1">
            <a:off x="6936552" y="5255012"/>
            <a:ext cx="3457128"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16" idx="4"/>
            <a:endCxn id="19" idx="0"/>
          </p:cNvCxnSpPr>
          <p:nvPr/>
        </p:nvCxnSpPr>
        <p:spPr>
          <a:xfrm>
            <a:off x="5957710" y="5255012"/>
            <a:ext cx="138290"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17" idx="4"/>
            <a:endCxn id="19" idx="0"/>
          </p:cNvCxnSpPr>
          <p:nvPr/>
        </p:nvCxnSpPr>
        <p:spPr>
          <a:xfrm>
            <a:off x="3876884" y="5255012"/>
            <a:ext cx="2219116"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15" idx="5"/>
            <a:endCxn id="19" idx="1"/>
          </p:cNvCxnSpPr>
          <p:nvPr/>
        </p:nvCxnSpPr>
        <p:spPr>
          <a:xfrm>
            <a:off x="2474965" y="5174666"/>
            <a:ext cx="2780483" cy="55553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1" idx="5"/>
            <a:endCxn id="17" idx="0"/>
          </p:cNvCxnSpPr>
          <p:nvPr/>
        </p:nvCxnSpPr>
        <p:spPr>
          <a:xfrm>
            <a:off x="2720861" y="4231186"/>
            <a:ext cx="1156023"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12" idx="4"/>
            <a:endCxn id="17" idx="0"/>
          </p:cNvCxnSpPr>
          <p:nvPr/>
        </p:nvCxnSpPr>
        <p:spPr>
          <a:xfrm flipH="1">
            <a:off x="3876884" y="4311532"/>
            <a:ext cx="33711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stCxn id="10" idx="5"/>
            <a:endCxn id="9" idx="0"/>
          </p:cNvCxnSpPr>
          <p:nvPr/>
        </p:nvCxnSpPr>
        <p:spPr>
          <a:xfrm>
            <a:off x="9282579" y="3247533"/>
            <a:ext cx="111110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24" name="Group 223"/>
          <p:cNvGrpSpPr/>
          <p:nvPr/>
        </p:nvGrpSpPr>
        <p:grpSpPr>
          <a:xfrm>
            <a:off x="5973326" y="2779239"/>
            <a:ext cx="5425437" cy="588813"/>
            <a:chOff x="5973326" y="2662126"/>
            <a:chExt cx="5425437" cy="588813"/>
          </a:xfrm>
        </p:grpSpPr>
        <p:sp>
          <p:nvSpPr>
            <p:cNvPr id="21" name="Shape 725"/>
            <p:cNvSpPr/>
            <p:nvPr/>
          </p:nvSpPr>
          <p:spPr>
            <a:xfrm>
              <a:off x="5973326" y="267432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Consumption</a:t>
              </a:r>
              <a:endParaRPr lang="en-US" dirty="0">
                <a:solidFill>
                  <a:srgbClr val="3333FF"/>
                </a:solidFill>
                <a:latin typeface="Arial"/>
                <a:ea typeface="Arial"/>
                <a:cs typeface="Arial"/>
                <a:rtl val="0"/>
              </a:endParaRPr>
            </a:p>
          </p:txBody>
        </p:sp>
        <p:sp>
          <p:nvSpPr>
            <p:cNvPr id="10" name="9 Elipse"/>
            <p:cNvSpPr/>
            <p:nvPr/>
          </p:nvSpPr>
          <p:spPr>
            <a:xfrm>
              <a:off x="8189894" y="2662126"/>
              <a:ext cx="12801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err="1">
                  <a:solidFill>
                    <a:srgbClr val="3333FF"/>
                  </a:solidFill>
                  <a:latin typeface="Arial" panose="020B0604020202020204" pitchFamily="34" charset="0"/>
                  <a:cs typeface="Arial" panose="020B0604020202020204" pitchFamily="34" charset="0"/>
                </a:rPr>
                <a:t>Prev</a:t>
              </a:r>
              <a:r>
                <a:rPr lang="es-VE" sz="1700" dirty="0">
                  <a:solidFill>
                    <a:srgbClr val="3333FF"/>
                  </a:solidFill>
                  <a:latin typeface="Arial" panose="020B0604020202020204" pitchFamily="34" charset="0"/>
                  <a:cs typeface="Arial" panose="020B0604020202020204" pitchFamily="34" charset="0"/>
                </a:rPr>
                <a:t> Capital</a:t>
              </a:r>
            </a:p>
          </p:txBody>
        </p:sp>
        <p:sp>
          <p:nvSpPr>
            <p:cNvPr id="7" name="Shape 725"/>
            <p:cNvSpPr/>
            <p:nvPr/>
          </p:nvSpPr>
          <p:spPr>
            <a:xfrm>
              <a:off x="9478523" y="2702299"/>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Investment</a:t>
              </a:r>
              <a:endParaRPr lang="en-US" dirty="0">
                <a:solidFill>
                  <a:srgbClr val="3333FF"/>
                </a:solidFill>
                <a:latin typeface="Arial"/>
                <a:ea typeface="Arial"/>
                <a:cs typeface="Arial"/>
                <a:rtl val="0"/>
              </a:endParaRPr>
            </a:p>
          </p:txBody>
        </p:sp>
      </p:grpSp>
      <p:grpSp>
        <p:nvGrpSpPr>
          <p:cNvPr id="225" name="Group 224"/>
          <p:cNvGrpSpPr/>
          <p:nvPr/>
        </p:nvGrpSpPr>
        <p:grpSpPr>
          <a:xfrm>
            <a:off x="847687" y="3762892"/>
            <a:ext cx="8866866" cy="548640"/>
            <a:chOff x="847687" y="3716881"/>
            <a:chExt cx="8866866" cy="548640"/>
          </a:xfrm>
        </p:grpSpPr>
        <p:sp>
          <p:nvSpPr>
            <p:cNvPr id="11" name="10 Elipse"/>
            <p:cNvSpPr/>
            <p:nvPr/>
          </p:nvSpPr>
          <p:spPr>
            <a:xfrm>
              <a:off x="847687"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rgbClr val="3333FF"/>
                  </a:solidFill>
                  <a:latin typeface="Arial" panose="020B0604020202020204" pitchFamily="34" charset="0"/>
                  <a:cs typeface="Arial" panose="020B0604020202020204" pitchFamily="34" charset="0"/>
                </a:rPr>
                <a:t>Capital-labor </a:t>
              </a:r>
              <a:r>
                <a:rPr lang="es-VE" dirty="0">
                  <a:solidFill>
                    <a:srgbClr val="3333FF"/>
                  </a:solidFill>
                  <a:latin typeface="Arial" panose="020B0604020202020204" pitchFamily="34" charset="0"/>
                  <a:cs typeface="Arial" panose="020B0604020202020204" pitchFamily="34" charset="0"/>
                </a:rPr>
                <a:t>ratio</a:t>
              </a:r>
            </a:p>
          </p:txBody>
        </p:sp>
        <p:sp>
          <p:nvSpPr>
            <p:cNvPr id="13" name="12 Elipse"/>
            <p:cNvSpPr/>
            <p:nvPr/>
          </p:nvSpPr>
          <p:spPr>
            <a:xfrm>
              <a:off x="8342953" y="3716881"/>
              <a:ext cx="13716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VE" dirty="0" err="1">
                  <a:solidFill>
                    <a:srgbClr val="3333FF"/>
                  </a:solidFill>
                  <a:latin typeface="Arial"/>
                  <a:ea typeface="Arial"/>
                  <a:cs typeface="Arial"/>
                  <a:rtl val="0"/>
                </a:rPr>
                <a:t>Interest</a:t>
              </a:r>
              <a:endParaRPr lang="es-VE" dirty="0">
                <a:solidFill>
                  <a:srgbClr val="3333FF"/>
                </a:solidFill>
                <a:latin typeface="Arial"/>
                <a:ea typeface="Arial"/>
                <a:cs typeface="Arial"/>
                <a:rtl val="0"/>
              </a:endParaRPr>
            </a:p>
          </p:txBody>
        </p:sp>
        <p:sp>
          <p:nvSpPr>
            <p:cNvPr id="12" name="11 Elipse"/>
            <p:cNvSpPr/>
            <p:nvPr/>
          </p:nvSpPr>
          <p:spPr>
            <a:xfrm>
              <a:off x="3116723"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a:solidFill>
                    <a:srgbClr val="3333FF"/>
                  </a:solidFill>
                  <a:latin typeface="Arial" panose="020B0604020202020204" pitchFamily="34" charset="0"/>
                  <a:cs typeface="Arial" panose="020B0604020202020204" pitchFamily="34" charset="0"/>
                </a:rPr>
                <a:t>Capital </a:t>
              </a:r>
              <a:r>
                <a:rPr lang="es-VE" sz="1700" dirty="0" err="1" smtClean="0">
                  <a:solidFill>
                    <a:srgbClr val="3333FF"/>
                  </a:solidFill>
                  <a:latin typeface="Arial" panose="020B0604020202020204" pitchFamily="34" charset="0"/>
                  <a:cs typeface="Arial" panose="020B0604020202020204" pitchFamily="34" charset="0"/>
                </a:rPr>
                <a:t>Formation</a:t>
              </a:r>
              <a:endParaRPr lang="es-VE" sz="1700" dirty="0">
                <a:solidFill>
                  <a:srgbClr val="3333FF"/>
                </a:solidFill>
                <a:latin typeface="Arial" panose="020B0604020202020204" pitchFamily="34" charset="0"/>
                <a:cs typeface="Arial" panose="020B0604020202020204" pitchFamily="34" charset="0"/>
              </a:endParaRPr>
            </a:p>
          </p:txBody>
        </p:sp>
        <p:sp>
          <p:nvSpPr>
            <p:cNvPr id="22" name="Shape 725"/>
            <p:cNvSpPr/>
            <p:nvPr/>
          </p:nvSpPr>
          <p:spPr>
            <a:xfrm>
              <a:off x="5347773" y="3716881"/>
              <a:ext cx="219456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Compensation</a:t>
              </a:r>
            </a:p>
          </p:txBody>
        </p:sp>
      </p:grpSp>
      <p:cxnSp>
        <p:nvCxnSpPr>
          <p:cNvPr id="131" name="130 Conector recto de flecha"/>
          <p:cNvCxnSpPr>
            <a:stCxn id="22" idx="4"/>
            <a:endCxn id="17" idx="0"/>
          </p:cNvCxnSpPr>
          <p:nvPr/>
        </p:nvCxnSpPr>
        <p:spPr>
          <a:xfrm flipH="1">
            <a:off x="3876884" y="4311532"/>
            <a:ext cx="256816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Cross 41"/>
          <p:cNvSpPr/>
          <p:nvPr/>
        </p:nvSpPr>
        <p:spPr>
          <a:xfrm rot="18900000">
            <a:off x="7374529" y="5198433"/>
            <a:ext cx="508000" cy="508000"/>
          </a:xfrm>
          <a:prstGeom prst="plus">
            <a:avLst>
              <a:gd name="adj" fmla="val 32500"/>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rot="18900000">
            <a:off x="6692568" y="4282593"/>
            <a:ext cx="508000" cy="508000"/>
          </a:xfrm>
          <a:prstGeom prst="plus">
            <a:avLst>
              <a:gd name="adj" fmla="val 32500"/>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rot="18900000">
            <a:off x="4875159" y="4237289"/>
            <a:ext cx="508000" cy="508000"/>
          </a:xfrm>
          <a:prstGeom prst="plus">
            <a:avLst>
              <a:gd name="adj" fmla="val 32500"/>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rot="18900000">
            <a:off x="4668099" y="5116989"/>
            <a:ext cx="508000" cy="508000"/>
          </a:xfrm>
          <a:prstGeom prst="plus">
            <a:avLst>
              <a:gd name="adj" fmla="val 32500"/>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92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5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5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6100115"/>
              </p:ext>
            </p:extLst>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462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
                                            <p:graphicEl>
                                              <a:dgm id="{5DA50CFE-6364-4C77-A9E9-448303BFE6F3}"/>
                                            </p:graphicEl>
                                          </p:spTgt>
                                        </p:tgtEl>
                                        <p:attrNameLst>
                                          <p:attrName>style.opacity</p:attrName>
                                        </p:attrNameLst>
                                      </p:cBhvr>
                                      <p:to>
                                        <p:strVal val="0.5"/>
                                      </p:to>
                                    </p:set>
                                    <p:animEffect filter="image" prLst="opacity: 0.5">
                                      <p:cBhvr rctx="IE">
                                        <p:cTn id="7" dur="indefinite"/>
                                        <p:tgtEl>
                                          <p:spTgt spid="4">
                                            <p:graphicEl>
                                              <a:dgm id="{5DA50CFE-6364-4C77-A9E9-448303BFE6F3}"/>
                                            </p:graphicEl>
                                          </p:spTgt>
                                        </p:tgtEl>
                                      </p:cBhvr>
                                    </p:animEffect>
                                  </p:childTnLst>
                                </p:cTn>
                              </p:par>
                              <p:par>
                                <p:cTn id="8" presetID="9" presetClass="emph" presetSubtype="0" grpId="0" nodeType="withEffect">
                                  <p:stCondLst>
                                    <p:cond delay="0"/>
                                  </p:stCondLst>
                                  <p:childTnLst>
                                    <p:set>
                                      <p:cBhvr rctx="PPT">
                                        <p:cTn id="9" dur="indefinite"/>
                                        <p:tgtEl>
                                          <p:spTgt spid="4">
                                            <p:graphicEl>
                                              <a:dgm id="{781489A2-0A00-4448-B230-338864582A0F}"/>
                                            </p:graphicEl>
                                          </p:spTgt>
                                        </p:tgtEl>
                                        <p:attrNameLst>
                                          <p:attrName>style.opacity</p:attrName>
                                        </p:attrNameLst>
                                      </p:cBhvr>
                                      <p:to>
                                        <p:strVal val="0.5"/>
                                      </p:to>
                                    </p:set>
                                    <p:animEffect filter="image" prLst="opacity: 0.5">
                                      <p:cBhvr rctx="IE">
                                        <p:cTn id="10" dur="indefinite"/>
                                        <p:tgtEl>
                                          <p:spTgt spid="4">
                                            <p:graphicEl>
                                              <a:dgm id="{781489A2-0A00-4448-B230-338864582A0F}"/>
                                            </p:graphicEl>
                                          </p:spTgt>
                                        </p:tgtEl>
                                      </p:cBhvr>
                                    </p:animEffect>
                                  </p:childTnLst>
                                </p:cTn>
                              </p:par>
                              <p:par>
                                <p:cTn id="11" presetID="9" presetClass="emph" presetSubtype="0" grpId="0" nodeType="withEffect">
                                  <p:stCondLst>
                                    <p:cond delay="0"/>
                                  </p:stCondLst>
                                  <p:childTnLst>
                                    <p:set>
                                      <p:cBhvr rctx="PPT">
                                        <p:cTn id="12" dur="indefinite"/>
                                        <p:tgtEl>
                                          <p:spTgt spid="4">
                                            <p:graphicEl>
                                              <a:dgm id="{CDC2CD9D-0BAA-4B95-BB5E-C0E37BA9E92A}"/>
                                            </p:graphicEl>
                                          </p:spTgt>
                                        </p:tgtEl>
                                        <p:attrNameLst>
                                          <p:attrName>style.opacity</p:attrName>
                                        </p:attrNameLst>
                                      </p:cBhvr>
                                      <p:to>
                                        <p:strVal val="0.5"/>
                                      </p:to>
                                    </p:set>
                                    <p:animEffect filter="image" prLst="opacity: 0.5">
                                      <p:cBhvr rctx="IE">
                                        <p:cTn id="13" dur="indefinite"/>
                                        <p:tgtEl>
                                          <p:spTgt spid="4">
                                            <p:graphicEl>
                                              <a:dgm id="{CDC2CD9D-0BAA-4B95-BB5E-C0E37BA9E92A}"/>
                                            </p:graphicEl>
                                          </p:spTgt>
                                        </p:tgtEl>
                                      </p:cBhvr>
                                    </p:animEffect>
                                  </p:childTnLst>
                                </p:cTn>
                              </p:par>
                              <p:par>
                                <p:cTn id="14" presetID="9" presetClass="emph" presetSubtype="0" grpId="0" nodeType="withEffect">
                                  <p:stCondLst>
                                    <p:cond delay="0"/>
                                  </p:stCondLst>
                                  <p:childTnLst>
                                    <p:set>
                                      <p:cBhvr rctx="PPT">
                                        <p:cTn id="15" dur="indefinite"/>
                                        <p:tgtEl>
                                          <p:spTgt spid="4">
                                            <p:graphicEl>
                                              <a:dgm id="{FC3035FE-4475-409E-AEE7-37D16F4B8115}"/>
                                            </p:graphicEl>
                                          </p:spTgt>
                                        </p:tgtEl>
                                        <p:attrNameLst>
                                          <p:attrName>style.opacity</p:attrName>
                                        </p:attrNameLst>
                                      </p:cBhvr>
                                      <p:to>
                                        <p:strVal val="0.5"/>
                                      </p:to>
                                    </p:set>
                                    <p:animEffect filter="image" prLst="opacity: 0.5">
                                      <p:cBhvr rctx="IE">
                                        <p:cTn id="16" dur="indefinite"/>
                                        <p:tgtEl>
                                          <p:spTgt spid="4">
                                            <p:graphicEl>
                                              <a:dgm id="{FC3035FE-4475-409E-AEE7-37D16F4B8115}"/>
                                            </p:graphicEl>
                                          </p:spTgt>
                                        </p:tgtEl>
                                      </p:cBhvr>
                                    </p:animEffect>
                                  </p:childTnLst>
                                </p:cTn>
                              </p:par>
                              <p:par>
                                <p:cTn id="17" presetID="9" presetClass="emph" presetSubtype="0" grpId="0" nodeType="withEffect">
                                  <p:stCondLst>
                                    <p:cond delay="0"/>
                                  </p:stCondLst>
                                  <p:childTnLst>
                                    <p:set>
                                      <p:cBhvr rctx="PPT">
                                        <p:cTn id="18" dur="indefinite"/>
                                        <p:tgtEl>
                                          <p:spTgt spid="4">
                                            <p:graphicEl>
                                              <a:dgm id="{36B5BF46-0704-4C87-9117-B31B4C5F2212}"/>
                                            </p:graphicEl>
                                          </p:spTgt>
                                        </p:tgtEl>
                                        <p:attrNameLst>
                                          <p:attrName>style.opacity</p:attrName>
                                        </p:attrNameLst>
                                      </p:cBhvr>
                                      <p:to>
                                        <p:strVal val="0.5"/>
                                      </p:to>
                                    </p:set>
                                    <p:animEffect filter="image" prLst="opacity: 0.5">
                                      <p:cBhvr rctx="IE">
                                        <p:cTn id="19" dur="indefinite"/>
                                        <p:tgtEl>
                                          <p:spTgt spid="4">
                                            <p:graphicEl>
                                              <a:dgm id="{36B5BF46-0704-4C87-9117-B31B4C5F2212}"/>
                                            </p:graphicEl>
                                          </p:spTgt>
                                        </p:tgtEl>
                                      </p:cBhvr>
                                    </p:animEffect>
                                  </p:childTnLst>
                                </p:cTn>
                              </p:par>
                              <p:par>
                                <p:cTn id="20" presetID="9" presetClass="emph" presetSubtype="0" grpId="0" nodeType="withEffect">
                                  <p:stCondLst>
                                    <p:cond delay="0"/>
                                  </p:stCondLst>
                                  <p:childTnLst>
                                    <p:set>
                                      <p:cBhvr rctx="PPT">
                                        <p:cTn id="21" dur="indefinite"/>
                                        <p:tgtEl>
                                          <p:spTgt spid="4">
                                            <p:graphicEl>
                                              <a:dgm id="{168DAD69-171B-43EF-A3D0-D47C22A8C2EE}"/>
                                            </p:graphicEl>
                                          </p:spTgt>
                                        </p:tgtEl>
                                        <p:attrNameLst>
                                          <p:attrName>style.opacity</p:attrName>
                                        </p:attrNameLst>
                                      </p:cBhvr>
                                      <p:to>
                                        <p:strVal val="0.5"/>
                                      </p:to>
                                    </p:set>
                                    <p:animEffect filter="image" prLst="opacity: 0.5">
                                      <p:cBhvr rctx="IE">
                                        <p:cTn id="22" dur="indefinite"/>
                                        <p:tgtEl>
                                          <p:spTgt spid="4">
                                            <p:graphicEl>
                                              <a:dgm id="{168DAD69-171B-43EF-A3D0-D47C22A8C2EE}"/>
                                            </p:graphicEl>
                                          </p:spTgt>
                                        </p:tgtEl>
                                      </p:cBhvr>
                                    </p:animEffect>
                                  </p:childTnLst>
                                </p:cTn>
                              </p:par>
                              <p:par>
                                <p:cTn id="23" presetID="9" presetClass="emph" presetSubtype="0" grpId="0" nodeType="withEffect">
                                  <p:stCondLst>
                                    <p:cond delay="0"/>
                                  </p:stCondLst>
                                  <p:childTnLst>
                                    <p:set>
                                      <p:cBhvr rctx="PPT">
                                        <p:cTn id="24" dur="indefinite"/>
                                        <p:tgtEl>
                                          <p:spTgt spid="4">
                                            <p:graphicEl>
                                              <a:dgm id="{C5DEAD59-1051-4367-BA00-F4E6F8A4BBCF}"/>
                                            </p:graphicEl>
                                          </p:spTgt>
                                        </p:tgtEl>
                                        <p:attrNameLst>
                                          <p:attrName>style.opacity</p:attrName>
                                        </p:attrNameLst>
                                      </p:cBhvr>
                                      <p:to>
                                        <p:strVal val="0.5"/>
                                      </p:to>
                                    </p:set>
                                    <p:animEffect filter="image" prLst="opacity: 0.5">
                                      <p:cBhvr rctx="IE">
                                        <p:cTn id="25" dur="indefinite"/>
                                        <p:tgtEl>
                                          <p:spTgt spid="4">
                                            <p:graphicEl>
                                              <a:dgm id="{C5DEAD59-1051-4367-BA00-F4E6F8A4BBCF}"/>
                                            </p:graphicEl>
                                          </p:spTgt>
                                        </p:tgtEl>
                                      </p:cBhvr>
                                    </p:animEffect>
                                  </p:childTnLst>
                                </p:cTn>
                              </p:par>
                              <p:par>
                                <p:cTn id="26" presetID="9" presetClass="emph" presetSubtype="0" grpId="0" nodeType="withEffect">
                                  <p:stCondLst>
                                    <p:cond delay="0"/>
                                  </p:stCondLst>
                                  <p:childTnLst>
                                    <p:set>
                                      <p:cBhvr rctx="PPT">
                                        <p:cTn id="27" dur="indefinite"/>
                                        <p:tgtEl>
                                          <p:spTgt spid="4">
                                            <p:graphicEl>
                                              <a:dgm id="{2EA950F6-F5E7-4D90-878A-081D9A2CA46A}"/>
                                            </p:graphicEl>
                                          </p:spTgt>
                                        </p:tgtEl>
                                        <p:attrNameLst>
                                          <p:attrName>style.opacity</p:attrName>
                                        </p:attrNameLst>
                                      </p:cBhvr>
                                      <p:to>
                                        <p:strVal val="0.5"/>
                                      </p:to>
                                    </p:set>
                                    <p:animEffect filter="image" prLst="opacity: 0.5">
                                      <p:cBhvr rctx="IE">
                                        <p:cTn id="28" dur="indefinite"/>
                                        <p:tgtEl>
                                          <p:spTgt spid="4">
                                            <p:graphicEl>
                                              <a:dgm id="{2EA950F6-F5E7-4D90-878A-081D9A2CA46A}"/>
                                            </p:graphicEl>
                                          </p:spTgt>
                                        </p:tgtEl>
                                      </p:cBhvr>
                                    </p:animEffect>
                                  </p:childTnLst>
                                </p:cTn>
                              </p:par>
                              <p:par>
                                <p:cTn id="29" presetID="9" presetClass="emph" presetSubtype="0" grpId="0" nodeType="withEffect">
                                  <p:stCondLst>
                                    <p:cond delay="0"/>
                                  </p:stCondLst>
                                  <p:childTnLst>
                                    <p:set>
                                      <p:cBhvr rctx="PPT">
                                        <p:cTn id="30" dur="indefinite"/>
                                        <p:tgtEl>
                                          <p:spTgt spid="4">
                                            <p:graphicEl>
                                              <a:dgm id="{C7C57BC3-EA03-4A2D-9EC6-DC729B7F5DB6}"/>
                                            </p:graphicEl>
                                          </p:spTgt>
                                        </p:tgtEl>
                                        <p:attrNameLst>
                                          <p:attrName>style.opacity</p:attrName>
                                        </p:attrNameLst>
                                      </p:cBhvr>
                                      <p:to>
                                        <p:strVal val="0.5"/>
                                      </p:to>
                                    </p:set>
                                    <p:animEffect filter="image" prLst="opacity: 0.5">
                                      <p:cBhvr rctx="IE">
                                        <p:cTn id="31" dur="indefinite"/>
                                        <p:tgtEl>
                                          <p:spTgt spid="4">
                                            <p:graphicEl>
                                              <a:dgm id="{C7C57BC3-EA03-4A2D-9EC6-DC729B7F5DB6}"/>
                                            </p:graphicEl>
                                          </p:spTgt>
                                        </p:tgtEl>
                                      </p:cBhvr>
                                    </p:animEffect>
                                  </p:childTnLst>
                                </p:cTn>
                              </p:par>
                              <p:par>
                                <p:cTn id="32" presetID="9" presetClass="emph" presetSubtype="0" grpId="0" nodeType="withEffect">
                                  <p:stCondLst>
                                    <p:cond delay="0"/>
                                  </p:stCondLst>
                                  <p:childTnLst>
                                    <p:set>
                                      <p:cBhvr rctx="PPT">
                                        <p:cTn id="33" dur="indefinite"/>
                                        <p:tgtEl>
                                          <p:spTgt spid="4">
                                            <p:graphicEl>
                                              <a:dgm id="{A92B6071-D647-4F98-82F8-A3CA764ED62C}"/>
                                            </p:graphicEl>
                                          </p:spTgt>
                                        </p:tgtEl>
                                        <p:attrNameLst>
                                          <p:attrName>style.opacity</p:attrName>
                                        </p:attrNameLst>
                                      </p:cBhvr>
                                      <p:to>
                                        <p:strVal val="0.5"/>
                                      </p:to>
                                    </p:set>
                                    <p:animEffect filter="image" prLst="opacity: 0.5">
                                      <p:cBhvr rctx="IE">
                                        <p:cTn id="34" dur="indefinite"/>
                                        <p:tgtEl>
                                          <p:spTgt spid="4">
                                            <p:graphicEl>
                                              <a:dgm id="{A92B6071-D647-4F98-82F8-A3CA764ED6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Proposed Algorithm </a:t>
            </a:r>
            <a:endParaRPr lang="en-US" dirty="0"/>
          </a:p>
        </p:txBody>
      </p:sp>
      <p:sp>
        <p:nvSpPr>
          <p:cNvPr id="3" name="Subtitle 2"/>
          <p:cNvSpPr>
            <a:spLocks noGrp="1"/>
          </p:cNvSpPr>
          <p:nvPr>
            <p:ph type="subTitle" idx="1"/>
          </p:nvPr>
        </p:nvSpPr>
        <p:spPr>
          <a:xfrm>
            <a:off x="4456670" y="3602038"/>
            <a:ext cx="3278660" cy="1655762"/>
          </a:xfrm>
        </p:spPr>
        <p:txBody>
          <a:bodyPr>
            <a:normAutofit fontScale="85000" lnSpcReduction="20000"/>
          </a:bodyPr>
          <a:lstStyle/>
          <a:p>
            <a:pPr marL="457200" indent="-457200" algn="l">
              <a:buFont typeface="Arial" panose="020B0604020202020204" pitchFamily="34" charset="0"/>
              <a:buChar char="•"/>
            </a:pPr>
            <a:r>
              <a:rPr lang="en-US" dirty="0" smtClean="0"/>
              <a:t>Basic idea</a:t>
            </a:r>
          </a:p>
          <a:p>
            <a:pPr marL="457200" indent="-457200" algn="l">
              <a:buFont typeface="Arial" panose="020B0604020202020204" pitchFamily="34" charset="0"/>
              <a:buChar char="•"/>
            </a:pPr>
            <a:r>
              <a:rPr lang="en-US" dirty="0" smtClean="0"/>
              <a:t>Representation</a:t>
            </a:r>
          </a:p>
          <a:p>
            <a:pPr marL="457200" indent="-457200" algn="l">
              <a:buFont typeface="Arial" panose="020B0604020202020204" pitchFamily="34" charset="0"/>
              <a:buChar char="•"/>
            </a:pPr>
            <a:r>
              <a:rPr lang="en-US" dirty="0" smtClean="0"/>
              <a:t>Pipeline</a:t>
            </a:r>
          </a:p>
          <a:p>
            <a:pPr marL="457200" indent="-457200" algn="l">
              <a:buFont typeface="Arial" panose="020B0604020202020204" pitchFamily="34" charset="0"/>
              <a:buChar char="•"/>
            </a:pPr>
            <a:r>
              <a:rPr lang="en-US" dirty="0" smtClean="0"/>
              <a:t>Applicability</a:t>
            </a:r>
            <a:endParaRPr lang="en-US" dirty="0"/>
          </a:p>
        </p:txBody>
      </p:sp>
    </p:spTree>
    <p:extLst>
      <p:ext uri="{BB962C8B-B14F-4D97-AF65-F5344CB8AC3E}">
        <p14:creationId xmlns:p14="http://schemas.microsoft.com/office/powerpoint/2010/main" val="34345306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8437" y="1815072"/>
            <a:ext cx="7308991" cy="4707640"/>
            <a:chOff x="2828437" y="1815072"/>
            <a:chExt cx="7308991" cy="4707640"/>
          </a:xfrm>
        </p:grpSpPr>
        <p:sp>
          <p:nvSpPr>
            <p:cNvPr id="11" name="4 Elipse"/>
            <p:cNvSpPr/>
            <p:nvPr/>
          </p:nvSpPr>
          <p:spPr>
            <a:xfrm>
              <a:off x="4400442" y="1815072"/>
              <a:ext cx="1703766"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Prev</a:t>
              </a:r>
              <a:r>
                <a:rPr lang="es-VE" sz="1200" dirty="0">
                  <a:solidFill>
                    <a:srgbClr val="3333FF"/>
                  </a:solidFill>
                  <a:latin typeface="Arial" panose="020B0604020202020204" pitchFamily="34" charset="0"/>
                  <a:cs typeface="Arial" panose="020B0604020202020204" pitchFamily="34" charset="0"/>
                </a:rPr>
                <a:t> </a:t>
              </a:r>
              <a:r>
                <a:rPr lang="es-VE" sz="1200" dirty="0" err="1">
                  <a:solidFill>
                    <a:srgbClr val="3333FF"/>
                  </a:solidFill>
                  <a:latin typeface="Arial" panose="020B0604020202020204" pitchFamily="34" charset="0"/>
                  <a:cs typeface="Arial" panose="020B0604020202020204" pitchFamily="34" charset="0"/>
                </a:rPr>
                <a:t>Cap</a:t>
              </a:r>
              <a:r>
                <a:rPr lang="es-VE" sz="1200" dirty="0">
                  <a:solidFill>
                    <a:srgbClr val="3333FF"/>
                  </a:solidFill>
                  <a:latin typeface="Arial" panose="020B0604020202020204" pitchFamily="34" charset="0"/>
                  <a:cs typeface="Arial" panose="020B0604020202020204" pitchFamily="34" charset="0"/>
                </a:rPr>
                <a:t> </a:t>
              </a:r>
              <a:r>
                <a:rPr lang="es-VE" sz="1200" dirty="0" err="1">
                  <a:solidFill>
                    <a:srgbClr val="3333FF"/>
                  </a:solidFill>
                  <a:latin typeface="Arial" panose="020B0604020202020204" pitchFamily="34" charset="0"/>
                  <a:cs typeface="Arial" panose="020B0604020202020204" pitchFamily="34" charset="0"/>
                </a:rPr>
                <a:t>From</a:t>
              </a:r>
              <a:endParaRPr lang="es-VE" sz="1200" dirty="0">
                <a:solidFill>
                  <a:srgbClr val="3333FF"/>
                </a:solidFill>
                <a:latin typeface="Arial" panose="020B0604020202020204" pitchFamily="34" charset="0"/>
                <a:cs typeface="Arial" panose="020B0604020202020204" pitchFamily="34" charset="0"/>
              </a:endParaRPr>
            </a:p>
          </p:txBody>
        </p:sp>
        <p:sp>
          <p:nvSpPr>
            <p:cNvPr id="12" name="5 Elipse"/>
            <p:cNvSpPr/>
            <p:nvPr/>
          </p:nvSpPr>
          <p:spPr>
            <a:xfrm>
              <a:off x="6091983" y="1815572"/>
              <a:ext cx="1670838"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Prev</a:t>
              </a:r>
              <a:r>
                <a:rPr lang="es-VE" sz="1200" dirty="0">
                  <a:solidFill>
                    <a:srgbClr val="3333FF"/>
                  </a:solidFill>
                  <a:latin typeface="Arial" panose="020B0604020202020204" pitchFamily="34" charset="0"/>
                  <a:cs typeface="Arial" panose="020B0604020202020204" pitchFamily="34" charset="0"/>
                </a:rPr>
                <a:t> </a:t>
              </a:r>
              <a:r>
                <a:rPr lang="es-VE" sz="1200" dirty="0" err="1">
                  <a:solidFill>
                    <a:srgbClr val="3333FF"/>
                  </a:solidFill>
                  <a:latin typeface="Arial" panose="020B0604020202020204" pitchFamily="34" charset="0"/>
                  <a:cs typeface="Arial" panose="020B0604020202020204" pitchFamily="34" charset="0"/>
                </a:rPr>
                <a:t>Compens</a:t>
              </a:r>
              <a:endParaRPr lang="es-VE" sz="1200" dirty="0">
                <a:solidFill>
                  <a:srgbClr val="3333FF"/>
                </a:solidFill>
                <a:latin typeface="Arial" panose="020B0604020202020204" pitchFamily="34" charset="0"/>
                <a:cs typeface="Arial" panose="020B0604020202020204" pitchFamily="34" charset="0"/>
              </a:endParaRPr>
            </a:p>
          </p:txBody>
        </p:sp>
        <p:sp>
          <p:nvSpPr>
            <p:cNvPr id="13" name="Shape 725"/>
            <p:cNvSpPr/>
            <p:nvPr/>
          </p:nvSpPr>
          <p:spPr>
            <a:xfrm>
              <a:off x="5110462" y="2219911"/>
              <a:ext cx="1640796" cy="38502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smtClean="0">
                  <a:solidFill>
                    <a:srgbClr val="3333FF"/>
                  </a:solidFill>
                  <a:latin typeface="Arial"/>
                  <a:ea typeface="Arial"/>
                  <a:cs typeface="Arial"/>
                  <a:rtl val="0"/>
                </a:rPr>
                <a:t>Inflation</a:t>
              </a:r>
              <a:endParaRPr lang="en-US" sz="1200" dirty="0">
                <a:solidFill>
                  <a:srgbClr val="3333FF"/>
                </a:solidFill>
                <a:latin typeface="Arial"/>
                <a:ea typeface="Arial"/>
                <a:cs typeface="Arial"/>
                <a:rtl val="0"/>
              </a:endParaRPr>
            </a:p>
          </p:txBody>
        </p:sp>
        <p:sp>
          <p:nvSpPr>
            <p:cNvPr id="14" name="7 Elipse"/>
            <p:cNvSpPr/>
            <p:nvPr/>
          </p:nvSpPr>
          <p:spPr>
            <a:xfrm>
              <a:off x="3412787" y="3186649"/>
              <a:ext cx="1570280"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solidFill>
                    <a:srgbClr val="3333FF"/>
                  </a:solidFill>
                  <a:latin typeface="Arial" panose="020B0604020202020204" pitchFamily="34" charset="0"/>
                  <a:cs typeface="Arial" panose="020B0604020202020204" pitchFamily="34" charset="0"/>
                </a:rPr>
                <a:t>Capital </a:t>
              </a:r>
              <a:r>
                <a:rPr lang="es-VE" sz="1200" dirty="0" err="1">
                  <a:solidFill>
                    <a:srgbClr val="3333FF"/>
                  </a:solidFill>
                  <a:latin typeface="Arial" panose="020B0604020202020204" pitchFamily="34" charset="0"/>
                  <a:cs typeface="Arial" panose="020B0604020202020204" pitchFamily="34" charset="0"/>
                </a:rPr>
                <a:t>Form</a:t>
              </a:r>
              <a:endParaRPr lang="es-VE" sz="1200" dirty="0">
                <a:solidFill>
                  <a:srgbClr val="3333FF"/>
                </a:solidFill>
                <a:latin typeface="Arial" panose="020B0604020202020204" pitchFamily="34" charset="0"/>
                <a:cs typeface="Arial" panose="020B0604020202020204" pitchFamily="34" charset="0"/>
              </a:endParaRPr>
            </a:p>
          </p:txBody>
        </p:sp>
        <p:sp>
          <p:nvSpPr>
            <p:cNvPr id="15" name="Shape 725"/>
            <p:cNvSpPr/>
            <p:nvPr/>
          </p:nvSpPr>
          <p:spPr>
            <a:xfrm>
              <a:off x="4257195" y="3593317"/>
              <a:ext cx="1667980" cy="38502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a:solidFill>
                    <a:srgbClr val="3333FF"/>
                  </a:solidFill>
                  <a:latin typeface="Arial"/>
                  <a:ea typeface="Arial"/>
                  <a:cs typeface="Arial"/>
                  <a:rtl val="0"/>
                </a:rPr>
                <a:t>Compensation</a:t>
              </a:r>
            </a:p>
          </p:txBody>
        </p:sp>
        <p:sp>
          <p:nvSpPr>
            <p:cNvPr id="16" name="9 Elipse"/>
            <p:cNvSpPr/>
            <p:nvPr/>
          </p:nvSpPr>
          <p:spPr>
            <a:xfrm>
              <a:off x="2828437" y="3593317"/>
              <a:ext cx="1401248"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Cap</a:t>
              </a:r>
              <a:r>
                <a:rPr lang="es-VE" sz="1200" dirty="0">
                  <a:solidFill>
                    <a:srgbClr val="3333FF"/>
                  </a:solidFill>
                  <a:latin typeface="Arial" panose="020B0604020202020204" pitchFamily="34" charset="0"/>
                  <a:cs typeface="Arial" panose="020B0604020202020204" pitchFamily="34" charset="0"/>
                </a:rPr>
                <a:t>-labor ratio</a:t>
              </a:r>
            </a:p>
          </p:txBody>
        </p:sp>
        <p:sp>
          <p:nvSpPr>
            <p:cNvPr id="17" name="10 Elipse"/>
            <p:cNvSpPr/>
            <p:nvPr/>
          </p:nvSpPr>
          <p:spPr>
            <a:xfrm>
              <a:off x="3563423" y="3954115"/>
              <a:ext cx="1389084"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a:ea typeface="Arial"/>
                  <a:cs typeface="Arial"/>
                  <a:rtl val="0"/>
                </a:rPr>
                <a:t>Interest</a:t>
              </a:r>
              <a:endParaRPr lang="es-VE" sz="1200" dirty="0">
                <a:solidFill>
                  <a:srgbClr val="3333FF"/>
                </a:solidFill>
                <a:latin typeface="Arial"/>
                <a:ea typeface="Arial"/>
                <a:cs typeface="Arial"/>
                <a:rtl val="0"/>
              </a:endParaRPr>
            </a:p>
          </p:txBody>
        </p:sp>
        <p:cxnSp>
          <p:nvCxnSpPr>
            <p:cNvPr id="18" name="11 Conector recto de flecha"/>
            <p:cNvCxnSpPr>
              <a:stCxn id="13" idx="4"/>
              <a:endCxn id="15" idx="1"/>
            </p:cNvCxnSpPr>
            <p:nvPr/>
          </p:nvCxnSpPr>
          <p:spPr>
            <a:xfrm flipH="1">
              <a:off x="4501465" y="2604931"/>
              <a:ext cx="1429395" cy="104477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13 Conector recto de flecha"/>
            <p:cNvCxnSpPr>
              <a:stCxn id="12" idx="4"/>
              <a:endCxn id="15" idx="0"/>
            </p:cNvCxnSpPr>
            <p:nvPr/>
          </p:nvCxnSpPr>
          <p:spPr>
            <a:xfrm flipH="1">
              <a:off x="5091185" y="2200592"/>
              <a:ext cx="1836217" cy="139272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18 Elipse"/>
            <p:cNvSpPr/>
            <p:nvPr/>
          </p:nvSpPr>
          <p:spPr>
            <a:xfrm>
              <a:off x="7511537" y="3069493"/>
              <a:ext cx="1307624"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Prev</a:t>
              </a:r>
              <a:r>
                <a:rPr lang="es-VE" sz="1200" dirty="0">
                  <a:solidFill>
                    <a:srgbClr val="3333FF"/>
                  </a:solidFill>
                  <a:latin typeface="Arial" panose="020B0604020202020204" pitchFamily="34" charset="0"/>
                  <a:cs typeface="Arial" panose="020B0604020202020204" pitchFamily="34" charset="0"/>
                </a:rPr>
                <a:t> Capital</a:t>
              </a:r>
            </a:p>
          </p:txBody>
        </p:sp>
        <p:sp>
          <p:nvSpPr>
            <p:cNvPr id="21" name="Shape 725"/>
            <p:cNvSpPr/>
            <p:nvPr/>
          </p:nvSpPr>
          <p:spPr>
            <a:xfrm>
              <a:off x="8496632" y="3542940"/>
              <a:ext cx="1640796"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err="1">
                  <a:solidFill>
                    <a:srgbClr val="3333FF"/>
                  </a:solidFill>
                  <a:latin typeface="Arial"/>
                  <a:ea typeface="Arial"/>
                  <a:cs typeface="Arial"/>
                  <a:rtl val="0"/>
                </a:rPr>
                <a:t>Prev</a:t>
              </a:r>
              <a:r>
                <a:rPr lang="en-US" sz="1200" dirty="0">
                  <a:solidFill>
                    <a:srgbClr val="3333FF"/>
                  </a:solidFill>
                  <a:latin typeface="Arial"/>
                  <a:ea typeface="Arial"/>
                  <a:cs typeface="Arial"/>
                  <a:rtl val="0"/>
                </a:rPr>
                <a:t> </a:t>
              </a:r>
              <a:r>
                <a:rPr lang="en-US" sz="1200" dirty="0" err="1">
                  <a:solidFill>
                    <a:srgbClr val="3333FF"/>
                  </a:solidFill>
                  <a:latin typeface="Arial"/>
                  <a:ea typeface="Arial"/>
                  <a:cs typeface="Arial"/>
                  <a:rtl val="0"/>
                </a:rPr>
                <a:t>Consump</a:t>
              </a:r>
              <a:endParaRPr lang="en-US" sz="1200" dirty="0">
                <a:solidFill>
                  <a:srgbClr val="3333FF"/>
                </a:solidFill>
                <a:latin typeface="Arial"/>
                <a:ea typeface="Arial"/>
                <a:cs typeface="Arial"/>
                <a:rtl val="0"/>
              </a:endParaRPr>
            </a:p>
          </p:txBody>
        </p:sp>
        <p:sp>
          <p:nvSpPr>
            <p:cNvPr id="22" name="Shape 725"/>
            <p:cNvSpPr/>
            <p:nvPr/>
          </p:nvSpPr>
          <p:spPr>
            <a:xfrm>
              <a:off x="6900502" y="3516012"/>
              <a:ext cx="1578406"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err="1">
                  <a:solidFill>
                    <a:srgbClr val="3333FF"/>
                  </a:solidFill>
                  <a:latin typeface="Arial" panose="020B0604020202020204" pitchFamily="34" charset="0"/>
                  <a:cs typeface="Arial" panose="020B0604020202020204" pitchFamily="34" charset="0"/>
                </a:rPr>
                <a:t>Prev</a:t>
              </a:r>
              <a:r>
                <a:rPr lang="en-US" sz="1200" dirty="0">
                  <a:solidFill>
                    <a:srgbClr val="3333FF"/>
                  </a:solidFill>
                  <a:latin typeface="Arial" panose="020B0604020202020204" pitchFamily="34" charset="0"/>
                  <a:cs typeface="Arial" panose="020B0604020202020204" pitchFamily="34" charset="0"/>
                </a:rPr>
                <a:t> Invest</a:t>
              </a:r>
            </a:p>
          </p:txBody>
        </p:sp>
        <p:sp>
          <p:nvSpPr>
            <p:cNvPr id="23" name="21 Elipse"/>
            <p:cNvSpPr/>
            <p:nvPr/>
          </p:nvSpPr>
          <p:spPr>
            <a:xfrm>
              <a:off x="7253738" y="5486935"/>
              <a:ext cx="957846" cy="51974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err="1">
                  <a:solidFill>
                    <a:srgbClr val="3333FF"/>
                  </a:solidFill>
                  <a:latin typeface="Arial" panose="020B0604020202020204" pitchFamily="34" charset="0"/>
                  <a:cs typeface="Arial" panose="020B0604020202020204" pitchFamily="34" charset="0"/>
                </a:rPr>
                <a:t>GPD</a:t>
              </a:r>
              <a:r>
                <a:rPr lang="en-US" sz="1200" dirty="0">
                  <a:solidFill>
                    <a:srgbClr val="3333FF"/>
                  </a:solidFill>
                  <a:latin typeface="Arial" panose="020B0604020202020204" pitchFamily="34" charset="0"/>
                  <a:cs typeface="Arial" panose="020B0604020202020204" pitchFamily="34" charset="0"/>
                </a:rPr>
                <a:t> </a:t>
              </a:r>
              <a:endParaRPr lang="es-ES" sz="1200" dirty="0">
                <a:solidFill>
                  <a:srgbClr val="3333FF"/>
                </a:solidFill>
                <a:latin typeface="Arial" panose="020B0604020202020204" pitchFamily="34" charset="0"/>
                <a:cs typeface="Arial" panose="020B0604020202020204" pitchFamily="34" charset="0"/>
              </a:endParaRPr>
            </a:p>
          </p:txBody>
        </p:sp>
        <p:sp>
          <p:nvSpPr>
            <p:cNvPr id="24" name="23 Elipse"/>
            <p:cNvSpPr/>
            <p:nvPr/>
          </p:nvSpPr>
          <p:spPr>
            <a:xfrm>
              <a:off x="3625689" y="6122365"/>
              <a:ext cx="1078384" cy="40026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rgbClr val="3333FF"/>
                  </a:solidFill>
                  <a:latin typeface="Arial"/>
                  <a:ea typeface="Arial"/>
                  <a:cs typeface="Arial"/>
                  <a:rtl val="0"/>
                </a:rPr>
                <a:t>Workers</a:t>
              </a:r>
            </a:p>
          </p:txBody>
        </p:sp>
        <p:sp>
          <p:nvSpPr>
            <p:cNvPr id="25" name="Shape 725"/>
            <p:cNvSpPr/>
            <p:nvPr/>
          </p:nvSpPr>
          <p:spPr>
            <a:xfrm>
              <a:off x="5043861" y="5645819"/>
              <a:ext cx="1384632" cy="40026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a:solidFill>
                    <a:srgbClr val="3333FF"/>
                  </a:solidFill>
                  <a:latin typeface="Arial"/>
                  <a:ea typeface="Arial"/>
                  <a:cs typeface="Arial"/>
                  <a:rtl val="0"/>
                </a:rPr>
                <a:t>Investment</a:t>
              </a:r>
            </a:p>
          </p:txBody>
        </p:sp>
        <p:sp>
          <p:nvSpPr>
            <p:cNvPr id="26" name="33 Elipse"/>
            <p:cNvSpPr/>
            <p:nvPr/>
          </p:nvSpPr>
          <p:spPr>
            <a:xfrm>
              <a:off x="3445089" y="5657663"/>
              <a:ext cx="1414660" cy="40026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panose="020B0604020202020204" pitchFamily="34" charset="0"/>
                  <a:cs typeface="Arial" panose="020B0604020202020204" pitchFamily="34" charset="0"/>
                </a:rPr>
                <a:t>Exogenous</a:t>
              </a:r>
              <a:endParaRPr lang="es-ES" sz="1200" dirty="0">
                <a:solidFill>
                  <a:srgbClr val="3333FF"/>
                </a:solidFill>
                <a:latin typeface="Arial" panose="020B0604020202020204" pitchFamily="34" charset="0"/>
                <a:cs typeface="Arial" panose="020B0604020202020204" pitchFamily="34" charset="0"/>
              </a:endParaRPr>
            </a:p>
          </p:txBody>
        </p:sp>
        <p:cxnSp>
          <p:nvCxnSpPr>
            <p:cNvPr id="27" name="12 Conector recto de flecha"/>
            <p:cNvCxnSpPr>
              <a:stCxn id="11" idx="4"/>
              <a:endCxn id="14" idx="7"/>
            </p:cNvCxnSpPr>
            <p:nvPr/>
          </p:nvCxnSpPr>
          <p:spPr>
            <a:xfrm flipH="1">
              <a:off x="4753105" y="2200092"/>
              <a:ext cx="499220" cy="104294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40 Conector recto de flecha"/>
            <p:cNvCxnSpPr>
              <a:stCxn id="16" idx="3"/>
              <a:endCxn id="34" idx="2"/>
            </p:cNvCxnSpPr>
            <p:nvPr/>
          </p:nvCxnSpPr>
          <p:spPr>
            <a:xfrm>
              <a:off x="3033645" y="3921952"/>
              <a:ext cx="1206753" cy="150953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42 Conector recto de flecha"/>
            <p:cNvCxnSpPr>
              <a:stCxn id="22" idx="4"/>
              <a:endCxn id="43" idx="7"/>
            </p:cNvCxnSpPr>
            <p:nvPr/>
          </p:nvCxnSpPr>
          <p:spPr>
            <a:xfrm flipH="1">
              <a:off x="6063999" y="3901032"/>
              <a:ext cx="1625706" cy="228003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49 Conector recto de flecha"/>
            <p:cNvCxnSpPr>
              <a:stCxn id="15" idx="4"/>
              <a:endCxn id="34" idx="7"/>
            </p:cNvCxnSpPr>
            <p:nvPr/>
          </p:nvCxnSpPr>
          <p:spPr>
            <a:xfrm>
              <a:off x="5091185" y="3978337"/>
              <a:ext cx="281211" cy="131163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56 Conector recto de flecha"/>
            <p:cNvCxnSpPr>
              <a:stCxn id="17" idx="5"/>
              <a:endCxn id="34" idx="0"/>
            </p:cNvCxnSpPr>
            <p:nvPr/>
          </p:nvCxnSpPr>
          <p:spPr>
            <a:xfrm>
              <a:off x="4749080" y="4282750"/>
              <a:ext cx="154427" cy="94860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60 Conector recto de flecha"/>
            <p:cNvCxnSpPr>
              <a:stCxn id="14" idx="4"/>
              <a:endCxn id="17" idx="0"/>
            </p:cNvCxnSpPr>
            <p:nvPr/>
          </p:nvCxnSpPr>
          <p:spPr>
            <a:xfrm>
              <a:off x="4197927" y="3571669"/>
              <a:ext cx="60038" cy="38244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32 Elipse"/>
            <p:cNvSpPr/>
            <p:nvPr/>
          </p:nvSpPr>
          <p:spPr>
            <a:xfrm>
              <a:off x="4240398" y="5231353"/>
              <a:ext cx="1326218" cy="40025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rgbClr val="3333FF"/>
                  </a:solidFill>
                  <a:latin typeface="Arial" panose="020B0604020202020204" pitchFamily="34" charset="0"/>
                  <a:cs typeface="Arial" panose="020B0604020202020204" pitchFamily="34" charset="0"/>
                </a:rPr>
                <a:t>Capital</a:t>
              </a:r>
            </a:p>
          </p:txBody>
        </p:sp>
        <p:cxnSp>
          <p:nvCxnSpPr>
            <p:cNvPr id="35" name="1037 Conector recto de flecha"/>
            <p:cNvCxnSpPr>
              <a:stCxn id="20" idx="3"/>
              <a:endCxn id="25" idx="0"/>
            </p:cNvCxnSpPr>
            <p:nvPr/>
          </p:nvCxnSpPr>
          <p:spPr>
            <a:xfrm flipH="1">
              <a:off x="5736177" y="3398128"/>
              <a:ext cx="1966857" cy="224769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1039 Conector recto de flecha"/>
            <p:cNvCxnSpPr>
              <a:stCxn id="22" idx="3"/>
              <a:endCxn id="25" idx="7"/>
            </p:cNvCxnSpPr>
            <p:nvPr/>
          </p:nvCxnSpPr>
          <p:spPr>
            <a:xfrm flipH="1">
              <a:off x="6225718" y="3844647"/>
              <a:ext cx="905936" cy="185978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1041 Conector recto de flecha"/>
            <p:cNvCxnSpPr>
              <a:stCxn id="21" idx="4"/>
              <a:endCxn id="43" idx="7"/>
            </p:cNvCxnSpPr>
            <p:nvPr/>
          </p:nvCxnSpPr>
          <p:spPr>
            <a:xfrm flipH="1">
              <a:off x="6063999" y="3927960"/>
              <a:ext cx="3253031" cy="225310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1048 Conector recto de flecha"/>
            <p:cNvCxnSpPr>
              <a:stCxn id="25" idx="6"/>
              <a:endCxn id="23" idx="1"/>
            </p:cNvCxnSpPr>
            <p:nvPr/>
          </p:nvCxnSpPr>
          <p:spPr>
            <a:xfrm flipV="1">
              <a:off x="6428493" y="5563050"/>
              <a:ext cx="965518" cy="28289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1050 Conector recto de flecha"/>
            <p:cNvCxnSpPr>
              <a:stCxn id="34" idx="7"/>
              <a:endCxn id="23" idx="0"/>
            </p:cNvCxnSpPr>
            <p:nvPr/>
          </p:nvCxnSpPr>
          <p:spPr>
            <a:xfrm>
              <a:off x="5372396" y="5289969"/>
              <a:ext cx="2360265" cy="19696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1052 Conector recto de flecha"/>
            <p:cNvCxnSpPr>
              <a:stCxn id="43" idx="5"/>
              <a:endCxn id="23" idx="4"/>
            </p:cNvCxnSpPr>
            <p:nvPr/>
          </p:nvCxnSpPr>
          <p:spPr>
            <a:xfrm flipV="1">
              <a:off x="6063999" y="6006679"/>
              <a:ext cx="1668662" cy="45741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1054 Conector recto de flecha"/>
            <p:cNvCxnSpPr>
              <a:stCxn id="24" idx="6"/>
              <a:endCxn id="23" idx="3"/>
            </p:cNvCxnSpPr>
            <p:nvPr/>
          </p:nvCxnSpPr>
          <p:spPr>
            <a:xfrm flipV="1">
              <a:off x="4704073" y="5930564"/>
              <a:ext cx="2689938" cy="39193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1059 Conector recto de flecha"/>
            <p:cNvCxnSpPr>
              <a:stCxn id="26" idx="6"/>
              <a:endCxn id="23" idx="2"/>
            </p:cNvCxnSpPr>
            <p:nvPr/>
          </p:nvCxnSpPr>
          <p:spPr>
            <a:xfrm flipV="1">
              <a:off x="4859749" y="5746807"/>
              <a:ext cx="2393989" cy="1109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3" name="Shape 725"/>
            <p:cNvSpPr/>
            <p:nvPr/>
          </p:nvSpPr>
          <p:spPr>
            <a:xfrm>
              <a:off x="4704073" y="6122452"/>
              <a:ext cx="1593252" cy="40026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1200" dirty="0">
                  <a:solidFill>
                    <a:srgbClr val="3333FF"/>
                  </a:solidFill>
                  <a:latin typeface="Arial"/>
                  <a:ea typeface="Arial"/>
                  <a:cs typeface="Arial"/>
                  <a:rtl val="0"/>
                </a:rPr>
                <a:t>Consumption</a:t>
              </a:r>
            </a:p>
          </p:txBody>
        </p:sp>
        <p:cxnSp>
          <p:nvCxnSpPr>
            <p:cNvPr id="31" name="54 Conector recto de flecha"/>
            <p:cNvCxnSpPr>
              <a:stCxn id="17" idx="3"/>
              <a:endCxn id="43" idx="1"/>
            </p:cNvCxnSpPr>
            <p:nvPr/>
          </p:nvCxnSpPr>
          <p:spPr>
            <a:xfrm>
              <a:off x="3766850" y="4282750"/>
              <a:ext cx="1170549" cy="189831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Basic idea: Domain Knowledge graph</a:t>
            </a:r>
          </a:p>
        </p:txBody>
      </p:sp>
      <p:sp>
        <p:nvSpPr>
          <p:cNvPr id="6" name="Oval 5"/>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4887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82" grpId="0" animBg="1"/>
      <p:bldP spid="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059238" algn="ctr"/>
                <a:tab pos="10347325" algn="r"/>
              </a:tabLst>
            </a:pPr>
            <a:r>
              <a:rPr lang="en-US" sz="4000" dirty="0" smtClean="0"/>
              <a:t>Proposed	</a:t>
            </a:r>
            <a:r>
              <a:rPr lang="en-US" sz="4000" dirty="0" err="1" smtClean="0"/>
              <a:t>Smets-Wouters</a:t>
            </a:r>
            <a:r>
              <a:rPr lang="en-US" sz="4000" dirty="0"/>
              <a:t>	</a:t>
            </a:r>
            <a:r>
              <a:rPr lang="en-US" sz="4000" dirty="0" smtClean="0"/>
              <a:t>Domain Knowledge</a:t>
            </a:r>
            <a:endParaRPr lang="en-US" sz="4000" dirty="0"/>
          </a:p>
        </p:txBody>
      </p:sp>
      <p:sp>
        <p:nvSpPr>
          <p:cNvPr id="6" name="Oval 5"/>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Resource Restrictions Smoothing</a:t>
            </a:r>
            <a:endParaRPr lang="en-US" sz="1900" dirty="0"/>
          </a:p>
        </p:txBody>
      </p:sp>
      <p:sp>
        <p:nvSpPr>
          <p:cNvPr id="7" name="Oval 6"/>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Resource Restrictions</a:t>
            </a:r>
            <a:endParaRPr lang="en-US" sz="1900" dirty="0"/>
          </a:p>
        </p:txBody>
      </p:sp>
      <p:sp>
        <p:nvSpPr>
          <p:cNvPr id="8" name="Oval 7"/>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Estimation Parameters</a:t>
            </a:r>
            <a:endParaRPr lang="en-US" sz="1900" dirty="0"/>
          </a:p>
        </p:txBody>
      </p:sp>
      <p:sp>
        <p:nvSpPr>
          <p:cNvPr id="9" name="Oval 8"/>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Estimation Parameter Stickiness</a:t>
            </a:r>
            <a:endParaRPr lang="en-US" sz="1900" dirty="0"/>
          </a:p>
        </p:txBody>
      </p:sp>
      <p:sp>
        <p:nvSpPr>
          <p:cNvPr id="10" name="Oval 9"/>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Economy</a:t>
            </a:r>
            <a:endParaRPr lang="en-US" sz="1900" dirty="0"/>
          </a:p>
        </p:txBody>
      </p:sp>
      <p:sp>
        <p:nvSpPr>
          <p:cNvPr id="16" name="Down Arrow 15"/>
          <p:cNvSpPr/>
          <p:nvPr/>
        </p:nvSpPr>
        <p:spPr>
          <a:xfrm rot="2700000">
            <a:off x="4809289"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20700000">
            <a:off x="4253647"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6200000">
            <a:off x="6030038" y="5358900"/>
            <a:ext cx="497541" cy="7280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3151967">
            <a:off x="6108095" y="3736131"/>
            <a:ext cx="497541" cy="162378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p:cNvSpPr/>
              <p:nvPr/>
            </p:nvSpPr>
            <p:spPr>
              <a:xfrm>
                <a:off x="3517415" y="1806428"/>
                <a:ext cx="5157181" cy="5141087"/>
              </a:xfrm>
              <a:prstGeom prst="rect">
                <a:avLst/>
              </a:prstGeom>
            </p:spPr>
            <p:txBody>
              <a:bodyPr wrap="none" anchor="b">
                <a:spAutoFit/>
              </a:bodyPr>
              <a:lstStyle/>
              <a:p>
                <a:pPr algn="ctr"/>
                <a:r>
                  <a:rPr lang="en-US" sz="7200" b="1" i="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n</a:t>
                </a:r>
                <a:r>
                  <a:rPr lang="en-US" sz="7200" b="1" dirty="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=16</a:t>
                </a:r>
                <a:r>
                  <a:rPr lang="en-US" sz="7200" b="1" dirty="0">
                    <a:ln>
                      <a:solidFill>
                        <a:schemeClr val="tx1"/>
                      </a:solidFill>
                    </a:ln>
                    <a:solidFill>
                      <a:schemeClr val="bg1"/>
                    </a:solidFill>
                    <a:effectLst>
                      <a:glow rad="101600">
                        <a:schemeClr val="accent1">
                          <a:satMod val="175000"/>
                          <a:alpha val="40000"/>
                        </a:schemeClr>
                      </a:glow>
                    </a:effectLst>
                  </a:rPr>
                  <a:t>⇒</a:t>
                </a:r>
                <a:endParaRPr lang="en-US" sz="7200" b="1" dirty="0">
                  <a:ln>
                    <a:solidFill>
                      <a:schemeClr val="tx1"/>
                    </a:solidFill>
                  </a:ln>
                  <a:solidFill>
                    <a:schemeClr val="bg1"/>
                  </a:solidFill>
                  <a:effectLst>
                    <a:glow rad="101600">
                      <a:schemeClr val="accent1">
                        <a:satMod val="175000"/>
                        <a:alpha val="40000"/>
                      </a:schemeClr>
                    </a:glow>
                  </a:effectLst>
                  <a:latin typeface="Calibri" panose="020F0502020204030204" pitchFamily="34" charset="0"/>
                </a:endParaRPr>
              </a:p>
              <a:p>
                <a:pPr algn="ctr"/>
                <a:r>
                  <a:rPr lang="en-US" sz="7200" b="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306</a:t>
                </a:r>
              </a:p>
              <a:p>
                <a:pPr algn="ctr"/>
                <a:r>
                  <a:rPr lang="en-US" sz="7200" b="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Comparisons</a:t>
                </a:r>
              </a:p>
              <a:p>
                <a:pPr algn="ctr"/>
                <a:r>
                  <a:rPr lang="en-US" sz="7200" b="1" dirty="0" smtClean="0">
                    <a:ln>
                      <a:solidFill>
                        <a:schemeClr val="tx1"/>
                      </a:solidFill>
                    </a:ln>
                    <a:solidFill>
                      <a:schemeClr val="bg1"/>
                    </a:solidFill>
                    <a:effectLst>
                      <a:glow rad="101600">
                        <a:schemeClr val="accent1">
                          <a:satMod val="175000"/>
                          <a:alpha val="40000"/>
                        </a:schemeClr>
                      </a:glow>
                    </a:effectLst>
                    <a:latin typeface="Calibri" panose="020F0502020204030204" pitchFamily="34" charset="0"/>
                  </a:rPr>
                  <a:t>O</a:t>
                </a:r>
                <a14:m>
                  <m:oMath xmlns:m="http://schemas.openxmlformats.org/officeDocument/2006/math">
                    <m:d>
                      <m:dPr>
                        <m:ctrlPr>
                          <a:rPr lang="en-US" sz="7200" b="1" i="1" dirty="0" smtClean="0">
                            <a:ln>
                              <a:solidFill>
                                <a:schemeClr val="tx1"/>
                              </a:solidFill>
                            </a:ln>
                            <a:solidFill>
                              <a:schemeClr val="bg1"/>
                            </a:solidFill>
                            <a:effectLst>
                              <a:glow rad="101600">
                                <a:schemeClr val="accent1">
                                  <a:satMod val="175000"/>
                                  <a:alpha val="40000"/>
                                </a:schemeClr>
                              </a:glow>
                            </a:effectLst>
                            <a:latin typeface="Cambria Math" panose="02040503050406030204" pitchFamily="18" charset="0"/>
                          </a:rPr>
                        </m:ctrlPr>
                      </m:dPr>
                      <m:e>
                        <m:sSup>
                          <m:sSupPr>
                            <m:ctrlPr>
                              <a:rPr lang="en-US" sz="7200" b="1" i="1" dirty="0" smtClean="0">
                                <a:ln>
                                  <a:solidFill>
                                    <a:schemeClr val="tx1"/>
                                  </a:solidFill>
                                </a:ln>
                                <a:solidFill>
                                  <a:schemeClr val="bg1"/>
                                </a:solidFill>
                                <a:effectLst>
                                  <a:glow rad="101600">
                                    <a:schemeClr val="accent1">
                                      <a:satMod val="175000"/>
                                      <a:alpha val="40000"/>
                                    </a:schemeClr>
                                  </a:glow>
                                </a:effectLst>
                                <a:latin typeface="Cambria Math" panose="02040503050406030204" pitchFamily="18" charset="0"/>
                              </a:rPr>
                            </m:ctrlPr>
                          </m:sSupPr>
                          <m:e>
                            <m:f>
                              <m:fPr>
                                <m:ctrlPr>
                                  <a:rPr lang="en-US" sz="7200" b="1" i="1" dirty="0" smtClean="0">
                                    <a:ln>
                                      <a:solidFill>
                                        <a:schemeClr val="tx1"/>
                                      </a:solidFill>
                                    </a:ln>
                                    <a:solidFill>
                                      <a:schemeClr val="bg1"/>
                                    </a:solidFill>
                                    <a:effectLst>
                                      <a:glow rad="101600">
                                        <a:schemeClr val="accent1">
                                          <a:satMod val="175000"/>
                                          <a:alpha val="40000"/>
                                        </a:schemeClr>
                                      </a:glow>
                                    </a:effectLst>
                                    <a:latin typeface="Cambria Math" panose="02040503050406030204" pitchFamily="18" charset="0"/>
                                  </a:rPr>
                                </m:ctrlPr>
                              </m:fPr>
                              <m:num>
                                <m:r>
                                  <a:rPr lang="en-US" sz="7200" b="1" i="1" dirty="0" smtClean="0">
                                    <a:ln>
                                      <a:solidFill>
                                        <a:schemeClr val="tx1"/>
                                      </a:solidFill>
                                    </a:ln>
                                    <a:solidFill>
                                      <a:schemeClr val="bg1"/>
                                    </a:solidFill>
                                    <a:effectLst>
                                      <a:glow rad="101600">
                                        <a:schemeClr val="accent1">
                                          <a:satMod val="175000"/>
                                          <a:alpha val="40000"/>
                                        </a:schemeClr>
                                      </a:glow>
                                    </a:effectLst>
                                    <a:latin typeface="Cambria Math" panose="02040503050406030204" pitchFamily="18" charset="0"/>
                                  </a:rPr>
                                  <m:t>𝒏</m:t>
                                </m:r>
                              </m:num>
                              <m:den>
                                <m:r>
                                  <a:rPr lang="en-US" sz="7200" b="1" i="1" dirty="0" smtClean="0">
                                    <a:ln>
                                      <a:solidFill>
                                        <a:schemeClr val="tx1"/>
                                      </a:solidFill>
                                    </a:ln>
                                    <a:solidFill>
                                      <a:schemeClr val="bg1"/>
                                    </a:solidFill>
                                    <a:effectLst>
                                      <a:glow rad="101600">
                                        <a:schemeClr val="accent1">
                                          <a:satMod val="175000"/>
                                          <a:alpha val="40000"/>
                                        </a:schemeClr>
                                      </a:glow>
                                    </a:effectLst>
                                    <a:latin typeface="Cambria Math" panose="02040503050406030204" pitchFamily="18" charset="0"/>
                                  </a:rPr>
                                  <m:t>𝒄</m:t>
                                </m:r>
                              </m:den>
                            </m:f>
                          </m:e>
                          <m:sup>
                            <m:r>
                              <a:rPr lang="en-US" sz="7200" b="1" i="1" dirty="0" smtClean="0">
                                <a:ln>
                                  <a:solidFill>
                                    <a:schemeClr val="tx1"/>
                                  </a:solidFill>
                                </a:ln>
                                <a:solidFill>
                                  <a:schemeClr val="bg1"/>
                                </a:solidFill>
                                <a:effectLst>
                                  <a:glow rad="101600">
                                    <a:schemeClr val="accent1">
                                      <a:satMod val="175000"/>
                                      <a:alpha val="40000"/>
                                    </a:schemeClr>
                                  </a:glow>
                                </a:effectLst>
                                <a:latin typeface="Cambria Math" panose="02040503050406030204" pitchFamily="18" charset="0"/>
                              </a:rPr>
                              <m:t>𝟐</m:t>
                            </m:r>
                          </m:sup>
                        </m:sSup>
                      </m:e>
                    </m:d>
                  </m:oMath>
                </a14:m>
                <a:endParaRPr lang="en-US" sz="7200" b="1" dirty="0">
                  <a:ln>
                    <a:solidFill>
                      <a:schemeClr val="tx1"/>
                    </a:solidFill>
                  </a:ln>
                  <a:solidFill>
                    <a:schemeClr val="bg1"/>
                  </a:solidFill>
                  <a:effectLst>
                    <a:glow rad="101600">
                      <a:schemeClr val="accent1">
                        <a:satMod val="175000"/>
                        <a:alpha val="40000"/>
                      </a:schemeClr>
                    </a:glow>
                  </a:effectLst>
                  <a:latin typeface="Calibri" panose="020F050202020403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517415" y="1806428"/>
                <a:ext cx="5157181" cy="5141087"/>
              </a:xfrm>
              <a:prstGeom prst="rect">
                <a:avLst/>
              </a:prstGeom>
              <a:blipFill rotWithShape="0">
                <a:blip r:embed="rId3"/>
                <a:stretch>
                  <a:fillRect b="-1659"/>
                </a:stretch>
              </a:blipFill>
            </p:spPr>
            <p:txBody>
              <a:bodyPr/>
              <a:lstStyle/>
              <a:p>
                <a:r>
                  <a:rPr lang="en-US">
                    <a:noFill/>
                  </a:rPr>
                  <a:t> </a:t>
                </a:r>
              </a:p>
            </p:txBody>
          </p:sp>
        </mc:Fallback>
      </mc:AlternateContent>
    </p:spTree>
    <p:extLst>
      <p:ext uri="{BB962C8B-B14F-4D97-AF65-F5344CB8AC3E}">
        <p14:creationId xmlns:p14="http://schemas.microsoft.com/office/powerpoint/2010/main" val="1309178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9053317"/>
              </p:ext>
            </p:extLst>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0638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graphicEl>
                                              <a:dgm id="{5DA50CFE-6364-4C77-A9E9-448303BFE6F3}"/>
                                            </p:graphicEl>
                                          </p:spTgt>
                                        </p:tgtEl>
                                        <p:attrNameLst>
                                          <p:attrName>style.visibility</p:attrName>
                                        </p:attrNameLst>
                                      </p:cBhvr>
                                      <p:to>
                                        <p:strVal val="visible"/>
                                      </p:to>
                                    </p:set>
                                    <p:animEffect transition="in" filter="fade">
                                      <p:cBhvr>
                                        <p:cTn id="7" dur="250"/>
                                        <p:tgtEl>
                                          <p:spTgt spid="4">
                                            <p:graphicEl>
                                              <a:dgm id="{5DA50CFE-6364-4C77-A9E9-448303BFE6F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graphicEl>
                                              <a:dgm id="{781489A2-0A00-4448-B230-338864582A0F}"/>
                                            </p:graphicEl>
                                          </p:spTgt>
                                        </p:tgtEl>
                                        <p:attrNameLst>
                                          <p:attrName>style.visibility</p:attrName>
                                        </p:attrNameLst>
                                      </p:cBhvr>
                                      <p:to>
                                        <p:strVal val="visible"/>
                                      </p:to>
                                    </p:set>
                                    <p:animEffect transition="in" filter="fade">
                                      <p:cBhvr>
                                        <p:cTn id="12" dur="250"/>
                                        <p:tgtEl>
                                          <p:spTgt spid="4">
                                            <p:graphicEl>
                                              <a:dgm id="{781489A2-0A00-4448-B230-338864582A0F}"/>
                                            </p:graphic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4">
                                            <p:graphicEl>
                                              <a:dgm id="{7377089E-1A9E-443E-AEFD-C8A2884E09D7}"/>
                                            </p:graphicEl>
                                          </p:spTgt>
                                        </p:tgtEl>
                                        <p:attrNameLst>
                                          <p:attrName>style.visibility</p:attrName>
                                        </p:attrNameLst>
                                      </p:cBhvr>
                                      <p:to>
                                        <p:strVal val="visible"/>
                                      </p:to>
                                    </p:set>
                                    <p:animEffect transition="in" filter="fade">
                                      <p:cBhvr>
                                        <p:cTn id="15" dur="250"/>
                                        <p:tgtEl>
                                          <p:spTgt spid="4">
                                            <p:graphicEl>
                                              <a:dgm id="{7377089E-1A9E-443E-AEFD-C8A2884E09D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4">
                                            <p:graphicEl>
                                              <a:dgm id="{CDC2CD9D-0BAA-4B95-BB5E-C0E37BA9E92A}"/>
                                            </p:graphicEl>
                                          </p:spTgt>
                                        </p:tgtEl>
                                        <p:attrNameLst>
                                          <p:attrName>style.visibility</p:attrName>
                                        </p:attrNameLst>
                                      </p:cBhvr>
                                      <p:to>
                                        <p:strVal val="visible"/>
                                      </p:to>
                                    </p:set>
                                    <p:animEffect transition="in" filter="fade">
                                      <p:cBhvr>
                                        <p:cTn id="20" dur="250"/>
                                        <p:tgtEl>
                                          <p:spTgt spid="4">
                                            <p:graphicEl>
                                              <a:dgm id="{CDC2CD9D-0BAA-4B95-BB5E-C0E37BA9E92A}"/>
                                            </p:graphicEl>
                                          </p:spTgt>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
                                            <p:graphicEl>
                                              <a:dgm id="{FC3035FE-4475-409E-AEE7-37D16F4B8115}"/>
                                            </p:graphicEl>
                                          </p:spTgt>
                                        </p:tgtEl>
                                        <p:attrNameLst>
                                          <p:attrName>style.visibility</p:attrName>
                                        </p:attrNameLst>
                                      </p:cBhvr>
                                      <p:to>
                                        <p:strVal val="visible"/>
                                      </p:to>
                                    </p:set>
                                    <p:animEffect transition="in" filter="fade">
                                      <p:cBhvr>
                                        <p:cTn id="23" dur="250"/>
                                        <p:tgtEl>
                                          <p:spTgt spid="4">
                                            <p:graphicEl>
                                              <a:dgm id="{FC3035FE-4475-409E-AEE7-37D16F4B811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4">
                                            <p:graphicEl>
                                              <a:dgm id="{36B5BF46-0704-4C87-9117-B31B4C5F2212}"/>
                                            </p:graphicEl>
                                          </p:spTgt>
                                        </p:tgtEl>
                                        <p:attrNameLst>
                                          <p:attrName>style.visibility</p:attrName>
                                        </p:attrNameLst>
                                      </p:cBhvr>
                                      <p:to>
                                        <p:strVal val="visible"/>
                                      </p:to>
                                    </p:set>
                                    <p:animEffect transition="in" filter="fade">
                                      <p:cBhvr>
                                        <p:cTn id="28" dur="250"/>
                                        <p:tgtEl>
                                          <p:spTgt spid="4">
                                            <p:graphicEl>
                                              <a:dgm id="{36B5BF46-0704-4C87-9117-B31B4C5F2212}"/>
                                            </p:graphic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
                                            <p:graphicEl>
                                              <a:dgm id="{168DAD69-171B-43EF-A3D0-D47C22A8C2EE}"/>
                                            </p:graphicEl>
                                          </p:spTgt>
                                        </p:tgtEl>
                                        <p:attrNameLst>
                                          <p:attrName>style.visibility</p:attrName>
                                        </p:attrNameLst>
                                      </p:cBhvr>
                                      <p:to>
                                        <p:strVal val="visible"/>
                                      </p:to>
                                    </p:set>
                                    <p:animEffect transition="in" filter="fade">
                                      <p:cBhvr>
                                        <p:cTn id="31" dur="250"/>
                                        <p:tgtEl>
                                          <p:spTgt spid="4">
                                            <p:graphicEl>
                                              <a:dgm id="{168DAD69-171B-43EF-A3D0-D47C22A8C2E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4">
                                            <p:graphicEl>
                                              <a:dgm id="{C5DEAD59-1051-4367-BA00-F4E6F8A4BBCF}"/>
                                            </p:graphicEl>
                                          </p:spTgt>
                                        </p:tgtEl>
                                        <p:attrNameLst>
                                          <p:attrName>style.visibility</p:attrName>
                                        </p:attrNameLst>
                                      </p:cBhvr>
                                      <p:to>
                                        <p:strVal val="visible"/>
                                      </p:to>
                                    </p:set>
                                    <p:animEffect transition="in" filter="fade">
                                      <p:cBhvr>
                                        <p:cTn id="36" dur="250"/>
                                        <p:tgtEl>
                                          <p:spTgt spid="4">
                                            <p:graphicEl>
                                              <a:dgm id="{C5DEAD59-1051-4367-BA00-F4E6F8A4BBCF}"/>
                                            </p:graphic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
                                            <p:graphicEl>
                                              <a:dgm id="{2EA950F6-F5E7-4D90-878A-081D9A2CA46A}"/>
                                            </p:graphicEl>
                                          </p:spTgt>
                                        </p:tgtEl>
                                        <p:attrNameLst>
                                          <p:attrName>style.visibility</p:attrName>
                                        </p:attrNameLst>
                                      </p:cBhvr>
                                      <p:to>
                                        <p:strVal val="visible"/>
                                      </p:to>
                                    </p:set>
                                    <p:animEffect transition="in" filter="fade">
                                      <p:cBhvr>
                                        <p:cTn id="39" dur="250"/>
                                        <p:tgtEl>
                                          <p:spTgt spid="4">
                                            <p:graphicEl>
                                              <a:dgm id="{2EA950F6-F5E7-4D90-878A-081D9A2CA46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4">
                                            <p:graphicEl>
                                              <a:dgm id="{C7C57BC3-EA03-4A2D-9EC6-DC729B7F5DB6}"/>
                                            </p:graphicEl>
                                          </p:spTgt>
                                        </p:tgtEl>
                                        <p:attrNameLst>
                                          <p:attrName>style.visibility</p:attrName>
                                        </p:attrNameLst>
                                      </p:cBhvr>
                                      <p:to>
                                        <p:strVal val="visible"/>
                                      </p:to>
                                    </p:set>
                                    <p:animEffect transition="in" filter="fade">
                                      <p:cBhvr>
                                        <p:cTn id="44" dur="250"/>
                                        <p:tgtEl>
                                          <p:spTgt spid="4">
                                            <p:graphicEl>
                                              <a:dgm id="{C7C57BC3-EA03-4A2D-9EC6-DC729B7F5DB6}"/>
                                            </p:graphicEl>
                                          </p:spTgt>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
                                            <p:graphicEl>
                                              <a:dgm id="{C72019A0-E6DE-43EA-877A-94FC936B296B}"/>
                                            </p:graphicEl>
                                          </p:spTgt>
                                        </p:tgtEl>
                                        <p:attrNameLst>
                                          <p:attrName>style.visibility</p:attrName>
                                        </p:attrNameLst>
                                      </p:cBhvr>
                                      <p:to>
                                        <p:strVal val="visible"/>
                                      </p:to>
                                    </p:set>
                                    <p:animEffect transition="in" filter="fade">
                                      <p:cBhvr>
                                        <p:cTn id="47" dur="250"/>
                                        <p:tgtEl>
                                          <p:spTgt spid="4">
                                            <p:graphicEl>
                                              <a:dgm id="{C72019A0-E6DE-43EA-877A-94FC936B296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0" nodeType="clickEffect">
                                  <p:stCondLst>
                                    <p:cond delay="0"/>
                                  </p:stCondLst>
                                  <p:childTnLst>
                                    <p:set>
                                      <p:cBhvr rctx="PPT">
                                        <p:cTn id="51" dur="indefinite"/>
                                        <p:tgtEl>
                                          <p:spTgt spid="4">
                                            <p:graphicEl>
                                              <a:dgm id="{781489A2-0A00-4448-B230-338864582A0F}"/>
                                            </p:graphicEl>
                                          </p:spTgt>
                                        </p:tgtEl>
                                        <p:attrNameLst>
                                          <p:attrName>style.opacity</p:attrName>
                                        </p:attrNameLst>
                                      </p:cBhvr>
                                      <p:to>
                                        <p:strVal val="0.5"/>
                                      </p:to>
                                    </p:set>
                                    <p:animEffect filter="image" prLst="opacity: 0.5">
                                      <p:cBhvr rctx="IE">
                                        <p:cTn id="52" dur="indefinite"/>
                                        <p:tgtEl>
                                          <p:spTgt spid="4">
                                            <p:graphicEl>
                                              <a:dgm id="{781489A2-0A00-4448-B230-338864582A0F}"/>
                                            </p:graphicEl>
                                          </p:spTgt>
                                        </p:tgtEl>
                                      </p:cBhvr>
                                    </p:animEffect>
                                  </p:childTnLst>
                                </p:cTn>
                              </p:par>
                              <p:par>
                                <p:cTn id="53" presetID="9" presetClass="emph" presetSubtype="0" grpId="0" nodeType="withEffect">
                                  <p:stCondLst>
                                    <p:cond delay="0"/>
                                  </p:stCondLst>
                                  <p:childTnLst>
                                    <p:set>
                                      <p:cBhvr rctx="PPT">
                                        <p:cTn id="54" dur="indefinite"/>
                                        <p:tgtEl>
                                          <p:spTgt spid="4">
                                            <p:graphicEl>
                                              <a:dgm id="{7377089E-1A9E-443E-AEFD-C8A2884E09D7}"/>
                                            </p:graphicEl>
                                          </p:spTgt>
                                        </p:tgtEl>
                                        <p:attrNameLst>
                                          <p:attrName>style.opacity</p:attrName>
                                        </p:attrNameLst>
                                      </p:cBhvr>
                                      <p:to>
                                        <p:strVal val="0.5"/>
                                      </p:to>
                                    </p:set>
                                    <p:animEffect filter="image" prLst="opacity: 0.5">
                                      <p:cBhvr rctx="IE">
                                        <p:cTn id="55" dur="indefinite"/>
                                        <p:tgtEl>
                                          <p:spTgt spid="4">
                                            <p:graphicEl>
                                              <a:dgm id="{7377089E-1A9E-443E-AEFD-C8A2884E09D7}"/>
                                            </p:graphicEl>
                                          </p:spTgt>
                                        </p:tgtEl>
                                      </p:cBhvr>
                                    </p:animEffect>
                                  </p:childTnLst>
                                </p:cTn>
                              </p:par>
                              <p:par>
                                <p:cTn id="56" presetID="9" presetClass="emph" presetSubtype="0" grpId="0" nodeType="withEffect">
                                  <p:stCondLst>
                                    <p:cond delay="0"/>
                                  </p:stCondLst>
                                  <p:childTnLst>
                                    <p:set>
                                      <p:cBhvr rctx="PPT">
                                        <p:cTn id="57" dur="indefinite"/>
                                        <p:tgtEl>
                                          <p:spTgt spid="4">
                                            <p:graphicEl>
                                              <a:dgm id="{CDC2CD9D-0BAA-4B95-BB5E-C0E37BA9E92A}"/>
                                            </p:graphicEl>
                                          </p:spTgt>
                                        </p:tgtEl>
                                        <p:attrNameLst>
                                          <p:attrName>style.opacity</p:attrName>
                                        </p:attrNameLst>
                                      </p:cBhvr>
                                      <p:to>
                                        <p:strVal val="0.5"/>
                                      </p:to>
                                    </p:set>
                                    <p:animEffect filter="image" prLst="opacity: 0.5">
                                      <p:cBhvr rctx="IE">
                                        <p:cTn id="58" dur="indefinite"/>
                                        <p:tgtEl>
                                          <p:spTgt spid="4">
                                            <p:graphicEl>
                                              <a:dgm id="{CDC2CD9D-0BAA-4B95-BB5E-C0E37BA9E92A}"/>
                                            </p:graphicEl>
                                          </p:spTgt>
                                        </p:tgtEl>
                                      </p:cBhvr>
                                    </p:animEffect>
                                  </p:childTnLst>
                                </p:cTn>
                              </p:par>
                              <p:par>
                                <p:cTn id="59" presetID="9" presetClass="emph" presetSubtype="0" grpId="0" nodeType="withEffect">
                                  <p:stCondLst>
                                    <p:cond delay="0"/>
                                  </p:stCondLst>
                                  <p:childTnLst>
                                    <p:set>
                                      <p:cBhvr rctx="PPT">
                                        <p:cTn id="60" dur="indefinite"/>
                                        <p:tgtEl>
                                          <p:spTgt spid="4">
                                            <p:graphicEl>
                                              <a:dgm id="{FC3035FE-4475-409E-AEE7-37D16F4B8115}"/>
                                            </p:graphicEl>
                                          </p:spTgt>
                                        </p:tgtEl>
                                        <p:attrNameLst>
                                          <p:attrName>style.opacity</p:attrName>
                                        </p:attrNameLst>
                                      </p:cBhvr>
                                      <p:to>
                                        <p:strVal val="0.5"/>
                                      </p:to>
                                    </p:set>
                                    <p:animEffect filter="image" prLst="opacity: 0.5">
                                      <p:cBhvr rctx="IE">
                                        <p:cTn id="61" dur="indefinite"/>
                                        <p:tgtEl>
                                          <p:spTgt spid="4">
                                            <p:graphicEl>
                                              <a:dgm id="{FC3035FE-4475-409E-AEE7-37D16F4B8115}"/>
                                            </p:graphicEl>
                                          </p:spTgt>
                                        </p:tgtEl>
                                      </p:cBhvr>
                                    </p:animEffect>
                                  </p:childTnLst>
                                </p:cTn>
                              </p:par>
                              <p:par>
                                <p:cTn id="62" presetID="9" presetClass="emph" presetSubtype="0" grpId="0" nodeType="withEffect">
                                  <p:stCondLst>
                                    <p:cond delay="0"/>
                                  </p:stCondLst>
                                  <p:childTnLst>
                                    <p:set>
                                      <p:cBhvr rctx="PPT">
                                        <p:cTn id="63" dur="indefinite"/>
                                        <p:tgtEl>
                                          <p:spTgt spid="4">
                                            <p:graphicEl>
                                              <a:dgm id="{36B5BF46-0704-4C87-9117-B31B4C5F2212}"/>
                                            </p:graphicEl>
                                          </p:spTgt>
                                        </p:tgtEl>
                                        <p:attrNameLst>
                                          <p:attrName>style.opacity</p:attrName>
                                        </p:attrNameLst>
                                      </p:cBhvr>
                                      <p:to>
                                        <p:strVal val="0.5"/>
                                      </p:to>
                                    </p:set>
                                    <p:animEffect filter="image" prLst="opacity: 0.5">
                                      <p:cBhvr rctx="IE">
                                        <p:cTn id="64" dur="indefinite"/>
                                        <p:tgtEl>
                                          <p:spTgt spid="4">
                                            <p:graphicEl>
                                              <a:dgm id="{36B5BF46-0704-4C87-9117-B31B4C5F2212}"/>
                                            </p:graphicEl>
                                          </p:spTgt>
                                        </p:tgtEl>
                                      </p:cBhvr>
                                    </p:animEffect>
                                  </p:childTnLst>
                                </p:cTn>
                              </p:par>
                              <p:par>
                                <p:cTn id="65" presetID="9" presetClass="emph" presetSubtype="0" grpId="0" nodeType="withEffect">
                                  <p:stCondLst>
                                    <p:cond delay="0"/>
                                  </p:stCondLst>
                                  <p:childTnLst>
                                    <p:set>
                                      <p:cBhvr rctx="PPT">
                                        <p:cTn id="66" dur="indefinite"/>
                                        <p:tgtEl>
                                          <p:spTgt spid="4">
                                            <p:graphicEl>
                                              <a:dgm id="{168DAD69-171B-43EF-A3D0-D47C22A8C2EE}"/>
                                            </p:graphicEl>
                                          </p:spTgt>
                                        </p:tgtEl>
                                        <p:attrNameLst>
                                          <p:attrName>style.opacity</p:attrName>
                                        </p:attrNameLst>
                                      </p:cBhvr>
                                      <p:to>
                                        <p:strVal val="0.5"/>
                                      </p:to>
                                    </p:set>
                                    <p:animEffect filter="image" prLst="opacity: 0.5">
                                      <p:cBhvr rctx="IE">
                                        <p:cTn id="67" dur="indefinite"/>
                                        <p:tgtEl>
                                          <p:spTgt spid="4">
                                            <p:graphicEl>
                                              <a:dgm id="{168DAD69-171B-43EF-A3D0-D47C22A8C2EE}"/>
                                            </p:graphicEl>
                                          </p:spTgt>
                                        </p:tgtEl>
                                      </p:cBhvr>
                                    </p:animEffect>
                                  </p:childTnLst>
                                </p:cTn>
                              </p:par>
                              <p:par>
                                <p:cTn id="68" presetID="9" presetClass="emph" presetSubtype="0" grpId="0" nodeType="withEffect">
                                  <p:stCondLst>
                                    <p:cond delay="0"/>
                                  </p:stCondLst>
                                  <p:childTnLst>
                                    <p:set>
                                      <p:cBhvr rctx="PPT">
                                        <p:cTn id="69" dur="indefinite"/>
                                        <p:tgtEl>
                                          <p:spTgt spid="4">
                                            <p:graphicEl>
                                              <a:dgm id="{C5DEAD59-1051-4367-BA00-F4E6F8A4BBCF}"/>
                                            </p:graphicEl>
                                          </p:spTgt>
                                        </p:tgtEl>
                                        <p:attrNameLst>
                                          <p:attrName>style.opacity</p:attrName>
                                        </p:attrNameLst>
                                      </p:cBhvr>
                                      <p:to>
                                        <p:strVal val="0.5"/>
                                      </p:to>
                                    </p:set>
                                    <p:animEffect filter="image" prLst="opacity: 0.5">
                                      <p:cBhvr rctx="IE">
                                        <p:cTn id="70" dur="indefinite"/>
                                        <p:tgtEl>
                                          <p:spTgt spid="4">
                                            <p:graphicEl>
                                              <a:dgm id="{C5DEAD59-1051-4367-BA00-F4E6F8A4BBCF}"/>
                                            </p:graphicEl>
                                          </p:spTgt>
                                        </p:tgtEl>
                                      </p:cBhvr>
                                    </p:animEffect>
                                  </p:childTnLst>
                                </p:cTn>
                              </p:par>
                              <p:par>
                                <p:cTn id="71" presetID="9" presetClass="emph" presetSubtype="0" grpId="0" nodeType="withEffect">
                                  <p:stCondLst>
                                    <p:cond delay="0"/>
                                  </p:stCondLst>
                                  <p:childTnLst>
                                    <p:set>
                                      <p:cBhvr rctx="PPT">
                                        <p:cTn id="72" dur="indefinite"/>
                                        <p:tgtEl>
                                          <p:spTgt spid="4">
                                            <p:graphicEl>
                                              <a:dgm id="{2EA950F6-F5E7-4D90-878A-081D9A2CA46A}"/>
                                            </p:graphicEl>
                                          </p:spTgt>
                                        </p:tgtEl>
                                        <p:attrNameLst>
                                          <p:attrName>style.opacity</p:attrName>
                                        </p:attrNameLst>
                                      </p:cBhvr>
                                      <p:to>
                                        <p:strVal val="0.5"/>
                                      </p:to>
                                    </p:set>
                                    <p:animEffect filter="image" prLst="opacity: 0.5">
                                      <p:cBhvr rctx="IE">
                                        <p:cTn id="73" dur="indefinite"/>
                                        <p:tgtEl>
                                          <p:spTgt spid="4">
                                            <p:graphicEl>
                                              <a:dgm id="{2EA950F6-F5E7-4D90-878A-081D9A2CA46A}"/>
                                            </p:graphicEl>
                                          </p:spTgt>
                                        </p:tgtEl>
                                      </p:cBhvr>
                                    </p:animEffect>
                                  </p:childTnLst>
                                </p:cTn>
                              </p:par>
                              <p:par>
                                <p:cTn id="74" presetID="9" presetClass="emph" presetSubtype="0" grpId="0" nodeType="withEffect">
                                  <p:stCondLst>
                                    <p:cond delay="0"/>
                                  </p:stCondLst>
                                  <p:childTnLst>
                                    <p:set>
                                      <p:cBhvr rctx="PPT">
                                        <p:cTn id="75" dur="indefinite"/>
                                        <p:tgtEl>
                                          <p:spTgt spid="4">
                                            <p:graphicEl>
                                              <a:dgm id="{C7C57BC3-EA03-4A2D-9EC6-DC729B7F5DB6}"/>
                                            </p:graphicEl>
                                          </p:spTgt>
                                        </p:tgtEl>
                                        <p:attrNameLst>
                                          <p:attrName>style.opacity</p:attrName>
                                        </p:attrNameLst>
                                      </p:cBhvr>
                                      <p:to>
                                        <p:strVal val="0.5"/>
                                      </p:to>
                                    </p:set>
                                    <p:animEffect filter="image" prLst="opacity: 0.5">
                                      <p:cBhvr rctx="IE">
                                        <p:cTn id="76" dur="indefinite"/>
                                        <p:tgtEl>
                                          <p:spTgt spid="4">
                                            <p:graphicEl>
                                              <a:dgm id="{C7C57BC3-EA03-4A2D-9EC6-DC729B7F5DB6}"/>
                                            </p:graphicEl>
                                          </p:spTgt>
                                        </p:tgtEl>
                                      </p:cBhvr>
                                    </p:animEffect>
                                  </p:childTnLst>
                                </p:cTn>
                              </p:par>
                              <p:par>
                                <p:cTn id="77" presetID="9" presetClass="emph" presetSubtype="0" grpId="0" nodeType="withEffect">
                                  <p:stCondLst>
                                    <p:cond delay="0"/>
                                  </p:stCondLst>
                                  <p:childTnLst>
                                    <p:set>
                                      <p:cBhvr rctx="PPT">
                                        <p:cTn id="78" dur="indefinite"/>
                                        <p:tgtEl>
                                          <p:spTgt spid="4">
                                            <p:graphicEl>
                                              <a:dgm id="{C72019A0-E6DE-43EA-877A-94FC936B296B}"/>
                                            </p:graphicEl>
                                          </p:spTgt>
                                        </p:tgtEl>
                                        <p:attrNameLst>
                                          <p:attrName>style.opacity</p:attrName>
                                        </p:attrNameLst>
                                      </p:cBhvr>
                                      <p:to>
                                        <p:strVal val="0.5"/>
                                      </p:to>
                                    </p:set>
                                    <p:animEffect filter="image" prLst="opacity: 0.5">
                                      <p:cBhvr rctx="IE">
                                        <p:cTn id="79" dur="indefinite"/>
                                        <p:tgtEl>
                                          <p:spTgt spid="4">
                                            <p:graphicEl>
                                              <a:dgm id="{C72019A0-E6DE-43EA-877A-94FC936B29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Graphic spid="4" grpId="1" uiExpand="1">
        <p:bldSub>
          <a:bldDgm/>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059238" algn="ctr"/>
                <a:tab pos="10347325" algn="r"/>
              </a:tabLst>
            </a:pPr>
            <a:r>
              <a:rPr lang="en-US" sz="4000" dirty="0" smtClean="0"/>
              <a:t>Proposed	</a:t>
            </a:r>
            <a:r>
              <a:rPr lang="en-US" sz="4000" dirty="0"/>
              <a:t>	</a:t>
            </a:r>
            <a:r>
              <a:rPr lang="en-US" sz="4000" dirty="0" smtClean="0"/>
              <a:t>Domain Knowledge</a:t>
            </a:r>
            <a:endParaRPr lang="en-US" sz="4000" dirty="0"/>
          </a:p>
        </p:txBody>
      </p:sp>
      <p:sp>
        <p:nvSpPr>
          <p:cNvPr id="13" name="Oval 12"/>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4" name="Oval 13"/>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5" name="Oval 14"/>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21" name="Oval 20"/>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22" name="Oval 21"/>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Tree>
    <p:extLst>
      <p:ext uri="{BB962C8B-B14F-4D97-AF65-F5344CB8AC3E}">
        <p14:creationId xmlns:p14="http://schemas.microsoft.com/office/powerpoint/2010/main" val="253323384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059238" algn="ctr"/>
                <a:tab pos="10347325" algn="r"/>
              </a:tabLst>
            </a:pPr>
            <a:r>
              <a:rPr lang="en-US" sz="4000" dirty="0" smtClean="0"/>
              <a:t>Proposed	UNESCO</a:t>
            </a:r>
            <a:r>
              <a:rPr lang="en-US" sz="4000" dirty="0"/>
              <a:t>	</a:t>
            </a:r>
            <a:r>
              <a:rPr lang="en-US" sz="4000" dirty="0" smtClean="0"/>
              <a:t>Domain Knowledge</a:t>
            </a:r>
            <a:endParaRPr lang="en-US" sz="4000" dirty="0"/>
          </a:p>
        </p:txBody>
      </p:sp>
      <p:sp>
        <p:nvSpPr>
          <p:cNvPr id="16" name="Oval 15"/>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Previous Year Economy</a:t>
            </a:r>
            <a:endParaRPr lang="en-US" sz="1900" dirty="0"/>
          </a:p>
        </p:txBody>
      </p:sp>
      <p:sp>
        <p:nvSpPr>
          <p:cNvPr id="17" name="Oval 16"/>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Education</a:t>
            </a:r>
            <a:endParaRPr lang="en-US" sz="1900" dirty="0"/>
          </a:p>
        </p:txBody>
      </p:sp>
      <p:sp>
        <p:nvSpPr>
          <p:cNvPr id="18" name="Oval 17"/>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Production</a:t>
            </a:r>
            <a:endParaRPr lang="en-US" sz="1900" dirty="0"/>
          </a:p>
        </p:txBody>
      </p:sp>
      <p:sp>
        <p:nvSpPr>
          <p:cNvPr id="19" name="Oval 18"/>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Innovation</a:t>
            </a:r>
            <a:endParaRPr lang="en-US" sz="1900" dirty="0"/>
          </a:p>
        </p:txBody>
      </p:sp>
      <p:sp>
        <p:nvSpPr>
          <p:cNvPr id="20" name="Oval 19"/>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Economy</a:t>
            </a:r>
            <a:endParaRPr lang="en-US" sz="1900" dirty="0"/>
          </a:p>
        </p:txBody>
      </p:sp>
      <p:sp>
        <p:nvSpPr>
          <p:cNvPr id="23" name="Down Arrow 22"/>
          <p:cNvSpPr/>
          <p:nvPr/>
        </p:nvSpPr>
        <p:spPr>
          <a:xfrm rot="2700000">
            <a:off x="4809289"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20700000">
            <a:off x="4253647"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6200000">
            <a:off x="6030038" y="5358900"/>
            <a:ext cx="497541" cy="7280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6200000">
            <a:off x="5943601" y="3211161"/>
            <a:ext cx="497541" cy="162378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8900000" flipH="1">
            <a:off x="6900607"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900000" flipH="1">
            <a:off x="7723072"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093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Previous Year Economy</a:t>
            </a:r>
            <a:endParaRPr lang="en-US" sz="1900" dirty="0"/>
          </a:p>
        </p:txBody>
      </p:sp>
      <p:sp>
        <p:nvSpPr>
          <p:cNvPr id="63" name="Oval 62"/>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Education</a:t>
            </a:r>
            <a:endParaRPr lang="en-US" sz="1900" dirty="0"/>
          </a:p>
        </p:txBody>
      </p:sp>
      <p:sp>
        <p:nvSpPr>
          <p:cNvPr id="65" name="Oval 64"/>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Production</a:t>
            </a:r>
            <a:endParaRPr lang="en-US" sz="1900" dirty="0"/>
          </a:p>
        </p:txBody>
      </p:sp>
      <p:sp>
        <p:nvSpPr>
          <p:cNvPr id="67" name="Oval 66"/>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Innovation</a:t>
            </a:r>
            <a:endParaRPr lang="en-US" sz="1900" dirty="0"/>
          </a:p>
        </p:txBody>
      </p:sp>
      <p:sp>
        <p:nvSpPr>
          <p:cNvPr id="69" name="Oval 68"/>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Economy</a:t>
            </a:r>
            <a:endParaRPr lang="en-US" sz="1900" dirty="0"/>
          </a:p>
        </p:txBody>
      </p:sp>
      <p:sp>
        <p:nvSpPr>
          <p:cNvPr id="7" name="Title 6"/>
          <p:cNvSpPr>
            <a:spLocks noGrp="1"/>
          </p:cNvSpPr>
          <p:nvPr>
            <p:ph type="title"/>
          </p:nvPr>
        </p:nvSpPr>
        <p:spPr/>
        <p:txBody>
          <a:bodyPr/>
          <a:lstStyle/>
          <a:p>
            <a:r>
              <a:rPr lang="en-US" dirty="0" smtClean="0"/>
              <a:t>UNESCO variables</a:t>
            </a:r>
            <a:endParaRPr lang="en-US" dirty="0"/>
          </a:p>
        </p:txBody>
      </p:sp>
      <p:sp>
        <p:nvSpPr>
          <p:cNvPr id="4" name="3 Elipse"/>
          <p:cNvSpPr/>
          <p:nvPr/>
        </p:nvSpPr>
        <p:spPr>
          <a:xfrm>
            <a:off x="6049537" y="2139690"/>
            <a:ext cx="119426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smtClean="0">
                <a:solidFill>
                  <a:srgbClr val="3333FF"/>
                </a:solidFill>
                <a:latin typeface="Arial" panose="020B0604020202020204" pitchFamily="34" charset="0"/>
                <a:cs typeface="Arial" panose="020B0604020202020204" pitchFamily="34" charset="0"/>
              </a:rPr>
              <a:t>Previous</a:t>
            </a:r>
            <a:r>
              <a:rPr lang="es-VE" sz="1200" dirty="0" smtClean="0">
                <a:solidFill>
                  <a:srgbClr val="3333FF"/>
                </a:solidFill>
                <a:latin typeface="Arial" panose="020B0604020202020204" pitchFamily="34" charset="0"/>
                <a:cs typeface="Arial" panose="020B0604020202020204" pitchFamily="34" charset="0"/>
              </a:rPr>
              <a:t> </a:t>
            </a:r>
            <a:r>
              <a:rPr lang="es-VE" sz="1200" dirty="0" err="1" smtClean="0">
                <a:solidFill>
                  <a:srgbClr val="3333FF"/>
                </a:solidFill>
                <a:latin typeface="Arial" panose="020B0604020202020204" pitchFamily="34" charset="0"/>
                <a:cs typeface="Arial" panose="020B0604020202020204" pitchFamily="34" charset="0"/>
              </a:rPr>
              <a:t>GDP</a:t>
            </a:r>
            <a:endParaRPr lang="es-ES" sz="1200" dirty="0">
              <a:solidFill>
                <a:srgbClr val="3333FF"/>
              </a:solidFill>
              <a:latin typeface="Arial" panose="020B0604020202020204" pitchFamily="34" charset="0"/>
              <a:cs typeface="Arial" panose="020B0604020202020204" pitchFamily="34" charset="0"/>
            </a:endParaRPr>
          </a:p>
        </p:txBody>
      </p:sp>
      <p:sp>
        <p:nvSpPr>
          <p:cNvPr id="5" name="4 Elipse"/>
          <p:cNvSpPr/>
          <p:nvPr/>
        </p:nvSpPr>
        <p:spPr>
          <a:xfrm>
            <a:off x="4074258" y="3809648"/>
            <a:ext cx="119426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smtClean="0">
                <a:solidFill>
                  <a:srgbClr val="3333FF"/>
                </a:solidFill>
                <a:latin typeface="Arial" panose="020B0604020202020204" pitchFamily="34" charset="0"/>
                <a:cs typeface="Arial" panose="020B0604020202020204" pitchFamily="34" charset="0"/>
              </a:rPr>
              <a:t>Tertiary</a:t>
            </a:r>
            <a:endParaRPr lang="es-ES" sz="1200" dirty="0">
              <a:solidFill>
                <a:srgbClr val="3333FF"/>
              </a:solidFill>
              <a:latin typeface="Arial" panose="020B0604020202020204" pitchFamily="34" charset="0"/>
              <a:cs typeface="Arial" panose="020B0604020202020204" pitchFamily="34" charset="0"/>
            </a:endParaRPr>
          </a:p>
        </p:txBody>
      </p:sp>
      <p:sp>
        <p:nvSpPr>
          <p:cNvPr id="6" name="5 Elipse"/>
          <p:cNvSpPr/>
          <p:nvPr/>
        </p:nvSpPr>
        <p:spPr>
          <a:xfrm>
            <a:off x="8107202" y="3091306"/>
            <a:ext cx="136042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smtClean="0">
                <a:solidFill>
                  <a:srgbClr val="3333FF"/>
                </a:solidFill>
                <a:latin typeface="Arial" panose="020B0604020202020204" pitchFamily="34" charset="0"/>
                <a:cs typeface="Arial" panose="020B0604020202020204" pitchFamily="34" charset="0"/>
              </a:rPr>
              <a:t>Assistance</a:t>
            </a:r>
            <a:endParaRPr lang="es-ES" sz="1200" dirty="0">
              <a:solidFill>
                <a:srgbClr val="3333FF"/>
              </a:solidFill>
              <a:latin typeface="Arial" panose="020B0604020202020204" pitchFamily="34" charset="0"/>
              <a:cs typeface="Arial" panose="020B0604020202020204" pitchFamily="34" charset="0"/>
            </a:endParaRPr>
          </a:p>
        </p:txBody>
      </p:sp>
      <p:sp>
        <p:nvSpPr>
          <p:cNvPr id="8" name="7 Elipse"/>
          <p:cNvSpPr/>
          <p:nvPr/>
        </p:nvSpPr>
        <p:spPr>
          <a:xfrm>
            <a:off x="4091634" y="5906314"/>
            <a:ext cx="172418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smtClean="0">
                <a:solidFill>
                  <a:srgbClr val="3333FF"/>
                </a:solidFill>
                <a:latin typeface="Arial" panose="020B0604020202020204" pitchFamily="34" charset="0"/>
                <a:cs typeface="Arial" panose="020B0604020202020204" pitchFamily="34" charset="0"/>
              </a:rPr>
              <a:t>Unemployment</a:t>
            </a:r>
            <a:endParaRPr lang="es-ES" sz="1200" dirty="0">
              <a:solidFill>
                <a:srgbClr val="3333FF"/>
              </a:solidFill>
              <a:latin typeface="Arial" panose="020B0604020202020204" pitchFamily="34" charset="0"/>
              <a:cs typeface="Arial" panose="020B0604020202020204" pitchFamily="34" charset="0"/>
            </a:endParaRPr>
          </a:p>
        </p:txBody>
      </p:sp>
      <p:sp>
        <p:nvSpPr>
          <p:cNvPr id="10" name="9 Elipse"/>
          <p:cNvSpPr/>
          <p:nvPr/>
        </p:nvSpPr>
        <p:spPr>
          <a:xfrm>
            <a:off x="3857044" y="5107789"/>
            <a:ext cx="112261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smtClean="0">
                <a:solidFill>
                  <a:srgbClr val="3333FF"/>
                </a:solidFill>
                <a:latin typeface="Arial" panose="020B0604020202020204" pitchFamily="34" charset="0"/>
                <a:cs typeface="Arial" panose="020B0604020202020204" pitchFamily="34" charset="0"/>
              </a:rPr>
              <a:t>Services</a:t>
            </a:r>
            <a:endParaRPr lang="es-ES" sz="1200" dirty="0">
              <a:solidFill>
                <a:srgbClr val="3333FF"/>
              </a:solidFill>
              <a:latin typeface="Arial" panose="020B0604020202020204" pitchFamily="34" charset="0"/>
              <a:cs typeface="Arial" panose="020B0604020202020204" pitchFamily="34" charset="0"/>
            </a:endParaRPr>
          </a:p>
        </p:txBody>
      </p:sp>
      <p:sp>
        <p:nvSpPr>
          <p:cNvPr id="11" name="10 Elipse"/>
          <p:cNvSpPr/>
          <p:nvPr/>
        </p:nvSpPr>
        <p:spPr>
          <a:xfrm>
            <a:off x="6538997" y="5556118"/>
            <a:ext cx="119426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panose="020B0604020202020204" pitchFamily="34" charset="0"/>
                <a:cs typeface="Arial" panose="020B0604020202020204" pitchFamily="34" charset="0"/>
              </a:rPr>
              <a:t>GDP</a:t>
            </a:r>
            <a:endParaRPr lang="es-ES" sz="1200" dirty="0">
              <a:solidFill>
                <a:srgbClr val="3333FF"/>
              </a:solidFill>
              <a:latin typeface="Arial" panose="020B0604020202020204" pitchFamily="34" charset="0"/>
              <a:cs typeface="Arial" panose="020B0604020202020204" pitchFamily="34" charset="0"/>
            </a:endParaRPr>
          </a:p>
        </p:txBody>
      </p:sp>
      <p:sp>
        <p:nvSpPr>
          <p:cNvPr id="17" name="16 Elipse"/>
          <p:cNvSpPr/>
          <p:nvPr/>
        </p:nvSpPr>
        <p:spPr>
          <a:xfrm>
            <a:off x="4878832" y="2155346"/>
            <a:ext cx="119426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smtClean="0">
                <a:solidFill>
                  <a:srgbClr val="3333FF"/>
                </a:solidFill>
                <a:latin typeface="Arial" panose="020B0604020202020204" pitchFamily="34" charset="0"/>
                <a:cs typeface="Arial" panose="020B0604020202020204" pitchFamily="34" charset="0"/>
              </a:rPr>
              <a:t>Previous</a:t>
            </a:r>
            <a:r>
              <a:rPr lang="es-VE" sz="1200" dirty="0" smtClean="0">
                <a:solidFill>
                  <a:srgbClr val="3333FF"/>
                </a:solidFill>
                <a:latin typeface="Arial" panose="020B0604020202020204" pitchFamily="34" charset="0"/>
                <a:cs typeface="Arial" panose="020B0604020202020204" pitchFamily="34" charset="0"/>
              </a:rPr>
              <a:t> </a:t>
            </a:r>
            <a:br>
              <a:rPr lang="es-VE" sz="1200" dirty="0" smtClean="0">
                <a:solidFill>
                  <a:srgbClr val="3333FF"/>
                </a:solidFill>
                <a:latin typeface="Arial" panose="020B0604020202020204" pitchFamily="34" charset="0"/>
                <a:cs typeface="Arial" panose="020B0604020202020204" pitchFamily="34" charset="0"/>
              </a:rPr>
            </a:br>
            <a:r>
              <a:rPr lang="es-VE" sz="1200" dirty="0" err="1" smtClean="0">
                <a:solidFill>
                  <a:srgbClr val="3333FF"/>
                </a:solidFill>
                <a:latin typeface="Arial" panose="020B0604020202020204" pitchFamily="34" charset="0"/>
                <a:cs typeface="Arial" panose="020B0604020202020204" pitchFamily="34" charset="0"/>
              </a:rPr>
              <a:t>Growth</a:t>
            </a:r>
            <a:endParaRPr lang="es-ES" sz="1200" dirty="0">
              <a:solidFill>
                <a:srgbClr val="3333FF"/>
              </a:solidFill>
              <a:latin typeface="Arial" panose="020B0604020202020204" pitchFamily="34" charset="0"/>
              <a:cs typeface="Arial" panose="020B0604020202020204" pitchFamily="34" charset="0"/>
            </a:endParaRPr>
          </a:p>
        </p:txBody>
      </p:sp>
      <p:sp>
        <p:nvSpPr>
          <p:cNvPr id="18" name="17 Elipse"/>
          <p:cNvSpPr/>
          <p:nvPr/>
        </p:nvSpPr>
        <p:spPr>
          <a:xfrm>
            <a:off x="3082532" y="3499233"/>
            <a:ext cx="119426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smtClean="0">
                <a:solidFill>
                  <a:srgbClr val="3333FF"/>
                </a:solidFill>
                <a:latin typeface="Arial" panose="020B0604020202020204" pitchFamily="34" charset="0"/>
                <a:cs typeface="Arial" panose="020B0604020202020204" pitchFamily="34" charset="0"/>
              </a:rPr>
              <a:t>Primary</a:t>
            </a:r>
            <a:endParaRPr lang="es-ES" sz="1200" dirty="0">
              <a:solidFill>
                <a:srgbClr val="3333FF"/>
              </a:solidFill>
              <a:latin typeface="Arial" panose="020B0604020202020204" pitchFamily="34" charset="0"/>
              <a:cs typeface="Arial" panose="020B0604020202020204" pitchFamily="34" charset="0"/>
            </a:endParaRPr>
          </a:p>
        </p:txBody>
      </p:sp>
      <p:sp>
        <p:nvSpPr>
          <p:cNvPr id="20" name="19 Elipse"/>
          <p:cNvSpPr/>
          <p:nvPr/>
        </p:nvSpPr>
        <p:spPr>
          <a:xfrm>
            <a:off x="6831325" y="3091306"/>
            <a:ext cx="119426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a:ea typeface="Arial"/>
                <a:cs typeface="Arial"/>
                <a:rtl val="0"/>
              </a:rPr>
              <a:t>Journal</a:t>
            </a:r>
            <a:endParaRPr lang="es-ES" sz="1200" dirty="0">
              <a:solidFill>
                <a:srgbClr val="3333FF"/>
              </a:solidFill>
              <a:latin typeface="Arial"/>
              <a:ea typeface="Arial"/>
              <a:cs typeface="Arial"/>
              <a:rtl val="0"/>
            </a:endParaRPr>
          </a:p>
        </p:txBody>
      </p:sp>
      <p:sp>
        <p:nvSpPr>
          <p:cNvPr id="21" name="20 Elipse"/>
          <p:cNvSpPr/>
          <p:nvPr/>
        </p:nvSpPr>
        <p:spPr>
          <a:xfrm>
            <a:off x="5036599" y="5524471"/>
            <a:ext cx="1291350"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a:ea typeface="Arial"/>
                <a:cs typeface="Arial"/>
                <a:rtl val="0"/>
              </a:rPr>
              <a:t>Agriculture</a:t>
            </a:r>
            <a:endParaRPr lang="es-ES" sz="1200" dirty="0">
              <a:solidFill>
                <a:srgbClr val="3333FF"/>
              </a:solidFill>
              <a:latin typeface="Arial"/>
              <a:ea typeface="Arial"/>
              <a:cs typeface="Arial"/>
              <a:rtl val="0"/>
            </a:endParaRPr>
          </a:p>
        </p:txBody>
      </p:sp>
      <p:sp>
        <p:nvSpPr>
          <p:cNvPr id="22" name="21 Elipse"/>
          <p:cNvSpPr/>
          <p:nvPr/>
        </p:nvSpPr>
        <p:spPr>
          <a:xfrm>
            <a:off x="7724112" y="5545992"/>
            <a:ext cx="119426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a:ea typeface="Arial"/>
                <a:cs typeface="Arial"/>
                <a:rtl val="0"/>
              </a:rPr>
              <a:t>Growth</a:t>
            </a:r>
            <a:endParaRPr lang="es-ES" sz="1200" dirty="0">
              <a:solidFill>
                <a:srgbClr val="3333FF"/>
              </a:solidFill>
              <a:latin typeface="Arial"/>
              <a:ea typeface="Arial"/>
              <a:cs typeface="Arial"/>
              <a:rtl val="0"/>
            </a:endParaRPr>
          </a:p>
        </p:txBody>
      </p:sp>
      <p:cxnSp>
        <p:nvCxnSpPr>
          <p:cNvPr id="3" name="2 Conector recto de flecha"/>
          <p:cNvCxnSpPr>
            <a:stCxn id="17" idx="3"/>
            <a:endCxn id="5" idx="0"/>
          </p:cNvCxnSpPr>
          <p:nvPr/>
        </p:nvCxnSpPr>
        <p:spPr>
          <a:xfrm flipH="1">
            <a:off x="4671390" y="2498761"/>
            <a:ext cx="382338" cy="13108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8408733" y="224036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8478582" y="224036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17" idx="4"/>
            <a:endCxn id="19" idx="7"/>
          </p:cNvCxnSpPr>
          <p:nvPr/>
        </p:nvCxnSpPr>
        <p:spPr>
          <a:xfrm flipH="1">
            <a:off x="5178741" y="2557682"/>
            <a:ext cx="297223" cy="66574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7" idx="5"/>
            <a:endCxn id="15" idx="1"/>
          </p:cNvCxnSpPr>
          <p:nvPr/>
        </p:nvCxnSpPr>
        <p:spPr>
          <a:xfrm>
            <a:off x="5898200" y="2498761"/>
            <a:ext cx="918269" cy="149814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9" idx="6"/>
            <a:endCxn id="15" idx="2"/>
          </p:cNvCxnSpPr>
          <p:nvPr/>
        </p:nvCxnSpPr>
        <p:spPr>
          <a:xfrm>
            <a:off x="5374096" y="3365677"/>
            <a:ext cx="1229128" cy="77347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5" idx="4"/>
            <a:endCxn id="10" idx="0"/>
          </p:cNvCxnSpPr>
          <p:nvPr/>
        </p:nvCxnSpPr>
        <p:spPr>
          <a:xfrm flipH="1">
            <a:off x="4418351" y="4211984"/>
            <a:ext cx="253039" cy="89580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8" idx="6"/>
            <a:endCxn id="11" idx="2"/>
          </p:cNvCxnSpPr>
          <p:nvPr/>
        </p:nvCxnSpPr>
        <p:spPr>
          <a:xfrm flipV="1">
            <a:off x="5815818" y="5757286"/>
            <a:ext cx="723179" cy="35019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12" idx="6"/>
            <a:endCxn id="11" idx="2"/>
          </p:cNvCxnSpPr>
          <p:nvPr/>
        </p:nvCxnSpPr>
        <p:spPr>
          <a:xfrm>
            <a:off x="5007090" y="5716084"/>
            <a:ext cx="1531907" cy="4120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21" idx="6"/>
            <a:endCxn id="11" idx="2"/>
          </p:cNvCxnSpPr>
          <p:nvPr/>
        </p:nvCxnSpPr>
        <p:spPr>
          <a:xfrm>
            <a:off x="6327949" y="5725639"/>
            <a:ext cx="211048" cy="3164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18" idx="6"/>
            <a:endCxn id="20" idx="2"/>
          </p:cNvCxnSpPr>
          <p:nvPr/>
        </p:nvCxnSpPr>
        <p:spPr>
          <a:xfrm flipV="1">
            <a:off x="4276796" y="3292474"/>
            <a:ext cx="2554529" cy="40792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7" idx="3"/>
            <a:endCxn id="18" idx="7"/>
          </p:cNvCxnSpPr>
          <p:nvPr/>
        </p:nvCxnSpPr>
        <p:spPr>
          <a:xfrm flipH="1">
            <a:off x="4101900" y="2498761"/>
            <a:ext cx="951828" cy="105939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a:stCxn id="18" idx="5"/>
            <a:endCxn id="13" idx="1"/>
          </p:cNvCxnSpPr>
          <p:nvPr/>
        </p:nvCxnSpPr>
        <p:spPr>
          <a:xfrm>
            <a:off x="4101900" y="3842648"/>
            <a:ext cx="1052633" cy="132406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a:stCxn id="17" idx="3"/>
            <a:endCxn id="12" idx="7"/>
          </p:cNvCxnSpPr>
          <p:nvPr/>
        </p:nvCxnSpPr>
        <p:spPr>
          <a:xfrm flipH="1">
            <a:off x="4764593" y="2498761"/>
            <a:ext cx="289135" cy="307507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a:stCxn id="17" idx="3"/>
            <a:endCxn id="10" idx="0"/>
          </p:cNvCxnSpPr>
          <p:nvPr/>
        </p:nvCxnSpPr>
        <p:spPr>
          <a:xfrm flipH="1">
            <a:off x="4418351" y="2498761"/>
            <a:ext cx="635377" cy="260902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a:stCxn id="5" idx="5"/>
            <a:endCxn id="13" idx="1"/>
          </p:cNvCxnSpPr>
          <p:nvPr/>
        </p:nvCxnSpPr>
        <p:spPr>
          <a:xfrm>
            <a:off x="5093626" y="4153063"/>
            <a:ext cx="60907" cy="101364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a:stCxn id="4" idx="4"/>
            <a:endCxn id="15" idx="1"/>
          </p:cNvCxnSpPr>
          <p:nvPr/>
        </p:nvCxnSpPr>
        <p:spPr>
          <a:xfrm>
            <a:off x="6646669" y="2542026"/>
            <a:ext cx="169800" cy="145487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89 Conector recto de flecha"/>
          <p:cNvCxnSpPr>
            <a:stCxn id="18" idx="5"/>
            <a:endCxn id="12" idx="0"/>
          </p:cNvCxnSpPr>
          <p:nvPr/>
        </p:nvCxnSpPr>
        <p:spPr>
          <a:xfrm>
            <a:off x="4101900" y="3842648"/>
            <a:ext cx="77255" cy="167226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8" name="137 Conector recto de flecha"/>
          <p:cNvCxnSpPr>
            <a:stCxn id="5" idx="6"/>
            <a:endCxn id="15" idx="2"/>
          </p:cNvCxnSpPr>
          <p:nvPr/>
        </p:nvCxnSpPr>
        <p:spPr>
          <a:xfrm>
            <a:off x="5268522" y="4010816"/>
            <a:ext cx="1334702" cy="12833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4993664" y="5107789"/>
            <a:ext cx="1098482"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a:ea typeface="Arial"/>
                <a:cs typeface="Arial"/>
                <a:rtl val="0"/>
              </a:rPr>
              <a:t>Industry</a:t>
            </a:r>
            <a:endParaRPr lang="es-ES" sz="1200" dirty="0">
              <a:solidFill>
                <a:srgbClr val="3333FF"/>
              </a:solidFill>
              <a:latin typeface="Arial"/>
              <a:ea typeface="Arial"/>
              <a:cs typeface="Arial"/>
              <a:rtl val="0"/>
            </a:endParaRPr>
          </a:p>
        </p:txBody>
      </p:sp>
      <p:cxnSp>
        <p:nvCxnSpPr>
          <p:cNvPr id="150" name="149 Conector recto de flecha"/>
          <p:cNvCxnSpPr>
            <a:stCxn id="18" idx="6"/>
            <a:endCxn id="15" idx="2"/>
          </p:cNvCxnSpPr>
          <p:nvPr/>
        </p:nvCxnSpPr>
        <p:spPr>
          <a:xfrm>
            <a:off x="4276796" y="3700401"/>
            <a:ext cx="2326428" cy="43875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8023277" y="3937983"/>
            <a:ext cx="142286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a:ea typeface="Arial"/>
                <a:cs typeface="Arial"/>
                <a:rtl val="0"/>
              </a:rPr>
              <a:t>Trademarks</a:t>
            </a:r>
            <a:endParaRPr lang="es-ES" sz="1200" dirty="0">
              <a:solidFill>
                <a:srgbClr val="3333FF"/>
              </a:solidFill>
              <a:latin typeface="Arial"/>
              <a:ea typeface="Arial"/>
              <a:cs typeface="Arial"/>
              <a:rtl val="0"/>
            </a:endParaRPr>
          </a:p>
        </p:txBody>
      </p:sp>
      <p:sp>
        <p:nvSpPr>
          <p:cNvPr id="19" name="18 Elipse"/>
          <p:cNvSpPr/>
          <p:nvPr/>
        </p:nvSpPr>
        <p:spPr>
          <a:xfrm>
            <a:off x="4040132" y="3164509"/>
            <a:ext cx="1333964"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smtClean="0">
                <a:solidFill>
                  <a:srgbClr val="3333FF"/>
                </a:solidFill>
                <a:latin typeface="Arial" panose="020B0604020202020204" pitchFamily="34" charset="0"/>
                <a:cs typeface="Arial" panose="020B0604020202020204" pitchFamily="34" charset="0"/>
              </a:rPr>
              <a:t>Secondary</a:t>
            </a:r>
            <a:endParaRPr lang="es-ES" sz="1200" dirty="0">
              <a:solidFill>
                <a:srgbClr val="3333FF"/>
              </a:solidFill>
              <a:latin typeface="Arial" panose="020B0604020202020204" pitchFamily="34" charset="0"/>
              <a:cs typeface="Arial" panose="020B0604020202020204" pitchFamily="34" charset="0"/>
            </a:endParaRPr>
          </a:p>
        </p:txBody>
      </p:sp>
      <p:cxnSp>
        <p:nvCxnSpPr>
          <p:cNvPr id="176" name="175 Conector recto de flecha"/>
          <p:cNvCxnSpPr>
            <a:stCxn id="19" idx="4"/>
            <a:endCxn id="10" idx="0"/>
          </p:cNvCxnSpPr>
          <p:nvPr/>
        </p:nvCxnSpPr>
        <p:spPr>
          <a:xfrm flipH="1">
            <a:off x="4418351" y="3566845"/>
            <a:ext cx="288763" cy="154094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8" name="177 Conector recto de flecha"/>
          <p:cNvCxnSpPr>
            <a:stCxn id="18" idx="5"/>
            <a:endCxn id="10" idx="0"/>
          </p:cNvCxnSpPr>
          <p:nvPr/>
        </p:nvCxnSpPr>
        <p:spPr>
          <a:xfrm>
            <a:off x="4101900" y="3842648"/>
            <a:ext cx="316451" cy="12651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14 Elipse"/>
          <p:cNvSpPr/>
          <p:nvPr/>
        </p:nvSpPr>
        <p:spPr>
          <a:xfrm>
            <a:off x="6603224" y="3937983"/>
            <a:ext cx="1456127"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a:ea typeface="Arial"/>
                <a:cs typeface="Arial"/>
                <a:rtl val="0"/>
              </a:rPr>
              <a:t>Government</a:t>
            </a:r>
            <a:endParaRPr lang="es-ES" sz="1200" dirty="0">
              <a:solidFill>
                <a:srgbClr val="3333FF"/>
              </a:solidFill>
              <a:latin typeface="Arial"/>
              <a:ea typeface="Arial"/>
              <a:cs typeface="Arial"/>
              <a:rtl val="0"/>
            </a:endParaRPr>
          </a:p>
        </p:txBody>
      </p:sp>
      <p:sp>
        <p:nvSpPr>
          <p:cNvPr id="12" name="11 Elipse"/>
          <p:cNvSpPr/>
          <p:nvPr/>
        </p:nvSpPr>
        <p:spPr>
          <a:xfrm>
            <a:off x="3351220" y="5514916"/>
            <a:ext cx="1655870" cy="40233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a:ea typeface="Arial"/>
                <a:cs typeface="Arial"/>
                <a:rtl val="0"/>
              </a:rPr>
              <a:t>Manufacturing</a:t>
            </a:r>
            <a:endParaRPr lang="es-ES" sz="1200" dirty="0">
              <a:solidFill>
                <a:srgbClr val="3333FF"/>
              </a:solidFill>
              <a:latin typeface="Arial"/>
              <a:ea typeface="Arial"/>
              <a:cs typeface="Arial"/>
              <a:rtl val="0"/>
            </a:endParaRPr>
          </a:p>
        </p:txBody>
      </p:sp>
      <p:cxnSp>
        <p:nvCxnSpPr>
          <p:cNvPr id="423" name="Straight Arrow Connector 422"/>
          <p:cNvCxnSpPr>
            <a:stCxn id="14" idx="4"/>
            <a:endCxn id="11" idx="7"/>
          </p:cNvCxnSpPr>
          <p:nvPr/>
        </p:nvCxnSpPr>
        <p:spPr>
          <a:xfrm flipH="1">
            <a:off x="7558365" y="4340319"/>
            <a:ext cx="1176344" cy="127472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0" idx="5"/>
            <a:endCxn id="11" idx="7"/>
          </p:cNvCxnSpPr>
          <p:nvPr/>
        </p:nvCxnSpPr>
        <p:spPr>
          <a:xfrm flipH="1">
            <a:off x="7558365" y="3434721"/>
            <a:ext cx="292328" cy="218031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15872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UNESCO sample generated network</a:t>
            </a:r>
          </a:p>
        </p:txBody>
      </p:sp>
      <p:sp>
        <p:nvSpPr>
          <p:cNvPr id="41" name="Content Placeholder 40"/>
          <p:cNvSpPr>
            <a:spLocks noGrp="1"/>
          </p:cNvSpPr>
          <p:nvPr>
            <p:ph idx="1"/>
          </p:nvPr>
        </p:nvSpPr>
        <p:spPr>
          <a:xfrm>
            <a:off x="838200" y="1825625"/>
            <a:ext cx="10515600" cy="4351338"/>
          </a:xfrm>
        </p:spPr>
        <p:txBody>
          <a:bodyPr/>
          <a:lstStyle/>
          <a:p>
            <a:endParaRPr lang="en-US" dirty="0"/>
          </a:p>
        </p:txBody>
      </p:sp>
      <p:sp>
        <p:nvSpPr>
          <p:cNvPr id="11" name="10 Elipse"/>
          <p:cNvSpPr/>
          <p:nvPr/>
        </p:nvSpPr>
        <p:spPr>
          <a:xfrm>
            <a:off x="4347080" y="5628323"/>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panose="020B0604020202020204" pitchFamily="34" charset="0"/>
                <a:cs typeface="Arial" panose="020B0604020202020204" pitchFamily="34" charset="0"/>
              </a:rPr>
              <a:t>GDP</a:t>
            </a:r>
            <a:endParaRPr lang="es-ES" sz="1200" dirty="0">
              <a:solidFill>
                <a:srgbClr val="3333FF"/>
              </a:solidFill>
              <a:latin typeface="Arial" panose="020B0604020202020204" pitchFamily="34" charset="0"/>
              <a:cs typeface="Arial" panose="020B0604020202020204" pitchFamily="34" charset="0"/>
            </a:endParaRPr>
          </a:p>
        </p:txBody>
      </p:sp>
      <p:grpSp>
        <p:nvGrpSpPr>
          <p:cNvPr id="16" name="Group 15"/>
          <p:cNvGrpSpPr/>
          <p:nvPr/>
        </p:nvGrpSpPr>
        <p:grpSpPr>
          <a:xfrm>
            <a:off x="5774467" y="1825625"/>
            <a:ext cx="5623317" cy="548640"/>
            <a:chOff x="5774467" y="1825625"/>
            <a:chExt cx="5623317" cy="548640"/>
          </a:xfrm>
        </p:grpSpPr>
        <p:sp>
          <p:nvSpPr>
            <p:cNvPr id="4" name="3 Elipse"/>
            <p:cNvSpPr/>
            <p:nvPr/>
          </p:nvSpPr>
          <p:spPr>
            <a:xfrm>
              <a:off x="9568984" y="1825625"/>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Previous</a:t>
              </a:r>
              <a:r>
                <a:rPr lang="es-VE" dirty="0" smtClean="0">
                  <a:solidFill>
                    <a:srgbClr val="3333FF"/>
                  </a:solidFill>
                  <a:latin typeface="Arial" panose="020B0604020202020204" pitchFamily="34" charset="0"/>
                  <a:cs typeface="Arial" panose="020B0604020202020204" pitchFamily="34" charset="0"/>
                </a:rPr>
                <a:t> </a:t>
              </a:r>
              <a:r>
                <a:rPr lang="es-VE" dirty="0" err="1" smtClean="0">
                  <a:solidFill>
                    <a:srgbClr val="3333FF"/>
                  </a:solidFill>
                  <a:latin typeface="Arial" panose="020B0604020202020204" pitchFamily="34" charset="0"/>
                  <a:cs typeface="Arial" panose="020B0604020202020204" pitchFamily="34" charset="0"/>
                </a:rPr>
                <a:t>GDP</a:t>
              </a:r>
              <a:endParaRPr lang="es-ES" dirty="0">
                <a:solidFill>
                  <a:srgbClr val="3333FF"/>
                </a:solidFill>
                <a:latin typeface="Arial" panose="020B0604020202020204" pitchFamily="34" charset="0"/>
                <a:cs typeface="Arial" panose="020B0604020202020204" pitchFamily="34" charset="0"/>
              </a:endParaRPr>
            </a:p>
          </p:txBody>
        </p:sp>
        <p:sp>
          <p:nvSpPr>
            <p:cNvPr id="17" name="16 Elipse"/>
            <p:cNvSpPr/>
            <p:nvPr/>
          </p:nvSpPr>
          <p:spPr>
            <a:xfrm>
              <a:off x="5774467" y="1825625"/>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Previous</a:t>
              </a:r>
              <a:r>
                <a:rPr lang="es-VE" dirty="0" smtClean="0">
                  <a:solidFill>
                    <a:srgbClr val="3333FF"/>
                  </a:solidFill>
                  <a:latin typeface="Arial" panose="020B0604020202020204" pitchFamily="34" charset="0"/>
                  <a:cs typeface="Arial" panose="020B0604020202020204" pitchFamily="34" charset="0"/>
                </a:rPr>
                <a:t> </a:t>
              </a:r>
              <a:br>
                <a:rPr lang="es-VE" dirty="0" smtClean="0">
                  <a:solidFill>
                    <a:srgbClr val="3333FF"/>
                  </a:solidFill>
                  <a:latin typeface="Arial" panose="020B0604020202020204" pitchFamily="34" charset="0"/>
                  <a:cs typeface="Arial" panose="020B0604020202020204" pitchFamily="34" charset="0"/>
                </a:rPr>
              </a:br>
              <a:r>
                <a:rPr lang="es-VE" dirty="0" err="1" smtClean="0">
                  <a:solidFill>
                    <a:srgbClr val="3333FF"/>
                  </a:solidFill>
                  <a:latin typeface="Arial" panose="020B0604020202020204" pitchFamily="34" charset="0"/>
                  <a:cs typeface="Arial" panose="020B0604020202020204" pitchFamily="34" charset="0"/>
                </a:rPr>
                <a:t>Growth</a:t>
              </a:r>
              <a:endParaRPr lang="es-ES" dirty="0">
                <a:solidFill>
                  <a:srgbClr val="3333FF"/>
                </a:solidFill>
                <a:latin typeface="Arial" panose="020B0604020202020204" pitchFamily="34" charset="0"/>
                <a:cs typeface="Arial" panose="020B0604020202020204" pitchFamily="34" charset="0"/>
              </a:endParaRPr>
            </a:p>
          </p:txBody>
        </p:sp>
      </p:grpSp>
      <p:sp>
        <p:nvSpPr>
          <p:cNvPr id="22" name="21 Elipse"/>
          <p:cNvSpPr/>
          <p:nvPr/>
        </p:nvSpPr>
        <p:spPr>
          <a:xfrm>
            <a:off x="8478582" y="5628323"/>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a:ea typeface="Arial"/>
                <a:cs typeface="Arial"/>
                <a:rtl val="0"/>
              </a:rPr>
              <a:t>Growth</a:t>
            </a:r>
            <a:endParaRPr lang="es-ES" sz="1600" dirty="0">
              <a:solidFill>
                <a:srgbClr val="3333FF"/>
              </a:solidFill>
              <a:latin typeface="Arial"/>
              <a:ea typeface="Arial"/>
              <a:cs typeface="Arial"/>
              <a:rtl val="0"/>
            </a:endParaRPr>
          </a:p>
        </p:txBody>
      </p:sp>
      <p:cxnSp>
        <p:nvCxnSpPr>
          <p:cNvPr id="3" name="2 Conector recto de flecha"/>
          <p:cNvCxnSpPr>
            <a:stCxn id="17" idx="4"/>
            <a:endCxn id="5" idx="2"/>
          </p:cNvCxnSpPr>
          <p:nvPr/>
        </p:nvCxnSpPr>
        <p:spPr>
          <a:xfrm>
            <a:off x="6688867" y="2374265"/>
            <a:ext cx="1216123" cy="67635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8408733" y="224036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8478582" y="224036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17" idx="3"/>
            <a:endCxn id="19" idx="0"/>
          </p:cNvCxnSpPr>
          <p:nvPr/>
        </p:nvCxnSpPr>
        <p:spPr>
          <a:xfrm flipH="1">
            <a:off x="5981700" y="2293919"/>
            <a:ext cx="60589" cy="48238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7" idx="4"/>
            <a:endCxn id="15" idx="1"/>
          </p:cNvCxnSpPr>
          <p:nvPr/>
        </p:nvCxnSpPr>
        <p:spPr>
          <a:xfrm>
            <a:off x="6688867" y="2374265"/>
            <a:ext cx="368105" cy="143305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9" idx="5"/>
            <a:endCxn id="15" idx="1"/>
          </p:cNvCxnSpPr>
          <p:nvPr/>
        </p:nvCxnSpPr>
        <p:spPr>
          <a:xfrm>
            <a:off x="6628278" y="3244594"/>
            <a:ext cx="428694" cy="56272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5" idx="3"/>
            <a:endCxn id="10" idx="7"/>
          </p:cNvCxnSpPr>
          <p:nvPr/>
        </p:nvCxnSpPr>
        <p:spPr>
          <a:xfrm>
            <a:off x="8172812" y="3244594"/>
            <a:ext cx="1228928" cy="15134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15" idx="4"/>
            <a:endCxn id="11" idx="0"/>
          </p:cNvCxnSpPr>
          <p:nvPr/>
        </p:nvCxnSpPr>
        <p:spPr>
          <a:xfrm flipH="1">
            <a:off x="5261480" y="4275615"/>
            <a:ext cx="2442070" cy="135270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8" idx="5"/>
            <a:endCxn id="11" idx="0"/>
          </p:cNvCxnSpPr>
          <p:nvPr/>
        </p:nvCxnSpPr>
        <p:spPr>
          <a:xfrm flipH="1">
            <a:off x="5261480" y="5145943"/>
            <a:ext cx="37934" cy="48238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12" idx="6"/>
            <a:endCxn id="11" idx="2"/>
          </p:cNvCxnSpPr>
          <p:nvPr/>
        </p:nvCxnSpPr>
        <p:spPr>
          <a:xfrm>
            <a:off x="2916432" y="4951969"/>
            <a:ext cx="1430648" cy="95067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21" idx="3"/>
            <a:endCxn id="11" idx="7"/>
          </p:cNvCxnSpPr>
          <p:nvPr/>
        </p:nvCxnSpPr>
        <p:spPr>
          <a:xfrm flipH="1">
            <a:off x="5908058" y="5145943"/>
            <a:ext cx="462111" cy="56272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20" idx="4"/>
            <a:endCxn id="11" idx="0"/>
          </p:cNvCxnSpPr>
          <p:nvPr/>
        </p:nvCxnSpPr>
        <p:spPr>
          <a:xfrm>
            <a:off x="4654659" y="4275615"/>
            <a:ext cx="606821" cy="135270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7" idx="2"/>
            <a:endCxn id="18" idx="6"/>
          </p:cNvCxnSpPr>
          <p:nvPr/>
        </p:nvCxnSpPr>
        <p:spPr>
          <a:xfrm flipH="1">
            <a:off x="3335413" y="2099945"/>
            <a:ext cx="2439054" cy="95067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a:stCxn id="18" idx="6"/>
            <a:endCxn id="13" idx="2"/>
          </p:cNvCxnSpPr>
          <p:nvPr/>
        </p:nvCxnSpPr>
        <p:spPr>
          <a:xfrm>
            <a:off x="3335413" y="3050620"/>
            <a:ext cx="6766529" cy="190134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a:stCxn id="17" idx="4"/>
            <a:endCxn id="13" idx="1"/>
          </p:cNvCxnSpPr>
          <p:nvPr/>
        </p:nvCxnSpPr>
        <p:spPr>
          <a:xfrm>
            <a:off x="6688867" y="2374265"/>
            <a:ext cx="3600977" cy="238373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a:stCxn id="17" idx="2"/>
            <a:endCxn id="12" idx="6"/>
          </p:cNvCxnSpPr>
          <p:nvPr/>
        </p:nvCxnSpPr>
        <p:spPr>
          <a:xfrm flipH="1">
            <a:off x="2916432" y="2099945"/>
            <a:ext cx="2858035" cy="285202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a:stCxn id="17" idx="4"/>
            <a:endCxn id="10" idx="1"/>
          </p:cNvCxnSpPr>
          <p:nvPr/>
        </p:nvCxnSpPr>
        <p:spPr>
          <a:xfrm>
            <a:off x="6688867" y="2374265"/>
            <a:ext cx="1785669" cy="238373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a:stCxn id="5" idx="3"/>
            <a:endCxn id="13" idx="1"/>
          </p:cNvCxnSpPr>
          <p:nvPr/>
        </p:nvCxnSpPr>
        <p:spPr>
          <a:xfrm>
            <a:off x="8172812" y="3244594"/>
            <a:ext cx="2117032" cy="15134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89 Conector recto de flecha"/>
          <p:cNvCxnSpPr>
            <a:stCxn id="18" idx="4"/>
            <a:endCxn id="12" idx="1"/>
          </p:cNvCxnSpPr>
          <p:nvPr/>
        </p:nvCxnSpPr>
        <p:spPr>
          <a:xfrm flipH="1">
            <a:off x="1115902" y="3324940"/>
            <a:ext cx="1305111" cy="143305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130 Conector recto de flecha"/>
          <p:cNvCxnSpPr>
            <a:stCxn id="14" idx="4"/>
            <a:endCxn id="11" idx="7"/>
          </p:cNvCxnSpPr>
          <p:nvPr/>
        </p:nvCxnSpPr>
        <p:spPr>
          <a:xfrm flipH="1">
            <a:off x="5908058" y="4275615"/>
            <a:ext cx="4535726" cy="143305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8" name="137 Conector recto de flecha"/>
          <p:cNvCxnSpPr>
            <a:stCxn id="5" idx="3"/>
            <a:endCxn id="15" idx="7"/>
          </p:cNvCxnSpPr>
          <p:nvPr/>
        </p:nvCxnSpPr>
        <p:spPr>
          <a:xfrm>
            <a:off x="8172812" y="3244594"/>
            <a:ext cx="177316" cy="56272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0" name="149 Conector recto de flecha"/>
          <p:cNvCxnSpPr>
            <a:stCxn id="18" idx="6"/>
            <a:endCxn id="15" idx="2"/>
          </p:cNvCxnSpPr>
          <p:nvPr/>
        </p:nvCxnSpPr>
        <p:spPr>
          <a:xfrm>
            <a:off x="3335413" y="3050620"/>
            <a:ext cx="3453737" cy="95067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506613" y="2776300"/>
            <a:ext cx="8227177" cy="548640"/>
            <a:chOff x="1506613" y="2721294"/>
            <a:chExt cx="8227177" cy="548640"/>
          </a:xfrm>
        </p:grpSpPr>
        <p:sp>
          <p:nvSpPr>
            <p:cNvPr id="5" name="4 Elipse"/>
            <p:cNvSpPr/>
            <p:nvPr/>
          </p:nvSpPr>
          <p:spPr>
            <a:xfrm>
              <a:off x="7904990" y="2721294"/>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solidFill>
                    <a:srgbClr val="3333FF"/>
                  </a:solidFill>
                  <a:latin typeface="Arial" panose="020B0604020202020204" pitchFamily="34" charset="0"/>
                  <a:cs typeface="Arial" panose="020B0604020202020204" pitchFamily="34" charset="0"/>
                </a:rPr>
                <a:t>Tertiary</a:t>
              </a:r>
              <a:endParaRPr lang="es-ES" dirty="0">
                <a:solidFill>
                  <a:srgbClr val="3333FF"/>
                </a:solidFill>
                <a:latin typeface="Arial" panose="020B0604020202020204" pitchFamily="34" charset="0"/>
                <a:cs typeface="Arial" panose="020B0604020202020204" pitchFamily="34" charset="0"/>
              </a:endParaRPr>
            </a:p>
          </p:txBody>
        </p:sp>
        <p:sp>
          <p:nvSpPr>
            <p:cNvPr id="18" name="17 Elipse"/>
            <p:cNvSpPr/>
            <p:nvPr/>
          </p:nvSpPr>
          <p:spPr>
            <a:xfrm>
              <a:off x="1506613" y="2721294"/>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Primary</a:t>
              </a:r>
              <a:endParaRPr lang="es-ES" dirty="0">
                <a:solidFill>
                  <a:srgbClr val="3333FF"/>
                </a:solidFill>
                <a:latin typeface="Arial" panose="020B0604020202020204" pitchFamily="34" charset="0"/>
                <a:cs typeface="Arial" panose="020B0604020202020204" pitchFamily="34" charset="0"/>
              </a:endParaRPr>
            </a:p>
          </p:txBody>
        </p:sp>
        <p:sp>
          <p:nvSpPr>
            <p:cNvPr id="19" name="18 Elipse"/>
            <p:cNvSpPr/>
            <p:nvPr/>
          </p:nvSpPr>
          <p:spPr>
            <a:xfrm>
              <a:off x="5067300" y="2721294"/>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Secondary</a:t>
              </a:r>
              <a:endParaRPr lang="es-ES" dirty="0">
                <a:solidFill>
                  <a:srgbClr val="3333FF"/>
                </a:solidFill>
                <a:latin typeface="Arial" panose="020B0604020202020204" pitchFamily="34" charset="0"/>
                <a:cs typeface="Arial" panose="020B0604020202020204" pitchFamily="34" charset="0"/>
              </a:endParaRPr>
            </a:p>
          </p:txBody>
        </p:sp>
      </p:grpSp>
      <p:cxnSp>
        <p:nvCxnSpPr>
          <p:cNvPr id="176" name="175 Conector recto de flecha"/>
          <p:cNvCxnSpPr>
            <a:stCxn id="19" idx="3"/>
            <a:endCxn id="10" idx="1"/>
          </p:cNvCxnSpPr>
          <p:nvPr/>
        </p:nvCxnSpPr>
        <p:spPr>
          <a:xfrm>
            <a:off x="5335122" y="3244594"/>
            <a:ext cx="3139414" cy="15134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8" name="177 Conector recto de flecha"/>
          <p:cNvCxnSpPr>
            <a:stCxn id="18" idx="6"/>
            <a:endCxn id="10" idx="2"/>
          </p:cNvCxnSpPr>
          <p:nvPr/>
        </p:nvCxnSpPr>
        <p:spPr>
          <a:xfrm>
            <a:off x="3335413" y="3050620"/>
            <a:ext cx="4947093" cy="190134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18" idx="5"/>
            <a:endCxn id="20" idx="2"/>
          </p:cNvCxnSpPr>
          <p:nvPr/>
        </p:nvCxnSpPr>
        <p:spPr>
          <a:xfrm>
            <a:off x="3067591" y="3244594"/>
            <a:ext cx="672668" cy="7567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809423" y="3726975"/>
            <a:ext cx="10548761" cy="548640"/>
            <a:chOff x="809423" y="3569476"/>
            <a:chExt cx="10548761" cy="548640"/>
          </a:xfrm>
        </p:grpSpPr>
        <p:sp>
          <p:nvSpPr>
            <p:cNvPr id="6" name="5 Elipse"/>
            <p:cNvSpPr/>
            <p:nvPr/>
          </p:nvSpPr>
          <p:spPr>
            <a:xfrm>
              <a:off x="809423" y="3569476"/>
              <a:ext cx="1865074"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solidFill>
                    <a:srgbClr val="3333FF"/>
                  </a:solidFill>
                  <a:latin typeface="Arial" panose="020B0604020202020204" pitchFamily="34" charset="0"/>
                  <a:cs typeface="Arial" panose="020B0604020202020204" pitchFamily="34" charset="0"/>
                </a:rPr>
                <a:t>Assistance</a:t>
              </a:r>
              <a:endParaRPr lang="es-ES" dirty="0">
                <a:solidFill>
                  <a:srgbClr val="3333FF"/>
                </a:solidFill>
                <a:latin typeface="Arial" panose="020B0604020202020204" pitchFamily="34" charset="0"/>
                <a:cs typeface="Arial" panose="020B0604020202020204" pitchFamily="34" charset="0"/>
              </a:endParaRPr>
            </a:p>
          </p:txBody>
        </p:sp>
        <p:sp>
          <p:nvSpPr>
            <p:cNvPr id="20" name="19 Elipse"/>
            <p:cNvSpPr/>
            <p:nvPr/>
          </p:nvSpPr>
          <p:spPr>
            <a:xfrm>
              <a:off x="3740259" y="3569476"/>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500" dirty="0" smtClean="0">
                  <a:solidFill>
                    <a:srgbClr val="3333FF"/>
                  </a:solidFill>
                  <a:latin typeface="Arial"/>
                  <a:ea typeface="Arial"/>
                  <a:cs typeface="Arial"/>
                  <a:rtl val="0"/>
                </a:rPr>
                <a:t>Journal</a:t>
              </a:r>
              <a:endParaRPr lang="es-ES" sz="1500" dirty="0">
                <a:solidFill>
                  <a:srgbClr val="3333FF"/>
                </a:solidFill>
                <a:latin typeface="Arial"/>
                <a:ea typeface="Arial"/>
                <a:cs typeface="Arial"/>
                <a:rtl val="0"/>
              </a:endParaRPr>
            </a:p>
          </p:txBody>
        </p:sp>
        <p:sp>
          <p:nvSpPr>
            <p:cNvPr id="14" name="13 Elipse"/>
            <p:cNvSpPr/>
            <p:nvPr/>
          </p:nvSpPr>
          <p:spPr>
            <a:xfrm>
              <a:off x="9529384" y="3569476"/>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a:ea typeface="Arial"/>
                  <a:cs typeface="Arial"/>
                  <a:rtl val="0"/>
                </a:rPr>
                <a:t>Trademarks</a:t>
              </a:r>
              <a:endParaRPr lang="es-ES" sz="1500" dirty="0">
                <a:solidFill>
                  <a:srgbClr val="3333FF"/>
                </a:solidFill>
                <a:latin typeface="Arial"/>
                <a:ea typeface="Arial"/>
                <a:cs typeface="Arial"/>
                <a:rtl val="0"/>
              </a:endParaRPr>
            </a:p>
          </p:txBody>
        </p:sp>
        <p:sp>
          <p:nvSpPr>
            <p:cNvPr id="15" name="14 Elipse"/>
            <p:cNvSpPr/>
            <p:nvPr/>
          </p:nvSpPr>
          <p:spPr>
            <a:xfrm>
              <a:off x="6789150" y="3569476"/>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500" dirty="0" smtClean="0">
                  <a:solidFill>
                    <a:srgbClr val="3333FF"/>
                  </a:solidFill>
                  <a:latin typeface="Arial"/>
                  <a:ea typeface="Arial"/>
                  <a:cs typeface="Arial"/>
                  <a:rtl val="0"/>
                </a:rPr>
                <a:t>Government</a:t>
              </a:r>
              <a:endParaRPr lang="es-ES" sz="1500" dirty="0">
                <a:solidFill>
                  <a:srgbClr val="3333FF"/>
                </a:solidFill>
                <a:latin typeface="Arial"/>
                <a:ea typeface="Arial"/>
                <a:cs typeface="Arial"/>
                <a:rtl val="0"/>
              </a:endParaRPr>
            </a:p>
          </p:txBody>
        </p:sp>
      </p:grpSp>
      <p:grpSp>
        <p:nvGrpSpPr>
          <p:cNvPr id="9" name="Group 8"/>
          <p:cNvGrpSpPr/>
          <p:nvPr/>
        </p:nvGrpSpPr>
        <p:grpSpPr>
          <a:xfrm>
            <a:off x="806980" y="4677649"/>
            <a:ext cx="10578039" cy="548640"/>
            <a:chOff x="806980" y="4864844"/>
            <a:chExt cx="10578039" cy="548640"/>
          </a:xfrm>
        </p:grpSpPr>
        <p:sp>
          <p:nvSpPr>
            <p:cNvPr id="8" name="7 Elipse"/>
            <p:cNvSpPr/>
            <p:nvPr/>
          </p:nvSpPr>
          <p:spPr>
            <a:xfrm>
              <a:off x="3424603" y="4864844"/>
              <a:ext cx="2196478"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smtClean="0">
                  <a:solidFill>
                    <a:srgbClr val="3333FF"/>
                  </a:solidFill>
                  <a:latin typeface="Arial" panose="020B0604020202020204" pitchFamily="34" charset="0"/>
                  <a:cs typeface="Arial" panose="020B0604020202020204" pitchFamily="34" charset="0"/>
                </a:rPr>
                <a:t>Unemployment</a:t>
              </a:r>
              <a:endParaRPr lang="es-ES" sz="1600" dirty="0">
                <a:solidFill>
                  <a:srgbClr val="3333FF"/>
                </a:solidFill>
                <a:latin typeface="Arial" panose="020B0604020202020204" pitchFamily="34" charset="0"/>
                <a:cs typeface="Arial" panose="020B0604020202020204" pitchFamily="34" charset="0"/>
              </a:endParaRPr>
            </a:p>
          </p:txBody>
        </p:sp>
        <p:sp>
          <p:nvSpPr>
            <p:cNvPr id="10" name="9 Elipse"/>
            <p:cNvSpPr/>
            <p:nvPr/>
          </p:nvSpPr>
          <p:spPr>
            <a:xfrm>
              <a:off x="8282506" y="4864844"/>
              <a:ext cx="1311264"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500" dirty="0" smtClean="0">
                  <a:solidFill>
                    <a:srgbClr val="3333FF"/>
                  </a:solidFill>
                  <a:latin typeface="Arial" panose="020B0604020202020204" pitchFamily="34" charset="0"/>
                  <a:cs typeface="Arial" panose="020B0604020202020204" pitchFamily="34" charset="0"/>
                </a:rPr>
                <a:t>Services</a:t>
              </a:r>
              <a:endParaRPr lang="es-ES" sz="1600" dirty="0">
                <a:solidFill>
                  <a:srgbClr val="3333FF"/>
                </a:solidFill>
                <a:latin typeface="Arial" panose="020B0604020202020204" pitchFamily="34" charset="0"/>
                <a:cs typeface="Arial" panose="020B0604020202020204" pitchFamily="34" charset="0"/>
              </a:endParaRPr>
            </a:p>
          </p:txBody>
        </p:sp>
        <p:sp>
          <p:nvSpPr>
            <p:cNvPr id="21" name="20 Elipse"/>
            <p:cNvSpPr/>
            <p:nvPr/>
          </p:nvSpPr>
          <p:spPr>
            <a:xfrm>
              <a:off x="6129252" y="4864844"/>
              <a:ext cx="1645082"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a:ea typeface="Arial"/>
                  <a:cs typeface="Arial"/>
                  <a:rtl val="0"/>
                </a:rPr>
                <a:t>Agriculture</a:t>
              </a:r>
              <a:endParaRPr lang="es-ES" sz="1600" dirty="0">
                <a:solidFill>
                  <a:srgbClr val="3333FF"/>
                </a:solidFill>
                <a:latin typeface="Arial"/>
                <a:ea typeface="Arial"/>
                <a:cs typeface="Arial"/>
                <a:rtl val="0"/>
              </a:endParaRPr>
            </a:p>
          </p:txBody>
        </p:sp>
        <p:sp>
          <p:nvSpPr>
            <p:cNvPr id="13" name="12 Elipse"/>
            <p:cNvSpPr/>
            <p:nvPr/>
          </p:nvSpPr>
          <p:spPr>
            <a:xfrm>
              <a:off x="10101942" y="4864844"/>
              <a:ext cx="1283077"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a:ea typeface="Arial"/>
                  <a:cs typeface="Arial"/>
                  <a:rtl val="0"/>
                </a:rPr>
                <a:t>Industry</a:t>
              </a:r>
              <a:endParaRPr lang="es-ES" sz="1600" dirty="0">
                <a:solidFill>
                  <a:srgbClr val="3333FF"/>
                </a:solidFill>
                <a:latin typeface="Arial"/>
                <a:ea typeface="Arial"/>
                <a:cs typeface="Arial"/>
                <a:rtl val="0"/>
              </a:endParaRPr>
            </a:p>
          </p:txBody>
        </p:sp>
        <p:sp>
          <p:nvSpPr>
            <p:cNvPr id="12" name="11 Elipse"/>
            <p:cNvSpPr/>
            <p:nvPr/>
          </p:nvSpPr>
          <p:spPr>
            <a:xfrm>
              <a:off x="806980" y="4864844"/>
              <a:ext cx="2109452"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a:ea typeface="Arial"/>
                  <a:cs typeface="Arial"/>
                  <a:rtl val="0"/>
                </a:rPr>
                <a:t>Manufacturing</a:t>
              </a:r>
              <a:endParaRPr lang="es-ES" sz="1600" dirty="0">
                <a:solidFill>
                  <a:srgbClr val="3333FF"/>
                </a:solidFill>
                <a:latin typeface="Arial"/>
                <a:ea typeface="Arial"/>
                <a:cs typeface="Arial"/>
                <a:rtl val="0"/>
              </a:endParaRPr>
            </a:p>
          </p:txBody>
        </p:sp>
      </p:grpSp>
      <p:cxnSp>
        <p:nvCxnSpPr>
          <p:cNvPr id="82" name="81 Conector recto de flecha"/>
          <p:cNvCxnSpPr>
            <a:stCxn id="4" idx="5"/>
            <a:endCxn id="15" idx="7"/>
          </p:cNvCxnSpPr>
          <p:nvPr/>
        </p:nvCxnSpPr>
        <p:spPr>
          <a:xfrm flipH="1">
            <a:off x="8350128" y="2293919"/>
            <a:ext cx="2779834" cy="151340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07486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95"/>
          <p:cNvSpPr>
            <a:spLocks noGrp="1"/>
          </p:cNvSpPr>
          <p:nvPr>
            <p:ph type="title"/>
          </p:nvPr>
        </p:nvSpPr>
        <p:spPr/>
        <p:txBody>
          <a:bodyPr>
            <a:normAutofit/>
          </a:bodyPr>
          <a:lstStyle/>
          <a:p>
            <a:r>
              <a:rPr lang="en-US" sz="3200" dirty="0" smtClean="0"/>
              <a:t>UNESCO Domain Knowledge model representation</a:t>
            </a:r>
            <a:endParaRPr lang="en-US" sz="3200" dirty="0"/>
          </a:p>
        </p:txBody>
      </p:sp>
      <p:sp>
        <p:nvSpPr>
          <p:cNvPr id="97" name="Text Placeholder 96"/>
          <p:cNvSpPr>
            <a:spLocks noGrp="1"/>
          </p:cNvSpPr>
          <p:nvPr>
            <p:ph type="body" idx="1"/>
          </p:nvPr>
        </p:nvSpPr>
        <p:spPr>
          <a:xfrm>
            <a:off x="839789" y="1419391"/>
            <a:ext cx="5157787" cy="406234"/>
          </a:xfrm>
        </p:spPr>
        <p:txBody>
          <a:bodyPr anchor="t">
            <a:normAutofit lnSpcReduction="10000"/>
          </a:bodyPr>
          <a:lstStyle/>
          <a:p>
            <a:pPr algn="ctr"/>
            <a:r>
              <a:rPr lang="en-US" dirty="0" smtClean="0"/>
              <a:t>Categorization </a:t>
            </a:r>
            <a:r>
              <a:rPr lang="en-US" dirty="0" err="1" smtClean="0"/>
              <a:t>hashmap</a:t>
            </a:r>
            <a:endParaRPr lang="en-US" dirty="0"/>
          </a:p>
        </p:txBody>
      </p:sp>
      <p:sp>
        <p:nvSpPr>
          <p:cNvPr id="99" name="Text Placeholder 98"/>
          <p:cNvSpPr>
            <a:spLocks noGrp="1"/>
          </p:cNvSpPr>
          <p:nvPr>
            <p:ph type="body" sz="quarter" idx="3"/>
          </p:nvPr>
        </p:nvSpPr>
        <p:spPr>
          <a:xfrm>
            <a:off x="6172201" y="1419391"/>
            <a:ext cx="5183188" cy="406234"/>
          </a:xfrm>
        </p:spPr>
        <p:txBody>
          <a:bodyPr anchor="t">
            <a:normAutofit lnSpcReduction="10000"/>
          </a:bodyPr>
          <a:lstStyle/>
          <a:p>
            <a:pPr algn="ctr"/>
            <a:r>
              <a:rPr lang="en-US" dirty="0" smtClean="0"/>
              <a:t>Category relation Graph</a:t>
            </a:r>
            <a:endParaRPr lang="en-US" dirty="0"/>
          </a:p>
        </p:txBody>
      </p:sp>
      <p:sp>
        <p:nvSpPr>
          <p:cNvPr id="4" name="Oval 3"/>
          <p:cNvSpPr/>
          <p:nvPr/>
        </p:nvSpPr>
        <p:spPr>
          <a:xfrm>
            <a:off x="1097358" y="1825625"/>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Prev</a:t>
            </a:r>
            <a:r>
              <a:rPr lang="en-US" sz="1400" dirty="0" smtClean="0"/>
              <a:t> Year Econ</a:t>
            </a:r>
            <a:endParaRPr lang="en-US" sz="1400" dirty="0"/>
          </a:p>
        </p:txBody>
      </p:sp>
      <p:sp>
        <p:nvSpPr>
          <p:cNvPr id="5" name="Oval 4"/>
          <p:cNvSpPr/>
          <p:nvPr/>
        </p:nvSpPr>
        <p:spPr>
          <a:xfrm>
            <a:off x="1097358" y="2695893"/>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Educ</a:t>
            </a:r>
            <a:endParaRPr lang="en-US" sz="1400" dirty="0"/>
          </a:p>
        </p:txBody>
      </p:sp>
      <p:sp>
        <p:nvSpPr>
          <p:cNvPr id="6" name="Oval 5"/>
          <p:cNvSpPr/>
          <p:nvPr/>
        </p:nvSpPr>
        <p:spPr>
          <a:xfrm>
            <a:off x="1097358" y="3566160"/>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Prod</a:t>
            </a:r>
            <a:endParaRPr lang="en-US" sz="1400" dirty="0"/>
          </a:p>
        </p:txBody>
      </p:sp>
      <p:sp>
        <p:nvSpPr>
          <p:cNvPr id="7" name="Oval 6"/>
          <p:cNvSpPr/>
          <p:nvPr/>
        </p:nvSpPr>
        <p:spPr>
          <a:xfrm>
            <a:off x="1097358" y="4436428"/>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Innov</a:t>
            </a:r>
            <a:endParaRPr lang="en-US" sz="1400" dirty="0"/>
          </a:p>
        </p:txBody>
      </p:sp>
      <p:sp>
        <p:nvSpPr>
          <p:cNvPr id="8" name="Oval 7"/>
          <p:cNvSpPr/>
          <p:nvPr/>
        </p:nvSpPr>
        <p:spPr>
          <a:xfrm>
            <a:off x="1097358" y="5306695"/>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Econ</a:t>
            </a:r>
            <a:endParaRPr lang="en-US" sz="1400" dirty="0"/>
          </a:p>
        </p:txBody>
      </p:sp>
      <p:sp>
        <p:nvSpPr>
          <p:cNvPr id="10" name="4 Elipse"/>
          <p:cNvSpPr/>
          <p:nvPr/>
        </p:nvSpPr>
        <p:spPr>
          <a:xfrm>
            <a:off x="2736594" y="1765648"/>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GDP</a:t>
            </a:r>
            <a:endParaRPr lang="es-ES" sz="1400" dirty="0">
              <a:solidFill>
                <a:srgbClr val="3333FF"/>
              </a:solidFill>
              <a:latin typeface="Arial" panose="020B0604020202020204" pitchFamily="34" charset="0"/>
              <a:cs typeface="Arial" panose="020B0604020202020204" pitchFamily="34" charset="0"/>
            </a:endParaRPr>
          </a:p>
        </p:txBody>
      </p:sp>
      <p:sp>
        <p:nvSpPr>
          <p:cNvPr id="14" name="4 Elipse"/>
          <p:cNvSpPr/>
          <p:nvPr/>
        </p:nvSpPr>
        <p:spPr>
          <a:xfrm>
            <a:off x="2736594" y="2826256"/>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Secondary</a:t>
            </a:r>
            <a:endParaRPr lang="es-ES" sz="1400" dirty="0">
              <a:solidFill>
                <a:srgbClr val="3333FF"/>
              </a:solidFill>
              <a:latin typeface="Arial" panose="020B0604020202020204" pitchFamily="34" charset="0"/>
              <a:cs typeface="Arial" panose="020B0604020202020204" pitchFamily="34" charset="0"/>
            </a:endParaRPr>
          </a:p>
        </p:txBody>
      </p:sp>
      <p:sp>
        <p:nvSpPr>
          <p:cNvPr id="15" name="4 Elipse"/>
          <p:cNvSpPr/>
          <p:nvPr/>
        </p:nvSpPr>
        <p:spPr>
          <a:xfrm>
            <a:off x="2736593" y="318444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Tertiary</a:t>
            </a:r>
            <a:endParaRPr lang="es-ES" sz="1400" dirty="0">
              <a:solidFill>
                <a:srgbClr val="3333FF"/>
              </a:solidFill>
              <a:latin typeface="Arial" panose="020B0604020202020204" pitchFamily="34" charset="0"/>
              <a:cs typeface="Arial" panose="020B0604020202020204" pitchFamily="34" charset="0"/>
            </a:endParaRPr>
          </a:p>
        </p:txBody>
      </p:sp>
      <p:sp>
        <p:nvSpPr>
          <p:cNvPr id="16" name="4 Elipse"/>
          <p:cNvSpPr/>
          <p:nvPr/>
        </p:nvSpPr>
        <p:spPr>
          <a:xfrm>
            <a:off x="2736594" y="2119184"/>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Growth</a:t>
            </a:r>
            <a:endParaRPr lang="es-ES" sz="1400" dirty="0">
              <a:solidFill>
                <a:srgbClr val="3333FF"/>
              </a:solidFill>
              <a:latin typeface="Arial" panose="020B0604020202020204" pitchFamily="34" charset="0"/>
              <a:cs typeface="Arial" panose="020B0604020202020204" pitchFamily="34" charset="0"/>
            </a:endParaRPr>
          </a:p>
        </p:txBody>
      </p:sp>
      <p:sp>
        <p:nvSpPr>
          <p:cNvPr id="17" name="4 Elipse"/>
          <p:cNvSpPr/>
          <p:nvPr/>
        </p:nvSpPr>
        <p:spPr>
          <a:xfrm>
            <a:off x="2736594" y="2472720"/>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Primary</a:t>
            </a:r>
            <a:endParaRPr lang="es-ES" sz="1400" dirty="0">
              <a:solidFill>
                <a:srgbClr val="3333FF"/>
              </a:solidFill>
              <a:latin typeface="Arial" panose="020B0604020202020204" pitchFamily="34" charset="0"/>
              <a:cs typeface="Arial" panose="020B0604020202020204" pitchFamily="34" charset="0"/>
            </a:endParaRPr>
          </a:p>
        </p:txBody>
      </p:sp>
      <p:sp>
        <p:nvSpPr>
          <p:cNvPr id="18" name="4 Elipse"/>
          <p:cNvSpPr/>
          <p:nvPr/>
        </p:nvSpPr>
        <p:spPr>
          <a:xfrm>
            <a:off x="2736593" y="351607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Industry</a:t>
            </a:r>
            <a:endParaRPr lang="es-ES" sz="1400" dirty="0">
              <a:solidFill>
                <a:srgbClr val="3333FF"/>
              </a:solidFill>
              <a:latin typeface="Arial" panose="020B0604020202020204" pitchFamily="34" charset="0"/>
              <a:cs typeface="Arial" panose="020B0604020202020204" pitchFamily="34" charset="0"/>
            </a:endParaRPr>
          </a:p>
        </p:txBody>
      </p:sp>
      <p:sp>
        <p:nvSpPr>
          <p:cNvPr id="19" name="4 Elipse"/>
          <p:cNvSpPr/>
          <p:nvPr/>
        </p:nvSpPr>
        <p:spPr>
          <a:xfrm>
            <a:off x="2736593" y="384769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Services</a:t>
            </a:r>
            <a:endParaRPr lang="es-ES" sz="1400" dirty="0">
              <a:solidFill>
                <a:srgbClr val="3333FF"/>
              </a:solidFill>
              <a:latin typeface="Arial" panose="020B0604020202020204" pitchFamily="34" charset="0"/>
              <a:cs typeface="Arial" panose="020B0604020202020204" pitchFamily="34" charset="0"/>
            </a:endParaRPr>
          </a:p>
        </p:txBody>
      </p:sp>
      <p:sp>
        <p:nvSpPr>
          <p:cNvPr id="20" name="4 Elipse"/>
          <p:cNvSpPr/>
          <p:nvPr/>
        </p:nvSpPr>
        <p:spPr>
          <a:xfrm>
            <a:off x="2736593" y="417932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Unemployment</a:t>
            </a:r>
            <a:endParaRPr lang="es-ES" sz="1400" dirty="0">
              <a:solidFill>
                <a:srgbClr val="3333FF"/>
              </a:solidFill>
              <a:latin typeface="Arial" panose="020B0604020202020204" pitchFamily="34" charset="0"/>
              <a:cs typeface="Arial" panose="020B0604020202020204" pitchFamily="34" charset="0"/>
            </a:endParaRPr>
          </a:p>
        </p:txBody>
      </p:sp>
      <p:sp>
        <p:nvSpPr>
          <p:cNvPr id="21" name="4 Elipse"/>
          <p:cNvSpPr/>
          <p:nvPr/>
        </p:nvSpPr>
        <p:spPr>
          <a:xfrm>
            <a:off x="2736593" y="451094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Journal</a:t>
            </a:r>
            <a:endParaRPr lang="es-ES" sz="1400" dirty="0">
              <a:solidFill>
                <a:srgbClr val="3333FF"/>
              </a:solidFill>
              <a:latin typeface="Arial" panose="020B0604020202020204" pitchFamily="34" charset="0"/>
              <a:cs typeface="Arial" panose="020B0604020202020204" pitchFamily="34" charset="0"/>
            </a:endParaRPr>
          </a:p>
        </p:txBody>
      </p:sp>
      <p:cxnSp>
        <p:nvCxnSpPr>
          <p:cNvPr id="23" name="Straight Connector 22"/>
          <p:cNvCxnSpPr>
            <a:stCxn id="6" idx="6"/>
            <a:endCxn id="20" idx="2"/>
          </p:cNvCxnSpPr>
          <p:nvPr/>
        </p:nvCxnSpPr>
        <p:spPr>
          <a:xfrm>
            <a:off x="1967626" y="4001294"/>
            <a:ext cx="768967" cy="34744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6"/>
            <a:endCxn id="19" idx="2"/>
          </p:cNvCxnSpPr>
          <p:nvPr/>
        </p:nvCxnSpPr>
        <p:spPr>
          <a:xfrm>
            <a:off x="1967626" y="4001294"/>
            <a:ext cx="768967" cy="1581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 idx="6"/>
            <a:endCxn id="18" idx="2"/>
          </p:cNvCxnSpPr>
          <p:nvPr/>
        </p:nvCxnSpPr>
        <p:spPr>
          <a:xfrm flipV="1">
            <a:off x="1967626" y="3685488"/>
            <a:ext cx="768967" cy="31580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6"/>
            <a:endCxn id="15" idx="2"/>
          </p:cNvCxnSpPr>
          <p:nvPr/>
        </p:nvCxnSpPr>
        <p:spPr>
          <a:xfrm>
            <a:off x="1967626" y="3131027"/>
            <a:ext cx="768967" cy="2228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2"/>
            <a:endCxn id="5" idx="6"/>
          </p:cNvCxnSpPr>
          <p:nvPr/>
        </p:nvCxnSpPr>
        <p:spPr>
          <a:xfrm flipH="1">
            <a:off x="1967626" y="3011282"/>
            <a:ext cx="768968" cy="11974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7" idx="2"/>
            <a:endCxn id="5" idx="6"/>
          </p:cNvCxnSpPr>
          <p:nvPr/>
        </p:nvCxnSpPr>
        <p:spPr>
          <a:xfrm flipH="1">
            <a:off x="1967626" y="2657746"/>
            <a:ext cx="768968" cy="47328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 idx="2"/>
            <a:endCxn id="4" idx="6"/>
          </p:cNvCxnSpPr>
          <p:nvPr/>
        </p:nvCxnSpPr>
        <p:spPr>
          <a:xfrm flipH="1">
            <a:off x="1967626" y="1950674"/>
            <a:ext cx="768968" cy="31008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 idx="6"/>
            <a:endCxn id="16" idx="2"/>
          </p:cNvCxnSpPr>
          <p:nvPr/>
        </p:nvCxnSpPr>
        <p:spPr>
          <a:xfrm>
            <a:off x="1967626" y="2260759"/>
            <a:ext cx="768968" cy="434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4 Elipse"/>
          <p:cNvSpPr/>
          <p:nvPr/>
        </p:nvSpPr>
        <p:spPr>
          <a:xfrm>
            <a:off x="2736593" y="484257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Trademarks</a:t>
            </a:r>
            <a:endParaRPr lang="es-ES" sz="1400" dirty="0">
              <a:solidFill>
                <a:srgbClr val="3333FF"/>
              </a:solidFill>
              <a:latin typeface="Arial" panose="020B0604020202020204" pitchFamily="34" charset="0"/>
              <a:cs typeface="Arial" panose="020B0604020202020204" pitchFamily="34" charset="0"/>
            </a:endParaRPr>
          </a:p>
        </p:txBody>
      </p:sp>
      <p:sp>
        <p:nvSpPr>
          <p:cNvPr id="41" name="4 Elipse"/>
          <p:cNvSpPr/>
          <p:nvPr/>
        </p:nvSpPr>
        <p:spPr>
          <a:xfrm>
            <a:off x="2736593" y="517419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Government</a:t>
            </a:r>
            <a:endParaRPr lang="es-ES" sz="1400" dirty="0">
              <a:solidFill>
                <a:srgbClr val="3333FF"/>
              </a:solidFill>
              <a:latin typeface="Arial" panose="020B0604020202020204" pitchFamily="34" charset="0"/>
              <a:cs typeface="Arial" panose="020B0604020202020204" pitchFamily="34" charset="0"/>
            </a:endParaRPr>
          </a:p>
        </p:txBody>
      </p:sp>
      <p:cxnSp>
        <p:nvCxnSpPr>
          <p:cNvPr id="43" name="Straight Connector 42"/>
          <p:cNvCxnSpPr>
            <a:stCxn id="21" idx="2"/>
            <a:endCxn id="7" idx="6"/>
          </p:cNvCxnSpPr>
          <p:nvPr/>
        </p:nvCxnSpPr>
        <p:spPr>
          <a:xfrm flipH="1">
            <a:off x="1967626" y="4680363"/>
            <a:ext cx="768967" cy="1911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2"/>
            <a:endCxn id="7" idx="6"/>
          </p:cNvCxnSpPr>
          <p:nvPr/>
        </p:nvCxnSpPr>
        <p:spPr>
          <a:xfrm flipH="1" flipV="1">
            <a:off x="1967626" y="4871562"/>
            <a:ext cx="768967" cy="14042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2"/>
            <a:endCxn id="7" idx="6"/>
          </p:cNvCxnSpPr>
          <p:nvPr/>
        </p:nvCxnSpPr>
        <p:spPr>
          <a:xfrm flipH="1" flipV="1">
            <a:off x="1967626" y="4871562"/>
            <a:ext cx="768967" cy="4720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4 Elipse"/>
          <p:cNvSpPr/>
          <p:nvPr/>
        </p:nvSpPr>
        <p:spPr>
          <a:xfrm>
            <a:off x="2736594" y="5501167"/>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GDP</a:t>
            </a:r>
            <a:endParaRPr lang="es-ES" sz="1400" dirty="0">
              <a:solidFill>
                <a:srgbClr val="3333FF"/>
              </a:solidFill>
              <a:latin typeface="Arial" panose="020B0604020202020204" pitchFamily="34" charset="0"/>
              <a:cs typeface="Arial" panose="020B0604020202020204" pitchFamily="34" charset="0"/>
            </a:endParaRPr>
          </a:p>
        </p:txBody>
      </p:sp>
      <p:sp>
        <p:nvSpPr>
          <p:cNvPr id="53" name="4 Elipse"/>
          <p:cNvSpPr/>
          <p:nvPr/>
        </p:nvSpPr>
        <p:spPr>
          <a:xfrm>
            <a:off x="2736594" y="5854700"/>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Growth</a:t>
            </a:r>
            <a:endParaRPr lang="es-ES" sz="1400" dirty="0">
              <a:solidFill>
                <a:srgbClr val="3333FF"/>
              </a:solidFill>
              <a:latin typeface="Arial" panose="020B0604020202020204" pitchFamily="34" charset="0"/>
              <a:cs typeface="Arial" panose="020B0604020202020204" pitchFamily="34" charset="0"/>
            </a:endParaRPr>
          </a:p>
        </p:txBody>
      </p:sp>
      <p:cxnSp>
        <p:nvCxnSpPr>
          <p:cNvPr id="66" name="Straight Connector 65"/>
          <p:cNvCxnSpPr>
            <a:stCxn id="8" idx="6"/>
            <a:endCxn id="52" idx="2"/>
          </p:cNvCxnSpPr>
          <p:nvPr/>
        </p:nvCxnSpPr>
        <p:spPr>
          <a:xfrm flipV="1">
            <a:off x="1967626" y="5686193"/>
            <a:ext cx="768968" cy="556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8" idx="6"/>
            <a:endCxn id="53" idx="2"/>
          </p:cNvCxnSpPr>
          <p:nvPr/>
        </p:nvCxnSpPr>
        <p:spPr>
          <a:xfrm>
            <a:off x="1967626" y="5741829"/>
            <a:ext cx="768968" cy="29789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6450408" y="1829866"/>
            <a:ext cx="4722832" cy="4394886"/>
            <a:chOff x="3255816" y="1288472"/>
            <a:chExt cx="5777770" cy="5376575"/>
          </a:xfrm>
        </p:grpSpPr>
        <p:sp>
          <p:nvSpPr>
            <p:cNvPr id="85" name="Oval 84"/>
            <p:cNvSpPr/>
            <p:nvPr/>
          </p:nvSpPr>
          <p:spPr>
            <a:xfrm>
              <a:off x="5056906" y="1288472"/>
              <a:ext cx="1884215"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Previous Year Economy</a:t>
              </a:r>
              <a:endParaRPr lang="en-US" sz="1400" dirty="0"/>
            </a:p>
          </p:txBody>
        </p:sp>
        <p:sp>
          <p:nvSpPr>
            <p:cNvPr id="86" name="Oval 85"/>
            <p:cNvSpPr/>
            <p:nvPr/>
          </p:nvSpPr>
          <p:spPr>
            <a:xfrm>
              <a:off x="3255816" y="2832174"/>
              <a:ext cx="1884215"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Education</a:t>
              </a:r>
              <a:endParaRPr lang="en-US" sz="1400" dirty="0"/>
            </a:p>
          </p:txBody>
        </p:sp>
        <p:sp>
          <p:nvSpPr>
            <p:cNvPr id="87" name="Oval 86"/>
            <p:cNvSpPr/>
            <p:nvPr/>
          </p:nvSpPr>
          <p:spPr>
            <a:xfrm>
              <a:off x="3948542" y="4780831"/>
              <a:ext cx="1884215"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Production</a:t>
              </a:r>
              <a:endParaRPr lang="en-US" sz="1400" dirty="0"/>
            </a:p>
          </p:txBody>
        </p:sp>
        <p:sp>
          <p:nvSpPr>
            <p:cNvPr id="88" name="Oval 87"/>
            <p:cNvSpPr/>
            <p:nvPr/>
          </p:nvSpPr>
          <p:spPr>
            <a:xfrm>
              <a:off x="7149371" y="2688795"/>
              <a:ext cx="1884215" cy="1884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Innovation</a:t>
              </a:r>
              <a:endParaRPr lang="en-US" sz="1400" dirty="0"/>
            </a:p>
          </p:txBody>
        </p:sp>
        <p:sp>
          <p:nvSpPr>
            <p:cNvPr id="89" name="Oval 88"/>
            <p:cNvSpPr/>
            <p:nvPr/>
          </p:nvSpPr>
          <p:spPr>
            <a:xfrm>
              <a:off x="6747590" y="4780829"/>
              <a:ext cx="1884215" cy="1884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Economy</a:t>
              </a:r>
              <a:endParaRPr lang="en-US" sz="1400" dirty="0"/>
            </a:p>
          </p:txBody>
        </p:sp>
        <p:sp>
          <p:nvSpPr>
            <p:cNvPr id="90" name="Down Arrow 89"/>
            <p:cNvSpPr/>
            <p:nvPr/>
          </p:nvSpPr>
          <p:spPr>
            <a:xfrm rot="2700000">
              <a:off x="4809284" y="2793522"/>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Down Arrow 90"/>
            <p:cNvSpPr/>
            <p:nvPr/>
          </p:nvSpPr>
          <p:spPr>
            <a:xfrm rot="20700000">
              <a:off x="4253643" y="4619158"/>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Down Arrow 91"/>
            <p:cNvSpPr/>
            <p:nvPr/>
          </p:nvSpPr>
          <p:spPr>
            <a:xfrm rot="16200000">
              <a:off x="6030032" y="5358896"/>
              <a:ext cx="497541" cy="72808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Down Arrow 92"/>
            <p:cNvSpPr/>
            <p:nvPr/>
          </p:nvSpPr>
          <p:spPr>
            <a:xfrm rot="16200000">
              <a:off x="5943595" y="3211159"/>
              <a:ext cx="497541" cy="162378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Down Arrow 93"/>
            <p:cNvSpPr/>
            <p:nvPr/>
          </p:nvSpPr>
          <p:spPr>
            <a:xfrm rot="18900000" flipH="1">
              <a:off x="6900603" y="279352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Down Arrow 94"/>
            <p:cNvSpPr/>
            <p:nvPr/>
          </p:nvSpPr>
          <p:spPr>
            <a:xfrm rot="900000" flipH="1">
              <a:off x="7723072" y="4619160"/>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137527644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 name="Title 95"/>
          <p:cNvSpPr>
            <a:spLocks noGrp="1"/>
          </p:cNvSpPr>
          <p:nvPr>
            <p:ph type="title"/>
          </p:nvPr>
        </p:nvSpPr>
        <p:spPr/>
        <p:txBody>
          <a:bodyPr>
            <a:normAutofit/>
          </a:bodyPr>
          <a:lstStyle/>
          <a:p>
            <a:r>
              <a:rPr lang="en-US" sz="3200" dirty="0" err="1" smtClean="0"/>
              <a:t>Smets-Wouters</a:t>
            </a:r>
            <a:r>
              <a:rPr lang="en-US" sz="3200" dirty="0" smtClean="0"/>
              <a:t> Domain Knowledge model representation</a:t>
            </a:r>
            <a:endParaRPr lang="en-US" sz="3200" dirty="0"/>
          </a:p>
        </p:txBody>
      </p:sp>
      <p:sp>
        <p:nvSpPr>
          <p:cNvPr id="97" name="Text Placeholder 96"/>
          <p:cNvSpPr>
            <a:spLocks noGrp="1"/>
          </p:cNvSpPr>
          <p:nvPr>
            <p:ph type="body" idx="1"/>
          </p:nvPr>
        </p:nvSpPr>
        <p:spPr>
          <a:xfrm>
            <a:off x="839789" y="1419391"/>
            <a:ext cx="5157787" cy="406234"/>
          </a:xfrm>
        </p:spPr>
        <p:txBody>
          <a:bodyPr anchor="t">
            <a:normAutofit lnSpcReduction="10000"/>
          </a:bodyPr>
          <a:lstStyle/>
          <a:p>
            <a:pPr algn="ctr"/>
            <a:r>
              <a:rPr lang="en-US" dirty="0" smtClean="0"/>
              <a:t>Categorization </a:t>
            </a:r>
            <a:r>
              <a:rPr lang="en-US" dirty="0" err="1" smtClean="0"/>
              <a:t>hashmap</a:t>
            </a:r>
            <a:endParaRPr lang="en-US" dirty="0"/>
          </a:p>
        </p:txBody>
      </p:sp>
      <p:sp>
        <p:nvSpPr>
          <p:cNvPr id="99" name="Text Placeholder 98"/>
          <p:cNvSpPr>
            <a:spLocks noGrp="1"/>
          </p:cNvSpPr>
          <p:nvPr>
            <p:ph type="body" sz="quarter" idx="3"/>
          </p:nvPr>
        </p:nvSpPr>
        <p:spPr>
          <a:xfrm>
            <a:off x="6172201" y="1419391"/>
            <a:ext cx="5183188" cy="406234"/>
          </a:xfrm>
        </p:spPr>
        <p:txBody>
          <a:bodyPr anchor="t">
            <a:normAutofit lnSpcReduction="10000"/>
          </a:bodyPr>
          <a:lstStyle/>
          <a:p>
            <a:pPr algn="ctr"/>
            <a:r>
              <a:rPr lang="en-US" dirty="0" smtClean="0"/>
              <a:t>Category relation Graph</a:t>
            </a:r>
            <a:endParaRPr lang="en-US" dirty="0"/>
          </a:p>
        </p:txBody>
      </p:sp>
      <p:sp>
        <p:nvSpPr>
          <p:cNvPr id="4" name="Oval 3"/>
          <p:cNvSpPr/>
          <p:nvPr/>
        </p:nvSpPr>
        <p:spPr>
          <a:xfrm>
            <a:off x="1097358" y="1825625"/>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 </a:t>
            </a:r>
            <a:r>
              <a:rPr lang="en-US" sz="1400" dirty="0" err="1" smtClean="0"/>
              <a:t>Restr</a:t>
            </a:r>
            <a:r>
              <a:rPr lang="en-US" sz="1400" dirty="0" smtClean="0"/>
              <a:t> </a:t>
            </a:r>
            <a:r>
              <a:rPr lang="en-US" sz="1400" dirty="0" err="1" smtClean="0"/>
              <a:t>Smth</a:t>
            </a:r>
            <a:endParaRPr lang="en-US" sz="1400" dirty="0"/>
          </a:p>
        </p:txBody>
      </p:sp>
      <p:sp>
        <p:nvSpPr>
          <p:cNvPr id="5" name="Oval 4"/>
          <p:cNvSpPr/>
          <p:nvPr/>
        </p:nvSpPr>
        <p:spPr>
          <a:xfrm>
            <a:off x="1097358" y="2695893"/>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Est Para </a:t>
            </a:r>
            <a:r>
              <a:rPr lang="en-US" sz="1400" dirty="0" err="1" smtClean="0"/>
              <a:t>Sticki</a:t>
            </a:r>
            <a:endParaRPr lang="en-US" sz="1400" dirty="0"/>
          </a:p>
        </p:txBody>
      </p:sp>
      <p:sp>
        <p:nvSpPr>
          <p:cNvPr id="6" name="Oval 5"/>
          <p:cNvSpPr/>
          <p:nvPr/>
        </p:nvSpPr>
        <p:spPr>
          <a:xfrm>
            <a:off x="1097358" y="3566160"/>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 </a:t>
            </a:r>
            <a:r>
              <a:rPr lang="en-US" sz="1400" dirty="0" err="1" smtClean="0"/>
              <a:t>Restr</a:t>
            </a:r>
            <a:endParaRPr lang="en-US" sz="1400" dirty="0"/>
          </a:p>
        </p:txBody>
      </p:sp>
      <p:sp>
        <p:nvSpPr>
          <p:cNvPr id="7" name="Oval 6"/>
          <p:cNvSpPr/>
          <p:nvPr/>
        </p:nvSpPr>
        <p:spPr>
          <a:xfrm>
            <a:off x="1097358" y="4436428"/>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Est Para</a:t>
            </a:r>
            <a:endParaRPr lang="en-US" sz="1400" dirty="0"/>
          </a:p>
        </p:txBody>
      </p:sp>
      <p:sp>
        <p:nvSpPr>
          <p:cNvPr id="8" name="Oval 7"/>
          <p:cNvSpPr/>
          <p:nvPr/>
        </p:nvSpPr>
        <p:spPr>
          <a:xfrm>
            <a:off x="1097358" y="5306695"/>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Econ</a:t>
            </a:r>
            <a:endParaRPr lang="en-US" sz="1400" dirty="0"/>
          </a:p>
        </p:txBody>
      </p:sp>
      <p:cxnSp>
        <p:nvCxnSpPr>
          <p:cNvPr id="23" name="Straight Connector 22"/>
          <p:cNvCxnSpPr>
            <a:stCxn id="6" idx="6"/>
            <a:endCxn id="20" idx="2"/>
          </p:cNvCxnSpPr>
          <p:nvPr/>
        </p:nvCxnSpPr>
        <p:spPr>
          <a:xfrm>
            <a:off x="1967626" y="4001294"/>
            <a:ext cx="768967" cy="667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6"/>
            <a:endCxn id="19" idx="2"/>
          </p:cNvCxnSpPr>
          <p:nvPr/>
        </p:nvCxnSpPr>
        <p:spPr>
          <a:xfrm flipV="1">
            <a:off x="1967626" y="3720090"/>
            <a:ext cx="768967" cy="2812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5" idx="6"/>
            <a:endCxn id="18" idx="2"/>
          </p:cNvCxnSpPr>
          <p:nvPr/>
        </p:nvCxnSpPr>
        <p:spPr>
          <a:xfrm>
            <a:off x="1967626" y="3131027"/>
            <a:ext cx="768967" cy="3011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6"/>
            <a:endCxn id="15" idx="2"/>
          </p:cNvCxnSpPr>
          <p:nvPr/>
        </p:nvCxnSpPr>
        <p:spPr>
          <a:xfrm>
            <a:off x="1967626" y="3131027"/>
            <a:ext cx="768967" cy="1331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2"/>
            <a:endCxn id="5" idx="6"/>
          </p:cNvCxnSpPr>
          <p:nvPr/>
        </p:nvCxnSpPr>
        <p:spPr>
          <a:xfrm flipH="1">
            <a:off x="1967626" y="2846953"/>
            <a:ext cx="768968" cy="28407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7" idx="2"/>
            <a:endCxn id="4" idx="6"/>
          </p:cNvCxnSpPr>
          <p:nvPr/>
        </p:nvCxnSpPr>
        <p:spPr>
          <a:xfrm flipH="1" flipV="1">
            <a:off x="1967626" y="2260759"/>
            <a:ext cx="768968" cy="27929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 idx="2"/>
            <a:endCxn id="4" idx="6"/>
          </p:cNvCxnSpPr>
          <p:nvPr/>
        </p:nvCxnSpPr>
        <p:spPr>
          <a:xfrm flipH="1">
            <a:off x="1967626" y="1926265"/>
            <a:ext cx="768968" cy="33449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 idx="6"/>
            <a:endCxn id="16" idx="2"/>
          </p:cNvCxnSpPr>
          <p:nvPr/>
        </p:nvCxnSpPr>
        <p:spPr>
          <a:xfrm flipV="1">
            <a:off x="1967626" y="2233161"/>
            <a:ext cx="768968" cy="2759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6" idx="6"/>
          </p:cNvCxnSpPr>
          <p:nvPr/>
        </p:nvCxnSpPr>
        <p:spPr>
          <a:xfrm flipH="1" flipV="1">
            <a:off x="1967626" y="4001294"/>
            <a:ext cx="768967" cy="2945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2"/>
            <a:endCxn id="6" idx="6"/>
          </p:cNvCxnSpPr>
          <p:nvPr/>
        </p:nvCxnSpPr>
        <p:spPr>
          <a:xfrm flipH="1" flipV="1">
            <a:off x="1967626" y="4001294"/>
            <a:ext cx="768967" cy="5824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2"/>
            <a:endCxn id="7" idx="6"/>
          </p:cNvCxnSpPr>
          <p:nvPr/>
        </p:nvCxnSpPr>
        <p:spPr>
          <a:xfrm flipH="1" flipV="1">
            <a:off x="1967626" y="4871562"/>
            <a:ext cx="768967" cy="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7" idx="6"/>
            <a:endCxn id="52" idx="2"/>
          </p:cNvCxnSpPr>
          <p:nvPr/>
        </p:nvCxnSpPr>
        <p:spPr>
          <a:xfrm>
            <a:off x="1967626" y="4871562"/>
            <a:ext cx="768968" cy="29741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7" idx="6"/>
            <a:endCxn id="53" idx="2"/>
          </p:cNvCxnSpPr>
          <p:nvPr/>
        </p:nvCxnSpPr>
        <p:spPr>
          <a:xfrm>
            <a:off x="1967626" y="4871562"/>
            <a:ext cx="768968" cy="6043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6450408" y="1829863"/>
            <a:ext cx="4722832" cy="4394886"/>
            <a:chOff x="3255819" y="1288473"/>
            <a:chExt cx="5777775" cy="5376576"/>
          </a:xfrm>
        </p:grpSpPr>
        <p:sp>
          <p:nvSpPr>
            <p:cNvPr id="63" name="Oval 62"/>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Resource Restrictions Smoothing</a:t>
              </a:r>
              <a:endParaRPr lang="en-US" sz="1400" dirty="0"/>
            </a:p>
          </p:txBody>
        </p:sp>
        <p:sp>
          <p:nvSpPr>
            <p:cNvPr id="64" name="Oval 63"/>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Resource Restrictions</a:t>
              </a:r>
              <a:endParaRPr lang="en-US" sz="1400" dirty="0"/>
            </a:p>
          </p:txBody>
        </p:sp>
        <p:sp>
          <p:nvSpPr>
            <p:cNvPr id="65" name="Oval 64"/>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Estimation Parameters</a:t>
              </a:r>
              <a:endParaRPr lang="en-US" sz="1400" dirty="0"/>
            </a:p>
          </p:txBody>
        </p:sp>
        <p:sp>
          <p:nvSpPr>
            <p:cNvPr id="67" name="Oval 66"/>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Estimation Parameter Stickiness</a:t>
              </a:r>
              <a:endParaRPr lang="en-US" sz="1400" dirty="0"/>
            </a:p>
          </p:txBody>
        </p:sp>
        <p:sp>
          <p:nvSpPr>
            <p:cNvPr id="69" name="Oval 68"/>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Economy</a:t>
              </a:r>
              <a:endParaRPr lang="en-US" sz="1400" dirty="0"/>
            </a:p>
          </p:txBody>
        </p:sp>
        <p:sp>
          <p:nvSpPr>
            <p:cNvPr id="70" name="Down Arrow 69"/>
            <p:cNvSpPr/>
            <p:nvPr/>
          </p:nvSpPr>
          <p:spPr>
            <a:xfrm rot="2700000">
              <a:off x="4809289"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Down Arrow 70"/>
            <p:cNvSpPr/>
            <p:nvPr/>
          </p:nvSpPr>
          <p:spPr>
            <a:xfrm rot="20700000">
              <a:off x="4253647"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Down Arrow 71"/>
            <p:cNvSpPr/>
            <p:nvPr/>
          </p:nvSpPr>
          <p:spPr>
            <a:xfrm rot="16200000">
              <a:off x="6030038" y="5358900"/>
              <a:ext cx="497541" cy="7280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3" name="Down Arrow 72"/>
            <p:cNvSpPr/>
            <p:nvPr/>
          </p:nvSpPr>
          <p:spPr>
            <a:xfrm rot="3151967">
              <a:off x="6108095" y="3736131"/>
              <a:ext cx="497541" cy="162378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4 Elipse"/>
          <p:cNvSpPr/>
          <p:nvPr/>
        </p:nvSpPr>
        <p:spPr>
          <a:xfrm>
            <a:off x="2736594" y="1765648"/>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Inflation</a:t>
            </a:r>
            <a:endParaRPr lang="es-ES" sz="1400" dirty="0">
              <a:solidFill>
                <a:srgbClr val="3333FF"/>
              </a:solidFill>
              <a:latin typeface="Arial" panose="020B0604020202020204" pitchFamily="34" charset="0"/>
              <a:cs typeface="Arial" panose="020B0604020202020204" pitchFamily="34" charset="0"/>
            </a:endParaRPr>
          </a:p>
        </p:txBody>
      </p:sp>
      <p:sp>
        <p:nvSpPr>
          <p:cNvPr id="14" name="4 Elipse"/>
          <p:cNvSpPr/>
          <p:nvPr/>
        </p:nvSpPr>
        <p:spPr>
          <a:xfrm>
            <a:off x="2736594" y="2686336"/>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a:t>
            </a:r>
            <a:r>
              <a:rPr lang="en-US" sz="1400" dirty="0" err="1" smtClean="0">
                <a:solidFill>
                  <a:srgbClr val="3333FF"/>
                </a:solidFill>
                <a:latin typeface="Arial" panose="020B0604020202020204" pitchFamily="34" charset="0"/>
                <a:cs typeface="Arial" panose="020B0604020202020204" pitchFamily="34" charset="0"/>
              </a:rPr>
              <a:t>Consump</a:t>
            </a:r>
            <a:endParaRPr lang="es-ES" sz="1400" dirty="0">
              <a:solidFill>
                <a:srgbClr val="3333FF"/>
              </a:solidFill>
              <a:latin typeface="Arial" panose="020B0604020202020204" pitchFamily="34" charset="0"/>
              <a:cs typeface="Arial" panose="020B0604020202020204" pitchFamily="34" charset="0"/>
            </a:endParaRPr>
          </a:p>
        </p:txBody>
      </p:sp>
      <p:sp>
        <p:nvSpPr>
          <p:cNvPr id="15" name="4 Elipse"/>
          <p:cNvSpPr/>
          <p:nvPr/>
        </p:nvSpPr>
        <p:spPr>
          <a:xfrm>
            <a:off x="2736593" y="2997273"/>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Invest</a:t>
            </a:r>
            <a:endParaRPr lang="es-ES" sz="1400" dirty="0">
              <a:solidFill>
                <a:srgbClr val="3333FF"/>
              </a:solidFill>
              <a:latin typeface="Arial" panose="020B0604020202020204" pitchFamily="34" charset="0"/>
              <a:cs typeface="Arial" panose="020B0604020202020204" pitchFamily="34" charset="0"/>
            </a:endParaRPr>
          </a:p>
        </p:txBody>
      </p:sp>
      <p:sp>
        <p:nvSpPr>
          <p:cNvPr id="16" name="4 Elipse"/>
          <p:cNvSpPr/>
          <p:nvPr/>
        </p:nvSpPr>
        <p:spPr>
          <a:xfrm>
            <a:off x="2736594" y="2072544"/>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a:t>
            </a:r>
            <a:r>
              <a:rPr lang="en-US" sz="1400" dirty="0" err="1" smtClean="0">
                <a:solidFill>
                  <a:srgbClr val="3333FF"/>
                </a:solidFill>
                <a:latin typeface="Arial" panose="020B0604020202020204" pitchFamily="34" charset="0"/>
                <a:cs typeface="Arial" panose="020B0604020202020204" pitchFamily="34" charset="0"/>
              </a:rPr>
              <a:t>Compens</a:t>
            </a:r>
            <a:endParaRPr lang="es-ES" sz="1400" dirty="0">
              <a:solidFill>
                <a:srgbClr val="3333FF"/>
              </a:solidFill>
              <a:latin typeface="Arial" panose="020B0604020202020204" pitchFamily="34" charset="0"/>
              <a:cs typeface="Arial" panose="020B0604020202020204" pitchFamily="34" charset="0"/>
            </a:endParaRPr>
          </a:p>
        </p:txBody>
      </p:sp>
      <p:sp>
        <p:nvSpPr>
          <p:cNvPr id="17" name="4 Elipse"/>
          <p:cNvSpPr/>
          <p:nvPr/>
        </p:nvSpPr>
        <p:spPr>
          <a:xfrm>
            <a:off x="2736594" y="2379440"/>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Cap From</a:t>
            </a:r>
            <a:endParaRPr lang="es-ES" sz="1400" dirty="0">
              <a:solidFill>
                <a:srgbClr val="3333FF"/>
              </a:solidFill>
              <a:latin typeface="Arial" panose="020B0604020202020204" pitchFamily="34" charset="0"/>
              <a:cs typeface="Arial" panose="020B0604020202020204" pitchFamily="34" charset="0"/>
            </a:endParaRPr>
          </a:p>
        </p:txBody>
      </p:sp>
      <p:sp>
        <p:nvSpPr>
          <p:cNvPr id="18" name="4 Elipse"/>
          <p:cNvSpPr/>
          <p:nvPr/>
        </p:nvSpPr>
        <p:spPr>
          <a:xfrm>
            <a:off x="2736593" y="3285149"/>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Capital</a:t>
            </a:r>
            <a:endParaRPr lang="es-ES" sz="1400" dirty="0">
              <a:solidFill>
                <a:srgbClr val="3333FF"/>
              </a:solidFill>
              <a:latin typeface="Arial" panose="020B0604020202020204" pitchFamily="34" charset="0"/>
              <a:cs typeface="Arial" panose="020B0604020202020204" pitchFamily="34" charset="0"/>
            </a:endParaRPr>
          </a:p>
        </p:txBody>
      </p:sp>
      <p:sp>
        <p:nvSpPr>
          <p:cNvPr id="19" name="4 Elipse"/>
          <p:cNvSpPr/>
          <p:nvPr/>
        </p:nvSpPr>
        <p:spPr>
          <a:xfrm>
            <a:off x="2736593" y="3573024"/>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Compensation</a:t>
            </a:r>
            <a:endParaRPr lang="es-ES" sz="1400" dirty="0">
              <a:solidFill>
                <a:srgbClr val="3333FF"/>
              </a:solidFill>
              <a:latin typeface="Arial" panose="020B0604020202020204" pitchFamily="34" charset="0"/>
              <a:cs typeface="Arial" panose="020B0604020202020204" pitchFamily="34" charset="0"/>
            </a:endParaRPr>
          </a:p>
        </p:txBody>
      </p:sp>
      <p:sp>
        <p:nvSpPr>
          <p:cNvPr id="20" name="4 Elipse"/>
          <p:cNvSpPr/>
          <p:nvPr/>
        </p:nvSpPr>
        <p:spPr>
          <a:xfrm>
            <a:off x="2736593" y="3860900"/>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Interest</a:t>
            </a:r>
            <a:endParaRPr lang="es-ES" sz="1400" dirty="0">
              <a:solidFill>
                <a:srgbClr val="3333FF"/>
              </a:solidFill>
              <a:latin typeface="Arial" panose="020B0604020202020204" pitchFamily="34" charset="0"/>
              <a:cs typeface="Arial" panose="020B0604020202020204" pitchFamily="34" charset="0"/>
            </a:endParaRPr>
          </a:p>
        </p:txBody>
      </p:sp>
      <p:sp>
        <p:nvSpPr>
          <p:cNvPr id="21" name="4 Elipse"/>
          <p:cNvSpPr/>
          <p:nvPr/>
        </p:nvSpPr>
        <p:spPr>
          <a:xfrm>
            <a:off x="2736593" y="4148775"/>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Capital Form</a:t>
            </a:r>
            <a:endParaRPr lang="es-ES" sz="1400" dirty="0">
              <a:solidFill>
                <a:srgbClr val="3333FF"/>
              </a:solidFill>
              <a:latin typeface="Arial" panose="020B0604020202020204" pitchFamily="34" charset="0"/>
              <a:cs typeface="Arial" panose="020B0604020202020204" pitchFamily="34" charset="0"/>
            </a:endParaRPr>
          </a:p>
        </p:txBody>
      </p:sp>
      <p:sp>
        <p:nvSpPr>
          <p:cNvPr id="40" name="4 Elipse"/>
          <p:cNvSpPr/>
          <p:nvPr/>
        </p:nvSpPr>
        <p:spPr>
          <a:xfrm>
            <a:off x="2736593" y="4436651"/>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Cap-labor ratio</a:t>
            </a:r>
            <a:endParaRPr lang="es-ES" sz="1400" dirty="0">
              <a:solidFill>
                <a:srgbClr val="3333FF"/>
              </a:solidFill>
              <a:latin typeface="Arial" panose="020B0604020202020204" pitchFamily="34" charset="0"/>
              <a:cs typeface="Arial" panose="020B0604020202020204" pitchFamily="34" charset="0"/>
            </a:endParaRPr>
          </a:p>
        </p:txBody>
      </p:sp>
      <p:sp>
        <p:nvSpPr>
          <p:cNvPr id="41" name="4 Elipse"/>
          <p:cNvSpPr/>
          <p:nvPr/>
        </p:nvSpPr>
        <p:spPr>
          <a:xfrm>
            <a:off x="2736593" y="4724527"/>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Consumption</a:t>
            </a:r>
            <a:endParaRPr lang="es-ES" sz="1400" dirty="0">
              <a:solidFill>
                <a:srgbClr val="3333FF"/>
              </a:solidFill>
              <a:latin typeface="Arial" panose="020B0604020202020204" pitchFamily="34" charset="0"/>
              <a:cs typeface="Arial" panose="020B0604020202020204" pitchFamily="34" charset="0"/>
            </a:endParaRPr>
          </a:p>
        </p:txBody>
      </p:sp>
      <p:sp>
        <p:nvSpPr>
          <p:cNvPr id="52" name="4 Elipse"/>
          <p:cNvSpPr/>
          <p:nvPr/>
        </p:nvSpPr>
        <p:spPr>
          <a:xfrm>
            <a:off x="2736594" y="5008361"/>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Investment</a:t>
            </a:r>
            <a:endParaRPr lang="es-ES" sz="1400" dirty="0">
              <a:solidFill>
                <a:srgbClr val="3333FF"/>
              </a:solidFill>
              <a:latin typeface="Arial" panose="020B0604020202020204" pitchFamily="34" charset="0"/>
              <a:cs typeface="Arial" panose="020B0604020202020204" pitchFamily="34" charset="0"/>
            </a:endParaRPr>
          </a:p>
        </p:txBody>
      </p:sp>
      <p:sp>
        <p:nvSpPr>
          <p:cNvPr id="53" name="4 Elipse"/>
          <p:cNvSpPr/>
          <p:nvPr/>
        </p:nvSpPr>
        <p:spPr>
          <a:xfrm>
            <a:off x="2736594" y="5315255"/>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Workers</a:t>
            </a:r>
            <a:endParaRPr lang="es-ES" sz="1400" dirty="0">
              <a:solidFill>
                <a:srgbClr val="3333FF"/>
              </a:solidFill>
              <a:latin typeface="Arial" panose="020B0604020202020204" pitchFamily="34" charset="0"/>
              <a:cs typeface="Arial" panose="020B0604020202020204" pitchFamily="34" charset="0"/>
            </a:endParaRPr>
          </a:p>
        </p:txBody>
      </p:sp>
      <p:sp>
        <p:nvSpPr>
          <p:cNvPr id="77" name="4 Elipse"/>
          <p:cNvSpPr/>
          <p:nvPr/>
        </p:nvSpPr>
        <p:spPr>
          <a:xfrm>
            <a:off x="2736593" y="5636485"/>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Capital</a:t>
            </a:r>
            <a:endParaRPr lang="es-ES" sz="1400" dirty="0">
              <a:solidFill>
                <a:srgbClr val="3333FF"/>
              </a:solidFill>
              <a:latin typeface="Arial" panose="020B0604020202020204" pitchFamily="34" charset="0"/>
              <a:cs typeface="Arial" panose="020B0604020202020204" pitchFamily="34" charset="0"/>
            </a:endParaRPr>
          </a:p>
        </p:txBody>
      </p:sp>
      <p:sp>
        <p:nvSpPr>
          <p:cNvPr id="79" name="4 Elipse"/>
          <p:cNvSpPr/>
          <p:nvPr/>
        </p:nvSpPr>
        <p:spPr>
          <a:xfrm>
            <a:off x="2736593" y="5930617"/>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GDP</a:t>
            </a:r>
            <a:endParaRPr lang="es-ES" sz="1400" dirty="0">
              <a:solidFill>
                <a:srgbClr val="3333FF"/>
              </a:solidFill>
              <a:latin typeface="Arial" panose="020B0604020202020204" pitchFamily="34" charset="0"/>
              <a:cs typeface="Arial" panose="020B0604020202020204" pitchFamily="34" charset="0"/>
            </a:endParaRPr>
          </a:p>
        </p:txBody>
      </p:sp>
      <p:cxnSp>
        <p:nvCxnSpPr>
          <p:cNvPr id="32" name="Straight Connector 31"/>
          <p:cNvCxnSpPr>
            <a:stCxn id="77" idx="2"/>
            <a:endCxn id="7" idx="6"/>
          </p:cNvCxnSpPr>
          <p:nvPr/>
        </p:nvCxnSpPr>
        <p:spPr>
          <a:xfrm flipH="1" flipV="1">
            <a:off x="1967626" y="4871562"/>
            <a:ext cx="768967" cy="91198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79" idx="2"/>
            <a:endCxn id="8" idx="6"/>
          </p:cNvCxnSpPr>
          <p:nvPr/>
        </p:nvCxnSpPr>
        <p:spPr>
          <a:xfrm flipH="1" flipV="1">
            <a:off x="1967626" y="5741829"/>
            <a:ext cx="768967" cy="33585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0917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Dataflow</a:t>
            </a:r>
            <a:endParaRPr lang="en-US" dirty="0"/>
          </a:p>
        </p:txBody>
      </p:sp>
      <p:grpSp>
        <p:nvGrpSpPr>
          <p:cNvPr id="251" name="Group 250"/>
          <p:cNvGrpSpPr/>
          <p:nvPr/>
        </p:nvGrpSpPr>
        <p:grpSpPr>
          <a:xfrm>
            <a:off x="838203" y="2114149"/>
            <a:ext cx="7014031" cy="4062814"/>
            <a:chOff x="838203" y="2114149"/>
            <a:chExt cx="7014031" cy="4062814"/>
          </a:xfrm>
        </p:grpSpPr>
        <p:sp>
          <p:nvSpPr>
            <p:cNvPr id="4" name="Rectangle 3"/>
            <p:cNvSpPr/>
            <p:nvPr/>
          </p:nvSpPr>
          <p:spPr>
            <a:xfrm rot="16200000">
              <a:off x="2625276" y="950004"/>
              <a:ext cx="3439886" cy="7014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6000" dirty="0" smtClean="0">
                  <a:solidFill>
                    <a:schemeClr val="accent5"/>
                  </a:solidFill>
                </a:rPr>
                <a:t>Bayesian Network Construction</a:t>
              </a:r>
              <a:endParaRPr lang="en-US" sz="6000" dirty="0">
                <a:solidFill>
                  <a:schemeClr val="accent5"/>
                </a:solidFill>
              </a:endParaRPr>
            </a:p>
          </p:txBody>
        </p:sp>
        <p:sp>
          <p:nvSpPr>
            <p:cNvPr id="21" name="Rectángulo 39"/>
            <p:cNvSpPr>
              <a:spLocks noChangeAspect="1"/>
            </p:cNvSpPr>
            <p:nvPr/>
          </p:nvSpPr>
          <p:spPr>
            <a:xfrm>
              <a:off x="3678969" y="2114149"/>
              <a:ext cx="1532418" cy="464368"/>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Training Data</a:t>
              </a:r>
            </a:p>
          </p:txBody>
        </p:sp>
        <p:sp>
          <p:nvSpPr>
            <p:cNvPr id="249" name="Down Arrow 248"/>
            <p:cNvSpPr/>
            <p:nvPr/>
          </p:nvSpPr>
          <p:spPr>
            <a:xfrm>
              <a:off x="4194423" y="2578516"/>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7931500" y="2114149"/>
            <a:ext cx="3422303" cy="4062812"/>
            <a:chOff x="7931500" y="2114149"/>
            <a:chExt cx="3422303" cy="4062812"/>
          </a:xfrm>
        </p:grpSpPr>
        <p:sp>
          <p:nvSpPr>
            <p:cNvPr id="43" name="Rectangle 42"/>
            <p:cNvSpPr/>
            <p:nvPr/>
          </p:nvSpPr>
          <p:spPr>
            <a:xfrm rot="16200000">
              <a:off x="7922709" y="2745866"/>
              <a:ext cx="3439886" cy="34223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6000" dirty="0" smtClean="0">
                  <a:solidFill>
                    <a:schemeClr val="accent5"/>
                  </a:solidFill>
                </a:rPr>
                <a:t>Bayesian Network Evaluation</a:t>
              </a:r>
              <a:endParaRPr lang="en-US" sz="6000" dirty="0">
                <a:solidFill>
                  <a:schemeClr val="accent5"/>
                </a:solidFill>
              </a:endParaRPr>
            </a:p>
          </p:txBody>
        </p:sp>
        <p:sp>
          <p:nvSpPr>
            <p:cNvPr id="20" name="Rectángulo 38"/>
            <p:cNvSpPr>
              <a:spLocks noChangeAspect="1"/>
            </p:cNvSpPr>
            <p:nvPr/>
          </p:nvSpPr>
          <p:spPr>
            <a:xfrm>
              <a:off x="8813388" y="2114149"/>
              <a:ext cx="1532418" cy="464368"/>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Test data</a:t>
              </a:r>
            </a:p>
          </p:txBody>
        </p:sp>
        <p:sp>
          <p:nvSpPr>
            <p:cNvPr id="250" name="Down Arrow 249"/>
            <p:cNvSpPr/>
            <p:nvPr/>
          </p:nvSpPr>
          <p:spPr>
            <a:xfrm>
              <a:off x="9332497" y="2578516"/>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4101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anim calcmode="lin" valueType="num">
                                      <p:cBhvr>
                                        <p:cTn id="8" dur="1000" fill="hold"/>
                                        <p:tgtEl>
                                          <p:spTgt spid="251"/>
                                        </p:tgtEl>
                                        <p:attrNameLst>
                                          <p:attrName>ppt_x</p:attrName>
                                        </p:attrNameLst>
                                      </p:cBhvr>
                                      <p:tavLst>
                                        <p:tav tm="0">
                                          <p:val>
                                            <p:strVal val="#ppt_x"/>
                                          </p:val>
                                        </p:tav>
                                        <p:tav tm="100000">
                                          <p:val>
                                            <p:strVal val="#ppt_x"/>
                                          </p:val>
                                        </p:tav>
                                      </p:tavLst>
                                    </p:anim>
                                    <p:anim calcmode="lin" valueType="num">
                                      <p:cBhvr>
                                        <p:cTn id="9" dur="1000" fill="hold"/>
                                        <p:tgtEl>
                                          <p:spTgt spid="2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2"/>
                                        </p:tgtEl>
                                        <p:attrNameLst>
                                          <p:attrName>style.visibility</p:attrName>
                                        </p:attrNameLst>
                                      </p:cBhvr>
                                      <p:to>
                                        <p:strVal val="visible"/>
                                      </p:to>
                                    </p:set>
                                    <p:animEffect transition="in" filter="fade">
                                      <p:cBhvr>
                                        <p:cTn id="14" dur="1000"/>
                                        <p:tgtEl>
                                          <p:spTgt spid="252"/>
                                        </p:tgtEl>
                                      </p:cBhvr>
                                    </p:animEffect>
                                    <p:anim calcmode="lin" valueType="num">
                                      <p:cBhvr>
                                        <p:cTn id="15" dur="1000" fill="hold"/>
                                        <p:tgtEl>
                                          <p:spTgt spid="252"/>
                                        </p:tgtEl>
                                        <p:attrNameLst>
                                          <p:attrName>ppt_x</p:attrName>
                                        </p:attrNameLst>
                                      </p:cBhvr>
                                      <p:tavLst>
                                        <p:tav tm="0">
                                          <p:val>
                                            <p:strVal val="#ppt_x"/>
                                          </p:val>
                                        </p:tav>
                                        <p:tav tm="100000">
                                          <p:val>
                                            <p:strVal val="#ppt_x"/>
                                          </p:val>
                                        </p:tav>
                                      </p:tavLst>
                                    </p:anim>
                                    <p:anim calcmode="lin" valueType="num">
                                      <p:cBhvr>
                                        <p:cTn id="16"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Dataflow</a:t>
            </a:r>
            <a:endParaRPr lang="en-US" dirty="0"/>
          </a:p>
        </p:txBody>
      </p:sp>
      <p:sp>
        <p:nvSpPr>
          <p:cNvPr id="43" name="Rectangle 42"/>
          <p:cNvSpPr/>
          <p:nvPr/>
        </p:nvSpPr>
        <p:spPr>
          <a:xfrm rot="16200000">
            <a:off x="7922709" y="2745866"/>
            <a:ext cx="3439886" cy="34223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6000" dirty="0" smtClean="0">
                <a:solidFill>
                  <a:schemeClr val="accent5"/>
                </a:solidFill>
              </a:rPr>
              <a:t>Bayesian Network Evaluation</a:t>
            </a:r>
            <a:endParaRPr lang="en-US" sz="6000" dirty="0">
              <a:solidFill>
                <a:schemeClr val="accent5"/>
              </a:solidFill>
            </a:endParaRPr>
          </a:p>
        </p:txBody>
      </p:sp>
      <p:sp>
        <p:nvSpPr>
          <p:cNvPr id="4" name="Rectangle 3"/>
          <p:cNvSpPr/>
          <p:nvPr/>
        </p:nvSpPr>
        <p:spPr>
          <a:xfrm rot="16200000">
            <a:off x="2625276" y="950004"/>
            <a:ext cx="3439886" cy="7014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6000" dirty="0" smtClean="0">
                <a:solidFill>
                  <a:schemeClr val="accent5"/>
                </a:solidFill>
              </a:rPr>
              <a:t>Bayesian Network Construction</a:t>
            </a:r>
            <a:endParaRPr lang="en-US" sz="6000" dirty="0">
              <a:solidFill>
                <a:schemeClr val="accent5"/>
              </a:solidFill>
            </a:endParaRPr>
          </a:p>
        </p:txBody>
      </p:sp>
      <p:sp>
        <p:nvSpPr>
          <p:cNvPr id="5" name="CuadroTexto 78"/>
          <p:cNvSpPr txBox="1">
            <a:spLocks/>
          </p:cNvSpPr>
          <p:nvPr/>
        </p:nvSpPr>
        <p:spPr>
          <a:xfrm rot="5400000">
            <a:off x="3884730" y="3423769"/>
            <a:ext cx="1162774" cy="532270"/>
          </a:xfrm>
          <a:prstGeom prst="rect">
            <a:avLst/>
          </a:prstGeom>
          <a:noFill/>
        </p:spPr>
        <p:txBody>
          <a:bodyPr wrap="square" rtlCol="0">
            <a:spAutoFit/>
          </a:bodyPr>
          <a:lstStyle>
            <a:defPPr>
              <a:defRPr lang="en-US"/>
            </a:defPPr>
            <a:lvl1pPr lvl="0" algn="ctr">
              <a:defRPr sz="1400" b="1" kern="0">
                <a:ln>
                  <a:solidFill>
                    <a:schemeClr val="bg1"/>
                  </a:solidFill>
                </a:ln>
                <a:solidFill>
                  <a:prstClr val="black"/>
                </a:solidFill>
                <a:effectLst>
                  <a:glow rad="228600">
                    <a:schemeClr val="bg1">
                      <a:alpha val="40000"/>
                    </a:schemeClr>
                  </a:glow>
                </a:effectLst>
              </a:defRPr>
            </a:lvl1pPr>
          </a:lstStyle>
          <a:p>
            <a:r>
              <a:rPr lang="en-US" dirty="0"/>
              <a:t>Dependency evaluation</a:t>
            </a:r>
          </a:p>
        </p:txBody>
      </p:sp>
      <p:cxnSp>
        <p:nvCxnSpPr>
          <p:cNvPr id="35" name="Conector angular 77"/>
          <p:cNvCxnSpPr>
            <a:stCxn id="21" idx="2"/>
            <a:endCxn id="32" idx="1"/>
          </p:cNvCxnSpPr>
          <p:nvPr/>
        </p:nvCxnSpPr>
        <p:spPr>
          <a:xfrm rot="16200000" flipH="1">
            <a:off x="3589111" y="3434583"/>
            <a:ext cx="1841369" cy="12923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38"/>
          <p:cNvSpPr>
            <a:spLocks noChangeAspect="1"/>
          </p:cNvSpPr>
          <p:nvPr/>
        </p:nvSpPr>
        <p:spPr>
          <a:xfrm>
            <a:off x="8813388" y="2114149"/>
            <a:ext cx="1532418" cy="464368"/>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Test data</a:t>
            </a:r>
          </a:p>
        </p:txBody>
      </p:sp>
      <p:sp>
        <p:nvSpPr>
          <p:cNvPr id="9" name="Rectángulo 27"/>
          <p:cNvSpPr>
            <a:spLocks noChangeAspect="1"/>
          </p:cNvSpPr>
          <p:nvPr/>
        </p:nvSpPr>
        <p:spPr>
          <a:xfrm>
            <a:off x="928469" y="4501209"/>
            <a:ext cx="1711036" cy="1561891"/>
          </a:xfrm>
          <a:prstGeom prst="rect">
            <a:avLst/>
          </a:prstGeom>
          <a:solidFill>
            <a:schemeClr val="bg1"/>
          </a:solidFill>
          <a:ln w="12700"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graph</a:t>
            </a:r>
          </a:p>
        </p:txBody>
      </p:sp>
      <p:sp>
        <p:nvSpPr>
          <p:cNvPr id="10" name="Rectángulo 28"/>
          <p:cNvSpPr>
            <a:spLocks noChangeAspect="1"/>
          </p:cNvSpPr>
          <p:nvPr/>
        </p:nvSpPr>
        <p:spPr>
          <a:xfrm>
            <a:off x="928469" y="2860747"/>
            <a:ext cx="1711035" cy="1516332"/>
          </a:xfrm>
          <a:prstGeom prst="rect">
            <a:avLst/>
          </a:prstGeom>
          <a:solidFill>
            <a:schemeClr val="bg1"/>
          </a:solidFill>
          <a:ln w="12700"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variable categories</a:t>
            </a:r>
          </a:p>
        </p:txBody>
      </p:sp>
      <p:sp>
        <p:nvSpPr>
          <p:cNvPr id="21" name="Rectángulo 39"/>
          <p:cNvSpPr>
            <a:spLocks noChangeAspect="1"/>
          </p:cNvSpPr>
          <p:nvPr/>
        </p:nvSpPr>
        <p:spPr>
          <a:xfrm>
            <a:off x="3678969" y="2114149"/>
            <a:ext cx="1532418" cy="464368"/>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Training Data</a:t>
            </a:r>
          </a:p>
        </p:txBody>
      </p:sp>
      <p:sp>
        <p:nvSpPr>
          <p:cNvPr id="25" name="Rectángulo 43"/>
          <p:cNvSpPr>
            <a:spLocks noChangeAspect="1"/>
          </p:cNvSpPr>
          <p:nvPr/>
        </p:nvSpPr>
        <p:spPr>
          <a:xfrm>
            <a:off x="2839919" y="4190919"/>
            <a:ext cx="1534080" cy="457934"/>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model</a:t>
            </a:r>
          </a:p>
        </p:txBody>
      </p:sp>
      <p:sp>
        <p:nvSpPr>
          <p:cNvPr id="32" name="Rectángulo 70"/>
          <p:cNvSpPr>
            <a:spLocks noChangeAspect="1"/>
          </p:cNvSpPr>
          <p:nvPr/>
        </p:nvSpPr>
        <p:spPr>
          <a:xfrm>
            <a:off x="4574413" y="4190919"/>
            <a:ext cx="1511184" cy="457934"/>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400" kern="0" dirty="0">
                <a:solidFill>
                  <a:prstClr val="black"/>
                </a:solidFill>
              </a:rPr>
              <a:t>Weighted Domain Knowledge model</a:t>
            </a:r>
            <a:endParaRPr kumimoji="0" lang="en-US" sz="1400" b="0" i="0" u="none" strike="noStrike" kern="0" cap="none" spc="0" normalizeH="0" baseline="0" noProof="0" dirty="0" smtClean="0">
              <a:ln>
                <a:noFill/>
              </a:ln>
              <a:solidFill>
                <a:prstClr val="black"/>
              </a:solidFill>
              <a:effectLst/>
              <a:uLnTx/>
              <a:uFillTx/>
              <a:latin typeface="Calibri" panose="020F0502020204030204"/>
            </a:endParaRPr>
          </a:p>
        </p:txBody>
      </p:sp>
      <p:cxnSp>
        <p:nvCxnSpPr>
          <p:cNvPr id="34" name="Conector recto de flecha 75"/>
          <p:cNvCxnSpPr>
            <a:stCxn id="25" idx="3"/>
            <a:endCxn id="32" idx="1"/>
          </p:cNvCxnSpPr>
          <p:nvPr/>
        </p:nvCxnSpPr>
        <p:spPr>
          <a:xfrm>
            <a:off x="4373999" y="4419886"/>
            <a:ext cx="200414" cy="0"/>
          </a:xfrm>
          <a:prstGeom prst="straightConnector1">
            <a:avLst/>
          </a:prstGeom>
          <a:noFill/>
          <a:ln w="6350" cap="flat" cmpd="sng" algn="ctr">
            <a:solidFill>
              <a:sysClr val="windowText" lastClr="000000"/>
            </a:solidFill>
            <a:prstDash val="solid"/>
            <a:miter lim="800000"/>
            <a:tailEnd type="triangle"/>
          </a:ln>
          <a:effectLst/>
        </p:spPr>
      </p:cxnSp>
      <p:grpSp>
        <p:nvGrpSpPr>
          <p:cNvPr id="132" name="Group 131"/>
          <p:cNvGrpSpPr/>
          <p:nvPr/>
        </p:nvGrpSpPr>
        <p:grpSpPr>
          <a:xfrm>
            <a:off x="1266158" y="4997805"/>
            <a:ext cx="1048522" cy="975715"/>
            <a:chOff x="3255819" y="1288473"/>
            <a:chExt cx="5777775" cy="5376576"/>
          </a:xfrm>
        </p:grpSpPr>
        <p:sp>
          <p:nvSpPr>
            <p:cNvPr id="122" name="Oval 121"/>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3" name="Oval 122"/>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4" name="Oval 123"/>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5" name="Oval 124"/>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6" name="Oval 125"/>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7" name="Down Arrow 126"/>
            <p:cNvSpPr/>
            <p:nvPr/>
          </p:nvSpPr>
          <p:spPr>
            <a:xfrm rot="2700000">
              <a:off x="4809289"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own Arrow 127"/>
            <p:cNvSpPr/>
            <p:nvPr/>
          </p:nvSpPr>
          <p:spPr>
            <a:xfrm rot="20700000">
              <a:off x="4253647"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wn Arrow 128"/>
            <p:cNvSpPr/>
            <p:nvPr/>
          </p:nvSpPr>
          <p:spPr>
            <a:xfrm rot="16200000">
              <a:off x="6030038" y="5358900"/>
              <a:ext cx="497541" cy="7280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own Arrow 129"/>
            <p:cNvSpPr/>
            <p:nvPr/>
          </p:nvSpPr>
          <p:spPr>
            <a:xfrm rot="3151967">
              <a:off x="6108095" y="3736131"/>
              <a:ext cx="497541" cy="162378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Conector angular 96"/>
          <p:cNvCxnSpPr>
            <a:stCxn id="10" idx="3"/>
            <a:endCxn id="25" idx="1"/>
          </p:cNvCxnSpPr>
          <p:nvPr/>
        </p:nvCxnSpPr>
        <p:spPr>
          <a:xfrm>
            <a:off x="2639504" y="3618913"/>
            <a:ext cx="200415" cy="80097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9" idx="3"/>
            <a:endCxn id="25" idx="1"/>
          </p:cNvCxnSpPr>
          <p:nvPr/>
        </p:nvCxnSpPr>
        <p:spPr>
          <a:xfrm flipV="1">
            <a:off x="2639505" y="4419886"/>
            <a:ext cx="200414" cy="86226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a:off x="1372005" y="3310194"/>
            <a:ext cx="798956" cy="988890"/>
            <a:chOff x="1372005" y="2880888"/>
            <a:chExt cx="798956" cy="988890"/>
          </a:xfrm>
        </p:grpSpPr>
        <p:sp>
          <p:nvSpPr>
            <p:cNvPr id="138" name="Oval 137"/>
            <p:cNvSpPr/>
            <p:nvPr/>
          </p:nvSpPr>
          <p:spPr>
            <a:xfrm>
              <a:off x="1372005" y="2894189"/>
              <a:ext cx="192998" cy="1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9" name="Oval 138"/>
            <p:cNvSpPr/>
            <p:nvPr/>
          </p:nvSpPr>
          <p:spPr>
            <a:xfrm>
              <a:off x="1372005" y="3087187"/>
              <a:ext cx="192998" cy="1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0" name="Oval 139"/>
            <p:cNvSpPr/>
            <p:nvPr/>
          </p:nvSpPr>
          <p:spPr>
            <a:xfrm>
              <a:off x="1372005" y="3280186"/>
              <a:ext cx="192998" cy="1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1" name="Oval 140"/>
            <p:cNvSpPr/>
            <p:nvPr/>
          </p:nvSpPr>
          <p:spPr>
            <a:xfrm>
              <a:off x="1372005" y="3473184"/>
              <a:ext cx="192998" cy="1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2" name="Oval 141"/>
            <p:cNvSpPr/>
            <p:nvPr/>
          </p:nvSpPr>
          <p:spPr>
            <a:xfrm>
              <a:off x="1372005" y="3666182"/>
              <a:ext cx="192998" cy="1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43" name="Straight Connector 142"/>
            <p:cNvCxnSpPr>
              <a:stCxn id="140" idx="6"/>
              <a:endCxn id="164" idx="2"/>
            </p:cNvCxnSpPr>
            <p:nvPr/>
          </p:nvCxnSpPr>
          <p:spPr>
            <a:xfrm>
              <a:off x="1565003" y="3376685"/>
              <a:ext cx="170533" cy="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0" idx="6"/>
              <a:endCxn id="163" idx="2"/>
            </p:cNvCxnSpPr>
            <p:nvPr/>
          </p:nvCxnSpPr>
          <p:spPr>
            <a:xfrm flipV="1">
              <a:off x="1565003" y="3314323"/>
              <a:ext cx="170533" cy="623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39" idx="6"/>
              <a:endCxn id="162" idx="2"/>
            </p:cNvCxnSpPr>
            <p:nvPr/>
          </p:nvCxnSpPr>
          <p:spPr>
            <a:xfrm>
              <a:off x="1565003" y="3183687"/>
              <a:ext cx="170533" cy="6679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39" idx="6"/>
              <a:endCxn id="159" idx="2"/>
            </p:cNvCxnSpPr>
            <p:nvPr/>
          </p:nvCxnSpPr>
          <p:spPr>
            <a:xfrm>
              <a:off x="1565003" y="3183687"/>
              <a:ext cx="170533" cy="295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58" idx="2"/>
              <a:endCxn id="139" idx="6"/>
            </p:cNvCxnSpPr>
            <p:nvPr/>
          </p:nvCxnSpPr>
          <p:spPr>
            <a:xfrm flipH="1">
              <a:off x="1565003" y="3120688"/>
              <a:ext cx="170533" cy="629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61" idx="2"/>
              <a:endCxn id="138" idx="6"/>
            </p:cNvCxnSpPr>
            <p:nvPr/>
          </p:nvCxnSpPr>
          <p:spPr>
            <a:xfrm flipH="1" flipV="1">
              <a:off x="1565003" y="2990688"/>
              <a:ext cx="170533" cy="619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57" idx="2"/>
              <a:endCxn id="138" idx="6"/>
            </p:cNvCxnSpPr>
            <p:nvPr/>
          </p:nvCxnSpPr>
          <p:spPr>
            <a:xfrm flipH="1">
              <a:off x="1565003" y="2916508"/>
              <a:ext cx="170533" cy="741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38" idx="6"/>
              <a:endCxn id="160" idx="2"/>
            </p:cNvCxnSpPr>
            <p:nvPr/>
          </p:nvCxnSpPr>
          <p:spPr>
            <a:xfrm flipV="1">
              <a:off x="1565003" y="2984568"/>
              <a:ext cx="170533" cy="61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5" idx="2"/>
              <a:endCxn id="140" idx="6"/>
            </p:cNvCxnSpPr>
            <p:nvPr/>
          </p:nvCxnSpPr>
          <p:spPr>
            <a:xfrm flipH="1" flipV="1">
              <a:off x="1565003" y="3376685"/>
              <a:ext cx="170533" cy="6532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6" idx="2"/>
              <a:endCxn id="140" idx="6"/>
            </p:cNvCxnSpPr>
            <p:nvPr/>
          </p:nvCxnSpPr>
          <p:spPr>
            <a:xfrm flipH="1" flipV="1">
              <a:off x="1565003" y="3376685"/>
              <a:ext cx="170533" cy="12916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67" idx="2"/>
              <a:endCxn id="141" idx="6"/>
            </p:cNvCxnSpPr>
            <p:nvPr/>
          </p:nvCxnSpPr>
          <p:spPr>
            <a:xfrm flipH="1" flipV="1">
              <a:off x="1565003" y="3569683"/>
              <a:ext cx="170533" cy="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41" idx="6"/>
              <a:endCxn id="168" idx="2"/>
            </p:cNvCxnSpPr>
            <p:nvPr/>
          </p:nvCxnSpPr>
          <p:spPr>
            <a:xfrm>
              <a:off x="1565003" y="3569683"/>
              <a:ext cx="170533" cy="6595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1" idx="6"/>
              <a:endCxn id="169" idx="2"/>
            </p:cNvCxnSpPr>
            <p:nvPr/>
          </p:nvCxnSpPr>
          <p:spPr>
            <a:xfrm>
              <a:off x="1565003" y="3569683"/>
              <a:ext cx="170533" cy="13401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a:off x="1735536" y="2880888"/>
              <a:ext cx="435425" cy="988890"/>
              <a:chOff x="2736593" y="1765648"/>
              <a:chExt cx="1963419" cy="5136765"/>
            </a:xfrm>
          </p:grpSpPr>
          <p:sp>
            <p:nvSpPr>
              <p:cNvPr id="157" name="4 Elipse"/>
              <p:cNvSpPr/>
              <p:nvPr/>
            </p:nvSpPr>
            <p:spPr>
              <a:xfrm>
                <a:off x="2736594" y="1765648"/>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smtClean="0">
                  <a:solidFill>
                    <a:srgbClr val="3333FF"/>
                  </a:solidFill>
                  <a:latin typeface="Arial" panose="020B0604020202020204" pitchFamily="34" charset="0"/>
                  <a:cs typeface="Arial" panose="020B0604020202020204" pitchFamily="34" charset="0"/>
                </a:endParaRPr>
              </a:p>
            </p:txBody>
          </p:sp>
          <p:sp>
            <p:nvSpPr>
              <p:cNvPr id="158" name="4 Elipse"/>
              <p:cNvSpPr/>
              <p:nvPr/>
            </p:nvSpPr>
            <p:spPr>
              <a:xfrm>
                <a:off x="2736594" y="2826256"/>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59" name="4 Elipse"/>
              <p:cNvSpPr/>
              <p:nvPr/>
            </p:nvSpPr>
            <p:spPr>
              <a:xfrm>
                <a:off x="2736593" y="318444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0" name="4 Elipse"/>
              <p:cNvSpPr/>
              <p:nvPr/>
            </p:nvSpPr>
            <p:spPr>
              <a:xfrm>
                <a:off x="2736594" y="2119184"/>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1" name="4 Elipse"/>
              <p:cNvSpPr/>
              <p:nvPr/>
            </p:nvSpPr>
            <p:spPr>
              <a:xfrm>
                <a:off x="2736594" y="2472720"/>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2" name="4 Elipse"/>
              <p:cNvSpPr/>
              <p:nvPr/>
            </p:nvSpPr>
            <p:spPr>
              <a:xfrm>
                <a:off x="2736593" y="351607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3" name="4 Elipse"/>
              <p:cNvSpPr/>
              <p:nvPr/>
            </p:nvSpPr>
            <p:spPr>
              <a:xfrm>
                <a:off x="2736593" y="384769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4" name="4 Elipse"/>
              <p:cNvSpPr/>
              <p:nvPr/>
            </p:nvSpPr>
            <p:spPr>
              <a:xfrm>
                <a:off x="2736593" y="417932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5" name="4 Elipse"/>
              <p:cNvSpPr/>
              <p:nvPr/>
            </p:nvSpPr>
            <p:spPr>
              <a:xfrm>
                <a:off x="2736593" y="451094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6" name="4 Elipse"/>
              <p:cNvSpPr/>
              <p:nvPr/>
            </p:nvSpPr>
            <p:spPr>
              <a:xfrm>
                <a:off x="2736593" y="484257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7" name="4 Elipse"/>
              <p:cNvSpPr/>
              <p:nvPr/>
            </p:nvSpPr>
            <p:spPr>
              <a:xfrm>
                <a:off x="2736593" y="517419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8" name="4 Elipse"/>
              <p:cNvSpPr/>
              <p:nvPr/>
            </p:nvSpPr>
            <p:spPr>
              <a:xfrm>
                <a:off x="2736594" y="5501167"/>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9" name="4 Elipse"/>
              <p:cNvSpPr/>
              <p:nvPr/>
            </p:nvSpPr>
            <p:spPr>
              <a:xfrm>
                <a:off x="2736594" y="5854700"/>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70" name="4 Elipse"/>
              <p:cNvSpPr/>
              <p:nvPr/>
            </p:nvSpPr>
            <p:spPr>
              <a:xfrm>
                <a:off x="2736593" y="6224749"/>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71" name="4 Elipse"/>
              <p:cNvSpPr/>
              <p:nvPr/>
            </p:nvSpPr>
            <p:spPr>
              <a:xfrm>
                <a:off x="2736593" y="6563581"/>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grpSp>
        <p:cxnSp>
          <p:nvCxnSpPr>
            <p:cNvPr id="172" name="Straight Connector 171"/>
            <p:cNvCxnSpPr>
              <a:stCxn id="170" idx="2"/>
              <a:endCxn id="141" idx="6"/>
            </p:cNvCxnSpPr>
            <p:nvPr/>
          </p:nvCxnSpPr>
          <p:spPr>
            <a:xfrm flipH="1" flipV="1">
              <a:off x="1565003" y="3569683"/>
              <a:ext cx="170533" cy="2022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1" idx="2"/>
              <a:endCxn id="142" idx="6"/>
            </p:cNvCxnSpPr>
            <p:nvPr/>
          </p:nvCxnSpPr>
          <p:spPr>
            <a:xfrm flipH="1" flipV="1">
              <a:off x="1565003" y="3762681"/>
              <a:ext cx="170533" cy="7448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0" name="Down Arrow 249"/>
          <p:cNvSpPr/>
          <p:nvPr/>
        </p:nvSpPr>
        <p:spPr>
          <a:xfrm>
            <a:off x="9332497" y="2578516"/>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103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195"/>
          <p:cNvGrpSpPr/>
          <p:nvPr/>
        </p:nvGrpSpPr>
        <p:grpSpPr>
          <a:xfrm>
            <a:off x="1051716" y="3129697"/>
            <a:ext cx="1765634" cy="732292"/>
            <a:chOff x="1051716" y="3131782"/>
            <a:chExt cx="1765634" cy="732292"/>
          </a:xfrm>
          <a:effectLst/>
        </p:grpSpPr>
        <p:sp>
          <p:nvSpPr>
            <p:cNvPr id="197" name="Oval 196"/>
            <p:cNvSpPr/>
            <p:nvPr/>
          </p:nvSpPr>
          <p:spPr>
            <a:xfrm>
              <a:off x="1051716" y="3131782"/>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98" name="Straight Connector 197"/>
            <p:cNvCxnSpPr>
              <a:stCxn id="201" idx="2"/>
              <a:endCxn id="197" idx="6"/>
            </p:cNvCxnSpPr>
            <p:nvPr/>
          </p:nvCxnSpPr>
          <p:spPr>
            <a:xfrm flipH="1" flipV="1">
              <a:off x="1478227" y="3345038"/>
              <a:ext cx="376865" cy="1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97" idx="6"/>
              <a:endCxn id="202" idx="2"/>
            </p:cNvCxnSpPr>
            <p:nvPr/>
          </p:nvCxnSpPr>
          <p:spPr>
            <a:xfrm>
              <a:off x="1478227" y="3345038"/>
              <a:ext cx="376865" cy="1457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7" idx="6"/>
              <a:endCxn id="203" idx="2"/>
            </p:cNvCxnSpPr>
            <p:nvPr/>
          </p:nvCxnSpPr>
          <p:spPr>
            <a:xfrm>
              <a:off x="1478227" y="3345038"/>
              <a:ext cx="376865" cy="29616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01" name="4 Elipse"/>
            <p:cNvSpPr/>
            <p:nvPr/>
          </p:nvSpPr>
          <p:spPr>
            <a:xfrm>
              <a:off x="1855093" y="3272978"/>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202" name="4 Elipse"/>
            <p:cNvSpPr/>
            <p:nvPr/>
          </p:nvSpPr>
          <p:spPr>
            <a:xfrm>
              <a:off x="1855093" y="3412083"/>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203" name="4 Elipse"/>
            <p:cNvSpPr/>
            <p:nvPr/>
          </p:nvSpPr>
          <p:spPr>
            <a:xfrm>
              <a:off x="1855093" y="3562489"/>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204" name="4 Elipse"/>
            <p:cNvSpPr/>
            <p:nvPr/>
          </p:nvSpPr>
          <p:spPr>
            <a:xfrm>
              <a:off x="1855093" y="3719922"/>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cxnSp>
          <p:nvCxnSpPr>
            <p:cNvPr id="205" name="Straight Connector 204"/>
            <p:cNvCxnSpPr>
              <a:stCxn id="204" idx="2"/>
              <a:endCxn id="197" idx="6"/>
            </p:cNvCxnSpPr>
            <p:nvPr/>
          </p:nvCxnSpPr>
          <p:spPr>
            <a:xfrm flipH="1" flipV="1">
              <a:off x="1478227" y="3345038"/>
              <a:ext cx="376865" cy="44696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Dependency evaluation</a:t>
            </a:r>
            <a:endParaRPr lang="en-US" dirty="0"/>
          </a:p>
        </p:txBody>
      </p:sp>
      <p:sp>
        <p:nvSpPr>
          <p:cNvPr id="5" name="Oval 4"/>
          <p:cNvSpPr/>
          <p:nvPr/>
        </p:nvSpPr>
        <p:spPr>
          <a:xfrm>
            <a:off x="1566923" y="4084729"/>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6" name="Oval 5"/>
          <p:cNvSpPr/>
          <p:nvPr/>
        </p:nvSpPr>
        <p:spPr>
          <a:xfrm>
            <a:off x="864137" y="4687083"/>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7" name="Oval 6"/>
          <p:cNvSpPr/>
          <p:nvPr/>
        </p:nvSpPr>
        <p:spPr>
          <a:xfrm>
            <a:off x="1134440" y="5447450"/>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8" name="Oval 7"/>
          <p:cNvSpPr/>
          <p:nvPr/>
        </p:nvSpPr>
        <p:spPr>
          <a:xfrm>
            <a:off x="2383405" y="4631136"/>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Oval 8"/>
          <p:cNvSpPr/>
          <p:nvPr/>
        </p:nvSpPr>
        <p:spPr>
          <a:xfrm>
            <a:off x="2226630" y="5447450"/>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0" name="Down Arrow 9"/>
          <p:cNvSpPr/>
          <p:nvPr/>
        </p:nvSpPr>
        <p:spPr>
          <a:xfrm rot="2700000">
            <a:off x="1470301" y="4672000"/>
            <a:ext cx="194140" cy="12616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0700000">
            <a:off x="1253490" y="5384364"/>
            <a:ext cx="194140" cy="12616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6200000">
            <a:off x="1946639" y="5673010"/>
            <a:ext cx="194140" cy="28409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3151967">
            <a:off x="1977096" y="5039806"/>
            <a:ext cx="194140" cy="63360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51716" y="1852246"/>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Oval 16"/>
          <p:cNvSpPr/>
          <p:nvPr/>
        </p:nvSpPr>
        <p:spPr>
          <a:xfrm>
            <a:off x="1051716" y="2705271"/>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Oval 18"/>
          <p:cNvSpPr/>
          <p:nvPr/>
        </p:nvSpPr>
        <p:spPr>
          <a:xfrm>
            <a:off x="1051716" y="3558294"/>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0" name="Straight Connector 19"/>
          <p:cNvCxnSpPr>
            <a:stCxn id="17" idx="6"/>
            <a:endCxn id="43" idx="2"/>
          </p:cNvCxnSpPr>
          <p:nvPr/>
        </p:nvCxnSpPr>
        <p:spPr>
          <a:xfrm>
            <a:off x="1478227" y="2918527"/>
            <a:ext cx="376865" cy="327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6"/>
            <a:endCxn id="42" idx="2"/>
          </p:cNvCxnSpPr>
          <p:nvPr/>
        </p:nvCxnSpPr>
        <p:spPr>
          <a:xfrm flipV="1">
            <a:off x="1478227" y="2780711"/>
            <a:ext cx="376865" cy="13781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0" idx="2"/>
            <a:endCxn id="15" idx="6"/>
          </p:cNvCxnSpPr>
          <p:nvPr/>
        </p:nvCxnSpPr>
        <p:spPr>
          <a:xfrm flipH="1" flipV="1">
            <a:off x="1478227" y="2065502"/>
            <a:ext cx="376865" cy="13688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36" idx="2"/>
            <a:endCxn id="15" idx="6"/>
          </p:cNvCxnSpPr>
          <p:nvPr/>
        </p:nvCxnSpPr>
        <p:spPr>
          <a:xfrm flipH="1">
            <a:off x="1478227" y="1901570"/>
            <a:ext cx="376865" cy="16393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6"/>
            <a:endCxn id="39" idx="2"/>
          </p:cNvCxnSpPr>
          <p:nvPr/>
        </p:nvCxnSpPr>
        <p:spPr>
          <a:xfrm flipV="1">
            <a:off x="1478227" y="2051977"/>
            <a:ext cx="376865" cy="135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4" idx="2"/>
            <a:endCxn id="17" idx="6"/>
          </p:cNvCxnSpPr>
          <p:nvPr/>
        </p:nvCxnSpPr>
        <p:spPr>
          <a:xfrm flipH="1" flipV="1">
            <a:off x="1478227" y="2918527"/>
            <a:ext cx="376865" cy="14435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5" idx="2"/>
            <a:endCxn id="17" idx="6"/>
          </p:cNvCxnSpPr>
          <p:nvPr/>
        </p:nvCxnSpPr>
        <p:spPr>
          <a:xfrm flipH="1" flipV="1">
            <a:off x="1478227" y="2918527"/>
            <a:ext cx="376865" cy="28544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4 Elipse"/>
          <p:cNvSpPr/>
          <p:nvPr/>
        </p:nvSpPr>
        <p:spPr>
          <a:xfrm>
            <a:off x="1855093" y="1822852"/>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smtClean="0">
              <a:solidFill>
                <a:srgbClr val="3333FF"/>
              </a:solidFill>
              <a:latin typeface="Arial" panose="020B0604020202020204" pitchFamily="34" charset="0"/>
              <a:cs typeface="Arial" panose="020B0604020202020204" pitchFamily="34" charset="0"/>
            </a:endParaRPr>
          </a:p>
        </p:txBody>
      </p:sp>
      <p:sp>
        <p:nvSpPr>
          <p:cNvPr id="39" name="4 Elipse"/>
          <p:cNvSpPr/>
          <p:nvPr/>
        </p:nvSpPr>
        <p:spPr>
          <a:xfrm>
            <a:off x="1855093" y="1973260"/>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0" name="4 Elipse"/>
          <p:cNvSpPr/>
          <p:nvPr/>
        </p:nvSpPr>
        <p:spPr>
          <a:xfrm>
            <a:off x="1855093" y="2123667"/>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grpSp>
        <p:nvGrpSpPr>
          <p:cNvPr id="171" name="Group 170"/>
          <p:cNvGrpSpPr/>
          <p:nvPr/>
        </p:nvGrpSpPr>
        <p:grpSpPr>
          <a:xfrm>
            <a:off x="1051716" y="2274075"/>
            <a:ext cx="1765634" cy="578711"/>
            <a:chOff x="1051716" y="2274075"/>
            <a:chExt cx="1765634" cy="578711"/>
          </a:xfrm>
        </p:grpSpPr>
        <p:sp>
          <p:nvSpPr>
            <p:cNvPr id="16" name="Oval 15"/>
            <p:cNvSpPr/>
            <p:nvPr/>
          </p:nvSpPr>
          <p:spPr>
            <a:xfrm>
              <a:off x="1051716" y="2278758"/>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2" name="Straight Connector 21"/>
            <p:cNvCxnSpPr>
              <a:stCxn id="16" idx="6"/>
              <a:endCxn id="41" idx="2"/>
            </p:cNvCxnSpPr>
            <p:nvPr/>
          </p:nvCxnSpPr>
          <p:spPr>
            <a:xfrm>
              <a:off x="1478227" y="2492015"/>
              <a:ext cx="376865" cy="1476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a:endCxn id="38" idx="2"/>
            </p:cNvCxnSpPr>
            <p:nvPr/>
          </p:nvCxnSpPr>
          <p:spPr>
            <a:xfrm>
              <a:off x="1478227" y="2492015"/>
              <a:ext cx="376865" cy="652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7" idx="2"/>
              <a:endCxn id="16" idx="6"/>
            </p:cNvCxnSpPr>
            <p:nvPr/>
          </p:nvCxnSpPr>
          <p:spPr>
            <a:xfrm flipH="1">
              <a:off x="1478227" y="2352792"/>
              <a:ext cx="376865" cy="1392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4 Elipse"/>
            <p:cNvSpPr/>
            <p:nvPr/>
          </p:nvSpPr>
          <p:spPr>
            <a:xfrm>
              <a:off x="1855093" y="2274075"/>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38" name="4 Elipse"/>
            <p:cNvSpPr/>
            <p:nvPr/>
          </p:nvSpPr>
          <p:spPr>
            <a:xfrm>
              <a:off x="1855093" y="2426463"/>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1" name="4 Elipse"/>
            <p:cNvSpPr/>
            <p:nvPr/>
          </p:nvSpPr>
          <p:spPr>
            <a:xfrm>
              <a:off x="1855093" y="2567549"/>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2" name="4 Elipse"/>
            <p:cNvSpPr/>
            <p:nvPr/>
          </p:nvSpPr>
          <p:spPr>
            <a:xfrm>
              <a:off x="1855093" y="2708634"/>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grpSp>
      <p:sp>
        <p:nvSpPr>
          <p:cNvPr id="43" name="4 Elipse"/>
          <p:cNvSpPr/>
          <p:nvPr/>
        </p:nvSpPr>
        <p:spPr>
          <a:xfrm>
            <a:off x="1855093" y="2849720"/>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4" name="4 Elipse"/>
          <p:cNvSpPr/>
          <p:nvPr/>
        </p:nvSpPr>
        <p:spPr>
          <a:xfrm>
            <a:off x="1855093" y="2990806"/>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50" name="4 Elipse"/>
          <p:cNvSpPr/>
          <p:nvPr/>
        </p:nvSpPr>
        <p:spPr>
          <a:xfrm>
            <a:off x="1855093" y="3864074"/>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5" name="4 Elipse"/>
          <p:cNvSpPr/>
          <p:nvPr/>
        </p:nvSpPr>
        <p:spPr>
          <a:xfrm>
            <a:off x="1855093" y="3131892"/>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grpSp>
        <p:nvGrpSpPr>
          <p:cNvPr id="183" name="Group 182"/>
          <p:cNvGrpSpPr/>
          <p:nvPr/>
        </p:nvGrpSpPr>
        <p:grpSpPr>
          <a:xfrm>
            <a:off x="1051716" y="3131782"/>
            <a:ext cx="1765634" cy="732292"/>
            <a:chOff x="1051716" y="3131782"/>
            <a:chExt cx="1765634" cy="732292"/>
          </a:xfrm>
          <a:effectLst>
            <a:glow rad="228600">
              <a:schemeClr val="accent4">
                <a:satMod val="175000"/>
                <a:alpha val="40000"/>
              </a:schemeClr>
            </a:glow>
          </a:effectLst>
        </p:grpSpPr>
        <p:sp>
          <p:nvSpPr>
            <p:cNvPr id="18" name="Oval 17"/>
            <p:cNvSpPr/>
            <p:nvPr/>
          </p:nvSpPr>
          <p:spPr>
            <a:xfrm>
              <a:off x="1051716" y="3131782"/>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30" name="Straight Connector 29"/>
            <p:cNvCxnSpPr>
              <a:stCxn id="46" idx="2"/>
              <a:endCxn id="18" idx="6"/>
            </p:cNvCxnSpPr>
            <p:nvPr/>
          </p:nvCxnSpPr>
          <p:spPr>
            <a:xfrm flipH="1" flipV="1">
              <a:off x="1478227" y="3345038"/>
              <a:ext cx="376865" cy="1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6"/>
              <a:endCxn id="47" idx="2"/>
            </p:cNvCxnSpPr>
            <p:nvPr/>
          </p:nvCxnSpPr>
          <p:spPr>
            <a:xfrm>
              <a:off x="1478227" y="3345038"/>
              <a:ext cx="376865" cy="1457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8" idx="6"/>
              <a:endCxn id="48" idx="2"/>
            </p:cNvCxnSpPr>
            <p:nvPr/>
          </p:nvCxnSpPr>
          <p:spPr>
            <a:xfrm>
              <a:off x="1478227" y="3345038"/>
              <a:ext cx="376865" cy="29616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4 Elipse"/>
            <p:cNvSpPr/>
            <p:nvPr/>
          </p:nvSpPr>
          <p:spPr>
            <a:xfrm>
              <a:off x="1855093" y="3272978"/>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7" name="4 Elipse"/>
            <p:cNvSpPr/>
            <p:nvPr/>
          </p:nvSpPr>
          <p:spPr>
            <a:xfrm>
              <a:off x="1855093" y="3412083"/>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8" name="4 Elipse"/>
            <p:cNvSpPr/>
            <p:nvPr/>
          </p:nvSpPr>
          <p:spPr>
            <a:xfrm>
              <a:off x="1855093" y="3562489"/>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9" name="4 Elipse"/>
            <p:cNvSpPr/>
            <p:nvPr/>
          </p:nvSpPr>
          <p:spPr>
            <a:xfrm>
              <a:off x="1855093" y="3719922"/>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cxnSp>
          <p:nvCxnSpPr>
            <p:cNvPr id="34" name="Straight Connector 33"/>
            <p:cNvCxnSpPr>
              <a:stCxn id="49" idx="2"/>
              <a:endCxn id="18" idx="6"/>
            </p:cNvCxnSpPr>
            <p:nvPr/>
          </p:nvCxnSpPr>
          <p:spPr>
            <a:xfrm flipH="1" flipV="1">
              <a:off x="1478227" y="3345038"/>
              <a:ext cx="376865" cy="44696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a:stCxn id="50" idx="2"/>
            <a:endCxn id="19" idx="6"/>
          </p:cNvCxnSpPr>
          <p:nvPr/>
        </p:nvCxnSpPr>
        <p:spPr>
          <a:xfrm flipH="1" flipV="1">
            <a:off x="1478227" y="3771550"/>
            <a:ext cx="376865" cy="1646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4 Elipse"/>
          <p:cNvSpPr/>
          <p:nvPr/>
        </p:nvSpPr>
        <p:spPr>
          <a:xfrm>
            <a:off x="3398731" y="2983701"/>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Inflation</a:t>
            </a:r>
            <a:endParaRPr lang="es-ES" sz="1400" dirty="0">
              <a:solidFill>
                <a:srgbClr val="3333FF"/>
              </a:solidFill>
              <a:latin typeface="Arial" panose="020B0604020202020204" pitchFamily="34" charset="0"/>
              <a:cs typeface="Arial" panose="020B0604020202020204" pitchFamily="34" charset="0"/>
            </a:endParaRPr>
          </a:p>
        </p:txBody>
      </p:sp>
      <p:sp>
        <p:nvSpPr>
          <p:cNvPr id="54" name="4 Elipse"/>
          <p:cNvSpPr/>
          <p:nvPr/>
        </p:nvSpPr>
        <p:spPr>
          <a:xfrm>
            <a:off x="3398731" y="3846334"/>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a:t>
            </a:r>
            <a:r>
              <a:rPr lang="en-US" sz="1400" dirty="0" err="1" smtClean="0">
                <a:solidFill>
                  <a:srgbClr val="3333FF"/>
                </a:solidFill>
                <a:latin typeface="Arial" panose="020B0604020202020204" pitchFamily="34" charset="0"/>
                <a:cs typeface="Arial" panose="020B0604020202020204" pitchFamily="34" charset="0"/>
              </a:rPr>
              <a:t>Compens</a:t>
            </a:r>
            <a:endParaRPr lang="es-ES" sz="1400" dirty="0">
              <a:solidFill>
                <a:srgbClr val="3333FF"/>
              </a:solidFill>
              <a:latin typeface="Arial" panose="020B0604020202020204" pitchFamily="34" charset="0"/>
              <a:cs typeface="Arial" panose="020B0604020202020204" pitchFamily="34" charset="0"/>
            </a:endParaRPr>
          </a:p>
        </p:txBody>
      </p:sp>
      <p:sp>
        <p:nvSpPr>
          <p:cNvPr id="55" name="4 Elipse"/>
          <p:cNvSpPr/>
          <p:nvPr/>
        </p:nvSpPr>
        <p:spPr>
          <a:xfrm>
            <a:off x="3398731" y="4578146"/>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Cap From</a:t>
            </a:r>
            <a:endParaRPr lang="es-ES" sz="1400" dirty="0">
              <a:solidFill>
                <a:srgbClr val="3333FF"/>
              </a:solidFill>
              <a:latin typeface="Arial" panose="020B0604020202020204" pitchFamily="34" charset="0"/>
              <a:cs typeface="Arial" panose="020B0604020202020204" pitchFamily="34" charset="0"/>
            </a:endParaRPr>
          </a:p>
        </p:txBody>
      </p:sp>
      <p:sp>
        <p:nvSpPr>
          <p:cNvPr id="67" name="4 Elipse"/>
          <p:cNvSpPr/>
          <p:nvPr/>
        </p:nvSpPr>
        <p:spPr>
          <a:xfrm>
            <a:off x="6081683" y="2787369"/>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Compensation</a:t>
            </a:r>
            <a:endParaRPr lang="es-ES" sz="1400" dirty="0">
              <a:solidFill>
                <a:srgbClr val="3333FF"/>
              </a:solidFill>
              <a:latin typeface="Arial" panose="020B0604020202020204" pitchFamily="34" charset="0"/>
              <a:cs typeface="Arial" panose="020B0604020202020204" pitchFamily="34" charset="0"/>
            </a:endParaRPr>
          </a:p>
        </p:txBody>
      </p:sp>
      <p:sp>
        <p:nvSpPr>
          <p:cNvPr id="68" name="4 Elipse"/>
          <p:cNvSpPr/>
          <p:nvPr/>
        </p:nvSpPr>
        <p:spPr>
          <a:xfrm>
            <a:off x="6081683" y="3450777"/>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Interest</a:t>
            </a:r>
            <a:endParaRPr lang="es-ES" sz="1400" dirty="0">
              <a:solidFill>
                <a:srgbClr val="3333FF"/>
              </a:solidFill>
              <a:latin typeface="Arial" panose="020B0604020202020204" pitchFamily="34" charset="0"/>
              <a:cs typeface="Arial" panose="020B0604020202020204" pitchFamily="34" charset="0"/>
            </a:endParaRPr>
          </a:p>
        </p:txBody>
      </p:sp>
      <p:sp>
        <p:nvSpPr>
          <p:cNvPr id="69" name="4 Elipse"/>
          <p:cNvSpPr/>
          <p:nvPr/>
        </p:nvSpPr>
        <p:spPr>
          <a:xfrm>
            <a:off x="6081683" y="4114185"/>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Capital Form</a:t>
            </a:r>
            <a:endParaRPr lang="es-ES" sz="1400" dirty="0">
              <a:solidFill>
                <a:srgbClr val="3333FF"/>
              </a:solidFill>
              <a:latin typeface="Arial" panose="020B0604020202020204" pitchFamily="34" charset="0"/>
              <a:cs typeface="Arial" panose="020B0604020202020204" pitchFamily="34" charset="0"/>
            </a:endParaRPr>
          </a:p>
        </p:txBody>
      </p:sp>
      <p:sp>
        <p:nvSpPr>
          <p:cNvPr id="70" name="4 Elipse"/>
          <p:cNvSpPr/>
          <p:nvPr/>
        </p:nvSpPr>
        <p:spPr>
          <a:xfrm>
            <a:off x="6081683" y="4777594"/>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Cap-labor ratio</a:t>
            </a:r>
            <a:endParaRPr lang="es-ES" sz="1400" dirty="0">
              <a:solidFill>
                <a:srgbClr val="3333FF"/>
              </a:solidFill>
              <a:latin typeface="Arial" panose="020B0604020202020204" pitchFamily="34" charset="0"/>
              <a:cs typeface="Arial" panose="020B0604020202020204" pitchFamily="34" charset="0"/>
            </a:endParaRPr>
          </a:p>
        </p:txBody>
      </p:sp>
      <p:grpSp>
        <p:nvGrpSpPr>
          <p:cNvPr id="93" name="Group 92"/>
          <p:cNvGrpSpPr/>
          <p:nvPr/>
        </p:nvGrpSpPr>
        <p:grpSpPr>
          <a:xfrm>
            <a:off x="5360048" y="2934435"/>
            <a:ext cx="721635" cy="1990225"/>
            <a:chOff x="5360048" y="2934435"/>
            <a:chExt cx="721635" cy="1990225"/>
          </a:xfrm>
        </p:grpSpPr>
        <p:cxnSp>
          <p:nvCxnSpPr>
            <p:cNvPr id="72" name="Straight Arrow Connector 71"/>
            <p:cNvCxnSpPr>
              <a:stCxn id="51" idx="6"/>
              <a:endCxn id="67" idx="2"/>
            </p:cNvCxnSpPr>
            <p:nvPr/>
          </p:nvCxnSpPr>
          <p:spPr>
            <a:xfrm flipV="1">
              <a:off x="5360048" y="2934435"/>
              <a:ext cx="721635" cy="2098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1" idx="6"/>
              <a:endCxn id="68" idx="2"/>
            </p:cNvCxnSpPr>
            <p:nvPr/>
          </p:nvCxnSpPr>
          <p:spPr>
            <a:xfrm>
              <a:off x="5360048" y="3144318"/>
              <a:ext cx="721635" cy="453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51" idx="6"/>
              <a:endCxn id="69" idx="2"/>
            </p:cNvCxnSpPr>
            <p:nvPr/>
          </p:nvCxnSpPr>
          <p:spPr>
            <a:xfrm>
              <a:off x="5360048" y="3144318"/>
              <a:ext cx="721635" cy="11169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1" idx="6"/>
              <a:endCxn id="70" idx="2"/>
            </p:cNvCxnSpPr>
            <p:nvPr/>
          </p:nvCxnSpPr>
          <p:spPr>
            <a:xfrm>
              <a:off x="5360048" y="3144318"/>
              <a:ext cx="721635" cy="17803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5360048" y="2934435"/>
            <a:ext cx="721635" cy="1990225"/>
            <a:chOff x="5360048" y="2934435"/>
            <a:chExt cx="721635" cy="1990225"/>
          </a:xfrm>
        </p:grpSpPr>
        <p:cxnSp>
          <p:nvCxnSpPr>
            <p:cNvPr id="85" name="Straight Arrow Connector 84"/>
            <p:cNvCxnSpPr>
              <a:stCxn id="54" idx="6"/>
              <a:endCxn id="67" idx="2"/>
            </p:cNvCxnSpPr>
            <p:nvPr/>
          </p:nvCxnSpPr>
          <p:spPr>
            <a:xfrm flipV="1">
              <a:off x="5360048" y="2934435"/>
              <a:ext cx="721635" cy="10725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54" idx="6"/>
              <a:endCxn id="68" idx="2"/>
            </p:cNvCxnSpPr>
            <p:nvPr/>
          </p:nvCxnSpPr>
          <p:spPr>
            <a:xfrm flipV="1">
              <a:off x="5360048" y="3597843"/>
              <a:ext cx="721635" cy="409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54" idx="6"/>
              <a:endCxn id="69" idx="2"/>
            </p:cNvCxnSpPr>
            <p:nvPr/>
          </p:nvCxnSpPr>
          <p:spPr>
            <a:xfrm>
              <a:off x="5360048" y="4006951"/>
              <a:ext cx="721635" cy="2543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4" idx="6"/>
              <a:endCxn id="70" idx="2"/>
            </p:cNvCxnSpPr>
            <p:nvPr/>
          </p:nvCxnSpPr>
          <p:spPr>
            <a:xfrm>
              <a:off x="5360048" y="4006951"/>
              <a:ext cx="721635" cy="917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5360048" y="2934435"/>
            <a:ext cx="721635" cy="1990225"/>
            <a:chOff x="5360048" y="2934435"/>
            <a:chExt cx="721635" cy="1990225"/>
          </a:xfrm>
        </p:grpSpPr>
        <p:cxnSp>
          <p:nvCxnSpPr>
            <p:cNvPr id="101" name="Straight Arrow Connector 100"/>
            <p:cNvCxnSpPr>
              <a:stCxn id="55" idx="6"/>
              <a:endCxn id="70" idx="2"/>
            </p:cNvCxnSpPr>
            <p:nvPr/>
          </p:nvCxnSpPr>
          <p:spPr>
            <a:xfrm>
              <a:off x="5360048" y="4738763"/>
              <a:ext cx="721635" cy="1858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55" idx="6"/>
              <a:endCxn id="69" idx="2"/>
            </p:cNvCxnSpPr>
            <p:nvPr/>
          </p:nvCxnSpPr>
          <p:spPr>
            <a:xfrm flipV="1">
              <a:off x="5360048" y="4261251"/>
              <a:ext cx="721635" cy="477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55" idx="6"/>
              <a:endCxn id="68" idx="2"/>
            </p:cNvCxnSpPr>
            <p:nvPr/>
          </p:nvCxnSpPr>
          <p:spPr>
            <a:xfrm flipV="1">
              <a:off x="5360048" y="3597843"/>
              <a:ext cx="721635" cy="1140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55" idx="6"/>
              <a:endCxn id="67" idx="2"/>
            </p:cNvCxnSpPr>
            <p:nvPr/>
          </p:nvCxnSpPr>
          <p:spPr>
            <a:xfrm flipV="1">
              <a:off x="5360048" y="2934435"/>
              <a:ext cx="721635" cy="18043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8" name="Down Arrow 167"/>
          <p:cNvSpPr/>
          <p:nvPr/>
        </p:nvSpPr>
        <p:spPr>
          <a:xfrm rot="3151967">
            <a:off x="1977095" y="5039521"/>
            <a:ext cx="194140" cy="633602"/>
          </a:xfrm>
          <a:prstGeom prst="downArrow">
            <a:avLst/>
          </a:prstGeom>
          <a:solidFill>
            <a:schemeClr val="tx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134440" y="5459779"/>
            <a:ext cx="735221" cy="735221"/>
          </a:xfrm>
          <a:prstGeom prst="ellipse">
            <a:avLst/>
          </a:prstGeom>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70" name="Oval 169"/>
          <p:cNvSpPr/>
          <p:nvPr/>
        </p:nvSpPr>
        <p:spPr>
          <a:xfrm>
            <a:off x="2383405" y="4643465"/>
            <a:ext cx="735221" cy="735221"/>
          </a:xfrm>
          <a:prstGeom prst="ellipse">
            <a:avLst/>
          </a:prstGeom>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nvGrpSpPr>
          <p:cNvPr id="172" name="Group 171"/>
          <p:cNvGrpSpPr/>
          <p:nvPr/>
        </p:nvGrpSpPr>
        <p:grpSpPr>
          <a:xfrm>
            <a:off x="1050686" y="2274075"/>
            <a:ext cx="1765634" cy="578711"/>
            <a:chOff x="1051716" y="2274075"/>
            <a:chExt cx="1765634" cy="578711"/>
          </a:xfrm>
          <a:effectLst>
            <a:glow rad="228600">
              <a:schemeClr val="accent4">
                <a:satMod val="175000"/>
                <a:alpha val="40000"/>
              </a:schemeClr>
            </a:glow>
          </a:effectLst>
        </p:grpSpPr>
        <p:sp>
          <p:nvSpPr>
            <p:cNvPr id="173" name="Oval 172"/>
            <p:cNvSpPr/>
            <p:nvPr/>
          </p:nvSpPr>
          <p:spPr>
            <a:xfrm>
              <a:off x="1051716" y="2278758"/>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74" name="Straight Connector 173"/>
            <p:cNvCxnSpPr>
              <a:stCxn id="173" idx="6"/>
              <a:endCxn id="179" idx="2"/>
            </p:cNvCxnSpPr>
            <p:nvPr/>
          </p:nvCxnSpPr>
          <p:spPr>
            <a:xfrm>
              <a:off x="1478227" y="2492015"/>
              <a:ext cx="376865" cy="1476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3" idx="6"/>
              <a:endCxn id="178" idx="2"/>
            </p:cNvCxnSpPr>
            <p:nvPr/>
          </p:nvCxnSpPr>
          <p:spPr>
            <a:xfrm>
              <a:off x="1478227" y="2492015"/>
              <a:ext cx="376865" cy="652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77" idx="2"/>
              <a:endCxn id="173" idx="6"/>
            </p:cNvCxnSpPr>
            <p:nvPr/>
          </p:nvCxnSpPr>
          <p:spPr>
            <a:xfrm flipH="1">
              <a:off x="1478227" y="2352792"/>
              <a:ext cx="376865" cy="1392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7" name="4 Elipse"/>
            <p:cNvSpPr/>
            <p:nvPr/>
          </p:nvSpPr>
          <p:spPr>
            <a:xfrm>
              <a:off x="1855093" y="2274075"/>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78" name="4 Elipse"/>
            <p:cNvSpPr/>
            <p:nvPr/>
          </p:nvSpPr>
          <p:spPr>
            <a:xfrm>
              <a:off x="1855093" y="2426463"/>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79" name="4 Elipse"/>
            <p:cNvSpPr/>
            <p:nvPr/>
          </p:nvSpPr>
          <p:spPr>
            <a:xfrm>
              <a:off x="1855093" y="2567549"/>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80" name="4 Elipse"/>
            <p:cNvSpPr/>
            <p:nvPr/>
          </p:nvSpPr>
          <p:spPr>
            <a:xfrm>
              <a:off x="1855093" y="2708634"/>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77392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500"/>
                                        <p:tgtEl>
                                          <p:spTgt spid="1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500"/>
                                        <p:tgtEl>
                                          <p:spTgt spid="1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3"/>
                                        </p:tgtEl>
                                        <p:attrNameLst>
                                          <p:attrName>style.visibility</p:attrName>
                                        </p:attrNameLst>
                                      </p:cBhvr>
                                      <p:to>
                                        <p:strVal val="visible"/>
                                      </p:to>
                                    </p:set>
                                    <p:animEffect transition="in" filter="fade">
                                      <p:cBhvr>
                                        <p:cTn id="29" dur="500"/>
                                        <p:tgtEl>
                                          <p:spTgt spid="18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9"/>
                                        </p:tgtEl>
                                        <p:attrNameLst>
                                          <p:attrName>style.visibility</p:attrName>
                                        </p:attrNameLst>
                                      </p:cBhvr>
                                      <p:to>
                                        <p:strVal val="visible"/>
                                      </p:to>
                                    </p:set>
                                    <p:animEffect transition="in" filter="fade">
                                      <p:cBhvr>
                                        <p:cTn id="32" dur="500"/>
                                        <p:tgtEl>
                                          <p:spTgt spid="16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par>
                                <p:cTn id="50" presetID="10" presetClass="entr" presetSubtype="0" fill="hold" nodeType="withEffect">
                                  <p:stCondLst>
                                    <p:cond delay="25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par>
                                <p:cTn id="53" presetID="10" presetClass="entr" presetSubtype="0" fill="hold" nodeType="withEffect">
                                  <p:stCondLst>
                                    <p:cond delay="50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5" grpId="0" animBg="1"/>
      <p:bldP spid="67" grpId="0" animBg="1"/>
      <p:bldP spid="68" grpId="0" animBg="1"/>
      <p:bldP spid="69" grpId="0" animBg="1"/>
      <p:bldP spid="70" grpId="0" animBg="1"/>
      <p:bldP spid="168" grpId="0" animBg="1"/>
      <p:bldP spid="169" grpId="0" animBg="1"/>
      <p:bldP spid="17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540"/>
          <p:cNvSpPr txBox="1"/>
          <p:nvPr/>
        </p:nvSpPr>
        <p:spPr>
          <a:xfrm>
            <a:off x="6059167" y="1825624"/>
            <a:ext cx="486740" cy="910699"/>
          </a:xfrm>
          <a:prstGeom prst="rect">
            <a:avLst/>
          </a:prstGeom>
          <a:solidFill>
            <a:schemeClr val="bg1"/>
          </a:solidFill>
          <a:ln>
            <a:noFill/>
          </a:ln>
        </p:spPr>
        <p:txBody>
          <a:bodyPr lIns="91425" tIns="91425" rIns="91425" bIns="91425" anchor="t" anchorCtr="0">
            <a:noAutofit/>
          </a:bodyPr>
          <a:lstStyle/>
          <a:p>
            <a:endParaRPr lang="en-US" sz="2000" dirty="0" smtClean="0">
              <a:effectLst>
                <a:glow rad="101600">
                  <a:schemeClr val="bg1">
                    <a:alpha val="60000"/>
                  </a:schemeClr>
                </a:glow>
              </a:effectLst>
              <a:latin typeface="Times New Roman"/>
              <a:ea typeface="Times New Roman"/>
              <a:cs typeface="Times New Roman"/>
              <a:sym typeface="Times New Roman"/>
            </a:endParaRPr>
          </a:p>
          <a:p>
            <a:r>
              <a:rPr lang="en-US" sz="2000" dirty="0" smtClean="0">
                <a:effectLst>
                  <a:glow rad="101600">
                    <a:schemeClr val="bg1">
                      <a:alpha val="60000"/>
                    </a:schemeClr>
                  </a:glow>
                </a:effectLst>
                <a:latin typeface="Times New Roman"/>
                <a:ea typeface="Times New Roman"/>
                <a:cs typeface="Times New Roman"/>
                <a:sym typeface="Times New Roman"/>
              </a:rPr>
              <a:t>1−</a:t>
            </a:r>
            <a:endParaRPr lang="en-US" sz="2000" dirty="0">
              <a:effectLst>
                <a:glow rad="101600">
                  <a:schemeClr val="bg1">
                    <a:alpha val="60000"/>
                  </a:schemeClr>
                </a:glow>
              </a:effectLst>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38" name="Rectangle 37"/>
              <p:cNvSpPr/>
              <p:nvPr/>
            </p:nvSpPr>
            <p:spPr>
              <a:xfrm>
                <a:off x="6416948" y="1825625"/>
                <a:ext cx="4685835" cy="910699"/>
              </a:xfrm>
              <a:prstGeom prst="rect">
                <a:avLst/>
              </a:prstGeom>
              <a:solidFill>
                <a:schemeClr val="bg1"/>
              </a:solidFill>
            </p:spPr>
            <p:txBody>
              <a:bodyPr wrap="none">
                <a:spAutoFit/>
              </a:bodyPr>
              <a:lstStyle/>
              <a:p>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𝑛</m:t>
                            </m:r>
                            <m:r>
                              <a:rPr lang="en-US" i="0">
                                <a:latin typeface="Cambria Math" panose="02040503050406030204" pitchFamily="18" charset="0"/>
                              </a:rPr>
                              <m:t>−2</m:t>
                            </m:r>
                          </m:den>
                        </m:f>
                        <m:d>
                          <m:dPr>
                            <m:ctrlPr>
                              <a:rPr lang="en-US" i="1">
                                <a:latin typeface="Cambria Math" panose="02040503050406030204" pitchFamily="18" charset="0"/>
                              </a:rPr>
                            </m:ctrlPr>
                          </m:dPr>
                          <m:e>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𝑌</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𝑌</m:t>
                                            </m:r>
                                          </m:e>
                                        </m:acc>
                                      </m:e>
                                    </m:d>
                                  </m:e>
                                  <m:sup>
                                    <m:r>
                                      <a:rPr lang="en-US" i="0">
                                        <a:latin typeface="Cambria Math" panose="02040503050406030204" pitchFamily="18" charset="0"/>
                                      </a:rPr>
                                      <m:t>2</m:t>
                                    </m:r>
                                  </m:sup>
                                </m:sSup>
                              </m:e>
                            </m:nary>
                            <m:r>
                              <a:rPr lang="en-US" i="0">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𝑋</m:t>
                                            </m:r>
                                            <m:r>
                                              <a:rPr lang="en-US" i="0">
                                                <a:latin typeface="Cambria Math" panose="02040503050406030204" pitchFamily="18" charset="0"/>
                                              </a:rPr>
                                              <m:t>,</m:t>
                                            </m:r>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𝑌</m:t>
                                            </m:r>
                                          </m:sub>
                                          <m:sup/>
                                          <m:e>
                                            <m:d>
                                              <m:dPr>
                                                <m:ctrlPr>
                                                  <a:rPr lang="en-US" i="1">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𝑋</m:t>
                                                    </m:r>
                                                  </m:e>
                                                </m:acc>
                                              </m:e>
                                            </m:d>
                                            <m:d>
                                              <m:dPr>
                                                <m:ctrlPr>
                                                  <a:rPr lang="en-US" i="1">
                                                    <a:latin typeface="Cambria Math" panose="02040503050406030204" pitchFamily="18" charset="0"/>
                                                  </a:rPr>
                                                </m:ctrlPr>
                                              </m:dPr>
                                              <m:e>
                                                <m:r>
                                                  <a:rPr lang="en-US" i="1">
                                                    <a:latin typeface="Cambria Math" panose="02040503050406030204" pitchFamily="18" charset="0"/>
                                                  </a:rPr>
                                                  <m:t>𝑦</m:t>
                                                </m:r>
                                                <m:r>
                                                  <a:rPr lang="en-US" i="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𝑌</m:t>
                                                    </m:r>
                                                  </m:e>
                                                </m:acc>
                                              </m:e>
                                            </m:d>
                                          </m:e>
                                        </m:nary>
                                      </m:e>
                                    </m:d>
                                  </m:e>
                                  <m:sup>
                                    <m:r>
                                      <a:rPr lang="en-US" i="0">
                                        <a:latin typeface="Cambria Math" panose="02040503050406030204" pitchFamily="18" charset="0"/>
                                      </a:rPr>
                                      <m:t>2</m:t>
                                    </m:r>
                                  </m:sup>
                                </m:sSup>
                                <m:r>
                                  <a:rPr lang="en-US" i="0">
                                    <a:latin typeface="Cambria Math" panose="02040503050406030204" pitchFamily="18" charset="0"/>
                                  </a:rPr>
                                  <m:t> </m:t>
                                </m:r>
                              </m:num>
                              <m:den>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𝑋</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𝑋</m:t>
                                                </m:r>
                                              </m:e>
                                            </m:acc>
                                          </m:e>
                                        </m:d>
                                      </m:e>
                                      <m:sup>
                                        <m:r>
                                          <a:rPr lang="en-US" i="0">
                                            <a:latin typeface="Cambria Math" panose="02040503050406030204" pitchFamily="18" charset="0"/>
                                          </a:rPr>
                                          <m:t>2</m:t>
                                        </m:r>
                                      </m:sup>
                                    </m:sSup>
                                  </m:e>
                                </m:nary>
                              </m:den>
                            </m:f>
                          </m:e>
                        </m:d>
                      </m:e>
                    </m:rad>
                  </m:oMath>
                </a14:m>
                <a:r>
                  <a:rPr lang="en-US" dirty="0" smtClean="0"/>
                  <a:t> </a:t>
                </a:r>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6416948" y="1825625"/>
                <a:ext cx="4685835" cy="910699"/>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Arc Evaluation</a:t>
            </a:r>
            <a:endParaRPr lang="en-US" dirty="0"/>
          </a:p>
        </p:txBody>
      </p:sp>
      <p:sp>
        <p:nvSpPr>
          <p:cNvPr id="3" name="Content Placeholder 2"/>
          <p:cNvSpPr>
            <a:spLocks noGrp="1"/>
          </p:cNvSpPr>
          <p:nvPr>
            <p:ph sz="half" idx="1"/>
          </p:nvPr>
        </p:nvSpPr>
        <p:spPr/>
        <p:txBody>
          <a:bodyPr>
            <a:normAutofit/>
          </a:bodyPr>
          <a:lstStyle/>
          <a:p>
            <a:r>
              <a:rPr lang="en-US" dirty="0" smtClean="0"/>
              <a:t>Standard Error for Least Squares</a:t>
            </a:r>
            <a:br>
              <a:rPr lang="en-US" dirty="0" smtClean="0"/>
            </a:br>
            <a:r>
              <a:rPr lang="en-US" dirty="0" smtClean="0"/>
              <a:t>Linear Regression (STE)</a:t>
            </a:r>
            <a:endParaRPr lang="en-US" dirty="0"/>
          </a:p>
          <a:p>
            <a:pPr lvl="1"/>
            <a:r>
              <a:rPr lang="en-US" dirty="0"/>
              <a:t>Consistent with Correlation Coefficient</a:t>
            </a:r>
          </a:p>
          <a:p>
            <a:pPr lvl="1"/>
            <a:r>
              <a:rPr lang="en-US" dirty="0"/>
              <a:t>Consistent with Mutual Information Coefficient</a:t>
            </a:r>
          </a:p>
          <a:p>
            <a:pPr lvl="1"/>
            <a:r>
              <a:rPr lang="en-US" dirty="0" smtClean="0"/>
              <a:t>Non-Symmetric</a:t>
            </a:r>
            <a:endParaRPr lang="en-US" dirty="0"/>
          </a:p>
        </p:txBody>
      </p:sp>
      <p:grpSp>
        <p:nvGrpSpPr>
          <p:cNvPr id="27" name="Group 26"/>
          <p:cNvGrpSpPr/>
          <p:nvPr/>
        </p:nvGrpSpPr>
        <p:grpSpPr>
          <a:xfrm>
            <a:off x="10975632" y="1825624"/>
            <a:ext cx="530866" cy="910699"/>
            <a:chOff x="10822934" y="1825625"/>
            <a:chExt cx="530866" cy="900000"/>
          </a:xfrm>
        </p:grpSpPr>
        <mc:AlternateContent xmlns:mc="http://schemas.openxmlformats.org/markup-compatibility/2006" xmlns:a14="http://schemas.microsoft.com/office/drawing/2010/main">
          <mc:Choice Requires="a14">
            <p:sp>
              <p:nvSpPr>
                <p:cNvPr id="13" name="Shape 541"/>
                <p:cNvSpPr txBox="1"/>
                <p:nvPr/>
              </p:nvSpPr>
              <p:spPr>
                <a:xfrm>
                  <a:off x="10822934" y="1825625"/>
                  <a:ext cx="530866" cy="900000"/>
                </a:xfrm>
                <a:prstGeom prst="rect">
                  <a:avLst/>
                </a:prstGeom>
                <a:solidFill>
                  <a:schemeClr val="bg1"/>
                </a:solidFill>
                <a:ln>
                  <a:noFill/>
                </a:ln>
              </p:spPr>
              <p:txBody>
                <a:bodyPr lIns="91425" tIns="91425" rIns="91425" bIns="91425" anchor="t" anchorCtr="0">
                  <a:noAutofit/>
                </a:bodyPr>
                <a:lstStyle/>
                <a:p>
                  <a:endParaRPr lang="en-US" sz="2000" i="1" dirty="0" smtClean="0">
                    <a:effectLst>
                      <a:glow rad="101600">
                        <a:schemeClr val="bg1">
                          <a:alpha val="60000"/>
                        </a:schemeClr>
                      </a:glow>
                    </a:effectLst>
                    <a:latin typeface="Times New Roman"/>
                    <a:ea typeface="Times New Roman"/>
                    <a:cs typeface="Times New Roman"/>
                    <a:sym typeface="Times New Roman"/>
                  </a:endParaRPr>
                </a:p>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𝑌</m:t>
                            </m:r>
                          </m:e>
                        </m:acc>
                      </m:oMath>
                    </m:oMathPara>
                  </a14:m>
                  <a:endParaRPr lang="en-US" sz="2000" i="1" dirty="0">
                    <a:effectLst>
                      <a:glow rad="101600">
                        <a:schemeClr val="bg1">
                          <a:alpha val="60000"/>
                        </a:schemeClr>
                      </a:glow>
                    </a:effectLst>
                    <a:latin typeface="Times New Roman"/>
                    <a:ea typeface="Times New Roman"/>
                    <a:cs typeface="Times New Roman"/>
                    <a:sym typeface="Times New Roman"/>
                  </a:endParaRPr>
                </a:p>
              </p:txBody>
            </p:sp>
          </mc:Choice>
          <mc:Fallback xmlns="">
            <p:sp>
              <p:nvSpPr>
                <p:cNvPr id="13" name="Shape 541"/>
                <p:cNvSpPr txBox="1">
                  <a:spLocks noRot="1" noChangeAspect="1" noMove="1" noResize="1" noEditPoints="1" noAdjustHandles="1" noChangeArrowheads="1" noChangeShapeType="1" noTextEdit="1"/>
                </p:cNvSpPr>
                <p:nvPr/>
              </p:nvSpPr>
              <p:spPr>
                <a:xfrm>
                  <a:off x="10822934" y="1825625"/>
                  <a:ext cx="530866" cy="900000"/>
                </a:xfrm>
                <a:prstGeom prst="rect">
                  <a:avLst/>
                </a:prstGeom>
                <a:blipFill rotWithShape="0">
                  <a:blip r:embed="rId4"/>
                  <a:stretch>
                    <a:fillRect r="-11364"/>
                  </a:stretch>
                </a:blipFill>
                <a:ln>
                  <a:noFill/>
                </a:ln>
              </p:spPr>
              <p:txBody>
                <a:bodyPr/>
                <a:lstStyle/>
                <a:p>
                  <a:r>
                    <a:rPr lang="en-US">
                      <a:noFill/>
                    </a:rPr>
                    <a:t> </a:t>
                  </a:r>
                </a:p>
              </p:txBody>
            </p:sp>
          </mc:Fallback>
        </mc:AlternateContent>
        <p:cxnSp>
          <p:nvCxnSpPr>
            <p:cNvPr id="14" name="Shape 542"/>
            <p:cNvCxnSpPr/>
            <p:nvPr/>
          </p:nvCxnSpPr>
          <p:spPr>
            <a:xfrm rot="10800000" flipH="1">
              <a:off x="10843761" y="1962610"/>
              <a:ext cx="160656" cy="599676"/>
            </a:xfrm>
            <a:prstGeom prst="straightConnector1">
              <a:avLst/>
            </a:prstGeom>
            <a:noFill/>
            <a:ln w="19050" cap="flat">
              <a:solidFill>
                <a:schemeClr val="tx1"/>
              </a:solidFill>
              <a:prstDash val="solid"/>
              <a:round/>
              <a:headEnd type="none" w="lg" len="lg"/>
              <a:tailEnd type="none" w="lg" len="lg"/>
            </a:ln>
            <a:effectLst>
              <a:glow rad="50800">
                <a:schemeClr val="bg1">
                  <a:alpha val="60000"/>
                </a:schemeClr>
              </a:glow>
            </a:effectLst>
          </p:spPr>
        </p:cxnSp>
      </p:grpSp>
      <p:sp>
        <p:nvSpPr>
          <p:cNvPr id="28" name="Shape 540"/>
          <p:cNvSpPr txBox="1"/>
          <p:nvPr/>
        </p:nvSpPr>
        <p:spPr>
          <a:xfrm>
            <a:off x="11344574" y="1825624"/>
            <a:ext cx="847426" cy="910699"/>
          </a:xfrm>
          <a:prstGeom prst="rect">
            <a:avLst/>
          </a:prstGeom>
          <a:solidFill>
            <a:schemeClr val="bg1"/>
          </a:solidFill>
          <a:ln>
            <a:noFill/>
          </a:ln>
        </p:spPr>
        <p:txBody>
          <a:bodyPr lIns="91425" tIns="91425" rIns="91425" bIns="91425" anchor="t" anchorCtr="0">
            <a:noAutofit/>
          </a:bodyPr>
          <a:lstStyle/>
          <a:p>
            <a:endParaRPr lang="en-US" sz="2000" dirty="0" smtClean="0">
              <a:effectLst>
                <a:glow rad="101600">
                  <a:schemeClr val="bg1">
                    <a:alpha val="60000"/>
                  </a:schemeClr>
                </a:glow>
              </a:effectLst>
              <a:latin typeface="Times New Roman"/>
              <a:ea typeface="Times New Roman"/>
              <a:cs typeface="Times New Roman"/>
              <a:sym typeface="Times New Roman"/>
            </a:endParaRPr>
          </a:p>
          <a:p>
            <a:r>
              <a:rPr lang="en-US" sz="2000" dirty="0" smtClean="0">
                <a:effectLst>
                  <a:glow rad="101600">
                    <a:schemeClr val="bg1">
                      <a:alpha val="60000"/>
                    </a:schemeClr>
                  </a:glow>
                </a:effectLst>
                <a:latin typeface="Times New Roman"/>
                <a:ea typeface="Times New Roman"/>
                <a:cs typeface="Times New Roman"/>
                <a:sym typeface="Times New Roman"/>
              </a:rPr>
              <a:t>&gt; min</a:t>
            </a:r>
            <a:endParaRPr lang="en-US" sz="2000" dirty="0">
              <a:effectLst>
                <a:glow rad="101600">
                  <a:schemeClr val="bg1">
                    <a:alpha val="60000"/>
                  </a:schemeClr>
                </a:glow>
              </a:effectLst>
              <a:latin typeface="Times New Roman"/>
              <a:ea typeface="Times New Roman"/>
              <a:cs typeface="Times New Roman"/>
              <a:sym typeface="Times New Roman"/>
            </a:endParaRPr>
          </a:p>
        </p:txBody>
      </p:sp>
      <p:cxnSp>
        <p:nvCxnSpPr>
          <p:cNvPr id="34" name="Straight Arrow Connector 33"/>
          <p:cNvCxnSpPr>
            <a:stCxn id="58" idx="6"/>
            <a:endCxn id="59" idx="2"/>
          </p:cNvCxnSpPr>
          <p:nvPr/>
        </p:nvCxnSpPr>
        <p:spPr>
          <a:xfrm flipV="1">
            <a:off x="5360048" y="4261251"/>
            <a:ext cx="721635" cy="477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059167" y="2733148"/>
            <a:ext cx="5447331" cy="910700"/>
            <a:chOff x="6059167" y="2733148"/>
            <a:chExt cx="5447331" cy="910700"/>
          </a:xfrm>
        </p:grpSpPr>
        <p:sp>
          <p:nvSpPr>
            <p:cNvPr id="39" name="Shape 540"/>
            <p:cNvSpPr txBox="1"/>
            <p:nvPr/>
          </p:nvSpPr>
          <p:spPr>
            <a:xfrm>
              <a:off x="6059167" y="2733148"/>
              <a:ext cx="486740" cy="910699"/>
            </a:xfrm>
            <a:prstGeom prst="rect">
              <a:avLst/>
            </a:prstGeom>
            <a:solidFill>
              <a:schemeClr val="bg1"/>
            </a:solidFill>
            <a:ln>
              <a:noFill/>
            </a:ln>
          </p:spPr>
          <p:txBody>
            <a:bodyPr lIns="91425" tIns="91425" rIns="91425" bIns="91425" anchor="t" anchorCtr="0">
              <a:noAutofit/>
            </a:bodyPr>
            <a:lstStyle/>
            <a:p>
              <a:endParaRPr lang="en-US" sz="2000" dirty="0" smtClean="0">
                <a:effectLst>
                  <a:glow rad="101600">
                    <a:schemeClr val="bg1">
                      <a:alpha val="60000"/>
                    </a:schemeClr>
                  </a:glow>
                </a:effectLst>
                <a:latin typeface="Times New Roman"/>
                <a:ea typeface="Times New Roman"/>
                <a:cs typeface="Times New Roman"/>
                <a:sym typeface="Times New Roman"/>
              </a:endParaRPr>
            </a:p>
            <a:p>
              <a:r>
                <a:rPr lang="en-US" sz="2000" dirty="0" smtClean="0">
                  <a:effectLst>
                    <a:glow rad="101600">
                      <a:schemeClr val="bg1">
                        <a:alpha val="60000"/>
                      </a:schemeClr>
                    </a:glow>
                  </a:effectLst>
                  <a:latin typeface="Times New Roman"/>
                  <a:ea typeface="Times New Roman"/>
                  <a:cs typeface="Times New Roman"/>
                  <a:sym typeface="Times New Roman"/>
                </a:rPr>
                <a:t>1−</a:t>
              </a:r>
              <a:endParaRPr lang="en-US" sz="2000" dirty="0">
                <a:effectLst>
                  <a:glow rad="101600">
                    <a:schemeClr val="bg1">
                      <a:alpha val="60000"/>
                    </a:schemeClr>
                  </a:glow>
                </a:effectLst>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40" name="Rectangle 39"/>
                <p:cNvSpPr/>
                <p:nvPr/>
              </p:nvSpPr>
              <p:spPr>
                <a:xfrm>
                  <a:off x="6416948" y="2733149"/>
                  <a:ext cx="4685835" cy="910699"/>
                </a:xfrm>
                <a:prstGeom prst="rect">
                  <a:avLst/>
                </a:prstGeom>
                <a:solidFill>
                  <a:schemeClr val="bg1"/>
                </a:solidFill>
              </p:spPr>
              <p:txBody>
                <a:bodyPr wrap="none">
                  <a:spAutoFit/>
                </a:bodyPr>
                <a:lstStyle/>
                <a:p>
                  <a14:m>
                    <m:oMath xmlns:m="http://schemas.openxmlformats.org/officeDocument/2006/math">
                      <m:rad>
                        <m:radPr>
                          <m:degHide m:val="on"/>
                          <m:ctrlPr>
                            <a:rPr lang="en-US" i="1" smtClean="0">
                              <a:latin typeface="Cambria Math" panose="02040503050406030204" pitchFamily="18" charset="0"/>
                            </a:rPr>
                          </m:ctrlPr>
                        </m:radPr>
                        <m:deg/>
                        <m:e>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𝑛</m:t>
                              </m:r>
                              <m:r>
                                <a:rPr lang="en-US" i="0">
                                  <a:latin typeface="Cambria Math" panose="02040503050406030204" pitchFamily="18" charset="0"/>
                                </a:rPr>
                                <m:t>−2</m:t>
                              </m:r>
                            </m:den>
                          </m:f>
                          <m:d>
                            <m:dPr>
                              <m:ctrlPr>
                                <a:rPr lang="en-US" i="1">
                                  <a:latin typeface="Cambria Math" panose="02040503050406030204" pitchFamily="18" charset="0"/>
                                </a:rPr>
                              </m:ctrlPr>
                            </m:dPr>
                            <m:e>
                              <m:nary>
                                <m:naryPr>
                                  <m:chr m:val="∑"/>
                                  <m:limLoc m:val="subSup"/>
                                  <m:supHide m:val="on"/>
                                  <m:ctrlPr>
                                    <a:rPr lang="en-US" i="1">
                                      <a:latin typeface="Cambria Math" panose="02040503050406030204" pitchFamily="18" charset="0"/>
                                    </a:rPr>
                                  </m:ctrlPr>
                                </m:naryPr>
                                <m:sub>
                                  <m:r>
                                    <a:rPr lang="en-US" b="0" i="1" smtClean="0">
                                      <a:latin typeface="Cambria Math" panose="02040503050406030204" pitchFamily="18" charset="0"/>
                                    </a:rPr>
                                    <m:t>𝑥</m:t>
                                  </m:r>
                                  <m:r>
                                    <a:rPr lang="en-US" i="0">
                                      <a:latin typeface="Cambria Math" panose="02040503050406030204" pitchFamily="18" charset="0"/>
                                    </a:rPr>
                                    <m:t>∈</m:t>
                                  </m:r>
                                  <m:r>
                                    <a:rPr lang="en-US" b="0" i="1" smtClean="0">
                                      <a:latin typeface="Cambria Math" panose="02040503050406030204" pitchFamily="18" charset="0"/>
                                    </a:rPr>
                                    <m:t>𝑋</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0" i="1" smtClean="0">
                                              <a:latin typeface="Cambria Math" panose="02040503050406030204" pitchFamily="18" charset="0"/>
                                            </a:rPr>
                                            <m:t>𝑥</m:t>
                                          </m:r>
                                          <m:r>
                                            <a:rPr lang="en-US" i="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e>
                                      </m:d>
                                    </m:e>
                                    <m:sup>
                                      <m:r>
                                        <a:rPr lang="en-US" i="0">
                                          <a:latin typeface="Cambria Math" panose="02040503050406030204" pitchFamily="18" charset="0"/>
                                        </a:rPr>
                                        <m:t>2</m:t>
                                      </m:r>
                                    </m:sup>
                                  </m:sSup>
                                </m:e>
                              </m:nary>
                              <m:r>
                                <a:rPr lang="en-US" i="0">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𝑋</m:t>
                                              </m:r>
                                              <m:r>
                                                <a:rPr lang="en-US" i="0">
                                                  <a:latin typeface="Cambria Math" panose="02040503050406030204" pitchFamily="18" charset="0"/>
                                                </a:rPr>
                                                <m:t>,</m:t>
                                              </m:r>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𝑌</m:t>
                                              </m:r>
                                            </m:sub>
                                            <m:sup/>
                                            <m:e>
                                              <m:d>
                                                <m:dPr>
                                                  <m:ctrlPr>
                                                    <a:rPr lang="en-US" i="1">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𝑋</m:t>
                                                      </m:r>
                                                    </m:e>
                                                  </m:acc>
                                                </m:e>
                                              </m:d>
                                              <m:d>
                                                <m:dPr>
                                                  <m:ctrlPr>
                                                    <a:rPr lang="en-US" i="1">
                                                      <a:latin typeface="Cambria Math" panose="02040503050406030204" pitchFamily="18" charset="0"/>
                                                    </a:rPr>
                                                  </m:ctrlPr>
                                                </m:dPr>
                                                <m:e>
                                                  <m:r>
                                                    <a:rPr lang="en-US" i="1">
                                                      <a:latin typeface="Cambria Math" panose="02040503050406030204" pitchFamily="18" charset="0"/>
                                                    </a:rPr>
                                                    <m:t>𝑦</m:t>
                                                  </m:r>
                                                  <m:r>
                                                    <a:rPr lang="en-US" i="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𝑌</m:t>
                                                      </m:r>
                                                    </m:e>
                                                  </m:acc>
                                                </m:e>
                                              </m:d>
                                            </m:e>
                                          </m:nary>
                                        </m:e>
                                      </m:d>
                                    </m:e>
                                    <m:sup>
                                      <m:r>
                                        <a:rPr lang="en-US" i="0">
                                          <a:latin typeface="Cambria Math" panose="02040503050406030204" pitchFamily="18" charset="0"/>
                                        </a:rPr>
                                        <m:t>2</m:t>
                                      </m:r>
                                    </m:sup>
                                  </m:sSup>
                                  <m:r>
                                    <a:rPr lang="en-US" i="0">
                                      <a:latin typeface="Cambria Math" panose="02040503050406030204" pitchFamily="18" charset="0"/>
                                    </a:rPr>
                                    <m:t> </m:t>
                                  </m:r>
                                </m:num>
                                <m:den>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𝑌</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𝑌</m:t>
                                                  </m:r>
                                                </m:e>
                                              </m:acc>
                                            </m:e>
                                          </m:d>
                                        </m:e>
                                        <m:sup>
                                          <m:r>
                                            <a:rPr lang="en-US" i="0">
                                              <a:latin typeface="Cambria Math" panose="02040503050406030204" pitchFamily="18" charset="0"/>
                                            </a:rPr>
                                            <m:t>2</m:t>
                                          </m:r>
                                        </m:sup>
                                      </m:sSup>
                                    </m:e>
                                  </m:nary>
                                </m:den>
                              </m:f>
                            </m:e>
                          </m:d>
                        </m:e>
                      </m:rad>
                    </m:oMath>
                  </a14:m>
                  <a:r>
                    <a:rPr lang="en-US" dirty="0" smtClean="0"/>
                    <a:t> </a:t>
                  </a:r>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6416948" y="2733149"/>
                  <a:ext cx="4685835" cy="910699"/>
                </a:xfrm>
                <a:prstGeom prst="rect">
                  <a:avLst/>
                </a:prstGeom>
                <a:blipFill rotWithShape="0">
                  <a:blip r:embed="rId5"/>
                  <a:stretch>
                    <a:fillRect/>
                  </a:stretch>
                </a:blipFill>
              </p:spPr>
              <p:txBody>
                <a:bodyPr/>
                <a:lstStyle/>
                <a:p>
                  <a:r>
                    <a:rPr lang="en-US">
                      <a:noFill/>
                    </a:rPr>
                    <a:t> </a:t>
                  </a:r>
                </a:p>
              </p:txBody>
            </p:sp>
          </mc:Fallback>
        </mc:AlternateContent>
        <p:grpSp>
          <p:nvGrpSpPr>
            <p:cNvPr id="41" name="Group 40"/>
            <p:cNvGrpSpPr/>
            <p:nvPr/>
          </p:nvGrpSpPr>
          <p:grpSpPr>
            <a:xfrm>
              <a:off x="10975632" y="2733148"/>
              <a:ext cx="530866" cy="910699"/>
              <a:chOff x="10822934" y="1825625"/>
              <a:chExt cx="530866" cy="900000"/>
            </a:xfrm>
          </p:grpSpPr>
          <mc:AlternateContent xmlns:mc="http://schemas.openxmlformats.org/markup-compatibility/2006" xmlns:a14="http://schemas.microsoft.com/office/drawing/2010/main">
            <mc:Choice Requires="a14">
              <p:sp>
                <p:nvSpPr>
                  <p:cNvPr id="42" name="Shape 541"/>
                  <p:cNvSpPr txBox="1"/>
                  <p:nvPr/>
                </p:nvSpPr>
                <p:spPr>
                  <a:xfrm>
                    <a:off x="10822934" y="1825625"/>
                    <a:ext cx="530866" cy="900000"/>
                  </a:xfrm>
                  <a:prstGeom prst="rect">
                    <a:avLst/>
                  </a:prstGeom>
                  <a:solidFill>
                    <a:schemeClr val="bg1"/>
                  </a:solidFill>
                  <a:ln>
                    <a:noFill/>
                  </a:ln>
                </p:spPr>
                <p:txBody>
                  <a:bodyPr lIns="91425" tIns="91425" rIns="91425" bIns="91425" anchor="t" anchorCtr="0">
                    <a:noAutofit/>
                  </a:bodyPr>
                  <a:lstStyle/>
                  <a:p>
                    <a:endParaRPr lang="en-US" sz="2000" i="1" dirty="0" smtClean="0">
                      <a:effectLst>
                        <a:glow rad="101600">
                          <a:schemeClr val="bg1">
                            <a:alpha val="60000"/>
                          </a:schemeClr>
                        </a:glow>
                      </a:effectLst>
                      <a:latin typeface="Times New Roman"/>
                      <a:ea typeface="Times New Roman"/>
                      <a:cs typeface="Times New Roman"/>
                      <a:sym typeface="Times New Roman"/>
                    </a:endParaRPr>
                  </a:p>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oMath>
                      </m:oMathPara>
                    </a14:m>
                    <a:endParaRPr lang="en-US" sz="2000" i="1" dirty="0">
                      <a:effectLst>
                        <a:glow rad="101600">
                          <a:schemeClr val="bg1">
                            <a:alpha val="60000"/>
                          </a:schemeClr>
                        </a:glow>
                      </a:effectLst>
                      <a:latin typeface="Times New Roman"/>
                      <a:ea typeface="Times New Roman"/>
                      <a:cs typeface="Times New Roman"/>
                      <a:sym typeface="Times New Roman"/>
                    </a:endParaRPr>
                  </a:p>
                </p:txBody>
              </p:sp>
            </mc:Choice>
            <mc:Fallback xmlns="">
              <p:sp>
                <p:nvSpPr>
                  <p:cNvPr id="42" name="Shape 541"/>
                  <p:cNvSpPr txBox="1">
                    <a:spLocks noRot="1" noChangeAspect="1" noMove="1" noResize="1" noEditPoints="1" noAdjustHandles="1" noChangeArrowheads="1" noChangeShapeType="1" noTextEdit="1"/>
                  </p:cNvSpPr>
                  <p:nvPr/>
                </p:nvSpPr>
                <p:spPr>
                  <a:xfrm>
                    <a:off x="10822934" y="1825625"/>
                    <a:ext cx="530866" cy="900000"/>
                  </a:xfrm>
                  <a:prstGeom prst="rect">
                    <a:avLst/>
                  </a:prstGeom>
                  <a:blipFill rotWithShape="0">
                    <a:blip r:embed="rId6"/>
                    <a:stretch>
                      <a:fillRect r="-13636"/>
                    </a:stretch>
                  </a:blipFill>
                  <a:ln>
                    <a:noFill/>
                  </a:ln>
                </p:spPr>
                <p:txBody>
                  <a:bodyPr/>
                  <a:lstStyle/>
                  <a:p>
                    <a:r>
                      <a:rPr lang="en-US">
                        <a:noFill/>
                      </a:rPr>
                      <a:t> </a:t>
                    </a:r>
                  </a:p>
                </p:txBody>
              </p:sp>
            </mc:Fallback>
          </mc:AlternateContent>
          <p:cxnSp>
            <p:nvCxnSpPr>
              <p:cNvPr id="43" name="Shape 542"/>
              <p:cNvCxnSpPr/>
              <p:nvPr/>
            </p:nvCxnSpPr>
            <p:spPr>
              <a:xfrm rot="10800000" flipH="1">
                <a:off x="10843761" y="1962610"/>
                <a:ext cx="160656" cy="599676"/>
              </a:xfrm>
              <a:prstGeom prst="straightConnector1">
                <a:avLst/>
              </a:prstGeom>
              <a:noFill/>
              <a:ln w="19050" cap="flat">
                <a:solidFill>
                  <a:schemeClr val="tx1"/>
                </a:solidFill>
                <a:prstDash val="solid"/>
                <a:round/>
                <a:headEnd type="none" w="lg" len="lg"/>
                <a:tailEnd type="none" w="lg" len="lg"/>
              </a:ln>
              <a:effectLst>
                <a:glow rad="50800">
                  <a:schemeClr val="bg1">
                    <a:alpha val="60000"/>
                  </a:schemeClr>
                </a:glow>
              </a:effectLst>
            </p:spPr>
          </p:cxnSp>
        </p:grpSp>
      </p:grpSp>
      <p:cxnSp>
        <p:nvCxnSpPr>
          <p:cNvPr id="49" name="Curved Connector 48"/>
          <p:cNvCxnSpPr>
            <a:stCxn id="59" idx="4"/>
            <a:endCxn id="58" idx="6"/>
          </p:cNvCxnSpPr>
          <p:nvPr/>
        </p:nvCxnSpPr>
        <p:spPr>
          <a:xfrm rot="5400000">
            <a:off x="6046498" y="3721868"/>
            <a:ext cx="330446" cy="1703345"/>
          </a:xfrm>
          <a:prstGeom prst="curved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134100" y="4408317"/>
            <a:ext cx="351378" cy="523220"/>
          </a:xfrm>
          <a:prstGeom prst="rect">
            <a:avLst/>
          </a:prstGeom>
          <a:noFill/>
        </p:spPr>
        <p:txBody>
          <a:bodyPr wrap="none" rtlCol="0">
            <a:spAutoFit/>
          </a:bodyPr>
          <a:lstStyle/>
          <a:p>
            <a:r>
              <a:rPr lang="en-US" sz="2800" b="1" dirty="0" smtClean="0">
                <a:ln w="19050">
                  <a:solidFill>
                    <a:schemeClr val="accent2"/>
                  </a:solidFill>
                </a:ln>
                <a:solidFill>
                  <a:schemeClr val="accent2">
                    <a:lumMod val="50000"/>
                  </a:schemeClr>
                </a:solidFill>
              </a:rPr>
              <a:t>?</a:t>
            </a:r>
            <a:endParaRPr lang="en-US" sz="2800" b="1" dirty="0">
              <a:ln w="19050">
                <a:solidFill>
                  <a:schemeClr val="accent2"/>
                </a:solidFill>
              </a:ln>
              <a:solidFill>
                <a:schemeClr val="accent2">
                  <a:lumMod val="50000"/>
                </a:schemeClr>
              </a:solidFill>
            </a:endParaRPr>
          </a:p>
        </p:txBody>
      </p:sp>
      <mc:AlternateContent xmlns:mc="http://schemas.openxmlformats.org/markup-compatibility/2006" xmlns:a14="http://schemas.microsoft.com/office/drawing/2010/main">
        <mc:Choice Requires="a14">
          <p:sp>
            <p:nvSpPr>
              <p:cNvPr id="53" name="Rectangle 52"/>
              <p:cNvSpPr/>
              <p:nvPr/>
            </p:nvSpPr>
            <p:spPr>
              <a:xfrm>
                <a:off x="3638294" y="5463105"/>
                <a:ext cx="6862007" cy="744948"/>
              </a:xfrm>
              <a:prstGeom prst="rect">
                <a:avLst/>
              </a:prstGeom>
            </p:spPr>
            <p:txBody>
              <a:bodyPr wrap="none">
                <a:spAutoFit/>
              </a:bodyPr>
              <a:lstStyle/>
              <a:p>
                <a:r>
                  <a:rPr lang="en-US" sz="2800" dirty="0">
                    <a:effectLst>
                      <a:outerShdw blurRad="38100" dist="38100" dir="2700000" algn="tl">
                        <a:schemeClr val="bg1"/>
                      </a:outerShdw>
                    </a:effectLst>
                  </a:rPr>
                  <a:t>Weight</a:t>
                </a:r>
                <a14:m>
                  <m:oMath xmlns:m="http://schemas.openxmlformats.org/officeDocument/2006/math">
                    <m:r>
                      <a:rPr lang="en-US" sz="2800">
                        <a:effectLst>
                          <a:outerShdw blurRad="38100" dist="38100" dir="2700000" algn="tl">
                            <a:schemeClr val="bg1"/>
                          </a:outerShdw>
                        </a:effectLst>
                        <a:latin typeface="Cambria Math" panose="02040503050406030204" pitchFamily="18" charset="0"/>
                      </a:rPr>
                      <m:t>=</m:t>
                    </m:r>
                    <m:d>
                      <m:dPr>
                        <m:ctrlPr>
                          <a:rPr lang="en-US" sz="2800" i="1">
                            <a:effectLst>
                              <a:outerShdw blurRad="38100" dist="38100" dir="2700000" algn="tl">
                                <a:schemeClr val="bg1"/>
                              </a:outerShdw>
                            </a:effectLst>
                            <a:latin typeface="Cambria Math" panose="02040503050406030204" pitchFamily="18" charset="0"/>
                          </a:rPr>
                        </m:ctrlPr>
                      </m:dPr>
                      <m:e>
                        <m:r>
                          <a:rPr lang="x-none" sz="2800">
                            <a:effectLst>
                              <a:outerShdw blurRad="38100" dist="38100" dir="2700000" algn="tl">
                                <a:schemeClr val="bg1"/>
                              </a:outerShdw>
                            </a:effectLst>
                            <a:latin typeface="Cambria Math" panose="02040503050406030204" pitchFamily="18" charset="0"/>
                          </a:rPr>
                          <m:t>1−</m:t>
                        </m:r>
                        <m:f>
                          <m:fPr>
                            <m:ctrlPr>
                              <a:rPr lang="x-none" sz="2800" i="1">
                                <a:effectLst>
                                  <a:outerShdw blurRad="38100" dist="38100" dir="2700000" algn="tl">
                                    <a:schemeClr val="bg1"/>
                                  </a:outerShdw>
                                </a:effectLst>
                                <a:latin typeface="Cambria Math" panose="02040503050406030204" pitchFamily="18" charset="0"/>
                              </a:rPr>
                            </m:ctrlPr>
                          </m:fPr>
                          <m:num>
                            <m:d>
                              <m:dPr>
                                <m:begChr m:val="|"/>
                                <m:endChr m:val="|"/>
                                <m:ctrlPr>
                                  <a:rPr lang="x-none" sz="2800" i="1">
                                    <a:effectLst>
                                      <a:outerShdw blurRad="38100" dist="38100" dir="2700000" algn="tl">
                                        <a:schemeClr val="bg1"/>
                                      </a:outerShdw>
                                    </a:effectLst>
                                    <a:latin typeface="Cambria Math" panose="02040503050406030204" pitchFamily="18" charset="0"/>
                                  </a:rPr>
                                </m:ctrlPr>
                              </m:dPr>
                              <m:e>
                                <m:r>
                                  <m:rPr>
                                    <m:sty m:val="p"/>
                                  </m:rPr>
                                  <a:rPr lang="x-none" sz="2800">
                                    <a:effectLst>
                                      <a:outerShdw blurRad="38100" dist="38100" dir="2700000" algn="tl">
                                        <a:schemeClr val="bg1"/>
                                      </a:outerShdw>
                                    </a:effectLst>
                                    <a:latin typeface="Cambria Math" panose="02040503050406030204" pitchFamily="18" charset="0"/>
                                  </a:rPr>
                                  <m:t>STE</m:t>
                                </m:r>
                                <m:d>
                                  <m:dPr>
                                    <m:ctrlPr>
                                      <a:rPr lang="en-US" sz="2800" i="1">
                                        <a:effectLst>
                                          <a:outerShdw blurRad="38100" dist="38100" dir="2700000" algn="tl">
                                            <a:schemeClr val="bg1"/>
                                          </a:outerShdw>
                                        </a:effectLst>
                                        <a:latin typeface="Cambria Math" panose="02040503050406030204" pitchFamily="18" charset="0"/>
                                      </a:rPr>
                                    </m:ctrlPr>
                                  </m:dPr>
                                  <m:e>
                                    <m:r>
                                      <a:rPr lang="x-none" sz="2800">
                                        <a:effectLst>
                                          <a:outerShdw blurRad="38100" dist="38100" dir="2700000" algn="tl">
                                            <a:schemeClr val="bg1"/>
                                          </a:outerShdw>
                                        </a:effectLst>
                                        <a:latin typeface="Cambria Math" panose="02040503050406030204" pitchFamily="18" charset="0"/>
                                      </a:rPr>
                                      <m:t>𝑋</m:t>
                                    </m:r>
                                    <m:r>
                                      <a:rPr lang="x-none" sz="2800">
                                        <a:effectLst>
                                          <a:outerShdw blurRad="38100" dist="38100" dir="2700000" algn="tl">
                                            <a:schemeClr val="bg1"/>
                                          </a:outerShdw>
                                        </a:effectLst>
                                        <a:latin typeface="Cambria Math" panose="02040503050406030204" pitchFamily="18" charset="0"/>
                                      </a:rPr>
                                      <m:t>→</m:t>
                                    </m:r>
                                    <m:r>
                                      <a:rPr lang="x-none" sz="2800">
                                        <a:effectLst>
                                          <a:outerShdw blurRad="38100" dist="38100" dir="2700000" algn="tl">
                                            <a:schemeClr val="bg1"/>
                                          </a:outerShdw>
                                        </a:effectLst>
                                        <a:latin typeface="Cambria Math" panose="02040503050406030204" pitchFamily="18" charset="0"/>
                                      </a:rPr>
                                      <m:t>𝑌</m:t>
                                    </m:r>
                                  </m:e>
                                </m:d>
                              </m:e>
                            </m:d>
                          </m:num>
                          <m:den>
                            <m:acc>
                              <m:accPr>
                                <m:chr m:val="̅"/>
                                <m:ctrlPr>
                                  <a:rPr lang="en-US" sz="2800" i="1">
                                    <a:effectLst>
                                      <a:outerShdw blurRad="38100" dist="38100" dir="2700000" algn="tl">
                                        <a:schemeClr val="bg1"/>
                                      </a:outerShdw>
                                    </a:effectLst>
                                    <a:latin typeface="Cambria Math" panose="02040503050406030204" pitchFamily="18" charset="0"/>
                                  </a:rPr>
                                </m:ctrlPr>
                              </m:accPr>
                              <m:e>
                                <m:r>
                                  <a:rPr lang="es-VE" sz="2800">
                                    <a:effectLst>
                                      <a:outerShdw blurRad="38100" dist="38100" dir="2700000" algn="tl">
                                        <a:schemeClr val="bg1"/>
                                      </a:outerShdw>
                                    </a:effectLst>
                                    <a:latin typeface="Cambria Math" panose="02040503050406030204" pitchFamily="18" charset="0"/>
                                  </a:rPr>
                                  <m:t>𝑌</m:t>
                                </m:r>
                              </m:e>
                            </m:acc>
                          </m:den>
                        </m:f>
                      </m:e>
                    </m:d>
                    <m:r>
                      <a:rPr lang="en-US" sz="2800">
                        <a:effectLst>
                          <a:outerShdw blurRad="38100" dist="38100" dir="2700000" algn="tl">
                            <a:schemeClr val="bg1"/>
                          </a:outerShdw>
                        </a:effectLst>
                        <a:latin typeface="Cambria Math" panose="02040503050406030204" pitchFamily="18" charset="0"/>
                      </a:rPr>
                      <m:t>−</m:t>
                    </m:r>
                    <m:d>
                      <m:dPr>
                        <m:ctrlPr>
                          <a:rPr lang="en-US" sz="2800" i="1">
                            <a:effectLst>
                              <a:outerShdw blurRad="38100" dist="38100" dir="2700000" algn="tl">
                                <a:schemeClr val="bg1"/>
                              </a:outerShdw>
                            </a:effectLst>
                            <a:latin typeface="Cambria Math" panose="02040503050406030204" pitchFamily="18" charset="0"/>
                          </a:rPr>
                        </m:ctrlPr>
                      </m:dPr>
                      <m:e>
                        <m:r>
                          <a:rPr lang="x-none" sz="2800">
                            <a:effectLst>
                              <a:outerShdw blurRad="38100" dist="38100" dir="2700000" algn="tl">
                                <a:schemeClr val="bg1"/>
                              </a:outerShdw>
                            </a:effectLst>
                            <a:latin typeface="Cambria Math" panose="02040503050406030204" pitchFamily="18" charset="0"/>
                          </a:rPr>
                          <m:t>1−</m:t>
                        </m:r>
                        <m:f>
                          <m:fPr>
                            <m:ctrlPr>
                              <a:rPr lang="x-none" sz="2800" i="1">
                                <a:effectLst>
                                  <a:outerShdw blurRad="38100" dist="38100" dir="2700000" algn="tl">
                                    <a:schemeClr val="bg1"/>
                                  </a:outerShdw>
                                </a:effectLst>
                                <a:latin typeface="Cambria Math" panose="02040503050406030204" pitchFamily="18" charset="0"/>
                              </a:rPr>
                            </m:ctrlPr>
                          </m:fPr>
                          <m:num>
                            <m:d>
                              <m:dPr>
                                <m:begChr m:val="|"/>
                                <m:endChr m:val="|"/>
                                <m:ctrlPr>
                                  <a:rPr lang="x-none" sz="2800" i="1">
                                    <a:effectLst>
                                      <a:outerShdw blurRad="38100" dist="38100" dir="2700000" algn="tl">
                                        <a:schemeClr val="bg1"/>
                                      </a:outerShdw>
                                    </a:effectLst>
                                    <a:latin typeface="Cambria Math" panose="02040503050406030204" pitchFamily="18" charset="0"/>
                                  </a:rPr>
                                </m:ctrlPr>
                              </m:dPr>
                              <m:e>
                                <m:r>
                                  <m:rPr>
                                    <m:sty m:val="p"/>
                                  </m:rPr>
                                  <a:rPr lang="x-none" sz="2800">
                                    <a:effectLst>
                                      <a:outerShdw blurRad="38100" dist="38100" dir="2700000" algn="tl">
                                        <a:schemeClr val="bg1"/>
                                      </a:outerShdw>
                                    </a:effectLst>
                                    <a:latin typeface="Cambria Math" panose="02040503050406030204" pitchFamily="18" charset="0"/>
                                  </a:rPr>
                                  <m:t>STE</m:t>
                                </m:r>
                                <m:d>
                                  <m:dPr>
                                    <m:ctrlPr>
                                      <a:rPr lang="en-US" sz="2800" i="1">
                                        <a:effectLst>
                                          <a:outerShdw blurRad="38100" dist="38100" dir="2700000" algn="tl">
                                            <a:schemeClr val="bg1"/>
                                          </a:outerShdw>
                                        </a:effectLst>
                                        <a:latin typeface="Cambria Math" panose="02040503050406030204" pitchFamily="18" charset="0"/>
                                      </a:rPr>
                                    </m:ctrlPr>
                                  </m:dPr>
                                  <m:e>
                                    <m:r>
                                      <a:rPr lang="en-US" sz="2800">
                                        <a:effectLst>
                                          <a:outerShdw blurRad="38100" dist="38100" dir="2700000" algn="tl">
                                            <a:schemeClr val="bg1"/>
                                          </a:outerShdw>
                                        </a:effectLst>
                                        <a:latin typeface="Cambria Math" panose="02040503050406030204" pitchFamily="18" charset="0"/>
                                      </a:rPr>
                                      <m:t>𝑌</m:t>
                                    </m:r>
                                    <m:r>
                                      <a:rPr lang="x-none" sz="2800">
                                        <a:effectLst>
                                          <a:outerShdw blurRad="38100" dist="38100" dir="2700000" algn="tl">
                                            <a:schemeClr val="bg1"/>
                                          </a:outerShdw>
                                        </a:effectLst>
                                        <a:latin typeface="Cambria Math" panose="02040503050406030204" pitchFamily="18" charset="0"/>
                                      </a:rPr>
                                      <m:t>→</m:t>
                                    </m:r>
                                    <m:r>
                                      <a:rPr lang="en-US" sz="2800">
                                        <a:effectLst>
                                          <a:outerShdw blurRad="38100" dist="38100" dir="2700000" algn="tl">
                                            <a:schemeClr val="bg1"/>
                                          </a:outerShdw>
                                        </a:effectLst>
                                        <a:latin typeface="Cambria Math" panose="02040503050406030204" pitchFamily="18" charset="0"/>
                                      </a:rPr>
                                      <m:t>𝑋</m:t>
                                    </m:r>
                                  </m:e>
                                </m:d>
                              </m:e>
                            </m:d>
                          </m:num>
                          <m:den>
                            <m:acc>
                              <m:accPr>
                                <m:chr m:val="̅"/>
                                <m:ctrlPr>
                                  <a:rPr lang="en-US" sz="2800" i="1">
                                    <a:effectLst>
                                      <a:outerShdw blurRad="38100" dist="38100" dir="2700000" algn="tl">
                                        <a:schemeClr val="bg1"/>
                                      </a:outerShdw>
                                    </a:effectLst>
                                    <a:latin typeface="Cambria Math" panose="02040503050406030204" pitchFamily="18" charset="0"/>
                                  </a:rPr>
                                </m:ctrlPr>
                              </m:accPr>
                              <m:e>
                                <m:r>
                                  <a:rPr lang="en-US" sz="2800">
                                    <a:effectLst>
                                      <a:outerShdw blurRad="38100" dist="38100" dir="2700000" algn="tl">
                                        <a:schemeClr val="bg1"/>
                                      </a:outerShdw>
                                    </a:effectLst>
                                    <a:latin typeface="Cambria Math" panose="02040503050406030204" pitchFamily="18" charset="0"/>
                                  </a:rPr>
                                  <m:t>𝑋</m:t>
                                </m:r>
                              </m:e>
                            </m:acc>
                          </m:den>
                        </m:f>
                      </m:e>
                    </m:d>
                  </m:oMath>
                </a14:m>
                <a:endParaRPr lang="en-US" sz="2800" dirty="0">
                  <a:effectLst>
                    <a:outerShdw blurRad="38100" dist="38100" dir="2700000" algn="tl">
                      <a:schemeClr val="bg1"/>
                    </a:outerShdw>
                  </a:effectLst>
                </a:endParaRPr>
              </a:p>
            </p:txBody>
          </p:sp>
        </mc:Choice>
        <mc:Fallback xmlns="">
          <p:sp>
            <p:nvSpPr>
              <p:cNvPr id="53" name="Rectangle 52"/>
              <p:cNvSpPr>
                <a:spLocks noRot="1" noChangeAspect="1" noMove="1" noResize="1" noEditPoints="1" noAdjustHandles="1" noChangeArrowheads="1" noChangeShapeType="1" noTextEdit="1"/>
              </p:cNvSpPr>
              <p:nvPr/>
            </p:nvSpPr>
            <p:spPr>
              <a:xfrm>
                <a:off x="3638294" y="5463105"/>
                <a:ext cx="6862007" cy="744948"/>
              </a:xfrm>
              <a:prstGeom prst="rect">
                <a:avLst/>
              </a:prstGeom>
              <a:blipFill rotWithShape="0">
                <a:blip r:embed="rId7"/>
                <a:stretch>
                  <a:fillRect l="-1956" b="-15574"/>
                </a:stretch>
              </a:blipFill>
            </p:spPr>
            <p:txBody>
              <a:bodyPr/>
              <a:lstStyle/>
              <a:p>
                <a:r>
                  <a:rPr lang="en-US">
                    <a:noFill/>
                  </a:rPr>
                  <a:t> </a:t>
                </a:r>
              </a:p>
            </p:txBody>
          </p:sp>
        </mc:Fallback>
      </mc:AlternateContent>
      <p:sp>
        <p:nvSpPr>
          <p:cNvPr id="58" name="4 Elipse"/>
          <p:cNvSpPr/>
          <p:nvPr/>
        </p:nvSpPr>
        <p:spPr>
          <a:xfrm>
            <a:off x="3398731" y="4578146"/>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Cap From</a:t>
            </a:r>
            <a:endParaRPr lang="es-ES" sz="1400" dirty="0">
              <a:solidFill>
                <a:srgbClr val="3333FF"/>
              </a:solidFill>
              <a:latin typeface="Arial" panose="020B0604020202020204" pitchFamily="34" charset="0"/>
              <a:cs typeface="Arial" panose="020B0604020202020204" pitchFamily="34" charset="0"/>
            </a:endParaRPr>
          </a:p>
        </p:txBody>
      </p:sp>
      <p:sp>
        <p:nvSpPr>
          <p:cNvPr id="59" name="4 Elipse"/>
          <p:cNvSpPr/>
          <p:nvPr/>
        </p:nvSpPr>
        <p:spPr>
          <a:xfrm>
            <a:off x="6081683" y="4114185"/>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Capital Form</a:t>
            </a:r>
            <a:endParaRPr lang="es-ES" sz="14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295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par>
                                <p:cTn id="39" presetID="10" presetClass="exit" presetSubtype="0" fill="hold" grpId="1" nodeType="withEffect">
                                  <p:stCondLst>
                                    <p:cond delay="0"/>
                                  </p:stCondLst>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par>
                                <p:cTn id="49" presetID="10"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8" grpId="0" animBg="1"/>
      <p:bldP spid="3" grpId="0" uiExpand="1" build="p"/>
      <p:bldP spid="28" grpId="0" animBg="1"/>
      <p:bldP spid="28" grpId="1" animBg="1"/>
      <p:bldP spid="50"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Problem</a:t>
            </a:r>
            <a:endParaRPr lang="en-US" dirty="0"/>
          </a:p>
        </p:txBody>
      </p:sp>
      <p:sp>
        <p:nvSpPr>
          <p:cNvPr id="5" name="Subtitle 4"/>
          <p:cNvSpPr>
            <a:spLocks noGrp="1"/>
          </p:cNvSpPr>
          <p:nvPr>
            <p:ph type="subTitle" idx="1"/>
          </p:nvPr>
        </p:nvSpPr>
        <p:spPr>
          <a:xfrm>
            <a:off x="3517557" y="3602038"/>
            <a:ext cx="5156886" cy="1655762"/>
          </a:xfrm>
        </p:spPr>
        <p:txBody>
          <a:bodyPr/>
          <a:lstStyle/>
          <a:p>
            <a:pPr marL="457200" indent="-457200" algn="l">
              <a:buFont typeface="Arial" panose="020B0604020202020204" pitchFamily="34" charset="0"/>
              <a:buChar char="•"/>
            </a:pPr>
            <a:r>
              <a:rPr lang="en-US" dirty="0" smtClean="0"/>
              <a:t>Computational Motivation</a:t>
            </a:r>
          </a:p>
          <a:p>
            <a:pPr marL="457200" indent="-457200" algn="l">
              <a:buFont typeface="Arial" panose="020B0604020202020204" pitchFamily="34" charset="0"/>
              <a:buChar char="•"/>
            </a:pPr>
            <a:r>
              <a:rPr lang="en-US" dirty="0" smtClean="0"/>
              <a:t>Related algorithms</a:t>
            </a:r>
            <a:endParaRPr lang="en-US" dirty="0"/>
          </a:p>
        </p:txBody>
      </p:sp>
    </p:spTree>
    <p:extLst>
      <p:ext uri="{BB962C8B-B14F-4D97-AF65-F5344CB8AC3E}">
        <p14:creationId xmlns:p14="http://schemas.microsoft.com/office/powerpoint/2010/main" val="398955141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195"/>
          <p:cNvGrpSpPr/>
          <p:nvPr/>
        </p:nvGrpSpPr>
        <p:grpSpPr>
          <a:xfrm>
            <a:off x="1051716" y="3129697"/>
            <a:ext cx="1765634" cy="732292"/>
            <a:chOff x="1051716" y="3131782"/>
            <a:chExt cx="1765634" cy="732292"/>
          </a:xfrm>
          <a:effectLst/>
        </p:grpSpPr>
        <p:sp>
          <p:nvSpPr>
            <p:cNvPr id="197" name="Oval 196"/>
            <p:cNvSpPr/>
            <p:nvPr/>
          </p:nvSpPr>
          <p:spPr>
            <a:xfrm>
              <a:off x="1051716" y="3131782"/>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98" name="Straight Connector 197"/>
            <p:cNvCxnSpPr>
              <a:stCxn id="201" idx="2"/>
              <a:endCxn id="197" idx="6"/>
            </p:cNvCxnSpPr>
            <p:nvPr/>
          </p:nvCxnSpPr>
          <p:spPr>
            <a:xfrm flipH="1" flipV="1">
              <a:off x="1478227" y="3345038"/>
              <a:ext cx="376865" cy="1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97" idx="6"/>
              <a:endCxn id="202" idx="2"/>
            </p:cNvCxnSpPr>
            <p:nvPr/>
          </p:nvCxnSpPr>
          <p:spPr>
            <a:xfrm>
              <a:off x="1478227" y="3345038"/>
              <a:ext cx="376865" cy="1457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7" idx="6"/>
              <a:endCxn id="203" idx="2"/>
            </p:cNvCxnSpPr>
            <p:nvPr/>
          </p:nvCxnSpPr>
          <p:spPr>
            <a:xfrm>
              <a:off x="1478227" y="3345038"/>
              <a:ext cx="376865" cy="29616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01" name="4 Elipse"/>
            <p:cNvSpPr/>
            <p:nvPr/>
          </p:nvSpPr>
          <p:spPr>
            <a:xfrm>
              <a:off x="1855093" y="3272978"/>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202" name="4 Elipse"/>
            <p:cNvSpPr/>
            <p:nvPr/>
          </p:nvSpPr>
          <p:spPr>
            <a:xfrm>
              <a:off x="1855093" y="3412083"/>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203" name="4 Elipse"/>
            <p:cNvSpPr/>
            <p:nvPr/>
          </p:nvSpPr>
          <p:spPr>
            <a:xfrm>
              <a:off x="1855093" y="3562489"/>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204" name="4 Elipse"/>
            <p:cNvSpPr/>
            <p:nvPr/>
          </p:nvSpPr>
          <p:spPr>
            <a:xfrm>
              <a:off x="1855093" y="3719922"/>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cxnSp>
          <p:nvCxnSpPr>
            <p:cNvPr id="205" name="Straight Connector 204"/>
            <p:cNvCxnSpPr>
              <a:stCxn id="204" idx="2"/>
              <a:endCxn id="197" idx="6"/>
            </p:cNvCxnSpPr>
            <p:nvPr/>
          </p:nvCxnSpPr>
          <p:spPr>
            <a:xfrm flipH="1" flipV="1">
              <a:off x="1478227" y="3345038"/>
              <a:ext cx="376865" cy="44696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Dependency evaluation (cont.)</a:t>
            </a:r>
            <a:endParaRPr lang="en-US" dirty="0"/>
          </a:p>
        </p:txBody>
      </p:sp>
      <p:sp>
        <p:nvSpPr>
          <p:cNvPr id="5" name="Oval 4"/>
          <p:cNvSpPr/>
          <p:nvPr/>
        </p:nvSpPr>
        <p:spPr>
          <a:xfrm>
            <a:off x="1566923" y="4084729"/>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6" name="Oval 5"/>
          <p:cNvSpPr/>
          <p:nvPr/>
        </p:nvSpPr>
        <p:spPr>
          <a:xfrm>
            <a:off x="864137" y="4687083"/>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7" name="Oval 6"/>
          <p:cNvSpPr/>
          <p:nvPr/>
        </p:nvSpPr>
        <p:spPr>
          <a:xfrm>
            <a:off x="1134440" y="5447450"/>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8" name="Oval 7"/>
          <p:cNvSpPr/>
          <p:nvPr/>
        </p:nvSpPr>
        <p:spPr>
          <a:xfrm>
            <a:off x="2383405" y="4631136"/>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Oval 8"/>
          <p:cNvSpPr/>
          <p:nvPr/>
        </p:nvSpPr>
        <p:spPr>
          <a:xfrm>
            <a:off x="2226630" y="5447450"/>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0" name="Down Arrow 9"/>
          <p:cNvSpPr/>
          <p:nvPr/>
        </p:nvSpPr>
        <p:spPr>
          <a:xfrm rot="2700000">
            <a:off x="1470301" y="4672000"/>
            <a:ext cx="194140" cy="12616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0700000">
            <a:off x="1253490" y="5384364"/>
            <a:ext cx="194140" cy="12616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6200000">
            <a:off x="1946639" y="5673010"/>
            <a:ext cx="194140" cy="28409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3151967">
            <a:off x="1977096" y="5039806"/>
            <a:ext cx="194140" cy="63360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51716" y="1852246"/>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Oval 16"/>
          <p:cNvSpPr/>
          <p:nvPr/>
        </p:nvSpPr>
        <p:spPr>
          <a:xfrm>
            <a:off x="1051716" y="2705271"/>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Oval 18"/>
          <p:cNvSpPr/>
          <p:nvPr/>
        </p:nvSpPr>
        <p:spPr>
          <a:xfrm>
            <a:off x="1051716" y="3558294"/>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0" name="Straight Connector 19"/>
          <p:cNvCxnSpPr>
            <a:stCxn id="17" idx="6"/>
            <a:endCxn id="43" idx="2"/>
          </p:cNvCxnSpPr>
          <p:nvPr/>
        </p:nvCxnSpPr>
        <p:spPr>
          <a:xfrm>
            <a:off x="1478227" y="2918527"/>
            <a:ext cx="376865" cy="327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6"/>
            <a:endCxn id="42" idx="2"/>
          </p:cNvCxnSpPr>
          <p:nvPr/>
        </p:nvCxnSpPr>
        <p:spPr>
          <a:xfrm flipV="1">
            <a:off x="1478227" y="2780711"/>
            <a:ext cx="376865" cy="13781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0" idx="2"/>
            <a:endCxn id="15" idx="6"/>
          </p:cNvCxnSpPr>
          <p:nvPr/>
        </p:nvCxnSpPr>
        <p:spPr>
          <a:xfrm flipH="1" flipV="1">
            <a:off x="1478227" y="2065502"/>
            <a:ext cx="376865" cy="13688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36" idx="2"/>
            <a:endCxn id="15" idx="6"/>
          </p:cNvCxnSpPr>
          <p:nvPr/>
        </p:nvCxnSpPr>
        <p:spPr>
          <a:xfrm flipH="1">
            <a:off x="1478227" y="1901570"/>
            <a:ext cx="376865" cy="16393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6"/>
            <a:endCxn id="39" idx="2"/>
          </p:cNvCxnSpPr>
          <p:nvPr/>
        </p:nvCxnSpPr>
        <p:spPr>
          <a:xfrm flipV="1">
            <a:off x="1478227" y="2051977"/>
            <a:ext cx="376865" cy="135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4" idx="2"/>
            <a:endCxn id="17" idx="6"/>
          </p:cNvCxnSpPr>
          <p:nvPr/>
        </p:nvCxnSpPr>
        <p:spPr>
          <a:xfrm flipH="1" flipV="1">
            <a:off x="1478227" y="2918527"/>
            <a:ext cx="376865" cy="14435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5" idx="2"/>
            <a:endCxn id="17" idx="6"/>
          </p:cNvCxnSpPr>
          <p:nvPr/>
        </p:nvCxnSpPr>
        <p:spPr>
          <a:xfrm flipH="1" flipV="1">
            <a:off x="1478227" y="2918527"/>
            <a:ext cx="376865" cy="28544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4 Elipse"/>
          <p:cNvSpPr/>
          <p:nvPr/>
        </p:nvSpPr>
        <p:spPr>
          <a:xfrm>
            <a:off x="1855093" y="1822852"/>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smtClean="0">
              <a:solidFill>
                <a:srgbClr val="3333FF"/>
              </a:solidFill>
              <a:latin typeface="Arial" panose="020B0604020202020204" pitchFamily="34" charset="0"/>
              <a:cs typeface="Arial" panose="020B0604020202020204" pitchFamily="34" charset="0"/>
            </a:endParaRPr>
          </a:p>
        </p:txBody>
      </p:sp>
      <p:sp>
        <p:nvSpPr>
          <p:cNvPr id="39" name="4 Elipse"/>
          <p:cNvSpPr/>
          <p:nvPr/>
        </p:nvSpPr>
        <p:spPr>
          <a:xfrm>
            <a:off x="1855093" y="1973260"/>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0" name="4 Elipse"/>
          <p:cNvSpPr/>
          <p:nvPr/>
        </p:nvSpPr>
        <p:spPr>
          <a:xfrm>
            <a:off x="1855093" y="2123667"/>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grpSp>
        <p:nvGrpSpPr>
          <p:cNvPr id="171" name="Group 170"/>
          <p:cNvGrpSpPr/>
          <p:nvPr/>
        </p:nvGrpSpPr>
        <p:grpSpPr>
          <a:xfrm>
            <a:off x="1051716" y="2274075"/>
            <a:ext cx="1765634" cy="578711"/>
            <a:chOff x="1051716" y="2274075"/>
            <a:chExt cx="1765634" cy="578711"/>
          </a:xfrm>
        </p:grpSpPr>
        <p:sp>
          <p:nvSpPr>
            <p:cNvPr id="16" name="Oval 15"/>
            <p:cNvSpPr/>
            <p:nvPr/>
          </p:nvSpPr>
          <p:spPr>
            <a:xfrm>
              <a:off x="1051716" y="2278758"/>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2" name="Straight Connector 21"/>
            <p:cNvCxnSpPr>
              <a:stCxn id="16" idx="6"/>
              <a:endCxn id="41" idx="2"/>
            </p:cNvCxnSpPr>
            <p:nvPr/>
          </p:nvCxnSpPr>
          <p:spPr>
            <a:xfrm>
              <a:off x="1478227" y="2492015"/>
              <a:ext cx="376865" cy="1476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a:endCxn id="38" idx="2"/>
            </p:cNvCxnSpPr>
            <p:nvPr/>
          </p:nvCxnSpPr>
          <p:spPr>
            <a:xfrm>
              <a:off x="1478227" y="2492015"/>
              <a:ext cx="376865" cy="652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7" idx="2"/>
              <a:endCxn id="16" idx="6"/>
            </p:cNvCxnSpPr>
            <p:nvPr/>
          </p:nvCxnSpPr>
          <p:spPr>
            <a:xfrm flipH="1">
              <a:off x="1478227" y="2352792"/>
              <a:ext cx="376865" cy="1392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4 Elipse"/>
            <p:cNvSpPr/>
            <p:nvPr/>
          </p:nvSpPr>
          <p:spPr>
            <a:xfrm>
              <a:off x="1855093" y="2274075"/>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38" name="4 Elipse"/>
            <p:cNvSpPr/>
            <p:nvPr/>
          </p:nvSpPr>
          <p:spPr>
            <a:xfrm>
              <a:off x="1855093" y="2426463"/>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1" name="4 Elipse"/>
            <p:cNvSpPr/>
            <p:nvPr/>
          </p:nvSpPr>
          <p:spPr>
            <a:xfrm>
              <a:off x="1855093" y="2567549"/>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2" name="4 Elipse"/>
            <p:cNvSpPr/>
            <p:nvPr/>
          </p:nvSpPr>
          <p:spPr>
            <a:xfrm>
              <a:off x="1855093" y="2708634"/>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grpSp>
      <p:sp>
        <p:nvSpPr>
          <p:cNvPr id="43" name="4 Elipse"/>
          <p:cNvSpPr/>
          <p:nvPr/>
        </p:nvSpPr>
        <p:spPr>
          <a:xfrm>
            <a:off x="1855093" y="2849720"/>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4" name="4 Elipse"/>
          <p:cNvSpPr/>
          <p:nvPr/>
        </p:nvSpPr>
        <p:spPr>
          <a:xfrm>
            <a:off x="1855093" y="2990806"/>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50" name="4 Elipse"/>
          <p:cNvSpPr/>
          <p:nvPr/>
        </p:nvSpPr>
        <p:spPr>
          <a:xfrm>
            <a:off x="1855093" y="3864074"/>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5" name="4 Elipse"/>
          <p:cNvSpPr/>
          <p:nvPr/>
        </p:nvSpPr>
        <p:spPr>
          <a:xfrm>
            <a:off x="1855093" y="3131892"/>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cxnSp>
        <p:nvCxnSpPr>
          <p:cNvPr id="35" name="Straight Connector 34"/>
          <p:cNvCxnSpPr>
            <a:stCxn id="50" idx="2"/>
            <a:endCxn id="19" idx="6"/>
          </p:cNvCxnSpPr>
          <p:nvPr/>
        </p:nvCxnSpPr>
        <p:spPr>
          <a:xfrm flipH="1" flipV="1">
            <a:off x="1478227" y="3771550"/>
            <a:ext cx="376865" cy="1646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4 Elipse"/>
          <p:cNvSpPr/>
          <p:nvPr/>
        </p:nvSpPr>
        <p:spPr>
          <a:xfrm>
            <a:off x="3396121" y="2983701"/>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Inflation</a:t>
            </a:r>
            <a:endParaRPr lang="es-ES" sz="1400" dirty="0">
              <a:solidFill>
                <a:srgbClr val="3333FF"/>
              </a:solidFill>
              <a:latin typeface="Arial" panose="020B0604020202020204" pitchFamily="34" charset="0"/>
              <a:cs typeface="Arial" panose="020B0604020202020204" pitchFamily="34" charset="0"/>
            </a:endParaRPr>
          </a:p>
        </p:txBody>
      </p:sp>
      <p:sp>
        <p:nvSpPr>
          <p:cNvPr id="54" name="4 Elipse"/>
          <p:cNvSpPr/>
          <p:nvPr/>
        </p:nvSpPr>
        <p:spPr>
          <a:xfrm>
            <a:off x="3396121" y="3846334"/>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a:t>
            </a:r>
            <a:r>
              <a:rPr lang="en-US" sz="1400" dirty="0" err="1" smtClean="0">
                <a:solidFill>
                  <a:srgbClr val="3333FF"/>
                </a:solidFill>
                <a:latin typeface="Arial" panose="020B0604020202020204" pitchFamily="34" charset="0"/>
                <a:cs typeface="Arial" panose="020B0604020202020204" pitchFamily="34" charset="0"/>
              </a:rPr>
              <a:t>Compens</a:t>
            </a:r>
            <a:endParaRPr lang="es-ES" sz="1400" dirty="0">
              <a:solidFill>
                <a:srgbClr val="3333FF"/>
              </a:solidFill>
              <a:latin typeface="Arial" panose="020B0604020202020204" pitchFamily="34" charset="0"/>
              <a:cs typeface="Arial" panose="020B0604020202020204" pitchFamily="34" charset="0"/>
            </a:endParaRPr>
          </a:p>
        </p:txBody>
      </p:sp>
      <p:sp>
        <p:nvSpPr>
          <p:cNvPr id="55" name="4 Elipse"/>
          <p:cNvSpPr/>
          <p:nvPr/>
        </p:nvSpPr>
        <p:spPr>
          <a:xfrm>
            <a:off x="3396121" y="4578146"/>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Cap From</a:t>
            </a:r>
            <a:endParaRPr lang="es-ES" sz="1400" dirty="0">
              <a:solidFill>
                <a:srgbClr val="3333FF"/>
              </a:solidFill>
              <a:latin typeface="Arial" panose="020B0604020202020204" pitchFamily="34" charset="0"/>
              <a:cs typeface="Arial" panose="020B0604020202020204" pitchFamily="34" charset="0"/>
            </a:endParaRPr>
          </a:p>
        </p:txBody>
      </p:sp>
      <p:sp>
        <p:nvSpPr>
          <p:cNvPr id="67" name="4 Elipse"/>
          <p:cNvSpPr/>
          <p:nvPr/>
        </p:nvSpPr>
        <p:spPr>
          <a:xfrm>
            <a:off x="6079073" y="2787369"/>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Compensation</a:t>
            </a:r>
            <a:endParaRPr lang="es-ES" sz="1400" dirty="0">
              <a:solidFill>
                <a:srgbClr val="3333FF"/>
              </a:solidFill>
              <a:latin typeface="Arial" panose="020B0604020202020204" pitchFamily="34" charset="0"/>
              <a:cs typeface="Arial" panose="020B0604020202020204" pitchFamily="34" charset="0"/>
            </a:endParaRPr>
          </a:p>
        </p:txBody>
      </p:sp>
      <p:sp>
        <p:nvSpPr>
          <p:cNvPr id="68" name="4 Elipse"/>
          <p:cNvSpPr/>
          <p:nvPr/>
        </p:nvSpPr>
        <p:spPr>
          <a:xfrm>
            <a:off x="6079073" y="3450777"/>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Interest</a:t>
            </a:r>
            <a:endParaRPr lang="es-ES" sz="1400" dirty="0">
              <a:solidFill>
                <a:srgbClr val="3333FF"/>
              </a:solidFill>
              <a:latin typeface="Arial" panose="020B0604020202020204" pitchFamily="34" charset="0"/>
              <a:cs typeface="Arial" panose="020B0604020202020204" pitchFamily="34" charset="0"/>
            </a:endParaRPr>
          </a:p>
        </p:txBody>
      </p:sp>
      <p:sp>
        <p:nvSpPr>
          <p:cNvPr id="69" name="4 Elipse"/>
          <p:cNvSpPr/>
          <p:nvPr/>
        </p:nvSpPr>
        <p:spPr>
          <a:xfrm>
            <a:off x="6079073" y="4114185"/>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Capital Form</a:t>
            </a:r>
            <a:endParaRPr lang="es-ES" sz="1400" dirty="0">
              <a:solidFill>
                <a:srgbClr val="3333FF"/>
              </a:solidFill>
              <a:latin typeface="Arial" panose="020B0604020202020204" pitchFamily="34" charset="0"/>
              <a:cs typeface="Arial" panose="020B0604020202020204" pitchFamily="34" charset="0"/>
            </a:endParaRPr>
          </a:p>
        </p:txBody>
      </p:sp>
      <p:sp>
        <p:nvSpPr>
          <p:cNvPr id="70" name="4 Elipse"/>
          <p:cNvSpPr/>
          <p:nvPr/>
        </p:nvSpPr>
        <p:spPr>
          <a:xfrm>
            <a:off x="6079073" y="4777594"/>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Cap-labor ratio</a:t>
            </a:r>
            <a:endParaRPr lang="es-ES" sz="1400" dirty="0">
              <a:solidFill>
                <a:srgbClr val="3333FF"/>
              </a:solidFill>
              <a:latin typeface="Arial" panose="020B0604020202020204" pitchFamily="34" charset="0"/>
              <a:cs typeface="Arial" panose="020B0604020202020204" pitchFamily="34" charset="0"/>
            </a:endParaRPr>
          </a:p>
        </p:txBody>
      </p:sp>
      <p:grpSp>
        <p:nvGrpSpPr>
          <p:cNvPr id="93" name="Group 92"/>
          <p:cNvGrpSpPr/>
          <p:nvPr/>
        </p:nvGrpSpPr>
        <p:grpSpPr>
          <a:xfrm>
            <a:off x="5357438" y="2934435"/>
            <a:ext cx="721635" cy="1990225"/>
            <a:chOff x="5357438" y="2934435"/>
            <a:chExt cx="721635" cy="1990225"/>
          </a:xfrm>
        </p:grpSpPr>
        <p:cxnSp>
          <p:nvCxnSpPr>
            <p:cNvPr id="72" name="Straight Arrow Connector 71"/>
            <p:cNvCxnSpPr>
              <a:stCxn id="51" idx="6"/>
              <a:endCxn id="67" idx="2"/>
            </p:cNvCxnSpPr>
            <p:nvPr/>
          </p:nvCxnSpPr>
          <p:spPr>
            <a:xfrm flipV="1">
              <a:off x="5357438" y="2934435"/>
              <a:ext cx="721635" cy="2098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1" idx="6"/>
              <a:endCxn id="68" idx="2"/>
            </p:cNvCxnSpPr>
            <p:nvPr/>
          </p:nvCxnSpPr>
          <p:spPr>
            <a:xfrm>
              <a:off x="5357438" y="3144318"/>
              <a:ext cx="721635" cy="453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51" idx="6"/>
              <a:endCxn id="69" idx="2"/>
            </p:cNvCxnSpPr>
            <p:nvPr/>
          </p:nvCxnSpPr>
          <p:spPr>
            <a:xfrm>
              <a:off x="5357438" y="3144318"/>
              <a:ext cx="721635" cy="11169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1" idx="6"/>
              <a:endCxn id="70" idx="2"/>
            </p:cNvCxnSpPr>
            <p:nvPr/>
          </p:nvCxnSpPr>
          <p:spPr>
            <a:xfrm>
              <a:off x="5357438" y="3144318"/>
              <a:ext cx="721635" cy="17803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5357438" y="2934435"/>
            <a:ext cx="721635" cy="1990225"/>
            <a:chOff x="5357438" y="2934435"/>
            <a:chExt cx="721635" cy="1990225"/>
          </a:xfrm>
        </p:grpSpPr>
        <p:cxnSp>
          <p:nvCxnSpPr>
            <p:cNvPr id="85" name="Straight Arrow Connector 84"/>
            <p:cNvCxnSpPr>
              <a:stCxn id="54" idx="6"/>
              <a:endCxn id="67" idx="2"/>
            </p:cNvCxnSpPr>
            <p:nvPr/>
          </p:nvCxnSpPr>
          <p:spPr>
            <a:xfrm flipV="1">
              <a:off x="5357438" y="2934435"/>
              <a:ext cx="721635" cy="10725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54" idx="6"/>
              <a:endCxn id="68" idx="2"/>
            </p:cNvCxnSpPr>
            <p:nvPr/>
          </p:nvCxnSpPr>
          <p:spPr>
            <a:xfrm flipV="1">
              <a:off x="5357438" y="3597843"/>
              <a:ext cx="721635" cy="409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54" idx="6"/>
              <a:endCxn id="69" idx="2"/>
            </p:cNvCxnSpPr>
            <p:nvPr/>
          </p:nvCxnSpPr>
          <p:spPr>
            <a:xfrm>
              <a:off x="5357438" y="4006951"/>
              <a:ext cx="721635" cy="2543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4" idx="6"/>
              <a:endCxn id="70" idx="2"/>
            </p:cNvCxnSpPr>
            <p:nvPr/>
          </p:nvCxnSpPr>
          <p:spPr>
            <a:xfrm>
              <a:off x="5357438" y="4006951"/>
              <a:ext cx="721635" cy="917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5357438" y="2934435"/>
            <a:ext cx="721635" cy="1990225"/>
            <a:chOff x="5357438" y="2934435"/>
            <a:chExt cx="721635" cy="1990225"/>
          </a:xfrm>
        </p:grpSpPr>
        <p:cxnSp>
          <p:nvCxnSpPr>
            <p:cNvPr id="101" name="Straight Arrow Connector 100"/>
            <p:cNvCxnSpPr>
              <a:stCxn id="55" idx="6"/>
              <a:endCxn id="70" idx="2"/>
            </p:cNvCxnSpPr>
            <p:nvPr/>
          </p:nvCxnSpPr>
          <p:spPr>
            <a:xfrm>
              <a:off x="5357438" y="4738763"/>
              <a:ext cx="721635" cy="1858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55" idx="6"/>
              <a:endCxn id="69" idx="2"/>
            </p:cNvCxnSpPr>
            <p:nvPr/>
          </p:nvCxnSpPr>
          <p:spPr>
            <a:xfrm flipV="1">
              <a:off x="5357438" y="4261251"/>
              <a:ext cx="721635" cy="477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55" idx="6"/>
              <a:endCxn id="68" idx="2"/>
            </p:cNvCxnSpPr>
            <p:nvPr/>
          </p:nvCxnSpPr>
          <p:spPr>
            <a:xfrm flipV="1">
              <a:off x="5357438" y="3597843"/>
              <a:ext cx="721635" cy="1140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55" idx="6"/>
              <a:endCxn id="67" idx="2"/>
            </p:cNvCxnSpPr>
            <p:nvPr/>
          </p:nvCxnSpPr>
          <p:spPr>
            <a:xfrm flipV="1">
              <a:off x="5357438" y="2934435"/>
              <a:ext cx="721635" cy="18043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6" name="Rectangle 295"/>
              <p:cNvSpPr/>
              <p:nvPr/>
            </p:nvSpPr>
            <p:spPr>
              <a:xfrm>
                <a:off x="3638294" y="5463105"/>
                <a:ext cx="6862007" cy="744948"/>
              </a:xfrm>
              <a:prstGeom prst="rect">
                <a:avLst/>
              </a:prstGeom>
            </p:spPr>
            <p:txBody>
              <a:bodyPr wrap="none">
                <a:spAutoFit/>
              </a:bodyPr>
              <a:lstStyle/>
              <a:p>
                <a:r>
                  <a:rPr lang="en-US" sz="2800" dirty="0">
                    <a:effectLst>
                      <a:outerShdw blurRad="38100" dist="38100" dir="2700000" algn="tl">
                        <a:schemeClr val="bg1"/>
                      </a:outerShdw>
                    </a:effectLst>
                  </a:rPr>
                  <a:t>Weight</a:t>
                </a:r>
                <a14:m>
                  <m:oMath xmlns:m="http://schemas.openxmlformats.org/officeDocument/2006/math">
                    <m:r>
                      <a:rPr lang="en-US" sz="2800">
                        <a:effectLst>
                          <a:outerShdw blurRad="38100" dist="38100" dir="2700000" algn="tl">
                            <a:schemeClr val="bg1"/>
                          </a:outerShdw>
                        </a:effectLst>
                        <a:latin typeface="Cambria Math" panose="02040503050406030204" pitchFamily="18" charset="0"/>
                      </a:rPr>
                      <m:t>=</m:t>
                    </m:r>
                    <m:d>
                      <m:dPr>
                        <m:ctrlPr>
                          <a:rPr lang="en-US" sz="2800" i="1">
                            <a:effectLst>
                              <a:outerShdw blurRad="38100" dist="38100" dir="2700000" algn="tl">
                                <a:schemeClr val="bg1"/>
                              </a:outerShdw>
                            </a:effectLst>
                            <a:latin typeface="Cambria Math" panose="02040503050406030204" pitchFamily="18" charset="0"/>
                          </a:rPr>
                        </m:ctrlPr>
                      </m:dPr>
                      <m:e>
                        <m:r>
                          <a:rPr lang="x-none" sz="2800">
                            <a:effectLst>
                              <a:outerShdw blurRad="38100" dist="38100" dir="2700000" algn="tl">
                                <a:schemeClr val="bg1"/>
                              </a:outerShdw>
                            </a:effectLst>
                            <a:latin typeface="Cambria Math" panose="02040503050406030204" pitchFamily="18" charset="0"/>
                          </a:rPr>
                          <m:t>1−</m:t>
                        </m:r>
                        <m:f>
                          <m:fPr>
                            <m:ctrlPr>
                              <a:rPr lang="x-none" sz="2800" i="1">
                                <a:effectLst>
                                  <a:outerShdw blurRad="38100" dist="38100" dir="2700000" algn="tl">
                                    <a:schemeClr val="bg1"/>
                                  </a:outerShdw>
                                </a:effectLst>
                                <a:latin typeface="Cambria Math" panose="02040503050406030204" pitchFamily="18" charset="0"/>
                              </a:rPr>
                            </m:ctrlPr>
                          </m:fPr>
                          <m:num>
                            <m:d>
                              <m:dPr>
                                <m:begChr m:val="|"/>
                                <m:endChr m:val="|"/>
                                <m:ctrlPr>
                                  <a:rPr lang="x-none" sz="2800" i="1">
                                    <a:effectLst>
                                      <a:outerShdw blurRad="38100" dist="38100" dir="2700000" algn="tl">
                                        <a:schemeClr val="bg1"/>
                                      </a:outerShdw>
                                    </a:effectLst>
                                    <a:latin typeface="Cambria Math" panose="02040503050406030204" pitchFamily="18" charset="0"/>
                                  </a:rPr>
                                </m:ctrlPr>
                              </m:dPr>
                              <m:e>
                                <m:r>
                                  <m:rPr>
                                    <m:sty m:val="p"/>
                                  </m:rPr>
                                  <a:rPr lang="x-none" sz="2800">
                                    <a:effectLst>
                                      <a:outerShdw blurRad="38100" dist="38100" dir="2700000" algn="tl">
                                        <a:schemeClr val="bg1"/>
                                      </a:outerShdw>
                                    </a:effectLst>
                                    <a:latin typeface="Cambria Math" panose="02040503050406030204" pitchFamily="18" charset="0"/>
                                  </a:rPr>
                                  <m:t>STE</m:t>
                                </m:r>
                                <m:d>
                                  <m:dPr>
                                    <m:ctrlPr>
                                      <a:rPr lang="en-US" sz="2800" i="1">
                                        <a:effectLst>
                                          <a:outerShdw blurRad="38100" dist="38100" dir="2700000" algn="tl">
                                            <a:schemeClr val="bg1"/>
                                          </a:outerShdw>
                                        </a:effectLst>
                                        <a:latin typeface="Cambria Math" panose="02040503050406030204" pitchFamily="18" charset="0"/>
                                      </a:rPr>
                                    </m:ctrlPr>
                                  </m:dPr>
                                  <m:e>
                                    <m:r>
                                      <a:rPr lang="x-none" sz="2800">
                                        <a:effectLst>
                                          <a:outerShdw blurRad="38100" dist="38100" dir="2700000" algn="tl">
                                            <a:schemeClr val="bg1"/>
                                          </a:outerShdw>
                                        </a:effectLst>
                                        <a:latin typeface="Cambria Math" panose="02040503050406030204" pitchFamily="18" charset="0"/>
                                      </a:rPr>
                                      <m:t>𝑋</m:t>
                                    </m:r>
                                    <m:r>
                                      <a:rPr lang="x-none" sz="2800">
                                        <a:effectLst>
                                          <a:outerShdw blurRad="38100" dist="38100" dir="2700000" algn="tl">
                                            <a:schemeClr val="bg1"/>
                                          </a:outerShdw>
                                        </a:effectLst>
                                        <a:latin typeface="Cambria Math" panose="02040503050406030204" pitchFamily="18" charset="0"/>
                                      </a:rPr>
                                      <m:t>→</m:t>
                                    </m:r>
                                    <m:r>
                                      <a:rPr lang="x-none" sz="2800">
                                        <a:effectLst>
                                          <a:outerShdw blurRad="38100" dist="38100" dir="2700000" algn="tl">
                                            <a:schemeClr val="bg1"/>
                                          </a:outerShdw>
                                        </a:effectLst>
                                        <a:latin typeface="Cambria Math" panose="02040503050406030204" pitchFamily="18" charset="0"/>
                                      </a:rPr>
                                      <m:t>𝑌</m:t>
                                    </m:r>
                                  </m:e>
                                </m:d>
                              </m:e>
                            </m:d>
                          </m:num>
                          <m:den>
                            <m:acc>
                              <m:accPr>
                                <m:chr m:val="̅"/>
                                <m:ctrlPr>
                                  <a:rPr lang="en-US" sz="2800" i="1">
                                    <a:effectLst>
                                      <a:outerShdw blurRad="38100" dist="38100" dir="2700000" algn="tl">
                                        <a:schemeClr val="bg1"/>
                                      </a:outerShdw>
                                    </a:effectLst>
                                    <a:latin typeface="Cambria Math" panose="02040503050406030204" pitchFamily="18" charset="0"/>
                                  </a:rPr>
                                </m:ctrlPr>
                              </m:accPr>
                              <m:e>
                                <m:r>
                                  <a:rPr lang="es-VE" sz="2800">
                                    <a:effectLst>
                                      <a:outerShdw blurRad="38100" dist="38100" dir="2700000" algn="tl">
                                        <a:schemeClr val="bg1"/>
                                      </a:outerShdw>
                                    </a:effectLst>
                                    <a:latin typeface="Cambria Math" panose="02040503050406030204" pitchFamily="18" charset="0"/>
                                  </a:rPr>
                                  <m:t>𝑌</m:t>
                                </m:r>
                              </m:e>
                            </m:acc>
                          </m:den>
                        </m:f>
                      </m:e>
                    </m:d>
                    <m:r>
                      <a:rPr lang="en-US" sz="2800">
                        <a:effectLst>
                          <a:outerShdw blurRad="38100" dist="38100" dir="2700000" algn="tl">
                            <a:schemeClr val="bg1"/>
                          </a:outerShdw>
                        </a:effectLst>
                        <a:latin typeface="Cambria Math" panose="02040503050406030204" pitchFamily="18" charset="0"/>
                      </a:rPr>
                      <m:t>−</m:t>
                    </m:r>
                    <m:d>
                      <m:dPr>
                        <m:ctrlPr>
                          <a:rPr lang="en-US" sz="2800" i="1">
                            <a:effectLst>
                              <a:outerShdw blurRad="38100" dist="38100" dir="2700000" algn="tl">
                                <a:schemeClr val="bg1"/>
                              </a:outerShdw>
                            </a:effectLst>
                            <a:latin typeface="Cambria Math" panose="02040503050406030204" pitchFamily="18" charset="0"/>
                          </a:rPr>
                        </m:ctrlPr>
                      </m:dPr>
                      <m:e>
                        <m:r>
                          <a:rPr lang="x-none" sz="2800">
                            <a:effectLst>
                              <a:outerShdw blurRad="38100" dist="38100" dir="2700000" algn="tl">
                                <a:schemeClr val="bg1"/>
                              </a:outerShdw>
                            </a:effectLst>
                            <a:latin typeface="Cambria Math" panose="02040503050406030204" pitchFamily="18" charset="0"/>
                          </a:rPr>
                          <m:t>1−</m:t>
                        </m:r>
                        <m:f>
                          <m:fPr>
                            <m:ctrlPr>
                              <a:rPr lang="x-none" sz="2800" i="1">
                                <a:effectLst>
                                  <a:outerShdw blurRad="38100" dist="38100" dir="2700000" algn="tl">
                                    <a:schemeClr val="bg1"/>
                                  </a:outerShdw>
                                </a:effectLst>
                                <a:latin typeface="Cambria Math" panose="02040503050406030204" pitchFamily="18" charset="0"/>
                              </a:rPr>
                            </m:ctrlPr>
                          </m:fPr>
                          <m:num>
                            <m:d>
                              <m:dPr>
                                <m:begChr m:val="|"/>
                                <m:endChr m:val="|"/>
                                <m:ctrlPr>
                                  <a:rPr lang="x-none" sz="2800" i="1">
                                    <a:effectLst>
                                      <a:outerShdw blurRad="38100" dist="38100" dir="2700000" algn="tl">
                                        <a:schemeClr val="bg1"/>
                                      </a:outerShdw>
                                    </a:effectLst>
                                    <a:latin typeface="Cambria Math" panose="02040503050406030204" pitchFamily="18" charset="0"/>
                                  </a:rPr>
                                </m:ctrlPr>
                              </m:dPr>
                              <m:e>
                                <m:r>
                                  <m:rPr>
                                    <m:sty m:val="p"/>
                                  </m:rPr>
                                  <a:rPr lang="x-none" sz="2800">
                                    <a:effectLst>
                                      <a:outerShdw blurRad="38100" dist="38100" dir="2700000" algn="tl">
                                        <a:schemeClr val="bg1"/>
                                      </a:outerShdw>
                                    </a:effectLst>
                                    <a:latin typeface="Cambria Math" panose="02040503050406030204" pitchFamily="18" charset="0"/>
                                  </a:rPr>
                                  <m:t>STE</m:t>
                                </m:r>
                                <m:d>
                                  <m:dPr>
                                    <m:ctrlPr>
                                      <a:rPr lang="en-US" sz="2800" i="1">
                                        <a:effectLst>
                                          <a:outerShdw blurRad="38100" dist="38100" dir="2700000" algn="tl">
                                            <a:schemeClr val="bg1"/>
                                          </a:outerShdw>
                                        </a:effectLst>
                                        <a:latin typeface="Cambria Math" panose="02040503050406030204" pitchFamily="18" charset="0"/>
                                      </a:rPr>
                                    </m:ctrlPr>
                                  </m:dPr>
                                  <m:e>
                                    <m:r>
                                      <a:rPr lang="en-US" sz="2800">
                                        <a:effectLst>
                                          <a:outerShdw blurRad="38100" dist="38100" dir="2700000" algn="tl">
                                            <a:schemeClr val="bg1"/>
                                          </a:outerShdw>
                                        </a:effectLst>
                                        <a:latin typeface="Cambria Math" panose="02040503050406030204" pitchFamily="18" charset="0"/>
                                      </a:rPr>
                                      <m:t>𝑌</m:t>
                                    </m:r>
                                    <m:r>
                                      <a:rPr lang="x-none" sz="2800">
                                        <a:effectLst>
                                          <a:outerShdw blurRad="38100" dist="38100" dir="2700000" algn="tl">
                                            <a:schemeClr val="bg1"/>
                                          </a:outerShdw>
                                        </a:effectLst>
                                        <a:latin typeface="Cambria Math" panose="02040503050406030204" pitchFamily="18" charset="0"/>
                                      </a:rPr>
                                      <m:t>→</m:t>
                                    </m:r>
                                    <m:r>
                                      <a:rPr lang="en-US" sz="2800">
                                        <a:effectLst>
                                          <a:outerShdw blurRad="38100" dist="38100" dir="2700000" algn="tl">
                                            <a:schemeClr val="bg1"/>
                                          </a:outerShdw>
                                        </a:effectLst>
                                        <a:latin typeface="Cambria Math" panose="02040503050406030204" pitchFamily="18" charset="0"/>
                                      </a:rPr>
                                      <m:t>𝑋</m:t>
                                    </m:r>
                                  </m:e>
                                </m:d>
                              </m:e>
                            </m:d>
                          </m:num>
                          <m:den>
                            <m:acc>
                              <m:accPr>
                                <m:chr m:val="̅"/>
                                <m:ctrlPr>
                                  <a:rPr lang="en-US" sz="2800" i="1">
                                    <a:effectLst>
                                      <a:outerShdw blurRad="38100" dist="38100" dir="2700000" algn="tl">
                                        <a:schemeClr val="bg1"/>
                                      </a:outerShdw>
                                    </a:effectLst>
                                    <a:latin typeface="Cambria Math" panose="02040503050406030204" pitchFamily="18" charset="0"/>
                                  </a:rPr>
                                </m:ctrlPr>
                              </m:accPr>
                              <m:e>
                                <m:r>
                                  <a:rPr lang="en-US" sz="2800">
                                    <a:effectLst>
                                      <a:outerShdw blurRad="38100" dist="38100" dir="2700000" algn="tl">
                                        <a:schemeClr val="bg1"/>
                                      </a:outerShdw>
                                    </a:effectLst>
                                    <a:latin typeface="Cambria Math" panose="02040503050406030204" pitchFamily="18" charset="0"/>
                                  </a:rPr>
                                  <m:t>𝑋</m:t>
                                </m:r>
                              </m:e>
                            </m:acc>
                          </m:den>
                        </m:f>
                      </m:e>
                    </m:d>
                  </m:oMath>
                </a14:m>
                <a:endParaRPr lang="en-US" sz="2800" dirty="0">
                  <a:effectLst>
                    <a:outerShdw blurRad="38100" dist="38100" dir="2700000" algn="tl">
                      <a:schemeClr val="bg1"/>
                    </a:outerShdw>
                  </a:effectLst>
                </a:endParaRPr>
              </a:p>
            </p:txBody>
          </p:sp>
        </mc:Choice>
        <mc:Fallback xmlns="">
          <p:sp>
            <p:nvSpPr>
              <p:cNvPr id="296" name="Rectangle 295"/>
              <p:cNvSpPr>
                <a:spLocks noRot="1" noChangeAspect="1" noMove="1" noResize="1" noEditPoints="1" noAdjustHandles="1" noChangeArrowheads="1" noChangeShapeType="1" noTextEdit="1"/>
              </p:cNvSpPr>
              <p:nvPr/>
            </p:nvSpPr>
            <p:spPr>
              <a:xfrm>
                <a:off x="3638294" y="5463105"/>
                <a:ext cx="6862007" cy="744948"/>
              </a:xfrm>
              <a:prstGeom prst="rect">
                <a:avLst/>
              </a:prstGeom>
              <a:blipFill rotWithShape="0">
                <a:blip r:embed="rId3"/>
                <a:stretch>
                  <a:fillRect l="-1956" b="-15574"/>
                </a:stretch>
              </a:blipFill>
            </p:spPr>
            <p:txBody>
              <a:bodyPr/>
              <a:lstStyle/>
              <a:p>
                <a:r>
                  <a:rPr lang="en-US">
                    <a:noFill/>
                  </a:rPr>
                  <a:t> </a:t>
                </a:r>
              </a:p>
            </p:txBody>
          </p:sp>
        </mc:Fallback>
      </mc:AlternateContent>
    </p:spTree>
    <p:extLst>
      <p:ext uri="{BB962C8B-B14F-4D97-AF65-F5344CB8AC3E}">
        <p14:creationId xmlns:p14="http://schemas.microsoft.com/office/powerpoint/2010/main" val="271388491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195"/>
          <p:cNvGrpSpPr/>
          <p:nvPr/>
        </p:nvGrpSpPr>
        <p:grpSpPr>
          <a:xfrm>
            <a:off x="1051716" y="3129697"/>
            <a:ext cx="1765634" cy="732292"/>
            <a:chOff x="1051716" y="3131782"/>
            <a:chExt cx="1765634" cy="732292"/>
          </a:xfrm>
          <a:effectLst/>
        </p:grpSpPr>
        <p:sp>
          <p:nvSpPr>
            <p:cNvPr id="197" name="Oval 196"/>
            <p:cNvSpPr/>
            <p:nvPr/>
          </p:nvSpPr>
          <p:spPr>
            <a:xfrm>
              <a:off x="1051716" y="3131782"/>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98" name="Straight Connector 197"/>
            <p:cNvCxnSpPr>
              <a:stCxn id="201" idx="2"/>
              <a:endCxn id="197" idx="6"/>
            </p:cNvCxnSpPr>
            <p:nvPr/>
          </p:nvCxnSpPr>
          <p:spPr>
            <a:xfrm flipH="1" flipV="1">
              <a:off x="1478227" y="3345038"/>
              <a:ext cx="376865" cy="1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97" idx="6"/>
              <a:endCxn id="202" idx="2"/>
            </p:cNvCxnSpPr>
            <p:nvPr/>
          </p:nvCxnSpPr>
          <p:spPr>
            <a:xfrm>
              <a:off x="1478227" y="3345038"/>
              <a:ext cx="376865" cy="1457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7" idx="6"/>
              <a:endCxn id="203" idx="2"/>
            </p:cNvCxnSpPr>
            <p:nvPr/>
          </p:nvCxnSpPr>
          <p:spPr>
            <a:xfrm>
              <a:off x="1478227" y="3345038"/>
              <a:ext cx="376865" cy="29616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01" name="4 Elipse"/>
            <p:cNvSpPr/>
            <p:nvPr/>
          </p:nvSpPr>
          <p:spPr>
            <a:xfrm>
              <a:off x="1855093" y="3272978"/>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202" name="4 Elipse"/>
            <p:cNvSpPr/>
            <p:nvPr/>
          </p:nvSpPr>
          <p:spPr>
            <a:xfrm>
              <a:off x="1855093" y="3412083"/>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203" name="4 Elipse"/>
            <p:cNvSpPr/>
            <p:nvPr/>
          </p:nvSpPr>
          <p:spPr>
            <a:xfrm>
              <a:off x="1855093" y="3562489"/>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204" name="4 Elipse"/>
            <p:cNvSpPr/>
            <p:nvPr/>
          </p:nvSpPr>
          <p:spPr>
            <a:xfrm>
              <a:off x="1855093" y="3719922"/>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cxnSp>
          <p:nvCxnSpPr>
            <p:cNvPr id="205" name="Straight Connector 204"/>
            <p:cNvCxnSpPr>
              <a:stCxn id="204" idx="2"/>
              <a:endCxn id="197" idx="6"/>
            </p:cNvCxnSpPr>
            <p:nvPr/>
          </p:nvCxnSpPr>
          <p:spPr>
            <a:xfrm flipH="1" flipV="1">
              <a:off x="1478227" y="3345038"/>
              <a:ext cx="376865" cy="44696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Dependency evaluation (cont.)</a:t>
            </a:r>
            <a:endParaRPr lang="en-US" dirty="0"/>
          </a:p>
        </p:txBody>
      </p:sp>
      <p:sp>
        <p:nvSpPr>
          <p:cNvPr id="5" name="Oval 4"/>
          <p:cNvSpPr/>
          <p:nvPr/>
        </p:nvSpPr>
        <p:spPr>
          <a:xfrm>
            <a:off x="1566923" y="4084729"/>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6" name="Oval 5"/>
          <p:cNvSpPr/>
          <p:nvPr/>
        </p:nvSpPr>
        <p:spPr>
          <a:xfrm>
            <a:off x="864137" y="4687083"/>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7" name="Oval 6"/>
          <p:cNvSpPr/>
          <p:nvPr/>
        </p:nvSpPr>
        <p:spPr>
          <a:xfrm>
            <a:off x="1134440" y="5447450"/>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8" name="Oval 7"/>
          <p:cNvSpPr/>
          <p:nvPr/>
        </p:nvSpPr>
        <p:spPr>
          <a:xfrm>
            <a:off x="2383405" y="4631136"/>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Oval 8"/>
          <p:cNvSpPr/>
          <p:nvPr/>
        </p:nvSpPr>
        <p:spPr>
          <a:xfrm>
            <a:off x="2226630" y="5447450"/>
            <a:ext cx="735221" cy="735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0" name="Down Arrow 9"/>
          <p:cNvSpPr/>
          <p:nvPr/>
        </p:nvSpPr>
        <p:spPr>
          <a:xfrm rot="2700000">
            <a:off x="1470301" y="4672000"/>
            <a:ext cx="194140" cy="12616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0700000">
            <a:off x="1253490" y="5384364"/>
            <a:ext cx="194140" cy="12616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6200000">
            <a:off x="1946639" y="5673010"/>
            <a:ext cx="194140" cy="28409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3151967">
            <a:off x="1977096" y="5039806"/>
            <a:ext cx="194140" cy="63360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51716" y="1852246"/>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Oval 16"/>
          <p:cNvSpPr/>
          <p:nvPr/>
        </p:nvSpPr>
        <p:spPr>
          <a:xfrm>
            <a:off x="1051716" y="2705271"/>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Oval 18"/>
          <p:cNvSpPr/>
          <p:nvPr/>
        </p:nvSpPr>
        <p:spPr>
          <a:xfrm>
            <a:off x="1051716" y="3558294"/>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0" name="Straight Connector 19"/>
          <p:cNvCxnSpPr>
            <a:stCxn id="17" idx="6"/>
            <a:endCxn id="43" idx="2"/>
          </p:cNvCxnSpPr>
          <p:nvPr/>
        </p:nvCxnSpPr>
        <p:spPr>
          <a:xfrm>
            <a:off x="1478227" y="2918527"/>
            <a:ext cx="376865" cy="327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6"/>
            <a:endCxn id="42" idx="2"/>
          </p:cNvCxnSpPr>
          <p:nvPr/>
        </p:nvCxnSpPr>
        <p:spPr>
          <a:xfrm flipV="1">
            <a:off x="1478227" y="2780711"/>
            <a:ext cx="376865" cy="13781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0" idx="2"/>
            <a:endCxn id="15" idx="6"/>
          </p:cNvCxnSpPr>
          <p:nvPr/>
        </p:nvCxnSpPr>
        <p:spPr>
          <a:xfrm flipH="1" flipV="1">
            <a:off x="1478227" y="2065502"/>
            <a:ext cx="376865" cy="13688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36" idx="2"/>
            <a:endCxn id="15" idx="6"/>
          </p:cNvCxnSpPr>
          <p:nvPr/>
        </p:nvCxnSpPr>
        <p:spPr>
          <a:xfrm flipH="1">
            <a:off x="1478227" y="1901570"/>
            <a:ext cx="376865" cy="16393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6"/>
            <a:endCxn id="39" idx="2"/>
          </p:cNvCxnSpPr>
          <p:nvPr/>
        </p:nvCxnSpPr>
        <p:spPr>
          <a:xfrm flipV="1">
            <a:off x="1478227" y="2051977"/>
            <a:ext cx="376865" cy="135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4" idx="2"/>
            <a:endCxn id="17" idx="6"/>
          </p:cNvCxnSpPr>
          <p:nvPr/>
        </p:nvCxnSpPr>
        <p:spPr>
          <a:xfrm flipH="1" flipV="1">
            <a:off x="1478227" y="2918527"/>
            <a:ext cx="376865" cy="14435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5" idx="2"/>
            <a:endCxn id="17" idx="6"/>
          </p:cNvCxnSpPr>
          <p:nvPr/>
        </p:nvCxnSpPr>
        <p:spPr>
          <a:xfrm flipH="1" flipV="1">
            <a:off x="1478227" y="2918527"/>
            <a:ext cx="376865" cy="28544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4 Elipse"/>
          <p:cNvSpPr/>
          <p:nvPr/>
        </p:nvSpPr>
        <p:spPr>
          <a:xfrm>
            <a:off x="1855093" y="1822852"/>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smtClean="0">
              <a:solidFill>
                <a:srgbClr val="3333FF"/>
              </a:solidFill>
              <a:latin typeface="Arial" panose="020B0604020202020204" pitchFamily="34" charset="0"/>
              <a:cs typeface="Arial" panose="020B0604020202020204" pitchFamily="34" charset="0"/>
            </a:endParaRPr>
          </a:p>
        </p:txBody>
      </p:sp>
      <p:sp>
        <p:nvSpPr>
          <p:cNvPr id="39" name="4 Elipse"/>
          <p:cNvSpPr/>
          <p:nvPr/>
        </p:nvSpPr>
        <p:spPr>
          <a:xfrm>
            <a:off x="1855093" y="1973260"/>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0" name="4 Elipse"/>
          <p:cNvSpPr/>
          <p:nvPr/>
        </p:nvSpPr>
        <p:spPr>
          <a:xfrm>
            <a:off x="1855093" y="2123667"/>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grpSp>
        <p:nvGrpSpPr>
          <p:cNvPr id="171" name="Group 170"/>
          <p:cNvGrpSpPr/>
          <p:nvPr/>
        </p:nvGrpSpPr>
        <p:grpSpPr>
          <a:xfrm>
            <a:off x="1051716" y="2274075"/>
            <a:ext cx="1765634" cy="578711"/>
            <a:chOff x="1051716" y="2274075"/>
            <a:chExt cx="1765634" cy="578711"/>
          </a:xfrm>
        </p:grpSpPr>
        <p:sp>
          <p:nvSpPr>
            <p:cNvPr id="16" name="Oval 15"/>
            <p:cNvSpPr/>
            <p:nvPr/>
          </p:nvSpPr>
          <p:spPr>
            <a:xfrm>
              <a:off x="1051716" y="2278758"/>
              <a:ext cx="426511" cy="426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2" name="Straight Connector 21"/>
            <p:cNvCxnSpPr>
              <a:stCxn id="16" idx="6"/>
              <a:endCxn id="41" idx="2"/>
            </p:cNvCxnSpPr>
            <p:nvPr/>
          </p:nvCxnSpPr>
          <p:spPr>
            <a:xfrm>
              <a:off x="1478227" y="2492015"/>
              <a:ext cx="376865" cy="1476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a:endCxn id="38" idx="2"/>
            </p:cNvCxnSpPr>
            <p:nvPr/>
          </p:nvCxnSpPr>
          <p:spPr>
            <a:xfrm>
              <a:off x="1478227" y="2492015"/>
              <a:ext cx="376865" cy="652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7" idx="2"/>
              <a:endCxn id="16" idx="6"/>
            </p:cNvCxnSpPr>
            <p:nvPr/>
          </p:nvCxnSpPr>
          <p:spPr>
            <a:xfrm flipH="1">
              <a:off x="1478227" y="2352792"/>
              <a:ext cx="376865" cy="1392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4 Elipse"/>
            <p:cNvSpPr/>
            <p:nvPr/>
          </p:nvSpPr>
          <p:spPr>
            <a:xfrm>
              <a:off x="1855093" y="2274075"/>
              <a:ext cx="961227" cy="15743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38" name="4 Elipse"/>
            <p:cNvSpPr/>
            <p:nvPr/>
          </p:nvSpPr>
          <p:spPr>
            <a:xfrm>
              <a:off x="1855093" y="2426463"/>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1" name="4 Elipse"/>
            <p:cNvSpPr/>
            <p:nvPr/>
          </p:nvSpPr>
          <p:spPr>
            <a:xfrm>
              <a:off x="1855093" y="2567549"/>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2" name="4 Elipse"/>
            <p:cNvSpPr/>
            <p:nvPr/>
          </p:nvSpPr>
          <p:spPr>
            <a:xfrm>
              <a:off x="1855093" y="2708634"/>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grpSp>
      <p:sp>
        <p:nvSpPr>
          <p:cNvPr id="43" name="4 Elipse"/>
          <p:cNvSpPr/>
          <p:nvPr/>
        </p:nvSpPr>
        <p:spPr>
          <a:xfrm>
            <a:off x="1855093" y="2849720"/>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4" name="4 Elipse"/>
          <p:cNvSpPr/>
          <p:nvPr/>
        </p:nvSpPr>
        <p:spPr>
          <a:xfrm>
            <a:off x="1855093" y="2990806"/>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50" name="4 Elipse"/>
          <p:cNvSpPr/>
          <p:nvPr/>
        </p:nvSpPr>
        <p:spPr>
          <a:xfrm>
            <a:off x="1855093" y="3864074"/>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45" name="4 Elipse"/>
          <p:cNvSpPr/>
          <p:nvPr/>
        </p:nvSpPr>
        <p:spPr>
          <a:xfrm>
            <a:off x="1855093" y="3131892"/>
            <a:ext cx="962257" cy="1441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cxnSp>
        <p:nvCxnSpPr>
          <p:cNvPr id="35" name="Straight Connector 34"/>
          <p:cNvCxnSpPr>
            <a:stCxn id="50" idx="2"/>
            <a:endCxn id="19" idx="6"/>
          </p:cNvCxnSpPr>
          <p:nvPr/>
        </p:nvCxnSpPr>
        <p:spPr>
          <a:xfrm flipH="1" flipV="1">
            <a:off x="1478227" y="3771550"/>
            <a:ext cx="376865" cy="1646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4 Elipse"/>
          <p:cNvSpPr/>
          <p:nvPr/>
        </p:nvSpPr>
        <p:spPr>
          <a:xfrm>
            <a:off x="3396121" y="2983701"/>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Inflation</a:t>
            </a:r>
            <a:endParaRPr lang="es-ES" sz="1400" dirty="0">
              <a:solidFill>
                <a:srgbClr val="3333FF"/>
              </a:solidFill>
              <a:latin typeface="Arial" panose="020B0604020202020204" pitchFamily="34" charset="0"/>
              <a:cs typeface="Arial" panose="020B0604020202020204" pitchFamily="34" charset="0"/>
            </a:endParaRPr>
          </a:p>
        </p:txBody>
      </p:sp>
      <p:sp>
        <p:nvSpPr>
          <p:cNvPr id="54" name="4 Elipse"/>
          <p:cNvSpPr/>
          <p:nvPr/>
        </p:nvSpPr>
        <p:spPr>
          <a:xfrm>
            <a:off x="3396121" y="3846334"/>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a:t>
            </a:r>
            <a:r>
              <a:rPr lang="en-US" sz="1400" dirty="0" err="1" smtClean="0">
                <a:solidFill>
                  <a:srgbClr val="3333FF"/>
                </a:solidFill>
                <a:latin typeface="Arial" panose="020B0604020202020204" pitchFamily="34" charset="0"/>
                <a:cs typeface="Arial" panose="020B0604020202020204" pitchFamily="34" charset="0"/>
              </a:rPr>
              <a:t>Compens</a:t>
            </a:r>
            <a:endParaRPr lang="es-ES" sz="1400" dirty="0">
              <a:solidFill>
                <a:srgbClr val="3333FF"/>
              </a:solidFill>
              <a:latin typeface="Arial" panose="020B0604020202020204" pitchFamily="34" charset="0"/>
              <a:cs typeface="Arial" panose="020B0604020202020204" pitchFamily="34" charset="0"/>
            </a:endParaRPr>
          </a:p>
        </p:txBody>
      </p:sp>
      <p:sp>
        <p:nvSpPr>
          <p:cNvPr id="55" name="4 Elipse"/>
          <p:cNvSpPr/>
          <p:nvPr/>
        </p:nvSpPr>
        <p:spPr>
          <a:xfrm>
            <a:off x="3396121" y="4578146"/>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Cap From</a:t>
            </a:r>
            <a:endParaRPr lang="es-ES" sz="1400" dirty="0">
              <a:solidFill>
                <a:srgbClr val="3333FF"/>
              </a:solidFill>
              <a:latin typeface="Arial" panose="020B0604020202020204" pitchFamily="34" charset="0"/>
              <a:cs typeface="Arial" panose="020B0604020202020204" pitchFamily="34" charset="0"/>
            </a:endParaRPr>
          </a:p>
        </p:txBody>
      </p:sp>
      <p:sp>
        <p:nvSpPr>
          <p:cNvPr id="67" name="4 Elipse"/>
          <p:cNvSpPr/>
          <p:nvPr/>
        </p:nvSpPr>
        <p:spPr>
          <a:xfrm>
            <a:off x="6079073" y="2787369"/>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Compensation</a:t>
            </a:r>
            <a:endParaRPr lang="es-ES" sz="1400" dirty="0">
              <a:solidFill>
                <a:srgbClr val="3333FF"/>
              </a:solidFill>
              <a:latin typeface="Arial" panose="020B0604020202020204" pitchFamily="34" charset="0"/>
              <a:cs typeface="Arial" panose="020B0604020202020204" pitchFamily="34" charset="0"/>
            </a:endParaRPr>
          </a:p>
        </p:txBody>
      </p:sp>
      <p:sp>
        <p:nvSpPr>
          <p:cNvPr id="68" name="4 Elipse"/>
          <p:cNvSpPr/>
          <p:nvPr/>
        </p:nvSpPr>
        <p:spPr>
          <a:xfrm>
            <a:off x="6079073" y="3450777"/>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Interest</a:t>
            </a:r>
            <a:endParaRPr lang="es-ES" sz="1400" dirty="0">
              <a:solidFill>
                <a:srgbClr val="3333FF"/>
              </a:solidFill>
              <a:latin typeface="Arial" panose="020B0604020202020204" pitchFamily="34" charset="0"/>
              <a:cs typeface="Arial" panose="020B0604020202020204" pitchFamily="34" charset="0"/>
            </a:endParaRPr>
          </a:p>
        </p:txBody>
      </p:sp>
      <p:sp>
        <p:nvSpPr>
          <p:cNvPr id="69" name="4 Elipse"/>
          <p:cNvSpPr/>
          <p:nvPr/>
        </p:nvSpPr>
        <p:spPr>
          <a:xfrm>
            <a:off x="6079073" y="4114185"/>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Capital Form</a:t>
            </a:r>
            <a:endParaRPr lang="es-ES" sz="1400" dirty="0">
              <a:solidFill>
                <a:srgbClr val="3333FF"/>
              </a:solidFill>
              <a:latin typeface="Arial" panose="020B0604020202020204" pitchFamily="34" charset="0"/>
              <a:cs typeface="Arial" panose="020B0604020202020204" pitchFamily="34" charset="0"/>
            </a:endParaRPr>
          </a:p>
        </p:txBody>
      </p:sp>
      <p:sp>
        <p:nvSpPr>
          <p:cNvPr id="70" name="4 Elipse"/>
          <p:cNvSpPr/>
          <p:nvPr/>
        </p:nvSpPr>
        <p:spPr>
          <a:xfrm>
            <a:off x="6079073" y="4777594"/>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Cap-labor ratio</a:t>
            </a:r>
            <a:endParaRPr lang="es-ES" sz="1400" dirty="0">
              <a:solidFill>
                <a:srgbClr val="3333FF"/>
              </a:solidFill>
              <a:latin typeface="Arial" panose="020B0604020202020204" pitchFamily="34" charset="0"/>
              <a:cs typeface="Arial" panose="020B0604020202020204" pitchFamily="34" charset="0"/>
            </a:endParaRPr>
          </a:p>
        </p:txBody>
      </p:sp>
      <p:grpSp>
        <p:nvGrpSpPr>
          <p:cNvPr id="93" name="Group 92"/>
          <p:cNvGrpSpPr/>
          <p:nvPr/>
        </p:nvGrpSpPr>
        <p:grpSpPr>
          <a:xfrm>
            <a:off x="5357438" y="2934435"/>
            <a:ext cx="721635" cy="1990225"/>
            <a:chOff x="5357438" y="2934435"/>
            <a:chExt cx="721635" cy="1990225"/>
          </a:xfrm>
        </p:grpSpPr>
        <p:cxnSp>
          <p:nvCxnSpPr>
            <p:cNvPr id="72" name="Straight Arrow Connector 71"/>
            <p:cNvCxnSpPr>
              <a:stCxn id="51" idx="6"/>
              <a:endCxn id="67" idx="2"/>
            </p:cNvCxnSpPr>
            <p:nvPr/>
          </p:nvCxnSpPr>
          <p:spPr>
            <a:xfrm flipV="1">
              <a:off x="5357438" y="2934435"/>
              <a:ext cx="721635" cy="2098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1" idx="6"/>
              <a:endCxn id="68" idx="2"/>
            </p:cNvCxnSpPr>
            <p:nvPr/>
          </p:nvCxnSpPr>
          <p:spPr>
            <a:xfrm>
              <a:off x="5357438" y="3144318"/>
              <a:ext cx="721635" cy="453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51" idx="6"/>
              <a:endCxn id="69" idx="2"/>
            </p:cNvCxnSpPr>
            <p:nvPr/>
          </p:nvCxnSpPr>
          <p:spPr>
            <a:xfrm>
              <a:off x="5357438" y="3144318"/>
              <a:ext cx="721635" cy="11169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1" idx="6"/>
              <a:endCxn id="70" idx="2"/>
            </p:cNvCxnSpPr>
            <p:nvPr/>
          </p:nvCxnSpPr>
          <p:spPr>
            <a:xfrm>
              <a:off x="5357438" y="3144318"/>
              <a:ext cx="721635" cy="17803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5357438" y="2934435"/>
            <a:ext cx="721635" cy="1990225"/>
            <a:chOff x="5357438" y="2934435"/>
            <a:chExt cx="721635" cy="1990225"/>
          </a:xfrm>
        </p:grpSpPr>
        <p:cxnSp>
          <p:nvCxnSpPr>
            <p:cNvPr id="85" name="Straight Arrow Connector 84"/>
            <p:cNvCxnSpPr>
              <a:stCxn id="54" idx="6"/>
              <a:endCxn id="67" idx="2"/>
            </p:cNvCxnSpPr>
            <p:nvPr/>
          </p:nvCxnSpPr>
          <p:spPr>
            <a:xfrm flipV="1">
              <a:off x="5357438" y="2934435"/>
              <a:ext cx="721635" cy="10725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54" idx="6"/>
              <a:endCxn id="68" idx="2"/>
            </p:cNvCxnSpPr>
            <p:nvPr/>
          </p:nvCxnSpPr>
          <p:spPr>
            <a:xfrm flipV="1">
              <a:off x="5357438" y="3597843"/>
              <a:ext cx="721635" cy="409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54" idx="6"/>
              <a:endCxn id="69" idx="2"/>
            </p:cNvCxnSpPr>
            <p:nvPr/>
          </p:nvCxnSpPr>
          <p:spPr>
            <a:xfrm>
              <a:off x="5357438" y="4006951"/>
              <a:ext cx="721635" cy="2543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4" idx="6"/>
              <a:endCxn id="70" idx="2"/>
            </p:cNvCxnSpPr>
            <p:nvPr/>
          </p:nvCxnSpPr>
          <p:spPr>
            <a:xfrm>
              <a:off x="5357438" y="4006951"/>
              <a:ext cx="721635" cy="917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5357438" y="2934435"/>
            <a:ext cx="721635" cy="1990225"/>
            <a:chOff x="5357438" y="2934435"/>
            <a:chExt cx="721635" cy="1990225"/>
          </a:xfrm>
        </p:grpSpPr>
        <p:cxnSp>
          <p:nvCxnSpPr>
            <p:cNvPr id="101" name="Straight Arrow Connector 100"/>
            <p:cNvCxnSpPr>
              <a:stCxn id="55" idx="6"/>
              <a:endCxn id="70" idx="2"/>
            </p:cNvCxnSpPr>
            <p:nvPr/>
          </p:nvCxnSpPr>
          <p:spPr>
            <a:xfrm>
              <a:off x="5357438" y="4738763"/>
              <a:ext cx="721635" cy="1858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55" idx="6"/>
              <a:endCxn id="69" idx="2"/>
            </p:cNvCxnSpPr>
            <p:nvPr/>
          </p:nvCxnSpPr>
          <p:spPr>
            <a:xfrm flipV="1">
              <a:off x="5357438" y="4261251"/>
              <a:ext cx="721635" cy="477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55" idx="6"/>
              <a:endCxn id="68" idx="2"/>
            </p:cNvCxnSpPr>
            <p:nvPr/>
          </p:nvCxnSpPr>
          <p:spPr>
            <a:xfrm flipV="1">
              <a:off x="5357438" y="3597843"/>
              <a:ext cx="721635" cy="1140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55" idx="6"/>
              <a:endCxn id="67" idx="2"/>
            </p:cNvCxnSpPr>
            <p:nvPr/>
          </p:nvCxnSpPr>
          <p:spPr>
            <a:xfrm flipV="1">
              <a:off x="5357438" y="2934435"/>
              <a:ext cx="721635" cy="18043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4" name="Rectangle 93"/>
              <p:cNvSpPr/>
              <p:nvPr/>
            </p:nvSpPr>
            <p:spPr>
              <a:xfrm>
                <a:off x="5029200" y="5463105"/>
                <a:ext cx="7162800" cy="744948"/>
              </a:xfrm>
              <a:prstGeom prst="rect">
                <a:avLst/>
              </a:prstGeom>
            </p:spPr>
            <p:txBody>
              <a:bodyPr wrap="square">
                <a:spAutoFit/>
              </a:bodyPr>
              <a:lstStyle/>
              <a:p>
                <a14:m>
                  <m:oMath xmlns:m="http://schemas.openxmlformats.org/officeDocument/2006/math">
                    <m:d>
                      <m:dPr>
                        <m:ctrlPr>
                          <a:rPr lang="en-US" sz="2800" i="1" smtClean="0">
                            <a:effectLst>
                              <a:outerShdw blurRad="38100" dist="38100" dir="2700000" algn="tl">
                                <a:schemeClr val="bg1"/>
                              </a:outerShdw>
                            </a:effectLst>
                            <a:latin typeface="Cambria Math" panose="02040503050406030204" pitchFamily="18" charset="0"/>
                          </a:rPr>
                        </m:ctrlPr>
                      </m:dPr>
                      <m:e>
                        <m:r>
                          <a:rPr lang="x-none" sz="2800">
                            <a:effectLst>
                              <a:outerShdw blurRad="38100" dist="38100" dir="2700000" algn="tl">
                                <a:schemeClr val="bg1"/>
                              </a:outerShdw>
                            </a:effectLst>
                            <a:latin typeface="Cambria Math" panose="02040503050406030204" pitchFamily="18" charset="0"/>
                          </a:rPr>
                          <m:t>1−</m:t>
                        </m:r>
                        <m:f>
                          <m:fPr>
                            <m:ctrlPr>
                              <a:rPr lang="x-none" sz="2800" i="1">
                                <a:effectLst>
                                  <a:outerShdw blurRad="38100" dist="38100" dir="2700000" algn="tl">
                                    <a:schemeClr val="bg1"/>
                                  </a:outerShdw>
                                </a:effectLst>
                                <a:latin typeface="Cambria Math" panose="02040503050406030204" pitchFamily="18" charset="0"/>
                              </a:rPr>
                            </m:ctrlPr>
                          </m:fPr>
                          <m:num>
                            <m:d>
                              <m:dPr>
                                <m:begChr m:val="|"/>
                                <m:endChr m:val="|"/>
                                <m:ctrlPr>
                                  <a:rPr lang="x-none" sz="2800" i="1">
                                    <a:effectLst>
                                      <a:outerShdw blurRad="38100" dist="38100" dir="2700000" algn="tl">
                                        <a:schemeClr val="bg1"/>
                                      </a:outerShdw>
                                    </a:effectLst>
                                    <a:latin typeface="Cambria Math" panose="02040503050406030204" pitchFamily="18" charset="0"/>
                                  </a:rPr>
                                </m:ctrlPr>
                              </m:dPr>
                              <m:e>
                                <m:r>
                                  <m:rPr>
                                    <m:sty m:val="p"/>
                                  </m:rPr>
                                  <a:rPr lang="x-none" sz="2800">
                                    <a:effectLst>
                                      <a:outerShdw blurRad="38100" dist="38100" dir="2700000" algn="tl">
                                        <a:schemeClr val="bg1"/>
                                      </a:outerShdw>
                                    </a:effectLst>
                                    <a:latin typeface="Cambria Math" panose="02040503050406030204" pitchFamily="18" charset="0"/>
                                  </a:rPr>
                                  <m:t>STE</m:t>
                                </m:r>
                                <m:d>
                                  <m:dPr>
                                    <m:ctrlPr>
                                      <a:rPr lang="en-US" sz="2800" i="1">
                                        <a:effectLst>
                                          <a:outerShdw blurRad="38100" dist="38100" dir="2700000" algn="tl">
                                            <a:schemeClr val="bg1"/>
                                          </a:outerShdw>
                                        </a:effectLst>
                                        <a:latin typeface="Cambria Math" panose="02040503050406030204" pitchFamily="18" charset="0"/>
                                      </a:rPr>
                                    </m:ctrlPr>
                                  </m:dPr>
                                  <m:e>
                                    <m:r>
                                      <a:rPr lang="x-none" sz="2800">
                                        <a:effectLst>
                                          <a:outerShdw blurRad="38100" dist="38100" dir="2700000" algn="tl">
                                            <a:schemeClr val="bg1"/>
                                          </a:outerShdw>
                                        </a:effectLst>
                                        <a:latin typeface="Cambria Math" panose="02040503050406030204" pitchFamily="18" charset="0"/>
                                      </a:rPr>
                                      <m:t>𝑋</m:t>
                                    </m:r>
                                    <m:r>
                                      <a:rPr lang="x-none" sz="2800">
                                        <a:effectLst>
                                          <a:outerShdw blurRad="38100" dist="38100" dir="2700000" algn="tl">
                                            <a:schemeClr val="bg1"/>
                                          </a:outerShdw>
                                        </a:effectLst>
                                        <a:latin typeface="Cambria Math" panose="02040503050406030204" pitchFamily="18" charset="0"/>
                                      </a:rPr>
                                      <m:t>→</m:t>
                                    </m:r>
                                    <m:r>
                                      <a:rPr lang="x-none" sz="2800">
                                        <a:effectLst>
                                          <a:outerShdw blurRad="38100" dist="38100" dir="2700000" algn="tl">
                                            <a:schemeClr val="bg1"/>
                                          </a:outerShdw>
                                        </a:effectLst>
                                        <a:latin typeface="Cambria Math" panose="02040503050406030204" pitchFamily="18" charset="0"/>
                                      </a:rPr>
                                      <m:t>𝑌</m:t>
                                    </m:r>
                                  </m:e>
                                </m:d>
                              </m:e>
                            </m:d>
                          </m:num>
                          <m:den>
                            <m:acc>
                              <m:accPr>
                                <m:chr m:val="̅"/>
                                <m:ctrlPr>
                                  <a:rPr lang="en-US" sz="2800" i="1">
                                    <a:effectLst>
                                      <a:outerShdw blurRad="38100" dist="38100" dir="2700000" algn="tl">
                                        <a:schemeClr val="bg1"/>
                                      </a:outerShdw>
                                    </a:effectLst>
                                    <a:latin typeface="Cambria Math" panose="02040503050406030204" pitchFamily="18" charset="0"/>
                                  </a:rPr>
                                </m:ctrlPr>
                              </m:accPr>
                              <m:e>
                                <m:r>
                                  <a:rPr lang="es-VE" sz="2800">
                                    <a:effectLst>
                                      <a:outerShdw blurRad="38100" dist="38100" dir="2700000" algn="tl">
                                        <a:schemeClr val="bg1"/>
                                      </a:outerShdw>
                                    </a:effectLst>
                                    <a:latin typeface="Cambria Math" panose="02040503050406030204" pitchFamily="18" charset="0"/>
                                  </a:rPr>
                                  <m:t>𝑌</m:t>
                                </m:r>
                              </m:e>
                            </m:acc>
                          </m:den>
                        </m:f>
                      </m:e>
                    </m:d>
                    <m:r>
                      <a:rPr lang="en-US" sz="2800">
                        <a:effectLst>
                          <a:outerShdw blurRad="38100" dist="38100" dir="2700000" algn="tl">
                            <a:schemeClr val="bg1"/>
                          </a:outerShdw>
                        </a:effectLst>
                        <a:latin typeface="Cambria Math" panose="02040503050406030204" pitchFamily="18" charset="0"/>
                      </a:rPr>
                      <m:t>−</m:t>
                    </m:r>
                    <m:d>
                      <m:dPr>
                        <m:ctrlPr>
                          <a:rPr lang="en-US" sz="2800" i="1">
                            <a:effectLst>
                              <a:outerShdw blurRad="38100" dist="38100" dir="2700000" algn="tl">
                                <a:schemeClr val="bg1"/>
                              </a:outerShdw>
                            </a:effectLst>
                            <a:latin typeface="Cambria Math" panose="02040503050406030204" pitchFamily="18" charset="0"/>
                          </a:rPr>
                        </m:ctrlPr>
                      </m:dPr>
                      <m:e>
                        <m:r>
                          <a:rPr lang="x-none" sz="2800">
                            <a:effectLst>
                              <a:outerShdw blurRad="38100" dist="38100" dir="2700000" algn="tl">
                                <a:schemeClr val="bg1"/>
                              </a:outerShdw>
                            </a:effectLst>
                            <a:latin typeface="Cambria Math" panose="02040503050406030204" pitchFamily="18" charset="0"/>
                          </a:rPr>
                          <m:t>1−</m:t>
                        </m:r>
                        <m:f>
                          <m:fPr>
                            <m:ctrlPr>
                              <a:rPr lang="x-none" sz="2800" i="1">
                                <a:effectLst>
                                  <a:outerShdw blurRad="38100" dist="38100" dir="2700000" algn="tl">
                                    <a:schemeClr val="bg1"/>
                                  </a:outerShdw>
                                </a:effectLst>
                                <a:latin typeface="Cambria Math" panose="02040503050406030204" pitchFamily="18" charset="0"/>
                              </a:rPr>
                            </m:ctrlPr>
                          </m:fPr>
                          <m:num>
                            <m:d>
                              <m:dPr>
                                <m:begChr m:val="|"/>
                                <m:endChr m:val="|"/>
                                <m:ctrlPr>
                                  <a:rPr lang="x-none" sz="2800" i="1">
                                    <a:effectLst>
                                      <a:outerShdw blurRad="38100" dist="38100" dir="2700000" algn="tl">
                                        <a:schemeClr val="bg1"/>
                                      </a:outerShdw>
                                    </a:effectLst>
                                    <a:latin typeface="Cambria Math" panose="02040503050406030204" pitchFamily="18" charset="0"/>
                                  </a:rPr>
                                </m:ctrlPr>
                              </m:dPr>
                              <m:e>
                                <m:r>
                                  <m:rPr>
                                    <m:sty m:val="p"/>
                                  </m:rPr>
                                  <a:rPr lang="x-none" sz="2800">
                                    <a:effectLst>
                                      <a:outerShdw blurRad="38100" dist="38100" dir="2700000" algn="tl">
                                        <a:schemeClr val="bg1"/>
                                      </a:outerShdw>
                                    </a:effectLst>
                                    <a:latin typeface="Cambria Math" panose="02040503050406030204" pitchFamily="18" charset="0"/>
                                  </a:rPr>
                                  <m:t>STE</m:t>
                                </m:r>
                                <m:d>
                                  <m:dPr>
                                    <m:ctrlPr>
                                      <a:rPr lang="en-US" sz="2800" i="1">
                                        <a:effectLst>
                                          <a:outerShdw blurRad="38100" dist="38100" dir="2700000" algn="tl">
                                            <a:schemeClr val="bg1"/>
                                          </a:outerShdw>
                                        </a:effectLst>
                                        <a:latin typeface="Cambria Math" panose="02040503050406030204" pitchFamily="18" charset="0"/>
                                      </a:rPr>
                                    </m:ctrlPr>
                                  </m:dPr>
                                  <m:e>
                                    <m:r>
                                      <a:rPr lang="en-US" sz="2800">
                                        <a:effectLst>
                                          <a:outerShdw blurRad="38100" dist="38100" dir="2700000" algn="tl">
                                            <a:schemeClr val="bg1"/>
                                          </a:outerShdw>
                                        </a:effectLst>
                                        <a:latin typeface="Cambria Math" panose="02040503050406030204" pitchFamily="18" charset="0"/>
                                      </a:rPr>
                                      <m:t>𝑌</m:t>
                                    </m:r>
                                    <m:r>
                                      <a:rPr lang="x-none" sz="2800">
                                        <a:effectLst>
                                          <a:outerShdw blurRad="38100" dist="38100" dir="2700000" algn="tl">
                                            <a:schemeClr val="bg1"/>
                                          </a:outerShdw>
                                        </a:effectLst>
                                        <a:latin typeface="Cambria Math" panose="02040503050406030204" pitchFamily="18" charset="0"/>
                                      </a:rPr>
                                      <m:t>→</m:t>
                                    </m:r>
                                    <m:r>
                                      <a:rPr lang="en-US" sz="2800">
                                        <a:effectLst>
                                          <a:outerShdw blurRad="38100" dist="38100" dir="2700000" algn="tl">
                                            <a:schemeClr val="bg1"/>
                                          </a:outerShdw>
                                        </a:effectLst>
                                        <a:latin typeface="Cambria Math" panose="02040503050406030204" pitchFamily="18" charset="0"/>
                                      </a:rPr>
                                      <m:t>𝑋</m:t>
                                    </m:r>
                                  </m:e>
                                </m:d>
                              </m:e>
                            </m:d>
                          </m:num>
                          <m:den>
                            <m:acc>
                              <m:accPr>
                                <m:chr m:val="̅"/>
                                <m:ctrlPr>
                                  <a:rPr lang="en-US" sz="2800" i="1">
                                    <a:effectLst>
                                      <a:outerShdw blurRad="38100" dist="38100" dir="2700000" algn="tl">
                                        <a:schemeClr val="bg1"/>
                                      </a:outerShdw>
                                    </a:effectLst>
                                    <a:latin typeface="Cambria Math" panose="02040503050406030204" pitchFamily="18" charset="0"/>
                                  </a:rPr>
                                </m:ctrlPr>
                              </m:accPr>
                              <m:e>
                                <m:r>
                                  <a:rPr lang="en-US" sz="2800">
                                    <a:effectLst>
                                      <a:outerShdw blurRad="38100" dist="38100" dir="2700000" algn="tl">
                                        <a:schemeClr val="bg1"/>
                                      </a:outerShdw>
                                    </a:effectLst>
                                    <a:latin typeface="Cambria Math" panose="02040503050406030204" pitchFamily="18" charset="0"/>
                                  </a:rPr>
                                  <m:t>𝑋</m:t>
                                </m:r>
                              </m:e>
                            </m:acc>
                          </m:den>
                        </m:f>
                      </m:e>
                    </m:d>
                    <m:r>
                      <a:rPr lang="en-US" sz="2800" b="0" i="0" smtClean="0">
                        <a:effectLst>
                          <a:outerShdw blurRad="38100" dist="38100" dir="2700000" algn="tl">
                            <a:schemeClr val="bg1"/>
                          </a:outerShdw>
                        </a:effectLst>
                        <a:latin typeface="Cambria Math" panose="02040503050406030204" pitchFamily="18" charset="0"/>
                      </a:rPr>
                      <m:t>&gt;</m:t>
                    </m:r>
                  </m:oMath>
                </a14:m>
                <a:r>
                  <a:rPr lang="en-US" sz="2800" spc="-150" dirty="0" smtClean="0">
                    <a:effectLst>
                      <a:outerShdw blurRad="38100" dist="38100" dir="2700000" algn="tl">
                        <a:schemeClr val="bg1"/>
                      </a:outerShdw>
                    </a:effectLst>
                  </a:rPr>
                  <a:t>Threshold</a:t>
                </a:r>
                <a:endParaRPr lang="en-US" sz="2800" spc="-150" dirty="0">
                  <a:effectLst>
                    <a:outerShdw blurRad="38100" dist="38100" dir="2700000" algn="tl">
                      <a:schemeClr val="bg1"/>
                    </a:outerShdw>
                  </a:effectLst>
                </a:endParaRPr>
              </a:p>
            </p:txBody>
          </p:sp>
        </mc:Choice>
        <mc:Fallback xmlns="">
          <p:sp>
            <p:nvSpPr>
              <p:cNvPr id="94" name="Rectangle 93"/>
              <p:cNvSpPr>
                <a:spLocks noRot="1" noChangeAspect="1" noMove="1" noResize="1" noEditPoints="1" noAdjustHandles="1" noChangeArrowheads="1" noChangeShapeType="1" noTextEdit="1"/>
              </p:cNvSpPr>
              <p:nvPr/>
            </p:nvSpPr>
            <p:spPr>
              <a:xfrm>
                <a:off x="5029200" y="5463105"/>
                <a:ext cx="7162800" cy="744948"/>
              </a:xfrm>
              <a:prstGeom prst="rect">
                <a:avLst/>
              </a:prstGeom>
              <a:blipFill rotWithShape="0">
                <a:blip r:embed="rId2"/>
                <a:stretch>
                  <a:fillRect r="-340" b="-15574"/>
                </a:stretch>
              </a:blipFill>
            </p:spPr>
            <p:txBody>
              <a:bodyPr/>
              <a:lstStyle/>
              <a:p>
                <a:r>
                  <a:rPr lang="en-US">
                    <a:noFill/>
                  </a:rPr>
                  <a:t> </a:t>
                </a:r>
              </a:p>
            </p:txBody>
          </p:sp>
        </mc:Fallback>
      </mc:AlternateContent>
      <p:sp>
        <p:nvSpPr>
          <p:cNvPr id="108" name="4 Elipse"/>
          <p:cNvSpPr/>
          <p:nvPr/>
        </p:nvSpPr>
        <p:spPr>
          <a:xfrm>
            <a:off x="10358793" y="2779401"/>
            <a:ext cx="1369837" cy="566159"/>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Inflation</a:t>
            </a:r>
            <a:endParaRPr lang="es-ES" sz="1400" dirty="0">
              <a:solidFill>
                <a:srgbClr val="3333FF"/>
              </a:solidFill>
              <a:latin typeface="Arial" panose="020B0604020202020204" pitchFamily="34" charset="0"/>
              <a:cs typeface="Arial" panose="020B0604020202020204" pitchFamily="34" charset="0"/>
            </a:endParaRPr>
          </a:p>
        </p:txBody>
      </p:sp>
      <p:sp>
        <p:nvSpPr>
          <p:cNvPr id="109" name="4 Elipse"/>
          <p:cNvSpPr/>
          <p:nvPr/>
        </p:nvSpPr>
        <p:spPr>
          <a:xfrm>
            <a:off x="9281315" y="2238314"/>
            <a:ext cx="1369837" cy="566159"/>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a:t>
            </a:r>
            <a:r>
              <a:rPr lang="en-US" sz="1400" dirty="0" err="1" smtClean="0">
                <a:solidFill>
                  <a:srgbClr val="3333FF"/>
                </a:solidFill>
                <a:latin typeface="Arial" panose="020B0604020202020204" pitchFamily="34" charset="0"/>
                <a:cs typeface="Arial" panose="020B0604020202020204" pitchFamily="34" charset="0"/>
              </a:rPr>
              <a:t>Compens</a:t>
            </a:r>
            <a:endParaRPr lang="es-ES" sz="1400" dirty="0">
              <a:solidFill>
                <a:srgbClr val="3333FF"/>
              </a:solidFill>
              <a:latin typeface="Arial" panose="020B0604020202020204" pitchFamily="34" charset="0"/>
              <a:cs typeface="Arial" panose="020B0604020202020204" pitchFamily="34" charset="0"/>
            </a:endParaRPr>
          </a:p>
        </p:txBody>
      </p:sp>
      <p:sp>
        <p:nvSpPr>
          <p:cNvPr id="110" name="4 Elipse"/>
          <p:cNvSpPr/>
          <p:nvPr/>
        </p:nvSpPr>
        <p:spPr>
          <a:xfrm>
            <a:off x="8381872" y="2779401"/>
            <a:ext cx="1369837" cy="566159"/>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Cap From</a:t>
            </a:r>
            <a:endParaRPr lang="es-ES" sz="1400" dirty="0">
              <a:solidFill>
                <a:srgbClr val="3333FF"/>
              </a:solidFill>
              <a:latin typeface="Arial" panose="020B0604020202020204" pitchFamily="34" charset="0"/>
              <a:cs typeface="Arial" panose="020B0604020202020204" pitchFamily="34" charset="0"/>
            </a:endParaRPr>
          </a:p>
        </p:txBody>
      </p:sp>
      <p:sp>
        <p:nvSpPr>
          <p:cNvPr id="111" name="4 Elipse"/>
          <p:cNvSpPr/>
          <p:nvPr/>
        </p:nvSpPr>
        <p:spPr>
          <a:xfrm>
            <a:off x="10668000" y="3858712"/>
            <a:ext cx="1371600" cy="56692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Compensation</a:t>
            </a:r>
            <a:endParaRPr lang="es-ES" sz="1400" dirty="0">
              <a:solidFill>
                <a:srgbClr val="3333FF"/>
              </a:solidFill>
              <a:latin typeface="Arial" panose="020B0604020202020204" pitchFamily="34" charset="0"/>
              <a:cs typeface="Arial" panose="020B0604020202020204" pitchFamily="34" charset="0"/>
            </a:endParaRPr>
          </a:p>
        </p:txBody>
      </p:sp>
      <p:sp>
        <p:nvSpPr>
          <p:cNvPr id="112" name="4 Elipse"/>
          <p:cNvSpPr/>
          <p:nvPr/>
        </p:nvSpPr>
        <p:spPr>
          <a:xfrm>
            <a:off x="9884838" y="4425319"/>
            <a:ext cx="1371600" cy="56692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Interest</a:t>
            </a:r>
            <a:endParaRPr lang="es-ES" sz="1400" dirty="0">
              <a:solidFill>
                <a:srgbClr val="3333FF"/>
              </a:solidFill>
              <a:latin typeface="Arial" panose="020B0604020202020204" pitchFamily="34" charset="0"/>
              <a:cs typeface="Arial" panose="020B0604020202020204" pitchFamily="34" charset="0"/>
            </a:endParaRPr>
          </a:p>
        </p:txBody>
      </p:sp>
      <p:sp>
        <p:nvSpPr>
          <p:cNvPr id="113" name="4 Elipse"/>
          <p:cNvSpPr/>
          <p:nvPr/>
        </p:nvSpPr>
        <p:spPr>
          <a:xfrm>
            <a:off x="9030010" y="3884232"/>
            <a:ext cx="1371600" cy="56692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Capital Form</a:t>
            </a:r>
            <a:endParaRPr lang="es-ES" sz="1400" dirty="0">
              <a:solidFill>
                <a:srgbClr val="3333FF"/>
              </a:solidFill>
              <a:latin typeface="Arial" panose="020B0604020202020204" pitchFamily="34" charset="0"/>
              <a:cs typeface="Arial" panose="020B0604020202020204" pitchFamily="34" charset="0"/>
            </a:endParaRPr>
          </a:p>
        </p:txBody>
      </p:sp>
      <p:sp>
        <p:nvSpPr>
          <p:cNvPr id="114" name="4 Elipse"/>
          <p:cNvSpPr/>
          <p:nvPr/>
        </p:nvSpPr>
        <p:spPr>
          <a:xfrm>
            <a:off x="8257017" y="4444683"/>
            <a:ext cx="1371600" cy="56692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Cap-labor ratio</a:t>
            </a:r>
            <a:endParaRPr lang="es-ES" sz="1400" dirty="0">
              <a:solidFill>
                <a:srgbClr val="3333FF"/>
              </a:solidFill>
              <a:latin typeface="Arial" panose="020B0604020202020204" pitchFamily="34" charset="0"/>
              <a:cs typeface="Arial" panose="020B0604020202020204" pitchFamily="34" charset="0"/>
            </a:endParaRPr>
          </a:p>
        </p:txBody>
      </p:sp>
      <p:cxnSp>
        <p:nvCxnSpPr>
          <p:cNvPr id="116" name="Straight Arrow Connector 115"/>
          <p:cNvCxnSpPr>
            <a:stCxn id="108" idx="4"/>
            <a:endCxn id="111" idx="0"/>
          </p:cNvCxnSpPr>
          <p:nvPr/>
        </p:nvCxnSpPr>
        <p:spPr>
          <a:xfrm>
            <a:off x="11043712" y="3345560"/>
            <a:ext cx="310088" cy="5131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09" idx="4"/>
            <a:endCxn id="111" idx="0"/>
          </p:cNvCxnSpPr>
          <p:nvPr/>
        </p:nvCxnSpPr>
        <p:spPr>
          <a:xfrm>
            <a:off x="9966234" y="2804473"/>
            <a:ext cx="1387566" cy="10542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09" idx="4"/>
            <a:endCxn id="112" idx="0"/>
          </p:cNvCxnSpPr>
          <p:nvPr/>
        </p:nvCxnSpPr>
        <p:spPr>
          <a:xfrm>
            <a:off x="9966234" y="2804473"/>
            <a:ext cx="604404" cy="16208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9" idx="4"/>
            <a:endCxn id="113" idx="0"/>
          </p:cNvCxnSpPr>
          <p:nvPr/>
        </p:nvCxnSpPr>
        <p:spPr>
          <a:xfrm flipH="1">
            <a:off x="9715810" y="2804473"/>
            <a:ext cx="250424" cy="10797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0" idx="4"/>
            <a:endCxn id="114" idx="0"/>
          </p:cNvCxnSpPr>
          <p:nvPr/>
        </p:nvCxnSpPr>
        <p:spPr>
          <a:xfrm flipH="1">
            <a:off x="8942817" y="3345560"/>
            <a:ext cx="123974" cy="10991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10" idx="4"/>
            <a:endCxn id="111" idx="0"/>
          </p:cNvCxnSpPr>
          <p:nvPr/>
        </p:nvCxnSpPr>
        <p:spPr>
          <a:xfrm>
            <a:off x="9066791" y="3345560"/>
            <a:ext cx="2287009" cy="5131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2103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Dataflow (</a:t>
            </a:r>
            <a:r>
              <a:rPr lang="en-US" dirty="0" err="1" smtClean="0"/>
              <a:t>cont</a:t>
            </a:r>
            <a:r>
              <a:rPr lang="en-US" dirty="0" smtClean="0"/>
              <a:t>)</a:t>
            </a:r>
            <a:endParaRPr lang="en-US" dirty="0"/>
          </a:p>
        </p:txBody>
      </p:sp>
      <p:sp>
        <p:nvSpPr>
          <p:cNvPr id="230" name="Content Placeholder 229"/>
          <p:cNvSpPr>
            <a:spLocks noGrp="1"/>
          </p:cNvSpPr>
          <p:nvPr>
            <p:ph idx="1"/>
          </p:nvPr>
        </p:nvSpPr>
        <p:spPr/>
        <p:txBody>
          <a:bodyPr/>
          <a:lstStyle/>
          <a:p>
            <a:endParaRPr lang="en-US" dirty="0"/>
          </a:p>
        </p:txBody>
      </p:sp>
      <p:sp>
        <p:nvSpPr>
          <p:cNvPr id="43" name="Rectangle 42"/>
          <p:cNvSpPr/>
          <p:nvPr/>
        </p:nvSpPr>
        <p:spPr>
          <a:xfrm rot="16200000">
            <a:off x="7922709" y="2745866"/>
            <a:ext cx="3439886" cy="34223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6000" dirty="0" smtClean="0">
                <a:solidFill>
                  <a:schemeClr val="accent5"/>
                </a:solidFill>
              </a:rPr>
              <a:t>Bayesian Network Evaluation</a:t>
            </a:r>
            <a:endParaRPr lang="en-US" sz="6000" dirty="0">
              <a:solidFill>
                <a:schemeClr val="accent5"/>
              </a:solidFill>
            </a:endParaRPr>
          </a:p>
        </p:txBody>
      </p:sp>
      <p:sp>
        <p:nvSpPr>
          <p:cNvPr id="4" name="Rectangle 3"/>
          <p:cNvSpPr/>
          <p:nvPr/>
        </p:nvSpPr>
        <p:spPr>
          <a:xfrm rot="16200000">
            <a:off x="2625276" y="950004"/>
            <a:ext cx="3439886" cy="7014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6000" dirty="0" smtClean="0">
                <a:solidFill>
                  <a:schemeClr val="accent5"/>
                </a:solidFill>
              </a:rPr>
              <a:t>Bayesian Network Construction</a:t>
            </a:r>
            <a:endParaRPr lang="en-US" sz="6000" dirty="0">
              <a:solidFill>
                <a:schemeClr val="accent5"/>
              </a:solidFill>
            </a:endParaRPr>
          </a:p>
        </p:txBody>
      </p:sp>
      <p:sp>
        <p:nvSpPr>
          <p:cNvPr id="5" name="CuadroTexto 78"/>
          <p:cNvSpPr txBox="1">
            <a:spLocks/>
          </p:cNvSpPr>
          <p:nvPr/>
        </p:nvSpPr>
        <p:spPr>
          <a:xfrm rot="5400000">
            <a:off x="3884730" y="3423769"/>
            <a:ext cx="1162774" cy="532270"/>
          </a:xfrm>
          <a:prstGeom prst="rect">
            <a:avLst/>
          </a:prstGeom>
          <a:noFill/>
        </p:spPr>
        <p:txBody>
          <a:bodyPr wrap="square" rtlCol="0">
            <a:spAutoFit/>
          </a:bodyPr>
          <a:lstStyle>
            <a:defPPr>
              <a:defRPr lang="en-US"/>
            </a:defPPr>
            <a:lvl1pPr lvl="0" algn="ctr">
              <a:defRPr sz="1400" b="1" kern="0">
                <a:ln>
                  <a:solidFill>
                    <a:schemeClr val="bg1"/>
                  </a:solidFill>
                </a:ln>
                <a:solidFill>
                  <a:prstClr val="black"/>
                </a:solidFill>
                <a:effectLst>
                  <a:glow rad="228600">
                    <a:schemeClr val="bg1">
                      <a:alpha val="40000"/>
                    </a:schemeClr>
                  </a:glow>
                </a:effectLst>
              </a:defRPr>
            </a:lvl1pPr>
          </a:lstStyle>
          <a:p>
            <a:r>
              <a:rPr lang="en-US" dirty="0"/>
              <a:t>Dependency evaluation</a:t>
            </a:r>
          </a:p>
        </p:txBody>
      </p:sp>
      <p:cxnSp>
        <p:nvCxnSpPr>
          <p:cNvPr id="29" name="Conector recto de flecha 60"/>
          <p:cNvCxnSpPr>
            <a:cxnSpLocks noChangeAspect="1"/>
            <a:stCxn id="28" idx="3"/>
            <a:endCxn id="27" idx="1"/>
          </p:cNvCxnSpPr>
          <p:nvPr/>
        </p:nvCxnSpPr>
        <p:spPr>
          <a:xfrm>
            <a:off x="9508793" y="4419886"/>
            <a:ext cx="200416" cy="0"/>
          </a:xfrm>
          <a:prstGeom prst="straightConnector1">
            <a:avLst/>
          </a:prstGeom>
          <a:noFill/>
          <a:ln w="6350" cap="flat" cmpd="sng" algn="ctr">
            <a:solidFill>
              <a:sysClr val="windowText" lastClr="000000"/>
            </a:solidFill>
            <a:prstDash val="solid"/>
            <a:miter lim="800000"/>
            <a:tailEnd type="triangle"/>
          </a:ln>
          <a:effectLst/>
        </p:spPr>
      </p:cxnSp>
      <p:cxnSp>
        <p:nvCxnSpPr>
          <p:cNvPr id="31" name="Conector recto de flecha 65"/>
          <p:cNvCxnSpPr>
            <a:cxnSpLocks noChangeAspect="1"/>
            <a:stCxn id="30" idx="3"/>
            <a:endCxn id="28" idx="1"/>
          </p:cNvCxnSpPr>
          <p:nvPr/>
        </p:nvCxnSpPr>
        <p:spPr>
          <a:xfrm>
            <a:off x="7797195" y="4419886"/>
            <a:ext cx="200414" cy="0"/>
          </a:xfrm>
          <a:prstGeom prst="straightConnector1">
            <a:avLst/>
          </a:prstGeom>
          <a:noFill/>
          <a:ln w="6350" cap="flat" cmpd="sng" algn="ctr">
            <a:solidFill>
              <a:sysClr val="windowText" lastClr="000000"/>
            </a:solidFill>
            <a:prstDash val="solid"/>
            <a:miter lim="800000"/>
            <a:tailEnd type="triangle"/>
          </a:ln>
          <a:effectLst/>
        </p:spPr>
      </p:cxnSp>
      <p:cxnSp>
        <p:nvCxnSpPr>
          <p:cNvPr id="35" name="Conector angular 77"/>
          <p:cNvCxnSpPr>
            <a:stCxn id="21" idx="2"/>
            <a:endCxn id="32" idx="1"/>
          </p:cNvCxnSpPr>
          <p:nvPr/>
        </p:nvCxnSpPr>
        <p:spPr>
          <a:xfrm rot="16200000" flipH="1">
            <a:off x="3589111" y="3434583"/>
            <a:ext cx="1841369" cy="12923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80"/>
          <p:cNvCxnSpPr>
            <a:stCxn id="21" idx="3"/>
            <a:endCxn id="28" idx="0"/>
          </p:cNvCxnSpPr>
          <p:nvPr/>
        </p:nvCxnSpPr>
        <p:spPr>
          <a:xfrm>
            <a:off x="5211387" y="2346333"/>
            <a:ext cx="3541814" cy="184458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CuadroTexto 84"/>
          <p:cNvSpPr txBox="1">
            <a:spLocks/>
          </p:cNvSpPr>
          <p:nvPr/>
        </p:nvSpPr>
        <p:spPr>
          <a:xfrm rot="5400000">
            <a:off x="8201737" y="3355432"/>
            <a:ext cx="1149890" cy="523220"/>
          </a:xfrm>
          <a:prstGeom prst="rect">
            <a:avLst/>
          </a:prstGeom>
          <a:noFill/>
        </p:spPr>
        <p:txBody>
          <a:bodyPr wrap="square" rtlCol="0">
            <a:spAutoFit/>
          </a:bodyPr>
          <a:lstStyle>
            <a:defPPr>
              <a:defRPr lang="en-US"/>
            </a:defPPr>
            <a:lvl1pPr lvl="0" algn="ctr">
              <a:defRPr sz="1400" b="1" kern="0">
                <a:ln>
                  <a:solidFill>
                    <a:schemeClr val="bg1"/>
                  </a:solidFill>
                </a:ln>
                <a:solidFill>
                  <a:prstClr val="black"/>
                </a:solidFill>
                <a:effectLst>
                  <a:glow rad="228600">
                    <a:schemeClr val="bg1">
                      <a:alpha val="40000"/>
                    </a:schemeClr>
                  </a:glow>
                </a:effectLst>
              </a:defRPr>
            </a:lvl1pPr>
          </a:lstStyle>
          <a:p>
            <a:r>
              <a:rPr lang="en-US" dirty="0"/>
              <a:t> </a:t>
            </a:r>
            <a:r>
              <a:rPr lang="en-US" dirty="0" err="1"/>
              <a:t>CPT</a:t>
            </a:r>
            <a:r>
              <a:rPr lang="en-US" dirty="0"/>
              <a:t> computation</a:t>
            </a:r>
          </a:p>
        </p:txBody>
      </p:sp>
      <p:cxnSp>
        <p:nvCxnSpPr>
          <p:cNvPr id="39" name="Conector angular 91"/>
          <p:cNvCxnSpPr>
            <a:stCxn id="20" idx="2"/>
            <a:endCxn id="27" idx="1"/>
          </p:cNvCxnSpPr>
          <p:nvPr/>
        </p:nvCxnSpPr>
        <p:spPr>
          <a:xfrm rot="16200000" flipH="1">
            <a:off x="8723719" y="3434395"/>
            <a:ext cx="1841369" cy="12961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94"/>
          <p:cNvSpPr txBox="1">
            <a:spLocks/>
          </p:cNvSpPr>
          <p:nvPr/>
        </p:nvSpPr>
        <p:spPr>
          <a:xfrm rot="5400000">
            <a:off x="8811076" y="3123982"/>
            <a:ext cx="1566069" cy="523220"/>
          </a:xfrm>
          <a:prstGeom prst="rect">
            <a:avLst/>
          </a:prstGeom>
          <a:noFill/>
        </p:spPr>
        <p:txBody>
          <a:bodyPr wrap="square" rtlCol="0">
            <a:spAutoFit/>
          </a:bodyPr>
          <a:lstStyle/>
          <a:p>
            <a:pPr lvl="0" algn="ctr"/>
            <a:r>
              <a:rPr lang="en-US" sz="1400" b="1" kern="0" dirty="0" err="1" smtClean="0">
                <a:ln>
                  <a:solidFill>
                    <a:schemeClr val="bg1"/>
                  </a:solidFill>
                </a:ln>
                <a:solidFill>
                  <a:prstClr val="black"/>
                </a:solidFill>
                <a:effectLst>
                  <a:glow rad="228600">
                    <a:schemeClr val="bg1">
                      <a:alpha val="40000"/>
                    </a:schemeClr>
                  </a:glow>
                </a:effectLst>
              </a:rPr>
              <a:t>Shenoy</a:t>
            </a:r>
            <a:r>
              <a:rPr lang="en-US" sz="1400" b="1" kern="0" dirty="0" smtClean="0">
                <a:ln>
                  <a:solidFill>
                    <a:schemeClr val="bg1"/>
                  </a:solidFill>
                </a:ln>
                <a:solidFill>
                  <a:prstClr val="black"/>
                </a:solidFill>
                <a:effectLst>
                  <a:glow rad="228600">
                    <a:schemeClr val="bg1">
                      <a:alpha val="40000"/>
                    </a:schemeClr>
                  </a:glow>
                </a:effectLst>
              </a:rPr>
              <a:t>-Shafer algorithm</a:t>
            </a:r>
            <a:endParaRPr kumimoji="0" lang="en-US" sz="1400" b="1" i="0" u="none" strike="noStrike" kern="0" cap="none" spc="0" normalizeH="0" baseline="0" noProof="0" dirty="0" smtClean="0">
              <a:ln>
                <a:solidFill>
                  <a:schemeClr val="bg1"/>
                </a:solidFill>
              </a:ln>
              <a:solidFill>
                <a:prstClr val="black"/>
              </a:solidFill>
              <a:effectLst>
                <a:glow rad="228600">
                  <a:schemeClr val="bg1">
                    <a:alpha val="40000"/>
                  </a:schemeClr>
                </a:glow>
              </a:effectLst>
              <a:uLnTx/>
              <a:uFillTx/>
            </a:endParaRPr>
          </a:p>
        </p:txBody>
      </p:sp>
      <p:sp>
        <p:nvSpPr>
          <p:cNvPr id="20" name="Rectángulo 38"/>
          <p:cNvSpPr>
            <a:spLocks noChangeAspect="1"/>
          </p:cNvSpPr>
          <p:nvPr/>
        </p:nvSpPr>
        <p:spPr>
          <a:xfrm>
            <a:off x="8813388" y="2114149"/>
            <a:ext cx="1532418" cy="464368"/>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Test data</a:t>
            </a:r>
          </a:p>
        </p:txBody>
      </p:sp>
      <p:sp>
        <p:nvSpPr>
          <p:cNvPr id="27" name="Rectángulo 57"/>
          <p:cNvSpPr>
            <a:spLocks noChangeAspect="1"/>
          </p:cNvSpPr>
          <p:nvPr/>
        </p:nvSpPr>
        <p:spPr>
          <a:xfrm>
            <a:off x="9709209" y="4190919"/>
            <a:ext cx="1511184" cy="457934"/>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400" kern="0" dirty="0">
                <a:solidFill>
                  <a:prstClr val="black"/>
                </a:solidFill>
              </a:rPr>
              <a:t>Accuracy</a:t>
            </a:r>
            <a:endParaRPr kumimoji="0" lang="en-US" sz="1400" b="0" i="0" u="none" strike="noStrike" kern="0" cap="none" spc="0" normalizeH="0" baseline="0" noProof="0" dirty="0" smtClean="0">
              <a:ln>
                <a:noFill/>
              </a:ln>
              <a:solidFill>
                <a:prstClr val="black"/>
              </a:solidFill>
              <a:effectLst/>
              <a:uLnTx/>
              <a:uFillTx/>
              <a:latin typeface="Calibri" panose="020F0502020204030204"/>
            </a:endParaRPr>
          </a:p>
        </p:txBody>
      </p:sp>
      <p:sp>
        <p:nvSpPr>
          <p:cNvPr id="28" name="Rectángulo 58"/>
          <p:cNvSpPr>
            <a:spLocks noChangeAspect="1"/>
          </p:cNvSpPr>
          <p:nvPr/>
        </p:nvSpPr>
        <p:spPr>
          <a:xfrm>
            <a:off x="7997609" y="4190919"/>
            <a:ext cx="1511184" cy="457934"/>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400" kern="0" dirty="0">
                <a:solidFill>
                  <a:prstClr val="black"/>
                </a:solidFill>
              </a:rPr>
              <a:t>Trained Bayesian Network</a:t>
            </a:r>
            <a:endParaRPr kumimoji="0" lang="en-US" sz="1400" b="0" i="0" u="none" strike="noStrike" kern="0" cap="none" spc="0" normalizeH="0" baseline="0" noProof="0" dirty="0" smtClean="0">
              <a:ln>
                <a:noFill/>
              </a:ln>
              <a:solidFill>
                <a:prstClr val="black"/>
              </a:solidFill>
              <a:effectLst/>
              <a:uLnTx/>
              <a:uFillTx/>
              <a:latin typeface="Calibri" panose="020F0502020204030204"/>
            </a:endParaRPr>
          </a:p>
        </p:txBody>
      </p:sp>
      <p:sp>
        <p:nvSpPr>
          <p:cNvPr id="9" name="Rectángulo 27"/>
          <p:cNvSpPr>
            <a:spLocks noChangeAspect="1"/>
          </p:cNvSpPr>
          <p:nvPr/>
        </p:nvSpPr>
        <p:spPr>
          <a:xfrm>
            <a:off x="928469" y="4501209"/>
            <a:ext cx="1711036" cy="1561891"/>
          </a:xfrm>
          <a:prstGeom prst="rect">
            <a:avLst/>
          </a:prstGeom>
          <a:solidFill>
            <a:schemeClr val="bg1"/>
          </a:solidFill>
          <a:ln w="12700"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graph</a:t>
            </a:r>
          </a:p>
        </p:txBody>
      </p:sp>
      <p:sp>
        <p:nvSpPr>
          <p:cNvPr id="10" name="Rectángulo 28"/>
          <p:cNvSpPr>
            <a:spLocks noChangeAspect="1"/>
          </p:cNvSpPr>
          <p:nvPr/>
        </p:nvSpPr>
        <p:spPr>
          <a:xfrm>
            <a:off x="928469" y="2860747"/>
            <a:ext cx="1711035" cy="1516332"/>
          </a:xfrm>
          <a:prstGeom prst="rect">
            <a:avLst/>
          </a:prstGeom>
          <a:solidFill>
            <a:schemeClr val="bg1"/>
          </a:solidFill>
          <a:ln w="12700"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variable categories</a:t>
            </a:r>
          </a:p>
        </p:txBody>
      </p:sp>
      <p:sp>
        <p:nvSpPr>
          <p:cNvPr id="21" name="Rectángulo 39"/>
          <p:cNvSpPr>
            <a:spLocks noChangeAspect="1"/>
          </p:cNvSpPr>
          <p:nvPr/>
        </p:nvSpPr>
        <p:spPr>
          <a:xfrm>
            <a:off x="3678969" y="2114149"/>
            <a:ext cx="1532418" cy="464368"/>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Training Data</a:t>
            </a:r>
          </a:p>
        </p:txBody>
      </p:sp>
      <p:sp>
        <p:nvSpPr>
          <p:cNvPr id="25" name="Rectángulo 43"/>
          <p:cNvSpPr>
            <a:spLocks noChangeAspect="1"/>
          </p:cNvSpPr>
          <p:nvPr/>
        </p:nvSpPr>
        <p:spPr>
          <a:xfrm>
            <a:off x="2839919" y="4190919"/>
            <a:ext cx="1534080" cy="457934"/>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model</a:t>
            </a:r>
          </a:p>
        </p:txBody>
      </p:sp>
      <p:sp>
        <p:nvSpPr>
          <p:cNvPr id="30" name="Rectángulo 64"/>
          <p:cNvSpPr>
            <a:spLocks noChangeAspect="1"/>
          </p:cNvSpPr>
          <p:nvPr/>
        </p:nvSpPr>
        <p:spPr>
          <a:xfrm>
            <a:off x="6286011" y="4190919"/>
            <a:ext cx="1511184" cy="457934"/>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400" kern="0" dirty="0">
                <a:solidFill>
                  <a:prstClr val="black"/>
                </a:solidFill>
              </a:rPr>
              <a:t>Untrained Bayesian Network</a:t>
            </a:r>
            <a:endParaRPr kumimoji="0" lang="en-US" sz="1400" b="0" i="0" u="none" strike="noStrike" kern="0" cap="none" spc="0" normalizeH="0" baseline="0" noProof="0" dirty="0" smtClean="0">
              <a:ln>
                <a:noFill/>
              </a:ln>
              <a:solidFill>
                <a:prstClr val="black"/>
              </a:solidFill>
              <a:effectLst/>
              <a:uLnTx/>
              <a:uFillTx/>
              <a:latin typeface="Calibri" panose="020F0502020204030204"/>
            </a:endParaRPr>
          </a:p>
        </p:txBody>
      </p:sp>
      <p:sp>
        <p:nvSpPr>
          <p:cNvPr id="32" name="Rectángulo 70"/>
          <p:cNvSpPr>
            <a:spLocks noChangeAspect="1"/>
          </p:cNvSpPr>
          <p:nvPr/>
        </p:nvSpPr>
        <p:spPr>
          <a:xfrm>
            <a:off x="4574413" y="4190919"/>
            <a:ext cx="1511184" cy="457934"/>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400" kern="0" dirty="0">
                <a:solidFill>
                  <a:prstClr val="black"/>
                </a:solidFill>
              </a:rPr>
              <a:t>Weighted Domain Knowledge model</a:t>
            </a:r>
            <a:endParaRPr kumimoji="0" lang="en-US" sz="1400" b="0" i="0" u="none" strike="noStrike" kern="0" cap="none" spc="0" normalizeH="0" baseline="0" noProof="0" dirty="0" smtClean="0">
              <a:ln>
                <a:noFill/>
              </a:ln>
              <a:solidFill>
                <a:prstClr val="black"/>
              </a:solidFill>
              <a:effectLst/>
              <a:uLnTx/>
              <a:uFillTx/>
              <a:latin typeface="Calibri" panose="020F0502020204030204"/>
            </a:endParaRPr>
          </a:p>
        </p:txBody>
      </p:sp>
      <p:cxnSp>
        <p:nvCxnSpPr>
          <p:cNvPr id="33" name="Conector recto de flecha 71"/>
          <p:cNvCxnSpPr>
            <a:cxnSpLocks noChangeAspect="1"/>
            <a:stCxn id="32" idx="3"/>
            <a:endCxn id="30" idx="1"/>
          </p:cNvCxnSpPr>
          <p:nvPr/>
        </p:nvCxnSpPr>
        <p:spPr>
          <a:xfrm>
            <a:off x="6085597" y="4419886"/>
            <a:ext cx="200414" cy="0"/>
          </a:xfrm>
          <a:prstGeom prst="straightConnector1">
            <a:avLst/>
          </a:prstGeom>
          <a:noFill/>
          <a:ln w="6350" cap="flat" cmpd="sng" algn="ctr">
            <a:solidFill>
              <a:sysClr val="windowText" lastClr="000000"/>
            </a:solidFill>
            <a:prstDash val="solid"/>
            <a:miter lim="800000"/>
            <a:tailEnd type="triangle"/>
          </a:ln>
          <a:effectLst/>
        </p:spPr>
      </p:cxnSp>
      <p:cxnSp>
        <p:nvCxnSpPr>
          <p:cNvPr id="34" name="Conector recto de flecha 75"/>
          <p:cNvCxnSpPr>
            <a:stCxn id="25" idx="3"/>
            <a:endCxn id="32" idx="1"/>
          </p:cNvCxnSpPr>
          <p:nvPr/>
        </p:nvCxnSpPr>
        <p:spPr>
          <a:xfrm>
            <a:off x="4373999" y="4419886"/>
            <a:ext cx="200414" cy="0"/>
          </a:xfrm>
          <a:prstGeom prst="straightConnector1">
            <a:avLst/>
          </a:prstGeom>
          <a:noFill/>
          <a:ln w="6350" cap="flat" cmpd="sng" algn="ctr">
            <a:solidFill>
              <a:sysClr val="windowText" lastClr="000000"/>
            </a:solidFill>
            <a:prstDash val="solid"/>
            <a:miter lim="800000"/>
            <a:tailEnd type="triangle"/>
          </a:ln>
          <a:effectLst/>
        </p:spPr>
      </p:cxnSp>
      <p:grpSp>
        <p:nvGrpSpPr>
          <p:cNvPr id="132" name="Group 131"/>
          <p:cNvGrpSpPr/>
          <p:nvPr/>
        </p:nvGrpSpPr>
        <p:grpSpPr>
          <a:xfrm>
            <a:off x="1266158" y="4997805"/>
            <a:ext cx="1048522" cy="975715"/>
            <a:chOff x="3255819" y="1288473"/>
            <a:chExt cx="5777775" cy="5376576"/>
          </a:xfrm>
        </p:grpSpPr>
        <p:sp>
          <p:nvSpPr>
            <p:cNvPr id="122" name="Oval 121"/>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3" name="Oval 122"/>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4" name="Oval 123"/>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5" name="Oval 124"/>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6" name="Oval 125"/>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7" name="Down Arrow 126"/>
            <p:cNvSpPr/>
            <p:nvPr/>
          </p:nvSpPr>
          <p:spPr>
            <a:xfrm rot="2700000">
              <a:off x="4809289"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own Arrow 127"/>
            <p:cNvSpPr/>
            <p:nvPr/>
          </p:nvSpPr>
          <p:spPr>
            <a:xfrm rot="20700000">
              <a:off x="4253647"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wn Arrow 128"/>
            <p:cNvSpPr/>
            <p:nvPr/>
          </p:nvSpPr>
          <p:spPr>
            <a:xfrm rot="16200000">
              <a:off x="6030038" y="5358900"/>
              <a:ext cx="497541" cy="7280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own Arrow 129"/>
            <p:cNvSpPr/>
            <p:nvPr/>
          </p:nvSpPr>
          <p:spPr>
            <a:xfrm rot="3151967">
              <a:off x="6108095" y="3736131"/>
              <a:ext cx="497541" cy="162378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Conector angular 96"/>
          <p:cNvCxnSpPr>
            <a:stCxn id="10" idx="3"/>
            <a:endCxn id="25" idx="1"/>
          </p:cNvCxnSpPr>
          <p:nvPr/>
        </p:nvCxnSpPr>
        <p:spPr>
          <a:xfrm>
            <a:off x="2639504" y="3618913"/>
            <a:ext cx="200415" cy="80097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9" idx="3"/>
            <a:endCxn id="25" idx="1"/>
          </p:cNvCxnSpPr>
          <p:nvPr/>
        </p:nvCxnSpPr>
        <p:spPr>
          <a:xfrm flipV="1">
            <a:off x="2639505" y="4419886"/>
            <a:ext cx="200414" cy="86226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a:off x="1372005" y="3310194"/>
            <a:ext cx="798956" cy="988890"/>
            <a:chOff x="1372005" y="2880888"/>
            <a:chExt cx="798956" cy="988890"/>
          </a:xfrm>
        </p:grpSpPr>
        <p:sp>
          <p:nvSpPr>
            <p:cNvPr id="138" name="Oval 137"/>
            <p:cNvSpPr/>
            <p:nvPr/>
          </p:nvSpPr>
          <p:spPr>
            <a:xfrm>
              <a:off x="1372005" y="2894189"/>
              <a:ext cx="192998" cy="1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9" name="Oval 138"/>
            <p:cNvSpPr/>
            <p:nvPr/>
          </p:nvSpPr>
          <p:spPr>
            <a:xfrm>
              <a:off x="1372005" y="3087187"/>
              <a:ext cx="192998" cy="1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0" name="Oval 139"/>
            <p:cNvSpPr/>
            <p:nvPr/>
          </p:nvSpPr>
          <p:spPr>
            <a:xfrm>
              <a:off x="1372005" y="3280186"/>
              <a:ext cx="192998" cy="1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1" name="Oval 140"/>
            <p:cNvSpPr/>
            <p:nvPr/>
          </p:nvSpPr>
          <p:spPr>
            <a:xfrm>
              <a:off x="1372005" y="3473184"/>
              <a:ext cx="192998" cy="1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2" name="Oval 141"/>
            <p:cNvSpPr/>
            <p:nvPr/>
          </p:nvSpPr>
          <p:spPr>
            <a:xfrm>
              <a:off x="1372005" y="3666182"/>
              <a:ext cx="192998" cy="192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43" name="Straight Connector 142"/>
            <p:cNvCxnSpPr>
              <a:stCxn id="140" idx="6"/>
              <a:endCxn id="164" idx="2"/>
            </p:cNvCxnSpPr>
            <p:nvPr/>
          </p:nvCxnSpPr>
          <p:spPr>
            <a:xfrm>
              <a:off x="1565003" y="3376685"/>
              <a:ext cx="170533" cy="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0" idx="6"/>
              <a:endCxn id="163" idx="2"/>
            </p:cNvCxnSpPr>
            <p:nvPr/>
          </p:nvCxnSpPr>
          <p:spPr>
            <a:xfrm flipV="1">
              <a:off x="1565003" y="3314323"/>
              <a:ext cx="170533" cy="623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39" idx="6"/>
              <a:endCxn id="162" idx="2"/>
            </p:cNvCxnSpPr>
            <p:nvPr/>
          </p:nvCxnSpPr>
          <p:spPr>
            <a:xfrm>
              <a:off x="1565003" y="3183687"/>
              <a:ext cx="170533" cy="6679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39" idx="6"/>
              <a:endCxn id="159" idx="2"/>
            </p:cNvCxnSpPr>
            <p:nvPr/>
          </p:nvCxnSpPr>
          <p:spPr>
            <a:xfrm>
              <a:off x="1565003" y="3183687"/>
              <a:ext cx="170533" cy="295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58" idx="2"/>
              <a:endCxn id="139" idx="6"/>
            </p:cNvCxnSpPr>
            <p:nvPr/>
          </p:nvCxnSpPr>
          <p:spPr>
            <a:xfrm flipH="1">
              <a:off x="1565003" y="3120688"/>
              <a:ext cx="170533" cy="629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61" idx="2"/>
              <a:endCxn id="138" idx="6"/>
            </p:cNvCxnSpPr>
            <p:nvPr/>
          </p:nvCxnSpPr>
          <p:spPr>
            <a:xfrm flipH="1" flipV="1">
              <a:off x="1565003" y="2990688"/>
              <a:ext cx="170533" cy="619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57" idx="2"/>
              <a:endCxn id="138" idx="6"/>
            </p:cNvCxnSpPr>
            <p:nvPr/>
          </p:nvCxnSpPr>
          <p:spPr>
            <a:xfrm flipH="1">
              <a:off x="1565003" y="2916508"/>
              <a:ext cx="170533" cy="741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38" idx="6"/>
              <a:endCxn id="160" idx="2"/>
            </p:cNvCxnSpPr>
            <p:nvPr/>
          </p:nvCxnSpPr>
          <p:spPr>
            <a:xfrm flipV="1">
              <a:off x="1565003" y="2984568"/>
              <a:ext cx="170533" cy="61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5" idx="2"/>
              <a:endCxn id="140" idx="6"/>
            </p:cNvCxnSpPr>
            <p:nvPr/>
          </p:nvCxnSpPr>
          <p:spPr>
            <a:xfrm flipH="1" flipV="1">
              <a:off x="1565003" y="3376685"/>
              <a:ext cx="170533" cy="6532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6" idx="2"/>
              <a:endCxn id="140" idx="6"/>
            </p:cNvCxnSpPr>
            <p:nvPr/>
          </p:nvCxnSpPr>
          <p:spPr>
            <a:xfrm flipH="1" flipV="1">
              <a:off x="1565003" y="3376685"/>
              <a:ext cx="170533" cy="12916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67" idx="2"/>
              <a:endCxn id="141" idx="6"/>
            </p:cNvCxnSpPr>
            <p:nvPr/>
          </p:nvCxnSpPr>
          <p:spPr>
            <a:xfrm flipH="1" flipV="1">
              <a:off x="1565003" y="3569683"/>
              <a:ext cx="170533" cy="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41" idx="6"/>
              <a:endCxn id="168" idx="2"/>
            </p:cNvCxnSpPr>
            <p:nvPr/>
          </p:nvCxnSpPr>
          <p:spPr>
            <a:xfrm>
              <a:off x="1565003" y="3569683"/>
              <a:ext cx="170533" cy="6595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1" idx="6"/>
              <a:endCxn id="169" idx="2"/>
            </p:cNvCxnSpPr>
            <p:nvPr/>
          </p:nvCxnSpPr>
          <p:spPr>
            <a:xfrm>
              <a:off x="1565003" y="3569683"/>
              <a:ext cx="170533" cy="13401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a:off x="1735536" y="2880888"/>
              <a:ext cx="435425" cy="988890"/>
              <a:chOff x="2736593" y="1765648"/>
              <a:chExt cx="1963419" cy="5136765"/>
            </a:xfrm>
          </p:grpSpPr>
          <p:sp>
            <p:nvSpPr>
              <p:cNvPr id="157" name="4 Elipse"/>
              <p:cNvSpPr/>
              <p:nvPr/>
            </p:nvSpPr>
            <p:spPr>
              <a:xfrm>
                <a:off x="2736594" y="1765648"/>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smtClean="0">
                  <a:solidFill>
                    <a:srgbClr val="3333FF"/>
                  </a:solidFill>
                  <a:latin typeface="Arial" panose="020B0604020202020204" pitchFamily="34" charset="0"/>
                  <a:cs typeface="Arial" panose="020B0604020202020204" pitchFamily="34" charset="0"/>
                </a:endParaRPr>
              </a:p>
            </p:txBody>
          </p:sp>
          <p:sp>
            <p:nvSpPr>
              <p:cNvPr id="158" name="4 Elipse"/>
              <p:cNvSpPr/>
              <p:nvPr/>
            </p:nvSpPr>
            <p:spPr>
              <a:xfrm>
                <a:off x="2736594" y="2826256"/>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59" name="4 Elipse"/>
              <p:cNvSpPr/>
              <p:nvPr/>
            </p:nvSpPr>
            <p:spPr>
              <a:xfrm>
                <a:off x="2736593" y="318444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0" name="4 Elipse"/>
              <p:cNvSpPr/>
              <p:nvPr/>
            </p:nvSpPr>
            <p:spPr>
              <a:xfrm>
                <a:off x="2736594" y="2119184"/>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1" name="4 Elipse"/>
              <p:cNvSpPr/>
              <p:nvPr/>
            </p:nvSpPr>
            <p:spPr>
              <a:xfrm>
                <a:off x="2736594" y="2472720"/>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2" name="4 Elipse"/>
              <p:cNvSpPr/>
              <p:nvPr/>
            </p:nvSpPr>
            <p:spPr>
              <a:xfrm>
                <a:off x="2736593" y="351607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3" name="4 Elipse"/>
              <p:cNvSpPr/>
              <p:nvPr/>
            </p:nvSpPr>
            <p:spPr>
              <a:xfrm>
                <a:off x="2736593" y="384769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4" name="4 Elipse"/>
              <p:cNvSpPr/>
              <p:nvPr/>
            </p:nvSpPr>
            <p:spPr>
              <a:xfrm>
                <a:off x="2736593" y="417932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5" name="4 Elipse"/>
              <p:cNvSpPr/>
              <p:nvPr/>
            </p:nvSpPr>
            <p:spPr>
              <a:xfrm>
                <a:off x="2736593" y="451094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6" name="4 Elipse"/>
              <p:cNvSpPr/>
              <p:nvPr/>
            </p:nvSpPr>
            <p:spPr>
              <a:xfrm>
                <a:off x="2736593" y="484257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7" name="4 Elipse"/>
              <p:cNvSpPr/>
              <p:nvPr/>
            </p:nvSpPr>
            <p:spPr>
              <a:xfrm>
                <a:off x="2736593" y="517419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8" name="4 Elipse"/>
              <p:cNvSpPr/>
              <p:nvPr/>
            </p:nvSpPr>
            <p:spPr>
              <a:xfrm>
                <a:off x="2736594" y="5501167"/>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69" name="4 Elipse"/>
              <p:cNvSpPr/>
              <p:nvPr/>
            </p:nvSpPr>
            <p:spPr>
              <a:xfrm>
                <a:off x="2736594" y="5854700"/>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70" name="4 Elipse"/>
              <p:cNvSpPr/>
              <p:nvPr/>
            </p:nvSpPr>
            <p:spPr>
              <a:xfrm>
                <a:off x="2736593" y="6224749"/>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sp>
            <p:nvSpPr>
              <p:cNvPr id="171" name="4 Elipse"/>
              <p:cNvSpPr/>
              <p:nvPr/>
            </p:nvSpPr>
            <p:spPr>
              <a:xfrm>
                <a:off x="2736593" y="6563581"/>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 sz="1400" dirty="0">
                  <a:solidFill>
                    <a:srgbClr val="3333FF"/>
                  </a:solidFill>
                  <a:latin typeface="Arial" panose="020B0604020202020204" pitchFamily="34" charset="0"/>
                  <a:cs typeface="Arial" panose="020B0604020202020204" pitchFamily="34" charset="0"/>
                </a:endParaRPr>
              </a:p>
            </p:txBody>
          </p:sp>
        </p:grpSp>
        <p:cxnSp>
          <p:nvCxnSpPr>
            <p:cNvPr id="172" name="Straight Connector 171"/>
            <p:cNvCxnSpPr>
              <a:stCxn id="170" idx="2"/>
              <a:endCxn id="141" idx="6"/>
            </p:cNvCxnSpPr>
            <p:nvPr/>
          </p:nvCxnSpPr>
          <p:spPr>
            <a:xfrm flipH="1" flipV="1">
              <a:off x="1565003" y="3569683"/>
              <a:ext cx="170533" cy="2022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1" idx="2"/>
              <a:endCxn id="142" idx="6"/>
            </p:cNvCxnSpPr>
            <p:nvPr/>
          </p:nvCxnSpPr>
          <p:spPr>
            <a:xfrm flipH="1" flipV="1">
              <a:off x="1565003" y="3762681"/>
              <a:ext cx="170533" cy="7448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4898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27" grpId="0" animBg="1"/>
      <p:bldP spid="28"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059238" algn="ctr"/>
                <a:tab pos="10347325" algn="r"/>
              </a:tabLst>
            </a:pPr>
            <a:r>
              <a:rPr lang="en-US" sz="4000" dirty="0" smtClean="0"/>
              <a:t>Sample applicability 1</a:t>
            </a:r>
            <a:endParaRPr lang="en-US" sz="4000" dirty="0"/>
          </a:p>
        </p:txBody>
      </p:sp>
      <p:sp>
        <p:nvSpPr>
          <p:cNvPr id="16" name="Oval 15"/>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Background</a:t>
            </a:r>
            <a:endParaRPr lang="en-US" sz="1900" dirty="0"/>
          </a:p>
        </p:txBody>
      </p:sp>
      <p:sp>
        <p:nvSpPr>
          <p:cNvPr id="17" name="Oval 16"/>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Foreground</a:t>
            </a:r>
            <a:endParaRPr lang="en-US" sz="1900" dirty="0"/>
          </a:p>
        </p:txBody>
      </p:sp>
      <p:sp>
        <p:nvSpPr>
          <p:cNvPr id="18" name="Oval 17"/>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Vegetation</a:t>
            </a:r>
            <a:endParaRPr lang="en-US" sz="1900" dirty="0"/>
          </a:p>
        </p:txBody>
      </p:sp>
      <p:sp>
        <p:nvSpPr>
          <p:cNvPr id="19" name="Oval 18"/>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Eyes</a:t>
            </a:r>
            <a:endParaRPr lang="en-US" sz="1900" dirty="0"/>
          </a:p>
        </p:txBody>
      </p:sp>
      <p:sp>
        <p:nvSpPr>
          <p:cNvPr id="20" name="Oval 19"/>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Detection</a:t>
            </a:r>
            <a:endParaRPr lang="en-US" sz="1900" dirty="0"/>
          </a:p>
        </p:txBody>
      </p:sp>
    </p:spTree>
    <p:extLst>
      <p:ext uri="{BB962C8B-B14F-4D97-AF65-F5344CB8AC3E}">
        <p14:creationId xmlns:p14="http://schemas.microsoft.com/office/powerpoint/2010/main" val="335422422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059238" algn="ctr"/>
                <a:tab pos="10347325" algn="r"/>
              </a:tabLst>
            </a:pPr>
            <a:r>
              <a:rPr lang="en-US" sz="4000" dirty="0" smtClean="0"/>
              <a:t>Sample applicability 2</a:t>
            </a:r>
            <a:endParaRPr lang="en-US" sz="4000" dirty="0"/>
          </a:p>
        </p:txBody>
      </p:sp>
      <p:sp>
        <p:nvSpPr>
          <p:cNvPr id="16" name="Oval 15"/>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Molecular function</a:t>
            </a:r>
            <a:endParaRPr lang="en-US" sz="1900" dirty="0"/>
          </a:p>
        </p:txBody>
      </p:sp>
      <p:sp>
        <p:nvSpPr>
          <p:cNvPr id="17" name="Oval 16"/>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Biological process</a:t>
            </a:r>
            <a:endParaRPr lang="en-US" sz="1900" dirty="0"/>
          </a:p>
        </p:txBody>
      </p:sp>
      <p:sp>
        <p:nvSpPr>
          <p:cNvPr id="18" name="Oval 17"/>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Cellular  </a:t>
            </a:r>
            <a:r>
              <a:rPr lang="en-US" sz="1900" dirty="0" err="1" smtClean="0"/>
              <a:t>Componen</a:t>
            </a:r>
            <a:endParaRPr lang="en-US" sz="1900" dirty="0"/>
          </a:p>
        </p:txBody>
      </p:sp>
      <p:sp>
        <p:nvSpPr>
          <p:cNvPr id="19" name="Oval 18"/>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Eyes</a:t>
            </a:r>
            <a:endParaRPr lang="en-US" sz="1900" dirty="0"/>
          </a:p>
        </p:txBody>
      </p:sp>
      <p:sp>
        <p:nvSpPr>
          <p:cNvPr id="20" name="Oval 19"/>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Phenotype</a:t>
            </a:r>
            <a:endParaRPr lang="en-US" sz="1900" dirty="0"/>
          </a:p>
        </p:txBody>
      </p:sp>
    </p:spTree>
    <p:extLst>
      <p:ext uri="{BB962C8B-B14F-4D97-AF65-F5344CB8AC3E}">
        <p14:creationId xmlns:p14="http://schemas.microsoft.com/office/powerpoint/2010/main" val="127842831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059238" algn="ctr"/>
                <a:tab pos="10347325" algn="r"/>
              </a:tabLst>
            </a:pPr>
            <a:r>
              <a:rPr lang="en-US" sz="4000" dirty="0" smtClean="0"/>
              <a:t>Sample applicability 3</a:t>
            </a:r>
            <a:endParaRPr lang="en-US" sz="4000" dirty="0"/>
          </a:p>
        </p:txBody>
      </p:sp>
      <p:sp>
        <p:nvSpPr>
          <p:cNvPr id="16" name="Oval 15"/>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Environment</a:t>
            </a:r>
            <a:endParaRPr lang="en-US" sz="1900" dirty="0"/>
          </a:p>
        </p:txBody>
      </p:sp>
      <p:sp>
        <p:nvSpPr>
          <p:cNvPr id="17" name="Oval 16"/>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Activity</a:t>
            </a:r>
            <a:endParaRPr lang="en-US" sz="1900" dirty="0"/>
          </a:p>
        </p:txBody>
      </p:sp>
      <p:sp>
        <p:nvSpPr>
          <p:cNvPr id="18" name="Oval 17"/>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Health</a:t>
            </a:r>
            <a:endParaRPr lang="en-US" sz="1900" dirty="0"/>
          </a:p>
        </p:txBody>
      </p:sp>
      <p:sp>
        <p:nvSpPr>
          <p:cNvPr id="19" name="Oval 18"/>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Drugs</a:t>
            </a:r>
            <a:endParaRPr lang="en-US" sz="1900" dirty="0"/>
          </a:p>
        </p:txBody>
      </p:sp>
      <p:sp>
        <p:nvSpPr>
          <p:cNvPr id="20" name="Oval 19"/>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Mood</a:t>
            </a:r>
            <a:endParaRPr lang="en-US" sz="1900" dirty="0"/>
          </a:p>
        </p:txBody>
      </p:sp>
      <p:sp>
        <p:nvSpPr>
          <p:cNvPr id="23" name="Down Arrow 22"/>
          <p:cNvSpPr/>
          <p:nvPr/>
        </p:nvSpPr>
        <p:spPr>
          <a:xfrm rot="2700000">
            <a:off x="4809289"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9000000">
            <a:off x="4253647"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6200000">
            <a:off x="6030038" y="5358900"/>
            <a:ext cx="497541" cy="7280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6200000">
            <a:off x="6036669" y="3075251"/>
            <a:ext cx="497541" cy="143765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900000" flipH="1">
            <a:off x="7723072"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8000000">
            <a:off x="5943601" y="3968940"/>
            <a:ext cx="497541" cy="162378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727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059238" algn="ctr"/>
                <a:tab pos="10347325" algn="r"/>
              </a:tabLst>
            </a:pPr>
            <a:r>
              <a:rPr lang="en-US" sz="4000" dirty="0" smtClean="0"/>
              <a:t>Sample applicability 3</a:t>
            </a:r>
            <a:endParaRPr lang="en-US" sz="4000" dirty="0"/>
          </a:p>
        </p:txBody>
      </p:sp>
      <p:grpSp>
        <p:nvGrpSpPr>
          <p:cNvPr id="3" name="Group 2"/>
          <p:cNvGrpSpPr/>
          <p:nvPr/>
        </p:nvGrpSpPr>
        <p:grpSpPr>
          <a:xfrm>
            <a:off x="2753625" y="1530139"/>
            <a:ext cx="6950048" cy="4909792"/>
            <a:chOff x="2753625" y="1530139"/>
            <a:chExt cx="6950048" cy="4909792"/>
          </a:xfrm>
        </p:grpSpPr>
        <p:sp>
          <p:nvSpPr>
            <p:cNvPr id="15" name="Shape 725"/>
            <p:cNvSpPr/>
            <p:nvPr/>
          </p:nvSpPr>
          <p:spPr>
            <a:xfrm>
              <a:off x="5262491" y="1530139"/>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Temp</a:t>
              </a:r>
              <a:endParaRPr lang="en-US" dirty="0">
                <a:solidFill>
                  <a:schemeClr val="accent5"/>
                </a:solidFill>
                <a:latin typeface="Arial"/>
                <a:ea typeface="Arial"/>
                <a:cs typeface="Arial"/>
                <a:rtl val="0"/>
              </a:endParaRPr>
            </a:p>
          </p:txBody>
        </p:sp>
        <p:sp>
          <p:nvSpPr>
            <p:cNvPr id="21" name="Shape 725"/>
            <p:cNvSpPr/>
            <p:nvPr/>
          </p:nvSpPr>
          <p:spPr>
            <a:xfrm>
              <a:off x="4502417" y="2164033"/>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err="1" smtClean="0">
                  <a:solidFill>
                    <a:schemeClr val="accent5"/>
                  </a:solidFill>
                  <a:latin typeface="Arial"/>
                  <a:ea typeface="Arial"/>
                  <a:cs typeface="Arial"/>
                  <a:rtl val="0"/>
                </a:rPr>
                <a:t>Precip</a:t>
              </a:r>
              <a:endParaRPr lang="en-US" dirty="0">
                <a:solidFill>
                  <a:schemeClr val="accent5"/>
                </a:solidFill>
                <a:latin typeface="Arial"/>
                <a:ea typeface="Arial"/>
                <a:cs typeface="Arial"/>
                <a:rtl val="0"/>
              </a:endParaRPr>
            </a:p>
          </p:txBody>
        </p:sp>
        <p:sp>
          <p:nvSpPr>
            <p:cNvPr id="22" name="Shape 725"/>
            <p:cNvSpPr/>
            <p:nvPr/>
          </p:nvSpPr>
          <p:spPr>
            <a:xfrm>
              <a:off x="6096039" y="2164033"/>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Humid</a:t>
              </a:r>
              <a:endParaRPr lang="en-US" dirty="0">
                <a:solidFill>
                  <a:schemeClr val="accent5"/>
                </a:solidFill>
                <a:latin typeface="Arial"/>
                <a:ea typeface="Arial"/>
                <a:cs typeface="Arial"/>
                <a:rtl val="0"/>
              </a:endParaRPr>
            </a:p>
          </p:txBody>
        </p:sp>
        <p:sp>
          <p:nvSpPr>
            <p:cNvPr id="27" name="Shape 725"/>
            <p:cNvSpPr/>
            <p:nvPr/>
          </p:nvSpPr>
          <p:spPr>
            <a:xfrm>
              <a:off x="3441850" y="3113202"/>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Speed</a:t>
              </a:r>
              <a:endParaRPr lang="en-US" dirty="0">
                <a:solidFill>
                  <a:schemeClr val="accent5"/>
                </a:solidFill>
                <a:latin typeface="Arial"/>
                <a:ea typeface="Arial"/>
                <a:cs typeface="Arial"/>
                <a:rtl val="0"/>
              </a:endParaRPr>
            </a:p>
          </p:txBody>
        </p:sp>
        <p:sp>
          <p:nvSpPr>
            <p:cNvPr id="29" name="Shape 725"/>
            <p:cNvSpPr/>
            <p:nvPr/>
          </p:nvSpPr>
          <p:spPr>
            <a:xfrm>
              <a:off x="2753625" y="3850320"/>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Posture</a:t>
              </a:r>
              <a:endParaRPr lang="en-US" dirty="0">
                <a:solidFill>
                  <a:schemeClr val="accent5"/>
                </a:solidFill>
                <a:latin typeface="Arial"/>
                <a:ea typeface="Arial"/>
                <a:cs typeface="Arial"/>
                <a:rtl val="0"/>
              </a:endParaRPr>
            </a:p>
          </p:txBody>
        </p:sp>
        <p:sp>
          <p:nvSpPr>
            <p:cNvPr id="30" name="Shape 725"/>
            <p:cNvSpPr/>
            <p:nvPr/>
          </p:nvSpPr>
          <p:spPr>
            <a:xfrm>
              <a:off x="4371793" y="3850320"/>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Talking</a:t>
              </a:r>
              <a:endParaRPr lang="en-US" dirty="0">
                <a:solidFill>
                  <a:schemeClr val="accent5"/>
                </a:solidFill>
                <a:latin typeface="Arial"/>
                <a:ea typeface="Arial"/>
                <a:cs typeface="Arial"/>
                <a:rtl val="0"/>
              </a:endParaRPr>
            </a:p>
          </p:txBody>
        </p:sp>
        <p:sp>
          <p:nvSpPr>
            <p:cNvPr id="31" name="Shape 725"/>
            <p:cNvSpPr/>
            <p:nvPr/>
          </p:nvSpPr>
          <p:spPr>
            <a:xfrm>
              <a:off x="4122042" y="5161845"/>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Heart</a:t>
              </a:r>
              <a:endParaRPr lang="en-US" dirty="0">
                <a:solidFill>
                  <a:schemeClr val="accent5"/>
                </a:solidFill>
                <a:latin typeface="Arial"/>
                <a:ea typeface="Arial"/>
                <a:cs typeface="Arial"/>
                <a:rtl val="0"/>
              </a:endParaRPr>
            </a:p>
          </p:txBody>
        </p:sp>
        <p:sp>
          <p:nvSpPr>
            <p:cNvPr id="32" name="Shape 725"/>
            <p:cNvSpPr/>
            <p:nvPr/>
          </p:nvSpPr>
          <p:spPr>
            <a:xfrm>
              <a:off x="3374207" y="5806037"/>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Body Temp</a:t>
              </a:r>
              <a:endParaRPr lang="en-US" dirty="0">
                <a:solidFill>
                  <a:schemeClr val="accent5"/>
                </a:solidFill>
                <a:latin typeface="Arial"/>
                <a:ea typeface="Arial"/>
                <a:cs typeface="Arial"/>
                <a:rtl val="0"/>
              </a:endParaRPr>
            </a:p>
          </p:txBody>
        </p:sp>
        <p:sp>
          <p:nvSpPr>
            <p:cNvPr id="33" name="Shape 725"/>
            <p:cNvSpPr/>
            <p:nvPr/>
          </p:nvSpPr>
          <p:spPr>
            <a:xfrm>
              <a:off x="4914906" y="5806037"/>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Breath</a:t>
              </a:r>
              <a:endParaRPr lang="en-US" dirty="0">
                <a:solidFill>
                  <a:schemeClr val="accent5"/>
                </a:solidFill>
                <a:latin typeface="Arial"/>
                <a:ea typeface="Arial"/>
                <a:cs typeface="Arial"/>
                <a:rtl val="0"/>
              </a:endParaRPr>
            </a:p>
          </p:txBody>
        </p:sp>
        <p:sp>
          <p:nvSpPr>
            <p:cNvPr id="34" name="Shape 725"/>
            <p:cNvSpPr/>
            <p:nvPr/>
          </p:nvSpPr>
          <p:spPr>
            <a:xfrm>
              <a:off x="7358790" y="3102370"/>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Coffee</a:t>
              </a:r>
              <a:endParaRPr lang="en-US" dirty="0">
                <a:solidFill>
                  <a:schemeClr val="accent5"/>
                </a:solidFill>
                <a:latin typeface="Arial"/>
                <a:ea typeface="Arial"/>
                <a:cs typeface="Arial"/>
                <a:rtl val="0"/>
              </a:endParaRPr>
            </a:p>
          </p:txBody>
        </p:sp>
        <p:sp>
          <p:nvSpPr>
            <p:cNvPr id="35" name="Shape 725"/>
            <p:cNvSpPr/>
            <p:nvPr/>
          </p:nvSpPr>
          <p:spPr>
            <a:xfrm>
              <a:off x="6675992" y="3783128"/>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Alcohol</a:t>
              </a:r>
              <a:endParaRPr lang="en-US" dirty="0">
                <a:solidFill>
                  <a:schemeClr val="accent5"/>
                </a:solidFill>
                <a:latin typeface="Arial"/>
                <a:ea typeface="Arial"/>
                <a:cs typeface="Arial"/>
                <a:rtl val="0"/>
              </a:endParaRPr>
            </a:p>
          </p:txBody>
        </p:sp>
        <p:sp>
          <p:nvSpPr>
            <p:cNvPr id="36" name="Shape 725"/>
            <p:cNvSpPr/>
            <p:nvPr/>
          </p:nvSpPr>
          <p:spPr>
            <a:xfrm>
              <a:off x="8230617" y="3783608"/>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illegal</a:t>
              </a:r>
              <a:endParaRPr lang="en-US" dirty="0">
                <a:solidFill>
                  <a:schemeClr val="accent5"/>
                </a:solidFill>
                <a:latin typeface="Arial"/>
                <a:ea typeface="Arial"/>
                <a:cs typeface="Arial"/>
                <a:rtl val="0"/>
              </a:endParaRPr>
            </a:p>
          </p:txBody>
        </p:sp>
        <p:sp>
          <p:nvSpPr>
            <p:cNvPr id="37" name="Shape 725"/>
            <p:cNvSpPr/>
            <p:nvPr/>
          </p:nvSpPr>
          <p:spPr>
            <a:xfrm>
              <a:off x="7004266" y="5400907"/>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Mood Survey</a:t>
              </a:r>
              <a:endParaRPr lang="en-US" dirty="0">
                <a:solidFill>
                  <a:schemeClr val="accent5"/>
                </a:solidFill>
                <a:latin typeface="Arial"/>
                <a:ea typeface="Arial"/>
                <a:cs typeface="Arial"/>
                <a:rtl val="0"/>
              </a:endParaRPr>
            </a:p>
          </p:txBody>
        </p:sp>
      </p:grpSp>
      <p:cxnSp>
        <p:nvCxnSpPr>
          <p:cNvPr id="5" name="Curved Connector 4"/>
          <p:cNvCxnSpPr>
            <a:stCxn id="15" idx="2"/>
            <a:endCxn id="27" idx="0"/>
          </p:cNvCxnSpPr>
          <p:nvPr/>
        </p:nvCxnSpPr>
        <p:spPr>
          <a:xfrm rot="10800000" flipV="1">
            <a:off x="4178379" y="1847086"/>
            <a:ext cx="1084113" cy="1266116"/>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a:stCxn id="21" idx="2"/>
            <a:endCxn id="27" idx="0"/>
          </p:cNvCxnSpPr>
          <p:nvPr/>
        </p:nvCxnSpPr>
        <p:spPr>
          <a:xfrm rot="10800000" flipV="1">
            <a:off x="4178379" y="2480980"/>
            <a:ext cx="324039" cy="632222"/>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22" idx="4"/>
            <a:endCxn id="29" idx="5"/>
          </p:cNvCxnSpPr>
          <p:nvPr/>
        </p:nvCxnSpPr>
        <p:spPr>
          <a:xfrm rot="5400000">
            <a:off x="4625035" y="2183849"/>
            <a:ext cx="1593455" cy="2821610"/>
          </a:xfrm>
          <a:prstGeom prst="curvedConnector3">
            <a:avLst>
              <a:gd name="adj1" fmla="val 12017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1" idx="4"/>
            <a:endCxn id="30" idx="0"/>
          </p:cNvCxnSpPr>
          <p:nvPr/>
        </p:nvCxnSpPr>
        <p:spPr>
          <a:xfrm flipH="1">
            <a:off x="5108321" y="2797927"/>
            <a:ext cx="130624" cy="1052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5" idx="4"/>
            <a:endCxn id="37" idx="0"/>
          </p:cNvCxnSpPr>
          <p:nvPr/>
        </p:nvCxnSpPr>
        <p:spPr>
          <a:xfrm>
            <a:off x="7412520" y="4417022"/>
            <a:ext cx="328274" cy="983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6" idx="4"/>
            <a:endCxn id="37" idx="0"/>
          </p:cNvCxnSpPr>
          <p:nvPr/>
        </p:nvCxnSpPr>
        <p:spPr>
          <a:xfrm flipH="1">
            <a:off x="7740794" y="4417502"/>
            <a:ext cx="1226351" cy="9834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3" idx="6"/>
            <a:endCxn id="37" idx="2"/>
          </p:cNvCxnSpPr>
          <p:nvPr/>
        </p:nvCxnSpPr>
        <p:spPr>
          <a:xfrm flipV="1">
            <a:off x="6387962" y="5717854"/>
            <a:ext cx="616304" cy="405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p:cNvCxnSpPr>
            <a:stCxn id="32" idx="4"/>
            <a:endCxn id="37" idx="4"/>
          </p:cNvCxnSpPr>
          <p:nvPr/>
        </p:nvCxnSpPr>
        <p:spPr>
          <a:xfrm rot="5400000" flipH="1" flipV="1">
            <a:off x="5723199" y="4422336"/>
            <a:ext cx="405130" cy="3630059"/>
          </a:xfrm>
          <a:prstGeom prst="curvedConnector3">
            <a:avLst>
              <a:gd name="adj1" fmla="val -564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31" idx="2"/>
            <a:endCxn id="27" idx="2"/>
          </p:cNvCxnSpPr>
          <p:nvPr/>
        </p:nvCxnSpPr>
        <p:spPr>
          <a:xfrm rot="10800000">
            <a:off x="3441850" y="3430150"/>
            <a:ext cx="680192" cy="2048643"/>
          </a:xfrm>
          <a:prstGeom prst="curvedConnector3">
            <a:avLst>
              <a:gd name="adj1" fmla="val 23030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3" idx="0"/>
            <a:endCxn id="30" idx="5"/>
          </p:cNvCxnSpPr>
          <p:nvPr/>
        </p:nvCxnSpPr>
        <p:spPr>
          <a:xfrm flipH="1" flipV="1">
            <a:off x="5629125" y="4391382"/>
            <a:ext cx="22309" cy="14146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0" idx="7"/>
            <a:endCxn id="34" idx="2"/>
          </p:cNvCxnSpPr>
          <p:nvPr/>
        </p:nvCxnSpPr>
        <p:spPr>
          <a:xfrm flipV="1">
            <a:off x="5629125" y="3419317"/>
            <a:ext cx="1729665" cy="523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467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4266065"/>
              </p:ext>
            </p:extLst>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7187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
                                            <p:graphicEl>
                                              <a:dgm id="{5DA50CFE-6364-4C77-A9E9-448303BFE6F3}"/>
                                            </p:graphicEl>
                                          </p:spTgt>
                                        </p:tgtEl>
                                        <p:attrNameLst>
                                          <p:attrName>style.opacity</p:attrName>
                                        </p:attrNameLst>
                                      </p:cBhvr>
                                      <p:to>
                                        <p:strVal val="0.5"/>
                                      </p:to>
                                    </p:set>
                                    <p:animEffect filter="image" prLst="opacity: 0.5">
                                      <p:cBhvr rctx="IE">
                                        <p:cTn id="7" dur="indefinite"/>
                                        <p:tgtEl>
                                          <p:spTgt spid="4">
                                            <p:graphicEl>
                                              <a:dgm id="{5DA50CFE-6364-4C77-A9E9-448303BFE6F3}"/>
                                            </p:graphicEl>
                                          </p:spTgt>
                                        </p:tgtEl>
                                      </p:cBhvr>
                                    </p:animEffect>
                                  </p:childTnLst>
                                </p:cTn>
                              </p:par>
                              <p:par>
                                <p:cTn id="8" presetID="9" presetClass="emph" presetSubtype="0" grpId="0" nodeType="withEffect">
                                  <p:stCondLst>
                                    <p:cond delay="0"/>
                                  </p:stCondLst>
                                  <p:childTnLst>
                                    <p:set>
                                      <p:cBhvr rctx="PPT">
                                        <p:cTn id="9" dur="indefinite"/>
                                        <p:tgtEl>
                                          <p:spTgt spid="4">
                                            <p:graphicEl>
                                              <a:dgm id="{781489A2-0A00-4448-B230-338864582A0F}"/>
                                            </p:graphicEl>
                                          </p:spTgt>
                                        </p:tgtEl>
                                        <p:attrNameLst>
                                          <p:attrName>style.opacity</p:attrName>
                                        </p:attrNameLst>
                                      </p:cBhvr>
                                      <p:to>
                                        <p:strVal val="0.5"/>
                                      </p:to>
                                    </p:set>
                                    <p:animEffect filter="image" prLst="opacity: 0.5">
                                      <p:cBhvr rctx="IE">
                                        <p:cTn id="10" dur="indefinite"/>
                                        <p:tgtEl>
                                          <p:spTgt spid="4">
                                            <p:graphicEl>
                                              <a:dgm id="{781489A2-0A00-4448-B230-338864582A0F}"/>
                                            </p:graphicEl>
                                          </p:spTgt>
                                        </p:tgtEl>
                                      </p:cBhvr>
                                    </p:animEffect>
                                  </p:childTnLst>
                                </p:cTn>
                              </p:par>
                              <p:par>
                                <p:cTn id="11" presetID="9" presetClass="emph" presetSubtype="0" grpId="0" nodeType="withEffect">
                                  <p:stCondLst>
                                    <p:cond delay="0"/>
                                  </p:stCondLst>
                                  <p:childTnLst>
                                    <p:set>
                                      <p:cBhvr rctx="PPT">
                                        <p:cTn id="12" dur="indefinite"/>
                                        <p:tgtEl>
                                          <p:spTgt spid="4">
                                            <p:graphicEl>
                                              <a:dgm id="{7377089E-1A9E-443E-AEFD-C8A2884E09D7}"/>
                                            </p:graphicEl>
                                          </p:spTgt>
                                        </p:tgtEl>
                                        <p:attrNameLst>
                                          <p:attrName>style.opacity</p:attrName>
                                        </p:attrNameLst>
                                      </p:cBhvr>
                                      <p:to>
                                        <p:strVal val="0.5"/>
                                      </p:to>
                                    </p:set>
                                    <p:animEffect filter="image" prLst="opacity: 0.5">
                                      <p:cBhvr rctx="IE">
                                        <p:cTn id="13" dur="indefinite"/>
                                        <p:tgtEl>
                                          <p:spTgt spid="4">
                                            <p:graphicEl>
                                              <a:dgm id="{7377089E-1A9E-443E-AEFD-C8A2884E09D7}"/>
                                            </p:graphicEl>
                                          </p:spTgt>
                                        </p:tgtEl>
                                      </p:cBhvr>
                                    </p:animEffect>
                                  </p:childTnLst>
                                </p:cTn>
                              </p:par>
                              <p:par>
                                <p:cTn id="14" presetID="9" presetClass="emph" presetSubtype="0" grpId="0" nodeType="withEffect">
                                  <p:stCondLst>
                                    <p:cond delay="0"/>
                                  </p:stCondLst>
                                  <p:childTnLst>
                                    <p:set>
                                      <p:cBhvr rctx="PPT">
                                        <p:cTn id="15" dur="indefinite"/>
                                        <p:tgtEl>
                                          <p:spTgt spid="4">
                                            <p:graphicEl>
                                              <a:dgm id="{CDC2CD9D-0BAA-4B95-BB5E-C0E37BA9E92A}"/>
                                            </p:graphicEl>
                                          </p:spTgt>
                                        </p:tgtEl>
                                        <p:attrNameLst>
                                          <p:attrName>style.opacity</p:attrName>
                                        </p:attrNameLst>
                                      </p:cBhvr>
                                      <p:to>
                                        <p:strVal val="0.5"/>
                                      </p:to>
                                    </p:set>
                                    <p:animEffect filter="image" prLst="opacity: 0.5">
                                      <p:cBhvr rctx="IE">
                                        <p:cTn id="16" dur="indefinite"/>
                                        <p:tgtEl>
                                          <p:spTgt spid="4">
                                            <p:graphicEl>
                                              <a:dgm id="{CDC2CD9D-0BAA-4B95-BB5E-C0E37BA9E92A}"/>
                                            </p:graphicEl>
                                          </p:spTgt>
                                        </p:tgtEl>
                                      </p:cBhvr>
                                    </p:animEffect>
                                  </p:childTnLst>
                                </p:cTn>
                              </p:par>
                              <p:par>
                                <p:cTn id="17" presetID="9" presetClass="emph" presetSubtype="0" grpId="0" nodeType="withEffect">
                                  <p:stCondLst>
                                    <p:cond delay="0"/>
                                  </p:stCondLst>
                                  <p:childTnLst>
                                    <p:set>
                                      <p:cBhvr rctx="PPT">
                                        <p:cTn id="18" dur="indefinite"/>
                                        <p:tgtEl>
                                          <p:spTgt spid="4">
                                            <p:graphicEl>
                                              <a:dgm id="{36B5BF46-0704-4C87-9117-B31B4C5F2212}"/>
                                            </p:graphicEl>
                                          </p:spTgt>
                                        </p:tgtEl>
                                        <p:attrNameLst>
                                          <p:attrName>style.opacity</p:attrName>
                                        </p:attrNameLst>
                                      </p:cBhvr>
                                      <p:to>
                                        <p:strVal val="0.5"/>
                                      </p:to>
                                    </p:set>
                                    <p:animEffect filter="image" prLst="opacity: 0.5">
                                      <p:cBhvr rctx="IE">
                                        <p:cTn id="19" dur="indefinite"/>
                                        <p:tgtEl>
                                          <p:spTgt spid="4">
                                            <p:graphicEl>
                                              <a:dgm id="{36B5BF46-0704-4C87-9117-B31B4C5F2212}"/>
                                            </p:graphicEl>
                                          </p:spTgt>
                                        </p:tgtEl>
                                      </p:cBhvr>
                                    </p:animEffect>
                                  </p:childTnLst>
                                </p:cTn>
                              </p:par>
                              <p:par>
                                <p:cTn id="20" presetID="9" presetClass="emph" presetSubtype="0" grpId="0" nodeType="withEffect">
                                  <p:stCondLst>
                                    <p:cond delay="0"/>
                                  </p:stCondLst>
                                  <p:childTnLst>
                                    <p:set>
                                      <p:cBhvr rctx="PPT">
                                        <p:cTn id="21" dur="indefinite"/>
                                        <p:tgtEl>
                                          <p:spTgt spid="4">
                                            <p:graphicEl>
                                              <a:dgm id="{168DAD69-171B-43EF-A3D0-D47C22A8C2EE}"/>
                                            </p:graphicEl>
                                          </p:spTgt>
                                        </p:tgtEl>
                                        <p:attrNameLst>
                                          <p:attrName>style.opacity</p:attrName>
                                        </p:attrNameLst>
                                      </p:cBhvr>
                                      <p:to>
                                        <p:strVal val="0.5"/>
                                      </p:to>
                                    </p:set>
                                    <p:animEffect filter="image" prLst="opacity: 0.5">
                                      <p:cBhvr rctx="IE">
                                        <p:cTn id="22" dur="indefinite"/>
                                        <p:tgtEl>
                                          <p:spTgt spid="4">
                                            <p:graphicEl>
                                              <a:dgm id="{168DAD69-171B-43EF-A3D0-D47C22A8C2EE}"/>
                                            </p:graphicEl>
                                          </p:spTgt>
                                        </p:tgtEl>
                                      </p:cBhvr>
                                    </p:animEffect>
                                  </p:childTnLst>
                                </p:cTn>
                              </p:par>
                              <p:par>
                                <p:cTn id="23" presetID="9" presetClass="emph" presetSubtype="0" grpId="0" nodeType="withEffect">
                                  <p:stCondLst>
                                    <p:cond delay="0"/>
                                  </p:stCondLst>
                                  <p:childTnLst>
                                    <p:set>
                                      <p:cBhvr rctx="PPT">
                                        <p:cTn id="24" dur="indefinite"/>
                                        <p:tgtEl>
                                          <p:spTgt spid="4">
                                            <p:graphicEl>
                                              <a:dgm id="{C5DEAD59-1051-4367-BA00-F4E6F8A4BBCF}"/>
                                            </p:graphicEl>
                                          </p:spTgt>
                                        </p:tgtEl>
                                        <p:attrNameLst>
                                          <p:attrName>style.opacity</p:attrName>
                                        </p:attrNameLst>
                                      </p:cBhvr>
                                      <p:to>
                                        <p:strVal val="0.5"/>
                                      </p:to>
                                    </p:set>
                                    <p:animEffect filter="image" prLst="opacity: 0.5">
                                      <p:cBhvr rctx="IE">
                                        <p:cTn id="25" dur="indefinite"/>
                                        <p:tgtEl>
                                          <p:spTgt spid="4">
                                            <p:graphicEl>
                                              <a:dgm id="{C5DEAD59-1051-4367-BA00-F4E6F8A4BBCF}"/>
                                            </p:graphicEl>
                                          </p:spTgt>
                                        </p:tgtEl>
                                      </p:cBhvr>
                                    </p:animEffect>
                                  </p:childTnLst>
                                </p:cTn>
                              </p:par>
                              <p:par>
                                <p:cTn id="26" presetID="9" presetClass="emph" presetSubtype="0" grpId="0" nodeType="withEffect">
                                  <p:stCondLst>
                                    <p:cond delay="0"/>
                                  </p:stCondLst>
                                  <p:childTnLst>
                                    <p:set>
                                      <p:cBhvr rctx="PPT">
                                        <p:cTn id="27" dur="indefinite"/>
                                        <p:tgtEl>
                                          <p:spTgt spid="4">
                                            <p:graphicEl>
                                              <a:dgm id="{2EA950F6-F5E7-4D90-878A-081D9A2CA46A}"/>
                                            </p:graphicEl>
                                          </p:spTgt>
                                        </p:tgtEl>
                                        <p:attrNameLst>
                                          <p:attrName>style.opacity</p:attrName>
                                        </p:attrNameLst>
                                      </p:cBhvr>
                                      <p:to>
                                        <p:strVal val="0.5"/>
                                      </p:to>
                                    </p:set>
                                    <p:animEffect filter="image" prLst="opacity: 0.5">
                                      <p:cBhvr rctx="IE">
                                        <p:cTn id="28" dur="indefinite"/>
                                        <p:tgtEl>
                                          <p:spTgt spid="4">
                                            <p:graphicEl>
                                              <a:dgm id="{2EA950F6-F5E7-4D90-878A-081D9A2CA46A}"/>
                                            </p:graphicEl>
                                          </p:spTgt>
                                        </p:tgtEl>
                                      </p:cBhvr>
                                    </p:animEffect>
                                  </p:childTnLst>
                                </p:cTn>
                              </p:par>
                              <p:par>
                                <p:cTn id="29" presetID="9" presetClass="emph" presetSubtype="0" grpId="0" nodeType="withEffect">
                                  <p:stCondLst>
                                    <p:cond delay="0"/>
                                  </p:stCondLst>
                                  <p:childTnLst>
                                    <p:set>
                                      <p:cBhvr rctx="PPT">
                                        <p:cTn id="30" dur="indefinite"/>
                                        <p:tgtEl>
                                          <p:spTgt spid="4">
                                            <p:graphicEl>
                                              <a:dgm id="{C7C57BC3-EA03-4A2D-9EC6-DC729B7F5DB6}"/>
                                            </p:graphicEl>
                                          </p:spTgt>
                                        </p:tgtEl>
                                        <p:attrNameLst>
                                          <p:attrName>style.opacity</p:attrName>
                                        </p:attrNameLst>
                                      </p:cBhvr>
                                      <p:to>
                                        <p:strVal val="0.5"/>
                                      </p:to>
                                    </p:set>
                                    <p:animEffect filter="image" prLst="opacity: 0.5">
                                      <p:cBhvr rctx="IE">
                                        <p:cTn id="31" dur="indefinite"/>
                                        <p:tgtEl>
                                          <p:spTgt spid="4">
                                            <p:graphicEl>
                                              <a:dgm id="{C7C57BC3-EA03-4A2D-9EC6-DC729B7F5DB6}"/>
                                            </p:graphicEl>
                                          </p:spTgt>
                                        </p:tgtEl>
                                      </p:cBhvr>
                                    </p:animEffect>
                                  </p:childTnLst>
                                </p:cTn>
                              </p:par>
                              <p:par>
                                <p:cTn id="32" presetID="9" presetClass="emph" presetSubtype="0" grpId="0" nodeType="withEffect">
                                  <p:stCondLst>
                                    <p:cond delay="0"/>
                                  </p:stCondLst>
                                  <p:childTnLst>
                                    <p:set>
                                      <p:cBhvr rctx="PPT">
                                        <p:cTn id="33" dur="indefinite"/>
                                        <p:tgtEl>
                                          <p:spTgt spid="4">
                                            <p:graphicEl>
                                              <a:dgm id="{A92B6071-D647-4F98-82F8-A3CA764ED62C}"/>
                                            </p:graphicEl>
                                          </p:spTgt>
                                        </p:tgtEl>
                                        <p:attrNameLst>
                                          <p:attrName>style.opacity</p:attrName>
                                        </p:attrNameLst>
                                      </p:cBhvr>
                                      <p:to>
                                        <p:strVal val="0.5"/>
                                      </p:to>
                                    </p:set>
                                    <p:animEffect filter="image" prLst="opacity: 0.5">
                                      <p:cBhvr rctx="IE">
                                        <p:cTn id="34" dur="indefinite"/>
                                        <p:tgtEl>
                                          <p:spTgt spid="4">
                                            <p:graphicEl>
                                              <a:dgm id="{A92B6071-D647-4F98-82F8-A3CA764ED6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Dataset</a:t>
            </a:r>
            <a:endParaRPr lang="en-US" dirty="0"/>
          </a:p>
        </p:txBody>
      </p:sp>
      <p:sp>
        <p:nvSpPr>
          <p:cNvPr id="3" name="Subtitle 2"/>
          <p:cNvSpPr>
            <a:spLocks noGrp="1"/>
          </p:cNvSpPr>
          <p:nvPr>
            <p:ph type="subTitle" idx="1"/>
          </p:nvPr>
        </p:nvSpPr>
        <p:spPr>
          <a:xfrm>
            <a:off x="3270422" y="3602038"/>
            <a:ext cx="5651156" cy="1655762"/>
          </a:xfrm>
        </p:spPr>
        <p:txBody>
          <a:bodyPr>
            <a:normAutofit fontScale="85000" lnSpcReduction="20000"/>
          </a:bodyPr>
          <a:lstStyle/>
          <a:p>
            <a:pPr marL="457200" indent="-457200" algn="l">
              <a:buFont typeface="Arial" panose="020B0604020202020204" pitchFamily="34" charset="0"/>
              <a:buChar char="•"/>
            </a:pPr>
            <a:r>
              <a:rPr lang="en-US" dirty="0" smtClean="0"/>
              <a:t>Dataset Motivation</a:t>
            </a:r>
          </a:p>
          <a:p>
            <a:pPr marL="457200" indent="-457200" algn="l">
              <a:buFont typeface="Arial" panose="020B0604020202020204" pitchFamily="34" charset="0"/>
              <a:buChar char="•"/>
            </a:pPr>
            <a:r>
              <a:rPr lang="en-US" dirty="0" smtClean="0"/>
              <a:t>Related work in the domain</a:t>
            </a:r>
          </a:p>
          <a:p>
            <a:pPr marL="457200" indent="-457200" algn="l">
              <a:buFont typeface="Arial" panose="020B0604020202020204" pitchFamily="34" charset="0"/>
              <a:buChar char="•"/>
            </a:pPr>
            <a:r>
              <a:rPr lang="en-US" dirty="0" smtClean="0"/>
              <a:t>Missing value </a:t>
            </a:r>
            <a:r>
              <a:rPr lang="en-US" dirty="0" smtClean="0"/>
              <a:t>problem</a:t>
            </a:r>
          </a:p>
          <a:p>
            <a:pPr marL="457200" indent="-457200" algn="l">
              <a:buFont typeface="Arial" panose="020B0604020202020204" pitchFamily="34" charset="0"/>
              <a:buChar char="•"/>
            </a:pPr>
            <a:r>
              <a:rPr lang="en-US" dirty="0" smtClean="0"/>
              <a:t>Domain Knowledge models</a:t>
            </a:r>
            <a:endParaRPr lang="en-US" dirty="0" smtClean="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427687288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economic prediction problem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522372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327047" y="2934873"/>
            <a:ext cx="1189334" cy="646331"/>
          </a:xfrm>
          <a:prstGeom prst="rect">
            <a:avLst/>
          </a:prstGeom>
          <a:noFill/>
        </p:spPr>
        <p:txBody>
          <a:bodyPr wrap="square" rtlCol="0">
            <a:spAutoFit/>
          </a:bodyPr>
          <a:lstStyle/>
          <a:p>
            <a:pPr algn="ctr"/>
            <a:r>
              <a:rPr lang="en-US" dirty="0" smtClean="0"/>
              <a:t>Thai Dong collapse</a:t>
            </a:r>
            <a:endParaRPr lang="en-US" dirty="0"/>
          </a:p>
        </p:txBody>
      </p:sp>
      <p:sp>
        <p:nvSpPr>
          <p:cNvPr id="6" name="TextBox 5"/>
          <p:cNvSpPr txBox="1"/>
          <p:nvPr/>
        </p:nvSpPr>
        <p:spPr>
          <a:xfrm>
            <a:off x="5831286" y="2611707"/>
            <a:ext cx="1189334" cy="646331"/>
          </a:xfrm>
          <a:prstGeom prst="rect">
            <a:avLst/>
          </a:prstGeom>
          <a:noFill/>
        </p:spPr>
        <p:txBody>
          <a:bodyPr wrap="square" rtlCol="0">
            <a:spAutoFit/>
          </a:bodyPr>
          <a:lstStyle/>
          <a:p>
            <a:pPr algn="ctr"/>
            <a:r>
              <a:rPr lang="en-US" dirty="0" smtClean="0"/>
              <a:t>Dot com crash</a:t>
            </a:r>
            <a:endParaRPr lang="en-US" dirty="0"/>
          </a:p>
        </p:txBody>
      </p:sp>
      <p:sp>
        <p:nvSpPr>
          <p:cNvPr id="7" name="TextBox 6"/>
          <p:cNvSpPr txBox="1"/>
          <p:nvPr/>
        </p:nvSpPr>
        <p:spPr>
          <a:xfrm>
            <a:off x="8742445" y="2611707"/>
            <a:ext cx="1189334" cy="646331"/>
          </a:xfrm>
          <a:prstGeom prst="rect">
            <a:avLst/>
          </a:prstGeom>
          <a:noFill/>
        </p:spPr>
        <p:txBody>
          <a:bodyPr wrap="square" rtlCol="0">
            <a:spAutoFit/>
          </a:bodyPr>
          <a:lstStyle/>
          <a:p>
            <a:pPr algn="ctr"/>
            <a:r>
              <a:rPr lang="en-US" dirty="0" smtClean="0"/>
              <a:t>Great Recession</a:t>
            </a:r>
            <a:endParaRPr lang="en-US" dirty="0"/>
          </a:p>
        </p:txBody>
      </p:sp>
      <p:pic>
        <p:nvPicPr>
          <p:cNvPr id="3" name="Picture 2"/>
          <p:cNvPicPr>
            <a:picLocks noChangeAspect="1"/>
          </p:cNvPicPr>
          <p:nvPr/>
        </p:nvPicPr>
        <p:blipFill rotWithShape="1">
          <a:blip r:embed="rId3"/>
          <a:srcRect l="9448" t="1070" r="89173" b="24645"/>
          <a:stretch/>
        </p:blipFill>
        <p:spPr>
          <a:xfrm>
            <a:off x="1805940" y="1862819"/>
            <a:ext cx="6334760" cy="3242582"/>
          </a:xfrm>
          <a:prstGeom prst="rect">
            <a:avLst/>
          </a:prstGeom>
        </p:spPr>
      </p:pic>
      <p:pic>
        <p:nvPicPr>
          <p:cNvPr id="9" name="Picture 8"/>
          <p:cNvPicPr>
            <a:picLocks noChangeAspect="1"/>
          </p:cNvPicPr>
          <p:nvPr/>
        </p:nvPicPr>
        <p:blipFill rotWithShape="1">
          <a:blip r:embed="rId3"/>
          <a:srcRect l="9448" t="1070" r="89173" b="24645"/>
          <a:stretch/>
        </p:blipFill>
        <p:spPr>
          <a:xfrm>
            <a:off x="8140700" y="1862819"/>
            <a:ext cx="3105150" cy="3242582"/>
          </a:xfrm>
          <a:prstGeom prst="rect">
            <a:avLst/>
          </a:prstGeom>
        </p:spPr>
      </p:pic>
      <p:pic>
        <p:nvPicPr>
          <p:cNvPr id="12" name="Picture 11"/>
          <p:cNvPicPr>
            <a:picLocks noChangeAspect="1"/>
          </p:cNvPicPr>
          <p:nvPr/>
        </p:nvPicPr>
        <p:blipFill rotWithShape="1">
          <a:blip r:embed="rId3"/>
          <a:srcRect l="9448" t="32804" r="89173" b="24820"/>
          <a:stretch/>
        </p:blipFill>
        <p:spPr>
          <a:xfrm>
            <a:off x="9376229" y="3248025"/>
            <a:ext cx="1821284" cy="1849755"/>
          </a:xfrm>
          <a:prstGeom prst="rect">
            <a:avLst/>
          </a:prstGeom>
        </p:spPr>
      </p:pic>
    </p:spTree>
    <p:extLst>
      <p:ext uri="{BB962C8B-B14F-4D97-AF65-F5344CB8AC3E}">
        <p14:creationId xmlns:p14="http://schemas.microsoft.com/office/powerpoint/2010/main" val="2435418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value problem</a:t>
            </a:r>
            <a:endParaRPr lang="en-US" dirty="0"/>
          </a:p>
        </p:txBody>
      </p:sp>
      <p:pic>
        <p:nvPicPr>
          <p:cNvPr id="10" name="Content Placeholder 9"/>
          <p:cNvPicPr>
            <a:picLocks noGrp="1" noChangeAspect="1"/>
          </p:cNvPicPr>
          <p:nvPr>
            <p:ph idx="1"/>
          </p:nvPr>
        </p:nvPicPr>
        <p:blipFill rotWithShape="1">
          <a:blip r:embed="rId3"/>
          <a:srcRect l="1830" t="34454" r="41837" b="29832"/>
          <a:stretch/>
        </p:blipFill>
        <p:spPr>
          <a:xfrm>
            <a:off x="614537" y="2184860"/>
            <a:ext cx="10962926" cy="3632868"/>
          </a:xfrm>
          <a:prstGeom prst="rect">
            <a:avLst/>
          </a:prstGeom>
        </p:spPr>
      </p:pic>
      <p:sp>
        <p:nvSpPr>
          <p:cNvPr id="11" name="Rectangle 10"/>
          <p:cNvSpPr/>
          <p:nvPr/>
        </p:nvSpPr>
        <p:spPr>
          <a:xfrm>
            <a:off x="594389" y="2868684"/>
            <a:ext cx="10984174" cy="1132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4392" y="4442948"/>
            <a:ext cx="10984168" cy="1374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2460407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Machine</a:t>
            </a:r>
            <a:r>
              <a:rPr lang="en-US" sz="4900" baseline="0" dirty="0" smtClean="0"/>
              <a:t> Learning economic prediction</a:t>
            </a:r>
            <a:r>
              <a:rPr lang="en-US" baseline="0" dirty="0" smtClean="0"/>
              <a:t/>
            </a:r>
            <a:br>
              <a:rPr lang="en-US" baseline="0" dirty="0" smtClean="0"/>
            </a:br>
            <a:r>
              <a:rPr lang="en-US" sz="2700" dirty="0" smtClean="0"/>
              <a:t>(Manually designed, algorithmically trained)</a:t>
            </a:r>
            <a:endParaRPr lang="en-US" dirty="0"/>
          </a:p>
        </p:txBody>
      </p:sp>
      <p:sp>
        <p:nvSpPr>
          <p:cNvPr id="4" name="Text Placeholder 3"/>
          <p:cNvSpPr>
            <a:spLocks noGrp="1"/>
          </p:cNvSpPr>
          <p:nvPr>
            <p:ph type="body" idx="1"/>
          </p:nvPr>
        </p:nvSpPr>
        <p:spPr/>
        <p:txBody>
          <a:bodyPr/>
          <a:lstStyle/>
          <a:p>
            <a:r>
              <a:rPr lang="en-US" dirty="0" err="1"/>
              <a:t>Shaaf</a:t>
            </a:r>
            <a:r>
              <a:rPr lang="en-US" dirty="0"/>
              <a:t>, </a:t>
            </a:r>
            <a:r>
              <a:rPr lang="en-US" dirty="0" smtClean="0"/>
              <a:t>Mohamed, 2000</a:t>
            </a:r>
            <a:endParaRPr lang="en-US" dirty="0"/>
          </a:p>
        </p:txBody>
      </p:sp>
      <p:sp>
        <p:nvSpPr>
          <p:cNvPr id="6" name="Text Placeholder 5"/>
          <p:cNvSpPr>
            <a:spLocks noGrp="1"/>
          </p:cNvSpPr>
          <p:nvPr>
            <p:ph type="body" sz="quarter" idx="3"/>
          </p:nvPr>
        </p:nvSpPr>
        <p:spPr/>
        <p:txBody>
          <a:bodyPr/>
          <a:lstStyle/>
          <a:p>
            <a:r>
              <a:rPr lang="en-US" dirty="0"/>
              <a:t>Gonzalez, </a:t>
            </a:r>
            <a:r>
              <a:rPr lang="en-US" dirty="0" smtClean="0"/>
              <a:t>Steven, 2000</a:t>
            </a:r>
            <a:endParaRPr lang="en-US" dirty="0"/>
          </a:p>
        </p:txBody>
      </p:sp>
      <p:cxnSp>
        <p:nvCxnSpPr>
          <p:cNvPr id="8" name="Straight Arrow Connector 7"/>
          <p:cNvCxnSpPr>
            <a:stCxn id="11" idx="4"/>
            <a:endCxn id="10" idx="1"/>
          </p:cNvCxnSpPr>
          <p:nvPr/>
        </p:nvCxnSpPr>
        <p:spPr>
          <a:xfrm>
            <a:off x="2193269" y="4045226"/>
            <a:ext cx="464972" cy="636594"/>
          </a:xfrm>
          <a:prstGeom prst="straightConnector1">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2" idx="4"/>
            <a:endCxn id="10" idx="7"/>
          </p:cNvCxnSpPr>
          <p:nvPr/>
        </p:nvCxnSpPr>
        <p:spPr>
          <a:xfrm flipH="1">
            <a:off x="3730603" y="4045226"/>
            <a:ext cx="587654" cy="636594"/>
          </a:xfrm>
          <a:prstGeom prst="straightConnector1">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Shape 725"/>
          <p:cNvSpPr/>
          <p:nvPr/>
        </p:nvSpPr>
        <p:spPr>
          <a:xfrm>
            <a:off x="2436148" y="4616178"/>
            <a:ext cx="1516548" cy="44823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err="1" smtClean="0">
                <a:solidFill>
                  <a:schemeClr val="accent5"/>
                </a:solidFill>
                <a:latin typeface="Arial"/>
                <a:ea typeface="Arial"/>
                <a:cs typeface="Arial"/>
                <a:rtl val="0"/>
              </a:rPr>
              <a:t>Curr</a:t>
            </a:r>
            <a:r>
              <a:rPr lang="en-US" sz="1200" dirty="0" smtClean="0">
                <a:solidFill>
                  <a:schemeClr val="accent5"/>
                </a:solidFill>
                <a:latin typeface="Arial"/>
                <a:ea typeface="Arial"/>
                <a:cs typeface="Arial"/>
                <a:rtl val="0"/>
              </a:rPr>
              <a:t>. Year GDP</a:t>
            </a:r>
            <a:endParaRPr lang="en-US" sz="1200" dirty="0">
              <a:solidFill>
                <a:schemeClr val="accent5"/>
              </a:solidFill>
              <a:latin typeface="Arial"/>
              <a:ea typeface="Arial"/>
              <a:cs typeface="Arial"/>
              <a:rtl val="0"/>
            </a:endParaRPr>
          </a:p>
        </p:txBody>
      </p:sp>
      <p:sp>
        <p:nvSpPr>
          <p:cNvPr id="11" name="Shape 725"/>
          <p:cNvSpPr/>
          <p:nvPr/>
        </p:nvSpPr>
        <p:spPr>
          <a:xfrm>
            <a:off x="1433422" y="3596996"/>
            <a:ext cx="1519694" cy="44823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smtClean="0">
                <a:solidFill>
                  <a:schemeClr val="accent5"/>
                </a:solidFill>
                <a:latin typeface="Arial"/>
                <a:ea typeface="Arial"/>
                <a:cs typeface="Arial"/>
                <a:rtl val="0"/>
              </a:rPr>
              <a:t>US Treasury Bond</a:t>
            </a:r>
            <a:endParaRPr lang="en-US" sz="1200" dirty="0">
              <a:solidFill>
                <a:schemeClr val="accent5"/>
              </a:solidFill>
              <a:latin typeface="Arial"/>
              <a:ea typeface="Arial"/>
              <a:cs typeface="Arial"/>
              <a:rtl val="0"/>
            </a:endParaRPr>
          </a:p>
        </p:txBody>
      </p:sp>
      <p:sp>
        <p:nvSpPr>
          <p:cNvPr id="12" name="Shape 725"/>
          <p:cNvSpPr/>
          <p:nvPr/>
        </p:nvSpPr>
        <p:spPr>
          <a:xfrm>
            <a:off x="3553297" y="3596996"/>
            <a:ext cx="1529920" cy="44823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smtClean="0">
                <a:solidFill>
                  <a:schemeClr val="accent5"/>
                </a:solidFill>
                <a:latin typeface="Arial"/>
                <a:ea typeface="Arial"/>
                <a:cs typeface="Arial"/>
                <a:rtl val="0"/>
              </a:rPr>
              <a:t>Prev. year GDP</a:t>
            </a:r>
            <a:endParaRPr lang="en-US" sz="1200" dirty="0">
              <a:solidFill>
                <a:schemeClr val="accent5"/>
              </a:solidFill>
              <a:latin typeface="Arial"/>
              <a:ea typeface="Arial"/>
              <a:cs typeface="Arial"/>
              <a:rtl val="0"/>
            </a:endParaRPr>
          </a:p>
        </p:txBody>
      </p:sp>
      <p:cxnSp>
        <p:nvCxnSpPr>
          <p:cNvPr id="26" name="Straight Arrow Connector 25"/>
          <p:cNvCxnSpPr>
            <a:stCxn id="29" idx="4"/>
            <a:endCxn id="28" idx="0"/>
          </p:cNvCxnSpPr>
          <p:nvPr/>
        </p:nvCxnSpPr>
        <p:spPr>
          <a:xfrm>
            <a:off x="5953492" y="4045226"/>
            <a:ext cx="2759070" cy="570952"/>
          </a:xfrm>
          <a:prstGeom prst="straightConnector1">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0" idx="4"/>
            <a:endCxn id="28" idx="0"/>
          </p:cNvCxnSpPr>
          <p:nvPr/>
        </p:nvCxnSpPr>
        <p:spPr>
          <a:xfrm>
            <a:off x="8213236" y="4045226"/>
            <a:ext cx="499326" cy="570952"/>
          </a:xfrm>
          <a:prstGeom prst="straightConnector1">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8" name="Shape 725"/>
          <p:cNvSpPr/>
          <p:nvPr/>
        </p:nvSpPr>
        <p:spPr>
          <a:xfrm>
            <a:off x="7954288" y="4616178"/>
            <a:ext cx="1516548" cy="44823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err="1" smtClean="0">
                <a:solidFill>
                  <a:schemeClr val="accent5"/>
                </a:solidFill>
                <a:latin typeface="Arial"/>
                <a:ea typeface="Arial"/>
                <a:cs typeface="Arial"/>
                <a:rtl val="0"/>
              </a:rPr>
              <a:t>Curr</a:t>
            </a:r>
            <a:r>
              <a:rPr lang="en-US" sz="1200" dirty="0" smtClean="0">
                <a:solidFill>
                  <a:schemeClr val="accent5"/>
                </a:solidFill>
                <a:latin typeface="Arial"/>
                <a:ea typeface="Arial"/>
                <a:cs typeface="Arial"/>
                <a:rtl val="0"/>
              </a:rPr>
              <a:t>. Year GDP</a:t>
            </a:r>
            <a:endParaRPr lang="en-US" sz="1200" dirty="0">
              <a:solidFill>
                <a:schemeClr val="accent5"/>
              </a:solidFill>
              <a:latin typeface="Arial"/>
              <a:ea typeface="Arial"/>
              <a:cs typeface="Arial"/>
              <a:rtl val="0"/>
            </a:endParaRPr>
          </a:p>
        </p:txBody>
      </p:sp>
      <p:sp>
        <p:nvSpPr>
          <p:cNvPr id="29" name="Shape 725"/>
          <p:cNvSpPr/>
          <p:nvPr/>
        </p:nvSpPr>
        <p:spPr>
          <a:xfrm>
            <a:off x="5437181" y="3596996"/>
            <a:ext cx="1032622" cy="44823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smtClean="0">
                <a:solidFill>
                  <a:schemeClr val="accent5"/>
                </a:solidFill>
                <a:latin typeface="Arial"/>
                <a:ea typeface="Arial"/>
                <a:cs typeface="Arial"/>
                <a:rtl val="0"/>
              </a:rPr>
              <a:t>Growth rate</a:t>
            </a:r>
            <a:endParaRPr lang="en-US" sz="1200" dirty="0">
              <a:solidFill>
                <a:schemeClr val="accent5"/>
              </a:solidFill>
              <a:latin typeface="Arial"/>
              <a:ea typeface="Arial"/>
              <a:cs typeface="Arial"/>
              <a:rtl val="0"/>
            </a:endParaRPr>
          </a:p>
        </p:txBody>
      </p:sp>
      <p:sp>
        <p:nvSpPr>
          <p:cNvPr id="30" name="Shape 725"/>
          <p:cNvSpPr/>
          <p:nvPr/>
        </p:nvSpPr>
        <p:spPr>
          <a:xfrm>
            <a:off x="7693451" y="3596996"/>
            <a:ext cx="1039570" cy="44823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smtClean="0">
                <a:solidFill>
                  <a:schemeClr val="accent5"/>
                </a:solidFill>
                <a:latin typeface="Arial"/>
                <a:ea typeface="Arial"/>
                <a:cs typeface="Arial"/>
                <a:rtl val="0"/>
              </a:rPr>
              <a:t>Cons. </a:t>
            </a:r>
            <a:r>
              <a:rPr lang="en-US" sz="1200" dirty="0" err="1" smtClean="0">
                <a:solidFill>
                  <a:schemeClr val="accent5"/>
                </a:solidFill>
                <a:latin typeface="Arial"/>
                <a:ea typeface="Arial"/>
                <a:cs typeface="Arial"/>
                <a:rtl val="0"/>
              </a:rPr>
              <a:t>Confid</a:t>
            </a:r>
            <a:r>
              <a:rPr lang="en-US" sz="1200" dirty="0" smtClean="0">
                <a:solidFill>
                  <a:schemeClr val="accent5"/>
                </a:solidFill>
                <a:latin typeface="Arial"/>
                <a:ea typeface="Arial"/>
                <a:cs typeface="Arial"/>
                <a:rtl val="0"/>
              </a:rPr>
              <a:t>.</a:t>
            </a:r>
            <a:endParaRPr lang="en-US" sz="1200" dirty="0">
              <a:solidFill>
                <a:schemeClr val="accent5"/>
              </a:solidFill>
              <a:latin typeface="Arial"/>
              <a:ea typeface="Arial"/>
              <a:cs typeface="Arial"/>
              <a:rtl val="0"/>
            </a:endParaRPr>
          </a:p>
        </p:txBody>
      </p:sp>
      <p:sp>
        <p:nvSpPr>
          <p:cNvPr id="33" name="Shape 725"/>
          <p:cNvSpPr/>
          <p:nvPr/>
        </p:nvSpPr>
        <p:spPr>
          <a:xfrm>
            <a:off x="6565316" y="3596996"/>
            <a:ext cx="1032622" cy="44823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err="1" smtClean="0">
                <a:solidFill>
                  <a:schemeClr val="accent5"/>
                </a:solidFill>
                <a:latin typeface="Arial"/>
                <a:ea typeface="Arial"/>
                <a:cs typeface="Arial"/>
                <a:rtl val="0"/>
              </a:rPr>
              <a:t>Prev</a:t>
            </a:r>
            <a:r>
              <a:rPr lang="en-US" sz="1200" dirty="0" smtClean="0">
                <a:solidFill>
                  <a:schemeClr val="accent5"/>
                </a:solidFill>
                <a:latin typeface="Arial"/>
                <a:ea typeface="Arial"/>
                <a:cs typeface="Arial"/>
                <a:rtl val="0"/>
              </a:rPr>
              <a:t> Employ</a:t>
            </a:r>
            <a:endParaRPr lang="en-US" sz="1200" dirty="0">
              <a:solidFill>
                <a:schemeClr val="accent5"/>
              </a:solidFill>
              <a:latin typeface="Arial"/>
              <a:ea typeface="Arial"/>
              <a:cs typeface="Arial"/>
              <a:rtl val="0"/>
            </a:endParaRPr>
          </a:p>
        </p:txBody>
      </p:sp>
      <p:sp>
        <p:nvSpPr>
          <p:cNvPr id="35" name="Shape 725"/>
          <p:cNvSpPr/>
          <p:nvPr/>
        </p:nvSpPr>
        <p:spPr>
          <a:xfrm>
            <a:off x="8828534" y="3596996"/>
            <a:ext cx="1039570" cy="44823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smtClean="0">
                <a:solidFill>
                  <a:schemeClr val="accent5"/>
                </a:solidFill>
                <a:latin typeface="Arial"/>
                <a:ea typeface="Arial"/>
                <a:cs typeface="Arial"/>
                <a:rtl val="0"/>
              </a:rPr>
              <a:t>Real </a:t>
            </a:r>
            <a:r>
              <a:rPr lang="en-US" sz="1200" dirty="0" err="1" smtClean="0">
                <a:solidFill>
                  <a:schemeClr val="accent5"/>
                </a:solidFill>
                <a:latin typeface="Arial"/>
                <a:ea typeface="Arial"/>
                <a:cs typeface="Arial"/>
                <a:rtl val="0"/>
              </a:rPr>
              <a:t>reaturn</a:t>
            </a:r>
            <a:endParaRPr lang="en-US" sz="1200" dirty="0">
              <a:solidFill>
                <a:schemeClr val="accent5"/>
              </a:solidFill>
              <a:latin typeface="Arial"/>
              <a:ea typeface="Arial"/>
              <a:cs typeface="Arial"/>
              <a:rtl val="0"/>
            </a:endParaRPr>
          </a:p>
        </p:txBody>
      </p:sp>
      <p:sp>
        <p:nvSpPr>
          <p:cNvPr id="36" name="Shape 725"/>
          <p:cNvSpPr/>
          <p:nvPr/>
        </p:nvSpPr>
        <p:spPr>
          <a:xfrm>
            <a:off x="9963617" y="3596996"/>
            <a:ext cx="1032622" cy="44823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err="1" smtClean="0">
                <a:solidFill>
                  <a:schemeClr val="accent5"/>
                </a:solidFill>
                <a:latin typeface="Arial"/>
                <a:ea typeface="Arial"/>
                <a:cs typeface="Arial"/>
                <a:rtl val="0"/>
              </a:rPr>
              <a:t>Curr</a:t>
            </a:r>
            <a:r>
              <a:rPr lang="en-US" sz="1200" dirty="0" smtClean="0">
                <a:solidFill>
                  <a:schemeClr val="accent5"/>
                </a:solidFill>
                <a:latin typeface="Arial"/>
                <a:ea typeface="Arial"/>
                <a:cs typeface="Arial"/>
                <a:rtl val="0"/>
              </a:rPr>
              <a:t> employ</a:t>
            </a:r>
            <a:endParaRPr lang="en-US" sz="1200" dirty="0">
              <a:solidFill>
                <a:schemeClr val="accent5"/>
              </a:solidFill>
              <a:latin typeface="Arial"/>
              <a:ea typeface="Arial"/>
              <a:cs typeface="Arial"/>
              <a:rtl val="0"/>
            </a:endParaRPr>
          </a:p>
        </p:txBody>
      </p:sp>
      <p:sp>
        <p:nvSpPr>
          <p:cNvPr id="45" name="Shape 725"/>
          <p:cNvSpPr/>
          <p:nvPr/>
        </p:nvSpPr>
        <p:spPr>
          <a:xfrm>
            <a:off x="11091752" y="3596996"/>
            <a:ext cx="1032622" cy="44823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err="1" smtClean="0">
                <a:solidFill>
                  <a:schemeClr val="accent5"/>
                </a:solidFill>
                <a:latin typeface="Arial"/>
                <a:ea typeface="Arial"/>
                <a:cs typeface="Arial"/>
                <a:rtl val="0"/>
              </a:rPr>
              <a:t>Gov</a:t>
            </a:r>
            <a:r>
              <a:rPr lang="en-US" sz="1200" dirty="0" smtClean="0">
                <a:solidFill>
                  <a:schemeClr val="accent5"/>
                </a:solidFill>
                <a:latin typeface="Arial"/>
                <a:ea typeface="Arial"/>
                <a:cs typeface="Arial"/>
                <a:rtl val="0"/>
              </a:rPr>
              <a:t> spend.</a:t>
            </a:r>
            <a:endParaRPr lang="en-US" sz="1200" dirty="0">
              <a:solidFill>
                <a:schemeClr val="accent5"/>
              </a:solidFill>
              <a:latin typeface="Arial"/>
              <a:ea typeface="Arial"/>
              <a:cs typeface="Arial"/>
              <a:rtl val="0"/>
            </a:endParaRPr>
          </a:p>
        </p:txBody>
      </p:sp>
      <p:cxnSp>
        <p:nvCxnSpPr>
          <p:cNvPr id="55" name="Straight Arrow Connector 54"/>
          <p:cNvCxnSpPr>
            <a:endCxn id="28" idx="0"/>
          </p:cNvCxnSpPr>
          <p:nvPr/>
        </p:nvCxnSpPr>
        <p:spPr>
          <a:xfrm>
            <a:off x="7083364" y="4045226"/>
            <a:ext cx="1629198" cy="570952"/>
          </a:xfrm>
          <a:prstGeom prst="straightConnector1">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8712562" y="4043532"/>
            <a:ext cx="2759070" cy="570952"/>
          </a:xfrm>
          <a:prstGeom prst="straightConnector1">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8712562" y="4043532"/>
            <a:ext cx="499326" cy="570952"/>
          </a:xfrm>
          <a:prstGeom prst="straightConnector1">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8712562" y="4043532"/>
            <a:ext cx="1629198" cy="570952"/>
          </a:xfrm>
          <a:prstGeom prst="straightConnector1">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66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
                                        <p:tgtEl>
                                          <p:spTgt spid="11"/>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5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50"/>
                                        <p:tgtEl>
                                          <p:spTgt spid="28"/>
                                        </p:tgtEl>
                                      </p:cBhvr>
                                    </p:animEffect>
                                  </p:childTnLst>
                                </p:cTn>
                              </p:par>
                            </p:childTnLst>
                          </p:cTn>
                        </p:par>
                        <p:par>
                          <p:cTn id="27" fill="hold">
                            <p:stCondLst>
                              <p:cond delay="250"/>
                            </p:stCondLst>
                            <p:childTnLst>
                              <p:par>
                                <p:cTn id="28" presetID="10"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25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250"/>
                                        <p:tgtEl>
                                          <p:spTgt spid="29"/>
                                        </p:tgtEl>
                                      </p:cBhvr>
                                    </p:animEffect>
                                  </p:childTnLst>
                                </p:cTn>
                              </p:par>
                              <p:par>
                                <p:cTn id="34" presetID="10" presetClass="entr" presetSubtype="0" fill="hold" nodeType="withEffect">
                                  <p:stCondLst>
                                    <p:cond delay="5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50"/>
                                        <p:tgtEl>
                                          <p:spTgt spid="27"/>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50"/>
                                        <p:tgtEl>
                                          <p:spTgt spid="30"/>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50"/>
                                        <p:tgtEl>
                                          <p:spTgt spid="35"/>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250"/>
                                        <p:tgtEl>
                                          <p:spTgt spid="36"/>
                                        </p:tgtEl>
                                      </p:cBhvr>
                                    </p:animEffect>
                                  </p:childTnLst>
                                </p:cTn>
                              </p:par>
                              <p:par>
                                <p:cTn id="46" presetID="10" presetClass="entr" presetSubtype="0" fill="hold" grpId="0" nodeType="withEffect">
                                  <p:stCondLst>
                                    <p:cond delay="125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250"/>
                                        <p:tgtEl>
                                          <p:spTgt spid="45"/>
                                        </p:tgtEl>
                                      </p:cBhvr>
                                    </p:animEffect>
                                  </p:childTnLst>
                                </p:cTn>
                              </p:par>
                              <p:par>
                                <p:cTn id="49" presetID="10" presetClass="entr" presetSubtype="0" fill="hold" nodeType="withEffect">
                                  <p:stCondLst>
                                    <p:cond delay="25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250"/>
                                        <p:tgtEl>
                                          <p:spTgt spid="55"/>
                                        </p:tgtEl>
                                      </p:cBhvr>
                                    </p:animEffect>
                                  </p:childTnLst>
                                </p:cTn>
                              </p:par>
                              <p:par>
                                <p:cTn id="52" presetID="10" presetClass="entr" presetSubtype="0" fill="hold" nodeType="withEffect">
                                  <p:stCondLst>
                                    <p:cond delay="125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250"/>
                                        <p:tgtEl>
                                          <p:spTgt spid="57"/>
                                        </p:tgtEl>
                                      </p:cBhvr>
                                    </p:animEffect>
                                  </p:childTnLst>
                                </p:cTn>
                              </p:par>
                              <p:par>
                                <p:cTn id="55" presetID="10" presetClass="entr" presetSubtype="0" fill="hold" nodeType="withEffect">
                                  <p:stCondLst>
                                    <p:cond delay="75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250"/>
                                        <p:tgtEl>
                                          <p:spTgt spid="58"/>
                                        </p:tgtEl>
                                      </p:cBhvr>
                                    </p:animEffect>
                                  </p:childTnLst>
                                </p:cTn>
                              </p:par>
                              <p:par>
                                <p:cTn id="58" presetID="10" presetClass="entr" presetSubtype="0" fill="hold" nodeType="withEffect">
                                  <p:stCondLst>
                                    <p:cond delay="10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250"/>
                                        <p:tgtEl>
                                          <p:spTgt spid="59"/>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8" grpId="0" animBg="1"/>
      <p:bldP spid="29" grpId="0" animBg="1"/>
      <p:bldP spid="30" grpId="0" animBg="1"/>
      <p:bldP spid="33" grpId="0" animBg="1"/>
      <p:bldP spid="35" grpId="0" animBg="1"/>
      <p:bldP spid="36" grpId="0"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a:t>
            </a:r>
            <a:r>
              <a:rPr lang="en-US" dirty="0" err="1" smtClean="0"/>
              <a:t>Smets-Wouters</a:t>
            </a:r>
            <a:r>
              <a:rPr lang="en-US" dirty="0" smtClean="0"/>
              <a:t> economic model for the United States, </a:t>
            </a:r>
            <a:r>
              <a:rPr lang="en-US" dirty="0"/>
              <a:t>2007</a:t>
            </a:r>
          </a:p>
        </p:txBody>
      </p:sp>
      <p:sp>
        <p:nvSpPr>
          <p:cNvPr id="19" name="18 Elipse"/>
          <p:cNvSpPr/>
          <p:nvPr/>
        </p:nvSpPr>
        <p:spPr>
          <a:xfrm>
            <a:off x="4907280" y="5649853"/>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err="1">
                <a:solidFill>
                  <a:srgbClr val="3333FF"/>
                </a:solidFill>
                <a:latin typeface="Arial" panose="020B0604020202020204" pitchFamily="34" charset="0"/>
                <a:cs typeface="Arial" panose="020B0604020202020204" pitchFamily="34" charset="0"/>
              </a:rPr>
              <a:t>GPD</a:t>
            </a:r>
            <a:r>
              <a:rPr lang="en-US" sz="1600" dirty="0">
                <a:solidFill>
                  <a:srgbClr val="3333FF"/>
                </a:solidFill>
                <a:latin typeface="Arial" panose="020B0604020202020204" pitchFamily="34" charset="0"/>
                <a:cs typeface="Arial" panose="020B0604020202020204" pitchFamily="34" charset="0"/>
              </a:rPr>
              <a:t> </a:t>
            </a:r>
            <a:endParaRPr lang="es-ES" sz="1200" dirty="0">
              <a:solidFill>
                <a:srgbClr val="3333FF"/>
              </a:solidFill>
              <a:latin typeface="Arial" panose="020B0604020202020204" pitchFamily="34" charset="0"/>
              <a:cs typeface="Arial" panose="020B0604020202020204" pitchFamily="34" charset="0"/>
            </a:endParaRPr>
          </a:p>
        </p:txBody>
      </p:sp>
      <p:sp>
        <p:nvSpPr>
          <p:cNvPr id="9" name="Shape 725"/>
          <p:cNvSpPr/>
          <p:nvPr/>
        </p:nvSpPr>
        <p:spPr>
          <a:xfrm>
            <a:off x="9433560" y="4706372"/>
            <a:ext cx="192024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Investment</a:t>
            </a:r>
          </a:p>
        </p:txBody>
      </p:sp>
      <p:sp>
        <p:nvSpPr>
          <p:cNvPr id="15" name="14 Elipse"/>
          <p:cNvSpPr/>
          <p:nvPr/>
        </p:nvSpPr>
        <p:spPr>
          <a:xfrm>
            <a:off x="835938"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33FF"/>
                </a:solidFill>
                <a:latin typeface="Arial" panose="020B0604020202020204" pitchFamily="34" charset="0"/>
                <a:cs typeface="Arial" panose="020B0604020202020204" pitchFamily="34" charset="0"/>
              </a:rPr>
              <a:t>Exogenous</a:t>
            </a:r>
            <a:endParaRPr lang="es-ES" dirty="0">
              <a:solidFill>
                <a:srgbClr val="3333FF"/>
              </a:solidFill>
              <a:latin typeface="Arial" panose="020B0604020202020204" pitchFamily="34" charset="0"/>
              <a:cs typeface="Arial" panose="020B0604020202020204" pitchFamily="34" charset="0"/>
            </a:endParaRPr>
          </a:p>
        </p:txBody>
      </p:sp>
      <p:sp>
        <p:nvSpPr>
          <p:cNvPr id="16" name="15 Elipse"/>
          <p:cNvSpPr/>
          <p:nvPr/>
        </p:nvSpPr>
        <p:spPr>
          <a:xfrm>
            <a:off x="4997590"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rgbClr val="3333FF"/>
                </a:solidFill>
                <a:latin typeface="Arial"/>
                <a:ea typeface="Arial"/>
                <a:cs typeface="Arial"/>
                <a:rtl val="0"/>
              </a:rPr>
              <a:t>Workers</a:t>
            </a:r>
          </a:p>
        </p:txBody>
      </p:sp>
      <p:sp>
        <p:nvSpPr>
          <p:cNvPr id="17" name="16 Elipse"/>
          <p:cNvSpPr/>
          <p:nvPr/>
        </p:nvSpPr>
        <p:spPr>
          <a:xfrm>
            <a:off x="2916764"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a:solidFill>
                  <a:srgbClr val="3333FF"/>
                </a:solidFill>
                <a:latin typeface="Arial" panose="020B0604020202020204" pitchFamily="34" charset="0"/>
                <a:cs typeface="Arial" panose="020B0604020202020204" pitchFamily="34" charset="0"/>
              </a:rPr>
              <a:t>Capital</a:t>
            </a:r>
          </a:p>
        </p:txBody>
      </p:sp>
      <p:sp>
        <p:nvSpPr>
          <p:cNvPr id="20" name="Shape 725"/>
          <p:cNvSpPr/>
          <p:nvPr/>
        </p:nvSpPr>
        <p:spPr>
          <a:xfrm>
            <a:off x="7078416" y="470637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FF"/>
                </a:solidFill>
                <a:latin typeface="Arial"/>
                <a:ea typeface="Arial"/>
                <a:cs typeface="Arial"/>
                <a:rtl val="0"/>
              </a:rPr>
              <a:t>Consumption</a:t>
            </a:r>
          </a:p>
        </p:txBody>
      </p:sp>
      <p:grpSp>
        <p:nvGrpSpPr>
          <p:cNvPr id="223" name="Group 222"/>
          <p:cNvGrpSpPr/>
          <p:nvPr/>
        </p:nvGrpSpPr>
        <p:grpSpPr>
          <a:xfrm>
            <a:off x="819118" y="1820386"/>
            <a:ext cx="6221305" cy="564013"/>
            <a:chOff x="819118" y="1820386"/>
            <a:chExt cx="6221305" cy="564013"/>
          </a:xfrm>
        </p:grpSpPr>
        <p:sp>
          <p:nvSpPr>
            <p:cNvPr id="3" name="2 Elipse"/>
            <p:cNvSpPr/>
            <p:nvPr/>
          </p:nvSpPr>
          <p:spPr>
            <a:xfrm>
              <a:off x="819118" y="1835759"/>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Prev</a:t>
              </a:r>
              <a:r>
                <a:rPr lang="es-VE" dirty="0" smtClean="0">
                  <a:solidFill>
                    <a:srgbClr val="3333FF"/>
                  </a:solidFill>
                  <a:latin typeface="Arial" panose="020B0604020202020204" pitchFamily="34" charset="0"/>
                  <a:cs typeface="Arial" panose="020B0604020202020204" pitchFamily="34" charset="0"/>
                </a:rPr>
                <a:t> Capital </a:t>
              </a:r>
              <a:r>
                <a:rPr lang="es-VE" dirty="0" err="1" smtClean="0">
                  <a:solidFill>
                    <a:srgbClr val="3333FF"/>
                  </a:solidFill>
                  <a:latin typeface="Arial" panose="020B0604020202020204" pitchFamily="34" charset="0"/>
                  <a:cs typeface="Arial" panose="020B0604020202020204" pitchFamily="34" charset="0"/>
                </a:rPr>
                <a:t>Formation</a:t>
              </a:r>
              <a:endParaRPr lang="es-VE" dirty="0">
                <a:solidFill>
                  <a:srgbClr val="3333FF"/>
                </a:solidFill>
                <a:latin typeface="Arial" panose="020B0604020202020204" pitchFamily="34" charset="0"/>
                <a:cs typeface="Arial" panose="020B0604020202020204" pitchFamily="34" charset="0"/>
              </a:endParaRPr>
            </a:p>
          </p:txBody>
        </p:sp>
        <p:sp>
          <p:nvSpPr>
            <p:cNvPr id="14" name="13 Elipse"/>
            <p:cNvSpPr/>
            <p:nvPr/>
          </p:nvSpPr>
          <p:spPr>
            <a:xfrm>
              <a:off x="4662983" y="1820386"/>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a:solidFill>
                    <a:srgbClr val="3333FF"/>
                  </a:solidFill>
                  <a:latin typeface="Arial" panose="020B0604020202020204" pitchFamily="34" charset="0"/>
                  <a:cs typeface="Arial" panose="020B0604020202020204" pitchFamily="34" charset="0"/>
                </a:rPr>
                <a:t>Prev</a:t>
              </a:r>
              <a:r>
                <a:rPr lang="es-VE" dirty="0">
                  <a:solidFill>
                    <a:srgbClr val="3333FF"/>
                  </a:solidFill>
                  <a:latin typeface="Arial" panose="020B0604020202020204" pitchFamily="34" charset="0"/>
                  <a:cs typeface="Arial" panose="020B0604020202020204" pitchFamily="34" charset="0"/>
                </a:rPr>
                <a:t> </a:t>
              </a:r>
              <a:r>
                <a:rPr lang="es-VE" dirty="0" err="1" smtClean="0">
                  <a:solidFill>
                    <a:srgbClr val="3333FF"/>
                  </a:solidFill>
                  <a:latin typeface="Arial" panose="020B0604020202020204" pitchFamily="34" charset="0"/>
                  <a:cs typeface="Arial" panose="020B0604020202020204" pitchFamily="34" charset="0"/>
                </a:rPr>
                <a:t>Compensation</a:t>
              </a:r>
              <a:endParaRPr lang="es-VE" dirty="0">
                <a:solidFill>
                  <a:srgbClr val="3333FF"/>
                </a:solidFill>
                <a:latin typeface="Arial" panose="020B0604020202020204" pitchFamily="34" charset="0"/>
                <a:cs typeface="Arial" panose="020B0604020202020204" pitchFamily="34" charset="0"/>
              </a:endParaRPr>
            </a:p>
          </p:txBody>
        </p:sp>
        <p:sp>
          <p:nvSpPr>
            <p:cNvPr id="23" name="Shape 725"/>
            <p:cNvSpPr/>
            <p:nvPr/>
          </p:nvSpPr>
          <p:spPr>
            <a:xfrm>
              <a:off x="3196558" y="1835759"/>
              <a:ext cx="1463040" cy="548640"/>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dirty="0">
                  <a:solidFill>
                    <a:srgbClr val="3333FF"/>
                  </a:solidFill>
                  <a:latin typeface="Arial"/>
                  <a:ea typeface="Arial"/>
                  <a:cs typeface="Arial"/>
                  <a:rtl val="0"/>
                </a:rPr>
                <a:t>Inflation</a:t>
              </a:r>
            </a:p>
          </p:txBody>
        </p:sp>
      </p:grpSp>
      <p:cxnSp>
        <p:nvCxnSpPr>
          <p:cNvPr id="4" name="3 Conector recto de flecha"/>
          <p:cNvCxnSpPr>
            <a:stCxn id="3" idx="4"/>
            <a:endCxn id="12" idx="1"/>
          </p:cNvCxnSpPr>
          <p:nvPr/>
        </p:nvCxnSpPr>
        <p:spPr>
          <a:xfrm>
            <a:off x="2007838" y="2384399"/>
            <a:ext cx="143027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4" idx="4"/>
            <a:endCxn id="22" idx="1"/>
          </p:cNvCxnSpPr>
          <p:nvPr/>
        </p:nvCxnSpPr>
        <p:spPr>
          <a:xfrm flipH="1">
            <a:off x="5669159" y="2369026"/>
            <a:ext cx="182544" cy="147421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7" idx="4"/>
            <a:endCxn id="9" idx="0"/>
          </p:cNvCxnSpPr>
          <p:nvPr/>
        </p:nvCxnSpPr>
        <p:spPr>
          <a:xfrm flipH="1">
            <a:off x="10393680" y="3368052"/>
            <a:ext cx="44963" cy="133832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23" idx="4"/>
            <a:endCxn id="22" idx="1"/>
          </p:cNvCxnSpPr>
          <p:nvPr/>
        </p:nvCxnSpPr>
        <p:spPr>
          <a:xfrm>
            <a:off x="3928078" y="2384399"/>
            <a:ext cx="174108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21" idx="4"/>
            <a:endCxn id="20" idx="0"/>
          </p:cNvCxnSpPr>
          <p:nvPr/>
        </p:nvCxnSpPr>
        <p:spPr>
          <a:xfrm>
            <a:off x="7070606" y="3340075"/>
            <a:ext cx="1105090" cy="136629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22" idx="4"/>
            <a:endCxn id="20" idx="1"/>
          </p:cNvCxnSpPr>
          <p:nvPr/>
        </p:nvCxnSpPr>
        <p:spPr>
          <a:xfrm>
            <a:off x="6445053" y="4311532"/>
            <a:ext cx="954749"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13" idx="4"/>
            <a:endCxn id="20" idx="0"/>
          </p:cNvCxnSpPr>
          <p:nvPr/>
        </p:nvCxnSpPr>
        <p:spPr>
          <a:xfrm flipH="1">
            <a:off x="8175696" y="4311532"/>
            <a:ext cx="853057"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stCxn id="20" idx="4"/>
            <a:endCxn id="19" idx="7"/>
          </p:cNvCxnSpPr>
          <p:nvPr/>
        </p:nvCxnSpPr>
        <p:spPr>
          <a:xfrm flipH="1">
            <a:off x="6936552" y="5255012"/>
            <a:ext cx="1239144"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9" idx="4"/>
            <a:endCxn id="19" idx="7"/>
          </p:cNvCxnSpPr>
          <p:nvPr/>
        </p:nvCxnSpPr>
        <p:spPr>
          <a:xfrm flipH="1">
            <a:off x="6936552" y="5255012"/>
            <a:ext cx="3457128"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16" idx="4"/>
            <a:endCxn id="19" idx="0"/>
          </p:cNvCxnSpPr>
          <p:nvPr/>
        </p:nvCxnSpPr>
        <p:spPr>
          <a:xfrm>
            <a:off x="5957710" y="5255012"/>
            <a:ext cx="138290"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17" idx="4"/>
            <a:endCxn id="19" idx="0"/>
          </p:cNvCxnSpPr>
          <p:nvPr/>
        </p:nvCxnSpPr>
        <p:spPr>
          <a:xfrm>
            <a:off x="3876884" y="5255012"/>
            <a:ext cx="2219116"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15" idx="5"/>
            <a:endCxn id="19" idx="1"/>
          </p:cNvCxnSpPr>
          <p:nvPr/>
        </p:nvCxnSpPr>
        <p:spPr>
          <a:xfrm>
            <a:off x="2474965" y="5174666"/>
            <a:ext cx="2780483" cy="55553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1" idx="5"/>
            <a:endCxn id="17" idx="0"/>
          </p:cNvCxnSpPr>
          <p:nvPr/>
        </p:nvCxnSpPr>
        <p:spPr>
          <a:xfrm>
            <a:off x="2720861" y="4231186"/>
            <a:ext cx="1156023"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12" idx="4"/>
            <a:endCxn id="17" idx="0"/>
          </p:cNvCxnSpPr>
          <p:nvPr/>
        </p:nvCxnSpPr>
        <p:spPr>
          <a:xfrm flipH="1">
            <a:off x="3876884" y="4311532"/>
            <a:ext cx="33711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stCxn id="10" idx="5"/>
            <a:endCxn id="9" idx="0"/>
          </p:cNvCxnSpPr>
          <p:nvPr/>
        </p:nvCxnSpPr>
        <p:spPr>
          <a:xfrm>
            <a:off x="9282579" y="3247533"/>
            <a:ext cx="111110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24" name="Group 223"/>
          <p:cNvGrpSpPr/>
          <p:nvPr/>
        </p:nvGrpSpPr>
        <p:grpSpPr>
          <a:xfrm>
            <a:off x="5973326" y="2779239"/>
            <a:ext cx="5425437" cy="588813"/>
            <a:chOff x="5973326" y="2662126"/>
            <a:chExt cx="5425437" cy="588813"/>
          </a:xfrm>
        </p:grpSpPr>
        <p:sp>
          <p:nvSpPr>
            <p:cNvPr id="21" name="Shape 725"/>
            <p:cNvSpPr/>
            <p:nvPr/>
          </p:nvSpPr>
          <p:spPr>
            <a:xfrm>
              <a:off x="5973326" y="267432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Consumption</a:t>
              </a:r>
              <a:endParaRPr lang="en-US" dirty="0">
                <a:solidFill>
                  <a:srgbClr val="3333FF"/>
                </a:solidFill>
                <a:latin typeface="Arial"/>
                <a:ea typeface="Arial"/>
                <a:cs typeface="Arial"/>
                <a:rtl val="0"/>
              </a:endParaRPr>
            </a:p>
          </p:txBody>
        </p:sp>
        <p:sp>
          <p:nvSpPr>
            <p:cNvPr id="10" name="9 Elipse"/>
            <p:cNvSpPr/>
            <p:nvPr/>
          </p:nvSpPr>
          <p:spPr>
            <a:xfrm>
              <a:off x="8189894" y="2662126"/>
              <a:ext cx="12801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err="1">
                  <a:solidFill>
                    <a:srgbClr val="3333FF"/>
                  </a:solidFill>
                  <a:latin typeface="Arial" panose="020B0604020202020204" pitchFamily="34" charset="0"/>
                  <a:cs typeface="Arial" panose="020B0604020202020204" pitchFamily="34" charset="0"/>
                </a:rPr>
                <a:t>Prev</a:t>
              </a:r>
              <a:r>
                <a:rPr lang="es-VE" sz="1700" dirty="0">
                  <a:solidFill>
                    <a:srgbClr val="3333FF"/>
                  </a:solidFill>
                  <a:latin typeface="Arial" panose="020B0604020202020204" pitchFamily="34" charset="0"/>
                  <a:cs typeface="Arial" panose="020B0604020202020204" pitchFamily="34" charset="0"/>
                </a:rPr>
                <a:t> Capital</a:t>
              </a:r>
            </a:p>
          </p:txBody>
        </p:sp>
        <p:sp>
          <p:nvSpPr>
            <p:cNvPr id="7" name="Shape 725"/>
            <p:cNvSpPr/>
            <p:nvPr/>
          </p:nvSpPr>
          <p:spPr>
            <a:xfrm>
              <a:off x="9478523" y="2702299"/>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Investment</a:t>
              </a:r>
              <a:endParaRPr lang="en-US" dirty="0">
                <a:solidFill>
                  <a:srgbClr val="3333FF"/>
                </a:solidFill>
                <a:latin typeface="Arial"/>
                <a:ea typeface="Arial"/>
                <a:cs typeface="Arial"/>
                <a:rtl val="0"/>
              </a:endParaRPr>
            </a:p>
          </p:txBody>
        </p:sp>
      </p:grpSp>
      <p:grpSp>
        <p:nvGrpSpPr>
          <p:cNvPr id="225" name="Group 224"/>
          <p:cNvGrpSpPr/>
          <p:nvPr/>
        </p:nvGrpSpPr>
        <p:grpSpPr>
          <a:xfrm>
            <a:off x="847687" y="3762892"/>
            <a:ext cx="8866866" cy="548640"/>
            <a:chOff x="847687" y="3716881"/>
            <a:chExt cx="8866866" cy="548640"/>
          </a:xfrm>
        </p:grpSpPr>
        <p:sp>
          <p:nvSpPr>
            <p:cNvPr id="11" name="10 Elipse"/>
            <p:cNvSpPr/>
            <p:nvPr/>
          </p:nvSpPr>
          <p:spPr>
            <a:xfrm>
              <a:off x="847687"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rgbClr val="3333FF"/>
                  </a:solidFill>
                  <a:latin typeface="Arial" panose="020B0604020202020204" pitchFamily="34" charset="0"/>
                  <a:cs typeface="Arial" panose="020B0604020202020204" pitchFamily="34" charset="0"/>
                </a:rPr>
                <a:t>Capital-labor </a:t>
              </a:r>
              <a:r>
                <a:rPr lang="es-VE" dirty="0">
                  <a:solidFill>
                    <a:srgbClr val="3333FF"/>
                  </a:solidFill>
                  <a:latin typeface="Arial" panose="020B0604020202020204" pitchFamily="34" charset="0"/>
                  <a:cs typeface="Arial" panose="020B0604020202020204" pitchFamily="34" charset="0"/>
                </a:rPr>
                <a:t>ratio</a:t>
              </a:r>
            </a:p>
          </p:txBody>
        </p:sp>
        <p:sp>
          <p:nvSpPr>
            <p:cNvPr id="13" name="12 Elipse"/>
            <p:cNvSpPr/>
            <p:nvPr/>
          </p:nvSpPr>
          <p:spPr>
            <a:xfrm>
              <a:off x="8342953" y="3716881"/>
              <a:ext cx="13716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VE" dirty="0" err="1">
                  <a:solidFill>
                    <a:srgbClr val="3333FF"/>
                  </a:solidFill>
                  <a:latin typeface="Arial"/>
                  <a:ea typeface="Arial"/>
                  <a:cs typeface="Arial"/>
                  <a:rtl val="0"/>
                </a:rPr>
                <a:t>Interest</a:t>
              </a:r>
              <a:endParaRPr lang="es-VE" dirty="0">
                <a:solidFill>
                  <a:srgbClr val="3333FF"/>
                </a:solidFill>
                <a:latin typeface="Arial"/>
                <a:ea typeface="Arial"/>
                <a:cs typeface="Arial"/>
                <a:rtl val="0"/>
              </a:endParaRPr>
            </a:p>
          </p:txBody>
        </p:sp>
        <p:sp>
          <p:nvSpPr>
            <p:cNvPr id="12" name="11 Elipse"/>
            <p:cNvSpPr/>
            <p:nvPr/>
          </p:nvSpPr>
          <p:spPr>
            <a:xfrm>
              <a:off x="3116723"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a:solidFill>
                    <a:srgbClr val="3333FF"/>
                  </a:solidFill>
                  <a:latin typeface="Arial" panose="020B0604020202020204" pitchFamily="34" charset="0"/>
                  <a:cs typeface="Arial" panose="020B0604020202020204" pitchFamily="34" charset="0"/>
                </a:rPr>
                <a:t>Capital </a:t>
              </a:r>
              <a:r>
                <a:rPr lang="es-VE" sz="1700" dirty="0" err="1" smtClean="0">
                  <a:solidFill>
                    <a:srgbClr val="3333FF"/>
                  </a:solidFill>
                  <a:latin typeface="Arial" panose="020B0604020202020204" pitchFamily="34" charset="0"/>
                  <a:cs typeface="Arial" panose="020B0604020202020204" pitchFamily="34" charset="0"/>
                </a:rPr>
                <a:t>Formation</a:t>
              </a:r>
              <a:endParaRPr lang="es-VE" sz="1700" dirty="0">
                <a:solidFill>
                  <a:srgbClr val="3333FF"/>
                </a:solidFill>
                <a:latin typeface="Arial" panose="020B0604020202020204" pitchFamily="34" charset="0"/>
                <a:cs typeface="Arial" panose="020B0604020202020204" pitchFamily="34" charset="0"/>
              </a:endParaRPr>
            </a:p>
          </p:txBody>
        </p:sp>
        <p:sp>
          <p:nvSpPr>
            <p:cNvPr id="22" name="Shape 725"/>
            <p:cNvSpPr/>
            <p:nvPr/>
          </p:nvSpPr>
          <p:spPr>
            <a:xfrm>
              <a:off x="5347773" y="3716881"/>
              <a:ext cx="219456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Compensation</a:t>
              </a:r>
            </a:p>
          </p:txBody>
        </p:sp>
      </p:grpSp>
      <p:cxnSp>
        <p:nvCxnSpPr>
          <p:cNvPr id="131" name="130 Conector recto de flecha"/>
          <p:cNvCxnSpPr>
            <a:stCxn id="22" idx="4"/>
            <a:endCxn id="17" idx="0"/>
          </p:cNvCxnSpPr>
          <p:nvPr/>
        </p:nvCxnSpPr>
        <p:spPr>
          <a:xfrm flipH="1">
            <a:off x="3876884" y="4311532"/>
            <a:ext cx="256816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85400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Elipse"/>
          <p:cNvSpPr/>
          <p:nvPr/>
        </p:nvSpPr>
        <p:spPr>
          <a:xfrm>
            <a:off x="835938"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33FF"/>
                </a:solidFill>
                <a:latin typeface="Arial" panose="020B0604020202020204" pitchFamily="34" charset="0"/>
                <a:cs typeface="Arial" panose="020B0604020202020204" pitchFamily="34" charset="0"/>
              </a:rPr>
              <a:t>Exogenous</a:t>
            </a:r>
            <a:endParaRPr lang="es-ES" dirty="0">
              <a:solidFill>
                <a:srgbClr val="3333FF"/>
              </a:solidFill>
              <a:latin typeface="Arial" panose="020B0604020202020204" pitchFamily="34" charset="0"/>
              <a:cs typeface="Arial" panose="020B0604020202020204" pitchFamily="34" charset="0"/>
            </a:endParaRPr>
          </a:p>
        </p:txBody>
      </p:sp>
      <p:graphicFrame>
        <p:nvGraphicFramePr>
          <p:cNvPr id="68" name="20 Gráfico"/>
          <p:cNvGraphicFramePr>
            <a:graphicFrameLocks/>
          </p:cNvGraphicFramePr>
          <p:nvPr>
            <p:extLst>
              <p:ext uri="{D42A27DB-BD31-4B8C-83A1-F6EECF244321}">
                <p14:modId xmlns:p14="http://schemas.microsoft.com/office/powerpoint/2010/main" val="1858014033"/>
              </p:ext>
            </p:extLst>
          </p:nvPr>
        </p:nvGraphicFramePr>
        <p:xfrm>
          <a:off x="1335237" y="4550964"/>
          <a:ext cx="914400" cy="91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US" dirty="0" smtClean="0"/>
              <a:t>Data </a:t>
            </a:r>
            <a:r>
              <a:rPr lang="en-US" dirty="0"/>
              <a:t>availability for </a:t>
            </a:r>
            <a:r>
              <a:rPr lang="en-US" dirty="0" smtClean="0"/>
              <a:t>each </a:t>
            </a:r>
            <a:r>
              <a:rPr lang="en-US" dirty="0" err="1"/>
              <a:t>Smets-Wouters</a:t>
            </a:r>
            <a:r>
              <a:rPr lang="en-US" dirty="0"/>
              <a:t> </a:t>
            </a:r>
            <a:r>
              <a:rPr lang="en-US" dirty="0" smtClean="0"/>
              <a:t>variable, United </a:t>
            </a:r>
            <a:r>
              <a:rPr lang="en-US" dirty="0"/>
              <a:t>States</a:t>
            </a:r>
          </a:p>
        </p:txBody>
      </p:sp>
      <p:sp>
        <p:nvSpPr>
          <p:cNvPr id="19" name="18 Elipse"/>
          <p:cNvSpPr/>
          <p:nvPr/>
        </p:nvSpPr>
        <p:spPr>
          <a:xfrm>
            <a:off x="4907280" y="5649853"/>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err="1">
                <a:solidFill>
                  <a:srgbClr val="3333FF"/>
                </a:solidFill>
                <a:latin typeface="Arial" panose="020B0604020202020204" pitchFamily="34" charset="0"/>
                <a:cs typeface="Arial" panose="020B0604020202020204" pitchFamily="34" charset="0"/>
              </a:rPr>
              <a:t>GPD</a:t>
            </a:r>
            <a:r>
              <a:rPr lang="en-US" sz="1600" dirty="0">
                <a:solidFill>
                  <a:srgbClr val="3333FF"/>
                </a:solidFill>
                <a:latin typeface="Arial" panose="020B0604020202020204" pitchFamily="34" charset="0"/>
                <a:cs typeface="Arial" panose="020B0604020202020204" pitchFamily="34" charset="0"/>
              </a:rPr>
              <a:t> </a:t>
            </a:r>
            <a:endParaRPr lang="es-ES" sz="1200" dirty="0">
              <a:solidFill>
                <a:srgbClr val="3333FF"/>
              </a:solidFill>
              <a:latin typeface="Arial" panose="020B0604020202020204" pitchFamily="34" charset="0"/>
              <a:cs typeface="Arial" panose="020B0604020202020204" pitchFamily="34" charset="0"/>
            </a:endParaRPr>
          </a:p>
        </p:txBody>
      </p:sp>
      <p:sp>
        <p:nvSpPr>
          <p:cNvPr id="9" name="Shape 725"/>
          <p:cNvSpPr/>
          <p:nvPr/>
        </p:nvSpPr>
        <p:spPr>
          <a:xfrm>
            <a:off x="9433560" y="4706372"/>
            <a:ext cx="192024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Investment</a:t>
            </a:r>
          </a:p>
        </p:txBody>
      </p:sp>
      <p:sp>
        <p:nvSpPr>
          <p:cNvPr id="16" name="15 Elipse"/>
          <p:cNvSpPr/>
          <p:nvPr/>
        </p:nvSpPr>
        <p:spPr>
          <a:xfrm>
            <a:off x="4997590"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rgbClr val="3333FF"/>
                </a:solidFill>
                <a:latin typeface="Arial"/>
                <a:ea typeface="Arial"/>
                <a:cs typeface="Arial"/>
                <a:rtl val="0"/>
              </a:rPr>
              <a:t>Workers</a:t>
            </a:r>
          </a:p>
        </p:txBody>
      </p:sp>
      <p:sp>
        <p:nvSpPr>
          <p:cNvPr id="17" name="16 Elipse"/>
          <p:cNvSpPr/>
          <p:nvPr/>
        </p:nvSpPr>
        <p:spPr>
          <a:xfrm>
            <a:off x="2916764"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a:solidFill>
                  <a:srgbClr val="3333FF"/>
                </a:solidFill>
                <a:latin typeface="Arial" panose="020B0604020202020204" pitchFamily="34" charset="0"/>
                <a:cs typeface="Arial" panose="020B0604020202020204" pitchFamily="34" charset="0"/>
              </a:rPr>
              <a:t>Capital</a:t>
            </a:r>
          </a:p>
        </p:txBody>
      </p:sp>
      <p:sp>
        <p:nvSpPr>
          <p:cNvPr id="20" name="Shape 725"/>
          <p:cNvSpPr/>
          <p:nvPr/>
        </p:nvSpPr>
        <p:spPr>
          <a:xfrm>
            <a:off x="7078416" y="470637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FF"/>
                </a:solidFill>
                <a:latin typeface="Arial"/>
                <a:ea typeface="Arial"/>
                <a:cs typeface="Arial"/>
                <a:rtl val="0"/>
              </a:rPr>
              <a:t>Consumption</a:t>
            </a:r>
          </a:p>
        </p:txBody>
      </p:sp>
      <p:grpSp>
        <p:nvGrpSpPr>
          <p:cNvPr id="223" name="Group 222"/>
          <p:cNvGrpSpPr/>
          <p:nvPr/>
        </p:nvGrpSpPr>
        <p:grpSpPr>
          <a:xfrm>
            <a:off x="819118" y="1820386"/>
            <a:ext cx="6221305" cy="564013"/>
            <a:chOff x="819118" y="1820386"/>
            <a:chExt cx="6221305" cy="564013"/>
          </a:xfrm>
        </p:grpSpPr>
        <p:sp>
          <p:nvSpPr>
            <p:cNvPr id="3" name="2 Elipse"/>
            <p:cNvSpPr/>
            <p:nvPr/>
          </p:nvSpPr>
          <p:spPr>
            <a:xfrm>
              <a:off x="819118" y="1835759"/>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Prev</a:t>
              </a:r>
              <a:r>
                <a:rPr lang="es-VE" dirty="0" smtClean="0">
                  <a:solidFill>
                    <a:srgbClr val="3333FF"/>
                  </a:solidFill>
                  <a:latin typeface="Arial" panose="020B0604020202020204" pitchFamily="34" charset="0"/>
                  <a:cs typeface="Arial" panose="020B0604020202020204" pitchFamily="34" charset="0"/>
                </a:rPr>
                <a:t> Capital </a:t>
              </a:r>
              <a:r>
                <a:rPr lang="es-VE" dirty="0" err="1" smtClean="0">
                  <a:solidFill>
                    <a:srgbClr val="3333FF"/>
                  </a:solidFill>
                  <a:latin typeface="Arial" panose="020B0604020202020204" pitchFamily="34" charset="0"/>
                  <a:cs typeface="Arial" panose="020B0604020202020204" pitchFamily="34" charset="0"/>
                </a:rPr>
                <a:t>Formation</a:t>
              </a:r>
              <a:endParaRPr lang="es-VE" dirty="0">
                <a:solidFill>
                  <a:srgbClr val="3333FF"/>
                </a:solidFill>
                <a:latin typeface="Arial" panose="020B0604020202020204" pitchFamily="34" charset="0"/>
                <a:cs typeface="Arial" panose="020B0604020202020204" pitchFamily="34" charset="0"/>
              </a:endParaRPr>
            </a:p>
          </p:txBody>
        </p:sp>
        <p:sp>
          <p:nvSpPr>
            <p:cNvPr id="14" name="13 Elipse"/>
            <p:cNvSpPr/>
            <p:nvPr/>
          </p:nvSpPr>
          <p:spPr>
            <a:xfrm>
              <a:off x="4662983" y="1820386"/>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a:solidFill>
                    <a:srgbClr val="3333FF"/>
                  </a:solidFill>
                  <a:latin typeface="Arial" panose="020B0604020202020204" pitchFamily="34" charset="0"/>
                  <a:cs typeface="Arial" panose="020B0604020202020204" pitchFamily="34" charset="0"/>
                </a:rPr>
                <a:t>Prev</a:t>
              </a:r>
              <a:r>
                <a:rPr lang="es-VE" dirty="0">
                  <a:solidFill>
                    <a:srgbClr val="3333FF"/>
                  </a:solidFill>
                  <a:latin typeface="Arial" panose="020B0604020202020204" pitchFamily="34" charset="0"/>
                  <a:cs typeface="Arial" panose="020B0604020202020204" pitchFamily="34" charset="0"/>
                </a:rPr>
                <a:t> </a:t>
              </a:r>
              <a:r>
                <a:rPr lang="es-VE" dirty="0" err="1" smtClean="0">
                  <a:solidFill>
                    <a:srgbClr val="3333FF"/>
                  </a:solidFill>
                  <a:latin typeface="Arial" panose="020B0604020202020204" pitchFamily="34" charset="0"/>
                  <a:cs typeface="Arial" panose="020B0604020202020204" pitchFamily="34" charset="0"/>
                </a:rPr>
                <a:t>Compensation</a:t>
              </a:r>
              <a:endParaRPr lang="es-VE" dirty="0">
                <a:solidFill>
                  <a:srgbClr val="3333FF"/>
                </a:solidFill>
                <a:latin typeface="Arial" panose="020B0604020202020204" pitchFamily="34" charset="0"/>
                <a:cs typeface="Arial" panose="020B0604020202020204" pitchFamily="34" charset="0"/>
              </a:endParaRPr>
            </a:p>
          </p:txBody>
        </p:sp>
        <p:sp>
          <p:nvSpPr>
            <p:cNvPr id="23" name="Shape 725"/>
            <p:cNvSpPr/>
            <p:nvPr/>
          </p:nvSpPr>
          <p:spPr>
            <a:xfrm>
              <a:off x="3196558" y="1835759"/>
              <a:ext cx="1463040" cy="548640"/>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dirty="0">
                  <a:solidFill>
                    <a:srgbClr val="3333FF"/>
                  </a:solidFill>
                  <a:latin typeface="Arial"/>
                  <a:ea typeface="Arial"/>
                  <a:cs typeface="Arial"/>
                  <a:rtl val="0"/>
                </a:rPr>
                <a:t>Inflation</a:t>
              </a:r>
            </a:p>
          </p:txBody>
        </p:sp>
      </p:grpSp>
      <p:cxnSp>
        <p:nvCxnSpPr>
          <p:cNvPr id="4" name="3 Conector recto de flecha"/>
          <p:cNvCxnSpPr>
            <a:stCxn id="3" idx="4"/>
            <a:endCxn id="12" idx="1"/>
          </p:cNvCxnSpPr>
          <p:nvPr/>
        </p:nvCxnSpPr>
        <p:spPr>
          <a:xfrm>
            <a:off x="2007838" y="2384399"/>
            <a:ext cx="143027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4" idx="4"/>
            <a:endCxn id="22" idx="1"/>
          </p:cNvCxnSpPr>
          <p:nvPr/>
        </p:nvCxnSpPr>
        <p:spPr>
          <a:xfrm flipH="1">
            <a:off x="5669159" y="2369026"/>
            <a:ext cx="182544" cy="147421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7" idx="4"/>
            <a:endCxn id="9" idx="0"/>
          </p:cNvCxnSpPr>
          <p:nvPr/>
        </p:nvCxnSpPr>
        <p:spPr>
          <a:xfrm flipH="1">
            <a:off x="10393680" y="3368052"/>
            <a:ext cx="44963" cy="133832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23" idx="4"/>
            <a:endCxn id="22" idx="1"/>
          </p:cNvCxnSpPr>
          <p:nvPr/>
        </p:nvCxnSpPr>
        <p:spPr>
          <a:xfrm>
            <a:off x="3928078" y="2384399"/>
            <a:ext cx="174108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21" idx="4"/>
            <a:endCxn id="20" idx="0"/>
          </p:cNvCxnSpPr>
          <p:nvPr/>
        </p:nvCxnSpPr>
        <p:spPr>
          <a:xfrm>
            <a:off x="7070606" y="3340075"/>
            <a:ext cx="1105090" cy="136629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22" idx="4"/>
            <a:endCxn id="20" idx="1"/>
          </p:cNvCxnSpPr>
          <p:nvPr/>
        </p:nvCxnSpPr>
        <p:spPr>
          <a:xfrm>
            <a:off x="6445053" y="4311532"/>
            <a:ext cx="954749"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13" idx="4"/>
            <a:endCxn id="20" idx="0"/>
          </p:cNvCxnSpPr>
          <p:nvPr/>
        </p:nvCxnSpPr>
        <p:spPr>
          <a:xfrm flipH="1">
            <a:off x="8175696" y="4311532"/>
            <a:ext cx="853057"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stCxn id="20" idx="4"/>
            <a:endCxn id="19" idx="7"/>
          </p:cNvCxnSpPr>
          <p:nvPr/>
        </p:nvCxnSpPr>
        <p:spPr>
          <a:xfrm flipH="1">
            <a:off x="6936552" y="5255012"/>
            <a:ext cx="1239144"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9" idx="4"/>
            <a:endCxn id="19" idx="7"/>
          </p:cNvCxnSpPr>
          <p:nvPr/>
        </p:nvCxnSpPr>
        <p:spPr>
          <a:xfrm flipH="1">
            <a:off x="6936552" y="5255012"/>
            <a:ext cx="3457128"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16" idx="4"/>
            <a:endCxn id="19" idx="0"/>
          </p:cNvCxnSpPr>
          <p:nvPr/>
        </p:nvCxnSpPr>
        <p:spPr>
          <a:xfrm>
            <a:off x="5957710" y="5255012"/>
            <a:ext cx="138290"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17" idx="4"/>
            <a:endCxn id="19" idx="0"/>
          </p:cNvCxnSpPr>
          <p:nvPr/>
        </p:nvCxnSpPr>
        <p:spPr>
          <a:xfrm>
            <a:off x="3876884" y="5255012"/>
            <a:ext cx="2219116"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15" idx="5"/>
            <a:endCxn id="19" idx="1"/>
          </p:cNvCxnSpPr>
          <p:nvPr/>
        </p:nvCxnSpPr>
        <p:spPr>
          <a:xfrm>
            <a:off x="2474965" y="5174666"/>
            <a:ext cx="2780483" cy="55553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1" idx="5"/>
            <a:endCxn id="17" idx="0"/>
          </p:cNvCxnSpPr>
          <p:nvPr/>
        </p:nvCxnSpPr>
        <p:spPr>
          <a:xfrm>
            <a:off x="2720861" y="4231186"/>
            <a:ext cx="1156023"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12" idx="4"/>
            <a:endCxn id="17" idx="0"/>
          </p:cNvCxnSpPr>
          <p:nvPr/>
        </p:nvCxnSpPr>
        <p:spPr>
          <a:xfrm flipH="1">
            <a:off x="3876884" y="4311532"/>
            <a:ext cx="33711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stCxn id="10" idx="5"/>
            <a:endCxn id="9" idx="0"/>
          </p:cNvCxnSpPr>
          <p:nvPr/>
        </p:nvCxnSpPr>
        <p:spPr>
          <a:xfrm>
            <a:off x="9282579" y="3247533"/>
            <a:ext cx="111110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24" name="Group 223"/>
          <p:cNvGrpSpPr/>
          <p:nvPr/>
        </p:nvGrpSpPr>
        <p:grpSpPr>
          <a:xfrm>
            <a:off x="5973326" y="2779239"/>
            <a:ext cx="5425437" cy="588813"/>
            <a:chOff x="5973326" y="2662126"/>
            <a:chExt cx="5425437" cy="588813"/>
          </a:xfrm>
        </p:grpSpPr>
        <p:sp>
          <p:nvSpPr>
            <p:cNvPr id="21" name="Shape 725"/>
            <p:cNvSpPr/>
            <p:nvPr/>
          </p:nvSpPr>
          <p:spPr>
            <a:xfrm>
              <a:off x="5973326" y="267432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Consumption</a:t>
              </a:r>
              <a:endParaRPr lang="en-US" dirty="0">
                <a:solidFill>
                  <a:srgbClr val="3333FF"/>
                </a:solidFill>
                <a:latin typeface="Arial"/>
                <a:ea typeface="Arial"/>
                <a:cs typeface="Arial"/>
                <a:rtl val="0"/>
              </a:endParaRPr>
            </a:p>
          </p:txBody>
        </p:sp>
        <p:sp>
          <p:nvSpPr>
            <p:cNvPr id="10" name="9 Elipse"/>
            <p:cNvSpPr/>
            <p:nvPr/>
          </p:nvSpPr>
          <p:spPr>
            <a:xfrm>
              <a:off x="8189894" y="2662126"/>
              <a:ext cx="12801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err="1">
                  <a:solidFill>
                    <a:srgbClr val="3333FF"/>
                  </a:solidFill>
                  <a:latin typeface="Arial" panose="020B0604020202020204" pitchFamily="34" charset="0"/>
                  <a:cs typeface="Arial" panose="020B0604020202020204" pitchFamily="34" charset="0"/>
                </a:rPr>
                <a:t>Prev</a:t>
              </a:r>
              <a:r>
                <a:rPr lang="es-VE" sz="1700" dirty="0">
                  <a:solidFill>
                    <a:srgbClr val="3333FF"/>
                  </a:solidFill>
                  <a:latin typeface="Arial" panose="020B0604020202020204" pitchFamily="34" charset="0"/>
                  <a:cs typeface="Arial" panose="020B0604020202020204" pitchFamily="34" charset="0"/>
                </a:rPr>
                <a:t> Capital</a:t>
              </a:r>
            </a:p>
          </p:txBody>
        </p:sp>
        <p:sp>
          <p:nvSpPr>
            <p:cNvPr id="7" name="Shape 725"/>
            <p:cNvSpPr/>
            <p:nvPr/>
          </p:nvSpPr>
          <p:spPr>
            <a:xfrm>
              <a:off x="9478523" y="2702299"/>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Investment</a:t>
              </a:r>
              <a:endParaRPr lang="en-US" dirty="0">
                <a:solidFill>
                  <a:srgbClr val="3333FF"/>
                </a:solidFill>
                <a:latin typeface="Arial"/>
                <a:ea typeface="Arial"/>
                <a:cs typeface="Arial"/>
                <a:rtl val="0"/>
              </a:endParaRPr>
            </a:p>
          </p:txBody>
        </p:sp>
      </p:grpSp>
      <p:grpSp>
        <p:nvGrpSpPr>
          <p:cNvPr id="225" name="Group 224"/>
          <p:cNvGrpSpPr/>
          <p:nvPr/>
        </p:nvGrpSpPr>
        <p:grpSpPr>
          <a:xfrm>
            <a:off x="847687" y="3762892"/>
            <a:ext cx="8866866" cy="548640"/>
            <a:chOff x="847687" y="3716881"/>
            <a:chExt cx="8866866" cy="548640"/>
          </a:xfrm>
        </p:grpSpPr>
        <p:sp>
          <p:nvSpPr>
            <p:cNvPr id="11" name="10 Elipse"/>
            <p:cNvSpPr/>
            <p:nvPr/>
          </p:nvSpPr>
          <p:spPr>
            <a:xfrm>
              <a:off x="847687"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rgbClr val="3333FF"/>
                  </a:solidFill>
                  <a:latin typeface="Arial" panose="020B0604020202020204" pitchFamily="34" charset="0"/>
                  <a:cs typeface="Arial" panose="020B0604020202020204" pitchFamily="34" charset="0"/>
                </a:rPr>
                <a:t>Capital-labor </a:t>
              </a:r>
              <a:r>
                <a:rPr lang="es-VE" dirty="0">
                  <a:solidFill>
                    <a:srgbClr val="3333FF"/>
                  </a:solidFill>
                  <a:latin typeface="Arial" panose="020B0604020202020204" pitchFamily="34" charset="0"/>
                  <a:cs typeface="Arial" panose="020B0604020202020204" pitchFamily="34" charset="0"/>
                </a:rPr>
                <a:t>ratio</a:t>
              </a:r>
            </a:p>
          </p:txBody>
        </p:sp>
        <p:sp>
          <p:nvSpPr>
            <p:cNvPr id="13" name="12 Elipse"/>
            <p:cNvSpPr/>
            <p:nvPr/>
          </p:nvSpPr>
          <p:spPr>
            <a:xfrm>
              <a:off x="8342953" y="3716881"/>
              <a:ext cx="13716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VE" dirty="0" err="1">
                  <a:solidFill>
                    <a:srgbClr val="3333FF"/>
                  </a:solidFill>
                  <a:latin typeface="Arial"/>
                  <a:ea typeface="Arial"/>
                  <a:cs typeface="Arial"/>
                  <a:rtl val="0"/>
                </a:rPr>
                <a:t>Interest</a:t>
              </a:r>
              <a:endParaRPr lang="es-VE" dirty="0">
                <a:solidFill>
                  <a:srgbClr val="3333FF"/>
                </a:solidFill>
                <a:latin typeface="Arial"/>
                <a:ea typeface="Arial"/>
                <a:cs typeface="Arial"/>
                <a:rtl val="0"/>
              </a:endParaRPr>
            </a:p>
          </p:txBody>
        </p:sp>
        <p:sp>
          <p:nvSpPr>
            <p:cNvPr id="12" name="11 Elipse"/>
            <p:cNvSpPr/>
            <p:nvPr/>
          </p:nvSpPr>
          <p:spPr>
            <a:xfrm>
              <a:off x="3116723"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a:solidFill>
                    <a:srgbClr val="3333FF"/>
                  </a:solidFill>
                  <a:latin typeface="Arial" panose="020B0604020202020204" pitchFamily="34" charset="0"/>
                  <a:cs typeface="Arial" panose="020B0604020202020204" pitchFamily="34" charset="0"/>
                </a:rPr>
                <a:t>Capital </a:t>
              </a:r>
              <a:r>
                <a:rPr lang="es-VE" sz="1700" dirty="0" err="1" smtClean="0">
                  <a:solidFill>
                    <a:srgbClr val="3333FF"/>
                  </a:solidFill>
                  <a:latin typeface="Arial" panose="020B0604020202020204" pitchFamily="34" charset="0"/>
                  <a:cs typeface="Arial" panose="020B0604020202020204" pitchFamily="34" charset="0"/>
                </a:rPr>
                <a:t>Formation</a:t>
              </a:r>
              <a:endParaRPr lang="es-VE" sz="1700" dirty="0">
                <a:solidFill>
                  <a:srgbClr val="3333FF"/>
                </a:solidFill>
                <a:latin typeface="Arial" panose="020B0604020202020204" pitchFamily="34" charset="0"/>
                <a:cs typeface="Arial" panose="020B0604020202020204" pitchFamily="34" charset="0"/>
              </a:endParaRPr>
            </a:p>
          </p:txBody>
        </p:sp>
        <p:sp>
          <p:nvSpPr>
            <p:cNvPr id="22" name="Shape 725"/>
            <p:cNvSpPr/>
            <p:nvPr/>
          </p:nvSpPr>
          <p:spPr>
            <a:xfrm>
              <a:off x="5347773" y="3716881"/>
              <a:ext cx="219456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Compensation</a:t>
              </a:r>
            </a:p>
          </p:txBody>
        </p:sp>
      </p:grpSp>
      <p:cxnSp>
        <p:nvCxnSpPr>
          <p:cNvPr id="131" name="130 Conector recto de flecha"/>
          <p:cNvCxnSpPr>
            <a:stCxn id="22" idx="4"/>
            <a:endCxn id="17" idx="0"/>
          </p:cNvCxnSpPr>
          <p:nvPr/>
        </p:nvCxnSpPr>
        <p:spPr>
          <a:xfrm flipH="1">
            <a:off x="3876884" y="4311532"/>
            <a:ext cx="256816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38" name="12 Gráfico"/>
          <p:cNvGraphicFramePr>
            <a:graphicFrameLocks/>
          </p:cNvGraphicFramePr>
          <p:nvPr>
            <p:extLst>
              <p:ext uri="{D42A27DB-BD31-4B8C-83A1-F6EECF244321}">
                <p14:modId xmlns:p14="http://schemas.microsoft.com/office/powerpoint/2010/main" val="2567363550"/>
              </p:ext>
            </p:extLst>
          </p:nvPr>
        </p:nvGraphicFramePr>
        <p:xfrm>
          <a:off x="8628661" y="3571189"/>
          <a:ext cx="914400" cy="91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13 Gráfico"/>
          <p:cNvGraphicFramePr>
            <a:graphicFrameLocks/>
          </p:cNvGraphicFramePr>
          <p:nvPr>
            <p:extLst>
              <p:ext uri="{D42A27DB-BD31-4B8C-83A1-F6EECF244321}">
                <p14:modId xmlns:p14="http://schemas.microsoft.com/office/powerpoint/2010/main" val="375928970"/>
              </p:ext>
            </p:extLst>
          </p:nvPr>
        </p:nvGraphicFramePr>
        <p:xfrm>
          <a:off x="9959672" y="4502194"/>
          <a:ext cx="914400" cy="91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14 Gráfico"/>
          <p:cNvGraphicFramePr>
            <a:graphicFrameLocks/>
          </p:cNvGraphicFramePr>
          <p:nvPr>
            <p:extLst>
              <p:ext uri="{D42A27DB-BD31-4B8C-83A1-F6EECF244321}">
                <p14:modId xmlns:p14="http://schemas.microsoft.com/office/powerpoint/2010/main" val="3626604786"/>
              </p:ext>
            </p:extLst>
          </p:nvPr>
        </p:nvGraphicFramePr>
        <p:xfrm>
          <a:off x="3362934" y="4508952"/>
          <a:ext cx="914400" cy="914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16 Gráfico"/>
          <p:cNvGraphicFramePr>
            <a:graphicFrameLocks/>
          </p:cNvGraphicFramePr>
          <p:nvPr>
            <p:extLst>
              <p:ext uri="{D42A27DB-BD31-4B8C-83A1-F6EECF244321}">
                <p14:modId xmlns:p14="http://schemas.microsoft.com/office/powerpoint/2010/main" val="1177768319"/>
              </p:ext>
            </p:extLst>
          </p:nvPr>
        </p:nvGraphicFramePr>
        <p:xfrm>
          <a:off x="3767686" y="3571866"/>
          <a:ext cx="914400" cy="914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18 Gráfico"/>
          <p:cNvGraphicFramePr>
            <a:graphicFrameLocks/>
          </p:cNvGraphicFramePr>
          <p:nvPr>
            <p:extLst>
              <p:ext uri="{D42A27DB-BD31-4B8C-83A1-F6EECF244321}">
                <p14:modId xmlns:p14="http://schemas.microsoft.com/office/powerpoint/2010/main" val="873992422"/>
              </p:ext>
            </p:extLst>
          </p:nvPr>
        </p:nvGraphicFramePr>
        <p:xfrm>
          <a:off x="5656997" y="5510245"/>
          <a:ext cx="914400" cy="914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6" name="20 Gráfico"/>
          <p:cNvGraphicFramePr>
            <a:graphicFrameLocks/>
          </p:cNvGraphicFramePr>
          <p:nvPr>
            <p:extLst/>
          </p:nvPr>
        </p:nvGraphicFramePr>
        <p:xfrm>
          <a:off x="2300484" y="4346852"/>
          <a:ext cx="914400" cy="9144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9" name="22 Gráfico"/>
          <p:cNvGraphicFramePr>
            <a:graphicFrameLocks/>
          </p:cNvGraphicFramePr>
          <p:nvPr>
            <p:extLst>
              <p:ext uri="{D42A27DB-BD31-4B8C-83A1-F6EECF244321}">
                <p14:modId xmlns:p14="http://schemas.microsoft.com/office/powerpoint/2010/main" val="3114902232"/>
              </p:ext>
            </p:extLst>
          </p:nvPr>
        </p:nvGraphicFramePr>
        <p:xfrm>
          <a:off x="6030369" y="3580012"/>
          <a:ext cx="914400" cy="9144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1" name="24 Gráfico"/>
          <p:cNvGraphicFramePr>
            <a:graphicFrameLocks/>
          </p:cNvGraphicFramePr>
          <p:nvPr>
            <p:extLst>
              <p:ext uri="{D42A27DB-BD31-4B8C-83A1-F6EECF244321}">
                <p14:modId xmlns:p14="http://schemas.microsoft.com/office/powerpoint/2010/main" val="1532098773"/>
              </p:ext>
            </p:extLst>
          </p:nvPr>
        </p:nvGraphicFramePr>
        <p:xfrm>
          <a:off x="3467946" y="1649812"/>
          <a:ext cx="914400" cy="9144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5" name="14 Gráfico"/>
          <p:cNvGraphicFramePr>
            <a:graphicFrameLocks/>
          </p:cNvGraphicFramePr>
          <p:nvPr>
            <p:extLst>
              <p:ext uri="{D42A27DB-BD31-4B8C-83A1-F6EECF244321}">
                <p14:modId xmlns:p14="http://schemas.microsoft.com/office/powerpoint/2010/main" val="2672562025"/>
              </p:ext>
            </p:extLst>
          </p:nvPr>
        </p:nvGraphicFramePr>
        <p:xfrm>
          <a:off x="8395589" y="2622163"/>
          <a:ext cx="914400" cy="9144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7" name="16 Gráfico"/>
          <p:cNvGraphicFramePr>
            <a:graphicFrameLocks/>
          </p:cNvGraphicFramePr>
          <p:nvPr>
            <p:extLst>
              <p:ext uri="{D42A27DB-BD31-4B8C-83A1-F6EECF244321}">
                <p14:modId xmlns:p14="http://schemas.microsoft.com/office/powerpoint/2010/main" val="3557737451"/>
              </p:ext>
            </p:extLst>
          </p:nvPr>
        </p:nvGraphicFramePr>
        <p:xfrm>
          <a:off x="1531491" y="1652879"/>
          <a:ext cx="914400" cy="9144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8" name="22 Gráfico"/>
          <p:cNvGraphicFramePr>
            <a:graphicFrameLocks/>
          </p:cNvGraphicFramePr>
          <p:nvPr>
            <p:extLst>
              <p:ext uri="{D42A27DB-BD31-4B8C-83A1-F6EECF244321}">
                <p14:modId xmlns:p14="http://schemas.microsoft.com/office/powerpoint/2010/main" val="1217899278"/>
              </p:ext>
            </p:extLst>
          </p:nvPr>
        </p:nvGraphicFramePr>
        <p:xfrm>
          <a:off x="5382651" y="1649779"/>
          <a:ext cx="914400" cy="9144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0" name="13 Gráfico"/>
          <p:cNvGraphicFramePr>
            <a:graphicFrameLocks/>
          </p:cNvGraphicFramePr>
          <p:nvPr>
            <p:extLst>
              <p:ext uri="{D42A27DB-BD31-4B8C-83A1-F6EECF244321}">
                <p14:modId xmlns:p14="http://schemas.microsoft.com/office/powerpoint/2010/main" val="203376289"/>
              </p:ext>
            </p:extLst>
          </p:nvPr>
        </p:nvGraphicFramePr>
        <p:xfrm>
          <a:off x="9996026" y="2648932"/>
          <a:ext cx="914400" cy="9144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2" name="26 Gráfico"/>
          <p:cNvGraphicFramePr>
            <a:graphicFrameLocks/>
          </p:cNvGraphicFramePr>
          <p:nvPr>
            <p:extLst>
              <p:ext uri="{D42A27DB-BD31-4B8C-83A1-F6EECF244321}">
                <p14:modId xmlns:p14="http://schemas.microsoft.com/office/powerpoint/2010/main" val="3257366341"/>
              </p:ext>
            </p:extLst>
          </p:nvPr>
        </p:nvGraphicFramePr>
        <p:xfrm>
          <a:off x="6661446" y="2622163"/>
          <a:ext cx="914400" cy="9144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63" name="64 Gráfico"/>
          <p:cNvGraphicFramePr>
            <a:graphicFrameLocks/>
          </p:cNvGraphicFramePr>
          <p:nvPr>
            <p:extLst>
              <p:ext uri="{D42A27DB-BD31-4B8C-83A1-F6EECF244321}">
                <p14:modId xmlns:p14="http://schemas.microsoft.com/office/powerpoint/2010/main" val="1557635575"/>
              </p:ext>
            </p:extLst>
          </p:nvPr>
        </p:nvGraphicFramePr>
        <p:xfrm>
          <a:off x="5546755" y="4523492"/>
          <a:ext cx="914400" cy="9144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64" name="22 Gráfico"/>
          <p:cNvGraphicFramePr>
            <a:graphicFrameLocks/>
          </p:cNvGraphicFramePr>
          <p:nvPr>
            <p:extLst>
              <p:ext uri="{D42A27DB-BD31-4B8C-83A1-F6EECF244321}">
                <p14:modId xmlns:p14="http://schemas.microsoft.com/office/powerpoint/2010/main" val="1735262310"/>
              </p:ext>
            </p:extLst>
          </p:nvPr>
        </p:nvGraphicFramePr>
        <p:xfrm>
          <a:off x="1505003" y="3565306"/>
          <a:ext cx="914400" cy="9144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69" name="26 Gráfico"/>
          <p:cNvGraphicFramePr>
            <a:graphicFrameLocks/>
          </p:cNvGraphicFramePr>
          <p:nvPr>
            <p:extLst>
              <p:ext uri="{D42A27DB-BD31-4B8C-83A1-F6EECF244321}">
                <p14:modId xmlns:p14="http://schemas.microsoft.com/office/powerpoint/2010/main" val="4261837318"/>
              </p:ext>
            </p:extLst>
          </p:nvPr>
        </p:nvGraphicFramePr>
        <p:xfrm>
          <a:off x="7712152" y="4548174"/>
          <a:ext cx="914400" cy="914400"/>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313788595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a:t>
            </a:r>
            <a:r>
              <a:rPr lang="en-US" dirty="0"/>
              <a:t>availability </a:t>
            </a:r>
            <a:r>
              <a:rPr lang="en-US" dirty="0" smtClean="0"/>
              <a:t>for each </a:t>
            </a:r>
            <a:r>
              <a:rPr lang="en-US" dirty="0" err="1"/>
              <a:t>Smets-Wouters</a:t>
            </a:r>
            <a:r>
              <a:rPr lang="en-US" dirty="0"/>
              <a:t> </a:t>
            </a:r>
            <a:r>
              <a:rPr lang="en-US" dirty="0" smtClean="0"/>
              <a:t>variable, global average</a:t>
            </a:r>
            <a:endParaRPr lang="en-US" dirty="0"/>
          </a:p>
        </p:txBody>
      </p:sp>
      <p:sp>
        <p:nvSpPr>
          <p:cNvPr id="19" name="18 Elipse"/>
          <p:cNvSpPr/>
          <p:nvPr/>
        </p:nvSpPr>
        <p:spPr>
          <a:xfrm>
            <a:off x="4907280" y="5649853"/>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err="1">
                <a:solidFill>
                  <a:srgbClr val="3333FF"/>
                </a:solidFill>
                <a:latin typeface="Arial" panose="020B0604020202020204" pitchFamily="34" charset="0"/>
                <a:cs typeface="Arial" panose="020B0604020202020204" pitchFamily="34" charset="0"/>
              </a:rPr>
              <a:t>GPD</a:t>
            </a:r>
            <a:r>
              <a:rPr lang="en-US" sz="1600" dirty="0">
                <a:solidFill>
                  <a:srgbClr val="3333FF"/>
                </a:solidFill>
                <a:latin typeface="Arial" panose="020B0604020202020204" pitchFamily="34" charset="0"/>
                <a:cs typeface="Arial" panose="020B0604020202020204" pitchFamily="34" charset="0"/>
              </a:rPr>
              <a:t> </a:t>
            </a:r>
            <a:endParaRPr lang="es-ES" sz="1200" dirty="0">
              <a:solidFill>
                <a:srgbClr val="3333FF"/>
              </a:solidFill>
              <a:latin typeface="Arial" panose="020B0604020202020204" pitchFamily="34" charset="0"/>
              <a:cs typeface="Arial" panose="020B0604020202020204" pitchFamily="34" charset="0"/>
            </a:endParaRPr>
          </a:p>
        </p:txBody>
      </p:sp>
      <p:sp>
        <p:nvSpPr>
          <p:cNvPr id="9" name="Shape 725"/>
          <p:cNvSpPr/>
          <p:nvPr/>
        </p:nvSpPr>
        <p:spPr>
          <a:xfrm>
            <a:off x="9433560" y="4706372"/>
            <a:ext cx="192024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Investment</a:t>
            </a:r>
          </a:p>
        </p:txBody>
      </p:sp>
      <p:sp>
        <p:nvSpPr>
          <p:cNvPr id="15" name="14 Elipse"/>
          <p:cNvSpPr/>
          <p:nvPr/>
        </p:nvSpPr>
        <p:spPr>
          <a:xfrm>
            <a:off x="835938"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33FF"/>
                </a:solidFill>
                <a:latin typeface="Arial" panose="020B0604020202020204" pitchFamily="34" charset="0"/>
                <a:cs typeface="Arial" panose="020B0604020202020204" pitchFamily="34" charset="0"/>
              </a:rPr>
              <a:t>Exogenous</a:t>
            </a:r>
            <a:endParaRPr lang="es-ES" dirty="0">
              <a:solidFill>
                <a:srgbClr val="3333FF"/>
              </a:solidFill>
              <a:latin typeface="Arial" panose="020B0604020202020204" pitchFamily="34" charset="0"/>
              <a:cs typeface="Arial" panose="020B0604020202020204" pitchFamily="34" charset="0"/>
            </a:endParaRPr>
          </a:p>
        </p:txBody>
      </p:sp>
      <p:sp>
        <p:nvSpPr>
          <p:cNvPr id="16" name="15 Elipse"/>
          <p:cNvSpPr/>
          <p:nvPr/>
        </p:nvSpPr>
        <p:spPr>
          <a:xfrm>
            <a:off x="4997590"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rgbClr val="3333FF"/>
                </a:solidFill>
                <a:latin typeface="Arial"/>
                <a:ea typeface="Arial"/>
                <a:cs typeface="Arial"/>
                <a:rtl val="0"/>
              </a:rPr>
              <a:t>Workers</a:t>
            </a:r>
          </a:p>
        </p:txBody>
      </p:sp>
      <p:sp>
        <p:nvSpPr>
          <p:cNvPr id="17" name="16 Elipse"/>
          <p:cNvSpPr/>
          <p:nvPr/>
        </p:nvSpPr>
        <p:spPr>
          <a:xfrm>
            <a:off x="2916764"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a:solidFill>
                  <a:srgbClr val="3333FF"/>
                </a:solidFill>
                <a:latin typeface="Arial" panose="020B0604020202020204" pitchFamily="34" charset="0"/>
                <a:cs typeface="Arial" panose="020B0604020202020204" pitchFamily="34" charset="0"/>
              </a:rPr>
              <a:t>Capital</a:t>
            </a:r>
          </a:p>
        </p:txBody>
      </p:sp>
      <p:sp>
        <p:nvSpPr>
          <p:cNvPr id="20" name="Shape 725"/>
          <p:cNvSpPr/>
          <p:nvPr/>
        </p:nvSpPr>
        <p:spPr>
          <a:xfrm>
            <a:off x="7078416" y="470637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FF"/>
                </a:solidFill>
                <a:latin typeface="Arial"/>
                <a:ea typeface="Arial"/>
                <a:cs typeface="Arial"/>
                <a:rtl val="0"/>
              </a:rPr>
              <a:t>Consumption</a:t>
            </a:r>
          </a:p>
        </p:txBody>
      </p:sp>
      <p:grpSp>
        <p:nvGrpSpPr>
          <p:cNvPr id="223" name="Group 222"/>
          <p:cNvGrpSpPr/>
          <p:nvPr/>
        </p:nvGrpSpPr>
        <p:grpSpPr>
          <a:xfrm>
            <a:off x="819118" y="1820386"/>
            <a:ext cx="6221305" cy="564013"/>
            <a:chOff x="819118" y="1820386"/>
            <a:chExt cx="6221305" cy="564013"/>
          </a:xfrm>
        </p:grpSpPr>
        <p:sp>
          <p:nvSpPr>
            <p:cNvPr id="3" name="2 Elipse"/>
            <p:cNvSpPr/>
            <p:nvPr/>
          </p:nvSpPr>
          <p:spPr>
            <a:xfrm>
              <a:off x="819118" y="1835759"/>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Prev</a:t>
              </a:r>
              <a:r>
                <a:rPr lang="es-VE" dirty="0" smtClean="0">
                  <a:solidFill>
                    <a:srgbClr val="3333FF"/>
                  </a:solidFill>
                  <a:latin typeface="Arial" panose="020B0604020202020204" pitchFamily="34" charset="0"/>
                  <a:cs typeface="Arial" panose="020B0604020202020204" pitchFamily="34" charset="0"/>
                </a:rPr>
                <a:t> Capital </a:t>
              </a:r>
              <a:r>
                <a:rPr lang="es-VE" dirty="0" err="1" smtClean="0">
                  <a:solidFill>
                    <a:srgbClr val="3333FF"/>
                  </a:solidFill>
                  <a:latin typeface="Arial" panose="020B0604020202020204" pitchFamily="34" charset="0"/>
                  <a:cs typeface="Arial" panose="020B0604020202020204" pitchFamily="34" charset="0"/>
                </a:rPr>
                <a:t>Formation</a:t>
              </a:r>
              <a:endParaRPr lang="es-VE" dirty="0">
                <a:solidFill>
                  <a:srgbClr val="3333FF"/>
                </a:solidFill>
                <a:latin typeface="Arial" panose="020B0604020202020204" pitchFamily="34" charset="0"/>
                <a:cs typeface="Arial" panose="020B0604020202020204" pitchFamily="34" charset="0"/>
              </a:endParaRPr>
            </a:p>
          </p:txBody>
        </p:sp>
        <p:sp>
          <p:nvSpPr>
            <p:cNvPr id="14" name="13 Elipse"/>
            <p:cNvSpPr/>
            <p:nvPr/>
          </p:nvSpPr>
          <p:spPr>
            <a:xfrm>
              <a:off x="4662983" y="1820386"/>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a:solidFill>
                    <a:srgbClr val="3333FF"/>
                  </a:solidFill>
                  <a:latin typeface="Arial" panose="020B0604020202020204" pitchFamily="34" charset="0"/>
                  <a:cs typeface="Arial" panose="020B0604020202020204" pitchFamily="34" charset="0"/>
                </a:rPr>
                <a:t>Prev</a:t>
              </a:r>
              <a:r>
                <a:rPr lang="es-VE" dirty="0">
                  <a:solidFill>
                    <a:srgbClr val="3333FF"/>
                  </a:solidFill>
                  <a:latin typeface="Arial" panose="020B0604020202020204" pitchFamily="34" charset="0"/>
                  <a:cs typeface="Arial" panose="020B0604020202020204" pitchFamily="34" charset="0"/>
                </a:rPr>
                <a:t> </a:t>
              </a:r>
              <a:r>
                <a:rPr lang="es-VE" dirty="0" err="1" smtClean="0">
                  <a:solidFill>
                    <a:srgbClr val="3333FF"/>
                  </a:solidFill>
                  <a:latin typeface="Arial" panose="020B0604020202020204" pitchFamily="34" charset="0"/>
                  <a:cs typeface="Arial" panose="020B0604020202020204" pitchFamily="34" charset="0"/>
                </a:rPr>
                <a:t>Compensation</a:t>
              </a:r>
              <a:endParaRPr lang="es-VE" dirty="0">
                <a:solidFill>
                  <a:srgbClr val="3333FF"/>
                </a:solidFill>
                <a:latin typeface="Arial" panose="020B0604020202020204" pitchFamily="34" charset="0"/>
                <a:cs typeface="Arial" panose="020B0604020202020204" pitchFamily="34" charset="0"/>
              </a:endParaRPr>
            </a:p>
          </p:txBody>
        </p:sp>
        <p:sp>
          <p:nvSpPr>
            <p:cNvPr id="23" name="Shape 725"/>
            <p:cNvSpPr/>
            <p:nvPr/>
          </p:nvSpPr>
          <p:spPr>
            <a:xfrm>
              <a:off x="3196558" y="1835759"/>
              <a:ext cx="1463040" cy="548640"/>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dirty="0">
                  <a:solidFill>
                    <a:srgbClr val="3333FF"/>
                  </a:solidFill>
                  <a:latin typeface="Arial"/>
                  <a:ea typeface="Arial"/>
                  <a:cs typeface="Arial"/>
                  <a:rtl val="0"/>
                </a:rPr>
                <a:t>Inflation</a:t>
              </a:r>
            </a:p>
          </p:txBody>
        </p:sp>
      </p:grpSp>
      <p:cxnSp>
        <p:nvCxnSpPr>
          <p:cNvPr id="4" name="3 Conector recto de flecha"/>
          <p:cNvCxnSpPr>
            <a:stCxn id="3" idx="4"/>
            <a:endCxn id="12" idx="1"/>
          </p:cNvCxnSpPr>
          <p:nvPr/>
        </p:nvCxnSpPr>
        <p:spPr>
          <a:xfrm>
            <a:off x="2007838" y="2384399"/>
            <a:ext cx="143027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4" idx="4"/>
            <a:endCxn id="22" idx="1"/>
          </p:cNvCxnSpPr>
          <p:nvPr/>
        </p:nvCxnSpPr>
        <p:spPr>
          <a:xfrm flipH="1">
            <a:off x="5669159" y="2369026"/>
            <a:ext cx="182544" cy="147421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7" idx="4"/>
            <a:endCxn id="9" idx="0"/>
          </p:cNvCxnSpPr>
          <p:nvPr/>
        </p:nvCxnSpPr>
        <p:spPr>
          <a:xfrm flipH="1">
            <a:off x="10393680" y="3368052"/>
            <a:ext cx="44963" cy="133832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23" idx="4"/>
            <a:endCxn id="22" idx="1"/>
          </p:cNvCxnSpPr>
          <p:nvPr/>
        </p:nvCxnSpPr>
        <p:spPr>
          <a:xfrm>
            <a:off x="3928078" y="2384399"/>
            <a:ext cx="174108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21" idx="4"/>
            <a:endCxn id="20" idx="0"/>
          </p:cNvCxnSpPr>
          <p:nvPr/>
        </p:nvCxnSpPr>
        <p:spPr>
          <a:xfrm>
            <a:off x="7070606" y="3340075"/>
            <a:ext cx="1105090" cy="136629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22" idx="4"/>
            <a:endCxn id="20" idx="1"/>
          </p:cNvCxnSpPr>
          <p:nvPr/>
        </p:nvCxnSpPr>
        <p:spPr>
          <a:xfrm>
            <a:off x="6445053" y="4311532"/>
            <a:ext cx="954749"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13" idx="4"/>
            <a:endCxn id="20" idx="0"/>
          </p:cNvCxnSpPr>
          <p:nvPr/>
        </p:nvCxnSpPr>
        <p:spPr>
          <a:xfrm flipH="1">
            <a:off x="8175696" y="4311532"/>
            <a:ext cx="853057"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stCxn id="20" idx="4"/>
            <a:endCxn id="19" idx="7"/>
          </p:cNvCxnSpPr>
          <p:nvPr/>
        </p:nvCxnSpPr>
        <p:spPr>
          <a:xfrm flipH="1">
            <a:off x="6936552" y="5255012"/>
            <a:ext cx="1239144"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9" idx="4"/>
            <a:endCxn id="19" idx="7"/>
          </p:cNvCxnSpPr>
          <p:nvPr/>
        </p:nvCxnSpPr>
        <p:spPr>
          <a:xfrm flipH="1">
            <a:off x="6936552" y="5255012"/>
            <a:ext cx="3457128"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16" idx="4"/>
            <a:endCxn id="19" idx="0"/>
          </p:cNvCxnSpPr>
          <p:nvPr/>
        </p:nvCxnSpPr>
        <p:spPr>
          <a:xfrm>
            <a:off x="5957710" y="5255012"/>
            <a:ext cx="138290"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17" idx="4"/>
            <a:endCxn id="19" idx="0"/>
          </p:cNvCxnSpPr>
          <p:nvPr/>
        </p:nvCxnSpPr>
        <p:spPr>
          <a:xfrm>
            <a:off x="3876884" y="5255012"/>
            <a:ext cx="2219116"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15" idx="5"/>
            <a:endCxn id="19" idx="1"/>
          </p:cNvCxnSpPr>
          <p:nvPr/>
        </p:nvCxnSpPr>
        <p:spPr>
          <a:xfrm>
            <a:off x="2474965" y="5174666"/>
            <a:ext cx="2780483" cy="55553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1" idx="5"/>
            <a:endCxn id="17" idx="0"/>
          </p:cNvCxnSpPr>
          <p:nvPr/>
        </p:nvCxnSpPr>
        <p:spPr>
          <a:xfrm>
            <a:off x="2720861" y="4231186"/>
            <a:ext cx="1156023"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12" idx="4"/>
            <a:endCxn id="17" idx="0"/>
          </p:cNvCxnSpPr>
          <p:nvPr/>
        </p:nvCxnSpPr>
        <p:spPr>
          <a:xfrm flipH="1">
            <a:off x="3876884" y="4311532"/>
            <a:ext cx="33711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stCxn id="10" idx="5"/>
            <a:endCxn id="9" idx="0"/>
          </p:cNvCxnSpPr>
          <p:nvPr/>
        </p:nvCxnSpPr>
        <p:spPr>
          <a:xfrm>
            <a:off x="9282579" y="3247533"/>
            <a:ext cx="111110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24" name="Group 223"/>
          <p:cNvGrpSpPr/>
          <p:nvPr/>
        </p:nvGrpSpPr>
        <p:grpSpPr>
          <a:xfrm>
            <a:off x="5973326" y="2779239"/>
            <a:ext cx="5425437" cy="588813"/>
            <a:chOff x="5973326" y="2662126"/>
            <a:chExt cx="5425437" cy="588813"/>
          </a:xfrm>
        </p:grpSpPr>
        <p:sp>
          <p:nvSpPr>
            <p:cNvPr id="21" name="Shape 725"/>
            <p:cNvSpPr/>
            <p:nvPr/>
          </p:nvSpPr>
          <p:spPr>
            <a:xfrm>
              <a:off x="5973326" y="267432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Consumption</a:t>
              </a:r>
              <a:endParaRPr lang="en-US" dirty="0">
                <a:solidFill>
                  <a:srgbClr val="3333FF"/>
                </a:solidFill>
                <a:latin typeface="Arial"/>
                <a:ea typeface="Arial"/>
                <a:cs typeface="Arial"/>
                <a:rtl val="0"/>
              </a:endParaRPr>
            </a:p>
          </p:txBody>
        </p:sp>
        <p:sp>
          <p:nvSpPr>
            <p:cNvPr id="10" name="9 Elipse"/>
            <p:cNvSpPr/>
            <p:nvPr/>
          </p:nvSpPr>
          <p:spPr>
            <a:xfrm>
              <a:off x="8189894" y="2662126"/>
              <a:ext cx="12801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err="1">
                  <a:solidFill>
                    <a:srgbClr val="3333FF"/>
                  </a:solidFill>
                  <a:latin typeface="Arial" panose="020B0604020202020204" pitchFamily="34" charset="0"/>
                  <a:cs typeface="Arial" panose="020B0604020202020204" pitchFamily="34" charset="0"/>
                </a:rPr>
                <a:t>Prev</a:t>
              </a:r>
              <a:r>
                <a:rPr lang="es-VE" sz="1700" dirty="0">
                  <a:solidFill>
                    <a:srgbClr val="3333FF"/>
                  </a:solidFill>
                  <a:latin typeface="Arial" panose="020B0604020202020204" pitchFamily="34" charset="0"/>
                  <a:cs typeface="Arial" panose="020B0604020202020204" pitchFamily="34" charset="0"/>
                </a:rPr>
                <a:t> Capital</a:t>
              </a:r>
            </a:p>
          </p:txBody>
        </p:sp>
        <p:sp>
          <p:nvSpPr>
            <p:cNvPr id="7" name="Shape 725"/>
            <p:cNvSpPr/>
            <p:nvPr/>
          </p:nvSpPr>
          <p:spPr>
            <a:xfrm>
              <a:off x="9478523" y="2702299"/>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Investment</a:t>
              </a:r>
              <a:endParaRPr lang="en-US" dirty="0">
                <a:solidFill>
                  <a:srgbClr val="3333FF"/>
                </a:solidFill>
                <a:latin typeface="Arial"/>
                <a:ea typeface="Arial"/>
                <a:cs typeface="Arial"/>
                <a:rtl val="0"/>
              </a:endParaRPr>
            </a:p>
          </p:txBody>
        </p:sp>
      </p:grpSp>
      <p:grpSp>
        <p:nvGrpSpPr>
          <p:cNvPr id="225" name="Group 224"/>
          <p:cNvGrpSpPr/>
          <p:nvPr/>
        </p:nvGrpSpPr>
        <p:grpSpPr>
          <a:xfrm>
            <a:off x="847687" y="3762892"/>
            <a:ext cx="8866866" cy="548640"/>
            <a:chOff x="847687" y="3716881"/>
            <a:chExt cx="8866866" cy="548640"/>
          </a:xfrm>
        </p:grpSpPr>
        <p:sp>
          <p:nvSpPr>
            <p:cNvPr id="11" name="10 Elipse"/>
            <p:cNvSpPr/>
            <p:nvPr/>
          </p:nvSpPr>
          <p:spPr>
            <a:xfrm>
              <a:off x="847687"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rgbClr val="3333FF"/>
                  </a:solidFill>
                  <a:latin typeface="Arial" panose="020B0604020202020204" pitchFamily="34" charset="0"/>
                  <a:cs typeface="Arial" panose="020B0604020202020204" pitchFamily="34" charset="0"/>
                </a:rPr>
                <a:t>Capital-labor </a:t>
              </a:r>
              <a:r>
                <a:rPr lang="es-VE" dirty="0">
                  <a:solidFill>
                    <a:srgbClr val="3333FF"/>
                  </a:solidFill>
                  <a:latin typeface="Arial" panose="020B0604020202020204" pitchFamily="34" charset="0"/>
                  <a:cs typeface="Arial" panose="020B0604020202020204" pitchFamily="34" charset="0"/>
                </a:rPr>
                <a:t>ratio</a:t>
              </a:r>
            </a:p>
          </p:txBody>
        </p:sp>
        <p:sp>
          <p:nvSpPr>
            <p:cNvPr id="13" name="12 Elipse"/>
            <p:cNvSpPr/>
            <p:nvPr/>
          </p:nvSpPr>
          <p:spPr>
            <a:xfrm>
              <a:off x="8342953" y="3716881"/>
              <a:ext cx="13716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VE" dirty="0" err="1">
                  <a:solidFill>
                    <a:srgbClr val="3333FF"/>
                  </a:solidFill>
                  <a:latin typeface="Arial"/>
                  <a:ea typeface="Arial"/>
                  <a:cs typeface="Arial"/>
                  <a:rtl val="0"/>
                </a:rPr>
                <a:t>Interest</a:t>
              </a:r>
              <a:endParaRPr lang="es-VE" dirty="0">
                <a:solidFill>
                  <a:srgbClr val="3333FF"/>
                </a:solidFill>
                <a:latin typeface="Arial"/>
                <a:ea typeface="Arial"/>
                <a:cs typeface="Arial"/>
                <a:rtl val="0"/>
              </a:endParaRPr>
            </a:p>
          </p:txBody>
        </p:sp>
        <p:sp>
          <p:nvSpPr>
            <p:cNvPr id="12" name="11 Elipse"/>
            <p:cNvSpPr/>
            <p:nvPr/>
          </p:nvSpPr>
          <p:spPr>
            <a:xfrm>
              <a:off x="3116723"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a:solidFill>
                    <a:srgbClr val="3333FF"/>
                  </a:solidFill>
                  <a:latin typeface="Arial" panose="020B0604020202020204" pitchFamily="34" charset="0"/>
                  <a:cs typeface="Arial" panose="020B0604020202020204" pitchFamily="34" charset="0"/>
                </a:rPr>
                <a:t>Capital </a:t>
              </a:r>
              <a:r>
                <a:rPr lang="es-VE" sz="1700" dirty="0" err="1" smtClean="0">
                  <a:solidFill>
                    <a:srgbClr val="3333FF"/>
                  </a:solidFill>
                  <a:latin typeface="Arial" panose="020B0604020202020204" pitchFamily="34" charset="0"/>
                  <a:cs typeface="Arial" panose="020B0604020202020204" pitchFamily="34" charset="0"/>
                </a:rPr>
                <a:t>Formation</a:t>
              </a:r>
              <a:endParaRPr lang="es-VE" sz="1700" dirty="0">
                <a:solidFill>
                  <a:srgbClr val="3333FF"/>
                </a:solidFill>
                <a:latin typeface="Arial" panose="020B0604020202020204" pitchFamily="34" charset="0"/>
                <a:cs typeface="Arial" panose="020B0604020202020204" pitchFamily="34" charset="0"/>
              </a:endParaRPr>
            </a:p>
          </p:txBody>
        </p:sp>
        <p:sp>
          <p:nvSpPr>
            <p:cNvPr id="22" name="Shape 725"/>
            <p:cNvSpPr/>
            <p:nvPr/>
          </p:nvSpPr>
          <p:spPr>
            <a:xfrm>
              <a:off x="5347773" y="3716881"/>
              <a:ext cx="219456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Compensation</a:t>
              </a:r>
            </a:p>
          </p:txBody>
        </p:sp>
      </p:grpSp>
      <p:cxnSp>
        <p:nvCxnSpPr>
          <p:cNvPr id="131" name="130 Conector recto de flecha"/>
          <p:cNvCxnSpPr>
            <a:stCxn id="22" idx="4"/>
            <a:endCxn id="17" idx="0"/>
          </p:cNvCxnSpPr>
          <p:nvPr/>
        </p:nvCxnSpPr>
        <p:spPr>
          <a:xfrm flipH="1">
            <a:off x="3876884" y="4311532"/>
            <a:ext cx="256816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46" name="20 Gráfico"/>
          <p:cNvGraphicFramePr>
            <a:graphicFrameLocks/>
          </p:cNvGraphicFramePr>
          <p:nvPr>
            <p:extLst/>
          </p:nvPr>
        </p:nvGraphicFramePr>
        <p:xfrm>
          <a:off x="2300484" y="4346852"/>
          <a:ext cx="914400" cy="91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5" name="22 Gráfico"/>
          <p:cNvGraphicFramePr>
            <a:graphicFrameLocks/>
          </p:cNvGraphicFramePr>
          <p:nvPr>
            <p:extLst>
              <p:ext uri="{D42A27DB-BD31-4B8C-83A1-F6EECF244321}">
                <p14:modId xmlns:p14="http://schemas.microsoft.com/office/powerpoint/2010/main" val="4100025592"/>
              </p:ext>
            </p:extLst>
          </p:nvPr>
        </p:nvGraphicFramePr>
        <p:xfrm>
          <a:off x="6645575" y="2616446"/>
          <a:ext cx="914400" cy="91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11 Gráfico"/>
          <p:cNvGraphicFramePr>
            <a:graphicFrameLocks/>
          </p:cNvGraphicFramePr>
          <p:nvPr>
            <p:extLst>
              <p:ext uri="{D42A27DB-BD31-4B8C-83A1-F6EECF244321}">
                <p14:modId xmlns:p14="http://schemas.microsoft.com/office/powerpoint/2010/main" val="534889158"/>
              </p:ext>
            </p:extLst>
          </p:nvPr>
        </p:nvGraphicFramePr>
        <p:xfrm>
          <a:off x="5559194" y="4538033"/>
          <a:ext cx="914400" cy="91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8" name="12 Gráfico"/>
          <p:cNvGraphicFramePr>
            <a:graphicFrameLocks/>
          </p:cNvGraphicFramePr>
          <p:nvPr>
            <p:extLst>
              <p:ext uri="{D42A27DB-BD31-4B8C-83A1-F6EECF244321}">
                <p14:modId xmlns:p14="http://schemas.microsoft.com/office/powerpoint/2010/main" val="3241065651"/>
              </p:ext>
            </p:extLst>
          </p:nvPr>
        </p:nvGraphicFramePr>
        <p:xfrm>
          <a:off x="8619309" y="3575840"/>
          <a:ext cx="914400" cy="914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3" name="13 Gráfico"/>
          <p:cNvGraphicFramePr>
            <a:graphicFrameLocks/>
          </p:cNvGraphicFramePr>
          <p:nvPr>
            <p:extLst>
              <p:ext uri="{D42A27DB-BD31-4B8C-83A1-F6EECF244321}">
                <p14:modId xmlns:p14="http://schemas.microsoft.com/office/powerpoint/2010/main" val="537882484"/>
              </p:ext>
            </p:extLst>
          </p:nvPr>
        </p:nvGraphicFramePr>
        <p:xfrm>
          <a:off x="9973825" y="4509982"/>
          <a:ext cx="914400" cy="914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14 Gráfico"/>
          <p:cNvGraphicFramePr>
            <a:graphicFrameLocks/>
          </p:cNvGraphicFramePr>
          <p:nvPr>
            <p:extLst>
              <p:ext uri="{D42A27DB-BD31-4B8C-83A1-F6EECF244321}">
                <p14:modId xmlns:p14="http://schemas.microsoft.com/office/powerpoint/2010/main" val="741757320"/>
              </p:ext>
            </p:extLst>
          </p:nvPr>
        </p:nvGraphicFramePr>
        <p:xfrm>
          <a:off x="3364634" y="4528557"/>
          <a:ext cx="914400" cy="914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9" name="16 Gráfico"/>
          <p:cNvGraphicFramePr>
            <a:graphicFrameLocks/>
          </p:cNvGraphicFramePr>
          <p:nvPr>
            <p:extLst>
              <p:ext uri="{D42A27DB-BD31-4B8C-83A1-F6EECF244321}">
                <p14:modId xmlns:p14="http://schemas.microsoft.com/office/powerpoint/2010/main" val="3554677301"/>
              </p:ext>
            </p:extLst>
          </p:nvPr>
        </p:nvGraphicFramePr>
        <p:xfrm>
          <a:off x="3785547" y="3565306"/>
          <a:ext cx="914400" cy="9144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0" name="18 Gráfico"/>
          <p:cNvGraphicFramePr>
            <a:graphicFrameLocks/>
          </p:cNvGraphicFramePr>
          <p:nvPr>
            <p:extLst>
              <p:ext uri="{D42A27DB-BD31-4B8C-83A1-F6EECF244321}">
                <p14:modId xmlns:p14="http://schemas.microsoft.com/office/powerpoint/2010/main" val="162009135"/>
              </p:ext>
            </p:extLst>
          </p:nvPr>
        </p:nvGraphicFramePr>
        <p:xfrm>
          <a:off x="5659357" y="5510245"/>
          <a:ext cx="914400" cy="9144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1" name="26 Gráfico"/>
          <p:cNvGraphicFramePr>
            <a:graphicFrameLocks/>
          </p:cNvGraphicFramePr>
          <p:nvPr>
            <p:extLst>
              <p:ext uri="{D42A27DB-BD31-4B8C-83A1-F6EECF244321}">
                <p14:modId xmlns:p14="http://schemas.microsoft.com/office/powerpoint/2010/main" val="1475045748"/>
              </p:ext>
            </p:extLst>
          </p:nvPr>
        </p:nvGraphicFramePr>
        <p:xfrm>
          <a:off x="6010335" y="3565306"/>
          <a:ext cx="914400" cy="9144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2" name="16 Gráfico"/>
          <p:cNvGraphicFramePr>
            <a:graphicFrameLocks/>
          </p:cNvGraphicFramePr>
          <p:nvPr>
            <p:extLst>
              <p:ext uri="{D42A27DB-BD31-4B8C-83A1-F6EECF244321}">
                <p14:modId xmlns:p14="http://schemas.microsoft.com/office/powerpoint/2010/main" val="3554677301"/>
              </p:ext>
            </p:extLst>
          </p:nvPr>
        </p:nvGraphicFramePr>
        <p:xfrm>
          <a:off x="1517869" y="1606931"/>
          <a:ext cx="914400" cy="9144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3" name="26 Gráfico"/>
          <p:cNvGraphicFramePr>
            <a:graphicFrameLocks/>
          </p:cNvGraphicFramePr>
          <p:nvPr>
            <p:extLst>
              <p:ext uri="{D42A27DB-BD31-4B8C-83A1-F6EECF244321}">
                <p14:modId xmlns:p14="http://schemas.microsoft.com/office/powerpoint/2010/main" val="2601577907"/>
              </p:ext>
            </p:extLst>
          </p:nvPr>
        </p:nvGraphicFramePr>
        <p:xfrm>
          <a:off x="5354490" y="1665627"/>
          <a:ext cx="914400" cy="9144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4" name="22 Gráfico"/>
          <p:cNvGraphicFramePr>
            <a:graphicFrameLocks/>
          </p:cNvGraphicFramePr>
          <p:nvPr>
            <p:extLst>
              <p:ext uri="{D42A27DB-BD31-4B8C-83A1-F6EECF244321}">
                <p14:modId xmlns:p14="http://schemas.microsoft.com/office/powerpoint/2010/main" val="2745650026"/>
              </p:ext>
            </p:extLst>
          </p:nvPr>
        </p:nvGraphicFramePr>
        <p:xfrm>
          <a:off x="7729612" y="4520064"/>
          <a:ext cx="914400" cy="9144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5" name="13 Gráfico"/>
          <p:cNvGraphicFramePr>
            <a:graphicFrameLocks/>
          </p:cNvGraphicFramePr>
          <p:nvPr>
            <p:extLst>
              <p:ext uri="{D42A27DB-BD31-4B8C-83A1-F6EECF244321}">
                <p14:modId xmlns:p14="http://schemas.microsoft.com/office/powerpoint/2010/main" val="537882484"/>
              </p:ext>
            </p:extLst>
          </p:nvPr>
        </p:nvGraphicFramePr>
        <p:xfrm>
          <a:off x="9981443" y="2656618"/>
          <a:ext cx="914400" cy="9144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6" name="14 Gráfico"/>
          <p:cNvGraphicFramePr>
            <a:graphicFrameLocks/>
          </p:cNvGraphicFramePr>
          <p:nvPr>
            <p:extLst>
              <p:ext uri="{D42A27DB-BD31-4B8C-83A1-F6EECF244321}">
                <p14:modId xmlns:p14="http://schemas.microsoft.com/office/powerpoint/2010/main" val="1265731005"/>
              </p:ext>
            </p:extLst>
          </p:nvPr>
        </p:nvGraphicFramePr>
        <p:xfrm>
          <a:off x="8381766" y="2616446"/>
          <a:ext cx="914400" cy="9144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7" name="20 Gráfico"/>
          <p:cNvGraphicFramePr>
            <a:graphicFrameLocks/>
          </p:cNvGraphicFramePr>
          <p:nvPr>
            <p:extLst>
              <p:ext uri="{D42A27DB-BD31-4B8C-83A1-F6EECF244321}">
                <p14:modId xmlns:p14="http://schemas.microsoft.com/office/powerpoint/2010/main" val="2707582869"/>
              </p:ext>
            </p:extLst>
          </p:nvPr>
        </p:nvGraphicFramePr>
        <p:xfrm>
          <a:off x="1321085" y="4549125"/>
          <a:ext cx="914400" cy="9144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8" name="24 Gráfico"/>
          <p:cNvGraphicFramePr>
            <a:graphicFrameLocks/>
          </p:cNvGraphicFramePr>
          <p:nvPr>
            <p:extLst>
              <p:ext uri="{D42A27DB-BD31-4B8C-83A1-F6EECF244321}">
                <p14:modId xmlns:p14="http://schemas.microsoft.com/office/powerpoint/2010/main" val="1173378361"/>
              </p:ext>
            </p:extLst>
          </p:nvPr>
        </p:nvGraphicFramePr>
        <p:xfrm>
          <a:off x="3489405" y="1637506"/>
          <a:ext cx="914400" cy="9144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80" name="26 Gráfico"/>
          <p:cNvGraphicFramePr>
            <a:graphicFrameLocks/>
          </p:cNvGraphicFramePr>
          <p:nvPr>
            <p:extLst>
              <p:ext uri="{D42A27DB-BD31-4B8C-83A1-F6EECF244321}">
                <p14:modId xmlns:p14="http://schemas.microsoft.com/office/powerpoint/2010/main" val="1475045748"/>
              </p:ext>
            </p:extLst>
          </p:nvPr>
        </p:nvGraphicFramePr>
        <p:xfrm>
          <a:off x="1487937" y="3565306"/>
          <a:ext cx="914400" cy="914400"/>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66866772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Years needed to adapt the </a:t>
            </a:r>
            <a:r>
              <a:rPr lang="en-US" dirty="0" err="1" smtClean="0"/>
              <a:t>Smets-Wouters</a:t>
            </a:r>
            <a:r>
              <a:rPr lang="en-US" dirty="0" smtClean="0"/>
              <a:t> model</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238500" y="2234406"/>
            <a:ext cx="57150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49945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828437" y="1815072"/>
            <a:ext cx="6161568" cy="4816704"/>
            <a:chOff x="2828437" y="1815072"/>
            <a:chExt cx="6161568" cy="4816704"/>
          </a:xfrm>
        </p:grpSpPr>
        <p:sp>
          <p:nvSpPr>
            <p:cNvPr id="12" name="4 Elipse"/>
            <p:cNvSpPr/>
            <p:nvPr/>
          </p:nvSpPr>
          <p:spPr>
            <a:xfrm>
              <a:off x="4400442" y="1815072"/>
              <a:ext cx="1703766"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Prev</a:t>
              </a:r>
              <a:r>
                <a:rPr lang="es-VE" sz="1200" dirty="0">
                  <a:solidFill>
                    <a:srgbClr val="3333FF"/>
                  </a:solidFill>
                  <a:latin typeface="Arial" panose="020B0604020202020204" pitchFamily="34" charset="0"/>
                  <a:cs typeface="Arial" panose="020B0604020202020204" pitchFamily="34" charset="0"/>
                </a:rPr>
                <a:t> </a:t>
              </a:r>
              <a:r>
                <a:rPr lang="es-VE" sz="1200" dirty="0" err="1">
                  <a:solidFill>
                    <a:srgbClr val="3333FF"/>
                  </a:solidFill>
                  <a:latin typeface="Arial" panose="020B0604020202020204" pitchFamily="34" charset="0"/>
                  <a:cs typeface="Arial" panose="020B0604020202020204" pitchFamily="34" charset="0"/>
                </a:rPr>
                <a:t>Cap</a:t>
              </a:r>
              <a:r>
                <a:rPr lang="es-VE" sz="1200" dirty="0">
                  <a:solidFill>
                    <a:srgbClr val="3333FF"/>
                  </a:solidFill>
                  <a:latin typeface="Arial" panose="020B0604020202020204" pitchFamily="34" charset="0"/>
                  <a:cs typeface="Arial" panose="020B0604020202020204" pitchFamily="34" charset="0"/>
                </a:rPr>
                <a:t> </a:t>
              </a:r>
              <a:r>
                <a:rPr lang="es-VE" sz="1200" dirty="0" err="1">
                  <a:solidFill>
                    <a:srgbClr val="3333FF"/>
                  </a:solidFill>
                  <a:latin typeface="Arial" panose="020B0604020202020204" pitchFamily="34" charset="0"/>
                  <a:cs typeface="Arial" panose="020B0604020202020204" pitchFamily="34" charset="0"/>
                </a:rPr>
                <a:t>From</a:t>
              </a:r>
              <a:endParaRPr lang="es-VE" sz="1200" dirty="0">
                <a:solidFill>
                  <a:srgbClr val="3333FF"/>
                </a:solidFill>
                <a:latin typeface="Arial" panose="020B0604020202020204" pitchFamily="34" charset="0"/>
                <a:cs typeface="Arial" panose="020B0604020202020204" pitchFamily="34" charset="0"/>
              </a:endParaRPr>
            </a:p>
          </p:txBody>
        </p:sp>
        <p:sp>
          <p:nvSpPr>
            <p:cNvPr id="13" name="5 Elipse"/>
            <p:cNvSpPr/>
            <p:nvPr/>
          </p:nvSpPr>
          <p:spPr>
            <a:xfrm>
              <a:off x="6091983" y="1815572"/>
              <a:ext cx="1670838"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Prev</a:t>
              </a:r>
              <a:r>
                <a:rPr lang="es-VE" sz="1200" dirty="0">
                  <a:solidFill>
                    <a:srgbClr val="3333FF"/>
                  </a:solidFill>
                  <a:latin typeface="Arial" panose="020B0604020202020204" pitchFamily="34" charset="0"/>
                  <a:cs typeface="Arial" panose="020B0604020202020204" pitchFamily="34" charset="0"/>
                </a:rPr>
                <a:t> </a:t>
              </a:r>
              <a:r>
                <a:rPr lang="es-VE" sz="1200" dirty="0" err="1">
                  <a:solidFill>
                    <a:srgbClr val="3333FF"/>
                  </a:solidFill>
                  <a:latin typeface="Arial" panose="020B0604020202020204" pitchFamily="34" charset="0"/>
                  <a:cs typeface="Arial" panose="020B0604020202020204" pitchFamily="34" charset="0"/>
                </a:rPr>
                <a:t>Compens</a:t>
              </a:r>
              <a:endParaRPr lang="es-VE" sz="1200" dirty="0">
                <a:solidFill>
                  <a:srgbClr val="3333FF"/>
                </a:solidFill>
                <a:latin typeface="Arial" panose="020B0604020202020204" pitchFamily="34" charset="0"/>
                <a:cs typeface="Arial" panose="020B0604020202020204" pitchFamily="34" charset="0"/>
              </a:endParaRPr>
            </a:p>
          </p:txBody>
        </p:sp>
        <p:sp>
          <p:nvSpPr>
            <p:cNvPr id="14" name="Shape 725"/>
            <p:cNvSpPr/>
            <p:nvPr/>
          </p:nvSpPr>
          <p:spPr>
            <a:xfrm>
              <a:off x="5110462" y="2572350"/>
              <a:ext cx="1640796" cy="38502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smtClean="0">
                  <a:solidFill>
                    <a:srgbClr val="3333FF"/>
                  </a:solidFill>
                  <a:latin typeface="Arial"/>
                  <a:ea typeface="Arial"/>
                  <a:cs typeface="Arial"/>
                  <a:rtl val="0"/>
                </a:rPr>
                <a:t>Inflation</a:t>
              </a:r>
              <a:endParaRPr lang="en-US" sz="1200" dirty="0">
                <a:solidFill>
                  <a:srgbClr val="3333FF"/>
                </a:solidFill>
                <a:latin typeface="Arial"/>
                <a:ea typeface="Arial"/>
                <a:cs typeface="Arial"/>
                <a:rtl val="0"/>
              </a:endParaRPr>
            </a:p>
          </p:txBody>
        </p:sp>
        <p:sp>
          <p:nvSpPr>
            <p:cNvPr id="15" name="7 Elipse"/>
            <p:cNvSpPr/>
            <p:nvPr/>
          </p:nvSpPr>
          <p:spPr>
            <a:xfrm>
              <a:off x="3485647" y="3230576"/>
              <a:ext cx="1570280"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solidFill>
                    <a:srgbClr val="3333FF"/>
                  </a:solidFill>
                  <a:latin typeface="Arial" panose="020B0604020202020204" pitchFamily="34" charset="0"/>
                  <a:cs typeface="Arial" panose="020B0604020202020204" pitchFamily="34" charset="0"/>
                </a:rPr>
                <a:t>Capital </a:t>
              </a:r>
              <a:r>
                <a:rPr lang="es-VE" sz="1200" dirty="0" err="1">
                  <a:solidFill>
                    <a:srgbClr val="3333FF"/>
                  </a:solidFill>
                  <a:latin typeface="Arial" panose="020B0604020202020204" pitchFamily="34" charset="0"/>
                  <a:cs typeface="Arial" panose="020B0604020202020204" pitchFamily="34" charset="0"/>
                </a:rPr>
                <a:t>Form</a:t>
              </a:r>
              <a:endParaRPr lang="es-VE" sz="1200" dirty="0">
                <a:solidFill>
                  <a:srgbClr val="3333FF"/>
                </a:solidFill>
                <a:latin typeface="Arial" panose="020B0604020202020204" pitchFamily="34" charset="0"/>
                <a:cs typeface="Arial" panose="020B0604020202020204" pitchFamily="34" charset="0"/>
              </a:endParaRPr>
            </a:p>
          </p:txBody>
        </p:sp>
        <p:sp>
          <p:nvSpPr>
            <p:cNvPr id="16" name="Shape 725"/>
            <p:cNvSpPr/>
            <p:nvPr/>
          </p:nvSpPr>
          <p:spPr>
            <a:xfrm>
              <a:off x="4257195" y="3593317"/>
              <a:ext cx="1667980" cy="38502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a:solidFill>
                    <a:srgbClr val="3333FF"/>
                  </a:solidFill>
                  <a:latin typeface="Arial"/>
                  <a:ea typeface="Arial"/>
                  <a:cs typeface="Arial"/>
                  <a:rtl val="0"/>
                </a:rPr>
                <a:t>Compensation</a:t>
              </a:r>
            </a:p>
          </p:txBody>
        </p:sp>
        <p:sp>
          <p:nvSpPr>
            <p:cNvPr id="17" name="9 Elipse"/>
            <p:cNvSpPr/>
            <p:nvPr/>
          </p:nvSpPr>
          <p:spPr>
            <a:xfrm>
              <a:off x="2828437" y="3593317"/>
              <a:ext cx="1401248"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Cap</a:t>
              </a:r>
              <a:r>
                <a:rPr lang="es-VE" sz="1200" dirty="0">
                  <a:solidFill>
                    <a:srgbClr val="3333FF"/>
                  </a:solidFill>
                  <a:latin typeface="Arial" panose="020B0604020202020204" pitchFamily="34" charset="0"/>
                  <a:cs typeface="Arial" panose="020B0604020202020204" pitchFamily="34" charset="0"/>
                </a:rPr>
                <a:t>-labor ratio</a:t>
              </a:r>
            </a:p>
          </p:txBody>
        </p:sp>
        <p:sp>
          <p:nvSpPr>
            <p:cNvPr id="18" name="10 Elipse"/>
            <p:cNvSpPr/>
            <p:nvPr/>
          </p:nvSpPr>
          <p:spPr>
            <a:xfrm>
              <a:off x="3563423" y="3954115"/>
              <a:ext cx="1389084"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a:ea typeface="Arial"/>
                  <a:cs typeface="Arial"/>
                  <a:rtl val="0"/>
                </a:rPr>
                <a:t>Interest</a:t>
              </a:r>
              <a:endParaRPr lang="es-VE" sz="1200" dirty="0">
                <a:solidFill>
                  <a:srgbClr val="3333FF"/>
                </a:solidFill>
                <a:latin typeface="Arial"/>
                <a:ea typeface="Arial"/>
                <a:cs typeface="Arial"/>
                <a:rtl val="0"/>
              </a:endParaRPr>
            </a:p>
          </p:txBody>
        </p:sp>
        <p:cxnSp>
          <p:nvCxnSpPr>
            <p:cNvPr id="19" name="11 Conector recto de flecha"/>
            <p:cNvCxnSpPr>
              <a:stCxn id="14" idx="4"/>
              <a:endCxn id="16" idx="0"/>
            </p:cNvCxnSpPr>
            <p:nvPr/>
          </p:nvCxnSpPr>
          <p:spPr>
            <a:xfrm flipH="1">
              <a:off x="5091185" y="2957370"/>
              <a:ext cx="839675" cy="63594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13 Conector recto de flecha"/>
            <p:cNvCxnSpPr>
              <a:stCxn id="13" idx="5"/>
              <a:endCxn id="16" idx="7"/>
            </p:cNvCxnSpPr>
            <p:nvPr/>
          </p:nvCxnSpPr>
          <p:spPr>
            <a:xfrm flipH="1">
              <a:off x="5680905" y="2144207"/>
              <a:ext cx="1837227" cy="150549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18 Elipse"/>
            <p:cNvSpPr/>
            <p:nvPr/>
          </p:nvSpPr>
          <p:spPr>
            <a:xfrm>
              <a:off x="7424453" y="2716980"/>
              <a:ext cx="1307624"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err="1">
                  <a:solidFill>
                    <a:srgbClr val="3333FF"/>
                  </a:solidFill>
                  <a:latin typeface="Arial" panose="020B0604020202020204" pitchFamily="34" charset="0"/>
                  <a:cs typeface="Arial" panose="020B0604020202020204" pitchFamily="34" charset="0"/>
                </a:rPr>
                <a:t>Prev</a:t>
              </a:r>
              <a:r>
                <a:rPr lang="es-VE" sz="1200" dirty="0">
                  <a:solidFill>
                    <a:srgbClr val="3333FF"/>
                  </a:solidFill>
                  <a:latin typeface="Arial" panose="020B0604020202020204" pitchFamily="34" charset="0"/>
                  <a:cs typeface="Arial" panose="020B0604020202020204" pitchFamily="34" charset="0"/>
                </a:rPr>
                <a:t> Capital</a:t>
              </a:r>
            </a:p>
          </p:txBody>
        </p:sp>
        <p:sp>
          <p:nvSpPr>
            <p:cNvPr id="22" name="Shape 725"/>
            <p:cNvSpPr/>
            <p:nvPr/>
          </p:nvSpPr>
          <p:spPr>
            <a:xfrm>
              <a:off x="7762821" y="3529476"/>
              <a:ext cx="1227184"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err="1">
                  <a:solidFill>
                    <a:srgbClr val="3333FF"/>
                  </a:solidFill>
                  <a:latin typeface="Arial"/>
                  <a:ea typeface="Arial"/>
                  <a:cs typeface="Arial"/>
                  <a:rtl val="0"/>
                </a:rPr>
                <a:t>Prev</a:t>
              </a:r>
              <a:r>
                <a:rPr lang="en-US" sz="1200" dirty="0">
                  <a:solidFill>
                    <a:srgbClr val="3333FF"/>
                  </a:solidFill>
                  <a:latin typeface="Arial"/>
                  <a:ea typeface="Arial"/>
                  <a:cs typeface="Arial"/>
                  <a:rtl val="0"/>
                </a:rPr>
                <a:t> </a:t>
              </a:r>
              <a:r>
                <a:rPr lang="en-US" sz="1200" dirty="0" err="1">
                  <a:solidFill>
                    <a:srgbClr val="3333FF"/>
                  </a:solidFill>
                  <a:latin typeface="Arial"/>
                  <a:ea typeface="Arial"/>
                  <a:cs typeface="Arial"/>
                  <a:rtl val="0"/>
                </a:rPr>
                <a:t>Consump</a:t>
              </a:r>
              <a:endParaRPr lang="en-US" sz="1200" dirty="0">
                <a:solidFill>
                  <a:srgbClr val="3333FF"/>
                </a:solidFill>
                <a:latin typeface="Arial"/>
                <a:ea typeface="Arial"/>
                <a:cs typeface="Arial"/>
                <a:rtl val="0"/>
              </a:endParaRPr>
            </a:p>
          </p:txBody>
        </p:sp>
        <p:sp>
          <p:nvSpPr>
            <p:cNvPr id="23" name="Shape 725"/>
            <p:cNvSpPr/>
            <p:nvPr/>
          </p:nvSpPr>
          <p:spPr>
            <a:xfrm>
              <a:off x="6904959" y="3529476"/>
              <a:ext cx="840138" cy="38502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err="1">
                  <a:solidFill>
                    <a:srgbClr val="3333FF"/>
                  </a:solidFill>
                  <a:latin typeface="Arial" panose="020B0604020202020204" pitchFamily="34" charset="0"/>
                  <a:cs typeface="Arial" panose="020B0604020202020204" pitchFamily="34" charset="0"/>
                </a:rPr>
                <a:t>Prev</a:t>
              </a:r>
              <a:r>
                <a:rPr lang="en-US" sz="1200" dirty="0">
                  <a:solidFill>
                    <a:srgbClr val="3333FF"/>
                  </a:solidFill>
                  <a:latin typeface="Arial" panose="020B0604020202020204" pitchFamily="34" charset="0"/>
                  <a:cs typeface="Arial" panose="020B0604020202020204" pitchFamily="34" charset="0"/>
                </a:rPr>
                <a:t> Invest</a:t>
              </a:r>
            </a:p>
          </p:txBody>
        </p:sp>
        <p:sp>
          <p:nvSpPr>
            <p:cNvPr id="24" name="21 Elipse"/>
            <p:cNvSpPr/>
            <p:nvPr/>
          </p:nvSpPr>
          <p:spPr>
            <a:xfrm>
              <a:off x="7253738" y="5486935"/>
              <a:ext cx="957846" cy="519744"/>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err="1">
                  <a:solidFill>
                    <a:srgbClr val="3333FF"/>
                  </a:solidFill>
                  <a:latin typeface="Arial" panose="020B0604020202020204" pitchFamily="34" charset="0"/>
                  <a:cs typeface="Arial" panose="020B0604020202020204" pitchFamily="34" charset="0"/>
                </a:rPr>
                <a:t>GPD</a:t>
              </a:r>
              <a:r>
                <a:rPr lang="en-US" sz="1200" dirty="0">
                  <a:solidFill>
                    <a:srgbClr val="3333FF"/>
                  </a:solidFill>
                  <a:latin typeface="Arial" panose="020B0604020202020204" pitchFamily="34" charset="0"/>
                  <a:cs typeface="Arial" panose="020B0604020202020204" pitchFamily="34" charset="0"/>
                </a:rPr>
                <a:t> </a:t>
              </a:r>
              <a:endParaRPr lang="es-ES" sz="1200" dirty="0">
                <a:solidFill>
                  <a:srgbClr val="3333FF"/>
                </a:solidFill>
                <a:latin typeface="Arial" panose="020B0604020202020204" pitchFamily="34" charset="0"/>
                <a:cs typeface="Arial" panose="020B0604020202020204" pitchFamily="34" charset="0"/>
              </a:endParaRPr>
            </a:p>
          </p:txBody>
        </p:sp>
        <p:sp>
          <p:nvSpPr>
            <p:cNvPr id="25" name="23 Elipse"/>
            <p:cNvSpPr/>
            <p:nvPr/>
          </p:nvSpPr>
          <p:spPr>
            <a:xfrm>
              <a:off x="3625689" y="6231516"/>
              <a:ext cx="1078384" cy="40026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rgbClr val="3333FF"/>
                  </a:solidFill>
                  <a:latin typeface="Arial"/>
                  <a:ea typeface="Arial"/>
                  <a:cs typeface="Arial"/>
                  <a:rtl val="0"/>
                </a:rPr>
                <a:t>Workers</a:t>
              </a:r>
            </a:p>
          </p:txBody>
        </p:sp>
        <p:sp>
          <p:nvSpPr>
            <p:cNvPr id="26" name="Shape 725"/>
            <p:cNvSpPr/>
            <p:nvPr/>
          </p:nvSpPr>
          <p:spPr>
            <a:xfrm>
              <a:off x="5043861" y="5430550"/>
              <a:ext cx="1384632" cy="40026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200" dirty="0">
                  <a:solidFill>
                    <a:srgbClr val="3333FF"/>
                  </a:solidFill>
                  <a:latin typeface="Arial"/>
                  <a:ea typeface="Arial"/>
                  <a:cs typeface="Arial"/>
                  <a:rtl val="0"/>
                </a:rPr>
                <a:t>Investment</a:t>
              </a:r>
            </a:p>
          </p:txBody>
        </p:sp>
        <p:sp>
          <p:nvSpPr>
            <p:cNvPr id="27" name="33 Elipse"/>
            <p:cNvSpPr/>
            <p:nvPr/>
          </p:nvSpPr>
          <p:spPr>
            <a:xfrm>
              <a:off x="3445089" y="5442394"/>
              <a:ext cx="1414660" cy="40026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smtClean="0">
                  <a:solidFill>
                    <a:srgbClr val="3333FF"/>
                  </a:solidFill>
                  <a:latin typeface="Arial" panose="020B0604020202020204" pitchFamily="34" charset="0"/>
                  <a:cs typeface="Arial" panose="020B0604020202020204" pitchFamily="34" charset="0"/>
                </a:rPr>
                <a:t>Exogenous</a:t>
              </a:r>
              <a:endParaRPr lang="es-ES" sz="1200" dirty="0">
                <a:solidFill>
                  <a:srgbClr val="3333FF"/>
                </a:solidFill>
                <a:latin typeface="Arial" panose="020B0604020202020204" pitchFamily="34" charset="0"/>
                <a:cs typeface="Arial" panose="020B0604020202020204" pitchFamily="34" charset="0"/>
              </a:endParaRPr>
            </a:p>
          </p:txBody>
        </p:sp>
        <p:cxnSp>
          <p:nvCxnSpPr>
            <p:cNvPr id="28" name="12 Conector recto de flecha"/>
            <p:cNvCxnSpPr>
              <a:stCxn id="12" idx="4"/>
              <a:endCxn id="15" idx="7"/>
            </p:cNvCxnSpPr>
            <p:nvPr/>
          </p:nvCxnSpPr>
          <p:spPr>
            <a:xfrm flipH="1">
              <a:off x="4825965" y="2200092"/>
              <a:ext cx="426360" cy="108686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40 Conector recto de flecha"/>
            <p:cNvCxnSpPr>
              <a:stCxn id="17" idx="3"/>
              <a:endCxn id="35" idx="1"/>
            </p:cNvCxnSpPr>
            <p:nvPr/>
          </p:nvCxnSpPr>
          <p:spPr>
            <a:xfrm>
              <a:off x="3033645" y="3921952"/>
              <a:ext cx="1400973" cy="94219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42 Conector recto de flecha"/>
            <p:cNvCxnSpPr>
              <a:stCxn id="23" idx="4"/>
              <a:endCxn id="44" idx="7"/>
            </p:cNvCxnSpPr>
            <p:nvPr/>
          </p:nvCxnSpPr>
          <p:spPr>
            <a:xfrm flipH="1">
              <a:off x="6063999" y="3914496"/>
              <a:ext cx="1261029" cy="235954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49 Conector recto de flecha"/>
            <p:cNvCxnSpPr>
              <a:stCxn id="16" idx="4"/>
              <a:endCxn id="35" idx="7"/>
            </p:cNvCxnSpPr>
            <p:nvPr/>
          </p:nvCxnSpPr>
          <p:spPr>
            <a:xfrm>
              <a:off x="5091185" y="3978337"/>
              <a:ext cx="281211" cy="88581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54 Conector recto de flecha"/>
            <p:cNvCxnSpPr>
              <a:stCxn id="18" idx="3"/>
              <a:endCxn id="44" idx="1"/>
            </p:cNvCxnSpPr>
            <p:nvPr/>
          </p:nvCxnSpPr>
          <p:spPr>
            <a:xfrm>
              <a:off x="3766850" y="4282750"/>
              <a:ext cx="1170549" cy="199129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56 Conector recto de flecha"/>
            <p:cNvCxnSpPr>
              <a:stCxn id="18" idx="5"/>
              <a:endCxn id="35" idx="0"/>
            </p:cNvCxnSpPr>
            <p:nvPr/>
          </p:nvCxnSpPr>
          <p:spPr>
            <a:xfrm>
              <a:off x="4749080" y="4282750"/>
              <a:ext cx="154427" cy="52278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60 Conector recto de flecha"/>
            <p:cNvCxnSpPr>
              <a:stCxn id="15" idx="4"/>
              <a:endCxn id="18" idx="0"/>
            </p:cNvCxnSpPr>
            <p:nvPr/>
          </p:nvCxnSpPr>
          <p:spPr>
            <a:xfrm flipH="1">
              <a:off x="4257965" y="3615596"/>
              <a:ext cx="12822" cy="33851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32 Elipse"/>
            <p:cNvSpPr/>
            <p:nvPr/>
          </p:nvSpPr>
          <p:spPr>
            <a:xfrm>
              <a:off x="4240398" y="4805535"/>
              <a:ext cx="1326218" cy="40025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rgbClr val="3333FF"/>
                  </a:solidFill>
                  <a:latin typeface="Arial" panose="020B0604020202020204" pitchFamily="34" charset="0"/>
                  <a:cs typeface="Arial" panose="020B0604020202020204" pitchFamily="34" charset="0"/>
                </a:rPr>
                <a:t>Capital</a:t>
              </a:r>
            </a:p>
          </p:txBody>
        </p:sp>
        <p:cxnSp>
          <p:nvCxnSpPr>
            <p:cNvPr id="36" name="1037 Conector recto de flecha"/>
            <p:cNvCxnSpPr>
              <a:stCxn id="21" idx="3"/>
              <a:endCxn id="26" idx="0"/>
            </p:cNvCxnSpPr>
            <p:nvPr/>
          </p:nvCxnSpPr>
          <p:spPr>
            <a:xfrm flipH="1">
              <a:off x="5736177" y="3045615"/>
              <a:ext cx="1879773" cy="238493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1039 Conector recto de flecha"/>
            <p:cNvCxnSpPr>
              <a:stCxn id="23" idx="4"/>
              <a:endCxn id="26" idx="7"/>
            </p:cNvCxnSpPr>
            <p:nvPr/>
          </p:nvCxnSpPr>
          <p:spPr>
            <a:xfrm flipH="1">
              <a:off x="6225718" y="3914496"/>
              <a:ext cx="1099310" cy="157467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1041 Conector recto de flecha"/>
            <p:cNvCxnSpPr>
              <a:stCxn id="22" idx="3"/>
              <a:endCxn id="44" idx="7"/>
            </p:cNvCxnSpPr>
            <p:nvPr/>
          </p:nvCxnSpPr>
          <p:spPr>
            <a:xfrm flipH="1">
              <a:off x="6063999" y="3858111"/>
              <a:ext cx="1878539" cy="241593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1048 Conector recto de flecha"/>
            <p:cNvCxnSpPr>
              <a:stCxn id="26" idx="6"/>
              <a:endCxn id="24" idx="1"/>
            </p:cNvCxnSpPr>
            <p:nvPr/>
          </p:nvCxnSpPr>
          <p:spPr>
            <a:xfrm flipV="1">
              <a:off x="6428493" y="5563050"/>
              <a:ext cx="965518" cy="6763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1050 Conector recto de flecha"/>
            <p:cNvCxnSpPr>
              <a:stCxn id="35" idx="7"/>
              <a:endCxn id="24" idx="0"/>
            </p:cNvCxnSpPr>
            <p:nvPr/>
          </p:nvCxnSpPr>
          <p:spPr>
            <a:xfrm>
              <a:off x="5372396" y="4864151"/>
              <a:ext cx="2360265" cy="62278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1052 Conector recto de flecha"/>
            <p:cNvCxnSpPr>
              <a:stCxn id="44" idx="5"/>
              <a:endCxn id="24" idx="4"/>
            </p:cNvCxnSpPr>
            <p:nvPr/>
          </p:nvCxnSpPr>
          <p:spPr>
            <a:xfrm flipV="1">
              <a:off x="6063999" y="6006679"/>
              <a:ext cx="1668662" cy="55038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1054 Conector recto de flecha"/>
            <p:cNvCxnSpPr>
              <a:stCxn id="25" idx="6"/>
              <a:endCxn id="24" idx="3"/>
            </p:cNvCxnSpPr>
            <p:nvPr/>
          </p:nvCxnSpPr>
          <p:spPr>
            <a:xfrm flipV="1">
              <a:off x="4704073" y="5930564"/>
              <a:ext cx="2689938" cy="50108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1059 Conector recto de flecha"/>
            <p:cNvCxnSpPr>
              <a:stCxn id="27" idx="5"/>
              <a:endCxn id="24" idx="2"/>
            </p:cNvCxnSpPr>
            <p:nvPr/>
          </p:nvCxnSpPr>
          <p:spPr>
            <a:xfrm flipV="1">
              <a:off x="4652577" y="5746807"/>
              <a:ext cx="2601161" cy="3723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Shape 725"/>
            <p:cNvSpPr/>
            <p:nvPr/>
          </p:nvSpPr>
          <p:spPr>
            <a:xfrm>
              <a:off x="4704073" y="6215425"/>
              <a:ext cx="1593252" cy="40026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1200" dirty="0">
                  <a:solidFill>
                    <a:srgbClr val="3333FF"/>
                  </a:solidFill>
                  <a:latin typeface="Arial"/>
                  <a:ea typeface="Arial"/>
                  <a:cs typeface="Arial"/>
                  <a:rtl val="0"/>
                </a:rPr>
                <a:t>Consumption</a:t>
              </a:r>
            </a:p>
          </p:txBody>
        </p:sp>
      </p:grpSp>
      <p:sp>
        <p:nvSpPr>
          <p:cNvPr id="2" name="Title 1"/>
          <p:cNvSpPr>
            <a:spLocks noGrp="1"/>
          </p:cNvSpPr>
          <p:nvPr>
            <p:ph type="title"/>
          </p:nvPr>
        </p:nvSpPr>
        <p:spPr/>
        <p:txBody>
          <a:bodyPr/>
          <a:lstStyle/>
          <a:p>
            <a:r>
              <a:rPr lang="en-US" dirty="0" err="1"/>
              <a:t>Smets-Wouters</a:t>
            </a:r>
            <a:r>
              <a:rPr lang="en-US" dirty="0"/>
              <a:t> categories</a:t>
            </a:r>
          </a:p>
        </p:txBody>
      </p:sp>
      <p:sp>
        <p:nvSpPr>
          <p:cNvPr id="45" name="Oval 44"/>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Resource Restrictions Smoothing</a:t>
            </a:r>
            <a:endParaRPr lang="en-US" sz="1900" dirty="0"/>
          </a:p>
        </p:txBody>
      </p:sp>
      <p:sp>
        <p:nvSpPr>
          <p:cNvPr id="46" name="Oval 45"/>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Resource Restrictions</a:t>
            </a:r>
            <a:endParaRPr lang="en-US" sz="1900" dirty="0"/>
          </a:p>
        </p:txBody>
      </p:sp>
      <p:sp>
        <p:nvSpPr>
          <p:cNvPr id="47" name="Oval 46"/>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Estimation Parameters</a:t>
            </a:r>
            <a:endParaRPr lang="en-US" sz="1900" dirty="0"/>
          </a:p>
        </p:txBody>
      </p:sp>
      <p:sp>
        <p:nvSpPr>
          <p:cNvPr id="48" name="Oval 47"/>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Estimation Parameter Stickiness</a:t>
            </a:r>
            <a:endParaRPr lang="en-US" sz="1900" dirty="0"/>
          </a:p>
        </p:txBody>
      </p:sp>
      <p:sp>
        <p:nvSpPr>
          <p:cNvPr id="49" name="Oval 48"/>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Economy</a:t>
            </a:r>
            <a:endParaRPr lang="en-US" sz="1900" dirty="0"/>
          </a:p>
        </p:txBody>
      </p:sp>
    </p:spTree>
    <p:extLst>
      <p:ext uri="{BB962C8B-B14F-4D97-AF65-F5344CB8AC3E}">
        <p14:creationId xmlns:p14="http://schemas.microsoft.com/office/powerpoint/2010/main" val="1967804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059238" algn="ctr"/>
                <a:tab pos="10347325" algn="r"/>
              </a:tabLst>
            </a:pPr>
            <a:r>
              <a:rPr lang="en-US" sz="4000" dirty="0" smtClean="0"/>
              <a:t>Proposed	</a:t>
            </a:r>
            <a:r>
              <a:rPr lang="en-US" sz="4000" dirty="0" err="1" smtClean="0"/>
              <a:t>Smets-Wouters</a:t>
            </a:r>
            <a:r>
              <a:rPr lang="en-US" sz="4000" dirty="0" smtClean="0"/>
              <a:t>	Domain Knowledge (revisited)</a:t>
            </a:r>
            <a:endParaRPr lang="en-US" sz="4000" dirty="0"/>
          </a:p>
        </p:txBody>
      </p:sp>
      <p:sp>
        <p:nvSpPr>
          <p:cNvPr id="6" name="Oval 5"/>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Resource Restrictions Smoothing</a:t>
            </a:r>
            <a:endParaRPr lang="en-US" sz="1900" dirty="0"/>
          </a:p>
        </p:txBody>
      </p:sp>
      <p:sp>
        <p:nvSpPr>
          <p:cNvPr id="7" name="Oval 6"/>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Resource Restrictions</a:t>
            </a:r>
            <a:endParaRPr lang="en-US" sz="1900" dirty="0"/>
          </a:p>
        </p:txBody>
      </p:sp>
      <p:sp>
        <p:nvSpPr>
          <p:cNvPr id="8" name="Oval 7"/>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Estimation Parameters</a:t>
            </a:r>
            <a:endParaRPr lang="en-US" sz="1900" dirty="0"/>
          </a:p>
        </p:txBody>
      </p:sp>
      <p:sp>
        <p:nvSpPr>
          <p:cNvPr id="9" name="Oval 8"/>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Estimation Parameter Stickiness</a:t>
            </a:r>
            <a:endParaRPr lang="en-US" sz="1900" dirty="0"/>
          </a:p>
        </p:txBody>
      </p:sp>
      <p:sp>
        <p:nvSpPr>
          <p:cNvPr id="10" name="Oval 9"/>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t>Economy</a:t>
            </a:r>
            <a:endParaRPr lang="en-US" sz="1900" dirty="0"/>
          </a:p>
        </p:txBody>
      </p:sp>
      <p:sp>
        <p:nvSpPr>
          <p:cNvPr id="16" name="Down Arrow 15"/>
          <p:cNvSpPr/>
          <p:nvPr/>
        </p:nvSpPr>
        <p:spPr>
          <a:xfrm rot="2700000">
            <a:off x="4809289"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20700000">
            <a:off x="4253647"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6200000">
            <a:off x="6030038" y="5358900"/>
            <a:ext cx="497541" cy="7280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3151967">
            <a:off x="6108095" y="3736131"/>
            <a:ext cx="497541" cy="162378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51531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95"/>
          <p:cNvSpPr>
            <a:spLocks noGrp="1"/>
          </p:cNvSpPr>
          <p:nvPr>
            <p:ph type="title"/>
          </p:nvPr>
        </p:nvSpPr>
        <p:spPr/>
        <p:txBody>
          <a:bodyPr>
            <a:normAutofit/>
          </a:bodyPr>
          <a:lstStyle/>
          <a:p>
            <a:r>
              <a:rPr lang="en-US" sz="3200" dirty="0" err="1" smtClean="0"/>
              <a:t>Smets-Wouters</a:t>
            </a:r>
            <a:r>
              <a:rPr lang="en-US" sz="3200" dirty="0" smtClean="0"/>
              <a:t> Domain Knowledge model representation</a:t>
            </a:r>
            <a:r>
              <a:rPr lang="en-US" sz="3200" dirty="0"/>
              <a:t> (revisited)</a:t>
            </a:r>
          </a:p>
        </p:txBody>
      </p:sp>
      <p:sp>
        <p:nvSpPr>
          <p:cNvPr id="97" name="Text Placeholder 96"/>
          <p:cNvSpPr>
            <a:spLocks noGrp="1"/>
          </p:cNvSpPr>
          <p:nvPr>
            <p:ph type="body" idx="1"/>
          </p:nvPr>
        </p:nvSpPr>
        <p:spPr>
          <a:xfrm>
            <a:off x="839789" y="1419391"/>
            <a:ext cx="5157787" cy="406234"/>
          </a:xfrm>
        </p:spPr>
        <p:txBody>
          <a:bodyPr anchor="t">
            <a:normAutofit lnSpcReduction="10000"/>
          </a:bodyPr>
          <a:lstStyle/>
          <a:p>
            <a:pPr algn="ctr"/>
            <a:r>
              <a:rPr lang="en-US" dirty="0" smtClean="0"/>
              <a:t>Categorization </a:t>
            </a:r>
            <a:r>
              <a:rPr lang="en-US" dirty="0" err="1" smtClean="0"/>
              <a:t>hashmap</a:t>
            </a:r>
            <a:endParaRPr lang="en-US" dirty="0"/>
          </a:p>
        </p:txBody>
      </p:sp>
      <p:sp>
        <p:nvSpPr>
          <p:cNvPr id="99" name="Text Placeholder 98"/>
          <p:cNvSpPr>
            <a:spLocks noGrp="1"/>
          </p:cNvSpPr>
          <p:nvPr>
            <p:ph type="body" sz="quarter" idx="3"/>
          </p:nvPr>
        </p:nvSpPr>
        <p:spPr>
          <a:xfrm>
            <a:off x="6172201" y="1419391"/>
            <a:ext cx="5183188" cy="406234"/>
          </a:xfrm>
        </p:spPr>
        <p:txBody>
          <a:bodyPr anchor="t">
            <a:normAutofit lnSpcReduction="10000"/>
          </a:bodyPr>
          <a:lstStyle/>
          <a:p>
            <a:pPr algn="ctr"/>
            <a:r>
              <a:rPr lang="en-US" dirty="0" smtClean="0"/>
              <a:t>Category relation Graph</a:t>
            </a:r>
            <a:endParaRPr lang="en-US" dirty="0"/>
          </a:p>
        </p:txBody>
      </p:sp>
      <p:sp>
        <p:nvSpPr>
          <p:cNvPr id="4" name="Oval 3"/>
          <p:cNvSpPr/>
          <p:nvPr/>
        </p:nvSpPr>
        <p:spPr>
          <a:xfrm>
            <a:off x="1097358" y="1825625"/>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 </a:t>
            </a:r>
            <a:r>
              <a:rPr lang="en-US" sz="1400" dirty="0" err="1" smtClean="0"/>
              <a:t>Restr</a:t>
            </a:r>
            <a:r>
              <a:rPr lang="en-US" sz="1400" dirty="0" smtClean="0"/>
              <a:t> </a:t>
            </a:r>
            <a:r>
              <a:rPr lang="en-US" sz="1400" dirty="0" err="1" smtClean="0"/>
              <a:t>Smth</a:t>
            </a:r>
            <a:endParaRPr lang="en-US" sz="1400" dirty="0"/>
          </a:p>
        </p:txBody>
      </p:sp>
      <p:sp>
        <p:nvSpPr>
          <p:cNvPr id="5" name="Oval 4"/>
          <p:cNvSpPr/>
          <p:nvPr/>
        </p:nvSpPr>
        <p:spPr>
          <a:xfrm>
            <a:off x="1097358" y="2695893"/>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Est Para </a:t>
            </a:r>
            <a:r>
              <a:rPr lang="en-US" sz="1400" dirty="0" err="1" smtClean="0"/>
              <a:t>Sticki</a:t>
            </a:r>
            <a:endParaRPr lang="en-US" sz="1400" dirty="0"/>
          </a:p>
        </p:txBody>
      </p:sp>
      <p:sp>
        <p:nvSpPr>
          <p:cNvPr id="6" name="Oval 5"/>
          <p:cNvSpPr/>
          <p:nvPr/>
        </p:nvSpPr>
        <p:spPr>
          <a:xfrm>
            <a:off x="1097358" y="3566160"/>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 </a:t>
            </a:r>
            <a:r>
              <a:rPr lang="en-US" sz="1400" dirty="0" err="1" smtClean="0"/>
              <a:t>Restr</a:t>
            </a:r>
            <a:endParaRPr lang="en-US" sz="1400" dirty="0"/>
          </a:p>
        </p:txBody>
      </p:sp>
      <p:sp>
        <p:nvSpPr>
          <p:cNvPr id="7" name="Oval 6"/>
          <p:cNvSpPr/>
          <p:nvPr/>
        </p:nvSpPr>
        <p:spPr>
          <a:xfrm>
            <a:off x="1097358" y="4436428"/>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Est Para</a:t>
            </a:r>
            <a:endParaRPr lang="en-US" sz="1400" dirty="0"/>
          </a:p>
        </p:txBody>
      </p:sp>
      <p:sp>
        <p:nvSpPr>
          <p:cNvPr id="8" name="Oval 7"/>
          <p:cNvSpPr/>
          <p:nvPr/>
        </p:nvSpPr>
        <p:spPr>
          <a:xfrm>
            <a:off x="1097358" y="5306695"/>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Econ</a:t>
            </a:r>
            <a:endParaRPr lang="en-US" sz="1400" dirty="0"/>
          </a:p>
        </p:txBody>
      </p:sp>
      <p:cxnSp>
        <p:nvCxnSpPr>
          <p:cNvPr id="23" name="Straight Connector 22"/>
          <p:cNvCxnSpPr>
            <a:stCxn id="6" idx="6"/>
            <a:endCxn id="20" idx="2"/>
          </p:cNvCxnSpPr>
          <p:nvPr/>
        </p:nvCxnSpPr>
        <p:spPr>
          <a:xfrm>
            <a:off x="1967626" y="4001294"/>
            <a:ext cx="768967" cy="667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6"/>
            <a:endCxn id="19" idx="2"/>
          </p:cNvCxnSpPr>
          <p:nvPr/>
        </p:nvCxnSpPr>
        <p:spPr>
          <a:xfrm flipV="1">
            <a:off x="1967626" y="3720090"/>
            <a:ext cx="768967" cy="2812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5" idx="6"/>
            <a:endCxn id="18" idx="2"/>
          </p:cNvCxnSpPr>
          <p:nvPr/>
        </p:nvCxnSpPr>
        <p:spPr>
          <a:xfrm>
            <a:off x="1967626" y="3131027"/>
            <a:ext cx="768967" cy="3011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6"/>
            <a:endCxn id="15" idx="2"/>
          </p:cNvCxnSpPr>
          <p:nvPr/>
        </p:nvCxnSpPr>
        <p:spPr>
          <a:xfrm>
            <a:off x="1967626" y="3131027"/>
            <a:ext cx="768967" cy="1331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2"/>
            <a:endCxn id="5" idx="6"/>
          </p:cNvCxnSpPr>
          <p:nvPr/>
        </p:nvCxnSpPr>
        <p:spPr>
          <a:xfrm flipH="1">
            <a:off x="1967626" y="2846953"/>
            <a:ext cx="768968" cy="28407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7" idx="2"/>
            <a:endCxn id="4" idx="6"/>
          </p:cNvCxnSpPr>
          <p:nvPr/>
        </p:nvCxnSpPr>
        <p:spPr>
          <a:xfrm flipH="1" flipV="1">
            <a:off x="1967626" y="2260759"/>
            <a:ext cx="768968" cy="27929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 idx="2"/>
            <a:endCxn id="4" idx="6"/>
          </p:cNvCxnSpPr>
          <p:nvPr/>
        </p:nvCxnSpPr>
        <p:spPr>
          <a:xfrm flipH="1">
            <a:off x="1967626" y="1926265"/>
            <a:ext cx="768968" cy="33449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 idx="6"/>
            <a:endCxn id="16" idx="2"/>
          </p:cNvCxnSpPr>
          <p:nvPr/>
        </p:nvCxnSpPr>
        <p:spPr>
          <a:xfrm flipV="1">
            <a:off x="1967626" y="2233161"/>
            <a:ext cx="768968" cy="2759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6" idx="6"/>
          </p:cNvCxnSpPr>
          <p:nvPr/>
        </p:nvCxnSpPr>
        <p:spPr>
          <a:xfrm flipH="1" flipV="1">
            <a:off x="1967626" y="4001294"/>
            <a:ext cx="768967" cy="2945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2"/>
            <a:endCxn id="6" idx="6"/>
          </p:cNvCxnSpPr>
          <p:nvPr/>
        </p:nvCxnSpPr>
        <p:spPr>
          <a:xfrm flipH="1" flipV="1">
            <a:off x="1967626" y="4001294"/>
            <a:ext cx="768967" cy="5824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2"/>
            <a:endCxn id="7" idx="6"/>
          </p:cNvCxnSpPr>
          <p:nvPr/>
        </p:nvCxnSpPr>
        <p:spPr>
          <a:xfrm flipH="1" flipV="1">
            <a:off x="1967626" y="4871562"/>
            <a:ext cx="768967" cy="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7" idx="6"/>
            <a:endCxn id="52" idx="2"/>
          </p:cNvCxnSpPr>
          <p:nvPr/>
        </p:nvCxnSpPr>
        <p:spPr>
          <a:xfrm>
            <a:off x="1967626" y="4871562"/>
            <a:ext cx="768968" cy="29741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7" idx="6"/>
            <a:endCxn id="53" idx="2"/>
          </p:cNvCxnSpPr>
          <p:nvPr/>
        </p:nvCxnSpPr>
        <p:spPr>
          <a:xfrm>
            <a:off x="1967626" y="4871562"/>
            <a:ext cx="768968" cy="6043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6450408" y="1829863"/>
            <a:ext cx="4722832" cy="4394886"/>
            <a:chOff x="3255819" y="1288473"/>
            <a:chExt cx="5777775" cy="5376576"/>
          </a:xfrm>
        </p:grpSpPr>
        <p:sp>
          <p:nvSpPr>
            <p:cNvPr id="63" name="Oval 62"/>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Resource Restrictions Smoothing</a:t>
              </a:r>
              <a:endParaRPr lang="en-US" sz="1400" dirty="0"/>
            </a:p>
          </p:txBody>
        </p:sp>
        <p:sp>
          <p:nvSpPr>
            <p:cNvPr id="64" name="Oval 63"/>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Resource Restrictions</a:t>
              </a:r>
              <a:endParaRPr lang="en-US" sz="1400" dirty="0"/>
            </a:p>
          </p:txBody>
        </p:sp>
        <p:sp>
          <p:nvSpPr>
            <p:cNvPr id="65" name="Oval 64"/>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Estimation Parameters</a:t>
              </a:r>
              <a:endParaRPr lang="en-US" sz="1400" dirty="0"/>
            </a:p>
          </p:txBody>
        </p:sp>
        <p:sp>
          <p:nvSpPr>
            <p:cNvPr id="67" name="Oval 66"/>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Estimation Parameter Stickiness</a:t>
              </a:r>
              <a:endParaRPr lang="en-US" sz="1400" dirty="0"/>
            </a:p>
          </p:txBody>
        </p:sp>
        <p:sp>
          <p:nvSpPr>
            <p:cNvPr id="69" name="Oval 68"/>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Economy</a:t>
              </a:r>
              <a:endParaRPr lang="en-US" sz="1400" dirty="0"/>
            </a:p>
          </p:txBody>
        </p:sp>
        <p:sp>
          <p:nvSpPr>
            <p:cNvPr id="70" name="Down Arrow 69"/>
            <p:cNvSpPr/>
            <p:nvPr/>
          </p:nvSpPr>
          <p:spPr>
            <a:xfrm rot="2700000">
              <a:off x="4809289"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Down Arrow 70"/>
            <p:cNvSpPr/>
            <p:nvPr/>
          </p:nvSpPr>
          <p:spPr>
            <a:xfrm rot="20700000">
              <a:off x="4253647"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Down Arrow 71"/>
            <p:cNvSpPr/>
            <p:nvPr/>
          </p:nvSpPr>
          <p:spPr>
            <a:xfrm rot="16200000">
              <a:off x="6030038" y="5358900"/>
              <a:ext cx="497541" cy="7280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3" name="Down Arrow 72"/>
            <p:cNvSpPr/>
            <p:nvPr/>
          </p:nvSpPr>
          <p:spPr>
            <a:xfrm rot="3151967">
              <a:off x="6108095" y="3736131"/>
              <a:ext cx="497541" cy="162378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4 Elipse"/>
          <p:cNvSpPr/>
          <p:nvPr/>
        </p:nvSpPr>
        <p:spPr>
          <a:xfrm>
            <a:off x="2736594" y="1765648"/>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Inflation</a:t>
            </a:r>
            <a:endParaRPr lang="es-ES" sz="1400" dirty="0">
              <a:solidFill>
                <a:srgbClr val="3333FF"/>
              </a:solidFill>
              <a:latin typeface="Arial" panose="020B0604020202020204" pitchFamily="34" charset="0"/>
              <a:cs typeface="Arial" panose="020B0604020202020204" pitchFamily="34" charset="0"/>
            </a:endParaRPr>
          </a:p>
        </p:txBody>
      </p:sp>
      <p:sp>
        <p:nvSpPr>
          <p:cNvPr id="14" name="4 Elipse"/>
          <p:cNvSpPr/>
          <p:nvPr/>
        </p:nvSpPr>
        <p:spPr>
          <a:xfrm>
            <a:off x="2736594" y="2686336"/>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a:t>
            </a:r>
            <a:r>
              <a:rPr lang="en-US" sz="1400" dirty="0" err="1" smtClean="0">
                <a:solidFill>
                  <a:srgbClr val="3333FF"/>
                </a:solidFill>
                <a:latin typeface="Arial" panose="020B0604020202020204" pitchFamily="34" charset="0"/>
                <a:cs typeface="Arial" panose="020B0604020202020204" pitchFamily="34" charset="0"/>
              </a:rPr>
              <a:t>Consump</a:t>
            </a:r>
            <a:endParaRPr lang="es-ES" sz="1400" dirty="0">
              <a:solidFill>
                <a:srgbClr val="3333FF"/>
              </a:solidFill>
              <a:latin typeface="Arial" panose="020B0604020202020204" pitchFamily="34" charset="0"/>
              <a:cs typeface="Arial" panose="020B0604020202020204" pitchFamily="34" charset="0"/>
            </a:endParaRPr>
          </a:p>
        </p:txBody>
      </p:sp>
      <p:sp>
        <p:nvSpPr>
          <p:cNvPr id="15" name="4 Elipse"/>
          <p:cNvSpPr/>
          <p:nvPr/>
        </p:nvSpPr>
        <p:spPr>
          <a:xfrm>
            <a:off x="2736593" y="2997273"/>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Invest</a:t>
            </a:r>
            <a:endParaRPr lang="es-ES" sz="1400" dirty="0">
              <a:solidFill>
                <a:srgbClr val="3333FF"/>
              </a:solidFill>
              <a:latin typeface="Arial" panose="020B0604020202020204" pitchFamily="34" charset="0"/>
              <a:cs typeface="Arial" panose="020B0604020202020204" pitchFamily="34" charset="0"/>
            </a:endParaRPr>
          </a:p>
        </p:txBody>
      </p:sp>
      <p:sp>
        <p:nvSpPr>
          <p:cNvPr id="16" name="4 Elipse"/>
          <p:cNvSpPr/>
          <p:nvPr/>
        </p:nvSpPr>
        <p:spPr>
          <a:xfrm>
            <a:off x="2736594" y="2072544"/>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a:t>
            </a:r>
            <a:r>
              <a:rPr lang="en-US" sz="1400" dirty="0" err="1" smtClean="0">
                <a:solidFill>
                  <a:srgbClr val="3333FF"/>
                </a:solidFill>
                <a:latin typeface="Arial" panose="020B0604020202020204" pitchFamily="34" charset="0"/>
                <a:cs typeface="Arial" panose="020B0604020202020204" pitchFamily="34" charset="0"/>
              </a:rPr>
              <a:t>Compens</a:t>
            </a:r>
            <a:endParaRPr lang="es-ES" sz="1400" dirty="0">
              <a:solidFill>
                <a:srgbClr val="3333FF"/>
              </a:solidFill>
              <a:latin typeface="Arial" panose="020B0604020202020204" pitchFamily="34" charset="0"/>
              <a:cs typeface="Arial" panose="020B0604020202020204" pitchFamily="34" charset="0"/>
            </a:endParaRPr>
          </a:p>
        </p:txBody>
      </p:sp>
      <p:sp>
        <p:nvSpPr>
          <p:cNvPr id="17" name="4 Elipse"/>
          <p:cNvSpPr/>
          <p:nvPr/>
        </p:nvSpPr>
        <p:spPr>
          <a:xfrm>
            <a:off x="2736594" y="2379440"/>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Cap From</a:t>
            </a:r>
            <a:endParaRPr lang="es-ES" sz="1400" dirty="0">
              <a:solidFill>
                <a:srgbClr val="3333FF"/>
              </a:solidFill>
              <a:latin typeface="Arial" panose="020B0604020202020204" pitchFamily="34" charset="0"/>
              <a:cs typeface="Arial" panose="020B0604020202020204" pitchFamily="34" charset="0"/>
            </a:endParaRPr>
          </a:p>
        </p:txBody>
      </p:sp>
      <p:sp>
        <p:nvSpPr>
          <p:cNvPr id="18" name="4 Elipse"/>
          <p:cNvSpPr/>
          <p:nvPr/>
        </p:nvSpPr>
        <p:spPr>
          <a:xfrm>
            <a:off x="2736593" y="3285149"/>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Capital</a:t>
            </a:r>
            <a:endParaRPr lang="es-ES" sz="1400" dirty="0">
              <a:solidFill>
                <a:srgbClr val="3333FF"/>
              </a:solidFill>
              <a:latin typeface="Arial" panose="020B0604020202020204" pitchFamily="34" charset="0"/>
              <a:cs typeface="Arial" panose="020B0604020202020204" pitchFamily="34" charset="0"/>
            </a:endParaRPr>
          </a:p>
        </p:txBody>
      </p:sp>
      <p:sp>
        <p:nvSpPr>
          <p:cNvPr id="19" name="4 Elipse"/>
          <p:cNvSpPr/>
          <p:nvPr/>
        </p:nvSpPr>
        <p:spPr>
          <a:xfrm>
            <a:off x="2736593" y="3573024"/>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Compensation</a:t>
            </a:r>
            <a:endParaRPr lang="es-ES" sz="1400" dirty="0">
              <a:solidFill>
                <a:srgbClr val="3333FF"/>
              </a:solidFill>
              <a:latin typeface="Arial" panose="020B0604020202020204" pitchFamily="34" charset="0"/>
              <a:cs typeface="Arial" panose="020B0604020202020204" pitchFamily="34" charset="0"/>
            </a:endParaRPr>
          </a:p>
        </p:txBody>
      </p:sp>
      <p:sp>
        <p:nvSpPr>
          <p:cNvPr id="20" name="4 Elipse"/>
          <p:cNvSpPr/>
          <p:nvPr/>
        </p:nvSpPr>
        <p:spPr>
          <a:xfrm>
            <a:off x="2736593" y="3860900"/>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Interest</a:t>
            </a:r>
            <a:endParaRPr lang="es-ES" sz="1400" dirty="0">
              <a:solidFill>
                <a:srgbClr val="3333FF"/>
              </a:solidFill>
              <a:latin typeface="Arial" panose="020B0604020202020204" pitchFamily="34" charset="0"/>
              <a:cs typeface="Arial" panose="020B0604020202020204" pitchFamily="34" charset="0"/>
            </a:endParaRPr>
          </a:p>
        </p:txBody>
      </p:sp>
      <p:sp>
        <p:nvSpPr>
          <p:cNvPr id="21" name="4 Elipse"/>
          <p:cNvSpPr/>
          <p:nvPr/>
        </p:nvSpPr>
        <p:spPr>
          <a:xfrm>
            <a:off x="2736593" y="4148775"/>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Capital Form</a:t>
            </a:r>
            <a:endParaRPr lang="es-ES" sz="1400" dirty="0">
              <a:solidFill>
                <a:srgbClr val="3333FF"/>
              </a:solidFill>
              <a:latin typeface="Arial" panose="020B0604020202020204" pitchFamily="34" charset="0"/>
              <a:cs typeface="Arial" panose="020B0604020202020204" pitchFamily="34" charset="0"/>
            </a:endParaRPr>
          </a:p>
        </p:txBody>
      </p:sp>
      <p:sp>
        <p:nvSpPr>
          <p:cNvPr id="40" name="4 Elipse"/>
          <p:cNvSpPr/>
          <p:nvPr/>
        </p:nvSpPr>
        <p:spPr>
          <a:xfrm>
            <a:off x="2736593" y="4436651"/>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Cap-labor ratio</a:t>
            </a:r>
            <a:endParaRPr lang="es-ES" sz="1400" dirty="0">
              <a:solidFill>
                <a:srgbClr val="3333FF"/>
              </a:solidFill>
              <a:latin typeface="Arial" panose="020B0604020202020204" pitchFamily="34" charset="0"/>
              <a:cs typeface="Arial" panose="020B0604020202020204" pitchFamily="34" charset="0"/>
            </a:endParaRPr>
          </a:p>
        </p:txBody>
      </p:sp>
      <p:sp>
        <p:nvSpPr>
          <p:cNvPr id="41" name="4 Elipse"/>
          <p:cNvSpPr/>
          <p:nvPr/>
        </p:nvSpPr>
        <p:spPr>
          <a:xfrm>
            <a:off x="2736593" y="4724527"/>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Consumption</a:t>
            </a:r>
            <a:endParaRPr lang="es-ES" sz="1400" dirty="0">
              <a:solidFill>
                <a:srgbClr val="3333FF"/>
              </a:solidFill>
              <a:latin typeface="Arial" panose="020B0604020202020204" pitchFamily="34" charset="0"/>
              <a:cs typeface="Arial" panose="020B0604020202020204" pitchFamily="34" charset="0"/>
            </a:endParaRPr>
          </a:p>
        </p:txBody>
      </p:sp>
      <p:sp>
        <p:nvSpPr>
          <p:cNvPr id="52" name="4 Elipse"/>
          <p:cNvSpPr/>
          <p:nvPr/>
        </p:nvSpPr>
        <p:spPr>
          <a:xfrm>
            <a:off x="2736594" y="5008361"/>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Investment</a:t>
            </a:r>
            <a:endParaRPr lang="es-ES" sz="1400" dirty="0">
              <a:solidFill>
                <a:srgbClr val="3333FF"/>
              </a:solidFill>
              <a:latin typeface="Arial" panose="020B0604020202020204" pitchFamily="34" charset="0"/>
              <a:cs typeface="Arial" panose="020B0604020202020204" pitchFamily="34" charset="0"/>
            </a:endParaRPr>
          </a:p>
        </p:txBody>
      </p:sp>
      <p:sp>
        <p:nvSpPr>
          <p:cNvPr id="53" name="4 Elipse"/>
          <p:cNvSpPr/>
          <p:nvPr/>
        </p:nvSpPr>
        <p:spPr>
          <a:xfrm>
            <a:off x="2736594" y="5315255"/>
            <a:ext cx="1961317" cy="32123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Workers</a:t>
            </a:r>
            <a:endParaRPr lang="es-ES" sz="1400" dirty="0">
              <a:solidFill>
                <a:srgbClr val="3333FF"/>
              </a:solidFill>
              <a:latin typeface="Arial" panose="020B0604020202020204" pitchFamily="34" charset="0"/>
              <a:cs typeface="Arial" panose="020B0604020202020204" pitchFamily="34" charset="0"/>
            </a:endParaRPr>
          </a:p>
        </p:txBody>
      </p:sp>
      <p:sp>
        <p:nvSpPr>
          <p:cNvPr id="77" name="4 Elipse"/>
          <p:cNvSpPr/>
          <p:nvPr/>
        </p:nvSpPr>
        <p:spPr>
          <a:xfrm>
            <a:off x="2736593" y="5636485"/>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Capital</a:t>
            </a:r>
            <a:endParaRPr lang="es-ES" sz="1400" dirty="0">
              <a:solidFill>
                <a:srgbClr val="3333FF"/>
              </a:solidFill>
              <a:latin typeface="Arial" panose="020B0604020202020204" pitchFamily="34" charset="0"/>
              <a:cs typeface="Arial" panose="020B0604020202020204" pitchFamily="34" charset="0"/>
            </a:endParaRPr>
          </a:p>
        </p:txBody>
      </p:sp>
      <p:sp>
        <p:nvSpPr>
          <p:cNvPr id="79" name="4 Elipse"/>
          <p:cNvSpPr/>
          <p:nvPr/>
        </p:nvSpPr>
        <p:spPr>
          <a:xfrm>
            <a:off x="2736593" y="5930617"/>
            <a:ext cx="1963419" cy="2941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GDP</a:t>
            </a:r>
            <a:endParaRPr lang="es-ES" sz="1400" dirty="0">
              <a:solidFill>
                <a:srgbClr val="3333FF"/>
              </a:solidFill>
              <a:latin typeface="Arial" panose="020B0604020202020204" pitchFamily="34" charset="0"/>
              <a:cs typeface="Arial" panose="020B0604020202020204" pitchFamily="34" charset="0"/>
            </a:endParaRPr>
          </a:p>
        </p:txBody>
      </p:sp>
      <p:cxnSp>
        <p:nvCxnSpPr>
          <p:cNvPr id="32" name="Straight Connector 31"/>
          <p:cNvCxnSpPr>
            <a:stCxn id="77" idx="2"/>
            <a:endCxn id="7" idx="6"/>
          </p:cNvCxnSpPr>
          <p:nvPr/>
        </p:nvCxnSpPr>
        <p:spPr>
          <a:xfrm flipH="1" flipV="1">
            <a:off x="1967626" y="4871562"/>
            <a:ext cx="768967" cy="91198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79" idx="2"/>
            <a:endCxn id="8" idx="6"/>
          </p:cNvCxnSpPr>
          <p:nvPr/>
        </p:nvCxnSpPr>
        <p:spPr>
          <a:xfrm flipH="1" flipV="1">
            <a:off x="1967626" y="5741829"/>
            <a:ext cx="768967" cy="33585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78488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059238" algn="ctr"/>
                <a:tab pos="10347325" algn="r"/>
              </a:tabLst>
            </a:pPr>
            <a:r>
              <a:rPr lang="en-US" sz="4000" dirty="0" smtClean="0"/>
              <a:t>Proposed	UNESCO	</a:t>
            </a:r>
            <a:r>
              <a:rPr lang="en-US" sz="4000" dirty="0"/>
              <a:t>Domain Knowledge (revisited)</a:t>
            </a:r>
          </a:p>
        </p:txBody>
      </p:sp>
      <p:sp>
        <p:nvSpPr>
          <p:cNvPr id="16" name="Oval 15"/>
          <p:cNvSpPr/>
          <p:nvPr/>
        </p:nvSpPr>
        <p:spPr>
          <a:xfrm>
            <a:off x="5056911" y="128847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Previous Year Economy</a:t>
            </a:r>
            <a:endParaRPr lang="en-US" sz="1900" dirty="0"/>
          </a:p>
        </p:txBody>
      </p:sp>
      <p:sp>
        <p:nvSpPr>
          <p:cNvPr id="17" name="Oval 16"/>
          <p:cNvSpPr/>
          <p:nvPr/>
        </p:nvSpPr>
        <p:spPr>
          <a:xfrm>
            <a:off x="3255819" y="2832175"/>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Education</a:t>
            </a:r>
            <a:endParaRPr lang="en-US" sz="1900" dirty="0"/>
          </a:p>
        </p:txBody>
      </p:sp>
      <p:sp>
        <p:nvSpPr>
          <p:cNvPr id="18" name="Oval 17"/>
          <p:cNvSpPr/>
          <p:nvPr/>
        </p:nvSpPr>
        <p:spPr>
          <a:xfrm>
            <a:off x="3948546"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Production</a:t>
            </a:r>
            <a:endParaRPr lang="en-US" sz="1900" dirty="0"/>
          </a:p>
        </p:txBody>
      </p:sp>
      <p:sp>
        <p:nvSpPr>
          <p:cNvPr id="19" name="Oval 18"/>
          <p:cNvSpPr/>
          <p:nvPr/>
        </p:nvSpPr>
        <p:spPr>
          <a:xfrm>
            <a:off x="7149378" y="2688797"/>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Innovation</a:t>
            </a:r>
            <a:endParaRPr lang="en-US" sz="1900" dirty="0"/>
          </a:p>
        </p:txBody>
      </p:sp>
      <p:sp>
        <p:nvSpPr>
          <p:cNvPr id="20" name="Oval 19"/>
          <p:cNvSpPr/>
          <p:nvPr/>
        </p:nvSpPr>
        <p:spPr>
          <a:xfrm>
            <a:off x="6747597" y="4780833"/>
            <a:ext cx="1884216"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Economy</a:t>
            </a:r>
            <a:endParaRPr lang="en-US" sz="1900" dirty="0"/>
          </a:p>
        </p:txBody>
      </p:sp>
      <p:sp>
        <p:nvSpPr>
          <p:cNvPr id="23" name="Down Arrow 22"/>
          <p:cNvSpPr/>
          <p:nvPr/>
        </p:nvSpPr>
        <p:spPr>
          <a:xfrm rot="2700000">
            <a:off x="4809289"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20700000">
            <a:off x="4253647"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6200000">
            <a:off x="6030038" y="5358900"/>
            <a:ext cx="497541" cy="7280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6200000">
            <a:off x="5943601" y="3211161"/>
            <a:ext cx="497541" cy="162378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8900000" flipH="1">
            <a:off x="6900607" y="2793524"/>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900000" flipH="1">
            <a:off x="7723072" y="461916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93973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95"/>
          <p:cNvSpPr>
            <a:spLocks noGrp="1"/>
          </p:cNvSpPr>
          <p:nvPr>
            <p:ph type="title"/>
          </p:nvPr>
        </p:nvSpPr>
        <p:spPr/>
        <p:txBody>
          <a:bodyPr>
            <a:normAutofit/>
          </a:bodyPr>
          <a:lstStyle/>
          <a:p>
            <a:r>
              <a:rPr lang="en-US" sz="3200" dirty="0" smtClean="0"/>
              <a:t>UNESCO Domain Knowledge model representation</a:t>
            </a:r>
            <a:r>
              <a:rPr lang="en-US" sz="3200" dirty="0"/>
              <a:t> (revisited)</a:t>
            </a:r>
          </a:p>
        </p:txBody>
      </p:sp>
      <p:sp>
        <p:nvSpPr>
          <p:cNvPr id="97" name="Text Placeholder 96"/>
          <p:cNvSpPr>
            <a:spLocks noGrp="1"/>
          </p:cNvSpPr>
          <p:nvPr>
            <p:ph type="body" idx="1"/>
          </p:nvPr>
        </p:nvSpPr>
        <p:spPr>
          <a:xfrm>
            <a:off x="839789" y="1419391"/>
            <a:ext cx="5157787" cy="406234"/>
          </a:xfrm>
        </p:spPr>
        <p:txBody>
          <a:bodyPr anchor="t">
            <a:normAutofit lnSpcReduction="10000"/>
          </a:bodyPr>
          <a:lstStyle/>
          <a:p>
            <a:pPr algn="ctr"/>
            <a:r>
              <a:rPr lang="en-US" dirty="0" smtClean="0"/>
              <a:t>Categorization </a:t>
            </a:r>
            <a:r>
              <a:rPr lang="en-US" dirty="0" err="1" smtClean="0"/>
              <a:t>hashmap</a:t>
            </a:r>
            <a:endParaRPr lang="en-US" dirty="0"/>
          </a:p>
        </p:txBody>
      </p:sp>
      <p:sp>
        <p:nvSpPr>
          <p:cNvPr id="99" name="Text Placeholder 98"/>
          <p:cNvSpPr>
            <a:spLocks noGrp="1"/>
          </p:cNvSpPr>
          <p:nvPr>
            <p:ph type="body" sz="quarter" idx="3"/>
          </p:nvPr>
        </p:nvSpPr>
        <p:spPr>
          <a:xfrm>
            <a:off x="6172201" y="1419391"/>
            <a:ext cx="5183188" cy="406234"/>
          </a:xfrm>
        </p:spPr>
        <p:txBody>
          <a:bodyPr anchor="t">
            <a:normAutofit lnSpcReduction="10000"/>
          </a:bodyPr>
          <a:lstStyle/>
          <a:p>
            <a:pPr algn="ctr"/>
            <a:r>
              <a:rPr lang="en-US" dirty="0" smtClean="0"/>
              <a:t>Category relation Graph</a:t>
            </a:r>
            <a:endParaRPr lang="en-US" dirty="0"/>
          </a:p>
        </p:txBody>
      </p:sp>
      <p:sp>
        <p:nvSpPr>
          <p:cNvPr id="4" name="Oval 3"/>
          <p:cNvSpPr/>
          <p:nvPr/>
        </p:nvSpPr>
        <p:spPr>
          <a:xfrm>
            <a:off x="1097358" y="1825625"/>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Prev</a:t>
            </a:r>
            <a:r>
              <a:rPr lang="en-US" sz="1400" dirty="0" smtClean="0"/>
              <a:t> Year Econ</a:t>
            </a:r>
            <a:endParaRPr lang="en-US" sz="1400" dirty="0"/>
          </a:p>
        </p:txBody>
      </p:sp>
      <p:sp>
        <p:nvSpPr>
          <p:cNvPr id="5" name="Oval 4"/>
          <p:cNvSpPr/>
          <p:nvPr/>
        </p:nvSpPr>
        <p:spPr>
          <a:xfrm>
            <a:off x="1097358" y="2695893"/>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Educ</a:t>
            </a:r>
            <a:endParaRPr lang="en-US" sz="1400" dirty="0"/>
          </a:p>
        </p:txBody>
      </p:sp>
      <p:sp>
        <p:nvSpPr>
          <p:cNvPr id="6" name="Oval 5"/>
          <p:cNvSpPr/>
          <p:nvPr/>
        </p:nvSpPr>
        <p:spPr>
          <a:xfrm>
            <a:off x="1097358" y="3566160"/>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Prod</a:t>
            </a:r>
            <a:endParaRPr lang="en-US" sz="1400" dirty="0"/>
          </a:p>
        </p:txBody>
      </p:sp>
      <p:sp>
        <p:nvSpPr>
          <p:cNvPr id="7" name="Oval 6"/>
          <p:cNvSpPr/>
          <p:nvPr/>
        </p:nvSpPr>
        <p:spPr>
          <a:xfrm>
            <a:off x="1097358" y="4436428"/>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Innov</a:t>
            </a:r>
            <a:endParaRPr lang="en-US" sz="1400" dirty="0"/>
          </a:p>
        </p:txBody>
      </p:sp>
      <p:sp>
        <p:nvSpPr>
          <p:cNvPr id="8" name="Oval 7"/>
          <p:cNvSpPr/>
          <p:nvPr/>
        </p:nvSpPr>
        <p:spPr>
          <a:xfrm>
            <a:off x="1097358" y="5306695"/>
            <a:ext cx="870268" cy="870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Econ</a:t>
            </a:r>
            <a:endParaRPr lang="en-US" sz="1400" dirty="0"/>
          </a:p>
        </p:txBody>
      </p:sp>
      <p:sp>
        <p:nvSpPr>
          <p:cNvPr id="10" name="4 Elipse"/>
          <p:cNvSpPr/>
          <p:nvPr/>
        </p:nvSpPr>
        <p:spPr>
          <a:xfrm>
            <a:off x="2736594" y="1765648"/>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GDP</a:t>
            </a:r>
            <a:endParaRPr lang="es-ES" sz="1400" dirty="0">
              <a:solidFill>
                <a:srgbClr val="3333FF"/>
              </a:solidFill>
              <a:latin typeface="Arial" panose="020B0604020202020204" pitchFamily="34" charset="0"/>
              <a:cs typeface="Arial" panose="020B0604020202020204" pitchFamily="34" charset="0"/>
            </a:endParaRPr>
          </a:p>
        </p:txBody>
      </p:sp>
      <p:sp>
        <p:nvSpPr>
          <p:cNvPr id="14" name="4 Elipse"/>
          <p:cNvSpPr/>
          <p:nvPr/>
        </p:nvSpPr>
        <p:spPr>
          <a:xfrm>
            <a:off x="2736594" y="2826256"/>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Secondary</a:t>
            </a:r>
            <a:endParaRPr lang="es-ES" sz="1400" dirty="0">
              <a:solidFill>
                <a:srgbClr val="3333FF"/>
              </a:solidFill>
              <a:latin typeface="Arial" panose="020B0604020202020204" pitchFamily="34" charset="0"/>
              <a:cs typeface="Arial" panose="020B0604020202020204" pitchFamily="34" charset="0"/>
            </a:endParaRPr>
          </a:p>
        </p:txBody>
      </p:sp>
      <p:sp>
        <p:nvSpPr>
          <p:cNvPr id="15" name="4 Elipse"/>
          <p:cNvSpPr/>
          <p:nvPr/>
        </p:nvSpPr>
        <p:spPr>
          <a:xfrm>
            <a:off x="2736593" y="318444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Tertiary</a:t>
            </a:r>
            <a:endParaRPr lang="es-ES" sz="1400" dirty="0">
              <a:solidFill>
                <a:srgbClr val="3333FF"/>
              </a:solidFill>
              <a:latin typeface="Arial" panose="020B0604020202020204" pitchFamily="34" charset="0"/>
              <a:cs typeface="Arial" panose="020B0604020202020204" pitchFamily="34" charset="0"/>
            </a:endParaRPr>
          </a:p>
        </p:txBody>
      </p:sp>
      <p:sp>
        <p:nvSpPr>
          <p:cNvPr id="16" name="4 Elipse"/>
          <p:cNvSpPr/>
          <p:nvPr/>
        </p:nvSpPr>
        <p:spPr>
          <a:xfrm>
            <a:off x="2736594" y="2119184"/>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Growth</a:t>
            </a:r>
            <a:endParaRPr lang="es-ES" sz="1400" dirty="0">
              <a:solidFill>
                <a:srgbClr val="3333FF"/>
              </a:solidFill>
              <a:latin typeface="Arial" panose="020B0604020202020204" pitchFamily="34" charset="0"/>
              <a:cs typeface="Arial" panose="020B0604020202020204" pitchFamily="34" charset="0"/>
            </a:endParaRPr>
          </a:p>
        </p:txBody>
      </p:sp>
      <p:sp>
        <p:nvSpPr>
          <p:cNvPr id="17" name="4 Elipse"/>
          <p:cNvSpPr/>
          <p:nvPr/>
        </p:nvSpPr>
        <p:spPr>
          <a:xfrm>
            <a:off x="2736594" y="2472720"/>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Primary</a:t>
            </a:r>
            <a:endParaRPr lang="es-ES" sz="1400" dirty="0">
              <a:solidFill>
                <a:srgbClr val="3333FF"/>
              </a:solidFill>
              <a:latin typeface="Arial" panose="020B0604020202020204" pitchFamily="34" charset="0"/>
              <a:cs typeface="Arial" panose="020B0604020202020204" pitchFamily="34" charset="0"/>
            </a:endParaRPr>
          </a:p>
        </p:txBody>
      </p:sp>
      <p:sp>
        <p:nvSpPr>
          <p:cNvPr id="18" name="4 Elipse"/>
          <p:cNvSpPr/>
          <p:nvPr/>
        </p:nvSpPr>
        <p:spPr>
          <a:xfrm>
            <a:off x="2736593" y="351607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Industry</a:t>
            </a:r>
            <a:endParaRPr lang="es-ES" sz="1400" dirty="0">
              <a:solidFill>
                <a:srgbClr val="3333FF"/>
              </a:solidFill>
              <a:latin typeface="Arial" panose="020B0604020202020204" pitchFamily="34" charset="0"/>
              <a:cs typeface="Arial" panose="020B0604020202020204" pitchFamily="34" charset="0"/>
            </a:endParaRPr>
          </a:p>
        </p:txBody>
      </p:sp>
      <p:sp>
        <p:nvSpPr>
          <p:cNvPr id="19" name="4 Elipse"/>
          <p:cNvSpPr/>
          <p:nvPr/>
        </p:nvSpPr>
        <p:spPr>
          <a:xfrm>
            <a:off x="2736593" y="384769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Services</a:t>
            </a:r>
            <a:endParaRPr lang="es-ES" sz="1400" dirty="0">
              <a:solidFill>
                <a:srgbClr val="3333FF"/>
              </a:solidFill>
              <a:latin typeface="Arial" panose="020B0604020202020204" pitchFamily="34" charset="0"/>
              <a:cs typeface="Arial" panose="020B0604020202020204" pitchFamily="34" charset="0"/>
            </a:endParaRPr>
          </a:p>
        </p:txBody>
      </p:sp>
      <p:sp>
        <p:nvSpPr>
          <p:cNvPr id="20" name="4 Elipse"/>
          <p:cNvSpPr/>
          <p:nvPr/>
        </p:nvSpPr>
        <p:spPr>
          <a:xfrm>
            <a:off x="2736593" y="417932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Unemployment</a:t>
            </a:r>
            <a:endParaRPr lang="es-ES" sz="1400" dirty="0">
              <a:solidFill>
                <a:srgbClr val="3333FF"/>
              </a:solidFill>
              <a:latin typeface="Arial" panose="020B0604020202020204" pitchFamily="34" charset="0"/>
              <a:cs typeface="Arial" panose="020B0604020202020204" pitchFamily="34" charset="0"/>
            </a:endParaRPr>
          </a:p>
        </p:txBody>
      </p:sp>
      <p:sp>
        <p:nvSpPr>
          <p:cNvPr id="21" name="4 Elipse"/>
          <p:cNvSpPr/>
          <p:nvPr/>
        </p:nvSpPr>
        <p:spPr>
          <a:xfrm>
            <a:off x="2736593" y="451094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Journal</a:t>
            </a:r>
            <a:endParaRPr lang="es-ES" sz="1400" dirty="0">
              <a:solidFill>
                <a:srgbClr val="3333FF"/>
              </a:solidFill>
              <a:latin typeface="Arial" panose="020B0604020202020204" pitchFamily="34" charset="0"/>
              <a:cs typeface="Arial" panose="020B0604020202020204" pitchFamily="34" charset="0"/>
            </a:endParaRPr>
          </a:p>
        </p:txBody>
      </p:sp>
      <p:cxnSp>
        <p:nvCxnSpPr>
          <p:cNvPr id="23" name="Straight Connector 22"/>
          <p:cNvCxnSpPr>
            <a:stCxn id="6" idx="6"/>
            <a:endCxn id="20" idx="2"/>
          </p:cNvCxnSpPr>
          <p:nvPr/>
        </p:nvCxnSpPr>
        <p:spPr>
          <a:xfrm>
            <a:off x="1967626" y="4001294"/>
            <a:ext cx="768967" cy="34744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6"/>
            <a:endCxn id="19" idx="2"/>
          </p:cNvCxnSpPr>
          <p:nvPr/>
        </p:nvCxnSpPr>
        <p:spPr>
          <a:xfrm>
            <a:off x="1967626" y="4001294"/>
            <a:ext cx="768967" cy="1581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 idx="6"/>
            <a:endCxn id="18" idx="2"/>
          </p:cNvCxnSpPr>
          <p:nvPr/>
        </p:nvCxnSpPr>
        <p:spPr>
          <a:xfrm flipV="1">
            <a:off x="1967626" y="3685488"/>
            <a:ext cx="768967" cy="31580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6"/>
            <a:endCxn id="15" idx="2"/>
          </p:cNvCxnSpPr>
          <p:nvPr/>
        </p:nvCxnSpPr>
        <p:spPr>
          <a:xfrm>
            <a:off x="1967626" y="3131027"/>
            <a:ext cx="768967" cy="2228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2"/>
            <a:endCxn id="5" idx="6"/>
          </p:cNvCxnSpPr>
          <p:nvPr/>
        </p:nvCxnSpPr>
        <p:spPr>
          <a:xfrm flipH="1">
            <a:off x="1967626" y="3011282"/>
            <a:ext cx="768968" cy="11974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7" idx="2"/>
            <a:endCxn id="5" idx="6"/>
          </p:cNvCxnSpPr>
          <p:nvPr/>
        </p:nvCxnSpPr>
        <p:spPr>
          <a:xfrm flipH="1">
            <a:off x="1967626" y="2657746"/>
            <a:ext cx="768968" cy="47328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 idx="2"/>
            <a:endCxn id="4" idx="6"/>
          </p:cNvCxnSpPr>
          <p:nvPr/>
        </p:nvCxnSpPr>
        <p:spPr>
          <a:xfrm flipH="1">
            <a:off x="1967626" y="1950674"/>
            <a:ext cx="768968" cy="31008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 idx="6"/>
            <a:endCxn id="16" idx="2"/>
          </p:cNvCxnSpPr>
          <p:nvPr/>
        </p:nvCxnSpPr>
        <p:spPr>
          <a:xfrm>
            <a:off x="1967626" y="2260759"/>
            <a:ext cx="768968" cy="434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4 Elipse"/>
          <p:cNvSpPr/>
          <p:nvPr/>
        </p:nvSpPr>
        <p:spPr>
          <a:xfrm>
            <a:off x="2736593" y="4842572"/>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Trademarks</a:t>
            </a:r>
            <a:endParaRPr lang="es-ES" sz="1400" dirty="0">
              <a:solidFill>
                <a:srgbClr val="3333FF"/>
              </a:solidFill>
              <a:latin typeface="Arial" panose="020B0604020202020204" pitchFamily="34" charset="0"/>
              <a:cs typeface="Arial" panose="020B0604020202020204" pitchFamily="34" charset="0"/>
            </a:endParaRPr>
          </a:p>
        </p:txBody>
      </p:sp>
      <p:sp>
        <p:nvSpPr>
          <p:cNvPr id="41" name="4 Elipse"/>
          <p:cNvSpPr/>
          <p:nvPr/>
        </p:nvSpPr>
        <p:spPr>
          <a:xfrm>
            <a:off x="2736593" y="5174197"/>
            <a:ext cx="1963419" cy="33883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solidFill>
                  <a:srgbClr val="3333FF"/>
                </a:solidFill>
                <a:latin typeface="Arial" panose="020B0604020202020204" pitchFamily="34" charset="0"/>
                <a:cs typeface="Arial" panose="020B0604020202020204" pitchFamily="34" charset="0"/>
              </a:rPr>
              <a:t>Government</a:t>
            </a:r>
            <a:endParaRPr lang="es-ES" sz="1400" dirty="0">
              <a:solidFill>
                <a:srgbClr val="3333FF"/>
              </a:solidFill>
              <a:latin typeface="Arial" panose="020B0604020202020204" pitchFamily="34" charset="0"/>
              <a:cs typeface="Arial" panose="020B0604020202020204" pitchFamily="34" charset="0"/>
            </a:endParaRPr>
          </a:p>
        </p:txBody>
      </p:sp>
      <p:cxnSp>
        <p:nvCxnSpPr>
          <p:cNvPr id="43" name="Straight Connector 42"/>
          <p:cNvCxnSpPr>
            <a:stCxn id="21" idx="2"/>
            <a:endCxn id="7" idx="6"/>
          </p:cNvCxnSpPr>
          <p:nvPr/>
        </p:nvCxnSpPr>
        <p:spPr>
          <a:xfrm flipH="1">
            <a:off x="1967626" y="4680363"/>
            <a:ext cx="768967" cy="1911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2"/>
            <a:endCxn id="7" idx="6"/>
          </p:cNvCxnSpPr>
          <p:nvPr/>
        </p:nvCxnSpPr>
        <p:spPr>
          <a:xfrm flipH="1" flipV="1">
            <a:off x="1967626" y="4871562"/>
            <a:ext cx="768967" cy="14042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2"/>
            <a:endCxn id="7" idx="6"/>
          </p:cNvCxnSpPr>
          <p:nvPr/>
        </p:nvCxnSpPr>
        <p:spPr>
          <a:xfrm flipH="1" flipV="1">
            <a:off x="1967626" y="4871562"/>
            <a:ext cx="768967" cy="4720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4 Elipse"/>
          <p:cNvSpPr/>
          <p:nvPr/>
        </p:nvSpPr>
        <p:spPr>
          <a:xfrm>
            <a:off x="2736594" y="5501167"/>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GDP</a:t>
            </a:r>
            <a:endParaRPr lang="es-ES" sz="1400" dirty="0">
              <a:solidFill>
                <a:srgbClr val="3333FF"/>
              </a:solidFill>
              <a:latin typeface="Arial" panose="020B0604020202020204" pitchFamily="34" charset="0"/>
              <a:cs typeface="Arial" panose="020B0604020202020204" pitchFamily="34" charset="0"/>
            </a:endParaRPr>
          </a:p>
        </p:txBody>
      </p:sp>
      <p:sp>
        <p:nvSpPr>
          <p:cNvPr id="53" name="4 Elipse"/>
          <p:cNvSpPr/>
          <p:nvPr/>
        </p:nvSpPr>
        <p:spPr>
          <a:xfrm>
            <a:off x="2736594" y="5854700"/>
            <a:ext cx="1961317" cy="37005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err="1" smtClean="0">
                <a:solidFill>
                  <a:srgbClr val="3333FF"/>
                </a:solidFill>
                <a:latin typeface="Arial" panose="020B0604020202020204" pitchFamily="34" charset="0"/>
                <a:cs typeface="Arial" panose="020B0604020202020204" pitchFamily="34" charset="0"/>
              </a:rPr>
              <a:t>Prev</a:t>
            </a:r>
            <a:r>
              <a:rPr lang="en-US" sz="1400" dirty="0" smtClean="0">
                <a:solidFill>
                  <a:srgbClr val="3333FF"/>
                </a:solidFill>
                <a:latin typeface="Arial" panose="020B0604020202020204" pitchFamily="34" charset="0"/>
                <a:cs typeface="Arial" panose="020B0604020202020204" pitchFamily="34" charset="0"/>
              </a:rPr>
              <a:t> Growth</a:t>
            </a:r>
            <a:endParaRPr lang="es-ES" sz="1400" dirty="0">
              <a:solidFill>
                <a:srgbClr val="3333FF"/>
              </a:solidFill>
              <a:latin typeface="Arial" panose="020B0604020202020204" pitchFamily="34" charset="0"/>
              <a:cs typeface="Arial" panose="020B0604020202020204" pitchFamily="34" charset="0"/>
            </a:endParaRPr>
          </a:p>
        </p:txBody>
      </p:sp>
      <p:cxnSp>
        <p:nvCxnSpPr>
          <p:cNvPr id="66" name="Straight Connector 65"/>
          <p:cNvCxnSpPr>
            <a:stCxn id="8" idx="6"/>
            <a:endCxn id="52" idx="2"/>
          </p:cNvCxnSpPr>
          <p:nvPr/>
        </p:nvCxnSpPr>
        <p:spPr>
          <a:xfrm flipV="1">
            <a:off x="1967626" y="5686193"/>
            <a:ext cx="768968" cy="556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8" idx="6"/>
            <a:endCxn id="53" idx="2"/>
          </p:cNvCxnSpPr>
          <p:nvPr/>
        </p:nvCxnSpPr>
        <p:spPr>
          <a:xfrm>
            <a:off x="1967626" y="5741829"/>
            <a:ext cx="768968" cy="29789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6450408" y="1829866"/>
            <a:ext cx="4722832" cy="4394886"/>
            <a:chOff x="3255816" y="1288472"/>
            <a:chExt cx="5777770" cy="5376575"/>
          </a:xfrm>
        </p:grpSpPr>
        <p:sp>
          <p:nvSpPr>
            <p:cNvPr id="85" name="Oval 84"/>
            <p:cNvSpPr/>
            <p:nvPr/>
          </p:nvSpPr>
          <p:spPr>
            <a:xfrm>
              <a:off x="5056906" y="1288472"/>
              <a:ext cx="1884215"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Previous Year Economy</a:t>
              </a:r>
              <a:endParaRPr lang="en-US" sz="1400" dirty="0"/>
            </a:p>
          </p:txBody>
        </p:sp>
        <p:sp>
          <p:nvSpPr>
            <p:cNvPr id="86" name="Oval 85"/>
            <p:cNvSpPr/>
            <p:nvPr/>
          </p:nvSpPr>
          <p:spPr>
            <a:xfrm>
              <a:off x="3255816" y="2832174"/>
              <a:ext cx="1884215"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Education</a:t>
              </a:r>
              <a:endParaRPr lang="en-US" sz="1400" dirty="0"/>
            </a:p>
          </p:txBody>
        </p:sp>
        <p:sp>
          <p:nvSpPr>
            <p:cNvPr id="87" name="Oval 86"/>
            <p:cNvSpPr/>
            <p:nvPr/>
          </p:nvSpPr>
          <p:spPr>
            <a:xfrm>
              <a:off x="3948542" y="4780831"/>
              <a:ext cx="1884215" cy="18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Production</a:t>
              </a:r>
              <a:endParaRPr lang="en-US" sz="1400" dirty="0"/>
            </a:p>
          </p:txBody>
        </p:sp>
        <p:sp>
          <p:nvSpPr>
            <p:cNvPr id="88" name="Oval 87"/>
            <p:cNvSpPr/>
            <p:nvPr/>
          </p:nvSpPr>
          <p:spPr>
            <a:xfrm>
              <a:off x="7149371" y="2688795"/>
              <a:ext cx="1884215" cy="1884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Innovation</a:t>
              </a:r>
              <a:endParaRPr lang="en-US" sz="1400" dirty="0"/>
            </a:p>
          </p:txBody>
        </p:sp>
        <p:sp>
          <p:nvSpPr>
            <p:cNvPr id="89" name="Oval 88"/>
            <p:cNvSpPr/>
            <p:nvPr/>
          </p:nvSpPr>
          <p:spPr>
            <a:xfrm>
              <a:off x="6747590" y="4780829"/>
              <a:ext cx="1884215" cy="1884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Economy</a:t>
              </a:r>
              <a:endParaRPr lang="en-US" sz="1400" dirty="0"/>
            </a:p>
          </p:txBody>
        </p:sp>
        <p:sp>
          <p:nvSpPr>
            <p:cNvPr id="90" name="Down Arrow 89"/>
            <p:cNvSpPr/>
            <p:nvPr/>
          </p:nvSpPr>
          <p:spPr>
            <a:xfrm rot="2700000">
              <a:off x="4809284" y="2793522"/>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Down Arrow 90"/>
            <p:cNvSpPr/>
            <p:nvPr/>
          </p:nvSpPr>
          <p:spPr>
            <a:xfrm rot="20700000">
              <a:off x="4253643" y="4619158"/>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Down Arrow 91"/>
            <p:cNvSpPr/>
            <p:nvPr/>
          </p:nvSpPr>
          <p:spPr>
            <a:xfrm rot="16200000">
              <a:off x="6030032" y="5358896"/>
              <a:ext cx="497541" cy="72808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Down Arrow 92"/>
            <p:cNvSpPr/>
            <p:nvPr/>
          </p:nvSpPr>
          <p:spPr>
            <a:xfrm rot="16200000">
              <a:off x="5943595" y="3211159"/>
              <a:ext cx="497541" cy="162378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Down Arrow 93"/>
            <p:cNvSpPr/>
            <p:nvPr/>
          </p:nvSpPr>
          <p:spPr>
            <a:xfrm rot="18900000" flipH="1">
              <a:off x="6900603" y="2793521"/>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Down Arrow 94"/>
            <p:cNvSpPr/>
            <p:nvPr/>
          </p:nvSpPr>
          <p:spPr>
            <a:xfrm rot="900000" flipH="1">
              <a:off x="7723072" y="4619160"/>
              <a:ext cx="497541" cy="323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389990419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problem</a:t>
            </a:r>
            <a:endParaRPr lang="en-US" dirty="0"/>
          </a:p>
        </p:txBody>
      </p:sp>
      <p:pic>
        <p:nvPicPr>
          <p:cNvPr id="5" name="Picture 4"/>
          <p:cNvPicPr>
            <a:picLocks noChangeAspect="1"/>
          </p:cNvPicPr>
          <p:nvPr/>
        </p:nvPicPr>
        <p:blipFill rotWithShape="1">
          <a:blip r:embed="rId3"/>
          <a:srcRect l="1610" t="34244" r="62372" b="30041"/>
          <a:stretch/>
        </p:blipFill>
        <p:spPr>
          <a:xfrm>
            <a:off x="2531166" y="2132344"/>
            <a:ext cx="7110620" cy="3685384"/>
          </a:xfrm>
          <a:prstGeom prst="rect">
            <a:avLst/>
          </a:prstGeom>
        </p:spPr>
      </p:pic>
      <p:pic>
        <p:nvPicPr>
          <p:cNvPr id="7" name="Content Placeholder 9"/>
          <p:cNvPicPr>
            <a:picLocks noChangeAspect="1"/>
          </p:cNvPicPr>
          <p:nvPr/>
        </p:nvPicPr>
        <p:blipFill rotWithShape="1">
          <a:blip r:embed="rId4"/>
          <a:srcRect l="1830" t="34454" r="41837" b="29832"/>
          <a:stretch/>
        </p:blipFill>
        <p:spPr>
          <a:xfrm>
            <a:off x="614537" y="2184860"/>
            <a:ext cx="10962926" cy="3632868"/>
          </a:xfrm>
          <a:prstGeom prst="rect">
            <a:avLst/>
          </a:prstGeom>
        </p:spPr>
      </p:pic>
    </p:spTree>
    <p:extLst>
      <p:ext uri="{BB962C8B-B14F-4D97-AF65-F5344CB8AC3E}">
        <p14:creationId xmlns:p14="http://schemas.microsoft.com/office/powerpoint/2010/main" val="1144865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Data availability for each </a:t>
            </a:r>
            <a:r>
              <a:rPr lang="en-US" dirty="0" smtClean="0"/>
              <a:t>UNESCO variable</a:t>
            </a:r>
            <a:r>
              <a:rPr lang="en-US" dirty="0"/>
              <a:t>, global average</a:t>
            </a:r>
          </a:p>
        </p:txBody>
      </p:sp>
      <p:pic>
        <p:nvPicPr>
          <p:cNvPr id="9" name="Imagen 60"/>
          <p:cNvPicPr>
            <a:picLocks noGrp="1"/>
          </p:cNvPicPr>
          <p:nvPr>
            <p:ph idx="1"/>
          </p:nvPr>
        </p:nvPicPr>
        <p:blipFill rotWithShape="1">
          <a:blip r:embed="rId3">
            <a:clrChange>
              <a:clrFrom>
                <a:srgbClr val="967F8F"/>
              </a:clrFrom>
              <a:clrTo>
                <a:srgbClr val="967F8F">
                  <a:alpha val="0"/>
                </a:srgbClr>
              </a:clrTo>
            </a:clrChange>
          </a:blip>
          <a:srcRect l="19840" t="16204" r="5600" b="27256"/>
          <a:stretch/>
        </p:blipFill>
        <p:spPr bwMode="auto">
          <a:xfrm>
            <a:off x="2488399" y="1919018"/>
            <a:ext cx="7272284" cy="4136014"/>
          </a:xfrm>
          <a:prstGeom prst="rect">
            <a:avLst/>
          </a:prstGeom>
          <a:effectLst>
            <a:glow rad="63500">
              <a:schemeClr val="accent1">
                <a:satMod val="175000"/>
                <a:alpha val="40000"/>
              </a:schemeClr>
            </a:glow>
          </a:effectLst>
          <a:extLst>
            <a:ext uri="{53640926-AAD7-44d8-BBD7-CCE9431645EC}">
              <a14:shadowObscured xmlns:a14="http://schemas.microsoft.com/office/drawing/2010/main" xmlns=""/>
            </a:ext>
          </a:extLst>
        </p:spPr>
      </p:pic>
      <p:graphicFrame>
        <p:nvGraphicFramePr>
          <p:cNvPr id="4" name="31 Gráfico"/>
          <p:cNvGraphicFramePr>
            <a:graphicFrameLocks/>
          </p:cNvGraphicFramePr>
          <p:nvPr>
            <p:extLst/>
          </p:nvPr>
        </p:nvGraphicFramePr>
        <p:xfrm>
          <a:off x="8646587" y="2471153"/>
          <a:ext cx="914400" cy="91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33 Gráfico"/>
          <p:cNvGraphicFramePr>
            <a:graphicFrameLocks/>
          </p:cNvGraphicFramePr>
          <p:nvPr>
            <p:extLst/>
          </p:nvPr>
        </p:nvGraphicFramePr>
        <p:xfrm>
          <a:off x="6151501" y="2423284"/>
          <a:ext cx="914400" cy="91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35 Gráfico"/>
          <p:cNvGraphicFramePr>
            <a:graphicFrameLocks/>
          </p:cNvGraphicFramePr>
          <p:nvPr>
            <p:extLst/>
          </p:nvPr>
        </p:nvGraphicFramePr>
        <p:xfrm>
          <a:off x="3438066" y="2412686"/>
          <a:ext cx="914400" cy="914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37 Gráfico"/>
          <p:cNvGraphicFramePr>
            <a:graphicFrameLocks/>
          </p:cNvGraphicFramePr>
          <p:nvPr>
            <p:extLst/>
          </p:nvPr>
        </p:nvGraphicFramePr>
        <p:xfrm>
          <a:off x="8646587" y="3370096"/>
          <a:ext cx="914400" cy="914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39 Gráfico"/>
          <p:cNvGraphicFramePr>
            <a:graphicFrameLocks/>
          </p:cNvGraphicFramePr>
          <p:nvPr>
            <p:extLst/>
          </p:nvPr>
        </p:nvGraphicFramePr>
        <p:xfrm>
          <a:off x="6821679" y="3377339"/>
          <a:ext cx="914400" cy="914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42 Gráfico"/>
          <p:cNvGraphicFramePr>
            <a:graphicFrameLocks/>
          </p:cNvGraphicFramePr>
          <p:nvPr>
            <p:extLst/>
          </p:nvPr>
        </p:nvGraphicFramePr>
        <p:xfrm>
          <a:off x="4788880" y="3393019"/>
          <a:ext cx="914400" cy="9144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44 Gráfico"/>
          <p:cNvGraphicFramePr>
            <a:graphicFrameLocks/>
          </p:cNvGraphicFramePr>
          <p:nvPr>
            <p:extLst/>
          </p:nvPr>
        </p:nvGraphicFramePr>
        <p:xfrm>
          <a:off x="2980866" y="3405261"/>
          <a:ext cx="914400" cy="9144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46 Gráfico"/>
          <p:cNvGraphicFramePr>
            <a:graphicFrameLocks/>
          </p:cNvGraphicFramePr>
          <p:nvPr>
            <p:extLst/>
          </p:nvPr>
        </p:nvGraphicFramePr>
        <p:xfrm>
          <a:off x="8646587" y="4383187"/>
          <a:ext cx="914400" cy="9144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4" name="48 Gráfico"/>
          <p:cNvGraphicFramePr>
            <a:graphicFrameLocks/>
          </p:cNvGraphicFramePr>
          <p:nvPr>
            <p:extLst/>
          </p:nvPr>
        </p:nvGraphicFramePr>
        <p:xfrm>
          <a:off x="7233933" y="4331394"/>
          <a:ext cx="914400" cy="9144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5" name="50 Gráfico"/>
          <p:cNvGraphicFramePr>
            <a:graphicFrameLocks/>
          </p:cNvGraphicFramePr>
          <p:nvPr>
            <p:extLst/>
          </p:nvPr>
        </p:nvGraphicFramePr>
        <p:xfrm>
          <a:off x="5535567" y="4368920"/>
          <a:ext cx="914400" cy="9144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6" name="52 Gráfico"/>
          <p:cNvGraphicFramePr>
            <a:graphicFrameLocks/>
          </p:cNvGraphicFramePr>
          <p:nvPr>
            <p:extLst/>
          </p:nvPr>
        </p:nvGraphicFramePr>
        <p:xfrm>
          <a:off x="3945565" y="4346850"/>
          <a:ext cx="914400" cy="9144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7" name="54 Gráfico"/>
          <p:cNvGraphicFramePr>
            <a:graphicFrameLocks/>
          </p:cNvGraphicFramePr>
          <p:nvPr>
            <p:extLst/>
          </p:nvPr>
        </p:nvGraphicFramePr>
        <p:xfrm>
          <a:off x="2654124" y="4318314"/>
          <a:ext cx="914400" cy="9144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8" name="56 Gráfico"/>
          <p:cNvGraphicFramePr>
            <a:graphicFrameLocks/>
          </p:cNvGraphicFramePr>
          <p:nvPr>
            <p:extLst/>
          </p:nvPr>
        </p:nvGraphicFramePr>
        <p:xfrm>
          <a:off x="8646587" y="5368229"/>
          <a:ext cx="914400" cy="9144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9" name="56 Gráfico"/>
          <p:cNvGraphicFramePr>
            <a:graphicFrameLocks/>
          </p:cNvGraphicFramePr>
          <p:nvPr>
            <p:extLst/>
          </p:nvPr>
        </p:nvGraphicFramePr>
        <p:xfrm>
          <a:off x="8646587" y="1624730"/>
          <a:ext cx="914400" cy="9144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1" name="58 Gráfico"/>
          <p:cNvGraphicFramePr>
            <a:graphicFrameLocks/>
          </p:cNvGraphicFramePr>
          <p:nvPr>
            <p:extLst/>
          </p:nvPr>
        </p:nvGraphicFramePr>
        <p:xfrm>
          <a:off x="4758516" y="5282131"/>
          <a:ext cx="914400" cy="9144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2" name="56 Gráfico"/>
          <p:cNvGraphicFramePr>
            <a:graphicFrameLocks/>
          </p:cNvGraphicFramePr>
          <p:nvPr>
            <p:extLst/>
          </p:nvPr>
        </p:nvGraphicFramePr>
        <p:xfrm>
          <a:off x="4783793" y="1762667"/>
          <a:ext cx="914400" cy="914400"/>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3379716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8" grpId="0">
        <p:bldAsOne/>
      </p:bldGraphic>
      <p:bldGraphic spid="10" grpId="0">
        <p:bldAsOne/>
      </p:bldGraphic>
      <p:bldGraphic spid="11" grpId="0">
        <p:bldAsOne/>
      </p:bldGraphic>
      <p:bldGraphic spid="12" grpId="0">
        <p:bldAsOne/>
      </p:bldGraphic>
      <p:bldGraphic spid="13" grpId="0">
        <p:bldAsOne/>
      </p:bldGraphic>
      <p:bldGraphic spid="14" grpId="0">
        <p:bldAsOne/>
      </p:bldGraphic>
      <p:bldGraphic spid="15" grpId="0">
        <p:bldAsOne/>
      </p:bldGraphic>
      <p:bldGraphic spid="16" grpId="0">
        <p:bldAsOne/>
      </p:bldGraphic>
      <p:bldGraphic spid="17" grpId="0">
        <p:bldAsOne/>
      </p:bldGraphic>
      <p:bldGraphic spid="18" grpId="0">
        <p:bldAsOne/>
      </p:bldGraphic>
      <p:bldGraphic spid="19" grpId="0">
        <p:bldAsOne/>
      </p:bldGraphic>
      <p:bldGraphic spid="21" grpId="0">
        <p:bldAsOne/>
      </p:bldGraphic>
      <p:bldGraphic spid="22"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global data availability (Average for all variables)</a:t>
            </a:r>
            <a:endParaRPr lang="en-US" dirty="0"/>
          </a:p>
        </p:txBody>
      </p:sp>
      <p:sp>
        <p:nvSpPr>
          <p:cNvPr id="4" name="Text Placeholder 3"/>
          <p:cNvSpPr>
            <a:spLocks noGrp="1"/>
          </p:cNvSpPr>
          <p:nvPr>
            <p:ph type="body" idx="1"/>
          </p:nvPr>
        </p:nvSpPr>
        <p:spPr/>
        <p:txBody>
          <a:bodyPr/>
          <a:lstStyle/>
          <a:p>
            <a:r>
              <a:rPr lang="en-US" dirty="0" err="1" smtClean="0"/>
              <a:t>Smets-Wouters</a:t>
            </a:r>
            <a:r>
              <a:rPr lang="en-US" dirty="0" smtClean="0"/>
              <a:t> variables</a:t>
            </a:r>
            <a:endParaRPr lang="en-US" dirty="0"/>
          </a:p>
        </p:txBody>
      </p:sp>
      <p:sp>
        <p:nvSpPr>
          <p:cNvPr id="6" name="Text Placeholder 5"/>
          <p:cNvSpPr>
            <a:spLocks noGrp="1"/>
          </p:cNvSpPr>
          <p:nvPr>
            <p:ph type="body" sz="quarter" idx="3"/>
          </p:nvPr>
        </p:nvSpPr>
        <p:spPr/>
        <p:txBody>
          <a:bodyPr/>
          <a:lstStyle/>
          <a:p>
            <a:r>
              <a:rPr lang="en-US" dirty="0" smtClean="0"/>
              <a:t>UNESCO variables</a:t>
            </a:r>
            <a:endParaRPr lang="en-US" dirty="0"/>
          </a:p>
        </p:txBody>
      </p:sp>
      <p:graphicFrame>
        <p:nvGraphicFramePr>
          <p:cNvPr id="8" name="62 Gráfico"/>
          <p:cNvGraphicFramePr>
            <a:graphicFrameLocks noGrp="1"/>
          </p:cNvGraphicFramePr>
          <p:nvPr>
            <p:ph sz="quarter" idx="4"/>
            <p:extLst>
              <p:ext uri="{D42A27DB-BD31-4B8C-83A1-F6EECF244321}">
                <p14:modId xmlns:p14="http://schemas.microsoft.com/office/powerpoint/2010/main" val="410732535"/>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29 Gráfico"/>
          <p:cNvGraphicFramePr>
            <a:graphicFrameLocks noGrp="1"/>
          </p:cNvGraphicFramePr>
          <p:nvPr>
            <p:ph sz="half" idx="2"/>
            <p:extLst>
              <p:ext uri="{D42A27DB-BD31-4B8C-83A1-F6EECF244321}">
                <p14:modId xmlns:p14="http://schemas.microsoft.com/office/powerpoint/2010/main" val="3716522548"/>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222751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availability by country</a:t>
            </a:r>
            <a:endParaRPr lang="en-US" dirty="0"/>
          </a:p>
        </p:txBody>
      </p:sp>
      <p:sp>
        <p:nvSpPr>
          <p:cNvPr id="6" name="Text Placeholder 5"/>
          <p:cNvSpPr>
            <a:spLocks noGrp="1"/>
          </p:cNvSpPr>
          <p:nvPr>
            <p:ph type="body" idx="1"/>
          </p:nvPr>
        </p:nvSpPr>
        <p:spPr/>
        <p:txBody>
          <a:bodyPr/>
          <a:lstStyle/>
          <a:p>
            <a:r>
              <a:rPr lang="en-US" dirty="0" err="1" smtClean="0"/>
              <a:t>Smets-Wouters</a:t>
            </a:r>
            <a:endParaRPr lang="en-US"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752753"/>
            <a:ext cx="5157787" cy="3189231"/>
          </a:xfrm>
          <a:prstGeom prst="rect">
            <a:avLst/>
          </a:prstGeom>
        </p:spPr>
      </p:pic>
      <p:sp>
        <p:nvSpPr>
          <p:cNvPr id="7" name="Text Placeholder 6"/>
          <p:cNvSpPr>
            <a:spLocks noGrp="1"/>
          </p:cNvSpPr>
          <p:nvPr>
            <p:ph type="body" sz="quarter" idx="3"/>
          </p:nvPr>
        </p:nvSpPr>
        <p:spPr/>
        <p:txBody>
          <a:bodyPr/>
          <a:lstStyle/>
          <a:p>
            <a:r>
              <a:rPr lang="en-US" dirty="0" smtClean="0"/>
              <a:t>UNESCO</a:t>
            </a:r>
            <a:endParaRPr lang="en-US" dirty="0"/>
          </a:p>
        </p:txBody>
      </p:sp>
      <p:pic>
        <p:nvPicPr>
          <p:cNvPr id="9" name="Content Placeholder 8"/>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744900"/>
            <a:ext cx="5183188" cy="3204937"/>
          </a:xfrm>
          <a:prstGeom prst="rect">
            <a:avLst/>
          </a:prstGeom>
        </p:spPr>
      </p:pic>
    </p:spTree>
    <p:extLst>
      <p:ext uri="{BB962C8B-B14F-4D97-AF65-F5344CB8AC3E}">
        <p14:creationId xmlns:p14="http://schemas.microsoft.com/office/powerpoint/2010/main" val="409904650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373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4">
                                            <p:graphicEl>
                                              <a:dgm id="{5DA50CFE-6364-4C77-A9E9-448303BFE6F3}"/>
                                            </p:graphicEl>
                                          </p:spTgt>
                                        </p:tgtEl>
                                        <p:attrNameLst>
                                          <p:attrName>style.opacity</p:attrName>
                                        </p:attrNameLst>
                                      </p:cBhvr>
                                      <p:to>
                                        <p:strVal val="0.5"/>
                                      </p:to>
                                    </p:set>
                                    <p:animEffect filter="image" prLst="opacity: 0.5">
                                      <p:cBhvr rctx="IE">
                                        <p:cTn id="7" dur="indefinite"/>
                                        <p:tgtEl>
                                          <p:spTgt spid="4">
                                            <p:graphicEl>
                                              <a:dgm id="{5DA50CFE-6364-4C77-A9E9-448303BFE6F3}"/>
                                            </p:graphicEl>
                                          </p:spTgt>
                                        </p:tgtEl>
                                      </p:cBhvr>
                                    </p:animEffect>
                                  </p:childTnLst>
                                </p:cTn>
                              </p:par>
                              <p:par>
                                <p:cTn id="8" presetID="9" presetClass="emph" presetSubtype="0" grpId="0" nodeType="withEffect">
                                  <p:stCondLst>
                                    <p:cond delay="0"/>
                                  </p:stCondLst>
                                  <p:childTnLst>
                                    <p:set>
                                      <p:cBhvr rctx="PPT">
                                        <p:cTn id="9" dur="indefinite"/>
                                        <p:tgtEl>
                                          <p:spTgt spid="4">
                                            <p:graphicEl>
                                              <a:dgm id="{781489A2-0A00-4448-B230-338864582A0F}"/>
                                            </p:graphicEl>
                                          </p:spTgt>
                                        </p:tgtEl>
                                        <p:attrNameLst>
                                          <p:attrName>style.opacity</p:attrName>
                                        </p:attrNameLst>
                                      </p:cBhvr>
                                      <p:to>
                                        <p:strVal val="0.5"/>
                                      </p:to>
                                    </p:set>
                                    <p:animEffect filter="image" prLst="opacity: 0.5">
                                      <p:cBhvr rctx="IE">
                                        <p:cTn id="10" dur="indefinite"/>
                                        <p:tgtEl>
                                          <p:spTgt spid="4">
                                            <p:graphicEl>
                                              <a:dgm id="{781489A2-0A00-4448-B230-338864582A0F}"/>
                                            </p:graphicEl>
                                          </p:spTgt>
                                        </p:tgtEl>
                                      </p:cBhvr>
                                    </p:animEffect>
                                  </p:childTnLst>
                                </p:cTn>
                              </p:par>
                              <p:par>
                                <p:cTn id="11" presetID="9" presetClass="emph" presetSubtype="0" grpId="0" nodeType="withEffect">
                                  <p:stCondLst>
                                    <p:cond delay="0"/>
                                  </p:stCondLst>
                                  <p:childTnLst>
                                    <p:set>
                                      <p:cBhvr rctx="PPT">
                                        <p:cTn id="12" dur="indefinite"/>
                                        <p:tgtEl>
                                          <p:spTgt spid="4">
                                            <p:graphicEl>
                                              <a:dgm id="{7377089E-1A9E-443E-AEFD-C8A2884E09D7}"/>
                                            </p:graphicEl>
                                          </p:spTgt>
                                        </p:tgtEl>
                                        <p:attrNameLst>
                                          <p:attrName>style.opacity</p:attrName>
                                        </p:attrNameLst>
                                      </p:cBhvr>
                                      <p:to>
                                        <p:strVal val="0.5"/>
                                      </p:to>
                                    </p:set>
                                    <p:animEffect filter="image" prLst="opacity: 0.5">
                                      <p:cBhvr rctx="IE">
                                        <p:cTn id="13" dur="indefinite"/>
                                        <p:tgtEl>
                                          <p:spTgt spid="4">
                                            <p:graphicEl>
                                              <a:dgm id="{7377089E-1A9E-443E-AEFD-C8A2884E09D7}"/>
                                            </p:graphicEl>
                                          </p:spTgt>
                                        </p:tgtEl>
                                      </p:cBhvr>
                                    </p:animEffect>
                                  </p:childTnLst>
                                </p:cTn>
                              </p:par>
                              <p:par>
                                <p:cTn id="14" presetID="9" presetClass="emph" presetSubtype="0" grpId="0" nodeType="withEffect">
                                  <p:stCondLst>
                                    <p:cond delay="0"/>
                                  </p:stCondLst>
                                  <p:childTnLst>
                                    <p:set>
                                      <p:cBhvr rctx="PPT">
                                        <p:cTn id="15" dur="indefinite"/>
                                        <p:tgtEl>
                                          <p:spTgt spid="4">
                                            <p:graphicEl>
                                              <a:dgm id="{CDC2CD9D-0BAA-4B95-BB5E-C0E37BA9E92A}"/>
                                            </p:graphicEl>
                                          </p:spTgt>
                                        </p:tgtEl>
                                        <p:attrNameLst>
                                          <p:attrName>style.opacity</p:attrName>
                                        </p:attrNameLst>
                                      </p:cBhvr>
                                      <p:to>
                                        <p:strVal val="0.5"/>
                                      </p:to>
                                    </p:set>
                                    <p:animEffect filter="image" prLst="opacity: 0.5">
                                      <p:cBhvr rctx="IE">
                                        <p:cTn id="16" dur="indefinite"/>
                                        <p:tgtEl>
                                          <p:spTgt spid="4">
                                            <p:graphicEl>
                                              <a:dgm id="{CDC2CD9D-0BAA-4B95-BB5E-C0E37BA9E92A}"/>
                                            </p:graphicEl>
                                          </p:spTgt>
                                        </p:tgtEl>
                                      </p:cBhvr>
                                    </p:animEffect>
                                  </p:childTnLst>
                                </p:cTn>
                              </p:par>
                              <p:par>
                                <p:cTn id="17" presetID="9" presetClass="emph" presetSubtype="0" grpId="0" nodeType="withEffect">
                                  <p:stCondLst>
                                    <p:cond delay="0"/>
                                  </p:stCondLst>
                                  <p:childTnLst>
                                    <p:set>
                                      <p:cBhvr rctx="PPT">
                                        <p:cTn id="18" dur="indefinite"/>
                                        <p:tgtEl>
                                          <p:spTgt spid="4">
                                            <p:graphicEl>
                                              <a:dgm id="{FC3035FE-4475-409E-AEE7-37D16F4B8115}"/>
                                            </p:graphicEl>
                                          </p:spTgt>
                                        </p:tgtEl>
                                        <p:attrNameLst>
                                          <p:attrName>style.opacity</p:attrName>
                                        </p:attrNameLst>
                                      </p:cBhvr>
                                      <p:to>
                                        <p:strVal val="0.5"/>
                                      </p:to>
                                    </p:set>
                                    <p:animEffect filter="image" prLst="opacity: 0.5">
                                      <p:cBhvr rctx="IE">
                                        <p:cTn id="19" dur="indefinite"/>
                                        <p:tgtEl>
                                          <p:spTgt spid="4">
                                            <p:graphicEl>
                                              <a:dgm id="{FC3035FE-4475-409E-AEE7-37D16F4B8115}"/>
                                            </p:graphicEl>
                                          </p:spTgt>
                                        </p:tgtEl>
                                      </p:cBhvr>
                                    </p:animEffect>
                                  </p:childTnLst>
                                </p:cTn>
                              </p:par>
                              <p:par>
                                <p:cTn id="20" presetID="9" presetClass="emph" presetSubtype="0" grpId="0" nodeType="withEffect">
                                  <p:stCondLst>
                                    <p:cond delay="0"/>
                                  </p:stCondLst>
                                  <p:childTnLst>
                                    <p:set>
                                      <p:cBhvr rctx="PPT">
                                        <p:cTn id="21" dur="indefinite"/>
                                        <p:tgtEl>
                                          <p:spTgt spid="4">
                                            <p:graphicEl>
                                              <a:dgm id="{36B5BF46-0704-4C87-9117-B31B4C5F2212}"/>
                                            </p:graphicEl>
                                          </p:spTgt>
                                        </p:tgtEl>
                                        <p:attrNameLst>
                                          <p:attrName>style.opacity</p:attrName>
                                        </p:attrNameLst>
                                      </p:cBhvr>
                                      <p:to>
                                        <p:strVal val="0.5"/>
                                      </p:to>
                                    </p:set>
                                    <p:animEffect filter="image" prLst="opacity: 0.5">
                                      <p:cBhvr rctx="IE">
                                        <p:cTn id="22" dur="indefinite"/>
                                        <p:tgtEl>
                                          <p:spTgt spid="4">
                                            <p:graphicEl>
                                              <a:dgm id="{36B5BF46-0704-4C87-9117-B31B4C5F2212}"/>
                                            </p:graphicEl>
                                          </p:spTgt>
                                        </p:tgtEl>
                                      </p:cBhvr>
                                    </p:animEffect>
                                  </p:childTnLst>
                                </p:cTn>
                              </p:par>
                              <p:par>
                                <p:cTn id="23" presetID="9" presetClass="emph" presetSubtype="0" grpId="0" nodeType="withEffect">
                                  <p:stCondLst>
                                    <p:cond delay="0"/>
                                  </p:stCondLst>
                                  <p:childTnLst>
                                    <p:set>
                                      <p:cBhvr rctx="PPT">
                                        <p:cTn id="24" dur="indefinite"/>
                                        <p:tgtEl>
                                          <p:spTgt spid="4">
                                            <p:graphicEl>
                                              <a:dgm id="{C5DEAD59-1051-4367-BA00-F4E6F8A4BBCF}"/>
                                            </p:graphicEl>
                                          </p:spTgt>
                                        </p:tgtEl>
                                        <p:attrNameLst>
                                          <p:attrName>style.opacity</p:attrName>
                                        </p:attrNameLst>
                                      </p:cBhvr>
                                      <p:to>
                                        <p:strVal val="0.5"/>
                                      </p:to>
                                    </p:set>
                                    <p:animEffect filter="image" prLst="opacity: 0.5">
                                      <p:cBhvr rctx="IE">
                                        <p:cTn id="25" dur="indefinite"/>
                                        <p:tgtEl>
                                          <p:spTgt spid="4">
                                            <p:graphicEl>
                                              <a:dgm id="{C5DEAD59-1051-4367-BA00-F4E6F8A4BBCF}"/>
                                            </p:graphicEl>
                                          </p:spTgt>
                                        </p:tgtEl>
                                      </p:cBhvr>
                                    </p:animEffect>
                                  </p:childTnLst>
                                </p:cTn>
                              </p:par>
                              <p:par>
                                <p:cTn id="26" presetID="9" presetClass="emph" presetSubtype="0" grpId="0" nodeType="withEffect">
                                  <p:stCondLst>
                                    <p:cond delay="0"/>
                                  </p:stCondLst>
                                  <p:childTnLst>
                                    <p:set>
                                      <p:cBhvr rctx="PPT">
                                        <p:cTn id="27" dur="indefinite"/>
                                        <p:tgtEl>
                                          <p:spTgt spid="4">
                                            <p:graphicEl>
                                              <a:dgm id="{2EA950F6-F5E7-4D90-878A-081D9A2CA46A}"/>
                                            </p:graphicEl>
                                          </p:spTgt>
                                        </p:tgtEl>
                                        <p:attrNameLst>
                                          <p:attrName>style.opacity</p:attrName>
                                        </p:attrNameLst>
                                      </p:cBhvr>
                                      <p:to>
                                        <p:strVal val="0.5"/>
                                      </p:to>
                                    </p:set>
                                    <p:animEffect filter="image" prLst="opacity: 0.5">
                                      <p:cBhvr rctx="IE">
                                        <p:cTn id="28" dur="indefinite"/>
                                        <p:tgtEl>
                                          <p:spTgt spid="4">
                                            <p:graphicEl>
                                              <a:dgm id="{2EA950F6-F5E7-4D90-878A-081D9A2CA46A}"/>
                                            </p:graphicEl>
                                          </p:spTgt>
                                        </p:tgtEl>
                                      </p:cBhvr>
                                    </p:animEffect>
                                  </p:childTnLst>
                                </p:cTn>
                              </p:par>
                              <p:par>
                                <p:cTn id="29" presetID="9" presetClass="emph" presetSubtype="0" grpId="0" nodeType="withEffect">
                                  <p:stCondLst>
                                    <p:cond delay="0"/>
                                  </p:stCondLst>
                                  <p:childTnLst>
                                    <p:set>
                                      <p:cBhvr rctx="PPT">
                                        <p:cTn id="30" dur="indefinite"/>
                                        <p:tgtEl>
                                          <p:spTgt spid="4">
                                            <p:graphicEl>
                                              <a:dgm id="{C7C57BC3-EA03-4A2D-9EC6-DC729B7F5DB6}"/>
                                            </p:graphicEl>
                                          </p:spTgt>
                                        </p:tgtEl>
                                        <p:attrNameLst>
                                          <p:attrName>style.opacity</p:attrName>
                                        </p:attrNameLst>
                                      </p:cBhvr>
                                      <p:to>
                                        <p:strVal val="0.5"/>
                                      </p:to>
                                    </p:set>
                                    <p:animEffect filter="image" prLst="opacity: 0.5">
                                      <p:cBhvr rctx="IE">
                                        <p:cTn id="31" dur="indefinite"/>
                                        <p:tgtEl>
                                          <p:spTgt spid="4">
                                            <p:graphicEl>
                                              <a:dgm id="{C7C57BC3-EA03-4A2D-9EC6-DC729B7F5DB6}"/>
                                            </p:graphicEl>
                                          </p:spTgt>
                                        </p:tgtEl>
                                      </p:cBhvr>
                                    </p:animEffect>
                                  </p:childTnLst>
                                </p:cTn>
                              </p:par>
                              <p:par>
                                <p:cTn id="32" presetID="9" presetClass="emph" presetSubtype="0" grpId="0" nodeType="withEffect">
                                  <p:stCondLst>
                                    <p:cond delay="0"/>
                                  </p:stCondLst>
                                  <p:childTnLst>
                                    <p:set>
                                      <p:cBhvr rctx="PPT">
                                        <p:cTn id="33" dur="indefinite"/>
                                        <p:tgtEl>
                                          <p:spTgt spid="4">
                                            <p:graphicEl>
                                              <a:dgm id="{A92B6071-D647-4F98-82F8-A3CA764ED62C}"/>
                                            </p:graphicEl>
                                          </p:spTgt>
                                        </p:tgtEl>
                                        <p:attrNameLst>
                                          <p:attrName>style.opacity</p:attrName>
                                        </p:attrNameLst>
                                      </p:cBhvr>
                                      <p:to>
                                        <p:strVal val="0.5"/>
                                      </p:to>
                                    </p:set>
                                    <p:animEffect filter="image" prLst="opacity: 0.5">
                                      <p:cBhvr rctx="IE">
                                        <p:cTn id="34" dur="indefinite"/>
                                        <p:tgtEl>
                                          <p:spTgt spid="4">
                                            <p:graphicEl>
                                              <a:dgm id="{A92B6071-D647-4F98-82F8-A3CA764ED6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Experiments</a:t>
            </a:r>
            <a:endParaRPr lang="en-US" dirty="0"/>
          </a:p>
        </p:txBody>
      </p:sp>
      <p:sp>
        <p:nvSpPr>
          <p:cNvPr id="3" name="Content Placeholder 2"/>
          <p:cNvSpPr>
            <a:spLocks noGrp="1"/>
          </p:cNvSpPr>
          <p:nvPr>
            <p:ph type="subTitle" idx="1"/>
          </p:nvPr>
        </p:nvSpPr>
        <p:spPr>
          <a:xfrm>
            <a:off x="3831771" y="3602038"/>
            <a:ext cx="4528458" cy="1655762"/>
          </a:xfrm>
        </p:spPr>
        <p:txBody>
          <a:bodyPr>
            <a:normAutofit fontScale="85000" lnSpcReduction="20000"/>
          </a:bodyPr>
          <a:lstStyle/>
          <a:p>
            <a:pPr marL="457200" indent="-457200" algn="l">
              <a:buFont typeface="Arial" panose="020B0604020202020204" pitchFamily="34" charset="0"/>
              <a:buChar char="•"/>
            </a:pPr>
            <a:r>
              <a:rPr lang="en-US" dirty="0" smtClean="0"/>
              <a:t>Reproducibility experiment</a:t>
            </a:r>
          </a:p>
          <a:p>
            <a:pPr marL="457200" indent="-457200" algn="l">
              <a:buFont typeface="Arial" panose="020B0604020202020204" pitchFamily="34" charset="0"/>
              <a:buChar char="•"/>
            </a:pPr>
            <a:r>
              <a:rPr lang="en-US" dirty="0" err="1" smtClean="0"/>
              <a:t>Reconstructibility</a:t>
            </a:r>
            <a:endParaRPr lang="en-US" dirty="0" smtClean="0"/>
          </a:p>
          <a:p>
            <a:pPr marL="457200" indent="-457200" algn="l">
              <a:buFont typeface="Arial" panose="020B0604020202020204" pitchFamily="34" charset="0"/>
              <a:buChar char="•"/>
            </a:pPr>
            <a:r>
              <a:rPr lang="en-US" dirty="0" smtClean="0"/>
              <a:t>Matching network analysis</a:t>
            </a:r>
          </a:p>
          <a:p>
            <a:pPr marL="457200" indent="-457200" algn="l">
              <a:buFont typeface="Arial" panose="020B0604020202020204" pitchFamily="34" charset="0"/>
              <a:buChar char="•"/>
            </a:pPr>
            <a:r>
              <a:rPr lang="en-US" dirty="0" smtClean="0"/>
              <a:t>Benchmarking</a:t>
            </a:r>
            <a:endParaRPr lang="en-US" dirty="0"/>
          </a:p>
        </p:txBody>
      </p:sp>
    </p:spTree>
    <p:extLst>
      <p:ext uri="{BB962C8B-B14F-4D97-AF65-F5344CB8AC3E}">
        <p14:creationId xmlns:p14="http://schemas.microsoft.com/office/powerpoint/2010/main" val="238105403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normAutofit/>
          </a:bodyPr>
          <a:lstStyle/>
          <a:p>
            <a:r>
              <a:rPr lang="en-US" dirty="0" smtClean="0"/>
              <a:t>Reproducibility experiment</a:t>
            </a:r>
          </a:p>
          <a:p>
            <a:pPr lvl="1"/>
            <a:r>
              <a:rPr lang="en-US" dirty="0" smtClean="0"/>
              <a:t>Compares generated network with human-made network</a:t>
            </a:r>
          </a:p>
          <a:p>
            <a:r>
              <a:rPr lang="en-US" dirty="0" err="1" smtClean="0"/>
              <a:t>Reconstructibility</a:t>
            </a:r>
            <a:endParaRPr lang="en-US" dirty="0" smtClean="0"/>
          </a:p>
          <a:p>
            <a:pPr lvl="1"/>
            <a:r>
              <a:rPr lang="en-US" dirty="0" smtClean="0"/>
              <a:t>Evaluates ability to predict unseen data (no restriction on year)</a:t>
            </a:r>
          </a:p>
          <a:p>
            <a:r>
              <a:rPr lang="en-US" dirty="0" smtClean="0"/>
              <a:t>Matching network analysis</a:t>
            </a:r>
          </a:p>
          <a:p>
            <a:pPr lvl="1"/>
            <a:r>
              <a:rPr lang="en-US" dirty="0" smtClean="0"/>
              <a:t>Analyzes countries that produced isomorphic networks</a:t>
            </a:r>
          </a:p>
          <a:p>
            <a:r>
              <a:rPr lang="en-US" dirty="0" smtClean="0"/>
              <a:t>Benchmarking</a:t>
            </a:r>
          </a:p>
          <a:p>
            <a:pPr lvl="1"/>
            <a:r>
              <a:rPr lang="en-US" dirty="0" smtClean="0"/>
              <a:t>Time elapsed</a:t>
            </a:r>
            <a:endParaRPr lang="en-US" dirty="0"/>
          </a:p>
        </p:txBody>
      </p:sp>
    </p:spTree>
    <p:extLst>
      <p:ext uri="{BB962C8B-B14F-4D97-AF65-F5344CB8AC3E}">
        <p14:creationId xmlns:p14="http://schemas.microsoft.com/office/powerpoint/2010/main" val="125229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 experiment</a:t>
            </a:r>
          </a:p>
        </p:txBody>
      </p:sp>
      <p:sp>
        <p:nvSpPr>
          <p:cNvPr id="4" name="Text Placeholder 3"/>
          <p:cNvSpPr>
            <a:spLocks noGrp="1"/>
          </p:cNvSpPr>
          <p:nvPr>
            <p:ph type="body" idx="1"/>
          </p:nvPr>
        </p:nvSpPr>
        <p:spPr/>
        <p:txBody>
          <a:bodyPr/>
          <a:lstStyle/>
          <a:p>
            <a:r>
              <a:rPr lang="en-US" dirty="0" err="1" smtClean="0"/>
              <a:t>Smets-Wouters</a:t>
            </a:r>
            <a:r>
              <a:rPr lang="en-US" dirty="0" smtClean="0"/>
              <a:t> original network</a:t>
            </a:r>
            <a:br>
              <a:rPr lang="en-US" dirty="0" smtClean="0"/>
            </a:br>
            <a:r>
              <a:rPr lang="en-US" dirty="0" smtClean="0"/>
              <a:t>(USA)</a:t>
            </a:r>
            <a:endParaRPr lang="en-US" dirty="0"/>
          </a:p>
        </p:txBody>
      </p:sp>
      <p:sp>
        <p:nvSpPr>
          <p:cNvPr id="6" name="Text Placeholder 5"/>
          <p:cNvSpPr>
            <a:spLocks noGrp="1"/>
          </p:cNvSpPr>
          <p:nvPr>
            <p:ph type="body" sz="quarter" idx="3"/>
          </p:nvPr>
        </p:nvSpPr>
        <p:spPr>
          <a:xfrm>
            <a:off x="6172201" y="1681163"/>
            <a:ext cx="5183188" cy="823912"/>
          </a:xfrm>
        </p:spPr>
        <p:txBody>
          <a:bodyPr/>
          <a:lstStyle/>
          <a:p>
            <a:r>
              <a:rPr lang="en-US" dirty="0" err="1" smtClean="0"/>
              <a:t>Smets-Wouters</a:t>
            </a:r>
            <a:r>
              <a:rPr lang="en-US" dirty="0" smtClean="0"/>
              <a:t> Generated network (USA)</a:t>
            </a:r>
            <a:endParaRPr lang="en-US" dirty="0"/>
          </a:p>
        </p:txBody>
      </p:sp>
      <p:grpSp>
        <p:nvGrpSpPr>
          <p:cNvPr id="115" name="Group 114"/>
          <p:cNvGrpSpPr>
            <a:grpSpLocks noChangeAspect="1"/>
          </p:cNvGrpSpPr>
          <p:nvPr/>
        </p:nvGrpSpPr>
        <p:grpSpPr>
          <a:xfrm>
            <a:off x="819117" y="3288726"/>
            <a:ext cx="5184648" cy="2145530"/>
            <a:chOff x="819118" y="3288726"/>
            <a:chExt cx="5052293" cy="2090758"/>
          </a:xfrm>
        </p:grpSpPr>
        <p:sp>
          <p:nvSpPr>
            <p:cNvPr id="10" name="14 Elipse"/>
            <p:cNvSpPr/>
            <p:nvPr/>
          </p:nvSpPr>
          <p:spPr>
            <a:xfrm>
              <a:off x="827150" y="4666924"/>
              <a:ext cx="917008" cy="2620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3333FF"/>
                  </a:solidFill>
                  <a:latin typeface="Arial Narrow" panose="020B0606020202030204" pitchFamily="34" charset="0"/>
                  <a:cs typeface="Arial" panose="020B0604020202020204" pitchFamily="34" charset="0"/>
                </a:rPr>
                <a:t>Exogenous</a:t>
              </a:r>
              <a:endParaRPr lang="es-ES" sz="800" dirty="0">
                <a:solidFill>
                  <a:srgbClr val="3333FF"/>
                </a:solidFill>
                <a:latin typeface="Arial Narrow" panose="020B0606020202030204" pitchFamily="34" charset="0"/>
                <a:cs typeface="Arial" panose="020B0604020202020204" pitchFamily="34" charset="0"/>
              </a:endParaRPr>
            </a:p>
          </p:txBody>
        </p:sp>
        <p:sp>
          <p:nvSpPr>
            <p:cNvPr id="12" name="18 Elipse"/>
            <p:cNvSpPr/>
            <p:nvPr/>
          </p:nvSpPr>
          <p:spPr>
            <a:xfrm>
              <a:off x="2771413" y="5117482"/>
              <a:ext cx="1135343" cy="2620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err="1">
                  <a:solidFill>
                    <a:srgbClr val="3333FF"/>
                  </a:solidFill>
                  <a:latin typeface="Arial Narrow" panose="020B0606020202030204" pitchFamily="34" charset="0"/>
                  <a:cs typeface="Arial" panose="020B0604020202020204" pitchFamily="34" charset="0"/>
                </a:rPr>
                <a:t>GPD</a:t>
              </a:r>
              <a:r>
                <a:rPr lang="en-US" sz="800" dirty="0">
                  <a:solidFill>
                    <a:srgbClr val="3333FF"/>
                  </a:solidFill>
                  <a:latin typeface="Arial Narrow" panose="020B0606020202030204" pitchFamily="34" charset="0"/>
                  <a:cs typeface="Arial" panose="020B0604020202020204" pitchFamily="34" charset="0"/>
                </a:rPr>
                <a:t> </a:t>
              </a:r>
              <a:endParaRPr lang="es-ES" sz="800" dirty="0">
                <a:solidFill>
                  <a:srgbClr val="3333FF"/>
                </a:solidFill>
                <a:latin typeface="Arial Narrow" panose="020B0606020202030204" pitchFamily="34" charset="0"/>
                <a:cs typeface="Arial" panose="020B0604020202020204" pitchFamily="34" charset="0"/>
              </a:endParaRPr>
            </a:p>
          </p:txBody>
        </p:sp>
        <p:sp>
          <p:nvSpPr>
            <p:cNvPr id="13" name="Shape 725"/>
            <p:cNvSpPr/>
            <p:nvPr/>
          </p:nvSpPr>
          <p:spPr>
            <a:xfrm>
              <a:off x="4932931" y="4666924"/>
              <a:ext cx="917008" cy="262002"/>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Investment</a:t>
              </a:r>
            </a:p>
          </p:txBody>
        </p:sp>
        <p:sp>
          <p:nvSpPr>
            <p:cNvPr id="14" name="15 Elipse"/>
            <p:cNvSpPr/>
            <p:nvPr/>
          </p:nvSpPr>
          <p:spPr>
            <a:xfrm>
              <a:off x="2814541" y="4666924"/>
              <a:ext cx="917008" cy="2620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a:solidFill>
                    <a:srgbClr val="3333FF"/>
                  </a:solidFill>
                  <a:latin typeface="Arial Narrow" panose="020B0606020202030204" pitchFamily="34" charset="0"/>
                  <a:ea typeface="Arial"/>
                  <a:cs typeface="Arial"/>
                  <a:rtl val="0"/>
                </a:rPr>
                <a:t>Workers</a:t>
              </a:r>
            </a:p>
          </p:txBody>
        </p:sp>
        <p:sp>
          <p:nvSpPr>
            <p:cNvPr id="15" name="16 Elipse"/>
            <p:cNvSpPr/>
            <p:nvPr/>
          </p:nvSpPr>
          <p:spPr>
            <a:xfrm>
              <a:off x="1820846" y="4666924"/>
              <a:ext cx="917008" cy="2620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a:solidFill>
                    <a:srgbClr val="3333FF"/>
                  </a:solidFill>
                  <a:latin typeface="Arial Narrow" panose="020B0606020202030204" pitchFamily="34" charset="0"/>
                  <a:cs typeface="Arial" panose="020B0604020202020204" pitchFamily="34" charset="0"/>
                </a:rPr>
                <a:t>Capital</a:t>
              </a:r>
            </a:p>
          </p:txBody>
        </p:sp>
        <p:sp>
          <p:nvSpPr>
            <p:cNvPr id="16" name="Shape 725"/>
            <p:cNvSpPr/>
            <p:nvPr/>
          </p:nvSpPr>
          <p:spPr>
            <a:xfrm>
              <a:off x="3808236" y="4666924"/>
              <a:ext cx="1048009" cy="2620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rgbClr val="3333FF"/>
                  </a:solidFill>
                  <a:latin typeface="Arial Narrow" panose="020B0606020202030204" pitchFamily="34" charset="0"/>
                  <a:ea typeface="Arial"/>
                  <a:cs typeface="Arial"/>
                  <a:rtl val="0"/>
                </a:rPr>
                <a:t>Consumption</a:t>
              </a:r>
            </a:p>
          </p:txBody>
        </p:sp>
        <p:grpSp>
          <p:nvGrpSpPr>
            <p:cNvPr id="17" name="Group 16"/>
            <p:cNvGrpSpPr/>
            <p:nvPr/>
          </p:nvGrpSpPr>
          <p:grpSpPr>
            <a:xfrm>
              <a:off x="819118" y="3288726"/>
              <a:ext cx="2970975" cy="269344"/>
              <a:chOff x="819118" y="1820386"/>
              <a:chExt cx="6221305" cy="564013"/>
            </a:xfrm>
          </p:grpSpPr>
          <p:sp>
            <p:nvSpPr>
              <p:cNvPr id="59" name="2 Elipse"/>
              <p:cNvSpPr/>
              <p:nvPr/>
            </p:nvSpPr>
            <p:spPr>
              <a:xfrm>
                <a:off x="819118" y="1835759"/>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smtClean="0">
                    <a:solidFill>
                      <a:srgbClr val="3333FF"/>
                    </a:solidFill>
                    <a:latin typeface="Arial Narrow" panose="020B0606020202030204" pitchFamily="34" charset="0"/>
                    <a:cs typeface="Arial" panose="020B0604020202020204" pitchFamily="34" charset="0"/>
                  </a:rPr>
                  <a:t>Prev</a:t>
                </a:r>
                <a:r>
                  <a:rPr lang="es-VE" sz="800" dirty="0" smtClean="0">
                    <a:solidFill>
                      <a:srgbClr val="3333FF"/>
                    </a:solidFill>
                    <a:latin typeface="Arial Narrow" panose="020B0606020202030204" pitchFamily="34" charset="0"/>
                    <a:cs typeface="Arial" panose="020B0604020202020204" pitchFamily="34" charset="0"/>
                  </a:rPr>
                  <a:t> Capital </a:t>
                </a:r>
                <a:r>
                  <a:rPr lang="es-VE" sz="800" dirty="0" err="1" smtClean="0">
                    <a:solidFill>
                      <a:srgbClr val="3333FF"/>
                    </a:solidFill>
                    <a:latin typeface="Arial Narrow" panose="020B0606020202030204" pitchFamily="34" charset="0"/>
                    <a:cs typeface="Arial" panose="020B0604020202020204" pitchFamily="34" charset="0"/>
                  </a:rPr>
                  <a:t>Formation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60" name="13 Elipse"/>
              <p:cNvSpPr/>
              <p:nvPr/>
            </p:nvSpPr>
            <p:spPr>
              <a:xfrm>
                <a:off x="4662983" y="1820386"/>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a:t>
                </a:r>
                <a:r>
                  <a:rPr lang="es-VE" sz="800" dirty="0" err="1" smtClean="0">
                    <a:solidFill>
                      <a:srgbClr val="3333FF"/>
                    </a:solidFill>
                    <a:latin typeface="Arial Narrow" panose="020B0606020202030204" pitchFamily="34" charset="0"/>
                    <a:cs typeface="Arial" panose="020B0604020202020204" pitchFamily="34" charset="0"/>
                  </a:rPr>
                  <a:t>Compensation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61" name="Shape 725"/>
              <p:cNvSpPr/>
              <p:nvPr/>
            </p:nvSpPr>
            <p:spPr>
              <a:xfrm>
                <a:off x="3196558" y="1835759"/>
                <a:ext cx="1463040" cy="548640"/>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Inflation</a:t>
                </a:r>
              </a:p>
            </p:txBody>
          </p:sp>
        </p:grpSp>
        <p:cxnSp>
          <p:nvCxnSpPr>
            <p:cNvPr id="18" name="3 Conector recto de flecha"/>
            <p:cNvCxnSpPr>
              <a:stCxn id="59" idx="4"/>
              <a:endCxn id="54" idx="1"/>
            </p:cNvCxnSpPr>
            <p:nvPr/>
          </p:nvCxnSpPr>
          <p:spPr>
            <a:xfrm>
              <a:off x="1386789" y="3558070"/>
              <a:ext cx="683024" cy="69666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25 Conector recto de flecha"/>
            <p:cNvCxnSpPr>
              <a:stCxn id="60" idx="4"/>
              <a:endCxn id="55" idx="1"/>
            </p:cNvCxnSpPr>
            <p:nvPr/>
          </p:nvCxnSpPr>
          <p:spPr>
            <a:xfrm flipH="1">
              <a:off x="3135248" y="3550728"/>
              <a:ext cx="87174" cy="70400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32 Conector recto de flecha"/>
            <p:cNvCxnSpPr>
              <a:stCxn id="58" idx="4"/>
              <a:endCxn id="13" idx="0"/>
            </p:cNvCxnSpPr>
            <p:nvPr/>
          </p:nvCxnSpPr>
          <p:spPr>
            <a:xfrm flipH="1">
              <a:off x="5391435" y="4027812"/>
              <a:ext cx="21472" cy="63911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34 Conector recto de flecha"/>
            <p:cNvCxnSpPr>
              <a:stCxn id="61" idx="4"/>
              <a:endCxn id="55" idx="1"/>
            </p:cNvCxnSpPr>
            <p:nvPr/>
          </p:nvCxnSpPr>
          <p:spPr>
            <a:xfrm>
              <a:off x="2303797" y="3558070"/>
              <a:ext cx="831451" cy="69666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36 Conector recto de flecha"/>
            <p:cNvCxnSpPr>
              <a:stCxn id="56" idx="4"/>
              <a:endCxn id="16" idx="0"/>
            </p:cNvCxnSpPr>
            <p:nvPr/>
          </p:nvCxnSpPr>
          <p:spPr>
            <a:xfrm>
              <a:off x="3804506" y="4014451"/>
              <a:ext cx="527734" cy="65247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38 Conector recto de flecha"/>
            <p:cNvCxnSpPr>
              <a:stCxn id="55" idx="4"/>
              <a:endCxn id="16" idx="1"/>
            </p:cNvCxnSpPr>
            <p:nvPr/>
          </p:nvCxnSpPr>
          <p:spPr>
            <a:xfrm>
              <a:off x="3505775" y="4478369"/>
              <a:ext cx="455939" cy="22692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40 Conector recto de flecha"/>
            <p:cNvCxnSpPr>
              <a:stCxn id="53" idx="4"/>
              <a:endCxn id="16" idx="0"/>
            </p:cNvCxnSpPr>
            <p:nvPr/>
          </p:nvCxnSpPr>
          <p:spPr>
            <a:xfrm flipH="1">
              <a:off x="4332240" y="4478369"/>
              <a:ext cx="407376" cy="18855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44 Conector recto de flecha"/>
            <p:cNvCxnSpPr>
              <a:stCxn id="16" idx="4"/>
              <a:endCxn id="12" idx="7"/>
            </p:cNvCxnSpPr>
            <p:nvPr/>
          </p:nvCxnSpPr>
          <p:spPr>
            <a:xfrm flipH="1">
              <a:off x="3740489" y="4928927"/>
              <a:ext cx="591751" cy="22692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47 Conector recto de flecha"/>
            <p:cNvCxnSpPr>
              <a:stCxn id="13" idx="4"/>
              <a:endCxn id="12" idx="7"/>
            </p:cNvCxnSpPr>
            <p:nvPr/>
          </p:nvCxnSpPr>
          <p:spPr>
            <a:xfrm flipH="1">
              <a:off x="3740489" y="4928927"/>
              <a:ext cx="1650946" cy="22692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49 Conector recto de flecha"/>
            <p:cNvCxnSpPr>
              <a:stCxn id="14" idx="4"/>
              <a:endCxn id="12" idx="0"/>
            </p:cNvCxnSpPr>
            <p:nvPr/>
          </p:nvCxnSpPr>
          <p:spPr>
            <a:xfrm>
              <a:off x="3273045" y="4928927"/>
              <a:ext cx="66040" cy="18855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51 Conector recto de flecha"/>
            <p:cNvCxnSpPr>
              <a:stCxn id="15" idx="4"/>
              <a:endCxn id="12" idx="0"/>
            </p:cNvCxnSpPr>
            <p:nvPr/>
          </p:nvCxnSpPr>
          <p:spPr>
            <a:xfrm>
              <a:off x="2279349" y="4928927"/>
              <a:ext cx="1059735" cy="18855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53 Conector recto de flecha"/>
            <p:cNvCxnSpPr>
              <a:stCxn id="10" idx="5"/>
              <a:endCxn id="12" idx="1"/>
            </p:cNvCxnSpPr>
            <p:nvPr/>
          </p:nvCxnSpPr>
          <p:spPr>
            <a:xfrm>
              <a:off x="1609865" y="4890557"/>
              <a:ext cx="1327815" cy="26529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55 Conector recto de flecha"/>
            <p:cNvCxnSpPr>
              <a:stCxn id="52" idx="5"/>
              <a:endCxn id="15" idx="0"/>
            </p:cNvCxnSpPr>
            <p:nvPr/>
          </p:nvCxnSpPr>
          <p:spPr>
            <a:xfrm>
              <a:off x="1727292" y="4440000"/>
              <a:ext cx="552057" cy="22692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58 Conector recto de flecha"/>
            <p:cNvCxnSpPr>
              <a:stCxn id="54" idx="4"/>
              <a:endCxn id="15" idx="0"/>
            </p:cNvCxnSpPr>
            <p:nvPr/>
          </p:nvCxnSpPr>
          <p:spPr>
            <a:xfrm flipH="1">
              <a:off x="2279349" y="4478369"/>
              <a:ext cx="160991" cy="18855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60 Conector recto de flecha"/>
            <p:cNvCxnSpPr>
              <a:stCxn id="57" idx="5"/>
              <a:endCxn id="13" idx="0"/>
            </p:cNvCxnSpPr>
            <p:nvPr/>
          </p:nvCxnSpPr>
          <p:spPr>
            <a:xfrm>
              <a:off x="4860831" y="3970258"/>
              <a:ext cx="530605" cy="69666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280502" y="3746625"/>
              <a:ext cx="2590909" cy="281187"/>
              <a:chOff x="5973326" y="2662126"/>
              <a:chExt cx="5425437" cy="588813"/>
            </a:xfrm>
          </p:grpSpPr>
          <p:sp>
            <p:nvSpPr>
              <p:cNvPr id="56" name="Shape 725"/>
              <p:cNvSpPr/>
              <p:nvPr/>
            </p:nvSpPr>
            <p:spPr>
              <a:xfrm>
                <a:off x="5973326" y="267432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err="1">
                    <a:solidFill>
                      <a:srgbClr val="3333FF"/>
                    </a:solidFill>
                    <a:latin typeface="Arial Narrow" panose="020B0606020202030204" pitchFamily="34" charset="0"/>
                    <a:ea typeface="Arial"/>
                    <a:cs typeface="Arial"/>
                    <a:rtl val="0"/>
                  </a:rPr>
                  <a:t>Prev</a:t>
                </a:r>
                <a:r>
                  <a:rPr lang="en-US" sz="800" dirty="0">
                    <a:solidFill>
                      <a:srgbClr val="3333FF"/>
                    </a:solidFill>
                    <a:latin typeface="Arial Narrow" panose="020B0606020202030204" pitchFamily="34" charset="0"/>
                    <a:ea typeface="Arial"/>
                    <a:cs typeface="Arial"/>
                    <a:rtl val="0"/>
                  </a:rPr>
                  <a:t> </a:t>
                </a:r>
                <a:r>
                  <a:rPr lang="en-US" sz="800" dirty="0" smtClean="0">
                    <a:solidFill>
                      <a:srgbClr val="3333FF"/>
                    </a:solidFill>
                    <a:latin typeface="Arial Narrow" panose="020B0606020202030204" pitchFamily="34" charset="0"/>
                    <a:ea typeface="Arial"/>
                    <a:cs typeface="Arial"/>
                    <a:rtl val="0"/>
                  </a:rPr>
                  <a:t>Consumption</a:t>
                </a:r>
                <a:endParaRPr lang="en-US" sz="800" dirty="0">
                  <a:solidFill>
                    <a:srgbClr val="3333FF"/>
                  </a:solidFill>
                  <a:latin typeface="Arial Narrow" panose="020B0606020202030204" pitchFamily="34" charset="0"/>
                  <a:ea typeface="Arial"/>
                  <a:cs typeface="Arial"/>
                  <a:rtl val="0"/>
                </a:endParaRPr>
              </a:p>
            </p:txBody>
          </p:sp>
          <p:sp>
            <p:nvSpPr>
              <p:cNvPr id="57" name="9 Elipse"/>
              <p:cNvSpPr/>
              <p:nvPr/>
            </p:nvSpPr>
            <p:spPr>
              <a:xfrm>
                <a:off x="8189894" y="2662126"/>
                <a:ext cx="12801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Capital</a:t>
                </a:r>
              </a:p>
            </p:txBody>
          </p:sp>
          <p:sp>
            <p:nvSpPr>
              <p:cNvPr id="58" name="Shape 725"/>
              <p:cNvSpPr/>
              <p:nvPr/>
            </p:nvSpPr>
            <p:spPr>
              <a:xfrm>
                <a:off x="9478523" y="2702299"/>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err="1">
                    <a:solidFill>
                      <a:srgbClr val="3333FF"/>
                    </a:solidFill>
                    <a:latin typeface="Arial Narrow" panose="020B0606020202030204" pitchFamily="34" charset="0"/>
                    <a:ea typeface="Arial"/>
                    <a:cs typeface="Arial"/>
                    <a:rtl val="0"/>
                  </a:rPr>
                  <a:t>Prev</a:t>
                </a:r>
                <a:r>
                  <a:rPr lang="en-US" sz="800" dirty="0">
                    <a:solidFill>
                      <a:srgbClr val="3333FF"/>
                    </a:solidFill>
                    <a:latin typeface="Arial Narrow" panose="020B0606020202030204" pitchFamily="34" charset="0"/>
                    <a:ea typeface="Arial"/>
                    <a:cs typeface="Arial"/>
                    <a:rtl val="0"/>
                  </a:rPr>
                  <a:t> </a:t>
                </a:r>
                <a:r>
                  <a:rPr lang="en-US" sz="800" dirty="0" smtClean="0">
                    <a:solidFill>
                      <a:srgbClr val="3333FF"/>
                    </a:solidFill>
                    <a:latin typeface="Arial Narrow" panose="020B0606020202030204" pitchFamily="34" charset="0"/>
                    <a:ea typeface="Arial"/>
                    <a:cs typeface="Arial"/>
                    <a:rtl val="0"/>
                  </a:rPr>
                  <a:t>Investment</a:t>
                </a:r>
                <a:endParaRPr lang="en-US" sz="800" dirty="0">
                  <a:solidFill>
                    <a:srgbClr val="3333FF"/>
                  </a:solidFill>
                  <a:latin typeface="Arial Narrow" panose="020B0606020202030204" pitchFamily="34" charset="0"/>
                  <a:ea typeface="Arial"/>
                  <a:cs typeface="Arial"/>
                  <a:rtl val="0"/>
                </a:endParaRPr>
              </a:p>
            </p:txBody>
          </p:sp>
        </p:grpSp>
        <p:grpSp>
          <p:nvGrpSpPr>
            <p:cNvPr id="34" name="Group 33"/>
            <p:cNvGrpSpPr/>
            <p:nvPr/>
          </p:nvGrpSpPr>
          <p:grpSpPr>
            <a:xfrm>
              <a:off x="832761" y="4216367"/>
              <a:ext cx="4234358" cy="262002"/>
              <a:chOff x="847687" y="3716881"/>
              <a:chExt cx="8866866" cy="548640"/>
            </a:xfrm>
          </p:grpSpPr>
          <p:sp>
            <p:nvSpPr>
              <p:cNvPr id="52" name="10 Elipse"/>
              <p:cNvSpPr/>
              <p:nvPr/>
            </p:nvSpPr>
            <p:spPr>
              <a:xfrm>
                <a:off x="847687"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smtClean="0">
                    <a:solidFill>
                      <a:srgbClr val="3333FF"/>
                    </a:solidFill>
                    <a:latin typeface="Arial Narrow" panose="020B0606020202030204" pitchFamily="34" charset="0"/>
                    <a:cs typeface="Arial" panose="020B0604020202020204" pitchFamily="34" charset="0"/>
                  </a:rPr>
                  <a:t>Capital-labor </a:t>
                </a:r>
                <a:r>
                  <a:rPr lang="es-VE" sz="800" dirty="0">
                    <a:solidFill>
                      <a:srgbClr val="3333FF"/>
                    </a:solidFill>
                    <a:latin typeface="Arial Narrow" panose="020B0606020202030204" pitchFamily="34" charset="0"/>
                    <a:cs typeface="Arial" panose="020B0604020202020204" pitchFamily="34" charset="0"/>
                  </a:rPr>
                  <a:t>ratio</a:t>
                </a:r>
              </a:p>
            </p:txBody>
          </p:sp>
          <p:sp>
            <p:nvSpPr>
              <p:cNvPr id="53" name="12 Elipse"/>
              <p:cNvSpPr/>
              <p:nvPr/>
            </p:nvSpPr>
            <p:spPr>
              <a:xfrm>
                <a:off x="8342953" y="3716881"/>
                <a:ext cx="13716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VE" sz="800" dirty="0" err="1">
                    <a:solidFill>
                      <a:srgbClr val="3333FF"/>
                    </a:solidFill>
                    <a:latin typeface="Arial Narrow" panose="020B0606020202030204" pitchFamily="34" charset="0"/>
                    <a:ea typeface="Arial"/>
                    <a:cs typeface="Arial"/>
                    <a:rtl val="0"/>
                  </a:rPr>
                  <a:t>Interest</a:t>
                </a:r>
                <a:endParaRPr lang="es-VE" sz="800" dirty="0">
                  <a:solidFill>
                    <a:srgbClr val="3333FF"/>
                  </a:solidFill>
                  <a:latin typeface="Arial Narrow" panose="020B0606020202030204" pitchFamily="34" charset="0"/>
                  <a:ea typeface="Arial"/>
                  <a:cs typeface="Arial"/>
                  <a:rtl val="0"/>
                </a:endParaRPr>
              </a:p>
            </p:txBody>
          </p:sp>
          <p:sp>
            <p:nvSpPr>
              <p:cNvPr id="54" name="11 Elipse"/>
              <p:cNvSpPr/>
              <p:nvPr/>
            </p:nvSpPr>
            <p:spPr>
              <a:xfrm>
                <a:off x="3116723"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a:solidFill>
                      <a:srgbClr val="3333FF"/>
                    </a:solidFill>
                    <a:latin typeface="Arial Narrow" panose="020B0606020202030204" pitchFamily="34" charset="0"/>
                    <a:cs typeface="Arial" panose="020B0604020202020204" pitchFamily="34" charset="0"/>
                  </a:rPr>
                  <a:t>Capital </a:t>
                </a:r>
                <a:r>
                  <a:rPr lang="es-VE" sz="800" dirty="0" err="1" smtClean="0">
                    <a:solidFill>
                      <a:srgbClr val="3333FF"/>
                    </a:solidFill>
                    <a:latin typeface="Arial Narrow" panose="020B0606020202030204" pitchFamily="34" charset="0"/>
                    <a:cs typeface="Arial" panose="020B0604020202020204" pitchFamily="34" charset="0"/>
                  </a:rPr>
                  <a:t>Formation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55" name="Shape 725"/>
              <p:cNvSpPr/>
              <p:nvPr/>
            </p:nvSpPr>
            <p:spPr>
              <a:xfrm>
                <a:off x="5347773" y="3716881"/>
                <a:ext cx="2194560" cy="548640"/>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Compensation</a:t>
                </a:r>
              </a:p>
            </p:txBody>
          </p:sp>
        </p:grpSp>
        <p:cxnSp>
          <p:nvCxnSpPr>
            <p:cNvPr id="35" name="130 Conector recto de flecha"/>
            <p:cNvCxnSpPr>
              <a:stCxn id="55" idx="4"/>
              <a:endCxn id="15" idx="0"/>
            </p:cNvCxnSpPr>
            <p:nvPr/>
          </p:nvCxnSpPr>
          <p:spPr>
            <a:xfrm flipH="1">
              <a:off x="2279349" y="4478369"/>
              <a:ext cx="1226425" cy="18855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17" name="Group 116"/>
          <p:cNvGrpSpPr>
            <a:grpSpLocks noChangeAspect="1"/>
          </p:cNvGrpSpPr>
          <p:nvPr/>
        </p:nvGrpSpPr>
        <p:grpSpPr>
          <a:xfrm>
            <a:off x="6298757" y="3350856"/>
            <a:ext cx="5056632" cy="2083400"/>
            <a:chOff x="809098" y="1823291"/>
            <a:chExt cx="10584858" cy="4361103"/>
          </a:xfrm>
        </p:grpSpPr>
        <p:sp>
          <p:nvSpPr>
            <p:cNvPr id="118" name="3 Elipse"/>
            <p:cNvSpPr/>
            <p:nvPr/>
          </p:nvSpPr>
          <p:spPr>
            <a:xfrm>
              <a:off x="809098" y="1844161"/>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a:t>
              </a:r>
              <a:r>
                <a:rPr lang="es-VE" sz="800" dirty="0" smtClean="0">
                  <a:solidFill>
                    <a:srgbClr val="3333FF"/>
                  </a:solidFill>
                  <a:latin typeface="Arial Narrow" panose="020B0606020202030204" pitchFamily="34" charset="0"/>
                  <a:cs typeface="Arial" panose="020B0604020202020204" pitchFamily="34" charset="0"/>
                </a:rPr>
                <a:t>Capital </a:t>
              </a:r>
              <a:r>
                <a:rPr lang="es-VE" sz="800" dirty="0" err="1" smtClean="0">
                  <a:solidFill>
                    <a:srgbClr val="3333FF"/>
                  </a:solidFill>
                  <a:latin typeface="Arial Narrow" panose="020B0606020202030204" pitchFamily="34" charset="0"/>
                  <a:cs typeface="Arial" panose="020B0604020202020204" pitchFamily="34" charset="0"/>
                </a:rPr>
                <a:t>Formation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119" name="12 Elipse"/>
            <p:cNvSpPr/>
            <p:nvPr/>
          </p:nvSpPr>
          <p:spPr>
            <a:xfrm>
              <a:off x="4907280" y="5635754"/>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err="1">
                  <a:solidFill>
                    <a:srgbClr val="3333FF"/>
                  </a:solidFill>
                  <a:latin typeface="Arial Narrow" panose="020B0606020202030204" pitchFamily="34" charset="0"/>
                  <a:cs typeface="Arial" panose="020B0604020202020204" pitchFamily="34" charset="0"/>
                </a:rPr>
                <a:t>GPD</a:t>
              </a:r>
              <a:r>
                <a:rPr lang="en-US" sz="800" dirty="0">
                  <a:solidFill>
                    <a:srgbClr val="3333FF"/>
                  </a:solidFill>
                  <a:latin typeface="Arial Narrow" panose="020B0606020202030204" pitchFamily="34" charset="0"/>
                  <a:cs typeface="Arial" panose="020B0604020202020204" pitchFamily="34" charset="0"/>
                </a:rPr>
                <a:t> </a:t>
              </a:r>
              <a:endParaRPr lang="es-ES" sz="800" dirty="0">
                <a:solidFill>
                  <a:srgbClr val="3333FF"/>
                </a:solidFill>
                <a:latin typeface="Arial Narrow" panose="020B0606020202030204" pitchFamily="34" charset="0"/>
                <a:cs typeface="Arial" panose="020B0604020202020204" pitchFamily="34" charset="0"/>
              </a:endParaRPr>
            </a:p>
          </p:txBody>
        </p:sp>
        <p:sp>
          <p:nvSpPr>
            <p:cNvPr id="120" name="17 Elipse"/>
            <p:cNvSpPr/>
            <p:nvPr/>
          </p:nvSpPr>
          <p:spPr>
            <a:xfrm>
              <a:off x="4669774" y="1823291"/>
              <a:ext cx="238089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a:t>
              </a:r>
              <a:r>
                <a:rPr lang="es-VE" sz="800" dirty="0" err="1" smtClean="0">
                  <a:solidFill>
                    <a:srgbClr val="3333FF"/>
                  </a:solidFill>
                  <a:latin typeface="Arial Narrow" panose="020B0606020202030204" pitchFamily="34" charset="0"/>
                  <a:cs typeface="Arial" panose="020B0604020202020204" pitchFamily="34" charset="0"/>
                </a:rPr>
                <a:t>Compensation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121" name="Shape 725"/>
            <p:cNvSpPr/>
            <p:nvPr/>
          </p:nvSpPr>
          <p:spPr>
            <a:xfrm>
              <a:off x="3204572" y="1832252"/>
              <a:ext cx="146304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Inflation</a:t>
              </a:r>
            </a:p>
          </p:txBody>
        </p:sp>
        <p:cxnSp>
          <p:nvCxnSpPr>
            <p:cNvPr id="122" name="14 Conector recto de flecha"/>
            <p:cNvCxnSpPr>
              <a:stCxn id="118" idx="5"/>
              <a:endCxn id="158" idx="2"/>
            </p:cNvCxnSpPr>
            <p:nvPr/>
          </p:nvCxnSpPr>
          <p:spPr>
            <a:xfrm>
              <a:off x="2838370" y="2312455"/>
              <a:ext cx="5063599" cy="168570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3" name="23 Conector recto de flecha"/>
            <p:cNvCxnSpPr>
              <a:stCxn id="120" idx="3"/>
              <a:endCxn id="157" idx="7"/>
            </p:cNvCxnSpPr>
            <p:nvPr/>
          </p:nvCxnSpPr>
          <p:spPr>
            <a:xfrm flipH="1">
              <a:off x="4900093" y="2291585"/>
              <a:ext cx="118354" cy="152746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4" name="29 Conector recto de flecha"/>
            <p:cNvCxnSpPr>
              <a:stCxn id="121" idx="5"/>
              <a:endCxn id="158" idx="2"/>
            </p:cNvCxnSpPr>
            <p:nvPr/>
          </p:nvCxnSpPr>
          <p:spPr>
            <a:xfrm>
              <a:off x="4453355" y="2300546"/>
              <a:ext cx="3448614" cy="169761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5" name="31 Conector recto de flecha"/>
            <p:cNvCxnSpPr>
              <a:stCxn id="149" idx="5"/>
              <a:endCxn id="158" idx="1"/>
            </p:cNvCxnSpPr>
            <p:nvPr/>
          </p:nvCxnSpPr>
          <p:spPr>
            <a:xfrm>
              <a:off x="7878021" y="3243610"/>
              <a:ext cx="224814" cy="56057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6" name="36 Conector recto de flecha"/>
            <p:cNvCxnSpPr>
              <a:stCxn id="147" idx="2"/>
              <a:endCxn id="152" idx="0"/>
            </p:cNvCxnSpPr>
            <p:nvPr/>
          </p:nvCxnSpPr>
          <p:spPr>
            <a:xfrm>
              <a:off x="8177543" y="3044538"/>
              <a:ext cx="2240283" cy="164269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7" name="38 Conector recto de flecha"/>
            <p:cNvCxnSpPr>
              <a:stCxn id="156" idx="5"/>
              <a:endCxn id="153" idx="1"/>
            </p:cNvCxnSpPr>
            <p:nvPr/>
          </p:nvCxnSpPr>
          <p:spPr>
            <a:xfrm>
              <a:off x="7213286" y="4206998"/>
              <a:ext cx="208123"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8" name="40 Conector recto de flecha"/>
            <p:cNvCxnSpPr>
              <a:stCxn id="156" idx="4"/>
              <a:endCxn id="151" idx="0"/>
            </p:cNvCxnSpPr>
            <p:nvPr/>
          </p:nvCxnSpPr>
          <p:spPr>
            <a:xfrm flipH="1">
              <a:off x="5976783" y="4287344"/>
              <a:ext cx="408050" cy="39988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9" name="42 Conector recto de flecha"/>
            <p:cNvCxnSpPr>
              <a:stCxn id="156" idx="5"/>
              <a:endCxn id="152" idx="1"/>
            </p:cNvCxnSpPr>
            <p:nvPr/>
          </p:nvCxnSpPr>
          <p:spPr>
            <a:xfrm>
              <a:off x="7213286" y="4206998"/>
              <a:ext cx="2525631"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0" name="46 Conector recto de flecha"/>
            <p:cNvCxnSpPr>
              <a:stCxn id="154" idx="4"/>
              <a:endCxn id="119" idx="0"/>
            </p:cNvCxnSpPr>
            <p:nvPr/>
          </p:nvCxnSpPr>
          <p:spPr>
            <a:xfrm>
              <a:off x="3893423" y="5235869"/>
              <a:ext cx="2202577" cy="39988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48 Conector recto de flecha"/>
            <p:cNvCxnSpPr>
              <a:stCxn id="150" idx="5"/>
              <a:endCxn id="119" idx="1"/>
            </p:cNvCxnSpPr>
            <p:nvPr/>
          </p:nvCxnSpPr>
          <p:spPr>
            <a:xfrm>
              <a:off x="2488970" y="5155523"/>
              <a:ext cx="2766478"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2" name="50 Conector recto de flecha"/>
            <p:cNvCxnSpPr>
              <a:stCxn id="155" idx="5"/>
              <a:endCxn id="151" idx="1"/>
            </p:cNvCxnSpPr>
            <p:nvPr/>
          </p:nvCxnSpPr>
          <p:spPr>
            <a:xfrm>
              <a:off x="2704325" y="4206998"/>
              <a:ext cx="2593551"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3" name="52 Conector recto de flecha"/>
            <p:cNvCxnSpPr>
              <a:stCxn id="155" idx="5"/>
              <a:endCxn id="152" idx="1"/>
            </p:cNvCxnSpPr>
            <p:nvPr/>
          </p:nvCxnSpPr>
          <p:spPr>
            <a:xfrm>
              <a:off x="2704325" y="4206998"/>
              <a:ext cx="7034592"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4" name="54 Conector recto de flecha"/>
            <p:cNvCxnSpPr>
              <a:stCxn id="155" idx="5"/>
              <a:endCxn id="153" idx="2"/>
            </p:cNvCxnSpPr>
            <p:nvPr/>
          </p:nvCxnSpPr>
          <p:spPr>
            <a:xfrm>
              <a:off x="2704325" y="4206998"/>
              <a:ext cx="4395698" cy="75455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5" name="56 Conector recto de flecha"/>
            <p:cNvCxnSpPr>
              <a:stCxn id="147" idx="3"/>
              <a:endCxn id="151" idx="6"/>
            </p:cNvCxnSpPr>
            <p:nvPr/>
          </p:nvCxnSpPr>
          <p:spPr>
            <a:xfrm flipH="1">
              <a:off x="6936904" y="3236553"/>
              <a:ext cx="1434768" cy="172499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6" name="58 Conector recto de flecha"/>
            <p:cNvCxnSpPr>
              <a:stCxn id="147" idx="5"/>
              <a:endCxn id="152" idx="0"/>
            </p:cNvCxnSpPr>
            <p:nvPr/>
          </p:nvCxnSpPr>
          <p:spPr>
            <a:xfrm>
              <a:off x="9309004" y="3236553"/>
              <a:ext cx="1108822" cy="14506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7" name="60 Conector recto de flecha"/>
            <p:cNvCxnSpPr>
              <a:stCxn id="147" idx="3"/>
              <a:endCxn id="153" idx="1"/>
            </p:cNvCxnSpPr>
            <p:nvPr/>
          </p:nvCxnSpPr>
          <p:spPr>
            <a:xfrm flipH="1">
              <a:off x="7421409" y="3236553"/>
              <a:ext cx="950264" cy="153102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8" name="62 Conector recto de flecha"/>
            <p:cNvCxnSpPr>
              <a:stCxn id="157" idx="5"/>
              <a:endCxn id="152" idx="1"/>
            </p:cNvCxnSpPr>
            <p:nvPr/>
          </p:nvCxnSpPr>
          <p:spPr>
            <a:xfrm>
              <a:off x="4900093" y="4206998"/>
              <a:ext cx="4838824"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9" name="64 Conector recto de flecha"/>
            <p:cNvCxnSpPr>
              <a:stCxn id="157" idx="5"/>
              <a:endCxn id="153" idx="1"/>
            </p:cNvCxnSpPr>
            <p:nvPr/>
          </p:nvCxnSpPr>
          <p:spPr>
            <a:xfrm>
              <a:off x="4900093" y="4206998"/>
              <a:ext cx="2521316"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0" name="66 Conector recto de flecha"/>
            <p:cNvCxnSpPr>
              <a:stCxn id="158" idx="4"/>
              <a:endCxn id="153" idx="0"/>
            </p:cNvCxnSpPr>
            <p:nvPr/>
          </p:nvCxnSpPr>
          <p:spPr>
            <a:xfrm flipH="1">
              <a:off x="8197303" y="4272482"/>
              <a:ext cx="390466" cy="41474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1" name="68 Conector recto de flecha"/>
            <p:cNvCxnSpPr>
              <a:stCxn id="158" idx="5"/>
              <a:endCxn id="152" idx="1"/>
            </p:cNvCxnSpPr>
            <p:nvPr/>
          </p:nvCxnSpPr>
          <p:spPr>
            <a:xfrm>
              <a:off x="9072703" y="4192136"/>
              <a:ext cx="666214" cy="5754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831151" y="3723842"/>
              <a:ext cx="8442418" cy="563502"/>
              <a:chOff x="831151" y="3621386"/>
              <a:chExt cx="8442418" cy="563502"/>
            </a:xfrm>
          </p:grpSpPr>
          <p:sp>
            <p:nvSpPr>
              <p:cNvPr id="155" name="6 Elipse"/>
              <p:cNvSpPr/>
              <p:nvPr/>
            </p:nvSpPr>
            <p:spPr>
              <a:xfrm>
                <a:off x="831151" y="3636248"/>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smtClean="0">
                    <a:solidFill>
                      <a:srgbClr val="3333FF"/>
                    </a:solidFill>
                    <a:latin typeface="Arial Narrow" panose="020B0606020202030204" pitchFamily="34" charset="0"/>
                    <a:cs typeface="Arial" panose="020B0604020202020204" pitchFamily="34" charset="0"/>
                  </a:rPr>
                  <a:t>Capital-labor </a:t>
                </a:r>
                <a:r>
                  <a:rPr lang="es-VE" sz="800" dirty="0">
                    <a:solidFill>
                      <a:srgbClr val="3333FF"/>
                    </a:solidFill>
                    <a:latin typeface="Arial Narrow" panose="020B0606020202030204" pitchFamily="34" charset="0"/>
                    <a:cs typeface="Arial" panose="020B0604020202020204" pitchFamily="34" charset="0"/>
                  </a:rPr>
                  <a:t>ratio</a:t>
                </a:r>
              </a:p>
            </p:txBody>
          </p:sp>
          <p:sp>
            <p:nvSpPr>
              <p:cNvPr id="156" name="Shape 725"/>
              <p:cNvSpPr/>
              <p:nvPr/>
            </p:nvSpPr>
            <p:spPr>
              <a:xfrm>
                <a:off x="5213222" y="3636248"/>
                <a:ext cx="2343221"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Compensation</a:t>
                </a:r>
              </a:p>
            </p:txBody>
          </p:sp>
          <p:sp>
            <p:nvSpPr>
              <p:cNvPr id="157" name="10 Elipse"/>
              <p:cNvSpPr/>
              <p:nvPr/>
            </p:nvSpPr>
            <p:spPr>
              <a:xfrm>
                <a:off x="3026919" y="3636248"/>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a:solidFill>
                      <a:srgbClr val="3333FF"/>
                    </a:solidFill>
                    <a:latin typeface="Arial Narrow" panose="020B0606020202030204" pitchFamily="34" charset="0"/>
                    <a:cs typeface="Arial" panose="020B0604020202020204" pitchFamily="34" charset="0"/>
                  </a:rPr>
                  <a:t>Capital </a:t>
                </a:r>
                <a:r>
                  <a:rPr lang="es-VE" sz="800" dirty="0" err="1" smtClean="0">
                    <a:solidFill>
                      <a:srgbClr val="3333FF"/>
                    </a:solidFill>
                    <a:latin typeface="Arial Narrow" panose="020B0606020202030204" pitchFamily="34" charset="0"/>
                    <a:cs typeface="Arial" panose="020B0604020202020204" pitchFamily="34" charset="0"/>
                  </a:rPr>
                  <a:t>Formation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158" name="15 Elipse"/>
              <p:cNvSpPr/>
              <p:nvPr/>
            </p:nvSpPr>
            <p:spPr>
              <a:xfrm>
                <a:off x="7901969" y="3621386"/>
                <a:ext cx="13716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ea typeface="Arial"/>
                    <a:cs typeface="Arial"/>
                    <a:rtl val="0"/>
                  </a:rPr>
                  <a:t>Interest</a:t>
                </a:r>
                <a:endParaRPr lang="es-VE" sz="800" dirty="0">
                  <a:solidFill>
                    <a:srgbClr val="3333FF"/>
                  </a:solidFill>
                  <a:latin typeface="Arial Narrow" panose="020B0606020202030204" pitchFamily="34" charset="0"/>
                  <a:ea typeface="Arial"/>
                  <a:cs typeface="Arial"/>
                  <a:rtl val="0"/>
                </a:endParaRPr>
              </a:p>
            </p:txBody>
          </p:sp>
        </p:grpSp>
        <p:grpSp>
          <p:nvGrpSpPr>
            <p:cNvPr id="143" name="Group 142"/>
            <p:cNvGrpSpPr/>
            <p:nvPr/>
          </p:nvGrpSpPr>
          <p:grpSpPr>
            <a:xfrm>
              <a:off x="849943" y="4687229"/>
              <a:ext cx="10528001" cy="548640"/>
              <a:chOff x="849943" y="4789694"/>
              <a:chExt cx="10528001" cy="548640"/>
            </a:xfrm>
          </p:grpSpPr>
          <p:sp>
            <p:nvSpPr>
              <p:cNvPr id="150" name="7 Elipse"/>
              <p:cNvSpPr/>
              <p:nvPr/>
            </p:nvSpPr>
            <p:spPr>
              <a:xfrm>
                <a:off x="849943" y="4789694"/>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3333FF"/>
                    </a:solidFill>
                    <a:latin typeface="Arial Narrow" panose="020B0606020202030204" pitchFamily="34" charset="0"/>
                    <a:cs typeface="Arial" panose="020B0604020202020204" pitchFamily="34" charset="0"/>
                  </a:rPr>
                  <a:t>Exogenous</a:t>
                </a:r>
                <a:endParaRPr lang="es-ES" sz="800" dirty="0">
                  <a:solidFill>
                    <a:srgbClr val="3333FF"/>
                  </a:solidFill>
                  <a:latin typeface="Arial Narrow" panose="020B0606020202030204" pitchFamily="34" charset="0"/>
                  <a:cs typeface="Arial" panose="020B0604020202020204" pitchFamily="34" charset="0"/>
                </a:endParaRPr>
              </a:p>
            </p:txBody>
          </p:sp>
          <p:sp>
            <p:nvSpPr>
              <p:cNvPr id="151" name="11 Elipse"/>
              <p:cNvSpPr/>
              <p:nvPr/>
            </p:nvSpPr>
            <p:spPr>
              <a:xfrm>
                <a:off x="5016663" y="4789694"/>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a:solidFill>
                      <a:srgbClr val="3333FF"/>
                    </a:solidFill>
                    <a:latin typeface="Arial Narrow" panose="020B0606020202030204" pitchFamily="34" charset="0"/>
                    <a:ea typeface="Arial"/>
                    <a:cs typeface="Arial"/>
                    <a:rtl val="0"/>
                  </a:rPr>
                  <a:t>Workers</a:t>
                </a:r>
              </a:p>
            </p:txBody>
          </p:sp>
          <p:sp>
            <p:nvSpPr>
              <p:cNvPr id="152" name="Shape 725"/>
              <p:cNvSpPr/>
              <p:nvPr/>
            </p:nvSpPr>
            <p:spPr>
              <a:xfrm>
                <a:off x="9457704" y="4789694"/>
                <a:ext cx="192024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Investment</a:t>
                </a:r>
              </a:p>
            </p:txBody>
          </p:sp>
          <p:sp>
            <p:nvSpPr>
              <p:cNvPr id="153" name="Shape 725"/>
              <p:cNvSpPr/>
              <p:nvPr/>
            </p:nvSpPr>
            <p:spPr>
              <a:xfrm>
                <a:off x="7100023" y="4789694"/>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rgbClr val="3333FF"/>
                    </a:solidFill>
                    <a:latin typeface="Arial Narrow" panose="020B0606020202030204" pitchFamily="34" charset="0"/>
                    <a:ea typeface="Arial"/>
                    <a:cs typeface="Arial"/>
                    <a:rtl val="0"/>
                  </a:rPr>
                  <a:t>Consumption</a:t>
                </a:r>
              </a:p>
            </p:txBody>
          </p:sp>
          <p:sp>
            <p:nvSpPr>
              <p:cNvPr id="154" name="8 Elipse"/>
              <p:cNvSpPr/>
              <p:nvPr/>
            </p:nvSpPr>
            <p:spPr>
              <a:xfrm>
                <a:off x="2933303" y="4789694"/>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a:solidFill>
                      <a:srgbClr val="3333FF"/>
                    </a:solidFill>
                    <a:latin typeface="Arial Narrow" panose="020B0606020202030204" pitchFamily="34" charset="0"/>
                    <a:cs typeface="Arial" panose="020B0604020202020204" pitchFamily="34" charset="0"/>
                  </a:rPr>
                  <a:t>Capital</a:t>
                </a:r>
              </a:p>
            </p:txBody>
          </p:sp>
        </p:grpSp>
        <p:cxnSp>
          <p:nvCxnSpPr>
            <p:cNvPr id="144" name="148 Conector recto de flecha"/>
            <p:cNvCxnSpPr>
              <a:stCxn id="157" idx="5"/>
              <a:endCxn id="151" idx="1"/>
            </p:cNvCxnSpPr>
            <p:nvPr/>
          </p:nvCxnSpPr>
          <p:spPr>
            <a:xfrm>
              <a:off x="4900093" y="4206998"/>
              <a:ext cx="397783"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6004847" y="2771817"/>
              <a:ext cx="5389109" cy="552139"/>
              <a:chOff x="6004847" y="2602660"/>
              <a:chExt cx="5389109" cy="552139"/>
            </a:xfrm>
          </p:grpSpPr>
          <p:sp>
            <p:nvSpPr>
              <p:cNvPr id="147" name="5 Elipse"/>
              <p:cNvSpPr/>
              <p:nvPr/>
            </p:nvSpPr>
            <p:spPr>
              <a:xfrm>
                <a:off x="8177543" y="2603828"/>
                <a:ext cx="1325590" cy="5431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Capital</a:t>
                </a:r>
              </a:p>
            </p:txBody>
          </p:sp>
          <p:sp>
            <p:nvSpPr>
              <p:cNvPr id="148" name="Shape 725"/>
              <p:cNvSpPr/>
              <p:nvPr/>
            </p:nvSpPr>
            <p:spPr>
              <a:xfrm>
                <a:off x="9473716" y="2602660"/>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err="1">
                    <a:solidFill>
                      <a:srgbClr val="3333FF"/>
                    </a:solidFill>
                    <a:latin typeface="Arial Narrow" panose="020B0606020202030204" pitchFamily="34" charset="0"/>
                    <a:cs typeface="Arial" panose="020B0604020202020204" pitchFamily="34" charset="0"/>
                  </a:rPr>
                  <a:t>Prev</a:t>
                </a:r>
                <a:r>
                  <a:rPr lang="en-US" sz="800" dirty="0">
                    <a:solidFill>
                      <a:srgbClr val="3333FF"/>
                    </a:solidFill>
                    <a:latin typeface="Arial Narrow" panose="020B0606020202030204" pitchFamily="34" charset="0"/>
                    <a:cs typeface="Arial" panose="020B0604020202020204" pitchFamily="34" charset="0"/>
                  </a:rPr>
                  <a:t> </a:t>
                </a:r>
                <a:r>
                  <a:rPr lang="en-US" sz="800" dirty="0" smtClean="0">
                    <a:solidFill>
                      <a:srgbClr val="3333FF"/>
                    </a:solidFill>
                    <a:latin typeface="Arial Narrow" panose="020B0606020202030204" pitchFamily="34" charset="0"/>
                    <a:cs typeface="Arial" panose="020B0604020202020204" pitchFamily="34" charset="0"/>
                  </a:rPr>
                  <a:t>Investment</a:t>
                </a:r>
                <a:endParaRPr lang="en-US" sz="800" dirty="0">
                  <a:solidFill>
                    <a:srgbClr val="3333FF"/>
                  </a:solidFill>
                  <a:latin typeface="Arial Narrow" panose="020B0606020202030204" pitchFamily="34" charset="0"/>
                  <a:cs typeface="Arial" panose="020B0604020202020204" pitchFamily="34" charset="0"/>
                </a:endParaRPr>
              </a:p>
            </p:txBody>
          </p:sp>
          <p:sp>
            <p:nvSpPr>
              <p:cNvPr id="149" name="Shape 725"/>
              <p:cNvSpPr/>
              <p:nvPr/>
            </p:nvSpPr>
            <p:spPr>
              <a:xfrm>
                <a:off x="6004847" y="2606159"/>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err="1">
                    <a:solidFill>
                      <a:srgbClr val="3333FF"/>
                    </a:solidFill>
                    <a:latin typeface="Arial Narrow" panose="020B0606020202030204" pitchFamily="34" charset="0"/>
                    <a:ea typeface="Arial"/>
                    <a:cs typeface="Arial"/>
                    <a:rtl val="0"/>
                  </a:rPr>
                  <a:t>Prev</a:t>
                </a:r>
                <a:r>
                  <a:rPr lang="en-US" sz="800" dirty="0">
                    <a:solidFill>
                      <a:srgbClr val="3333FF"/>
                    </a:solidFill>
                    <a:latin typeface="Arial Narrow" panose="020B0606020202030204" pitchFamily="34" charset="0"/>
                    <a:ea typeface="Arial"/>
                    <a:cs typeface="Arial"/>
                    <a:rtl val="0"/>
                  </a:rPr>
                  <a:t> </a:t>
                </a:r>
                <a:r>
                  <a:rPr lang="en-US" sz="800" dirty="0" smtClean="0">
                    <a:solidFill>
                      <a:srgbClr val="3333FF"/>
                    </a:solidFill>
                    <a:latin typeface="Arial Narrow" panose="020B0606020202030204" pitchFamily="34" charset="0"/>
                    <a:ea typeface="Arial"/>
                    <a:cs typeface="Arial"/>
                    <a:rtl val="0"/>
                  </a:rPr>
                  <a:t>Consumption</a:t>
                </a:r>
                <a:endParaRPr lang="en-US" sz="800" dirty="0">
                  <a:solidFill>
                    <a:srgbClr val="3333FF"/>
                  </a:solidFill>
                  <a:latin typeface="Arial Narrow" panose="020B0606020202030204" pitchFamily="34" charset="0"/>
                  <a:ea typeface="Arial"/>
                  <a:cs typeface="Arial"/>
                  <a:rtl val="0"/>
                </a:endParaRPr>
              </a:p>
            </p:txBody>
          </p:sp>
        </p:grpSp>
        <p:cxnSp>
          <p:nvCxnSpPr>
            <p:cNvPr id="146" name="27 Conector recto de flecha"/>
            <p:cNvCxnSpPr>
              <a:stCxn id="120" idx="3"/>
              <a:endCxn id="158" idx="1"/>
            </p:cNvCxnSpPr>
            <p:nvPr/>
          </p:nvCxnSpPr>
          <p:spPr>
            <a:xfrm>
              <a:off x="5018447" y="2291585"/>
              <a:ext cx="3084388" cy="151260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1847087" y="4240669"/>
            <a:ext cx="2266801" cy="731226"/>
            <a:chOff x="1847087" y="4240669"/>
            <a:chExt cx="2266801" cy="731226"/>
          </a:xfrm>
          <a:effectLst>
            <a:glow rad="228600">
              <a:schemeClr val="accent2">
                <a:satMod val="175000"/>
                <a:alpha val="40000"/>
              </a:schemeClr>
            </a:glow>
          </a:effectLst>
        </p:grpSpPr>
        <p:sp>
          <p:nvSpPr>
            <p:cNvPr id="167" name="16 Elipse"/>
            <p:cNvSpPr/>
            <p:nvPr/>
          </p:nvSpPr>
          <p:spPr>
            <a:xfrm>
              <a:off x="1847087" y="4703029"/>
              <a:ext cx="941031" cy="268866"/>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a:solidFill>
                    <a:srgbClr val="3333FF"/>
                  </a:solidFill>
                  <a:latin typeface="Arial Narrow" panose="020B0606020202030204" pitchFamily="34" charset="0"/>
                  <a:cs typeface="Arial" panose="020B0604020202020204" pitchFamily="34" charset="0"/>
                </a:rPr>
                <a:t>Capital</a:t>
              </a:r>
            </a:p>
          </p:txBody>
        </p:sp>
        <p:sp>
          <p:nvSpPr>
            <p:cNvPr id="168" name="Shape 725"/>
            <p:cNvSpPr/>
            <p:nvPr/>
          </p:nvSpPr>
          <p:spPr>
            <a:xfrm>
              <a:off x="3038424" y="4240669"/>
              <a:ext cx="1075464" cy="268866"/>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Compensation</a:t>
              </a:r>
            </a:p>
          </p:txBody>
        </p:sp>
        <p:cxnSp>
          <p:nvCxnSpPr>
            <p:cNvPr id="169" name="130 Conector recto de flecha"/>
            <p:cNvCxnSpPr>
              <a:stCxn id="168" idx="4"/>
              <a:endCxn id="167" idx="0"/>
            </p:cNvCxnSpPr>
            <p:nvPr/>
          </p:nvCxnSpPr>
          <p:spPr>
            <a:xfrm flipH="1">
              <a:off x="2317602" y="4509534"/>
              <a:ext cx="1258554" cy="19349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7358261" y="3350856"/>
            <a:ext cx="1922236" cy="1177135"/>
            <a:chOff x="7358261" y="3350856"/>
            <a:chExt cx="1922236" cy="1177135"/>
          </a:xfrm>
          <a:effectLst>
            <a:glow rad="228600">
              <a:schemeClr val="accent2">
                <a:satMod val="175000"/>
                <a:alpha val="40000"/>
              </a:schemeClr>
            </a:glow>
          </a:effectLst>
        </p:grpSpPr>
        <p:sp>
          <p:nvSpPr>
            <p:cNvPr id="171" name="17 Elipse"/>
            <p:cNvSpPr/>
            <p:nvPr/>
          </p:nvSpPr>
          <p:spPr>
            <a:xfrm>
              <a:off x="8143091" y="3350856"/>
              <a:ext cx="1137406" cy="26209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a:t>
              </a:r>
              <a:r>
                <a:rPr lang="es-VE" sz="800" dirty="0" err="1" smtClean="0">
                  <a:solidFill>
                    <a:srgbClr val="3333FF"/>
                  </a:solidFill>
                  <a:latin typeface="Arial Narrow" panose="020B0606020202030204" pitchFamily="34" charset="0"/>
                  <a:cs typeface="Arial" panose="020B0604020202020204" pitchFamily="34" charset="0"/>
                </a:rPr>
                <a:t>Compensation</a:t>
              </a:r>
              <a:endParaRPr lang="es-VE" sz="800" dirty="0">
                <a:solidFill>
                  <a:srgbClr val="3333FF"/>
                </a:solidFill>
                <a:latin typeface="Arial Narrow" panose="020B0606020202030204" pitchFamily="34" charset="0"/>
                <a:cs typeface="Arial" panose="020B0604020202020204" pitchFamily="34" charset="0"/>
              </a:endParaRPr>
            </a:p>
          </p:txBody>
        </p:sp>
        <p:cxnSp>
          <p:nvCxnSpPr>
            <p:cNvPr id="172" name="23 Conector recto de flecha"/>
            <p:cNvCxnSpPr>
              <a:stCxn id="171" idx="3"/>
              <a:endCxn id="173" idx="7"/>
            </p:cNvCxnSpPr>
            <p:nvPr/>
          </p:nvCxnSpPr>
          <p:spPr>
            <a:xfrm flipH="1">
              <a:off x="8253120" y="3574571"/>
              <a:ext cx="56540" cy="72970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3" name="10 Elipse"/>
            <p:cNvSpPr/>
            <p:nvPr/>
          </p:nvSpPr>
          <p:spPr>
            <a:xfrm>
              <a:off x="7358261" y="4265893"/>
              <a:ext cx="1048392" cy="26209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a:solidFill>
                    <a:srgbClr val="3333FF"/>
                  </a:solidFill>
                  <a:latin typeface="Arial Narrow" panose="020B0606020202030204" pitchFamily="34" charset="0"/>
                  <a:cs typeface="Arial" panose="020B0604020202020204" pitchFamily="34" charset="0"/>
                </a:rPr>
                <a:t>Capital </a:t>
              </a:r>
              <a:r>
                <a:rPr lang="es-VE" sz="800" dirty="0" err="1" smtClean="0">
                  <a:solidFill>
                    <a:srgbClr val="3333FF"/>
                  </a:solidFill>
                  <a:latin typeface="Arial Narrow" panose="020B0606020202030204" pitchFamily="34" charset="0"/>
                  <a:cs typeface="Arial" panose="020B0604020202020204" pitchFamily="34" charset="0"/>
                </a:rPr>
                <a:t>Formation</a:t>
              </a:r>
              <a:endParaRPr lang="es-VE" sz="800" dirty="0">
                <a:solidFill>
                  <a:srgbClr val="3333FF"/>
                </a:solidFill>
                <a:latin typeface="Arial Narrow" panose="020B0606020202030204" pitchFamily="34" charset="0"/>
                <a:cs typeface="Arial" panose="020B0604020202020204" pitchFamily="34" charset="0"/>
              </a:endParaRPr>
            </a:p>
          </p:txBody>
        </p:sp>
      </p:grpSp>
      <p:grpSp>
        <p:nvGrpSpPr>
          <p:cNvPr id="174" name="Group 173"/>
          <p:cNvGrpSpPr/>
          <p:nvPr/>
        </p:nvGrpSpPr>
        <p:grpSpPr>
          <a:xfrm>
            <a:off x="6309292" y="3804547"/>
            <a:ext cx="4142807" cy="1176577"/>
            <a:chOff x="6309292" y="3804547"/>
            <a:chExt cx="4142807" cy="1176577"/>
          </a:xfrm>
          <a:effectLst>
            <a:glow rad="228600">
              <a:schemeClr val="accent2">
                <a:satMod val="175000"/>
                <a:alpha val="40000"/>
              </a:schemeClr>
            </a:glow>
          </a:effectLst>
        </p:grpSpPr>
        <p:cxnSp>
          <p:nvCxnSpPr>
            <p:cNvPr id="175" name="40 Conector recto de flecha"/>
            <p:cNvCxnSpPr>
              <a:stCxn id="179" idx="4"/>
              <a:endCxn id="180" idx="0"/>
            </p:cNvCxnSpPr>
            <p:nvPr/>
          </p:nvCxnSpPr>
          <p:spPr>
            <a:xfrm flipH="1">
              <a:off x="8767480" y="4527991"/>
              <a:ext cx="194935" cy="19103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6" name="50 Conector recto de flecha"/>
            <p:cNvCxnSpPr>
              <a:stCxn id="178" idx="5"/>
              <a:endCxn id="180" idx="1"/>
            </p:cNvCxnSpPr>
            <p:nvPr/>
          </p:nvCxnSpPr>
          <p:spPr>
            <a:xfrm>
              <a:off x="7204151" y="4489608"/>
              <a:ext cx="1238999" cy="2678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7" name="56 Conector recto de flecha"/>
            <p:cNvCxnSpPr>
              <a:stCxn id="182" idx="3"/>
              <a:endCxn id="180" idx="6"/>
            </p:cNvCxnSpPr>
            <p:nvPr/>
          </p:nvCxnSpPr>
          <p:spPr>
            <a:xfrm flipH="1">
              <a:off x="9226152" y="4026004"/>
              <a:ext cx="685422" cy="82407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8" name="6 Elipse"/>
            <p:cNvSpPr/>
            <p:nvPr/>
          </p:nvSpPr>
          <p:spPr>
            <a:xfrm>
              <a:off x="6309292" y="4265893"/>
              <a:ext cx="1048392" cy="26209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smtClean="0">
                  <a:solidFill>
                    <a:srgbClr val="3333FF"/>
                  </a:solidFill>
                  <a:latin typeface="Arial Narrow" panose="020B0606020202030204" pitchFamily="34" charset="0"/>
                  <a:cs typeface="Arial" panose="020B0604020202020204" pitchFamily="34" charset="0"/>
                </a:rPr>
                <a:t>Capital-labor </a:t>
              </a:r>
              <a:r>
                <a:rPr lang="es-VE" sz="800" dirty="0">
                  <a:solidFill>
                    <a:srgbClr val="3333FF"/>
                  </a:solidFill>
                  <a:latin typeface="Arial Narrow" panose="020B0606020202030204" pitchFamily="34" charset="0"/>
                  <a:cs typeface="Arial" panose="020B0604020202020204" pitchFamily="34" charset="0"/>
                </a:rPr>
                <a:t>ratio</a:t>
              </a:r>
            </a:p>
          </p:txBody>
        </p:sp>
        <p:sp>
          <p:nvSpPr>
            <p:cNvPr id="179" name="Shape 725"/>
            <p:cNvSpPr/>
            <p:nvPr/>
          </p:nvSpPr>
          <p:spPr>
            <a:xfrm>
              <a:off x="8402709" y="4265893"/>
              <a:ext cx="1119411" cy="262098"/>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Compensation</a:t>
              </a:r>
            </a:p>
          </p:txBody>
        </p:sp>
        <p:sp>
          <p:nvSpPr>
            <p:cNvPr id="180" name="11 Elipse"/>
            <p:cNvSpPr/>
            <p:nvPr/>
          </p:nvSpPr>
          <p:spPr>
            <a:xfrm>
              <a:off x="8308809" y="4719026"/>
              <a:ext cx="917343" cy="26209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a:solidFill>
                    <a:srgbClr val="3333FF"/>
                  </a:solidFill>
                  <a:latin typeface="Arial Narrow" panose="020B0606020202030204" pitchFamily="34" charset="0"/>
                  <a:ea typeface="Arial"/>
                  <a:cs typeface="Arial"/>
                  <a:rtl val="0"/>
                </a:rPr>
                <a:t>Workers</a:t>
              </a:r>
            </a:p>
          </p:txBody>
        </p:sp>
        <p:cxnSp>
          <p:nvCxnSpPr>
            <p:cNvPr id="181" name="148 Conector recto de flecha"/>
            <p:cNvCxnSpPr>
              <a:endCxn id="180" idx="1"/>
            </p:cNvCxnSpPr>
            <p:nvPr/>
          </p:nvCxnSpPr>
          <p:spPr>
            <a:xfrm>
              <a:off x="8253120" y="4489608"/>
              <a:ext cx="190030" cy="2678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2" name="5 Elipse"/>
            <p:cNvSpPr/>
            <p:nvPr/>
          </p:nvSpPr>
          <p:spPr>
            <a:xfrm>
              <a:off x="9818834" y="3804547"/>
              <a:ext cx="633265" cy="259453"/>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Capital</a:t>
              </a:r>
            </a:p>
          </p:txBody>
        </p:sp>
        <p:sp>
          <p:nvSpPr>
            <p:cNvPr id="183" name="10 Elipse"/>
            <p:cNvSpPr/>
            <p:nvPr/>
          </p:nvSpPr>
          <p:spPr>
            <a:xfrm>
              <a:off x="7358261" y="4265892"/>
              <a:ext cx="1048392" cy="262098"/>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a:solidFill>
                    <a:srgbClr val="3333FF"/>
                  </a:solidFill>
                  <a:latin typeface="Arial Narrow" panose="020B0606020202030204" pitchFamily="34" charset="0"/>
                  <a:cs typeface="Arial" panose="020B0604020202020204" pitchFamily="34" charset="0"/>
                </a:rPr>
                <a:t>Capital </a:t>
              </a:r>
              <a:r>
                <a:rPr lang="es-VE" sz="800" dirty="0" err="1" smtClean="0">
                  <a:solidFill>
                    <a:srgbClr val="3333FF"/>
                  </a:solidFill>
                  <a:latin typeface="Arial Narrow" panose="020B0606020202030204" pitchFamily="34" charset="0"/>
                  <a:cs typeface="Arial" panose="020B0604020202020204" pitchFamily="34" charset="0"/>
                </a:rPr>
                <a:t>Formation</a:t>
              </a:r>
              <a:endParaRPr lang="es-VE" sz="800" dirty="0">
                <a:solidFill>
                  <a:srgbClr val="3333FF"/>
                </a:solidFill>
                <a:latin typeface="Arial Narrow" panose="020B0606020202030204" pitchFamily="34" charset="0"/>
                <a:cs typeface="Arial" panose="020B0604020202020204" pitchFamily="34" charset="0"/>
              </a:endParaRPr>
            </a:p>
          </p:txBody>
        </p:sp>
      </p:grpSp>
    </p:spTree>
    <p:extLst>
      <p:ext uri="{BB962C8B-B14F-4D97-AF65-F5344CB8AC3E}">
        <p14:creationId xmlns:p14="http://schemas.microsoft.com/office/powerpoint/2010/main" val="1674351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70"/>
                                        </p:tgtEl>
                                        <p:attrNameLst>
                                          <p:attrName>style.visibility</p:attrName>
                                        </p:attrNameLst>
                                      </p:cBhvr>
                                      <p:to>
                                        <p:strVal val="visible"/>
                                      </p:to>
                                    </p:set>
                                    <p:animEffect transition="in" filter="fade">
                                      <p:cBhvr>
                                        <p:cTn id="21" dur="500"/>
                                        <p:tgtEl>
                                          <p:spTgt spid="17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Effect transition="in" filter="fade">
                                      <p:cBhvr>
                                        <p:cTn id="26"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 experiment</a:t>
            </a:r>
          </a:p>
        </p:txBody>
      </p:sp>
      <p:sp>
        <p:nvSpPr>
          <p:cNvPr id="4" name="Text Placeholder 3"/>
          <p:cNvSpPr>
            <a:spLocks noGrp="1"/>
          </p:cNvSpPr>
          <p:nvPr>
            <p:ph type="body" idx="1"/>
          </p:nvPr>
        </p:nvSpPr>
        <p:spPr/>
        <p:txBody>
          <a:bodyPr/>
          <a:lstStyle/>
          <a:p>
            <a:r>
              <a:rPr lang="en-US" dirty="0" err="1" smtClean="0"/>
              <a:t>Smets-Wouters</a:t>
            </a:r>
            <a:r>
              <a:rPr lang="en-US" dirty="0" smtClean="0"/>
              <a:t> original network</a:t>
            </a:r>
            <a:br>
              <a:rPr lang="en-US" dirty="0" smtClean="0"/>
            </a:br>
            <a:r>
              <a:rPr lang="en-US" dirty="0" smtClean="0"/>
              <a:t>(USA)</a:t>
            </a:r>
            <a:endParaRPr lang="en-US" dirty="0"/>
          </a:p>
        </p:txBody>
      </p:sp>
      <p:sp>
        <p:nvSpPr>
          <p:cNvPr id="6" name="Text Placeholder 5"/>
          <p:cNvSpPr>
            <a:spLocks noGrp="1"/>
          </p:cNvSpPr>
          <p:nvPr>
            <p:ph type="body" sz="quarter" idx="3"/>
          </p:nvPr>
        </p:nvSpPr>
        <p:spPr>
          <a:xfrm>
            <a:off x="6172201" y="1681163"/>
            <a:ext cx="5183188" cy="823912"/>
          </a:xfrm>
        </p:spPr>
        <p:txBody>
          <a:bodyPr/>
          <a:lstStyle/>
          <a:p>
            <a:r>
              <a:rPr lang="en-US" dirty="0" err="1" smtClean="0"/>
              <a:t>Smets-Wouters</a:t>
            </a:r>
            <a:r>
              <a:rPr lang="en-US" dirty="0" smtClean="0"/>
              <a:t> Generated network (USA)</a:t>
            </a:r>
            <a:endParaRPr lang="en-US" dirty="0"/>
          </a:p>
        </p:txBody>
      </p:sp>
      <p:grpSp>
        <p:nvGrpSpPr>
          <p:cNvPr id="115" name="Group 114"/>
          <p:cNvGrpSpPr>
            <a:grpSpLocks noChangeAspect="1"/>
          </p:cNvGrpSpPr>
          <p:nvPr/>
        </p:nvGrpSpPr>
        <p:grpSpPr>
          <a:xfrm>
            <a:off x="819117" y="3288726"/>
            <a:ext cx="5184648" cy="2145530"/>
            <a:chOff x="819118" y="3288726"/>
            <a:chExt cx="5052293" cy="2090758"/>
          </a:xfrm>
        </p:grpSpPr>
        <p:sp>
          <p:nvSpPr>
            <p:cNvPr id="10" name="14 Elipse"/>
            <p:cNvSpPr/>
            <p:nvPr/>
          </p:nvSpPr>
          <p:spPr>
            <a:xfrm>
              <a:off x="827150" y="4666924"/>
              <a:ext cx="917008" cy="2620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3333FF"/>
                  </a:solidFill>
                  <a:latin typeface="Arial Narrow" panose="020B0606020202030204" pitchFamily="34" charset="0"/>
                  <a:cs typeface="Arial" panose="020B0604020202020204" pitchFamily="34" charset="0"/>
                </a:rPr>
                <a:t>Exogenous</a:t>
              </a:r>
              <a:endParaRPr lang="es-ES" sz="800" dirty="0">
                <a:solidFill>
                  <a:srgbClr val="3333FF"/>
                </a:solidFill>
                <a:latin typeface="Arial Narrow" panose="020B0606020202030204" pitchFamily="34" charset="0"/>
                <a:cs typeface="Arial" panose="020B0604020202020204" pitchFamily="34" charset="0"/>
              </a:endParaRPr>
            </a:p>
          </p:txBody>
        </p:sp>
        <p:sp>
          <p:nvSpPr>
            <p:cNvPr id="12" name="18 Elipse"/>
            <p:cNvSpPr/>
            <p:nvPr/>
          </p:nvSpPr>
          <p:spPr>
            <a:xfrm>
              <a:off x="2771413" y="5117482"/>
              <a:ext cx="1135343" cy="2620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err="1">
                  <a:solidFill>
                    <a:srgbClr val="3333FF"/>
                  </a:solidFill>
                  <a:latin typeface="Arial Narrow" panose="020B0606020202030204" pitchFamily="34" charset="0"/>
                  <a:cs typeface="Arial" panose="020B0604020202020204" pitchFamily="34" charset="0"/>
                </a:rPr>
                <a:t>GPD</a:t>
              </a:r>
              <a:r>
                <a:rPr lang="en-US" sz="800" dirty="0">
                  <a:solidFill>
                    <a:srgbClr val="3333FF"/>
                  </a:solidFill>
                  <a:latin typeface="Arial Narrow" panose="020B0606020202030204" pitchFamily="34" charset="0"/>
                  <a:cs typeface="Arial" panose="020B0604020202020204" pitchFamily="34" charset="0"/>
                </a:rPr>
                <a:t> </a:t>
              </a:r>
              <a:endParaRPr lang="es-ES" sz="800" dirty="0">
                <a:solidFill>
                  <a:srgbClr val="3333FF"/>
                </a:solidFill>
                <a:latin typeface="Arial Narrow" panose="020B0606020202030204" pitchFamily="34" charset="0"/>
                <a:cs typeface="Arial" panose="020B0604020202020204" pitchFamily="34" charset="0"/>
              </a:endParaRPr>
            </a:p>
          </p:txBody>
        </p:sp>
        <p:sp>
          <p:nvSpPr>
            <p:cNvPr id="13" name="Shape 725"/>
            <p:cNvSpPr/>
            <p:nvPr/>
          </p:nvSpPr>
          <p:spPr>
            <a:xfrm>
              <a:off x="4932931" y="4666924"/>
              <a:ext cx="917008" cy="262002"/>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Investment</a:t>
              </a:r>
            </a:p>
          </p:txBody>
        </p:sp>
        <p:sp>
          <p:nvSpPr>
            <p:cNvPr id="14" name="15 Elipse"/>
            <p:cNvSpPr/>
            <p:nvPr/>
          </p:nvSpPr>
          <p:spPr>
            <a:xfrm>
              <a:off x="2814541" y="4666924"/>
              <a:ext cx="917008" cy="2620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a:solidFill>
                    <a:srgbClr val="3333FF"/>
                  </a:solidFill>
                  <a:latin typeface="Arial Narrow" panose="020B0606020202030204" pitchFamily="34" charset="0"/>
                  <a:ea typeface="Arial"/>
                  <a:cs typeface="Arial"/>
                  <a:rtl val="0"/>
                </a:rPr>
                <a:t>Workers</a:t>
              </a:r>
            </a:p>
          </p:txBody>
        </p:sp>
        <p:sp>
          <p:nvSpPr>
            <p:cNvPr id="15" name="16 Elipse"/>
            <p:cNvSpPr/>
            <p:nvPr/>
          </p:nvSpPr>
          <p:spPr>
            <a:xfrm>
              <a:off x="1820846" y="4666924"/>
              <a:ext cx="917008" cy="2620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a:solidFill>
                    <a:srgbClr val="3333FF"/>
                  </a:solidFill>
                  <a:latin typeface="Arial Narrow" panose="020B0606020202030204" pitchFamily="34" charset="0"/>
                  <a:cs typeface="Arial" panose="020B0604020202020204" pitchFamily="34" charset="0"/>
                </a:rPr>
                <a:t>Capital</a:t>
              </a:r>
            </a:p>
          </p:txBody>
        </p:sp>
        <p:sp>
          <p:nvSpPr>
            <p:cNvPr id="16" name="Shape 725"/>
            <p:cNvSpPr/>
            <p:nvPr/>
          </p:nvSpPr>
          <p:spPr>
            <a:xfrm>
              <a:off x="3808236" y="4666924"/>
              <a:ext cx="1048009" cy="2620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rgbClr val="3333FF"/>
                  </a:solidFill>
                  <a:latin typeface="Arial Narrow" panose="020B0606020202030204" pitchFamily="34" charset="0"/>
                  <a:ea typeface="Arial"/>
                  <a:cs typeface="Arial"/>
                  <a:rtl val="0"/>
                </a:rPr>
                <a:t>Consumption</a:t>
              </a:r>
            </a:p>
          </p:txBody>
        </p:sp>
        <p:grpSp>
          <p:nvGrpSpPr>
            <p:cNvPr id="17" name="Group 16"/>
            <p:cNvGrpSpPr/>
            <p:nvPr/>
          </p:nvGrpSpPr>
          <p:grpSpPr>
            <a:xfrm>
              <a:off x="819118" y="3288726"/>
              <a:ext cx="2970975" cy="269344"/>
              <a:chOff x="819118" y="1820386"/>
              <a:chExt cx="6221305" cy="564013"/>
            </a:xfrm>
          </p:grpSpPr>
          <p:sp>
            <p:nvSpPr>
              <p:cNvPr id="59" name="2 Elipse"/>
              <p:cNvSpPr/>
              <p:nvPr/>
            </p:nvSpPr>
            <p:spPr>
              <a:xfrm>
                <a:off x="819118" y="1835759"/>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smtClean="0">
                    <a:solidFill>
                      <a:srgbClr val="3333FF"/>
                    </a:solidFill>
                    <a:latin typeface="Arial Narrow" panose="020B0606020202030204" pitchFamily="34" charset="0"/>
                    <a:cs typeface="Arial" panose="020B0604020202020204" pitchFamily="34" charset="0"/>
                  </a:rPr>
                  <a:t>Prev</a:t>
                </a:r>
                <a:r>
                  <a:rPr lang="es-VE" sz="800" dirty="0" smtClean="0">
                    <a:solidFill>
                      <a:srgbClr val="3333FF"/>
                    </a:solidFill>
                    <a:latin typeface="Arial Narrow" panose="020B0606020202030204" pitchFamily="34" charset="0"/>
                    <a:cs typeface="Arial" panose="020B0604020202020204" pitchFamily="34" charset="0"/>
                  </a:rPr>
                  <a:t> Capital </a:t>
                </a:r>
                <a:r>
                  <a:rPr lang="es-VE" sz="800" dirty="0" err="1" smtClean="0">
                    <a:solidFill>
                      <a:srgbClr val="3333FF"/>
                    </a:solidFill>
                    <a:latin typeface="Arial Narrow" panose="020B0606020202030204" pitchFamily="34" charset="0"/>
                    <a:cs typeface="Arial" panose="020B0604020202020204" pitchFamily="34" charset="0"/>
                  </a:rPr>
                  <a:t>Formation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60" name="13 Elipse"/>
              <p:cNvSpPr/>
              <p:nvPr/>
            </p:nvSpPr>
            <p:spPr>
              <a:xfrm>
                <a:off x="4662983" y="1820386"/>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a:t>
                </a:r>
                <a:r>
                  <a:rPr lang="es-VE" sz="800" dirty="0" err="1" smtClean="0">
                    <a:solidFill>
                      <a:srgbClr val="3333FF"/>
                    </a:solidFill>
                    <a:latin typeface="Arial Narrow" panose="020B0606020202030204" pitchFamily="34" charset="0"/>
                    <a:cs typeface="Arial" panose="020B0604020202020204" pitchFamily="34" charset="0"/>
                  </a:rPr>
                  <a:t>Compensation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61" name="Shape 725"/>
              <p:cNvSpPr/>
              <p:nvPr/>
            </p:nvSpPr>
            <p:spPr>
              <a:xfrm>
                <a:off x="3196558" y="1835759"/>
                <a:ext cx="1463040" cy="548640"/>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Inflation</a:t>
                </a:r>
              </a:p>
            </p:txBody>
          </p:sp>
        </p:grpSp>
        <p:cxnSp>
          <p:nvCxnSpPr>
            <p:cNvPr id="18" name="3 Conector recto de flecha"/>
            <p:cNvCxnSpPr>
              <a:stCxn id="59" idx="4"/>
              <a:endCxn id="54" idx="1"/>
            </p:cNvCxnSpPr>
            <p:nvPr/>
          </p:nvCxnSpPr>
          <p:spPr>
            <a:xfrm>
              <a:off x="1386789" y="3558070"/>
              <a:ext cx="683024" cy="69666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25 Conector recto de flecha"/>
            <p:cNvCxnSpPr>
              <a:stCxn id="60" idx="4"/>
              <a:endCxn id="55" idx="1"/>
            </p:cNvCxnSpPr>
            <p:nvPr/>
          </p:nvCxnSpPr>
          <p:spPr>
            <a:xfrm flipH="1">
              <a:off x="3135248" y="3550728"/>
              <a:ext cx="87174" cy="70400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32 Conector recto de flecha"/>
            <p:cNvCxnSpPr>
              <a:stCxn id="58" idx="4"/>
              <a:endCxn id="13" idx="0"/>
            </p:cNvCxnSpPr>
            <p:nvPr/>
          </p:nvCxnSpPr>
          <p:spPr>
            <a:xfrm flipH="1">
              <a:off x="5391435" y="4027812"/>
              <a:ext cx="21472" cy="63911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34 Conector recto de flecha"/>
            <p:cNvCxnSpPr>
              <a:stCxn id="61" idx="4"/>
              <a:endCxn id="55" idx="1"/>
            </p:cNvCxnSpPr>
            <p:nvPr/>
          </p:nvCxnSpPr>
          <p:spPr>
            <a:xfrm>
              <a:off x="2303797" y="3558070"/>
              <a:ext cx="831451" cy="69666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36 Conector recto de flecha"/>
            <p:cNvCxnSpPr>
              <a:stCxn id="56" idx="4"/>
              <a:endCxn id="16" idx="0"/>
            </p:cNvCxnSpPr>
            <p:nvPr/>
          </p:nvCxnSpPr>
          <p:spPr>
            <a:xfrm>
              <a:off x="3804506" y="4014451"/>
              <a:ext cx="527734" cy="65247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38 Conector recto de flecha"/>
            <p:cNvCxnSpPr>
              <a:stCxn id="55" idx="4"/>
              <a:endCxn id="16" idx="1"/>
            </p:cNvCxnSpPr>
            <p:nvPr/>
          </p:nvCxnSpPr>
          <p:spPr>
            <a:xfrm>
              <a:off x="3505775" y="4478369"/>
              <a:ext cx="455939" cy="22692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40 Conector recto de flecha"/>
            <p:cNvCxnSpPr>
              <a:stCxn id="53" idx="4"/>
              <a:endCxn id="16" idx="0"/>
            </p:cNvCxnSpPr>
            <p:nvPr/>
          </p:nvCxnSpPr>
          <p:spPr>
            <a:xfrm flipH="1">
              <a:off x="4332240" y="4478369"/>
              <a:ext cx="407376" cy="18855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44 Conector recto de flecha"/>
            <p:cNvCxnSpPr>
              <a:stCxn id="16" idx="4"/>
              <a:endCxn id="12" idx="7"/>
            </p:cNvCxnSpPr>
            <p:nvPr/>
          </p:nvCxnSpPr>
          <p:spPr>
            <a:xfrm flipH="1">
              <a:off x="3740489" y="4928927"/>
              <a:ext cx="591751" cy="22692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47 Conector recto de flecha"/>
            <p:cNvCxnSpPr>
              <a:stCxn id="13" idx="4"/>
              <a:endCxn id="12" idx="7"/>
            </p:cNvCxnSpPr>
            <p:nvPr/>
          </p:nvCxnSpPr>
          <p:spPr>
            <a:xfrm flipH="1">
              <a:off x="3740489" y="4928927"/>
              <a:ext cx="1650946" cy="22692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49 Conector recto de flecha"/>
            <p:cNvCxnSpPr>
              <a:stCxn id="14" idx="4"/>
              <a:endCxn id="12" idx="0"/>
            </p:cNvCxnSpPr>
            <p:nvPr/>
          </p:nvCxnSpPr>
          <p:spPr>
            <a:xfrm>
              <a:off x="3273045" y="4928927"/>
              <a:ext cx="66040" cy="18855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51 Conector recto de flecha"/>
            <p:cNvCxnSpPr>
              <a:stCxn id="15" idx="4"/>
              <a:endCxn id="12" idx="0"/>
            </p:cNvCxnSpPr>
            <p:nvPr/>
          </p:nvCxnSpPr>
          <p:spPr>
            <a:xfrm>
              <a:off x="2279349" y="4928927"/>
              <a:ext cx="1059735" cy="18855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53 Conector recto de flecha"/>
            <p:cNvCxnSpPr>
              <a:stCxn id="10" idx="5"/>
              <a:endCxn id="12" idx="1"/>
            </p:cNvCxnSpPr>
            <p:nvPr/>
          </p:nvCxnSpPr>
          <p:spPr>
            <a:xfrm>
              <a:off x="1609865" y="4890557"/>
              <a:ext cx="1327815" cy="26529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55 Conector recto de flecha"/>
            <p:cNvCxnSpPr>
              <a:stCxn id="52" idx="5"/>
              <a:endCxn id="15" idx="0"/>
            </p:cNvCxnSpPr>
            <p:nvPr/>
          </p:nvCxnSpPr>
          <p:spPr>
            <a:xfrm>
              <a:off x="1727292" y="4440000"/>
              <a:ext cx="552057" cy="22692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58 Conector recto de flecha"/>
            <p:cNvCxnSpPr>
              <a:stCxn id="54" idx="4"/>
              <a:endCxn id="15" idx="0"/>
            </p:cNvCxnSpPr>
            <p:nvPr/>
          </p:nvCxnSpPr>
          <p:spPr>
            <a:xfrm flipH="1">
              <a:off x="2279349" y="4478369"/>
              <a:ext cx="160991" cy="18855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60 Conector recto de flecha"/>
            <p:cNvCxnSpPr>
              <a:stCxn id="57" idx="5"/>
              <a:endCxn id="13" idx="0"/>
            </p:cNvCxnSpPr>
            <p:nvPr/>
          </p:nvCxnSpPr>
          <p:spPr>
            <a:xfrm>
              <a:off x="4860831" y="3970258"/>
              <a:ext cx="530605" cy="69666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280502" y="3746625"/>
              <a:ext cx="2590909" cy="281187"/>
              <a:chOff x="5973326" y="2662126"/>
              <a:chExt cx="5425437" cy="588813"/>
            </a:xfrm>
          </p:grpSpPr>
          <p:sp>
            <p:nvSpPr>
              <p:cNvPr id="56" name="Shape 725"/>
              <p:cNvSpPr/>
              <p:nvPr/>
            </p:nvSpPr>
            <p:spPr>
              <a:xfrm>
                <a:off x="5973326" y="267432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err="1">
                    <a:solidFill>
                      <a:srgbClr val="3333FF"/>
                    </a:solidFill>
                    <a:latin typeface="Arial Narrow" panose="020B0606020202030204" pitchFamily="34" charset="0"/>
                    <a:ea typeface="Arial"/>
                    <a:cs typeface="Arial"/>
                    <a:rtl val="0"/>
                  </a:rPr>
                  <a:t>Prev</a:t>
                </a:r>
                <a:r>
                  <a:rPr lang="en-US" sz="800" dirty="0">
                    <a:solidFill>
                      <a:srgbClr val="3333FF"/>
                    </a:solidFill>
                    <a:latin typeface="Arial Narrow" panose="020B0606020202030204" pitchFamily="34" charset="0"/>
                    <a:ea typeface="Arial"/>
                    <a:cs typeface="Arial"/>
                    <a:rtl val="0"/>
                  </a:rPr>
                  <a:t> </a:t>
                </a:r>
                <a:r>
                  <a:rPr lang="en-US" sz="800" dirty="0" smtClean="0">
                    <a:solidFill>
                      <a:srgbClr val="3333FF"/>
                    </a:solidFill>
                    <a:latin typeface="Arial Narrow" panose="020B0606020202030204" pitchFamily="34" charset="0"/>
                    <a:ea typeface="Arial"/>
                    <a:cs typeface="Arial"/>
                    <a:rtl val="0"/>
                  </a:rPr>
                  <a:t>Consumption</a:t>
                </a:r>
                <a:endParaRPr lang="en-US" sz="800" dirty="0">
                  <a:solidFill>
                    <a:srgbClr val="3333FF"/>
                  </a:solidFill>
                  <a:latin typeface="Arial Narrow" panose="020B0606020202030204" pitchFamily="34" charset="0"/>
                  <a:ea typeface="Arial"/>
                  <a:cs typeface="Arial"/>
                  <a:rtl val="0"/>
                </a:endParaRPr>
              </a:p>
            </p:txBody>
          </p:sp>
          <p:sp>
            <p:nvSpPr>
              <p:cNvPr id="57" name="9 Elipse"/>
              <p:cNvSpPr/>
              <p:nvPr/>
            </p:nvSpPr>
            <p:spPr>
              <a:xfrm>
                <a:off x="8189894" y="2662126"/>
                <a:ext cx="12801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Capital</a:t>
                </a:r>
              </a:p>
            </p:txBody>
          </p:sp>
          <p:sp>
            <p:nvSpPr>
              <p:cNvPr id="58" name="Shape 725"/>
              <p:cNvSpPr/>
              <p:nvPr/>
            </p:nvSpPr>
            <p:spPr>
              <a:xfrm>
                <a:off x="9478523" y="2702299"/>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err="1">
                    <a:solidFill>
                      <a:srgbClr val="3333FF"/>
                    </a:solidFill>
                    <a:latin typeface="Arial Narrow" panose="020B0606020202030204" pitchFamily="34" charset="0"/>
                    <a:ea typeface="Arial"/>
                    <a:cs typeface="Arial"/>
                    <a:rtl val="0"/>
                  </a:rPr>
                  <a:t>Prev</a:t>
                </a:r>
                <a:r>
                  <a:rPr lang="en-US" sz="800" dirty="0">
                    <a:solidFill>
                      <a:srgbClr val="3333FF"/>
                    </a:solidFill>
                    <a:latin typeface="Arial Narrow" panose="020B0606020202030204" pitchFamily="34" charset="0"/>
                    <a:ea typeface="Arial"/>
                    <a:cs typeface="Arial"/>
                    <a:rtl val="0"/>
                  </a:rPr>
                  <a:t> </a:t>
                </a:r>
                <a:r>
                  <a:rPr lang="en-US" sz="800" dirty="0" smtClean="0">
                    <a:solidFill>
                      <a:srgbClr val="3333FF"/>
                    </a:solidFill>
                    <a:latin typeface="Arial Narrow" panose="020B0606020202030204" pitchFamily="34" charset="0"/>
                    <a:ea typeface="Arial"/>
                    <a:cs typeface="Arial"/>
                    <a:rtl val="0"/>
                  </a:rPr>
                  <a:t>Investment</a:t>
                </a:r>
                <a:endParaRPr lang="en-US" sz="800" dirty="0">
                  <a:solidFill>
                    <a:srgbClr val="3333FF"/>
                  </a:solidFill>
                  <a:latin typeface="Arial Narrow" panose="020B0606020202030204" pitchFamily="34" charset="0"/>
                  <a:ea typeface="Arial"/>
                  <a:cs typeface="Arial"/>
                  <a:rtl val="0"/>
                </a:endParaRPr>
              </a:p>
            </p:txBody>
          </p:sp>
        </p:grpSp>
        <p:grpSp>
          <p:nvGrpSpPr>
            <p:cNvPr id="34" name="Group 33"/>
            <p:cNvGrpSpPr/>
            <p:nvPr/>
          </p:nvGrpSpPr>
          <p:grpSpPr>
            <a:xfrm>
              <a:off x="832761" y="4216367"/>
              <a:ext cx="4234358" cy="262002"/>
              <a:chOff x="847687" y="3716881"/>
              <a:chExt cx="8866866" cy="548640"/>
            </a:xfrm>
          </p:grpSpPr>
          <p:sp>
            <p:nvSpPr>
              <p:cNvPr id="52" name="10 Elipse"/>
              <p:cNvSpPr/>
              <p:nvPr/>
            </p:nvSpPr>
            <p:spPr>
              <a:xfrm>
                <a:off x="847687"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smtClean="0">
                    <a:solidFill>
                      <a:srgbClr val="3333FF"/>
                    </a:solidFill>
                    <a:latin typeface="Arial Narrow" panose="020B0606020202030204" pitchFamily="34" charset="0"/>
                    <a:cs typeface="Arial" panose="020B0604020202020204" pitchFamily="34" charset="0"/>
                  </a:rPr>
                  <a:t>Capital-labor </a:t>
                </a:r>
                <a:r>
                  <a:rPr lang="es-VE" sz="800" dirty="0">
                    <a:solidFill>
                      <a:srgbClr val="3333FF"/>
                    </a:solidFill>
                    <a:latin typeface="Arial Narrow" panose="020B0606020202030204" pitchFamily="34" charset="0"/>
                    <a:cs typeface="Arial" panose="020B0604020202020204" pitchFamily="34" charset="0"/>
                  </a:rPr>
                  <a:t>ratio</a:t>
                </a:r>
              </a:p>
            </p:txBody>
          </p:sp>
          <p:sp>
            <p:nvSpPr>
              <p:cNvPr id="53" name="12 Elipse"/>
              <p:cNvSpPr/>
              <p:nvPr/>
            </p:nvSpPr>
            <p:spPr>
              <a:xfrm>
                <a:off x="8342953" y="3716881"/>
                <a:ext cx="13716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VE" sz="800" dirty="0" err="1">
                    <a:solidFill>
                      <a:srgbClr val="3333FF"/>
                    </a:solidFill>
                    <a:latin typeface="Arial Narrow" panose="020B0606020202030204" pitchFamily="34" charset="0"/>
                    <a:ea typeface="Arial"/>
                    <a:cs typeface="Arial"/>
                    <a:rtl val="0"/>
                  </a:rPr>
                  <a:t>Interest</a:t>
                </a:r>
                <a:endParaRPr lang="es-VE" sz="800" dirty="0">
                  <a:solidFill>
                    <a:srgbClr val="3333FF"/>
                  </a:solidFill>
                  <a:latin typeface="Arial Narrow" panose="020B0606020202030204" pitchFamily="34" charset="0"/>
                  <a:ea typeface="Arial"/>
                  <a:cs typeface="Arial"/>
                  <a:rtl val="0"/>
                </a:endParaRPr>
              </a:p>
            </p:txBody>
          </p:sp>
          <p:sp>
            <p:nvSpPr>
              <p:cNvPr id="54" name="11 Elipse"/>
              <p:cNvSpPr/>
              <p:nvPr/>
            </p:nvSpPr>
            <p:spPr>
              <a:xfrm>
                <a:off x="3116723"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a:solidFill>
                      <a:srgbClr val="3333FF"/>
                    </a:solidFill>
                    <a:latin typeface="Arial Narrow" panose="020B0606020202030204" pitchFamily="34" charset="0"/>
                    <a:cs typeface="Arial" panose="020B0604020202020204" pitchFamily="34" charset="0"/>
                  </a:rPr>
                  <a:t>Capital </a:t>
                </a:r>
                <a:r>
                  <a:rPr lang="es-VE" sz="800" dirty="0" err="1" smtClean="0">
                    <a:solidFill>
                      <a:srgbClr val="3333FF"/>
                    </a:solidFill>
                    <a:latin typeface="Arial Narrow" panose="020B0606020202030204" pitchFamily="34" charset="0"/>
                    <a:cs typeface="Arial" panose="020B0604020202020204" pitchFamily="34" charset="0"/>
                  </a:rPr>
                  <a:t>Formation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55" name="Shape 725"/>
              <p:cNvSpPr/>
              <p:nvPr/>
            </p:nvSpPr>
            <p:spPr>
              <a:xfrm>
                <a:off x="5347773" y="3716881"/>
                <a:ext cx="219456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Compensation</a:t>
                </a:r>
              </a:p>
            </p:txBody>
          </p:sp>
        </p:grpSp>
        <p:cxnSp>
          <p:nvCxnSpPr>
            <p:cNvPr id="35" name="130 Conector recto de flecha"/>
            <p:cNvCxnSpPr>
              <a:stCxn id="55" idx="4"/>
              <a:endCxn id="15" idx="0"/>
            </p:cNvCxnSpPr>
            <p:nvPr/>
          </p:nvCxnSpPr>
          <p:spPr>
            <a:xfrm flipH="1">
              <a:off x="2279349" y="4478369"/>
              <a:ext cx="1226425" cy="18855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17" name="Group 116"/>
          <p:cNvGrpSpPr>
            <a:grpSpLocks noChangeAspect="1"/>
          </p:cNvGrpSpPr>
          <p:nvPr/>
        </p:nvGrpSpPr>
        <p:grpSpPr>
          <a:xfrm>
            <a:off x="6298757" y="3350856"/>
            <a:ext cx="5056632" cy="2083400"/>
            <a:chOff x="809098" y="1823291"/>
            <a:chExt cx="10584858" cy="4361103"/>
          </a:xfrm>
        </p:grpSpPr>
        <p:sp>
          <p:nvSpPr>
            <p:cNvPr id="118" name="3 Elipse"/>
            <p:cNvSpPr/>
            <p:nvPr/>
          </p:nvSpPr>
          <p:spPr>
            <a:xfrm>
              <a:off x="809098" y="1844161"/>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a:t>
              </a:r>
              <a:r>
                <a:rPr lang="es-VE" sz="800" dirty="0" smtClean="0">
                  <a:solidFill>
                    <a:srgbClr val="3333FF"/>
                  </a:solidFill>
                  <a:latin typeface="Arial Narrow" panose="020B0606020202030204" pitchFamily="34" charset="0"/>
                  <a:cs typeface="Arial" panose="020B0604020202020204" pitchFamily="34" charset="0"/>
                </a:rPr>
                <a:t>Capital </a:t>
              </a:r>
              <a:r>
                <a:rPr lang="es-VE" sz="800" dirty="0" err="1" smtClean="0">
                  <a:solidFill>
                    <a:srgbClr val="3333FF"/>
                  </a:solidFill>
                  <a:latin typeface="Arial Narrow" panose="020B0606020202030204" pitchFamily="34" charset="0"/>
                  <a:cs typeface="Arial" panose="020B0604020202020204" pitchFamily="34" charset="0"/>
                </a:rPr>
                <a:t>Formation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119" name="12 Elipse"/>
            <p:cNvSpPr/>
            <p:nvPr/>
          </p:nvSpPr>
          <p:spPr>
            <a:xfrm>
              <a:off x="4907280" y="5635754"/>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err="1">
                  <a:solidFill>
                    <a:srgbClr val="3333FF"/>
                  </a:solidFill>
                  <a:latin typeface="Arial Narrow" panose="020B0606020202030204" pitchFamily="34" charset="0"/>
                  <a:cs typeface="Arial" panose="020B0604020202020204" pitchFamily="34" charset="0"/>
                </a:rPr>
                <a:t>GPD</a:t>
              </a:r>
              <a:r>
                <a:rPr lang="en-US" sz="800" dirty="0">
                  <a:solidFill>
                    <a:srgbClr val="3333FF"/>
                  </a:solidFill>
                  <a:latin typeface="Arial Narrow" panose="020B0606020202030204" pitchFamily="34" charset="0"/>
                  <a:cs typeface="Arial" panose="020B0604020202020204" pitchFamily="34" charset="0"/>
                </a:rPr>
                <a:t> </a:t>
              </a:r>
              <a:endParaRPr lang="es-ES" sz="800" dirty="0">
                <a:solidFill>
                  <a:srgbClr val="3333FF"/>
                </a:solidFill>
                <a:latin typeface="Arial Narrow" panose="020B0606020202030204" pitchFamily="34" charset="0"/>
                <a:cs typeface="Arial" panose="020B0604020202020204" pitchFamily="34" charset="0"/>
              </a:endParaRPr>
            </a:p>
          </p:txBody>
        </p:sp>
        <p:sp>
          <p:nvSpPr>
            <p:cNvPr id="120" name="17 Elipse"/>
            <p:cNvSpPr/>
            <p:nvPr/>
          </p:nvSpPr>
          <p:spPr>
            <a:xfrm>
              <a:off x="4669774" y="1823291"/>
              <a:ext cx="238089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a:t>
              </a:r>
              <a:r>
                <a:rPr lang="es-VE" sz="800" dirty="0" err="1" smtClean="0">
                  <a:solidFill>
                    <a:srgbClr val="3333FF"/>
                  </a:solidFill>
                  <a:latin typeface="Arial Narrow" panose="020B0606020202030204" pitchFamily="34" charset="0"/>
                  <a:cs typeface="Arial" panose="020B0604020202020204" pitchFamily="34" charset="0"/>
                </a:rPr>
                <a:t>Compensation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121" name="Shape 725"/>
            <p:cNvSpPr/>
            <p:nvPr/>
          </p:nvSpPr>
          <p:spPr>
            <a:xfrm>
              <a:off x="3204572" y="1832252"/>
              <a:ext cx="146304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Inflation</a:t>
              </a:r>
            </a:p>
          </p:txBody>
        </p:sp>
        <p:cxnSp>
          <p:nvCxnSpPr>
            <p:cNvPr id="122" name="14 Conector recto de flecha"/>
            <p:cNvCxnSpPr>
              <a:stCxn id="118" idx="5"/>
              <a:endCxn id="158" idx="2"/>
            </p:cNvCxnSpPr>
            <p:nvPr/>
          </p:nvCxnSpPr>
          <p:spPr>
            <a:xfrm>
              <a:off x="2838370" y="2312455"/>
              <a:ext cx="5063599" cy="168570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3" name="23 Conector recto de flecha"/>
            <p:cNvCxnSpPr>
              <a:stCxn id="120" idx="3"/>
              <a:endCxn id="157" idx="7"/>
            </p:cNvCxnSpPr>
            <p:nvPr/>
          </p:nvCxnSpPr>
          <p:spPr>
            <a:xfrm flipH="1">
              <a:off x="4900093" y="2291585"/>
              <a:ext cx="118354" cy="152746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4" name="29 Conector recto de flecha"/>
            <p:cNvCxnSpPr>
              <a:stCxn id="121" idx="5"/>
              <a:endCxn id="158" idx="2"/>
            </p:cNvCxnSpPr>
            <p:nvPr/>
          </p:nvCxnSpPr>
          <p:spPr>
            <a:xfrm>
              <a:off x="4453355" y="2300546"/>
              <a:ext cx="3448614" cy="169761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5" name="31 Conector recto de flecha"/>
            <p:cNvCxnSpPr>
              <a:stCxn id="149" idx="5"/>
              <a:endCxn id="158" idx="1"/>
            </p:cNvCxnSpPr>
            <p:nvPr/>
          </p:nvCxnSpPr>
          <p:spPr>
            <a:xfrm>
              <a:off x="7878021" y="3243610"/>
              <a:ext cx="224814" cy="56057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6" name="36 Conector recto de flecha"/>
            <p:cNvCxnSpPr>
              <a:stCxn id="147" idx="2"/>
              <a:endCxn id="152" idx="0"/>
            </p:cNvCxnSpPr>
            <p:nvPr/>
          </p:nvCxnSpPr>
          <p:spPr>
            <a:xfrm>
              <a:off x="8177543" y="3044538"/>
              <a:ext cx="2240283" cy="164269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7" name="38 Conector recto de flecha"/>
            <p:cNvCxnSpPr>
              <a:stCxn id="156" idx="5"/>
              <a:endCxn id="153" idx="1"/>
            </p:cNvCxnSpPr>
            <p:nvPr/>
          </p:nvCxnSpPr>
          <p:spPr>
            <a:xfrm>
              <a:off x="7213286" y="4206998"/>
              <a:ext cx="208123"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8" name="40 Conector recto de flecha"/>
            <p:cNvCxnSpPr>
              <a:stCxn id="156" idx="4"/>
              <a:endCxn id="151" idx="0"/>
            </p:cNvCxnSpPr>
            <p:nvPr/>
          </p:nvCxnSpPr>
          <p:spPr>
            <a:xfrm flipH="1">
              <a:off x="5976783" y="4287344"/>
              <a:ext cx="408050" cy="39988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9" name="42 Conector recto de flecha"/>
            <p:cNvCxnSpPr>
              <a:stCxn id="156" idx="5"/>
              <a:endCxn id="152" idx="1"/>
            </p:cNvCxnSpPr>
            <p:nvPr/>
          </p:nvCxnSpPr>
          <p:spPr>
            <a:xfrm>
              <a:off x="7213286" y="4206998"/>
              <a:ext cx="2525631"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0" name="46 Conector recto de flecha"/>
            <p:cNvCxnSpPr>
              <a:stCxn id="154" idx="4"/>
              <a:endCxn id="119" idx="0"/>
            </p:cNvCxnSpPr>
            <p:nvPr/>
          </p:nvCxnSpPr>
          <p:spPr>
            <a:xfrm>
              <a:off x="3893423" y="5235869"/>
              <a:ext cx="2202577" cy="39988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48 Conector recto de flecha"/>
            <p:cNvCxnSpPr>
              <a:stCxn id="150" idx="5"/>
              <a:endCxn id="119" idx="1"/>
            </p:cNvCxnSpPr>
            <p:nvPr/>
          </p:nvCxnSpPr>
          <p:spPr>
            <a:xfrm>
              <a:off x="2488970" y="5155523"/>
              <a:ext cx="2766478"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2" name="50 Conector recto de flecha"/>
            <p:cNvCxnSpPr>
              <a:stCxn id="155" idx="5"/>
              <a:endCxn id="151" idx="1"/>
            </p:cNvCxnSpPr>
            <p:nvPr/>
          </p:nvCxnSpPr>
          <p:spPr>
            <a:xfrm>
              <a:off x="2704325" y="4206998"/>
              <a:ext cx="2593551"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3" name="52 Conector recto de flecha"/>
            <p:cNvCxnSpPr>
              <a:stCxn id="155" idx="5"/>
              <a:endCxn id="152" idx="1"/>
            </p:cNvCxnSpPr>
            <p:nvPr/>
          </p:nvCxnSpPr>
          <p:spPr>
            <a:xfrm>
              <a:off x="2704325" y="4206998"/>
              <a:ext cx="7034592"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4" name="54 Conector recto de flecha"/>
            <p:cNvCxnSpPr>
              <a:stCxn id="155" idx="5"/>
              <a:endCxn id="153" idx="2"/>
            </p:cNvCxnSpPr>
            <p:nvPr/>
          </p:nvCxnSpPr>
          <p:spPr>
            <a:xfrm>
              <a:off x="2704325" y="4206998"/>
              <a:ext cx="4395698" cy="75455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5" name="56 Conector recto de flecha"/>
            <p:cNvCxnSpPr>
              <a:stCxn id="147" idx="3"/>
              <a:endCxn id="151" idx="6"/>
            </p:cNvCxnSpPr>
            <p:nvPr/>
          </p:nvCxnSpPr>
          <p:spPr>
            <a:xfrm flipH="1">
              <a:off x="6936904" y="3236553"/>
              <a:ext cx="1434768" cy="172499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6" name="58 Conector recto de flecha"/>
            <p:cNvCxnSpPr>
              <a:stCxn id="147" idx="5"/>
              <a:endCxn id="152" idx="0"/>
            </p:cNvCxnSpPr>
            <p:nvPr/>
          </p:nvCxnSpPr>
          <p:spPr>
            <a:xfrm>
              <a:off x="9309004" y="3236553"/>
              <a:ext cx="1108822" cy="14506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7" name="60 Conector recto de flecha"/>
            <p:cNvCxnSpPr>
              <a:stCxn id="147" idx="3"/>
              <a:endCxn id="153" idx="1"/>
            </p:cNvCxnSpPr>
            <p:nvPr/>
          </p:nvCxnSpPr>
          <p:spPr>
            <a:xfrm flipH="1">
              <a:off x="7421409" y="3236553"/>
              <a:ext cx="950264" cy="153102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8" name="62 Conector recto de flecha"/>
            <p:cNvCxnSpPr>
              <a:stCxn id="157" idx="5"/>
              <a:endCxn id="152" idx="1"/>
            </p:cNvCxnSpPr>
            <p:nvPr/>
          </p:nvCxnSpPr>
          <p:spPr>
            <a:xfrm>
              <a:off x="4900093" y="4206998"/>
              <a:ext cx="4838824"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9" name="64 Conector recto de flecha"/>
            <p:cNvCxnSpPr>
              <a:stCxn id="157" idx="5"/>
              <a:endCxn id="153" idx="1"/>
            </p:cNvCxnSpPr>
            <p:nvPr/>
          </p:nvCxnSpPr>
          <p:spPr>
            <a:xfrm>
              <a:off x="4900093" y="4206998"/>
              <a:ext cx="2521316"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0" name="66 Conector recto de flecha"/>
            <p:cNvCxnSpPr>
              <a:stCxn id="158" idx="4"/>
              <a:endCxn id="153" idx="0"/>
            </p:cNvCxnSpPr>
            <p:nvPr/>
          </p:nvCxnSpPr>
          <p:spPr>
            <a:xfrm flipH="1">
              <a:off x="8197303" y="4272482"/>
              <a:ext cx="390466" cy="41474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1" name="68 Conector recto de flecha"/>
            <p:cNvCxnSpPr>
              <a:stCxn id="158" idx="5"/>
              <a:endCxn id="152" idx="1"/>
            </p:cNvCxnSpPr>
            <p:nvPr/>
          </p:nvCxnSpPr>
          <p:spPr>
            <a:xfrm>
              <a:off x="9072703" y="4192136"/>
              <a:ext cx="666214" cy="5754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831151" y="3723842"/>
              <a:ext cx="8442418" cy="563502"/>
              <a:chOff x="831151" y="3621386"/>
              <a:chExt cx="8442418" cy="563502"/>
            </a:xfrm>
          </p:grpSpPr>
          <p:sp>
            <p:nvSpPr>
              <p:cNvPr id="155" name="6 Elipse"/>
              <p:cNvSpPr/>
              <p:nvPr/>
            </p:nvSpPr>
            <p:spPr>
              <a:xfrm>
                <a:off x="831151" y="3636248"/>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smtClean="0">
                    <a:solidFill>
                      <a:srgbClr val="3333FF"/>
                    </a:solidFill>
                    <a:latin typeface="Arial Narrow" panose="020B0606020202030204" pitchFamily="34" charset="0"/>
                    <a:cs typeface="Arial" panose="020B0604020202020204" pitchFamily="34" charset="0"/>
                  </a:rPr>
                  <a:t>Capital-labor </a:t>
                </a:r>
                <a:r>
                  <a:rPr lang="es-VE" sz="800" dirty="0">
                    <a:solidFill>
                      <a:srgbClr val="3333FF"/>
                    </a:solidFill>
                    <a:latin typeface="Arial Narrow" panose="020B0606020202030204" pitchFamily="34" charset="0"/>
                    <a:cs typeface="Arial" panose="020B0604020202020204" pitchFamily="34" charset="0"/>
                  </a:rPr>
                  <a:t>ratio</a:t>
                </a:r>
              </a:p>
            </p:txBody>
          </p:sp>
          <p:sp>
            <p:nvSpPr>
              <p:cNvPr id="156" name="Shape 725"/>
              <p:cNvSpPr/>
              <p:nvPr/>
            </p:nvSpPr>
            <p:spPr>
              <a:xfrm>
                <a:off x="5213222" y="3636248"/>
                <a:ext cx="2343221"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Compensation</a:t>
                </a:r>
              </a:p>
            </p:txBody>
          </p:sp>
          <p:sp>
            <p:nvSpPr>
              <p:cNvPr id="157" name="10 Elipse"/>
              <p:cNvSpPr/>
              <p:nvPr/>
            </p:nvSpPr>
            <p:spPr>
              <a:xfrm>
                <a:off x="3026919" y="3636248"/>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a:solidFill>
                      <a:srgbClr val="3333FF"/>
                    </a:solidFill>
                    <a:latin typeface="Arial Narrow" panose="020B0606020202030204" pitchFamily="34" charset="0"/>
                    <a:cs typeface="Arial" panose="020B0604020202020204" pitchFamily="34" charset="0"/>
                  </a:rPr>
                  <a:t>Capital </a:t>
                </a:r>
                <a:r>
                  <a:rPr lang="es-VE" sz="800" dirty="0" err="1" smtClean="0">
                    <a:solidFill>
                      <a:srgbClr val="3333FF"/>
                    </a:solidFill>
                    <a:latin typeface="Arial Narrow" panose="020B0606020202030204" pitchFamily="34" charset="0"/>
                    <a:cs typeface="Arial" panose="020B0604020202020204" pitchFamily="34" charset="0"/>
                  </a:rPr>
                  <a:t>Formation</a:t>
                </a:r>
                <a:endParaRPr lang="es-VE" sz="800" dirty="0">
                  <a:solidFill>
                    <a:srgbClr val="3333FF"/>
                  </a:solidFill>
                  <a:latin typeface="Arial Narrow" panose="020B0606020202030204" pitchFamily="34" charset="0"/>
                  <a:cs typeface="Arial" panose="020B0604020202020204" pitchFamily="34" charset="0"/>
                </a:endParaRPr>
              </a:p>
            </p:txBody>
          </p:sp>
          <p:sp>
            <p:nvSpPr>
              <p:cNvPr id="158" name="15 Elipse"/>
              <p:cNvSpPr/>
              <p:nvPr/>
            </p:nvSpPr>
            <p:spPr>
              <a:xfrm>
                <a:off x="7901969" y="3621386"/>
                <a:ext cx="13716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ea typeface="Arial"/>
                    <a:cs typeface="Arial"/>
                    <a:rtl val="0"/>
                  </a:rPr>
                  <a:t>Interest</a:t>
                </a:r>
                <a:endParaRPr lang="es-VE" sz="800" dirty="0">
                  <a:solidFill>
                    <a:srgbClr val="3333FF"/>
                  </a:solidFill>
                  <a:latin typeface="Arial Narrow" panose="020B0606020202030204" pitchFamily="34" charset="0"/>
                  <a:ea typeface="Arial"/>
                  <a:cs typeface="Arial"/>
                  <a:rtl val="0"/>
                </a:endParaRPr>
              </a:p>
            </p:txBody>
          </p:sp>
        </p:grpSp>
        <p:grpSp>
          <p:nvGrpSpPr>
            <p:cNvPr id="143" name="Group 142"/>
            <p:cNvGrpSpPr/>
            <p:nvPr/>
          </p:nvGrpSpPr>
          <p:grpSpPr>
            <a:xfrm>
              <a:off x="849943" y="4687229"/>
              <a:ext cx="10528001" cy="548640"/>
              <a:chOff x="849943" y="4789694"/>
              <a:chExt cx="10528001" cy="548640"/>
            </a:xfrm>
          </p:grpSpPr>
          <p:sp>
            <p:nvSpPr>
              <p:cNvPr id="150" name="7 Elipse"/>
              <p:cNvSpPr/>
              <p:nvPr/>
            </p:nvSpPr>
            <p:spPr>
              <a:xfrm>
                <a:off x="849943" y="4789694"/>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3333FF"/>
                    </a:solidFill>
                    <a:latin typeface="Arial Narrow" panose="020B0606020202030204" pitchFamily="34" charset="0"/>
                    <a:cs typeface="Arial" panose="020B0604020202020204" pitchFamily="34" charset="0"/>
                  </a:rPr>
                  <a:t>Exogenous</a:t>
                </a:r>
                <a:endParaRPr lang="es-ES" sz="800" dirty="0">
                  <a:solidFill>
                    <a:srgbClr val="3333FF"/>
                  </a:solidFill>
                  <a:latin typeface="Arial Narrow" panose="020B0606020202030204" pitchFamily="34" charset="0"/>
                  <a:cs typeface="Arial" panose="020B0604020202020204" pitchFamily="34" charset="0"/>
                </a:endParaRPr>
              </a:p>
            </p:txBody>
          </p:sp>
          <p:sp>
            <p:nvSpPr>
              <p:cNvPr id="151" name="11 Elipse"/>
              <p:cNvSpPr/>
              <p:nvPr/>
            </p:nvSpPr>
            <p:spPr>
              <a:xfrm>
                <a:off x="5016663" y="4789694"/>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a:solidFill>
                      <a:srgbClr val="3333FF"/>
                    </a:solidFill>
                    <a:latin typeface="Arial Narrow" panose="020B0606020202030204" pitchFamily="34" charset="0"/>
                    <a:ea typeface="Arial"/>
                    <a:cs typeface="Arial"/>
                    <a:rtl val="0"/>
                  </a:rPr>
                  <a:t>Workers</a:t>
                </a:r>
              </a:p>
            </p:txBody>
          </p:sp>
          <p:sp>
            <p:nvSpPr>
              <p:cNvPr id="152" name="Shape 725"/>
              <p:cNvSpPr/>
              <p:nvPr/>
            </p:nvSpPr>
            <p:spPr>
              <a:xfrm>
                <a:off x="9457704" y="4789694"/>
                <a:ext cx="192024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Investment</a:t>
                </a:r>
              </a:p>
            </p:txBody>
          </p:sp>
          <p:sp>
            <p:nvSpPr>
              <p:cNvPr id="153" name="Shape 725"/>
              <p:cNvSpPr/>
              <p:nvPr/>
            </p:nvSpPr>
            <p:spPr>
              <a:xfrm>
                <a:off x="7100023" y="4789694"/>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rgbClr val="3333FF"/>
                    </a:solidFill>
                    <a:latin typeface="Arial Narrow" panose="020B0606020202030204" pitchFamily="34" charset="0"/>
                    <a:ea typeface="Arial"/>
                    <a:cs typeface="Arial"/>
                    <a:rtl val="0"/>
                  </a:rPr>
                  <a:t>Consumption</a:t>
                </a:r>
              </a:p>
            </p:txBody>
          </p:sp>
          <p:sp>
            <p:nvSpPr>
              <p:cNvPr id="154" name="8 Elipse"/>
              <p:cNvSpPr/>
              <p:nvPr/>
            </p:nvSpPr>
            <p:spPr>
              <a:xfrm>
                <a:off x="2933303" y="4789694"/>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a:solidFill>
                      <a:srgbClr val="3333FF"/>
                    </a:solidFill>
                    <a:latin typeface="Arial Narrow" panose="020B0606020202030204" pitchFamily="34" charset="0"/>
                    <a:cs typeface="Arial" panose="020B0604020202020204" pitchFamily="34" charset="0"/>
                  </a:rPr>
                  <a:t>Capital</a:t>
                </a:r>
              </a:p>
            </p:txBody>
          </p:sp>
        </p:grpSp>
        <p:cxnSp>
          <p:nvCxnSpPr>
            <p:cNvPr id="144" name="148 Conector recto de flecha"/>
            <p:cNvCxnSpPr>
              <a:stCxn id="157" idx="5"/>
              <a:endCxn id="151" idx="1"/>
            </p:cNvCxnSpPr>
            <p:nvPr/>
          </p:nvCxnSpPr>
          <p:spPr>
            <a:xfrm>
              <a:off x="4900093" y="4206998"/>
              <a:ext cx="397783" cy="56057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6004847" y="2771817"/>
              <a:ext cx="5389109" cy="552139"/>
              <a:chOff x="6004847" y="2602660"/>
              <a:chExt cx="5389109" cy="552139"/>
            </a:xfrm>
          </p:grpSpPr>
          <p:sp>
            <p:nvSpPr>
              <p:cNvPr id="147" name="5 Elipse"/>
              <p:cNvSpPr/>
              <p:nvPr/>
            </p:nvSpPr>
            <p:spPr>
              <a:xfrm>
                <a:off x="8177543" y="2603828"/>
                <a:ext cx="1325590" cy="543102"/>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800" dirty="0" err="1">
                    <a:solidFill>
                      <a:srgbClr val="3333FF"/>
                    </a:solidFill>
                    <a:latin typeface="Arial Narrow" panose="020B0606020202030204" pitchFamily="34" charset="0"/>
                    <a:cs typeface="Arial" panose="020B0604020202020204" pitchFamily="34" charset="0"/>
                  </a:rPr>
                  <a:t>Prev</a:t>
                </a:r>
                <a:r>
                  <a:rPr lang="es-VE" sz="800" dirty="0">
                    <a:solidFill>
                      <a:srgbClr val="3333FF"/>
                    </a:solidFill>
                    <a:latin typeface="Arial Narrow" panose="020B0606020202030204" pitchFamily="34" charset="0"/>
                    <a:cs typeface="Arial" panose="020B0604020202020204" pitchFamily="34" charset="0"/>
                  </a:rPr>
                  <a:t> Capital</a:t>
                </a:r>
              </a:p>
            </p:txBody>
          </p:sp>
          <p:sp>
            <p:nvSpPr>
              <p:cNvPr id="148" name="Shape 725"/>
              <p:cNvSpPr/>
              <p:nvPr/>
            </p:nvSpPr>
            <p:spPr>
              <a:xfrm>
                <a:off x="9473716" y="2602660"/>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err="1">
                    <a:solidFill>
                      <a:srgbClr val="3333FF"/>
                    </a:solidFill>
                    <a:latin typeface="Arial Narrow" panose="020B0606020202030204" pitchFamily="34" charset="0"/>
                    <a:cs typeface="Arial" panose="020B0604020202020204" pitchFamily="34" charset="0"/>
                  </a:rPr>
                  <a:t>Prev</a:t>
                </a:r>
                <a:r>
                  <a:rPr lang="en-US" sz="800" dirty="0">
                    <a:solidFill>
                      <a:srgbClr val="3333FF"/>
                    </a:solidFill>
                    <a:latin typeface="Arial Narrow" panose="020B0606020202030204" pitchFamily="34" charset="0"/>
                    <a:cs typeface="Arial" panose="020B0604020202020204" pitchFamily="34" charset="0"/>
                  </a:rPr>
                  <a:t> </a:t>
                </a:r>
                <a:r>
                  <a:rPr lang="en-US" sz="800" dirty="0" smtClean="0">
                    <a:solidFill>
                      <a:srgbClr val="3333FF"/>
                    </a:solidFill>
                    <a:latin typeface="Arial Narrow" panose="020B0606020202030204" pitchFamily="34" charset="0"/>
                    <a:cs typeface="Arial" panose="020B0604020202020204" pitchFamily="34" charset="0"/>
                  </a:rPr>
                  <a:t>Investment</a:t>
                </a:r>
                <a:endParaRPr lang="en-US" sz="800" dirty="0">
                  <a:solidFill>
                    <a:srgbClr val="3333FF"/>
                  </a:solidFill>
                  <a:latin typeface="Arial Narrow" panose="020B0606020202030204" pitchFamily="34" charset="0"/>
                  <a:cs typeface="Arial" panose="020B0604020202020204" pitchFamily="34" charset="0"/>
                </a:endParaRPr>
              </a:p>
            </p:txBody>
          </p:sp>
          <p:sp>
            <p:nvSpPr>
              <p:cNvPr id="149" name="Shape 725"/>
              <p:cNvSpPr/>
              <p:nvPr/>
            </p:nvSpPr>
            <p:spPr>
              <a:xfrm>
                <a:off x="6004847" y="2606159"/>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err="1">
                    <a:solidFill>
                      <a:srgbClr val="3333FF"/>
                    </a:solidFill>
                    <a:latin typeface="Arial Narrow" panose="020B0606020202030204" pitchFamily="34" charset="0"/>
                    <a:ea typeface="Arial"/>
                    <a:cs typeface="Arial"/>
                    <a:rtl val="0"/>
                  </a:rPr>
                  <a:t>Prev</a:t>
                </a:r>
                <a:r>
                  <a:rPr lang="en-US" sz="800" dirty="0">
                    <a:solidFill>
                      <a:srgbClr val="3333FF"/>
                    </a:solidFill>
                    <a:latin typeface="Arial Narrow" panose="020B0606020202030204" pitchFamily="34" charset="0"/>
                    <a:ea typeface="Arial"/>
                    <a:cs typeface="Arial"/>
                    <a:rtl val="0"/>
                  </a:rPr>
                  <a:t> </a:t>
                </a:r>
                <a:r>
                  <a:rPr lang="en-US" sz="800" dirty="0" smtClean="0">
                    <a:solidFill>
                      <a:srgbClr val="3333FF"/>
                    </a:solidFill>
                    <a:latin typeface="Arial Narrow" panose="020B0606020202030204" pitchFamily="34" charset="0"/>
                    <a:ea typeface="Arial"/>
                    <a:cs typeface="Arial"/>
                    <a:rtl val="0"/>
                  </a:rPr>
                  <a:t>Consumption</a:t>
                </a:r>
                <a:endParaRPr lang="en-US" sz="800" dirty="0">
                  <a:solidFill>
                    <a:srgbClr val="3333FF"/>
                  </a:solidFill>
                  <a:latin typeface="Arial Narrow" panose="020B0606020202030204" pitchFamily="34" charset="0"/>
                  <a:ea typeface="Arial"/>
                  <a:cs typeface="Arial"/>
                  <a:rtl val="0"/>
                </a:endParaRPr>
              </a:p>
            </p:txBody>
          </p:sp>
        </p:grpSp>
        <p:cxnSp>
          <p:nvCxnSpPr>
            <p:cNvPr id="146" name="27 Conector recto de flecha"/>
            <p:cNvCxnSpPr>
              <a:stCxn id="120" idx="3"/>
              <a:endCxn id="158" idx="1"/>
            </p:cNvCxnSpPr>
            <p:nvPr/>
          </p:nvCxnSpPr>
          <p:spPr>
            <a:xfrm>
              <a:off x="5018447" y="2291585"/>
              <a:ext cx="3084388" cy="151260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943190" y="3296260"/>
            <a:ext cx="4038541" cy="2137996"/>
            <a:chOff x="1943190" y="3296260"/>
            <a:chExt cx="4038541" cy="2137996"/>
          </a:xfrm>
        </p:grpSpPr>
        <p:sp>
          <p:nvSpPr>
            <p:cNvPr id="211" name="18 Elipse"/>
            <p:cNvSpPr/>
            <p:nvPr/>
          </p:nvSpPr>
          <p:spPr>
            <a:xfrm>
              <a:off x="2822556" y="5165390"/>
              <a:ext cx="1165086" cy="268866"/>
            </a:xfrm>
            <a:prstGeom prst="ellipse">
              <a:avLst/>
            </a:prstGeom>
            <a:solidFill>
              <a:srgbClr val="FFFFCC"/>
            </a:solidFill>
            <a:ln w="15875">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dirty="0" err="1">
                  <a:solidFill>
                    <a:srgbClr val="3333FF"/>
                  </a:solidFill>
                  <a:latin typeface="Arial Narrow" panose="020B0606020202030204" pitchFamily="34" charset="0"/>
                  <a:cs typeface="Arial" panose="020B0604020202020204" pitchFamily="34" charset="0"/>
                </a:rPr>
                <a:t>GPD</a:t>
              </a:r>
              <a:r>
                <a:rPr lang="en-US" sz="800" dirty="0">
                  <a:solidFill>
                    <a:srgbClr val="3333FF"/>
                  </a:solidFill>
                  <a:latin typeface="Arial Narrow" panose="020B0606020202030204" pitchFamily="34" charset="0"/>
                  <a:cs typeface="Arial" panose="020B0604020202020204" pitchFamily="34" charset="0"/>
                </a:rPr>
                <a:t> </a:t>
              </a:r>
              <a:endParaRPr lang="es-ES" sz="800" dirty="0">
                <a:solidFill>
                  <a:srgbClr val="3333FF"/>
                </a:solidFill>
                <a:latin typeface="Arial Narrow" panose="020B0606020202030204" pitchFamily="34" charset="0"/>
                <a:cs typeface="Arial" panose="020B0604020202020204" pitchFamily="34" charset="0"/>
              </a:endParaRPr>
            </a:p>
          </p:txBody>
        </p:sp>
        <p:sp>
          <p:nvSpPr>
            <p:cNvPr id="212" name="Shape 725"/>
            <p:cNvSpPr/>
            <p:nvPr/>
          </p:nvSpPr>
          <p:spPr>
            <a:xfrm>
              <a:off x="5040700" y="4703029"/>
              <a:ext cx="941031" cy="268866"/>
            </a:xfrm>
            <a:prstGeom prst="ellipse">
              <a:avLst/>
            </a:prstGeom>
            <a:solidFill>
              <a:srgbClr val="FFFFC0"/>
            </a:solidFill>
            <a:ln w="19050" cap="flat">
              <a:solidFill>
                <a:srgbClr val="000000"/>
              </a:solidFill>
              <a:prstDash val="solid"/>
              <a:round/>
              <a:headEnd type="none" w="med" len="med"/>
              <a:tailEnd type="none" w="med" len="med"/>
            </a:ln>
            <a:effectLst>
              <a:glow rad="228600">
                <a:schemeClr val="accent4">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Investment</a:t>
              </a:r>
            </a:p>
          </p:txBody>
        </p:sp>
        <p:sp>
          <p:nvSpPr>
            <p:cNvPr id="213" name="Shape 725"/>
            <p:cNvSpPr/>
            <p:nvPr/>
          </p:nvSpPr>
          <p:spPr>
            <a:xfrm>
              <a:off x="3886541" y="4703029"/>
              <a:ext cx="1075464" cy="268866"/>
            </a:xfrm>
            <a:prstGeom prst="ellipse">
              <a:avLst/>
            </a:prstGeom>
            <a:solidFill>
              <a:srgbClr val="FFFFCC"/>
            </a:solidFill>
            <a:ln w="15875">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rgbClr val="3333FF"/>
                  </a:solidFill>
                  <a:latin typeface="Arial Narrow" panose="020B0606020202030204" pitchFamily="34" charset="0"/>
                  <a:ea typeface="Arial"/>
                  <a:cs typeface="Arial"/>
                  <a:rtl val="0"/>
                </a:rPr>
                <a:t>Consumption</a:t>
              </a:r>
            </a:p>
          </p:txBody>
        </p:sp>
        <p:sp>
          <p:nvSpPr>
            <p:cNvPr id="214" name="Shape 725"/>
            <p:cNvSpPr/>
            <p:nvPr/>
          </p:nvSpPr>
          <p:spPr>
            <a:xfrm>
              <a:off x="1984203" y="3296260"/>
              <a:ext cx="716976" cy="268866"/>
            </a:xfrm>
            <a:prstGeom prst="ellipse">
              <a:avLst/>
            </a:prstGeom>
            <a:solidFill>
              <a:srgbClr val="FFFFC0"/>
            </a:solidFill>
            <a:ln w="19050" cap="flat">
              <a:solidFill>
                <a:srgbClr val="000000"/>
              </a:solidFill>
              <a:prstDash val="solid"/>
              <a:round/>
              <a:headEnd type="none" w="med" len="med"/>
              <a:tailEnd type="none" w="med" len="med"/>
            </a:ln>
            <a:effectLst>
              <a:glow rad="228600">
                <a:schemeClr val="accent4">
                  <a:satMod val="175000"/>
                  <a:alpha val="40000"/>
                </a:schemeClr>
              </a:glow>
            </a:effectLst>
          </p:spPr>
          <p:txBody>
            <a:bodyPr lIns="91425" tIns="91425" rIns="91425" bIns="91425" anchor="ctr" anchorCtr="0">
              <a:noAutofit/>
            </a:bodyPr>
            <a:lstStyle/>
            <a:p>
              <a:pPr algn="ctr"/>
              <a:r>
                <a:rPr lang="en-US" sz="800" dirty="0">
                  <a:solidFill>
                    <a:srgbClr val="3333FF"/>
                  </a:solidFill>
                  <a:latin typeface="Arial Narrow" panose="020B0606020202030204" pitchFamily="34" charset="0"/>
                  <a:ea typeface="Arial"/>
                  <a:cs typeface="Arial"/>
                  <a:rtl val="0"/>
                </a:rPr>
                <a:t>Inflation</a:t>
              </a:r>
            </a:p>
          </p:txBody>
        </p:sp>
        <p:sp>
          <p:nvSpPr>
            <p:cNvPr id="215" name="Shape 725"/>
            <p:cNvSpPr/>
            <p:nvPr/>
          </p:nvSpPr>
          <p:spPr>
            <a:xfrm>
              <a:off x="1943190" y="4243050"/>
              <a:ext cx="1075464" cy="268866"/>
            </a:xfrm>
            <a:prstGeom prst="ellipse">
              <a:avLst/>
            </a:prstGeom>
            <a:solidFill>
              <a:srgbClr val="FFFFC0"/>
            </a:solidFill>
            <a:ln w="9525" cap="flat">
              <a:solidFill>
                <a:srgbClr val="000000"/>
              </a:solidFill>
              <a:prstDash val="solid"/>
              <a:round/>
              <a:headEnd type="none" w="med" len="med"/>
              <a:tailEnd type="none" w="med" len="med"/>
            </a:ln>
            <a:effectLst>
              <a:glow rad="228600">
                <a:schemeClr val="accent4">
                  <a:satMod val="175000"/>
                  <a:alpha val="40000"/>
                </a:schemeClr>
              </a:glow>
            </a:effectLst>
          </p:spPr>
          <p:txBody>
            <a:bodyPr lIns="91425" tIns="91425" rIns="91425" bIns="91425" anchor="ctr" anchorCtr="0">
              <a:noAutofit/>
            </a:bodyPr>
            <a:lstStyle/>
            <a:p>
              <a:pPr algn="ctr"/>
              <a:r>
                <a:rPr lang="en-US" sz="800" dirty="0" smtClean="0">
                  <a:solidFill>
                    <a:srgbClr val="3333FF"/>
                  </a:solidFill>
                  <a:latin typeface="Arial Narrow" panose="020B0606020202030204" pitchFamily="34" charset="0"/>
                  <a:ea typeface="Arial"/>
                  <a:cs typeface="Arial"/>
                  <a:rtl val="0"/>
                </a:rPr>
                <a:t>Capital Formation</a:t>
              </a:r>
              <a:endParaRPr lang="en-US" sz="800" dirty="0">
                <a:solidFill>
                  <a:srgbClr val="3333FF"/>
                </a:solidFill>
                <a:latin typeface="Arial Narrow" panose="020B0606020202030204" pitchFamily="34" charset="0"/>
                <a:ea typeface="Arial"/>
                <a:cs typeface="Arial"/>
                <a:rtl val="0"/>
              </a:endParaRPr>
            </a:p>
          </p:txBody>
        </p:sp>
      </p:grpSp>
      <p:graphicFrame>
        <p:nvGraphicFramePr>
          <p:cNvPr id="195" name="Chart 194"/>
          <p:cNvGraphicFramePr>
            <a:graphicFrameLocks/>
          </p:cNvGraphicFramePr>
          <p:nvPr>
            <p:extLst>
              <p:ext uri="{D42A27DB-BD31-4B8C-83A1-F6EECF244321}">
                <p14:modId xmlns:p14="http://schemas.microsoft.com/office/powerpoint/2010/main" val="3587608810"/>
              </p:ext>
            </p:extLst>
          </p:nvPr>
        </p:nvGraphicFramePr>
        <p:xfrm>
          <a:off x="3168011" y="3992964"/>
          <a:ext cx="777240" cy="777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6" name="Chart 195"/>
          <p:cNvGraphicFramePr>
            <a:graphicFrameLocks/>
          </p:cNvGraphicFramePr>
          <p:nvPr>
            <p:extLst>
              <p:ext uri="{D42A27DB-BD31-4B8C-83A1-F6EECF244321}">
                <p14:modId xmlns:p14="http://schemas.microsoft.com/office/powerpoint/2010/main" val="2827269763"/>
              </p:ext>
            </p:extLst>
          </p:nvPr>
        </p:nvGraphicFramePr>
        <p:xfrm>
          <a:off x="2989535" y="4904367"/>
          <a:ext cx="777240" cy="777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7" name="Chart 196"/>
          <p:cNvGraphicFramePr>
            <a:graphicFrameLocks/>
          </p:cNvGraphicFramePr>
          <p:nvPr>
            <p:extLst>
              <p:ext uri="{D42A27DB-BD31-4B8C-83A1-F6EECF244321}">
                <p14:modId xmlns:p14="http://schemas.microsoft.com/office/powerpoint/2010/main" val="605954695"/>
              </p:ext>
            </p:extLst>
          </p:nvPr>
        </p:nvGraphicFramePr>
        <p:xfrm>
          <a:off x="1960012" y="3055121"/>
          <a:ext cx="777240" cy="7772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8" name="Chart 197"/>
          <p:cNvGraphicFramePr>
            <a:graphicFrameLocks/>
          </p:cNvGraphicFramePr>
          <p:nvPr>
            <p:extLst>
              <p:ext uri="{D42A27DB-BD31-4B8C-83A1-F6EECF244321}">
                <p14:modId xmlns:p14="http://schemas.microsoft.com/office/powerpoint/2010/main" val="332036159"/>
              </p:ext>
            </p:extLst>
          </p:nvPr>
        </p:nvGraphicFramePr>
        <p:xfrm>
          <a:off x="5172679" y="4439167"/>
          <a:ext cx="777240" cy="7772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9" name="Chart 198"/>
          <p:cNvGraphicFramePr>
            <a:graphicFrameLocks/>
          </p:cNvGraphicFramePr>
          <p:nvPr>
            <p:extLst>
              <p:ext uri="{D42A27DB-BD31-4B8C-83A1-F6EECF244321}">
                <p14:modId xmlns:p14="http://schemas.microsoft.com/office/powerpoint/2010/main" val="3634285643"/>
              </p:ext>
            </p:extLst>
          </p:nvPr>
        </p:nvGraphicFramePr>
        <p:xfrm>
          <a:off x="4057945" y="4427524"/>
          <a:ext cx="777240" cy="7772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0" name="Chart 199"/>
          <p:cNvGraphicFramePr>
            <a:graphicFrameLocks/>
          </p:cNvGraphicFramePr>
          <p:nvPr>
            <p:extLst>
              <p:ext uri="{D42A27DB-BD31-4B8C-83A1-F6EECF244321}">
                <p14:modId xmlns:p14="http://schemas.microsoft.com/office/powerpoint/2010/main" val="4127285184"/>
              </p:ext>
            </p:extLst>
          </p:nvPr>
        </p:nvGraphicFramePr>
        <p:xfrm>
          <a:off x="9466419" y="4480919"/>
          <a:ext cx="777240" cy="7772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1" name="Chart 200"/>
          <p:cNvGraphicFramePr>
            <a:graphicFrameLocks/>
          </p:cNvGraphicFramePr>
          <p:nvPr>
            <p:extLst>
              <p:ext uri="{D42A27DB-BD31-4B8C-83A1-F6EECF244321}">
                <p14:modId xmlns:p14="http://schemas.microsoft.com/office/powerpoint/2010/main" val="3082807742"/>
              </p:ext>
            </p:extLst>
          </p:nvPr>
        </p:nvGraphicFramePr>
        <p:xfrm>
          <a:off x="10525022" y="4470490"/>
          <a:ext cx="777240" cy="7772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6" name="Chart 205"/>
          <p:cNvGraphicFramePr>
            <a:graphicFrameLocks/>
          </p:cNvGraphicFramePr>
          <p:nvPr>
            <p:extLst>
              <p:ext uri="{D42A27DB-BD31-4B8C-83A1-F6EECF244321}">
                <p14:modId xmlns:p14="http://schemas.microsoft.com/office/powerpoint/2010/main" val="43101713"/>
              </p:ext>
            </p:extLst>
          </p:nvPr>
        </p:nvGraphicFramePr>
        <p:xfrm>
          <a:off x="7396337" y="3080841"/>
          <a:ext cx="777240" cy="77724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07" name="Chart 206"/>
          <p:cNvGraphicFramePr>
            <a:graphicFrameLocks/>
          </p:cNvGraphicFramePr>
          <p:nvPr>
            <p:extLst>
              <p:ext uri="{D42A27DB-BD31-4B8C-83A1-F6EECF244321}">
                <p14:modId xmlns:p14="http://schemas.microsoft.com/office/powerpoint/2010/main" val="4079247400"/>
              </p:ext>
            </p:extLst>
          </p:nvPr>
        </p:nvGraphicFramePr>
        <p:xfrm>
          <a:off x="8439258" y="4916646"/>
          <a:ext cx="777240" cy="77724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08" name="Chart 207"/>
          <p:cNvGraphicFramePr>
            <a:graphicFrameLocks/>
          </p:cNvGraphicFramePr>
          <p:nvPr>
            <p:extLst>
              <p:ext uri="{D42A27DB-BD31-4B8C-83A1-F6EECF244321}">
                <p14:modId xmlns:p14="http://schemas.microsoft.com/office/powerpoint/2010/main" val="1140049428"/>
              </p:ext>
            </p:extLst>
          </p:nvPr>
        </p:nvGraphicFramePr>
        <p:xfrm>
          <a:off x="8576868" y="4015867"/>
          <a:ext cx="777240" cy="77724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16" name="Chart 215"/>
          <p:cNvGraphicFramePr>
            <a:graphicFrameLocks/>
          </p:cNvGraphicFramePr>
          <p:nvPr>
            <p:extLst>
              <p:ext uri="{D42A27DB-BD31-4B8C-83A1-F6EECF244321}">
                <p14:modId xmlns:p14="http://schemas.microsoft.com/office/powerpoint/2010/main" val="2121309867"/>
              </p:ext>
            </p:extLst>
          </p:nvPr>
        </p:nvGraphicFramePr>
        <p:xfrm>
          <a:off x="6429591" y="4005471"/>
          <a:ext cx="777240" cy="77724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17" name="Chart 216"/>
          <p:cNvGraphicFramePr>
            <a:graphicFrameLocks/>
          </p:cNvGraphicFramePr>
          <p:nvPr>
            <p:extLst>
              <p:ext uri="{D42A27DB-BD31-4B8C-83A1-F6EECF244321}">
                <p14:modId xmlns:p14="http://schemas.microsoft.com/office/powerpoint/2010/main" val="3141586421"/>
              </p:ext>
            </p:extLst>
          </p:nvPr>
        </p:nvGraphicFramePr>
        <p:xfrm>
          <a:off x="959126" y="4015867"/>
          <a:ext cx="777240" cy="77724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18" name="Chart 217"/>
          <p:cNvGraphicFramePr>
            <a:graphicFrameLocks/>
          </p:cNvGraphicFramePr>
          <p:nvPr>
            <p:extLst>
              <p:ext uri="{D42A27DB-BD31-4B8C-83A1-F6EECF244321}">
                <p14:modId xmlns:p14="http://schemas.microsoft.com/office/powerpoint/2010/main" val="2596760791"/>
              </p:ext>
            </p:extLst>
          </p:nvPr>
        </p:nvGraphicFramePr>
        <p:xfrm>
          <a:off x="881783" y="4448842"/>
          <a:ext cx="777240" cy="77724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19" name="Chart 218"/>
          <p:cNvGraphicFramePr>
            <a:graphicFrameLocks/>
          </p:cNvGraphicFramePr>
          <p:nvPr>
            <p:extLst>
              <p:ext uri="{D42A27DB-BD31-4B8C-83A1-F6EECF244321}">
                <p14:modId xmlns:p14="http://schemas.microsoft.com/office/powerpoint/2010/main" val="981759012"/>
              </p:ext>
            </p:extLst>
          </p:nvPr>
        </p:nvGraphicFramePr>
        <p:xfrm>
          <a:off x="6430929" y="4461455"/>
          <a:ext cx="777240" cy="77724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20" name="Chart 219"/>
          <p:cNvGraphicFramePr>
            <a:graphicFrameLocks/>
          </p:cNvGraphicFramePr>
          <p:nvPr>
            <p:extLst>
              <p:ext uri="{D42A27DB-BD31-4B8C-83A1-F6EECF244321}">
                <p14:modId xmlns:p14="http://schemas.microsoft.com/office/powerpoint/2010/main" val="3608157936"/>
              </p:ext>
            </p:extLst>
          </p:nvPr>
        </p:nvGraphicFramePr>
        <p:xfrm>
          <a:off x="7471251" y="3992964"/>
          <a:ext cx="777240" cy="77724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22" name="Chart 221"/>
          <p:cNvGraphicFramePr>
            <a:graphicFrameLocks/>
          </p:cNvGraphicFramePr>
          <p:nvPr>
            <p:extLst>
              <p:ext uri="{D42A27DB-BD31-4B8C-83A1-F6EECF244321}">
                <p14:modId xmlns:p14="http://schemas.microsoft.com/office/powerpoint/2010/main" val="1016725118"/>
              </p:ext>
            </p:extLst>
          </p:nvPr>
        </p:nvGraphicFramePr>
        <p:xfrm>
          <a:off x="2087276" y="3980169"/>
          <a:ext cx="777240" cy="77724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23" name="Chart 222"/>
          <p:cNvGraphicFramePr>
            <a:graphicFrameLocks/>
          </p:cNvGraphicFramePr>
          <p:nvPr>
            <p:extLst>
              <p:ext uri="{D42A27DB-BD31-4B8C-83A1-F6EECF244321}">
                <p14:modId xmlns:p14="http://schemas.microsoft.com/office/powerpoint/2010/main" val="1217824250"/>
              </p:ext>
            </p:extLst>
          </p:nvPr>
        </p:nvGraphicFramePr>
        <p:xfrm>
          <a:off x="4468944" y="4028045"/>
          <a:ext cx="777240" cy="77724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24" name="Chart 223"/>
          <p:cNvGraphicFramePr>
            <a:graphicFrameLocks/>
          </p:cNvGraphicFramePr>
          <p:nvPr>
            <p:extLst>
              <p:ext uri="{D42A27DB-BD31-4B8C-83A1-F6EECF244321}">
                <p14:modId xmlns:p14="http://schemas.microsoft.com/office/powerpoint/2010/main" val="2948620135"/>
              </p:ext>
            </p:extLst>
          </p:nvPr>
        </p:nvGraphicFramePr>
        <p:xfrm>
          <a:off x="9618530" y="4053971"/>
          <a:ext cx="777240" cy="77724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25" name="Chart 224"/>
          <p:cNvGraphicFramePr>
            <a:graphicFrameLocks/>
          </p:cNvGraphicFramePr>
          <p:nvPr>
            <p:extLst>
              <p:ext uri="{D42A27DB-BD31-4B8C-83A1-F6EECF244321}">
                <p14:modId xmlns:p14="http://schemas.microsoft.com/office/powerpoint/2010/main" val="2828302956"/>
              </p:ext>
            </p:extLst>
          </p:nvPr>
        </p:nvGraphicFramePr>
        <p:xfrm>
          <a:off x="7360280" y="4475667"/>
          <a:ext cx="777240" cy="77724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26" name="Chart 225"/>
          <p:cNvGraphicFramePr>
            <a:graphicFrameLocks/>
          </p:cNvGraphicFramePr>
          <p:nvPr>
            <p:extLst>
              <p:ext uri="{D42A27DB-BD31-4B8C-83A1-F6EECF244321}">
                <p14:modId xmlns:p14="http://schemas.microsoft.com/office/powerpoint/2010/main" val="3607667620"/>
              </p:ext>
            </p:extLst>
          </p:nvPr>
        </p:nvGraphicFramePr>
        <p:xfrm>
          <a:off x="1910799" y="4438039"/>
          <a:ext cx="777240" cy="77724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227" name="Chart 226"/>
          <p:cNvGraphicFramePr>
            <a:graphicFrameLocks/>
          </p:cNvGraphicFramePr>
          <p:nvPr>
            <p:extLst>
              <p:ext uri="{D42A27DB-BD31-4B8C-83A1-F6EECF244321}">
                <p14:modId xmlns:p14="http://schemas.microsoft.com/office/powerpoint/2010/main" val="186564281"/>
              </p:ext>
            </p:extLst>
          </p:nvPr>
        </p:nvGraphicFramePr>
        <p:xfrm>
          <a:off x="2862191" y="3016887"/>
          <a:ext cx="777240" cy="77724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228" name="Chart 227"/>
          <p:cNvGraphicFramePr>
            <a:graphicFrameLocks/>
          </p:cNvGraphicFramePr>
          <p:nvPr>
            <p:extLst>
              <p:ext uri="{D42A27DB-BD31-4B8C-83A1-F6EECF244321}">
                <p14:modId xmlns:p14="http://schemas.microsoft.com/office/powerpoint/2010/main" val="3352019862"/>
              </p:ext>
            </p:extLst>
          </p:nvPr>
        </p:nvGraphicFramePr>
        <p:xfrm>
          <a:off x="8317982" y="3104722"/>
          <a:ext cx="777240" cy="77724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229" name="Chart 228"/>
          <p:cNvGraphicFramePr>
            <a:graphicFrameLocks/>
          </p:cNvGraphicFramePr>
          <p:nvPr>
            <p:extLst>
              <p:ext uri="{D42A27DB-BD31-4B8C-83A1-F6EECF244321}">
                <p14:modId xmlns:p14="http://schemas.microsoft.com/office/powerpoint/2010/main" val="3214180406"/>
              </p:ext>
            </p:extLst>
          </p:nvPr>
        </p:nvGraphicFramePr>
        <p:xfrm>
          <a:off x="6440582" y="3056814"/>
          <a:ext cx="777240" cy="77724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230" name="Chart 229"/>
          <p:cNvGraphicFramePr>
            <a:graphicFrameLocks/>
          </p:cNvGraphicFramePr>
          <p:nvPr>
            <p:extLst>
              <p:ext uri="{D42A27DB-BD31-4B8C-83A1-F6EECF244321}">
                <p14:modId xmlns:p14="http://schemas.microsoft.com/office/powerpoint/2010/main" val="2250450426"/>
              </p:ext>
            </p:extLst>
          </p:nvPr>
        </p:nvGraphicFramePr>
        <p:xfrm>
          <a:off x="997587" y="3041775"/>
          <a:ext cx="777240" cy="777240"/>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231" name="Chart 230"/>
          <p:cNvGraphicFramePr>
            <a:graphicFrameLocks/>
          </p:cNvGraphicFramePr>
          <p:nvPr>
            <p:extLst>
              <p:ext uri="{D42A27DB-BD31-4B8C-83A1-F6EECF244321}">
                <p14:modId xmlns:p14="http://schemas.microsoft.com/office/powerpoint/2010/main" val="4150264423"/>
              </p:ext>
            </p:extLst>
          </p:nvPr>
        </p:nvGraphicFramePr>
        <p:xfrm>
          <a:off x="8970339" y="3572630"/>
          <a:ext cx="777240" cy="77724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232" name="Chart 231"/>
          <p:cNvGraphicFramePr>
            <a:graphicFrameLocks/>
          </p:cNvGraphicFramePr>
          <p:nvPr>
            <p:extLst>
              <p:ext uri="{D42A27DB-BD31-4B8C-83A1-F6EECF244321}">
                <p14:modId xmlns:p14="http://schemas.microsoft.com/office/powerpoint/2010/main" val="1676416935"/>
              </p:ext>
            </p:extLst>
          </p:nvPr>
        </p:nvGraphicFramePr>
        <p:xfrm>
          <a:off x="3494092" y="3503421"/>
          <a:ext cx="777240" cy="777240"/>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233" name="Chart 232"/>
          <p:cNvGraphicFramePr>
            <a:graphicFrameLocks/>
          </p:cNvGraphicFramePr>
          <p:nvPr>
            <p:extLst>
              <p:ext uri="{D42A27DB-BD31-4B8C-83A1-F6EECF244321}">
                <p14:modId xmlns:p14="http://schemas.microsoft.com/office/powerpoint/2010/main" val="4125851117"/>
              </p:ext>
            </p:extLst>
          </p:nvPr>
        </p:nvGraphicFramePr>
        <p:xfrm>
          <a:off x="5137272" y="3524121"/>
          <a:ext cx="777240" cy="777240"/>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234" name="Chart 233"/>
          <p:cNvGraphicFramePr>
            <a:graphicFrameLocks/>
          </p:cNvGraphicFramePr>
          <p:nvPr>
            <p:extLst>
              <p:ext uri="{D42A27DB-BD31-4B8C-83A1-F6EECF244321}">
                <p14:modId xmlns:p14="http://schemas.microsoft.com/office/powerpoint/2010/main" val="3921156003"/>
              </p:ext>
            </p:extLst>
          </p:nvPr>
        </p:nvGraphicFramePr>
        <p:xfrm>
          <a:off x="10507446" y="3533964"/>
          <a:ext cx="777240" cy="777240"/>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235" name="Chart 234"/>
          <p:cNvGraphicFramePr>
            <a:graphicFrameLocks/>
          </p:cNvGraphicFramePr>
          <p:nvPr>
            <p:extLst>
              <p:ext uri="{D42A27DB-BD31-4B8C-83A1-F6EECF244321}">
                <p14:modId xmlns:p14="http://schemas.microsoft.com/office/powerpoint/2010/main" val="1405986359"/>
              </p:ext>
            </p:extLst>
          </p:nvPr>
        </p:nvGraphicFramePr>
        <p:xfrm>
          <a:off x="9758441" y="3547905"/>
          <a:ext cx="777240" cy="777240"/>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236" name="Chart 235"/>
          <p:cNvGraphicFramePr>
            <a:graphicFrameLocks/>
          </p:cNvGraphicFramePr>
          <p:nvPr>
            <p:extLst>
              <p:ext uri="{D42A27DB-BD31-4B8C-83A1-F6EECF244321}">
                <p14:modId xmlns:p14="http://schemas.microsoft.com/office/powerpoint/2010/main" val="3664440579"/>
              </p:ext>
            </p:extLst>
          </p:nvPr>
        </p:nvGraphicFramePr>
        <p:xfrm>
          <a:off x="4348217" y="3498646"/>
          <a:ext cx="777240" cy="777240"/>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237" name="Chart 236"/>
          <p:cNvGraphicFramePr>
            <a:graphicFrameLocks/>
          </p:cNvGraphicFramePr>
          <p:nvPr>
            <p:extLst>
              <p:ext uri="{D42A27DB-BD31-4B8C-83A1-F6EECF244321}">
                <p14:modId xmlns:p14="http://schemas.microsoft.com/office/powerpoint/2010/main" val="1671002068"/>
              </p:ext>
            </p:extLst>
          </p:nvPr>
        </p:nvGraphicFramePr>
        <p:xfrm>
          <a:off x="2977414" y="4411167"/>
          <a:ext cx="777240" cy="777240"/>
        </p:xfrm>
        <a:graphic>
          <a:graphicData uri="http://schemas.openxmlformats.org/drawingml/2006/chart">
            <c:chart xmlns:c="http://schemas.openxmlformats.org/drawingml/2006/chart" xmlns:r="http://schemas.openxmlformats.org/officeDocument/2006/relationships" r:id="rId33"/>
          </a:graphicData>
        </a:graphic>
      </p:graphicFrame>
      <p:graphicFrame>
        <p:nvGraphicFramePr>
          <p:cNvPr id="238" name="Chart 237"/>
          <p:cNvGraphicFramePr>
            <a:graphicFrameLocks/>
          </p:cNvGraphicFramePr>
          <p:nvPr>
            <p:extLst>
              <p:ext uri="{D42A27DB-BD31-4B8C-83A1-F6EECF244321}">
                <p14:modId xmlns:p14="http://schemas.microsoft.com/office/powerpoint/2010/main" val="3652141150"/>
              </p:ext>
            </p:extLst>
          </p:nvPr>
        </p:nvGraphicFramePr>
        <p:xfrm>
          <a:off x="8399200" y="4472910"/>
          <a:ext cx="777240" cy="777240"/>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239" name="Chart 238"/>
          <p:cNvGraphicFramePr>
            <a:graphicFrameLocks/>
          </p:cNvGraphicFramePr>
          <p:nvPr>
            <p:extLst>
              <p:ext uri="{D42A27DB-BD31-4B8C-83A1-F6EECF244321}">
                <p14:modId xmlns:p14="http://schemas.microsoft.com/office/powerpoint/2010/main" val="1143089804"/>
              </p:ext>
            </p:extLst>
          </p:nvPr>
        </p:nvGraphicFramePr>
        <p:xfrm>
          <a:off x="4425511" y="5169455"/>
          <a:ext cx="1565174" cy="1565174"/>
        </p:xfrm>
        <a:graphic>
          <a:graphicData uri="http://schemas.openxmlformats.org/drawingml/2006/chart">
            <c:chart xmlns:c="http://schemas.openxmlformats.org/drawingml/2006/chart" xmlns:r="http://schemas.openxmlformats.org/officeDocument/2006/relationships" r:id="rId35"/>
          </a:graphicData>
        </a:graphic>
      </p:graphicFrame>
      <p:sp>
        <p:nvSpPr>
          <p:cNvPr id="240" name="TextBox 239"/>
          <p:cNvSpPr txBox="1"/>
          <p:nvPr/>
        </p:nvSpPr>
        <p:spPr>
          <a:xfrm>
            <a:off x="817422" y="5698258"/>
            <a:ext cx="3703065" cy="400110"/>
          </a:xfrm>
          <a:prstGeom prst="rect">
            <a:avLst/>
          </a:prstGeom>
          <a:noFill/>
        </p:spPr>
        <p:txBody>
          <a:bodyPr wrap="none" rtlCol="0">
            <a:spAutoFit/>
          </a:bodyPr>
          <a:lstStyle/>
          <a:p>
            <a:r>
              <a:rPr lang="en-US" sz="2000" dirty="0">
                <a:effectLst>
                  <a:outerShdw blurRad="50800" dist="50800" dir="2700000" algn="ctr" rotWithShape="0">
                    <a:schemeClr val="bg1"/>
                  </a:outerShdw>
                </a:effectLst>
              </a:rPr>
              <a:t>Average accuracy for all variables:</a:t>
            </a:r>
          </a:p>
        </p:txBody>
      </p:sp>
      <p:graphicFrame>
        <p:nvGraphicFramePr>
          <p:cNvPr id="241" name="Chart 240"/>
          <p:cNvGraphicFramePr>
            <a:graphicFrameLocks/>
          </p:cNvGraphicFramePr>
          <p:nvPr>
            <p:extLst>
              <p:ext uri="{D42A27DB-BD31-4B8C-83A1-F6EECF244321}">
                <p14:modId xmlns:p14="http://schemas.microsoft.com/office/powerpoint/2010/main" val="1024301020"/>
              </p:ext>
            </p:extLst>
          </p:nvPr>
        </p:nvGraphicFramePr>
        <p:xfrm>
          <a:off x="9907895" y="5169455"/>
          <a:ext cx="1565174" cy="1565174"/>
        </p:xfrm>
        <a:graphic>
          <a:graphicData uri="http://schemas.openxmlformats.org/drawingml/2006/chart">
            <c:chart xmlns:c="http://schemas.openxmlformats.org/drawingml/2006/chart" xmlns:r="http://schemas.openxmlformats.org/officeDocument/2006/relationships" r:id="rId36"/>
          </a:graphicData>
        </a:graphic>
      </p:graphicFrame>
      <p:sp>
        <p:nvSpPr>
          <p:cNvPr id="242" name="TextBox 241"/>
          <p:cNvSpPr txBox="1"/>
          <p:nvPr/>
        </p:nvSpPr>
        <p:spPr>
          <a:xfrm>
            <a:off x="6299806" y="5698258"/>
            <a:ext cx="3703065" cy="400110"/>
          </a:xfrm>
          <a:prstGeom prst="rect">
            <a:avLst/>
          </a:prstGeom>
          <a:noFill/>
        </p:spPr>
        <p:txBody>
          <a:bodyPr wrap="none" rtlCol="0">
            <a:spAutoFit/>
          </a:bodyPr>
          <a:lstStyle/>
          <a:p>
            <a:r>
              <a:rPr lang="en-US" sz="2000" dirty="0">
                <a:effectLst>
                  <a:outerShdw blurRad="50800" dist="50800" dir="2700000" algn="ctr" rotWithShape="0">
                    <a:schemeClr val="bg1"/>
                  </a:outerShdw>
                </a:effectLst>
              </a:rPr>
              <a:t>Average accuracy for all variables:</a:t>
            </a:r>
          </a:p>
        </p:txBody>
      </p:sp>
    </p:spTree>
    <p:extLst>
      <p:ext uri="{BB962C8B-B14F-4D97-AF65-F5344CB8AC3E}">
        <p14:creationId xmlns:p14="http://schemas.microsoft.com/office/powerpoint/2010/main" val="3209087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down)">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wheel(1)">
                                      <p:cBhvr>
                                        <p:cTn id="12" dur="500"/>
                                        <p:tgtEl>
                                          <p:spTgt spid="19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wheel(1)">
                                      <p:cBhvr>
                                        <p:cTn id="15" dur="500"/>
                                        <p:tgtEl>
                                          <p:spTgt spid="19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heel(1)">
                                      <p:cBhvr>
                                        <p:cTn id="18" dur="500"/>
                                        <p:tgtEl>
                                          <p:spTgt spid="19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Effect transition="in" filter="wheel(1)">
                                      <p:cBhvr>
                                        <p:cTn id="21" dur="500"/>
                                        <p:tgtEl>
                                          <p:spTgt spid="199"/>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00"/>
                                        </p:tgtEl>
                                        <p:attrNameLst>
                                          <p:attrName>style.visibility</p:attrName>
                                        </p:attrNameLst>
                                      </p:cBhvr>
                                      <p:to>
                                        <p:strVal val="visible"/>
                                      </p:to>
                                    </p:set>
                                    <p:animEffect transition="in" filter="wheel(1)">
                                      <p:cBhvr>
                                        <p:cTn id="24" dur="500"/>
                                        <p:tgtEl>
                                          <p:spTgt spid="200"/>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01"/>
                                        </p:tgtEl>
                                        <p:attrNameLst>
                                          <p:attrName>style.visibility</p:attrName>
                                        </p:attrNameLst>
                                      </p:cBhvr>
                                      <p:to>
                                        <p:strVal val="visible"/>
                                      </p:to>
                                    </p:set>
                                    <p:animEffect transition="in" filter="wheel(1)">
                                      <p:cBhvr>
                                        <p:cTn id="27" dur="500"/>
                                        <p:tgtEl>
                                          <p:spTgt spid="20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6"/>
                                        </p:tgtEl>
                                        <p:attrNameLst>
                                          <p:attrName>style.visibility</p:attrName>
                                        </p:attrNameLst>
                                      </p:cBhvr>
                                      <p:to>
                                        <p:strVal val="visible"/>
                                      </p:to>
                                    </p:set>
                                    <p:animEffect transition="in" filter="wheel(1)">
                                      <p:cBhvr>
                                        <p:cTn id="30" dur="500"/>
                                        <p:tgtEl>
                                          <p:spTgt spid="206"/>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07"/>
                                        </p:tgtEl>
                                        <p:attrNameLst>
                                          <p:attrName>style.visibility</p:attrName>
                                        </p:attrNameLst>
                                      </p:cBhvr>
                                      <p:to>
                                        <p:strVal val="visible"/>
                                      </p:to>
                                    </p:set>
                                    <p:animEffect transition="in" filter="wheel(1)">
                                      <p:cBhvr>
                                        <p:cTn id="33" dur="500"/>
                                        <p:tgtEl>
                                          <p:spTgt spid="207"/>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22"/>
                                        </p:tgtEl>
                                        <p:attrNameLst>
                                          <p:attrName>style.visibility</p:attrName>
                                        </p:attrNameLst>
                                      </p:cBhvr>
                                      <p:to>
                                        <p:strVal val="visible"/>
                                      </p:to>
                                    </p:set>
                                    <p:animEffect transition="in" filter="wheel(1)">
                                      <p:cBhvr>
                                        <p:cTn id="36" dur="500"/>
                                        <p:tgtEl>
                                          <p:spTgt spid="22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20"/>
                                        </p:tgtEl>
                                        <p:attrNameLst>
                                          <p:attrName>style.visibility</p:attrName>
                                        </p:attrNameLst>
                                      </p:cBhvr>
                                      <p:to>
                                        <p:strVal val="visible"/>
                                      </p:to>
                                    </p:set>
                                    <p:animEffect transition="in" filter="wheel(1)">
                                      <p:cBhvr>
                                        <p:cTn id="39" dur="500"/>
                                        <p:tgtEl>
                                          <p:spTgt spid="220"/>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16"/>
                                        </p:tgtEl>
                                        <p:attrNameLst>
                                          <p:attrName>style.visibility</p:attrName>
                                        </p:attrNameLst>
                                      </p:cBhvr>
                                      <p:to>
                                        <p:strVal val="visible"/>
                                      </p:to>
                                    </p:set>
                                    <p:animEffect transition="in" filter="wheel(1)">
                                      <p:cBhvr>
                                        <p:cTn id="44" dur="500"/>
                                        <p:tgtEl>
                                          <p:spTgt spid="216"/>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wheel(1)">
                                      <p:cBhvr>
                                        <p:cTn id="47" dur="500"/>
                                        <p:tgtEl>
                                          <p:spTgt spid="208"/>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95"/>
                                        </p:tgtEl>
                                        <p:attrNameLst>
                                          <p:attrName>style.visibility</p:attrName>
                                        </p:attrNameLst>
                                      </p:cBhvr>
                                      <p:to>
                                        <p:strVal val="visible"/>
                                      </p:to>
                                    </p:set>
                                    <p:animEffect transition="in" filter="wheel(1)">
                                      <p:cBhvr>
                                        <p:cTn id="50" dur="500"/>
                                        <p:tgtEl>
                                          <p:spTgt spid="195"/>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7"/>
                                        </p:tgtEl>
                                        <p:attrNameLst>
                                          <p:attrName>style.visibility</p:attrName>
                                        </p:attrNameLst>
                                      </p:cBhvr>
                                      <p:to>
                                        <p:strVal val="visible"/>
                                      </p:to>
                                    </p:set>
                                    <p:animEffect transition="in" filter="wheel(1)">
                                      <p:cBhvr>
                                        <p:cTn id="53" dur="500"/>
                                        <p:tgtEl>
                                          <p:spTgt spid="217"/>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8"/>
                                        </p:tgtEl>
                                        <p:attrNameLst>
                                          <p:attrName>style.visibility</p:attrName>
                                        </p:attrNameLst>
                                      </p:cBhvr>
                                      <p:to>
                                        <p:strVal val="visible"/>
                                      </p:to>
                                    </p:set>
                                    <p:animEffect transition="in" filter="wheel(1)">
                                      <p:cBhvr>
                                        <p:cTn id="56" dur="500"/>
                                        <p:tgtEl>
                                          <p:spTgt spid="218"/>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30"/>
                                        </p:tgtEl>
                                        <p:attrNameLst>
                                          <p:attrName>style.visibility</p:attrName>
                                        </p:attrNameLst>
                                      </p:cBhvr>
                                      <p:to>
                                        <p:strVal val="visible"/>
                                      </p:to>
                                    </p:set>
                                    <p:animEffect transition="in" filter="wheel(1)">
                                      <p:cBhvr>
                                        <p:cTn id="59" dur="500"/>
                                        <p:tgtEl>
                                          <p:spTgt spid="230"/>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26"/>
                                        </p:tgtEl>
                                        <p:attrNameLst>
                                          <p:attrName>style.visibility</p:attrName>
                                        </p:attrNameLst>
                                      </p:cBhvr>
                                      <p:to>
                                        <p:strVal val="visible"/>
                                      </p:to>
                                    </p:set>
                                    <p:animEffect transition="in" filter="wheel(1)">
                                      <p:cBhvr>
                                        <p:cTn id="62" dur="500"/>
                                        <p:tgtEl>
                                          <p:spTgt spid="226"/>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37"/>
                                        </p:tgtEl>
                                        <p:attrNameLst>
                                          <p:attrName>style.visibility</p:attrName>
                                        </p:attrNameLst>
                                      </p:cBhvr>
                                      <p:to>
                                        <p:strVal val="visible"/>
                                      </p:to>
                                    </p:set>
                                    <p:animEffect transition="in" filter="wheel(1)">
                                      <p:cBhvr>
                                        <p:cTn id="65" dur="500"/>
                                        <p:tgtEl>
                                          <p:spTgt spid="237"/>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223"/>
                                        </p:tgtEl>
                                        <p:attrNameLst>
                                          <p:attrName>style.visibility</p:attrName>
                                        </p:attrNameLst>
                                      </p:cBhvr>
                                      <p:to>
                                        <p:strVal val="visible"/>
                                      </p:to>
                                    </p:set>
                                    <p:animEffect transition="in" filter="wheel(1)">
                                      <p:cBhvr>
                                        <p:cTn id="68" dur="500"/>
                                        <p:tgtEl>
                                          <p:spTgt spid="223"/>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232"/>
                                        </p:tgtEl>
                                        <p:attrNameLst>
                                          <p:attrName>style.visibility</p:attrName>
                                        </p:attrNameLst>
                                      </p:cBhvr>
                                      <p:to>
                                        <p:strVal val="visible"/>
                                      </p:to>
                                    </p:set>
                                    <p:animEffect transition="in" filter="wheel(1)">
                                      <p:cBhvr>
                                        <p:cTn id="71" dur="500"/>
                                        <p:tgtEl>
                                          <p:spTgt spid="232"/>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227"/>
                                        </p:tgtEl>
                                        <p:attrNameLst>
                                          <p:attrName>style.visibility</p:attrName>
                                        </p:attrNameLst>
                                      </p:cBhvr>
                                      <p:to>
                                        <p:strVal val="visible"/>
                                      </p:to>
                                    </p:set>
                                    <p:animEffect transition="in" filter="wheel(1)">
                                      <p:cBhvr>
                                        <p:cTn id="74" dur="500"/>
                                        <p:tgtEl>
                                          <p:spTgt spid="227"/>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236"/>
                                        </p:tgtEl>
                                        <p:attrNameLst>
                                          <p:attrName>style.visibility</p:attrName>
                                        </p:attrNameLst>
                                      </p:cBhvr>
                                      <p:to>
                                        <p:strVal val="visible"/>
                                      </p:to>
                                    </p:set>
                                    <p:animEffect transition="in" filter="wheel(1)">
                                      <p:cBhvr>
                                        <p:cTn id="77" dur="500"/>
                                        <p:tgtEl>
                                          <p:spTgt spid="236"/>
                                        </p:tgtEl>
                                      </p:cBhvr>
                                    </p:animEffect>
                                  </p:childTnLst>
                                </p:cTn>
                              </p:par>
                              <p:par>
                                <p:cTn id="78" presetID="21" presetClass="entr" presetSubtype="1" fill="hold" grpId="0" nodeType="withEffect">
                                  <p:stCondLst>
                                    <p:cond delay="0"/>
                                  </p:stCondLst>
                                  <p:childTnLst>
                                    <p:set>
                                      <p:cBhvr>
                                        <p:cTn id="79" dur="1" fill="hold">
                                          <p:stCondLst>
                                            <p:cond delay="0"/>
                                          </p:stCondLst>
                                        </p:cTn>
                                        <p:tgtEl>
                                          <p:spTgt spid="233"/>
                                        </p:tgtEl>
                                        <p:attrNameLst>
                                          <p:attrName>style.visibility</p:attrName>
                                        </p:attrNameLst>
                                      </p:cBhvr>
                                      <p:to>
                                        <p:strVal val="visible"/>
                                      </p:to>
                                    </p:set>
                                    <p:animEffect transition="in" filter="wheel(1)">
                                      <p:cBhvr>
                                        <p:cTn id="80" dur="500"/>
                                        <p:tgtEl>
                                          <p:spTgt spid="233"/>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219"/>
                                        </p:tgtEl>
                                        <p:attrNameLst>
                                          <p:attrName>style.visibility</p:attrName>
                                        </p:attrNameLst>
                                      </p:cBhvr>
                                      <p:to>
                                        <p:strVal val="visible"/>
                                      </p:to>
                                    </p:set>
                                    <p:animEffect transition="in" filter="wheel(1)">
                                      <p:cBhvr>
                                        <p:cTn id="83" dur="500"/>
                                        <p:tgtEl>
                                          <p:spTgt spid="219"/>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225"/>
                                        </p:tgtEl>
                                        <p:attrNameLst>
                                          <p:attrName>style.visibility</p:attrName>
                                        </p:attrNameLst>
                                      </p:cBhvr>
                                      <p:to>
                                        <p:strVal val="visible"/>
                                      </p:to>
                                    </p:set>
                                    <p:animEffect transition="in" filter="wheel(1)">
                                      <p:cBhvr>
                                        <p:cTn id="86" dur="500"/>
                                        <p:tgtEl>
                                          <p:spTgt spid="225"/>
                                        </p:tgtEl>
                                      </p:cBhvr>
                                    </p:animEffect>
                                  </p:childTnLst>
                                </p:cTn>
                              </p:par>
                              <p:par>
                                <p:cTn id="87" presetID="21" presetClass="entr" presetSubtype="1" fill="hold" grpId="0" nodeType="withEffect">
                                  <p:stCondLst>
                                    <p:cond delay="0"/>
                                  </p:stCondLst>
                                  <p:childTnLst>
                                    <p:set>
                                      <p:cBhvr>
                                        <p:cTn id="88" dur="1" fill="hold">
                                          <p:stCondLst>
                                            <p:cond delay="0"/>
                                          </p:stCondLst>
                                        </p:cTn>
                                        <p:tgtEl>
                                          <p:spTgt spid="238"/>
                                        </p:tgtEl>
                                        <p:attrNameLst>
                                          <p:attrName>style.visibility</p:attrName>
                                        </p:attrNameLst>
                                      </p:cBhvr>
                                      <p:to>
                                        <p:strVal val="visible"/>
                                      </p:to>
                                    </p:set>
                                    <p:animEffect transition="in" filter="wheel(1)">
                                      <p:cBhvr>
                                        <p:cTn id="89" dur="500"/>
                                        <p:tgtEl>
                                          <p:spTgt spid="238"/>
                                        </p:tgtEl>
                                      </p:cBhvr>
                                    </p:animEffect>
                                  </p:childTnLst>
                                </p:cTn>
                              </p:par>
                              <p:par>
                                <p:cTn id="90" presetID="21" presetClass="entr" presetSubtype="1" fill="hold" grpId="0" nodeType="withEffect">
                                  <p:stCondLst>
                                    <p:cond delay="0"/>
                                  </p:stCondLst>
                                  <p:childTnLst>
                                    <p:set>
                                      <p:cBhvr>
                                        <p:cTn id="91" dur="1" fill="hold">
                                          <p:stCondLst>
                                            <p:cond delay="0"/>
                                          </p:stCondLst>
                                        </p:cTn>
                                        <p:tgtEl>
                                          <p:spTgt spid="235"/>
                                        </p:tgtEl>
                                        <p:attrNameLst>
                                          <p:attrName>style.visibility</p:attrName>
                                        </p:attrNameLst>
                                      </p:cBhvr>
                                      <p:to>
                                        <p:strVal val="visible"/>
                                      </p:to>
                                    </p:set>
                                    <p:animEffect transition="in" filter="wheel(1)">
                                      <p:cBhvr>
                                        <p:cTn id="92" dur="500"/>
                                        <p:tgtEl>
                                          <p:spTgt spid="235"/>
                                        </p:tgtEl>
                                      </p:cBhvr>
                                    </p:animEffect>
                                  </p:childTnLst>
                                </p:cTn>
                              </p:par>
                              <p:par>
                                <p:cTn id="93" presetID="21" presetClass="entr" presetSubtype="1" fill="hold" grpId="0" nodeType="withEffect">
                                  <p:stCondLst>
                                    <p:cond delay="0"/>
                                  </p:stCondLst>
                                  <p:childTnLst>
                                    <p:set>
                                      <p:cBhvr>
                                        <p:cTn id="94" dur="1" fill="hold">
                                          <p:stCondLst>
                                            <p:cond delay="0"/>
                                          </p:stCondLst>
                                        </p:cTn>
                                        <p:tgtEl>
                                          <p:spTgt spid="224"/>
                                        </p:tgtEl>
                                        <p:attrNameLst>
                                          <p:attrName>style.visibility</p:attrName>
                                        </p:attrNameLst>
                                      </p:cBhvr>
                                      <p:to>
                                        <p:strVal val="visible"/>
                                      </p:to>
                                    </p:set>
                                    <p:animEffect transition="in" filter="wheel(1)">
                                      <p:cBhvr>
                                        <p:cTn id="95" dur="500"/>
                                        <p:tgtEl>
                                          <p:spTgt spid="224"/>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234"/>
                                        </p:tgtEl>
                                        <p:attrNameLst>
                                          <p:attrName>style.visibility</p:attrName>
                                        </p:attrNameLst>
                                      </p:cBhvr>
                                      <p:to>
                                        <p:strVal val="visible"/>
                                      </p:to>
                                    </p:set>
                                    <p:animEffect transition="in" filter="wheel(1)">
                                      <p:cBhvr>
                                        <p:cTn id="98" dur="500"/>
                                        <p:tgtEl>
                                          <p:spTgt spid="234"/>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231"/>
                                        </p:tgtEl>
                                        <p:attrNameLst>
                                          <p:attrName>style.visibility</p:attrName>
                                        </p:attrNameLst>
                                      </p:cBhvr>
                                      <p:to>
                                        <p:strVal val="visible"/>
                                      </p:to>
                                    </p:set>
                                    <p:animEffect transition="in" filter="wheel(1)">
                                      <p:cBhvr>
                                        <p:cTn id="101" dur="500"/>
                                        <p:tgtEl>
                                          <p:spTgt spid="23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228"/>
                                        </p:tgtEl>
                                        <p:attrNameLst>
                                          <p:attrName>style.visibility</p:attrName>
                                        </p:attrNameLst>
                                      </p:cBhvr>
                                      <p:to>
                                        <p:strVal val="visible"/>
                                      </p:to>
                                    </p:set>
                                    <p:animEffect transition="in" filter="wheel(1)">
                                      <p:cBhvr>
                                        <p:cTn id="104" dur="500"/>
                                        <p:tgtEl>
                                          <p:spTgt spid="228"/>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229"/>
                                        </p:tgtEl>
                                        <p:attrNameLst>
                                          <p:attrName>style.visibility</p:attrName>
                                        </p:attrNameLst>
                                      </p:cBhvr>
                                      <p:to>
                                        <p:strVal val="visible"/>
                                      </p:to>
                                    </p:set>
                                    <p:animEffect transition="in" filter="wheel(1)">
                                      <p:cBhvr>
                                        <p:cTn id="107" dur="500"/>
                                        <p:tgtEl>
                                          <p:spTgt spid="2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0"/>
                                        </p:tgtEl>
                                        <p:attrNameLst>
                                          <p:attrName>style.visibility</p:attrName>
                                        </p:attrNameLst>
                                      </p:cBhvr>
                                      <p:to>
                                        <p:strVal val="visible"/>
                                      </p:to>
                                    </p:set>
                                    <p:animEffect transition="in" filter="fade">
                                      <p:cBhvr>
                                        <p:cTn id="112" dur="500"/>
                                        <p:tgtEl>
                                          <p:spTgt spid="24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39"/>
                                        </p:tgtEl>
                                        <p:attrNameLst>
                                          <p:attrName>style.visibility</p:attrName>
                                        </p:attrNameLst>
                                      </p:cBhvr>
                                      <p:to>
                                        <p:strVal val="visible"/>
                                      </p:to>
                                    </p:set>
                                    <p:animEffect transition="in" filter="fade">
                                      <p:cBhvr>
                                        <p:cTn id="115" dur="500"/>
                                        <p:tgtEl>
                                          <p:spTgt spid="23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42"/>
                                        </p:tgtEl>
                                        <p:attrNameLst>
                                          <p:attrName>style.visibility</p:attrName>
                                        </p:attrNameLst>
                                      </p:cBhvr>
                                      <p:to>
                                        <p:strVal val="visible"/>
                                      </p:to>
                                    </p:set>
                                    <p:animEffect transition="in" filter="fade">
                                      <p:cBhvr>
                                        <p:cTn id="120" dur="500"/>
                                        <p:tgtEl>
                                          <p:spTgt spid="2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41"/>
                                        </p:tgtEl>
                                        <p:attrNameLst>
                                          <p:attrName>style.visibility</p:attrName>
                                        </p:attrNameLst>
                                      </p:cBhvr>
                                      <p:to>
                                        <p:strVal val="visible"/>
                                      </p:to>
                                    </p:set>
                                    <p:animEffect transition="in" filter="fade">
                                      <p:cBhvr>
                                        <p:cTn id="123"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5" grpId="0">
        <p:bldAsOne/>
      </p:bldGraphic>
      <p:bldGraphic spid="196" grpId="0">
        <p:bldAsOne/>
      </p:bldGraphic>
      <p:bldGraphic spid="197" grpId="0">
        <p:bldAsOne/>
      </p:bldGraphic>
      <p:bldGraphic spid="198" grpId="0">
        <p:bldAsOne/>
      </p:bldGraphic>
      <p:bldGraphic spid="199" grpId="0">
        <p:bldAsOne/>
      </p:bldGraphic>
      <p:bldGraphic spid="200" grpId="0">
        <p:bldAsOne/>
      </p:bldGraphic>
      <p:bldGraphic spid="201" grpId="0">
        <p:bldAsOne/>
      </p:bldGraphic>
      <p:bldGraphic spid="206" grpId="0">
        <p:bldAsOne/>
      </p:bldGraphic>
      <p:bldGraphic spid="207" grpId="0">
        <p:bldAsOne/>
      </p:bldGraphic>
      <p:bldGraphic spid="208" grpId="0">
        <p:bldAsOne/>
      </p:bldGraphic>
      <p:bldGraphic spid="216" grpId="0">
        <p:bldAsOne/>
      </p:bldGraphic>
      <p:bldGraphic spid="217" grpId="0">
        <p:bldAsOne/>
      </p:bldGraphic>
      <p:bldGraphic spid="218" grpId="0">
        <p:bldAsOne/>
      </p:bldGraphic>
      <p:bldGraphic spid="219" grpId="0">
        <p:bldAsOne/>
      </p:bldGraphic>
      <p:bldGraphic spid="220" grpId="0">
        <p:bldAsOne/>
      </p:bldGraphic>
      <p:bldGraphic spid="222" grpId="0">
        <p:bldAsOne/>
      </p:bldGraphic>
      <p:bldGraphic spid="223" grpId="0">
        <p:bldAsOne/>
      </p:bldGraphic>
      <p:bldGraphic spid="224" grpId="0">
        <p:bldAsOne/>
      </p:bldGraphic>
      <p:bldGraphic spid="225" grpId="0">
        <p:bldAsOne/>
      </p:bldGraphic>
      <p:bldGraphic spid="226" grpId="0">
        <p:bldAsOne/>
      </p:bldGraphic>
      <p:bldGraphic spid="227" grpId="0">
        <p:bldAsOne/>
      </p:bldGraphic>
      <p:bldGraphic spid="228" grpId="0">
        <p:bldAsOne/>
      </p:bldGraphic>
      <p:bldGraphic spid="229" grpId="0">
        <p:bldAsOne/>
      </p:bldGraphic>
      <p:bldGraphic spid="230" grpId="0">
        <p:bldAsOne/>
      </p:bldGraphic>
      <p:bldGraphic spid="231" grpId="0">
        <p:bldAsOne/>
      </p:bldGraphic>
      <p:bldGraphic spid="232" grpId="0">
        <p:bldAsOne/>
      </p:bldGraphic>
      <p:bldGraphic spid="233" grpId="0">
        <p:bldAsOne/>
      </p:bldGraphic>
      <p:bldGraphic spid="234" grpId="0">
        <p:bldAsOne/>
      </p:bldGraphic>
      <p:bldGraphic spid="235" grpId="0">
        <p:bldAsOne/>
      </p:bldGraphic>
      <p:bldGraphic spid="236" grpId="0">
        <p:bldAsOne/>
      </p:bldGraphic>
      <p:bldGraphic spid="237" grpId="0">
        <p:bldAsOne/>
      </p:bldGraphic>
      <p:bldGraphic spid="238" grpId="0">
        <p:bldAsOne/>
      </p:bldGraphic>
      <p:bldGraphic spid="239" grpId="0">
        <p:bldAsOne/>
      </p:bldGraphic>
      <p:bldP spid="240" grpId="0"/>
      <p:bldGraphic spid="241" grpId="0">
        <p:bldAsOne/>
      </p:bldGraphic>
      <p:bldP spid="242"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Explaining network variability for the </a:t>
            </a:r>
            <a:r>
              <a:rPr lang="en-US" sz="3600" dirty="0" err="1" smtClean="0"/>
              <a:t>Smets-Wouters</a:t>
            </a:r>
            <a:r>
              <a:rPr lang="en-US" sz="3600" dirty="0" smtClean="0"/>
              <a:t> Domain-Knowledge-Generated networks</a:t>
            </a:r>
            <a:endParaRPr lang="en-US" sz="3600" dirty="0"/>
          </a:p>
        </p:txBody>
      </p:sp>
      <p:graphicFrame>
        <p:nvGraphicFramePr>
          <p:cNvPr id="8" name="Chart 7"/>
          <p:cNvGraphicFramePr/>
          <p:nvPr>
            <p:extLst>
              <p:ext uri="{D42A27DB-BD31-4B8C-83A1-F6EECF244321}">
                <p14:modId xmlns:p14="http://schemas.microsoft.com/office/powerpoint/2010/main" val="2298487786"/>
              </p:ext>
            </p:extLst>
          </p:nvPr>
        </p:nvGraphicFramePr>
        <p:xfrm>
          <a:off x="3488843" y="1683027"/>
          <a:ext cx="5214314" cy="46349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936746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Explaining network variability for the UNSECO Domain-Knowledge-Generated networks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5897675"/>
              </p:ext>
            </p:extLst>
          </p:nvPr>
        </p:nvGraphicFramePr>
        <p:xfrm>
          <a:off x="3489960" y="1682496"/>
          <a:ext cx="5212080" cy="4636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09099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Interpretability problem</a:t>
            </a:r>
            <a:endParaRPr lang="en-US" dirty="0"/>
          </a:p>
        </p:txBody>
      </p:sp>
      <p:sp>
        <p:nvSpPr>
          <p:cNvPr id="5" name="Content Placeholder 4"/>
          <p:cNvSpPr>
            <a:spLocks noGrp="1"/>
          </p:cNvSpPr>
          <p:nvPr>
            <p:ph sz="half" idx="2"/>
          </p:nvPr>
        </p:nvSpPr>
        <p:spPr/>
        <p:txBody>
          <a:bodyPr/>
          <a:lstStyle/>
          <a:p>
            <a:r>
              <a:rPr lang="es-ES" dirty="0" smtClean="0">
                <a:effectLst/>
              </a:rPr>
              <a:t>García, Fernández, Luengo, and Herrera 2009</a:t>
            </a:r>
          </a:p>
          <a:p>
            <a:r>
              <a:rPr lang="en-US" dirty="0" smtClean="0">
                <a:effectLst/>
              </a:rPr>
              <a:t>Casillas, </a:t>
            </a:r>
            <a:r>
              <a:rPr lang="en-US" dirty="0" err="1" smtClean="0">
                <a:effectLst/>
              </a:rPr>
              <a:t>Cordón</a:t>
            </a:r>
            <a:r>
              <a:rPr lang="en-US" dirty="0" smtClean="0">
                <a:effectLst/>
              </a:rPr>
              <a:t>, Herrera, and Magdalena 2013</a:t>
            </a:r>
          </a:p>
          <a:p>
            <a:r>
              <a:rPr lang="en-US" dirty="0">
                <a:effectLst/>
              </a:rPr>
              <a:t>Liu, </a:t>
            </a:r>
            <a:r>
              <a:rPr lang="en-US" dirty="0" err="1">
                <a:effectLst/>
              </a:rPr>
              <a:t>Cocea</a:t>
            </a:r>
            <a:r>
              <a:rPr lang="en-US" dirty="0">
                <a:effectLst/>
              </a:rPr>
              <a:t> and </a:t>
            </a:r>
            <a:r>
              <a:rPr lang="en-US" dirty="0" err="1">
                <a:effectLst/>
              </a:rPr>
              <a:t>Gegov</a:t>
            </a:r>
            <a:r>
              <a:rPr lang="en-US" dirty="0">
                <a:effectLst/>
              </a:rPr>
              <a:t> </a:t>
            </a:r>
            <a:r>
              <a:rPr lang="en-US" dirty="0" smtClean="0">
                <a:effectLst/>
              </a:rPr>
              <a:t>2016</a:t>
            </a:r>
          </a:p>
        </p:txBody>
      </p:sp>
      <p:pic>
        <p:nvPicPr>
          <p:cNvPr id="6" name="Picture 2" descr="Handsome businessman rubbing his head in confusion or pai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28687" y="1797203"/>
            <a:ext cx="5000626" cy="440818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48984" y="3757320"/>
            <a:ext cx="5611360" cy="2284732"/>
            <a:chOff x="548984" y="2344994"/>
            <a:chExt cx="8311516" cy="3384132"/>
          </a:xfrm>
        </p:grpSpPr>
        <p:sp>
          <p:nvSpPr>
            <p:cNvPr id="7" name="TextBox 6"/>
            <p:cNvSpPr txBox="1"/>
            <p:nvPr/>
          </p:nvSpPr>
          <p:spPr>
            <a:xfrm>
              <a:off x="548984" y="2344994"/>
              <a:ext cx="3930325" cy="774991"/>
            </a:xfrm>
            <a:prstGeom prst="rect">
              <a:avLst/>
            </a:prstGeom>
            <a:noFill/>
          </p:spPr>
          <p:txBody>
            <a:bodyPr wrap="none" rtlCol="0">
              <a:spAutoFit/>
            </a:bodyPr>
            <a:lstStyle/>
            <a:p>
              <a:r>
                <a:rPr lang="en-US" sz="2800" b="1" dirty="0" err="1" smtClean="0">
                  <a:ln w="12700">
                    <a:solidFill>
                      <a:sysClr val="windowText" lastClr="000000"/>
                    </a:solidFill>
                    <a:prstDash val="solid"/>
                  </a:ln>
                  <a:solidFill>
                    <a:schemeClr val="bg1"/>
                  </a:solidFill>
                  <a:effectLst>
                    <a:outerShdw dist="38100" dir="2640000" algn="bl" rotWithShape="0">
                      <a:schemeClr val="tx2">
                        <a:lumMod val="75000"/>
                      </a:schemeClr>
                    </a:outerShdw>
                  </a:effectLst>
                </a:rPr>
                <a:t>Trustworthyness</a:t>
              </a:r>
              <a:endParaRPr lang="en-US" sz="2800" b="1" dirty="0">
                <a:ln w="12700">
                  <a:solidFill>
                    <a:sysClr val="windowText" lastClr="000000"/>
                  </a:solidFill>
                  <a:prstDash val="solid"/>
                </a:ln>
                <a:solidFill>
                  <a:schemeClr val="bg1"/>
                </a:solidFill>
                <a:effectLst>
                  <a:outerShdw dist="38100" dir="2640000" algn="bl" rotWithShape="0">
                    <a:schemeClr val="tx2">
                      <a:lumMod val="75000"/>
                    </a:schemeClr>
                  </a:outerShdw>
                </a:effectLst>
              </a:endParaRPr>
            </a:p>
          </p:txBody>
        </p:sp>
        <p:sp>
          <p:nvSpPr>
            <p:cNvPr id="8" name="TextBox 7"/>
            <p:cNvSpPr txBox="1"/>
            <p:nvPr/>
          </p:nvSpPr>
          <p:spPr>
            <a:xfrm>
              <a:off x="5077670" y="2344994"/>
              <a:ext cx="3782830" cy="774991"/>
            </a:xfrm>
            <a:prstGeom prst="rect">
              <a:avLst/>
            </a:prstGeom>
            <a:noFill/>
          </p:spPr>
          <p:txBody>
            <a:bodyPr wrap="none" rtlCol="0">
              <a:spAutoFit/>
            </a:bodyPr>
            <a:lstStyle/>
            <a:p>
              <a:pPr algn="r"/>
              <a:r>
                <a:rPr lang="en-US" sz="2800" b="1" dirty="0" smtClean="0">
                  <a:ln w="12700">
                    <a:solidFill>
                      <a:sysClr val="windowText" lastClr="000000"/>
                    </a:solidFill>
                    <a:prstDash val="solid"/>
                  </a:ln>
                  <a:solidFill>
                    <a:schemeClr val="bg1"/>
                  </a:solidFill>
                  <a:effectLst>
                    <a:outerShdw dist="38100" dir="2640000" algn="bl" rotWithShape="0">
                      <a:schemeClr val="tx2">
                        <a:lumMod val="75000"/>
                      </a:schemeClr>
                    </a:outerShdw>
                  </a:effectLst>
                </a:rPr>
                <a:t>Meaningfulness</a:t>
              </a:r>
              <a:endParaRPr lang="en-US" sz="2800" b="1" dirty="0">
                <a:ln w="12700">
                  <a:solidFill>
                    <a:sysClr val="windowText" lastClr="000000"/>
                  </a:solidFill>
                  <a:prstDash val="solid"/>
                </a:ln>
                <a:solidFill>
                  <a:schemeClr val="bg1"/>
                </a:solidFill>
                <a:effectLst>
                  <a:outerShdw dist="38100" dir="2640000" algn="bl" rotWithShape="0">
                    <a:schemeClr val="tx2">
                      <a:lumMod val="75000"/>
                    </a:schemeClr>
                  </a:outerShdw>
                </a:effectLst>
              </a:endParaRPr>
            </a:p>
          </p:txBody>
        </p:sp>
        <p:sp>
          <p:nvSpPr>
            <p:cNvPr id="9" name="TextBox 8"/>
            <p:cNvSpPr txBox="1"/>
            <p:nvPr/>
          </p:nvSpPr>
          <p:spPr>
            <a:xfrm>
              <a:off x="1091876" y="4498258"/>
              <a:ext cx="7036462" cy="1230868"/>
            </a:xfrm>
            <a:prstGeom prst="rect">
              <a:avLst/>
            </a:prstGeom>
            <a:noFill/>
          </p:spPr>
          <p:txBody>
            <a:bodyPr wrap="none" rtlCol="0">
              <a:spAutoFit/>
            </a:bodyPr>
            <a:lstStyle/>
            <a:p>
              <a:pPr algn="ctr"/>
              <a:r>
                <a:rPr lang="en-US" sz="4800" b="1" dirty="0" smtClean="0">
                  <a:ln w="12700">
                    <a:solidFill>
                      <a:sysClr val="windowText" lastClr="000000"/>
                    </a:solidFill>
                    <a:prstDash val="solid"/>
                  </a:ln>
                  <a:solidFill>
                    <a:schemeClr val="bg1"/>
                  </a:solidFill>
                  <a:effectLst>
                    <a:outerShdw dist="38100" dir="2640000" algn="bl" rotWithShape="0">
                      <a:schemeClr val="tx2">
                        <a:lumMod val="75000"/>
                      </a:schemeClr>
                    </a:outerShdw>
                  </a:effectLst>
                </a:rPr>
                <a:t>Useful knowledge</a:t>
              </a:r>
              <a:endParaRPr lang="en-US" sz="4800" b="1" dirty="0">
                <a:ln w="12700">
                  <a:solidFill>
                    <a:sysClr val="windowText" lastClr="000000"/>
                  </a:solidFill>
                  <a:prstDash val="solid"/>
                </a:ln>
                <a:solidFill>
                  <a:schemeClr val="bg1"/>
                </a:solidFill>
                <a:effectLst>
                  <a:outerShdw dist="38100" dir="2640000" algn="bl" rotWithShape="0">
                    <a:schemeClr val="tx2">
                      <a:lumMod val="75000"/>
                    </a:schemeClr>
                  </a:outerShdw>
                </a:effectLst>
              </a:endParaRPr>
            </a:p>
          </p:txBody>
        </p:sp>
      </p:grpSp>
    </p:spTree>
    <p:extLst>
      <p:ext uri="{BB962C8B-B14F-4D97-AF65-F5344CB8AC3E}">
        <p14:creationId xmlns:p14="http://schemas.microsoft.com/office/powerpoint/2010/main" val="3747680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UNESCO </a:t>
            </a:r>
            <a:r>
              <a:rPr lang="en-US" dirty="0" smtClean="0"/>
              <a:t>generated network</a:t>
            </a:r>
            <a:br>
              <a:rPr lang="en-US" dirty="0" smtClean="0"/>
            </a:br>
            <a:r>
              <a:rPr lang="en-US" dirty="0" smtClean="0"/>
              <a:t>(example: Denmark)</a:t>
            </a:r>
            <a:endParaRPr lang="en-US" dirty="0"/>
          </a:p>
        </p:txBody>
      </p:sp>
      <p:sp>
        <p:nvSpPr>
          <p:cNvPr id="11" name="10 Elipse"/>
          <p:cNvSpPr/>
          <p:nvPr/>
        </p:nvSpPr>
        <p:spPr>
          <a:xfrm>
            <a:off x="4347080" y="5628323"/>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panose="020B0604020202020204" pitchFamily="34" charset="0"/>
                <a:cs typeface="Arial" panose="020B0604020202020204" pitchFamily="34" charset="0"/>
              </a:rPr>
              <a:t>GDP</a:t>
            </a:r>
            <a:endParaRPr lang="es-ES" sz="1200" dirty="0">
              <a:solidFill>
                <a:srgbClr val="3333FF"/>
              </a:solidFill>
              <a:latin typeface="Arial" panose="020B0604020202020204" pitchFamily="34" charset="0"/>
              <a:cs typeface="Arial" panose="020B0604020202020204" pitchFamily="34" charset="0"/>
            </a:endParaRPr>
          </a:p>
        </p:txBody>
      </p:sp>
      <p:grpSp>
        <p:nvGrpSpPr>
          <p:cNvPr id="16" name="Group 15"/>
          <p:cNvGrpSpPr/>
          <p:nvPr/>
        </p:nvGrpSpPr>
        <p:grpSpPr>
          <a:xfrm>
            <a:off x="5774467" y="1825625"/>
            <a:ext cx="5623317" cy="548640"/>
            <a:chOff x="5774467" y="1825625"/>
            <a:chExt cx="5623317" cy="548640"/>
          </a:xfrm>
        </p:grpSpPr>
        <p:sp>
          <p:nvSpPr>
            <p:cNvPr id="4" name="3 Elipse"/>
            <p:cNvSpPr/>
            <p:nvPr/>
          </p:nvSpPr>
          <p:spPr>
            <a:xfrm>
              <a:off x="9568984" y="1825625"/>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Previous</a:t>
              </a:r>
              <a:r>
                <a:rPr lang="es-VE" dirty="0" smtClean="0">
                  <a:solidFill>
                    <a:srgbClr val="3333FF"/>
                  </a:solidFill>
                  <a:latin typeface="Arial" panose="020B0604020202020204" pitchFamily="34" charset="0"/>
                  <a:cs typeface="Arial" panose="020B0604020202020204" pitchFamily="34" charset="0"/>
                </a:rPr>
                <a:t> </a:t>
              </a:r>
              <a:r>
                <a:rPr lang="es-VE" dirty="0" err="1" smtClean="0">
                  <a:solidFill>
                    <a:srgbClr val="3333FF"/>
                  </a:solidFill>
                  <a:latin typeface="Arial" panose="020B0604020202020204" pitchFamily="34" charset="0"/>
                  <a:cs typeface="Arial" panose="020B0604020202020204" pitchFamily="34" charset="0"/>
                </a:rPr>
                <a:t>GDP</a:t>
              </a:r>
              <a:endParaRPr lang="es-ES" dirty="0">
                <a:solidFill>
                  <a:srgbClr val="3333FF"/>
                </a:solidFill>
                <a:latin typeface="Arial" panose="020B0604020202020204" pitchFamily="34" charset="0"/>
                <a:cs typeface="Arial" panose="020B0604020202020204" pitchFamily="34" charset="0"/>
              </a:endParaRPr>
            </a:p>
          </p:txBody>
        </p:sp>
        <p:sp>
          <p:nvSpPr>
            <p:cNvPr id="17" name="16 Elipse"/>
            <p:cNvSpPr/>
            <p:nvPr/>
          </p:nvSpPr>
          <p:spPr>
            <a:xfrm>
              <a:off x="5774467" y="1825625"/>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Previous</a:t>
              </a:r>
              <a:r>
                <a:rPr lang="es-VE" dirty="0" smtClean="0">
                  <a:solidFill>
                    <a:srgbClr val="3333FF"/>
                  </a:solidFill>
                  <a:latin typeface="Arial" panose="020B0604020202020204" pitchFamily="34" charset="0"/>
                  <a:cs typeface="Arial" panose="020B0604020202020204" pitchFamily="34" charset="0"/>
                </a:rPr>
                <a:t> </a:t>
              </a:r>
              <a:br>
                <a:rPr lang="es-VE" dirty="0" smtClean="0">
                  <a:solidFill>
                    <a:srgbClr val="3333FF"/>
                  </a:solidFill>
                  <a:latin typeface="Arial" panose="020B0604020202020204" pitchFamily="34" charset="0"/>
                  <a:cs typeface="Arial" panose="020B0604020202020204" pitchFamily="34" charset="0"/>
                </a:rPr>
              </a:br>
              <a:r>
                <a:rPr lang="es-VE" dirty="0" err="1" smtClean="0">
                  <a:solidFill>
                    <a:srgbClr val="3333FF"/>
                  </a:solidFill>
                  <a:latin typeface="Arial" panose="020B0604020202020204" pitchFamily="34" charset="0"/>
                  <a:cs typeface="Arial" panose="020B0604020202020204" pitchFamily="34" charset="0"/>
                </a:rPr>
                <a:t>Growth</a:t>
              </a:r>
              <a:endParaRPr lang="es-ES" dirty="0">
                <a:solidFill>
                  <a:srgbClr val="3333FF"/>
                </a:solidFill>
                <a:latin typeface="Arial" panose="020B0604020202020204" pitchFamily="34" charset="0"/>
                <a:cs typeface="Arial" panose="020B0604020202020204" pitchFamily="34" charset="0"/>
              </a:endParaRPr>
            </a:p>
          </p:txBody>
        </p:sp>
      </p:grpSp>
      <p:sp>
        <p:nvSpPr>
          <p:cNvPr id="22" name="21 Elipse"/>
          <p:cNvSpPr/>
          <p:nvPr/>
        </p:nvSpPr>
        <p:spPr>
          <a:xfrm>
            <a:off x="8478582" y="5628323"/>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a:ea typeface="Arial"/>
                <a:cs typeface="Arial"/>
                <a:rtl val="0"/>
              </a:rPr>
              <a:t>Growth</a:t>
            </a:r>
            <a:endParaRPr lang="es-ES" sz="1600" dirty="0">
              <a:solidFill>
                <a:srgbClr val="3333FF"/>
              </a:solidFill>
              <a:latin typeface="Arial"/>
              <a:ea typeface="Arial"/>
              <a:cs typeface="Arial"/>
              <a:rtl val="0"/>
            </a:endParaRPr>
          </a:p>
        </p:txBody>
      </p:sp>
      <p:cxnSp>
        <p:nvCxnSpPr>
          <p:cNvPr id="3" name="2 Conector recto de flecha"/>
          <p:cNvCxnSpPr>
            <a:stCxn id="17" idx="4"/>
            <a:endCxn id="5" idx="2"/>
          </p:cNvCxnSpPr>
          <p:nvPr/>
        </p:nvCxnSpPr>
        <p:spPr>
          <a:xfrm>
            <a:off x="6688867" y="2374265"/>
            <a:ext cx="1216123" cy="67635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17" idx="3"/>
            <a:endCxn id="19" idx="0"/>
          </p:cNvCxnSpPr>
          <p:nvPr/>
        </p:nvCxnSpPr>
        <p:spPr>
          <a:xfrm flipH="1">
            <a:off x="5981700" y="2293919"/>
            <a:ext cx="60589" cy="48238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7" idx="4"/>
            <a:endCxn id="15" idx="1"/>
          </p:cNvCxnSpPr>
          <p:nvPr/>
        </p:nvCxnSpPr>
        <p:spPr>
          <a:xfrm>
            <a:off x="6688867" y="2374265"/>
            <a:ext cx="368105" cy="143305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9" idx="5"/>
            <a:endCxn id="15" idx="1"/>
          </p:cNvCxnSpPr>
          <p:nvPr/>
        </p:nvCxnSpPr>
        <p:spPr>
          <a:xfrm>
            <a:off x="6628278" y="3244594"/>
            <a:ext cx="428694" cy="56272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5" idx="3"/>
            <a:endCxn id="10" idx="7"/>
          </p:cNvCxnSpPr>
          <p:nvPr/>
        </p:nvCxnSpPr>
        <p:spPr>
          <a:xfrm>
            <a:off x="8172812" y="3244594"/>
            <a:ext cx="1228928" cy="15134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15" idx="4"/>
            <a:endCxn id="11" idx="0"/>
          </p:cNvCxnSpPr>
          <p:nvPr/>
        </p:nvCxnSpPr>
        <p:spPr>
          <a:xfrm flipH="1">
            <a:off x="5261480" y="4275615"/>
            <a:ext cx="2442070" cy="135270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8" idx="5"/>
            <a:endCxn id="11" idx="0"/>
          </p:cNvCxnSpPr>
          <p:nvPr/>
        </p:nvCxnSpPr>
        <p:spPr>
          <a:xfrm flipH="1">
            <a:off x="5261480" y="5145943"/>
            <a:ext cx="37934" cy="48238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12" idx="6"/>
            <a:endCxn id="11" idx="2"/>
          </p:cNvCxnSpPr>
          <p:nvPr/>
        </p:nvCxnSpPr>
        <p:spPr>
          <a:xfrm>
            <a:off x="2916432" y="4951969"/>
            <a:ext cx="1430648" cy="95067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21" idx="3"/>
            <a:endCxn id="11" idx="7"/>
          </p:cNvCxnSpPr>
          <p:nvPr/>
        </p:nvCxnSpPr>
        <p:spPr>
          <a:xfrm flipH="1">
            <a:off x="5908058" y="5145943"/>
            <a:ext cx="462111" cy="56272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20" idx="4"/>
            <a:endCxn id="11" idx="0"/>
          </p:cNvCxnSpPr>
          <p:nvPr/>
        </p:nvCxnSpPr>
        <p:spPr>
          <a:xfrm>
            <a:off x="4654659" y="4275615"/>
            <a:ext cx="606821" cy="135270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7" idx="2"/>
            <a:endCxn id="18" idx="7"/>
          </p:cNvCxnSpPr>
          <p:nvPr/>
        </p:nvCxnSpPr>
        <p:spPr>
          <a:xfrm flipH="1">
            <a:off x="3067591" y="2099945"/>
            <a:ext cx="2706876" cy="7567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a:stCxn id="18" idx="6"/>
            <a:endCxn id="13" idx="2"/>
          </p:cNvCxnSpPr>
          <p:nvPr/>
        </p:nvCxnSpPr>
        <p:spPr>
          <a:xfrm>
            <a:off x="3335413" y="3050620"/>
            <a:ext cx="6766529" cy="190134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a:stCxn id="17" idx="4"/>
            <a:endCxn id="13" idx="1"/>
          </p:cNvCxnSpPr>
          <p:nvPr/>
        </p:nvCxnSpPr>
        <p:spPr>
          <a:xfrm>
            <a:off x="6688867" y="2374265"/>
            <a:ext cx="3600977" cy="238373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a:stCxn id="17" idx="2"/>
            <a:endCxn id="12" idx="6"/>
          </p:cNvCxnSpPr>
          <p:nvPr/>
        </p:nvCxnSpPr>
        <p:spPr>
          <a:xfrm flipH="1">
            <a:off x="2916432" y="2099945"/>
            <a:ext cx="2858035" cy="285202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a:stCxn id="17" idx="4"/>
            <a:endCxn id="10" idx="1"/>
          </p:cNvCxnSpPr>
          <p:nvPr/>
        </p:nvCxnSpPr>
        <p:spPr>
          <a:xfrm>
            <a:off x="6688867" y="2374265"/>
            <a:ext cx="1785669" cy="238373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a:stCxn id="5" idx="3"/>
            <a:endCxn id="13" idx="1"/>
          </p:cNvCxnSpPr>
          <p:nvPr/>
        </p:nvCxnSpPr>
        <p:spPr>
          <a:xfrm>
            <a:off x="8172812" y="3244594"/>
            <a:ext cx="2117032" cy="15134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89 Conector recto de flecha"/>
          <p:cNvCxnSpPr>
            <a:stCxn id="18" idx="5"/>
            <a:endCxn id="12" idx="7"/>
          </p:cNvCxnSpPr>
          <p:nvPr/>
        </p:nvCxnSpPr>
        <p:spPr>
          <a:xfrm flipH="1">
            <a:off x="2607510" y="3244594"/>
            <a:ext cx="460081" cy="15134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130 Conector recto de flecha"/>
          <p:cNvCxnSpPr>
            <a:stCxn id="14" idx="4"/>
            <a:endCxn id="11" idx="7"/>
          </p:cNvCxnSpPr>
          <p:nvPr/>
        </p:nvCxnSpPr>
        <p:spPr>
          <a:xfrm flipH="1">
            <a:off x="5908058" y="4275615"/>
            <a:ext cx="4535726" cy="143305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8" name="137 Conector recto de flecha"/>
          <p:cNvCxnSpPr>
            <a:stCxn id="5" idx="3"/>
            <a:endCxn id="15" idx="7"/>
          </p:cNvCxnSpPr>
          <p:nvPr/>
        </p:nvCxnSpPr>
        <p:spPr>
          <a:xfrm>
            <a:off x="8172812" y="3244594"/>
            <a:ext cx="177316" cy="56272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0" name="149 Conector recto de flecha"/>
          <p:cNvCxnSpPr>
            <a:stCxn id="18" idx="6"/>
            <a:endCxn id="15" idx="2"/>
          </p:cNvCxnSpPr>
          <p:nvPr/>
        </p:nvCxnSpPr>
        <p:spPr>
          <a:xfrm>
            <a:off x="3335413" y="3050620"/>
            <a:ext cx="3453737" cy="950675"/>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506613" y="2776300"/>
            <a:ext cx="8227177" cy="548640"/>
            <a:chOff x="1506613" y="2721294"/>
            <a:chExt cx="8227177" cy="548640"/>
          </a:xfrm>
        </p:grpSpPr>
        <p:sp>
          <p:nvSpPr>
            <p:cNvPr id="5" name="4 Elipse"/>
            <p:cNvSpPr/>
            <p:nvPr/>
          </p:nvSpPr>
          <p:spPr>
            <a:xfrm>
              <a:off x="7904990" y="2721294"/>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solidFill>
                    <a:srgbClr val="3333FF"/>
                  </a:solidFill>
                  <a:latin typeface="Arial" panose="020B0604020202020204" pitchFamily="34" charset="0"/>
                  <a:cs typeface="Arial" panose="020B0604020202020204" pitchFamily="34" charset="0"/>
                </a:rPr>
                <a:t>Tertiary</a:t>
              </a:r>
              <a:endParaRPr lang="es-ES" dirty="0">
                <a:solidFill>
                  <a:srgbClr val="3333FF"/>
                </a:solidFill>
                <a:latin typeface="Arial" panose="020B0604020202020204" pitchFamily="34" charset="0"/>
                <a:cs typeface="Arial" panose="020B0604020202020204" pitchFamily="34" charset="0"/>
              </a:endParaRPr>
            </a:p>
          </p:txBody>
        </p:sp>
        <p:sp>
          <p:nvSpPr>
            <p:cNvPr id="18" name="17 Elipse"/>
            <p:cNvSpPr/>
            <p:nvPr/>
          </p:nvSpPr>
          <p:spPr>
            <a:xfrm>
              <a:off x="1506613" y="2721294"/>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Primary</a:t>
              </a:r>
              <a:endParaRPr lang="es-ES" dirty="0">
                <a:solidFill>
                  <a:srgbClr val="3333FF"/>
                </a:solidFill>
                <a:latin typeface="Arial" panose="020B0604020202020204" pitchFamily="34" charset="0"/>
                <a:cs typeface="Arial" panose="020B0604020202020204" pitchFamily="34" charset="0"/>
              </a:endParaRPr>
            </a:p>
          </p:txBody>
        </p:sp>
        <p:sp>
          <p:nvSpPr>
            <p:cNvPr id="19" name="18 Elipse"/>
            <p:cNvSpPr/>
            <p:nvPr/>
          </p:nvSpPr>
          <p:spPr>
            <a:xfrm>
              <a:off x="5067300" y="2721294"/>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Secondary</a:t>
              </a:r>
              <a:endParaRPr lang="es-ES" dirty="0">
                <a:solidFill>
                  <a:srgbClr val="3333FF"/>
                </a:solidFill>
                <a:latin typeface="Arial" panose="020B0604020202020204" pitchFamily="34" charset="0"/>
                <a:cs typeface="Arial" panose="020B0604020202020204" pitchFamily="34" charset="0"/>
              </a:endParaRPr>
            </a:p>
          </p:txBody>
        </p:sp>
      </p:grpSp>
      <p:cxnSp>
        <p:nvCxnSpPr>
          <p:cNvPr id="176" name="175 Conector recto de flecha"/>
          <p:cNvCxnSpPr>
            <a:stCxn id="19" idx="3"/>
            <a:endCxn id="10" idx="1"/>
          </p:cNvCxnSpPr>
          <p:nvPr/>
        </p:nvCxnSpPr>
        <p:spPr>
          <a:xfrm>
            <a:off x="5335122" y="3244594"/>
            <a:ext cx="3139414" cy="15134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8" name="177 Conector recto de flecha"/>
          <p:cNvCxnSpPr>
            <a:stCxn id="18" idx="6"/>
            <a:endCxn id="10" idx="2"/>
          </p:cNvCxnSpPr>
          <p:nvPr/>
        </p:nvCxnSpPr>
        <p:spPr>
          <a:xfrm>
            <a:off x="3335413" y="3050620"/>
            <a:ext cx="4947093" cy="190134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18" idx="5"/>
            <a:endCxn id="20" idx="2"/>
          </p:cNvCxnSpPr>
          <p:nvPr/>
        </p:nvCxnSpPr>
        <p:spPr>
          <a:xfrm>
            <a:off x="3067591" y="3244594"/>
            <a:ext cx="672668" cy="75670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809423" y="3726975"/>
            <a:ext cx="10548761" cy="548640"/>
            <a:chOff x="809423" y="3569476"/>
            <a:chExt cx="10548761" cy="548640"/>
          </a:xfrm>
        </p:grpSpPr>
        <p:sp>
          <p:nvSpPr>
            <p:cNvPr id="6" name="5 Elipse"/>
            <p:cNvSpPr/>
            <p:nvPr/>
          </p:nvSpPr>
          <p:spPr>
            <a:xfrm>
              <a:off x="809423" y="3569476"/>
              <a:ext cx="1865074"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solidFill>
                    <a:srgbClr val="3333FF"/>
                  </a:solidFill>
                  <a:latin typeface="Arial" panose="020B0604020202020204" pitchFamily="34" charset="0"/>
                  <a:cs typeface="Arial" panose="020B0604020202020204" pitchFamily="34" charset="0"/>
                </a:rPr>
                <a:t>Assistance</a:t>
              </a:r>
              <a:endParaRPr lang="es-ES" dirty="0">
                <a:solidFill>
                  <a:srgbClr val="3333FF"/>
                </a:solidFill>
                <a:latin typeface="Arial" panose="020B0604020202020204" pitchFamily="34" charset="0"/>
                <a:cs typeface="Arial" panose="020B0604020202020204" pitchFamily="34" charset="0"/>
              </a:endParaRPr>
            </a:p>
          </p:txBody>
        </p:sp>
        <p:sp>
          <p:nvSpPr>
            <p:cNvPr id="20" name="19 Elipse"/>
            <p:cNvSpPr/>
            <p:nvPr/>
          </p:nvSpPr>
          <p:spPr>
            <a:xfrm>
              <a:off x="3740259" y="3569476"/>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500" dirty="0" smtClean="0">
                  <a:solidFill>
                    <a:srgbClr val="3333FF"/>
                  </a:solidFill>
                  <a:latin typeface="Arial"/>
                  <a:ea typeface="Arial"/>
                  <a:cs typeface="Arial"/>
                  <a:rtl val="0"/>
                </a:rPr>
                <a:t>Journal</a:t>
              </a:r>
              <a:endParaRPr lang="es-ES" sz="1500" dirty="0">
                <a:solidFill>
                  <a:srgbClr val="3333FF"/>
                </a:solidFill>
                <a:latin typeface="Arial"/>
                <a:ea typeface="Arial"/>
                <a:cs typeface="Arial"/>
                <a:rtl val="0"/>
              </a:endParaRPr>
            </a:p>
          </p:txBody>
        </p:sp>
        <p:sp>
          <p:nvSpPr>
            <p:cNvPr id="14" name="13 Elipse"/>
            <p:cNvSpPr/>
            <p:nvPr/>
          </p:nvSpPr>
          <p:spPr>
            <a:xfrm>
              <a:off x="9529384" y="3569476"/>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a:ea typeface="Arial"/>
                  <a:cs typeface="Arial"/>
                  <a:rtl val="0"/>
                </a:rPr>
                <a:t>Trademarks</a:t>
              </a:r>
              <a:endParaRPr lang="es-ES" sz="1500" dirty="0">
                <a:solidFill>
                  <a:srgbClr val="3333FF"/>
                </a:solidFill>
                <a:latin typeface="Arial"/>
                <a:ea typeface="Arial"/>
                <a:cs typeface="Arial"/>
                <a:rtl val="0"/>
              </a:endParaRPr>
            </a:p>
          </p:txBody>
        </p:sp>
        <p:sp>
          <p:nvSpPr>
            <p:cNvPr id="15" name="14 Elipse"/>
            <p:cNvSpPr/>
            <p:nvPr/>
          </p:nvSpPr>
          <p:spPr>
            <a:xfrm>
              <a:off x="6789150" y="3569476"/>
              <a:ext cx="18288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500" dirty="0" smtClean="0">
                  <a:solidFill>
                    <a:srgbClr val="3333FF"/>
                  </a:solidFill>
                  <a:latin typeface="Arial"/>
                  <a:ea typeface="Arial"/>
                  <a:cs typeface="Arial"/>
                  <a:rtl val="0"/>
                </a:rPr>
                <a:t>Government</a:t>
              </a:r>
              <a:endParaRPr lang="es-ES" sz="1500" dirty="0">
                <a:solidFill>
                  <a:srgbClr val="3333FF"/>
                </a:solidFill>
                <a:latin typeface="Arial"/>
                <a:ea typeface="Arial"/>
                <a:cs typeface="Arial"/>
                <a:rtl val="0"/>
              </a:endParaRPr>
            </a:p>
          </p:txBody>
        </p:sp>
      </p:grpSp>
      <p:grpSp>
        <p:nvGrpSpPr>
          <p:cNvPr id="9" name="Group 8"/>
          <p:cNvGrpSpPr/>
          <p:nvPr/>
        </p:nvGrpSpPr>
        <p:grpSpPr>
          <a:xfrm>
            <a:off x="806980" y="4677649"/>
            <a:ext cx="10578039" cy="548640"/>
            <a:chOff x="806980" y="4864844"/>
            <a:chExt cx="10578039" cy="548640"/>
          </a:xfrm>
        </p:grpSpPr>
        <p:sp>
          <p:nvSpPr>
            <p:cNvPr id="8" name="7 Elipse"/>
            <p:cNvSpPr/>
            <p:nvPr/>
          </p:nvSpPr>
          <p:spPr>
            <a:xfrm>
              <a:off x="3424603" y="4864844"/>
              <a:ext cx="2196478"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smtClean="0">
                  <a:solidFill>
                    <a:srgbClr val="3333FF"/>
                  </a:solidFill>
                  <a:latin typeface="Arial" panose="020B0604020202020204" pitchFamily="34" charset="0"/>
                  <a:cs typeface="Arial" panose="020B0604020202020204" pitchFamily="34" charset="0"/>
                </a:rPr>
                <a:t>Unemployment</a:t>
              </a:r>
              <a:endParaRPr lang="es-ES" sz="1600" dirty="0">
                <a:solidFill>
                  <a:srgbClr val="3333FF"/>
                </a:solidFill>
                <a:latin typeface="Arial" panose="020B0604020202020204" pitchFamily="34" charset="0"/>
                <a:cs typeface="Arial" panose="020B0604020202020204" pitchFamily="34" charset="0"/>
              </a:endParaRPr>
            </a:p>
          </p:txBody>
        </p:sp>
        <p:sp>
          <p:nvSpPr>
            <p:cNvPr id="10" name="9 Elipse"/>
            <p:cNvSpPr/>
            <p:nvPr/>
          </p:nvSpPr>
          <p:spPr>
            <a:xfrm>
              <a:off x="8282506" y="4864844"/>
              <a:ext cx="1311264"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500" dirty="0" smtClean="0">
                  <a:solidFill>
                    <a:srgbClr val="3333FF"/>
                  </a:solidFill>
                  <a:latin typeface="Arial" panose="020B0604020202020204" pitchFamily="34" charset="0"/>
                  <a:cs typeface="Arial" panose="020B0604020202020204" pitchFamily="34" charset="0"/>
                </a:rPr>
                <a:t>Services</a:t>
              </a:r>
              <a:endParaRPr lang="es-ES" sz="1600" dirty="0">
                <a:solidFill>
                  <a:srgbClr val="3333FF"/>
                </a:solidFill>
                <a:latin typeface="Arial" panose="020B0604020202020204" pitchFamily="34" charset="0"/>
                <a:cs typeface="Arial" panose="020B0604020202020204" pitchFamily="34" charset="0"/>
              </a:endParaRPr>
            </a:p>
          </p:txBody>
        </p:sp>
        <p:sp>
          <p:nvSpPr>
            <p:cNvPr id="21" name="20 Elipse"/>
            <p:cNvSpPr/>
            <p:nvPr/>
          </p:nvSpPr>
          <p:spPr>
            <a:xfrm>
              <a:off x="6129252" y="4864844"/>
              <a:ext cx="1645082"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a:ea typeface="Arial"/>
                  <a:cs typeface="Arial"/>
                  <a:rtl val="0"/>
                </a:rPr>
                <a:t>Agriculture</a:t>
              </a:r>
              <a:endParaRPr lang="es-ES" sz="1600" dirty="0">
                <a:solidFill>
                  <a:srgbClr val="3333FF"/>
                </a:solidFill>
                <a:latin typeface="Arial"/>
                <a:ea typeface="Arial"/>
                <a:cs typeface="Arial"/>
                <a:rtl val="0"/>
              </a:endParaRPr>
            </a:p>
          </p:txBody>
        </p:sp>
        <p:sp>
          <p:nvSpPr>
            <p:cNvPr id="13" name="12 Elipse"/>
            <p:cNvSpPr/>
            <p:nvPr/>
          </p:nvSpPr>
          <p:spPr>
            <a:xfrm>
              <a:off x="10101942" y="4864844"/>
              <a:ext cx="1283077"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a:ea typeface="Arial"/>
                  <a:cs typeface="Arial"/>
                  <a:rtl val="0"/>
                </a:rPr>
                <a:t>Industry</a:t>
              </a:r>
              <a:endParaRPr lang="es-ES" sz="1600" dirty="0">
                <a:solidFill>
                  <a:srgbClr val="3333FF"/>
                </a:solidFill>
                <a:latin typeface="Arial"/>
                <a:ea typeface="Arial"/>
                <a:cs typeface="Arial"/>
                <a:rtl val="0"/>
              </a:endParaRPr>
            </a:p>
          </p:txBody>
        </p:sp>
        <p:sp>
          <p:nvSpPr>
            <p:cNvPr id="12" name="11 Elipse"/>
            <p:cNvSpPr/>
            <p:nvPr/>
          </p:nvSpPr>
          <p:spPr>
            <a:xfrm>
              <a:off x="806980" y="4864844"/>
              <a:ext cx="2109452"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smtClean="0">
                  <a:solidFill>
                    <a:srgbClr val="3333FF"/>
                  </a:solidFill>
                  <a:latin typeface="Arial"/>
                  <a:ea typeface="Arial"/>
                  <a:cs typeface="Arial"/>
                  <a:rtl val="0"/>
                </a:rPr>
                <a:t>Manufacturing</a:t>
              </a:r>
              <a:endParaRPr lang="es-ES" sz="1600" dirty="0">
                <a:solidFill>
                  <a:srgbClr val="3333FF"/>
                </a:solidFill>
                <a:latin typeface="Arial"/>
                <a:ea typeface="Arial"/>
                <a:cs typeface="Arial"/>
                <a:rtl val="0"/>
              </a:endParaRPr>
            </a:p>
          </p:txBody>
        </p:sp>
      </p:grpSp>
      <p:cxnSp>
        <p:nvCxnSpPr>
          <p:cNvPr id="82" name="81 Conector recto de flecha"/>
          <p:cNvCxnSpPr>
            <a:stCxn id="4" idx="5"/>
            <a:endCxn id="15" idx="7"/>
          </p:cNvCxnSpPr>
          <p:nvPr/>
        </p:nvCxnSpPr>
        <p:spPr>
          <a:xfrm flipH="1">
            <a:off x="8350128" y="2293919"/>
            <a:ext cx="2779834" cy="151340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86639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Between-model comparison </a:t>
            </a:r>
            <a:endParaRPr lang="en-US" dirty="0"/>
          </a:p>
        </p:txBody>
      </p:sp>
      <p:graphicFrame>
        <p:nvGraphicFramePr>
          <p:cNvPr id="3" name="Chart 2"/>
          <p:cNvGraphicFramePr/>
          <p:nvPr>
            <p:extLst>
              <p:ext uri="{D42A27DB-BD31-4B8C-83A1-F6EECF244321}">
                <p14:modId xmlns:p14="http://schemas.microsoft.com/office/powerpoint/2010/main" val="518481661"/>
              </p:ext>
            </p:extLst>
          </p:nvPr>
        </p:nvGraphicFramePr>
        <p:xfrm>
          <a:off x="3392774" y="1929983"/>
          <a:ext cx="5406452" cy="469566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463213" y="6464835"/>
            <a:ext cx="3265574"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mj-lt"/>
              </a:rPr>
              <a:t>Correlation </a:t>
            </a:r>
            <a:r>
              <a:rPr lang="en-US" sz="2000" dirty="0" err="1" smtClean="0">
                <a:effectLst>
                  <a:outerShdw blurRad="50800" dist="50800" dir="2700000" algn="ctr" rotWithShape="0">
                    <a:schemeClr val="bg1"/>
                  </a:outerShdw>
                </a:effectLst>
                <a:latin typeface="+mj-lt"/>
              </a:rPr>
              <a:t>Coeficient</a:t>
            </a:r>
            <a:r>
              <a:rPr lang="en-US" sz="2000" dirty="0">
                <a:effectLst>
                  <a:outerShdw blurRad="50800" dist="50800" dir="2700000" algn="ctr" rotWithShape="0">
                    <a:schemeClr val="bg1"/>
                  </a:outerShdw>
                </a:effectLst>
                <a:latin typeface="+mj-lt"/>
              </a:rPr>
              <a:t>: </a:t>
            </a:r>
            <a:r>
              <a:rPr lang="en-US" sz="2000" dirty="0" smtClean="0">
                <a:effectLst>
                  <a:outerShdw blurRad="50800" dist="50800" dir="2700000" algn="ctr" rotWithShape="0">
                    <a:schemeClr val="bg1"/>
                  </a:outerShdw>
                </a:effectLst>
                <a:latin typeface="+mj-lt"/>
              </a:rPr>
              <a:t>0.0537</a:t>
            </a:r>
            <a:endParaRPr lang="en-US" sz="2000" dirty="0">
              <a:effectLst>
                <a:outerShdw blurRad="50800" dist="50800" dir="2700000" algn="ctr" rotWithShape="0">
                  <a:schemeClr val="bg1"/>
                </a:outerShdw>
              </a:effectLst>
              <a:latin typeface="+mj-lt"/>
            </a:endParaRPr>
          </a:p>
        </p:txBody>
      </p:sp>
    </p:spTree>
    <p:extLst>
      <p:ext uri="{BB962C8B-B14F-4D97-AF65-F5344CB8AC3E}">
        <p14:creationId xmlns:p14="http://schemas.microsoft.com/office/powerpoint/2010/main" val="284860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Rectangle 42"/>
          <p:cNvSpPr/>
          <p:nvPr/>
        </p:nvSpPr>
        <p:spPr>
          <a:xfrm>
            <a:off x="5413883" y="5255701"/>
            <a:ext cx="3626592" cy="1467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Bayesian Network Evaluation</a:t>
            </a:r>
            <a:endParaRPr lang="en-US" sz="2800" dirty="0">
              <a:solidFill>
                <a:schemeClr val="accent5"/>
              </a:solidFill>
            </a:endParaRPr>
          </a:p>
        </p:txBody>
      </p:sp>
      <p:sp>
        <p:nvSpPr>
          <p:cNvPr id="2" name="Title 1"/>
          <p:cNvSpPr>
            <a:spLocks noGrp="1"/>
          </p:cNvSpPr>
          <p:nvPr>
            <p:ph type="title"/>
          </p:nvPr>
        </p:nvSpPr>
        <p:spPr/>
        <p:txBody>
          <a:bodyPr/>
          <a:lstStyle/>
          <a:p>
            <a:r>
              <a:rPr lang="en-US" dirty="0" err="1" smtClean="0"/>
              <a:t>Reconstructibility</a:t>
            </a:r>
            <a:r>
              <a:rPr lang="en-US" dirty="0" smtClean="0"/>
              <a:t> Experiment Dataflow</a:t>
            </a:r>
            <a:endParaRPr lang="en-US" dirty="0"/>
          </a:p>
        </p:txBody>
      </p:sp>
      <p:sp>
        <p:nvSpPr>
          <p:cNvPr id="4" name="Rectangle 3"/>
          <p:cNvSpPr/>
          <p:nvPr/>
        </p:nvSpPr>
        <p:spPr>
          <a:xfrm>
            <a:off x="6158372" y="1825623"/>
            <a:ext cx="2869401" cy="3388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Bayesian Network Construction</a:t>
            </a:r>
            <a:endParaRPr lang="en-US" sz="2800" dirty="0">
              <a:solidFill>
                <a:schemeClr val="accent5"/>
              </a:solidFill>
            </a:endParaRPr>
          </a:p>
        </p:txBody>
      </p:sp>
      <p:grpSp>
        <p:nvGrpSpPr>
          <p:cNvPr id="45" name="Group 44"/>
          <p:cNvGrpSpPr/>
          <p:nvPr/>
        </p:nvGrpSpPr>
        <p:grpSpPr>
          <a:xfrm>
            <a:off x="3490288" y="3409817"/>
            <a:ext cx="3976909" cy="3217029"/>
            <a:chOff x="3490288" y="3409817"/>
            <a:chExt cx="3976909" cy="3217029"/>
          </a:xfrm>
        </p:grpSpPr>
        <p:sp>
          <p:nvSpPr>
            <p:cNvPr id="5" name="CuadroTexto 78"/>
            <p:cNvSpPr txBox="1">
              <a:spLocks noChangeAspect="1"/>
            </p:cNvSpPr>
            <p:nvPr/>
          </p:nvSpPr>
          <p:spPr>
            <a:xfrm>
              <a:off x="5518852" y="3793871"/>
              <a:ext cx="1412566"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Dependency evaluation</a:t>
              </a:r>
            </a:p>
          </p:txBody>
        </p:sp>
        <p:sp>
          <p:nvSpPr>
            <p:cNvPr id="20" name="Rectángulo 38"/>
            <p:cNvSpPr>
              <a:spLocks noChangeAspect="1"/>
            </p:cNvSpPr>
            <p:nvPr/>
          </p:nvSpPr>
          <p:spPr>
            <a:xfrm>
              <a:off x="3490288" y="3409817"/>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Test data</a:t>
              </a:r>
            </a:p>
          </p:txBody>
        </p:sp>
        <p:sp>
          <p:nvSpPr>
            <p:cNvPr id="27" name="Rectángulo 57"/>
            <p:cNvSpPr>
              <a:spLocks noChangeAspect="1"/>
            </p:cNvSpPr>
            <p:nvPr/>
          </p:nvSpPr>
          <p:spPr>
            <a:xfrm>
              <a:off x="6279197" y="626684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Accuracy</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8" name="Rectángulo 58"/>
            <p:cNvSpPr>
              <a:spLocks noChangeAspect="1"/>
            </p:cNvSpPr>
            <p:nvPr/>
          </p:nvSpPr>
          <p:spPr>
            <a:xfrm>
              <a:off x="6279197" y="5546598"/>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Trained Bayesian Network</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29" name="Conector recto de flecha 60"/>
            <p:cNvCxnSpPr>
              <a:cxnSpLocks noChangeAspect="1"/>
              <a:stCxn id="28" idx="2"/>
              <a:endCxn id="27" idx="0"/>
            </p:cNvCxnSpPr>
            <p:nvPr/>
          </p:nvCxnSpPr>
          <p:spPr>
            <a:xfrm>
              <a:off x="6873197" y="5906598"/>
              <a:ext cx="0" cy="360248"/>
            </a:xfrm>
            <a:prstGeom prst="straightConnector1">
              <a:avLst/>
            </a:prstGeom>
            <a:noFill/>
            <a:ln w="6350" cap="flat" cmpd="sng" algn="ctr">
              <a:solidFill>
                <a:sysClr val="windowText" lastClr="000000"/>
              </a:solidFill>
              <a:prstDash val="solid"/>
              <a:miter lim="800000"/>
              <a:tailEnd type="triangle"/>
            </a:ln>
            <a:effectLst/>
          </p:spPr>
        </p:cxnSp>
        <p:cxnSp>
          <p:nvCxnSpPr>
            <p:cNvPr id="31" name="Conector recto de flecha 65"/>
            <p:cNvCxnSpPr>
              <a:cxnSpLocks noChangeAspect="1"/>
              <a:stCxn id="30" idx="2"/>
              <a:endCxn id="28" idx="0"/>
            </p:cNvCxnSpPr>
            <p:nvPr/>
          </p:nvCxnSpPr>
          <p:spPr>
            <a:xfrm>
              <a:off x="6873197" y="5184306"/>
              <a:ext cx="0" cy="362292"/>
            </a:xfrm>
            <a:prstGeom prst="straightConnector1">
              <a:avLst/>
            </a:prstGeom>
            <a:noFill/>
            <a:ln w="6350" cap="flat" cmpd="sng" algn="ctr">
              <a:solidFill>
                <a:sysClr val="windowText" lastClr="000000"/>
              </a:solidFill>
              <a:prstDash val="solid"/>
              <a:miter lim="800000"/>
              <a:tailEnd type="triangle"/>
            </a:ln>
            <a:effectLst/>
          </p:spPr>
        </p:cxnSp>
        <p:cxnSp>
          <p:nvCxnSpPr>
            <p:cNvPr id="35" name="Conector angular 77"/>
            <p:cNvCxnSpPr>
              <a:endCxn id="32" idx="0"/>
            </p:cNvCxnSpPr>
            <p:nvPr/>
          </p:nvCxnSpPr>
          <p:spPr>
            <a:xfrm rot="16200000" flipH="1">
              <a:off x="6039744" y="3317752"/>
              <a:ext cx="381389" cy="1285517"/>
            </a:xfrm>
            <a:prstGeom prst="bentConnector3">
              <a:avLst>
                <a:gd name="adj1" fmla="val 5999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80"/>
            <p:cNvCxnSpPr>
              <a:endCxn id="28" idx="0"/>
            </p:cNvCxnSpPr>
            <p:nvPr/>
          </p:nvCxnSpPr>
          <p:spPr>
            <a:xfrm rot="16200000" flipH="1">
              <a:off x="5168251" y="3841651"/>
              <a:ext cx="1776781" cy="1633111"/>
            </a:xfrm>
            <a:prstGeom prst="bentConnector3">
              <a:avLst>
                <a:gd name="adj1" fmla="val 9360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CuadroTexto 84"/>
            <p:cNvSpPr txBox="1">
              <a:spLocks noChangeAspect="1"/>
            </p:cNvSpPr>
            <p:nvPr/>
          </p:nvSpPr>
          <p:spPr>
            <a:xfrm>
              <a:off x="5821819" y="5238321"/>
              <a:ext cx="1109599" cy="246221"/>
            </a:xfrm>
            <a:prstGeom prst="rect">
              <a:avLst/>
            </a:prstGeom>
            <a:solidFill>
              <a:schemeClr val="bg1"/>
            </a:solidFill>
          </p:spPr>
          <p:txBody>
            <a:bodyPr wrap="none" rtlCol="0">
              <a:spAutoFit/>
            </a:bodyPr>
            <a:lstStyle/>
            <a:p>
              <a:pPr lvl="0"/>
              <a:r>
                <a:rPr lang="en-US" sz="1000" kern="0" dirty="0">
                  <a:solidFill>
                    <a:prstClr val="black"/>
                  </a:solidFill>
                </a:rPr>
                <a:t> </a:t>
              </a:r>
              <a:r>
                <a:rPr lang="en-US" sz="1000" kern="0" dirty="0" err="1" smtClean="0">
                  <a:solidFill>
                    <a:prstClr val="black"/>
                  </a:solidFill>
                </a:rPr>
                <a:t>CPT</a:t>
              </a:r>
              <a:r>
                <a:rPr lang="en-US" sz="1000" kern="0" dirty="0" smtClean="0">
                  <a:solidFill>
                    <a:prstClr val="black"/>
                  </a:solidFill>
                </a:rPr>
                <a:t> computation</a:t>
              </a:r>
              <a:endParaRPr kumimoji="0" lang="en-US" sz="1000" b="0" i="0" u="none" strike="noStrike" kern="0" cap="none" spc="0" normalizeH="0" baseline="0" noProof="0" dirty="0" smtClean="0">
                <a:ln>
                  <a:noFill/>
                </a:ln>
                <a:solidFill>
                  <a:prstClr val="black"/>
                </a:solidFill>
                <a:effectLst/>
                <a:uLnTx/>
                <a:uFillTx/>
              </a:endParaRPr>
            </a:p>
          </p:txBody>
        </p:sp>
        <p:cxnSp>
          <p:nvCxnSpPr>
            <p:cNvPr id="39" name="Conector angular 91"/>
            <p:cNvCxnSpPr>
              <a:stCxn id="20" idx="2"/>
              <a:endCxn id="27" idx="0"/>
            </p:cNvCxnSpPr>
            <p:nvPr/>
          </p:nvCxnSpPr>
          <p:spPr>
            <a:xfrm rot="16200000" flipH="1">
              <a:off x="4230228" y="3623876"/>
              <a:ext cx="2497029" cy="2788909"/>
            </a:xfrm>
            <a:prstGeom prst="bentConnector3">
              <a:avLst>
                <a:gd name="adj1" fmla="val 9272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94"/>
            <p:cNvSpPr txBox="1">
              <a:spLocks noChangeAspect="1"/>
            </p:cNvSpPr>
            <p:nvPr/>
          </p:nvSpPr>
          <p:spPr>
            <a:xfrm>
              <a:off x="5379154" y="5888021"/>
              <a:ext cx="1475084" cy="246221"/>
            </a:xfrm>
            <a:prstGeom prst="rect">
              <a:avLst/>
            </a:prstGeom>
            <a:solidFill>
              <a:schemeClr val="bg1"/>
            </a:solidFill>
          </p:spPr>
          <p:txBody>
            <a:bodyPr wrap="none" rtlCol="0">
              <a:spAutoFit/>
            </a:bodyPr>
            <a:lstStyle/>
            <a:p>
              <a:pPr lvl="0"/>
              <a:r>
                <a:rPr lang="en-US" sz="1000" kern="0" dirty="0" err="1" smtClean="0">
                  <a:solidFill>
                    <a:prstClr val="black"/>
                  </a:solidFill>
                </a:rPr>
                <a:t>Shenoy</a:t>
              </a:r>
              <a:r>
                <a:rPr lang="en-US" sz="1000" kern="0" dirty="0" smtClean="0">
                  <a:solidFill>
                    <a:prstClr val="black"/>
                  </a:solidFill>
                </a:rPr>
                <a:t>-Shafer algorithm</a:t>
              </a:r>
              <a:endParaRPr kumimoji="0" lang="en-US" sz="1000" b="0" i="0" u="none" strike="noStrike" kern="0" cap="none" spc="0" normalizeH="0" baseline="0" noProof="0" dirty="0" smtClean="0">
                <a:ln>
                  <a:noFill/>
                </a:ln>
                <a:solidFill>
                  <a:prstClr val="black"/>
                </a:solidFill>
                <a:effectLst/>
                <a:uLnTx/>
                <a:uFillTx/>
              </a:endParaRPr>
            </a:p>
          </p:txBody>
        </p:sp>
      </p:grpSp>
      <p:grpSp>
        <p:nvGrpSpPr>
          <p:cNvPr id="44" name="Group 43"/>
          <p:cNvGrpSpPr/>
          <p:nvPr/>
        </p:nvGrpSpPr>
        <p:grpSpPr>
          <a:xfrm>
            <a:off x="4819883" y="1951175"/>
            <a:ext cx="4128648" cy="3233131"/>
            <a:chOff x="4819883" y="1951175"/>
            <a:chExt cx="4128648" cy="3233131"/>
          </a:xfrm>
        </p:grpSpPr>
        <p:sp>
          <p:nvSpPr>
            <p:cNvPr id="9" name="Rectángulo 27"/>
            <p:cNvSpPr>
              <a:spLocks noChangeAspect="1"/>
            </p:cNvSpPr>
            <p:nvPr/>
          </p:nvSpPr>
          <p:spPr>
            <a:xfrm>
              <a:off x="6270197" y="1963875"/>
              <a:ext cx="1206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graph</a:t>
              </a:r>
            </a:p>
          </p:txBody>
        </p:sp>
        <p:sp>
          <p:nvSpPr>
            <p:cNvPr id="10" name="Rectángulo 28"/>
            <p:cNvSpPr>
              <a:spLocks noChangeAspect="1"/>
            </p:cNvSpPr>
            <p:nvPr/>
          </p:nvSpPr>
          <p:spPr>
            <a:xfrm>
              <a:off x="7578019" y="1951175"/>
              <a:ext cx="1370512"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variable categorization</a:t>
              </a:r>
            </a:p>
          </p:txBody>
        </p:sp>
        <p:sp>
          <p:nvSpPr>
            <p:cNvPr id="21" name="Rectángulo 39"/>
            <p:cNvSpPr>
              <a:spLocks noChangeAspect="1"/>
            </p:cNvSpPr>
            <p:nvPr/>
          </p:nvSpPr>
          <p:spPr>
            <a:xfrm>
              <a:off x="4819883" y="3409817"/>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Training Data</a:t>
              </a:r>
            </a:p>
          </p:txBody>
        </p:sp>
        <p:sp>
          <p:nvSpPr>
            <p:cNvPr id="25" name="Rectángulo 43"/>
            <p:cNvSpPr>
              <a:spLocks noChangeAspect="1"/>
            </p:cNvSpPr>
            <p:nvPr/>
          </p:nvSpPr>
          <p:spPr>
            <a:xfrm>
              <a:off x="6270197" y="2683602"/>
              <a:ext cx="1206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model</a:t>
              </a:r>
            </a:p>
          </p:txBody>
        </p:sp>
        <p:cxnSp>
          <p:nvCxnSpPr>
            <p:cNvPr id="26" name="Conector recto de flecha 44"/>
            <p:cNvCxnSpPr>
              <a:cxnSpLocks noChangeAspect="1"/>
              <a:stCxn id="9" idx="2"/>
            </p:cNvCxnSpPr>
            <p:nvPr/>
          </p:nvCxnSpPr>
          <p:spPr>
            <a:xfrm>
              <a:off x="6873197" y="2323875"/>
              <a:ext cx="0" cy="359727"/>
            </a:xfrm>
            <a:prstGeom prst="straightConnector1">
              <a:avLst/>
            </a:prstGeom>
            <a:noFill/>
            <a:ln w="6350" cap="flat" cmpd="sng" algn="ctr">
              <a:solidFill>
                <a:sysClr val="windowText" lastClr="000000"/>
              </a:solidFill>
              <a:prstDash val="solid"/>
              <a:miter lim="800000"/>
              <a:tailEnd type="triangle"/>
            </a:ln>
            <a:effectLst/>
          </p:spPr>
        </p:cxnSp>
        <p:sp>
          <p:nvSpPr>
            <p:cNvPr id="30" name="Rectángulo 64"/>
            <p:cNvSpPr>
              <a:spLocks noChangeAspect="1"/>
            </p:cNvSpPr>
            <p:nvPr/>
          </p:nvSpPr>
          <p:spPr>
            <a:xfrm>
              <a:off x="6279197" y="482430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Untrained Bayesian Network</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2" name="Rectángulo 70"/>
            <p:cNvSpPr>
              <a:spLocks noChangeAspect="1"/>
            </p:cNvSpPr>
            <p:nvPr/>
          </p:nvSpPr>
          <p:spPr>
            <a:xfrm>
              <a:off x="6279197" y="415120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Weighted Domain Knowledge model</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33" name="Conector recto de flecha 71"/>
            <p:cNvCxnSpPr>
              <a:cxnSpLocks noChangeAspect="1"/>
              <a:stCxn id="32" idx="2"/>
              <a:endCxn id="30" idx="0"/>
            </p:cNvCxnSpPr>
            <p:nvPr/>
          </p:nvCxnSpPr>
          <p:spPr>
            <a:xfrm>
              <a:off x="6873197" y="4511206"/>
              <a:ext cx="0" cy="313100"/>
            </a:xfrm>
            <a:prstGeom prst="straightConnector1">
              <a:avLst/>
            </a:prstGeom>
            <a:noFill/>
            <a:ln w="6350" cap="flat" cmpd="sng" algn="ctr">
              <a:solidFill>
                <a:sysClr val="windowText" lastClr="000000"/>
              </a:solidFill>
              <a:prstDash val="solid"/>
              <a:miter lim="800000"/>
              <a:tailEnd type="triangle"/>
            </a:ln>
            <a:effectLst/>
          </p:spPr>
        </p:cxnSp>
        <p:cxnSp>
          <p:nvCxnSpPr>
            <p:cNvPr id="34" name="Conector recto de flecha 75"/>
            <p:cNvCxnSpPr>
              <a:stCxn id="25" idx="2"/>
              <a:endCxn id="32" idx="0"/>
            </p:cNvCxnSpPr>
            <p:nvPr/>
          </p:nvCxnSpPr>
          <p:spPr>
            <a:xfrm>
              <a:off x="6873197" y="3043602"/>
              <a:ext cx="0" cy="1107604"/>
            </a:xfrm>
            <a:prstGeom prst="straightConnector1">
              <a:avLst/>
            </a:prstGeom>
            <a:noFill/>
            <a:ln w="6350" cap="flat" cmpd="sng" algn="ctr">
              <a:solidFill>
                <a:sysClr val="windowText" lastClr="000000"/>
              </a:solidFill>
              <a:prstDash val="solid"/>
              <a:miter lim="800000"/>
              <a:tailEnd type="triangle"/>
            </a:ln>
            <a:effectLst/>
          </p:spPr>
        </p:cxnSp>
        <p:cxnSp>
          <p:nvCxnSpPr>
            <p:cNvPr id="41" name="Conector angular 96"/>
            <p:cNvCxnSpPr>
              <a:stCxn id="10" idx="2"/>
            </p:cNvCxnSpPr>
            <p:nvPr/>
          </p:nvCxnSpPr>
          <p:spPr>
            <a:xfrm rot="5400000">
              <a:off x="7382023" y="1802349"/>
              <a:ext cx="372427" cy="139007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27756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Rectangle 42"/>
          <p:cNvSpPr/>
          <p:nvPr/>
        </p:nvSpPr>
        <p:spPr>
          <a:xfrm>
            <a:off x="5413883" y="5255701"/>
            <a:ext cx="3626592" cy="1467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Bayesian Network Evaluation</a:t>
            </a:r>
            <a:endParaRPr lang="en-US" sz="2800" dirty="0">
              <a:solidFill>
                <a:schemeClr val="accent5"/>
              </a:solidFill>
            </a:endParaRPr>
          </a:p>
        </p:txBody>
      </p:sp>
      <p:sp>
        <p:nvSpPr>
          <p:cNvPr id="2" name="Title 1"/>
          <p:cNvSpPr>
            <a:spLocks noGrp="1"/>
          </p:cNvSpPr>
          <p:nvPr>
            <p:ph type="title"/>
          </p:nvPr>
        </p:nvSpPr>
        <p:spPr/>
        <p:txBody>
          <a:bodyPr/>
          <a:lstStyle/>
          <a:p>
            <a:r>
              <a:rPr lang="en-US" dirty="0" err="1" smtClean="0"/>
              <a:t>Reconstructibility</a:t>
            </a:r>
            <a:r>
              <a:rPr lang="en-US" dirty="0" smtClean="0"/>
              <a:t> Experiment Dataflow</a:t>
            </a:r>
            <a:endParaRPr lang="en-US" dirty="0"/>
          </a:p>
        </p:txBody>
      </p:sp>
      <p:sp>
        <p:nvSpPr>
          <p:cNvPr id="4" name="Rectangle 3"/>
          <p:cNvSpPr/>
          <p:nvPr/>
        </p:nvSpPr>
        <p:spPr>
          <a:xfrm>
            <a:off x="6158372" y="365127"/>
            <a:ext cx="2869401" cy="4848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Bayesian Network Construction</a:t>
            </a:r>
            <a:endParaRPr lang="en-US" sz="2800" dirty="0">
              <a:solidFill>
                <a:schemeClr val="accent5"/>
              </a:solidFill>
            </a:endParaRPr>
          </a:p>
        </p:txBody>
      </p:sp>
      <p:sp>
        <p:nvSpPr>
          <p:cNvPr id="6" name="Rectangle 5"/>
          <p:cNvSpPr/>
          <p:nvPr/>
        </p:nvSpPr>
        <p:spPr>
          <a:xfrm>
            <a:off x="3380515" y="365127"/>
            <a:ext cx="2715485" cy="346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Preprocessing</a:t>
            </a:r>
            <a:endParaRPr lang="en-US" sz="2800" dirty="0">
              <a:solidFill>
                <a:schemeClr val="accent5"/>
              </a:solidFill>
            </a:endParaRPr>
          </a:p>
        </p:txBody>
      </p:sp>
      <p:grpSp>
        <p:nvGrpSpPr>
          <p:cNvPr id="45" name="Group 44"/>
          <p:cNvGrpSpPr/>
          <p:nvPr/>
        </p:nvGrpSpPr>
        <p:grpSpPr>
          <a:xfrm>
            <a:off x="3490288" y="3409817"/>
            <a:ext cx="3976909" cy="3217029"/>
            <a:chOff x="3490288" y="3409817"/>
            <a:chExt cx="3976909" cy="3217029"/>
          </a:xfrm>
        </p:grpSpPr>
        <p:sp>
          <p:nvSpPr>
            <p:cNvPr id="5" name="CuadroTexto 78"/>
            <p:cNvSpPr txBox="1">
              <a:spLocks noChangeAspect="1"/>
            </p:cNvSpPr>
            <p:nvPr/>
          </p:nvSpPr>
          <p:spPr>
            <a:xfrm>
              <a:off x="5518852" y="3793871"/>
              <a:ext cx="1412566"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Dependency evaluation</a:t>
              </a:r>
            </a:p>
          </p:txBody>
        </p:sp>
        <p:sp>
          <p:nvSpPr>
            <p:cNvPr id="20" name="Rectángulo 38"/>
            <p:cNvSpPr>
              <a:spLocks noChangeAspect="1"/>
            </p:cNvSpPr>
            <p:nvPr/>
          </p:nvSpPr>
          <p:spPr>
            <a:xfrm>
              <a:off x="3490288" y="3409817"/>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Test data</a:t>
              </a:r>
            </a:p>
          </p:txBody>
        </p:sp>
        <p:sp>
          <p:nvSpPr>
            <p:cNvPr id="27" name="Rectángulo 57"/>
            <p:cNvSpPr>
              <a:spLocks noChangeAspect="1"/>
            </p:cNvSpPr>
            <p:nvPr/>
          </p:nvSpPr>
          <p:spPr>
            <a:xfrm>
              <a:off x="6279197" y="626684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Accuracy</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8" name="Rectángulo 58"/>
            <p:cNvSpPr>
              <a:spLocks noChangeAspect="1"/>
            </p:cNvSpPr>
            <p:nvPr/>
          </p:nvSpPr>
          <p:spPr>
            <a:xfrm>
              <a:off x="6279197" y="5546598"/>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Trained Bayesian Network</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29" name="Conector recto de flecha 60"/>
            <p:cNvCxnSpPr>
              <a:cxnSpLocks noChangeAspect="1"/>
              <a:stCxn id="28" idx="2"/>
              <a:endCxn id="27" idx="0"/>
            </p:cNvCxnSpPr>
            <p:nvPr/>
          </p:nvCxnSpPr>
          <p:spPr>
            <a:xfrm>
              <a:off x="6873197" y="5906598"/>
              <a:ext cx="0" cy="360248"/>
            </a:xfrm>
            <a:prstGeom prst="straightConnector1">
              <a:avLst/>
            </a:prstGeom>
            <a:noFill/>
            <a:ln w="6350" cap="flat" cmpd="sng" algn="ctr">
              <a:solidFill>
                <a:sysClr val="windowText" lastClr="000000"/>
              </a:solidFill>
              <a:prstDash val="solid"/>
              <a:miter lim="800000"/>
              <a:tailEnd type="triangle"/>
            </a:ln>
            <a:effectLst/>
          </p:spPr>
        </p:cxnSp>
        <p:cxnSp>
          <p:nvCxnSpPr>
            <p:cNvPr id="31" name="Conector recto de flecha 65"/>
            <p:cNvCxnSpPr>
              <a:cxnSpLocks noChangeAspect="1"/>
              <a:stCxn id="30" idx="2"/>
              <a:endCxn id="28" idx="0"/>
            </p:cNvCxnSpPr>
            <p:nvPr/>
          </p:nvCxnSpPr>
          <p:spPr>
            <a:xfrm>
              <a:off x="6873197" y="5184306"/>
              <a:ext cx="0" cy="362292"/>
            </a:xfrm>
            <a:prstGeom prst="straightConnector1">
              <a:avLst/>
            </a:prstGeom>
            <a:noFill/>
            <a:ln w="6350" cap="flat" cmpd="sng" algn="ctr">
              <a:solidFill>
                <a:sysClr val="windowText" lastClr="000000"/>
              </a:solidFill>
              <a:prstDash val="solid"/>
              <a:miter lim="800000"/>
              <a:tailEnd type="triangle"/>
            </a:ln>
            <a:effectLst/>
          </p:spPr>
        </p:cxnSp>
        <p:cxnSp>
          <p:nvCxnSpPr>
            <p:cNvPr id="35" name="Conector angular 77"/>
            <p:cNvCxnSpPr>
              <a:endCxn id="32" idx="0"/>
            </p:cNvCxnSpPr>
            <p:nvPr/>
          </p:nvCxnSpPr>
          <p:spPr>
            <a:xfrm rot="16200000" flipH="1">
              <a:off x="6039744" y="3317752"/>
              <a:ext cx="381389" cy="1285517"/>
            </a:xfrm>
            <a:prstGeom prst="bentConnector3">
              <a:avLst>
                <a:gd name="adj1" fmla="val 5999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80"/>
            <p:cNvCxnSpPr>
              <a:endCxn id="28" idx="0"/>
            </p:cNvCxnSpPr>
            <p:nvPr/>
          </p:nvCxnSpPr>
          <p:spPr>
            <a:xfrm rot="16200000" flipH="1">
              <a:off x="5168251" y="3841651"/>
              <a:ext cx="1776781" cy="1633111"/>
            </a:xfrm>
            <a:prstGeom prst="bentConnector3">
              <a:avLst>
                <a:gd name="adj1" fmla="val 9360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CuadroTexto 84"/>
            <p:cNvSpPr txBox="1">
              <a:spLocks noChangeAspect="1"/>
            </p:cNvSpPr>
            <p:nvPr/>
          </p:nvSpPr>
          <p:spPr>
            <a:xfrm>
              <a:off x="5821819" y="5238321"/>
              <a:ext cx="1109599" cy="246221"/>
            </a:xfrm>
            <a:prstGeom prst="rect">
              <a:avLst/>
            </a:prstGeom>
            <a:solidFill>
              <a:schemeClr val="bg1"/>
            </a:solidFill>
          </p:spPr>
          <p:txBody>
            <a:bodyPr wrap="none" rtlCol="0">
              <a:spAutoFit/>
            </a:bodyPr>
            <a:lstStyle/>
            <a:p>
              <a:pPr lvl="0"/>
              <a:r>
                <a:rPr lang="en-US" sz="1000" kern="0" dirty="0">
                  <a:solidFill>
                    <a:prstClr val="black"/>
                  </a:solidFill>
                </a:rPr>
                <a:t> </a:t>
              </a:r>
              <a:r>
                <a:rPr lang="en-US" sz="1000" kern="0" dirty="0" err="1" smtClean="0">
                  <a:solidFill>
                    <a:prstClr val="black"/>
                  </a:solidFill>
                </a:rPr>
                <a:t>CPT</a:t>
              </a:r>
              <a:r>
                <a:rPr lang="en-US" sz="1000" kern="0" dirty="0" smtClean="0">
                  <a:solidFill>
                    <a:prstClr val="black"/>
                  </a:solidFill>
                </a:rPr>
                <a:t> computation</a:t>
              </a:r>
              <a:endParaRPr kumimoji="0" lang="en-US" sz="1000" b="0" i="0" u="none" strike="noStrike" kern="0" cap="none" spc="0" normalizeH="0" baseline="0" noProof="0" dirty="0" smtClean="0">
                <a:ln>
                  <a:noFill/>
                </a:ln>
                <a:solidFill>
                  <a:prstClr val="black"/>
                </a:solidFill>
                <a:effectLst/>
                <a:uLnTx/>
                <a:uFillTx/>
              </a:endParaRPr>
            </a:p>
          </p:txBody>
        </p:sp>
        <p:cxnSp>
          <p:nvCxnSpPr>
            <p:cNvPr id="39" name="Conector angular 91"/>
            <p:cNvCxnSpPr>
              <a:stCxn id="20" idx="2"/>
              <a:endCxn id="27" idx="0"/>
            </p:cNvCxnSpPr>
            <p:nvPr/>
          </p:nvCxnSpPr>
          <p:spPr>
            <a:xfrm rot="16200000" flipH="1">
              <a:off x="4230228" y="3623876"/>
              <a:ext cx="2497029" cy="2788909"/>
            </a:xfrm>
            <a:prstGeom prst="bentConnector3">
              <a:avLst>
                <a:gd name="adj1" fmla="val 9272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94"/>
            <p:cNvSpPr txBox="1">
              <a:spLocks noChangeAspect="1"/>
            </p:cNvSpPr>
            <p:nvPr/>
          </p:nvSpPr>
          <p:spPr>
            <a:xfrm>
              <a:off x="5379154" y="5888021"/>
              <a:ext cx="1475084" cy="246221"/>
            </a:xfrm>
            <a:prstGeom prst="rect">
              <a:avLst/>
            </a:prstGeom>
            <a:solidFill>
              <a:schemeClr val="bg1"/>
            </a:solidFill>
          </p:spPr>
          <p:txBody>
            <a:bodyPr wrap="none" rtlCol="0">
              <a:spAutoFit/>
            </a:bodyPr>
            <a:lstStyle/>
            <a:p>
              <a:pPr lvl="0"/>
              <a:r>
                <a:rPr lang="en-US" sz="1000" kern="0" dirty="0" err="1" smtClean="0">
                  <a:solidFill>
                    <a:prstClr val="black"/>
                  </a:solidFill>
                </a:rPr>
                <a:t>Shenoy</a:t>
              </a:r>
              <a:r>
                <a:rPr lang="en-US" sz="1000" kern="0" dirty="0" smtClean="0">
                  <a:solidFill>
                    <a:prstClr val="black"/>
                  </a:solidFill>
                </a:rPr>
                <a:t>-Shafer algorithm</a:t>
              </a:r>
              <a:endParaRPr kumimoji="0" lang="en-US" sz="1000" b="0" i="0" u="none" strike="noStrike" kern="0" cap="none" spc="0" normalizeH="0" baseline="0" noProof="0" dirty="0" smtClean="0">
                <a:ln>
                  <a:noFill/>
                </a:ln>
                <a:solidFill>
                  <a:prstClr val="black"/>
                </a:solidFill>
                <a:effectLst/>
                <a:uLnTx/>
                <a:uFillTx/>
              </a:endParaRPr>
            </a:p>
          </p:txBody>
        </p:sp>
      </p:grpSp>
      <p:grpSp>
        <p:nvGrpSpPr>
          <p:cNvPr id="44" name="Group 43"/>
          <p:cNvGrpSpPr/>
          <p:nvPr/>
        </p:nvGrpSpPr>
        <p:grpSpPr>
          <a:xfrm>
            <a:off x="4819883" y="565058"/>
            <a:ext cx="4128648" cy="4619248"/>
            <a:chOff x="4819883" y="565058"/>
            <a:chExt cx="4128648" cy="4619248"/>
          </a:xfrm>
        </p:grpSpPr>
        <p:sp>
          <p:nvSpPr>
            <p:cNvPr id="9" name="Rectángulo 27"/>
            <p:cNvSpPr>
              <a:spLocks noChangeAspect="1"/>
            </p:cNvSpPr>
            <p:nvPr/>
          </p:nvSpPr>
          <p:spPr>
            <a:xfrm>
              <a:off x="6270197" y="577758"/>
              <a:ext cx="1206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graph</a:t>
              </a:r>
            </a:p>
          </p:txBody>
        </p:sp>
        <p:sp>
          <p:nvSpPr>
            <p:cNvPr id="10" name="Rectángulo 28"/>
            <p:cNvSpPr>
              <a:spLocks noChangeAspect="1"/>
            </p:cNvSpPr>
            <p:nvPr/>
          </p:nvSpPr>
          <p:spPr>
            <a:xfrm>
              <a:off x="7578019" y="565058"/>
              <a:ext cx="1370512"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variable categorization</a:t>
              </a:r>
            </a:p>
          </p:txBody>
        </p:sp>
        <p:sp>
          <p:nvSpPr>
            <p:cNvPr id="21" name="Rectángulo 39"/>
            <p:cNvSpPr>
              <a:spLocks noChangeAspect="1"/>
            </p:cNvSpPr>
            <p:nvPr/>
          </p:nvSpPr>
          <p:spPr>
            <a:xfrm>
              <a:off x="4819883" y="3409817"/>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Training Data</a:t>
              </a:r>
            </a:p>
          </p:txBody>
        </p:sp>
        <p:sp>
          <p:nvSpPr>
            <p:cNvPr id="25" name="Rectángulo 43"/>
            <p:cNvSpPr>
              <a:spLocks noChangeAspect="1"/>
            </p:cNvSpPr>
            <p:nvPr/>
          </p:nvSpPr>
          <p:spPr>
            <a:xfrm>
              <a:off x="6270197" y="1297485"/>
              <a:ext cx="1206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model</a:t>
              </a:r>
            </a:p>
          </p:txBody>
        </p:sp>
        <p:cxnSp>
          <p:nvCxnSpPr>
            <p:cNvPr id="26" name="Conector recto de flecha 44"/>
            <p:cNvCxnSpPr>
              <a:cxnSpLocks noChangeAspect="1"/>
              <a:stCxn id="9" idx="2"/>
            </p:cNvCxnSpPr>
            <p:nvPr/>
          </p:nvCxnSpPr>
          <p:spPr>
            <a:xfrm>
              <a:off x="6873197" y="937758"/>
              <a:ext cx="0" cy="359727"/>
            </a:xfrm>
            <a:prstGeom prst="straightConnector1">
              <a:avLst/>
            </a:prstGeom>
            <a:noFill/>
            <a:ln w="6350" cap="flat" cmpd="sng" algn="ctr">
              <a:solidFill>
                <a:sysClr val="windowText" lastClr="000000"/>
              </a:solidFill>
              <a:prstDash val="solid"/>
              <a:miter lim="800000"/>
              <a:tailEnd type="triangle"/>
            </a:ln>
            <a:effectLst/>
          </p:spPr>
        </p:cxnSp>
        <p:sp>
          <p:nvSpPr>
            <p:cNvPr id="30" name="Rectángulo 64"/>
            <p:cNvSpPr>
              <a:spLocks noChangeAspect="1"/>
            </p:cNvSpPr>
            <p:nvPr/>
          </p:nvSpPr>
          <p:spPr>
            <a:xfrm>
              <a:off x="6279197" y="482430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Untrained Bayesian Network</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2" name="Rectángulo 70"/>
            <p:cNvSpPr>
              <a:spLocks noChangeAspect="1"/>
            </p:cNvSpPr>
            <p:nvPr/>
          </p:nvSpPr>
          <p:spPr>
            <a:xfrm>
              <a:off x="6279197" y="415120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Weighted Domain Knowledge model</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33" name="Conector recto de flecha 71"/>
            <p:cNvCxnSpPr>
              <a:cxnSpLocks noChangeAspect="1"/>
              <a:stCxn id="32" idx="2"/>
              <a:endCxn id="30" idx="0"/>
            </p:cNvCxnSpPr>
            <p:nvPr/>
          </p:nvCxnSpPr>
          <p:spPr>
            <a:xfrm>
              <a:off x="6873197" y="4511206"/>
              <a:ext cx="0" cy="313100"/>
            </a:xfrm>
            <a:prstGeom prst="straightConnector1">
              <a:avLst/>
            </a:prstGeom>
            <a:noFill/>
            <a:ln w="6350" cap="flat" cmpd="sng" algn="ctr">
              <a:solidFill>
                <a:sysClr val="windowText" lastClr="000000"/>
              </a:solidFill>
              <a:prstDash val="solid"/>
              <a:miter lim="800000"/>
              <a:tailEnd type="triangle"/>
            </a:ln>
            <a:effectLst/>
          </p:spPr>
        </p:cxnSp>
        <p:cxnSp>
          <p:nvCxnSpPr>
            <p:cNvPr id="34" name="Conector recto de flecha 75"/>
            <p:cNvCxnSpPr>
              <a:stCxn id="25" idx="2"/>
              <a:endCxn id="32" idx="0"/>
            </p:cNvCxnSpPr>
            <p:nvPr/>
          </p:nvCxnSpPr>
          <p:spPr>
            <a:xfrm>
              <a:off x="6873197" y="1657485"/>
              <a:ext cx="0" cy="2493721"/>
            </a:xfrm>
            <a:prstGeom prst="straightConnector1">
              <a:avLst/>
            </a:prstGeom>
            <a:noFill/>
            <a:ln w="6350" cap="flat" cmpd="sng" algn="ctr">
              <a:solidFill>
                <a:sysClr val="windowText" lastClr="000000"/>
              </a:solidFill>
              <a:prstDash val="solid"/>
              <a:miter lim="800000"/>
              <a:tailEnd type="triangle"/>
            </a:ln>
            <a:effectLst/>
          </p:spPr>
        </p:cxnSp>
        <p:cxnSp>
          <p:nvCxnSpPr>
            <p:cNvPr id="41" name="Conector angular 96"/>
            <p:cNvCxnSpPr>
              <a:stCxn id="10" idx="2"/>
            </p:cNvCxnSpPr>
            <p:nvPr/>
          </p:nvCxnSpPr>
          <p:spPr>
            <a:xfrm rot="5400000">
              <a:off x="7382023" y="416232"/>
              <a:ext cx="372427" cy="139007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492102" y="577758"/>
            <a:ext cx="3134794" cy="2832059"/>
            <a:chOff x="3492102" y="577758"/>
            <a:chExt cx="3134794" cy="2832059"/>
          </a:xfrm>
        </p:grpSpPr>
        <p:sp>
          <p:nvSpPr>
            <p:cNvPr id="7" name="Rectángulo 25"/>
            <p:cNvSpPr>
              <a:spLocks noChangeAspect="1"/>
            </p:cNvSpPr>
            <p:nvPr/>
          </p:nvSpPr>
          <p:spPr>
            <a:xfrm>
              <a:off x="3504802" y="583634"/>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CSV file</a:t>
              </a:r>
            </a:p>
          </p:txBody>
        </p:sp>
        <p:sp>
          <p:nvSpPr>
            <p:cNvPr id="8" name="Rectángulo 26"/>
            <p:cNvSpPr>
              <a:spLocks noChangeAspect="1"/>
            </p:cNvSpPr>
            <p:nvPr/>
          </p:nvSpPr>
          <p:spPr>
            <a:xfrm>
              <a:off x="4819883" y="577758"/>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Country name</a:t>
              </a:r>
            </a:p>
          </p:txBody>
        </p:sp>
        <p:sp>
          <p:nvSpPr>
            <p:cNvPr id="11" name="CuadroTexto 29"/>
            <p:cNvSpPr txBox="1">
              <a:spLocks noChangeAspect="1"/>
            </p:cNvSpPr>
            <p:nvPr/>
          </p:nvSpPr>
          <p:spPr>
            <a:xfrm>
              <a:off x="4103944" y="915027"/>
              <a:ext cx="639919"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 Filtering</a:t>
              </a:r>
            </a:p>
          </p:txBody>
        </p:sp>
        <p:sp>
          <p:nvSpPr>
            <p:cNvPr id="12" name="Rectángulo 30"/>
            <p:cNvSpPr>
              <a:spLocks noChangeAspect="1"/>
            </p:cNvSpPr>
            <p:nvPr/>
          </p:nvSpPr>
          <p:spPr>
            <a:xfrm>
              <a:off x="3504802" y="1296538"/>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Country data</a:t>
              </a:r>
            </a:p>
          </p:txBody>
        </p:sp>
        <p:cxnSp>
          <p:nvCxnSpPr>
            <p:cNvPr id="13" name="Conector recto de flecha 31"/>
            <p:cNvCxnSpPr>
              <a:cxnSpLocks noChangeAspect="1"/>
              <a:stCxn id="7" idx="2"/>
              <a:endCxn id="12" idx="0"/>
            </p:cNvCxnSpPr>
            <p:nvPr/>
          </p:nvCxnSpPr>
          <p:spPr>
            <a:xfrm>
              <a:off x="4098802" y="943634"/>
              <a:ext cx="0" cy="352904"/>
            </a:xfrm>
            <a:prstGeom prst="straightConnector1">
              <a:avLst/>
            </a:prstGeom>
            <a:noFill/>
            <a:ln w="6350" cap="flat" cmpd="sng" algn="ctr">
              <a:solidFill>
                <a:sysClr val="windowText" lastClr="000000"/>
              </a:solidFill>
              <a:prstDash val="solid"/>
              <a:miter lim="800000"/>
              <a:tailEnd type="triangle"/>
            </a:ln>
            <a:effectLst/>
          </p:spPr>
        </p:cxnSp>
        <p:sp>
          <p:nvSpPr>
            <p:cNvPr id="14" name="CuadroTexto 32"/>
            <p:cNvSpPr txBox="1">
              <a:spLocks noChangeAspect="1"/>
            </p:cNvSpPr>
            <p:nvPr/>
          </p:nvSpPr>
          <p:spPr>
            <a:xfrm>
              <a:off x="4069390" y="1631280"/>
              <a:ext cx="1220206"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Attribute restricting</a:t>
              </a:r>
            </a:p>
          </p:txBody>
        </p:sp>
        <p:sp>
          <p:nvSpPr>
            <p:cNvPr id="15" name="Rectángulo 33"/>
            <p:cNvSpPr>
              <a:spLocks noChangeAspect="1"/>
            </p:cNvSpPr>
            <p:nvPr/>
          </p:nvSpPr>
          <p:spPr>
            <a:xfrm>
              <a:off x="3498452" y="2006565"/>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Relevant country data</a:t>
              </a:r>
            </a:p>
          </p:txBody>
        </p:sp>
        <p:cxnSp>
          <p:nvCxnSpPr>
            <p:cNvPr id="16" name="Conector recto de flecha 34"/>
            <p:cNvCxnSpPr>
              <a:cxnSpLocks noChangeAspect="1"/>
              <a:stCxn id="12" idx="2"/>
              <a:endCxn id="15" idx="0"/>
            </p:cNvCxnSpPr>
            <p:nvPr/>
          </p:nvCxnSpPr>
          <p:spPr>
            <a:xfrm flipH="1">
              <a:off x="4092452" y="1656538"/>
              <a:ext cx="6350" cy="350027"/>
            </a:xfrm>
            <a:prstGeom prst="straightConnector1">
              <a:avLst/>
            </a:prstGeom>
            <a:noFill/>
            <a:ln w="6350" cap="flat" cmpd="sng" algn="ctr">
              <a:solidFill>
                <a:sysClr val="windowText" lastClr="000000"/>
              </a:solidFill>
              <a:prstDash val="solid"/>
              <a:miter lim="800000"/>
              <a:tailEnd type="triangle"/>
            </a:ln>
            <a:effectLst/>
          </p:spPr>
        </p:cxnSp>
        <p:sp>
          <p:nvSpPr>
            <p:cNvPr id="17" name="CuadroTexto 35"/>
            <p:cNvSpPr txBox="1">
              <a:spLocks noChangeAspect="1"/>
            </p:cNvSpPr>
            <p:nvPr/>
          </p:nvSpPr>
          <p:spPr>
            <a:xfrm>
              <a:off x="4055198" y="2390262"/>
              <a:ext cx="925253"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 Discretization</a:t>
              </a:r>
            </a:p>
          </p:txBody>
        </p:sp>
        <p:sp>
          <p:nvSpPr>
            <p:cNvPr id="18" name="Rectángulo 36"/>
            <p:cNvSpPr>
              <a:spLocks noChangeAspect="1"/>
            </p:cNvSpPr>
            <p:nvPr/>
          </p:nvSpPr>
          <p:spPr>
            <a:xfrm>
              <a:off x="3492102" y="2637431"/>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Discretized data</a:t>
              </a:r>
            </a:p>
          </p:txBody>
        </p:sp>
        <p:cxnSp>
          <p:nvCxnSpPr>
            <p:cNvPr id="19" name="Conector recto de flecha 37"/>
            <p:cNvCxnSpPr>
              <a:cxnSpLocks noChangeAspect="1"/>
              <a:stCxn id="15" idx="2"/>
            </p:cNvCxnSpPr>
            <p:nvPr/>
          </p:nvCxnSpPr>
          <p:spPr>
            <a:xfrm flipH="1">
              <a:off x="4086102" y="2366565"/>
              <a:ext cx="6350" cy="270866"/>
            </a:xfrm>
            <a:prstGeom prst="straightConnector1">
              <a:avLst/>
            </a:prstGeom>
            <a:noFill/>
            <a:ln w="6350" cap="flat" cmpd="sng" algn="ctr">
              <a:solidFill>
                <a:sysClr val="windowText" lastClr="000000"/>
              </a:solidFill>
              <a:prstDash val="solid"/>
              <a:miter lim="800000"/>
              <a:tailEnd type="triangle"/>
            </a:ln>
            <a:effectLst/>
          </p:spPr>
        </p:cxnSp>
        <p:sp>
          <p:nvSpPr>
            <p:cNvPr id="22" name="CuadroTexto 40"/>
            <p:cNvSpPr txBox="1">
              <a:spLocks noChangeAspect="1"/>
            </p:cNvSpPr>
            <p:nvPr/>
          </p:nvSpPr>
          <p:spPr>
            <a:xfrm>
              <a:off x="4055198" y="2985618"/>
              <a:ext cx="865943"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Random split</a:t>
              </a:r>
            </a:p>
          </p:txBody>
        </p:sp>
        <p:cxnSp>
          <p:nvCxnSpPr>
            <p:cNvPr id="23" name="Conector recto de flecha 41"/>
            <p:cNvCxnSpPr>
              <a:cxnSpLocks noChangeAspect="1"/>
              <a:stCxn id="18" idx="2"/>
              <a:endCxn id="20" idx="0"/>
            </p:cNvCxnSpPr>
            <p:nvPr/>
          </p:nvCxnSpPr>
          <p:spPr>
            <a:xfrm flipH="1">
              <a:off x="4084288" y="2997431"/>
              <a:ext cx="1814" cy="412386"/>
            </a:xfrm>
            <a:prstGeom prst="straightConnector1">
              <a:avLst/>
            </a:prstGeom>
            <a:noFill/>
            <a:ln w="6350" cap="flat" cmpd="sng" algn="ctr">
              <a:solidFill>
                <a:sysClr val="windowText" lastClr="000000"/>
              </a:solidFill>
              <a:prstDash val="solid"/>
              <a:miter lim="800000"/>
              <a:tailEnd type="triangle"/>
            </a:ln>
            <a:effectLst/>
          </p:spPr>
        </p:cxnSp>
        <p:cxnSp>
          <p:nvCxnSpPr>
            <p:cNvPr id="24" name="Conector angular 42"/>
            <p:cNvCxnSpPr>
              <a:cxnSpLocks noChangeAspect="1"/>
              <a:stCxn id="18" idx="2"/>
              <a:endCxn id="21" idx="0"/>
            </p:cNvCxnSpPr>
            <p:nvPr/>
          </p:nvCxnSpPr>
          <p:spPr>
            <a:xfrm rot="16200000" flipH="1">
              <a:off x="4543799" y="2539733"/>
              <a:ext cx="412386" cy="1327781"/>
            </a:xfrm>
            <a:prstGeom prst="bentConnector3">
              <a:avLst/>
            </a:prstGeom>
            <a:noFill/>
            <a:ln w="6350" cap="flat" cmpd="sng" algn="ctr">
              <a:solidFill>
                <a:sysClr val="windowText" lastClr="000000"/>
              </a:solidFill>
              <a:prstDash val="solid"/>
              <a:miter lim="800000"/>
              <a:tailEnd type="triangle"/>
            </a:ln>
            <a:effectLst/>
          </p:spPr>
        </p:cxnSp>
        <p:cxnSp>
          <p:nvCxnSpPr>
            <p:cNvPr id="38" name="Conector angular 88"/>
            <p:cNvCxnSpPr>
              <a:endCxn id="15" idx="0"/>
            </p:cNvCxnSpPr>
            <p:nvPr/>
          </p:nvCxnSpPr>
          <p:spPr>
            <a:xfrm rot="5400000">
              <a:off x="5185134" y="564803"/>
              <a:ext cx="349080" cy="253444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2"/>
            <p:cNvCxnSpPr>
              <a:stCxn id="8" idx="2"/>
              <a:endCxn id="12" idx="0"/>
            </p:cNvCxnSpPr>
            <p:nvPr/>
          </p:nvCxnSpPr>
          <p:spPr>
            <a:xfrm rot="5400000">
              <a:off x="4576953" y="459608"/>
              <a:ext cx="358780" cy="131508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9697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Rectangle 42"/>
          <p:cNvSpPr/>
          <p:nvPr/>
        </p:nvSpPr>
        <p:spPr>
          <a:xfrm>
            <a:off x="5413883" y="5255701"/>
            <a:ext cx="3626592" cy="1467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Bayesian Network Evaluation</a:t>
            </a:r>
            <a:endParaRPr lang="en-US" sz="2800" dirty="0">
              <a:solidFill>
                <a:schemeClr val="accent5"/>
              </a:solidFill>
            </a:endParaRPr>
          </a:p>
        </p:txBody>
      </p:sp>
      <p:sp>
        <p:nvSpPr>
          <p:cNvPr id="2" name="Title 1"/>
          <p:cNvSpPr>
            <a:spLocks noGrp="1"/>
          </p:cNvSpPr>
          <p:nvPr>
            <p:ph type="title"/>
          </p:nvPr>
        </p:nvSpPr>
        <p:spPr/>
        <p:txBody>
          <a:bodyPr/>
          <a:lstStyle/>
          <a:p>
            <a:r>
              <a:rPr lang="en-US" dirty="0" err="1" smtClean="0"/>
              <a:t>Reconstructibility</a:t>
            </a:r>
            <a:r>
              <a:rPr lang="en-US" dirty="0" smtClean="0"/>
              <a:t> Experiment Dataflow</a:t>
            </a:r>
            <a:endParaRPr lang="en-US" dirty="0"/>
          </a:p>
        </p:txBody>
      </p:sp>
      <p:sp>
        <p:nvSpPr>
          <p:cNvPr id="4" name="Rectangle 3"/>
          <p:cNvSpPr/>
          <p:nvPr/>
        </p:nvSpPr>
        <p:spPr>
          <a:xfrm>
            <a:off x="6158372" y="365127"/>
            <a:ext cx="2869401" cy="4848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Bayesian Network Construction</a:t>
            </a:r>
            <a:endParaRPr lang="en-US" sz="2800" dirty="0">
              <a:solidFill>
                <a:schemeClr val="accent5"/>
              </a:solidFill>
            </a:endParaRPr>
          </a:p>
        </p:txBody>
      </p:sp>
      <p:sp>
        <p:nvSpPr>
          <p:cNvPr id="6" name="Rectangle 5"/>
          <p:cNvSpPr/>
          <p:nvPr/>
        </p:nvSpPr>
        <p:spPr>
          <a:xfrm>
            <a:off x="3380515" y="365127"/>
            <a:ext cx="2715485" cy="346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Preprocessing</a:t>
            </a:r>
            <a:endParaRPr lang="en-US" sz="2800" dirty="0">
              <a:solidFill>
                <a:schemeClr val="accent5"/>
              </a:solidFill>
            </a:endParaRPr>
          </a:p>
        </p:txBody>
      </p:sp>
      <p:grpSp>
        <p:nvGrpSpPr>
          <p:cNvPr id="45" name="Group 44"/>
          <p:cNvGrpSpPr/>
          <p:nvPr/>
        </p:nvGrpSpPr>
        <p:grpSpPr>
          <a:xfrm>
            <a:off x="3490288" y="3409817"/>
            <a:ext cx="3976909" cy="3217029"/>
            <a:chOff x="3490288" y="3409817"/>
            <a:chExt cx="3976909" cy="3217029"/>
          </a:xfrm>
        </p:grpSpPr>
        <p:sp>
          <p:nvSpPr>
            <p:cNvPr id="5" name="CuadroTexto 78"/>
            <p:cNvSpPr txBox="1">
              <a:spLocks noChangeAspect="1"/>
            </p:cNvSpPr>
            <p:nvPr/>
          </p:nvSpPr>
          <p:spPr>
            <a:xfrm>
              <a:off x="5518852" y="3793871"/>
              <a:ext cx="1412566"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Dependency evaluation</a:t>
              </a:r>
            </a:p>
          </p:txBody>
        </p:sp>
        <p:sp>
          <p:nvSpPr>
            <p:cNvPr id="20" name="Rectángulo 38"/>
            <p:cNvSpPr>
              <a:spLocks noChangeAspect="1"/>
            </p:cNvSpPr>
            <p:nvPr/>
          </p:nvSpPr>
          <p:spPr>
            <a:xfrm>
              <a:off x="3490288" y="3409817"/>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Test data</a:t>
              </a:r>
            </a:p>
          </p:txBody>
        </p:sp>
        <p:sp>
          <p:nvSpPr>
            <p:cNvPr id="27" name="Rectángulo 57"/>
            <p:cNvSpPr>
              <a:spLocks noChangeAspect="1"/>
            </p:cNvSpPr>
            <p:nvPr/>
          </p:nvSpPr>
          <p:spPr>
            <a:xfrm>
              <a:off x="6279197" y="626684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Accuracy</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8" name="Rectángulo 58"/>
            <p:cNvSpPr>
              <a:spLocks noChangeAspect="1"/>
            </p:cNvSpPr>
            <p:nvPr/>
          </p:nvSpPr>
          <p:spPr>
            <a:xfrm>
              <a:off x="6279197" y="5546598"/>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Trained Bayesian Network</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29" name="Conector recto de flecha 60"/>
            <p:cNvCxnSpPr>
              <a:cxnSpLocks noChangeAspect="1"/>
              <a:stCxn id="28" idx="2"/>
              <a:endCxn id="27" idx="0"/>
            </p:cNvCxnSpPr>
            <p:nvPr/>
          </p:nvCxnSpPr>
          <p:spPr>
            <a:xfrm>
              <a:off x="6873197" y="5906598"/>
              <a:ext cx="0" cy="360248"/>
            </a:xfrm>
            <a:prstGeom prst="straightConnector1">
              <a:avLst/>
            </a:prstGeom>
            <a:noFill/>
            <a:ln w="6350" cap="flat" cmpd="sng" algn="ctr">
              <a:solidFill>
                <a:sysClr val="windowText" lastClr="000000"/>
              </a:solidFill>
              <a:prstDash val="solid"/>
              <a:miter lim="800000"/>
              <a:tailEnd type="triangle"/>
            </a:ln>
            <a:effectLst/>
          </p:spPr>
        </p:cxnSp>
        <p:cxnSp>
          <p:nvCxnSpPr>
            <p:cNvPr id="31" name="Conector recto de flecha 65"/>
            <p:cNvCxnSpPr>
              <a:cxnSpLocks noChangeAspect="1"/>
              <a:stCxn id="30" idx="2"/>
              <a:endCxn id="28" idx="0"/>
            </p:cNvCxnSpPr>
            <p:nvPr/>
          </p:nvCxnSpPr>
          <p:spPr>
            <a:xfrm>
              <a:off x="6873197" y="5184306"/>
              <a:ext cx="0" cy="362292"/>
            </a:xfrm>
            <a:prstGeom prst="straightConnector1">
              <a:avLst/>
            </a:prstGeom>
            <a:noFill/>
            <a:ln w="6350" cap="flat" cmpd="sng" algn="ctr">
              <a:solidFill>
                <a:sysClr val="windowText" lastClr="000000"/>
              </a:solidFill>
              <a:prstDash val="solid"/>
              <a:miter lim="800000"/>
              <a:tailEnd type="triangle"/>
            </a:ln>
            <a:effectLst/>
          </p:spPr>
        </p:cxnSp>
        <p:cxnSp>
          <p:nvCxnSpPr>
            <p:cNvPr id="35" name="Conector angular 77"/>
            <p:cNvCxnSpPr>
              <a:endCxn id="32" idx="0"/>
            </p:cNvCxnSpPr>
            <p:nvPr/>
          </p:nvCxnSpPr>
          <p:spPr>
            <a:xfrm rot="16200000" flipH="1">
              <a:off x="6039744" y="3317752"/>
              <a:ext cx="381389" cy="1285517"/>
            </a:xfrm>
            <a:prstGeom prst="bentConnector3">
              <a:avLst>
                <a:gd name="adj1" fmla="val 5999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80"/>
            <p:cNvCxnSpPr>
              <a:endCxn id="28" idx="0"/>
            </p:cNvCxnSpPr>
            <p:nvPr/>
          </p:nvCxnSpPr>
          <p:spPr>
            <a:xfrm rot="16200000" flipH="1">
              <a:off x="5168251" y="3841651"/>
              <a:ext cx="1776781" cy="1633111"/>
            </a:xfrm>
            <a:prstGeom prst="bentConnector3">
              <a:avLst>
                <a:gd name="adj1" fmla="val 9360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CuadroTexto 84"/>
            <p:cNvSpPr txBox="1">
              <a:spLocks noChangeAspect="1"/>
            </p:cNvSpPr>
            <p:nvPr/>
          </p:nvSpPr>
          <p:spPr>
            <a:xfrm>
              <a:off x="5821819" y="5238321"/>
              <a:ext cx="1109599" cy="246221"/>
            </a:xfrm>
            <a:prstGeom prst="rect">
              <a:avLst/>
            </a:prstGeom>
            <a:solidFill>
              <a:schemeClr val="bg1"/>
            </a:solidFill>
          </p:spPr>
          <p:txBody>
            <a:bodyPr wrap="none" rtlCol="0">
              <a:spAutoFit/>
            </a:bodyPr>
            <a:lstStyle/>
            <a:p>
              <a:pPr lvl="0"/>
              <a:r>
                <a:rPr lang="en-US" sz="1000" kern="0" dirty="0">
                  <a:solidFill>
                    <a:prstClr val="black"/>
                  </a:solidFill>
                </a:rPr>
                <a:t> </a:t>
              </a:r>
              <a:r>
                <a:rPr lang="en-US" sz="1000" kern="0" dirty="0" err="1" smtClean="0">
                  <a:solidFill>
                    <a:prstClr val="black"/>
                  </a:solidFill>
                </a:rPr>
                <a:t>CPT</a:t>
              </a:r>
              <a:r>
                <a:rPr lang="en-US" sz="1000" kern="0" dirty="0" smtClean="0">
                  <a:solidFill>
                    <a:prstClr val="black"/>
                  </a:solidFill>
                </a:rPr>
                <a:t> computation</a:t>
              </a:r>
              <a:endParaRPr kumimoji="0" lang="en-US" sz="1000" b="0" i="0" u="none" strike="noStrike" kern="0" cap="none" spc="0" normalizeH="0" baseline="0" noProof="0" dirty="0" smtClean="0">
                <a:ln>
                  <a:noFill/>
                </a:ln>
                <a:solidFill>
                  <a:prstClr val="black"/>
                </a:solidFill>
                <a:effectLst/>
                <a:uLnTx/>
                <a:uFillTx/>
              </a:endParaRPr>
            </a:p>
          </p:txBody>
        </p:sp>
        <p:cxnSp>
          <p:nvCxnSpPr>
            <p:cNvPr id="39" name="Conector angular 91"/>
            <p:cNvCxnSpPr>
              <a:stCxn id="20" idx="2"/>
              <a:endCxn id="27" idx="0"/>
            </p:cNvCxnSpPr>
            <p:nvPr/>
          </p:nvCxnSpPr>
          <p:spPr>
            <a:xfrm rot="16200000" flipH="1">
              <a:off x="4230228" y="3623876"/>
              <a:ext cx="2497029" cy="2788909"/>
            </a:xfrm>
            <a:prstGeom prst="bentConnector3">
              <a:avLst>
                <a:gd name="adj1" fmla="val 9272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94"/>
            <p:cNvSpPr txBox="1">
              <a:spLocks noChangeAspect="1"/>
            </p:cNvSpPr>
            <p:nvPr/>
          </p:nvSpPr>
          <p:spPr>
            <a:xfrm>
              <a:off x="5379154" y="5888021"/>
              <a:ext cx="1475084" cy="246221"/>
            </a:xfrm>
            <a:prstGeom prst="rect">
              <a:avLst/>
            </a:prstGeom>
            <a:solidFill>
              <a:schemeClr val="bg1"/>
            </a:solidFill>
          </p:spPr>
          <p:txBody>
            <a:bodyPr wrap="none" rtlCol="0">
              <a:spAutoFit/>
            </a:bodyPr>
            <a:lstStyle/>
            <a:p>
              <a:pPr lvl="0"/>
              <a:r>
                <a:rPr lang="en-US" sz="1000" kern="0" dirty="0" err="1" smtClean="0">
                  <a:solidFill>
                    <a:prstClr val="black"/>
                  </a:solidFill>
                </a:rPr>
                <a:t>Shenoy</a:t>
              </a:r>
              <a:r>
                <a:rPr lang="en-US" sz="1000" kern="0" dirty="0" smtClean="0">
                  <a:solidFill>
                    <a:prstClr val="black"/>
                  </a:solidFill>
                </a:rPr>
                <a:t>-Shafer algorithm</a:t>
              </a:r>
              <a:endParaRPr kumimoji="0" lang="en-US" sz="1000" b="0" i="0" u="none" strike="noStrike" kern="0" cap="none" spc="0" normalizeH="0" baseline="0" noProof="0" dirty="0" smtClean="0">
                <a:ln>
                  <a:noFill/>
                </a:ln>
                <a:solidFill>
                  <a:prstClr val="black"/>
                </a:solidFill>
                <a:effectLst/>
                <a:uLnTx/>
                <a:uFillTx/>
              </a:endParaRPr>
            </a:p>
          </p:txBody>
        </p:sp>
      </p:grpSp>
      <p:grpSp>
        <p:nvGrpSpPr>
          <p:cNvPr id="44" name="Group 43"/>
          <p:cNvGrpSpPr/>
          <p:nvPr/>
        </p:nvGrpSpPr>
        <p:grpSpPr>
          <a:xfrm>
            <a:off x="4819883" y="565058"/>
            <a:ext cx="4128648" cy="4619248"/>
            <a:chOff x="4819883" y="565058"/>
            <a:chExt cx="4128648" cy="4619248"/>
          </a:xfrm>
        </p:grpSpPr>
        <p:sp>
          <p:nvSpPr>
            <p:cNvPr id="9" name="Rectángulo 27"/>
            <p:cNvSpPr>
              <a:spLocks noChangeAspect="1"/>
            </p:cNvSpPr>
            <p:nvPr/>
          </p:nvSpPr>
          <p:spPr>
            <a:xfrm>
              <a:off x="6270197" y="577758"/>
              <a:ext cx="1206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graph</a:t>
              </a:r>
            </a:p>
          </p:txBody>
        </p:sp>
        <p:sp>
          <p:nvSpPr>
            <p:cNvPr id="10" name="Rectángulo 28"/>
            <p:cNvSpPr>
              <a:spLocks noChangeAspect="1"/>
            </p:cNvSpPr>
            <p:nvPr/>
          </p:nvSpPr>
          <p:spPr>
            <a:xfrm>
              <a:off x="7578019" y="565058"/>
              <a:ext cx="1370512"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variable categorization</a:t>
              </a:r>
            </a:p>
          </p:txBody>
        </p:sp>
        <p:sp>
          <p:nvSpPr>
            <p:cNvPr id="21" name="Rectángulo 39"/>
            <p:cNvSpPr>
              <a:spLocks noChangeAspect="1"/>
            </p:cNvSpPr>
            <p:nvPr/>
          </p:nvSpPr>
          <p:spPr>
            <a:xfrm>
              <a:off x="4819883" y="3409817"/>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Training Data</a:t>
              </a:r>
            </a:p>
          </p:txBody>
        </p:sp>
        <p:sp>
          <p:nvSpPr>
            <p:cNvPr id="25" name="Rectángulo 43"/>
            <p:cNvSpPr>
              <a:spLocks noChangeAspect="1"/>
            </p:cNvSpPr>
            <p:nvPr/>
          </p:nvSpPr>
          <p:spPr>
            <a:xfrm>
              <a:off x="6270197" y="1297485"/>
              <a:ext cx="1206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model</a:t>
              </a:r>
            </a:p>
          </p:txBody>
        </p:sp>
        <p:cxnSp>
          <p:nvCxnSpPr>
            <p:cNvPr id="26" name="Conector recto de flecha 44"/>
            <p:cNvCxnSpPr>
              <a:cxnSpLocks noChangeAspect="1"/>
              <a:stCxn id="9" idx="2"/>
            </p:cNvCxnSpPr>
            <p:nvPr/>
          </p:nvCxnSpPr>
          <p:spPr>
            <a:xfrm>
              <a:off x="6873197" y="937758"/>
              <a:ext cx="0" cy="359727"/>
            </a:xfrm>
            <a:prstGeom prst="straightConnector1">
              <a:avLst/>
            </a:prstGeom>
            <a:noFill/>
            <a:ln w="6350" cap="flat" cmpd="sng" algn="ctr">
              <a:solidFill>
                <a:sysClr val="windowText" lastClr="000000"/>
              </a:solidFill>
              <a:prstDash val="solid"/>
              <a:miter lim="800000"/>
              <a:tailEnd type="triangle"/>
            </a:ln>
            <a:effectLst/>
          </p:spPr>
        </p:cxnSp>
        <p:sp>
          <p:nvSpPr>
            <p:cNvPr id="30" name="Rectángulo 64"/>
            <p:cNvSpPr>
              <a:spLocks noChangeAspect="1"/>
            </p:cNvSpPr>
            <p:nvPr/>
          </p:nvSpPr>
          <p:spPr>
            <a:xfrm>
              <a:off x="6279197" y="482430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Untrained Bayesian Network</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2" name="Rectángulo 70"/>
            <p:cNvSpPr>
              <a:spLocks noChangeAspect="1"/>
            </p:cNvSpPr>
            <p:nvPr/>
          </p:nvSpPr>
          <p:spPr>
            <a:xfrm>
              <a:off x="6279197" y="415120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Weighted Domain Knowledge model</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33" name="Conector recto de flecha 71"/>
            <p:cNvCxnSpPr>
              <a:cxnSpLocks noChangeAspect="1"/>
              <a:stCxn id="32" idx="2"/>
              <a:endCxn id="30" idx="0"/>
            </p:cNvCxnSpPr>
            <p:nvPr/>
          </p:nvCxnSpPr>
          <p:spPr>
            <a:xfrm>
              <a:off x="6873197" y="4511206"/>
              <a:ext cx="0" cy="313100"/>
            </a:xfrm>
            <a:prstGeom prst="straightConnector1">
              <a:avLst/>
            </a:prstGeom>
            <a:noFill/>
            <a:ln w="6350" cap="flat" cmpd="sng" algn="ctr">
              <a:solidFill>
                <a:sysClr val="windowText" lastClr="000000"/>
              </a:solidFill>
              <a:prstDash val="solid"/>
              <a:miter lim="800000"/>
              <a:tailEnd type="triangle"/>
            </a:ln>
            <a:effectLst/>
          </p:spPr>
        </p:cxnSp>
        <p:cxnSp>
          <p:nvCxnSpPr>
            <p:cNvPr id="34" name="Conector recto de flecha 75"/>
            <p:cNvCxnSpPr>
              <a:stCxn id="25" idx="2"/>
              <a:endCxn id="32" idx="0"/>
            </p:cNvCxnSpPr>
            <p:nvPr/>
          </p:nvCxnSpPr>
          <p:spPr>
            <a:xfrm>
              <a:off x="6873197" y="1657485"/>
              <a:ext cx="0" cy="2493721"/>
            </a:xfrm>
            <a:prstGeom prst="straightConnector1">
              <a:avLst/>
            </a:prstGeom>
            <a:noFill/>
            <a:ln w="6350" cap="flat" cmpd="sng" algn="ctr">
              <a:solidFill>
                <a:sysClr val="windowText" lastClr="000000"/>
              </a:solidFill>
              <a:prstDash val="solid"/>
              <a:miter lim="800000"/>
              <a:tailEnd type="triangle"/>
            </a:ln>
            <a:effectLst/>
          </p:spPr>
        </p:cxnSp>
        <p:cxnSp>
          <p:nvCxnSpPr>
            <p:cNvPr id="41" name="Conector angular 96"/>
            <p:cNvCxnSpPr>
              <a:stCxn id="10" idx="2"/>
            </p:cNvCxnSpPr>
            <p:nvPr/>
          </p:nvCxnSpPr>
          <p:spPr>
            <a:xfrm rot="5400000">
              <a:off x="7382023" y="416232"/>
              <a:ext cx="372427" cy="139007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492102" y="577758"/>
            <a:ext cx="3134794" cy="2832059"/>
            <a:chOff x="3492102" y="577758"/>
            <a:chExt cx="3134794" cy="2832059"/>
          </a:xfrm>
        </p:grpSpPr>
        <p:sp>
          <p:nvSpPr>
            <p:cNvPr id="7" name="Rectángulo 25"/>
            <p:cNvSpPr>
              <a:spLocks noChangeAspect="1"/>
            </p:cNvSpPr>
            <p:nvPr/>
          </p:nvSpPr>
          <p:spPr>
            <a:xfrm>
              <a:off x="3504802" y="583634"/>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CSV file</a:t>
              </a:r>
            </a:p>
          </p:txBody>
        </p:sp>
        <p:sp>
          <p:nvSpPr>
            <p:cNvPr id="8" name="Rectángulo 26"/>
            <p:cNvSpPr>
              <a:spLocks noChangeAspect="1"/>
            </p:cNvSpPr>
            <p:nvPr/>
          </p:nvSpPr>
          <p:spPr>
            <a:xfrm>
              <a:off x="4819883" y="577758"/>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Country name</a:t>
              </a:r>
            </a:p>
          </p:txBody>
        </p:sp>
        <p:sp>
          <p:nvSpPr>
            <p:cNvPr id="11" name="CuadroTexto 29"/>
            <p:cNvSpPr txBox="1">
              <a:spLocks noChangeAspect="1"/>
            </p:cNvSpPr>
            <p:nvPr/>
          </p:nvSpPr>
          <p:spPr>
            <a:xfrm>
              <a:off x="4103944" y="915027"/>
              <a:ext cx="639919"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 Filtering</a:t>
              </a:r>
            </a:p>
          </p:txBody>
        </p:sp>
        <p:sp>
          <p:nvSpPr>
            <p:cNvPr id="12" name="Rectángulo 30"/>
            <p:cNvSpPr>
              <a:spLocks noChangeAspect="1"/>
            </p:cNvSpPr>
            <p:nvPr/>
          </p:nvSpPr>
          <p:spPr>
            <a:xfrm>
              <a:off x="3504802" y="1296538"/>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Country data</a:t>
              </a:r>
            </a:p>
          </p:txBody>
        </p:sp>
        <p:cxnSp>
          <p:nvCxnSpPr>
            <p:cNvPr id="13" name="Conector recto de flecha 31"/>
            <p:cNvCxnSpPr>
              <a:cxnSpLocks noChangeAspect="1"/>
              <a:stCxn id="7" idx="2"/>
              <a:endCxn id="12" idx="0"/>
            </p:cNvCxnSpPr>
            <p:nvPr/>
          </p:nvCxnSpPr>
          <p:spPr>
            <a:xfrm>
              <a:off x="4098802" y="943634"/>
              <a:ext cx="0" cy="352904"/>
            </a:xfrm>
            <a:prstGeom prst="straightConnector1">
              <a:avLst/>
            </a:prstGeom>
            <a:noFill/>
            <a:ln w="6350" cap="flat" cmpd="sng" algn="ctr">
              <a:solidFill>
                <a:sysClr val="windowText" lastClr="000000"/>
              </a:solidFill>
              <a:prstDash val="solid"/>
              <a:miter lim="800000"/>
              <a:tailEnd type="triangle"/>
            </a:ln>
            <a:effectLst/>
          </p:spPr>
        </p:cxnSp>
        <p:sp>
          <p:nvSpPr>
            <p:cNvPr id="14" name="CuadroTexto 32"/>
            <p:cNvSpPr txBox="1">
              <a:spLocks noChangeAspect="1"/>
            </p:cNvSpPr>
            <p:nvPr/>
          </p:nvSpPr>
          <p:spPr>
            <a:xfrm>
              <a:off x="4069390" y="1631280"/>
              <a:ext cx="1220206"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Attribute restricting</a:t>
              </a:r>
            </a:p>
          </p:txBody>
        </p:sp>
        <p:sp>
          <p:nvSpPr>
            <p:cNvPr id="15" name="Rectángulo 33"/>
            <p:cNvSpPr>
              <a:spLocks noChangeAspect="1"/>
            </p:cNvSpPr>
            <p:nvPr/>
          </p:nvSpPr>
          <p:spPr>
            <a:xfrm>
              <a:off x="3498452" y="2006565"/>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Relevant country data</a:t>
              </a:r>
            </a:p>
          </p:txBody>
        </p:sp>
        <p:cxnSp>
          <p:nvCxnSpPr>
            <p:cNvPr id="16" name="Conector recto de flecha 34"/>
            <p:cNvCxnSpPr>
              <a:cxnSpLocks noChangeAspect="1"/>
              <a:stCxn id="12" idx="2"/>
              <a:endCxn id="15" idx="0"/>
            </p:cNvCxnSpPr>
            <p:nvPr/>
          </p:nvCxnSpPr>
          <p:spPr>
            <a:xfrm flipH="1">
              <a:off x="4092452" y="1656538"/>
              <a:ext cx="6350" cy="350027"/>
            </a:xfrm>
            <a:prstGeom prst="straightConnector1">
              <a:avLst/>
            </a:prstGeom>
            <a:noFill/>
            <a:ln w="6350" cap="flat" cmpd="sng" algn="ctr">
              <a:solidFill>
                <a:sysClr val="windowText" lastClr="000000"/>
              </a:solidFill>
              <a:prstDash val="solid"/>
              <a:miter lim="800000"/>
              <a:tailEnd type="triangle"/>
            </a:ln>
            <a:effectLst/>
          </p:spPr>
        </p:cxnSp>
        <p:sp>
          <p:nvSpPr>
            <p:cNvPr id="17" name="CuadroTexto 35"/>
            <p:cNvSpPr txBox="1">
              <a:spLocks noChangeAspect="1"/>
            </p:cNvSpPr>
            <p:nvPr/>
          </p:nvSpPr>
          <p:spPr>
            <a:xfrm>
              <a:off x="4055198" y="2390262"/>
              <a:ext cx="925253"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 Discretization</a:t>
              </a:r>
            </a:p>
          </p:txBody>
        </p:sp>
        <p:sp>
          <p:nvSpPr>
            <p:cNvPr id="18" name="Rectángulo 36"/>
            <p:cNvSpPr>
              <a:spLocks noChangeAspect="1"/>
            </p:cNvSpPr>
            <p:nvPr/>
          </p:nvSpPr>
          <p:spPr>
            <a:xfrm>
              <a:off x="3492102" y="2637431"/>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Discretized data</a:t>
              </a:r>
            </a:p>
          </p:txBody>
        </p:sp>
        <p:cxnSp>
          <p:nvCxnSpPr>
            <p:cNvPr id="19" name="Conector recto de flecha 37"/>
            <p:cNvCxnSpPr>
              <a:cxnSpLocks noChangeAspect="1"/>
              <a:stCxn id="15" idx="2"/>
            </p:cNvCxnSpPr>
            <p:nvPr/>
          </p:nvCxnSpPr>
          <p:spPr>
            <a:xfrm flipH="1">
              <a:off x="4086102" y="2366565"/>
              <a:ext cx="6350" cy="270866"/>
            </a:xfrm>
            <a:prstGeom prst="straightConnector1">
              <a:avLst/>
            </a:prstGeom>
            <a:noFill/>
            <a:ln w="6350" cap="flat" cmpd="sng" algn="ctr">
              <a:solidFill>
                <a:sysClr val="windowText" lastClr="000000"/>
              </a:solidFill>
              <a:prstDash val="solid"/>
              <a:miter lim="800000"/>
              <a:tailEnd type="triangle"/>
            </a:ln>
            <a:effectLst/>
          </p:spPr>
        </p:cxnSp>
        <p:sp>
          <p:nvSpPr>
            <p:cNvPr id="22" name="CuadroTexto 40"/>
            <p:cNvSpPr txBox="1">
              <a:spLocks noChangeAspect="1"/>
            </p:cNvSpPr>
            <p:nvPr/>
          </p:nvSpPr>
          <p:spPr>
            <a:xfrm>
              <a:off x="4055198" y="2985618"/>
              <a:ext cx="865943"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Random split</a:t>
              </a:r>
            </a:p>
          </p:txBody>
        </p:sp>
        <p:cxnSp>
          <p:nvCxnSpPr>
            <p:cNvPr id="23" name="Conector recto de flecha 41"/>
            <p:cNvCxnSpPr>
              <a:cxnSpLocks noChangeAspect="1"/>
              <a:stCxn id="18" idx="2"/>
              <a:endCxn id="20" idx="0"/>
            </p:cNvCxnSpPr>
            <p:nvPr/>
          </p:nvCxnSpPr>
          <p:spPr>
            <a:xfrm flipH="1">
              <a:off x="4084288" y="2997431"/>
              <a:ext cx="1814" cy="412386"/>
            </a:xfrm>
            <a:prstGeom prst="straightConnector1">
              <a:avLst/>
            </a:prstGeom>
            <a:noFill/>
            <a:ln w="6350" cap="flat" cmpd="sng" algn="ctr">
              <a:solidFill>
                <a:sysClr val="windowText" lastClr="000000"/>
              </a:solidFill>
              <a:prstDash val="solid"/>
              <a:miter lim="800000"/>
              <a:tailEnd type="triangle"/>
            </a:ln>
            <a:effectLst/>
          </p:spPr>
        </p:cxnSp>
        <p:cxnSp>
          <p:nvCxnSpPr>
            <p:cNvPr id="24" name="Conector angular 42"/>
            <p:cNvCxnSpPr>
              <a:cxnSpLocks noChangeAspect="1"/>
              <a:stCxn id="18" idx="2"/>
              <a:endCxn id="21" idx="0"/>
            </p:cNvCxnSpPr>
            <p:nvPr/>
          </p:nvCxnSpPr>
          <p:spPr>
            <a:xfrm rot="16200000" flipH="1">
              <a:off x="4543799" y="2539733"/>
              <a:ext cx="412386" cy="1327781"/>
            </a:xfrm>
            <a:prstGeom prst="bentConnector3">
              <a:avLst/>
            </a:prstGeom>
            <a:noFill/>
            <a:ln w="6350" cap="flat" cmpd="sng" algn="ctr">
              <a:solidFill>
                <a:sysClr val="windowText" lastClr="000000"/>
              </a:solidFill>
              <a:prstDash val="solid"/>
              <a:miter lim="800000"/>
              <a:tailEnd type="triangle"/>
            </a:ln>
            <a:effectLst/>
          </p:spPr>
        </p:cxnSp>
        <p:cxnSp>
          <p:nvCxnSpPr>
            <p:cNvPr id="38" name="Conector angular 88"/>
            <p:cNvCxnSpPr>
              <a:endCxn id="15" idx="0"/>
            </p:cNvCxnSpPr>
            <p:nvPr/>
          </p:nvCxnSpPr>
          <p:spPr>
            <a:xfrm rot="5400000">
              <a:off x="5185134" y="564803"/>
              <a:ext cx="349080" cy="253444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2"/>
            <p:cNvCxnSpPr>
              <a:stCxn id="8" idx="2"/>
              <a:endCxn id="12" idx="0"/>
            </p:cNvCxnSpPr>
            <p:nvPr/>
          </p:nvCxnSpPr>
          <p:spPr>
            <a:xfrm rot="5400000">
              <a:off x="4576953" y="459608"/>
              <a:ext cx="358780" cy="131508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956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Rectangle 80"/>
          <p:cNvSpPr/>
          <p:nvPr/>
        </p:nvSpPr>
        <p:spPr>
          <a:xfrm>
            <a:off x="3380515" y="1825623"/>
            <a:ext cx="2715485" cy="2609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Preprocessing</a:t>
            </a:r>
            <a:endParaRPr lang="en-US" sz="2800" dirty="0">
              <a:solidFill>
                <a:schemeClr val="accent5"/>
              </a:solidFill>
            </a:endParaRPr>
          </a:p>
        </p:txBody>
      </p:sp>
      <p:sp>
        <p:nvSpPr>
          <p:cNvPr id="43" name="Rectangle 42"/>
          <p:cNvSpPr/>
          <p:nvPr/>
        </p:nvSpPr>
        <p:spPr>
          <a:xfrm>
            <a:off x="5413883" y="5255701"/>
            <a:ext cx="3626592" cy="1467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Bayesian Network Evaluation</a:t>
            </a:r>
            <a:endParaRPr lang="en-US" sz="2800" dirty="0">
              <a:solidFill>
                <a:schemeClr val="accent5"/>
              </a:solidFill>
            </a:endParaRPr>
          </a:p>
        </p:txBody>
      </p:sp>
      <p:sp>
        <p:nvSpPr>
          <p:cNvPr id="2" name="Title 1"/>
          <p:cNvSpPr>
            <a:spLocks noGrp="1"/>
          </p:cNvSpPr>
          <p:nvPr>
            <p:ph type="title"/>
          </p:nvPr>
        </p:nvSpPr>
        <p:spPr/>
        <p:txBody>
          <a:bodyPr/>
          <a:lstStyle/>
          <a:p>
            <a:r>
              <a:rPr lang="en-US" dirty="0" smtClean="0"/>
              <a:t>Basic Dataflow (revisited)</a:t>
            </a:r>
            <a:endParaRPr lang="en-US" dirty="0"/>
          </a:p>
        </p:txBody>
      </p:sp>
      <p:sp>
        <p:nvSpPr>
          <p:cNvPr id="4" name="Rectangle 3"/>
          <p:cNvSpPr/>
          <p:nvPr/>
        </p:nvSpPr>
        <p:spPr>
          <a:xfrm>
            <a:off x="6158372" y="1825623"/>
            <a:ext cx="2869401" cy="3388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Bayesian Network Construction</a:t>
            </a:r>
            <a:endParaRPr lang="en-US" sz="2800" dirty="0">
              <a:solidFill>
                <a:schemeClr val="accent5"/>
              </a:solidFill>
            </a:endParaRPr>
          </a:p>
        </p:txBody>
      </p:sp>
      <p:sp>
        <p:nvSpPr>
          <p:cNvPr id="5" name="CuadroTexto 78"/>
          <p:cNvSpPr txBox="1">
            <a:spLocks noChangeAspect="1"/>
          </p:cNvSpPr>
          <p:nvPr/>
        </p:nvSpPr>
        <p:spPr>
          <a:xfrm>
            <a:off x="5537902" y="3908171"/>
            <a:ext cx="1412566"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Dependency evaluation</a:t>
            </a:r>
          </a:p>
        </p:txBody>
      </p:sp>
      <p:sp>
        <p:nvSpPr>
          <p:cNvPr id="20" name="Rectángulo 38"/>
          <p:cNvSpPr>
            <a:spLocks noChangeAspect="1"/>
          </p:cNvSpPr>
          <p:nvPr/>
        </p:nvSpPr>
        <p:spPr>
          <a:xfrm>
            <a:off x="3535096" y="3580624"/>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Test data</a:t>
            </a:r>
          </a:p>
        </p:txBody>
      </p:sp>
      <p:sp>
        <p:nvSpPr>
          <p:cNvPr id="27" name="Rectángulo 57"/>
          <p:cNvSpPr>
            <a:spLocks noChangeAspect="1"/>
          </p:cNvSpPr>
          <p:nvPr/>
        </p:nvSpPr>
        <p:spPr>
          <a:xfrm>
            <a:off x="6279197" y="626684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Accuracy</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8" name="Rectángulo 58"/>
          <p:cNvSpPr>
            <a:spLocks noChangeAspect="1"/>
          </p:cNvSpPr>
          <p:nvPr/>
        </p:nvSpPr>
        <p:spPr>
          <a:xfrm>
            <a:off x="6279197" y="5546598"/>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Trained Bayesian Network</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29" name="Conector recto de flecha 60"/>
          <p:cNvCxnSpPr>
            <a:cxnSpLocks noChangeAspect="1"/>
            <a:stCxn id="28" idx="2"/>
            <a:endCxn id="27" idx="0"/>
          </p:cNvCxnSpPr>
          <p:nvPr/>
        </p:nvCxnSpPr>
        <p:spPr>
          <a:xfrm>
            <a:off x="6873197" y="5906598"/>
            <a:ext cx="0" cy="360248"/>
          </a:xfrm>
          <a:prstGeom prst="straightConnector1">
            <a:avLst/>
          </a:prstGeom>
          <a:noFill/>
          <a:ln w="6350" cap="flat" cmpd="sng" algn="ctr">
            <a:solidFill>
              <a:sysClr val="windowText" lastClr="000000"/>
            </a:solidFill>
            <a:prstDash val="solid"/>
            <a:miter lim="800000"/>
            <a:tailEnd type="triangle"/>
          </a:ln>
          <a:effectLst/>
        </p:spPr>
      </p:cxnSp>
      <p:cxnSp>
        <p:nvCxnSpPr>
          <p:cNvPr id="31" name="Conector recto de flecha 65"/>
          <p:cNvCxnSpPr>
            <a:cxnSpLocks noChangeAspect="1"/>
            <a:stCxn id="30" idx="2"/>
            <a:endCxn id="28" idx="0"/>
          </p:cNvCxnSpPr>
          <p:nvPr/>
        </p:nvCxnSpPr>
        <p:spPr>
          <a:xfrm>
            <a:off x="6873197" y="5184306"/>
            <a:ext cx="0" cy="362292"/>
          </a:xfrm>
          <a:prstGeom prst="straightConnector1">
            <a:avLst/>
          </a:prstGeom>
          <a:noFill/>
          <a:ln w="6350" cap="flat" cmpd="sng" algn="ctr">
            <a:solidFill>
              <a:sysClr val="windowText" lastClr="000000"/>
            </a:solidFill>
            <a:prstDash val="solid"/>
            <a:miter lim="800000"/>
            <a:tailEnd type="triangle"/>
          </a:ln>
          <a:effectLst/>
        </p:spPr>
      </p:cxnSp>
      <p:cxnSp>
        <p:nvCxnSpPr>
          <p:cNvPr id="36" name="Conector angular 80"/>
          <p:cNvCxnSpPr>
            <a:stCxn id="21" idx="2"/>
            <a:endCxn id="32" idx="0"/>
          </p:cNvCxnSpPr>
          <p:nvPr/>
        </p:nvCxnSpPr>
        <p:spPr>
          <a:xfrm rot="16200000" flipH="1">
            <a:off x="5961755" y="3397423"/>
            <a:ext cx="364749" cy="145813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CuadroTexto 84"/>
          <p:cNvSpPr txBox="1">
            <a:spLocks noChangeAspect="1"/>
          </p:cNvSpPr>
          <p:nvPr/>
        </p:nvSpPr>
        <p:spPr>
          <a:xfrm>
            <a:off x="5821819" y="5238321"/>
            <a:ext cx="1109599" cy="246221"/>
          </a:xfrm>
          <a:prstGeom prst="rect">
            <a:avLst/>
          </a:prstGeom>
          <a:noFill/>
        </p:spPr>
        <p:txBody>
          <a:bodyPr wrap="none" rtlCol="0">
            <a:spAutoFit/>
          </a:bodyPr>
          <a:lstStyle/>
          <a:p>
            <a:pPr lvl="0"/>
            <a:r>
              <a:rPr lang="en-US" sz="1000" kern="0" dirty="0">
                <a:solidFill>
                  <a:prstClr val="black"/>
                </a:solidFill>
              </a:rPr>
              <a:t> </a:t>
            </a:r>
            <a:r>
              <a:rPr lang="en-US" sz="1000" kern="0" dirty="0" err="1" smtClean="0">
                <a:solidFill>
                  <a:prstClr val="black"/>
                </a:solidFill>
              </a:rPr>
              <a:t>CPT</a:t>
            </a:r>
            <a:r>
              <a:rPr lang="en-US" sz="1000" kern="0" dirty="0" smtClean="0">
                <a:solidFill>
                  <a:prstClr val="black"/>
                </a:solidFill>
              </a:rPr>
              <a:t> computation</a:t>
            </a:r>
            <a:endParaRPr kumimoji="0" lang="en-US" sz="1000" b="0" i="0" u="none" strike="noStrike" kern="0" cap="none" spc="0" normalizeH="0" baseline="0" noProof="0" dirty="0" smtClean="0">
              <a:ln>
                <a:noFill/>
              </a:ln>
              <a:solidFill>
                <a:prstClr val="black"/>
              </a:solidFill>
              <a:effectLst/>
              <a:uLnTx/>
              <a:uFillTx/>
            </a:endParaRPr>
          </a:p>
        </p:txBody>
      </p:sp>
      <p:cxnSp>
        <p:nvCxnSpPr>
          <p:cNvPr id="39" name="Conector angular 91"/>
          <p:cNvCxnSpPr/>
          <p:nvPr/>
        </p:nvCxnSpPr>
        <p:spPr>
          <a:xfrm rot="16200000" flipH="1">
            <a:off x="4315632" y="3709281"/>
            <a:ext cx="2326222" cy="2788909"/>
          </a:xfrm>
          <a:prstGeom prst="bentConnector3">
            <a:avLst>
              <a:gd name="adj1" fmla="val 9258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94"/>
          <p:cNvSpPr txBox="1">
            <a:spLocks noChangeAspect="1"/>
          </p:cNvSpPr>
          <p:nvPr/>
        </p:nvSpPr>
        <p:spPr>
          <a:xfrm>
            <a:off x="5379154" y="5888021"/>
            <a:ext cx="1475084" cy="246221"/>
          </a:xfrm>
          <a:prstGeom prst="rect">
            <a:avLst/>
          </a:prstGeom>
          <a:noFill/>
        </p:spPr>
        <p:txBody>
          <a:bodyPr wrap="none" rtlCol="0">
            <a:spAutoFit/>
          </a:bodyPr>
          <a:lstStyle/>
          <a:p>
            <a:pPr lvl="0"/>
            <a:r>
              <a:rPr lang="en-US" sz="1000" kern="0" dirty="0" err="1" smtClean="0">
                <a:solidFill>
                  <a:prstClr val="black"/>
                </a:solidFill>
              </a:rPr>
              <a:t>Shenoy</a:t>
            </a:r>
            <a:r>
              <a:rPr lang="en-US" sz="1000" kern="0" dirty="0" smtClean="0">
                <a:solidFill>
                  <a:prstClr val="black"/>
                </a:solidFill>
              </a:rPr>
              <a:t>-Shafer algorithm</a:t>
            </a:r>
            <a:endParaRPr kumimoji="0" lang="en-US" sz="1000" b="0" i="0" u="none" strike="noStrike" kern="0" cap="none" spc="0" normalizeH="0" baseline="0" noProof="0" dirty="0" smtClean="0">
              <a:ln>
                <a:noFill/>
              </a:ln>
              <a:solidFill>
                <a:prstClr val="black"/>
              </a:solidFill>
              <a:effectLst/>
              <a:uLnTx/>
              <a:uFillTx/>
            </a:endParaRPr>
          </a:p>
        </p:txBody>
      </p:sp>
      <p:cxnSp>
        <p:nvCxnSpPr>
          <p:cNvPr id="35" name="Conector angular 77"/>
          <p:cNvCxnSpPr>
            <a:stCxn id="21" idx="2"/>
            <a:endCxn id="28" idx="0"/>
          </p:cNvCxnSpPr>
          <p:nvPr/>
        </p:nvCxnSpPr>
        <p:spPr>
          <a:xfrm rot="16200000" flipH="1">
            <a:off x="5342889" y="4016289"/>
            <a:ext cx="1602481" cy="1458135"/>
          </a:xfrm>
          <a:prstGeom prst="bentConnector3">
            <a:avLst>
              <a:gd name="adj1" fmla="val 9490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27"/>
          <p:cNvSpPr>
            <a:spLocks noChangeAspect="1"/>
          </p:cNvSpPr>
          <p:nvPr/>
        </p:nvSpPr>
        <p:spPr>
          <a:xfrm>
            <a:off x="6270197" y="1956813"/>
            <a:ext cx="1206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graph</a:t>
            </a:r>
          </a:p>
        </p:txBody>
      </p:sp>
      <p:sp>
        <p:nvSpPr>
          <p:cNvPr id="21" name="Rectángulo 39"/>
          <p:cNvSpPr>
            <a:spLocks noChangeAspect="1"/>
          </p:cNvSpPr>
          <p:nvPr/>
        </p:nvSpPr>
        <p:spPr>
          <a:xfrm>
            <a:off x="4821062" y="3584117"/>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Training Data</a:t>
            </a:r>
          </a:p>
        </p:txBody>
      </p:sp>
      <p:sp>
        <p:nvSpPr>
          <p:cNvPr id="10" name="Rectángulo 28"/>
          <p:cNvSpPr>
            <a:spLocks noChangeAspect="1"/>
          </p:cNvSpPr>
          <p:nvPr/>
        </p:nvSpPr>
        <p:spPr>
          <a:xfrm>
            <a:off x="7578019" y="1951175"/>
            <a:ext cx="1370512"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variable categorization</a:t>
            </a:r>
          </a:p>
        </p:txBody>
      </p:sp>
      <p:sp>
        <p:nvSpPr>
          <p:cNvPr id="25" name="Rectángulo 43"/>
          <p:cNvSpPr>
            <a:spLocks noChangeAspect="1"/>
          </p:cNvSpPr>
          <p:nvPr/>
        </p:nvSpPr>
        <p:spPr>
          <a:xfrm>
            <a:off x="6270197" y="2514114"/>
            <a:ext cx="1206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model</a:t>
            </a:r>
          </a:p>
        </p:txBody>
      </p:sp>
      <p:cxnSp>
        <p:nvCxnSpPr>
          <p:cNvPr id="26" name="Conector recto de flecha 44"/>
          <p:cNvCxnSpPr>
            <a:cxnSpLocks noChangeAspect="1"/>
            <a:stCxn id="9" idx="2"/>
            <a:endCxn id="25" idx="0"/>
          </p:cNvCxnSpPr>
          <p:nvPr/>
        </p:nvCxnSpPr>
        <p:spPr>
          <a:xfrm>
            <a:off x="6873197" y="2316813"/>
            <a:ext cx="0" cy="197301"/>
          </a:xfrm>
          <a:prstGeom prst="straightConnector1">
            <a:avLst/>
          </a:prstGeom>
          <a:noFill/>
          <a:ln w="6350" cap="flat" cmpd="sng" algn="ctr">
            <a:solidFill>
              <a:sysClr val="windowText" lastClr="000000"/>
            </a:solidFill>
            <a:prstDash val="solid"/>
            <a:miter lim="800000"/>
            <a:tailEnd type="triangle"/>
          </a:ln>
          <a:effectLst/>
        </p:spPr>
      </p:cxnSp>
      <p:sp>
        <p:nvSpPr>
          <p:cNvPr id="30" name="Rectángulo 64"/>
          <p:cNvSpPr>
            <a:spLocks noChangeAspect="1"/>
          </p:cNvSpPr>
          <p:nvPr/>
        </p:nvSpPr>
        <p:spPr>
          <a:xfrm>
            <a:off x="6279197" y="482430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Untrained Bayesian Network</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2" name="Rectángulo 70"/>
          <p:cNvSpPr>
            <a:spLocks noChangeAspect="1"/>
          </p:cNvSpPr>
          <p:nvPr/>
        </p:nvSpPr>
        <p:spPr>
          <a:xfrm>
            <a:off x="6279197" y="430886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Weighted Domain Knowledge model</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33" name="Conector recto de flecha 71"/>
          <p:cNvCxnSpPr>
            <a:cxnSpLocks noChangeAspect="1"/>
            <a:stCxn id="32" idx="2"/>
            <a:endCxn id="30" idx="0"/>
          </p:cNvCxnSpPr>
          <p:nvPr/>
        </p:nvCxnSpPr>
        <p:spPr>
          <a:xfrm>
            <a:off x="6873197" y="4668866"/>
            <a:ext cx="0" cy="155440"/>
          </a:xfrm>
          <a:prstGeom prst="straightConnector1">
            <a:avLst/>
          </a:prstGeom>
          <a:noFill/>
          <a:ln w="6350" cap="flat" cmpd="sng" algn="ctr">
            <a:solidFill>
              <a:sysClr val="windowText" lastClr="000000"/>
            </a:solidFill>
            <a:prstDash val="solid"/>
            <a:miter lim="800000"/>
            <a:tailEnd type="triangle"/>
          </a:ln>
          <a:effectLst/>
        </p:spPr>
      </p:cxnSp>
      <p:cxnSp>
        <p:nvCxnSpPr>
          <p:cNvPr id="34" name="Conector recto de flecha 75"/>
          <p:cNvCxnSpPr>
            <a:stCxn id="25" idx="2"/>
            <a:endCxn id="32" idx="0"/>
          </p:cNvCxnSpPr>
          <p:nvPr/>
        </p:nvCxnSpPr>
        <p:spPr>
          <a:xfrm>
            <a:off x="6873197" y="2874114"/>
            <a:ext cx="0" cy="1434752"/>
          </a:xfrm>
          <a:prstGeom prst="straightConnector1">
            <a:avLst/>
          </a:prstGeom>
          <a:noFill/>
          <a:ln w="6350" cap="flat" cmpd="sng" algn="ctr">
            <a:solidFill>
              <a:sysClr val="windowText" lastClr="000000"/>
            </a:solidFill>
            <a:prstDash val="solid"/>
            <a:miter lim="800000"/>
            <a:tailEnd type="triangle"/>
          </a:ln>
          <a:effectLst/>
        </p:spPr>
      </p:cxnSp>
      <p:cxnSp>
        <p:nvCxnSpPr>
          <p:cNvPr id="41" name="Conector angular 96"/>
          <p:cNvCxnSpPr>
            <a:stCxn id="10" idx="2"/>
            <a:endCxn id="25" idx="0"/>
          </p:cNvCxnSpPr>
          <p:nvPr/>
        </p:nvCxnSpPr>
        <p:spPr>
          <a:xfrm rot="5400000">
            <a:off x="7466767" y="1717605"/>
            <a:ext cx="202939" cy="139007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93244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6158372" y="1825623"/>
            <a:ext cx="2869401" cy="3388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Bayesian Network Construction</a:t>
            </a:r>
            <a:endParaRPr lang="en-US" sz="2800" dirty="0">
              <a:solidFill>
                <a:schemeClr val="accent5"/>
              </a:solidFill>
            </a:endParaRPr>
          </a:p>
        </p:txBody>
      </p:sp>
      <p:sp>
        <p:nvSpPr>
          <p:cNvPr id="81" name="Rectangle 80"/>
          <p:cNvSpPr/>
          <p:nvPr/>
        </p:nvSpPr>
        <p:spPr>
          <a:xfrm>
            <a:off x="3380515" y="1825623"/>
            <a:ext cx="2715485" cy="2609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solidFill>
              </a:rPr>
              <a:t>Preprocessing</a:t>
            </a:r>
            <a:endParaRPr lang="en-US" sz="2800" dirty="0">
              <a:solidFill>
                <a:schemeClr val="accent5"/>
              </a:solidFill>
            </a:endParaRPr>
          </a:p>
        </p:txBody>
      </p:sp>
      <p:sp>
        <p:nvSpPr>
          <p:cNvPr id="47" name="CuadroTexto 78"/>
          <p:cNvSpPr txBox="1">
            <a:spLocks noChangeAspect="1"/>
          </p:cNvSpPr>
          <p:nvPr/>
        </p:nvSpPr>
        <p:spPr>
          <a:xfrm>
            <a:off x="5537902" y="3908171"/>
            <a:ext cx="1412566"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Dependency evaluation</a:t>
            </a:r>
          </a:p>
        </p:txBody>
      </p:sp>
      <p:sp>
        <p:nvSpPr>
          <p:cNvPr id="2" name="Title 1"/>
          <p:cNvSpPr>
            <a:spLocks noGrp="1"/>
          </p:cNvSpPr>
          <p:nvPr>
            <p:ph type="title"/>
          </p:nvPr>
        </p:nvSpPr>
        <p:spPr/>
        <p:txBody>
          <a:bodyPr/>
          <a:lstStyle/>
          <a:p>
            <a:r>
              <a:rPr lang="en-US" dirty="0" smtClean="0"/>
              <a:t>Interpretability Experiments dataflow</a:t>
            </a:r>
            <a:endParaRPr lang="en-US" dirty="0"/>
          </a:p>
        </p:txBody>
      </p:sp>
      <p:sp>
        <p:nvSpPr>
          <p:cNvPr id="48" name="Rectángulo 25"/>
          <p:cNvSpPr>
            <a:spLocks noChangeAspect="1"/>
          </p:cNvSpPr>
          <p:nvPr/>
        </p:nvSpPr>
        <p:spPr>
          <a:xfrm>
            <a:off x="3535096" y="1951175"/>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CSV file</a:t>
            </a:r>
          </a:p>
        </p:txBody>
      </p:sp>
      <p:sp>
        <p:nvSpPr>
          <p:cNvPr id="49" name="Rectángulo 26"/>
          <p:cNvSpPr>
            <a:spLocks noChangeAspect="1"/>
          </p:cNvSpPr>
          <p:nvPr/>
        </p:nvSpPr>
        <p:spPr>
          <a:xfrm>
            <a:off x="4821062" y="1951175"/>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Country name</a:t>
            </a:r>
          </a:p>
        </p:txBody>
      </p:sp>
      <p:sp>
        <p:nvSpPr>
          <p:cNvPr id="50" name="Rectángulo 27"/>
          <p:cNvSpPr>
            <a:spLocks noChangeAspect="1"/>
          </p:cNvSpPr>
          <p:nvPr/>
        </p:nvSpPr>
        <p:spPr>
          <a:xfrm>
            <a:off x="6270378" y="1954706"/>
            <a:ext cx="1206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graph</a:t>
            </a:r>
          </a:p>
        </p:txBody>
      </p:sp>
      <p:sp>
        <p:nvSpPr>
          <p:cNvPr id="52" name="CuadroTexto 29"/>
          <p:cNvSpPr txBox="1">
            <a:spLocks noChangeAspect="1"/>
          </p:cNvSpPr>
          <p:nvPr/>
        </p:nvSpPr>
        <p:spPr>
          <a:xfrm>
            <a:off x="3529779" y="2300931"/>
            <a:ext cx="639919"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 Filtering</a:t>
            </a:r>
          </a:p>
        </p:txBody>
      </p:sp>
      <p:cxnSp>
        <p:nvCxnSpPr>
          <p:cNvPr id="54" name="Conector recto de flecha 31"/>
          <p:cNvCxnSpPr>
            <a:cxnSpLocks noChangeAspect="1"/>
            <a:stCxn id="48" idx="2"/>
            <a:endCxn id="53" idx="0"/>
          </p:cNvCxnSpPr>
          <p:nvPr/>
        </p:nvCxnSpPr>
        <p:spPr>
          <a:xfrm>
            <a:off x="4129096" y="2311175"/>
            <a:ext cx="0" cy="201266"/>
          </a:xfrm>
          <a:prstGeom prst="straightConnector1">
            <a:avLst/>
          </a:prstGeom>
          <a:solidFill>
            <a:schemeClr val="bg1"/>
          </a:solidFill>
          <a:ln w="6350" cap="flat" cmpd="sng" algn="ctr">
            <a:solidFill>
              <a:sysClr val="windowText" lastClr="000000"/>
            </a:solidFill>
            <a:prstDash val="solid"/>
            <a:miter lim="800000"/>
            <a:tailEnd type="triangle"/>
          </a:ln>
          <a:effectLst/>
        </p:spPr>
      </p:cxnSp>
      <p:sp>
        <p:nvSpPr>
          <p:cNvPr id="55" name="CuadroTexto 32"/>
          <p:cNvSpPr txBox="1">
            <a:spLocks noChangeAspect="1"/>
          </p:cNvSpPr>
          <p:nvPr/>
        </p:nvSpPr>
        <p:spPr>
          <a:xfrm>
            <a:off x="4148119" y="2822328"/>
            <a:ext cx="1220206" cy="246221"/>
          </a:xfrm>
          <a:prstGeom prst="rect">
            <a:avLst/>
          </a:prstGeom>
          <a:solidFill>
            <a:schemeClr val="bg1"/>
          </a:solid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Attribute restricting</a:t>
            </a:r>
          </a:p>
        </p:txBody>
      </p:sp>
      <p:sp>
        <p:nvSpPr>
          <p:cNvPr id="56" name="Rectángulo 33"/>
          <p:cNvSpPr>
            <a:spLocks noChangeAspect="1"/>
          </p:cNvSpPr>
          <p:nvPr/>
        </p:nvSpPr>
        <p:spPr>
          <a:xfrm>
            <a:off x="3535096" y="3141099"/>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Relevant country data</a:t>
            </a:r>
          </a:p>
        </p:txBody>
      </p:sp>
      <p:cxnSp>
        <p:nvCxnSpPr>
          <p:cNvPr id="57" name="Conector recto de flecha 34"/>
          <p:cNvCxnSpPr>
            <a:cxnSpLocks noChangeAspect="1"/>
            <a:stCxn id="53" idx="2"/>
            <a:endCxn id="56" idx="0"/>
          </p:cNvCxnSpPr>
          <p:nvPr/>
        </p:nvCxnSpPr>
        <p:spPr>
          <a:xfrm>
            <a:off x="4129096" y="2872441"/>
            <a:ext cx="0" cy="268658"/>
          </a:xfrm>
          <a:prstGeom prst="straightConnector1">
            <a:avLst/>
          </a:prstGeom>
          <a:solidFill>
            <a:schemeClr val="bg1"/>
          </a:solidFill>
          <a:ln w="6350" cap="flat" cmpd="sng" algn="ctr">
            <a:solidFill>
              <a:sysClr val="windowText" lastClr="000000"/>
            </a:solidFill>
            <a:prstDash val="solid"/>
            <a:miter lim="800000"/>
            <a:tailEnd type="triangle"/>
          </a:ln>
          <a:effectLst/>
        </p:spPr>
      </p:cxnSp>
      <p:sp>
        <p:nvSpPr>
          <p:cNvPr id="58" name="Rectángulo 43"/>
          <p:cNvSpPr>
            <a:spLocks noChangeAspect="1"/>
          </p:cNvSpPr>
          <p:nvPr/>
        </p:nvSpPr>
        <p:spPr>
          <a:xfrm>
            <a:off x="6270378" y="2512441"/>
            <a:ext cx="1206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model</a:t>
            </a:r>
          </a:p>
        </p:txBody>
      </p:sp>
      <p:cxnSp>
        <p:nvCxnSpPr>
          <p:cNvPr id="59" name="Conector recto de flecha 44"/>
          <p:cNvCxnSpPr>
            <a:cxnSpLocks noChangeAspect="1"/>
            <a:stCxn id="50" idx="2"/>
            <a:endCxn id="58" idx="0"/>
          </p:cNvCxnSpPr>
          <p:nvPr/>
        </p:nvCxnSpPr>
        <p:spPr>
          <a:xfrm>
            <a:off x="6873378" y="2314706"/>
            <a:ext cx="0" cy="197735"/>
          </a:xfrm>
          <a:prstGeom prst="straightConnector1">
            <a:avLst/>
          </a:prstGeom>
          <a:solidFill>
            <a:schemeClr val="bg1"/>
          </a:solidFill>
          <a:ln w="6350" cap="flat" cmpd="sng" algn="ctr">
            <a:solidFill>
              <a:sysClr val="windowText" lastClr="000000"/>
            </a:solidFill>
            <a:prstDash val="solid"/>
            <a:miter lim="800000"/>
            <a:tailEnd type="triangle"/>
          </a:ln>
          <a:effectLst/>
        </p:spPr>
      </p:cxnSp>
      <p:cxnSp>
        <p:nvCxnSpPr>
          <p:cNvPr id="63" name="Conector recto de flecha 75"/>
          <p:cNvCxnSpPr>
            <a:stCxn id="58" idx="2"/>
            <a:endCxn id="37" idx="0"/>
          </p:cNvCxnSpPr>
          <p:nvPr/>
        </p:nvCxnSpPr>
        <p:spPr>
          <a:xfrm flipH="1">
            <a:off x="6871347" y="2872441"/>
            <a:ext cx="2031" cy="1437515"/>
          </a:xfrm>
          <a:prstGeom prst="straightConnector1">
            <a:avLst/>
          </a:prstGeom>
          <a:solidFill>
            <a:schemeClr val="bg1"/>
          </a:solidFill>
          <a:ln w="6350" cap="flat" cmpd="sng" algn="ctr">
            <a:solidFill>
              <a:sysClr val="windowText" lastClr="000000"/>
            </a:solidFill>
            <a:prstDash val="solid"/>
            <a:miter lim="800000"/>
            <a:tailEnd type="triangle"/>
          </a:ln>
          <a:effectLst/>
        </p:spPr>
      </p:cxnSp>
      <p:cxnSp>
        <p:nvCxnSpPr>
          <p:cNvPr id="64" name="Conector angular 77"/>
          <p:cNvCxnSpPr>
            <a:stCxn id="56" idx="2"/>
            <a:endCxn id="37" idx="0"/>
          </p:cNvCxnSpPr>
          <p:nvPr/>
        </p:nvCxnSpPr>
        <p:spPr>
          <a:xfrm rot="16200000" flipH="1">
            <a:off x="5095793" y="2534401"/>
            <a:ext cx="808857" cy="2742251"/>
          </a:xfrm>
          <a:prstGeom prst="bentConnector3">
            <a:avLst>
              <a:gd name="adj1" fmla="val 77673"/>
            </a:avLst>
          </a:prstGeom>
          <a:solidFill>
            <a:schemeClr val="bg1"/>
          </a:solid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71"/>
          <p:cNvCxnSpPr>
            <a:cxnSpLocks noChangeAspect="1"/>
            <a:stCxn id="37" idx="2"/>
            <a:endCxn id="36" idx="0"/>
          </p:cNvCxnSpPr>
          <p:nvPr/>
        </p:nvCxnSpPr>
        <p:spPr>
          <a:xfrm>
            <a:off x="6871347" y="4669956"/>
            <a:ext cx="6350" cy="154350"/>
          </a:xfrm>
          <a:prstGeom prst="straightConnector1">
            <a:avLst/>
          </a:prstGeom>
          <a:noFill/>
          <a:ln w="6350" cap="flat" cmpd="sng" algn="ctr">
            <a:solidFill>
              <a:sysClr val="windowText" lastClr="000000"/>
            </a:solidFill>
            <a:prstDash val="solid"/>
            <a:miter lim="800000"/>
            <a:tailEnd type="triangle"/>
          </a:ln>
          <a:effectLst/>
        </p:spPr>
      </p:cxnSp>
      <p:cxnSp>
        <p:nvCxnSpPr>
          <p:cNvPr id="66" name="Conector angular 88"/>
          <p:cNvCxnSpPr>
            <a:stCxn id="58" idx="2"/>
            <a:endCxn id="56" idx="0"/>
          </p:cNvCxnSpPr>
          <p:nvPr/>
        </p:nvCxnSpPr>
        <p:spPr>
          <a:xfrm rot="5400000">
            <a:off x="5366908" y="1634629"/>
            <a:ext cx="268658" cy="2744282"/>
          </a:xfrm>
          <a:prstGeom prst="bentConnector3">
            <a:avLst>
              <a:gd name="adj1" fmla="val 50000"/>
            </a:avLst>
          </a:prstGeom>
          <a:solidFill>
            <a:schemeClr val="bg1"/>
          </a:solid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angular 96"/>
          <p:cNvCxnSpPr>
            <a:stCxn id="29" idx="2"/>
            <a:endCxn id="58" idx="0"/>
          </p:cNvCxnSpPr>
          <p:nvPr/>
        </p:nvCxnSpPr>
        <p:spPr>
          <a:xfrm rot="5400000">
            <a:off x="7467694" y="1716860"/>
            <a:ext cx="201266" cy="1389897"/>
          </a:xfrm>
          <a:prstGeom prst="bentConnector3">
            <a:avLst>
              <a:gd name="adj1" fmla="val 50000"/>
            </a:avLst>
          </a:prstGeom>
          <a:solidFill>
            <a:schemeClr val="bg1"/>
          </a:solid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angular 2"/>
          <p:cNvCxnSpPr>
            <a:stCxn id="49" idx="2"/>
            <a:endCxn id="53" idx="0"/>
          </p:cNvCxnSpPr>
          <p:nvPr/>
        </p:nvCxnSpPr>
        <p:spPr>
          <a:xfrm rot="5400000">
            <a:off x="4671446" y="1768825"/>
            <a:ext cx="201266" cy="1285966"/>
          </a:xfrm>
          <a:prstGeom prst="bentConnector3">
            <a:avLst/>
          </a:prstGeom>
          <a:solidFill>
            <a:schemeClr val="bg1"/>
          </a:solid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ángulo 28"/>
          <p:cNvSpPr>
            <a:spLocks noChangeAspect="1"/>
          </p:cNvSpPr>
          <p:nvPr/>
        </p:nvSpPr>
        <p:spPr>
          <a:xfrm>
            <a:off x="7578019" y="1951175"/>
            <a:ext cx="1370512"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Domain Knowledge variable categorization</a:t>
            </a:r>
          </a:p>
        </p:txBody>
      </p:sp>
      <p:sp>
        <p:nvSpPr>
          <p:cNvPr id="36" name="Rectángulo 64"/>
          <p:cNvSpPr>
            <a:spLocks noChangeAspect="1"/>
          </p:cNvSpPr>
          <p:nvPr/>
        </p:nvSpPr>
        <p:spPr>
          <a:xfrm>
            <a:off x="6283697" y="482430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Untrained Bayesian Network</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7" name="Rectángulo 70"/>
          <p:cNvSpPr>
            <a:spLocks noChangeAspect="1"/>
          </p:cNvSpPr>
          <p:nvPr/>
        </p:nvSpPr>
        <p:spPr>
          <a:xfrm>
            <a:off x="6277347" y="4309956"/>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lvl="0" algn="ctr"/>
            <a:r>
              <a:rPr lang="en-US" sz="1000" kern="0" dirty="0">
                <a:solidFill>
                  <a:prstClr val="black"/>
                </a:solidFill>
              </a:rPr>
              <a:t>Weighted Domain Knowledge model</a:t>
            </a:r>
            <a:endPar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3" name="Rectángulo 30"/>
          <p:cNvSpPr>
            <a:spLocks noChangeAspect="1"/>
          </p:cNvSpPr>
          <p:nvPr/>
        </p:nvSpPr>
        <p:spPr>
          <a:xfrm>
            <a:off x="3535096" y="2512441"/>
            <a:ext cx="1188000" cy="360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anose="020F0502020204030204"/>
                <a:ea typeface="+mn-ea"/>
                <a:cs typeface="+mn-cs"/>
              </a:rPr>
              <a:t>Country data</a:t>
            </a:r>
          </a:p>
        </p:txBody>
      </p:sp>
    </p:spTree>
    <p:extLst>
      <p:ext uri="{BB962C8B-B14F-4D97-AF65-F5344CB8AC3E}">
        <p14:creationId xmlns:p14="http://schemas.microsoft.com/office/powerpoint/2010/main" val="1782636965"/>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Network Analysis</a:t>
            </a:r>
            <a:br>
              <a:rPr lang="en-US" dirty="0" smtClean="0"/>
            </a:br>
            <a:r>
              <a:rPr lang="en-US" sz="3200" dirty="0" err="1" smtClean="0"/>
              <a:t>Smets-Wouters</a:t>
            </a:r>
            <a:r>
              <a:rPr lang="en-US" sz="3200" dirty="0" smtClean="0"/>
              <a:t> country locations</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2234406"/>
            <a:ext cx="5715000" cy="3533775"/>
          </a:xfrm>
        </p:spPr>
      </p:pic>
    </p:spTree>
    <p:extLst>
      <p:ext uri="{BB962C8B-B14F-4D97-AF65-F5344CB8AC3E}">
        <p14:creationId xmlns:p14="http://schemas.microsoft.com/office/powerpoint/2010/main" val="146770671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effectLst>
                  <a:outerShdw blurRad="50800" dist="50800" dir="2700000" algn="ctr" rotWithShape="0">
                    <a:prstClr val="white"/>
                  </a:outerShdw>
                </a:effectLst>
              </a:rPr>
              <a:t>Matching Network Analysis</a:t>
            </a:r>
            <a:br>
              <a:rPr lang="en-US" dirty="0">
                <a:solidFill>
                  <a:prstClr val="black"/>
                </a:solidFill>
                <a:effectLst>
                  <a:outerShdw blurRad="50800" dist="50800" dir="2700000" algn="ctr" rotWithShape="0">
                    <a:prstClr val="white"/>
                  </a:outerShdw>
                </a:effectLst>
              </a:rPr>
            </a:br>
            <a:r>
              <a:rPr lang="en-US" sz="3200" dirty="0" err="1">
                <a:solidFill>
                  <a:prstClr val="black"/>
                </a:solidFill>
                <a:effectLst>
                  <a:outerShdw blurRad="50800" dist="50800" dir="2700000" algn="ctr" rotWithShape="0">
                    <a:prstClr val="white"/>
                  </a:outerShdw>
                </a:effectLst>
              </a:rPr>
              <a:t>Smets-Wouters</a:t>
            </a:r>
            <a:r>
              <a:rPr lang="en-US" sz="3200" dirty="0">
                <a:solidFill>
                  <a:prstClr val="black"/>
                </a:solidFill>
                <a:effectLst>
                  <a:outerShdw blurRad="50800" dist="50800" dir="2700000" algn="ctr" rotWithShape="0">
                    <a:prstClr val="white"/>
                  </a:outerShdw>
                </a:effectLst>
              </a:rPr>
              <a:t> </a:t>
            </a:r>
            <a:r>
              <a:rPr lang="en-US" sz="3200" dirty="0" smtClean="0">
                <a:solidFill>
                  <a:prstClr val="black"/>
                </a:solidFill>
                <a:effectLst>
                  <a:outerShdw blurRad="50800" dist="50800" dir="2700000" algn="ctr" rotWithShape="0">
                    <a:prstClr val="white"/>
                  </a:outerShdw>
                </a:effectLst>
              </a:rPr>
              <a:t>accuracies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8500" y="2234406"/>
            <a:ext cx="57150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79078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Pigeonhole experiment: </a:t>
            </a:r>
            <a:r>
              <a:rPr lang="en-US" dirty="0" err="1" smtClean="0"/>
              <a:t>Smets-Wouters</a:t>
            </a:r>
            <a:r>
              <a:rPr lang="en-US" dirty="0" smtClean="0"/>
              <a:t> Country groups</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214311011"/>
              </p:ext>
            </p:extLst>
          </p:nvPr>
        </p:nvGraphicFramePr>
        <p:xfrm>
          <a:off x="838200" y="1825625"/>
          <a:ext cx="5181600" cy="4696968"/>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192871">
                <a:tc>
                  <a:txBody>
                    <a:bodyPr/>
                    <a:lstStyle/>
                    <a:p>
                      <a:pPr marL="0" marR="0" indent="0" algn="just">
                        <a:lnSpc>
                          <a:spcPct val="107000"/>
                        </a:lnSpc>
                        <a:spcBef>
                          <a:spcPts val="0"/>
                        </a:spcBef>
                        <a:spcAft>
                          <a:spcPts val="0"/>
                        </a:spcAft>
                        <a:buFont typeface="Arial" panose="020B0604020202020204" pitchFamily="34" charset="0"/>
                        <a:buNone/>
                      </a:pPr>
                      <a:r>
                        <a:rPr lang="en-US" sz="1200" dirty="0">
                          <a:effectLst/>
                        </a:rPr>
                        <a:t>Groups shared by the countries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Country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Groups not shared by the countries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Data available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Average accuracy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578612">
                <a:tc rowSpan="2">
                  <a:txBody>
                    <a:bodyPr/>
                    <a:lstStyle/>
                    <a:p>
                      <a:pPr marL="0" marR="0" lvl="0" indent="0" algn="l">
                        <a:lnSpc>
                          <a:spcPct val="107000"/>
                        </a:lnSpc>
                        <a:spcBef>
                          <a:spcPts val="0"/>
                        </a:spcBef>
                        <a:spcAft>
                          <a:spcPts val="1200"/>
                        </a:spcAft>
                        <a:buFont typeface="Symbol" panose="05050102010706020507" pitchFamily="18" charset="2"/>
                        <a:buNone/>
                      </a:pPr>
                      <a:r>
                        <a:rPr lang="en-US" sz="1200" dirty="0">
                          <a:effectLst/>
                        </a:rPr>
                        <a:t>IDA &amp; IBRD total</a:t>
                      </a:r>
                    </a:p>
                    <a:p>
                      <a:pPr marL="0" marR="0" lvl="0" indent="0" algn="l">
                        <a:lnSpc>
                          <a:spcPct val="107000"/>
                        </a:lnSpc>
                        <a:spcBef>
                          <a:spcPts val="0"/>
                        </a:spcBef>
                        <a:spcAft>
                          <a:spcPts val="1200"/>
                        </a:spcAft>
                        <a:buFont typeface="Symbol" panose="05050102010706020507" pitchFamily="18" charset="2"/>
                        <a:buNone/>
                      </a:pPr>
                      <a:r>
                        <a:rPr lang="en-US" sz="1200" dirty="0">
                          <a:effectLst/>
                        </a:rPr>
                        <a:t>Low &amp; middle income</a:t>
                      </a:r>
                    </a:p>
                    <a:p>
                      <a:pPr marL="0" marR="0" lvl="0" indent="0" algn="l">
                        <a:lnSpc>
                          <a:spcPct val="107000"/>
                        </a:lnSpc>
                        <a:spcBef>
                          <a:spcPts val="0"/>
                        </a:spcBef>
                        <a:spcAft>
                          <a:spcPts val="1200"/>
                        </a:spcAft>
                        <a:buFont typeface="Symbol" panose="05050102010706020507" pitchFamily="18" charset="2"/>
                        <a:buNone/>
                      </a:pPr>
                      <a:r>
                        <a:rPr lang="en-US" sz="1200" dirty="0">
                          <a:effectLst/>
                        </a:rPr>
                        <a:t>Middle income</a:t>
                      </a:r>
                    </a:p>
                    <a:p>
                      <a:pPr marL="0" marR="0" lvl="0" indent="0" algn="l">
                        <a:lnSpc>
                          <a:spcPct val="107000"/>
                        </a:lnSpc>
                        <a:spcBef>
                          <a:spcPts val="0"/>
                        </a:spcBef>
                        <a:spcAft>
                          <a:spcPts val="1200"/>
                        </a:spcAft>
                        <a:buFont typeface="Symbol" panose="05050102010706020507" pitchFamily="18" charset="2"/>
                        <a:buNone/>
                      </a:pPr>
                      <a:r>
                        <a:rPr lang="en-US" sz="1200" dirty="0">
                          <a:effectLst/>
                        </a:rPr>
                        <a:t>Small states</a:t>
                      </a:r>
                    </a:p>
                    <a:p>
                      <a:pPr marL="0" marR="0" lvl="0" indent="0" algn="l">
                        <a:lnSpc>
                          <a:spcPct val="107000"/>
                        </a:lnSpc>
                        <a:spcBef>
                          <a:spcPts val="0"/>
                        </a:spcBef>
                        <a:spcAft>
                          <a:spcPts val="1200"/>
                        </a:spcAft>
                        <a:buFont typeface="Symbol" panose="05050102010706020507" pitchFamily="18" charset="2"/>
                        <a:buNone/>
                      </a:pPr>
                      <a:r>
                        <a:rPr lang="en-US" sz="1200" dirty="0">
                          <a:effectLst/>
                        </a:rPr>
                        <a:t>Upper middle income</a:t>
                      </a:r>
                    </a:p>
                    <a:p>
                      <a:pPr marL="0" marR="0" lvl="0" indent="0" algn="l">
                        <a:lnSpc>
                          <a:spcPct val="107000"/>
                        </a:lnSpc>
                        <a:spcBef>
                          <a:spcPts val="0"/>
                        </a:spcBef>
                        <a:spcAft>
                          <a:spcPts val="1200"/>
                        </a:spcAft>
                        <a:buFont typeface="Symbol" panose="05050102010706020507" pitchFamily="18" charset="2"/>
                        <a:buNone/>
                      </a:pPr>
                      <a:r>
                        <a:rPr lang="en-US" sz="1200" dirty="0">
                          <a:effectLst/>
                        </a:rPr>
                        <a:t>World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Fiji</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lvl="0" indent="0" algn="l">
                        <a:lnSpc>
                          <a:spcPct val="107000"/>
                        </a:lnSpc>
                        <a:spcBef>
                          <a:spcPts val="0"/>
                        </a:spcBef>
                        <a:spcAft>
                          <a:spcPts val="0"/>
                        </a:spcAft>
                        <a:buFont typeface="Symbol" panose="05050102010706020507" pitchFamily="18" charset="2"/>
                        <a:buNone/>
                      </a:pPr>
                      <a:r>
                        <a:rPr lang="en-US" sz="1200">
                          <a:effectLst/>
                        </a:rPr>
                        <a:t>East Asia &amp; Pacific (all income levels)</a:t>
                      </a:r>
                    </a:p>
                    <a:p>
                      <a:pPr marL="0" marR="0" lvl="0" indent="0" algn="l">
                        <a:lnSpc>
                          <a:spcPct val="107000"/>
                        </a:lnSpc>
                        <a:spcBef>
                          <a:spcPts val="0"/>
                        </a:spcBef>
                        <a:spcAft>
                          <a:spcPts val="0"/>
                        </a:spcAft>
                        <a:buFont typeface="Symbol" panose="05050102010706020507" pitchFamily="18" charset="2"/>
                        <a:buNone/>
                      </a:pPr>
                      <a:r>
                        <a:rPr lang="en-US" sz="1200">
                          <a:effectLst/>
                        </a:rPr>
                        <a:t>East Asia &amp; Pacific (developing only)</a:t>
                      </a:r>
                    </a:p>
                    <a:p>
                      <a:pPr marL="0" marR="0" lvl="0" indent="0" algn="l">
                        <a:lnSpc>
                          <a:spcPct val="107000"/>
                        </a:lnSpc>
                        <a:spcBef>
                          <a:spcPts val="0"/>
                        </a:spcBef>
                        <a:spcAft>
                          <a:spcPts val="0"/>
                        </a:spcAft>
                        <a:buFont typeface="Symbol" panose="05050102010706020507" pitchFamily="18" charset="2"/>
                        <a:buNone/>
                      </a:pPr>
                      <a:r>
                        <a:rPr lang="en-US" sz="1200">
                          <a:effectLst/>
                        </a:rPr>
                        <a:t>IBRD only</a:t>
                      </a:r>
                    </a:p>
                    <a:p>
                      <a:pPr marL="0" marR="0" lvl="0" indent="0" algn="l">
                        <a:lnSpc>
                          <a:spcPct val="107000"/>
                        </a:lnSpc>
                        <a:spcBef>
                          <a:spcPts val="0"/>
                        </a:spcBef>
                        <a:spcAft>
                          <a:spcPts val="0"/>
                        </a:spcAft>
                        <a:buFont typeface="Symbol" panose="05050102010706020507" pitchFamily="18" charset="2"/>
                        <a:buNone/>
                      </a:pPr>
                      <a:r>
                        <a:rPr lang="en-US" sz="1200">
                          <a:effectLst/>
                        </a:rPr>
                        <a:t>Pacific island small states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indent="0" algn="just">
                        <a:lnSpc>
                          <a:spcPct val="107000"/>
                        </a:lnSpc>
                        <a:spcBef>
                          <a:spcPts val="0"/>
                        </a:spcBef>
                        <a:spcAft>
                          <a:spcPts val="0"/>
                        </a:spcAft>
                        <a:buFont typeface="Arial" panose="020B0604020202020204" pitchFamily="34" charset="0"/>
                        <a:buNone/>
                      </a:pPr>
                      <a:r>
                        <a:rPr lang="en-US" sz="1100">
                          <a:effectLst/>
                        </a:rPr>
                        <a:t>0.3393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indent="0" algn="just">
                        <a:lnSpc>
                          <a:spcPct val="107000"/>
                        </a:lnSpc>
                        <a:spcBef>
                          <a:spcPts val="0"/>
                        </a:spcBef>
                        <a:spcAft>
                          <a:spcPts val="0"/>
                        </a:spcAft>
                        <a:buFont typeface="Arial" panose="020B0604020202020204" pitchFamily="34" charset="0"/>
                        <a:buNone/>
                      </a:pPr>
                      <a:r>
                        <a:rPr lang="en-US" sz="1100">
                          <a:effectLst/>
                        </a:rPr>
                        <a:t>0.6359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867918">
                <a:tc vMerge="1">
                  <a:txBody>
                    <a:bodyPr/>
                    <a:lstStyle/>
                    <a:p>
                      <a:endParaRPr lang="en-US"/>
                    </a:p>
                  </a:txBody>
                  <a:tcPr/>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St. Lucia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lvl="0" indent="0" algn="l">
                        <a:lnSpc>
                          <a:spcPct val="107000"/>
                        </a:lnSpc>
                        <a:spcBef>
                          <a:spcPts val="0"/>
                        </a:spcBef>
                        <a:spcAft>
                          <a:spcPts val="0"/>
                        </a:spcAft>
                        <a:buFont typeface="Symbol" panose="05050102010706020507" pitchFamily="18" charset="2"/>
                        <a:buNone/>
                      </a:pPr>
                      <a:r>
                        <a:rPr lang="en-US" sz="1200" dirty="0">
                          <a:effectLst/>
                        </a:rPr>
                        <a:t>Caribbean small states</a:t>
                      </a:r>
                    </a:p>
                    <a:p>
                      <a:pPr marL="0" marR="0" lvl="0" indent="0" algn="l">
                        <a:lnSpc>
                          <a:spcPct val="107000"/>
                        </a:lnSpc>
                        <a:spcBef>
                          <a:spcPts val="0"/>
                        </a:spcBef>
                        <a:spcAft>
                          <a:spcPts val="0"/>
                        </a:spcAft>
                        <a:buFont typeface="Symbol" panose="05050102010706020507" pitchFamily="18" charset="2"/>
                        <a:buNone/>
                      </a:pPr>
                      <a:r>
                        <a:rPr lang="en-US" sz="1200" dirty="0">
                          <a:effectLst/>
                        </a:rPr>
                        <a:t>IDA blend</a:t>
                      </a:r>
                    </a:p>
                    <a:p>
                      <a:pPr marL="0" marR="0" lvl="0" indent="0" algn="l">
                        <a:lnSpc>
                          <a:spcPct val="107000"/>
                        </a:lnSpc>
                        <a:spcBef>
                          <a:spcPts val="0"/>
                        </a:spcBef>
                        <a:spcAft>
                          <a:spcPts val="0"/>
                        </a:spcAft>
                        <a:buFont typeface="Symbol" panose="05050102010706020507" pitchFamily="18" charset="2"/>
                        <a:buNone/>
                      </a:pPr>
                      <a:r>
                        <a:rPr lang="en-US" sz="1200" dirty="0">
                          <a:effectLst/>
                        </a:rPr>
                        <a:t>IDA total</a:t>
                      </a:r>
                    </a:p>
                    <a:p>
                      <a:pPr marL="0" marR="0" lvl="0" indent="0" algn="l">
                        <a:lnSpc>
                          <a:spcPct val="107000"/>
                        </a:lnSpc>
                        <a:spcBef>
                          <a:spcPts val="0"/>
                        </a:spcBef>
                        <a:spcAft>
                          <a:spcPts val="0"/>
                        </a:spcAft>
                        <a:buFont typeface="Symbol" panose="05050102010706020507" pitchFamily="18" charset="2"/>
                        <a:buNone/>
                      </a:pPr>
                      <a:r>
                        <a:rPr lang="en-US" sz="1200" dirty="0">
                          <a:effectLst/>
                        </a:rPr>
                        <a:t>Latin America &amp; Caribbean (all </a:t>
                      </a:r>
                      <a:r>
                        <a:rPr lang="en-US" sz="1200" dirty="0" smtClean="0">
                          <a:effectLst/>
                        </a:rPr>
                        <a:t>income levels</a:t>
                      </a:r>
                      <a:r>
                        <a:rPr lang="en-US" sz="1200" dirty="0">
                          <a:effectLst/>
                        </a:rPr>
                        <a:t>)</a:t>
                      </a:r>
                    </a:p>
                    <a:p>
                      <a:pPr marL="0" marR="0" lvl="0" indent="0" algn="l">
                        <a:lnSpc>
                          <a:spcPct val="107000"/>
                        </a:lnSpc>
                        <a:spcBef>
                          <a:spcPts val="0"/>
                        </a:spcBef>
                        <a:spcAft>
                          <a:spcPts val="0"/>
                        </a:spcAft>
                        <a:buFont typeface="Symbol" panose="05050102010706020507" pitchFamily="18" charset="2"/>
                        <a:buNone/>
                      </a:pPr>
                      <a:r>
                        <a:rPr lang="en-US" sz="1200" dirty="0">
                          <a:effectLst/>
                        </a:rPr>
                        <a:t>Latin America &amp; Caribbean (</a:t>
                      </a:r>
                      <a:r>
                        <a:rPr lang="en-US" sz="1200" dirty="0" smtClean="0">
                          <a:effectLst/>
                        </a:rPr>
                        <a:t>developing)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indent="0" algn="just">
                        <a:lnSpc>
                          <a:spcPct val="107000"/>
                        </a:lnSpc>
                        <a:spcBef>
                          <a:spcPts val="0"/>
                        </a:spcBef>
                        <a:spcAft>
                          <a:spcPts val="0"/>
                        </a:spcAft>
                        <a:buFont typeface="Arial" panose="020B0604020202020204" pitchFamily="34" charset="0"/>
                        <a:buNone/>
                      </a:pPr>
                      <a:r>
                        <a:rPr lang="en-US" sz="1100">
                          <a:effectLst/>
                        </a:rPr>
                        <a:t>0.2619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marL="0" marR="0" indent="0" algn="just">
                        <a:lnSpc>
                          <a:spcPct val="107000"/>
                        </a:lnSpc>
                        <a:spcBef>
                          <a:spcPts val="0"/>
                        </a:spcBef>
                        <a:spcAft>
                          <a:spcPts val="0"/>
                        </a:spcAft>
                        <a:buFont typeface="Arial" panose="020B0604020202020204" pitchFamily="34" charset="0"/>
                        <a:buNone/>
                      </a:pPr>
                      <a:r>
                        <a:rPr lang="en-US" sz="1100" dirty="0">
                          <a:effectLst/>
                        </a:rPr>
                        <a:t>0.5232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2438166536"/>
              </p:ext>
            </p:extLst>
          </p:nvPr>
        </p:nvGraphicFramePr>
        <p:xfrm>
          <a:off x="6172201" y="1825626"/>
          <a:ext cx="5181598" cy="4668203"/>
        </p:xfrm>
        <a:graphic>
          <a:graphicData uri="http://schemas.openxmlformats.org/drawingml/2006/table">
            <a:tbl>
              <a:tblPr firstRow="1" bandRow="1">
                <a:tableStyleId>{5C22544A-7EE6-4342-B048-85BDC9FD1C3A}</a:tableStyleId>
              </a:tblPr>
              <a:tblGrid>
                <a:gridCol w="1750916"/>
                <a:gridCol w="917146"/>
                <a:gridCol w="917146"/>
                <a:gridCol w="798195"/>
                <a:gridCol w="798195"/>
              </a:tblGrid>
              <a:tr h="615129">
                <a:tc>
                  <a:txBody>
                    <a:bodyPr/>
                    <a:lstStyle/>
                    <a:p>
                      <a:pPr marL="0" marR="0" indent="0" algn="just">
                        <a:lnSpc>
                          <a:spcPct val="107000"/>
                        </a:lnSpc>
                        <a:spcBef>
                          <a:spcPts val="0"/>
                        </a:spcBef>
                        <a:spcAft>
                          <a:spcPts val="0"/>
                        </a:spcAft>
                        <a:buFont typeface="Arial" panose="020B0604020202020204" pitchFamily="34" charset="0"/>
                        <a:buNone/>
                      </a:pPr>
                      <a:r>
                        <a:rPr lang="en-US" sz="1200" dirty="0">
                          <a:effectLst/>
                        </a:rPr>
                        <a:t>Groups shared by the countries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Country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dirty="0">
                          <a:effectLst/>
                        </a:rPr>
                        <a:t>Groups not shared by </a:t>
                      </a:r>
                      <a:r>
                        <a:rPr lang="en-US" sz="1200" dirty="0" smtClean="0">
                          <a:effectLst/>
                        </a:rPr>
                        <a:t>countries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Data available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Average accuracy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r>
              <a:tr h="1863509">
                <a:tc rowSpan="2">
                  <a:txBody>
                    <a:bodyPr/>
                    <a:lstStyle/>
                    <a:p>
                      <a:pPr marL="0" marR="0" lvl="0" indent="0" algn="l">
                        <a:lnSpc>
                          <a:spcPct val="107000"/>
                        </a:lnSpc>
                        <a:spcBef>
                          <a:spcPts val="0"/>
                        </a:spcBef>
                        <a:spcAft>
                          <a:spcPts val="600"/>
                        </a:spcAft>
                        <a:buFont typeface="Symbol" panose="05050102010706020507" pitchFamily="18" charset="2"/>
                        <a:buNone/>
                      </a:pPr>
                      <a:r>
                        <a:rPr lang="en-US" sz="1200" dirty="0">
                          <a:effectLst/>
                        </a:rPr>
                        <a:t>Africa</a:t>
                      </a:r>
                    </a:p>
                    <a:p>
                      <a:pPr marL="0" marR="0" lvl="0" indent="0" algn="l">
                        <a:lnSpc>
                          <a:spcPct val="107000"/>
                        </a:lnSpc>
                        <a:spcBef>
                          <a:spcPts val="0"/>
                        </a:spcBef>
                        <a:spcAft>
                          <a:spcPts val="600"/>
                        </a:spcAft>
                        <a:buFont typeface="Symbol" panose="05050102010706020507" pitchFamily="18" charset="2"/>
                        <a:buNone/>
                      </a:pPr>
                      <a:r>
                        <a:rPr lang="en-US" sz="1200" dirty="0">
                          <a:effectLst/>
                        </a:rPr>
                        <a:t>Fragile and conflict affected situations</a:t>
                      </a:r>
                    </a:p>
                    <a:p>
                      <a:pPr marL="0" marR="0" lvl="0" indent="0" algn="l">
                        <a:lnSpc>
                          <a:spcPct val="107000"/>
                        </a:lnSpc>
                        <a:spcBef>
                          <a:spcPts val="0"/>
                        </a:spcBef>
                        <a:spcAft>
                          <a:spcPts val="600"/>
                        </a:spcAft>
                        <a:buFont typeface="Symbol" panose="05050102010706020507" pitchFamily="18" charset="2"/>
                        <a:buNone/>
                      </a:pPr>
                      <a:r>
                        <a:rPr lang="en-US" sz="1200" dirty="0">
                          <a:effectLst/>
                        </a:rPr>
                        <a:t>Heavily indebted poor countries (HIPC)</a:t>
                      </a:r>
                    </a:p>
                    <a:p>
                      <a:pPr marL="0" marR="0" lvl="0" indent="0" algn="l">
                        <a:lnSpc>
                          <a:spcPct val="107000"/>
                        </a:lnSpc>
                        <a:spcBef>
                          <a:spcPts val="0"/>
                        </a:spcBef>
                        <a:spcAft>
                          <a:spcPts val="600"/>
                        </a:spcAft>
                        <a:buFont typeface="Symbol" panose="05050102010706020507" pitchFamily="18" charset="2"/>
                        <a:buNone/>
                      </a:pPr>
                      <a:r>
                        <a:rPr lang="en-US" sz="1200" dirty="0">
                          <a:effectLst/>
                        </a:rPr>
                        <a:t>IDA &amp; IBRD total</a:t>
                      </a:r>
                    </a:p>
                    <a:p>
                      <a:pPr marL="0" marR="0" lvl="0" indent="0" algn="l">
                        <a:lnSpc>
                          <a:spcPct val="107000"/>
                        </a:lnSpc>
                        <a:spcBef>
                          <a:spcPts val="0"/>
                        </a:spcBef>
                        <a:spcAft>
                          <a:spcPts val="600"/>
                        </a:spcAft>
                        <a:buFont typeface="Symbol" panose="05050102010706020507" pitchFamily="18" charset="2"/>
                        <a:buNone/>
                      </a:pPr>
                      <a:r>
                        <a:rPr lang="en-US" sz="1200" dirty="0">
                          <a:effectLst/>
                        </a:rPr>
                        <a:t>IDA only</a:t>
                      </a:r>
                    </a:p>
                    <a:p>
                      <a:pPr marL="0" marR="0" lvl="0" indent="0" algn="l">
                        <a:lnSpc>
                          <a:spcPct val="107000"/>
                        </a:lnSpc>
                        <a:spcBef>
                          <a:spcPts val="0"/>
                        </a:spcBef>
                        <a:spcAft>
                          <a:spcPts val="600"/>
                        </a:spcAft>
                        <a:buFont typeface="Symbol" panose="05050102010706020507" pitchFamily="18" charset="2"/>
                        <a:buNone/>
                      </a:pPr>
                      <a:r>
                        <a:rPr lang="en-US" sz="1200" dirty="0">
                          <a:effectLst/>
                        </a:rPr>
                        <a:t>IDA total</a:t>
                      </a:r>
                    </a:p>
                    <a:p>
                      <a:pPr marL="0" marR="0" lvl="0" indent="0" algn="l">
                        <a:lnSpc>
                          <a:spcPct val="107000"/>
                        </a:lnSpc>
                        <a:spcBef>
                          <a:spcPts val="0"/>
                        </a:spcBef>
                        <a:spcAft>
                          <a:spcPts val="600"/>
                        </a:spcAft>
                        <a:buFont typeface="Symbol" panose="05050102010706020507" pitchFamily="18" charset="2"/>
                        <a:buNone/>
                      </a:pPr>
                      <a:r>
                        <a:rPr lang="en-US" sz="1200" dirty="0">
                          <a:effectLst/>
                        </a:rPr>
                        <a:t>Least developed countries</a:t>
                      </a:r>
                    </a:p>
                    <a:p>
                      <a:pPr marL="0" marR="0" lvl="0" indent="0" algn="l">
                        <a:lnSpc>
                          <a:spcPct val="107000"/>
                        </a:lnSpc>
                        <a:spcBef>
                          <a:spcPts val="0"/>
                        </a:spcBef>
                        <a:spcAft>
                          <a:spcPts val="600"/>
                        </a:spcAft>
                        <a:buFont typeface="Symbol" panose="05050102010706020507" pitchFamily="18" charset="2"/>
                        <a:buNone/>
                      </a:pPr>
                      <a:r>
                        <a:rPr lang="en-US" sz="1200" dirty="0">
                          <a:effectLst/>
                        </a:rPr>
                        <a:t>Low &amp; middle income</a:t>
                      </a:r>
                    </a:p>
                    <a:p>
                      <a:pPr marL="0" marR="0" lvl="0" indent="0" algn="l">
                        <a:lnSpc>
                          <a:spcPct val="107000"/>
                        </a:lnSpc>
                        <a:spcBef>
                          <a:spcPts val="0"/>
                        </a:spcBef>
                        <a:spcAft>
                          <a:spcPts val="600"/>
                        </a:spcAft>
                        <a:buFont typeface="Symbol" panose="05050102010706020507" pitchFamily="18" charset="2"/>
                        <a:buNone/>
                      </a:pPr>
                      <a:r>
                        <a:rPr lang="en-US" sz="1200" dirty="0">
                          <a:effectLst/>
                        </a:rPr>
                        <a:t>Low income</a:t>
                      </a:r>
                    </a:p>
                    <a:p>
                      <a:pPr marL="0" marR="0" lvl="0" indent="0" algn="l">
                        <a:lnSpc>
                          <a:spcPct val="107000"/>
                        </a:lnSpc>
                        <a:spcBef>
                          <a:spcPts val="0"/>
                        </a:spcBef>
                        <a:spcAft>
                          <a:spcPts val="600"/>
                        </a:spcAft>
                        <a:buFont typeface="Symbol" panose="05050102010706020507" pitchFamily="18" charset="2"/>
                        <a:buNone/>
                      </a:pPr>
                      <a:r>
                        <a:rPr lang="en-US" sz="1200" dirty="0">
                          <a:effectLst/>
                        </a:rPr>
                        <a:t>Sub-Saharan Africa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Eritrea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0.1845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0.5842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r>
              <a:tr h="2189565">
                <a:tc vMerge="1">
                  <a:txBody>
                    <a:bodyPr/>
                    <a:lstStyle/>
                    <a:p>
                      <a:endParaRPr lang="en-US"/>
                    </a:p>
                  </a:txBody>
                  <a:tcPr/>
                </a:tc>
                <a:tc>
                  <a:txBody>
                    <a:bodyPr/>
                    <a:lstStyle/>
                    <a:p>
                      <a:pPr marL="0" marR="0" indent="0" algn="just">
                        <a:lnSpc>
                          <a:spcPct val="107000"/>
                        </a:lnSpc>
                        <a:spcBef>
                          <a:spcPts val="0"/>
                        </a:spcBef>
                        <a:spcAft>
                          <a:spcPts val="0"/>
                        </a:spcAft>
                        <a:buFont typeface="Arial" panose="020B0604020202020204" pitchFamily="34" charset="0"/>
                        <a:buNone/>
                      </a:pPr>
                      <a:r>
                        <a:rPr lang="en-US" sz="1200" dirty="0">
                          <a:effectLst/>
                        </a:rPr>
                        <a:t>Somalia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lvl="0" indent="0" algn="l">
                        <a:lnSpc>
                          <a:spcPct val="107000"/>
                        </a:lnSpc>
                        <a:spcBef>
                          <a:spcPts val="0"/>
                        </a:spcBef>
                        <a:spcAft>
                          <a:spcPts val="0"/>
                        </a:spcAft>
                        <a:buFont typeface="Symbol" panose="05050102010706020507" pitchFamily="18" charset="2"/>
                        <a:buNone/>
                      </a:pPr>
                      <a:r>
                        <a:rPr lang="en-US" sz="1200">
                          <a:effectLst/>
                        </a:rPr>
                        <a:t>Arab World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a:effectLst/>
                        </a:rPr>
                        <a:t>0.2876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c>
                  <a:txBody>
                    <a:bodyPr/>
                    <a:lstStyle/>
                    <a:p>
                      <a:pPr marL="0" marR="0" indent="0" algn="just">
                        <a:lnSpc>
                          <a:spcPct val="107000"/>
                        </a:lnSpc>
                        <a:spcBef>
                          <a:spcPts val="0"/>
                        </a:spcBef>
                        <a:spcAft>
                          <a:spcPts val="0"/>
                        </a:spcAft>
                        <a:buFont typeface="Arial" panose="020B0604020202020204" pitchFamily="34" charset="0"/>
                        <a:buNone/>
                      </a:pPr>
                      <a:r>
                        <a:rPr lang="en-US" sz="1200" dirty="0">
                          <a:effectLst/>
                        </a:rPr>
                        <a:t>0.6479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31" marR="60031" marT="0" marB="0"/>
                </a:tc>
              </a:tr>
            </a:tbl>
          </a:graphicData>
        </a:graphic>
      </p:graphicFrame>
    </p:spTree>
    <p:extLst>
      <p:ext uri="{BB962C8B-B14F-4D97-AF65-F5344CB8AC3E}">
        <p14:creationId xmlns:p14="http://schemas.microsoft.com/office/powerpoint/2010/main" val="41876866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Bayesian Network</a:t>
            </a:r>
            <a:endParaRPr lang="en-US" dirty="0"/>
          </a:p>
        </p:txBody>
      </p:sp>
      <p:sp>
        <p:nvSpPr>
          <p:cNvPr id="19" name="18 Elipse"/>
          <p:cNvSpPr/>
          <p:nvPr/>
        </p:nvSpPr>
        <p:spPr>
          <a:xfrm>
            <a:off x="4907280" y="5649853"/>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err="1">
                <a:solidFill>
                  <a:srgbClr val="3333FF"/>
                </a:solidFill>
                <a:latin typeface="Arial" panose="020B0604020202020204" pitchFamily="34" charset="0"/>
                <a:cs typeface="Arial" panose="020B0604020202020204" pitchFamily="34" charset="0"/>
              </a:rPr>
              <a:t>GPD</a:t>
            </a:r>
            <a:r>
              <a:rPr lang="en-US" sz="1600" dirty="0">
                <a:solidFill>
                  <a:srgbClr val="3333FF"/>
                </a:solidFill>
                <a:latin typeface="Arial" panose="020B0604020202020204" pitchFamily="34" charset="0"/>
                <a:cs typeface="Arial" panose="020B0604020202020204" pitchFamily="34" charset="0"/>
              </a:rPr>
              <a:t> </a:t>
            </a:r>
            <a:endParaRPr lang="es-ES" sz="1200" dirty="0">
              <a:solidFill>
                <a:srgbClr val="3333FF"/>
              </a:solidFill>
              <a:latin typeface="Arial" panose="020B0604020202020204" pitchFamily="34" charset="0"/>
              <a:cs typeface="Arial" panose="020B0604020202020204" pitchFamily="34" charset="0"/>
            </a:endParaRPr>
          </a:p>
        </p:txBody>
      </p:sp>
      <p:sp>
        <p:nvSpPr>
          <p:cNvPr id="9" name="Shape 725"/>
          <p:cNvSpPr/>
          <p:nvPr/>
        </p:nvSpPr>
        <p:spPr>
          <a:xfrm>
            <a:off x="9433560" y="4706372"/>
            <a:ext cx="192024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Investment</a:t>
            </a:r>
          </a:p>
        </p:txBody>
      </p:sp>
      <p:sp>
        <p:nvSpPr>
          <p:cNvPr id="15" name="14 Elipse"/>
          <p:cNvSpPr/>
          <p:nvPr/>
        </p:nvSpPr>
        <p:spPr>
          <a:xfrm>
            <a:off x="835938"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33FF"/>
                </a:solidFill>
                <a:latin typeface="Arial" panose="020B0604020202020204" pitchFamily="34" charset="0"/>
                <a:cs typeface="Arial" panose="020B0604020202020204" pitchFamily="34" charset="0"/>
              </a:rPr>
              <a:t>Exogenous</a:t>
            </a:r>
            <a:endParaRPr lang="es-ES" dirty="0">
              <a:solidFill>
                <a:srgbClr val="3333FF"/>
              </a:solidFill>
              <a:latin typeface="Arial" panose="020B0604020202020204" pitchFamily="34" charset="0"/>
              <a:cs typeface="Arial" panose="020B0604020202020204" pitchFamily="34" charset="0"/>
            </a:endParaRPr>
          </a:p>
        </p:txBody>
      </p:sp>
      <p:sp>
        <p:nvSpPr>
          <p:cNvPr id="16" name="15 Elipse"/>
          <p:cNvSpPr/>
          <p:nvPr/>
        </p:nvSpPr>
        <p:spPr>
          <a:xfrm>
            <a:off x="4997590"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rgbClr val="3333FF"/>
                </a:solidFill>
                <a:latin typeface="Arial"/>
                <a:ea typeface="Arial"/>
                <a:cs typeface="Arial"/>
                <a:rtl val="0"/>
              </a:rPr>
              <a:t>Workers</a:t>
            </a:r>
          </a:p>
        </p:txBody>
      </p:sp>
      <p:sp>
        <p:nvSpPr>
          <p:cNvPr id="17" name="16 Elipse"/>
          <p:cNvSpPr/>
          <p:nvPr/>
        </p:nvSpPr>
        <p:spPr>
          <a:xfrm>
            <a:off x="2916764" y="4706372"/>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a:solidFill>
                  <a:srgbClr val="3333FF"/>
                </a:solidFill>
                <a:latin typeface="Arial" panose="020B0604020202020204" pitchFamily="34" charset="0"/>
                <a:cs typeface="Arial" panose="020B0604020202020204" pitchFamily="34" charset="0"/>
              </a:rPr>
              <a:t>Capital</a:t>
            </a:r>
          </a:p>
        </p:txBody>
      </p:sp>
      <p:sp>
        <p:nvSpPr>
          <p:cNvPr id="20" name="Shape 725"/>
          <p:cNvSpPr/>
          <p:nvPr/>
        </p:nvSpPr>
        <p:spPr>
          <a:xfrm>
            <a:off x="7078416" y="470637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FF"/>
                </a:solidFill>
                <a:latin typeface="Arial"/>
                <a:ea typeface="Arial"/>
                <a:cs typeface="Arial"/>
                <a:rtl val="0"/>
              </a:rPr>
              <a:t>Consumption</a:t>
            </a:r>
          </a:p>
        </p:txBody>
      </p:sp>
      <p:grpSp>
        <p:nvGrpSpPr>
          <p:cNvPr id="223" name="Group 222"/>
          <p:cNvGrpSpPr/>
          <p:nvPr/>
        </p:nvGrpSpPr>
        <p:grpSpPr>
          <a:xfrm>
            <a:off x="819118" y="1820386"/>
            <a:ext cx="6221305" cy="564013"/>
            <a:chOff x="819118" y="1820386"/>
            <a:chExt cx="6221305" cy="564013"/>
          </a:xfrm>
        </p:grpSpPr>
        <p:sp>
          <p:nvSpPr>
            <p:cNvPr id="3" name="2 Elipse"/>
            <p:cNvSpPr/>
            <p:nvPr/>
          </p:nvSpPr>
          <p:spPr>
            <a:xfrm>
              <a:off x="819118" y="1835759"/>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solidFill>
                    <a:srgbClr val="3333FF"/>
                  </a:solidFill>
                  <a:latin typeface="Arial" panose="020B0604020202020204" pitchFamily="34" charset="0"/>
                  <a:cs typeface="Arial" panose="020B0604020202020204" pitchFamily="34" charset="0"/>
                </a:rPr>
                <a:t>Prev</a:t>
              </a:r>
              <a:r>
                <a:rPr lang="es-VE" dirty="0" smtClean="0">
                  <a:solidFill>
                    <a:srgbClr val="3333FF"/>
                  </a:solidFill>
                  <a:latin typeface="Arial" panose="020B0604020202020204" pitchFamily="34" charset="0"/>
                  <a:cs typeface="Arial" panose="020B0604020202020204" pitchFamily="34" charset="0"/>
                </a:rPr>
                <a:t> Capital </a:t>
              </a:r>
              <a:r>
                <a:rPr lang="es-VE" dirty="0" err="1" smtClean="0">
                  <a:solidFill>
                    <a:srgbClr val="3333FF"/>
                  </a:solidFill>
                  <a:latin typeface="Arial" panose="020B0604020202020204" pitchFamily="34" charset="0"/>
                  <a:cs typeface="Arial" panose="020B0604020202020204" pitchFamily="34" charset="0"/>
                </a:rPr>
                <a:t>Formation</a:t>
              </a:r>
              <a:endParaRPr lang="es-VE" dirty="0">
                <a:solidFill>
                  <a:srgbClr val="3333FF"/>
                </a:solidFill>
                <a:latin typeface="Arial" panose="020B0604020202020204" pitchFamily="34" charset="0"/>
                <a:cs typeface="Arial" panose="020B0604020202020204" pitchFamily="34" charset="0"/>
              </a:endParaRPr>
            </a:p>
          </p:txBody>
        </p:sp>
        <p:sp>
          <p:nvSpPr>
            <p:cNvPr id="14" name="13 Elipse"/>
            <p:cNvSpPr/>
            <p:nvPr/>
          </p:nvSpPr>
          <p:spPr>
            <a:xfrm>
              <a:off x="4662983" y="1820386"/>
              <a:ext cx="23774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a:solidFill>
                    <a:srgbClr val="3333FF"/>
                  </a:solidFill>
                  <a:latin typeface="Arial" panose="020B0604020202020204" pitchFamily="34" charset="0"/>
                  <a:cs typeface="Arial" panose="020B0604020202020204" pitchFamily="34" charset="0"/>
                </a:rPr>
                <a:t>Prev</a:t>
              </a:r>
              <a:r>
                <a:rPr lang="es-VE" dirty="0">
                  <a:solidFill>
                    <a:srgbClr val="3333FF"/>
                  </a:solidFill>
                  <a:latin typeface="Arial" panose="020B0604020202020204" pitchFamily="34" charset="0"/>
                  <a:cs typeface="Arial" panose="020B0604020202020204" pitchFamily="34" charset="0"/>
                </a:rPr>
                <a:t> </a:t>
              </a:r>
              <a:r>
                <a:rPr lang="es-VE" dirty="0" err="1" smtClean="0">
                  <a:solidFill>
                    <a:srgbClr val="3333FF"/>
                  </a:solidFill>
                  <a:latin typeface="Arial" panose="020B0604020202020204" pitchFamily="34" charset="0"/>
                  <a:cs typeface="Arial" panose="020B0604020202020204" pitchFamily="34" charset="0"/>
                </a:rPr>
                <a:t>Compensation</a:t>
              </a:r>
              <a:endParaRPr lang="es-VE" dirty="0">
                <a:solidFill>
                  <a:srgbClr val="3333FF"/>
                </a:solidFill>
                <a:latin typeface="Arial" panose="020B0604020202020204" pitchFamily="34" charset="0"/>
                <a:cs typeface="Arial" panose="020B0604020202020204" pitchFamily="34" charset="0"/>
              </a:endParaRPr>
            </a:p>
          </p:txBody>
        </p:sp>
        <p:sp>
          <p:nvSpPr>
            <p:cNvPr id="23" name="Shape 725"/>
            <p:cNvSpPr/>
            <p:nvPr/>
          </p:nvSpPr>
          <p:spPr>
            <a:xfrm>
              <a:off x="3196558" y="1835759"/>
              <a:ext cx="1463040" cy="548640"/>
            </a:xfrm>
            <a:prstGeom prst="ellipse">
              <a:avLst/>
            </a:prstGeom>
            <a:solidFill>
              <a:srgbClr val="FFFFC0"/>
            </a:solidFill>
            <a:ln w="19050" cap="flat">
              <a:solidFill>
                <a:srgbClr val="000000"/>
              </a:solidFill>
              <a:prstDash val="solid"/>
              <a:round/>
              <a:headEnd type="none" w="med" len="med"/>
              <a:tailEnd type="none" w="med" len="med"/>
            </a:ln>
            <a:effectLst/>
          </p:spPr>
          <p:txBody>
            <a:bodyPr lIns="91425" tIns="91425" rIns="91425" bIns="91425" anchor="ctr" anchorCtr="0">
              <a:noAutofit/>
            </a:bodyPr>
            <a:lstStyle/>
            <a:p>
              <a:pPr algn="ctr"/>
              <a:r>
                <a:rPr lang="en-US" dirty="0">
                  <a:solidFill>
                    <a:srgbClr val="3333FF"/>
                  </a:solidFill>
                  <a:latin typeface="Arial"/>
                  <a:ea typeface="Arial"/>
                  <a:cs typeface="Arial"/>
                  <a:rtl val="0"/>
                </a:rPr>
                <a:t>Inflation</a:t>
              </a:r>
            </a:p>
          </p:txBody>
        </p:sp>
      </p:grpSp>
      <p:cxnSp>
        <p:nvCxnSpPr>
          <p:cNvPr id="4" name="3 Conector recto de flecha"/>
          <p:cNvCxnSpPr>
            <a:stCxn id="3" idx="4"/>
            <a:endCxn id="12" idx="1"/>
          </p:cNvCxnSpPr>
          <p:nvPr/>
        </p:nvCxnSpPr>
        <p:spPr>
          <a:xfrm>
            <a:off x="2007838" y="2384399"/>
            <a:ext cx="143027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4" idx="4"/>
            <a:endCxn id="22" idx="1"/>
          </p:cNvCxnSpPr>
          <p:nvPr/>
        </p:nvCxnSpPr>
        <p:spPr>
          <a:xfrm flipH="1">
            <a:off x="5669159" y="2369026"/>
            <a:ext cx="182544" cy="147421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7" idx="4"/>
            <a:endCxn id="9" idx="0"/>
          </p:cNvCxnSpPr>
          <p:nvPr/>
        </p:nvCxnSpPr>
        <p:spPr>
          <a:xfrm flipH="1">
            <a:off x="10393680" y="3368052"/>
            <a:ext cx="44963" cy="133832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23" idx="4"/>
            <a:endCxn id="22" idx="1"/>
          </p:cNvCxnSpPr>
          <p:nvPr/>
        </p:nvCxnSpPr>
        <p:spPr>
          <a:xfrm>
            <a:off x="3928078" y="2384399"/>
            <a:ext cx="174108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21" idx="4"/>
            <a:endCxn id="20" idx="0"/>
          </p:cNvCxnSpPr>
          <p:nvPr/>
        </p:nvCxnSpPr>
        <p:spPr>
          <a:xfrm>
            <a:off x="7070606" y="3340075"/>
            <a:ext cx="1105090" cy="136629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22" idx="4"/>
            <a:endCxn id="20" idx="1"/>
          </p:cNvCxnSpPr>
          <p:nvPr/>
        </p:nvCxnSpPr>
        <p:spPr>
          <a:xfrm>
            <a:off x="6445053" y="4311532"/>
            <a:ext cx="954749"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13" idx="4"/>
            <a:endCxn id="20" idx="0"/>
          </p:cNvCxnSpPr>
          <p:nvPr/>
        </p:nvCxnSpPr>
        <p:spPr>
          <a:xfrm flipH="1">
            <a:off x="8175696" y="4311532"/>
            <a:ext cx="853057"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stCxn id="20" idx="4"/>
            <a:endCxn id="19" idx="7"/>
          </p:cNvCxnSpPr>
          <p:nvPr/>
        </p:nvCxnSpPr>
        <p:spPr>
          <a:xfrm flipH="1">
            <a:off x="6936552" y="5255012"/>
            <a:ext cx="1239144"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9" idx="4"/>
            <a:endCxn id="19" idx="7"/>
          </p:cNvCxnSpPr>
          <p:nvPr/>
        </p:nvCxnSpPr>
        <p:spPr>
          <a:xfrm flipH="1">
            <a:off x="6936552" y="5255012"/>
            <a:ext cx="3457128" cy="4751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16" idx="4"/>
            <a:endCxn id="19" idx="0"/>
          </p:cNvCxnSpPr>
          <p:nvPr/>
        </p:nvCxnSpPr>
        <p:spPr>
          <a:xfrm>
            <a:off x="5957710" y="5255012"/>
            <a:ext cx="138290"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17" idx="4"/>
            <a:endCxn id="19" idx="0"/>
          </p:cNvCxnSpPr>
          <p:nvPr/>
        </p:nvCxnSpPr>
        <p:spPr>
          <a:xfrm>
            <a:off x="3876884" y="5255012"/>
            <a:ext cx="2219116" cy="39484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15" idx="5"/>
            <a:endCxn id="19" idx="1"/>
          </p:cNvCxnSpPr>
          <p:nvPr/>
        </p:nvCxnSpPr>
        <p:spPr>
          <a:xfrm>
            <a:off x="2474965" y="5174666"/>
            <a:ext cx="2780483" cy="55553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1" idx="5"/>
            <a:endCxn id="17" idx="0"/>
          </p:cNvCxnSpPr>
          <p:nvPr/>
        </p:nvCxnSpPr>
        <p:spPr>
          <a:xfrm>
            <a:off x="2720861" y="4231186"/>
            <a:ext cx="1156023" cy="47518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12" idx="4"/>
            <a:endCxn id="17" idx="0"/>
          </p:cNvCxnSpPr>
          <p:nvPr/>
        </p:nvCxnSpPr>
        <p:spPr>
          <a:xfrm flipH="1">
            <a:off x="3876884" y="4311532"/>
            <a:ext cx="33711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stCxn id="10" idx="5"/>
            <a:endCxn id="9" idx="0"/>
          </p:cNvCxnSpPr>
          <p:nvPr/>
        </p:nvCxnSpPr>
        <p:spPr>
          <a:xfrm>
            <a:off x="9282579" y="3247533"/>
            <a:ext cx="1111101" cy="1458839"/>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24" name="Group 223"/>
          <p:cNvGrpSpPr/>
          <p:nvPr/>
        </p:nvGrpSpPr>
        <p:grpSpPr>
          <a:xfrm>
            <a:off x="5973326" y="2779239"/>
            <a:ext cx="5425437" cy="588813"/>
            <a:chOff x="5973326" y="2662126"/>
            <a:chExt cx="5425437" cy="588813"/>
          </a:xfrm>
        </p:grpSpPr>
        <p:sp>
          <p:nvSpPr>
            <p:cNvPr id="21" name="Shape 725"/>
            <p:cNvSpPr/>
            <p:nvPr/>
          </p:nvSpPr>
          <p:spPr>
            <a:xfrm>
              <a:off x="5973326" y="2674322"/>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Consumption</a:t>
              </a:r>
              <a:endParaRPr lang="en-US" dirty="0">
                <a:solidFill>
                  <a:srgbClr val="3333FF"/>
                </a:solidFill>
                <a:latin typeface="Arial"/>
                <a:ea typeface="Arial"/>
                <a:cs typeface="Arial"/>
                <a:rtl val="0"/>
              </a:endParaRPr>
            </a:p>
          </p:txBody>
        </p:sp>
        <p:sp>
          <p:nvSpPr>
            <p:cNvPr id="10" name="9 Elipse"/>
            <p:cNvSpPr/>
            <p:nvPr/>
          </p:nvSpPr>
          <p:spPr>
            <a:xfrm>
              <a:off x="8189894" y="2662126"/>
              <a:ext cx="12801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err="1">
                  <a:solidFill>
                    <a:srgbClr val="3333FF"/>
                  </a:solidFill>
                  <a:latin typeface="Arial" panose="020B0604020202020204" pitchFamily="34" charset="0"/>
                  <a:cs typeface="Arial" panose="020B0604020202020204" pitchFamily="34" charset="0"/>
                </a:rPr>
                <a:t>Prev</a:t>
              </a:r>
              <a:r>
                <a:rPr lang="es-VE" sz="1700" dirty="0">
                  <a:solidFill>
                    <a:srgbClr val="3333FF"/>
                  </a:solidFill>
                  <a:latin typeface="Arial" panose="020B0604020202020204" pitchFamily="34" charset="0"/>
                  <a:cs typeface="Arial" panose="020B0604020202020204" pitchFamily="34" charset="0"/>
                </a:rPr>
                <a:t> Capital</a:t>
              </a:r>
            </a:p>
          </p:txBody>
        </p:sp>
        <p:sp>
          <p:nvSpPr>
            <p:cNvPr id="7" name="Shape 725"/>
            <p:cNvSpPr/>
            <p:nvPr/>
          </p:nvSpPr>
          <p:spPr>
            <a:xfrm>
              <a:off x="9478523" y="2702299"/>
              <a:ext cx="192024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FF"/>
                  </a:solidFill>
                  <a:latin typeface="Arial"/>
                  <a:ea typeface="Arial"/>
                  <a:cs typeface="Arial"/>
                  <a:rtl val="0"/>
                </a:rPr>
                <a:t>Prev</a:t>
              </a:r>
              <a:r>
                <a:rPr lang="en-US" dirty="0">
                  <a:solidFill>
                    <a:srgbClr val="3333FF"/>
                  </a:solidFill>
                  <a:latin typeface="Arial"/>
                  <a:ea typeface="Arial"/>
                  <a:cs typeface="Arial"/>
                  <a:rtl val="0"/>
                </a:rPr>
                <a:t> </a:t>
              </a:r>
              <a:r>
                <a:rPr lang="en-US" dirty="0" smtClean="0">
                  <a:solidFill>
                    <a:srgbClr val="3333FF"/>
                  </a:solidFill>
                  <a:latin typeface="Arial"/>
                  <a:ea typeface="Arial"/>
                  <a:cs typeface="Arial"/>
                  <a:rtl val="0"/>
                </a:rPr>
                <a:t>Investment</a:t>
              </a:r>
              <a:endParaRPr lang="en-US" dirty="0">
                <a:solidFill>
                  <a:srgbClr val="3333FF"/>
                </a:solidFill>
                <a:latin typeface="Arial"/>
                <a:ea typeface="Arial"/>
                <a:cs typeface="Arial"/>
                <a:rtl val="0"/>
              </a:endParaRPr>
            </a:p>
          </p:txBody>
        </p:sp>
      </p:grpSp>
      <p:grpSp>
        <p:nvGrpSpPr>
          <p:cNvPr id="225" name="Group 224"/>
          <p:cNvGrpSpPr/>
          <p:nvPr/>
        </p:nvGrpSpPr>
        <p:grpSpPr>
          <a:xfrm>
            <a:off x="847687" y="3762892"/>
            <a:ext cx="8866866" cy="548640"/>
            <a:chOff x="847687" y="3716881"/>
            <a:chExt cx="8866866" cy="548640"/>
          </a:xfrm>
        </p:grpSpPr>
        <p:sp>
          <p:nvSpPr>
            <p:cNvPr id="11" name="10 Elipse"/>
            <p:cNvSpPr/>
            <p:nvPr/>
          </p:nvSpPr>
          <p:spPr>
            <a:xfrm>
              <a:off x="847687"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rgbClr val="3333FF"/>
                  </a:solidFill>
                  <a:latin typeface="Arial" panose="020B0604020202020204" pitchFamily="34" charset="0"/>
                  <a:cs typeface="Arial" panose="020B0604020202020204" pitchFamily="34" charset="0"/>
                </a:rPr>
                <a:t>Capital-labor </a:t>
              </a:r>
              <a:r>
                <a:rPr lang="es-VE" dirty="0">
                  <a:solidFill>
                    <a:srgbClr val="3333FF"/>
                  </a:solidFill>
                  <a:latin typeface="Arial" panose="020B0604020202020204" pitchFamily="34" charset="0"/>
                  <a:cs typeface="Arial" panose="020B0604020202020204" pitchFamily="34" charset="0"/>
                </a:rPr>
                <a:t>ratio</a:t>
              </a:r>
            </a:p>
          </p:txBody>
        </p:sp>
        <p:sp>
          <p:nvSpPr>
            <p:cNvPr id="13" name="12 Elipse"/>
            <p:cNvSpPr/>
            <p:nvPr/>
          </p:nvSpPr>
          <p:spPr>
            <a:xfrm>
              <a:off x="8342953" y="3716881"/>
              <a:ext cx="137160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VE" dirty="0" err="1">
                  <a:solidFill>
                    <a:srgbClr val="3333FF"/>
                  </a:solidFill>
                  <a:latin typeface="Arial"/>
                  <a:ea typeface="Arial"/>
                  <a:cs typeface="Arial"/>
                  <a:rtl val="0"/>
                </a:rPr>
                <a:t>Interest</a:t>
              </a:r>
              <a:endParaRPr lang="es-VE" dirty="0">
                <a:solidFill>
                  <a:srgbClr val="3333FF"/>
                </a:solidFill>
                <a:latin typeface="Arial"/>
                <a:ea typeface="Arial"/>
                <a:cs typeface="Arial"/>
                <a:rtl val="0"/>
              </a:endParaRPr>
            </a:p>
          </p:txBody>
        </p:sp>
        <p:sp>
          <p:nvSpPr>
            <p:cNvPr id="12" name="11 Elipse"/>
            <p:cNvSpPr/>
            <p:nvPr/>
          </p:nvSpPr>
          <p:spPr>
            <a:xfrm>
              <a:off x="3116723" y="3716881"/>
              <a:ext cx="2194560" cy="548640"/>
            </a:xfrm>
            <a:prstGeom prst="ellipse">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700" dirty="0">
                  <a:solidFill>
                    <a:srgbClr val="3333FF"/>
                  </a:solidFill>
                  <a:latin typeface="Arial" panose="020B0604020202020204" pitchFamily="34" charset="0"/>
                  <a:cs typeface="Arial" panose="020B0604020202020204" pitchFamily="34" charset="0"/>
                </a:rPr>
                <a:t>Capital </a:t>
              </a:r>
              <a:r>
                <a:rPr lang="es-VE" sz="1700" dirty="0" err="1" smtClean="0">
                  <a:solidFill>
                    <a:srgbClr val="3333FF"/>
                  </a:solidFill>
                  <a:latin typeface="Arial" panose="020B0604020202020204" pitchFamily="34" charset="0"/>
                  <a:cs typeface="Arial" panose="020B0604020202020204" pitchFamily="34" charset="0"/>
                </a:rPr>
                <a:t>Formation</a:t>
              </a:r>
              <a:endParaRPr lang="es-VE" sz="1700" dirty="0">
                <a:solidFill>
                  <a:srgbClr val="3333FF"/>
                </a:solidFill>
                <a:latin typeface="Arial" panose="020B0604020202020204" pitchFamily="34" charset="0"/>
                <a:cs typeface="Arial" panose="020B0604020202020204" pitchFamily="34" charset="0"/>
              </a:endParaRPr>
            </a:p>
          </p:txBody>
        </p:sp>
        <p:sp>
          <p:nvSpPr>
            <p:cNvPr id="22" name="Shape 725"/>
            <p:cNvSpPr/>
            <p:nvPr/>
          </p:nvSpPr>
          <p:spPr>
            <a:xfrm>
              <a:off x="5347773" y="3716881"/>
              <a:ext cx="2194560" cy="548640"/>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sz="1600" dirty="0">
                  <a:solidFill>
                    <a:srgbClr val="3333FF"/>
                  </a:solidFill>
                  <a:latin typeface="Arial"/>
                  <a:ea typeface="Arial"/>
                  <a:cs typeface="Arial"/>
                  <a:rtl val="0"/>
                </a:rPr>
                <a:t>Compensation</a:t>
              </a:r>
            </a:p>
          </p:txBody>
        </p:sp>
      </p:grpSp>
      <p:cxnSp>
        <p:nvCxnSpPr>
          <p:cNvPr id="131" name="130 Conector recto de flecha"/>
          <p:cNvCxnSpPr>
            <a:stCxn id="22" idx="4"/>
            <a:endCxn id="17" idx="0"/>
          </p:cNvCxnSpPr>
          <p:nvPr/>
        </p:nvCxnSpPr>
        <p:spPr>
          <a:xfrm flipH="1">
            <a:off x="3876884" y="4311532"/>
            <a:ext cx="2568169" cy="39484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921318"/>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Benchmarking Experiment</a:t>
            </a:r>
            <a:br>
              <a:rPr lang="en-US" dirty="0" smtClean="0"/>
            </a:br>
            <a:r>
              <a:rPr lang="en-US" sz="3200" dirty="0" smtClean="0"/>
              <a:t>Supports Order is Quadratic</a:t>
            </a:r>
            <a:endParaRPr lang="en-US" sz="3200" dirty="0"/>
          </a:p>
        </p:txBody>
      </p:sp>
      <p:sp>
        <p:nvSpPr>
          <p:cNvPr id="5" name="Text Placeholder 4"/>
          <p:cNvSpPr>
            <a:spLocks noGrp="1"/>
          </p:cNvSpPr>
          <p:nvPr>
            <p:ph type="body" idx="1"/>
          </p:nvPr>
        </p:nvSpPr>
        <p:spPr/>
        <p:txBody>
          <a:bodyPr/>
          <a:lstStyle/>
          <a:p>
            <a:r>
              <a:rPr lang="en-US" dirty="0" err="1" smtClean="0"/>
              <a:t>Smets-Wouters</a:t>
            </a:r>
            <a:endParaRPr lang="en-US" dirty="0"/>
          </a:p>
        </p:txBody>
      </p:sp>
      <p:sp>
        <p:nvSpPr>
          <p:cNvPr id="7" name="Text Placeholder 6"/>
          <p:cNvSpPr>
            <a:spLocks noGrp="1"/>
          </p:cNvSpPr>
          <p:nvPr>
            <p:ph type="body" sz="quarter" idx="3"/>
          </p:nvPr>
        </p:nvSpPr>
        <p:spPr/>
        <p:txBody>
          <a:bodyPr/>
          <a:lstStyle/>
          <a:p>
            <a:r>
              <a:rPr lang="en-US" dirty="0" smtClean="0"/>
              <a:t>UNESCO</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771530898"/>
              </p:ext>
            </p:extLst>
          </p:nvPr>
        </p:nvGraphicFramePr>
        <p:xfrm>
          <a:off x="6806404" y="2505075"/>
          <a:ext cx="3914780"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522653276"/>
              </p:ext>
            </p:extLst>
          </p:nvPr>
        </p:nvGraphicFramePr>
        <p:xfrm>
          <a:off x="1470884" y="2505075"/>
          <a:ext cx="3895596"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9568172"/>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492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
                                            <p:graphicEl>
                                              <a:dgm id="{5DA50CFE-6364-4C77-A9E9-448303BFE6F3}"/>
                                            </p:graphicEl>
                                          </p:spTgt>
                                        </p:tgtEl>
                                        <p:attrNameLst>
                                          <p:attrName>style.opacity</p:attrName>
                                        </p:attrNameLst>
                                      </p:cBhvr>
                                      <p:to>
                                        <p:strVal val="0.5"/>
                                      </p:to>
                                    </p:set>
                                    <p:animEffect filter="image" prLst="opacity: 0.5">
                                      <p:cBhvr rctx="IE">
                                        <p:cTn id="7" dur="indefinite"/>
                                        <p:tgtEl>
                                          <p:spTgt spid="4">
                                            <p:graphicEl>
                                              <a:dgm id="{5DA50CFE-6364-4C77-A9E9-448303BFE6F3}"/>
                                            </p:graphicEl>
                                          </p:spTgt>
                                        </p:tgtEl>
                                      </p:cBhvr>
                                    </p:animEffect>
                                  </p:childTnLst>
                                </p:cTn>
                              </p:par>
                              <p:par>
                                <p:cTn id="8" presetID="9" presetClass="emph" presetSubtype="0" grpId="0" nodeType="withEffect">
                                  <p:stCondLst>
                                    <p:cond delay="0"/>
                                  </p:stCondLst>
                                  <p:childTnLst>
                                    <p:set>
                                      <p:cBhvr rctx="PPT">
                                        <p:cTn id="9" dur="indefinite"/>
                                        <p:tgtEl>
                                          <p:spTgt spid="4">
                                            <p:graphicEl>
                                              <a:dgm id="{781489A2-0A00-4448-B230-338864582A0F}"/>
                                            </p:graphicEl>
                                          </p:spTgt>
                                        </p:tgtEl>
                                        <p:attrNameLst>
                                          <p:attrName>style.opacity</p:attrName>
                                        </p:attrNameLst>
                                      </p:cBhvr>
                                      <p:to>
                                        <p:strVal val="0.5"/>
                                      </p:to>
                                    </p:set>
                                    <p:animEffect filter="image" prLst="opacity: 0.5">
                                      <p:cBhvr rctx="IE">
                                        <p:cTn id="10" dur="indefinite"/>
                                        <p:tgtEl>
                                          <p:spTgt spid="4">
                                            <p:graphicEl>
                                              <a:dgm id="{781489A2-0A00-4448-B230-338864582A0F}"/>
                                            </p:graphicEl>
                                          </p:spTgt>
                                        </p:tgtEl>
                                      </p:cBhvr>
                                    </p:animEffect>
                                  </p:childTnLst>
                                </p:cTn>
                              </p:par>
                              <p:par>
                                <p:cTn id="11" presetID="9" presetClass="emph" presetSubtype="0" grpId="0" nodeType="withEffect">
                                  <p:stCondLst>
                                    <p:cond delay="0"/>
                                  </p:stCondLst>
                                  <p:childTnLst>
                                    <p:set>
                                      <p:cBhvr rctx="PPT">
                                        <p:cTn id="12" dur="indefinite"/>
                                        <p:tgtEl>
                                          <p:spTgt spid="4">
                                            <p:graphicEl>
                                              <a:dgm id="{7377089E-1A9E-443E-AEFD-C8A2884E09D7}"/>
                                            </p:graphicEl>
                                          </p:spTgt>
                                        </p:tgtEl>
                                        <p:attrNameLst>
                                          <p:attrName>style.opacity</p:attrName>
                                        </p:attrNameLst>
                                      </p:cBhvr>
                                      <p:to>
                                        <p:strVal val="0.5"/>
                                      </p:to>
                                    </p:set>
                                    <p:animEffect filter="image" prLst="opacity: 0.5">
                                      <p:cBhvr rctx="IE">
                                        <p:cTn id="13" dur="indefinite"/>
                                        <p:tgtEl>
                                          <p:spTgt spid="4">
                                            <p:graphicEl>
                                              <a:dgm id="{7377089E-1A9E-443E-AEFD-C8A2884E09D7}"/>
                                            </p:graphicEl>
                                          </p:spTgt>
                                        </p:tgtEl>
                                      </p:cBhvr>
                                    </p:animEffect>
                                  </p:childTnLst>
                                </p:cTn>
                              </p:par>
                              <p:par>
                                <p:cTn id="14" presetID="9" presetClass="emph" presetSubtype="0" grpId="0" nodeType="withEffect">
                                  <p:stCondLst>
                                    <p:cond delay="0"/>
                                  </p:stCondLst>
                                  <p:childTnLst>
                                    <p:set>
                                      <p:cBhvr rctx="PPT">
                                        <p:cTn id="15" dur="indefinite"/>
                                        <p:tgtEl>
                                          <p:spTgt spid="4">
                                            <p:graphicEl>
                                              <a:dgm id="{CDC2CD9D-0BAA-4B95-BB5E-C0E37BA9E92A}"/>
                                            </p:graphicEl>
                                          </p:spTgt>
                                        </p:tgtEl>
                                        <p:attrNameLst>
                                          <p:attrName>style.opacity</p:attrName>
                                        </p:attrNameLst>
                                      </p:cBhvr>
                                      <p:to>
                                        <p:strVal val="0.5"/>
                                      </p:to>
                                    </p:set>
                                    <p:animEffect filter="image" prLst="opacity: 0.5">
                                      <p:cBhvr rctx="IE">
                                        <p:cTn id="16" dur="indefinite"/>
                                        <p:tgtEl>
                                          <p:spTgt spid="4">
                                            <p:graphicEl>
                                              <a:dgm id="{CDC2CD9D-0BAA-4B95-BB5E-C0E37BA9E92A}"/>
                                            </p:graphicEl>
                                          </p:spTgt>
                                        </p:tgtEl>
                                      </p:cBhvr>
                                    </p:animEffect>
                                  </p:childTnLst>
                                </p:cTn>
                              </p:par>
                              <p:par>
                                <p:cTn id="17" presetID="9" presetClass="emph" presetSubtype="0" grpId="0" nodeType="withEffect">
                                  <p:stCondLst>
                                    <p:cond delay="0"/>
                                  </p:stCondLst>
                                  <p:childTnLst>
                                    <p:set>
                                      <p:cBhvr rctx="PPT">
                                        <p:cTn id="18" dur="indefinite"/>
                                        <p:tgtEl>
                                          <p:spTgt spid="4">
                                            <p:graphicEl>
                                              <a:dgm id="{FC3035FE-4475-409E-AEE7-37D16F4B8115}"/>
                                            </p:graphicEl>
                                          </p:spTgt>
                                        </p:tgtEl>
                                        <p:attrNameLst>
                                          <p:attrName>style.opacity</p:attrName>
                                        </p:attrNameLst>
                                      </p:cBhvr>
                                      <p:to>
                                        <p:strVal val="0.5"/>
                                      </p:to>
                                    </p:set>
                                    <p:animEffect filter="image" prLst="opacity: 0.5">
                                      <p:cBhvr rctx="IE">
                                        <p:cTn id="19" dur="indefinite"/>
                                        <p:tgtEl>
                                          <p:spTgt spid="4">
                                            <p:graphicEl>
                                              <a:dgm id="{FC3035FE-4475-409E-AEE7-37D16F4B8115}"/>
                                            </p:graphicEl>
                                          </p:spTgt>
                                        </p:tgtEl>
                                      </p:cBhvr>
                                    </p:animEffect>
                                  </p:childTnLst>
                                </p:cTn>
                              </p:par>
                              <p:par>
                                <p:cTn id="20" presetID="9" presetClass="emph" presetSubtype="0" grpId="0" nodeType="withEffect">
                                  <p:stCondLst>
                                    <p:cond delay="0"/>
                                  </p:stCondLst>
                                  <p:childTnLst>
                                    <p:set>
                                      <p:cBhvr rctx="PPT">
                                        <p:cTn id="21" dur="indefinite"/>
                                        <p:tgtEl>
                                          <p:spTgt spid="4">
                                            <p:graphicEl>
                                              <a:dgm id="{36B5BF46-0704-4C87-9117-B31B4C5F2212}"/>
                                            </p:graphicEl>
                                          </p:spTgt>
                                        </p:tgtEl>
                                        <p:attrNameLst>
                                          <p:attrName>style.opacity</p:attrName>
                                        </p:attrNameLst>
                                      </p:cBhvr>
                                      <p:to>
                                        <p:strVal val="0.5"/>
                                      </p:to>
                                    </p:set>
                                    <p:animEffect filter="image" prLst="opacity: 0.5">
                                      <p:cBhvr rctx="IE">
                                        <p:cTn id="22" dur="indefinite"/>
                                        <p:tgtEl>
                                          <p:spTgt spid="4">
                                            <p:graphicEl>
                                              <a:dgm id="{36B5BF46-0704-4C87-9117-B31B4C5F2212}"/>
                                            </p:graphicEl>
                                          </p:spTgt>
                                        </p:tgtEl>
                                      </p:cBhvr>
                                    </p:animEffect>
                                  </p:childTnLst>
                                </p:cTn>
                              </p:par>
                              <p:par>
                                <p:cTn id="23" presetID="9" presetClass="emph" presetSubtype="0" grpId="0" nodeType="withEffect">
                                  <p:stCondLst>
                                    <p:cond delay="0"/>
                                  </p:stCondLst>
                                  <p:childTnLst>
                                    <p:set>
                                      <p:cBhvr rctx="PPT">
                                        <p:cTn id="24" dur="indefinite"/>
                                        <p:tgtEl>
                                          <p:spTgt spid="4">
                                            <p:graphicEl>
                                              <a:dgm id="{168DAD69-171B-43EF-A3D0-D47C22A8C2EE}"/>
                                            </p:graphicEl>
                                          </p:spTgt>
                                        </p:tgtEl>
                                        <p:attrNameLst>
                                          <p:attrName>style.opacity</p:attrName>
                                        </p:attrNameLst>
                                      </p:cBhvr>
                                      <p:to>
                                        <p:strVal val="0.5"/>
                                      </p:to>
                                    </p:set>
                                    <p:animEffect filter="image" prLst="opacity: 0.5">
                                      <p:cBhvr rctx="IE">
                                        <p:cTn id="25" dur="indefinite"/>
                                        <p:tgtEl>
                                          <p:spTgt spid="4">
                                            <p:graphicEl>
                                              <a:dgm id="{168DAD69-171B-43EF-A3D0-D47C22A8C2EE}"/>
                                            </p:graphicEl>
                                          </p:spTgt>
                                        </p:tgtEl>
                                      </p:cBhvr>
                                    </p:animEffect>
                                  </p:childTnLst>
                                </p:cTn>
                              </p:par>
                              <p:par>
                                <p:cTn id="26" presetID="9" presetClass="emph" presetSubtype="0" grpId="0" nodeType="withEffect">
                                  <p:stCondLst>
                                    <p:cond delay="0"/>
                                  </p:stCondLst>
                                  <p:childTnLst>
                                    <p:set>
                                      <p:cBhvr rctx="PPT">
                                        <p:cTn id="27" dur="indefinite"/>
                                        <p:tgtEl>
                                          <p:spTgt spid="4">
                                            <p:graphicEl>
                                              <a:dgm id="{C5DEAD59-1051-4367-BA00-F4E6F8A4BBCF}"/>
                                            </p:graphicEl>
                                          </p:spTgt>
                                        </p:tgtEl>
                                        <p:attrNameLst>
                                          <p:attrName>style.opacity</p:attrName>
                                        </p:attrNameLst>
                                      </p:cBhvr>
                                      <p:to>
                                        <p:strVal val="0.5"/>
                                      </p:to>
                                    </p:set>
                                    <p:animEffect filter="image" prLst="opacity: 0.5">
                                      <p:cBhvr rctx="IE">
                                        <p:cTn id="28" dur="indefinite"/>
                                        <p:tgtEl>
                                          <p:spTgt spid="4">
                                            <p:graphicEl>
                                              <a:dgm id="{C5DEAD59-1051-4367-BA00-F4E6F8A4BBCF}"/>
                                            </p:graphicEl>
                                          </p:spTgt>
                                        </p:tgtEl>
                                      </p:cBhvr>
                                    </p:animEffect>
                                  </p:childTnLst>
                                </p:cTn>
                              </p:par>
                              <p:par>
                                <p:cTn id="29" presetID="9" presetClass="emph" presetSubtype="0" grpId="0" nodeType="withEffect">
                                  <p:stCondLst>
                                    <p:cond delay="0"/>
                                  </p:stCondLst>
                                  <p:childTnLst>
                                    <p:set>
                                      <p:cBhvr rctx="PPT">
                                        <p:cTn id="30" dur="indefinite"/>
                                        <p:tgtEl>
                                          <p:spTgt spid="4">
                                            <p:graphicEl>
                                              <a:dgm id="{C7C57BC3-EA03-4A2D-9EC6-DC729B7F5DB6}"/>
                                            </p:graphicEl>
                                          </p:spTgt>
                                        </p:tgtEl>
                                        <p:attrNameLst>
                                          <p:attrName>style.opacity</p:attrName>
                                        </p:attrNameLst>
                                      </p:cBhvr>
                                      <p:to>
                                        <p:strVal val="0.5"/>
                                      </p:to>
                                    </p:set>
                                    <p:animEffect filter="image" prLst="opacity: 0.5">
                                      <p:cBhvr rctx="IE">
                                        <p:cTn id="31" dur="indefinite"/>
                                        <p:tgtEl>
                                          <p:spTgt spid="4">
                                            <p:graphicEl>
                                              <a:dgm id="{C7C57BC3-EA03-4A2D-9EC6-DC729B7F5DB6}"/>
                                            </p:graphicEl>
                                          </p:spTgt>
                                        </p:tgtEl>
                                      </p:cBhvr>
                                    </p:animEffect>
                                  </p:childTnLst>
                                </p:cTn>
                              </p:par>
                              <p:par>
                                <p:cTn id="32" presetID="9" presetClass="emph" presetSubtype="0" grpId="0" nodeType="withEffect">
                                  <p:stCondLst>
                                    <p:cond delay="0"/>
                                  </p:stCondLst>
                                  <p:childTnLst>
                                    <p:set>
                                      <p:cBhvr rctx="PPT">
                                        <p:cTn id="33" dur="indefinite"/>
                                        <p:tgtEl>
                                          <p:spTgt spid="4">
                                            <p:graphicEl>
                                              <a:dgm id="{A92B6071-D647-4F98-82F8-A3CA764ED62C}"/>
                                            </p:graphicEl>
                                          </p:spTgt>
                                        </p:tgtEl>
                                        <p:attrNameLst>
                                          <p:attrName>style.opacity</p:attrName>
                                        </p:attrNameLst>
                                      </p:cBhvr>
                                      <p:to>
                                        <p:strVal val="0.5"/>
                                      </p:to>
                                    </p:set>
                                    <p:animEffect filter="image" prLst="opacity: 0.5">
                                      <p:cBhvr rctx="IE">
                                        <p:cTn id="34" dur="indefinite"/>
                                        <p:tgtEl>
                                          <p:spTgt spid="4">
                                            <p:graphicEl>
                                              <a:dgm id="{A92B6071-D647-4F98-82F8-A3CA764ED6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Evaluation</a:t>
            </a:r>
            <a:endParaRPr lang="en-US" dirty="0"/>
          </a:p>
        </p:txBody>
      </p:sp>
      <p:sp>
        <p:nvSpPr>
          <p:cNvPr id="5" name="Subtitle 4"/>
          <p:cNvSpPr>
            <a:spLocks noGrp="1"/>
          </p:cNvSpPr>
          <p:nvPr>
            <p:ph type="subTitle" idx="1"/>
          </p:nvPr>
        </p:nvSpPr>
        <p:spPr>
          <a:xfrm>
            <a:off x="3753853" y="3602038"/>
            <a:ext cx="4684294" cy="1655762"/>
          </a:xfrm>
        </p:spPr>
        <p:txBody>
          <a:bodyPr/>
          <a:lstStyle/>
          <a:p>
            <a:pPr marL="457200" indent="-457200" algn="l">
              <a:buFont typeface="Arial" panose="020B0604020202020204" pitchFamily="34" charset="0"/>
              <a:buChar char="•"/>
            </a:pPr>
            <a:r>
              <a:rPr lang="en-US" dirty="0" smtClean="0"/>
              <a:t>Accuracy comparison</a:t>
            </a:r>
          </a:p>
          <a:p>
            <a:pPr marL="457200" indent="-457200" algn="l">
              <a:buFont typeface="Arial" panose="020B0604020202020204" pitchFamily="34" charset="0"/>
              <a:buChar char="•"/>
            </a:pPr>
            <a:r>
              <a:rPr lang="en-US" dirty="0" smtClean="0"/>
              <a:t>Missing value tolerance</a:t>
            </a:r>
            <a:endParaRPr lang="en-US" dirty="0"/>
          </a:p>
        </p:txBody>
      </p:sp>
    </p:spTree>
    <p:extLst>
      <p:ext uri="{BB962C8B-B14F-4D97-AF65-F5344CB8AC3E}">
        <p14:creationId xmlns:p14="http://schemas.microsoft.com/office/powerpoint/2010/main" val="826585438"/>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Geographic Accuracy distribution for </a:t>
            </a:r>
            <a:r>
              <a:rPr lang="en-US" dirty="0" err="1" smtClean="0"/>
              <a:t>Smets-Wouters</a:t>
            </a:r>
            <a:r>
              <a:rPr lang="en-US" dirty="0" smtClean="0"/>
              <a:t> generated networks</a:t>
            </a:r>
            <a:endParaRPr lang="en-US" dirty="0"/>
          </a:p>
        </p:txBody>
      </p:sp>
      <p:sp>
        <p:nvSpPr>
          <p:cNvPr id="7" name="Text Placeholder 6"/>
          <p:cNvSpPr>
            <a:spLocks noGrp="1"/>
          </p:cNvSpPr>
          <p:nvPr>
            <p:ph type="body" idx="1"/>
          </p:nvPr>
        </p:nvSpPr>
        <p:spPr/>
        <p:txBody>
          <a:bodyPr/>
          <a:lstStyle/>
          <a:p>
            <a:r>
              <a:rPr lang="en-US" dirty="0" smtClean="0"/>
              <a:t>Availability for all variables</a:t>
            </a:r>
            <a:endParaRPr lang="en-US" dirty="0"/>
          </a:p>
        </p:txBody>
      </p:sp>
      <p:sp>
        <p:nvSpPr>
          <p:cNvPr id="9" name="Text Placeholder 8"/>
          <p:cNvSpPr>
            <a:spLocks noGrp="1"/>
          </p:cNvSpPr>
          <p:nvPr>
            <p:ph type="body" sz="quarter" idx="3"/>
          </p:nvPr>
        </p:nvSpPr>
        <p:spPr/>
        <p:txBody>
          <a:bodyPr/>
          <a:lstStyle/>
          <a:p>
            <a:r>
              <a:rPr lang="en-US" dirty="0" smtClean="0"/>
              <a:t>Average accuracy for all variables</a:t>
            </a:r>
            <a:endParaRPr lang="en-US" dirty="0"/>
          </a:p>
        </p:txBody>
      </p:sp>
      <p:pic>
        <p:nvPicPr>
          <p:cNvPr id="11" name="Content Placeholder 4"/>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512928"/>
            <a:ext cx="5157787" cy="3189231"/>
          </a:xfrm>
          <a:prstGeom prst="rect">
            <a:avLst/>
          </a:prstGeom>
        </p:spPr>
      </p:pic>
      <p:pic>
        <p:nvPicPr>
          <p:cNvPr id="12" name="Imagen 79"/>
          <p:cNvPicPr>
            <a:picLocks noGrp="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200" y="2505075"/>
            <a:ext cx="5183188" cy="3204937"/>
          </a:xfrm>
          <a:prstGeom prst="rect">
            <a:avLst/>
          </a:prstGeom>
        </p:spPr>
      </p:pic>
      <p:graphicFrame>
        <p:nvGraphicFramePr>
          <p:cNvPr id="8" name="29 Gráfico"/>
          <p:cNvGraphicFramePr>
            <a:graphicFrameLocks/>
          </p:cNvGraphicFramePr>
          <p:nvPr>
            <p:extLst>
              <p:ext uri="{D42A27DB-BD31-4B8C-83A1-F6EECF244321}">
                <p14:modId xmlns:p14="http://schemas.microsoft.com/office/powerpoint/2010/main" val="1485765333"/>
              </p:ext>
            </p:extLst>
          </p:nvPr>
        </p:nvGraphicFramePr>
        <p:xfrm>
          <a:off x="4617720" y="5472699"/>
          <a:ext cx="1554480" cy="155448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817422" y="6049884"/>
            <a:ext cx="4176977"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Arial Narrow" panose="020B0606020202030204" pitchFamily="34" charset="0"/>
              </a:rPr>
              <a:t>Global Average availability for </a:t>
            </a:r>
            <a:r>
              <a:rPr lang="en-US" sz="2000" dirty="0">
                <a:effectLst>
                  <a:outerShdw blurRad="50800" dist="50800" dir="2700000" algn="ctr" rotWithShape="0">
                    <a:schemeClr val="bg1"/>
                  </a:outerShdw>
                </a:effectLst>
                <a:latin typeface="Arial Narrow" panose="020B0606020202030204" pitchFamily="34" charset="0"/>
              </a:rPr>
              <a:t>all variables:</a:t>
            </a:r>
          </a:p>
        </p:txBody>
      </p:sp>
      <p:sp>
        <p:nvSpPr>
          <p:cNvPr id="13" name="TextBox 12"/>
          <p:cNvSpPr txBox="1"/>
          <p:nvPr/>
        </p:nvSpPr>
        <p:spPr>
          <a:xfrm>
            <a:off x="6172200" y="6049884"/>
            <a:ext cx="4051943"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Arial Narrow" panose="020B0606020202030204" pitchFamily="34" charset="0"/>
              </a:rPr>
              <a:t>Global Average accuracy for </a:t>
            </a:r>
            <a:r>
              <a:rPr lang="en-US" sz="2000" dirty="0">
                <a:effectLst>
                  <a:outerShdw blurRad="50800" dist="50800" dir="2700000" algn="ctr" rotWithShape="0">
                    <a:schemeClr val="bg1"/>
                  </a:outerShdw>
                </a:effectLst>
                <a:latin typeface="Arial Narrow" panose="020B0606020202030204" pitchFamily="34" charset="0"/>
              </a:rPr>
              <a:t>all variables:</a:t>
            </a:r>
          </a:p>
        </p:txBody>
      </p:sp>
      <p:graphicFrame>
        <p:nvGraphicFramePr>
          <p:cNvPr id="15" name="Chart 14"/>
          <p:cNvGraphicFramePr>
            <a:graphicFrameLocks/>
          </p:cNvGraphicFramePr>
          <p:nvPr>
            <p:extLst>
              <p:ext uri="{D42A27DB-BD31-4B8C-83A1-F6EECF244321}">
                <p14:modId xmlns:p14="http://schemas.microsoft.com/office/powerpoint/2010/main" val="2619454396"/>
              </p:ext>
            </p:extLst>
          </p:nvPr>
        </p:nvGraphicFramePr>
        <p:xfrm>
          <a:off x="9991568" y="5450432"/>
          <a:ext cx="1554480" cy="15990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4526600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62 Gráfico"/>
          <p:cNvGraphicFramePr>
            <a:graphicFrameLocks/>
          </p:cNvGraphicFramePr>
          <p:nvPr>
            <p:extLst>
              <p:ext uri="{D42A27DB-BD31-4B8C-83A1-F6EECF244321}">
                <p14:modId xmlns:p14="http://schemas.microsoft.com/office/powerpoint/2010/main" val="2379243765"/>
              </p:ext>
            </p:extLst>
          </p:nvPr>
        </p:nvGraphicFramePr>
        <p:xfrm>
          <a:off x="4617719" y="5472699"/>
          <a:ext cx="1554480" cy="1554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lstStyle/>
          <a:p>
            <a:r>
              <a:rPr lang="en-US" dirty="0" smtClean="0"/>
              <a:t>Geographic Accuracy distribution for UNESCO generated networks</a:t>
            </a:r>
            <a:endParaRPr lang="en-US" dirty="0"/>
          </a:p>
        </p:txBody>
      </p:sp>
      <p:sp>
        <p:nvSpPr>
          <p:cNvPr id="7" name="Text Placeholder 6"/>
          <p:cNvSpPr>
            <a:spLocks noGrp="1"/>
          </p:cNvSpPr>
          <p:nvPr>
            <p:ph type="body" idx="1"/>
          </p:nvPr>
        </p:nvSpPr>
        <p:spPr/>
        <p:txBody>
          <a:bodyPr/>
          <a:lstStyle/>
          <a:p>
            <a:r>
              <a:rPr lang="en-US" dirty="0" smtClean="0"/>
              <a:t>Availability for all variables</a:t>
            </a:r>
            <a:endParaRPr lang="en-US" dirty="0"/>
          </a:p>
        </p:txBody>
      </p:sp>
      <p:sp>
        <p:nvSpPr>
          <p:cNvPr id="9" name="Text Placeholder 8"/>
          <p:cNvSpPr>
            <a:spLocks noGrp="1"/>
          </p:cNvSpPr>
          <p:nvPr>
            <p:ph type="body" sz="quarter" idx="3"/>
          </p:nvPr>
        </p:nvSpPr>
        <p:spPr/>
        <p:txBody>
          <a:bodyPr/>
          <a:lstStyle/>
          <a:p>
            <a:r>
              <a:rPr lang="en-US" dirty="0" smtClean="0"/>
              <a:t>Average accuracy </a:t>
            </a:r>
            <a:r>
              <a:rPr lang="en-US" dirty="0"/>
              <a:t>for all variables</a:t>
            </a:r>
          </a:p>
        </p:txBody>
      </p:sp>
      <p:pic>
        <p:nvPicPr>
          <p:cNvPr id="8" name="Content Placeholder 8"/>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839788" y="2512928"/>
            <a:ext cx="5157787" cy="3189231"/>
          </a:xfrm>
          <a:prstGeom prst="rect">
            <a:avLst/>
          </a:prstGeom>
        </p:spPr>
      </p:pic>
      <p:pic>
        <p:nvPicPr>
          <p:cNvPr id="10" name="Imagen 99"/>
          <p:cNvPicPr>
            <a:picLocks noGrp="1"/>
          </p:cNvPicPr>
          <p:nvPr>
            <p:ph sz="quarter" idx="4"/>
          </p:nvPr>
        </p:nvPicPr>
        <p:blipFill>
          <a:blip r:embed="rId5">
            <a:extLst>
              <a:ext uri="{28A0092B-C50C-407E-A947-70E740481C1C}">
                <a14:useLocalDpi xmlns:a14="http://schemas.microsoft.com/office/drawing/2010/main" val="0"/>
              </a:ext>
            </a:extLst>
          </a:blip>
          <a:stretch>
            <a:fillRect/>
          </a:stretch>
        </p:blipFill>
        <p:spPr>
          <a:xfrm>
            <a:off x="6172200" y="2505075"/>
            <a:ext cx="5183188" cy="3204937"/>
          </a:xfrm>
          <a:prstGeom prst="rect">
            <a:avLst/>
          </a:prstGeom>
        </p:spPr>
      </p:pic>
      <p:sp>
        <p:nvSpPr>
          <p:cNvPr id="12" name="TextBox 11"/>
          <p:cNvSpPr txBox="1"/>
          <p:nvPr/>
        </p:nvSpPr>
        <p:spPr>
          <a:xfrm>
            <a:off x="817422" y="6049884"/>
            <a:ext cx="4176977"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Arial Narrow" panose="020B0606020202030204" pitchFamily="34" charset="0"/>
              </a:rPr>
              <a:t>Global Average availability for </a:t>
            </a:r>
            <a:r>
              <a:rPr lang="en-US" sz="2000" dirty="0">
                <a:effectLst>
                  <a:outerShdw blurRad="50800" dist="50800" dir="2700000" algn="ctr" rotWithShape="0">
                    <a:schemeClr val="bg1"/>
                  </a:outerShdw>
                </a:effectLst>
                <a:latin typeface="Arial Narrow" panose="020B0606020202030204" pitchFamily="34" charset="0"/>
              </a:rPr>
              <a:t>all variables:</a:t>
            </a:r>
          </a:p>
        </p:txBody>
      </p:sp>
      <p:sp>
        <p:nvSpPr>
          <p:cNvPr id="13" name="TextBox 12"/>
          <p:cNvSpPr txBox="1"/>
          <p:nvPr/>
        </p:nvSpPr>
        <p:spPr>
          <a:xfrm>
            <a:off x="6172200" y="6049884"/>
            <a:ext cx="4051943"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Arial Narrow" panose="020B0606020202030204" pitchFamily="34" charset="0"/>
              </a:rPr>
              <a:t>Global Average accuracy for </a:t>
            </a:r>
            <a:r>
              <a:rPr lang="en-US" sz="2000" dirty="0">
                <a:effectLst>
                  <a:outerShdw blurRad="50800" dist="50800" dir="2700000" algn="ctr" rotWithShape="0">
                    <a:schemeClr val="bg1"/>
                  </a:outerShdw>
                </a:effectLst>
                <a:latin typeface="Arial Narrow" panose="020B0606020202030204" pitchFamily="34" charset="0"/>
              </a:rPr>
              <a:t>all variables:</a:t>
            </a:r>
          </a:p>
        </p:txBody>
      </p:sp>
      <p:graphicFrame>
        <p:nvGraphicFramePr>
          <p:cNvPr id="15" name="Chart 14"/>
          <p:cNvGraphicFramePr>
            <a:graphicFrameLocks/>
          </p:cNvGraphicFramePr>
          <p:nvPr>
            <p:extLst>
              <p:ext uri="{D42A27DB-BD31-4B8C-83A1-F6EECF244321}">
                <p14:modId xmlns:p14="http://schemas.microsoft.com/office/powerpoint/2010/main" val="2206927861"/>
              </p:ext>
            </p:extLst>
          </p:nvPr>
        </p:nvGraphicFramePr>
        <p:xfrm>
          <a:off x="9992819" y="5472699"/>
          <a:ext cx="1554480" cy="15544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3331018"/>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Average accuracy comparison: Worst variable</a:t>
            </a:r>
            <a:endParaRPr lang="en-US" dirty="0"/>
          </a:p>
        </p:txBody>
      </p:sp>
      <p:sp>
        <p:nvSpPr>
          <p:cNvPr id="7" name="Text Placeholder 6"/>
          <p:cNvSpPr>
            <a:spLocks noGrp="1"/>
          </p:cNvSpPr>
          <p:nvPr>
            <p:ph type="body" idx="1"/>
          </p:nvPr>
        </p:nvSpPr>
        <p:spPr/>
        <p:txBody>
          <a:bodyPr/>
          <a:lstStyle/>
          <a:p>
            <a:r>
              <a:rPr lang="en-US" dirty="0" err="1" smtClean="0"/>
              <a:t>Smets-Wouters</a:t>
            </a:r>
            <a:r>
              <a:rPr lang="en-US" dirty="0" smtClean="0"/>
              <a:t>: Wage and Salaried Workers</a:t>
            </a:r>
            <a:endParaRPr lang="en-US" dirty="0"/>
          </a:p>
        </p:txBody>
      </p:sp>
      <p:sp>
        <p:nvSpPr>
          <p:cNvPr id="9" name="Text Placeholder 8"/>
          <p:cNvSpPr>
            <a:spLocks noGrp="1"/>
          </p:cNvSpPr>
          <p:nvPr>
            <p:ph type="body" sz="quarter" idx="3"/>
          </p:nvPr>
        </p:nvSpPr>
        <p:spPr/>
        <p:txBody>
          <a:bodyPr/>
          <a:lstStyle/>
          <a:p>
            <a:r>
              <a:rPr lang="en-US" dirty="0" smtClean="0"/>
              <a:t>UNESCO: </a:t>
            </a:r>
            <a:r>
              <a:rPr lang="en-US" dirty="0">
                <a:effectLst/>
              </a:rPr>
              <a:t>Labor force with tertiary education</a:t>
            </a:r>
            <a:endParaRPr lang="en-US" dirty="0"/>
          </a:p>
        </p:txBody>
      </p:sp>
      <p:pic>
        <p:nvPicPr>
          <p:cNvPr id="11" name="Imagen 243"/>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512928"/>
            <a:ext cx="5157787" cy="3189231"/>
          </a:xfrm>
          <a:prstGeom prst="rect">
            <a:avLst/>
          </a:prstGeom>
        </p:spPr>
      </p:pic>
      <p:pic>
        <p:nvPicPr>
          <p:cNvPr id="12" name="Imagen 82"/>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505075"/>
            <a:ext cx="5183188" cy="3204937"/>
          </a:xfrm>
          <a:prstGeom prst="rect">
            <a:avLst/>
          </a:prstGeom>
        </p:spPr>
      </p:pic>
      <p:sp>
        <p:nvSpPr>
          <p:cNvPr id="8" name="TextBox 7"/>
          <p:cNvSpPr txBox="1"/>
          <p:nvPr/>
        </p:nvSpPr>
        <p:spPr>
          <a:xfrm>
            <a:off x="817422" y="6049884"/>
            <a:ext cx="2580386"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Arial Narrow" panose="020B0606020202030204" pitchFamily="34" charset="0"/>
              </a:rPr>
              <a:t>Global Average accuracy:</a:t>
            </a:r>
            <a:endParaRPr lang="en-US" sz="2000" dirty="0">
              <a:effectLst>
                <a:outerShdw blurRad="50800" dist="50800" dir="2700000" algn="ctr" rotWithShape="0">
                  <a:schemeClr val="bg1"/>
                </a:outerShdw>
              </a:effectLst>
              <a:latin typeface="Arial Narrow" panose="020B0606020202030204" pitchFamily="34" charset="0"/>
            </a:endParaRPr>
          </a:p>
        </p:txBody>
      </p:sp>
      <p:sp>
        <p:nvSpPr>
          <p:cNvPr id="10" name="TextBox 9"/>
          <p:cNvSpPr txBox="1"/>
          <p:nvPr/>
        </p:nvSpPr>
        <p:spPr>
          <a:xfrm>
            <a:off x="6172200" y="6049884"/>
            <a:ext cx="2638094"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Arial Narrow" panose="020B0606020202030204" pitchFamily="34" charset="0"/>
              </a:rPr>
              <a:t>Global Average accuracy:</a:t>
            </a:r>
            <a:endParaRPr lang="en-US" sz="2000" dirty="0">
              <a:effectLst>
                <a:outerShdw blurRad="50800" dist="50800" dir="2700000" algn="ctr" rotWithShape="0">
                  <a:schemeClr val="bg1"/>
                </a:outerShdw>
              </a:effectLst>
              <a:latin typeface="Arial Narrow" panose="020B060602020203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658952082"/>
              </p:ext>
            </p:extLst>
          </p:nvPr>
        </p:nvGraphicFramePr>
        <p:xfrm>
          <a:off x="4617719" y="5450432"/>
          <a:ext cx="1554480" cy="1599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566006089"/>
              </p:ext>
            </p:extLst>
          </p:nvPr>
        </p:nvGraphicFramePr>
        <p:xfrm>
          <a:off x="9975532" y="5450432"/>
          <a:ext cx="1554480" cy="15990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41448263"/>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Average accuracy comparison: Best variable</a:t>
            </a:r>
            <a:endParaRPr lang="en-US" dirty="0"/>
          </a:p>
        </p:txBody>
      </p:sp>
      <p:sp>
        <p:nvSpPr>
          <p:cNvPr id="7" name="Text Placeholder 6"/>
          <p:cNvSpPr>
            <a:spLocks noGrp="1"/>
          </p:cNvSpPr>
          <p:nvPr>
            <p:ph type="body" idx="1"/>
          </p:nvPr>
        </p:nvSpPr>
        <p:spPr/>
        <p:txBody>
          <a:bodyPr/>
          <a:lstStyle/>
          <a:p>
            <a:r>
              <a:rPr lang="en-US" dirty="0" err="1" smtClean="0"/>
              <a:t>Smets-Wouters</a:t>
            </a:r>
            <a:r>
              <a:rPr lang="en-US" dirty="0" smtClean="0"/>
              <a:t>: Gross capital formation</a:t>
            </a:r>
            <a:endParaRPr lang="en-US" dirty="0"/>
          </a:p>
        </p:txBody>
      </p:sp>
      <p:sp>
        <p:nvSpPr>
          <p:cNvPr id="9" name="Text Placeholder 8"/>
          <p:cNvSpPr>
            <a:spLocks noGrp="1"/>
          </p:cNvSpPr>
          <p:nvPr>
            <p:ph type="body" sz="quarter" idx="3"/>
          </p:nvPr>
        </p:nvSpPr>
        <p:spPr/>
        <p:txBody>
          <a:bodyPr>
            <a:normAutofit/>
          </a:bodyPr>
          <a:lstStyle/>
          <a:p>
            <a:r>
              <a:rPr lang="en-US" dirty="0" smtClean="0"/>
              <a:t>UNESCO: </a:t>
            </a:r>
            <a:r>
              <a:rPr lang="en-US" dirty="0" smtClean="0">
                <a:effectLst/>
              </a:rPr>
              <a:t>Trademark </a:t>
            </a:r>
            <a:r>
              <a:rPr lang="en-US" dirty="0">
                <a:effectLst/>
              </a:rPr>
              <a:t>Applications</a:t>
            </a:r>
            <a:r>
              <a:rPr lang="en-US" dirty="0" smtClean="0"/>
              <a:t> </a:t>
            </a:r>
            <a:endParaRPr lang="en-US" dirty="0"/>
          </a:p>
        </p:txBody>
      </p:sp>
      <p:pic>
        <p:nvPicPr>
          <p:cNvPr id="8" name="Imagen 68"/>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512928"/>
            <a:ext cx="5157787" cy="3189231"/>
          </a:xfrm>
          <a:prstGeom prst="rect">
            <a:avLst/>
          </a:prstGeom>
        </p:spPr>
      </p:pic>
      <p:pic>
        <p:nvPicPr>
          <p:cNvPr id="10" name="Imagen 84"/>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505075"/>
            <a:ext cx="5183188" cy="3204937"/>
          </a:xfrm>
          <a:prstGeom prst="rect">
            <a:avLst/>
          </a:prstGeom>
        </p:spPr>
      </p:pic>
      <p:sp>
        <p:nvSpPr>
          <p:cNvPr id="11" name="TextBox 10"/>
          <p:cNvSpPr txBox="1"/>
          <p:nvPr/>
        </p:nvSpPr>
        <p:spPr>
          <a:xfrm>
            <a:off x="817422" y="6049884"/>
            <a:ext cx="2580386"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Arial Narrow" panose="020B0606020202030204" pitchFamily="34" charset="0"/>
              </a:rPr>
              <a:t>Global Average accuracy:</a:t>
            </a:r>
            <a:endParaRPr lang="en-US" sz="2000" dirty="0">
              <a:effectLst>
                <a:outerShdw blurRad="50800" dist="50800" dir="2700000" algn="ctr" rotWithShape="0">
                  <a:schemeClr val="bg1"/>
                </a:outerShdw>
              </a:effectLst>
              <a:latin typeface="Arial Narrow" panose="020B0606020202030204" pitchFamily="34" charset="0"/>
            </a:endParaRPr>
          </a:p>
        </p:txBody>
      </p:sp>
      <p:sp>
        <p:nvSpPr>
          <p:cNvPr id="12" name="TextBox 11"/>
          <p:cNvSpPr txBox="1"/>
          <p:nvPr/>
        </p:nvSpPr>
        <p:spPr>
          <a:xfrm>
            <a:off x="6172200" y="6049884"/>
            <a:ext cx="2638094"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Arial Narrow" panose="020B0606020202030204" pitchFamily="34" charset="0"/>
              </a:rPr>
              <a:t>Global Average accuracy:</a:t>
            </a:r>
            <a:endParaRPr lang="en-US" sz="2000" dirty="0">
              <a:effectLst>
                <a:outerShdw blurRad="50800" dist="50800" dir="2700000" algn="ctr" rotWithShape="0">
                  <a:schemeClr val="bg1"/>
                </a:outerShdw>
              </a:effectLst>
              <a:latin typeface="Arial Narrow" panose="020B060602020203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1460873938"/>
              </p:ext>
            </p:extLst>
          </p:nvPr>
        </p:nvGraphicFramePr>
        <p:xfrm>
          <a:off x="10030206" y="5472699"/>
          <a:ext cx="1554480" cy="1554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955915638"/>
              </p:ext>
            </p:extLst>
          </p:nvPr>
        </p:nvGraphicFramePr>
        <p:xfrm>
          <a:off x="4617720" y="5472699"/>
          <a:ext cx="1554480" cy="1554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3319384"/>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Tolerance to Missing Data</a:t>
            </a:r>
            <a:endParaRPr lang="en-US" dirty="0"/>
          </a:p>
        </p:txBody>
      </p:sp>
      <p:sp>
        <p:nvSpPr>
          <p:cNvPr id="3" name="Text Placeholder 2"/>
          <p:cNvSpPr>
            <a:spLocks noGrp="1"/>
          </p:cNvSpPr>
          <p:nvPr>
            <p:ph type="body" idx="1"/>
          </p:nvPr>
        </p:nvSpPr>
        <p:spPr/>
        <p:txBody>
          <a:bodyPr/>
          <a:lstStyle/>
          <a:p>
            <a:r>
              <a:rPr lang="en-US" dirty="0" err="1" smtClean="0"/>
              <a:t>Smets-Wouters</a:t>
            </a:r>
            <a:endParaRPr lang="en-US" dirty="0"/>
          </a:p>
        </p:txBody>
      </p:sp>
      <p:sp>
        <p:nvSpPr>
          <p:cNvPr id="5" name="Text Placeholder 4"/>
          <p:cNvSpPr>
            <a:spLocks noGrp="1"/>
          </p:cNvSpPr>
          <p:nvPr>
            <p:ph type="body" sz="quarter" idx="3"/>
          </p:nvPr>
        </p:nvSpPr>
        <p:spPr/>
        <p:txBody>
          <a:bodyPr/>
          <a:lstStyle/>
          <a:p>
            <a:r>
              <a:rPr lang="en-US" dirty="0" smtClean="0"/>
              <a:t>UNESCO</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004455252"/>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17422" y="6049884"/>
            <a:ext cx="3265574"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mj-lt"/>
              </a:rPr>
              <a:t>Correlation </a:t>
            </a:r>
            <a:r>
              <a:rPr lang="en-US" sz="2000" dirty="0" err="1" smtClean="0">
                <a:effectLst>
                  <a:outerShdw blurRad="50800" dist="50800" dir="2700000" algn="ctr" rotWithShape="0">
                    <a:schemeClr val="bg1"/>
                  </a:outerShdw>
                </a:effectLst>
                <a:latin typeface="+mj-lt"/>
              </a:rPr>
              <a:t>Coeficient</a:t>
            </a:r>
            <a:r>
              <a:rPr lang="en-US" sz="2000" dirty="0">
                <a:effectLst>
                  <a:outerShdw blurRad="50800" dist="50800" dir="2700000" algn="ctr" rotWithShape="0">
                    <a:schemeClr val="bg1"/>
                  </a:outerShdw>
                </a:effectLst>
                <a:latin typeface="+mj-lt"/>
              </a:rPr>
              <a:t>: 0.3952</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400920909"/>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172199" y="6049884"/>
            <a:ext cx="3265574" cy="400110"/>
          </a:xfrm>
          <a:prstGeom prst="rect">
            <a:avLst/>
          </a:prstGeom>
          <a:noFill/>
        </p:spPr>
        <p:txBody>
          <a:bodyPr wrap="none" rtlCol="0">
            <a:spAutoFit/>
          </a:bodyPr>
          <a:lstStyle/>
          <a:p>
            <a:r>
              <a:rPr lang="en-US" sz="2000" dirty="0" smtClean="0">
                <a:effectLst>
                  <a:outerShdw blurRad="50800" dist="50800" dir="2700000" algn="ctr" rotWithShape="0">
                    <a:schemeClr val="bg1"/>
                  </a:outerShdw>
                </a:effectLst>
                <a:latin typeface="+mj-lt"/>
              </a:rPr>
              <a:t>Correlation </a:t>
            </a:r>
            <a:r>
              <a:rPr lang="en-US" sz="2000" dirty="0" err="1" smtClean="0">
                <a:effectLst>
                  <a:outerShdw blurRad="50800" dist="50800" dir="2700000" algn="ctr" rotWithShape="0">
                    <a:schemeClr val="bg1"/>
                  </a:outerShdw>
                </a:effectLst>
                <a:latin typeface="+mj-lt"/>
              </a:rPr>
              <a:t>Coeficient</a:t>
            </a:r>
            <a:r>
              <a:rPr lang="en-US" sz="2000" dirty="0">
                <a:effectLst>
                  <a:outerShdw blurRad="50800" dist="50800" dir="2700000" algn="ctr" rotWithShape="0">
                    <a:schemeClr val="bg1"/>
                  </a:outerShdw>
                </a:effectLst>
                <a:latin typeface="+mj-lt"/>
              </a:rPr>
              <a:t>: 0.1750</a:t>
            </a:r>
          </a:p>
        </p:txBody>
      </p:sp>
    </p:spTree>
    <p:extLst>
      <p:ext uri="{BB962C8B-B14F-4D97-AF65-F5344CB8AC3E}">
        <p14:creationId xmlns:p14="http://schemas.microsoft.com/office/powerpoint/2010/main" val="4280787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Graphic spid="9" grpId="0">
        <p:bldAsOne/>
      </p:bldGraphic>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242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4">
                                            <p:graphicEl>
                                              <a:dgm id="{5DA50CFE-6364-4C77-A9E9-448303BFE6F3}"/>
                                            </p:graphicEl>
                                          </p:spTgt>
                                        </p:tgtEl>
                                        <p:attrNameLst>
                                          <p:attrName>style.opacity</p:attrName>
                                        </p:attrNameLst>
                                      </p:cBhvr>
                                      <p:to>
                                        <p:strVal val="0.5"/>
                                      </p:to>
                                    </p:set>
                                    <p:animEffect filter="image" prLst="opacity: 0.5">
                                      <p:cBhvr rctx="IE">
                                        <p:cTn id="7" dur="indefinite"/>
                                        <p:tgtEl>
                                          <p:spTgt spid="4">
                                            <p:graphicEl>
                                              <a:dgm id="{5DA50CFE-6364-4C77-A9E9-448303BFE6F3}"/>
                                            </p:graphicEl>
                                          </p:spTgt>
                                        </p:tgtEl>
                                      </p:cBhvr>
                                    </p:animEffect>
                                  </p:childTnLst>
                                </p:cTn>
                              </p:par>
                              <p:par>
                                <p:cTn id="8" presetID="9" presetClass="emph" presetSubtype="0" grpId="0" nodeType="withEffect">
                                  <p:stCondLst>
                                    <p:cond delay="0"/>
                                  </p:stCondLst>
                                  <p:childTnLst>
                                    <p:set>
                                      <p:cBhvr rctx="PPT">
                                        <p:cTn id="9" dur="indefinite"/>
                                        <p:tgtEl>
                                          <p:spTgt spid="4">
                                            <p:graphicEl>
                                              <a:dgm id="{781489A2-0A00-4448-B230-338864582A0F}"/>
                                            </p:graphicEl>
                                          </p:spTgt>
                                        </p:tgtEl>
                                        <p:attrNameLst>
                                          <p:attrName>style.opacity</p:attrName>
                                        </p:attrNameLst>
                                      </p:cBhvr>
                                      <p:to>
                                        <p:strVal val="0.5"/>
                                      </p:to>
                                    </p:set>
                                    <p:animEffect filter="image" prLst="opacity: 0.5">
                                      <p:cBhvr rctx="IE">
                                        <p:cTn id="10" dur="indefinite"/>
                                        <p:tgtEl>
                                          <p:spTgt spid="4">
                                            <p:graphicEl>
                                              <a:dgm id="{781489A2-0A00-4448-B230-338864582A0F}"/>
                                            </p:graphicEl>
                                          </p:spTgt>
                                        </p:tgtEl>
                                      </p:cBhvr>
                                    </p:animEffect>
                                  </p:childTnLst>
                                </p:cTn>
                              </p:par>
                              <p:par>
                                <p:cTn id="11" presetID="9" presetClass="emph" presetSubtype="0" grpId="0" nodeType="withEffect">
                                  <p:stCondLst>
                                    <p:cond delay="0"/>
                                  </p:stCondLst>
                                  <p:childTnLst>
                                    <p:set>
                                      <p:cBhvr rctx="PPT">
                                        <p:cTn id="12" dur="indefinite"/>
                                        <p:tgtEl>
                                          <p:spTgt spid="4">
                                            <p:graphicEl>
                                              <a:dgm id="{7377089E-1A9E-443E-AEFD-C8A2884E09D7}"/>
                                            </p:graphicEl>
                                          </p:spTgt>
                                        </p:tgtEl>
                                        <p:attrNameLst>
                                          <p:attrName>style.opacity</p:attrName>
                                        </p:attrNameLst>
                                      </p:cBhvr>
                                      <p:to>
                                        <p:strVal val="0.5"/>
                                      </p:to>
                                    </p:set>
                                    <p:animEffect filter="image" prLst="opacity: 0.5">
                                      <p:cBhvr rctx="IE">
                                        <p:cTn id="13" dur="indefinite"/>
                                        <p:tgtEl>
                                          <p:spTgt spid="4">
                                            <p:graphicEl>
                                              <a:dgm id="{7377089E-1A9E-443E-AEFD-C8A2884E09D7}"/>
                                            </p:graphicEl>
                                          </p:spTgt>
                                        </p:tgtEl>
                                      </p:cBhvr>
                                    </p:animEffect>
                                  </p:childTnLst>
                                </p:cTn>
                              </p:par>
                              <p:par>
                                <p:cTn id="14" presetID="9" presetClass="emph" presetSubtype="0" grpId="0" nodeType="withEffect">
                                  <p:stCondLst>
                                    <p:cond delay="0"/>
                                  </p:stCondLst>
                                  <p:childTnLst>
                                    <p:set>
                                      <p:cBhvr rctx="PPT">
                                        <p:cTn id="15" dur="indefinite"/>
                                        <p:tgtEl>
                                          <p:spTgt spid="4">
                                            <p:graphicEl>
                                              <a:dgm id="{CDC2CD9D-0BAA-4B95-BB5E-C0E37BA9E92A}"/>
                                            </p:graphicEl>
                                          </p:spTgt>
                                        </p:tgtEl>
                                        <p:attrNameLst>
                                          <p:attrName>style.opacity</p:attrName>
                                        </p:attrNameLst>
                                      </p:cBhvr>
                                      <p:to>
                                        <p:strVal val="0.5"/>
                                      </p:to>
                                    </p:set>
                                    <p:animEffect filter="image" prLst="opacity: 0.5">
                                      <p:cBhvr rctx="IE">
                                        <p:cTn id="16" dur="indefinite"/>
                                        <p:tgtEl>
                                          <p:spTgt spid="4">
                                            <p:graphicEl>
                                              <a:dgm id="{CDC2CD9D-0BAA-4B95-BB5E-C0E37BA9E92A}"/>
                                            </p:graphicEl>
                                          </p:spTgt>
                                        </p:tgtEl>
                                      </p:cBhvr>
                                    </p:animEffect>
                                  </p:childTnLst>
                                </p:cTn>
                              </p:par>
                              <p:par>
                                <p:cTn id="17" presetID="9" presetClass="emph" presetSubtype="0" grpId="0" nodeType="withEffect">
                                  <p:stCondLst>
                                    <p:cond delay="0"/>
                                  </p:stCondLst>
                                  <p:childTnLst>
                                    <p:set>
                                      <p:cBhvr rctx="PPT">
                                        <p:cTn id="18" dur="indefinite"/>
                                        <p:tgtEl>
                                          <p:spTgt spid="4">
                                            <p:graphicEl>
                                              <a:dgm id="{FC3035FE-4475-409E-AEE7-37D16F4B8115}"/>
                                            </p:graphicEl>
                                          </p:spTgt>
                                        </p:tgtEl>
                                        <p:attrNameLst>
                                          <p:attrName>style.opacity</p:attrName>
                                        </p:attrNameLst>
                                      </p:cBhvr>
                                      <p:to>
                                        <p:strVal val="0.5"/>
                                      </p:to>
                                    </p:set>
                                    <p:animEffect filter="image" prLst="opacity: 0.5">
                                      <p:cBhvr rctx="IE">
                                        <p:cTn id="19" dur="indefinite"/>
                                        <p:tgtEl>
                                          <p:spTgt spid="4">
                                            <p:graphicEl>
                                              <a:dgm id="{FC3035FE-4475-409E-AEE7-37D16F4B8115}"/>
                                            </p:graphicEl>
                                          </p:spTgt>
                                        </p:tgtEl>
                                      </p:cBhvr>
                                    </p:animEffect>
                                  </p:childTnLst>
                                </p:cTn>
                              </p:par>
                              <p:par>
                                <p:cTn id="20" presetID="9" presetClass="emph" presetSubtype="0" grpId="0" nodeType="withEffect">
                                  <p:stCondLst>
                                    <p:cond delay="0"/>
                                  </p:stCondLst>
                                  <p:childTnLst>
                                    <p:set>
                                      <p:cBhvr rctx="PPT">
                                        <p:cTn id="21" dur="indefinite"/>
                                        <p:tgtEl>
                                          <p:spTgt spid="4">
                                            <p:graphicEl>
                                              <a:dgm id="{36B5BF46-0704-4C87-9117-B31B4C5F2212}"/>
                                            </p:graphicEl>
                                          </p:spTgt>
                                        </p:tgtEl>
                                        <p:attrNameLst>
                                          <p:attrName>style.opacity</p:attrName>
                                        </p:attrNameLst>
                                      </p:cBhvr>
                                      <p:to>
                                        <p:strVal val="0.5"/>
                                      </p:to>
                                    </p:set>
                                    <p:animEffect filter="image" prLst="opacity: 0.5">
                                      <p:cBhvr rctx="IE">
                                        <p:cTn id="22" dur="indefinite"/>
                                        <p:tgtEl>
                                          <p:spTgt spid="4">
                                            <p:graphicEl>
                                              <a:dgm id="{36B5BF46-0704-4C87-9117-B31B4C5F2212}"/>
                                            </p:graphicEl>
                                          </p:spTgt>
                                        </p:tgtEl>
                                      </p:cBhvr>
                                    </p:animEffect>
                                  </p:childTnLst>
                                </p:cTn>
                              </p:par>
                              <p:par>
                                <p:cTn id="23" presetID="9" presetClass="emph" presetSubtype="0" grpId="0" nodeType="withEffect">
                                  <p:stCondLst>
                                    <p:cond delay="0"/>
                                  </p:stCondLst>
                                  <p:childTnLst>
                                    <p:set>
                                      <p:cBhvr rctx="PPT">
                                        <p:cTn id="24" dur="indefinite"/>
                                        <p:tgtEl>
                                          <p:spTgt spid="4">
                                            <p:graphicEl>
                                              <a:dgm id="{168DAD69-171B-43EF-A3D0-D47C22A8C2EE}"/>
                                            </p:graphicEl>
                                          </p:spTgt>
                                        </p:tgtEl>
                                        <p:attrNameLst>
                                          <p:attrName>style.opacity</p:attrName>
                                        </p:attrNameLst>
                                      </p:cBhvr>
                                      <p:to>
                                        <p:strVal val="0.5"/>
                                      </p:to>
                                    </p:set>
                                    <p:animEffect filter="image" prLst="opacity: 0.5">
                                      <p:cBhvr rctx="IE">
                                        <p:cTn id="25" dur="indefinite"/>
                                        <p:tgtEl>
                                          <p:spTgt spid="4">
                                            <p:graphicEl>
                                              <a:dgm id="{168DAD69-171B-43EF-A3D0-D47C22A8C2EE}"/>
                                            </p:graphicEl>
                                          </p:spTgt>
                                        </p:tgtEl>
                                      </p:cBhvr>
                                    </p:animEffect>
                                  </p:childTnLst>
                                </p:cTn>
                              </p:par>
                              <p:par>
                                <p:cTn id="26" presetID="9" presetClass="emph" presetSubtype="0" grpId="0" nodeType="withEffect">
                                  <p:stCondLst>
                                    <p:cond delay="0"/>
                                  </p:stCondLst>
                                  <p:childTnLst>
                                    <p:set>
                                      <p:cBhvr rctx="PPT">
                                        <p:cTn id="27" dur="indefinite"/>
                                        <p:tgtEl>
                                          <p:spTgt spid="4">
                                            <p:graphicEl>
                                              <a:dgm id="{C5DEAD59-1051-4367-BA00-F4E6F8A4BBCF}"/>
                                            </p:graphicEl>
                                          </p:spTgt>
                                        </p:tgtEl>
                                        <p:attrNameLst>
                                          <p:attrName>style.opacity</p:attrName>
                                        </p:attrNameLst>
                                      </p:cBhvr>
                                      <p:to>
                                        <p:strVal val="0.5"/>
                                      </p:to>
                                    </p:set>
                                    <p:animEffect filter="image" prLst="opacity: 0.5">
                                      <p:cBhvr rctx="IE">
                                        <p:cTn id="28" dur="indefinite"/>
                                        <p:tgtEl>
                                          <p:spTgt spid="4">
                                            <p:graphicEl>
                                              <a:dgm id="{C5DEAD59-1051-4367-BA00-F4E6F8A4BBCF}"/>
                                            </p:graphicEl>
                                          </p:spTgt>
                                        </p:tgtEl>
                                      </p:cBhvr>
                                    </p:animEffect>
                                  </p:childTnLst>
                                </p:cTn>
                              </p:par>
                              <p:par>
                                <p:cTn id="29" presetID="9" presetClass="emph" presetSubtype="0" grpId="0" nodeType="withEffect">
                                  <p:stCondLst>
                                    <p:cond delay="0"/>
                                  </p:stCondLst>
                                  <p:childTnLst>
                                    <p:set>
                                      <p:cBhvr rctx="PPT">
                                        <p:cTn id="30" dur="indefinite"/>
                                        <p:tgtEl>
                                          <p:spTgt spid="4">
                                            <p:graphicEl>
                                              <a:dgm id="{2EA950F6-F5E7-4D90-878A-081D9A2CA46A}"/>
                                            </p:graphicEl>
                                          </p:spTgt>
                                        </p:tgtEl>
                                        <p:attrNameLst>
                                          <p:attrName>style.opacity</p:attrName>
                                        </p:attrNameLst>
                                      </p:cBhvr>
                                      <p:to>
                                        <p:strVal val="0.5"/>
                                      </p:to>
                                    </p:set>
                                    <p:animEffect filter="image" prLst="opacity: 0.5">
                                      <p:cBhvr rctx="IE">
                                        <p:cTn id="31" dur="indefinite"/>
                                        <p:tgtEl>
                                          <p:spTgt spid="4">
                                            <p:graphicEl>
                                              <a:dgm id="{2EA950F6-F5E7-4D90-878A-081D9A2CA46A}"/>
                                            </p:graphicEl>
                                          </p:spTgt>
                                        </p:tgtEl>
                                      </p:cBhvr>
                                    </p:animEffect>
                                  </p:childTnLst>
                                </p:cTn>
                              </p:par>
                              <p:par>
                                <p:cTn id="32" presetID="9" presetClass="emph" presetSubtype="0" grpId="0" nodeType="withEffect">
                                  <p:stCondLst>
                                    <p:cond delay="0"/>
                                  </p:stCondLst>
                                  <p:childTnLst>
                                    <p:set>
                                      <p:cBhvr rctx="PPT">
                                        <p:cTn id="33" dur="indefinite"/>
                                        <p:tgtEl>
                                          <p:spTgt spid="4">
                                            <p:graphicEl>
                                              <a:dgm id="{C7C57BC3-EA03-4A2D-9EC6-DC729B7F5DB6}"/>
                                            </p:graphicEl>
                                          </p:spTgt>
                                        </p:tgtEl>
                                        <p:attrNameLst>
                                          <p:attrName>style.opacity</p:attrName>
                                        </p:attrNameLst>
                                      </p:cBhvr>
                                      <p:to>
                                        <p:strVal val="0.5"/>
                                      </p:to>
                                    </p:set>
                                    <p:animEffect filter="image" prLst="opacity: 0.5">
                                      <p:cBhvr rctx="IE">
                                        <p:cTn id="34" dur="indefinite"/>
                                        <p:tgtEl>
                                          <p:spTgt spid="4">
                                            <p:graphicEl>
                                              <a:dgm id="{C7C57BC3-EA03-4A2D-9EC6-DC729B7F5D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Subtitle 4"/>
          <p:cNvSpPr>
            <a:spLocks noGrp="1"/>
          </p:cNvSpPr>
          <p:nvPr>
            <p:ph idx="1"/>
          </p:nvPr>
        </p:nvSpPr>
        <p:spPr/>
        <p:txBody>
          <a:bodyPr>
            <a:normAutofit fontScale="85000" lnSpcReduction="20000"/>
          </a:bodyPr>
          <a:lstStyle/>
          <a:p>
            <a:pPr marL="457200" indent="-457200"/>
            <a:r>
              <a:rPr lang="en-US" dirty="0" smtClean="0"/>
              <a:t>Tool for the creation of </a:t>
            </a:r>
            <a:r>
              <a:rPr lang="en-US" dirty="0"/>
              <a:t>u</a:t>
            </a:r>
            <a:r>
              <a:rPr lang="en-US" dirty="0" smtClean="0"/>
              <a:t>seful knowledge</a:t>
            </a:r>
          </a:p>
          <a:p>
            <a:pPr marL="914389" lvl="1" indent="-457200"/>
            <a:r>
              <a:rPr lang="en-US" dirty="0" smtClean="0"/>
              <a:t>Main challenge: processing the information about that knowledge</a:t>
            </a:r>
          </a:p>
          <a:p>
            <a:pPr marL="457200" indent="-457200"/>
            <a:r>
              <a:rPr lang="en-US" dirty="0" smtClean="0"/>
              <a:t>Interpretable</a:t>
            </a:r>
          </a:p>
          <a:p>
            <a:pPr marL="914389" lvl="1" indent="-457200"/>
            <a:r>
              <a:rPr lang="en-US" dirty="0" smtClean="0"/>
              <a:t>Number of arcs kept low (Liu et al. 2016)</a:t>
            </a:r>
          </a:p>
          <a:p>
            <a:pPr marL="914389" lvl="1" indent="-457200"/>
            <a:r>
              <a:rPr lang="en-US" dirty="0" smtClean="0"/>
              <a:t>Relations found make semantic sense in their domain</a:t>
            </a:r>
          </a:p>
          <a:p>
            <a:pPr marL="457200" indent="-457200"/>
            <a:r>
              <a:rPr lang="en-US" dirty="0" smtClean="0"/>
              <a:t>Performance</a:t>
            </a:r>
          </a:p>
          <a:p>
            <a:pPr marL="914389" lvl="1" indent="-457200"/>
            <a:r>
              <a:rPr lang="en-US" dirty="0" smtClean="0"/>
              <a:t>Scales better than existing methods</a:t>
            </a:r>
          </a:p>
          <a:p>
            <a:pPr marL="914389" lvl="1" indent="-457200"/>
            <a:r>
              <a:rPr lang="en-US" dirty="0" smtClean="0"/>
              <a:t>Accuracy much better than random</a:t>
            </a:r>
          </a:p>
          <a:p>
            <a:pPr marL="1371577" lvl="2" indent="-457200"/>
            <a:r>
              <a:rPr lang="en-US" dirty="0" smtClean="0"/>
              <a:t>Comparable to expert knowledge</a:t>
            </a:r>
          </a:p>
          <a:p>
            <a:pPr marL="457200" indent="-457200" algn="l">
              <a:buFont typeface="Arial" panose="020B0604020202020204" pitchFamily="34" charset="0"/>
              <a:buChar char="•"/>
            </a:pPr>
            <a:r>
              <a:rPr lang="en-US" dirty="0" smtClean="0"/>
              <a:t>UNESCO model shows potential</a:t>
            </a:r>
          </a:p>
          <a:p>
            <a:pPr marL="914389" lvl="1" indent="-457200"/>
            <a:r>
              <a:rPr lang="en-US" dirty="0" smtClean="0"/>
              <a:t>Several different areas</a:t>
            </a:r>
          </a:p>
          <a:p>
            <a:pPr marL="914389" lvl="1" indent="-457200"/>
            <a:r>
              <a:rPr lang="en-US" dirty="0" smtClean="0"/>
              <a:t>Generalizability</a:t>
            </a:r>
          </a:p>
          <a:p>
            <a:pPr marL="914389" lvl="1" indent="-457200"/>
            <a:r>
              <a:rPr lang="en-US" dirty="0" smtClean="0"/>
              <a:t>Tolerant to missing </a:t>
            </a:r>
            <a:r>
              <a:rPr lang="en-US" dirty="0" smtClean="0"/>
              <a:t>values</a:t>
            </a:r>
          </a:p>
          <a:p>
            <a:pPr marL="457200" indent="-457200"/>
            <a:r>
              <a:rPr lang="en-US" dirty="0" smtClean="0"/>
              <a:t>Age of Knowledge</a:t>
            </a:r>
            <a:endParaRPr lang="en-US" dirty="0"/>
          </a:p>
        </p:txBody>
      </p:sp>
    </p:spTree>
    <p:extLst>
      <p:ext uri="{BB962C8B-B14F-4D97-AF65-F5344CB8AC3E}">
        <p14:creationId xmlns:p14="http://schemas.microsoft.com/office/powerpoint/2010/main" val="676461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500"/>
                                        <p:tgtEl>
                                          <p:spTgt spid="5">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500"/>
                                        <p:tgtEl>
                                          <p:spTgt spid="5">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xEl>
                                              <p:pRg st="11" end="11"/>
                                            </p:txEl>
                                          </p:spTgt>
                                        </p:tgtEl>
                                        <p:attrNameLst>
                                          <p:attrName>style.visibility</p:attrName>
                                        </p:attrNameLst>
                                      </p:cBhvr>
                                      <p:to>
                                        <p:strVal val="visible"/>
                                      </p:to>
                                    </p:set>
                                    <p:animEffect transition="in" filter="fade">
                                      <p:cBhvr>
                                        <p:cTn id="60" dur="500"/>
                                        <p:tgtEl>
                                          <p:spTgt spid="5">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Effect transition="in" filter="fade">
                                      <p:cBhvr>
                                        <p:cTn id="65" dur="500"/>
                                        <p:tgtEl>
                                          <p:spTgt spid="5">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xEl>
                                              <p:pRg st="13" end="13"/>
                                            </p:txEl>
                                          </p:spTgt>
                                        </p:tgtEl>
                                        <p:attrNameLst>
                                          <p:attrName>style.visibility</p:attrName>
                                        </p:attrNameLst>
                                      </p:cBhvr>
                                      <p:to>
                                        <p:strVal val="visible"/>
                                      </p:to>
                                    </p:set>
                                    <p:animEffect transition="in" filter="fade">
                                      <p:cBhvr>
                                        <p:cTn id="7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drawbacks</a:t>
            </a:r>
            <a:endParaRPr lang="en-US" dirty="0"/>
          </a:p>
        </p:txBody>
      </p:sp>
      <p:sp>
        <p:nvSpPr>
          <p:cNvPr id="3" name="Content Placeholder 2"/>
          <p:cNvSpPr>
            <a:spLocks noGrp="1"/>
          </p:cNvSpPr>
          <p:nvPr>
            <p:ph idx="1"/>
          </p:nvPr>
        </p:nvSpPr>
        <p:spPr/>
        <p:txBody>
          <a:bodyPr/>
          <a:lstStyle/>
          <a:p>
            <a:r>
              <a:rPr lang="en-US" dirty="0" smtClean="0"/>
              <a:t>Usually built manually, then trained</a:t>
            </a:r>
          </a:p>
          <a:p>
            <a:pPr lvl="1"/>
            <a:r>
              <a:rPr lang="en-US" dirty="0" smtClean="0"/>
              <a:t>Requires full knowledge of how domain works</a:t>
            </a:r>
          </a:p>
          <a:p>
            <a:r>
              <a:rPr lang="en-US" dirty="0" smtClean="0"/>
              <a:t>Automatic methods exist</a:t>
            </a:r>
          </a:p>
          <a:p>
            <a:pPr lvl="1"/>
            <a:r>
              <a:rPr lang="en-US" dirty="0" smtClean="0"/>
              <a:t>Order dependent (</a:t>
            </a:r>
            <a:r>
              <a:rPr lang="en-US" dirty="0"/>
              <a:t>Cooper and Herskovits </a:t>
            </a:r>
            <a:r>
              <a:rPr lang="en-US" dirty="0" smtClean="0"/>
              <a:t>1992)</a:t>
            </a:r>
          </a:p>
          <a:p>
            <a:pPr lvl="2"/>
            <a:r>
              <a:rPr lang="en-US" dirty="0" smtClean="0"/>
              <a:t>Real example:</a:t>
            </a:r>
          </a:p>
          <a:p>
            <a:pPr lvl="1"/>
            <a:endParaRPr lang="en-US" dirty="0" smtClean="0"/>
          </a:p>
          <a:p>
            <a:pPr lvl="1"/>
            <a:endParaRPr lang="en-US" dirty="0"/>
          </a:p>
        </p:txBody>
      </p:sp>
      <p:cxnSp>
        <p:nvCxnSpPr>
          <p:cNvPr id="5" name="Straight Arrow Connector 4"/>
          <p:cNvCxnSpPr>
            <a:stCxn id="8" idx="4"/>
          </p:cNvCxnSpPr>
          <p:nvPr/>
        </p:nvCxnSpPr>
        <p:spPr>
          <a:xfrm>
            <a:off x="4831537" y="4317447"/>
            <a:ext cx="740595" cy="478120"/>
          </a:xfrm>
          <a:prstGeom prst="straightConnector1">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9" idx="4"/>
          </p:cNvCxnSpPr>
          <p:nvPr/>
        </p:nvCxnSpPr>
        <p:spPr>
          <a:xfrm flipH="1">
            <a:off x="6613740" y="4317447"/>
            <a:ext cx="940287" cy="478120"/>
          </a:xfrm>
          <a:prstGeom prst="straightConnector1">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Shape 725"/>
          <p:cNvSpPr/>
          <p:nvPr/>
        </p:nvSpPr>
        <p:spPr>
          <a:xfrm>
            <a:off x="4095009" y="3683553"/>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2016 </a:t>
            </a:r>
            <a:r>
              <a:rPr lang="en-US" dirty="0">
                <a:solidFill>
                  <a:schemeClr val="accent5"/>
                </a:solidFill>
                <a:latin typeface="Arial"/>
                <a:ea typeface="Arial"/>
                <a:cs typeface="Arial"/>
                <a:rtl val="0"/>
              </a:rPr>
              <a:t>Inflation</a:t>
            </a:r>
          </a:p>
        </p:txBody>
      </p:sp>
      <p:sp>
        <p:nvSpPr>
          <p:cNvPr id="9" name="Shape 725"/>
          <p:cNvSpPr/>
          <p:nvPr/>
        </p:nvSpPr>
        <p:spPr>
          <a:xfrm>
            <a:off x="6817499" y="3683553"/>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2015 </a:t>
            </a:r>
            <a:r>
              <a:rPr lang="en-US" dirty="0">
                <a:solidFill>
                  <a:schemeClr val="accent5"/>
                </a:solidFill>
                <a:latin typeface="Arial"/>
                <a:ea typeface="Arial"/>
                <a:cs typeface="Arial"/>
                <a:rtl val="0"/>
              </a:rPr>
              <a:t>Wages</a:t>
            </a:r>
          </a:p>
        </p:txBody>
      </p:sp>
      <p:sp>
        <p:nvSpPr>
          <p:cNvPr id="17" name="Shape 725"/>
          <p:cNvSpPr/>
          <p:nvPr/>
        </p:nvSpPr>
        <p:spPr>
          <a:xfrm>
            <a:off x="5344443" y="4707573"/>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2016 Wages</a:t>
            </a:r>
            <a:endParaRPr lang="en-US" dirty="0">
              <a:solidFill>
                <a:schemeClr val="accent5"/>
              </a:solidFill>
              <a:latin typeface="Arial"/>
              <a:ea typeface="Arial"/>
              <a:cs typeface="Arial"/>
              <a:rtl val="0"/>
            </a:endParaRPr>
          </a:p>
        </p:txBody>
      </p:sp>
    </p:spTree>
    <p:extLst>
      <p:ext uri="{BB962C8B-B14F-4D97-AF65-F5344CB8AC3E}">
        <p14:creationId xmlns:p14="http://schemas.microsoft.com/office/powerpoint/2010/main" val="3083873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5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50"/>
                                        <p:tgtEl>
                                          <p:spTgt spid="8"/>
                                        </p:tgtEl>
                                      </p:cBhvr>
                                    </p:animEffect>
                                  </p:childTnLst>
                                </p:cTn>
                              </p:par>
                            </p:childTnLst>
                          </p:cTn>
                        </p:par>
                        <p:par>
                          <p:cTn id="41" fill="hold">
                            <p:stCondLst>
                              <p:cond delay="25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P spid="9" grpId="0" animBg="1"/>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1231046"/>
      </p:ext>
    </p:extLst>
  </p:cSld>
  <p:clrMapOvr>
    <a:masterClrMapping/>
  </p:clrMapOvr>
  <p:transition advTm="5000">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in this presentation</a:t>
            </a:r>
            <a:endParaRPr lang="en-US" dirty="0"/>
          </a:p>
        </p:txBody>
      </p:sp>
      <p:sp>
        <p:nvSpPr>
          <p:cNvPr id="3" name="Content Placeholder 2"/>
          <p:cNvSpPr>
            <a:spLocks noGrp="1"/>
          </p:cNvSpPr>
          <p:nvPr>
            <p:ph idx="1"/>
          </p:nvPr>
        </p:nvSpPr>
        <p:spPr/>
        <p:txBody>
          <a:bodyPr>
            <a:normAutofit fontScale="55000" lnSpcReduction="20000"/>
          </a:bodyPr>
          <a:lstStyle/>
          <a:p>
            <a:r>
              <a:rPr lang="es-VE" dirty="0">
                <a:effectLst/>
              </a:rPr>
              <a:t>Casillas, Jorge, Oscar Cordón, Francisco Herrera, and Luis Magdalena. </a:t>
            </a:r>
            <a:r>
              <a:rPr lang="en-US" dirty="0">
                <a:effectLst/>
              </a:rPr>
              <a:t>2013. "Interpretability </a:t>
            </a:r>
            <a:r>
              <a:rPr lang="en-US" dirty="0" err="1">
                <a:effectLst/>
              </a:rPr>
              <a:t>Improvementes</a:t>
            </a:r>
            <a:r>
              <a:rPr lang="en-US" dirty="0">
                <a:effectLst/>
              </a:rPr>
              <a:t> to find the Balance Interpretability-Accuracy in Fuzzy Modeling: An Overview." In </a:t>
            </a:r>
            <a:r>
              <a:rPr lang="en-US" i="1" dirty="0">
                <a:effectLst/>
              </a:rPr>
              <a:t>Interpretability Issues in Fuzzy Modeling</a:t>
            </a:r>
            <a:r>
              <a:rPr lang="en-US" dirty="0">
                <a:effectLst/>
              </a:rPr>
              <a:t>. Springer.</a:t>
            </a:r>
          </a:p>
          <a:p>
            <a:r>
              <a:rPr lang="en-US" dirty="0" err="1">
                <a:effectLst/>
              </a:rPr>
              <a:t>Chickering</a:t>
            </a:r>
            <a:r>
              <a:rPr lang="en-US" dirty="0">
                <a:effectLst/>
              </a:rPr>
              <a:t>, D., and Heckerman. 1997. </a:t>
            </a:r>
            <a:r>
              <a:rPr lang="en-US" i="1" dirty="0">
                <a:effectLst/>
              </a:rPr>
              <a:t>Microsoft Corporation (assignee). Patent 7,251,636.</a:t>
            </a:r>
            <a:r>
              <a:rPr lang="en-US" dirty="0">
                <a:effectLst/>
              </a:rPr>
              <a:t> http://patentimages.storage.googleapis.com/pdfs/US7251636.pdf.</a:t>
            </a:r>
          </a:p>
          <a:p>
            <a:r>
              <a:rPr lang="en-US" dirty="0" smtClean="0">
                <a:effectLst/>
              </a:rPr>
              <a:t>Cooper</a:t>
            </a:r>
            <a:r>
              <a:rPr lang="en-US" dirty="0">
                <a:effectLst/>
              </a:rPr>
              <a:t>, G., and E. Herskovits. 1992. "A Bayesian Method for the Induction of Probabilistic Networks from Data." </a:t>
            </a:r>
            <a:r>
              <a:rPr lang="en-US" i="1" dirty="0">
                <a:effectLst/>
              </a:rPr>
              <a:t>Machine Learning</a:t>
            </a:r>
            <a:r>
              <a:rPr lang="en-US" dirty="0">
                <a:effectLst/>
              </a:rPr>
              <a:t> (Springer International.) 9 (4): 309-347.</a:t>
            </a:r>
          </a:p>
          <a:p>
            <a:r>
              <a:rPr lang="en-US" dirty="0" smtClean="0">
                <a:effectLst/>
              </a:rPr>
              <a:t>Friedman</a:t>
            </a:r>
            <a:r>
              <a:rPr lang="en-US" dirty="0">
                <a:effectLst/>
              </a:rPr>
              <a:t>, N., I. </a:t>
            </a:r>
            <a:r>
              <a:rPr lang="en-US" dirty="0" err="1">
                <a:effectLst/>
              </a:rPr>
              <a:t>Nachman</a:t>
            </a:r>
            <a:r>
              <a:rPr lang="en-US" dirty="0">
                <a:effectLst/>
              </a:rPr>
              <a:t>, and D., </a:t>
            </a:r>
            <a:r>
              <a:rPr lang="en-US" dirty="0" err="1">
                <a:effectLst/>
              </a:rPr>
              <a:t>Peér</a:t>
            </a:r>
            <a:r>
              <a:rPr lang="en-US" dirty="0">
                <a:effectLst/>
              </a:rPr>
              <a:t>. 1999. "Learning of Bayesian Network Structure from Massive Datasets: The ‘Sparse Candidate’ Algorithm." </a:t>
            </a:r>
            <a:r>
              <a:rPr lang="en-US" i="1" dirty="0">
                <a:effectLst/>
              </a:rPr>
              <a:t>UAI'99Proceedings of the Fifteenth conference on Uncertainty in artificial intelligence</a:t>
            </a:r>
            <a:r>
              <a:rPr lang="en-US" dirty="0">
                <a:effectLst/>
              </a:rPr>
              <a:t> 206-215.</a:t>
            </a:r>
          </a:p>
          <a:p>
            <a:r>
              <a:rPr lang="es-VE" dirty="0" smtClean="0">
                <a:effectLst/>
              </a:rPr>
              <a:t>García</a:t>
            </a:r>
            <a:r>
              <a:rPr lang="es-VE" dirty="0">
                <a:effectLst/>
              </a:rPr>
              <a:t>, S., A. Fernández, J. Luengo, and F. Herrera. </a:t>
            </a:r>
            <a:r>
              <a:rPr lang="en-US" dirty="0">
                <a:effectLst/>
              </a:rPr>
              <a:t>2009. "A study of statistical techniques and performance measures for genetics-based machine learning: accuracy and interpretability." </a:t>
            </a:r>
            <a:r>
              <a:rPr lang="en-US" i="1" dirty="0">
                <a:effectLst/>
              </a:rPr>
              <a:t>Soft Computing: A Fusion of Foundations, Methodologies and Applications</a:t>
            </a:r>
            <a:r>
              <a:rPr lang="en-US" dirty="0">
                <a:effectLst/>
              </a:rPr>
              <a:t> 13.</a:t>
            </a:r>
          </a:p>
          <a:p>
            <a:r>
              <a:rPr lang="en-US" dirty="0" err="1">
                <a:effectLst/>
              </a:rPr>
              <a:t>Helman</a:t>
            </a:r>
            <a:r>
              <a:rPr lang="en-US" dirty="0">
                <a:effectLst/>
              </a:rPr>
              <a:t>, P., R. </a:t>
            </a:r>
            <a:r>
              <a:rPr lang="en-US" dirty="0" err="1">
                <a:effectLst/>
              </a:rPr>
              <a:t>Veroff</a:t>
            </a:r>
            <a:r>
              <a:rPr lang="en-US" dirty="0">
                <a:effectLst/>
              </a:rPr>
              <a:t>, S Atlas, and </a:t>
            </a:r>
            <a:r>
              <a:rPr lang="en-US" dirty="0" err="1">
                <a:effectLst/>
              </a:rPr>
              <a:t>and</a:t>
            </a:r>
            <a:r>
              <a:rPr lang="en-US" dirty="0">
                <a:effectLst/>
              </a:rPr>
              <a:t> Willman, C. 2005. "A Bayesian Network Classification Methodology for Gene Expression Data." </a:t>
            </a:r>
            <a:r>
              <a:rPr lang="en-US" i="1" dirty="0">
                <a:effectLst/>
              </a:rPr>
              <a:t>Journal of Computational Biology</a:t>
            </a:r>
            <a:r>
              <a:rPr lang="en-US" dirty="0">
                <a:effectLst/>
              </a:rPr>
              <a:t> 11 (4). Accessed January 20, 2005.</a:t>
            </a:r>
          </a:p>
          <a:p>
            <a:r>
              <a:rPr lang="en-US" dirty="0">
                <a:effectLst/>
              </a:rPr>
              <a:t>Liu, Han, </a:t>
            </a:r>
            <a:r>
              <a:rPr lang="en-US" dirty="0" err="1">
                <a:effectLst/>
              </a:rPr>
              <a:t>Mihaela</a:t>
            </a:r>
            <a:r>
              <a:rPr lang="en-US" dirty="0">
                <a:effectLst/>
              </a:rPr>
              <a:t> </a:t>
            </a:r>
            <a:r>
              <a:rPr lang="en-US" dirty="0" err="1">
                <a:effectLst/>
              </a:rPr>
              <a:t>Cocea</a:t>
            </a:r>
            <a:r>
              <a:rPr lang="en-US" dirty="0">
                <a:effectLst/>
              </a:rPr>
              <a:t>, and Alexander </a:t>
            </a:r>
            <a:r>
              <a:rPr lang="en-US" dirty="0" err="1">
                <a:effectLst/>
              </a:rPr>
              <a:t>Gegov</a:t>
            </a:r>
            <a:r>
              <a:rPr lang="en-US" dirty="0">
                <a:effectLst/>
              </a:rPr>
              <a:t>. 2016. "Interpretability of Computational Models for Sentiment Analysis." </a:t>
            </a:r>
            <a:r>
              <a:rPr lang="en-US" i="1" dirty="0">
                <a:effectLst/>
              </a:rPr>
              <a:t>Studies in Computational Intelligence</a:t>
            </a:r>
            <a:r>
              <a:rPr lang="en-US" dirty="0">
                <a:effectLst/>
              </a:rPr>
              <a:t> (Springer) 639: pp 199-220.</a:t>
            </a:r>
          </a:p>
          <a:p>
            <a:r>
              <a:rPr lang="en-US" dirty="0" err="1">
                <a:effectLst/>
              </a:rPr>
              <a:t>Shapcott</a:t>
            </a:r>
            <a:r>
              <a:rPr lang="en-US" dirty="0">
                <a:effectLst/>
              </a:rPr>
              <a:t>, M., R. </a:t>
            </a:r>
            <a:r>
              <a:rPr lang="en-US" dirty="0" err="1">
                <a:effectLst/>
              </a:rPr>
              <a:t>Sterritt</a:t>
            </a:r>
            <a:r>
              <a:rPr lang="en-US" dirty="0">
                <a:effectLst/>
              </a:rPr>
              <a:t>, K. Adamson, and E. Curran. 1999. </a:t>
            </a:r>
            <a:r>
              <a:rPr lang="en-US" i="1" dirty="0">
                <a:effectLst/>
              </a:rPr>
              <a:t>NETEXTRACT - Extracting Belief Networks in Telecommunications </a:t>
            </a:r>
            <a:r>
              <a:rPr lang="en-US" i="1" dirty="0" smtClean="0">
                <a:effectLst/>
              </a:rPr>
              <a:t>Data.</a:t>
            </a:r>
            <a:r>
              <a:rPr lang="en-US" dirty="0">
                <a:effectLst/>
              </a:rPr>
              <a:t> </a:t>
            </a:r>
            <a:r>
              <a:rPr lang="en-US" dirty="0" smtClean="0">
                <a:effectLst/>
              </a:rPr>
              <a:t>http</a:t>
            </a:r>
            <a:r>
              <a:rPr lang="en-US" dirty="0">
                <a:effectLst/>
              </a:rPr>
              <a:t>://citeseerx.ist.psu.edu/viewdoc/summary?doi=10.1.1.28.6865</a:t>
            </a:r>
            <a:r>
              <a:rPr lang="en-US" dirty="0" smtClean="0">
                <a:effectLst/>
              </a:rPr>
              <a:t>.</a:t>
            </a:r>
            <a:endParaRPr lang="en-US" dirty="0"/>
          </a:p>
        </p:txBody>
      </p:sp>
    </p:spTree>
    <p:extLst>
      <p:ext uri="{BB962C8B-B14F-4D97-AF65-F5344CB8AC3E}">
        <p14:creationId xmlns:p14="http://schemas.microsoft.com/office/powerpoint/2010/main" val="402739278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drawbacks</a:t>
            </a:r>
            <a:endParaRPr lang="en-US" dirty="0"/>
          </a:p>
        </p:txBody>
      </p:sp>
      <p:sp>
        <p:nvSpPr>
          <p:cNvPr id="3" name="Content Placeholder 2"/>
          <p:cNvSpPr>
            <a:spLocks noGrp="1"/>
          </p:cNvSpPr>
          <p:nvPr>
            <p:ph idx="1"/>
          </p:nvPr>
        </p:nvSpPr>
        <p:spPr/>
        <p:txBody>
          <a:bodyPr/>
          <a:lstStyle/>
          <a:p>
            <a:r>
              <a:rPr lang="en-US" dirty="0" smtClean="0"/>
              <a:t>Usually built manually</a:t>
            </a:r>
          </a:p>
          <a:p>
            <a:pPr lvl="1"/>
            <a:r>
              <a:rPr lang="en-US" dirty="0" smtClean="0"/>
              <a:t>Requires full knowledge of how domain works</a:t>
            </a:r>
          </a:p>
          <a:p>
            <a:r>
              <a:rPr lang="en-US" dirty="0" smtClean="0"/>
              <a:t>Automatic methods exist</a:t>
            </a:r>
          </a:p>
          <a:p>
            <a:pPr lvl="1"/>
            <a:r>
              <a:rPr lang="en-US" dirty="0" smtClean="0"/>
              <a:t>Order dependent (</a:t>
            </a:r>
            <a:r>
              <a:rPr lang="en-US" dirty="0"/>
              <a:t>Cooper and Herskovits </a:t>
            </a:r>
            <a:r>
              <a:rPr lang="en-US" dirty="0" smtClean="0"/>
              <a:t>1992)</a:t>
            </a:r>
          </a:p>
          <a:p>
            <a:pPr lvl="2"/>
            <a:r>
              <a:rPr lang="en-US" dirty="0" smtClean="0"/>
              <a:t>Real example:</a:t>
            </a:r>
          </a:p>
          <a:p>
            <a:pPr lvl="1"/>
            <a:endParaRPr lang="en-US" dirty="0" smtClean="0"/>
          </a:p>
          <a:p>
            <a:pPr lvl="1"/>
            <a:endParaRPr lang="en-US" dirty="0"/>
          </a:p>
        </p:txBody>
      </p:sp>
      <p:sp>
        <p:nvSpPr>
          <p:cNvPr id="25" name="Shape 725"/>
          <p:cNvSpPr/>
          <p:nvPr/>
        </p:nvSpPr>
        <p:spPr>
          <a:xfrm>
            <a:off x="5344443" y="4709085"/>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2016 </a:t>
            </a:r>
            <a:r>
              <a:rPr lang="en-US" dirty="0">
                <a:solidFill>
                  <a:schemeClr val="accent5"/>
                </a:solidFill>
                <a:latin typeface="Arial"/>
                <a:ea typeface="Arial"/>
                <a:cs typeface="Arial"/>
                <a:rtl val="0"/>
              </a:rPr>
              <a:t>Wages</a:t>
            </a:r>
          </a:p>
        </p:txBody>
      </p:sp>
      <p:cxnSp>
        <p:nvCxnSpPr>
          <p:cNvPr id="26" name="Curved Connector 25"/>
          <p:cNvCxnSpPr>
            <a:stCxn id="29" idx="4"/>
            <a:endCxn id="30" idx="4"/>
          </p:cNvCxnSpPr>
          <p:nvPr/>
        </p:nvCxnSpPr>
        <p:spPr>
          <a:xfrm rot="16200000" flipH="1">
            <a:off x="3348289" y="4440911"/>
            <a:ext cx="12700" cy="1813811"/>
          </a:xfrm>
          <a:prstGeom prst="curvedConnector3">
            <a:avLst>
              <a:gd name="adj1" fmla="val 1800000"/>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29" idx="0"/>
          </p:cNvCxnSpPr>
          <p:nvPr/>
        </p:nvCxnSpPr>
        <p:spPr>
          <a:xfrm rot="5400000" flipH="1" flipV="1">
            <a:off x="4255195" y="2900112"/>
            <a:ext cx="12700" cy="3627622"/>
          </a:xfrm>
          <a:prstGeom prst="curvedConnector3">
            <a:avLst>
              <a:gd name="adj1" fmla="val 2500000"/>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30" idx="0"/>
          </p:cNvCxnSpPr>
          <p:nvPr/>
        </p:nvCxnSpPr>
        <p:spPr>
          <a:xfrm rot="5400000" flipH="1" flipV="1">
            <a:off x="5162100" y="3807018"/>
            <a:ext cx="12700" cy="1813811"/>
          </a:xfrm>
          <a:prstGeom prst="curvedConnector3">
            <a:avLst>
              <a:gd name="adj1" fmla="val 1800000"/>
            </a:avLst>
          </a:prstGeom>
          <a:ln w="19050">
            <a:solidFill>
              <a:schemeClr val="tx1"/>
            </a:solidFill>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9" name="Shape 725"/>
          <p:cNvSpPr/>
          <p:nvPr/>
        </p:nvSpPr>
        <p:spPr>
          <a:xfrm>
            <a:off x="1704856" y="4713923"/>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2016 Inflation</a:t>
            </a:r>
            <a:endParaRPr lang="en-US" dirty="0">
              <a:solidFill>
                <a:schemeClr val="accent5"/>
              </a:solidFill>
              <a:latin typeface="Arial"/>
              <a:ea typeface="Arial"/>
              <a:cs typeface="Arial"/>
              <a:rtl val="0"/>
            </a:endParaRPr>
          </a:p>
        </p:txBody>
      </p:sp>
      <p:sp>
        <p:nvSpPr>
          <p:cNvPr id="30" name="Shape 725"/>
          <p:cNvSpPr/>
          <p:nvPr/>
        </p:nvSpPr>
        <p:spPr>
          <a:xfrm>
            <a:off x="3518667" y="4713923"/>
            <a:ext cx="1473056" cy="633894"/>
          </a:xfrm>
          <a:prstGeom prst="ellipse">
            <a:avLst/>
          </a:prstGeom>
          <a:solidFill>
            <a:srgbClr val="FFFFC0"/>
          </a:solidFill>
          <a:ln w="19050" cap="flat">
            <a:solidFill>
              <a:srgbClr val="000000"/>
            </a:solidFill>
            <a:prstDash val="solid"/>
            <a:round/>
            <a:headEnd type="none" w="med" len="med"/>
            <a:tailEnd type="none" w="med" len="med"/>
          </a:ln>
          <a:effectLst>
            <a:glow rad="63500">
              <a:schemeClr val="accent1">
                <a:satMod val="175000"/>
                <a:alpha val="40000"/>
              </a:schemeClr>
            </a:glow>
          </a:effectLst>
        </p:spPr>
        <p:txBody>
          <a:bodyPr lIns="91425" tIns="91425" rIns="91425" bIns="91425" anchor="ctr" anchorCtr="0">
            <a:noAutofit/>
          </a:bodyPr>
          <a:lstStyle/>
          <a:p>
            <a:pPr algn="ctr"/>
            <a:r>
              <a:rPr lang="en-US" dirty="0" smtClean="0">
                <a:solidFill>
                  <a:schemeClr val="accent5"/>
                </a:solidFill>
                <a:latin typeface="Arial"/>
                <a:ea typeface="Arial"/>
                <a:cs typeface="Arial"/>
                <a:rtl val="0"/>
              </a:rPr>
              <a:t>2015 Wages</a:t>
            </a:r>
            <a:endParaRPr lang="en-US" dirty="0">
              <a:solidFill>
                <a:schemeClr val="accent5"/>
              </a:solidFill>
              <a:latin typeface="Arial"/>
              <a:ea typeface="Arial"/>
              <a:cs typeface="Arial"/>
              <a:rtl val="0"/>
            </a:endParaRPr>
          </a:p>
        </p:txBody>
      </p:sp>
      <p:sp>
        <p:nvSpPr>
          <p:cNvPr id="31" name="Cross 30"/>
          <p:cNvSpPr/>
          <p:nvPr/>
        </p:nvSpPr>
        <p:spPr>
          <a:xfrm rot="18900000">
            <a:off x="3100168" y="5350592"/>
            <a:ext cx="508000" cy="508000"/>
          </a:xfrm>
          <a:prstGeom prst="plus">
            <a:avLst>
              <a:gd name="adj" fmla="val 32500"/>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778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5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50"/>
                                        <p:tgtEl>
                                          <p:spTgt spid="26"/>
                                        </p:tgtEl>
                                      </p:cBhvr>
                                    </p:animEffect>
                                  </p:childTnLst>
                                </p:cTn>
                              </p:par>
                            </p:childTnLst>
                          </p:cTn>
                        </p:par>
                        <p:par>
                          <p:cTn id="17" fill="hold">
                            <p:stCondLst>
                              <p:cond delay="25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7781</TotalTime>
  <Words>3191</Words>
  <Application>Microsoft Office PowerPoint</Application>
  <PresentationFormat>Widescreen</PresentationFormat>
  <Paragraphs>1107</Paragraphs>
  <Slides>81</Slides>
  <Notes>60</Notes>
  <HiddenSlides>14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Arial</vt:lpstr>
      <vt:lpstr>Arial Narrow</vt:lpstr>
      <vt:lpstr>Calibri</vt:lpstr>
      <vt:lpstr>Calibri Light</vt:lpstr>
      <vt:lpstr>Cambria</vt:lpstr>
      <vt:lpstr>Cambria Math</vt:lpstr>
      <vt:lpstr>Symbol</vt:lpstr>
      <vt:lpstr>Times New Roman</vt:lpstr>
      <vt:lpstr>Office Theme</vt:lpstr>
      <vt:lpstr>An Algorithm for the Automatic Construction of Bayesian Networks with limited Domain Knowledge as applied to the prediction of Economic and Development Indicators of 248 Countries and World Regions</vt:lpstr>
      <vt:lpstr>Agenda</vt:lpstr>
      <vt:lpstr>The Problem</vt:lpstr>
      <vt:lpstr>Missing value problem</vt:lpstr>
      <vt:lpstr>Dimensionality problem</vt:lpstr>
      <vt:lpstr>Interpretability problem</vt:lpstr>
      <vt:lpstr>Bayesian Network</vt:lpstr>
      <vt:lpstr>Bayesian Network drawbacks</vt:lpstr>
      <vt:lpstr>Bayesian Network drawbacks</vt:lpstr>
      <vt:lpstr>Bayesian Network drawbacks</vt:lpstr>
      <vt:lpstr>Statistical structure-learning: all vs all</vt:lpstr>
      <vt:lpstr>Statistical structure learning: categories</vt:lpstr>
      <vt:lpstr>Statistical structure learning: groups</vt:lpstr>
      <vt:lpstr>Grouped all vs all</vt:lpstr>
      <vt:lpstr>Friedman et al. 1999 main drawback</vt:lpstr>
      <vt:lpstr>Agenda</vt:lpstr>
      <vt:lpstr> Proposed Algorithm </vt:lpstr>
      <vt:lpstr>Basic idea: Domain Knowledge graph</vt:lpstr>
      <vt:lpstr>Proposed Smets-Wouters Domain Knowledge</vt:lpstr>
      <vt:lpstr>Proposed  Domain Knowledge</vt:lpstr>
      <vt:lpstr>Proposed UNESCO Domain Knowledge</vt:lpstr>
      <vt:lpstr>UNESCO variables</vt:lpstr>
      <vt:lpstr>UNESCO sample generated network</vt:lpstr>
      <vt:lpstr>UNESCO Domain Knowledge model representation</vt:lpstr>
      <vt:lpstr>Smets-Wouters Domain Knowledge model representation</vt:lpstr>
      <vt:lpstr>Basic Dataflow</vt:lpstr>
      <vt:lpstr>Basic Dataflow</vt:lpstr>
      <vt:lpstr>Dependency evaluation</vt:lpstr>
      <vt:lpstr>Arc Evaluation</vt:lpstr>
      <vt:lpstr>Dependency evaluation (cont.)</vt:lpstr>
      <vt:lpstr>Dependency evaluation (cont.)</vt:lpstr>
      <vt:lpstr>Basic Dataflow (cont)</vt:lpstr>
      <vt:lpstr>Sample applicability 1</vt:lpstr>
      <vt:lpstr>Sample applicability 2</vt:lpstr>
      <vt:lpstr>Sample applicability 3</vt:lpstr>
      <vt:lpstr>Sample applicability 3</vt:lpstr>
      <vt:lpstr>Agenda</vt:lpstr>
      <vt:lpstr>Dataset</vt:lpstr>
      <vt:lpstr>The economic prediction problem</vt:lpstr>
      <vt:lpstr>Machine Learning economic prediction (Manually designed, algorithmically trained)</vt:lpstr>
      <vt:lpstr>The Smets-Wouters economic model for the United States, 2007</vt:lpstr>
      <vt:lpstr>Data availability for each Smets-Wouters variable, United States</vt:lpstr>
      <vt:lpstr>Data availability for each Smets-Wouters variable, global average</vt:lpstr>
      <vt:lpstr>Years needed to adapt the Smets-Wouters model</vt:lpstr>
      <vt:lpstr>Smets-Wouters categories</vt:lpstr>
      <vt:lpstr>Proposed Smets-Wouters Domain Knowledge (revisited)</vt:lpstr>
      <vt:lpstr>Smets-Wouters Domain Knowledge model representation (revisited)</vt:lpstr>
      <vt:lpstr>Proposed UNESCO Domain Knowledge (revisited)</vt:lpstr>
      <vt:lpstr>UNESCO Domain Knowledge model representation (revisited)</vt:lpstr>
      <vt:lpstr>Data availability for each UNESCO variable, global average</vt:lpstr>
      <vt:lpstr>Comparison of global data availability (Average for all variables)</vt:lpstr>
      <vt:lpstr>Data availability by country</vt:lpstr>
      <vt:lpstr>Agenda</vt:lpstr>
      <vt:lpstr>Experiments</vt:lpstr>
      <vt:lpstr>Experiments</vt:lpstr>
      <vt:lpstr>Reproducibility experiment</vt:lpstr>
      <vt:lpstr>Reproducibility experiment</vt:lpstr>
      <vt:lpstr>Explaining network variability for the Smets-Wouters Domain-Knowledge-Generated networks</vt:lpstr>
      <vt:lpstr>Explaining network variability for the UNSECO Domain-Knowledge-Generated networks</vt:lpstr>
      <vt:lpstr>UNESCO generated network (example: Denmark)</vt:lpstr>
      <vt:lpstr>Between-model comparison </vt:lpstr>
      <vt:lpstr>Reconstructibility Experiment Dataflow</vt:lpstr>
      <vt:lpstr>Reconstructibility Experiment Dataflow</vt:lpstr>
      <vt:lpstr>Reconstructibility Experiment Dataflow</vt:lpstr>
      <vt:lpstr>Basic Dataflow (revisited)</vt:lpstr>
      <vt:lpstr>Interpretability Experiments dataflow</vt:lpstr>
      <vt:lpstr>Matching Network Analysis Smets-Wouters country locations</vt:lpstr>
      <vt:lpstr>Matching Network Analysis Smets-Wouters accuracies</vt:lpstr>
      <vt:lpstr>Pigeonhole experiment: Smets-Wouters Country groups</vt:lpstr>
      <vt:lpstr>Benchmarking Experiment Supports Order is Quadratic</vt:lpstr>
      <vt:lpstr>Agenda</vt:lpstr>
      <vt:lpstr>Evaluation</vt:lpstr>
      <vt:lpstr>Geographic Accuracy distribution for Smets-Wouters generated networks</vt:lpstr>
      <vt:lpstr>Geographic Accuracy distribution for UNESCO generated networks</vt:lpstr>
      <vt:lpstr>Average accuracy comparison: Worst variable</vt:lpstr>
      <vt:lpstr>Average accuracy comparison: Best variable</vt:lpstr>
      <vt:lpstr>Tolerance to Missing Data</vt:lpstr>
      <vt:lpstr>Agenda</vt:lpstr>
      <vt:lpstr>Conclusion</vt:lpstr>
      <vt:lpstr>Thank You</vt:lpstr>
      <vt:lpstr>Works cited in this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Algorithm for the Automatic Construction of Bayesian Networks with limited Domain Knowledge, as applied to the prediction of Economic and Development Indicators of 284 Countries and World Regions, using the standard error for a least-squares linear regression</dc:title>
  <dc:creator>Torre, Fernando (MU-Student)</dc:creator>
  <cp:lastModifiedBy>Fernando Torre</cp:lastModifiedBy>
  <cp:revision>206</cp:revision>
  <dcterms:created xsi:type="dcterms:W3CDTF">2016-04-29T18:48:35Z</dcterms:created>
  <dcterms:modified xsi:type="dcterms:W3CDTF">2016-05-11T19:22:56Z</dcterms:modified>
</cp:coreProperties>
</file>