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63" r:id="rId2"/>
    <p:sldId id="265" r:id="rId3"/>
    <p:sldId id="267" r:id="rId4"/>
    <p:sldId id="266" r:id="rId5"/>
    <p:sldId id="271" r:id="rId6"/>
    <p:sldId id="269" r:id="rId7"/>
    <p:sldId id="270" r:id="rId8"/>
    <p:sldId id="272" r:id="rId9"/>
    <p:sldId id="274" r:id="rId10"/>
    <p:sldId id="275" r:id="rId11"/>
    <p:sldId id="276" r:id="rId12"/>
    <p:sldId id="277" r:id="rId13"/>
    <p:sldId id="278" r:id="rId14"/>
    <p:sldId id="279" r:id="rId15"/>
    <p:sldId id="273" r:id="rId16"/>
    <p:sldId id="302" r:id="rId17"/>
    <p:sldId id="303" r:id="rId18"/>
    <p:sldId id="331" r:id="rId19"/>
    <p:sldId id="322" r:id="rId20"/>
    <p:sldId id="299" r:id="rId21"/>
    <p:sldId id="332" r:id="rId22"/>
    <p:sldId id="315" r:id="rId23"/>
    <p:sldId id="327" r:id="rId24"/>
    <p:sldId id="328" r:id="rId25"/>
    <p:sldId id="314" r:id="rId26"/>
    <p:sldId id="313" r:id="rId27"/>
    <p:sldId id="312" r:id="rId28"/>
    <p:sldId id="330" r:id="rId29"/>
    <p:sldId id="311" r:id="rId30"/>
    <p:sldId id="310" r:id="rId31"/>
    <p:sldId id="309" r:id="rId32"/>
    <p:sldId id="308" r:id="rId33"/>
    <p:sldId id="307" r:id="rId34"/>
    <p:sldId id="306" r:id="rId35"/>
    <p:sldId id="305" r:id="rId36"/>
    <p:sldId id="300" r:id="rId37"/>
    <p:sldId id="301" r:id="rId38"/>
    <p:sldId id="316" r:id="rId39"/>
    <p:sldId id="304" r:id="rId40"/>
    <p:sldId id="317" r:id="rId41"/>
    <p:sldId id="318" r:id="rId42"/>
    <p:sldId id="319" r:id="rId43"/>
    <p:sldId id="295" r:id="rId44"/>
    <p:sldId id="320" r:id="rId45"/>
    <p:sldId id="293" r:id="rId46"/>
    <p:sldId id="321" r:id="rId47"/>
    <p:sldId id="292" r:id="rId48"/>
    <p:sldId id="261" r:id="rId49"/>
    <p:sldId id="262" r:id="rId50"/>
    <p:sldId id="323" r:id="rId51"/>
    <p:sldId id="324" r:id="rId52"/>
    <p:sldId id="325" r:id="rId53"/>
    <p:sldId id="326" r:id="rId54"/>
    <p:sldId id="333" r:id="rId55"/>
  </p:sldIdLst>
  <p:sldSz cx="9144000" cy="5143500" type="screen16x9"/>
  <p:notesSz cx="6858000" cy="8891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666666"/>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86410" autoAdjust="0"/>
  </p:normalViewPr>
  <p:slideViewPr>
    <p:cSldViewPr snapToGrid="0" snapToObjects="1">
      <p:cViewPr varScale="1">
        <p:scale>
          <a:sx n="80" d="100"/>
          <a:sy n="80" d="100"/>
        </p:scale>
        <p:origin x="672" y="56"/>
      </p:cViewPr>
      <p:guideLst>
        <p:guide orient="horz" pos="1620"/>
        <p:guide pos="2880"/>
      </p:guideLst>
    </p:cSldViewPr>
  </p:slideViewPr>
  <p:outlineViewPr>
    <p:cViewPr>
      <p:scale>
        <a:sx n="33" d="100"/>
        <a:sy n="33" d="100"/>
      </p:scale>
      <p:origin x="0" y="-4080"/>
    </p:cViewPr>
  </p:outlineViewPr>
  <p:notesTextViewPr>
    <p:cViewPr>
      <p:scale>
        <a:sx n="100" d="100"/>
        <a:sy n="100" d="100"/>
      </p:scale>
      <p:origin x="0" y="0"/>
    </p:cViewPr>
  </p:notesTextViewPr>
  <p:notesViewPr>
    <p:cSldViewPr snapToGrid="0" snapToObjects="1">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r>
              <a:rPr lang="en-US" smtClean="0"/>
              <a:t>Outline</a:t>
            </a:r>
            <a:endParaRPr lang="en-US"/>
          </a:p>
        </p:txBody>
      </p:sp>
      <p:sp>
        <p:nvSpPr>
          <p:cNvPr id="3" name="Date Placeholder 2"/>
          <p:cNvSpPr>
            <a:spLocks noGrp="1"/>
          </p:cNvSpPr>
          <p:nvPr>
            <p:ph type="dt" sz="quarter" idx="1"/>
          </p:nvPr>
        </p:nvSpPr>
        <p:spPr>
          <a:xfrm>
            <a:off x="3884613" y="0"/>
            <a:ext cx="2971800" cy="44612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445466"/>
            <a:ext cx="2971800" cy="446123"/>
          </a:xfrm>
          <a:prstGeom prst="rect">
            <a:avLst/>
          </a:prstGeom>
        </p:spPr>
        <p:txBody>
          <a:bodyPr vert="horz" lIns="91440" tIns="45720" rIns="91440" bIns="45720" rtlCol="0" anchor="b"/>
          <a:lstStyle>
            <a:lvl1pPr algn="r">
              <a:defRPr sz="1200"/>
            </a:lvl1pPr>
          </a:lstStyle>
          <a:p>
            <a:fld id="{0FB3FF5D-484F-413B-A287-90A3E51ABA44}" type="slidenum">
              <a:rPr lang="en-US" smtClean="0"/>
              <a:t>‹#›</a:t>
            </a:fld>
            <a:endParaRPr lang="en-US"/>
          </a:p>
        </p:txBody>
      </p:sp>
    </p:spTree>
    <p:extLst>
      <p:ext uri="{BB962C8B-B14F-4D97-AF65-F5344CB8AC3E}">
        <p14:creationId xmlns:p14="http://schemas.microsoft.com/office/powerpoint/2010/main" val="147829973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r>
              <a:rPr lang="en-US" smtClean="0"/>
              <a:t>Outline</a:t>
            </a:r>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DDF6F5D8-504C-459E-9C7D-ADE92E11E9B3}" type="slidenum">
              <a:rPr lang="en-US" smtClean="0"/>
              <a:t>‹#›</a:t>
            </a:fld>
            <a:endParaRPr lang="en-US"/>
          </a:p>
        </p:txBody>
      </p:sp>
    </p:spTree>
    <p:extLst>
      <p:ext uri="{BB962C8B-B14F-4D97-AF65-F5344CB8AC3E}">
        <p14:creationId xmlns:p14="http://schemas.microsoft.com/office/powerpoint/2010/main" val="54664842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8343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able to help physical therapist and physician in monitoring control the orthosis during rehabilitation process</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06153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system called VITFIZ is implemented successfully on Android platform to provide a low cost solution that would make management of out-clinic exercise programs for patients undergoing rehabilitation more efficient</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76375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the innovative advantage of allowing ubiquitous game based therapy</a:t>
            </a:r>
          </a:p>
          <a:p>
            <a:r>
              <a:rPr lang="en-US" dirty="0" smtClean="0"/>
              <a:t>has possibility of providing patients’ out-clinic exercise details to the physicians</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91722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332762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31893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8408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18331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94062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87409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Keeping the user interface changes completely separate from business logic. </a:t>
            </a:r>
          </a:p>
          <a:p>
            <a:pPr marL="228600" indent="-228600">
              <a:buAutoNum type="arabicPeriod"/>
            </a:pPr>
            <a:r>
              <a:rPr lang="en-US" dirty="0" smtClean="0"/>
              <a:t>helps in easier maintenance of code. </a:t>
            </a:r>
          </a:p>
          <a:p>
            <a:pPr marL="228600" indent="-228600">
              <a:buAutoNum type="arabicPeriod"/>
            </a:pPr>
            <a:r>
              <a:rPr lang="en-US" dirty="0" smtClean="0"/>
              <a:t>Easier to test the business components, user interface etc... </a:t>
            </a:r>
          </a:p>
          <a:p>
            <a:pPr marL="228600" indent="-228600">
              <a:buAutoNum type="arabicPeriod"/>
            </a:pPr>
            <a:r>
              <a:rPr lang="en-US" dirty="0" smtClean="0"/>
              <a:t>Secure as the UI pages will not be have the backend table structures/ other logic involved.</a:t>
            </a:r>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33418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48740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622543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1501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82152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ANR (Application Not Responding) is not exactly an error. It is shown when your application is very sluggish and takes a lot of time to respond, thus making the user wait. </a:t>
            </a:r>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24631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37461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3567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569474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414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4255810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76312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very common problem is that patients do not have access, whether for financial reasons or physical location, to physical therapy and rehabilitation services after orthopedic surgery. </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4223188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695657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623242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703081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4150275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832935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489332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451533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414995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258007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45337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many cases, the exercises we ask them to perform are simple and can be performed at home. The problem is that patients cannot remember what they were supposed to do and have often lost the papers which showed them what to do and how to do it. They also do not remember to do their exercise every day and we have no measure of their compliance. </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284347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7065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915788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541598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4206579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679000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066901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425755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social networking module will be developed to support the communication between patients. Patients could be able to share their experience, stories and good methods to other patients. </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322607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175690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32000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This system (web and mobile) not only allow the patient to see what he/she is supposed to do at this phase of recovery, but also let the patient see his/her progress </a:t>
            </a:r>
            <a:r>
              <a:rPr lang="en-US" dirty="0" err="1" smtClean="0"/>
              <a:t>againts</a:t>
            </a:r>
            <a:r>
              <a:rPr lang="en-US" dirty="0" smtClean="0"/>
              <a:t> other patients. The app allows the patient to record his/her compliance. It is connected to wearable monitor such as </a:t>
            </a:r>
            <a:r>
              <a:rPr lang="en-US" dirty="0" err="1" smtClean="0"/>
              <a:t>fitbit</a:t>
            </a:r>
            <a:r>
              <a:rPr lang="en-US" dirty="0" smtClean="0"/>
              <a:t> and ihealth, and can upload users everyday activity and health data to the server. A physician can then monitor the patient’s progress between office visits and determine is he/she is progressing as expected.</a:t>
            </a:r>
          </a:p>
          <a:p>
            <a:pPr algn="just"/>
            <a:endParaRPr lang="en-US" dirty="0" smtClean="0"/>
          </a:p>
          <a:p>
            <a:pPr marL="171450" indent="-171450" algn="just">
              <a:buFont typeface="Arial" panose="020B0604020202020204" pitchFamily="34" charset="0"/>
              <a:buChar char="•"/>
            </a:pPr>
            <a:r>
              <a:rPr lang="en-US" dirty="0" smtClean="0"/>
              <a:t>Allow patients to see exercises</a:t>
            </a:r>
          </a:p>
          <a:p>
            <a:pPr marL="171450" indent="-171450" algn="just">
              <a:buFont typeface="Arial" panose="020B0604020202020204" pitchFamily="34" charset="0"/>
              <a:buChar char="•"/>
            </a:pPr>
            <a:r>
              <a:rPr lang="en-US" dirty="0" smtClean="0"/>
              <a:t>patient see his/her progress against other patients</a:t>
            </a:r>
          </a:p>
          <a:p>
            <a:pPr marL="171450" indent="-171450">
              <a:buFont typeface="Arial" panose="020B0604020202020204" pitchFamily="34" charset="0"/>
              <a:buChar char="•"/>
            </a:pPr>
            <a:r>
              <a:rPr lang="en-US" dirty="0" smtClean="0"/>
              <a:t>Allows the patient to record his/her compliance</a:t>
            </a:r>
          </a:p>
          <a:p>
            <a:pPr marL="171450" indent="-171450">
              <a:buFont typeface="Arial" panose="020B0604020202020204" pitchFamily="34" charset="0"/>
              <a:buChar char="•"/>
            </a:pPr>
            <a:r>
              <a:rPr lang="en-US" dirty="0" smtClean="0"/>
              <a:t>Connected to wearable monitors, and can upload users everyday activity and health data to the server</a:t>
            </a:r>
          </a:p>
          <a:p>
            <a:pPr marL="171450" indent="-171450">
              <a:buFont typeface="Arial" panose="020B0604020202020204" pitchFamily="34" charset="0"/>
              <a:buChar char="•"/>
            </a:pPr>
            <a:r>
              <a:rPr lang="en-US" dirty="0" smtClean="0"/>
              <a:t>Receive feedback from physicians about his/her recent progress</a:t>
            </a:r>
          </a:p>
          <a:p>
            <a:pPr marL="171450" indent="-171450">
              <a:buFont typeface="Arial" panose="020B0604020202020204" pitchFamily="34" charset="0"/>
              <a:buChar char="•"/>
            </a:pPr>
            <a:r>
              <a:rPr lang="en-US" dirty="0" smtClean="0"/>
              <a:t>Allow physician record and edit their protocols through web page</a:t>
            </a:r>
          </a:p>
          <a:p>
            <a:pPr marL="171450" indent="-171450">
              <a:buFont typeface="Arial" panose="020B0604020202020204" pitchFamily="34" charset="0"/>
              <a:buChar char="•"/>
            </a:pPr>
            <a:r>
              <a:rPr lang="en-US" dirty="0" smtClean="0"/>
              <a:t>Send feedback to patients</a:t>
            </a:r>
          </a:p>
          <a:p>
            <a:pPr marL="171450" indent="-171450">
              <a:buFont typeface="Arial" panose="020B0604020202020204" pitchFamily="34" charset="0"/>
              <a:buChar char="•"/>
            </a:pPr>
            <a:r>
              <a:rPr lang="en-US" dirty="0" smtClean="0"/>
              <a:t>Monitor the patient’s progress between office visits and determine is he/she is progressing as expected</a:t>
            </a:r>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3227063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492117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9820951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165425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962201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71455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This system (web and mobile) not only allow the patient to see what he/she is supposed to do at this phase of recovery, but also let the patient see his/her progress </a:t>
            </a:r>
            <a:r>
              <a:rPr lang="en-US" dirty="0" err="1" smtClean="0"/>
              <a:t>againts</a:t>
            </a:r>
            <a:r>
              <a:rPr lang="en-US" dirty="0" smtClean="0"/>
              <a:t> other patients. The app allows the patient to record his/her compliance. It is connected to wearable monitor such as </a:t>
            </a:r>
            <a:r>
              <a:rPr lang="en-US" dirty="0" err="1" smtClean="0"/>
              <a:t>fitbit</a:t>
            </a:r>
            <a:r>
              <a:rPr lang="en-US" dirty="0" smtClean="0"/>
              <a:t> and ihealth, and can upload users everyday activity and health data to the server. A physician can then monitor the patient’s progress between office visits and determine is he/she is progressing as expected.</a:t>
            </a:r>
          </a:p>
          <a:p>
            <a:pPr algn="just"/>
            <a:endParaRPr lang="en-US" dirty="0" smtClean="0"/>
          </a:p>
          <a:p>
            <a:pPr marL="171450" indent="-171450" algn="just">
              <a:buFont typeface="Arial" panose="020B0604020202020204" pitchFamily="34" charset="0"/>
              <a:buChar char="•"/>
            </a:pPr>
            <a:r>
              <a:rPr lang="en-US" dirty="0" smtClean="0"/>
              <a:t>Allow patients to see exercises</a:t>
            </a:r>
          </a:p>
          <a:p>
            <a:pPr marL="171450" indent="-171450" algn="just">
              <a:buFont typeface="Arial" panose="020B0604020202020204" pitchFamily="34" charset="0"/>
              <a:buChar char="•"/>
            </a:pPr>
            <a:r>
              <a:rPr lang="en-US" dirty="0" smtClean="0"/>
              <a:t>patient see his/her progress against other patients</a:t>
            </a:r>
          </a:p>
          <a:p>
            <a:pPr marL="171450" indent="-171450">
              <a:buFont typeface="Arial" panose="020B0604020202020204" pitchFamily="34" charset="0"/>
              <a:buChar char="•"/>
            </a:pPr>
            <a:r>
              <a:rPr lang="en-US" dirty="0" smtClean="0"/>
              <a:t>Allows the patient to record his/her compliance</a:t>
            </a:r>
          </a:p>
          <a:p>
            <a:pPr marL="171450" indent="-171450">
              <a:buFont typeface="Arial" panose="020B0604020202020204" pitchFamily="34" charset="0"/>
              <a:buChar char="•"/>
            </a:pPr>
            <a:r>
              <a:rPr lang="en-US" dirty="0" smtClean="0"/>
              <a:t>Connected to wearable monitors, and can upload users everyday activity and health data to the server</a:t>
            </a:r>
          </a:p>
          <a:p>
            <a:pPr marL="171450" indent="-171450">
              <a:buFont typeface="Arial" panose="020B0604020202020204" pitchFamily="34" charset="0"/>
              <a:buChar char="•"/>
            </a:pPr>
            <a:r>
              <a:rPr lang="en-US" dirty="0" smtClean="0"/>
              <a:t>Receive feedback from physicians about his/her recent progress</a:t>
            </a:r>
          </a:p>
          <a:p>
            <a:pPr marL="171450" indent="-171450">
              <a:buFont typeface="Arial" panose="020B0604020202020204" pitchFamily="34" charset="0"/>
              <a:buChar char="•"/>
            </a:pPr>
            <a:r>
              <a:rPr lang="en-US" dirty="0" smtClean="0"/>
              <a:t>Allow physician record and edit their protocols through web page</a:t>
            </a:r>
          </a:p>
          <a:p>
            <a:pPr marL="171450" indent="-171450">
              <a:buFont typeface="Arial" panose="020B0604020202020204" pitchFamily="34" charset="0"/>
              <a:buChar char="•"/>
            </a:pPr>
            <a:r>
              <a:rPr lang="en-US" dirty="0" smtClean="0"/>
              <a:t>Send feedback to patients</a:t>
            </a:r>
          </a:p>
          <a:p>
            <a:pPr marL="171450" indent="-171450">
              <a:buFont typeface="Arial" panose="020B0604020202020204" pitchFamily="34" charset="0"/>
              <a:buChar char="•"/>
            </a:pPr>
            <a:r>
              <a:rPr lang="en-US" dirty="0" smtClean="0"/>
              <a:t>Monitor the patient’s progress between office visits and determine is he/she is progressing as expected</a:t>
            </a:r>
          </a:p>
          <a:p>
            <a:endParaRPr lang="en-US" dirty="0" smtClean="0"/>
          </a:p>
          <a:p>
            <a:endParaRPr lang="en-US" dirty="0"/>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117492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282538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306930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Header Placeholder 5"/>
          <p:cNvSpPr>
            <a:spLocks noGrp="1"/>
          </p:cNvSpPr>
          <p:nvPr>
            <p:ph type="hdr" sz="quarter" idx="10"/>
          </p:nvPr>
        </p:nvSpPr>
        <p:spPr/>
        <p:txBody>
          <a:bodyPr/>
          <a:lstStyle/>
          <a:p>
            <a:r>
              <a:rPr lang="en-US" smtClean="0"/>
              <a:t>Outline</a:t>
            </a:r>
            <a:endParaRPr lang="en-US"/>
          </a:p>
        </p:txBody>
      </p:sp>
    </p:spTree>
    <p:extLst>
      <p:ext uri="{BB962C8B-B14F-4D97-AF65-F5344CB8AC3E}">
        <p14:creationId xmlns:p14="http://schemas.microsoft.com/office/powerpoint/2010/main" val="68089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3784"/>
            <a:ext cx="7772400" cy="1102519"/>
          </a:xfrm>
        </p:spPr>
        <p:txBody>
          <a:bodyPr>
            <a:normAutofit/>
          </a:bodyPr>
          <a:lstStyle>
            <a:lvl1pPr algn="ctr">
              <a:defRPr sz="4000" b="1" i="0">
                <a:solidFill>
                  <a:schemeClr val="bg1"/>
                </a:solidFill>
                <a:latin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260615"/>
            <a:ext cx="6400800" cy="1314450"/>
          </a:xfrm>
        </p:spPr>
        <p:txBody>
          <a:bodyPr>
            <a:normAutofit/>
          </a:bodyPr>
          <a:lstStyle>
            <a:lvl1pPr marL="0" indent="0" algn="ctr">
              <a:buNone/>
              <a:defRPr sz="2400">
                <a:solidFill>
                  <a:schemeClr val="bg1"/>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sz="1000">
                <a:solidFill>
                  <a:schemeClr val="bg1"/>
                </a:solidFill>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sz="1000">
                <a:solidFill>
                  <a:schemeClr val="bg1"/>
                </a:solidFill>
              </a:defRPr>
            </a:lvl1p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sz="1000">
                <a:solidFill>
                  <a:schemeClr val="bg1"/>
                </a:solidFill>
              </a:defRPr>
            </a:lvl1pPr>
          </a:lstStyle>
          <a:p>
            <a:fld id="{5003D33D-21EA-0E4A-974B-A5C4F5C4EAC4}" type="slidenum">
              <a:rPr lang="en-US" smtClean="0"/>
              <a:pPr/>
              <a:t>‹#›</a:t>
            </a:fld>
            <a:endParaRPr lang="en-US"/>
          </a:p>
        </p:txBody>
      </p:sp>
    </p:spTree>
    <p:extLst>
      <p:ext uri="{BB962C8B-B14F-4D97-AF65-F5344CB8AC3E}">
        <p14:creationId xmlns:p14="http://schemas.microsoft.com/office/powerpoint/2010/main" val="21962555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22578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55793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aseline="0">
                <a:solidFill>
                  <a:srgbClr val="4C4C4C"/>
                </a:solidFill>
                <a:latin typeface="Helvetica"/>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4C4C4C"/>
                </a:solidFill>
                <a:latin typeface="Helvetica"/>
              </a:defRPr>
            </a:lvl1pPr>
            <a:lvl2pPr>
              <a:defRPr>
                <a:solidFill>
                  <a:srgbClr val="4C4C4C"/>
                </a:solidFill>
                <a:latin typeface="Helvetica"/>
              </a:defRPr>
            </a:lvl2pPr>
            <a:lvl3pPr>
              <a:defRPr>
                <a:solidFill>
                  <a:srgbClr val="4C4C4C"/>
                </a:solidFill>
                <a:latin typeface="Helvetica"/>
              </a:defRPr>
            </a:lvl3pPr>
            <a:lvl4pPr>
              <a:defRPr>
                <a:solidFill>
                  <a:srgbClr val="4C4C4C"/>
                </a:solidFill>
                <a:latin typeface="Helvetica"/>
              </a:defRPr>
            </a:lvl4pPr>
            <a:lvl5pPr>
              <a:defRPr>
                <a:solidFill>
                  <a:srgbClr val="4C4C4C"/>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864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5559467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63057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4940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2282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4366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18658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08797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638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457200" rtl="0" eaLnBrk="1" latinLnBrk="0" hangingPunct="1">
        <a:spcBef>
          <a:spcPct val="0"/>
        </a:spcBef>
        <a:buNone/>
        <a:defRPr sz="4000" kern="1200">
          <a:solidFill>
            <a:srgbClr val="4C4C4C"/>
          </a:solidFill>
          <a:latin typeface="Helvetica"/>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rgbClr val="666666"/>
          </a:solidFill>
          <a:latin typeface="Helvetica"/>
          <a:ea typeface="+mn-ea"/>
          <a:cs typeface="+mn-cs"/>
        </a:defRPr>
      </a:lvl1pPr>
      <a:lvl2pPr marL="742950" indent="-285750" algn="l" defTabSz="457200" rtl="0" eaLnBrk="1" latinLnBrk="0" hangingPunct="1">
        <a:spcBef>
          <a:spcPct val="20000"/>
        </a:spcBef>
        <a:spcAft>
          <a:spcPts val="1200"/>
        </a:spcAft>
        <a:buFont typeface="Arial"/>
        <a:buChar char="–"/>
        <a:defRPr sz="2000" kern="1200">
          <a:solidFill>
            <a:srgbClr val="666666"/>
          </a:solidFill>
          <a:latin typeface="Helvetica"/>
          <a:ea typeface="+mn-ea"/>
          <a:cs typeface="+mn-cs"/>
        </a:defRPr>
      </a:lvl2pPr>
      <a:lvl3pPr marL="1143000" indent="-228600" algn="l" defTabSz="457200" rtl="0" eaLnBrk="1" latinLnBrk="0" hangingPunct="1">
        <a:spcBef>
          <a:spcPct val="20000"/>
        </a:spcBef>
        <a:spcAft>
          <a:spcPts val="1200"/>
        </a:spcAft>
        <a:buFont typeface="Arial"/>
        <a:buChar char="•"/>
        <a:defRPr sz="1800" kern="1200">
          <a:solidFill>
            <a:srgbClr val="666666"/>
          </a:solidFill>
          <a:latin typeface="Helvetica"/>
          <a:ea typeface="+mn-ea"/>
          <a:cs typeface="+mn-cs"/>
        </a:defRPr>
      </a:lvl3pPr>
      <a:lvl4pPr marL="1600200" indent="-228600" algn="l" defTabSz="457200" rtl="0" eaLnBrk="1" latinLnBrk="0" hangingPunct="1">
        <a:spcBef>
          <a:spcPct val="20000"/>
        </a:spcBef>
        <a:spcAft>
          <a:spcPts val="1200"/>
        </a:spcAft>
        <a:buFont typeface="Arial"/>
        <a:buChar char="–"/>
        <a:defRPr sz="1600" kern="1200">
          <a:solidFill>
            <a:srgbClr val="666666"/>
          </a:solidFill>
          <a:latin typeface="Helvetica"/>
          <a:ea typeface="+mn-ea"/>
          <a:cs typeface="+mn-cs"/>
        </a:defRPr>
      </a:lvl4pPr>
      <a:lvl5pPr marL="2057400" indent="-228600" algn="l" defTabSz="457200" rtl="0" eaLnBrk="1" latinLnBrk="0" hangingPunct="1">
        <a:spcBef>
          <a:spcPct val="20000"/>
        </a:spcBef>
        <a:spcAft>
          <a:spcPts val="1200"/>
        </a:spcAft>
        <a:buFont typeface="Arial"/>
        <a:buChar char="»"/>
        <a:defRPr sz="1400" kern="1200">
          <a:solidFill>
            <a:srgbClr val="666666"/>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otsrs.uytechs.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_PPT_wide_newbg-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4" name="Title 3"/>
          <p:cNvSpPr>
            <a:spLocks noGrp="1"/>
          </p:cNvSpPr>
          <p:nvPr>
            <p:ph type="ctrTitle"/>
          </p:nvPr>
        </p:nvSpPr>
        <p:spPr/>
        <p:txBody>
          <a:bodyPr>
            <a:noAutofit/>
          </a:bodyPr>
          <a:lstStyle/>
          <a:p>
            <a:r>
              <a:rPr lang="en-US" sz="2400" cap="all" dirty="0"/>
              <a:t>Design and implementation of orthopedic trauma surgery rehabilitation and Health monitoring system (OTSRS)</a:t>
            </a:r>
            <a:endParaRPr lang="en-US" sz="2400" dirty="0"/>
          </a:p>
        </p:txBody>
      </p:sp>
      <p:sp>
        <p:nvSpPr>
          <p:cNvPr id="5" name="Subtitle 4"/>
          <p:cNvSpPr>
            <a:spLocks noGrp="1"/>
          </p:cNvSpPr>
          <p:nvPr>
            <p:ph type="subTitle" idx="1"/>
          </p:nvPr>
        </p:nvSpPr>
        <p:spPr/>
        <p:txBody>
          <a:bodyPr>
            <a:normAutofit fontScale="85000" lnSpcReduction="20000"/>
          </a:bodyPr>
          <a:lstStyle/>
          <a:p>
            <a:r>
              <a:rPr lang="en-US" dirty="0" smtClean="0"/>
              <a:t>M</a:t>
            </a:r>
            <a:r>
              <a:rPr lang="en-US" altLang="zh-CN" dirty="0" smtClean="0"/>
              <a:t>aster Thesis Defense</a:t>
            </a:r>
            <a:endParaRPr lang="en-US" dirty="0" smtClean="0"/>
          </a:p>
          <a:p>
            <a:r>
              <a:rPr lang="en-US" dirty="0" smtClean="0"/>
              <a:t>Ailiyasijiang Yilihamujiang</a:t>
            </a:r>
          </a:p>
          <a:p>
            <a:r>
              <a:rPr lang="en-US" dirty="0" smtClean="0"/>
              <a:t>Advisor : Dr. Yi Shang</a:t>
            </a:r>
          </a:p>
        </p:txBody>
      </p:sp>
    </p:spTree>
    <p:extLst>
      <p:ext uri="{BB962C8B-B14F-4D97-AF65-F5344CB8AC3E}">
        <p14:creationId xmlns:p14="http://schemas.microsoft.com/office/powerpoint/2010/main" val="3891889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a:t>Android Based Control and Monitoring System for Leg Orthosis </a:t>
            </a:r>
            <a:r>
              <a:rPr lang="en-US" dirty="0" smtClean="0"/>
              <a:t>[2]</a:t>
            </a:r>
          </a:p>
          <a:p>
            <a:pPr lvl="1"/>
            <a:r>
              <a:rPr lang="en-US" dirty="0" smtClean="0"/>
              <a:t>Control </a:t>
            </a:r>
            <a:r>
              <a:rPr lang="en-US" dirty="0"/>
              <a:t>the orthosis during rehabilitation </a:t>
            </a:r>
            <a:r>
              <a:rPr lang="en-US" dirty="0" smtClean="0"/>
              <a:t>process</a:t>
            </a:r>
          </a:p>
          <a:p>
            <a:pPr lvl="1"/>
            <a:r>
              <a:rPr lang="en-US" dirty="0" smtClean="0"/>
              <a:t>Get heart rate data</a:t>
            </a:r>
            <a:endParaRPr lang="en-US" dirty="0"/>
          </a:p>
        </p:txBody>
      </p:sp>
    </p:spTree>
    <p:extLst>
      <p:ext uri="{BB962C8B-B14F-4D97-AF65-F5344CB8AC3E}">
        <p14:creationId xmlns:p14="http://schemas.microsoft.com/office/powerpoint/2010/main" val="2107663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Rehabilitation </a:t>
            </a:r>
            <a:r>
              <a:rPr lang="en-US" dirty="0"/>
              <a:t>Exercises Feedback on Android Platform </a:t>
            </a:r>
            <a:r>
              <a:rPr lang="en-US" dirty="0" smtClean="0"/>
              <a:t>[3]</a:t>
            </a:r>
          </a:p>
          <a:p>
            <a:pPr lvl="1"/>
            <a:r>
              <a:rPr lang="en-US" dirty="0" smtClean="0"/>
              <a:t>Show exercise details</a:t>
            </a:r>
          </a:p>
          <a:p>
            <a:pPr lvl="1"/>
            <a:r>
              <a:rPr lang="en-US" dirty="0" smtClean="0"/>
              <a:t>Upload feedback to server</a:t>
            </a:r>
          </a:p>
        </p:txBody>
      </p:sp>
    </p:spTree>
    <p:extLst>
      <p:ext uri="{BB962C8B-B14F-4D97-AF65-F5344CB8AC3E}">
        <p14:creationId xmlns:p14="http://schemas.microsoft.com/office/powerpoint/2010/main" val="2237871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a:t>DroidGlove: An Android Based Application for Wrist Rehabilitation </a:t>
            </a:r>
            <a:r>
              <a:rPr lang="en-US" dirty="0" smtClean="0"/>
              <a:t>[4]</a:t>
            </a:r>
          </a:p>
          <a:p>
            <a:pPr lvl="1"/>
            <a:r>
              <a:rPr lang="en-US" dirty="0" smtClean="0"/>
              <a:t>Sensor data</a:t>
            </a:r>
            <a:r>
              <a:rPr lang="en-US" dirty="0"/>
              <a:t>: motion sensor and accelerometers</a:t>
            </a:r>
            <a:endParaRPr lang="en-US" dirty="0" smtClean="0"/>
          </a:p>
          <a:p>
            <a:pPr lvl="1"/>
            <a:r>
              <a:rPr lang="en-US" dirty="0" smtClean="0"/>
              <a:t>Store patients data locally</a:t>
            </a:r>
            <a:endParaRPr lang="en-US" dirty="0"/>
          </a:p>
        </p:txBody>
      </p:sp>
    </p:spTree>
    <p:extLst>
      <p:ext uri="{BB962C8B-B14F-4D97-AF65-F5344CB8AC3E}">
        <p14:creationId xmlns:p14="http://schemas.microsoft.com/office/powerpoint/2010/main" val="3615181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1146746"/>
              </p:ext>
            </p:extLst>
          </p:nvPr>
        </p:nvGraphicFramePr>
        <p:xfrm>
          <a:off x="457200" y="1621065"/>
          <a:ext cx="8229600" cy="24434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endParaRPr lang="en-US" sz="1400" dirty="0"/>
                    </a:p>
                  </a:txBody>
                  <a:tcPr>
                    <a:solidFill>
                      <a:schemeClr val="bg2"/>
                    </a:solidFill>
                  </a:tcPr>
                </a:tc>
                <a:tc>
                  <a:txBody>
                    <a:bodyPr/>
                    <a:lstStyle/>
                    <a:p>
                      <a:pPr algn="ctr"/>
                      <a:r>
                        <a:rPr lang="en-US" sz="1400" dirty="0" smtClean="0"/>
                        <a:t>Health</a:t>
                      </a:r>
                      <a:r>
                        <a:rPr lang="en-US" sz="1400" baseline="0" dirty="0" smtClean="0"/>
                        <a:t> data collection</a:t>
                      </a:r>
                      <a:endParaRPr lang="en-US" sz="1400" dirty="0"/>
                    </a:p>
                  </a:txBody>
                  <a:tcPr>
                    <a:solidFill>
                      <a:schemeClr val="bg2"/>
                    </a:solidFill>
                  </a:tcPr>
                </a:tc>
                <a:tc>
                  <a:txBody>
                    <a:bodyPr/>
                    <a:lstStyle/>
                    <a:p>
                      <a:pPr algn="ctr"/>
                      <a:r>
                        <a:rPr lang="en-US" sz="1400" dirty="0" smtClean="0"/>
                        <a:t>Progress report</a:t>
                      </a:r>
                      <a:endParaRPr lang="en-US" sz="1400" dirty="0"/>
                    </a:p>
                  </a:txBody>
                  <a:tcPr>
                    <a:solidFill>
                      <a:schemeClr val="bg2"/>
                    </a:solidFill>
                  </a:tcPr>
                </a:tc>
                <a:tc>
                  <a:txBody>
                    <a:bodyPr/>
                    <a:lstStyle/>
                    <a:p>
                      <a:pPr algn="ctr"/>
                      <a:r>
                        <a:rPr lang="en-US" sz="1400" dirty="0" smtClean="0"/>
                        <a:t>Out clinic exercises details</a:t>
                      </a:r>
                      <a:endParaRPr lang="en-US" sz="1400" dirty="0"/>
                    </a:p>
                  </a:txBody>
                  <a:tcPr>
                    <a:solidFill>
                      <a:schemeClr val="bg2"/>
                    </a:solidFill>
                  </a:tcPr>
                </a:tc>
                <a:tc>
                  <a:txBody>
                    <a:bodyPr/>
                    <a:lstStyle/>
                    <a:p>
                      <a:pPr algn="ctr"/>
                      <a:r>
                        <a:rPr lang="en-US" sz="1400" dirty="0" smtClean="0"/>
                        <a:t>Target</a:t>
                      </a:r>
                      <a:endParaRPr lang="en-US" sz="1400" dirty="0"/>
                    </a:p>
                  </a:txBody>
                  <a:tcPr>
                    <a:solidFill>
                      <a:schemeClr val="bg2"/>
                    </a:solidFill>
                  </a:tcPr>
                </a:tc>
              </a:tr>
              <a:tr h="370840">
                <a:tc>
                  <a:txBody>
                    <a:bodyPr/>
                    <a:lstStyle/>
                    <a:p>
                      <a:pPr algn="ctr"/>
                      <a:r>
                        <a:rPr lang="en-US" sz="1400" dirty="0" smtClean="0"/>
                        <a:t>Leg</a:t>
                      </a:r>
                      <a:r>
                        <a:rPr lang="en-US" sz="1400" baseline="0" dirty="0" smtClean="0"/>
                        <a:t> Orthosis Control</a:t>
                      </a:r>
                      <a:endParaRPr lang="en-US" sz="14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400" dirty="0" smtClean="0"/>
                        <a:t>Leg</a:t>
                      </a:r>
                      <a:r>
                        <a:rPr lang="en-US" sz="1400" baseline="0" dirty="0" smtClean="0"/>
                        <a:t> orthosis</a:t>
                      </a:r>
                      <a:endParaRPr lang="en-US" sz="1400" dirty="0"/>
                    </a:p>
                  </a:txBody>
                  <a:tcPr/>
                </a:tc>
              </a:tr>
              <a:tr h="370840">
                <a:tc>
                  <a:txBody>
                    <a:bodyPr/>
                    <a:lstStyle/>
                    <a:p>
                      <a:pPr algn="ctr"/>
                      <a:r>
                        <a:rPr lang="en-US" sz="1400" dirty="0" smtClean="0"/>
                        <a:t>VITFIZ</a:t>
                      </a:r>
                      <a:endParaRPr lang="en-US" sz="14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400" dirty="0" smtClean="0"/>
                        <a:t>Rehabilitation Feedback </a:t>
                      </a:r>
                      <a:endParaRPr lang="en-US" sz="1400" dirty="0"/>
                    </a:p>
                  </a:txBody>
                  <a:tcPr/>
                </a:tc>
              </a:tr>
              <a:tr h="370840">
                <a:tc>
                  <a:txBody>
                    <a:bodyPr/>
                    <a:lstStyle/>
                    <a:p>
                      <a:pPr algn="ctr"/>
                      <a:r>
                        <a:rPr lang="en-US" sz="1400" dirty="0" smtClean="0"/>
                        <a:t>DroidGlove</a:t>
                      </a:r>
                      <a:endParaRPr lang="en-US" sz="14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400" dirty="0" smtClean="0"/>
                        <a:t>Wrist</a:t>
                      </a:r>
                      <a:r>
                        <a:rPr lang="en-US" sz="1400" baseline="0" dirty="0" smtClean="0"/>
                        <a:t> rehabilitation</a:t>
                      </a:r>
                      <a:endParaRPr lang="en-US" sz="1400" dirty="0"/>
                    </a:p>
                  </a:txBody>
                  <a:tcPr/>
                </a:tc>
              </a:tr>
              <a:tr h="370840">
                <a:tc>
                  <a:txBody>
                    <a:bodyPr/>
                    <a:lstStyle/>
                    <a:p>
                      <a:pPr algn="ctr"/>
                      <a:r>
                        <a:rPr lang="en-US" sz="1400" dirty="0" smtClean="0"/>
                        <a:t>OTSRS</a:t>
                      </a:r>
                      <a:endParaRPr lang="en-US" sz="14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800" dirty="0" smtClean="0">
                          <a:sym typeface="Wingdings 2"/>
                        </a:rPr>
                        <a:t></a:t>
                      </a:r>
                      <a:endParaRPr lang="en-US" sz="1800" dirty="0"/>
                    </a:p>
                  </a:txBody>
                  <a:tcPr/>
                </a:tc>
                <a:tc>
                  <a:txBody>
                    <a:bodyPr/>
                    <a:lstStyle/>
                    <a:p>
                      <a:pPr algn="ctr"/>
                      <a:r>
                        <a:rPr lang="en-US" sz="1400" dirty="0" smtClean="0">
                          <a:sym typeface="Wingdings 2"/>
                        </a:rPr>
                        <a:t>Orthopedic</a:t>
                      </a:r>
                      <a:r>
                        <a:rPr lang="en-US" sz="1400" baseline="0" dirty="0" smtClean="0">
                          <a:sym typeface="Wingdings 2"/>
                        </a:rPr>
                        <a:t> surgery</a:t>
                      </a:r>
                      <a:endParaRPr lang="en-US" sz="1400" dirty="0"/>
                    </a:p>
                  </a:txBody>
                  <a:tcPr/>
                </a:tc>
              </a:tr>
            </a:tbl>
          </a:graphicData>
        </a:graphic>
      </p:graphicFrame>
    </p:spTree>
    <p:extLst>
      <p:ext uri="{BB962C8B-B14F-4D97-AF65-F5344CB8AC3E}">
        <p14:creationId xmlns:p14="http://schemas.microsoft.com/office/powerpoint/2010/main" val="1324485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Related work</a:t>
            </a:r>
          </a:p>
          <a:p>
            <a:r>
              <a:rPr lang="en-US" dirty="0">
                <a:solidFill>
                  <a:srgbClr val="FFC000"/>
                </a:solidFill>
              </a:rPr>
              <a:t>Design and implementation</a:t>
            </a:r>
          </a:p>
          <a:p>
            <a:r>
              <a:rPr lang="en-US" dirty="0" smtClean="0"/>
              <a:t>Summary</a:t>
            </a:r>
            <a:endParaRPr lang="en-US" dirty="0"/>
          </a:p>
          <a:p>
            <a:r>
              <a:rPr lang="en-US" dirty="0"/>
              <a:t>Future </a:t>
            </a:r>
            <a:r>
              <a:rPr lang="en-US" dirty="0" smtClean="0"/>
              <a:t>work</a:t>
            </a:r>
            <a:endParaRPr lang="en-US" dirty="0"/>
          </a:p>
        </p:txBody>
      </p:sp>
    </p:spTree>
    <p:extLst>
      <p:ext uri="{BB962C8B-B14F-4D97-AF65-F5344CB8AC3E}">
        <p14:creationId xmlns:p14="http://schemas.microsoft.com/office/powerpoint/2010/main" val="397834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457200" y="1063230"/>
            <a:ext cx="8229600" cy="3530996"/>
          </a:xfrm>
          <a:prstGeom prst="rect">
            <a:avLst/>
          </a:prstGeom>
        </p:spPr>
      </p:pic>
      <p:sp>
        <p:nvSpPr>
          <p:cNvPr id="2" name="Title 1"/>
          <p:cNvSpPr>
            <a:spLocks noGrp="1"/>
          </p:cNvSpPr>
          <p:nvPr>
            <p:ph type="title"/>
          </p:nvPr>
        </p:nvSpPr>
        <p:spPr/>
        <p:txBody>
          <a:bodyPr/>
          <a:lstStyle/>
          <a:p>
            <a:r>
              <a:rPr lang="en-US" dirty="0" smtClean="0"/>
              <a:t>Overall </a:t>
            </a:r>
            <a:r>
              <a:rPr lang="en-US" dirty="0"/>
              <a:t>s</a:t>
            </a:r>
            <a:r>
              <a:rPr lang="en-US" dirty="0" smtClean="0"/>
              <a:t>ystem architecture</a:t>
            </a:r>
            <a:endParaRPr lang="en-US" dirty="0"/>
          </a:p>
        </p:txBody>
      </p:sp>
      <p:sp>
        <p:nvSpPr>
          <p:cNvPr id="3" name="Rounded Rectangle 2"/>
          <p:cNvSpPr/>
          <p:nvPr/>
        </p:nvSpPr>
        <p:spPr>
          <a:xfrm>
            <a:off x="558800" y="1320800"/>
            <a:ext cx="1727200" cy="3149600"/>
          </a:xfrm>
          <a:prstGeom prst="round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ounded Rectangle 4"/>
          <p:cNvSpPr/>
          <p:nvPr/>
        </p:nvSpPr>
        <p:spPr>
          <a:xfrm>
            <a:off x="2834638" y="1320800"/>
            <a:ext cx="2570481" cy="3149600"/>
          </a:xfrm>
          <a:prstGeom prst="round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p:cNvSpPr/>
          <p:nvPr/>
        </p:nvSpPr>
        <p:spPr>
          <a:xfrm>
            <a:off x="6024880" y="1808480"/>
            <a:ext cx="2529840" cy="2001520"/>
          </a:xfrm>
          <a:prstGeom prst="round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557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lang="en-US" altLang="zh-CN" dirty="0" smtClean="0"/>
              <a:t>ensors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t>
            </a:r>
            <a:r>
              <a:rPr lang="en-US" altLang="zh-CN" dirty="0" smtClean="0"/>
              <a:t>itbit</a:t>
            </a:r>
          </a:p>
          <a:p>
            <a:pPr lvl="1" indent="-342900"/>
            <a:r>
              <a:rPr lang="en-US" altLang="zh-CN" dirty="0" smtClean="0"/>
              <a:t>Activity tracker</a:t>
            </a:r>
          </a:p>
          <a:p>
            <a:pPr lvl="1" indent="-342900"/>
            <a:r>
              <a:rPr lang="en-US" altLang="zh-CN" dirty="0" smtClean="0"/>
              <a:t>Wireless scale</a:t>
            </a:r>
          </a:p>
          <a:p>
            <a:pPr lvl="1" indent="-342900"/>
            <a:r>
              <a:rPr lang="en-US" altLang="zh-CN" dirty="0" smtClean="0"/>
              <a:t>Heartrate monitor</a:t>
            </a:r>
          </a:p>
          <a:p>
            <a:r>
              <a:rPr lang="en-US" altLang="zh-CN" dirty="0" smtClean="0"/>
              <a:t>iHealth</a:t>
            </a:r>
            <a:endParaRPr lang="en-US" altLang="zh-CN" dirty="0"/>
          </a:p>
          <a:p>
            <a:pPr lvl="1"/>
            <a:r>
              <a:rPr lang="en-US" dirty="0" smtClean="0"/>
              <a:t>Glucometer</a:t>
            </a:r>
          </a:p>
          <a:p>
            <a:pPr lvl="1"/>
            <a:r>
              <a:rPr lang="en-US" dirty="0" smtClean="0"/>
              <a:t>Blood pressure monitor</a:t>
            </a:r>
          </a:p>
          <a:p>
            <a:pPr lvl="1"/>
            <a:r>
              <a:rPr lang="en-US" dirty="0" smtClean="0"/>
              <a:t>Wireless pulse oximeter</a:t>
            </a:r>
            <a:endParaRPr lang="en-US" dirty="0"/>
          </a:p>
        </p:txBody>
      </p:sp>
      <p:pic>
        <p:nvPicPr>
          <p:cNvPr id="5" name="Picture 4"/>
          <p:cNvPicPr>
            <a:picLocks noChangeAspect="1"/>
          </p:cNvPicPr>
          <p:nvPr/>
        </p:nvPicPr>
        <p:blipFill>
          <a:blip r:embed="rId3"/>
          <a:stretch>
            <a:fillRect/>
          </a:stretch>
        </p:blipFill>
        <p:spPr>
          <a:xfrm>
            <a:off x="4653417" y="2113336"/>
            <a:ext cx="3523793" cy="1207113"/>
          </a:xfrm>
          <a:prstGeom prst="rect">
            <a:avLst/>
          </a:prstGeom>
        </p:spPr>
      </p:pic>
    </p:spTree>
    <p:extLst>
      <p:ext uri="{BB962C8B-B14F-4D97-AF65-F5344CB8AC3E}">
        <p14:creationId xmlns:p14="http://schemas.microsoft.com/office/powerpoint/2010/main" val="813962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1404833"/>
            <a:ext cx="7772336" cy="2841221"/>
          </a:xfrm>
          <a:prstGeom prst="rect">
            <a:avLst/>
          </a:prstGeom>
        </p:spPr>
      </p:pic>
      <p:sp>
        <p:nvSpPr>
          <p:cNvPr id="2" name="Title 1"/>
          <p:cNvSpPr>
            <a:spLocks noGrp="1"/>
          </p:cNvSpPr>
          <p:nvPr>
            <p:ph type="title"/>
          </p:nvPr>
        </p:nvSpPr>
        <p:spPr/>
        <p:txBody>
          <a:bodyPr/>
          <a:lstStyle/>
          <a:p>
            <a:r>
              <a:rPr lang="en-US" dirty="0" smtClean="0"/>
              <a:t>Register application</a:t>
            </a:r>
            <a:endParaRPr lang="en-US" dirty="0"/>
          </a:p>
        </p:txBody>
      </p:sp>
      <p:pic>
        <p:nvPicPr>
          <p:cNvPr id="5" name="Content Placeholder 4"/>
          <p:cNvPicPr>
            <a:picLocks noGrp="1" noChangeAspect="1"/>
          </p:cNvPicPr>
          <p:nvPr>
            <p:ph idx="1"/>
          </p:nvPr>
        </p:nvPicPr>
        <p:blipFill>
          <a:blip r:embed="rId4"/>
          <a:stretch>
            <a:fillRect/>
          </a:stretch>
        </p:blipFill>
        <p:spPr>
          <a:xfrm>
            <a:off x="1892467" y="1128405"/>
            <a:ext cx="5359066" cy="3394075"/>
          </a:xfrm>
          <a:prstGeom prst="rect">
            <a:avLst/>
          </a:prstGeom>
        </p:spPr>
      </p:pic>
    </p:spTree>
    <p:extLst>
      <p:ext uri="{BB962C8B-B14F-4D97-AF65-F5344CB8AC3E}">
        <p14:creationId xmlns:p14="http://schemas.microsoft.com/office/powerpoint/2010/main" val="11723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environment</a:t>
            </a:r>
            <a:endParaRPr lang="en-US" dirty="0"/>
          </a:p>
        </p:txBody>
      </p:sp>
      <p:sp>
        <p:nvSpPr>
          <p:cNvPr id="3" name="Content Placeholder 2"/>
          <p:cNvSpPr>
            <a:spLocks noGrp="1"/>
          </p:cNvSpPr>
          <p:nvPr>
            <p:ph idx="1"/>
          </p:nvPr>
        </p:nvSpPr>
        <p:spPr/>
        <p:txBody>
          <a:bodyPr>
            <a:noAutofit/>
          </a:bodyPr>
          <a:lstStyle/>
          <a:p>
            <a:pPr marL="400050">
              <a:spcAft>
                <a:spcPts val="600"/>
              </a:spcAft>
            </a:pPr>
            <a:r>
              <a:rPr lang="en-US" sz="1600" dirty="0" smtClean="0"/>
              <a:t>Android</a:t>
            </a:r>
          </a:p>
          <a:p>
            <a:pPr marL="800100" lvl="1">
              <a:spcAft>
                <a:spcPts val="600"/>
              </a:spcAft>
            </a:pPr>
            <a:r>
              <a:rPr lang="en-US" sz="1600" dirty="0" smtClean="0"/>
              <a:t>IDE: Eclipse</a:t>
            </a:r>
          </a:p>
          <a:p>
            <a:pPr marL="800100" lvl="1">
              <a:spcAft>
                <a:spcPts val="600"/>
              </a:spcAft>
            </a:pPr>
            <a:r>
              <a:rPr lang="en-US" sz="1400" dirty="0" smtClean="0"/>
              <a:t>Supported models: 8564</a:t>
            </a:r>
          </a:p>
          <a:p>
            <a:pPr marL="800100" lvl="1">
              <a:spcAft>
                <a:spcPts val="600"/>
              </a:spcAft>
            </a:pPr>
            <a:r>
              <a:rPr lang="en-US" sz="1400" dirty="0" smtClean="0"/>
              <a:t>Language: JAVA + XML</a:t>
            </a:r>
            <a:endParaRPr lang="en-US" sz="1400" dirty="0"/>
          </a:p>
          <a:p>
            <a:pPr marL="400050">
              <a:spcAft>
                <a:spcPts val="600"/>
              </a:spcAft>
            </a:pPr>
            <a:r>
              <a:rPr lang="en-US" sz="1600" dirty="0" smtClean="0"/>
              <a:t>Server </a:t>
            </a:r>
          </a:p>
          <a:p>
            <a:pPr marL="800100" lvl="1">
              <a:spcAft>
                <a:spcPts val="600"/>
              </a:spcAft>
            </a:pPr>
            <a:r>
              <a:rPr lang="en-US" sz="1600" dirty="0" smtClean="0"/>
              <a:t>Notepa</a:t>
            </a:r>
            <a:r>
              <a:rPr lang="en-US" altLang="zh-CN" sz="1600" dirty="0" smtClean="0"/>
              <a:t>d++</a:t>
            </a:r>
            <a:endParaRPr lang="en-US" sz="1600" dirty="0" smtClean="0"/>
          </a:p>
          <a:p>
            <a:pPr marL="800100" lvl="1">
              <a:spcAft>
                <a:spcPts val="600"/>
              </a:spcAft>
            </a:pPr>
            <a:r>
              <a:rPr lang="en-US" sz="1400" dirty="0" smtClean="0"/>
              <a:t>Godaddy Linux Server</a:t>
            </a:r>
          </a:p>
          <a:p>
            <a:pPr marL="800100" lvl="1">
              <a:spcAft>
                <a:spcPts val="600"/>
              </a:spcAft>
            </a:pPr>
            <a:r>
              <a:rPr lang="en-US" sz="1400" dirty="0" smtClean="0"/>
              <a:t>Database: MYSQL</a:t>
            </a:r>
          </a:p>
          <a:p>
            <a:pPr marL="800100" lvl="1">
              <a:spcAft>
                <a:spcPts val="600"/>
              </a:spcAft>
            </a:pPr>
            <a:r>
              <a:rPr lang="en-US" sz="1400" dirty="0" smtClean="0"/>
              <a:t>Language: PHP + JS + HTML + CSS</a:t>
            </a:r>
          </a:p>
        </p:txBody>
      </p:sp>
    </p:spTree>
    <p:extLst>
      <p:ext uri="{BB962C8B-B14F-4D97-AF65-F5344CB8AC3E}">
        <p14:creationId xmlns:p14="http://schemas.microsoft.com/office/powerpoint/2010/main" val="726111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a:t>
            </a:r>
            <a:endParaRPr lang="en-US" dirty="0"/>
          </a:p>
        </p:txBody>
      </p:sp>
      <p:sp>
        <p:nvSpPr>
          <p:cNvPr id="6" name="Content Placeholder 5"/>
          <p:cNvSpPr>
            <a:spLocks noGrp="1"/>
          </p:cNvSpPr>
          <p:nvPr>
            <p:ph idx="1"/>
          </p:nvPr>
        </p:nvSpPr>
        <p:spPr>
          <a:xfrm>
            <a:off x="520811" y="1675485"/>
            <a:ext cx="4917882" cy="1791289"/>
          </a:xfrm>
        </p:spPr>
        <p:txBody>
          <a:bodyPr/>
          <a:lstStyle/>
          <a:p>
            <a:pPr algn="just"/>
            <a:r>
              <a:rPr lang="en-US" dirty="0"/>
              <a:t>Model–view–controller </a:t>
            </a:r>
          </a:p>
          <a:p>
            <a:pPr algn="just"/>
            <a:r>
              <a:rPr lang="en-US" dirty="0"/>
              <a:t>software architectural pattern for implementing user interfaces on </a:t>
            </a:r>
            <a:r>
              <a:rPr lang="en-US" dirty="0" smtClean="0"/>
              <a:t>software</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438692" y="1574496"/>
            <a:ext cx="3248107" cy="1993265"/>
          </a:xfrm>
          <a:prstGeom prst="rect">
            <a:avLst/>
          </a:prstGeom>
        </p:spPr>
      </p:pic>
    </p:spTree>
    <p:extLst>
      <p:ext uri="{BB962C8B-B14F-4D97-AF65-F5344CB8AC3E}">
        <p14:creationId xmlns:p14="http://schemas.microsoft.com/office/powerpoint/2010/main" val="396054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solidFill>
                  <a:schemeClr val="bg2"/>
                </a:solidFill>
              </a:rPr>
              <a:t>Introduction</a:t>
            </a:r>
          </a:p>
          <a:p>
            <a:r>
              <a:rPr lang="en-US" dirty="0" smtClean="0"/>
              <a:t>Related work</a:t>
            </a:r>
          </a:p>
          <a:p>
            <a:r>
              <a:rPr lang="en-US" dirty="0"/>
              <a:t>D</a:t>
            </a:r>
            <a:r>
              <a:rPr lang="en-US" dirty="0" smtClean="0"/>
              <a:t>esign </a:t>
            </a:r>
            <a:r>
              <a:rPr lang="en-US" dirty="0"/>
              <a:t>and implementation</a:t>
            </a:r>
          </a:p>
          <a:p>
            <a:r>
              <a:rPr lang="en-US" dirty="0"/>
              <a:t>Summary</a:t>
            </a:r>
          </a:p>
          <a:p>
            <a:r>
              <a:rPr lang="en-US" dirty="0"/>
              <a:t>Future </a:t>
            </a:r>
            <a:r>
              <a:rPr lang="en-US" dirty="0" smtClean="0"/>
              <a:t>work</a:t>
            </a:r>
            <a:endParaRPr lang="en-US" dirty="0"/>
          </a:p>
        </p:txBody>
      </p:sp>
    </p:spTree>
    <p:extLst>
      <p:ext uri="{BB962C8B-B14F-4D97-AF65-F5344CB8AC3E}">
        <p14:creationId xmlns:p14="http://schemas.microsoft.com/office/powerpoint/2010/main" val="243072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computation module</a:t>
            </a:r>
            <a:endParaRPr lang="en-US" dirty="0"/>
          </a:p>
        </p:txBody>
      </p:sp>
      <p:sp>
        <p:nvSpPr>
          <p:cNvPr id="3" name="Content Placeholder 2"/>
          <p:cNvSpPr>
            <a:spLocks noGrp="1"/>
          </p:cNvSpPr>
          <p:nvPr>
            <p:ph idx="1"/>
          </p:nvPr>
        </p:nvSpPr>
        <p:spPr/>
        <p:txBody>
          <a:bodyPr/>
          <a:lstStyle/>
          <a:p>
            <a:r>
              <a:rPr lang="en-US" dirty="0" smtClean="0"/>
              <a:t>External Libraries: 9</a:t>
            </a:r>
          </a:p>
          <a:p>
            <a:r>
              <a:rPr lang="en-US" dirty="0" smtClean="0"/>
              <a:t>Modules: 12</a:t>
            </a:r>
          </a:p>
          <a:p>
            <a:r>
              <a:rPr lang="en-US" dirty="0" smtClean="0"/>
              <a:t>Packages: 23</a:t>
            </a:r>
          </a:p>
          <a:p>
            <a:r>
              <a:rPr lang="en-US" dirty="0" smtClean="0"/>
              <a:t>Classes: 47</a:t>
            </a:r>
          </a:p>
          <a:p>
            <a:r>
              <a:rPr lang="en-US" dirty="0" smtClean="0"/>
              <a:t>Lines of code: 19,895</a:t>
            </a:r>
          </a:p>
        </p:txBody>
      </p:sp>
    </p:spTree>
    <p:extLst>
      <p:ext uri="{BB962C8B-B14F-4D97-AF65-F5344CB8AC3E}">
        <p14:creationId xmlns:p14="http://schemas.microsoft.com/office/powerpoint/2010/main" val="336540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computation modules relation</a:t>
            </a:r>
            <a:endParaRPr lang="en-US" dirty="0"/>
          </a:p>
        </p:txBody>
      </p:sp>
      <p:sp>
        <p:nvSpPr>
          <p:cNvPr id="4" name="Text Box 32"/>
          <p:cNvSpPr txBox="1"/>
          <p:nvPr/>
        </p:nvSpPr>
        <p:spPr>
          <a:xfrm>
            <a:off x="4353321" y="2188098"/>
            <a:ext cx="1581150" cy="291539"/>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050" i="1" dirty="0">
                <a:solidFill>
                  <a:srgbClr val="44546A"/>
                </a:solidFill>
                <a:effectLst/>
                <a:ea typeface="SimSun" panose="02010600030101010101" pitchFamily="2" charset="-122"/>
                <a:cs typeface="Microsoft Uighur" panose="02000000000000000000" pitchFamily="2" charset="-78"/>
              </a:rPr>
              <a:t>Background Task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5" name="Text Box 33"/>
          <p:cNvSpPr txBox="1"/>
          <p:nvPr/>
        </p:nvSpPr>
        <p:spPr>
          <a:xfrm>
            <a:off x="5272908" y="2996170"/>
            <a:ext cx="1581150" cy="287648"/>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200" i="1" dirty="0">
                <a:solidFill>
                  <a:srgbClr val="44546A"/>
                </a:solidFill>
                <a:effectLst/>
                <a:ea typeface="SimSun" panose="02010600030101010101" pitchFamily="2" charset="-122"/>
                <a:cs typeface="Microsoft Uighur" panose="02000000000000000000" pitchFamily="2" charset="-78"/>
              </a:rPr>
              <a:t>Networking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6" name="Text Box 34"/>
          <p:cNvSpPr txBox="1"/>
          <p:nvPr/>
        </p:nvSpPr>
        <p:spPr>
          <a:xfrm>
            <a:off x="2253796" y="3591163"/>
            <a:ext cx="1581150" cy="276893"/>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100" i="1" dirty="0">
                <a:solidFill>
                  <a:srgbClr val="44546A"/>
                </a:solidFill>
                <a:effectLst/>
                <a:ea typeface="SimSun" panose="02010600030101010101" pitchFamily="2" charset="-122"/>
                <a:cs typeface="Microsoft Uighur" panose="02000000000000000000" pitchFamily="2" charset="-78"/>
              </a:rPr>
              <a:t>Fitbit OAuth2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7" name="Text Box 35"/>
          <p:cNvSpPr txBox="1"/>
          <p:nvPr/>
        </p:nvSpPr>
        <p:spPr>
          <a:xfrm>
            <a:off x="564923" y="3591164"/>
            <a:ext cx="1581150" cy="276892"/>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100" i="1" dirty="0">
                <a:solidFill>
                  <a:srgbClr val="44546A"/>
                </a:solidFill>
                <a:effectLst/>
                <a:ea typeface="SimSun" panose="02010600030101010101" pitchFamily="2" charset="-122"/>
                <a:cs typeface="Microsoft Uighur" panose="02000000000000000000" pitchFamily="2" charset="-78"/>
              </a:rPr>
              <a:t>iHealth OAuth2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8" name="Text Box 36"/>
          <p:cNvSpPr txBox="1"/>
          <p:nvPr/>
        </p:nvSpPr>
        <p:spPr>
          <a:xfrm>
            <a:off x="1264558" y="2211087"/>
            <a:ext cx="1796596" cy="276492"/>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100" i="1" dirty="0">
                <a:solidFill>
                  <a:srgbClr val="44546A"/>
                </a:solidFill>
                <a:effectLst/>
                <a:ea typeface="SimSun" panose="02010600030101010101" pitchFamily="2" charset="-122"/>
                <a:cs typeface="Microsoft Uighur" panose="02000000000000000000" pitchFamily="2" charset="-78"/>
              </a:rPr>
              <a:t>Dashboard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9" name="Text Box 37"/>
          <p:cNvSpPr txBox="1"/>
          <p:nvPr/>
        </p:nvSpPr>
        <p:spPr>
          <a:xfrm>
            <a:off x="7212579" y="2463249"/>
            <a:ext cx="1309914" cy="295363"/>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200" i="1" dirty="0">
                <a:solidFill>
                  <a:srgbClr val="44546A"/>
                </a:solidFill>
                <a:effectLst/>
                <a:ea typeface="SimSun" panose="02010600030101010101" pitchFamily="2" charset="-122"/>
                <a:cs typeface="Microsoft Uighur" panose="02000000000000000000" pitchFamily="2" charset="-78"/>
              </a:rPr>
              <a:t>Exercises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10" name="Text Box 38"/>
          <p:cNvSpPr txBox="1"/>
          <p:nvPr/>
        </p:nvSpPr>
        <p:spPr>
          <a:xfrm>
            <a:off x="7212579" y="1568213"/>
            <a:ext cx="1309914" cy="293349"/>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200" i="1" dirty="0">
                <a:solidFill>
                  <a:srgbClr val="44546A"/>
                </a:solidFill>
                <a:effectLst/>
                <a:ea typeface="SimSun" panose="02010600030101010101" pitchFamily="2" charset="-122"/>
                <a:cs typeface="Microsoft Uighur" panose="02000000000000000000" pitchFamily="2" charset="-78"/>
              </a:rPr>
              <a:t>Physician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11" name="Text Box 39"/>
          <p:cNvSpPr txBox="1"/>
          <p:nvPr/>
        </p:nvSpPr>
        <p:spPr>
          <a:xfrm>
            <a:off x="4346290" y="1438002"/>
            <a:ext cx="1581150" cy="293349"/>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050" i="1" dirty="0">
                <a:solidFill>
                  <a:srgbClr val="44546A"/>
                </a:solidFill>
                <a:effectLst/>
                <a:ea typeface="SimSun" panose="02010600030101010101" pitchFamily="2" charset="-122"/>
                <a:cs typeface="Microsoft Uighur" panose="02000000000000000000" pitchFamily="2" charset="-78"/>
              </a:rPr>
              <a:t>In-app messaging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12" name="Text Box 40"/>
          <p:cNvSpPr txBox="1"/>
          <p:nvPr/>
        </p:nvSpPr>
        <p:spPr>
          <a:xfrm>
            <a:off x="1264555" y="1562514"/>
            <a:ext cx="1796596" cy="28717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050" i="1" dirty="0">
                <a:solidFill>
                  <a:srgbClr val="44546A"/>
                </a:solidFill>
                <a:effectLst/>
                <a:ea typeface="SimSun" panose="02010600030101010101" pitchFamily="2" charset="-122"/>
                <a:cs typeface="Microsoft Uighur" panose="02000000000000000000" pitchFamily="2" charset="-78"/>
              </a:rPr>
              <a:t>Account management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13" name="Text Box 41"/>
          <p:cNvSpPr txBox="1"/>
          <p:nvPr/>
        </p:nvSpPr>
        <p:spPr>
          <a:xfrm>
            <a:off x="7212579" y="3086393"/>
            <a:ext cx="1309914" cy="298477"/>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200" i="1" dirty="0">
                <a:solidFill>
                  <a:srgbClr val="44546A"/>
                </a:solidFill>
                <a:effectLst/>
                <a:ea typeface="SimSun" panose="02010600030101010101" pitchFamily="2" charset="-122"/>
                <a:cs typeface="Microsoft Uighur" panose="02000000000000000000" pitchFamily="2" charset="-78"/>
              </a:rPr>
              <a:t>Progress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14" name="Text Box 42"/>
          <p:cNvSpPr txBox="1"/>
          <p:nvPr/>
        </p:nvSpPr>
        <p:spPr>
          <a:xfrm>
            <a:off x="1264557" y="2734284"/>
            <a:ext cx="1796596" cy="298477"/>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200" i="1" dirty="0">
                <a:solidFill>
                  <a:srgbClr val="44546A"/>
                </a:solidFill>
                <a:effectLst/>
                <a:ea typeface="SimSun" panose="02010600030101010101" pitchFamily="2" charset="-122"/>
                <a:cs typeface="Microsoft Uighur" panose="02000000000000000000" pitchFamily="2" charset="-78"/>
              </a:rPr>
              <a:t>Link account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sp>
        <p:nvSpPr>
          <p:cNvPr id="15" name="Text Box 43"/>
          <p:cNvSpPr txBox="1"/>
          <p:nvPr/>
        </p:nvSpPr>
        <p:spPr>
          <a:xfrm>
            <a:off x="3447992" y="3006304"/>
            <a:ext cx="1581150" cy="267380"/>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200" i="1" dirty="0">
                <a:solidFill>
                  <a:srgbClr val="44546A"/>
                </a:solidFill>
                <a:effectLst/>
                <a:ea typeface="SimSun" panose="02010600030101010101" pitchFamily="2" charset="-122"/>
                <a:cs typeface="Microsoft Uighur" panose="02000000000000000000" pitchFamily="2" charset="-78"/>
              </a:rPr>
              <a:t>Utility Module</a:t>
            </a:r>
          </a:p>
          <a:p>
            <a:pPr marL="0" marR="0">
              <a:lnSpc>
                <a:spcPct val="107000"/>
              </a:lnSpc>
              <a:spcBef>
                <a:spcPts val="0"/>
              </a:spcBef>
              <a:spcAft>
                <a:spcPts val="800"/>
              </a:spcAft>
            </a:pPr>
            <a:r>
              <a:rPr lang="en-US" sz="1100" dirty="0">
                <a:effectLst/>
                <a:ea typeface="SimSun" panose="02010600030101010101" pitchFamily="2" charset="-122"/>
                <a:cs typeface="Microsoft Uighur" panose="02000000000000000000" pitchFamily="2" charset="-78"/>
              </a:rPr>
              <a:t> </a:t>
            </a:r>
          </a:p>
        </p:txBody>
      </p:sp>
      <p:cxnSp>
        <p:nvCxnSpPr>
          <p:cNvPr id="28" name="Elbow Connector 27"/>
          <p:cNvCxnSpPr>
            <a:stCxn id="14" idx="2"/>
            <a:endCxn id="7" idx="0"/>
          </p:cNvCxnSpPr>
          <p:nvPr/>
        </p:nvCxnSpPr>
        <p:spPr>
          <a:xfrm rot="5400000">
            <a:off x="1479976" y="2908284"/>
            <a:ext cx="558403" cy="807357"/>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Elbow Connector 29"/>
          <p:cNvCxnSpPr>
            <a:stCxn id="14" idx="2"/>
            <a:endCxn id="6" idx="0"/>
          </p:cNvCxnSpPr>
          <p:nvPr/>
        </p:nvCxnSpPr>
        <p:spPr>
          <a:xfrm rot="16200000" flipH="1">
            <a:off x="2324412" y="2871204"/>
            <a:ext cx="558402" cy="881516"/>
          </a:xfrm>
          <a:prstGeom prst="bentConnector3">
            <a:avLst>
              <a:gd name="adj1" fmla="val 50000"/>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2" name="Elbow Connector 31"/>
          <p:cNvCxnSpPr>
            <a:stCxn id="12" idx="0"/>
            <a:endCxn id="11" idx="1"/>
          </p:cNvCxnSpPr>
          <p:nvPr/>
        </p:nvCxnSpPr>
        <p:spPr>
          <a:xfrm rot="16200000" flipH="1">
            <a:off x="3243489" y="481877"/>
            <a:ext cx="22163" cy="2183437"/>
          </a:xfrm>
          <a:prstGeom prst="bentConnector4">
            <a:avLst>
              <a:gd name="adj1" fmla="val -1031449"/>
              <a:gd name="adj2" fmla="val 7057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Elbow Connector 33"/>
          <p:cNvCxnSpPr>
            <a:stCxn id="11" idx="3"/>
            <a:endCxn id="10" idx="0"/>
          </p:cNvCxnSpPr>
          <p:nvPr/>
        </p:nvCxnSpPr>
        <p:spPr>
          <a:xfrm flipV="1">
            <a:off x="5927440" y="1568213"/>
            <a:ext cx="1940096" cy="16464"/>
          </a:xfrm>
          <a:prstGeom prst="bentConnector4">
            <a:avLst>
              <a:gd name="adj1" fmla="val 33120"/>
              <a:gd name="adj2" fmla="val 2279367"/>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8" idx="2"/>
            <a:endCxn id="14" idx="0"/>
          </p:cNvCxnSpPr>
          <p:nvPr/>
        </p:nvCxnSpPr>
        <p:spPr>
          <a:xfrm flipH="1">
            <a:off x="2162855" y="2487579"/>
            <a:ext cx="1" cy="24670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8" name="Elbow Connector 107"/>
          <p:cNvCxnSpPr>
            <a:stCxn id="4" idx="2"/>
            <a:endCxn id="15" idx="0"/>
          </p:cNvCxnSpPr>
          <p:nvPr/>
        </p:nvCxnSpPr>
        <p:spPr>
          <a:xfrm rot="5400000">
            <a:off x="4427899" y="2290306"/>
            <a:ext cx="526667" cy="905329"/>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0" name="Elbow Connector 109"/>
          <p:cNvCxnSpPr>
            <a:stCxn id="4" idx="2"/>
            <a:endCxn id="5" idx="0"/>
          </p:cNvCxnSpPr>
          <p:nvPr/>
        </p:nvCxnSpPr>
        <p:spPr>
          <a:xfrm rot="16200000" flipH="1">
            <a:off x="5345423" y="2278109"/>
            <a:ext cx="516533" cy="919587"/>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2" name="Elbow Connector 111"/>
          <p:cNvCxnSpPr>
            <a:stCxn id="12" idx="3"/>
            <a:endCxn id="4" idx="1"/>
          </p:cNvCxnSpPr>
          <p:nvPr/>
        </p:nvCxnSpPr>
        <p:spPr>
          <a:xfrm>
            <a:off x="3061151" y="1706102"/>
            <a:ext cx="1292170" cy="627766"/>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1" name="Elbow Connector 120"/>
          <p:cNvCxnSpPr>
            <a:stCxn id="14" idx="3"/>
            <a:endCxn id="4" idx="1"/>
          </p:cNvCxnSpPr>
          <p:nvPr/>
        </p:nvCxnSpPr>
        <p:spPr>
          <a:xfrm flipV="1">
            <a:off x="3061153" y="2333868"/>
            <a:ext cx="1292168" cy="549655"/>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8" idx="3"/>
            <a:endCxn id="4" idx="1"/>
          </p:cNvCxnSpPr>
          <p:nvPr/>
        </p:nvCxnSpPr>
        <p:spPr>
          <a:xfrm flipV="1">
            <a:off x="3061154" y="2333868"/>
            <a:ext cx="1292167" cy="1546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p:cNvCxnSpPr>
            <a:stCxn id="11" idx="2"/>
            <a:endCxn id="4" idx="0"/>
          </p:cNvCxnSpPr>
          <p:nvPr/>
        </p:nvCxnSpPr>
        <p:spPr>
          <a:xfrm>
            <a:off x="5136865" y="1731351"/>
            <a:ext cx="7031" cy="45674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9" name="Elbow Connector 128"/>
          <p:cNvCxnSpPr>
            <a:stCxn id="10" idx="1"/>
            <a:endCxn id="4" idx="3"/>
          </p:cNvCxnSpPr>
          <p:nvPr/>
        </p:nvCxnSpPr>
        <p:spPr>
          <a:xfrm rot="10800000" flipV="1">
            <a:off x="5934471" y="1714888"/>
            <a:ext cx="1278108" cy="618980"/>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1" name="Elbow Connector 130"/>
          <p:cNvCxnSpPr>
            <a:stCxn id="9" idx="1"/>
            <a:endCxn id="4" idx="3"/>
          </p:cNvCxnSpPr>
          <p:nvPr/>
        </p:nvCxnSpPr>
        <p:spPr>
          <a:xfrm rot="10800000">
            <a:off x="5934471" y="2333869"/>
            <a:ext cx="1278108" cy="277063"/>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Arrow Connector 132"/>
          <p:cNvCxnSpPr>
            <a:stCxn id="9" idx="2"/>
            <a:endCxn id="13" idx="0"/>
          </p:cNvCxnSpPr>
          <p:nvPr/>
        </p:nvCxnSpPr>
        <p:spPr>
          <a:xfrm>
            <a:off x="7867536" y="2758612"/>
            <a:ext cx="0" cy="32778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714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Background task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Handle data communication</a:t>
            </a:r>
            <a:endParaRPr lang="en-US" dirty="0"/>
          </a:p>
          <a:p>
            <a:r>
              <a:rPr lang="en-US" dirty="0" smtClean="0"/>
              <a:t>Update UI</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798534"/>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4013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a:t>
            </a:r>
            <a:r>
              <a:rPr lang="en-US" dirty="0"/>
              <a:t>t</a:t>
            </a:r>
            <a:r>
              <a:rPr lang="en-US" dirty="0" smtClean="0"/>
              <a:t>ask</a:t>
            </a:r>
            <a:endParaRPr lang="en-US" dirty="0"/>
          </a:p>
        </p:txBody>
      </p:sp>
      <p:sp>
        <p:nvSpPr>
          <p:cNvPr id="3" name="Content Placeholder 2"/>
          <p:cNvSpPr>
            <a:spLocks noGrp="1"/>
          </p:cNvSpPr>
          <p:nvPr>
            <p:ph idx="1"/>
          </p:nvPr>
        </p:nvSpPr>
        <p:spPr/>
        <p:txBody>
          <a:bodyPr/>
          <a:lstStyle/>
          <a:p>
            <a:r>
              <a:rPr lang="en-US" dirty="0" smtClean="0"/>
              <a:t>Main thread should be able to handle request from different views and components</a:t>
            </a:r>
          </a:p>
          <a:p>
            <a:r>
              <a:rPr lang="en-US" dirty="0" smtClean="0"/>
              <a:t>Activity manager and window manager monitor the application for responsiveness</a:t>
            </a:r>
          </a:p>
          <a:p>
            <a:r>
              <a:rPr lang="en-US" dirty="0" smtClean="0"/>
              <a:t>Anything takes more than 5s on main thread for an activity will trigger ANR error</a:t>
            </a:r>
          </a:p>
        </p:txBody>
      </p:sp>
    </p:spTree>
    <p:extLst>
      <p:ext uri="{BB962C8B-B14F-4D97-AF65-F5344CB8AC3E}">
        <p14:creationId xmlns:p14="http://schemas.microsoft.com/office/powerpoint/2010/main" val="138409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Async</a:t>
            </a:r>
            <a:r>
              <a:rPr lang="en-US" dirty="0"/>
              <a:t>t</a:t>
            </a:r>
            <a:r>
              <a:rPr lang="en-US" dirty="0" smtClean="0"/>
              <a:t>ask work?</a:t>
            </a:r>
            <a:endParaRPr lang="en-US" dirty="0"/>
          </a:p>
        </p:txBody>
      </p:sp>
      <p:sp>
        <p:nvSpPr>
          <p:cNvPr id="5" name="Rounded Rectangle 4"/>
          <p:cNvSpPr/>
          <p:nvPr/>
        </p:nvSpPr>
        <p:spPr>
          <a:xfrm>
            <a:off x="1272784" y="1150257"/>
            <a:ext cx="1807029" cy="55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n>
                  <a:solidFill>
                    <a:schemeClr val="bg2"/>
                  </a:solidFill>
                </a:ln>
                <a:solidFill>
                  <a:schemeClr val="bg2"/>
                </a:solidFill>
              </a:rPr>
              <a:t>Main/UI thread</a:t>
            </a:r>
            <a:endParaRPr lang="en-US" dirty="0">
              <a:ln>
                <a:solidFill>
                  <a:schemeClr val="bg2"/>
                </a:solidFill>
              </a:ln>
              <a:solidFill>
                <a:schemeClr val="bg2"/>
              </a:solidFill>
            </a:endParaRPr>
          </a:p>
        </p:txBody>
      </p:sp>
      <p:cxnSp>
        <p:nvCxnSpPr>
          <p:cNvPr id="8" name="Straight Connector 7"/>
          <p:cNvCxnSpPr>
            <a:stCxn id="5" idx="2"/>
          </p:cNvCxnSpPr>
          <p:nvPr/>
        </p:nvCxnSpPr>
        <p:spPr>
          <a:xfrm>
            <a:off x="2176299" y="1709057"/>
            <a:ext cx="31259" cy="2923101"/>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16436" y="2247107"/>
            <a:ext cx="461665" cy="1712685"/>
          </a:xfrm>
          <a:prstGeom prst="rect">
            <a:avLst/>
          </a:prstGeom>
          <a:noFill/>
        </p:spPr>
        <p:txBody>
          <a:bodyPr vert="eaVert" wrap="square" rtlCol="0">
            <a:spAutoFit/>
          </a:bodyPr>
          <a:lstStyle/>
          <a:p>
            <a:r>
              <a:rPr lang="en-US" dirty="0" smtClean="0">
                <a:solidFill>
                  <a:schemeClr val="bg2"/>
                </a:solidFill>
              </a:rPr>
              <a:t>Main thread</a:t>
            </a:r>
            <a:endParaRPr lang="en-US" dirty="0">
              <a:solidFill>
                <a:schemeClr val="bg2"/>
              </a:solidFill>
            </a:endParaRPr>
          </a:p>
        </p:txBody>
      </p:sp>
      <p:sp>
        <p:nvSpPr>
          <p:cNvPr id="10" name="Rounded Rectangle 9"/>
          <p:cNvSpPr/>
          <p:nvPr/>
        </p:nvSpPr>
        <p:spPr>
          <a:xfrm>
            <a:off x="3537855" y="1150257"/>
            <a:ext cx="1807029" cy="55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n>
                  <a:solidFill>
                    <a:schemeClr val="bg2"/>
                  </a:solidFill>
                </a:ln>
                <a:solidFill>
                  <a:schemeClr val="bg2"/>
                </a:solidFill>
              </a:rPr>
              <a:t>Async</a:t>
            </a:r>
            <a:r>
              <a:rPr lang="en-US" dirty="0" smtClean="0">
                <a:ln>
                  <a:solidFill>
                    <a:schemeClr val="bg2"/>
                  </a:solidFill>
                </a:ln>
                <a:solidFill>
                  <a:schemeClr val="bg2"/>
                </a:solidFill>
              </a:rPr>
              <a:t> task</a:t>
            </a:r>
            <a:endParaRPr lang="en-US" dirty="0">
              <a:ln>
                <a:solidFill>
                  <a:schemeClr val="bg2"/>
                </a:solidFill>
              </a:ln>
              <a:solidFill>
                <a:schemeClr val="bg2"/>
              </a:solidFill>
            </a:endParaRPr>
          </a:p>
        </p:txBody>
      </p:sp>
      <p:cxnSp>
        <p:nvCxnSpPr>
          <p:cNvPr id="11" name="Straight Connector 10"/>
          <p:cNvCxnSpPr>
            <a:stCxn id="10" idx="2"/>
          </p:cNvCxnSpPr>
          <p:nvPr/>
        </p:nvCxnSpPr>
        <p:spPr>
          <a:xfrm flipH="1">
            <a:off x="4439440" y="1709057"/>
            <a:ext cx="1930" cy="292310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56321" y="1796086"/>
            <a:ext cx="461665" cy="2442086"/>
          </a:xfrm>
          <a:prstGeom prst="rect">
            <a:avLst/>
          </a:prstGeom>
          <a:noFill/>
        </p:spPr>
        <p:txBody>
          <a:bodyPr vert="eaVert" wrap="square" rtlCol="0">
            <a:spAutoFit/>
          </a:bodyPr>
          <a:lstStyle/>
          <a:p>
            <a:r>
              <a:rPr lang="en-US" dirty="0" smtClean="0">
                <a:solidFill>
                  <a:schemeClr val="bg2"/>
                </a:solidFill>
              </a:rPr>
              <a:t>Background  thread</a:t>
            </a:r>
            <a:endParaRPr lang="en-US" dirty="0">
              <a:solidFill>
                <a:schemeClr val="bg2"/>
              </a:solidFill>
            </a:endParaRPr>
          </a:p>
        </p:txBody>
      </p:sp>
      <p:sp>
        <p:nvSpPr>
          <p:cNvPr id="13" name="Rounded Rectangle 12"/>
          <p:cNvSpPr/>
          <p:nvPr/>
        </p:nvSpPr>
        <p:spPr>
          <a:xfrm>
            <a:off x="6422571" y="1150257"/>
            <a:ext cx="1807029" cy="55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n>
                  <a:solidFill>
                    <a:schemeClr val="bg2"/>
                  </a:solidFill>
                </a:ln>
                <a:solidFill>
                  <a:schemeClr val="bg2"/>
                </a:solidFill>
              </a:rPr>
              <a:t>Async</a:t>
            </a:r>
            <a:r>
              <a:rPr lang="en-US" dirty="0" smtClean="0">
                <a:ln>
                  <a:solidFill>
                    <a:schemeClr val="bg2"/>
                  </a:solidFill>
                </a:ln>
                <a:solidFill>
                  <a:schemeClr val="bg2"/>
                </a:solidFill>
              </a:rPr>
              <a:t> task status</a:t>
            </a:r>
            <a:endParaRPr lang="en-US" dirty="0">
              <a:ln>
                <a:solidFill>
                  <a:schemeClr val="bg2"/>
                </a:solidFill>
              </a:ln>
              <a:solidFill>
                <a:schemeClr val="bg2"/>
              </a:solidFill>
            </a:endParaRPr>
          </a:p>
        </p:txBody>
      </p:sp>
      <p:cxnSp>
        <p:nvCxnSpPr>
          <p:cNvPr id="14" name="Straight Connector 13"/>
          <p:cNvCxnSpPr>
            <a:stCxn id="13" idx="2"/>
          </p:cNvCxnSpPr>
          <p:nvPr/>
        </p:nvCxnSpPr>
        <p:spPr>
          <a:xfrm>
            <a:off x="7326086" y="1709057"/>
            <a:ext cx="0" cy="292310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864421" y="2394857"/>
            <a:ext cx="461665" cy="1712685"/>
          </a:xfrm>
          <a:prstGeom prst="rect">
            <a:avLst/>
          </a:prstGeom>
          <a:noFill/>
        </p:spPr>
        <p:txBody>
          <a:bodyPr vert="eaVert" wrap="square" rtlCol="0">
            <a:spAutoFit/>
          </a:bodyPr>
          <a:lstStyle/>
          <a:p>
            <a:r>
              <a:rPr lang="en-US" dirty="0" smtClean="0">
                <a:solidFill>
                  <a:schemeClr val="bg2"/>
                </a:solidFill>
              </a:rPr>
              <a:t>Status</a:t>
            </a:r>
            <a:endParaRPr lang="en-US" dirty="0">
              <a:solidFill>
                <a:schemeClr val="bg2"/>
              </a:solidFill>
            </a:endParaRPr>
          </a:p>
        </p:txBody>
      </p:sp>
      <p:sp>
        <p:nvSpPr>
          <p:cNvPr id="16" name="Rounded Rectangle 15"/>
          <p:cNvSpPr/>
          <p:nvPr/>
        </p:nvSpPr>
        <p:spPr>
          <a:xfrm>
            <a:off x="1157935" y="1790608"/>
            <a:ext cx="946221" cy="38462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Execute</a:t>
            </a:r>
            <a:endParaRPr lang="en-US" sz="1400" dirty="0"/>
          </a:p>
        </p:txBody>
      </p:sp>
      <p:sp>
        <p:nvSpPr>
          <p:cNvPr id="17" name="Rounded Rectangle 16"/>
          <p:cNvSpPr/>
          <p:nvPr/>
        </p:nvSpPr>
        <p:spPr>
          <a:xfrm>
            <a:off x="728808" y="2244121"/>
            <a:ext cx="1367070" cy="3895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onPreExecute</a:t>
            </a:r>
            <a:endParaRPr lang="en-US" sz="1400" dirty="0"/>
          </a:p>
        </p:txBody>
      </p:sp>
      <p:sp>
        <p:nvSpPr>
          <p:cNvPr id="18" name="Rounded Rectangle 17"/>
          <p:cNvSpPr/>
          <p:nvPr/>
        </p:nvSpPr>
        <p:spPr>
          <a:xfrm>
            <a:off x="402020" y="3073283"/>
            <a:ext cx="1714416" cy="38462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onProgressUpdate</a:t>
            </a:r>
            <a:endParaRPr lang="en-US" sz="1400" dirty="0"/>
          </a:p>
        </p:txBody>
      </p:sp>
      <p:sp>
        <p:nvSpPr>
          <p:cNvPr id="19" name="Rounded Rectangle 18"/>
          <p:cNvSpPr/>
          <p:nvPr/>
        </p:nvSpPr>
        <p:spPr>
          <a:xfrm>
            <a:off x="728807" y="4071611"/>
            <a:ext cx="1364198" cy="3331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err="1" smtClean="0"/>
              <a:t>onPostExcute</a:t>
            </a:r>
            <a:endParaRPr lang="en-US" sz="1400" dirty="0"/>
          </a:p>
        </p:txBody>
      </p:sp>
      <p:sp>
        <p:nvSpPr>
          <p:cNvPr id="20" name="Rounded Rectangle 19"/>
          <p:cNvSpPr/>
          <p:nvPr/>
        </p:nvSpPr>
        <p:spPr>
          <a:xfrm>
            <a:off x="4517986" y="2633645"/>
            <a:ext cx="1563916" cy="38462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doInBackground</a:t>
            </a:r>
            <a:endParaRPr lang="en-US" sz="1400" dirty="0"/>
          </a:p>
        </p:txBody>
      </p:sp>
      <p:sp>
        <p:nvSpPr>
          <p:cNvPr id="21" name="Rounded Rectangle 20"/>
          <p:cNvSpPr/>
          <p:nvPr/>
        </p:nvSpPr>
        <p:spPr>
          <a:xfrm>
            <a:off x="4517986" y="3251199"/>
            <a:ext cx="1563917" cy="36522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err="1" smtClean="0"/>
              <a:t>publishProgress</a:t>
            </a:r>
            <a:endParaRPr lang="en-US" sz="1400" dirty="0"/>
          </a:p>
        </p:txBody>
      </p:sp>
      <p:sp>
        <p:nvSpPr>
          <p:cNvPr id="22" name="Rounded Rectangle 21"/>
          <p:cNvSpPr/>
          <p:nvPr/>
        </p:nvSpPr>
        <p:spPr>
          <a:xfrm>
            <a:off x="4516596" y="3845157"/>
            <a:ext cx="946221" cy="38462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Result</a:t>
            </a:r>
            <a:endParaRPr lang="en-US" sz="1400" dirty="0"/>
          </a:p>
        </p:txBody>
      </p:sp>
      <p:sp>
        <p:nvSpPr>
          <p:cNvPr id="27" name="Rectangle 26"/>
          <p:cNvSpPr/>
          <p:nvPr/>
        </p:nvSpPr>
        <p:spPr>
          <a:xfrm>
            <a:off x="7447548" y="2244121"/>
            <a:ext cx="1235182" cy="3895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Pending</a:t>
            </a:r>
            <a:endParaRPr lang="en-US" dirty="0"/>
          </a:p>
        </p:txBody>
      </p:sp>
      <p:sp>
        <p:nvSpPr>
          <p:cNvPr id="28" name="Rectangle 27"/>
          <p:cNvSpPr/>
          <p:nvPr/>
        </p:nvSpPr>
        <p:spPr>
          <a:xfrm>
            <a:off x="7447547" y="2633645"/>
            <a:ext cx="1235183" cy="11407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Running</a:t>
            </a:r>
            <a:endParaRPr lang="en-US" dirty="0"/>
          </a:p>
        </p:txBody>
      </p:sp>
      <p:sp>
        <p:nvSpPr>
          <p:cNvPr id="29" name="Rectangle 28"/>
          <p:cNvSpPr/>
          <p:nvPr/>
        </p:nvSpPr>
        <p:spPr>
          <a:xfrm>
            <a:off x="7443476" y="3774421"/>
            <a:ext cx="1239253" cy="3895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Finished</a:t>
            </a:r>
            <a:endParaRPr lang="en-US" dirty="0"/>
          </a:p>
        </p:txBody>
      </p:sp>
      <p:cxnSp>
        <p:nvCxnSpPr>
          <p:cNvPr id="31" name="Straight Connector 30"/>
          <p:cNvCxnSpPr/>
          <p:nvPr/>
        </p:nvCxnSpPr>
        <p:spPr>
          <a:xfrm>
            <a:off x="2191928" y="2247107"/>
            <a:ext cx="525154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a:off x="2195999" y="2633645"/>
            <a:ext cx="525154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a:off x="2176298" y="3781171"/>
            <a:ext cx="5251548"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Arrow Connector 38"/>
          <p:cNvCxnSpPr/>
          <p:nvPr/>
        </p:nvCxnSpPr>
        <p:spPr>
          <a:xfrm flipV="1">
            <a:off x="2207558" y="2796332"/>
            <a:ext cx="2233812" cy="489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H="1">
            <a:off x="2207558" y="3433811"/>
            <a:ext cx="223188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flipH="1">
            <a:off x="2191928" y="4067469"/>
            <a:ext cx="223188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876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par>
                                <p:cTn id="47" presetID="53" presetClass="entr" presetSubtype="16"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par>
                                <p:cTn id="73" presetID="53" presetClass="entr" presetSubtype="16"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Effect transition="in" filter="fade">
                                      <p:cBhvr>
                                        <p:cTn id="77" dur="500"/>
                                        <p:tgtEl>
                                          <p:spTgt spid="4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Networking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Check network connection</a:t>
            </a:r>
          </a:p>
          <a:p>
            <a:r>
              <a:rPr lang="en-US" dirty="0" smtClean="0"/>
              <a:t>Parse JSON data</a:t>
            </a:r>
          </a:p>
          <a:p>
            <a:r>
              <a:rPr lang="en-US" dirty="0" smtClean="0"/>
              <a:t>Send and receive HTTP/HTTPS request</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1063229"/>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95414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Fitbit OAuth2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Get authentication code</a:t>
            </a:r>
          </a:p>
          <a:p>
            <a:r>
              <a:rPr lang="en-US" dirty="0"/>
              <a:t>A</a:t>
            </a:r>
            <a:r>
              <a:rPr lang="en-US" dirty="0" smtClean="0"/>
              <a:t>ccess token request</a:t>
            </a:r>
          </a:p>
          <a:p>
            <a:r>
              <a:rPr lang="en-US" dirty="0" smtClean="0"/>
              <a:t>Get user info</a:t>
            </a:r>
          </a:p>
          <a:p>
            <a:r>
              <a:rPr lang="en-US" dirty="0" smtClean="0"/>
              <a:t>Get user health data</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1407696"/>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65204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iHealth OAuth2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a:t>Get authentication code</a:t>
            </a:r>
          </a:p>
          <a:p>
            <a:r>
              <a:rPr lang="en-US" dirty="0"/>
              <a:t>Access token request</a:t>
            </a:r>
          </a:p>
          <a:p>
            <a:r>
              <a:rPr lang="en-US" dirty="0"/>
              <a:t>Get user info</a:t>
            </a:r>
          </a:p>
          <a:p>
            <a:r>
              <a:rPr lang="en-US" dirty="0"/>
              <a:t>Get user health </a:t>
            </a:r>
            <a:r>
              <a:rPr lang="en-US" dirty="0" smtClean="0"/>
              <a:t>data</a:t>
            </a:r>
            <a:endParaRPr lang="en-US" dirty="0"/>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1732549"/>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55644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OAuth2 authorization code flow</a:t>
            </a:r>
          </a:p>
        </p:txBody>
      </p:sp>
      <p:pic>
        <p:nvPicPr>
          <p:cNvPr id="4" name="Content Placeholder 3"/>
          <p:cNvPicPr>
            <a:picLocks noGrp="1"/>
          </p:cNvPicPr>
          <p:nvPr>
            <p:ph idx="1"/>
          </p:nvPr>
        </p:nvPicPr>
        <p:blipFill rotWithShape="1">
          <a:blip r:embed="rId3">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8995"/>
          <a:stretch/>
        </p:blipFill>
        <p:spPr bwMode="auto">
          <a:xfrm>
            <a:off x="1351436" y="1200150"/>
            <a:ext cx="6441128" cy="3394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442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Dashboard module</a:t>
            </a:r>
            <a:endParaRPr lang="en-US" sz="3200" dirty="0"/>
          </a:p>
        </p:txBody>
      </p:sp>
      <p:sp>
        <p:nvSpPr>
          <p:cNvPr id="3" name="Content Placeholder 2"/>
          <p:cNvSpPr>
            <a:spLocks noGrp="1"/>
          </p:cNvSpPr>
          <p:nvPr>
            <p:ph idx="1"/>
          </p:nvPr>
        </p:nvSpPr>
        <p:spPr>
          <a:xfrm>
            <a:off x="457201" y="1200151"/>
            <a:ext cx="5071310" cy="3394472"/>
          </a:xfrm>
        </p:spPr>
        <p:txBody>
          <a:bodyPr>
            <a:normAutofit fontScale="92500" lnSpcReduction="20000"/>
          </a:bodyPr>
          <a:lstStyle/>
          <a:p>
            <a:r>
              <a:rPr lang="en-US" dirty="0" smtClean="0"/>
              <a:t>Show health data</a:t>
            </a:r>
          </a:p>
          <a:p>
            <a:pPr lvl="1" algn="just"/>
            <a:r>
              <a:rPr lang="en-US" dirty="0"/>
              <a:t>active heart </a:t>
            </a:r>
            <a:r>
              <a:rPr lang="en-US" dirty="0" smtClean="0"/>
              <a:t>rate, blood pressure, body fat, calories burned, distance</a:t>
            </a:r>
            <a:r>
              <a:rPr lang="en-US" dirty="0"/>
              <a:t>, </a:t>
            </a:r>
            <a:r>
              <a:rPr lang="en-US" dirty="0" smtClean="0"/>
              <a:t>duration, floors</a:t>
            </a:r>
            <a:r>
              <a:rPr lang="en-US" dirty="0"/>
              <a:t>, resting heartrate, sleep, spo2, steps, weight, </a:t>
            </a:r>
            <a:r>
              <a:rPr lang="en-US" dirty="0" smtClean="0"/>
              <a:t>water, </a:t>
            </a:r>
            <a:r>
              <a:rPr lang="en-US" dirty="0"/>
              <a:t>calories consumed and glucose</a:t>
            </a:r>
            <a:endParaRPr lang="en-US" dirty="0" smtClean="0"/>
          </a:p>
          <a:p>
            <a:r>
              <a:rPr lang="en-US" dirty="0" smtClean="0"/>
              <a:t>Customize dashboard</a:t>
            </a:r>
          </a:p>
          <a:p>
            <a:r>
              <a:rPr lang="en-US" dirty="0" smtClean="0"/>
              <a:t>Refresh data</a:t>
            </a:r>
          </a:p>
          <a:p>
            <a:r>
              <a:rPr lang="en-US" dirty="0" smtClean="0"/>
              <a:t>Auto upload</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2021306"/>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9865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is the problem?</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08390" y="1514389"/>
            <a:ext cx="4038600" cy="1954565"/>
          </a:xfrm>
        </p:spPr>
      </p:pic>
      <p:sp>
        <p:nvSpPr>
          <p:cNvPr id="3" name="Content Placeholder 2"/>
          <p:cNvSpPr>
            <a:spLocks noGrp="1"/>
          </p:cNvSpPr>
          <p:nvPr>
            <p:ph sz="half" idx="2"/>
          </p:nvPr>
        </p:nvSpPr>
        <p:spPr>
          <a:xfrm>
            <a:off x="576469" y="1248354"/>
            <a:ext cx="3629770" cy="2875391"/>
          </a:xfrm>
        </p:spPr>
        <p:txBody>
          <a:bodyPr>
            <a:normAutofit fontScale="92500" lnSpcReduction="20000"/>
          </a:bodyPr>
          <a:lstStyle/>
          <a:p>
            <a:pPr marL="285750" indent="-285750" algn="just">
              <a:buFont typeface="Arial" panose="020B0604020202020204" pitchFamily="34" charset="0"/>
              <a:buChar char="•"/>
            </a:pPr>
            <a:r>
              <a:rPr lang="en-US" sz="2300" dirty="0"/>
              <a:t>Physical </a:t>
            </a:r>
            <a:r>
              <a:rPr lang="en-US" sz="2300" dirty="0" smtClean="0"/>
              <a:t>location</a:t>
            </a:r>
          </a:p>
          <a:p>
            <a:pPr lvl="1" indent="-342900" algn="just"/>
            <a:r>
              <a:rPr lang="en-US" sz="1900" dirty="0" smtClean="0"/>
              <a:t>Patients </a:t>
            </a:r>
            <a:r>
              <a:rPr lang="en-US" sz="1900" dirty="0"/>
              <a:t>from </a:t>
            </a:r>
            <a:r>
              <a:rPr lang="en-US" sz="1900" dirty="0" smtClean="0"/>
              <a:t>suburb</a:t>
            </a:r>
            <a:endParaRPr lang="en-US" sz="1900" dirty="0"/>
          </a:p>
          <a:p>
            <a:pPr marL="285750" indent="-285750" algn="just">
              <a:buFont typeface="Arial" panose="020B0604020202020204" pitchFamily="34" charset="0"/>
              <a:buChar char="•"/>
            </a:pPr>
            <a:r>
              <a:rPr lang="en-US" sz="2300" dirty="0"/>
              <a:t>Financial </a:t>
            </a:r>
            <a:r>
              <a:rPr lang="en-US" sz="2300" dirty="0" smtClean="0"/>
              <a:t>reason</a:t>
            </a:r>
          </a:p>
          <a:p>
            <a:pPr lvl="1" indent="-342900" algn="just"/>
            <a:r>
              <a:rPr lang="en-US" sz="1900" dirty="0"/>
              <a:t>A</a:t>
            </a:r>
            <a:r>
              <a:rPr lang="en-US" sz="1900" dirty="0" smtClean="0"/>
              <a:t>verage </a:t>
            </a:r>
            <a:r>
              <a:rPr lang="en-US" sz="1900" dirty="0"/>
              <a:t>services fee is between $26 and $30 per weighted </a:t>
            </a:r>
            <a:r>
              <a:rPr lang="en-US" sz="1900" dirty="0" smtClean="0"/>
              <a:t>procedure</a:t>
            </a:r>
          </a:p>
          <a:p>
            <a:pPr lvl="1" indent="-342900" algn="just"/>
            <a:r>
              <a:rPr lang="en-US" sz="1900" dirty="0" smtClean="0"/>
              <a:t>single </a:t>
            </a:r>
            <a:r>
              <a:rPr lang="en-US" sz="1900" dirty="0"/>
              <a:t>PT session around $100. [1</a:t>
            </a:r>
            <a:r>
              <a:rPr lang="en-US" sz="1900" dirty="0" smtClean="0"/>
              <a:t>]</a:t>
            </a:r>
            <a:endParaRPr lang="en-US" sz="1900" dirty="0"/>
          </a:p>
        </p:txBody>
      </p:sp>
    </p:spTree>
    <p:extLst>
      <p:ext uri="{BB962C8B-B14F-4D97-AF65-F5344CB8AC3E}">
        <p14:creationId xmlns:p14="http://schemas.microsoft.com/office/powerpoint/2010/main" val="1556146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Exercise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Show exercises details</a:t>
            </a:r>
          </a:p>
          <a:p>
            <a:r>
              <a:rPr lang="en-US" dirty="0" smtClean="0"/>
              <a:t>Play instruction videos</a:t>
            </a:r>
          </a:p>
          <a:p>
            <a:r>
              <a:rPr lang="en-US" dirty="0" smtClean="0"/>
              <a:t>Mark finished exercises</a:t>
            </a:r>
            <a:endParaRPr lang="en-US" dirty="0"/>
          </a:p>
          <a:p>
            <a:r>
              <a:rPr lang="en-US" dirty="0" smtClean="0"/>
              <a:t>Calculate finished percentage</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2358190"/>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23285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Physician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Show physicians’ details</a:t>
            </a:r>
          </a:p>
          <a:p>
            <a:r>
              <a:rPr lang="en-US" dirty="0" smtClean="0"/>
              <a:t>Direct call</a:t>
            </a:r>
          </a:p>
          <a:p>
            <a:r>
              <a:rPr lang="en-US" dirty="0" smtClean="0"/>
              <a:t>Access in-app messaging module</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2658980"/>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39936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In-app messaging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Load message list</a:t>
            </a:r>
          </a:p>
          <a:p>
            <a:r>
              <a:rPr lang="en-US" dirty="0" smtClean="0"/>
              <a:t>Show message details</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2983832"/>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89902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316579" cy="857250"/>
          </a:xfrm>
        </p:spPr>
        <p:txBody>
          <a:bodyPr>
            <a:noAutofit/>
          </a:bodyPr>
          <a:lstStyle/>
          <a:p>
            <a:r>
              <a:rPr lang="en-US" sz="3200" dirty="0" smtClean="0"/>
              <a:t>Account management module</a:t>
            </a:r>
            <a:endParaRPr lang="en-US" sz="3200"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Sign In</a:t>
            </a:r>
          </a:p>
          <a:p>
            <a:r>
              <a:rPr lang="en-US" dirty="0" smtClean="0"/>
              <a:t>Register</a:t>
            </a:r>
          </a:p>
          <a:p>
            <a:r>
              <a:rPr lang="en-US" dirty="0" smtClean="0"/>
              <a:t>Retrieve forgot password</a:t>
            </a:r>
          </a:p>
          <a:p>
            <a:r>
              <a:rPr lang="en-US" dirty="0" smtClean="0"/>
              <a:t>Update password and personal information</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3272590"/>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90130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390147" cy="857250"/>
          </a:xfrm>
        </p:spPr>
        <p:txBody>
          <a:bodyPr/>
          <a:lstStyle/>
          <a:p>
            <a:r>
              <a:rPr lang="en-US" dirty="0" smtClean="0"/>
              <a:t>Progress module</a:t>
            </a:r>
            <a:endParaRPr lang="en-US"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Upload compliance of exercises</a:t>
            </a:r>
          </a:p>
          <a:p>
            <a:r>
              <a:rPr lang="en-US" dirty="0" smtClean="0"/>
              <a:t>Display progress versus others</a:t>
            </a:r>
          </a:p>
          <a:p>
            <a:r>
              <a:rPr lang="en-US" dirty="0" smtClean="0"/>
              <a:t>Show finished days</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358541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494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390147" cy="857250"/>
          </a:xfrm>
        </p:spPr>
        <p:txBody>
          <a:bodyPr/>
          <a:lstStyle/>
          <a:p>
            <a:r>
              <a:rPr lang="en-US" dirty="0" smtClean="0"/>
              <a:t>Link account module</a:t>
            </a:r>
            <a:endParaRPr lang="en-US" dirty="0"/>
          </a:p>
        </p:txBody>
      </p:sp>
      <p:sp>
        <p:nvSpPr>
          <p:cNvPr id="3" name="Content Placeholder 2"/>
          <p:cNvSpPr>
            <a:spLocks noGrp="1"/>
          </p:cNvSpPr>
          <p:nvPr>
            <p:ph idx="1"/>
          </p:nvPr>
        </p:nvSpPr>
        <p:spPr>
          <a:xfrm>
            <a:off x="457200" y="1200151"/>
            <a:ext cx="5390147" cy="3394472"/>
          </a:xfrm>
        </p:spPr>
        <p:txBody>
          <a:bodyPr>
            <a:normAutofit/>
          </a:bodyPr>
          <a:lstStyle/>
          <a:p>
            <a:r>
              <a:rPr lang="en-US" dirty="0" smtClean="0"/>
              <a:t>Shows integrated API list</a:t>
            </a:r>
          </a:p>
          <a:p>
            <a:r>
              <a:rPr lang="en-US" dirty="0" smtClean="0"/>
              <a:t>Trigger corresponding module</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3898232"/>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6693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390147" cy="857250"/>
          </a:xfrm>
        </p:spPr>
        <p:txBody>
          <a:bodyPr/>
          <a:lstStyle/>
          <a:p>
            <a:r>
              <a:rPr lang="en-US" dirty="0" smtClean="0"/>
              <a:t>Utility module</a:t>
            </a:r>
            <a:endParaRPr lang="en-US" dirty="0"/>
          </a:p>
        </p:txBody>
      </p:sp>
      <p:sp>
        <p:nvSpPr>
          <p:cNvPr id="3" name="Content Placeholder 2"/>
          <p:cNvSpPr>
            <a:spLocks noGrp="1"/>
          </p:cNvSpPr>
          <p:nvPr>
            <p:ph idx="1"/>
          </p:nvPr>
        </p:nvSpPr>
        <p:spPr>
          <a:xfrm>
            <a:off x="457200" y="1200151"/>
            <a:ext cx="5390147" cy="3394472"/>
          </a:xfrm>
        </p:spPr>
        <p:txBody>
          <a:bodyPr>
            <a:normAutofit fontScale="92500" lnSpcReduction="20000"/>
          </a:bodyPr>
          <a:lstStyle/>
          <a:p>
            <a:r>
              <a:rPr lang="en-US" dirty="0" smtClean="0"/>
              <a:t>SQLite database establishment</a:t>
            </a:r>
            <a:endParaRPr lang="en-US" dirty="0"/>
          </a:p>
          <a:p>
            <a:r>
              <a:rPr lang="en-US" dirty="0" smtClean="0"/>
              <a:t>Send email</a:t>
            </a:r>
          </a:p>
          <a:p>
            <a:r>
              <a:rPr lang="en-US" dirty="0" smtClean="0"/>
              <a:t>Encryption and Decryption</a:t>
            </a:r>
          </a:p>
          <a:p>
            <a:r>
              <a:rPr lang="en-US" dirty="0" smtClean="0"/>
              <a:t>Manage session</a:t>
            </a:r>
          </a:p>
          <a:p>
            <a:r>
              <a:rPr lang="en-US" dirty="0" smtClean="0"/>
              <a:t>Play video base class</a:t>
            </a:r>
          </a:p>
          <a:p>
            <a:r>
              <a:rPr lang="en-US" dirty="0" smtClean="0"/>
              <a:t>Animated button</a:t>
            </a:r>
          </a:p>
          <a:p>
            <a:r>
              <a:rPr lang="en-US" dirty="0" smtClean="0"/>
              <a:t>Image upload</a:t>
            </a:r>
          </a:p>
        </p:txBody>
      </p:sp>
      <p:pic>
        <p:nvPicPr>
          <p:cNvPr id="4" name="Content Placeholder 3"/>
          <p:cNvPicPr>
            <a:picLocks/>
          </p:cNvPicPr>
          <p:nvPr/>
        </p:nvPicPr>
        <p:blipFill rotWithShape="1">
          <a:blip r:embed="rId3">
            <a:extLst>
              <a:ext uri="{28A0092B-C50C-407E-A947-70E740481C1C}">
                <a14:useLocalDpi xmlns:a14="http://schemas.microsoft.com/office/drawing/2010/main" val="0"/>
              </a:ext>
            </a:extLst>
          </a:blip>
          <a:srcRect l="28070" r="38597"/>
          <a:stretch/>
        </p:blipFill>
        <p:spPr>
          <a:xfrm>
            <a:off x="5943600" y="205979"/>
            <a:ext cx="2743200" cy="4388644"/>
          </a:xfrm>
          <a:prstGeom prst="rect">
            <a:avLst/>
          </a:prstGeom>
        </p:spPr>
      </p:pic>
      <p:cxnSp>
        <p:nvCxnSpPr>
          <p:cNvPr id="8" name="Straight Arrow Connector 7"/>
          <p:cNvCxnSpPr/>
          <p:nvPr/>
        </p:nvCxnSpPr>
        <p:spPr>
          <a:xfrm>
            <a:off x="5528510" y="419902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80164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server module</a:t>
            </a:r>
            <a:endParaRPr lang="en-US" dirty="0"/>
          </a:p>
        </p:txBody>
      </p:sp>
      <p:sp>
        <p:nvSpPr>
          <p:cNvPr id="3" name="Content Placeholder 2"/>
          <p:cNvSpPr>
            <a:spLocks noGrp="1"/>
          </p:cNvSpPr>
          <p:nvPr>
            <p:ph idx="1"/>
          </p:nvPr>
        </p:nvSpPr>
        <p:spPr/>
        <p:txBody>
          <a:bodyPr/>
          <a:lstStyle/>
          <a:p>
            <a:r>
              <a:rPr lang="en-US" dirty="0" smtClean="0"/>
              <a:t>Modules: 5</a:t>
            </a:r>
          </a:p>
          <a:p>
            <a:r>
              <a:rPr lang="en-US" dirty="0" smtClean="0"/>
              <a:t>PHP file: 18 + 4</a:t>
            </a:r>
          </a:p>
          <a:p>
            <a:r>
              <a:rPr lang="en-US" dirty="0" smtClean="0"/>
              <a:t>Lines of code: around 8,000</a:t>
            </a:r>
          </a:p>
        </p:txBody>
      </p:sp>
    </p:spTree>
    <p:extLst>
      <p:ext uri="{BB962C8B-B14F-4D97-AF65-F5344CB8AC3E}">
        <p14:creationId xmlns:p14="http://schemas.microsoft.com/office/powerpoint/2010/main" val="433160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management module</a:t>
            </a:r>
            <a:endParaRPr lang="en-US" dirty="0"/>
          </a:p>
        </p:txBody>
      </p:sp>
      <p:sp>
        <p:nvSpPr>
          <p:cNvPr id="3" name="Content Placeholder 2"/>
          <p:cNvSpPr>
            <a:spLocks noGrp="1"/>
          </p:cNvSpPr>
          <p:nvPr>
            <p:ph idx="1"/>
          </p:nvPr>
        </p:nvSpPr>
        <p:spPr/>
        <p:txBody>
          <a:bodyPr>
            <a:normAutofit/>
          </a:bodyPr>
          <a:lstStyle/>
          <a:p>
            <a:r>
              <a:rPr lang="en-US" dirty="0" smtClean="0"/>
              <a:t>Validate login</a:t>
            </a:r>
          </a:p>
          <a:p>
            <a:r>
              <a:rPr lang="en-US" dirty="0" smtClean="0"/>
              <a:t>Validate register</a:t>
            </a:r>
          </a:p>
          <a:p>
            <a:r>
              <a:rPr lang="en-US" dirty="0" smtClean="0"/>
              <a:t>Update account information</a:t>
            </a:r>
          </a:p>
          <a:p>
            <a:r>
              <a:rPr lang="en-US" dirty="0" smtClean="0"/>
              <a:t>Recover user password</a:t>
            </a:r>
          </a:p>
          <a:p>
            <a:r>
              <a:rPr lang="en-US" dirty="0" smtClean="0"/>
              <a:t>Send email</a:t>
            </a:r>
          </a:p>
        </p:txBody>
      </p:sp>
      <p:pic>
        <p:nvPicPr>
          <p:cNvPr id="5" name="Picture 4"/>
          <p:cNvPicPr>
            <a:picLocks noChangeAspect="1"/>
          </p:cNvPicPr>
          <p:nvPr/>
        </p:nvPicPr>
        <p:blipFill>
          <a:blip r:embed="rId3"/>
          <a:stretch>
            <a:fillRect/>
          </a:stretch>
        </p:blipFill>
        <p:spPr>
          <a:xfrm>
            <a:off x="5915025" y="966787"/>
            <a:ext cx="2686050" cy="3209925"/>
          </a:xfrm>
          <a:prstGeom prst="rect">
            <a:avLst/>
          </a:prstGeom>
        </p:spPr>
      </p:pic>
      <p:cxnSp>
        <p:nvCxnSpPr>
          <p:cNvPr id="6" name="Straight Arrow Connector 5"/>
          <p:cNvCxnSpPr/>
          <p:nvPr/>
        </p:nvCxnSpPr>
        <p:spPr>
          <a:xfrm>
            <a:off x="5437070" y="241086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646013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module</a:t>
            </a:r>
            <a:endParaRPr lang="en-US" dirty="0"/>
          </a:p>
        </p:txBody>
      </p:sp>
      <p:sp>
        <p:nvSpPr>
          <p:cNvPr id="3" name="Content Placeholder 2"/>
          <p:cNvSpPr>
            <a:spLocks noGrp="1"/>
          </p:cNvSpPr>
          <p:nvPr>
            <p:ph idx="1"/>
          </p:nvPr>
        </p:nvSpPr>
        <p:spPr/>
        <p:txBody>
          <a:bodyPr>
            <a:normAutofit/>
          </a:bodyPr>
          <a:lstStyle/>
          <a:p>
            <a:r>
              <a:rPr lang="en-US" dirty="0" smtClean="0"/>
              <a:t>Upload image</a:t>
            </a:r>
          </a:p>
          <a:p>
            <a:r>
              <a:rPr lang="en-US" dirty="0" smtClean="0"/>
              <a:t>Search, add, update and delete</a:t>
            </a:r>
          </a:p>
          <a:p>
            <a:r>
              <a:rPr lang="en-US" dirty="0" smtClean="0"/>
              <a:t>Encryption and decryption</a:t>
            </a:r>
          </a:p>
        </p:txBody>
      </p:sp>
      <p:pic>
        <p:nvPicPr>
          <p:cNvPr id="5" name="Picture 4"/>
          <p:cNvPicPr>
            <a:picLocks noChangeAspect="1"/>
          </p:cNvPicPr>
          <p:nvPr/>
        </p:nvPicPr>
        <p:blipFill>
          <a:blip r:embed="rId3"/>
          <a:stretch>
            <a:fillRect/>
          </a:stretch>
        </p:blipFill>
        <p:spPr>
          <a:xfrm>
            <a:off x="5915025" y="966787"/>
            <a:ext cx="2686050" cy="3209925"/>
          </a:xfrm>
          <a:prstGeom prst="rect">
            <a:avLst/>
          </a:prstGeom>
        </p:spPr>
      </p:pic>
      <p:cxnSp>
        <p:nvCxnSpPr>
          <p:cNvPr id="6" name="Straight Arrow Connector 5"/>
          <p:cNvCxnSpPr/>
          <p:nvPr/>
        </p:nvCxnSpPr>
        <p:spPr>
          <a:xfrm>
            <a:off x="5437070" y="272582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3008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a:xfrm>
            <a:off x="457200" y="986971"/>
            <a:ext cx="8229600" cy="3744686"/>
          </a:xfrm>
        </p:spPr>
        <p:txBody>
          <a:bodyPr>
            <a:normAutofit fontScale="92500" lnSpcReduction="20000"/>
          </a:bodyPr>
          <a:lstStyle/>
          <a:p>
            <a:pPr algn="just">
              <a:spcAft>
                <a:spcPts val="600"/>
              </a:spcAft>
            </a:pPr>
            <a:r>
              <a:rPr lang="en-US" sz="2500" dirty="0" smtClean="0"/>
              <a:t>Patients</a:t>
            </a:r>
          </a:p>
          <a:p>
            <a:pPr lvl="1" algn="just">
              <a:spcAft>
                <a:spcPts val="600"/>
              </a:spcAft>
            </a:pPr>
            <a:r>
              <a:rPr lang="en-US" sz="2400" dirty="0"/>
              <a:t>Lost </a:t>
            </a:r>
            <a:r>
              <a:rPr lang="en-US" sz="2400" dirty="0" smtClean="0"/>
              <a:t>papers</a:t>
            </a:r>
            <a:endParaRPr lang="en-US" sz="2100" dirty="0" smtClean="0"/>
          </a:p>
          <a:p>
            <a:pPr lvl="1" algn="just">
              <a:spcAft>
                <a:spcPts val="600"/>
              </a:spcAft>
            </a:pPr>
            <a:r>
              <a:rPr lang="en-US" sz="2200" dirty="0" smtClean="0"/>
              <a:t>Not remember </a:t>
            </a:r>
            <a:r>
              <a:rPr lang="en-US" sz="2200" dirty="0" smtClean="0"/>
              <a:t>to do the exercises</a:t>
            </a:r>
            <a:endParaRPr lang="en-US" sz="2200" dirty="0"/>
          </a:p>
          <a:p>
            <a:pPr lvl="1" algn="just">
              <a:spcAft>
                <a:spcPts val="600"/>
              </a:spcAft>
            </a:pPr>
            <a:r>
              <a:rPr lang="en-US" sz="2200" dirty="0" smtClean="0"/>
              <a:t>Not </a:t>
            </a:r>
            <a:r>
              <a:rPr lang="en-US" sz="2200" dirty="0" smtClean="0"/>
              <a:t>able to give feedback</a:t>
            </a:r>
          </a:p>
          <a:p>
            <a:pPr lvl="1" algn="just">
              <a:spcAft>
                <a:spcPts val="600"/>
              </a:spcAft>
            </a:pPr>
            <a:r>
              <a:rPr lang="en-US" sz="2200" dirty="0" smtClean="0"/>
              <a:t>Not able to see the instruction videos</a:t>
            </a:r>
          </a:p>
          <a:p>
            <a:pPr algn="just">
              <a:spcAft>
                <a:spcPts val="600"/>
              </a:spcAft>
            </a:pPr>
            <a:r>
              <a:rPr lang="en-US" sz="2500" dirty="0" smtClean="0"/>
              <a:t>Physicians</a:t>
            </a:r>
            <a:endParaRPr lang="en-US" sz="2500" dirty="0"/>
          </a:p>
          <a:p>
            <a:pPr lvl="1" algn="just">
              <a:spcAft>
                <a:spcPts val="600"/>
              </a:spcAft>
            </a:pPr>
            <a:r>
              <a:rPr lang="en-US" sz="2200" dirty="0"/>
              <a:t>N</a:t>
            </a:r>
            <a:r>
              <a:rPr lang="en-US" sz="2200" dirty="0" smtClean="0"/>
              <a:t>o </a:t>
            </a:r>
            <a:r>
              <a:rPr lang="en-US" sz="2200" dirty="0"/>
              <a:t>measure of </a:t>
            </a:r>
            <a:r>
              <a:rPr lang="en-US" sz="2200" dirty="0" smtClean="0"/>
              <a:t>patients compliance</a:t>
            </a:r>
            <a:endParaRPr lang="en-US" sz="2200" dirty="0"/>
          </a:p>
          <a:p>
            <a:pPr lvl="1" algn="just">
              <a:spcAft>
                <a:spcPts val="600"/>
              </a:spcAft>
            </a:pPr>
            <a:r>
              <a:rPr lang="en-US" sz="2200" dirty="0" smtClean="0"/>
              <a:t>Can not </a:t>
            </a:r>
            <a:r>
              <a:rPr lang="en-US" sz="2200" dirty="0"/>
              <a:t>track patients </a:t>
            </a:r>
            <a:r>
              <a:rPr lang="en-US" sz="2200" dirty="0" smtClean="0"/>
              <a:t>progress</a:t>
            </a:r>
          </a:p>
          <a:p>
            <a:pPr lvl="1" algn="just">
              <a:spcAft>
                <a:spcPts val="600"/>
              </a:spcAft>
            </a:pPr>
            <a:r>
              <a:rPr lang="en-US" sz="2200" dirty="0" smtClean="0"/>
              <a:t>Not able to access patients’ health data</a:t>
            </a:r>
          </a:p>
        </p:txBody>
      </p:sp>
    </p:spTree>
    <p:extLst>
      <p:ext uri="{BB962C8B-B14F-4D97-AF65-F5344CB8AC3E}">
        <p14:creationId xmlns:p14="http://schemas.microsoft.com/office/powerpoint/2010/main" val="3238480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visualization module</a:t>
            </a:r>
            <a:endParaRPr lang="en-US" dirty="0"/>
          </a:p>
        </p:txBody>
      </p:sp>
      <p:sp>
        <p:nvSpPr>
          <p:cNvPr id="3" name="Content Placeholder 2"/>
          <p:cNvSpPr>
            <a:spLocks noGrp="1"/>
          </p:cNvSpPr>
          <p:nvPr>
            <p:ph idx="1"/>
          </p:nvPr>
        </p:nvSpPr>
        <p:spPr/>
        <p:txBody>
          <a:bodyPr>
            <a:normAutofit/>
          </a:bodyPr>
          <a:lstStyle/>
          <a:p>
            <a:r>
              <a:rPr lang="en-US" dirty="0" smtClean="0"/>
              <a:t>Visualize region</a:t>
            </a:r>
          </a:p>
          <a:p>
            <a:r>
              <a:rPr lang="en-US" dirty="0" smtClean="0"/>
              <a:t>Progress line chart</a:t>
            </a:r>
            <a:endParaRPr lang="en-US" dirty="0"/>
          </a:p>
        </p:txBody>
      </p:sp>
      <p:pic>
        <p:nvPicPr>
          <p:cNvPr id="5" name="Picture 4"/>
          <p:cNvPicPr>
            <a:picLocks noChangeAspect="1"/>
          </p:cNvPicPr>
          <p:nvPr/>
        </p:nvPicPr>
        <p:blipFill>
          <a:blip r:embed="rId3"/>
          <a:stretch>
            <a:fillRect/>
          </a:stretch>
        </p:blipFill>
        <p:spPr>
          <a:xfrm>
            <a:off x="5915025" y="966787"/>
            <a:ext cx="2686050" cy="3209925"/>
          </a:xfrm>
          <a:prstGeom prst="rect">
            <a:avLst/>
          </a:prstGeom>
        </p:spPr>
      </p:pic>
      <p:cxnSp>
        <p:nvCxnSpPr>
          <p:cNvPr id="6" name="Straight Arrow Connector 5"/>
          <p:cNvCxnSpPr/>
          <p:nvPr/>
        </p:nvCxnSpPr>
        <p:spPr>
          <a:xfrm>
            <a:off x="5437070" y="312206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45389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management module</a:t>
            </a:r>
            <a:endParaRPr lang="en-US" dirty="0"/>
          </a:p>
        </p:txBody>
      </p:sp>
      <p:sp>
        <p:nvSpPr>
          <p:cNvPr id="3" name="Content Placeholder 2"/>
          <p:cNvSpPr>
            <a:spLocks noGrp="1"/>
          </p:cNvSpPr>
          <p:nvPr>
            <p:ph idx="1"/>
          </p:nvPr>
        </p:nvSpPr>
        <p:spPr>
          <a:xfrm>
            <a:off x="457200" y="1200151"/>
            <a:ext cx="5457825" cy="3394472"/>
          </a:xfrm>
        </p:spPr>
        <p:txBody>
          <a:bodyPr>
            <a:normAutofit/>
          </a:bodyPr>
          <a:lstStyle/>
          <a:p>
            <a:r>
              <a:rPr lang="en-US" dirty="0" smtClean="0"/>
              <a:t>Protocol control</a:t>
            </a:r>
            <a:endParaRPr lang="en-US" dirty="0"/>
          </a:p>
          <a:p>
            <a:r>
              <a:rPr lang="en-US" dirty="0" smtClean="0"/>
              <a:t>Add, review, edit and update</a:t>
            </a:r>
            <a:endParaRPr lang="en-US" dirty="0"/>
          </a:p>
          <a:p>
            <a:r>
              <a:rPr lang="en-US" dirty="0" smtClean="0"/>
              <a:t>ACL reconstruction and Rotator Cuff Repair</a:t>
            </a:r>
          </a:p>
        </p:txBody>
      </p:sp>
      <p:pic>
        <p:nvPicPr>
          <p:cNvPr id="5" name="Picture 4"/>
          <p:cNvPicPr>
            <a:picLocks noChangeAspect="1"/>
          </p:cNvPicPr>
          <p:nvPr/>
        </p:nvPicPr>
        <p:blipFill>
          <a:blip r:embed="rId3"/>
          <a:stretch>
            <a:fillRect/>
          </a:stretch>
        </p:blipFill>
        <p:spPr>
          <a:xfrm>
            <a:off x="5915025" y="966787"/>
            <a:ext cx="2686050" cy="3209925"/>
          </a:xfrm>
          <a:prstGeom prst="rect">
            <a:avLst/>
          </a:prstGeom>
        </p:spPr>
      </p:pic>
      <p:cxnSp>
        <p:nvCxnSpPr>
          <p:cNvPr id="6" name="Straight Arrow Connector 5"/>
          <p:cNvCxnSpPr/>
          <p:nvPr/>
        </p:nvCxnSpPr>
        <p:spPr>
          <a:xfrm>
            <a:off x="5437070" y="344718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49997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monitoring module</a:t>
            </a:r>
            <a:endParaRPr lang="en-US" dirty="0"/>
          </a:p>
        </p:txBody>
      </p:sp>
      <p:sp>
        <p:nvSpPr>
          <p:cNvPr id="3" name="Content Placeholder 2"/>
          <p:cNvSpPr>
            <a:spLocks noGrp="1"/>
          </p:cNvSpPr>
          <p:nvPr>
            <p:ph idx="1"/>
          </p:nvPr>
        </p:nvSpPr>
        <p:spPr/>
        <p:txBody>
          <a:bodyPr>
            <a:normAutofit/>
          </a:bodyPr>
          <a:lstStyle/>
          <a:p>
            <a:r>
              <a:rPr lang="en-US" dirty="0" smtClean="0"/>
              <a:t>Dynamic table</a:t>
            </a:r>
          </a:p>
          <a:p>
            <a:r>
              <a:rPr lang="en-US" dirty="0" smtClean="0"/>
              <a:t>Show patient health data</a:t>
            </a:r>
          </a:p>
          <a:p>
            <a:r>
              <a:rPr lang="en-US" dirty="0" smtClean="0"/>
              <a:t>Patient progress and information</a:t>
            </a:r>
          </a:p>
          <a:p>
            <a:r>
              <a:rPr lang="en-US" dirty="0" smtClean="0"/>
              <a:t>Send feedback</a:t>
            </a:r>
          </a:p>
        </p:txBody>
      </p:sp>
      <p:pic>
        <p:nvPicPr>
          <p:cNvPr id="5" name="Picture 4"/>
          <p:cNvPicPr>
            <a:picLocks noChangeAspect="1"/>
          </p:cNvPicPr>
          <p:nvPr/>
        </p:nvPicPr>
        <p:blipFill>
          <a:blip r:embed="rId3"/>
          <a:stretch>
            <a:fillRect/>
          </a:stretch>
        </p:blipFill>
        <p:spPr>
          <a:xfrm>
            <a:off x="5915025" y="966787"/>
            <a:ext cx="2686050" cy="3209925"/>
          </a:xfrm>
          <a:prstGeom prst="rect">
            <a:avLst/>
          </a:prstGeom>
        </p:spPr>
      </p:pic>
      <p:cxnSp>
        <p:nvCxnSpPr>
          <p:cNvPr id="6" name="Straight Arrow Connector 5"/>
          <p:cNvCxnSpPr/>
          <p:nvPr/>
        </p:nvCxnSpPr>
        <p:spPr>
          <a:xfrm>
            <a:off x="5437070" y="3812941"/>
            <a:ext cx="63767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16908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36222" y="2140858"/>
            <a:ext cx="4671556" cy="778593"/>
          </a:xfrm>
          <a:prstGeom prst="rect">
            <a:avLst/>
          </a:prstGeom>
        </p:spPr>
      </p:pic>
    </p:spTree>
    <p:extLst>
      <p:ext uri="{BB962C8B-B14F-4D97-AF65-F5344CB8AC3E}">
        <p14:creationId xmlns:p14="http://schemas.microsoft.com/office/powerpoint/2010/main" val="221964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Related work</a:t>
            </a:r>
          </a:p>
          <a:p>
            <a:r>
              <a:rPr lang="en-US" dirty="0"/>
              <a:t>Design and implementation</a:t>
            </a:r>
          </a:p>
          <a:p>
            <a:r>
              <a:rPr lang="en-US" dirty="0" smtClean="0">
                <a:solidFill>
                  <a:srgbClr val="FFC000"/>
                </a:solidFill>
              </a:rPr>
              <a:t>Summary</a:t>
            </a:r>
            <a:endParaRPr lang="en-US" dirty="0">
              <a:solidFill>
                <a:srgbClr val="FFC000"/>
              </a:solidFill>
            </a:endParaRPr>
          </a:p>
          <a:p>
            <a:r>
              <a:rPr lang="en-US" dirty="0"/>
              <a:t>Future </a:t>
            </a:r>
            <a:r>
              <a:rPr lang="en-US" dirty="0" smtClean="0"/>
              <a:t>work</a:t>
            </a:r>
            <a:endParaRPr lang="en-US" dirty="0"/>
          </a:p>
        </p:txBody>
      </p:sp>
    </p:spTree>
    <p:extLst>
      <p:ext uri="{BB962C8B-B14F-4D97-AF65-F5344CB8AC3E}">
        <p14:creationId xmlns:p14="http://schemas.microsoft.com/office/powerpoint/2010/main" val="1999036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a:spcAft>
                <a:spcPts val="0"/>
              </a:spcAft>
            </a:pPr>
            <a:r>
              <a:rPr lang="en-US" dirty="0" smtClean="0"/>
              <a:t>OTSRS </a:t>
            </a:r>
            <a:r>
              <a:rPr lang="en-US" altLang="zh-CN" dirty="0" smtClean="0"/>
              <a:t>system is developed and will be tested in medical practice</a:t>
            </a:r>
            <a:endParaRPr lang="en-US" dirty="0" smtClean="0"/>
          </a:p>
          <a:p>
            <a:pPr lvl="1">
              <a:spcAft>
                <a:spcPts val="0"/>
              </a:spcAft>
            </a:pPr>
            <a:r>
              <a:rPr lang="en-US" dirty="0" smtClean="0"/>
              <a:t>Mobile </a:t>
            </a:r>
            <a:r>
              <a:rPr lang="en-US" dirty="0"/>
              <a:t>computation </a:t>
            </a:r>
            <a:r>
              <a:rPr lang="en-US" dirty="0" smtClean="0"/>
              <a:t>module: </a:t>
            </a:r>
          </a:p>
          <a:p>
            <a:pPr lvl="2">
              <a:spcAft>
                <a:spcPts val="0"/>
              </a:spcAft>
            </a:pPr>
            <a:r>
              <a:rPr lang="en-US" dirty="0" smtClean="0"/>
              <a:t>Provides health data collection</a:t>
            </a:r>
          </a:p>
          <a:p>
            <a:pPr lvl="2">
              <a:spcAft>
                <a:spcPts val="0"/>
              </a:spcAft>
            </a:pPr>
            <a:r>
              <a:rPr lang="en-US" dirty="0" smtClean="0"/>
              <a:t>Provides detailed exercise contents </a:t>
            </a:r>
          </a:p>
          <a:p>
            <a:pPr lvl="2">
              <a:spcAft>
                <a:spcPts val="0"/>
              </a:spcAft>
            </a:pPr>
            <a:r>
              <a:rPr lang="en-US" dirty="0" smtClean="0"/>
              <a:t>Provides progress report and receive feedback</a:t>
            </a:r>
          </a:p>
          <a:p>
            <a:pPr lvl="2">
              <a:spcAft>
                <a:spcPts val="0"/>
              </a:spcAft>
            </a:pPr>
            <a:r>
              <a:rPr lang="en-US" dirty="0" smtClean="0"/>
              <a:t>Provides secure data transfer and storage</a:t>
            </a:r>
          </a:p>
          <a:p>
            <a:pPr lvl="1">
              <a:spcAft>
                <a:spcPts val="0"/>
              </a:spcAft>
            </a:pPr>
            <a:r>
              <a:rPr lang="en-US" dirty="0" smtClean="0"/>
              <a:t>Web server module</a:t>
            </a:r>
          </a:p>
          <a:p>
            <a:pPr lvl="2">
              <a:spcAft>
                <a:spcPts val="0"/>
              </a:spcAft>
            </a:pPr>
            <a:r>
              <a:rPr lang="en-US" dirty="0" smtClean="0"/>
              <a:t>Provides reliable and secure monitoring and visualization</a:t>
            </a:r>
          </a:p>
          <a:p>
            <a:pPr lvl="1">
              <a:spcAft>
                <a:spcPts val="0"/>
              </a:spcAft>
            </a:pPr>
            <a:r>
              <a:rPr lang="en-US" dirty="0" smtClean="0"/>
              <a:t>Sensors API </a:t>
            </a:r>
            <a:r>
              <a:rPr lang="en-US" dirty="0"/>
              <a:t>versions </a:t>
            </a:r>
            <a:endParaRPr lang="en-US" dirty="0" smtClean="0"/>
          </a:p>
          <a:p>
            <a:pPr lvl="2">
              <a:spcAft>
                <a:spcPts val="0"/>
              </a:spcAft>
            </a:pPr>
            <a:r>
              <a:rPr lang="en-US" dirty="0" smtClean="0"/>
              <a:t>upgraded </a:t>
            </a:r>
            <a:r>
              <a:rPr lang="en-US" dirty="0"/>
              <a:t>to the latest version to get full </a:t>
            </a:r>
            <a:r>
              <a:rPr lang="en-US" dirty="0" smtClean="0"/>
              <a:t>support</a:t>
            </a:r>
            <a:endParaRPr lang="en-US" dirty="0"/>
          </a:p>
        </p:txBody>
      </p:sp>
    </p:spTree>
    <p:extLst>
      <p:ext uri="{BB962C8B-B14F-4D97-AF65-F5344CB8AC3E}">
        <p14:creationId xmlns:p14="http://schemas.microsoft.com/office/powerpoint/2010/main" val="1309760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Related work</a:t>
            </a:r>
          </a:p>
          <a:p>
            <a:r>
              <a:rPr lang="en-US" dirty="0"/>
              <a:t>Design and implementation</a:t>
            </a:r>
          </a:p>
          <a:p>
            <a:r>
              <a:rPr lang="en-US" dirty="0" smtClean="0"/>
              <a:t>Summary</a:t>
            </a:r>
            <a:endParaRPr lang="en-US" dirty="0"/>
          </a:p>
          <a:p>
            <a:r>
              <a:rPr lang="en-US" dirty="0">
                <a:solidFill>
                  <a:srgbClr val="FFC000"/>
                </a:solidFill>
              </a:rPr>
              <a:t>Future </a:t>
            </a:r>
            <a:r>
              <a:rPr lang="en-US" dirty="0" smtClean="0">
                <a:solidFill>
                  <a:srgbClr val="FFC000"/>
                </a:solidFill>
              </a:rPr>
              <a:t>work</a:t>
            </a:r>
            <a:endParaRPr lang="en-US" dirty="0">
              <a:solidFill>
                <a:srgbClr val="FFC000"/>
              </a:solidFill>
            </a:endParaRPr>
          </a:p>
        </p:txBody>
      </p:sp>
    </p:spTree>
    <p:extLst>
      <p:ext uri="{BB962C8B-B14F-4D97-AF65-F5344CB8AC3E}">
        <p14:creationId xmlns:p14="http://schemas.microsoft.com/office/powerpoint/2010/main" val="3535192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More API integrations</a:t>
            </a:r>
          </a:p>
          <a:p>
            <a:pPr lvl="1"/>
            <a:r>
              <a:rPr lang="en-US" dirty="0" smtClean="0"/>
              <a:t>Garmin</a:t>
            </a:r>
          </a:p>
          <a:p>
            <a:r>
              <a:rPr lang="en-US" dirty="0" smtClean="0"/>
              <a:t>Extend to IOS</a:t>
            </a:r>
          </a:p>
          <a:p>
            <a:r>
              <a:rPr lang="en-US" dirty="0" smtClean="0"/>
              <a:t>Dashboard module</a:t>
            </a:r>
          </a:p>
          <a:p>
            <a:pPr lvl="1"/>
            <a:r>
              <a:rPr lang="en-US" dirty="0" smtClean="0"/>
              <a:t>Upgraded </a:t>
            </a:r>
            <a:r>
              <a:rPr lang="en-US" dirty="0"/>
              <a:t>and added support to show bar chart of each </a:t>
            </a:r>
            <a:r>
              <a:rPr lang="en-US" dirty="0" smtClean="0"/>
              <a:t>field</a:t>
            </a:r>
          </a:p>
          <a:p>
            <a:r>
              <a:rPr lang="en-US" dirty="0" smtClean="0"/>
              <a:t>New </a:t>
            </a:r>
            <a:r>
              <a:rPr lang="en-US" dirty="0"/>
              <a:t>social networking </a:t>
            </a:r>
            <a:endParaRPr lang="en-US" dirty="0" smtClean="0"/>
          </a:p>
          <a:p>
            <a:pPr lvl="1"/>
            <a:r>
              <a:rPr lang="en-US" dirty="0"/>
              <a:t>S</a:t>
            </a:r>
            <a:r>
              <a:rPr lang="en-US" dirty="0" smtClean="0"/>
              <a:t>upport </a:t>
            </a:r>
            <a:r>
              <a:rPr lang="en-US" dirty="0"/>
              <a:t>the communication between patients. </a:t>
            </a:r>
          </a:p>
        </p:txBody>
      </p:sp>
    </p:spTree>
    <p:extLst>
      <p:ext uri="{BB962C8B-B14F-4D97-AF65-F5344CB8AC3E}">
        <p14:creationId xmlns:p14="http://schemas.microsoft.com/office/powerpoint/2010/main" val="878582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US" dirty="0" smtClean="0"/>
              <a:t>Stark</a:t>
            </a:r>
            <a:r>
              <a:rPr lang="en-US" dirty="0"/>
              <a:t>, Andrew. "What's the Cost of Physical Therapy Without Insurance?" </a:t>
            </a:r>
            <a:r>
              <a:rPr lang="en-US" i="1" dirty="0" err="1"/>
              <a:t>GuideDoc</a:t>
            </a:r>
            <a:r>
              <a:rPr lang="en-US" dirty="0"/>
              <a:t>. 2014. Web. 24 Apr. 2016. </a:t>
            </a:r>
          </a:p>
          <a:p>
            <a:pPr marL="457200" lvl="0" indent="-457200">
              <a:buFont typeface="+mj-lt"/>
              <a:buAutoNum type="arabicPeriod"/>
            </a:pPr>
            <a:r>
              <a:rPr lang="en-US" dirty="0" err="1"/>
              <a:t>Sabani</a:t>
            </a:r>
            <a:r>
              <a:rPr lang="en-US" dirty="0"/>
              <a:t>, </a:t>
            </a:r>
            <a:r>
              <a:rPr lang="en-US" dirty="0" err="1"/>
              <a:t>Azzizatul</a:t>
            </a:r>
            <a:r>
              <a:rPr lang="en-US" dirty="0"/>
              <a:t> Huda, and R. </a:t>
            </a:r>
            <a:r>
              <a:rPr lang="en-US" dirty="0" err="1"/>
              <a:t>Jailani</a:t>
            </a:r>
            <a:r>
              <a:rPr lang="en-US" dirty="0"/>
              <a:t>. "Android based control and monitoring system for leg orthosis." </a:t>
            </a:r>
            <a:r>
              <a:rPr lang="en-US" i="1" dirty="0"/>
              <a:t>Signal Processing &amp; Its Applications (CSPA), 2015 IEEE 11th International Colloquium on</a:t>
            </a:r>
            <a:r>
              <a:rPr lang="en-US" dirty="0"/>
              <a:t>. IEEE, 2015</a:t>
            </a:r>
            <a:r>
              <a:rPr lang="en-US" dirty="0" smtClean="0"/>
              <a:t>.</a:t>
            </a:r>
            <a:endParaRPr lang="en-US" dirty="0"/>
          </a:p>
          <a:p>
            <a:pPr marL="457200" lvl="0" indent="-457200">
              <a:buFont typeface="+mj-lt"/>
              <a:buAutoNum type="arabicPeriod"/>
            </a:pPr>
            <a:r>
              <a:rPr lang="en-US" dirty="0"/>
              <a:t>Caulfield, Brian, et al. "Rehabilitation exercise feedback on Android </a:t>
            </a:r>
            <a:r>
              <a:rPr lang="en-US" dirty="0" err="1"/>
              <a:t>platform."</a:t>
            </a:r>
            <a:r>
              <a:rPr lang="en-US" i="1" dirty="0" err="1"/>
              <a:t>Proceedings</a:t>
            </a:r>
            <a:r>
              <a:rPr lang="en-US" i="1" dirty="0"/>
              <a:t> of the 2nd Conference on Wireless Health</a:t>
            </a:r>
            <a:r>
              <a:rPr lang="en-US" dirty="0"/>
              <a:t>. ACM, 2011</a:t>
            </a:r>
            <a:r>
              <a:rPr lang="en-US" dirty="0" smtClean="0"/>
              <a:t>.</a:t>
            </a:r>
            <a:r>
              <a:rPr lang="en-US" dirty="0"/>
              <a:t> </a:t>
            </a:r>
          </a:p>
          <a:p>
            <a:pPr marL="457200" lvl="0" indent="-457200">
              <a:buFont typeface="+mj-lt"/>
              <a:buAutoNum type="arabicPeriod"/>
            </a:pPr>
            <a:r>
              <a:rPr lang="en-US" dirty="0" err="1"/>
              <a:t>Deponti</a:t>
            </a:r>
            <a:r>
              <a:rPr lang="en-US" dirty="0"/>
              <a:t>, Dario, Dario </a:t>
            </a:r>
            <a:r>
              <a:rPr lang="en-US" dirty="0" err="1"/>
              <a:t>Maggiorini</a:t>
            </a:r>
            <a:r>
              <a:rPr lang="en-US" dirty="0"/>
              <a:t>, and Claudio E. Palazzi. "DroidGlove: an android-based application for wrist rehabilitation." </a:t>
            </a:r>
            <a:r>
              <a:rPr lang="en-US" i="1" dirty="0"/>
              <a:t>Ultra Modern Telecommunications &amp; Workshops, 2009. ICUMT'09. International Conference on</a:t>
            </a:r>
            <a:r>
              <a:rPr lang="en-US" dirty="0"/>
              <a:t>. IEEE, 2009</a:t>
            </a:r>
            <a:r>
              <a:rPr lang="en-US" dirty="0" smtClean="0"/>
              <a:t>.</a:t>
            </a:r>
            <a:endParaRPr lang="en-US" dirty="0"/>
          </a:p>
        </p:txBody>
      </p:sp>
    </p:spTree>
    <p:extLst>
      <p:ext uri="{BB962C8B-B14F-4D97-AF65-F5344CB8AC3E}">
        <p14:creationId xmlns:p14="http://schemas.microsoft.com/office/powerpoint/2010/main" val="3653075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_PPT_wide_newbg-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Title 1"/>
          <p:cNvSpPr>
            <a:spLocks noGrp="1"/>
          </p:cNvSpPr>
          <p:nvPr>
            <p:ph type="title"/>
          </p:nvPr>
        </p:nvSpPr>
        <p:spPr>
          <a:xfrm>
            <a:off x="457200" y="781475"/>
            <a:ext cx="8229600" cy="2740961"/>
          </a:xfrm>
        </p:spPr>
        <p:txBody>
          <a:bodyPr>
            <a:normAutofit/>
          </a:bodyPr>
          <a:lstStyle/>
          <a:p>
            <a:pPr algn="ctr"/>
            <a:r>
              <a:rPr lang="en-US" sz="4800" dirty="0" smtClean="0">
                <a:solidFill>
                  <a:schemeClr val="bg1"/>
                </a:solidFill>
              </a:rPr>
              <a:t>Thank you! Any questions?</a:t>
            </a:r>
            <a:endParaRPr lang="en-US" sz="4800" dirty="0">
              <a:solidFill>
                <a:schemeClr val="bg1"/>
              </a:solidFill>
            </a:endParaRPr>
          </a:p>
        </p:txBody>
      </p:sp>
    </p:spTree>
    <p:extLst>
      <p:ext uri="{BB962C8B-B14F-4D97-AF65-F5344CB8AC3E}">
        <p14:creationId xmlns:p14="http://schemas.microsoft.com/office/powerpoint/2010/main" val="107554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OTSRS</a:t>
            </a:r>
            <a:endParaRPr lang="en-US" dirty="0"/>
          </a:p>
        </p:txBody>
      </p:sp>
      <p:sp>
        <p:nvSpPr>
          <p:cNvPr id="3" name="Content Placeholder 2"/>
          <p:cNvSpPr>
            <a:spLocks noGrp="1"/>
          </p:cNvSpPr>
          <p:nvPr>
            <p:ph idx="1"/>
          </p:nvPr>
        </p:nvSpPr>
        <p:spPr>
          <a:xfrm>
            <a:off x="457200" y="921657"/>
            <a:ext cx="8229600" cy="3672966"/>
          </a:xfrm>
        </p:spPr>
        <p:txBody>
          <a:bodyPr>
            <a:normAutofit fontScale="77500" lnSpcReduction="20000"/>
          </a:bodyPr>
          <a:lstStyle/>
          <a:p>
            <a:pPr algn="just">
              <a:spcAft>
                <a:spcPts val="600"/>
              </a:spcAft>
            </a:pPr>
            <a:r>
              <a:rPr lang="en-US" dirty="0" smtClean="0"/>
              <a:t>Patients</a:t>
            </a:r>
          </a:p>
          <a:p>
            <a:pPr lvl="1" algn="just">
              <a:spcAft>
                <a:spcPts val="600"/>
              </a:spcAft>
            </a:pPr>
            <a:r>
              <a:rPr lang="en-US" dirty="0" smtClean="0"/>
              <a:t>Exercises details</a:t>
            </a:r>
            <a:endParaRPr lang="en-US" dirty="0"/>
          </a:p>
          <a:p>
            <a:pPr lvl="1" algn="just">
              <a:spcAft>
                <a:spcPts val="600"/>
              </a:spcAft>
            </a:pPr>
            <a:r>
              <a:rPr lang="en-US" dirty="0" smtClean="0"/>
              <a:t>See own progress </a:t>
            </a:r>
            <a:r>
              <a:rPr lang="en-US" dirty="0"/>
              <a:t>against </a:t>
            </a:r>
            <a:r>
              <a:rPr lang="en-US" dirty="0" smtClean="0"/>
              <a:t>others</a:t>
            </a:r>
            <a:endParaRPr lang="en-US" dirty="0"/>
          </a:p>
          <a:p>
            <a:pPr lvl="1">
              <a:spcAft>
                <a:spcPts val="600"/>
              </a:spcAft>
            </a:pPr>
            <a:r>
              <a:rPr lang="en-US" dirty="0" smtClean="0"/>
              <a:t>Record exercise compliance</a:t>
            </a:r>
            <a:endParaRPr lang="en-US" dirty="0"/>
          </a:p>
          <a:p>
            <a:pPr lvl="1">
              <a:spcAft>
                <a:spcPts val="600"/>
              </a:spcAft>
            </a:pPr>
            <a:r>
              <a:rPr lang="en-US" dirty="0"/>
              <a:t>Connected to wearable </a:t>
            </a:r>
            <a:r>
              <a:rPr lang="en-US" dirty="0" smtClean="0"/>
              <a:t>monitors</a:t>
            </a:r>
            <a:endParaRPr lang="en-US" dirty="0"/>
          </a:p>
          <a:p>
            <a:pPr lvl="1">
              <a:spcAft>
                <a:spcPts val="600"/>
              </a:spcAft>
            </a:pPr>
            <a:r>
              <a:rPr lang="en-US" dirty="0"/>
              <a:t>Receive feedback from </a:t>
            </a:r>
            <a:r>
              <a:rPr lang="en-US" dirty="0" smtClean="0"/>
              <a:t>physicians</a:t>
            </a:r>
          </a:p>
          <a:p>
            <a:pPr>
              <a:spcAft>
                <a:spcPts val="600"/>
              </a:spcAft>
            </a:pPr>
            <a:r>
              <a:rPr lang="en-US" dirty="0" smtClean="0"/>
              <a:t>Physicians</a:t>
            </a:r>
            <a:endParaRPr lang="en-US" dirty="0"/>
          </a:p>
          <a:p>
            <a:pPr lvl="1">
              <a:spcAft>
                <a:spcPts val="600"/>
              </a:spcAft>
            </a:pPr>
            <a:r>
              <a:rPr lang="en-US" dirty="0" smtClean="0"/>
              <a:t>Record </a:t>
            </a:r>
            <a:r>
              <a:rPr lang="en-US" dirty="0"/>
              <a:t>and edit their protocols through web </a:t>
            </a:r>
            <a:r>
              <a:rPr lang="en-US" dirty="0" smtClean="0"/>
              <a:t>page</a:t>
            </a:r>
          </a:p>
          <a:p>
            <a:pPr lvl="1">
              <a:spcAft>
                <a:spcPts val="600"/>
              </a:spcAft>
            </a:pPr>
            <a:r>
              <a:rPr lang="en-US" dirty="0" smtClean="0"/>
              <a:t>Access patients health data</a:t>
            </a:r>
            <a:endParaRPr lang="en-US" dirty="0"/>
          </a:p>
          <a:p>
            <a:pPr lvl="1">
              <a:spcAft>
                <a:spcPts val="600"/>
              </a:spcAft>
            </a:pPr>
            <a:r>
              <a:rPr lang="en-US" dirty="0"/>
              <a:t>Send feedback to patients</a:t>
            </a:r>
          </a:p>
          <a:p>
            <a:pPr lvl="1">
              <a:spcAft>
                <a:spcPts val="600"/>
              </a:spcAft>
            </a:pPr>
            <a:r>
              <a:rPr lang="en-US" dirty="0"/>
              <a:t>Monitor the patient’s </a:t>
            </a:r>
            <a:r>
              <a:rPr lang="en-US" dirty="0" smtClean="0"/>
              <a:t>progress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7201" y="205978"/>
            <a:ext cx="8143874" cy="4388645"/>
          </a:xfrm>
          <a:prstGeom prst="rect">
            <a:avLst/>
          </a:prstGeom>
        </p:spPr>
      </p:pic>
    </p:spTree>
    <p:extLst>
      <p:ext uri="{BB962C8B-B14F-4D97-AF65-F5344CB8AC3E}">
        <p14:creationId xmlns:p14="http://schemas.microsoft.com/office/powerpoint/2010/main" val="40398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605774" y="205979"/>
            <a:ext cx="5932451" cy="4390443"/>
          </a:xfrm>
          <a:prstGeom prst="rect">
            <a:avLst/>
          </a:prstGeom>
        </p:spPr>
      </p:pic>
    </p:spTree>
    <p:extLst>
      <p:ext uri="{BB962C8B-B14F-4D97-AF65-F5344CB8AC3E}">
        <p14:creationId xmlns:p14="http://schemas.microsoft.com/office/powerpoint/2010/main" val="64704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654416" y="205979"/>
            <a:ext cx="5835168" cy="4464188"/>
          </a:xfrm>
          <a:prstGeom prst="rect">
            <a:avLst/>
          </a:prstGeom>
        </p:spPr>
      </p:pic>
    </p:spTree>
    <p:extLst>
      <p:ext uri="{BB962C8B-B14F-4D97-AF65-F5344CB8AC3E}">
        <p14:creationId xmlns:p14="http://schemas.microsoft.com/office/powerpoint/2010/main" val="143528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538948" y="205979"/>
            <a:ext cx="6066104" cy="4388246"/>
          </a:xfrm>
          <a:prstGeom prst="rect">
            <a:avLst/>
          </a:prstGeom>
        </p:spPr>
      </p:pic>
    </p:spTree>
    <p:extLst>
      <p:ext uri="{BB962C8B-B14F-4D97-AF65-F5344CB8AC3E}">
        <p14:creationId xmlns:p14="http://schemas.microsoft.com/office/powerpoint/2010/main" val="363743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578991" y="205979"/>
            <a:ext cx="5986017" cy="4388246"/>
          </a:xfrm>
          <a:prstGeom prst="rect">
            <a:avLst/>
          </a:prstGeom>
        </p:spPr>
      </p:pic>
    </p:spTree>
    <p:extLst>
      <p:ext uri="{BB962C8B-B14F-4D97-AF65-F5344CB8AC3E}">
        <p14:creationId xmlns:p14="http://schemas.microsoft.com/office/powerpoint/2010/main" val="47807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OAuth 2 overall workflow</a:t>
            </a:r>
          </a:p>
        </p:txBody>
      </p:sp>
      <p:pic>
        <p:nvPicPr>
          <p:cNvPr id="4" name="Content Placeholder 3"/>
          <p:cNvPicPr>
            <a:picLocks noGrp="1"/>
          </p:cNvPicPr>
          <p:nvPr>
            <p:ph idx="1"/>
          </p:nvPr>
        </p:nvPicPr>
        <p:blipFill rotWithShape="1">
          <a:blip r:embed="rId3">
            <a:graysc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0612" b="6604"/>
          <a:stretch/>
        </p:blipFill>
        <p:spPr bwMode="auto">
          <a:xfrm>
            <a:off x="1899864" y="1430340"/>
            <a:ext cx="5344271" cy="29336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5325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OTSRS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8730" y="1063229"/>
            <a:ext cx="1909167" cy="3394075"/>
          </a:xfr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t="3174" b="8540"/>
          <a:stretch/>
        </p:blipFill>
        <p:spPr bwMode="auto">
          <a:xfrm>
            <a:off x="3200400" y="2514204"/>
            <a:ext cx="5486400" cy="1943100"/>
          </a:xfrm>
          <a:prstGeom prst="rect">
            <a:avLst/>
          </a:prstGeom>
          <a:ln>
            <a:noFill/>
          </a:ln>
          <a:extLst>
            <a:ext uri="{53640926-AAD7-44D8-BBD7-CCE9431645EC}">
              <a14:shadowObscured xmlns:a14="http://schemas.microsoft.com/office/drawing/2010/main"/>
            </a:ext>
          </a:extLst>
        </p:spPr>
      </p:pic>
      <p:grpSp>
        <p:nvGrpSpPr>
          <p:cNvPr id="10" name="Group 9"/>
          <p:cNvGrpSpPr/>
          <p:nvPr/>
        </p:nvGrpSpPr>
        <p:grpSpPr>
          <a:xfrm>
            <a:off x="3980223" y="953374"/>
            <a:ext cx="3524250" cy="1204595"/>
            <a:chOff x="0" y="0"/>
            <a:chExt cx="3524250" cy="1204595"/>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42545"/>
              <a:ext cx="1162050" cy="116205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190750" cy="1204595"/>
            </a:xfrm>
            <a:prstGeom prst="rect">
              <a:avLst/>
            </a:prstGeom>
          </p:spPr>
        </p:pic>
      </p:grpSp>
    </p:spTree>
    <p:extLst>
      <p:ext uri="{BB962C8B-B14F-4D97-AF65-F5344CB8AC3E}">
        <p14:creationId xmlns:p14="http://schemas.microsoft.com/office/powerpoint/2010/main" val="149091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approach vs OTSRS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11311014"/>
              </p:ext>
            </p:extLst>
          </p:nvPr>
        </p:nvGraphicFramePr>
        <p:xfrm>
          <a:off x="457200" y="2027465"/>
          <a:ext cx="8229600" cy="11988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endParaRPr lang="en-US" sz="1400" dirty="0"/>
                    </a:p>
                  </a:txBody>
                  <a:tcPr>
                    <a:solidFill>
                      <a:schemeClr val="bg2"/>
                    </a:solidFill>
                  </a:tcPr>
                </a:tc>
                <a:tc>
                  <a:txBody>
                    <a:bodyPr/>
                    <a:lstStyle/>
                    <a:p>
                      <a:pPr algn="ctr"/>
                      <a:r>
                        <a:rPr lang="en-US" sz="1200" dirty="0" smtClean="0"/>
                        <a:t>Cost</a:t>
                      </a:r>
                      <a:endParaRPr lang="en-US" sz="1200" dirty="0"/>
                    </a:p>
                  </a:txBody>
                  <a:tcPr>
                    <a:solidFill>
                      <a:schemeClr val="bg2"/>
                    </a:solidFill>
                  </a:tcPr>
                </a:tc>
                <a:tc>
                  <a:txBody>
                    <a:bodyPr/>
                    <a:lstStyle/>
                    <a:p>
                      <a:pPr algn="ctr"/>
                      <a:r>
                        <a:rPr lang="en-US" sz="1200" dirty="0" smtClean="0"/>
                        <a:t>Time</a:t>
                      </a:r>
                      <a:r>
                        <a:rPr lang="en-US" sz="1200" baseline="0" dirty="0" smtClean="0"/>
                        <a:t> Consuming</a:t>
                      </a:r>
                      <a:endParaRPr lang="en-US" sz="1200" dirty="0"/>
                    </a:p>
                  </a:txBody>
                  <a:tcPr>
                    <a:solidFill>
                      <a:schemeClr val="bg2"/>
                    </a:solidFill>
                  </a:tcPr>
                </a:tc>
                <a:tc>
                  <a:txBody>
                    <a:bodyPr/>
                    <a:lstStyle/>
                    <a:p>
                      <a:pPr algn="ctr"/>
                      <a:r>
                        <a:rPr lang="en-US" sz="1200" dirty="0" smtClean="0"/>
                        <a:t>Everyday</a:t>
                      </a:r>
                      <a:r>
                        <a:rPr lang="en-US" sz="1200" baseline="0" dirty="0" smtClean="0"/>
                        <a:t> health data</a:t>
                      </a:r>
                      <a:endParaRPr lang="en-US" sz="1200" dirty="0"/>
                    </a:p>
                  </a:txBody>
                  <a:tcPr>
                    <a:solidFill>
                      <a:schemeClr val="bg2"/>
                    </a:solidFill>
                  </a:tcPr>
                </a:tc>
                <a:tc>
                  <a:txBody>
                    <a:bodyPr/>
                    <a:lstStyle/>
                    <a:p>
                      <a:pPr algn="ctr"/>
                      <a:r>
                        <a:rPr lang="en-US" sz="1200" dirty="0" smtClean="0"/>
                        <a:t>Progress report</a:t>
                      </a:r>
                      <a:endParaRPr lang="en-US" sz="1200" dirty="0"/>
                    </a:p>
                  </a:txBody>
                  <a:tcPr>
                    <a:solidFill>
                      <a:schemeClr val="bg2"/>
                    </a:solidFill>
                  </a:tcPr>
                </a:tc>
                <a:tc>
                  <a:txBody>
                    <a:bodyPr/>
                    <a:lstStyle/>
                    <a:p>
                      <a:pPr algn="ctr"/>
                      <a:r>
                        <a:rPr lang="en-US" sz="1200" dirty="0" smtClean="0"/>
                        <a:t>Environmental Friendly</a:t>
                      </a:r>
                      <a:endParaRPr lang="en-US" sz="1200" dirty="0"/>
                    </a:p>
                  </a:txBody>
                  <a:tcPr>
                    <a:solidFill>
                      <a:schemeClr val="bg2"/>
                    </a:solidFill>
                  </a:tcPr>
                </a:tc>
              </a:tr>
              <a:tr h="370840">
                <a:tc>
                  <a:txBody>
                    <a:bodyPr/>
                    <a:lstStyle/>
                    <a:p>
                      <a:pPr algn="ctr"/>
                      <a:r>
                        <a:rPr lang="en-US" sz="1400" dirty="0" smtClean="0"/>
                        <a:t>Original</a:t>
                      </a:r>
                      <a:endParaRPr lang="en-US" sz="1400" dirty="0"/>
                    </a:p>
                  </a:txBody>
                  <a:tcPr/>
                </a:tc>
                <a:tc>
                  <a:txBody>
                    <a:bodyPr/>
                    <a:lstStyle/>
                    <a:p>
                      <a:pPr algn="ctr"/>
                      <a:r>
                        <a:rPr lang="en-US" sz="1400" dirty="0" smtClean="0"/>
                        <a:t>High</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r>
              <a:tr h="370840">
                <a:tc>
                  <a:txBody>
                    <a:bodyPr/>
                    <a:lstStyle/>
                    <a:p>
                      <a:pPr algn="ctr"/>
                      <a:r>
                        <a:rPr lang="en-US" sz="1400" dirty="0" smtClean="0"/>
                        <a:t>OTSRS</a:t>
                      </a:r>
                      <a:endParaRPr lang="en-US" sz="1400" dirty="0"/>
                    </a:p>
                  </a:txBody>
                  <a:tcPr/>
                </a:tc>
                <a:tc>
                  <a:txBody>
                    <a:bodyPr/>
                    <a:lstStyle/>
                    <a:p>
                      <a:pPr algn="ctr"/>
                      <a:r>
                        <a:rPr lang="en-US" sz="1400" dirty="0" smtClean="0"/>
                        <a:t>No</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sym typeface="Wingdings 2"/>
                        </a:rPr>
                        <a:t></a:t>
                      </a:r>
                      <a:endParaRPr lang="en-US" sz="140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673399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goal</a:t>
            </a:r>
            <a:endParaRPr lang="en-US" dirty="0"/>
          </a:p>
        </p:txBody>
      </p:sp>
      <p:sp>
        <p:nvSpPr>
          <p:cNvPr id="3" name="Content Placeholder 2"/>
          <p:cNvSpPr>
            <a:spLocks noGrp="1"/>
          </p:cNvSpPr>
          <p:nvPr>
            <p:ph idx="1"/>
          </p:nvPr>
        </p:nvSpPr>
        <p:spPr/>
        <p:txBody>
          <a:bodyPr>
            <a:normAutofit/>
          </a:bodyPr>
          <a:lstStyle/>
          <a:p>
            <a:r>
              <a:rPr lang="en-US" dirty="0" smtClean="0"/>
              <a:t>Design and implement orthopedic surgery rehabilitation and health monitoring system</a:t>
            </a:r>
          </a:p>
          <a:p>
            <a:pPr lvl="1"/>
            <a:r>
              <a:rPr lang="en-US" dirty="0" smtClean="0"/>
              <a:t>Support Out-clinic rehabilitation</a:t>
            </a:r>
          </a:p>
          <a:p>
            <a:pPr lvl="1"/>
            <a:r>
              <a:rPr lang="en-US" dirty="0" smtClean="0"/>
              <a:t>Improve health monitoring</a:t>
            </a:r>
          </a:p>
          <a:p>
            <a:pPr lvl="1"/>
            <a:r>
              <a:rPr lang="en-US" dirty="0" smtClean="0"/>
              <a:t>Reduce health care cost</a:t>
            </a:r>
          </a:p>
          <a:p>
            <a:pPr lvl="1"/>
            <a:r>
              <a:rPr lang="en-US" dirty="0" smtClean="0"/>
              <a:t>Enhance patient-physician communication</a:t>
            </a:r>
          </a:p>
        </p:txBody>
      </p:sp>
    </p:spTree>
    <p:extLst>
      <p:ext uri="{BB962C8B-B14F-4D97-AF65-F5344CB8AC3E}">
        <p14:creationId xmlns:p14="http://schemas.microsoft.com/office/powerpoint/2010/main" val="3165031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solidFill>
                  <a:schemeClr val="bg2"/>
                </a:solidFill>
              </a:rPr>
              <a:t>Related work</a:t>
            </a:r>
          </a:p>
          <a:p>
            <a:r>
              <a:rPr lang="en-US" dirty="0"/>
              <a:t>Design and implementation</a:t>
            </a:r>
          </a:p>
          <a:p>
            <a:r>
              <a:rPr lang="en-US" dirty="0" smtClean="0"/>
              <a:t>Summary</a:t>
            </a:r>
          </a:p>
          <a:p>
            <a:r>
              <a:rPr lang="en-US" dirty="0" smtClean="0"/>
              <a:t>Future work</a:t>
            </a:r>
          </a:p>
        </p:txBody>
      </p:sp>
    </p:spTree>
    <p:extLst>
      <p:ext uri="{BB962C8B-B14F-4D97-AF65-F5344CB8AC3E}">
        <p14:creationId xmlns:p14="http://schemas.microsoft.com/office/powerpoint/2010/main" val="31484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C4C4C"/>
      </a:dk2>
      <a:lt2>
        <a:srgbClr val="F1B82D"/>
      </a:lt2>
      <a:accent1>
        <a:srgbClr val="666666"/>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TotalTime>
  <Words>1640</Words>
  <Application>Microsoft Office PowerPoint</Application>
  <PresentationFormat>On-screen Show (16:9)</PresentationFormat>
  <Paragraphs>395</Paragraphs>
  <Slides>54</Slides>
  <Notes>54</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黑体</vt:lpstr>
      <vt:lpstr>SimSun</vt:lpstr>
      <vt:lpstr>Arial</vt:lpstr>
      <vt:lpstr>Calibri</vt:lpstr>
      <vt:lpstr>Helvetica</vt:lpstr>
      <vt:lpstr>Microsoft Uighur</vt:lpstr>
      <vt:lpstr>Wingdings 2</vt:lpstr>
      <vt:lpstr>Office Theme</vt:lpstr>
      <vt:lpstr>Design and implementation of orthopedic trauma surgery rehabilitation and Health monitoring system (OTSRS)</vt:lpstr>
      <vt:lpstr>Overview</vt:lpstr>
      <vt:lpstr>What is the problem?</vt:lpstr>
      <vt:lpstr>What is the problem?</vt:lpstr>
      <vt:lpstr>OTSRS</vt:lpstr>
      <vt:lpstr>OTSRS</vt:lpstr>
      <vt:lpstr>Original approach vs OTSRS</vt:lpstr>
      <vt:lpstr>Thesis goal</vt:lpstr>
      <vt:lpstr>Overview</vt:lpstr>
      <vt:lpstr>Related work</vt:lpstr>
      <vt:lpstr>Related work</vt:lpstr>
      <vt:lpstr>Related work</vt:lpstr>
      <vt:lpstr>Comparison</vt:lpstr>
      <vt:lpstr>Overview</vt:lpstr>
      <vt:lpstr>Overall system architecture</vt:lpstr>
      <vt:lpstr>Sensors</vt:lpstr>
      <vt:lpstr>Register application</vt:lpstr>
      <vt:lpstr>System environment</vt:lpstr>
      <vt:lpstr>Design Pattern</vt:lpstr>
      <vt:lpstr>Mobile computation module</vt:lpstr>
      <vt:lpstr>Mobile computation modules relation</vt:lpstr>
      <vt:lpstr>Background task module</vt:lpstr>
      <vt:lpstr>Asynctask</vt:lpstr>
      <vt:lpstr>How Asynctask work?</vt:lpstr>
      <vt:lpstr>Networking module</vt:lpstr>
      <vt:lpstr>Fitbit OAuth2 module</vt:lpstr>
      <vt:lpstr>iHealth OAuth2 module</vt:lpstr>
      <vt:lpstr>OAuth2 authorization code flow</vt:lpstr>
      <vt:lpstr>Dashboard module</vt:lpstr>
      <vt:lpstr>Exercise module</vt:lpstr>
      <vt:lpstr>Physician module</vt:lpstr>
      <vt:lpstr>In-app messaging module</vt:lpstr>
      <vt:lpstr>Account management module</vt:lpstr>
      <vt:lpstr>Progress module</vt:lpstr>
      <vt:lpstr>Link account module</vt:lpstr>
      <vt:lpstr>Utility module</vt:lpstr>
      <vt:lpstr>Web server module</vt:lpstr>
      <vt:lpstr>Account management module</vt:lpstr>
      <vt:lpstr>Data processing module</vt:lpstr>
      <vt:lpstr>Data visualization module</vt:lpstr>
      <vt:lpstr>Protocol management module</vt:lpstr>
      <vt:lpstr>Health monitoring module</vt:lpstr>
      <vt:lpstr>Live demo</vt:lpstr>
      <vt:lpstr>Overview</vt:lpstr>
      <vt:lpstr>Summary</vt:lpstr>
      <vt:lpstr>Overview</vt:lpstr>
      <vt:lpstr>Future Work</vt:lpstr>
      <vt:lpstr>Reference</vt:lpstr>
      <vt:lpstr>Thank you! Any questions?</vt:lpstr>
      <vt:lpstr>PowerPoint Presentation</vt:lpstr>
      <vt:lpstr>PowerPoint Presentation</vt:lpstr>
      <vt:lpstr>PowerPoint Presentation</vt:lpstr>
      <vt:lpstr>PowerPoint Presentation</vt:lpstr>
      <vt:lpstr>OAuth 2 overall workflow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VanSciver</dc:creator>
  <cp:lastModifiedBy>Yilihamujiang, Ailiyasijiang  . (MU-Student)</cp:lastModifiedBy>
  <cp:revision>91</cp:revision>
  <cp:lastPrinted>2016-05-06T03:32:23Z</cp:lastPrinted>
  <dcterms:created xsi:type="dcterms:W3CDTF">2014-06-09T16:21:09Z</dcterms:created>
  <dcterms:modified xsi:type="dcterms:W3CDTF">2016-05-06T03:38:22Z</dcterms:modified>
</cp:coreProperties>
</file>